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2"/>
  </p:notesMasterIdLst>
  <p:sldIdLst>
    <p:sldId id="261" r:id="rId2"/>
    <p:sldId id="305" r:id="rId3"/>
    <p:sldId id="306" r:id="rId4"/>
    <p:sldId id="289" r:id="rId5"/>
    <p:sldId id="263" r:id="rId6"/>
    <p:sldId id="262" r:id="rId7"/>
    <p:sldId id="281" r:id="rId8"/>
    <p:sldId id="292" r:id="rId9"/>
    <p:sldId id="282" r:id="rId10"/>
    <p:sldId id="290" r:id="rId11"/>
  </p:sldIdLst>
  <p:sldSz cx="9144000" cy="6858000" type="screen4x3"/>
  <p:notesSz cx="6858000" cy="9945688"/>
  <p:defaultTextStyle>
    <a:defPPr>
      <a:defRPr lang="ja-JP"/>
    </a:defPPr>
    <a:lvl1pPr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Tahoma"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Tahoma"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Tahoma"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Tahoma"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Tahoma"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8F0"/>
  </p:clrMru>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3" autoAdjust="0"/>
  </p:normalViewPr>
  <p:slideViewPr>
    <p:cSldViewPr>
      <p:cViewPr>
        <p:scale>
          <a:sx n="100" d="100"/>
          <a:sy n="100" d="100"/>
        </p:scale>
        <p:origin x="-294" y="3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7A4324FD-208C-43FA-9D51-06A67F4C8509}" type="datetimeFigureOut">
              <a:rPr kumimoji="1" lang="ja-JP" altLang="en-US" smtClean="0"/>
              <a:pPr/>
              <a:t>2012/6/13</a:t>
            </a:fld>
            <a:endParaRPr kumimoji="1" lang="ja-JP" altLang="en-US"/>
          </a:p>
        </p:txBody>
      </p:sp>
      <p:sp>
        <p:nvSpPr>
          <p:cNvPr id="4" name="スライド イメージ プレースホルダ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B3257CF3-79B3-4B2E-9FEB-D23CC509EC8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D76769E-C829-4283-B80E-CB90D995C291}" type="slidenum">
              <a:rPr lang="en-US" altLang="ja-JP" smtClean="0"/>
              <a:pPr/>
              <a:t>4</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7170" name="Group 2"/>
          <p:cNvGrpSpPr>
            <a:grpSpLocks/>
          </p:cNvGrpSpPr>
          <p:nvPr/>
        </p:nvGrpSpPr>
        <p:grpSpPr bwMode="auto">
          <a:xfrm>
            <a:off x="2" y="2438401"/>
            <a:ext cx="9009063" cy="1052513"/>
            <a:chOff x="0" y="1536"/>
            <a:chExt cx="5675" cy="663"/>
          </a:xfrm>
        </p:grpSpPr>
        <p:grpSp>
          <p:nvGrpSpPr>
            <p:cNvPr id="7171" name="Group 3"/>
            <p:cNvGrpSpPr>
              <a:grpSpLocks/>
            </p:cNvGrpSpPr>
            <p:nvPr/>
          </p:nvGrpSpPr>
          <p:grpSpPr bwMode="auto">
            <a:xfrm>
              <a:off x="183" y="1604"/>
              <a:ext cx="448" cy="299"/>
              <a:chOff x="720" y="336"/>
              <a:chExt cx="624" cy="432"/>
            </a:xfrm>
          </p:grpSpPr>
          <p:sp>
            <p:nvSpPr>
              <p:cNvPr id="717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endParaRPr lang="ja-JP" altLang="en-US"/>
              </a:p>
            </p:txBody>
          </p:sp>
          <p:sp>
            <p:nvSpPr>
              <p:cNvPr id="717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endParaRPr lang="ja-JP" altLang="en-US"/>
              </a:p>
            </p:txBody>
          </p:sp>
        </p:grpSp>
        <p:grpSp>
          <p:nvGrpSpPr>
            <p:cNvPr id="7174" name="Group 6"/>
            <p:cNvGrpSpPr>
              <a:grpSpLocks/>
            </p:cNvGrpSpPr>
            <p:nvPr/>
          </p:nvGrpSpPr>
          <p:grpSpPr bwMode="auto">
            <a:xfrm>
              <a:off x="261" y="1870"/>
              <a:ext cx="465" cy="299"/>
              <a:chOff x="912" y="2640"/>
              <a:chExt cx="672" cy="432"/>
            </a:xfrm>
          </p:grpSpPr>
          <p:sp>
            <p:nvSpPr>
              <p:cNvPr id="7175"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endParaRPr lang="ja-JP" altLang="en-US"/>
              </a:p>
            </p:txBody>
          </p:sp>
          <p:sp>
            <p:nvSpPr>
              <p:cNvPr id="7176"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endParaRPr lang="ja-JP" altLang="en-US"/>
              </a:p>
            </p:txBody>
          </p:sp>
        </p:grpSp>
        <p:sp>
          <p:nvSpPr>
            <p:cNvPr id="717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endParaRPr lang="ja-JP" altLang="en-US"/>
            </a:p>
          </p:txBody>
        </p:sp>
        <p:sp>
          <p:nvSpPr>
            <p:cNvPr id="717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endParaRPr lang="ja-JP" altLang="en-US"/>
            </a:p>
          </p:txBody>
        </p:sp>
        <p:sp>
          <p:nvSpPr>
            <p:cNvPr id="717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endParaRPr lang="ja-JP" altLang="en-US"/>
            </a:p>
          </p:txBody>
        </p:sp>
      </p:grpSp>
      <p:sp>
        <p:nvSpPr>
          <p:cNvPr id="7180" name="Rectangle 12"/>
          <p:cNvSpPr>
            <a:spLocks noGrp="1" noChangeArrowheads="1"/>
          </p:cNvSpPr>
          <p:nvPr>
            <p:ph type="ctrTitle"/>
          </p:nvPr>
        </p:nvSpPr>
        <p:spPr>
          <a:xfrm>
            <a:off x="990600" y="1676401"/>
            <a:ext cx="7772400" cy="1462088"/>
          </a:xfrm>
        </p:spPr>
        <p:txBody>
          <a:bodyPr/>
          <a:lstStyle>
            <a:lvl1pPr>
              <a:defRPr/>
            </a:lvl1pPr>
          </a:lstStyle>
          <a:p>
            <a:r>
              <a:rPr lang="ja-JP" altLang="en-US"/>
              <a:t>マスタ タイトルの書式設定</a:t>
            </a:r>
          </a:p>
        </p:txBody>
      </p:sp>
      <p:sp>
        <p:nvSpPr>
          <p:cNvPr id="718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7182"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ltLang="ja-JP"/>
          </a:p>
        </p:txBody>
      </p:sp>
      <p:sp>
        <p:nvSpPr>
          <p:cNvPr id="7183"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ltLang="ja-JP"/>
          </a:p>
        </p:txBody>
      </p:sp>
      <p:sp>
        <p:nvSpPr>
          <p:cNvPr id="7184"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F1330820-8AC3-4FD4-B076-1EE5ED0E9B37}" type="slidenum">
              <a:rPr lang="en-US" altLang="ja-JP"/>
              <a:pPr/>
              <a:t>&lt;#&gt;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CA3BE5F2-F39D-4BD5-B6A1-C3759D461A06}" type="slidenum">
              <a:rPr lang="en-US" altLang="ja-JP"/>
              <a:pPr/>
              <a:t>&lt;#&gt;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004050" y="214313"/>
            <a:ext cx="1951039" cy="5918200"/>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1150939" y="214313"/>
            <a:ext cx="5700712" cy="5918200"/>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1B79EB0E-077D-44FA-96CD-8922A3991432}" type="slidenum">
              <a:rPr lang="en-US" altLang="ja-JP"/>
              <a:pPr/>
              <a:t>&lt;#&gt;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3EA329FF-598B-43D6-8D82-0C73533C8186}" type="slidenum">
              <a:rPr lang="en-US" altLang="ja-JP"/>
              <a:pPr/>
              <a:t>&lt;#&gt;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endParaRPr lang="en-US" altLang="ja-JP"/>
          </a:p>
        </p:txBody>
      </p:sp>
      <p:sp>
        <p:nvSpPr>
          <p:cNvPr id="5" name="フッター プレースホルダ 4"/>
          <p:cNvSpPr>
            <a:spLocks noGrp="1"/>
          </p:cNvSpPr>
          <p:nvPr>
            <p:ph type="ftr" sz="quarter" idx="11"/>
          </p:nvPr>
        </p:nvSpPr>
        <p:spPr/>
        <p:txBody>
          <a:bodyPr/>
          <a:lstStyle>
            <a:lvl1pPr>
              <a:defRPr/>
            </a:lvl1pPr>
          </a:lstStyle>
          <a:p>
            <a:endParaRPr lang="en-US" altLang="ja-JP"/>
          </a:p>
        </p:txBody>
      </p:sp>
      <p:sp>
        <p:nvSpPr>
          <p:cNvPr id="6" name="スライド番号プレースホルダ 5"/>
          <p:cNvSpPr>
            <a:spLocks noGrp="1"/>
          </p:cNvSpPr>
          <p:nvPr>
            <p:ph type="sldNum" sz="quarter" idx="12"/>
          </p:nvPr>
        </p:nvSpPr>
        <p:spPr/>
        <p:txBody>
          <a:bodyPr/>
          <a:lstStyle>
            <a:lvl1pPr>
              <a:defRPr/>
            </a:lvl1pPr>
          </a:lstStyle>
          <a:p>
            <a:fld id="{A2B3007A-9967-43F8-BF68-5EACF05454E8}" type="slidenum">
              <a:rPr lang="en-US" altLang="ja-JP"/>
              <a:pPr/>
              <a:t>&lt;#&gt;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32538F44-6E56-45FC-BC8C-7A9B3E7D125D}" type="slidenum">
              <a:rPr lang="en-US" altLang="ja-JP"/>
              <a:pPr/>
              <a:t>&lt;#&gt;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lvl1pPr>
              <a:defRPr/>
            </a:lvl1pPr>
          </a:lstStyle>
          <a:p>
            <a:endParaRPr lang="en-US" altLang="ja-JP"/>
          </a:p>
        </p:txBody>
      </p:sp>
      <p:sp>
        <p:nvSpPr>
          <p:cNvPr id="8" name="フッター プレースホルダ 7"/>
          <p:cNvSpPr>
            <a:spLocks noGrp="1"/>
          </p:cNvSpPr>
          <p:nvPr>
            <p:ph type="ftr" sz="quarter" idx="11"/>
          </p:nvPr>
        </p:nvSpPr>
        <p:spPr/>
        <p:txBody>
          <a:bodyPr/>
          <a:lstStyle>
            <a:lvl1pPr>
              <a:defRPr/>
            </a:lvl1pPr>
          </a:lstStyle>
          <a:p>
            <a:endParaRPr lang="en-US" altLang="ja-JP"/>
          </a:p>
        </p:txBody>
      </p:sp>
      <p:sp>
        <p:nvSpPr>
          <p:cNvPr id="9" name="スライド番号プレースホルダ 8"/>
          <p:cNvSpPr>
            <a:spLocks noGrp="1"/>
          </p:cNvSpPr>
          <p:nvPr>
            <p:ph type="sldNum" sz="quarter" idx="12"/>
          </p:nvPr>
        </p:nvSpPr>
        <p:spPr/>
        <p:txBody>
          <a:bodyPr/>
          <a:lstStyle>
            <a:lvl1pPr>
              <a:defRPr/>
            </a:lvl1pPr>
          </a:lstStyle>
          <a:p>
            <a:fld id="{E6A3E96B-40BC-44BC-8FA2-61400D9FA8C3}" type="slidenum">
              <a:rPr lang="en-US" altLang="ja-JP"/>
              <a:pPr/>
              <a:t>&lt;#&gt;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lvl1pPr>
              <a:defRPr/>
            </a:lvl1pPr>
          </a:lstStyle>
          <a:p>
            <a:endParaRPr lang="en-US" altLang="ja-JP"/>
          </a:p>
        </p:txBody>
      </p:sp>
      <p:sp>
        <p:nvSpPr>
          <p:cNvPr id="4" name="フッター プレースホルダ 3"/>
          <p:cNvSpPr>
            <a:spLocks noGrp="1"/>
          </p:cNvSpPr>
          <p:nvPr>
            <p:ph type="ftr" sz="quarter" idx="11"/>
          </p:nvPr>
        </p:nvSpPr>
        <p:spPr/>
        <p:txBody>
          <a:bodyPr/>
          <a:lstStyle>
            <a:lvl1pPr>
              <a:defRPr/>
            </a:lvl1pPr>
          </a:lstStyle>
          <a:p>
            <a:endParaRPr lang="en-US" altLang="ja-JP"/>
          </a:p>
        </p:txBody>
      </p:sp>
      <p:sp>
        <p:nvSpPr>
          <p:cNvPr id="5" name="スライド番号プレースホルダ 4"/>
          <p:cNvSpPr>
            <a:spLocks noGrp="1"/>
          </p:cNvSpPr>
          <p:nvPr>
            <p:ph type="sldNum" sz="quarter" idx="12"/>
          </p:nvPr>
        </p:nvSpPr>
        <p:spPr/>
        <p:txBody>
          <a:bodyPr/>
          <a:lstStyle>
            <a:lvl1pPr>
              <a:defRPr/>
            </a:lvl1pPr>
          </a:lstStyle>
          <a:p>
            <a:fld id="{A40B92F1-FB87-4138-883F-6D3B3AD5F295}" type="slidenum">
              <a:rPr lang="en-US" altLang="ja-JP"/>
              <a:pPr/>
              <a:t>&lt;#&gt;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vl1pPr>
          </a:lstStyle>
          <a:p>
            <a:endParaRPr lang="en-US" altLang="ja-JP"/>
          </a:p>
        </p:txBody>
      </p:sp>
      <p:sp>
        <p:nvSpPr>
          <p:cNvPr id="3" name="フッター プレースホルダ 2"/>
          <p:cNvSpPr>
            <a:spLocks noGrp="1"/>
          </p:cNvSpPr>
          <p:nvPr>
            <p:ph type="ftr" sz="quarter" idx="11"/>
          </p:nvPr>
        </p:nvSpPr>
        <p:spPr/>
        <p:txBody>
          <a:bodyPr/>
          <a:lstStyle>
            <a:lvl1pPr>
              <a:defRPr/>
            </a:lvl1pPr>
          </a:lstStyle>
          <a:p>
            <a:endParaRPr lang="en-US" altLang="ja-JP"/>
          </a:p>
        </p:txBody>
      </p:sp>
      <p:sp>
        <p:nvSpPr>
          <p:cNvPr id="4" name="スライド番号プレースホルダ 3"/>
          <p:cNvSpPr>
            <a:spLocks noGrp="1"/>
          </p:cNvSpPr>
          <p:nvPr>
            <p:ph type="sldNum" sz="quarter" idx="12"/>
          </p:nvPr>
        </p:nvSpPr>
        <p:spPr/>
        <p:txBody>
          <a:bodyPr/>
          <a:lstStyle>
            <a:lvl1pPr>
              <a:defRPr/>
            </a:lvl1pPr>
          </a:lstStyle>
          <a:p>
            <a:fld id="{1EA67596-2D37-4A37-933D-4490D7EC56D4}" type="slidenum">
              <a:rPr lang="en-US" altLang="ja-JP"/>
              <a:pPr/>
              <a:t>&lt;#&gt;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8B58C5EA-9B8D-4F0E-97D3-C436800F0618}" type="slidenum">
              <a:rPr lang="en-US" altLang="ja-JP"/>
              <a:pPr/>
              <a:t>&lt;#&gt;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lvl1pPr>
              <a:defRPr/>
            </a:lvl1pPr>
          </a:lstStyle>
          <a:p>
            <a:endParaRPr lang="en-US" altLang="ja-JP"/>
          </a:p>
        </p:txBody>
      </p:sp>
      <p:sp>
        <p:nvSpPr>
          <p:cNvPr id="6" name="フッター プレースホルダ 5"/>
          <p:cNvSpPr>
            <a:spLocks noGrp="1"/>
          </p:cNvSpPr>
          <p:nvPr>
            <p:ph type="ftr" sz="quarter" idx="11"/>
          </p:nvPr>
        </p:nvSpPr>
        <p:spPr/>
        <p:txBody>
          <a:bodyPr/>
          <a:lstStyle>
            <a:lvl1pPr>
              <a:defRPr/>
            </a:lvl1pPr>
          </a:lstStyle>
          <a:p>
            <a:endParaRPr lang="en-US" altLang="ja-JP"/>
          </a:p>
        </p:txBody>
      </p:sp>
      <p:sp>
        <p:nvSpPr>
          <p:cNvPr id="7" name="スライド番号プレースホルダ 6"/>
          <p:cNvSpPr>
            <a:spLocks noGrp="1"/>
          </p:cNvSpPr>
          <p:nvPr>
            <p:ph type="sldNum" sz="quarter" idx="12"/>
          </p:nvPr>
        </p:nvSpPr>
        <p:spPr/>
        <p:txBody>
          <a:bodyPr/>
          <a:lstStyle>
            <a:lvl1pPr>
              <a:defRPr/>
            </a:lvl1pPr>
          </a:lstStyle>
          <a:p>
            <a:fld id="{B44B144D-E981-4E19-AF16-FF9388A610BD}" type="slidenum">
              <a:rPr lang="en-US" altLang="ja-JP"/>
              <a:pPr/>
              <a:t>&lt;#&gt;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ltGray">
          <a:xfrm>
            <a:off x="417514" y="1098551"/>
            <a:ext cx="438151" cy="474663"/>
          </a:xfrm>
          <a:prstGeom prst="rect">
            <a:avLst/>
          </a:prstGeom>
          <a:solidFill>
            <a:schemeClr val="accent2"/>
          </a:solidFill>
          <a:ln w="9525">
            <a:noFill/>
            <a:miter lim="800000"/>
            <a:headEnd/>
            <a:tailEnd/>
          </a:ln>
          <a:effectLst/>
        </p:spPr>
        <p:txBody>
          <a:bodyPr wrap="none" anchor="ctr"/>
          <a:lstStyle/>
          <a:p>
            <a:pPr algn="ctr"/>
            <a:endParaRPr lang="ja-JP" altLang="ja-JP" sz="2400"/>
          </a:p>
        </p:txBody>
      </p:sp>
      <p:sp>
        <p:nvSpPr>
          <p:cNvPr id="6147" name="Rectangle 3"/>
          <p:cNvSpPr>
            <a:spLocks noChangeArrowheads="1"/>
          </p:cNvSpPr>
          <p:nvPr/>
        </p:nvSpPr>
        <p:spPr bwMode="ltGray">
          <a:xfrm>
            <a:off x="800100" y="1098551"/>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endParaRPr lang="ja-JP" altLang="ja-JP" sz="2400"/>
          </a:p>
        </p:txBody>
      </p:sp>
      <p:sp>
        <p:nvSpPr>
          <p:cNvPr id="6148" name="Rectangle 4"/>
          <p:cNvSpPr>
            <a:spLocks noChangeArrowheads="1"/>
          </p:cNvSpPr>
          <p:nvPr/>
        </p:nvSpPr>
        <p:spPr bwMode="ltGray">
          <a:xfrm>
            <a:off x="541339" y="1520825"/>
            <a:ext cx="422275" cy="474663"/>
          </a:xfrm>
          <a:prstGeom prst="rect">
            <a:avLst/>
          </a:prstGeom>
          <a:solidFill>
            <a:schemeClr val="folHlink"/>
          </a:solidFill>
          <a:ln w="9525">
            <a:noFill/>
            <a:miter lim="800000"/>
            <a:headEnd/>
            <a:tailEnd/>
          </a:ln>
          <a:effectLst/>
        </p:spPr>
        <p:txBody>
          <a:bodyPr wrap="none" anchor="ctr"/>
          <a:lstStyle/>
          <a:p>
            <a:pPr algn="ctr"/>
            <a:endParaRPr lang="ja-JP" altLang="ja-JP" sz="2400"/>
          </a:p>
        </p:txBody>
      </p:sp>
      <p:sp>
        <p:nvSpPr>
          <p:cNvPr id="6149" name="Rectangle 5"/>
          <p:cNvSpPr>
            <a:spLocks noChangeArrowheads="1"/>
          </p:cNvSpPr>
          <p:nvPr/>
        </p:nvSpPr>
        <p:spPr bwMode="ltGray">
          <a:xfrm>
            <a:off x="911226"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endParaRPr lang="ja-JP" altLang="ja-JP" sz="2400"/>
          </a:p>
        </p:txBody>
      </p:sp>
      <p:sp>
        <p:nvSpPr>
          <p:cNvPr id="6150" name="Rectangle 6"/>
          <p:cNvSpPr>
            <a:spLocks noChangeArrowheads="1"/>
          </p:cNvSpPr>
          <p:nvPr/>
        </p:nvSpPr>
        <p:spPr bwMode="ltGray">
          <a:xfrm>
            <a:off x="127001" y="1447801"/>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endParaRPr lang="ja-JP" altLang="ja-JP" sz="2400"/>
          </a:p>
        </p:txBody>
      </p:sp>
      <p:sp>
        <p:nvSpPr>
          <p:cNvPr id="6151" name="Rectangle 7"/>
          <p:cNvSpPr>
            <a:spLocks noChangeArrowheads="1"/>
          </p:cNvSpPr>
          <p:nvPr/>
        </p:nvSpPr>
        <p:spPr bwMode="gray">
          <a:xfrm>
            <a:off x="762001" y="990601"/>
            <a:ext cx="31751" cy="1052513"/>
          </a:xfrm>
          <a:prstGeom prst="rect">
            <a:avLst/>
          </a:prstGeom>
          <a:solidFill>
            <a:schemeClr val="bg2"/>
          </a:solidFill>
          <a:ln w="9525">
            <a:noFill/>
            <a:miter lim="800000"/>
            <a:headEnd/>
            <a:tailEnd/>
          </a:ln>
          <a:effectLst/>
        </p:spPr>
        <p:txBody>
          <a:bodyPr wrap="none" anchor="ctr"/>
          <a:lstStyle/>
          <a:p>
            <a:pPr algn="ctr"/>
            <a:endParaRPr lang="ja-JP" altLang="ja-JP" sz="2400"/>
          </a:p>
        </p:txBody>
      </p:sp>
      <p:sp>
        <p:nvSpPr>
          <p:cNvPr id="6152" name="Rectangle 8"/>
          <p:cNvSpPr>
            <a:spLocks noChangeArrowheads="1"/>
          </p:cNvSpPr>
          <p:nvPr/>
        </p:nvSpPr>
        <p:spPr bwMode="gray">
          <a:xfrm>
            <a:off x="442914"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endParaRPr lang="ja-JP" altLang="ja-JP" sz="2400"/>
          </a:p>
        </p:txBody>
      </p:sp>
      <p:sp>
        <p:nvSpPr>
          <p:cNvPr id="6153" name="Rectangle 9"/>
          <p:cNvSpPr>
            <a:spLocks noGrp="1" noChangeArrowheads="1"/>
          </p:cNvSpPr>
          <p:nvPr>
            <p:ph type="title"/>
          </p:nvPr>
        </p:nvSpPr>
        <p:spPr bwMode="auto">
          <a:xfrm>
            <a:off x="1150939" y="214314"/>
            <a:ext cx="7793037" cy="14620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ja-JP" altLang="en-US" smtClean="0"/>
              <a:t>マスタ タイトルの書式設定</a:t>
            </a:r>
          </a:p>
        </p:txBody>
      </p:sp>
      <p:sp>
        <p:nvSpPr>
          <p:cNvPr id="615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6155" name="Rectangle 11"/>
          <p:cNvSpPr>
            <a:spLocks noGrp="1" noChangeArrowheads="1"/>
          </p:cNvSpPr>
          <p:nvPr>
            <p:ph type="dt" sz="half" idx="2"/>
          </p:nvPr>
        </p:nvSpPr>
        <p:spPr bwMode="auto">
          <a:xfrm>
            <a:off x="11620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400"/>
            </a:lvl1pPr>
          </a:lstStyle>
          <a:p>
            <a:endParaRPr lang="en-US" altLang="ja-JP"/>
          </a:p>
        </p:txBody>
      </p:sp>
      <p:sp>
        <p:nvSpPr>
          <p:cNvPr id="6156"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400"/>
            </a:lvl1pPr>
          </a:lstStyle>
          <a:p>
            <a:endParaRPr lang="en-US" altLang="ja-JP"/>
          </a:p>
        </p:txBody>
      </p:sp>
      <p:sp>
        <p:nvSpPr>
          <p:cNvPr id="6157" name="Rectangle 13"/>
          <p:cNvSpPr>
            <a:spLocks noGrp="1" noChangeArrowheads="1"/>
          </p:cNvSpPr>
          <p:nvPr>
            <p:ph type="sldNum" sz="quarter" idx="4"/>
          </p:nvPr>
        </p:nvSpPr>
        <p:spPr bwMode="auto">
          <a:xfrm>
            <a:off x="7042151"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400"/>
            </a:lvl1pPr>
          </a:lstStyle>
          <a:p>
            <a:fld id="{1D45DF12-4B57-4532-9157-BB4CAE127C99}" type="slidenum">
              <a:rPr lang="en-US" altLang="ja-JP"/>
              <a:pPr/>
              <a:t>&lt;#&gt;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fontAlgn="base">
        <a:spcBef>
          <a:spcPct val="0"/>
        </a:spcBef>
        <a:spcAft>
          <a:spcPct val="0"/>
        </a:spcAft>
        <a:defRPr kumimoji="1" sz="4400">
          <a:solidFill>
            <a:schemeClr val="tx2"/>
          </a:solidFill>
          <a:latin typeface="+mj-lt"/>
          <a:ea typeface="+mj-ea"/>
          <a:cs typeface="+mj-cs"/>
        </a:defRPr>
      </a:lvl1pPr>
      <a:lvl2pPr algn="l" rtl="0" fontAlgn="base">
        <a:spcBef>
          <a:spcPct val="0"/>
        </a:spcBef>
        <a:spcAft>
          <a:spcPct val="0"/>
        </a:spcAft>
        <a:defRPr kumimoji="1" sz="4400">
          <a:solidFill>
            <a:schemeClr val="tx2"/>
          </a:solidFill>
          <a:latin typeface="Tahoma" pitchFamily="34" charset="0"/>
          <a:ea typeface="ＭＳ Ｐゴシック" pitchFamily="50" charset="-128"/>
        </a:defRPr>
      </a:lvl2pPr>
      <a:lvl3pPr algn="l" rtl="0" fontAlgn="base">
        <a:spcBef>
          <a:spcPct val="0"/>
        </a:spcBef>
        <a:spcAft>
          <a:spcPct val="0"/>
        </a:spcAft>
        <a:defRPr kumimoji="1" sz="4400">
          <a:solidFill>
            <a:schemeClr val="tx2"/>
          </a:solidFill>
          <a:latin typeface="Tahoma" pitchFamily="34" charset="0"/>
          <a:ea typeface="ＭＳ Ｐゴシック" pitchFamily="50" charset="-128"/>
        </a:defRPr>
      </a:lvl3pPr>
      <a:lvl4pPr algn="l" rtl="0" fontAlgn="base">
        <a:spcBef>
          <a:spcPct val="0"/>
        </a:spcBef>
        <a:spcAft>
          <a:spcPct val="0"/>
        </a:spcAft>
        <a:defRPr kumimoji="1" sz="4400">
          <a:solidFill>
            <a:schemeClr val="tx2"/>
          </a:solidFill>
          <a:latin typeface="Tahoma" pitchFamily="34" charset="0"/>
          <a:ea typeface="ＭＳ Ｐゴシック" pitchFamily="50" charset="-128"/>
        </a:defRPr>
      </a:lvl4pPr>
      <a:lvl5pPr algn="l" rtl="0" fontAlgn="base">
        <a:spcBef>
          <a:spcPct val="0"/>
        </a:spcBef>
        <a:spcAft>
          <a:spcPct val="0"/>
        </a:spcAft>
        <a:defRPr kumimoji="1" sz="4400">
          <a:solidFill>
            <a:schemeClr val="tx2"/>
          </a:solidFill>
          <a:latin typeface="Tahoma" pitchFamily="34" charset="0"/>
          <a:ea typeface="ＭＳ Ｐゴシック" pitchFamily="50" charset="-128"/>
        </a:defRPr>
      </a:lvl5pPr>
      <a:lvl6pPr marL="457200" algn="l" rtl="0" fontAlgn="base">
        <a:spcBef>
          <a:spcPct val="0"/>
        </a:spcBef>
        <a:spcAft>
          <a:spcPct val="0"/>
        </a:spcAft>
        <a:defRPr kumimoji="1" sz="4400">
          <a:solidFill>
            <a:schemeClr val="tx2"/>
          </a:solidFill>
          <a:latin typeface="Tahoma" pitchFamily="34" charset="0"/>
          <a:ea typeface="ＭＳ Ｐゴシック" pitchFamily="50" charset="-128"/>
        </a:defRPr>
      </a:lvl6pPr>
      <a:lvl7pPr marL="914400" algn="l" rtl="0" fontAlgn="base">
        <a:spcBef>
          <a:spcPct val="0"/>
        </a:spcBef>
        <a:spcAft>
          <a:spcPct val="0"/>
        </a:spcAft>
        <a:defRPr kumimoji="1" sz="4400">
          <a:solidFill>
            <a:schemeClr val="tx2"/>
          </a:solidFill>
          <a:latin typeface="Tahoma" pitchFamily="34" charset="0"/>
          <a:ea typeface="ＭＳ Ｐゴシック" pitchFamily="50" charset="-128"/>
        </a:defRPr>
      </a:lvl7pPr>
      <a:lvl8pPr marL="1371600" algn="l" rtl="0" fontAlgn="base">
        <a:spcBef>
          <a:spcPct val="0"/>
        </a:spcBef>
        <a:spcAft>
          <a:spcPct val="0"/>
        </a:spcAft>
        <a:defRPr kumimoji="1" sz="4400">
          <a:solidFill>
            <a:schemeClr val="tx2"/>
          </a:solidFill>
          <a:latin typeface="Tahoma" pitchFamily="34" charset="0"/>
          <a:ea typeface="ＭＳ Ｐゴシック" pitchFamily="50" charset="-128"/>
        </a:defRPr>
      </a:lvl8pPr>
      <a:lvl9pPr marL="1828800" algn="l" rtl="0" fontAlgn="base">
        <a:spcBef>
          <a:spcPct val="0"/>
        </a:spcBef>
        <a:spcAft>
          <a:spcPct val="0"/>
        </a:spcAft>
        <a:defRPr kumimoji="1" sz="4400">
          <a:solidFill>
            <a:schemeClr val="tx2"/>
          </a:solidFill>
          <a:latin typeface="Tahoma" pitchFamily="34" charset="0"/>
          <a:ea typeface="ＭＳ Ｐゴシック" pitchFamily="50" charset="-128"/>
        </a:defRPr>
      </a:lvl9pPr>
    </p:titleStyle>
    <p:bodyStyle>
      <a:lvl1pPr marL="342900" indent="-342900" algn="l" rtl="0" fontAlgn="base">
        <a:spcBef>
          <a:spcPct val="20000"/>
        </a:spcBef>
        <a:spcAft>
          <a:spcPct val="0"/>
        </a:spcAft>
        <a:buClr>
          <a:schemeClr val="folHlink"/>
        </a:buClr>
        <a:buSzPct val="60000"/>
        <a:buFont typeface="Wingdings" pitchFamily="2" charset="2"/>
        <a:buChar char="n"/>
        <a:defRPr kumimoji="1"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kumimoji="1" sz="2800">
          <a:solidFill>
            <a:schemeClr val="tx1"/>
          </a:solidFill>
          <a:latin typeface="+mn-lt"/>
          <a:ea typeface="+mn-ea"/>
        </a:defRPr>
      </a:lvl2pPr>
      <a:lvl3pPr marL="1143000" indent="-228600" algn="l" rtl="0" fontAlgn="base">
        <a:spcBef>
          <a:spcPct val="20000"/>
        </a:spcBef>
        <a:spcAft>
          <a:spcPct val="0"/>
        </a:spcAft>
        <a:buClr>
          <a:schemeClr val="folHlink"/>
        </a:buClr>
        <a:buSzPct val="50000"/>
        <a:buFont typeface="Wingdings" pitchFamily="2" charset="2"/>
        <a:buChar char="n"/>
        <a:defRPr kumimoji="1" sz="2400">
          <a:solidFill>
            <a:schemeClr val="tx1"/>
          </a:solidFill>
          <a:latin typeface="+mn-lt"/>
          <a:ea typeface="+mn-ea"/>
        </a:defRPr>
      </a:lvl3pPr>
      <a:lvl4pPr marL="1600200" indent="-228600" algn="l" rtl="0" fontAlgn="base">
        <a:spcBef>
          <a:spcPct val="20000"/>
        </a:spcBef>
        <a:spcAft>
          <a:spcPct val="0"/>
        </a:spcAft>
        <a:buClr>
          <a:schemeClr val="accent2"/>
        </a:buClr>
        <a:buSzPct val="55000"/>
        <a:buFont typeface="Wingdings" pitchFamily="2" charset="2"/>
        <a:buChar char="n"/>
        <a:defRPr kumimoji="1" sz="2000">
          <a:solidFill>
            <a:schemeClr val="tx1"/>
          </a:solidFill>
          <a:latin typeface="+mn-lt"/>
          <a:ea typeface="+mn-ea"/>
        </a:defRPr>
      </a:lvl4pPr>
      <a:lvl5pPr marL="20574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5pPr>
      <a:lvl6pPr marL="25146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6pPr>
      <a:lvl7pPr marL="29718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7pPr>
      <a:lvl8pPr marL="34290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8pPr>
      <a:lvl9pPr marL="3886200" indent="-228600" algn="l" rtl="0" fontAlgn="base">
        <a:spcBef>
          <a:spcPct val="20000"/>
        </a:spcBef>
        <a:spcAft>
          <a:spcPct val="0"/>
        </a:spcAft>
        <a:buClr>
          <a:schemeClr val="accent1"/>
        </a:buClr>
        <a:buSzPct val="50000"/>
        <a:buFont typeface="Wingdings" pitchFamily="2" charset="2"/>
        <a:buChar char="n"/>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15616" y="1124744"/>
            <a:ext cx="7344816" cy="2013745"/>
          </a:xfrm>
        </p:spPr>
        <p:txBody>
          <a:bodyPr/>
          <a:lstStyle/>
          <a:p>
            <a:r>
              <a:rPr lang="en-US" altLang="ja-JP" sz="1400" dirty="0" smtClean="0">
                <a:solidFill>
                  <a:schemeClr val="tx1"/>
                </a:solidFill>
              </a:rPr>
              <a:t/>
            </a:r>
            <a:br>
              <a:rPr lang="en-US" altLang="ja-JP" sz="1400" dirty="0" smtClean="0">
                <a:solidFill>
                  <a:schemeClr val="tx1"/>
                </a:solidFill>
              </a:rPr>
            </a:br>
            <a:r>
              <a:rPr lang="en-US" altLang="ja-JP" sz="1400" dirty="0" smtClean="0">
                <a:solidFill>
                  <a:schemeClr val="tx1"/>
                </a:solidFill>
              </a:rPr>
              <a:t/>
            </a:r>
            <a:br>
              <a:rPr lang="en-US" altLang="ja-JP" sz="1400" dirty="0" smtClean="0">
                <a:solidFill>
                  <a:schemeClr val="tx1"/>
                </a:solidFill>
              </a:rPr>
            </a:br>
            <a:r>
              <a:rPr lang="en-US" altLang="ja-JP" sz="1400" dirty="0" smtClean="0">
                <a:solidFill>
                  <a:schemeClr val="tx1"/>
                </a:solidFill>
              </a:rPr>
              <a:t/>
            </a:r>
            <a:br>
              <a:rPr lang="en-US" altLang="ja-JP" sz="1400" dirty="0" smtClean="0">
                <a:solidFill>
                  <a:schemeClr val="tx1"/>
                </a:solidFill>
              </a:rPr>
            </a:br>
            <a:r>
              <a:rPr lang="en-US" altLang="ja-JP" sz="1400" dirty="0" smtClean="0">
                <a:solidFill>
                  <a:schemeClr val="tx1"/>
                </a:solidFill>
              </a:rPr>
              <a:t/>
            </a:r>
            <a:br>
              <a:rPr lang="en-US" altLang="ja-JP" sz="1400" dirty="0" smtClean="0">
                <a:solidFill>
                  <a:schemeClr val="tx1"/>
                </a:solidFill>
              </a:rPr>
            </a:br>
            <a:r>
              <a:rPr lang="en-US" altLang="ja-JP" dirty="0" smtClean="0">
                <a:solidFill>
                  <a:schemeClr val="tx1"/>
                </a:solidFill>
              </a:rPr>
              <a:t/>
            </a:r>
            <a:br>
              <a:rPr lang="en-US" altLang="ja-JP" dirty="0" smtClean="0">
                <a:solidFill>
                  <a:schemeClr val="tx1"/>
                </a:solidFill>
              </a:rPr>
            </a:br>
            <a:r>
              <a:rPr lang="en-US" altLang="ja-JP" sz="2000" dirty="0" smtClean="0">
                <a:solidFill>
                  <a:schemeClr val="tx1"/>
                </a:solidFill>
              </a:rPr>
              <a:t>      </a:t>
            </a:r>
            <a:r>
              <a:rPr lang="ja-JP" altLang="en-US" sz="2000" dirty="0" smtClean="0">
                <a:latin typeface="ＤＦＧ角POPW9" pitchFamily="50" charset="-128"/>
                <a:ea typeface="ＤＦＧ角POPW9" pitchFamily="50" charset="-128"/>
              </a:rPr>
              <a:t/>
            </a:r>
            <a:br>
              <a:rPr lang="ja-JP" altLang="en-US" sz="2000" dirty="0" smtClean="0">
                <a:latin typeface="ＤＦＧ角POPW9" pitchFamily="50" charset="-128"/>
                <a:ea typeface="ＤＦＧ角POPW9" pitchFamily="50" charset="-128"/>
              </a:rPr>
            </a:br>
            <a:r>
              <a:rPr lang="ja-JP" altLang="en-US" sz="3200" dirty="0" smtClean="0">
                <a:solidFill>
                  <a:schemeClr val="tx1"/>
                </a:solidFill>
                <a:latin typeface="ＤＦＧ角POPW9" pitchFamily="50" charset="-128"/>
                <a:ea typeface="ＤＦＧ角POPW9" pitchFamily="50" charset="-128"/>
              </a:rPr>
              <a:t>この組合が好き！歴史と伝統に誇りを持って</a:t>
            </a:r>
            <a:r>
              <a:rPr lang="ja-JP" altLang="en-US" sz="2800" dirty="0" smtClean="0">
                <a:solidFill>
                  <a:schemeClr val="tx1"/>
                </a:solidFill>
                <a:latin typeface="ＤＦ角POPW9" pitchFamily="49" charset="-128"/>
                <a:ea typeface="ＤＦ角POPW9" pitchFamily="49" charset="-128"/>
              </a:rPr>
              <a:t>　</a:t>
            </a:r>
            <a:r>
              <a:rPr lang="en-US" altLang="ja-JP" sz="2800" dirty="0" smtClean="0">
                <a:solidFill>
                  <a:schemeClr val="tx1"/>
                </a:solidFill>
                <a:latin typeface="ＤＦ角POPW9" pitchFamily="49" charset="-128"/>
                <a:ea typeface="ＤＦ角POPW9" pitchFamily="49" charset="-128"/>
              </a:rPr>
              <a:t/>
            </a:r>
            <a:br>
              <a:rPr lang="en-US" altLang="ja-JP" sz="2800" dirty="0" smtClean="0">
                <a:solidFill>
                  <a:schemeClr val="tx1"/>
                </a:solidFill>
                <a:latin typeface="ＤＦ角POPW9" pitchFamily="49" charset="-128"/>
                <a:ea typeface="ＤＦ角POPW9" pitchFamily="49" charset="-128"/>
              </a:rPr>
            </a:br>
            <a:r>
              <a:rPr lang="ja-JP" altLang="en-US" sz="2800" dirty="0" smtClean="0">
                <a:solidFill>
                  <a:schemeClr val="tx1"/>
                </a:solidFill>
                <a:latin typeface="HGP創英角ﾎﾟｯﾌﾟ体" pitchFamily="50" charset="-128"/>
                <a:ea typeface="HGP創英角ﾎﾟｯﾌﾟ体" pitchFamily="50" charset="-128"/>
              </a:rPr>
              <a:t>　</a:t>
            </a:r>
            <a:r>
              <a:rPr lang="ja-JP" altLang="en-US" sz="1800" dirty="0" smtClean="0">
                <a:solidFill>
                  <a:schemeClr val="tx1"/>
                </a:solidFill>
                <a:latin typeface="ＤＦＰ角POPW9" pitchFamily="50" charset="-128"/>
                <a:ea typeface="ＤＦＰ角POPW9" pitchFamily="50" charset="-128"/>
              </a:rPr>
              <a:t>－失業と貧乏に反対し、いのちと健康を守りぬく－</a:t>
            </a:r>
            <a:r>
              <a:rPr lang="en-US" altLang="ja-JP" sz="2800" dirty="0" smtClean="0">
                <a:solidFill>
                  <a:schemeClr val="tx1"/>
                </a:solidFill>
                <a:latin typeface="ＤＦＰ角POPW9" pitchFamily="50" charset="-128"/>
                <a:ea typeface="ＤＦＰ角POPW9" pitchFamily="50" charset="-128"/>
              </a:rPr>
              <a:t>  </a:t>
            </a:r>
            <a:r>
              <a:rPr lang="ja-JP" altLang="en-US" sz="3200" dirty="0" smtClean="0">
                <a:solidFill>
                  <a:schemeClr val="tx1"/>
                </a:solidFill>
                <a:latin typeface="HGP創英角ﾎﾟｯﾌﾟ体" pitchFamily="50" charset="-128"/>
                <a:ea typeface="HGP創英角ﾎﾟｯﾌﾟ体" pitchFamily="50" charset="-128"/>
              </a:rPr>
              <a:t>　　</a:t>
            </a:r>
            <a:endParaRPr kumimoji="1" lang="ja-JP" altLang="en-US" sz="2000" dirty="0"/>
          </a:p>
        </p:txBody>
      </p:sp>
      <p:sp>
        <p:nvSpPr>
          <p:cNvPr id="3" name="サブタイトル 2"/>
          <p:cNvSpPr>
            <a:spLocks noGrp="1"/>
          </p:cNvSpPr>
          <p:nvPr>
            <p:ph type="subTitle" idx="1"/>
          </p:nvPr>
        </p:nvSpPr>
        <p:spPr>
          <a:xfrm>
            <a:off x="1371600" y="4725144"/>
            <a:ext cx="6400800" cy="913656"/>
          </a:xfrm>
        </p:spPr>
        <p:txBody>
          <a:bodyPr/>
          <a:lstStyle/>
          <a:p>
            <a:pPr algn="r"/>
            <a:r>
              <a:rPr kumimoji="1" lang="ja-JP" altLang="en-US" sz="1200" dirty="0" smtClean="0">
                <a:latin typeface="+mj-ea"/>
                <a:ea typeface="+mj-ea"/>
              </a:rPr>
              <a:t>建交労旭川支部　春の学習会</a:t>
            </a:r>
            <a:endParaRPr kumimoji="1" lang="en-US" altLang="ja-JP" sz="1200" dirty="0" smtClean="0">
              <a:latin typeface="+mj-ea"/>
              <a:ea typeface="+mj-ea"/>
            </a:endParaRPr>
          </a:p>
          <a:p>
            <a:pPr algn="r"/>
            <a:r>
              <a:rPr lang="en-US" altLang="ja-JP" sz="1200" dirty="0" smtClean="0">
                <a:latin typeface="+mj-ea"/>
                <a:ea typeface="+mj-ea"/>
              </a:rPr>
              <a:t>2012.6.15</a:t>
            </a:r>
            <a:endParaRPr kumimoji="1" lang="en-US" altLang="ja-JP" sz="1200" dirty="0" smtClean="0">
              <a:latin typeface="+mj-ea"/>
              <a:ea typeface="+mj-ea"/>
            </a:endParaRPr>
          </a:p>
          <a:p>
            <a:pPr algn="r"/>
            <a:r>
              <a:rPr lang="ja-JP" altLang="en-US" sz="1800" dirty="0" smtClean="0">
                <a:latin typeface="+mj-ea"/>
                <a:ea typeface="+mj-ea"/>
              </a:rPr>
              <a:t>建交労顧問　佐藤　陵一</a:t>
            </a:r>
            <a:endParaRPr kumimoji="1" lang="ja-JP" altLang="en-US" sz="1800" dirty="0">
              <a:latin typeface="+mj-ea"/>
              <a:ea typeface="+mj-ea"/>
            </a:endParaRPr>
          </a:p>
        </p:txBody>
      </p:sp>
      <p:sp>
        <p:nvSpPr>
          <p:cNvPr id="4" name="正方形/長方形 3"/>
          <p:cNvSpPr/>
          <p:nvPr/>
        </p:nvSpPr>
        <p:spPr>
          <a:xfrm>
            <a:off x="5508104" y="476672"/>
            <a:ext cx="2760307" cy="792088"/>
          </a:xfrm>
          <a:prstGeom prst="rect">
            <a:avLst/>
          </a:prstGeom>
          <a:solidFill>
            <a:schemeClr val="accent2">
              <a:lumMod val="40000"/>
              <a:lumOff val="60000"/>
            </a:schemeClr>
          </a:solid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endParaRPr lang="en-US" altLang="ja-JP" sz="2000" b="1" cap="small" dirty="0" smtClean="0">
              <a:solidFill>
                <a:schemeClr val="tx1"/>
              </a:solidFill>
              <a:latin typeface="AR P新藝体U" pitchFamily="50" charset="-128"/>
              <a:ea typeface="AR P新藝体U" pitchFamily="50" charset="-128"/>
            </a:endParaRPr>
          </a:p>
          <a:p>
            <a:pPr algn="ctr">
              <a:lnSpc>
                <a:spcPts val="1200"/>
              </a:lnSpc>
            </a:pPr>
            <a:r>
              <a:rPr lang="en-US" altLang="ja-JP" sz="2000" b="1" cap="small" dirty="0" smtClean="0">
                <a:solidFill>
                  <a:schemeClr val="tx1"/>
                </a:solidFill>
                <a:latin typeface="AR P新藝体U" pitchFamily="50" charset="-128"/>
                <a:ea typeface="AR P新藝体U" pitchFamily="50" charset="-128"/>
              </a:rPr>
              <a:t>Common</a:t>
            </a:r>
            <a:r>
              <a:rPr lang="ja-JP" altLang="en-US" sz="2000" b="1" cap="small" dirty="0" smtClean="0">
                <a:solidFill>
                  <a:schemeClr val="tx1"/>
                </a:solidFill>
                <a:latin typeface="AR P新藝体U" pitchFamily="50" charset="-128"/>
                <a:ea typeface="AR P新藝体U" pitchFamily="50" charset="-128"/>
              </a:rPr>
              <a:t> </a:t>
            </a:r>
            <a:r>
              <a:rPr lang="en-US" altLang="ja-JP" sz="2000" b="1" cap="small" dirty="0" smtClean="0">
                <a:solidFill>
                  <a:schemeClr val="tx1"/>
                </a:solidFill>
                <a:latin typeface="AR P新藝体U" pitchFamily="50" charset="-128"/>
                <a:ea typeface="AR P新藝体U" pitchFamily="50" charset="-128"/>
              </a:rPr>
              <a:t>Sense</a:t>
            </a:r>
          </a:p>
          <a:p>
            <a:pPr algn="ctr">
              <a:lnSpc>
                <a:spcPts val="1200"/>
              </a:lnSpc>
            </a:pPr>
            <a:r>
              <a:rPr lang="ja-JP" altLang="en-US" sz="2000" b="1" cap="small" dirty="0" smtClean="0">
                <a:solidFill>
                  <a:schemeClr val="tx1"/>
                </a:solidFill>
                <a:latin typeface="AR P新藝体U" pitchFamily="50" charset="-128"/>
                <a:ea typeface="AR P新藝体U" pitchFamily="50" charset="-128"/>
              </a:rPr>
              <a:t>　　　　　</a:t>
            </a:r>
            <a:r>
              <a:rPr lang="en-US" altLang="ja-JP" sz="1050" cap="small" dirty="0" smtClean="0">
                <a:solidFill>
                  <a:schemeClr val="tx1"/>
                </a:solidFill>
                <a:latin typeface="ＭＳ Ｐ明朝" pitchFamily="18" charset="-128"/>
                <a:ea typeface="ＭＳ Ｐ明朝" pitchFamily="18" charset="-128"/>
              </a:rPr>
              <a:t>No.42</a:t>
            </a:r>
            <a:r>
              <a:rPr lang="ja-JP" altLang="en-US" sz="1050" cap="small" dirty="0" smtClean="0">
                <a:solidFill>
                  <a:schemeClr val="tx1"/>
                </a:solidFill>
                <a:latin typeface="ＭＳ Ｐ明朝" pitchFamily="18" charset="-128"/>
                <a:ea typeface="ＭＳ Ｐ明朝" pitchFamily="18" charset="-128"/>
              </a:rPr>
              <a:t>　</a:t>
            </a:r>
            <a:r>
              <a:rPr lang="en-US" altLang="ja-JP" sz="1050" cap="small" dirty="0" smtClean="0">
                <a:solidFill>
                  <a:schemeClr val="tx1"/>
                </a:solidFill>
                <a:latin typeface="ＭＳ Ｐ明朝" pitchFamily="18" charset="-128"/>
                <a:ea typeface="ＭＳ Ｐ明朝" pitchFamily="18" charset="-128"/>
              </a:rPr>
              <a:t>2012.6.15</a:t>
            </a:r>
            <a:endParaRPr lang="en-US" altLang="ja-JP" sz="1050" dirty="0" smtClean="0">
              <a:solidFill>
                <a:schemeClr val="tx1"/>
              </a:solidFill>
              <a:latin typeface="AR P丸ゴシック体M" pitchFamily="50" charset="-128"/>
              <a:ea typeface="AR P丸ゴシック体M" pitchFamily="50" charset="-128"/>
            </a:endParaRPr>
          </a:p>
          <a:p>
            <a:pPr algn="ctr">
              <a:lnSpc>
                <a:spcPts val="1200"/>
              </a:lnSpc>
            </a:pPr>
            <a:r>
              <a:rPr lang="en-US" altLang="ja-JP" sz="1050" dirty="0" smtClean="0">
                <a:solidFill>
                  <a:schemeClr val="tx1"/>
                </a:solidFill>
                <a:latin typeface="AR P丸ゴシック体M" pitchFamily="50" charset="-128"/>
                <a:ea typeface="AR P丸ゴシック体M" pitchFamily="50" charset="-128"/>
              </a:rPr>
              <a:t>ryo-sato@hyper.ocn.ne.jp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59632" y="404664"/>
            <a:ext cx="6912768" cy="1224136"/>
          </a:xfrm>
        </p:spPr>
        <p:txBody>
          <a:bodyPr>
            <a:normAutofit/>
          </a:bodyPr>
          <a:lstStyle/>
          <a:p>
            <a:r>
              <a:rPr lang="ja-JP" altLang="en-US" sz="1300" dirty="0" smtClean="0">
                <a:solidFill>
                  <a:schemeClr val="tx1"/>
                </a:solidFill>
                <a:latin typeface="AR P丸ゴシック体M" pitchFamily="50" charset="-128"/>
                <a:ea typeface="AR P丸ゴシック体M" pitchFamily="50" charset="-128"/>
              </a:rPr>
              <a:t>　</a:t>
            </a:r>
            <a:r>
              <a:rPr lang="en-US" altLang="ja-JP" sz="1300" dirty="0" smtClean="0">
                <a:solidFill>
                  <a:schemeClr val="tx1"/>
                </a:solidFill>
                <a:latin typeface="AR P丸ゴシック体M" pitchFamily="50" charset="-128"/>
                <a:ea typeface="AR P丸ゴシック体M" pitchFamily="50" charset="-128"/>
              </a:rPr>
              <a:t>〔</a:t>
            </a:r>
            <a:r>
              <a:rPr lang="ja-JP" altLang="en-US" sz="1300" dirty="0" smtClean="0">
                <a:solidFill>
                  <a:schemeClr val="tx1"/>
                </a:solidFill>
                <a:latin typeface="AR P丸ゴシック体M" pitchFamily="50" charset="-128"/>
                <a:ea typeface="AR P丸ゴシック体M" pitchFamily="50" charset="-128"/>
              </a:rPr>
              <a:t>釧路支部に提起</a:t>
            </a:r>
            <a:r>
              <a:rPr lang="en-US" altLang="ja-JP" sz="1300" dirty="0" smtClean="0">
                <a:solidFill>
                  <a:schemeClr val="tx1"/>
                </a:solidFill>
                <a:latin typeface="AR P丸ゴシック体M" pitchFamily="50" charset="-128"/>
                <a:ea typeface="AR P丸ゴシック体M" pitchFamily="50" charset="-128"/>
              </a:rPr>
              <a:t>〕</a:t>
            </a:r>
            <a:r>
              <a:rPr lang="ja-JP" altLang="en-US" sz="1050" dirty="0" smtClean="0">
                <a:solidFill>
                  <a:schemeClr val="tx1"/>
                </a:solidFill>
                <a:latin typeface="AR P丸ゴシック体M" pitchFamily="50" charset="-128"/>
                <a:ea typeface="AR P丸ゴシック体M" pitchFamily="50" charset="-128"/>
              </a:rPr>
              <a:t>　</a:t>
            </a:r>
            <a:r>
              <a:rPr lang="en-US" altLang="ja-JP" sz="1050" dirty="0" smtClean="0">
                <a:solidFill>
                  <a:schemeClr val="tx1"/>
                </a:solidFill>
                <a:latin typeface="AR P丸ゴシック体M" pitchFamily="50" charset="-128"/>
                <a:ea typeface="AR P丸ゴシック体M" pitchFamily="50" charset="-128"/>
              </a:rPr>
              <a:t/>
            </a:r>
            <a:br>
              <a:rPr lang="en-US" altLang="ja-JP" sz="1050" dirty="0" smtClean="0">
                <a:solidFill>
                  <a:schemeClr val="tx1"/>
                </a:solidFill>
                <a:latin typeface="AR P丸ゴシック体M" pitchFamily="50" charset="-128"/>
                <a:ea typeface="AR P丸ゴシック体M" pitchFamily="50" charset="-128"/>
              </a:rPr>
            </a:br>
            <a:r>
              <a:rPr lang="ja-JP" altLang="en-US" sz="2700" dirty="0" smtClean="0">
                <a:solidFill>
                  <a:schemeClr val="tx1"/>
                </a:solidFill>
                <a:latin typeface="ＤＦＧ角POPW9" pitchFamily="50" charset="-128"/>
                <a:ea typeface="ＤＦＧ角POPW9" pitchFamily="50" charset="-128"/>
              </a:rPr>
              <a:t>とにかく仕事に就くまで組合といっしょにガンバル</a:t>
            </a:r>
            <a:r>
              <a:rPr lang="ja-JP" altLang="en-US" sz="1400" dirty="0" smtClean="0">
                <a:solidFill>
                  <a:schemeClr val="tx1"/>
                </a:solidFill>
                <a:latin typeface="ＤＦＧ角POPW9" pitchFamily="50" charset="-128"/>
                <a:ea typeface="ＤＦＧ角POPW9" pitchFamily="50" charset="-128"/>
              </a:rPr>
              <a:t>ゾ</a:t>
            </a:r>
            <a:r>
              <a:rPr lang="en-US" altLang="ja-JP" sz="1400" dirty="0" smtClean="0">
                <a:solidFill>
                  <a:schemeClr val="tx1"/>
                </a:solidFill>
                <a:latin typeface="ＤＦＧ角POPW9" pitchFamily="50" charset="-128"/>
                <a:ea typeface="ＤＦＧ角POPW9" pitchFamily="50" charset="-128"/>
              </a:rPr>
              <a:t/>
            </a:r>
            <a:br>
              <a:rPr lang="en-US" altLang="ja-JP" sz="1400" dirty="0" smtClean="0">
                <a:solidFill>
                  <a:schemeClr val="tx1"/>
                </a:solidFill>
                <a:latin typeface="ＤＦＧ角POPW9" pitchFamily="50" charset="-128"/>
                <a:ea typeface="ＤＦＧ角POPW9" pitchFamily="50" charset="-128"/>
              </a:rPr>
            </a:br>
            <a:r>
              <a:rPr lang="ja-JP" altLang="en-US" sz="2700" dirty="0" smtClean="0">
                <a:solidFill>
                  <a:schemeClr val="tx1"/>
                </a:solidFill>
                <a:latin typeface="ＤＦＧ角POPW9" pitchFamily="50" charset="-128"/>
                <a:ea typeface="ＤＦＧ角POPW9" pitchFamily="50" charset="-128"/>
              </a:rPr>
              <a:t>「認定」闘争と同じ。組合員として成長してもらう。</a:t>
            </a:r>
            <a:endParaRPr kumimoji="1" lang="ja-JP" altLang="en-US" sz="2700" dirty="0">
              <a:latin typeface="ＤＦＧ角POPW9" pitchFamily="50" charset="-128"/>
              <a:ea typeface="ＤＦＧ角POPW9" pitchFamily="50" charset="-128"/>
            </a:endParaRPr>
          </a:p>
        </p:txBody>
      </p:sp>
      <p:pic>
        <p:nvPicPr>
          <p:cNvPr id="1026" name="Picture 2" descr="C:\Users\佐藤陵一\Pictures\MP Navigator EX\2010_01_26\IMG_0001.jpg"/>
          <p:cNvPicPr>
            <a:picLocks noGrp="1" noChangeAspect="1" noChangeArrowheads="1"/>
          </p:cNvPicPr>
          <p:nvPr>
            <p:ph idx="1"/>
          </p:nvPr>
        </p:nvPicPr>
        <p:blipFill>
          <a:blip r:embed="rId2" cstate="print"/>
          <a:srcRect/>
          <a:stretch>
            <a:fillRect/>
          </a:stretch>
        </p:blipFill>
        <p:spPr bwMode="auto">
          <a:xfrm>
            <a:off x="428596" y="1857364"/>
            <a:ext cx="4425195" cy="3401586"/>
          </a:xfrm>
          <a:prstGeom prst="rect">
            <a:avLst/>
          </a:prstGeom>
          <a:noFill/>
        </p:spPr>
      </p:pic>
      <p:pic>
        <p:nvPicPr>
          <p:cNvPr id="1027" name="Picture 3" descr="C:\Users\佐藤陵一\Pictures\MP Navigator EX\2010_01_26\IMG_0003.jpg"/>
          <p:cNvPicPr>
            <a:picLocks noChangeAspect="1" noChangeArrowheads="1"/>
          </p:cNvPicPr>
          <p:nvPr/>
        </p:nvPicPr>
        <p:blipFill>
          <a:blip r:embed="rId3" cstate="print"/>
          <a:srcRect/>
          <a:stretch>
            <a:fillRect/>
          </a:stretch>
        </p:blipFill>
        <p:spPr bwMode="auto">
          <a:xfrm>
            <a:off x="611560" y="3861048"/>
            <a:ext cx="1928826" cy="2537122"/>
          </a:xfrm>
          <a:prstGeom prst="rect">
            <a:avLst/>
          </a:prstGeom>
          <a:noFill/>
          <a:ln>
            <a:solidFill>
              <a:schemeClr val="bg2"/>
            </a:solidFill>
          </a:ln>
        </p:spPr>
      </p:pic>
      <p:sp>
        <p:nvSpPr>
          <p:cNvPr id="7" name="正方形/長方形 6"/>
          <p:cNvSpPr/>
          <p:nvPr/>
        </p:nvSpPr>
        <p:spPr>
          <a:xfrm>
            <a:off x="2843808" y="5301208"/>
            <a:ext cx="5904656" cy="37999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ＤＦＰ角POPW9" pitchFamily="50" charset="-128"/>
                <a:ea typeface="ＤＦＰ角POPW9" pitchFamily="50" charset="-128"/>
              </a:rPr>
              <a:t>もはや生活保護では限界！公的就労事業が求められている。</a:t>
            </a:r>
            <a:endParaRPr kumimoji="1" lang="ja-JP" altLang="en-US" sz="1600" b="1" dirty="0">
              <a:solidFill>
                <a:schemeClr val="bg1"/>
              </a:solidFill>
              <a:latin typeface="ＤＦＰ角POPW9" pitchFamily="50" charset="-128"/>
              <a:ea typeface="ＤＦＰ角POPW9" pitchFamily="50" charset="-128"/>
            </a:endParaRPr>
          </a:p>
        </p:txBody>
      </p:sp>
      <p:sp>
        <p:nvSpPr>
          <p:cNvPr id="8" name="正方形/長方形 7"/>
          <p:cNvSpPr/>
          <p:nvPr/>
        </p:nvSpPr>
        <p:spPr>
          <a:xfrm>
            <a:off x="755576" y="6237312"/>
            <a:ext cx="1409380" cy="192084"/>
          </a:xfrm>
          <a:prstGeom prst="rect">
            <a:avLst/>
          </a:prstGeom>
          <a:solidFill>
            <a:schemeClr val="bg2">
              <a:lumMod val="10000"/>
              <a:lumOff val="9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「毎日」社説　</a:t>
            </a:r>
            <a:r>
              <a:rPr lang="en-US" altLang="ja-JP" sz="1050" dirty="0" smtClean="0">
                <a:solidFill>
                  <a:schemeClr val="tx1"/>
                </a:solidFill>
                <a:latin typeface="AR P丸ゴシック体M" pitchFamily="50" charset="-128"/>
                <a:ea typeface="AR P丸ゴシック体M" pitchFamily="50" charset="-128"/>
              </a:rPr>
              <a:t>10.1.23</a:t>
            </a:r>
            <a:endParaRPr kumimoji="1" lang="ja-JP" altLang="en-US" sz="1050" dirty="0">
              <a:solidFill>
                <a:schemeClr val="tx1"/>
              </a:solidFill>
              <a:latin typeface="AR P丸ゴシック体M" pitchFamily="50" charset="-128"/>
              <a:ea typeface="AR P丸ゴシック体M" pitchFamily="50" charset="-128"/>
            </a:endParaRPr>
          </a:p>
        </p:txBody>
      </p:sp>
      <p:sp>
        <p:nvSpPr>
          <p:cNvPr id="9" name="正方形/長方形 8"/>
          <p:cNvSpPr/>
          <p:nvPr/>
        </p:nvSpPr>
        <p:spPr>
          <a:xfrm>
            <a:off x="3491880" y="2420888"/>
            <a:ext cx="940094" cy="14401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smtClean="0">
                <a:solidFill>
                  <a:schemeClr val="tx1"/>
                </a:solidFill>
                <a:latin typeface="AR P丸ゴシック体M" pitchFamily="50" charset="-128"/>
                <a:ea typeface="AR P丸ゴシック体M" pitchFamily="50" charset="-128"/>
              </a:rPr>
              <a:t>「道新」</a:t>
            </a:r>
            <a:r>
              <a:rPr kumimoji="1" lang="en-US" altLang="ja-JP" sz="900" dirty="0" smtClean="0">
                <a:solidFill>
                  <a:schemeClr val="tx1"/>
                </a:solidFill>
                <a:latin typeface="AR P丸ゴシック体M" pitchFamily="50" charset="-128"/>
                <a:ea typeface="AR P丸ゴシック体M" pitchFamily="50" charset="-128"/>
              </a:rPr>
              <a:t>10</a:t>
            </a:r>
            <a:r>
              <a:rPr lang="en-US" altLang="ja-JP" sz="900" dirty="0" smtClean="0">
                <a:solidFill>
                  <a:schemeClr val="tx1"/>
                </a:solidFill>
                <a:latin typeface="AR P丸ゴシック体M" pitchFamily="50" charset="-128"/>
                <a:ea typeface="AR P丸ゴシック体M" pitchFamily="50" charset="-128"/>
              </a:rPr>
              <a:t>.1.29</a:t>
            </a:r>
            <a:endParaRPr kumimoji="1" lang="ja-JP" altLang="en-US" sz="900" dirty="0">
              <a:solidFill>
                <a:schemeClr val="tx1"/>
              </a:solidFill>
              <a:latin typeface="AR P丸ゴシック体M" pitchFamily="50" charset="-128"/>
              <a:ea typeface="AR P丸ゴシック体M" pitchFamily="50" charset="-128"/>
            </a:endParaRPr>
          </a:p>
        </p:txBody>
      </p:sp>
      <p:sp>
        <p:nvSpPr>
          <p:cNvPr id="10" name="正方形/長方形 9"/>
          <p:cNvSpPr/>
          <p:nvPr/>
        </p:nvSpPr>
        <p:spPr>
          <a:xfrm>
            <a:off x="5004048" y="4005064"/>
            <a:ext cx="3929090" cy="1427620"/>
          </a:xfrm>
          <a:prstGeom prst="rect">
            <a:avLst/>
          </a:prstGeom>
          <a:noFill/>
          <a:ln w="3175">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buNone/>
            </a:pPr>
            <a:endParaRPr kumimoji="1" lang="en-US" altLang="ja-JP" sz="1600" dirty="0" smtClean="0">
              <a:solidFill>
                <a:schemeClr val="tx1"/>
              </a:solidFill>
              <a:latin typeface="AR P丸ゴシック体M" pitchFamily="50" charset="-128"/>
              <a:ea typeface="AR P丸ゴシック体M" pitchFamily="50" charset="-128"/>
            </a:endParaRPr>
          </a:p>
          <a:p>
            <a:pPr>
              <a:spcBef>
                <a:spcPts val="0"/>
              </a:spcBef>
              <a:buNone/>
            </a:pPr>
            <a:endParaRPr kumimoji="1" lang="en-US" altLang="ja-JP" sz="1600" dirty="0" smtClean="0">
              <a:solidFill>
                <a:schemeClr val="tx1"/>
              </a:solidFill>
              <a:latin typeface="AR P丸ゴシック体M" pitchFamily="50" charset="-128"/>
              <a:ea typeface="AR P丸ゴシック体M" pitchFamily="50" charset="-128"/>
            </a:endParaRPr>
          </a:p>
          <a:p>
            <a:pPr algn="ctr"/>
            <a:endParaRPr lang="en-US" altLang="ja-JP" dirty="0" smtClean="0">
              <a:solidFill>
                <a:schemeClr val="bg1"/>
              </a:solidFill>
              <a:latin typeface="AR P丸ゴシック体M" pitchFamily="50" charset="-128"/>
              <a:ea typeface="AR P丸ゴシック体M" pitchFamily="50" charset="-128"/>
            </a:endParaRPr>
          </a:p>
          <a:p>
            <a:pPr algn="ctr"/>
            <a:endParaRPr kumimoji="1" lang="en-US" altLang="ja-JP" dirty="0" smtClean="0">
              <a:solidFill>
                <a:schemeClr val="tx1"/>
              </a:solidFill>
              <a:latin typeface="AR P丸ゴシック体M" pitchFamily="50" charset="-128"/>
              <a:ea typeface="AR P丸ゴシック体M" pitchFamily="50" charset="-128"/>
            </a:endParaRPr>
          </a:p>
          <a:p>
            <a:pPr algn="ctr"/>
            <a:endParaRPr lang="en-US" altLang="ja-JP" dirty="0" smtClean="0">
              <a:solidFill>
                <a:schemeClr val="tx1"/>
              </a:solidFill>
              <a:latin typeface="AR P丸ゴシック体M" pitchFamily="50" charset="-128"/>
              <a:ea typeface="AR P丸ゴシック体M" pitchFamily="50" charset="-128"/>
            </a:endParaRPr>
          </a:p>
          <a:p>
            <a:pPr algn="ctr"/>
            <a:endParaRPr kumimoji="1" lang="ja-JP" altLang="en-US" dirty="0">
              <a:solidFill>
                <a:schemeClr val="tx1"/>
              </a:solidFill>
              <a:latin typeface="AR P丸ゴシック体M" pitchFamily="50" charset="-128"/>
              <a:ea typeface="AR P丸ゴシック体M" pitchFamily="50" charset="-128"/>
            </a:endParaRPr>
          </a:p>
        </p:txBody>
      </p:sp>
      <p:sp>
        <p:nvSpPr>
          <p:cNvPr id="11" name="角丸四角形 10"/>
          <p:cNvSpPr/>
          <p:nvPr/>
        </p:nvSpPr>
        <p:spPr>
          <a:xfrm>
            <a:off x="4932040" y="4077072"/>
            <a:ext cx="3744416" cy="936104"/>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ＭＳ Ｐ明朝" pitchFamily="18" charset="-128"/>
                <a:ea typeface="ＭＳ Ｐ明朝" pitchFamily="18" charset="-128"/>
              </a:rPr>
              <a:t>①②④は国から自治体、職安にお金が出ている。一息つきながら職安に再就職策を確保させる。仕事に就くのは「自己責任」ではない。</a:t>
            </a:r>
            <a:endParaRPr kumimoji="1" lang="ja-JP" altLang="en-US" sz="1400" dirty="0">
              <a:solidFill>
                <a:schemeClr val="tx1"/>
              </a:solidFill>
              <a:latin typeface="ＭＳ Ｐ明朝" pitchFamily="18" charset="-128"/>
              <a:ea typeface="ＭＳ Ｐ明朝" pitchFamily="18" charset="-128"/>
            </a:endParaRPr>
          </a:p>
        </p:txBody>
      </p:sp>
      <p:sp>
        <p:nvSpPr>
          <p:cNvPr id="12" name="スライド番号プレースホルダ 11"/>
          <p:cNvSpPr>
            <a:spLocks noGrp="1"/>
          </p:cNvSpPr>
          <p:nvPr>
            <p:ph type="sldNum" sz="quarter" idx="12"/>
          </p:nvPr>
        </p:nvSpPr>
        <p:spPr/>
        <p:txBody>
          <a:bodyPr/>
          <a:lstStyle/>
          <a:p>
            <a:fld id="{3EA329FF-598B-43D6-8D82-0C73533C8186}" type="slidenum">
              <a:rPr lang="en-US" altLang="ja-JP" smtClean="0"/>
              <a:pPr/>
              <a:t>10</a:t>
            </a:fld>
            <a:endParaRPr lang="en-US" altLang="ja-JP"/>
          </a:p>
        </p:txBody>
      </p:sp>
      <p:sp>
        <p:nvSpPr>
          <p:cNvPr id="13" name="大かっこ 12"/>
          <p:cNvSpPr/>
          <p:nvPr/>
        </p:nvSpPr>
        <p:spPr>
          <a:xfrm>
            <a:off x="2915816" y="5805264"/>
            <a:ext cx="5760640" cy="72008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900" dirty="0" smtClean="0">
              <a:effectLst>
                <a:outerShdw blurRad="38100" dist="38100" dir="2700000" algn="tl">
                  <a:srgbClr val="000000">
                    <a:alpha val="43137"/>
                  </a:srgbClr>
                </a:outerShdw>
              </a:effectLst>
              <a:latin typeface="ＭＳ Ｐ明朝" pitchFamily="18" charset="-128"/>
              <a:ea typeface="ＭＳ Ｐ明朝" pitchFamily="18" charset="-128"/>
            </a:endParaRPr>
          </a:p>
          <a:p>
            <a:r>
              <a:rPr lang="ja-JP" altLang="en-US" sz="900" dirty="0" smtClean="0">
                <a:latin typeface="ＭＳ Ｐ明朝" pitchFamily="18" charset="-128"/>
                <a:ea typeface="ＭＳ Ｐ明朝" pitchFamily="18" charset="-128"/>
              </a:rPr>
              <a:t>－生活保護の</a:t>
            </a:r>
            <a:r>
              <a:rPr kumimoji="1" lang="ja-JP" altLang="en-US" sz="900" dirty="0" smtClean="0">
                <a:latin typeface="ＭＳ Ｐ明朝" pitchFamily="18" charset="-128"/>
                <a:ea typeface="ＭＳ Ｐ明朝" pitchFamily="18" charset="-128"/>
              </a:rPr>
              <a:t>扶養義務</a:t>
            </a:r>
            <a:r>
              <a:rPr lang="ja-JP" altLang="en-US" sz="900" dirty="0" smtClean="0">
                <a:latin typeface="ＭＳ Ｐ明朝" pitchFamily="18" charset="-128"/>
                <a:ea typeface="ＭＳ Ｐ明朝" pitchFamily="18" charset="-128"/>
              </a:rPr>
              <a:t>－</a:t>
            </a:r>
            <a:endParaRPr kumimoji="1" lang="en-US" altLang="ja-JP" sz="900" dirty="0" smtClean="0">
              <a:latin typeface="ＭＳ Ｐ明朝" pitchFamily="18" charset="-128"/>
              <a:ea typeface="ＭＳ Ｐ明朝" pitchFamily="18" charset="-128"/>
            </a:endParaRPr>
          </a:p>
          <a:p>
            <a:r>
              <a:rPr lang="ja-JP" altLang="en-US" sz="900" dirty="0" smtClean="0">
                <a:latin typeface="ＭＳ Ｐ明朝" pitchFamily="18" charset="-128"/>
                <a:ea typeface="ＭＳ Ｐ明朝" pitchFamily="18" charset="-128"/>
              </a:rPr>
              <a:t>「親族が扶養できない場合、説明責任を義務づける法改正を検討する」</a:t>
            </a:r>
            <a:r>
              <a:rPr lang="en-US" altLang="ja-JP" sz="9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小宮山洋子厚労大臣</a:t>
            </a:r>
            <a:r>
              <a:rPr lang="en-US" altLang="ja-JP" sz="900" dirty="0" smtClean="0">
                <a:latin typeface="ＭＳ Ｐ明朝" pitchFamily="18" charset="-128"/>
                <a:ea typeface="ＭＳ Ｐ明朝" pitchFamily="18" charset="-128"/>
              </a:rPr>
              <a:t>)</a:t>
            </a:r>
          </a:p>
          <a:p>
            <a:r>
              <a:rPr lang="ja-JP" altLang="en-US" sz="900" dirty="0" smtClean="0">
                <a:latin typeface="ＭＳ Ｐ明朝" pitchFamily="18" charset="-128"/>
                <a:ea typeface="ＭＳ Ｐ明朝" pitchFamily="18" charset="-128"/>
              </a:rPr>
              <a:t>「受給者の大半は経済的に親族に頼れない人たちだ。無理に扶養を求めれば共倒れになりかねない。」「受給者の</a:t>
            </a:r>
            <a:r>
              <a:rPr lang="en-US" altLang="ja-JP" sz="900" dirty="0" smtClean="0">
                <a:latin typeface="ＭＳ Ｐ明朝" pitchFamily="18" charset="-128"/>
                <a:ea typeface="ＭＳ Ｐ明朝" pitchFamily="18" charset="-128"/>
              </a:rPr>
              <a:t>8</a:t>
            </a:r>
            <a:r>
              <a:rPr lang="ja-JP" altLang="en-US" sz="900" dirty="0" smtClean="0">
                <a:latin typeface="ＭＳ Ｐ明朝" pitchFamily="18" charset="-128"/>
                <a:ea typeface="ＭＳ Ｐ明朝" pitchFamily="18" charset="-128"/>
              </a:rPr>
              <a:t>割が高齢者や障害者、病気を抱えている」「年金や医療制度の拡充を</a:t>
            </a:r>
            <a:r>
              <a:rPr lang="en-US" altLang="ja-JP" sz="9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a:t>
            </a:r>
            <a:r>
              <a:rPr lang="en-US" altLang="ja-JP" sz="9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「道新」</a:t>
            </a:r>
            <a:r>
              <a:rPr lang="en-US" altLang="ja-JP" sz="900" dirty="0" smtClean="0">
                <a:latin typeface="ＭＳ Ｐ明朝" pitchFamily="18" charset="-128"/>
                <a:ea typeface="ＭＳ Ｐ明朝" pitchFamily="18" charset="-128"/>
              </a:rPr>
              <a:t>2012.5.31</a:t>
            </a:r>
            <a:r>
              <a:rPr lang="ja-JP" altLang="en-US" sz="900" dirty="0" smtClean="0">
                <a:latin typeface="ＭＳ Ｐ明朝" pitchFamily="18" charset="-128"/>
                <a:ea typeface="ＭＳ Ｐ明朝" pitchFamily="18" charset="-128"/>
              </a:rPr>
              <a:t>社説）</a:t>
            </a:r>
            <a:endParaRPr lang="en-US" altLang="ja-JP" sz="900" dirty="0" smtClean="0">
              <a:latin typeface="ＭＳ Ｐ明朝" pitchFamily="18" charset="-128"/>
              <a:ea typeface="ＭＳ Ｐ明朝" pitchFamily="18" charset="-128"/>
            </a:endParaRPr>
          </a:p>
          <a:p>
            <a:endParaRPr kumimoji="1" lang="ja-JP" altLang="en-US" sz="1050" dirty="0">
              <a:latin typeface="ＭＳ Ｐ明朝" pitchFamily="18" charset="-128"/>
              <a:ea typeface="ＭＳ Ｐ明朝" pitchFamily="18" charset="-128"/>
            </a:endParaRPr>
          </a:p>
        </p:txBody>
      </p:sp>
      <p:sp>
        <p:nvSpPr>
          <p:cNvPr id="14" name="角丸四角形 13"/>
          <p:cNvSpPr/>
          <p:nvPr/>
        </p:nvSpPr>
        <p:spPr>
          <a:xfrm>
            <a:off x="4932040" y="2204864"/>
            <a:ext cx="3744416" cy="288032"/>
          </a:xfrm>
          <a:prstGeom prst="roundRect">
            <a:avLst/>
          </a:prstGeom>
          <a:solidFill>
            <a:schemeClr val="accent1">
              <a:lumMod val="20000"/>
              <a:lumOff val="8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①緊急雇用創出事業へ就労させる。</a:t>
            </a:r>
            <a:endParaRPr lang="en-US" altLang="ja-JP" sz="1200" dirty="0" smtClean="0">
              <a:solidFill>
                <a:schemeClr val="tx1"/>
              </a:solidFill>
              <a:latin typeface="ＭＳ Ｐ明朝" pitchFamily="18" charset="-128"/>
              <a:ea typeface="ＭＳ Ｐ明朝" pitchFamily="18" charset="-128"/>
            </a:endParaRPr>
          </a:p>
          <a:p>
            <a:pPr algn="ctr"/>
            <a:endParaRPr kumimoji="1" lang="ja-JP" altLang="en-US" dirty="0"/>
          </a:p>
        </p:txBody>
      </p:sp>
      <p:sp>
        <p:nvSpPr>
          <p:cNvPr id="15" name="角丸四角形 14"/>
          <p:cNvSpPr/>
          <p:nvPr/>
        </p:nvSpPr>
        <p:spPr>
          <a:xfrm>
            <a:off x="4932040" y="2636912"/>
            <a:ext cx="3744416" cy="288032"/>
          </a:xfrm>
          <a:prstGeom prst="roundRect">
            <a:avLst/>
          </a:prstGeom>
          <a:solidFill>
            <a:schemeClr val="accent1">
              <a:lumMod val="20000"/>
              <a:lumOff val="8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②自治体へ臨時的に就労させる。</a:t>
            </a:r>
            <a:endParaRPr lang="en-US" altLang="ja-JP" sz="1200" dirty="0" smtClean="0">
              <a:solidFill>
                <a:schemeClr val="tx1"/>
              </a:solidFill>
              <a:latin typeface="ＭＳ Ｐ明朝" pitchFamily="18" charset="-128"/>
              <a:ea typeface="ＭＳ Ｐ明朝" pitchFamily="18" charset="-128"/>
            </a:endParaRPr>
          </a:p>
          <a:p>
            <a:pPr algn="ctr"/>
            <a:endParaRPr kumimoji="1" lang="ja-JP" altLang="en-US" dirty="0"/>
          </a:p>
        </p:txBody>
      </p:sp>
      <p:sp>
        <p:nvSpPr>
          <p:cNvPr id="16" name="角丸四角形 15"/>
          <p:cNvSpPr/>
          <p:nvPr/>
        </p:nvSpPr>
        <p:spPr>
          <a:xfrm>
            <a:off x="4932040" y="3068960"/>
            <a:ext cx="3744416" cy="288032"/>
          </a:xfrm>
          <a:prstGeom prst="roundRect">
            <a:avLst/>
          </a:prstGeom>
          <a:solidFill>
            <a:schemeClr val="accent1">
              <a:lumMod val="20000"/>
              <a:lumOff val="80000"/>
            </a:schemeClr>
          </a:solidFill>
          <a:ln w="31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明朝" pitchFamily="18" charset="-128"/>
                <a:ea typeface="ＭＳ Ｐ明朝" pitchFamily="18" charset="-128"/>
              </a:rPr>
              <a:t>③「事業団」に仕事を出させ、応急就労する。</a:t>
            </a:r>
            <a:endParaRPr kumimoji="1" lang="ja-JP" altLang="en-US" dirty="0"/>
          </a:p>
        </p:txBody>
      </p:sp>
      <p:sp>
        <p:nvSpPr>
          <p:cNvPr id="17" name="角丸四角形 16"/>
          <p:cNvSpPr/>
          <p:nvPr/>
        </p:nvSpPr>
        <p:spPr>
          <a:xfrm>
            <a:off x="4932040" y="3501008"/>
            <a:ext cx="3744416" cy="432048"/>
          </a:xfrm>
          <a:prstGeom prst="round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buNone/>
            </a:pPr>
            <a:endParaRPr lang="en-US" altLang="ja-JP" sz="1200" dirty="0" smtClean="0">
              <a:solidFill>
                <a:schemeClr val="tx1"/>
              </a:solidFill>
              <a:latin typeface="ＭＳ Ｐ明朝" pitchFamily="18" charset="-128"/>
              <a:ea typeface="ＭＳ Ｐ明朝" pitchFamily="18" charset="-128"/>
            </a:endParaRPr>
          </a:p>
          <a:p>
            <a:pPr>
              <a:spcBef>
                <a:spcPts val="0"/>
              </a:spcBef>
              <a:buNone/>
            </a:pPr>
            <a:r>
              <a:rPr lang="ja-JP" altLang="en-US" sz="1200" dirty="0" smtClean="0">
                <a:solidFill>
                  <a:schemeClr val="tx1"/>
                </a:solidFill>
                <a:latin typeface="ＭＳ Ｐ明朝" pitchFamily="18" charset="-128"/>
                <a:ea typeface="ＭＳ Ｐ明朝" pitchFamily="18" charset="-128"/>
              </a:rPr>
              <a:t>④職業訓練の受講と訓練手当の受給（月</a:t>
            </a:r>
            <a:r>
              <a:rPr lang="en-US" altLang="ja-JP" sz="1200" dirty="0" smtClean="0">
                <a:solidFill>
                  <a:schemeClr val="tx1"/>
                </a:solidFill>
                <a:latin typeface="ＭＳ Ｐ明朝" pitchFamily="18" charset="-128"/>
                <a:ea typeface="ＭＳ Ｐ明朝" pitchFamily="18" charset="-128"/>
              </a:rPr>
              <a:t>10</a:t>
            </a:r>
            <a:r>
              <a:rPr lang="ja-JP" altLang="en-US" sz="1200" dirty="0" smtClean="0">
                <a:solidFill>
                  <a:schemeClr val="tx1"/>
                </a:solidFill>
                <a:latin typeface="ＭＳ Ｐ明朝" pitchFamily="18" charset="-128"/>
                <a:ea typeface="ＭＳ Ｐ明朝" pitchFamily="18" charset="-128"/>
              </a:rPr>
              <a:t>～１</a:t>
            </a:r>
            <a:r>
              <a:rPr lang="en-US" altLang="ja-JP" sz="1200" dirty="0" smtClean="0">
                <a:solidFill>
                  <a:schemeClr val="tx1"/>
                </a:solidFill>
                <a:latin typeface="ＭＳ Ｐ明朝" pitchFamily="18" charset="-128"/>
                <a:ea typeface="ＭＳ Ｐ明朝" pitchFamily="18" charset="-128"/>
              </a:rPr>
              <a:t>2</a:t>
            </a:r>
            <a:r>
              <a:rPr lang="ja-JP" altLang="en-US" sz="1200" dirty="0" smtClean="0">
                <a:solidFill>
                  <a:schemeClr val="tx1"/>
                </a:solidFill>
                <a:latin typeface="ＭＳ Ｐ明朝" pitchFamily="18" charset="-128"/>
                <a:ea typeface="ＭＳ Ｐ明朝" pitchFamily="18" charset="-128"/>
              </a:rPr>
              <a:t>万円）をはかる。</a:t>
            </a:r>
            <a:endParaRPr lang="en-US" altLang="ja-JP" sz="1200" dirty="0" smtClean="0">
              <a:solidFill>
                <a:schemeClr val="tx1"/>
              </a:solidFill>
              <a:latin typeface="ＭＳ Ｐ明朝" pitchFamily="18" charset="-128"/>
              <a:ea typeface="ＭＳ Ｐ明朝" pitchFamily="18" charset="-128"/>
            </a:endParaRPr>
          </a:p>
          <a:p>
            <a:pPr algn="ctr"/>
            <a:endParaRPr kumimoji="1" lang="ja-JP" altLang="en-US" sz="1200" dirty="0"/>
          </a:p>
        </p:txBody>
      </p:sp>
      <p:sp>
        <p:nvSpPr>
          <p:cNvPr id="18" name="角丸四角形 17"/>
          <p:cNvSpPr/>
          <p:nvPr/>
        </p:nvSpPr>
        <p:spPr>
          <a:xfrm>
            <a:off x="4860032" y="1844824"/>
            <a:ext cx="4032448" cy="21602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200" dirty="0" smtClean="0">
              <a:solidFill>
                <a:schemeClr val="tx1"/>
              </a:solidFill>
              <a:latin typeface="ＭＳ Ｐ明朝" pitchFamily="18" charset="-128"/>
              <a:ea typeface="ＭＳ Ｐ明朝" pitchFamily="18" charset="-128"/>
            </a:endParaRPr>
          </a:p>
          <a:p>
            <a:endParaRPr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mn-ea"/>
              </a:rPr>
              <a:t>いずれかを追求する！自治体・職安交渉を続ける。</a:t>
            </a:r>
            <a:endParaRPr lang="en-US" altLang="ja-JP" sz="1200" dirty="0" smtClean="0">
              <a:solidFill>
                <a:schemeClr val="tx1"/>
              </a:solidFill>
              <a:latin typeface="+mn-ea"/>
            </a:endParaRPr>
          </a:p>
          <a:p>
            <a:pPr algn="ctr"/>
            <a:endParaRPr kumimoji="1" lang="ja-JP" altLang="en-US"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259632" y="332656"/>
            <a:ext cx="3384376" cy="2448272"/>
          </a:xfrm>
          <a:prstGeom prst="roundRect">
            <a:avLst/>
          </a:prstGeom>
          <a:solidFill>
            <a:schemeClr val="accent2">
              <a:lumMod val="20000"/>
              <a:lumOff val="80000"/>
            </a:scheme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860032" y="214314"/>
            <a:ext cx="4083944" cy="1462087"/>
          </a:xfrm>
        </p:spPr>
        <p:txBody>
          <a:bodyPr/>
          <a:lstStyle/>
          <a:p>
            <a:r>
              <a:rPr lang="en-US" altLang="ja-JP" sz="2000" dirty="0" smtClean="0">
                <a:solidFill>
                  <a:schemeClr val="tx1"/>
                </a:solidFill>
                <a:latin typeface="HGP創英角ﾎﾟｯﾌﾟ体" pitchFamily="50" charset="-128"/>
                <a:ea typeface="HGP創英角ﾎﾟｯﾌﾟ体" pitchFamily="50" charset="-128"/>
              </a:rPr>
              <a:t/>
            </a:r>
            <a:br>
              <a:rPr lang="en-US" altLang="ja-JP" sz="2000" dirty="0" smtClean="0">
                <a:solidFill>
                  <a:schemeClr val="tx1"/>
                </a:solidFill>
                <a:latin typeface="HGP創英角ﾎﾟｯﾌﾟ体" pitchFamily="50" charset="-128"/>
                <a:ea typeface="HGP創英角ﾎﾟｯﾌﾟ体" pitchFamily="50" charset="-128"/>
              </a:rPr>
            </a:br>
            <a:r>
              <a:rPr lang="en-US" altLang="ja-JP" sz="2000" dirty="0" smtClean="0">
                <a:solidFill>
                  <a:schemeClr val="tx1"/>
                </a:solidFill>
                <a:latin typeface="HGP創英角ﾎﾟｯﾌﾟ体" pitchFamily="50" charset="-128"/>
                <a:ea typeface="HGP創英角ﾎﾟｯﾌﾟ体" pitchFamily="50" charset="-128"/>
              </a:rPr>
              <a:t/>
            </a:r>
            <a:br>
              <a:rPr lang="en-US" altLang="ja-JP" sz="2000" dirty="0" smtClean="0">
                <a:solidFill>
                  <a:schemeClr val="tx1"/>
                </a:solidFill>
                <a:latin typeface="HGP創英角ﾎﾟｯﾌﾟ体" pitchFamily="50" charset="-128"/>
                <a:ea typeface="HGP創英角ﾎﾟｯﾌﾟ体" pitchFamily="50" charset="-128"/>
              </a:rPr>
            </a:br>
            <a:r>
              <a:rPr lang="ja-JP" altLang="en-US" sz="2000" dirty="0" smtClean="0">
                <a:solidFill>
                  <a:schemeClr val="tx1"/>
                </a:solidFill>
                <a:latin typeface="ＤＦＧ角POPW9" pitchFamily="50" charset="-128"/>
                <a:ea typeface="ＤＦＧ角POPW9" pitchFamily="50" charset="-128"/>
              </a:rPr>
              <a:t>仕事や労働実態、人生経験も異なる－だが、この組合が好き！　</a:t>
            </a:r>
            <a:r>
              <a:rPr lang="ja-JP" altLang="en-US" sz="2000" dirty="0" smtClean="0">
                <a:solidFill>
                  <a:schemeClr val="tx1"/>
                </a:solidFill>
                <a:latin typeface="ＤＦＰ角POPW9" pitchFamily="50" charset="-128"/>
                <a:ea typeface="ＤＦＰ角POPW9" pitchFamily="50" charset="-128"/>
              </a:rPr>
              <a:t>　</a:t>
            </a:r>
            <a:endParaRPr kumimoji="1" lang="ja-JP" altLang="en-US" sz="2000" dirty="0">
              <a:latin typeface="ＤＦＰ角POPW9" pitchFamily="50" charset="-128"/>
              <a:ea typeface="ＤＦＰ角POPW9" pitchFamily="50" charset="-128"/>
            </a:endParaRPr>
          </a:p>
        </p:txBody>
      </p:sp>
      <p:sp>
        <p:nvSpPr>
          <p:cNvPr id="3" name="コンテンツ プレースホルダ 2"/>
          <p:cNvSpPr>
            <a:spLocks noGrp="1"/>
          </p:cNvSpPr>
          <p:nvPr>
            <p:ph idx="1"/>
          </p:nvPr>
        </p:nvSpPr>
        <p:spPr>
          <a:xfrm>
            <a:off x="539552" y="3573016"/>
            <a:ext cx="8064896" cy="2559496"/>
          </a:xfrm>
        </p:spPr>
        <p:txBody>
          <a:bodyPr/>
          <a:lstStyle/>
          <a:p>
            <a:pPr>
              <a:buNone/>
            </a:pPr>
            <a:endParaRPr kumimoji="1" lang="en-US" altLang="ja-JP" dirty="0" smtClean="0"/>
          </a:p>
          <a:p>
            <a:pPr>
              <a:buNone/>
            </a:pPr>
            <a:endParaRPr kumimoji="1" lang="ja-JP" altLang="en-US" dirty="0"/>
          </a:p>
        </p:txBody>
      </p:sp>
      <p:sp>
        <p:nvSpPr>
          <p:cNvPr id="4" name="スライド番号プレースホルダ 3"/>
          <p:cNvSpPr>
            <a:spLocks noGrp="1"/>
          </p:cNvSpPr>
          <p:nvPr>
            <p:ph type="sldNum" sz="quarter" idx="12"/>
          </p:nvPr>
        </p:nvSpPr>
        <p:spPr/>
        <p:txBody>
          <a:bodyPr/>
          <a:lstStyle/>
          <a:p>
            <a:fld id="{3EA329FF-598B-43D6-8D82-0C73533C8186}" type="slidenum">
              <a:rPr lang="en-US" altLang="ja-JP" smtClean="0"/>
              <a:pPr/>
              <a:t>2</a:t>
            </a:fld>
            <a:endParaRPr lang="en-US" altLang="ja-JP" dirty="0"/>
          </a:p>
        </p:txBody>
      </p:sp>
      <p:sp>
        <p:nvSpPr>
          <p:cNvPr id="5" name="線吹き出し 2 (枠付き) 4"/>
          <p:cNvSpPr/>
          <p:nvPr/>
        </p:nvSpPr>
        <p:spPr>
          <a:xfrm>
            <a:off x="5508104" y="332656"/>
            <a:ext cx="3312368" cy="576064"/>
          </a:xfrm>
          <a:prstGeom prst="borderCallout2">
            <a:avLst>
              <a:gd name="adj1" fmla="val 22056"/>
              <a:gd name="adj2" fmla="val -1849"/>
              <a:gd name="adj3" fmla="val 22057"/>
              <a:gd name="adj4" fmla="val -8615"/>
              <a:gd name="adj5" fmla="val 113493"/>
              <a:gd name="adj6" fmla="val -13232"/>
            </a:avLst>
          </a:prstGeom>
          <a:solidFill>
            <a:schemeClr val="accent2">
              <a:lumMod val="20000"/>
              <a:lumOff val="80000"/>
            </a:scheme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latin typeface="ＭＳ Ｐ明朝" pitchFamily="18" charset="-128"/>
                <a:ea typeface="ＭＳ Ｐ明朝" pitchFamily="18" charset="-128"/>
              </a:rPr>
              <a:t>口の悪い人</a:t>
            </a:r>
            <a:r>
              <a:rPr kumimoji="1" lang="en-US" altLang="ja-JP" sz="1200" dirty="0" smtClean="0">
                <a:solidFill>
                  <a:schemeClr val="tx1"/>
                </a:solidFill>
                <a:latin typeface="ＭＳ Ｐ明朝" pitchFamily="18" charset="-128"/>
                <a:ea typeface="ＭＳ Ｐ明朝" pitchFamily="18" charset="-128"/>
              </a:rPr>
              <a:t>‥</a:t>
            </a:r>
          </a:p>
          <a:p>
            <a:r>
              <a:rPr kumimoji="1" lang="ja-JP" altLang="en-US" sz="1200" dirty="0" smtClean="0">
                <a:solidFill>
                  <a:schemeClr val="tx1"/>
                </a:solidFill>
                <a:latin typeface="+mj-ea"/>
                <a:ea typeface="+mj-ea"/>
              </a:rPr>
              <a:t>「国籍</a:t>
            </a:r>
            <a:r>
              <a:rPr kumimoji="1" lang="en-US" altLang="ja-JP" sz="800" dirty="0" smtClean="0">
                <a:solidFill>
                  <a:schemeClr val="tx1"/>
                </a:solidFill>
                <a:latin typeface="ＭＳ Ｐ明朝" pitchFamily="18" charset="-128"/>
                <a:ea typeface="ＭＳ Ｐ明朝" pitchFamily="18" charset="-128"/>
              </a:rPr>
              <a:t>(</a:t>
            </a:r>
            <a:r>
              <a:rPr kumimoji="1" lang="ja-JP" altLang="en-US" sz="800" dirty="0" smtClean="0">
                <a:solidFill>
                  <a:schemeClr val="tx1"/>
                </a:solidFill>
                <a:latin typeface="ＭＳ Ｐ明朝" pitchFamily="18" charset="-128"/>
                <a:ea typeface="ＭＳ Ｐ明朝" pitchFamily="18" charset="-128"/>
              </a:rPr>
              <a:t>建交労</a:t>
            </a:r>
            <a:r>
              <a:rPr kumimoji="1" lang="en-US" altLang="ja-JP" sz="800" dirty="0" smtClean="0">
                <a:solidFill>
                  <a:schemeClr val="tx1"/>
                </a:solidFill>
                <a:latin typeface="ＭＳ Ｐ明朝" pitchFamily="18" charset="-128"/>
                <a:ea typeface="ＭＳ Ｐ明朝" pitchFamily="18" charset="-128"/>
              </a:rPr>
              <a:t>)</a:t>
            </a:r>
            <a:r>
              <a:rPr kumimoji="1" lang="ja-JP" altLang="en-US" sz="1200" dirty="0" smtClean="0">
                <a:solidFill>
                  <a:schemeClr val="tx1"/>
                </a:solidFill>
                <a:latin typeface="+mj-ea"/>
                <a:ea typeface="+mj-ea"/>
              </a:rPr>
              <a:t>は同じだが、まるで人種</a:t>
            </a:r>
            <a:r>
              <a:rPr kumimoji="1" lang="ja-JP" altLang="en-US" sz="800" dirty="0" smtClean="0">
                <a:solidFill>
                  <a:schemeClr val="tx1"/>
                </a:solidFill>
                <a:latin typeface="ＭＳ Ｐ明朝" pitchFamily="18" charset="-128"/>
                <a:ea typeface="ＭＳ Ｐ明朝" pitchFamily="18" charset="-128"/>
              </a:rPr>
              <a:t>（業種</a:t>
            </a:r>
            <a:r>
              <a:rPr kumimoji="1" lang="en-US" altLang="ja-JP" sz="800" dirty="0" smtClean="0">
                <a:solidFill>
                  <a:schemeClr val="tx1"/>
                </a:solidFill>
                <a:latin typeface="ＭＳ Ｐ明朝" pitchFamily="18" charset="-128"/>
                <a:ea typeface="ＭＳ Ｐ明朝" pitchFamily="18" charset="-128"/>
              </a:rPr>
              <a:t>)</a:t>
            </a:r>
            <a:r>
              <a:rPr kumimoji="1" lang="ja-JP" altLang="en-US" sz="1200" dirty="0" smtClean="0">
                <a:solidFill>
                  <a:schemeClr val="tx1"/>
                </a:solidFill>
                <a:latin typeface="+mj-ea"/>
                <a:ea typeface="+mj-ea"/>
              </a:rPr>
              <a:t>が違う」</a:t>
            </a:r>
            <a:endParaRPr kumimoji="1" lang="en-US" altLang="ja-JP" sz="1200" dirty="0" smtClean="0">
              <a:solidFill>
                <a:schemeClr val="tx1"/>
              </a:solidFill>
              <a:latin typeface="+mj-ea"/>
              <a:ea typeface="+mj-ea"/>
            </a:endParaRPr>
          </a:p>
        </p:txBody>
      </p:sp>
      <p:sp>
        <p:nvSpPr>
          <p:cNvPr id="6" name="メモ 5"/>
          <p:cNvSpPr/>
          <p:nvPr/>
        </p:nvSpPr>
        <p:spPr>
          <a:xfrm>
            <a:off x="395536" y="2852936"/>
            <a:ext cx="4176464" cy="648072"/>
          </a:xfrm>
          <a:prstGeom prst="foldedCorne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「非常識」を「常識」にかえてしまった労働組合　　　</a:t>
            </a:r>
            <a:r>
              <a:rPr lang="ja-JP" altLang="en-US" sz="1050" dirty="0" smtClean="0">
                <a:solidFill>
                  <a:schemeClr val="tx1"/>
                </a:solidFill>
                <a:latin typeface="ＭＳ Ｐ明朝" pitchFamily="18" charset="-128"/>
                <a:ea typeface="ＭＳ Ｐ明朝" pitchFamily="18" charset="-128"/>
              </a:rPr>
              <a:t>大須慎二中大教授</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「日雇い」には退職金や健康保険がないのが「常識」だった。「非常識」に思えたが、闘いぬいて制度をつくりあげ、「常識」にしてしまった。</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endParaRPr lang="ja-JP" altLang="en-US" sz="1050" dirty="0" smtClean="0">
              <a:solidFill>
                <a:schemeClr val="tx1"/>
              </a:solidFill>
              <a:latin typeface="ＭＳ Ｐ明朝" pitchFamily="18" charset="-128"/>
              <a:ea typeface="ＭＳ Ｐ明朝" pitchFamily="18" charset="-128"/>
            </a:endParaRPr>
          </a:p>
        </p:txBody>
      </p:sp>
      <p:sp>
        <p:nvSpPr>
          <p:cNvPr id="7" name="メモ 6"/>
          <p:cNvSpPr/>
          <p:nvPr/>
        </p:nvSpPr>
        <p:spPr>
          <a:xfrm>
            <a:off x="4788024" y="1916832"/>
            <a:ext cx="4032448" cy="1656184"/>
          </a:xfrm>
          <a:prstGeom prst="foldedCorner">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buFontTx/>
              <a:buNone/>
            </a:pPr>
            <a:endParaRPr lang="en-US" altLang="ja-JP" sz="1050" dirty="0" smtClean="0">
              <a:solidFill>
                <a:schemeClr val="tx1"/>
              </a:solidFill>
              <a:latin typeface="+mj-ea"/>
              <a:ea typeface="+mj-ea"/>
            </a:endParaRPr>
          </a:p>
          <a:p>
            <a:pPr>
              <a:spcBef>
                <a:spcPts val="0"/>
              </a:spcBef>
              <a:buFontTx/>
              <a:buNone/>
            </a:pPr>
            <a:endParaRPr lang="en-US" altLang="ja-JP" sz="1050" dirty="0" smtClean="0">
              <a:solidFill>
                <a:schemeClr val="tx1"/>
              </a:solidFill>
              <a:latin typeface="+mj-ea"/>
              <a:ea typeface="+mj-ea"/>
            </a:endParaRPr>
          </a:p>
          <a:p>
            <a:pPr>
              <a:spcBef>
                <a:spcPts val="0"/>
              </a:spcBef>
              <a:buFontTx/>
              <a:buNone/>
            </a:pPr>
            <a:r>
              <a:rPr lang="ja-JP" altLang="en-US" sz="1050" dirty="0" smtClean="0">
                <a:solidFill>
                  <a:schemeClr val="tx1"/>
                </a:solidFill>
                <a:latin typeface="+mj-ea"/>
                <a:ea typeface="+mj-ea"/>
              </a:rPr>
              <a:t>自覚にもとづく個人加盟組織 　　　　　　　　　　　</a:t>
            </a:r>
            <a:r>
              <a:rPr lang="ja-JP" altLang="en-US" sz="1050" dirty="0" smtClean="0">
                <a:solidFill>
                  <a:schemeClr val="tx1"/>
                </a:solidFill>
                <a:latin typeface="ＭＳ Ｐ明朝" pitchFamily="18" charset="-128"/>
                <a:ea typeface="ＭＳ Ｐ明朝" pitchFamily="18" charset="-128"/>
              </a:rPr>
              <a:t>永山利和日大教授</a:t>
            </a:r>
            <a:endParaRPr lang="en-US" altLang="ja-JP" sz="1050" b="1" dirty="0" smtClean="0">
              <a:solidFill>
                <a:schemeClr val="tx1"/>
              </a:solidFill>
              <a:latin typeface="ＭＳ Ｐ明朝" pitchFamily="18" charset="-128"/>
              <a:ea typeface="ＭＳ Ｐ明朝" pitchFamily="18" charset="-128"/>
            </a:endParaRPr>
          </a:p>
          <a:p>
            <a:pPr>
              <a:spcBef>
                <a:spcPts val="0"/>
              </a:spcBef>
              <a:buFontTx/>
              <a:buNone/>
            </a:pPr>
            <a:r>
              <a:rPr lang="en-US" altLang="ja-JP" sz="7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多様な労働者を組織してきた。要求・解決すべき課題に応じて自ら　</a:t>
            </a:r>
            <a:endParaRPr lang="en-US" altLang="ja-JP" sz="1050" dirty="0" smtClean="0">
              <a:solidFill>
                <a:schemeClr val="tx1"/>
              </a:solidFill>
              <a:latin typeface="ＭＳ Ｐ明朝" pitchFamily="18" charset="-128"/>
              <a:ea typeface="ＭＳ Ｐ明朝" pitchFamily="18" charset="-128"/>
            </a:endParaRPr>
          </a:p>
          <a:p>
            <a:pPr>
              <a:spcBef>
                <a:spcPts val="0"/>
              </a:spcBef>
              <a:buFontTx/>
              <a:buNone/>
            </a:pPr>
            <a:r>
              <a:rPr lang="ja-JP" altLang="en-US" sz="1050" dirty="0" smtClean="0">
                <a:solidFill>
                  <a:schemeClr val="tx1"/>
                </a:solidFill>
                <a:latin typeface="ＭＳ Ｐ明朝" pitchFamily="18" charset="-128"/>
                <a:ea typeface="ＭＳ Ｐ明朝" pitchFamily="18" charset="-128"/>
              </a:rPr>
              <a:t>　組織・政策・運動を決めてきた。</a:t>
            </a:r>
            <a:endParaRPr lang="en-US" altLang="ja-JP" sz="1050" dirty="0" smtClean="0">
              <a:solidFill>
                <a:schemeClr val="tx1"/>
              </a:solidFill>
              <a:latin typeface="ＭＳ Ｐ明朝" pitchFamily="18" charset="-128"/>
              <a:ea typeface="ＭＳ Ｐ明朝" pitchFamily="18" charset="-128"/>
            </a:endParaRPr>
          </a:p>
          <a:p>
            <a:pPr>
              <a:spcBef>
                <a:spcPts val="0"/>
              </a:spcBef>
              <a:buFontTx/>
              <a:buNone/>
            </a:pPr>
            <a:r>
              <a:rPr lang="ja-JP" altLang="en-US" sz="7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企業別に組織された多くの 労働組合とは異なり、自覚にもとづく個</a:t>
            </a:r>
            <a:endParaRPr lang="en-US" altLang="ja-JP" sz="1050" dirty="0" smtClean="0">
              <a:solidFill>
                <a:schemeClr val="tx1"/>
              </a:solidFill>
              <a:latin typeface="ＭＳ Ｐ明朝" pitchFamily="18" charset="-128"/>
              <a:ea typeface="ＭＳ Ｐ明朝" pitchFamily="18" charset="-128"/>
            </a:endParaRPr>
          </a:p>
          <a:p>
            <a:pPr>
              <a:spcBef>
                <a:spcPts val="0"/>
              </a:spcBef>
              <a:buFontTx/>
              <a:buNone/>
            </a:pPr>
            <a:r>
              <a:rPr lang="ja-JP" altLang="en-US" sz="1050" dirty="0" smtClean="0">
                <a:solidFill>
                  <a:schemeClr val="tx1"/>
                </a:solidFill>
                <a:latin typeface="ＭＳ Ｐ明朝" pitchFamily="18" charset="-128"/>
                <a:ea typeface="ＭＳ Ｐ明朝" pitchFamily="18" charset="-128"/>
              </a:rPr>
              <a:t>　人加盟組織 であり、その運動は強い特性、鮮明な色彩、多様な性</a:t>
            </a:r>
            <a:endParaRPr lang="en-US" altLang="ja-JP" sz="1050" dirty="0" smtClean="0">
              <a:solidFill>
                <a:schemeClr val="tx1"/>
              </a:solidFill>
              <a:latin typeface="ＭＳ Ｐ明朝" pitchFamily="18" charset="-128"/>
              <a:ea typeface="ＭＳ Ｐ明朝" pitchFamily="18" charset="-128"/>
            </a:endParaRPr>
          </a:p>
          <a:p>
            <a:pPr>
              <a:spcBef>
                <a:spcPts val="0"/>
              </a:spcBef>
              <a:buFontTx/>
              <a:buNone/>
            </a:pPr>
            <a:r>
              <a:rPr lang="ja-JP" altLang="en-US" sz="1050" dirty="0" smtClean="0">
                <a:solidFill>
                  <a:schemeClr val="tx1"/>
                </a:solidFill>
                <a:latin typeface="ＭＳ Ｐ明朝" pitchFamily="18" charset="-128"/>
                <a:ea typeface="ＭＳ Ｐ明朝" pitchFamily="18" charset="-128"/>
              </a:rPr>
              <a:t>　格をもち、既成の運動形態の枠や観念から自由な組織であった。</a:t>
            </a:r>
          </a:p>
          <a:p>
            <a:pPr>
              <a:spcBef>
                <a:spcPts val="0"/>
              </a:spcBef>
              <a:buFontTx/>
              <a:buNone/>
            </a:pPr>
            <a:r>
              <a:rPr lang="ja-JP" altLang="en-US" sz="80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労働経験の長い労働者と若年が生活と労働の対話から改善への創</a:t>
            </a:r>
            <a:endParaRPr lang="en-US" altLang="ja-JP" sz="1050" dirty="0" smtClean="0">
              <a:solidFill>
                <a:schemeClr val="tx1"/>
              </a:solidFill>
              <a:latin typeface="ＭＳ Ｐ明朝" pitchFamily="18" charset="-128"/>
              <a:ea typeface="ＭＳ Ｐ明朝" pitchFamily="18" charset="-128"/>
            </a:endParaRPr>
          </a:p>
          <a:p>
            <a:pPr>
              <a:spcBef>
                <a:spcPts val="0"/>
              </a:spcBef>
              <a:buFontTx/>
              <a:buNone/>
            </a:pPr>
            <a:r>
              <a:rPr lang="ja-JP" altLang="en-US" sz="1050" dirty="0" smtClean="0">
                <a:solidFill>
                  <a:schemeClr val="tx1"/>
                </a:solidFill>
                <a:latin typeface="ＭＳ Ｐ明朝" pitchFamily="18" charset="-128"/>
                <a:ea typeface="ＭＳ Ｐ明朝" pitchFamily="18" charset="-128"/>
              </a:rPr>
              <a:t>　意工夫が行われた。</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「過去と未来の対話」。</a:t>
            </a:r>
            <a:endParaRPr lang="ja-JP" altLang="en-US" sz="1050" dirty="0">
              <a:solidFill>
                <a:schemeClr val="tx1"/>
              </a:solidFill>
              <a:latin typeface="ＭＳ Ｐ明朝" pitchFamily="18" charset="-128"/>
              <a:ea typeface="ＭＳ Ｐ明朝" pitchFamily="18" charset="-128"/>
            </a:endParaRPr>
          </a:p>
        </p:txBody>
      </p:sp>
      <p:pic>
        <p:nvPicPr>
          <p:cNvPr id="8" name="コンテンツ プレースホルダ 3" descr="1949026"/>
          <p:cNvPicPr>
            <a:picLocks/>
          </p:cNvPicPr>
          <p:nvPr/>
        </p:nvPicPr>
        <p:blipFill>
          <a:blip r:embed="rId2" cstate="print"/>
          <a:srcRect/>
          <a:stretch>
            <a:fillRect/>
          </a:stretch>
        </p:blipFill>
        <p:spPr bwMode="auto">
          <a:xfrm>
            <a:off x="2123728" y="404664"/>
            <a:ext cx="1800200" cy="2304256"/>
          </a:xfrm>
          <a:prstGeom prst="rect">
            <a:avLst/>
          </a:prstGeom>
          <a:noFill/>
          <a:ln w="3175">
            <a:solidFill>
              <a:schemeClr val="tx1"/>
            </a:solidFill>
            <a:prstDash val="sysDot"/>
            <a:miter lim="800000"/>
            <a:headEnd/>
            <a:tailEnd/>
          </a:ln>
          <a:effectLst/>
        </p:spPr>
      </p:pic>
      <p:sp>
        <p:nvSpPr>
          <p:cNvPr id="10" name="正方形/長方形 9"/>
          <p:cNvSpPr/>
          <p:nvPr/>
        </p:nvSpPr>
        <p:spPr>
          <a:xfrm>
            <a:off x="3563888" y="620688"/>
            <a:ext cx="288032"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smtClean="0">
                <a:solidFill>
                  <a:schemeClr val="tx1"/>
                </a:solidFill>
                <a:latin typeface="ＭＳ Ｐ明朝" pitchFamily="18" charset="-128"/>
                <a:ea typeface="ＭＳ Ｐ明朝" pitchFamily="18" charset="-128"/>
              </a:rPr>
              <a:t>「ニコヨン」の語源</a:t>
            </a:r>
            <a:endParaRPr kumimoji="1" lang="ja-JP" altLang="en-US" sz="1050" dirty="0">
              <a:solidFill>
                <a:schemeClr val="tx1"/>
              </a:solidFill>
              <a:latin typeface="ＭＳ Ｐ明朝" pitchFamily="18" charset="-128"/>
              <a:ea typeface="ＭＳ Ｐ明朝" pitchFamily="18" charset="-128"/>
            </a:endParaRPr>
          </a:p>
        </p:txBody>
      </p:sp>
      <p:sp>
        <p:nvSpPr>
          <p:cNvPr id="11" name="正方形/長方形 10"/>
          <p:cNvSpPr/>
          <p:nvPr/>
        </p:nvSpPr>
        <p:spPr>
          <a:xfrm>
            <a:off x="1403648" y="764704"/>
            <a:ext cx="648072"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r>
              <a:rPr kumimoji="1" lang="ja-JP" altLang="en-US" sz="1050" dirty="0" smtClean="0">
                <a:solidFill>
                  <a:schemeClr val="tx1"/>
                </a:solidFill>
                <a:latin typeface="ＭＳ Ｐ明朝" pitchFamily="18" charset="-128"/>
                <a:ea typeface="ＭＳ Ｐ明朝" pitchFamily="18" charset="-128"/>
              </a:rPr>
              <a:t>団結の力で</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八十名のトウロクをかちとった</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細胞</a:t>
            </a:r>
            <a:endParaRPr kumimoji="1" lang="ja-JP" altLang="en-US" sz="1050" dirty="0">
              <a:solidFill>
                <a:schemeClr val="tx1"/>
              </a:solidFill>
              <a:latin typeface="ＭＳ Ｐ明朝" pitchFamily="18" charset="-128"/>
              <a:ea typeface="ＭＳ Ｐ明朝" pitchFamily="18" charset="-128"/>
            </a:endParaRPr>
          </a:p>
        </p:txBody>
      </p:sp>
      <p:sp>
        <p:nvSpPr>
          <p:cNvPr id="12" name="正方形/長方形 11"/>
          <p:cNvSpPr/>
          <p:nvPr/>
        </p:nvSpPr>
        <p:spPr>
          <a:xfrm>
            <a:off x="2411760" y="2492896"/>
            <a:ext cx="1011815" cy="230832"/>
          </a:xfrm>
          <a:prstGeom prst="rect">
            <a:avLst/>
          </a:prstGeom>
        </p:spPr>
        <p:txBody>
          <a:bodyPr wrap="none">
            <a:spAutoFit/>
          </a:bodyPr>
          <a:lstStyle/>
          <a:p>
            <a:r>
              <a:rPr lang="en-US" altLang="ja-JP" sz="900" dirty="0" smtClean="0">
                <a:latin typeface="ＭＳ Ｐ明朝" pitchFamily="18" charset="-128"/>
                <a:ea typeface="ＭＳ Ｐ明朝" pitchFamily="18" charset="-128"/>
              </a:rPr>
              <a:t>1950</a:t>
            </a:r>
            <a:r>
              <a:rPr lang="ja-JP" altLang="en-US" sz="900" dirty="0" smtClean="0">
                <a:latin typeface="ＭＳ Ｐ明朝" pitchFamily="18" charset="-128"/>
                <a:ea typeface="ＭＳ Ｐ明朝" pitchFamily="18" charset="-128"/>
              </a:rPr>
              <a:t>年</a:t>
            </a:r>
            <a:r>
              <a:rPr lang="en-US" altLang="ja-JP" sz="900" dirty="0" smtClean="0">
                <a:latin typeface="ＭＳ Ｐ明朝" pitchFamily="18" charset="-128"/>
                <a:ea typeface="ＭＳ Ｐ明朝" pitchFamily="18" charset="-128"/>
              </a:rPr>
              <a:t>3</a:t>
            </a:r>
            <a:r>
              <a:rPr lang="ja-JP" altLang="en-US" sz="900" dirty="0" smtClean="0">
                <a:latin typeface="ＭＳ Ｐ明朝" pitchFamily="18" charset="-128"/>
                <a:ea typeface="ＭＳ Ｐ明朝" pitchFamily="18" charset="-128"/>
              </a:rPr>
              <a:t>月　東京</a:t>
            </a:r>
            <a:endParaRPr lang="ja-JP" altLang="en-US" dirty="0"/>
          </a:p>
        </p:txBody>
      </p:sp>
      <p:sp>
        <p:nvSpPr>
          <p:cNvPr id="13" name="正方形/長方形 12"/>
          <p:cNvSpPr/>
          <p:nvPr/>
        </p:nvSpPr>
        <p:spPr>
          <a:xfrm>
            <a:off x="3707904" y="404664"/>
            <a:ext cx="514885" cy="230832"/>
          </a:xfrm>
          <a:prstGeom prst="rect">
            <a:avLst/>
          </a:prstGeom>
          <a:solidFill>
            <a:schemeClr val="accent2">
              <a:lumMod val="20000"/>
              <a:lumOff val="80000"/>
            </a:schemeClr>
          </a:solidFill>
        </p:spPr>
        <p:txBody>
          <a:bodyPr wrap="none">
            <a:spAutoFit/>
          </a:bodyPr>
          <a:lstStyle/>
          <a:p>
            <a:r>
              <a:rPr lang="ja-JP" altLang="en-US" sz="900" dirty="0" smtClean="0">
                <a:latin typeface="ＭＳ Ｐ明朝" pitchFamily="18" charset="-128"/>
                <a:ea typeface="ＭＳ Ｐ明朝" pitchFamily="18" charset="-128"/>
              </a:rPr>
              <a:t>毎日ｊｐ</a:t>
            </a:r>
            <a:endParaRPr lang="ja-JP" altLang="en-US" sz="900" dirty="0"/>
          </a:p>
        </p:txBody>
      </p:sp>
      <p:sp>
        <p:nvSpPr>
          <p:cNvPr id="14" name="正方形/長方形 13"/>
          <p:cNvSpPr/>
          <p:nvPr/>
        </p:nvSpPr>
        <p:spPr>
          <a:xfrm>
            <a:off x="3419872" y="1988840"/>
            <a:ext cx="1152128" cy="5760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chemeClr val="tx1"/>
                </a:solidFill>
                <a:latin typeface="ＭＳ Ｐ明朝" pitchFamily="18" charset="-128"/>
                <a:ea typeface="ＭＳ Ｐ明朝" pitchFamily="18" charset="-128"/>
              </a:rPr>
              <a:t>当時、</a:t>
            </a:r>
            <a:r>
              <a:rPr lang="ja-JP" altLang="en-US" sz="900" dirty="0" smtClean="0">
                <a:solidFill>
                  <a:schemeClr val="tx1"/>
                </a:solidFill>
                <a:latin typeface="ＭＳ Ｐ明朝" pitchFamily="18" charset="-128"/>
                <a:ea typeface="ＭＳ Ｐ明朝" pitchFamily="18" charset="-128"/>
              </a:rPr>
              <a:t>ビアホールが復活、ジョッキ１杯（</a:t>
            </a:r>
            <a:r>
              <a:rPr lang="en-US" altLang="ja-JP" sz="900" dirty="0" smtClean="0">
                <a:solidFill>
                  <a:schemeClr val="tx1"/>
                </a:solidFill>
                <a:latin typeface="ＭＳ Ｐ明朝" pitchFamily="18" charset="-128"/>
                <a:ea typeface="ＭＳ Ｐ明朝" pitchFamily="18" charset="-128"/>
              </a:rPr>
              <a:t>500ml</a:t>
            </a:r>
            <a:r>
              <a:rPr lang="ja-JP" altLang="en-US"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130</a:t>
            </a:r>
            <a:r>
              <a:rPr lang="ja-JP" altLang="en-US"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150</a:t>
            </a:r>
            <a:r>
              <a:rPr lang="ja-JP" altLang="en-US" sz="900" dirty="0" smtClean="0">
                <a:solidFill>
                  <a:schemeClr val="tx1"/>
                </a:solidFill>
                <a:latin typeface="ＭＳ Ｐ明朝" pitchFamily="18" charset="-128"/>
                <a:ea typeface="ＭＳ Ｐ明朝" pitchFamily="18" charset="-128"/>
              </a:rPr>
              <a:t>円だった。</a:t>
            </a:r>
            <a:endParaRPr kumimoji="1" lang="ja-JP" altLang="en-US" sz="900" dirty="0">
              <a:solidFill>
                <a:schemeClr val="tx1"/>
              </a:solidFill>
              <a:latin typeface="ＭＳ Ｐ明朝" pitchFamily="18" charset="-128"/>
              <a:ea typeface="ＭＳ Ｐ明朝" pitchFamily="18" charset="-128"/>
            </a:endParaRPr>
          </a:p>
        </p:txBody>
      </p:sp>
      <p:cxnSp>
        <p:nvCxnSpPr>
          <p:cNvPr id="16" name="直線コネクタ 15"/>
          <p:cNvCxnSpPr/>
          <p:nvPr/>
        </p:nvCxnSpPr>
        <p:spPr>
          <a:xfrm>
            <a:off x="467544" y="3645024"/>
            <a:ext cx="8280920" cy="0"/>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611560" y="3789040"/>
            <a:ext cx="4032448"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ＤＦＰ角POPW9" pitchFamily="50" charset="-128"/>
                <a:ea typeface="ＤＦＰ角POPW9" pitchFamily="50" charset="-128"/>
              </a:rPr>
              <a:t>建交労の組織的特質</a:t>
            </a:r>
            <a:r>
              <a:rPr lang="ja-JP" altLang="en-US" sz="1050" dirty="0" smtClean="0">
                <a:latin typeface="ＤＦＰ角POPW9" pitchFamily="50" charset="-128"/>
                <a:ea typeface="ＤＦＰ角POPW9" pitchFamily="50" charset="-128"/>
              </a:rPr>
              <a:t>　</a:t>
            </a:r>
            <a:r>
              <a:rPr lang="ja-JP" altLang="en-US" sz="1050" dirty="0" smtClean="0">
                <a:solidFill>
                  <a:schemeClr val="tx1"/>
                </a:solidFill>
              </a:rPr>
              <a:t>　－多業種・個人加盟・全国単一組織－</a:t>
            </a:r>
            <a:endParaRPr lang="en-US" altLang="ja-JP" sz="1050" dirty="0" smtClean="0">
              <a:solidFill>
                <a:schemeClr val="tx1"/>
              </a:solidFill>
            </a:endParaRPr>
          </a:p>
        </p:txBody>
      </p:sp>
      <p:sp>
        <p:nvSpPr>
          <p:cNvPr id="19" name="角丸四角形 18"/>
          <p:cNvSpPr/>
          <p:nvPr/>
        </p:nvSpPr>
        <p:spPr>
          <a:xfrm>
            <a:off x="395536" y="4293096"/>
            <a:ext cx="2448272" cy="1152128"/>
          </a:xfrm>
          <a:prstGeom prst="roundRect">
            <a:avLst/>
          </a:prstGeom>
          <a:solidFill>
            <a:schemeClr val="accent2">
              <a:lumMod val="20000"/>
              <a:lumOff val="80000"/>
            </a:scheme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日本経済の３つの部門に職場組織を持つ</a:t>
            </a:r>
            <a:endParaRPr lang="en-US" altLang="ja-JP" sz="1050" dirty="0" smtClean="0">
              <a:solidFill>
                <a:schemeClr val="tx1"/>
              </a:solidFill>
              <a:latin typeface="ＭＳ Ｐ明朝" pitchFamily="18" charset="-128"/>
              <a:ea typeface="ＭＳ Ｐ明朝" pitchFamily="18" charset="-128"/>
            </a:endParaRPr>
          </a:p>
          <a:p>
            <a:r>
              <a:rPr lang="en-US" altLang="ja-JP" sz="800" dirty="0" smtClean="0">
                <a:solidFill>
                  <a:srgbClr val="FF0000"/>
                </a:solidFill>
                <a:latin typeface="ＭＳ Ｐ明朝" pitchFamily="18" charset="-128"/>
                <a:ea typeface="ＭＳ Ｐ明朝" pitchFamily="18" charset="-128"/>
              </a:rPr>
              <a:t> </a:t>
            </a:r>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市場経済部門（トラックなど企業内</a:t>
            </a:r>
            <a:r>
              <a:rPr lang="en-US" altLang="ja-JP" sz="1050" dirty="0" smtClean="0">
                <a:solidFill>
                  <a:schemeClr val="tx1"/>
                </a:solidFill>
                <a:latin typeface="ＭＳ Ｐ明朝" pitchFamily="18" charset="-128"/>
                <a:ea typeface="ＭＳ Ｐ明朝" pitchFamily="18" charset="-128"/>
              </a:rPr>
              <a:t>)</a:t>
            </a:r>
          </a:p>
          <a:p>
            <a:r>
              <a:rPr lang="ja-JP" altLang="en-US" sz="800" dirty="0" smtClean="0">
                <a:solidFill>
                  <a:srgbClr val="FF0000"/>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公共的な部門（学童保育、清掃など</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自治体関連）</a:t>
            </a:r>
            <a:endParaRPr lang="en-US" altLang="ja-JP" sz="1050" dirty="0" smtClean="0">
              <a:solidFill>
                <a:schemeClr val="tx1"/>
              </a:solidFill>
              <a:latin typeface="ＭＳ Ｐ明朝" pitchFamily="18" charset="-128"/>
              <a:ea typeface="ＭＳ Ｐ明朝" pitchFamily="18" charset="-128"/>
            </a:endParaRPr>
          </a:p>
          <a:p>
            <a:r>
              <a:rPr lang="en-US" altLang="ja-JP" sz="800" dirty="0" smtClean="0">
                <a:solidFill>
                  <a:srgbClr val="FF0000"/>
                </a:solidFill>
                <a:latin typeface="ＭＳ Ｐ明朝" pitchFamily="18" charset="-128"/>
                <a:ea typeface="ＭＳ Ｐ明朝" pitchFamily="18" charset="-128"/>
              </a:rPr>
              <a:t> </a:t>
            </a:r>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地域コミュニティを基盤とした部門 </a:t>
            </a:r>
            <a:endParaRPr lang="ja-JP" altLang="en-US" sz="1050" dirty="0">
              <a:solidFill>
                <a:schemeClr val="tx1"/>
              </a:solidFill>
              <a:latin typeface="ＭＳ Ｐ明朝" pitchFamily="18" charset="-128"/>
              <a:ea typeface="ＭＳ Ｐ明朝" pitchFamily="18" charset="-128"/>
            </a:endParaRPr>
          </a:p>
        </p:txBody>
      </p:sp>
      <p:sp>
        <p:nvSpPr>
          <p:cNvPr id="20" name="角丸四角形 19"/>
          <p:cNvSpPr/>
          <p:nvPr/>
        </p:nvSpPr>
        <p:spPr>
          <a:xfrm>
            <a:off x="6300192" y="4293096"/>
            <a:ext cx="2304256" cy="1152128"/>
          </a:xfrm>
          <a:prstGeom prst="roundRect">
            <a:avLst/>
          </a:prstGeom>
          <a:solidFill>
            <a:schemeClr val="accent2">
              <a:lumMod val="20000"/>
              <a:lumOff val="80000"/>
            </a:scheme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非正規雇用の不安定就業者</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7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ダンプなど個人償却労働者</a:t>
            </a:r>
            <a:endParaRPr lang="en-US" altLang="ja-JP" sz="1050" dirty="0" smtClean="0">
              <a:solidFill>
                <a:schemeClr val="tx1"/>
              </a:solidFill>
              <a:latin typeface="ＭＳ Ｐ明朝" pitchFamily="18" charset="-128"/>
              <a:ea typeface="ＭＳ Ｐ明朝" pitchFamily="18" charset="-128"/>
            </a:endParaRPr>
          </a:p>
        </p:txBody>
      </p:sp>
      <p:sp>
        <p:nvSpPr>
          <p:cNvPr id="21" name="角丸四角形 20"/>
          <p:cNvSpPr/>
          <p:nvPr/>
        </p:nvSpPr>
        <p:spPr>
          <a:xfrm>
            <a:off x="3419872" y="4293096"/>
            <a:ext cx="2304256" cy="1152128"/>
          </a:xfrm>
          <a:prstGeom prst="roundRect">
            <a:avLst/>
          </a:prstGeom>
          <a:solidFill>
            <a:schemeClr val="accent2">
              <a:lumMod val="20000"/>
              <a:lumOff val="80000"/>
            </a:scheme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7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労働災害、職業病の被災者</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失業者、季節労働者</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80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中高齢求職者</a:t>
            </a:r>
            <a:endParaRPr lang="ja-JP" altLang="en-US" sz="4400" dirty="0">
              <a:solidFill>
                <a:schemeClr val="tx1"/>
              </a:solidFill>
              <a:latin typeface="ＭＳ Ｐ明朝" pitchFamily="18" charset="-128"/>
              <a:ea typeface="ＭＳ Ｐ明朝" pitchFamily="18" charset="-128"/>
            </a:endParaRPr>
          </a:p>
        </p:txBody>
      </p:sp>
      <p:sp>
        <p:nvSpPr>
          <p:cNvPr id="22" name="円/楕円 21"/>
          <p:cNvSpPr/>
          <p:nvPr/>
        </p:nvSpPr>
        <p:spPr>
          <a:xfrm>
            <a:off x="2915816" y="4509120"/>
            <a:ext cx="360040" cy="360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endParaRPr kumimoji="1" lang="ja-JP" altLang="en-US" dirty="0">
              <a:solidFill>
                <a:schemeClr val="tx1"/>
              </a:solidFill>
            </a:endParaRPr>
          </a:p>
        </p:txBody>
      </p:sp>
      <p:sp>
        <p:nvSpPr>
          <p:cNvPr id="23" name="円/楕円 22"/>
          <p:cNvSpPr/>
          <p:nvPr/>
        </p:nvSpPr>
        <p:spPr>
          <a:xfrm>
            <a:off x="5796136" y="4437112"/>
            <a:ext cx="432048" cy="43204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a:t>
            </a:r>
            <a:endParaRPr kumimoji="1" lang="ja-JP" altLang="en-US" dirty="0">
              <a:solidFill>
                <a:schemeClr val="tx1"/>
              </a:solidFill>
            </a:endParaRPr>
          </a:p>
        </p:txBody>
      </p:sp>
      <p:sp>
        <p:nvSpPr>
          <p:cNvPr id="24" name="正方形/長方形 23"/>
          <p:cNvSpPr/>
          <p:nvPr/>
        </p:nvSpPr>
        <p:spPr>
          <a:xfrm>
            <a:off x="1331640" y="5877272"/>
            <a:ext cx="1800200" cy="576064"/>
          </a:xfrm>
          <a:prstGeom prst="rect">
            <a:avLst/>
          </a:prstGeom>
          <a:solidFill>
            <a:schemeClr val="accent2">
              <a:lumMod val="20000"/>
              <a:lumOff val="80000"/>
            </a:schemeClr>
          </a:solidFill>
          <a:ln w="127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j-ea"/>
                <a:ea typeface="+mj-ea"/>
              </a:rPr>
              <a:t>「事業団」「企業組合」など</a:t>
            </a:r>
            <a:endParaRPr lang="en-US" altLang="ja-JP" sz="1050" dirty="0" smtClean="0">
              <a:solidFill>
                <a:schemeClr val="tx1"/>
              </a:solidFill>
              <a:latin typeface="+mj-ea"/>
              <a:ea typeface="+mj-ea"/>
            </a:endParaRPr>
          </a:p>
          <a:p>
            <a:r>
              <a:rPr kumimoji="1" lang="ja-JP" altLang="en-US" sz="1050" dirty="0" smtClean="0">
                <a:solidFill>
                  <a:schemeClr val="tx1"/>
                </a:solidFill>
                <a:latin typeface="+mj-ea"/>
                <a:ea typeface="+mj-ea"/>
              </a:rPr>
              <a:t>「介護施設事業所」など</a:t>
            </a:r>
            <a:endParaRPr kumimoji="1" lang="en-US" altLang="ja-JP" sz="1050" dirty="0" smtClean="0">
              <a:solidFill>
                <a:schemeClr val="tx1"/>
              </a:solidFill>
              <a:latin typeface="+mj-ea"/>
              <a:ea typeface="+mj-ea"/>
            </a:endParaRPr>
          </a:p>
        </p:txBody>
      </p:sp>
      <p:cxnSp>
        <p:nvCxnSpPr>
          <p:cNvPr id="26" name="直線矢印コネクタ 25"/>
          <p:cNvCxnSpPr/>
          <p:nvPr/>
        </p:nvCxnSpPr>
        <p:spPr>
          <a:xfrm>
            <a:off x="1259632" y="5373216"/>
            <a:ext cx="288032" cy="432048"/>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2771800" y="4941168"/>
            <a:ext cx="792088" cy="86409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3059832" y="5301208"/>
            <a:ext cx="504056" cy="504056"/>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大かっこ 34"/>
          <p:cNvSpPr/>
          <p:nvPr/>
        </p:nvSpPr>
        <p:spPr>
          <a:xfrm>
            <a:off x="3635896" y="5733256"/>
            <a:ext cx="4752528" cy="936104"/>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lang="ja-JP" altLang="en-US" sz="1050" dirty="0" smtClean="0">
                <a:latin typeface="ＭＳ Ｐ明朝" pitchFamily="18" charset="-128"/>
                <a:ea typeface="ＭＳ Ｐ明朝" pitchFamily="18" charset="-128"/>
              </a:rPr>
              <a:t>「労働組合」と「事業体」、いわば世界でも「手本」のない活動の努力をしている。</a:t>
            </a:r>
            <a:endParaRPr lang="en-US" altLang="ja-JP" sz="1050" dirty="0" smtClean="0">
              <a:latin typeface="ＭＳ Ｐ明朝" pitchFamily="18" charset="-128"/>
              <a:ea typeface="ＭＳ Ｐ明朝" pitchFamily="18" charset="-128"/>
            </a:endParaRPr>
          </a:p>
          <a:p>
            <a:r>
              <a:rPr lang="ja-JP" altLang="en-US" sz="1050" dirty="0" smtClean="0">
                <a:latin typeface="ＭＳ Ｐ明朝" pitchFamily="18" charset="-128"/>
                <a:ea typeface="ＭＳ Ｐ明朝" pitchFamily="18" charset="-128"/>
              </a:rPr>
              <a:t>「競争社会」の中で、</a:t>
            </a:r>
            <a:r>
              <a:rPr kumimoji="1" lang="ja-JP" altLang="en-US" sz="1050" dirty="0" smtClean="0">
                <a:latin typeface="ＭＳ Ｐ明朝" pitchFamily="18" charset="-128"/>
                <a:ea typeface="ＭＳ Ｐ明朝" pitchFamily="18" charset="-128"/>
              </a:rPr>
              <a:t>労働者が出資し、「事業体」をつくり、自ら運営し、雇用・生活を維持していくというやり方。低賃金・不安定雇用をなくすことを目的にしているが、現実がきびしい。「倒産」もありうる。労働組合はどのような役割を果たしていかなければならないのか。「車の両輪」「表裏一体」</a:t>
            </a:r>
            <a:r>
              <a:rPr kumimoji="1" lang="en-US" altLang="ja-JP" sz="1050" dirty="0" smtClean="0">
                <a:latin typeface="ＭＳ Ｐ明朝" pitchFamily="18" charset="-128"/>
                <a:ea typeface="ＭＳ Ｐ明朝" pitchFamily="18" charset="-128"/>
              </a:rPr>
              <a:t>‥‥</a:t>
            </a:r>
            <a:r>
              <a:rPr kumimoji="1" lang="ja-JP" altLang="en-US" sz="1050" dirty="0" err="1"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今日はその前段の話し。</a:t>
            </a:r>
            <a:endParaRPr kumimoji="1" lang="ja-JP" altLang="en-US" sz="1050" dirty="0">
              <a:latin typeface="ＭＳ Ｐ明朝" pitchFamily="18" charset="-128"/>
              <a:ea typeface="ＭＳ Ｐ明朝" pitchFamily="18" charset="-128"/>
            </a:endParaRPr>
          </a:p>
        </p:txBody>
      </p:sp>
      <p:sp>
        <p:nvSpPr>
          <p:cNvPr id="36" name="大かっこ 35"/>
          <p:cNvSpPr/>
          <p:nvPr/>
        </p:nvSpPr>
        <p:spPr>
          <a:xfrm>
            <a:off x="4644008" y="5013176"/>
            <a:ext cx="1728192" cy="648072"/>
          </a:xfrm>
          <a:prstGeom prst="bracketPair">
            <a:avLst/>
          </a:prstGeom>
          <a:solidFill>
            <a:schemeClr val="accent2">
              <a:lumMod val="20000"/>
              <a:lumOff val="80000"/>
            </a:schemeClr>
          </a:solidFill>
          <a:ln>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kumimoji="1" lang="ja-JP" altLang="en-US" dirty="0" smtClean="0">
                <a:solidFill>
                  <a:srgbClr val="FF0000"/>
                </a:solidFill>
                <a:latin typeface="HGP創英角ﾎﾟｯﾌﾟ体" pitchFamily="50" charset="-128"/>
                <a:ea typeface="HGP創英角ﾎﾟｯﾌﾟ体" pitchFamily="50" charset="-128"/>
              </a:rPr>
              <a:t>今日の話しの中心</a:t>
            </a:r>
            <a:endParaRPr kumimoji="1" lang="en-US" altLang="ja-JP" dirty="0" smtClean="0">
              <a:solidFill>
                <a:srgbClr val="FF0000"/>
              </a:solidFill>
              <a:latin typeface="HGP創英角ﾎﾟｯﾌﾟ体" pitchFamily="50" charset="-128"/>
              <a:ea typeface="HGP創英角ﾎﾟｯﾌﾟ体" pitchFamily="50" charset="-128"/>
            </a:endParaRPr>
          </a:p>
        </p:txBody>
      </p:sp>
      <p:sp>
        <p:nvSpPr>
          <p:cNvPr id="28" name="正方形/長方形 27"/>
          <p:cNvSpPr/>
          <p:nvPr/>
        </p:nvSpPr>
        <p:spPr>
          <a:xfrm>
            <a:off x="4788024" y="3789040"/>
            <a:ext cx="3816424" cy="360040"/>
          </a:xfrm>
          <a:prstGeom prst="rect">
            <a:avLst/>
          </a:prstGeom>
          <a:noFill/>
          <a:ln>
            <a:solidFill>
              <a:srgbClr val="F6A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rPr>
              <a:t>“勇気の源”となる</a:t>
            </a:r>
            <a:r>
              <a:rPr kumimoji="1" lang="ja-JP" altLang="en-US" sz="1200" dirty="0" smtClean="0">
                <a:solidFill>
                  <a:schemeClr val="tx1"/>
                </a:solidFill>
              </a:rPr>
              <a:t>機関紙「建交労」を読もう！</a:t>
            </a:r>
            <a:endParaRPr kumimoji="1" lang="ja-JP" altLang="en-US" sz="1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 presetClass="emph" presetSubtype="2" fill="hold" grpId="0" nodeType="clickEffect">
                                  <p:stCondLst>
                                    <p:cond delay="0"/>
                                  </p:stCondLst>
                                  <p:childTnLst>
                                    <p:anim to="1.5" calcmode="lin" valueType="num">
                                      <p:cBhvr override="childStyle">
                                        <p:cTn id="14" dur="2000" fill="hold"/>
                                        <p:tgtEl>
                                          <p:spTgt spid="36"/>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
            </a:r>
            <a:br>
              <a:rPr kumimoji="1" lang="en-US" altLang="ja-JP" dirty="0" smtClean="0"/>
            </a:br>
            <a:endParaRPr kumimoji="1" lang="ja-JP" altLang="en-US" dirty="0"/>
          </a:p>
        </p:txBody>
      </p:sp>
      <p:sp>
        <p:nvSpPr>
          <p:cNvPr id="4" name="スライド番号プレースホルダ 3"/>
          <p:cNvSpPr>
            <a:spLocks noGrp="1"/>
          </p:cNvSpPr>
          <p:nvPr>
            <p:ph type="sldNum" sz="quarter" idx="12"/>
          </p:nvPr>
        </p:nvSpPr>
        <p:spPr/>
        <p:txBody>
          <a:bodyPr/>
          <a:lstStyle/>
          <a:p>
            <a:fld id="{3EA329FF-598B-43D6-8D82-0C73533C8186}" type="slidenum">
              <a:rPr lang="en-US" altLang="ja-JP" smtClean="0"/>
              <a:pPr/>
              <a:t>3</a:t>
            </a:fld>
            <a:endParaRPr lang="en-US" altLang="ja-JP" dirty="0"/>
          </a:p>
        </p:txBody>
      </p:sp>
      <p:pic>
        <p:nvPicPr>
          <p:cNvPr id="5" name="Picture 2" descr="C:\Users\佐藤陵一\Pictures\佐渡金山.jpg"/>
          <p:cNvPicPr>
            <a:picLocks noGrp="1" noChangeAspect="1" noChangeArrowheads="1"/>
          </p:cNvPicPr>
          <p:nvPr>
            <p:ph idx="1"/>
          </p:nvPr>
        </p:nvPicPr>
        <p:blipFill>
          <a:blip r:embed="rId2" cstate="print"/>
          <a:srcRect/>
          <a:stretch>
            <a:fillRect/>
          </a:stretch>
        </p:blipFill>
        <p:spPr bwMode="auto">
          <a:xfrm>
            <a:off x="6588224" y="1196752"/>
            <a:ext cx="2088232" cy="4333082"/>
          </a:xfrm>
          <a:prstGeom prst="rect">
            <a:avLst/>
          </a:prstGeom>
          <a:noFill/>
          <a:ln w="3175">
            <a:solidFill>
              <a:schemeClr val="tx1"/>
            </a:solidFill>
          </a:ln>
        </p:spPr>
      </p:pic>
      <p:sp>
        <p:nvSpPr>
          <p:cNvPr id="6" name="正方形/長方形 5"/>
          <p:cNvSpPr/>
          <p:nvPr/>
        </p:nvSpPr>
        <p:spPr>
          <a:xfrm>
            <a:off x="6300192" y="188640"/>
            <a:ext cx="2664296" cy="93610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latin typeface="ＤＦＧ角POPW9" pitchFamily="50" charset="-128"/>
                <a:ea typeface="ＤＦＧ角POPW9" pitchFamily="50" charset="-128"/>
              </a:rPr>
              <a:t>竪坑</a:t>
            </a:r>
            <a:r>
              <a:rPr lang="en-US" altLang="ja-JP" sz="1100" dirty="0" smtClean="0">
                <a:solidFill>
                  <a:schemeClr val="tx1"/>
                </a:solidFill>
                <a:latin typeface="ＤＦＧ角POPW9" pitchFamily="50" charset="-128"/>
                <a:ea typeface="ＤＦＧ角POPW9" pitchFamily="50" charset="-128"/>
              </a:rPr>
              <a:t>(</a:t>
            </a:r>
            <a:r>
              <a:rPr lang="ja-JP" altLang="en-US" sz="1100" dirty="0" smtClean="0">
                <a:solidFill>
                  <a:schemeClr val="tx1"/>
                </a:solidFill>
                <a:latin typeface="ＤＦＧ角POPW9" pitchFamily="50" charset="-128"/>
                <a:ea typeface="ＤＦＧ角POPW9" pitchFamily="50" charset="-128"/>
              </a:rPr>
              <a:t>たて</a:t>
            </a:r>
            <a:r>
              <a:rPr lang="ja-JP" altLang="en-US" sz="1100" dirty="0" err="1" smtClean="0">
                <a:solidFill>
                  <a:schemeClr val="tx1"/>
                </a:solidFill>
                <a:latin typeface="ＤＦＧ角POPW9" pitchFamily="50" charset="-128"/>
                <a:ea typeface="ＤＦＧ角POPW9" pitchFamily="50" charset="-128"/>
              </a:rPr>
              <a:t>あな</a:t>
            </a:r>
            <a:r>
              <a:rPr lang="en-US" altLang="ja-JP" sz="1100" dirty="0" smtClean="0">
                <a:solidFill>
                  <a:schemeClr val="tx1"/>
                </a:solidFill>
                <a:latin typeface="ＤＦＧ角POPW9" pitchFamily="50" charset="-128"/>
                <a:ea typeface="ＤＦＧ角POPW9" pitchFamily="50" charset="-128"/>
              </a:rPr>
              <a:t>)</a:t>
            </a:r>
            <a:r>
              <a:rPr lang="ja-JP" altLang="ja-JP" dirty="0" smtClean="0">
                <a:solidFill>
                  <a:schemeClr val="tx1"/>
                </a:solidFill>
                <a:latin typeface="ＤＦＧ角POPW9" pitchFamily="50" charset="-128"/>
                <a:ea typeface="ＤＦＧ角POPW9" pitchFamily="50" charset="-128"/>
              </a:rPr>
              <a:t>三千尺</a:t>
            </a:r>
            <a:br>
              <a:rPr lang="ja-JP" altLang="ja-JP" dirty="0" smtClean="0">
                <a:solidFill>
                  <a:schemeClr val="tx1"/>
                </a:solidFill>
                <a:latin typeface="ＤＦＧ角POPW9" pitchFamily="50" charset="-128"/>
                <a:ea typeface="ＤＦＧ角POPW9" pitchFamily="50" charset="-128"/>
              </a:rPr>
            </a:br>
            <a:r>
              <a:rPr lang="ja-JP" altLang="ja-JP" dirty="0" smtClean="0">
                <a:solidFill>
                  <a:schemeClr val="tx1"/>
                </a:solidFill>
                <a:latin typeface="ＤＦＧ角POPW9" pitchFamily="50" charset="-128"/>
                <a:ea typeface="ＤＦＧ角POPW9" pitchFamily="50" charset="-128"/>
              </a:rPr>
              <a:t>下れば地獄</a:t>
            </a:r>
            <a:br>
              <a:rPr lang="ja-JP" altLang="ja-JP" dirty="0" smtClean="0">
                <a:solidFill>
                  <a:schemeClr val="tx1"/>
                </a:solidFill>
                <a:latin typeface="ＤＦＧ角POPW9" pitchFamily="50" charset="-128"/>
                <a:ea typeface="ＤＦＧ角POPW9" pitchFamily="50" charset="-128"/>
              </a:rPr>
            </a:br>
            <a:r>
              <a:rPr lang="ja-JP" altLang="ja-JP" dirty="0" smtClean="0">
                <a:solidFill>
                  <a:schemeClr val="tx1"/>
                </a:solidFill>
                <a:latin typeface="ＤＦＧ角POPW9" pitchFamily="50" charset="-128"/>
                <a:ea typeface="ＤＦＧ角POPW9" pitchFamily="50" charset="-128"/>
              </a:rPr>
              <a:t>死ねば廃坑の土となる</a:t>
            </a:r>
            <a:endParaRPr lang="ja-JP" altLang="en-US" dirty="0" smtClean="0">
              <a:solidFill>
                <a:schemeClr val="tx1"/>
              </a:solidFill>
              <a:latin typeface="ＤＦＧ角POPW9" pitchFamily="50" charset="-128"/>
              <a:ea typeface="ＤＦＧ角POPW9" pitchFamily="50" charset="-128"/>
            </a:endParaRPr>
          </a:p>
        </p:txBody>
      </p:sp>
      <p:sp>
        <p:nvSpPr>
          <p:cNvPr id="8" name="正方形/長方形 7"/>
          <p:cNvSpPr/>
          <p:nvPr/>
        </p:nvSpPr>
        <p:spPr>
          <a:xfrm>
            <a:off x="6876256" y="1412777"/>
            <a:ext cx="1296144" cy="230832"/>
          </a:xfrm>
          <a:prstGeom prst="rect">
            <a:avLst/>
          </a:prstGeom>
          <a:solidFill>
            <a:schemeClr val="bg1"/>
          </a:solidFill>
        </p:spPr>
        <p:txBody>
          <a:bodyPr wrap="square">
            <a:spAutoFit/>
          </a:bodyPr>
          <a:lstStyle/>
          <a:p>
            <a:r>
              <a:rPr lang="ja-JP" altLang="en-US" sz="900" b="1" dirty="0" smtClean="0">
                <a:latin typeface="ＭＳ Ｐ明朝" pitchFamily="18" charset="-128"/>
                <a:ea typeface="ＭＳ Ｐ明朝" pitchFamily="18" charset="-128"/>
              </a:rPr>
              <a:t>地獄の労働と“よろけ”</a:t>
            </a:r>
          </a:p>
        </p:txBody>
      </p:sp>
      <p:sp>
        <p:nvSpPr>
          <p:cNvPr id="9" name="大かっこ 8"/>
          <p:cNvSpPr/>
          <p:nvPr/>
        </p:nvSpPr>
        <p:spPr>
          <a:xfrm>
            <a:off x="6588224" y="5589240"/>
            <a:ext cx="2088232" cy="936104"/>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altLang="ja-JP" sz="900" dirty="0" smtClean="0">
              <a:latin typeface="ＭＳ Ｐ明朝" pitchFamily="18" charset="-128"/>
              <a:ea typeface="ＭＳ Ｐ明朝" pitchFamily="18" charset="-128"/>
            </a:endParaRPr>
          </a:p>
          <a:p>
            <a:r>
              <a:rPr lang="ja-JP" altLang="ja-JP" sz="900" dirty="0" smtClean="0">
                <a:latin typeface="ＭＳ Ｐ明朝" pitchFamily="18" charset="-128"/>
                <a:ea typeface="ＭＳ Ｐ明朝" pitchFamily="18" charset="-128"/>
              </a:rPr>
              <a:t>佐渡金山は石英質で珪酸分が高いものですから、その粉塵をまともに吸う大工は山よろけ、つまり珪肺になる。また、</a:t>
            </a:r>
            <a:r>
              <a:rPr lang="ja-JP" altLang="ja-JP" sz="900" dirty="0" err="1" smtClean="0">
                <a:latin typeface="ＭＳ Ｐ明朝" pitchFamily="18" charset="-128"/>
                <a:ea typeface="ＭＳ Ｐ明朝" pitchFamily="18" charset="-128"/>
              </a:rPr>
              <a:t>け</a:t>
            </a:r>
            <a:r>
              <a:rPr lang="ja-JP" altLang="ja-JP" sz="900" dirty="0" smtClean="0">
                <a:latin typeface="ＭＳ Ｐ明朝" pitchFamily="18" charset="-128"/>
                <a:ea typeface="ＭＳ Ｐ明朝" pitchFamily="18" charset="-128"/>
              </a:rPr>
              <a:t>たえ</a:t>
            </a:r>
            <a:r>
              <a:rPr lang="en-US" altLang="ja-JP" sz="900" dirty="0" smtClean="0">
                <a:latin typeface="ＭＳ Ｐ明朝" pitchFamily="18" charset="-128"/>
                <a:ea typeface="ＭＳ Ｐ明朝" pitchFamily="18" charset="-128"/>
              </a:rPr>
              <a:t>(</a:t>
            </a:r>
            <a:r>
              <a:rPr lang="ja-JP" altLang="ja-JP" sz="900" dirty="0" smtClean="0">
                <a:latin typeface="ＭＳ Ｐ明朝" pitchFamily="18" charset="-128"/>
                <a:ea typeface="ＭＳ Ｐ明朝" pitchFamily="18" charset="-128"/>
              </a:rPr>
              <a:t>気絶え</a:t>
            </a:r>
            <a:r>
              <a:rPr lang="en-US" altLang="ja-JP" sz="900" dirty="0" smtClean="0">
                <a:latin typeface="ＭＳ Ｐ明朝" pitchFamily="18" charset="-128"/>
                <a:ea typeface="ＭＳ Ｐ明朝" pitchFamily="18" charset="-128"/>
              </a:rPr>
              <a:t>)</a:t>
            </a:r>
            <a:r>
              <a:rPr lang="ja-JP" altLang="en-US" sz="900" dirty="0" smtClean="0">
                <a:latin typeface="ＭＳ Ｐ明朝" pitchFamily="18" charset="-128"/>
                <a:ea typeface="ＭＳ Ｐ明朝" pitchFamily="18" charset="-128"/>
              </a:rPr>
              <a:t>　</a:t>
            </a:r>
            <a:r>
              <a:rPr lang="ja-JP" altLang="ja-JP" sz="900" dirty="0" smtClean="0">
                <a:latin typeface="ＭＳ Ｐ明朝" pitchFamily="18" charset="-128"/>
                <a:ea typeface="ＭＳ Ｐ明朝" pitchFamily="18" charset="-128"/>
              </a:rPr>
              <a:t>というのは、坑内の酸素欠乏から突然倒れるんです。</a:t>
            </a:r>
            <a:endParaRPr lang="en-US" altLang="ja-JP" sz="900" dirty="0" smtClean="0">
              <a:latin typeface="ＭＳ Ｐ明朝" pitchFamily="18" charset="-128"/>
              <a:ea typeface="ＭＳ Ｐ明朝" pitchFamily="18" charset="-128"/>
            </a:endParaRPr>
          </a:p>
          <a:p>
            <a:r>
              <a:rPr lang="ja-JP" altLang="en-US" sz="900" dirty="0" smtClean="0">
                <a:latin typeface="ＭＳ Ｐ明朝" pitchFamily="18" charset="-128"/>
                <a:ea typeface="ＭＳ Ｐ明朝" pitchFamily="18" charset="-128"/>
              </a:rPr>
              <a:t>（津村節子）</a:t>
            </a:r>
            <a:endParaRPr lang="en-US" altLang="ja-JP" sz="900" dirty="0" smtClean="0">
              <a:latin typeface="ＭＳ Ｐ明朝" pitchFamily="18" charset="-128"/>
              <a:ea typeface="ＭＳ Ｐ明朝" pitchFamily="18" charset="-128"/>
            </a:endParaRPr>
          </a:p>
          <a:p>
            <a:pPr algn="ctr"/>
            <a:endParaRPr kumimoji="1" lang="ja-JP" altLang="en-US" sz="1050" dirty="0"/>
          </a:p>
        </p:txBody>
      </p:sp>
      <p:pic>
        <p:nvPicPr>
          <p:cNvPr id="11" name="Picture 2" descr="C:\Users\佐藤陵一\Desktop\労災部会\モグラの職場.jpg"/>
          <p:cNvPicPr>
            <a:picLocks noChangeAspect="1" noChangeArrowheads="1"/>
          </p:cNvPicPr>
          <p:nvPr/>
        </p:nvPicPr>
        <p:blipFill>
          <a:blip r:embed="rId3" cstate="print"/>
          <a:srcRect/>
          <a:stretch>
            <a:fillRect/>
          </a:stretch>
        </p:blipFill>
        <p:spPr bwMode="auto">
          <a:xfrm>
            <a:off x="2051720" y="1916832"/>
            <a:ext cx="4198197" cy="4525963"/>
          </a:xfrm>
          <a:prstGeom prst="rect">
            <a:avLst/>
          </a:prstGeom>
          <a:noFill/>
          <a:ln w="3175">
            <a:solidFill>
              <a:srgbClr val="FFC000"/>
            </a:solidFill>
            <a:miter lim="800000"/>
            <a:headEnd/>
            <a:tailEnd/>
          </a:ln>
          <a:effectLst/>
        </p:spPr>
      </p:pic>
      <p:sp>
        <p:nvSpPr>
          <p:cNvPr id="12" name="角丸四角形 11"/>
          <p:cNvSpPr/>
          <p:nvPr/>
        </p:nvSpPr>
        <p:spPr>
          <a:xfrm>
            <a:off x="251520" y="5949280"/>
            <a:ext cx="1728192" cy="504056"/>
          </a:xfrm>
          <a:prstGeom prst="roundRect">
            <a:avLst/>
          </a:prstGeom>
          <a:solidFill>
            <a:schemeClr val="accent2">
              <a:lumMod val="20000"/>
              <a:lumOff val="80000"/>
            </a:schemeClr>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j-ea"/>
                <a:ea typeface="+mj-ea"/>
              </a:rPr>
              <a:t>吉岡分会の結成は</a:t>
            </a:r>
            <a:r>
              <a:rPr lang="en-US" altLang="ja-JP" sz="1050" dirty="0" smtClean="0">
                <a:solidFill>
                  <a:schemeClr val="tx1"/>
                </a:solidFill>
                <a:latin typeface="+mj-ea"/>
                <a:ea typeface="+mj-ea"/>
              </a:rPr>
              <a:t>1980</a:t>
            </a:r>
            <a:r>
              <a:rPr lang="ja-JP" altLang="en-US" sz="1050" dirty="0" smtClean="0">
                <a:solidFill>
                  <a:schemeClr val="tx1"/>
                </a:solidFill>
                <a:latin typeface="+mj-ea"/>
                <a:ea typeface="+mj-ea"/>
              </a:rPr>
              <a:t>年</a:t>
            </a:r>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道南じん肺裁判は </a:t>
            </a:r>
            <a:r>
              <a:rPr lang="en-US" altLang="ja-JP" sz="1050" dirty="0" smtClean="0">
                <a:solidFill>
                  <a:schemeClr val="tx1"/>
                </a:solidFill>
                <a:latin typeface="+mj-ea"/>
                <a:ea typeface="+mj-ea"/>
              </a:rPr>
              <a:t>1990</a:t>
            </a:r>
            <a:r>
              <a:rPr lang="ja-JP" altLang="en-US" sz="1050" dirty="0" smtClean="0">
                <a:solidFill>
                  <a:schemeClr val="tx1"/>
                </a:solidFill>
                <a:latin typeface="+mj-ea"/>
                <a:ea typeface="+mj-ea"/>
              </a:rPr>
              <a:t>年</a:t>
            </a:r>
            <a:endParaRPr lang="ja-JP" altLang="en-US" sz="1050" dirty="0">
              <a:solidFill>
                <a:schemeClr val="tx1"/>
              </a:solidFill>
              <a:latin typeface="+mj-ea"/>
              <a:ea typeface="+mj-ea"/>
            </a:endParaRPr>
          </a:p>
        </p:txBody>
      </p:sp>
      <p:sp>
        <p:nvSpPr>
          <p:cNvPr id="13" name="角丸四角形 12"/>
          <p:cNvSpPr/>
          <p:nvPr/>
        </p:nvSpPr>
        <p:spPr>
          <a:xfrm>
            <a:off x="395536" y="2060848"/>
            <a:ext cx="1512168" cy="1872208"/>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大嶋分会委員長あいさつ</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一生、陽の当らないモグラで終わるかと思っていたが、全日自労の援助で組合が結成された。今後の困難はみんなで力を合わせてがんばっていこう。</a:t>
            </a:r>
            <a:endParaRPr lang="ja-JP" altLang="en-US" sz="1050" dirty="0">
              <a:solidFill>
                <a:schemeClr val="tx1"/>
              </a:solidFill>
              <a:latin typeface="ＭＳ Ｐ明朝" pitchFamily="18" charset="-128"/>
              <a:ea typeface="ＭＳ Ｐ明朝" pitchFamily="18" charset="-128"/>
            </a:endParaRPr>
          </a:p>
        </p:txBody>
      </p:sp>
      <p:sp>
        <p:nvSpPr>
          <p:cNvPr id="14" name="角丸四角形 13"/>
          <p:cNvSpPr/>
          <p:nvPr/>
        </p:nvSpPr>
        <p:spPr>
          <a:xfrm>
            <a:off x="395536" y="4005064"/>
            <a:ext cx="1512168" cy="1800200"/>
          </a:xfrm>
          <a:prstGeom prst="round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ja-JP" altLang="en-US" sz="1050" dirty="0" smtClean="0">
                <a:solidFill>
                  <a:schemeClr val="tx1"/>
                </a:solidFill>
                <a:latin typeface="ＭＳ Ｐ明朝" pitchFamily="18" charset="-128"/>
                <a:ea typeface="ＭＳ Ｐ明朝" pitchFamily="18" charset="-128"/>
              </a:rPr>
              <a:t>チン（号令</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職制）が先になって働かなければならないのに、チンは指図だけ。</a:t>
            </a:r>
            <a:endParaRPr lang="en-US" altLang="ja-JP" sz="1050" dirty="0" smtClean="0">
              <a:solidFill>
                <a:schemeClr val="tx1"/>
              </a:solidFill>
              <a:latin typeface="ＭＳ Ｐ明朝" pitchFamily="18" charset="-128"/>
              <a:ea typeface="ＭＳ Ｐ明朝" pitchFamily="18" charset="-128"/>
            </a:endParaRPr>
          </a:p>
          <a:p>
            <a:pPr algn="just"/>
            <a:r>
              <a:rPr lang="ja-JP" altLang="en-US" sz="1050" dirty="0" smtClean="0">
                <a:solidFill>
                  <a:schemeClr val="tx1"/>
                </a:solidFill>
                <a:latin typeface="ＭＳ Ｐ明朝" pitchFamily="18" charset="-128"/>
                <a:ea typeface="ＭＳ Ｐ明朝" pitchFamily="18" charset="-128"/>
              </a:rPr>
              <a:t>「チンが腹が減らないと、みんなも腹がへらない」</a:t>
            </a:r>
            <a:r>
              <a:rPr lang="ja-JP" altLang="en-US" sz="1050" dirty="0" err="1" smtClean="0">
                <a:solidFill>
                  <a:schemeClr val="tx1"/>
                </a:solidFill>
                <a:latin typeface="ＭＳ Ｐ明朝" pitchFamily="18" charset="-128"/>
                <a:ea typeface="ＭＳ Ｐ明朝" pitchFamily="18" charset="-128"/>
              </a:rPr>
              <a:t>ような</a:t>
            </a:r>
            <a:r>
              <a:rPr lang="ja-JP" altLang="en-US" sz="1050" dirty="0" smtClean="0">
                <a:solidFill>
                  <a:schemeClr val="tx1"/>
                </a:solidFill>
                <a:latin typeface="ＭＳ Ｐ明朝" pitchFamily="18" charset="-128"/>
                <a:ea typeface="ＭＳ Ｐ明朝" pitchFamily="18" charset="-128"/>
              </a:rPr>
              <a:t>やり方をされてはたまらない。</a:t>
            </a:r>
            <a:endParaRPr lang="en-US" altLang="ja-JP" sz="1050" dirty="0" smtClean="0">
              <a:solidFill>
                <a:schemeClr val="tx1"/>
              </a:solidFill>
              <a:latin typeface="ＭＳ Ｐ明朝" pitchFamily="18" charset="-128"/>
              <a:ea typeface="ＭＳ Ｐ明朝" pitchFamily="18" charset="-128"/>
            </a:endParaRPr>
          </a:p>
        </p:txBody>
      </p:sp>
      <p:pic>
        <p:nvPicPr>
          <p:cNvPr id="15" name="Picture 3" descr="C:\Users\佐藤陵一\Pictures\MP Navigator EX\2010_03_25\IMG_0002.jpg"/>
          <p:cNvPicPr>
            <a:picLocks noChangeAspect="1" noChangeArrowheads="1"/>
          </p:cNvPicPr>
          <p:nvPr/>
        </p:nvPicPr>
        <p:blipFill>
          <a:blip r:embed="rId4" cstate="print"/>
          <a:srcRect/>
          <a:stretch>
            <a:fillRect/>
          </a:stretch>
        </p:blipFill>
        <p:spPr bwMode="auto">
          <a:xfrm rot="16200000">
            <a:off x="1343088" y="321210"/>
            <a:ext cx="1345259" cy="1368152"/>
          </a:xfrm>
          <a:prstGeom prst="rect">
            <a:avLst/>
          </a:prstGeom>
          <a:ln w="3175">
            <a:solidFill>
              <a:schemeClr val="tx2">
                <a:lumMod val="50000"/>
              </a:schemeClr>
            </a:solidFill>
            <a:prstDash val="sysDot"/>
          </a:ln>
        </p:spPr>
        <p:style>
          <a:lnRef idx="1">
            <a:schemeClr val="accent1"/>
          </a:lnRef>
          <a:fillRef idx="2">
            <a:schemeClr val="accent1"/>
          </a:fillRef>
          <a:effectRef idx="1">
            <a:schemeClr val="accent1"/>
          </a:effectRef>
          <a:fontRef idx="minor">
            <a:schemeClr val="dk1"/>
          </a:fontRef>
        </p:style>
      </p:pic>
      <p:pic>
        <p:nvPicPr>
          <p:cNvPr id="16" name="Picture 2" descr="C:\Users\佐藤陵一\Pictures\MP Navigator EX\2010_03_25\IMG_0005.jpg"/>
          <p:cNvPicPr>
            <a:picLocks noChangeAspect="1" noChangeArrowheads="1"/>
          </p:cNvPicPr>
          <p:nvPr/>
        </p:nvPicPr>
        <p:blipFill>
          <a:blip r:embed="rId5" cstate="print"/>
          <a:srcRect/>
          <a:stretch>
            <a:fillRect/>
          </a:stretch>
        </p:blipFill>
        <p:spPr bwMode="auto">
          <a:xfrm>
            <a:off x="4716016" y="332656"/>
            <a:ext cx="1368152" cy="1350276"/>
          </a:xfrm>
          <a:prstGeom prst="rect">
            <a:avLst/>
          </a:prstGeom>
          <a:noFill/>
          <a:ln w="3175">
            <a:solidFill>
              <a:schemeClr val="tx2"/>
            </a:solidFill>
            <a:prstDash val="sysDot"/>
            <a:miter lim="800000"/>
            <a:headEnd/>
            <a:tailEnd/>
          </a:ln>
          <a:effectLst/>
        </p:spPr>
      </p:pic>
      <p:sp>
        <p:nvSpPr>
          <p:cNvPr id="18" name="強調線吹き出し 1 17"/>
          <p:cNvSpPr/>
          <p:nvPr/>
        </p:nvSpPr>
        <p:spPr>
          <a:xfrm>
            <a:off x="2987824" y="332656"/>
            <a:ext cx="1512168" cy="576064"/>
          </a:xfrm>
          <a:prstGeom prst="accentCallout1">
            <a:avLst>
              <a:gd name="adj1" fmla="val 18750"/>
              <a:gd name="adj2" fmla="val -8333"/>
              <a:gd name="adj3" fmla="val 48015"/>
              <a:gd name="adj4" fmla="val -25105"/>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振動障害</a:t>
            </a:r>
            <a:endParaRPr kumimoji="1" lang="en-US" altLang="ja-JP" sz="1050" dirty="0" smtClean="0">
              <a:solidFill>
                <a:schemeClr val="tx1"/>
              </a:solidFill>
              <a:latin typeface="ＭＳ Ｐ明朝" pitchFamily="18" charset="-128"/>
              <a:ea typeface="ＭＳ Ｐ明朝" pitchFamily="18" charset="-128"/>
            </a:endParaRPr>
          </a:p>
          <a:p>
            <a:r>
              <a:rPr kumimoji="1" lang="ja-JP" altLang="en-US" sz="1050" dirty="0" smtClean="0">
                <a:solidFill>
                  <a:schemeClr val="tx1"/>
                </a:solidFill>
                <a:latin typeface="ＭＳ Ｐ明朝" pitchFamily="18" charset="-128"/>
                <a:ea typeface="ＭＳ Ｐ明朝" pitchFamily="18" charset="-128"/>
              </a:rPr>
              <a:t>デッドフィンガー</a:t>
            </a:r>
            <a:r>
              <a:rPr kumimoji="1" lang="en-US" altLang="ja-JP" sz="1050" dirty="0" smtClean="0">
                <a:solidFill>
                  <a:schemeClr val="tx1"/>
                </a:solidFill>
                <a:latin typeface="ＭＳ Ｐ明朝" pitchFamily="18" charset="-128"/>
                <a:ea typeface="ＭＳ Ｐ明朝" pitchFamily="18" charset="-128"/>
              </a:rPr>
              <a:t>(</a:t>
            </a:r>
            <a:r>
              <a:rPr kumimoji="1" lang="ja-JP" altLang="en-US" sz="1050" dirty="0" smtClean="0">
                <a:solidFill>
                  <a:schemeClr val="tx1"/>
                </a:solidFill>
                <a:latin typeface="ＭＳ Ｐ明朝" pitchFamily="18" charset="-128"/>
                <a:ea typeface="ＭＳ Ｐ明朝" pitchFamily="18" charset="-128"/>
              </a:rPr>
              <a:t>死んだ指、棺桶の形）</a:t>
            </a:r>
            <a:endParaRPr kumimoji="1" lang="ja-JP" altLang="en-US" sz="1050" dirty="0">
              <a:solidFill>
                <a:schemeClr val="tx1"/>
              </a:solidFill>
              <a:latin typeface="ＭＳ Ｐ明朝" pitchFamily="18" charset="-128"/>
              <a:ea typeface="ＭＳ Ｐ明朝" pitchFamily="18" charset="-128"/>
            </a:endParaRPr>
          </a:p>
        </p:txBody>
      </p:sp>
      <p:sp>
        <p:nvSpPr>
          <p:cNvPr id="19" name="強調線吹き出し 1 18"/>
          <p:cNvSpPr/>
          <p:nvPr/>
        </p:nvSpPr>
        <p:spPr>
          <a:xfrm>
            <a:off x="2987824" y="1052736"/>
            <a:ext cx="1512168" cy="576064"/>
          </a:xfrm>
          <a:prstGeom prst="accentCallout1">
            <a:avLst>
              <a:gd name="adj1" fmla="val 73865"/>
              <a:gd name="adj2" fmla="val 106937"/>
              <a:gd name="adj3" fmla="val 22111"/>
              <a:gd name="adj4" fmla="val 122919"/>
            </a:avLst>
          </a:prstGeom>
          <a:solidFill>
            <a:schemeClr val="accent2">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建設現場－</a:t>
            </a:r>
            <a:r>
              <a:rPr kumimoji="1" lang="ja-JP" altLang="en-US" sz="1050" dirty="0" smtClean="0">
                <a:solidFill>
                  <a:schemeClr val="tx1"/>
                </a:solidFill>
                <a:latin typeface="ＭＳ Ｐ明朝" pitchFamily="18" charset="-128"/>
                <a:ea typeface="ＭＳ Ｐ明朝" pitchFamily="18" charset="-128"/>
              </a:rPr>
              <a:t>寒冷・騒音振動</a:t>
            </a:r>
            <a:endParaRPr kumimoji="1"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決して過去のことでない</a:t>
            </a:r>
            <a:endParaRPr lang="en-US" altLang="ja-JP" sz="1050" dirty="0" smtClean="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99592" y="404664"/>
            <a:ext cx="6408712" cy="792088"/>
          </a:xfrm>
        </p:spPr>
        <p:txBody>
          <a:bodyPr>
            <a:normAutofit fontScale="90000"/>
          </a:bodyPr>
          <a:lstStyle/>
          <a:p>
            <a:pPr algn="l"/>
            <a:r>
              <a:rPr lang="ja-JP" altLang="en-US" sz="2000" dirty="0" smtClean="0">
                <a:solidFill>
                  <a:schemeClr val="tx1"/>
                </a:solidFill>
                <a:latin typeface="ＤＦＰ角POPW9" pitchFamily="50" charset="-128"/>
                <a:ea typeface="ＤＦＰ角POPW9" pitchFamily="50" charset="-128"/>
              </a:rPr>
              <a:t>労働者の「苦難の時代」</a:t>
            </a:r>
            <a:r>
              <a:rPr lang="ja-JP" altLang="en-US" sz="1000" dirty="0" smtClean="0">
                <a:solidFill>
                  <a:schemeClr val="tx1"/>
                </a:solidFill>
                <a:latin typeface="+mj-ea"/>
              </a:rPr>
              <a:t>（朝日</a:t>
            </a:r>
            <a:r>
              <a:rPr lang="en-US" altLang="ja-JP" sz="1000" dirty="0" smtClean="0">
                <a:solidFill>
                  <a:schemeClr val="tx1"/>
                </a:solidFill>
                <a:latin typeface="+mj-ea"/>
              </a:rPr>
              <a:t>)</a:t>
            </a:r>
            <a:r>
              <a:rPr lang="en-US" altLang="ja-JP" sz="2800" dirty="0" smtClean="0">
                <a:solidFill>
                  <a:schemeClr val="tx1"/>
                </a:solidFill>
                <a:latin typeface="ＤＦＧPOP1体W12" pitchFamily="50" charset="-128"/>
                <a:ea typeface="ＤＦＧPOP1体W12" pitchFamily="50" charset="-128"/>
              </a:rPr>
              <a:t/>
            </a:r>
            <a:br>
              <a:rPr lang="en-US" altLang="ja-JP" sz="2800" dirty="0" smtClean="0">
                <a:solidFill>
                  <a:schemeClr val="tx1"/>
                </a:solidFill>
                <a:latin typeface="ＤＦＧPOP1体W12" pitchFamily="50" charset="-128"/>
                <a:ea typeface="ＤＦＧPOP1体W12" pitchFamily="50" charset="-128"/>
              </a:rPr>
            </a:br>
            <a:r>
              <a:rPr lang="ja-JP" altLang="en-US" sz="2800" dirty="0" smtClean="0">
                <a:solidFill>
                  <a:schemeClr val="tx1"/>
                </a:solidFill>
                <a:latin typeface="ＤＦＧ角POPW9" pitchFamily="50" charset="-128"/>
                <a:ea typeface="ＤＦＧ角POPW9" pitchFamily="50" charset="-128"/>
              </a:rPr>
              <a:t>全国で「駆け込み寺」になっている建交労 ！</a:t>
            </a:r>
            <a:r>
              <a:rPr lang="ja-JP" altLang="en-US" sz="2800" dirty="0" smtClean="0">
                <a:latin typeface="ＤＦＧPOP1体W12" pitchFamily="50" charset="-128"/>
                <a:ea typeface="ＤＦＧPOP1体W12" pitchFamily="50" charset="-128"/>
              </a:rPr>
              <a:t>　</a:t>
            </a:r>
            <a:endParaRPr lang="en-US" sz="2800" dirty="0">
              <a:latin typeface="ＤＦＧPOP1体W12" pitchFamily="50" charset="-128"/>
              <a:ea typeface="ＤＦＧPOP1体W12" pitchFamily="50" charset="-128"/>
            </a:endParaRPr>
          </a:p>
        </p:txBody>
      </p:sp>
      <p:sp>
        <p:nvSpPr>
          <p:cNvPr id="4099" name="Rectangle 3"/>
          <p:cNvSpPr>
            <a:spLocks noGrp="1" noChangeArrowheads="1"/>
          </p:cNvSpPr>
          <p:nvPr>
            <p:ph idx="1"/>
          </p:nvPr>
        </p:nvSpPr>
        <p:spPr/>
        <p:txBody>
          <a:bodyPr/>
          <a:lstStyle/>
          <a:p>
            <a:endParaRPr lang="en-US" dirty="0" smtClean="0"/>
          </a:p>
          <a:p>
            <a:pPr>
              <a:buNone/>
            </a:pPr>
            <a:endParaRPr lang="en-US" dirty="0"/>
          </a:p>
        </p:txBody>
      </p:sp>
      <p:cxnSp>
        <p:nvCxnSpPr>
          <p:cNvPr id="8" name="直線コネクタ 7"/>
          <p:cNvCxnSpPr>
            <a:stCxn id="4099" idx="1"/>
          </p:cNvCxnSpPr>
          <p:nvPr/>
        </p:nvCxnSpPr>
        <p:spPr>
          <a:xfrm rot="10800000" flipH="1">
            <a:off x="457200" y="3786190"/>
            <a:ext cx="8401080" cy="76992"/>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811245" y="3877387"/>
            <a:ext cx="4929222" cy="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rot="5400000">
            <a:off x="3476111" y="3948825"/>
            <a:ext cx="5072098" cy="0"/>
          </a:xfrm>
          <a:prstGeom prst="line">
            <a:avLst/>
          </a:prstGeom>
          <a:ln w="3175">
            <a:prstDash val="sysDash"/>
          </a:ln>
        </p:spPr>
        <p:style>
          <a:lnRef idx="1">
            <a:schemeClr val="accent1"/>
          </a:lnRef>
          <a:fillRef idx="0">
            <a:schemeClr val="accent1"/>
          </a:fillRef>
          <a:effectRef idx="0">
            <a:schemeClr val="accent1"/>
          </a:effectRef>
          <a:fontRef idx="minor">
            <a:schemeClr val="tx1"/>
          </a:fontRef>
        </p:style>
      </p:cxnSp>
      <p:pic>
        <p:nvPicPr>
          <p:cNvPr id="2051" name="Picture 3" descr="C:\Users\佐藤陵一\Pictures\MP Navigator EX\2009_12_23\IMG_0009.jpg"/>
          <p:cNvPicPr>
            <a:picLocks noChangeAspect="1" noChangeArrowheads="1"/>
          </p:cNvPicPr>
          <p:nvPr/>
        </p:nvPicPr>
        <p:blipFill>
          <a:blip r:embed="rId4" cstate="print"/>
          <a:srcRect/>
          <a:stretch>
            <a:fillRect/>
          </a:stretch>
        </p:blipFill>
        <p:spPr bwMode="auto">
          <a:xfrm>
            <a:off x="3635896" y="1524368"/>
            <a:ext cx="1936236" cy="2231999"/>
          </a:xfrm>
          <a:prstGeom prst="rect">
            <a:avLst/>
          </a:prstGeom>
          <a:noFill/>
        </p:spPr>
      </p:pic>
      <p:pic>
        <p:nvPicPr>
          <p:cNvPr id="2052" name="Picture 4" descr="C:\Users\佐藤陵一\Pictures\MP Navigator EX\2009_12_23\IMG_0014.jpg"/>
          <p:cNvPicPr>
            <a:picLocks noChangeAspect="1" noChangeArrowheads="1"/>
          </p:cNvPicPr>
          <p:nvPr/>
        </p:nvPicPr>
        <p:blipFill>
          <a:blip r:embed="rId5" cstate="print"/>
          <a:srcRect/>
          <a:stretch>
            <a:fillRect/>
          </a:stretch>
        </p:blipFill>
        <p:spPr bwMode="auto">
          <a:xfrm>
            <a:off x="6516216" y="1556792"/>
            <a:ext cx="1831634" cy="2212298"/>
          </a:xfrm>
          <a:prstGeom prst="rect">
            <a:avLst/>
          </a:prstGeom>
          <a:noFill/>
        </p:spPr>
      </p:pic>
      <p:pic>
        <p:nvPicPr>
          <p:cNvPr id="2053" name="Picture 5" descr="C:\Users\佐藤陵一\Pictures\MP Navigator EX\2009_12_23\IMG_0020.jpg"/>
          <p:cNvPicPr>
            <a:picLocks noChangeAspect="1" noChangeArrowheads="1"/>
          </p:cNvPicPr>
          <p:nvPr/>
        </p:nvPicPr>
        <p:blipFill>
          <a:blip r:embed="rId6" cstate="print"/>
          <a:srcRect/>
          <a:stretch>
            <a:fillRect/>
          </a:stretch>
        </p:blipFill>
        <p:spPr bwMode="auto">
          <a:xfrm>
            <a:off x="1043608" y="4149080"/>
            <a:ext cx="2004212" cy="2376264"/>
          </a:xfrm>
          <a:prstGeom prst="rect">
            <a:avLst/>
          </a:prstGeom>
          <a:noFill/>
        </p:spPr>
      </p:pic>
      <p:pic>
        <p:nvPicPr>
          <p:cNvPr id="2054" name="Picture 6" descr="C:\Users\佐藤陵一\Pictures\MP Navigator EX\2009_12_23\IMG_0027.jpg"/>
          <p:cNvPicPr>
            <a:picLocks noChangeAspect="1" noChangeArrowheads="1"/>
          </p:cNvPicPr>
          <p:nvPr/>
        </p:nvPicPr>
        <p:blipFill>
          <a:blip r:embed="rId7" cstate="print"/>
          <a:srcRect/>
          <a:stretch>
            <a:fillRect/>
          </a:stretch>
        </p:blipFill>
        <p:spPr bwMode="auto">
          <a:xfrm>
            <a:off x="6444208" y="4005064"/>
            <a:ext cx="1984221" cy="2304256"/>
          </a:xfrm>
          <a:prstGeom prst="rect">
            <a:avLst/>
          </a:prstGeom>
          <a:noFill/>
        </p:spPr>
      </p:pic>
      <p:pic>
        <p:nvPicPr>
          <p:cNvPr id="2055" name="Picture 7" descr="C:\Users\佐藤陵一\Pictures\MP Navigator EX\2009_12_23\IMG_0035.jpg"/>
          <p:cNvPicPr>
            <a:picLocks noChangeAspect="1" noChangeArrowheads="1"/>
          </p:cNvPicPr>
          <p:nvPr/>
        </p:nvPicPr>
        <p:blipFill>
          <a:blip r:embed="rId8" cstate="print"/>
          <a:srcRect/>
          <a:stretch>
            <a:fillRect/>
          </a:stretch>
        </p:blipFill>
        <p:spPr bwMode="auto">
          <a:xfrm>
            <a:off x="3779912" y="4005064"/>
            <a:ext cx="1794500" cy="2324750"/>
          </a:xfrm>
          <a:prstGeom prst="rect">
            <a:avLst/>
          </a:prstGeom>
          <a:noFill/>
        </p:spPr>
      </p:pic>
      <p:sp>
        <p:nvSpPr>
          <p:cNvPr id="17" name="正方形/長方形 16"/>
          <p:cNvSpPr/>
          <p:nvPr/>
        </p:nvSpPr>
        <p:spPr>
          <a:xfrm>
            <a:off x="5786446" y="2492896"/>
            <a:ext cx="1089810" cy="293162"/>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同等の権利</a:t>
            </a:r>
            <a:endParaRPr kumimoji="1" lang="ja-JP" altLang="en-US" sz="1050" dirty="0">
              <a:solidFill>
                <a:schemeClr val="tx1"/>
              </a:solidFill>
              <a:latin typeface="AR P丸ゴシック体M" pitchFamily="50" charset="-128"/>
              <a:ea typeface="AR P丸ゴシック体M" pitchFamily="50" charset="-128"/>
            </a:endParaRPr>
          </a:p>
        </p:txBody>
      </p:sp>
      <p:sp>
        <p:nvSpPr>
          <p:cNvPr id="18" name="正方形/長方形 17"/>
          <p:cNvSpPr/>
          <p:nvPr/>
        </p:nvSpPr>
        <p:spPr>
          <a:xfrm>
            <a:off x="539552" y="6237312"/>
            <a:ext cx="960582" cy="263522"/>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法令遵守</a:t>
            </a:r>
            <a:endParaRPr kumimoji="1" lang="ja-JP" altLang="en-US" sz="1050" dirty="0">
              <a:solidFill>
                <a:schemeClr val="tx1"/>
              </a:solidFill>
              <a:latin typeface="AR P丸ゴシック体M" pitchFamily="50" charset="-128"/>
              <a:ea typeface="AR P丸ゴシック体M" pitchFamily="50" charset="-128"/>
            </a:endParaRPr>
          </a:p>
        </p:txBody>
      </p:sp>
      <p:sp>
        <p:nvSpPr>
          <p:cNvPr id="19" name="正方形/長方形 18"/>
          <p:cNvSpPr/>
          <p:nvPr/>
        </p:nvSpPr>
        <p:spPr>
          <a:xfrm>
            <a:off x="4860032" y="4221088"/>
            <a:ext cx="1082970" cy="493796"/>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労働災害</a:t>
            </a:r>
            <a:endParaRPr kumimoji="1" lang="en-US" altLang="ja-JP" sz="1050" dirty="0" smtClean="0">
              <a:solidFill>
                <a:schemeClr val="tx1"/>
              </a:solidFill>
              <a:latin typeface="AR P丸ゴシック体M" pitchFamily="50" charset="-128"/>
              <a:ea typeface="AR P丸ゴシック体M" pitchFamily="50" charset="-128"/>
            </a:endParaRPr>
          </a:p>
          <a:p>
            <a:pPr algn="ctr"/>
            <a:r>
              <a:rPr kumimoji="1" lang="ja-JP" altLang="en-US" sz="1050" dirty="0" smtClean="0">
                <a:solidFill>
                  <a:schemeClr val="tx1"/>
                </a:solidFill>
                <a:latin typeface="AR P丸ゴシック体M" pitchFamily="50" charset="-128"/>
                <a:ea typeface="AR P丸ゴシック体M" pitchFamily="50" charset="-128"/>
              </a:rPr>
              <a:t>職業病</a:t>
            </a:r>
            <a:endParaRPr kumimoji="1" lang="ja-JP" altLang="en-US" sz="1050" dirty="0">
              <a:solidFill>
                <a:schemeClr val="tx1"/>
              </a:solidFill>
              <a:latin typeface="AR P丸ゴシック体M" pitchFamily="50" charset="-128"/>
              <a:ea typeface="AR P丸ゴシック体M" pitchFamily="50" charset="-128"/>
            </a:endParaRPr>
          </a:p>
        </p:txBody>
      </p:sp>
      <p:sp>
        <p:nvSpPr>
          <p:cNvPr id="20" name="正方形/長方形 19"/>
          <p:cNvSpPr/>
          <p:nvPr/>
        </p:nvSpPr>
        <p:spPr>
          <a:xfrm>
            <a:off x="7929586" y="4941168"/>
            <a:ext cx="674862" cy="273782"/>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違法</a:t>
            </a:r>
            <a:endParaRPr kumimoji="1" lang="ja-JP" altLang="en-US" sz="1050" dirty="0">
              <a:solidFill>
                <a:schemeClr val="tx1"/>
              </a:solidFill>
              <a:latin typeface="AR P丸ゴシック体M" pitchFamily="50" charset="-128"/>
              <a:ea typeface="AR P丸ゴシック体M" pitchFamily="50" charset="-128"/>
            </a:endParaRPr>
          </a:p>
        </p:txBody>
      </p:sp>
      <p:sp>
        <p:nvSpPr>
          <p:cNvPr id="21" name="正方形/長方形 20"/>
          <p:cNvSpPr/>
          <p:nvPr/>
        </p:nvSpPr>
        <p:spPr>
          <a:xfrm>
            <a:off x="6588224" y="6453336"/>
            <a:ext cx="194421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イラストは全労連パンフら</a:t>
            </a:r>
            <a:endParaRPr kumimoji="1" lang="ja-JP" altLang="en-US" sz="1200" dirty="0">
              <a:solidFill>
                <a:schemeClr val="tx1"/>
              </a:solidFill>
            </a:endParaRPr>
          </a:p>
        </p:txBody>
      </p:sp>
      <p:sp>
        <p:nvSpPr>
          <p:cNvPr id="22" name="正方形/長方形 21"/>
          <p:cNvSpPr/>
          <p:nvPr/>
        </p:nvSpPr>
        <p:spPr>
          <a:xfrm>
            <a:off x="6516216" y="620688"/>
            <a:ext cx="1440160" cy="30627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rgbClr val="FF0000"/>
                </a:solidFill>
                <a:latin typeface="+mj-ea"/>
                <a:ea typeface="+mj-ea"/>
              </a:rPr>
              <a:t>付録</a:t>
            </a:r>
            <a:r>
              <a:rPr kumimoji="1" lang="ja-JP" altLang="en-US" sz="1050" b="1" dirty="0" smtClean="0">
                <a:solidFill>
                  <a:srgbClr val="FF0000"/>
                </a:solidFill>
                <a:latin typeface="+mj-ea"/>
                <a:ea typeface="+mj-ea"/>
              </a:rPr>
              <a:t>－新</a:t>
            </a:r>
            <a:r>
              <a:rPr lang="ja-JP" altLang="en-US" sz="1050" b="1" dirty="0" smtClean="0">
                <a:solidFill>
                  <a:srgbClr val="FF0000"/>
                </a:solidFill>
                <a:latin typeface="+mj-ea"/>
                <a:ea typeface="+mj-ea"/>
              </a:rPr>
              <a:t>た</a:t>
            </a:r>
            <a:r>
              <a:rPr kumimoji="1" lang="ja-JP" altLang="en-US" sz="1050" b="1" dirty="0" smtClean="0">
                <a:solidFill>
                  <a:srgbClr val="FF0000"/>
                </a:solidFill>
                <a:latin typeface="+mj-ea"/>
                <a:ea typeface="+mj-ea"/>
              </a:rPr>
              <a:t>な挑戦へ</a:t>
            </a:r>
            <a:endParaRPr kumimoji="1" lang="ja-JP" altLang="en-US" sz="1050" b="1" dirty="0">
              <a:solidFill>
                <a:srgbClr val="FF0000"/>
              </a:solidFill>
              <a:latin typeface="+mj-ea"/>
              <a:ea typeface="+mj-ea"/>
            </a:endParaRPr>
          </a:p>
        </p:txBody>
      </p:sp>
      <p:pic>
        <p:nvPicPr>
          <p:cNvPr id="23" name="Picture 2" descr="C:\Users\佐藤陵一\Pictures\MP Navigator EX\2009_12_23\IMG_0044.jpg"/>
          <p:cNvPicPr>
            <a:picLocks noChangeAspect="1" noChangeArrowheads="1"/>
          </p:cNvPicPr>
          <p:nvPr/>
        </p:nvPicPr>
        <p:blipFill>
          <a:blip r:embed="rId9" cstate="print"/>
          <a:srcRect/>
          <a:stretch>
            <a:fillRect/>
          </a:stretch>
        </p:blipFill>
        <p:spPr bwMode="auto">
          <a:xfrm>
            <a:off x="1259632" y="1628800"/>
            <a:ext cx="1798553" cy="2014514"/>
          </a:xfrm>
          <a:prstGeom prst="rect">
            <a:avLst/>
          </a:prstGeom>
          <a:noFill/>
          <a:ln>
            <a:noFill/>
          </a:ln>
        </p:spPr>
      </p:pic>
      <p:sp>
        <p:nvSpPr>
          <p:cNvPr id="15" name="正方形/長方形 14"/>
          <p:cNvSpPr/>
          <p:nvPr/>
        </p:nvSpPr>
        <p:spPr>
          <a:xfrm>
            <a:off x="611560" y="3284984"/>
            <a:ext cx="1224136" cy="286892"/>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latin typeface="AR P丸ゴシック体M" pitchFamily="50" charset="-128"/>
                <a:ea typeface="AR P丸ゴシック体M" pitchFamily="50" charset="-128"/>
              </a:rPr>
              <a:t>労働条件改善</a:t>
            </a:r>
            <a:endParaRPr kumimoji="1" lang="ja-JP" altLang="en-US" sz="1050" dirty="0">
              <a:solidFill>
                <a:schemeClr val="tx1"/>
              </a:solidFill>
              <a:latin typeface="AR P丸ゴシック体M" pitchFamily="50" charset="-128"/>
              <a:ea typeface="AR P丸ゴシック体M" pitchFamily="50" charset="-128"/>
            </a:endParaRPr>
          </a:p>
        </p:txBody>
      </p:sp>
      <p:sp>
        <p:nvSpPr>
          <p:cNvPr id="16" name="正方形/長方形 15"/>
          <p:cNvSpPr/>
          <p:nvPr/>
        </p:nvSpPr>
        <p:spPr>
          <a:xfrm>
            <a:off x="2915816" y="1412776"/>
            <a:ext cx="1084680" cy="303422"/>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AR P丸ゴシック体M" pitchFamily="50" charset="-128"/>
                <a:ea typeface="AR P丸ゴシック体M" pitchFamily="50" charset="-128"/>
              </a:rPr>
              <a:t>過労死する</a:t>
            </a:r>
            <a:endParaRPr kumimoji="1" lang="ja-JP" altLang="en-US" sz="1050" dirty="0">
              <a:solidFill>
                <a:schemeClr val="tx1"/>
              </a:solidFill>
              <a:latin typeface="AR P丸ゴシック体M" pitchFamily="50" charset="-128"/>
              <a:ea typeface="AR P丸ゴシック体M" pitchFamily="50" charset="-128"/>
            </a:endParaRPr>
          </a:p>
        </p:txBody>
      </p:sp>
      <p:sp>
        <p:nvSpPr>
          <p:cNvPr id="24" name="スライド番号プレースホルダ 23"/>
          <p:cNvSpPr>
            <a:spLocks noGrp="1"/>
          </p:cNvSpPr>
          <p:nvPr>
            <p:ph type="sldNum" sz="quarter" idx="12"/>
          </p:nvPr>
        </p:nvSpPr>
        <p:spPr/>
        <p:txBody>
          <a:bodyPr/>
          <a:lstStyle/>
          <a:p>
            <a:fld id="{3EA329FF-598B-43D6-8D82-0C73533C8186}" type="slidenum">
              <a:rPr lang="en-US" altLang="ja-JP" smtClean="0"/>
              <a:pPr/>
              <a:t>4</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409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292080" y="260648"/>
            <a:ext cx="3672408"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400" dirty="0" smtClean="0">
              <a:solidFill>
                <a:schemeClr val="tx1"/>
              </a:solidFill>
              <a:latin typeface="ＤＦPOP1体W12" pitchFamily="1" charset="-128"/>
              <a:ea typeface="ＤＦPOP1体W12" pitchFamily="1" charset="-128"/>
            </a:endParaRPr>
          </a:p>
          <a:p>
            <a:r>
              <a:rPr lang="ja-JP" altLang="en-US" sz="2400" dirty="0" smtClean="0">
                <a:solidFill>
                  <a:schemeClr val="tx1"/>
                </a:solidFill>
                <a:latin typeface="ＤＦＧ角POPW9" pitchFamily="50" charset="-128"/>
                <a:ea typeface="ＤＦＧ角POPW9" pitchFamily="50" charset="-128"/>
              </a:rPr>
              <a:t>「高齢者は働くことしか才能がない。</a:t>
            </a:r>
            <a:r>
              <a:rPr lang="en-US" altLang="ja-JP" sz="2400" dirty="0" smtClean="0">
                <a:solidFill>
                  <a:schemeClr val="tx1"/>
                </a:solidFill>
                <a:latin typeface="ＤＦＧ角POPW9" pitchFamily="50" charset="-128"/>
                <a:ea typeface="ＤＦＧ角POPW9" pitchFamily="50" charset="-128"/>
              </a:rPr>
              <a:t>80</a:t>
            </a:r>
            <a:r>
              <a:rPr lang="ja-JP" altLang="en-US" sz="2400" dirty="0" smtClean="0">
                <a:solidFill>
                  <a:schemeClr val="tx1"/>
                </a:solidFill>
                <a:latin typeface="ＤＦＧ角POPW9" pitchFamily="50" charset="-128"/>
                <a:ea typeface="ＤＦＧ角POPW9" pitchFamily="50" charset="-128"/>
              </a:rPr>
              <a:t>歳を過ぎて遊びを覚えても遅い」</a:t>
            </a:r>
            <a:r>
              <a:rPr lang="ja-JP" altLang="en-US" sz="1050" dirty="0" smtClean="0">
                <a:solidFill>
                  <a:schemeClr val="tx1"/>
                </a:solidFill>
                <a:latin typeface="ＭＳ Ｐ明朝" pitchFamily="18" charset="-128"/>
                <a:ea typeface="ＭＳ Ｐ明朝" pitchFamily="18" charset="-128"/>
              </a:rPr>
              <a:t>（「未曽有」の元首相　</a:t>
            </a:r>
            <a:r>
              <a:rPr lang="en-US" altLang="ja-JP" sz="1050" dirty="0" smtClean="0">
                <a:solidFill>
                  <a:schemeClr val="tx1"/>
                </a:solidFill>
                <a:latin typeface="ＭＳ Ｐ明朝" pitchFamily="18" charset="-128"/>
                <a:ea typeface="ＭＳ Ｐ明朝" pitchFamily="18" charset="-128"/>
              </a:rPr>
              <a:t>09.7.25)</a:t>
            </a:r>
          </a:p>
          <a:p>
            <a:r>
              <a:rPr kumimoji="1" lang="ja-JP" altLang="en-US" dirty="0" smtClean="0">
                <a:solidFill>
                  <a:schemeClr val="accent6">
                    <a:lumMod val="50000"/>
                  </a:schemeClr>
                </a:solidFill>
                <a:latin typeface="ＤＦ角POPW9" pitchFamily="49" charset="-128"/>
                <a:ea typeface="ＤＦ角POPW9" pitchFamily="49" charset="-128"/>
                <a:sym typeface="Wingdings"/>
              </a:rPr>
              <a:t>　</a:t>
            </a:r>
            <a:endParaRPr lang="en-US" altLang="ja-JP" dirty="0" smtClean="0">
              <a:solidFill>
                <a:schemeClr val="accent6">
                  <a:lumMod val="50000"/>
                </a:schemeClr>
              </a:solidFill>
              <a:latin typeface="ＤＦ角POPW9" pitchFamily="49" charset="-128"/>
              <a:ea typeface="ＤＦ角POPW9" pitchFamily="49" charset="-128"/>
            </a:endParaRPr>
          </a:p>
        </p:txBody>
      </p:sp>
      <p:graphicFrame>
        <p:nvGraphicFramePr>
          <p:cNvPr id="6" name="表 5"/>
          <p:cNvGraphicFramePr>
            <a:graphicFrameLocks noGrp="1"/>
          </p:cNvGraphicFramePr>
          <p:nvPr/>
        </p:nvGraphicFramePr>
        <p:xfrm>
          <a:off x="1187624" y="260648"/>
          <a:ext cx="4032447" cy="1432560"/>
        </p:xfrm>
        <a:graphic>
          <a:graphicData uri="http://schemas.openxmlformats.org/drawingml/2006/table">
            <a:tbl>
              <a:tblPr firstRow="1" bandRow="1">
                <a:tableStyleId>{93296810-A885-4BE3-A3E7-6D5BEEA58F35}</a:tableStyleId>
              </a:tblPr>
              <a:tblGrid>
                <a:gridCol w="1120124"/>
                <a:gridCol w="970774"/>
                <a:gridCol w="970774"/>
                <a:gridCol w="970775"/>
              </a:tblGrid>
              <a:tr h="238979">
                <a:tc>
                  <a:txBody>
                    <a:bodyPr/>
                    <a:lstStyle/>
                    <a:p>
                      <a:pPr>
                        <a:lnSpc>
                          <a:spcPts val="1200"/>
                        </a:lnSpc>
                      </a:pP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050" b="0" dirty="0" smtClean="0">
                          <a:solidFill>
                            <a:schemeClr val="tx1"/>
                          </a:solidFill>
                          <a:latin typeface="ＭＳ Ｐ明朝" pitchFamily="18" charset="-128"/>
                          <a:ea typeface="ＭＳ Ｐ明朝" pitchFamily="18" charset="-128"/>
                        </a:rPr>
                        <a:t>就業者</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050" b="0" dirty="0" smtClean="0">
                          <a:solidFill>
                            <a:schemeClr val="tx1"/>
                          </a:solidFill>
                          <a:latin typeface="ＭＳ Ｐ明朝" pitchFamily="18" charset="-128"/>
                          <a:ea typeface="ＭＳ Ｐ明朝" pitchFamily="18" charset="-128"/>
                        </a:rPr>
                        <a:t>就業希望　</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ja-JP" altLang="en-US" sz="1050" b="0" dirty="0" smtClean="0">
                          <a:solidFill>
                            <a:schemeClr val="tx1"/>
                          </a:solidFill>
                          <a:latin typeface="ＭＳ Ｐ明朝" pitchFamily="18" charset="-128"/>
                          <a:ea typeface="ＭＳ Ｐ明朝" pitchFamily="18" charset="-128"/>
                        </a:rPr>
                        <a:t>非就業希望</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8340">
                <a:tc>
                  <a:txBody>
                    <a:bodyPr/>
                    <a:lstStyle/>
                    <a:p>
                      <a:pPr algn="r">
                        <a:lnSpc>
                          <a:spcPts val="1200"/>
                        </a:lnSpc>
                      </a:pPr>
                      <a:r>
                        <a:rPr kumimoji="1" lang="en-US" altLang="ja-JP" sz="1050" b="0" dirty="0" smtClean="0">
                          <a:solidFill>
                            <a:schemeClr val="tx1"/>
                          </a:solidFill>
                          <a:latin typeface="ＭＳ Ｐ明朝" pitchFamily="18" charset="-128"/>
                          <a:ea typeface="ＭＳ Ｐ明朝" pitchFamily="18" charset="-128"/>
                        </a:rPr>
                        <a:t>55</a:t>
                      </a:r>
                      <a:r>
                        <a:rPr kumimoji="1" lang="ja-JP" altLang="en-US" sz="1050" b="0" dirty="0" smtClean="0">
                          <a:solidFill>
                            <a:schemeClr val="tx1"/>
                          </a:solidFill>
                          <a:latin typeface="ＭＳ Ｐ明朝" pitchFamily="18" charset="-128"/>
                          <a:ea typeface="ＭＳ Ｐ明朝" pitchFamily="18" charset="-128"/>
                        </a:rPr>
                        <a:t>～</a:t>
                      </a:r>
                      <a:r>
                        <a:rPr kumimoji="1" lang="en-US" altLang="ja-JP" sz="1050" b="0" dirty="0" smtClean="0">
                          <a:solidFill>
                            <a:schemeClr val="tx1"/>
                          </a:solidFill>
                          <a:latin typeface="ＭＳ Ｐ明朝" pitchFamily="18" charset="-128"/>
                          <a:ea typeface="ＭＳ Ｐ明朝" pitchFamily="18" charset="-128"/>
                        </a:rPr>
                        <a:t>59</a:t>
                      </a:r>
                      <a:r>
                        <a:rPr kumimoji="1" lang="ja-JP" altLang="en-US" sz="1050" b="0" dirty="0" smtClean="0">
                          <a:solidFill>
                            <a:schemeClr val="tx1"/>
                          </a:solidFill>
                          <a:latin typeface="ＭＳ Ｐ明朝" pitchFamily="18" charset="-128"/>
                          <a:ea typeface="ＭＳ Ｐ明朝" pitchFamily="18" charset="-128"/>
                        </a:rPr>
                        <a:t>歳　男　　　　　　　　　</a:t>
                      </a:r>
                      <a:endParaRPr kumimoji="1" lang="en-US" altLang="ja-JP" sz="1050" b="0" dirty="0" smtClean="0">
                        <a:solidFill>
                          <a:schemeClr val="tx1"/>
                        </a:solidFill>
                        <a:latin typeface="ＭＳ Ｐ明朝" pitchFamily="18" charset="-128"/>
                        <a:ea typeface="ＭＳ Ｐ明朝" pitchFamily="18" charset="-128"/>
                      </a:endParaRPr>
                    </a:p>
                    <a:p>
                      <a:pPr algn="r">
                        <a:lnSpc>
                          <a:spcPts val="1200"/>
                        </a:lnSpc>
                      </a:pPr>
                      <a:r>
                        <a:rPr kumimoji="1" lang="ja-JP" altLang="en-US" sz="1050" b="0" dirty="0" smtClean="0">
                          <a:solidFill>
                            <a:schemeClr val="tx1"/>
                          </a:solidFill>
                          <a:latin typeface="ＭＳ Ｐ明朝" pitchFamily="18" charset="-128"/>
                          <a:ea typeface="ＭＳ Ｐ明朝" pitchFamily="18" charset="-128"/>
                        </a:rPr>
                        <a:t>　　　　</a:t>
                      </a:r>
                      <a:r>
                        <a:rPr kumimoji="1" lang="ja-JP" altLang="en-US" sz="1050" b="0" baseline="0" dirty="0" smtClean="0">
                          <a:solidFill>
                            <a:schemeClr val="tx1"/>
                          </a:solidFill>
                          <a:latin typeface="ＭＳ Ｐ明朝" pitchFamily="18" charset="-128"/>
                          <a:ea typeface="ＭＳ Ｐ明朝" pitchFamily="18" charset="-128"/>
                        </a:rPr>
                        <a:t> </a:t>
                      </a:r>
                      <a:r>
                        <a:rPr kumimoji="1" lang="ja-JP" altLang="en-US" sz="1050" b="0" dirty="0" smtClean="0">
                          <a:solidFill>
                            <a:schemeClr val="tx1"/>
                          </a:solidFill>
                          <a:latin typeface="ＭＳ Ｐ明朝" pitchFamily="18" charset="-128"/>
                          <a:ea typeface="ＭＳ Ｐ明朝" pitchFamily="18" charset="-128"/>
                        </a:rPr>
                        <a:t>女　　</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90.1</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62.2</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7.7</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14.1</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2.8</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23.7</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8340">
                <a:tc>
                  <a:txBody>
                    <a:bodyPr/>
                    <a:lstStyle/>
                    <a:p>
                      <a:pPr algn="r">
                        <a:lnSpc>
                          <a:spcPts val="1200"/>
                        </a:lnSpc>
                      </a:pPr>
                      <a:r>
                        <a:rPr kumimoji="1" lang="en-US" altLang="ja-JP" sz="1050" b="0" dirty="0" smtClean="0">
                          <a:solidFill>
                            <a:schemeClr val="tx1"/>
                          </a:solidFill>
                          <a:latin typeface="ＭＳ Ｐ明朝" pitchFamily="18" charset="-128"/>
                          <a:ea typeface="ＭＳ Ｐ明朝" pitchFamily="18" charset="-128"/>
                        </a:rPr>
                        <a:t>60</a:t>
                      </a:r>
                      <a:r>
                        <a:rPr kumimoji="1" lang="ja-JP" altLang="en-US" sz="1050" b="0" dirty="0" smtClean="0">
                          <a:solidFill>
                            <a:schemeClr val="tx1"/>
                          </a:solidFill>
                          <a:latin typeface="ＭＳ Ｐ明朝" pitchFamily="18" charset="-128"/>
                          <a:ea typeface="ＭＳ Ｐ明朝" pitchFamily="18" charset="-128"/>
                        </a:rPr>
                        <a:t>～</a:t>
                      </a:r>
                      <a:r>
                        <a:rPr kumimoji="1" lang="en-US" altLang="ja-JP" sz="1050" b="0" dirty="0" smtClean="0">
                          <a:solidFill>
                            <a:schemeClr val="tx1"/>
                          </a:solidFill>
                          <a:latin typeface="ＭＳ Ｐ明朝" pitchFamily="18" charset="-128"/>
                          <a:ea typeface="ＭＳ Ｐ明朝" pitchFamily="18" charset="-128"/>
                        </a:rPr>
                        <a:t>64</a:t>
                      </a:r>
                      <a:r>
                        <a:rPr kumimoji="1" lang="ja-JP" altLang="en-US" sz="1050" b="0" dirty="0" smtClean="0">
                          <a:solidFill>
                            <a:schemeClr val="tx1"/>
                          </a:solidFill>
                          <a:latin typeface="ＭＳ Ｐ明朝" pitchFamily="18" charset="-128"/>
                          <a:ea typeface="ＭＳ Ｐ明朝" pitchFamily="18" charset="-128"/>
                        </a:rPr>
                        <a:t>歳</a:t>
                      </a:r>
                      <a:r>
                        <a:rPr kumimoji="1" lang="en-US" altLang="ja-JP" sz="1050" b="0" dirty="0" smtClean="0">
                          <a:solidFill>
                            <a:schemeClr val="tx1"/>
                          </a:solidFill>
                          <a:latin typeface="ＭＳ Ｐ明朝" pitchFamily="18" charset="-128"/>
                          <a:ea typeface="ＭＳ Ｐ明朝" pitchFamily="18" charset="-128"/>
                        </a:rPr>
                        <a:t>  </a:t>
                      </a:r>
                      <a:r>
                        <a:rPr kumimoji="1" lang="ja-JP" altLang="en-US" sz="1050" b="0" dirty="0" smtClean="0">
                          <a:solidFill>
                            <a:schemeClr val="tx1"/>
                          </a:solidFill>
                          <a:latin typeface="ＭＳ Ｐ明朝" pitchFamily="18" charset="-128"/>
                          <a:ea typeface="ＭＳ Ｐ明朝" pitchFamily="18" charset="-128"/>
                        </a:rPr>
                        <a:t>男</a:t>
                      </a:r>
                      <a:r>
                        <a:rPr kumimoji="1" lang="ja-JP" altLang="en-US" sz="1050" b="0" baseline="0" dirty="0" smtClean="0">
                          <a:solidFill>
                            <a:schemeClr val="tx1"/>
                          </a:solidFill>
                          <a:latin typeface="ＭＳ Ｐ明朝" pitchFamily="18" charset="-128"/>
                          <a:ea typeface="ＭＳ Ｐ明朝" pitchFamily="18" charset="-128"/>
                        </a:rPr>
                        <a:t> 　　</a:t>
                      </a:r>
                      <a:r>
                        <a:rPr kumimoji="1" lang="ja-JP" altLang="en-US" sz="1050" b="0" dirty="0" smtClean="0">
                          <a:solidFill>
                            <a:schemeClr val="tx1"/>
                          </a:solidFill>
                          <a:latin typeface="ＭＳ Ｐ明朝" pitchFamily="18" charset="-128"/>
                          <a:ea typeface="ＭＳ Ｐ明朝" pitchFamily="18" charset="-128"/>
                        </a:rPr>
                        <a:t>　　　　　</a:t>
                      </a:r>
                      <a:endParaRPr kumimoji="1" lang="en-US" altLang="ja-JP" sz="1050" b="0" dirty="0" smtClean="0">
                        <a:solidFill>
                          <a:schemeClr val="tx1"/>
                        </a:solidFill>
                        <a:latin typeface="ＭＳ Ｐ明朝" pitchFamily="18" charset="-128"/>
                        <a:ea typeface="ＭＳ Ｐ明朝" pitchFamily="18" charset="-128"/>
                      </a:endParaRPr>
                    </a:p>
                    <a:p>
                      <a:pPr algn="r">
                        <a:lnSpc>
                          <a:spcPts val="1200"/>
                        </a:lnSpc>
                      </a:pPr>
                      <a:r>
                        <a:rPr kumimoji="1" lang="en-US" altLang="ja-JP" sz="1050" b="0" dirty="0" smtClean="0">
                          <a:solidFill>
                            <a:schemeClr val="tx1"/>
                          </a:solidFill>
                          <a:latin typeface="ＭＳ Ｐ明朝" pitchFamily="18" charset="-128"/>
                          <a:ea typeface="ＭＳ Ｐ明朝" pitchFamily="18" charset="-128"/>
                        </a:rPr>
                        <a:t>         </a:t>
                      </a:r>
                      <a:r>
                        <a:rPr kumimoji="1" lang="ja-JP" altLang="en-US" sz="1050" b="0" dirty="0" smtClean="0">
                          <a:solidFill>
                            <a:schemeClr val="tx1"/>
                          </a:solidFill>
                          <a:latin typeface="ＭＳ Ｐ明朝" pitchFamily="18" charset="-128"/>
                          <a:ea typeface="ＭＳ Ｐ明朝" pitchFamily="18" charset="-128"/>
                        </a:rPr>
                        <a:t>女</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68.8</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42.3</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16.1</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19.7</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15.1</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38.0</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8340">
                <a:tc>
                  <a:txBody>
                    <a:bodyPr/>
                    <a:lstStyle/>
                    <a:p>
                      <a:pPr algn="r">
                        <a:lnSpc>
                          <a:spcPts val="1200"/>
                        </a:lnSpc>
                      </a:pPr>
                      <a:r>
                        <a:rPr kumimoji="1" lang="en-US" altLang="ja-JP" sz="1050" b="0" dirty="0" smtClean="0">
                          <a:solidFill>
                            <a:schemeClr val="tx1"/>
                          </a:solidFill>
                          <a:latin typeface="ＭＳ Ｐ明朝" pitchFamily="18" charset="-128"/>
                          <a:ea typeface="ＭＳ Ｐ明朝" pitchFamily="18" charset="-128"/>
                        </a:rPr>
                        <a:t>65</a:t>
                      </a:r>
                      <a:r>
                        <a:rPr kumimoji="1" lang="ja-JP" altLang="en-US" sz="1050" b="0" dirty="0" smtClean="0">
                          <a:solidFill>
                            <a:schemeClr val="tx1"/>
                          </a:solidFill>
                          <a:latin typeface="ＭＳ Ｐ明朝" pitchFamily="18" charset="-128"/>
                          <a:ea typeface="ＭＳ Ｐ明朝" pitchFamily="18" charset="-128"/>
                        </a:rPr>
                        <a:t>～</a:t>
                      </a:r>
                      <a:r>
                        <a:rPr kumimoji="1" lang="en-US" altLang="ja-JP" sz="1050" b="0" dirty="0" smtClean="0">
                          <a:solidFill>
                            <a:schemeClr val="tx1"/>
                          </a:solidFill>
                          <a:latin typeface="ＭＳ Ｐ明朝" pitchFamily="18" charset="-128"/>
                          <a:ea typeface="ＭＳ Ｐ明朝" pitchFamily="18" charset="-128"/>
                        </a:rPr>
                        <a:t>69</a:t>
                      </a:r>
                      <a:r>
                        <a:rPr kumimoji="1" lang="ja-JP" altLang="en-US" sz="1050" b="0" dirty="0" smtClean="0">
                          <a:solidFill>
                            <a:schemeClr val="tx1"/>
                          </a:solidFill>
                          <a:latin typeface="ＭＳ Ｐ明朝" pitchFamily="18" charset="-128"/>
                          <a:ea typeface="ＭＳ Ｐ明朝" pitchFamily="18" charset="-128"/>
                        </a:rPr>
                        <a:t>歳</a:t>
                      </a:r>
                      <a:r>
                        <a:rPr kumimoji="1" lang="en-US" altLang="ja-JP" sz="1050" b="0" dirty="0" smtClean="0">
                          <a:solidFill>
                            <a:schemeClr val="tx1"/>
                          </a:solidFill>
                          <a:latin typeface="ＭＳ Ｐ明朝" pitchFamily="18" charset="-128"/>
                          <a:ea typeface="ＭＳ Ｐ明朝" pitchFamily="18" charset="-128"/>
                        </a:rPr>
                        <a:t>  </a:t>
                      </a:r>
                      <a:r>
                        <a:rPr kumimoji="1" lang="ja-JP" altLang="en-US" sz="1050" b="0" dirty="0" smtClean="0">
                          <a:solidFill>
                            <a:schemeClr val="tx1"/>
                          </a:solidFill>
                          <a:latin typeface="ＭＳ Ｐ明朝" pitchFamily="18" charset="-128"/>
                          <a:ea typeface="ＭＳ Ｐ明朝" pitchFamily="18" charset="-128"/>
                        </a:rPr>
                        <a:t>男        　　</a:t>
                      </a:r>
                      <a:endParaRPr kumimoji="1" lang="en-US" altLang="ja-JP" sz="1050" b="0" dirty="0" smtClean="0">
                        <a:solidFill>
                          <a:schemeClr val="tx1"/>
                        </a:solidFill>
                        <a:latin typeface="ＭＳ Ｐ明朝" pitchFamily="18" charset="-128"/>
                        <a:ea typeface="ＭＳ Ｐ明朝" pitchFamily="18" charset="-128"/>
                      </a:endParaRPr>
                    </a:p>
                    <a:p>
                      <a:pPr algn="r">
                        <a:lnSpc>
                          <a:spcPts val="1200"/>
                        </a:lnSpc>
                      </a:pPr>
                      <a:r>
                        <a:rPr kumimoji="1" lang="ja-JP" altLang="en-US" sz="1050" b="0" dirty="0" smtClean="0">
                          <a:solidFill>
                            <a:schemeClr val="tx1"/>
                          </a:solidFill>
                          <a:latin typeface="ＭＳ Ｐ明朝" pitchFamily="18" charset="-128"/>
                          <a:ea typeface="ＭＳ Ｐ明朝" pitchFamily="18" charset="-128"/>
                        </a:rPr>
                        <a:t>　　　　 女</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49.5</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28.5</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21.0</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18.3</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lnSpc>
                          <a:spcPts val="1200"/>
                        </a:lnSpc>
                      </a:pPr>
                      <a:r>
                        <a:rPr kumimoji="1" lang="en-US" altLang="ja-JP" sz="1050" b="0" dirty="0" smtClean="0">
                          <a:solidFill>
                            <a:schemeClr val="tx1"/>
                          </a:solidFill>
                          <a:latin typeface="ＭＳ Ｐ明朝" pitchFamily="18" charset="-128"/>
                          <a:ea typeface="ＭＳ Ｐ明朝" pitchFamily="18" charset="-128"/>
                        </a:rPr>
                        <a:t>29.5</a:t>
                      </a:r>
                      <a:r>
                        <a:rPr kumimoji="1" lang="ja-JP" altLang="en-US" sz="1050" b="0" dirty="0" smtClean="0">
                          <a:solidFill>
                            <a:schemeClr val="tx1"/>
                          </a:solidFill>
                          <a:latin typeface="ＭＳ Ｐ明朝" pitchFamily="18" charset="-128"/>
                          <a:ea typeface="ＭＳ Ｐ明朝" pitchFamily="18" charset="-128"/>
                        </a:rPr>
                        <a:t>％</a:t>
                      </a:r>
                      <a:endParaRPr kumimoji="1" lang="en-US" altLang="ja-JP" sz="1050" b="0" dirty="0" smtClean="0">
                        <a:solidFill>
                          <a:schemeClr val="tx1"/>
                        </a:solidFill>
                        <a:latin typeface="ＭＳ Ｐ明朝" pitchFamily="18" charset="-128"/>
                        <a:ea typeface="ＭＳ Ｐ明朝" pitchFamily="18" charset="-128"/>
                      </a:endParaRPr>
                    </a:p>
                    <a:p>
                      <a:pPr algn="ctr">
                        <a:lnSpc>
                          <a:spcPts val="1200"/>
                        </a:lnSpc>
                      </a:pPr>
                      <a:r>
                        <a:rPr kumimoji="1" lang="en-US" altLang="ja-JP" sz="1050" b="0" dirty="0" smtClean="0">
                          <a:solidFill>
                            <a:schemeClr val="tx1"/>
                          </a:solidFill>
                          <a:latin typeface="ＭＳ Ｐ明朝" pitchFamily="18" charset="-128"/>
                          <a:ea typeface="ＭＳ Ｐ明朝" pitchFamily="18" charset="-128"/>
                        </a:rPr>
                        <a:t>53.2</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8" name="角丸四角形 7"/>
          <p:cNvSpPr/>
          <p:nvPr/>
        </p:nvSpPr>
        <p:spPr>
          <a:xfrm>
            <a:off x="4572000" y="2060848"/>
            <a:ext cx="4176464" cy="144016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endParaRPr lang="en-US" altLang="ja-JP" sz="1050" dirty="0" smtClean="0">
              <a:solidFill>
                <a:schemeClr val="tx1"/>
              </a:solidFill>
              <a:latin typeface="ＭＳ Ｐゴシック" pitchFamily="50" charset="-128"/>
              <a:ea typeface="ＭＳ Ｐゴシック" pitchFamily="50" charset="-128"/>
            </a:endParaRPr>
          </a:p>
          <a:p>
            <a:pPr>
              <a:lnSpc>
                <a:spcPts val="1200"/>
              </a:lnSpc>
            </a:pPr>
            <a:endParaRPr lang="en-US" altLang="ja-JP" sz="1050" dirty="0" smtClean="0">
              <a:solidFill>
                <a:schemeClr val="tx1"/>
              </a:solidFill>
              <a:latin typeface="ＭＳ Ｐゴシック" pitchFamily="50" charset="-128"/>
              <a:ea typeface="ＭＳ Ｐゴシック" pitchFamily="50" charset="-128"/>
            </a:endParaRPr>
          </a:p>
          <a:p>
            <a:pPr>
              <a:lnSpc>
                <a:spcPts val="1200"/>
              </a:lnSpc>
            </a:pPr>
            <a:r>
              <a:rPr lang="ja-JP" altLang="en-US" sz="1050" dirty="0" smtClean="0">
                <a:solidFill>
                  <a:schemeClr val="tx1"/>
                </a:solidFill>
                <a:latin typeface="ＭＳ Ｐゴシック" pitchFamily="50" charset="-128"/>
                <a:ea typeface="ＭＳ Ｐゴシック" pitchFamily="50" charset="-128"/>
              </a:rPr>
              <a:t>高齢者が仕事をしているのは</a:t>
            </a:r>
            <a:endParaRPr lang="en-US" altLang="ja-JP" sz="1050" dirty="0" smtClean="0">
              <a:solidFill>
                <a:schemeClr val="tx1"/>
              </a:solidFill>
              <a:latin typeface="ＭＳ Ｐゴシック" pitchFamily="50" charset="-128"/>
              <a:ea typeface="ＭＳ Ｐゴシック" pitchFamily="50" charset="-128"/>
            </a:endParaRPr>
          </a:p>
          <a:p>
            <a:pPr>
              <a:lnSpc>
                <a:spcPts val="1200"/>
              </a:lnSpc>
            </a:pPr>
            <a:endParaRPr lang="en-US" altLang="ja-JP" sz="1050" dirty="0" smtClean="0">
              <a:solidFill>
                <a:schemeClr val="tx1"/>
              </a:solidFill>
              <a:latin typeface="ＭＳ Ｐゴシック" pitchFamily="50" charset="-128"/>
              <a:ea typeface="ＭＳ Ｐゴシック" pitchFamily="50" charset="-128"/>
            </a:endParaRPr>
          </a:p>
          <a:p>
            <a:pPr>
              <a:lnSpc>
                <a:spcPts val="1200"/>
              </a:lnSpc>
            </a:pPr>
            <a:r>
              <a:rPr lang="ja-JP" altLang="en-US" sz="1050" dirty="0" smtClean="0">
                <a:solidFill>
                  <a:schemeClr val="tx1"/>
                </a:solidFill>
                <a:latin typeface="ＭＳ Ｐ明朝" pitchFamily="18" charset="-128"/>
                <a:ea typeface="ＭＳ Ｐ明朝" pitchFamily="18" charset="-128"/>
                <a:sym typeface="Wingdings"/>
              </a:rPr>
              <a:t>　</a:t>
            </a:r>
            <a:r>
              <a:rPr lang="ja-JP" altLang="en-US" sz="1050" dirty="0" smtClean="0">
                <a:solidFill>
                  <a:schemeClr val="tx1"/>
                </a:solidFill>
                <a:latin typeface="ＭＳ Ｐ明朝" pitchFamily="18" charset="-128"/>
                <a:ea typeface="ＭＳ Ｐ明朝" pitchFamily="18" charset="-128"/>
              </a:rPr>
              <a:t>自分と家族の生活を維持するため</a:t>
            </a:r>
            <a:r>
              <a:rPr lang="en-US" altLang="ja-JP" sz="1050" b="1" dirty="0" smtClean="0">
                <a:solidFill>
                  <a:schemeClr val="tx1"/>
                </a:solidFill>
                <a:latin typeface="ＭＳ Ｐ明朝" pitchFamily="18" charset="-128"/>
                <a:ea typeface="ＭＳ Ｐ明朝" pitchFamily="18" charset="-128"/>
              </a:rPr>
              <a:t/>
            </a:r>
            <a:br>
              <a:rPr lang="en-US" altLang="ja-JP" sz="1050" b="1"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64</a:t>
            </a:r>
            <a:r>
              <a:rPr lang="ja-JP" altLang="en-US" sz="1050" dirty="0" smtClean="0">
                <a:solidFill>
                  <a:schemeClr val="tx1"/>
                </a:solidFill>
                <a:latin typeface="ＭＳ Ｐ明朝" pitchFamily="18" charset="-128"/>
                <a:ea typeface="ＭＳ Ｐ明朝" pitchFamily="18" charset="-128"/>
              </a:rPr>
              <a:t>歳　  男</a:t>
            </a:r>
            <a:r>
              <a:rPr lang="en-US" altLang="ja-JP" sz="1050" dirty="0" smtClean="0">
                <a:solidFill>
                  <a:schemeClr val="tx1"/>
                </a:solidFill>
                <a:latin typeface="ＭＳ Ｐ明朝" pitchFamily="18" charset="-128"/>
                <a:ea typeface="ＭＳ Ｐ明朝" pitchFamily="18" charset="-128"/>
              </a:rPr>
              <a:t>71.8</a:t>
            </a:r>
            <a:r>
              <a:rPr lang="ja-JP" altLang="en-US" sz="1050" dirty="0" smtClean="0">
                <a:solidFill>
                  <a:schemeClr val="tx1"/>
                </a:solidFill>
                <a:latin typeface="ＭＳ Ｐ明朝" pitchFamily="18" charset="-128"/>
                <a:ea typeface="ＭＳ Ｐ明朝" pitchFamily="18" charset="-128"/>
              </a:rPr>
              <a:t>％    女　</a:t>
            </a:r>
            <a:r>
              <a:rPr lang="en-US" altLang="ja-JP" sz="1050" dirty="0" smtClean="0">
                <a:solidFill>
                  <a:schemeClr val="tx1"/>
                </a:solidFill>
                <a:latin typeface="ＭＳ Ｐ明朝" pitchFamily="18" charset="-128"/>
                <a:ea typeface="ＭＳ Ｐ明朝" pitchFamily="18" charset="-128"/>
              </a:rPr>
              <a:t>56.9</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pPr>
              <a:lnSpc>
                <a:spcPts val="1200"/>
              </a:lnSpc>
            </a:pP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65</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69</a:t>
            </a:r>
            <a:r>
              <a:rPr lang="ja-JP" altLang="en-US" sz="1050" dirty="0" smtClean="0">
                <a:solidFill>
                  <a:schemeClr val="tx1"/>
                </a:solidFill>
                <a:latin typeface="ＭＳ Ｐ明朝" pitchFamily="18" charset="-128"/>
                <a:ea typeface="ＭＳ Ｐ明朝" pitchFamily="18" charset="-128"/>
              </a:rPr>
              <a:t>歳　　   </a:t>
            </a:r>
            <a:r>
              <a:rPr lang="en-US" altLang="ja-JP" sz="1050" dirty="0" smtClean="0">
                <a:solidFill>
                  <a:schemeClr val="tx1"/>
                </a:solidFill>
                <a:latin typeface="ＭＳ Ｐ明朝" pitchFamily="18" charset="-128"/>
                <a:ea typeface="ＭＳ Ｐ明朝" pitchFamily="18" charset="-128"/>
              </a:rPr>
              <a:t>60.3</a:t>
            </a: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46.6</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pPr>
              <a:lnSpc>
                <a:spcPts val="1200"/>
              </a:lnSpc>
              <a:buFont typeface="Wingdings"/>
              <a:buChar char="r"/>
            </a:pPr>
            <a:r>
              <a:rPr lang="ja-JP" altLang="en-US" sz="1050" dirty="0" smtClean="0">
                <a:solidFill>
                  <a:schemeClr val="tx1"/>
                </a:solidFill>
                <a:latin typeface="ＭＳ Ｐ明朝" pitchFamily="18" charset="-128"/>
                <a:ea typeface="ＭＳ Ｐ明朝" pitchFamily="18" charset="-128"/>
                <a:sym typeface="Wingdings"/>
              </a:rPr>
              <a:t>　生きがい・社会参加のため</a:t>
            </a:r>
            <a:endParaRPr lang="en-US" altLang="ja-JP" sz="1050" dirty="0" smtClean="0">
              <a:solidFill>
                <a:schemeClr val="tx1"/>
              </a:solidFill>
              <a:latin typeface="ＭＳ Ｐ明朝" pitchFamily="18" charset="-128"/>
              <a:ea typeface="ＭＳ Ｐ明朝" pitchFamily="18" charset="-128"/>
              <a:sym typeface="Wingdings"/>
            </a:endParaRPr>
          </a:p>
          <a:p>
            <a:pPr>
              <a:lnSpc>
                <a:spcPts val="1200"/>
              </a:lnSpc>
            </a:pPr>
            <a:r>
              <a:rPr lang="ja-JP" altLang="en-US" sz="1050" dirty="0" smtClean="0">
                <a:solidFill>
                  <a:schemeClr val="tx1"/>
                </a:solidFill>
                <a:latin typeface="ＭＳ Ｐ明朝" pitchFamily="18" charset="-128"/>
                <a:ea typeface="ＭＳ Ｐ明朝" pitchFamily="18" charset="-128"/>
                <a:sym typeface="Wingdings"/>
              </a:rPr>
              <a:t>　　男　</a:t>
            </a:r>
            <a:r>
              <a:rPr lang="en-US" altLang="ja-JP" sz="1050" dirty="0" smtClean="0">
                <a:solidFill>
                  <a:schemeClr val="tx1"/>
                </a:solidFill>
                <a:latin typeface="ＭＳ Ｐ明朝" pitchFamily="18" charset="-128"/>
                <a:ea typeface="ＭＳ Ｐ明朝" pitchFamily="18" charset="-128"/>
                <a:sym typeface="Wingdings"/>
              </a:rPr>
              <a:t>10.5</a:t>
            </a:r>
            <a:r>
              <a:rPr lang="ja-JP" altLang="en-US" sz="1050" dirty="0" smtClean="0">
                <a:solidFill>
                  <a:schemeClr val="tx1"/>
                </a:solidFill>
                <a:latin typeface="ＭＳ Ｐ明朝" pitchFamily="18" charset="-128"/>
                <a:ea typeface="ＭＳ Ｐ明朝" pitchFamily="18" charset="-128"/>
                <a:sym typeface="Wingdings"/>
              </a:rPr>
              <a:t>％</a:t>
            </a:r>
            <a:endParaRPr lang="en-US" altLang="ja-JP" sz="1050" dirty="0" smtClean="0">
              <a:solidFill>
                <a:schemeClr val="tx1"/>
              </a:solidFill>
              <a:latin typeface="ＭＳ Ｐ明朝" pitchFamily="18" charset="-128"/>
              <a:ea typeface="ＭＳ Ｐ明朝" pitchFamily="18" charset="-128"/>
              <a:sym typeface="Wingdings"/>
            </a:endParaRPr>
          </a:p>
          <a:p>
            <a:pPr>
              <a:lnSpc>
                <a:spcPts val="1200"/>
              </a:lnSpc>
            </a:pPr>
            <a:r>
              <a:rPr lang="ja-JP" altLang="en-US" sz="1050" dirty="0" smtClean="0">
                <a:solidFill>
                  <a:schemeClr val="tx1"/>
                </a:solidFill>
                <a:latin typeface="ＭＳ Ｐ明朝" pitchFamily="18" charset="-128"/>
                <a:ea typeface="ＭＳ Ｐ明朝" pitchFamily="18" charset="-128"/>
                <a:sym typeface="Wingdings"/>
              </a:rPr>
              <a:t>　　女　</a:t>
            </a:r>
            <a:r>
              <a:rPr lang="en-US" altLang="ja-JP" sz="1050" dirty="0" smtClean="0">
                <a:solidFill>
                  <a:schemeClr val="tx1"/>
                </a:solidFill>
                <a:latin typeface="ＭＳ Ｐ明朝" pitchFamily="18" charset="-128"/>
                <a:ea typeface="ＭＳ Ｐ明朝" pitchFamily="18" charset="-128"/>
                <a:sym typeface="Wingdings"/>
              </a:rPr>
              <a:t>11.9</a:t>
            </a:r>
            <a:r>
              <a:rPr lang="ja-JP" altLang="en-US" sz="1050" dirty="0" smtClean="0">
                <a:solidFill>
                  <a:schemeClr val="tx1"/>
                </a:solidFill>
                <a:latin typeface="ＭＳ Ｐ明朝" pitchFamily="18" charset="-128"/>
                <a:ea typeface="ＭＳ Ｐ明朝" pitchFamily="18" charset="-128"/>
                <a:sym typeface="Wingdings"/>
              </a:rPr>
              <a:t>％　　</a:t>
            </a:r>
            <a:endParaRPr lang="en-US" altLang="ja-JP" sz="1050" dirty="0" smtClean="0">
              <a:solidFill>
                <a:schemeClr val="tx1"/>
              </a:solidFill>
              <a:latin typeface="ＭＳ Ｐ明朝" pitchFamily="18" charset="-128"/>
              <a:ea typeface="ＭＳ Ｐ明朝" pitchFamily="18" charset="-128"/>
            </a:endParaRPr>
          </a:p>
          <a:p>
            <a:pPr>
              <a:lnSpc>
                <a:spcPts val="1200"/>
              </a:lnSpc>
            </a:pPr>
            <a:endParaRPr lang="en-US" altLang="ja-JP" sz="1050" dirty="0" smtClean="0">
              <a:solidFill>
                <a:schemeClr val="tx1"/>
              </a:solidFill>
              <a:latin typeface="ＭＳ Ｐゴシック" pitchFamily="50" charset="-128"/>
              <a:ea typeface="ＭＳ Ｐゴシック" pitchFamily="50" charset="-128"/>
            </a:endParaRPr>
          </a:p>
          <a:p>
            <a:pPr>
              <a:lnSpc>
                <a:spcPts val="1200"/>
              </a:lnSpc>
            </a:pPr>
            <a:r>
              <a:rPr lang="ja-JP" altLang="en-US" dirty="0" smtClean="0">
                <a:solidFill>
                  <a:schemeClr val="bg1"/>
                </a:solidFill>
                <a:latin typeface="AR P丸ゴシック体M" pitchFamily="50" charset="-128"/>
                <a:ea typeface="AR P丸ゴシック体M" pitchFamily="50" charset="-128"/>
              </a:rPr>
              <a:t>　</a:t>
            </a:r>
            <a:endParaRPr lang="ja-JP" altLang="en-US" dirty="0">
              <a:solidFill>
                <a:schemeClr val="bg1"/>
              </a:solidFill>
              <a:latin typeface="AR P丸ゴシック体M" pitchFamily="50" charset="-128"/>
              <a:ea typeface="AR P丸ゴシック体M" pitchFamily="50" charset="-128"/>
            </a:endParaRPr>
          </a:p>
        </p:txBody>
      </p:sp>
      <p:sp>
        <p:nvSpPr>
          <p:cNvPr id="9" name="角丸四角形 8"/>
          <p:cNvSpPr/>
          <p:nvPr/>
        </p:nvSpPr>
        <p:spPr>
          <a:xfrm>
            <a:off x="4572000" y="3645024"/>
            <a:ext cx="4176464" cy="144016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mj-ea"/>
                <a:ea typeface="+mj-ea"/>
              </a:rPr>
              <a:t>就業者の内、シルバー人材センターを通じて仕事をした人</a:t>
            </a:r>
            <a:endParaRPr lang="en-US" altLang="ja-JP" sz="1050" dirty="0" smtClean="0">
              <a:solidFill>
                <a:schemeClr val="tx1"/>
              </a:solidFill>
              <a:latin typeface="+mj-ea"/>
              <a:ea typeface="+mj-ea"/>
            </a:endParaRPr>
          </a:p>
          <a:p>
            <a:endParaRPr lang="en-US" altLang="ja-JP" sz="1050" dirty="0" smtClean="0">
              <a:solidFill>
                <a:schemeClr val="tx1"/>
              </a:solidFill>
              <a:latin typeface="+mj-ea"/>
              <a:ea typeface="+mj-ea"/>
            </a:endParaRPr>
          </a:p>
          <a:p>
            <a:r>
              <a:rPr lang="ja-JP" altLang="en-US" sz="1050" dirty="0" smtClean="0">
                <a:solidFill>
                  <a:schemeClr val="tx1"/>
                </a:solidFill>
                <a:latin typeface="+mj-ea"/>
                <a:ea typeface="+mj-ea"/>
              </a:rPr>
              <a:t>    </a:t>
            </a:r>
            <a:r>
              <a:rPr lang="ja-JP" altLang="en-US" sz="1050" dirty="0" smtClean="0">
                <a:solidFill>
                  <a:schemeClr val="tx1"/>
                </a:solidFill>
                <a:latin typeface="ＭＳ Ｐ明朝" pitchFamily="18" charset="-128"/>
                <a:ea typeface="ＭＳ Ｐ明朝" pitchFamily="18" charset="-128"/>
              </a:rPr>
              <a:t>男　</a:t>
            </a:r>
            <a:r>
              <a:rPr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64</a:t>
            </a: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2.2</a:t>
            </a: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65</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69</a:t>
            </a: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3.2</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女　</a:t>
            </a:r>
            <a:r>
              <a:rPr lang="en-US" altLang="ja-JP" sz="1050" dirty="0" smtClean="0">
                <a:solidFill>
                  <a:schemeClr val="tx1"/>
                </a:solidFill>
                <a:latin typeface="ＭＳ Ｐ明朝" pitchFamily="18" charset="-128"/>
                <a:ea typeface="ＭＳ Ｐ明朝" pitchFamily="18" charset="-128"/>
              </a:rPr>
              <a:t>60</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64</a:t>
            </a: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0.9</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65</a:t>
            </a:r>
            <a:r>
              <a:rPr lang="ja-JP" altLang="en-US" sz="1050" dirty="0" smtClean="0">
                <a:solidFill>
                  <a:schemeClr val="tx1"/>
                </a:solidFill>
                <a:latin typeface="ＭＳ Ｐ明朝" pitchFamily="18" charset="-128"/>
                <a:ea typeface="ＭＳ Ｐ明朝" pitchFamily="18" charset="-128"/>
              </a:rPr>
              <a:t>～</a:t>
            </a:r>
            <a:r>
              <a:rPr lang="en-US" altLang="ja-JP" sz="1050" dirty="0" smtClean="0">
                <a:solidFill>
                  <a:schemeClr val="tx1"/>
                </a:solidFill>
                <a:latin typeface="ＭＳ Ｐ明朝" pitchFamily="18" charset="-128"/>
                <a:ea typeface="ＭＳ Ｐ明朝" pitchFamily="18" charset="-128"/>
              </a:rPr>
              <a:t>69</a:t>
            </a:r>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1.5</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p:txBody>
      </p:sp>
      <p:sp>
        <p:nvSpPr>
          <p:cNvPr id="10" name="角丸四角形 9"/>
          <p:cNvSpPr/>
          <p:nvPr/>
        </p:nvSpPr>
        <p:spPr>
          <a:xfrm>
            <a:off x="323528" y="2420888"/>
            <a:ext cx="3960440" cy="1296144"/>
          </a:xfrm>
          <a:prstGeom prst="round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52400"/>
            <a:endParaRPr lang="en-US" altLang="ja-JP" sz="1050" dirty="0" smtClean="0">
              <a:solidFill>
                <a:schemeClr val="tx1"/>
              </a:solidFill>
              <a:latin typeface="AR P丸ゴシック体M" pitchFamily="50" charset="-128"/>
              <a:ea typeface="AR P丸ゴシック体M" pitchFamily="50" charset="-128"/>
              <a:cs typeface="Times New Roman" pitchFamily="18" charset="0"/>
            </a:endParaRPr>
          </a:p>
          <a:p>
            <a:pPr lvl="0" indent="152400"/>
            <a:r>
              <a:rPr lang="en-US" altLang="ja-JP" sz="1050" dirty="0" smtClean="0">
                <a:solidFill>
                  <a:schemeClr val="tx1"/>
                </a:solidFill>
                <a:latin typeface="ＭＳ Ｐ明朝" pitchFamily="18" charset="-128"/>
                <a:ea typeface="ＭＳ Ｐ明朝" pitchFamily="18" charset="-128"/>
                <a:cs typeface="Times New Roman" pitchFamily="18" charset="0"/>
              </a:rPr>
              <a:t>A</a:t>
            </a:r>
            <a:r>
              <a:rPr lang="ja-JP" altLang="en-US" sz="1050" dirty="0" smtClean="0">
                <a:solidFill>
                  <a:schemeClr val="tx1"/>
                </a:solidFill>
                <a:latin typeface="ＭＳ Ｐ明朝" pitchFamily="18" charset="-128"/>
                <a:ea typeface="ＭＳ Ｐ明朝" pitchFamily="18" charset="-128"/>
                <a:cs typeface="Times New Roman" pitchFamily="18" charset="0"/>
              </a:rPr>
              <a:t>さん：工場を定年退職。数年後ボケが始まる。途端に工場に出勤し、工場内を監督してまわり、給料日には給料をよこせと騒ぐ。社長から相談。</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indent="152400"/>
            <a:r>
              <a:rPr lang="ja-JP" altLang="en-US" sz="900" dirty="0" smtClean="0">
                <a:solidFill>
                  <a:schemeClr val="tx1"/>
                </a:solidFill>
                <a:latin typeface="ＭＳ Ｐ明朝" pitchFamily="18" charset="-128"/>
                <a:ea typeface="ＭＳ Ｐ明朝" pitchFamily="18" charset="-128"/>
                <a:cs typeface="Times New Roman" pitchFamily="18" charset="0"/>
              </a:rPr>
              <a:t>定年は雇用労働からの強制的排除。政府は定年制を</a:t>
            </a:r>
            <a:r>
              <a:rPr lang="en-US" altLang="ja-JP" sz="900" dirty="0" smtClean="0">
                <a:solidFill>
                  <a:schemeClr val="tx1"/>
                </a:solidFill>
                <a:latin typeface="ＭＳ Ｐ明朝" pitchFamily="18" charset="-128"/>
                <a:ea typeface="ＭＳ Ｐ明朝" pitchFamily="18" charset="-128"/>
                <a:cs typeface="Times New Roman" pitchFamily="18" charset="0"/>
              </a:rPr>
              <a:t>65</a:t>
            </a:r>
            <a:r>
              <a:rPr lang="ja-JP" altLang="en-US" sz="900" dirty="0" smtClean="0">
                <a:solidFill>
                  <a:schemeClr val="tx1"/>
                </a:solidFill>
                <a:latin typeface="ＭＳ Ｐ明朝" pitchFamily="18" charset="-128"/>
                <a:ea typeface="ＭＳ Ｐ明朝" pitchFamily="18" charset="-128"/>
                <a:cs typeface="Times New Roman" pitchFamily="18" charset="0"/>
              </a:rPr>
              <a:t>歳まで延長する法律をつくり、「</a:t>
            </a:r>
            <a:r>
              <a:rPr lang="en-US" altLang="ja-JP" sz="900" dirty="0" smtClean="0">
                <a:solidFill>
                  <a:schemeClr val="tx1"/>
                </a:solidFill>
                <a:latin typeface="ＭＳ Ｐ明朝" pitchFamily="18" charset="-128"/>
                <a:ea typeface="ＭＳ Ｐ明朝" pitchFamily="18" charset="-128"/>
                <a:cs typeface="Times New Roman" pitchFamily="18" charset="0"/>
              </a:rPr>
              <a:t>70</a:t>
            </a:r>
            <a:r>
              <a:rPr lang="ja-JP" altLang="en-US" sz="900" dirty="0" smtClean="0">
                <a:solidFill>
                  <a:schemeClr val="tx1"/>
                </a:solidFill>
                <a:latin typeface="ＭＳ Ｐ明朝" pitchFamily="18" charset="-128"/>
                <a:ea typeface="ＭＳ Ｐ明朝" pitchFamily="18" charset="-128"/>
                <a:cs typeface="Times New Roman" pitchFamily="18" charset="0"/>
              </a:rPr>
              <a:t>歳まで働ける企業」に援助をしている。人間にとって労働とは。働くとは何かを問うている。労働からの引退はどうあるべきか。</a:t>
            </a:r>
            <a:endParaRPr lang="ja-JP" altLang="en-US" sz="900" dirty="0" smtClean="0">
              <a:latin typeface="ＭＳ Ｐ明朝" pitchFamily="18" charset="-128"/>
              <a:ea typeface="ＭＳ Ｐ明朝" pitchFamily="18" charset="-128"/>
            </a:endParaRPr>
          </a:p>
          <a:p>
            <a:pPr algn="ctr"/>
            <a:endParaRPr kumimoji="1" lang="ja-JP" altLang="en-US" sz="1050" dirty="0"/>
          </a:p>
        </p:txBody>
      </p:sp>
      <p:sp>
        <p:nvSpPr>
          <p:cNvPr id="11" name="角丸四角形 10"/>
          <p:cNvSpPr/>
          <p:nvPr/>
        </p:nvSpPr>
        <p:spPr>
          <a:xfrm>
            <a:off x="323528" y="3789040"/>
            <a:ext cx="3960440" cy="1008112"/>
          </a:xfrm>
          <a:prstGeom prst="round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altLang="ja-JP" sz="1050" dirty="0" smtClean="0"/>
              <a:t>    </a:t>
            </a:r>
            <a:r>
              <a:rPr lang="en-US" altLang="ja-JP" sz="1050" dirty="0" smtClean="0">
                <a:solidFill>
                  <a:schemeClr val="tx1"/>
                </a:solidFill>
                <a:latin typeface="ＭＳ Ｐ明朝" pitchFamily="18" charset="-128"/>
                <a:ea typeface="ＭＳ Ｐ明朝" pitchFamily="18" charset="-128"/>
                <a:cs typeface="Times New Roman" pitchFamily="18" charset="0"/>
              </a:rPr>
              <a:t>B</a:t>
            </a:r>
            <a:r>
              <a:rPr lang="ja-JP" altLang="en-US" sz="1050" dirty="0" smtClean="0">
                <a:solidFill>
                  <a:schemeClr val="tx1"/>
                </a:solidFill>
                <a:latin typeface="ＭＳ Ｐ明朝" pitchFamily="18" charset="-128"/>
                <a:ea typeface="ＭＳ Ｐ明朝" pitchFamily="18" charset="-128"/>
                <a:cs typeface="Times New Roman" pitchFamily="18" charset="0"/>
              </a:rPr>
              <a:t>さん：職安の職員が「定年前のことは、すべて忘れることが新しい仕事につながる。そこで長く働き続けることができる」と説教された。</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a:r>
              <a:rPr lang="ja-JP" altLang="en-US" sz="1050" dirty="0" smtClean="0">
                <a:solidFill>
                  <a:schemeClr val="tx1"/>
                </a:solidFill>
                <a:latin typeface="ＭＳ Ｐ明朝" pitchFamily="18" charset="-128"/>
                <a:ea typeface="ＭＳ Ｐ明朝" pitchFamily="18" charset="-128"/>
                <a:cs typeface="Times New Roman" pitchFamily="18" charset="0"/>
              </a:rPr>
              <a:t>　　</a:t>
            </a:r>
            <a:r>
              <a:rPr lang="ja-JP" altLang="en-US" sz="900" dirty="0" smtClean="0">
                <a:solidFill>
                  <a:schemeClr val="tx1"/>
                </a:solidFill>
                <a:latin typeface="ＭＳ Ｐ明朝" pitchFamily="18" charset="-128"/>
                <a:ea typeface="ＭＳ Ｐ明朝" pitchFamily="18" charset="-128"/>
                <a:cs typeface="Times New Roman" pitchFamily="18" charset="0"/>
              </a:rPr>
              <a:t>これまでの労働者としての知識、技量を生かした働き方はできないのか。公園清掃以外にも事業団が、多様な仕事を行う可能性を問うている。</a:t>
            </a:r>
            <a:endParaRPr kumimoji="1" lang="ja-JP" altLang="en-US" sz="900" dirty="0">
              <a:latin typeface="ＭＳ Ｐ明朝" pitchFamily="18" charset="-128"/>
              <a:ea typeface="ＭＳ Ｐ明朝" pitchFamily="18" charset="-128"/>
            </a:endParaRPr>
          </a:p>
        </p:txBody>
      </p:sp>
      <p:sp>
        <p:nvSpPr>
          <p:cNvPr id="12" name="角丸四角形 11"/>
          <p:cNvSpPr/>
          <p:nvPr/>
        </p:nvSpPr>
        <p:spPr>
          <a:xfrm>
            <a:off x="323528" y="4869160"/>
            <a:ext cx="3960440" cy="1224136"/>
          </a:xfrm>
          <a:prstGeom prst="round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050" dirty="0" smtClean="0"/>
              <a:t>　</a:t>
            </a:r>
            <a:r>
              <a:rPr lang="ja-JP" altLang="en-US" sz="1050" dirty="0" smtClean="0">
                <a:solidFill>
                  <a:schemeClr val="tx1"/>
                </a:solidFill>
                <a:latin typeface="ＭＳ Ｐ明朝" pitchFamily="18" charset="-128"/>
                <a:ea typeface="ＭＳ Ｐ明朝" pitchFamily="18" charset="-128"/>
                <a:cs typeface="Times New Roman" pitchFamily="18" charset="0"/>
              </a:rPr>
              <a:t> </a:t>
            </a:r>
            <a:r>
              <a:rPr lang="en-US" altLang="ja-JP" sz="1050" dirty="0" smtClean="0">
                <a:solidFill>
                  <a:schemeClr val="tx1"/>
                </a:solidFill>
                <a:latin typeface="ＭＳ Ｐ明朝" pitchFamily="18" charset="-128"/>
                <a:ea typeface="ＭＳ Ｐ明朝" pitchFamily="18" charset="-128"/>
                <a:cs typeface="Times New Roman" pitchFamily="18" charset="0"/>
              </a:rPr>
              <a:t>C</a:t>
            </a:r>
            <a:r>
              <a:rPr lang="ja-JP" altLang="en-US" sz="1050" dirty="0" smtClean="0">
                <a:solidFill>
                  <a:schemeClr val="tx1"/>
                </a:solidFill>
                <a:latin typeface="ＭＳ Ｐ明朝" pitchFamily="18" charset="-128"/>
                <a:ea typeface="ＭＳ Ｐ明朝" pitchFamily="18" charset="-128"/>
                <a:cs typeface="Times New Roman" pitchFamily="18" charset="0"/>
              </a:rPr>
              <a:t>さん：デパートの駐車場管理に就職。自動車と接触してケガをした。労災適用を求めたが「雇用しているだけでも感謝すべきだ。主張するなら解雇」と拒否された。解雇され裁判。</a:t>
            </a:r>
            <a:r>
              <a:rPr lang="en-US" altLang="ja-JP" sz="1050" dirty="0" smtClean="0">
                <a:solidFill>
                  <a:schemeClr val="tx1"/>
                </a:solidFill>
                <a:latin typeface="ＭＳ Ｐ明朝" pitchFamily="18" charset="-128"/>
                <a:ea typeface="ＭＳ Ｐ明朝" pitchFamily="18" charset="-128"/>
                <a:cs typeface="Times New Roman" pitchFamily="18" charset="0"/>
              </a:rPr>
              <a:t>10</a:t>
            </a:r>
            <a:r>
              <a:rPr lang="ja-JP" altLang="en-US" sz="1050" dirty="0" smtClean="0">
                <a:solidFill>
                  <a:schemeClr val="tx1"/>
                </a:solidFill>
                <a:latin typeface="ＭＳ Ｐ明朝" pitchFamily="18" charset="-128"/>
                <a:ea typeface="ＭＳ Ｐ明朝" pitchFamily="18" charset="-128"/>
                <a:cs typeface="Times New Roman" pitchFamily="18" charset="0"/>
              </a:rPr>
              <a:t>年後の勝訴。会社は「高齢者は労働者でない」と主張した。</a:t>
            </a:r>
            <a:endParaRPr lang="en-US" altLang="ja-JP" sz="1050" dirty="0" smtClean="0">
              <a:solidFill>
                <a:schemeClr val="tx1"/>
              </a:solidFill>
              <a:latin typeface="ＭＳ Ｐ明朝" pitchFamily="18" charset="-128"/>
              <a:ea typeface="ＭＳ Ｐ明朝" pitchFamily="18" charset="-128"/>
              <a:cs typeface="Times New Roman" pitchFamily="18" charset="0"/>
            </a:endParaRPr>
          </a:p>
          <a:p>
            <a:pPr lvl="0"/>
            <a:r>
              <a:rPr lang="ja-JP" altLang="en-US" sz="1050" dirty="0" smtClean="0">
                <a:solidFill>
                  <a:schemeClr val="tx1"/>
                </a:solidFill>
                <a:latin typeface="ＭＳ Ｐ明朝" pitchFamily="18" charset="-128"/>
                <a:ea typeface="ＭＳ Ｐ明朝" pitchFamily="18" charset="-128"/>
                <a:cs typeface="Times New Roman" pitchFamily="18" charset="0"/>
              </a:rPr>
              <a:t>　</a:t>
            </a:r>
            <a:r>
              <a:rPr lang="ja-JP" altLang="en-US" sz="900" dirty="0" smtClean="0">
                <a:solidFill>
                  <a:schemeClr val="tx1"/>
                </a:solidFill>
                <a:latin typeface="ＭＳ Ｐ明朝" pitchFamily="18" charset="-128"/>
                <a:ea typeface="ＭＳ Ｐ明朝" pitchFamily="18" charset="-128"/>
                <a:cs typeface="Times New Roman" pitchFamily="18" charset="0"/>
              </a:rPr>
              <a:t>体力が劣るのは、個人差はあるが、人間の自然の姿。労働条件や労働者保護、権利はどうあるべきか。</a:t>
            </a:r>
            <a:endParaRPr kumimoji="1" lang="ja-JP" altLang="en-US" sz="900" dirty="0">
              <a:latin typeface="ＭＳ Ｐ明朝" pitchFamily="18" charset="-128"/>
              <a:ea typeface="ＭＳ Ｐ明朝" pitchFamily="18" charset="-128"/>
            </a:endParaRPr>
          </a:p>
        </p:txBody>
      </p:sp>
      <p:sp>
        <p:nvSpPr>
          <p:cNvPr id="13" name="正方形/長方形 12"/>
          <p:cNvSpPr/>
          <p:nvPr/>
        </p:nvSpPr>
        <p:spPr>
          <a:xfrm>
            <a:off x="323528" y="2132856"/>
            <a:ext cx="3888432" cy="216024"/>
          </a:xfrm>
          <a:prstGeom prst="rect">
            <a:avLst/>
          </a:prstGeom>
          <a:solidFill>
            <a:schemeClr val="accent5">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ＤＦＧ角POPW9" pitchFamily="50" charset="-128"/>
                <a:ea typeface="ＤＦＧ角POPW9" pitchFamily="50" charset="-128"/>
              </a:rPr>
              <a:t>労働組合－この</a:t>
            </a:r>
            <a:r>
              <a:rPr kumimoji="1" lang="ja-JP" altLang="en-US" sz="1200" dirty="0" smtClean="0">
                <a:solidFill>
                  <a:schemeClr val="tx1"/>
                </a:solidFill>
                <a:latin typeface="ＤＦＧ角POPW9" pitchFamily="50" charset="-128"/>
                <a:ea typeface="ＤＦＧ角POPW9" pitchFamily="50" charset="-128"/>
              </a:rPr>
              <a:t>現実をどう考え</a:t>
            </a:r>
            <a:r>
              <a:rPr lang="ja-JP" altLang="en-US" sz="1200" dirty="0" smtClean="0">
                <a:solidFill>
                  <a:schemeClr val="tx1"/>
                </a:solidFill>
                <a:latin typeface="ＤＦＧ角POPW9" pitchFamily="50" charset="-128"/>
                <a:ea typeface="ＤＦＧ角POPW9" pitchFamily="50" charset="-128"/>
              </a:rPr>
              <a:t>、何を発信</a:t>
            </a:r>
            <a:r>
              <a:rPr kumimoji="1" lang="ja-JP" altLang="en-US" sz="1200" dirty="0" smtClean="0">
                <a:solidFill>
                  <a:schemeClr val="tx1"/>
                </a:solidFill>
                <a:latin typeface="ＤＦＧ角POPW9" pitchFamily="50" charset="-128"/>
                <a:ea typeface="ＤＦＧ角POPW9" pitchFamily="50" charset="-128"/>
              </a:rPr>
              <a:t>するのか？</a:t>
            </a:r>
            <a:endParaRPr kumimoji="1" lang="ja-JP" altLang="en-US" sz="1200" dirty="0">
              <a:solidFill>
                <a:schemeClr val="tx1"/>
              </a:solidFill>
              <a:latin typeface="ＤＦＧ角POPW9" pitchFamily="50" charset="-128"/>
              <a:ea typeface="ＤＦＧ角POPW9" pitchFamily="50" charset="-128"/>
            </a:endParaRPr>
          </a:p>
        </p:txBody>
      </p:sp>
      <p:graphicFrame>
        <p:nvGraphicFramePr>
          <p:cNvPr id="15" name="表 14"/>
          <p:cNvGraphicFramePr>
            <a:graphicFrameLocks noGrp="1"/>
          </p:cNvGraphicFramePr>
          <p:nvPr/>
        </p:nvGraphicFramePr>
        <p:xfrm>
          <a:off x="7092280" y="2132856"/>
          <a:ext cx="1512168" cy="1282489"/>
        </p:xfrm>
        <a:graphic>
          <a:graphicData uri="http://schemas.openxmlformats.org/drawingml/2006/table">
            <a:tbl>
              <a:tblPr firstRow="1" bandRow="1">
                <a:tableStyleId>{5C22544A-7EE6-4342-B048-85BDC9FD1C3A}</a:tableStyleId>
              </a:tblPr>
              <a:tblGrid>
                <a:gridCol w="792088"/>
                <a:gridCol w="720080"/>
              </a:tblGrid>
              <a:tr h="212298">
                <a:tc gridSpan="2">
                  <a:txBody>
                    <a:bodyPr/>
                    <a:lstStyle/>
                    <a:p>
                      <a:pPr algn="l"/>
                      <a:r>
                        <a:rPr kumimoji="1" lang="ja-JP" altLang="en-US" sz="900" b="0" dirty="0" smtClean="0">
                          <a:solidFill>
                            <a:schemeClr val="tx1"/>
                          </a:solidFill>
                          <a:latin typeface="ＭＳ Ｐ明朝" pitchFamily="18" charset="-128"/>
                          <a:ea typeface="ＭＳ Ｐ明朝" pitchFamily="18" charset="-128"/>
                        </a:rPr>
                        <a:t>国民年金が減額される！</a:t>
                      </a:r>
                      <a:endParaRPr kumimoji="1" lang="en-US" altLang="ja-JP" sz="900" b="0" dirty="0" smtClean="0">
                        <a:solidFill>
                          <a:schemeClr val="tx1"/>
                        </a:solidFill>
                        <a:latin typeface="ＭＳ Ｐ明朝" pitchFamily="18" charset="-128"/>
                        <a:ea typeface="ＭＳ Ｐ明朝" pitchFamily="18" charset="-128"/>
                      </a:endParaRPr>
                    </a:p>
                    <a:p>
                      <a:pPr algn="l"/>
                      <a:r>
                        <a:rPr kumimoji="1" lang="en-US" altLang="ja-JP" sz="900" b="0" dirty="0" smtClean="0">
                          <a:solidFill>
                            <a:schemeClr val="tx1"/>
                          </a:solidFill>
                          <a:latin typeface="ＭＳ Ｐ明朝" pitchFamily="18" charset="-128"/>
                          <a:ea typeface="ＭＳ Ｐ明朝" pitchFamily="18" charset="-128"/>
                        </a:rPr>
                        <a:t>(40</a:t>
                      </a:r>
                      <a:r>
                        <a:rPr kumimoji="1" lang="ja-JP" altLang="en-US" sz="900" b="0" dirty="0" smtClean="0">
                          <a:solidFill>
                            <a:schemeClr val="tx1"/>
                          </a:solidFill>
                          <a:latin typeface="ＭＳ Ｐ明朝" pitchFamily="18" charset="-128"/>
                          <a:ea typeface="ＭＳ Ｐ明朝" pitchFamily="18" charset="-128"/>
                        </a:rPr>
                        <a:t>年かけた満額</a:t>
                      </a:r>
                      <a:r>
                        <a:rPr kumimoji="1" lang="en-US" altLang="ja-JP" sz="900" b="0" dirty="0" smtClean="0">
                          <a:solidFill>
                            <a:schemeClr val="tx1"/>
                          </a:solidFill>
                          <a:latin typeface="ＭＳ Ｐ明朝" pitchFamily="18" charset="-128"/>
                          <a:ea typeface="ＭＳ Ｐ明朝" pitchFamily="18" charset="-128"/>
                        </a:rPr>
                        <a:t>)</a:t>
                      </a:r>
                      <a:endParaRPr kumimoji="1" lang="ja-JP" altLang="en-US" sz="900" b="0" dirty="0">
                        <a:solidFill>
                          <a:schemeClr val="tx1"/>
                        </a:solidFill>
                        <a:latin typeface="ＭＳ Ｐ明朝" pitchFamily="18" charset="-128"/>
                        <a:ea typeface="ＭＳ Ｐ明朝" pitchFamily="18" charset="-128"/>
                      </a:endParaRPr>
                    </a:p>
                  </a:txBody>
                  <a:tcPr>
                    <a:lnL w="12700" cmpd="sng">
                      <a:noFill/>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pPr algn="r"/>
                      <a:endParaRPr kumimoji="1" lang="ja-JP" altLang="en-US" sz="900" b="0" dirty="0">
                        <a:solidFill>
                          <a:schemeClr val="tx1"/>
                        </a:solidFill>
                        <a:latin typeface="+mn-ea"/>
                        <a:ea typeface="+mn-ea"/>
                      </a:endParaRPr>
                    </a:p>
                  </a:txBody>
                  <a:tcPr>
                    <a:lnL w="3175"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1">
                        <a:lumMod val="20000"/>
                        <a:lumOff val="80000"/>
                      </a:schemeClr>
                    </a:solidFill>
                  </a:tcPr>
                </a:tc>
              </a:tr>
              <a:tr h="212298">
                <a:tc>
                  <a:txBody>
                    <a:bodyPr/>
                    <a:lstStyle/>
                    <a:p>
                      <a:pPr algn="r"/>
                      <a:r>
                        <a:rPr kumimoji="1" lang="en-US" altLang="ja-JP" sz="900" b="0" dirty="0" smtClean="0">
                          <a:solidFill>
                            <a:schemeClr val="tx1"/>
                          </a:solidFill>
                          <a:latin typeface="ＭＳ Ｐ明朝" pitchFamily="18" charset="-128"/>
                          <a:ea typeface="ＭＳ Ｐ明朝" pitchFamily="18" charset="-128"/>
                        </a:rPr>
                        <a:t>2012.4</a:t>
                      </a:r>
                      <a:r>
                        <a:rPr kumimoji="1" lang="ja-JP" altLang="en-US" sz="900" b="0" dirty="0" smtClean="0">
                          <a:solidFill>
                            <a:schemeClr val="tx1"/>
                          </a:solidFill>
                          <a:latin typeface="ＭＳ Ｐ明朝" pitchFamily="18" charset="-128"/>
                          <a:ea typeface="ＭＳ Ｐ明朝" pitchFamily="18" charset="-128"/>
                        </a:rPr>
                        <a:t>～</a:t>
                      </a:r>
                      <a:endParaRPr kumimoji="1" lang="ja-JP" altLang="en-US" sz="90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900" b="0" dirty="0" smtClean="0">
                          <a:solidFill>
                            <a:schemeClr val="tx1"/>
                          </a:solidFill>
                          <a:latin typeface="ＭＳ Ｐ明朝" pitchFamily="18" charset="-128"/>
                          <a:ea typeface="ＭＳ Ｐ明朝" pitchFamily="18" charset="-128"/>
                        </a:rPr>
                        <a:t>65,541</a:t>
                      </a:r>
                      <a:r>
                        <a:rPr kumimoji="1" lang="ja-JP" altLang="en-US" sz="900" b="0" dirty="0" smtClean="0">
                          <a:solidFill>
                            <a:schemeClr val="tx1"/>
                          </a:solidFill>
                          <a:latin typeface="ＭＳ Ｐ明朝" pitchFamily="18" charset="-128"/>
                          <a:ea typeface="ＭＳ Ｐ明朝" pitchFamily="18" charset="-128"/>
                        </a:rPr>
                        <a:t>円</a:t>
                      </a:r>
                      <a:endParaRPr kumimoji="1" lang="ja-JP" altLang="en-US" sz="90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2298">
                <a:tc>
                  <a:txBody>
                    <a:bodyPr/>
                    <a:lstStyle/>
                    <a:p>
                      <a:pPr algn="r"/>
                      <a:r>
                        <a:rPr kumimoji="1" lang="en-US" altLang="ja-JP" sz="900" b="0" dirty="0" smtClean="0">
                          <a:solidFill>
                            <a:schemeClr val="tx1"/>
                          </a:solidFill>
                          <a:latin typeface="ＭＳ Ｐ明朝" pitchFamily="18" charset="-128"/>
                          <a:ea typeface="ＭＳ Ｐ明朝" pitchFamily="18" charset="-128"/>
                        </a:rPr>
                        <a:t>2012.10</a:t>
                      </a:r>
                      <a:r>
                        <a:rPr kumimoji="1" lang="ja-JP" altLang="en-US" sz="900" b="0" dirty="0" smtClean="0">
                          <a:solidFill>
                            <a:schemeClr val="tx1"/>
                          </a:solidFill>
                          <a:latin typeface="ＭＳ Ｐ明朝" pitchFamily="18" charset="-128"/>
                          <a:ea typeface="ＭＳ Ｐ明朝" pitchFamily="18" charset="-128"/>
                        </a:rPr>
                        <a:t>～</a:t>
                      </a:r>
                      <a:endParaRPr kumimoji="1" lang="ja-JP" altLang="en-US" sz="90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900" b="0" dirty="0" smtClean="0">
                          <a:solidFill>
                            <a:schemeClr val="tx1"/>
                          </a:solidFill>
                          <a:latin typeface="ＭＳ Ｐ明朝" pitchFamily="18" charset="-128"/>
                          <a:ea typeface="ＭＳ Ｐ明朝" pitchFamily="18" charset="-128"/>
                        </a:rPr>
                        <a:t>64,941</a:t>
                      </a:r>
                      <a:r>
                        <a:rPr kumimoji="1" lang="ja-JP" altLang="en-US" sz="900" b="0" dirty="0" smtClean="0">
                          <a:solidFill>
                            <a:schemeClr val="tx1"/>
                          </a:solidFill>
                          <a:latin typeface="ＭＳ Ｐ明朝" pitchFamily="18" charset="-128"/>
                          <a:ea typeface="ＭＳ Ｐ明朝" pitchFamily="18" charset="-128"/>
                        </a:rPr>
                        <a:t>円</a:t>
                      </a:r>
                      <a:endParaRPr kumimoji="1" lang="ja-JP" altLang="en-US" sz="90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12298">
                <a:tc>
                  <a:txBody>
                    <a:bodyPr/>
                    <a:lstStyle/>
                    <a:p>
                      <a:pPr algn="r"/>
                      <a:r>
                        <a:rPr kumimoji="1" lang="en-US" altLang="ja-JP" sz="900" b="0" dirty="0" smtClean="0">
                          <a:solidFill>
                            <a:schemeClr val="tx1"/>
                          </a:solidFill>
                          <a:latin typeface="ＭＳ Ｐ明朝" pitchFamily="18" charset="-128"/>
                          <a:ea typeface="ＭＳ Ｐ明朝" pitchFamily="18" charset="-128"/>
                        </a:rPr>
                        <a:t>2013.4</a:t>
                      </a:r>
                      <a:r>
                        <a:rPr kumimoji="1" lang="ja-JP" altLang="en-US" sz="900" b="0" dirty="0" smtClean="0">
                          <a:solidFill>
                            <a:schemeClr val="tx1"/>
                          </a:solidFill>
                          <a:latin typeface="ＭＳ Ｐ明朝" pitchFamily="18" charset="-128"/>
                          <a:ea typeface="ＭＳ Ｐ明朝" pitchFamily="18" charset="-128"/>
                        </a:rPr>
                        <a:t>～</a:t>
                      </a:r>
                      <a:endParaRPr kumimoji="1" lang="ja-JP" altLang="en-US" sz="90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900" b="0" dirty="0" smtClean="0">
                          <a:solidFill>
                            <a:schemeClr val="tx1"/>
                          </a:solidFill>
                          <a:latin typeface="ＭＳ Ｐ明朝" pitchFamily="18" charset="-128"/>
                          <a:ea typeface="ＭＳ Ｐ明朝" pitchFamily="18" charset="-128"/>
                        </a:rPr>
                        <a:t>64,400</a:t>
                      </a:r>
                      <a:r>
                        <a:rPr kumimoji="1" lang="ja-JP" altLang="en-US" sz="900" b="0" dirty="0" smtClean="0">
                          <a:solidFill>
                            <a:schemeClr val="tx1"/>
                          </a:solidFill>
                          <a:latin typeface="ＭＳ Ｐ明朝" pitchFamily="18" charset="-128"/>
                          <a:ea typeface="ＭＳ Ｐ明朝" pitchFamily="18" charset="-128"/>
                        </a:rPr>
                        <a:t>円</a:t>
                      </a:r>
                      <a:endParaRPr kumimoji="1" lang="ja-JP" altLang="en-US" sz="90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230929">
                <a:tc>
                  <a:txBody>
                    <a:bodyPr/>
                    <a:lstStyle/>
                    <a:p>
                      <a:pPr algn="r"/>
                      <a:r>
                        <a:rPr kumimoji="1" lang="en-US" altLang="ja-JP" sz="900" b="0" dirty="0" smtClean="0">
                          <a:solidFill>
                            <a:schemeClr val="tx1"/>
                          </a:solidFill>
                          <a:latin typeface="ＭＳ Ｐ明朝" pitchFamily="18" charset="-128"/>
                          <a:ea typeface="ＭＳ Ｐ明朝" pitchFamily="18" charset="-128"/>
                        </a:rPr>
                        <a:t>2014.4</a:t>
                      </a:r>
                      <a:r>
                        <a:rPr kumimoji="1" lang="ja-JP" altLang="en-US" sz="900" b="0" dirty="0" smtClean="0">
                          <a:solidFill>
                            <a:schemeClr val="tx1"/>
                          </a:solidFill>
                          <a:latin typeface="ＭＳ Ｐ明朝" pitchFamily="18" charset="-128"/>
                          <a:ea typeface="ＭＳ Ｐ明朝" pitchFamily="18" charset="-128"/>
                        </a:rPr>
                        <a:t>～</a:t>
                      </a:r>
                      <a:endParaRPr kumimoji="1" lang="ja-JP" altLang="en-US" sz="90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r"/>
                      <a:r>
                        <a:rPr kumimoji="1" lang="en-US" altLang="ja-JP" sz="900" b="0" dirty="0" smtClean="0">
                          <a:solidFill>
                            <a:schemeClr val="tx1"/>
                          </a:solidFill>
                          <a:latin typeface="ＭＳ Ｐ明朝" pitchFamily="18" charset="-128"/>
                          <a:ea typeface="ＭＳ Ｐ明朝" pitchFamily="18" charset="-128"/>
                        </a:rPr>
                        <a:t>63,866</a:t>
                      </a:r>
                      <a:r>
                        <a:rPr kumimoji="1" lang="ja-JP" altLang="en-US" sz="900" b="0" dirty="0" smtClean="0">
                          <a:solidFill>
                            <a:schemeClr val="tx1"/>
                          </a:solidFill>
                          <a:latin typeface="ＭＳ Ｐ明朝" pitchFamily="18" charset="-128"/>
                          <a:ea typeface="ＭＳ Ｐ明朝" pitchFamily="18" charset="-128"/>
                        </a:rPr>
                        <a:t>円</a:t>
                      </a:r>
                      <a:endParaRPr kumimoji="1" lang="ja-JP" altLang="en-US" sz="90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r>
            </a:tbl>
          </a:graphicData>
        </a:graphic>
      </p:graphicFrame>
      <p:sp>
        <p:nvSpPr>
          <p:cNvPr id="14" name="正方形/長方形 13"/>
          <p:cNvSpPr/>
          <p:nvPr/>
        </p:nvSpPr>
        <p:spPr>
          <a:xfrm>
            <a:off x="2627784" y="1700808"/>
            <a:ext cx="2376264" cy="21602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「高年齢者就業実態調査」 （</a:t>
            </a:r>
            <a:r>
              <a:rPr lang="en-US" altLang="ja-JP" sz="900" dirty="0" smtClean="0">
                <a:solidFill>
                  <a:schemeClr val="tx1"/>
                </a:solidFill>
                <a:latin typeface="ＭＳ Ｐ明朝" pitchFamily="18" charset="-128"/>
                <a:ea typeface="ＭＳ Ｐ明朝" pitchFamily="18" charset="-128"/>
              </a:rPr>
              <a:t>04</a:t>
            </a:r>
            <a:r>
              <a:rPr lang="ja-JP" altLang="en-US" sz="900" dirty="0" smtClean="0">
                <a:solidFill>
                  <a:schemeClr val="tx1"/>
                </a:solidFill>
                <a:latin typeface="ＭＳ Ｐ明朝" pitchFamily="18" charset="-128"/>
                <a:ea typeface="ＭＳ Ｐ明朝" pitchFamily="18" charset="-128"/>
              </a:rPr>
              <a:t>年、厚労省）</a:t>
            </a:r>
            <a:endParaRPr lang="ja-JP" altLang="en-US" sz="900" dirty="0">
              <a:solidFill>
                <a:schemeClr val="tx1"/>
              </a:solidFill>
              <a:latin typeface="ＭＳ Ｐ明朝" pitchFamily="18" charset="-128"/>
              <a:ea typeface="ＭＳ Ｐ明朝" pitchFamily="18" charset="-128"/>
            </a:endParaRPr>
          </a:p>
        </p:txBody>
      </p:sp>
      <p:sp>
        <p:nvSpPr>
          <p:cNvPr id="17" name="正方形/長方形 16"/>
          <p:cNvSpPr/>
          <p:nvPr/>
        </p:nvSpPr>
        <p:spPr>
          <a:xfrm>
            <a:off x="4572000" y="5157192"/>
            <a:ext cx="4176464" cy="79208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chemeClr val="tx1"/>
                </a:solidFill>
                <a:latin typeface="ＭＳ Ｐ明朝" pitchFamily="18" charset="-128"/>
                <a:ea typeface="ＭＳ Ｐ明朝" pitchFamily="18" charset="-128"/>
              </a:rPr>
              <a:t>ここで押さえておくこと</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１．高齢者が働いているのは、生活のためであること。</a:t>
            </a:r>
            <a:endParaRPr lang="en-US" altLang="ja-JP" sz="1200" dirty="0" smtClean="0">
              <a:solidFill>
                <a:schemeClr val="tx1"/>
              </a:solidFill>
              <a:latin typeface="ＭＳ Ｐ明朝" pitchFamily="18" charset="-128"/>
              <a:ea typeface="ＭＳ Ｐ明朝" pitchFamily="18" charset="-128"/>
            </a:endParaRPr>
          </a:p>
          <a:p>
            <a:r>
              <a:rPr kumimoji="1" lang="ja-JP" altLang="en-US" sz="1200" dirty="0" smtClean="0">
                <a:solidFill>
                  <a:schemeClr val="tx1"/>
                </a:solidFill>
                <a:latin typeface="ＭＳ Ｐ明朝" pitchFamily="18" charset="-128"/>
                <a:ea typeface="ＭＳ Ｐ明朝" pitchFamily="18" charset="-128"/>
              </a:rPr>
              <a:t>２．シルバー人材センターで働いているのは、高齢者のほんの</a:t>
            </a:r>
            <a:endParaRPr kumimoji="1" lang="en-US" altLang="ja-JP" sz="1200" dirty="0" smtClean="0">
              <a:solidFill>
                <a:schemeClr val="tx1"/>
              </a:solidFill>
              <a:latin typeface="ＭＳ Ｐ明朝" pitchFamily="18" charset="-128"/>
              <a:ea typeface="ＭＳ Ｐ明朝" pitchFamily="18" charset="-128"/>
            </a:endParaRPr>
          </a:p>
          <a:p>
            <a:r>
              <a:rPr lang="ja-JP" altLang="en-US" sz="1200" dirty="0" smtClean="0">
                <a:solidFill>
                  <a:schemeClr val="tx1"/>
                </a:solidFill>
                <a:latin typeface="ＭＳ Ｐ明朝" pitchFamily="18" charset="-128"/>
                <a:ea typeface="ＭＳ Ｐ明朝" pitchFamily="18" charset="-128"/>
              </a:rPr>
              <a:t>　　</a:t>
            </a:r>
            <a:r>
              <a:rPr kumimoji="1" lang="ja-JP" altLang="en-US" sz="1200" dirty="0" smtClean="0">
                <a:solidFill>
                  <a:schemeClr val="tx1"/>
                </a:solidFill>
                <a:latin typeface="ＭＳ Ｐ明朝" pitchFamily="18" charset="-128"/>
                <a:ea typeface="ＭＳ Ｐ明朝" pitchFamily="18" charset="-128"/>
              </a:rPr>
              <a:t>一部であること。</a:t>
            </a:r>
            <a:endParaRPr kumimoji="1" lang="ja-JP" altLang="en-US" sz="1200" dirty="0">
              <a:solidFill>
                <a:schemeClr val="tx1"/>
              </a:solidFill>
              <a:latin typeface="ＭＳ Ｐ明朝" pitchFamily="18" charset="-128"/>
              <a:ea typeface="ＭＳ Ｐ明朝" pitchFamily="18" charset="-128"/>
            </a:endParaRPr>
          </a:p>
        </p:txBody>
      </p:sp>
      <p:sp>
        <p:nvSpPr>
          <p:cNvPr id="18" name="スライド番号プレースホルダ 17"/>
          <p:cNvSpPr>
            <a:spLocks noGrp="1"/>
          </p:cNvSpPr>
          <p:nvPr>
            <p:ph type="sldNum" sz="quarter" idx="12"/>
          </p:nvPr>
        </p:nvSpPr>
        <p:spPr/>
        <p:txBody>
          <a:bodyPr/>
          <a:lstStyle/>
          <a:p>
            <a:fld id="{3EA329FF-598B-43D6-8D82-0C73533C8186}" type="slidenum">
              <a:rPr lang="en-US" altLang="ja-JP" smtClean="0"/>
              <a:pPr/>
              <a:t>5</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grpId="0" nodeType="clickEffect">
                                  <p:stCondLst>
                                    <p:cond delay="0"/>
                                  </p:stCondLst>
                                  <p:childTnLst>
                                    <p:animRot by="21600000">
                                      <p:cBhvr>
                                        <p:cTn id="24"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1" animBg="1"/>
      <p:bldP spid="11" grpId="1"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佐藤陵一\Pictures\MP Navigator EX\2012_05_25\IMG.jpg"/>
          <p:cNvPicPr>
            <a:picLocks noGrp="1" noChangeAspect="1" noChangeArrowheads="1"/>
          </p:cNvPicPr>
          <p:nvPr>
            <p:ph sz="quarter" idx="1"/>
          </p:nvPr>
        </p:nvPicPr>
        <p:blipFill>
          <a:blip r:embed="rId2" cstate="print"/>
          <a:srcRect/>
          <a:stretch>
            <a:fillRect/>
          </a:stretch>
        </p:blipFill>
        <p:spPr bwMode="auto">
          <a:xfrm>
            <a:off x="6012160" y="1412776"/>
            <a:ext cx="2782553" cy="4876800"/>
          </a:xfrm>
          <a:prstGeom prst="rect">
            <a:avLst/>
          </a:prstGeom>
          <a:noFill/>
          <a:ln w="3175">
            <a:solidFill>
              <a:schemeClr val="accent1"/>
            </a:solidFill>
            <a:prstDash val="sysDot"/>
          </a:ln>
        </p:spPr>
      </p:pic>
      <p:sp>
        <p:nvSpPr>
          <p:cNvPr id="5" name="正方形/長方形 4"/>
          <p:cNvSpPr/>
          <p:nvPr/>
        </p:nvSpPr>
        <p:spPr>
          <a:xfrm>
            <a:off x="7596336" y="1124744"/>
            <a:ext cx="1152128"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ＭＳ Ｐ明朝" pitchFamily="18" charset="-128"/>
                <a:ea typeface="ＭＳ Ｐ明朝" pitchFamily="18" charset="-128"/>
              </a:rPr>
              <a:t>道新</a:t>
            </a:r>
            <a:r>
              <a:rPr kumimoji="1" lang="en-US" altLang="ja-JP" sz="1050" dirty="0" smtClean="0">
                <a:solidFill>
                  <a:schemeClr val="tx1"/>
                </a:solidFill>
                <a:latin typeface="ＭＳ Ｐ明朝" pitchFamily="18" charset="-128"/>
                <a:ea typeface="ＭＳ Ｐ明朝" pitchFamily="18" charset="-128"/>
              </a:rPr>
              <a:t>2012.5.23</a:t>
            </a:r>
            <a:endParaRPr kumimoji="1" lang="ja-JP" altLang="en-US" sz="1050" dirty="0">
              <a:solidFill>
                <a:schemeClr val="tx1"/>
              </a:solidFill>
              <a:latin typeface="ＭＳ Ｐ明朝" pitchFamily="18" charset="-128"/>
              <a:ea typeface="ＭＳ Ｐ明朝" pitchFamily="18" charset="-128"/>
            </a:endParaRPr>
          </a:p>
        </p:txBody>
      </p:sp>
      <p:sp>
        <p:nvSpPr>
          <p:cNvPr id="6" name="正方形/長方形 5"/>
          <p:cNvSpPr/>
          <p:nvPr/>
        </p:nvSpPr>
        <p:spPr>
          <a:xfrm>
            <a:off x="827584" y="188640"/>
            <a:ext cx="7776864"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400" dirty="0" smtClean="0">
              <a:solidFill>
                <a:schemeClr val="tx1"/>
              </a:solidFill>
              <a:latin typeface="ＤＦ角POPW9" pitchFamily="49" charset="-128"/>
              <a:ea typeface="ＤＦ角POPW9" pitchFamily="49" charset="-128"/>
            </a:endParaRPr>
          </a:p>
          <a:p>
            <a:r>
              <a:rPr kumimoji="1" lang="ja-JP" altLang="en-US" sz="2400" dirty="0" smtClean="0">
                <a:solidFill>
                  <a:schemeClr val="tx1"/>
                </a:solidFill>
                <a:latin typeface="ＤＦＧ角POPW9" pitchFamily="50" charset="-128"/>
                <a:ea typeface="ＤＦＧ角POPW9" pitchFamily="50" charset="-128"/>
              </a:rPr>
              <a:t>自治体の“シルバーオンリー”は、</a:t>
            </a:r>
            <a:endParaRPr kumimoji="1" lang="en-US" altLang="ja-JP" sz="2400" dirty="0" smtClean="0">
              <a:solidFill>
                <a:schemeClr val="tx1"/>
              </a:solidFill>
              <a:latin typeface="ＤＦＧ角POPW9" pitchFamily="50" charset="-128"/>
              <a:ea typeface="ＤＦＧ角POPW9" pitchFamily="50" charset="-128"/>
            </a:endParaRPr>
          </a:p>
          <a:p>
            <a:pPr>
              <a:lnSpc>
                <a:spcPts val="1200"/>
              </a:lnSpc>
            </a:pPr>
            <a:r>
              <a:rPr lang="ja-JP" altLang="en-US" sz="2400" dirty="0" smtClean="0">
                <a:solidFill>
                  <a:schemeClr val="tx1"/>
                </a:solidFill>
                <a:latin typeface="ＤＦＧ角POPW9" pitchFamily="50" charset="-128"/>
                <a:ea typeface="ＤＦＧ角POPW9" pitchFamily="50" charset="-128"/>
              </a:rPr>
              <a:t>　　　　　　　　　</a:t>
            </a:r>
            <a:r>
              <a:rPr lang="ja-JP" altLang="en-US" sz="1050" dirty="0" smtClean="0">
                <a:solidFill>
                  <a:schemeClr val="tx1"/>
                </a:solidFill>
                <a:latin typeface="ＤＦＧ角POPW9" pitchFamily="50" charset="-128"/>
                <a:ea typeface="ＤＦＧ角POPW9" pitchFamily="50" charset="-128"/>
              </a:rPr>
              <a:t>人材センター</a:t>
            </a:r>
            <a:endParaRPr kumimoji="1" lang="en-US" altLang="ja-JP" sz="1050" dirty="0" smtClean="0">
              <a:solidFill>
                <a:schemeClr val="tx1"/>
              </a:solidFill>
              <a:latin typeface="ＤＦＧ角POPW9" pitchFamily="50" charset="-128"/>
              <a:ea typeface="ＤＦＧ角POPW9" pitchFamily="50" charset="-128"/>
            </a:endParaRPr>
          </a:p>
          <a:p>
            <a:r>
              <a:rPr lang="ja-JP" altLang="en-US" sz="2400" dirty="0" smtClean="0">
                <a:solidFill>
                  <a:schemeClr val="tx1"/>
                </a:solidFill>
                <a:latin typeface="ＤＦＧ角POPW9" pitchFamily="50" charset="-128"/>
                <a:ea typeface="ＤＦＧ角POPW9" pitchFamily="50" charset="-128"/>
              </a:rPr>
              <a:t>　</a:t>
            </a:r>
            <a:r>
              <a:rPr kumimoji="1" lang="ja-JP" altLang="en-US" sz="2400" dirty="0" smtClean="0">
                <a:solidFill>
                  <a:schemeClr val="tx1"/>
                </a:solidFill>
                <a:latin typeface="ＤＦＧ角POPW9" pitchFamily="50" charset="-128"/>
                <a:ea typeface="ＤＦＧ角POPW9" pitchFamily="50" charset="-128"/>
              </a:rPr>
              <a:t>もはや時代に合わない。「</a:t>
            </a:r>
            <a:r>
              <a:rPr lang="ja-JP" altLang="en-US" sz="2400" dirty="0" smtClean="0">
                <a:solidFill>
                  <a:schemeClr val="tx1"/>
                </a:solidFill>
                <a:latin typeface="ＤＦＧ角POPW9" pitchFamily="50" charset="-128"/>
                <a:ea typeface="ＤＦＧ角POPW9" pitchFamily="50" charset="-128"/>
              </a:rPr>
              <a:t>大改革」が必要！</a:t>
            </a:r>
            <a:endParaRPr kumimoji="1" lang="en-US" altLang="ja-JP" sz="2400" dirty="0" smtClean="0">
              <a:solidFill>
                <a:schemeClr val="tx1"/>
              </a:solidFill>
              <a:latin typeface="ＤＦＧ角POPW9" pitchFamily="50" charset="-128"/>
              <a:ea typeface="ＤＦＧ角POPW9" pitchFamily="50" charset="-128"/>
            </a:endParaRPr>
          </a:p>
          <a:p>
            <a:r>
              <a:rPr lang="ja-JP" altLang="en-US" sz="2000" dirty="0" smtClean="0">
                <a:solidFill>
                  <a:schemeClr val="tx1"/>
                </a:solidFill>
                <a:latin typeface="ＤＦPOP1体W12" pitchFamily="1" charset="-128"/>
                <a:ea typeface="ＤＦPOP1体W12" pitchFamily="1" charset="-128"/>
              </a:rPr>
              <a:t>　</a:t>
            </a:r>
            <a:r>
              <a:rPr lang="ja-JP" altLang="en-US" sz="1200" dirty="0" smtClean="0">
                <a:solidFill>
                  <a:schemeClr val="tx1"/>
                </a:solidFill>
                <a:latin typeface="ＤＦPOP1体W12" pitchFamily="1" charset="-128"/>
                <a:ea typeface="ＤＦPOP1体W12" pitchFamily="1" charset="-128"/>
              </a:rPr>
              <a:t>　　　　　　　　　　　　　　　　　　　</a:t>
            </a:r>
            <a:endParaRPr kumimoji="1" lang="en-US" altLang="ja-JP" sz="2000" dirty="0" smtClean="0">
              <a:solidFill>
                <a:schemeClr val="tx1"/>
              </a:solidFill>
              <a:latin typeface="ＤＦPOP1体W12" pitchFamily="1" charset="-128"/>
              <a:ea typeface="ＤＦPOP1体W12" pitchFamily="1" charset="-128"/>
            </a:endParaRPr>
          </a:p>
          <a:p>
            <a:r>
              <a:rPr lang="ja-JP" altLang="en-US" sz="1000" dirty="0" smtClean="0">
                <a:solidFill>
                  <a:schemeClr val="tx1"/>
                </a:solidFill>
                <a:latin typeface="ＤＦ角POPW9" pitchFamily="49" charset="-128"/>
                <a:ea typeface="ＤＦ角POPW9" pitchFamily="49" charset="-128"/>
              </a:rPr>
              <a:t>　</a:t>
            </a:r>
            <a:endParaRPr kumimoji="1" lang="ja-JP" altLang="en-US" sz="1000" dirty="0">
              <a:solidFill>
                <a:schemeClr val="tx1"/>
              </a:solidFill>
              <a:latin typeface="ＤＦ角POPW9" pitchFamily="49" charset="-128"/>
              <a:ea typeface="ＤＦ角POPW9" pitchFamily="49" charset="-128"/>
            </a:endParaRPr>
          </a:p>
        </p:txBody>
      </p:sp>
      <p:graphicFrame>
        <p:nvGraphicFramePr>
          <p:cNvPr id="7" name="コンテンツ プレースホルダ 4"/>
          <p:cNvGraphicFramePr>
            <a:graphicFrameLocks/>
          </p:cNvGraphicFramePr>
          <p:nvPr/>
        </p:nvGraphicFramePr>
        <p:xfrm>
          <a:off x="539552" y="2420888"/>
          <a:ext cx="3025479" cy="1522350"/>
        </p:xfrm>
        <a:graphic>
          <a:graphicData uri="http://schemas.openxmlformats.org/drawingml/2006/table">
            <a:tbl>
              <a:tblPr firstRow="1" bandRow="1">
                <a:tableStyleId>{93296810-A885-4BE3-A3E7-6D5BEEA58F35}</a:tableStyleId>
              </a:tblPr>
              <a:tblGrid>
                <a:gridCol w="2034373"/>
                <a:gridCol w="991106"/>
              </a:tblGrid>
              <a:tr h="265050">
                <a:tc>
                  <a:txBody>
                    <a:bodyPr/>
                    <a:lstStyle/>
                    <a:p>
                      <a:pPr algn="r">
                        <a:lnSpc>
                          <a:spcPct val="100000"/>
                        </a:lnSpc>
                      </a:pPr>
                      <a:r>
                        <a:rPr kumimoji="1" lang="en-US" altLang="ja-JP" sz="1050" b="0" dirty="0" smtClean="0">
                          <a:solidFill>
                            <a:schemeClr val="tx1"/>
                          </a:solidFill>
                          <a:latin typeface="ＭＳ Ｐ明朝" pitchFamily="18" charset="-128"/>
                          <a:ea typeface="ＭＳ Ｐ明朝" pitchFamily="18" charset="-128"/>
                        </a:rPr>
                        <a:t>08</a:t>
                      </a:r>
                      <a:r>
                        <a:rPr kumimoji="1" lang="ja-JP" altLang="en-US" sz="1050" b="0" dirty="0" smtClean="0">
                          <a:solidFill>
                            <a:schemeClr val="tx1"/>
                          </a:solidFill>
                          <a:latin typeface="ＭＳ Ｐ明朝" pitchFamily="18" charset="-128"/>
                          <a:ea typeface="ＭＳ Ｐ明朝" pitchFamily="18" charset="-128"/>
                        </a:rPr>
                        <a:t>年度－会員数</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50" b="0" dirty="0" smtClean="0">
                          <a:solidFill>
                            <a:schemeClr val="tx1"/>
                          </a:solidFill>
                          <a:latin typeface="ＭＳ Ｐ明朝" pitchFamily="18" charset="-128"/>
                          <a:ea typeface="ＭＳ Ｐ明朝" pitchFamily="18" charset="-128"/>
                        </a:rPr>
                        <a:t>754,391</a:t>
                      </a:r>
                      <a:r>
                        <a:rPr kumimoji="1" lang="ja-JP" altLang="en-US" sz="1050" b="0" dirty="0" smtClean="0">
                          <a:solidFill>
                            <a:schemeClr val="tx1"/>
                          </a:solidFill>
                          <a:latin typeface="ＭＳ Ｐ明朝" pitchFamily="18" charset="-128"/>
                          <a:ea typeface="ＭＳ Ｐ明朝" pitchFamily="18" charset="-128"/>
                        </a:rPr>
                        <a:t>人</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12700" cmpd="sng">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390">
                <a:tc>
                  <a:txBody>
                    <a:bodyPr/>
                    <a:lstStyle/>
                    <a:p>
                      <a:pPr algn="r">
                        <a:lnSpc>
                          <a:spcPct val="100000"/>
                        </a:lnSpc>
                      </a:pPr>
                      <a:r>
                        <a:rPr kumimoji="1" lang="ja-JP" altLang="en-US" sz="1050" b="0" dirty="0" smtClean="0">
                          <a:solidFill>
                            <a:schemeClr val="tx1"/>
                          </a:solidFill>
                          <a:latin typeface="ＭＳ Ｐ明朝" pitchFamily="18" charset="-128"/>
                          <a:ea typeface="ＭＳ Ｐ明朝" pitchFamily="18" charset="-128"/>
                        </a:rPr>
                        <a:t>就業延人員</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50" b="0" dirty="0" smtClean="0">
                          <a:solidFill>
                            <a:schemeClr val="tx1"/>
                          </a:solidFill>
                          <a:latin typeface="ＭＳ Ｐ明朝" pitchFamily="18" charset="-128"/>
                          <a:ea typeface="ＭＳ Ｐ明朝" pitchFamily="18" charset="-128"/>
                        </a:rPr>
                        <a:t>72,85</a:t>
                      </a:r>
                      <a:r>
                        <a:rPr kumimoji="1" lang="ja-JP" altLang="en-US" sz="1050" b="0" dirty="0" smtClean="0">
                          <a:solidFill>
                            <a:schemeClr val="tx1"/>
                          </a:solidFill>
                          <a:latin typeface="ＭＳ Ｐ明朝" pitchFamily="18" charset="-128"/>
                          <a:ea typeface="ＭＳ Ｐ明朝" pitchFamily="18" charset="-128"/>
                        </a:rPr>
                        <a:t>万人日</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390">
                <a:tc>
                  <a:txBody>
                    <a:bodyPr/>
                    <a:lstStyle/>
                    <a:p>
                      <a:pPr algn="r">
                        <a:lnSpc>
                          <a:spcPct val="100000"/>
                        </a:lnSpc>
                      </a:pPr>
                      <a:r>
                        <a:rPr kumimoji="1" lang="en-US" altLang="ja-JP" sz="1050" b="0" dirty="0" smtClean="0">
                          <a:solidFill>
                            <a:schemeClr val="tx1"/>
                          </a:solidFill>
                          <a:latin typeface="ＭＳ Ｐ明朝" pitchFamily="18" charset="-128"/>
                          <a:ea typeface="ＭＳ Ｐ明朝" pitchFamily="18" charset="-128"/>
                        </a:rPr>
                        <a:t>1</a:t>
                      </a:r>
                      <a:r>
                        <a:rPr kumimoji="1" lang="ja-JP" altLang="en-US" sz="1050" b="0" dirty="0" smtClean="0">
                          <a:solidFill>
                            <a:schemeClr val="tx1"/>
                          </a:solidFill>
                          <a:latin typeface="ＭＳ Ｐ明朝" pitchFamily="18" charset="-128"/>
                          <a:ea typeface="ＭＳ Ｐ明朝" pitchFamily="18" charset="-128"/>
                        </a:rPr>
                        <a:t>人当たり月平均就業日数</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50" b="0" dirty="0" smtClean="0">
                          <a:solidFill>
                            <a:schemeClr val="tx1"/>
                          </a:solidFill>
                          <a:latin typeface="ＭＳ Ｐ明朝" pitchFamily="18" charset="-128"/>
                          <a:ea typeface="ＭＳ Ｐ明朝" pitchFamily="18" charset="-128"/>
                        </a:rPr>
                        <a:t>9.7</a:t>
                      </a:r>
                      <a:r>
                        <a:rPr kumimoji="1" lang="ja-JP" altLang="en-US" sz="1050" b="0" dirty="0" smtClean="0">
                          <a:solidFill>
                            <a:schemeClr val="tx1"/>
                          </a:solidFill>
                          <a:latin typeface="ＭＳ Ｐ明朝" pitchFamily="18" charset="-128"/>
                          <a:ea typeface="ＭＳ Ｐ明朝" pitchFamily="18" charset="-128"/>
                        </a:rPr>
                        <a:t>日</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39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契約金額</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明朝" pitchFamily="18" charset="-128"/>
                          <a:ea typeface="ＭＳ Ｐ明朝" pitchFamily="18" charset="-128"/>
                        </a:rPr>
                        <a:t>3197</a:t>
                      </a:r>
                      <a:r>
                        <a:rPr kumimoji="1" lang="ja-JP" altLang="en-US" sz="1050" b="0" dirty="0" smtClean="0">
                          <a:solidFill>
                            <a:schemeClr val="tx1"/>
                          </a:solidFill>
                          <a:latin typeface="ＭＳ Ｐ明朝" pitchFamily="18" charset="-128"/>
                          <a:ea typeface="ＭＳ Ｐ明朝" pitchFamily="18" charset="-128"/>
                        </a:rPr>
                        <a:t>億</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390">
                <a:tc>
                  <a:txBody>
                    <a:bodyPr/>
                    <a:lstStyle/>
                    <a:p>
                      <a:pPr algn="r">
                        <a:lnSpc>
                          <a:spcPct val="100000"/>
                        </a:lnSpc>
                      </a:pPr>
                      <a:r>
                        <a:rPr kumimoji="1" lang="en-US" altLang="ja-JP" sz="1050" b="0" dirty="0" smtClean="0">
                          <a:solidFill>
                            <a:schemeClr val="tx1"/>
                          </a:solidFill>
                          <a:latin typeface="ＭＳ Ｐ明朝" pitchFamily="18" charset="-128"/>
                          <a:ea typeface="ＭＳ Ｐ明朝" pitchFamily="18" charset="-128"/>
                        </a:rPr>
                        <a:t>1</a:t>
                      </a:r>
                      <a:r>
                        <a:rPr kumimoji="1" lang="ja-JP" altLang="en-US" sz="1050" b="0" dirty="0" smtClean="0">
                          <a:solidFill>
                            <a:schemeClr val="tx1"/>
                          </a:solidFill>
                          <a:latin typeface="ＭＳ Ｐ明朝" pitchFamily="18" charset="-128"/>
                          <a:ea typeface="ＭＳ Ｐ明朝" pitchFamily="18" charset="-128"/>
                        </a:rPr>
                        <a:t>人当たり月平均配分金収入</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kumimoji="1" lang="en-US" altLang="ja-JP" sz="1050" b="0" dirty="0" smtClean="0">
                          <a:solidFill>
                            <a:schemeClr val="tx1"/>
                          </a:solidFill>
                          <a:latin typeface="ＭＳ Ｐ明朝" pitchFamily="18" charset="-128"/>
                          <a:ea typeface="ＭＳ Ｐ明朝" pitchFamily="18" charset="-128"/>
                        </a:rPr>
                        <a:t>37792</a:t>
                      </a:r>
                      <a:r>
                        <a:rPr kumimoji="1" lang="ja-JP" altLang="en-US" sz="1050" b="0" dirty="0" smtClean="0">
                          <a:solidFill>
                            <a:schemeClr val="tx1"/>
                          </a:solidFill>
                          <a:latin typeface="ＭＳ Ｐ明朝" pitchFamily="18" charset="-128"/>
                          <a:ea typeface="ＭＳ Ｐ明朝" pitchFamily="18" charset="-128"/>
                        </a:rPr>
                        <a:t>円</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4939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1050" b="0" dirty="0" smtClean="0">
                          <a:solidFill>
                            <a:schemeClr val="tx1"/>
                          </a:solidFill>
                          <a:latin typeface="ＭＳ Ｐ明朝" pitchFamily="18" charset="-128"/>
                          <a:ea typeface="ＭＳ Ｐ明朝" pitchFamily="18" charset="-128"/>
                        </a:rPr>
                        <a:t>就業率</a:t>
                      </a:r>
                      <a:endParaRPr kumimoji="1" lang="ja-JP" altLang="en-US" sz="1050" b="0" dirty="0">
                        <a:solidFill>
                          <a:schemeClr val="tx1"/>
                        </a:solidFill>
                        <a:latin typeface="ＭＳ Ｐ明朝" pitchFamily="18" charset="-128"/>
                        <a:ea typeface="ＭＳ Ｐ明朝" pitchFamily="18" charset="-128"/>
                      </a:endParaRPr>
                    </a:p>
                  </a:txBody>
                  <a:tcPr>
                    <a:lnL w="12700" cmpd="sng">
                      <a:noFill/>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sz="1050" b="0" dirty="0" smtClean="0">
                          <a:solidFill>
                            <a:schemeClr val="tx1"/>
                          </a:solidFill>
                          <a:latin typeface="ＭＳ Ｐ明朝" pitchFamily="18" charset="-128"/>
                          <a:ea typeface="ＭＳ Ｐ明朝" pitchFamily="18" charset="-128"/>
                        </a:rPr>
                        <a:t>80.9</a:t>
                      </a:r>
                      <a:r>
                        <a:rPr kumimoji="1" lang="ja-JP" altLang="en-US" sz="1050" b="0" dirty="0" smtClean="0">
                          <a:solidFill>
                            <a:schemeClr val="tx1"/>
                          </a:solidFill>
                          <a:latin typeface="ＭＳ Ｐ明朝" pitchFamily="18" charset="-128"/>
                          <a:ea typeface="ＭＳ Ｐ明朝" pitchFamily="18" charset="-128"/>
                        </a:rPr>
                        <a:t>％</a:t>
                      </a:r>
                      <a:endParaRPr kumimoji="1" lang="ja-JP" altLang="en-US" sz="1050" b="0" dirty="0">
                        <a:solidFill>
                          <a:schemeClr val="tx1"/>
                        </a:solidFill>
                        <a:latin typeface="ＭＳ Ｐ明朝" pitchFamily="18" charset="-128"/>
                        <a:ea typeface="ＭＳ Ｐ明朝" pitchFamily="18" charset="-128"/>
                      </a:endParaRPr>
                    </a:p>
                  </a:txBody>
                  <a:tcPr>
                    <a:lnL w="3175" cap="flat" cmpd="sng" algn="ctr">
                      <a:solidFill>
                        <a:schemeClr val="tx1"/>
                      </a:solidFill>
                      <a:prstDash val="solid"/>
                      <a:round/>
                      <a:headEnd type="none" w="med" len="med"/>
                      <a:tailEnd type="none" w="med" len="med"/>
                    </a:lnL>
                    <a:lnR w="12700" cmpd="sng">
                      <a:noFill/>
                    </a:lnR>
                    <a:lnT w="31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8" name="大かっこ 7"/>
          <p:cNvSpPr/>
          <p:nvPr/>
        </p:nvSpPr>
        <p:spPr>
          <a:xfrm>
            <a:off x="1187624" y="1340768"/>
            <a:ext cx="4752528" cy="864096"/>
          </a:xfrm>
          <a:prstGeom prst="bracketPair">
            <a:avLst/>
          </a:prstGeom>
          <a:solidFill>
            <a:schemeClr val="accent2">
              <a:lumMod val="40000"/>
              <a:lumOff val="60000"/>
            </a:schemeClr>
          </a:solidFill>
          <a:ln w="3175">
            <a:no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smtClean="0">
                <a:latin typeface="ＭＳ Ｐ明朝" pitchFamily="18" charset="-128"/>
                <a:ea typeface="ＭＳ Ｐ明朝" pitchFamily="18" charset="-128"/>
              </a:rPr>
              <a:t>実は「仕分け」で取上げられていた。その中の意見から－</a:t>
            </a:r>
            <a:r>
              <a:rPr lang="ja-JP" altLang="en-US" sz="1050" dirty="0" smtClean="0">
                <a:latin typeface="ＭＳ Ｐ明朝" pitchFamily="18" charset="-128"/>
                <a:ea typeface="ＭＳ Ｐ明朝" pitchFamily="18" charset="-128"/>
              </a:rPr>
              <a:t> </a:t>
            </a:r>
            <a:r>
              <a:rPr lang="ja-JP" altLang="en-US" sz="80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全国シルバー人材センター協会は廃止するべき。</a:t>
            </a:r>
            <a:r>
              <a:rPr lang="ja-JP" altLang="en-US" sz="80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民間委託に全面的に切り替えるべき。</a:t>
            </a:r>
            <a:r>
              <a:rPr lang="ja-JP" altLang="en-US" sz="800" dirty="0" smtClean="0">
                <a:latin typeface="ＭＳ Ｐ明朝" pitchFamily="18" charset="-128"/>
                <a:ea typeface="ＭＳ Ｐ明朝" pitchFamily="18" charset="-128"/>
              </a:rPr>
              <a:t>●</a:t>
            </a:r>
            <a:r>
              <a:rPr lang="en-US" altLang="ja-JP" sz="1050" dirty="0" smtClean="0">
                <a:latin typeface="ＭＳ Ｐ明朝" pitchFamily="18" charset="-128"/>
                <a:ea typeface="ＭＳ Ｐ明朝" pitchFamily="18" charset="-128"/>
              </a:rPr>
              <a:t>1</a:t>
            </a:r>
            <a:r>
              <a:rPr lang="ja-JP" altLang="en-US" sz="1050" dirty="0" smtClean="0">
                <a:latin typeface="ＭＳ Ｐ明朝" pitchFamily="18" charset="-128"/>
                <a:ea typeface="ＭＳ Ｐ明朝" pitchFamily="18" charset="-128"/>
              </a:rPr>
              <a:t>年以内に自治体に任せるべきである。</a:t>
            </a:r>
            <a:r>
              <a:rPr lang="ja-JP" altLang="en-US" sz="80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働いた人からの手数料を上げ、国の補助を下げるべき。</a:t>
            </a:r>
            <a:r>
              <a:rPr lang="ja-JP" altLang="en-US" sz="80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民業圧迫の実態調査を行うべき。</a:t>
            </a:r>
            <a:r>
              <a:rPr lang="ja-JP" altLang="en-US" sz="80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会員の賃金の</a:t>
            </a:r>
            <a:r>
              <a:rPr lang="en-US" altLang="ja-JP" sz="1050" dirty="0" smtClean="0">
                <a:latin typeface="ＭＳ Ｐ明朝" pitchFamily="18" charset="-128"/>
                <a:ea typeface="ＭＳ Ｐ明朝" pitchFamily="18" charset="-128"/>
              </a:rPr>
              <a:t>11</a:t>
            </a:r>
            <a:r>
              <a:rPr lang="ja-JP" altLang="en-US" sz="1050" dirty="0" smtClean="0">
                <a:latin typeface="ＭＳ Ｐ明朝" pitchFamily="18" charset="-128"/>
                <a:ea typeface="ＭＳ Ｐ明朝" pitchFamily="18" charset="-128"/>
              </a:rPr>
              <a:t>％ を自動的に収納している。</a:t>
            </a:r>
            <a:r>
              <a:rPr lang="en-US" altLang="ja-JP"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効率的に運営できる）</a:t>
            </a:r>
            <a:endParaRPr kumimoji="1" lang="ja-JP" altLang="en-US" sz="1050" dirty="0">
              <a:latin typeface="ＭＳ Ｐ明朝" pitchFamily="18" charset="-128"/>
              <a:ea typeface="ＭＳ Ｐ明朝" pitchFamily="18" charset="-128"/>
            </a:endParaRPr>
          </a:p>
        </p:txBody>
      </p:sp>
      <p:sp>
        <p:nvSpPr>
          <p:cNvPr id="10" name="角丸四角形 9"/>
          <p:cNvSpPr/>
          <p:nvPr/>
        </p:nvSpPr>
        <p:spPr>
          <a:xfrm>
            <a:off x="611560" y="2276872"/>
            <a:ext cx="504056" cy="28803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現状</a:t>
            </a:r>
            <a:endParaRPr kumimoji="1" lang="ja-JP" altLang="en-US" sz="1050" dirty="0">
              <a:solidFill>
                <a:schemeClr val="tx1"/>
              </a:solidFill>
            </a:endParaRPr>
          </a:p>
        </p:txBody>
      </p:sp>
      <p:sp>
        <p:nvSpPr>
          <p:cNvPr id="12" name="正方形/長方形 11"/>
          <p:cNvSpPr/>
          <p:nvPr/>
        </p:nvSpPr>
        <p:spPr>
          <a:xfrm>
            <a:off x="3779912" y="2420888"/>
            <a:ext cx="2088232" cy="1512168"/>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・シルバー人材センター</a:t>
            </a:r>
            <a:r>
              <a:rPr lang="en-US" altLang="ja-JP" sz="1050" dirty="0" smtClean="0">
                <a:solidFill>
                  <a:schemeClr val="tx1"/>
                </a:solidFill>
                <a:latin typeface="ＭＳ Ｐ明朝" pitchFamily="18" charset="-128"/>
                <a:ea typeface="ＭＳ Ｐ明朝" pitchFamily="18" charset="-128"/>
              </a:rPr>
              <a:t>1,329</a:t>
            </a:r>
            <a:r>
              <a:rPr lang="ja-JP" altLang="en-US" sz="1050" dirty="0" smtClean="0">
                <a:solidFill>
                  <a:schemeClr val="tx1"/>
                </a:solidFill>
                <a:latin typeface="ＭＳ Ｐ明朝" pitchFamily="18" charset="-128"/>
                <a:ea typeface="ＭＳ Ｐ明朝" pitchFamily="18" charset="-128"/>
              </a:rPr>
              <a:t>カ所</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・職員</a:t>
            </a:r>
            <a:r>
              <a:rPr lang="en-US" altLang="ja-JP" sz="1050" dirty="0" smtClean="0">
                <a:solidFill>
                  <a:schemeClr val="tx1"/>
                </a:solidFill>
                <a:latin typeface="ＭＳ Ｐ明朝" pitchFamily="18" charset="-128"/>
                <a:ea typeface="ＭＳ Ｐ明朝" pitchFamily="18" charset="-128"/>
              </a:rPr>
              <a:t>7,400</a:t>
            </a:r>
            <a:r>
              <a:rPr lang="ja-JP" altLang="en-US" sz="1050" dirty="0" smtClean="0">
                <a:solidFill>
                  <a:schemeClr val="tx1"/>
                </a:solidFill>
                <a:latin typeface="ＭＳ Ｐ明朝" pitchFamily="18" charset="-128"/>
                <a:ea typeface="ＭＳ Ｐ明朝" pitchFamily="18" charset="-128"/>
              </a:rPr>
              <a:t>人</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カ所当たり</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人</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・人件費の総額は</a:t>
            </a:r>
            <a:r>
              <a:rPr lang="en-US" altLang="ja-JP" sz="1050" dirty="0" smtClean="0">
                <a:solidFill>
                  <a:schemeClr val="tx1"/>
                </a:solidFill>
                <a:latin typeface="ＭＳ Ｐ明朝" pitchFamily="18" charset="-128"/>
                <a:ea typeface="ＭＳ Ｐ明朝" pitchFamily="18" charset="-128"/>
              </a:rPr>
              <a:t>300</a:t>
            </a:r>
            <a:r>
              <a:rPr lang="ja-JP" altLang="en-US" sz="1050" dirty="0" smtClean="0">
                <a:solidFill>
                  <a:schemeClr val="tx1"/>
                </a:solidFill>
                <a:latin typeface="ＭＳ Ｐ明朝" pitchFamily="18" charset="-128"/>
                <a:ea typeface="ＭＳ Ｐ明朝" pitchFamily="18" charset="-128"/>
              </a:rPr>
              <a:t>億円</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国庫補助　　 </a:t>
            </a:r>
            <a:r>
              <a:rPr lang="en-US" altLang="ja-JP" sz="1050" dirty="0" smtClean="0">
                <a:solidFill>
                  <a:schemeClr val="tx1"/>
                </a:solidFill>
                <a:latin typeface="ＭＳ Ｐ明朝" pitchFamily="18" charset="-128"/>
                <a:ea typeface="ＭＳ Ｐ明朝" pitchFamily="18" charset="-128"/>
              </a:rPr>
              <a:t>117</a:t>
            </a:r>
            <a:r>
              <a:rPr lang="ja-JP" altLang="en-US" sz="1050" dirty="0" smtClean="0">
                <a:solidFill>
                  <a:schemeClr val="tx1"/>
                </a:solidFill>
                <a:latin typeface="ＭＳ Ｐ明朝" pitchFamily="18" charset="-128"/>
                <a:ea typeface="ＭＳ Ｐ明朝" pitchFamily="18" charset="-128"/>
              </a:rPr>
              <a:t>億円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自治体補助　</a:t>
            </a:r>
            <a:r>
              <a:rPr lang="en-US" altLang="ja-JP" sz="1050" dirty="0" smtClean="0">
                <a:solidFill>
                  <a:schemeClr val="tx1"/>
                </a:solidFill>
                <a:latin typeface="ＭＳ Ｐ明朝" pitchFamily="18" charset="-128"/>
                <a:ea typeface="ＭＳ Ｐ明朝" pitchFamily="18" charset="-128"/>
              </a:rPr>
              <a:t>201</a:t>
            </a:r>
            <a:r>
              <a:rPr lang="ja-JP" altLang="en-US" sz="1050" dirty="0" smtClean="0">
                <a:solidFill>
                  <a:schemeClr val="tx1"/>
                </a:solidFill>
                <a:latin typeface="ＭＳ Ｐ明朝" pitchFamily="18" charset="-128"/>
                <a:ea typeface="ＭＳ Ｐ明朝" pitchFamily="18" charset="-128"/>
              </a:rPr>
              <a:t>億円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自己財源　　 </a:t>
            </a:r>
            <a:r>
              <a:rPr lang="en-US" altLang="ja-JP" sz="1050" dirty="0" smtClean="0">
                <a:solidFill>
                  <a:schemeClr val="tx1"/>
                </a:solidFill>
                <a:latin typeface="ＭＳ Ｐ明朝" pitchFamily="18" charset="-128"/>
                <a:ea typeface="ＭＳ Ｐ明朝" pitchFamily="18" charset="-128"/>
              </a:rPr>
              <a:t>209</a:t>
            </a:r>
            <a:r>
              <a:rPr lang="ja-JP" altLang="en-US" sz="1050" dirty="0" smtClean="0">
                <a:solidFill>
                  <a:schemeClr val="tx1"/>
                </a:solidFill>
                <a:latin typeface="ＭＳ Ｐ明朝" pitchFamily="18" charset="-128"/>
                <a:ea typeface="ＭＳ Ｐ明朝" pitchFamily="18" charset="-128"/>
              </a:rPr>
              <a:t>億円</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(09</a:t>
            </a:r>
            <a:r>
              <a:rPr lang="ja-JP" altLang="en-US" sz="1050" dirty="0" smtClean="0">
                <a:solidFill>
                  <a:schemeClr val="tx1"/>
                </a:solidFill>
                <a:latin typeface="ＭＳ Ｐ明朝" pitchFamily="18" charset="-128"/>
                <a:ea typeface="ＭＳ Ｐ明朝" pitchFamily="18" charset="-128"/>
              </a:rPr>
              <a:t>年度交付決定ベースの補助</a:t>
            </a:r>
            <a:r>
              <a:rPr lang="en-US" altLang="ja-JP" sz="1050" dirty="0" smtClean="0">
                <a:solidFill>
                  <a:schemeClr val="tx1"/>
                </a:solidFill>
                <a:latin typeface="ＭＳ Ｐ明朝" pitchFamily="18" charset="-128"/>
                <a:ea typeface="ＭＳ Ｐ明朝" pitchFamily="18" charset="-128"/>
              </a:rPr>
              <a:t>)</a:t>
            </a:r>
          </a:p>
          <a:p>
            <a:pPr algn="ctr"/>
            <a:endParaRPr kumimoji="1" lang="ja-JP" altLang="en-US" sz="1050" dirty="0">
              <a:latin typeface="ＭＳ Ｐ明朝" pitchFamily="18" charset="-128"/>
              <a:ea typeface="ＭＳ Ｐ明朝" pitchFamily="18" charset="-128"/>
            </a:endParaRPr>
          </a:p>
        </p:txBody>
      </p:sp>
      <p:sp>
        <p:nvSpPr>
          <p:cNvPr id="16" name="正方形/長方形 15"/>
          <p:cNvSpPr/>
          <p:nvPr/>
        </p:nvSpPr>
        <p:spPr>
          <a:xfrm>
            <a:off x="467544" y="4293096"/>
            <a:ext cx="5400600" cy="2232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当センターは</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国・道・市の指導を受け高齢社会における高齢者の</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生きがいと健康</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のために、臨時的かつ短期的な仕事の依頼を受け、それに見合う会員をお世話しております。</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　労働基準法、最低賃金法、労災保険法等の適用除外で発注者と会員の間には雇用関係を伴いません。この為、万一の障害事故等にそなえて、働く会員には当センターで団体傷害保険・賠償責任保険を掛けております。</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一部除外があります。</a:t>
            </a:r>
            <a:r>
              <a:rPr lang="en-US" altLang="ja-JP" sz="1050" dirty="0" smtClean="0">
                <a:solidFill>
                  <a:schemeClr val="tx1"/>
                </a:solidFill>
                <a:latin typeface="ＭＳ Ｐ明朝" pitchFamily="18" charset="-128"/>
                <a:ea typeface="ＭＳ Ｐ明朝" pitchFamily="18" charset="-128"/>
              </a:rPr>
              <a:t>)</a:t>
            </a:r>
            <a:br>
              <a:rPr lang="en-US" altLang="ja-JP" sz="1050" dirty="0" smtClean="0">
                <a:solidFill>
                  <a:schemeClr val="tx1"/>
                </a:solidFill>
                <a:latin typeface="ＭＳ Ｐ明朝" pitchFamily="18" charset="-128"/>
                <a:ea typeface="ＭＳ Ｐ明朝" pitchFamily="18" charset="-128"/>
              </a:rPr>
            </a:b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発注者の皆さんには、次の事項についてご協力</a:t>
            </a:r>
            <a:r>
              <a:rPr lang="ja-JP" altLang="en-US" sz="1050" dirty="0" err="1" smtClean="0">
                <a:solidFill>
                  <a:schemeClr val="tx1"/>
                </a:solidFill>
                <a:latin typeface="ＭＳ Ｐ明朝" pitchFamily="18" charset="-128"/>
                <a:ea typeface="ＭＳ Ｐ明朝" pitchFamily="18" charset="-128"/>
              </a:rPr>
              <a:t>願い居ます。</a:t>
            </a:r>
            <a:r>
              <a:rPr lang="en-US" altLang="ja-JP" sz="1050" dirty="0" smtClean="0">
                <a:solidFill>
                  <a:schemeClr val="tx1"/>
                </a:solidFill>
                <a:latin typeface="ＭＳ Ｐ明朝" pitchFamily="18" charset="-128"/>
                <a:ea typeface="ＭＳ Ｐ明朝" pitchFamily="18" charset="-128"/>
              </a:rPr>
              <a:t>】</a:t>
            </a:r>
            <a:br>
              <a:rPr lang="en-US" altLang="ja-JP" sz="1050" dirty="0" smtClean="0">
                <a:solidFill>
                  <a:schemeClr val="tx1"/>
                </a:solidFill>
                <a:latin typeface="ＭＳ Ｐ明朝" pitchFamily="18" charset="-128"/>
                <a:ea typeface="ＭＳ Ｐ明朝" pitchFamily="18" charset="-128"/>
              </a:rPr>
            </a:br>
            <a:r>
              <a:rPr lang="en-US" altLang="ja-JP" sz="1050" dirty="0" smtClean="0">
                <a:solidFill>
                  <a:schemeClr val="tx1"/>
                </a:solidFill>
                <a:latin typeface="ＭＳ Ｐ明朝" pitchFamily="18" charset="-128"/>
                <a:ea typeface="ＭＳ Ｐ明朝" pitchFamily="18" charset="-128"/>
              </a:rPr>
              <a:t>①</a:t>
            </a:r>
            <a:r>
              <a:rPr lang="ja-JP" altLang="en-US" sz="1050" dirty="0" smtClean="0">
                <a:solidFill>
                  <a:schemeClr val="tx1"/>
                </a:solidFill>
                <a:latin typeface="ＭＳ Ｐ明朝" pitchFamily="18" charset="-128"/>
                <a:ea typeface="ＭＳ Ｐ明朝" pitchFamily="18" charset="-128"/>
              </a:rPr>
              <a:t>運営事務費として事業費の７％～</a:t>
            </a:r>
            <a:r>
              <a:rPr lang="en-US" altLang="ja-JP" sz="1050" dirty="0" smtClean="0">
                <a:solidFill>
                  <a:schemeClr val="tx1"/>
                </a:solidFill>
                <a:latin typeface="ＭＳ Ｐ明朝" pitchFamily="18" charset="-128"/>
                <a:ea typeface="ＭＳ Ｐ明朝" pitchFamily="18" charset="-128"/>
              </a:rPr>
              <a:t>10</a:t>
            </a:r>
            <a:r>
              <a:rPr lang="ja-JP" altLang="en-US" sz="1050" dirty="0" smtClean="0">
                <a:solidFill>
                  <a:schemeClr val="tx1"/>
                </a:solidFill>
                <a:latin typeface="ＭＳ Ｐ明朝" pitchFamily="18" charset="-128"/>
                <a:ea typeface="ＭＳ Ｐ明朝" pitchFamily="18" charset="-128"/>
              </a:rPr>
              <a:t>％の負担金をお願いいたします。この事務費は会員の団体障害保険、賠償責任保険料及び、事業運営に必要な消耗品・電灯・電話・郵便料等に充てるものです。一事業について最低</a:t>
            </a:r>
            <a:r>
              <a:rPr lang="en-US" altLang="ja-JP" sz="1050" dirty="0" smtClean="0">
                <a:solidFill>
                  <a:schemeClr val="tx1"/>
                </a:solidFill>
                <a:latin typeface="ＭＳ Ｐ明朝" pitchFamily="18" charset="-128"/>
                <a:ea typeface="ＭＳ Ｐ明朝" pitchFamily="18" charset="-128"/>
              </a:rPr>
              <a:t>100</a:t>
            </a:r>
            <a:r>
              <a:rPr lang="ja-JP" altLang="en-US" sz="1050" dirty="0" smtClean="0">
                <a:solidFill>
                  <a:schemeClr val="tx1"/>
                </a:solidFill>
                <a:latin typeface="ＭＳ Ｐ明朝" pitchFamily="18" charset="-128"/>
                <a:ea typeface="ＭＳ Ｐ明朝" pitchFamily="18" charset="-128"/>
              </a:rPr>
              <a:t>円のご負担をお願いします。</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②会員の自宅より就業場所までの距離が片道</a:t>
            </a:r>
            <a:r>
              <a:rPr lang="en-US" altLang="ja-JP" sz="1050" dirty="0" smtClean="0">
                <a:solidFill>
                  <a:schemeClr val="tx1"/>
                </a:solidFill>
                <a:latin typeface="ＭＳ Ｐ明朝" pitchFamily="18" charset="-128"/>
                <a:ea typeface="ＭＳ Ｐ明朝" pitchFamily="18" charset="-128"/>
              </a:rPr>
              <a:t>1.5km</a:t>
            </a:r>
            <a:r>
              <a:rPr lang="ja-JP" altLang="en-US" sz="1050" dirty="0" smtClean="0">
                <a:solidFill>
                  <a:schemeClr val="tx1"/>
                </a:solidFill>
                <a:latin typeface="ＭＳ Ｐ明朝" pitchFamily="18" charset="-128"/>
                <a:ea typeface="ＭＳ Ｐ明朝" pitchFamily="18" charset="-128"/>
              </a:rPr>
              <a:t>以上ある場合は、交通費のご負担をお願いします。</a:t>
            </a:r>
            <a:br>
              <a:rPr lang="ja-JP" altLang="en-US"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rPr>
              <a:t>③一回の就業代金は１時間以内は１時間分か最低</a:t>
            </a:r>
            <a:r>
              <a:rPr lang="en-US" altLang="ja-JP" sz="1050" dirty="0" smtClean="0">
                <a:solidFill>
                  <a:schemeClr val="tx1"/>
                </a:solidFill>
                <a:latin typeface="ＭＳ Ｐ明朝" pitchFamily="18" charset="-128"/>
                <a:ea typeface="ＭＳ Ｐ明朝" pitchFamily="18" charset="-128"/>
              </a:rPr>
              <a:t>1,000</a:t>
            </a:r>
            <a:r>
              <a:rPr lang="ja-JP" altLang="en-US" sz="1050" dirty="0" smtClean="0">
                <a:solidFill>
                  <a:schemeClr val="tx1"/>
                </a:solidFill>
                <a:latin typeface="ＭＳ Ｐ明朝" pitchFamily="18" charset="-128"/>
                <a:ea typeface="ＭＳ Ｐ明朝" pitchFamily="18" charset="-128"/>
              </a:rPr>
              <a:t>円の料金を頂きます。但し、１時間を越え２時間未満は、２時間分となります。</a:t>
            </a:r>
            <a:endParaRPr lang="ja-JP" altLang="en-US" sz="1050" dirty="0">
              <a:solidFill>
                <a:schemeClr val="tx1"/>
              </a:solidFill>
              <a:latin typeface="ＭＳ Ｐ明朝" pitchFamily="18" charset="-128"/>
              <a:ea typeface="ＭＳ Ｐ明朝" pitchFamily="18" charset="-128"/>
            </a:endParaRPr>
          </a:p>
        </p:txBody>
      </p:sp>
      <p:sp>
        <p:nvSpPr>
          <p:cNvPr id="13" name="円/楕円 12"/>
          <p:cNvSpPr/>
          <p:nvPr/>
        </p:nvSpPr>
        <p:spPr>
          <a:xfrm>
            <a:off x="4499992" y="3140968"/>
            <a:ext cx="648072" cy="360040"/>
          </a:xfrm>
          <a:prstGeom prst="ellipse">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flipV="1">
            <a:off x="4716016" y="2996952"/>
            <a:ext cx="144016" cy="216024"/>
          </a:xfrm>
          <a:prstGeom prst="straightConnector1">
            <a:avLst/>
          </a:prstGeom>
          <a:ln w="31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線吹き出し 1 (枠付き) 14"/>
          <p:cNvSpPr/>
          <p:nvPr/>
        </p:nvSpPr>
        <p:spPr>
          <a:xfrm>
            <a:off x="6300192" y="332656"/>
            <a:ext cx="1656184" cy="432048"/>
          </a:xfrm>
          <a:prstGeom prst="borderCallout1">
            <a:avLst/>
          </a:prstGeom>
          <a:solidFill>
            <a:schemeClr val="accent1">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建交労が「口を開かない」と誰も言わない。</a:t>
            </a:r>
            <a:endParaRPr kumimoji="1" lang="ja-JP" altLang="en-US" sz="1050" dirty="0">
              <a:solidFill>
                <a:schemeClr val="tx1"/>
              </a:solidFill>
              <a:latin typeface="ＭＳ Ｐ明朝" pitchFamily="18" charset="-128"/>
              <a:ea typeface="ＭＳ Ｐ明朝" pitchFamily="18" charset="-128"/>
            </a:endParaRPr>
          </a:p>
        </p:txBody>
      </p:sp>
      <p:sp>
        <p:nvSpPr>
          <p:cNvPr id="18" name="正方形/長方形 17"/>
          <p:cNvSpPr/>
          <p:nvPr/>
        </p:nvSpPr>
        <p:spPr>
          <a:xfrm>
            <a:off x="395536" y="4221088"/>
            <a:ext cx="5472608" cy="230425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83568" y="4005064"/>
            <a:ext cx="4752528" cy="288032"/>
          </a:xfrm>
          <a:prstGeom prst="roundRect">
            <a:avLst/>
          </a:prstGeom>
          <a:solidFill>
            <a:schemeClr val="accent5"/>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mj-ea"/>
                <a:ea typeface="+mj-ea"/>
              </a:rPr>
              <a:t>旭川シルバー人材センターの</a:t>
            </a:r>
            <a:r>
              <a:rPr kumimoji="1" lang="en-US" altLang="ja-JP" sz="1050" dirty="0" smtClean="0">
                <a:solidFill>
                  <a:schemeClr val="tx1"/>
                </a:solidFill>
                <a:latin typeface="+mj-ea"/>
                <a:ea typeface="+mj-ea"/>
              </a:rPr>
              <a:t>HP</a:t>
            </a:r>
            <a:r>
              <a:rPr kumimoji="1" lang="ja-JP" altLang="en-US" sz="1050" dirty="0" smtClean="0">
                <a:solidFill>
                  <a:schemeClr val="tx1"/>
                </a:solidFill>
                <a:latin typeface="+mj-ea"/>
                <a:ea typeface="+mj-ea"/>
              </a:rPr>
              <a:t>から　　　　会員　男</a:t>
            </a:r>
            <a:r>
              <a:rPr kumimoji="1" lang="en-US" altLang="ja-JP" sz="1050" dirty="0" smtClean="0">
                <a:solidFill>
                  <a:schemeClr val="tx1"/>
                </a:solidFill>
                <a:latin typeface="+mj-ea"/>
                <a:ea typeface="+mj-ea"/>
              </a:rPr>
              <a:t>750</a:t>
            </a:r>
            <a:r>
              <a:rPr kumimoji="1" lang="ja-JP" altLang="en-US" sz="1050" dirty="0" smtClean="0">
                <a:solidFill>
                  <a:schemeClr val="tx1"/>
                </a:solidFill>
                <a:latin typeface="+mj-ea"/>
                <a:ea typeface="+mj-ea"/>
              </a:rPr>
              <a:t>人　女</a:t>
            </a:r>
            <a:r>
              <a:rPr kumimoji="1" lang="en-US" altLang="ja-JP" sz="1050" dirty="0" smtClean="0">
                <a:solidFill>
                  <a:schemeClr val="tx1"/>
                </a:solidFill>
                <a:latin typeface="+mj-ea"/>
                <a:ea typeface="+mj-ea"/>
              </a:rPr>
              <a:t>481</a:t>
            </a:r>
            <a:r>
              <a:rPr kumimoji="1" lang="ja-JP" altLang="en-US" sz="1050" dirty="0" smtClean="0">
                <a:solidFill>
                  <a:schemeClr val="tx1"/>
                </a:solidFill>
                <a:latin typeface="+mj-ea"/>
                <a:ea typeface="+mj-ea"/>
              </a:rPr>
              <a:t>人</a:t>
            </a:r>
            <a:r>
              <a:rPr kumimoji="1" lang="en-US" altLang="ja-JP" sz="1050" dirty="0" smtClean="0">
                <a:solidFill>
                  <a:schemeClr val="tx1"/>
                </a:solidFill>
                <a:latin typeface="+mj-ea"/>
                <a:ea typeface="+mj-ea"/>
              </a:rPr>
              <a:t>(2011.2</a:t>
            </a:r>
            <a:r>
              <a:rPr kumimoji="1" lang="ja-JP" altLang="en-US" sz="1050" dirty="0" smtClean="0">
                <a:solidFill>
                  <a:schemeClr val="tx1"/>
                </a:solidFill>
                <a:latin typeface="+mj-ea"/>
                <a:ea typeface="+mj-ea"/>
              </a:rPr>
              <a:t>）</a:t>
            </a:r>
            <a:endParaRPr kumimoji="1" lang="ja-JP" altLang="en-US" sz="1050" dirty="0">
              <a:solidFill>
                <a:schemeClr val="tx1"/>
              </a:solidFill>
              <a:latin typeface="+mj-ea"/>
              <a:ea typeface="+mj-ea"/>
            </a:endParaRPr>
          </a:p>
        </p:txBody>
      </p:sp>
      <p:sp>
        <p:nvSpPr>
          <p:cNvPr id="19" name="スライド番号プレースホルダ 18"/>
          <p:cNvSpPr>
            <a:spLocks noGrp="1"/>
          </p:cNvSpPr>
          <p:nvPr>
            <p:ph type="sldNum" sz="quarter" idx="12"/>
          </p:nvPr>
        </p:nvSpPr>
        <p:spPr/>
        <p:txBody>
          <a:bodyPr/>
          <a:lstStyle/>
          <a:p>
            <a:fld id="{3EA329FF-598B-43D6-8D82-0C73533C8186}" type="slidenum">
              <a:rPr lang="en-US" altLang="ja-JP" smtClean="0"/>
              <a:pPr/>
              <a:t>6</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75656" y="260648"/>
            <a:ext cx="6552728" cy="1462087"/>
          </a:xfrm>
        </p:spPr>
        <p:txBody>
          <a:bodyPr/>
          <a:lstStyle/>
          <a:p>
            <a:r>
              <a:rPr lang="ja-JP" altLang="en-US" sz="2000" dirty="0" smtClean="0">
                <a:solidFill>
                  <a:schemeClr val="tx1"/>
                </a:solidFill>
                <a:latin typeface="ＤＦＧ角POPW9" pitchFamily="50" charset="-128"/>
                <a:ea typeface="ＤＦＧ角POPW9" pitchFamily="50" charset="-128"/>
              </a:rPr>
              <a:t>１．高齢者といえども働ける間は</a:t>
            </a:r>
            <a:r>
              <a:rPr lang="ja-JP" altLang="en-US" sz="2000" u="sng" dirty="0" smtClean="0">
                <a:solidFill>
                  <a:schemeClr val="tx1"/>
                </a:solidFill>
                <a:latin typeface="ＤＦＧ角POPW9" pitchFamily="50" charset="-128"/>
                <a:ea typeface="ＤＦＧ角POPW9" pitchFamily="50" charset="-128"/>
              </a:rPr>
              <a:t>働き続ける</a:t>
            </a:r>
            <a:r>
              <a:rPr lang="ja-JP" altLang="en-US" sz="2000" dirty="0" smtClean="0">
                <a:solidFill>
                  <a:schemeClr val="tx1"/>
                </a:solidFill>
                <a:latin typeface="ＤＦＧ角POPW9" pitchFamily="50" charset="-128"/>
                <a:ea typeface="ＤＦＧ角POPW9" pitchFamily="50" charset="-128"/>
              </a:rPr>
              <a:t>のが望ましい。</a:t>
            </a:r>
            <a:r>
              <a:rPr lang="en-US" altLang="ja-JP" sz="2000" dirty="0" smtClean="0">
                <a:solidFill>
                  <a:schemeClr val="tx1"/>
                </a:solidFill>
                <a:latin typeface="ＤＦＧ角POPW9" pitchFamily="50" charset="-128"/>
                <a:ea typeface="ＤＦＧ角POPW9" pitchFamily="50" charset="-128"/>
              </a:rPr>
              <a:t/>
            </a:r>
            <a:br>
              <a:rPr lang="en-US" altLang="ja-JP" sz="2000" dirty="0" smtClean="0">
                <a:solidFill>
                  <a:schemeClr val="tx1"/>
                </a:solidFill>
                <a:latin typeface="ＤＦＧ角POPW9" pitchFamily="50" charset="-128"/>
                <a:ea typeface="ＤＦＧ角POPW9" pitchFamily="50" charset="-128"/>
              </a:rPr>
            </a:br>
            <a:r>
              <a:rPr lang="ja-JP" altLang="en-US" sz="2000" dirty="0" smtClean="0">
                <a:solidFill>
                  <a:schemeClr val="tx1"/>
                </a:solidFill>
                <a:latin typeface="ＤＦＧ角POPW9" pitchFamily="50" charset="-128"/>
                <a:ea typeface="ＤＦＧ角POPW9" pitchFamily="50" charset="-128"/>
              </a:rPr>
              <a:t>　　労働は「生きがい」である。</a:t>
            </a:r>
            <a:r>
              <a:rPr lang="en-US" altLang="ja-JP" sz="1050" dirty="0" smtClean="0">
                <a:solidFill>
                  <a:schemeClr val="tx1"/>
                </a:solidFill>
                <a:latin typeface="ＤＦＧ角POPW9" pitchFamily="50" charset="-128"/>
                <a:ea typeface="ＤＦＧ角POPW9" pitchFamily="50" charset="-128"/>
              </a:rPr>
              <a:t>(</a:t>
            </a:r>
            <a:r>
              <a:rPr lang="ja-JP" altLang="en-US" sz="1050" dirty="0" smtClean="0">
                <a:solidFill>
                  <a:schemeClr val="tx1"/>
                </a:solidFill>
                <a:latin typeface="ＤＦＧ角POPW9" pitchFamily="50" charset="-128"/>
                <a:ea typeface="ＤＦＧ角POPW9" pitchFamily="50" charset="-128"/>
              </a:rPr>
              <a:t>賃労働、生きがい労働</a:t>
            </a:r>
            <a:r>
              <a:rPr lang="en-US" altLang="ja-JP" sz="1050" dirty="0" smtClean="0">
                <a:solidFill>
                  <a:schemeClr val="tx1"/>
                </a:solidFill>
                <a:latin typeface="ＤＦＧ角POPW9" pitchFamily="50" charset="-128"/>
                <a:ea typeface="ＤＦＧ角POPW9" pitchFamily="50" charset="-128"/>
              </a:rPr>
              <a:t>)</a:t>
            </a:r>
            <a:r>
              <a:rPr lang="ja-JP" altLang="en-US" sz="1050" dirty="0" smtClean="0">
                <a:solidFill>
                  <a:schemeClr val="tx1"/>
                </a:solidFill>
                <a:latin typeface="ＤＦＧ角POPW9" pitchFamily="50" charset="-128"/>
                <a:ea typeface="ＤＦＧ角POPW9" pitchFamily="50" charset="-128"/>
              </a:rPr>
              <a:t>        </a:t>
            </a:r>
            <a:r>
              <a:rPr lang="en-US" altLang="ja-JP" sz="2000" dirty="0" smtClean="0">
                <a:solidFill>
                  <a:schemeClr val="tx1"/>
                </a:solidFill>
                <a:latin typeface="ＤＦＧ角POPW9" pitchFamily="50" charset="-128"/>
                <a:ea typeface="ＤＦＧ角POPW9" pitchFamily="50" charset="-128"/>
              </a:rPr>
              <a:t/>
            </a:r>
            <a:br>
              <a:rPr lang="en-US" altLang="ja-JP" sz="2000" dirty="0" smtClean="0">
                <a:solidFill>
                  <a:schemeClr val="tx1"/>
                </a:solidFill>
                <a:latin typeface="ＤＦＧ角POPW9" pitchFamily="50" charset="-128"/>
                <a:ea typeface="ＤＦＧ角POPW9" pitchFamily="50" charset="-128"/>
              </a:rPr>
            </a:br>
            <a:r>
              <a:rPr lang="ja-JP" altLang="en-US" sz="2000" dirty="0" smtClean="0">
                <a:solidFill>
                  <a:schemeClr val="tx1"/>
                </a:solidFill>
                <a:latin typeface="ＤＦＧ角POPW9" pitchFamily="50" charset="-128"/>
                <a:ea typeface="ＤＦＧ角POPW9" pitchFamily="50" charset="-128"/>
              </a:rPr>
              <a:t>２．長年、労働に従事してきた労働者は引退後の生活を豊かに</a:t>
            </a:r>
            <a:r>
              <a:rPr lang="en-US" altLang="ja-JP" sz="2000" dirty="0" smtClean="0">
                <a:solidFill>
                  <a:schemeClr val="tx1"/>
                </a:solidFill>
                <a:latin typeface="ＤＦＧ角POPW9" pitchFamily="50" charset="-128"/>
                <a:ea typeface="ＤＦＧ角POPW9" pitchFamily="50" charset="-128"/>
              </a:rPr>
              <a:t/>
            </a:r>
            <a:br>
              <a:rPr lang="en-US" altLang="ja-JP" sz="2000" dirty="0" smtClean="0">
                <a:solidFill>
                  <a:schemeClr val="tx1"/>
                </a:solidFill>
                <a:latin typeface="ＤＦＧ角POPW9" pitchFamily="50" charset="-128"/>
                <a:ea typeface="ＤＦＧ角POPW9" pitchFamily="50" charset="-128"/>
              </a:rPr>
            </a:br>
            <a:r>
              <a:rPr lang="ja-JP" altLang="en-US" sz="2000" dirty="0" smtClean="0">
                <a:solidFill>
                  <a:schemeClr val="tx1"/>
                </a:solidFill>
                <a:latin typeface="ＤＦＧ角POPW9" pitchFamily="50" charset="-128"/>
                <a:ea typeface="ＤＦＧ角POPW9" pitchFamily="50" charset="-128"/>
              </a:rPr>
              <a:t>　　享受すべきである。</a:t>
            </a:r>
            <a:endParaRPr kumimoji="1" lang="ja-JP" altLang="en-US" sz="2000" dirty="0">
              <a:latin typeface="ＤＦＧ角POPW9" pitchFamily="50" charset="-128"/>
              <a:ea typeface="ＤＦＧ角POPW9" pitchFamily="50" charset="-128"/>
            </a:endParaRPr>
          </a:p>
        </p:txBody>
      </p:sp>
      <p:sp>
        <p:nvSpPr>
          <p:cNvPr id="4" name="メモ 3"/>
          <p:cNvSpPr/>
          <p:nvPr/>
        </p:nvSpPr>
        <p:spPr>
          <a:xfrm>
            <a:off x="467544" y="2060848"/>
            <a:ext cx="3888432" cy="4248472"/>
          </a:xfrm>
          <a:prstGeom prst="foldedCorner">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lang="en-US" altLang="ja-JP" sz="1050" dirty="0" smtClean="0">
              <a:latin typeface="ＭＳ Ｐ明朝" pitchFamily="18" charset="-128"/>
              <a:ea typeface="ＭＳ Ｐ明朝" pitchFamily="18" charset="-128"/>
            </a:endParaRPr>
          </a:p>
          <a:p>
            <a:endParaRPr lang="en-US" altLang="ja-JP" sz="1400" dirty="0" smtClean="0">
              <a:solidFill>
                <a:schemeClr val="tx1"/>
              </a:solidFill>
              <a:latin typeface="ＤＦＰ角POPW9" pitchFamily="50" charset="-128"/>
              <a:ea typeface="ＤＦＰ角POPW9" pitchFamily="50" charset="-128"/>
            </a:endParaRPr>
          </a:p>
          <a:p>
            <a:r>
              <a:rPr lang="ja-JP" altLang="en-US" sz="1400" dirty="0" smtClean="0">
                <a:solidFill>
                  <a:schemeClr val="tx1"/>
                </a:solidFill>
                <a:latin typeface="ＤＦＧ角POPW9" pitchFamily="50" charset="-128"/>
                <a:ea typeface="ＤＦＧ角POPW9" pitchFamily="50" charset="-128"/>
              </a:rPr>
              <a:t>世界では－「労働権」と「休息権」を統一</a:t>
            </a:r>
            <a:r>
              <a:rPr lang="en-US" altLang="ja-JP" sz="1400" dirty="0" smtClean="0">
                <a:solidFill>
                  <a:schemeClr val="tx1"/>
                </a:solidFill>
                <a:latin typeface="ＤＦＧ角POPW9" pitchFamily="50" charset="-128"/>
                <a:ea typeface="ＤＦＧ角POPW9" pitchFamily="50" charset="-128"/>
              </a:rPr>
              <a:t>ILO</a:t>
            </a:r>
            <a:r>
              <a:rPr lang="ja-JP" altLang="en-US" sz="1400" dirty="0" smtClean="0">
                <a:solidFill>
                  <a:schemeClr val="tx1"/>
                </a:solidFill>
                <a:latin typeface="ＤＦＧ角POPW9" pitchFamily="50" charset="-128"/>
                <a:ea typeface="ＤＦＧ角POPW9" pitchFamily="50" charset="-128"/>
              </a:rPr>
              <a:t>勧告　</a:t>
            </a:r>
            <a:endParaRPr lang="en-US" altLang="ja-JP" sz="1400" dirty="0" smtClean="0">
              <a:solidFill>
                <a:schemeClr val="tx1"/>
              </a:solidFill>
              <a:latin typeface="ＤＦＧ角POPW9" pitchFamily="50" charset="-128"/>
              <a:ea typeface="ＤＦＧ角POPW9" pitchFamily="50" charset="-128"/>
            </a:endParaRPr>
          </a:p>
          <a:p>
            <a:r>
              <a:rPr lang="ja-JP" altLang="en-US" sz="1400" dirty="0" smtClean="0">
                <a:solidFill>
                  <a:schemeClr val="tx1"/>
                </a:solidFill>
                <a:latin typeface="ＤＦＧ角POPW9" pitchFamily="50" charset="-128"/>
                <a:ea typeface="ＤＦＧ角POPW9" pitchFamily="50" charset="-128"/>
              </a:rPr>
              <a:t>　　　　　　　　　　　　　　　　　　　　　　　　　　　　　　　　</a:t>
            </a:r>
            <a:r>
              <a:rPr lang="en-US" altLang="ja-JP" sz="1050" dirty="0" smtClean="0">
                <a:solidFill>
                  <a:schemeClr val="tx1"/>
                </a:solidFill>
                <a:latin typeface="ＭＳ Ｐ明朝" pitchFamily="18" charset="-128"/>
                <a:ea typeface="ＭＳ Ｐ明朝" pitchFamily="18" charset="-128"/>
              </a:rPr>
              <a:t>(1980</a:t>
            </a:r>
            <a:r>
              <a:rPr lang="ja-JP" altLang="en-US" sz="1050" dirty="0" smtClean="0">
                <a:solidFill>
                  <a:schemeClr val="tx1"/>
                </a:solidFill>
                <a:latin typeface="ＭＳ Ｐ明朝" pitchFamily="18" charset="-128"/>
                <a:ea typeface="ＭＳ Ｐ明朝" pitchFamily="18" charset="-128"/>
              </a:rPr>
              <a:t>年）</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勧告の基調</a:t>
            </a: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r>
              <a:rPr lang="ja-JP" altLang="en-US" sz="1050" dirty="0" smtClean="0">
                <a:solidFill>
                  <a:schemeClr val="tx1"/>
                </a:solidFill>
                <a:latin typeface="ＭＳ Ｐ明朝" pitchFamily="18" charset="-128"/>
                <a:ea typeface="ＭＳ Ｐ明朝" pitchFamily="18" charset="-128"/>
              </a:rPr>
              <a:t>①高齢労働者の雇用の機会と待遇の均等をはかり、雇用及び職業における差別防止の措置をとること。</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r>
              <a:rPr lang="ja-JP" altLang="en-US" sz="1050" dirty="0" smtClean="0">
                <a:solidFill>
                  <a:schemeClr val="tx1"/>
                </a:solidFill>
                <a:latin typeface="ＭＳ Ｐ明朝" pitchFamily="18" charset="-128"/>
                <a:ea typeface="ＭＳ Ｐ明朝" pitchFamily="18" charset="-128"/>
              </a:rPr>
              <a:t>②高齢労働者に対する雇用上の保護措置をとること。</a:t>
            </a: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r>
              <a:rPr lang="ja-JP" altLang="en-US" sz="1050" dirty="0" smtClean="0">
                <a:solidFill>
                  <a:schemeClr val="tx1"/>
                </a:solidFill>
                <a:latin typeface="ＭＳ Ｐ明朝" pitchFamily="18" charset="-128"/>
                <a:ea typeface="ＭＳ Ｐ明朝" pitchFamily="18" charset="-128"/>
              </a:rPr>
              <a:t>・加齢を促進するおそれのある労働条件、作業環境の改善</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r>
              <a:rPr lang="ja-JP" altLang="en-US" sz="1050" dirty="0" smtClean="0">
                <a:solidFill>
                  <a:schemeClr val="tx1"/>
                </a:solidFill>
                <a:latin typeface="ＭＳ Ｐ明朝" pitchFamily="18" charset="-128"/>
                <a:ea typeface="ＭＳ Ｐ明朝" pitchFamily="18" charset="-128"/>
              </a:rPr>
              <a:t>③高齢労働者が労働生活から自己の意志によって退職しうる措置をとること。</a:t>
            </a: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r>
              <a:rPr lang="ja-JP" altLang="en-US" sz="1050" dirty="0" smtClean="0">
                <a:solidFill>
                  <a:schemeClr val="tx1"/>
                </a:solidFill>
                <a:latin typeface="ＭＳ Ｐ明朝" pitchFamily="18" charset="-128"/>
                <a:ea typeface="ＭＳ Ｐ明朝" pitchFamily="18" charset="-128"/>
              </a:rPr>
              <a:t>・年金支給開始年齢を一般的な定年年齢よりも早める</a:t>
            </a:r>
            <a:r>
              <a:rPr lang="en-US" altLang="ja-JP" sz="1050" dirty="0" smtClean="0">
                <a:solidFill>
                  <a:schemeClr val="tx1"/>
                </a:solidFill>
                <a:latin typeface="ＭＳ Ｐ明朝" pitchFamily="18" charset="-128"/>
                <a:ea typeface="ＭＳ Ｐ明朝" pitchFamily="18" charset="-128"/>
              </a:rPr>
              <a:t>(EU</a:t>
            </a:r>
            <a:r>
              <a:rPr lang="ja-JP" altLang="en-US" sz="1050" dirty="0" smtClean="0">
                <a:solidFill>
                  <a:schemeClr val="tx1"/>
                </a:solidFill>
                <a:latin typeface="ＭＳ Ｐ明朝" pitchFamily="18" charset="-128"/>
                <a:ea typeface="ＭＳ Ｐ明朝" pitchFamily="18" charset="-128"/>
              </a:rPr>
              <a:t>）</a:t>
            </a: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①と②は 「高齢者雇用の法的な規制」 「積極的な雇用機会の創出」「社会保障の充実」を一体で実体化することを求めている。</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a:buNone/>
            </a:pPr>
            <a:r>
              <a:rPr lang="ja-JP" altLang="en-US" sz="700" dirty="0" smtClean="0">
                <a:solidFill>
                  <a:srgbClr val="FF0000"/>
                </a:solidFill>
                <a:latin typeface="ＭＳ Ｐ明朝" pitchFamily="18" charset="-128"/>
                <a:ea typeface="ＭＳ Ｐ明朝" pitchFamily="18" charset="-128"/>
              </a:rPr>
              <a:t>●</a:t>
            </a:r>
            <a:r>
              <a:rPr lang="ja-JP" altLang="en-US" sz="1400" dirty="0" smtClean="0">
                <a:solidFill>
                  <a:schemeClr val="tx1"/>
                </a:solidFill>
                <a:latin typeface="ＤＦＰ角POPW9" pitchFamily="50" charset="-128"/>
                <a:ea typeface="ＤＦＰ角POPW9" pitchFamily="50" charset="-128"/>
              </a:rPr>
              <a:t>労働権</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十分な雇用機会と快適な労働条件を保障される権利。</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700" dirty="0" smtClean="0">
                <a:solidFill>
                  <a:srgbClr val="FF0000"/>
                </a:solidFill>
                <a:latin typeface="ＭＳ Ｐ明朝" pitchFamily="18" charset="-128"/>
                <a:ea typeface="ＭＳ Ｐ明朝" pitchFamily="18" charset="-128"/>
              </a:rPr>
              <a:t>●</a:t>
            </a:r>
            <a:r>
              <a:rPr lang="ja-JP" altLang="en-US" sz="1400" dirty="0" smtClean="0">
                <a:solidFill>
                  <a:schemeClr val="tx1"/>
                </a:solidFill>
                <a:latin typeface="ＤＦＰ角POPW9" pitchFamily="50" charset="-128"/>
                <a:ea typeface="ＤＦＰ角POPW9" pitchFamily="50" charset="-128"/>
              </a:rPr>
              <a:t>休息権</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自己の意志で自由に引退し、引退後の生活を</a:t>
            </a:r>
            <a:r>
              <a:rPr lang="ja-JP" altLang="en-US" sz="1050" dirty="0" err="1" smtClean="0">
                <a:solidFill>
                  <a:schemeClr val="tx1"/>
                </a:solidFill>
                <a:latin typeface="ＭＳ Ｐ明朝" pitchFamily="18" charset="-128"/>
                <a:ea typeface="ＭＳ Ｐ明朝" pitchFamily="18" charset="-128"/>
              </a:rPr>
              <a:t>享受す</a:t>
            </a:r>
            <a:endParaRPr lang="en-US" altLang="ja-JP" sz="1050" dirty="0" smtClean="0">
              <a:solidFill>
                <a:schemeClr val="tx1"/>
              </a:solidFill>
              <a:latin typeface="ＭＳ Ｐ明朝" pitchFamily="18" charset="-128"/>
              <a:ea typeface="ＭＳ Ｐ明朝" pitchFamily="18" charset="-128"/>
            </a:endParaRPr>
          </a:p>
          <a:p>
            <a:pPr>
              <a:buNone/>
            </a:pP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る権利。</a:t>
            </a: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endParaRPr lang="en-US" altLang="ja-JP" sz="1050" dirty="0" smtClean="0">
              <a:solidFill>
                <a:schemeClr val="tx1"/>
              </a:solidFill>
              <a:latin typeface="ＭＳ Ｐ明朝" pitchFamily="18" charset="-128"/>
              <a:ea typeface="ＭＳ Ｐ明朝" pitchFamily="18" charset="-128"/>
            </a:endParaRPr>
          </a:p>
          <a:p>
            <a:pPr fontAlgn="auto">
              <a:spcBef>
                <a:spcPts val="0"/>
              </a:spcBef>
              <a:spcAft>
                <a:spcPts val="0"/>
              </a:spcAft>
              <a:defRPr/>
            </a:pPr>
            <a:endParaRPr lang="en-US" altLang="ja-JP" sz="1050" dirty="0" smtClean="0">
              <a:solidFill>
                <a:schemeClr val="tx1"/>
              </a:solidFill>
              <a:latin typeface="ＭＳ Ｐ明朝" pitchFamily="18" charset="-128"/>
              <a:ea typeface="ＭＳ Ｐ明朝" pitchFamily="18" charset="-128"/>
            </a:endParaRPr>
          </a:p>
        </p:txBody>
      </p:sp>
      <p:sp>
        <p:nvSpPr>
          <p:cNvPr id="5" name="メモ 4"/>
          <p:cNvSpPr/>
          <p:nvPr/>
        </p:nvSpPr>
        <p:spPr>
          <a:xfrm>
            <a:off x="4572000" y="2060848"/>
            <a:ext cx="3816424" cy="4248472"/>
          </a:xfrm>
          <a:prstGeom prst="foldedCorner">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mj-ea"/>
            </a:endParaRPr>
          </a:p>
          <a:p>
            <a:endParaRPr lang="en-US" altLang="ja-JP" sz="1050" dirty="0" smtClean="0">
              <a:solidFill>
                <a:schemeClr val="tx1"/>
              </a:solidFill>
              <a:latin typeface="+mj-ea"/>
            </a:endParaRPr>
          </a:p>
          <a:p>
            <a:endParaRPr lang="en-US" altLang="ja-JP" sz="1400" dirty="0" smtClean="0">
              <a:solidFill>
                <a:schemeClr val="tx1"/>
              </a:solidFill>
              <a:latin typeface="ＤＦＰ角POPW9" pitchFamily="50" charset="-128"/>
              <a:ea typeface="ＤＦＰ角POPW9" pitchFamily="50" charset="-128"/>
            </a:endParaRPr>
          </a:p>
          <a:p>
            <a:endParaRPr lang="en-US" altLang="ja-JP" sz="1400" dirty="0" smtClean="0">
              <a:solidFill>
                <a:schemeClr val="tx1"/>
              </a:solidFill>
              <a:latin typeface="ＤＦＰ角POPW9" pitchFamily="50" charset="-128"/>
              <a:ea typeface="ＤＦＰ角POPW9" pitchFamily="50" charset="-128"/>
            </a:endParaRPr>
          </a:p>
          <a:p>
            <a:endParaRPr lang="en-US" altLang="ja-JP" sz="1400" dirty="0" smtClean="0">
              <a:solidFill>
                <a:schemeClr val="tx1"/>
              </a:solidFill>
              <a:latin typeface="ＤＦＰ角POPW9" pitchFamily="50" charset="-128"/>
              <a:ea typeface="ＤＦＰ角POPW9" pitchFamily="50" charset="-128"/>
            </a:endParaRPr>
          </a:p>
          <a:p>
            <a:r>
              <a:rPr lang="ja-JP" altLang="en-US" sz="1400" dirty="0" smtClean="0">
                <a:solidFill>
                  <a:schemeClr val="tx1"/>
                </a:solidFill>
                <a:latin typeface="ＤＦＧ角POPW9" pitchFamily="50" charset="-128"/>
                <a:ea typeface="ＤＦＧ角POPW9" pitchFamily="50" charset="-128"/>
              </a:rPr>
              <a:t>日本政府の考え方</a:t>
            </a:r>
            <a:endParaRPr lang="en-US" altLang="ja-JP" sz="1400" dirty="0" smtClean="0">
              <a:solidFill>
                <a:schemeClr val="tx1"/>
              </a:solidFill>
              <a:latin typeface="ＤＦＧ角POPW9" pitchFamily="50" charset="-128"/>
              <a:ea typeface="ＤＦＧ角POPW9" pitchFamily="50" charset="-128"/>
            </a:endParaRPr>
          </a:p>
          <a:p>
            <a:r>
              <a:rPr lang="ja-JP" altLang="en-US" sz="1050" dirty="0" smtClean="0">
                <a:solidFill>
                  <a:schemeClr val="tx1"/>
                </a:solidFill>
                <a:latin typeface="ＭＳ Ｐ明朝" pitchFamily="18" charset="-128"/>
                <a:ea typeface="ＭＳ Ｐ明朝" pitchFamily="18" charset="-128"/>
              </a:rPr>
              <a:t>少子高齢化の急速な進行により、今後、労働力人口の減少が見込まれる中で、我が国経済の活力を維持していくためには、</a:t>
            </a:r>
            <a:r>
              <a:rPr lang="ja-JP" altLang="en-US" sz="1050" u="sng" dirty="0" smtClean="0">
                <a:solidFill>
                  <a:schemeClr val="tx1"/>
                </a:solidFill>
                <a:latin typeface="ＭＳ Ｐ明朝" pitchFamily="18" charset="-128"/>
                <a:ea typeface="ＭＳ Ｐ明朝" pitchFamily="18" charset="-128"/>
              </a:rPr>
              <a:t>高年齢者の能力の有効な活用を図る</a:t>
            </a:r>
            <a:r>
              <a:rPr lang="ja-JP" altLang="en-US" sz="1050" dirty="0" smtClean="0">
                <a:solidFill>
                  <a:schemeClr val="tx1"/>
                </a:solidFill>
                <a:latin typeface="ＭＳ Ｐ明朝" pitchFamily="18" charset="-128"/>
                <a:ea typeface="ＭＳ Ｐ明朝" pitchFamily="18" charset="-128"/>
              </a:rPr>
              <a:t>ことが重要な課題である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　　　　　</a:t>
            </a:r>
            <a:r>
              <a:rPr lang="en-US" altLang="ja-JP" sz="900" dirty="0" smtClean="0">
                <a:solidFill>
                  <a:schemeClr val="tx1"/>
                </a:solidFill>
                <a:latin typeface="ＭＳ Ｐ明朝" pitchFamily="18" charset="-128"/>
                <a:ea typeface="ＭＳ Ｐ明朝" pitchFamily="18" charset="-128"/>
              </a:rPr>
              <a:t>   </a:t>
            </a:r>
            <a:r>
              <a:rPr lang="ja-JP" altLang="en-US" sz="900" dirty="0" smtClean="0">
                <a:solidFill>
                  <a:schemeClr val="tx1"/>
                </a:solidFill>
                <a:latin typeface="ＭＳ Ｐ明朝" pitchFamily="18" charset="-128"/>
                <a:ea typeface="ＭＳ Ｐ明朝" pitchFamily="18" charset="-128"/>
              </a:rPr>
              <a:t>（「高年齢者等職業安定対策基本方針」、</a:t>
            </a:r>
            <a:r>
              <a:rPr lang="en-US" altLang="ja-JP" sz="900" dirty="0" smtClean="0">
                <a:solidFill>
                  <a:schemeClr val="tx1"/>
                </a:solidFill>
                <a:latin typeface="ＭＳ Ｐ明朝" pitchFamily="18" charset="-128"/>
                <a:ea typeface="ＭＳ Ｐ明朝" pitchFamily="18" charset="-128"/>
              </a:rPr>
              <a:t>09.3</a:t>
            </a:r>
            <a:r>
              <a:rPr lang="ja-JP" altLang="en-US" sz="900" dirty="0" smtClean="0">
                <a:solidFill>
                  <a:schemeClr val="tx1"/>
                </a:solidFill>
                <a:latin typeface="ＭＳ Ｐ明朝" pitchFamily="18" charset="-128"/>
                <a:ea typeface="ＭＳ Ｐ明朝" pitchFamily="18" charset="-128"/>
              </a:rPr>
              <a:t>）</a:t>
            </a:r>
            <a:endParaRPr lang="en-US" altLang="ja-JP" sz="900" dirty="0" smtClean="0">
              <a:solidFill>
                <a:schemeClr val="tx1"/>
              </a:solidFill>
              <a:latin typeface="ＭＳ Ｐ明朝" pitchFamily="18" charset="-128"/>
              <a:ea typeface="ＭＳ Ｐ明朝" pitchFamily="18" charset="-128"/>
            </a:endParaRPr>
          </a:p>
          <a:p>
            <a:r>
              <a:rPr lang="ja-JP" altLang="en-US" sz="1400" dirty="0" smtClean="0">
                <a:solidFill>
                  <a:schemeClr val="tx1"/>
                </a:solidFill>
                <a:latin typeface="ＤＦＰ角POPW9" pitchFamily="50" charset="-128"/>
                <a:ea typeface="ＤＦＰ角POPW9" pitchFamily="50" charset="-128"/>
              </a:rPr>
              <a:t>現実</a:t>
            </a:r>
            <a:r>
              <a:rPr lang="en-US" altLang="ja-JP" sz="1400" dirty="0" smtClean="0">
                <a:solidFill>
                  <a:schemeClr val="tx1"/>
                </a:solidFill>
                <a:latin typeface="ＤＦＰ角POPW9" pitchFamily="50" charset="-128"/>
                <a:ea typeface="ＤＦＰ角POPW9" pitchFamily="50" charset="-128"/>
              </a:rPr>
              <a:t>‥</a:t>
            </a:r>
            <a:r>
              <a:rPr lang="ja-JP" altLang="en-US" sz="1400" dirty="0" err="1" smtClean="0">
                <a:solidFill>
                  <a:schemeClr val="tx1"/>
                </a:solidFill>
                <a:latin typeface="ＤＦＰ角POPW9" pitchFamily="50" charset="-128"/>
                <a:ea typeface="ＤＦＰ角POPW9" pitchFamily="50" charset="-128"/>
              </a:rPr>
              <a:t>。</a:t>
            </a:r>
            <a:endParaRPr lang="en-US" altLang="ja-JP" sz="1400" dirty="0" smtClean="0">
              <a:solidFill>
                <a:schemeClr val="tx1"/>
              </a:solidFill>
              <a:latin typeface="ＤＦＰ角POPW9" pitchFamily="50" charset="-128"/>
              <a:ea typeface="ＤＦＰ角POPW9" pitchFamily="50" charset="-128"/>
            </a:endParaRPr>
          </a:p>
          <a:p>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定年制により、労働能力がありながら強制的に労働の場を奪</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われ、不安定な雇用形態に甘んじなければならない。</a:t>
            </a:r>
            <a:r>
              <a:rPr lang="en-US" altLang="ja-JP" sz="1050" dirty="0" smtClean="0">
                <a:solidFill>
                  <a:schemeClr val="tx1"/>
                </a:solidFill>
                <a:latin typeface="ＭＳ Ｐ明朝" pitchFamily="18" charset="-128"/>
                <a:ea typeface="ＭＳ Ｐ明朝" pitchFamily="18" charset="-128"/>
              </a:rPr>
              <a:t/>
            </a:r>
            <a:br>
              <a:rPr lang="en-US" altLang="ja-JP" sz="1050" dirty="0" smtClean="0">
                <a:solidFill>
                  <a:schemeClr val="tx1"/>
                </a:solidFill>
                <a:latin typeface="ＭＳ Ｐ明朝" pitchFamily="18" charset="-128"/>
                <a:ea typeface="ＭＳ Ｐ明朝" pitchFamily="18" charset="-128"/>
              </a:rPr>
            </a:br>
            <a:r>
              <a:rPr lang="ja-JP" altLang="en-US"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rPr>
              <a:t>かなりの高齢まで生活の</a:t>
            </a:r>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ために「賃労働」に従事しなければ</a:t>
            </a:r>
            <a:endParaRPr lang="en-US" altLang="ja-JP" sz="1050" dirty="0" smtClean="0">
              <a:solidFill>
                <a:schemeClr val="tx1"/>
              </a:solidFill>
              <a:latin typeface="ＭＳ Ｐ明朝" pitchFamily="18" charset="-128"/>
              <a:ea typeface="ＭＳ Ｐ明朝" pitchFamily="18" charset="-128"/>
            </a:endParaRPr>
          </a:p>
          <a:p>
            <a:r>
              <a:rPr lang="en-US" altLang="ja-JP" sz="1050" dirty="0" smtClean="0">
                <a:solidFill>
                  <a:schemeClr val="tx1"/>
                </a:solidFill>
                <a:latin typeface="ＭＳ Ｐ明朝" pitchFamily="18" charset="-128"/>
                <a:ea typeface="ＭＳ Ｐ明朝" pitchFamily="18" charset="-128"/>
              </a:rPr>
              <a:t>   </a:t>
            </a:r>
            <a:r>
              <a:rPr lang="ja-JP" altLang="en-US" sz="1050" dirty="0" smtClean="0">
                <a:solidFill>
                  <a:schemeClr val="tx1"/>
                </a:solidFill>
                <a:latin typeface="ＭＳ Ｐ明朝" pitchFamily="18" charset="-128"/>
                <a:ea typeface="ＭＳ Ｐ明朝" pitchFamily="18" charset="-128"/>
              </a:rPr>
              <a:t>ならない。</a:t>
            </a:r>
            <a:endParaRPr lang="en-US" altLang="ja-JP" sz="1400" dirty="0" smtClean="0">
              <a:solidFill>
                <a:schemeClr val="tx1"/>
              </a:solidFill>
              <a:latin typeface="ＤＦＰ角POPW9" pitchFamily="50" charset="-128"/>
              <a:ea typeface="ＤＦＰ角POPW9" pitchFamily="50" charset="-128"/>
            </a:endParaRPr>
          </a:p>
          <a:p>
            <a:pPr>
              <a:buNone/>
            </a:pPr>
            <a:r>
              <a:rPr lang="ja-JP" altLang="en-US" sz="1400" dirty="0" smtClean="0">
                <a:solidFill>
                  <a:schemeClr val="tx1"/>
                </a:solidFill>
                <a:latin typeface="ＤＦＧ角POPW9" pitchFamily="50" charset="-128"/>
                <a:ea typeface="ＤＦＧ角POPW9" pitchFamily="50" charset="-128"/>
              </a:rPr>
              <a:t>とられている高齢者の雇用・失業対策</a:t>
            </a:r>
            <a:r>
              <a:rPr lang="en-US" altLang="ja-JP" sz="1400" dirty="0" smtClean="0">
                <a:solidFill>
                  <a:schemeClr val="tx1"/>
                </a:solidFill>
                <a:latin typeface="ＤＦＧ角POPW9" pitchFamily="50" charset="-128"/>
                <a:ea typeface="ＤＦＧ角POPW9" pitchFamily="50" charset="-128"/>
              </a:rPr>
              <a:t>-</a:t>
            </a:r>
            <a:r>
              <a:rPr lang="ja-JP" altLang="en-US" sz="1400" dirty="0" smtClean="0">
                <a:solidFill>
                  <a:schemeClr val="tx1"/>
                </a:solidFill>
                <a:latin typeface="ＤＦＧ角POPW9" pitchFamily="50" charset="-128"/>
                <a:ea typeface="ＤＦＧ角POPW9" pitchFamily="50" charset="-128"/>
              </a:rPr>
              <a:t>３本柱</a:t>
            </a:r>
            <a:endParaRPr lang="en-US" altLang="ja-JP" sz="1050" dirty="0" smtClean="0">
              <a:solidFill>
                <a:schemeClr val="tx1"/>
              </a:solidFill>
              <a:latin typeface="ＤＦＧ角POPW9" pitchFamily="50" charset="-128"/>
              <a:ea typeface="ＤＦＧ角POPW9" pitchFamily="50" charset="-128"/>
            </a:endParaRPr>
          </a:p>
          <a:p>
            <a:pPr>
              <a:buNone/>
            </a:pPr>
            <a:r>
              <a:rPr lang="ja-JP" altLang="en-US" sz="1050" dirty="0" smtClean="0">
                <a:solidFill>
                  <a:schemeClr val="tx1"/>
                </a:solidFill>
                <a:latin typeface="ＭＳ Ｐ明朝" pitchFamily="18" charset="-128"/>
                <a:ea typeface="ＭＳ Ｐ明朝" pitchFamily="18" charset="-128"/>
              </a:rPr>
              <a:t>１・安定した雇用の確保</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65</a:t>
            </a:r>
            <a:r>
              <a:rPr lang="ja-JP" altLang="en-US" sz="1050" dirty="0" smtClean="0">
                <a:solidFill>
                  <a:schemeClr val="tx1"/>
                </a:solidFill>
                <a:latin typeface="ＭＳ Ｐ明朝" pitchFamily="18" charset="-128"/>
                <a:ea typeface="ＭＳ Ｐ明朝" pitchFamily="18" charset="-128"/>
                <a:sym typeface="Wingdings"/>
              </a:rPr>
              <a:t>歳までの定年引上げ、継続雇用</a:t>
            </a:r>
            <a:endParaRPr lang="en-US" altLang="ja-JP" sz="1050" dirty="0" smtClean="0">
              <a:solidFill>
                <a:schemeClr val="tx1"/>
              </a:solidFill>
              <a:latin typeface="ＭＳ Ｐ明朝" pitchFamily="18" charset="-128"/>
              <a:ea typeface="ＭＳ Ｐ明朝" pitchFamily="18" charset="-128"/>
              <a:sym typeface="Wingdings"/>
            </a:endParaRPr>
          </a:p>
          <a:p>
            <a:pPr>
              <a:buNone/>
            </a:pPr>
            <a:r>
              <a:rPr lang="ja-JP" altLang="en-US" sz="1050" dirty="0" smtClean="0">
                <a:solidFill>
                  <a:schemeClr val="tx1"/>
                </a:solidFill>
                <a:latin typeface="ＭＳ Ｐ明朝" pitchFamily="18" charset="-128"/>
                <a:ea typeface="ＭＳ Ｐ明朝" pitchFamily="18"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 </a:t>
            </a:r>
            <a:r>
              <a:rPr lang="ja-JP" altLang="en-US" sz="1050" dirty="0" smtClean="0">
                <a:solidFill>
                  <a:schemeClr val="tx1"/>
                </a:solidFill>
                <a:latin typeface="ＭＳ Ｐ明朝" pitchFamily="18" charset="-128"/>
                <a:ea typeface="ＭＳ Ｐ明朝" pitchFamily="18" charset="-128"/>
                <a:sym typeface="Wingdings"/>
              </a:rPr>
              <a:t>「</a:t>
            </a:r>
            <a:r>
              <a:rPr lang="en-US" altLang="ja-JP" sz="1050" dirty="0" smtClean="0">
                <a:solidFill>
                  <a:schemeClr val="tx1"/>
                </a:solidFill>
                <a:latin typeface="ＭＳ Ｐ明朝" pitchFamily="18" charset="-128"/>
                <a:ea typeface="ＭＳ Ｐ明朝" pitchFamily="18" charset="-128"/>
                <a:sym typeface="Wingdings"/>
              </a:rPr>
              <a:t>70</a:t>
            </a:r>
            <a:r>
              <a:rPr lang="ja-JP" altLang="en-US" sz="1050" dirty="0" smtClean="0">
                <a:solidFill>
                  <a:schemeClr val="tx1"/>
                </a:solidFill>
                <a:latin typeface="ＭＳ Ｐ明朝" pitchFamily="18" charset="-128"/>
                <a:ea typeface="ＭＳ Ｐ明朝" pitchFamily="18" charset="-128"/>
                <a:sym typeface="Wingdings"/>
              </a:rPr>
              <a:t>歳まで働ける企業」の促進</a:t>
            </a:r>
            <a:endParaRPr lang="en-US" altLang="ja-JP" sz="1050" dirty="0" smtClean="0">
              <a:solidFill>
                <a:schemeClr val="tx1"/>
              </a:solidFill>
              <a:latin typeface="ＭＳ Ｐ明朝" pitchFamily="18" charset="-128"/>
              <a:ea typeface="ＭＳ Ｐ明朝" pitchFamily="18" charset="-128"/>
              <a:sym typeface="Wingdings"/>
            </a:endParaRPr>
          </a:p>
          <a:p>
            <a:pPr>
              <a:buNone/>
            </a:pPr>
            <a:r>
              <a:rPr lang="ja-JP" altLang="en-US" sz="1050" dirty="0" smtClean="0">
                <a:solidFill>
                  <a:schemeClr val="tx1"/>
                </a:solidFill>
                <a:latin typeface="ＭＳ Ｐ明朝" pitchFamily="18" charset="-128"/>
                <a:ea typeface="ＭＳ Ｐ明朝" pitchFamily="18"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定年引上げ等奨励金の活用</a:t>
            </a:r>
            <a:endParaRPr lang="en-US" altLang="ja-JP" sz="1050" dirty="0" smtClean="0">
              <a:solidFill>
                <a:schemeClr val="tx1"/>
              </a:solidFill>
              <a:latin typeface="ＭＳ Ｐ明朝" pitchFamily="18" charset="-128"/>
              <a:ea typeface="ＭＳ Ｐ明朝" pitchFamily="18" charset="-128"/>
            </a:endParaRPr>
          </a:p>
          <a:p>
            <a:pPr>
              <a:buNone/>
            </a:pP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rPr>
              <a:t>２．再就職の促進</a:t>
            </a:r>
            <a:endParaRPr lang="en-US" altLang="ja-JP" sz="1050" dirty="0" smtClean="0">
              <a:solidFill>
                <a:schemeClr val="tx1"/>
              </a:solidFill>
              <a:latin typeface="ＭＳ Ｐ明朝" pitchFamily="18" charset="-128"/>
              <a:ea typeface="ＭＳ Ｐ明朝" pitchFamily="18" charset="-128"/>
            </a:endParaRPr>
          </a:p>
          <a:p>
            <a:pPr>
              <a:buNone/>
            </a:pPr>
            <a:r>
              <a:rPr lang="ja-JP" altLang="en-US" sz="1050" dirty="0" smtClean="0">
                <a:solidFill>
                  <a:schemeClr val="tx1"/>
                </a:solidFill>
                <a:latin typeface="ＭＳ Ｐ明朝" pitchFamily="18" charset="-128"/>
                <a:ea typeface="ＭＳ Ｐ明朝" pitchFamily="18"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再就職の促進</a:t>
            </a:r>
            <a:endParaRPr lang="en-US" altLang="ja-JP" sz="1050" dirty="0" smtClean="0">
              <a:solidFill>
                <a:schemeClr val="tx1"/>
              </a:solidFill>
              <a:latin typeface="ＭＳ Ｐ明朝" pitchFamily="18" charset="-128"/>
              <a:ea typeface="ＭＳ Ｐ明朝" pitchFamily="18" charset="-128"/>
              <a:sym typeface="Wingdings"/>
            </a:endParaRPr>
          </a:p>
          <a:p>
            <a:pPr>
              <a:buNone/>
            </a:pPr>
            <a:r>
              <a:rPr lang="ja-JP" altLang="en-US" sz="1050" dirty="0" smtClean="0">
                <a:solidFill>
                  <a:schemeClr val="tx1"/>
                </a:solidFill>
                <a:latin typeface="ＭＳ Ｐ明朝" pitchFamily="18" charset="-128"/>
                <a:ea typeface="ＭＳ Ｐ明朝" pitchFamily="18"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募集・採用時における年齢制限の禁止</a:t>
            </a:r>
            <a:endParaRPr lang="en-US" altLang="ja-JP" sz="1050" dirty="0" smtClean="0">
              <a:solidFill>
                <a:schemeClr val="tx1"/>
              </a:solidFill>
              <a:latin typeface="ＭＳ Ｐ明朝" pitchFamily="18" charset="-128"/>
              <a:ea typeface="ＭＳ Ｐ明朝" pitchFamily="18" charset="-128"/>
              <a:sym typeface="Wingdings"/>
            </a:endParaRPr>
          </a:p>
          <a:p>
            <a:pPr>
              <a:buNone/>
            </a:pPr>
            <a:r>
              <a:rPr lang="ja-JP" altLang="en-US" sz="1050" dirty="0" smtClean="0">
                <a:solidFill>
                  <a:schemeClr val="tx1"/>
                </a:solidFill>
                <a:latin typeface="ＭＳ Ｐ明朝" pitchFamily="18" charset="-128"/>
                <a:ea typeface="ＭＳ Ｐ明朝" pitchFamily="18"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再就職援助を行う事業主への援助</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３．多様な就業・社会参加   </a:t>
            </a:r>
            <a:r>
              <a:rPr lang="ja-JP" altLang="en-US" sz="700" dirty="0" smtClean="0">
                <a:solidFill>
                  <a:srgbClr val="FF0000"/>
                </a:solidFill>
                <a:latin typeface="ＭＳ Ｐ明朝" pitchFamily="18" charset="-128"/>
                <a:ea typeface="AR P丸ゴシック体M" pitchFamily="50" charset="-128"/>
              </a:rPr>
              <a:t>                                          </a:t>
            </a:r>
            <a:r>
              <a:rPr lang="ja-JP" altLang="en-US" sz="1050" dirty="0" smtClean="0">
                <a:latin typeface="AR P丸ゴシック体M" pitchFamily="50" charset="-128"/>
                <a:ea typeface="AR P丸ゴシック体M" pitchFamily="50" charset="-128"/>
              </a:rPr>
              <a:t>　</a:t>
            </a:r>
            <a:endParaRPr lang="en-US" altLang="ja-JP" sz="1050" dirty="0" smtClean="0">
              <a:latin typeface="AR P丸ゴシック体M" pitchFamily="50" charset="-128"/>
              <a:ea typeface="AR P丸ゴシック体M" pitchFamily="50" charset="-128"/>
            </a:endParaRPr>
          </a:p>
          <a:p>
            <a:r>
              <a:rPr lang="en-US" altLang="ja-JP" sz="1050" dirty="0" smtClean="0">
                <a:solidFill>
                  <a:schemeClr val="tx1"/>
                </a:solidFill>
                <a:latin typeface="ＭＳ Ｐ明朝" pitchFamily="18" charset="-128"/>
                <a:ea typeface="AR P丸ゴシック体M" pitchFamily="50"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シルバー人材センター事業の推進</a:t>
            </a:r>
            <a:endParaRPr lang="en-US" altLang="ja-JP" sz="1050" dirty="0" smtClean="0">
              <a:solidFill>
                <a:schemeClr val="tx1"/>
              </a:solidFill>
              <a:latin typeface="ＭＳ Ｐ明朝" pitchFamily="18" charset="-128"/>
              <a:ea typeface="ＭＳ Ｐ明朝" pitchFamily="18" charset="-128"/>
              <a:sym typeface="Wingdings"/>
            </a:endParaRPr>
          </a:p>
          <a:p>
            <a:pPr>
              <a:buNone/>
            </a:pPr>
            <a:r>
              <a:rPr lang="ja-JP" altLang="en-US" sz="1050" dirty="0" smtClean="0">
                <a:solidFill>
                  <a:schemeClr val="tx1"/>
                </a:solidFill>
                <a:latin typeface="ＭＳ Ｐ明朝" pitchFamily="18" charset="-128"/>
                <a:ea typeface="ＭＳ Ｐ明朝" pitchFamily="18"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シニア就業支援プログラム事業</a:t>
            </a:r>
            <a:endParaRPr lang="en-US" altLang="ja-JP" sz="1050" dirty="0" smtClean="0">
              <a:solidFill>
                <a:schemeClr val="tx1"/>
              </a:solidFill>
              <a:latin typeface="ＭＳ Ｐ明朝" pitchFamily="18" charset="-128"/>
              <a:ea typeface="ＭＳ Ｐ明朝" pitchFamily="18" charset="-128"/>
              <a:sym typeface="Wingdings"/>
            </a:endParaRPr>
          </a:p>
          <a:p>
            <a:pPr>
              <a:buNone/>
            </a:pPr>
            <a:r>
              <a:rPr lang="ja-JP" altLang="en-US" sz="1050" dirty="0" smtClean="0">
                <a:solidFill>
                  <a:schemeClr val="tx1"/>
                </a:solidFill>
                <a:latin typeface="ＭＳ Ｐ明朝" pitchFamily="18" charset="-128"/>
                <a:ea typeface="ＭＳ Ｐ明朝" pitchFamily="18" charset="-128"/>
                <a:sym typeface="Wingdings"/>
              </a:rPr>
              <a:t>　</a:t>
            </a:r>
            <a:r>
              <a:rPr lang="en-US" altLang="ja-JP" sz="1050" dirty="0" smtClean="0">
                <a:solidFill>
                  <a:schemeClr val="tx1"/>
                </a:solidFill>
                <a:latin typeface="ＭＳ Ｐ明朝" pitchFamily="18" charset="-128"/>
                <a:ea typeface="ＭＳ Ｐ明朝" pitchFamily="18" charset="-128"/>
                <a:sym typeface="Wingdings"/>
              </a:rPr>
              <a:t></a:t>
            </a:r>
            <a:r>
              <a:rPr lang="ja-JP" altLang="en-US" sz="1050" dirty="0" smtClean="0">
                <a:solidFill>
                  <a:schemeClr val="tx1"/>
                </a:solidFill>
                <a:latin typeface="ＭＳ Ｐ明朝" pitchFamily="18" charset="-128"/>
                <a:ea typeface="ＭＳ Ｐ明朝" pitchFamily="18" charset="-128"/>
                <a:sym typeface="Wingdings"/>
              </a:rPr>
              <a:t>共同就業機会創出助成金</a:t>
            </a:r>
            <a:endParaRPr lang="en-US" altLang="ja-JP" sz="1050" dirty="0" smtClean="0">
              <a:solidFill>
                <a:schemeClr val="tx1"/>
              </a:solidFill>
              <a:latin typeface="ＭＳ Ｐ明朝" pitchFamily="18" charset="-128"/>
              <a:ea typeface="ＭＳ Ｐ明朝" pitchFamily="18" charset="-128"/>
              <a:sym typeface="Wingdings"/>
            </a:endParaRPr>
          </a:p>
          <a:p>
            <a:pPr>
              <a:buNone/>
            </a:pPr>
            <a:r>
              <a:rPr lang="ja-JP" altLang="en-US" sz="1050" dirty="0" smtClean="0">
                <a:solidFill>
                  <a:schemeClr val="tx1"/>
                </a:solidFill>
                <a:latin typeface="ＭＳ Ｐ明朝" pitchFamily="18" charset="-128"/>
                <a:ea typeface="ＭＳ Ｐ明朝" pitchFamily="18" charset="-128"/>
              </a:rPr>
              <a:t>　　　　　　　　</a:t>
            </a:r>
            <a:endParaRPr lang="en-US" altLang="ja-JP" sz="1050" dirty="0" smtClean="0">
              <a:solidFill>
                <a:schemeClr val="tx1"/>
              </a:solidFill>
              <a:latin typeface="ＭＳ Ｐ明朝" pitchFamily="18" charset="-128"/>
              <a:ea typeface="ＭＳ Ｐ明朝" pitchFamily="18" charset="-128"/>
            </a:endParaRPr>
          </a:p>
          <a:p>
            <a:endParaRPr lang="ja-JP" altLang="en-US" sz="1050" dirty="0">
              <a:solidFill>
                <a:schemeClr val="tx1"/>
              </a:solidFill>
              <a:latin typeface="+mj-ea"/>
            </a:endParaRPr>
          </a:p>
        </p:txBody>
      </p:sp>
      <p:sp>
        <p:nvSpPr>
          <p:cNvPr id="6" name="角丸四角形 5"/>
          <p:cNvSpPr/>
          <p:nvPr/>
        </p:nvSpPr>
        <p:spPr>
          <a:xfrm>
            <a:off x="395536" y="476672"/>
            <a:ext cx="1080120" cy="50405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ＤＦＰ角POPW9" pitchFamily="50" charset="-128"/>
                <a:ea typeface="ＤＦＰ角POPW9" pitchFamily="50" charset="-128"/>
              </a:rPr>
              <a:t>あなたはどっち</a:t>
            </a:r>
            <a:r>
              <a:rPr kumimoji="1" lang="en-US" altLang="ja-JP" sz="1400" dirty="0" smtClean="0">
                <a:solidFill>
                  <a:schemeClr val="tx1"/>
                </a:solidFill>
                <a:latin typeface="ＤＦＰ角POPW9" pitchFamily="50" charset="-128"/>
                <a:ea typeface="ＤＦＰ角POPW9" pitchFamily="50" charset="-128"/>
              </a:rPr>
              <a:t>?</a:t>
            </a:r>
            <a:endParaRPr kumimoji="1" lang="ja-JP" altLang="en-US" sz="1400" dirty="0">
              <a:solidFill>
                <a:schemeClr val="tx1"/>
              </a:solidFill>
              <a:latin typeface="ＤＦＰ角POPW9" pitchFamily="50" charset="-128"/>
              <a:ea typeface="ＤＦＰ角POPW9" pitchFamily="50" charset="-128"/>
            </a:endParaRPr>
          </a:p>
        </p:txBody>
      </p:sp>
      <p:sp>
        <p:nvSpPr>
          <p:cNvPr id="8" name="スライド番号プレースホルダ 7"/>
          <p:cNvSpPr>
            <a:spLocks noGrp="1"/>
          </p:cNvSpPr>
          <p:nvPr>
            <p:ph type="sldNum" sz="quarter" idx="12"/>
          </p:nvPr>
        </p:nvSpPr>
        <p:spPr/>
        <p:txBody>
          <a:bodyPr/>
          <a:lstStyle/>
          <a:p>
            <a:fld id="{3EA329FF-598B-43D6-8D82-0C73533C8186}" type="slidenum">
              <a:rPr lang="en-US" altLang="ja-JP" smtClean="0"/>
              <a:pPr/>
              <a:t>7</a:t>
            </a:fld>
            <a:endParaRPr lang="en-US" altLang="ja-JP"/>
          </a:p>
        </p:txBody>
      </p:sp>
      <p:cxnSp>
        <p:nvCxnSpPr>
          <p:cNvPr id="12" name="直線矢印コネクタ 11"/>
          <p:cNvCxnSpPr/>
          <p:nvPr/>
        </p:nvCxnSpPr>
        <p:spPr>
          <a:xfrm>
            <a:off x="5724128" y="764704"/>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線吹き出し 1 (枠付き) 8"/>
          <p:cNvSpPr/>
          <p:nvPr/>
        </p:nvSpPr>
        <p:spPr>
          <a:xfrm>
            <a:off x="7236296" y="4725144"/>
            <a:ext cx="1512168" cy="720080"/>
          </a:xfrm>
          <a:prstGeom prst="borderCallout1">
            <a:avLst>
              <a:gd name="adj1" fmla="val 59756"/>
              <a:gd name="adj2" fmla="val -4553"/>
              <a:gd name="adj3" fmla="val 134987"/>
              <a:gd name="adj4" fmla="val -32664"/>
            </a:avLst>
          </a:prstGeom>
          <a:solidFill>
            <a:schemeClr val="accent1">
              <a:lumMod val="20000"/>
              <a:lumOff val="80000"/>
            </a:schemeClr>
          </a:solidFill>
          <a:ln w="3175">
            <a:solidFill>
              <a:schemeClr val="accent5">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ＭＳ Ｐ明朝" pitchFamily="18" charset="-128"/>
                <a:ea typeface="ＭＳ Ｐ明朝" pitchFamily="18" charset="-128"/>
              </a:rPr>
              <a:t>結局、高齢者の新たな「就労」は「生きがい対策」であるシルバー人材センターしかない。</a:t>
            </a:r>
            <a:endParaRPr kumimoji="1" lang="ja-JP" altLang="en-US" sz="1050" dirty="0">
              <a:solidFill>
                <a:schemeClr val="tx1"/>
              </a:solidFill>
              <a:latin typeface="ＭＳ Ｐ明朝" pitchFamily="18" charset="-128"/>
              <a:ea typeface="ＭＳ Ｐ明朝" pitchFamily="18"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元気な日本を復活させる。民主党の政権政策Manifesto"/>
          <p:cNvPicPr>
            <a:picLocks noGrp="1" noChangeAspect="1" noChangeArrowheads="1"/>
          </p:cNvPicPr>
          <p:nvPr>
            <p:ph idx="1"/>
          </p:nvPr>
        </p:nvPicPr>
        <p:blipFill>
          <a:blip r:embed="rId2" cstate="print"/>
          <a:srcRect/>
          <a:stretch>
            <a:fillRect/>
          </a:stretch>
        </p:blipFill>
        <p:spPr bwMode="auto">
          <a:xfrm>
            <a:off x="4644008" y="404664"/>
            <a:ext cx="1152128" cy="1368152"/>
          </a:xfrm>
          <a:prstGeom prst="rect">
            <a:avLst/>
          </a:prstGeom>
          <a:noFill/>
          <a:ln>
            <a:noFill/>
          </a:ln>
        </p:spPr>
      </p:pic>
      <p:sp>
        <p:nvSpPr>
          <p:cNvPr id="5" name="正方形/長方形 4"/>
          <p:cNvSpPr/>
          <p:nvPr/>
        </p:nvSpPr>
        <p:spPr>
          <a:xfrm>
            <a:off x="4499993" y="1772816"/>
            <a:ext cx="129614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ＭＳ Ｐ明朝" pitchFamily="18" charset="-128"/>
                <a:ea typeface="ＭＳ Ｐ明朝" pitchFamily="18" charset="-128"/>
              </a:rPr>
              <a:t>2010</a:t>
            </a:r>
            <a:r>
              <a:rPr kumimoji="1" lang="ja-JP" altLang="en-US" sz="800" dirty="0" smtClean="0">
                <a:solidFill>
                  <a:schemeClr val="tx1"/>
                </a:solidFill>
                <a:latin typeface="ＭＳ Ｐ明朝" pitchFamily="18" charset="-128"/>
                <a:ea typeface="ＭＳ Ｐ明朝" pitchFamily="18" charset="-128"/>
              </a:rPr>
              <a:t>年　参議院選挙</a:t>
            </a:r>
            <a:endParaRPr kumimoji="1" lang="ja-JP" altLang="en-US" sz="800" dirty="0">
              <a:solidFill>
                <a:schemeClr val="tx1"/>
              </a:solidFill>
              <a:latin typeface="ＭＳ Ｐ明朝" pitchFamily="18" charset="-128"/>
              <a:ea typeface="ＭＳ Ｐ明朝" pitchFamily="18" charset="-128"/>
            </a:endParaRPr>
          </a:p>
        </p:txBody>
      </p:sp>
      <p:sp>
        <p:nvSpPr>
          <p:cNvPr id="6" name="正方形/長方形 5"/>
          <p:cNvSpPr/>
          <p:nvPr/>
        </p:nvSpPr>
        <p:spPr>
          <a:xfrm>
            <a:off x="2771800" y="548680"/>
            <a:ext cx="1656184" cy="1152128"/>
          </a:xfrm>
          <a:prstGeom prst="rect">
            <a:avLst/>
          </a:prstGeom>
          <a:noFill/>
          <a:ln w="31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smtClean="0">
                <a:solidFill>
                  <a:schemeClr val="tx1"/>
                </a:solidFill>
                <a:latin typeface="ＭＳ Ｐ明朝" pitchFamily="18" charset="-128"/>
                <a:ea typeface="ＭＳ Ｐ明朝" pitchFamily="18" charset="-128"/>
              </a:rPr>
              <a:t>検証が必要なのは</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分野全体の具体的内容</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①雇用継続策</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②雇用創出策</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③再就職支援策</a:t>
            </a:r>
            <a:endParaRPr lang="en-US" altLang="ja-JP" sz="1050" dirty="0" smtClean="0">
              <a:solidFill>
                <a:schemeClr val="tx1"/>
              </a:solidFill>
              <a:latin typeface="ＭＳ Ｐ明朝" pitchFamily="18" charset="-128"/>
              <a:ea typeface="ＭＳ Ｐ明朝" pitchFamily="18" charset="-128"/>
            </a:endParaRPr>
          </a:p>
          <a:p>
            <a:r>
              <a:rPr lang="ja-JP" altLang="ja-JP" sz="1050" dirty="0" smtClean="0">
                <a:solidFill>
                  <a:schemeClr val="tx1"/>
                </a:solidFill>
                <a:latin typeface="ＭＳ Ｐ明朝" pitchFamily="18" charset="-128"/>
                <a:ea typeface="ＭＳ Ｐ明朝" pitchFamily="18" charset="-128"/>
              </a:rPr>
              <a:t>④セーフティネット</a:t>
            </a:r>
            <a:endParaRPr kumimoji="1" lang="ja-JP" altLang="en-US" sz="1050" dirty="0">
              <a:solidFill>
                <a:schemeClr val="tx1"/>
              </a:solidFill>
              <a:latin typeface="ＭＳ Ｐ明朝" pitchFamily="18" charset="-128"/>
              <a:ea typeface="ＭＳ Ｐ明朝" pitchFamily="18" charset="-128"/>
            </a:endParaRPr>
          </a:p>
        </p:txBody>
      </p:sp>
      <p:sp>
        <p:nvSpPr>
          <p:cNvPr id="12" name="正方形/長方形 11"/>
          <p:cNvSpPr/>
          <p:nvPr/>
        </p:nvSpPr>
        <p:spPr>
          <a:xfrm>
            <a:off x="4860032" y="2852936"/>
            <a:ext cx="384042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mj-ea"/>
              <a:ea typeface="+mj-ea"/>
            </a:endParaRPr>
          </a:p>
        </p:txBody>
      </p:sp>
      <p:sp>
        <p:nvSpPr>
          <p:cNvPr id="13" name="角丸四角形 12"/>
          <p:cNvSpPr/>
          <p:nvPr/>
        </p:nvSpPr>
        <p:spPr>
          <a:xfrm>
            <a:off x="4139952" y="1916832"/>
            <a:ext cx="4608512" cy="648072"/>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endParaRPr lang="en-US" altLang="ja-JP" sz="1050" b="1" dirty="0" smtClean="0">
              <a:solidFill>
                <a:schemeClr val="tx1"/>
              </a:solidFill>
              <a:latin typeface="AR P丸ゴシック体M" pitchFamily="50" charset="-128"/>
              <a:ea typeface="AR P丸ゴシック体M" pitchFamily="50" charset="-128"/>
            </a:endParaRPr>
          </a:p>
          <a:p>
            <a:r>
              <a:rPr lang="ja-JP" altLang="en-US" sz="1050" dirty="0" smtClean="0">
                <a:solidFill>
                  <a:schemeClr val="tx1"/>
                </a:solidFill>
                <a:latin typeface="ＭＳ Ｐ明朝" pitchFamily="18" charset="-128"/>
                <a:ea typeface="ＭＳ Ｐ明朝" pitchFamily="18" charset="-128"/>
              </a:rPr>
              <a:t>「雇用こそが今の経済の低迷、社会の不安、社会保障を変えていくキーになる」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(2010.9/1</a:t>
            </a:r>
            <a:r>
              <a:rPr lang="ja-JP" altLang="en-US" sz="1050" dirty="0" smtClean="0">
                <a:solidFill>
                  <a:schemeClr val="tx1"/>
                </a:solidFill>
                <a:latin typeface="ＭＳ Ｐ明朝" pitchFamily="18" charset="-128"/>
                <a:ea typeface="ＭＳ Ｐ明朝" pitchFamily="18" charset="-128"/>
              </a:rPr>
              <a:t>　代表選の記者会見、</a:t>
            </a:r>
            <a:r>
              <a:rPr lang="en-US" altLang="ja-JP" sz="1050" dirty="0" smtClean="0">
                <a:solidFill>
                  <a:schemeClr val="tx1"/>
                </a:solidFill>
                <a:latin typeface="ＭＳ Ｐ明朝" pitchFamily="18" charset="-128"/>
                <a:ea typeface="ＭＳ Ｐ明朝" pitchFamily="18" charset="-128"/>
              </a:rPr>
              <a:t>2</a:t>
            </a:r>
            <a:r>
              <a:rPr lang="ja-JP" altLang="en-US" sz="1050" dirty="0" smtClean="0">
                <a:solidFill>
                  <a:schemeClr val="tx1"/>
                </a:solidFill>
                <a:latin typeface="ＭＳ Ｐ明朝" pitchFamily="18" charset="-128"/>
                <a:ea typeface="ＭＳ Ｐ明朝" pitchFamily="18" charset="-128"/>
              </a:rPr>
              <a:t>日目の発言</a:t>
            </a:r>
            <a:r>
              <a:rPr lang="en-US" altLang="ja-JP" sz="1050" dirty="0" smtClean="0">
                <a:solidFill>
                  <a:schemeClr val="tx1"/>
                </a:solidFill>
                <a:latin typeface="ＭＳ Ｐ明朝" pitchFamily="18" charset="-128"/>
                <a:ea typeface="ＭＳ Ｐ明朝" pitchFamily="18" charset="-128"/>
              </a:rPr>
              <a:t>)</a:t>
            </a:r>
          </a:p>
          <a:p>
            <a:pPr>
              <a:buNone/>
            </a:pPr>
            <a:endParaRPr lang="ja-JP" altLang="en-US" sz="1050" b="1" dirty="0" smtClean="0">
              <a:solidFill>
                <a:schemeClr val="tx1"/>
              </a:solidFill>
              <a:latin typeface="AR P丸ゴシック体M" pitchFamily="50" charset="-128"/>
              <a:ea typeface="AR P丸ゴシック体M" pitchFamily="50" charset="-128"/>
            </a:endParaRPr>
          </a:p>
        </p:txBody>
      </p:sp>
      <p:pic>
        <p:nvPicPr>
          <p:cNvPr id="14" name="Picture 2" descr="C:\Users\佐藤陵一\Pictures\MP Navigator EX\2010_03_21\IMG.jpg"/>
          <p:cNvPicPr>
            <a:picLocks noChangeAspect="1" noChangeArrowheads="1"/>
          </p:cNvPicPr>
          <p:nvPr/>
        </p:nvPicPr>
        <p:blipFill>
          <a:blip r:embed="rId3" cstate="print"/>
          <a:srcRect/>
          <a:stretch>
            <a:fillRect/>
          </a:stretch>
        </p:blipFill>
        <p:spPr bwMode="auto">
          <a:xfrm>
            <a:off x="4211960" y="3212976"/>
            <a:ext cx="1152128" cy="1728192"/>
          </a:xfrm>
          <a:prstGeom prst="rect">
            <a:avLst/>
          </a:prstGeom>
          <a:solidFill>
            <a:srgbClr val="FFC000"/>
          </a:solidFill>
          <a:ln w="3175">
            <a:solidFill>
              <a:srgbClr val="FFC000"/>
            </a:solidFill>
          </a:ln>
        </p:spPr>
      </p:pic>
      <p:pic>
        <p:nvPicPr>
          <p:cNvPr id="15" name="Picture 2" descr="C:\Users\佐藤陵一\Pictures\MP Navigator EX\2010_03_16\IMG_0001.jpg"/>
          <p:cNvPicPr>
            <a:picLocks noChangeAspect="1" noChangeArrowheads="1"/>
          </p:cNvPicPr>
          <p:nvPr/>
        </p:nvPicPr>
        <p:blipFill>
          <a:blip r:embed="rId4" cstate="print"/>
          <a:srcRect/>
          <a:stretch>
            <a:fillRect/>
          </a:stretch>
        </p:blipFill>
        <p:spPr bwMode="auto">
          <a:xfrm>
            <a:off x="5724128" y="3212976"/>
            <a:ext cx="1296144" cy="1692188"/>
          </a:xfrm>
          <a:prstGeom prst="rect">
            <a:avLst/>
          </a:prstGeom>
          <a:noFill/>
          <a:ln>
            <a:noFill/>
          </a:ln>
        </p:spPr>
      </p:pic>
      <p:pic>
        <p:nvPicPr>
          <p:cNvPr id="16" name="Picture 4" descr="C:\Users\佐藤陵一\Pictures\MP Navigator EX\2010_03_22\IMG_0007.jpg"/>
          <p:cNvPicPr>
            <a:picLocks noChangeAspect="1" noChangeArrowheads="1"/>
          </p:cNvPicPr>
          <p:nvPr/>
        </p:nvPicPr>
        <p:blipFill>
          <a:blip r:embed="rId5" cstate="print"/>
          <a:srcRect/>
          <a:stretch>
            <a:fillRect/>
          </a:stretch>
        </p:blipFill>
        <p:spPr bwMode="auto">
          <a:xfrm>
            <a:off x="7380312" y="3212976"/>
            <a:ext cx="1224136" cy="1728192"/>
          </a:xfrm>
          <a:prstGeom prst="rect">
            <a:avLst/>
          </a:prstGeom>
          <a:noFill/>
          <a:ln w="3175">
            <a:solidFill>
              <a:srgbClr val="FFC000"/>
            </a:solidFill>
          </a:ln>
        </p:spPr>
      </p:pic>
      <p:sp>
        <p:nvSpPr>
          <p:cNvPr id="17" name="正方形/長方形 16"/>
          <p:cNvSpPr/>
          <p:nvPr/>
        </p:nvSpPr>
        <p:spPr>
          <a:xfrm>
            <a:off x="5724128" y="2708920"/>
            <a:ext cx="12961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1"/>
                </a:solidFill>
                <a:latin typeface="ＭＳ Ｐ明朝" pitchFamily="18" charset="-128"/>
                <a:ea typeface="ＭＳ Ｐ明朝" pitchFamily="18" charset="-128"/>
              </a:rPr>
              <a:t>派遣村の再現を防ぐ－</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「ワンストップサービス」</a:t>
            </a:r>
            <a:endParaRPr lang="en-US" altLang="ja-JP" sz="900" dirty="0" smtClean="0">
              <a:solidFill>
                <a:schemeClr val="tx1"/>
              </a:solidFill>
              <a:latin typeface="ＭＳ Ｐ明朝" pitchFamily="18" charset="-128"/>
              <a:ea typeface="ＭＳ Ｐ明朝" pitchFamily="18" charset="-128"/>
            </a:endParaRPr>
          </a:p>
          <a:p>
            <a:r>
              <a:rPr lang="ja-JP" altLang="en-US" sz="900" dirty="0" smtClean="0">
                <a:solidFill>
                  <a:schemeClr val="tx1"/>
                </a:solidFill>
                <a:latin typeface="ＭＳ Ｐ明朝" pitchFamily="18" charset="-128"/>
                <a:ea typeface="ＭＳ Ｐ明朝" pitchFamily="18" charset="-128"/>
              </a:rPr>
              <a:t>（</a:t>
            </a:r>
            <a:r>
              <a:rPr lang="en-US" altLang="ja-JP" sz="900" dirty="0" smtClean="0">
                <a:solidFill>
                  <a:schemeClr val="tx1"/>
                </a:solidFill>
                <a:latin typeface="ＭＳ Ｐ明朝" pitchFamily="18" charset="-128"/>
                <a:ea typeface="ＭＳ Ｐ明朝" pitchFamily="18" charset="-128"/>
              </a:rPr>
              <a:t>09</a:t>
            </a:r>
            <a:r>
              <a:rPr lang="ja-JP" altLang="en-US" sz="900" dirty="0" smtClean="0">
                <a:solidFill>
                  <a:schemeClr val="tx1"/>
                </a:solidFill>
                <a:latin typeface="ＭＳ Ｐ明朝" pitchFamily="18" charset="-128"/>
                <a:ea typeface="ＭＳ Ｐ明朝" pitchFamily="18" charset="-128"/>
              </a:rPr>
              <a:t>年末～</a:t>
            </a:r>
            <a:r>
              <a:rPr lang="en-US" altLang="ja-JP" sz="900" dirty="0" smtClean="0">
                <a:solidFill>
                  <a:schemeClr val="tx1"/>
                </a:solidFill>
                <a:latin typeface="ＭＳ Ｐ明朝" pitchFamily="18" charset="-128"/>
                <a:ea typeface="ＭＳ Ｐ明朝" pitchFamily="18" charset="-128"/>
              </a:rPr>
              <a:t>10</a:t>
            </a:r>
            <a:r>
              <a:rPr lang="ja-JP" altLang="en-US" sz="900" dirty="0" smtClean="0">
                <a:solidFill>
                  <a:schemeClr val="tx1"/>
                </a:solidFill>
                <a:latin typeface="ＭＳ Ｐ明朝" pitchFamily="18" charset="-128"/>
                <a:ea typeface="ＭＳ Ｐ明朝" pitchFamily="18" charset="-128"/>
              </a:rPr>
              <a:t>年年始</a:t>
            </a:r>
            <a:r>
              <a:rPr lang="en-US" altLang="ja-JP" sz="900" dirty="0" smtClean="0">
                <a:solidFill>
                  <a:schemeClr val="tx1"/>
                </a:solidFill>
                <a:latin typeface="ＭＳ Ｐ明朝" pitchFamily="18" charset="-128"/>
                <a:ea typeface="ＭＳ Ｐ明朝" pitchFamily="18" charset="-128"/>
              </a:rPr>
              <a:t>)</a:t>
            </a:r>
            <a:endParaRPr kumimoji="1" lang="ja-JP" altLang="en-US" sz="900" dirty="0">
              <a:latin typeface="ＭＳ Ｐ明朝" pitchFamily="18" charset="-128"/>
              <a:ea typeface="ＭＳ Ｐ明朝" pitchFamily="18" charset="-128"/>
            </a:endParaRPr>
          </a:p>
        </p:txBody>
      </p:sp>
      <p:sp>
        <p:nvSpPr>
          <p:cNvPr id="18" name="大かっこ 17"/>
          <p:cNvSpPr/>
          <p:nvPr/>
        </p:nvSpPr>
        <p:spPr>
          <a:xfrm>
            <a:off x="4139952" y="5157192"/>
            <a:ext cx="1440160" cy="108012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1050" dirty="0" smtClean="0"/>
          </a:p>
          <a:p>
            <a:endParaRPr kumimoji="1" lang="en-US" altLang="ja-JP" sz="1050" dirty="0" smtClean="0"/>
          </a:p>
          <a:p>
            <a:r>
              <a:rPr kumimoji="1" lang="ja-JP" altLang="en-US" sz="1050" dirty="0" smtClean="0">
                <a:latin typeface="ＭＳ Ｐ明朝" pitchFamily="18" charset="-128"/>
                <a:ea typeface="ＭＳ Ｐ明朝" pitchFamily="18" charset="-128"/>
              </a:rPr>
              <a:t>菅政権発足直後、年内</a:t>
            </a:r>
            <a:r>
              <a:rPr kumimoji="1" lang="en-US" altLang="ja-JP" sz="1050" dirty="0" smtClean="0">
                <a:latin typeface="ＭＳ Ｐ明朝" pitchFamily="18" charset="-128"/>
                <a:ea typeface="ＭＳ Ｐ明朝" pitchFamily="18" charset="-128"/>
              </a:rPr>
              <a:t>5</a:t>
            </a:r>
            <a:r>
              <a:rPr kumimoji="1" lang="ja-JP" altLang="en-US" sz="1050" dirty="0" smtClean="0">
                <a:latin typeface="ＭＳ Ｐ明朝" pitchFamily="18" charset="-128"/>
                <a:ea typeface="ＭＳ Ｐ明朝" pitchFamily="18" charset="-128"/>
              </a:rPr>
              <a:t>万人</a:t>
            </a:r>
            <a:r>
              <a:rPr kumimoji="1" lang="en-US" altLang="ja-JP" sz="1050" dirty="0"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年度内</a:t>
            </a:r>
            <a:r>
              <a:rPr kumimoji="1" lang="en-US" altLang="ja-JP" sz="1050" dirty="0" smtClean="0">
                <a:latin typeface="ＭＳ Ｐ明朝" pitchFamily="18" charset="-128"/>
                <a:ea typeface="ＭＳ Ｐ明朝" pitchFamily="18" charset="-128"/>
              </a:rPr>
              <a:t>19</a:t>
            </a:r>
            <a:r>
              <a:rPr kumimoji="1" lang="ja-JP" altLang="en-US" sz="1050" dirty="0" smtClean="0">
                <a:latin typeface="ＭＳ Ｐ明朝" pitchFamily="18" charset="-128"/>
                <a:ea typeface="ＭＳ Ｐ明朝" pitchFamily="18" charset="-128"/>
              </a:rPr>
              <a:t>万人）は</a:t>
            </a:r>
            <a:r>
              <a:rPr lang="ja-JP" altLang="en-US" sz="1050" dirty="0" smtClean="0">
                <a:latin typeface="ＭＳ Ｐ明朝" pitchFamily="18" charset="-128"/>
                <a:ea typeface="ＭＳ Ｐ明朝" pitchFamily="18" charset="-128"/>
              </a:rPr>
              <a:t>半年後に</a:t>
            </a:r>
            <a:r>
              <a:rPr lang="en-US" altLang="ja-JP" sz="1050" dirty="0" smtClean="0">
                <a:latin typeface="ＭＳ Ｐ明朝" pitchFamily="18" charset="-128"/>
                <a:ea typeface="ＭＳ Ｐ明朝" pitchFamily="18" charset="-128"/>
              </a:rPr>
              <a:t>26,648</a:t>
            </a:r>
            <a:r>
              <a:rPr lang="ja-JP" altLang="en-US" sz="1050" dirty="0" smtClean="0">
                <a:latin typeface="ＭＳ Ｐ明朝" pitchFamily="18" charset="-128"/>
                <a:ea typeface="ＭＳ Ｐ明朝" pitchFamily="18" charset="-128"/>
              </a:rPr>
              <a:t>人</a:t>
            </a:r>
            <a:r>
              <a:rPr lang="en-US" altLang="ja-JP" sz="1050" dirty="0" smtClean="0">
                <a:latin typeface="ＭＳ Ｐ明朝" pitchFamily="18" charset="-128"/>
                <a:ea typeface="ＭＳ Ｐ明朝" pitchFamily="18" charset="-128"/>
              </a:rPr>
              <a:t>(14%)</a:t>
            </a:r>
            <a:r>
              <a:rPr lang="ja-JP" altLang="en-US" sz="1050" dirty="0" smtClean="0">
                <a:latin typeface="ＭＳ Ｐ明朝" pitchFamily="18" charset="-128"/>
                <a:ea typeface="ＭＳ Ｐ明朝" pitchFamily="18" charset="-128"/>
              </a:rPr>
              <a:t>だった。　（「日経」）</a:t>
            </a:r>
            <a:endParaRPr lang="en-US" altLang="ja-JP" sz="1050" dirty="0" smtClean="0">
              <a:latin typeface="ＭＳ Ｐ明朝" pitchFamily="18" charset="-128"/>
              <a:ea typeface="ＭＳ Ｐ明朝" pitchFamily="18" charset="-128"/>
            </a:endParaRPr>
          </a:p>
          <a:p>
            <a:endParaRPr lang="ja-JP" altLang="en-US" sz="1050" dirty="0" smtClean="0">
              <a:latin typeface="ＭＳ Ｐ明朝" pitchFamily="18" charset="-128"/>
              <a:ea typeface="ＭＳ Ｐ明朝" pitchFamily="18" charset="-128"/>
            </a:endParaRPr>
          </a:p>
          <a:p>
            <a:endParaRPr kumimoji="1" lang="en-US" altLang="ja-JP" sz="1050" dirty="0" smtClean="0"/>
          </a:p>
          <a:p>
            <a:endParaRPr kumimoji="1" lang="ja-JP" altLang="en-US" sz="1050" dirty="0"/>
          </a:p>
        </p:txBody>
      </p:sp>
      <p:sp>
        <p:nvSpPr>
          <p:cNvPr id="19" name="大かっこ 18"/>
          <p:cNvSpPr/>
          <p:nvPr/>
        </p:nvSpPr>
        <p:spPr>
          <a:xfrm>
            <a:off x="5724128" y="5157192"/>
            <a:ext cx="1440160" cy="108012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r>
              <a:rPr kumimoji="1" lang="ja-JP" altLang="en-US" sz="1050" dirty="0" smtClean="0">
                <a:latin typeface="ＭＳ Ｐ明朝" pitchFamily="18" charset="-128"/>
                <a:ea typeface="ＭＳ Ｐ明朝" pitchFamily="18" charset="-128"/>
              </a:rPr>
              <a:t>貸付策ばかり</a:t>
            </a:r>
            <a:r>
              <a:rPr kumimoji="1" lang="en-US" altLang="ja-JP" sz="1050" dirty="0" smtClean="0">
                <a:latin typeface="ＭＳ Ｐ明朝" pitchFamily="18" charset="-128"/>
                <a:ea typeface="ＭＳ Ｐ明朝" pitchFamily="18" charset="-128"/>
              </a:rPr>
              <a:t>…</a:t>
            </a:r>
            <a:r>
              <a:rPr kumimoji="1" lang="ja-JP" altLang="en-US" sz="1050" dirty="0" err="1" smtClean="0">
                <a:latin typeface="ＭＳ Ｐ明朝" pitchFamily="18" charset="-128"/>
                <a:ea typeface="ＭＳ Ｐ明朝" pitchFamily="18" charset="-128"/>
              </a:rPr>
              <a:t>。</a:t>
            </a:r>
            <a:r>
              <a:rPr kumimoji="1" lang="ja-JP" altLang="en-US" sz="1050" dirty="0" smtClean="0">
                <a:latin typeface="ＭＳ Ｐ明朝" pitchFamily="18" charset="-128"/>
                <a:ea typeface="ＭＳ Ｐ明朝" pitchFamily="18" charset="-128"/>
              </a:rPr>
              <a:t>「</a:t>
            </a:r>
            <a:r>
              <a:rPr lang="ja-JP" altLang="en-US" sz="1050" dirty="0" smtClean="0">
                <a:latin typeface="ＭＳ Ｐ明朝" pitchFamily="18" charset="-128"/>
                <a:ea typeface="ＭＳ Ｐ明朝" pitchFamily="18" charset="-128"/>
              </a:rPr>
              <a:t>公的な多重債務者を生むようなもの」「生活保護の先送り」との批判も。就労重視を。</a:t>
            </a:r>
            <a:endParaRPr kumimoji="1" lang="ja-JP" altLang="en-US" sz="1050" dirty="0">
              <a:latin typeface="ＭＳ Ｐ明朝" pitchFamily="18" charset="-128"/>
              <a:ea typeface="ＭＳ Ｐ明朝" pitchFamily="18" charset="-128"/>
            </a:endParaRPr>
          </a:p>
        </p:txBody>
      </p:sp>
      <p:sp>
        <p:nvSpPr>
          <p:cNvPr id="20" name="大かっこ 19"/>
          <p:cNvSpPr/>
          <p:nvPr/>
        </p:nvSpPr>
        <p:spPr>
          <a:xfrm flipH="1">
            <a:off x="7308304" y="5157192"/>
            <a:ext cx="1440160" cy="108012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kumimoji="1" lang="en-US" altLang="ja-JP" sz="1050" dirty="0" smtClean="0">
              <a:latin typeface="+mj-ea"/>
              <a:ea typeface="+mj-ea"/>
            </a:endParaRPr>
          </a:p>
          <a:p>
            <a:r>
              <a:rPr kumimoji="1" lang="en-US" altLang="ja-JP" sz="1050" dirty="0" smtClean="0">
                <a:latin typeface="ＭＳ Ｐ明朝" pitchFamily="18" charset="-128"/>
                <a:ea typeface="ＭＳ Ｐ明朝" pitchFamily="18" charset="-128"/>
              </a:rPr>
              <a:t>3</a:t>
            </a:r>
            <a:r>
              <a:rPr kumimoji="1" lang="ja-JP" altLang="en-US" sz="1050" dirty="0" smtClean="0">
                <a:latin typeface="ＭＳ Ｐ明朝" pitchFamily="18" charset="-128"/>
                <a:ea typeface="ＭＳ Ｐ明朝" pitchFamily="18" charset="-128"/>
              </a:rPr>
              <a:t>ヶ月経過して「第</a:t>
            </a:r>
            <a:endParaRPr kumimoji="1" lang="en-US" altLang="ja-JP" sz="1050" dirty="0" smtClean="0">
              <a:latin typeface="ＭＳ Ｐ明朝" pitchFamily="18" charset="-128"/>
              <a:ea typeface="ＭＳ Ｐ明朝" pitchFamily="18" charset="-128"/>
            </a:endParaRPr>
          </a:p>
          <a:p>
            <a:r>
              <a:rPr kumimoji="1" lang="en-US" altLang="ja-JP" sz="1050" dirty="0" smtClean="0">
                <a:latin typeface="ＭＳ Ｐ明朝" pitchFamily="18" charset="-128"/>
                <a:ea typeface="ＭＳ Ｐ明朝" pitchFamily="18" charset="-128"/>
              </a:rPr>
              <a:t>2</a:t>
            </a:r>
            <a:r>
              <a:rPr kumimoji="1" lang="ja-JP" altLang="en-US" sz="1050" dirty="0" smtClean="0">
                <a:latin typeface="ＭＳ Ｐ明朝" pitchFamily="18" charset="-128"/>
                <a:ea typeface="ＭＳ Ｐ明朝" pitchFamily="18" charset="-128"/>
              </a:rPr>
              <a:t>の安全網」の活用は</a:t>
            </a:r>
            <a:r>
              <a:rPr kumimoji="1" lang="en-US" altLang="ja-JP" sz="1050" dirty="0" smtClean="0">
                <a:latin typeface="ＭＳ Ｐ明朝" pitchFamily="18" charset="-128"/>
                <a:ea typeface="ＭＳ Ｐ明朝" pitchFamily="18" charset="-128"/>
              </a:rPr>
              <a:t>7.7</a:t>
            </a:r>
            <a:r>
              <a:rPr kumimoji="1" lang="ja-JP" altLang="en-US" sz="1050" dirty="0" smtClean="0">
                <a:latin typeface="ＭＳ Ｐ明朝" pitchFamily="18" charset="-128"/>
                <a:ea typeface="ＭＳ Ｐ明朝" pitchFamily="18" charset="-128"/>
              </a:rPr>
              <a:t>％に過ぎず、厚労省は見直し・テコ入れすると報道。「日経」）</a:t>
            </a:r>
            <a:endParaRPr kumimoji="1" lang="en-US" altLang="ja-JP" sz="1050" dirty="0" smtClean="0">
              <a:latin typeface="ＭＳ Ｐ明朝" pitchFamily="18" charset="-128"/>
              <a:ea typeface="ＭＳ Ｐ明朝" pitchFamily="18" charset="-128"/>
            </a:endParaRPr>
          </a:p>
          <a:p>
            <a:endParaRPr kumimoji="1" lang="ja-JP" altLang="en-US" sz="900" dirty="0">
              <a:latin typeface="ＭＳ Ｐ明朝" pitchFamily="18" charset="-128"/>
              <a:ea typeface="ＭＳ Ｐ明朝" pitchFamily="18" charset="-128"/>
            </a:endParaRPr>
          </a:p>
        </p:txBody>
      </p:sp>
      <p:sp>
        <p:nvSpPr>
          <p:cNvPr id="21" name="右矢印 20"/>
          <p:cNvSpPr/>
          <p:nvPr/>
        </p:nvSpPr>
        <p:spPr>
          <a:xfrm>
            <a:off x="5436096" y="4077072"/>
            <a:ext cx="216024" cy="144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2" name="右矢印 21"/>
          <p:cNvSpPr/>
          <p:nvPr/>
        </p:nvSpPr>
        <p:spPr>
          <a:xfrm>
            <a:off x="7092280" y="4077072"/>
            <a:ext cx="216024" cy="144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4716016" y="3068960"/>
            <a:ext cx="576064" cy="144016"/>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smtClean="0">
                <a:solidFill>
                  <a:schemeClr val="tx1"/>
                </a:solidFill>
                <a:latin typeface="ＭＳ Ｐ明朝" pitchFamily="18" charset="-128"/>
                <a:ea typeface="ＭＳ Ｐ明朝" pitchFamily="18" charset="-128"/>
              </a:rPr>
              <a:t>9.10.23</a:t>
            </a:r>
            <a:endParaRPr kumimoji="1" lang="ja-JP" altLang="en-US" sz="900" dirty="0">
              <a:solidFill>
                <a:schemeClr val="tx1"/>
              </a:solidFill>
              <a:latin typeface="ＭＳ Ｐ明朝" pitchFamily="18" charset="-128"/>
              <a:ea typeface="ＭＳ Ｐ明朝" pitchFamily="18" charset="-128"/>
            </a:endParaRPr>
          </a:p>
        </p:txBody>
      </p:sp>
      <p:sp>
        <p:nvSpPr>
          <p:cNvPr id="24" name="正方形/長方形 23"/>
          <p:cNvSpPr/>
          <p:nvPr/>
        </p:nvSpPr>
        <p:spPr>
          <a:xfrm>
            <a:off x="7956376" y="3068960"/>
            <a:ext cx="552061" cy="144016"/>
          </a:xfrm>
          <a:prstGeom prst="rect">
            <a:avLst/>
          </a:prstGeom>
          <a:solidFill>
            <a:schemeClr val="bg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latin typeface="ＭＳ Ｐ明朝" pitchFamily="18" charset="-128"/>
                <a:ea typeface="ＭＳ Ｐ明朝" pitchFamily="18" charset="-128"/>
              </a:rPr>
              <a:t>10.3</a:t>
            </a:r>
            <a:r>
              <a:rPr kumimoji="1" lang="en-US" altLang="ja-JP" sz="900" dirty="0" smtClean="0">
                <a:solidFill>
                  <a:schemeClr val="tx1"/>
                </a:solidFill>
                <a:latin typeface="ＭＳ Ｐ明朝" pitchFamily="18" charset="-128"/>
                <a:ea typeface="ＭＳ Ｐ明朝" pitchFamily="18" charset="-128"/>
              </a:rPr>
              <a:t>.2</a:t>
            </a:r>
            <a:endParaRPr kumimoji="1" lang="ja-JP" altLang="en-US" sz="900" dirty="0">
              <a:solidFill>
                <a:schemeClr val="tx1"/>
              </a:solidFill>
              <a:latin typeface="ＭＳ Ｐ明朝" pitchFamily="18" charset="-128"/>
              <a:ea typeface="ＭＳ Ｐ明朝" pitchFamily="18" charset="-128"/>
            </a:endParaRPr>
          </a:p>
        </p:txBody>
      </p:sp>
      <p:pic>
        <p:nvPicPr>
          <p:cNvPr id="27" name="Picture 2" descr="C:\Users\佐藤陵一\Pictures\MP Navigator EX\2009_08_01\IMG.jpg"/>
          <p:cNvPicPr>
            <a:picLocks noChangeAspect="1" noChangeArrowheads="1"/>
          </p:cNvPicPr>
          <p:nvPr/>
        </p:nvPicPr>
        <p:blipFill>
          <a:blip r:embed="rId6" cstate="print"/>
          <a:srcRect/>
          <a:stretch>
            <a:fillRect/>
          </a:stretch>
        </p:blipFill>
        <p:spPr bwMode="auto">
          <a:xfrm>
            <a:off x="1403648" y="404664"/>
            <a:ext cx="1080120" cy="1347632"/>
          </a:xfrm>
          <a:prstGeom prst="rect">
            <a:avLst/>
          </a:prstGeom>
          <a:solidFill>
            <a:schemeClr val="accent2"/>
          </a:solidFill>
          <a:ln w="9525">
            <a:noFill/>
            <a:miter lim="800000"/>
            <a:headEnd/>
            <a:tailEnd/>
          </a:ln>
          <a:effectLst/>
        </p:spPr>
      </p:pic>
      <p:sp>
        <p:nvSpPr>
          <p:cNvPr id="28" name="正方形/長方形 27"/>
          <p:cNvSpPr/>
          <p:nvPr/>
        </p:nvSpPr>
        <p:spPr>
          <a:xfrm>
            <a:off x="395536" y="2276872"/>
            <a:ext cx="3600400" cy="3960440"/>
          </a:xfrm>
          <a:prstGeom prst="rect">
            <a:avLst/>
          </a:prstGeom>
          <a:noFill/>
          <a:ln w="317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３７．●失業給付の切れた人、雇用保険の対象外である非正規労働者、自営業を廃業した人を対象に、職業能力訓練を受けた日数に応じて「能力開発手当」を支給する。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〔5000</a:t>
            </a:r>
            <a:r>
              <a:rPr lang="ja-JP" altLang="en-US" sz="1050" dirty="0" smtClean="0">
                <a:solidFill>
                  <a:schemeClr val="tx1"/>
                </a:solidFill>
                <a:latin typeface="ＭＳ Ｐ明朝" pitchFamily="18" charset="-128"/>
                <a:ea typeface="ＭＳ Ｐ明朝" pitchFamily="18" charset="-128"/>
              </a:rPr>
              <a:t>億円程度</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３８．●すべての労働者を雇用保険の被保険者とする。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●雇用保険における国庫負担を、法律の本則である１</a:t>
            </a:r>
            <a:r>
              <a:rPr lang="en-US" altLang="ja-JP" sz="1050" dirty="0" smtClean="0">
                <a:solidFill>
                  <a:schemeClr val="tx1"/>
                </a:solidFill>
                <a:latin typeface="ＭＳ Ｐ明朝" pitchFamily="18" charset="-128"/>
                <a:ea typeface="ＭＳ Ｐ明朝" pitchFamily="18" charset="-128"/>
              </a:rPr>
              <a:t>/4</a:t>
            </a:r>
            <a:r>
              <a:rPr lang="ja-JP" altLang="en-US" sz="1050" dirty="0" smtClean="0">
                <a:solidFill>
                  <a:schemeClr val="tx1"/>
                </a:solidFill>
                <a:latin typeface="ＭＳ Ｐ明朝" pitchFamily="18" charset="-128"/>
                <a:ea typeface="ＭＳ Ｐ明朝" pitchFamily="18" charset="-128"/>
              </a:rPr>
              <a:t>に戻す。</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●失業後</a:t>
            </a:r>
            <a:r>
              <a:rPr lang="en-US" altLang="ja-JP" sz="1050" dirty="0" smtClean="0">
                <a:solidFill>
                  <a:schemeClr val="tx1"/>
                </a:solidFill>
                <a:latin typeface="ＭＳ Ｐ明朝" pitchFamily="18" charset="-128"/>
                <a:ea typeface="ＭＳ Ｐ明朝" pitchFamily="18" charset="-128"/>
              </a:rPr>
              <a:t>1</a:t>
            </a:r>
            <a:r>
              <a:rPr lang="ja-JP" altLang="en-US" sz="1050" dirty="0" smtClean="0">
                <a:solidFill>
                  <a:schemeClr val="tx1"/>
                </a:solidFill>
                <a:latin typeface="ＭＳ Ｐ明朝" pitchFamily="18" charset="-128"/>
                <a:ea typeface="ＭＳ Ｐ明朝" pitchFamily="18" charset="-128"/>
              </a:rPr>
              <a:t>年の間は、在職中と同程度の保険料負担で医療保険に加入できるようにする。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〔3000</a:t>
            </a:r>
            <a:r>
              <a:rPr lang="ja-JP" altLang="en-US" sz="1050" dirty="0" smtClean="0">
                <a:solidFill>
                  <a:schemeClr val="tx1"/>
                </a:solidFill>
                <a:latin typeface="ＭＳ Ｐ明朝" pitchFamily="18" charset="-128"/>
                <a:ea typeface="ＭＳ Ｐ明朝" pitchFamily="18" charset="-128"/>
              </a:rPr>
              <a:t>億円程度</a:t>
            </a:r>
            <a:r>
              <a:rPr lang="en-US" altLang="ja-JP" sz="1050" dirty="0" smtClean="0">
                <a:solidFill>
                  <a:schemeClr val="tx1"/>
                </a:solidFill>
                <a:latin typeface="ＭＳ Ｐ明朝" pitchFamily="18" charset="-128"/>
                <a:ea typeface="ＭＳ Ｐ明朝" pitchFamily="18" charset="-128"/>
              </a:rPr>
              <a:t>〕</a:t>
            </a:r>
          </a:p>
          <a:p>
            <a:r>
              <a:rPr lang="ja-JP" altLang="en-US" sz="1050" dirty="0" smtClean="0">
                <a:solidFill>
                  <a:schemeClr val="tx1"/>
                </a:solidFill>
                <a:latin typeface="ＭＳ Ｐ明朝" pitchFamily="18" charset="-128"/>
                <a:ea typeface="ＭＳ Ｐ明朝" pitchFamily="18" charset="-128"/>
              </a:rPr>
              <a:t>３９．製造現場への派遣を原則禁止するなど、派遣労働者の雇用の安定をはかる。</a:t>
            </a:r>
            <a:endParaRPr lang="en-US" altLang="ja-JP" sz="1050" dirty="0" smtClean="0">
              <a:solidFill>
                <a:schemeClr val="tx1"/>
              </a:solidFill>
              <a:latin typeface="ＭＳ Ｐ明朝" pitchFamily="18" charset="-128"/>
              <a:ea typeface="ＭＳ Ｐ明朝" pitchFamily="18" charset="-128"/>
            </a:endParaRPr>
          </a:p>
          <a:p>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４０．●貧困の実態調査を行い、対策を講ずる。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●最低賃金の原則を「労働者とその家族を支える生計費」とする。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●すべての労働者に適用される「全国最低賃金」を設定（</a:t>
            </a:r>
            <a:r>
              <a:rPr lang="en-US" altLang="ja-JP" sz="1050" dirty="0" smtClean="0">
                <a:solidFill>
                  <a:schemeClr val="tx1"/>
                </a:solidFill>
                <a:latin typeface="ＭＳ Ｐ明朝" pitchFamily="18" charset="-128"/>
                <a:ea typeface="ＭＳ Ｐ明朝" pitchFamily="18" charset="-128"/>
              </a:rPr>
              <a:t>800</a:t>
            </a:r>
            <a:r>
              <a:rPr lang="ja-JP" altLang="en-US" sz="1050" dirty="0" smtClean="0">
                <a:solidFill>
                  <a:schemeClr val="tx1"/>
                </a:solidFill>
                <a:latin typeface="ＭＳ Ｐ明朝" pitchFamily="18" charset="-128"/>
                <a:ea typeface="ＭＳ Ｐ明朝" pitchFamily="18" charset="-128"/>
              </a:rPr>
              <a:t>円を想定）する。</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●景気状況に配慮しつつ、最低賃金の全国平均</a:t>
            </a:r>
            <a:r>
              <a:rPr lang="en-US" altLang="ja-JP" sz="1050" dirty="0" smtClean="0">
                <a:solidFill>
                  <a:schemeClr val="tx1"/>
                </a:solidFill>
                <a:latin typeface="ＭＳ Ｐ明朝" pitchFamily="18" charset="-128"/>
                <a:ea typeface="ＭＳ Ｐ明朝" pitchFamily="18" charset="-128"/>
              </a:rPr>
              <a:t>1000</a:t>
            </a:r>
            <a:r>
              <a:rPr lang="ja-JP" altLang="en-US" sz="1050" dirty="0" smtClean="0">
                <a:solidFill>
                  <a:schemeClr val="tx1"/>
                </a:solidFill>
                <a:latin typeface="ＭＳ Ｐ明朝" pitchFamily="18" charset="-128"/>
                <a:ea typeface="ＭＳ Ｐ明朝" pitchFamily="18" charset="-128"/>
              </a:rPr>
              <a:t>円を目指す。</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●中小企業における円滑な実施を図るため、財政上・金融上の措置を実施する。　　　　　　　　　　　　　　　　　　　　　　　　　　　　　　　　　　　　　　　　　　　　　　　　　　　</a:t>
            </a:r>
            <a:endParaRPr lang="en-US" altLang="ja-JP" sz="1050" dirty="0" smtClean="0">
              <a:solidFill>
                <a:schemeClr val="tx1"/>
              </a:solidFill>
              <a:latin typeface="ＭＳ Ｐ明朝" pitchFamily="18" charset="-128"/>
              <a:ea typeface="ＭＳ Ｐ明朝" pitchFamily="18" charset="-128"/>
            </a:endParaRPr>
          </a:p>
          <a:p>
            <a:r>
              <a:rPr lang="ja-JP" altLang="en-US" sz="1050" dirty="0" smtClean="0">
                <a:solidFill>
                  <a:schemeClr val="tx1"/>
                </a:solidFill>
                <a:latin typeface="ＭＳ Ｐ明朝" pitchFamily="18" charset="-128"/>
                <a:ea typeface="ＭＳ Ｐ明朝" pitchFamily="18" charset="-128"/>
              </a:rPr>
              <a:t>　　　　　　　　　　　　　　　　　　　　　　　　　　　</a:t>
            </a:r>
            <a:r>
              <a:rPr lang="en-US" altLang="ja-JP" sz="1050" dirty="0" smtClean="0">
                <a:solidFill>
                  <a:schemeClr val="tx1"/>
                </a:solidFill>
                <a:latin typeface="ＭＳ Ｐ明朝" pitchFamily="18" charset="-128"/>
                <a:ea typeface="ＭＳ Ｐ明朝" pitchFamily="18" charset="-128"/>
              </a:rPr>
              <a:t>〔2500</a:t>
            </a:r>
            <a:r>
              <a:rPr lang="ja-JP" altLang="en-US" sz="1050" dirty="0" smtClean="0">
                <a:solidFill>
                  <a:schemeClr val="tx1"/>
                </a:solidFill>
                <a:latin typeface="ＭＳ Ｐ明朝" pitchFamily="18" charset="-128"/>
                <a:ea typeface="ＭＳ Ｐ明朝" pitchFamily="18" charset="-128"/>
              </a:rPr>
              <a:t>億円程度</a:t>
            </a:r>
            <a:r>
              <a:rPr lang="en-US" altLang="ja-JP" sz="1050" dirty="0" smtClean="0">
                <a:solidFill>
                  <a:schemeClr val="tx1"/>
                </a:solidFill>
                <a:latin typeface="ＭＳ Ｐ明朝" pitchFamily="18" charset="-128"/>
                <a:ea typeface="ＭＳ Ｐ明朝" pitchFamily="18" charset="-128"/>
              </a:rPr>
              <a:t>〕</a:t>
            </a:r>
            <a:endParaRPr lang="ja-JP" altLang="en-US" sz="1050" dirty="0">
              <a:latin typeface="ＭＳ Ｐ明朝" pitchFamily="18" charset="-128"/>
              <a:ea typeface="ＭＳ Ｐ明朝" pitchFamily="18" charset="-128"/>
            </a:endParaRPr>
          </a:p>
        </p:txBody>
      </p:sp>
      <p:sp>
        <p:nvSpPr>
          <p:cNvPr id="29" name="角丸四角形 28"/>
          <p:cNvSpPr/>
          <p:nvPr/>
        </p:nvSpPr>
        <p:spPr>
          <a:xfrm>
            <a:off x="611560" y="2132856"/>
            <a:ext cx="1440160" cy="288032"/>
          </a:xfrm>
          <a:prstGeom prst="round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b="1" dirty="0" smtClean="0">
                <a:latin typeface="+mj-ea"/>
                <a:ea typeface="+mj-ea"/>
              </a:rPr>
              <a:t>5.</a:t>
            </a:r>
            <a:r>
              <a:rPr lang="ja-JP" altLang="en-US" sz="1400" b="1" dirty="0" smtClean="0">
                <a:latin typeface="+mj-ea"/>
                <a:ea typeface="+mj-ea"/>
              </a:rPr>
              <a:t>　雇用・経済</a:t>
            </a:r>
            <a:endParaRPr kumimoji="1" lang="ja-JP" altLang="en-US" sz="1400" b="1" dirty="0">
              <a:latin typeface="+mj-ea"/>
              <a:ea typeface="+mj-ea"/>
            </a:endParaRPr>
          </a:p>
        </p:txBody>
      </p:sp>
      <p:sp>
        <p:nvSpPr>
          <p:cNvPr id="31" name="角丸四角形 30"/>
          <p:cNvSpPr/>
          <p:nvPr/>
        </p:nvSpPr>
        <p:spPr>
          <a:xfrm>
            <a:off x="6156176" y="404664"/>
            <a:ext cx="2520280" cy="136815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2000" dirty="0" smtClean="0">
              <a:solidFill>
                <a:schemeClr val="tx1"/>
              </a:solidFill>
              <a:latin typeface="ＤＦＧ角POPW9" pitchFamily="50" charset="-128"/>
              <a:ea typeface="ＤＦＧ角POPW9" pitchFamily="50" charset="-128"/>
            </a:endParaRPr>
          </a:p>
          <a:p>
            <a:pPr algn="ctr"/>
            <a:r>
              <a:rPr lang="ja-JP" altLang="en-US" sz="2000" dirty="0" smtClean="0">
                <a:solidFill>
                  <a:schemeClr val="tx1"/>
                </a:solidFill>
                <a:latin typeface="ＤＦＧ角POPW9" pitchFamily="50" charset="-128"/>
                <a:ea typeface="ＤＦＧ角POPW9" pitchFamily="50" charset="-128"/>
              </a:rPr>
              <a:t>私がまずやるべきことは、</a:t>
            </a:r>
            <a:endParaRPr lang="en-US" altLang="ja-JP" sz="2000" dirty="0" smtClean="0">
              <a:solidFill>
                <a:schemeClr val="tx1"/>
              </a:solidFill>
              <a:latin typeface="ＤＦＧ角POPW9" pitchFamily="50" charset="-128"/>
              <a:ea typeface="ＤＦＧ角POPW9" pitchFamily="50" charset="-128"/>
            </a:endParaRPr>
          </a:p>
          <a:p>
            <a:pPr algn="ctr"/>
            <a:r>
              <a:rPr lang="ja-JP" altLang="en-US" sz="2000" dirty="0" smtClean="0">
                <a:solidFill>
                  <a:schemeClr val="tx1"/>
                </a:solidFill>
                <a:latin typeface="ＤＦＧ角POPW9" pitchFamily="50" charset="-128"/>
                <a:ea typeface="ＤＦＧ角POPW9" pitchFamily="50" charset="-128"/>
              </a:rPr>
              <a:t>一に雇用、</a:t>
            </a:r>
            <a:endParaRPr lang="en-US" altLang="ja-JP" sz="2000" dirty="0" smtClean="0">
              <a:solidFill>
                <a:schemeClr val="tx1"/>
              </a:solidFill>
              <a:latin typeface="ＤＦＧ角POPW9" pitchFamily="50" charset="-128"/>
              <a:ea typeface="ＤＦＧ角POPW9" pitchFamily="50" charset="-128"/>
            </a:endParaRPr>
          </a:p>
          <a:p>
            <a:pPr algn="ctr"/>
            <a:r>
              <a:rPr lang="ja-JP" altLang="en-US" sz="2000" dirty="0" smtClean="0">
                <a:solidFill>
                  <a:schemeClr val="tx1"/>
                </a:solidFill>
                <a:latin typeface="ＤＦＧ角POPW9" pitchFamily="50" charset="-128"/>
                <a:ea typeface="ＤＦＧ角POPW9" pitchFamily="50" charset="-128"/>
              </a:rPr>
              <a:t>二に雇用、</a:t>
            </a:r>
            <a:endParaRPr lang="en-US" altLang="ja-JP" sz="2000" dirty="0" smtClean="0">
              <a:solidFill>
                <a:schemeClr val="tx1"/>
              </a:solidFill>
              <a:latin typeface="ＤＦＧ角POPW9" pitchFamily="50" charset="-128"/>
              <a:ea typeface="ＤＦＧ角POPW9" pitchFamily="50" charset="-128"/>
            </a:endParaRPr>
          </a:p>
          <a:p>
            <a:pPr algn="ctr"/>
            <a:r>
              <a:rPr lang="ja-JP" altLang="en-US" sz="2000" dirty="0" smtClean="0">
                <a:solidFill>
                  <a:schemeClr val="tx1"/>
                </a:solidFill>
                <a:latin typeface="ＤＦＧ角POPW9" pitchFamily="50" charset="-128"/>
                <a:ea typeface="ＤＦＧ角POPW9" pitchFamily="50" charset="-128"/>
              </a:rPr>
              <a:t>三に雇用だ。</a:t>
            </a:r>
            <a:endParaRPr lang="en-US" altLang="ja-JP" sz="2000" dirty="0" smtClean="0">
              <a:solidFill>
                <a:schemeClr val="tx1"/>
              </a:solidFill>
              <a:latin typeface="ＤＦＧ角POPW9" pitchFamily="50" charset="-128"/>
              <a:ea typeface="ＤＦＧ角POPW9" pitchFamily="50" charset="-128"/>
            </a:endParaRPr>
          </a:p>
          <a:p>
            <a:pPr algn="ctr"/>
            <a:endParaRPr kumimoji="1" lang="ja-JP" altLang="en-US" sz="2000" dirty="0"/>
          </a:p>
        </p:txBody>
      </p:sp>
      <p:sp>
        <p:nvSpPr>
          <p:cNvPr id="32" name="正方形/長方形 31"/>
          <p:cNvSpPr/>
          <p:nvPr/>
        </p:nvSpPr>
        <p:spPr>
          <a:xfrm>
            <a:off x="1331640" y="1844824"/>
            <a:ext cx="1224136" cy="72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solidFill>
                  <a:schemeClr val="tx1"/>
                </a:solidFill>
                <a:latin typeface="ＭＳ Ｐ明朝" pitchFamily="18" charset="-128"/>
                <a:ea typeface="ＭＳ Ｐ明朝" pitchFamily="18" charset="-128"/>
              </a:rPr>
              <a:t>20</a:t>
            </a:r>
            <a:r>
              <a:rPr lang="en-US" altLang="ja-JP" sz="800" dirty="0" smtClean="0">
                <a:solidFill>
                  <a:schemeClr val="tx1"/>
                </a:solidFill>
                <a:latin typeface="ＭＳ Ｐ明朝" pitchFamily="18" charset="-128"/>
                <a:ea typeface="ＭＳ Ｐ明朝" pitchFamily="18" charset="-128"/>
              </a:rPr>
              <a:t>0</a:t>
            </a:r>
            <a:r>
              <a:rPr kumimoji="1" lang="en-US" altLang="ja-JP" sz="800" dirty="0" smtClean="0">
                <a:solidFill>
                  <a:schemeClr val="tx1"/>
                </a:solidFill>
                <a:latin typeface="ＭＳ Ｐ明朝" pitchFamily="18" charset="-128"/>
                <a:ea typeface="ＭＳ Ｐ明朝" pitchFamily="18" charset="-128"/>
              </a:rPr>
              <a:t>9</a:t>
            </a:r>
            <a:r>
              <a:rPr kumimoji="1" lang="ja-JP" altLang="en-US" sz="800" dirty="0" smtClean="0">
                <a:solidFill>
                  <a:schemeClr val="tx1"/>
                </a:solidFill>
                <a:latin typeface="ＭＳ Ｐ明朝" pitchFamily="18" charset="-128"/>
                <a:ea typeface="ＭＳ Ｐ明朝" pitchFamily="18" charset="-128"/>
              </a:rPr>
              <a:t>年　衆議院選挙</a:t>
            </a:r>
            <a:endParaRPr kumimoji="1" lang="ja-JP" altLang="en-US" sz="800" dirty="0">
              <a:solidFill>
                <a:schemeClr val="tx1"/>
              </a:solidFill>
              <a:latin typeface="ＭＳ Ｐ明朝" pitchFamily="18" charset="-128"/>
              <a:ea typeface="ＭＳ Ｐ明朝" pitchFamily="18" charset="-128"/>
            </a:endParaRPr>
          </a:p>
        </p:txBody>
      </p:sp>
      <p:sp>
        <p:nvSpPr>
          <p:cNvPr id="33" name="スライド番号プレースホルダ 32"/>
          <p:cNvSpPr>
            <a:spLocks noGrp="1"/>
          </p:cNvSpPr>
          <p:nvPr>
            <p:ph type="sldNum" sz="quarter" idx="12"/>
          </p:nvPr>
        </p:nvSpPr>
        <p:spPr/>
        <p:txBody>
          <a:bodyPr/>
          <a:lstStyle/>
          <a:p>
            <a:fld id="{3EA329FF-598B-43D6-8D82-0C73533C8186}" type="slidenum">
              <a:rPr lang="en-US" altLang="ja-JP" smtClean="0"/>
              <a:pPr/>
              <a:t>8</a:t>
            </a:fld>
            <a:endParaRPr lang="en-US" altLang="ja-JP" dirty="0"/>
          </a:p>
        </p:txBody>
      </p:sp>
      <p:cxnSp>
        <p:nvCxnSpPr>
          <p:cNvPr id="26" name="直線矢印コネクタ 25"/>
          <p:cNvCxnSpPr/>
          <p:nvPr/>
        </p:nvCxnSpPr>
        <p:spPr>
          <a:xfrm flipH="1">
            <a:off x="2627784" y="1628800"/>
            <a:ext cx="576064" cy="576064"/>
          </a:xfrm>
          <a:prstGeom prst="straightConnector1">
            <a:avLst/>
          </a:prstGeom>
          <a:ln w="31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amond(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linds(horizont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9">
                                            <p:txEl>
                                              <p:pRg st="0" end="0"/>
                                            </p:txEl>
                                          </p:spTgt>
                                        </p:tgtEl>
                                        <p:attrNameLst>
                                          <p:attrName>style.visibility</p:attrName>
                                        </p:attrNameLst>
                                      </p:cBhvr>
                                      <p:to>
                                        <p:strVal val="visible"/>
                                      </p:to>
                                    </p:set>
                                    <p:animEffect transition="in" filter="blinds(horizontal)">
                                      <p:cBhvr>
                                        <p:cTn id="25" dur="500"/>
                                        <p:tgtEl>
                                          <p:spTgt spid="1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linds(horizontal)">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0" grpId="1"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31640" y="214314"/>
            <a:ext cx="7416824" cy="1342478"/>
          </a:xfrm>
        </p:spPr>
        <p:txBody>
          <a:bodyPr/>
          <a:lstStyle/>
          <a:p>
            <a:pPr>
              <a:spcBef>
                <a:spcPts val="0"/>
              </a:spcBef>
            </a:pPr>
            <a:r>
              <a:rPr lang="ja-JP" altLang="en-US" sz="1800" dirty="0" smtClean="0">
                <a:solidFill>
                  <a:schemeClr val="tx1"/>
                </a:solidFill>
                <a:latin typeface="ＤＦＧ角POPW9" pitchFamily="50" charset="-128"/>
                <a:ea typeface="ＤＦＧ角POPW9" pitchFamily="50" charset="-128"/>
              </a:rPr>
              <a:t>「労働者その他の関係者の自主的な努力を尊重しつつ、その実情に応じてこれらの者に対し必要な援助等を行うとともに・・高年齢者等の意欲及び能力に応じた雇用の機会、その他の多様な就業の機会の確保等を図るために、必要な施策を総合的かつ効果的に推進するように努める」</a:t>
            </a:r>
            <a:r>
              <a:rPr lang="en-US" altLang="ja-JP" sz="1200" dirty="0" smtClean="0">
                <a:solidFill>
                  <a:schemeClr val="tx1"/>
                </a:solidFill>
                <a:latin typeface="ＤＦＰ角POPW9" pitchFamily="50" charset="-128"/>
                <a:ea typeface="ＤＦＰ角POPW9" pitchFamily="50" charset="-128"/>
              </a:rPr>
              <a:t>(</a:t>
            </a:r>
            <a:r>
              <a:rPr lang="ja-JP" altLang="en-US" sz="1200" dirty="0" smtClean="0">
                <a:solidFill>
                  <a:schemeClr val="tx1"/>
                </a:solidFill>
                <a:latin typeface="ＤＦＰ角POPW9" pitchFamily="50" charset="-128"/>
                <a:ea typeface="ＤＦＰ角POPW9" pitchFamily="50" charset="-128"/>
              </a:rPr>
              <a:t>第</a:t>
            </a:r>
            <a:r>
              <a:rPr lang="en-US" altLang="ja-JP" sz="1200" dirty="0" smtClean="0">
                <a:solidFill>
                  <a:schemeClr val="tx1"/>
                </a:solidFill>
                <a:latin typeface="ＤＦＰ角POPW9" pitchFamily="50" charset="-128"/>
                <a:ea typeface="ＤＦＰ角POPW9" pitchFamily="50" charset="-128"/>
              </a:rPr>
              <a:t>5</a:t>
            </a:r>
            <a:r>
              <a:rPr lang="ja-JP" altLang="en-US" sz="1200" dirty="0" smtClean="0">
                <a:solidFill>
                  <a:schemeClr val="tx1"/>
                </a:solidFill>
                <a:latin typeface="ＤＦＰ角POPW9" pitchFamily="50" charset="-128"/>
                <a:ea typeface="ＤＦＰ角POPW9" pitchFamily="50" charset="-128"/>
              </a:rPr>
              <a:t>条）</a:t>
            </a:r>
            <a:endParaRPr kumimoji="1" lang="ja-JP" altLang="en-US" sz="1200" dirty="0">
              <a:solidFill>
                <a:schemeClr val="tx1"/>
              </a:solidFill>
              <a:latin typeface="ＤＦＰ角POPW9" pitchFamily="50" charset="-128"/>
              <a:ea typeface="ＤＦＰ角POPW9" pitchFamily="50" charset="-128"/>
            </a:endParaRPr>
          </a:p>
        </p:txBody>
      </p:sp>
      <p:sp>
        <p:nvSpPr>
          <p:cNvPr id="4" name="正方形/長方形 3"/>
          <p:cNvSpPr/>
          <p:nvPr/>
        </p:nvSpPr>
        <p:spPr>
          <a:xfrm>
            <a:off x="539552" y="1988840"/>
            <a:ext cx="8136904" cy="4320480"/>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buNone/>
            </a:pPr>
            <a:r>
              <a:rPr lang="ja-JP" altLang="en-US" sz="1400" dirty="0" smtClean="0">
                <a:solidFill>
                  <a:schemeClr val="tx1"/>
                </a:solidFill>
                <a:latin typeface="AR P丸ゴシック体M" pitchFamily="50" charset="-128"/>
                <a:ea typeface="AR P丸ゴシック体M" pitchFamily="50" charset="-128"/>
              </a:rPr>
              <a:t>法律を生かし、活用するための「Ｑ＆Ａ」</a:t>
            </a:r>
            <a:endParaRPr lang="en-US" altLang="ja-JP" sz="1400" dirty="0" smtClean="0">
              <a:solidFill>
                <a:schemeClr val="tx1"/>
              </a:solidFill>
              <a:latin typeface="AR P丸ゴシック体M" pitchFamily="50" charset="-128"/>
              <a:ea typeface="AR P丸ゴシック体M" pitchFamily="50" charset="-128"/>
            </a:endParaRPr>
          </a:p>
          <a:p>
            <a:pPr>
              <a:spcBef>
                <a:spcPts val="0"/>
              </a:spcBef>
              <a:buNone/>
            </a:pPr>
            <a:endParaRPr lang="en-US" altLang="ja-JP" sz="1050" dirty="0" smtClean="0">
              <a:solidFill>
                <a:schemeClr val="tx1"/>
              </a:solidFill>
              <a:latin typeface="ＭＳ Ｐ明朝" pitchFamily="18" charset="-128"/>
              <a:ea typeface="ＭＳ Ｐ明朝" pitchFamily="18" charset="-128"/>
            </a:endParaRPr>
          </a:p>
          <a:p>
            <a:pPr>
              <a:spcBef>
                <a:spcPts val="0"/>
              </a:spcBef>
              <a:buNone/>
            </a:pPr>
            <a:r>
              <a:rPr lang="en-US" altLang="ja-JP" sz="1050" dirty="0" smtClean="0">
                <a:solidFill>
                  <a:srgbClr val="FF0000"/>
                </a:solidFill>
                <a:latin typeface="+mj-ea"/>
                <a:ea typeface="+mj-ea"/>
              </a:rPr>
              <a:t>Q</a:t>
            </a:r>
            <a:r>
              <a:rPr lang="ja-JP" altLang="en-US" sz="1050" dirty="0" smtClean="0">
                <a:solidFill>
                  <a:srgbClr val="FF0000"/>
                </a:solidFill>
                <a:latin typeface="+mj-ea"/>
                <a:ea typeface="+mj-ea"/>
              </a:rPr>
              <a:t>：</a:t>
            </a:r>
            <a:r>
              <a:rPr lang="ja-JP" altLang="en-US" sz="1050" dirty="0" smtClean="0">
                <a:solidFill>
                  <a:schemeClr val="tx1"/>
                </a:solidFill>
                <a:latin typeface="ＭＳ Ｐ明朝" pitchFamily="18" charset="-128"/>
                <a:ea typeface="ＭＳ Ｐ明朝" pitchFamily="18" charset="-128"/>
              </a:rPr>
              <a:t>どこに書いてあるの。誰が「努める」とに言っているのだろうか。</a:t>
            </a:r>
            <a:endParaRPr lang="en-US" altLang="ja-JP" sz="1050" dirty="0" smtClean="0">
              <a:solidFill>
                <a:schemeClr val="tx1"/>
              </a:solidFill>
              <a:latin typeface="ＭＳ Ｐ明朝" pitchFamily="18" charset="-128"/>
              <a:ea typeface="ＭＳ Ｐ明朝" pitchFamily="18" charset="-128"/>
            </a:endParaRPr>
          </a:p>
          <a:p>
            <a:pPr>
              <a:spcBef>
                <a:spcPts val="0"/>
              </a:spcBef>
              <a:buNone/>
            </a:pPr>
            <a:r>
              <a:rPr lang="en-US" altLang="ja-JP" sz="1050" dirty="0" smtClean="0">
                <a:solidFill>
                  <a:srgbClr val="FF0000"/>
                </a:solidFill>
                <a:latin typeface="+mj-ea"/>
                <a:ea typeface="+mj-ea"/>
              </a:rPr>
              <a:t>A</a:t>
            </a:r>
            <a:r>
              <a:rPr lang="ja-JP" altLang="en-US" sz="1050" dirty="0" smtClean="0">
                <a:solidFill>
                  <a:srgbClr val="FF0000"/>
                </a:solidFill>
                <a:latin typeface="+mj-ea"/>
                <a:ea typeface="+mj-ea"/>
              </a:rPr>
              <a:t> </a:t>
            </a:r>
            <a:r>
              <a:rPr lang="en-US" altLang="ja-JP" sz="105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高齢者雇用安定法の第</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条に謳っています。その名のとおり、高齢者の雇用、就業についての唯一の法律です。第</a:t>
            </a:r>
            <a:r>
              <a:rPr lang="en-US" altLang="ja-JP" sz="1050" dirty="0" smtClean="0">
                <a:solidFill>
                  <a:schemeClr val="tx1"/>
                </a:solidFill>
                <a:latin typeface="ＭＳ Ｐ明朝" pitchFamily="18" charset="-128"/>
                <a:ea typeface="ＭＳ Ｐ明朝" pitchFamily="18" charset="-128"/>
              </a:rPr>
              <a:t>5</a:t>
            </a:r>
            <a:r>
              <a:rPr lang="ja-JP" altLang="en-US" sz="1050" dirty="0" smtClean="0">
                <a:solidFill>
                  <a:schemeClr val="tx1"/>
                </a:solidFill>
                <a:latin typeface="ＭＳ Ｐ明朝" pitchFamily="18" charset="-128"/>
                <a:ea typeface="ＭＳ Ｐ明朝" pitchFamily="18" charset="-128"/>
              </a:rPr>
              <a:t>条は、「国及び地方公共団体の責務」、すなわち、自治体の「責任と義務」</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解釈は広辞苑</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です。</a:t>
            </a:r>
            <a:endParaRPr lang="en-US" altLang="ja-JP" sz="1050" dirty="0" smtClean="0">
              <a:solidFill>
                <a:schemeClr val="tx1"/>
              </a:solidFill>
              <a:latin typeface="ＭＳ Ｐ明朝" pitchFamily="18" charset="-128"/>
              <a:ea typeface="ＭＳ Ｐ明朝" pitchFamily="18" charset="-128"/>
            </a:endParaRPr>
          </a:p>
          <a:p>
            <a:pPr>
              <a:spcBef>
                <a:spcPts val="0"/>
              </a:spcBef>
              <a:buNone/>
            </a:pPr>
            <a:endParaRPr lang="en-US" altLang="ja-JP" sz="1050" dirty="0" smtClean="0">
              <a:solidFill>
                <a:schemeClr val="tx1"/>
              </a:solidFill>
              <a:latin typeface="ＭＳ Ｐ明朝" pitchFamily="18" charset="-128"/>
              <a:ea typeface="ＭＳ Ｐ明朝" pitchFamily="18" charset="-128"/>
            </a:endParaRPr>
          </a:p>
          <a:p>
            <a:pPr>
              <a:spcBef>
                <a:spcPts val="0"/>
              </a:spcBef>
              <a:buNone/>
            </a:pPr>
            <a:r>
              <a:rPr lang="en-US" altLang="ja-JP" sz="1050" dirty="0" smtClean="0">
                <a:solidFill>
                  <a:srgbClr val="FF0000"/>
                </a:solidFill>
                <a:latin typeface="ＭＳ Ｐ明朝" pitchFamily="18" charset="-128"/>
                <a:ea typeface="ＭＳ Ｐ明朝" pitchFamily="18" charset="-128"/>
              </a:rPr>
              <a:t>Q:</a:t>
            </a:r>
            <a:r>
              <a:rPr lang="ja-JP" altLang="en-US" sz="1050" dirty="0" smtClean="0">
                <a:solidFill>
                  <a:schemeClr val="tx1"/>
                </a:solidFill>
                <a:latin typeface="ＭＳ Ｐ明朝" pitchFamily="18" charset="-128"/>
                <a:ea typeface="ＭＳ Ｐ明朝" pitchFamily="18" charset="-128"/>
              </a:rPr>
              <a:t>「その他の関係者」って誰のこと。</a:t>
            </a:r>
            <a:endParaRPr lang="en-US" altLang="ja-JP" sz="1050" dirty="0" smtClean="0">
              <a:solidFill>
                <a:schemeClr val="tx1"/>
              </a:solidFill>
              <a:latin typeface="ＭＳ Ｐ明朝" pitchFamily="18" charset="-128"/>
              <a:ea typeface="ＭＳ Ｐ明朝" pitchFamily="18" charset="-128"/>
            </a:endParaRPr>
          </a:p>
          <a:p>
            <a:pPr>
              <a:spcBef>
                <a:spcPts val="0"/>
              </a:spcBef>
            </a:pPr>
            <a:r>
              <a:rPr lang="en-US" altLang="ja-JP" sz="1050" dirty="0" smtClean="0">
                <a:solidFill>
                  <a:srgbClr val="FF0000"/>
                </a:solidFill>
                <a:latin typeface="ＭＳ Ｐ明朝" pitchFamily="18" charset="-128"/>
                <a:ea typeface="ＭＳ Ｐ明朝" pitchFamily="18" charset="-128"/>
              </a:rPr>
              <a:t>A</a:t>
            </a:r>
            <a:r>
              <a:rPr lang="ja-JP" altLang="en-US" sz="105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「労働組合も入る」と「実務手引き」に明記しています。ですから自治体は、建交労との話し合いを拒否できません。</a:t>
            </a:r>
            <a:endParaRPr lang="en-US" altLang="ja-JP" sz="1050" dirty="0" smtClean="0">
              <a:solidFill>
                <a:schemeClr val="tx1"/>
              </a:solidFill>
              <a:latin typeface="ＭＳ Ｐ明朝" pitchFamily="18" charset="-128"/>
              <a:ea typeface="ＭＳ Ｐ明朝" pitchFamily="18" charset="-128"/>
            </a:endParaRPr>
          </a:p>
          <a:p>
            <a:pPr>
              <a:spcBef>
                <a:spcPts val="0"/>
              </a:spcBef>
            </a:pPr>
            <a:endParaRPr lang="en-US" altLang="ja-JP" sz="1050" dirty="0" smtClean="0">
              <a:solidFill>
                <a:schemeClr val="tx1"/>
              </a:solidFill>
              <a:latin typeface="ＭＳ Ｐ明朝" pitchFamily="18" charset="-128"/>
              <a:ea typeface="ＭＳ Ｐ明朝" pitchFamily="18" charset="-128"/>
            </a:endParaRPr>
          </a:p>
          <a:p>
            <a:pPr>
              <a:spcBef>
                <a:spcPts val="0"/>
              </a:spcBef>
            </a:pPr>
            <a:r>
              <a:rPr lang="en-US" altLang="ja-JP" sz="1050" dirty="0" smtClean="0">
                <a:solidFill>
                  <a:srgbClr val="FF0000"/>
                </a:solidFill>
                <a:latin typeface="ＭＳ Ｐ明朝" pitchFamily="18" charset="-128"/>
                <a:ea typeface="ＭＳ Ｐ明朝" pitchFamily="18" charset="-128"/>
              </a:rPr>
              <a:t>Q</a:t>
            </a:r>
            <a:r>
              <a:rPr lang="ja-JP" altLang="en-US" sz="105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「実情に応じてこれらの者に対し、必要な援助を行う」とありますが、何を援助してもらえるの。</a:t>
            </a:r>
            <a:endParaRPr lang="en-US" altLang="ja-JP" sz="1050" dirty="0" smtClean="0">
              <a:solidFill>
                <a:schemeClr val="tx1"/>
              </a:solidFill>
              <a:latin typeface="ＭＳ Ｐ明朝" pitchFamily="18" charset="-128"/>
              <a:ea typeface="ＭＳ Ｐ明朝" pitchFamily="18" charset="-128"/>
            </a:endParaRPr>
          </a:p>
          <a:p>
            <a:pPr>
              <a:spcBef>
                <a:spcPts val="0"/>
              </a:spcBef>
            </a:pPr>
            <a:r>
              <a:rPr lang="en-US" altLang="ja-JP" sz="1050" dirty="0" smtClean="0">
                <a:solidFill>
                  <a:srgbClr val="FF0000"/>
                </a:solidFill>
                <a:latin typeface="ＭＳ Ｐ明朝" pitchFamily="18" charset="-128"/>
                <a:ea typeface="ＭＳ Ｐ明朝" pitchFamily="18" charset="-128"/>
              </a:rPr>
              <a:t>A</a:t>
            </a:r>
            <a:r>
              <a:rPr lang="ja-JP" altLang="en-US" sz="105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まず、「事業団」や「企業組合」が苦労して、仕事を求める高齢者、季節労働者、振動病「軽快」者のためにどんな努力をしてきたのか、理解してもらうことが必要です。</a:t>
            </a:r>
            <a:endParaRPr lang="en-US" altLang="ja-JP" sz="1050" dirty="0" smtClean="0">
              <a:solidFill>
                <a:schemeClr val="tx1"/>
              </a:solidFill>
              <a:latin typeface="ＭＳ Ｐ明朝" pitchFamily="18" charset="-128"/>
              <a:ea typeface="ＭＳ Ｐ明朝" pitchFamily="18" charset="-128"/>
            </a:endParaRPr>
          </a:p>
          <a:p>
            <a:pPr>
              <a:spcBef>
                <a:spcPts val="0"/>
              </a:spcBef>
            </a:pPr>
            <a:r>
              <a:rPr lang="ja-JP" altLang="en-US" sz="1050" dirty="0" smtClean="0">
                <a:solidFill>
                  <a:schemeClr val="tx1"/>
                </a:solidFill>
                <a:latin typeface="ＭＳ Ｐ明朝" pitchFamily="18" charset="-128"/>
                <a:ea typeface="ＭＳ Ｐ明朝" pitchFamily="18" charset="-128"/>
              </a:rPr>
              <a:t>　 みんなが「せめてこれだけは」と一致し、それを市民が聞いて「当然だ、やってやれ」となり、求職者が「建交労ガンバレ」となる要求をまとめることが重要です。参考になるのは、シルバー人材センターに対する応援内容です。「随意契約」は最優先の課題です。 要求書を出したら、あとは「執念」です。</a:t>
            </a:r>
            <a:endParaRPr lang="en-US" altLang="ja-JP" sz="1050" dirty="0" smtClean="0">
              <a:solidFill>
                <a:schemeClr val="tx1"/>
              </a:solidFill>
              <a:latin typeface="ＭＳ Ｐ明朝" pitchFamily="18" charset="-128"/>
              <a:ea typeface="ＭＳ Ｐ明朝" pitchFamily="18" charset="-128"/>
            </a:endParaRPr>
          </a:p>
          <a:p>
            <a:pPr>
              <a:spcBef>
                <a:spcPts val="0"/>
              </a:spcBef>
            </a:pPr>
            <a:endParaRPr lang="en-US" altLang="ja-JP" sz="1050" dirty="0" smtClean="0">
              <a:solidFill>
                <a:schemeClr val="tx1"/>
              </a:solidFill>
              <a:latin typeface="ＭＳ Ｐ明朝" pitchFamily="18" charset="-128"/>
              <a:ea typeface="ＭＳ Ｐ明朝" pitchFamily="18" charset="-128"/>
            </a:endParaRPr>
          </a:p>
          <a:p>
            <a:pPr>
              <a:spcBef>
                <a:spcPts val="0"/>
              </a:spcBef>
            </a:pPr>
            <a:r>
              <a:rPr lang="en-US" altLang="ja-JP" sz="1050" dirty="0" smtClean="0">
                <a:solidFill>
                  <a:srgbClr val="FF0000"/>
                </a:solidFill>
                <a:latin typeface="ＭＳ Ｐ明朝" pitchFamily="18" charset="-128"/>
                <a:ea typeface="ＭＳ Ｐ明朝" pitchFamily="18" charset="-128"/>
              </a:rPr>
              <a:t>Q:</a:t>
            </a:r>
            <a:r>
              <a:rPr lang="ja-JP" altLang="en-US" sz="1050" dirty="0" smtClean="0">
                <a:solidFill>
                  <a:schemeClr val="tx1"/>
                </a:solidFill>
                <a:latin typeface="ＭＳ Ｐ明朝" pitchFamily="18" charset="-128"/>
                <a:ea typeface="ＭＳ Ｐ明朝" pitchFamily="18" charset="-128"/>
              </a:rPr>
              <a:t>「雇用の機会、多様な就業」とありますが。</a:t>
            </a:r>
            <a:endParaRPr lang="en-US" altLang="ja-JP" sz="1050" dirty="0" smtClean="0">
              <a:solidFill>
                <a:schemeClr val="tx1"/>
              </a:solidFill>
              <a:latin typeface="ＭＳ Ｐ明朝" pitchFamily="18" charset="-128"/>
              <a:ea typeface="ＭＳ Ｐ明朝" pitchFamily="18" charset="-128"/>
            </a:endParaRPr>
          </a:p>
          <a:p>
            <a:pPr>
              <a:spcBef>
                <a:spcPts val="0"/>
              </a:spcBef>
            </a:pPr>
            <a:r>
              <a:rPr lang="en-US" altLang="ja-JP" sz="1050" dirty="0" smtClean="0">
                <a:solidFill>
                  <a:srgbClr val="FF0000"/>
                </a:solidFill>
                <a:latin typeface="ＭＳ Ｐ明朝" pitchFamily="18" charset="-128"/>
                <a:ea typeface="ＭＳ Ｐ明朝" pitchFamily="18" charset="-128"/>
              </a:rPr>
              <a:t>A: </a:t>
            </a:r>
            <a:r>
              <a:rPr lang="ja-JP" altLang="en-US" sz="1050" dirty="0" smtClean="0">
                <a:solidFill>
                  <a:schemeClr val="tx1"/>
                </a:solidFill>
                <a:latin typeface="ＭＳ Ｐ明朝" pitchFamily="18" charset="-128"/>
                <a:ea typeface="ＭＳ Ｐ明朝" pitchFamily="18" charset="-128"/>
              </a:rPr>
              <a:t>法律の趣旨は、自治体が「総合的」にかつ「効果的」に進めなさいということです。いま、何が行われているのか、国の</a:t>
            </a:r>
            <a:r>
              <a:rPr lang="en-US" altLang="ja-JP" sz="1050" dirty="0" smtClean="0">
                <a:solidFill>
                  <a:schemeClr val="tx1"/>
                </a:solidFill>
                <a:latin typeface="ＭＳ Ｐ明朝" pitchFamily="18" charset="-128"/>
                <a:ea typeface="ＭＳ Ｐ明朝" pitchFamily="18" charset="-128"/>
              </a:rPr>
              <a:t>3</a:t>
            </a:r>
            <a:r>
              <a:rPr lang="ja-JP" altLang="en-US" sz="1050" dirty="0" smtClean="0">
                <a:solidFill>
                  <a:schemeClr val="tx1"/>
                </a:solidFill>
                <a:latin typeface="ＭＳ Ｐ明朝" pitchFamily="18" charset="-128"/>
                <a:ea typeface="ＭＳ Ｐ明朝" pitchFamily="18" charset="-128"/>
              </a:rPr>
              <a:t>本柱の現状を押さえ直します。多くの市はシルバー人材センターに「助成金と仕事を出す」だけに止まっています。建交労として議員団と連携し、「政策」</a:t>
            </a:r>
            <a:r>
              <a:rPr lang="en-US" altLang="ja-JP" sz="1050" dirty="0" smtClean="0">
                <a:solidFill>
                  <a:schemeClr val="tx1"/>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要求とその実現の道筋）をまとめる努力が必要です。　　</a:t>
            </a:r>
            <a:endParaRPr lang="en-US" altLang="ja-JP" sz="1050" dirty="0" smtClean="0">
              <a:solidFill>
                <a:schemeClr val="tx1"/>
              </a:solidFill>
              <a:latin typeface="ＭＳ Ｐ明朝" pitchFamily="18" charset="-128"/>
              <a:ea typeface="ＭＳ Ｐ明朝" pitchFamily="18" charset="-128"/>
            </a:endParaRPr>
          </a:p>
          <a:p>
            <a:pPr>
              <a:spcBef>
                <a:spcPts val="0"/>
              </a:spcBef>
            </a:pPr>
            <a:endParaRPr lang="en-US" altLang="ja-JP" sz="1050" dirty="0" smtClean="0">
              <a:solidFill>
                <a:schemeClr val="tx1"/>
              </a:solidFill>
              <a:latin typeface="ＭＳ Ｐ明朝" pitchFamily="18" charset="-128"/>
              <a:ea typeface="ＭＳ Ｐ明朝" pitchFamily="18" charset="-128"/>
            </a:endParaRPr>
          </a:p>
          <a:p>
            <a:pPr>
              <a:spcBef>
                <a:spcPts val="0"/>
              </a:spcBef>
            </a:pPr>
            <a:r>
              <a:rPr lang="en-US" altLang="ja-JP" sz="1050" dirty="0" smtClean="0">
                <a:solidFill>
                  <a:srgbClr val="FF0000"/>
                </a:solidFill>
                <a:latin typeface="ＭＳ Ｐ明朝" pitchFamily="18" charset="-128"/>
                <a:ea typeface="ＭＳ Ｐ明朝" pitchFamily="18" charset="-128"/>
              </a:rPr>
              <a:t>Q</a:t>
            </a:r>
            <a:r>
              <a:rPr lang="ja-JP" altLang="en-US" sz="105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とりくみのポイントは何ですか。</a:t>
            </a:r>
            <a:endParaRPr lang="en-US" altLang="ja-JP" sz="1050" dirty="0" smtClean="0">
              <a:solidFill>
                <a:schemeClr val="tx1"/>
              </a:solidFill>
              <a:latin typeface="ＭＳ Ｐ明朝" pitchFamily="18" charset="-128"/>
              <a:ea typeface="ＭＳ Ｐ明朝" pitchFamily="18" charset="-128"/>
            </a:endParaRPr>
          </a:p>
          <a:p>
            <a:pPr>
              <a:spcBef>
                <a:spcPts val="0"/>
              </a:spcBef>
            </a:pPr>
            <a:r>
              <a:rPr lang="en-US" altLang="ja-JP" sz="1050" dirty="0" smtClean="0">
                <a:solidFill>
                  <a:srgbClr val="FF0000"/>
                </a:solidFill>
                <a:latin typeface="ＭＳ Ｐ明朝" pitchFamily="18" charset="-128"/>
                <a:ea typeface="ＭＳ Ｐ明朝" pitchFamily="18" charset="-128"/>
              </a:rPr>
              <a:t>A</a:t>
            </a:r>
            <a:r>
              <a:rPr lang="ja-JP" altLang="en-US" sz="1050" dirty="0" smtClean="0">
                <a:solidFill>
                  <a:srgbClr val="FF0000"/>
                </a:solidFill>
                <a:latin typeface="ＭＳ Ｐ明朝" pitchFamily="18" charset="-128"/>
                <a:ea typeface="ＭＳ Ｐ明朝" pitchFamily="18" charset="-128"/>
              </a:rPr>
              <a:t>：</a:t>
            </a:r>
            <a:r>
              <a:rPr lang="ja-JP" altLang="en-US" sz="1050" dirty="0" smtClean="0">
                <a:solidFill>
                  <a:schemeClr val="tx1"/>
                </a:solidFill>
                <a:latin typeface="ＭＳ Ｐ明朝" pitchFamily="18" charset="-128"/>
                <a:ea typeface="ＭＳ Ｐ明朝" pitchFamily="18" charset="-128"/>
              </a:rPr>
              <a:t>失業者に声をかけて運動をつくっていくことです。「自分を責めず、追い込まず、一緒にやろう」との連帯です。いまやっている仕事を分け合うことはできません。仕事を求めている人たちを市役所とハローワークに登録し、一人でも再就職を実現する活動です。「知恵」と「力」が求められますが、建交労の誇りです。</a:t>
            </a:r>
            <a:endParaRPr lang="en-US" altLang="ja-JP" sz="1050" dirty="0" smtClean="0">
              <a:solidFill>
                <a:schemeClr val="tx1"/>
              </a:solidFill>
              <a:latin typeface="ＭＳ Ｐ明朝" pitchFamily="18" charset="-128"/>
              <a:ea typeface="ＭＳ Ｐ明朝" pitchFamily="18" charset="-128"/>
            </a:endParaRPr>
          </a:p>
        </p:txBody>
      </p:sp>
      <p:sp>
        <p:nvSpPr>
          <p:cNvPr id="5" name="正方形/長方形 4"/>
          <p:cNvSpPr/>
          <p:nvPr/>
        </p:nvSpPr>
        <p:spPr>
          <a:xfrm>
            <a:off x="179512" y="404664"/>
            <a:ext cx="1152128"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rgbClr val="FF0000"/>
                </a:solidFill>
                <a:latin typeface="ＤＦＰ角POPW9" pitchFamily="50" charset="-128"/>
                <a:ea typeface="ＤＦＰ角POPW9" pitchFamily="50" charset="-128"/>
              </a:rPr>
              <a:t>声に出して、</a:t>
            </a:r>
            <a:endParaRPr kumimoji="1" lang="en-US" altLang="ja-JP" sz="1200" dirty="0" smtClean="0">
              <a:solidFill>
                <a:srgbClr val="FF0000"/>
              </a:solidFill>
              <a:latin typeface="ＤＦＰ角POPW9" pitchFamily="50" charset="-128"/>
              <a:ea typeface="ＤＦＰ角POPW9" pitchFamily="50" charset="-128"/>
            </a:endParaRPr>
          </a:p>
          <a:p>
            <a:r>
              <a:rPr lang="ja-JP" altLang="en-US" sz="1200" dirty="0" smtClean="0">
                <a:solidFill>
                  <a:srgbClr val="FF0000"/>
                </a:solidFill>
                <a:latin typeface="ＤＦＰ角POPW9" pitchFamily="50" charset="-128"/>
                <a:ea typeface="ＤＦＰ角POPW9" pitchFamily="50" charset="-128"/>
              </a:rPr>
              <a:t>赤線を引いて</a:t>
            </a:r>
            <a:endParaRPr kumimoji="1" lang="ja-JP" altLang="en-US" sz="1200" dirty="0">
              <a:solidFill>
                <a:srgbClr val="FF0000"/>
              </a:solidFill>
              <a:latin typeface="ＤＦＰ角POPW9" pitchFamily="50" charset="-128"/>
              <a:ea typeface="ＤＦＰ角POPW9" pitchFamily="50" charset="-128"/>
            </a:endParaRPr>
          </a:p>
        </p:txBody>
      </p:sp>
      <p:sp>
        <p:nvSpPr>
          <p:cNvPr id="6" name="角丸四角形 5"/>
          <p:cNvSpPr/>
          <p:nvPr/>
        </p:nvSpPr>
        <p:spPr>
          <a:xfrm>
            <a:off x="4499992" y="1844824"/>
            <a:ext cx="3672408" cy="432048"/>
          </a:xfrm>
          <a:prstGeom prst="roundRect">
            <a:avLst/>
          </a:prstGeom>
          <a:solidFill>
            <a:srgbClr val="FFFF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b="1" dirty="0" smtClean="0">
                <a:solidFill>
                  <a:schemeClr val="tx1"/>
                </a:solidFill>
                <a:latin typeface="+mj-ea"/>
                <a:ea typeface="+mj-ea"/>
              </a:rPr>
              <a:t>苫小牧－市長との話し合いの前の晩、誰が何を言うのか、リハーサルを行った。</a:t>
            </a:r>
            <a:endParaRPr kumimoji="1" lang="ja-JP" altLang="en-US" sz="1050" b="1" dirty="0">
              <a:solidFill>
                <a:schemeClr val="tx1"/>
              </a:solidFill>
              <a:latin typeface="+mj-ea"/>
              <a:ea typeface="+mj-ea"/>
            </a:endParaRPr>
          </a:p>
        </p:txBody>
      </p:sp>
      <p:sp>
        <p:nvSpPr>
          <p:cNvPr id="7" name="スライド番号プレースホルダ 6"/>
          <p:cNvSpPr>
            <a:spLocks noGrp="1"/>
          </p:cNvSpPr>
          <p:nvPr>
            <p:ph type="sldNum" sz="quarter" idx="12"/>
          </p:nvPr>
        </p:nvSpPr>
        <p:spPr/>
        <p:txBody>
          <a:bodyPr/>
          <a:lstStyle/>
          <a:p>
            <a:fld id="{3EA329FF-598B-43D6-8D82-0C73533C8186}" type="slidenum">
              <a:rPr lang="en-US" altLang="ja-JP" smtClean="0"/>
              <a:pPr/>
              <a:t>9</a:t>
            </a:fld>
            <a:endParaRPr lang="en-US" altLang="ja-JP"/>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Lst>
  </p:timing>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Blends</Template>
  <TotalTime>1343</TotalTime>
  <Words>1902</Words>
  <Application>Microsoft Office PowerPoint</Application>
  <PresentationFormat>画面に合わせる (4:3)</PresentationFormat>
  <Paragraphs>336</Paragraphs>
  <Slides>10</Slides>
  <Notes>1</Notes>
  <HiddenSlides>0</HiddenSlides>
  <MMClips>0</MMClips>
  <ScaleCrop>false</ScaleCrop>
  <HeadingPairs>
    <vt:vector size="4" baseType="variant">
      <vt:variant>
        <vt:lpstr>テーマ</vt:lpstr>
      </vt:variant>
      <vt:variant>
        <vt:i4>1</vt:i4>
      </vt:variant>
      <vt:variant>
        <vt:lpstr>スライド タイトル</vt:lpstr>
      </vt:variant>
      <vt:variant>
        <vt:i4>10</vt:i4>
      </vt:variant>
    </vt:vector>
  </HeadingPairs>
  <TitlesOfParts>
    <vt:vector size="11" baseType="lpstr">
      <vt:lpstr>Blends</vt:lpstr>
      <vt:lpstr>            この組合が好き！歴史と伝統に誇りを持って　 　－失業と貧乏に反対し、いのちと健康を守りぬく－  　　</vt:lpstr>
      <vt:lpstr>  仕事や労働実態、人生経験も異なる－だが、この組合が好き！　　</vt:lpstr>
      <vt:lpstr> </vt:lpstr>
      <vt:lpstr>労働者の「苦難の時代」（朝日) 全国で「駆け込み寺」になっている建交労 ！　</vt:lpstr>
      <vt:lpstr>スライド 5</vt:lpstr>
      <vt:lpstr>スライド 6</vt:lpstr>
      <vt:lpstr>１．高齢者といえども働ける間は働き続けるのが望ましい。 　　労働は「生きがい」である。(賃労働、生きがい労働)         ２．長年、労働に従事してきた労働者は引退後の生活を豊かに 　　享受すべきである。</vt:lpstr>
      <vt:lpstr>スライド 8</vt:lpstr>
      <vt:lpstr>「労働者その他の関係者の自主的な努力を尊重しつつ、その実情に応じてこれらの者に対し必要な援助等を行うとともに・・高年齢者等の意欲及び能力に応じた雇用の機会、その他の多様な就業の機会の確保等を図るために、必要な施策を総合的かつ効果的に推進するように努める」(第5条）</vt:lpstr>
      <vt:lpstr>　〔釧路支部に提起〕　 とにかく仕事に就くまで組合といっしょにガンバルゾ 「認定」闘争と同じ。組合員として成長してもらう。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DIGITAL OASYS</dc:creator>
  <cp:lastModifiedBy>佐藤陵一</cp:lastModifiedBy>
  <cp:revision>65</cp:revision>
  <dcterms:created xsi:type="dcterms:W3CDTF">2012-02-13T08:22:51Z</dcterms:created>
  <dcterms:modified xsi:type="dcterms:W3CDTF">2012-06-13T00:08:09Z</dcterms:modified>
</cp:coreProperties>
</file>