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2010/4/6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2010/4/6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2010/4/6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2010/4/6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2010/4/6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2010/4/6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2010/4/6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2010/4/6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2010/4/6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2010/4/6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2010/4/6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2010/4/6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000" dirty="0" smtClean="0">
                <a:latin typeface="AR P丸ゴシック体M" pitchFamily="50" charset="-128"/>
                <a:ea typeface="AR P丸ゴシック体M" pitchFamily="50" charset="-128"/>
              </a:rPr>
              <a:t>「高齢者雇用安定法」による高齢者雇用就業対策の概要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sz="1600" dirty="0" smtClean="0">
                <a:latin typeface="AR P丸ゴシック体M" pitchFamily="50" charset="-128"/>
                <a:ea typeface="AR P丸ゴシック体M" pitchFamily="50" charset="-128"/>
              </a:rPr>
              <a:t>(</a:t>
            </a:r>
            <a:r>
              <a:rPr lang="en-US" altLang="ja-JP" sz="1600" dirty="0" smtClean="0">
                <a:latin typeface="AR P丸ゴシック体M" pitchFamily="50" charset="-128"/>
                <a:ea typeface="AR P丸ゴシック体M" pitchFamily="50" charset="-128"/>
              </a:rPr>
              <a:t>1987</a:t>
            </a:r>
            <a:r>
              <a:rPr lang="ja-JP" altLang="en-US" sz="1600" dirty="0" smtClean="0">
                <a:latin typeface="AR P丸ゴシック体M" pitchFamily="50" charset="-128"/>
                <a:ea typeface="AR P丸ゴシック体M" pitchFamily="50" charset="-128"/>
              </a:rPr>
              <a:t>年「シルバー人材センター」長瀬甚遠）</a:t>
            </a:r>
            <a:endParaRPr kumimoji="1" lang="ja-JP" altLang="en-US" sz="1600" dirty="0"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428596" y="1928802"/>
            <a:ext cx="1143008" cy="5715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継続雇用の推進</a:t>
            </a:r>
            <a:endParaRPr kumimoji="1" lang="ja-JP" altLang="en-US" sz="1400" dirty="0">
              <a:solidFill>
                <a:schemeClr val="tx1"/>
              </a:solidFill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928794" y="1142984"/>
            <a:ext cx="1428760" cy="4286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啓発指導</a:t>
            </a:r>
            <a:endParaRPr kumimoji="1" lang="ja-JP" altLang="en-US" sz="1400" dirty="0">
              <a:solidFill>
                <a:schemeClr val="tx1"/>
              </a:solidFill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928794" y="1785926"/>
            <a:ext cx="1428760" cy="5715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相談援助体制の整備</a:t>
            </a:r>
            <a:endParaRPr kumimoji="1" lang="ja-JP" altLang="en-US" sz="1400" dirty="0">
              <a:solidFill>
                <a:schemeClr val="tx1"/>
              </a:solidFill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928794" y="2571744"/>
            <a:ext cx="1428760" cy="3571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助成措置</a:t>
            </a:r>
            <a:endParaRPr kumimoji="1" lang="ja-JP" altLang="en-US" sz="1400" dirty="0">
              <a:solidFill>
                <a:schemeClr val="tx1"/>
              </a:solidFill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28596" y="3857628"/>
            <a:ext cx="1143008" cy="5715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再就職の促進</a:t>
            </a:r>
            <a:endParaRPr kumimoji="1" lang="ja-JP" altLang="en-US" sz="1400" dirty="0">
              <a:solidFill>
                <a:schemeClr val="tx1"/>
              </a:solidFill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928794" y="3286124"/>
            <a:ext cx="1428760" cy="5715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需給調整機能の強化</a:t>
            </a:r>
            <a:endParaRPr kumimoji="1" lang="ja-JP" altLang="en-US" sz="1400" dirty="0">
              <a:solidFill>
                <a:schemeClr val="tx1"/>
              </a:solidFill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928794" y="4071942"/>
            <a:ext cx="1428760" cy="5715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事業主による再就職の促進</a:t>
            </a:r>
            <a:endParaRPr kumimoji="1" lang="ja-JP" altLang="en-US" sz="1400" dirty="0">
              <a:solidFill>
                <a:schemeClr val="tx1"/>
              </a:solidFill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928794" y="4786322"/>
            <a:ext cx="1428760" cy="3571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助成措置</a:t>
            </a:r>
            <a:endParaRPr kumimoji="1" lang="ja-JP" altLang="en-US" sz="1400" dirty="0">
              <a:solidFill>
                <a:schemeClr val="tx1"/>
              </a:solidFill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28596" y="5572140"/>
            <a:ext cx="1143008" cy="928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定年退職後における就業の場の確保等</a:t>
            </a:r>
            <a:endParaRPr kumimoji="1" lang="ja-JP" altLang="en-US" sz="1400" dirty="0">
              <a:solidFill>
                <a:schemeClr val="tx1"/>
              </a:solidFill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928794" y="5500702"/>
            <a:ext cx="1428760" cy="5000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在職中の退職準備の援助</a:t>
            </a:r>
            <a:endParaRPr kumimoji="1" lang="ja-JP" altLang="en-US" sz="1400" dirty="0">
              <a:solidFill>
                <a:schemeClr val="tx1"/>
              </a:solidFill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928794" y="6143644"/>
            <a:ext cx="1428760" cy="5715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臨時。転機的な就業機会の提供</a:t>
            </a:r>
            <a:endParaRPr kumimoji="1" lang="ja-JP" altLang="en-US" sz="1400" dirty="0">
              <a:solidFill>
                <a:schemeClr val="tx1"/>
              </a:solidFill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714744" y="1000108"/>
            <a:ext cx="5143536" cy="1000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・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60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歳定年の努力義務の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法制化</a:t>
            </a:r>
            <a:r>
              <a:rPr kumimoji="1" lang="ja-JP" altLang="en-US" sz="1200" dirty="0" smtClean="0">
                <a:solidFill>
                  <a:srgbClr val="FF0000"/>
                </a:solidFill>
                <a:latin typeface="AR P丸ゴシック体M" pitchFamily="50" charset="-128"/>
                <a:ea typeface="AR P丸ゴシック体M" pitchFamily="50" charset="-128"/>
              </a:rPr>
              <a:t>→①引き上げ、②継続、③廃止</a:t>
            </a:r>
            <a:endParaRPr kumimoji="1" lang="en-US" altLang="ja-JP" sz="1200" dirty="0" smtClean="0">
              <a:solidFill>
                <a:schemeClr val="tx1"/>
              </a:solidFill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・定年引き上げの要請、計画の作成命令、計画の適正実施勧告、公表</a:t>
            </a:r>
            <a:endParaRPr lang="en-US" altLang="ja-JP" sz="1200" dirty="0" smtClean="0">
              <a:solidFill>
                <a:schemeClr val="tx1"/>
              </a:solidFill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・高齢者雇用推進者の選任</a:t>
            </a:r>
            <a:endParaRPr kumimoji="1" lang="en-US" altLang="ja-JP" sz="1200" dirty="0" smtClean="0">
              <a:solidFill>
                <a:schemeClr val="tx1"/>
              </a:solidFill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・業種別</a:t>
            </a:r>
            <a:r>
              <a:rPr lang="en-US" altLang="ja-JP" sz="12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60</a:t>
            </a:r>
            <a:r>
              <a:rPr lang="ja-JP" altLang="en-US" sz="12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歳代前半層雇用就業対策懇談会、地域高年齢者雇用推進会議の開催等</a:t>
            </a:r>
            <a:endParaRPr kumimoji="1" lang="ja-JP" altLang="en-US" sz="1200" dirty="0">
              <a:solidFill>
                <a:schemeClr val="tx1"/>
              </a:solidFill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714744" y="2071678"/>
            <a:ext cx="5143536" cy="285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・高年齢者雇用開発協会の整備拡充と法制化</a:t>
            </a:r>
            <a:endParaRPr kumimoji="1" lang="ja-JP" altLang="en-US" sz="1200" dirty="0">
              <a:solidFill>
                <a:schemeClr val="tx1"/>
              </a:solidFill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714744" y="2428868"/>
            <a:ext cx="5143536" cy="6429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・高年齢者職場改善資金融資制度</a:t>
            </a:r>
            <a:endParaRPr kumimoji="1" lang="en-US" altLang="ja-JP" sz="1200" dirty="0" smtClean="0">
              <a:solidFill>
                <a:schemeClr val="tx1"/>
              </a:solidFill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・高年齢者多数雇用奨励金</a:t>
            </a:r>
            <a:endParaRPr kumimoji="1" lang="en-US" altLang="ja-JP" sz="1200" dirty="0" smtClean="0">
              <a:solidFill>
                <a:schemeClr val="tx1"/>
              </a:solidFill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・高年齢者雇用確保助成金</a:t>
            </a:r>
            <a:endParaRPr kumimoji="1" lang="ja-JP" altLang="en-US" sz="1200" dirty="0">
              <a:solidFill>
                <a:schemeClr val="tx1"/>
              </a:solidFill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714744" y="3143248"/>
            <a:ext cx="5143536" cy="6429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・自己紹介ビデオ、再就職準備プログラム、高年齢者職業相談室</a:t>
            </a:r>
            <a:endParaRPr kumimoji="1" lang="en-US" altLang="ja-JP" sz="1200" dirty="0" smtClean="0">
              <a:solidFill>
                <a:schemeClr val="tx1"/>
              </a:solidFill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・高年齢者雇用促進人の設置、高年齢者雇用協力員の設置</a:t>
            </a:r>
            <a:endParaRPr lang="en-US" altLang="ja-JP" sz="1200" dirty="0" smtClean="0">
              <a:solidFill>
                <a:schemeClr val="tx1"/>
              </a:solidFill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・求人・求職情報の活用（情報誌の発行</a:t>
            </a:r>
            <a:r>
              <a:rPr lang="en-US" altLang="ja-JP" sz="12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)</a:t>
            </a:r>
            <a:endParaRPr kumimoji="1" lang="ja-JP" altLang="en-US" sz="1200" dirty="0">
              <a:solidFill>
                <a:schemeClr val="tx1"/>
              </a:solidFill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714744" y="4786322"/>
            <a:ext cx="5143536" cy="5000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</a:rPr>
              <a:t>・特定求職者雇用開発助成金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</a:rPr>
              <a:t>・高年齢者残時間雇用助成金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714744" y="5429264"/>
            <a:ext cx="5143536" cy="5715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・退職準備援助の努力義務の法制化</a:t>
            </a:r>
            <a:endParaRPr kumimoji="1" lang="en-US" altLang="ja-JP" sz="1200" dirty="0" smtClean="0">
              <a:solidFill>
                <a:schemeClr val="tx1"/>
              </a:solidFill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・生涯生活設計セミナー開催（高年齢者雇用開発協会</a:t>
            </a:r>
            <a:r>
              <a:rPr lang="en-US" altLang="ja-JP" sz="12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)</a:t>
            </a:r>
            <a:endParaRPr kumimoji="1" lang="ja-JP" altLang="en-US" sz="1200" dirty="0">
              <a:solidFill>
                <a:schemeClr val="tx1"/>
              </a:solidFill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714744" y="6215082"/>
            <a:ext cx="5143536" cy="285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・シルバー人材センターの拡充と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法制化</a:t>
            </a:r>
            <a:r>
              <a:rPr kumimoji="1" lang="ja-JP" altLang="en-US" sz="1200" dirty="0" smtClean="0">
                <a:solidFill>
                  <a:srgbClr val="FF0000"/>
                </a:solidFill>
                <a:latin typeface="AR P丸ゴシック体M" pitchFamily="50" charset="-128"/>
                <a:ea typeface="AR P丸ゴシック体M" pitchFamily="50" charset="-128"/>
              </a:rPr>
              <a:t>→派遣事業の特例届け出</a:t>
            </a:r>
            <a:endParaRPr kumimoji="1" lang="ja-JP" altLang="en-US" sz="1200" dirty="0">
              <a:solidFill>
                <a:srgbClr val="FF0000"/>
              </a:solidFill>
              <a:latin typeface="AR P丸ゴシック体M" pitchFamily="50" charset="-128"/>
              <a:ea typeface="AR P丸ゴシック体M" pitchFamily="50" charset="-128"/>
            </a:endParaRPr>
          </a:p>
        </p:txBody>
      </p:sp>
      <p:cxnSp>
        <p:nvCxnSpPr>
          <p:cNvPr id="23" name="直線コネクタ 22"/>
          <p:cNvCxnSpPr/>
          <p:nvPr/>
        </p:nvCxnSpPr>
        <p:spPr>
          <a:xfrm rot="5400000">
            <a:off x="1428728" y="1714488"/>
            <a:ext cx="642942" cy="21431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1643042" y="2143116"/>
            <a:ext cx="214314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rot="16200000" flipH="1">
            <a:off x="1464447" y="2321711"/>
            <a:ext cx="571504" cy="21431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rot="5400000">
            <a:off x="1500166" y="3786190"/>
            <a:ext cx="500066" cy="21431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1643042" y="4143380"/>
            <a:ext cx="214314" cy="14287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rot="16200000" flipH="1">
            <a:off x="1393009" y="4393413"/>
            <a:ext cx="714380" cy="21431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 rot="5400000" flipH="1" flipV="1">
            <a:off x="1607323" y="5750735"/>
            <a:ext cx="285752" cy="21431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rot="16200000" flipH="1">
            <a:off x="1571604" y="6072206"/>
            <a:ext cx="357190" cy="21431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3428992" y="1357298"/>
            <a:ext cx="214314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3428992" y="2071678"/>
            <a:ext cx="214314" cy="14287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3428992" y="2714620"/>
            <a:ext cx="214314" cy="14287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 rot="5400000">
            <a:off x="10894263" y="3250405"/>
            <a:ext cx="714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正方形/長方形 55"/>
          <p:cNvSpPr/>
          <p:nvPr/>
        </p:nvSpPr>
        <p:spPr>
          <a:xfrm>
            <a:off x="3714744" y="3857628"/>
            <a:ext cx="5143536" cy="8572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・再就職援助の努力義務の法制化</a:t>
            </a:r>
            <a:endParaRPr kumimoji="1" lang="en-US" altLang="ja-JP" sz="1200" dirty="0" smtClean="0">
              <a:solidFill>
                <a:schemeClr val="tx1"/>
              </a:solidFill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・高齢者多数離職の届け出</a:t>
            </a:r>
            <a:endParaRPr lang="en-US" altLang="ja-JP" sz="1200" dirty="0" smtClean="0">
              <a:solidFill>
                <a:schemeClr val="tx1"/>
              </a:solidFill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・再就職援助計画の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作成</a:t>
            </a:r>
            <a:r>
              <a:rPr lang="ja-JP" altLang="en-US" sz="1200" dirty="0" smtClean="0">
                <a:solidFill>
                  <a:srgbClr val="FF0000"/>
                </a:solidFill>
                <a:latin typeface="AR P丸ゴシック体M" pitchFamily="50" charset="-128"/>
                <a:ea typeface="AR P丸ゴシック体M" pitchFamily="50" charset="-128"/>
              </a:rPr>
              <a:t>→廃止。新たに求職活動支援。</a:t>
            </a:r>
            <a:endParaRPr kumimoji="1" lang="en-US" altLang="ja-JP" sz="1200" dirty="0" smtClean="0">
              <a:solidFill>
                <a:srgbClr val="FF0000"/>
              </a:solidFill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・定年退職者等雇用促進助成金</a:t>
            </a:r>
            <a:endParaRPr kumimoji="1" lang="ja-JP" altLang="en-US" sz="1200" dirty="0">
              <a:solidFill>
                <a:schemeClr val="tx1"/>
              </a:solidFill>
              <a:latin typeface="AR P丸ゴシック体M" pitchFamily="50" charset="-128"/>
              <a:ea typeface="AR P丸ゴシック体M" pitchFamily="50" charset="-128"/>
            </a:endParaRPr>
          </a:p>
        </p:txBody>
      </p:sp>
      <p:cxnSp>
        <p:nvCxnSpPr>
          <p:cNvPr id="59" name="直線コネクタ 58"/>
          <p:cNvCxnSpPr/>
          <p:nvPr/>
        </p:nvCxnSpPr>
        <p:spPr>
          <a:xfrm flipV="1">
            <a:off x="3428992" y="3429000"/>
            <a:ext cx="214314" cy="14287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>
            <a:off x="3428992" y="4286256"/>
            <a:ext cx="214314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>
            <a:off x="3428992" y="5000636"/>
            <a:ext cx="214314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V="1">
            <a:off x="3428992" y="5572140"/>
            <a:ext cx="214314" cy="14287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>
            <a:off x="3428992" y="6286520"/>
            <a:ext cx="214314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正方形/長方形 73"/>
          <p:cNvSpPr/>
          <p:nvPr/>
        </p:nvSpPr>
        <p:spPr>
          <a:xfrm>
            <a:off x="7286644" y="214290"/>
            <a:ext cx="1428760" cy="714380"/>
          </a:xfrm>
          <a:prstGeom prst="rect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改正－「継続雇用」等は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2006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年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4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月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1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日施行</a:t>
            </a:r>
            <a:endParaRPr kumimoji="1" lang="ja-JP" altLang="en-US" sz="1400" dirty="0">
              <a:solidFill>
                <a:schemeClr val="tx1"/>
              </a:solidFill>
              <a:latin typeface="AR P丸ゴシック体M" pitchFamily="50" charset="-128"/>
              <a:ea typeface="AR P丸ゴシック体M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290</Words>
  <Application>Microsoft Office PowerPoint</Application>
  <PresentationFormat>画面に合わせる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「高齢者雇用安定法」による高齢者雇用就業対策の概要 (1987年「シルバー人材センター」長瀬甚遠）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「高齢者雇用安定法」による高齢者雇用就業対策の概要 (1987年「シルバー人材センター」長瀬甚遠）</dc:title>
  <dc:creator>佐藤陵一</dc:creator>
  <cp:lastModifiedBy>佐藤陵一</cp:lastModifiedBy>
  <cp:revision>2</cp:revision>
  <dcterms:created xsi:type="dcterms:W3CDTF">2010-04-03T05:14:04Z</dcterms:created>
  <dcterms:modified xsi:type="dcterms:W3CDTF">2010-04-06T15:17:46Z</dcterms:modified>
</cp:coreProperties>
</file>