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08" y="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2012/1/13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2012/1/13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2012/1/13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2012/1/13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2012/1/13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2012/1/13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2012/1/13</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260648" y="611561"/>
          <a:ext cx="6264696" cy="8122920"/>
        </p:xfrm>
        <a:graphic>
          <a:graphicData uri="http://schemas.openxmlformats.org/drawingml/2006/table">
            <a:tbl>
              <a:tblPr firstRow="1" bandRow="1">
                <a:tableStyleId>{5C22544A-7EE6-4342-B048-85BDC9FD1C3A}</a:tableStyleId>
              </a:tblPr>
              <a:tblGrid>
                <a:gridCol w="864096"/>
                <a:gridCol w="5400600"/>
              </a:tblGrid>
              <a:tr h="301932">
                <a:tc gridSpan="2">
                  <a:txBody>
                    <a:bodyPr/>
                    <a:lstStyle/>
                    <a:p>
                      <a:r>
                        <a:rPr kumimoji="1" lang="ja-JP" altLang="en-US" sz="1050" b="0" dirty="0" smtClean="0">
                          <a:latin typeface="ＭＳ Ｐ明朝" pitchFamily="18" charset="-128"/>
                          <a:ea typeface="ＭＳ Ｐ明朝" pitchFamily="18" charset="-128"/>
                        </a:rPr>
                        <a:t>　</a:t>
                      </a:r>
                      <a:r>
                        <a:rPr kumimoji="1" lang="ja-JP" altLang="en-US" sz="1400" b="0" dirty="0" smtClean="0">
                          <a:solidFill>
                            <a:schemeClr val="tx1"/>
                          </a:solidFill>
                          <a:latin typeface="+mj-ea"/>
                          <a:ea typeface="+mj-ea"/>
                        </a:rPr>
                        <a:t>失業対策年表　　　</a:t>
                      </a:r>
                      <a:r>
                        <a:rPr kumimoji="1" lang="ja-JP" altLang="en-US" sz="1050" b="0" dirty="0" smtClean="0">
                          <a:solidFill>
                            <a:schemeClr val="tx1"/>
                          </a:solidFill>
                          <a:latin typeface="ＭＳ Ｐ明朝" pitchFamily="18" charset="-128"/>
                          <a:ea typeface="ＭＳ Ｐ明朝" pitchFamily="18" charset="-128"/>
                        </a:rPr>
                        <a:t>　</a:t>
                      </a:r>
                      <a:endParaRPr kumimoji="1" lang="ja-JP" altLang="en-US" sz="1050" b="0" dirty="0">
                        <a:solidFill>
                          <a:schemeClr val="tx1"/>
                        </a:solidFill>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50" dirty="0">
                        <a:latin typeface="ＭＳ Ｐ明朝" pitchFamily="18" charset="-128"/>
                        <a:ea typeface="ＭＳ Ｐ明朝" pitchFamily="18" charset="-128"/>
                      </a:endParaRPr>
                    </a:p>
                  </a:txBody>
                  <a:tcPr/>
                </a:tc>
              </a:tr>
              <a:tr h="401585">
                <a:tc>
                  <a:txBody>
                    <a:bodyPr/>
                    <a:lstStyle/>
                    <a:p>
                      <a:pPr algn="r"/>
                      <a:r>
                        <a:rPr kumimoji="1" lang="ja-JP" altLang="en-US" sz="1050" b="0" dirty="0" smtClean="0">
                          <a:latin typeface="+mj-ea"/>
                          <a:ea typeface="+mj-ea"/>
                        </a:rPr>
                        <a:t>昭和</a:t>
                      </a:r>
                      <a:r>
                        <a:rPr kumimoji="1" lang="en-US" altLang="ja-JP" sz="1050" b="0" dirty="0" smtClean="0">
                          <a:latin typeface="+mj-ea"/>
                          <a:ea typeface="+mj-ea"/>
                        </a:rPr>
                        <a:t>20</a:t>
                      </a:r>
                      <a:r>
                        <a:rPr kumimoji="1" lang="ja-JP" altLang="en-US" sz="1050" b="0" dirty="0" smtClean="0">
                          <a:latin typeface="+mj-ea"/>
                          <a:ea typeface="+mj-ea"/>
                        </a:rPr>
                        <a:t>年</a:t>
                      </a:r>
                      <a:endParaRPr kumimoji="1" lang="en-US" altLang="ja-JP" sz="1050" b="0" dirty="0" smtClean="0">
                        <a:latin typeface="+mj-ea"/>
                        <a:ea typeface="+mj-ea"/>
                      </a:endParaRPr>
                    </a:p>
                    <a:p>
                      <a:pPr algn="r"/>
                      <a:r>
                        <a:rPr kumimoji="1" lang="en-US" altLang="ja-JP" sz="1050" b="0" dirty="0" smtClean="0">
                          <a:latin typeface="ＭＳ Ｐ明朝" pitchFamily="18" charset="-128"/>
                          <a:ea typeface="ＭＳ Ｐ明朝" pitchFamily="18" charset="-128"/>
                        </a:rPr>
                        <a:t>8</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15</a:t>
                      </a:r>
                      <a:r>
                        <a:rPr kumimoji="1" lang="ja-JP" altLang="en-US" sz="1050" b="0" dirty="0" smtClean="0">
                          <a:latin typeface="ＭＳ Ｐ明朝" pitchFamily="18" charset="-128"/>
                          <a:ea typeface="ＭＳ Ｐ明朝" pitchFamily="18" charset="-128"/>
                        </a:rPr>
                        <a:t>日　　　　　　　　</a:t>
                      </a:r>
                      <a:r>
                        <a:rPr kumimoji="1" lang="en-US" altLang="ja-JP" sz="1050" b="0" dirty="0" smtClean="0">
                          <a:latin typeface="ＭＳ Ｐ明朝" pitchFamily="18" charset="-128"/>
                          <a:ea typeface="ＭＳ Ｐ明朝" pitchFamily="18" charset="-128"/>
                        </a:rPr>
                        <a:t>22</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50" b="0" dirty="0" smtClean="0">
                        <a:latin typeface="ＭＳ Ｐ明朝" pitchFamily="18" charset="-128"/>
                        <a:ea typeface="ＭＳ Ｐ明朝" pitchFamily="18" charset="-128"/>
                      </a:endParaRPr>
                    </a:p>
                    <a:p>
                      <a:r>
                        <a:rPr kumimoji="1" lang="ja-JP" altLang="en-US" sz="1050" b="0" dirty="0" smtClean="0">
                          <a:latin typeface="ＭＳ Ｐ明朝" pitchFamily="18" charset="-128"/>
                          <a:ea typeface="ＭＳ Ｐ明朝" pitchFamily="18" charset="-128"/>
                        </a:rPr>
                        <a:t>終戦</a:t>
                      </a:r>
                      <a:endParaRPr kumimoji="1" lang="en-US" altLang="ja-JP" sz="1050" b="0" dirty="0" smtClean="0">
                        <a:latin typeface="ＭＳ Ｐ明朝" pitchFamily="18" charset="-128"/>
                        <a:ea typeface="ＭＳ Ｐ明朝" pitchFamily="18" charset="-128"/>
                      </a:endParaRPr>
                    </a:p>
                    <a:p>
                      <a:r>
                        <a:rPr kumimoji="1" lang="ja-JP" altLang="en-US" sz="1050" b="0" dirty="0" smtClean="0">
                          <a:latin typeface="ＭＳ Ｐ明朝" pitchFamily="18" charset="-128"/>
                          <a:ea typeface="ＭＳ Ｐ明朝" pitchFamily="18" charset="-128"/>
                        </a:rPr>
                        <a:t>勤労制限廃止、民間部門雇入れ自由</a:t>
                      </a:r>
                      <a:r>
                        <a:rPr kumimoji="1" lang="ja-JP" altLang="en-US" sz="1050" b="0" smtClean="0">
                          <a:latin typeface="ＭＳ Ｐ明朝" pitchFamily="18" charset="-128"/>
                          <a:ea typeface="ＭＳ Ｐ明朝" pitchFamily="18" charset="-128"/>
                        </a:rPr>
                        <a:t>と</a:t>
                      </a:r>
                      <a:r>
                        <a:rPr kumimoji="1" lang="ja-JP" altLang="en-US" sz="1050" b="0" smtClean="0">
                          <a:latin typeface="ＭＳ Ｐ明朝" pitchFamily="18" charset="-128"/>
                          <a:ea typeface="ＭＳ Ｐ明朝" pitchFamily="18" charset="-128"/>
                        </a:rPr>
                        <a:t>なる。</a:t>
                      </a:r>
                      <a:endParaRPr kumimoji="1" lang="ja-JP" altLang="en-US" sz="1050" b="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45413">
                <a:tc>
                  <a:txBody>
                    <a:bodyPr/>
                    <a:lstStyle/>
                    <a:p>
                      <a:pPr algn="r"/>
                      <a:r>
                        <a:rPr kumimoji="1" lang="en-US" altLang="ja-JP" sz="1050" b="0" dirty="0" smtClean="0">
                          <a:latin typeface="ＭＳ Ｐ明朝" pitchFamily="18" charset="-128"/>
                          <a:ea typeface="ＭＳ Ｐ明朝" pitchFamily="18" charset="-128"/>
                        </a:rPr>
                        <a:t>9</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10</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latin typeface="ＭＳ Ｐ明朝" pitchFamily="18" charset="-128"/>
                          <a:ea typeface="ＭＳ Ｐ明朝" pitchFamily="18" charset="-128"/>
                        </a:rPr>
                        <a:t>マッカーサー元帥、日本管理方針声明。</a:t>
                      </a:r>
                      <a:endParaRPr kumimoji="1" lang="ja-JP" altLang="en-US" sz="1050" b="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45413">
                <a:tc>
                  <a:txBody>
                    <a:bodyPr/>
                    <a:lstStyle/>
                    <a:p>
                      <a:pPr algn="r"/>
                      <a:r>
                        <a:rPr kumimoji="1" lang="en-US" altLang="ja-JP" sz="1050" b="0" dirty="0" smtClean="0">
                          <a:latin typeface="ＭＳ Ｐ明朝" pitchFamily="18" charset="-128"/>
                          <a:ea typeface="ＭＳ Ｐ明朝" pitchFamily="18" charset="-128"/>
                        </a:rPr>
                        <a:t>10</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9</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latin typeface="ＭＳ Ｐ明朝" pitchFamily="18" charset="-128"/>
                          <a:ea typeface="ＭＳ Ｐ明朝" pitchFamily="18" charset="-128"/>
                        </a:rPr>
                        <a:t>国民勤労動員署を勤労署と改称。</a:t>
                      </a:r>
                      <a:endParaRPr kumimoji="1" lang="ja-JP" altLang="en-US" sz="1050" b="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401585">
                <a:tc>
                  <a:txBody>
                    <a:bodyPr/>
                    <a:lstStyle/>
                    <a:p>
                      <a:pPr algn="r"/>
                      <a:r>
                        <a:rPr kumimoji="1" lang="en-US" altLang="ja-JP" sz="1050" b="0" dirty="0" smtClean="0">
                          <a:latin typeface="ＭＳ Ｐ明朝" pitchFamily="18" charset="-128"/>
                          <a:ea typeface="ＭＳ Ｐ明朝" pitchFamily="18" charset="-128"/>
                        </a:rPr>
                        <a:t>10</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11</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latin typeface="ＭＳ Ｐ明朝" pitchFamily="18" charset="-128"/>
                          <a:ea typeface="ＭＳ Ｐ明朝" pitchFamily="18" charset="-128"/>
                        </a:rPr>
                        <a:t>勤務配置規則公布、即日施行。右は国民勤労動員令廃止に伴う勤労秩序の混乱を防止し特に復員者等の迅速円滑なる職業転換を目的とするものである。</a:t>
                      </a:r>
                      <a:endParaRPr kumimoji="1" lang="ja-JP" altLang="en-US" sz="1050" b="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45413">
                <a:tc>
                  <a:txBody>
                    <a:bodyPr/>
                    <a:lstStyle/>
                    <a:p>
                      <a:pPr algn="r"/>
                      <a:r>
                        <a:rPr kumimoji="1" lang="en-US" altLang="ja-JP" sz="1050" b="0" dirty="0" smtClean="0">
                          <a:latin typeface="ＭＳ Ｐ明朝" pitchFamily="18" charset="-128"/>
                          <a:ea typeface="ＭＳ Ｐ明朝" pitchFamily="18" charset="-128"/>
                        </a:rPr>
                        <a:t>10</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26</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latin typeface="ＭＳ Ｐ明朝" pitchFamily="18" charset="-128"/>
                          <a:ea typeface="ＭＳ Ｐ明朝" pitchFamily="18" charset="-128"/>
                        </a:rPr>
                        <a:t>厚生省に労政、勤労両局新設され勤労に関する事務を取扱う。</a:t>
                      </a:r>
                      <a:endParaRPr kumimoji="1" lang="ja-JP" altLang="en-US" sz="1050" b="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401585">
                <a:tc>
                  <a:txBody>
                    <a:bodyPr/>
                    <a:lstStyle/>
                    <a:p>
                      <a:pPr algn="r"/>
                      <a:r>
                        <a:rPr kumimoji="1" lang="en-US" altLang="ja-JP" sz="1050" b="0" dirty="0" smtClean="0">
                          <a:latin typeface="ＭＳ Ｐ明朝" pitchFamily="18" charset="-128"/>
                          <a:ea typeface="ＭＳ Ｐ明朝" pitchFamily="18" charset="-128"/>
                        </a:rPr>
                        <a:t>11</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15</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latin typeface="ＭＳ Ｐ明朝" pitchFamily="18" charset="-128"/>
                          <a:ea typeface="ＭＳ Ｐ明朝" pitchFamily="18" charset="-128"/>
                        </a:rPr>
                        <a:t>厚生大臣、閣議に於いて終戦に伴う軍並びに産業復員者海外引揚民その他離職者に対する就職確保のため各省にたいする要望事項を出す。</a:t>
                      </a:r>
                      <a:endParaRPr kumimoji="1" lang="ja-JP" altLang="en-US" sz="1050" b="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45413">
                <a:tc>
                  <a:txBody>
                    <a:bodyPr/>
                    <a:lstStyle/>
                    <a:p>
                      <a:pPr algn="r"/>
                      <a:r>
                        <a:rPr kumimoji="1" lang="en-US" altLang="ja-JP" sz="1050" b="0" dirty="0" smtClean="0">
                          <a:latin typeface="ＭＳ Ｐ明朝" pitchFamily="18" charset="-128"/>
                          <a:ea typeface="ＭＳ Ｐ明朝" pitchFamily="18" charset="-128"/>
                        </a:rPr>
                        <a:t>11</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22</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latin typeface="ＭＳ Ｐ明朝" pitchFamily="18" charset="-128"/>
                          <a:ea typeface="ＭＳ Ｐ明朝" pitchFamily="18" charset="-128"/>
                        </a:rPr>
                        <a:t>失業対策連絡本部、厚生省に設置。</a:t>
                      </a:r>
                      <a:endParaRPr kumimoji="1" lang="en-US" altLang="ja-JP" sz="1050" b="0" dirty="0" smtClean="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45413">
                <a:tc>
                  <a:txBody>
                    <a:bodyPr/>
                    <a:lstStyle/>
                    <a:p>
                      <a:pPr algn="r"/>
                      <a:r>
                        <a:rPr kumimoji="1" lang="en-US" altLang="ja-JP" sz="1050" b="0" dirty="0" smtClean="0">
                          <a:latin typeface="ＭＳ Ｐ明朝" pitchFamily="18" charset="-128"/>
                          <a:ea typeface="ＭＳ Ｐ明朝" pitchFamily="18" charset="-128"/>
                        </a:rPr>
                        <a:t>12</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3</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latin typeface="ＭＳ Ｐ明朝" pitchFamily="18" charset="-128"/>
                          <a:ea typeface="ＭＳ Ｐ明朝" pitchFamily="18" charset="-128"/>
                        </a:rPr>
                        <a:t>失業対策委員会</a:t>
                      </a:r>
                      <a:r>
                        <a:rPr kumimoji="1" lang="en-US" altLang="ja-JP" sz="1050" b="0" dirty="0" smtClean="0">
                          <a:latin typeface="ＭＳ Ｐ明朝" pitchFamily="18" charset="-128"/>
                          <a:ea typeface="ＭＳ Ｐ明朝" pitchFamily="18" charset="-128"/>
                        </a:rPr>
                        <a:t>(</a:t>
                      </a:r>
                      <a:r>
                        <a:rPr kumimoji="1" lang="ja-JP" altLang="en-US" sz="1050" b="0" dirty="0" smtClean="0">
                          <a:latin typeface="ＭＳ Ｐ明朝" pitchFamily="18" charset="-128"/>
                          <a:ea typeface="ＭＳ Ｐ明朝" pitchFamily="18" charset="-128"/>
                        </a:rPr>
                        <a:t>中央に中央失業対策委員会、地方に都道府県失業対策委員会</a:t>
                      </a:r>
                      <a:r>
                        <a:rPr kumimoji="1" lang="en-US" altLang="ja-JP" sz="1050" b="0" dirty="0" smtClean="0">
                          <a:latin typeface="ＭＳ Ｐ明朝" pitchFamily="18" charset="-128"/>
                          <a:ea typeface="ＭＳ Ｐ明朝" pitchFamily="18" charset="-128"/>
                        </a:rPr>
                        <a:t>)</a:t>
                      </a:r>
                      <a:r>
                        <a:rPr kumimoji="1" lang="ja-JP" altLang="en-US" sz="1050" b="0" dirty="0" smtClean="0">
                          <a:latin typeface="ＭＳ Ｐ明朝" pitchFamily="18" charset="-128"/>
                          <a:ea typeface="ＭＳ Ｐ明朝" pitchFamily="18" charset="-128"/>
                        </a:rPr>
                        <a:t>設立。</a:t>
                      </a:r>
                      <a:endParaRPr kumimoji="1" lang="en-US" altLang="ja-JP" sz="1050" b="0" dirty="0" smtClean="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45413">
                <a:tc>
                  <a:txBody>
                    <a:bodyPr/>
                    <a:lstStyle/>
                    <a:p>
                      <a:pPr algn="r"/>
                      <a:r>
                        <a:rPr kumimoji="1" lang="en-US" altLang="ja-JP" sz="1050" b="0" dirty="0" smtClean="0">
                          <a:latin typeface="ＭＳ Ｐ明朝" pitchFamily="18" charset="-128"/>
                          <a:ea typeface="ＭＳ Ｐ明朝" pitchFamily="18" charset="-128"/>
                        </a:rPr>
                        <a:t>12</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4</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latin typeface="ＭＳ Ｐ明朝" pitchFamily="18" charset="-128"/>
                          <a:ea typeface="ＭＳ Ｐ明朝" pitchFamily="18" charset="-128"/>
                        </a:rPr>
                        <a:t>第</a:t>
                      </a:r>
                      <a:r>
                        <a:rPr kumimoji="1" lang="en-US" altLang="ja-JP" sz="1050" b="0" dirty="0" smtClean="0">
                          <a:latin typeface="ＭＳ Ｐ明朝" pitchFamily="18" charset="-128"/>
                          <a:ea typeface="ＭＳ Ｐ明朝" pitchFamily="18" charset="-128"/>
                        </a:rPr>
                        <a:t>1</a:t>
                      </a:r>
                      <a:r>
                        <a:rPr kumimoji="1" lang="ja-JP" altLang="en-US" sz="1050" b="0" dirty="0" smtClean="0">
                          <a:latin typeface="ＭＳ Ｐ明朝" pitchFamily="18" charset="-128"/>
                          <a:ea typeface="ＭＳ Ｐ明朝" pitchFamily="18" charset="-128"/>
                        </a:rPr>
                        <a:t>回中央失業対策委員会開催</a:t>
                      </a:r>
                      <a:endParaRPr kumimoji="1" lang="en-US" altLang="ja-JP" sz="1050" b="0" dirty="0" smtClean="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401585">
                <a:tc>
                  <a:txBody>
                    <a:bodyPr/>
                    <a:lstStyle/>
                    <a:p>
                      <a:pPr algn="r"/>
                      <a:r>
                        <a:rPr kumimoji="1" lang="ja-JP" altLang="en-US" sz="1050" b="0" dirty="0" smtClean="0">
                          <a:latin typeface="+mj-ea"/>
                          <a:ea typeface="+mj-ea"/>
                        </a:rPr>
                        <a:t>昭和</a:t>
                      </a:r>
                      <a:r>
                        <a:rPr kumimoji="1" lang="en-US" altLang="ja-JP" sz="1050" b="0" dirty="0" smtClean="0">
                          <a:latin typeface="+mj-ea"/>
                          <a:ea typeface="+mj-ea"/>
                        </a:rPr>
                        <a:t>21</a:t>
                      </a:r>
                      <a:r>
                        <a:rPr kumimoji="1" lang="ja-JP" altLang="en-US" sz="1050" b="0" dirty="0" smtClean="0">
                          <a:latin typeface="+mj-ea"/>
                          <a:ea typeface="+mj-ea"/>
                        </a:rPr>
                        <a:t>年</a:t>
                      </a:r>
                      <a:endParaRPr kumimoji="1" lang="en-US" altLang="ja-JP" sz="1050" b="0" dirty="0" smtClean="0">
                        <a:latin typeface="+mj-ea"/>
                        <a:ea typeface="+mj-ea"/>
                      </a:endParaRPr>
                    </a:p>
                    <a:p>
                      <a:pPr algn="r"/>
                      <a:r>
                        <a:rPr kumimoji="1" lang="en-US" altLang="ja-JP" sz="1050" b="0" dirty="0" smtClean="0">
                          <a:latin typeface="ＭＳ Ｐ明朝" pitchFamily="18" charset="-128"/>
                          <a:ea typeface="ＭＳ Ｐ明朝" pitchFamily="18" charset="-128"/>
                        </a:rPr>
                        <a:t>2</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9</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latin typeface="ＭＳ Ｐ明朝" pitchFamily="18" charset="-128"/>
                          <a:ea typeface="ＭＳ Ｐ明朝" pitchFamily="18" charset="-128"/>
                        </a:rPr>
                        <a:t>失業対策委員会より「失業対策トシテ緊急措置スベキ事項ニ関スル意見」として、民需産業の振興、労務者の勤労意欲の振興をもって失業者救済対策の重点となしたものでる。</a:t>
                      </a:r>
                      <a:endParaRPr kumimoji="1" lang="en-US" altLang="ja-JP" sz="1050" b="0" dirty="0" smtClean="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45413">
                <a:tc>
                  <a:txBody>
                    <a:bodyPr/>
                    <a:lstStyle/>
                    <a:p>
                      <a:pPr algn="r"/>
                      <a:r>
                        <a:rPr kumimoji="1" lang="en-US" altLang="ja-JP" sz="1050" b="0" dirty="0" smtClean="0">
                          <a:latin typeface="ＭＳ Ｐ明朝" pitchFamily="18" charset="-128"/>
                          <a:ea typeface="ＭＳ Ｐ明朝" pitchFamily="18" charset="-128"/>
                        </a:rPr>
                        <a:t>3</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2</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latin typeface="ＭＳ Ｐ明朝" pitchFamily="18" charset="-128"/>
                          <a:ea typeface="ＭＳ Ｐ明朝" pitchFamily="18" charset="-128"/>
                        </a:rPr>
                        <a:t>厚生省、内務省、職業確保のため勤労署の機能を十分発揮するよう訓令す。</a:t>
                      </a:r>
                      <a:endParaRPr kumimoji="1" lang="en-US" altLang="ja-JP" sz="1050" b="0" dirty="0" smtClean="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45413">
                <a:tc>
                  <a:txBody>
                    <a:bodyPr/>
                    <a:lstStyle/>
                    <a:p>
                      <a:pPr algn="r"/>
                      <a:r>
                        <a:rPr kumimoji="1" lang="en-US" altLang="ja-JP" sz="1050" b="0" dirty="0" smtClean="0">
                          <a:latin typeface="ＭＳ Ｐ明朝" pitchFamily="18" charset="-128"/>
                          <a:ea typeface="ＭＳ Ｐ明朝" pitchFamily="18" charset="-128"/>
                        </a:rPr>
                        <a:t>3</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16</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latin typeface="ＭＳ Ｐ明朝" pitchFamily="18" charset="-128"/>
                          <a:ea typeface="ＭＳ Ｐ明朝" pitchFamily="18" charset="-128"/>
                        </a:rPr>
                        <a:t>日雇勤労署誕生。</a:t>
                      </a:r>
                      <a:endParaRPr kumimoji="1" lang="en-US" altLang="ja-JP" sz="1050" b="0" dirty="0" smtClean="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45413">
                <a:tc>
                  <a:txBody>
                    <a:bodyPr/>
                    <a:lstStyle/>
                    <a:p>
                      <a:pPr algn="r"/>
                      <a:r>
                        <a:rPr kumimoji="1" lang="en-US" altLang="ja-JP" sz="1050" b="0" dirty="0" smtClean="0">
                          <a:latin typeface="ＭＳ Ｐ明朝" pitchFamily="18" charset="-128"/>
                          <a:ea typeface="ＭＳ Ｐ明朝" pitchFamily="18" charset="-128"/>
                        </a:rPr>
                        <a:t>4</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26</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latin typeface="ＭＳ Ｐ明朝" pitchFamily="18" charset="-128"/>
                          <a:ea typeface="ＭＳ Ｐ明朝" pitchFamily="18" charset="-128"/>
                        </a:rPr>
                        <a:t>人口調査施行し国民の就業状態を</a:t>
                      </a:r>
                      <a:r>
                        <a:rPr kumimoji="1" lang="ja-JP" altLang="en-US" sz="1050" b="0" dirty="0" err="1" smtClean="0">
                          <a:latin typeface="ＭＳ Ｐ明朝" pitchFamily="18" charset="-128"/>
                          <a:ea typeface="ＭＳ Ｐ明朝" pitchFamily="18" charset="-128"/>
                        </a:rPr>
                        <a:t>調査す。</a:t>
                      </a:r>
                      <a:endParaRPr kumimoji="1" lang="en-US" altLang="ja-JP" sz="1050" b="0" dirty="0" smtClean="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45413">
                <a:tc>
                  <a:txBody>
                    <a:bodyPr/>
                    <a:lstStyle/>
                    <a:p>
                      <a:pPr algn="r"/>
                      <a:r>
                        <a:rPr kumimoji="1" lang="en-US" altLang="ja-JP" sz="1050" b="0" dirty="0" smtClean="0">
                          <a:latin typeface="ＭＳ Ｐ明朝" pitchFamily="18" charset="-128"/>
                          <a:ea typeface="ＭＳ Ｐ明朝" pitchFamily="18" charset="-128"/>
                        </a:rPr>
                        <a:t>5</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4</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latin typeface="ＭＳ Ｐ明朝" pitchFamily="18" charset="-128"/>
                          <a:ea typeface="ＭＳ Ｐ明朝" pitchFamily="18" charset="-128"/>
                        </a:rPr>
                        <a:t>知識階級失業応急事業要領制定さる。（厚生省）</a:t>
                      </a:r>
                      <a:endParaRPr kumimoji="1" lang="en-US" altLang="ja-JP" sz="1050" b="0" dirty="0" smtClean="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45413">
                <a:tc>
                  <a:txBody>
                    <a:bodyPr/>
                    <a:lstStyle/>
                    <a:p>
                      <a:pPr algn="r"/>
                      <a:r>
                        <a:rPr kumimoji="1" lang="en-US" altLang="ja-JP" sz="1050" b="0" dirty="0" smtClean="0">
                          <a:latin typeface="ＭＳ Ｐ明朝" pitchFamily="18" charset="-128"/>
                          <a:ea typeface="ＭＳ Ｐ明朝" pitchFamily="18" charset="-128"/>
                        </a:rPr>
                        <a:t>5</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22</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latin typeface="ＭＳ Ｐ明朝" pitchFamily="18" charset="-128"/>
                          <a:ea typeface="ＭＳ Ｐ明朝" pitchFamily="18" charset="-128"/>
                        </a:rPr>
                        <a:t>連合国最高司令部より日本公共事業計画原則命令</a:t>
                      </a:r>
                      <a:endParaRPr kumimoji="1" lang="en-US" altLang="ja-JP" sz="1050" b="0" dirty="0" smtClean="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45413">
                <a:tc>
                  <a:txBody>
                    <a:bodyPr/>
                    <a:lstStyle/>
                    <a:p>
                      <a:pPr algn="r"/>
                      <a:r>
                        <a:rPr kumimoji="1" lang="en-US" altLang="ja-JP" sz="1050" b="0" dirty="0" smtClean="0">
                          <a:latin typeface="ＭＳ Ｐ明朝" pitchFamily="18" charset="-128"/>
                          <a:ea typeface="ＭＳ Ｐ明朝" pitchFamily="18" charset="-128"/>
                        </a:rPr>
                        <a:t>6</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6</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latin typeface="ＭＳ Ｐ明朝" pitchFamily="18" charset="-128"/>
                          <a:ea typeface="ＭＳ Ｐ明朝" pitchFamily="18" charset="-128"/>
                        </a:rPr>
                        <a:t>公共事業の実施に関する件、次官会議諒解</a:t>
                      </a:r>
                      <a:endParaRPr kumimoji="1" lang="en-US" altLang="ja-JP" sz="1050" b="0" dirty="0" smtClean="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401585">
                <a:tc>
                  <a:txBody>
                    <a:bodyPr/>
                    <a:lstStyle/>
                    <a:p>
                      <a:pPr algn="r"/>
                      <a:r>
                        <a:rPr kumimoji="1" lang="en-US" altLang="ja-JP" sz="1050" b="0" dirty="0" smtClean="0">
                          <a:latin typeface="ＭＳ Ｐ明朝" pitchFamily="18" charset="-128"/>
                          <a:ea typeface="ＭＳ Ｐ明朝" pitchFamily="18" charset="-128"/>
                        </a:rPr>
                        <a:t>6</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21</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latin typeface="ＭＳ Ｐ明朝" pitchFamily="18" charset="-128"/>
                          <a:ea typeface="ＭＳ Ｐ明朝" pitchFamily="18" charset="-128"/>
                        </a:rPr>
                        <a:t>中央職業対策委員会、失業対策の方途に関し、各種土木事業に最大の失業者を収容する方策並びに知識階級失業者救済の為にとるべき方策につき答申す。</a:t>
                      </a:r>
                      <a:endParaRPr kumimoji="1" lang="en-US" altLang="ja-JP" sz="1050" b="0" dirty="0" smtClean="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45413">
                <a:tc>
                  <a:txBody>
                    <a:bodyPr/>
                    <a:lstStyle/>
                    <a:p>
                      <a:pPr algn="r"/>
                      <a:r>
                        <a:rPr kumimoji="1" lang="en-US" altLang="ja-JP" sz="1050" b="0" dirty="0" smtClean="0">
                          <a:latin typeface="ＭＳ Ｐ明朝" pitchFamily="18" charset="-128"/>
                          <a:ea typeface="ＭＳ Ｐ明朝" pitchFamily="18" charset="-128"/>
                        </a:rPr>
                        <a:t>7</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9</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latin typeface="ＭＳ Ｐ明朝" pitchFamily="18" charset="-128"/>
                          <a:ea typeface="ＭＳ Ｐ明朝" pitchFamily="18" charset="-128"/>
                        </a:rPr>
                        <a:t>マッカーサー指定部より職業紹介制度の改善を指令。</a:t>
                      </a:r>
                      <a:endParaRPr kumimoji="1" lang="en-US" altLang="ja-JP" sz="1050" b="0" dirty="0" smtClean="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45413">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50" b="0" dirty="0" smtClean="0">
                          <a:latin typeface="ＭＳ Ｐ明朝" pitchFamily="18" charset="-128"/>
                          <a:ea typeface="ＭＳ Ｐ明朝" pitchFamily="18" charset="-128"/>
                        </a:rPr>
                        <a:t>7</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9</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ＭＳ Ｐ明朝" pitchFamily="18" charset="-128"/>
                          <a:ea typeface="ＭＳ Ｐ明朝" pitchFamily="18" charset="-128"/>
                        </a:rPr>
                        <a:t>公共事業の実施に関する件、閣議諒解。</a:t>
                      </a:r>
                      <a:endParaRPr kumimoji="1" lang="en-US" altLang="ja-JP" sz="1050" b="0" dirty="0" smtClean="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45413">
                <a:tc>
                  <a:txBody>
                    <a:bodyPr/>
                    <a:lstStyle/>
                    <a:p>
                      <a:pPr algn="r"/>
                      <a:r>
                        <a:rPr kumimoji="1" lang="en-US" altLang="ja-JP" sz="1050" b="0" dirty="0" smtClean="0">
                          <a:latin typeface="ＭＳ Ｐ明朝" pitchFamily="18" charset="-128"/>
                          <a:ea typeface="ＭＳ Ｐ明朝" pitchFamily="18" charset="-128"/>
                        </a:rPr>
                        <a:t>7</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12</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050" b="0" dirty="0" smtClean="0">
                          <a:latin typeface="ＭＳ Ｐ明朝" pitchFamily="18" charset="-128"/>
                          <a:ea typeface="ＭＳ Ｐ明朝" pitchFamily="18" charset="-128"/>
                        </a:rPr>
                        <a:t>職業補導実施要領設定</a:t>
                      </a:r>
                      <a:r>
                        <a:rPr kumimoji="1" lang="en-US" altLang="ja-JP" sz="1050" b="0" dirty="0" smtClean="0">
                          <a:latin typeface="ＭＳ Ｐ明朝" pitchFamily="18" charset="-128"/>
                          <a:ea typeface="ＭＳ Ｐ明朝" pitchFamily="18" charset="-128"/>
                        </a:rPr>
                        <a:t>(</a:t>
                      </a:r>
                      <a:r>
                        <a:rPr kumimoji="1" lang="ja-JP" altLang="en-US" sz="1050" b="0" dirty="0" smtClean="0">
                          <a:latin typeface="ＭＳ Ｐ明朝" pitchFamily="18" charset="-128"/>
                          <a:ea typeface="ＭＳ Ｐ明朝" pitchFamily="18" charset="-128"/>
                        </a:rPr>
                        <a:t>厚生省）</a:t>
                      </a:r>
                      <a:endParaRPr kumimoji="1" lang="en-US" altLang="ja-JP" sz="1050" b="0" dirty="0" smtClean="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401585">
                <a:tc>
                  <a:txBody>
                    <a:bodyPr/>
                    <a:lstStyle/>
                    <a:p>
                      <a:pPr algn="r"/>
                      <a:r>
                        <a:rPr kumimoji="1" lang="en-US" altLang="ja-JP" sz="1050" b="0" dirty="0" smtClean="0">
                          <a:latin typeface="ＭＳ Ｐ明朝" pitchFamily="18" charset="-128"/>
                          <a:ea typeface="ＭＳ Ｐ明朝" pitchFamily="18" charset="-128"/>
                        </a:rPr>
                        <a:t>7</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16</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050" b="0" dirty="0" smtClean="0">
                          <a:latin typeface="ＭＳ Ｐ明朝" pitchFamily="18" charset="-128"/>
                          <a:ea typeface="ＭＳ Ｐ明朝" pitchFamily="18" charset="-128"/>
                        </a:rPr>
                        <a:t>船員失業対策委員会設置。右は国家使用船の使用廃止と帰還輸送の終了とに因り多数の失業船員の発生する状勢に鑑み設置したものである。</a:t>
                      </a:r>
                      <a:endParaRPr kumimoji="1" lang="en-US" altLang="ja-JP" sz="1050" b="0" dirty="0" smtClean="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45413">
                <a:tc>
                  <a:txBody>
                    <a:bodyPr/>
                    <a:lstStyle/>
                    <a:p>
                      <a:pPr algn="r"/>
                      <a:r>
                        <a:rPr kumimoji="1" lang="en-US" altLang="ja-JP" sz="1050" b="0" dirty="0" smtClean="0">
                          <a:latin typeface="ＭＳ Ｐ明朝" pitchFamily="18" charset="-128"/>
                          <a:ea typeface="ＭＳ Ｐ明朝" pitchFamily="18" charset="-128"/>
                        </a:rPr>
                        <a:t>8</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12</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050" b="0" dirty="0" smtClean="0">
                          <a:latin typeface="ＭＳ Ｐ明朝" pitchFamily="18" charset="-128"/>
                          <a:ea typeface="ＭＳ Ｐ明朝" pitchFamily="18" charset="-128"/>
                        </a:rPr>
                        <a:t>経済安定本部発足。</a:t>
                      </a:r>
                      <a:endParaRPr kumimoji="1" lang="en-US" altLang="ja-JP" sz="1050" b="0" dirty="0" smtClean="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45413">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50" b="0" dirty="0" smtClean="0">
                          <a:solidFill>
                            <a:schemeClr val="tx1"/>
                          </a:solidFill>
                          <a:latin typeface="ＭＳ Ｐ明朝" pitchFamily="18" charset="-128"/>
                          <a:ea typeface="ＭＳ Ｐ明朝" pitchFamily="18" charset="-128"/>
                        </a:rPr>
                        <a:t>8</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15</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ＭＳ Ｐ明朝" pitchFamily="18" charset="-128"/>
                          <a:ea typeface="ＭＳ Ｐ明朝" pitchFamily="18" charset="-128"/>
                        </a:rPr>
                        <a:t>第</a:t>
                      </a:r>
                      <a:r>
                        <a:rPr kumimoji="1" lang="en-US" altLang="ja-JP" sz="1050" b="0" dirty="0" smtClean="0">
                          <a:solidFill>
                            <a:schemeClr val="tx1"/>
                          </a:solidFill>
                          <a:latin typeface="ＭＳ Ｐ明朝" pitchFamily="18" charset="-128"/>
                          <a:ea typeface="ＭＳ Ｐ明朝" pitchFamily="18" charset="-128"/>
                        </a:rPr>
                        <a:t>11</a:t>
                      </a:r>
                      <a:r>
                        <a:rPr kumimoji="1" lang="ja-JP" altLang="en-US" sz="1050" b="0" dirty="0" smtClean="0">
                          <a:solidFill>
                            <a:schemeClr val="tx1"/>
                          </a:solidFill>
                          <a:latin typeface="ＭＳ Ｐ明朝" pitchFamily="18" charset="-128"/>
                          <a:ea typeface="ＭＳ Ｐ明朝" pitchFamily="18" charset="-128"/>
                        </a:rPr>
                        <a:t>回失業指数調査施行。</a:t>
                      </a:r>
                      <a:endParaRPr kumimoji="1" lang="en-US" altLang="ja-JP" sz="1050" b="0" dirty="0" smtClean="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45413">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latin typeface="ＭＳ Ｐ明朝" pitchFamily="18" charset="-128"/>
                          <a:ea typeface="ＭＳ Ｐ明朝" pitchFamily="18" charset="-128"/>
                        </a:rPr>
                        <a:t>9</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3</a:t>
                      </a:r>
                      <a:r>
                        <a:rPr kumimoji="1" lang="ja-JP" altLang="en-US" sz="105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itchFamily="18" charset="-128"/>
                          <a:ea typeface="ＭＳ Ｐ明朝" pitchFamily="18" charset="-128"/>
                        </a:rPr>
                        <a:t>公共事業処理要綱、閣議決定。</a:t>
                      </a:r>
                      <a:endParaRPr kumimoji="1" lang="en-US" altLang="ja-JP" sz="1050" dirty="0" smtClean="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45413">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latin typeface="ＭＳ Ｐ明朝" pitchFamily="18" charset="-128"/>
                          <a:ea typeface="ＭＳ Ｐ明朝" pitchFamily="18" charset="-128"/>
                        </a:rPr>
                        <a:t>9</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5</a:t>
                      </a:r>
                      <a:r>
                        <a:rPr kumimoji="1" lang="ja-JP" altLang="en-US" sz="105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itchFamily="18" charset="-128"/>
                          <a:ea typeface="ＭＳ Ｐ明朝" pitchFamily="18" charset="-128"/>
                        </a:rPr>
                        <a:t>占領軍司令部の労働関係スタッフ増員。</a:t>
                      </a:r>
                      <a:endParaRPr kumimoji="1" lang="en-US" altLang="ja-JP" sz="1050" dirty="0" smtClean="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402576">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latin typeface="ＭＳ Ｐ明朝" pitchFamily="18" charset="-128"/>
                          <a:ea typeface="ＭＳ Ｐ明朝" pitchFamily="18" charset="-128"/>
                        </a:rPr>
                        <a:t>9</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9</a:t>
                      </a:r>
                      <a:r>
                        <a:rPr kumimoji="1" lang="ja-JP" altLang="en-US" sz="1050" dirty="0" smtClean="0">
                          <a:latin typeface="ＭＳ Ｐ明朝" pitchFamily="18" charset="-128"/>
                          <a:ea typeface="ＭＳ Ｐ明朝" pitchFamily="18" charset="-128"/>
                        </a:rPr>
                        <a:t>日</a:t>
                      </a:r>
                      <a:endParaRPr kumimoji="1" lang="en-US" altLang="ja-JP" sz="1050" dirty="0" smtClean="0">
                        <a:latin typeface="ＭＳ Ｐ明朝" pitchFamily="18" charset="-128"/>
                        <a:ea typeface="ＭＳ Ｐ明朝" pitchFamily="18" charset="-128"/>
                      </a:endParaRPr>
                    </a:p>
                    <a:p>
                      <a:pPr marL="0" marR="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dirty="0">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itchFamily="18" charset="-128"/>
                          <a:ea typeface="ＭＳ Ｐ明朝" pitchFamily="18" charset="-128"/>
                        </a:rPr>
                        <a:t>生活保護法公布</a:t>
                      </a:r>
                      <a:endParaRPr kumimoji="1" lang="en-US" altLang="ja-JP" sz="1050" dirty="0" smtClean="0">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smtClean="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正方形/長方形 4"/>
          <p:cNvSpPr/>
          <p:nvPr/>
        </p:nvSpPr>
        <p:spPr>
          <a:xfrm>
            <a:off x="2780928" y="179512"/>
            <a:ext cx="381642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ＭＳ Ｐ明朝" pitchFamily="18" charset="-128"/>
                <a:ea typeface="ＭＳ Ｐ明朝" pitchFamily="18" charset="-128"/>
              </a:rPr>
              <a:t>「失業対策年鑑」（昭和</a:t>
            </a:r>
            <a:r>
              <a:rPr kumimoji="1" lang="en-US" altLang="ja-JP" sz="1050" dirty="0" smtClean="0">
                <a:solidFill>
                  <a:schemeClr val="tx1"/>
                </a:solidFill>
                <a:latin typeface="ＭＳ Ｐ明朝" pitchFamily="18" charset="-128"/>
                <a:ea typeface="ＭＳ Ｐ明朝" pitchFamily="18" charset="-128"/>
              </a:rPr>
              <a:t>26</a:t>
            </a:r>
            <a:r>
              <a:rPr kumimoji="1" lang="ja-JP" altLang="en-US" sz="1050" dirty="0" smtClean="0">
                <a:solidFill>
                  <a:schemeClr val="tx1"/>
                </a:solidFill>
                <a:latin typeface="ＭＳ Ｐ明朝" pitchFamily="18" charset="-128"/>
                <a:ea typeface="ＭＳ Ｐ明朝" pitchFamily="18" charset="-128"/>
              </a:rPr>
              <a:t>年度版</a:t>
            </a:r>
            <a:r>
              <a:rPr kumimoji="1" lang="en-US" altLang="ja-JP" sz="1050" dirty="0" smtClean="0">
                <a:solidFill>
                  <a:schemeClr val="tx1"/>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　　</a:t>
            </a:r>
            <a:r>
              <a:rPr kumimoji="1" lang="en-US" altLang="ja-JP" sz="1050" dirty="0" smtClean="0">
                <a:solidFill>
                  <a:schemeClr val="tx1"/>
                </a:solidFill>
                <a:latin typeface="ＭＳ Ｐ明朝" pitchFamily="18" charset="-128"/>
                <a:ea typeface="ＭＳ Ｐ明朝" pitchFamily="18" charset="-128"/>
              </a:rPr>
              <a:t>p.442</a:t>
            </a:r>
            <a:r>
              <a:rPr kumimoji="1" lang="ja-JP" altLang="en-US" sz="1050" dirty="0" smtClean="0">
                <a:solidFill>
                  <a:schemeClr val="tx1"/>
                </a:solidFill>
                <a:latin typeface="ＭＳ Ｐ明朝" pitchFamily="18" charset="-128"/>
                <a:ea typeface="ＭＳ Ｐ明朝" pitchFamily="18" charset="-128"/>
              </a:rPr>
              <a:t>　第</a:t>
            </a:r>
            <a:r>
              <a:rPr kumimoji="1" lang="en-US" altLang="ja-JP" sz="1050" dirty="0" smtClean="0">
                <a:solidFill>
                  <a:schemeClr val="tx1"/>
                </a:solidFill>
                <a:latin typeface="ＭＳ Ｐ明朝" pitchFamily="18" charset="-128"/>
                <a:ea typeface="ＭＳ Ｐ明朝" pitchFamily="18" charset="-128"/>
              </a:rPr>
              <a:t>84</a:t>
            </a:r>
            <a:r>
              <a:rPr kumimoji="1" lang="ja-JP" altLang="en-US" sz="1050" dirty="0" smtClean="0">
                <a:solidFill>
                  <a:schemeClr val="tx1"/>
                </a:solidFill>
                <a:latin typeface="ＭＳ Ｐ明朝" pitchFamily="18" charset="-128"/>
                <a:ea typeface="ＭＳ Ｐ明朝" pitchFamily="18" charset="-128"/>
              </a:rPr>
              <a:t>表</a:t>
            </a:r>
            <a:endParaRPr kumimoji="1" lang="en-US" altLang="ja-JP" sz="1050" dirty="0" smtClean="0">
              <a:solidFill>
                <a:schemeClr val="tx1"/>
              </a:solidFill>
              <a:latin typeface="ＭＳ Ｐ明朝" pitchFamily="18" charset="-128"/>
              <a:ea typeface="ＭＳ Ｐ明朝" pitchFamily="18" charset="-128"/>
            </a:endParaRPr>
          </a:p>
          <a:p>
            <a:pPr algn="ctr"/>
            <a:r>
              <a:rPr kumimoji="1" lang="ja-JP" altLang="en-US" sz="1050" dirty="0" smtClean="0">
                <a:solidFill>
                  <a:schemeClr val="tx1"/>
                </a:solidFill>
                <a:latin typeface="ＭＳ Ｐ明朝" pitchFamily="18" charset="-128"/>
                <a:ea typeface="ＭＳ Ｐ明朝" pitchFamily="18" charset="-128"/>
              </a:rPr>
              <a:t>　</a:t>
            </a:r>
            <a:endParaRPr kumimoji="1" lang="ja-JP" altLang="en-US" sz="1050" dirty="0">
              <a:solidFill>
                <a:schemeClr val="tx1"/>
              </a:solidFill>
              <a:latin typeface="ＭＳ Ｐ明朝" pitchFamily="18" charset="-128"/>
              <a:ea typeface="ＭＳ Ｐ明朝" pitchFamily="18" charset="-128"/>
            </a:endParaRPr>
          </a:p>
        </p:txBody>
      </p:sp>
      <p:pic>
        <p:nvPicPr>
          <p:cNvPr id="1027" name="Picture 3" descr="C:\Users\佐藤陵一\Pictures\MP Navigator EX\2012_01_13\IMG_0003.jpg"/>
          <p:cNvPicPr>
            <a:picLocks noChangeAspect="1" noChangeArrowheads="1"/>
          </p:cNvPicPr>
          <p:nvPr/>
        </p:nvPicPr>
        <p:blipFill>
          <a:blip r:embed="rId2" cstate="print"/>
          <a:srcRect/>
          <a:stretch>
            <a:fillRect/>
          </a:stretch>
        </p:blipFill>
        <p:spPr bwMode="auto">
          <a:xfrm>
            <a:off x="4509120" y="368883"/>
            <a:ext cx="2016224" cy="159291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332656" y="251520"/>
          <a:ext cx="6192688" cy="8092440"/>
        </p:xfrm>
        <a:graphic>
          <a:graphicData uri="http://schemas.openxmlformats.org/drawingml/2006/table">
            <a:tbl>
              <a:tblPr firstRow="1" bandRow="1">
                <a:tableStyleId>{5C22544A-7EE6-4342-B048-85BDC9FD1C3A}</a:tableStyleId>
              </a:tblPr>
              <a:tblGrid>
                <a:gridCol w="792088"/>
                <a:gridCol w="5400600"/>
              </a:tblGrid>
              <a:tr h="720080">
                <a:tc>
                  <a:txBody>
                    <a:bodyPr/>
                    <a:lstStyle/>
                    <a:p>
                      <a:pPr algn="r"/>
                      <a:r>
                        <a:rPr kumimoji="1" lang="en-US" altLang="ja-JP" sz="1050" b="0" dirty="0" smtClean="0">
                          <a:solidFill>
                            <a:schemeClr val="tx1"/>
                          </a:solidFill>
                          <a:latin typeface="ＭＳ Ｐ明朝" pitchFamily="18" charset="-128"/>
                          <a:ea typeface="ＭＳ Ｐ明朝" pitchFamily="18" charset="-128"/>
                        </a:rPr>
                        <a:t>9</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13</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noFill/>
                  </a:tcPr>
                </a:tc>
                <a:tc>
                  <a:txBody>
                    <a:bodyPr/>
                    <a:lstStyle/>
                    <a:p>
                      <a:pPr algn="l"/>
                      <a:r>
                        <a:rPr kumimoji="1" lang="ja-JP" altLang="en-US" sz="1050" b="0" dirty="0" smtClean="0">
                          <a:solidFill>
                            <a:schemeClr val="tx1"/>
                          </a:solidFill>
                          <a:latin typeface="ＭＳ Ｐ明朝" pitchFamily="18" charset="-128"/>
                          <a:ea typeface="ＭＳ Ｐ明朝" pitchFamily="18" charset="-128"/>
                        </a:rPr>
                        <a:t>簡易公共事業実施要領設定、</a:t>
                      </a:r>
                      <a:r>
                        <a:rPr kumimoji="1" lang="en-US" altLang="ja-JP" sz="1050" b="0" dirty="0" smtClean="0">
                          <a:solidFill>
                            <a:schemeClr val="tx1"/>
                          </a:solidFill>
                          <a:latin typeface="ＭＳ Ｐ明朝" pitchFamily="18" charset="-128"/>
                          <a:ea typeface="ＭＳ Ｐ明朝" pitchFamily="18" charset="-128"/>
                        </a:rPr>
                        <a:t>9</a:t>
                      </a:r>
                      <a:r>
                        <a:rPr kumimoji="1" lang="ja-JP" altLang="en-US" sz="1050" b="0" dirty="0" smtClean="0">
                          <a:solidFill>
                            <a:schemeClr val="tx1"/>
                          </a:solidFill>
                          <a:latin typeface="ＭＳ Ｐ明朝" pitchFamily="18" charset="-128"/>
                          <a:ea typeface="ＭＳ Ｐ明朝" pitchFamily="18" charset="-128"/>
                        </a:rPr>
                        <a:t>月中より実施。右は公共事業の実施のみでは多量に失業者を吸収できぬ状態に鑑み、大都市又は多数失業者の存在する地域に於いて失業者救済のために実施せんとするものである。（厚生省</a:t>
                      </a:r>
                      <a:r>
                        <a:rPr kumimoji="1" lang="en-US" altLang="ja-JP" sz="1050" b="0" dirty="0" smtClean="0">
                          <a:solidFill>
                            <a:schemeClr val="tx1"/>
                          </a:solidFill>
                          <a:latin typeface="ＭＳ Ｐ明朝" pitchFamily="18" charset="-128"/>
                          <a:ea typeface="ＭＳ Ｐ明朝" pitchFamily="18" charset="-128"/>
                        </a:rPr>
                        <a:t>)</a:t>
                      </a:r>
                    </a:p>
                    <a:p>
                      <a:pPr algn="l"/>
                      <a:r>
                        <a:rPr kumimoji="1" lang="ja-JP" altLang="en-US" sz="1050" b="0" dirty="0" smtClean="0">
                          <a:solidFill>
                            <a:schemeClr val="tx1"/>
                          </a:solidFill>
                          <a:latin typeface="ＭＳ Ｐ明朝" pitchFamily="18" charset="-128"/>
                          <a:ea typeface="ＭＳ Ｐ明朝" pitchFamily="18" charset="-128"/>
                        </a:rPr>
                        <a:t>知識階級失業応急事業の実施要領細目決定し</a:t>
                      </a:r>
                      <a:r>
                        <a:rPr kumimoji="1" lang="en-US" altLang="ja-JP" sz="1050" b="0" dirty="0" smtClean="0">
                          <a:solidFill>
                            <a:schemeClr val="tx1"/>
                          </a:solidFill>
                          <a:latin typeface="ＭＳ Ｐ明朝" pitchFamily="18" charset="-128"/>
                          <a:ea typeface="ＭＳ Ｐ明朝" pitchFamily="18" charset="-128"/>
                        </a:rPr>
                        <a:t>9</a:t>
                      </a:r>
                      <a:r>
                        <a:rPr kumimoji="1" lang="ja-JP" altLang="en-US" sz="1050" b="0" dirty="0" smtClean="0">
                          <a:solidFill>
                            <a:schemeClr val="tx1"/>
                          </a:solidFill>
                          <a:latin typeface="ＭＳ Ｐ明朝" pitchFamily="18" charset="-128"/>
                          <a:ea typeface="ＭＳ Ｐ明朝" pitchFamily="18" charset="-128"/>
                        </a:rPr>
                        <a:t>月中より実施。（厚生省</a:t>
                      </a:r>
                      <a:r>
                        <a:rPr kumimoji="1" lang="en-US" altLang="ja-JP"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9</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14</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職業補導所新設拡充を図る。</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厚生省</a:t>
                      </a:r>
                      <a:r>
                        <a:rPr kumimoji="1" lang="en-US" altLang="ja-JP" sz="1050" dirty="0" smtClean="0">
                          <a:latin typeface="ＭＳ Ｐ明朝" pitchFamily="18" charset="-128"/>
                          <a:ea typeface="ＭＳ Ｐ明朝" pitchFamily="18" charset="-128"/>
                        </a:rPr>
                        <a:t>)</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9</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16</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勤労署に於いて取扱う失業者中生活困窮者にたいし生活保護法の適用措置設定。</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厚生省</a:t>
                      </a:r>
                      <a:r>
                        <a:rPr kumimoji="1" lang="en-US" altLang="ja-JP" sz="1050" dirty="0" smtClean="0">
                          <a:latin typeface="ＭＳ Ｐ明朝" pitchFamily="18" charset="-128"/>
                          <a:ea typeface="ＭＳ Ｐ明朝" pitchFamily="18" charset="-128"/>
                        </a:rPr>
                        <a:t>)</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9</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20</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失業対策本部、厚生省に設置。</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9</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24</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綿紡績業関係労働者の緊急斡旋を図る</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厚生省</a:t>
                      </a:r>
                      <a:r>
                        <a:rPr kumimoji="1" lang="en-US" altLang="ja-JP" sz="1050" dirty="0" smtClean="0">
                          <a:latin typeface="ＭＳ Ｐ明朝" pitchFamily="18" charset="-128"/>
                          <a:ea typeface="ＭＳ Ｐ明朝" pitchFamily="18" charset="-128"/>
                        </a:rPr>
                        <a:t>)</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10</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25</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都市に於ける公共事業の実施に伴い、その周辺地域在住失業者の都市流入防止措置設定（経済安定本部）</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11</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3</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新憲法発布</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11</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4</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援産共同作業特別施設設置を図る。</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厚生省</a:t>
                      </a:r>
                      <a:r>
                        <a:rPr kumimoji="1" lang="en-US" altLang="ja-JP" sz="1050" dirty="0" smtClean="0">
                          <a:latin typeface="ＭＳ Ｐ明朝" pitchFamily="18" charset="-128"/>
                          <a:ea typeface="ＭＳ Ｐ明朝" pitchFamily="18" charset="-128"/>
                        </a:rPr>
                        <a:t>)</a:t>
                      </a: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11</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5</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公共事業の労務査察要領設定（安本）</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11</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12</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公共事業に失業者を優先雇傭する件、閣議決定。</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11</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18</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公共事業委員会設立。</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12</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4</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援産共同作業施設運営要領設定（厚労省</a:t>
                      </a:r>
                      <a:r>
                        <a:rPr kumimoji="1" lang="en-US" altLang="ja-JP" sz="1050" dirty="0" smtClean="0">
                          <a:latin typeface="ＭＳ Ｐ明朝" pitchFamily="18" charset="-128"/>
                          <a:ea typeface="ＭＳ Ｐ明朝" pitchFamily="18" charset="-128"/>
                        </a:rPr>
                        <a:t>)</a:t>
                      </a: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12</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11</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昭和</a:t>
                      </a:r>
                      <a:r>
                        <a:rPr kumimoji="1" lang="en-US" altLang="ja-JP" sz="1050" dirty="0" smtClean="0">
                          <a:latin typeface="ＭＳ Ｐ明朝" pitchFamily="18" charset="-128"/>
                          <a:ea typeface="ＭＳ Ｐ明朝" pitchFamily="18" charset="-128"/>
                        </a:rPr>
                        <a:t>21</a:t>
                      </a:r>
                      <a:r>
                        <a:rPr kumimoji="1" lang="ja-JP" altLang="en-US" sz="1050" dirty="0" smtClean="0">
                          <a:latin typeface="ＭＳ Ｐ明朝" pitchFamily="18" charset="-128"/>
                          <a:ea typeface="ＭＳ Ｐ明朝" pitchFamily="18" charset="-128"/>
                        </a:rPr>
                        <a:t>年度公共事業の定義決定</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安本）</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12</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27</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主要都道府県に労働部新設。</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12</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28</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海外引揚者等失業者吸収活用を図る。</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厚生省</a:t>
                      </a:r>
                      <a:r>
                        <a:rPr kumimoji="1" lang="en-US" altLang="ja-JP" sz="1050" dirty="0" smtClean="0">
                          <a:latin typeface="ＭＳ Ｐ明朝" pitchFamily="18" charset="-128"/>
                          <a:ea typeface="ＭＳ Ｐ明朝" pitchFamily="18" charset="-128"/>
                        </a:rPr>
                        <a:t>)</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ja-JP" altLang="en-US" sz="1050" dirty="0" smtClean="0">
                          <a:latin typeface="+mj-ea"/>
                          <a:ea typeface="+mj-ea"/>
                        </a:rPr>
                        <a:t>昭和</a:t>
                      </a:r>
                      <a:r>
                        <a:rPr kumimoji="1" lang="en-US" altLang="ja-JP" sz="1050" dirty="0" smtClean="0">
                          <a:latin typeface="+mj-ea"/>
                          <a:ea typeface="+mj-ea"/>
                        </a:rPr>
                        <a:t>22</a:t>
                      </a:r>
                      <a:r>
                        <a:rPr kumimoji="1" lang="ja-JP" altLang="en-US" sz="1050" dirty="0" smtClean="0">
                          <a:latin typeface="+mj-ea"/>
                          <a:ea typeface="+mj-ea"/>
                        </a:rPr>
                        <a:t>年</a:t>
                      </a:r>
                      <a:endParaRPr kumimoji="1" lang="en-US" altLang="ja-JP" sz="1050" dirty="0" smtClean="0">
                        <a:latin typeface="+mj-ea"/>
                        <a:ea typeface="+mj-ea"/>
                      </a:endParaRPr>
                    </a:p>
                    <a:p>
                      <a:pPr algn="r"/>
                      <a:r>
                        <a:rPr kumimoji="1" lang="en-US" altLang="ja-JP" sz="1050" dirty="0" smtClean="0">
                          <a:latin typeface="ＭＳ Ｐ明朝" pitchFamily="18" charset="-128"/>
                          <a:ea typeface="ＭＳ Ｐ明朝" pitchFamily="18" charset="-128"/>
                        </a:rPr>
                        <a:t>3</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9</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昭和</a:t>
                      </a:r>
                      <a:r>
                        <a:rPr kumimoji="1" lang="en-US" altLang="ja-JP" sz="1050" dirty="0" smtClean="0">
                          <a:latin typeface="ＭＳ Ｐ明朝" pitchFamily="18" charset="-128"/>
                          <a:ea typeface="ＭＳ Ｐ明朝" pitchFamily="18" charset="-128"/>
                        </a:rPr>
                        <a:t>22</a:t>
                      </a:r>
                      <a:r>
                        <a:rPr kumimoji="1" lang="ja-JP" altLang="en-US" sz="1050" dirty="0" smtClean="0">
                          <a:latin typeface="ＭＳ Ｐ明朝" pitchFamily="18" charset="-128"/>
                          <a:ea typeface="ＭＳ Ｐ明朝" pitchFamily="18" charset="-128"/>
                        </a:rPr>
                        <a:t>年度失業応急事業実施要領設定。右は前年度の簡易公共事業、知識階級失業応急事業を吸収統合したものである。</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厚生省</a:t>
                      </a:r>
                      <a:r>
                        <a:rPr kumimoji="1" lang="en-US" altLang="ja-JP" sz="1050" dirty="0" smtClean="0">
                          <a:latin typeface="ＭＳ Ｐ明朝" pitchFamily="18" charset="-128"/>
                          <a:ea typeface="ＭＳ Ｐ明朝" pitchFamily="18" charset="-128"/>
                        </a:rPr>
                        <a:t>)</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3</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20</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公共事業直傭労働者標準賃金制定。</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安本</a:t>
                      </a:r>
                      <a:r>
                        <a:rPr kumimoji="1" lang="en-US" altLang="ja-JP" sz="1050" dirty="0" smtClean="0">
                          <a:latin typeface="ＭＳ Ｐ明朝" pitchFamily="18" charset="-128"/>
                          <a:ea typeface="ＭＳ Ｐ明朝" pitchFamily="18" charset="-128"/>
                        </a:rPr>
                        <a:t>)</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4</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公共職業安定所誕生、これに伴い従来の勤労署廃止。</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4</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15</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厚生省勤労局を職業安定局と改称。</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5</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新憲法施行。</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5</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31</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企業再編整備法実施。</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6</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5</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援産共同作業特別施設運営要綱制定。</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厚生省）</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6</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10</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労働省設置準備委員会設立。</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6</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11</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政府、経済緊急対策発表。</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7</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4</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政府、第一次経済白書発表。</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7</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29</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職業補導施設拡充計画樹立。</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厚生省</a:t>
                      </a:r>
                      <a:r>
                        <a:rPr kumimoji="1" lang="en-US" altLang="ja-JP" sz="1050" dirty="0" smtClean="0">
                          <a:latin typeface="ＭＳ Ｐ明朝" pitchFamily="18" charset="-128"/>
                          <a:ea typeface="ＭＳ Ｐ明朝" pitchFamily="18" charset="-128"/>
                        </a:rPr>
                        <a:t>)</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8</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9</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労働関係閣僚懇談会。</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8</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31</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50" dirty="0" smtClean="0">
                          <a:latin typeface="ＭＳ Ｐ明朝" pitchFamily="18" charset="-128"/>
                          <a:ea typeface="ＭＳ Ｐ明朝" pitchFamily="18" charset="-128"/>
                        </a:rPr>
                        <a:t>労働省設置法公布。</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dirty="0" smtClean="0">
                          <a:latin typeface="ＭＳ Ｐ明朝" pitchFamily="18" charset="-128"/>
                          <a:ea typeface="ＭＳ Ｐ明朝" pitchFamily="18" charset="-128"/>
                        </a:rPr>
                        <a:t>9</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c>
                  <a:txBody>
                    <a:bodyPr/>
                    <a:lstStyle/>
                    <a:p>
                      <a:pPr algn="l"/>
                      <a:r>
                        <a:rPr kumimoji="1" lang="ja-JP" altLang="en-US" sz="1050" dirty="0" smtClean="0">
                          <a:latin typeface="ＭＳ Ｐ明朝" pitchFamily="18" charset="-128"/>
                          <a:ea typeface="ＭＳ Ｐ明朝" pitchFamily="18" charset="-128"/>
                        </a:rPr>
                        <a:t>労働省発足、大臣米窪満亮。</a:t>
                      </a:r>
                      <a:endParaRPr kumimoji="1" lang="en-US" altLang="ja-JP" sz="1050" dirty="0" smtClean="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260648" y="395536"/>
          <a:ext cx="6244208" cy="8503920"/>
        </p:xfrm>
        <a:graphic>
          <a:graphicData uri="http://schemas.openxmlformats.org/drawingml/2006/table">
            <a:tbl>
              <a:tblPr firstRow="1" bandRow="1">
                <a:tableStyleId>{5C22544A-7EE6-4342-B048-85BDC9FD1C3A}</a:tableStyleId>
              </a:tblPr>
              <a:tblGrid>
                <a:gridCol w="864096"/>
                <a:gridCol w="5380112"/>
              </a:tblGrid>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11</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30</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solidFill>
                            <a:schemeClr val="tx1"/>
                          </a:solidFill>
                          <a:latin typeface="ＭＳ Ｐ明朝" pitchFamily="18" charset="-128"/>
                          <a:ea typeface="ＭＳ Ｐ明朝" pitchFamily="18" charset="-128"/>
                        </a:rPr>
                        <a:t>職業安定法公布。</a:t>
                      </a:r>
                      <a:endParaRPr kumimoji="1" lang="ja-JP" altLang="en-US" sz="1050" b="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12</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失業保険法、失業手当法公布。</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12</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19</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失業保険委員会設立。</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12</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27</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公共事業直傭労務者賃金を一般職種別賃金に照応し改正す。</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安本</a:t>
                      </a:r>
                      <a:r>
                        <a:rPr kumimoji="1" lang="en-US" altLang="ja-JP" sz="1050" dirty="0" smtClean="0">
                          <a:latin typeface="ＭＳ Ｐ明朝" pitchFamily="18" charset="-128"/>
                          <a:ea typeface="ＭＳ Ｐ明朝" pitchFamily="18" charset="-128"/>
                        </a:rPr>
                        <a:t>)</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ja-JP" altLang="en-US" sz="1050" dirty="0" smtClean="0">
                          <a:latin typeface="+mj-ea"/>
                          <a:ea typeface="+mj-ea"/>
                        </a:rPr>
                        <a:t>昭和</a:t>
                      </a:r>
                      <a:r>
                        <a:rPr kumimoji="1" lang="en-US" altLang="ja-JP" sz="1050" dirty="0" smtClean="0">
                          <a:latin typeface="+mj-ea"/>
                          <a:ea typeface="+mj-ea"/>
                        </a:rPr>
                        <a:t>23</a:t>
                      </a:r>
                      <a:r>
                        <a:rPr kumimoji="1" lang="ja-JP" altLang="en-US" sz="1050" dirty="0" smtClean="0">
                          <a:latin typeface="+mj-ea"/>
                          <a:ea typeface="+mj-ea"/>
                        </a:rPr>
                        <a:t>年</a:t>
                      </a:r>
                      <a:endParaRPr kumimoji="1" lang="en-US" altLang="ja-JP" sz="1050" dirty="0" smtClean="0">
                        <a:latin typeface="+mj-ea"/>
                        <a:ea typeface="+mj-ea"/>
                      </a:endParaRPr>
                    </a:p>
                    <a:p>
                      <a:pPr algn="r"/>
                      <a:r>
                        <a:rPr kumimoji="1" lang="en-US" altLang="ja-JP" sz="1050" dirty="0" smtClean="0">
                          <a:latin typeface="ＭＳ Ｐ明朝" pitchFamily="18" charset="-128"/>
                          <a:ea typeface="ＭＳ Ｐ明朝" pitchFamily="18" charset="-128"/>
                        </a:rPr>
                        <a:t>2</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16</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職業安定法施行に伴い職業補導実施運営方針確立（労働省</a:t>
                      </a:r>
                      <a:r>
                        <a:rPr kumimoji="1" lang="en-US" altLang="ja-JP" sz="1050" dirty="0" smtClean="0">
                          <a:latin typeface="ＭＳ Ｐ明朝" pitchFamily="18" charset="-128"/>
                          <a:ea typeface="ＭＳ Ｐ明朝" pitchFamily="18" charset="-128"/>
                        </a:rPr>
                        <a:t>)</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3</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昭和</a:t>
                      </a:r>
                      <a:r>
                        <a:rPr kumimoji="1" lang="en-US" altLang="ja-JP" sz="1050" dirty="0" smtClean="0">
                          <a:latin typeface="ＭＳ Ｐ明朝" pitchFamily="18" charset="-128"/>
                          <a:ea typeface="ＭＳ Ｐ明朝" pitchFamily="18" charset="-128"/>
                        </a:rPr>
                        <a:t>23</a:t>
                      </a:r>
                      <a:r>
                        <a:rPr kumimoji="1" lang="ja-JP" altLang="en-US" sz="1050" dirty="0" smtClean="0">
                          <a:latin typeface="ＭＳ Ｐ明朝" pitchFamily="18" charset="-128"/>
                          <a:ea typeface="ＭＳ Ｐ明朝" pitchFamily="18" charset="-128"/>
                        </a:rPr>
                        <a:t>年度失業応急事業計画樹立。</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労働省</a:t>
                      </a:r>
                      <a:r>
                        <a:rPr kumimoji="1" lang="en-US" altLang="ja-JP" sz="1050" dirty="0" smtClean="0">
                          <a:latin typeface="ＭＳ Ｐ明朝" pitchFamily="18" charset="-128"/>
                          <a:ea typeface="ＭＳ Ｐ明朝" pitchFamily="18" charset="-128"/>
                        </a:rPr>
                        <a:t>)</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3</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8</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共同作業施設に関する事務を労働省職業安定局職業指導課より失業対策課に移管。</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4</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23</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失業対策委員会廃止。</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4</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28</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公共事業に失業者吸収率設定。</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安本</a:t>
                      </a:r>
                      <a:r>
                        <a:rPr kumimoji="1" lang="en-US" altLang="ja-JP" sz="1050" dirty="0" smtClean="0">
                          <a:latin typeface="ＭＳ Ｐ明朝" pitchFamily="18" charset="-128"/>
                          <a:ea typeface="ＭＳ Ｐ明朝" pitchFamily="18" charset="-128"/>
                        </a:rPr>
                        <a:t>)</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5</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11</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主要都道府県に失業保険徴収課設置。</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5</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23</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経済安定本部、第二次経済白書を発表。</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5</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25</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職業安定委員会を設置。</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6</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4</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公共事業の日雇労務者の雇用を公共職業安定所において取扱うこととなる。</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6</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12</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公共職業安定所の整理統合実施。</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7</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20</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経済</a:t>
                      </a:r>
                      <a:r>
                        <a:rPr kumimoji="1" lang="en-US" altLang="ja-JP" sz="1050" dirty="0" smtClean="0">
                          <a:latin typeface="ＭＳ Ｐ明朝" pitchFamily="18" charset="-128"/>
                          <a:ea typeface="ＭＳ Ｐ明朝" pitchFamily="18" charset="-128"/>
                        </a:rPr>
                        <a:t>10</a:t>
                      </a:r>
                      <a:r>
                        <a:rPr kumimoji="1" lang="ja-JP" altLang="en-US" sz="1050" dirty="0" smtClean="0">
                          <a:latin typeface="ＭＳ Ｐ明朝" pitchFamily="18" charset="-128"/>
                          <a:ea typeface="ＭＳ Ｐ明朝" pitchFamily="18" charset="-128"/>
                        </a:rPr>
                        <a:t>原則の正式採択、閣議決定。</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8</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6</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経済同友会、失業対策案を発表。</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9</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6</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公共職業安定所おいてその斡旋に当たり、急速就職できぬ者に生活保護法を適用する旨の措置設定。（労働省</a:t>
                      </a:r>
                      <a:r>
                        <a:rPr kumimoji="1" lang="en-US" altLang="ja-JP" sz="1050" dirty="0" smtClean="0">
                          <a:latin typeface="ＭＳ Ｐ明朝" pitchFamily="18" charset="-128"/>
                          <a:ea typeface="ＭＳ Ｐ明朝" pitchFamily="18" charset="-128"/>
                        </a:rPr>
                        <a:t>)</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10</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11</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公共事業における労働者供給事業の排除措置を定</a:t>
                      </a:r>
                      <a:r>
                        <a:rPr kumimoji="1" lang="ja-JP" altLang="en-US" sz="1050" dirty="0" err="1" smtClean="0">
                          <a:latin typeface="ＭＳ Ｐ明朝" pitchFamily="18" charset="-128"/>
                          <a:ea typeface="ＭＳ Ｐ明朝" pitchFamily="18" charset="-128"/>
                        </a:rPr>
                        <a:t>む。</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安本、労働</a:t>
                      </a:r>
                      <a:r>
                        <a:rPr kumimoji="1" lang="en-US" altLang="ja-JP" sz="1050" dirty="0" smtClean="0">
                          <a:latin typeface="ＭＳ Ｐ明朝" pitchFamily="18" charset="-128"/>
                          <a:ea typeface="ＭＳ Ｐ明朝" pitchFamily="18" charset="-128"/>
                        </a:rPr>
                        <a:t>)</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10</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28</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日本経営者団体連盟、生産的職場開発による雇用拡大策並びに技能再訓練等による失業緩和方策発表。</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ja-JP" altLang="en-US" sz="1050" dirty="0" smtClean="0">
                          <a:latin typeface="ＭＳ Ｐ明朝" pitchFamily="18" charset="-128"/>
                          <a:ea typeface="ＭＳ Ｐ明朝" pitchFamily="18" charset="-128"/>
                        </a:rPr>
                        <a:t>　</a:t>
                      </a:r>
                      <a:r>
                        <a:rPr kumimoji="1" lang="en-US" altLang="ja-JP" sz="1050" dirty="0" smtClean="0">
                          <a:latin typeface="ＭＳ Ｐ明朝" pitchFamily="18" charset="-128"/>
                          <a:ea typeface="ＭＳ Ｐ明朝" pitchFamily="18" charset="-128"/>
                        </a:rPr>
                        <a:t>12</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18</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米政府、日本政府に対し経済</a:t>
                      </a:r>
                      <a:r>
                        <a:rPr kumimoji="1" lang="en-US" altLang="ja-JP" sz="1050" dirty="0" smtClean="0">
                          <a:latin typeface="ＭＳ Ｐ明朝" pitchFamily="18" charset="-128"/>
                          <a:ea typeface="ＭＳ Ｐ明朝" pitchFamily="18" charset="-128"/>
                        </a:rPr>
                        <a:t>9</a:t>
                      </a:r>
                      <a:r>
                        <a:rPr kumimoji="1" lang="ja-JP" altLang="en-US" sz="1050" dirty="0" smtClean="0">
                          <a:latin typeface="ＭＳ Ｐ明朝" pitchFamily="18" charset="-128"/>
                          <a:ea typeface="ＭＳ Ｐ明朝" pitchFamily="18" charset="-128"/>
                        </a:rPr>
                        <a:t>原則指示。</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ja-JP" altLang="en-US" sz="1050" dirty="0" smtClean="0">
                          <a:latin typeface="+mj-ea"/>
                          <a:ea typeface="+mj-ea"/>
                        </a:rPr>
                        <a:t>昭和</a:t>
                      </a:r>
                      <a:r>
                        <a:rPr kumimoji="1" lang="en-US" altLang="ja-JP" sz="1050" dirty="0" smtClean="0">
                          <a:latin typeface="+mj-ea"/>
                          <a:ea typeface="+mj-ea"/>
                        </a:rPr>
                        <a:t>24</a:t>
                      </a:r>
                      <a:r>
                        <a:rPr kumimoji="1" lang="ja-JP" altLang="en-US" sz="1050" dirty="0" smtClean="0">
                          <a:latin typeface="+mj-ea"/>
                          <a:ea typeface="+mj-ea"/>
                        </a:rPr>
                        <a:t>年</a:t>
                      </a:r>
                      <a:endParaRPr kumimoji="1" lang="en-US" altLang="ja-JP" sz="1050" dirty="0" smtClean="0">
                        <a:latin typeface="+mj-ea"/>
                        <a:ea typeface="+mj-ea"/>
                      </a:endParaRPr>
                    </a:p>
                    <a:p>
                      <a:pPr algn="r"/>
                      <a:r>
                        <a:rPr kumimoji="1" lang="en-US" altLang="ja-JP" sz="1050" dirty="0" smtClean="0">
                          <a:latin typeface="ＭＳ Ｐ明朝" pitchFamily="18" charset="-128"/>
                          <a:ea typeface="ＭＳ Ｐ明朝" pitchFamily="18" charset="-128"/>
                        </a:rPr>
                        <a:t>1</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20</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企業整備に伴う雇用状態の把握募集要領制定。</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労働省</a:t>
                      </a:r>
                      <a:r>
                        <a:rPr kumimoji="1" lang="en-US" altLang="ja-JP" sz="1050" dirty="0" smtClean="0">
                          <a:latin typeface="ＭＳ Ｐ明朝" pitchFamily="18" charset="-128"/>
                          <a:ea typeface="ＭＳ Ｐ明朝" pitchFamily="18" charset="-128"/>
                        </a:rPr>
                        <a:t>)</a:t>
                      </a:r>
                      <a:endParaRPr kumimoji="1" lang="ja-JP" altLang="en-US" sz="1050" dirty="0">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2</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2</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公共事業直傭労務者標準賃金改正</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安本）</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2</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16</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itchFamily="18" charset="-128"/>
                          <a:ea typeface="ＭＳ Ｐ明朝" pitchFamily="18" charset="-128"/>
                        </a:rPr>
                        <a:t>中央職業安定委員会より目下予想される失業状勢に対処すべき失業対策答申公表。</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33084">
                <a:tc>
                  <a:txBody>
                    <a:bodyPr/>
                    <a:lstStyle/>
                    <a:p>
                      <a:pPr algn="r"/>
                      <a:r>
                        <a:rPr kumimoji="1" lang="en-US" altLang="ja-JP" sz="1050" dirty="0" smtClean="0">
                          <a:latin typeface="ＭＳ Ｐ明朝" pitchFamily="18" charset="-128"/>
                          <a:ea typeface="ＭＳ Ｐ明朝" pitchFamily="18" charset="-128"/>
                        </a:rPr>
                        <a:t>2</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28</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失業対策審議会設置閣議決定。</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3</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4</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現下の失業状勢に対処すべき失業対策、閣議決定。右は経済</a:t>
                      </a:r>
                      <a:r>
                        <a:rPr kumimoji="1" lang="en-US" altLang="ja-JP" sz="1050" dirty="0" smtClean="0">
                          <a:latin typeface="ＭＳ Ｐ明朝" pitchFamily="18" charset="-128"/>
                          <a:ea typeface="ＭＳ Ｐ明朝" pitchFamily="18" charset="-128"/>
                        </a:rPr>
                        <a:t>9</a:t>
                      </a:r>
                      <a:r>
                        <a:rPr kumimoji="1" lang="ja-JP" altLang="en-US" sz="1050" dirty="0" smtClean="0">
                          <a:latin typeface="ＭＳ Ｐ明朝" pitchFamily="18" charset="-128"/>
                          <a:ea typeface="ＭＳ Ｐ明朝" pitchFamily="18" charset="-128"/>
                        </a:rPr>
                        <a:t>減速の実施に伴い大量の失業者が予想されるのでその対策である。</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3</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11</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nchor="ct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中央職業安定委員会より行政整理及び失業対策に関して内閣官房長官、行政管理庁長官に建議。</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3</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12</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経済安定本部、第三次経済白書発表。</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3</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17</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政府、現状の</a:t>
                      </a:r>
                      <a:r>
                        <a:rPr kumimoji="1" lang="en-US" altLang="ja-JP" sz="1050" dirty="0" smtClean="0">
                          <a:latin typeface="ＭＳ Ｐ明朝" pitchFamily="18" charset="-128"/>
                          <a:ea typeface="ＭＳ Ｐ明朝" pitchFamily="18" charset="-128"/>
                        </a:rPr>
                        <a:t>3</a:t>
                      </a:r>
                      <a:r>
                        <a:rPr kumimoji="1" lang="ja-JP" altLang="en-US" sz="1050" dirty="0" smtClean="0">
                          <a:latin typeface="ＭＳ Ｐ明朝" pitchFamily="18" charset="-128"/>
                          <a:ea typeface="ＭＳ Ｐ明朝" pitchFamily="18" charset="-128"/>
                        </a:rPr>
                        <a:t>割縮減を目標とする行政機構改革案発表。</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3</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31</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行政整理による離職者に対する失業対策、次官会議決定。</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16000">
                <a:tc>
                  <a:txBody>
                    <a:bodyPr/>
                    <a:lstStyle/>
                    <a:p>
                      <a:pPr algn="r"/>
                      <a:r>
                        <a:rPr kumimoji="1" lang="en-US" altLang="ja-JP" sz="1050" dirty="0" smtClean="0">
                          <a:latin typeface="ＭＳ Ｐ明朝" pitchFamily="18" charset="-128"/>
                          <a:ea typeface="ＭＳ Ｐ明朝" pitchFamily="18" charset="-128"/>
                        </a:rPr>
                        <a:t>4</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15</a:t>
                      </a:r>
                      <a:r>
                        <a:rPr kumimoji="1" lang="ja-JP" altLang="en-US" sz="1050" dirty="0" smtClean="0">
                          <a:latin typeface="ＭＳ Ｐ明朝" pitchFamily="18" charset="-128"/>
                          <a:ea typeface="ＭＳ Ｐ明朝" pitchFamily="18" charset="-128"/>
                        </a:rPr>
                        <a:t>日</a:t>
                      </a:r>
                      <a:endParaRPr kumimoji="1" lang="ja-JP" altLang="en-US" sz="1050" dirty="0">
                        <a:latin typeface="ＭＳ Ｐ明朝" pitchFamily="18" charset="-128"/>
                        <a:ea typeface="ＭＳ Ｐ明朝" pitchFamily="18"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kumimoji="1" lang="ja-JP" altLang="en-US" sz="1050" dirty="0" smtClean="0">
                          <a:latin typeface="ＭＳ Ｐ明朝" pitchFamily="18" charset="-128"/>
                          <a:ea typeface="ＭＳ Ｐ明朝" pitchFamily="18" charset="-128"/>
                        </a:rPr>
                        <a:t>労働経済白書発表</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労働省</a:t>
                      </a:r>
                      <a:r>
                        <a:rPr kumimoji="1" lang="en-US" altLang="ja-JP" sz="1050" dirty="0" smtClean="0">
                          <a:latin typeface="ＭＳ Ｐ明朝" pitchFamily="18" charset="-128"/>
                          <a:ea typeface="ＭＳ Ｐ明朝" pitchFamily="18" charset="-128"/>
                        </a:rPr>
                        <a:t>)</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188640" y="323528"/>
          <a:ext cx="6408712" cy="8410140"/>
        </p:xfrm>
        <a:graphic>
          <a:graphicData uri="http://schemas.openxmlformats.org/drawingml/2006/table">
            <a:tbl>
              <a:tblPr firstRow="1" bandRow="1">
                <a:tableStyleId>{5C22544A-7EE6-4342-B048-85BDC9FD1C3A}</a:tableStyleId>
              </a:tblPr>
              <a:tblGrid>
                <a:gridCol w="936104"/>
                <a:gridCol w="5472608"/>
              </a:tblGrid>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4</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22</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緊急失業対策法、国会へ提出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4</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25</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単一為替レート実施</a:t>
                      </a:r>
                      <a:r>
                        <a:rPr kumimoji="1" lang="en-US" altLang="ja-JP" sz="1050" b="0" dirty="0" smtClean="0">
                          <a:solidFill>
                            <a:schemeClr val="tx1"/>
                          </a:solidFill>
                          <a:latin typeface="ＭＳ Ｐ明朝" pitchFamily="18" charset="-128"/>
                          <a:ea typeface="ＭＳ Ｐ明朝" pitchFamily="18" charset="-128"/>
                        </a:rPr>
                        <a:t>(1</a:t>
                      </a:r>
                      <a:r>
                        <a:rPr kumimoji="1" lang="ja-JP" altLang="en-US" sz="1050" b="0" dirty="0" smtClean="0">
                          <a:solidFill>
                            <a:schemeClr val="tx1"/>
                          </a:solidFill>
                          <a:latin typeface="ＭＳ Ｐ明朝" pitchFamily="18" charset="-128"/>
                          <a:ea typeface="ＭＳ Ｐ明朝" pitchFamily="18" charset="-128"/>
                        </a:rPr>
                        <a:t>ドル＝</a:t>
                      </a:r>
                      <a:r>
                        <a:rPr kumimoji="1" lang="en-US" altLang="ja-JP" sz="1050" b="0" dirty="0" smtClean="0">
                          <a:solidFill>
                            <a:schemeClr val="tx1"/>
                          </a:solidFill>
                          <a:latin typeface="ＭＳ Ｐ明朝" pitchFamily="18" charset="-128"/>
                          <a:ea typeface="ＭＳ Ｐ明朝" pitchFamily="18" charset="-128"/>
                        </a:rPr>
                        <a:t>360</a:t>
                      </a:r>
                      <a:r>
                        <a:rPr kumimoji="1" lang="ja-JP" altLang="en-US" sz="1050" b="0" dirty="0" smtClean="0">
                          <a:solidFill>
                            <a:schemeClr val="tx1"/>
                          </a:solidFill>
                          <a:latin typeface="ＭＳ Ｐ明朝" pitchFamily="18" charset="-128"/>
                          <a:ea typeface="ＭＳ Ｐ明朝" pitchFamily="18" charset="-128"/>
                        </a:rPr>
                        <a:t>円</a:t>
                      </a:r>
                      <a:r>
                        <a:rPr kumimoji="1" lang="en-US" altLang="ja-JP"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5</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20</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緊急失業対策法公布</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失業保険法の一部改正。右は経済</a:t>
                      </a:r>
                      <a:r>
                        <a:rPr kumimoji="1" lang="en-US" altLang="ja-JP" sz="1050" b="0" dirty="0" smtClean="0">
                          <a:solidFill>
                            <a:schemeClr val="tx1"/>
                          </a:solidFill>
                          <a:latin typeface="ＭＳ Ｐ明朝" pitchFamily="18" charset="-128"/>
                          <a:ea typeface="ＭＳ Ｐ明朝" pitchFamily="18" charset="-128"/>
                        </a:rPr>
                        <a:t>9</a:t>
                      </a:r>
                      <a:r>
                        <a:rPr kumimoji="1" lang="ja-JP" altLang="en-US" sz="1050" b="0" dirty="0" smtClean="0">
                          <a:solidFill>
                            <a:schemeClr val="tx1"/>
                          </a:solidFill>
                          <a:latin typeface="ＭＳ Ｐ明朝" pitchFamily="18" charset="-128"/>
                          <a:ea typeface="ＭＳ Ｐ明朝" pitchFamily="18" charset="-128"/>
                        </a:rPr>
                        <a:t>原則並びに単一為替レートの実施に伴い発生を予想される大量の失業者救済のための改正である。</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職業安定法の一部改正。右は経済</a:t>
                      </a:r>
                      <a:r>
                        <a:rPr kumimoji="1" lang="en-US" altLang="ja-JP" sz="1050" b="0" dirty="0" smtClean="0">
                          <a:solidFill>
                            <a:schemeClr val="tx1"/>
                          </a:solidFill>
                          <a:latin typeface="ＭＳ Ｐ明朝" pitchFamily="18" charset="-128"/>
                          <a:ea typeface="ＭＳ Ｐ明朝" pitchFamily="18" charset="-128"/>
                        </a:rPr>
                        <a:t>9</a:t>
                      </a:r>
                      <a:r>
                        <a:rPr kumimoji="1" lang="ja-JP" altLang="en-US" sz="1050" b="0" dirty="0" smtClean="0">
                          <a:solidFill>
                            <a:schemeClr val="tx1"/>
                          </a:solidFill>
                          <a:latin typeface="ＭＳ Ｐ明朝" pitchFamily="18" charset="-128"/>
                          <a:ea typeface="ＭＳ Ｐ明朝" pitchFamily="18" charset="-128"/>
                        </a:rPr>
                        <a:t>原則並びに単一為替レートの実施に伴い発生を予想される大量の失業者救済のための改正である。</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5</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30</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行政機関職員定員法可決。右により本年</a:t>
                      </a:r>
                      <a:r>
                        <a:rPr kumimoji="1" lang="en-US" altLang="ja-JP" sz="1050" b="0" dirty="0" smtClean="0">
                          <a:solidFill>
                            <a:schemeClr val="tx1"/>
                          </a:solidFill>
                          <a:latin typeface="ＭＳ Ｐ明朝" pitchFamily="18" charset="-128"/>
                          <a:ea typeface="ＭＳ Ｐ明朝" pitchFamily="18" charset="-128"/>
                        </a:rPr>
                        <a:t>6</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1</a:t>
                      </a:r>
                      <a:r>
                        <a:rPr kumimoji="1" lang="ja-JP" altLang="en-US" sz="1050" b="0" dirty="0" smtClean="0">
                          <a:solidFill>
                            <a:schemeClr val="tx1"/>
                          </a:solidFill>
                          <a:latin typeface="ＭＳ Ｐ明朝" pitchFamily="18" charset="-128"/>
                          <a:ea typeface="ＭＳ Ｐ明朝" pitchFamily="18" charset="-128"/>
                        </a:rPr>
                        <a:t>日より</a:t>
                      </a:r>
                      <a:r>
                        <a:rPr kumimoji="1" lang="en-US" altLang="ja-JP" sz="1050" b="0" dirty="0" smtClean="0">
                          <a:solidFill>
                            <a:schemeClr val="tx1"/>
                          </a:solidFill>
                          <a:latin typeface="ＭＳ Ｐ明朝" pitchFamily="18" charset="-128"/>
                          <a:ea typeface="ＭＳ Ｐ明朝" pitchFamily="18" charset="-128"/>
                        </a:rPr>
                        <a:t>9</a:t>
                      </a:r>
                      <a:r>
                        <a:rPr kumimoji="1" lang="ja-JP" altLang="en-US" sz="1050" b="0" dirty="0" smtClean="0">
                          <a:solidFill>
                            <a:schemeClr val="tx1"/>
                          </a:solidFill>
                          <a:latin typeface="ＭＳ Ｐ明朝" pitchFamily="18" charset="-128"/>
                          <a:ea typeface="ＭＳ Ｐ明朝" pitchFamily="18" charset="-128"/>
                        </a:rPr>
                        <a:t>月末までの中に行政整理実施されることとなる。</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6</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10</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失業対策事業就労者の賃金制定。</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労働省</a:t>
                      </a:r>
                      <a:r>
                        <a:rPr kumimoji="1" lang="en-US" altLang="ja-JP" sz="1050" b="0" dirty="0" smtClean="0">
                          <a:solidFill>
                            <a:schemeClr val="tx1"/>
                          </a:solidFill>
                          <a:latin typeface="ＭＳ Ｐ明朝" pitchFamily="18" charset="-128"/>
                          <a:ea typeface="ＭＳ Ｐ明朝" pitchFamily="18" charset="-128"/>
                        </a:rPr>
                        <a:t>)</a:t>
                      </a: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6</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21</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緊急失業対策法施行規則公布。</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緊急失業対策法第</a:t>
                      </a:r>
                      <a:r>
                        <a:rPr kumimoji="1" lang="en-US" altLang="ja-JP" sz="1050" b="0" dirty="0" smtClean="0">
                          <a:solidFill>
                            <a:schemeClr val="tx1"/>
                          </a:solidFill>
                          <a:latin typeface="ＭＳ Ｐ明朝" pitchFamily="18" charset="-128"/>
                          <a:ea typeface="ＭＳ Ｐ明朝" pitchFamily="18" charset="-128"/>
                        </a:rPr>
                        <a:t>12</a:t>
                      </a:r>
                      <a:r>
                        <a:rPr kumimoji="1" lang="ja-JP" altLang="en-US" sz="1050" b="0" dirty="0" smtClean="0">
                          <a:solidFill>
                            <a:schemeClr val="tx1"/>
                          </a:solidFill>
                          <a:latin typeface="ＭＳ Ｐ明朝" pitchFamily="18" charset="-128"/>
                          <a:ea typeface="ＭＳ Ｐ明朝" pitchFamily="18" charset="-128"/>
                        </a:rPr>
                        <a:t>条に基づく公共事業における失業者吸収率告示。</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労働省</a:t>
                      </a:r>
                      <a:r>
                        <a:rPr kumimoji="1" lang="en-US" altLang="ja-JP"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6</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23</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失業対策事業の実施につき労働次官より各省次官に協力依頼。</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7</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1</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第</a:t>
                      </a:r>
                      <a:r>
                        <a:rPr kumimoji="1" lang="en-US" altLang="ja-JP" sz="1050" b="0" dirty="0" smtClean="0">
                          <a:solidFill>
                            <a:schemeClr val="tx1"/>
                          </a:solidFill>
                          <a:latin typeface="ＭＳ Ｐ明朝" pitchFamily="18" charset="-128"/>
                          <a:ea typeface="ＭＳ Ｐ明朝" pitchFamily="18" charset="-128"/>
                        </a:rPr>
                        <a:t>1</a:t>
                      </a:r>
                      <a:r>
                        <a:rPr kumimoji="1" lang="ja-JP" altLang="en-US" sz="1050" b="0" dirty="0" smtClean="0">
                          <a:solidFill>
                            <a:schemeClr val="tx1"/>
                          </a:solidFill>
                          <a:latin typeface="ＭＳ Ｐ明朝" pitchFamily="18" charset="-128"/>
                          <a:ea typeface="ＭＳ Ｐ明朝" pitchFamily="18" charset="-128"/>
                        </a:rPr>
                        <a:t>回失業対策審議会開催。</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7</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21</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失業対策事業運営方針決定。</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労働省</a:t>
                      </a:r>
                      <a:r>
                        <a:rPr kumimoji="1" lang="en-US" altLang="ja-JP"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8</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9</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日雇失業保険制度の実施に関する緊急周知宣伝を図る。（労働省</a:t>
                      </a:r>
                      <a:r>
                        <a:rPr kumimoji="1" lang="en-US" altLang="ja-JP"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8</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26</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失業対策事業開始及び規模決定基準設定。</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9</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27</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行政整理による離職者に対する公共職業安定所の紹介斡旋活動について新聞発表。</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労働省</a:t>
                      </a:r>
                      <a:r>
                        <a:rPr kumimoji="1" lang="en-US" altLang="ja-JP"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9</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14</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東日本重要産業労働者需給調整及び失業対策事業運営打合会議。（西日本は</a:t>
                      </a:r>
                      <a:r>
                        <a:rPr kumimoji="1" lang="en-US" altLang="ja-JP" sz="1050" b="0" dirty="0" smtClean="0">
                          <a:solidFill>
                            <a:schemeClr val="tx1"/>
                          </a:solidFill>
                          <a:latin typeface="ＭＳ Ｐ明朝" pitchFamily="18" charset="-128"/>
                          <a:ea typeface="ＭＳ Ｐ明朝" pitchFamily="18" charset="-128"/>
                        </a:rPr>
                        <a:t>21</a:t>
                      </a:r>
                      <a:r>
                        <a:rPr kumimoji="1" lang="ja-JP" altLang="en-US" sz="1050" b="0" dirty="0" smtClean="0">
                          <a:solidFill>
                            <a:schemeClr val="tx1"/>
                          </a:solidFill>
                          <a:latin typeface="ＭＳ Ｐ明朝" pitchFamily="18" charset="-128"/>
                          <a:ea typeface="ＭＳ Ｐ明朝" pitchFamily="18" charset="-128"/>
                        </a:rPr>
                        <a:t>日</a:t>
                      </a:r>
                      <a:r>
                        <a:rPr kumimoji="1" lang="en-US" altLang="ja-JP"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10</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15</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失業対策につき大臣談話発表。</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公共事業失業者吸収率改正。</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10</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18</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ラジオ「労働の時間」日雇労働者の失業対策</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11</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4</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失業対策の実情につき衆院共産党議員団の聴聞会開く。</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11</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29</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ラジオ「労働の時間」失業はこうして解決される。</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12</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2</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失業対策促進につき衆院労働委員会決議す。</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12</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16</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日雇労働者問題につき衆院労働委員会会議開く。</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ja-JP" altLang="en-US" sz="1050" b="0" dirty="0" smtClean="0">
                          <a:solidFill>
                            <a:schemeClr val="tx1"/>
                          </a:solidFill>
                          <a:latin typeface="+mj-ea"/>
                          <a:ea typeface="+mj-ea"/>
                        </a:rPr>
                        <a:t>昭和</a:t>
                      </a:r>
                      <a:r>
                        <a:rPr kumimoji="1" lang="en-US" altLang="ja-JP" sz="1050" b="0" dirty="0" smtClean="0">
                          <a:solidFill>
                            <a:schemeClr val="tx1"/>
                          </a:solidFill>
                          <a:latin typeface="+mj-ea"/>
                          <a:ea typeface="+mj-ea"/>
                        </a:rPr>
                        <a:t>25</a:t>
                      </a:r>
                      <a:r>
                        <a:rPr kumimoji="1" lang="ja-JP" altLang="en-US" sz="1050" b="0" dirty="0" smtClean="0">
                          <a:solidFill>
                            <a:schemeClr val="tx1"/>
                          </a:solidFill>
                          <a:latin typeface="+mj-ea"/>
                          <a:ea typeface="+mj-ea"/>
                        </a:rPr>
                        <a:t>年</a:t>
                      </a:r>
                      <a:endParaRPr kumimoji="1" lang="en-US" altLang="ja-JP" sz="1050" b="0" dirty="0" smtClean="0">
                        <a:solidFill>
                          <a:schemeClr val="tx1"/>
                        </a:solidFill>
                        <a:latin typeface="+mj-ea"/>
                        <a:ea typeface="+mj-ea"/>
                      </a:endParaRPr>
                    </a:p>
                    <a:p>
                      <a:pPr algn="r"/>
                      <a:r>
                        <a:rPr kumimoji="1" lang="en-US" altLang="ja-JP" sz="1050" b="0" dirty="0" smtClean="0">
                          <a:solidFill>
                            <a:schemeClr val="tx1"/>
                          </a:solidFill>
                          <a:latin typeface="ＭＳ Ｐ明朝" pitchFamily="18" charset="-128"/>
                          <a:ea typeface="ＭＳ Ｐ明朝" pitchFamily="18" charset="-128"/>
                        </a:rPr>
                        <a:t>1</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1</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en-US" altLang="ja-JP" sz="1050" b="0" dirty="0" smtClean="0">
                          <a:solidFill>
                            <a:schemeClr val="tx1"/>
                          </a:solidFill>
                          <a:latin typeface="ＭＳ Ｐ明朝" pitchFamily="18" charset="-128"/>
                          <a:ea typeface="ＭＳ Ｐ明朝" pitchFamily="18" charset="-128"/>
                        </a:rPr>
                        <a:t>1</a:t>
                      </a:r>
                      <a:r>
                        <a:rPr kumimoji="1" lang="ja-JP" altLang="en-US" sz="1050" b="0" dirty="0" smtClean="0">
                          <a:solidFill>
                            <a:schemeClr val="tx1"/>
                          </a:solidFill>
                          <a:latin typeface="ＭＳ Ｐ明朝" pitchFamily="18" charset="-128"/>
                          <a:ea typeface="ＭＳ Ｐ明朝" pitchFamily="18" charset="-128"/>
                        </a:rPr>
                        <a:t>月より</a:t>
                      </a:r>
                      <a:r>
                        <a:rPr kumimoji="1" lang="en-US" altLang="ja-JP" sz="1050" b="0" dirty="0" smtClean="0">
                          <a:solidFill>
                            <a:schemeClr val="tx1"/>
                          </a:solidFill>
                          <a:latin typeface="ＭＳ Ｐ明朝" pitchFamily="18" charset="-128"/>
                          <a:ea typeface="ＭＳ Ｐ明朝" pitchFamily="18" charset="-128"/>
                        </a:rPr>
                        <a:t>2</a:t>
                      </a:r>
                      <a:r>
                        <a:rPr kumimoji="1" lang="ja-JP" altLang="en-US" sz="1050" b="0" dirty="0" smtClean="0">
                          <a:solidFill>
                            <a:schemeClr val="tx1"/>
                          </a:solidFill>
                          <a:latin typeface="ＭＳ Ｐ明朝" pitchFamily="18" charset="-128"/>
                          <a:ea typeface="ＭＳ Ｐ明朝" pitchFamily="18" charset="-128"/>
                        </a:rPr>
                        <a:t>月末日まで失業保険受給防止強調主観。</a:t>
                      </a:r>
                      <a:endParaRPr kumimoji="1" lang="ja-JP" altLang="en-US" sz="1050" b="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1</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17</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臨時内職的に雇用される者に対する失業保険の適用除外設定。</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労働省</a:t>
                      </a:r>
                      <a:r>
                        <a:rPr kumimoji="1" lang="en-US" altLang="ja-JP"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1</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23</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被解雇者の実態調査結果発表。</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労働省</a:t>
                      </a:r>
                      <a:r>
                        <a:rPr kumimoji="1" lang="en-US" altLang="ja-JP"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1</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31</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ラジオ「労働の時間」日雇労働者の失業保険給付始まる。</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3</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24</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参院本会議に於いて失業及び賃金対策につき緊急質問。</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3</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30</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求職闘争の激化に伴い、失業者団体の団体交渉が各地に頻発する事情に鑑み、その団体交渉権労働協約締結権の当事者能力を持たぬ旨を労働省より各都道府県に通牒。</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4</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7</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失業対策事業の強化刷新を図る。</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432000">
                <a:tc>
                  <a:txBody>
                    <a:bodyPr/>
                    <a:lstStyle/>
                    <a:p>
                      <a:pPr algn="r"/>
                      <a:r>
                        <a:rPr kumimoji="1" lang="en-US" altLang="ja-JP" sz="1050" b="0" dirty="0" smtClean="0">
                          <a:solidFill>
                            <a:schemeClr val="tx1"/>
                          </a:solidFill>
                          <a:latin typeface="ＭＳ Ｐ明朝" pitchFamily="18" charset="-128"/>
                          <a:ea typeface="ＭＳ Ｐ明朝" pitchFamily="18" charset="-128"/>
                        </a:rPr>
                        <a:t>4</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10</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c>
                  <a:txBody>
                    <a:bodyPr/>
                    <a:lstStyle/>
                    <a:p>
                      <a:r>
                        <a:rPr kumimoji="1" lang="ja-JP" altLang="en-US" sz="1050" b="0" dirty="0" smtClean="0">
                          <a:solidFill>
                            <a:schemeClr val="tx1"/>
                          </a:solidFill>
                          <a:latin typeface="ＭＳ Ｐ明朝" pitchFamily="18" charset="-128"/>
                          <a:ea typeface="ＭＳ Ｐ明朝" pitchFamily="18" charset="-128"/>
                        </a:rPr>
                        <a:t>参院労働委員会において職よこせデモの実態調査。</a:t>
                      </a:r>
                      <a:endParaRPr kumimoji="1" lang="en-US" altLang="ja-JP" sz="1050" b="0" dirty="0" smtClean="0">
                        <a:solidFill>
                          <a:schemeClr val="tx1"/>
                        </a:solidFill>
                        <a:latin typeface="ＭＳ Ｐ明朝" pitchFamily="18" charset="-128"/>
                        <a:ea typeface="ＭＳ Ｐ明朝" pitchFamily="18" charset="-128"/>
                      </a:endParaRPr>
                    </a:p>
                    <a:p>
                      <a:r>
                        <a:rPr kumimoji="1" lang="en-US" altLang="ja-JP" sz="1050" b="0" dirty="0" smtClean="0">
                          <a:solidFill>
                            <a:schemeClr val="tx1"/>
                          </a:solidFill>
                          <a:latin typeface="ＭＳ Ｐ明朝" pitchFamily="18" charset="-128"/>
                          <a:ea typeface="ＭＳ Ｐ明朝" pitchFamily="18" charset="-128"/>
                        </a:rPr>
                        <a:t>10</a:t>
                      </a:r>
                      <a:r>
                        <a:rPr kumimoji="1" lang="ja-JP" altLang="en-US" sz="1050" b="0" dirty="0" smtClean="0">
                          <a:solidFill>
                            <a:schemeClr val="tx1"/>
                          </a:solidFill>
                          <a:latin typeface="ＭＳ Ｐ明朝" pitchFamily="18" charset="-128"/>
                          <a:ea typeface="ＭＳ Ｐ明朝" pitchFamily="18" charset="-128"/>
                        </a:rPr>
                        <a:t>日より</a:t>
                      </a:r>
                      <a:r>
                        <a:rPr kumimoji="1" lang="en-US" altLang="ja-JP" sz="1050" b="0" dirty="0" smtClean="0">
                          <a:solidFill>
                            <a:schemeClr val="tx1"/>
                          </a:solidFill>
                          <a:latin typeface="ＭＳ Ｐ明朝" pitchFamily="18" charset="-128"/>
                          <a:ea typeface="ＭＳ Ｐ明朝" pitchFamily="18" charset="-128"/>
                        </a:rPr>
                        <a:t>30</a:t>
                      </a:r>
                      <a:r>
                        <a:rPr kumimoji="1" lang="ja-JP" altLang="en-US" sz="1050" b="0" dirty="0" smtClean="0">
                          <a:solidFill>
                            <a:schemeClr val="tx1"/>
                          </a:solidFill>
                          <a:latin typeface="ＭＳ Ｐ明朝" pitchFamily="18" charset="-128"/>
                          <a:ea typeface="ＭＳ Ｐ明朝" pitchFamily="18" charset="-128"/>
                        </a:rPr>
                        <a:t>日まで官公署関係失業保険完全適用強調週間。</a:t>
                      </a:r>
                      <a:endParaRPr kumimoji="1" lang="en-US" altLang="ja-JP" sz="1050" b="0" dirty="0" smtClean="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188640" y="251520"/>
          <a:ext cx="6336704" cy="5577840"/>
        </p:xfrm>
        <a:graphic>
          <a:graphicData uri="http://schemas.openxmlformats.org/drawingml/2006/table">
            <a:tbl>
              <a:tblPr firstRow="1" bandRow="1">
                <a:tableStyleId>{5C22544A-7EE6-4342-B048-85BDC9FD1C3A}</a:tableStyleId>
              </a:tblPr>
              <a:tblGrid>
                <a:gridCol w="936104"/>
                <a:gridCol w="5400600"/>
              </a:tblGrid>
              <a:tr h="216000">
                <a:tc>
                  <a:txBody>
                    <a:bodyPr/>
                    <a:lstStyle/>
                    <a:p>
                      <a:pPr algn="r"/>
                      <a:r>
                        <a:rPr kumimoji="1" lang="en-US" altLang="ja-JP" sz="1050" b="0" dirty="0" smtClean="0">
                          <a:solidFill>
                            <a:schemeClr val="tx1"/>
                          </a:solidFill>
                          <a:latin typeface="ＭＳ Ｐ明朝" pitchFamily="18" charset="-128"/>
                          <a:ea typeface="ＭＳ Ｐ明朝" pitchFamily="18" charset="-128"/>
                        </a:rPr>
                        <a:t>4</a:t>
                      </a:r>
                      <a:r>
                        <a:rPr kumimoji="1" lang="ja-JP" altLang="en-US" sz="1050" b="0" dirty="0" smtClean="0">
                          <a:solidFill>
                            <a:schemeClr val="tx1"/>
                          </a:solidFill>
                          <a:latin typeface="ＭＳ Ｐ明朝" pitchFamily="18" charset="-128"/>
                          <a:ea typeface="ＭＳ Ｐ明朝" pitchFamily="18" charset="-128"/>
                        </a:rPr>
                        <a:t>月</a:t>
                      </a:r>
                      <a:r>
                        <a:rPr kumimoji="1" lang="en-US" altLang="ja-JP" sz="1050" b="0" dirty="0" smtClean="0">
                          <a:solidFill>
                            <a:schemeClr val="tx1"/>
                          </a:solidFill>
                          <a:latin typeface="ＭＳ Ｐ明朝" pitchFamily="18" charset="-128"/>
                          <a:ea typeface="ＭＳ Ｐ明朝" pitchFamily="18" charset="-128"/>
                        </a:rPr>
                        <a:t>20</a:t>
                      </a:r>
                      <a:r>
                        <a:rPr kumimoji="1" lang="ja-JP" altLang="en-US" sz="1050" b="0" dirty="0" smtClean="0">
                          <a:solidFill>
                            <a:schemeClr val="tx1"/>
                          </a:solidFill>
                          <a:latin typeface="ＭＳ Ｐ明朝" pitchFamily="18" charset="-128"/>
                          <a:ea typeface="ＭＳ Ｐ明朝" pitchFamily="18" charset="-128"/>
                        </a:rPr>
                        <a:t>日</a:t>
                      </a:r>
                      <a:endParaRPr kumimoji="1" lang="ja-JP" altLang="en-US" sz="1050" b="0" dirty="0">
                        <a:solidFill>
                          <a:schemeClr val="tx1"/>
                        </a:solidFill>
                        <a:latin typeface="ＭＳ Ｐ明朝" pitchFamily="18" charset="-128"/>
                        <a:ea typeface="ＭＳ Ｐ明朝" pitchFamily="18" charset="-128"/>
                      </a:endParaRPr>
                    </a:p>
                  </a:txBody>
                  <a:tcPr>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当面の失業対策につき全国</a:t>
                      </a:r>
                      <a:r>
                        <a:rPr kumimoji="1" lang="en-US" altLang="ja-JP" sz="1050" b="0" dirty="0" smtClean="0">
                          <a:solidFill>
                            <a:schemeClr val="tx1"/>
                          </a:solidFill>
                          <a:latin typeface="ＭＳ Ｐ明朝" pitchFamily="18" charset="-128"/>
                          <a:ea typeface="ＭＳ Ｐ明朝" pitchFamily="18" charset="-128"/>
                        </a:rPr>
                        <a:t>14</a:t>
                      </a:r>
                      <a:r>
                        <a:rPr kumimoji="1" lang="ja-JP" altLang="en-US" sz="1050" b="0" dirty="0" smtClean="0">
                          <a:solidFill>
                            <a:schemeClr val="tx1"/>
                          </a:solidFill>
                          <a:latin typeface="ＭＳ Ｐ明朝" pitchFamily="18" charset="-128"/>
                          <a:ea typeface="ＭＳ Ｐ明朝" pitchFamily="18" charset="-128"/>
                        </a:rPr>
                        <a:t>府県労働部長会議開催。</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latin typeface="ＭＳ Ｐ明朝" pitchFamily="18" charset="-128"/>
                          <a:ea typeface="ＭＳ Ｐ明朝" pitchFamily="18" charset="-128"/>
                        </a:rPr>
                        <a:t>5</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4</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dirty="0" smtClean="0">
                          <a:latin typeface="ＭＳ Ｐ明朝" pitchFamily="18" charset="-128"/>
                          <a:ea typeface="ＭＳ Ｐ明朝" pitchFamily="18" charset="-128"/>
                        </a:rPr>
                        <a:t>生活保護法公布。旧生活保護法が最低生活よりは寧ろ広い意味で社会福祉の増進を目途としたに対し、新生活保護法は最低生活保障という社会保障制度しての備えるべく改正。</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latin typeface="ＭＳ Ｐ明朝" pitchFamily="18" charset="-128"/>
                          <a:ea typeface="ＭＳ Ｐ明朝" pitchFamily="18" charset="-128"/>
                        </a:rPr>
                        <a:t>5</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8</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dirty="0" smtClean="0">
                          <a:latin typeface="ＭＳ Ｐ明朝" pitchFamily="18" charset="-128"/>
                          <a:ea typeface="ＭＳ Ｐ明朝" pitchFamily="18" charset="-128"/>
                        </a:rPr>
                        <a:t>全国知事会議に於いて労相より当面の失業対策につき説明。</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latin typeface="ＭＳ Ｐ明朝" pitchFamily="18" charset="-128"/>
                          <a:ea typeface="ＭＳ Ｐ明朝" pitchFamily="18" charset="-128"/>
                        </a:rPr>
                        <a:t>5</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9</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dirty="0" smtClean="0">
                          <a:latin typeface="ＭＳ Ｐ明朝" pitchFamily="18" charset="-128"/>
                          <a:ea typeface="ＭＳ Ｐ明朝" pitchFamily="18" charset="-128"/>
                        </a:rPr>
                        <a:t>中央職業安定審議会より失業者救済に関する建議をなす。</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latin typeface="ＭＳ Ｐ明朝" pitchFamily="18" charset="-128"/>
                          <a:ea typeface="ＭＳ Ｐ明朝" pitchFamily="18" charset="-128"/>
                        </a:rPr>
                        <a:t>5</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17</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en-US" altLang="ja-JP" sz="1050" dirty="0" smtClean="0">
                          <a:latin typeface="ＭＳ Ｐ明朝" pitchFamily="18" charset="-128"/>
                          <a:ea typeface="ＭＳ Ｐ明朝" pitchFamily="18" charset="-128"/>
                        </a:rPr>
                        <a:t>17</a:t>
                      </a:r>
                      <a:r>
                        <a:rPr kumimoji="1" lang="ja-JP" altLang="en-US" sz="1050" dirty="0" smtClean="0">
                          <a:latin typeface="ＭＳ Ｐ明朝" pitchFamily="18" charset="-128"/>
                          <a:ea typeface="ＭＳ Ｐ明朝" pitchFamily="18" charset="-128"/>
                        </a:rPr>
                        <a:t>日より</a:t>
                      </a:r>
                      <a:r>
                        <a:rPr kumimoji="1" lang="en-US" altLang="ja-JP" sz="1050" dirty="0" smtClean="0">
                          <a:latin typeface="ＭＳ Ｐ明朝" pitchFamily="18" charset="-128"/>
                          <a:ea typeface="ＭＳ Ｐ明朝" pitchFamily="18" charset="-128"/>
                        </a:rPr>
                        <a:t>6</a:t>
                      </a:r>
                      <a:r>
                        <a:rPr kumimoji="1" lang="ja-JP" altLang="en-US" sz="1050" dirty="0" smtClean="0">
                          <a:latin typeface="ＭＳ Ｐ明朝" pitchFamily="18" charset="-128"/>
                          <a:ea typeface="ＭＳ Ｐ明朝" pitchFamily="18" charset="-128"/>
                        </a:rPr>
                        <a:t>月</a:t>
                      </a:r>
                      <a:r>
                        <a:rPr kumimoji="1" lang="en-US" altLang="ja-JP" sz="1050" dirty="0" smtClean="0">
                          <a:latin typeface="ＭＳ Ｐ明朝" pitchFamily="18" charset="-128"/>
                          <a:ea typeface="ＭＳ Ｐ明朝" pitchFamily="18" charset="-128"/>
                        </a:rPr>
                        <a:t>3</a:t>
                      </a:r>
                      <a:r>
                        <a:rPr kumimoji="1" lang="ja-JP" altLang="en-US" sz="1050" dirty="0" smtClean="0">
                          <a:latin typeface="ＭＳ Ｐ明朝" pitchFamily="18" charset="-128"/>
                          <a:ea typeface="ＭＳ Ｐ明朝" pitchFamily="18" charset="-128"/>
                        </a:rPr>
                        <a:t>日まで失業対策をめぐる世論調査。</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latin typeface="ＭＳ Ｐ明朝" pitchFamily="18" charset="-128"/>
                          <a:ea typeface="ＭＳ Ｐ明朝" pitchFamily="18" charset="-128"/>
                        </a:rPr>
                        <a:t>5</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22</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dirty="0" smtClean="0">
                          <a:latin typeface="ＭＳ Ｐ明朝" pitchFamily="18" charset="-128"/>
                          <a:ea typeface="ＭＳ Ｐ明朝" pitchFamily="18" charset="-128"/>
                        </a:rPr>
                        <a:t>失業対策審議会、総司令部へ日雇労働者の雇用対策につき報告書提出。</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latin typeface="ＭＳ Ｐ明朝" pitchFamily="18" charset="-128"/>
                          <a:ea typeface="ＭＳ Ｐ明朝" pitchFamily="18" charset="-128"/>
                        </a:rPr>
                        <a:t>5</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26</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dirty="0" smtClean="0">
                          <a:latin typeface="ＭＳ Ｐ明朝" pitchFamily="18" charset="-128"/>
                          <a:ea typeface="ＭＳ Ｐ明朝" pitchFamily="18" charset="-128"/>
                        </a:rPr>
                        <a:t>労働省告示第</a:t>
                      </a:r>
                      <a:r>
                        <a:rPr kumimoji="1" lang="en-US" altLang="ja-JP" sz="1050" dirty="0" smtClean="0">
                          <a:latin typeface="ＭＳ Ｐ明朝" pitchFamily="18" charset="-128"/>
                          <a:ea typeface="ＭＳ Ｐ明朝" pitchFamily="18" charset="-128"/>
                        </a:rPr>
                        <a:t>4</a:t>
                      </a:r>
                      <a:r>
                        <a:rPr kumimoji="1" lang="ja-JP" altLang="en-US" sz="1050" dirty="0" smtClean="0">
                          <a:latin typeface="ＭＳ Ｐ明朝" pitchFamily="18" charset="-128"/>
                          <a:ea typeface="ＭＳ Ｐ明朝" pitchFamily="18" charset="-128"/>
                        </a:rPr>
                        <a:t>号により緊急失業対策法第</a:t>
                      </a:r>
                      <a:r>
                        <a:rPr kumimoji="1" lang="en-US" altLang="ja-JP" sz="1050" dirty="0" smtClean="0">
                          <a:latin typeface="ＭＳ Ｐ明朝" pitchFamily="18" charset="-128"/>
                          <a:ea typeface="ＭＳ Ｐ明朝" pitchFamily="18" charset="-128"/>
                        </a:rPr>
                        <a:t>4</a:t>
                      </a:r>
                      <a:r>
                        <a:rPr kumimoji="1" lang="ja-JP" altLang="en-US" sz="1050" dirty="0" smtClean="0">
                          <a:latin typeface="ＭＳ Ｐ明朝" pitchFamily="18" charset="-128"/>
                          <a:ea typeface="ＭＳ Ｐ明朝" pitchFamily="18" charset="-128"/>
                        </a:rPr>
                        <a:t>条第</a:t>
                      </a:r>
                      <a:r>
                        <a:rPr kumimoji="1" lang="en-US" altLang="ja-JP" sz="1050" dirty="0" smtClean="0">
                          <a:latin typeface="ＭＳ Ｐ明朝" pitchFamily="18" charset="-128"/>
                          <a:ea typeface="ＭＳ Ｐ明朝" pitchFamily="18" charset="-128"/>
                        </a:rPr>
                        <a:t>4</a:t>
                      </a:r>
                      <a:r>
                        <a:rPr kumimoji="1" lang="ja-JP" altLang="en-US" sz="1050" dirty="0" smtClean="0">
                          <a:latin typeface="ＭＳ Ｐ明朝" pitchFamily="18" charset="-128"/>
                          <a:ea typeface="ＭＳ Ｐ明朝" pitchFamily="18" charset="-128"/>
                        </a:rPr>
                        <a:t>号の規定に基づく失業対策事業費中労力費の占める割合改正。</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latin typeface="ＭＳ Ｐ明朝" pitchFamily="18" charset="-128"/>
                          <a:ea typeface="ＭＳ Ｐ明朝" pitchFamily="18" charset="-128"/>
                        </a:rPr>
                        <a:t>6</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8</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dirty="0" smtClean="0">
                          <a:latin typeface="ＭＳ Ｐ明朝" pitchFamily="18" charset="-128"/>
                          <a:ea typeface="ＭＳ Ｐ明朝" pitchFamily="18" charset="-128"/>
                        </a:rPr>
                        <a:t>労働省告示第</a:t>
                      </a:r>
                      <a:r>
                        <a:rPr kumimoji="1" lang="en-US" altLang="ja-JP" sz="1050" dirty="0" smtClean="0">
                          <a:latin typeface="ＭＳ Ｐ明朝" pitchFamily="18" charset="-128"/>
                          <a:ea typeface="ＭＳ Ｐ明朝" pitchFamily="18" charset="-128"/>
                        </a:rPr>
                        <a:t>6</a:t>
                      </a:r>
                      <a:r>
                        <a:rPr kumimoji="1" lang="ja-JP" altLang="en-US" sz="1050" dirty="0" smtClean="0">
                          <a:latin typeface="ＭＳ Ｐ明朝" pitchFamily="18" charset="-128"/>
                          <a:ea typeface="ＭＳ Ｐ明朝" pitchFamily="18" charset="-128"/>
                        </a:rPr>
                        <a:t>号により緊急失業対策法第</a:t>
                      </a:r>
                      <a:r>
                        <a:rPr kumimoji="1" lang="en-US" altLang="ja-JP" sz="1050" dirty="0" smtClean="0">
                          <a:latin typeface="ＭＳ Ｐ明朝" pitchFamily="18" charset="-128"/>
                          <a:ea typeface="ＭＳ Ｐ明朝" pitchFamily="18" charset="-128"/>
                        </a:rPr>
                        <a:t>12</a:t>
                      </a:r>
                      <a:r>
                        <a:rPr kumimoji="1" lang="ja-JP" altLang="en-US" sz="1050" dirty="0" smtClean="0">
                          <a:latin typeface="ＭＳ Ｐ明朝" pitchFamily="18" charset="-128"/>
                          <a:ea typeface="ＭＳ Ｐ明朝" pitchFamily="18" charset="-128"/>
                        </a:rPr>
                        <a:t>条の規定に基づく失業者吸収率改正。</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latin typeface="ＭＳ Ｐ明朝" pitchFamily="18" charset="-128"/>
                          <a:ea typeface="ＭＳ Ｐ明朝" pitchFamily="18" charset="-128"/>
                        </a:rPr>
                        <a:t>6</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13</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dirty="0" smtClean="0">
                          <a:latin typeface="ＭＳ Ｐ明朝" pitchFamily="18" charset="-128"/>
                          <a:ea typeface="ＭＳ Ｐ明朝" pitchFamily="18" charset="-128"/>
                        </a:rPr>
                        <a:t>ラジオ「労働の時間」</a:t>
                      </a:r>
                      <a:r>
                        <a:rPr kumimoji="1" lang="en-US" altLang="ja-JP" sz="1050" dirty="0" smtClean="0">
                          <a:latin typeface="ＭＳ Ｐ明朝" pitchFamily="18" charset="-128"/>
                          <a:ea typeface="ＭＳ Ｐ明朝" pitchFamily="18" charset="-128"/>
                        </a:rPr>
                        <a:t>PESO</a:t>
                      </a:r>
                      <a:r>
                        <a:rPr kumimoji="1" lang="ja-JP" altLang="en-US" sz="1050" dirty="0" smtClean="0">
                          <a:latin typeface="ＭＳ Ｐ明朝" pitchFamily="18" charset="-128"/>
                          <a:ea typeface="ＭＳ Ｐ明朝" pitchFamily="18" charset="-128"/>
                        </a:rPr>
                        <a:t>は最善の機能を発揮している。</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latin typeface="ＭＳ Ｐ明朝" pitchFamily="18" charset="-128"/>
                          <a:ea typeface="ＭＳ Ｐ明朝" pitchFamily="18" charset="-128"/>
                        </a:rPr>
                        <a:t>6</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23</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dirty="0" smtClean="0">
                          <a:latin typeface="ＭＳ Ｐ明朝" pitchFamily="18" charset="-128"/>
                          <a:ea typeface="ＭＳ Ｐ明朝" pitchFamily="18" charset="-128"/>
                        </a:rPr>
                        <a:t>労働省、失業の実相発表。</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latin typeface="ＭＳ Ｐ明朝" pitchFamily="18" charset="-128"/>
                          <a:ea typeface="ＭＳ Ｐ明朝" pitchFamily="18" charset="-128"/>
                        </a:rPr>
                        <a:t>7</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4</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dirty="0" smtClean="0">
                          <a:latin typeface="ＭＳ Ｐ明朝" pitchFamily="18" charset="-128"/>
                          <a:ea typeface="ＭＳ Ｐ明朝" pitchFamily="18" charset="-128"/>
                        </a:rPr>
                        <a:t>当面の失業対策につき閣議決定。右の決定は（１</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失業対策事業費の繰上支出　</a:t>
                      </a:r>
                      <a:r>
                        <a:rPr kumimoji="1" lang="en-US" altLang="ja-JP" sz="1050" dirty="0" smtClean="0">
                          <a:latin typeface="ＭＳ Ｐ明朝" pitchFamily="18" charset="-128"/>
                          <a:ea typeface="ＭＳ Ｐ明朝" pitchFamily="18" charset="-128"/>
                        </a:rPr>
                        <a:t>(2</a:t>
                      </a:r>
                      <a:r>
                        <a:rPr kumimoji="1" lang="ja-JP" altLang="en-US" sz="1050" dirty="0" smtClean="0">
                          <a:latin typeface="ＭＳ Ｐ明朝" pitchFamily="18" charset="-128"/>
                          <a:ea typeface="ＭＳ Ｐ明朝" pitchFamily="18" charset="-128"/>
                        </a:rPr>
                        <a:t>）対日援助見返資金の公共事業への吸収　</a:t>
                      </a:r>
                      <a:r>
                        <a:rPr kumimoji="1" lang="en-US" altLang="ja-JP" sz="1050" dirty="0" smtClean="0">
                          <a:latin typeface="ＭＳ Ｐ明朝" pitchFamily="18" charset="-128"/>
                          <a:ea typeface="ＭＳ Ｐ明朝" pitchFamily="18" charset="-128"/>
                        </a:rPr>
                        <a:t>(3)</a:t>
                      </a:r>
                      <a:r>
                        <a:rPr kumimoji="1" lang="ja-JP" altLang="en-US" sz="1050" dirty="0" smtClean="0">
                          <a:latin typeface="ＭＳ Ｐ明朝" pitchFamily="18" charset="-128"/>
                          <a:ea typeface="ＭＳ Ｐ明朝" pitchFamily="18" charset="-128"/>
                        </a:rPr>
                        <a:t>日雇失業保険の改正　</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４</a:t>
                      </a:r>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失業者多数発生している地域での公共事業の実施である。</a:t>
                      </a:r>
                      <a:endParaRPr kumimoji="1" lang="en-US" altLang="ja-JP" sz="1050" dirty="0" smtClean="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latin typeface="ＭＳ Ｐ明朝" pitchFamily="18" charset="-128"/>
                          <a:ea typeface="ＭＳ Ｐ明朝" pitchFamily="18" charset="-128"/>
                        </a:rPr>
                        <a:t>7</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18</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dirty="0" smtClean="0">
                          <a:latin typeface="ＭＳ Ｐ明朝" pitchFamily="18" charset="-128"/>
                          <a:ea typeface="ＭＳ Ｐ明朝" pitchFamily="18" charset="-128"/>
                        </a:rPr>
                        <a:t>労働省告示第</a:t>
                      </a:r>
                      <a:r>
                        <a:rPr kumimoji="1" lang="en-US" altLang="ja-JP" sz="1050" dirty="0" smtClean="0">
                          <a:latin typeface="ＭＳ Ｐ明朝" pitchFamily="18" charset="-128"/>
                          <a:ea typeface="ＭＳ Ｐ明朝" pitchFamily="18" charset="-128"/>
                        </a:rPr>
                        <a:t>12</a:t>
                      </a:r>
                      <a:r>
                        <a:rPr kumimoji="1" lang="ja-JP" altLang="en-US" sz="1050" dirty="0" smtClean="0">
                          <a:latin typeface="ＭＳ Ｐ明朝" pitchFamily="18" charset="-128"/>
                          <a:ea typeface="ＭＳ Ｐ明朝" pitchFamily="18" charset="-128"/>
                        </a:rPr>
                        <a:t>号により緊急失業対策法第</a:t>
                      </a:r>
                      <a:r>
                        <a:rPr kumimoji="1" lang="en-US" altLang="ja-JP" sz="1050" dirty="0" smtClean="0">
                          <a:latin typeface="ＭＳ Ｐ明朝" pitchFamily="18" charset="-128"/>
                          <a:ea typeface="ＭＳ Ｐ明朝" pitchFamily="18" charset="-128"/>
                        </a:rPr>
                        <a:t>12</a:t>
                      </a:r>
                      <a:r>
                        <a:rPr kumimoji="1" lang="ja-JP" altLang="en-US" sz="1050" dirty="0" smtClean="0">
                          <a:latin typeface="ＭＳ Ｐ明朝" pitchFamily="18" charset="-128"/>
                          <a:ea typeface="ＭＳ Ｐ明朝" pitchFamily="18" charset="-128"/>
                        </a:rPr>
                        <a:t>条の規定に基づき対日援助見返資金を利用して実施される公共事業の失業者吸収率設定。</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latin typeface="ＭＳ Ｐ明朝" pitchFamily="18" charset="-128"/>
                          <a:ea typeface="ＭＳ Ｐ明朝" pitchFamily="18" charset="-128"/>
                        </a:rPr>
                        <a:t>7</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30</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dirty="0" smtClean="0">
                          <a:latin typeface="ＭＳ Ｐ明朝" pitchFamily="18" charset="-128"/>
                          <a:ea typeface="ＭＳ Ｐ明朝" pitchFamily="18" charset="-128"/>
                        </a:rPr>
                        <a:t>失業保険法一部改正。これにより日雇失業保険金受給資格要件及び支給制限が緩和される。</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latin typeface="ＭＳ Ｐ明朝" pitchFamily="18" charset="-128"/>
                          <a:ea typeface="ＭＳ Ｐ明朝" pitchFamily="18" charset="-128"/>
                        </a:rPr>
                        <a:t>8</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2</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dirty="0" smtClean="0">
                          <a:latin typeface="ＭＳ Ｐ明朝" pitchFamily="18" charset="-128"/>
                          <a:ea typeface="ＭＳ Ｐ明朝" pitchFamily="18" charset="-128"/>
                        </a:rPr>
                        <a:t>失業対策審議会、日雇労務</a:t>
                      </a:r>
                      <a:r>
                        <a:rPr kumimoji="1" lang="ja-JP" altLang="en-US" sz="1050" dirty="0" err="1" smtClean="0">
                          <a:latin typeface="ＭＳ Ｐ明朝" pitchFamily="18" charset="-128"/>
                          <a:ea typeface="ＭＳ Ｐ明朝" pitchFamily="18" charset="-128"/>
                        </a:rPr>
                        <a:t>調査す。</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latin typeface="ＭＳ Ｐ明朝" pitchFamily="18" charset="-128"/>
                          <a:ea typeface="ＭＳ Ｐ明朝" pitchFamily="18" charset="-128"/>
                        </a:rPr>
                        <a:t>9</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28</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dirty="0" smtClean="0">
                          <a:latin typeface="ＭＳ Ｐ明朝" pitchFamily="18" charset="-128"/>
                          <a:ea typeface="ＭＳ Ｐ明朝" pitchFamily="18" charset="-128"/>
                        </a:rPr>
                        <a:t>労働省、失業問題に関する世論調査の結果につき発表。</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latin typeface="ＭＳ Ｐ明朝" pitchFamily="18" charset="-128"/>
                          <a:ea typeface="ＭＳ Ｐ明朝" pitchFamily="18" charset="-128"/>
                        </a:rPr>
                        <a:t>10</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12</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dirty="0" smtClean="0">
                          <a:latin typeface="ＭＳ Ｐ明朝" pitchFamily="18" charset="-128"/>
                          <a:ea typeface="ＭＳ Ｐ明朝" pitchFamily="18" charset="-128"/>
                        </a:rPr>
                        <a:t>参院労働委員会に於いて労相、最近の失業状勢につき説明。</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latin typeface="ＭＳ Ｐ明朝" pitchFamily="18" charset="-128"/>
                          <a:ea typeface="ＭＳ Ｐ明朝" pitchFamily="18" charset="-128"/>
                        </a:rPr>
                        <a:t>11</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28</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dirty="0" smtClean="0">
                          <a:latin typeface="ＭＳ Ｐ明朝" pitchFamily="18" charset="-128"/>
                          <a:ea typeface="ＭＳ Ｐ明朝" pitchFamily="18" charset="-128"/>
                        </a:rPr>
                        <a:t>ラジオ「労働の時間」新しい</a:t>
                      </a:r>
                      <a:r>
                        <a:rPr kumimoji="1" lang="en-US" altLang="ja-JP" sz="1050" dirty="0" smtClean="0">
                          <a:latin typeface="ＭＳ Ｐ明朝" pitchFamily="18" charset="-128"/>
                          <a:ea typeface="ＭＳ Ｐ明朝" pitchFamily="18" charset="-128"/>
                        </a:rPr>
                        <a:t>PESO</a:t>
                      </a:r>
                      <a:r>
                        <a:rPr kumimoji="1" lang="ja-JP" altLang="en-US" sz="1050" dirty="0" err="1" smtClean="0">
                          <a:latin typeface="ＭＳ Ｐ明朝" pitchFamily="18" charset="-128"/>
                          <a:ea typeface="ＭＳ Ｐ明朝" pitchFamily="18" charset="-128"/>
                        </a:rPr>
                        <a:t>。</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latin typeface="ＭＳ Ｐ明朝" pitchFamily="18" charset="-128"/>
                          <a:ea typeface="ＭＳ Ｐ明朝" pitchFamily="18" charset="-128"/>
                        </a:rPr>
                        <a:t>12</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13</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050" dirty="0" smtClean="0">
                          <a:latin typeface="ＭＳ Ｐ明朝" pitchFamily="18" charset="-128"/>
                          <a:ea typeface="ＭＳ Ｐ明朝" pitchFamily="18" charset="-128"/>
                        </a:rPr>
                        <a:t>労働問題につき閣僚懇談会開く。</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16000">
                <a:tc>
                  <a:txBody>
                    <a:bodyPr/>
                    <a:lstStyle/>
                    <a:p>
                      <a:pPr algn="r"/>
                      <a:r>
                        <a:rPr kumimoji="1" lang="en-US" altLang="ja-JP" sz="1050" b="0" dirty="0" smtClean="0">
                          <a:latin typeface="ＭＳ Ｐ明朝" pitchFamily="18" charset="-128"/>
                          <a:ea typeface="ＭＳ Ｐ明朝" pitchFamily="18" charset="-128"/>
                        </a:rPr>
                        <a:t>12</a:t>
                      </a:r>
                      <a:r>
                        <a:rPr kumimoji="1" lang="ja-JP" altLang="en-US" sz="1050" b="0" dirty="0" smtClean="0">
                          <a:latin typeface="ＭＳ Ｐ明朝" pitchFamily="18" charset="-128"/>
                          <a:ea typeface="ＭＳ Ｐ明朝" pitchFamily="18" charset="-128"/>
                        </a:rPr>
                        <a:t>月</a:t>
                      </a:r>
                      <a:r>
                        <a:rPr kumimoji="1" lang="en-US" altLang="ja-JP" sz="1050" b="0" dirty="0" smtClean="0">
                          <a:latin typeface="ＭＳ Ｐ明朝" pitchFamily="18" charset="-128"/>
                          <a:ea typeface="ＭＳ Ｐ明朝" pitchFamily="18" charset="-128"/>
                        </a:rPr>
                        <a:t>16</a:t>
                      </a:r>
                      <a:r>
                        <a:rPr kumimoji="1" lang="ja-JP" altLang="en-US" sz="1050" b="0" dirty="0" smtClean="0">
                          <a:latin typeface="ＭＳ Ｐ明朝" pitchFamily="18" charset="-128"/>
                          <a:ea typeface="ＭＳ Ｐ明朝" pitchFamily="18" charset="-128"/>
                        </a:rPr>
                        <a:t>日</a:t>
                      </a:r>
                      <a:endParaRPr kumimoji="1" lang="ja-JP" altLang="en-US" sz="1050" b="0" dirty="0">
                        <a:latin typeface="ＭＳ Ｐ明朝" pitchFamily="18" charset="-128"/>
                        <a:ea typeface="ＭＳ Ｐ明朝" pitchFamily="18"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c>
                  <a:txBody>
                    <a:bodyPr/>
                    <a:lstStyle/>
                    <a:p>
                      <a:r>
                        <a:rPr kumimoji="1" lang="ja-JP" altLang="en-US" sz="1050" dirty="0" smtClean="0">
                          <a:latin typeface="ＭＳ Ｐ明朝" pitchFamily="18" charset="-128"/>
                          <a:ea typeface="ＭＳ Ｐ明朝" pitchFamily="18" charset="-128"/>
                        </a:rPr>
                        <a:t>労働省告示第</a:t>
                      </a:r>
                      <a:r>
                        <a:rPr kumimoji="1" lang="en-US" altLang="ja-JP" sz="1050" dirty="0" smtClean="0">
                          <a:latin typeface="ＭＳ Ｐ明朝" pitchFamily="18" charset="-128"/>
                          <a:ea typeface="ＭＳ Ｐ明朝" pitchFamily="18" charset="-128"/>
                        </a:rPr>
                        <a:t>18</a:t>
                      </a:r>
                      <a:r>
                        <a:rPr kumimoji="1" lang="ja-JP" altLang="en-US" sz="1050" dirty="0" smtClean="0">
                          <a:latin typeface="ＭＳ Ｐ明朝" pitchFamily="18" charset="-128"/>
                          <a:ea typeface="ＭＳ Ｐ明朝" pitchFamily="18" charset="-128"/>
                        </a:rPr>
                        <a:t>号により緊急失業対策法第</a:t>
                      </a:r>
                      <a:r>
                        <a:rPr kumimoji="1" lang="en-US" altLang="ja-JP" sz="1050" dirty="0" smtClean="0">
                          <a:latin typeface="ＭＳ Ｐ明朝" pitchFamily="18" charset="-128"/>
                          <a:ea typeface="ＭＳ Ｐ明朝" pitchFamily="18" charset="-128"/>
                        </a:rPr>
                        <a:t>12</a:t>
                      </a:r>
                      <a:r>
                        <a:rPr kumimoji="1" lang="ja-JP" altLang="en-US" sz="1050" dirty="0" smtClean="0">
                          <a:latin typeface="ＭＳ Ｐ明朝" pitchFamily="18" charset="-128"/>
                          <a:ea typeface="ＭＳ Ｐ明朝" pitchFamily="18" charset="-128"/>
                        </a:rPr>
                        <a:t>条に基づく失業者吸収率改正。</a:t>
                      </a:r>
                      <a:endParaRPr kumimoji="1" lang="ja-JP" altLang="en-US" sz="1050" dirty="0">
                        <a:latin typeface="ＭＳ Ｐ明朝" pitchFamily="18" charset="-128"/>
                        <a:ea typeface="ＭＳ Ｐ明朝" pitchFamily="18"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noFill/>
                  </a:tcPr>
                </a:tc>
              </a:tr>
            </a:tbl>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2523</Words>
  <Application>Microsoft Office PowerPoint</Application>
  <PresentationFormat>画面に合わせる (4:3)</PresentationFormat>
  <Paragraphs>279</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スライド 1</vt:lpstr>
      <vt:lpstr>スライド 2</vt:lpstr>
      <vt:lpstr>スライド 3</vt:lpstr>
      <vt:lpstr>スライド 4</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佐藤陵一</dc:creator>
  <cp:lastModifiedBy>佐藤陵一</cp:lastModifiedBy>
  <cp:revision>11</cp:revision>
  <dcterms:created xsi:type="dcterms:W3CDTF">2012-01-12T13:00:35Z</dcterms:created>
  <dcterms:modified xsi:type="dcterms:W3CDTF">2012-01-13T12:28:29Z</dcterms:modified>
</cp:coreProperties>
</file>