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handoutMasterIdLst>
    <p:handoutMasterId r:id="rId21"/>
  </p:handoutMasterIdLst>
  <p:sldIdLst>
    <p:sldId id="278" r:id="rId2"/>
    <p:sldId id="273" r:id="rId3"/>
    <p:sldId id="268" r:id="rId4"/>
    <p:sldId id="265" r:id="rId5"/>
    <p:sldId id="269" r:id="rId6"/>
    <p:sldId id="264" r:id="rId7"/>
    <p:sldId id="261" r:id="rId8"/>
    <p:sldId id="262" r:id="rId9"/>
    <p:sldId id="260" r:id="rId10"/>
    <p:sldId id="263" r:id="rId11"/>
    <p:sldId id="275" r:id="rId12"/>
    <p:sldId id="276" r:id="rId13"/>
    <p:sldId id="274" r:id="rId14"/>
    <p:sldId id="277" r:id="rId15"/>
    <p:sldId id="280" r:id="rId16"/>
    <p:sldId id="279" r:id="rId17"/>
    <p:sldId id="281" r:id="rId18"/>
    <p:sldId id="290" r:id="rId19"/>
  </p:sldIdLst>
  <p:sldSz cx="9144000" cy="6858000" type="screen4x3"/>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sz="1400" b="0" dirty="0" smtClean="0">
                <a:latin typeface="AR P丸ゴシック体M" pitchFamily="50" charset="-128"/>
                <a:ea typeface="AR P丸ゴシック体M" pitchFamily="50" charset="-128"/>
              </a:rPr>
              <a:t>リーマンショック後の完全失業者の推移</a:t>
            </a:r>
            <a:endParaRPr lang="ja-JP" altLang="en-US" sz="1400" b="0" dirty="0">
              <a:latin typeface="AR P丸ゴシック体M" pitchFamily="50" charset="-128"/>
              <a:ea typeface="AR P丸ゴシック体M" pitchFamily="50" charset="-128"/>
            </a:endParaRPr>
          </a:p>
        </c:rich>
      </c:tx>
      <c:layout>
        <c:manualLayout>
          <c:xMode val="edge"/>
          <c:yMode val="edge"/>
          <c:x val="2.9006310055961566E-2"/>
          <c:y val="1.4684291181760739E-2"/>
        </c:manualLayout>
      </c:layout>
    </c:title>
    <c:plotArea>
      <c:layout>
        <c:manualLayout>
          <c:layoutTarget val="inner"/>
          <c:xMode val="edge"/>
          <c:yMode val="edge"/>
          <c:x val="0.10128713009882695"/>
          <c:y val="0.14910831770206356"/>
          <c:w val="0.64474026565366305"/>
          <c:h val="0.66321343092025387"/>
        </c:manualLayout>
      </c:layout>
      <c:lineChart>
        <c:grouping val="stacked"/>
        <c:ser>
          <c:idx val="0"/>
          <c:order val="0"/>
          <c:tx>
            <c:strRef>
              <c:f>Sheet1!$A$2</c:f>
              <c:strCache>
                <c:ptCount val="1"/>
                <c:pt idx="0">
                  <c:v>完全失業者数</c:v>
                </c:pt>
              </c:strCache>
            </c:strRef>
          </c:tx>
          <c:marker>
            <c:symbol val="none"/>
          </c:marker>
          <c:cat>
            <c:strRef>
              <c:f>Sheet1!$B$1:$R$1</c:f>
              <c:strCache>
                <c:ptCount val="17"/>
                <c:pt idx="0">
                  <c:v>08.9月</c:v>
                </c:pt>
                <c:pt idx="1">
                  <c:v>08.10月</c:v>
                </c:pt>
                <c:pt idx="2">
                  <c:v>08.11月</c:v>
                </c:pt>
                <c:pt idx="3">
                  <c:v>08.12月</c:v>
                </c:pt>
                <c:pt idx="4">
                  <c:v>09.1月</c:v>
                </c:pt>
                <c:pt idx="5">
                  <c:v>09.2月</c:v>
                </c:pt>
                <c:pt idx="6">
                  <c:v>09.3月</c:v>
                </c:pt>
                <c:pt idx="7">
                  <c:v>09.4月</c:v>
                </c:pt>
                <c:pt idx="8">
                  <c:v>09.5月</c:v>
                </c:pt>
                <c:pt idx="9">
                  <c:v>09.6月</c:v>
                </c:pt>
                <c:pt idx="10">
                  <c:v>09.7月</c:v>
                </c:pt>
                <c:pt idx="11">
                  <c:v>09.8月</c:v>
                </c:pt>
                <c:pt idx="12">
                  <c:v>09.9月</c:v>
                </c:pt>
                <c:pt idx="13">
                  <c:v>09.10月</c:v>
                </c:pt>
                <c:pt idx="14">
                  <c:v>09.11月</c:v>
                </c:pt>
                <c:pt idx="15">
                  <c:v>09.12月</c:v>
                </c:pt>
                <c:pt idx="16">
                  <c:v>10.1月</c:v>
                </c:pt>
              </c:strCache>
            </c:strRef>
          </c:cat>
          <c:val>
            <c:numRef>
              <c:f>Sheet1!$B$2:$R$2</c:f>
              <c:numCache>
                <c:formatCode>General</c:formatCode>
                <c:ptCount val="17"/>
                <c:pt idx="0">
                  <c:v>263</c:v>
                </c:pt>
                <c:pt idx="1">
                  <c:v>254</c:v>
                </c:pt>
                <c:pt idx="2">
                  <c:v>269</c:v>
                </c:pt>
                <c:pt idx="3">
                  <c:v>293</c:v>
                </c:pt>
                <c:pt idx="4">
                  <c:v>281</c:v>
                </c:pt>
                <c:pt idx="5">
                  <c:v>296</c:v>
                </c:pt>
                <c:pt idx="6">
                  <c:v>317</c:v>
                </c:pt>
                <c:pt idx="7">
                  <c:v>330</c:v>
                </c:pt>
                <c:pt idx="8">
                  <c:v>340</c:v>
                </c:pt>
                <c:pt idx="9">
                  <c:v>351</c:v>
                </c:pt>
                <c:pt idx="10">
                  <c:v>369</c:v>
                </c:pt>
                <c:pt idx="11">
                  <c:v>358</c:v>
                </c:pt>
                <c:pt idx="12">
                  <c:v>352</c:v>
                </c:pt>
                <c:pt idx="13">
                  <c:v>344</c:v>
                </c:pt>
                <c:pt idx="14">
                  <c:v>349</c:v>
                </c:pt>
                <c:pt idx="15">
                  <c:v>344</c:v>
                </c:pt>
                <c:pt idx="16">
                  <c:v>328</c:v>
                </c:pt>
              </c:numCache>
            </c:numRef>
          </c:val>
        </c:ser>
        <c:marker val="1"/>
        <c:axId val="186155392"/>
        <c:axId val="186157312"/>
      </c:lineChart>
      <c:catAx>
        <c:axId val="186155392"/>
        <c:scaling>
          <c:orientation val="minMax"/>
        </c:scaling>
        <c:axPos val="b"/>
        <c:tickLblPos val="nextTo"/>
        <c:txPr>
          <a:bodyPr/>
          <a:lstStyle/>
          <a:p>
            <a:pPr>
              <a:defRPr sz="1400">
                <a:latin typeface="AR P丸ゴシック体M" pitchFamily="50" charset="-128"/>
                <a:ea typeface="AR P丸ゴシック体M" pitchFamily="50" charset="-128"/>
              </a:defRPr>
            </a:pPr>
            <a:endParaRPr lang="ja-JP"/>
          </a:p>
        </c:txPr>
        <c:crossAx val="186157312"/>
        <c:crosses val="autoZero"/>
        <c:auto val="1"/>
        <c:lblAlgn val="ctr"/>
        <c:lblOffset val="100"/>
      </c:catAx>
      <c:valAx>
        <c:axId val="186157312"/>
        <c:scaling>
          <c:orientation val="minMax"/>
        </c:scaling>
        <c:axPos val="l"/>
        <c:majorGridlines/>
        <c:numFmt formatCode="General" sourceLinked="1"/>
        <c:tickLblPos val="nextTo"/>
        <c:txPr>
          <a:bodyPr/>
          <a:lstStyle/>
          <a:p>
            <a:pPr>
              <a:defRPr sz="1400">
                <a:latin typeface="AR P丸ゴシック体M" pitchFamily="50" charset="-128"/>
                <a:ea typeface="AR P丸ゴシック体M" pitchFamily="50" charset="-128"/>
              </a:defRPr>
            </a:pPr>
            <a:endParaRPr lang="ja-JP"/>
          </a:p>
        </c:txPr>
        <c:crossAx val="186155392"/>
        <c:crosses val="autoZero"/>
        <c:crossBetween val="between"/>
      </c:valAx>
    </c:plotArea>
    <c:plotVisOnly val="1"/>
  </c:chart>
  <c:txPr>
    <a:bodyPr/>
    <a:lstStyle/>
    <a:p>
      <a:pPr>
        <a:defRPr sz="1800"/>
      </a:pPr>
      <a:endParaRPr lang="ja-JP"/>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0.35714</cdr:x>
      <cdr:y>0.1087</cdr:y>
    </cdr:from>
    <cdr:to>
      <cdr:x>0.51429</cdr:x>
      <cdr:y>0.19324</cdr:y>
    </cdr:to>
    <cdr:sp macro="" textlink="">
      <cdr:nvSpPr>
        <cdr:cNvPr id="2" name="正方形/長方形 1"/>
        <cdr:cNvSpPr/>
      </cdr:nvSpPr>
      <cdr:spPr>
        <a:xfrm xmlns:a="http://schemas.openxmlformats.org/drawingml/2006/main">
          <a:off x="1785950" y="357190"/>
          <a:ext cx="785818" cy="277814"/>
        </a:xfrm>
        <a:prstGeom xmlns:a="http://schemas.openxmlformats.org/drawingml/2006/main" prst="rect">
          <a:avLst/>
        </a:prstGeom>
        <a:solidFill xmlns:a="http://schemas.openxmlformats.org/drawingml/2006/main">
          <a:schemeClr val="accent4">
            <a:lumMod val="20000"/>
            <a:lumOff val="80000"/>
          </a:schemeClr>
        </a:solidFill>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200" dirty="0" smtClean="0">
              <a:solidFill>
                <a:schemeClr val="tx1"/>
              </a:solidFill>
              <a:latin typeface="AR P丸ゴシック体M" pitchFamily="50" charset="-128"/>
              <a:ea typeface="AR P丸ゴシック体M" pitchFamily="50" charset="-128"/>
            </a:rPr>
            <a:t>369</a:t>
          </a:r>
          <a:r>
            <a:rPr lang="ja-JP" altLang="en-US" sz="1200" dirty="0" smtClean="0">
              <a:solidFill>
                <a:schemeClr val="tx1"/>
              </a:solidFill>
              <a:latin typeface="AR P丸ゴシック体M" pitchFamily="50" charset="-128"/>
              <a:ea typeface="AR P丸ゴシック体M" pitchFamily="50" charset="-128"/>
            </a:rPr>
            <a:t>万人</a:t>
          </a:r>
          <a:endParaRPr lang="ja-JP" sz="1200" dirty="0">
            <a:solidFill>
              <a:schemeClr val="tx1"/>
            </a:solidFill>
            <a:latin typeface="AR P丸ゴシック体M" pitchFamily="50" charset="-128"/>
            <a:ea typeface="AR P丸ゴシック体M" pitchFamily="50" charset="-128"/>
          </a:endParaRPr>
        </a:p>
      </cdr:txBody>
    </cdr:sp>
  </cdr:relSizeAnchor>
  <cdr:relSizeAnchor xmlns:cdr="http://schemas.openxmlformats.org/drawingml/2006/chartDrawing">
    <cdr:from>
      <cdr:x>0.11111</cdr:x>
      <cdr:y>0.22951</cdr:y>
    </cdr:from>
    <cdr:to>
      <cdr:x>0.28253</cdr:x>
      <cdr:y>0.30826</cdr:y>
    </cdr:to>
    <cdr:sp macro="" textlink="">
      <cdr:nvSpPr>
        <cdr:cNvPr id="3" name="正方形/長方形 2"/>
        <cdr:cNvSpPr/>
      </cdr:nvSpPr>
      <cdr:spPr>
        <a:xfrm xmlns:a="http://schemas.openxmlformats.org/drawingml/2006/main">
          <a:off x="571504" y="1000132"/>
          <a:ext cx="881705" cy="343170"/>
        </a:xfrm>
        <a:prstGeom xmlns:a="http://schemas.openxmlformats.org/drawingml/2006/main" prst="rect">
          <a:avLst/>
        </a:prstGeom>
        <a:solidFill xmlns:a="http://schemas.openxmlformats.org/drawingml/2006/main">
          <a:schemeClr val="accent4">
            <a:lumMod val="20000"/>
            <a:lumOff val="80000"/>
          </a:schemeClr>
        </a:solidFill>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200" dirty="0" smtClean="0">
              <a:solidFill>
                <a:schemeClr val="tx1"/>
              </a:solidFill>
              <a:latin typeface="AR P丸ゴシック体M" pitchFamily="50" charset="-128"/>
              <a:ea typeface="AR P丸ゴシック体M" pitchFamily="50" charset="-128"/>
            </a:rPr>
            <a:t>254</a:t>
          </a:r>
          <a:r>
            <a:rPr lang="ja-JP" altLang="en-US" sz="1200" dirty="0" smtClean="0">
              <a:solidFill>
                <a:schemeClr val="tx1"/>
              </a:solidFill>
              <a:latin typeface="AR P丸ゴシック体M" pitchFamily="50" charset="-128"/>
              <a:ea typeface="AR P丸ゴシック体M" pitchFamily="50" charset="-128"/>
            </a:rPr>
            <a:t>万人</a:t>
          </a:r>
          <a:endParaRPr lang="ja-JP" sz="1200" dirty="0">
            <a:solidFill>
              <a:schemeClr val="tx1"/>
            </a:solidFill>
            <a:latin typeface="AR P丸ゴシック体M" pitchFamily="50" charset="-128"/>
            <a:ea typeface="AR P丸ゴシック体M" pitchFamily="50" charset="-128"/>
          </a:endParaRPr>
        </a:p>
      </cdr:txBody>
    </cdr:sp>
  </cdr:relSizeAnchor>
  <cdr:relSizeAnchor xmlns:cdr="http://schemas.openxmlformats.org/drawingml/2006/chartDrawing">
    <cdr:from>
      <cdr:x>0.54167</cdr:x>
      <cdr:y>0.2623</cdr:y>
    </cdr:from>
    <cdr:to>
      <cdr:x>0.69882</cdr:x>
      <cdr:y>0.34346</cdr:y>
    </cdr:to>
    <cdr:sp macro="" textlink="">
      <cdr:nvSpPr>
        <cdr:cNvPr id="4" name="正方形/長方形 3"/>
        <cdr:cNvSpPr/>
      </cdr:nvSpPr>
      <cdr:spPr>
        <a:xfrm xmlns:a="http://schemas.openxmlformats.org/drawingml/2006/main">
          <a:off x="2786082" y="1143008"/>
          <a:ext cx="808307" cy="353673"/>
        </a:xfrm>
        <a:prstGeom xmlns:a="http://schemas.openxmlformats.org/drawingml/2006/main" prst="rect">
          <a:avLst/>
        </a:prstGeom>
        <a:solidFill xmlns:a="http://schemas.openxmlformats.org/drawingml/2006/main">
          <a:schemeClr val="accent4">
            <a:lumMod val="20000"/>
            <a:lumOff val="80000"/>
          </a:schemeClr>
        </a:solidFill>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200" dirty="0" smtClean="0">
              <a:solidFill>
                <a:schemeClr val="tx1"/>
              </a:solidFill>
              <a:latin typeface="AR P丸ゴシック体M" pitchFamily="50" charset="-128"/>
              <a:ea typeface="AR P丸ゴシック体M" pitchFamily="50" charset="-128"/>
            </a:rPr>
            <a:t>328</a:t>
          </a:r>
          <a:r>
            <a:rPr lang="ja-JP" altLang="en-US" sz="1200" dirty="0" smtClean="0">
              <a:solidFill>
                <a:schemeClr val="tx1"/>
              </a:solidFill>
              <a:latin typeface="AR P丸ゴシック体M" pitchFamily="50" charset="-128"/>
              <a:ea typeface="AR P丸ゴシック体M" pitchFamily="50" charset="-128"/>
            </a:rPr>
            <a:t>万人</a:t>
          </a:r>
          <a:endParaRPr lang="ja-JP" sz="1200" dirty="0">
            <a:solidFill>
              <a:schemeClr val="tx1"/>
            </a:solidFill>
            <a:latin typeface="AR P丸ゴシック体M" pitchFamily="50" charset="-128"/>
            <a:ea typeface="AR P丸ゴシック体M"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93713"/>
          </a:xfrm>
          <a:prstGeom prst="rect">
            <a:avLst/>
          </a:prstGeom>
        </p:spPr>
        <p:txBody>
          <a:bodyPr vert="horz" lIns="91440" tIns="45720" rIns="91440" bIns="45720" rtlCol="0"/>
          <a:lstStyle>
            <a:lvl1pPr algn="r">
              <a:defRPr sz="1200"/>
            </a:lvl1pPr>
          </a:lstStyle>
          <a:p>
            <a:fld id="{00F8C955-6633-4134-B4F0-DEBA1FF61E95}" type="datetimeFigureOut">
              <a:rPr kumimoji="1" lang="ja-JP" altLang="en-US" smtClean="0"/>
              <a:pPr/>
              <a:t>2011/12/29</a:t>
            </a:fld>
            <a:endParaRPr kumimoji="1" lang="ja-JP" altLang="en-US"/>
          </a:p>
        </p:txBody>
      </p:sp>
      <p:sp>
        <p:nvSpPr>
          <p:cNvPr id="4" name="フッター プレースホルダ 3"/>
          <p:cNvSpPr>
            <a:spLocks noGrp="1"/>
          </p:cNvSpPr>
          <p:nvPr>
            <p:ph type="ftr" sz="quarter" idx="2"/>
          </p:nvPr>
        </p:nvSpPr>
        <p:spPr>
          <a:xfrm>
            <a:off x="0" y="9378824"/>
            <a:ext cx="2971800" cy="49371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9378824"/>
            <a:ext cx="2971800" cy="493713"/>
          </a:xfrm>
          <a:prstGeom prst="rect">
            <a:avLst/>
          </a:prstGeom>
        </p:spPr>
        <p:txBody>
          <a:bodyPr vert="horz" lIns="91440" tIns="45720" rIns="91440" bIns="45720" rtlCol="0" anchor="b"/>
          <a:lstStyle>
            <a:lvl1pPr algn="r">
              <a:defRPr sz="1200"/>
            </a:lvl1pPr>
          </a:lstStyle>
          <a:p>
            <a:fld id="{15FAA4A0-AC42-41DF-B37B-730B5746979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93713"/>
          </a:xfrm>
          <a:prstGeom prst="rect">
            <a:avLst/>
          </a:prstGeom>
        </p:spPr>
        <p:txBody>
          <a:bodyPr vert="horz" lIns="91440" tIns="45720" rIns="91440" bIns="45720" rtlCol="0"/>
          <a:lstStyle>
            <a:lvl1pPr algn="r">
              <a:defRPr sz="1200"/>
            </a:lvl1pPr>
          </a:lstStyle>
          <a:p>
            <a:fld id="{53E1F91C-099D-44F1-BEDB-47D72803D4E2}" type="datetimeFigureOut">
              <a:rPr kumimoji="1" lang="ja-JP" altLang="en-US" smtClean="0"/>
              <a:pPr/>
              <a:t>2011/12/29</a:t>
            </a:fld>
            <a:endParaRPr kumimoji="1" lang="ja-JP" altLang="en-US"/>
          </a:p>
        </p:txBody>
      </p:sp>
      <p:sp>
        <p:nvSpPr>
          <p:cNvPr id="4" name="スライド イメージ プレースホルダ 3"/>
          <p:cNvSpPr>
            <a:spLocks noGrp="1" noRot="1" noChangeAspect="1"/>
          </p:cNvSpPr>
          <p:nvPr>
            <p:ph type="sldImg" idx="2"/>
          </p:nvPr>
        </p:nvSpPr>
        <p:spPr>
          <a:xfrm>
            <a:off x="962025" y="741363"/>
            <a:ext cx="4933950"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690269"/>
            <a:ext cx="5486400" cy="444341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8824"/>
            <a:ext cx="2971800" cy="49371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378824"/>
            <a:ext cx="2971800" cy="493713"/>
          </a:xfrm>
          <a:prstGeom prst="rect">
            <a:avLst/>
          </a:prstGeom>
        </p:spPr>
        <p:txBody>
          <a:bodyPr vert="horz" lIns="91440" tIns="45720" rIns="91440" bIns="45720" rtlCol="0" anchor="b"/>
          <a:lstStyle>
            <a:lvl1pPr algn="r">
              <a:defRPr sz="1200"/>
            </a:lvl1pPr>
          </a:lstStyle>
          <a:p>
            <a:fld id="{9E6564AA-9EF0-46CB-9483-2EBADD59EA1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62025" y="741363"/>
            <a:ext cx="4933950" cy="3702050"/>
          </a:xfrm>
        </p:spPr>
      </p:sp>
      <p:sp>
        <p:nvSpPr>
          <p:cNvPr id="3" name="ノート プレースホルダ 2"/>
          <p:cNvSpPr>
            <a:spLocks noGrp="1"/>
          </p:cNvSpPr>
          <p:nvPr>
            <p:ph type="body" idx="1"/>
          </p:nvPr>
        </p:nvSpPr>
        <p:spPr/>
        <p:txBody>
          <a:bodyPr>
            <a:normAutofit/>
          </a:bodyPr>
          <a:lstStyle/>
          <a:p>
            <a:r>
              <a:rPr kumimoji="1" lang="ja-JP" altLang="en-US" dirty="0" smtClean="0"/>
              <a:t>　 </a:t>
            </a:r>
            <a:r>
              <a:rPr lang="ja-JP" altLang="en-US" dirty="0" smtClean="0">
                <a:latin typeface="AR P丸ゴシック体M" pitchFamily="50" charset="-128"/>
                <a:ea typeface="AR P丸ゴシック体M" pitchFamily="50" charset="-128"/>
              </a:rPr>
              <a:t>スライドは、</a:t>
            </a:r>
            <a:r>
              <a:rPr kumimoji="1" lang="ja-JP" altLang="en-US" dirty="0" smtClean="0">
                <a:latin typeface="AR P丸ゴシック体M" pitchFamily="50" charset="-128"/>
                <a:ea typeface="AR P丸ゴシック体M" pitchFamily="50" charset="-128"/>
              </a:rPr>
              <a:t>リーマンショック後、世界金融危機のもとでこの</a:t>
            </a:r>
            <a:r>
              <a:rPr kumimoji="1" lang="en-US" altLang="ja-JP" dirty="0" smtClean="0">
                <a:latin typeface="AR P丸ゴシック体M" pitchFamily="50" charset="-128"/>
                <a:ea typeface="AR P丸ゴシック体M" pitchFamily="50" charset="-128"/>
              </a:rPr>
              <a:t>1</a:t>
            </a:r>
            <a:r>
              <a:rPr kumimoji="1" lang="ja-JP" altLang="en-US" dirty="0" smtClean="0">
                <a:latin typeface="AR P丸ゴシック体M" pitchFamily="50" charset="-128"/>
                <a:ea typeface="AR P丸ゴシック体M" pitchFamily="50" charset="-128"/>
              </a:rPr>
              <a:t>年間、日本の労働力はどう変化したかである。</a:t>
            </a:r>
            <a:endParaRPr kumimoji="1" lang="en-US" altLang="ja-JP" dirty="0" smtClean="0">
              <a:latin typeface="AR P丸ゴシック体M" pitchFamily="50" charset="-128"/>
              <a:ea typeface="AR P丸ゴシック体M" pitchFamily="50" charset="-128"/>
            </a:endParaRPr>
          </a:p>
          <a:p>
            <a:r>
              <a:rPr lang="en-US" altLang="ja-JP" dirty="0" smtClean="0">
                <a:latin typeface="AR P丸ゴシック体M" pitchFamily="50" charset="-128"/>
                <a:ea typeface="AR P丸ゴシック体M" pitchFamily="50" charset="-128"/>
              </a:rPr>
              <a:t>  </a:t>
            </a:r>
            <a:r>
              <a:rPr lang="ja-JP" altLang="en-US" dirty="0" smtClean="0">
                <a:latin typeface="AR P丸ゴシック体M" pitchFamily="50" charset="-128"/>
                <a:ea typeface="AR P丸ゴシック体M" pitchFamily="50" charset="-128"/>
              </a:rPr>
              <a:t>完全失業者が</a:t>
            </a:r>
            <a:r>
              <a:rPr lang="en-US" altLang="ja-JP" dirty="0" smtClean="0">
                <a:latin typeface="AR P丸ゴシック体M" pitchFamily="50" charset="-128"/>
                <a:ea typeface="AR P丸ゴシック体M" pitchFamily="50" charset="-128"/>
              </a:rPr>
              <a:t>89</a:t>
            </a:r>
            <a:r>
              <a:rPr lang="ja-JP" altLang="en-US" dirty="0" smtClean="0">
                <a:latin typeface="AR P丸ゴシック体M" pitchFamily="50" charset="-128"/>
                <a:ea typeface="AR P丸ゴシック体M" pitchFamily="50" charset="-128"/>
              </a:rPr>
              <a:t>万人増え、</a:t>
            </a:r>
            <a:r>
              <a:rPr lang="en-US" altLang="ja-JP" dirty="0" smtClean="0">
                <a:latin typeface="AR P丸ゴシック体M" pitchFamily="50" charset="-128"/>
                <a:ea typeface="AR P丸ゴシック体M" pitchFamily="50" charset="-128"/>
              </a:rPr>
              <a:t>361</a:t>
            </a:r>
            <a:r>
              <a:rPr lang="ja-JP" altLang="en-US" dirty="0" smtClean="0">
                <a:latin typeface="AR P丸ゴシック体M" pitchFamily="50" charset="-128"/>
                <a:ea typeface="AR P丸ゴシック体M" pitchFamily="50" charset="-128"/>
              </a:rPr>
              <a:t>万人。その内訳も示している。失業率はアメリカと同じ計算方式では</a:t>
            </a:r>
            <a:r>
              <a:rPr lang="en-US" altLang="ja-JP" dirty="0" smtClean="0">
                <a:latin typeface="AR P丸ゴシック体M" pitchFamily="50" charset="-128"/>
                <a:ea typeface="AR P丸ゴシック体M" pitchFamily="50" charset="-128"/>
              </a:rPr>
              <a:t>10</a:t>
            </a:r>
            <a:r>
              <a:rPr lang="ja-JP" altLang="en-US" dirty="0" smtClean="0">
                <a:latin typeface="AR P丸ゴシック体M" pitchFamily="50" charset="-128"/>
                <a:ea typeface="AR P丸ゴシック体M" pitchFamily="50" charset="-128"/>
              </a:rPr>
              <a:t>％を超えている。</a:t>
            </a:r>
            <a:endParaRPr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　景気回復まで辛抱して首を切らないでくれという雇用調整給付金の適用は</a:t>
            </a:r>
            <a:r>
              <a:rPr lang="en-US" altLang="ja-JP" dirty="0" smtClean="0">
                <a:latin typeface="AR P丸ゴシック体M" pitchFamily="50" charset="-128"/>
                <a:ea typeface="AR P丸ゴシック体M" pitchFamily="50" charset="-128"/>
              </a:rPr>
              <a:t>200</a:t>
            </a:r>
            <a:r>
              <a:rPr lang="ja-JP" altLang="en-US" dirty="0" smtClean="0">
                <a:latin typeface="AR P丸ゴシック体M" pitchFamily="50" charset="-128"/>
                <a:ea typeface="AR P丸ゴシック体M" pitchFamily="50" charset="-128"/>
              </a:rPr>
              <a:t>万人前後に達している。制度が切れたら一気に失業が顕在化する状況にある。　</a:t>
            </a:r>
            <a:endParaRPr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　いまや</a:t>
            </a:r>
            <a:r>
              <a:rPr kumimoji="1" lang="ja-JP" altLang="en-US" dirty="0" smtClean="0">
                <a:latin typeface="AR P丸ゴシック体M" pitchFamily="50" charset="-128"/>
                <a:ea typeface="AR P丸ゴシック体M" pitchFamily="50" charset="-128"/>
              </a:rPr>
              <a:t>失業は日本の前途を危うくする一大社会問題となっているのが日本現実である。</a:t>
            </a:r>
            <a:endParaRPr kumimoji="1" lang="ja-JP" altLang="en-US" dirty="0">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0"/>
          </p:nvPr>
        </p:nvSpPr>
        <p:spPr/>
        <p:txBody>
          <a:bodyPr/>
          <a:lstStyle/>
          <a:p>
            <a:fld id="{89620A24-BA11-49CE-957F-AC6805926D8E}" type="slidenum">
              <a:rPr kumimoji="1" lang="ja-JP" altLang="en-US" smtClean="0"/>
              <a:pPr/>
              <a:t>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6705600" y="4206240"/>
            <a:ext cx="960120" cy="457200"/>
          </a:xfrm>
        </p:spPr>
        <p:txBody>
          <a:bodyPr/>
          <a:lstStyle/>
          <a:p>
            <a:fld id="{64BFC375-24D7-4123-AD79-2484C977D425}" type="datetime1">
              <a:rPr kumimoji="1" lang="ja-JP" altLang="en-US" smtClean="0"/>
              <a:pPr/>
              <a:t>2011/12/29</a:t>
            </a:fld>
            <a:endParaRPr kumimoji="1" lang="ja-JP" altLang="en-US"/>
          </a:p>
        </p:txBody>
      </p:sp>
      <p:sp>
        <p:nvSpPr>
          <p:cNvPr id="17" name="フッター プレースホルダ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B60C5E27-B2B7-457D-8C43-27959D22645C}" type="datetime1">
              <a:rPr kumimoji="1" lang="ja-JP" altLang="en-US" smtClean="0"/>
              <a:pPr/>
              <a:t>2011/12/29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CC7380D4-DC0A-403B-8DDA-6D7E97646529}" type="datetime1">
              <a:rPr kumimoji="1" lang="ja-JP" altLang="en-US" smtClean="0"/>
              <a:pPr/>
              <a:t>2011/12/29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15AD6039-827E-4ED4-8DB8-0F4765C330FE}" type="datetime1">
              <a:rPr kumimoji="1" lang="ja-JP" altLang="en-US" smtClean="0"/>
              <a:pPr/>
              <a:t>2011/12/29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3FF685FF-D1CC-4C68-96CD-69DAAE5BFBA6}" type="datetime1">
              <a:rPr kumimoji="1" lang="ja-JP" altLang="en-US" smtClean="0"/>
              <a:pPr/>
              <a:t>2011/12/29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21708017-DDFE-4F9E-BA3E-F67440A6D8E0}" type="datetime1">
              <a:rPr kumimoji="1" lang="ja-JP" altLang="en-US" smtClean="0"/>
              <a:pPr/>
              <a:t>2011/12/29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 25"/>
          <p:cNvSpPr>
            <a:spLocks noGrp="1"/>
          </p:cNvSpPr>
          <p:nvPr>
            <p:ph type="dt" sz="half" idx="10"/>
          </p:nvPr>
        </p:nvSpPr>
        <p:spPr/>
        <p:txBody>
          <a:bodyPr rtlCol="0"/>
          <a:lstStyle/>
          <a:p>
            <a:fld id="{7C319D23-1645-49BF-88E4-89080ABD09D7}" type="datetime1">
              <a:rPr kumimoji="1" lang="ja-JP" altLang="en-US" smtClean="0"/>
              <a:pPr/>
              <a:t>2011/12/29</a:t>
            </a:fld>
            <a:endParaRPr kumimoji="1" lang="ja-JP" altLang="en-US"/>
          </a:p>
        </p:txBody>
      </p:sp>
      <p:sp>
        <p:nvSpPr>
          <p:cNvPr id="27" name="スライド番号プレースホルダ 26"/>
          <p:cNvSpPr>
            <a:spLocks noGrp="1"/>
          </p:cNvSpPr>
          <p:nvPr>
            <p:ph type="sldNum" sz="quarter" idx="11"/>
          </p:nvPr>
        </p:nvSpPr>
        <p:spPr/>
        <p:txBody>
          <a:bodyPr rtlCol="0"/>
          <a:lstStyle/>
          <a:p>
            <a:fld id="{D2D8002D-B5B0-4BAC-B1F6-782DDCCE6D9C}" type="slidenum">
              <a:rPr kumimoji="1" lang="ja-JP" altLang="en-US" smtClean="0"/>
              <a:pPr/>
              <a:t>&lt;#&gt;</a:t>
            </a:fld>
            <a:endParaRPr kumimoji="1" lang="ja-JP" altLang="en-US"/>
          </a:p>
        </p:txBody>
      </p:sp>
      <p:sp>
        <p:nvSpPr>
          <p:cNvPr id="28" name="フッター プレースホルダ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a:xfrm>
            <a:off x="6583680" y="612648"/>
            <a:ext cx="957264" cy="457200"/>
          </a:xfrm>
        </p:spPr>
        <p:txBody>
          <a:bodyPr/>
          <a:lstStyle/>
          <a:p>
            <a:fld id="{A69EDE15-C51F-45BE-BD06-3AF4E82F49C8}" type="datetime1">
              <a:rPr kumimoji="1" lang="ja-JP" altLang="en-US" smtClean="0"/>
              <a:pPr/>
              <a:t>2011/12/29</a:t>
            </a:fld>
            <a:endParaRPr kumimoji="1" lang="ja-JP" altLang="en-US"/>
          </a:p>
        </p:txBody>
      </p:sp>
      <p:sp>
        <p:nvSpPr>
          <p:cNvPr id="4" name="フッター プレースホルダ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 4"/>
          <p:cNvSpPr>
            <a:spLocks noGrp="1"/>
          </p:cNvSpPr>
          <p:nvPr>
            <p:ph type="sldNum" sz="quarter" idx="12"/>
          </p:nvPr>
        </p:nvSpPr>
        <p:spPr>
          <a:xfrm>
            <a:off x="8174736" y="2272"/>
            <a:ext cx="762000" cy="365760"/>
          </a:xfrm>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0270537-126C-4721-9FC5-B6B6D8F2E53C}" type="datetime1">
              <a:rPr kumimoji="1" lang="ja-JP" altLang="en-US" smtClean="0"/>
              <a:pPr/>
              <a:t>2011/12/29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B539E014-0CBA-406A-9378-A31DD878E321}" type="datetime1">
              <a:rPr kumimoji="1" lang="ja-JP" altLang="en-US" smtClean="0"/>
              <a:pPr/>
              <a:t>2011/12/29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8B19B16F-840D-45F5-978B-E6D474B76AAB}" type="datetime1">
              <a:rPr kumimoji="1" lang="ja-JP" altLang="en-US" smtClean="0"/>
              <a:pPr/>
              <a:t>2011/12/29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4C74DFC-68C8-4924-B371-90084C970D6E}" type="datetime1">
              <a:rPr kumimoji="1" lang="ja-JP" altLang="en-US" smtClean="0"/>
              <a:pPr/>
              <a:t>2011/12/29</a:t>
            </a:fld>
            <a:endParaRPr kumimoji="1" lang="ja-JP" altLang="en-US"/>
          </a:p>
        </p:txBody>
      </p:sp>
      <p:sp>
        <p:nvSpPr>
          <p:cNvPr id="3" name="フッター プレースホル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8" y="857232"/>
            <a:ext cx="8215370" cy="2357454"/>
          </a:xfrm>
          <a:noFill/>
        </p:spPr>
        <p:txBody>
          <a:bodyPr>
            <a:normAutofit/>
          </a:bodyPr>
          <a:lstStyle/>
          <a:p>
            <a:r>
              <a:rPr kumimoji="1" lang="ja-JP" altLang="en-US" sz="2800" dirty="0" smtClean="0">
                <a:latin typeface="AR P丸ゴシック体M" pitchFamily="50" charset="-128"/>
                <a:ea typeface="AR P丸ゴシック体M" pitchFamily="50" charset="-128"/>
              </a:rPr>
              <a:t>　鳩山内閣の雇用・失業対策を検証する！</a:t>
            </a:r>
            <a:r>
              <a:rPr kumimoji="1" lang="en-US" altLang="ja-JP" sz="3100" dirty="0" smtClean="0">
                <a:latin typeface="AR P丸ゴシック体M" pitchFamily="50" charset="-128"/>
                <a:ea typeface="AR P丸ゴシック体M" pitchFamily="50" charset="-128"/>
              </a:rPr>
              <a:t/>
            </a:r>
            <a:br>
              <a:rPr kumimoji="1" lang="en-US" altLang="ja-JP" sz="3100" dirty="0" smtClean="0">
                <a:latin typeface="AR P丸ゴシック体M" pitchFamily="50" charset="-128"/>
                <a:ea typeface="AR P丸ゴシック体M" pitchFamily="50" charset="-128"/>
              </a:rPr>
            </a:br>
            <a:r>
              <a:rPr kumimoji="1" lang="ja-JP" altLang="en-US" sz="3100" dirty="0" smtClean="0">
                <a:latin typeface="AR P丸ゴシック体M" pitchFamily="50" charset="-128"/>
                <a:ea typeface="AR P丸ゴシック体M" pitchFamily="50" charset="-128"/>
              </a:rPr>
              <a:t>　</a:t>
            </a:r>
            <a:r>
              <a:rPr lang="ja-JP" altLang="en-US" sz="2000" dirty="0" smtClean="0">
                <a:solidFill>
                  <a:schemeClr val="tx1"/>
                </a:solidFill>
                <a:latin typeface="AR P丸ゴシック体M" pitchFamily="50" charset="-128"/>
                <a:ea typeface="AR P丸ゴシック体M" pitchFamily="50" charset="-128"/>
              </a:rPr>
              <a:t>「</a:t>
            </a:r>
            <a:r>
              <a:rPr lang="ja-JP" altLang="en-US" sz="1800" dirty="0" smtClean="0">
                <a:solidFill>
                  <a:schemeClr val="tx1"/>
                </a:solidFill>
                <a:latin typeface="AR P丸ゴシック体M" pitchFamily="50" charset="-128"/>
                <a:ea typeface="AR P丸ゴシック体M" pitchFamily="50" charset="-128"/>
              </a:rPr>
              <a:t>日経」（</a:t>
            </a:r>
            <a:r>
              <a:rPr lang="en-US" altLang="ja-JP" sz="1800" dirty="0" smtClean="0">
                <a:solidFill>
                  <a:schemeClr val="tx1"/>
                </a:solidFill>
                <a:latin typeface="AR P丸ゴシック体M" pitchFamily="50" charset="-128"/>
                <a:ea typeface="AR P丸ゴシック体M" pitchFamily="50" charset="-128"/>
              </a:rPr>
              <a:t>2010.3.2</a:t>
            </a:r>
            <a:r>
              <a:rPr lang="ja-JP" altLang="en-US" sz="1800" dirty="0" smtClean="0">
                <a:solidFill>
                  <a:schemeClr val="tx1"/>
                </a:solidFill>
                <a:latin typeface="AR P丸ゴシック体M" pitchFamily="50" charset="-128"/>
                <a:ea typeface="AR P丸ゴシック体M" pitchFamily="50" charset="-128"/>
              </a:rPr>
              <a:t>）が「第</a:t>
            </a:r>
            <a:r>
              <a:rPr lang="en-US" altLang="ja-JP" sz="1800" dirty="0" smtClean="0">
                <a:solidFill>
                  <a:schemeClr val="tx1"/>
                </a:solidFill>
                <a:latin typeface="AR P丸ゴシック体M" pitchFamily="50" charset="-128"/>
                <a:ea typeface="AR P丸ゴシック体M" pitchFamily="50" charset="-128"/>
              </a:rPr>
              <a:t>2</a:t>
            </a:r>
            <a:r>
              <a:rPr lang="ja-JP" altLang="en-US" sz="1800" dirty="0" smtClean="0">
                <a:solidFill>
                  <a:schemeClr val="tx1"/>
                </a:solidFill>
                <a:latin typeface="AR P丸ゴシック体M" pitchFamily="50" charset="-128"/>
                <a:ea typeface="AR P丸ゴシック体M" pitchFamily="50" charset="-128"/>
              </a:rPr>
              <a:t>の安全網」の利用が想定の</a:t>
            </a:r>
            <a:r>
              <a:rPr lang="en-US" altLang="ja-JP" sz="1800" dirty="0" smtClean="0">
                <a:solidFill>
                  <a:schemeClr val="tx1"/>
                </a:solidFill>
                <a:latin typeface="AR P丸ゴシック体M" pitchFamily="50" charset="-128"/>
                <a:ea typeface="AR P丸ゴシック体M" pitchFamily="50" charset="-128"/>
              </a:rPr>
              <a:t>7.7</a:t>
            </a:r>
            <a:r>
              <a:rPr lang="ja-JP" altLang="en-US" sz="1800" dirty="0" smtClean="0">
                <a:solidFill>
                  <a:schemeClr val="tx1"/>
                </a:solidFill>
                <a:latin typeface="AR P丸ゴシック体M" pitchFamily="50" charset="-128"/>
                <a:ea typeface="AR P丸ゴシック体M" pitchFamily="50" charset="-128"/>
              </a:rPr>
              <a:t>％。厚労省が条件や</a:t>
            </a:r>
            <a:r>
              <a:rPr lang="en-US" altLang="ja-JP" sz="1800" dirty="0" smtClean="0">
                <a:solidFill>
                  <a:schemeClr val="tx1"/>
                </a:solidFill>
                <a:latin typeface="AR P丸ゴシック体M" pitchFamily="50" charset="-128"/>
                <a:ea typeface="AR P丸ゴシック体M" pitchFamily="50" charset="-128"/>
              </a:rPr>
              <a:t/>
            </a:r>
            <a:br>
              <a:rPr lang="en-US" altLang="ja-JP" sz="1800" dirty="0" smtClean="0">
                <a:solidFill>
                  <a:schemeClr val="tx1"/>
                </a:solidFill>
                <a:latin typeface="AR P丸ゴシック体M" pitchFamily="50" charset="-128"/>
                <a:ea typeface="AR P丸ゴシック体M" pitchFamily="50" charset="-128"/>
              </a:rPr>
            </a:br>
            <a:r>
              <a:rPr lang="ja-JP" altLang="en-US" sz="1800" dirty="0" smtClean="0">
                <a:solidFill>
                  <a:schemeClr val="tx1"/>
                </a:solidFill>
                <a:latin typeface="AR P丸ゴシック体M" pitchFamily="50" charset="-128"/>
                <a:ea typeface="AR P丸ゴシック体M" pitchFamily="50" charset="-128"/>
              </a:rPr>
              <a:t>　手続き緩和など「失業者支援テコ入れ」と報じる。何が問題なのか。</a:t>
            </a:r>
            <a:r>
              <a:rPr lang="ja-JP" altLang="ja-JP" sz="1800" dirty="0" smtClean="0">
                <a:solidFill>
                  <a:schemeClr val="tx1"/>
                </a:solidFill>
                <a:latin typeface="AR P丸ゴシック体M" pitchFamily="50" charset="-128"/>
                <a:ea typeface="AR P丸ゴシック体M" pitchFamily="50" charset="-128"/>
              </a:rPr>
              <a:t>リーマンシ</a:t>
            </a:r>
            <a:r>
              <a:rPr lang="en-US" altLang="ja-JP" sz="1800" dirty="0" smtClean="0">
                <a:solidFill>
                  <a:schemeClr val="tx1"/>
                </a:solidFill>
                <a:latin typeface="AR P丸ゴシック体M" pitchFamily="50" charset="-128"/>
                <a:ea typeface="AR P丸ゴシック体M" pitchFamily="50" charset="-128"/>
              </a:rPr>
              <a:t/>
            </a:r>
            <a:br>
              <a:rPr lang="en-US" altLang="ja-JP" sz="1800" dirty="0" smtClean="0">
                <a:solidFill>
                  <a:schemeClr val="tx1"/>
                </a:solidFill>
                <a:latin typeface="AR P丸ゴシック体M" pitchFamily="50" charset="-128"/>
                <a:ea typeface="AR P丸ゴシック体M" pitchFamily="50" charset="-128"/>
              </a:rPr>
            </a:br>
            <a:r>
              <a:rPr lang="ja-JP" altLang="en-US" sz="1800" dirty="0" smtClean="0">
                <a:solidFill>
                  <a:schemeClr val="tx1"/>
                </a:solidFill>
                <a:latin typeface="AR P丸ゴシック体M" pitchFamily="50" charset="-128"/>
                <a:ea typeface="AR P丸ゴシック体M" pitchFamily="50" charset="-128"/>
              </a:rPr>
              <a:t>　</a:t>
            </a:r>
            <a:r>
              <a:rPr lang="ja-JP" altLang="ja-JP" sz="1800" dirty="0" smtClean="0">
                <a:solidFill>
                  <a:schemeClr val="tx1"/>
                </a:solidFill>
                <a:latin typeface="AR P丸ゴシック体M" pitchFamily="50" charset="-128"/>
                <a:ea typeface="AR P丸ゴシック体M" pitchFamily="50" charset="-128"/>
              </a:rPr>
              <a:t>ョック</a:t>
            </a:r>
            <a:r>
              <a:rPr lang="en-US" altLang="ja-JP" sz="1800" dirty="0" smtClean="0">
                <a:solidFill>
                  <a:schemeClr val="tx1"/>
                </a:solidFill>
                <a:latin typeface="AR P丸ゴシック体M" pitchFamily="50" charset="-128"/>
                <a:ea typeface="AR P丸ゴシック体M" pitchFamily="50" charset="-128"/>
              </a:rPr>
              <a:t>(2008.9.15)</a:t>
            </a:r>
            <a:r>
              <a:rPr lang="ja-JP" altLang="ja-JP" sz="1800" dirty="0" smtClean="0">
                <a:solidFill>
                  <a:schemeClr val="tx1"/>
                </a:solidFill>
                <a:latin typeface="AR P丸ゴシック体M" pitchFamily="50" charset="-128"/>
                <a:ea typeface="AR P丸ゴシック体M" pitchFamily="50" charset="-128"/>
              </a:rPr>
              <a:t>後の麻生</a:t>
            </a:r>
            <a:r>
              <a:rPr lang="ja-JP" altLang="en-US" sz="1800" dirty="0" smtClean="0">
                <a:solidFill>
                  <a:schemeClr val="tx1"/>
                </a:solidFill>
                <a:latin typeface="AR P丸ゴシック体M" pitchFamily="50" charset="-128"/>
                <a:ea typeface="AR P丸ゴシック体M" pitchFamily="50" charset="-128"/>
              </a:rPr>
              <a:t>、鳩山</a:t>
            </a:r>
            <a:r>
              <a:rPr lang="ja-JP" altLang="ja-JP" sz="1800" dirty="0" smtClean="0">
                <a:solidFill>
                  <a:schemeClr val="tx1"/>
                </a:solidFill>
                <a:latin typeface="AR P丸ゴシック体M" pitchFamily="50" charset="-128"/>
                <a:ea typeface="AR P丸ゴシック体M" pitchFamily="50" charset="-128"/>
              </a:rPr>
              <a:t>内閣の対策の流れを追いながら、</a:t>
            </a:r>
            <a:r>
              <a:rPr lang="ja-JP" altLang="en-US" sz="1800" dirty="0" smtClean="0">
                <a:solidFill>
                  <a:schemeClr val="tx1"/>
                </a:solidFill>
                <a:latin typeface="AR P丸ゴシック体M" pitchFamily="50" charset="-128"/>
                <a:ea typeface="AR P丸ゴシック体M" pitchFamily="50" charset="-128"/>
              </a:rPr>
              <a:t>今日的に問</a:t>
            </a:r>
            <a:r>
              <a:rPr lang="en-US" altLang="ja-JP" sz="1800" dirty="0" smtClean="0">
                <a:solidFill>
                  <a:schemeClr val="tx1"/>
                </a:solidFill>
                <a:latin typeface="AR P丸ゴシック体M" pitchFamily="50" charset="-128"/>
                <a:ea typeface="AR P丸ゴシック体M" pitchFamily="50" charset="-128"/>
              </a:rPr>
              <a:t/>
            </a:r>
            <a:br>
              <a:rPr lang="en-US" altLang="ja-JP" sz="1800" dirty="0" smtClean="0">
                <a:solidFill>
                  <a:schemeClr val="tx1"/>
                </a:solidFill>
                <a:latin typeface="AR P丸ゴシック体M" pitchFamily="50" charset="-128"/>
                <a:ea typeface="AR P丸ゴシック体M" pitchFamily="50" charset="-128"/>
              </a:rPr>
            </a:br>
            <a:r>
              <a:rPr lang="ja-JP" altLang="en-US" sz="1800" dirty="0" smtClean="0">
                <a:solidFill>
                  <a:schemeClr val="tx1"/>
                </a:solidFill>
                <a:latin typeface="AR P丸ゴシック体M" pitchFamily="50" charset="-128"/>
                <a:ea typeface="AR P丸ゴシック体M" pitchFamily="50" charset="-128"/>
              </a:rPr>
              <a:t>　題を検証する。</a:t>
            </a:r>
            <a:r>
              <a:rPr lang="ja-JP" altLang="ja-JP" sz="2000" dirty="0" smtClean="0">
                <a:solidFill>
                  <a:schemeClr val="tx1"/>
                </a:solidFill>
                <a:latin typeface="AR P丸ゴシック体M" pitchFamily="50" charset="-128"/>
                <a:ea typeface="AR P丸ゴシック体M" pitchFamily="50" charset="-128"/>
              </a:rPr>
              <a:t/>
            </a:r>
            <a:br>
              <a:rPr lang="ja-JP" altLang="ja-JP" sz="2000" dirty="0" smtClean="0">
                <a:solidFill>
                  <a:schemeClr val="tx1"/>
                </a:solidFill>
                <a:latin typeface="AR P丸ゴシック体M" pitchFamily="50" charset="-128"/>
                <a:ea typeface="AR P丸ゴシック体M" pitchFamily="50" charset="-128"/>
              </a:rPr>
            </a:br>
            <a:endParaRPr kumimoji="1" lang="ja-JP" altLang="en-US" sz="2000" dirty="0">
              <a:solidFill>
                <a:schemeClr val="tx1"/>
              </a:solidFill>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1142976" y="2928934"/>
            <a:ext cx="6572296" cy="2000264"/>
          </a:xfrm>
          <a:solidFill>
            <a:schemeClr val="bg2"/>
          </a:solidFill>
        </p:spPr>
        <p:txBody>
          <a:bodyPr>
            <a:normAutofit/>
          </a:bodyPr>
          <a:lstStyle/>
          <a:p>
            <a:pPr>
              <a:buNone/>
            </a:pPr>
            <a:r>
              <a:rPr kumimoji="1" lang="ja-JP" altLang="en-US" sz="1800" dirty="0" smtClean="0">
                <a:latin typeface="AR P丸ゴシック体M" pitchFamily="50" charset="-128"/>
                <a:ea typeface="AR P丸ゴシック体M" pitchFamily="50" charset="-128"/>
              </a:rPr>
              <a:t>１．麻生内閣－「</a:t>
            </a:r>
            <a:r>
              <a:rPr kumimoji="1" lang="en-US" altLang="ja-JP" sz="1800" dirty="0" smtClean="0">
                <a:latin typeface="AR P丸ゴシック体M" pitchFamily="50" charset="-128"/>
                <a:ea typeface="AR P丸ゴシック体M" pitchFamily="50" charset="-128"/>
              </a:rPr>
              <a:t>3</a:t>
            </a:r>
            <a:r>
              <a:rPr kumimoji="1" lang="ja-JP" altLang="en-US" sz="1800" dirty="0" smtClean="0">
                <a:latin typeface="AR P丸ゴシック体M" pitchFamily="50" charset="-128"/>
                <a:ea typeface="AR P丸ゴシック体M" pitchFamily="50" charset="-128"/>
              </a:rPr>
              <a:t>段ロケット」から過去最大の補正予算</a:t>
            </a:r>
            <a:endParaRPr kumimoji="1" lang="en-US" altLang="ja-JP" sz="1800" dirty="0" smtClean="0">
              <a:latin typeface="AR P丸ゴシック体M" pitchFamily="50" charset="-128"/>
              <a:ea typeface="AR P丸ゴシック体M" pitchFamily="50" charset="-128"/>
            </a:endParaRPr>
          </a:p>
          <a:p>
            <a:pPr>
              <a:buNone/>
            </a:pPr>
            <a:r>
              <a:rPr lang="ja-JP" altLang="en-US" sz="1800" dirty="0" smtClean="0">
                <a:latin typeface="AR P丸ゴシック体M" pitchFamily="50" charset="-128"/>
                <a:ea typeface="AR P丸ゴシック体M" pitchFamily="50" charset="-128"/>
              </a:rPr>
              <a:t>２．鳩山内閣－前政権の施策の運用改善と前倒し</a:t>
            </a:r>
            <a:endParaRPr lang="en-US" altLang="ja-JP" sz="1800" dirty="0" smtClean="0">
              <a:latin typeface="AR P丸ゴシック体M" pitchFamily="50" charset="-128"/>
              <a:ea typeface="AR P丸ゴシック体M" pitchFamily="50" charset="-128"/>
            </a:endParaRPr>
          </a:p>
          <a:p>
            <a:pPr>
              <a:buNone/>
            </a:pPr>
            <a:r>
              <a:rPr kumimoji="1" lang="ja-JP" altLang="en-US" sz="1800" dirty="0" smtClean="0">
                <a:latin typeface="AR P丸ゴシック体M" pitchFamily="50" charset="-128"/>
                <a:ea typeface="AR P丸ゴシック体M" pitchFamily="50" charset="-128"/>
              </a:rPr>
              <a:t>３．再び派遣村を繰り返さない－「ワンストップサービス」の実施</a:t>
            </a:r>
            <a:endParaRPr kumimoji="1" lang="en-US" altLang="ja-JP" sz="1800" dirty="0" smtClean="0">
              <a:latin typeface="AR P丸ゴシック体M" pitchFamily="50" charset="-128"/>
              <a:ea typeface="AR P丸ゴシック体M" pitchFamily="50" charset="-128"/>
            </a:endParaRPr>
          </a:p>
          <a:p>
            <a:pPr>
              <a:buNone/>
            </a:pPr>
            <a:r>
              <a:rPr lang="ja-JP" altLang="en-US" sz="1800" dirty="0" smtClean="0">
                <a:latin typeface="AR P丸ゴシック体M" pitchFamily="50" charset="-128"/>
                <a:ea typeface="AR P丸ゴシック体M" pitchFamily="50" charset="-128"/>
              </a:rPr>
              <a:t>４．雇用継続、雇用創出、再就職支援、セーフティネットの現状</a:t>
            </a:r>
            <a:endParaRPr lang="en-US" altLang="ja-JP" sz="1800" dirty="0" smtClean="0">
              <a:latin typeface="AR P丸ゴシック体M" pitchFamily="50" charset="-128"/>
              <a:ea typeface="AR P丸ゴシック体M" pitchFamily="50" charset="-128"/>
            </a:endParaRPr>
          </a:p>
          <a:p>
            <a:pPr>
              <a:buNone/>
            </a:pPr>
            <a:r>
              <a:rPr lang="ja-JP" altLang="en-US" sz="1800" dirty="0" smtClean="0">
                <a:latin typeface="AR P丸ゴシック体M" pitchFamily="50" charset="-128"/>
                <a:ea typeface="AR P丸ゴシック体M" pitchFamily="50" charset="-128"/>
              </a:rPr>
              <a:t>５．公的に多重債務者をつくることになる「貸付」政策</a:t>
            </a:r>
            <a:endParaRPr lang="en-US" altLang="ja-JP" sz="1800" dirty="0" smtClean="0">
              <a:latin typeface="AR P丸ゴシック体M" pitchFamily="50" charset="-128"/>
              <a:ea typeface="AR P丸ゴシック体M" pitchFamily="50" charset="-128"/>
            </a:endParaRPr>
          </a:p>
          <a:p>
            <a:pPr>
              <a:buNone/>
            </a:pPr>
            <a:r>
              <a:rPr lang="ja-JP" altLang="en-US" sz="1800" dirty="0" smtClean="0">
                <a:latin typeface="AR P丸ゴシック体M" pitchFamily="50" charset="-128"/>
                <a:ea typeface="AR P丸ゴシック体M" pitchFamily="50" charset="-128"/>
              </a:rPr>
              <a:t>６．求められるのは何か－公的就労につながる対策</a:t>
            </a:r>
            <a:endParaRPr lang="en-US" altLang="ja-JP" sz="1800" dirty="0" smtClean="0">
              <a:latin typeface="AR P丸ゴシック体M" pitchFamily="50" charset="-128"/>
              <a:ea typeface="AR P丸ゴシック体M" pitchFamily="50" charset="-128"/>
            </a:endParaRPr>
          </a:p>
          <a:p>
            <a:pPr>
              <a:buNone/>
            </a:pPr>
            <a:endParaRPr lang="en-US" altLang="ja-JP" sz="2300" dirty="0" smtClean="0">
              <a:latin typeface="AR P丸ゴシック体M" pitchFamily="50" charset="-128"/>
              <a:ea typeface="AR P丸ゴシック体M" pitchFamily="50" charset="-128"/>
            </a:endParaRPr>
          </a:p>
          <a:p>
            <a:pPr>
              <a:buNone/>
            </a:pPr>
            <a:endParaRPr kumimoji="1" lang="ja-JP" altLang="en-US" dirty="0"/>
          </a:p>
        </p:txBody>
      </p:sp>
      <p:sp>
        <p:nvSpPr>
          <p:cNvPr id="4" name="スライド番号プレースホルダ 3"/>
          <p:cNvSpPr>
            <a:spLocks noGrp="1"/>
          </p:cNvSpPr>
          <p:nvPr>
            <p:ph type="sldNum" sz="quarter" idx="12"/>
          </p:nvPr>
        </p:nvSpPr>
        <p:spPr>
          <a:xfrm>
            <a:off x="8143900" y="571480"/>
            <a:ext cx="762000" cy="36576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1</a:t>
            </a:fld>
            <a:endParaRPr kumimoji="1" lang="ja-JP" altLang="en-US" sz="2000" dirty="0">
              <a:solidFill>
                <a:schemeClr val="tx1"/>
              </a:solidFill>
              <a:latin typeface="AR P丸ゴシック体M" pitchFamily="50" charset="-128"/>
              <a:ea typeface="AR P丸ゴシック体M" pitchFamily="50" charset="-128"/>
            </a:endParaRPr>
          </a:p>
        </p:txBody>
      </p:sp>
      <p:sp>
        <p:nvSpPr>
          <p:cNvPr id="5" name="正方形/長方形 4"/>
          <p:cNvSpPr/>
          <p:nvPr/>
        </p:nvSpPr>
        <p:spPr>
          <a:xfrm>
            <a:off x="3786182" y="5000636"/>
            <a:ext cx="3857652" cy="107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dirty="0" smtClean="0">
                <a:solidFill>
                  <a:schemeClr val="tx1"/>
                </a:solidFill>
                <a:latin typeface="AR P丸ゴシック体M" pitchFamily="50" charset="-128"/>
                <a:ea typeface="AR P丸ゴシック体M" pitchFamily="50" charset="-128"/>
              </a:rPr>
              <a:t>２０１０．３．２４</a:t>
            </a:r>
            <a:endParaRPr lang="en-US" altLang="ja-JP" dirty="0" smtClean="0">
              <a:solidFill>
                <a:schemeClr val="tx1"/>
              </a:solidFill>
              <a:latin typeface="AR P丸ゴシック体M" pitchFamily="50" charset="-128"/>
              <a:ea typeface="AR P丸ゴシック体M" pitchFamily="50" charset="-128"/>
            </a:endParaRPr>
          </a:p>
          <a:p>
            <a:pPr algn="r"/>
            <a:r>
              <a:rPr lang="ja-JP" altLang="ja-JP" dirty="0" smtClean="0">
                <a:solidFill>
                  <a:schemeClr val="tx1"/>
                </a:solidFill>
                <a:latin typeface="AR P丸ゴシック体M" pitchFamily="50" charset="-128"/>
                <a:ea typeface="AR P丸ゴシック体M" pitchFamily="50" charset="-128"/>
              </a:rPr>
              <a:t>佐藤</a:t>
            </a:r>
            <a:r>
              <a:rPr lang="ja-JP" altLang="en-US" dirty="0" smtClean="0">
                <a:solidFill>
                  <a:schemeClr val="tx1"/>
                </a:solidFill>
                <a:latin typeface="AR P丸ゴシック体M" pitchFamily="50" charset="-128"/>
                <a:ea typeface="AR P丸ゴシック体M" pitchFamily="50" charset="-128"/>
              </a:rPr>
              <a:t>　</a:t>
            </a:r>
            <a:r>
              <a:rPr lang="ja-JP" altLang="ja-JP" dirty="0" smtClean="0">
                <a:solidFill>
                  <a:schemeClr val="tx1"/>
                </a:solidFill>
                <a:latin typeface="AR P丸ゴシック体M" pitchFamily="50" charset="-128"/>
                <a:ea typeface="AR P丸ゴシック体M" pitchFamily="50" charset="-128"/>
              </a:rPr>
              <a:t>陵一</a:t>
            </a:r>
            <a:br>
              <a:rPr lang="ja-JP" altLang="ja-JP" dirty="0" smtClean="0">
                <a:solidFill>
                  <a:schemeClr val="tx1"/>
                </a:solidFill>
                <a:latin typeface="AR P丸ゴシック体M" pitchFamily="50" charset="-128"/>
                <a:ea typeface="AR P丸ゴシック体M" pitchFamily="50" charset="-128"/>
              </a:rPr>
            </a:br>
            <a:r>
              <a:rPr lang="ja-JP" altLang="en-US" dirty="0" smtClean="0">
                <a:solidFill>
                  <a:schemeClr val="tx1"/>
                </a:solidFill>
                <a:latin typeface="AR P丸ゴシック体M" pitchFamily="50" charset="-128"/>
                <a:ea typeface="AR P丸ゴシック体M" pitchFamily="50" charset="-128"/>
              </a:rPr>
              <a:t>（</a:t>
            </a:r>
            <a:r>
              <a:rPr lang="ja-JP" altLang="ja-JP" dirty="0" smtClean="0">
                <a:solidFill>
                  <a:schemeClr val="tx1"/>
                </a:solidFill>
                <a:latin typeface="AR P丸ゴシック体M" pitchFamily="50" charset="-128"/>
                <a:ea typeface="AR P丸ゴシック体M" pitchFamily="50" charset="-128"/>
              </a:rPr>
              <a:t>建交労中央執行委員長</a:t>
            </a:r>
            <a:r>
              <a:rPr lang="en-US" altLang="ja-JP" dirty="0" smtClean="0">
                <a:solidFill>
                  <a:schemeClr val="tx1"/>
                </a:solidFill>
                <a:latin typeface="AR P丸ゴシック体M" pitchFamily="50" charset="-128"/>
                <a:ea typeface="AR P丸ゴシック体M" pitchFamily="50" charset="-128"/>
              </a:rPr>
              <a:t>)</a:t>
            </a:r>
            <a:r>
              <a:rPr lang="ja-JP" altLang="ja-JP" dirty="0" smtClean="0">
                <a:solidFill>
                  <a:schemeClr val="tx1"/>
                </a:solidFill>
                <a:latin typeface="AR P丸ゴシック体M" pitchFamily="50" charset="-128"/>
                <a:ea typeface="AR P丸ゴシック体M" pitchFamily="50" charset="-128"/>
              </a:rPr>
              <a:t>　</a:t>
            </a:r>
            <a:endParaRPr lang="ja-JP" altLang="en-US" dirty="0">
              <a:solidFill>
                <a:schemeClr val="tx1"/>
              </a:solidFill>
            </a:endParaRPr>
          </a:p>
        </p:txBody>
      </p:sp>
      <p:sp>
        <p:nvSpPr>
          <p:cNvPr id="6" name="正方形/長方形 5"/>
          <p:cNvSpPr/>
          <p:nvPr/>
        </p:nvSpPr>
        <p:spPr>
          <a:xfrm>
            <a:off x="428596" y="857232"/>
            <a:ext cx="8143932" cy="2000264"/>
          </a:xfrm>
          <a:prstGeom prst="rect">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042"/>
            <a:ext cx="7467600" cy="428628"/>
          </a:xfrm>
        </p:spPr>
        <p:txBody>
          <a:bodyPr>
            <a:normAutofit/>
          </a:bodyPr>
          <a:lstStyle/>
          <a:p>
            <a:r>
              <a:rPr kumimoji="1" lang="en-US" altLang="ja-JP" sz="1800" dirty="0" smtClean="0">
                <a:latin typeface="AR P丸ゴシック体M" pitchFamily="50" charset="-128"/>
                <a:ea typeface="AR P丸ゴシック体M" pitchFamily="50" charset="-128"/>
              </a:rPr>
              <a:t>〔</a:t>
            </a:r>
            <a:r>
              <a:rPr lang="ja-JP" altLang="en-US" sz="1800" dirty="0" smtClean="0">
                <a:latin typeface="AR P丸ゴシック体M" pitchFamily="50" charset="-128"/>
                <a:ea typeface="AR P丸ゴシック体M" pitchFamily="50" charset="-128"/>
              </a:rPr>
              <a:t>④</a:t>
            </a:r>
            <a:r>
              <a:rPr kumimoji="1" lang="ja-JP" altLang="en-US" sz="1800" dirty="0" smtClean="0">
                <a:latin typeface="AR P丸ゴシック体M" pitchFamily="50" charset="-128"/>
                <a:ea typeface="AR P丸ゴシック体M" pitchFamily="50" charset="-128"/>
              </a:rPr>
              <a:t>セーフティネット</a:t>
            </a:r>
            <a:r>
              <a:rPr kumimoji="1" lang="en-US" altLang="ja-JP" sz="1800" dirty="0" smtClean="0">
                <a:latin typeface="AR P丸ゴシック体M" pitchFamily="50" charset="-128"/>
                <a:ea typeface="AR P丸ゴシック体M" pitchFamily="50" charset="-128"/>
              </a:rPr>
              <a:t>〕</a:t>
            </a:r>
            <a:endParaRPr kumimoji="1" lang="ja-JP" altLang="en-US" sz="1800" dirty="0">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500034" y="928670"/>
            <a:ext cx="8229600" cy="5682434"/>
          </a:xfrm>
        </p:spPr>
        <p:txBody>
          <a:bodyPr/>
          <a:lstStyle/>
          <a:p>
            <a:endParaRPr kumimoji="1" lang="en-US" altLang="ja-JP" dirty="0" smtClean="0"/>
          </a:p>
          <a:p>
            <a:endParaRPr lang="ja-JP" altLang="ja-JP" dirty="0" smtClean="0"/>
          </a:p>
          <a:p>
            <a:pPr>
              <a:buNone/>
            </a:pPr>
            <a:endParaRPr kumimoji="1" lang="ja-JP" altLang="en-US" dirty="0"/>
          </a:p>
        </p:txBody>
      </p:sp>
      <p:sp>
        <p:nvSpPr>
          <p:cNvPr id="5" name="スライド番号プレースホルダ 4"/>
          <p:cNvSpPr>
            <a:spLocks noGrp="1"/>
          </p:cNvSpPr>
          <p:nvPr>
            <p:ph type="sldNum" sz="quarter" idx="12"/>
          </p:nvPr>
        </p:nvSpPr>
        <p:spPr>
          <a:xfrm>
            <a:off x="8215338" y="571480"/>
            <a:ext cx="762000" cy="36576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10</a:t>
            </a:fld>
            <a:endParaRPr kumimoji="1" lang="ja-JP" altLang="en-US" sz="2000" dirty="0">
              <a:solidFill>
                <a:schemeClr val="tx1"/>
              </a:solidFill>
              <a:latin typeface="AR P丸ゴシック体M" pitchFamily="50" charset="-128"/>
              <a:ea typeface="AR P丸ゴシック体M" pitchFamily="50" charset="-128"/>
            </a:endParaRPr>
          </a:p>
        </p:txBody>
      </p:sp>
      <p:graphicFrame>
        <p:nvGraphicFramePr>
          <p:cNvPr id="4" name="表 3"/>
          <p:cNvGraphicFramePr>
            <a:graphicFrameLocks noGrp="1"/>
          </p:cNvGraphicFramePr>
          <p:nvPr/>
        </p:nvGraphicFramePr>
        <p:xfrm>
          <a:off x="357158" y="928670"/>
          <a:ext cx="8286808" cy="2316480"/>
        </p:xfrm>
        <a:graphic>
          <a:graphicData uri="http://schemas.openxmlformats.org/drawingml/2006/table">
            <a:tbl>
              <a:tblPr firstRow="1" bandRow="1">
                <a:tableStyleId>{5C22544A-7EE6-4342-B048-85BDC9FD1C3A}</a:tableStyleId>
              </a:tblPr>
              <a:tblGrid>
                <a:gridCol w="1760030"/>
                <a:gridCol w="6526778"/>
              </a:tblGrid>
              <a:tr h="0">
                <a:tc>
                  <a:txBody>
                    <a:bodyPr/>
                    <a:lstStyle/>
                    <a:p>
                      <a:r>
                        <a:rPr kumimoji="1" lang="ja-JP" altLang="en-US" sz="1600" b="0" dirty="0" smtClean="0">
                          <a:solidFill>
                            <a:schemeClr val="tx1"/>
                          </a:solidFill>
                          <a:latin typeface="AR P丸ゴシック体M" pitchFamily="50" charset="-128"/>
                          <a:ea typeface="AR P丸ゴシック体M" pitchFamily="50" charset="-128"/>
                        </a:rPr>
                        <a:t>雇用保険の機能強化</a:t>
                      </a:r>
                      <a:endParaRPr kumimoji="1" lang="ja-JP" altLang="en-US" sz="16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麻生内閣－雇い止めによる離職者</a:t>
                      </a:r>
                      <a:r>
                        <a:rPr kumimoji="1" lang="en-US" altLang="ja-JP" sz="1400" b="0" dirty="0" smtClean="0">
                          <a:solidFill>
                            <a:schemeClr val="tx1"/>
                          </a:solidFill>
                          <a:latin typeface="AR P丸ゴシック体M" pitchFamily="50" charset="-128"/>
                          <a:ea typeface="AR P丸ゴシック体M" pitchFamily="50" charset="-128"/>
                        </a:rPr>
                        <a:t>6</a:t>
                      </a:r>
                      <a:r>
                        <a:rPr kumimoji="1" lang="ja-JP" altLang="en-US" sz="1400" b="0" dirty="0" smtClean="0">
                          <a:solidFill>
                            <a:schemeClr val="tx1"/>
                          </a:solidFill>
                          <a:latin typeface="AR P丸ゴシック体M" pitchFamily="50" charset="-128"/>
                          <a:ea typeface="AR P丸ゴシック体M" pitchFamily="50" charset="-128"/>
                        </a:rPr>
                        <a:t>月以上（前</a:t>
                      </a:r>
                      <a:r>
                        <a:rPr kumimoji="1" lang="en-US" altLang="ja-JP" sz="1400" b="0" dirty="0" smtClean="0">
                          <a:solidFill>
                            <a:schemeClr val="tx1"/>
                          </a:solidFill>
                          <a:latin typeface="AR P丸ゴシック体M" pitchFamily="50" charset="-128"/>
                          <a:ea typeface="AR P丸ゴシック体M" pitchFamily="50" charset="-128"/>
                        </a:rPr>
                        <a:t>1</a:t>
                      </a:r>
                      <a:r>
                        <a:rPr kumimoji="1" lang="ja-JP" altLang="en-US" sz="1400" b="0" dirty="0" smtClean="0">
                          <a:solidFill>
                            <a:schemeClr val="tx1"/>
                          </a:solidFill>
                          <a:latin typeface="AR P丸ゴシック体M" pitchFamily="50" charset="-128"/>
                          <a:ea typeface="AR P丸ゴシック体M" pitchFamily="50" charset="-128"/>
                        </a:rPr>
                        <a:t>年間）、給付日数</a:t>
                      </a:r>
                      <a:r>
                        <a:rPr kumimoji="1" lang="en-US" altLang="ja-JP" sz="1400" b="0" dirty="0" smtClean="0">
                          <a:solidFill>
                            <a:schemeClr val="tx1"/>
                          </a:solidFill>
                          <a:latin typeface="AR P丸ゴシック体M" pitchFamily="50" charset="-128"/>
                          <a:ea typeface="AR P丸ゴシック体M" pitchFamily="50" charset="-128"/>
                        </a:rPr>
                        <a:t>90</a:t>
                      </a:r>
                      <a:r>
                        <a:rPr kumimoji="1" lang="ja-JP" altLang="en-US" sz="1400" b="0" dirty="0" smtClean="0">
                          <a:solidFill>
                            <a:schemeClr val="tx1"/>
                          </a:solidFill>
                          <a:latin typeface="AR P丸ゴシック体M" pitchFamily="50" charset="-128"/>
                          <a:ea typeface="AR P丸ゴシック体M" pitchFamily="50" charset="-128"/>
                        </a:rPr>
                        <a:t>～</a:t>
                      </a:r>
                      <a:r>
                        <a:rPr kumimoji="1" lang="en-US" altLang="ja-JP" sz="1400" b="0" dirty="0" smtClean="0">
                          <a:solidFill>
                            <a:schemeClr val="tx1"/>
                          </a:solidFill>
                          <a:latin typeface="AR P丸ゴシック体M" pitchFamily="50" charset="-128"/>
                          <a:ea typeface="AR P丸ゴシック体M" pitchFamily="50" charset="-128"/>
                        </a:rPr>
                        <a:t>300</a:t>
                      </a:r>
                      <a:r>
                        <a:rPr kumimoji="1" lang="ja-JP" altLang="en-US" sz="1400" b="0" dirty="0" smtClean="0">
                          <a:solidFill>
                            <a:schemeClr val="tx1"/>
                          </a:solidFill>
                          <a:latin typeface="AR P丸ゴシック体M" pitchFamily="50" charset="-128"/>
                          <a:ea typeface="AR P丸ゴシック体M" pitchFamily="50" charset="-128"/>
                        </a:rPr>
                        <a:t>日（</a:t>
                      </a:r>
                      <a:r>
                        <a:rPr kumimoji="1" lang="en-US" altLang="ja-JP" sz="1400" b="0" dirty="0" smtClean="0">
                          <a:solidFill>
                            <a:schemeClr val="tx1"/>
                          </a:solidFill>
                          <a:latin typeface="AR P丸ゴシック体M" pitchFamily="50" charset="-128"/>
                          <a:ea typeface="AR P丸ゴシック体M" pitchFamily="50" charset="-128"/>
                        </a:rPr>
                        <a:t>09.3.31</a:t>
                      </a:r>
                      <a:r>
                        <a:rPr kumimoji="1" lang="ja-JP" altLang="en-US" sz="1400" b="0" dirty="0" smtClean="0">
                          <a:solidFill>
                            <a:schemeClr val="tx1"/>
                          </a:solidFill>
                          <a:latin typeface="AR P丸ゴシック体M" pitchFamily="50" charset="-128"/>
                          <a:ea typeface="AR P丸ゴシック体M" pitchFamily="50" charset="-128"/>
                        </a:rPr>
                        <a:t>から</a:t>
                      </a:r>
                      <a:r>
                        <a:rPr kumimoji="1" lang="en-US" altLang="ja-JP" sz="1400" b="0" dirty="0" smtClean="0">
                          <a:solidFill>
                            <a:schemeClr val="tx1"/>
                          </a:solidFill>
                          <a:latin typeface="AR P丸ゴシック体M" pitchFamily="50" charset="-128"/>
                          <a:ea typeface="AR P丸ゴシック体M" pitchFamily="50" charset="-128"/>
                        </a:rPr>
                        <a:t>3</a:t>
                      </a:r>
                      <a:r>
                        <a:rPr kumimoji="1" lang="ja-JP" altLang="en-US" sz="1400" b="0" dirty="0" smtClean="0">
                          <a:solidFill>
                            <a:schemeClr val="tx1"/>
                          </a:solidFill>
                          <a:latin typeface="AR P丸ゴシック体M" pitchFamily="50" charset="-128"/>
                          <a:ea typeface="AR P丸ゴシック体M" pitchFamily="50" charset="-128"/>
                        </a:rPr>
                        <a:t>年間の暫定措置</a:t>
                      </a:r>
                      <a:endParaRPr kumimoji="1" lang="en-US" altLang="ja-JP" sz="1400" b="0" dirty="0" smtClean="0">
                        <a:solidFill>
                          <a:schemeClr val="tx1"/>
                        </a:solidFill>
                        <a:latin typeface="AR P丸ゴシック体M" pitchFamily="50" charset="-128"/>
                        <a:ea typeface="AR P丸ゴシック体M" pitchFamily="50" charset="-128"/>
                      </a:endParaRPr>
                    </a:p>
                    <a:p>
                      <a:r>
                        <a:rPr kumimoji="1" lang="ja-JP" altLang="en-US" sz="1400" b="0" dirty="0" smtClean="0">
                          <a:solidFill>
                            <a:schemeClr val="tx1"/>
                          </a:solidFill>
                          <a:latin typeface="AR P丸ゴシック体M" pitchFamily="50" charset="-128"/>
                          <a:ea typeface="AR P丸ゴシック体M" pitchFamily="50" charset="-128"/>
                        </a:rPr>
                        <a:t>鳩山内閣－①</a:t>
                      </a:r>
                      <a:r>
                        <a:rPr kumimoji="1" lang="en-US" altLang="ja-JP" sz="1400" b="0" dirty="0" smtClean="0">
                          <a:solidFill>
                            <a:schemeClr val="tx1"/>
                          </a:solidFill>
                          <a:latin typeface="AR P丸ゴシック体M" pitchFamily="50" charset="-128"/>
                          <a:ea typeface="AR P丸ゴシック体M" pitchFamily="50" charset="-128"/>
                        </a:rPr>
                        <a:t>20</a:t>
                      </a:r>
                      <a:r>
                        <a:rPr kumimoji="1" lang="ja-JP" altLang="en-US" sz="1400" b="0" dirty="0" smtClean="0">
                          <a:solidFill>
                            <a:schemeClr val="tx1"/>
                          </a:solidFill>
                          <a:latin typeface="AR P丸ゴシック体M" pitchFamily="50" charset="-128"/>
                          <a:ea typeface="AR P丸ゴシック体M" pitchFamily="50" charset="-128"/>
                        </a:rPr>
                        <a:t>時間以上、②「</a:t>
                      </a:r>
                      <a:r>
                        <a:rPr kumimoji="1" lang="en-US" altLang="ja-JP" sz="1400" b="0" dirty="0" smtClean="0">
                          <a:solidFill>
                            <a:schemeClr val="tx1"/>
                          </a:solidFill>
                          <a:latin typeface="AR P丸ゴシック体M" pitchFamily="50" charset="-128"/>
                          <a:ea typeface="AR P丸ゴシック体M" pitchFamily="50" charset="-128"/>
                        </a:rPr>
                        <a:t>31</a:t>
                      </a:r>
                      <a:r>
                        <a:rPr kumimoji="1" lang="ja-JP" altLang="en-US" sz="1400" b="0" dirty="0" smtClean="0">
                          <a:solidFill>
                            <a:schemeClr val="tx1"/>
                          </a:solidFill>
                          <a:latin typeface="AR P丸ゴシック体M" pitchFamily="50" charset="-128"/>
                          <a:ea typeface="AR P丸ゴシック体M" pitchFamily="50" charset="-128"/>
                        </a:rPr>
                        <a:t>日」以上（予算</a:t>
                      </a:r>
                      <a:r>
                        <a:rPr kumimoji="1" lang="en-US" altLang="ja-JP" sz="1400" b="0" dirty="0" smtClean="0">
                          <a:solidFill>
                            <a:schemeClr val="tx1"/>
                          </a:solidFill>
                          <a:latin typeface="AR P丸ゴシック体M" pitchFamily="50" charset="-128"/>
                          <a:ea typeface="AR P丸ゴシック体M" pitchFamily="50" charset="-128"/>
                        </a:rPr>
                        <a:t>129</a:t>
                      </a:r>
                      <a:r>
                        <a:rPr kumimoji="1" lang="ja-JP" altLang="en-US" sz="1400" b="0" dirty="0" smtClean="0">
                          <a:solidFill>
                            <a:schemeClr val="tx1"/>
                          </a:solidFill>
                          <a:latin typeface="AR P丸ゴシック体M" pitchFamily="50" charset="-128"/>
                          <a:ea typeface="AR P丸ゴシック体M" pitchFamily="50" charset="-128"/>
                        </a:rPr>
                        <a:t>億円）</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kumimoji="1" lang="ja-JP" altLang="en-US" sz="1400" dirty="0" smtClean="0">
                          <a:latin typeface="AR P丸ゴシック体M" pitchFamily="50" charset="-128"/>
                          <a:ea typeface="AR P丸ゴシック体M" pitchFamily="50" charset="-128"/>
                        </a:rPr>
                        <a:t>住宅・生活支援</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麻生内閣－就労・入居初期費用貸付（最大</a:t>
                      </a:r>
                      <a:r>
                        <a:rPr kumimoji="1" lang="en-US" altLang="ja-JP" sz="1400" dirty="0" smtClean="0">
                          <a:latin typeface="AR P丸ゴシック体M" pitchFamily="50" charset="-128"/>
                          <a:ea typeface="AR P丸ゴシック体M" pitchFamily="50" charset="-128"/>
                        </a:rPr>
                        <a:t>186</a:t>
                      </a:r>
                      <a:r>
                        <a:rPr kumimoji="1" lang="ja-JP" altLang="en-US" sz="1400" dirty="0" smtClean="0">
                          <a:latin typeface="AR P丸ゴシック体M" pitchFamily="50" charset="-128"/>
                          <a:ea typeface="AR P丸ゴシック体M" pitchFamily="50" charset="-128"/>
                        </a:rPr>
                        <a:t>万円）</a:t>
                      </a:r>
                      <a:r>
                        <a:rPr kumimoji="1" lang="en-US" altLang="ja-JP" sz="1400" dirty="0" smtClean="0">
                          <a:latin typeface="AR P丸ゴシック体M" pitchFamily="50" charset="-128"/>
                          <a:ea typeface="AR P丸ゴシック体M" pitchFamily="50" charset="-128"/>
                        </a:rPr>
                        <a:t>10,368</a:t>
                      </a:r>
                      <a:r>
                        <a:rPr kumimoji="1" lang="ja-JP" altLang="en-US" sz="1400" dirty="0" smtClean="0">
                          <a:latin typeface="AR P丸ゴシック体M" pitchFamily="50" charset="-128"/>
                          <a:ea typeface="AR P丸ゴシック体M" pitchFamily="50" charset="-128"/>
                        </a:rPr>
                        <a:t>件（</a:t>
                      </a:r>
                      <a:r>
                        <a:rPr kumimoji="1" lang="en-US" altLang="ja-JP" sz="1400" dirty="0" smtClean="0">
                          <a:latin typeface="AR P丸ゴシック体M" pitchFamily="50" charset="-128"/>
                          <a:ea typeface="AR P丸ゴシック体M" pitchFamily="50" charset="-128"/>
                        </a:rPr>
                        <a:t>09.10.16</a:t>
                      </a:r>
                      <a:r>
                        <a:rPr kumimoji="1" lang="ja-JP" altLang="en-US" sz="1400" dirty="0" smtClean="0">
                          <a:latin typeface="AR P丸ゴシック体M" pitchFamily="50" charset="-128"/>
                          <a:ea typeface="AR P丸ゴシック体M" pitchFamily="50" charset="-128"/>
                        </a:rPr>
                        <a:t>現在）</a:t>
                      </a:r>
                      <a:endParaRPr kumimoji="1" lang="en-US" altLang="ja-JP" sz="1400" dirty="0" smtClean="0">
                        <a:latin typeface="AR P丸ゴシック体M" pitchFamily="50" charset="-128"/>
                        <a:ea typeface="AR P丸ゴシック体M" pitchFamily="50" charset="-128"/>
                      </a:endParaRPr>
                    </a:p>
                    <a:p>
                      <a:r>
                        <a:rPr kumimoji="1" lang="en-US" altLang="ja-JP" sz="1400" dirty="0" smtClean="0">
                          <a:latin typeface="AR P丸ゴシック体M" pitchFamily="50" charset="-128"/>
                          <a:ea typeface="AR P丸ゴシック体M" pitchFamily="50" charset="-128"/>
                        </a:rPr>
                        <a:t>          </a:t>
                      </a:r>
                      <a:r>
                        <a:rPr kumimoji="1" lang="ja-JP" altLang="en-US" sz="1400" dirty="0" smtClean="0">
                          <a:latin typeface="AR P丸ゴシック体M" pitchFamily="50" charset="-128"/>
                          <a:ea typeface="AR P丸ゴシック体M" pitchFamily="50" charset="-128"/>
                        </a:rPr>
                        <a:t>雇用促進受住宅入居</a:t>
                      </a:r>
                      <a:r>
                        <a:rPr kumimoji="1" lang="en-US" altLang="ja-JP" sz="1400" dirty="0" smtClean="0">
                          <a:latin typeface="AR P丸ゴシック体M" pitchFamily="50" charset="-128"/>
                          <a:ea typeface="AR P丸ゴシック体M" pitchFamily="50" charset="-128"/>
                        </a:rPr>
                        <a:t>8,037</a:t>
                      </a:r>
                      <a:r>
                        <a:rPr kumimoji="1" lang="ja-JP" altLang="en-US" sz="1400" dirty="0" smtClean="0">
                          <a:latin typeface="AR P丸ゴシック体M" pitchFamily="50" charset="-128"/>
                          <a:ea typeface="AR P丸ゴシック体M" pitchFamily="50" charset="-128"/>
                        </a:rPr>
                        <a:t>件（</a:t>
                      </a:r>
                      <a:r>
                        <a:rPr kumimoji="1" lang="en-US" altLang="ja-JP" sz="1400" dirty="0" smtClean="0">
                          <a:latin typeface="AR P丸ゴシック体M" pitchFamily="50" charset="-128"/>
                          <a:ea typeface="AR P丸ゴシック体M" pitchFamily="50" charset="-128"/>
                        </a:rPr>
                        <a:t>10.16</a:t>
                      </a:r>
                      <a:r>
                        <a:rPr kumimoji="1" lang="ja-JP" altLang="en-US" sz="1400" dirty="0" smtClean="0">
                          <a:latin typeface="AR P丸ゴシック体M" pitchFamily="50" charset="-128"/>
                          <a:ea typeface="AR P丸ゴシック体M" pitchFamily="50" charset="-128"/>
                        </a:rPr>
                        <a:t>現在）</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　　　　　離職後も社宅提供の事業主への助成月～</a:t>
                      </a:r>
                      <a:r>
                        <a:rPr kumimoji="1" lang="en-US" altLang="ja-JP" sz="1400" dirty="0" smtClean="0">
                          <a:latin typeface="AR P丸ゴシック体M" pitchFamily="50" charset="-128"/>
                          <a:ea typeface="AR P丸ゴシック体M" pitchFamily="50" charset="-128"/>
                        </a:rPr>
                        <a:t>46</a:t>
                      </a:r>
                      <a:r>
                        <a:rPr kumimoji="1" lang="ja-JP" altLang="en-US" sz="1400" dirty="0" smtClean="0">
                          <a:latin typeface="AR P丸ゴシック体M" pitchFamily="50" charset="-128"/>
                          <a:ea typeface="AR P丸ゴシック体M" pitchFamily="50" charset="-128"/>
                        </a:rPr>
                        <a:t>万円（</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か月まで）</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　　　　　</a:t>
                      </a:r>
                      <a:r>
                        <a:rPr kumimoji="1" lang="en-US" altLang="ja-JP" sz="1400" dirty="0" smtClean="0">
                          <a:latin typeface="AR P丸ゴシック体M" pitchFamily="50" charset="-128"/>
                          <a:ea typeface="AR P丸ゴシック体M" pitchFamily="50" charset="-128"/>
                        </a:rPr>
                        <a:t>09.8</a:t>
                      </a:r>
                      <a:r>
                        <a:rPr kumimoji="1" lang="ja-JP" altLang="en-US" sz="1400" dirty="0" err="1" smtClean="0">
                          <a:latin typeface="AR P丸ゴシック体M" pitchFamily="50" charset="-128"/>
                          <a:ea typeface="AR P丸ゴシック体M" pitchFamily="50" charset="-128"/>
                        </a:rPr>
                        <a:t>までの</a:t>
                      </a:r>
                      <a:r>
                        <a:rPr kumimoji="1" lang="ja-JP" altLang="en-US" sz="1400" dirty="0" smtClean="0">
                          <a:latin typeface="AR P丸ゴシック体M" pitchFamily="50" charset="-128"/>
                          <a:ea typeface="AR P丸ゴシック体M" pitchFamily="50" charset="-128"/>
                        </a:rPr>
                        <a:t>事前計画累計</a:t>
                      </a:r>
                      <a:r>
                        <a:rPr kumimoji="1" lang="en-US" altLang="ja-JP" sz="1400" dirty="0" smtClean="0">
                          <a:latin typeface="AR P丸ゴシック体M" pitchFamily="50" charset="-128"/>
                          <a:ea typeface="AR P丸ゴシック体M" pitchFamily="50" charset="-128"/>
                        </a:rPr>
                        <a:t>1,013</a:t>
                      </a:r>
                      <a:r>
                        <a:rPr kumimoji="1" lang="ja-JP" altLang="en-US" sz="1400" dirty="0" smtClean="0">
                          <a:latin typeface="AR P丸ゴシック体M" pitchFamily="50" charset="-128"/>
                          <a:ea typeface="AR P丸ゴシック体M" pitchFamily="50" charset="-128"/>
                        </a:rPr>
                        <a:t>件</a:t>
                      </a:r>
                      <a:r>
                        <a:rPr kumimoji="1" lang="en-US" altLang="ja-JP" sz="1400" dirty="0" smtClean="0">
                          <a:latin typeface="AR P丸ゴシック体M" pitchFamily="50" charset="-128"/>
                          <a:ea typeface="AR P丸ゴシック体M" pitchFamily="50" charset="-128"/>
                        </a:rPr>
                        <a:t>1</a:t>
                      </a:r>
                      <a:r>
                        <a:rPr kumimoji="1" lang="ja-JP" altLang="en-US" sz="1400" dirty="0" smtClean="0">
                          <a:latin typeface="AR P丸ゴシック体M" pitchFamily="50" charset="-128"/>
                          <a:ea typeface="AR P丸ゴシック体M" pitchFamily="50" charset="-128"/>
                        </a:rPr>
                        <a:t>４</a:t>
                      </a:r>
                      <a:r>
                        <a:rPr kumimoji="1" lang="en-US" altLang="ja-JP" sz="1400" dirty="0" smtClean="0">
                          <a:latin typeface="AR P丸ゴシック体M" pitchFamily="50" charset="-128"/>
                          <a:ea typeface="AR P丸ゴシック体M" pitchFamily="50" charset="-128"/>
                        </a:rPr>
                        <a:t>937</a:t>
                      </a:r>
                      <a:r>
                        <a:rPr kumimoji="1" lang="ja-JP" altLang="en-US" sz="1400" dirty="0" smtClean="0">
                          <a:latin typeface="AR P丸ゴシック体M" pitchFamily="50" charset="-128"/>
                          <a:ea typeface="AR P丸ゴシック体M" pitchFamily="50" charset="-128"/>
                        </a:rPr>
                        <a:t>件</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　　　　　住宅手当・生活資金貸付</a:t>
                      </a:r>
                      <a:r>
                        <a:rPr kumimoji="1" lang="en-US" altLang="ja-JP" sz="1400" dirty="0" smtClean="0">
                          <a:latin typeface="AR P丸ゴシック体M" pitchFamily="50" charset="-128"/>
                          <a:ea typeface="AR P丸ゴシック体M" pitchFamily="50" charset="-128"/>
                        </a:rPr>
                        <a:t>09.10</a:t>
                      </a:r>
                      <a:r>
                        <a:rPr kumimoji="1" lang="ja-JP" altLang="en-US" sz="1400" dirty="0" smtClean="0">
                          <a:latin typeface="AR P丸ゴシック体M" pitchFamily="50" charset="-128"/>
                          <a:ea typeface="AR P丸ゴシック体M" pitchFamily="50" charset="-128"/>
                        </a:rPr>
                        <a:t>から自治体と社協が窓口</a:t>
                      </a:r>
                      <a:r>
                        <a:rPr kumimoji="1" lang="en-US" altLang="ja-JP" sz="1400" dirty="0" smtClean="0">
                          <a:latin typeface="AR P丸ゴシック体M" pitchFamily="50" charset="-128"/>
                          <a:ea typeface="AR P丸ゴシック体M" pitchFamily="50" charset="-128"/>
                        </a:rPr>
                        <a:t>1093</a:t>
                      </a:r>
                      <a:r>
                        <a:rPr kumimoji="1" lang="ja-JP" altLang="en-US" sz="1400" dirty="0" smtClean="0">
                          <a:latin typeface="AR P丸ゴシック体M" pitchFamily="50" charset="-128"/>
                          <a:ea typeface="AR P丸ゴシック体M" pitchFamily="50" charset="-128"/>
                        </a:rPr>
                        <a:t>億円の予算</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鳩山内閣－</a:t>
                      </a:r>
                      <a:r>
                        <a:rPr kumimoji="1" lang="en-US" altLang="ja-JP" sz="1400" dirty="0" smtClean="0">
                          <a:latin typeface="AR P丸ゴシック体M" pitchFamily="50" charset="-128"/>
                          <a:ea typeface="AR P丸ゴシック体M" pitchFamily="50" charset="-128"/>
                        </a:rPr>
                        <a:t>09</a:t>
                      </a:r>
                      <a:r>
                        <a:rPr kumimoji="1" lang="ja-JP" altLang="en-US" sz="1400" dirty="0" smtClean="0">
                          <a:latin typeface="AR P丸ゴシック体M" pitchFamily="50" charset="-128"/>
                          <a:ea typeface="AR P丸ゴシック体M" pitchFamily="50" charset="-128"/>
                        </a:rPr>
                        <a:t>年年末にむけて「ワンしトップサービス」（「新しいセーフティネット支　　</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　　　　　援ガイド」）を実施</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表 5"/>
          <p:cNvGraphicFramePr>
            <a:graphicFrameLocks noGrp="1"/>
          </p:cNvGraphicFramePr>
          <p:nvPr/>
        </p:nvGraphicFramePr>
        <p:xfrm>
          <a:off x="357158" y="3429000"/>
          <a:ext cx="4619636" cy="3048000"/>
        </p:xfrm>
        <a:graphic>
          <a:graphicData uri="http://schemas.openxmlformats.org/drawingml/2006/table">
            <a:tbl>
              <a:tblPr firstRow="1" bandRow="1">
                <a:tableStyleId>{5C22544A-7EE6-4342-B048-85BDC9FD1C3A}</a:tableStyleId>
              </a:tblPr>
              <a:tblGrid>
                <a:gridCol w="823695"/>
                <a:gridCol w="313058"/>
                <a:gridCol w="2394482"/>
                <a:gridCol w="1088401"/>
              </a:tblGrid>
              <a:tr h="199389">
                <a:tc gridSpan="3">
                  <a:txBody>
                    <a:bodyPr/>
                    <a:lstStyle/>
                    <a:p>
                      <a:r>
                        <a:rPr kumimoji="1" lang="ja-JP" altLang="en-US" sz="1400" b="0" dirty="0" smtClean="0">
                          <a:solidFill>
                            <a:schemeClr val="tx1"/>
                          </a:solidFill>
                          <a:latin typeface="AR P丸ゴシック体M" pitchFamily="50" charset="-128"/>
                          <a:ea typeface="AR P丸ゴシック体M" pitchFamily="50" charset="-128"/>
                        </a:rPr>
                        <a:t>雇用者数</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400" b="0" dirty="0" smtClean="0">
                          <a:solidFill>
                            <a:schemeClr val="tx1"/>
                          </a:solidFill>
                          <a:latin typeface="AR P丸ゴシック体M" pitchFamily="50" charset="-128"/>
                          <a:ea typeface="AR P丸ゴシック体M" pitchFamily="50" charset="-128"/>
                        </a:rPr>
                        <a:t>5539</a:t>
                      </a:r>
                      <a:r>
                        <a:rPr kumimoji="1" lang="ja-JP" altLang="en-US" sz="1400" b="0" dirty="0" smtClean="0">
                          <a:solidFill>
                            <a:schemeClr val="tx1"/>
                          </a:solidFill>
                          <a:latin typeface="AR P丸ゴシック体M" pitchFamily="50" charset="-128"/>
                          <a:ea typeface="AR P丸ゴシック体M" pitchFamily="50" charset="-128"/>
                        </a:rPr>
                        <a:t>万人</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9389">
                <a:tc rowSpan="9">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r>
                        <a:rPr kumimoji="1" lang="ja-JP" altLang="en-US" sz="1400" dirty="0" smtClean="0">
                          <a:latin typeface="AR P丸ゴシック体M" pitchFamily="50" charset="-128"/>
                          <a:ea typeface="AR P丸ゴシック体M" pitchFamily="50" charset="-128"/>
                        </a:rPr>
                        <a:t>会社役員</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400" dirty="0" smtClean="0">
                          <a:latin typeface="AR P丸ゴシック体M" pitchFamily="50" charset="-128"/>
                          <a:ea typeface="AR P丸ゴシック体M" pitchFamily="50" charset="-128"/>
                        </a:rPr>
                        <a:t>379</a:t>
                      </a:r>
                      <a:r>
                        <a:rPr kumimoji="1" lang="ja-JP" altLang="en-US" sz="1400" dirty="0" smtClean="0">
                          <a:latin typeface="AR P丸ゴシック体M" pitchFamily="50" charset="-128"/>
                          <a:ea typeface="AR P丸ゴシック体M" pitchFamily="50" charset="-128"/>
                        </a:rPr>
                        <a:t>万人</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9389">
                <a:tc v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r>
                        <a:rPr kumimoji="1" lang="en-US" altLang="ja-JP" sz="1400" dirty="0" smtClean="0">
                          <a:latin typeface="AR P丸ゴシック体M" pitchFamily="50" charset="-128"/>
                          <a:ea typeface="AR P丸ゴシック体M" pitchFamily="50" charset="-128"/>
                        </a:rPr>
                        <a:t>65</a:t>
                      </a:r>
                      <a:r>
                        <a:rPr kumimoji="1" lang="ja-JP" altLang="en-US" sz="1400" dirty="0" smtClean="0">
                          <a:latin typeface="AR P丸ゴシック体M" pitchFamily="50" charset="-128"/>
                          <a:ea typeface="AR P丸ゴシック体M" pitchFamily="50" charset="-128"/>
                        </a:rPr>
                        <a:t>歳以上</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400" dirty="0" smtClean="0">
                          <a:latin typeface="AR P丸ゴシック体M" pitchFamily="50" charset="-128"/>
                          <a:ea typeface="AR P丸ゴシック体M" pitchFamily="50" charset="-128"/>
                        </a:rPr>
                        <a:t>134</a:t>
                      </a:r>
                      <a:r>
                        <a:rPr kumimoji="1" lang="ja-JP" altLang="en-US" sz="1400" dirty="0" smtClean="0">
                          <a:latin typeface="AR P丸ゴシック体M" pitchFamily="50" charset="-128"/>
                          <a:ea typeface="AR P丸ゴシック体M" pitchFamily="50" charset="-128"/>
                        </a:rPr>
                        <a:t>万人</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9389">
                <a:tc v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r>
                        <a:rPr kumimoji="1" lang="ja-JP" altLang="en-US" sz="1400" dirty="0" smtClean="0">
                          <a:latin typeface="AR P丸ゴシック体M" pitchFamily="50" charset="-128"/>
                          <a:ea typeface="AR P丸ゴシック体M" pitchFamily="50" charset="-128"/>
                        </a:rPr>
                        <a:t>公務員</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400" dirty="0" smtClean="0">
                          <a:latin typeface="AR P丸ゴシック体M" pitchFamily="50" charset="-128"/>
                          <a:ea typeface="AR P丸ゴシック体M" pitchFamily="50" charset="-128"/>
                        </a:rPr>
                        <a:t>349</a:t>
                      </a:r>
                      <a:r>
                        <a:rPr kumimoji="1" lang="ja-JP" altLang="en-US" sz="1400" dirty="0" smtClean="0">
                          <a:latin typeface="AR P丸ゴシック体M" pitchFamily="50" charset="-128"/>
                          <a:ea typeface="AR P丸ゴシック体M" pitchFamily="50" charset="-128"/>
                        </a:rPr>
                        <a:t>万人</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9389">
                <a:tc v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r>
                        <a:rPr kumimoji="1" lang="ja-JP" altLang="en-US" sz="1400" dirty="0" smtClean="0">
                          <a:latin typeface="AR P丸ゴシック体M" pitchFamily="50" charset="-128"/>
                          <a:ea typeface="AR P丸ゴシック体M" pitchFamily="50" charset="-128"/>
                        </a:rPr>
                        <a:t>雇用保険被保険者</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400" dirty="0" smtClean="0">
                          <a:latin typeface="AR P丸ゴシック体M" pitchFamily="50" charset="-128"/>
                          <a:ea typeface="AR P丸ゴシック体M" pitchFamily="50" charset="-128"/>
                        </a:rPr>
                        <a:t>3777</a:t>
                      </a:r>
                      <a:r>
                        <a:rPr kumimoji="1" lang="ja-JP" altLang="en-US" sz="1400" dirty="0" smtClean="0">
                          <a:latin typeface="AR P丸ゴシック体M" pitchFamily="50" charset="-128"/>
                          <a:ea typeface="AR P丸ゴシック体M" pitchFamily="50" charset="-128"/>
                        </a:rPr>
                        <a:t>万人</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9389">
                <a:tc v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r>
                        <a:rPr kumimoji="1" lang="ja-JP" altLang="en-US" sz="1400" dirty="0" smtClean="0">
                          <a:latin typeface="AR P丸ゴシック体M" pitchFamily="50" charset="-128"/>
                          <a:ea typeface="AR P丸ゴシック体M" pitchFamily="50" charset="-128"/>
                        </a:rPr>
                        <a:t>週</a:t>
                      </a:r>
                      <a:r>
                        <a:rPr kumimoji="1" lang="en-US" altLang="ja-JP" sz="1400" dirty="0" smtClean="0">
                          <a:latin typeface="AR P丸ゴシック体M" pitchFamily="50" charset="-128"/>
                          <a:ea typeface="AR P丸ゴシック体M" pitchFamily="50" charset="-128"/>
                        </a:rPr>
                        <a:t>20</a:t>
                      </a:r>
                      <a:r>
                        <a:rPr kumimoji="1" lang="ja-JP" altLang="en-US" sz="1400" dirty="0" smtClean="0">
                          <a:latin typeface="AR P丸ゴシック体M" pitchFamily="50" charset="-128"/>
                          <a:ea typeface="AR P丸ゴシック体M" pitchFamily="50" charset="-128"/>
                        </a:rPr>
                        <a:t>時間以上の雇用者</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400" dirty="0" smtClean="0">
                          <a:latin typeface="AR P丸ゴシック体M" pitchFamily="50" charset="-128"/>
                          <a:ea typeface="AR P丸ゴシック体M" pitchFamily="50" charset="-128"/>
                        </a:rPr>
                        <a:t>364</a:t>
                      </a:r>
                      <a:r>
                        <a:rPr kumimoji="1" lang="ja-JP" altLang="en-US" sz="1400" dirty="0" smtClean="0">
                          <a:latin typeface="AR P丸ゴシック体M" pitchFamily="50" charset="-128"/>
                          <a:ea typeface="AR P丸ゴシック体M" pitchFamily="50" charset="-128"/>
                        </a:rPr>
                        <a:t>万人</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9389">
                <a:tc v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ja-JP" altLang="en-US" sz="1400" dirty="0" smtClean="0">
                          <a:latin typeface="AR P丸ゴシック体M" pitchFamily="50" charset="-128"/>
                          <a:ea typeface="AR P丸ゴシック体M" pitchFamily="50" charset="-128"/>
                        </a:rPr>
                        <a:t>雇用期間</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カ月～</a:t>
                      </a:r>
                      <a:r>
                        <a:rPr kumimoji="1" lang="en-US" altLang="ja-JP" sz="1400" dirty="0" smtClean="0">
                          <a:latin typeface="AR P丸ゴシック体M" pitchFamily="50" charset="-128"/>
                          <a:ea typeface="AR P丸ゴシック体M" pitchFamily="50" charset="-128"/>
                        </a:rPr>
                        <a:t>1</a:t>
                      </a:r>
                      <a:r>
                        <a:rPr kumimoji="1" lang="ja-JP" altLang="en-US" sz="1400" dirty="0" smtClean="0">
                          <a:latin typeface="AR P丸ゴシック体M" pitchFamily="50" charset="-128"/>
                          <a:ea typeface="AR P丸ゴシック体M" pitchFamily="50" charset="-128"/>
                        </a:rPr>
                        <a:t>年見未満</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400" dirty="0" smtClean="0">
                          <a:latin typeface="AR P丸ゴシック体M" pitchFamily="50" charset="-128"/>
                          <a:ea typeface="AR P丸ゴシック体M" pitchFamily="50" charset="-128"/>
                        </a:rPr>
                        <a:t>109</a:t>
                      </a:r>
                      <a:r>
                        <a:rPr kumimoji="1" lang="ja-JP" altLang="en-US" sz="1400" dirty="0" smtClean="0">
                          <a:latin typeface="AR P丸ゴシック体M" pitchFamily="50" charset="-128"/>
                          <a:ea typeface="AR P丸ゴシック体M" pitchFamily="50" charset="-128"/>
                        </a:rPr>
                        <a:t>万人</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9389">
                <a:tc v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ja-JP" altLang="en-US" sz="1400" dirty="0" smtClean="0">
                          <a:latin typeface="AR P丸ゴシック体M" pitchFamily="50" charset="-128"/>
                          <a:ea typeface="AR P丸ゴシック体M" pitchFamily="50" charset="-128"/>
                        </a:rPr>
                        <a:t>雇用期間</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月未満</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400" dirty="0" smtClean="0">
                          <a:latin typeface="AR P丸ゴシック体M" pitchFamily="50" charset="-128"/>
                          <a:ea typeface="AR P丸ゴシック体M" pitchFamily="50" charset="-128"/>
                        </a:rPr>
                        <a:t>255</a:t>
                      </a:r>
                      <a:r>
                        <a:rPr kumimoji="1" lang="ja-JP" altLang="en-US" sz="1400" dirty="0" smtClean="0">
                          <a:latin typeface="AR P丸ゴシック体M" pitchFamily="50" charset="-128"/>
                          <a:ea typeface="AR P丸ゴシック体M" pitchFamily="50" charset="-128"/>
                        </a:rPr>
                        <a:t>万人</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99389">
                <a:tc v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r>
                        <a:rPr kumimoji="1" lang="ja-JP" altLang="en-US" sz="1400" dirty="0" smtClean="0">
                          <a:latin typeface="AR P丸ゴシック体M" pitchFamily="50" charset="-128"/>
                          <a:ea typeface="AR P丸ゴシック体M" pitchFamily="50" charset="-128"/>
                        </a:rPr>
                        <a:t>週</a:t>
                      </a:r>
                      <a:r>
                        <a:rPr kumimoji="1" lang="en-US" altLang="ja-JP" sz="1400" dirty="0" smtClean="0">
                          <a:latin typeface="AR P丸ゴシック体M" pitchFamily="50" charset="-128"/>
                          <a:ea typeface="AR P丸ゴシック体M" pitchFamily="50" charset="-128"/>
                        </a:rPr>
                        <a:t>20</a:t>
                      </a:r>
                      <a:r>
                        <a:rPr kumimoji="1" lang="ja-JP" altLang="en-US" sz="1400" dirty="0" smtClean="0">
                          <a:latin typeface="AR P丸ゴシック体M" pitchFamily="50" charset="-128"/>
                          <a:ea typeface="AR P丸ゴシック体M" pitchFamily="50" charset="-128"/>
                        </a:rPr>
                        <a:t>時間未満の雇用者</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400" dirty="0" smtClean="0">
                          <a:latin typeface="AR P丸ゴシック体M" pitchFamily="50" charset="-128"/>
                          <a:ea typeface="AR P丸ゴシック体M" pitchFamily="50" charset="-128"/>
                        </a:rPr>
                        <a:t>413</a:t>
                      </a:r>
                      <a:r>
                        <a:rPr kumimoji="1" lang="ja-JP" altLang="en-US" sz="1400" dirty="0" smtClean="0">
                          <a:latin typeface="AR P丸ゴシック体M" pitchFamily="50" charset="-128"/>
                          <a:ea typeface="AR P丸ゴシック体M" pitchFamily="50" charset="-128"/>
                        </a:rPr>
                        <a:t>万人</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9389">
                <a:tc v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r>
                        <a:rPr kumimoji="1" lang="ja-JP" altLang="en-US" sz="1400" dirty="0" smtClean="0">
                          <a:latin typeface="AR P丸ゴシック体M" pitchFamily="50" charset="-128"/>
                          <a:ea typeface="AR P丸ゴシック体M" pitchFamily="50" charset="-128"/>
                        </a:rPr>
                        <a:t>昼間学生アルバイト</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400" dirty="0" smtClean="0">
                          <a:latin typeface="AR P丸ゴシック体M" pitchFamily="50" charset="-128"/>
                          <a:ea typeface="AR P丸ゴシック体M" pitchFamily="50" charset="-128"/>
                        </a:rPr>
                        <a:t>123</a:t>
                      </a:r>
                      <a:r>
                        <a:rPr kumimoji="1" lang="ja-JP" altLang="en-US" sz="1400" dirty="0" smtClean="0">
                          <a:latin typeface="AR P丸ゴシック体M" pitchFamily="50" charset="-128"/>
                          <a:ea typeface="AR P丸ゴシック体M" pitchFamily="50" charset="-128"/>
                        </a:rPr>
                        <a:t>万人</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7" name="正方形/長方形 6"/>
          <p:cNvSpPr/>
          <p:nvPr/>
        </p:nvSpPr>
        <p:spPr>
          <a:xfrm>
            <a:off x="2428860" y="6429396"/>
            <a:ext cx="2500330"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 P丸ゴシック体M" pitchFamily="50" charset="-128"/>
                <a:ea typeface="AR P丸ゴシック体M" pitchFamily="50" charset="-128"/>
              </a:rPr>
              <a:t>09.10.14</a:t>
            </a:r>
            <a:r>
              <a:rPr lang="ja-JP" altLang="en-US" sz="1200" dirty="0" smtClean="0">
                <a:solidFill>
                  <a:schemeClr val="tx1"/>
                </a:solidFill>
                <a:latin typeface="AR P丸ゴシック体M" pitchFamily="50" charset="-128"/>
                <a:ea typeface="AR P丸ゴシック体M" pitchFamily="50" charset="-128"/>
              </a:rPr>
              <a:t>「雇用保険部会」提出資料</a:t>
            </a:r>
            <a:endParaRPr lang="en-US" altLang="ja-JP" sz="1200" dirty="0" smtClean="0">
              <a:solidFill>
                <a:schemeClr val="tx1"/>
              </a:solidFill>
              <a:latin typeface="AR P丸ゴシック体M" pitchFamily="50" charset="-128"/>
              <a:ea typeface="AR P丸ゴシック体M" pitchFamily="50" charset="-128"/>
            </a:endParaRPr>
          </a:p>
        </p:txBody>
      </p:sp>
      <p:sp>
        <p:nvSpPr>
          <p:cNvPr id="8" name="正方形/長方形 7"/>
          <p:cNvSpPr/>
          <p:nvPr/>
        </p:nvSpPr>
        <p:spPr>
          <a:xfrm>
            <a:off x="5357818" y="3429000"/>
            <a:ext cx="3286148" cy="3071834"/>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AR P丸ゴシック体M" pitchFamily="50" charset="-128"/>
                <a:ea typeface="AR P丸ゴシック体M" pitchFamily="50" charset="-128"/>
              </a:rPr>
              <a:t>雇用保険の財政状況</a:t>
            </a:r>
            <a:endParaRPr lang="en-US" altLang="ja-JP" sz="1400" dirty="0" smtClean="0">
              <a:solidFill>
                <a:schemeClr val="tx1"/>
              </a:solidFill>
              <a:latin typeface="AR P丸ゴシック体M" pitchFamily="50" charset="-128"/>
              <a:ea typeface="AR P丸ゴシック体M" pitchFamily="50" charset="-128"/>
            </a:endParaRPr>
          </a:p>
          <a:p>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雇用保険料収入</a:t>
            </a:r>
            <a:r>
              <a:rPr lang="ja-JP" altLang="en-US" sz="1400" dirty="0" err="1" smtClean="0">
                <a:solidFill>
                  <a:schemeClr val="tx1"/>
                </a:solidFill>
                <a:latin typeface="AR P丸ゴシック体M" pitchFamily="50" charset="-128"/>
                <a:ea typeface="AR P丸ゴシック体M" pitchFamily="50" charset="-128"/>
              </a:rPr>
              <a:t>ー</a:t>
            </a:r>
            <a:r>
              <a:rPr kumimoji="1"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8753</a:t>
            </a:r>
            <a:r>
              <a:rPr lang="ja-JP" altLang="en-US" sz="1400" dirty="0" smtClean="0">
                <a:solidFill>
                  <a:schemeClr val="tx1"/>
                </a:solidFill>
                <a:latin typeface="AR P丸ゴシック体M" pitchFamily="50" charset="-128"/>
                <a:ea typeface="AR P丸ゴシック体M" pitchFamily="50" charset="-128"/>
              </a:rPr>
              <a:t>億円</a:t>
            </a:r>
            <a:endParaRPr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　　　　うち失業給付 </a:t>
            </a:r>
            <a:r>
              <a:rPr kumimoji="1"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3697</a:t>
            </a:r>
            <a:r>
              <a:rPr lang="ja-JP" altLang="en-US" sz="1400" dirty="0" smtClean="0">
                <a:solidFill>
                  <a:schemeClr val="tx1"/>
                </a:solidFill>
                <a:latin typeface="AR P丸ゴシック体M" pitchFamily="50" charset="-128"/>
                <a:ea typeface="AR P丸ゴシック体M" pitchFamily="50" charset="-128"/>
              </a:rPr>
              <a:t>億円</a:t>
            </a:r>
            <a:endParaRPr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　　 　　　</a:t>
            </a:r>
            <a:r>
              <a:rPr kumimoji="1" lang="en-US" altLang="ja-JP" sz="1400" dirty="0" smtClean="0">
                <a:solidFill>
                  <a:schemeClr val="tx1"/>
                </a:solidFill>
                <a:latin typeface="AR P丸ゴシック体M" pitchFamily="50" charset="-128"/>
                <a:ea typeface="AR P丸ゴシック体M" pitchFamily="50" charset="-128"/>
              </a:rPr>
              <a:t>2</a:t>
            </a:r>
            <a:r>
              <a:rPr kumimoji="1" lang="ja-JP" altLang="en-US" sz="1400" dirty="0" smtClean="0">
                <a:solidFill>
                  <a:schemeClr val="tx1"/>
                </a:solidFill>
                <a:latin typeface="AR P丸ゴシック体M" pitchFamily="50" charset="-128"/>
                <a:ea typeface="AR P丸ゴシック体M" pitchFamily="50" charset="-128"/>
              </a:rPr>
              <a:t>事業       </a:t>
            </a:r>
            <a:r>
              <a:rPr lang="en-US" altLang="ja-JP" sz="1400" dirty="0" smtClean="0">
                <a:solidFill>
                  <a:schemeClr val="tx1"/>
                </a:solidFill>
                <a:latin typeface="AR P丸ゴシック体M" pitchFamily="50" charset="-128"/>
                <a:ea typeface="AR P丸ゴシック体M" pitchFamily="50" charset="-128"/>
              </a:rPr>
              <a:t>5055</a:t>
            </a:r>
            <a:r>
              <a:rPr kumimoji="1" lang="ja-JP" altLang="en-US" sz="1400" dirty="0" smtClean="0">
                <a:solidFill>
                  <a:schemeClr val="tx1"/>
                </a:solidFill>
                <a:latin typeface="AR P丸ゴシック体M" pitchFamily="50" charset="-128"/>
                <a:ea typeface="AR P丸ゴシック体M" pitchFamily="50" charset="-128"/>
              </a:rPr>
              <a:t>億円</a:t>
            </a:r>
            <a:endParaRPr kumimoji="1" lang="en-US" altLang="ja-JP" sz="1400" dirty="0" smtClean="0">
              <a:solidFill>
                <a:schemeClr val="tx1"/>
              </a:solidFill>
              <a:latin typeface="AR P丸ゴシック体M" pitchFamily="50" charset="-128"/>
              <a:ea typeface="AR P丸ゴシック体M" pitchFamily="50" charset="-128"/>
            </a:endParaRPr>
          </a:p>
          <a:p>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麻生内閣</a:t>
            </a:r>
            <a:r>
              <a:rPr lang="en-US" altLang="ja-JP" sz="1400" dirty="0" smtClean="0">
                <a:solidFill>
                  <a:schemeClr val="tx1"/>
                </a:solidFill>
                <a:latin typeface="AR P丸ゴシック体M" pitchFamily="50" charset="-128"/>
                <a:ea typeface="AR P丸ゴシック体M" pitchFamily="50" charset="-128"/>
              </a:rPr>
              <a:t>09</a:t>
            </a:r>
            <a:r>
              <a:rPr lang="ja-JP" altLang="en-US" sz="1400" dirty="0" smtClean="0">
                <a:solidFill>
                  <a:schemeClr val="tx1"/>
                </a:solidFill>
                <a:latin typeface="AR P丸ゴシック体M" pitchFamily="50" charset="-128"/>
                <a:ea typeface="AR P丸ゴシック体M" pitchFamily="50" charset="-128"/>
              </a:rPr>
              <a:t>年度第</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次補正予算</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●失業等給付　</a:t>
            </a:r>
            <a:r>
              <a:rPr lang="en-US" altLang="ja-JP" sz="1400" dirty="0" smtClean="0">
                <a:solidFill>
                  <a:schemeClr val="tx1"/>
                </a:solidFill>
                <a:latin typeface="AR P丸ゴシック体M" pitchFamily="50" charset="-128"/>
                <a:ea typeface="AR P丸ゴシック体M" pitchFamily="50" charset="-128"/>
              </a:rPr>
              <a:t>2</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2605</a:t>
            </a:r>
            <a:r>
              <a:rPr lang="ja-JP" altLang="en-US" sz="1400" dirty="0" smtClean="0">
                <a:solidFill>
                  <a:schemeClr val="tx1"/>
                </a:solidFill>
                <a:latin typeface="AR P丸ゴシック体M" pitchFamily="50" charset="-128"/>
                <a:ea typeface="AR P丸ゴシック体M" pitchFamily="50" charset="-128"/>
              </a:rPr>
              <a:t>億円</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（積立金</a:t>
            </a:r>
            <a:r>
              <a:rPr lang="en-US" altLang="ja-JP" sz="1400" dirty="0" smtClean="0">
                <a:solidFill>
                  <a:schemeClr val="tx1"/>
                </a:solidFill>
                <a:latin typeface="AR P丸ゴシック体M" pitchFamily="50" charset="-128"/>
                <a:ea typeface="AR P丸ゴシック体M" pitchFamily="50" charset="-128"/>
              </a:rPr>
              <a:t>4</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7868</a:t>
            </a:r>
            <a:r>
              <a:rPr lang="ja-JP" altLang="en-US" sz="1400" dirty="0" smtClean="0">
                <a:solidFill>
                  <a:schemeClr val="tx1"/>
                </a:solidFill>
                <a:latin typeface="AR P丸ゴシック体M" pitchFamily="50" charset="-128"/>
                <a:ea typeface="AR P丸ゴシック体M" pitchFamily="50" charset="-128"/>
              </a:rPr>
              <a:t>億円）</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a:t>
            </a:r>
            <a:r>
              <a:rPr lang="en-US" altLang="ja-JP" sz="1400" dirty="0" smtClean="0">
                <a:solidFill>
                  <a:schemeClr val="tx1"/>
                </a:solidFill>
                <a:latin typeface="AR P丸ゴシック体M" pitchFamily="50" charset="-128"/>
                <a:ea typeface="AR P丸ゴシック体M" pitchFamily="50" charset="-128"/>
              </a:rPr>
              <a:t>2</a:t>
            </a:r>
            <a:r>
              <a:rPr lang="ja-JP" altLang="en-US" sz="1400" dirty="0" smtClean="0">
                <a:solidFill>
                  <a:schemeClr val="tx1"/>
                </a:solidFill>
                <a:latin typeface="AR P丸ゴシック体M" pitchFamily="50" charset="-128"/>
                <a:ea typeface="AR P丸ゴシック体M" pitchFamily="50" charset="-128"/>
              </a:rPr>
              <a:t>事業（「雇調金」等への支出）</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1811</a:t>
            </a:r>
            <a:r>
              <a:rPr lang="ja-JP" altLang="en-US" sz="1400" dirty="0" smtClean="0">
                <a:solidFill>
                  <a:schemeClr val="tx1"/>
                </a:solidFill>
                <a:latin typeface="AR P丸ゴシック体M" pitchFamily="50" charset="-128"/>
                <a:ea typeface="AR P丸ゴシック体M" pitchFamily="50" charset="-128"/>
              </a:rPr>
              <a:t>億円</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（雇用安定資金</a:t>
            </a:r>
            <a:r>
              <a:rPr lang="en-US" altLang="ja-JP" sz="1400" dirty="0" smtClean="0">
                <a:solidFill>
                  <a:schemeClr val="tx1"/>
                </a:solidFill>
                <a:latin typeface="AR P丸ゴシック体M" pitchFamily="50" charset="-128"/>
                <a:ea typeface="AR P丸ゴシック体M" pitchFamily="50" charset="-128"/>
              </a:rPr>
              <a:t>3552</a:t>
            </a:r>
            <a:r>
              <a:rPr lang="ja-JP" altLang="en-US" sz="1400" dirty="0" smtClean="0">
                <a:solidFill>
                  <a:schemeClr val="tx1"/>
                </a:solidFill>
                <a:latin typeface="AR P丸ゴシック体M" pitchFamily="50" charset="-128"/>
                <a:ea typeface="AR P丸ゴシック体M" pitchFamily="50" charset="-128"/>
              </a:rPr>
              <a:t>億円）</a:t>
            </a:r>
            <a:endParaRPr kumimoji="1" lang="ja-JP" altLang="en-US" dirty="0">
              <a:solidFill>
                <a:schemeClr val="tx1"/>
              </a:solidFill>
            </a:endParaRPr>
          </a:p>
        </p:txBody>
      </p:sp>
      <p:sp>
        <p:nvSpPr>
          <p:cNvPr id="9" name="正方形/長方形 8"/>
          <p:cNvSpPr/>
          <p:nvPr/>
        </p:nvSpPr>
        <p:spPr>
          <a:xfrm>
            <a:off x="214282" y="4357694"/>
            <a:ext cx="357190" cy="107157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適用除外</a:t>
            </a:r>
            <a:endParaRPr kumimoji="1" lang="ja-JP" altLang="en-US" sz="1400" dirty="0">
              <a:solidFill>
                <a:schemeClr val="tx1"/>
              </a:solidFill>
              <a:latin typeface="AR P丸ゴシック体M" pitchFamily="50" charset="-128"/>
              <a:ea typeface="AR P丸ゴシック体M" pitchFamily="50" charset="-128"/>
            </a:endParaRPr>
          </a:p>
        </p:txBody>
      </p:sp>
      <p:cxnSp>
        <p:nvCxnSpPr>
          <p:cNvPr id="11" name="直線コネクタ 10"/>
          <p:cNvCxnSpPr>
            <a:stCxn id="9" idx="3"/>
          </p:cNvCxnSpPr>
          <p:nvPr/>
        </p:nvCxnSpPr>
        <p:spPr>
          <a:xfrm flipV="1">
            <a:off x="571472" y="3929066"/>
            <a:ext cx="642942" cy="964413"/>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9" idx="3"/>
          </p:cNvCxnSpPr>
          <p:nvPr/>
        </p:nvCxnSpPr>
        <p:spPr>
          <a:xfrm flipV="1">
            <a:off x="571472" y="4214818"/>
            <a:ext cx="714380" cy="678661"/>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9" idx="3"/>
          </p:cNvCxnSpPr>
          <p:nvPr/>
        </p:nvCxnSpPr>
        <p:spPr>
          <a:xfrm flipV="1">
            <a:off x="571472" y="4500570"/>
            <a:ext cx="642942" cy="392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9" idx="3"/>
          </p:cNvCxnSpPr>
          <p:nvPr/>
        </p:nvCxnSpPr>
        <p:spPr>
          <a:xfrm>
            <a:off x="571472" y="4893479"/>
            <a:ext cx="642942" cy="110728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9" idx="3"/>
          </p:cNvCxnSpPr>
          <p:nvPr/>
        </p:nvCxnSpPr>
        <p:spPr>
          <a:xfrm>
            <a:off x="571472" y="4893479"/>
            <a:ext cx="642942" cy="1393041"/>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428860" y="3857628"/>
            <a:ext cx="1214446" cy="714380"/>
          </a:xfrm>
          <a:prstGeom prst="rect">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a:t>
            </a:r>
            <a:r>
              <a:rPr kumimoji="1" lang="en-US" altLang="ja-JP" sz="1400" dirty="0" smtClean="0">
                <a:solidFill>
                  <a:schemeClr val="tx1"/>
                </a:solidFill>
                <a:latin typeface="AR P丸ゴシック体M" pitchFamily="50" charset="-128"/>
                <a:ea typeface="AR P丸ゴシック体M" pitchFamily="50" charset="-128"/>
              </a:rPr>
              <a:t>31</a:t>
            </a:r>
            <a:r>
              <a:rPr kumimoji="1" lang="ja-JP" altLang="en-US" sz="1400" dirty="0" smtClean="0">
                <a:solidFill>
                  <a:schemeClr val="tx1"/>
                </a:solidFill>
                <a:latin typeface="AR P丸ゴシック体M" pitchFamily="50" charset="-128"/>
                <a:ea typeface="AR P丸ゴシック体M" pitchFamily="50" charset="-128"/>
              </a:rPr>
              <a:t>日」以上の雇用見込みで適用</a:t>
            </a:r>
            <a:endParaRPr kumimoji="1" lang="ja-JP" altLang="en-US" sz="1400" dirty="0">
              <a:solidFill>
                <a:schemeClr val="tx1"/>
              </a:solidFill>
              <a:latin typeface="AR P丸ゴシック体M" pitchFamily="50" charset="-128"/>
              <a:ea typeface="AR P丸ゴシック体M" pitchFamily="50" charset="-128"/>
            </a:endParaRPr>
          </a:p>
        </p:txBody>
      </p:sp>
      <p:cxnSp>
        <p:nvCxnSpPr>
          <p:cNvPr id="20" name="直線矢印コネクタ 19"/>
          <p:cNvCxnSpPr/>
          <p:nvPr/>
        </p:nvCxnSpPr>
        <p:spPr>
          <a:xfrm rot="16200000" flipH="1">
            <a:off x="2964645" y="4893479"/>
            <a:ext cx="1214446" cy="428628"/>
          </a:xfrm>
          <a:prstGeom prst="straightConnector1">
            <a:avLst/>
          </a:prstGeom>
          <a:ln w="3175">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356"/>
            <a:ext cx="8229600" cy="642942"/>
          </a:xfrm>
        </p:spPr>
        <p:txBody>
          <a:bodyPr>
            <a:normAutofit/>
          </a:bodyPr>
          <a:lstStyle/>
          <a:p>
            <a:r>
              <a:rPr lang="ja-JP" altLang="en-US" sz="1800" dirty="0" smtClean="0">
                <a:solidFill>
                  <a:schemeClr val="tx1"/>
                </a:solidFill>
                <a:latin typeface="AR P丸ゴシック体M" pitchFamily="50" charset="-128"/>
                <a:ea typeface="AR P丸ゴシック体M" pitchFamily="50" charset="-128"/>
              </a:rPr>
              <a:t>鳩山政権は</a:t>
            </a:r>
            <a:r>
              <a:rPr lang="ja-JP" altLang="en-US" sz="2000" dirty="0" smtClean="0">
                <a:solidFill>
                  <a:schemeClr val="tx1"/>
                </a:solidFill>
                <a:latin typeface="AR P丸ゴシック体M" pitchFamily="50" charset="-128"/>
                <a:ea typeface="AR P丸ゴシック体M" pitchFamily="50" charset="-128"/>
              </a:rPr>
              <a:t>何を約束してきたのか</a:t>
            </a:r>
            <a:r>
              <a:rPr kumimoji="1" lang="ja-JP" altLang="en-US" sz="1800" dirty="0" smtClean="0">
                <a:solidFill>
                  <a:schemeClr val="tx1"/>
                </a:solidFill>
                <a:latin typeface="AR P丸ゴシック体M" pitchFamily="50" charset="-128"/>
                <a:ea typeface="AR P丸ゴシック体M" pitchFamily="50" charset="-128"/>
              </a:rPr>
              <a:t>－マスコミ報道から　　</a:t>
            </a:r>
            <a:endParaRPr kumimoji="1" lang="ja-JP" altLang="en-US" sz="1800" dirty="0">
              <a:solidFill>
                <a:schemeClr val="tx1"/>
              </a:solidFill>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2"/>
          </p:nvPr>
        </p:nvSpPr>
        <p:spPr>
          <a:xfrm>
            <a:off x="8143900" y="500042"/>
            <a:ext cx="762000" cy="428628"/>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11</a:t>
            </a:fld>
            <a:endParaRPr kumimoji="1" lang="ja-JP" altLang="en-US" sz="2000" dirty="0">
              <a:solidFill>
                <a:schemeClr val="tx1"/>
              </a:solidFill>
              <a:latin typeface="AR P丸ゴシック体M" pitchFamily="50" charset="-128"/>
              <a:ea typeface="AR P丸ゴシック体M" pitchFamily="50" charset="-128"/>
            </a:endParaRPr>
          </a:p>
        </p:txBody>
      </p:sp>
      <p:pic>
        <p:nvPicPr>
          <p:cNvPr id="2050" name="Picture 2" descr="C:\Users\佐藤陵一\Pictures\MP Navigator EX\2010_03_21\IMG.jpg"/>
          <p:cNvPicPr>
            <a:picLocks noGrp="1" noChangeAspect="1" noChangeArrowheads="1"/>
          </p:cNvPicPr>
          <p:nvPr>
            <p:ph idx="1"/>
          </p:nvPr>
        </p:nvPicPr>
        <p:blipFill>
          <a:blip r:embed="rId2" cstate="print"/>
          <a:srcRect/>
          <a:stretch>
            <a:fillRect/>
          </a:stretch>
        </p:blipFill>
        <p:spPr bwMode="auto">
          <a:xfrm>
            <a:off x="571472" y="1285860"/>
            <a:ext cx="2716278" cy="5145088"/>
          </a:xfrm>
          <a:prstGeom prst="rect">
            <a:avLst/>
          </a:prstGeom>
          <a:noFill/>
          <a:ln w="3175">
            <a:solidFill>
              <a:schemeClr val="bg2">
                <a:lumMod val="75000"/>
              </a:schemeClr>
            </a:solidFill>
          </a:ln>
        </p:spPr>
      </p:pic>
      <p:sp>
        <p:nvSpPr>
          <p:cNvPr id="6" name="正方形/長方形 5"/>
          <p:cNvSpPr/>
          <p:nvPr/>
        </p:nvSpPr>
        <p:spPr>
          <a:xfrm>
            <a:off x="3428992" y="1285860"/>
            <a:ext cx="5429288" cy="1857388"/>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政権発足、１ヶ月後に「</a:t>
            </a:r>
            <a:r>
              <a:rPr lang="ja-JP" altLang="en-US" sz="1400" dirty="0" smtClean="0">
                <a:solidFill>
                  <a:schemeClr val="tx1"/>
                </a:solidFill>
                <a:latin typeface="AR P丸ゴシック体M" pitchFamily="50" charset="-128"/>
                <a:ea typeface="AR P丸ゴシック体M" pitchFamily="50" charset="-128"/>
              </a:rPr>
              <a:t>緊急雇用対策」を発表</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策定を急いだため、麻生政権の対策の運用改善にとどまっている</a:t>
            </a:r>
            <a:endParaRPr lang="en-US" altLang="ja-JP" sz="1400" dirty="0" smtClean="0">
              <a:solidFill>
                <a:schemeClr val="tx1"/>
              </a:solidFill>
              <a:latin typeface="AR P丸ゴシック体M" pitchFamily="50" charset="-128"/>
              <a:ea typeface="AR P丸ゴシック体M" pitchFamily="50" charset="-128"/>
            </a:endParaRPr>
          </a:p>
          <a:p>
            <a:endParaRPr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●生活費も支給される職業訓練の枠を年末までに５万人分確保する</a:t>
            </a:r>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●ハローワークの雇用支援サービスの強化</a:t>
            </a:r>
            <a:endParaRPr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●介護・農林分野の人材育成を支援し、</a:t>
            </a:r>
            <a:r>
              <a:rPr kumimoji="1" lang="en-US" altLang="ja-JP" sz="1400" dirty="0" smtClean="0">
                <a:solidFill>
                  <a:schemeClr val="tx1"/>
                </a:solidFill>
                <a:latin typeface="AR P丸ゴシック体M" pitchFamily="50" charset="-128"/>
                <a:ea typeface="AR P丸ゴシック体M" pitchFamily="50" charset="-128"/>
              </a:rPr>
              <a:t>09</a:t>
            </a:r>
            <a:r>
              <a:rPr kumimoji="1" lang="ja-JP" altLang="en-US" sz="1400" dirty="0" smtClean="0">
                <a:solidFill>
                  <a:schemeClr val="tx1"/>
                </a:solidFill>
                <a:latin typeface="AR P丸ゴシック体M" pitchFamily="50" charset="-128"/>
                <a:ea typeface="AR P丸ゴシック体M" pitchFamily="50" charset="-128"/>
              </a:rPr>
              <a:t>年度末までに</a:t>
            </a:r>
            <a:r>
              <a:rPr kumimoji="1" lang="en-US" altLang="ja-JP" sz="1400" dirty="0" smtClean="0">
                <a:solidFill>
                  <a:schemeClr val="tx1"/>
                </a:solidFill>
                <a:latin typeface="AR P丸ゴシック体M" pitchFamily="50" charset="-128"/>
                <a:ea typeface="AR P丸ゴシック体M" pitchFamily="50" charset="-128"/>
              </a:rPr>
              <a:t>10</a:t>
            </a:r>
            <a:r>
              <a:rPr kumimoji="1" lang="ja-JP" altLang="en-US" sz="1400" dirty="0" smtClean="0">
                <a:solidFill>
                  <a:schemeClr val="tx1"/>
                </a:solidFill>
                <a:latin typeface="AR P丸ゴシック体M" pitchFamily="50" charset="-128"/>
                <a:ea typeface="AR P丸ゴシック体M" pitchFamily="50" charset="-128"/>
              </a:rPr>
              <a:t>万人の雇</a:t>
            </a:r>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kumimoji="1" lang="ja-JP" altLang="en-US" sz="1400" dirty="0" smtClean="0">
                <a:solidFill>
                  <a:schemeClr val="tx1"/>
                </a:solidFill>
                <a:latin typeface="AR P丸ゴシック体M" pitchFamily="50" charset="-128"/>
                <a:ea typeface="AR P丸ゴシック体M" pitchFamily="50" charset="-128"/>
              </a:rPr>
              <a:t>用の下支え・創出をはかる</a:t>
            </a:r>
            <a:endParaRPr kumimoji="1" lang="ja-JP" altLang="en-US" sz="1400" dirty="0">
              <a:solidFill>
                <a:schemeClr val="tx1"/>
              </a:solidFill>
              <a:latin typeface="AR P丸ゴシック体M" pitchFamily="50" charset="-128"/>
              <a:ea typeface="AR P丸ゴシック体M" pitchFamily="50" charset="-128"/>
            </a:endParaRPr>
          </a:p>
        </p:txBody>
      </p:sp>
      <p:graphicFrame>
        <p:nvGraphicFramePr>
          <p:cNvPr id="7" name="表 6"/>
          <p:cNvGraphicFramePr>
            <a:graphicFrameLocks noGrp="1"/>
          </p:cNvGraphicFramePr>
          <p:nvPr/>
        </p:nvGraphicFramePr>
        <p:xfrm>
          <a:off x="3428992" y="3281107"/>
          <a:ext cx="5429288" cy="3076852"/>
        </p:xfrm>
        <a:graphic>
          <a:graphicData uri="http://schemas.openxmlformats.org/drawingml/2006/table">
            <a:tbl>
              <a:tblPr firstRow="1" bandRow="1">
                <a:tableStyleId>{5C22544A-7EE6-4342-B048-85BDC9FD1C3A}</a:tableStyleId>
              </a:tblPr>
              <a:tblGrid>
                <a:gridCol w="1214446"/>
                <a:gridCol w="4214842"/>
              </a:tblGrid>
              <a:tr h="563648">
                <a:tc>
                  <a:txBody>
                    <a:bodyPr/>
                    <a:lstStyle/>
                    <a:p>
                      <a:r>
                        <a:rPr kumimoji="1" lang="ja-JP" altLang="en-US" sz="1400" b="0" dirty="0" smtClean="0">
                          <a:solidFill>
                            <a:sysClr val="windowText" lastClr="000000"/>
                          </a:solidFill>
                          <a:latin typeface="AR P丸ゴシック体M" pitchFamily="50" charset="-128"/>
                          <a:ea typeface="AR P丸ゴシック体M" pitchFamily="50" charset="-128"/>
                        </a:rPr>
                        <a:t>ワンストップサービス</a:t>
                      </a:r>
                      <a:endParaRPr kumimoji="1" lang="ja-JP" altLang="en-US" sz="1400" b="0" dirty="0">
                        <a:solidFill>
                          <a:sysClr val="windowText" lastClr="000000"/>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sz="1400" b="0" dirty="0" smtClean="0">
                          <a:solidFill>
                            <a:sysClr val="windowText" lastClr="000000"/>
                          </a:solidFill>
                          <a:latin typeface="AR P丸ゴシック体M" pitchFamily="50" charset="-128"/>
                          <a:ea typeface="AR P丸ゴシック体M" pitchFamily="50" charset="-128"/>
                        </a:rPr>
                        <a:t>職業、住居、生活支援の相談・手続きが</a:t>
                      </a:r>
                      <a:r>
                        <a:rPr kumimoji="1" lang="en-US" altLang="ja-JP" sz="1400" b="0" dirty="0" smtClean="0">
                          <a:solidFill>
                            <a:sysClr val="windowText" lastClr="000000"/>
                          </a:solidFill>
                          <a:latin typeface="AR P丸ゴシック体M" pitchFamily="50" charset="-128"/>
                          <a:ea typeface="AR P丸ゴシック体M" pitchFamily="50" charset="-128"/>
                        </a:rPr>
                        <a:t>1</a:t>
                      </a:r>
                      <a:r>
                        <a:rPr kumimoji="1" lang="ja-JP" altLang="en-US" sz="1400" b="0" dirty="0" smtClean="0">
                          <a:solidFill>
                            <a:sysClr val="windowText" lastClr="000000"/>
                          </a:solidFill>
                          <a:latin typeface="AR P丸ゴシック体M" pitchFamily="50" charset="-128"/>
                          <a:ea typeface="AR P丸ゴシック体M" pitchFamily="50" charset="-128"/>
                        </a:rPr>
                        <a:t>カ所でできる。</a:t>
                      </a:r>
                      <a:endParaRPr kumimoji="1" lang="ja-JP" altLang="en-US" sz="1400" b="0" dirty="0">
                        <a:solidFill>
                          <a:sysClr val="windowText" lastClr="000000"/>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46477">
                <a:tc>
                  <a:txBody>
                    <a:bodyPr/>
                    <a:lstStyle/>
                    <a:p>
                      <a:r>
                        <a:rPr kumimoji="1" lang="ja-JP" altLang="en-US" sz="1400" dirty="0" smtClean="0">
                          <a:latin typeface="AR P丸ゴシック体M" pitchFamily="50" charset="-128"/>
                          <a:ea typeface="AR P丸ゴシック体M" pitchFamily="50" charset="-128"/>
                        </a:rPr>
                        <a:t>住宅対策</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sz="1400" dirty="0" smtClean="0">
                          <a:latin typeface="AR P丸ゴシック体M" pitchFamily="50" charset="-128"/>
                          <a:ea typeface="AR P丸ゴシック体M" pitchFamily="50" charset="-128"/>
                        </a:rPr>
                        <a:t>空き社宅、公的住宅を確保する。</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46477">
                <a:tc>
                  <a:txBody>
                    <a:bodyPr/>
                    <a:lstStyle/>
                    <a:p>
                      <a:r>
                        <a:rPr kumimoji="1" lang="ja-JP" altLang="en-US" sz="1400" dirty="0" smtClean="0">
                          <a:latin typeface="AR P丸ゴシック体M" pitchFamily="50" charset="-128"/>
                          <a:ea typeface="AR P丸ゴシック体M" pitchFamily="50" charset="-128"/>
                        </a:rPr>
                        <a:t>新卒者対策</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sz="1400" dirty="0" smtClean="0">
                          <a:latin typeface="AR P丸ゴシック体M" pitchFamily="50" charset="-128"/>
                          <a:ea typeface="AR P丸ゴシック体M" pitchFamily="50" charset="-128"/>
                        </a:rPr>
                        <a:t>ハローワークに専門職を配置する。</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46477">
                <a:tc>
                  <a:txBody>
                    <a:bodyPr/>
                    <a:lstStyle/>
                    <a:p>
                      <a:r>
                        <a:rPr kumimoji="1" lang="ja-JP" altLang="en-US" sz="1400" dirty="0" smtClean="0">
                          <a:latin typeface="AR P丸ゴシック体M" pitchFamily="50" charset="-128"/>
                          <a:ea typeface="AR P丸ゴシック体M" pitchFamily="50" charset="-128"/>
                        </a:rPr>
                        <a:t>雇用維持</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sz="1400" dirty="0" smtClean="0">
                          <a:latin typeface="AR P丸ゴシック体M" pitchFamily="50" charset="-128"/>
                          <a:ea typeface="AR P丸ゴシック体M" pitchFamily="50" charset="-128"/>
                        </a:rPr>
                        <a:t>「雇調金」の申請の簡略化。</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63648">
                <a:tc>
                  <a:txBody>
                    <a:bodyPr/>
                    <a:lstStyle/>
                    <a:p>
                      <a:r>
                        <a:rPr kumimoji="1" lang="ja-JP" altLang="en-US" sz="1400" dirty="0" smtClean="0">
                          <a:latin typeface="AR P丸ゴシック体M" pitchFamily="50" charset="-128"/>
                          <a:ea typeface="AR P丸ゴシック体M" pitchFamily="50" charset="-128"/>
                        </a:rPr>
                        <a:t>介護</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sz="1400" dirty="0" smtClean="0">
                          <a:latin typeface="AR P丸ゴシック体M" pitchFamily="50" charset="-128"/>
                          <a:ea typeface="AR P丸ゴシック体M" pitchFamily="50" charset="-128"/>
                        </a:rPr>
                        <a:t>働きながら無料で介護福祉士の資格取得。</a:t>
                      </a:r>
                      <a:r>
                        <a:rPr kumimoji="1" lang="en-US" altLang="ja-JP" sz="1400" dirty="0" smtClean="0">
                          <a:latin typeface="AR P丸ゴシック体M" pitchFamily="50" charset="-128"/>
                          <a:ea typeface="AR P丸ゴシック体M" pitchFamily="50" charset="-128"/>
                        </a:rPr>
                        <a:t>2011</a:t>
                      </a:r>
                      <a:r>
                        <a:rPr kumimoji="1" lang="ja-JP" altLang="en-US" sz="1400" dirty="0" smtClean="0">
                          <a:latin typeface="AR P丸ゴシック体M" pitchFamily="50" charset="-128"/>
                          <a:ea typeface="AR P丸ゴシック体M" pitchFamily="50" charset="-128"/>
                        </a:rPr>
                        <a:t>年度末までに</a:t>
                      </a:r>
                      <a:r>
                        <a:rPr kumimoji="1" lang="en-US" altLang="ja-JP" sz="1400" dirty="0" smtClean="0">
                          <a:latin typeface="AR P丸ゴシック体M" pitchFamily="50" charset="-128"/>
                          <a:ea typeface="AR P丸ゴシック体M" pitchFamily="50" charset="-128"/>
                        </a:rPr>
                        <a:t>33000</a:t>
                      </a:r>
                      <a:r>
                        <a:rPr kumimoji="1" lang="ja-JP" altLang="en-US" sz="1400" dirty="0" smtClean="0">
                          <a:latin typeface="AR P丸ゴシック体M" pitchFamily="50" charset="-128"/>
                          <a:ea typeface="AR P丸ゴシック体M" pitchFamily="50" charset="-128"/>
                        </a:rPr>
                        <a:t>人を見込む。</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63648">
                <a:tc>
                  <a:txBody>
                    <a:bodyPr/>
                    <a:lstStyle/>
                    <a:p>
                      <a:r>
                        <a:rPr kumimoji="1" lang="ja-JP" altLang="en-US" sz="1400" dirty="0" smtClean="0">
                          <a:latin typeface="AR P丸ゴシック体M" pitchFamily="50" charset="-128"/>
                          <a:ea typeface="AR P丸ゴシック体M" pitchFamily="50" charset="-128"/>
                        </a:rPr>
                        <a:t>環境・農林業</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sz="1400" dirty="0" smtClean="0">
                          <a:latin typeface="AR P丸ゴシック体M" pitchFamily="50" charset="-128"/>
                          <a:ea typeface="AR P丸ゴシック体M" pitchFamily="50" charset="-128"/>
                        </a:rPr>
                        <a:t>地域ブランド立ち上げ支援。太陽光発電の技術者養成。</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46477">
                <a:tc>
                  <a:txBody>
                    <a:bodyPr/>
                    <a:lstStyle/>
                    <a:p>
                      <a:r>
                        <a:rPr kumimoji="1" lang="ja-JP" altLang="en-US" sz="1400" dirty="0" smtClean="0">
                          <a:latin typeface="AR P丸ゴシック体M" pitchFamily="50" charset="-128"/>
                          <a:ea typeface="AR P丸ゴシック体M" pitchFamily="50" charset="-128"/>
                        </a:rPr>
                        <a:t>地域の雇用</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sz="1400" dirty="0" smtClean="0">
                          <a:latin typeface="AR P丸ゴシック体M" pitchFamily="50" charset="-128"/>
                          <a:ea typeface="AR P丸ゴシック体M" pitchFamily="50" charset="-128"/>
                        </a:rPr>
                        <a:t>社会的企業で保育を活用する。</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8" name="正方形/長方形 7"/>
          <p:cNvSpPr/>
          <p:nvPr/>
        </p:nvSpPr>
        <p:spPr>
          <a:xfrm>
            <a:off x="1428728" y="6429396"/>
            <a:ext cx="1714512"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R P丸ゴシック体M" pitchFamily="50" charset="-128"/>
                <a:ea typeface="AR P丸ゴシック体M" pitchFamily="50" charset="-128"/>
              </a:rPr>
              <a:t>「朝日」０９．１０．２３</a:t>
            </a:r>
            <a:endParaRPr kumimoji="1" lang="ja-JP" altLang="en-US" sz="1400" dirty="0"/>
          </a:p>
        </p:txBody>
      </p:sp>
      <p:sp>
        <p:nvSpPr>
          <p:cNvPr id="9" name="正方形/長方形 8"/>
          <p:cNvSpPr/>
          <p:nvPr/>
        </p:nvSpPr>
        <p:spPr>
          <a:xfrm>
            <a:off x="6286512" y="857232"/>
            <a:ext cx="2643206" cy="357190"/>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 P丸ゴシック体M" pitchFamily="50" charset="-128"/>
                <a:ea typeface="AR P丸ゴシック体M" pitchFamily="50" charset="-128"/>
              </a:rPr>
              <a:t>26,648</a:t>
            </a:r>
            <a:r>
              <a:rPr kumimoji="1" lang="ja-JP" altLang="en-US" dirty="0" smtClean="0">
                <a:solidFill>
                  <a:schemeClr val="tx1"/>
                </a:solidFill>
                <a:latin typeface="AR P丸ゴシック体M" pitchFamily="50" charset="-128"/>
                <a:ea typeface="AR P丸ゴシック体M" pitchFamily="50" charset="-128"/>
              </a:rPr>
              <a:t>人</a:t>
            </a:r>
            <a:r>
              <a:rPr kumimoji="1" lang="ja-JP" altLang="en-US" sz="1400" dirty="0" smtClean="0">
                <a:solidFill>
                  <a:schemeClr val="tx1"/>
                </a:solidFill>
                <a:latin typeface="AR P丸ゴシック体M" pitchFamily="50" charset="-128"/>
                <a:ea typeface="AR P丸ゴシック体M" pitchFamily="50" charset="-128"/>
              </a:rPr>
              <a:t>（</a:t>
            </a:r>
            <a:r>
              <a:rPr kumimoji="1" lang="en-US" altLang="ja-JP" sz="1400" dirty="0" smtClean="0">
                <a:solidFill>
                  <a:schemeClr val="tx1"/>
                </a:solidFill>
                <a:latin typeface="AR P丸ゴシック体M" pitchFamily="50" charset="-128"/>
                <a:ea typeface="AR P丸ゴシック体M" pitchFamily="50" charset="-128"/>
              </a:rPr>
              <a:t>10.3.2</a:t>
            </a:r>
            <a:r>
              <a:rPr kumimoji="1" lang="ja-JP" altLang="en-US" sz="1400" dirty="0" smtClean="0">
                <a:solidFill>
                  <a:schemeClr val="tx1"/>
                </a:solidFill>
                <a:latin typeface="AR P丸ゴシック体M" pitchFamily="50" charset="-128"/>
                <a:ea typeface="AR P丸ゴシック体M" pitchFamily="50" charset="-128"/>
              </a:rPr>
              <a:t>日経）</a:t>
            </a:r>
            <a:endParaRPr kumimoji="1" lang="ja-JP" altLang="en-US" sz="1400" dirty="0">
              <a:solidFill>
                <a:schemeClr val="tx1"/>
              </a:solidFill>
              <a:latin typeface="AR P丸ゴシック体M" pitchFamily="50" charset="-128"/>
              <a:ea typeface="AR P丸ゴシック体M" pitchFamily="50" charset="-128"/>
            </a:endParaRPr>
          </a:p>
        </p:txBody>
      </p:sp>
      <p:cxnSp>
        <p:nvCxnSpPr>
          <p:cNvPr id="11" name="直線コネクタ 10"/>
          <p:cNvCxnSpPr/>
          <p:nvPr/>
        </p:nvCxnSpPr>
        <p:spPr>
          <a:xfrm rot="5400000">
            <a:off x="7215206" y="1285860"/>
            <a:ext cx="1000132" cy="571504"/>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8" y="785794"/>
            <a:ext cx="8429684" cy="1000132"/>
          </a:xfrm>
        </p:spPr>
        <p:txBody>
          <a:bodyPr>
            <a:normAutofit fontScale="90000"/>
          </a:bodyPr>
          <a:lstStyle/>
          <a:p>
            <a:r>
              <a:rPr lang="ja-JP" altLang="en-US" sz="2200" dirty="0" smtClean="0">
                <a:latin typeface="AR P丸ゴシック体M" pitchFamily="50" charset="-128"/>
                <a:ea typeface="AR P丸ゴシック体M" pitchFamily="50" charset="-128"/>
              </a:rPr>
              <a:t>「第</a:t>
            </a:r>
            <a:r>
              <a:rPr lang="en-US" altLang="ja-JP" sz="2200" dirty="0" smtClean="0">
                <a:latin typeface="AR P丸ゴシック体M" pitchFamily="50" charset="-128"/>
                <a:ea typeface="AR P丸ゴシック体M" pitchFamily="50" charset="-128"/>
              </a:rPr>
              <a:t>2</a:t>
            </a:r>
            <a:r>
              <a:rPr lang="ja-JP" altLang="en-US" sz="2200" dirty="0" smtClean="0">
                <a:latin typeface="AR P丸ゴシック体M" pitchFamily="50" charset="-128"/>
                <a:ea typeface="AR P丸ゴシック体M" pitchFamily="50" charset="-128"/>
              </a:rPr>
              <a:t>の安全網」</a:t>
            </a:r>
            <a:r>
              <a:rPr lang="ja-JP" altLang="en-US" sz="2000" dirty="0" smtClean="0">
                <a:latin typeface="AR P丸ゴシック体M" pitchFamily="50" charset="-128"/>
                <a:ea typeface="AR P丸ゴシック体M" pitchFamily="50" charset="-128"/>
              </a:rPr>
              <a:t>が浸透していない</a:t>
            </a:r>
            <a:r>
              <a:rPr lang="en-US" altLang="ja-JP" sz="1800" dirty="0" smtClean="0">
                <a:latin typeface="AR P丸ゴシック体M" pitchFamily="50" charset="-128"/>
                <a:ea typeface="AR P丸ゴシック体M" pitchFamily="50" charset="-128"/>
              </a:rPr>
              <a:t/>
            </a:r>
            <a:br>
              <a:rPr lang="en-US" altLang="ja-JP" sz="1800" dirty="0" smtClean="0">
                <a:latin typeface="AR P丸ゴシック体M" pitchFamily="50" charset="-128"/>
                <a:ea typeface="AR P丸ゴシック体M" pitchFamily="50" charset="-128"/>
              </a:rPr>
            </a:br>
            <a:r>
              <a:rPr lang="ja-JP" altLang="en-US" sz="1800" dirty="0" smtClean="0">
                <a:latin typeface="AR P丸ゴシック体M" pitchFamily="50" charset="-128"/>
                <a:ea typeface="AR P丸ゴシック体M" pitchFamily="50" charset="-128"/>
              </a:rPr>
              <a:t>「朝日」（０９．１２．２７）－麻生政権が</a:t>
            </a:r>
            <a:r>
              <a:rPr lang="en-US" altLang="ja-JP" sz="1800" dirty="0" smtClean="0">
                <a:latin typeface="AR P丸ゴシック体M" pitchFamily="50" charset="-128"/>
                <a:ea typeface="AR P丸ゴシック体M" pitchFamily="50" charset="-128"/>
              </a:rPr>
              <a:t>08</a:t>
            </a:r>
            <a:r>
              <a:rPr lang="ja-JP" altLang="en-US" sz="1800" dirty="0" smtClean="0">
                <a:latin typeface="AR P丸ゴシック体M" pitchFamily="50" charset="-128"/>
                <a:ea typeface="AR P丸ゴシック体M" pitchFamily="50" charset="-128"/>
              </a:rPr>
              <a:t>年末から</a:t>
            </a:r>
            <a:r>
              <a:rPr lang="en-US" altLang="ja-JP" sz="1800" dirty="0" smtClean="0">
                <a:latin typeface="AR P丸ゴシック体M" pitchFamily="50" charset="-128"/>
                <a:ea typeface="AR P丸ゴシック体M" pitchFamily="50" charset="-128"/>
              </a:rPr>
              <a:t>09</a:t>
            </a:r>
            <a:r>
              <a:rPr lang="ja-JP" altLang="en-US" sz="1800" dirty="0" smtClean="0">
                <a:latin typeface="AR P丸ゴシック体M" pitchFamily="50" charset="-128"/>
                <a:ea typeface="AR P丸ゴシック体M" pitchFamily="50" charset="-128"/>
              </a:rPr>
              <a:t>年にかけて「第</a:t>
            </a:r>
            <a:r>
              <a:rPr lang="en-US" altLang="ja-JP" sz="1800" dirty="0" smtClean="0">
                <a:latin typeface="AR P丸ゴシック体M" pitchFamily="50" charset="-128"/>
                <a:ea typeface="AR P丸ゴシック体M" pitchFamily="50" charset="-128"/>
              </a:rPr>
              <a:t>2</a:t>
            </a:r>
            <a:r>
              <a:rPr lang="ja-JP" altLang="en-US" sz="1800" dirty="0" smtClean="0">
                <a:latin typeface="AR P丸ゴシック体M" pitchFamily="50" charset="-128"/>
                <a:ea typeface="AR P丸ゴシック体M" pitchFamily="50" charset="-128"/>
              </a:rPr>
              <a:t>の安全網」の支援制度を設けたが、浸透していない。鳩山政権はハローワークで</a:t>
            </a:r>
            <a:r>
              <a:rPr lang="en-US" altLang="ja-JP" sz="1800" dirty="0" smtClean="0">
                <a:latin typeface="AR P丸ゴシック体M" pitchFamily="50" charset="-128"/>
                <a:ea typeface="AR P丸ゴシック体M" pitchFamily="50" charset="-128"/>
              </a:rPr>
              <a:t>12</a:t>
            </a:r>
            <a:r>
              <a:rPr lang="ja-JP" altLang="en-US" sz="1800" dirty="0" smtClean="0">
                <a:latin typeface="AR P丸ゴシック体M" pitchFamily="50" charset="-128"/>
                <a:ea typeface="AR P丸ゴシック体M" pitchFamily="50" charset="-128"/>
              </a:rPr>
              <a:t>月から「ワンストップサービス」を試行し、年末年始に失業者向け生活相談を行うという報道である。</a:t>
            </a:r>
            <a:endParaRPr kumimoji="1" lang="ja-JP" altLang="en-US" sz="1800" dirty="0">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2"/>
          </p:nvPr>
        </p:nvSpPr>
        <p:spPr>
          <a:xfrm>
            <a:off x="8215338" y="571480"/>
            <a:ext cx="762000" cy="36576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12</a:t>
            </a:fld>
            <a:endParaRPr kumimoji="1" lang="ja-JP" altLang="en-US" sz="2000" dirty="0">
              <a:solidFill>
                <a:schemeClr val="tx1"/>
              </a:solidFill>
              <a:latin typeface="AR P丸ゴシック体M" pitchFamily="50" charset="-128"/>
              <a:ea typeface="AR P丸ゴシック体M" pitchFamily="50" charset="-128"/>
            </a:endParaRPr>
          </a:p>
        </p:txBody>
      </p:sp>
      <p:pic>
        <p:nvPicPr>
          <p:cNvPr id="3074" name="Picture 2" descr="C:\Users\佐藤陵一\Pictures\MP Navigator EX\2010_03_21\IMG_0002.jpg"/>
          <p:cNvPicPr>
            <a:picLocks noGrp="1" noChangeAspect="1" noChangeArrowheads="1"/>
          </p:cNvPicPr>
          <p:nvPr>
            <p:ph idx="1"/>
          </p:nvPr>
        </p:nvPicPr>
        <p:blipFill>
          <a:blip r:embed="rId2" cstate="print"/>
          <a:srcRect/>
          <a:stretch>
            <a:fillRect/>
          </a:stretch>
        </p:blipFill>
        <p:spPr bwMode="auto">
          <a:xfrm>
            <a:off x="500034" y="1928802"/>
            <a:ext cx="4382048" cy="4143404"/>
          </a:xfrm>
          <a:prstGeom prst="rect">
            <a:avLst/>
          </a:prstGeom>
          <a:noFill/>
          <a:ln>
            <a:solidFill>
              <a:schemeClr val="tx2">
                <a:lumMod val="20000"/>
                <a:lumOff val="80000"/>
              </a:schemeClr>
            </a:solidFill>
          </a:ln>
        </p:spPr>
      </p:pic>
      <p:sp>
        <p:nvSpPr>
          <p:cNvPr id="6" name="正方形/長方形 5"/>
          <p:cNvSpPr/>
          <p:nvPr/>
        </p:nvSpPr>
        <p:spPr>
          <a:xfrm>
            <a:off x="5214942" y="1928802"/>
            <a:ext cx="3429024" cy="4143404"/>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AR P丸ゴシック体M" pitchFamily="50" charset="-128"/>
                <a:ea typeface="AR P丸ゴシック体M" pitchFamily="50" charset="-128"/>
              </a:rPr>
              <a:t>「第</a:t>
            </a:r>
            <a:r>
              <a:rPr kumimoji="1" lang="en-US" altLang="ja-JP" dirty="0" smtClean="0">
                <a:solidFill>
                  <a:schemeClr val="tx1"/>
                </a:solidFill>
                <a:latin typeface="AR P丸ゴシック体M" pitchFamily="50" charset="-128"/>
                <a:ea typeface="AR P丸ゴシック体M" pitchFamily="50" charset="-128"/>
              </a:rPr>
              <a:t>2</a:t>
            </a:r>
            <a:r>
              <a:rPr kumimoji="1" lang="ja-JP" altLang="en-US" dirty="0" smtClean="0">
                <a:solidFill>
                  <a:schemeClr val="tx1"/>
                </a:solidFill>
                <a:latin typeface="AR P丸ゴシック体M" pitchFamily="50" charset="-128"/>
                <a:ea typeface="AR P丸ゴシック体M" pitchFamily="50" charset="-128"/>
              </a:rPr>
              <a:t>の安全網」とは生活保護の手前で失業者を救う政策</a:t>
            </a:r>
            <a:endParaRPr kumimoji="1" lang="en-US" altLang="ja-JP" dirty="0" smtClean="0">
              <a:solidFill>
                <a:schemeClr val="tx1"/>
              </a:solidFill>
              <a:latin typeface="AR P丸ゴシック体M" pitchFamily="50" charset="-128"/>
              <a:ea typeface="AR P丸ゴシック体M" pitchFamily="50" charset="-128"/>
            </a:endParaRPr>
          </a:p>
          <a:p>
            <a:endParaRPr kumimoji="1" lang="en-US" altLang="ja-JP"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●申請窓口が分散</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・住宅入居費用や生活費が借りられる就</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職安定資金融資はハローワーク。</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a:t>
            </a:r>
            <a:r>
              <a:rPr kumimoji="1" lang="ja-JP" altLang="en-US" sz="1400" dirty="0" smtClean="0">
                <a:solidFill>
                  <a:schemeClr val="tx1"/>
                </a:solidFill>
                <a:latin typeface="AR P丸ゴシック体M" pitchFamily="50" charset="-128"/>
                <a:ea typeface="AR P丸ゴシック体M" pitchFamily="50" charset="-128"/>
              </a:rPr>
              <a:t>賃貸住宅の家賃がもらえる住宅手当は</a:t>
            </a:r>
            <a:endParaRPr kumimoji="1" lang="en-US" altLang="ja-JP" sz="14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 </a:t>
            </a:r>
            <a:r>
              <a:rPr kumimoji="1" lang="ja-JP" altLang="en-US" sz="1400" dirty="0" smtClean="0">
                <a:solidFill>
                  <a:schemeClr val="tx1"/>
                </a:solidFill>
                <a:latin typeface="AR P丸ゴシック体M" pitchFamily="50" charset="-128"/>
                <a:ea typeface="AR P丸ゴシック体M" pitchFamily="50" charset="-128"/>
              </a:rPr>
              <a:t>自治体。</a:t>
            </a:r>
            <a:endParaRPr kumimoji="1" lang="en-US" altLang="ja-JP" sz="1400" dirty="0" smtClean="0">
              <a:solidFill>
                <a:schemeClr val="tx1"/>
              </a:solidFill>
              <a:latin typeface="AR P丸ゴシック体M" pitchFamily="50" charset="-128"/>
              <a:ea typeface="AR P丸ゴシック体M" pitchFamily="50" charset="-128"/>
            </a:endParaRPr>
          </a:p>
          <a:p>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●利用期間が</a:t>
            </a:r>
            <a:r>
              <a:rPr kumimoji="1" lang="en-US" altLang="ja-JP" sz="1400" dirty="0" smtClean="0">
                <a:solidFill>
                  <a:schemeClr val="tx1"/>
                </a:solidFill>
                <a:latin typeface="AR P丸ゴシック体M" pitchFamily="50" charset="-128"/>
                <a:ea typeface="AR P丸ゴシック体M" pitchFamily="50" charset="-128"/>
              </a:rPr>
              <a:t>6</a:t>
            </a:r>
            <a:r>
              <a:rPr kumimoji="1" lang="ja-JP" altLang="en-US" sz="1400" dirty="0" smtClean="0">
                <a:solidFill>
                  <a:schemeClr val="tx1"/>
                </a:solidFill>
                <a:latin typeface="AR P丸ゴシック体M" pitchFamily="50" charset="-128"/>
                <a:ea typeface="AR P丸ゴシック体M" pitchFamily="50" charset="-128"/>
              </a:rPr>
              <a:t>カ月か</a:t>
            </a:r>
            <a:r>
              <a:rPr lang="ja-JP" altLang="en-US" sz="1400" dirty="0" smtClean="0">
                <a:solidFill>
                  <a:schemeClr val="tx1"/>
                </a:solidFill>
                <a:latin typeface="AR P丸ゴシック体M" pitchFamily="50" charset="-128"/>
                <a:ea typeface="AR P丸ゴシック体M" pitchFamily="50" charset="-128"/>
              </a:rPr>
              <a:t>ら１</a:t>
            </a:r>
            <a:r>
              <a:rPr kumimoji="1" lang="ja-JP" altLang="en-US" sz="1400" dirty="0" smtClean="0">
                <a:solidFill>
                  <a:schemeClr val="tx1"/>
                </a:solidFill>
                <a:latin typeface="AR P丸ゴシック体M" pitchFamily="50" charset="-128"/>
                <a:ea typeface="AR P丸ゴシック体M" pitchFamily="50" charset="-128"/>
              </a:rPr>
              <a:t>年に限られて　</a:t>
            </a:r>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kumimoji="1" lang="ja-JP" altLang="en-US" sz="1400" dirty="0" smtClean="0">
                <a:solidFill>
                  <a:schemeClr val="tx1"/>
                </a:solidFill>
                <a:latin typeface="AR P丸ゴシック体M" pitchFamily="50" charset="-128"/>
                <a:ea typeface="AR P丸ゴシック体M" pitchFamily="50" charset="-128"/>
              </a:rPr>
              <a:t>いる。就職できなければ生保に</a:t>
            </a:r>
            <a:r>
              <a:rPr kumimoji="1" lang="ja-JP" altLang="en-US" sz="1400" dirty="0" err="1" smtClean="0">
                <a:solidFill>
                  <a:schemeClr val="tx1"/>
                </a:solidFill>
                <a:latin typeface="AR P丸ゴシック体M" pitchFamily="50" charset="-128"/>
                <a:ea typeface="AR P丸ゴシック体M" pitchFamily="50" charset="-128"/>
              </a:rPr>
              <a:t>頼らざ</a:t>
            </a:r>
            <a:r>
              <a:rPr kumimoji="1" lang="ja-JP" altLang="en-US" sz="1400" dirty="0" smtClean="0">
                <a:solidFill>
                  <a:schemeClr val="tx1"/>
                </a:solidFill>
                <a:latin typeface="AR P丸ゴシック体M" pitchFamily="50" charset="-128"/>
                <a:ea typeface="AR P丸ゴシック体M" pitchFamily="50" charset="-128"/>
              </a:rPr>
              <a:t>　</a:t>
            </a:r>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kumimoji="1" lang="ja-JP" altLang="en-US" sz="1400" dirty="0" err="1" smtClean="0">
                <a:solidFill>
                  <a:schemeClr val="tx1"/>
                </a:solidFill>
                <a:latin typeface="AR P丸ゴシック体M" pitchFamily="50" charset="-128"/>
                <a:ea typeface="AR P丸ゴシック体M" pitchFamily="50" charset="-128"/>
              </a:rPr>
              <a:t>るを</a:t>
            </a:r>
            <a:r>
              <a:rPr kumimoji="1" lang="ja-JP" altLang="en-US" sz="1400" dirty="0" smtClean="0">
                <a:solidFill>
                  <a:schemeClr val="tx1"/>
                </a:solidFill>
                <a:latin typeface="AR P丸ゴシック体M" pitchFamily="50" charset="-128"/>
                <a:ea typeface="AR P丸ゴシック体M" pitchFamily="50" charset="-128"/>
              </a:rPr>
              <a:t>得ない。</a:t>
            </a:r>
            <a:endParaRPr kumimoji="1" lang="en-US" altLang="ja-JP" sz="1400" dirty="0" smtClean="0">
              <a:solidFill>
                <a:schemeClr val="tx1"/>
              </a:solidFill>
              <a:latin typeface="AR P丸ゴシック体M" pitchFamily="50" charset="-128"/>
              <a:ea typeface="AR P丸ゴシック体M" pitchFamily="50" charset="-128"/>
            </a:endParaRPr>
          </a:p>
          <a:p>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a:t>
            </a:r>
            <a:r>
              <a:rPr lang="en-US" altLang="ja-JP" sz="1400" dirty="0" smtClean="0">
                <a:solidFill>
                  <a:schemeClr val="tx1"/>
                </a:solidFill>
                <a:latin typeface="AR P丸ゴシック体M" pitchFamily="50" charset="-128"/>
                <a:ea typeface="AR P丸ゴシック体M" pitchFamily="50" charset="-128"/>
              </a:rPr>
              <a:t>09</a:t>
            </a:r>
            <a:r>
              <a:rPr lang="ja-JP" altLang="en-US" sz="1400" dirty="0" smtClean="0">
                <a:solidFill>
                  <a:schemeClr val="tx1"/>
                </a:solidFill>
                <a:latin typeface="AR P丸ゴシック体M" pitchFamily="50" charset="-128"/>
                <a:ea typeface="AR P丸ゴシック体M" pitchFamily="50" charset="-128"/>
              </a:rPr>
              <a:t>年</a:t>
            </a:r>
            <a:r>
              <a:rPr lang="en-US" altLang="ja-JP" sz="1400" dirty="0" smtClean="0">
                <a:solidFill>
                  <a:schemeClr val="tx1"/>
                </a:solidFill>
                <a:latin typeface="AR P丸ゴシック体M" pitchFamily="50" charset="-128"/>
                <a:ea typeface="AR P丸ゴシック体M" pitchFamily="50" charset="-128"/>
              </a:rPr>
              <a:t>6</a:t>
            </a:r>
            <a:r>
              <a:rPr lang="ja-JP" altLang="en-US" sz="1400" dirty="0" smtClean="0">
                <a:solidFill>
                  <a:schemeClr val="tx1"/>
                </a:solidFill>
                <a:latin typeface="AR P丸ゴシック体M" pitchFamily="50" charset="-128"/>
                <a:ea typeface="AR P丸ゴシック体M" pitchFamily="50" charset="-128"/>
              </a:rPr>
              <a:t>～</a:t>
            </a:r>
            <a:r>
              <a:rPr lang="en-US" altLang="ja-JP" sz="1400" dirty="0" smtClean="0">
                <a:solidFill>
                  <a:schemeClr val="tx1"/>
                </a:solidFill>
                <a:latin typeface="AR P丸ゴシック体M" pitchFamily="50" charset="-128"/>
                <a:ea typeface="AR P丸ゴシック体M" pitchFamily="50" charset="-128"/>
              </a:rPr>
              <a:t>12</a:t>
            </a:r>
            <a:r>
              <a:rPr lang="ja-JP" altLang="en-US" sz="1400" dirty="0" smtClean="0">
                <a:solidFill>
                  <a:schemeClr val="tx1"/>
                </a:solidFill>
                <a:latin typeface="AR P丸ゴシック体M" pitchFamily="50" charset="-128"/>
                <a:ea typeface="AR P丸ゴシック体M" pitchFamily="50" charset="-128"/>
              </a:rPr>
              <a:t>月に雇用保険が切れる人は</a:t>
            </a:r>
            <a:endParaRPr lang="en-US" altLang="ja-JP" sz="14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  </a:t>
            </a:r>
            <a:r>
              <a:rPr lang="ja-JP" altLang="en-US" sz="1400" dirty="0" smtClean="0">
                <a:solidFill>
                  <a:schemeClr val="tx1"/>
                </a:solidFill>
                <a:latin typeface="AR P丸ゴシック体M" pitchFamily="50" charset="-128"/>
                <a:ea typeface="AR P丸ゴシック体M" pitchFamily="50" charset="-128"/>
              </a:rPr>
              <a:t>推定</a:t>
            </a:r>
            <a:r>
              <a:rPr lang="en-US" altLang="ja-JP" sz="1400" dirty="0" smtClean="0">
                <a:solidFill>
                  <a:schemeClr val="tx1"/>
                </a:solidFill>
                <a:latin typeface="AR P丸ゴシック体M" pitchFamily="50" charset="-128"/>
                <a:ea typeface="AR P丸ゴシック体M" pitchFamily="50" charset="-128"/>
              </a:rPr>
              <a:t>93</a:t>
            </a:r>
            <a:r>
              <a:rPr lang="ja-JP" altLang="en-US" sz="1400" dirty="0" smtClean="0">
                <a:solidFill>
                  <a:schemeClr val="tx1"/>
                </a:solidFill>
                <a:latin typeface="AR P丸ゴシック体M" pitchFamily="50" charset="-128"/>
                <a:ea typeface="AR P丸ゴシック体M" pitchFamily="50" charset="-128"/>
              </a:rPr>
              <a:t>万人だった。</a:t>
            </a:r>
            <a:endParaRPr kumimoji="1" lang="ja-JP" altLang="en-US" sz="1400" dirty="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8" y="714356"/>
            <a:ext cx="8501122" cy="1714512"/>
          </a:xfrm>
        </p:spPr>
        <p:txBody>
          <a:bodyPr>
            <a:normAutofit fontScale="90000"/>
          </a:bodyPr>
          <a:lstStyle/>
          <a:p>
            <a:r>
              <a:rPr kumimoji="1" lang="en-US" altLang="ja-JP" sz="1800" dirty="0" smtClean="0">
                <a:latin typeface="AR P丸ゴシック体M" pitchFamily="50" charset="-128"/>
                <a:ea typeface="AR P丸ゴシック体M" pitchFamily="50" charset="-128"/>
              </a:rPr>
              <a:t>09</a:t>
            </a:r>
            <a:r>
              <a:rPr kumimoji="1" lang="ja-JP" altLang="en-US" sz="1800" dirty="0" smtClean="0">
                <a:latin typeface="AR P丸ゴシック体M" pitchFamily="50" charset="-128"/>
                <a:ea typeface="AR P丸ゴシック体M" pitchFamily="50" charset="-128"/>
              </a:rPr>
              <a:t>年末～</a:t>
            </a:r>
            <a:r>
              <a:rPr kumimoji="1" lang="en-US" altLang="ja-JP" sz="1800" dirty="0" smtClean="0">
                <a:latin typeface="AR P丸ゴシック体M" pitchFamily="50" charset="-128"/>
                <a:ea typeface="AR P丸ゴシック体M" pitchFamily="50" charset="-128"/>
              </a:rPr>
              <a:t>10</a:t>
            </a:r>
            <a:r>
              <a:rPr kumimoji="1" lang="ja-JP" altLang="en-US" sz="1800" dirty="0" smtClean="0">
                <a:latin typeface="AR P丸ゴシック体M" pitchFamily="50" charset="-128"/>
                <a:ea typeface="AR P丸ゴシック体M" pitchFamily="50" charset="-128"/>
              </a:rPr>
              <a:t>年年始</a:t>
            </a:r>
            <a:r>
              <a:rPr kumimoji="1" lang="en-US" altLang="ja-JP" sz="1800" dirty="0" smtClean="0">
                <a:latin typeface="AR P丸ゴシック体M" pitchFamily="50" charset="-128"/>
                <a:ea typeface="AR P丸ゴシック体M" pitchFamily="50" charset="-128"/>
              </a:rPr>
              <a:t/>
            </a:r>
            <a:br>
              <a:rPr kumimoji="1" lang="en-US" altLang="ja-JP" sz="1800" dirty="0" smtClean="0">
                <a:latin typeface="AR P丸ゴシック体M" pitchFamily="50" charset="-128"/>
                <a:ea typeface="AR P丸ゴシック体M" pitchFamily="50" charset="-128"/>
              </a:rPr>
            </a:br>
            <a:r>
              <a:rPr kumimoji="1" lang="ja-JP" altLang="en-US" sz="1800" dirty="0" smtClean="0">
                <a:latin typeface="AR P丸ゴシック体M" pitchFamily="50" charset="-128"/>
                <a:ea typeface="AR P丸ゴシック体M" pitchFamily="50" charset="-128"/>
              </a:rPr>
              <a:t>菅副総理肝いりの</a:t>
            </a:r>
            <a:r>
              <a:rPr lang="ja-JP" altLang="en-US" sz="2200" dirty="0" smtClean="0">
                <a:latin typeface="AR P丸ゴシック体M" pitchFamily="50" charset="-128"/>
                <a:ea typeface="AR P丸ゴシック体M" pitchFamily="50" charset="-128"/>
              </a:rPr>
              <a:t>「ワンストップサービス」</a:t>
            </a:r>
            <a:r>
              <a:rPr lang="ja-JP" altLang="en-US" sz="1800" dirty="0" smtClean="0">
                <a:latin typeface="AR P丸ゴシック体M" pitchFamily="50" charset="-128"/>
                <a:ea typeface="AR P丸ゴシック体M" pitchFamily="50" charset="-128"/>
              </a:rPr>
              <a:t>を実施</a:t>
            </a:r>
            <a:r>
              <a:rPr lang="en-US" altLang="ja-JP" sz="1800" dirty="0" smtClean="0">
                <a:latin typeface="AR P丸ゴシック体M" pitchFamily="50" charset="-128"/>
                <a:ea typeface="AR P丸ゴシック体M" pitchFamily="50" charset="-128"/>
              </a:rPr>
              <a:t/>
            </a:r>
            <a:br>
              <a:rPr lang="en-US" altLang="ja-JP" sz="1800" dirty="0" smtClean="0">
                <a:latin typeface="AR P丸ゴシック体M" pitchFamily="50" charset="-128"/>
                <a:ea typeface="AR P丸ゴシック体M" pitchFamily="50" charset="-128"/>
              </a:rPr>
            </a:br>
            <a:r>
              <a:rPr lang="ja-JP" altLang="en-US" sz="1800" dirty="0" smtClean="0">
                <a:latin typeface="AR P丸ゴシック体M" pitchFamily="50" charset="-128"/>
                <a:ea typeface="AR P丸ゴシック体M" pitchFamily="50" charset="-128"/>
              </a:rPr>
              <a:t>第</a:t>
            </a:r>
            <a:r>
              <a:rPr lang="en-US" altLang="ja-JP" sz="1800" dirty="0" smtClean="0">
                <a:latin typeface="AR P丸ゴシック体M" pitchFamily="50" charset="-128"/>
                <a:ea typeface="AR P丸ゴシック体M" pitchFamily="50" charset="-128"/>
              </a:rPr>
              <a:t>2</a:t>
            </a:r>
            <a:r>
              <a:rPr lang="ja-JP" altLang="en-US" sz="1800" dirty="0" smtClean="0">
                <a:latin typeface="AR P丸ゴシック体M" pitchFamily="50" charset="-128"/>
                <a:ea typeface="AR P丸ゴシック体M" pitchFamily="50" charset="-128"/>
              </a:rPr>
              <a:t>のセーフティネット（雇用の安全網）－失業者が再就職するまでの間、国が生活に必要な資金を貸し付けたり、支援する制度。</a:t>
            </a:r>
            <a:r>
              <a:rPr lang="en-US" altLang="ja-JP" sz="1800" dirty="0" smtClean="0">
                <a:latin typeface="AR P丸ゴシック体M" pitchFamily="50" charset="-128"/>
                <a:ea typeface="AR P丸ゴシック体M" pitchFamily="50" charset="-128"/>
              </a:rPr>
              <a:t>2008</a:t>
            </a:r>
            <a:r>
              <a:rPr lang="ja-JP" altLang="en-US" sz="1800" dirty="0" smtClean="0">
                <a:latin typeface="AR P丸ゴシック体M" pitchFamily="50" charset="-128"/>
                <a:ea typeface="AR P丸ゴシック体M" pitchFamily="50" charset="-128"/>
              </a:rPr>
              <a:t>年</a:t>
            </a:r>
            <a:r>
              <a:rPr lang="en-US" altLang="ja-JP" sz="1800" dirty="0" smtClean="0">
                <a:latin typeface="AR P丸ゴシック体M" pitchFamily="50" charset="-128"/>
                <a:ea typeface="AR P丸ゴシック体M" pitchFamily="50" charset="-128"/>
              </a:rPr>
              <a:t>12</a:t>
            </a:r>
            <a:r>
              <a:rPr lang="ja-JP" altLang="en-US" sz="1800" dirty="0" smtClean="0">
                <a:latin typeface="AR P丸ゴシック体M" pitchFamily="50" charset="-128"/>
                <a:ea typeface="AR P丸ゴシック体M" pitchFamily="50" charset="-128"/>
              </a:rPr>
              <a:t>月に本格的に始まり、現在は</a:t>
            </a:r>
            <a:r>
              <a:rPr lang="en-US" altLang="ja-JP" sz="1800" dirty="0" smtClean="0">
                <a:latin typeface="AR P丸ゴシック体M" pitchFamily="50" charset="-128"/>
                <a:ea typeface="AR P丸ゴシック体M" pitchFamily="50" charset="-128"/>
              </a:rPr>
              <a:t>7</a:t>
            </a:r>
            <a:r>
              <a:rPr lang="ja-JP" altLang="en-US" sz="1800" dirty="0" err="1" smtClean="0">
                <a:latin typeface="AR P丸ゴシック体M" pitchFamily="50" charset="-128"/>
                <a:ea typeface="AR P丸ゴシック体M" pitchFamily="50" charset="-128"/>
              </a:rPr>
              <a:t>つの</a:t>
            </a:r>
            <a:r>
              <a:rPr lang="ja-JP" altLang="en-US" sz="1800" dirty="0" smtClean="0">
                <a:latin typeface="AR P丸ゴシック体M" pitchFamily="50" charset="-128"/>
                <a:ea typeface="AR P丸ゴシック体M" pitchFamily="50" charset="-128"/>
              </a:rPr>
              <a:t>施策がある。対象は雇用保険の失業給付を受けられない人や住居を失った人など。雇用保険の失業給付が第</a:t>
            </a:r>
            <a:r>
              <a:rPr lang="en-US" altLang="ja-JP" sz="1800" dirty="0" smtClean="0">
                <a:latin typeface="AR P丸ゴシック体M" pitchFamily="50" charset="-128"/>
                <a:ea typeface="AR P丸ゴシック体M" pitchFamily="50" charset="-128"/>
              </a:rPr>
              <a:t>1</a:t>
            </a:r>
            <a:r>
              <a:rPr lang="ja-JP" altLang="en-US" sz="1800" dirty="0" smtClean="0">
                <a:latin typeface="AR P丸ゴシック体M" pitchFamily="50" charset="-128"/>
                <a:ea typeface="AR P丸ゴシック体M" pitchFamily="50" charset="-128"/>
              </a:rPr>
              <a:t>の安全網、生活保護が最後の安全網で、その間をつないで社会復帰を促す狙いがある。（日経１３．２）</a:t>
            </a:r>
            <a:endParaRPr kumimoji="1" lang="ja-JP" altLang="en-US" sz="1800" dirty="0">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2"/>
          </p:nvPr>
        </p:nvSpPr>
        <p:spPr>
          <a:xfrm>
            <a:off x="8143900" y="571480"/>
            <a:ext cx="792836" cy="35719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13</a:t>
            </a:fld>
            <a:endParaRPr kumimoji="1" lang="ja-JP" altLang="en-US" sz="2000" dirty="0">
              <a:solidFill>
                <a:schemeClr val="tx1"/>
              </a:solidFill>
              <a:latin typeface="AR P丸ゴシック体M" pitchFamily="50" charset="-128"/>
              <a:ea typeface="AR P丸ゴシック体M" pitchFamily="50" charset="-128"/>
            </a:endParaRPr>
          </a:p>
        </p:txBody>
      </p:sp>
      <p:pic>
        <p:nvPicPr>
          <p:cNvPr id="1026" name="Picture 2" descr="C:\Users\佐藤陵一\Pictures\MP Navigator EX\2010_03_16\IMG_0001.jpg"/>
          <p:cNvPicPr>
            <a:picLocks noGrp="1" noChangeAspect="1" noChangeArrowheads="1"/>
          </p:cNvPicPr>
          <p:nvPr>
            <p:ph idx="1"/>
          </p:nvPr>
        </p:nvPicPr>
        <p:blipFill>
          <a:blip r:embed="rId2" cstate="print"/>
          <a:srcRect/>
          <a:stretch>
            <a:fillRect/>
          </a:stretch>
        </p:blipFill>
        <p:spPr bwMode="auto">
          <a:xfrm>
            <a:off x="571472" y="2571744"/>
            <a:ext cx="2857520" cy="3857653"/>
          </a:xfrm>
          <a:prstGeom prst="rect">
            <a:avLst/>
          </a:prstGeom>
          <a:noFill/>
          <a:ln>
            <a:solidFill>
              <a:schemeClr val="tx2">
                <a:lumMod val="20000"/>
                <a:lumOff val="80000"/>
              </a:schemeClr>
            </a:solidFill>
          </a:ln>
        </p:spPr>
      </p:pic>
      <p:pic>
        <p:nvPicPr>
          <p:cNvPr id="1028" name="Picture 4" descr="C:\Users\佐藤陵一\Pictures\MP Navigator EX\2010_03_22\IMG_0007.jpg"/>
          <p:cNvPicPr>
            <a:picLocks noChangeAspect="1" noChangeArrowheads="1"/>
          </p:cNvPicPr>
          <p:nvPr/>
        </p:nvPicPr>
        <p:blipFill>
          <a:blip r:embed="rId3" cstate="print"/>
          <a:srcRect/>
          <a:stretch>
            <a:fillRect/>
          </a:stretch>
        </p:blipFill>
        <p:spPr bwMode="auto">
          <a:xfrm>
            <a:off x="5429256" y="2500306"/>
            <a:ext cx="2786082" cy="3929090"/>
          </a:xfrm>
          <a:prstGeom prst="rect">
            <a:avLst/>
          </a:prstGeom>
          <a:noFill/>
          <a:ln>
            <a:solidFill>
              <a:schemeClr val="tx2">
                <a:lumMod val="20000"/>
                <a:lumOff val="80000"/>
              </a:schemeClr>
            </a:solidFill>
          </a:ln>
        </p:spPr>
      </p:pic>
      <p:sp>
        <p:nvSpPr>
          <p:cNvPr id="9" name="正方形/長方形 8"/>
          <p:cNvSpPr/>
          <p:nvPr/>
        </p:nvSpPr>
        <p:spPr>
          <a:xfrm>
            <a:off x="3786182" y="4429132"/>
            <a:ext cx="1285884" cy="785818"/>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AR P丸ゴシック体M" pitchFamily="50" charset="-128"/>
                <a:ea typeface="AR P丸ゴシック体M" pitchFamily="50" charset="-128"/>
              </a:rPr>
              <a:t>利用が想定の</a:t>
            </a:r>
            <a:r>
              <a:rPr kumimoji="1" lang="en-US" altLang="ja-JP" dirty="0" smtClean="0">
                <a:solidFill>
                  <a:schemeClr val="tx1"/>
                </a:solidFill>
                <a:latin typeface="AR P丸ゴシック体M" pitchFamily="50" charset="-128"/>
                <a:ea typeface="AR P丸ゴシック体M" pitchFamily="50" charset="-128"/>
              </a:rPr>
              <a:t>7.7</a:t>
            </a:r>
            <a:r>
              <a:rPr kumimoji="1" lang="ja-JP" altLang="en-US" dirty="0" smtClean="0">
                <a:solidFill>
                  <a:schemeClr val="tx1"/>
                </a:solidFill>
                <a:latin typeface="AR P丸ゴシック体M" pitchFamily="50" charset="-128"/>
                <a:ea typeface="AR P丸ゴシック体M" pitchFamily="50" charset="-128"/>
              </a:rPr>
              <a:t>％</a:t>
            </a:r>
            <a:endParaRPr kumimoji="1" lang="ja-JP" altLang="en-US" dirty="0">
              <a:solidFill>
                <a:schemeClr val="tx1"/>
              </a:solidFill>
              <a:latin typeface="AR P丸ゴシック体M" pitchFamily="50" charset="-128"/>
              <a:ea typeface="AR P丸ゴシック体M" pitchFamily="50" charset="-128"/>
            </a:endParaRPr>
          </a:p>
        </p:txBody>
      </p:sp>
      <p:sp>
        <p:nvSpPr>
          <p:cNvPr id="10" name="右矢印 9"/>
          <p:cNvSpPr/>
          <p:nvPr/>
        </p:nvSpPr>
        <p:spPr>
          <a:xfrm>
            <a:off x="3714744" y="2714620"/>
            <a:ext cx="1500198" cy="1285884"/>
          </a:xfrm>
          <a:prstGeom prst="rightArrow">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AR P丸ゴシック体M" pitchFamily="50" charset="-128"/>
                <a:ea typeface="AR P丸ゴシック体M" pitchFamily="50" charset="-128"/>
              </a:rPr>
              <a:t>３</a:t>
            </a:r>
            <a:r>
              <a:rPr kumimoji="1" lang="ja-JP" altLang="en-US" smtClean="0">
                <a:solidFill>
                  <a:schemeClr val="tx1"/>
                </a:solidFill>
                <a:latin typeface="AR P丸ゴシック体M" pitchFamily="50" charset="-128"/>
                <a:ea typeface="AR P丸ゴシック体M" pitchFamily="50" charset="-128"/>
              </a:rPr>
              <a:t>ヶ月後</a:t>
            </a:r>
            <a:r>
              <a:rPr kumimoji="1" lang="ja-JP" altLang="en-US" dirty="0" smtClean="0">
                <a:solidFill>
                  <a:schemeClr val="tx1"/>
                </a:solidFill>
                <a:latin typeface="AR P丸ゴシック体M" pitchFamily="50" charset="-128"/>
                <a:ea typeface="AR P丸ゴシック体M" pitchFamily="50" charset="-128"/>
              </a:rPr>
              <a:t>の現実</a:t>
            </a:r>
            <a:endParaRPr kumimoji="1" lang="ja-JP" altLang="en-US" dirty="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71480"/>
            <a:ext cx="8229600" cy="500066"/>
          </a:xfrm>
        </p:spPr>
        <p:txBody>
          <a:bodyPr>
            <a:normAutofit/>
          </a:bodyPr>
          <a:lstStyle/>
          <a:p>
            <a:r>
              <a:rPr kumimoji="1" lang="ja-JP" altLang="en-US" sz="1800" dirty="0" smtClean="0">
                <a:latin typeface="AR P丸ゴシック体M" pitchFamily="50" charset="-128"/>
                <a:ea typeface="AR P丸ゴシック体M" pitchFamily="50" charset="-128"/>
              </a:rPr>
              <a:t>「第</a:t>
            </a:r>
            <a:r>
              <a:rPr kumimoji="1" lang="en-US" altLang="ja-JP" sz="1800" dirty="0" smtClean="0">
                <a:latin typeface="AR P丸ゴシック体M" pitchFamily="50" charset="-128"/>
                <a:ea typeface="AR P丸ゴシック体M" pitchFamily="50" charset="-128"/>
              </a:rPr>
              <a:t>2</a:t>
            </a:r>
            <a:r>
              <a:rPr kumimoji="1" lang="ja-JP" altLang="en-US" sz="1800" dirty="0" smtClean="0">
                <a:latin typeface="AR P丸ゴシック体M" pitchFamily="50" charset="-128"/>
                <a:ea typeface="AR P丸ゴシック体M" pitchFamily="50" charset="-128"/>
              </a:rPr>
              <a:t>の安全網」の内容と利用状況</a:t>
            </a:r>
            <a:r>
              <a:rPr kumimoji="1" lang="ja-JP" altLang="en-US" sz="1400" dirty="0" smtClean="0">
                <a:latin typeface="AR P丸ゴシック体M" pitchFamily="50" charset="-128"/>
                <a:ea typeface="AR P丸ゴシック体M" pitchFamily="50" charset="-128"/>
              </a:rPr>
              <a:t>（「日経」報道を補強）</a:t>
            </a:r>
            <a:endParaRPr kumimoji="1" lang="ja-JP" altLang="en-US" sz="1400" dirty="0">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457200" y="1285860"/>
            <a:ext cx="8229600" cy="5288676"/>
          </a:xfrm>
        </p:spPr>
        <p:txBody>
          <a:bodyPr/>
          <a:lstStyle/>
          <a:p>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a:xfrm>
            <a:off x="8215338" y="571480"/>
            <a:ext cx="762000" cy="36576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14</a:t>
            </a:fld>
            <a:endParaRPr kumimoji="1" lang="ja-JP" altLang="en-US" sz="2000" dirty="0">
              <a:solidFill>
                <a:schemeClr val="tx1"/>
              </a:solidFill>
              <a:latin typeface="AR P丸ゴシック体M" pitchFamily="50" charset="-128"/>
              <a:ea typeface="AR P丸ゴシック体M" pitchFamily="50" charset="-128"/>
            </a:endParaRPr>
          </a:p>
        </p:txBody>
      </p:sp>
      <p:graphicFrame>
        <p:nvGraphicFramePr>
          <p:cNvPr id="5" name="表 4"/>
          <p:cNvGraphicFramePr>
            <a:graphicFrameLocks noGrp="1"/>
          </p:cNvGraphicFramePr>
          <p:nvPr/>
        </p:nvGraphicFramePr>
        <p:xfrm>
          <a:off x="571471" y="1071545"/>
          <a:ext cx="8072494" cy="5119425"/>
        </p:xfrm>
        <a:graphic>
          <a:graphicData uri="http://schemas.openxmlformats.org/drawingml/2006/table">
            <a:tbl>
              <a:tblPr firstRow="1" bandRow="1">
                <a:tableStyleId>{5C22544A-7EE6-4342-B048-85BDC9FD1C3A}</a:tableStyleId>
              </a:tblPr>
              <a:tblGrid>
                <a:gridCol w="2274976"/>
                <a:gridCol w="3522543"/>
                <a:gridCol w="2274975"/>
              </a:tblGrid>
              <a:tr h="318117">
                <a:tc>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solidFill>
                            <a:sysClr val="windowText" lastClr="000000"/>
                          </a:solidFill>
                          <a:latin typeface="AR P丸ゴシック体M" pitchFamily="50" charset="-128"/>
                          <a:ea typeface="AR P丸ゴシック体M" pitchFamily="50" charset="-128"/>
                        </a:rPr>
                        <a:t>支援の内容</a:t>
                      </a:r>
                      <a:endParaRPr kumimoji="1" lang="ja-JP" altLang="en-US" sz="1400" b="0" dirty="0">
                        <a:solidFill>
                          <a:sysClr val="windowText" lastClr="000000"/>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solidFill>
                            <a:sysClr val="windowText" lastClr="000000"/>
                          </a:solidFill>
                          <a:latin typeface="AR P丸ゴシック体M" pitchFamily="50" charset="-128"/>
                          <a:ea typeface="AR P丸ゴシック体M" pitchFamily="50" charset="-128"/>
                        </a:rPr>
                        <a:t>利用状況</a:t>
                      </a:r>
                      <a:endParaRPr kumimoji="1" lang="ja-JP" altLang="en-US" sz="1400" b="0" dirty="0">
                        <a:solidFill>
                          <a:sysClr val="windowText" lastClr="000000"/>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3482">
                <a:tc>
                  <a:txBody>
                    <a:bodyPr/>
                    <a:lstStyle/>
                    <a:p>
                      <a:r>
                        <a:rPr kumimoji="1" lang="en-US" altLang="ja-JP" sz="1400" dirty="0" smtClean="0">
                          <a:latin typeface="AR P丸ゴシック体M" pitchFamily="50" charset="-128"/>
                          <a:ea typeface="AR P丸ゴシック体M" pitchFamily="50" charset="-128"/>
                        </a:rPr>
                        <a:t>A</a:t>
                      </a:r>
                      <a:r>
                        <a:rPr kumimoji="1" lang="ja-JP" altLang="en-US" sz="1400" dirty="0" smtClean="0">
                          <a:latin typeface="AR P丸ゴシック体M" pitchFamily="50" charset="-128"/>
                          <a:ea typeface="AR P丸ゴシック体M" pitchFamily="50" charset="-128"/>
                        </a:rPr>
                        <a:t>　就職安定資金融資</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貸付（職安）－敷金・礼金など（上限</a:t>
                      </a:r>
                      <a:r>
                        <a:rPr kumimoji="1" lang="en-US" altLang="ja-JP" sz="1400" dirty="0" smtClean="0">
                          <a:latin typeface="AR P丸ゴシック体M" pitchFamily="50" charset="-128"/>
                          <a:ea typeface="AR P丸ゴシック体M" pitchFamily="50" charset="-128"/>
                        </a:rPr>
                        <a:t>50</a:t>
                      </a:r>
                      <a:r>
                        <a:rPr kumimoji="1" lang="ja-JP" altLang="en-US" sz="1400" dirty="0" smtClean="0">
                          <a:latin typeface="AR P丸ゴシック体M" pitchFamily="50" charset="-128"/>
                          <a:ea typeface="AR P丸ゴシック体M" pitchFamily="50" charset="-128"/>
                        </a:rPr>
                        <a:t>万円）、家賃補助</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万円</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か月、常用就職活動費</a:t>
                      </a:r>
                      <a:r>
                        <a:rPr kumimoji="1" lang="en-US" altLang="ja-JP" sz="1400" dirty="0" smtClean="0">
                          <a:latin typeface="AR P丸ゴシック体M" pitchFamily="50" charset="-128"/>
                          <a:ea typeface="AR P丸ゴシック体M" pitchFamily="50" charset="-128"/>
                        </a:rPr>
                        <a:t>15</a:t>
                      </a:r>
                      <a:r>
                        <a:rPr kumimoji="1" lang="ja-JP" altLang="en-US" sz="1400" dirty="0" smtClean="0">
                          <a:latin typeface="AR P丸ゴシック体M" pitchFamily="50" charset="-128"/>
                          <a:ea typeface="AR P丸ゴシック体M" pitchFamily="50" charset="-128"/>
                        </a:rPr>
                        <a:t>万円</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回。</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11,177</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75,500</a:t>
                      </a:r>
                      <a:r>
                        <a:rPr kumimoji="1" lang="ja-JP" altLang="en-US" sz="1400" dirty="0" smtClean="0">
                          <a:latin typeface="AR P丸ゴシック体M" pitchFamily="50" charset="-128"/>
                          <a:ea typeface="AR P丸ゴシック体M" pitchFamily="50" charset="-128"/>
                        </a:rPr>
                        <a:t>人</a:t>
                      </a:r>
                      <a:r>
                        <a:rPr kumimoji="1" lang="en-US" altLang="ja-JP" sz="1400" dirty="0" smtClean="0">
                          <a:latin typeface="AR P丸ゴシック体M" pitchFamily="50" charset="-128"/>
                          <a:ea typeface="AR P丸ゴシック体M" pitchFamily="50" charset="-128"/>
                        </a:rPr>
                        <a:t>(14.8</a:t>
                      </a:r>
                      <a:r>
                        <a:rPr kumimoji="1" lang="ja-JP" altLang="en-US" sz="1400" dirty="0" smtClean="0">
                          <a:latin typeface="AR P丸ゴシック体M" pitchFamily="50" charset="-128"/>
                          <a:ea typeface="AR P丸ゴシック体M" pitchFamily="50" charset="-128"/>
                        </a:rPr>
                        <a:t>％）</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1065">
                <a:tc>
                  <a:txBody>
                    <a:bodyPr/>
                    <a:lstStyle/>
                    <a:p>
                      <a:r>
                        <a:rPr kumimoji="1" lang="ja-JP" altLang="en-US" sz="1400" dirty="0" smtClean="0">
                          <a:latin typeface="AR P丸ゴシック体M" pitchFamily="50" charset="-128"/>
                          <a:ea typeface="AR P丸ゴシック体M" pitchFamily="50" charset="-128"/>
                        </a:rPr>
                        <a:t>Ｂ　住宅手当</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給付（自治体）－家賃の一部を支援、東京は</a:t>
                      </a:r>
                      <a:r>
                        <a:rPr kumimoji="1" lang="en-US" altLang="ja-JP" sz="1400" dirty="0" smtClean="0">
                          <a:latin typeface="AR P丸ゴシック体M" pitchFamily="50" charset="-128"/>
                          <a:ea typeface="AR P丸ゴシック体M" pitchFamily="50" charset="-128"/>
                        </a:rPr>
                        <a:t>53700</a:t>
                      </a:r>
                      <a:r>
                        <a:rPr kumimoji="1" lang="ja-JP" altLang="en-US" sz="1400" dirty="0" smtClean="0">
                          <a:latin typeface="AR P丸ゴシック体M" pitchFamily="50" charset="-128"/>
                          <a:ea typeface="AR P丸ゴシック体M" pitchFamily="50" charset="-128"/>
                        </a:rPr>
                        <a:t>円を</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カ月。</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11,683</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320,000</a:t>
                      </a:r>
                      <a:r>
                        <a:rPr kumimoji="1" lang="ja-JP" altLang="en-US" sz="1400" dirty="0" smtClean="0">
                          <a:latin typeface="AR P丸ゴシック体M" pitchFamily="50" charset="-128"/>
                          <a:ea typeface="AR P丸ゴシック体M" pitchFamily="50" charset="-128"/>
                        </a:rPr>
                        <a:t>人（</a:t>
                      </a:r>
                      <a:r>
                        <a:rPr kumimoji="1" lang="en-US" altLang="ja-JP" sz="1400" dirty="0" smtClean="0">
                          <a:latin typeface="AR P丸ゴシック体M" pitchFamily="50" charset="-128"/>
                          <a:ea typeface="AR P丸ゴシック体M" pitchFamily="50" charset="-128"/>
                        </a:rPr>
                        <a:t>3.7</a:t>
                      </a:r>
                      <a:r>
                        <a:rPr kumimoji="1" lang="ja-JP" altLang="en-US" sz="1400" dirty="0" smtClean="0">
                          <a:latin typeface="AR P丸ゴシック体M" pitchFamily="50" charset="-128"/>
                          <a:ea typeface="AR P丸ゴシック体M" pitchFamily="50" charset="-128"/>
                        </a:rPr>
                        <a:t>％）</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3482">
                <a:tc>
                  <a:txBody>
                    <a:bodyPr/>
                    <a:lstStyle/>
                    <a:p>
                      <a:r>
                        <a:rPr kumimoji="1" lang="ja-JP" altLang="en-US" sz="1400" dirty="0" smtClean="0">
                          <a:latin typeface="AR P丸ゴシック体M" pitchFamily="50" charset="-128"/>
                          <a:ea typeface="AR P丸ゴシック体M" pitchFamily="50" charset="-128"/>
                        </a:rPr>
                        <a:t>Ｃ　総合支援資金貸付</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貸付（社会福祉協議会）－敷金、礼金や生活費。入居</a:t>
                      </a:r>
                      <a:r>
                        <a:rPr kumimoji="1" lang="en-US" altLang="ja-JP" sz="1400" dirty="0" smtClean="0">
                          <a:latin typeface="AR P丸ゴシック体M" pitchFamily="50" charset="-128"/>
                          <a:ea typeface="AR P丸ゴシック体M" pitchFamily="50" charset="-128"/>
                        </a:rPr>
                        <a:t>40</a:t>
                      </a:r>
                      <a:r>
                        <a:rPr kumimoji="1" lang="ja-JP" altLang="en-US" sz="1400" dirty="0" smtClean="0">
                          <a:latin typeface="AR P丸ゴシック体M" pitchFamily="50" charset="-128"/>
                          <a:ea typeface="AR P丸ゴシック体M" pitchFamily="50" charset="-128"/>
                        </a:rPr>
                        <a:t>万円、生活再建費</a:t>
                      </a:r>
                      <a:r>
                        <a:rPr kumimoji="1" lang="en-US" altLang="ja-JP" sz="1400" dirty="0" smtClean="0">
                          <a:latin typeface="AR P丸ゴシック体M" pitchFamily="50" charset="-128"/>
                          <a:ea typeface="AR P丸ゴシック体M" pitchFamily="50" charset="-128"/>
                        </a:rPr>
                        <a:t>60</a:t>
                      </a:r>
                      <a:r>
                        <a:rPr kumimoji="1" lang="ja-JP" altLang="en-US" sz="1400" dirty="0" smtClean="0">
                          <a:latin typeface="AR P丸ゴシック体M" pitchFamily="50" charset="-128"/>
                          <a:ea typeface="AR P丸ゴシック体M" pitchFamily="50" charset="-128"/>
                        </a:rPr>
                        <a:t>万円、生活支援金月</a:t>
                      </a:r>
                      <a:r>
                        <a:rPr kumimoji="1" lang="en-US" altLang="ja-JP" sz="1400" dirty="0" smtClean="0">
                          <a:latin typeface="AR P丸ゴシック体M" pitchFamily="50" charset="-128"/>
                          <a:ea typeface="AR P丸ゴシック体M" pitchFamily="50" charset="-128"/>
                        </a:rPr>
                        <a:t>15</a:t>
                      </a:r>
                      <a:r>
                        <a:rPr kumimoji="1" lang="ja-JP" altLang="en-US" sz="1400" dirty="0" smtClean="0">
                          <a:latin typeface="AR P丸ゴシック体M" pitchFamily="50" charset="-128"/>
                          <a:ea typeface="AR P丸ゴシック体M" pitchFamily="50" charset="-128"/>
                        </a:rPr>
                        <a:t>万円（最長</a:t>
                      </a:r>
                      <a:r>
                        <a:rPr kumimoji="1" lang="en-US" altLang="ja-JP" sz="1400" dirty="0" smtClean="0">
                          <a:latin typeface="AR P丸ゴシック体M" pitchFamily="50" charset="-128"/>
                          <a:ea typeface="AR P丸ゴシック体M" pitchFamily="50" charset="-128"/>
                        </a:rPr>
                        <a:t>1</a:t>
                      </a:r>
                      <a:r>
                        <a:rPr kumimoji="1" lang="ja-JP" altLang="en-US" sz="1400" dirty="0" smtClean="0">
                          <a:latin typeface="AR P丸ゴシック体M" pitchFamily="50" charset="-128"/>
                          <a:ea typeface="AR P丸ゴシック体M" pitchFamily="50" charset="-128"/>
                        </a:rPr>
                        <a:t>年、単身）</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11,177</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110,000</a:t>
                      </a:r>
                      <a:r>
                        <a:rPr kumimoji="1" lang="ja-JP" altLang="en-US" sz="1400" dirty="0" smtClean="0">
                          <a:latin typeface="AR P丸ゴシック体M" pitchFamily="50" charset="-128"/>
                          <a:ea typeface="AR P丸ゴシック体M" pitchFamily="50" charset="-128"/>
                        </a:rPr>
                        <a:t>人（</a:t>
                      </a:r>
                      <a:r>
                        <a:rPr kumimoji="1" lang="en-US" altLang="ja-JP" sz="1400" dirty="0" smtClean="0">
                          <a:latin typeface="AR P丸ゴシック体M" pitchFamily="50" charset="-128"/>
                          <a:ea typeface="AR P丸ゴシック体M" pitchFamily="50" charset="-128"/>
                        </a:rPr>
                        <a:t>14.8</a:t>
                      </a:r>
                      <a:r>
                        <a:rPr kumimoji="1" lang="ja-JP" altLang="en-US" sz="1400" dirty="0" smtClean="0">
                          <a:latin typeface="AR P丸ゴシック体M" pitchFamily="50" charset="-128"/>
                          <a:ea typeface="AR P丸ゴシック体M" pitchFamily="50" charset="-128"/>
                        </a:rPr>
                        <a:t>％）</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3482">
                <a:tc>
                  <a:txBody>
                    <a:bodyPr/>
                    <a:lstStyle/>
                    <a:p>
                      <a:r>
                        <a:rPr kumimoji="1" lang="ja-JP" altLang="en-US" sz="1400" dirty="0" smtClean="0">
                          <a:latin typeface="AR P丸ゴシック体M" pitchFamily="50" charset="-128"/>
                          <a:ea typeface="AR P丸ゴシック体M" pitchFamily="50" charset="-128"/>
                        </a:rPr>
                        <a:t>Ｄ　訓練・生活支援給付</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給付＋貸付（職安）職業訓練中の生活費を支給。単身</a:t>
                      </a:r>
                      <a:r>
                        <a:rPr kumimoji="1" lang="en-US" altLang="ja-JP" sz="1400" dirty="0" smtClean="0">
                          <a:latin typeface="AR P丸ゴシック体M" pitchFamily="50" charset="-128"/>
                          <a:ea typeface="AR P丸ゴシック体M" pitchFamily="50" charset="-128"/>
                        </a:rPr>
                        <a:t>10</a:t>
                      </a:r>
                      <a:r>
                        <a:rPr kumimoji="1" lang="ja-JP" altLang="en-US" sz="1400" dirty="0" smtClean="0">
                          <a:latin typeface="AR P丸ゴシック体M" pitchFamily="50" charset="-128"/>
                          <a:ea typeface="AR P丸ゴシック体M" pitchFamily="50" charset="-128"/>
                        </a:rPr>
                        <a:t>万円、世帯主</a:t>
                      </a:r>
                      <a:r>
                        <a:rPr kumimoji="1" lang="en-US" altLang="ja-JP" sz="1400" dirty="0" smtClean="0">
                          <a:latin typeface="AR P丸ゴシック体M" pitchFamily="50" charset="-128"/>
                          <a:ea typeface="AR P丸ゴシック体M" pitchFamily="50" charset="-128"/>
                        </a:rPr>
                        <a:t>12</a:t>
                      </a:r>
                      <a:r>
                        <a:rPr kumimoji="1" lang="ja-JP" altLang="en-US" sz="1400" dirty="0" smtClean="0">
                          <a:latin typeface="AR P丸ゴシック体M" pitchFamily="50" charset="-128"/>
                          <a:ea typeface="AR P丸ゴシック体M" pitchFamily="50" charset="-128"/>
                        </a:rPr>
                        <a:t>万円。希望者に</a:t>
                      </a:r>
                      <a:r>
                        <a:rPr kumimoji="1" lang="en-US" altLang="ja-JP" sz="1400" dirty="0" smtClean="0">
                          <a:latin typeface="AR P丸ゴシック体M" pitchFamily="50" charset="-128"/>
                          <a:ea typeface="AR P丸ゴシック体M" pitchFamily="50" charset="-128"/>
                        </a:rPr>
                        <a:t>5</a:t>
                      </a:r>
                      <a:r>
                        <a:rPr kumimoji="1" lang="ja-JP" altLang="en-US" sz="1400" dirty="0" smtClean="0">
                          <a:latin typeface="AR P丸ゴシック体M" pitchFamily="50" charset="-128"/>
                          <a:ea typeface="AR P丸ゴシック体M" pitchFamily="50" charset="-128"/>
                        </a:rPr>
                        <a:t>万、</a:t>
                      </a:r>
                      <a:r>
                        <a:rPr kumimoji="1" lang="en-US" altLang="ja-JP" sz="1400" dirty="0" smtClean="0">
                          <a:latin typeface="AR P丸ゴシック体M" pitchFamily="50" charset="-128"/>
                          <a:ea typeface="AR P丸ゴシック体M" pitchFamily="50" charset="-128"/>
                        </a:rPr>
                        <a:t>8</a:t>
                      </a:r>
                      <a:r>
                        <a:rPr kumimoji="1" lang="ja-JP" altLang="en-US" sz="1400" dirty="0" smtClean="0">
                          <a:latin typeface="AR P丸ゴシック体M" pitchFamily="50" charset="-128"/>
                          <a:ea typeface="AR P丸ゴシック体M" pitchFamily="50" charset="-128"/>
                        </a:rPr>
                        <a:t>万の生活支援資金の融資がある。</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26,648</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190,000</a:t>
                      </a:r>
                      <a:r>
                        <a:rPr kumimoji="1" lang="ja-JP" altLang="en-US" sz="1400" dirty="0" smtClean="0">
                          <a:latin typeface="AR P丸ゴシック体M" pitchFamily="50" charset="-128"/>
                          <a:ea typeface="AR P丸ゴシック体M" pitchFamily="50" charset="-128"/>
                        </a:rPr>
                        <a:t>人（</a:t>
                      </a:r>
                      <a:r>
                        <a:rPr kumimoji="1" lang="en-US" altLang="ja-JP" sz="1400" dirty="0" smtClean="0">
                          <a:latin typeface="AR P丸ゴシック体M" pitchFamily="50" charset="-128"/>
                          <a:ea typeface="AR P丸ゴシック体M" pitchFamily="50" charset="-128"/>
                        </a:rPr>
                        <a:t>14.0</a:t>
                      </a:r>
                      <a:r>
                        <a:rPr kumimoji="1" lang="ja-JP" altLang="en-US" sz="1400" dirty="0" smtClean="0">
                          <a:latin typeface="AR P丸ゴシック体M" pitchFamily="50" charset="-128"/>
                          <a:ea typeface="AR P丸ゴシック体M" pitchFamily="50" charset="-128"/>
                        </a:rPr>
                        <a:t>％）</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9841">
                <a:tc>
                  <a:txBody>
                    <a:bodyPr/>
                    <a:lstStyle/>
                    <a:p>
                      <a:r>
                        <a:rPr kumimoji="1" lang="ja-JP" altLang="en-US" sz="1400" dirty="0" smtClean="0">
                          <a:latin typeface="AR P丸ゴシック体M" pitchFamily="50" charset="-128"/>
                          <a:ea typeface="AR P丸ゴシック体M" pitchFamily="50" charset="-128"/>
                        </a:rPr>
                        <a:t>Ｅ　臨時特例つなぎ資</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　 金貸付</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貸付（社会福祉協議会）－公的対策までの当座の生活費の貸付</a:t>
                      </a:r>
                      <a:r>
                        <a:rPr kumimoji="1" lang="en-US" altLang="ja-JP" sz="1400" dirty="0" smtClean="0">
                          <a:latin typeface="AR P丸ゴシック体M" pitchFamily="50" charset="-128"/>
                          <a:ea typeface="AR P丸ゴシック体M" pitchFamily="50" charset="-128"/>
                        </a:rPr>
                        <a:t>10</a:t>
                      </a:r>
                      <a:r>
                        <a:rPr kumimoji="1" lang="ja-JP" altLang="en-US" sz="1400" dirty="0" smtClean="0">
                          <a:latin typeface="AR P丸ゴシック体M" pitchFamily="50" charset="-128"/>
                          <a:ea typeface="AR P丸ゴシック体M" pitchFamily="50" charset="-128"/>
                        </a:rPr>
                        <a:t>万円</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3181</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180,000</a:t>
                      </a:r>
                      <a:r>
                        <a:rPr kumimoji="1" lang="ja-JP" altLang="en-US" sz="1400" dirty="0" smtClean="0">
                          <a:latin typeface="AR P丸ゴシック体M" pitchFamily="50" charset="-128"/>
                          <a:ea typeface="AR P丸ゴシック体M" pitchFamily="50" charset="-128"/>
                        </a:rPr>
                        <a:t>人（１．８％）</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6474">
                <a:tc>
                  <a:txBody>
                    <a:bodyPr/>
                    <a:lstStyle/>
                    <a:p>
                      <a:r>
                        <a:rPr kumimoji="1" lang="ja-JP" altLang="en-US" sz="1400" dirty="0" smtClean="0">
                          <a:latin typeface="AR P丸ゴシック体M" pitchFamily="50" charset="-128"/>
                          <a:ea typeface="AR P丸ゴシック体M" pitchFamily="50" charset="-128"/>
                        </a:rPr>
                        <a:t>Ｆ　就職活動支援困難</a:t>
                      </a:r>
                      <a:endParaRPr kumimoji="1" lang="en-US" altLang="ja-JP" sz="1400" dirty="0" smtClean="0">
                        <a:latin typeface="AR P丸ゴシック体M" pitchFamily="50" charset="-128"/>
                        <a:ea typeface="AR P丸ゴシック体M" pitchFamily="50" charset="-128"/>
                      </a:endParaRPr>
                    </a:p>
                    <a:p>
                      <a:r>
                        <a:rPr kumimoji="1" lang="en-US" altLang="ja-JP" sz="1400" dirty="0" smtClean="0">
                          <a:latin typeface="AR P丸ゴシック体M" pitchFamily="50" charset="-128"/>
                          <a:ea typeface="AR P丸ゴシック体M" pitchFamily="50" charset="-128"/>
                        </a:rPr>
                        <a:t>   </a:t>
                      </a:r>
                      <a:r>
                        <a:rPr kumimoji="1" lang="ja-JP" altLang="en-US" sz="1400" dirty="0" smtClean="0">
                          <a:latin typeface="AR P丸ゴシック体M" pitchFamily="50" charset="-128"/>
                          <a:ea typeface="AR P丸ゴシック体M" pitchFamily="50" charset="-128"/>
                        </a:rPr>
                        <a:t>者支援事業</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給付（職安）－「民間職業紹介」のレールに乗った再就職。</a:t>
                      </a:r>
                      <a:r>
                        <a:rPr kumimoji="1" lang="en-US" altLang="ja-JP" sz="1400" dirty="0" smtClean="0">
                          <a:latin typeface="AR P丸ゴシック体M" pitchFamily="50" charset="-128"/>
                          <a:ea typeface="AR P丸ゴシック体M" pitchFamily="50" charset="-128"/>
                        </a:rPr>
                        <a:t>3</a:t>
                      </a:r>
                      <a:r>
                        <a:rPr kumimoji="1" lang="ja-JP" altLang="en-US" sz="1400" dirty="0" smtClean="0">
                          <a:latin typeface="AR P丸ゴシック体M" pitchFamily="50" charset="-128"/>
                          <a:ea typeface="AR P丸ゴシック体M" pitchFamily="50" charset="-128"/>
                        </a:rPr>
                        <a:t>か月で</a:t>
                      </a:r>
                      <a:r>
                        <a:rPr kumimoji="1" lang="en-US" altLang="ja-JP" sz="1400" dirty="0" smtClean="0">
                          <a:latin typeface="AR P丸ゴシック体M" pitchFamily="50" charset="-128"/>
                          <a:ea typeface="AR P丸ゴシック体M" pitchFamily="50" charset="-128"/>
                        </a:rPr>
                        <a:t>30</a:t>
                      </a:r>
                      <a:r>
                        <a:rPr kumimoji="1" lang="ja-JP" altLang="en-US" sz="1400" dirty="0" smtClean="0">
                          <a:latin typeface="AR P丸ゴシック体M" pitchFamily="50" charset="-128"/>
                          <a:ea typeface="AR P丸ゴシック体M" pitchFamily="50" charset="-128"/>
                        </a:rPr>
                        <a:t>万円。</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48</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1,650</a:t>
                      </a:r>
                      <a:r>
                        <a:rPr kumimoji="1" lang="ja-JP" altLang="en-US" sz="1400" dirty="0" smtClean="0">
                          <a:latin typeface="AR P丸ゴシック体M" pitchFamily="50" charset="-128"/>
                          <a:ea typeface="AR P丸ゴシック体M" pitchFamily="50" charset="-128"/>
                        </a:rPr>
                        <a:t>人（</a:t>
                      </a:r>
                      <a:r>
                        <a:rPr kumimoji="1" lang="en-US" altLang="ja-JP" sz="1400" dirty="0" smtClean="0">
                          <a:latin typeface="AR P丸ゴシック体M" pitchFamily="50" charset="-128"/>
                          <a:ea typeface="AR P丸ゴシック体M" pitchFamily="50" charset="-128"/>
                        </a:rPr>
                        <a:t>2.9</a:t>
                      </a:r>
                      <a:r>
                        <a:rPr kumimoji="1" lang="ja-JP" altLang="en-US" sz="1400" dirty="0" smtClean="0">
                          <a:latin typeface="AR P丸ゴシック体M" pitchFamily="50" charset="-128"/>
                          <a:ea typeface="AR P丸ゴシック体M" pitchFamily="50" charset="-128"/>
                        </a:rPr>
                        <a:t>％）</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3482">
                <a:tc>
                  <a:txBody>
                    <a:bodyPr/>
                    <a:lstStyle/>
                    <a:p>
                      <a:r>
                        <a:rPr kumimoji="1" lang="ja-JP" altLang="en-US" sz="1400" dirty="0" smtClean="0">
                          <a:latin typeface="AR P丸ゴシック体M" pitchFamily="50" charset="-128"/>
                          <a:ea typeface="AR P丸ゴシック体M" pitchFamily="50" charset="-128"/>
                        </a:rPr>
                        <a:t>Ｇ</a:t>
                      </a:r>
                      <a:r>
                        <a:rPr kumimoji="1" lang="ja-JP" altLang="en-US" sz="1400" baseline="0" dirty="0" smtClean="0">
                          <a:latin typeface="AR P丸ゴシック体M" pitchFamily="50" charset="-128"/>
                          <a:ea typeface="AR P丸ゴシック体M" pitchFamily="50" charset="-128"/>
                        </a:rPr>
                        <a:t>  </a:t>
                      </a:r>
                      <a:r>
                        <a:rPr kumimoji="1" lang="ja-JP" altLang="en-US" sz="1400" dirty="0" smtClean="0">
                          <a:latin typeface="AR P丸ゴシック体M" pitchFamily="50" charset="-128"/>
                          <a:ea typeface="AR P丸ゴシック体M" pitchFamily="50" charset="-128"/>
                        </a:rPr>
                        <a:t>長期失業者支援事業</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貸付（職安）－「民間職業紹介」のレールに乗り、講習を受ける。</a:t>
                      </a:r>
                      <a:r>
                        <a:rPr kumimoji="1" lang="en-US" altLang="ja-JP" sz="1400" dirty="0" smtClean="0">
                          <a:latin typeface="AR P丸ゴシック体M" pitchFamily="50" charset="-128"/>
                          <a:ea typeface="AR P丸ゴシック体M" pitchFamily="50" charset="-128"/>
                        </a:rPr>
                        <a:t>60</a:t>
                      </a:r>
                      <a:r>
                        <a:rPr kumimoji="1" lang="ja-JP" altLang="en-US" sz="1400" dirty="0" smtClean="0">
                          <a:latin typeface="AR P丸ゴシック体M" pitchFamily="50" charset="-128"/>
                          <a:ea typeface="AR P丸ゴシック体M" pitchFamily="50" charset="-128"/>
                        </a:rPr>
                        <a:t>歳未満。貸付は労働金庫から月</a:t>
                      </a:r>
                      <a:r>
                        <a:rPr kumimoji="1" lang="en-US" altLang="ja-JP" sz="1400" dirty="0" smtClean="0">
                          <a:latin typeface="AR P丸ゴシック体M" pitchFamily="50" charset="-128"/>
                          <a:ea typeface="AR P丸ゴシック体M" pitchFamily="50" charset="-128"/>
                        </a:rPr>
                        <a:t>15</a:t>
                      </a:r>
                      <a:r>
                        <a:rPr kumimoji="1" lang="ja-JP" altLang="en-US" sz="1400" dirty="0" smtClean="0">
                          <a:latin typeface="AR P丸ゴシック体M" pitchFamily="50" charset="-128"/>
                          <a:ea typeface="AR P丸ゴシック体M" pitchFamily="50" charset="-128"/>
                        </a:rPr>
                        <a:t>万円</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回。</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4,874</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16,000</a:t>
                      </a:r>
                      <a:r>
                        <a:rPr kumimoji="1" lang="ja-JP" altLang="en-US" sz="1400" dirty="0" smtClean="0">
                          <a:latin typeface="AR P丸ゴシック体M" pitchFamily="50" charset="-128"/>
                          <a:ea typeface="AR P丸ゴシック体M" pitchFamily="50" charset="-128"/>
                        </a:rPr>
                        <a:t>人（</a:t>
                      </a:r>
                      <a:r>
                        <a:rPr kumimoji="1" lang="en-US" altLang="ja-JP" sz="1400" dirty="0" smtClean="0">
                          <a:latin typeface="AR P丸ゴシック体M" pitchFamily="50" charset="-128"/>
                          <a:ea typeface="AR P丸ゴシック体M" pitchFamily="50" charset="-128"/>
                        </a:rPr>
                        <a:t>30.6</a:t>
                      </a:r>
                      <a:r>
                        <a:rPr kumimoji="1" lang="ja-JP" altLang="en-US" sz="1400" dirty="0" smtClean="0">
                          <a:latin typeface="AR P丸ゴシック体M" pitchFamily="50" charset="-128"/>
                          <a:ea typeface="AR P丸ゴシック体M" pitchFamily="50" charset="-128"/>
                        </a:rPr>
                        <a:t>％）</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正方形/長方形 5"/>
          <p:cNvSpPr/>
          <p:nvPr/>
        </p:nvSpPr>
        <p:spPr>
          <a:xfrm>
            <a:off x="285720" y="6000768"/>
            <a:ext cx="2214578" cy="571504"/>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solidFill>
                  <a:schemeClr val="tx1"/>
                </a:solidFill>
                <a:latin typeface="AR P丸ゴシック体M" pitchFamily="50" charset="-128"/>
                <a:ea typeface="AR P丸ゴシック体M" pitchFamily="50" charset="-128"/>
              </a:rPr>
              <a:t>2011</a:t>
            </a:r>
            <a:r>
              <a:rPr kumimoji="1" lang="ja-JP" altLang="en-US" sz="1400" dirty="0" smtClean="0">
                <a:solidFill>
                  <a:schemeClr val="tx1"/>
                </a:solidFill>
                <a:latin typeface="AR P丸ゴシック体M" pitchFamily="50" charset="-128"/>
                <a:ea typeface="AR P丸ゴシック体M" pitchFamily="50" charset="-128"/>
              </a:rPr>
              <a:t>年度から「求職者支援制度」として恒久化</a:t>
            </a:r>
            <a:endParaRPr kumimoji="1" lang="ja-JP" altLang="en-US" sz="1400" dirty="0">
              <a:solidFill>
                <a:schemeClr val="tx1"/>
              </a:solidFill>
              <a:latin typeface="AR P丸ゴシック体M" pitchFamily="50" charset="-128"/>
              <a:ea typeface="AR P丸ゴシック体M" pitchFamily="50" charset="-128"/>
            </a:endParaRPr>
          </a:p>
        </p:txBody>
      </p:sp>
      <p:cxnSp>
        <p:nvCxnSpPr>
          <p:cNvPr id="8" name="直線コネクタ 7"/>
          <p:cNvCxnSpPr/>
          <p:nvPr/>
        </p:nvCxnSpPr>
        <p:spPr>
          <a:xfrm rot="5400000">
            <a:off x="-571536" y="4714884"/>
            <a:ext cx="2143140" cy="285752"/>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8" y="714356"/>
            <a:ext cx="8501122" cy="3071834"/>
          </a:xfrm>
        </p:spPr>
        <p:txBody>
          <a:bodyPr>
            <a:normAutofit fontScale="90000"/>
          </a:bodyPr>
          <a:lstStyle/>
          <a:p>
            <a:r>
              <a:rPr kumimoji="1" lang="ja-JP" altLang="en-US" sz="2700" dirty="0" smtClean="0">
                <a:latin typeface="AR P丸ゴシック体M" pitchFamily="50" charset="-128"/>
                <a:ea typeface="AR P丸ゴシック体M" pitchFamily="50" charset="-128"/>
              </a:rPr>
              <a:t>「第</a:t>
            </a:r>
            <a:r>
              <a:rPr lang="ja-JP" altLang="en-US" sz="2700" dirty="0" smtClean="0">
                <a:latin typeface="AR P丸ゴシック体M" pitchFamily="50" charset="-128"/>
                <a:ea typeface="AR P丸ゴシック体M" pitchFamily="50" charset="-128"/>
              </a:rPr>
              <a:t>２</a:t>
            </a:r>
            <a:r>
              <a:rPr kumimoji="1" lang="ja-JP" altLang="en-US" sz="2700" dirty="0" smtClean="0">
                <a:latin typeface="AR P丸ゴシック体M" pitchFamily="50" charset="-128"/>
                <a:ea typeface="AR P丸ゴシック体M" pitchFamily="50" charset="-128"/>
              </a:rPr>
              <a:t>の安全網」</a:t>
            </a:r>
            <a:r>
              <a:rPr kumimoji="1" lang="ja-JP" altLang="en-US" sz="2000" dirty="0" smtClean="0">
                <a:latin typeface="AR P丸ゴシック体M" pitchFamily="50" charset="-128"/>
                <a:ea typeface="AR P丸ゴシック体M" pitchFamily="50" charset="-128"/>
              </a:rPr>
              <a:t>の</a:t>
            </a:r>
            <a:r>
              <a:rPr kumimoji="1" lang="ja-JP" altLang="en-US" sz="2700" dirty="0" smtClean="0">
                <a:latin typeface="AR P丸ゴシック体M" pitchFamily="50" charset="-128"/>
                <a:ea typeface="AR P丸ゴシック体M" pitchFamily="50" charset="-128"/>
              </a:rPr>
              <a:t>“貸付</a:t>
            </a:r>
            <a:r>
              <a:rPr lang="ja-JP" altLang="en-US" sz="2700" dirty="0" smtClean="0">
                <a:latin typeface="AR P丸ゴシック体M" pitchFamily="50" charset="-128"/>
                <a:ea typeface="AR P丸ゴシック体M" pitchFamily="50" charset="-128"/>
              </a:rPr>
              <a:t>”</a:t>
            </a:r>
            <a:r>
              <a:rPr lang="ja-JP" altLang="en-US" sz="2000" dirty="0" smtClean="0">
                <a:latin typeface="AR P丸ゴシック体M" pitchFamily="50" charset="-128"/>
                <a:ea typeface="AR P丸ゴシック体M" pitchFamily="50" charset="-128"/>
              </a:rPr>
              <a:t>策を</a:t>
            </a:r>
            <a:r>
              <a:rPr kumimoji="1" lang="ja-JP" altLang="en-US" sz="2000" dirty="0" smtClean="0">
                <a:latin typeface="AR P丸ゴシック体M" pitchFamily="50" charset="-128"/>
                <a:ea typeface="AR P丸ゴシック体M" pitchFamily="50" charset="-128"/>
              </a:rPr>
              <a:t>どう見るか？</a:t>
            </a:r>
            <a:r>
              <a:rPr kumimoji="1" lang="en-US" altLang="ja-JP" sz="3100" dirty="0" smtClean="0">
                <a:latin typeface="AR P丸ゴシック体M" pitchFamily="50" charset="-128"/>
                <a:ea typeface="AR P丸ゴシック体M" pitchFamily="50" charset="-128"/>
              </a:rPr>
              <a:t/>
            </a:r>
            <a:br>
              <a:rPr kumimoji="1" lang="en-US" altLang="ja-JP" sz="3100" dirty="0" smtClean="0">
                <a:latin typeface="AR P丸ゴシック体M" pitchFamily="50" charset="-128"/>
                <a:ea typeface="AR P丸ゴシック体M" pitchFamily="50" charset="-128"/>
              </a:rPr>
            </a:br>
            <a:r>
              <a:rPr kumimoji="1" lang="en-US" altLang="ja-JP" sz="1800" dirty="0" smtClean="0">
                <a:latin typeface="AR P丸ゴシック体M" pitchFamily="50" charset="-128"/>
                <a:ea typeface="AR P丸ゴシック体M" pitchFamily="50" charset="-128"/>
              </a:rPr>
              <a:t/>
            </a:r>
            <a:br>
              <a:rPr kumimoji="1" lang="en-US" altLang="ja-JP" sz="1800" dirty="0" smtClean="0">
                <a:latin typeface="AR P丸ゴシック体M" pitchFamily="50" charset="-128"/>
                <a:ea typeface="AR P丸ゴシック体M" pitchFamily="50" charset="-128"/>
              </a:rPr>
            </a:br>
            <a:r>
              <a:rPr kumimoji="1" lang="ja-JP" altLang="en-US" sz="2000" dirty="0" smtClean="0">
                <a:latin typeface="AR P丸ゴシック体M" pitchFamily="50" charset="-128"/>
                <a:ea typeface="AR P丸ゴシック体M" pitchFamily="50" charset="-128"/>
              </a:rPr>
              <a:t>岡部卓</a:t>
            </a:r>
            <a:r>
              <a:rPr kumimoji="1" lang="ja-JP" altLang="en-US" sz="1600" dirty="0" smtClean="0">
                <a:latin typeface="AR P丸ゴシック体M" pitchFamily="50" charset="-128"/>
                <a:ea typeface="AR P丸ゴシック体M" pitchFamily="50" charset="-128"/>
              </a:rPr>
              <a:t>（首都大学東京）－総合支援資金は離職者支援の一定の効果はあるが、本来は給付が望ましい。求職中で家もない人への貸し付けは</a:t>
            </a:r>
            <a:r>
              <a:rPr kumimoji="1" lang="ja-JP" altLang="en-US" sz="1600" u="sng" dirty="0" smtClean="0">
                <a:latin typeface="AR P丸ゴシック体M" pitchFamily="50" charset="-128"/>
                <a:ea typeface="AR P丸ゴシック体M" pitchFamily="50" charset="-128"/>
              </a:rPr>
              <a:t>公的な多重債務者を生む</a:t>
            </a:r>
            <a:r>
              <a:rPr kumimoji="1" lang="ja-JP" altLang="en-US" sz="1600" dirty="0" smtClean="0">
                <a:latin typeface="AR P丸ゴシック体M" pitchFamily="50" charset="-128"/>
                <a:ea typeface="AR P丸ゴシック体M" pitchFamily="50" charset="-128"/>
              </a:rPr>
              <a:t>ようなもので、</a:t>
            </a:r>
            <a:r>
              <a:rPr kumimoji="1" lang="ja-JP" altLang="en-US" sz="1600" u="sng" dirty="0" smtClean="0">
                <a:latin typeface="AR P丸ゴシック体M" pitchFamily="50" charset="-128"/>
                <a:ea typeface="AR P丸ゴシック体M" pitchFamily="50" charset="-128"/>
              </a:rPr>
              <a:t>不良債権化</a:t>
            </a:r>
            <a:r>
              <a:rPr kumimoji="1" lang="ja-JP" altLang="en-US" sz="1600" dirty="0" smtClean="0">
                <a:latin typeface="AR P丸ゴシック体M" pitchFamily="50" charset="-128"/>
                <a:ea typeface="AR P丸ゴシック体M" pitchFamily="50" charset="-128"/>
              </a:rPr>
              <a:t>は目に見えている。政府は前政権から引き継いだ場当たり的な措置ではなく、職業安定所や自治体、社会福祉協議会が連携して就労の場を確保する仕組みや雇用保険の拡充など、抜本的な雇用・貧困者政策に取り組むべきだ。</a:t>
            </a:r>
            <a:r>
              <a:rPr kumimoji="1" lang="en-US" altLang="ja-JP" sz="1600" dirty="0" smtClean="0">
                <a:latin typeface="AR P丸ゴシック体M" pitchFamily="50" charset="-128"/>
                <a:ea typeface="AR P丸ゴシック体M" pitchFamily="50" charset="-128"/>
              </a:rPr>
              <a:t/>
            </a:r>
            <a:br>
              <a:rPr kumimoji="1" lang="en-US" altLang="ja-JP" sz="1600" dirty="0" smtClean="0">
                <a:latin typeface="AR P丸ゴシック体M" pitchFamily="50" charset="-128"/>
                <a:ea typeface="AR P丸ゴシック体M" pitchFamily="50" charset="-128"/>
              </a:rPr>
            </a:br>
            <a:r>
              <a:rPr lang="en-US" altLang="ja-JP" sz="1600" dirty="0" smtClean="0">
                <a:latin typeface="AR P丸ゴシック体M" pitchFamily="50" charset="-128"/>
                <a:ea typeface="AR P丸ゴシック体M" pitchFamily="50" charset="-128"/>
              </a:rPr>
              <a:t/>
            </a:r>
            <a:br>
              <a:rPr lang="en-US" altLang="ja-JP" sz="1600" dirty="0" smtClean="0">
                <a:latin typeface="AR P丸ゴシック体M" pitchFamily="50" charset="-128"/>
                <a:ea typeface="AR P丸ゴシック体M" pitchFamily="50" charset="-128"/>
              </a:rPr>
            </a:br>
            <a:r>
              <a:rPr lang="ja-JP" altLang="en-US" sz="2000" dirty="0" smtClean="0">
                <a:latin typeface="AR P丸ゴシック体M" pitchFamily="50" charset="-128"/>
                <a:ea typeface="AR P丸ゴシック体M" pitchFamily="50" charset="-128"/>
              </a:rPr>
              <a:t>真田政稔</a:t>
            </a:r>
            <a:r>
              <a:rPr lang="ja-JP" altLang="en-US" sz="1600" dirty="0" smtClean="0">
                <a:latin typeface="AR P丸ゴシック体M" pitchFamily="50" charset="-128"/>
                <a:ea typeface="AR P丸ゴシック体M" pitchFamily="50" charset="-128"/>
              </a:rPr>
              <a:t>（大阪府社協福祉資金部長）－水道も電気も止められ、生活が破たんしている方に貸付をすべきなのか。</a:t>
            </a:r>
            <a:r>
              <a:rPr lang="ja-JP" altLang="en-US" sz="1600" u="sng" dirty="0" smtClean="0">
                <a:latin typeface="AR P丸ゴシック体M" pitchFamily="50" charset="-128"/>
                <a:ea typeface="AR P丸ゴシック体M" pitchFamily="50" charset="-128"/>
              </a:rPr>
              <a:t>生活保護の申請を先送り</a:t>
            </a:r>
            <a:r>
              <a:rPr lang="ja-JP" altLang="en-US" sz="1600" dirty="0" smtClean="0">
                <a:latin typeface="AR P丸ゴシック体M" pitchFamily="50" charset="-128"/>
                <a:ea typeface="AR P丸ゴシック体M" pitchFamily="50" charset="-128"/>
              </a:rPr>
              <a:t>して、借金までさせていると感じる例もある。このままで</a:t>
            </a:r>
            <a:r>
              <a:rPr lang="ja-JP" altLang="en-US" sz="1600" u="sng" dirty="0" smtClean="0">
                <a:latin typeface="AR P丸ゴシック体M" pitchFamily="50" charset="-128"/>
                <a:ea typeface="AR P丸ゴシック体M" pitchFamily="50" charset="-128"/>
              </a:rPr>
              <a:t>は原資が枯渇</a:t>
            </a:r>
            <a:r>
              <a:rPr lang="ja-JP" altLang="en-US" sz="1600" dirty="0" smtClean="0">
                <a:latin typeface="AR P丸ゴシック体M" pitchFamily="50" charset="-128"/>
                <a:ea typeface="AR P丸ゴシック体M" pitchFamily="50" charset="-128"/>
              </a:rPr>
              <a:t>し、制度は破たんしてしまう。</a:t>
            </a:r>
            <a:r>
              <a:rPr kumimoji="1" lang="en-US" altLang="ja-JP" sz="1600" dirty="0" smtClean="0">
                <a:latin typeface="AR P丸ゴシック体M" pitchFamily="50" charset="-128"/>
                <a:ea typeface="AR P丸ゴシック体M" pitchFamily="50" charset="-128"/>
              </a:rPr>
              <a:t/>
            </a:r>
            <a:br>
              <a:rPr kumimoji="1" lang="en-US" altLang="ja-JP" sz="1600" dirty="0" smtClean="0">
                <a:latin typeface="AR P丸ゴシック体M" pitchFamily="50" charset="-128"/>
                <a:ea typeface="AR P丸ゴシック体M" pitchFamily="50" charset="-128"/>
              </a:rPr>
            </a:br>
            <a:r>
              <a:rPr lang="en-US" altLang="ja-JP" sz="1400" dirty="0" smtClean="0">
                <a:latin typeface="AR P丸ゴシック体M" pitchFamily="50" charset="-128"/>
                <a:ea typeface="AR P丸ゴシック体M" pitchFamily="50" charset="-128"/>
              </a:rPr>
              <a:t/>
            </a:r>
            <a:br>
              <a:rPr lang="en-US" altLang="ja-JP" sz="1400" dirty="0" smtClean="0">
                <a:latin typeface="AR P丸ゴシック体M" pitchFamily="50" charset="-128"/>
                <a:ea typeface="AR P丸ゴシック体M" pitchFamily="50" charset="-128"/>
              </a:rPr>
            </a:br>
            <a:r>
              <a:rPr lang="en-US" altLang="ja-JP" sz="1400" dirty="0" smtClean="0">
                <a:latin typeface="AR P丸ゴシック体M" pitchFamily="50" charset="-128"/>
                <a:ea typeface="AR P丸ゴシック体M" pitchFamily="50" charset="-128"/>
              </a:rPr>
              <a:t/>
            </a:r>
            <a:br>
              <a:rPr lang="en-US" altLang="ja-JP" sz="1400" dirty="0" smtClean="0">
                <a:latin typeface="AR P丸ゴシック体M" pitchFamily="50" charset="-128"/>
                <a:ea typeface="AR P丸ゴシック体M" pitchFamily="50" charset="-128"/>
              </a:rPr>
            </a:br>
            <a:endParaRPr kumimoji="1" lang="ja-JP" altLang="en-US" sz="1400" dirty="0">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285720" y="3286124"/>
            <a:ext cx="8572560" cy="3216974"/>
          </a:xfrm>
        </p:spPr>
        <p:txBody>
          <a:bodyPr>
            <a:normAutofit/>
          </a:bodyPr>
          <a:lstStyle/>
          <a:p>
            <a:pPr>
              <a:buNone/>
            </a:pPr>
            <a:r>
              <a:rPr kumimoji="1" lang="ja-JP" altLang="en-US" sz="1800" dirty="0" smtClean="0">
                <a:latin typeface="AR P丸ゴシック体M" pitchFamily="50" charset="-128"/>
                <a:ea typeface="AR P丸ゴシック体M" pitchFamily="50" charset="-128"/>
              </a:rPr>
              <a:t>駒村康平</a:t>
            </a:r>
            <a:r>
              <a:rPr kumimoji="1" lang="ja-JP" altLang="en-US" sz="1400" dirty="0" smtClean="0">
                <a:latin typeface="AR P丸ゴシック体M" pitchFamily="50" charset="-128"/>
                <a:ea typeface="AR P丸ゴシック体M" pitchFamily="50" charset="-128"/>
              </a:rPr>
              <a:t>（慶大）</a:t>
            </a:r>
            <a:r>
              <a:rPr kumimoji="1" lang="ja-JP" altLang="en-US" sz="1800" dirty="0" smtClean="0">
                <a:latin typeface="AR P丸ゴシック体M" pitchFamily="50" charset="-128"/>
                <a:ea typeface="AR P丸ゴシック体M" pitchFamily="50" charset="-128"/>
              </a:rPr>
              <a:t>　失業対策のすき間を埋めよ</a:t>
            </a:r>
            <a:endParaRPr kumimoji="1" lang="en-US" altLang="ja-JP" sz="18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雇用保険の失業手当は、完全失業者の</a:t>
            </a:r>
            <a:r>
              <a:rPr lang="en-US" altLang="ja-JP" sz="1400" dirty="0" smtClean="0">
                <a:latin typeface="AR P丸ゴシック体M" pitchFamily="50" charset="-128"/>
                <a:ea typeface="AR P丸ゴシック体M" pitchFamily="50" charset="-128"/>
              </a:rPr>
              <a:t>2</a:t>
            </a:r>
            <a:r>
              <a:rPr lang="ja-JP" altLang="en-US" sz="1400" dirty="0" smtClean="0">
                <a:latin typeface="AR P丸ゴシック体M" pitchFamily="50" charset="-128"/>
                <a:ea typeface="AR P丸ゴシック体M" pitchFamily="50" charset="-128"/>
              </a:rPr>
              <a:t>割程度しか受給できていない。生活保護の予備軍が大量に生まれて</a:t>
            </a:r>
            <a:endParaRPr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もおかしくないが、受給は限定的。雇用保険と生活保護の間に落ち込む労働者が生まれている。そのすき間を</a:t>
            </a:r>
            <a:endParaRPr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埋める必要がある。</a:t>
            </a:r>
            <a:endParaRPr lang="en-US" altLang="ja-JP" sz="1400" dirty="0" smtClean="0">
              <a:latin typeface="AR P丸ゴシック体M" pitchFamily="50" charset="-128"/>
              <a:ea typeface="AR P丸ゴシック体M" pitchFamily="50" charset="-128"/>
            </a:endParaRPr>
          </a:p>
          <a:p>
            <a:pPr>
              <a:buNone/>
            </a:pPr>
            <a:r>
              <a:rPr kumimoji="1" lang="ja-JP" altLang="en-US" sz="1400" u="sng" dirty="0" smtClean="0">
                <a:latin typeface="AR P丸ゴシック体M" pitchFamily="50" charset="-128"/>
                <a:ea typeface="AR P丸ゴシック体M" pitchFamily="50" charset="-128"/>
              </a:rPr>
              <a:t>「失業扶助」</a:t>
            </a:r>
            <a:r>
              <a:rPr kumimoji="1" lang="ja-JP" altLang="en-US" sz="1400" dirty="0" smtClean="0">
                <a:latin typeface="AR P丸ゴシック体M" pitchFamily="50" charset="-128"/>
                <a:ea typeface="AR P丸ゴシック体M" pitchFamily="50" charset="-128"/>
              </a:rPr>
              <a:t>－資力調査をせず、職業訓練の受講を義務付ける。条件をつけて所得保障を行う。</a:t>
            </a:r>
            <a:endParaRPr kumimoji="1" lang="en-US" altLang="ja-JP" sz="1400" dirty="0" smtClean="0">
              <a:latin typeface="AR P丸ゴシック体M" pitchFamily="50" charset="-128"/>
              <a:ea typeface="AR P丸ゴシック体M" pitchFamily="50" charset="-128"/>
            </a:endParaRPr>
          </a:p>
          <a:p>
            <a:pPr>
              <a:buNone/>
            </a:pPr>
            <a:r>
              <a:rPr kumimoji="1" lang="ja-JP" altLang="en-US" sz="1400" dirty="0" smtClean="0">
                <a:latin typeface="AR P丸ゴシック体M" pitchFamily="50" charset="-128"/>
                <a:ea typeface="AR P丸ゴシック体M" pitchFamily="50" charset="-128"/>
              </a:rPr>
              <a:t>住宅手当や家族手当－所得が低い世帯。夫婦とも非正規でも家庭をもてるような仕組みづくりが不可欠。</a:t>
            </a:r>
            <a:endParaRPr kumimoji="1" lang="en-US" altLang="ja-JP" sz="1800" dirty="0" smtClean="0">
              <a:latin typeface="AR P丸ゴシック体M" pitchFamily="50" charset="-128"/>
              <a:ea typeface="AR P丸ゴシック体M" pitchFamily="50" charset="-128"/>
            </a:endParaRPr>
          </a:p>
          <a:p>
            <a:pPr>
              <a:buNone/>
            </a:pPr>
            <a:endParaRPr lang="en-US" altLang="ja-JP" sz="1800" dirty="0" smtClean="0">
              <a:latin typeface="AR P丸ゴシック体M" pitchFamily="50" charset="-128"/>
              <a:ea typeface="AR P丸ゴシック体M" pitchFamily="50" charset="-128"/>
            </a:endParaRPr>
          </a:p>
          <a:p>
            <a:pPr>
              <a:buNone/>
            </a:pPr>
            <a:r>
              <a:rPr kumimoji="1" lang="ja-JP" altLang="en-US" sz="1800" dirty="0" smtClean="0">
                <a:latin typeface="AR P丸ゴシック体M" pitchFamily="50" charset="-128"/>
                <a:ea typeface="AR P丸ゴシック体M" pitchFamily="50" charset="-128"/>
              </a:rPr>
              <a:t>「毎日」社説</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2010</a:t>
            </a:r>
            <a:r>
              <a:rPr lang="en-US" altLang="ja-JP"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1.23</a:t>
            </a:r>
            <a:r>
              <a:rPr kumimoji="1" lang="ja-JP" altLang="en-US" sz="1400" dirty="0" smtClean="0">
                <a:latin typeface="AR P丸ゴシック体M" pitchFamily="50" charset="-128"/>
                <a:ea typeface="AR P丸ゴシック体M" pitchFamily="50" charset="-128"/>
              </a:rPr>
              <a:t>）　</a:t>
            </a:r>
            <a:r>
              <a:rPr kumimoji="1" lang="ja-JP" altLang="en-US" sz="1800" dirty="0" smtClean="0">
                <a:latin typeface="AR P丸ゴシック体M" pitchFamily="50" charset="-128"/>
                <a:ea typeface="AR P丸ゴシック体M" pitchFamily="50" charset="-128"/>
              </a:rPr>
              <a:t>貧困対策－就労につながる支援を</a:t>
            </a:r>
            <a:endParaRPr kumimoji="1" lang="en-US" altLang="ja-JP" sz="1800" dirty="0" smtClean="0">
              <a:latin typeface="AR P丸ゴシック体M" pitchFamily="50" charset="-128"/>
              <a:ea typeface="AR P丸ゴシック体M" pitchFamily="50" charset="-128"/>
            </a:endParaRPr>
          </a:p>
          <a:p>
            <a:pPr>
              <a:buNone/>
            </a:pPr>
            <a:r>
              <a:rPr lang="en-US" altLang="ja-JP" sz="1400" dirty="0" smtClean="0">
                <a:latin typeface="AR P丸ゴシック体M" pitchFamily="50" charset="-128"/>
                <a:ea typeface="AR P丸ゴシック体M" pitchFamily="50" charset="-128"/>
              </a:rPr>
              <a:t>…</a:t>
            </a:r>
            <a:r>
              <a:rPr lang="ja-JP" altLang="en-US" sz="1400" dirty="0" smtClean="0">
                <a:latin typeface="AR P丸ゴシック体M" pitchFamily="50" charset="-128"/>
                <a:ea typeface="AR P丸ゴシック体M" pitchFamily="50" charset="-128"/>
              </a:rPr>
              <a:t>いくら安全網を拡充しても、それが機能しなければ生活保護の受給者は増え、長期化して財政を圧迫する</a:t>
            </a:r>
            <a:endParaRPr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悪循環に陥る。</a:t>
            </a:r>
            <a:r>
              <a:rPr lang="en-US" altLang="ja-JP" sz="1400" dirty="0" smtClean="0">
                <a:latin typeface="AR P丸ゴシック体M" pitchFamily="50" charset="-128"/>
                <a:ea typeface="AR P丸ゴシック体M" pitchFamily="50" charset="-128"/>
              </a:rPr>
              <a:t>…</a:t>
            </a:r>
            <a:r>
              <a:rPr lang="ja-JP" altLang="en-US" sz="1400" dirty="0" smtClean="0">
                <a:latin typeface="AR P丸ゴシック体M" pitchFamily="50" charset="-128"/>
                <a:ea typeface="AR P丸ゴシック体M" pitchFamily="50" charset="-128"/>
              </a:rPr>
              <a:t>相談窓口と予算を増やすだけでなく</a:t>
            </a:r>
            <a:r>
              <a:rPr lang="ja-JP" altLang="en-US" sz="1400" u="sng" dirty="0" smtClean="0">
                <a:latin typeface="AR P丸ゴシック体M" pitchFamily="50" charset="-128"/>
                <a:ea typeface="AR P丸ゴシック体M" pitchFamily="50" charset="-128"/>
              </a:rPr>
              <a:t>、着実に就労や社会参加につなげるための制度改革</a:t>
            </a:r>
            <a:r>
              <a:rPr lang="ja-JP" altLang="en-US" sz="1400" dirty="0" smtClean="0">
                <a:latin typeface="AR P丸ゴシック体M" pitchFamily="50" charset="-128"/>
                <a:ea typeface="AR P丸ゴシック体M" pitchFamily="50" charset="-128"/>
              </a:rPr>
              <a:t>が</a:t>
            </a:r>
            <a:endParaRPr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必要でないか。</a:t>
            </a:r>
            <a:endParaRPr kumimoji="1" lang="en-US" altLang="ja-JP" sz="1400" dirty="0" smtClean="0">
              <a:latin typeface="AR P丸ゴシック体M" pitchFamily="50" charset="-128"/>
              <a:ea typeface="AR P丸ゴシック体M" pitchFamily="50" charset="-128"/>
            </a:endParaRPr>
          </a:p>
          <a:p>
            <a:pPr>
              <a:buNone/>
            </a:pPr>
            <a:endParaRPr kumimoji="1" lang="ja-JP" altLang="en-US" sz="1400" dirty="0">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2"/>
          </p:nvPr>
        </p:nvSpPr>
        <p:spPr>
          <a:xfrm>
            <a:off x="8143900" y="571480"/>
            <a:ext cx="762000" cy="36576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15</a:t>
            </a:fld>
            <a:endParaRPr kumimoji="1" lang="ja-JP" altLang="en-US" sz="2000" dirty="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6" name="正方形/長方形 5"/>
          <p:cNvSpPr/>
          <p:nvPr/>
        </p:nvSpPr>
        <p:spPr>
          <a:xfrm>
            <a:off x="4643438" y="5572140"/>
            <a:ext cx="4071966" cy="928694"/>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札幌市は生活保護費を一般会計の</a:t>
            </a:r>
            <a:r>
              <a:rPr kumimoji="1" lang="en-US" altLang="ja-JP" sz="1400" dirty="0" smtClean="0">
                <a:solidFill>
                  <a:schemeClr val="tx1"/>
                </a:solidFill>
                <a:latin typeface="AR P丸ゴシック体M" pitchFamily="50" charset="-128"/>
                <a:ea typeface="AR P丸ゴシック体M" pitchFamily="50" charset="-128"/>
              </a:rPr>
              <a:t>13.7</a:t>
            </a:r>
            <a:r>
              <a:rPr kumimoji="1" lang="ja-JP" altLang="en-US" sz="1400" dirty="0" smtClean="0">
                <a:solidFill>
                  <a:schemeClr val="tx1"/>
                </a:solidFill>
                <a:latin typeface="AR P丸ゴシック体M" pitchFamily="50" charset="-128"/>
                <a:ea typeface="AR P丸ゴシック体M" pitchFamily="50" charset="-128"/>
              </a:rPr>
              <a:t>％の</a:t>
            </a:r>
            <a:r>
              <a:rPr kumimoji="1" lang="en-US" altLang="ja-JP" sz="1400" dirty="0" smtClean="0">
                <a:solidFill>
                  <a:schemeClr val="tx1"/>
                </a:solidFill>
                <a:latin typeface="AR P丸ゴシック体M" pitchFamily="50" charset="-128"/>
                <a:ea typeface="AR P丸ゴシック体M" pitchFamily="50" charset="-128"/>
              </a:rPr>
              <a:t>1131</a:t>
            </a:r>
            <a:r>
              <a:rPr kumimoji="1" lang="ja-JP" altLang="en-US" sz="1400" dirty="0" smtClean="0">
                <a:solidFill>
                  <a:schemeClr val="tx1"/>
                </a:solidFill>
                <a:latin typeface="AR P丸ゴシック体M" pitchFamily="50" charset="-128"/>
                <a:ea typeface="AR P丸ゴシック体M" pitchFamily="50" charset="-128"/>
              </a:rPr>
              <a:t>億円（</a:t>
            </a:r>
            <a:r>
              <a:rPr kumimoji="1" lang="en-US" altLang="ja-JP" sz="1400" dirty="0" smtClean="0">
                <a:solidFill>
                  <a:schemeClr val="tx1"/>
                </a:solidFill>
                <a:latin typeface="AR P丸ゴシック体M" pitchFamily="50" charset="-128"/>
                <a:ea typeface="AR P丸ゴシック体M" pitchFamily="50" charset="-128"/>
              </a:rPr>
              <a:t>1/4</a:t>
            </a:r>
            <a:r>
              <a:rPr lang="ja-JP" altLang="en-US" sz="1400" dirty="0" smtClean="0">
                <a:solidFill>
                  <a:schemeClr val="tx1"/>
                </a:solidFill>
                <a:latin typeface="AR P丸ゴシック体M" pitchFamily="50" charset="-128"/>
                <a:ea typeface="AR P丸ゴシック体M" pitchFamily="50" charset="-128"/>
              </a:rPr>
              <a:t>を市負担）を</a:t>
            </a:r>
            <a:r>
              <a:rPr lang="en-US" altLang="ja-JP" sz="1400" dirty="0" smtClean="0">
                <a:solidFill>
                  <a:schemeClr val="tx1"/>
                </a:solidFill>
                <a:latin typeface="AR P丸ゴシック体M" pitchFamily="50" charset="-128"/>
                <a:ea typeface="AR P丸ゴシック体M" pitchFamily="50" charset="-128"/>
              </a:rPr>
              <a:t>2010</a:t>
            </a:r>
            <a:r>
              <a:rPr lang="ja-JP" altLang="en-US" sz="1400" dirty="0" smtClean="0">
                <a:solidFill>
                  <a:schemeClr val="tx1"/>
                </a:solidFill>
                <a:latin typeface="AR P丸ゴシック体M" pitchFamily="50" charset="-128"/>
                <a:ea typeface="AR P丸ゴシック体M" pitchFamily="50" charset="-128"/>
              </a:rPr>
              <a:t>年度予算に組む。公共事業費は</a:t>
            </a:r>
            <a:r>
              <a:rPr lang="en-US" altLang="ja-JP" sz="1400" dirty="0" smtClean="0">
                <a:solidFill>
                  <a:schemeClr val="tx1"/>
                </a:solidFill>
                <a:latin typeface="AR P丸ゴシック体M" pitchFamily="50" charset="-128"/>
                <a:ea typeface="AR P丸ゴシック体M" pitchFamily="50" charset="-128"/>
              </a:rPr>
              <a:t>667</a:t>
            </a:r>
            <a:r>
              <a:rPr lang="ja-JP" altLang="en-US" sz="1400" dirty="0" smtClean="0">
                <a:solidFill>
                  <a:schemeClr val="tx1"/>
                </a:solidFill>
                <a:latin typeface="AR P丸ゴシック体M" pitchFamily="50" charset="-128"/>
                <a:ea typeface="AR P丸ゴシック体M" pitchFamily="50" charset="-128"/>
              </a:rPr>
              <a:t>億円の</a:t>
            </a:r>
            <a:r>
              <a:rPr lang="en-US" altLang="ja-JP" sz="1400" dirty="0" smtClean="0">
                <a:solidFill>
                  <a:schemeClr val="tx1"/>
                </a:solidFill>
                <a:latin typeface="AR P丸ゴシック体M" pitchFamily="50" charset="-128"/>
                <a:ea typeface="AR P丸ゴシック体M" pitchFamily="50" charset="-128"/>
              </a:rPr>
              <a:t>2</a:t>
            </a:r>
            <a:r>
              <a:rPr lang="ja-JP" altLang="en-US" sz="1400" dirty="0" smtClean="0">
                <a:solidFill>
                  <a:schemeClr val="tx1"/>
                </a:solidFill>
                <a:latin typeface="AR P丸ゴシック体M" pitchFamily="50" charset="-128"/>
                <a:ea typeface="AR P丸ゴシック体M" pitchFamily="50" charset="-128"/>
              </a:rPr>
              <a:t>倍近い額である。</a:t>
            </a:r>
            <a:endParaRPr kumimoji="1" lang="ja-JP" altLang="en-US" sz="1400" dirty="0">
              <a:solidFill>
                <a:schemeClr val="tx1"/>
              </a:solidFill>
              <a:latin typeface="AR P丸ゴシック体M" pitchFamily="50" charset="-128"/>
              <a:ea typeface="AR P丸ゴシック体M" pitchFamily="50" charset="-128"/>
            </a:endParaRPr>
          </a:p>
        </p:txBody>
      </p:sp>
      <p:pic>
        <p:nvPicPr>
          <p:cNvPr id="1027" name="Picture 3" descr="C:\Users\佐藤陵一\Pictures\MP Navigator EX\2010_03_22\IMG_0009.jpg"/>
          <p:cNvPicPr>
            <a:picLocks noChangeAspect="1" noChangeArrowheads="1"/>
          </p:cNvPicPr>
          <p:nvPr/>
        </p:nvPicPr>
        <p:blipFill>
          <a:blip r:embed="rId2" cstate="print"/>
          <a:srcRect/>
          <a:stretch>
            <a:fillRect/>
          </a:stretch>
        </p:blipFill>
        <p:spPr bwMode="auto">
          <a:xfrm>
            <a:off x="2786050" y="714356"/>
            <a:ext cx="6143668" cy="4726960"/>
          </a:xfrm>
          <a:prstGeom prst="rect">
            <a:avLst/>
          </a:prstGeom>
          <a:noFill/>
        </p:spPr>
      </p:pic>
      <p:pic>
        <p:nvPicPr>
          <p:cNvPr id="1026" name="Picture 2" descr="C:\Users\佐藤陵一\Pictures\MP Navigator EX\2010_03_22\IMG.jpg"/>
          <p:cNvPicPr>
            <a:picLocks noGrp="1" noChangeAspect="1" noChangeArrowheads="1"/>
          </p:cNvPicPr>
          <p:nvPr>
            <p:ph idx="1"/>
          </p:nvPr>
        </p:nvPicPr>
        <p:blipFill>
          <a:blip r:embed="rId3" cstate="print"/>
          <a:srcRect/>
          <a:stretch>
            <a:fillRect/>
          </a:stretch>
        </p:blipFill>
        <p:spPr bwMode="auto">
          <a:xfrm>
            <a:off x="571473" y="3033716"/>
            <a:ext cx="3571900" cy="3609231"/>
          </a:xfrm>
          <a:prstGeom prst="rect">
            <a:avLst/>
          </a:prstGeom>
          <a:noFill/>
        </p:spPr>
      </p:pic>
      <p:sp>
        <p:nvSpPr>
          <p:cNvPr id="8" name="正方形/長方形 7"/>
          <p:cNvSpPr/>
          <p:nvPr/>
        </p:nvSpPr>
        <p:spPr>
          <a:xfrm>
            <a:off x="214282" y="714356"/>
            <a:ext cx="2571768" cy="2214578"/>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AR P丸ゴシック体M" pitchFamily="50" charset="-128"/>
                <a:ea typeface="AR P丸ゴシック体M" pitchFamily="50" charset="-128"/>
              </a:rPr>
              <a:t>市民</a:t>
            </a:r>
            <a:r>
              <a:rPr kumimoji="1" lang="en-US" altLang="ja-JP" dirty="0" smtClean="0">
                <a:solidFill>
                  <a:schemeClr val="tx1"/>
                </a:solidFill>
                <a:latin typeface="AR P丸ゴシック体M" pitchFamily="50" charset="-128"/>
                <a:ea typeface="AR P丸ゴシック体M" pitchFamily="50" charset="-128"/>
              </a:rPr>
              <a:t>20</a:t>
            </a:r>
            <a:r>
              <a:rPr kumimoji="1" lang="ja-JP" altLang="en-US" dirty="0" smtClean="0">
                <a:solidFill>
                  <a:schemeClr val="tx1"/>
                </a:solidFill>
                <a:latin typeface="AR P丸ゴシック体M" pitchFamily="50" charset="-128"/>
                <a:ea typeface="AR P丸ゴシック体M" pitchFamily="50" charset="-128"/>
              </a:rPr>
              <a:t>人に</a:t>
            </a:r>
            <a:r>
              <a:rPr kumimoji="1" lang="en-US" altLang="ja-JP" dirty="0" smtClean="0">
                <a:solidFill>
                  <a:schemeClr val="tx1"/>
                </a:solidFill>
                <a:latin typeface="AR P丸ゴシック体M" pitchFamily="50" charset="-128"/>
                <a:ea typeface="AR P丸ゴシック体M" pitchFamily="50" charset="-128"/>
              </a:rPr>
              <a:t>1</a:t>
            </a:r>
            <a:r>
              <a:rPr kumimoji="1" lang="ja-JP" altLang="en-US" dirty="0" smtClean="0">
                <a:solidFill>
                  <a:schemeClr val="tx1"/>
                </a:solidFill>
                <a:latin typeface="AR P丸ゴシック体M" pitchFamily="50" charset="-128"/>
                <a:ea typeface="AR P丸ゴシック体M" pitchFamily="50" charset="-128"/>
              </a:rPr>
              <a:t>人</a:t>
            </a:r>
            <a:endParaRPr kumimoji="1" lang="en-US" altLang="ja-JP" dirty="0" smtClean="0">
              <a:solidFill>
                <a:schemeClr val="tx1"/>
              </a:solidFill>
              <a:latin typeface="AR P丸ゴシック体M" pitchFamily="50" charset="-128"/>
              <a:ea typeface="AR P丸ゴシック体M" pitchFamily="50" charset="-128"/>
            </a:endParaRPr>
          </a:p>
          <a:p>
            <a:r>
              <a:rPr kumimoji="1" lang="en-US" altLang="ja-JP" dirty="0" smtClean="0">
                <a:solidFill>
                  <a:schemeClr val="tx1"/>
                </a:solidFill>
                <a:latin typeface="AR P丸ゴシック体M" pitchFamily="50" charset="-128"/>
                <a:ea typeface="AR P丸ゴシック体M" pitchFamily="50" charset="-128"/>
              </a:rPr>
              <a:t>09</a:t>
            </a:r>
            <a:r>
              <a:rPr kumimoji="1" lang="ja-JP" altLang="en-US" dirty="0" smtClean="0">
                <a:solidFill>
                  <a:schemeClr val="tx1"/>
                </a:solidFill>
                <a:latin typeface="AR P丸ゴシック体M" pitchFamily="50" charset="-128"/>
                <a:ea typeface="AR P丸ゴシック体M" pitchFamily="50" charset="-128"/>
              </a:rPr>
              <a:t>年度保護率</a:t>
            </a:r>
            <a:r>
              <a:rPr kumimoji="1" lang="en-US" altLang="ja-JP" dirty="0" smtClean="0">
                <a:solidFill>
                  <a:schemeClr val="tx1"/>
                </a:solidFill>
                <a:latin typeface="AR P丸ゴシック体M" pitchFamily="50" charset="-128"/>
                <a:ea typeface="AR P丸ゴシック体M" pitchFamily="50" charset="-128"/>
              </a:rPr>
              <a:t>46.1</a:t>
            </a:r>
            <a:r>
              <a:rPr kumimoji="1" lang="ja-JP" altLang="en-US" dirty="0" smtClean="0">
                <a:solidFill>
                  <a:schemeClr val="tx1"/>
                </a:solidFill>
                <a:latin typeface="AR P丸ゴシック体M" pitchFamily="50" charset="-128"/>
                <a:ea typeface="AR P丸ゴシック体M" pitchFamily="50" charset="-128"/>
              </a:rPr>
              <a:t>パーミル</a:t>
            </a:r>
            <a:r>
              <a:rPr kumimoji="1" lang="ja-JP" altLang="en-US" sz="1200" dirty="0" smtClean="0">
                <a:solidFill>
                  <a:schemeClr val="tx1"/>
                </a:solidFill>
                <a:latin typeface="AR P丸ゴシック体M" pitchFamily="50" charset="-128"/>
                <a:ea typeface="AR P丸ゴシック体M" pitchFamily="50" charset="-128"/>
              </a:rPr>
              <a:t>（</a:t>
            </a:r>
            <a:r>
              <a:rPr kumimoji="1" lang="en-US" altLang="ja-JP" sz="1200" dirty="0" smtClean="0">
                <a:solidFill>
                  <a:schemeClr val="tx1"/>
                </a:solidFill>
                <a:latin typeface="AR P丸ゴシック体M" pitchFamily="50" charset="-128"/>
                <a:ea typeface="AR P丸ゴシック体M" pitchFamily="50" charset="-128"/>
              </a:rPr>
              <a:t>1000</a:t>
            </a:r>
            <a:r>
              <a:rPr kumimoji="1" lang="ja-JP" altLang="en-US" sz="1200" dirty="0" smtClean="0">
                <a:solidFill>
                  <a:schemeClr val="tx1"/>
                </a:solidFill>
                <a:latin typeface="AR P丸ゴシック体M" pitchFamily="50" charset="-128"/>
                <a:ea typeface="AR P丸ゴシック体M" pitchFamily="50" charset="-128"/>
              </a:rPr>
              <a:t>人当たりの受給者数）</a:t>
            </a:r>
            <a:endParaRPr kumimoji="1" lang="en-US" altLang="ja-JP" sz="12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申請者は</a:t>
            </a:r>
            <a:r>
              <a:rPr lang="en-US" altLang="ja-JP" sz="1400" dirty="0" smtClean="0">
                <a:solidFill>
                  <a:schemeClr val="tx1"/>
                </a:solidFill>
                <a:latin typeface="AR P丸ゴシック体M" pitchFamily="50" charset="-128"/>
                <a:ea typeface="AR P丸ゴシック体M" pitchFamily="50" charset="-128"/>
              </a:rPr>
              <a:t>40</a:t>
            </a:r>
            <a:r>
              <a:rPr lang="ja-JP" altLang="en-US" sz="1400" dirty="0" smtClean="0">
                <a:solidFill>
                  <a:schemeClr val="tx1"/>
                </a:solidFill>
                <a:latin typeface="AR P丸ゴシック体M" pitchFamily="50" charset="-128"/>
                <a:ea typeface="AR P丸ゴシック体M" pitchFamily="50" charset="-128"/>
              </a:rPr>
              <a:t>～</a:t>
            </a:r>
            <a:r>
              <a:rPr lang="en-US" altLang="ja-JP" sz="1400" dirty="0" smtClean="0">
                <a:solidFill>
                  <a:schemeClr val="tx1"/>
                </a:solidFill>
                <a:latin typeface="AR P丸ゴシック体M" pitchFamily="50" charset="-128"/>
                <a:ea typeface="AR P丸ゴシック体M" pitchFamily="50" charset="-128"/>
              </a:rPr>
              <a:t>50</a:t>
            </a:r>
            <a:r>
              <a:rPr lang="ja-JP" altLang="en-US" sz="1400" dirty="0" smtClean="0">
                <a:solidFill>
                  <a:schemeClr val="tx1"/>
                </a:solidFill>
                <a:latin typeface="AR P丸ゴシック体M" pitchFamily="50" charset="-128"/>
                <a:ea typeface="AR P丸ゴシック体M" pitchFamily="50" charset="-128"/>
              </a:rPr>
              <a:t>歳代男性が多く、理由は失業が圧倒的。</a:t>
            </a:r>
            <a:endParaRPr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釧路市は</a:t>
            </a:r>
            <a:r>
              <a:rPr kumimoji="1" lang="en-US" altLang="ja-JP" sz="1400" dirty="0" smtClean="0">
                <a:solidFill>
                  <a:schemeClr val="tx1"/>
                </a:solidFill>
                <a:latin typeface="AR P丸ゴシック体M" pitchFamily="50" charset="-128"/>
                <a:ea typeface="AR P丸ゴシック体M" pitchFamily="50" charset="-128"/>
              </a:rPr>
              <a:t>09.12</a:t>
            </a:r>
            <a:r>
              <a:rPr kumimoji="1" lang="ja-JP" altLang="en-US" sz="1400" dirty="0" smtClean="0">
                <a:solidFill>
                  <a:schemeClr val="tx1"/>
                </a:solidFill>
                <a:latin typeface="AR P丸ゴシック体M" pitchFamily="50" charset="-128"/>
                <a:ea typeface="AR P丸ゴシック体M" pitchFamily="50" charset="-128"/>
              </a:rPr>
              <a:t>に生活保護費を</a:t>
            </a:r>
            <a:r>
              <a:rPr kumimoji="1" lang="en-US" altLang="ja-JP" sz="1400" dirty="0" smtClean="0">
                <a:solidFill>
                  <a:schemeClr val="tx1"/>
                </a:solidFill>
                <a:latin typeface="AR P丸ゴシック体M" pitchFamily="50" charset="-128"/>
                <a:ea typeface="AR P丸ゴシック体M" pitchFamily="50" charset="-128"/>
              </a:rPr>
              <a:t>12</a:t>
            </a:r>
            <a:r>
              <a:rPr kumimoji="1" lang="ja-JP" altLang="en-US" sz="1400" dirty="0" smtClean="0">
                <a:solidFill>
                  <a:schemeClr val="tx1"/>
                </a:solidFill>
                <a:latin typeface="AR P丸ゴシック体M" pitchFamily="50" charset="-128"/>
                <a:ea typeface="AR P丸ゴシック体M" pitchFamily="50" charset="-128"/>
              </a:rPr>
              <a:t>億</a:t>
            </a:r>
            <a:r>
              <a:rPr kumimoji="1" lang="en-US" altLang="ja-JP" sz="1400" dirty="0" smtClean="0">
                <a:solidFill>
                  <a:schemeClr val="tx1"/>
                </a:solidFill>
                <a:latin typeface="AR P丸ゴシック体M" pitchFamily="50" charset="-128"/>
                <a:ea typeface="AR P丸ゴシック体M" pitchFamily="50" charset="-128"/>
              </a:rPr>
              <a:t>3000</a:t>
            </a:r>
            <a:r>
              <a:rPr kumimoji="1" lang="ja-JP" altLang="en-US" sz="1400" dirty="0" smtClean="0">
                <a:solidFill>
                  <a:schemeClr val="tx1"/>
                </a:solidFill>
                <a:latin typeface="AR P丸ゴシック体M" pitchFamily="50" charset="-128"/>
                <a:ea typeface="AR P丸ゴシック体M" pitchFamily="50" charset="-128"/>
              </a:rPr>
              <a:t>万円追加。補正後は</a:t>
            </a:r>
            <a:r>
              <a:rPr kumimoji="1" lang="en-US" altLang="ja-JP" sz="1400" dirty="0" smtClean="0">
                <a:solidFill>
                  <a:schemeClr val="tx1"/>
                </a:solidFill>
                <a:latin typeface="AR P丸ゴシック体M" pitchFamily="50" charset="-128"/>
                <a:ea typeface="AR P丸ゴシック体M" pitchFamily="50" charset="-128"/>
              </a:rPr>
              <a:t>136</a:t>
            </a:r>
            <a:r>
              <a:rPr kumimoji="1" lang="ja-JP" altLang="en-US" sz="1400" dirty="0" smtClean="0">
                <a:solidFill>
                  <a:schemeClr val="tx1"/>
                </a:solidFill>
                <a:latin typeface="AR P丸ゴシック体M" pitchFamily="50" charset="-128"/>
                <a:ea typeface="AR P丸ゴシック体M" pitchFamily="50" charset="-128"/>
              </a:rPr>
              <a:t>億</a:t>
            </a:r>
            <a:r>
              <a:rPr kumimoji="1" lang="en-US" altLang="ja-JP" sz="1400" dirty="0" smtClean="0">
                <a:solidFill>
                  <a:schemeClr val="tx1"/>
                </a:solidFill>
                <a:latin typeface="AR P丸ゴシック体M" pitchFamily="50" charset="-128"/>
                <a:ea typeface="AR P丸ゴシック体M" pitchFamily="50" charset="-128"/>
              </a:rPr>
              <a:t>3500</a:t>
            </a:r>
            <a:r>
              <a:rPr lang="ja-JP" altLang="en-US" sz="1400" dirty="0" smtClean="0">
                <a:solidFill>
                  <a:schemeClr val="tx1"/>
                </a:solidFill>
                <a:latin typeface="AR P丸ゴシック体M" pitchFamily="50" charset="-128"/>
                <a:ea typeface="AR P丸ゴシック体M" pitchFamily="50" charset="-128"/>
              </a:rPr>
              <a:t>万円</a:t>
            </a:r>
            <a:r>
              <a:rPr kumimoji="1" lang="ja-JP" altLang="en-US" sz="1400" dirty="0" smtClean="0">
                <a:solidFill>
                  <a:schemeClr val="tx1"/>
                </a:solidFill>
                <a:latin typeface="AR P丸ゴシック体M" pitchFamily="50" charset="-128"/>
                <a:ea typeface="AR P丸ゴシック体M" pitchFamily="50" charset="-128"/>
              </a:rPr>
              <a:t>となった。</a:t>
            </a:r>
            <a:endParaRPr kumimoji="1" lang="en-US" altLang="ja-JP" sz="1400" dirty="0" smtClean="0">
              <a:solidFill>
                <a:schemeClr val="tx1"/>
              </a:solidFill>
              <a:latin typeface="AR P丸ゴシック体M" pitchFamily="50" charset="-128"/>
              <a:ea typeface="AR P丸ゴシック体M" pitchFamily="50" charset="-128"/>
            </a:endParaRPr>
          </a:p>
          <a:p>
            <a:pPr algn="ctr"/>
            <a:endParaRPr kumimoji="1" lang="ja-JP" altLang="en-US" sz="1400" dirty="0"/>
          </a:p>
        </p:txBody>
      </p:sp>
      <p:sp>
        <p:nvSpPr>
          <p:cNvPr id="4" name="スライド番号プレースホルダ 3"/>
          <p:cNvSpPr>
            <a:spLocks noGrp="1"/>
          </p:cNvSpPr>
          <p:nvPr>
            <p:ph type="sldNum" sz="quarter" idx="12"/>
          </p:nvPr>
        </p:nvSpPr>
        <p:spPr>
          <a:xfrm>
            <a:off x="8382000" y="500042"/>
            <a:ext cx="762000" cy="36576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16</a:t>
            </a:fld>
            <a:endParaRPr kumimoji="1" lang="ja-JP" altLang="en-US" sz="2000" dirty="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642918"/>
            <a:ext cx="8501122" cy="2071702"/>
          </a:xfrm>
        </p:spPr>
        <p:txBody>
          <a:bodyPr>
            <a:noAutofit/>
          </a:bodyPr>
          <a:lstStyle/>
          <a:p>
            <a:r>
              <a:rPr kumimoji="1" lang="ja-JP" altLang="en-US" sz="1800" dirty="0" smtClean="0">
                <a:latin typeface="AR P丸ゴシック体M" pitchFamily="50" charset="-128"/>
                <a:ea typeface="AR P丸ゴシック体M" pitchFamily="50" charset="-128"/>
              </a:rPr>
              <a:t>鳩山内閣の「</a:t>
            </a:r>
            <a:r>
              <a:rPr lang="ja-JP" altLang="en-US" sz="1800" dirty="0" smtClean="0">
                <a:latin typeface="AR P丸ゴシック体M" pitchFamily="50" charset="-128"/>
                <a:ea typeface="AR P丸ゴシック体M" pitchFamily="50" charset="-128"/>
              </a:rPr>
              <a:t>新成長戦略－</a:t>
            </a:r>
            <a:r>
              <a:rPr lang="en-US" altLang="ja-JP" sz="1800" dirty="0" smtClean="0">
                <a:latin typeface="AR P丸ゴシック体M" pitchFamily="50" charset="-128"/>
                <a:ea typeface="AR P丸ゴシック体M" pitchFamily="50" charset="-128"/>
                <a:sym typeface="Wingdings"/>
              </a:rPr>
              <a:t>(6)</a:t>
            </a:r>
            <a:r>
              <a:rPr lang="ja-JP" altLang="en-US" sz="1800" dirty="0" smtClean="0">
                <a:latin typeface="AR P丸ゴシック体M" pitchFamily="50" charset="-128"/>
                <a:ea typeface="AR P丸ゴシック体M" pitchFamily="50" charset="-128"/>
                <a:sym typeface="Wingdings"/>
              </a:rPr>
              <a:t>雇用・人材育成</a:t>
            </a:r>
            <a:r>
              <a:rPr lang="ja-JP" altLang="en-US" sz="1800" dirty="0" smtClean="0">
                <a:latin typeface="AR P丸ゴシック体M" pitchFamily="50" charset="-128"/>
                <a:ea typeface="AR P丸ゴシック体M" pitchFamily="50" charset="-128"/>
              </a:rPr>
              <a:t>」は</a:t>
            </a:r>
            <a:r>
              <a:rPr lang="en-US" altLang="ja-JP" sz="1800" dirty="0" smtClean="0">
                <a:latin typeface="AR P丸ゴシック体M" pitchFamily="50" charset="-128"/>
                <a:ea typeface="AR P丸ゴシック体M" pitchFamily="50" charset="-128"/>
              </a:rPr>
              <a:t>2020</a:t>
            </a:r>
            <a:r>
              <a:rPr lang="ja-JP" altLang="en-US" sz="1800" dirty="0" smtClean="0">
                <a:latin typeface="AR P丸ゴシック体M" pitchFamily="50" charset="-128"/>
                <a:ea typeface="AR P丸ゴシック体M" pitchFamily="50" charset="-128"/>
              </a:rPr>
              <a:t>年までの目標であり、現実の雇用対策は</a:t>
            </a:r>
            <a:r>
              <a:rPr kumimoji="1" lang="ja-JP" altLang="en-US" sz="1800" dirty="0" smtClean="0">
                <a:latin typeface="AR P丸ゴシック体M" pitchFamily="50" charset="-128"/>
                <a:ea typeface="AR P丸ゴシック体M" pitchFamily="50" charset="-128"/>
              </a:rPr>
              <a:t>「前政権の場当たり措置」</a:t>
            </a:r>
            <a:r>
              <a:rPr kumimoji="1" lang="ja-JP" altLang="en-US" sz="1200" dirty="0" smtClean="0">
                <a:latin typeface="AR P丸ゴシック体M" pitchFamily="50" charset="-128"/>
                <a:ea typeface="AR P丸ゴシック体M" pitchFamily="50" charset="-128"/>
              </a:rPr>
              <a:t>（</a:t>
            </a:r>
            <a:r>
              <a:rPr lang="ja-JP" altLang="en-US" sz="1200" dirty="0" smtClean="0">
                <a:latin typeface="AR P丸ゴシック体M" pitchFamily="50" charset="-128"/>
                <a:ea typeface="AR P丸ゴシック体M" pitchFamily="50" charset="-128"/>
              </a:rPr>
              <a:t>岡部卓首都大学東京教授）</a:t>
            </a:r>
            <a:r>
              <a:rPr kumimoji="1" lang="ja-JP" altLang="en-US" sz="1800" dirty="0" smtClean="0">
                <a:latin typeface="AR P丸ゴシック体M" pitchFamily="50" charset="-128"/>
                <a:ea typeface="AR P丸ゴシック体M" pitchFamily="50" charset="-128"/>
              </a:rPr>
              <a:t>を引き継いでいる。現実とは</a:t>
            </a:r>
            <a:r>
              <a:rPr lang="ja-JP" altLang="ja-JP" sz="1800" dirty="0" smtClean="0">
                <a:latin typeface="AR P丸ゴシック体M" pitchFamily="50" charset="-128"/>
                <a:ea typeface="AR P丸ゴシック体M" pitchFamily="50" charset="-128"/>
              </a:rPr>
              <a:t>「セーフティネットはかなり多重に用意されている。‥</a:t>
            </a:r>
            <a:r>
              <a:rPr lang="ja-JP" altLang="en-US" sz="1800" dirty="0" smtClean="0">
                <a:latin typeface="AR P丸ゴシック体M" pitchFamily="50" charset="-128"/>
                <a:ea typeface="AR P丸ゴシック体M" pitchFamily="50" charset="-128"/>
              </a:rPr>
              <a:t>（</a:t>
            </a:r>
            <a:r>
              <a:rPr lang="en-US" altLang="ja-JP" sz="1800" dirty="0" smtClean="0">
                <a:latin typeface="AR P丸ゴシック体M" pitchFamily="50" charset="-128"/>
                <a:ea typeface="AR P丸ゴシック体M" pitchFamily="50" charset="-128"/>
              </a:rPr>
              <a:t>09</a:t>
            </a:r>
            <a:r>
              <a:rPr lang="ja-JP" altLang="en-US" sz="1800" dirty="0" smtClean="0">
                <a:latin typeface="AR P丸ゴシック体M" pitchFamily="50" charset="-128"/>
                <a:ea typeface="AR P丸ゴシック体M" pitchFamily="50" charset="-128"/>
              </a:rPr>
              <a:t>年）</a:t>
            </a:r>
            <a:r>
              <a:rPr lang="en-US" altLang="ja-JP" sz="1800" dirty="0" smtClean="0">
                <a:latin typeface="AR P丸ゴシック体M" pitchFamily="50" charset="-128"/>
                <a:ea typeface="AR P丸ゴシック体M" pitchFamily="50" charset="-128"/>
              </a:rPr>
              <a:t>3</a:t>
            </a:r>
            <a:r>
              <a:rPr lang="ja-JP" altLang="ja-JP" sz="1800" dirty="0" smtClean="0">
                <a:latin typeface="AR P丸ゴシック体M" pitchFamily="50" charset="-128"/>
                <a:ea typeface="AR P丸ゴシック体M" pitchFamily="50" charset="-128"/>
              </a:rPr>
              <a:t>月末に切られる人たちも、今からハローワークに行けば、カバーできる。雇用の継続の要請、再就職の支援、雇用の創出など組み合わせて対応</a:t>
            </a:r>
            <a:r>
              <a:rPr lang="ja-JP" altLang="en-US" sz="1800" dirty="0" smtClean="0">
                <a:latin typeface="AR P丸ゴシック体M" pitchFamily="50" charset="-128"/>
                <a:ea typeface="AR P丸ゴシック体M" pitchFamily="50" charset="-128"/>
              </a:rPr>
              <a:t>」</a:t>
            </a:r>
            <a:r>
              <a:rPr lang="ja-JP" altLang="en-US" sz="1200" dirty="0" smtClean="0">
                <a:latin typeface="AR P丸ゴシック体M" pitchFamily="50" charset="-128"/>
                <a:ea typeface="AR P丸ゴシック体M" pitchFamily="50" charset="-128"/>
              </a:rPr>
              <a:t>（</a:t>
            </a:r>
            <a:r>
              <a:rPr lang="ja-JP" altLang="ja-JP" sz="1200" dirty="0" smtClean="0">
                <a:latin typeface="AR P丸ゴシック体M" pitchFamily="50" charset="-128"/>
                <a:ea typeface="AR P丸ゴシック体M" pitchFamily="50" charset="-128"/>
              </a:rPr>
              <a:t>江利川毅</a:t>
            </a:r>
            <a:r>
              <a:rPr lang="ja-JP" altLang="en-US" sz="1200" dirty="0" smtClean="0">
                <a:latin typeface="AR P丸ゴシック体M" pitchFamily="50" charset="-128"/>
                <a:ea typeface="AR P丸ゴシック体M" pitchFamily="50" charset="-128"/>
              </a:rPr>
              <a:t>厚労省</a:t>
            </a:r>
            <a:r>
              <a:rPr lang="ja-JP" altLang="ja-JP" sz="1200" dirty="0" smtClean="0">
                <a:latin typeface="AR P丸ゴシック体M" pitchFamily="50" charset="-128"/>
                <a:ea typeface="AR P丸ゴシック体M" pitchFamily="50" charset="-128"/>
              </a:rPr>
              <a:t>事務次官</a:t>
            </a:r>
            <a:r>
              <a:rPr lang="ja-JP" altLang="en-US" sz="1200" dirty="0" smtClean="0">
                <a:latin typeface="AR P丸ゴシック体M" pitchFamily="50" charset="-128"/>
                <a:ea typeface="AR P丸ゴシック体M" pitchFamily="50" charset="-128"/>
              </a:rPr>
              <a:t>「</a:t>
            </a:r>
            <a:r>
              <a:rPr lang="ja-JP" altLang="ja-JP" sz="1200" dirty="0" smtClean="0">
                <a:latin typeface="AR P丸ゴシック体M" pitchFamily="50" charset="-128"/>
                <a:ea typeface="AR P丸ゴシック体M" pitchFamily="50" charset="-128"/>
              </a:rPr>
              <a:t>朝日」</a:t>
            </a:r>
            <a:r>
              <a:rPr lang="en-US" altLang="ja-JP" sz="1200" dirty="0" smtClean="0">
                <a:latin typeface="AR P丸ゴシック体M" pitchFamily="50" charset="-128"/>
                <a:ea typeface="AR P丸ゴシック体M" pitchFamily="50" charset="-128"/>
              </a:rPr>
              <a:t>09.1.20</a:t>
            </a:r>
            <a:r>
              <a:rPr lang="ja-JP" altLang="ja-JP" sz="1200" dirty="0" smtClean="0">
                <a:latin typeface="AR P丸ゴシック体M" pitchFamily="50" charset="-128"/>
                <a:ea typeface="AR P丸ゴシック体M" pitchFamily="50" charset="-128"/>
              </a:rPr>
              <a:t>）</a:t>
            </a:r>
            <a:r>
              <a:rPr lang="ja-JP" altLang="en-US" sz="1800" dirty="0" smtClean="0">
                <a:latin typeface="AR P丸ゴシック体M" pitchFamily="50" charset="-128"/>
                <a:ea typeface="AR P丸ゴシック体M" pitchFamily="50" charset="-128"/>
              </a:rPr>
              <a:t>するというものである。「新しいセーフティネット」が機能せず、「着実に就労や社会参加につなげるための制度改革」</a:t>
            </a:r>
            <a:r>
              <a:rPr lang="ja-JP" altLang="en-US" sz="1200" dirty="0" smtClean="0">
                <a:latin typeface="AR P丸ゴシック体M" pitchFamily="50" charset="-128"/>
                <a:ea typeface="AR P丸ゴシック体M" pitchFamily="50" charset="-128"/>
              </a:rPr>
              <a:t>（「毎日」社説１０．</a:t>
            </a:r>
            <a:r>
              <a:rPr lang="en-US" altLang="ja-JP" sz="1200" dirty="0" smtClean="0">
                <a:latin typeface="AR P丸ゴシック体M" pitchFamily="50" charset="-128"/>
                <a:ea typeface="AR P丸ゴシック体M" pitchFamily="50" charset="-128"/>
              </a:rPr>
              <a:t>1.23</a:t>
            </a:r>
            <a:r>
              <a:rPr lang="ja-JP" altLang="en-US" sz="1200" dirty="0" smtClean="0">
                <a:latin typeface="AR P丸ゴシック体M" pitchFamily="50" charset="-128"/>
                <a:ea typeface="AR P丸ゴシック体M" pitchFamily="50" charset="-128"/>
              </a:rPr>
              <a:t>）</a:t>
            </a:r>
            <a:r>
              <a:rPr lang="ja-JP" altLang="en-US" sz="1800" dirty="0" smtClean="0">
                <a:latin typeface="AR P丸ゴシック体M" pitchFamily="50" charset="-128"/>
                <a:ea typeface="AR P丸ゴシック体M" pitchFamily="50" charset="-128"/>
              </a:rPr>
              <a:t>が求められている。</a:t>
            </a:r>
            <a:endParaRPr kumimoji="1" lang="ja-JP" altLang="en-US" sz="1800" dirty="0">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2"/>
          </p:nvPr>
        </p:nvSpPr>
        <p:spPr>
          <a:xfrm>
            <a:off x="8215338" y="500042"/>
            <a:ext cx="721398" cy="428628"/>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17</a:t>
            </a:fld>
            <a:endParaRPr kumimoji="1" lang="ja-JP" altLang="en-US" sz="2000" dirty="0">
              <a:solidFill>
                <a:schemeClr val="tx1"/>
              </a:solidFill>
              <a:latin typeface="AR P丸ゴシック体M" pitchFamily="50" charset="-128"/>
              <a:ea typeface="AR P丸ゴシック体M" pitchFamily="50" charset="-128"/>
            </a:endParaRPr>
          </a:p>
        </p:txBody>
      </p:sp>
      <p:sp>
        <p:nvSpPr>
          <p:cNvPr id="7" name="角丸四角形 6"/>
          <p:cNvSpPr/>
          <p:nvPr/>
        </p:nvSpPr>
        <p:spPr>
          <a:xfrm>
            <a:off x="428596" y="3071810"/>
            <a:ext cx="4071966" cy="3357586"/>
          </a:xfrm>
          <a:prstGeom prst="round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tx1"/>
              </a:solidFill>
              <a:latin typeface="AR P丸ゴシック体M" pitchFamily="50" charset="-128"/>
              <a:ea typeface="AR P丸ゴシック体M" pitchFamily="50" charset="-128"/>
            </a:endParaRPr>
          </a:p>
          <a:p>
            <a:r>
              <a:rPr lang="ja-JP" altLang="ja-JP" dirty="0" smtClean="0">
                <a:solidFill>
                  <a:schemeClr val="tx1"/>
                </a:solidFill>
                <a:latin typeface="AR P丸ゴシック体M" pitchFamily="50" charset="-128"/>
                <a:ea typeface="AR P丸ゴシック体M" pitchFamily="50" charset="-128"/>
              </a:rPr>
              <a:t>ニューディール政策</a:t>
            </a:r>
            <a:r>
              <a:rPr lang="en-US" altLang="ja-JP" sz="1400" dirty="0" smtClean="0">
                <a:solidFill>
                  <a:schemeClr val="tx1"/>
                </a:solidFill>
                <a:latin typeface="AR P丸ゴシック体M" pitchFamily="50" charset="-128"/>
                <a:ea typeface="AR P丸ゴシック体M" pitchFamily="50" charset="-128"/>
              </a:rPr>
              <a:t>(</a:t>
            </a:r>
            <a:r>
              <a:rPr lang="ja-JP" altLang="ja-JP" sz="1400" dirty="0" smtClean="0">
                <a:solidFill>
                  <a:schemeClr val="tx1"/>
                </a:solidFill>
                <a:latin typeface="AR P丸ゴシック体M" pitchFamily="50" charset="-128"/>
                <a:ea typeface="AR P丸ゴシック体M" pitchFamily="50" charset="-128"/>
              </a:rPr>
              <a:t>失業救済政策の指導原理</a:t>
            </a:r>
            <a:r>
              <a:rPr lang="en-US" altLang="ja-JP" sz="1400" dirty="0" smtClean="0">
                <a:solidFill>
                  <a:schemeClr val="tx1"/>
                </a:solidFill>
                <a:latin typeface="AR P丸ゴシック体M" pitchFamily="50" charset="-128"/>
                <a:ea typeface="AR P丸ゴシック体M" pitchFamily="50" charset="-128"/>
              </a:rPr>
              <a:t>) </a:t>
            </a:r>
          </a:p>
          <a:p>
            <a:r>
              <a:rPr lang="ja-JP" altLang="ja-JP" sz="1400" dirty="0" smtClean="0">
                <a:solidFill>
                  <a:schemeClr val="tx1"/>
                </a:solidFill>
                <a:latin typeface="AR P丸ゴシック体M" pitchFamily="50" charset="-128"/>
                <a:ea typeface="AR P丸ゴシック体M" pitchFamily="50" charset="-128"/>
              </a:rPr>
              <a:t>たんに失業者の身体ばかりでなく､彼らの自尊心､自負心､勇気､決断力を破壊から守ること､そして民間の雇用が増大して失業者たちを吸収できるようになるまで､これらの人々に職場を提供することは､連邦政府の当然の責務であると宣言した｡従って､失業者がうける救済事業は､けっして何らかの慈恵でも施物でもなく､あるいはたんなる急場しのぎの鎮痛剤でもなく､かれらはが神聖で永続的な権利にもとづいて政府に要求しうることをルーズベルト政権は公然と認めた。</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smtClean="0">
                <a:solidFill>
                  <a:schemeClr val="tx1"/>
                </a:solidFill>
                <a:latin typeface="AR P丸ゴシック体M" pitchFamily="50" charset="-128"/>
                <a:ea typeface="AR P丸ゴシック体M" pitchFamily="50" charset="-128"/>
              </a:rPr>
              <a:t>　　　「</a:t>
            </a:r>
            <a:r>
              <a:rPr lang="ja-JP" altLang="en-US" sz="1400" dirty="0" smtClean="0">
                <a:solidFill>
                  <a:schemeClr val="tx1"/>
                </a:solidFill>
                <a:latin typeface="AR P丸ゴシック体M" pitchFamily="50" charset="-128"/>
                <a:ea typeface="AR P丸ゴシック体M" pitchFamily="50" charset="-128"/>
              </a:rPr>
              <a:t>雇用・失業の経済分析」（大木一訓）</a:t>
            </a:r>
            <a:endParaRPr lang="ja-JP" altLang="ja-JP" sz="1400" dirty="0" smtClean="0">
              <a:solidFill>
                <a:schemeClr val="tx1"/>
              </a:solidFill>
              <a:latin typeface="AR P丸ゴシック体M" pitchFamily="50" charset="-128"/>
              <a:ea typeface="AR P丸ゴシック体M" pitchFamily="50" charset="-128"/>
            </a:endParaRPr>
          </a:p>
          <a:p>
            <a:r>
              <a:rPr lang="en-US" altLang="ja-JP" dirty="0" smtClean="0">
                <a:solidFill>
                  <a:schemeClr val="tx1"/>
                </a:solidFill>
              </a:rPr>
              <a:t> </a:t>
            </a:r>
            <a:endParaRPr lang="ja-JP" altLang="ja-JP" dirty="0" smtClean="0">
              <a:solidFill>
                <a:schemeClr val="tx1"/>
              </a:solidFill>
            </a:endParaRPr>
          </a:p>
        </p:txBody>
      </p:sp>
      <p:sp>
        <p:nvSpPr>
          <p:cNvPr id="8" name="角丸四角形 7"/>
          <p:cNvSpPr/>
          <p:nvPr/>
        </p:nvSpPr>
        <p:spPr>
          <a:xfrm>
            <a:off x="4643438" y="3071810"/>
            <a:ext cx="4214842" cy="3357586"/>
          </a:xfrm>
          <a:prstGeom prst="round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tx1"/>
              </a:solidFill>
              <a:latin typeface="AR P丸ゴシック体M" pitchFamily="50" charset="-128"/>
              <a:ea typeface="AR P丸ゴシック体M" pitchFamily="50" charset="-128"/>
            </a:endParaRPr>
          </a:p>
          <a:p>
            <a:endParaRPr lang="en-US" altLang="ja-JP" dirty="0" smtClean="0">
              <a:solidFill>
                <a:schemeClr val="tx1"/>
              </a:solidFill>
              <a:latin typeface="AR P丸ゴシック体M" pitchFamily="50" charset="-128"/>
              <a:ea typeface="AR P丸ゴシック体M" pitchFamily="50" charset="-128"/>
            </a:endParaRPr>
          </a:p>
          <a:p>
            <a:r>
              <a:rPr lang="ja-JP" altLang="en-US" dirty="0" smtClean="0">
                <a:solidFill>
                  <a:schemeClr val="tx1"/>
                </a:solidFill>
                <a:latin typeface="AR P丸ゴシック体M" pitchFamily="50" charset="-128"/>
                <a:ea typeface="AR P丸ゴシック体M" pitchFamily="50" charset="-128"/>
              </a:rPr>
              <a:t>旧失対事業の意義</a:t>
            </a:r>
            <a:endParaRPr lang="en-US" altLang="ja-JP" dirty="0" smtClean="0">
              <a:solidFill>
                <a:schemeClr val="tx1"/>
              </a:solidFill>
              <a:latin typeface="AR P丸ゴシック体M" pitchFamily="50" charset="-128"/>
              <a:ea typeface="AR P丸ゴシック体M" pitchFamily="50" charset="-128"/>
            </a:endParaRPr>
          </a:p>
          <a:p>
            <a:r>
              <a:rPr lang="ja-JP" altLang="ja-JP" sz="1400" dirty="0" smtClean="0">
                <a:solidFill>
                  <a:schemeClr val="tx1"/>
                </a:solidFill>
                <a:latin typeface="AR P丸ゴシック体M" pitchFamily="50" charset="-128"/>
                <a:ea typeface="AR P丸ゴシック体M" pitchFamily="50" charset="-128"/>
              </a:rPr>
              <a:t>「財政負担が少なくかつ多くの多くの失業者を吸収することを目的とした失業対策事業を創設し、これに失業対策としての中心的位置を与える</a:t>
            </a:r>
            <a:r>
              <a:rPr lang="en-US" altLang="ja-JP" sz="1400" dirty="0"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「中高年雇用促進特別措置法の解説」</a:t>
            </a:r>
            <a:r>
              <a:rPr lang="en-US" altLang="ja-JP" sz="1400" dirty="0" smtClean="0">
                <a:solidFill>
                  <a:schemeClr val="tx1"/>
                </a:solidFill>
                <a:latin typeface="AR P丸ゴシック体M" pitchFamily="50" charset="-128"/>
                <a:ea typeface="AR P丸ゴシック体M" pitchFamily="50" charset="-128"/>
              </a:rPr>
              <a:t>1971</a:t>
            </a:r>
            <a:r>
              <a:rPr lang="ja-JP" altLang="ja-JP" sz="1400" dirty="0" smtClean="0">
                <a:solidFill>
                  <a:schemeClr val="tx1"/>
                </a:solidFill>
                <a:latin typeface="AR P丸ゴシック体M" pitchFamily="50" charset="-128"/>
                <a:ea typeface="AR P丸ゴシック体M" pitchFamily="50" charset="-128"/>
              </a:rPr>
              <a:t>年、労働省職業安定局長・住栄作著）</a:t>
            </a:r>
            <a:endParaRPr lang="en-US" altLang="ja-JP" sz="1400" dirty="0" smtClean="0">
              <a:solidFill>
                <a:schemeClr val="tx1"/>
              </a:solidFill>
              <a:latin typeface="AR P丸ゴシック体M" pitchFamily="50" charset="-128"/>
              <a:ea typeface="AR P丸ゴシック体M" pitchFamily="50" charset="-128"/>
            </a:endParaRPr>
          </a:p>
          <a:p>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実施されている「雇用創出」策を改善・拡充する。</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自治体は実効ある公的就労事業の確立につとめる。創出される雇用は生活できる賃金・労働条件とする。</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公共サービスの民間委託は雇用安定と適正労働条件を確保する。</a:t>
            </a:r>
            <a:endParaRPr lang="en-US" altLang="ja-JP" sz="1400" dirty="0" smtClean="0">
              <a:solidFill>
                <a:schemeClr val="tx1"/>
              </a:solidFill>
              <a:latin typeface="AR P丸ゴシック体M" pitchFamily="50" charset="-128"/>
              <a:ea typeface="AR P丸ゴシック体M" pitchFamily="50" charset="-128"/>
            </a:endParaRPr>
          </a:p>
          <a:p>
            <a:endParaRPr lang="en-US" altLang="ja-JP" sz="1400" dirty="0" smtClean="0">
              <a:solidFill>
                <a:schemeClr val="tx1"/>
              </a:solidFill>
              <a:latin typeface="AR P丸ゴシック体M" pitchFamily="50" charset="-128"/>
              <a:ea typeface="AR P丸ゴシック体M" pitchFamily="50" charset="-128"/>
            </a:endParaRPr>
          </a:p>
          <a:p>
            <a:endParaRPr kumimoji="1" lang="en-US" altLang="ja-JP" sz="1400" dirty="0" smtClean="0">
              <a:solidFill>
                <a:schemeClr val="tx1"/>
              </a:solidFill>
              <a:latin typeface="AR P丸ゴシック体M" pitchFamily="50" charset="-128"/>
              <a:ea typeface="AR P丸ゴシック体M" pitchFamily="50" charset="-128"/>
            </a:endParaRPr>
          </a:p>
          <a:p>
            <a:endParaRPr kumimoji="1" lang="ja-JP" altLang="en-US" sz="1400" dirty="0">
              <a:solidFill>
                <a:schemeClr val="tx1"/>
              </a:solidFill>
              <a:latin typeface="AR P丸ゴシック体M" pitchFamily="50" charset="-128"/>
              <a:ea typeface="AR P丸ゴシック体M" pitchFamily="50" charset="-128"/>
            </a:endParaRPr>
          </a:p>
        </p:txBody>
      </p:sp>
      <p:sp>
        <p:nvSpPr>
          <p:cNvPr id="6" name="正方形/長方形 5"/>
          <p:cNvSpPr/>
          <p:nvPr/>
        </p:nvSpPr>
        <p:spPr>
          <a:xfrm>
            <a:off x="3000364" y="2714620"/>
            <a:ext cx="3000396" cy="428628"/>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AR P丸ゴシック体M" pitchFamily="50" charset="-128"/>
                <a:ea typeface="AR P丸ゴシック体M" pitchFamily="50" charset="-128"/>
              </a:rPr>
              <a:t>公的就労事業の意義</a:t>
            </a:r>
            <a:endParaRPr kumimoji="1" lang="ja-JP" altLang="en-US" dirty="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8" y="500042"/>
            <a:ext cx="8586790" cy="857256"/>
          </a:xfrm>
        </p:spPr>
        <p:txBody>
          <a:bodyPr>
            <a:normAutofit/>
          </a:bodyPr>
          <a:lstStyle/>
          <a:p>
            <a:r>
              <a:rPr kumimoji="1" lang="en-US" altLang="ja-JP" sz="2000" dirty="0" smtClean="0">
                <a:latin typeface="AR P丸ゴシック体M" pitchFamily="50" charset="-128"/>
                <a:ea typeface="AR P丸ゴシック体M" pitchFamily="50" charset="-128"/>
              </a:rPr>
              <a:t/>
            </a:r>
            <a:br>
              <a:rPr kumimoji="1" lang="en-US" altLang="ja-JP" sz="2000" dirty="0" smtClean="0">
                <a:latin typeface="AR P丸ゴシック体M" pitchFamily="50" charset="-128"/>
                <a:ea typeface="AR P丸ゴシック体M" pitchFamily="50" charset="-128"/>
              </a:rPr>
            </a:br>
            <a:r>
              <a:rPr kumimoji="1" lang="ja-JP" altLang="en-US" sz="2000" dirty="0" smtClean="0">
                <a:latin typeface="AR P丸ゴシック体M" pitchFamily="50" charset="-128"/>
                <a:ea typeface="AR P丸ゴシック体M" pitchFamily="50" charset="-128"/>
              </a:rPr>
              <a:t>　</a:t>
            </a:r>
            <a:endParaRPr kumimoji="1" lang="ja-JP" altLang="en-US" sz="1400" dirty="0">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457200" y="4143380"/>
            <a:ext cx="8229600" cy="2431156"/>
          </a:xfrm>
        </p:spPr>
        <p:txBody>
          <a:bodyPr/>
          <a:lstStyle/>
          <a:p>
            <a:pPr>
              <a:buNone/>
            </a:pPr>
            <a:endParaRPr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a:xfrm>
            <a:off x="8215338" y="571480"/>
            <a:ext cx="762000" cy="35719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18</a:t>
            </a:fld>
            <a:endParaRPr kumimoji="1" lang="ja-JP" altLang="en-US" sz="2000" dirty="0">
              <a:solidFill>
                <a:schemeClr val="tx1"/>
              </a:solidFill>
              <a:latin typeface="AR P丸ゴシック体M" pitchFamily="50" charset="-128"/>
              <a:ea typeface="AR P丸ゴシック体M" pitchFamily="50" charset="-128"/>
            </a:endParaRPr>
          </a:p>
        </p:txBody>
      </p:sp>
      <p:sp>
        <p:nvSpPr>
          <p:cNvPr id="5" name="正方形/長方形 4"/>
          <p:cNvSpPr/>
          <p:nvPr/>
        </p:nvSpPr>
        <p:spPr>
          <a:xfrm>
            <a:off x="428596" y="714356"/>
            <a:ext cx="8215370" cy="2928958"/>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400" dirty="0" smtClean="0">
                <a:solidFill>
                  <a:schemeClr val="tx1"/>
                </a:solidFill>
                <a:latin typeface="AR P丸ゴシック体M" pitchFamily="50" charset="-128"/>
                <a:ea typeface="AR P丸ゴシック体M" pitchFamily="50" charset="-128"/>
              </a:rPr>
              <a:t>雇用・失業問題の打開のためには、国の経済</a:t>
            </a:r>
            <a:r>
              <a:rPr lang="ja-JP" altLang="en-US" sz="1400" dirty="0" smtClean="0">
                <a:solidFill>
                  <a:schemeClr val="tx1"/>
                </a:solidFill>
                <a:latin typeface="AR P丸ゴシック体M" pitchFamily="50" charset="-128"/>
                <a:ea typeface="AR P丸ゴシック体M" pitchFamily="50" charset="-128"/>
              </a:rPr>
              <a:t>・</a:t>
            </a:r>
            <a:r>
              <a:rPr lang="ja-JP" altLang="ja-JP" sz="1400" dirty="0" smtClean="0">
                <a:solidFill>
                  <a:schemeClr val="tx1"/>
                </a:solidFill>
                <a:latin typeface="AR P丸ゴシック体M" pitchFamily="50" charset="-128"/>
                <a:ea typeface="AR P丸ゴシック体M" pitchFamily="50" charset="-128"/>
              </a:rPr>
              <a:t>社会政策全体の民主的転換をはかりつつ</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①失業者に対するさしせまった生活保障と雇用保障</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②企業の解雇・労働時間延長等に対する民主的な規制</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③積極的な雇用創出策の３つを統一的にかなり長期の政策的展望をもって推進しなければならない</a:t>
            </a:r>
            <a:r>
              <a:rPr lang="ja-JP" altLang="en-US" sz="1400" dirty="0" smtClean="0">
                <a:solidFill>
                  <a:schemeClr val="tx1"/>
                </a:solidFill>
                <a:latin typeface="AR P丸ゴシック体M" pitchFamily="50" charset="-128"/>
                <a:ea typeface="AR P丸ゴシック体M" pitchFamily="50" charset="-128"/>
              </a:rPr>
              <a:t>。</a:t>
            </a:r>
            <a:endParaRPr lang="en-US" altLang="ja-JP" sz="1400" dirty="0" smtClean="0">
              <a:solidFill>
                <a:schemeClr val="tx1"/>
              </a:solidFill>
              <a:latin typeface="AR P丸ゴシック体M" pitchFamily="50" charset="-128"/>
              <a:ea typeface="AR P丸ゴシック体M" pitchFamily="50" charset="-128"/>
            </a:endParaRPr>
          </a:p>
          <a:p>
            <a:r>
              <a:rPr lang="ja-JP" altLang="en-US" dirty="0" smtClean="0">
                <a:solidFill>
                  <a:schemeClr val="tx1"/>
                </a:solidFill>
                <a:latin typeface="AR P丸ゴシック体M" pitchFamily="50" charset="-128"/>
                <a:ea typeface="AR P丸ゴシック体M" pitchFamily="50" charset="-128"/>
              </a:rPr>
              <a:t>「貧困」な日本のセーフティネットの諸問題</a:t>
            </a:r>
            <a:endParaRPr lang="en-US" altLang="ja-JP" dirty="0" smtClean="0">
              <a:solidFill>
                <a:schemeClr val="tx1"/>
              </a:solidFill>
              <a:latin typeface="AR P丸ゴシック体M" pitchFamily="50" charset="-128"/>
              <a:ea typeface="AR P丸ゴシック体M" pitchFamily="50" charset="-128"/>
            </a:endParaRPr>
          </a:p>
          <a:p>
            <a:r>
              <a:rPr kumimoji="1" lang="ja-JP" altLang="en-US" sz="1400" dirty="0" smtClean="0">
                <a:solidFill>
                  <a:srgbClr val="FF0000"/>
                </a:solidFill>
                <a:latin typeface="AR P丸ゴシック体M" pitchFamily="50" charset="-128"/>
                <a:ea typeface="AR P丸ゴシック体M" pitchFamily="50" charset="-128"/>
              </a:rPr>
              <a:t>●</a:t>
            </a:r>
            <a:r>
              <a:rPr kumimoji="1" lang="ja-JP" altLang="en-US" sz="1400" dirty="0" smtClean="0">
                <a:solidFill>
                  <a:schemeClr val="tx1"/>
                </a:solidFill>
                <a:latin typeface="AR P丸ゴシック体M" pitchFamily="50" charset="-128"/>
                <a:ea typeface="AR P丸ゴシック体M" pitchFamily="50" charset="-128"/>
              </a:rPr>
              <a:t>雇用保険－完全失業者の</a:t>
            </a:r>
            <a:r>
              <a:rPr lang="ja-JP" altLang="en-US" sz="1400" dirty="0" smtClean="0">
                <a:solidFill>
                  <a:schemeClr val="tx1"/>
                </a:solidFill>
                <a:latin typeface="AR P丸ゴシック体M" pitchFamily="50" charset="-128"/>
                <a:ea typeface="AR P丸ゴシック体M" pitchFamily="50" charset="-128"/>
              </a:rPr>
              <a:t>２</a:t>
            </a:r>
            <a:r>
              <a:rPr kumimoji="1" lang="ja-JP" altLang="en-US" sz="1400" dirty="0" smtClean="0">
                <a:solidFill>
                  <a:schemeClr val="tx1"/>
                </a:solidFill>
                <a:latin typeface="AR P丸ゴシック体M" pitchFamily="50" charset="-128"/>
                <a:ea typeface="AR P丸ゴシック体M" pitchFamily="50" charset="-128"/>
              </a:rPr>
              <a:t>割しか適用されていない。「</a:t>
            </a:r>
            <a:r>
              <a:rPr kumimoji="1" lang="en-US" altLang="ja-JP" sz="1400" dirty="0" smtClean="0">
                <a:solidFill>
                  <a:schemeClr val="tx1"/>
                </a:solidFill>
                <a:latin typeface="AR P丸ゴシック体M" pitchFamily="50" charset="-128"/>
                <a:ea typeface="AR P丸ゴシック体M" pitchFamily="50" charset="-128"/>
              </a:rPr>
              <a:t>31</a:t>
            </a:r>
            <a:r>
              <a:rPr kumimoji="1" lang="ja-JP" altLang="en-US" sz="1400" dirty="0" smtClean="0">
                <a:solidFill>
                  <a:schemeClr val="tx1"/>
                </a:solidFill>
                <a:latin typeface="AR P丸ゴシック体M" pitchFamily="50" charset="-128"/>
                <a:ea typeface="AR P丸ゴシック体M" pitchFamily="50" charset="-128"/>
              </a:rPr>
              <a:t>日以上雇用見込み」まで適用が拡大された　</a:t>
            </a:r>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kumimoji="1" lang="ja-JP" altLang="en-US" sz="1400" dirty="0" smtClean="0">
                <a:solidFill>
                  <a:schemeClr val="tx1"/>
                </a:solidFill>
                <a:latin typeface="AR P丸ゴシック体M" pitchFamily="50" charset="-128"/>
                <a:ea typeface="AR P丸ゴシック体M" pitchFamily="50" charset="-128"/>
              </a:rPr>
              <a:t>が、給付期間の延長が必要である。</a:t>
            </a:r>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rgbClr val="FF0000"/>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公的就労－あくまでも臨時的、一時的対応で自治体の使い勝手が悪い。再び失業を余儀なくされる。</a:t>
            </a:r>
            <a:endParaRPr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rgbClr val="FF0000"/>
                </a:solidFill>
                <a:latin typeface="AR P丸ゴシック体M" pitchFamily="50" charset="-128"/>
                <a:ea typeface="AR P丸ゴシック体M" pitchFamily="50" charset="-128"/>
              </a:rPr>
              <a:t>●</a:t>
            </a:r>
            <a:r>
              <a:rPr kumimoji="1" lang="ja-JP" altLang="en-US" sz="1400" dirty="0" smtClean="0">
                <a:solidFill>
                  <a:schemeClr val="tx1"/>
                </a:solidFill>
                <a:latin typeface="AR P丸ゴシック体M" pitchFamily="50" charset="-128"/>
                <a:ea typeface="AR P丸ゴシック体M" pitchFamily="50" charset="-128"/>
              </a:rPr>
              <a:t>失業扶助－制度なし。新卒の失業者は雇用保険未加入。無拠出の失業扶助制度を創設すべき。</a:t>
            </a:r>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rgbClr val="FF0000"/>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「求職者支援制度」（</a:t>
            </a:r>
            <a:r>
              <a:rPr lang="en-US" altLang="ja-JP" sz="1400" dirty="0" smtClean="0">
                <a:solidFill>
                  <a:schemeClr val="tx1"/>
                </a:solidFill>
                <a:latin typeface="AR P丸ゴシック体M" pitchFamily="50" charset="-128"/>
                <a:ea typeface="AR P丸ゴシック体M" pitchFamily="50" charset="-128"/>
              </a:rPr>
              <a:t>2012</a:t>
            </a:r>
            <a:r>
              <a:rPr lang="ja-JP" altLang="en-US" sz="1400" dirty="0" smtClean="0">
                <a:solidFill>
                  <a:schemeClr val="tx1"/>
                </a:solidFill>
                <a:latin typeface="AR P丸ゴシック体M" pitchFamily="50" charset="-128"/>
                <a:ea typeface="AR P丸ゴシック体M" pitchFamily="50" charset="-128"/>
              </a:rPr>
              <a:t>年度から）－職業訓練とその間の生活保障。技能・技術を生かすためには「余</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裕」ある再就職準備のための行政援助が必要である。</a:t>
            </a:r>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rgbClr val="FF0000"/>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生活保護－働ける世代は適用が実体は限定的である。</a:t>
            </a:r>
            <a:endParaRPr kumimoji="1" lang="ja-JP" altLang="en-US" sz="1400" dirty="0">
              <a:solidFill>
                <a:schemeClr val="tx1"/>
              </a:solidFill>
              <a:latin typeface="AR P丸ゴシック体M" pitchFamily="50" charset="-128"/>
              <a:ea typeface="AR P丸ゴシック体M" pitchFamily="50" charset="-128"/>
            </a:endParaRPr>
          </a:p>
        </p:txBody>
      </p:sp>
      <p:sp>
        <p:nvSpPr>
          <p:cNvPr id="7" name="正方形/長方形 6"/>
          <p:cNvSpPr/>
          <p:nvPr/>
        </p:nvSpPr>
        <p:spPr>
          <a:xfrm>
            <a:off x="5929322" y="3786190"/>
            <a:ext cx="2714644" cy="2571768"/>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000" dirty="0" smtClean="0">
              <a:solidFill>
                <a:schemeClr val="tx1"/>
              </a:solidFill>
              <a:latin typeface="AR P丸ゴシック体M" pitchFamily="50" charset="-128"/>
              <a:ea typeface="AR P丸ゴシック体M" pitchFamily="50" charset="-128"/>
            </a:endParaRPr>
          </a:p>
          <a:p>
            <a:endParaRPr kumimoji="1" lang="en-US" altLang="ja-JP" dirty="0" smtClean="0">
              <a:solidFill>
                <a:schemeClr val="tx1"/>
              </a:solidFill>
              <a:latin typeface="AR P丸ゴシック体M" pitchFamily="50" charset="-128"/>
              <a:ea typeface="AR P丸ゴシック体M" pitchFamily="50" charset="-128"/>
            </a:endParaRPr>
          </a:p>
          <a:p>
            <a:r>
              <a:rPr kumimoji="1" lang="ja-JP" altLang="en-US" dirty="0" smtClean="0">
                <a:solidFill>
                  <a:schemeClr val="tx1"/>
                </a:solidFill>
                <a:latin typeface="AR P丸ゴシック体M" pitchFamily="50" charset="-128"/>
                <a:ea typeface="AR P丸ゴシック体M" pitchFamily="50" charset="-128"/>
              </a:rPr>
              <a:t>生活保護費 </a:t>
            </a:r>
            <a:r>
              <a:rPr lang="ja-JP" altLang="en-US" dirty="0" smtClean="0">
                <a:solidFill>
                  <a:schemeClr val="tx1"/>
                </a:solidFill>
                <a:latin typeface="AR P丸ゴシック体M" pitchFamily="50" charset="-128"/>
                <a:ea typeface="AR P丸ゴシック体M" pitchFamily="50" charset="-128"/>
              </a:rPr>
              <a:t>政府予算</a:t>
            </a:r>
            <a:endParaRPr lang="en-US" altLang="ja-JP" dirty="0" smtClean="0">
              <a:solidFill>
                <a:schemeClr val="tx1"/>
              </a:solidFill>
              <a:latin typeface="AR P丸ゴシック体M" pitchFamily="50" charset="-128"/>
              <a:ea typeface="AR P丸ゴシック体M" pitchFamily="50" charset="-128"/>
            </a:endParaRPr>
          </a:p>
          <a:p>
            <a:endParaRPr kumimoji="1" lang="en-US" altLang="ja-JP" sz="1400" dirty="0" smtClean="0">
              <a:solidFill>
                <a:schemeClr val="tx1"/>
              </a:solidFill>
              <a:latin typeface="AR P丸ゴシック体M" pitchFamily="50" charset="-128"/>
              <a:ea typeface="AR P丸ゴシック体M" pitchFamily="50" charset="-128"/>
            </a:endParaRPr>
          </a:p>
          <a:p>
            <a:r>
              <a:rPr kumimoji="1" lang="en-US" altLang="ja-JP" sz="1400" dirty="0" smtClean="0">
                <a:solidFill>
                  <a:schemeClr val="tx1"/>
                </a:solidFill>
                <a:latin typeface="AR P丸ゴシック体M" pitchFamily="50" charset="-128"/>
                <a:ea typeface="AR P丸ゴシック体M" pitchFamily="50" charset="-128"/>
              </a:rPr>
              <a:t>2009</a:t>
            </a:r>
            <a:r>
              <a:rPr kumimoji="1" lang="ja-JP" altLang="en-US" sz="1400" dirty="0" smtClean="0">
                <a:solidFill>
                  <a:schemeClr val="tx1"/>
                </a:solidFill>
                <a:latin typeface="AR P丸ゴシック体M" pitchFamily="50" charset="-128"/>
                <a:ea typeface="AR P丸ゴシック体M" pitchFamily="50" charset="-128"/>
              </a:rPr>
              <a:t>年　</a:t>
            </a:r>
            <a:r>
              <a:rPr kumimoji="1" lang="en-US" altLang="ja-JP" sz="1400" dirty="0" smtClean="0">
                <a:solidFill>
                  <a:schemeClr val="tx1"/>
                </a:solidFill>
                <a:latin typeface="AR P丸ゴシック体M" pitchFamily="50" charset="-128"/>
                <a:ea typeface="AR P丸ゴシック体M" pitchFamily="50" charset="-128"/>
              </a:rPr>
              <a:t>2</a:t>
            </a:r>
            <a:r>
              <a:rPr kumimoji="1" lang="ja-JP" altLang="en-US" sz="1400" dirty="0" smtClean="0">
                <a:solidFill>
                  <a:schemeClr val="tx1"/>
                </a:solidFill>
                <a:latin typeface="AR P丸ゴシック体M" pitchFamily="50" charset="-128"/>
                <a:ea typeface="AR P丸ゴシック体M" pitchFamily="50" charset="-128"/>
              </a:rPr>
              <a:t>兆</a:t>
            </a:r>
            <a:r>
              <a:rPr kumimoji="1" lang="en-US" altLang="ja-JP" sz="1400" dirty="0" smtClean="0">
                <a:solidFill>
                  <a:schemeClr val="tx1"/>
                </a:solidFill>
                <a:latin typeface="AR P丸ゴシック体M" pitchFamily="50" charset="-128"/>
                <a:ea typeface="AR P丸ゴシック体M" pitchFamily="50" charset="-128"/>
              </a:rPr>
              <a:t>596</a:t>
            </a:r>
            <a:r>
              <a:rPr kumimoji="1" lang="ja-JP" altLang="en-US" sz="1400" dirty="0" smtClean="0">
                <a:solidFill>
                  <a:schemeClr val="tx1"/>
                </a:solidFill>
                <a:latin typeface="AR P丸ゴシック体M" pitchFamily="50" charset="-128"/>
                <a:ea typeface="AR P丸ゴシック体M" pitchFamily="50" charset="-128"/>
              </a:rPr>
              <a:t>億</a:t>
            </a:r>
            <a:r>
              <a:rPr kumimoji="1" lang="en-US" altLang="ja-JP" sz="1400" dirty="0" smtClean="0">
                <a:solidFill>
                  <a:schemeClr val="tx1"/>
                </a:solidFill>
                <a:latin typeface="AR P丸ゴシック体M" pitchFamily="50" charset="-128"/>
                <a:ea typeface="AR P丸ゴシック体M" pitchFamily="50" charset="-128"/>
              </a:rPr>
              <a:t>5200</a:t>
            </a:r>
            <a:r>
              <a:rPr kumimoji="1" lang="ja-JP" altLang="en-US" sz="1400" dirty="0" smtClean="0">
                <a:solidFill>
                  <a:schemeClr val="tx1"/>
                </a:solidFill>
                <a:latin typeface="AR P丸ゴシック体M" pitchFamily="50" charset="-128"/>
                <a:ea typeface="AR P丸ゴシック体M" pitchFamily="50" charset="-128"/>
              </a:rPr>
              <a:t>万円</a:t>
            </a:r>
            <a:endParaRPr kumimoji="1" lang="en-US" altLang="ja-JP" sz="14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2010</a:t>
            </a:r>
            <a:r>
              <a:rPr lang="ja-JP" altLang="en-US" sz="1400" dirty="0" smtClean="0">
                <a:solidFill>
                  <a:schemeClr val="tx1"/>
                </a:solidFill>
                <a:latin typeface="AR P丸ゴシック体M" pitchFamily="50" charset="-128"/>
                <a:ea typeface="AR P丸ゴシック体M" pitchFamily="50" charset="-128"/>
              </a:rPr>
              <a:t>年　</a:t>
            </a:r>
            <a:r>
              <a:rPr lang="en-US" altLang="ja-JP" sz="1400" dirty="0" smtClean="0">
                <a:solidFill>
                  <a:schemeClr val="tx1"/>
                </a:solidFill>
                <a:latin typeface="AR P丸ゴシック体M" pitchFamily="50" charset="-128"/>
                <a:ea typeface="AR P丸ゴシック体M" pitchFamily="50" charset="-128"/>
              </a:rPr>
              <a:t>2</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2021</a:t>
            </a:r>
            <a:r>
              <a:rPr lang="ja-JP" altLang="en-US" sz="1400" dirty="0" smtClean="0">
                <a:solidFill>
                  <a:schemeClr val="tx1"/>
                </a:solidFill>
                <a:latin typeface="AR P丸ゴシック体M" pitchFamily="50" charset="-128"/>
                <a:ea typeface="AR P丸ゴシック体M" pitchFamily="50" charset="-128"/>
              </a:rPr>
              <a:t>億</a:t>
            </a:r>
            <a:r>
              <a:rPr lang="en-US" altLang="ja-JP" sz="1400" dirty="0" smtClean="0">
                <a:solidFill>
                  <a:schemeClr val="tx1"/>
                </a:solidFill>
                <a:latin typeface="AR P丸ゴシック体M" pitchFamily="50" charset="-128"/>
                <a:ea typeface="AR P丸ゴシック体M" pitchFamily="50" charset="-128"/>
              </a:rPr>
              <a:t>2400</a:t>
            </a:r>
            <a:r>
              <a:rPr lang="ja-JP" altLang="en-US" sz="1400" dirty="0" smtClean="0">
                <a:solidFill>
                  <a:schemeClr val="tx1"/>
                </a:solidFill>
                <a:latin typeface="AR P丸ゴシック体M" pitchFamily="50" charset="-128"/>
                <a:ea typeface="AR P丸ゴシック体M" pitchFamily="50" charset="-128"/>
              </a:rPr>
              <a:t>万円</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lang="en-US" altLang="ja-JP" sz="1400" dirty="0" smtClean="0">
                <a:solidFill>
                  <a:schemeClr val="tx1"/>
                </a:solidFill>
                <a:latin typeface="AR P丸ゴシック体M" pitchFamily="50" charset="-128"/>
                <a:ea typeface="AR P丸ゴシック体M" pitchFamily="50" charset="-128"/>
              </a:rPr>
              <a:t>1424</a:t>
            </a:r>
            <a:r>
              <a:rPr lang="ja-JP" altLang="en-US" sz="1400" dirty="0" smtClean="0">
                <a:solidFill>
                  <a:schemeClr val="tx1"/>
                </a:solidFill>
                <a:latin typeface="AR P丸ゴシック体M" pitchFamily="50" charset="-128"/>
                <a:ea typeface="AR P丸ゴシック体M" pitchFamily="50" charset="-128"/>
              </a:rPr>
              <a:t>億</a:t>
            </a:r>
            <a:r>
              <a:rPr lang="en-US" altLang="ja-JP" sz="1400" dirty="0" smtClean="0">
                <a:solidFill>
                  <a:schemeClr val="tx1"/>
                </a:solidFill>
                <a:latin typeface="AR P丸ゴシック体M" pitchFamily="50" charset="-128"/>
                <a:ea typeface="AR P丸ゴシック体M" pitchFamily="50" charset="-128"/>
              </a:rPr>
              <a:t>7200</a:t>
            </a:r>
            <a:r>
              <a:rPr lang="ja-JP" altLang="en-US" sz="1400" dirty="0" smtClean="0">
                <a:solidFill>
                  <a:schemeClr val="tx1"/>
                </a:solidFill>
                <a:latin typeface="AR P丸ゴシック体M" pitchFamily="50" charset="-128"/>
                <a:ea typeface="AR P丸ゴシック体M" pitchFamily="50" charset="-128"/>
              </a:rPr>
              <a:t>万円</a:t>
            </a:r>
            <a:endParaRPr lang="en-US" altLang="ja-JP" sz="1400" dirty="0" smtClean="0">
              <a:solidFill>
                <a:schemeClr val="tx1"/>
              </a:solidFill>
              <a:latin typeface="AR P丸ゴシック体M" pitchFamily="50" charset="-128"/>
              <a:ea typeface="AR P丸ゴシック体M" pitchFamily="50" charset="-128"/>
            </a:endParaRPr>
          </a:p>
          <a:p>
            <a:endParaRPr lang="en-US" altLang="ja-JP" sz="1400" dirty="0" smtClean="0">
              <a:solidFill>
                <a:schemeClr val="tx1"/>
              </a:solidFill>
              <a:latin typeface="AR P丸ゴシック体M" pitchFamily="50" charset="-128"/>
              <a:ea typeface="AR P丸ゴシック体M" pitchFamily="50" charset="-128"/>
            </a:endParaRPr>
          </a:p>
          <a:p>
            <a:r>
              <a:rPr kumimoji="1" lang="en-US" altLang="ja-JP" sz="1400" dirty="0" smtClean="0">
                <a:solidFill>
                  <a:schemeClr val="tx1"/>
                </a:solidFill>
                <a:latin typeface="AR P丸ゴシック体M" pitchFamily="50" charset="-128"/>
                <a:ea typeface="AR P丸ゴシック体M" pitchFamily="50" charset="-128"/>
              </a:rPr>
              <a:t>2009</a:t>
            </a:r>
            <a:r>
              <a:rPr lang="en-US" altLang="ja-JP" sz="1400" dirty="0" smtClean="0">
                <a:solidFill>
                  <a:schemeClr val="tx1"/>
                </a:solidFill>
                <a:latin typeface="AR P丸ゴシック体M" pitchFamily="50" charset="-128"/>
                <a:ea typeface="AR P丸ゴシック体M" pitchFamily="50" charset="-128"/>
              </a:rPr>
              <a:t>.12</a:t>
            </a:r>
            <a:r>
              <a:rPr lang="ja-JP" altLang="en-US" sz="1400" dirty="0" smtClean="0">
                <a:solidFill>
                  <a:schemeClr val="tx1"/>
                </a:solidFill>
                <a:latin typeface="AR P丸ゴシック体M" pitchFamily="50" charset="-128"/>
                <a:ea typeface="AR P丸ゴシック体M" pitchFamily="50" charset="-128"/>
              </a:rPr>
              <a:t>（速報値）</a:t>
            </a:r>
            <a:endParaRPr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保護世帯　</a:t>
            </a:r>
            <a:r>
              <a:rPr kumimoji="1" lang="en-US" altLang="ja-JP" sz="1400" dirty="0" smtClean="0">
                <a:solidFill>
                  <a:schemeClr val="tx1"/>
                </a:solidFill>
                <a:latin typeface="AR P丸ゴシック体M" pitchFamily="50" charset="-128"/>
                <a:ea typeface="AR P丸ゴシック体M" pitchFamily="50" charset="-128"/>
              </a:rPr>
              <a:t>1,307,445</a:t>
            </a:r>
            <a:r>
              <a:rPr kumimoji="1" lang="ja-JP" altLang="en-US" sz="1400" dirty="0" smtClean="0">
                <a:solidFill>
                  <a:schemeClr val="tx1"/>
                </a:solidFill>
                <a:latin typeface="AR P丸ゴシック体M" pitchFamily="50" charset="-128"/>
                <a:ea typeface="AR P丸ゴシック体M" pitchFamily="50" charset="-128"/>
              </a:rPr>
              <a:t>世帯</a:t>
            </a:r>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保護人員　</a:t>
            </a:r>
            <a:r>
              <a:rPr lang="en-US" altLang="ja-JP" sz="1400" dirty="0" smtClean="0">
                <a:solidFill>
                  <a:schemeClr val="tx1"/>
                </a:solidFill>
                <a:latin typeface="AR P丸ゴシック体M" pitchFamily="50" charset="-128"/>
                <a:ea typeface="AR P丸ゴシック体M" pitchFamily="50" charset="-128"/>
              </a:rPr>
              <a:t>1,811,335</a:t>
            </a:r>
            <a:r>
              <a:rPr lang="ja-JP" altLang="en-US" sz="1400" dirty="0" smtClean="0">
                <a:solidFill>
                  <a:schemeClr val="tx1"/>
                </a:solidFill>
                <a:latin typeface="AR P丸ゴシック体M" pitchFamily="50" charset="-128"/>
                <a:ea typeface="AR P丸ゴシック体M" pitchFamily="50" charset="-128"/>
              </a:rPr>
              <a:t>人</a:t>
            </a:r>
            <a:endParaRPr lang="en-US" altLang="ja-JP" sz="1400" dirty="0" smtClean="0">
              <a:solidFill>
                <a:schemeClr val="tx1"/>
              </a:solidFill>
              <a:latin typeface="AR P丸ゴシック体M" pitchFamily="50" charset="-128"/>
              <a:ea typeface="AR P丸ゴシック体M" pitchFamily="50" charset="-128"/>
            </a:endParaRPr>
          </a:p>
          <a:p>
            <a:endParaRPr kumimoji="1" lang="en-US" altLang="ja-JP" sz="1400" dirty="0" smtClean="0">
              <a:solidFill>
                <a:schemeClr val="tx1"/>
              </a:solidFill>
              <a:latin typeface="AR P丸ゴシック体M" pitchFamily="50" charset="-128"/>
              <a:ea typeface="AR P丸ゴシック体M" pitchFamily="50" charset="-128"/>
            </a:endParaRPr>
          </a:p>
          <a:p>
            <a:endParaRPr lang="en-US" altLang="ja-JP" sz="1400" dirty="0" smtClean="0">
              <a:solidFill>
                <a:schemeClr val="tx1"/>
              </a:solidFill>
              <a:latin typeface="AR P丸ゴシック体M" pitchFamily="50" charset="-128"/>
              <a:ea typeface="AR P丸ゴシック体M" pitchFamily="50" charset="-128"/>
            </a:endParaRPr>
          </a:p>
          <a:p>
            <a:endParaRPr kumimoji="1" lang="en-US" altLang="ja-JP" sz="1400" dirty="0" smtClean="0">
              <a:solidFill>
                <a:schemeClr val="tx1"/>
              </a:solidFill>
              <a:latin typeface="AR P丸ゴシック体M" pitchFamily="50" charset="-128"/>
              <a:ea typeface="AR P丸ゴシック体M" pitchFamily="50" charset="-128"/>
            </a:endParaRPr>
          </a:p>
          <a:p>
            <a:endParaRPr kumimoji="1" lang="en-US" altLang="ja-JP" sz="1400" dirty="0" smtClean="0">
              <a:solidFill>
                <a:schemeClr val="tx1"/>
              </a:solidFill>
              <a:latin typeface="AR P丸ゴシック体M" pitchFamily="50" charset="-128"/>
              <a:ea typeface="AR P丸ゴシック体M" pitchFamily="50" charset="-128"/>
            </a:endParaRPr>
          </a:p>
        </p:txBody>
      </p:sp>
      <p:sp>
        <p:nvSpPr>
          <p:cNvPr id="8" name="正方形/長方形 7"/>
          <p:cNvSpPr/>
          <p:nvPr/>
        </p:nvSpPr>
        <p:spPr>
          <a:xfrm>
            <a:off x="428596" y="3786190"/>
            <a:ext cx="5357850" cy="2571768"/>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schemeClr val="tx1"/>
              </a:solidFill>
              <a:latin typeface="AR P丸ゴシック体M" pitchFamily="50" charset="-128"/>
              <a:ea typeface="AR P丸ゴシック体M" pitchFamily="50" charset="-128"/>
            </a:endParaRPr>
          </a:p>
          <a:p>
            <a:endParaRPr lang="en-US" altLang="ja-JP" sz="1400" dirty="0" smtClean="0">
              <a:solidFill>
                <a:schemeClr val="tx1"/>
              </a:solidFill>
              <a:latin typeface="AR P丸ゴシック体M" pitchFamily="50" charset="-128"/>
              <a:ea typeface="AR P丸ゴシック体M" pitchFamily="50" charset="-128"/>
            </a:endParaRPr>
          </a:p>
          <a:p>
            <a:endParaRPr lang="en-US" altLang="ja-JP" sz="1400" dirty="0" smtClean="0">
              <a:solidFill>
                <a:schemeClr val="tx1"/>
              </a:solidFill>
              <a:latin typeface="AR P丸ゴシック体M" pitchFamily="50" charset="-128"/>
              <a:ea typeface="AR P丸ゴシック体M" pitchFamily="50" charset="-128"/>
            </a:endParaRPr>
          </a:p>
          <a:p>
            <a:endParaRPr lang="en-US" altLang="ja-JP" sz="1400" dirty="0" smtClean="0">
              <a:solidFill>
                <a:schemeClr val="tx1"/>
              </a:solidFill>
              <a:latin typeface="AR P丸ゴシック体M" pitchFamily="50" charset="-128"/>
              <a:ea typeface="AR P丸ゴシック体M" pitchFamily="50" charset="-128"/>
            </a:endParaRPr>
          </a:p>
          <a:p>
            <a:endParaRPr lang="en-US" altLang="ja-JP" sz="1400" dirty="0" smtClean="0">
              <a:solidFill>
                <a:schemeClr val="tx1"/>
              </a:solidFill>
              <a:latin typeface="AR P丸ゴシック体M" pitchFamily="50" charset="-128"/>
              <a:ea typeface="AR P丸ゴシック体M" pitchFamily="50" charset="-128"/>
            </a:endParaRPr>
          </a:p>
          <a:p>
            <a:endParaRPr lang="en-US" altLang="ja-JP" sz="1400" dirty="0" smtClean="0">
              <a:solidFill>
                <a:schemeClr val="tx1"/>
              </a:solidFill>
              <a:latin typeface="AR P丸ゴシック体M" pitchFamily="50" charset="-128"/>
              <a:ea typeface="AR P丸ゴシック体M" pitchFamily="50" charset="-128"/>
            </a:endParaRPr>
          </a:p>
          <a:p>
            <a:r>
              <a:rPr lang="ja-JP" altLang="en-US" dirty="0" smtClean="0">
                <a:solidFill>
                  <a:schemeClr val="tx1"/>
                </a:solidFill>
                <a:latin typeface="AR P丸ゴシック体M" pitchFamily="50" charset="-128"/>
                <a:ea typeface="AR P丸ゴシック体M" pitchFamily="50" charset="-128"/>
              </a:rPr>
              <a:t>雇用対策の予算の概要</a:t>
            </a:r>
            <a:endParaRPr lang="en-US" altLang="ja-JP"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雇用保険からー麻生内閣</a:t>
            </a:r>
            <a:r>
              <a:rPr lang="en-US" altLang="ja-JP" sz="1400" dirty="0" smtClean="0">
                <a:solidFill>
                  <a:schemeClr val="tx1"/>
                </a:solidFill>
                <a:latin typeface="AR P丸ゴシック体M" pitchFamily="50" charset="-128"/>
                <a:ea typeface="AR P丸ゴシック体M" pitchFamily="50" charset="-128"/>
              </a:rPr>
              <a:t>09</a:t>
            </a:r>
            <a:r>
              <a:rPr lang="ja-JP" altLang="en-US" sz="1400" dirty="0" smtClean="0">
                <a:solidFill>
                  <a:schemeClr val="tx1"/>
                </a:solidFill>
                <a:latin typeface="AR P丸ゴシック体M" pitchFamily="50" charset="-128"/>
                <a:ea typeface="AR P丸ゴシック体M" pitchFamily="50" charset="-128"/>
              </a:rPr>
              <a:t>年度第</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次補正後</a:t>
            </a:r>
            <a:r>
              <a:rPr lang="en-US" altLang="ja-JP" sz="1400" dirty="0" smtClean="0">
                <a:solidFill>
                  <a:schemeClr val="tx1"/>
                </a:solidFill>
                <a:latin typeface="AR P丸ゴシック体M" pitchFamily="50" charset="-128"/>
                <a:ea typeface="AR P丸ゴシック体M" pitchFamily="50" charset="-128"/>
              </a:rPr>
              <a:t>〕</a:t>
            </a:r>
          </a:p>
          <a:p>
            <a:r>
              <a:rPr lang="ja-JP" altLang="en-US" sz="1400" dirty="0" smtClean="0">
                <a:solidFill>
                  <a:schemeClr val="tx1"/>
                </a:solidFill>
                <a:latin typeface="AR P丸ゴシック体M" pitchFamily="50" charset="-128"/>
                <a:ea typeface="AR P丸ゴシック体M" pitchFamily="50" charset="-128"/>
              </a:rPr>
              <a:t>●失業等給付－</a:t>
            </a:r>
            <a:r>
              <a:rPr lang="en-US" altLang="ja-JP" sz="1400" dirty="0" smtClean="0">
                <a:solidFill>
                  <a:schemeClr val="tx1"/>
                </a:solidFill>
                <a:latin typeface="AR P丸ゴシック体M" pitchFamily="50" charset="-128"/>
                <a:ea typeface="AR P丸ゴシック体M" pitchFamily="50" charset="-128"/>
              </a:rPr>
              <a:t>2</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2605</a:t>
            </a:r>
            <a:r>
              <a:rPr lang="ja-JP" altLang="en-US" sz="1400" dirty="0" smtClean="0">
                <a:solidFill>
                  <a:schemeClr val="tx1"/>
                </a:solidFill>
                <a:latin typeface="AR P丸ゴシック体M" pitchFamily="50" charset="-128"/>
                <a:ea typeface="AR P丸ゴシック体M" pitchFamily="50" charset="-128"/>
              </a:rPr>
              <a:t>億円（積立金</a:t>
            </a:r>
            <a:r>
              <a:rPr lang="en-US" altLang="ja-JP" sz="1400" dirty="0" smtClean="0">
                <a:solidFill>
                  <a:schemeClr val="tx1"/>
                </a:solidFill>
                <a:latin typeface="AR P丸ゴシック体M" pitchFamily="50" charset="-128"/>
                <a:ea typeface="AR P丸ゴシック体M" pitchFamily="50" charset="-128"/>
              </a:rPr>
              <a:t>4</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7868</a:t>
            </a:r>
            <a:r>
              <a:rPr lang="ja-JP" altLang="en-US" sz="1400" dirty="0" smtClean="0">
                <a:solidFill>
                  <a:schemeClr val="tx1"/>
                </a:solidFill>
                <a:latin typeface="AR P丸ゴシック体M" pitchFamily="50" charset="-128"/>
                <a:ea typeface="AR P丸ゴシック体M" pitchFamily="50" charset="-128"/>
              </a:rPr>
              <a:t>億円）</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a:t>
            </a:r>
            <a:r>
              <a:rPr lang="en-US" altLang="ja-JP" sz="1400" dirty="0" smtClean="0">
                <a:solidFill>
                  <a:schemeClr val="tx1"/>
                </a:solidFill>
                <a:latin typeface="AR P丸ゴシック体M" pitchFamily="50" charset="-128"/>
                <a:ea typeface="AR P丸ゴシック体M" pitchFamily="50" charset="-128"/>
              </a:rPr>
              <a:t>2</a:t>
            </a:r>
            <a:r>
              <a:rPr lang="ja-JP" altLang="en-US" sz="1400" dirty="0" smtClean="0">
                <a:solidFill>
                  <a:schemeClr val="tx1"/>
                </a:solidFill>
                <a:latin typeface="AR P丸ゴシック体M" pitchFamily="50" charset="-128"/>
                <a:ea typeface="AR P丸ゴシック体M" pitchFamily="50" charset="-128"/>
              </a:rPr>
              <a:t>事業からの支出</a:t>
            </a:r>
            <a:r>
              <a:rPr lang="ja-JP" altLang="en-US" sz="1400" dirty="0" err="1" smtClean="0">
                <a:solidFill>
                  <a:schemeClr val="tx1"/>
                </a:solidFill>
                <a:latin typeface="AR P丸ゴシック体M" pitchFamily="50" charset="-128"/>
                <a:ea typeface="AR P丸ゴシック体M" pitchFamily="50" charset="-128"/>
              </a:rPr>
              <a:t>ー</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1811</a:t>
            </a:r>
            <a:r>
              <a:rPr lang="ja-JP" altLang="en-US" sz="1400" dirty="0" smtClean="0">
                <a:solidFill>
                  <a:schemeClr val="tx1"/>
                </a:solidFill>
                <a:latin typeface="AR P丸ゴシック体M" pitchFamily="50" charset="-128"/>
                <a:ea typeface="AR P丸ゴシック体M" pitchFamily="50" charset="-128"/>
              </a:rPr>
              <a:t>億円（積立金</a:t>
            </a:r>
            <a:r>
              <a:rPr lang="en-US" altLang="ja-JP" sz="1400" dirty="0" smtClean="0">
                <a:solidFill>
                  <a:schemeClr val="tx1"/>
                </a:solidFill>
                <a:latin typeface="AR P丸ゴシック体M" pitchFamily="50" charset="-128"/>
                <a:ea typeface="AR P丸ゴシック体M" pitchFamily="50" charset="-128"/>
              </a:rPr>
              <a:t>3552</a:t>
            </a:r>
            <a:r>
              <a:rPr lang="ja-JP" altLang="en-US" sz="1400" dirty="0" smtClean="0">
                <a:solidFill>
                  <a:schemeClr val="tx1"/>
                </a:solidFill>
                <a:latin typeface="AR P丸ゴシック体M" pitchFamily="50" charset="-128"/>
                <a:ea typeface="AR P丸ゴシック体M" pitchFamily="50" charset="-128"/>
              </a:rPr>
              <a:t>億円）</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雇用調整助成金（</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2165</a:t>
            </a:r>
            <a:r>
              <a:rPr lang="ja-JP" altLang="en-US" sz="1400" dirty="0" smtClean="0">
                <a:solidFill>
                  <a:schemeClr val="tx1"/>
                </a:solidFill>
                <a:latin typeface="AR P丸ゴシック体M" pitchFamily="50" charset="-128"/>
                <a:ea typeface="AR P丸ゴシック体M" pitchFamily="50" charset="-128"/>
              </a:rPr>
              <a:t>億円、麻生～鳩山内閣）</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ふるさと雇用再生特別交付金－</a:t>
            </a:r>
            <a:r>
              <a:rPr lang="en-US" altLang="ja-JP" sz="1400" dirty="0" smtClean="0">
                <a:solidFill>
                  <a:schemeClr val="tx1"/>
                </a:solidFill>
                <a:latin typeface="AR P丸ゴシック体M" pitchFamily="50" charset="-128"/>
                <a:ea typeface="AR P丸ゴシック体M" pitchFamily="50" charset="-128"/>
              </a:rPr>
              <a:t>2500</a:t>
            </a:r>
            <a:r>
              <a:rPr lang="ja-JP" altLang="en-US" sz="1400" dirty="0" smtClean="0">
                <a:solidFill>
                  <a:schemeClr val="tx1"/>
                </a:solidFill>
                <a:latin typeface="AR P丸ゴシック体M" pitchFamily="50" charset="-128"/>
                <a:ea typeface="AR P丸ゴシック体M" pitchFamily="50" charset="-128"/>
              </a:rPr>
              <a:t>億円</a:t>
            </a:r>
            <a:endParaRPr lang="en-US" altLang="ja-JP" sz="14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一般会計から</a:t>
            </a:r>
            <a:r>
              <a:rPr lang="en-US" altLang="ja-JP" sz="1400" dirty="0" smtClean="0">
                <a:solidFill>
                  <a:schemeClr val="tx1"/>
                </a:solidFill>
                <a:latin typeface="AR P丸ゴシック体M" pitchFamily="50" charset="-128"/>
                <a:ea typeface="AR P丸ゴシック体M" pitchFamily="50" charset="-128"/>
              </a:rPr>
              <a:t>〕</a:t>
            </a:r>
          </a:p>
          <a:p>
            <a:r>
              <a:rPr lang="ja-JP" altLang="en-US" sz="1400" dirty="0" smtClean="0">
                <a:solidFill>
                  <a:schemeClr val="tx1"/>
                </a:solidFill>
                <a:latin typeface="AR P丸ゴシック体M" pitchFamily="50" charset="-128"/>
                <a:ea typeface="AR P丸ゴシック体M" pitchFamily="50" charset="-128"/>
              </a:rPr>
              <a:t>●緊急人材育成・就職支援－</a:t>
            </a:r>
            <a:r>
              <a:rPr lang="en-US" altLang="ja-JP" sz="1400" dirty="0" smtClean="0">
                <a:solidFill>
                  <a:schemeClr val="tx1"/>
                </a:solidFill>
                <a:latin typeface="AR P丸ゴシック体M" pitchFamily="50" charset="-128"/>
                <a:ea typeface="AR P丸ゴシック体M" pitchFamily="50" charset="-128"/>
              </a:rPr>
              <a:t>7000</a:t>
            </a:r>
            <a:r>
              <a:rPr lang="ja-JP" altLang="en-US" sz="1400" dirty="0" smtClean="0">
                <a:solidFill>
                  <a:schemeClr val="tx1"/>
                </a:solidFill>
                <a:latin typeface="AR P丸ゴシック体M" pitchFamily="50" charset="-128"/>
                <a:ea typeface="AR P丸ゴシック体M" pitchFamily="50" charset="-128"/>
              </a:rPr>
              <a:t>億円</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●緊急雇用創出事業（基金）－</a:t>
            </a:r>
            <a:r>
              <a:rPr lang="en-US" altLang="ja-JP" sz="1400" dirty="0" smtClean="0">
                <a:solidFill>
                  <a:schemeClr val="tx1"/>
                </a:solidFill>
                <a:latin typeface="AR P丸ゴシック体M" pitchFamily="50" charset="-128"/>
                <a:ea typeface="AR P丸ゴシック体M" pitchFamily="50" charset="-128"/>
              </a:rPr>
              <a:t>4,500</a:t>
            </a:r>
            <a:r>
              <a:rPr lang="ja-JP" altLang="en-US" sz="1400" dirty="0" smtClean="0">
                <a:solidFill>
                  <a:schemeClr val="tx1"/>
                </a:solidFill>
                <a:latin typeface="AR P丸ゴシック体M" pitchFamily="50" charset="-128"/>
                <a:ea typeface="AR P丸ゴシック体M" pitchFamily="50" charset="-128"/>
              </a:rPr>
              <a:t>億円</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●雇用対策等の地方交付税－</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兆円（麻生内閣</a:t>
            </a:r>
            <a:r>
              <a:rPr lang="en-US" altLang="ja-JP" sz="1400" dirty="0" smtClean="0">
                <a:solidFill>
                  <a:schemeClr val="tx1"/>
                </a:solidFill>
                <a:latin typeface="AR P丸ゴシック体M" pitchFamily="50" charset="-128"/>
                <a:ea typeface="AR P丸ゴシック体M" pitchFamily="50" charset="-128"/>
              </a:rPr>
              <a:t>09</a:t>
            </a:r>
            <a:r>
              <a:rPr lang="ja-JP" altLang="en-US" sz="1400" dirty="0" smtClean="0">
                <a:solidFill>
                  <a:schemeClr val="tx1"/>
                </a:solidFill>
                <a:latin typeface="AR P丸ゴシック体M" pitchFamily="50" charset="-128"/>
                <a:ea typeface="AR P丸ゴシック体M" pitchFamily="50" charset="-128"/>
              </a:rPr>
              <a:t>年度予算）</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kern="100" dirty="0" smtClean="0">
                <a:solidFill>
                  <a:schemeClr val="tx1"/>
                </a:solidFill>
                <a:latin typeface="AR P丸ゴシック体M" pitchFamily="50" charset="-128"/>
                <a:ea typeface="AR P丸ゴシック体M" pitchFamily="50" charset="-128"/>
                <a:cs typeface="Times New Roman"/>
              </a:rPr>
              <a:t>●貸付・給付のセーフティネット関係－</a:t>
            </a:r>
            <a:r>
              <a:rPr lang="en-US" altLang="ja-JP" sz="1400" kern="100" dirty="0" smtClean="0">
                <a:solidFill>
                  <a:schemeClr val="tx1"/>
                </a:solidFill>
                <a:latin typeface="AR P丸ゴシック体M" pitchFamily="50" charset="-128"/>
                <a:ea typeface="AR P丸ゴシック体M" pitchFamily="50" charset="-128"/>
                <a:cs typeface="Times New Roman"/>
              </a:rPr>
              <a:t>3647</a:t>
            </a:r>
            <a:r>
              <a:rPr lang="ja-JP" altLang="en-US" sz="1400" kern="100" dirty="0" smtClean="0">
                <a:solidFill>
                  <a:schemeClr val="tx1"/>
                </a:solidFill>
                <a:latin typeface="AR P丸ゴシック体M" pitchFamily="50" charset="-128"/>
                <a:ea typeface="AR P丸ゴシック体M" pitchFamily="50" charset="-128"/>
                <a:cs typeface="Times New Roman"/>
              </a:rPr>
              <a:t>億円（麻生～鳩山内閣）</a:t>
            </a:r>
            <a:endParaRPr lang="en-US" altLang="ja-JP" sz="1400" kern="100" dirty="0" smtClean="0">
              <a:solidFill>
                <a:schemeClr val="tx1"/>
              </a:solidFill>
              <a:latin typeface="AR P丸ゴシック体M" pitchFamily="50" charset="-128"/>
              <a:ea typeface="AR P丸ゴシック体M" pitchFamily="50" charset="-128"/>
              <a:cs typeface="Times New Roman"/>
            </a:endParaRPr>
          </a:p>
          <a:p>
            <a:endParaRPr lang="en-US" altLang="ja-JP" sz="1400" kern="100" dirty="0" smtClean="0">
              <a:solidFill>
                <a:schemeClr val="tx1"/>
              </a:solidFill>
              <a:latin typeface="AR P丸ゴシック体M" pitchFamily="50" charset="-128"/>
              <a:ea typeface="AR P丸ゴシック体M" pitchFamily="50" charset="-128"/>
              <a:cs typeface="Times New Roman"/>
            </a:endParaRPr>
          </a:p>
          <a:p>
            <a:endParaRPr lang="en-US" altLang="ja-JP" sz="1400" kern="100" dirty="0" smtClean="0">
              <a:solidFill>
                <a:schemeClr val="tx1"/>
              </a:solidFill>
              <a:latin typeface="AR P丸ゴシック体M" pitchFamily="50" charset="-128"/>
              <a:ea typeface="AR P丸ゴシック体M" pitchFamily="50" charset="-128"/>
              <a:cs typeface="Times New Roman"/>
            </a:endParaRPr>
          </a:p>
          <a:p>
            <a:endParaRPr lang="ja-JP" altLang="ja-JP" sz="1400" kern="100" dirty="0" smtClean="0">
              <a:solidFill>
                <a:schemeClr val="tx1"/>
              </a:solidFill>
              <a:latin typeface="AR P丸ゴシック体M" pitchFamily="50" charset="-128"/>
              <a:ea typeface="AR P丸ゴシック体M" pitchFamily="50" charset="-128"/>
              <a:cs typeface="Times New Roman"/>
            </a:endParaRPr>
          </a:p>
          <a:p>
            <a:endParaRPr lang="en-US" altLang="ja-JP" sz="1400" dirty="0" smtClean="0">
              <a:solidFill>
                <a:schemeClr val="tx1"/>
              </a:solidFill>
              <a:latin typeface="AR P丸ゴシック体M" pitchFamily="50" charset="-128"/>
              <a:ea typeface="AR P丸ゴシック体M" pitchFamily="50" charset="-128"/>
            </a:endParaRPr>
          </a:p>
          <a:p>
            <a:pPr algn="ctr"/>
            <a:r>
              <a:rPr lang="en-US" altLang="ja-JP" sz="1200" dirty="0" smtClean="0">
                <a:latin typeface="AR P丸ゴシック体M" pitchFamily="50" charset="-128"/>
                <a:ea typeface="AR P丸ゴシック体M" pitchFamily="50" charset="-128"/>
              </a:rPr>
              <a:t/>
            </a:r>
            <a:br>
              <a:rPr lang="en-US" altLang="ja-JP" sz="1200" dirty="0" smtClean="0">
                <a:latin typeface="AR P丸ゴシック体M" pitchFamily="50" charset="-128"/>
                <a:ea typeface="AR P丸ゴシック体M" pitchFamily="50" charset="-128"/>
              </a:rPr>
            </a:b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円/楕円 52"/>
          <p:cNvSpPr/>
          <p:nvPr/>
        </p:nvSpPr>
        <p:spPr>
          <a:xfrm>
            <a:off x="214282" y="5429240"/>
            <a:ext cx="7643867" cy="142876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00035" y="500042"/>
            <a:ext cx="8429684" cy="285752"/>
          </a:xfrm>
        </p:spPr>
        <p:txBody>
          <a:bodyPr>
            <a:normAutofit fontScale="90000"/>
          </a:bodyPr>
          <a:lstStyle/>
          <a:p>
            <a:pPr algn="l"/>
            <a:r>
              <a:rPr kumimoji="1" lang="en-US" altLang="ja-JP" sz="3100" dirty="0" smtClean="0">
                <a:latin typeface="AR P丸ゴシック体M" pitchFamily="50" charset="-128"/>
                <a:ea typeface="AR P丸ゴシック体M" pitchFamily="50" charset="-128"/>
              </a:rPr>
              <a:t/>
            </a:r>
            <a:br>
              <a:rPr kumimoji="1" lang="en-US" altLang="ja-JP" sz="3100" dirty="0" smtClean="0">
                <a:latin typeface="AR P丸ゴシック体M" pitchFamily="50" charset="-128"/>
                <a:ea typeface="AR P丸ゴシック体M" pitchFamily="50" charset="-128"/>
              </a:rPr>
            </a:br>
            <a:endParaRPr kumimoji="1" lang="ja-JP" altLang="en-US" dirty="0">
              <a:latin typeface="AR P丸ゴシック体M" pitchFamily="50" charset="-128"/>
              <a:ea typeface="AR P丸ゴシック体M" pitchFamily="50" charset="-128"/>
            </a:endParaRPr>
          </a:p>
        </p:txBody>
      </p:sp>
      <p:sp>
        <p:nvSpPr>
          <p:cNvPr id="6" name="角丸四角形 5"/>
          <p:cNvSpPr/>
          <p:nvPr/>
        </p:nvSpPr>
        <p:spPr>
          <a:xfrm>
            <a:off x="2143109" y="1857364"/>
            <a:ext cx="1714511" cy="714380"/>
          </a:xfrm>
          <a:prstGeom prst="round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solidFill>
                  <a:schemeClr val="tx1"/>
                </a:solidFill>
                <a:latin typeface="AR P丸ゴシック体M" pitchFamily="50" charset="-128"/>
                <a:ea typeface="AR P丸ゴシック体M" pitchFamily="50" charset="-128"/>
              </a:rPr>
              <a:t>15</a:t>
            </a:r>
            <a:r>
              <a:rPr kumimoji="1" lang="ja-JP" altLang="en-US" sz="1400" dirty="0" smtClean="0">
                <a:solidFill>
                  <a:schemeClr val="tx1"/>
                </a:solidFill>
                <a:latin typeface="AR P丸ゴシック体M" pitchFamily="50" charset="-128"/>
                <a:ea typeface="AR P丸ゴシック体M" pitchFamily="50" charset="-128"/>
              </a:rPr>
              <a:t>歳以上の人口</a:t>
            </a:r>
            <a:endParaRPr kumimoji="1" lang="en-US" altLang="ja-JP" sz="1400" dirty="0" smtClean="0">
              <a:solidFill>
                <a:schemeClr val="tx1"/>
              </a:solidFill>
              <a:latin typeface="AR P丸ゴシック体M" pitchFamily="50" charset="-128"/>
              <a:ea typeface="AR P丸ゴシック体M" pitchFamily="50" charset="-128"/>
            </a:endParaRPr>
          </a:p>
          <a:p>
            <a:r>
              <a:rPr kumimoji="1" lang="en-US" altLang="ja-JP" sz="1400" dirty="0" smtClean="0">
                <a:solidFill>
                  <a:schemeClr val="tx1"/>
                </a:solidFill>
                <a:latin typeface="AR P丸ゴシック体M" pitchFamily="50" charset="-128"/>
                <a:ea typeface="AR P丸ゴシック体M" pitchFamily="50" charset="-128"/>
              </a:rPr>
              <a:t>1</a:t>
            </a:r>
            <a:r>
              <a:rPr kumimoji="1" lang="ja-JP" altLang="en-US" sz="1400" dirty="0" smtClean="0">
                <a:solidFill>
                  <a:schemeClr val="tx1"/>
                </a:solidFill>
                <a:latin typeface="AR P丸ゴシック体M" pitchFamily="50" charset="-128"/>
                <a:ea typeface="AR P丸ゴシック体M" pitchFamily="50" charset="-128"/>
              </a:rPr>
              <a:t>億</a:t>
            </a:r>
            <a:r>
              <a:rPr kumimoji="1" lang="en-US" altLang="ja-JP" sz="1400" dirty="0" smtClean="0">
                <a:solidFill>
                  <a:schemeClr val="tx1"/>
                </a:solidFill>
                <a:latin typeface="AR P丸ゴシック体M" pitchFamily="50" charset="-128"/>
                <a:ea typeface="AR P丸ゴシック体M" pitchFamily="50" charset="-128"/>
              </a:rPr>
              <a:t>1050</a:t>
            </a:r>
            <a:r>
              <a:rPr kumimoji="1" lang="ja-JP" altLang="en-US" sz="1400" dirty="0" smtClean="0">
                <a:solidFill>
                  <a:schemeClr val="tx1"/>
                </a:solidFill>
                <a:latin typeface="AR P丸ゴシック体M" pitchFamily="50" charset="-128"/>
                <a:ea typeface="AR P丸ゴシック体M" pitchFamily="50" charset="-128"/>
              </a:rPr>
              <a:t>万人（</a:t>
            </a:r>
            <a:r>
              <a:rPr kumimoji="1" lang="en-US" altLang="ja-JP" sz="1400" dirty="0" smtClean="0">
                <a:solidFill>
                  <a:schemeClr val="tx1"/>
                </a:solidFill>
                <a:latin typeface="AR P丸ゴシック体M" pitchFamily="50" charset="-128"/>
                <a:ea typeface="AR P丸ゴシック体M" pitchFamily="50" charset="-128"/>
              </a:rPr>
              <a:t>±</a:t>
            </a:r>
            <a:r>
              <a:rPr lang="en-US" altLang="ja-JP" sz="1400" dirty="0" smtClean="0">
                <a:solidFill>
                  <a:schemeClr val="tx1"/>
                </a:solidFill>
                <a:latin typeface="AR P丸ゴシック体M" pitchFamily="50" charset="-128"/>
                <a:ea typeface="AR P丸ゴシック体M" pitchFamily="50" charset="-128"/>
              </a:rPr>
              <a:t>0</a:t>
            </a:r>
            <a:r>
              <a:rPr kumimoji="1" lang="ja-JP" altLang="en-US" sz="1400" dirty="0" smtClean="0">
                <a:solidFill>
                  <a:schemeClr val="tx1"/>
                </a:solidFill>
                <a:latin typeface="AR P丸ゴシック体M" pitchFamily="50" charset="-128"/>
                <a:ea typeface="AR P丸ゴシック体M" pitchFamily="50" charset="-128"/>
              </a:rPr>
              <a:t>）</a:t>
            </a:r>
            <a:endParaRPr kumimoji="1" lang="ja-JP" altLang="en-US" sz="1400" dirty="0">
              <a:solidFill>
                <a:schemeClr val="tx1"/>
              </a:solidFill>
              <a:latin typeface="AR P丸ゴシック体M" pitchFamily="50" charset="-128"/>
              <a:ea typeface="AR P丸ゴシック体M" pitchFamily="50" charset="-128"/>
            </a:endParaRPr>
          </a:p>
        </p:txBody>
      </p:sp>
      <p:sp>
        <p:nvSpPr>
          <p:cNvPr id="7" name="正方形/長方形 6"/>
          <p:cNvSpPr/>
          <p:nvPr/>
        </p:nvSpPr>
        <p:spPr>
          <a:xfrm>
            <a:off x="6643702" y="5357826"/>
            <a:ext cx="1500199"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solidFill>
                  <a:schemeClr val="tx1"/>
                </a:solidFill>
                <a:latin typeface="AR P丸ゴシック体M" pitchFamily="50" charset="-128"/>
                <a:ea typeface="AR P丸ゴシック体M" pitchFamily="50" charset="-128"/>
              </a:rPr>
              <a:t>(</a:t>
            </a:r>
            <a:r>
              <a:rPr kumimoji="1" lang="ja-JP" altLang="en-US" sz="1400" dirty="0" smtClean="0">
                <a:solidFill>
                  <a:schemeClr val="tx1"/>
                </a:solidFill>
                <a:latin typeface="AR P丸ゴシック体M" pitchFamily="50" charset="-128"/>
                <a:ea typeface="AR P丸ゴシック体M" pitchFamily="50" charset="-128"/>
              </a:rPr>
              <a:t>　</a:t>
            </a:r>
            <a:r>
              <a:rPr kumimoji="1" lang="en-US" altLang="ja-JP" sz="1400" dirty="0"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内が</a:t>
            </a:r>
            <a:r>
              <a:rPr kumimoji="1" lang="ja-JP" altLang="en-US" sz="1400" dirty="0" smtClean="0">
                <a:solidFill>
                  <a:schemeClr val="tx1"/>
                </a:solidFill>
                <a:latin typeface="AR P丸ゴシック体M" pitchFamily="50" charset="-128"/>
                <a:ea typeface="AR P丸ゴシック体M" pitchFamily="50" charset="-128"/>
              </a:rPr>
              <a:t>この</a:t>
            </a:r>
            <a:r>
              <a:rPr kumimoji="1" lang="en-US" altLang="ja-JP" sz="1400" dirty="0" smtClean="0">
                <a:solidFill>
                  <a:schemeClr val="tx1"/>
                </a:solidFill>
                <a:latin typeface="AR P丸ゴシック体M" pitchFamily="50" charset="-128"/>
                <a:ea typeface="AR P丸ゴシック体M" pitchFamily="50" charset="-128"/>
              </a:rPr>
              <a:t>1</a:t>
            </a:r>
            <a:r>
              <a:rPr kumimoji="1" lang="ja-JP" altLang="en-US" sz="1400" dirty="0" smtClean="0">
                <a:solidFill>
                  <a:schemeClr val="tx1"/>
                </a:solidFill>
                <a:latin typeface="AR P丸ゴシック体M" pitchFamily="50" charset="-128"/>
                <a:ea typeface="AR P丸ゴシック体M" pitchFamily="50" charset="-128"/>
              </a:rPr>
              <a:t>年間の増減</a:t>
            </a:r>
            <a:endParaRPr kumimoji="1" lang="en-US" altLang="ja-JP" sz="14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前年同月比）</a:t>
            </a:r>
            <a:endParaRPr kumimoji="1" lang="en-US" altLang="ja-JP" sz="1400" dirty="0" smtClean="0">
              <a:solidFill>
                <a:schemeClr val="tx1"/>
              </a:solidFill>
              <a:latin typeface="AR P丸ゴシック体M" pitchFamily="50" charset="-128"/>
              <a:ea typeface="AR P丸ゴシック体M" pitchFamily="50" charset="-128"/>
            </a:endParaRPr>
          </a:p>
        </p:txBody>
      </p:sp>
      <p:sp>
        <p:nvSpPr>
          <p:cNvPr id="9" name="角丸四角形 8"/>
          <p:cNvSpPr/>
          <p:nvPr/>
        </p:nvSpPr>
        <p:spPr>
          <a:xfrm>
            <a:off x="428597" y="3000372"/>
            <a:ext cx="1857388" cy="714380"/>
          </a:xfrm>
          <a:prstGeom prst="round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非労働力人口</a:t>
            </a:r>
            <a:endParaRPr kumimoji="1" lang="en-US" altLang="ja-JP" sz="14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4390</a:t>
            </a:r>
            <a:r>
              <a:rPr lang="ja-JP" altLang="en-US" sz="1400" dirty="0" smtClean="0">
                <a:solidFill>
                  <a:schemeClr val="tx1"/>
                </a:solidFill>
                <a:latin typeface="AR P丸ゴシック体M" pitchFamily="50" charset="-128"/>
                <a:ea typeface="AR P丸ゴシック体M" pitchFamily="50" charset="-128"/>
              </a:rPr>
              <a:t>万人</a:t>
            </a:r>
            <a:r>
              <a:rPr lang="en-US" altLang="ja-JP" sz="1400" dirty="0"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a:t>
            </a:r>
            <a:r>
              <a:rPr lang="en-US" altLang="ja-JP" sz="1400" dirty="0" smtClean="0">
                <a:solidFill>
                  <a:schemeClr val="tx1"/>
                </a:solidFill>
                <a:latin typeface="AR P丸ゴシック体M" pitchFamily="50" charset="-128"/>
                <a:ea typeface="AR P丸ゴシック体M" pitchFamily="50" charset="-128"/>
              </a:rPr>
              <a:t>4</a:t>
            </a:r>
            <a:r>
              <a:rPr lang="ja-JP" altLang="en-US" sz="1400" dirty="0" smtClean="0">
                <a:solidFill>
                  <a:schemeClr val="tx1"/>
                </a:solidFill>
                <a:latin typeface="AR P丸ゴシック体M" pitchFamily="50" charset="-128"/>
                <a:ea typeface="AR P丸ゴシック体M" pitchFamily="50" charset="-128"/>
              </a:rPr>
              <a:t>万人）</a:t>
            </a:r>
            <a:endParaRPr kumimoji="1" lang="ja-JP" altLang="en-US" sz="1400" dirty="0">
              <a:solidFill>
                <a:schemeClr val="tx1"/>
              </a:solidFill>
              <a:latin typeface="AR P丸ゴシック体M" pitchFamily="50" charset="-128"/>
              <a:ea typeface="AR P丸ゴシック体M" pitchFamily="50" charset="-128"/>
            </a:endParaRPr>
          </a:p>
        </p:txBody>
      </p:sp>
      <p:sp>
        <p:nvSpPr>
          <p:cNvPr id="10" name="角丸四角形 9"/>
          <p:cNvSpPr/>
          <p:nvPr/>
        </p:nvSpPr>
        <p:spPr>
          <a:xfrm>
            <a:off x="2714612" y="3000372"/>
            <a:ext cx="1928826" cy="642942"/>
          </a:xfrm>
          <a:prstGeom prst="round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労働力人口</a:t>
            </a:r>
            <a:endParaRPr kumimoji="1" lang="en-US" altLang="ja-JP" sz="14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6657</a:t>
            </a:r>
            <a:r>
              <a:rPr lang="ja-JP" altLang="en-US" sz="1400" dirty="0" smtClean="0">
                <a:solidFill>
                  <a:schemeClr val="tx1"/>
                </a:solidFill>
                <a:latin typeface="AR P丸ゴシック体M" pitchFamily="50" charset="-128"/>
                <a:ea typeface="AR P丸ゴシック体M" pitchFamily="50" charset="-128"/>
              </a:rPr>
              <a:t>万人</a:t>
            </a:r>
            <a:r>
              <a:rPr lang="en-US" altLang="ja-JP" sz="1400" dirty="0"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a:t>
            </a:r>
            <a:r>
              <a:rPr lang="en-US" altLang="ja-JP" sz="1400" dirty="0" smtClean="0">
                <a:solidFill>
                  <a:schemeClr val="tx1"/>
                </a:solidFill>
                <a:latin typeface="AR P丸ゴシック体M" pitchFamily="50" charset="-128"/>
                <a:ea typeface="AR P丸ゴシック体M" pitchFamily="50" charset="-128"/>
              </a:rPr>
              <a:t>20</a:t>
            </a:r>
            <a:r>
              <a:rPr lang="ja-JP" altLang="en-US" sz="1400" dirty="0" smtClean="0">
                <a:solidFill>
                  <a:schemeClr val="tx1"/>
                </a:solidFill>
                <a:latin typeface="AR P丸ゴシック体M" pitchFamily="50" charset="-128"/>
                <a:ea typeface="AR P丸ゴシック体M" pitchFamily="50" charset="-128"/>
              </a:rPr>
              <a:t>万人</a:t>
            </a:r>
            <a:r>
              <a:rPr lang="en-US" altLang="ja-JP" sz="1400" dirty="0" smtClean="0">
                <a:solidFill>
                  <a:schemeClr val="tx1"/>
                </a:solidFill>
                <a:latin typeface="AR P丸ゴシック体M" pitchFamily="50" charset="-128"/>
                <a:ea typeface="AR P丸ゴシック体M" pitchFamily="50" charset="-128"/>
              </a:rPr>
              <a:t>)</a:t>
            </a:r>
            <a:endParaRPr kumimoji="1" lang="ja-JP" altLang="en-US" sz="1400" dirty="0">
              <a:solidFill>
                <a:schemeClr val="tx1"/>
              </a:solidFill>
              <a:latin typeface="AR P丸ゴシック体M" pitchFamily="50" charset="-128"/>
              <a:ea typeface="AR P丸ゴシック体M" pitchFamily="50" charset="-128"/>
            </a:endParaRPr>
          </a:p>
        </p:txBody>
      </p:sp>
      <p:sp>
        <p:nvSpPr>
          <p:cNvPr id="11" name="角丸四角形 10"/>
          <p:cNvSpPr/>
          <p:nvPr/>
        </p:nvSpPr>
        <p:spPr>
          <a:xfrm>
            <a:off x="1714480" y="4000504"/>
            <a:ext cx="1643074" cy="785818"/>
          </a:xfrm>
          <a:prstGeom prst="round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完全失業者</a:t>
            </a:r>
            <a:endParaRPr kumimoji="1" lang="en-US" altLang="ja-JP" sz="1400" dirty="0" smtClean="0">
              <a:solidFill>
                <a:schemeClr val="tx1"/>
              </a:solidFill>
              <a:latin typeface="AR P丸ゴシック体M" pitchFamily="50" charset="-128"/>
              <a:ea typeface="AR P丸ゴシック体M" pitchFamily="50" charset="-128"/>
            </a:endParaRPr>
          </a:p>
          <a:p>
            <a:pPr algn="ctr"/>
            <a:r>
              <a:rPr kumimoji="1" lang="en-US" altLang="ja-JP" sz="1400" dirty="0" smtClean="0">
                <a:solidFill>
                  <a:schemeClr val="tx1"/>
                </a:solidFill>
                <a:latin typeface="AR P丸ゴシック体M" pitchFamily="50" charset="-128"/>
                <a:ea typeface="AR P丸ゴシック体M" pitchFamily="50" charset="-128"/>
              </a:rPr>
              <a:t>361</a:t>
            </a:r>
            <a:r>
              <a:rPr kumimoji="1" lang="ja-JP" altLang="en-US" sz="1400" dirty="0" smtClean="0">
                <a:solidFill>
                  <a:schemeClr val="tx1"/>
                </a:solidFill>
                <a:latin typeface="AR P丸ゴシック体M" pitchFamily="50" charset="-128"/>
                <a:ea typeface="AR P丸ゴシック体M" pitchFamily="50" charset="-128"/>
              </a:rPr>
              <a:t>万人</a:t>
            </a:r>
            <a:endParaRPr kumimoji="1" lang="en-US" altLang="ja-JP" sz="1400" dirty="0" smtClean="0">
              <a:solidFill>
                <a:schemeClr val="tx1"/>
              </a:solidFill>
              <a:latin typeface="AR P丸ゴシック体M" pitchFamily="50" charset="-128"/>
              <a:ea typeface="AR P丸ゴシック体M" pitchFamily="50" charset="-128"/>
            </a:endParaRPr>
          </a:p>
          <a:p>
            <a:pPr algn="ctr"/>
            <a:r>
              <a:rPr lang="en-US" altLang="ja-JP" sz="1400" dirty="0"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a:t>
            </a:r>
            <a:r>
              <a:rPr lang="en-US" altLang="ja-JP" sz="1400" dirty="0" smtClean="0">
                <a:solidFill>
                  <a:schemeClr val="tx1"/>
                </a:solidFill>
                <a:latin typeface="AR P丸ゴシック体M" pitchFamily="50" charset="-128"/>
                <a:ea typeface="AR P丸ゴシック体M" pitchFamily="50" charset="-128"/>
              </a:rPr>
              <a:t>89</a:t>
            </a:r>
            <a:r>
              <a:rPr lang="ja-JP" altLang="en-US" sz="1400" dirty="0" smtClean="0">
                <a:solidFill>
                  <a:schemeClr val="tx1"/>
                </a:solidFill>
                <a:latin typeface="AR P丸ゴシック体M" pitchFamily="50" charset="-128"/>
                <a:ea typeface="AR P丸ゴシック体M" pitchFamily="50" charset="-128"/>
              </a:rPr>
              <a:t>万人）</a:t>
            </a:r>
            <a:endParaRPr kumimoji="1" lang="ja-JP" altLang="en-US" sz="1400" dirty="0">
              <a:solidFill>
                <a:schemeClr val="tx1"/>
              </a:solidFill>
              <a:latin typeface="AR P丸ゴシック体M" pitchFamily="50" charset="-128"/>
              <a:ea typeface="AR P丸ゴシック体M" pitchFamily="50" charset="-128"/>
            </a:endParaRPr>
          </a:p>
        </p:txBody>
      </p:sp>
      <p:sp>
        <p:nvSpPr>
          <p:cNvPr id="12" name="角丸四角形 11"/>
          <p:cNvSpPr/>
          <p:nvPr/>
        </p:nvSpPr>
        <p:spPr>
          <a:xfrm>
            <a:off x="3643307" y="4000504"/>
            <a:ext cx="1571636" cy="714380"/>
          </a:xfrm>
          <a:prstGeom prst="round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就業者</a:t>
            </a:r>
            <a:endParaRPr kumimoji="1" lang="en-US" altLang="ja-JP" sz="1400" dirty="0" smtClean="0">
              <a:solidFill>
                <a:schemeClr val="tx1"/>
              </a:solidFill>
              <a:latin typeface="AR P丸ゴシック体M" pitchFamily="50" charset="-128"/>
              <a:ea typeface="AR P丸ゴシック体M" pitchFamily="50" charset="-128"/>
            </a:endParaRPr>
          </a:p>
          <a:p>
            <a:pPr algn="ctr"/>
            <a:r>
              <a:rPr lang="en-US" altLang="ja-JP" sz="1400" dirty="0" smtClean="0">
                <a:solidFill>
                  <a:schemeClr val="tx1"/>
                </a:solidFill>
                <a:latin typeface="AR P丸ゴシック体M" pitchFamily="50" charset="-128"/>
                <a:ea typeface="AR P丸ゴシック体M" pitchFamily="50" charset="-128"/>
              </a:rPr>
              <a:t>6296</a:t>
            </a:r>
            <a:r>
              <a:rPr lang="ja-JP" altLang="en-US" sz="1400" dirty="0" smtClean="0">
                <a:solidFill>
                  <a:schemeClr val="tx1"/>
                </a:solidFill>
                <a:latin typeface="AR P丸ゴシック体M" pitchFamily="50" charset="-128"/>
                <a:ea typeface="AR P丸ゴシック体M" pitchFamily="50" charset="-128"/>
              </a:rPr>
              <a:t>万人</a:t>
            </a:r>
            <a:endParaRPr lang="en-US" altLang="ja-JP" sz="1400" dirty="0" smtClean="0">
              <a:solidFill>
                <a:schemeClr val="tx1"/>
              </a:solidFill>
              <a:latin typeface="AR P丸ゴシック体M" pitchFamily="50" charset="-128"/>
              <a:ea typeface="AR P丸ゴシック体M" pitchFamily="50" charset="-128"/>
            </a:endParaRPr>
          </a:p>
          <a:p>
            <a:pPr algn="ctr"/>
            <a:r>
              <a:rPr kumimoji="1" lang="ja-JP" altLang="en-US" sz="1400" dirty="0" smtClean="0">
                <a:solidFill>
                  <a:schemeClr val="tx1"/>
                </a:solidFill>
                <a:latin typeface="AR P丸ゴシック体M" pitchFamily="50" charset="-128"/>
                <a:ea typeface="AR P丸ゴシック体M" pitchFamily="50" charset="-128"/>
              </a:rPr>
              <a:t>（－</a:t>
            </a:r>
            <a:r>
              <a:rPr kumimoji="1" lang="en-US" altLang="ja-JP" sz="1400" dirty="0" smtClean="0">
                <a:solidFill>
                  <a:schemeClr val="tx1"/>
                </a:solidFill>
                <a:latin typeface="AR P丸ゴシック体M" pitchFamily="50" charset="-128"/>
                <a:ea typeface="AR P丸ゴシック体M" pitchFamily="50" charset="-128"/>
              </a:rPr>
              <a:t>109</a:t>
            </a:r>
            <a:r>
              <a:rPr kumimoji="1" lang="ja-JP" altLang="en-US" sz="1400" dirty="0" smtClean="0">
                <a:solidFill>
                  <a:schemeClr val="tx1"/>
                </a:solidFill>
                <a:latin typeface="AR P丸ゴシック体M" pitchFamily="50" charset="-128"/>
                <a:ea typeface="AR P丸ゴシック体M" pitchFamily="50" charset="-128"/>
              </a:rPr>
              <a:t>万人）</a:t>
            </a:r>
            <a:endParaRPr kumimoji="1" lang="ja-JP" altLang="en-US" sz="1400" dirty="0">
              <a:solidFill>
                <a:schemeClr val="tx1"/>
              </a:solidFill>
              <a:latin typeface="AR P丸ゴシック体M" pitchFamily="50" charset="-128"/>
              <a:ea typeface="AR P丸ゴシック体M" pitchFamily="50" charset="-128"/>
            </a:endParaRPr>
          </a:p>
        </p:txBody>
      </p:sp>
      <p:sp>
        <p:nvSpPr>
          <p:cNvPr id="13" name="角丸四角形 12"/>
          <p:cNvSpPr/>
          <p:nvPr/>
        </p:nvSpPr>
        <p:spPr>
          <a:xfrm>
            <a:off x="214283" y="5429265"/>
            <a:ext cx="1285883" cy="714379"/>
          </a:xfrm>
          <a:prstGeom prst="round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その他</a:t>
            </a:r>
            <a:endParaRPr kumimoji="1" lang="en-US" altLang="ja-JP" sz="1400" dirty="0" smtClean="0">
              <a:solidFill>
                <a:schemeClr val="tx1"/>
              </a:solidFill>
              <a:latin typeface="AR P丸ゴシック体M" pitchFamily="50" charset="-128"/>
              <a:ea typeface="AR P丸ゴシック体M" pitchFamily="50" charset="-128"/>
            </a:endParaRPr>
          </a:p>
          <a:p>
            <a:pPr algn="ctr"/>
            <a:r>
              <a:rPr lang="en-US" altLang="ja-JP" sz="1400" dirty="0" smtClean="0">
                <a:solidFill>
                  <a:schemeClr val="tx1"/>
                </a:solidFill>
                <a:latin typeface="AR P丸ゴシック体M" pitchFamily="50" charset="-128"/>
                <a:ea typeface="AR P丸ゴシック体M" pitchFamily="50" charset="-128"/>
              </a:rPr>
              <a:t>83</a:t>
            </a:r>
            <a:r>
              <a:rPr lang="ja-JP" altLang="en-US" sz="1400" dirty="0" smtClean="0">
                <a:solidFill>
                  <a:schemeClr val="tx1"/>
                </a:solidFill>
                <a:latin typeface="AR P丸ゴシック体M" pitchFamily="50" charset="-128"/>
                <a:ea typeface="AR P丸ゴシック体M" pitchFamily="50" charset="-128"/>
              </a:rPr>
              <a:t>万人</a:t>
            </a:r>
            <a:endParaRPr lang="en-US" altLang="ja-JP" sz="1400" dirty="0" smtClean="0">
              <a:solidFill>
                <a:schemeClr val="tx1"/>
              </a:solidFill>
              <a:latin typeface="AR P丸ゴシック体M" pitchFamily="50" charset="-128"/>
              <a:ea typeface="AR P丸ゴシック体M" pitchFamily="50" charset="-128"/>
            </a:endParaRPr>
          </a:p>
          <a:p>
            <a:pPr algn="ctr"/>
            <a:r>
              <a:rPr kumimoji="1" lang="ja-JP" altLang="en-US" sz="1400" dirty="0" smtClean="0">
                <a:solidFill>
                  <a:schemeClr val="tx1"/>
                </a:solidFill>
                <a:latin typeface="AR P丸ゴシック体M" pitchFamily="50" charset="-128"/>
                <a:ea typeface="AR P丸ゴシック体M" pitchFamily="50" charset="-128"/>
              </a:rPr>
              <a:t>（＋</a:t>
            </a:r>
            <a:r>
              <a:rPr kumimoji="1" lang="en-US" altLang="ja-JP" sz="1400" dirty="0" smtClean="0">
                <a:solidFill>
                  <a:schemeClr val="tx1"/>
                </a:solidFill>
                <a:latin typeface="AR P丸ゴシック体M" pitchFamily="50" charset="-128"/>
                <a:ea typeface="AR P丸ゴシック体M" pitchFamily="50" charset="-128"/>
              </a:rPr>
              <a:t>10</a:t>
            </a:r>
            <a:r>
              <a:rPr kumimoji="1" lang="ja-JP" altLang="en-US" sz="1400" dirty="0" smtClean="0">
                <a:solidFill>
                  <a:schemeClr val="tx1"/>
                </a:solidFill>
                <a:latin typeface="AR P丸ゴシック体M" pitchFamily="50" charset="-128"/>
                <a:ea typeface="AR P丸ゴシック体M" pitchFamily="50" charset="-128"/>
              </a:rPr>
              <a:t>万人</a:t>
            </a:r>
            <a:r>
              <a:rPr kumimoji="1" lang="en-US" altLang="ja-JP" sz="1400" dirty="0" smtClean="0">
                <a:solidFill>
                  <a:schemeClr val="tx1"/>
                </a:solidFill>
                <a:latin typeface="AR P丸ゴシック体M" pitchFamily="50" charset="-128"/>
                <a:ea typeface="AR P丸ゴシック体M" pitchFamily="50" charset="-128"/>
              </a:rPr>
              <a:t>)</a:t>
            </a:r>
            <a:endParaRPr kumimoji="1" lang="ja-JP" altLang="en-US" sz="1400" dirty="0">
              <a:solidFill>
                <a:schemeClr val="tx1"/>
              </a:solidFill>
              <a:latin typeface="AR P丸ゴシック体M" pitchFamily="50" charset="-128"/>
              <a:ea typeface="AR P丸ゴシック体M" pitchFamily="50" charset="-128"/>
            </a:endParaRPr>
          </a:p>
        </p:txBody>
      </p:sp>
      <p:sp>
        <p:nvSpPr>
          <p:cNvPr id="14" name="角丸四角形 13"/>
          <p:cNvSpPr/>
          <p:nvPr/>
        </p:nvSpPr>
        <p:spPr>
          <a:xfrm>
            <a:off x="1714480" y="5429264"/>
            <a:ext cx="1214446" cy="785817"/>
          </a:xfrm>
          <a:prstGeom prst="round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自己都合</a:t>
            </a:r>
            <a:endParaRPr kumimoji="1" lang="en-US" altLang="ja-JP" sz="1400" dirty="0" smtClean="0">
              <a:solidFill>
                <a:schemeClr val="tx1"/>
              </a:solidFill>
              <a:latin typeface="AR P丸ゴシック体M" pitchFamily="50" charset="-128"/>
              <a:ea typeface="AR P丸ゴシック体M" pitchFamily="50" charset="-128"/>
            </a:endParaRPr>
          </a:p>
          <a:p>
            <a:pPr algn="ctr"/>
            <a:r>
              <a:rPr lang="en-US" altLang="ja-JP" sz="1400" dirty="0" smtClean="0">
                <a:solidFill>
                  <a:schemeClr val="tx1"/>
                </a:solidFill>
                <a:latin typeface="AR P丸ゴシック体M" pitchFamily="50" charset="-128"/>
                <a:ea typeface="AR P丸ゴシック体M" pitchFamily="50" charset="-128"/>
              </a:rPr>
              <a:t>111</a:t>
            </a:r>
            <a:r>
              <a:rPr lang="ja-JP" altLang="en-US" sz="1400" dirty="0" smtClean="0">
                <a:solidFill>
                  <a:schemeClr val="tx1"/>
                </a:solidFill>
                <a:latin typeface="AR P丸ゴシック体M" pitchFamily="50" charset="-128"/>
                <a:ea typeface="AR P丸ゴシック体M" pitchFamily="50" charset="-128"/>
              </a:rPr>
              <a:t>万人</a:t>
            </a:r>
            <a:endParaRPr lang="en-US" altLang="ja-JP" sz="1400" dirty="0" smtClean="0">
              <a:solidFill>
                <a:schemeClr val="tx1"/>
              </a:solidFill>
              <a:latin typeface="AR P丸ゴシック体M" pitchFamily="50" charset="-128"/>
              <a:ea typeface="AR P丸ゴシック体M" pitchFamily="50" charset="-128"/>
            </a:endParaRPr>
          </a:p>
          <a:p>
            <a:pPr algn="ctr"/>
            <a:r>
              <a:rPr lang="en-US" altLang="ja-JP" sz="1400" dirty="0"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a:t>
            </a:r>
            <a:r>
              <a:rPr lang="en-US" altLang="ja-JP" sz="1400" dirty="0" smtClean="0">
                <a:solidFill>
                  <a:schemeClr val="tx1"/>
                </a:solidFill>
                <a:latin typeface="AR P丸ゴシック体M" pitchFamily="50" charset="-128"/>
                <a:ea typeface="AR P丸ゴシック体M" pitchFamily="50" charset="-128"/>
              </a:rPr>
              <a:t>4</a:t>
            </a:r>
            <a:r>
              <a:rPr lang="ja-JP" altLang="en-US" sz="1400" dirty="0" smtClean="0">
                <a:solidFill>
                  <a:schemeClr val="tx1"/>
                </a:solidFill>
                <a:latin typeface="AR P丸ゴシック体M" pitchFamily="50" charset="-128"/>
                <a:ea typeface="AR P丸ゴシック体M" pitchFamily="50" charset="-128"/>
              </a:rPr>
              <a:t>万人</a:t>
            </a:r>
            <a:r>
              <a:rPr lang="en-US" altLang="ja-JP" sz="1400" dirty="0" smtClean="0">
                <a:solidFill>
                  <a:schemeClr val="tx1"/>
                </a:solidFill>
                <a:latin typeface="AR P丸ゴシック体M" pitchFamily="50" charset="-128"/>
                <a:ea typeface="AR P丸ゴシック体M" pitchFamily="50" charset="-128"/>
              </a:rPr>
              <a:t>)</a:t>
            </a:r>
            <a:endParaRPr kumimoji="1" lang="ja-JP" altLang="en-US" sz="1400" dirty="0">
              <a:solidFill>
                <a:schemeClr val="tx1"/>
              </a:solidFill>
              <a:latin typeface="AR P丸ゴシック体M" pitchFamily="50" charset="-128"/>
              <a:ea typeface="AR P丸ゴシック体M" pitchFamily="50" charset="-128"/>
            </a:endParaRPr>
          </a:p>
        </p:txBody>
      </p:sp>
      <p:sp>
        <p:nvSpPr>
          <p:cNvPr id="15" name="角丸四角形 14"/>
          <p:cNvSpPr/>
          <p:nvPr/>
        </p:nvSpPr>
        <p:spPr>
          <a:xfrm>
            <a:off x="3286116" y="5429264"/>
            <a:ext cx="1285884" cy="785818"/>
          </a:xfrm>
          <a:prstGeom prst="round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R P丸ゴシック体M" pitchFamily="50" charset="-128"/>
                <a:ea typeface="AR P丸ゴシック体M" pitchFamily="50" charset="-128"/>
              </a:rPr>
              <a:t>会社都合</a:t>
            </a:r>
            <a:endParaRPr lang="en-US" altLang="ja-JP" sz="1400" dirty="0" smtClean="0">
              <a:solidFill>
                <a:schemeClr val="tx1"/>
              </a:solidFill>
              <a:latin typeface="AR P丸ゴシック体M" pitchFamily="50" charset="-128"/>
              <a:ea typeface="AR P丸ゴシック体M" pitchFamily="50" charset="-128"/>
            </a:endParaRPr>
          </a:p>
          <a:p>
            <a:pPr algn="ctr"/>
            <a:r>
              <a:rPr kumimoji="1" lang="en-US" altLang="ja-JP" sz="1400" dirty="0" smtClean="0">
                <a:solidFill>
                  <a:schemeClr val="tx1"/>
                </a:solidFill>
                <a:latin typeface="AR P丸ゴシック体M" pitchFamily="50" charset="-128"/>
                <a:ea typeface="AR P丸ゴシック体M" pitchFamily="50" charset="-128"/>
              </a:rPr>
              <a:t>124</a:t>
            </a:r>
            <a:r>
              <a:rPr kumimoji="1" lang="ja-JP" altLang="en-US" sz="1400" dirty="0" smtClean="0">
                <a:solidFill>
                  <a:schemeClr val="tx1"/>
                </a:solidFill>
                <a:latin typeface="AR P丸ゴシック体M" pitchFamily="50" charset="-128"/>
                <a:ea typeface="AR P丸ゴシック体M" pitchFamily="50" charset="-128"/>
              </a:rPr>
              <a:t>万人</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a:t>
            </a:r>
            <a:r>
              <a:rPr kumimoji="1" lang="en-US" altLang="ja-JP" sz="1400" dirty="0" smtClean="0">
                <a:solidFill>
                  <a:schemeClr val="tx1"/>
                </a:solidFill>
                <a:latin typeface="AR P丸ゴシック体M" pitchFamily="50" charset="-128"/>
                <a:ea typeface="AR P丸ゴシック体M" pitchFamily="50" charset="-128"/>
              </a:rPr>
              <a:t>61</a:t>
            </a:r>
            <a:r>
              <a:rPr kumimoji="1" lang="ja-JP" altLang="en-US" sz="1400" dirty="0" smtClean="0">
                <a:solidFill>
                  <a:schemeClr val="tx1"/>
                </a:solidFill>
                <a:latin typeface="AR P丸ゴシック体M" pitchFamily="50" charset="-128"/>
                <a:ea typeface="AR P丸ゴシック体M" pitchFamily="50" charset="-128"/>
              </a:rPr>
              <a:t>万人）</a:t>
            </a:r>
            <a:endParaRPr kumimoji="1" lang="ja-JP" altLang="en-US" sz="1400" dirty="0">
              <a:solidFill>
                <a:schemeClr val="tx1"/>
              </a:solidFill>
              <a:latin typeface="AR P丸ゴシック体M" pitchFamily="50" charset="-128"/>
              <a:ea typeface="AR P丸ゴシック体M" pitchFamily="50" charset="-128"/>
            </a:endParaRPr>
          </a:p>
        </p:txBody>
      </p:sp>
      <p:sp>
        <p:nvSpPr>
          <p:cNvPr id="16" name="角丸四角形 15"/>
          <p:cNvSpPr/>
          <p:nvPr/>
        </p:nvSpPr>
        <p:spPr>
          <a:xfrm>
            <a:off x="4857752" y="5429265"/>
            <a:ext cx="1357322" cy="785818"/>
          </a:xfrm>
          <a:prstGeom prst="round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定年・契約満了</a:t>
            </a:r>
            <a:r>
              <a:rPr kumimoji="1" lang="en-US" altLang="ja-JP" sz="1400" dirty="0" smtClean="0">
                <a:solidFill>
                  <a:schemeClr val="tx1"/>
                </a:solidFill>
                <a:latin typeface="AR P丸ゴシック体M" pitchFamily="50" charset="-128"/>
                <a:ea typeface="AR P丸ゴシック体M" pitchFamily="50" charset="-128"/>
              </a:rPr>
              <a:t>40</a:t>
            </a:r>
            <a:r>
              <a:rPr kumimoji="1" lang="ja-JP" altLang="en-US" sz="1400" dirty="0" smtClean="0">
                <a:solidFill>
                  <a:schemeClr val="tx1"/>
                </a:solidFill>
                <a:latin typeface="AR P丸ゴシック体M" pitchFamily="50" charset="-128"/>
                <a:ea typeface="AR P丸ゴシック体M" pitchFamily="50" charset="-128"/>
              </a:rPr>
              <a:t>万人</a:t>
            </a:r>
            <a:endParaRPr kumimoji="1" lang="en-US" altLang="ja-JP" sz="1400" dirty="0" smtClean="0">
              <a:solidFill>
                <a:schemeClr val="tx1"/>
              </a:solidFill>
              <a:latin typeface="AR P丸ゴシック体M" pitchFamily="50" charset="-128"/>
              <a:ea typeface="AR P丸ゴシック体M" pitchFamily="50" charset="-128"/>
            </a:endParaRPr>
          </a:p>
          <a:p>
            <a:pPr algn="ctr"/>
            <a:r>
              <a:rPr kumimoji="1" lang="ja-JP" altLang="en-US" sz="1400" dirty="0" smtClean="0">
                <a:solidFill>
                  <a:schemeClr val="tx1"/>
                </a:solidFill>
                <a:latin typeface="AR P丸ゴシック体M" pitchFamily="50" charset="-128"/>
                <a:ea typeface="AR P丸ゴシック体M" pitchFamily="50" charset="-128"/>
              </a:rPr>
              <a:t>（＋</a:t>
            </a:r>
            <a:r>
              <a:rPr kumimoji="1" lang="en-US" altLang="ja-JP" sz="1400" dirty="0" smtClean="0">
                <a:solidFill>
                  <a:schemeClr val="tx1"/>
                </a:solidFill>
                <a:latin typeface="AR P丸ゴシック体M" pitchFamily="50" charset="-128"/>
                <a:ea typeface="AR P丸ゴシック体M" pitchFamily="50" charset="-128"/>
              </a:rPr>
              <a:t>14</a:t>
            </a:r>
            <a:r>
              <a:rPr kumimoji="1" lang="ja-JP" altLang="en-US" sz="1400" dirty="0" smtClean="0">
                <a:solidFill>
                  <a:schemeClr val="tx1"/>
                </a:solidFill>
                <a:latin typeface="AR P丸ゴシック体M" pitchFamily="50" charset="-128"/>
                <a:ea typeface="AR P丸ゴシック体M" pitchFamily="50" charset="-128"/>
              </a:rPr>
              <a:t>万人）</a:t>
            </a:r>
            <a:endParaRPr kumimoji="1" lang="ja-JP" altLang="en-US" sz="1400" dirty="0">
              <a:solidFill>
                <a:schemeClr val="tx1"/>
              </a:solidFill>
              <a:latin typeface="AR P丸ゴシック体M" pitchFamily="50" charset="-128"/>
              <a:ea typeface="AR P丸ゴシック体M" pitchFamily="50" charset="-128"/>
            </a:endParaRPr>
          </a:p>
        </p:txBody>
      </p:sp>
      <p:cxnSp>
        <p:nvCxnSpPr>
          <p:cNvPr id="25" name="直線コネクタ 24"/>
          <p:cNvCxnSpPr>
            <a:stCxn id="6" idx="2"/>
          </p:cNvCxnSpPr>
          <p:nvPr/>
        </p:nvCxnSpPr>
        <p:spPr>
          <a:xfrm rot="5400000">
            <a:off x="2178827" y="2178836"/>
            <a:ext cx="428630" cy="1214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6" idx="2"/>
            <a:endCxn id="10" idx="0"/>
          </p:cNvCxnSpPr>
          <p:nvPr/>
        </p:nvCxnSpPr>
        <p:spPr>
          <a:xfrm rot="16200000" flipH="1">
            <a:off x="3125381" y="2446728"/>
            <a:ext cx="428628" cy="678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rot="5400000" flipH="1" flipV="1">
            <a:off x="5000628" y="378619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10" idx="2"/>
            <a:endCxn id="11" idx="0"/>
          </p:cNvCxnSpPr>
          <p:nvPr/>
        </p:nvCxnSpPr>
        <p:spPr>
          <a:xfrm rot="5400000">
            <a:off x="2928926" y="3250405"/>
            <a:ext cx="357190" cy="1143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10" idx="2"/>
            <a:endCxn id="12" idx="0"/>
          </p:cNvCxnSpPr>
          <p:nvPr/>
        </p:nvCxnSpPr>
        <p:spPr>
          <a:xfrm rot="16200000" flipH="1">
            <a:off x="3875480" y="3446859"/>
            <a:ext cx="357190" cy="750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11" idx="2"/>
            <a:endCxn id="13" idx="0"/>
          </p:cNvCxnSpPr>
          <p:nvPr/>
        </p:nvCxnSpPr>
        <p:spPr>
          <a:xfrm rot="5400000">
            <a:off x="1375150" y="4268397"/>
            <a:ext cx="642943" cy="1678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a:stCxn id="11" idx="2"/>
            <a:endCxn id="14" idx="0"/>
          </p:cNvCxnSpPr>
          <p:nvPr/>
        </p:nvCxnSpPr>
        <p:spPr>
          <a:xfrm rot="5400000">
            <a:off x="2107389" y="5000636"/>
            <a:ext cx="642942"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11" idx="2"/>
            <a:endCxn id="15" idx="0"/>
          </p:cNvCxnSpPr>
          <p:nvPr/>
        </p:nvCxnSpPr>
        <p:spPr>
          <a:xfrm rot="16200000" flipH="1">
            <a:off x="2911066" y="4411272"/>
            <a:ext cx="642942" cy="13930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11" idx="2"/>
            <a:endCxn id="16" idx="0"/>
          </p:cNvCxnSpPr>
          <p:nvPr/>
        </p:nvCxnSpPr>
        <p:spPr>
          <a:xfrm rot="16200000" flipH="1">
            <a:off x="3714744" y="3607595"/>
            <a:ext cx="642943" cy="3000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357158" y="1928802"/>
            <a:ext cx="1143008" cy="2857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朝日</a:t>
            </a:r>
            <a:r>
              <a:rPr kumimoji="1" lang="en-US" altLang="ja-JP" sz="1400" dirty="0" smtClean="0">
                <a:solidFill>
                  <a:schemeClr val="tx1"/>
                </a:solidFill>
                <a:latin typeface="AR P丸ゴシック体M" pitchFamily="50" charset="-128"/>
                <a:ea typeface="AR P丸ゴシック体M" pitchFamily="50" charset="-128"/>
              </a:rPr>
              <a:t>09.10.2</a:t>
            </a:r>
            <a:endParaRPr kumimoji="1" lang="ja-JP" altLang="en-US" sz="1400" dirty="0">
              <a:solidFill>
                <a:schemeClr val="tx1"/>
              </a:solidFill>
              <a:latin typeface="AR P丸ゴシック体M" pitchFamily="50" charset="-128"/>
              <a:ea typeface="AR P丸ゴシック体M" pitchFamily="50" charset="-128"/>
            </a:endParaRPr>
          </a:p>
        </p:txBody>
      </p:sp>
      <p:graphicFrame>
        <p:nvGraphicFramePr>
          <p:cNvPr id="40" name="コンテンツ プレースホルダ 4"/>
          <p:cNvGraphicFramePr>
            <a:graphicFrameLocks/>
          </p:cNvGraphicFramePr>
          <p:nvPr/>
        </p:nvGraphicFramePr>
        <p:xfrm>
          <a:off x="5143504" y="642918"/>
          <a:ext cx="5143536" cy="4357718"/>
        </p:xfrm>
        <a:graphic>
          <a:graphicData uri="http://schemas.openxmlformats.org/drawingml/2006/chart">
            <c:chart xmlns:c="http://schemas.openxmlformats.org/drawingml/2006/chart" xmlns:r="http://schemas.openxmlformats.org/officeDocument/2006/relationships" r:id="rId3"/>
          </a:graphicData>
        </a:graphic>
      </p:graphicFrame>
      <p:sp>
        <p:nvSpPr>
          <p:cNvPr id="41" name="コンテンツ プレースホルダ 40"/>
          <p:cNvSpPr>
            <a:spLocks noGrp="1"/>
          </p:cNvSpPr>
          <p:nvPr>
            <p:ph idx="1"/>
          </p:nvPr>
        </p:nvSpPr>
        <p:spPr>
          <a:xfrm>
            <a:off x="357158" y="6500834"/>
            <a:ext cx="8401080" cy="145140"/>
          </a:xfrm>
        </p:spPr>
        <p:txBody>
          <a:bodyPr>
            <a:normAutofit fontScale="25000" lnSpcReduction="20000"/>
          </a:bodyPr>
          <a:lstStyle/>
          <a:p>
            <a:pPr>
              <a:buNone/>
            </a:pPr>
            <a:endParaRPr lang="en-US" altLang="ja-JP" dirty="0" smtClean="0"/>
          </a:p>
          <a:p>
            <a:pPr>
              <a:buNone/>
            </a:pPr>
            <a:endParaRPr kumimoji="1" lang="en-US" altLang="ja-JP" dirty="0" smtClean="0"/>
          </a:p>
        </p:txBody>
      </p:sp>
      <p:sp>
        <p:nvSpPr>
          <p:cNvPr id="82" name="正方形/長方形 81"/>
          <p:cNvSpPr/>
          <p:nvPr/>
        </p:nvSpPr>
        <p:spPr>
          <a:xfrm>
            <a:off x="357158" y="714356"/>
            <a:ext cx="4000528" cy="714380"/>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AR P丸ゴシック体M" pitchFamily="50" charset="-128"/>
                <a:ea typeface="AR P丸ゴシック体M" pitchFamily="50" charset="-128"/>
              </a:rPr>
              <a:t>リーマンショック（０８．９．１６）後、</a:t>
            </a:r>
            <a:r>
              <a:rPr lang="ja-JP" altLang="en-US" dirty="0" smtClean="0">
                <a:solidFill>
                  <a:schemeClr val="tx1"/>
                </a:solidFill>
                <a:latin typeface="AR P丸ゴシック体M" pitchFamily="50" charset="-128"/>
                <a:ea typeface="AR P丸ゴシック体M" pitchFamily="50" charset="-128"/>
              </a:rPr>
              <a:t>この１年間で</a:t>
            </a:r>
            <a:r>
              <a:rPr kumimoji="1" lang="ja-JP" altLang="en-US" dirty="0" smtClean="0">
                <a:solidFill>
                  <a:schemeClr val="tx1"/>
                </a:solidFill>
                <a:latin typeface="AR P丸ゴシック体M" pitchFamily="50" charset="-128"/>
                <a:ea typeface="AR P丸ゴシック体M" pitchFamily="50" charset="-128"/>
              </a:rPr>
              <a:t>日本の失業はどうなったか</a:t>
            </a:r>
            <a:endParaRPr kumimoji="1" lang="ja-JP" altLang="en-US" dirty="0">
              <a:solidFill>
                <a:schemeClr val="tx1"/>
              </a:solidFill>
              <a:latin typeface="AR P丸ゴシック体M" pitchFamily="50" charset="-128"/>
              <a:ea typeface="AR P丸ゴシック体M" pitchFamily="50" charset="-128"/>
            </a:endParaRPr>
          </a:p>
        </p:txBody>
      </p:sp>
      <p:sp>
        <p:nvSpPr>
          <p:cNvPr id="27" name="正方形/長方形 26"/>
          <p:cNvSpPr/>
          <p:nvPr/>
        </p:nvSpPr>
        <p:spPr>
          <a:xfrm>
            <a:off x="5929322" y="2500306"/>
            <a:ext cx="2857520" cy="1571636"/>
          </a:xfrm>
          <a:prstGeom prst="rect">
            <a:avLst/>
          </a:prstGeom>
          <a:solidFill>
            <a:schemeClr val="tx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AR P丸ゴシック体M" pitchFamily="50" charset="-128"/>
                <a:ea typeface="AR P丸ゴシック体M" pitchFamily="50" charset="-128"/>
              </a:rPr>
              <a:t>2010</a:t>
            </a:r>
            <a:r>
              <a:rPr kumimoji="1" lang="ja-JP" altLang="en-US" sz="1200" dirty="0" smtClean="0">
                <a:solidFill>
                  <a:schemeClr val="tx1"/>
                </a:solidFill>
                <a:latin typeface="AR P丸ゴシック体M" pitchFamily="50" charset="-128"/>
                <a:ea typeface="AR P丸ゴシック体M" pitchFamily="50" charset="-128"/>
              </a:rPr>
              <a:t>年</a:t>
            </a:r>
            <a:r>
              <a:rPr kumimoji="1" lang="en-US" altLang="ja-JP" sz="1200" dirty="0" smtClean="0">
                <a:solidFill>
                  <a:schemeClr val="tx1"/>
                </a:solidFill>
                <a:latin typeface="AR P丸ゴシック体M" pitchFamily="50" charset="-128"/>
                <a:ea typeface="AR P丸ゴシック体M" pitchFamily="50" charset="-128"/>
              </a:rPr>
              <a:t>1</a:t>
            </a:r>
            <a:r>
              <a:rPr kumimoji="1" lang="ja-JP" altLang="en-US" sz="1200" dirty="0" smtClean="0">
                <a:solidFill>
                  <a:schemeClr val="tx1"/>
                </a:solidFill>
                <a:latin typeface="AR P丸ゴシック体M" pitchFamily="50" charset="-128"/>
                <a:ea typeface="AR P丸ゴシック体M" pitchFamily="50" charset="-128"/>
              </a:rPr>
              <a:t>月</a:t>
            </a:r>
            <a:endParaRPr kumimoji="1"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・完全失業率</a:t>
            </a:r>
            <a:r>
              <a:rPr lang="en-US" altLang="ja-JP" sz="1200" dirty="0" smtClean="0">
                <a:solidFill>
                  <a:schemeClr val="tx1"/>
                </a:solidFill>
                <a:latin typeface="AR P丸ゴシック体M" pitchFamily="50" charset="-128"/>
                <a:ea typeface="AR P丸ゴシック体M" pitchFamily="50" charset="-128"/>
              </a:rPr>
              <a:t>4.9%</a:t>
            </a:r>
            <a:r>
              <a:rPr lang="ja-JP" altLang="en-US" sz="1200" dirty="0" err="1" smtClean="0">
                <a:solidFill>
                  <a:schemeClr val="tx1"/>
                </a:solidFill>
                <a:latin typeface="AR P丸ゴシック体M" pitchFamily="50" charset="-128"/>
                <a:ea typeface="AR P丸ゴシック体M" pitchFamily="50" charset="-128"/>
              </a:rPr>
              <a:t>、</a:t>
            </a:r>
            <a:r>
              <a:rPr lang="en-US" altLang="ja-JP" sz="1200" dirty="0" smtClean="0">
                <a:solidFill>
                  <a:schemeClr val="tx1"/>
                </a:solidFill>
                <a:latin typeface="AR P丸ゴシック体M" pitchFamily="50" charset="-128"/>
                <a:ea typeface="AR P丸ゴシック体M" pitchFamily="50" charset="-128"/>
              </a:rPr>
              <a:t>323</a:t>
            </a:r>
            <a:r>
              <a:rPr lang="ja-JP" altLang="en-US" sz="1200" dirty="0" smtClean="0">
                <a:solidFill>
                  <a:schemeClr val="tx1"/>
                </a:solidFill>
                <a:latin typeface="AR P丸ゴシック体M" pitchFamily="50" charset="-128"/>
                <a:ea typeface="AR P丸ゴシック体M" pitchFamily="50" charset="-128"/>
              </a:rPr>
              <a:t>万人</a:t>
            </a:r>
            <a:endParaRPr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・有効求人倍率</a:t>
            </a:r>
            <a:r>
              <a:rPr lang="en-US" altLang="ja-JP" sz="1200" dirty="0" smtClean="0">
                <a:solidFill>
                  <a:schemeClr val="tx1"/>
                </a:solidFill>
                <a:latin typeface="AR P丸ゴシック体M" pitchFamily="50" charset="-128"/>
                <a:ea typeface="AR P丸ゴシック体M" pitchFamily="50" charset="-128"/>
              </a:rPr>
              <a:t>0.46</a:t>
            </a:r>
            <a:r>
              <a:rPr lang="ja-JP" altLang="en-US" sz="1200" dirty="0" smtClean="0">
                <a:solidFill>
                  <a:schemeClr val="tx1"/>
                </a:solidFill>
                <a:latin typeface="AR P丸ゴシック体M" pitchFamily="50" charset="-128"/>
                <a:ea typeface="AR P丸ゴシック体M" pitchFamily="50" charset="-128"/>
              </a:rPr>
              <a:t>倍</a:t>
            </a:r>
            <a:endParaRPr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・「雇調金」の</a:t>
            </a:r>
            <a:r>
              <a:rPr lang="en-US" altLang="ja-JP" sz="1200" dirty="0" smtClean="0">
                <a:solidFill>
                  <a:schemeClr val="tx1"/>
                </a:solidFill>
                <a:latin typeface="AR P丸ゴシック体M" pitchFamily="50" charset="-128"/>
                <a:ea typeface="AR P丸ゴシック体M" pitchFamily="50" charset="-128"/>
              </a:rPr>
              <a:t>1</a:t>
            </a:r>
            <a:r>
              <a:rPr lang="ja-JP" altLang="en-US" sz="1200" dirty="0" smtClean="0">
                <a:solidFill>
                  <a:schemeClr val="tx1"/>
                </a:solidFill>
                <a:latin typeface="AR P丸ゴシック体M" pitchFamily="50" charset="-128"/>
                <a:ea typeface="AR P丸ゴシック体M" pitchFamily="50" charset="-128"/>
              </a:rPr>
              <a:t>月受理は</a:t>
            </a:r>
            <a:r>
              <a:rPr lang="en-US" altLang="ja-JP" sz="1200" dirty="0" smtClean="0">
                <a:solidFill>
                  <a:schemeClr val="tx1"/>
                </a:solidFill>
                <a:latin typeface="AR P丸ゴシック体M" pitchFamily="50" charset="-128"/>
                <a:ea typeface="AR P丸ゴシック体M" pitchFamily="50" charset="-128"/>
              </a:rPr>
              <a:t>83,000</a:t>
            </a:r>
            <a:r>
              <a:rPr lang="ja-JP" altLang="en-US" sz="1200" dirty="0" smtClean="0">
                <a:solidFill>
                  <a:schemeClr val="tx1"/>
                </a:solidFill>
                <a:latin typeface="AR P丸ゴシック体M" pitchFamily="50" charset="-128"/>
                <a:ea typeface="AR P丸ゴシック体M" pitchFamily="50" charset="-128"/>
              </a:rPr>
              <a:t>事業所、　</a:t>
            </a:r>
            <a:endParaRPr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 </a:t>
            </a:r>
            <a:r>
              <a:rPr lang="en-US" altLang="ja-JP" sz="1200" dirty="0" smtClean="0">
                <a:solidFill>
                  <a:schemeClr val="tx1"/>
                </a:solidFill>
                <a:latin typeface="AR P丸ゴシック体M" pitchFamily="50" charset="-128"/>
                <a:ea typeface="AR P丸ゴシック体M" pitchFamily="50" charset="-128"/>
              </a:rPr>
              <a:t>1,727,000</a:t>
            </a:r>
            <a:r>
              <a:rPr lang="ja-JP" altLang="en-US" sz="1200" dirty="0" smtClean="0">
                <a:solidFill>
                  <a:schemeClr val="tx1"/>
                </a:solidFill>
                <a:latin typeface="AR P丸ゴシック体M" pitchFamily="50" charset="-128"/>
                <a:ea typeface="AR P丸ゴシック体M" pitchFamily="50" charset="-128"/>
              </a:rPr>
              <a:t>人対象。</a:t>
            </a:r>
            <a:endParaRPr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０８．１０～</a:t>
            </a:r>
            <a:r>
              <a:rPr lang="en-US" altLang="ja-JP" sz="1200" dirty="0" smtClean="0">
                <a:solidFill>
                  <a:schemeClr val="tx1"/>
                </a:solidFill>
                <a:latin typeface="AR P丸ゴシック体M" pitchFamily="50" charset="-128"/>
                <a:ea typeface="AR P丸ゴシック体M" pitchFamily="50" charset="-128"/>
              </a:rPr>
              <a:t>10.3</a:t>
            </a:r>
            <a:r>
              <a:rPr lang="ja-JP" altLang="en-US" sz="1200" dirty="0" smtClean="0">
                <a:solidFill>
                  <a:schemeClr val="tx1"/>
                </a:solidFill>
                <a:latin typeface="AR P丸ゴシック体M" pitchFamily="50" charset="-128"/>
                <a:ea typeface="AR P丸ゴシック体M" pitchFamily="50" charset="-128"/>
              </a:rPr>
              <a:t>　</a:t>
            </a:r>
            <a:endParaRPr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・非正規</a:t>
            </a:r>
            <a:r>
              <a:rPr lang="en-US" altLang="ja-JP" sz="1200" dirty="0" smtClean="0">
                <a:solidFill>
                  <a:schemeClr val="tx1"/>
                </a:solidFill>
                <a:latin typeface="AR P丸ゴシック体M" pitchFamily="50" charset="-128"/>
                <a:ea typeface="AR P丸ゴシック体M" pitchFamily="50" charset="-128"/>
              </a:rPr>
              <a:t>262,000</a:t>
            </a:r>
            <a:r>
              <a:rPr lang="ja-JP" altLang="en-US" sz="1200" dirty="0" smtClean="0">
                <a:solidFill>
                  <a:schemeClr val="tx1"/>
                </a:solidFill>
                <a:latin typeface="AR P丸ゴシック体M" pitchFamily="50" charset="-128"/>
                <a:ea typeface="AR P丸ゴシック体M" pitchFamily="50" charset="-128"/>
              </a:rPr>
              <a:t>人が失職</a:t>
            </a:r>
            <a:endParaRPr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・正規</a:t>
            </a:r>
            <a:r>
              <a:rPr lang="en-US" altLang="ja-JP" sz="1200" dirty="0" smtClean="0">
                <a:solidFill>
                  <a:schemeClr val="tx1"/>
                </a:solidFill>
                <a:latin typeface="AR P丸ゴシック体M" pitchFamily="50" charset="-128"/>
                <a:ea typeface="AR P丸ゴシック体M" pitchFamily="50" charset="-128"/>
              </a:rPr>
              <a:t>61,000</a:t>
            </a:r>
            <a:r>
              <a:rPr lang="ja-JP" altLang="en-US" sz="1200" dirty="0" smtClean="0">
                <a:solidFill>
                  <a:schemeClr val="tx1"/>
                </a:solidFill>
                <a:latin typeface="AR P丸ゴシック体M" pitchFamily="50" charset="-128"/>
                <a:ea typeface="AR P丸ゴシック体M" pitchFamily="50" charset="-128"/>
              </a:rPr>
              <a:t>人（</a:t>
            </a:r>
            <a:r>
              <a:rPr lang="en-US" altLang="ja-JP" sz="1200" dirty="0" smtClean="0">
                <a:solidFill>
                  <a:schemeClr val="tx1"/>
                </a:solidFill>
                <a:latin typeface="AR P丸ゴシック体M" pitchFamily="50" charset="-128"/>
                <a:ea typeface="AR P丸ゴシック体M" pitchFamily="50" charset="-128"/>
              </a:rPr>
              <a:t>100</a:t>
            </a:r>
            <a:r>
              <a:rPr lang="ja-JP" altLang="en-US" sz="1200" dirty="0" smtClean="0">
                <a:solidFill>
                  <a:schemeClr val="tx1"/>
                </a:solidFill>
                <a:latin typeface="AR P丸ゴシック体M" pitchFamily="50" charset="-128"/>
                <a:ea typeface="AR P丸ゴシック体M" pitchFamily="50" charset="-128"/>
              </a:rPr>
              <a:t>人以上規模）が失職</a:t>
            </a:r>
            <a:endParaRPr kumimoji="1" lang="ja-JP" altLang="en-US" sz="1200" dirty="0"/>
          </a:p>
        </p:txBody>
      </p:sp>
      <p:sp>
        <p:nvSpPr>
          <p:cNvPr id="28" name="スライド番号プレースホルダ 27"/>
          <p:cNvSpPr>
            <a:spLocks noGrp="1"/>
          </p:cNvSpPr>
          <p:nvPr>
            <p:ph type="sldNum" sz="quarter" idx="12"/>
          </p:nvPr>
        </p:nvSpPr>
        <p:spPr>
          <a:xfrm>
            <a:off x="8215338" y="500042"/>
            <a:ext cx="762000" cy="500066"/>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2</a:t>
            </a:fld>
            <a:endParaRPr kumimoji="1" lang="ja-JP" altLang="en-US" sz="2000" dirty="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1214422"/>
            <a:ext cx="8501122" cy="2500330"/>
          </a:xfrm>
        </p:spPr>
        <p:txBody>
          <a:bodyPr>
            <a:normAutofit/>
          </a:bodyPr>
          <a:lstStyle/>
          <a:p>
            <a:pPr>
              <a:lnSpc>
                <a:spcPts val="1800"/>
              </a:lnSpc>
              <a:spcBef>
                <a:spcPts val="0"/>
              </a:spcBef>
            </a:pPr>
            <a:r>
              <a:rPr lang="ja-JP" altLang="en-US" sz="1400" dirty="0" smtClean="0">
                <a:solidFill>
                  <a:srgbClr val="FF0000"/>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リーマンショック（</a:t>
            </a:r>
            <a:r>
              <a:rPr lang="en-US" altLang="ja-JP" sz="1400" dirty="0" smtClean="0">
                <a:solidFill>
                  <a:schemeClr val="tx1"/>
                </a:solidFill>
                <a:latin typeface="AR P丸ゴシック体M" pitchFamily="50" charset="-128"/>
                <a:ea typeface="AR P丸ゴシック体M" pitchFamily="50" charset="-128"/>
              </a:rPr>
              <a:t>08.9.16)</a:t>
            </a:r>
            <a:r>
              <a:rPr lang="ja-JP" altLang="en-US" sz="1400" dirty="0" smtClean="0">
                <a:solidFill>
                  <a:schemeClr val="tx1"/>
                </a:solidFill>
                <a:latin typeface="AR P丸ゴシック体M" pitchFamily="50" charset="-128"/>
                <a:ea typeface="AR P丸ゴシック体M" pitchFamily="50" charset="-128"/>
              </a:rPr>
              <a:t>に端を発した世界金融危機に対する麻生首相の認識は「</a:t>
            </a:r>
            <a:r>
              <a:rPr lang="en-US" altLang="ja-JP" sz="1400" dirty="0" smtClean="0">
                <a:solidFill>
                  <a:schemeClr val="tx1"/>
                </a:solidFill>
                <a:latin typeface="AR P丸ゴシック体M" pitchFamily="50" charset="-128"/>
                <a:ea typeface="AR P丸ゴシック体M" pitchFamily="50" charset="-128"/>
              </a:rPr>
              <a:t>100</a:t>
            </a:r>
            <a:r>
              <a:rPr lang="ja-JP" altLang="en-US" sz="1400" dirty="0" smtClean="0">
                <a:solidFill>
                  <a:schemeClr val="tx1"/>
                </a:solidFill>
                <a:latin typeface="AR P丸ゴシック体M" pitchFamily="50" charset="-128"/>
                <a:ea typeface="AR P丸ゴシック体M" pitchFamily="50" charset="-128"/>
              </a:rPr>
              <a:t>年に一度の暴風雨が　</a:t>
            </a:r>
            <a:r>
              <a:rPr lang="en-US" altLang="ja-JP" sz="1400" dirty="0" smtClean="0">
                <a:solidFill>
                  <a:schemeClr val="tx1"/>
                </a:solidFill>
                <a:latin typeface="AR P丸ゴシック体M" pitchFamily="50" charset="-128"/>
                <a:ea typeface="AR P丸ゴシック体M" pitchFamily="50" charset="-128"/>
              </a:rPr>
              <a:t/>
            </a:r>
            <a:br>
              <a:rPr lang="en-US" altLang="ja-JP" sz="1400" dirty="0" smtClean="0">
                <a:solidFill>
                  <a:schemeClr val="tx1"/>
                </a:solidFill>
                <a:latin typeface="AR P丸ゴシック体M" pitchFamily="50" charset="-128"/>
                <a:ea typeface="AR P丸ゴシック体M" pitchFamily="50" charset="-128"/>
              </a:rPr>
            </a:br>
            <a:r>
              <a:rPr lang="ja-JP" altLang="en-US" sz="1400" dirty="0" smtClean="0">
                <a:solidFill>
                  <a:schemeClr val="tx1"/>
                </a:solidFill>
                <a:latin typeface="AR P丸ゴシック体M" pitchFamily="50" charset="-128"/>
                <a:ea typeface="AR P丸ゴシック体M" pitchFamily="50" charset="-128"/>
              </a:rPr>
              <a:t>　荒れている。アメリカ発の金融災害ともいうべき」</a:t>
            </a:r>
            <a:r>
              <a:rPr lang="en-US" altLang="ja-JP" sz="1400" dirty="0" smtClean="0">
                <a:solidFill>
                  <a:schemeClr val="tx1"/>
                </a:solidFill>
                <a:latin typeface="AR P丸ゴシック体M" pitchFamily="50" charset="-128"/>
                <a:ea typeface="AR P丸ゴシック体M" pitchFamily="50" charset="-128"/>
              </a:rPr>
              <a:t>(08.10.30</a:t>
            </a:r>
            <a:r>
              <a:rPr lang="ja-JP" altLang="en-US" sz="1400" dirty="0" smtClean="0">
                <a:solidFill>
                  <a:schemeClr val="tx1"/>
                </a:solidFill>
                <a:latin typeface="AR P丸ゴシック体M" pitchFamily="50" charset="-128"/>
                <a:ea typeface="AR P丸ゴシック体M" pitchFamily="50" charset="-128"/>
              </a:rPr>
              <a:t>とし突然の黒船来襲であり、日本経済は「全治</a:t>
            </a:r>
            <a:r>
              <a:rPr lang="en-US" altLang="ja-JP" sz="1400" dirty="0" smtClean="0">
                <a:solidFill>
                  <a:schemeClr val="tx1"/>
                </a:solidFill>
                <a:latin typeface="AR P丸ゴシック体M" pitchFamily="50" charset="-128"/>
                <a:ea typeface="AR P丸ゴシック体M" pitchFamily="50" charset="-128"/>
              </a:rPr>
              <a:t>3</a:t>
            </a:r>
            <a:r>
              <a:rPr lang="ja-JP" altLang="en-US" sz="1400" dirty="0" smtClean="0">
                <a:solidFill>
                  <a:schemeClr val="tx1"/>
                </a:solidFill>
                <a:latin typeface="AR P丸ゴシック体M" pitchFamily="50" charset="-128"/>
                <a:ea typeface="AR P丸ゴシック体M" pitchFamily="50" charset="-128"/>
              </a:rPr>
              <a:t>　</a:t>
            </a:r>
            <a:r>
              <a:rPr lang="en-US" altLang="ja-JP" sz="1400" dirty="0" smtClean="0">
                <a:solidFill>
                  <a:schemeClr val="tx1"/>
                </a:solidFill>
                <a:latin typeface="AR P丸ゴシック体M" pitchFamily="50" charset="-128"/>
                <a:ea typeface="AR P丸ゴシック体M" pitchFamily="50" charset="-128"/>
              </a:rPr>
              <a:t/>
            </a:r>
            <a:br>
              <a:rPr lang="en-US" altLang="ja-JP" sz="1400" dirty="0" smtClean="0">
                <a:solidFill>
                  <a:schemeClr val="tx1"/>
                </a:solidFill>
                <a:latin typeface="AR P丸ゴシック体M" pitchFamily="50" charset="-128"/>
                <a:ea typeface="AR P丸ゴシック体M" pitchFamily="50" charset="-128"/>
              </a:rPr>
            </a:br>
            <a:r>
              <a:rPr lang="ja-JP" altLang="en-US" sz="1400" dirty="0" smtClean="0">
                <a:solidFill>
                  <a:schemeClr val="tx1"/>
                </a:solidFill>
                <a:latin typeface="AR P丸ゴシック体M" pitchFamily="50" charset="-128"/>
                <a:ea typeface="AR P丸ゴシック体M" pitchFamily="50" charset="-128"/>
              </a:rPr>
              <a:t>　年」で回復するとしていた。</a:t>
            </a:r>
            <a:r>
              <a:rPr lang="en-US" altLang="ja-JP" sz="1400" dirty="0" smtClean="0">
                <a:solidFill>
                  <a:schemeClr val="tx1"/>
                </a:solidFill>
                <a:latin typeface="AR P丸ゴシック体M" pitchFamily="50" charset="-128"/>
                <a:ea typeface="AR P丸ゴシック体M" pitchFamily="50" charset="-128"/>
              </a:rPr>
              <a:t/>
            </a:r>
            <a:br>
              <a:rPr lang="en-US" altLang="ja-JP" sz="1400" dirty="0" smtClean="0">
                <a:solidFill>
                  <a:schemeClr val="tx1"/>
                </a:solidFill>
                <a:latin typeface="AR P丸ゴシック体M" pitchFamily="50" charset="-128"/>
                <a:ea typeface="AR P丸ゴシック体M" pitchFamily="50" charset="-128"/>
              </a:rPr>
            </a:br>
            <a:r>
              <a:rPr lang="ja-JP" altLang="en-US" sz="1400" dirty="0" smtClean="0">
                <a:solidFill>
                  <a:schemeClr val="tx1"/>
                </a:solidFill>
                <a:latin typeface="AR P丸ゴシック体M" pitchFamily="50" charset="-128"/>
                <a:ea typeface="AR P丸ゴシック体M" pitchFamily="50" charset="-128"/>
              </a:rPr>
              <a:t>●</a:t>
            </a:r>
            <a:r>
              <a:rPr lang="ja-JP" altLang="ja-JP" sz="1400" dirty="0" smtClean="0">
                <a:solidFill>
                  <a:schemeClr val="tx1"/>
                </a:solidFill>
                <a:latin typeface="AR P丸ゴシック体M" pitchFamily="50" charset="-128"/>
                <a:ea typeface="AR P丸ゴシック体M" pitchFamily="50" charset="-128"/>
              </a:rPr>
              <a:t>「最大の景気対策は総選挙」との世論に逆い</a:t>
            </a:r>
            <a:r>
              <a:rPr lang="ja-JP" altLang="en-US" sz="1400" dirty="0" smtClean="0">
                <a:solidFill>
                  <a:schemeClr val="tx1"/>
                </a:solidFill>
                <a:latin typeface="AR P丸ゴシック体M" pitchFamily="50" charset="-128"/>
                <a:ea typeface="AR P丸ゴシック体M" pitchFamily="50" charset="-128"/>
              </a:rPr>
              <a:t>、麻生内閣は</a:t>
            </a:r>
            <a:r>
              <a:rPr lang="ja-JP" altLang="ja-JP" sz="1400" dirty="0" smtClean="0">
                <a:solidFill>
                  <a:schemeClr val="tx1"/>
                </a:solidFill>
                <a:latin typeface="AR P丸ゴシック体M" pitchFamily="50" charset="-128"/>
                <a:ea typeface="AR P丸ゴシック体M" pitchFamily="50" charset="-128"/>
              </a:rPr>
              <a:t>第</a:t>
            </a:r>
            <a:r>
              <a:rPr lang="en-US" altLang="ja-JP" sz="1400" dirty="0" smtClean="0">
                <a:solidFill>
                  <a:schemeClr val="tx1"/>
                </a:solidFill>
                <a:latin typeface="AR P丸ゴシック体M" pitchFamily="50" charset="-128"/>
                <a:ea typeface="AR P丸ゴシック体M" pitchFamily="50" charset="-128"/>
              </a:rPr>
              <a:t>1</a:t>
            </a:r>
            <a:r>
              <a:rPr lang="ja-JP" altLang="ja-JP" sz="1400" dirty="0" smtClean="0">
                <a:solidFill>
                  <a:schemeClr val="tx1"/>
                </a:solidFill>
                <a:latin typeface="AR P丸ゴシック体M" pitchFamily="50" charset="-128"/>
                <a:ea typeface="AR P丸ゴシック体M" pitchFamily="50" charset="-128"/>
              </a:rPr>
              <a:t>次補正予算、第</a:t>
            </a:r>
            <a:r>
              <a:rPr lang="en-US" altLang="ja-JP" sz="1400" dirty="0" smtClean="0">
                <a:solidFill>
                  <a:schemeClr val="tx1"/>
                </a:solidFill>
                <a:latin typeface="AR P丸ゴシック体M" pitchFamily="50" charset="-128"/>
                <a:ea typeface="AR P丸ゴシック体M" pitchFamily="50" charset="-128"/>
              </a:rPr>
              <a:t>2</a:t>
            </a:r>
            <a:r>
              <a:rPr lang="ja-JP" altLang="ja-JP" sz="1400" dirty="0" smtClean="0">
                <a:solidFill>
                  <a:schemeClr val="tx1"/>
                </a:solidFill>
                <a:latin typeface="AR P丸ゴシック体M" pitchFamily="50" charset="-128"/>
                <a:ea typeface="AR P丸ゴシック体M" pitchFamily="50" charset="-128"/>
              </a:rPr>
              <a:t>次補正予算、</a:t>
            </a:r>
            <a:r>
              <a:rPr lang="en-US" altLang="ja-JP" sz="1400" dirty="0" smtClean="0">
                <a:solidFill>
                  <a:schemeClr val="tx1"/>
                </a:solidFill>
                <a:latin typeface="AR P丸ゴシック体M" pitchFamily="50" charset="-128"/>
                <a:ea typeface="AR P丸ゴシック体M" pitchFamily="50" charset="-128"/>
              </a:rPr>
              <a:t>2009</a:t>
            </a:r>
            <a:r>
              <a:rPr lang="ja-JP" altLang="ja-JP" sz="1400" dirty="0" smtClean="0">
                <a:solidFill>
                  <a:schemeClr val="tx1"/>
                </a:solidFill>
                <a:latin typeface="AR P丸ゴシック体M" pitchFamily="50" charset="-128"/>
                <a:ea typeface="AR P丸ゴシック体M" pitchFamily="50" charset="-128"/>
              </a:rPr>
              <a:t>年度予算を</a:t>
            </a:r>
            <a:r>
              <a:rPr lang="en-US" altLang="ja-JP" sz="1400" dirty="0" smtClean="0">
                <a:solidFill>
                  <a:schemeClr val="tx1"/>
                </a:solidFill>
                <a:latin typeface="AR P丸ゴシック体M" pitchFamily="50" charset="-128"/>
                <a:ea typeface="AR P丸ゴシック体M" pitchFamily="50" charset="-128"/>
              </a:rPr>
              <a:t/>
            </a:r>
            <a:br>
              <a:rPr lang="en-US" altLang="ja-JP" sz="1400" dirty="0" smtClean="0">
                <a:solidFill>
                  <a:schemeClr val="tx1"/>
                </a:solidFill>
                <a:latin typeface="AR P丸ゴシック体M" pitchFamily="50" charset="-128"/>
                <a:ea typeface="AR P丸ゴシック体M" pitchFamily="50" charset="-128"/>
              </a:rPr>
            </a:br>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編成し、それを政策総動員の「</a:t>
            </a:r>
            <a:r>
              <a:rPr lang="en-US" altLang="ja-JP" sz="1400" dirty="0" smtClean="0">
                <a:solidFill>
                  <a:schemeClr val="tx1"/>
                </a:solidFill>
                <a:latin typeface="AR P丸ゴシック体M" pitchFamily="50" charset="-128"/>
                <a:ea typeface="AR P丸ゴシック体M" pitchFamily="50" charset="-128"/>
              </a:rPr>
              <a:t>3</a:t>
            </a:r>
            <a:r>
              <a:rPr lang="ja-JP" altLang="ja-JP" sz="1400" dirty="0" smtClean="0">
                <a:solidFill>
                  <a:schemeClr val="tx1"/>
                </a:solidFill>
                <a:latin typeface="AR P丸ゴシック体M" pitchFamily="50" charset="-128"/>
                <a:ea typeface="AR P丸ゴシック体M" pitchFamily="50" charset="-128"/>
              </a:rPr>
              <a:t>段ロケット」と称した。</a:t>
            </a:r>
            <a:r>
              <a:rPr lang="en-US" altLang="ja-JP" sz="1400" dirty="0" smtClean="0">
                <a:solidFill>
                  <a:schemeClr val="tx1"/>
                </a:solidFill>
                <a:latin typeface="AR P丸ゴシック体M" pitchFamily="50" charset="-128"/>
                <a:ea typeface="AR P丸ゴシック体M" pitchFamily="50" charset="-128"/>
              </a:rPr>
              <a:t/>
            </a:r>
            <a:br>
              <a:rPr lang="en-US" altLang="ja-JP" sz="1400" dirty="0" smtClean="0">
                <a:solidFill>
                  <a:schemeClr val="tx1"/>
                </a:solidFill>
                <a:latin typeface="AR P丸ゴシック体M" pitchFamily="50" charset="-128"/>
                <a:ea typeface="AR P丸ゴシック体M" pitchFamily="50" charset="-128"/>
              </a:rPr>
            </a:br>
            <a:r>
              <a:rPr lang="ja-JP" altLang="en-US" sz="1400" dirty="0" smtClean="0">
                <a:solidFill>
                  <a:schemeClr val="tx1"/>
                </a:solidFill>
                <a:latin typeface="AR P丸ゴシック体M" pitchFamily="50" charset="-128"/>
                <a:ea typeface="AR P丸ゴシック体M" pitchFamily="50" charset="-128"/>
              </a:rPr>
              <a:t>●</a:t>
            </a:r>
            <a:r>
              <a:rPr lang="ja-JP" altLang="ja-JP" sz="1400" dirty="0" smtClean="0">
                <a:solidFill>
                  <a:schemeClr val="tx1"/>
                </a:solidFill>
                <a:latin typeface="AR P丸ゴシック体M" pitchFamily="50" charset="-128"/>
                <a:ea typeface="AR P丸ゴシック体M" pitchFamily="50" charset="-128"/>
              </a:rPr>
              <a:t>「第</a:t>
            </a:r>
            <a:r>
              <a:rPr lang="en-US" altLang="ja-JP" sz="1400" dirty="0" smtClean="0">
                <a:solidFill>
                  <a:schemeClr val="tx1"/>
                </a:solidFill>
                <a:latin typeface="AR P丸ゴシック体M" pitchFamily="50" charset="-128"/>
                <a:ea typeface="AR P丸ゴシック体M" pitchFamily="50" charset="-128"/>
              </a:rPr>
              <a:t>2</a:t>
            </a:r>
            <a:r>
              <a:rPr lang="ja-JP" altLang="ja-JP" sz="1400" dirty="0" smtClean="0">
                <a:solidFill>
                  <a:schemeClr val="tx1"/>
                </a:solidFill>
                <a:latin typeface="AR P丸ゴシック体M" pitchFamily="50" charset="-128"/>
                <a:ea typeface="AR P丸ゴシック体M" pitchFamily="50" charset="-128"/>
              </a:rPr>
              <a:t>次補正」</a:t>
            </a:r>
            <a:r>
              <a:rPr lang="en-US" altLang="ja-JP" sz="1400" dirty="0" smtClean="0">
                <a:solidFill>
                  <a:schemeClr val="tx1"/>
                </a:solidFill>
                <a:latin typeface="AR P丸ゴシック体M" pitchFamily="50" charset="-128"/>
                <a:ea typeface="AR P丸ゴシック体M" pitchFamily="50" charset="-128"/>
              </a:rPr>
              <a:t>(09.1.27)</a:t>
            </a:r>
            <a:r>
              <a:rPr lang="ja-JP" altLang="en-US" sz="1400" dirty="0" smtClean="0">
                <a:solidFill>
                  <a:schemeClr val="tx1"/>
                </a:solidFill>
                <a:latin typeface="AR P丸ゴシック体M" pitchFamily="50" charset="-128"/>
                <a:ea typeface="AR P丸ゴシック体M" pitchFamily="50" charset="-128"/>
              </a:rPr>
              <a:t>は</a:t>
            </a:r>
            <a:r>
              <a:rPr lang="ja-JP" altLang="ja-JP" sz="1400" dirty="0" smtClean="0">
                <a:solidFill>
                  <a:schemeClr val="tx1"/>
                </a:solidFill>
                <a:latin typeface="AR P丸ゴシック体M" pitchFamily="50" charset="-128"/>
                <a:ea typeface="AR P丸ゴシック体M" pitchFamily="50" charset="-128"/>
              </a:rPr>
              <a:t>「定額給付金」「高速道路料金引き</a:t>
            </a:r>
            <a:r>
              <a:rPr lang="ja-JP" altLang="en-US" sz="1400" dirty="0" smtClean="0">
                <a:solidFill>
                  <a:schemeClr val="tx1"/>
                </a:solidFill>
                <a:latin typeface="AR P丸ゴシック体M" pitchFamily="50" charset="-128"/>
                <a:ea typeface="AR P丸ゴシック体M" pitchFamily="50" charset="-128"/>
              </a:rPr>
              <a:t>下げ</a:t>
            </a:r>
            <a:r>
              <a:rPr lang="ja-JP" altLang="ja-JP" sz="1400" dirty="0" smtClean="0">
                <a:solidFill>
                  <a:schemeClr val="tx1"/>
                </a:solidFill>
                <a:latin typeface="AR P丸ゴシック体M" pitchFamily="50" charset="-128"/>
                <a:ea typeface="AR P丸ゴシック体M" pitchFamily="50" charset="-128"/>
              </a:rPr>
              <a:t>」など露骨な選挙対策</a:t>
            </a:r>
            <a:r>
              <a:rPr lang="ja-JP" altLang="en-US" sz="1400" dirty="0" smtClean="0">
                <a:solidFill>
                  <a:schemeClr val="tx1"/>
                </a:solidFill>
                <a:latin typeface="AR P丸ゴシック体M" pitchFamily="50" charset="-128"/>
                <a:ea typeface="AR P丸ゴシック体M" pitchFamily="50" charset="-128"/>
              </a:rPr>
              <a:t>だった。</a:t>
            </a:r>
            <a:r>
              <a:rPr lang="ja-JP" altLang="ja-JP" sz="1400" dirty="0" smtClean="0">
                <a:solidFill>
                  <a:schemeClr val="tx1"/>
                </a:solidFill>
                <a:latin typeface="AR P丸ゴシック体M" pitchFamily="50" charset="-128"/>
                <a:ea typeface="AR P丸ゴシック体M" pitchFamily="50" charset="-128"/>
              </a:rPr>
              <a:t>同時に製造</a:t>
            </a:r>
            <a:r>
              <a:rPr lang="ja-JP" altLang="en-US" sz="1400" dirty="0" smtClean="0">
                <a:solidFill>
                  <a:schemeClr val="tx1"/>
                </a:solidFill>
                <a:latin typeface="AR P丸ゴシック体M" pitchFamily="50" charset="-128"/>
                <a:ea typeface="AR P丸ゴシック体M" pitchFamily="50" charset="-128"/>
              </a:rPr>
              <a:t>　</a:t>
            </a:r>
            <a:r>
              <a:rPr lang="en-US" altLang="ja-JP" sz="1400" dirty="0" smtClean="0">
                <a:solidFill>
                  <a:schemeClr val="tx1"/>
                </a:solidFill>
                <a:latin typeface="AR P丸ゴシック体M" pitchFamily="50" charset="-128"/>
                <a:ea typeface="AR P丸ゴシック体M" pitchFamily="50" charset="-128"/>
              </a:rPr>
              <a:t/>
            </a:r>
            <a:br>
              <a:rPr lang="en-US" altLang="ja-JP" sz="1400" dirty="0" smtClean="0">
                <a:solidFill>
                  <a:schemeClr val="tx1"/>
                </a:solidFill>
                <a:latin typeface="AR P丸ゴシック体M" pitchFamily="50" charset="-128"/>
                <a:ea typeface="AR P丸ゴシック体M" pitchFamily="50" charset="-128"/>
              </a:rPr>
            </a:br>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業の「派遣切り」に対し、自治体が臨時採用の緊急対応をはかり、前代未聞の「年越し派遣村」が出現し、失</a:t>
            </a:r>
            <a:r>
              <a:rPr lang="en-US" altLang="ja-JP" sz="1400" dirty="0" smtClean="0">
                <a:solidFill>
                  <a:schemeClr val="tx1"/>
                </a:solidFill>
                <a:latin typeface="AR P丸ゴシック体M" pitchFamily="50" charset="-128"/>
                <a:ea typeface="AR P丸ゴシック体M" pitchFamily="50" charset="-128"/>
              </a:rPr>
              <a:t/>
            </a:r>
            <a:br>
              <a:rPr lang="en-US" altLang="ja-JP" sz="1400" dirty="0" smtClean="0">
                <a:solidFill>
                  <a:schemeClr val="tx1"/>
                </a:solidFill>
                <a:latin typeface="AR P丸ゴシック体M" pitchFamily="50" charset="-128"/>
                <a:ea typeface="AR P丸ゴシック体M" pitchFamily="50" charset="-128"/>
              </a:rPr>
            </a:br>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業が社会問題化するもとで対策</a:t>
            </a:r>
            <a:r>
              <a:rPr lang="ja-JP" altLang="en-US" sz="1400" dirty="0" smtClean="0">
                <a:solidFill>
                  <a:schemeClr val="tx1"/>
                </a:solidFill>
                <a:latin typeface="AR P丸ゴシック体M" pitchFamily="50" charset="-128"/>
                <a:ea typeface="AR P丸ゴシック体M" pitchFamily="50" charset="-128"/>
              </a:rPr>
              <a:t>である。</a:t>
            </a:r>
            <a:r>
              <a:rPr lang="ja-JP" altLang="ja-JP" sz="1400" dirty="0" smtClean="0">
                <a:solidFill>
                  <a:schemeClr val="tx1"/>
                </a:solidFill>
                <a:latin typeface="AR P丸ゴシック体M" pitchFamily="50" charset="-128"/>
                <a:ea typeface="AR P丸ゴシック体M" pitchFamily="50" charset="-128"/>
              </a:rPr>
              <a:t>①</a:t>
            </a:r>
            <a:r>
              <a:rPr lang="ja-JP" altLang="en-US" sz="1400" dirty="0" smtClean="0">
                <a:solidFill>
                  <a:schemeClr val="tx1"/>
                </a:solidFill>
                <a:latin typeface="AR P丸ゴシック体M" pitchFamily="50" charset="-128"/>
                <a:ea typeface="AR P丸ゴシック体M" pitchFamily="50" charset="-128"/>
              </a:rPr>
              <a:t>緊急雇用創出（</a:t>
            </a:r>
            <a:r>
              <a:rPr lang="en-US" altLang="ja-JP" sz="1400" dirty="0" smtClean="0">
                <a:solidFill>
                  <a:schemeClr val="tx1"/>
                </a:solidFill>
                <a:latin typeface="AR P丸ゴシック体M" pitchFamily="50" charset="-128"/>
                <a:ea typeface="AR P丸ゴシック体M" pitchFamily="50" charset="-128"/>
              </a:rPr>
              <a:t>1500</a:t>
            </a:r>
            <a:r>
              <a:rPr lang="ja-JP" altLang="en-US" sz="1400" dirty="0" smtClean="0">
                <a:solidFill>
                  <a:schemeClr val="tx1"/>
                </a:solidFill>
                <a:latin typeface="AR P丸ゴシック体M" pitchFamily="50" charset="-128"/>
                <a:ea typeface="AR P丸ゴシック体M" pitchFamily="50" charset="-128"/>
              </a:rPr>
              <a:t>億円</a:t>
            </a:r>
            <a:r>
              <a:rPr lang="en-US" altLang="ja-JP" sz="1400" dirty="0" smtClean="0">
                <a:solidFill>
                  <a:schemeClr val="tx1"/>
                </a:solidFill>
                <a:latin typeface="AR P丸ゴシック体M" pitchFamily="50" charset="-128"/>
                <a:ea typeface="AR P丸ゴシック体M" pitchFamily="50" charset="-128"/>
              </a:rPr>
              <a:t>)</a:t>
            </a:r>
            <a:r>
              <a:rPr lang="ja-JP" altLang="en-US" sz="1400" dirty="0" err="1"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ふるさと雇用再生特別交付</a:t>
            </a:r>
            <a:r>
              <a:rPr lang="en-US" altLang="ja-JP" sz="1400" dirty="0" smtClean="0">
                <a:solidFill>
                  <a:schemeClr val="tx1"/>
                </a:solidFill>
                <a:latin typeface="AR P丸ゴシック体M" pitchFamily="50" charset="-128"/>
                <a:ea typeface="AR P丸ゴシック体M" pitchFamily="50" charset="-128"/>
              </a:rPr>
              <a:t>(2500</a:t>
            </a:r>
            <a:r>
              <a:rPr lang="ja-JP" altLang="en-US" sz="1400" dirty="0" smtClean="0">
                <a:solidFill>
                  <a:schemeClr val="tx1"/>
                </a:solidFill>
                <a:latin typeface="AR P丸ゴシック体M" pitchFamily="50" charset="-128"/>
                <a:ea typeface="AR P丸ゴシック体M" pitchFamily="50" charset="-128"/>
              </a:rPr>
              <a:t>億　</a:t>
            </a:r>
            <a:r>
              <a:rPr lang="en-US" altLang="ja-JP" sz="1400" dirty="0" smtClean="0">
                <a:solidFill>
                  <a:schemeClr val="tx1"/>
                </a:solidFill>
                <a:latin typeface="AR P丸ゴシック体M" pitchFamily="50" charset="-128"/>
                <a:ea typeface="AR P丸ゴシック体M" pitchFamily="50" charset="-128"/>
              </a:rPr>
              <a:t/>
            </a:r>
            <a:br>
              <a:rPr lang="en-US" altLang="ja-JP" sz="1400" dirty="0" smtClean="0">
                <a:solidFill>
                  <a:schemeClr val="tx1"/>
                </a:solidFill>
                <a:latin typeface="AR P丸ゴシック体M" pitchFamily="50" charset="-128"/>
                <a:ea typeface="AR P丸ゴシック体M" pitchFamily="50" charset="-128"/>
              </a:rPr>
            </a:br>
            <a:r>
              <a:rPr lang="ja-JP" altLang="en-US" sz="1400" dirty="0" smtClean="0">
                <a:solidFill>
                  <a:schemeClr val="tx1"/>
                </a:solidFill>
                <a:latin typeface="AR P丸ゴシック体M" pitchFamily="50" charset="-128"/>
                <a:ea typeface="AR P丸ゴシック体M" pitchFamily="50" charset="-128"/>
              </a:rPr>
              <a:t>　円、雇用保険特別会計）で</a:t>
            </a:r>
            <a:r>
              <a:rPr lang="ja-JP" altLang="ja-JP" sz="1400" dirty="0" smtClean="0">
                <a:solidFill>
                  <a:schemeClr val="tx1"/>
                </a:solidFill>
                <a:latin typeface="AR P丸ゴシック体M" pitchFamily="50" charset="-128"/>
                <a:ea typeface="AR P丸ゴシック体M" pitchFamily="50" charset="-128"/>
              </a:rPr>
              <a:t>自治体</a:t>
            </a:r>
            <a:r>
              <a:rPr lang="ja-JP" altLang="en-US" sz="1400" dirty="0" smtClean="0">
                <a:solidFill>
                  <a:schemeClr val="tx1"/>
                </a:solidFill>
                <a:latin typeface="AR P丸ゴシック体M" pitchFamily="50" charset="-128"/>
                <a:ea typeface="AR P丸ゴシック体M" pitchFamily="50" charset="-128"/>
              </a:rPr>
              <a:t>の</a:t>
            </a:r>
            <a:r>
              <a:rPr lang="ja-JP" altLang="ja-JP" sz="1400" dirty="0" smtClean="0">
                <a:solidFill>
                  <a:schemeClr val="tx1"/>
                </a:solidFill>
                <a:latin typeface="AR P丸ゴシック体M" pitchFamily="50" charset="-128"/>
                <a:ea typeface="AR P丸ゴシック体M" pitchFamily="50" charset="-128"/>
              </a:rPr>
              <a:t>直接雇用創出</a:t>
            </a:r>
            <a:r>
              <a:rPr lang="ja-JP" altLang="en-US" sz="1400" dirty="0" smtClean="0">
                <a:solidFill>
                  <a:schemeClr val="tx1"/>
                </a:solidFill>
                <a:latin typeface="AR P丸ゴシック体M" pitchFamily="50" charset="-128"/>
                <a:ea typeface="AR P丸ゴシック体M" pitchFamily="50" charset="-128"/>
              </a:rPr>
              <a:t>を</a:t>
            </a:r>
            <a:r>
              <a:rPr lang="ja-JP" altLang="ja-JP" sz="1400" dirty="0" smtClean="0">
                <a:solidFill>
                  <a:schemeClr val="tx1"/>
                </a:solidFill>
                <a:latin typeface="AR P丸ゴシック体M" pitchFamily="50" charset="-128"/>
                <a:ea typeface="AR P丸ゴシック体M" pitchFamily="50" charset="-128"/>
              </a:rPr>
              <a:t>助成</a:t>
            </a:r>
            <a:r>
              <a:rPr lang="ja-JP" altLang="en-US" sz="1400" dirty="0" smtClean="0">
                <a:solidFill>
                  <a:schemeClr val="tx1"/>
                </a:solidFill>
                <a:latin typeface="AR P丸ゴシック体M" pitchFamily="50" charset="-128"/>
                <a:ea typeface="AR P丸ゴシック体M" pitchFamily="50" charset="-128"/>
              </a:rPr>
              <a:t>し、</a:t>
            </a:r>
            <a:r>
              <a:rPr lang="ja-JP" altLang="ja-JP" sz="1400" dirty="0" smtClean="0">
                <a:solidFill>
                  <a:schemeClr val="tx1"/>
                </a:solidFill>
                <a:latin typeface="AR P丸ゴシック体M" pitchFamily="50" charset="-128"/>
                <a:ea typeface="AR P丸ゴシック体M" pitchFamily="50" charset="-128"/>
              </a:rPr>
              <a:t>②雇用保険の適用（</a:t>
            </a:r>
            <a:r>
              <a:rPr lang="en-US" altLang="ja-JP" sz="1400" dirty="0" smtClean="0">
                <a:solidFill>
                  <a:schemeClr val="tx1"/>
                </a:solidFill>
                <a:latin typeface="AR P丸ゴシック体M" pitchFamily="50" charset="-128"/>
                <a:ea typeface="AR P丸ゴシック体M" pitchFamily="50" charset="-128"/>
              </a:rPr>
              <a:t>6</a:t>
            </a:r>
            <a:r>
              <a:rPr lang="ja-JP" altLang="ja-JP" sz="1400" dirty="0" smtClean="0">
                <a:solidFill>
                  <a:schemeClr val="tx1"/>
                </a:solidFill>
                <a:latin typeface="AR P丸ゴシック体M" pitchFamily="50" charset="-128"/>
                <a:ea typeface="AR P丸ゴシック体M" pitchFamily="50" charset="-128"/>
              </a:rPr>
              <a:t>カ月以上）と給付（個別延</a:t>
            </a:r>
            <a:r>
              <a:rPr lang="ja-JP" altLang="en-US" sz="1400" dirty="0" smtClean="0">
                <a:solidFill>
                  <a:schemeClr val="tx1"/>
                </a:solidFill>
                <a:latin typeface="AR P丸ゴシック体M" pitchFamily="50" charset="-128"/>
                <a:ea typeface="AR P丸ゴシック体M" pitchFamily="50" charset="-128"/>
              </a:rPr>
              <a:t>　</a:t>
            </a:r>
            <a:r>
              <a:rPr lang="en-US" altLang="ja-JP" sz="1400" dirty="0" smtClean="0">
                <a:solidFill>
                  <a:schemeClr val="tx1"/>
                </a:solidFill>
                <a:latin typeface="AR P丸ゴシック体M" pitchFamily="50" charset="-128"/>
                <a:ea typeface="AR P丸ゴシック体M" pitchFamily="50" charset="-128"/>
              </a:rPr>
              <a:t/>
            </a:r>
            <a:br>
              <a:rPr lang="en-US" altLang="ja-JP" sz="1400" dirty="0" smtClean="0">
                <a:solidFill>
                  <a:schemeClr val="tx1"/>
                </a:solidFill>
                <a:latin typeface="AR P丸ゴシック体M" pitchFamily="50" charset="-128"/>
                <a:ea typeface="AR P丸ゴシック体M" pitchFamily="50" charset="-128"/>
              </a:rPr>
            </a:br>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長）の拡大に踏み切</a:t>
            </a:r>
            <a:r>
              <a:rPr lang="ja-JP" altLang="en-US" sz="1400" dirty="0" smtClean="0">
                <a:solidFill>
                  <a:schemeClr val="tx1"/>
                </a:solidFill>
                <a:latin typeface="AR P丸ゴシック体M" pitchFamily="50" charset="-128"/>
                <a:ea typeface="AR P丸ゴシック体M" pitchFamily="50" charset="-128"/>
              </a:rPr>
              <a:t>った。</a:t>
            </a:r>
            <a:endParaRPr kumimoji="1" lang="ja-JP" altLang="en-US" sz="1400" dirty="0">
              <a:solidFill>
                <a:schemeClr val="tx1"/>
              </a:solidFill>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142844" y="3571876"/>
            <a:ext cx="8643998" cy="1357322"/>
          </a:xfrm>
        </p:spPr>
        <p:txBody>
          <a:bodyPr>
            <a:normAutofit/>
          </a:bodyPr>
          <a:lstStyle/>
          <a:p>
            <a:pPr>
              <a:buNone/>
            </a:pPr>
            <a:r>
              <a:rPr kumimoji="1" lang="ja-JP" altLang="en-US" sz="1400" dirty="0" smtClean="0">
                <a:solidFill>
                  <a:srgbClr val="FF0000"/>
                </a:solidFill>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2009</a:t>
            </a:r>
            <a:r>
              <a:rPr kumimoji="1" lang="ja-JP" altLang="en-US" sz="1400" dirty="0" smtClean="0">
                <a:latin typeface="AR P丸ゴシック体M" pitchFamily="50" charset="-128"/>
                <a:ea typeface="AR P丸ゴシック体M" pitchFamily="50" charset="-128"/>
              </a:rPr>
              <a:t>年度予算は、実体経済が悪化、派遣労働者の雇い止め・解雇、新卒の内定取り消しが深刻さを増すもと</a:t>
            </a:r>
            <a:endParaRPr kumimoji="1"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　</a:t>
            </a:r>
            <a:r>
              <a:rPr kumimoji="1" lang="ja-JP" altLang="en-US" sz="1400" dirty="0" smtClean="0">
                <a:latin typeface="AR P丸ゴシック体M" pitchFamily="50" charset="-128"/>
                <a:ea typeface="AR P丸ゴシック体M" pitchFamily="50" charset="-128"/>
              </a:rPr>
              <a:t>で、新規の対策では①非正規労働者への相談強化、②職業訓練の充実、③住宅入居の初期費用貸付、事業</a:t>
            </a:r>
            <a:endParaRPr kumimoji="1"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　</a:t>
            </a:r>
            <a:r>
              <a:rPr kumimoji="1" lang="ja-JP" altLang="en-US" sz="1400" dirty="0" smtClean="0">
                <a:latin typeface="AR P丸ゴシック体M" pitchFamily="50" charset="-128"/>
                <a:ea typeface="AR P丸ゴシック体M" pitchFamily="50" charset="-128"/>
              </a:rPr>
              <a:t>主への住宅費助成、④中小企業へ雇用調整給付金の拡大（</a:t>
            </a:r>
            <a:r>
              <a:rPr kumimoji="1" lang="en-US" altLang="ja-JP" sz="1400" dirty="0" smtClean="0">
                <a:latin typeface="AR P丸ゴシック体M" pitchFamily="50" charset="-128"/>
                <a:ea typeface="AR P丸ゴシック体M" pitchFamily="50" charset="-128"/>
              </a:rPr>
              <a:t>4/</a:t>
            </a:r>
            <a:r>
              <a:rPr kumimoji="1" lang="ja-JP" altLang="en-US" sz="1400" dirty="0" smtClean="0">
                <a:latin typeface="AR P丸ゴシック体M" pitchFamily="50" charset="-128"/>
                <a:ea typeface="AR P丸ゴシック体M" pitchFamily="50" charset="-128"/>
              </a:rPr>
              <a:t>５、</a:t>
            </a:r>
            <a:r>
              <a:rPr kumimoji="1" lang="en-US" altLang="ja-JP" sz="1400" dirty="0" smtClean="0">
                <a:latin typeface="AR P丸ゴシック体M" pitchFamily="50" charset="-128"/>
                <a:ea typeface="AR P丸ゴシック体M" pitchFamily="50" charset="-128"/>
              </a:rPr>
              <a:t>300</a:t>
            </a:r>
            <a:r>
              <a:rPr kumimoji="1" lang="ja-JP" altLang="en-US" sz="1400" dirty="0" smtClean="0">
                <a:latin typeface="AR P丸ゴシック体M" pitchFamily="50" charset="-128"/>
                <a:ea typeface="AR P丸ゴシック体M" pitchFamily="50" charset="-128"/>
              </a:rPr>
              <a:t>日、雇用保険特別会計）を行い、雇用保</a:t>
            </a:r>
            <a:endParaRPr kumimoji="1"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　</a:t>
            </a:r>
            <a:r>
              <a:rPr kumimoji="1" lang="ja-JP" altLang="en-US" sz="1400" dirty="0" smtClean="0">
                <a:latin typeface="AR P丸ゴシック体M" pitchFamily="50" charset="-128"/>
                <a:ea typeface="AR P丸ゴシック体M" pitchFamily="50" charset="-128"/>
              </a:rPr>
              <a:t>険の適用拡大</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か月以上）、個別延長</a:t>
            </a:r>
            <a:r>
              <a:rPr kumimoji="1" lang="en-US" altLang="ja-JP" sz="1400" dirty="0" smtClean="0">
                <a:latin typeface="AR P丸ゴシック体M" pitchFamily="50" charset="-128"/>
                <a:ea typeface="AR P丸ゴシック体M" pitchFamily="50" charset="-128"/>
              </a:rPr>
              <a:t>(60</a:t>
            </a:r>
            <a:r>
              <a:rPr kumimoji="1" lang="ja-JP" altLang="en-US" sz="1400" dirty="0" smtClean="0">
                <a:latin typeface="AR P丸ゴシック体M" pitchFamily="50" charset="-128"/>
                <a:ea typeface="AR P丸ゴシック体M" pitchFamily="50" charset="-128"/>
              </a:rPr>
              <a:t>日</a:t>
            </a:r>
            <a:r>
              <a:rPr kumimoji="1" lang="en-US" altLang="ja-JP" sz="1400" dirty="0" smtClean="0">
                <a:latin typeface="AR P丸ゴシック体M" pitchFamily="50" charset="-128"/>
                <a:ea typeface="AR P丸ゴシック体M" pitchFamily="50" charset="-128"/>
              </a:rPr>
              <a:t>)</a:t>
            </a:r>
            <a:r>
              <a:rPr kumimoji="1" lang="ja-JP" altLang="en-US" sz="1400" dirty="0" smtClean="0">
                <a:latin typeface="AR P丸ゴシック体M" pitchFamily="50" charset="-128"/>
                <a:ea typeface="AR P丸ゴシック体M" pitchFamily="50" charset="-128"/>
              </a:rPr>
              <a:t>を行った。</a:t>
            </a:r>
            <a:r>
              <a:rPr lang="ja-JP" altLang="en-US" sz="1400" dirty="0" smtClean="0">
                <a:latin typeface="AR P丸ゴシック体M" pitchFamily="50" charset="-128"/>
                <a:ea typeface="AR P丸ゴシック体M" pitchFamily="50" charset="-128"/>
              </a:rPr>
              <a:t>一般会計の</a:t>
            </a:r>
            <a:r>
              <a:rPr kumimoji="1" lang="ja-JP" altLang="en-US" sz="1400" dirty="0" smtClean="0">
                <a:latin typeface="AR P丸ゴシック体M" pitchFamily="50" charset="-128"/>
                <a:ea typeface="AR P丸ゴシック体M" pitchFamily="50" charset="-128"/>
              </a:rPr>
              <a:t>雇用</a:t>
            </a:r>
            <a:r>
              <a:rPr lang="ja-JP" altLang="en-US" sz="1400" dirty="0" smtClean="0">
                <a:latin typeface="AR P丸ゴシック体M" pitchFamily="50" charset="-128"/>
                <a:ea typeface="AR P丸ゴシック体M" pitchFamily="50" charset="-128"/>
              </a:rPr>
              <a:t>対策費は総額</a:t>
            </a:r>
            <a:r>
              <a:rPr lang="en-US" altLang="ja-JP" sz="1400" dirty="0" smtClean="0">
                <a:latin typeface="AR P丸ゴシック体M" pitchFamily="50" charset="-128"/>
                <a:ea typeface="AR P丸ゴシック体M" pitchFamily="50" charset="-128"/>
              </a:rPr>
              <a:t>2793</a:t>
            </a:r>
            <a:r>
              <a:rPr lang="ja-JP" altLang="en-US" sz="1400" dirty="0" smtClean="0">
                <a:latin typeface="AR P丸ゴシック体M" pitchFamily="50" charset="-128"/>
                <a:ea typeface="AR P丸ゴシック体M" pitchFamily="50" charset="-128"/>
              </a:rPr>
              <a:t>億円、総花的で</a:t>
            </a:r>
            <a:endParaRPr lang="en-US" altLang="ja-JP" sz="1400" dirty="0" smtClean="0">
              <a:latin typeface="AR P丸ゴシック体M" pitchFamily="50" charset="-128"/>
              <a:ea typeface="AR P丸ゴシック体M" pitchFamily="50" charset="-128"/>
            </a:endParaRPr>
          </a:p>
          <a:p>
            <a:pPr>
              <a:buNone/>
            </a:pPr>
            <a:r>
              <a:rPr kumimoji="1" lang="ja-JP" altLang="en-US" sz="1400" dirty="0" smtClean="0">
                <a:latin typeface="AR P丸ゴシック体M" pitchFamily="50" charset="-128"/>
                <a:ea typeface="AR P丸ゴシック体M" pitchFamily="50" charset="-128"/>
              </a:rPr>
              <a:t>　ある。</a:t>
            </a:r>
            <a:endParaRPr kumimoji="1" lang="ja-JP" altLang="en-US" sz="1400" dirty="0">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2"/>
          </p:nvPr>
        </p:nvSpPr>
        <p:spPr>
          <a:xfrm>
            <a:off x="8215338" y="571480"/>
            <a:ext cx="762000" cy="36576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3</a:t>
            </a:fld>
            <a:endParaRPr kumimoji="1" lang="ja-JP" altLang="en-US" sz="2000" dirty="0">
              <a:solidFill>
                <a:schemeClr val="tx1"/>
              </a:solidFill>
              <a:latin typeface="AR P丸ゴシック体M" pitchFamily="50" charset="-128"/>
              <a:ea typeface="AR P丸ゴシック体M" pitchFamily="50" charset="-128"/>
            </a:endParaRPr>
          </a:p>
        </p:txBody>
      </p:sp>
      <p:sp>
        <p:nvSpPr>
          <p:cNvPr id="5" name="正方形/長方形 4"/>
          <p:cNvSpPr/>
          <p:nvPr/>
        </p:nvSpPr>
        <p:spPr>
          <a:xfrm>
            <a:off x="500034" y="642918"/>
            <a:ext cx="2928958" cy="500066"/>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AR P丸ゴシック体M" pitchFamily="50" charset="-128"/>
                <a:ea typeface="AR P丸ゴシック体M" pitchFamily="50" charset="-128"/>
              </a:rPr>
              <a:t>麻生内閣の経済・雇用対策</a:t>
            </a:r>
            <a:endParaRPr kumimoji="1" lang="ja-JP" altLang="en-US" dirty="0">
              <a:solidFill>
                <a:schemeClr val="tx1"/>
              </a:solidFill>
              <a:latin typeface="AR P丸ゴシック体M" pitchFamily="50" charset="-128"/>
              <a:ea typeface="AR P丸ゴシック体M" pitchFamily="50" charset="-128"/>
            </a:endParaRPr>
          </a:p>
        </p:txBody>
      </p:sp>
      <p:sp>
        <p:nvSpPr>
          <p:cNvPr id="6" name="正方形/長方形 5"/>
          <p:cNvSpPr/>
          <p:nvPr/>
        </p:nvSpPr>
        <p:spPr>
          <a:xfrm>
            <a:off x="214282" y="4786322"/>
            <a:ext cx="8501122" cy="1214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400" dirty="0" smtClean="0">
                <a:solidFill>
                  <a:srgbClr val="FF0000"/>
                </a:solidFill>
                <a:latin typeface="AR P丸ゴシック体M" pitchFamily="50" charset="-128"/>
                <a:ea typeface="AR P丸ゴシック体M" pitchFamily="50" charset="-128"/>
              </a:rPr>
              <a:t>●</a:t>
            </a:r>
            <a:r>
              <a:rPr kumimoji="1" lang="ja-JP" altLang="en-US" sz="1400" dirty="0" smtClean="0">
                <a:solidFill>
                  <a:schemeClr val="tx1"/>
                </a:solidFill>
                <a:latin typeface="AR P丸ゴシック体M" pitchFamily="50" charset="-128"/>
                <a:ea typeface="AR P丸ゴシック体M" pitchFamily="50" charset="-128"/>
              </a:rPr>
              <a:t>「本予算」成立後、</a:t>
            </a:r>
            <a:r>
              <a:rPr lang="ja-JP" altLang="en-US" sz="1400" dirty="0" smtClean="0">
                <a:solidFill>
                  <a:schemeClr val="tx1"/>
                </a:solidFill>
                <a:latin typeface="AR P丸ゴシック体M" pitchFamily="50" charset="-128"/>
                <a:ea typeface="AR P丸ゴシック体M" pitchFamily="50" charset="-128"/>
              </a:rPr>
              <a:t>麻生内閣は</a:t>
            </a:r>
            <a:r>
              <a:rPr kumimoji="1" lang="ja-JP" altLang="en-US" sz="1400" dirty="0" smtClean="0">
                <a:solidFill>
                  <a:schemeClr val="tx1"/>
                </a:solidFill>
                <a:latin typeface="AR P丸ゴシック体M" pitchFamily="50" charset="-128"/>
                <a:ea typeface="AR P丸ゴシック体M" pitchFamily="50" charset="-128"/>
              </a:rPr>
              <a:t>事態が「経済危機」にあるとし、総額</a:t>
            </a:r>
            <a:r>
              <a:rPr kumimoji="1" lang="en-US" altLang="ja-JP" sz="1400" dirty="0" smtClean="0">
                <a:solidFill>
                  <a:schemeClr val="tx1"/>
                </a:solidFill>
                <a:latin typeface="AR P丸ゴシック体M" pitchFamily="50" charset="-128"/>
                <a:ea typeface="AR P丸ゴシック体M" pitchFamily="50" charset="-128"/>
              </a:rPr>
              <a:t>14</a:t>
            </a:r>
            <a:r>
              <a:rPr kumimoji="1" lang="ja-JP" altLang="en-US" sz="1400" dirty="0" smtClean="0">
                <a:solidFill>
                  <a:schemeClr val="tx1"/>
                </a:solidFill>
                <a:latin typeface="AR P丸ゴシック体M" pitchFamily="50" charset="-128"/>
                <a:ea typeface="AR P丸ゴシック体M" pitchFamily="50" charset="-128"/>
              </a:rPr>
              <a:t>兆</a:t>
            </a:r>
            <a:r>
              <a:rPr kumimoji="1" lang="en-US" altLang="ja-JP" sz="1400" dirty="0" smtClean="0">
                <a:solidFill>
                  <a:schemeClr val="tx1"/>
                </a:solidFill>
                <a:latin typeface="AR P丸ゴシック体M" pitchFamily="50" charset="-128"/>
                <a:ea typeface="AR P丸ゴシック体M" pitchFamily="50" charset="-128"/>
              </a:rPr>
              <a:t>6987</a:t>
            </a:r>
            <a:r>
              <a:rPr kumimoji="1" lang="ja-JP" altLang="en-US" sz="1400" dirty="0" smtClean="0">
                <a:solidFill>
                  <a:schemeClr val="tx1"/>
                </a:solidFill>
                <a:latin typeface="AR P丸ゴシック体M" pitchFamily="50" charset="-128"/>
                <a:ea typeface="AR P丸ゴシック体M" pitchFamily="50" charset="-128"/>
              </a:rPr>
              <a:t>億円の過去最大規模の</a:t>
            </a:r>
            <a:r>
              <a:rPr kumimoji="1" lang="en-US" altLang="ja-JP" sz="1400" dirty="0" smtClean="0">
                <a:solidFill>
                  <a:schemeClr val="tx1"/>
                </a:solidFill>
                <a:latin typeface="AR P丸ゴシック体M" pitchFamily="50" charset="-128"/>
                <a:ea typeface="AR P丸ゴシック体M" pitchFamily="50" charset="-128"/>
              </a:rPr>
              <a:t>2009</a:t>
            </a:r>
            <a:r>
              <a:rPr kumimoji="1" lang="ja-JP" altLang="en-US" sz="1400" dirty="0" smtClean="0">
                <a:solidFill>
                  <a:schemeClr val="tx1"/>
                </a:solidFill>
                <a:latin typeface="AR P丸ゴシック体M" pitchFamily="50" charset="-128"/>
                <a:ea typeface="AR P丸ゴシック体M" pitchFamily="50" charset="-128"/>
              </a:rPr>
              <a:t>年</a:t>
            </a:r>
            <a:endParaRPr kumimoji="1" lang="en-US" altLang="ja-JP" sz="1400" dirty="0" smtClean="0">
              <a:solidFill>
                <a:schemeClr val="tx1"/>
              </a:solidFill>
              <a:latin typeface="AR P丸ゴシック体M" pitchFamily="50" charset="-128"/>
              <a:ea typeface="AR P丸ゴシック体M" pitchFamily="50" charset="-128"/>
            </a:endParaRPr>
          </a:p>
          <a:p>
            <a:pPr>
              <a:lnSpc>
                <a:spcPts val="1800"/>
              </a:lnSpc>
            </a:pPr>
            <a:r>
              <a:rPr lang="ja-JP" altLang="en-US" sz="1400" dirty="0" smtClean="0">
                <a:solidFill>
                  <a:schemeClr val="tx1"/>
                </a:solidFill>
                <a:latin typeface="AR P丸ゴシック体M" pitchFamily="50" charset="-128"/>
                <a:ea typeface="AR P丸ゴシック体M" pitchFamily="50" charset="-128"/>
              </a:rPr>
              <a:t>　</a:t>
            </a:r>
            <a:r>
              <a:rPr kumimoji="1" lang="ja-JP" altLang="en-US" sz="1400" dirty="0" smtClean="0">
                <a:solidFill>
                  <a:schemeClr val="tx1"/>
                </a:solidFill>
                <a:latin typeface="AR P丸ゴシック体M" pitchFamily="50" charset="-128"/>
                <a:ea typeface="AR P丸ゴシック体M" pitchFamily="50" charset="-128"/>
              </a:rPr>
              <a:t>度第</a:t>
            </a:r>
            <a:r>
              <a:rPr kumimoji="1" lang="en-US" altLang="ja-JP" sz="1400" dirty="0" smtClean="0">
                <a:solidFill>
                  <a:schemeClr val="tx1"/>
                </a:solidFill>
                <a:latin typeface="AR P丸ゴシック体M" pitchFamily="50" charset="-128"/>
                <a:ea typeface="AR P丸ゴシック体M" pitchFamily="50" charset="-128"/>
              </a:rPr>
              <a:t>1</a:t>
            </a:r>
            <a:r>
              <a:rPr kumimoji="1" lang="ja-JP" altLang="en-US" sz="1400" dirty="0" smtClean="0">
                <a:solidFill>
                  <a:schemeClr val="tx1"/>
                </a:solidFill>
                <a:latin typeface="AR P丸ゴシック体M" pitchFamily="50" charset="-128"/>
                <a:ea typeface="AR P丸ゴシック体M" pitchFamily="50" charset="-128"/>
              </a:rPr>
              <a:t>次補正予算を編成し、雇用対策</a:t>
            </a:r>
            <a:r>
              <a:rPr lang="ja-JP" altLang="en-US" sz="1400" dirty="0" smtClean="0">
                <a:solidFill>
                  <a:schemeClr val="tx1"/>
                </a:solidFill>
                <a:latin typeface="AR P丸ゴシック体M" pitchFamily="50" charset="-128"/>
                <a:ea typeface="AR P丸ゴシック体M" pitchFamily="50" charset="-128"/>
              </a:rPr>
              <a:t>に</a:t>
            </a:r>
            <a:r>
              <a:rPr kumimoji="1" lang="ja-JP" altLang="en-US" sz="1400" dirty="0" smtClean="0">
                <a:solidFill>
                  <a:schemeClr val="tx1"/>
                </a:solidFill>
                <a:latin typeface="AR P丸ゴシック体M" pitchFamily="50" charset="-128"/>
                <a:ea typeface="AR P丸ゴシック体M" pitchFamily="50" charset="-128"/>
              </a:rPr>
              <a:t>は</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2698</a:t>
            </a:r>
            <a:r>
              <a:rPr lang="ja-JP" altLang="en-US" sz="1400" dirty="0" smtClean="0">
                <a:solidFill>
                  <a:schemeClr val="tx1"/>
                </a:solidFill>
                <a:latin typeface="AR P丸ゴシック体M" pitchFamily="50" charset="-128"/>
                <a:ea typeface="AR P丸ゴシック体M" pitchFamily="50" charset="-128"/>
              </a:rPr>
              <a:t>憶円を組んだ。①金融対策</a:t>
            </a:r>
            <a:r>
              <a:rPr lang="en-US" altLang="ja-JP" sz="1400" dirty="0" smtClean="0">
                <a:solidFill>
                  <a:schemeClr val="tx1"/>
                </a:solidFill>
                <a:latin typeface="AR P丸ゴシック体M" pitchFamily="50" charset="-128"/>
                <a:ea typeface="AR P丸ゴシック体M" pitchFamily="50" charset="-128"/>
              </a:rPr>
              <a:t>(2</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9659</a:t>
            </a:r>
            <a:r>
              <a:rPr lang="ja-JP" altLang="en-US" sz="1400" dirty="0" smtClean="0">
                <a:solidFill>
                  <a:schemeClr val="tx1"/>
                </a:solidFill>
                <a:latin typeface="AR P丸ゴシック体M" pitchFamily="50" charset="-128"/>
                <a:ea typeface="AR P丸ゴシック体M" pitchFamily="50" charset="-128"/>
              </a:rPr>
              <a:t>億円</a:t>
            </a:r>
            <a:r>
              <a:rPr lang="en-US" altLang="ja-JP" sz="1400" dirty="0" smtClean="0">
                <a:solidFill>
                  <a:schemeClr val="tx1"/>
                </a:solidFill>
                <a:latin typeface="AR P丸ゴシック体M" pitchFamily="50" charset="-128"/>
                <a:ea typeface="AR P丸ゴシック体M" pitchFamily="50" charset="-128"/>
              </a:rPr>
              <a:t>)</a:t>
            </a:r>
            <a:r>
              <a:rPr lang="ja-JP" altLang="en-US" sz="1400" dirty="0" err="1"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②低炭素革</a:t>
            </a:r>
            <a:endParaRPr lang="en-US" altLang="ja-JP" sz="1400" dirty="0" smtClean="0">
              <a:solidFill>
                <a:schemeClr val="tx1"/>
              </a:solidFill>
              <a:latin typeface="AR P丸ゴシック体M" pitchFamily="50" charset="-128"/>
              <a:ea typeface="AR P丸ゴシック体M" pitchFamily="50" charset="-128"/>
            </a:endParaRPr>
          </a:p>
          <a:p>
            <a:pPr>
              <a:lnSpc>
                <a:spcPts val="1800"/>
              </a:lnSpc>
            </a:pPr>
            <a:r>
              <a:rPr lang="en-US" altLang="ja-JP" sz="1400" dirty="0" smtClean="0">
                <a:solidFill>
                  <a:schemeClr val="tx1"/>
                </a:solidFill>
                <a:latin typeface="AR P丸ゴシック体M" pitchFamily="50" charset="-128"/>
                <a:ea typeface="AR P丸ゴシック体M" pitchFamily="50" charset="-128"/>
              </a:rPr>
              <a:t>  </a:t>
            </a:r>
            <a:r>
              <a:rPr lang="ja-JP" altLang="en-US" sz="1400" dirty="0" smtClean="0">
                <a:solidFill>
                  <a:schemeClr val="tx1"/>
                </a:solidFill>
                <a:latin typeface="AR P丸ゴシック体M" pitchFamily="50" charset="-128"/>
                <a:ea typeface="AR P丸ゴシック体M" pitchFamily="50" charset="-128"/>
              </a:rPr>
              <a:t>命</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5775</a:t>
            </a:r>
            <a:r>
              <a:rPr lang="ja-JP" altLang="en-US" sz="1400" dirty="0" smtClean="0">
                <a:solidFill>
                  <a:schemeClr val="tx1"/>
                </a:solidFill>
                <a:latin typeface="AR P丸ゴシック体M" pitchFamily="50" charset="-128"/>
                <a:ea typeface="AR P丸ゴシック体M" pitchFamily="50" charset="-128"/>
              </a:rPr>
              <a:t>億円、低燃費車・省エネ製品の買い替え促進</a:t>
            </a:r>
            <a:r>
              <a:rPr lang="en-US" altLang="ja-JP" sz="1400" dirty="0" smtClean="0">
                <a:solidFill>
                  <a:schemeClr val="tx1"/>
                </a:solidFill>
                <a:latin typeface="AR P丸ゴシック体M" pitchFamily="50" charset="-128"/>
                <a:ea typeface="AR P丸ゴシック体M" pitchFamily="50" charset="-128"/>
              </a:rPr>
              <a:t>)</a:t>
            </a:r>
            <a:r>
              <a:rPr lang="ja-JP" altLang="en-US" sz="1400" dirty="0" err="1"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③介護職員の処遇改善</a:t>
            </a:r>
            <a:r>
              <a:rPr lang="en-US" altLang="ja-JP" sz="1400" dirty="0" smtClean="0">
                <a:solidFill>
                  <a:schemeClr val="tx1"/>
                </a:solidFill>
                <a:latin typeface="AR P丸ゴシック体M" pitchFamily="50" charset="-128"/>
                <a:ea typeface="AR P丸ゴシック体M" pitchFamily="50" charset="-128"/>
              </a:rPr>
              <a:t>(3975</a:t>
            </a:r>
            <a:r>
              <a:rPr lang="ja-JP" altLang="en-US" sz="1400" dirty="0" smtClean="0">
                <a:solidFill>
                  <a:schemeClr val="tx1"/>
                </a:solidFill>
                <a:latin typeface="AR P丸ゴシック体M" pitchFamily="50" charset="-128"/>
                <a:ea typeface="AR P丸ゴシック体M" pitchFamily="50" charset="-128"/>
              </a:rPr>
              <a:t>憶円</a:t>
            </a:r>
            <a:r>
              <a:rPr lang="en-US" altLang="ja-JP" sz="1400" dirty="0" smtClean="0">
                <a:solidFill>
                  <a:schemeClr val="tx1"/>
                </a:solidFill>
                <a:latin typeface="AR P丸ゴシック体M" pitchFamily="50" charset="-128"/>
                <a:ea typeface="AR P丸ゴシック体M" pitchFamily="50" charset="-128"/>
              </a:rPr>
              <a:t>)</a:t>
            </a:r>
            <a:r>
              <a:rPr lang="ja-JP" altLang="en-US" sz="1400" dirty="0" err="1"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④地方活性</a:t>
            </a:r>
            <a:endParaRPr lang="en-US" altLang="ja-JP" sz="1400" dirty="0" smtClean="0">
              <a:solidFill>
                <a:schemeClr val="tx1"/>
              </a:solidFill>
              <a:latin typeface="AR P丸ゴシック体M" pitchFamily="50" charset="-128"/>
              <a:ea typeface="AR P丸ゴシック体M" pitchFamily="50" charset="-128"/>
            </a:endParaRPr>
          </a:p>
          <a:p>
            <a:pPr>
              <a:lnSpc>
                <a:spcPts val="1800"/>
              </a:lnSpc>
            </a:pPr>
            <a:r>
              <a:rPr lang="ja-JP" altLang="en-US" sz="1400" dirty="0" smtClean="0">
                <a:solidFill>
                  <a:schemeClr val="tx1"/>
                </a:solidFill>
                <a:latin typeface="AR P丸ゴシック体M" pitchFamily="50" charset="-128"/>
                <a:ea typeface="AR P丸ゴシック体M" pitchFamily="50" charset="-128"/>
              </a:rPr>
              <a:t>　化</a:t>
            </a:r>
            <a:r>
              <a:rPr lang="en-US" altLang="ja-JP" sz="1400" dirty="0"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公共投資臨時交付金</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3790</a:t>
            </a:r>
            <a:r>
              <a:rPr lang="ja-JP" altLang="en-US" sz="1400" dirty="0" smtClean="0">
                <a:solidFill>
                  <a:schemeClr val="tx1"/>
                </a:solidFill>
                <a:latin typeface="AR P丸ゴシック体M" pitchFamily="50" charset="-128"/>
                <a:ea typeface="AR P丸ゴシック体M" pitchFamily="50" charset="-128"/>
              </a:rPr>
              <a:t>憶円、経済危機対策臨時交付金</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兆円）。雇用対策は次スライドを参照。</a:t>
            </a:r>
            <a:endParaRPr lang="en-US" altLang="ja-JP" sz="1400" dirty="0" smtClean="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285720" y="785794"/>
          <a:ext cx="8643998" cy="5577840"/>
        </p:xfrm>
        <a:graphic>
          <a:graphicData uri="http://schemas.openxmlformats.org/drawingml/2006/table">
            <a:tbl>
              <a:tblPr firstRow="1" bandRow="1">
                <a:tableStyleId>{5C22544A-7EE6-4342-B048-85BDC9FD1C3A}</a:tableStyleId>
              </a:tblPr>
              <a:tblGrid>
                <a:gridCol w="2071702"/>
                <a:gridCol w="2357454"/>
                <a:gridCol w="4214842"/>
              </a:tblGrid>
              <a:tr h="264040">
                <a:tc>
                  <a:txBody>
                    <a:bodyPr/>
                    <a:lstStyle/>
                    <a:p>
                      <a:r>
                        <a:rPr kumimoji="1" lang="ja-JP" altLang="en-US" sz="1400" b="0" dirty="0" smtClean="0">
                          <a:solidFill>
                            <a:schemeClr val="tx1"/>
                          </a:solidFill>
                          <a:latin typeface="AR P丸ゴシック体M" pitchFamily="50" charset="-128"/>
                          <a:ea typeface="AR P丸ゴシック体M" pitchFamily="50" charset="-128"/>
                        </a:rPr>
                        <a:t>麻生内閣</a:t>
                      </a:r>
                      <a:endParaRPr kumimoji="1" lang="en-US" altLang="ja-JP" sz="1400" b="0" dirty="0" smtClean="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財政規模</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雇用対策の主なもの</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4659">
                <a:tc>
                  <a:txBody>
                    <a:bodyPr/>
                    <a:lstStyle/>
                    <a:p>
                      <a:r>
                        <a:rPr kumimoji="1" lang="ja-JP" altLang="en-US" sz="1400" dirty="0" smtClean="0">
                          <a:solidFill>
                            <a:schemeClr val="tx1"/>
                          </a:solidFill>
                          <a:latin typeface="AR P丸ゴシック体M" pitchFamily="50" charset="-128"/>
                          <a:ea typeface="AR P丸ゴシック体M" pitchFamily="50" charset="-128"/>
                        </a:rPr>
                        <a:t>安心実現のための緊急総合対策</a:t>
                      </a:r>
                      <a:r>
                        <a:rPr kumimoji="1" lang="en-US" altLang="ja-JP" sz="1400" dirty="0" smtClean="0">
                          <a:solidFill>
                            <a:schemeClr val="tx1"/>
                          </a:solidFill>
                          <a:latin typeface="AR P丸ゴシック体M" pitchFamily="50" charset="-128"/>
                          <a:ea typeface="AR P丸ゴシック体M" pitchFamily="50" charset="-128"/>
                        </a:rPr>
                        <a:t>(08.8.29)</a:t>
                      </a:r>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AR P丸ゴシック体M" pitchFamily="50" charset="-128"/>
                          <a:ea typeface="AR P丸ゴシック体M" pitchFamily="50" charset="-128"/>
                        </a:rPr>
                        <a:t>2008</a:t>
                      </a:r>
                      <a:r>
                        <a:rPr kumimoji="1" lang="ja-JP" altLang="en-US" sz="1400" dirty="0" smtClean="0">
                          <a:solidFill>
                            <a:schemeClr val="tx1"/>
                          </a:solidFill>
                          <a:latin typeface="AR P丸ゴシック体M" pitchFamily="50" charset="-128"/>
                          <a:ea typeface="AR P丸ゴシック体M" pitchFamily="50" charset="-128"/>
                        </a:rPr>
                        <a:t>年度第</a:t>
                      </a:r>
                      <a:r>
                        <a:rPr kumimoji="1" lang="en-US" altLang="ja-JP" sz="1400" dirty="0" smtClean="0">
                          <a:solidFill>
                            <a:schemeClr val="tx1"/>
                          </a:solidFill>
                          <a:latin typeface="AR P丸ゴシック体M" pitchFamily="50" charset="-128"/>
                          <a:ea typeface="AR P丸ゴシック体M" pitchFamily="50" charset="-128"/>
                        </a:rPr>
                        <a:t>1</a:t>
                      </a:r>
                      <a:r>
                        <a:rPr kumimoji="1" lang="ja-JP" altLang="en-US" sz="1400" dirty="0" smtClean="0">
                          <a:solidFill>
                            <a:schemeClr val="tx1"/>
                          </a:solidFill>
                          <a:latin typeface="AR P丸ゴシック体M" pitchFamily="50" charset="-128"/>
                          <a:ea typeface="AR P丸ゴシック体M" pitchFamily="50" charset="-128"/>
                        </a:rPr>
                        <a:t>次補正予算</a:t>
                      </a:r>
                      <a:r>
                        <a:rPr kumimoji="1" lang="en-US" altLang="ja-JP" sz="1400" dirty="0" smtClean="0">
                          <a:solidFill>
                            <a:schemeClr val="tx1"/>
                          </a:solidFill>
                          <a:latin typeface="AR P丸ゴシック体M" pitchFamily="50" charset="-128"/>
                          <a:ea typeface="AR P丸ゴシック体M" pitchFamily="50" charset="-128"/>
                        </a:rPr>
                        <a:t>(08.10.16</a:t>
                      </a:r>
                      <a:r>
                        <a:rPr kumimoji="1" lang="ja-JP" altLang="en-US" sz="1400" dirty="0" smtClean="0">
                          <a:solidFill>
                            <a:schemeClr val="tx1"/>
                          </a:solidFill>
                          <a:latin typeface="AR P丸ゴシック体M" pitchFamily="50" charset="-128"/>
                          <a:ea typeface="AR P丸ゴシック体M" pitchFamily="50" charset="-128"/>
                        </a:rPr>
                        <a:t>成立</a:t>
                      </a:r>
                      <a:r>
                        <a:rPr kumimoji="1" lang="en-US" altLang="ja-JP" sz="1400" dirty="0" smtClean="0">
                          <a:solidFill>
                            <a:schemeClr val="tx1"/>
                          </a:solidFill>
                          <a:latin typeface="AR P丸ゴシック体M" pitchFamily="50" charset="-128"/>
                          <a:ea typeface="AR P丸ゴシック体M"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AR P丸ゴシック体M" pitchFamily="50" charset="-128"/>
                          <a:ea typeface="AR P丸ゴシック体M" pitchFamily="50" charset="-128"/>
                        </a:rPr>
                        <a:t>総額１兆６４１憶円</a:t>
                      </a:r>
                    </a:p>
                    <a:p>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smtClean="0">
                          <a:solidFill>
                            <a:schemeClr val="tx1"/>
                          </a:solidFill>
                          <a:latin typeface="AR P丸ゴシック体M" pitchFamily="50" charset="-128"/>
                          <a:ea typeface="AR P丸ゴシック体M" pitchFamily="50" charset="-128"/>
                        </a:rPr>
                        <a:t>・雇用調整助成金の拡充</a:t>
                      </a:r>
                      <a:r>
                        <a:rPr kumimoji="1" lang="en-US" altLang="ja-JP" sz="1400" dirty="0" smtClean="0">
                          <a:solidFill>
                            <a:schemeClr val="tx1"/>
                          </a:solidFill>
                          <a:latin typeface="AR P丸ゴシック体M" pitchFamily="50" charset="-128"/>
                          <a:ea typeface="AR P丸ゴシック体M" pitchFamily="50" charset="-128"/>
                        </a:rPr>
                        <a:t>(</a:t>
                      </a:r>
                      <a:r>
                        <a:rPr kumimoji="1" lang="ja-JP" altLang="en-US" sz="1400" dirty="0" smtClean="0">
                          <a:solidFill>
                            <a:schemeClr val="tx1"/>
                          </a:solidFill>
                          <a:latin typeface="AR P丸ゴシック体M" pitchFamily="50" charset="-128"/>
                          <a:ea typeface="AR P丸ゴシック体M" pitchFamily="50" charset="-128"/>
                        </a:rPr>
                        <a:t>中小企業</a:t>
                      </a:r>
                      <a:r>
                        <a:rPr kumimoji="1" lang="en-US" altLang="ja-JP" sz="1400" dirty="0" smtClean="0">
                          <a:solidFill>
                            <a:schemeClr val="tx1"/>
                          </a:solidFill>
                          <a:latin typeface="AR P丸ゴシック体M" pitchFamily="50" charset="-128"/>
                          <a:ea typeface="AR P丸ゴシック体M" pitchFamily="50" charset="-128"/>
                        </a:rPr>
                        <a:t>)</a:t>
                      </a:r>
                    </a:p>
                    <a:p>
                      <a:r>
                        <a:rPr kumimoji="1" lang="en-US" altLang="ja-JP" sz="1400" dirty="0" smtClean="0">
                          <a:solidFill>
                            <a:schemeClr val="tx1"/>
                          </a:solidFill>
                          <a:latin typeface="AR P丸ゴシック体M" pitchFamily="50" charset="-128"/>
                          <a:ea typeface="AR P丸ゴシック体M" pitchFamily="50" charset="-128"/>
                        </a:rPr>
                        <a:t>08.12.1</a:t>
                      </a:r>
                      <a:r>
                        <a:rPr kumimoji="1" lang="ja-JP" altLang="en-US" sz="1400" dirty="0" smtClean="0">
                          <a:solidFill>
                            <a:schemeClr val="tx1"/>
                          </a:solidFill>
                          <a:latin typeface="AR P丸ゴシック体M" pitchFamily="50" charset="-128"/>
                          <a:ea typeface="AR P丸ゴシック体M" pitchFamily="50" charset="-128"/>
                        </a:rPr>
                        <a:t>から</a:t>
                      </a:r>
                      <a:r>
                        <a:rPr kumimoji="1" lang="en-US" altLang="ja-JP" sz="1400" dirty="0" smtClean="0">
                          <a:solidFill>
                            <a:schemeClr val="tx1"/>
                          </a:solidFill>
                          <a:latin typeface="AR P丸ゴシック体M" pitchFamily="50" charset="-128"/>
                          <a:ea typeface="AR P丸ゴシック体M" pitchFamily="50" charset="-128"/>
                        </a:rPr>
                        <a:t>4/5</a:t>
                      </a:r>
                      <a:r>
                        <a:rPr kumimoji="1" lang="ja-JP" altLang="en-US" sz="1400" dirty="0" err="1" smtClean="0">
                          <a:solidFill>
                            <a:schemeClr val="tx1"/>
                          </a:solidFill>
                          <a:latin typeface="AR P丸ゴシック体M" pitchFamily="50" charset="-128"/>
                          <a:ea typeface="AR P丸ゴシック体M" pitchFamily="50" charset="-128"/>
                        </a:rPr>
                        <a:t>、</a:t>
                      </a:r>
                      <a:r>
                        <a:rPr kumimoji="1" lang="en-US" altLang="ja-JP" sz="1400" dirty="0" smtClean="0">
                          <a:solidFill>
                            <a:schemeClr val="tx1"/>
                          </a:solidFill>
                          <a:latin typeface="AR P丸ゴシック体M" pitchFamily="50" charset="-128"/>
                          <a:ea typeface="AR P丸ゴシック体M" pitchFamily="50" charset="-128"/>
                        </a:rPr>
                        <a:t>3</a:t>
                      </a:r>
                      <a:r>
                        <a:rPr kumimoji="1" lang="ja-JP" altLang="en-US" sz="1400" dirty="0" smtClean="0">
                          <a:solidFill>
                            <a:schemeClr val="tx1"/>
                          </a:solidFill>
                          <a:latin typeface="AR P丸ゴシック体M" pitchFamily="50" charset="-128"/>
                          <a:ea typeface="AR P丸ゴシック体M" pitchFamily="50" charset="-128"/>
                        </a:rPr>
                        <a:t>年間</a:t>
                      </a:r>
                      <a:r>
                        <a:rPr kumimoji="1" lang="en-US" altLang="ja-JP" sz="1400" dirty="0" smtClean="0">
                          <a:solidFill>
                            <a:schemeClr val="tx1"/>
                          </a:solidFill>
                          <a:latin typeface="AR P丸ゴシック体M" pitchFamily="50" charset="-128"/>
                          <a:ea typeface="AR P丸ゴシック体M" pitchFamily="50" charset="-128"/>
                        </a:rPr>
                        <a:t>200</a:t>
                      </a:r>
                      <a:r>
                        <a:rPr kumimoji="1" lang="ja-JP" altLang="en-US" sz="1400" dirty="0" smtClean="0">
                          <a:solidFill>
                            <a:schemeClr val="tx1"/>
                          </a:solidFill>
                          <a:latin typeface="AR P丸ゴシック体M" pitchFamily="50" charset="-128"/>
                          <a:ea typeface="AR P丸ゴシック体M" pitchFamily="50" charset="-128"/>
                        </a:rPr>
                        <a:t>日へ</a:t>
                      </a:r>
                      <a:endParaRPr kumimoji="1" lang="en-US" altLang="ja-JP" sz="1400" dirty="0" smtClean="0">
                        <a:solidFill>
                          <a:schemeClr val="tx1"/>
                        </a:solidFill>
                        <a:latin typeface="AR P丸ゴシック体M" pitchFamily="50" charset="-128"/>
                        <a:ea typeface="AR P丸ゴシック体M" pitchFamily="50" charset="-128"/>
                      </a:endParaRPr>
                    </a:p>
                    <a:p>
                      <a:endParaRPr kumimoji="1" lang="en-US" altLang="ja-JP" sz="1400" dirty="0" smtClean="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47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AR P丸ゴシック体M" pitchFamily="50" charset="-128"/>
                          <a:ea typeface="AR P丸ゴシック体M" pitchFamily="50" charset="-128"/>
                        </a:rPr>
                        <a:t>生活対策</a:t>
                      </a:r>
                      <a:r>
                        <a:rPr kumimoji="1" lang="en-US" altLang="ja-JP" sz="1400" dirty="0" smtClean="0">
                          <a:solidFill>
                            <a:schemeClr val="tx1"/>
                          </a:solidFill>
                          <a:latin typeface="AR P丸ゴシック体M" pitchFamily="50" charset="-128"/>
                          <a:ea typeface="AR P丸ゴシック体M" pitchFamily="50" charset="-128"/>
                        </a:rPr>
                        <a:t>(10.30)</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AR P丸ゴシック体M" pitchFamily="50" charset="-128"/>
                          <a:ea typeface="AR P丸ゴシック体M" pitchFamily="50" charset="-128"/>
                          <a:sym typeface="Wingdings"/>
                        </a:rPr>
                        <a:t>生活防衛のための緊急対策（</a:t>
                      </a:r>
                      <a:r>
                        <a:rPr lang="en-US" altLang="ja-JP" sz="1400" dirty="0" smtClean="0">
                          <a:solidFill>
                            <a:schemeClr val="tx1"/>
                          </a:solidFill>
                          <a:latin typeface="AR P丸ゴシック体M" pitchFamily="50" charset="-128"/>
                          <a:ea typeface="AR P丸ゴシック体M" pitchFamily="50" charset="-128"/>
                          <a:sym typeface="Wingdings"/>
                        </a:rPr>
                        <a:t>08.12.19)</a:t>
                      </a:r>
                      <a:endParaRPr kumimoji="1" lang="en-US" altLang="ja-JP" sz="1400" dirty="0" smtClean="0">
                        <a:solidFill>
                          <a:schemeClr val="tx1"/>
                        </a:solidFill>
                        <a:latin typeface="AR P丸ゴシック体M" pitchFamily="50" charset="-128"/>
                        <a:ea typeface="AR P丸ゴシック体M" pitchFamily="50" charset="-128"/>
                      </a:endParaRPr>
                    </a:p>
                    <a:p>
                      <a:endParaRPr kumimoji="1" lang="en-US" altLang="ja-JP" sz="1400" dirty="0" smtClean="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400" dirty="0" smtClean="0">
                          <a:solidFill>
                            <a:schemeClr val="tx1"/>
                          </a:solidFill>
                          <a:latin typeface="AR P丸ゴシック体M" pitchFamily="50" charset="-128"/>
                          <a:ea typeface="AR P丸ゴシック体M" pitchFamily="50" charset="-128"/>
                        </a:rPr>
                        <a:t>2008</a:t>
                      </a:r>
                      <a:r>
                        <a:rPr kumimoji="1" lang="ja-JP" altLang="en-US" sz="1400" dirty="0" smtClean="0">
                          <a:solidFill>
                            <a:schemeClr val="tx1"/>
                          </a:solidFill>
                          <a:latin typeface="AR P丸ゴシック体M" pitchFamily="50" charset="-128"/>
                          <a:ea typeface="AR P丸ゴシック体M" pitchFamily="50" charset="-128"/>
                        </a:rPr>
                        <a:t>年度第</a:t>
                      </a:r>
                      <a:r>
                        <a:rPr kumimoji="1" lang="en-US" altLang="ja-JP" sz="1400" dirty="0" smtClean="0">
                          <a:solidFill>
                            <a:schemeClr val="tx1"/>
                          </a:solidFill>
                          <a:latin typeface="AR P丸ゴシック体M" pitchFamily="50" charset="-128"/>
                          <a:ea typeface="AR P丸ゴシック体M" pitchFamily="50" charset="-128"/>
                        </a:rPr>
                        <a:t>2</a:t>
                      </a:r>
                      <a:r>
                        <a:rPr kumimoji="1" lang="ja-JP" altLang="en-US" sz="1400" dirty="0" smtClean="0">
                          <a:solidFill>
                            <a:schemeClr val="tx1"/>
                          </a:solidFill>
                          <a:latin typeface="AR P丸ゴシック体M" pitchFamily="50" charset="-128"/>
                          <a:ea typeface="AR P丸ゴシック体M" pitchFamily="50" charset="-128"/>
                        </a:rPr>
                        <a:t>次補正予算（</a:t>
                      </a:r>
                      <a:r>
                        <a:rPr kumimoji="1" lang="en-US" altLang="ja-JP" sz="1400" dirty="0" smtClean="0">
                          <a:solidFill>
                            <a:schemeClr val="tx1"/>
                          </a:solidFill>
                          <a:latin typeface="AR P丸ゴシック体M" pitchFamily="50" charset="-128"/>
                          <a:ea typeface="AR P丸ゴシック体M" pitchFamily="50" charset="-128"/>
                        </a:rPr>
                        <a:t>09.1.27</a:t>
                      </a:r>
                      <a:r>
                        <a:rPr kumimoji="1" lang="ja-JP" altLang="en-US" sz="1400" dirty="0" smtClean="0">
                          <a:solidFill>
                            <a:schemeClr val="tx1"/>
                          </a:solidFill>
                          <a:latin typeface="AR P丸ゴシック体M" pitchFamily="50" charset="-128"/>
                          <a:ea typeface="AR P丸ゴシック体M" pitchFamily="50" charset="-128"/>
                        </a:rPr>
                        <a:t>成立</a:t>
                      </a:r>
                      <a:r>
                        <a:rPr kumimoji="1" lang="en-US" altLang="ja-JP" sz="1400" dirty="0" smtClean="0">
                          <a:solidFill>
                            <a:schemeClr val="tx1"/>
                          </a:solidFill>
                          <a:latin typeface="AR P丸ゴシック体M" pitchFamily="50" charset="-128"/>
                          <a:ea typeface="AR P丸ゴシック体M" pitchFamily="50" charset="-128"/>
                        </a:rPr>
                        <a:t>)</a:t>
                      </a:r>
                    </a:p>
                    <a:p>
                      <a:r>
                        <a:rPr kumimoji="1" lang="ja-JP" altLang="en-US" sz="1400" dirty="0" smtClean="0">
                          <a:solidFill>
                            <a:schemeClr val="tx1"/>
                          </a:solidFill>
                          <a:latin typeface="AR P丸ゴシック体M" pitchFamily="50" charset="-128"/>
                          <a:ea typeface="AR P丸ゴシック体M" pitchFamily="50" charset="-128"/>
                        </a:rPr>
                        <a:t>総額</a:t>
                      </a:r>
                      <a:r>
                        <a:rPr kumimoji="1" lang="en-US" altLang="ja-JP" sz="1400" dirty="0" smtClean="0">
                          <a:solidFill>
                            <a:schemeClr val="tx1"/>
                          </a:solidFill>
                          <a:latin typeface="AR P丸ゴシック体M" pitchFamily="50" charset="-128"/>
                          <a:ea typeface="AR P丸ゴシック体M" pitchFamily="50" charset="-128"/>
                        </a:rPr>
                        <a:t>4</a:t>
                      </a:r>
                      <a:r>
                        <a:rPr kumimoji="1" lang="ja-JP" altLang="en-US" sz="1400" dirty="0" smtClean="0">
                          <a:solidFill>
                            <a:schemeClr val="tx1"/>
                          </a:solidFill>
                          <a:latin typeface="AR P丸ゴシック体M" pitchFamily="50" charset="-128"/>
                          <a:ea typeface="AR P丸ゴシック体M" pitchFamily="50" charset="-128"/>
                        </a:rPr>
                        <a:t>兆</a:t>
                      </a:r>
                      <a:r>
                        <a:rPr kumimoji="1" lang="en-US" altLang="ja-JP" sz="1400" dirty="0" smtClean="0">
                          <a:solidFill>
                            <a:schemeClr val="tx1"/>
                          </a:solidFill>
                          <a:latin typeface="AR P丸ゴシック体M" pitchFamily="50" charset="-128"/>
                          <a:ea typeface="AR P丸ゴシック体M" pitchFamily="50" charset="-128"/>
                        </a:rPr>
                        <a:t>7858</a:t>
                      </a:r>
                      <a:r>
                        <a:rPr kumimoji="1"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smtClean="0">
                          <a:solidFill>
                            <a:schemeClr val="tx1"/>
                          </a:solidFill>
                          <a:latin typeface="AR P丸ゴシック体M" pitchFamily="50" charset="-128"/>
                          <a:ea typeface="AR P丸ゴシック体M" pitchFamily="50" charset="-128"/>
                        </a:rPr>
                        <a:t>雇用対策費</a:t>
                      </a:r>
                      <a:r>
                        <a:rPr kumimoji="1" lang="en-US" altLang="ja-JP" sz="1400" dirty="0" smtClean="0">
                          <a:solidFill>
                            <a:schemeClr val="tx1"/>
                          </a:solidFill>
                          <a:latin typeface="AR P丸ゴシック体M" pitchFamily="50" charset="-128"/>
                          <a:ea typeface="AR P丸ゴシック体M" pitchFamily="50" charset="-128"/>
                        </a:rPr>
                        <a:t>1600</a:t>
                      </a:r>
                      <a:r>
                        <a:rPr kumimoji="1" lang="ja-JP" altLang="en-US" sz="1400" dirty="0" smtClean="0">
                          <a:solidFill>
                            <a:schemeClr val="tx1"/>
                          </a:solidFill>
                          <a:latin typeface="AR P丸ゴシック体M" pitchFamily="50" charset="-128"/>
                          <a:ea typeface="AR P丸ゴシック体M" pitchFamily="50" charset="-128"/>
                        </a:rPr>
                        <a:t>億円</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・緊急雇用創出事業、</a:t>
                      </a:r>
                      <a:r>
                        <a:rPr kumimoji="1" lang="en-US" altLang="ja-JP" sz="1400" dirty="0" smtClean="0">
                          <a:solidFill>
                            <a:schemeClr val="tx1"/>
                          </a:solidFill>
                          <a:latin typeface="AR P丸ゴシック体M" pitchFamily="50" charset="-128"/>
                          <a:ea typeface="AR P丸ゴシック体M" pitchFamily="50" charset="-128"/>
                        </a:rPr>
                        <a:t>1500</a:t>
                      </a:r>
                      <a:r>
                        <a:rPr kumimoji="1" lang="ja-JP" altLang="en-US" sz="1400" dirty="0" smtClean="0">
                          <a:solidFill>
                            <a:schemeClr val="tx1"/>
                          </a:solidFill>
                          <a:latin typeface="AR P丸ゴシック体M" pitchFamily="50" charset="-128"/>
                          <a:ea typeface="AR P丸ゴシック体M" pitchFamily="50" charset="-128"/>
                        </a:rPr>
                        <a:t>億円</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労働保険特会</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・ふるさと雇用再生特別交付金、</a:t>
                      </a:r>
                      <a:r>
                        <a:rPr lang="en-US" altLang="ja-JP" sz="1400" b="0" kern="100" dirty="0" smtClean="0">
                          <a:solidFill>
                            <a:schemeClr val="tx1"/>
                          </a:solidFill>
                          <a:latin typeface="AR P丸ゴシック体M" pitchFamily="50" charset="-128"/>
                          <a:ea typeface="AR P丸ゴシック体M" pitchFamily="50" charset="-128"/>
                          <a:cs typeface="Times New Roman"/>
                        </a:rPr>
                        <a:t>2,500</a:t>
                      </a:r>
                      <a:r>
                        <a:rPr lang="ja-JP" altLang="ja-JP" sz="1400" b="0" kern="100" dirty="0" smtClean="0">
                          <a:solidFill>
                            <a:schemeClr val="tx1"/>
                          </a:solidFill>
                          <a:latin typeface="AR P丸ゴシック体M" pitchFamily="50" charset="-128"/>
                          <a:ea typeface="AR P丸ゴシック体M" pitchFamily="50" charset="-128"/>
                          <a:cs typeface="Times New Roman"/>
                        </a:rPr>
                        <a:t>億円</a:t>
                      </a:r>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057">
                <a:tc>
                  <a:txBody>
                    <a:bodyPr/>
                    <a:lstStyle/>
                    <a:p>
                      <a:r>
                        <a:rPr kumimoji="1" lang="ja-JP" altLang="en-US" sz="1400" dirty="0" smtClean="0">
                          <a:solidFill>
                            <a:schemeClr val="tx1"/>
                          </a:solidFill>
                          <a:latin typeface="AR P丸ゴシック体M" pitchFamily="50" charset="-128"/>
                          <a:ea typeface="AR P丸ゴシック体M" pitchFamily="50" charset="-128"/>
                        </a:rPr>
                        <a:t>国民生活と日本経済を守るために</a:t>
                      </a:r>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400" dirty="0" smtClean="0">
                          <a:solidFill>
                            <a:schemeClr val="tx1"/>
                          </a:solidFill>
                          <a:latin typeface="AR P丸ゴシック体M" pitchFamily="50" charset="-128"/>
                          <a:ea typeface="AR P丸ゴシック体M" pitchFamily="50" charset="-128"/>
                        </a:rPr>
                        <a:t>2009</a:t>
                      </a:r>
                      <a:r>
                        <a:rPr kumimoji="1" lang="ja-JP" altLang="en-US" sz="1400" dirty="0" smtClean="0">
                          <a:solidFill>
                            <a:schemeClr val="tx1"/>
                          </a:solidFill>
                          <a:latin typeface="AR P丸ゴシック体M" pitchFamily="50" charset="-128"/>
                          <a:ea typeface="AR P丸ゴシック体M" pitchFamily="50" charset="-128"/>
                        </a:rPr>
                        <a:t>年度予算</a:t>
                      </a:r>
                      <a:r>
                        <a:rPr kumimoji="1" lang="en-US" altLang="ja-JP" sz="1400" dirty="0" smtClean="0">
                          <a:solidFill>
                            <a:schemeClr val="tx1"/>
                          </a:solidFill>
                          <a:latin typeface="AR P丸ゴシック体M" pitchFamily="50" charset="-128"/>
                          <a:ea typeface="AR P丸ゴシック体M" pitchFamily="50" charset="-128"/>
                        </a:rPr>
                        <a:t>(3.27</a:t>
                      </a:r>
                      <a:r>
                        <a:rPr kumimoji="1" lang="ja-JP" altLang="en-US" sz="1400" dirty="0" smtClean="0">
                          <a:solidFill>
                            <a:schemeClr val="tx1"/>
                          </a:solidFill>
                          <a:latin typeface="AR P丸ゴシック体M" pitchFamily="50" charset="-128"/>
                          <a:ea typeface="AR P丸ゴシック体M" pitchFamily="50" charset="-128"/>
                        </a:rPr>
                        <a:t>成立</a:t>
                      </a:r>
                      <a:r>
                        <a:rPr kumimoji="1" lang="en-US" altLang="ja-JP" sz="1400" dirty="0" smtClean="0">
                          <a:solidFill>
                            <a:schemeClr val="tx1"/>
                          </a:solidFill>
                          <a:latin typeface="AR P丸ゴシック体M" pitchFamily="50" charset="-128"/>
                          <a:ea typeface="AR P丸ゴシック体M" pitchFamily="50" charset="-128"/>
                        </a:rPr>
                        <a:t>)</a:t>
                      </a:r>
                    </a:p>
                    <a:p>
                      <a:r>
                        <a:rPr kumimoji="1" lang="ja-JP" altLang="en-US" sz="1400" dirty="0" smtClean="0">
                          <a:solidFill>
                            <a:schemeClr val="tx1"/>
                          </a:solidFill>
                          <a:latin typeface="AR P丸ゴシック体M" pitchFamily="50" charset="-128"/>
                          <a:ea typeface="AR P丸ゴシック体M" pitchFamily="50" charset="-128"/>
                        </a:rPr>
                        <a:t>総額</a:t>
                      </a:r>
                      <a:r>
                        <a:rPr kumimoji="1" lang="en-US" altLang="ja-JP" sz="1400" dirty="0" smtClean="0">
                          <a:solidFill>
                            <a:schemeClr val="tx1"/>
                          </a:solidFill>
                          <a:latin typeface="AR P丸ゴシック体M" pitchFamily="50" charset="-128"/>
                          <a:ea typeface="AR P丸ゴシック体M" pitchFamily="50" charset="-128"/>
                        </a:rPr>
                        <a:t>88</a:t>
                      </a:r>
                      <a:r>
                        <a:rPr kumimoji="1" lang="ja-JP" altLang="en-US" sz="1400" dirty="0" smtClean="0">
                          <a:solidFill>
                            <a:schemeClr val="tx1"/>
                          </a:solidFill>
                          <a:latin typeface="AR P丸ゴシック体M" pitchFamily="50" charset="-128"/>
                          <a:ea typeface="AR P丸ゴシック体M" pitchFamily="50" charset="-128"/>
                        </a:rPr>
                        <a:t>兆</a:t>
                      </a:r>
                      <a:r>
                        <a:rPr kumimoji="1" lang="en-US" altLang="ja-JP" sz="1400" dirty="0" smtClean="0">
                          <a:solidFill>
                            <a:schemeClr val="tx1"/>
                          </a:solidFill>
                          <a:latin typeface="AR P丸ゴシック体M" pitchFamily="50" charset="-128"/>
                          <a:ea typeface="AR P丸ゴシック体M" pitchFamily="50" charset="-128"/>
                        </a:rPr>
                        <a:t>5480</a:t>
                      </a:r>
                      <a:r>
                        <a:rPr kumimoji="1"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smtClean="0">
                          <a:solidFill>
                            <a:schemeClr val="tx1"/>
                          </a:solidFill>
                          <a:latin typeface="AR P丸ゴシック体M" pitchFamily="50" charset="-128"/>
                          <a:ea typeface="AR P丸ゴシック体M" pitchFamily="50" charset="-128"/>
                        </a:rPr>
                        <a:t>雇用対策費</a:t>
                      </a:r>
                      <a:r>
                        <a:rPr kumimoji="1" lang="en-US" altLang="ja-JP" sz="1400" dirty="0" smtClean="0">
                          <a:solidFill>
                            <a:schemeClr val="tx1"/>
                          </a:solidFill>
                          <a:latin typeface="AR P丸ゴシック体M" pitchFamily="50" charset="-128"/>
                          <a:ea typeface="AR P丸ゴシック体M" pitchFamily="50" charset="-128"/>
                        </a:rPr>
                        <a:t>2793</a:t>
                      </a:r>
                      <a:r>
                        <a:rPr kumimoji="1" lang="ja-JP" altLang="en-US" sz="1400" dirty="0" smtClean="0">
                          <a:solidFill>
                            <a:schemeClr val="tx1"/>
                          </a:solidFill>
                          <a:latin typeface="AR P丸ゴシック体M" pitchFamily="50" charset="-128"/>
                          <a:ea typeface="AR P丸ゴシック体M" pitchFamily="50" charset="-128"/>
                        </a:rPr>
                        <a:t>億円</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・非正規労働者支援</a:t>
                      </a:r>
                      <a:r>
                        <a:rPr kumimoji="1" lang="en-US" altLang="ja-JP" sz="1400" dirty="0" smtClean="0">
                          <a:solidFill>
                            <a:schemeClr val="tx1"/>
                          </a:solidFill>
                          <a:latin typeface="AR P丸ゴシック体M" pitchFamily="50" charset="-128"/>
                          <a:ea typeface="AR P丸ゴシック体M" pitchFamily="50" charset="-128"/>
                        </a:rPr>
                        <a:t>94</a:t>
                      </a:r>
                      <a:r>
                        <a:rPr kumimoji="1" lang="ja-JP" altLang="en-US" sz="1400" dirty="0" smtClean="0">
                          <a:solidFill>
                            <a:schemeClr val="tx1"/>
                          </a:solidFill>
                          <a:latin typeface="AR P丸ゴシック体M" pitchFamily="50" charset="-128"/>
                          <a:ea typeface="AR P丸ゴシック体M" pitchFamily="50" charset="-128"/>
                        </a:rPr>
                        <a:t>兆円</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・雇用対策等の地方交付税</a:t>
                      </a:r>
                      <a:r>
                        <a:rPr kumimoji="1" lang="en-US" altLang="ja-JP" sz="1400" dirty="0" smtClean="0">
                          <a:solidFill>
                            <a:schemeClr val="tx1"/>
                          </a:solidFill>
                          <a:latin typeface="AR P丸ゴシック体M" pitchFamily="50" charset="-128"/>
                          <a:ea typeface="AR P丸ゴシック体M" pitchFamily="50" charset="-128"/>
                        </a:rPr>
                        <a:t>1</a:t>
                      </a:r>
                      <a:r>
                        <a:rPr kumimoji="1" lang="ja-JP" altLang="en-US" sz="1400" dirty="0" smtClean="0">
                          <a:solidFill>
                            <a:schemeClr val="tx1"/>
                          </a:solidFill>
                          <a:latin typeface="AR P丸ゴシック体M" pitchFamily="50" charset="-128"/>
                          <a:ea typeface="AR P丸ゴシック体M" pitchFamily="50" charset="-128"/>
                        </a:rPr>
                        <a:t>兆円</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労働保険特会計</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・雇用保険料の引き下げ</a:t>
                      </a:r>
                      <a:r>
                        <a:rPr kumimoji="1" lang="en-US" altLang="ja-JP" sz="1400" dirty="0" smtClean="0">
                          <a:solidFill>
                            <a:schemeClr val="tx1"/>
                          </a:solidFill>
                          <a:latin typeface="AR P丸ゴシック体M" pitchFamily="50" charset="-128"/>
                          <a:ea typeface="AR P丸ゴシック体M" pitchFamily="50" charset="-128"/>
                        </a:rPr>
                        <a:t>6400</a:t>
                      </a:r>
                      <a:r>
                        <a:rPr kumimoji="1" lang="ja-JP" altLang="en-US" sz="1400" dirty="0" smtClean="0">
                          <a:solidFill>
                            <a:schemeClr val="tx1"/>
                          </a:solidFill>
                          <a:latin typeface="AR P丸ゴシック体M" pitchFamily="50" charset="-128"/>
                          <a:ea typeface="AR P丸ゴシック体M" pitchFamily="50" charset="-128"/>
                        </a:rPr>
                        <a:t>億円</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・給付見直し、給付＋</a:t>
                      </a:r>
                      <a:r>
                        <a:rPr kumimoji="1" lang="en-US" altLang="ja-JP" sz="1400" dirty="0" smtClean="0">
                          <a:solidFill>
                            <a:schemeClr val="tx1"/>
                          </a:solidFill>
                          <a:latin typeface="AR P丸ゴシック体M" pitchFamily="50" charset="-128"/>
                          <a:ea typeface="AR P丸ゴシック体M" pitchFamily="50" charset="-128"/>
                        </a:rPr>
                        <a:t>1700</a:t>
                      </a:r>
                      <a:r>
                        <a:rPr kumimoji="1" lang="ja-JP" altLang="en-US" sz="1400" dirty="0" smtClean="0">
                          <a:solidFill>
                            <a:schemeClr val="tx1"/>
                          </a:solidFill>
                          <a:latin typeface="AR P丸ゴシック体M" pitchFamily="50" charset="-128"/>
                          <a:ea typeface="AR P丸ゴシック体M" pitchFamily="50" charset="-128"/>
                        </a:rPr>
                        <a:t>億円</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・離職者住宅・生活支援</a:t>
                      </a:r>
                      <a:r>
                        <a:rPr kumimoji="1" lang="en-US" altLang="ja-JP" sz="1400" dirty="0" smtClean="0">
                          <a:solidFill>
                            <a:schemeClr val="tx1"/>
                          </a:solidFill>
                          <a:latin typeface="AR P丸ゴシック体M" pitchFamily="50" charset="-128"/>
                          <a:ea typeface="AR P丸ゴシック体M" pitchFamily="50" charset="-128"/>
                        </a:rPr>
                        <a:t>252</a:t>
                      </a:r>
                      <a:r>
                        <a:rPr kumimoji="1" lang="ja-JP" altLang="en-US" sz="1400" dirty="0" smtClean="0">
                          <a:solidFill>
                            <a:schemeClr val="tx1"/>
                          </a:solidFill>
                          <a:latin typeface="AR P丸ゴシック体M" pitchFamily="50" charset="-128"/>
                          <a:ea typeface="AR P丸ゴシック体M" pitchFamily="50" charset="-128"/>
                        </a:rPr>
                        <a:t>億円</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・雇用調整助成金</a:t>
                      </a:r>
                      <a:r>
                        <a:rPr kumimoji="1" lang="en-US" altLang="ja-JP" sz="1400" dirty="0" smtClean="0">
                          <a:solidFill>
                            <a:schemeClr val="tx1"/>
                          </a:solidFill>
                          <a:latin typeface="AR P丸ゴシック体M" pitchFamily="50" charset="-128"/>
                          <a:ea typeface="AR P丸ゴシック体M" pitchFamily="50" charset="-128"/>
                        </a:rPr>
                        <a:t>581</a:t>
                      </a:r>
                      <a:r>
                        <a:rPr kumimoji="1"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057">
                <a:tc>
                  <a:txBody>
                    <a:bodyPr/>
                    <a:lstStyle/>
                    <a:p>
                      <a:r>
                        <a:rPr lang="ja-JP" altLang="en-US" sz="1400" dirty="0" smtClean="0">
                          <a:solidFill>
                            <a:schemeClr val="tx1"/>
                          </a:solidFill>
                          <a:latin typeface="AR P丸ゴシック体M" pitchFamily="50" charset="-128"/>
                          <a:ea typeface="AR P丸ゴシック体M" pitchFamily="50" charset="-128"/>
                          <a:sym typeface="Wingdings"/>
                        </a:rPr>
                        <a:t>経済危機対策（</a:t>
                      </a:r>
                      <a:r>
                        <a:rPr lang="en-US" altLang="ja-JP" sz="1400" dirty="0" smtClean="0">
                          <a:solidFill>
                            <a:schemeClr val="tx1"/>
                          </a:solidFill>
                          <a:latin typeface="AR P丸ゴシック体M" pitchFamily="50" charset="-128"/>
                          <a:ea typeface="AR P丸ゴシック体M" pitchFamily="50" charset="-128"/>
                          <a:sym typeface="Wingdings"/>
                        </a:rPr>
                        <a:t>09.4.10</a:t>
                      </a:r>
                      <a:r>
                        <a:rPr lang="ja-JP" altLang="en-US" sz="1400" dirty="0" smtClean="0">
                          <a:solidFill>
                            <a:schemeClr val="tx1"/>
                          </a:solidFill>
                          <a:latin typeface="AR P丸ゴシック体M" pitchFamily="50" charset="-128"/>
                          <a:ea typeface="AR P丸ゴシック体M" pitchFamily="50" charset="-128"/>
                          <a:sym typeface="Wingdings"/>
                        </a:rPr>
                        <a:t>）</a:t>
                      </a:r>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ja-JP" sz="1400" dirty="0" smtClean="0">
                          <a:solidFill>
                            <a:schemeClr val="tx1"/>
                          </a:solidFill>
                          <a:latin typeface="AR P丸ゴシック体M" pitchFamily="50" charset="-128"/>
                          <a:ea typeface="AR P丸ゴシック体M" pitchFamily="50" charset="-128"/>
                          <a:sym typeface="Wingdings"/>
                        </a:rPr>
                        <a:t>2009</a:t>
                      </a:r>
                      <a:r>
                        <a:rPr lang="ja-JP" altLang="en-US" sz="1400" dirty="0" smtClean="0">
                          <a:solidFill>
                            <a:schemeClr val="tx1"/>
                          </a:solidFill>
                          <a:latin typeface="AR P丸ゴシック体M" pitchFamily="50" charset="-128"/>
                          <a:ea typeface="AR P丸ゴシック体M" pitchFamily="50" charset="-128"/>
                          <a:sym typeface="Wingdings"/>
                        </a:rPr>
                        <a:t>年度第</a:t>
                      </a:r>
                      <a:r>
                        <a:rPr lang="en-US" altLang="ja-JP" sz="1400" dirty="0" smtClean="0">
                          <a:solidFill>
                            <a:schemeClr val="tx1"/>
                          </a:solidFill>
                          <a:latin typeface="AR P丸ゴシック体M" pitchFamily="50" charset="-128"/>
                          <a:ea typeface="AR P丸ゴシック体M" pitchFamily="50" charset="-128"/>
                          <a:sym typeface="Wingdings"/>
                        </a:rPr>
                        <a:t>1</a:t>
                      </a:r>
                      <a:r>
                        <a:rPr lang="ja-JP" altLang="en-US" sz="1400" dirty="0" smtClean="0">
                          <a:solidFill>
                            <a:schemeClr val="tx1"/>
                          </a:solidFill>
                          <a:latin typeface="AR P丸ゴシック体M" pitchFamily="50" charset="-128"/>
                          <a:ea typeface="AR P丸ゴシック体M" pitchFamily="50" charset="-128"/>
                          <a:sym typeface="Wingdings"/>
                        </a:rPr>
                        <a:t>次補正予算</a:t>
                      </a:r>
                      <a:endParaRPr lang="en-US" altLang="ja-JP" sz="1400" dirty="0" smtClean="0">
                        <a:solidFill>
                          <a:schemeClr val="tx1"/>
                        </a:solidFill>
                        <a:latin typeface="AR P丸ゴシック体M" pitchFamily="50" charset="-128"/>
                        <a:ea typeface="AR P丸ゴシック体M" pitchFamily="50" charset="-128"/>
                        <a:sym typeface="Wingdings"/>
                      </a:endParaRPr>
                    </a:p>
                    <a:p>
                      <a:r>
                        <a:rPr lang="ja-JP" altLang="en-US" sz="1400" dirty="0" smtClean="0">
                          <a:solidFill>
                            <a:schemeClr val="tx1"/>
                          </a:solidFill>
                          <a:latin typeface="AR P丸ゴシック体M" pitchFamily="50" charset="-128"/>
                          <a:ea typeface="AR P丸ゴシック体M" pitchFamily="50" charset="-128"/>
                          <a:sym typeface="Wingdings"/>
                        </a:rPr>
                        <a:t>（</a:t>
                      </a:r>
                      <a:r>
                        <a:rPr lang="en-US" altLang="ja-JP" sz="1400" dirty="0" smtClean="0">
                          <a:solidFill>
                            <a:schemeClr val="tx1"/>
                          </a:solidFill>
                          <a:latin typeface="AR P丸ゴシック体M" pitchFamily="50" charset="-128"/>
                          <a:ea typeface="AR P丸ゴシック体M" pitchFamily="50" charset="-128"/>
                          <a:sym typeface="Wingdings"/>
                        </a:rPr>
                        <a:t>09.5.29</a:t>
                      </a:r>
                      <a:r>
                        <a:rPr lang="ja-JP" altLang="en-US" sz="1400" dirty="0" smtClean="0">
                          <a:solidFill>
                            <a:schemeClr val="tx1"/>
                          </a:solidFill>
                          <a:latin typeface="AR P丸ゴシック体M" pitchFamily="50" charset="-128"/>
                          <a:ea typeface="AR P丸ゴシック体M" pitchFamily="50" charset="-128"/>
                          <a:sym typeface="Wingdings"/>
                        </a:rPr>
                        <a:t>成立</a:t>
                      </a:r>
                      <a:r>
                        <a:rPr lang="en-US" altLang="ja-JP" sz="1400" dirty="0" smtClean="0">
                          <a:solidFill>
                            <a:schemeClr val="tx1"/>
                          </a:solidFill>
                          <a:latin typeface="AR P丸ゴシック体M" pitchFamily="50" charset="-128"/>
                          <a:ea typeface="AR P丸ゴシック体M" pitchFamily="50" charset="-128"/>
                          <a:sym typeface="Wingdings"/>
                        </a:rPr>
                        <a:t>)</a:t>
                      </a:r>
                    </a:p>
                    <a:p>
                      <a:r>
                        <a:rPr kumimoji="1" lang="ja-JP" altLang="en-US" sz="1400" dirty="0" smtClean="0">
                          <a:solidFill>
                            <a:schemeClr val="tx1"/>
                          </a:solidFill>
                          <a:latin typeface="AR P丸ゴシック体M" pitchFamily="50" charset="-128"/>
                          <a:ea typeface="AR P丸ゴシック体M" pitchFamily="50" charset="-128"/>
                          <a:sym typeface="Wingdings"/>
                        </a:rPr>
                        <a:t>総額</a:t>
                      </a:r>
                      <a:r>
                        <a:rPr kumimoji="1" lang="en-US" altLang="ja-JP" sz="1400" dirty="0" smtClean="0">
                          <a:solidFill>
                            <a:schemeClr val="tx1"/>
                          </a:solidFill>
                          <a:latin typeface="AR P丸ゴシック体M" pitchFamily="50" charset="-128"/>
                          <a:ea typeface="AR P丸ゴシック体M" pitchFamily="50" charset="-128"/>
                          <a:sym typeface="Wingdings"/>
                        </a:rPr>
                        <a:t>14</a:t>
                      </a:r>
                      <a:r>
                        <a:rPr kumimoji="1" lang="ja-JP" altLang="en-US" sz="1400" dirty="0" smtClean="0">
                          <a:solidFill>
                            <a:schemeClr val="tx1"/>
                          </a:solidFill>
                          <a:latin typeface="AR P丸ゴシック体M" pitchFamily="50" charset="-128"/>
                          <a:ea typeface="AR P丸ゴシック体M" pitchFamily="50" charset="-128"/>
                          <a:sym typeface="Wingdings"/>
                        </a:rPr>
                        <a:t>兆</a:t>
                      </a:r>
                      <a:r>
                        <a:rPr kumimoji="1" lang="en-US" altLang="ja-JP" sz="1400" dirty="0" smtClean="0">
                          <a:solidFill>
                            <a:schemeClr val="tx1"/>
                          </a:solidFill>
                          <a:latin typeface="AR P丸ゴシック体M" pitchFamily="50" charset="-128"/>
                          <a:ea typeface="AR P丸ゴシック体M" pitchFamily="50" charset="-128"/>
                          <a:sym typeface="Wingdings"/>
                        </a:rPr>
                        <a:t>6987</a:t>
                      </a:r>
                      <a:r>
                        <a:rPr kumimoji="1" lang="ja-JP" altLang="en-US" sz="1400" dirty="0" smtClean="0">
                          <a:solidFill>
                            <a:schemeClr val="tx1"/>
                          </a:solidFill>
                          <a:latin typeface="AR P丸ゴシック体M" pitchFamily="50" charset="-128"/>
                          <a:ea typeface="AR P丸ゴシック体M" pitchFamily="50" charset="-128"/>
                          <a:sym typeface="Wingdings"/>
                        </a:rPr>
                        <a:t>億円</a:t>
                      </a:r>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smtClean="0">
                          <a:solidFill>
                            <a:schemeClr val="tx1"/>
                          </a:solidFill>
                          <a:latin typeface="AR P丸ゴシック体M" pitchFamily="50" charset="-128"/>
                          <a:ea typeface="AR P丸ゴシック体M" pitchFamily="50" charset="-128"/>
                        </a:rPr>
                        <a:t>雇用対策費</a:t>
                      </a:r>
                      <a:r>
                        <a:rPr kumimoji="1" lang="en-US" altLang="ja-JP" sz="1400" dirty="0" smtClean="0">
                          <a:solidFill>
                            <a:schemeClr val="tx1"/>
                          </a:solidFill>
                          <a:latin typeface="AR P丸ゴシック体M" pitchFamily="50" charset="-128"/>
                          <a:ea typeface="AR P丸ゴシック体M" pitchFamily="50" charset="-128"/>
                        </a:rPr>
                        <a:t>1</a:t>
                      </a:r>
                      <a:r>
                        <a:rPr kumimoji="1" lang="ja-JP" altLang="en-US" sz="1400" dirty="0" smtClean="0">
                          <a:solidFill>
                            <a:schemeClr val="tx1"/>
                          </a:solidFill>
                          <a:latin typeface="AR P丸ゴシック体M" pitchFamily="50" charset="-128"/>
                          <a:ea typeface="AR P丸ゴシック体M" pitchFamily="50" charset="-128"/>
                        </a:rPr>
                        <a:t>兆</a:t>
                      </a:r>
                      <a:r>
                        <a:rPr kumimoji="1" lang="en-US" altLang="ja-JP" sz="1400" dirty="0" smtClean="0">
                          <a:solidFill>
                            <a:schemeClr val="tx1"/>
                          </a:solidFill>
                          <a:latin typeface="AR P丸ゴシック体M" pitchFamily="50" charset="-128"/>
                          <a:ea typeface="AR P丸ゴシック体M" pitchFamily="50" charset="-128"/>
                        </a:rPr>
                        <a:t>2698</a:t>
                      </a:r>
                      <a:r>
                        <a:rPr kumimoji="1" lang="ja-JP" altLang="en-US" sz="1400" dirty="0" smtClean="0">
                          <a:solidFill>
                            <a:schemeClr val="tx1"/>
                          </a:solidFill>
                          <a:latin typeface="AR P丸ゴシック体M" pitchFamily="50" charset="-128"/>
                          <a:ea typeface="AR P丸ゴシック体M" pitchFamily="50" charset="-128"/>
                        </a:rPr>
                        <a:t>憶円</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・緊急人材育成・就職支援</a:t>
                      </a:r>
                      <a:r>
                        <a:rPr kumimoji="1" lang="en-US" altLang="ja-JP" sz="1400" dirty="0" smtClean="0">
                          <a:solidFill>
                            <a:schemeClr val="tx1"/>
                          </a:solidFill>
                          <a:latin typeface="AR P丸ゴシック体M" pitchFamily="50" charset="-128"/>
                          <a:ea typeface="AR P丸ゴシック体M" pitchFamily="50" charset="-128"/>
                        </a:rPr>
                        <a:t>7000</a:t>
                      </a:r>
                      <a:r>
                        <a:rPr kumimoji="1" lang="ja-JP" altLang="en-US" sz="1400" dirty="0" smtClean="0">
                          <a:solidFill>
                            <a:schemeClr val="tx1"/>
                          </a:solidFill>
                          <a:latin typeface="AR P丸ゴシック体M" pitchFamily="50" charset="-128"/>
                          <a:ea typeface="AR P丸ゴシック体M" pitchFamily="50" charset="-128"/>
                        </a:rPr>
                        <a:t>億円</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・雇用創出対策の拡充</a:t>
                      </a:r>
                      <a:r>
                        <a:rPr kumimoji="1" lang="en-US" altLang="ja-JP" sz="1400" dirty="0" smtClean="0">
                          <a:solidFill>
                            <a:schemeClr val="tx1"/>
                          </a:solidFill>
                          <a:latin typeface="AR P丸ゴシック体M" pitchFamily="50" charset="-128"/>
                          <a:ea typeface="AR P丸ゴシック体M" pitchFamily="50" charset="-128"/>
                        </a:rPr>
                        <a:t>3000</a:t>
                      </a:r>
                      <a:r>
                        <a:rPr kumimoji="1" lang="ja-JP" altLang="en-US" sz="1400" dirty="0" smtClean="0">
                          <a:solidFill>
                            <a:schemeClr val="tx1"/>
                          </a:solidFill>
                          <a:latin typeface="AR P丸ゴシック体M" pitchFamily="50" charset="-128"/>
                          <a:ea typeface="AR P丸ゴシック体M" pitchFamily="50" charset="-128"/>
                        </a:rPr>
                        <a:t>億円</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・派遣、外国人労働者対策</a:t>
                      </a:r>
                      <a:r>
                        <a:rPr kumimoji="1" lang="en-US" altLang="ja-JP" sz="1400" dirty="0" smtClean="0">
                          <a:solidFill>
                            <a:schemeClr val="tx1"/>
                          </a:solidFill>
                          <a:latin typeface="AR P丸ゴシック体M" pitchFamily="50" charset="-128"/>
                          <a:ea typeface="AR P丸ゴシック体M" pitchFamily="50" charset="-128"/>
                        </a:rPr>
                        <a:t>44</a:t>
                      </a:r>
                      <a:r>
                        <a:rPr kumimoji="1" lang="ja-JP" altLang="en-US" sz="1400" dirty="0" smtClean="0">
                          <a:solidFill>
                            <a:schemeClr val="tx1"/>
                          </a:solidFill>
                          <a:latin typeface="AR P丸ゴシック体M" pitchFamily="50" charset="-128"/>
                          <a:ea typeface="AR P丸ゴシック体M" pitchFamily="50" charset="-128"/>
                        </a:rPr>
                        <a:t>億円</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・住宅、生活支援等</a:t>
                      </a:r>
                      <a:r>
                        <a:rPr kumimoji="1" lang="en-US" altLang="ja-JP" sz="1400" dirty="0" smtClean="0">
                          <a:solidFill>
                            <a:schemeClr val="tx1"/>
                          </a:solidFill>
                          <a:latin typeface="AR P丸ゴシック体M" pitchFamily="50" charset="-128"/>
                          <a:ea typeface="AR P丸ゴシック体M" pitchFamily="50" charset="-128"/>
                        </a:rPr>
                        <a:t>2500</a:t>
                      </a:r>
                      <a:r>
                        <a:rPr kumimoji="1" lang="ja-JP" altLang="en-US" sz="1400" dirty="0" smtClean="0">
                          <a:solidFill>
                            <a:schemeClr val="tx1"/>
                          </a:solidFill>
                          <a:latin typeface="AR P丸ゴシック体M" pitchFamily="50" charset="-128"/>
                          <a:ea typeface="AR P丸ゴシック体M" pitchFamily="50" charset="-128"/>
                        </a:rPr>
                        <a:t>億円</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労働保険特会</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・雇用調整助成金の拡充</a:t>
                      </a:r>
                      <a:r>
                        <a:rPr kumimoji="1" lang="en-US" altLang="ja-JP" sz="1400" dirty="0" smtClean="0">
                          <a:solidFill>
                            <a:schemeClr val="tx1"/>
                          </a:solidFill>
                          <a:latin typeface="AR P丸ゴシック体M" pitchFamily="50" charset="-128"/>
                          <a:ea typeface="AR P丸ゴシック体M" pitchFamily="50" charset="-128"/>
                        </a:rPr>
                        <a:t>6012</a:t>
                      </a:r>
                      <a:r>
                        <a:rPr kumimoji="1"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スライド番号プレースホルダ 3"/>
          <p:cNvSpPr>
            <a:spLocks noGrp="1"/>
          </p:cNvSpPr>
          <p:nvPr>
            <p:ph type="sldNum" sz="quarter" idx="12"/>
          </p:nvPr>
        </p:nvSpPr>
        <p:spPr>
          <a:xfrm>
            <a:off x="8215338" y="500042"/>
            <a:ext cx="762000" cy="36576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4</a:t>
            </a:fld>
            <a:endParaRPr kumimoji="1" lang="ja-JP" altLang="en-US" sz="2000" dirty="0">
              <a:solidFill>
                <a:schemeClr val="tx1"/>
              </a:solidFill>
              <a:latin typeface="AR P丸ゴシック体M" pitchFamily="50" charset="-128"/>
              <a:ea typeface="AR P丸ゴシック体M" pitchFamily="50" charset="-128"/>
            </a:endParaRPr>
          </a:p>
        </p:txBody>
      </p:sp>
      <p:sp>
        <p:nvSpPr>
          <p:cNvPr id="6" name="正方形/長方形 5"/>
          <p:cNvSpPr/>
          <p:nvPr/>
        </p:nvSpPr>
        <p:spPr>
          <a:xfrm>
            <a:off x="1000100" y="5715016"/>
            <a:ext cx="3500462" cy="785818"/>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smtClean="0">
                <a:solidFill>
                  <a:schemeClr val="tx1"/>
                </a:solidFill>
                <a:latin typeface="AR P丸ゴシック体M" pitchFamily="50" charset="-128"/>
                <a:ea typeface="AR P丸ゴシック体M" pitchFamily="50" charset="-128"/>
              </a:rPr>
              <a:t>民間職業訓練に丸投げ。再就職は自己責任</a:t>
            </a:r>
            <a:endParaRPr lang="en-US" altLang="ja-JP" sz="1400" dirty="0" smtClean="0">
              <a:solidFill>
                <a:schemeClr val="tx1"/>
              </a:solidFill>
              <a:latin typeface="AR P丸ゴシック体M" pitchFamily="50" charset="-128"/>
              <a:ea typeface="AR P丸ゴシック体M" pitchFamily="50" charset="-128"/>
            </a:endParaRPr>
          </a:p>
          <a:p>
            <a:pPr algn="r"/>
            <a:r>
              <a:rPr lang="ja-JP" altLang="en-US" sz="1400" dirty="0" smtClean="0">
                <a:solidFill>
                  <a:schemeClr val="tx1"/>
                </a:solidFill>
                <a:latin typeface="AR P丸ゴシック体M" pitchFamily="50" charset="-128"/>
                <a:ea typeface="AR P丸ゴシック体M" pitchFamily="50" charset="-128"/>
              </a:rPr>
              <a:t>あくまでも一時的、臨時的対応</a:t>
            </a:r>
            <a:endParaRPr lang="en-US" altLang="ja-JP" sz="1400" dirty="0" smtClean="0">
              <a:solidFill>
                <a:schemeClr val="tx1"/>
              </a:solidFill>
              <a:latin typeface="AR P丸ゴシック体M" pitchFamily="50" charset="-128"/>
              <a:ea typeface="AR P丸ゴシック体M" pitchFamily="50" charset="-128"/>
            </a:endParaRPr>
          </a:p>
          <a:p>
            <a:pPr algn="r"/>
            <a:r>
              <a:rPr lang="ja-JP" altLang="en-US" sz="1400" dirty="0" smtClean="0">
                <a:solidFill>
                  <a:schemeClr val="tx1"/>
                </a:solidFill>
                <a:latin typeface="AR P丸ゴシック体M" pitchFamily="50" charset="-128"/>
                <a:ea typeface="AR P丸ゴシック体M" pitchFamily="50" charset="-128"/>
              </a:rPr>
              <a:t>景気回復まで耐えよ。隠れている失業</a:t>
            </a:r>
            <a:endParaRPr kumimoji="1" lang="ja-JP" altLang="en-US" dirty="0">
              <a:solidFill>
                <a:schemeClr val="tx1"/>
              </a:solidFill>
            </a:endParaRPr>
          </a:p>
        </p:txBody>
      </p:sp>
      <p:cxnSp>
        <p:nvCxnSpPr>
          <p:cNvPr id="8" name="直線コネクタ 7"/>
          <p:cNvCxnSpPr/>
          <p:nvPr/>
        </p:nvCxnSpPr>
        <p:spPr>
          <a:xfrm rot="5400000" flipH="1" flipV="1">
            <a:off x="4286248" y="5286388"/>
            <a:ext cx="571504" cy="428628"/>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5400000" flipH="1" flipV="1">
            <a:off x="4286249" y="5572141"/>
            <a:ext cx="571503" cy="428628"/>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4429124" y="6215082"/>
            <a:ext cx="357190" cy="71438"/>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356"/>
            <a:ext cx="8229600" cy="428628"/>
          </a:xfrm>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457200" y="1142984"/>
            <a:ext cx="8229600" cy="5431552"/>
          </a:xfrm>
        </p:spPr>
        <p:txBody>
          <a:bodyPr>
            <a:normAutofit lnSpcReduction="10000"/>
          </a:bodyPr>
          <a:lstStyle/>
          <a:p>
            <a:pPr>
              <a:buNone/>
            </a:pPr>
            <a:r>
              <a:rPr kumimoji="1" lang="ja-JP" altLang="en-US" sz="1400" dirty="0" smtClean="0">
                <a:solidFill>
                  <a:srgbClr val="FF0000"/>
                </a:solidFill>
                <a:latin typeface="AR P丸ゴシック体M" pitchFamily="50" charset="-128"/>
                <a:ea typeface="AR P丸ゴシック体M" pitchFamily="50" charset="-128"/>
              </a:rPr>
              <a:t>●</a:t>
            </a:r>
            <a:r>
              <a:rPr kumimoji="1" lang="ja-JP" altLang="en-US" sz="1400" dirty="0" smtClean="0">
                <a:latin typeface="AR P丸ゴシック体M" pitchFamily="50" charset="-128"/>
                <a:ea typeface="AR P丸ゴシック体M" pitchFamily="50" charset="-128"/>
              </a:rPr>
              <a:t>鳩山内閣は成立後、緊急雇用対策本部を立ち上げた。</a:t>
            </a:r>
            <a:r>
              <a:rPr kumimoji="1" lang="en-US" altLang="ja-JP" sz="1400" dirty="0" smtClean="0">
                <a:latin typeface="AR P丸ゴシック体M" pitchFamily="50" charset="-128"/>
                <a:ea typeface="AR P丸ゴシック体M" pitchFamily="50" charset="-128"/>
              </a:rPr>
              <a:t>09</a:t>
            </a:r>
            <a:r>
              <a:rPr kumimoji="1" lang="ja-JP" altLang="en-US" sz="1400" dirty="0" smtClean="0">
                <a:latin typeface="AR P丸ゴシック体M" pitchFamily="50" charset="-128"/>
                <a:ea typeface="AR P丸ゴシック体M" pitchFamily="50" charset="-128"/>
              </a:rPr>
              <a:t>年</a:t>
            </a:r>
            <a:r>
              <a:rPr kumimoji="1" lang="en-US" altLang="ja-JP" sz="1400" dirty="0" smtClean="0">
                <a:latin typeface="AR P丸ゴシック体M" pitchFamily="50" charset="-128"/>
                <a:ea typeface="AR P丸ゴシック体M" pitchFamily="50" charset="-128"/>
              </a:rPr>
              <a:t>8</a:t>
            </a:r>
            <a:r>
              <a:rPr kumimoji="1" lang="ja-JP" altLang="en-US" sz="1400" dirty="0" smtClean="0">
                <a:latin typeface="AR P丸ゴシック体M" pitchFamily="50" charset="-128"/>
                <a:ea typeface="AR P丸ゴシック体M" pitchFamily="50" charset="-128"/>
              </a:rPr>
              <a:t>月の完全失業率は</a:t>
            </a:r>
            <a:r>
              <a:rPr kumimoji="1" lang="en-US" altLang="ja-JP" sz="1400" dirty="0" smtClean="0">
                <a:latin typeface="AR P丸ゴシック体M" pitchFamily="50" charset="-128"/>
                <a:ea typeface="AR P丸ゴシック体M" pitchFamily="50" charset="-128"/>
              </a:rPr>
              <a:t>5.5</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361</a:t>
            </a:r>
            <a:r>
              <a:rPr kumimoji="1" lang="ja-JP" altLang="en-US" sz="1400" dirty="0" smtClean="0">
                <a:latin typeface="AR P丸ゴシック体M" pitchFamily="50" charset="-128"/>
                <a:ea typeface="AR P丸ゴシック体M" pitchFamily="50" charset="-128"/>
              </a:rPr>
              <a:t>万人）、有効</a:t>
            </a:r>
            <a:endParaRPr kumimoji="1"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　</a:t>
            </a:r>
            <a:r>
              <a:rPr kumimoji="1" lang="ja-JP" altLang="en-US" sz="1400" dirty="0" smtClean="0">
                <a:latin typeface="AR P丸ゴシック体M" pitchFamily="50" charset="-128"/>
                <a:ea typeface="AR P丸ゴシック体M" pitchFamily="50" charset="-128"/>
              </a:rPr>
              <a:t>求人倍率</a:t>
            </a:r>
            <a:r>
              <a:rPr kumimoji="1" lang="en-US" altLang="ja-JP" sz="1400" dirty="0" smtClean="0">
                <a:latin typeface="AR P丸ゴシック体M" pitchFamily="50" charset="-128"/>
                <a:ea typeface="AR P丸ゴシック体M" pitchFamily="50" charset="-128"/>
              </a:rPr>
              <a:t>0.42</a:t>
            </a:r>
            <a:r>
              <a:rPr kumimoji="1" lang="ja-JP" altLang="en-US" sz="1400" dirty="0" smtClean="0">
                <a:latin typeface="AR P丸ゴシック体M" pitchFamily="50" charset="-128"/>
                <a:ea typeface="AR P丸ゴシック体M" pitchFamily="50" charset="-128"/>
              </a:rPr>
              <a:t>倍で最悪状態にあった。緊急対策は</a:t>
            </a:r>
            <a:r>
              <a:rPr lang="ja-JP" altLang="en-US" sz="1400" dirty="0" smtClean="0">
                <a:latin typeface="AR P丸ゴシック体M" pitchFamily="50" charset="-128"/>
                <a:ea typeface="AR P丸ゴシック体M" pitchFamily="50" charset="-128"/>
              </a:rPr>
              <a:t>２</a:t>
            </a:r>
            <a:r>
              <a:rPr kumimoji="1" lang="ja-JP" altLang="en-US" sz="1400" dirty="0" smtClean="0">
                <a:latin typeface="AR P丸ゴシック体M" pitchFamily="50" charset="-128"/>
                <a:ea typeface="AR P丸ゴシック体M" pitchFamily="50" charset="-128"/>
              </a:rPr>
              <a:t>本柱、①緊急対応－「貧困・困窮者支援」「新卒者支</a:t>
            </a:r>
            <a:endParaRPr kumimoji="1"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　</a:t>
            </a:r>
            <a:r>
              <a:rPr kumimoji="1" lang="ja-JP" altLang="en-US" sz="1400" dirty="0" smtClean="0">
                <a:latin typeface="AR P丸ゴシック体M" pitchFamily="50" charset="-128"/>
                <a:ea typeface="AR P丸ゴシック体M" pitchFamily="50" charset="-128"/>
              </a:rPr>
              <a:t>援」「雇用維持」と②雇用創造</a:t>
            </a:r>
            <a:r>
              <a:rPr kumimoji="1" lang="en-US" altLang="ja-JP" sz="1400" dirty="0" smtClean="0">
                <a:latin typeface="AR P丸ゴシック体M" pitchFamily="50" charset="-128"/>
                <a:ea typeface="AR P丸ゴシック体M" pitchFamily="50" charset="-128"/>
              </a:rPr>
              <a:t>(</a:t>
            </a:r>
            <a:r>
              <a:rPr kumimoji="1" lang="ja-JP" altLang="en-US" sz="1400" dirty="0" smtClean="0">
                <a:latin typeface="AR P丸ゴシック体M" pitchFamily="50" charset="-128"/>
                <a:ea typeface="AR P丸ゴシック体M" pitchFamily="50" charset="-128"/>
              </a:rPr>
              <a:t>成長戦略への布石</a:t>
            </a:r>
            <a:r>
              <a:rPr kumimoji="1" lang="en-US" altLang="ja-JP" sz="1400" dirty="0" smtClean="0">
                <a:latin typeface="AR P丸ゴシック体M" pitchFamily="50" charset="-128"/>
                <a:ea typeface="AR P丸ゴシック体M" pitchFamily="50" charset="-128"/>
              </a:rPr>
              <a:t>)</a:t>
            </a:r>
            <a:r>
              <a:rPr kumimoji="1" lang="ja-JP" altLang="en-US" sz="1400" dirty="0" smtClean="0">
                <a:latin typeface="AR P丸ゴシック体M" pitchFamily="50" charset="-128"/>
                <a:ea typeface="AR P丸ゴシック体M" pitchFamily="50" charset="-128"/>
              </a:rPr>
              <a:t>－「介護・グリーン・地域雇用」の</a:t>
            </a:r>
            <a:r>
              <a:rPr kumimoji="1" lang="en-US" altLang="ja-JP" sz="1400" dirty="0" smtClean="0">
                <a:latin typeface="AR P丸ゴシック体M" pitchFamily="50" charset="-128"/>
                <a:ea typeface="AR P丸ゴシック体M" pitchFamily="50" charset="-128"/>
              </a:rPr>
              <a:t>3</a:t>
            </a:r>
            <a:r>
              <a:rPr kumimoji="1" lang="ja-JP" altLang="en-US" sz="1400" dirty="0" smtClean="0">
                <a:latin typeface="AR P丸ゴシック体M" pitchFamily="50" charset="-128"/>
                <a:ea typeface="AR P丸ゴシック体M" pitchFamily="50" charset="-128"/>
              </a:rPr>
              <a:t>重点分野、既存施</a:t>
            </a:r>
            <a:endParaRPr kumimoji="1"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　</a:t>
            </a:r>
            <a:r>
              <a:rPr kumimoji="1" lang="ja-JP" altLang="en-US" sz="1400" dirty="0" smtClean="0">
                <a:latin typeface="AR P丸ゴシック体M" pitchFamily="50" charset="-128"/>
                <a:ea typeface="AR P丸ゴシック体M" pitchFamily="50" charset="-128"/>
              </a:rPr>
              <a:t>策・予算の活用、前倒しであり、その後の対策の</a:t>
            </a:r>
            <a:r>
              <a:rPr lang="ja-JP" altLang="en-US" sz="1400" dirty="0" smtClean="0">
                <a:latin typeface="AR P丸ゴシック体M" pitchFamily="50" charset="-128"/>
                <a:ea typeface="AR P丸ゴシック体M" pitchFamily="50" charset="-128"/>
              </a:rPr>
              <a:t>基調</a:t>
            </a:r>
            <a:r>
              <a:rPr kumimoji="1" lang="ja-JP" altLang="en-US" sz="1400" dirty="0" smtClean="0">
                <a:latin typeface="AR P丸ゴシック体M" pitchFamily="50" charset="-128"/>
                <a:ea typeface="AR P丸ゴシック体M" pitchFamily="50" charset="-128"/>
              </a:rPr>
              <a:t>となっている。</a:t>
            </a:r>
            <a:endParaRPr kumimoji="1" lang="en-US" altLang="ja-JP" sz="1400" dirty="0" smtClean="0">
              <a:latin typeface="AR P丸ゴシック体M" pitchFamily="50" charset="-128"/>
              <a:ea typeface="AR P丸ゴシック体M" pitchFamily="50" charset="-128"/>
            </a:endParaRPr>
          </a:p>
          <a:p>
            <a:pPr>
              <a:buNone/>
            </a:pPr>
            <a:r>
              <a:rPr lang="ja-JP" altLang="en-US" sz="1400" dirty="0" smtClean="0">
                <a:solidFill>
                  <a:srgbClr val="FF0000"/>
                </a:solidFill>
                <a:latin typeface="AR P丸ゴシック体M" pitchFamily="50" charset="-128"/>
                <a:ea typeface="AR P丸ゴシック体M" pitchFamily="50" charset="-128"/>
              </a:rPr>
              <a:t>●</a:t>
            </a:r>
            <a:r>
              <a:rPr lang="ja-JP" altLang="en-US" sz="1400" dirty="0" smtClean="0">
                <a:latin typeface="AR P丸ゴシック体M" pitchFamily="50" charset="-128"/>
                <a:ea typeface="AR P丸ゴシック体M" pitchFamily="50" charset="-128"/>
              </a:rPr>
              <a:t>「基金」の後年度までの一括支出が「事業仕分け」</a:t>
            </a:r>
            <a:r>
              <a:rPr lang="en-US" altLang="ja-JP" sz="1400" dirty="0" smtClean="0">
                <a:latin typeface="AR P丸ゴシック体M" pitchFamily="50" charset="-128"/>
                <a:ea typeface="AR P丸ゴシック体M" pitchFamily="50" charset="-128"/>
              </a:rPr>
              <a:t>(10.16</a:t>
            </a:r>
            <a:r>
              <a:rPr lang="ja-JP" altLang="en-US" sz="1400" dirty="0" smtClean="0">
                <a:latin typeface="AR P丸ゴシック体M" pitchFamily="50" charset="-128"/>
                <a:ea typeface="AR P丸ゴシック体M" pitchFamily="50" charset="-128"/>
              </a:rPr>
              <a:t>閣議決定</a:t>
            </a:r>
            <a:r>
              <a:rPr lang="en-US" altLang="ja-JP" sz="1400" dirty="0" smtClean="0">
                <a:latin typeface="AR P丸ゴシック体M" pitchFamily="50" charset="-128"/>
                <a:ea typeface="AR P丸ゴシック体M" pitchFamily="50" charset="-128"/>
              </a:rPr>
              <a:t>)</a:t>
            </a:r>
            <a:r>
              <a:rPr lang="ja-JP" altLang="en-US" sz="1400" dirty="0" smtClean="0">
                <a:latin typeface="AR P丸ゴシック体M" pitchFamily="50" charset="-128"/>
                <a:ea typeface="AR P丸ゴシック体M" pitchFamily="50" charset="-128"/>
              </a:rPr>
              <a:t>で見直され、「緊急人材育成・就職</a:t>
            </a:r>
            <a:endParaRPr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　支援金」</a:t>
            </a:r>
            <a:r>
              <a:rPr lang="en-US" altLang="ja-JP" sz="1400" dirty="0" smtClean="0">
                <a:latin typeface="AR P丸ゴシック体M" pitchFamily="50" charset="-128"/>
                <a:ea typeface="AR P丸ゴシック体M" pitchFamily="50" charset="-128"/>
              </a:rPr>
              <a:t>3533</a:t>
            </a:r>
            <a:r>
              <a:rPr lang="ja-JP" altLang="en-US" sz="1400" dirty="0" smtClean="0">
                <a:latin typeface="AR P丸ゴシック体M" pitchFamily="50" charset="-128"/>
                <a:ea typeface="AR P丸ゴシック体M" pitchFamily="50" charset="-128"/>
              </a:rPr>
              <a:t>億円が執行停止された。</a:t>
            </a:r>
            <a:endParaRPr lang="en-US" altLang="ja-JP" sz="1400" dirty="0" smtClean="0">
              <a:latin typeface="AR P丸ゴシック体M" pitchFamily="50" charset="-128"/>
              <a:ea typeface="AR P丸ゴシック体M" pitchFamily="50" charset="-128"/>
            </a:endParaRPr>
          </a:p>
          <a:p>
            <a:pPr>
              <a:buNone/>
            </a:pPr>
            <a:r>
              <a:rPr kumimoji="1" lang="ja-JP" altLang="en-US" sz="1400" dirty="0" smtClean="0">
                <a:solidFill>
                  <a:srgbClr val="FF0000"/>
                </a:solidFill>
                <a:latin typeface="AR P丸ゴシック体M" pitchFamily="50" charset="-128"/>
                <a:ea typeface="AR P丸ゴシック体M" pitchFamily="50" charset="-128"/>
              </a:rPr>
              <a:t>●</a:t>
            </a:r>
            <a:r>
              <a:rPr kumimoji="1" lang="ja-JP" altLang="en-US" sz="1400" dirty="0" smtClean="0">
                <a:latin typeface="AR P丸ゴシック体M" pitchFamily="50" charset="-128"/>
                <a:ea typeface="AR P丸ゴシック体M" pitchFamily="50" charset="-128"/>
              </a:rPr>
              <a:t>鳩山内閣の「明日の安心と成長のための緊急経済対策」（</a:t>
            </a:r>
            <a:r>
              <a:rPr kumimoji="1" lang="en-US" altLang="ja-JP" sz="1400" dirty="0" smtClean="0">
                <a:latin typeface="AR P丸ゴシック体M" pitchFamily="50" charset="-128"/>
                <a:ea typeface="AR P丸ゴシック体M" pitchFamily="50" charset="-128"/>
              </a:rPr>
              <a:t>12.8</a:t>
            </a:r>
            <a:r>
              <a:rPr kumimoji="1" lang="ja-JP" altLang="en-US" sz="1400" dirty="0" smtClean="0">
                <a:latin typeface="AR P丸ゴシック体M" pitchFamily="50" charset="-128"/>
                <a:ea typeface="AR P丸ゴシック体M" pitchFamily="50" charset="-128"/>
              </a:rPr>
              <a:t>閣議決定）は「雇用情勢のいっそうの悪</a:t>
            </a:r>
            <a:endParaRPr kumimoji="1"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　</a:t>
            </a:r>
            <a:r>
              <a:rPr kumimoji="1" lang="ja-JP" altLang="en-US" sz="1400" dirty="0" smtClean="0">
                <a:latin typeface="AR P丸ゴシック体M" pitchFamily="50" charset="-128"/>
                <a:ea typeface="AR P丸ゴシック体M" pitchFamily="50" charset="-128"/>
              </a:rPr>
              <a:t>化」「デフレによる需要低迷」「長期金利上昇」「為替」に先行きのリスクがあると認識し、雇用対策では</a:t>
            </a:r>
            <a:endParaRPr kumimoji="1"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　</a:t>
            </a:r>
            <a:r>
              <a:rPr kumimoji="1" lang="ja-JP" altLang="en-US" sz="1400" dirty="0" smtClean="0">
                <a:latin typeface="AR P丸ゴシック体M" pitchFamily="50" charset="-128"/>
                <a:ea typeface="AR P丸ゴシック体M" pitchFamily="50" charset="-128"/>
              </a:rPr>
              <a:t>再び「派遣村」を必要としないようにワンストップ・サービスを実施</a:t>
            </a:r>
            <a:r>
              <a:rPr lang="ja-JP" altLang="en-US" sz="1400" dirty="0" smtClean="0">
                <a:latin typeface="AR P丸ゴシック体M" pitchFamily="50" charset="-128"/>
                <a:ea typeface="AR P丸ゴシック体M" pitchFamily="50" charset="-128"/>
              </a:rPr>
              <a:t>し、さらに職業訓練とその期間中の</a:t>
            </a:r>
            <a:endParaRPr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　生活保障を行う「求職者支援制度」を創設し、</a:t>
            </a:r>
            <a:r>
              <a:rPr kumimoji="1" lang="ja-JP" altLang="en-US" sz="1400" dirty="0" smtClean="0">
                <a:latin typeface="AR P丸ゴシック体M" pitchFamily="50" charset="-128"/>
                <a:ea typeface="AR P丸ゴシック体M" pitchFamily="50" charset="-128"/>
              </a:rPr>
              <a:t>「第</a:t>
            </a:r>
            <a:r>
              <a:rPr kumimoji="1" lang="en-US" altLang="ja-JP" sz="1400" dirty="0" smtClean="0">
                <a:latin typeface="AR P丸ゴシック体M" pitchFamily="50" charset="-128"/>
                <a:ea typeface="AR P丸ゴシック体M" pitchFamily="50" charset="-128"/>
              </a:rPr>
              <a:t>2</a:t>
            </a:r>
            <a:r>
              <a:rPr kumimoji="1" lang="ja-JP" altLang="en-US" sz="1400" dirty="0" smtClean="0">
                <a:latin typeface="AR P丸ゴシック体M" pitchFamily="50" charset="-128"/>
                <a:ea typeface="AR P丸ゴシック体M" pitchFamily="50" charset="-128"/>
              </a:rPr>
              <a:t>のセーフティネット」を確立するとした。</a:t>
            </a:r>
            <a:endParaRPr kumimoji="1" lang="en-US" altLang="ja-JP" sz="1400" dirty="0" smtClean="0">
              <a:latin typeface="AR P丸ゴシック体M" pitchFamily="50" charset="-128"/>
              <a:ea typeface="AR P丸ゴシック体M" pitchFamily="50" charset="-128"/>
            </a:endParaRPr>
          </a:p>
          <a:p>
            <a:pPr>
              <a:buNone/>
            </a:pPr>
            <a:r>
              <a:rPr lang="ja-JP" altLang="en-US" sz="1400" dirty="0" smtClean="0">
                <a:solidFill>
                  <a:srgbClr val="FF0000"/>
                </a:solidFill>
                <a:latin typeface="AR P丸ゴシック体M" pitchFamily="50" charset="-128"/>
                <a:ea typeface="AR P丸ゴシック体M" pitchFamily="50" charset="-128"/>
              </a:rPr>
              <a:t>●</a:t>
            </a:r>
            <a:r>
              <a:rPr lang="ja-JP" altLang="en-US" sz="1400" dirty="0" smtClean="0">
                <a:latin typeface="AR P丸ゴシック体M" pitchFamily="50" charset="-128"/>
                <a:ea typeface="AR P丸ゴシック体M" pitchFamily="50" charset="-128"/>
              </a:rPr>
              <a:t>「明日の</a:t>
            </a:r>
            <a:r>
              <a:rPr lang="en-US" altLang="ja-JP" sz="1400" dirty="0" smtClean="0">
                <a:latin typeface="AR P丸ゴシック体M" pitchFamily="50" charset="-128"/>
                <a:ea typeface="AR P丸ゴシック体M" pitchFamily="50" charset="-128"/>
              </a:rPr>
              <a:t>…</a:t>
            </a:r>
            <a:r>
              <a:rPr lang="ja-JP" altLang="en-US" sz="1400" dirty="0" smtClean="0">
                <a:latin typeface="AR P丸ゴシック体M" pitchFamily="50" charset="-128"/>
                <a:ea typeface="AR P丸ゴシック体M" pitchFamily="50" charset="-128"/>
              </a:rPr>
              <a:t>」緊急対策を実施するため、</a:t>
            </a:r>
            <a:r>
              <a:rPr lang="en-US" altLang="ja-JP" sz="1400" dirty="0" smtClean="0">
                <a:latin typeface="AR P丸ゴシック体M" pitchFamily="50" charset="-128"/>
                <a:ea typeface="AR P丸ゴシック体M" pitchFamily="50" charset="-128"/>
              </a:rPr>
              <a:t>09</a:t>
            </a:r>
            <a:r>
              <a:rPr lang="ja-JP" altLang="en-US" sz="1400" dirty="0" smtClean="0">
                <a:latin typeface="AR P丸ゴシック体M" pitchFamily="50" charset="-128"/>
                <a:ea typeface="AR P丸ゴシック体M" pitchFamily="50" charset="-128"/>
              </a:rPr>
              <a:t>年度第</a:t>
            </a:r>
            <a:r>
              <a:rPr lang="en-US" altLang="ja-JP" sz="1400" dirty="0" smtClean="0">
                <a:latin typeface="AR P丸ゴシック体M" pitchFamily="50" charset="-128"/>
                <a:ea typeface="AR P丸ゴシック体M" pitchFamily="50" charset="-128"/>
              </a:rPr>
              <a:t>2</a:t>
            </a:r>
            <a:r>
              <a:rPr lang="ja-JP" altLang="en-US" sz="1400" dirty="0" smtClean="0">
                <a:latin typeface="AR P丸ゴシック体M" pitchFamily="50" charset="-128"/>
                <a:ea typeface="AR P丸ゴシック体M" pitchFamily="50" charset="-128"/>
              </a:rPr>
              <a:t>次補正予算が編成された。菅財務大臣は「カネを使</a:t>
            </a:r>
            <a:endParaRPr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　わず、知恵を使う」と亀井金融相と「論争」したが、「景気」（</a:t>
            </a:r>
            <a:r>
              <a:rPr lang="en-US" altLang="ja-JP" sz="1400" dirty="0" smtClean="0">
                <a:latin typeface="AR P丸ゴシック体M" pitchFamily="50" charset="-128"/>
                <a:ea typeface="AR P丸ゴシック体M" pitchFamily="50" charset="-128"/>
              </a:rPr>
              <a:t>1</a:t>
            </a:r>
            <a:r>
              <a:rPr lang="ja-JP" altLang="en-US" sz="1400" dirty="0" smtClean="0">
                <a:latin typeface="AR P丸ゴシック体M" pitchFamily="50" charset="-128"/>
                <a:ea typeface="AR P丸ゴシック体M" pitchFamily="50" charset="-128"/>
              </a:rPr>
              <a:t>兆</a:t>
            </a:r>
            <a:r>
              <a:rPr lang="en-US" altLang="ja-JP" sz="1400" dirty="0" smtClean="0">
                <a:latin typeface="AR P丸ゴシック体M" pitchFamily="50" charset="-128"/>
                <a:ea typeface="AR P丸ゴシック体M" pitchFamily="50" charset="-128"/>
              </a:rPr>
              <a:t>5742</a:t>
            </a:r>
            <a:r>
              <a:rPr lang="ja-JP" altLang="en-US" sz="1400" dirty="0" smtClean="0">
                <a:latin typeface="AR P丸ゴシック体M" pitchFamily="50" charset="-128"/>
                <a:ea typeface="AR P丸ゴシック体M" pitchFamily="50" charset="-128"/>
              </a:rPr>
              <a:t>億円）、「環境」</a:t>
            </a:r>
            <a:r>
              <a:rPr lang="en-US" altLang="ja-JP" sz="1400" dirty="0" smtClean="0">
                <a:latin typeface="AR P丸ゴシック体M" pitchFamily="50" charset="-128"/>
                <a:ea typeface="AR P丸ゴシック体M" pitchFamily="50" charset="-128"/>
              </a:rPr>
              <a:t>(7768</a:t>
            </a:r>
            <a:r>
              <a:rPr lang="ja-JP" altLang="en-US" sz="1400" dirty="0" smtClean="0">
                <a:latin typeface="AR P丸ゴシック体M" pitchFamily="50" charset="-128"/>
                <a:ea typeface="AR P丸ゴシック体M" pitchFamily="50" charset="-128"/>
              </a:rPr>
              <a:t>億円</a:t>
            </a:r>
            <a:r>
              <a:rPr lang="en-US" altLang="ja-JP" sz="1400" dirty="0" smtClean="0">
                <a:latin typeface="AR P丸ゴシック体M" pitchFamily="50" charset="-128"/>
                <a:ea typeface="AR P丸ゴシック体M" pitchFamily="50" charset="-128"/>
              </a:rPr>
              <a:t>)</a:t>
            </a:r>
            <a:r>
              <a:rPr lang="ja-JP" altLang="en-US" sz="1400" dirty="0" err="1" smtClean="0">
                <a:latin typeface="AR P丸ゴシック体M" pitchFamily="50" charset="-128"/>
                <a:ea typeface="AR P丸ゴシック体M" pitchFamily="50" charset="-128"/>
              </a:rPr>
              <a:t>、</a:t>
            </a:r>
            <a:r>
              <a:rPr lang="ja-JP" altLang="en-US" sz="1400" dirty="0" smtClean="0">
                <a:latin typeface="AR P丸ゴシック体M" pitchFamily="50" charset="-128"/>
                <a:ea typeface="AR P丸ゴシック体M" pitchFamily="50" charset="-128"/>
              </a:rPr>
              <a:t>「地方</a:t>
            </a:r>
            <a:endParaRPr lang="en-US" altLang="ja-JP" sz="1400" dirty="0" smtClean="0">
              <a:latin typeface="AR P丸ゴシック体M" pitchFamily="50" charset="-128"/>
              <a:ea typeface="AR P丸ゴシック体M" pitchFamily="50" charset="-128"/>
            </a:endParaRPr>
          </a:p>
          <a:p>
            <a:pPr>
              <a:buNone/>
            </a:pPr>
            <a:r>
              <a:rPr lang="ja-JP" altLang="en-US" sz="1400" dirty="0" smtClean="0">
                <a:latin typeface="AR P丸ゴシック体M" pitchFamily="50" charset="-128"/>
                <a:ea typeface="AR P丸ゴシック体M" pitchFamily="50" charset="-128"/>
              </a:rPr>
              <a:t>　支援」</a:t>
            </a:r>
            <a:r>
              <a:rPr lang="en-US" altLang="ja-JP" sz="1400" dirty="0" smtClean="0">
                <a:latin typeface="AR P丸ゴシック体M" pitchFamily="50" charset="-128"/>
                <a:ea typeface="AR P丸ゴシック体M" pitchFamily="50" charset="-128"/>
              </a:rPr>
              <a:t>(3</a:t>
            </a:r>
            <a:r>
              <a:rPr lang="ja-JP" altLang="en-US" sz="1400" dirty="0" smtClean="0">
                <a:latin typeface="AR P丸ゴシック体M" pitchFamily="50" charset="-128"/>
                <a:ea typeface="AR P丸ゴシック体M" pitchFamily="50" charset="-128"/>
              </a:rPr>
              <a:t>兆</a:t>
            </a:r>
            <a:r>
              <a:rPr lang="en-US" altLang="ja-JP" sz="1400" dirty="0" smtClean="0">
                <a:latin typeface="AR P丸ゴシック体M" pitchFamily="50" charset="-128"/>
                <a:ea typeface="AR P丸ゴシック体M" pitchFamily="50" charset="-128"/>
              </a:rPr>
              <a:t>4515</a:t>
            </a:r>
            <a:r>
              <a:rPr lang="ja-JP" altLang="en-US" sz="1400" dirty="0" smtClean="0">
                <a:latin typeface="AR P丸ゴシック体M" pitchFamily="50" charset="-128"/>
                <a:ea typeface="AR P丸ゴシック体M" pitchFamily="50" charset="-128"/>
              </a:rPr>
              <a:t>億円</a:t>
            </a:r>
            <a:r>
              <a:rPr lang="en-US" altLang="ja-JP" sz="1400" dirty="0" smtClean="0">
                <a:latin typeface="AR P丸ゴシック体M" pitchFamily="50" charset="-128"/>
                <a:ea typeface="AR P丸ゴシック体M" pitchFamily="50" charset="-128"/>
              </a:rPr>
              <a:t>)</a:t>
            </a:r>
            <a:r>
              <a:rPr lang="ja-JP" altLang="en-US" sz="1400" dirty="0" err="1" smtClean="0">
                <a:latin typeface="AR P丸ゴシック体M" pitchFamily="50" charset="-128"/>
                <a:ea typeface="AR P丸ゴシック体M" pitchFamily="50" charset="-128"/>
              </a:rPr>
              <a:t>、</a:t>
            </a:r>
            <a:r>
              <a:rPr lang="ja-JP" altLang="en-US" sz="1400" dirty="0" smtClean="0">
                <a:latin typeface="AR P丸ゴシック体M" pitchFamily="50" charset="-128"/>
                <a:ea typeface="AR P丸ゴシック体M" pitchFamily="50" charset="-128"/>
              </a:rPr>
              <a:t>「雇用」</a:t>
            </a:r>
            <a:r>
              <a:rPr lang="en-US" altLang="ja-JP" sz="1400" dirty="0" smtClean="0">
                <a:latin typeface="AR P丸ゴシック体M" pitchFamily="50" charset="-128"/>
                <a:ea typeface="AR P丸ゴシック体M" pitchFamily="50" charset="-128"/>
              </a:rPr>
              <a:t>(6140</a:t>
            </a:r>
            <a:r>
              <a:rPr lang="ja-JP" altLang="en-US" sz="1400" dirty="0" smtClean="0">
                <a:latin typeface="AR P丸ゴシック体M" pitchFamily="50" charset="-128"/>
                <a:ea typeface="AR P丸ゴシック体M" pitchFamily="50" charset="-128"/>
              </a:rPr>
              <a:t>億円－一般会計は</a:t>
            </a:r>
            <a:r>
              <a:rPr lang="en-US" altLang="ja-JP" sz="1400" dirty="0" smtClean="0">
                <a:latin typeface="AR P丸ゴシック体M" pitchFamily="50" charset="-128"/>
                <a:ea typeface="AR P丸ゴシック体M" pitchFamily="50" charset="-128"/>
              </a:rPr>
              <a:t>2793</a:t>
            </a:r>
            <a:r>
              <a:rPr lang="ja-JP" altLang="en-US" sz="1400" dirty="0" smtClean="0">
                <a:latin typeface="AR P丸ゴシック体M" pitchFamily="50" charset="-128"/>
                <a:ea typeface="AR P丸ゴシック体M" pitchFamily="50" charset="-128"/>
              </a:rPr>
              <a:t>億円</a:t>
            </a:r>
            <a:r>
              <a:rPr lang="en-US" altLang="ja-JP" sz="1400" dirty="0" smtClean="0">
                <a:latin typeface="AR P丸ゴシック体M" pitchFamily="50" charset="-128"/>
                <a:ea typeface="AR P丸ゴシック体M" pitchFamily="50" charset="-128"/>
              </a:rPr>
              <a:t>)</a:t>
            </a:r>
            <a:r>
              <a:rPr lang="ja-JP" altLang="en-US" sz="1400" dirty="0" smtClean="0">
                <a:latin typeface="AR P丸ゴシック体M" pitchFamily="50" charset="-128"/>
                <a:ea typeface="AR P丸ゴシック体M" pitchFamily="50" charset="-128"/>
              </a:rPr>
              <a:t>の総額</a:t>
            </a:r>
            <a:r>
              <a:rPr lang="en-US" altLang="ja-JP" sz="1400" dirty="0" smtClean="0">
                <a:latin typeface="AR P丸ゴシック体M" pitchFamily="50" charset="-128"/>
                <a:ea typeface="AR P丸ゴシック体M" pitchFamily="50" charset="-128"/>
                <a:sym typeface="Wingdings"/>
              </a:rPr>
              <a:t>7</a:t>
            </a:r>
            <a:r>
              <a:rPr lang="ja-JP" altLang="en-US" sz="1400" dirty="0" smtClean="0">
                <a:latin typeface="AR P丸ゴシック体M" pitchFamily="50" charset="-128"/>
                <a:ea typeface="AR P丸ゴシック体M" pitchFamily="50" charset="-128"/>
                <a:sym typeface="Wingdings"/>
              </a:rPr>
              <a:t>兆</a:t>
            </a:r>
            <a:r>
              <a:rPr lang="en-US" altLang="ja-JP" sz="1400" dirty="0" smtClean="0">
                <a:latin typeface="AR P丸ゴシック体M" pitchFamily="50" charset="-128"/>
                <a:ea typeface="AR P丸ゴシック体M" pitchFamily="50" charset="-128"/>
                <a:sym typeface="Wingdings"/>
              </a:rPr>
              <a:t>6969</a:t>
            </a:r>
            <a:r>
              <a:rPr lang="ja-JP" altLang="en-US" sz="1400" dirty="0" smtClean="0">
                <a:latin typeface="AR P丸ゴシック体M" pitchFamily="50" charset="-128"/>
                <a:ea typeface="AR P丸ゴシック体M" pitchFamily="50" charset="-128"/>
                <a:sym typeface="Wingdings"/>
              </a:rPr>
              <a:t>億円規模であった。</a:t>
            </a:r>
            <a:endParaRPr lang="en-US" altLang="ja-JP" sz="1400" dirty="0" smtClean="0">
              <a:latin typeface="AR P丸ゴシック体M" pitchFamily="50" charset="-128"/>
              <a:ea typeface="AR P丸ゴシック体M" pitchFamily="50" charset="-128"/>
              <a:sym typeface="Wingdings"/>
            </a:endParaRPr>
          </a:p>
          <a:p>
            <a:pPr>
              <a:buNone/>
            </a:pPr>
            <a:r>
              <a:rPr lang="ja-JP" altLang="en-US" sz="1400" dirty="0" smtClean="0">
                <a:solidFill>
                  <a:srgbClr val="FF0000"/>
                </a:solidFill>
                <a:latin typeface="AR P丸ゴシック体M" pitchFamily="50" charset="-128"/>
                <a:ea typeface="AR P丸ゴシック体M" pitchFamily="50" charset="-128"/>
                <a:sym typeface="Wingdings"/>
              </a:rPr>
              <a:t>●</a:t>
            </a:r>
            <a:r>
              <a:rPr lang="ja-JP" altLang="en-US" sz="1400" dirty="0" smtClean="0">
                <a:latin typeface="AR P丸ゴシック体M" pitchFamily="50" charset="-128"/>
                <a:ea typeface="AR P丸ゴシック体M" pitchFamily="50" charset="-128"/>
                <a:sym typeface="Wingdings"/>
              </a:rPr>
              <a:t>年末も押し迫った</a:t>
            </a:r>
            <a:r>
              <a:rPr lang="en-US" altLang="ja-JP" sz="1400" dirty="0" smtClean="0">
                <a:latin typeface="AR P丸ゴシック体M" pitchFamily="50" charset="-128"/>
                <a:ea typeface="AR P丸ゴシック体M" pitchFamily="50" charset="-128"/>
                <a:sym typeface="Wingdings"/>
              </a:rPr>
              <a:t>2009</a:t>
            </a:r>
            <a:r>
              <a:rPr lang="ja-JP" altLang="en-US" sz="1400" dirty="0" smtClean="0">
                <a:latin typeface="AR P丸ゴシック体M" pitchFamily="50" charset="-128"/>
                <a:ea typeface="AR P丸ゴシック体M" pitchFamily="50" charset="-128"/>
                <a:sym typeface="Wingdings"/>
              </a:rPr>
              <a:t>年</a:t>
            </a:r>
            <a:r>
              <a:rPr lang="en-US" altLang="ja-JP" sz="1400" dirty="0" smtClean="0">
                <a:latin typeface="AR P丸ゴシック体M" pitchFamily="50" charset="-128"/>
                <a:ea typeface="AR P丸ゴシック体M" pitchFamily="50" charset="-128"/>
                <a:sym typeface="Wingdings"/>
              </a:rPr>
              <a:t>12</a:t>
            </a:r>
            <a:r>
              <a:rPr lang="ja-JP" altLang="en-US" sz="1400" dirty="0" smtClean="0">
                <a:latin typeface="AR P丸ゴシック体M" pitchFamily="50" charset="-128"/>
                <a:ea typeface="AR P丸ゴシック体M" pitchFamily="50" charset="-128"/>
                <a:sym typeface="Wingdings"/>
              </a:rPr>
              <a:t>月</a:t>
            </a:r>
            <a:r>
              <a:rPr lang="en-US" altLang="ja-JP" sz="1400" dirty="0" smtClean="0">
                <a:latin typeface="AR P丸ゴシック体M" pitchFamily="50" charset="-128"/>
                <a:ea typeface="AR P丸ゴシック体M" pitchFamily="50" charset="-128"/>
                <a:sym typeface="Wingdings"/>
              </a:rPr>
              <a:t>30</a:t>
            </a:r>
            <a:r>
              <a:rPr lang="ja-JP" altLang="en-US" sz="1400" dirty="0" smtClean="0">
                <a:latin typeface="AR P丸ゴシック体M" pitchFamily="50" charset="-128"/>
                <a:ea typeface="AR P丸ゴシック体M" pitchFamily="50" charset="-128"/>
                <a:sym typeface="Wingdings"/>
              </a:rPr>
              <a:t>日、「新成長戦略</a:t>
            </a:r>
            <a:r>
              <a:rPr lang="en-US" altLang="ja-JP" sz="1400" dirty="0" smtClean="0">
                <a:latin typeface="AR P丸ゴシック体M" pitchFamily="50" charset="-128"/>
                <a:ea typeface="AR P丸ゴシック体M" pitchFamily="50" charset="-128"/>
                <a:sym typeface="Wingdings"/>
              </a:rPr>
              <a:t>(</a:t>
            </a:r>
            <a:r>
              <a:rPr lang="ja-JP" altLang="en-US" sz="1400" dirty="0" smtClean="0">
                <a:latin typeface="AR P丸ゴシック体M" pitchFamily="50" charset="-128"/>
                <a:ea typeface="AR P丸ゴシック体M" pitchFamily="50" charset="-128"/>
                <a:sym typeface="Wingdings"/>
              </a:rPr>
              <a:t>基本方針」</a:t>
            </a:r>
            <a:r>
              <a:rPr lang="en-US" altLang="ja-JP" sz="1400" dirty="0" smtClean="0">
                <a:latin typeface="AR P丸ゴシック体M" pitchFamily="50" charset="-128"/>
                <a:ea typeface="AR P丸ゴシック体M" pitchFamily="50" charset="-128"/>
                <a:sym typeface="Wingdings"/>
              </a:rPr>
              <a:t>(</a:t>
            </a:r>
            <a:r>
              <a:rPr lang="ja-JP" altLang="en-US" sz="1400" dirty="0" smtClean="0">
                <a:latin typeface="AR P丸ゴシック体M" pitchFamily="50" charset="-128"/>
                <a:ea typeface="AR P丸ゴシック体M" pitchFamily="50" charset="-128"/>
                <a:sym typeface="Wingdings"/>
              </a:rPr>
              <a:t>閣議決定）が策定された。本文</a:t>
            </a:r>
            <a:r>
              <a:rPr lang="en-US" altLang="ja-JP" sz="1400" dirty="0" smtClean="0">
                <a:latin typeface="AR P丸ゴシック体M" pitchFamily="50" charset="-128"/>
                <a:ea typeface="AR P丸ゴシック体M" pitchFamily="50" charset="-128"/>
                <a:sym typeface="Wingdings"/>
              </a:rPr>
              <a:t>29</a:t>
            </a:r>
            <a:r>
              <a:rPr lang="ja-JP" altLang="en-US" sz="1400" dirty="0" smtClean="0">
                <a:latin typeface="AR P丸ゴシック体M" pitchFamily="50" charset="-128"/>
                <a:ea typeface="AR P丸ゴシック体M" pitchFamily="50" charset="-128"/>
                <a:sym typeface="Wingdings"/>
              </a:rPr>
              <a:t>ページ</a:t>
            </a:r>
            <a:endParaRPr lang="en-US" altLang="ja-JP" sz="1400" dirty="0" smtClean="0">
              <a:latin typeface="AR P丸ゴシック体M" pitchFamily="50" charset="-128"/>
              <a:ea typeface="AR P丸ゴシック体M" pitchFamily="50" charset="-128"/>
              <a:sym typeface="Wingdings"/>
            </a:endParaRPr>
          </a:p>
          <a:p>
            <a:pPr>
              <a:buNone/>
            </a:pPr>
            <a:r>
              <a:rPr lang="ja-JP" altLang="en-US" sz="1400" dirty="0" smtClean="0">
                <a:latin typeface="AR P丸ゴシック体M" pitchFamily="50" charset="-128"/>
                <a:ea typeface="AR P丸ゴシック体M" pitchFamily="50" charset="-128"/>
                <a:sym typeface="Wingdings"/>
              </a:rPr>
              <a:t>　の長文であり、１．「新需要創造・リダーシップ宣言」、２．６つの戦略分野の基本方針を目標とする成果、</a:t>
            </a:r>
            <a:endParaRPr lang="en-US" altLang="ja-JP" sz="1400" dirty="0" smtClean="0">
              <a:latin typeface="AR P丸ゴシック体M" pitchFamily="50" charset="-128"/>
              <a:ea typeface="AR P丸ゴシック体M" pitchFamily="50" charset="-128"/>
              <a:sym typeface="Wingdings"/>
            </a:endParaRPr>
          </a:p>
          <a:p>
            <a:pPr>
              <a:buNone/>
            </a:pPr>
            <a:r>
              <a:rPr lang="ja-JP" altLang="en-US" sz="1400" dirty="0" smtClean="0">
                <a:latin typeface="AR P丸ゴシック体M" pitchFamily="50" charset="-128"/>
                <a:ea typeface="AR P丸ゴシック体M" pitchFamily="50" charset="-128"/>
                <a:sym typeface="Wingdings"/>
              </a:rPr>
              <a:t>　３．豊かな国民生活の実現を目指した経済運営と今後の進め方となっている。</a:t>
            </a:r>
            <a:endParaRPr lang="en-US" altLang="ja-JP" sz="1400" dirty="0" smtClean="0">
              <a:latin typeface="AR P丸ゴシック体M" pitchFamily="50" charset="-128"/>
              <a:ea typeface="AR P丸ゴシック体M" pitchFamily="50" charset="-128"/>
              <a:sym typeface="Wingdings"/>
            </a:endParaRPr>
          </a:p>
          <a:p>
            <a:pPr>
              <a:buNone/>
            </a:pPr>
            <a:r>
              <a:rPr lang="ja-JP" altLang="en-US" sz="1400" dirty="0" smtClean="0">
                <a:solidFill>
                  <a:srgbClr val="FF0000"/>
                </a:solidFill>
                <a:latin typeface="AR P丸ゴシック体M" pitchFamily="50" charset="-128"/>
                <a:ea typeface="AR P丸ゴシック体M" pitchFamily="50" charset="-128"/>
                <a:sym typeface="Wingdings"/>
              </a:rPr>
              <a:t>●</a:t>
            </a:r>
            <a:r>
              <a:rPr lang="ja-JP" altLang="en-US" sz="1400" dirty="0" smtClean="0">
                <a:latin typeface="AR P丸ゴシック体M" pitchFamily="50" charset="-128"/>
                <a:ea typeface="AR P丸ゴシック体M" pitchFamily="50" charset="-128"/>
                <a:sym typeface="Wingdings"/>
              </a:rPr>
              <a:t>「新成長戦略」の</a:t>
            </a:r>
            <a:r>
              <a:rPr lang="en-US" altLang="ja-JP" sz="1400" dirty="0" smtClean="0">
                <a:latin typeface="AR P丸ゴシック体M" pitchFamily="50" charset="-128"/>
                <a:ea typeface="AR P丸ゴシック体M" pitchFamily="50" charset="-128"/>
                <a:sym typeface="Wingdings"/>
              </a:rPr>
              <a:t>(6)</a:t>
            </a:r>
            <a:r>
              <a:rPr lang="ja-JP" altLang="en-US" sz="1400" dirty="0" smtClean="0">
                <a:latin typeface="AR P丸ゴシック体M" pitchFamily="50" charset="-128"/>
                <a:ea typeface="AR P丸ゴシック体M" pitchFamily="50" charset="-128"/>
                <a:sym typeface="Wingdings"/>
              </a:rPr>
              <a:t>雇用・人材育成～「出番」と「居場所」のある国・日本は</a:t>
            </a:r>
            <a:r>
              <a:rPr lang="en-US" altLang="ja-JP" sz="1400" dirty="0" smtClean="0">
                <a:latin typeface="AR P丸ゴシック体M" pitchFamily="50" charset="-128"/>
                <a:ea typeface="AR P丸ゴシック体M" pitchFamily="50" charset="-128"/>
                <a:sym typeface="Wingdings"/>
              </a:rPr>
              <a:t>2020</a:t>
            </a:r>
            <a:r>
              <a:rPr lang="ja-JP" altLang="en-US" sz="1400" dirty="0" smtClean="0">
                <a:latin typeface="AR P丸ゴシック体M" pitchFamily="50" charset="-128"/>
                <a:ea typeface="AR P丸ゴシック体M" pitchFamily="50" charset="-128"/>
                <a:sym typeface="Wingdings"/>
              </a:rPr>
              <a:t>年までの目標である。</a:t>
            </a:r>
            <a:endParaRPr lang="en-US" altLang="ja-JP" sz="1400" dirty="0" smtClean="0">
              <a:latin typeface="AR P丸ゴシック体M" pitchFamily="50" charset="-128"/>
              <a:ea typeface="AR P丸ゴシック体M" pitchFamily="50" charset="-128"/>
              <a:sym typeface="Wingdings"/>
            </a:endParaRPr>
          </a:p>
          <a:p>
            <a:pPr>
              <a:buNone/>
            </a:pPr>
            <a:r>
              <a:rPr lang="ja-JP" altLang="en-US" sz="1400" dirty="0" smtClean="0">
                <a:latin typeface="AR P丸ゴシック体M" pitchFamily="50" charset="-128"/>
                <a:ea typeface="AR P丸ゴシック体M" pitchFamily="50" charset="-128"/>
                <a:sym typeface="Wingdings"/>
              </a:rPr>
              <a:t>　「若者フリーター約半減」「ニーと減少」「女性Ｍ字カーブの解消」「高齢者就労促進」「障害者就労促</a:t>
            </a:r>
            <a:endParaRPr lang="en-US" altLang="ja-JP" sz="1400" dirty="0" smtClean="0">
              <a:latin typeface="AR P丸ゴシック体M" pitchFamily="50" charset="-128"/>
              <a:ea typeface="AR P丸ゴシック体M" pitchFamily="50" charset="-128"/>
              <a:sym typeface="Wingdings"/>
            </a:endParaRPr>
          </a:p>
          <a:p>
            <a:pPr>
              <a:buNone/>
            </a:pPr>
            <a:r>
              <a:rPr lang="ja-JP" altLang="en-US" sz="1400" dirty="0" smtClean="0">
                <a:latin typeface="AR P丸ゴシック体M" pitchFamily="50" charset="-128"/>
                <a:ea typeface="AR P丸ゴシック体M" pitchFamily="50" charset="-128"/>
                <a:sym typeface="Wingdings"/>
              </a:rPr>
              <a:t>　進」「ジョブ・カード取得者</a:t>
            </a:r>
            <a:r>
              <a:rPr lang="en-US" altLang="ja-JP" sz="1400" dirty="0" smtClean="0">
                <a:latin typeface="AR P丸ゴシック体M" pitchFamily="50" charset="-128"/>
                <a:ea typeface="AR P丸ゴシック体M" pitchFamily="50" charset="-128"/>
                <a:sym typeface="Wingdings"/>
              </a:rPr>
              <a:t>300</a:t>
            </a:r>
            <a:r>
              <a:rPr lang="ja-JP" altLang="en-US" sz="1400" dirty="0" smtClean="0">
                <a:latin typeface="AR P丸ゴシック体M" pitchFamily="50" charset="-128"/>
                <a:ea typeface="AR P丸ゴシック体M" pitchFamily="50" charset="-128"/>
                <a:sym typeface="Wingdings"/>
              </a:rPr>
              <a:t>万人」「有給休暇取得促進」「最低賃金引き上げ」「時短」の具体的目標を</a:t>
            </a:r>
            <a:endParaRPr lang="en-US" altLang="ja-JP" sz="1400" dirty="0" smtClean="0">
              <a:latin typeface="AR P丸ゴシック体M" pitchFamily="50" charset="-128"/>
              <a:ea typeface="AR P丸ゴシック体M" pitchFamily="50" charset="-128"/>
              <a:sym typeface="Wingdings"/>
            </a:endParaRPr>
          </a:p>
          <a:p>
            <a:pPr>
              <a:buNone/>
            </a:pPr>
            <a:r>
              <a:rPr lang="ja-JP" altLang="en-US" sz="1400" dirty="0" smtClean="0">
                <a:latin typeface="AR P丸ゴシック体M" pitchFamily="50" charset="-128"/>
                <a:ea typeface="AR P丸ゴシック体M" pitchFamily="50" charset="-128"/>
                <a:sym typeface="Wingdings"/>
              </a:rPr>
              <a:t>　定めるとしている。</a:t>
            </a:r>
            <a:endParaRPr lang="en-US" altLang="ja-JP" sz="1400" dirty="0" smtClean="0">
              <a:latin typeface="AR P丸ゴシック体M" pitchFamily="50" charset="-128"/>
              <a:ea typeface="AR P丸ゴシック体M" pitchFamily="50" charset="-128"/>
              <a:sym typeface="Wingdings"/>
            </a:endParaRPr>
          </a:p>
          <a:p>
            <a:pPr>
              <a:buNone/>
            </a:pPr>
            <a:r>
              <a:rPr lang="ja-JP" altLang="en-US" sz="1400" dirty="0" smtClean="0">
                <a:solidFill>
                  <a:srgbClr val="FF0000"/>
                </a:solidFill>
                <a:latin typeface="AR P丸ゴシック体M" pitchFamily="50" charset="-128"/>
                <a:ea typeface="AR P丸ゴシック体M" pitchFamily="50" charset="-128"/>
                <a:sym typeface="Wingdings"/>
              </a:rPr>
              <a:t>●</a:t>
            </a:r>
            <a:r>
              <a:rPr lang="en-US" altLang="ja-JP" sz="1400" dirty="0" smtClean="0">
                <a:latin typeface="AR P丸ゴシック体M" pitchFamily="50" charset="-128"/>
                <a:ea typeface="AR P丸ゴシック体M" pitchFamily="50" charset="-128"/>
                <a:sym typeface="Wingdings"/>
              </a:rPr>
              <a:t>2010</a:t>
            </a:r>
            <a:r>
              <a:rPr lang="ja-JP" altLang="en-US" sz="1400" dirty="0" smtClean="0">
                <a:latin typeface="AR P丸ゴシック体M" pitchFamily="50" charset="-128"/>
                <a:ea typeface="AR P丸ゴシック体M" pitchFamily="50" charset="-128"/>
                <a:sym typeface="Wingdings"/>
              </a:rPr>
              <a:t>年度予算は総額</a:t>
            </a:r>
            <a:r>
              <a:rPr lang="en-US" altLang="ja-JP" sz="1400" dirty="0" smtClean="0">
                <a:latin typeface="AR P丸ゴシック体M" pitchFamily="50" charset="-128"/>
                <a:ea typeface="AR P丸ゴシック体M" pitchFamily="50" charset="-128"/>
                <a:sym typeface="Wingdings"/>
              </a:rPr>
              <a:t>92</a:t>
            </a:r>
            <a:r>
              <a:rPr lang="ja-JP" altLang="en-US" sz="1400" dirty="0" smtClean="0">
                <a:latin typeface="AR P丸ゴシック体M" pitchFamily="50" charset="-128"/>
                <a:ea typeface="AR P丸ゴシック体M" pitchFamily="50" charset="-128"/>
                <a:sym typeface="Wingdings"/>
              </a:rPr>
              <a:t>兆</a:t>
            </a:r>
            <a:r>
              <a:rPr lang="en-US" altLang="ja-JP" sz="1400" dirty="0" smtClean="0">
                <a:latin typeface="AR P丸ゴシック体M" pitchFamily="50" charset="-128"/>
                <a:ea typeface="AR P丸ゴシック体M" pitchFamily="50" charset="-128"/>
                <a:sym typeface="Wingdings"/>
              </a:rPr>
              <a:t>213</a:t>
            </a:r>
            <a:r>
              <a:rPr lang="ja-JP" altLang="en-US" sz="1400" dirty="0" smtClean="0">
                <a:latin typeface="AR P丸ゴシック体M" pitchFamily="50" charset="-128"/>
                <a:ea typeface="AR P丸ゴシック体M" pitchFamily="50" charset="-128"/>
                <a:sym typeface="Wingdings"/>
              </a:rPr>
              <a:t>億円である。雇用対策は緊急対策と「明日の</a:t>
            </a:r>
            <a:r>
              <a:rPr lang="en-US" altLang="ja-JP" sz="1400" dirty="0" smtClean="0">
                <a:latin typeface="AR P丸ゴシック体M" pitchFamily="50" charset="-128"/>
                <a:ea typeface="AR P丸ゴシック体M" pitchFamily="50" charset="-128"/>
                <a:sym typeface="Wingdings"/>
              </a:rPr>
              <a:t>…</a:t>
            </a:r>
            <a:r>
              <a:rPr lang="ja-JP" altLang="en-US" sz="1400" dirty="0" smtClean="0">
                <a:latin typeface="AR P丸ゴシック体M" pitchFamily="50" charset="-128"/>
                <a:ea typeface="AR P丸ゴシック体M" pitchFamily="50" charset="-128"/>
                <a:sym typeface="Wingdings"/>
              </a:rPr>
              <a:t>」の施策を迅速に実施す</a:t>
            </a:r>
            <a:endParaRPr lang="en-US" altLang="ja-JP" sz="1400" dirty="0" smtClean="0">
              <a:latin typeface="AR P丸ゴシック体M" pitchFamily="50" charset="-128"/>
              <a:ea typeface="AR P丸ゴシック体M" pitchFamily="50" charset="-128"/>
              <a:sym typeface="Wingdings"/>
            </a:endParaRPr>
          </a:p>
          <a:p>
            <a:pPr>
              <a:buNone/>
            </a:pPr>
            <a:r>
              <a:rPr lang="ja-JP" altLang="en-US" sz="1400" dirty="0" smtClean="0">
                <a:latin typeface="AR P丸ゴシック体M" pitchFamily="50" charset="-128"/>
                <a:ea typeface="AR P丸ゴシック体M" pitchFamily="50" charset="-128"/>
                <a:sym typeface="Wingdings"/>
              </a:rPr>
              <a:t>　るとするが総額は</a:t>
            </a:r>
            <a:r>
              <a:rPr lang="en-US" altLang="ja-JP" sz="1400" dirty="0" smtClean="0">
                <a:latin typeface="AR P丸ゴシック体M" pitchFamily="50" charset="-128"/>
                <a:ea typeface="AR P丸ゴシック体M" pitchFamily="50" charset="-128"/>
              </a:rPr>
              <a:t>3262</a:t>
            </a:r>
            <a:r>
              <a:rPr lang="ja-JP" altLang="en-US" sz="1400" dirty="0" smtClean="0">
                <a:latin typeface="AR P丸ゴシック体M" pitchFamily="50" charset="-128"/>
                <a:ea typeface="AR P丸ゴシック体M" pitchFamily="50" charset="-128"/>
              </a:rPr>
              <a:t>億円（厚労省予算の１．２％）である。</a:t>
            </a:r>
            <a:endParaRPr lang="en-US" altLang="ja-JP" sz="1400" dirty="0" smtClean="0">
              <a:latin typeface="AR P丸ゴシック体M" pitchFamily="50" charset="-128"/>
              <a:ea typeface="AR P丸ゴシック体M" pitchFamily="50" charset="-128"/>
            </a:endParaRPr>
          </a:p>
          <a:p>
            <a:pPr>
              <a:buNone/>
            </a:pPr>
            <a:endParaRPr lang="ja-JP" altLang="en-US" sz="1400" dirty="0" smtClean="0"/>
          </a:p>
          <a:p>
            <a:pPr>
              <a:buNone/>
            </a:pPr>
            <a:endParaRPr lang="en-US" altLang="ja-JP" sz="1400" dirty="0" smtClean="0">
              <a:latin typeface="AR P丸ゴシック体M" pitchFamily="50" charset="-128"/>
              <a:ea typeface="AR P丸ゴシック体M" pitchFamily="50" charset="-128"/>
            </a:endParaRPr>
          </a:p>
          <a:p>
            <a:pPr>
              <a:buNone/>
            </a:pPr>
            <a:endParaRPr lang="ja-JP" altLang="en-US" sz="1400" dirty="0" smtClean="0"/>
          </a:p>
          <a:p>
            <a:pPr>
              <a:buNone/>
            </a:pPr>
            <a:endParaRPr kumimoji="1" lang="ja-JP" altLang="en-US" sz="1400" dirty="0">
              <a:solidFill>
                <a:srgbClr val="FF0000"/>
              </a:solidFill>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2"/>
          </p:nvPr>
        </p:nvSpPr>
        <p:spPr>
          <a:xfrm>
            <a:off x="8215338" y="642918"/>
            <a:ext cx="762000" cy="36576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5</a:t>
            </a:fld>
            <a:endParaRPr kumimoji="1" lang="ja-JP" altLang="en-US" sz="2000" dirty="0">
              <a:solidFill>
                <a:schemeClr val="tx1"/>
              </a:solidFill>
              <a:latin typeface="AR P丸ゴシック体M" pitchFamily="50" charset="-128"/>
              <a:ea typeface="AR P丸ゴシック体M" pitchFamily="50" charset="-128"/>
            </a:endParaRPr>
          </a:p>
        </p:txBody>
      </p:sp>
      <p:sp>
        <p:nvSpPr>
          <p:cNvPr id="5" name="正方形/長方形 4"/>
          <p:cNvSpPr/>
          <p:nvPr/>
        </p:nvSpPr>
        <p:spPr>
          <a:xfrm>
            <a:off x="500034" y="714356"/>
            <a:ext cx="2928958" cy="357190"/>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AR P丸ゴシック体M" pitchFamily="50" charset="-128"/>
                <a:ea typeface="AR P丸ゴシック体M" pitchFamily="50" charset="-128"/>
              </a:rPr>
              <a:t>鳩山内閣の経済・雇用対策</a:t>
            </a:r>
            <a:endParaRPr kumimoji="1" lang="ja-JP" altLang="en-US" dirty="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8215338" y="500042"/>
            <a:ext cx="762000" cy="36576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6</a:t>
            </a:fld>
            <a:endParaRPr kumimoji="1" lang="ja-JP" altLang="en-US" sz="2000" dirty="0">
              <a:solidFill>
                <a:schemeClr val="tx1"/>
              </a:solidFill>
              <a:latin typeface="AR P丸ゴシック体M" pitchFamily="50" charset="-128"/>
              <a:ea typeface="AR P丸ゴシック体M" pitchFamily="50" charset="-128"/>
            </a:endParaRPr>
          </a:p>
        </p:txBody>
      </p:sp>
      <p:graphicFrame>
        <p:nvGraphicFramePr>
          <p:cNvPr id="5" name="表 4"/>
          <p:cNvGraphicFramePr>
            <a:graphicFrameLocks noGrp="1"/>
          </p:cNvGraphicFramePr>
          <p:nvPr/>
        </p:nvGraphicFramePr>
        <p:xfrm>
          <a:off x="285721" y="785793"/>
          <a:ext cx="8572559" cy="5452121"/>
        </p:xfrm>
        <a:graphic>
          <a:graphicData uri="http://schemas.openxmlformats.org/drawingml/2006/table">
            <a:tbl>
              <a:tblPr firstRow="1" bandRow="1">
                <a:tableStyleId>{5C22544A-7EE6-4342-B048-85BDC9FD1C3A}</a:tableStyleId>
              </a:tblPr>
              <a:tblGrid>
                <a:gridCol w="2143139"/>
                <a:gridCol w="2286016"/>
                <a:gridCol w="4143404"/>
              </a:tblGrid>
              <a:tr h="361043">
                <a:tc>
                  <a:txBody>
                    <a:bodyPr/>
                    <a:lstStyle/>
                    <a:p>
                      <a:r>
                        <a:rPr kumimoji="1" lang="ja-JP" altLang="en-US" sz="1400" b="0" dirty="0" smtClean="0">
                          <a:solidFill>
                            <a:schemeClr val="tx1"/>
                          </a:solidFill>
                          <a:latin typeface="AR P丸ゴシック体M" pitchFamily="50" charset="-128"/>
                          <a:ea typeface="AR P丸ゴシック体M" pitchFamily="50" charset="-128"/>
                        </a:rPr>
                        <a:t>鳩山内閣（</a:t>
                      </a:r>
                      <a:r>
                        <a:rPr kumimoji="1" lang="en-US" altLang="ja-JP" sz="1400" b="0" dirty="0" smtClean="0">
                          <a:solidFill>
                            <a:schemeClr val="tx1"/>
                          </a:solidFill>
                          <a:latin typeface="AR P丸ゴシック体M" pitchFamily="50" charset="-128"/>
                          <a:ea typeface="AR P丸ゴシック体M" pitchFamily="50" charset="-128"/>
                        </a:rPr>
                        <a:t>09.9.16)</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kumimoji="1" lang="ja-JP" altLang="en-US" sz="1400" b="0" dirty="0" smtClean="0">
                          <a:solidFill>
                            <a:schemeClr val="tx1"/>
                          </a:solidFill>
                          <a:latin typeface="AR P丸ゴシック体M" pitchFamily="50" charset="-128"/>
                          <a:ea typeface="AR P丸ゴシック体M" pitchFamily="50" charset="-128"/>
                        </a:rPr>
                        <a:t>財政規模</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雇用対策の主なもの</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00">
                <a:tc>
                  <a:txBody>
                    <a:bodyPr/>
                    <a:lstStyle/>
                    <a:p>
                      <a:r>
                        <a:rPr lang="ja-JP" altLang="en-US" sz="1400" dirty="0" smtClean="0">
                          <a:solidFill>
                            <a:schemeClr val="tx1"/>
                          </a:solidFill>
                          <a:latin typeface="AR P丸ゴシック体M" pitchFamily="50" charset="-128"/>
                          <a:ea typeface="AR P丸ゴシック体M" pitchFamily="50" charset="-128"/>
                          <a:sym typeface="Wingdings"/>
                        </a:rPr>
                        <a:t>緊急雇用対策（</a:t>
                      </a:r>
                      <a:r>
                        <a:rPr lang="en-US" altLang="ja-JP" sz="1400" dirty="0" smtClean="0">
                          <a:solidFill>
                            <a:schemeClr val="tx1"/>
                          </a:solidFill>
                          <a:latin typeface="AR P丸ゴシック体M" pitchFamily="50" charset="-128"/>
                          <a:ea typeface="AR P丸ゴシック体M" pitchFamily="50" charset="-128"/>
                          <a:sym typeface="Wingdings"/>
                        </a:rPr>
                        <a:t>09.10)</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endParaRPr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ja-JP" altLang="ja-JP" sz="1400" b="0" dirty="0" smtClean="0">
                          <a:solidFill>
                            <a:schemeClr val="tx1"/>
                          </a:solidFill>
                          <a:latin typeface="AR P丸ゴシック体M" pitchFamily="50" charset="-128"/>
                          <a:ea typeface="AR P丸ゴシック体M" pitchFamily="50" charset="-128"/>
                        </a:rPr>
                        <a:t>派遣村を必要としない支援と本格的な雇用創造</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9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AR P丸ゴシック体M" pitchFamily="50" charset="-128"/>
                          <a:ea typeface="AR P丸ゴシック体M" pitchFamily="50" charset="-128"/>
                        </a:rPr>
                        <a:t>2009</a:t>
                      </a:r>
                      <a:r>
                        <a:rPr kumimoji="1" lang="ja-JP" altLang="en-US" sz="1400" dirty="0" smtClean="0">
                          <a:latin typeface="AR P丸ゴシック体M" pitchFamily="50" charset="-128"/>
                          <a:ea typeface="AR P丸ゴシック体M" pitchFamily="50" charset="-128"/>
                        </a:rPr>
                        <a:t>年度第</a:t>
                      </a:r>
                      <a:r>
                        <a:rPr kumimoji="1" lang="en-US" altLang="ja-JP" sz="1400" dirty="0" smtClean="0">
                          <a:latin typeface="AR P丸ゴシック体M" pitchFamily="50" charset="-128"/>
                          <a:ea typeface="AR P丸ゴシック体M" pitchFamily="50" charset="-128"/>
                        </a:rPr>
                        <a:t>1</a:t>
                      </a:r>
                      <a:r>
                        <a:rPr kumimoji="1" lang="ja-JP" altLang="en-US" sz="1400" dirty="0" smtClean="0">
                          <a:latin typeface="AR P丸ゴシック体M" pitchFamily="50" charset="-128"/>
                          <a:ea typeface="AR P丸ゴシック体M" pitchFamily="50" charset="-128"/>
                        </a:rPr>
                        <a:t>次補正予算の執行見直し</a:t>
                      </a:r>
                      <a:r>
                        <a:rPr kumimoji="1" lang="en-US" altLang="ja-JP" sz="1400" dirty="0" smtClean="0">
                          <a:latin typeface="AR P丸ゴシック体M" pitchFamily="50" charset="-128"/>
                          <a:ea typeface="AR P丸ゴシック体M" pitchFamily="50" charset="-128"/>
                        </a:rPr>
                        <a:t>(09.1.16</a:t>
                      </a:r>
                      <a:r>
                        <a:rPr kumimoji="1" lang="ja-JP" altLang="en-US" sz="1400" dirty="0" smtClean="0">
                          <a:latin typeface="AR P丸ゴシック体M" pitchFamily="50" charset="-128"/>
                          <a:ea typeface="AR P丸ゴシック体M" pitchFamily="50" charset="-128"/>
                        </a:rPr>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dirty="0" smtClean="0">
                          <a:latin typeface="AR P丸ゴシック体M" pitchFamily="50" charset="-128"/>
                          <a:ea typeface="AR P丸ゴシック体M" pitchFamily="50" charset="-128"/>
                        </a:rPr>
                        <a:t>2</a:t>
                      </a:r>
                      <a:r>
                        <a:rPr kumimoji="1" lang="ja-JP" altLang="en-US" sz="1400" dirty="0" smtClean="0">
                          <a:latin typeface="AR P丸ゴシック体M" pitchFamily="50" charset="-128"/>
                          <a:ea typeface="AR P丸ゴシック体M" pitchFamily="50" charset="-128"/>
                        </a:rPr>
                        <a:t>兆</a:t>
                      </a:r>
                      <a:r>
                        <a:rPr kumimoji="1" lang="en-US" altLang="ja-JP" sz="1400" dirty="0" smtClean="0">
                          <a:latin typeface="AR P丸ゴシック体M" pitchFamily="50" charset="-128"/>
                          <a:ea typeface="AR P丸ゴシック体M" pitchFamily="50" charset="-128"/>
                        </a:rPr>
                        <a:t>6969</a:t>
                      </a:r>
                      <a:r>
                        <a:rPr kumimoji="1" lang="ja-JP" altLang="en-US" sz="1400" dirty="0" smtClean="0">
                          <a:latin typeface="AR P丸ゴシック体M" pitchFamily="50" charset="-128"/>
                          <a:ea typeface="AR P丸ゴシック体M" pitchFamily="50" charset="-128"/>
                        </a:rPr>
                        <a:t>億円</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雇用関係は高齢者等の雇用の安定・促進（</a:t>
                      </a:r>
                      <a:r>
                        <a:rPr kumimoji="1" lang="en-US" altLang="ja-JP" sz="1400" dirty="0" smtClean="0">
                          <a:latin typeface="AR P丸ゴシック体M" pitchFamily="50" charset="-128"/>
                          <a:ea typeface="AR P丸ゴシック体M" pitchFamily="50" charset="-128"/>
                        </a:rPr>
                        <a:t>3.4</a:t>
                      </a:r>
                      <a:r>
                        <a:rPr kumimoji="1" lang="ja-JP" altLang="en-US" sz="1400" dirty="0" smtClean="0">
                          <a:latin typeface="AR P丸ゴシック体M" pitchFamily="50" charset="-128"/>
                          <a:ea typeface="AR P丸ゴシック体M" pitchFamily="50" charset="-128"/>
                        </a:rPr>
                        <a:t>億円）、緊急人材育成・就職支援基金</a:t>
                      </a:r>
                      <a:r>
                        <a:rPr kumimoji="1" lang="en-US" altLang="ja-JP" sz="1400" dirty="0" smtClean="0">
                          <a:latin typeface="AR P丸ゴシック体M" pitchFamily="50" charset="-128"/>
                          <a:ea typeface="AR P丸ゴシック体M" pitchFamily="50" charset="-128"/>
                        </a:rPr>
                        <a:t>(3533</a:t>
                      </a:r>
                      <a:r>
                        <a:rPr kumimoji="1" lang="ja-JP" altLang="en-US" sz="1400" dirty="0" smtClean="0">
                          <a:latin typeface="AR P丸ゴシック体M" pitchFamily="50" charset="-128"/>
                          <a:ea typeface="AR P丸ゴシック体M" pitchFamily="50" charset="-128"/>
                        </a:rPr>
                        <a:t>億円）</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4518">
                <a:tc>
                  <a:txBody>
                    <a:bodyPr/>
                    <a:lstStyle/>
                    <a:p>
                      <a:r>
                        <a:rPr lang="ja-JP" altLang="en-US" sz="1400" dirty="0" smtClean="0">
                          <a:solidFill>
                            <a:schemeClr val="tx1"/>
                          </a:solidFill>
                          <a:latin typeface="AR P丸ゴシック体M" pitchFamily="50" charset="-128"/>
                          <a:ea typeface="AR P丸ゴシック体M" pitchFamily="50" charset="-128"/>
                          <a:sym typeface="Wingdings"/>
                        </a:rPr>
                        <a:t>明日の安心と成長のための緊急経済対策（</a:t>
                      </a:r>
                      <a:r>
                        <a:rPr lang="en-US" altLang="ja-JP" sz="1400" dirty="0" smtClean="0">
                          <a:solidFill>
                            <a:schemeClr val="tx1"/>
                          </a:solidFill>
                          <a:latin typeface="AR P丸ゴシック体M" pitchFamily="50" charset="-128"/>
                          <a:ea typeface="AR P丸ゴシック体M" pitchFamily="50" charset="-128"/>
                          <a:sym typeface="Wingdings"/>
                        </a:rPr>
                        <a:t>09.12</a:t>
                      </a:r>
                      <a:r>
                        <a:rPr lang="ja-JP" altLang="en-US" sz="1400" dirty="0" smtClean="0">
                          <a:solidFill>
                            <a:schemeClr val="tx1"/>
                          </a:solidFill>
                          <a:latin typeface="AR P丸ゴシック体M" pitchFamily="50" charset="-128"/>
                          <a:ea typeface="AR P丸ゴシック体M" pitchFamily="50" charset="-128"/>
                          <a:sym typeface="Wingdings"/>
                        </a:rPr>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400" dirty="0" smtClean="0">
                          <a:solidFill>
                            <a:schemeClr val="tx1"/>
                          </a:solidFill>
                          <a:latin typeface="AR P丸ゴシック体M" pitchFamily="50" charset="-128"/>
                          <a:ea typeface="AR P丸ゴシック体M" pitchFamily="50" charset="-128"/>
                          <a:sym typeface="Wingdings"/>
                        </a:rPr>
                        <a:t>2009</a:t>
                      </a:r>
                      <a:r>
                        <a:rPr lang="ja-JP" altLang="en-US" sz="1400" dirty="0" smtClean="0">
                          <a:solidFill>
                            <a:schemeClr val="tx1"/>
                          </a:solidFill>
                          <a:latin typeface="AR P丸ゴシック体M" pitchFamily="50" charset="-128"/>
                          <a:ea typeface="AR P丸ゴシック体M" pitchFamily="50" charset="-128"/>
                          <a:sym typeface="Wingdings"/>
                        </a:rPr>
                        <a:t>年度第</a:t>
                      </a:r>
                      <a:r>
                        <a:rPr lang="en-US" altLang="ja-JP" sz="1400" dirty="0" smtClean="0">
                          <a:solidFill>
                            <a:schemeClr val="tx1"/>
                          </a:solidFill>
                          <a:latin typeface="AR P丸ゴシック体M" pitchFamily="50" charset="-128"/>
                          <a:ea typeface="AR P丸ゴシック体M" pitchFamily="50" charset="-128"/>
                          <a:sym typeface="Wingdings"/>
                        </a:rPr>
                        <a:t>2</a:t>
                      </a:r>
                      <a:r>
                        <a:rPr lang="ja-JP" altLang="en-US" sz="1400" dirty="0" smtClean="0">
                          <a:solidFill>
                            <a:schemeClr val="tx1"/>
                          </a:solidFill>
                          <a:latin typeface="AR P丸ゴシック体M" pitchFamily="50" charset="-128"/>
                          <a:ea typeface="AR P丸ゴシック体M" pitchFamily="50" charset="-128"/>
                          <a:sym typeface="Wingdings"/>
                        </a:rPr>
                        <a:t>次補正予算　</a:t>
                      </a:r>
                      <a:r>
                        <a:rPr lang="en-US" altLang="ja-JP" sz="1400" dirty="0" smtClean="0">
                          <a:solidFill>
                            <a:schemeClr val="tx1"/>
                          </a:solidFill>
                          <a:latin typeface="AR P丸ゴシック体M" pitchFamily="50" charset="-128"/>
                          <a:ea typeface="AR P丸ゴシック体M" pitchFamily="50" charset="-128"/>
                          <a:sym typeface="Wingdings"/>
                        </a:rPr>
                        <a:t/>
                      </a:r>
                      <a:br>
                        <a:rPr lang="en-US" altLang="ja-JP" sz="1400" dirty="0" smtClean="0">
                          <a:solidFill>
                            <a:schemeClr val="tx1"/>
                          </a:solidFill>
                          <a:latin typeface="AR P丸ゴシック体M" pitchFamily="50" charset="-128"/>
                          <a:ea typeface="AR P丸ゴシック体M" pitchFamily="50" charset="-128"/>
                          <a:sym typeface="Wingdings"/>
                        </a:rPr>
                      </a:br>
                      <a:r>
                        <a:rPr lang="ja-JP" altLang="en-US" sz="1400" dirty="0" smtClean="0">
                          <a:solidFill>
                            <a:schemeClr val="tx1"/>
                          </a:solidFill>
                          <a:latin typeface="AR P丸ゴシック体M" pitchFamily="50" charset="-128"/>
                          <a:ea typeface="AR P丸ゴシック体M" pitchFamily="50" charset="-128"/>
                          <a:sym typeface="Wingdings"/>
                        </a:rPr>
                        <a:t>（</a:t>
                      </a:r>
                      <a:r>
                        <a:rPr lang="en-US" altLang="ja-JP" sz="1400" dirty="0" smtClean="0">
                          <a:solidFill>
                            <a:schemeClr val="tx1"/>
                          </a:solidFill>
                          <a:latin typeface="AR P丸ゴシック体M" pitchFamily="50" charset="-128"/>
                          <a:ea typeface="AR P丸ゴシック体M" pitchFamily="50" charset="-128"/>
                          <a:sym typeface="Wingdings"/>
                        </a:rPr>
                        <a:t>10.1.28</a:t>
                      </a:r>
                      <a:r>
                        <a:rPr lang="ja-JP" altLang="en-US" sz="1400" dirty="0" smtClean="0">
                          <a:solidFill>
                            <a:schemeClr val="tx1"/>
                          </a:solidFill>
                          <a:latin typeface="AR P丸ゴシック体M" pitchFamily="50" charset="-128"/>
                          <a:ea typeface="AR P丸ゴシック体M" pitchFamily="50" charset="-128"/>
                          <a:sym typeface="Wingdings"/>
                        </a:rPr>
                        <a:t>成立）</a:t>
                      </a:r>
                      <a:endParaRPr lang="en-US" altLang="ja-JP" sz="1400" dirty="0" smtClean="0">
                        <a:solidFill>
                          <a:schemeClr val="tx1"/>
                        </a:solidFill>
                        <a:latin typeface="AR P丸ゴシック体M" pitchFamily="50" charset="-128"/>
                        <a:ea typeface="AR P丸ゴシック体M" pitchFamily="50" charset="-128"/>
                        <a:sym typeface="Wingdings"/>
                      </a:endParaRPr>
                    </a:p>
                    <a:p>
                      <a:r>
                        <a:rPr kumimoji="1" lang="ja-JP" altLang="en-US" sz="1400" dirty="0" smtClean="0">
                          <a:solidFill>
                            <a:schemeClr val="tx1"/>
                          </a:solidFill>
                          <a:latin typeface="AR P丸ゴシック体M" pitchFamily="50" charset="-128"/>
                          <a:ea typeface="AR P丸ゴシック体M" pitchFamily="50" charset="-128"/>
                          <a:sym typeface="Wingdings"/>
                        </a:rPr>
                        <a:t>総額</a:t>
                      </a:r>
                      <a:r>
                        <a:rPr kumimoji="1" lang="en-US" altLang="ja-JP" sz="1400" dirty="0" smtClean="0">
                          <a:solidFill>
                            <a:schemeClr val="tx1"/>
                          </a:solidFill>
                          <a:latin typeface="AR P丸ゴシック体M" pitchFamily="50" charset="-128"/>
                          <a:ea typeface="AR P丸ゴシック体M" pitchFamily="50" charset="-128"/>
                          <a:sym typeface="Wingdings"/>
                        </a:rPr>
                        <a:t>7</a:t>
                      </a:r>
                      <a:r>
                        <a:rPr kumimoji="1" lang="ja-JP" altLang="en-US" sz="1400" dirty="0" smtClean="0">
                          <a:solidFill>
                            <a:schemeClr val="tx1"/>
                          </a:solidFill>
                          <a:latin typeface="AR P丸ゴシック体M" pitchFamily="50" charset="-128"/>
                          <a:ea typeface="AR P丸ゴシック体M" pitchFamily="50" charset="-128"/>
                          <a:sym typeface="Wingdings"/>
                        </a:rPr>
                        <a:t>兆</a:t>
                      </a:r>
                      <a:r>
                        <a:rPr kumimoji="1" lang="en-US" altLang="ja-JP" sz="1400" dirty="0" smtClean="0">
                          <a:solidFill>
                            <a:schemeClr val="tx1"/>
                          </a:solidFill>
                          <a:latin typeface="AR P丸ゴシック体M" pitchFamily="50" charset="-128"/>
                          <a:ea typeface="AR P丸ゴシック体M" pitchFamily="50" charset="-128"/>
                          <a:sym typeface="Wingdings"/>
                        </a:rPr>
                        <a:t>6969</a:t>
                      </a:r>
                      <a:r>
                        <a:rPr kumimoji="1" lang="ja-JP" altLang="en-US" sz="1400" dirty="0" smtClean="0">
                          <a:solidFill>
                            <a:schemeClr val="tx1"/>
                          </a:solidFill>
                          <a:latin typeface="AR P丸ゴシック体M" pitchFamily="50" charset="-128"/>
                          <a:ea typeface="AR P丸ゴシック体M" pitchFamily="50" charset="-128"/>
                          <a:sym typeface="Wingdings"/>
                        </a:rPr>
                        <a:t>億円</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雇用対策費</a:t>
                      </a:r>
                      <a:r>
                        <a:rPr kumimoji="1" lang="en-US" altLang="ja-JP" sz="1400" dirty="0" smtClean="0">
                          <a:latin typeface="AR P丸ゴシック体M" pitchFamily="50" charset="-128"/>
                          <a:ea typeface="AR P丸ゴシック体M" pitchFamily="50" charset="-128"/>
                        </a:rPr>
                        <a:t>6140</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・求職者の「住まい対策」の拡充　</a:t>
                      </a:r>
                      <a:r>
                        <a:rPr kumimoji="1" lang="en-US" altLang="ja-JP" sz="1400" dirty="0" smtClean="0">
                          <a:latin typeface="AR P丸ゴシック体M" pitchFamily="50" charset="-128"/>
                          <a:ea typeface="AR P丸ゴシック体M" pitchFamily="50" charset="-128"/>
                        </a:rPr>
                        <a:t>700</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・重点分野の雇用創造　</a:t>
                      </a:r>
                      <a:r>
                        <a:rPr kumimoji="1" lang="en-US" altLang="ja-JP" sz="1400" dirty="0" smtClean="0">
                          <a:latin typeface="AR P丸ゴシック体M" pitchFamily="50" charset="-128"/>
                          <a:ea typeface="AR P丸ゴシック体M" pitchFamily="50" charset="-128"/>
                        </a:rPr>
                        <a:t>1500</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・待機児童対策　</a:t>
                      </a:r>
                      <a:r>
                        <a:rPr kumimoji="1" lang="en-US" altLang="ja-JP" sz="1400" dirty="0" smtClean="0">
                          <a:latin typeface="AR P丸ゴシック体M" pitchFamily="50" charset="-128"/>
                          <a:ea typeface="AR P丸ゴシック体M" pitchFamily="50" charset="-128"/>
                        </a:rPr>
                        <a:t>200</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・成長戦略への布石　</a:t>
                      </a:r>
                      <a:r>
                        <a:rPr kumimoji="1" lang="en-US" altLang="ja-JP" sz="1400" dirty="0" smtClean="0">
                          <a:latin typeface="AR P丸ゴシック体M" pitchFamily="50" charset="-128"/>
                          <a:ea typeface="AR P丸ゴシック体M" pitchFamily="50" charset="-128"/>
                        </a:rPr>
                        <a:t>3500</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・雇用調整助成金の要件緩和</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・雇用保険の適用拡大</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58766">
                <a:tc>
                  <a:txBody>
                    <a:bodyPr/>
                    <a:lstStyle/>
                    <a:p>
                      <a:r>
                        <a:rPr lang="ja-JP" altLang="ja-JP" sz="1400" dirty="0" smtClean="0">
                          <a:solidFill>
                            <a:schemeClr val="tx1"/>
                          </a:solidFill>
                          <a:latin typeface="AR P丸ゴシック体M" pitchFamily="50" charset="-128"/>
                          <a:ea typeface="AR P丸ゴシック体M" pitchFamily="50" charset="-128"/>
                        </a:rPr>
                        <a:t>新成長戦略</a:t>
                      </a:r>
                      <a:r>
                        <a:rPr lang="en-US" altLang="ja-JP" sz="1400" dirty="0" smtClean="0">
                          <a:solidFill>
                            <a:schemeClr val="tx1"/>
                          </a:solidFill>
                          <a:latin typeface="AR P丸ゴシック体M" pitchFamily="50" charset="-128"/>
                          <a:ea typeface="AR P丸ゴシック体M" pitchFamily="50" charset="-128"/>
                        </a:rPr>
                        <a:t>09.12.30</a:t>
                      </a:r>
                      <a:r>
                        <a:rPr lang="ja-JP" altLang="ja-JP" sz="1400" dirty="0" smtClean="0">
                          <a:solidFill>
                            <a:schemeClr val="tx1"/>
                          </a:solidFill>
                          <a:latin typeface="AR P丸ゴシック体M" pitchFamily="50" charset="-128"/>
                          <a:ea typeface="AR P丸ゴシック体M" pitchFamily="50" charset="-128"/>
                        </a:rPr>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solidFill>
                            <a:schemeClr val="tx1"/>
                          </a:solidFill>
                          <a:latin typeface="AR P丸ゴシック体M" pitchFamily="50" charset="-128"/>
                          <a:ea typeface="AR P丸ゴシック体M" pitchFamily="50" charset="-128"/>
                          <a:sym typeface="Wingdings"/>
                        </a:rPr>
                        <a:t>2010</a:t>
                      </a:r>
                      <a:r>
                        <a:rPr lang="ja-JP" altLang="en-US" sz="1400" dirty="0" smtClean="0">
                          <a:solidFill>
                            <a:schemeClr val="tx1"/>
                          </a:solidFill>
                          <a:latin typeface="AR P丸ゴシック体M" pitchFamily="50" charset="-128"/>
                          <a:ea typeface="AR P丸ゴシック体M" pitchFamily="50" charset="-128"/>
                          <a:sym typeface="Wingdings"/>
                        </a:rPr>
                        <a:t>年度予算</a:t>
                      </a:r>
                      <a:endParaRPr lang="en-US" altLang="ja-JP" sz="1400" dirty="0" smtClean="0">
                        <a:solidFill>
                          <a:schemeClr val="tx1"/>
                        </a:solidFill>
                        <a:latin typeface="AR P丸ゴシック体M" pitchFamily="50" charset="-128"/>
                        <a:ea typeface="AR P丸ゴシック体M" pitchFamily="50" charset="-128"/>
                        <a:sym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AR P丸ゴシック体M" pitchFamily="50" charset="-128"/>
                          <a:ea typeface="AR P丸ゴシック体M" pitchFamily="50" charset="-128"/>
                          <a:sym typeface="Wingdings"/>
                        </a:rPr>
                        <a:t>（</a:t>
                      </a:r>
                      <a:r>
                        <a:rPr lang="en-US" altLang="ja-JP" sz="1400" dirty="0" smtClean="0">
                          <a:solidFill>
                            <a:schemeClr val="tx1"/>
                          </a:solidFill>
                          <a:latin typeface="AR P丸ゴシック体M" pitchFamily="50" charset="-128"/>
                          <a:ea typeface="AR P丸ゴシック体M" pitchFamily="50" charset="-128"/>
                          <a:sym typeface="Wingdings"/>
                        </a:rPr>
                        <a:t>10.3.24</a:t>
                      </a:r>
                      <a:r>
                        <a:rPr lang="ja-JP" altLang="en-US" sz="1400" dirty="0" smtClean="0">
                          <a:solidFill>
                            <a:schemeClr val="tx1"/>
                          </a:solidFill>
                          <a:latin typeface="AR P丸ゴシック体M" pitchFamily="50" charset="-128"/>
                          <a:ea typeface="AR P丸ゴシック体M" pitchFamily="50" charset="-128"/>
                          <a:sym typeface="Wingdings"/>
                        </a:rPr>
                        <a:t>成立</a:t>
                      </a:r>
                      <a:r>
                        <a:rPr lang="en-US" altLang="ja-JP" sz="1400" dirty="0" smtClean="0">
                          <a:solidFill>
                            <a:schemeClr val="tx1"/>
                          </a:solidFill>
                          <a:latin typeface="AR P丸ゴシック体M" pitchFamily="50" charset="-128"/>
                          <a:ea typeface="AR P丸ゴシック体M" pitchFamily="50" charset="-128"/>
                          <a:sym typeface="Wingding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AR P丸ゴシック体M" pitchFamily="50" charset="-128"/>
                          <a:ea typeface="AR P丸ゴシック体M" pitchFamily="50" charset="-128"/>
                          <a:sym typeface="Wingdings"/>
                        </a:rPr>
                        <a:t>総額</a:t>
                      </a:r>
                      <a:r>
                        <a:rPr kumimoji="1" lang="en-US" altLang="ja-JP" sz="1400" dirty="0" smtClean="0">
                          <a:solidFill>
                            <a:schemeClr val="tx1"/>
                          </a:solidFill>
                          <a:latin typeface="AR P丸ゴシック体M" pitchFamily="50" charset="-128"/>
                          <a:ea typeface="AR P丸ゴシック体M" pitchFamily="50" charset="-128"/>
                          <a:sym typeface="Wingdings"/>
                        </a:rPr>
                        <a:t>92</a:t>
                      </a:r>
                      <a:r>
                        <a:rPr kumimoji="1" lang="ja-JP" altLang="en-US" sz="1400" dirty="0" smtClean="0">
                          <a:solidFill>
                            <a:schemeClr val="tx1"/>
                          </a:solidFill>
                          <a:latin typeface="AR P丸ゴシック体M" pitchFamily="50" charset="-128"/>
                          <a:ea typeface="AR P丸ゴシック体M" pitchFamily="50" charset="-128"/>
                          <a:sym typeface="Wingdings"/>
                        </a:rPr>
                        <a:t>兆</a:t>
                      </a:r>
                      <a:r>
                        <a:rPr kumimoji="1" lang="en-US" altLang="ja-JP" sz="1400" dirty="0" smtClean="0">
                          <a:solidFill>
                            <a:schemeClr val="tx1"/>
                          </a:solidFill>
                          <a:latin typeface="AR P丸ゴシック体M" pitchFamily="50" charset="-128"/>
                          <a:ea typeface="AR P丸ゴシック体M" pitchFamily="50" charset="-128"/>
                          <a:sym typeface="Wingdings"/>
                        </a:rPr>
                        <a:t>213</a:t>
                      </a:r>
                      <a:r>
                        <a:rPr kumimoji="1" lang="ja-JP" altLang="en-US" sz="1400" dirty="0" smtClean="0">
                          <a:solidFill>
                            <a:schemeClr val="tx1"/>
                          </a:solidFill>
                          <a:latin typeface="AR P丸ゴシック体M" pitchFamily="50" charset="-128"/>
                          <a:ea typeface="AR P丸ゴシック体M" pitchFamily="50" charset="-128"/>
                          <a:sym typeface="Wingdings"/>
                        </a:rPr>
                        <a:t>億円</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雇用対策費</a:t>
                      </a:r>
                      <a:r>
                        <a:rPr kumimoji="1" lang="en-US" altLang="ja-JP" sz="1400" dirty="0" smtClean="0">
                          <a:latin typeface="AR P丸ゴシック体M" pitchFamily="50" charset="-128"/>
                          <a:ea typeface="AR P丸ゴシック体M" pitchFamily="50" charset="-128"/>
                        </a:rPr>
                        <a:t>3262</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・雇用保険の適用拡大（</a:t>
                      </a:r>
                      <a:r>
                        <a:rPr kumimoji="1" lang="en-US" altLang="ja-JP" sz="1400" dirty="0" smtClean="0">
                          <a:latin typeface="AR P丸ゴシック体M" pitchFamily="50" charset="-128"/>
                          <a:ea typeface="AR P丸ゴシック体M" pitchFamily="50" charset="-128"/>
                        </a:rPr>
                        <a:t>31</a:t>
                      </a:r>
                      <a:r>
                        <a:rPr kumimoji="1" lang="ja-JP" altLang="en-US" sz="1400" dirty="0" smtClean="0">
                          <a:latin typeface="AR P丸ゴシック体M" pitchFamily="50" charset="-128"/>
                          <a:ea typeface="AR P丸ゴシック体M" pitchFamily="50" charset="-128"/>
                        </a:rPr>
                        <a:t>日以上）</a:t>
                      </a:r>
                      <a:r>
                        <a:rPr kumimoji="1" lang="en-US" altLang="ja-JP" sz="1400" dirty="0" smtClean="0">
                          <a:latin typeface="AR P丸ゴシック体M" pitchFamily="50" charset="-128"/>
                          <a:ea typeface="AR P丸ゴシック体M" pitchFamily="50" charset="-128"/>
                        </a:rPr>
                        <a:t>129</a:t>
                      </a:r>
                      <a:r>
                        <a:rPr kumimoji="1" lang="ja-JP" altLang="en-US" sz="1400" dirty="0" smtClean="0">
                          <a:latin typeface="AR P丸ゴシック体M" pitchFamily="50" charset="-128"/>
                          <a:ea typeface="AR P丸ゴシック体M" pitchFamily="50" charset="-128"/>
                        </a:rPr>
                        <a:t>憶円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・貧困、困窮者対策（新規）</a:t>
                      </a:r>
                      <a:r>
                        <a:rPr kumimoji="1" lang="en-US" altLang="ja-JP" sz="1400" dirty="0" smtClean="0">
                          <a:latin typeface="AR P丸ゴシック体M" pitchFamily="50" charset="-128"/>
                          <a:ea typeface="AR P丸ゴシック体M" pitchFamily="50" charset="-128"/>
                        </a:rPr>
                        <a:t>12</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・キャリア形成・職業訓練</a:t>
                      </a:r>
                      <a:r>
                        <a:rPr kumimoji="1" lang="en-US" altLang="ja-JP" sz="1400" dirty="0" smtClean="0">
                          <a:latin typeface="AR P丸ゴシック体M" pitchFamily="50" charset="-128"/>
                          <a:ea typeface="AR P丸ゴシック体M" pitchFamily="50" charset="-128"/>
                        </a:rPr>
                        <a:t>608</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・若者自立支援</a:t>
                      </a:r>
                      <a:r>
                        <a:rPr kumimoji="1" lang="en-US" altLang="ja-JP" sz="1400" dirty="0" smtClean="0">
                          <a:latin typeface="AR P丸ゴシック体M" pitchFamily="50" charset="-128"/>
                          <a:ea typeface="AR P丸ゴシック体M" pitchFamily="50" charset="-128"/>
                        </a:rPr>
                        <a:t>443</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・女性就業支援</a:t>
                      </a:r>
                      <a:r>
                        <a:rPr kumimoji="1" lang="en-US" altLang="ja-JP" sz="1400" dirty="0" smtClean="0">
                          <a:latin typeface="AR P丸ゴシック体M" pitchFamily="50" charset="-128"/>
                          <a:ea typeface="AR P丸ゴシック体M" pitchFamily="50" charset="-128"/>
                        </a:rPr>
                        <a:t>139</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・高齢者雇用支援</a:t>
                      </a:r>
                      <a:r>
                        <a:rPr kumimoji="1" lang="en-US" altLang="ja-JP" sz="1400" dirty="0" smtClean="0">
                          <a:latin typeface="AR P丸ゴシック体M" pitchFamily="50" charset="-128"/>
                          <a:ea typeface="AR P丸ゴシック体M" pitchFamily="50" charset="-128"/>
                        </a:rPr>
                        <a:t>336</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・障害者支援</a:t>
                      </a:r>
                      <a:r>
                        <a:rPr kumimoji="1" lang="en-US" altLang="ja-JP" sz="1400" dirty="0" smtClean="0">
                          <a:latin typeface="AR P丸ゴシック体M" pitchFamily="50" charset="-128"/>
                          <a:ea typeface="AR P丸ゴシック体M" pitchFamily="50" charset="-128"/>
                        </a:rPr>
                        <a:t>230</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・非正規労働者への総合対策</a:t>
                      </a:r>
                      <a:r>
                        <a:rPr kumimoji="1" lang="en-US" altLang="ja-JP" sz="1400" dirty="0" smtClean="0">
                          <a:latin typeface="AR P丸ゴシック体M" pitchFamily="50" charset="-128"/>
                          <a:ea typeface="AR P丸ゴシック体M" pitchFamily="50" charset="-128"/>
                        </a:rPr>
                        <a:t>435</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労働保険特会</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・雇用調整助成金要件緩和　</a:t>
                      </a:r>
                      <a:r>
                        <a:rPr kumimoji="1" lang="en-US" altLang="ja-JP" sz="1400" dirty="0" smtClean="0">
                          <a:latin typeface="AR P丸ゴシック体M" pitchFamily="50" charset="-128"/>
                          <a:ea typeface="AR P丸ゴシック体M" pitchFamily="50" charset="-128"/>
                        </a:rPr>
                        <a:t>6095</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・一般会計から雇用保険特会へ</a:t>
                      </a:r>
                      <a:r>
                        <a:rPr kumimoji="1" lang="en-US" altLang="ja-JP" sz="1400" dirty="0" smtClean="0">
                          <a:latin typeface="AR P丸ゴシック体M" pitchFamily="50" charset="-128"/>
                          <a:ea typeface="AR P丸ゴシック体M" pitchFamily="50" charset="-128"/>
                        </a:rPr>
                        <a:t>3500</a:t>
                      </a:r>
                      <a:r>
                        <a:rPr kumimoji="1" lang="ja-JP" altLang="en-US" sz="1400" dirty="0" smtClean="0">
                          <a:latin typeface="AR P丸ゴシック体M" pitchFamily="50" charset="-128"/>
                          <a:ea typeface="AR P丸ゴシック体M" pitchFamily="50" charset="-128"/>
                        </a:rPr>
                        <a:t>億円</a:t>
                      </a:r>
                      <a:endParaRPr kumimoji="1" lang="en-US" altLang="ja-JP" sz="1400" dirty="0" smtClean="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正方形/長方形 5"/>
          <p:cNvSpPr/>
          <p:nvPr/>
        </p:nvSpPr>
        <p:spPr>
          <a:xfrm>
            <a:off x="714348" y="4714884"/>
            <a:ext cx="3643338" cy="1000132"/>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AR P丸ゴシック体M" pitchFamily="50" charset="-128"/>
                <a:ea typeface="AR P丸ゴシック体M" pitchFamily="50" charset="-128"/>
              </a:rPr>
              <a:t>①就職安定基金融資、②住宅手当、③総合支援資金貸付、④訓練・生活支援給付、⑤就職活動困難者支援事業、⑦長期失業者支援</a:t>
            </a:r>
            <a:endParaRPr lang="ja-JP" altLang="en-US" sz="1400" dirty="0" smtClean="0">
              <a:solidFill>
                <a:schemeClr val="tx1"/>
              </a:solidFill>
            </a:endParaRPr>
          </a:p>
          <a:p>
            <a:r>
              <a:rPr kumimoji="1" lang="ja-JP" altLang="en-US" sz="1400" dirty="0" smtClean="0">
                <a:solidFill>
                  <a:schemeClr val="tx1"/>
                </a:solidFill>
                <a:latin typeface="AR P丸ゴシック体M" pitchFamily="50" charset="-128"/>
                <a:ea typeface="AR P丸ゴシック体M" pitchFamily="50" charset="-128"/>
              </a:rPr>
              <a:t>「日経」が報じたのはこの部分の対策である。</a:t>
            </a:r>
            <a:endParaRPr kumimoji="1" lang="ja-JP" altLang="en-US" sz="1400" dirty="0">
              <a:solidFill>
                <a:schemeClr val="tx1"/>
              </a:solidFill>
              <a:latin typeface="AR P丸ゴシック体M" pitchFamily="50" charset="-128"/>
              <a:ea typeface="AR P丸ゴシック体M" pitchFamily="50" charset="-128"/>
            </a:endParaRPr>
          </a:p>
        </p:txBody>
      </p:sp>
      <p:cxnSp>
        <p:nvCxnSpPr>
          <p:cNvPr id="8" name="直線コネクタ 7"/>
          <p:cNvCxnSpPr/>
          <p:nvPr/>
        </p:nvCxnSpPr>
        <p:spPr>
          <a:xfrm rot="5400000" flipH="1" flipV="1">
            <a:off x="4143372" y="4357694"/>
            <a:ext cx="785818" cy="500066"/>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286248" y="5000636"/>
            <a:ext cx="428628" cy="357190"/>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15328" cy="1225536"/>
          </a:xfrm>
        </p:spPr>
        <p:txBody>
          <a:bodyPr>
            <a:noAutofit/>
          </a:bodyPr>
          <a:lstStyle/>
          <a:p>
            <a:r>
              <a:rPr lang="ja-JP" altLang="en-US" sz="1800" dirty="0" smtClean="0">
                <a:solidFill>
                  <a:schemeClr val="tx1"/>
                </a:solidFill>
                <a:latin typeface="AR P丸ゴシック体M" pitchFamily="50" charset="-128"/>
                <a:ea typeface="AR P丸ゴシック体M" pitchFamily="50" charset="-128"/>
              </a:rPr>
              <a:t>主な</a:t>
            </a:r>
            <a:r>
              <a:rPr lang="ja-JP" altLang="ja-JP" sz="1800" dirty="0" smtClean="0">
                <a:solidFill>
                  <a:schemeClr val="tx1"/>
                </a:solidFill>
                <a:latin typeface="AR P丸ゴシック体M" pitchFamily="50" charset="-128"/>
                <a:ea typeface="AR P丸ゴシック体M" pitchFamily="50" charset="-128"/>
              </a:rPr>
              <a:t>雇用対策</a:t>
            </a:r>
            <a:r>
              <a:rPr lang="ja-JP" altLang="en-US" sz="1800" dirty="0" smtClean="0">
                <a:solidFill>
                  <a:schemeClr val="tx1"/>
                </a:solidFill>
                <a:latin typeface="AR P丸ゴシック体M" pitchFamily="50" charset="-128"/>
                <a:ea typeface="AR P丸ゴシック体M" pitchFamily="50" charset="-128"/>
              </a:rPr>
              <a:t>の内容</a:t>
            </a:r>
            <a:r>
              <a:rPr lang="ja-JP" altLang="ja-JP" sz="1800" dirty="0" smtClean="0">
                <a:solidFill>
                  <a:schemeClr val="tx1"/>
                </a:solidFill>
                <a:latin typeface="AR P丸ゴシック体M" pitchFamily="50" charset="-128"/>
                <a:ea typeface="AR P丸ゴシック体M" pitchFamily="50" charset="-128"/>
              </a:rPr>
              <a:t>と「</a:t>
            </a:r>
            <a:r>
              <a:rPr lang="ja-JP" altLang="en-US" sz="1800" dirty="0" smtClean="0">
                <a:solidFill>
                  <a:schemeClr val="tx1"/>
                </a:solidFill>
                <a:latin typeface="AR P丸ゴシック体M" pitchFamily="50" charset="-128"/>
                <a:ea typeface="AR P丸ゴシック体M" pitchFamily="50" charset="-128"/>
              </a:rPr>
              <a:t>現状</a:t>
            </a:r>
            <a:r>
              <a:rPr lang="ja-JP" altLang="ja-JP" sz="1800" dirty="0" smtClean="0">
                <a:solidFill>
                  <a:schemeClr val="tx1"/>
                </a:solidFill>
                <a:latin typeface="AR P丸ゴシック体M" pitchFamily="50" charset="-128"/>
                <a:ea typeface="AR P丸ゴシック体M" pitchFamily="50" charset="-128"/>
              </a:rPr>
              <a:t>」</a:t>
            </a:r>
            <a:r>
              <a:rPr lang="ja-JP" altLang="en-US" sz="1800" dirty="0" smtClean="0">
                <a:solidFill>
                  <a:schemeClr val="tx1"/>
                </a:solidFill>
                <a:latin typeface="AR P丸ゴシック体M" pitchFamily="50" charset="-128"/>
                <a:ea typeface="AR P丸ゴシック体M" pitchFamily="50" charset="-128"/>
              </a:rPr>
              <a:t>について</a:t>
            </a:r>
            <a:r>
              <a:rPr lang="en-US" altLang="ja-JP" sz="1800" dirty="0" smtClean="0">
                <a:solidFill>
                  <a:schemeClr val="tx1"/>
                </a:solidFill>
                <a:latin typeface="AR P丸ゴシック体M" pitchFamily="50" charset="-128"/>
                <a:ea typeface="AR P丸ゴシック体M" pitchFamily="50" charset="-128"/>
              </a:rPr>
              <a:t/>
            </a:r>
            <a:br>
              <a:rPr lang="en-US" altLang="ja-JP" sz="1800" dirty="0" smtClean="0">
                <a:solidFill>
                  <a:schemeClr val="tx1"/>
                </a:solidFill>
                <a:latin typeface="AR P丸ゴシック体M" pitchFamily="50" charset="-128"/>
                <a:ea typeface="AR P丸ゴシック体M" pitchFamily="50" charset="-128"/>
              </a:rPr>
            </a:br>
            <a:r>
              <a:rPr lang="ja-JP" altLang="ja-JP" sz="1800" dirty="0" smtClean="0">
                <a:solidFill>
                  <a:schemeClr val="tx1"/>
                </a:solidFill>
                <a:latin typeface="AR P丸ゴシック体M" pitchFamily="50" charset="-128"/>
                <a:ea typeface="AR P丸ゴシック体M" pitchFamily="50" charset="-128"/>
              </a:rPr>
              <a:t>①雇用継続策、②雇用創出策、③再就職支援策、④セーフティネット</a:t>
            </a:r>
            <a:r>
              <a:rPr lang="ja-JP" altLang="en-US" sz="1800" dirty="0" smtClean="0">
                <a:solidFill>
                  <a:schemeClr val="tx1"/>
                </a:solidFill>
                <a:latin typeface="AR P丸ゴシック体M" pitchFamily="50" charset="-128"/>
                <a:ea typeface="AR P丸ゴシック体M" pitchFamily="50" charset="-128"/>
              </a:rPr>
              <a:t>によって</a:t>
            </a:r>
            <a:r>
              <a:rPr lang="ja-JP" altLang="ja-JP" sz="1800" dirty="0" smtClean="0">
                <a:solidFill>
                  <a:schemeClr val="tx1"/>
                </a:solidFill>
                <a:latin typeface="AR P丸ゴシック体M" pitchFamily="50" charset="-128"/>
                <a:ea typeface="AR P丸ゴシック体M" pitchFamily="50" charset="-128"/>
              </a:rPr>
              <a:t>整理</a:t>
            </a:r>
            <a:r>
              <a:rPr lang="ja-JP" altLang="en-US" sz="1800" dirty="0" smtClean="0">
                <a:solidFill>
                  <a:schemeClr val="tx1"/>
                </a:solidFill>
                <a:latin typeface="AR P丸ゴシック体M" pitchFamily="50" charset="-128"/>
                <a:ea typeface="AR P丸ゴシック体M" pitchFamily="50" charset="-128"/>
              </a:rPr>
              <a:t>。</a:t>
            </a:r>
            <a:endParaRPr kumimoji="1" lang="ja-JP" altLang="en-US" sz="1800" dirty="0">
              <a:solidFill>
                <a:schemeClr val="tx1"/>
              </a:solidFill>
              <a:latin typeface="AR P丸ゴシック体M" pitchFamily="50" charset="-128"/>
              <a:ea typeface="AR P丸ゴシック体M" pitchFamily="50" charset="-128"/>
            </a:endParaRPr>
          </a:p>
        </p:txBody>
      </p:sp>
      <p:sp>
        <p:nvSpPr>
          <p:cNvPr id="5" name="コンテンツ プレースホルダ 4"/>
          <p:cNvSpPr>
            <a:spLocks noGrp="1"/>
          </p:cNvSpPr>
          <p:nvPr>
            <p:ph idx="1"/>
          </p:nvPr>
        </p:nvSpPr>
        <p:spPr>
          <a:xfrm>
            <a:off x="285720" y="1285860"/>
            <a:ext cx="8572560" cy="5188092"/>
          </a:xfrm>
        </p:spPr>
        <p:txBody>
          <a:bodyPr>
            <a:normAutofit/>
          </a:bodyPr>
          <a:lstStyle/>
          <a:p>
            <a:pPr>
              <a:buNone/>
            </a:pPr>
            <a:r>
              <a:rPr lang="en-US" altLang="ja-JP" sz="1800" dirty="0" smtClean="0">
                <a:latin typeface="AR P丸ゴシック体M" pitchFamily="50" charset="-128"/>
                <a:ea typeface="AR P丸ゴシック体M" pitchFamily="50" charset="-128"/>
              </a:rPr>
              <a:t>〔</a:t>
            </a:r>
            <a:r>
              <a:rPr lang="ja-JP" altLang="en-US" sz="1800" dirty="0" smtClean="0">
                <a:latin typeface="AR P丸ゴシック体M" pitchFamily="50" charset="-128"/>
                <a:ea typeface="AR P丸ゴシック体M" pitchFamily="50" charset="-128"/>
              </a:rPr>
              <a:t>①雇用継続策</a:t>
            </a:r>
            <a:r>
              <a:rPr lang="en-US" altLang="ja-JP" sz="1800" dirty="0" smtClean="0">
                <a:latin typeface="AR P丸ゴシック体M" pitchFamily="50" charset="-128"/>
                <a:ea typeface="AR P丸ゴシック体M" pitchFamily="50" charset="-128"/>
              </a:rPr>
              <a:t>〕</a:t>
            </a:r>
            <a:endParaRPr kumimoji="1" lang="en-US" altLang="ja-JP" sz="1800" dirty="0" smtClean="0">
              <a:latin typeface="AR P丸ゴシック体M" pitchFamily="50" charset="-128"/>
              <a:ea typeface="AR P丸ゴシック体M" pitchFamily="50" charset="-128"/>
            </a:endParaRPr>
          </a:p>
        </p:txBody>
      </p:sp>
      <p:sp>
        <p:nvSpPr>
          <p:cNvPr id="7" name="スライド番号プレースホルダ 6"/>
          <p:cNvSpPr>
            <a:spLocks noGrp="1"/>
          </p:cNvSpPr>
          <p:nvPr>
            <p:ph type="sldNum" sz="quarter" idx="12"/>
          </p:nvPr>
        </p:nvSpPr>
        <p:spPr>
          <a:xfrm>
            <a:off x="8143900" y="571480"/>
            <a:ext cx="762000" cy="36576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7</a:t>
            </a:fld>
            <a:endParaRPr kumimoji="1" lang="ja-JP" altLang="en-US" sz="2000" dirty="0">
              <a:solidFill>
                <a:schemeClr val="tx1"/>
              </a:solidFill>
              <a:latin typeface="AR P丸ゴシック体M" pitchFamily="50" charset="-128"/>
              <a:ea typeface="AR P丸ゴシック体M" pitchFamily="50" charset="-128"/>
            </a:endParaRPr>
          </a:p>
        </p:txBody>
      </p:sp>
      <p:graphicFrame>
        <p:nvGraphicFramePr>
          <p:cNvPr id="4" name="表 3"/>
          <p:cNvGraphicFramePr>
            <a:graphicFrameLocks noGrp="1"/>
          </p:cNvGraphicFramePr>
          <p:nvPr/>
        </p:nvGraphicFramePr>
        <p:xfrm>
          <a:off x="357158" y="1759279"/>
          <a:ext cx="8501122" cy="4347055"/>
        </p:xfrm>
        <a:graphic>
          <a:graphicData uri="http://schemas.openxmlformats.org/drawingml/2006/table">
            <a:tbl>
              <a:tblPr firstRow="1" bandRow="1">
                <a:tableStyleId>{5C22544A-7EE6-4342-B048-85BDC9FD1C3A}</a:tableStyleId>
              </a:tblPr>
              <a:tblGrid>
                <a:gridCol w="1986243"/>
                <a:gridCol w="6514879"/>
              </a:tblGrid>
              <a:tr h="383837">
                <a:tc>
                  <a:txBody>
                    <a:bodyPr/>
                    <a:lstStyle/>
                    <a:p>
                      <a:r>
                        <a:rPr lang="ja-JP" altLang="ja-JP" sz="1400" b="0" dirty="0" smtClean="0">
                          <a:solidFill>
                            <a:schemeClr val="tx1"/>
                          </a:solidFill>
                          <a:latin typeface="AR P丸ゴシック体M" pitchFamily="50" charset="-128"/>
                          <a:ea typeface="AR P丸ゴシック体M" pitchFamily="50" charset="-128"/>
                        </a:rPr>
                        <a:t>名称</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400" b="0" dirty="0" smtClean="0">
                          <a:solidFill>
                            <a:schemeClr val="tx1"/>
                          </a:solidFill>
                          <a:latin typeface="AR P丸ゴシック体M" pitchFamily="50" charset="-128"/>
                          <a:ea typeface="AR P丸ゴシック体M" pitchFamily="50" charset="-128"/>
                        </a:rPr>
                        <a:t>内容</a:t>
                      </a:r>
                      <a:r>
                        <a:rPr lang="en-US" altLang="ja-JP" sz="1400" b="0" dirty="0" smtClean="0">
                          <a:solidFill>
                            <a:schemeClr val="tx1"/>
                          </a:solidFill>
                          <a:latin typeface="AR P丸ゴシック体M" pitchFamily="50" charset="-128"/>
                          <a:ea typeface="AR P丸ゴシック体M" pitchFamily="50" charset="-128"/>
                        </a:rPr>
                        <a:t>(</a:t>
                      </a:r>
                      <a:r>
                        <a:rPr lang="ja-JP" altLang="ja-JP" sz="1400" b="0" dirty="0" smtClean="0">
                          <a:solidFill>
                            <a:schemeClr val="tx1"/>
                          </a:solidFill>
                          <a:latin typeface="AR P丸ゴシック体M" pitchFamily="50" charset="-128"/>
                          <a:ea typeface="AR P丸ゴシック体M" pitchFamily="50" charset="-128"/>
                        </a:rPr>
                        <a:t>中小企業対策に限定</a:t>
                      </a:r>
                      <a:r>
                        <a:rPr lang="en-US" altLang="ja-JP" sz="1400" b="0" dirty="0" smtClean="0">
                          <a:solidFill>
                            <a:schemeClr val="tx1"/>
                          </a:solidFill>
                          <a:latin typeface="AR P丸ゴシック体M" pitchFamily="50" charset="-128"/>
                          <a:ea typeface="AR P丸ゴシック体M" pitchFamily="50" charset="-128"/>
                        </a:rPr>
                        <a:t>)</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5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solidFill>
                          <a:schemeClr val="tx1"/>
                        </a:solidFill>
                        <a:latin typeface="AR P丸ゴシック体M" pitchFamily="50" charset="-128"/>
                        <a:ea typeface="AR P丸ゴシック体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400" dirty="0" smtClean="0">
                          <a:solidFill>
                            <a:schemeClr val="tx1"/>
                          </a:solidFill>
                          <a:latin typeface="AR P丸ゴシック体M" pitchFamily="50" charset="-128"/>
                          <a:ea typeface="AR P丸ゴシック体M" pitchFamily="50" charset="-128"/>
                        </a:rPr>
                        <a:t>雇用調整助成金</a:t>
                      </a:r>
                      <a:endParaRPr lang="en-US" altLang="ja-JP" sz="1400" dirty="0" smtClean="0">
                        <a:solidFill>
                          <a:schemeClr val="tx1"/>
                        </a:solidFill>
                        <a:latin typeface="AR P丸ゴシック体M" pitchFamily="50" charset="-128"/>
                        <a:ea typeface="AR P丸ゴシック体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solidFill>
                            <a:schemeClr val="tx1"/>
                          </a:solidFill>
                          <a:latin typeface="AR P丸ゴシック体M" pitchFamily="50" charset="-128"/>
                          <a:ea typeface="AR P丸ゴシック体M" pitchFamily="50" charset="-128"/>
                        </a:rPr>
                        <a:t>(</a:t>
                      </a:r>
                      <a:r>
                        <a:rPr lang="ja-JP" altLang="ja-JP" sz="1400" dirty="0" smtClean="0">
                          <a:solidFill>
                            <a:schemeClr val="tx1"/>
                          </a:solidFill>
                          <a:latin typeface="AR P丸ゴシック体M" pitchFamily="50" charset="-128"/>
                          <a:ea typeface="AR P丸ゴシック体M" pitchFamily="50" charset="-128"/>
                        </a:rPr>
                        <a:t>中小企業緊急雇用安定助成金</a:t>
                      </a:r>
                      <a:r>
                        <a:rPr lang="en-US" altLang="ja-JP" sz="1400" dirty="0" smtClean="0">
                          <a:solidFill>
                            <a:schemeClr val="tx1"/>
                          </a:solidFill>
                          <a:latin typeface="AR P丸ゴシック体M" pitchFamily="50" charset="-128"/>
                          <a:ea typeface="AR P丸ゴシック体M" pitchFamily="50" charset="-128"/>
                        </a:rPr>
                        <a:t>)</a:t>
                      </a:r>
                      <a:endParaRPr lang="ja-JP" altLang="ja-JP" sz="1400" dirty="0" smtClean="0">
                        <a:solidFill>
                          <a:schemeClr val="tx1"/>
                        </a:solidFill>
                        <a:latin typeface="AR P丸ゴシック体M" pitchFamily="50" charset="-128"/>
                        <a:ea typeface="AR P丸ゴシック体M" pitchFamily="50" charset="-128"/>
                      </a:endParaRPr>
                    </a:p>
                    <a:p>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ja-JP" sz="1400" dirty="0" smtClean="0">
                        <a:latin typeface="AR P丸ゴシック体M" pitchFamily="50" charset="-128"/>
                        <a:ea typeface="AR P丸ゴシック体M" pitchFamily="50" charset="-128"/>
                      </a:endParaRPr>
                    </a:p>
                    <a:p>
                      <a:r>
                        <a:rPr lang="ja-JP" altLang="ja-JP" sz="1400" dirty="0" smtClean="0">
                          <a:latin typeface="AR P丸ゴシック体M" pitchFamily="50" charset="-128"/>
                          <a:ea typeface="AR P丸ゴシック体M" pitchFamily="50" charset="-128"/>
                        </a:rPr>
                        <a:t>事業縮小を余儀なくされた事業主が労働者を休業、教育訓練、出向させた場合の事業主への賃金助成。</a:t>
                      </a:r>
                      <a:r>
                        <a:rPr lang="en-US" altLang="ja-JP" sz="1400" dirty="0" smtClean="0">
                          <a:latin typeface="AR P丸ゴシック体M" pitchFamily="50" charset="-128"/>
                          <a:ea typeface="AR P丸ゴシック体M" pitchFamily="50" charset="-128"/>
                        </a:rPr>
                        <a:t>09</a:t>
                      </a:r>
                      <a:r>
                        <a:rPr lang="ja-JP" altLang="ja-JP" sz="1400" dirty="0" smtClean="0">
                          <a:latin typeface="AR P丸ゴシック体M" pitchFamily="50" charset="-128"/>
                          <a:ea typeface="AR P丸ゴシック体M" pitchFamily="50" charset="-128"/>
                        </a:rPr>
                        <a:t>年</a:t>
                      </a:r>
                      <a:r>
                        <a:rPr lang="en-US" altLang="ja-JP" sz="1400" dirty="0" smtClean="0">
                          <a:latin typeface="AR P丸ゴシック体M" pitchFamily="50" charset="-128"/>
                          <a:ea typeface="AR P丸ゴシック体M" pitchFamily="50" charset="-128"/>
                        </a:rPr>
                        <a:t>3</a:t>
                      </a:r>
                      <a:r>
                        <a:rPr lang="ja-JP" altLang="ja-JP" sz="1400" dirty="0" smtClean="0">
                          <a:latin typeface="AR P丸ゴシック体M" pitchFamily="50" charset="-128"/>
                          <a:ea typeface="AR P丸ゴシック体M" pitchFamily="50" charset="-128"/>
                        </a:rPr>
                        <a:t>月以降、全国</a:t>
                      </a:r>
                      <a:r>
                        <a:rPr lang="en-US" altLang="ja-JP" sz="1400" dirty="0" smtClean="0">
                          <a:latin typeface="AR P丸ゴシック体M" pitchFamily="50" charset="-128"/>
                          <a:ea typeface="AR P丸ゴシック体M" pitchFamily="50" charset="-128"/>
                        </a:rPr>
                        <a:t>6</a:t>
                      </a:r>
                      <a:r>
                        <a:rPr lang="ja-JP" altLang="ja-JP" sz="1400" dirty="0" smtClean="0">
                          <a:latin typeface="AR P丸ゴシック体M" pitchFamily="50" charset="-128"/>
                          <a:ea typeface="AR P丸ゴシック体M" pitchFamily="50" charset="-128"/>
                        </a:rPr>
                        <a:t>万事業所、対象労働者</a:t>
                      </a:r>
                      <a:r>
                        <a:rPr lang="en-US" altLang="ja-JP" sz="1400" dirty="0" smtClean="0">
                          <a:latin typeface="AR P丸ゴシック体M" pitchFamily="50" charset="-128"/>
                          <a:ea typeface="AR P丸ゴシック体M" pitchFamily="50" charset="-128"/>
                        </a:rPr>
                        <a:t>200</a:t>
                      </a:r>
                      <a:r>
                        <a:rPr lang="ja-JP" altLang="ja-JP" sz="1400" dirty="0" smtClean="0">
                          <a:latin typeface="AR P丸ゴシック体M" pitchFamily="50" charset="-128"/>
                          <a:ea typeface="AR P丸ゴシック体M" pitchFamily="50" charset="-128"/>
                        </a:rPr>
                        <a:t>万人規模で推移してきている</a:t>
                      </a:r>
                      <a:r>
                        <a:rPr lang="ja-JP" altLang="en-US" sz="1400" dirty="0" smtClean="0">
                          <a:latin typeface="AR P丸ゴシック体M" pitchFamily="50" charset="-128"/>
                          <a:ea typeface="AR P丸ゴシック体M" pitchFamily="50" charset="-128"/>
                        </a:rPr>
                        <a:t>。</a:t>
                      </a:r>
                      <a:endParaRPr lang="en-US" altLang="ja-JP" sz="1400" dirty="0" smtClean="0">
                        <a:latin typeface="AR P丸ゴシック体M" pitchFamily="50" charset="-128"/>
                        <a:ea typeface="AR P丸ゴシック体M" pitchFamily="50" charset="-128"/>
                      </a:endParaRPr>
                    </a:p>
                    <a:p>
                      <a:r>
                        <a:rPr lang="ja-JP" altLang="ja-JP" sz="1400" b="1" dirty="0" smtClean="0">
                          <a:latin typeface="AR P丸ゴシック体M" pitchFamily="50" charset="-128"/>
                          <a:ea typeface="AR P丸ゴシック体M" pitchFamily="50" charset="-128"/>
                        </a:rPr>
                        <a:t>麻生内閣</a:t>
                      </a:r>
                      <a:r>
                        <a:rPr lang="ja-JP" altLang="ja-JP" sz="1400" dirty="0" smtClean="0">
                          <a:latin typeface="AR P丸ゴシック体M" pitchFamily="50" charset="-128"/>
                          <a:ea typeface="AR P丸ゴシック体M" pitchFamily="50" charset="-128"/>
                        </a:rPr>
                        <a:t>－</a:t>
                      </a:r>
                      <a:r>
                        <a:rPr lang="en-US" altLang="ja-JP" sz="1400" dirty="0" smtClean="0">
                          <a:latin typeface="AR P丸ゴシック体M" pitchFamily="50" charset="-128"/>
                          <a:ea typeface="AR P丸ゴシック体M" pitchFamily="50" charset="-128"/>
                        </a:rPr>
                        <a:t>1</a:t>
                      </a:r>
                      <a:r>
                        <a:rPr lang="ja-JP" altLang="ja-JP" sz="1400" dirty="0" smtClean="0">
                          <a:latin typeface="AR P丸ゴシック体M" pitchFamily="50" charset="-128"/>
                          <a:ea typeface="AR P丸ゴシック体M" pitchFamily="50" charset="-128"/>
                        </a:rPr>
                        <a:t>次補正と「経済危機対策」（</a:t>
                      </a:r>
                      <a:r>
                        <a:rPr lang="en-US" altLang="ja-JP" sz="1400" dirty="0" smtClean="0">
                          <a:latin typeface="AR P丸ゴシック体M" pitchFamily="50" charset="-128"/>
                          <a:ea typeface="AR P丸ゴシック体M" pitchFamily="50" charset="-128"/>
                        </a:rPr>
                        <a:t>6,066</a:t>
                      </a:r>
                      <a:r>
                        <a:rPr lang="ja-JP" altLang="ja-JP" sz="1400" dirty="0" smtClean="0">
                          <a:latin typeface="AR P丸ゴシック体M" pitchFamily="50" charset="-128"/>
                          <a:ea typeface="AR P丸ゴシック体M" pitchFamily="50" charset="-128"/>
                        </a:rPr>
                        <a:t>億円）</a:t>
                      </a:r>
                    </a:p>
                    <a:p>
                      <a:r>
                        <a:rPr lang="ja-JP" altLang="ja-JP" sz="1400" dirty="0" smtClean="0">
                          <a:latin typeface="AR P丸ゴシック体M" pitchFamily="50" charset="-128"/>
                          <a:ea typeface="AR P丸ゴシック体M" pitchFamily="50" charset="-128"/>
                        </a:rPr>
                        <a:t>・助成率を</a:t>
                      </a:r>
                      <a:r>
                        <a:rPr lang="en-US" altLang="ja-JP" sz="1400" dirty="0" smtClean="0">
                          <a:latin typeface="AR P丸ゴシック体M" pitchFamily="50" charset="-128"/>
                          <a:ea typeface="AR P丸ゴシック体M" pitchFamily="50" charset="-128"/>
                        </a:rPr>
                        <a:t>9/</a:t>
                      </a:r>
                      <a:r>
                        <a:rPr lang="ja-JP" altLang="ja-JP" sz="1400" dirty="0" smtClean="0">
                          <a:latin typeface="AR P丸ゴシック体M" pitchFamily="50" charset="-128"/>
                          <a:ea typeface="AR P丸ゴシック体M" pitchFamily="50" charset="-128"/>
                        </a:rPr>
                        <a:t>１０に引き上げ。（</a:t>
                      </a:r>
                      <a:r>
                        <a:rPr lang="en-US" altLang="ja-JP" sz="1400" dirty="0" smtClean="0">
                          <a:latin typeface="AR P丸ゴシック体M" pitchFamily="50" charset="-128"/>
                          <a:ea typeface="AR P丸ゴシック体M" pitchFamily="50" charset="-128"/>
                        </a:rPr>
                        <a:t>09.3</a:t>
                      </a:r>
                      <a:r>
                        <a:rPr lang="ja-JP" altLang="ja-JP" sz="1400" dirty="0" smtClean="0">
                          <a:latin typeface="AR P丸ゴシック体M" pitchFamily="50" charset="-128"/>
                          <a:ea typeface="AR P丸ゴシック体M" pitchFamily="50" charset="-128"/>
                        </a:rPr>
                        <a:t>から）</a:t>
                      </a:r>
                    </a:p>
                    <a:p>
                      <a:r>
                        <a:rPr lang="ja-JP" altLang="ja-JP" sz="1400" dirty="0" smtClean="0">
                          <a:latin typeface="AR P丸ゴシック体M" pitchFamily="50" charset="-128"/>
                          <a:ea typeface="AR P丸ゴシック体M" pitchFamily="50" charset="-128"/>
                        </a:rPr>
                        <a:t>・支給限度を</a:t>
                      </a:r>
                      <a:r>
                        <a:rPr lang="en-US" altLang="ja-JP" sz="1400" dirty="0" smtClean="0">
                          <a:latin typeface="AR P丸ゴシック体M" pitchFamily="50" charset="-128"/>
                          <a:ea typeface="AR P丸ゴシック体M" pitchFamily="50" charset="-128"/>
                        </a:rPr>
                        <a:t>1</a:t>
                      </a:r>
                      <a:r>
                        <a:rPr lang="ja-JP" altLang="ja-JP" sz="1400" dirty="0" smtClean="0">
                          <a:latin typeface="AR P丸ゴシック体M" pitchFamily="50" charset="-128"/>
                          <a:ea typeface="AR P丸ゴシック体M" pitchFamily="50" charset="-128"/>
                        </a:rPr>
                        <a:t>年間</a:t>
                      </a:r>
                      <a:r>
                        <a:rPr lang="en-US" altLang="ja-JP" sz="1400" dirty="0" smtClean="0">
                          <a:latin typeface="AR P丸ゴシック体M" pitchFamily="50" charset="-128"/>
                          <a:ea typeface="AR P丸ゴシック体M" pitchFamily="50" charset="-128"/>
                        </a:rPr>
                        <a:t>100</a:t>
                      </a:r>
                      <a:r>
                        <a:rPr lang="ja-JP" altLang="ja-JP" sz="1400" dirty="0" smtClean="0">
                          <a:latin typeface="AR P丸ゴシック体M" pitchFamily="50" charset="-128"/>
                          <a:ea typeface="AR P丸ゴシック体M" pitchFamily="50" charset="-128"/>
                        </a:rPr>
                        <a:t>日、</a:t>
                      </a:r>
                      <a:r>
                        <a:rPr lang="en-US" altLang="ja-JP" sz="1400" dirty="0" smtClean="0">
                          <a:latin typeface="AR P丸ゴシック体M" pitchFamily="50" charset="-128"/>
                          <a:ea typeface="AR P丸ゴシック体M" pitchFamily="50" charset="-128"/>
                        </a:rPr>
                        <a:t>3</a:t>
                      </a:r>
                      <a:r>
                        <a:rPr lang="ja-JP" altLang="ja-JP" sz="1400" dirty="0" smtClean="0">
                          <a:latin typeface="AR P丸ゴシック体M" pitchFamily="50" charset="-128"/>
                          <a:ea typeface="AR P丸ゴシック体M" pitchFamily="50" charset="-128"/>
                        </a:rPr>
                        <a:t>年間</a:t>
                      </a:r>
                      <a:r>
                        <a:rPr lang="en-US" altLang="ja-JP" sz="1400" dirty="0" smtClean="0">
                          <a:latin typeface="AR P丸ゴシック体M" pitchFamily="50" charset="-128"/>
                          <a:ea typeface="AR P丸ゴシック体M" pitchFamily="50" charset="-128"/>
                        </a:rPr>
                        <a:t>150</a:t>
                      </a:r>
                      <a:r>
                        <a:rPr lang="ja-JP" altLang="ja-JP" sz="1400" dirty="0" smtClean="0">
                          <a:latin typeface="AR P丸ゴシック体M" pitchFamily="50" charset="-128"/>
                          <a:ea typeface="AR P丸ゴシック体M" pitchFamily="50" charset="-128"/>
                        </a:rPr>
                        <a:t>日からそれぞれ</a:t>
                      </a:r>
                      <a:r>
                        <a:rPr lang="en-US" altLang="ja-JP" sz="1400" dirty="0" smtClean="0">
                          <a:latin typeface="AR P丸ゴシック体M" pitchFamily="50" charset="-128"/>
                          <a:ea typeface="AR P丸ゴシック体M" pitchFamily="50" charset="-128"/>
                        </a:rPr>
                        <a:t>100</a:t>
                      </a:r>
                      <a:r>
                        <a:rPr lang="ja-JP" altLang="ja-JP" sz="1400" dirty="0" smtClean="0">
                          <a:latin typeface="AR P丸ゴシック体M" pitchFamily="50" charset="-128"/>
                          <a:ea typeface="AR P丸ゴシック体M" pitchFamily="50" charset="-128"/>
                        </a:rPr>
                        <a:t>日、</a:t>
                      </a:r>
                      <a:r>
                        <a:rPr lang="en-US" altLang="ja-JP" sz="1400" dirty="0" smtClean="0">
                          <a:latin typeface="AR P丸ゴシック体M" pitchFamily="50" charset="-128"/>
                          <a:ea typeface="AR P丸ゴシック体M" pitchFamily="50" charset="-128"/>
                        </a:rPr>
                        <a:t>200</a:t>
                      </a:r>
                      <a:r>
                        <a:rPr lang="ja-JP" altLang="ja-JP" sz="1400" dirty="0" smtClean="0">
                          <a:latin typeface="AR P丸ゴシック体M" pitchFamily="50" charset="-128"/>
                          <a:ea typeface="AR P丸ゴシック体M" pitchFamily="50" charset="-128"/>
                        </a:rPr>
                        <a:t>日に拡大。</a:t>
                      </a:r>
                    </a:p>
                    <a:p>
                      <a:r>
                        <a:rPr lang="ja-JP" altLang="ja-JP" sz="1400" b="1" dirty="0" smtClean="0">
                          <a:latin typeface="AR P丸ゴシック体M" pitchFamily="50" charset="-128"/>
                          <a:ea typeface="AR P丸ゴシック体M" pitchFamily="50" charset="-128"/>
                        </a:rPr>
                        <a:t>鳩山内閣</a:t>
                      </a:r>
                      <a:r>
                        <a:rPr lang="ja-JP" altLang="ja-JP" sz="1400" dirty="0" smtClean="0">
                          <a:latin typeface="AR P丸ゴシック体M" pitchFamily="50" charset="-128"/>
                          <a:ea typeface="AR P丸ゴシック体M" pitchFamily="50" charset="-128"/>
                        </a:rPr>
                        <a:t>－「明日の安心と成長のための緊急経済対策」と財源は</a:t>
                      </a:r>
                      <a:r>
                        <a:rPr lang="en-US" altLang="ja-JP" sz="1400" dirty="0" smtClean="0">
                          <a:latin typeface="AR P丸ゴシック体M" pitchFamily="50" charset="-128"/>
                          <a:ea typeface="AR P丸ゴシック体M" pitchFamily="50" charset="-128"/>
                        </a:rPr>
                        <a:t>2</a:t>
                      </a:r>
                      <a:r>
                        <a:rPr lang="ja-JP" altLang="ja-JP" sz="1400" dirty="0" smtClean="0">
                          <a:latin typeface="AR P丸ゴシック体M" pitchFamily="50" charset="-128"/>
                          <a:ea typeface="AR P丸ゴシック体M" pitchFamily="50" charset="-128"/>
                        </a:rPr>
                        <a:t>次補正。実施は</a:t>
                      </a:r>
                      <a:r>
                        <a:rPr lang="en-US" altLang="ja-JP" sz="1400" dirty="0" smtClean="0">
                          <a:latin typeface="AR P丸ゴシック体M" pitchFamily="50" charset="-128"/>
                          <a:ea typeface="AR P丸ゴシック体M" pitchFamily="50" charset="-128"/>
                        </a:rPr>
                        <a:t>09.12</a:t>
                      </a:r>
                      <a:r>
                        <a:rPr lang="ja-JP" altLang="ja-JP" sz="1400" dirty="0" smtClean="0">
                          <a:latin typeface="AR P丸ゴシック体M" pitchFamily="50" charset="-128"/>
                          <a:ea typeface="AR P丸ゴシック体M" pitchFamily="50" charset="-128"/>
                        </a:rPr>
                        <a:t>から。</a:t>
                      </a:r>
                    </a:p>
                    <a:p>
                      <a:r>
                        <a:rPr lang="ja-JP" altLang="ja-JP" sz="1400" dirty="0" smtClean="0">
                          <a:latin typeface="AR P丸ゴシック体M" pitchFamily="50" charset="-128"/>
                          <a:ea typeface="AR P丸ゴシック体M" pitchFamily="50" charset="-128"/>
                        </a:rPr>
                        <a:t>・助成の「判断基準」の生産量に加え、売上高（</a:t>
                      </a:r>
                      <a:r>
                        <a:rPr lang="en-US" altLang="ja-JP" sz="1400" dirty="0" smtClean="0">
                          <a:latin typeface="AR P丸ゴシック体M" pitchFamily="50" charset="-128"/>
                          <a:ea typeface="AR P丸ゴシック体M" pitchFamily="50" charset="-128"/>
                        </a:rPr>
                        <a:t>5</a:t>
                      </a:r>
                      <a:r>
                        <a:rPr lang="ja-JP" altLang="ja-JP" sz="1400" dirty="0" smtClean="0">
                          <a:latin typeface="AR P丸ゴシック体M" pitchFamily="50" charset="-128"/>
                          <a:ea typeface="AR P丸ゴシック体M" pitchFamily="50" charset="-128"/>
                        </a:rPr>
                        <a:t>％減</a:t>
                      </a:r>
                      <a:r>
                        <a:rPr lang="en-US" altLang="ja-JP" sz="1400" dirty="0" smtClean="0">
                          <a:latin typeface="AR P丸ゴシック体M" pitchFamily="50" charset="-128"/>
                          <a:ea typeface="AR P丸ゴシック体M" pitchFamily="50" charset="-128"/>
                        </a:rPr>
                        <a:t>)</a:t>
                      </a:r>
                      <a:r>
                        <a:rPr lang="ja-JP" altLang="ja-JP" sz="1400" dirty="0" smtClean="0">
                          <a:latin typeface="AR P丸ゴシック体M" pitchFamily="50" charset="-128"/>
                          <a:ea typeface="AR P丸ゴシック体M" pitchFamily="50" charset="-128"/>
                        </a:rPr>
                        <a:t>を加える。</a:t>
                      </a:r>
                    </a:p>
                    <a:p>
                      <a:r>
                        <a:rPr lang="ja-JP" altLang="ja-JP" sz="1400" dirty="0" smtClean="0">
                          <a:latin typeface="AR P丸ゴシック体M" pitchFamily="50" charset="-128"/>
                          <a:ea typeface="AR P丸ゴシック体M" pitchFamily="50" charset="-128"/>
                        </a:rPr>
                        <a:t>・支給限度を最初の</a:t>
                      </a:r>
                      <a:r>
                        <a:rPr lang="en-US" altLang="ja-JP" sz="1400" dirty="0" smtClean="0">
                          <a:latin typeface="AR P丸ゴシック体M" pitchFamily="50" charset="-128"/>
                          <a:ea typeface="AR P丸ゴシック体M" pitchFamily="50" charset="-128"/>
                        </a:rPr>
                        <a:t>1</a:t>
                      </a:r>
                      <a:r>
                        <a:rPr lang="ja-JP" altLang="ja-JP" sz="1400" dirty="0" smtClean="0">
                          <a:latin typeface="AR P丸ゴシック体M" pitchFamily="50" charset="-128"/>
                          <a:ea typeface="AR P丸ゴシック体M" pitchFamily="50" charset="-128"/>
                        </a:rPr>
                        <a:t>年間は</a:t>
                      </a:r>
                      <a:r>
                        <a:rPr lang="en-US" altLang="ja-JP" sz="1400" dirty="0" smtClean="0">
                          <a:latin typeface="AR P丸ゴシック体M" pitchFamily="50" charset="-128"/>
                          <a:ea typeface="AR P丸ゴシック体M" pitchFamily="50" charset="-128"/>
                        </a:rPr>
                        <a:t>200</a:t>
                      </a:r>
                      <a:r>
                        <a:rPr lang="ja-JP" altLang="ja-JP" sz="1400" dirty="0" smtClean="0">
                          <a:latin typeface="AR P丸ゴシック体M" pitchFamily="50" charset="-128"/>
                          <a:ea typeface="AR P丸ゴシック体M" pitchFamily="50" charset="-128"/>
                        </a:rPr>
                        <a:t>日、</a:t>
                      </a:r>
                      <a:r>
                        <a:rPr lang="en-US" altLang="ja-JP" sz="1400" dirty="0" smtClean="0">
                          <a:latin typeface="AR P丸ゴシック体M" pitchFamily="50" charset="-128"/>
                          <a:ea typeface="AR P丸ゴシック体M" pitchFamily="50" charset="-128"/>
                        </a:rPr>
                        <a:t>3</a:t>
                      </a:r>
                      <a:r>
                        <a:rPr lang="ja-JP" altLang="ja-JP" sz="1400" dirty="0" smtClean="0">
                          <a:latin typeface="AR P丸ゴシック体M" pitchFamily="50" charset="-128"/>
                          <a:ea typeface="AR P丸ゴシック体M" pitchFamily="50" charset="-128"/>
                        </a:rPr>
                        <a:t>年間</a:t>
                      </a:r>
                      <a:r>
                        <a:rPr lang="en-US" altLang="ja-JP" sz="1400" dirty="0" smtClean="0">
                          <a:latin typeface="AR P丸ゴシック体M" pitchFamily="50" charset="-128"/>
                          <a:ea typeface="AR P丸ゴシック体M" pitchFamily="50" charset="-128"/>
                        </a:rPr>
                        <a:t>300</a:t>
                      </a:r>
                      <a:r>
                        <a:rPr lang="ja-JP" altLang="ja-JP" sz="1400" dirty="0" smtClean="0">
                          <a:latin typeface="AR P丸ゴシック体M" pitchFamily="50" charset="-128"/>
                          <a:ea typeface="AR P丸ゴシック体M" pitchFamily="50" charset="-128"/>
                        </a:rPr>
                        <a:t>日に拡大。</a:t>
                      </a:r>
                      <a:endParaRPr lang="en-US" altLang="ja-JP" sz="1400" dirty="0" smtClean="0">
                        <a:latin typeface="AR P丸ゴシック体M" pitchFamily="50" charset="-128"/>
                        <a:ea typeface="AR P丸ゴシック体M" pitchFamily="50" charset="-128"/>
                      </a:endParaRPr>
                    </a:p>
                    <a:p>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114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latin typeface="AR P丸ゴシック体M" pitchFamily="50" charset="-128"/>
                        <a:ea typeface="AR P丸ゴシック体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400" dirty="0" smtClean="0">
                          <a:latin typeface="AR P丸ゴシック体M" pitchFamily="50" charset="-128"/>
                          <a:ea typeface="AR P丸ゴシック体M" pitchFamily="50" charset="-128"/>
                        </a:rPr>
                        <a:t>派遣切り防止など「保護強化」</a:t>
                      </a:r>
                    </a:p>
                    <a:p>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ja-JP" sz="1400" b="1" dirty="0" smtClean="0">
                        <a:latin typeface="AR P丸ゴシック体M" pitchFamily="50" charset="-128"/>
                        <a:ea typeface="AR P丸ゴシック体M" pitchFamily="50" charset="-128"/>
                      </a:endParaRPr>
                    </a:p>
                    <a:p>
                      <a:r>
                        <a:rPr lang="ja-JP" altLang="ja-JP" sz="1400" b="1" dirty="0" smtClean="0">
                          <a:latin typeface="AR P丸ゴシック体M" pitchFamily="50" charset="-128"/>
                          <a:ea typeface="AR P丸ゴシック体M" pitchFamily="50" charset="-128"/>
                        </a:rPr>
                        <a:t>麻生内閣</a:t>
                      </a:r>
                      <a:r>
                        <a:rPr lang="ja-JP" altLang="ja-JP" sz="1400" dirty="0" smtClean="0">
                          <a:latin typeface="AR P丸ゴシック体M" pitchFamily="50" charset="-128"/>
                          <a:ea typeface="AR P丸ゴシック体M" pitchFamily="50" charset="-128"/>
                        </a:rPr>
                        <a:t>－指導監督強化（</a:t>
                      </a:r>
                      <a:r>
                        <a:rPr lang="en-US" altLang="ja-JP" sz="1400" dirty="0" smtClean="0">
                          <a:latin typeface="AR P丸ゴシック体M" pitchFamily="50" charset="-128"/>
                          <a:ea typeface="AR P丸ゴシック体M" pitchFamily="50" charset="-128"/>
                        </a:rPr>
                        <a:t>09.3.31</a:t>
                      </a:r>
                      <a:r>
                        <a:rPr lang="ja-JP" altLang="ja-JP" sz="1400" dirty="0" smtClean="0">
                          <a:latin typeface="AR P丸ゴシック体M" pitchFamily="50" charset="-128"/>
                          <a:ea typeface="AR P丸ゴシック体M" pitchFamily="50" charset="-128"/>
                        </a:rPr>
                        <a:t>指針改正）</a:t>
                      </a:r>
                    </a:p>
                    <a:p>
                      <a:r>
                        <a:rPr lang="ja-JP" altLang="ja-JP" sz="1400" dirty="0" smtClean="0">
                          <a:latin typeface="AR P丸ゴシック体M" pitchFamily="50" charset="-128"/>
                          <a:ea typeface="AR P丸ゴシック体M" pitchFamily="50" charset="-128"/>
                        </a:rPr>
                        <a:t>　　　　　許可要件の厳格化（</a:t>
                      </a:r>
                      <a:r>
                        <a:rPr lang="en-US" altLang="ja-JP" sz="1400" dirty="0" smtClean="0">
                          <a:latin typeface="AR P丸ゴシック体M" pitchFamily="50" charset="-128"/>
                          <a:ea typeface="AR P丸ゴシック体M" pitchFamily="50" charset="-128"/>
                        </a:rPr>
                        <a:t>09.5.18</a:t>
                      </a:r>
                      <a:r>
                        <a:rPr lang="ja-JP" altLang="ja-JP" sz="1400" dirty="0" smtClean="0">
                          <a:latin typeface="AR P丸ゴシック体M" pitchFamily="50" charset="-128"/>
                          <a:ea typeface="AR P丸ゴシック体M" pitchFamily="50" charset="-128"/>
                        </a:rPr>
                        <a:t>要領改正）</a:t>
                      </a:r>
                    </a:p>
                    <a:p>
                      <a:r>
                        <a:rPr lang="ja-JP" altLang="ja-JP" sz="1400" b="1" dirty="0" smtClean="0">
                          <a:latin typeface="AR P丸ゴシック体M" pitchFamily="50" charset="-128"/>
                          <a:ea typeface="AR P丸ゴシック体M" pitchFamily="50" charset="-128"/>
                        </a:rPr>
                        <a:t>鳩山内閣</a:t>
                      </a:r>
                      <a:r>
                        <a:rPr lang="ja-JP" altLang="ja-JP" sz="1400" dirty="0" smtClean="0">
                          <a:latin typeface="AR P丸ゴシック体M" pitchFamily="50" charset="-128"/>
                          <a:ea typeface="AR P丸ゴシック体M" pitchFamily="50" charset="-128"/>
                        </a:rPr>
                        <a:t>－「専門</a:t>
                      </a:r>
                      <a:r>
                        <a:rPr lang="en-US" altLang="ja-JP" sz="1400" dirty="0" smtClean="0">
                          <a:latin typeface="AR P丸ゴシック体M" pitchFamily="50" charset="-128"/>
                          <a:ea typeface="AR P丸ゴシック体M" pitchFamily="50" charset="-128"/>
                        </a:rPr>
                        <a:t>26</a:t>
                      </a:r>
                      <a:r>
                        <a:rPr lang="ja-JP" altLang="ja-JP" sz="1400" dirty="0" smtClean="0">
                          <a:latin typeface="AR P丸ゴシック体M" pitchFamily="50" charset="-128"/>
                          <a:ea typeface="AR P丸ゴシック体M" pitchFamily="50" charset="-128"/>
                        </a:rPr>
                        <a:t>業務派遣適正化プラン」</a:t>
                      </a:r>
                      <a:r>
                        <a:rPr lang="en-US" altLang="ja-JP" sz="1400" dirty="0" smtClean="0">
                          <a:latin typeface="AR P丸ゴシック体M" pitchFamily="50" charset="-128"/>
                          <a:ea typeface="AR P丸ゴシック体M" pitchFamily="50" charset="-128"/>
                        </a:rPr>
                        <a:t>(10.2.8</a:t>
                      </a:r>
                      <a:r>
                        <a:rPr lang="ja-JP" altLang="ja-JP" sz="1400" dirty="0" err="1" smtClean="0">
                          <a:latin typeface="AR P丸ゴシック体M" pitchFamily="50" charset="-128"/>
                          <a:ea typeface="AR P丸ゴシック体M" pitchFamily="50" charset="-128"/>
                        </a:rPr>
                        <a:t>、</a:t>
                      </a:r>
                      <a:r>
                        <a:rPr lang="ja-JP" altLang="ja-JP" sz="1400" dirty="0" smtClean="0">
                          <a:latin typeface="AR P丸ゴシック体M" pitchFamily="50" charset="-128"/>
                          <a:ea typeface="AR P丸ゴシック体M" pitchFamily="50" charset="-128"/>
                        </a:rPr>
                        <a:t>志位和夫質問</a:t>
                      </a:r>
                      <a:r>
                        <a:rPr lang="en-US" altLang="ja-JP" sz="1400" dirty="0" smtClean="0">
                          <a:latin typeface="AR P丸ゴシック体M" pitchFamily="50" charset="-128"/>
                          <a:ea typeface="AR P丸ゴシック体M" pitchFamily="50" charset="-128"/>
                        </a:rPr>
                        <a:t>)</a:t>
                      </a:r>
                      <a:endParaRPr lang="ja-JP" altLang="ja-JP" sz="1400" dirty="0" smtClean="0">
                        <a:latin typeface="AR P丸ゴシック体M" pitchFamily="50" charset="-128"/>
                        <a:ea typeface="AR P丸ゴシック体M" pitchFamily="50" charset="-128"/>
                      </a:endParaRPr>
                    </a:p>
                    <a:p>
                      <a:r>
                        <a:rPr lang="ja-JP" altLang="ja-JP" sz="1400" dirty="0" smtClean="0">
                          <a:latin typeface="AR P丸ゴシック体M" pitchFamily="50" charset="-128"/>
                          <a:ea typeface="AR P丸ゴシック体M" pitchFamily="50" charset="-128"/>
                        </a:rPr>
                        <a:t>　　　　　労働者派遣法改正案</a:t>
                      </a:r>
                      <a:r>
                        <a:rPr lang="ja-JP" altLang="en-US" sz="1400" dirty="0" smtClean="0">
                          <a:latin typeface="AR P丸ゴシック体M" pitchFamily="50" charset="-128"/>
                          <a:ea typeface="AR P丸ゴシック体M" pitchFamily="50" charset="-128"/>
                        </a:rPr>
                        <a:t>（抜け穴法</a:t>
                      </a:r>
                      <a:r>
                        <a:rPr lang="en-US" altLang="ja-JP" sz="1400" dirty="0" smtClean="0">
                          <a:latin typeface="AR P丸ゴシック体M" pitchFamily="50" charset="-128"/>
                          <a:ea typeface="AR P丸ゴシック体M" pitchFamily="50" charset="-128"/>
                        </a:rPr>
                        <a:t>)</a:t>
                      </a:r>
                      <a:r>
                        <a:rPr lang="ja-JP" altLang="ja-JP" sz="1400" dirty="0" smtClean="0">
                          <a:latin typeface="AR P丸ゴシック体M" pitchFamily="50" charset="-128"/>
                          <a:ea typeface="AR P丸ゴシック体M" pitchFamily="50" charset="-128"/>
                        </a:rPr>
                        <a:t>の国会提出</a:t>
                      </a:r>
                      <a:endParaRPr kumimoji="1" lang="ja-JP" altLang="en-US" sz="14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角丸四角形 5"/>
          <p:cNvSpPr/>
          <p:nvPr/>
        </p:nvSpPr>
        <p:spPr>
          <a:xfrm>
            <a:off x="285720" y="3286124"/>
            <a:ext cx="1928826" cy="1071570"/>
          </a:xfrm>
          <a:prstGeom prst="roundRect">
            <a:avLst/>
          </a:prstGeom>
          <a:solidFill>
            <a:schemeClr val="accent4">
              <a:lumMod val="20000"/>
              <a:lumOff val="80000"/>
            </a:schemeClr>
          </a:solidFill>
          <a:ln w="3175">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財源は雇用保険</a:t>
            </a:r>
            <a:r>
              <a:rPr kumimoji="1" lang="en-US" altLang="ja-JP" sz="1400" dirty="0" smtClean="0">
                <a:solidFill>
                  <a:schemeClr val="tx1"/>
                </a:solidFill>
                <a:latin typeface="AR P丸ゴシック体M" pitchFamily="50" charset="-128"/>
                <a:ea typeface="AR P丸ゴシック体M" pitchFamily="50" charset="-128"/>
              </a:rPr>
              <a:t>2</a:t>
            </a:r>
            <a:r>
              <a:rPr kumimoji="1" lang="ja-JP" altLang="en-US" sz="1400" dirty="0" smtClean="0">
                <a:solidFill>
                  <a:schemeClr val="tx1"/>
                </a:solidFill>
                <a:latin typeface="AR P丸ゴシック体M" pitchFamily="50" charset="-128"/>
                <a:ea typeface="AR P丸ゴシック体M" pitchFamily="50" charset="-128"/>
              </a:rPr>
              <a:t>事業による特別会計。</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１この間、１兆</a:t>
            </a:r>
            <a:r>
              <a:rPr kumimoji="1" lang="en-US" altLang="ja-JP" sz="1400" dirty="0" smtClean="0">
                <a:solidFill>
                  <a:schemeClr val="tx1"/>
                </a:solidFill>
                <a:latin typeface="AR P丸ゴシック体M" pitchFamily="50" charset="-128"/>
                <a:ea typeface="AR P丸ゴシック体M" pitchFamily="50" charset="-128"/>
              </a:rPr>
              <a:t>2688</a:t>
            </a:r>
            <a:r>
              <a:rPr kumimoji="1" lang="ja-JP" altLang="en-US" sz="1400" dirty="0" smtClean="0">
                <a:solidFill>
                  <a:schemeClr val="tx1"/>
                </a:solidFill>
                <a:latin typeface="AR P丸ゴシック体M" pitchFamily="50" charset="-128"/>
                <a:ea typeface="AR P丸ゴシック体M" pitchFamily="50" charset="-128"/>
              </a:rPr>
              <a:t>億円以上の支出。</a:t>
            </a:r>
            <a:endParaRPr kumimoji="1" lang="ja-JP" altLang="en-US" sz="1400" dirty="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85794"/>
            <a:ext cx="8043890" cy="428628"/>
          </a:xfrm>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457200" y="1142984"/>
            <a:ext cx="8115328" cy="5330968"/>
          </a:xfrm>
        </p:spPr>
        <p:txBody>
          <a:bodyPr/>
          <a:lstStyle/>
          <a:p>
            <a:endParaRPr kumimoji="1" lang="en-US" altLang="ja-JP" dirty="0" smtClean="0"/>
          </a:p>
          <a:p>
            <a:pPr>
              <a:buNone/>
            </a:pPr>
            <a:endParaRPr kumimoji="1" lang="ja-JP" altLang="en-US" dirty="0"/>
          </a:p>
        </p:txBody>
      </p:sp>
      <p:sp>
        <p:nvSpPr>
          <p:cNvPr id="8" name="スライド番号プレースホルダ 7"/>
          <p:cNvSpPr>
            <a:spLocks noGrp="1"/>
          </p:cNvSpPr>
          <p:nvPr>
            <p:ph type="sldNum" sz="quarter" idx="12"/>
          </p:nvPr>
        </p:nvSpPr>
        <p:spPr>
          <a:xfrm>
            <a:off x="8215338" y="571480"/>
            <a:ext cx="762000" cy="36576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8</a:t>
            </a:fld>
            <a:endParaRPr kumimoji="1" lang="ja-JP" altLang="en-US" sz="2000" dirty="0">
              <a:solidFill>
                <a:schemeClr val="tx1"/>
              </a:solidFill>
              <a:latin typeface="AR P丸ゴシック体M" pitchFamily="50" charset="-128"/>
              <a:ea typeface="AR P丸ゴシック体M" pitchFamily="50" charset="-128"/>
            </a:endParaRPr>
          </a:p>
        </p:txBody>
      </p:sp>
      <p:graphicFrame>
        <p:nvGraphicFramePr>
          <p:cNvPr id="4" name="表 3"/>
          <p:cNvGraphicFramePr>
            <a:graphicFrameLocks noGrp="1"/>
          </p:cNvGraphicFramePr>
          <p:nvPr/>
        </p:nvGraphicFramePr>
        <p:xfrm>
          <a:off x="500034" y="1000109"/>
          <a:ext cx="8072494" cy="5143536"/>
        </p:xfrm>
        <a:graphic>
          <a:graphicData uri="http://schemas.openxmlformats.org/drawingml/2006/table">
            <a:tbl>
              <a:tblPr/>
              <a:tblGrid>
                <a:gridCol w="1742387"/>
                <a:gridCol w="6330107"/>
              </a:tblGrid>
              <a:tr h="1172329">
                <a:tc>
                  <a:txBody>
                    <a:bodyPr/>
                    <a:lstStyle/>
                    <a:p>
                      <a:pPr algn="just">
                        <a:spcAft>
                          <a:spcPts val="0"/>
                        </a:spcAft>
                      </a:pPr>
                      <a:r>
                        <a:rPr lang="ja-JP" sz="1400" kern="100" dirty="0">
                          <a:latin typeface="AR P丸ゴシック体M" pitchFamily="50" charset="-128"/>
                          <a:ea typeface="AR P丸ゴシック体M" pitchFamily="50" charset="-128"/>
                          <a:cs typeface="Times New Roman"/>
                        </a:rPr>
                        <a:t>ふるさと雇用再生特別交付金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0" kern="100" dirty="0">
                          <a:latin typeface="AR P丸ゴシック体M" pitchFamily="50" charset="-128"/>
                          <a:ea typeface="AR P丸ゴシック体M" pitchFamily="50" charset="-128"/>
                          <a:cs typeface="Times New Roman"/>
                        </a:rPr>
                        <a:t>自治体が事業を計画し、民間企業等に委託し、失業者の新たな雇用を創出する。都道府県が基金を造成する。最大</a:t>
                      </a:r>
                      <a:r>
                        <a:rPr lang="en-US" sz="1400" b="0" kern="100" dirty="0">
                          <a:latin typeface="AR P丸ゴシック体M" pitchFamily="50" charset="-128"/>
                          <a:ea typeface="AR P丸ゴシック体M" pitchFamily="50" charset="-128"/>
                          <a:cs typeface="Times New Roman"/>
                        </a:rPr>
                        <a:t>10</a:t>
                      </a:r>
                      <a:r>
                        <a:rPr lang="ja-JP" sz="1400" b="0" kern="100" dirty="0">
                          <a:latin typeface="AR P丸ゴシック体M" pitchFamily="50" charset="-128"/>
                          <a:ea typeface="AR P丸ゴシック体M" pitchFamily="50" charset="-128"/>
                          <a:cs typeface="Times New Roman"/>
                        </a:rPr>
                        <a:t>万人の雇用創出が目標。</a:t>
                      </a:r>
                    </a:p>
                    <a:p>
                      <a:pPr marL="666750" indent="-666750" algn="just">
                        <a:spcAft>
                          <a:spcPts val="0"/>
                        </a:spcAft>
                      </a:pPr>
                      <a:r>
                        <a:rPr lang="ja-JP" sz="1400" b="1" kern="100" dirty="0">
                          <a:latin typeface="AR P丸ゴシック体M" pitchFamily="50" charset="-128"/>
                          <a:ea typeface="AR P丸ゴシック体M" pitchFamily="50" charset="-128"/>
                          <a:cs typeface="Times New Roman"/>
                        </a:rPr>
                        <a:t>麻生</a:t>
                      </a:r>
                      <a:r>
                        <a:rPr lang="ja-JP" sz="1400" b="1" kern="100" dirty="0" smtClean="0">
                          <a:latin typeface="AR P丸ゴシック体M" pitchFamily="50" charset="-128"/>
                          <a:ea typeface="AR P丸ゴシック体M" pitchFamily="50" charset="-128"/>
                          <a:cs typeface="Times New Roman"/>
                        </a:rPr>
                        <a:t>内閣</a:t>
                      </a:r>
                      <a:r>
                        <a:rPr lang="ja-JP" altLang="en-US" sz="1400" b="0" kern="100" dirty="0" smtClean="0">
                          <a:latin typeface="AR P丸ゴシック体M" pitchFamily="50" charset="-128"/>
                          <a:ea typeface="AR P丸ゴシック体M" pitchFamily="50" charset="-128"/>
                          <a:cs typeface="Times New Roman"/>
                        </a:rPr>
                        <a:t>－</a:t>
                      </a:r>
                      <a:r>
                        <a:rPr lang="ja-JP" sz="1400" b="0" kern="100" dirty="0" smtClean="0">
                          <a:latin typeface="AR P丸ゴシック体M" pitchFamily="50" charset="-128"/>
                          <a:ea typeface="AR P丸ゴシック体M" pitchFamily="50" charset="-128"/>
                          <a:cs typeface="Times New Roman"/>
                        </a:rPr>
                        <a:t>労働</a:t>
                      </a:r>
                      <a:r>
                        <a:rPr lang="ja-JP" sz="1400" b="0" kern="100" dirty="0">
                          <a:latin typeface="AR P丸ゴシック体M" pitchFamily="50" charset="-128"/>
                          <a:ea typeface="AR P丸ゴシック体M" pitchFamily="50" charset="-128"/>
                          <a:cs typeface="Times New Roman"/>
                        </a:rPr>
                        <a:t>保険特別会計</a:t>
                      </a:r>
                      <a:r>
                        <a:rPr lang="en-US" sz="1400" b="0" kern="100" dirty="0">
                          <a:latin typeface="AR P丸ゴシック体M" pitchFamily="50" charset="-128"/>
                          <a:ea typeface="AR P丸ゴシック体M" pitchFamily="50" charset="-128"/>
                          <a:cs typeface="Times New Roman"/>
                        </a:rPr>
                        <a:t>(</a:t>
                      </a:r>
                      <a:r>
                        <a:rPr lang="ja-JP" sz="1400" b="0" kern="100" dirty="0">
                          <a:latin typeface="AR P丸ゴシック体M" pitchFamily="50" charset="-128"/>
                          <a:ea typeface="AR P丸ゴシック体M" pitchFamily="50" charset="-128"/>
                          <a:cs typeface="Times New Roman"/>
                        </a:rPr>
                        <a:t>第</a:t>
                      </a:r>
                      <a:r>
                        <a:rPr lang="en-US" sz="1400" b="0" kern="100" dirty="0">
                          <a:latin typeface="AR P丸ゴシック体M" pitchFamily="50" charset="-128"/>
                          <a:ea typeface="AR P丸ゴシック体M" pitchFamily="50" charset="-128"/>
                          <a:cs typeface="Times New Roman"/>
                        </a:rPr>
                        <a:t>2</a:t>
                      </a:r>
                      <a:r>
                        <a:rPr lang="ja-JP" sz="1400" b="0" kern="100" dirty="0">
                          <a:latin typeface="AR P丸ゴシック体M" pitchFamily="50" charset="-128"/>
                          <a:ea typeface="AR P丸ゴシック体M" pitchFamily="50" charset="-128"/>
                          <a:cs typeface="Times New Roman"/>
                        </a:rPr>
                        <a:t>次補</a:t>
                      </a:r>
                      <a:r>
                        <a:rPr lang="en-US" sz="1400" b="0" kern="100" dirty="0">
                          <a:latin typeface="AR P丸ゴシック体M" pitchFamily="50" charset="-128"/>
                          <a:ea typeface="AR P丸ゴシック体M" pitchFamily="50" charset="-128"/>
                          <a:cs typeface="Times New Roman"/>
                        </a:rPr>
                        <a:t>)</a:t>
                      </a:r>
                      <a:r>
                        <a:rPr lang="ja-JP" sz="1400" b="0" kern="100" dirty="0">
                          <a:latin typeface="AR P丸ゴシック体M" pitchFamily="50" charset="-128"/>
                          <a:ea typeface="AR P丸ゴシック体M" pitchFamily="50" charset="-128"/>
                          <a:cs typeface="Times New Roman"/>
                        </a:rPr>
                        <a:t>で</a:t>
                      </a:r>
                      <a:r>
                        <a:rPr lang="en-US" sz="1400" b="0" kern="100" dirty="0">
                          <a:latin typeface="AR P丸ゴシック体M" pitchFamily="50" charset="-128"/>
                          <a:ea typeface="AR P丸ゴシック体M" pitchFamily="50" charset="-128"/>
                          <a:cs typeface="Times New Roman"/>
                        </a:rPr>
                        <a:t>2,500</a:t>
                      </a:r>
                      <a:r>
                        <a:rPr lang="ja-JP" sz="1400" b="0" kern="100" dirty="0">
                          <a:latin typeface="AR P丸ゴシック体M" pitchFamily="50" charset="-128"/>
                          <a:ea typeface="AR P丸ゴシック体M" pitchFamily="50" charset="-128"/>
                          <a:cs typeface="Times New Roman"/>
                        </a:rPr>
                        <a:t>億円。原則</a:t>
                      </a:r>
                      <a:r>
                        <a:rPr lang="en-US" sz="1400" b="0" kern="100" dirty="0">
                          <a:latin typeface="AR P丸ゴシック体M" pitchFamily="50" charset="-128"/>
                          <a:ea typeface="AR P丸ゴシック体M" pitchFamily="50" charset="-128"/>
                          <a:cs typeface="Times New Roman"/>
                        </a:rPr>
                        <a:t>1</a:t>
                      </a:r>
                      <a:r>
                        <a:rPr lang="ja-JP" sz="1400" b="0" kern="100" dirty="0">
                          <a:latin typeface="AR P丸ゴシック体M" pitchFamily="50" charset="-128"/>
                          <a:ea typeface="AR P丸ゴシック体M" pitchFamily="50" charset="-128"/>
                          <a:cs typeface="Times New Roman"/>
                        </a:rPr>
                        <a:t>年の雇用契約と</a:t>
                      </a:r>
                      <a:r>
                        <a:rPr lang="ja-JP" sz="1400" b="0" kern="100" dirty="0" smtClean="0">
                          <a:latin typeface="AR P丸ゴシック体M" pitchFamily="50" charset="-128"/>
                          <a:ea typeface="AR P丸ゴシック体M" pitchFamily="50" charset="-128"/>
                          <a:cs typeface="Times New Roman"/>
                        </a:rPr>
                        <a:t>その</a:t>
                      </a:r>
                      <a:endParaRPr lang="en-US" altLang="ja-JP" sz="1400" b="0" kern="100" dirty="0" smtClean="0">
                        <a:latin typeface="AR P丸ゴシック体M" pitchFamily="50" charset="-128"/>
                        <a:ea typeface="AR P丸ゴシック体M" pitchFamily="50" charset="-128"/>
                        <a:cs typeface="Times New Roman"/>
                      </a:endParaRPr>
                    </a:p>
                    <a:p>
                      <a:pPr marL="666750" indent="-666750" algn="just">
                        <a:spcAft>
                          <a:spcPts val="0"/>
                        </a:spcAft>
                      </a:pPr>
                      <a:r>
                        <a:rPr lang="ja-JP" altLang="en-US" sz="1400" b="0" kern="100" dirty="0" smtClean="0">
                          <a:latin typeface="AR P丸ゴシック体M" pitchFamily="50" charset="-128"/>
                          <a:ea typeface="AR P丸ゴシック体M" pitchFamily="50" charset="-128"/>
                          <a:cs typeface="Times New Roman"/>
                        </a:rPr>
                        <a:t>　　　　</a:t>
                      </a:r>
                      <a:r>
                        <a:rPr lang="ja-JP" sz="1400" b="0" kern="100" dirty="0" smtClean="0">
                          <a:latin typeface="AR P丸ゴシック体M" pitchFamily="50" charset="-128"/>
                          <a:ea typeface="AR P丸ゴシック体M" pitchFamily="50" charset="-128"/>
                          <a:cs typeface="Times New Roman"/>
                        </a:rPr>
                        <a:t>更新</a:t>
                      </a:r>
                      <a:r>
                        <a:rPr lang="ja-JP" sz="1400" b="0" kern="100" dirty="0">
                          <a:latin typeface="AR P丸ゴシック体M" pitchFamily="50" charset="-128"/>
                          <a:ea typeface="AR P丸ゴシック体M" pitchFamily="50" charset="-128"/>
                          <a:cs typeface="Times New Roman"/>
                        </a:rPr>
                        <a:t>。基金</a:t>
                      </a:r>
                      <a:r>
                        <a:rPr lang="en-US" sz="1400" b="0" kern="100" dirty="0">
                          <a:latin typeface="AR P丸ゴシック体M" pitchFamily="50" charset="-128"/>
                          <a:ea typeface="AR P丸ゴシック体M" pitchFamily="50" charset="-128"/>
                          <a:cs typeface="Times New Roman"/>
                        </a:rPr>
                        <a:t>2011</a:t>
                      </a:r>
                      <a:r>
                        <a:rPr lang="ja-JP" sz="1400" b="0" kern="100" dirty="0">
                          <a:latin typeface="AR P丸ゴシック体M" pitchFamily="50" charset="-128"/>
                          <a:ea typeface="AR P丸ゴシック体M" pitchFamily="50" charset="-128"/>
                          <a:cs typeface="Times New Roman"/>
                        </a:rPr>
                        <a:t>年度末まで。</a:t>
                      </a:r>
                    </a:p>
                    <a:p>
                      <a:pPr marL="66675" indent="-66675" algn="just">
                        <a:spcAft>
                          <a:spcPts val="0"/>
                        </a:spcAft>
                      </a:pPr>
                      <a:r>
                        <a:rPr lang="ja-JP" sz="1400" b="0" kern="100" dirty="0">
                          <a:latin typeface="AR P丸ゴシック体M" pitchFamily="50" charset="-128"/>
                          <a:ea typeface="AR P丸ゴシック体M" pitchFamily="50" charset="-128"/>
                          <a:cs typeface="Times New Roman"/>
                        </a:rPr>
                        <a:t>・</a:t>
                      </a:r>
                      <a:r>
                        <a:rPr lang="en-US" sz="1400" b="0" kern="100" dirty="0">
                          <a:latin typeface="AR P丸ゴシック体M" pitchFamily="50" charset="-128"/>
                          <a:ea typeface="AR P丸ゴシック体M" pitchFamily="50" charset="-128"/>
                          <a:cs typeface="Times New Roman"/>
                        </a:rPr>
                        <a:t>2009</a:t>
                      </a:r>
                      <a:r>
                        <a:rPr lang="ja-JP" sz="1400" b="0" kern="100" dirty="0">
                          <a:latin typeface="AR P丸ゴシック体M" pitchFamily="50" charset="-128"/>
                          <a:ea typeface="AR P丸ゴシック体M" pitchFamily="50" charset="-128"/>
                          <a:cs typeface="Times New Roman"/>
                        </a:rPr>
                        <a:t>年</a:t>
                      </a:r>
                      <a:r>
                        <a:rPr lang="en-US" sz="1400" b="0" kern="100" dirty="0">
                          <a:latin typeface="AR P丸ゴシック体M" pitchFamily="50" charset="-128"/>
                          <a:ea typeface="AR P丸ゴシック体M" pitchFamily="50" charset="-128"/>
                          <a:cs typeface="Times New Roman"/>
                        </a:rPr>
                        <a:t>12</a:t>
                      </a:r>
                      <a:r>
                        <a:rPr lang="ja-JP" sz="1400" b="0" kern="100" dirty="0">
                          <a:latin typeface="AR P丸ゴシック体M" pitchFamily="50" charset="-128"/>
                          <a:ea typeface="AR P丸ゴシック体M" pitchFamily="50" charset="-128"/>
                          <a:cs typeface="Times New Roman"/>
                        </a:rPr>
                        <a:t>月末の実績は事業数</a:t>
                      </a:r>
                      <a:r>
                        <a:rPr lang="en-US" sz="1400" b="0" kern="100" dirty="0">
                          <a:latin typeface="AR P丸ゴシック体M" pitchFamily="50" charset="-128"/>
                          <a:ea typeface="AR P丸ゴシック体M" pitchFamily="50" charset="-128"/>
                          <a:cs typeface="Times New Roman"/>
                        </a:rPr>
                        <a:t>5,464</a:t>
                      </a:r>
                      <a:r>
                        <a:rPr lang="ja-JP" sz="1400" b="0" kern="100" dirty="0" err="1">
                          <a:latin typeface="AR P丸ゴシック体M" pitchFamily="50" charset="-128"/>
                          <a:ea typeface="AR P丸ゴシック体M" pitchFamily="50" charset="-128"/>
                          <a:cs typeface="Times New Roman"/>
                        </a:rPr>
                        <a:t>、</a:t>
                      </a:r>
                      <a:r>
                        <a:rPr lang="ja-JP" sz="1400" b="0" kern="100" dirty="0">
                          <a:latin typeface="AR P丸ゴシック体M" pitchFamily="50" charset="-128"/>
                          <a:ea typeface="AR P丸ゴシック体M" pitchFamily="50" charset="-128"/>
                          <a:cs typeface="Times New Roman"/>
                        </a:rPr>
                        <a:t>雇用創出数</a:t>
                      </a:r>
                      <a:r>
                        <a:rPr lang="en-US" sz="1400" b="0" kern="100" dirty="0">
                          <a:latin typeface="AR P丸ゴシック体M" pitchFamily="50" charset="-128"/>
                          <a:ea typeface="AR P丸ゴシック体M" pitchFamily="50" charset="-128"/>
                          <a:cs typeface="Times New Roman"/>
                        </a:rPr>
                        <a:t>21,375</a:t>
                      </a:r>
                      <a:r>
                        <a:rPr lang="ja-JP" sz="1400" b="0" kern="100" dirty="0">
                          <a:latin typeface="AR P丸ゴシック体M" pitchFamily="50" charset="-128"/>
                          <a:ea typeface="AR P丸ゴシック体M" pitchFamily="50" charset="-128"/>
                          <a:cs typeface="Times New Roman"/>
                        </a:rPr>
                        <a:t>人、事業額は</a:t>
                      </a:r>
                      <a:r>
                        <a:rPr lang="en-US" sz="1400" b="0" kern="100" dirty="0">
                          <a:latin typeface="AR P丸ゴシック体M" pitchFamily="50" charset="-128"/>
                          <a:ea typeface="AR P丸ゴシック体M" pitchFamily="50" charset="-128"/>
                          <a:cs typeface="Times New Roman"/>
                        </a:rPr>
                        <a:t>548</a:t>
                      </a:r>
                      <a:r>
                        <a:rPr lang="ja-JP" sz="1400" b="0" kern="100" dirty="0">
                          <a:latin typeface="AR P丸ゴシック体M" pitchFamily="50" charset="-128"/>
                          <a:ea typeface="AR P丸ゴシック体M" pitchFamily="50" charset="-128"/>
                          <a:cs typeface="Times New Roman"/>
                        </a:rPr>
                        <a:t>億円。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778">
                <a:tc>
                  <a:txBody>
                    <a:bodyPr/>
                    <a:lstStyle/>
                    <a:p>
                      <a:pPr algn="just">
                        <a:spcAft>
                          <a:spcPts val="0"/>
                        </a:spcAft>
                      </a:pPr>
                      <a:r>
                        <a:rPr lang="ja-JP" sz="1400" kern="100" dirty="0">
                          <a:latin typeface="AR P丸ゴシック体M" pitchFamily="50" charset="-128"/>
                          <a:ea typeface="AR P丸ゴシック体M" pitchFamily="50" charset="-128"/>
                          <a:cs typeface="Times New Roman"/>
                        </a:rPr>
                        <a:t>緊急雇用創出事業</a:t>
                      </a:r>
                      <a:r>
                        <a:rPr lang="en-US" sz="1400" kern="100" dirty="0">
                          <a:latin typeface="AR P丸ゴシック体M" pitchFamily="50" charset="-128"/>
                          <a:ea typeface="AR P丸ゴシック体M" pitchFamily="50" charset="-128"/>
                          <a:cs typeface="Times New Roman"/>
                        </a:rPr>
                        <a:t>(</a:t>
                      </a:r>
                      <a:r>
                        <a:rPr lang="ja-JP" sz="1400" kern="100" dirty="0">
                          <a:latin typeface="AR P丸ゴシック体M" pitchFamily="50" charset="-128"/>
                          <a:ea typeface="AR P丸ゴシック体M" pitchFamily="50" charset="-128"/>
                          <a:cs typeface="Times New Roman"/>
                        </a:rPr>
                        <a:t>基金</a:t>
                      </a:r>
                      <a:r>
                        <a:rPr lang="en-US" sz="1400" kern="100" dirty="0">
                          <a:latin typeface="AR P丸ゴシック体M" pitchFamily="50" charset="-128"/>
                          <a:ea typeface="AR P丸ゴシック体M" pitchFamily="50" charset="-128"/>
                          <a:cs typeface="Times New Roman"/>
                        </a:rPr>
                        <a:t>)</a:t>
                      </a:r>
                      <a:endParaRPr lang="ja-JP" sz="1400" kern="100" dirty="0">
                        <a:latin typeface="AR P丸ゴシック体M" pitchFamily="50" charset="-128"/>
                        <a:ea typeface="AR P丸ゴシック体M"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latin typeface="AR P丸ゴシック体M" pitchFamily="50" charset="-128"/>
                          <a:ea typeface="AR P丸ゴシック体M" pitchFamily="50" charset="-128"/>
                          <a:cs typeface="Times New Roman"/>
                        </a:rPr>
                        <a:t>自治体が失業者に対し、つなぎの雇用・就業機会を計画し、民間企業等へ委託し、民間企業等が失業者を雇い入れて雇用を創出する。都道府県が基金を造成。基金</a:t>
                      </a:r>
                      <a:r>
                        <a:rPr lang="en-US" sz="1400" kern="100" dirty="0">
                          <a:latin typeface="AR P丸ゴシック体M" pitchFamily="50" charset="-128"/>
                          <a:ea typeface="AR P丸ゴシック体M" pitchFamily="50" charset="-128"/>
                          <a:cs typeface="Times New Roman"/>
                        </a:rPr>
                        <a:t>2011</a:t>
                      </a:r>
                      <a:r>
                        <a:rPr lang="ja-JP" sz="1400" kern="100" dirty="0">
                          <a:latin typeface="AR P丸ゴシック体M" pitchFamily="50" charset="-128"/>
                          <a:ea typeface="AR P丸ゴシック体M" pitchFamily="50" charset="-128"/>
                          <a:cs typeface="Times New Roman"/>
                        </a:rPr>
                        <a:t>年度末まで。</a:t>
                      </a:r>
                      <a:r>
                        <a:rPr lang="en-US" sz="1400" kern="100" dirty="0">
                          <a:latin typeface="AR P丸ゴシック体M" pitchFamily="50" charset="-128"/>
                          <a:ea typeface="AR P丸ゴシック体M" pitchFamily="50" charset="-128"/>
                          <a:cs typeface="Times New Roman"/>
                        </a:rPr>
                        <a:t>3</a:t>
                      </a:r>
                      <a:r>
                        <a:rPr lang="ja-JP" sz="1400" kern="100" dirty="0">
                          <a:latin typeface="AR P丸ゴシック体M" pitchFamily="50" charset="-128"/>
                          <a:ea typeface="AR P丸ゴシック体M" pitchFamily="50" charset="-128"/>
                          <a:cs typeface="Times New Roman"/>
                        </a:rPr>
                        <a:t>年間で最大</a:t>
                      </a:r>
                      <a:r>
                        <a:rPr lang="en-US" sz="1400" kern="100" dirty="0">
                          <a:latin typeface="AR P丸ゴシック体M" pitchFamily="50" charset="-128"/>
                          <a:ea typeface="AR P丸ゴシック体M" pitchFamily="50" charset="-128"/>
                          <a:cs typeface="Times New Roman"/>
                        </a:rPr>
                        <a:t>45</a:t>
                      </a:r>
                      <a:r>
                        <a:rPr lang="ja-JP" sz="1400" kern="100" dirty="0">
                          <a:latin typeface="AR P丸ゴシック体M" pitchFamily="50" charset="-128"/>
                          <a:ea typeface="AR P丸ゴシック体M" pitchFamily="50" charset="-128"/>
                          <a:cs typeface="Times New Roman"/>
                        </a:rPr>
                        <a:t>万人の雇用創出が目標。</a:t>
                      </a:r>
                    </a:p>
                    <a:p>
                      <a:pPr algn="just">
                        <a:spcAft>
                          <a:spcPts val="0"/>
                        </a:spcAft>
                      </a:pPr>
                      <a:r>
                        <a:rPr lang="ja-JP" sz="1400" b="1" kern="100" dirty="0">
                          <a:latin typeface="AR P丸ゴシック体M" pitchFamily="50" charset="-128"/>
                          <a:ea typeface="AR P丸ゴシック体M" pitchFamily="50" charset="-128"/>
                          <a:cs typeface="Times New Roman"/>
                        </a:rPr>
                        <a:t>麻生</a:t>
                      </a:r>
                      <a:r>
                        <a:rPr lang="ja-JP" sz="1400" b="1" kern="100" dirty="0" smtClean="0">
                          <a:latin typeface="AR P丸ゴシック体M" pitchFamily="50" charset="-128"/>
                          <a:ea typeface="AR P丸ゴシック体M" pitchFamily="50" charset="-128"/>
                          <a:cs typeface="Times New Roman"/>
                        </a:rPr>
                        <a:t>内閣</a:t>
                      </a:r>
                      <a:r>
                        <a:rPr lang="ja-JP" altLang="en-US" sz="1400" b="0" kern="100" dirty="0">
                          <a:latin typeface="AR P丸ゴシック体M" pitchFamily="50" charset="-128"/>
                          <a:ea typeface="AR P丸ゴシック体M" pitchFamily="50" charset="-128"/>
                          <a:cs typeface="Times New Roman"/>
                        </a:rPr>
                        <a:t>－</a:t>
                      </a:r>
                      <a:r>
                        <a:rPr lang="en-US" sz="1400" kern="100" dirty="0" smtClean="0">
                          <a:latin typeface="AR P丸ゴシック体M" pitchFamily="50" charset="-128"/>
                          <a:ea typeface="AR P丸ゴシック体M" pitchFamily="50" charset="-128"/>
                          <a:cs typeface="Times New Roman"/>
                        </a:rPr>
                        <a:t>08</a:t>
                      </a:r>
                      <a:r>
                        <a:rPr lang="ja-JP" sz="1400" kern="100" dirty="0">
                          <a:latin typeface="AR P丸ゴシック体M" pitchFamily="50" charset="-128"/>
                          <a:ea typeface="AR P丸ゴシック体M" pitchFamily="50" charset="-128"/>
                          <a:cs typeface="Times New Roman"/>
                        </a:rPr>
                        <a:t>年度</a:t>
                      </a:r>
                      <a:r>
                        <a:rPr lang="en-US" sz="1400" kern="100" dirty="0">
                          <a:latin typeface="AR P丸ゴシック体M" pitchFamily="50" charset="-128"/>
                          <a:ea typeface="AR P丸ゴシック体M" pitchFamily="50" charset="-128"/>
                          <a:cs typeface="Times New Roman"/>
                        </a:rPr>
                        <a:t>2</a:t>
                      </a:r>
                      <a:r>
                        <a:rPr lang="ja-JP" sz="1400" kern="100" dirty="0">
                          <a:latin typeface="AR P丸ゴシック体M" pitchFamily="50" charset="-128"/>
                          <a:ea typeface="AR P丸ゴシック体M" pitchFamily="50" charset="-128"/>
                          <a:cs typeface="Times New Roman"/>
                        </a:rPr>
                        <a:t>次補正で</a:t>
                      </a:r>
                      <a:r>
                        <a:rPr lang="en-US" sz="1400" kern="100" dirty="0">
                          <a:latin typeface="AR P丸ゴシック体M" pitchFamily="50" charset="-128"/>
                          <a:ea typeface="AR P丸ゴシック体M" pitchFamily="50" charset="-128"/>
                          <a:cs typeface="Times New Roman"/>
                        </a:rPr>
                        <a:t>1,500</a:t>
                      </a:r>
                      <a:r>
                        <a:rPr lang="ja-JP" sz="1400" kern="100" dirty="0" smtClean="0">
                          <a:latin typeface="AR P丸ゴシック体M" pitchFamily="50" charset="-128"/>
                          <a:ea typeface="AR P丸ゴシック体M" pitchFamily="50" charset="-128"/>
                          <a:cs typeface="Times New Roman"/>
                        </a:rPr>
                        <a:t>億</a:t>
                      </a:r>
                      <a:r>
                        <a:rPr lang="ja-JP" altLang="en-US" sz="1400" kern="100" dirty="0" smtClean="0">
                          <a:latin typeface="AR P丸ゴシック体M" pitchFamily="50" charset="-128"/>
                          <a:ea typeface="AR P丸ゴシック体M" pitchFamily="50" charset="-128"/>
                          <a:cs typeface="Times New Roman"/>
                        </a:rPr>
                        <a:t>。</a:t>
                      </a:r>
                      <a:r>
                        <a:rPr lang="en-US" sz="1400" kern="100" dirty="0" smtClean="0">
                          <a:latin typeface="AR P丸ゴシック体M" pitchFamily="50" charset="-128"/>
                          <a:ea typeface="AR P丸ゴシック体M" pitchFamily="50" charset="-128"/>
                          <a:cs typeface="Times New Roman"/>
                        </a:rPr>
                        <a:t>09</a:t>
                      </a:r>
                      <a:r>
                        <a:rPr lang="ja-JP" sz="1400" kern="100" dirty="0">
                          <a:latin typeface="AR P丸ゴシック体M" pitchFamily="50" charset="-128"/>
                          <a:ea typeface="AR P丸ゴシック体M" pitchFamily="50" charset="-128"/>
                          <a:cs typeface="Times New Roman"/>
                        </a:rPr>
                        <a:t>年度１次補正で</a:t>
                      </a:r>
                      <a:r>
                        <a:rPr lang="en-US" sz="1400" kern="100" dirty="0">
                          <a:latin typeface="AR P丸ゴシック体M" pitchFamily="50" charset="-128"/>
                          <a:ea typeface="AR P丸ゴシック体M" pitchFamily="50" charset="-128"/>
                          <a:cs typeface="Times New Roman"/>
                        </a:rPr>
                        <a:t>3,000</a:t>
                      </a:r>
                      <a:r>
                        <a:rPr lang="ja-JP" sz="1400" kern="100" dirty="0">
                          <a:latin typeface="AR P丸ゴシック体M" pitchFamily="50" charset="-128"/>
                          <a:ea typeface="AR P丸ゴシック体M" pitchFamily="50" charset="-128"/>
                          <a:cs typeface="Times New Roman"/>
                        </a:rPr>
                        <a:t>億円を拡充し、</a:t>
                      </a:r>
                      <a:r>
                        <a:rPr lang="ja-JP" sz="1400" kern="100" dirty="0" smtClean="0">
                          <a:latin typeface="AR P丸ゴシック体M" pitchFamily="50" charset="-128"/>
                          <a:ea typeface="AR P丸ゴシック体M" pitchFamily="50" charset="-128"/>
                          <a:cs typeface="Times New Roman"/>
                        </a:rPr>
                        <a:t>総</a:t>
                      </a:r>
                      <a:r>
                        <a:rPr lang="ja-JP" altLang="en-US" sz="1400" kern="100" dirty="0" smtClean="0">
                          <a:latin typeface="AR P丸ゴシック体M" pitchFamily="50" charset="-128"/>
                          <a:ea typeface="AR P丸ゴシック体M" pitchFamily="50" charset="-128"/>
                          <a:cs typeface="Times New Roman"/>
                        </a:rPr>
                        <a:t>　</a:t>
                      </a:r>
                      <a:endParaRPr lang="en-US" altLang="ja-JP" sz="1400" kern="100" dirty="0" smtClean="0">
                        <a:latin typeface="AR P丸ゴシック体M" pitchFamily="50" charset="-128"/>
                        <a:ea typeface="AR P丸ゴシック体M" pitchFamily="50" charset="-128"/>
                        <a:cs typeface="Times New Roman"/>
                      </a:endParaRPr>
                    </a:p>
                    <a:p>
                      <a:pPr algn="just">
                        <a:spcAft>
                          <a:spcPts val="0"/>
                        </a:spcAft>
                      </a:pPr>
                      <a:r>
                        <a:rPr lang="ja-JP" altLang="en-US" sz="1400" kern="100" dirty="0" smtClean="0">
                          <a:latin typeface="AR P丸ゴシック体M" pitchFamily="50" charset="-128"/>
                          <a:ea typeface="AR P丸ゴシック体M" pitchFamily="50" charset="-128"/>
                          <a:cs typeface="Times New Roman"/>
                        </a:rPr>
                        <a:t>　　　　</a:t>
                      </a:r>
                      <a:r>
                        <a:rPr lang="ja-JP" sz="1400" kern="100" dirty="0" smtClean="0">
                          <a:latin typeface="AR P丸ゴシック体M" pitchFamily="50" charset="-128"/>
                          <a:ea typeface="AR P丸ゴシック体M" pitchFamily="50" charset="-128"/>
                          <a:cs typeface="Times New Roman"/>
                        </a:rPr>
                        <a:t>額</a:t>
                      </a:r>
                      <a:r>
                        <a:rPr lang="en-US" sz="1400" kern="100" dirty="0">
                          <a:latin typeface="AR P丸ゴシック体M" pitchFamily="50" charset="-128"/>
                          <a:ea typeface="AR P丸ゴシック体M" pitchFamily="50" charset="-128"/>
                          <a:cs typeface="Times New Roman"/>
                        </a:rPr>
                        <a:t>4,500</a:t>
                      </a:r>
                      <a:r>
                        <a:rPr lang="ja-JP" sz="1400" kern="100" dirty="0">
                          <a:latin typeface="AR P丸ゴシック体M" pitchFamily="50" charset="-128"/>
                          <a:ea typeface="AR P丸ゴシック体M" pitchFamily="50" charset="-128"/>
                          <a:cs typeface="Times New Roman"/>
                        </a:rPr>
                        <a:t>億円。</a:t>
                      </a:r>
                    </a:p>
                    <a:p>
                      <a:pPr marL="533400" indent="-533400" algn="just">
                        <a:spcAft>
                          <a:spcPts val="0"/>
                        </a:spcAft>
                      </a:pPr>
                      <a:r>
                        <a:rPr lang="ja-JP" sz="1400" b="1" kern="100" dirty="0">
                          <a:latin typeface="AR P丸ゴシック体M" pitchFamily="50" charset="-128"/>
                          <a:ea typeface="AR P丸ゴシック体M" pitchFamily="50" charset="-128"/>
                          <a:cs typeface="Times New Roman"/>
                        </a:rPr>
                        <a:t>鳩山内閣</a:t>
                      </a:r>
                      <a:r>
                        <a:rPr lang="ja-JP" sz="1400" kern="100" dirty="0">
                          <a:latin typeface="AR P丸ゴシック体M" pitchFamily="50" charset="-128"/>
                          <a:ea typeface="AR P丸ゴシック体M" pitchFamily="50" charset="-128"/>
                          <a:cs typeface="Times New Roman"/>
                        </a:rPr>
                        <a:t>－「緊急雇用対策」（</a:t>
                      </a:r>
                      <a:r>
                        <a:rPr lang="en-US" sz="1400" kern="100" dirty="0">
                          <a:latin typeface="AR P丸ゴシック体M" pitchFamily="50" charset="-128"/>
                          <a:ea typeface="AR P丸ゴシック体M" pitchFamily="50" charset="-128"/>
                          <a:cs typeface="Times New Roman"/>
                        </a:rPr>
                        <a:t>09.10</a:t>
                      </a:r>
                      <a:r>
                        <a:rPr lang="ja-JP" sz="1400" kern="100" dirty="0">
                          <a:latin typeface="AR P丸ゴシック体M" pitchFamily="50" charset="-128"/>
                          <a:ea typeface="AR P丸ゴシック体M" pitchFamily="50" charset="-128"/>
                          <a:cs typeface="Times New Roman"/>
                        </a:rPr>
                        <a:t>）の「緊急雇用創造プログラム」に位置付け</a:t>
                      </a:r>
                      <a:r>
                        <a:rPr lang="ja-JP" sz="1400" kern="100" dirty="0" smtClean="0">
                          <a:latin typeface="AR P丸ゴシック体M" pitchFamily="50" charset="-128"/>
                          <a:ea typeface="AR P丸ゴシック体M" pitchFamily="50" charset="-128"/>
                          <a:cs typeface="Times New Roman"/>
                        </a:rPr>
                        <a:t>、</a:t>
                      </a:r>
                      <a:endParaRPr lang="en-US" altLang="ja-JP" sz="1400" kern="100" dirty="0" smtClean="0">
                        <a:latin typeface="AR P丸ゴシック体M" pitchFamily="50" charset="-128"/>
                        <a:ea typeface="AR P丸ゴシック体M" pitchFamily="50" charset="-128"/>
                        <a:cs typeface="Times New Roman"/>
                      </a:endParaRPr>
                    </a:p>
                    <a:p>
                      <a:pPr marL="533400" indent="-533400" algn="just">
                        <a:spcAft>
                          <a:spcPts val="0"/>
                        </a:spcAft>
                      </a:pPr>
                      <a:r>
                        <a:rPr lang="ja-JP" altLang="en-US" sz="1400" kern="100" dirty="0" smtClean="0">
                          <a:latin typeface="AR P丸ゴシック体M" pitchFamily="50" charset="-128"/>
                          <a:ea typeface="AR P丸ゴシック体M" pitchFamily="50" charset="-128"/>
                          <a:cs typeface="Times New Roman"/>
                        </a:rPr>
                        <a:t>　　　　</a:t>
                      </a:r>
                      <a:r>
                        <a:rPr lang="ja-JP" sz="1400" kern="100" dirty="0" smtClean="0">
                          <a:latin typeface="AR P丸ゴシック体M" pitchFamily="50" charset="-128"/>
                          <a:ea typeface="AR P丸ゴシック体M" pitchFamily="50" charset="-128"/>
                          <a:cs typeface="Times New Roman"/>
                        </a:rPr>
                        <a:t>運用</a:t>
                      </a:r>
                      <a:r>
                        <a:rPr lang="ja-JP" sz="1400" kern="100" dirty="0">
                          <a:latin typeface="AR P丸ゴシック体M" pitchFamily="50" charset="-128"/>
                          <a:ea typeface="AR P丸ゴシック体M" pitchFamily="50" charset="-128"/>
                          <a:cs typeface="Times New Roman"/>
                        </a:rPr>
                        <a:t>改善、前倒しをはかった。</a:t>
                      </a:r>
                    </a:p>
                    <a:p>
                      <a:pPr marL="533400" indent="-533400" algn="just">
                        <a:spcAft>
                          <a:spcPts val="0"/>
                        </a:spcAft>
                      </a:pPr>
                      <a:r>
                        <a:rPr lang="ja-JP" sz="1400" kern="100" dirty="0">
                          <a:latin typeface="AR P丸ゴシック体M" pitchFamily="50" charset="-128"/>
                          <a:ea typeface="AR P丸ゴシック体M" pitchFamily="50" charset="-128"/>
                          <a:cs typeface="Times New Roman"/>
                        </a:rPr>
                        <a:t>・介護分野で雇用期間を</a:t>
                      </a:r>
                      <a:r>
                        <a:rPr lang="en-US" sz="1400" kern="100" dirty="0">
                          <a:latin typeface="AR P丸ゴシック体M" pitchFamily="50" charset="-128"/>
                          <a:ea typeface="AR P丸ゴシック体M" pitchFamily="50" charset="-128"/>
                          <a:cs typeface="Times New Roman"/>
                        </a:rPr>
                        <a:t>1</a:t>
                      </a:r>
                      <a:r>
                        <a:rPr lang="ja-JP" sz="1400" kern="100" dirty="0">
                          <a:latin typeface="AR P丸ゴシック体M" pitchFamily="50" charset="-128"/>
                          <a:ea typeface="AR P丸ゴシック体M" pitchFamily="50" charset="-128"/>
                          <a:cs typeface="Times New Roman"/>
                        </a:rPr>
                        <a:t>年以内</a:t>
                      </a:r>
                      <a:r>
                        <a:rPr lang="en-US" sz="1400" kern="100" dirty="0">
                          <a:latin typeface="AR P丸ゴシック体M" pitchFamily="50" charset="-128"/>
                          <a:ea typeface="AR P丸ゴシック体M" pitchFamily="50" charset="-128"/>
                          <a:cs typeface="Times New Roman"/>
                        </a:rPr>
                        <a:t>(</a:t>
                      </a:r>
                      <a:r>
                        <a:rPr lang="ja-JP" sz="1400" kern="100" dirty="0">
                          <a:latin typeface="AR P丸ゴシック体M" pitchFamily="50" charset="-128"/>
                          <a:ea typeface="AR P丸ゴシック体M" pitchFamily="50" charset="-128"/>
                          <a:cs typeface="Times New Roman"/>
                        </a:rPr>
                        <a:t>福祉士資格取得は更新</a:t>
                      </a:r>
                      <a:r>
                        <a:rPr lang="en-US" sz="1400" kern="100" dirty="0">
                          <a:latin typeface="AR P丸ゴシック体M" pitchFamily="50" charset="-128"/>
                          <a:ea typeface="AR P丸ゴシック体M" pitchFamily="50" charset="-128"/>
                          <a:cs typeface="Times New Roman"/>
                        </a:rPr>
                        <a:t>1</a:t>
                      </a:r>
                      <a:r>
                        <a:rPr lang="ja-JP" sz="1400" kern="100" dirty="0">
                          <a:latin typeface="AR P丸ゴシック体M" pitchFamily="50" charset="-128"/>
                          <a:ea typeface="AR P丸ゴシック体M" pitchFamily="50" charset="-128"/>
                          <a:cs typeface="Times New Roman"/>
                        </a:rPr>
                        <a:t>回可</a:t>
                      </a:r>
                      <a:r>
                        <a:rPr lang="en-US" sz="1400" kern="100" dirty="0">
                          <a:latin typeface="AR P丸ゴシック体M" pitchFamily="50" charset="-128"/>
                          <a:ea typeface="AR P丸ゴシック体M" pitchFamily="50" charset="-128"/>
                          <a:cs typeface="Times New Roman"/>
                        </a:rPr>
                        <a:t>)</a:t>
                      </a:r>
                      <a:r>
                        <a:rPr lang="ja-JP" sz="1400" kern="100" dirty="0">
                          <a:latin typeface="AR P丸ゴシック体M" pitchFamily="50" charset="-128"/>
                          <a:ea typeface="AR P丸ゴシック体M" pitchFamily="50" charset="-128"/>
                          <a:cs typeface="Times New Roman"/>
                        </a:rPr>
                        <a:t>とした。</a:t>
                      </a:r>
                    </a:p>
                    <a:p>
                      <a:pPr marL="533400" indent="-533400" algn="just">
                        <a:spcAft>
                          <a:spcPts val="0"/>
                        </a:spcAft>
                      </a:pPr>
                      <a:r>
                        <a:rPr lang="ja-JP" sz="1400" kern="100" dirty="0">
                          <a:latin typeface="AR P丸ゴシック体M" pitchFamily="50" charset="-128"/>
                          <a:ea typeface="AR P丸ゴシック体M" pitchFamily="50" charset="-128"/>
                          <a:cs typeface="Times New Roman"/>
                        </a:rPr>
                        <a:t>・</a:t>
                      </a:r>
                      <a:r>
                        <a:rPr lang="en-US" sz="1400" kern="100" dirty="0">
                          <a:latin typeface="AR P丸ゴシック体M" pitchFamily="50" charset="-128"/>
                          <a:ea typeface="AR P丸ゴシック体M" pitchFamily="50" charset="-128"/>
                          <a:cs typeface="Times New Roman"/>
                        </a:rPr>
                        <a:t>2009</a:t>
                      </a:r>
                      <a:r>
                        <a:rPr lang="ja-JP" sz="1400" kern="100" dirty="0">
                          <a:latin typeface="AR P丸ゴシック体M" pitchFamily="50" charset="-128"/>
                          <a:ea typeface="AR P丸ゴシック体M" pitchFamily="50" charset="-128"/>
                          <a:cs typeface="Times New Roman"/>
                        </a:rPr>
                        <a:t>年</a:t>
                      </a:r>
                      <a:r>
                        <a:rPr lang="en-US" sz="1400" kern="100" dirty="0">
                          <a:latin typeface="AR P丸ゴシック体M" pitchFamily="50" charset="-128"/>
                          <a:ea typeface="AR P丸ゴシック体M" pitchFamily="50" charset="-128"/>
                          <a:cs typeface="Times New Roman"/>
                        </a:rPr>
                        <a:t>12</a:t>
                      </a:r>
                      <a:r>
                        <a:rPr lang="ja-JP" sz="1400" kern="100" dirty="0">
                          <a:latin typeface="AR P丸ゴシック体M" pitchFamily="50" charset="-128"/>
                          <a:ea typeface="AR P丸ゴシック体M" pitchFamily="50" charset="-128"/>
                          <a:cs typeface="Times New Roman"/>
                        </a:rPr>
                        <a:t>月末の実績は事業数</a:t>
                      </a:r>
                      <a:r>
                        <a:rPr lang="en-US" sz="1400" kern="100" dirty="0">
                          <a:latin typeface="AR P丸ゴシック体M" pitchFamily="50" charset="-128"/>
                          <a:ea typeface="AR P丸ゴシック体M" pitchFamily="50" charset="-128"/>
                          <a:cs typeface="Times New Roman"/>
                        </a:rPr>
                        <a:t>21,282</a:t>
                      </a:r>
                      <a:r>
                        <a:rPr lang="ja-JP" sz="1400" kern="100" dirty="0" err="1">
                          <a:latin typeface="AR P丸ゴシック体M" pitchFamily="50" charset="-128"/>
                          <a:ea typeface="AR P丸ゴシック体M" pitchFamily="50" charset="-128"/>
                          <a:cs typeface="Times New Roman"/>
                        </a:rPr>
                        <a:t>、</a:t>
                      </a:r>
                      <a:r>
                        <a:rPr lang="ja-JP" sz="1400" kern="100" dirty="0">
                          <a:latin typeface="AR P丸ゴシック体M" pitchFamily="50" charset="-128"/>
                          <a:ea typeface="AR P丸ゴシック体M" pitchFamily="50" charset="-128"/>
                          <a:cs typeface="Times New Roman"/>
                        </a:rPr>
                        <a:t>雇用創出数</a:t>
                      </a:r>
                      <a:r>
                        <a:rPr lang="en-US" sz="1400" kern="100" dirty="0">
                          <a:latin typeface="AR P丸ゴシック体M" pitchFamily="50" charset="-128"/>
                          <a:ea typeface="AR P丸ゴシック体M" pitchFamily="50" charset="-128"/>
                          <a:cs typeface="Times New Roman"/>
                        </a:rPr>
                        <a:t>138,706</a:t>
                      </a:r>
                      <a:r>
                        <a:rPr lang="ja-JP" sz="1400" kern="100" dirty="0">
                          <a:latin typeface="AR P丸ゴシック体M" pitchFamily="50" charset="-128"/>
                          <a:ea typeface="AR P丸ゴシック体M" pitchFamily="50" charset="-128"/>
                          <a:cs typeface="Times New Roman"/>
                        </a:rPr>
                        <a:t>人、</a:t>
                      </a:r>
                      <a:r>
                        <a:rPr lang="ja-JP" sz="1400" kern="100" dirty="0" smtClean="0">
                          <a:latin typeface="AR P丸ゴシック体M" pitchFamily="50" charset="-128"/>
                          <a:ea typeface="AR P丸ゴシック体M" pitchFamily="50" charset="-128"/>
                          <a:cs typeface="Times New Roman"/>
                        </a:rPr>
                        <a:t>事業は</a:t>
                      </a:r>
                      <a:r>
                        <a:rPr lang="en-US" sz="1400" kern="100" dirty="0" smtClean="0">
                          <a:latin typeface="AR P丸ゴシック体M" pitchFamily="50" charset="-128"/>
                          <a:ea typeface="AR P丸ゴシック体M" pitchFamily="50" charset="-128"/>
                          <a:cs typeface="Times New Roman"/>
                        </a:rPr>
                        <a:t>1,223</a:t>
                      </a:r>
                      <a:r>
                        <a:rPr lang="ja-JP" sz="1400" kern="100" dirty="0">
                          <a:latin typeface="AR P丸ゴシック体M" pitchFamily="50" charset="-128"/>
                          <a:ea typeface="AR P丸ゴシック体M" pitchFamily="50" charset="-128"/>
                          <a:cs typeface="Times New Roman"/>
                        </a:rPr>
                        <a:t>億円。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2330">
                <a:tc>
                  <a:txBody>
                    <a:bodyPr/>
                    <a:lstStyle/>
                    <a:p>
                      <a:pPr algn="just">
                        <a:spcAft>
                          <a:spcPts val="0"/>
                        </a:spcAft>
                      </a:pPr>
                      <a:r>
                        <a:rPr lang="ja-JP" sz="1400" kern="100" dirty="0">
                          <a:latin typeface="AR P丸ゴシック体M" pitchFamily="50" charset="-128"/>
                          <a:ea typeface="AR P丸ゴシック体M" pitchFamily="50" charset="-128"/>
                          <a:cs typeface="Times New Roman"/>
                        </a:rPr>
                        <a:t>地域社会雇用創造事業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100" dirty="0">
                          <a:latin typeface="AR P丸ゴシック体M" pitchFamily="50" charset="-128"/>
                          <a:ea typeface="AR P丸ゴシック体M" pitchFamily="50" charset="-128"/>
                          <a:cs typeface="Times New Roman"/>
                        </a:rPr>
                        <a:t>鳩山内閣</a:t>
                      </a:r>
                      <a:r>
                        <a:rPr lang="ja-JP" sz="1400" kern="100" dirty="0">
                          <a:latin typeface="AR P丸ゴシック体M" pitchFamily="50" charset="-128"/>
                          <a:ea typeface="AR P丸ゴシック体M" pitchFamily="50" charset="-128"/>
                          <a:cs typeface="Times New Roman"/>
                        </a:rPr>
                        <a:t>―</a:t>
                      </a:r>
                      <a:r>
                        <a:rPr lang="en-US" sz="1400" kern="100" dirty="0">
                          <a:latin typeface="AR P丸ゴシック体M" pitchFamily="50" charset="-128"/>
                          <a:ea typeface="AR P丸ゴシック体M" pitchFamily="50" charset="-128"/>
                          <a:cs typeface="Times New Roman"/>
                        </a:rPr>
                        <a:t>2011</a:t>
                      </a:r>
                      <a:r>
                        <a:rPr lang="ja-JP" sz="1400" kern="100" dirty="0">
                          <a:latin typeface="AR P丸ゴシック体M" pitchFamily="50" charset="-128"/>
                          <a:ea typeface="AR P丸ゴシック体M" pitchFamily="50" charset="-128"/>
                          <a:cs typeface="Times New Roman"/>
                        </a:rPr>
                        <a:t>年までの新制度。</a:t>
                      </a:r>
                      <a:r>
                        <a:rPr lang="en-US" sz="1400" kern="100" dirty="0">
                          <a:latin typeface="AR P丸ゴシック体M" pitchFamily="50" charset="-128"/>
                          <a:ea typeface="AR P丸ゴシック体M" pitchFamily="50" charset="-128"/>
                          <a:cs typeface="Times New Roman"/>
                        </a:rPr>
                        <a:t>09</a:t>
                      </a:r>
                      <a:r>
                        <a:rPr lang="ja-JP" sz="1400" kern="100" dirty="0">
                          <a:latin typeface="AR P丸ゴシック体M" pitchFamily="50" charset="-128"/>
                          <a:ea typeface="AR P丸ゴシック体M" pitchFamily="50" charset="-128"/>
                          <a:cs typeface="Times New Roman"/>
                        </a:rPr>
                        <a:t>年度</a:t>
                      </a:r>
                      <a:r>
                        <a:rPr lang="en-US" sz="1400" kern="100" dirty="0">
                          <a:latin typeface="AR P丸ゴシック体M" pitchFamily="50" charset="-128"/>
                          <a:ea typeface="AR P丸ゴシック体M" pitchFamily="50" charset="-128"/>
                          <a:cs typeface="Times New Roman"/>
                        </a:rPr>
                        <a:t>2</a:t>
                      </a:r>
                      <a:r>
                        <a:rPr lang="ja-JP" sz="1400" kern="100" dirty="0">
                          <a:latin typeface="AR P丸ゴシック体M" pitchFamily="50" charset="-128"/>
                          <a:ea typeface="AR P丸ゴシック体M" pitchFamily="50" charset="-128"/>
                          <a:cs typeface="Times New Roman"/>
                        </a:rPr>
                        <a:t>次補正。</a:t>
                      </a:r>
                    </a:p>
                    <a:p>
                      <a:pPr algn="just">
                        <a:spcAft>
                          <a:spcPts val="0"/>
                        </a:spcAft>
                      </a:pPr>
                      <a:r>
                        <a:rPr lang="ja-JP" sz="1400" kern="100" dirty="0">
                          <a:latin typeface="AR P丸ゴシック体M" pitchFamily="50" charset="-128"/>
                          <a:ea typeface="AR P丸ゴシック体M" pitchFamily="50" charset="-128"/>
                          <a:cs typeface="Times New Roman"/>
                        </a:rPr>
                        <a:t>・社会的企業インキュベーション</a:t>
                      </a:r>
                      <a:r>
                        <a:rPr lang="en-US" sz="1400" kern="100" dirty="0">
                          <a:latin typeface="AR P丸ゴシック体M" pitchFamily="50" charset="-128"/>
                          <a:ea typeface="AR P丸ゴシック体M" pitchFamily="50" charset="-128"/>
                          <a:cs typeface="Times New Roman"/>
                        </a:rPr>
                        <a:t>(</a:t>
                      </a:r>
                      <a:r>
                        <a:rPr lang="ja-JP" sz="1400" kern="100" dirty="0">
                          <a:latin typeface="AR P丸ゴシック体M" pitchFamily="50" charset="-128"/>
                          <a:ea typeface="AR P丸ゴシック体M" pitchFamily="50" charset="-128"/>
                          <a:cs typeface="Times New Roman"/>
                        </a:rPr>
                        <a:t>企業を支援</a:t>
                      </a:r>
                      <a:r>
                        <a:rPr lang="en-US" sz="1400" kern="100" dirty="0">
                          <a:latin typeface="AR P丸ゴシック体M" pitchFamily="50" charset="-128"/>
                          <a:ea typeface="AR P丸ゴシック体M" pitchFamily="50" charset="-128"/>
                          <a:cs typeface="Times New Roman"/>
                        </a:rPr>
                        <a:t>)</a:t>
                      </a:r>
                      <a:r>
                        <a:rPr lang="ja-JP" sz="1400" kern="100" dirty="0">
                          <a:latin typeface="AR P丸ゴシック体M" pitchFamily="50" charset="-128"/>
                          <a:ea typeface="AR P丸ゴシック体M" pitchFamily="50" charset="-128"/>
                          <a:cs typeface="Times New Roman"/>
                        </a:rPr>
                        <a:t>事業－起業支援金は</a:t>
                      </a:r>
                      <a:r>
                        <a:rPr lang="en-US" sz="1400" kern="100" dirty="0">
                          <a:latin typeface="AR P丸ゴシック体M" pitchFamily="50" charset="-128"/>
                          <a:ea typeface="AR P丸ゴシック体M" pitchFamily="50" charset="-128"/>
                          <a:cs typeface="Times New Roman"/>
                        </a:rPr>
                        <a:t>1</a:t>
                      </a:r>
                      <a:r>
                        <a:rPr lang="ja-JP" sz="1400" kern="100" dirty="0">
                          <a:latin typeface="AR P丸ゴシック体M" pitchFamily="50" charset="-128"/>
                          <a:ea typeface="AR P丸ゴシック体M" pitchFamily="50" charset="-128"/>
                          <a:cs typeface="Times New Roman"/>
                        </a:rPr>
                        <a:t>人</a:t>
                      </a:r>
                      <a:r>
                        <a:rPr lang="en-US" sz="1400" kern="100" dirty="0">
                          <a:latin typeface="AR P丸ゴシック体M" pitchFamily="50" charset="-128"/>
                          <a:ea typeface="AR P丸ゴシック体M" pitchFamily="50" charset="-128"/>
                          <a:cs typeface="Times New Roman"/>
                        </a:rPr>
                        <a:t>300</a:t>
                      </a:r>
                      <a:r>
                        <a:rPr lang="ja-JP" sz="1400" kern="100" dirty="0">
                          <a:latin typeface="AR P丸ゴシック体M" pitchFamily="50" charset="-128"/>
                          <a:ea typeface="AR P丸ゴシック体M" pitchFamily="50" charset="-128"/>
                          <a:cs typeface="Times New Roman"/>
                        </a:rPr>
                        <a:t>万円で</a:t>
                      </a:r>
                      <a:r>
                        <a:rPr lang="en-US" sz="1400" kern="100" dirty="0">
                          <a:latin typeface="AR P丸ゴシック体M" pitchFamily="50" charset="-128"/>
                          <a:ea typeface="AR P丸ゴシック体M" pitchFamily="50" charset="-128"/>
                          <a:cs typeface="Times New Roman"/>
                        </a:rPr>
                        <a:t>800</a:t>
                      </a:r>
                      <a:r>
                        <a:rPr lang="ja-JP" sz="1400" kern="100" dirty="0">
                          <a:latin typeface="AR P丸ゴシック体M" pitchFamily="50" charset="-128"/>
                          <a:ea typeface="AR P丸ゴシック体M" pitchFamily="50" charset="-128"/>
                          <a:cs typeface="Times New Roman"/>
                        </a:rPr>
                        <a:t>人目途。</a:t>
                      </a:r>
                    </a:p>
                    <a:p>
                      <a:pPr algn="just">
                        <a:spcAft>
                          <a:spcPts val="0"/>
                        </a:spcAft>
                      </a:pPr>
                      <a:r>
                        <a:rPr lang="ja-JP" sz="1400" kern="100" dirty="0">
                          <a:latin typeface="AR P丸ゴシック体M" pitchFamily="50" charset="-128"/>
                          <a:ea typeface="AR P丸ゴシック体M" pitchFamily="50" charset="-128"/>
                          <a:cs typeface="Times New Roman"/>
                        </a:rPr>
                        <a:t>・社会的企業人材育成－研修は</a:t>
                      </a:r>
                      <a:r>
                        <a:rPr lang="en-US" sz="1400" kern="100" dirty="0">
                          <a:latin typeface="AR P丸ゴシック体M" pitchFamily="50" charset="-128"/>
                          <a:ea typeface="AR P丸ゴシック体M" pitchFamily="50" charset="-128"/>
                          <a:cs typeface="Times New Roman"/>
                        </a:rPr>
                        <a:t>6</a:t>
                      </a:r>
                      <a:r>
                        <a:rPr lang="ja-JP" sz="1400" kern="100" dirty="0">
                          <a:latin typeface="AR P丸ゴシック体M" pitchFamily="50" charset="-128"/>
                          <a:ea typeface="AR P丸ゴシック体M" pitchFamily="50" charset="-128"/>
                          <a:cs typeface="Times New Roman"/>
                        </a:rPr>
                        <a:t>週間。月</a:t>
                      </a:r>
                      <a:r>
                        <a:rPr lang="en-US" sz="1400" kern="100" dirty="0">
                          <a:latin typeface="AR P丸ゴシック体M" pitchFamily="50" charset="-128"/>
                          <a:ea typeface="AR P丸ゴシック体M" pitchFamily="50" charset="-128"/>
                          <a:cs typeface="Times New Roman"/>
                        </a:rPr>
                        <a:t>10</a:t>
                      </a:r>
                      <a:r>
                        <a:rPr lang="ja-JP" sz="1400" kern="100" dirty="0">
                          <a:latin typeface="AR P丸ゴシック体M" pitchFamily="50" charset="-128"/>
                          <a:ea typeface="AR P丸ゴシック体M" pitchFamily="50" charset="-128"/>
                          <a:cs typeface="Times New Roman"/>
                        </a:rPr>
                        <a:t>万円の「活動支援金</a:t>
                      </a:r>
                      <a:r>
                        <a:rPr lang="ja-JP" sz="1400" kern="100" dirty="0" smtClean="0">
                          <a:latin typeface="AR P丸ゴシック体M" pitchFamily="50" charset="-128"/>
                          <a:ea typeface="AR P丸ゴシック体M" pitchFamily="50" charset="-128"/>
                          <a:cs typeface="Times New Roman"/>
                        </a:rPr>
                        <a:t>」</a:t>
                      </a:r>
                      <a:endParaRPr lang="en-US" altLang="ja-JP" sz="1400" kern="100" dirty="0" smtClean="0">
                        <a:latin typeface="AR P丸ゴシック体M" pitchFamily="50" charset="-128"/>
                        <a:ea typeface="AR P丸ゴシック体M" pitchFamily="50" charset="-128"/>
                        <a:cs typeface="Times New Roman"/>
                      </a:endParaRPr>
                    </a:p>
                    <a:p>
                      <a:pPr algn="just">
                        <a:spcAft>
                          <a:spcPts val="0"/>
                        </a:spcAft>
                      </a:pPr>
                      <a:r>
                        <a:rPr lang="ja-JP" sz="1400" kern="100" dirty="0" smtClean="0">
                          <a:latin typeface="AR P丸ゴシック体M" pitchFamily="50" charset="-128"/>
                          <a:ea typeface="AR P丸ゴシック体M" pitchFamily="50" charset="-128"/>
                          <a:cs typeface="Times New Roman"/>
                        </a:rPr>
                        <a:t>を</a:t>
                      </a:r>
                      <a:r>
                        <a:rPr lang="ja-JP" sz="1400" kern="100" dirty="0">
                          <a:latin typeface="AR P丸ゴシック体M" pitchFamily="50" charset="-128"/>
                          <a:ea typeface="AR P丸ゴシック体M" pitchFamily="50" charset="-128"/>
                          <a:cs typeface="Times New Roman"/>
                        </a:rPr>
                        <a:t>交付。</a:t>
                      </a:r>
                      <a:r>
                        <a:rPr lang="en-US" sz="1400" kern="100" dirty="0">
                          <a:latin typeface="AR P丸ゴシック体M" pitchFamily="50" charset="-128"/>
                          <a:ea typeface="AR P丸ゴシック体M" pitchFamily="50" charset="-128"/>
                          <a:cs typeface="Times New Roman"/>
                        </a:rPr>
                        <a:t>12,000</a:t>
                      </a:r>
                      <a:r>
                        <a:rPr lang="ja-JP" sz="1400" kern="100" dirty="0">
                          <a:latin typeface="AR P丸ゴシック体M" pitchFamily="50" charset="-128"/>
                          <a:ea typeface="AR P丸ゴシック体M" pitchFamily="50" charset="-128"/>
                          <a:cs typeface="Times New Roman"/>
                        </a:rPr>
                        <a:t>人目途。</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099">
                <a:tc>
                  <a:txBody>
                    <a:bodyPr/>
                    <a:lstStyle/>
                    <a:p>
                      <a:pPr algn="just">
                        <a:spcAft>
                          <a:spcPts val="0"/>
                        </a:spcAft>
                      </a:pPr>
                      <a:r>
                        <a:rPr lang="ja-JP" altLang="en-US" sz="1400" dirty="0" smtClean="0">
                          <a:solidFill>
                            <a:schemeClr val="tx1"/>
                          </a:solidFill>
                          <a:latin typeface="AR P丸ゴシック体M" pitchFamily="50" charset="-128"/>
                          <a:ea typeface="AR P丸ゴシック体M" pitchFamily="50" charset="-128"/>
                        </a:rPr>
                        <a:t>「地域雇用開発促進法関連事業」</a:t>
                      </a:r>
                      <a:endParaRPr lang="ja-JP" sz="1400" kern="100" dirty="0">
                        <a:latin typeface="AR P丸ゴシック体M" pitchFamily="50" charset="-128"/>
                        <a:ea typeface="AR P丸ゴシック体M"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400" b="1" kern="100" dirty="0" smtClean="0">
                          <a:latin typeface="AR P丸ゴシック体M" pitchFamily="50" charset="-128"/>
                          <a:ea typeface="AR P丸ゴシック体M" pitchFamily="50" charset="-128"/>
                          <a:cs typeface="Times New Roman"/>
                        </a:rPr>
                        <a:t>鳩山内閣－</a:t>
                      </a:r>
                      <a:r>
                        <a:rPr lang="ja-JP" altLang="en-US" sz="1400" dirty="0" smtClean="0">
                          <a:solidFill>
                            <a:schemeClr val="tx1"/>
                          </a:solidFill>
                          <a:latin typeface="AR P丸ゴシック体M" pitchFamily="50" charset="-128"/>
                          <a:ea typeface="AR P丸ゴシック体M" pitchFamily="50" charset="-128"/>
                        </a:rPr>
                        <a:t>「ふるさと</a:t>
                      </a:r>
                      <a:r>
                        <a:rPr lang="en-US" altLang="ja-JP" sz="1400" dirty="0"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」「緊急雇用</a:t>
                      </a:r>
                      <a:r>
                        <a:rPr lang="en-US" altLang="ja-JP" sz="1400" dirty="0"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」「重点分野</a:t>
                      </a:r>
                      <a:r>
                        <a:rPr lang="en-US" altLang="ja-JP" sz="1400" dirty="0" smtClean="0">
                          <a:solidFill>
                            <a:schemeClr val="tx1"/>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」に「地域雇用開発促進法　</a:t>
                      </a:r>
                      <a:endParaRPr lang="en-US" altLang="ja-JP" sz="1400" dirty="0" smtClean="0">
                        <a:solidFill>
                          <a:schemeClr val="tx1"/>
                        </a:solidFill>
                        <a:latin typeface="AR P丸ゴシック体M" pitchFamily="50" charset="-128"/>
                        <a:ea typeface="AR P丸ゴシック体M"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AR P丸ゴシック体M" pitchFamily="50" charset="-128"/>
                          <a:ea typeface="AR P丸ゴシック体M" pitchFamily="50" charset="-128"/>
                        </a:rPr>
                        <a:t>　　　　関連事業」を加える。</a:t>
                      </a:r>
                      <a:endParaRPr lang="ja-JP" sz="1400" b="1" kern="100" dirty="0">
                        <a:latin typeface="AR P丸ゴシック体M" pitchFamily="50" charset="-128"/>
                        <a:ea typeface="AR P丸ゴシック体M"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正方形/長方形 4"/>
          <p:cNvSpPr/>
          <p:nvPr/>
        </p:nvSpPr>
        <p:spPr>
          <a:xfrm>
            <a:off x="357158" y="500042"/>
            <a:ext cx="207170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 P丸ゴシック体M" pitchFamily="50" charset="-128"/>
                <a:ea typeface="AR P丸ゴシック体M" pitchFamily="50" charset="-128"/>
              </a:rPr>
              <a:t>〔</a:t>
            </a:r>
            <a:r>
              <a:rPr kumimoji="1" lang="ja-JP" altLang="en-US" dirty="0" smtClean="0">
                <a:solidFill>
                  <a:schemeClr val="tx1"/>
                </a:solidFill>
                <a:latin typeface="AR P丸ゴシック体M" pitchFamily="50" charset="-128"/>
                <a:ea typeface="AR P丸ゴシック体M" pitchFamily="50" charset="-128"/>
              </a:rPr>
              <a:t>②雇用創出策</a:t>
            </a:r>
            <a:r>
              <a:rPr kumimoji="1" lang="en-US" altLang="ja-JP" dirty="0" smtClean="0">
                <a:solidFill>
                  <a:schemeClr val="tx1"/>
                </a:solidFill>
                <a:latin typeface="AR P丸ゴシック体M" pitchFamily="50" charset="-128"/>
                <a:ea typeface="AR P丸ゴシック体M" pitchFamily="50" charset="-128"/>
              </a:rPr>
              <a:t>〕</a:t>
            </a:r>
            <a:endParaRPr kumimoji="1" lang="ja-JP" altLang="en-US" dirty="0">
              <a:solidFill>
                <a:schemeClr val="tx1"/>
              </a:solidFill>
              <a:latin typeface="AR P丸ゴシック体M" pitchFamily="50" charset="-128"/>
              <a:ea typeface="AR P丸ゴシック体M" pitchFamily="50" charset="-128"/>
            </a:endParaRPr>
          </a:p>
        </p:txBody>
      </p:sp>
      <p:sp>
        <p:nvSpPr>
          <p:cNvPr id="6" name="角丸四角形 5"/>
          <p:cNvSpPr/>
          <p:nvPr/>
        </p:nvSpPr>
        <p:spPr>
          <a:xfrm>
            <a:off x="357158" y="1500174"/>
            <a:ext cx="1643074" cy="642942"/>
          </a:xfrm>
          <a:prstGeom prst="roundRect">
            <a:avLst/>
          </a:prstGeom>
          <a:solidFill>
            <a:srgbClr val="FFFF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目標の</a:t>
            </a:r>
            <a:r>
              <a:rPr kumimoji="1" lang="en-US" altLang="ja-JP" sz="1400" dirty="0" smtClean="0">
                <a:solidFill>
                  <a:schemeClr val="tx1"/>
                </a:solidFill>
                <a:latin typeface="AR P丸ゴシック体M" pitchFamily="50" charset="-128"/>
                <a:ea typeface="AR P丸ゴシック体M" pitchFamily="50" charset="-128"/>
              </a:rPr>
              <a:t>21.4</a:t>
            </a:r>
            <a:r>
              <a:rPr kumimoji="1" lang="ja-JP" altLang="en-US" sz="1400" dirty="0" smtClean="0">
                <a:solidFill>
                  <a:schemeClr val="tx1"/>
                </a:solidFill>
                <a:latin typeface="AR P丸ゴシック体M" pitchFamily="50" charset="-128"/>
                <a:ea typeface="AR P丸ゴシック体M" pitchFamily="50" charset="-128"/>
              </a:rPr>
              <a:t>％</a:t>
            </a:r>
            <a:endParaRPr kumimoji="1" lang="en-US" altLang="ja-JP" sz="14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(09.12</a:t>
            </a:r>
            <a:r>
              <a:rPr lang="ja-JP" altLang="en-US" sz="1400" dirty="0" smtClean="0">
                <a:solidFill>
                  <a:schemeClr val="tx1"/>
                </a:solidFill>
                <a:latin typeface="AR P丸ゴシック体M" pitchFamily="50" charset="-128"/>
                <a:ea typeface="AR P丸ゴシック体M" pitchFamily="50" charset="-128"/>
              </a:rPr>
              <a:t>現在）</a:t>
            </a:r>
            <a:endParaRPr kumimoji="1" lang="ja-JP" altLang="en-US" sz="1400" dirty="0">
              <a:solidFill>
                <a:schemeClr val="tx1"/>
              </a:solidFill>
              <a:latin typeface="AR P丸ゴシック体M" pitchFamily="50" charset="-128"/>
              <a:ea typeface="AR P丸ゴシック体M" pitchFamily="50" charset="-128"/>
            </a:endParaRPr>
          </a:p>
        </p:txBody>
      </p:sp>
      <p:sp>
        <p:nvSpPr>
          <p:cNvPr id="7" name="角丸四角形 6"/>
          <p:cNvSpPr/>
          <p:nvPr/>
        </p:nvSpPr>
        <p:spPr>
          <a:xfrm>
            <a:off x="357158" y="2714620"/>
            <a:ext cx="1643074" cy="1500198"/>
          </a:xfrm>
          <a:prstGeom prst="roundRect">
            <a:avLst/>
          </a:prstGeom>
          <a:solidFill>
            <a:srgbClr val="FFFF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目標の</a:t>
            </a:r>
            <a:r>
              <a:rPr kumimoji="1" lang="en-US" altLang="ja-JP" sz="1400" dirty="0" smtClean="0">
                <a:solidFill>
                  <a:schemeClr val="tx1"/>
                </a:solidFill>
                <a:latin typeface="AR P丸ゴシック体M" pitchFamily="50" charset="-128"/>
                <a:ea typeface="AR P丸ゴシック体M" pitchFamily="50" charset="-128"/>
              </a:rPr>
              <a:t>30.8</a:t>
            </a:r>
            <a:r>
              <a:rPr lang="ja-JP" altLang="en-US" sz="1400" dirty="0" smtClean="0">
                <a:solidFill>
                  <a:schemeClr val="tx1"/>
                </a:solidFill>
                <a:latin typeface="AR P丸ゴシック体M" pitchFamily="50" charset="-128"/>
                <a:ea typeface="AR P丸ゴシック体M" pitchFamily="50" charset="-128"/>
              </a:rPr>
              <a:t>％</a:t>
            </a:r>
            <a:endParaRPr lang="en-US" altLang="ja-JP" sz="1400" dirty="0" smtClean="0">
              <a:solidFill>
                <a:schemeClr val="tx1"/>
              </a:solidFill>
              <a:latin typeface="AR P丸ゴシック体M" pitchFamily="50" charset="-128"/>
              <a:ea typeface="AR P丸ゴシック体M" pitchFamily="50" charset="-128"/>
            </a:endParaRPr>
          </a:p>
          <a:p>
            <a:r>
              <a:rPr kumimoji="1" lang="en-US" altLang="ja-JP" sz="1400" dirty="0" smtClean="0">
                <a:solidFill>
                  <a:schemeClr val="tx1"/>
                </a:solidFill>
                <a:latin typeface="AR P丸ゴシック体M" pitchFamily="50" charset="-128"/>
                <a:ea typeface="AR P丸ゴシック体M" pitchFamily="50" charset="-128"/>
              </a:rPr>
              <a:t>(09.12</a:t>
            </a:r>
            <a:r>
              <a:rPr kumimoji="1" lang="ja-JP" altLang="en-US" sz="1400" dirty="0" smtClean="0">
                <a:solidFill>
                  <a:schemeClr val="tx1"/>
                </a:solidFill>
                <a:latin typeface="AR P丸ゴシック体M" pitchFamily="50" charset="-128"/>
                <a:ea typeface="AR P丸ゴシック体M" pitchFamily="50" charset="-128"/>
              </a:rPr>
              <a:t>現在）</a:t>
            </a:r>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最大</a:t>
            </a:r>
            <a:r>
              <a:rPr lang="en-US" altLang="ja-JP" sz="1400" dirty="0" smtClean="0">
                <a:solidFill>
                  <a:schemeClr val="tx1"/>
                </a:solidFill>
                <a:latin typeface="AR P丸ゴシック体M" pitchFamily="50" charset="-128"/>
                <a:ea typeface="AR P丸ゴシック体M" pitchFamily="50" charset="-128"/>
              </a:rPr>
              <a:t>6</a:t>
            </a:r>
            <a:r>
              <a:rPr lang="ja-JP" altLang="en-US" sz="1400" dirty="0" smtClean="0">
                <a:solidFill>
                  <a:schemeClr val="tx1"/>
                </a:solidFill>
                <a:latin typeface="AR P丸ゴシック体M" pitchFamily="50" charset="-128"/>
                <a:ea typeface="AR P丸ゴシック体M" pitchFamily="50" charset="-128"/>
              </a:rPr>
              <a:t>か月－自治他は使い勝手が悪い。失業者は再び失業する。</a:t>
            </a:r>
            <a:endParaRPr kumimoji="1" lang="en-US" altLang="ja-JP" sz="1400" dirty="0" smtClean="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
            </a:r>
            <a:br>
              <a:rPr kumimoji="1" lang="en-US" altLang="ja-JP" dirty="0" smtClean="0"/>
            </a:br>
            <a:endParaRPr kumimoji="1" lang="ja-JP" altLang="en-US" dirty="0"/>
          </a:p>
        </p:txBody>
      </p:sp>
      <p:graphicFrame>
        <p:nvGraphicFramePr>
          <p:cNvPr id="4" name="コンテンツ プレースホルダ 3"/>
          <p:cNvGraphicFramePr>
            <a:graphicFrameLocks noGrp="1"/>
          </p:cNvGraphicFramePr>
          <p:nvPr>
            <p:ph idx="1"/>
          </p:nvPr>
        </p:nvGraphicFramePr>
        <p:xfrm>
          <a:off x="428596" y="1071546"/>
          <a:ext cx="8143931" cy="4786347"/>
        </p:xfrm>
        <a:graphic>
          <a:graphicData uri="http://schemas.openxmlformats.org/drawingml/2006/table">
            <a:tbl>
              <a:tblPr/>
              <a:tblGrid>
                <a:gridCol w="1757806"/>
                <a:gridCol w="6386125"/>
              </a:tblGrid>
              <a:tr h="2994666">
                <a:tc>
                  <a:txBody>
                    <a:bodyPr/>
                    <a:lstStyle/>
                    <a:p>
                      <a:pPr algn="just">
                        <a:spcAft>
                          <a:spcPts val="0"/>
                        </a:spcAft>
                      </a:pPr>
                      <a:endParaRPr lang="en-US" altLang="ja-JP" sz="1400" kern="100" dirty="0" smtClean="0">
                        <a:latin typeface="AR P丸ゴシック体M" pitchFamily="50" charset="-128"/>
                        <a:ea typeface="AR P丸ゴシック体M" pitchFamily="50" charset="-128"/>
                        <a:cs typeface="Times New Roman"/>
                      </a:endParaRPr>
                    </a:p>
                    <a:p>
                      <a:pPr algn="just">
                        <a:spcAft>
                          <a:spcPts val="0"/>
                        </a:spcAft>
                      </a:pPr>
                      <a:r>
                        <a:rPr lang="ja-JP" sz="1400" kern="100" dirty="0" smtClean="0">
                          <a:latin typeface="AR P丸ゴシック体M" pitchFamily="50" charset="-128"/>
                          <a:ea typeface="AR P丸ゴシック体M" pitchFamily="50" charset="-128"/>
                          <a:cs typeface="Times New Roman"/>
                        </a:rPr>
                        <a:t>緊急</a:t>
                      </a:r>
                      <a:r>
                        <a:rPr lang="ja-JP" sz="1400" kern="100" dirty="0">
                          <a:latin typeface="AR P丸ゴシック体M" pitchFamily="50" charset="-128"/>
                          <a:ea typeface="AR P丸ゴシック体M" pitchFamily="50" charset="-128"/>
                          <a:cs typeface="Times New Roman"/>
                        </a:rPr>
                        <a:t>人材育成・就職支援基金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altLang="ja-JP" sz="1400" kern="100" dirty="0" smtClean="0">
                        <a:latin typeface="AR P丸ゴシック体M" pitchFamily="50" charset="-128"/>
                        <a:ea typeface="AR P丸ゴシック体M" pitchFamily="50" charset="-128"/>
                        <a:cs typeface="Times New Roman"/>
                      </a:endParaRPr>
                    </a:p>
                    <a:p>
                      <a:pPr algn="just">
                        <a:spcAft>
                          <a:spcPts val="0"/>
                        </a:spcAft>
                      </a:pPr>
                      <a:r>
                        <a:rPr lang="ja-JP" sz="1400" kern="100" dirty="0" smtClean="0">
                          <a:latin typeface="AR P丸ゴシック体M" pitchFamily="50" charset="-128"/>
                          <a:ea typeface="AR P丸ゴシック体M" pitchFamily="50" charset="-128"/>
                          <a:cs typeface="Times New Roman"/>
                        </a:rPr>
                        <a:t>雇用</a:t>
                      </a:r>
                      <a:r>
                        <a:rPr lang="ja-JP" sz="1400" kern="100" dirty="0">
                          <a:latin typeface="AR P丸ゴシック体M" pitchFamily="50" charset="-128"/>
                          <a:ea typeface="AR P丸ゴシック体M" pitchFamily="50" charset="-128"/>
                          <a:cs typeface="Times New Roman"/>
                        </a:rPr>
                        <a:t>保険の受給資格のない失業者等に対する職業訓練</a:t>
                      </a:r>
                      <a:r>
                        <a:rPr lang="ja-JP" sz="1400" kern="100" dirty="0" smtClean="0">
                          <a:latin typeface="AR P丸ゴシック体M" pitchFamily="50" charset="-128"/>
                          <a:ea typeface="AR P丸ゴシック体M" pitchFamily="50" charset="-128"/>
                          <a:cs typeface="Times New Roman"/>
                        </a:rPr>
                        <a:t>、</a:t>
                      </a:r>
                      <a:r>
                        <a:rPr lang="ja-JP" altLang="en-US" sz="1400" kern="100" dirty="0" smtClean="0">
                          <a:latin typeface="AR P丸ゴシック体M" pitchFamily="50" charset="-128"/>
                          <a:ea typeface="AR P丸ゴシック体M" pitchFamily="50" charset="-128"/>
                          <a:cs typeface="Times New Roman"/>
                        </a:rPr>
                        <a:t>再</a:t>
                      </a:r>
                      <a:r>
                        <a:rPr lang="ja-JP" sz="1400" kern="100" dirty="0" smtClean="0">
                          <a:latin typeface="AR P丸ゴシック体M" pitchFamily="50" charset="-128"/>
                          <a:ea typeface="AR P丸ゴシック体M" pitchFamily="50" charset="-128"/>
                          <a:cs typeface="Times New Roman"/>
                        </a:rPr>
                        <a:t>就職</a:t>
                      </a:r>
                      <a:r>
                        <a:rPr lang="ja-JP" sz="1400" kern="100" dirty="0">
                          <a:latin typeface="AR P丸ゴシック体M" pitchFamily="50" charset="-128"/>
                          <a:ea typeface="AR P丸ゴシック体M" pitchFamily="50" charset="-128"/>
                          <a:cs typeface="Times New Roman"/>
                        </a:rPr>
                        <a:t>、生活支援を総合的な実施。基金造成、</a:t>
                      </a:r>
                      <a:r>
                        <a:rPr lang="en-US" sz="1400" kern="100" dirty="0">
                          <a:latin typeface="AR P丸ゴシック体M" pitchFamily="50" charset="-128"/>
                          <a:ea typeface="AR P丸ゴシック体M" pitchFamily="50" charset="-128"/>
                          <a:cs typeface="Times New Roman"/>
                        </a:rPr>
                        <a:t>2011</a:t>
                      </a:r>
                      <a:r>
                        <a:rPr lang="ja-JP" sz="1400" kern="100" dirty="0">
                          <a:latin typeface="AR P丸ゴシック体M" pitchFamily="50" charset="-128"/>
                          <a:ea typeface="AR P丸ゴシック体M" pitchFamily="50" charset="-128"/>
                          <a:cs typeface="Times New Roman"/>
                        </a:rPr>
                        <a:t>年度まで</a:t>
                      </a:r>
                      <a:r>
                        <a:rPr lang="ja-JP" sz="1400" kern="100" dirty="0" smtClean="0">
                          <a:latin typeface="AR P丸ゴシック体M" pitchFamily="50" charset="-128"/>
                          <a:ea typeface="AR P丸ゴシック体M" pitchFamily="50" charset="-128"/>
                          <a:cs typeface="Times New Roman"/>
                        </a:rPr>
                        <a:t>。</a:t>
                      </a:r>
                      <a:endParaRPr lang="ja-JP" sz="1400" kern="100" dirty="0">
                        <a:latin typeface="AR P丸ゴシック体M" pitchFamily="50" charset="-128"/>
                        <a:ea typeface="AR P丸ゴシック体M" pitchFamily="50" charset="-128"/>
                        <a:cs typeface="Times New Roman"/>
                      </a:endParaRPr>
                    </a:p>
                    <a:p>
                      <a:pPr algn="just">
                        <a:spcAft>
                          <a:spcPts val="0"/>
                        </a:spcAft>
                      </a:pPr>
                      <a:r>
                        <a:rPr lang="ja-JP" sz="1400" b="1" kern="100" dirty="0">
                          <a:latin typeface="AR P丸ゴシック体M" pitchFamily="50" charset="-128"/>
                          <a:ea typeface="AR P丸ゴシック体M" pitchFamily="50" charset="-128"/>
                          <a:cs typeface="Times New Roman"/>
                        </a:rPr>
                        <a:t>麻生内閣</a:t>
                      </a:r>
                      <a:r>
                        <a:rPr lang="ja-JP" sz="1400" kern="100" dirty="0">
                          <a:latin typeface="AR P丸ゴシック体M" pitchFamily="50" charset="-128"/>
                          <a:ea typeface="AR P丸ゴシック体M" pitchFamily="50" charset="-128"/>
                          <a:cs typeface="Times New Roman"/>
                        </a:rPr>
                        <a:t>－</a:t>
                      </a:r>
                      <a:r>
                        <a:rPr lang="en-US" sz="1400" kern="100" dirty="0">
                          <a:latin typeface="AR P丸ゴシック体M" pitchFamily="50" charset="-128"/>
                          <a:ea typeface="AR P丸ゴシック体M" pitchFamily="50" charset="-128"/>
                          <a:cs typeface="Times New Roman"/>
                        </a:rPr>
                        <a:t>09</a:t>
                      </a:r>
                      <a:r>
                        <a:rPr lang="ja-JP" sz="1400" kern="100" dirty="0">
                          <a:latin typeface="AR P丸ゴシック体M" pitchFamily="50" charset="-128"/>
                          <a:ea typeface="AR P丸ゴシック体M" pitchFamily="50" charset="-128"/>
                          <a:cs typeface="Times New Roman"/>
                        </a:rPr>
                        <a:t>年度</a:t>
                      </a:r>
                      <a:r>
                        <a:rPr lang="en-US" sz="1400" kern="100" dirty="0">
                          <a:latin typeface="AR P丸ゴシック体M" pitchFamily="50" charset="-128"/>
                          <a:ea typeface="AR P丸ゴシック体M" pitchFamily="50" charset="-128"/>
                          <a:cs typeface="Times New Roman"/>
                        </a:rPr>
                        <a:t>1</a:t>
                      </a:r>
                      <a:r>
                        <a:rPr lang="ja-JP" sz="1400" kern="100" dirty="0">
                          <a:latin typeface="AR P丸ゴシック体M" pitchFamily="50" charset="-128"/>
                          <a:ea typeface="AR P丸ゴシック体M" pitchFamily="50" charset="-128"/>
                          <a:cs typeface="Times New Roman"/>
                        </a:rPr>
                        <a:t>次補正で</a:t>
                      </a:r>
                      <a:r>
                        <a:rPr lang="en-US" sz="1400" kern="100" dirty="0">
                          <a:latin typeface="AR P丸ゴシック体M" pitchFamily="50" charset="-128"/>
                          <a:ea typeface="AR P丸ゴシック体M" pitchFamily="50" charset="-128"/>
                          <a:cs typeface="Times New Roman"/>
                        </a:rPr>
                        <a:t>7,000</a:t>
                      </a:r>
                      <a:r>
                        <a:rPr lang="ja-JP" sz="1400" kern="100" dirty="0">
                          <a:latin typeface="AR P丸ゴシック体M" pitchFamily="50" charset="-128"/>
                          <a:ea typeface="AR P丸ゴシック体M" pitchFamily="50" charset="-128"/>
                          <a:cs typeface="Times New Roman"/>
                        </a:rPr>
                        <a:t>億円。</a:t>
                      </a:r>
                    </a:p>
                    <a:p>
                      <a:pPr marL="666750" indent="-66675" algn="just">
                        <a:spcAft>
                          <a:spcPts val="0"/>
                        </a:spcAft>
                      </a:pPr>
                      <a:r>
                        <a:rPr lang="ja-JP" sz="1400" kern="100" dirty="0">
                          <a:latin typeface="AR P丸ゴシック体M" pitchFamily="50" charset="-128"/>
                          <a:ea typeface="AR P丸ゴシック体M" pitchFamily="50" charset="-128"/>
                          <a:cs typeface="Times New Roman"/>
                        </a:rPr>
                        <a:t>・職業訓練の拡充－</a:t>
                      </a:r>
                      <a:r>
                        <a:rPr lang="en-US" sz="1400" kern="100" dirty="0">
                          <a:latin typeface="AR P丸ゴシック体M" pitchFamily="50" charset="-128"/>
                          <a:ea typeface="AR P丸ゴシック体M" pitchFamily="50" charset="-128"/>
                          <a:cs typeface="Times New Roman"/>
                        </a:rPr>
                        <a:t>35</a:t>
                      </a:r>
                      <a:r>
                        <a:rPr lang="ja-JP" sz="1400" kern="100" dirty="0">
                          <a:latin typeface="AR P丸ゴシック体M" pitchFamily="50" charset="-128"/>
                          <a:ea typeface="AR P丸ゴシック体M" pitchFamily="50" charset="-128"/>
                          <a:cs typeface="Times New Roman"/>
                        </a:rPr>
                        <a:t>万人</a:t>
                      </a:r>
                      <a:r>
                        <a:rPr lang="en-US" sz="1400" kern="100" dirty="0">
                          <a:latin typeface="AR P丸ゴシック体M" pitchFamily="50" charset="-128"/>
                          <a:ea typeface="AR P丸ゴシック体M" pitchFamily="50" charset="-128"/>
                          <a:cs typeface="Times New Roman"/>
                        </a:rPr>
                        <a:t>(</a:t>
                      </a:r>
                      <a:r>
                        <a:rPr lang="ja-JP" sz="1400" kern="100" dirty="0">
                          <a:latin typeface="AR P丸ゴシック体M" pitchFamily="50" charset="-128"/>
                          <a:ea typeface="AR P丸ゴシック体M" pitchFamily="50" charset="-128"/>
                          <a:cs typeface="Times New Roman"/>
                        </a:rPr>
                        <a:t>独法</a:t>
                      </a:r>
                      <a:r>
                        <a:rPr lang="en-US" sz="1400" kern="100" dirty="0">
                          <a:latin typeface="AR P丸ゴシック体M" pitchFamily="50" charset="-128"/>
                          <a:ea typeface="AR P丸ゴシック体M" pitchFamily="50" charset="-128"/>
                          <a:cs typeface="Times New Roman"/>
                        </a:rPr>
                        <a:t>/</a:t>
                      </a:r>
                      <a:r>
                        <a:rPr lang="ja-JP" sz="1400" kern="100" dirty="0">
                          <a:latin typeface="AR P丸ゴシック体M" pitchFamily="50" charset="-128"/>
                          <a:ea typeface="AR P丸ゴシック体M" pitchFamily="50" charset="-128"/>
                          <a:cs typeface="Times New Roman"/>
                        </a:rPr>
                        <a:t>雇用能力開発機構が民間訓練機関に委託実施させる。</a:t>
                      </a:r>
                      <a:r>
                        <a:rPr lang="en-US" sz="1400" kern="100" dirty="0">
                          <a:latin typeface="AR P丸ゴシック体M" pitchFamily="50" charset="-128"/>
                          <a:ea typeface="AR P丸ゴシック体M" pitchFamily="50" charset="-128"/>
                          <a:cs typeface="Times New Roman"/>
                        </a:rPr>
                        <a:t>09.7</a:t>
                      </a:r>
                      <a:r>
                        <a:rPr lang="ja-JP" sz="1400" kern="100" dirty="0" err="1">
                          <a:latin typeface="AR P丸ゴシック体M" pitchFamily="50" charset="-128"/>
                          <a:ea typeface="AR P丸ゴシック体M" pitchFamily="50" charset="-128"/>
                          <a:cs typeface="Times New Roman"/>
                        </a:rPr>
                        <a:t>．</a:t>
                      </a:r>
                      <a:r>
                        <a:rPr lang="en-US" sz="1400" kern="100" dirty="0">
                          <a:latin typeface="AR P丸ゴシック体M" pitchFamily="50" charset="-128"/>
                          <a:ea typeface="AR P丸ゴシック体M" pitchFamily="50" charset="-128"/>
                          <a:cs typeface="Times New Roman"/>
                        </a:rPr>
                        <a:t>29</a:t>
                      </a:r>
                      <a:r>
                        <a:rPr lang="ja-JP" sz="1400" kern="100" dirty="0">
                          <a:latin typeface="AR P丸ゴシック体M" pitchFamily="50" charset="-128"/>
                          <a:ea typeface="AR P丸ゴシック体M" pitchFamily="50" charset="-128"/>
                          <a:cs typeface="Times New Roman"/>
                        </a:rPr>
                        <a:t>以降の実施</a:t>
                      </a:r>
                      <a:r>
                        <a:rPr lang="en-US" sz="1400" kern="100" dirty="0">
                          <a:latin typeface="AR P丸ゴシック体M" pitchFamily="50" charset="-128"/>
                          <a:ea typeface="AR P丸ゴシック体M" pitchFamily="50" charset="-128"/>
                          <a:cs typeface="Times New Roman"/>
                        </a:rPr>
                        <a:t>)</a:t>
                      </a:r>
                      <a:endParaRPr lang="ja-JP" sz="1400" kern="100" dirty="0">
                        <a:latin typeface="AR P丸ゴシック体M" pitchFamily="50" charset="-128"/>
                        <a:ea typeface="AR P丸ゴシック体M" pitchFamily="50" charset="-128"/>
                        <a:cs typeface="Times New Roman"/>
                      </a:endParaRPr>
                    </a:p>
                    <a:p>
                      <a:pPr marL="666750" indent="-66675" algn="just">
                        <a:spcAft>
                          <a:spcPts val="0"/>
                        </a:spcAft>
                      </a:pPr>
                      <a:r>
                        <a:rPr lang="ja-JP" sz="1400" kern="100" dirty="0">
                          <a:latin typeface="AR P丸ゴシック体M" pitchFamily="50" charset="-128"/>
                          <a:ea typeface="AR P丸ゴシック体M" pitchFamily="50" charset="-128"/>
                          <a:cs typeface="Times New Roman"/>
                        </a:rPr>
                        <a:t>・訓練期間中の生活保障－</a:t>
                      </a:r>
                      <a:r>
                        <a:rPr lang="en-US" sz="1400" kern="100" dirty="0">
                          <a:latin typeface="AR P丸ゴシック体M" pitchFamily="50" charset="-128"/>
                          <a:ea typeface="AR P丸ゴシック体M" pitchFamily="50" charset="-128"/>
                          <a:cs typeface="Times New Roman"/>
                        </a:rPr>
                        <a:t>30</a:t>
                      </a:r>
                      <a:r>
                        <a:rPr lang="ja-JP" sz="1400" kern="100" dirty="0">
                          <a:latin typeface="AR P丸ゴシック体M" pitchFamily="50" charset="-128"/>
                          <a:ea typeface="AR P丸ゴシック体M" pitchFamily="50" charset="-128"/>
                          <a:cs typeface="Times New Roman"/>
                        </a:rPr>
                        <a:t>万人（単身者月</a:t>
                      </a:r>
                      <a:r>
                        <a:rPr lang="en-US" sz="1400" kern="100" dirty="0">
                          <a:latin typeface="AR P丸ゴシック体M" pitchFamily="50" charset="-128"/>
                          <a:ea typeface="AR P丸ゴシック体M" pitchFamily="50" charset="-128"/>
                          <a:cs typeface="Times New Roman"/>
                        </a:rPr>
                        <a:t>10</a:t>
                      </a:r>
                      <a:r>
                        <a:rPr lang="ja-JP" sz="1400" kern="100" dirty="0">
                          <a:latin typeface="AR P丸ゴシック体M" pitchFamily="50" charset="-128"/>
                          <a:ea typeface="AR P丸ゴシック体M" pitchFamily="50" charset="-128"/>
                          <a:cs typeface="Times New Roman"/>
                        </a:rPr>
                        <a:t>万円、扶養家族ありは月</a:t>
                      </a:r>
                      <a:r>
                        <a:rPr lang="en-US" sz="1400" kern="100" dirty="0">
                          <a:latin typeface="AR P丸ゴシック体M" pitchFamily="50" charset="-128"/>
                          <a:ea typeface="AR P丸ゴシック体M" pitchFamily="50" charset="-128"/>
                          <a:cs typeface="Times New Roman"/>
                        </a:rPr>
                        <a:t>12</a:t>
                      </a:r>
                      <a:r>
                        <a:rPr lang="ja-JP" sz="1400" kern="100" dirty="0">
                          <a:latin typeface="AR P丸ゴシック体M" pitchFamily="50" charset="-128"/>
                          <a:ea typeface="AR P丸ゴシック体M" pitchFamily="50" charset="-128"/>
                          <a:cs typeface="Times New Roman"/>
                        </a:rPr>
                        <a:t>万円）</a:t>
                      </a:r>
                    </a:p>
                    <a:p>
                      <a:pPr marL="600075" indent="-600075" algn="just">
                        <a:spcAft>
                          <a:spcPts val="0"/>
                        </a:spcAft>
                      </a:pPr>
                      <a:r>
                        <a:rPr lang="ja-JP" sz="1400" b="1" kern="100" dirty="0">
                          <a:latin typeface="AR P丸ゴシック体M" pitchFamily="50" charset="-128"/>
                          <a:ea typeface="AR P丸ゴシック体M" pitchFamily="50" charset="-128"/>
                          <a:cs typeface="Times New Roman"/>
                        </a:rPr>
                        <a:t>鳩山内閣</a:t>
                      </a:r>
                      <a:r>
                        <a:rPr lang="ja-JP" sz="1400" kern="100" dirty="0">
                          <a:latin typeface="AR P丸ゴシック体M" pitchFamily="50" charset="-128"/>
                          <a:ea typeface="AR P丸ゴシック体M" pitchFamily="50" charset="-128"/>
                          <a:cs typeface="Times New Roman"/>
                        </a:rPr>
                        <a:t>－「事業仕訳」で翌年以降の基金の見直し、減額をはかる。制度内容は踏襲して継続される。　　　　</a:t>
                      </a:r>
                    </a:p>
                    <a:p>
                      <a:pPr marL="600075" indent="-600075" algn="just">
                        <a:spcAft>
                          <a:spcPts val="0"/>
                        </a:spcAft>
                      </a:pPr>
                      <a:r>
                        <a:rPr lang="ja-JP" altLang="en-US" sz="1400" kern="100" dirty="0" smtClean="0">
                          <a:latin typeface="AR P丸ゴシック体M" pitchFamily="50" charset="-128"/>
                          <a:ea typeface="AR P丸ゴシック体M" pitchFamily="50" charset="-128"/>
                          <a:cs typeface="Times New Roman"/>
                        </a:rPr>
                        <a:t>　　　 </a:t>
                      </a:r>
                      <a:r>
                        <a:rPr lang="ja-JP" sz="1400" kern="100" dirty="0" smtClean="0">
                          <a:latin typeface="AR P丸ゴシック体M" pitchFamily="50" charset="-128"/>
                          <a:ea typeface="AR P丸ゴシック体M" pitchFamily="50" charset="-128"/>
                          <a:cs typeface="Times New Roman"/>
                        </a:rPr>
                        <a:t>活用</a:t>
                      </a:r>
                      <a:r>
                        <a:rPr lang="ja-JP" sz="1400" kern="100" dirty="0">
                          <a:latin typeface="AR P丸ゴシック体M" pitchFamily="50" charset="-128"/>
                          <a:ea typeface="AR P丸ゴシック体M" pitchFamily="50" charset="-128"/>
                          <a:cs typeface="Times New Roman"/>
                        </a:rPr>
                        <a:t>実績は訓練が</a:t>
                      </a:r>
                      <a:r>
                        <a:rPr lang="en-US" sz="1400" kern="100" dirty="0">
                          <a:latin typeface="AR P丸ゴシック体M" pitchFamily="50" charset="-128"/>
                          <a:ea typeface="AR P丸ゴシック体M" pitchFamily="50" charset="-128"/>
                          <a:cs typeface="Times New Roman"/>
                        </a:rPr>
                        <a:t>11,789</a:t>
                      </a:r>
                      <a:r>
                        <a:rPr lang="ja-JP" sz="1400" kern="100" dirty="0">
                          <a:latin typeface="AR P丸ゴシック体M" pitchFamily="50" charset="-128"/>
                          <a:ea typeface="AR P丸ゴシック体M" pitchFamily="50" charset="-128"/>
                          <a:cs typeface="Times New Roman"/>
                        </a:rPr>
                        <a:t>人の受講予定</a:t>
                      </a:r>
                      <a:r>
                        <a:rPr lang="en-US" sz="1400" kern="100" dirty="0">
                          <a:latin typeface="AR P丸ゴシック体M" pitchFamily="50" charset="-128"/>
                          <a:ea typeface="AR P丸ゴシック体M" pitchFamily="50" charset="-128"/>
                          <a:cs typeface="Times New Roman"/>
                        </a:rPr>
                        <a:t>(09.10.20</a:t>
                      </a:r>
                      <a:r>
                        <a:rPr lang="ja-JP" sz="1400" kern="100" dirty="0">
                          <a:latin typeface="AR P丸ゴシック体M" pitchFamily="50" charset="-128"/>
                          <a:ea typeface="AR P丸ゴシック体M" pitchFamily="50" charset="-128"/>
                          <a:cs typeface="Times New Roman"/>
                        </a:rPr>
                        <a:t>現在</a:t>
                      </a:r>
                      <a:r>
                        <a:rPr lang="en-US" sz="1400" kern="100" dirty="0">
                          <a:latin typeface="AR P丸ゴシック体M" pitchFamily="50" charset="-128"/>
                          <a:ea typeface="AR P丸ゴシック体M" pitchFamily="50" charset="-128"/>
                          <a:cs typeface="Times New Roman"/>
                        </a:rPr>
                        <a:t>)</a:t>
                      </a:r>
                      <a:endParaRPr lang="ja-JP" sz="1400" kern="100" dirty="0">
                        <a:latin typeface="AR P丸ゴシック体M" pitchFamily="50" charset="-128"/>
                        <a:ea typeface="AR P丸ゴシック体M" pitchFamily="50" charset="-128"/>
                        <a:cs typeface="Times New Roman"/>
                      </a:endParaRPr>
                    </a:p>
                    <a:p>
                      <a:pPr marL="600075" indent="-600075" algn="just">
                        <a:spcAft>
                          <a:spcPts val="0"/>
                        </a:spcAft>
                      </a:pPr>
                      <a:r>
                        <a:rPr lang="ja-JP" sz="1400" kern="100" dirty="0">
                          <a:latin typeface="AR P丸ゴシック体M" pitchFamily="50" charset="-128"/>
                          <a:ea typeface="AR P丸ゴシック体M" pitchFamily="50" charset="-128"/>
                          <a:cs typeface="Times New Roman"/>
                        </a:rPr>
                        <a:t>　　　</a:t>
                      </a:r>
                      <a:r>
                        <a:rPr lang="en-US" altLang="ja-JP" sz="1400" kern="100" baseline="0" dirty="0" smtClean="0">
                          <a:latin typeface="AR P丸ゴシック体M" pitchFamily="50" charset="-128"/>
                          <a:ea typeface="AR P丸ゴシック体M" pitchFamily="50" charset="-128"/>
                          <a:cs typeface="Times New Roman"/>
                        </a:rPr>
                        <a:t> </a:t>
                      </a:r>
                      <a:r>
                        <a:rPr lang="ja-JP" sz="1400" kern="100" dirty="0" smtClean="0">
                          <a:latin typeface="AR P丸ゴシック体M" pitchFamily="50" charset="-128"/>
                          <a:ea typeface="AR P丸ゴシック体M" pitchFamily="50" charset="-128"/>
                          <a:cs typeface="Times New Roman"/>
                        </a:rPr>
                        <a:t>給付</a:t>
                      </a:r>
                      <a:r>
                        <a:rPr lang="ja-JP" sz="1400" kern="100" dirty="0">
                          <a:latin typeface="AR P丸ゴシック体M" pitchFamily="50" charset="-128"/>
                          <a:ea typeface="AR P丸ゴシック体M" pitchFamily="50" charset="-128"/>
                          <a:cs typeface="Times New Roman"/>
                        </a:rPr>
                        <a:t>金は申請が</a:t>
                      </a:r>
                      <a:r>
                        <a:rPr lang="en-US" sz="1400" kern="100" dirty="0" smtClean="0">
                          <a:latin typeface="AR P丸ゴシック体M" pitchFamily="50" charset="-128"/>
                          <a:ea typeface="AR P丸ゴシック体M" pitchFamily="50" charset="-128"/>
                          <a:cs typeface="Times New Roman"/>
                        </a:rPr>
                        <a:t>7,086</a:t>
                      </a:r>
                      <a:r>
                        <a:rPr lang="ja-JP" altLang="en-US" sz="1400" kern="100" dirty="0" smtClean="0">
                          <a:latin typeface="AR P丸ゴシック体M" pitchFamily="50" charset="-128"/>
                          <a:ea typeface="AR P丸ゴシック体M" pitchFamily="50" charset="-128"/>
                          <a:cs typeface="Times New Roman"/>
                        </a:rPr>
                        <a:t>人</a:t>
                      </a:r>
                      <a:r>
                        <a:rPr lang="ja-JP" sz="1400" kern="100" dirty="0" smtClean="0">
                          <a:latin typeface="AR P丸ゴシック体M" pitchFamily="50" charset="-128"/>
                          <a:ea typeface="AR P丸ゴシック体M" pitchFamily="50" charset="-128"/>
                          <a:cs typeface="Times New Roman"/>
                        </a:rPr>
                        <a:t>（</a:t>
                      </a:r>
                      <a:r>
                        <a:rPr lang="ja-JP" sz="1400" kern="100" dirty="0">
                          <a:latin typeface="AR P丸ゴシック体M" pitchFamily="50" charset="-128"/>
                          <a:ea typeface="AR P丸ゴシック体M" pitchFamily="50" charset="-128"/>
                          <a:cs typeface="Times New Roman"/>
                        </a:rPr>
                        <a:t>同）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1681">
                <a:tc>
                  <a:txBody>
                    <a:bodyPr/>
                    <a:lstStyle/>
                    <a:p>
                      <a:pPr algn="just">
                        <a:spcAft>
                          <a:spcPts val="0"/>
                        </a:spcAft>
                      </a:pPr>
                      <a:endParaRPr lang="en-US" altLang="ja-JP" sz="1400" kern="100" dirty="0" smtClean="0">
                        <a:latin typeface="AR P丸ゴシック体M" pitchFamily="50" charset="-128"/>
                        <a:ea typeface="AR P丸ゴシック体M" pitchFamily="50" charset="-128"/>
                        <a:cs typeface="Times New Roman"/>
                      </a:endParaRPr>
                    </a:p>
                    <a:p>
                      <a:pPr algn="just">
                        <a:spcAft>
                          <a:spcPts val="0"/>
                        </a:spcAft>
                      </a:pPr>
                      <a:r>
                        <a:rPr lang="ja-JP" sz="1400" kern="100" dirty="0" smtClean="0">
                          <a:latin typeface="AR P丸ゴシック体M" pitchFamily="50" charset="-128"/>
                          <a:ea typeface="AR P丸ゴシック体M" pitchFamily="50" charset="-128"/>
                          <a:cs typeface="Times New Roman"/>
                        </a:rPr>
                        <a:t>ジョブカード</a:t>
                      </a:r>
                      <a:r>
                        <a:rPr lang="ja-JP" altLang="en-US" sz="1400" kern="100" dirty="0" smtClean="0">
                          <a:latin typeface="AR P丸ゴシック体M" pitchFamily="50" charset="-128"/>
                          <a:ea typeface="AR P丸ゴシック体M" pitchFamily="50" charset="-128"/>
                          <a:cs typeface="Times New Roman"/>
                        </a:rPr>
                        <a:t>制度</a:t>
                      </a:r>
                      <a:endParaRPr lang="ja-JP" sz="1400" kern="100" dirty="0">
                        <a:latin typeface="AR P丸ゴシック体M" pitchFamily="50" charset="-128"/>
                        <a:ea typeface="AR P丸ゴシック体M"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altLang="ja-JP" sz="1400" kern="100" dirty="0" smtClean="0">
                        <a:latin typeface="AR P丸ゴシック体M" pitchFamily="50" charset="-128"/>
                        <a:ea typeface="AR P丸ゴシック体M" pitchFamily="50" charset="-128"/>
                        <a:cs typeface="Times New Roman"/>
                      </a:endParaRPr>
                    </a:p>
                    <a:p>
                      <a:pPr algn="just">
                        <a:spcAft>
                          <a:spcPts val="0"/>
                        </a:spcAft>
                      </a:pPr>
                      <a:r>
                        <a:rPr lang="ja-JP" sz="1400" kern="100" dirty="0" smtClean="0">
                          <a:latin typeface="AR P丸ゴシック体M" pitchFamily="50" charset="-128"/>
                          <a:ea typeface="AR P丸ゴシック体M" pitchFamily="50" charset="-128"/>
                          <a:cs typeface="Times New Roman"/>
                        </a:rPr>
                        <a:t>正規雇用に直結する職業能力を形成するため、実践的な職業訓練を中心に、キャリア・コンサルティングや能力評価を組み合わせた支援。 </a:t>
                      </a:r>
                    </a:p>
                    <a:p>
                      <a:pPr algn="just">
                        <a:spcAft>
                          <a:spcPts val="0"/>
                        </a:spcAft>
                      </a:pPr>
                      <a:r>
                        <a:rPr lang="ja-JP" sz="1400" kern="100" dirty="0" smtClean="0">
                          <a:latin typeface="AR P丸ゴシック体M" pitchFamily="50" charset="-128"/>
                          <a:ea typeface="AR P丸ゴシック体M" pitchFamily="50" charset="-128"/>
                          <a:cs typeface="Times New Roman"/>
                        </a:rPr>
                        <a:t>雇用型訓練－</a:t>
                      </a:r>
                      <a:r>
                        <a:rPr lang="en-US" sz="1400" kern="100" dirty="0" smtClean="0">
                          <a:latin typeface="AR P丸ゴシック体M" pitchFamily="50" charset="-128"/>
                          <a:ea typeface="AR P丸ゴシック体M" pitchFamily="50" charset="-128"/>
                          <a:cs typeface="Times New Roman"/>
                        </a:rPr>
                        <a:t>5,347</a:t>
                      </a:r>
                      <a:r>
                        <a:rPr lang="ja-JP" sz="1400" kern="100" dirty="0" smtClean="0">
                          <a:latin typeface="AR P丸ゴシック体M" pitchFamily="50" charset="-128"/>
                          <a:ea typeface="AR P丸ゴシック体M" pitchFamily="50" charset="-128"/>
                          <a:cs typeface="Times New Roman"/>
                        </a:rPr>
                        <a:t>人受講（</a:t>
                      </a:r>
                      <a:r>
                        <a:rPr lang="en-US" sz="1400" kern="100" dirty="0" smtClean="0">
                          <a:latin typeface="AR P丸ゴシック体M" pitchFamily="50" charset="-128"/>
                          <a:ea typeface="AR P丸ゴシック体M" pitchFamily="50" charset="-128"/>
                          <a:cs typeface="Times New Roman"/>
                        </a:rPr>
                        <a:t>09.6</a:t>
                      </a:r>
                      <a:r>
                        <a:rPr lang="ja-JP" sz="1400" kern="100" dirty="0" smtClean="0">
                          <a:latin typeface="AR P丸ゴシック体M" pitchFamily="50" charset="-128"/>
                          <a:ea typeface="AR P丸ゴシック体M" pitchFamily="50" charset="-128"/>
                          <a:cs typeface="Times New Roman"/>
                        </a:rPr>
                        <a:t>現在、</a:t>
                      </a:r>
                      <a:r>
                        <a:rPr lang="en-US" sz="1400" kern="100" dirty="0" smtClean="0">
                          <a:latin typeface="AR P丸ゴシック体M" pitchFamily="50" charset="-128"/>
                          <a:ea typeface="AR P丸ゴシック体M" pitchFamily="50" charset="-128"/>
                          <a:cs typeface="Times New Roman"/>
                        </a:rPr>
                        <a:t> 3</a:t>
                      </a:r>
                      <a:r>
                        <a:rPr lang="ja-JP" sz="1400" kern="100" dirty="0" smtClean="0">
                          <a:latin typeface="AR P丸ゴシック体M" pitchFamily="50" charset="-128"/>
                          <a:ea typeface="AR P丸ゴシック体M" pitchFamily="50" charset="-128"/>
                          <a:cs typeface="Times New Roman"/>
                        </a:rPr>
                        <a:t>ヶ月後の就職率、</a:t>
                      </a:r>
                      <a:r>
                        <a:rPr lang="en-US" sz="1400" kern="100" dirty="0" smtClean="0">
                          <a:latin typeface="AR P丸ゴシック体M" pitchFamily="50" charset="-128"/>
                          <a:ea typeface="AR P丸ゴシック体M" pitchFamily="50" charset="-128"/>
                          <a:cs typeface="Times New Roman"/>
                        </a:rPr>
                        <a:t>93.1%</a:t>
                      </a:r>
                      <a:r>
                        <a:rPr lang="ja-JP" sz="1400" kern="100" dirty="0" smtClean="0">
                          <a:latin typeface="AR P丸ゴシック体M" pitchFamily="50" charset="-128"/>
                          <a:ea typeface="AR P丸ゴシック体M" pitchFamily="50" charset="-128"/>
                          <a:cs typeface="Times New Roman"/>
                        </a:rPr>
                        <a:t>） </a:t>
                      </a:r>
                    </a:p>
                    <a:p>
                      <a:pPr algn="just">
                        <a:spcAft>
                          <a:spcPts val="0"/>
                        </a:spcAft>
                      </a:pPr>
                      <a:r>
                        <a:rPr lang="ja-JP" sz="1400" kern="100" dirty="0" smtClean="0">
                          <a:latin typeface="AR P丸ゴシック体M" pitchFamily="50" charset="-128"/>
                          <a:ea typeface="AR P丸ゴシック体M" pitchFamily="50" charset="-128"/>
                          <a:cs typeface="Times New Roman"/>
                        </a:rPr>
                        <a:t>委託型訓練－</a:t>
                      </a:r>
                      <a:r>
                        <a:rPr lang="en-US" sz="1400" kern="100" dirty="0" smtClean="0">
                          <a:latin typeface="AR P丸ゴシック体M" pitchFamily="50" charset="-128"/>
                          <a:ea typeface="AR P丸ゴシック体M" pitchFamily="50" charset="-128"/>
                          <a:cs typeface="Times New Roman"/>
                        </a:rPr>
                        <a:t>55,000</a:t>
                      </a:r>
                      <a:r>
                        <a:rPr lang="ja-JP" sz="1400" kern="100" dirty="0" smtClean="0">
                          <a:latin typeface="AR P丸ゴシック体M" pitchFamily="50" charset="-128"/>
                          <a:ea typeface="AR P丸ゴシック体M" pitchFamily="50" charset="-128"/>
                          <a:cs typeface="Times New Roman"/>
                        </a:rPr>
                        <a:t>人（</a:t>
                      </a:r>
                      <a:r>
                        <a:rPr lang="en-US" sz="1400" kern="100" dirty="0" smtClean="0">
                          <a:latin typeface="AR P丸ゴシック体M" pitchFamily="50" charset="-128"/>
                          <a:ea typeface="AR P丸ゴシック体M" pitchFamily="50" charset="-128"/>
                          <a:cs typeface="Times New Roman"/>
                        </a:rPr>
                        <a:t>08</a:t>
                      </a:r>
                      <a:r>
                        <a:rPr lang="ja-JP" sz="1400" kern="100" dirty="0" smtClean="0">
                          <a:latin typeface="AR P丸ゴシック体M" pitchFamily="50" charset="-128"/>
                          <a:ea typeface="AR P丸ゴシック体M" pitchFamily="50" charset="-128"/>
                          <a:cs typeface="Times New Roman"/>
                        </a:rPr>
                        <a:t>終了者、同</a:t>
                      </a:r>
                      <a:r>
                        <a:rPr lang="en-US" sz="1400" kern="100" dirty="0" smtClean="0">
                          <a:latin typeface="AR P丸ゴシック体M" pitchFamily="50" charset="-128"/>
                          <a:ea typeface="AR P丸ゴシック体M" pitchFamily="50" charset="-128"/>
                          <a:cs typeface="Times New Roman"/>
                        </a:rPr>
                        <a:t>72.5</a:t>
                      </a:r>
                      <a:r>
                        <a:rPr lang="ja-JP" sz="1400" kern="100" dirty="0" smtClean="0">
                          <a:latin typeface="AR P丸ゴシック体M" pitchFamily="50" charset="-128"/>
                          <a:ea typeface="AR P丸ゴシック体M" pitchFamily="50" charset="-128"/>
                          <a:cs typeface="Times New Roman"/>
                        </a:rPr>
                        <a:t>％</a:t>
                      </a:r>
                      <a:r>
                        <a:rPr lang="en-US" sz="1400" kern="100" dirty="0" smtClean="0">
                          <a:latin typeface="AR P丸ゴシック体M" pitchFamily="50" charset="-128"/>
                          <a:ea typeface="AR P丸ゴシック体M" pitchFamily="50" charset="-128"/>
                          <a:cs typeface="Times New Roman"/>
                        </a:rPr>
                        <a:t>)</a:t>
                      </a:r>
                    </a:p>
                    <a:p>
                      <a:pPr algn="just">
                        <a:spcAft>
                          <a:spcPts val="0"/>
                        </a:spcAft>
                      </a:pPr>
                      <a:r>
                        <a:rPr lang="ja-JP" altLang="en-US" sz="1400" b="1" kern="100" dirty="0" smtClean="0">
                          <a:latin typeface="AR P丸ゴシック体M" pitchFamily="50" charset="-128"/>
                          <a:ea typeface="AR P丸ゴシック体M" pitchFamily="50" charset="-128"/>
                          <a:cs typeface="Times New Roman"/>
                        </a:rPr>
                        <a:t>鳩山内閣</a:t>
                      </a:r>
                      <a:r>
                        <a:rPr lang="ja-JP" altLang="en-US" sz="1400" kern="100" dirty="0" smtClean="0">
                          <a:latin typeface="AR P丸ゴシック体M" pitchFamily="50" charset="-128"/>
                          <a:ea typeface="AR P丸ゴシック体M" pitchFamily="50" charset="-128"/>
                          <a:cs typeface="Times New Roman"/>
                        </a:rPr>
                        <a:t>－</a:t>
                      </a:r>
                      <a:r>
                        <a:rPr lang="en-US" altLang="ja-JP" sz="1400" kern="100" dirty="0" smtClean="0">
                          <a:latin typeface="AR P丸ゴシック体M" pitchFamily="50" charset="-128"/>
                          <a:ea typeface="AR P丸ゴシック体M" pitchFamily="50" charset="-128"/>
                          <a:cs typeface="Times New Roman"/>
                        </a:rPr>
                        <a:t>2020</a:t>
                      </a:r>
                      <a:r>
                        <a:rPr lang="ja-JP" altLang="en-US" sz="1400" kern="100" dirty="0" smtClean="0">
                          <a:latin typeface="AR P丸ゴシック体M" pitchFamily="50" charset="-128"/>
                          <a:ea typeface="AR P丸ゴシック体M" pitchFamily="50" charset="-128"/>
                          <a:cs typeface="Times New Roman"/>
                        </a:rPr>
                        <a:t>年までの目標、「ジョブカード取得者</a:t>
                      </a:r>
                      <a:r>
                        <a:rPr lang="en-US" altLang="ja-JP" sz="1400" kern="100" dirty="0" smtClean="0">
                          <a:latin typeface="AR P丸ゴシック体M" pitchFamily="50" charset="-128"/>
                          <a:ea typeface="AR P丸ゴシック体M" pitchFamily="50" charset="-128"/>
                          <a:cs typeface="Times New Roman"/>
                        </a:rPr>
                        <a:t>300</a:t>
                      </a:r>
                      <a:r>
                        <a:rPr lang="ja-JP" altLang="en-US" sz="1400" kern="100" dirty="0" smtClean="0">
                          <a:latin typeface="AR P丸ゴシック体M" pitchFamily="50" charset="-128"/>
                          <a:ea typeface="AR P丸ゴシック体M" pitchFamily="50" charset="-128"/>
                          <a:cs typeface="Times New Roman"/>
                        </a:rPr>
                        <a:t>万人」</a:t>
                      </a:r>
                      <a:endParaRPr lang="en-US" altLang="ja-JP" sz="1400" kern="100" dirty="0" smtClean="0">
                        <a:latin typeface="AR P丸ゴシック体M" pitchFamily="50" charset="-128"/>
                        <a:ea typeface="AR P丸ゴシック体M" pitchFamily="50" charset="-128"/>
                        <a:cs typeface="Times New Roman"/>
                      </a:endParaRPr>
                    </a:p>
                    <a:p>
                      <a:pPr algn="just">
                        <a:spcAft>
                          <a:spcPts val="0"/>
                        </a:spcAft>
                      </a:pPr>
                      <a:r>
                        <a:rPr lang="ja-JP" altLang="en-US" sz="1400" kern="100" dirty="0" smtClean="0">
                          <a:latin typeface="AR P丸ゴシック体M" pitchFamily="50" charset="-128"/>
                          <a:ea typeface="AR P丸ゴシック体M" pitchFamily="50" charset="-128"/>
                          <a:cs typeface="Times New Roman"/>
                        </a:rPr>
                        <a:t>　　　　　ジョブカード制度の「日本版ＮＶＯ（職業能力評価制度）」へ発展させる。</a:t>
                      </a:r>
                      <a:endParaRPr lang="en-US" altLang="ja-JP" sz="1400" kern="100" dirty="0" smtClean="0">
                        <a:latin typeface="AR P丸ゴシック体M" pitchFamily="50" charset="-128"/>
                        <a:ea typeface="AR P丸ゴシック体M" pitchFamily="50" charset="-128"/>
                        <a:cs typeface="Times New Roman"/>
                      </a:endParaRPr>
                    </a:p>
                    <a:p>
                      <a:pPr algn="just">
                        <a:spcAft>
                          <a:spcPts val="0"/>
                        </a:spcAft>
                      </a:pPr>
                      <a:r>
                        <a:rPr lang="ja-JP" altLang="en-US" sz="1400" kern="100" dirty="0" smtClean="0">
                          <a:latin typeface="AR P丸ゴシック体M" pitchFamily="50" charset="-128"/>
                          <a:ea typeface="AR P丸ゴシック体M" pitchFamily="50" charset="-128"/>
                          <a:cs typeface="Times New Roman"/>
                        </a:rPr>
                        <a:t>　　　　　　　　　　　　　　　　　　　（「新成長戦略」０９．１２．３０閣議決定）</a:t>
                      </a:r>
                      <a:endParaRPr lang="ja-JP" sz="1400" kern="100" dirty="0">
                        <a:latin typeface="AR P丸ゴシック体M" pitchFamily="50" charset="-128"/>
                        <a:ea typeface="AR P丸ゴシック体M"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スライド番号プレースホルダ 5"/>
          <p:cNvSpPr>
            <a:spLocks noGrp="1"/>
          </p:cNvSpPr>
          <p:nvPr>
            <p:ph type="sldNum" sz="quarter" idx="12"/>
          </p:nvPr>
        </p:nvSpPr>
        <p:spPr>
          <a:xfrm>
            <a:off x="8215338" y="571480"/>
            <a:ext cx="762000" cy="365760"/>
          </a:xfrm>
        </p:spPr>
        <p:txBody>
          <a:bodyPr/>
          <a:lstStyle/>
          <a:p>
            <a:fld id="{D2D8002D-B5B0-4BAC-B1F6-782DDCCE6D9C}" type="slidenum">
              <a:rPr kumimoji="1" lang="ja-JP" altLang="en-US" sz="2000" smtClean="0">
                <a:solidFill>
                  <a:schemeClr val="tx1"/>
                </a:solidFill>
                <a:latin typeface="AR P丸ゴシック体M" pitchFamily="50" charset="-128"/>
                <a:ea typeface="AR P丸ゴシック体M" pitchFamily="50" charset="-128"/>
              </a:rPr>
              <a:pPr/>
              <a:t>9</a:t>
            </a:fld>
            <a:endParaRPr kumimoji="1" lang="ja-JP" altLang="en-US" sz="2000" dirty="0">
              <a:solidFill>
                <a:schemeClr val="tx1"/>
              </a:solidFill>
              <a:latin typeface="AR P丸ゴシック体M" pitchFamily="50" charset="-128"/>
              <a:ea typeface="AR P丸ゴシック体M" pitchFamily="50" charset="-128"/>
            </a:endParaRPr>
          </a:p>
        </p:txBody>
      </p:sp>
      <p:sp>
        <p:nvSpPr>
          <p:cNvPr id="5" name="正方形/長方形 4"/>
          <p:cNvSpPr/>
          <p:nvPr/>
        </p:nvSpPr>
        <p:spPr>
          <a:xfrm>
            <a:off x="285720" y="571480"/>
            <a:ext cx="2214578"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 P丸ゴシック体M" pitchFamily="50" charset="-128"/>
                <a:ea typeface="AR P丸ゴシック体M" pitchFamily="50" charset="-128"/>
              </a:rPr>
              <a:t>〔</a:t>
            </a:r>
            <a:r>
              <a:rPr kumimoji="1" lang="ja-JP" altLang="en-US" dirty="0" smtClean="0">
                <a:solidFill>
                  <a:schemeClr val="tx1"/>
                </a:solidFill>
                <a:latin typeface="AR P丸ゴシック体M" pitchFamily="50" charset="-128"/>
                <a:ea typeface="AR P丸ゴシック体M" pitchFamily="50" charset="-128"/>
              </a:rPr>
              <a:t>③</a:t>
            </a:r>
            <a:r>
              <a:rPr lang="ja-JP" altLang="ja-JP" dirty="0" smtClean="0">
                <a:solidFill>
                  <a:schemeClr val="tx1"/>
                </a:solidFill>
                <a:latin typeface="AR P丸ゴシック体M" pitchFamily="50" charset="-128"/>
                <a:ea typeface="AR P丸ゴシック体M" pitchFamily="50" charset="-128"/>
              </a:rPr>
              <a:t>再就職支援策</a:t>
            </a:r>
            <a:r>
              <a:rPr lang="en-US" altLang="ja-JP" dirty="0" smtClean="0">
                <a:solidFill>
                  <a:schemeClr val="tx1"/>
                </a:solidFill>
                <a:latin typeface="AR P丸ゴシック体M" pitchFamily="50" charset="-128"/>
                <a:ea typeface="AR P丸ゴシック体M" pitchFamily="50" charset="-128"/>
              </a:rPr>
              <a:t>〕</a:t>
            </a:r>
            <a:endParaRPr kumimoji="1" lang="ja-JP" altLang="en-US" dirty="0">
              <a:solidFill>
                <a:schemeClr val="tx1"/>
              </a:solidFill>
              <a:latin typeface="AR P丸ゴシック体M" pitchFamily="50" charset="-128"/>
              <a:ea typeface="AR P丸ゴシック体M" pitchFamily="50" charset="-128"/>
            </a:endParaRPr>
          </a:p>
        </p:txBody>
      </p:sp>
      <p:sp>
        <p:nvSpPr>
          <p:cNvPr id="7" name="角丸四角形 6"/>
          <p:cNvSpPr/>
          <p:nvPr/>
        </p:nvSpPr>
        <p:spPr>
          <a:xfrm>
            <a:off x="357158" y="1857364"/>
            <a:ext cx="1643074" cy="642942"/>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kern="100" dirty="0" smtClean="0">
              <a:solidFill>
                <a:schemeClr val="tx1"/>
              </a:solidFill>
              <a:latin typeface="AR P丸ゴシック体M" pitchFamily="50" charset="-128"/>
              <a:ea typeface="AR P丸ゴシック体M" pitchFamily="50" charset="-128"/>
              <a:cs typeface="Times New Roman"/>
            </a:endParaRPr>
          </a:p>
          <a:p>
            <a:r>
              <a:rPr lang="ja-JP" altLang="ja-JP" sz="1400" kern="100" dirty="0" smtClean="0">
                <a:solidFill>
                  <a:schemeClr val="tx1"/>
                </a:solidFill>
                <a:latin typeface="AR P丸ゴシック体M" pitchFamily="50" charset="-128"/>
                <a:ea typeface="AR P丸ゴシック体M" pitchFamily="50" charset="-128"/>
                <a:cs typeface="Times New Roman"/>
              </a:rPr>
              <a:t>鳩山首相は「恒久制度化」に言及</a:t>
            </a:r>
            <a:r>
              <a:rPr lang="ja-JP" altLang="en-US" sz="1400" kern="100" dirty="0" smtClean="0">
                <a:solidFill>
                  <a:schemeClr val="tx1"/>
                </a:solidFill>
                <a:latin typeface="AR P丸ゴシック体M" pitchFamily="50" charset="-128"/>
                <a:ea typeface="AR P丸ゴシック体M" pitchFamily="50" charset="-128"/>
                <a:cs typeface="Times New Roman"/>
              </a:rPr>
              <a:t>。</a:t>
            </a:r>
            <a:endParaRPr lang="en-US" altLang="ja-JP" sz="1400" kern="100" dirty="0" smtClean="0">
              <a:solidFill>
                <a:schemeClr val="tx1"/>
              </a:solidFill>
              <a:latin typeface="AR P丸ゴシック体M" pitchFamily="50" charset="-128"/>
              <a:ea typeface="AR P丸ゴシック体M" pitchFamily="50" charset="-128"/>
              <a:cs typeface="Times New Roman"/>
            </a:endParaRPr>
          </a:p>
          <a:p>
            <a:r>
              <a:rPr lang="ja-JP" altLang="ja-JP" kern="100" dirty="0" err="1" smtClean="0">
                <a:latin typeface="AR P丸ゴシック体M" pitchFamily="50" charset="-128"/>
                <a:ea typeface="AR P丸ゴシック体M" pitchFamily="50" charset="-128"/>
                <a:cs typeface="Times New Roman"/>
              </a:rPr>
              <a:t>。</a:t>
            </a:r>
            <a:endParaRPr kumimoji="1" lang="ja-JP"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2346</TotalTime>
  <Words>3017</Words>
  <Application>Microsoft Office PowerPoint</Application>
  <PresentationFormat>画面に合わせる (4:3)</PresentationFormat>
  <Paragraphs>460</Paragraphs>
  <Slides>18</Slides>
  <Notes>1</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アーバン</vt:lpstr>
      <vt:lpstr>　鳩山内閣の雇用・失業対策を検証する！ 　「日経」（2010.3.2）が「第2の安全網」の利用が想定の7.7％。厚労省が条件や 　手続き緩和など「失業者支援テコ入れ」と報じる。何が問題なのか。リーマンシ 　ョック(2008.9.15)後の麻生、鳩山内閣の対策の流れを追いながら、今日的に問 　題を検証する。 </vt:lpstr>
      <vt:lpstr> </vt:lpstr>
      <vt:lpstr>●リーマンショック（08.9.16)に端を発した世界金融危機に対する麻生首相の認識は「100年に一度の暴風雨が　 　荒れている。アメリカ発の金融災害ともいうべき」(08.10.30とし突然の黒船来襲であり、日本経済は「全治3　 　年」で回復するとしていた。 ●「最大の景気対策は総選挙」との世論に逆い、麻生内閣は第1次補正予算、第2次補正予算、2009年度予算を 　編成し、それを政策総動員の「3段ロケット」と称した。 ●「第2次補正」(09.1.27)は「定額給付金」「高速道路料金引き下げ」など露骨な選挙対策だった。同時に製造　 　業の「派遣切り」に対し、自治体が臨時採用の緊急対応をはかり、前代未聞の「年越し派遣村」が出現し、失 　業が社会問題化するもとで対策である。①緊急雇用創出（1500億円)、ふるさと雇用再生特別交付(2500億　 　円、雇用保険特別会計）で自治体の直接雇用創出を助成し、②雇用保険の適用（6カ月以上）と給付（個別延　 　長）の拡大に踏み切った。</vt:lpstr>
      <vt:lpstr>スライド 4</vt:lpstr>
      <vt:lpstr> </vt:lpstr>
      <vt:lpstr>スライド 6</vt:lpstr>
      <vt:lpstr>主な雇用対策の内容と「現状」について ①雇用継続策、②雇用創出策、③再就職支援策、④セーフティネットによって整理。</vt:lpstr>
      <vt:lpstr> </vt:lpstr>
      <vt:lpstr> </vt:lpstr>
      <vt:lpstr>〔④セーフティネット〕</vt:lpstr>
      <vt:lpstr>鳩山政権は何を約束してきたのか－マスコミ報道から　　</vt:lpstr>
      <vt:lpstr>「第2の安全網」が浸透していない 「朝日」（０９．１２．２７）－麻生政権が08年末から09年にかけて「第2の安全網」の支援制度を設けたが、浸透していない。鳩山政権はハローワークで12月から「ワンストップサービス」を試行し、年末年始に失業者向け生活相談を行うという報道である。</vt:lpstr>
      <vt:lpstr>09年末～10年年始 菅副総理肝いりの「ワンストップサービス」を実施 第2のセーフティネット（雇用の安全網）－失業者が再就職するまでの間、国が生活に必要な資金を貸し付けたり、支援する制度。2008年12月に本格的に始まり、現在は7つの施策がある。対象は雇用保険の失業給付を受けられない人や住居を失った人など。雇用保険の失業給付が第1の安全網、生活保護が最後の安全網で、その間をつないで社会復帰を促す狙いがある。（日経１３．２）</vt:lpstr>
      <vt:lpstr>「第2の安全網」の内容と利用状況（「日経」報道を補強）</vt:lpstr>
      <vt:lpstr>「第２の安全網」の“貸付”策をどう見るか？  岡部卓（首都大学東京）－総合支援資金は離職者支援の一定の効果はあるが、本来は給付が望ましい。求職中で家もない人への貸し付けは公的な多重債務者を生むようなもので、不良債権化は目に見えている。政府は前政権から引き継いだ場当たり的な措置ではなく、職業安定所や自治体、社会福祉協議会が連携して就労の場を確保する仕組みや雇用保険の拡充など、抜本的な雇用・貧困者政策に取り組むべきだ。  真田政稔（大阪府社協福祉資金部長）－水道も電気も止められ、生活が破たんしている方に貸付をすべきなのか。生活保護の申請を先送りして、借金までさせていると感じる例もある。このままでは原資が枯渇し、制度は破たんしてしまう。   </vt:lpstr>
      <vt:lpstr>スライド 16</vt:lpstr>
      <vt:lpstr>鳩山内閣の「新成長戦略－(6)雇用・人材育成」は2020年までの目標であり、現実の雇用対策は「前政権の場当たり措置」（岡部卓首都大学東京教授）を引き継いでいる。現実とは「セーフティネットはかなり多重に用意されている。‥（09年）3月末に切られる人たちも、今からハローワークに行けば、カバーできる。雇用の継続の要請、再就職の支援、雇用の創出など組み合わせて対応」（江利川毅厚労省事務次官「朝日」09.1.20）するというものである。「新しいセーフティネット」が機能せず、「着実に就労や社会参加につなげるための制度改革」（「毎日」社説１０．1.23）が求められている。</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いま、雇用・失業対策の何が問題なのか！            －鳩山内閣の対策を検証するー   「日経新聞」(2010.3.2)は「第2の安全網」の利用が想定の7.7％であり、厚労省が条件や手続き緩和など「失業者支援テコ入れ」と報じました。いま、雇用・失業対策の何が問題なのか。リーマン・ショック(2008.9.15)後の麻生、鳩山内閣の対策の流れを追いながら、今日的に問題を整理します。 </dc:title>
  <dc:creator>佐藤陵一</dc:creator>
  <cp:lastModifiedBy>佐藤陵一</cp:lastModifiedBy>
  <cp:revision>29</cp:revision>
  <dcterms:created xsi:type="dcterms:W3CDTF">2010-03-16T13:16:13Z</dcterms:created>
  <dcterms:modified xsi:type="dcterms:W3CDTF">2011-12-28T20:03:32Z</dcterms:modified>
</cp:coreProperties>
</file>