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2"/>
  </p:notesMasterIdLst>
  <p:sldIdLst>
    <p:sldId id="270" r:id="rId2"/>
    <p:sldId id="268" r:id="rId3"/>
    <p:sldId id="272" r:id="rId4"/>
    <p:sldId id="274" r:id="rId5"/>
    <p:sldId id="276" r:id="rId6"/>
    <p:sldId id="279" r:id="rId7"/>
    <p:sldId id="277" r:id="rId8"/>
    <p:sldId id="280" r:id="rId9"/>
    <p:sldId id="278" r:id="rId10"/>
    <p:sldId id="281" r:id="rId11"/>
  </p:sldIdLst>
  <p:sldSz cx="9144000" cy="6858000" type="screen4x3"/>
  <p:notesSz cx="6858000" cy="98742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68" autoAdjust="0"/>
  </p:normalViewPr>
  <p:slideViewPr>
    <p:cSldViewPr>
      <p:cViewPr varScale="1">
        <p:scale>
          <a:sx n="70" d="100"/>
          <a:sy n="70" d="100"/>
        </p:scale>
        <p:origin x="-116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___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pieChart>
        <c:varyColors val="1"/>
        <c:ser>
          <c:idx val="0"/>
          <c:order val="0"/>
          <c:tx>
            <c:strRef>
              <c:f>Sheet1!$B$1</c:f>
              <c:strCache>
                <c:ptCount val="1"/>
                <c:pt idx="0">
                  <c:v>男性</c:v>
                </c:pt>
              </c:strCache>
            </c:strRef>
          </c:tx>
          <c:explosion val="8"/>
          <c:dLbls>
            <c:dLbl>
              <c:idx val="0"/>
              <c:layout/>
              <c:tx>
                <c:rich>
                  <a:bodyPr/>
                  <a:lstStyle/>
                  <a:p>
                    <a:pPr>
                      <a:defRPr sz="1200">
                        <a:latin typeface="AR P丸ゴシック体M" pitchFamily="50" charset="-128"/>
                        <a:ea typeface="AR P丸ゴシック体M" pitchFamily="50" charset="-128"/>
                      </a:defRPr>
                    </a:pPr>
                    <a:r>
                      <a:rPr lang="ja-JP" altLang="en-US" dirty="0" smtClean="0">
                        <a:solidFill>
                          <a:schemeClr val="bg2"/>
                        </a:solidFill>
                      </a:rPr>
                      <a:t>経済上</a:t>
                    </a:r>
                    <a:r>
                      <a:rPr lang="ja-JP" altLang="en-US" dirty="0">
                        <a:solidFill>
                          <a:schemeClr val="bg2"/>
                        </a:solidFill>
                      </a:rPr>
                      <a:t>の理由
</a:t>
                    </a:r>
                    <a:r>
                      <a:rPr lang="en-US" altLang="ja-JP" dirty="0">
                        <a:solidFill>
                          <a:schemeClr val="bg2"/>
                        </a:solidFill>
                      </a:rPr>
                      <a:t>64</a:t>
                    </a:r>
                    <a:r>
                      <a:rPr lang="en-US" altLang="ja-JP" dirty="0" smtClean="0">
                        <a:solidFill>
                          <a:schemeClr val="bg2"/>
                        </a:solidFill>
                      </a:rPr>
                      <a:t>%(55.3%</a:t>
                    </a:r>
                    <a:r>
                      <a:rPr lang="ja-JP" altLang="en-US" dirty="0" smtClean="0">
                        <a:solidFill>
                          <a:schemeClr val="bg2"/>
                        </a:solidFill>
                      </a:rPr>
                      <a:t>）</a:t>
                    </a:r>
                    <a:endParaRPr lang="ja-JP" altLang="en-US" dirty="0">
                      <a:solidFill>
                        <a:schemeClr val="bg2"/>
                      </a:solidFill>
                    </a:endParaRPr>
                  </a:p>
                </c:rich>
              </c:tx>
              <c:spPr/>
              <c:dLblPos val="bestFit"/>
              <c:showLegendKey val="1"/>
              <c:showCatName val="1"/>
              <c:showPercent val="1"/>
            </c:dLbl>
            <c:dLbl>
              <c:idx val="1"/>
              <c:layout/>
              <c:tx>
                <c:rich>
                  <a:bodyPr/>
                  <a:lstStyle/>
                  <a:p>
                    <a:pPr>
                      <a:defRPr sz="1200"/>
                    </a:pPr>
                    <a:r>
                      <a:rPr lang="ja-JP" altLang="en-US" dirty="0">
                        <a:latin typeface="AR P丸ゴシック体M" pitchFamily="50" charset="-128"/>
                        <a:ea typeface="AR P丸ゴシック体M" pitchFamily="50" charset="-128"/>
                      </a:rPr>
                      <a:t>生きがい・社会参加
</a:t>
                    </a:r>
                    <a:r>
                      <a:rPr lang="en-US" altLang="ja-JP" dirty="0">
                        <a:latin typeface="AR P丸ゴシック体M" pitchFamily="50" charset="-128"/>
                        <a:ea typeface="AR P丸ゴシック体M" pitchFamily="50" charset="-128"/>
                      </a:rPr>
                      <a:t>13</a:t>
                    </a:r>
                    <a:r>
                      <a:rPr lang="en-US" altLang="ja-JP" dirty="0" smtClean="0">
                        <a:latin typeface="AR P丸ゴシック体M" pitchFamily="50" charset="-128"/>
                        <a:ea typeface="AR P丸ゴシック体M" pitchFamily="50" charset="-128"/>
                      </a:rPr>
                      <a:t>%</a:t>
                    </a:r>
                    <a:r>
                      <a:rPr lang="ja-JP" altLang="en-US" dirty="0" smtClean="0">
                        <a:latin typeface="AR P丸ゴシック体M" pitchFamily="50" charset="-128"/>
                        <a:ea typeface="AR P丸ゴシック体M" pitchFamily="50" charset="-128"/>
                      </a:rPr>
                      <a:t>（</a:t>
                    </a:r>
                    <a:r>
                      <a:rPr lang="en-US" altLang="ja-JP" dirty="0" smtClean="0">
                        <a:latin typeface="AR P丸ゴシック体M" pitchFamily="50" charset="-128"/>
                        <a:ea typeface="AR P丸ゴシック体M" pitchFamily="50" charset="-128"/>
                      </a:rPr>
                      <a:t>12.5%</a:t>
                    </a:r>
                    <a:r>
                      <a:rPr lang="ja-JP" altLang="en-US" dirty="0" smtClean="0">
                        <a:latin typeface="AR P丸ゴシック体M" pitchFamily="50" charset="-128"/>
                        <a:ea typeface="AR P丸ゴシック体M" pitchFamily="50" charset="-128"/>
                      </a:rPr>
                      <a:t>）</a:t>
                    </a:r>
                    <a:endParaRPr lang="en-US" altLang="ja-JP" dirty="0">
                      <a:latin typeface="AR P丸ゴシック体M" pitchFamily="50" charset="-128"/>
                      <a:ea typeface="AR P丸ゴシック体M" pitchFamily="50" charset="-128"/>
                    </a:endParaRPr>
                  </a:p>
                </c:rich>
              </c:tx>
              <c:spPr/>
              <c:dLblPos val="bestFit"/>
              <c:showLegendKey val="1"/>
              <c:showCatName val="1"/>
              <c:showPercent val="1"/>
            </c:dLbl>
            <c:dLbl>
              <c:idx val="2"/>
              <c:layout>
                <c:manualLayout>
                  <c:x val="0"/>
                  <c:y val="-0.11666410033875554"/>
                </c:manualLayout>
              </c:layout>
              <c:tx>
                <c:rich>
                  <a:bodyPr/>
                  <a:lstStyle/>
                  <a:p>
                    <a:pPr>
                      <a:defRPr sz="1200">
                        <a:latin typeface="AR P丸ゴシック体M" pitchFamily="50" charset="-128"/>
                        <a:ea typeface="AR P丸ゴシック体M" pitchFamily="50" charset="-128"/>
                      </a:defRPr>
                    </a:pPr>
                    <a:r>
                      <a:rPr lang="ja-JP" altLang="en-US" sz="1200" dirty="0">
                        <a:latin typeface="AR P丸ゴシック体M" pitchFamily="50" charset="-128"/>
                        <a:ea typeface="AR P丸ゴシック体M" pitchFamily="50" charset="-128"/>
                      </a:rPr>
                      <a:t>健康上の理由
</a:t>
                    </a:r>
                    <a:r>
                      <a:rPr lang="en-US" altLang="ja-JP" sz="1200" dirty="0">
                        <a:latin typeface="AR P丸ゴシック体M" pitchFamily="50" charset="-128"/>
                        <a:ea typeface="AR P丸ゴシック体M" pitchFamily="50" charset="-128"/>
                      </a:rPr>
                      <a:t>10</a:t>
                    </a:r>
                    <a:r>
                      <a:rPr lang="en-US" altLang="ja-JP" sz="1200" dirty="0" smtClean="0">
                        <a:latin typeface="AR P丸ゴシック体M" pitchFamily="50" charset="-128"/>
                        <a:ea typeface="AR P丸ゴシック体M" pitchFamily="50" charset="-128"/>
                      </a:rPr>
                      <a:t>%</a:t>
                    </a:r>
                    <a:r>
                      <a:rPr lang="ja-JP" altLang="en-US" sz="1200" dirty="0" smtClean="0">
                        <a:latin typeface="AR P丸ゴシック体M" pitchFamily="50" charset="-128"/>
                        <a:ea typeface="AR P丸ゴシック体M" pitchFamily="50" charset="-128"/>
                      </a:rPr>
                      <a:t>（</a:t>
                    </a:r>
                    <a:r>
                      <a:rPr lang="en-US" altLang="ja-JP" sz="1200" dirty="0" smtClean="0">
                        <a:latin typeface="AR P丸ゴシック体M" pitchFamily="50" charset="-128"/>
                        <a:ea typeface="AR P丸ゴシック体M" pitchFamily="50" charset="-128"/>
                      </a:rPr>
                      <a:t>9.3%)</a:t>
                    </a:r>
                    <a:endParaRPr lang="en-US" altLang="ja-JP" sz="1200" dirty="0">
                      <a:latin typeface="AR P丸ゴシック体M" pitchFamily="50" charset="-128"/>
                      <a:ea typeface="AR P丸ゴシック体M" pitchFamily="50" charset="-128"/>
                    </a:endParaRPr>
                  </a:p>
                </c:rich>
              </c:tx>
              <c:spPr/>
              <c:dLblPos val="bestFit"/>
              <c:showLegendKey val="1"/>
              <c:showCatName val="1"/>
              <c:showPercent val="1"/>
            </c:dLbl>
            <c:dLbl>
              <c:idx val="3"/>
              <c:layout>
                <c:manualLayout>
                  <c:x val="0.12795325302774321"/>
                  <c:y val="3.7036777811996057E-3"/>
                </c:manualLayout>
              </c:layout>
              <c:tx>
                <c:rich>
                  <a:bodyPr/>
                  <a:lstStyle/>
                  <a:p>
                    <a:pPr>
                      <a:defRPr sz="1200">
                        <a:latin typeface="AR P丸ゴシック体M" pitchFamily="50" charset="-128"/>
                        <a:ea typeface="AR P丸ゴシック体M" pitchFamily="50" charset="-128"/>
                      </a:defRPr>
                    </a:pPr>
                    <a:r>
                      <a:rPr lang="ja-JP" altLang="en-US" dirty="0"/>
                      <a:t>頼まれたから
</a:t>
                    </a:r>
                    <a:r>
                      <a:rPr lang="en-US" altLang="ja-JP" dirty="0">
                        <a:solidFill>
                          <a:schemeClr val="bg1"/>
                        </a:solidFill>
                      </a:rPr>
                      <a:t>13</a:t>
                    </a:r>
                    <a:r>
                      <a:rPr lang="en-US" altLang="ja-JP" dirty="0" smtClean="0">
                        <a:solidFill>
                          <a:schemeClr val="bg1"/>
                        </a:solidFill>
                      </a:rPr>
                      <a:t>%</a:t>
                    </a:r>
                  </a:p>
                  <a:p>
                    <a:pPr>
                      <a:defRPr sz="1200">
                        <a:latin typeface="AR P丸ゴシック体M" pitchFamily="50" charset="-128"/>
                        <a:ea typeface="AR P丸ゴシック体M" pitchFamily="50" charset="-128"/>
                      </a:defRPr>
                    </a:pPr>
                    <a:r>
                      <a:rPr lang="en-US" altLang="ja-JP" dirty="0" smtClean="0">
                        <a:solidFill>
                          <a:schemeClr val="bg1"/>
                        </a:solidFill>
                        <a:latin typeface="AR P丸ゴシック体M" pitchFamily="50" charset="-128"/>
                        <a:ea typeface="AR P丸ゴシック体M" pitchFamily="50" charset="-128"/>
                      </a:rPr>
                      <a:t>(10.8%</a:t>
                    </a:r>
                    <a:r>
                      <a:rPr lang="ja-JP" altLang="en-US" dirty="0" smtClean="0">
                        <a:solidFill>
                          <a:schemeClr val="bg1"/>
                        </a:solidFill>
                        <a:latin typeface="AR P丸ゴシック体M" pitchFamily="50" charset="-128"/>
                        <a:ea typeface="AR P丸ゴシック体M" pitchFamily="50" charset="-128"/>
                      </a:rPr>
                      <a:t>）</a:t>
                    </a:r>
                    <a:endParaRPr lang="ja-JP" altLang="en-US" dirty="0">
                      <a:solidFill>
                        <a:schemeClr val="bg1"/>
                      </a:solidFill>
                      <a:latin typeface="AR P丸ゴシック体M" pitchFamily="50" charset="-128"/>
                      <a:ea typeface="AR P丸ゴシック体M" pitchFamily="50" charset="-128"/>
                    </a:endParaRPr>
                  </a:p>
                </c:rich>
              </c:tx>
              <c:spPr/>
              <c:dLblPos val="bestFit"/>
              <c:showLegendKey val="1"/>
              <c:showCatName val="1"/>
              <c:showPercent val="1"/>
            </c:dLbl>
            <c:dLblPos val="bestFit"/>
            <c:showLegendKey val="1"/>
            <c:showCatName val="1"/>
            <c:showPercent val="1"/>
            <c:showLeaderLines val="1"/>
          </c:dLbls>
          <c:cat>
            <c:strRef>
              <c:f>Sheet1!$A$2:$A$5</c:f>
              <c:strCache>
                <c:ptCount val="4"/>
                <c:pt idx="0">
                  <c:v>経済上の理由</c:v>
                </c:pt>
                <c:pt idx="1">
                  <c:v>生きがい・社会参加</c:v>
                </c:pt>
                <c:pt idx="2">
                  <c:v>健康上の理由</c:v>
                </c:pt>
                <c:pt idx="3">
                  <c:v>頼まれたから</c:v>
                </c:pt>
              </c:strCache>
            </c:strRef>
          </c:cat>
          <c:val>
            <c:numRef>
              <c:f>Sheet1!$B$2:$B$5</c:f>
              <c:numCache>
                <c:formatCode>General</c:formatCode>
                <c:ptCount val="4"/>
                <c:pt idx="0">
                  <c:v>60.3</c:v>
                </c:pt>
                <c:pt idx="1">
                  <c:v>11.8</c:v>
                </c:pt>
                <c:pt idx="2">
                  <c:v>9.6</c:v>
                </c:pt>
                <c:pt idx="3">
                  <c:v>12.1</c:v>
                </c:pt>
              </c:numCache>
            </c:numRef>
          </c:val>
        </c:ser>
        <c:ser>
          <c:idx val="1"/>
          <c:order val="1"/>
          <c:tx>
            <c:strRef>
              <c:f>Sheet1!$C$1</c:f>
              <c:strCache>
                <c:ptCount val="1"/>
                <c:pt idx="0">
                  <c:v>列1</c:v>
                </c:pt>
              </c:strCache>
            </c:strRef>
          </c:tx>
          <c:explosion val="25"/>
          <c:cat>
            <c:strRef>
              <c:f>Sheet1!$A$2:$A$5</c:f>
              <c:strCache>
                <c:ptCount val="4"/>
                <c:pt idx="0">
                  <c:v>経済上の理由</c:v>
                </c:pt>
                <c:pt idx="1">
                  <c:v>生きがい・社会参加</c:v>
                </c:pt>
                <c:pt idx="2">
                  <c:v>健康上の理由</c:v>
                </c:pt>
                <c:pt idx="3">
                  <c:v>頼まれたから</c:v>
                </c:pt>
              </c:strCache>
            </c:strRef>
          </c:cat>
          <c:val>
            <c:numRef>
              <c:f>Sheet1!$C$2:$C$5</c:f>
              <c:numCache>
                <c:formatCode>General</c:formatCode>
                <c:ptCount val="4"/>
              </c:numCache>
            </c:numRef>
          </c:val>
        </c:ser>
        <c:firstSliceAng val="0"/>
      </c:pieChart>
    </c:plotArea>
    <c:plotVisOnly val="1"/>
  </c:chart>
  <c:txPr>
    <a:bodyPr/>
    <a:lstStyle/>
    <a:p>
      <a:pPr>
        <a:defRPr sz="1800"/>
      </a:pPr>
      <a:endParaRPr lang="ja-JP"/>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2"/>
            <a:ext cx="2971800"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2"/>
            <a:ext cx="2971800" cy="493713"/>
          </a:xfrm>
          <a:prstGeom prst="rect">
            <a:avLst/>
          </a:prstGeom>
        </p:spPr>
        <p:txBody>
          <a:bodyPr vert="horz" lIns="91440" tIns="45720" rIns="91440" bIns="45720" rtlCol="0"/>
          <a:lstStyle>
            <a:lvl1pPr algn="r">
              <a:defRPr sz="1200"/>
            </a:lvl1pPr>
          </a:lstStyle>
          <a:p>
            <a:fld id="{3370D0FE-0739-4B82-95A6-9372E310DA04}" type="datetimeFigureOut">
              <a:rPr kumimoji="1" lang="ja-JP" altLang="en-US" smtClean="0"/>
              <a:pPr/>
              <a:t>2010/9/21</a:t>
            </a:fld>
            <a:endParaRPr kumimoji="1" lang="ja-JP" altLang="en-US"/>
          </a:p>
        </p:txBody>
      </p:sp>
      <p:sp>
        <p:nvSpPr>
          <p:cNvPr id="4" name="スライド イメージ プレースホルダ 3"/>
          <p:cNvSpPr>
            <a:spLocks noGrp="1" noRot="1" noChangeAspect="1"/>
          </p:cNvSpPr>
          <p:nvPr>
            <p:ph type="sldImg" idx="2"/>
          </p:nvPr>
        </p:nvSpPr>
        <p:spPr>
          <a:xfrm>
            <a:off x="960438" y="741363"/>
            <a:ext cx="4937125" cy="37020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690271"/>
            <a:ext cx="5486400" cy="444341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8826"/>
            <a:ext cx="2971800" cy="49371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9378826"/>
            <a:ext cx="2971800" cy="493713"/>
          </a:xfrm>
          <a:prstGeom prst="rect">
            <a:avLst/>
          </a:prstGeom>
        </p:spPr>
        <p:txBody>
          <a:bodyPr vert="horz" lIns="91440" tIns="45720" rIns="91440" bIns="45720" rtlCol="0" anchor="b"/>
          <a:lstStyle>
            <a:lvl1pPr algn="r">
              <a:defRPr sz="1200"/>
            </a:lvl1pPr>
          </a:lstStyle>
          <a:p>
            <a:fld id="{2352BF91-FC81-46E9-AB7D-DC89DAC6AB32}"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352BF91-FC81-46E9-AB7D-DC89DAC6AB32}"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58850" y="736600"/>
            <a:ext cx="4940300" cy="3705225"/>
          </a:xfrm>
        </p:spPr>
      </p:sp>
      <p:sp>
        <p:nvSpPr>
          <p:cNvPr id="3" name="ノート プレースホルダ 2"/>
          <p:cNvSpPr>
            <a:spLocks noGrp="1"/>
          </p:cNvSpPr>
          <p:nvPr>
            <p:ph type="body" idx="1"/>
          </p:nvPr>
        </p:nvSpPr>
        <p:spPr/>
        <p:txBody>
          <a:bodyPr>
            <a:normAutofit/>
          </a:bodyPr>
          <a:lstStyle/>
          <a:p>
            <a:r>
              <a:rPr kumimoji="1" lang="ja-JP" altLang="en-US" dirty="0" smtClean="0">
                <a:latin typeface="AR P丸ゴシック体M" pitchFamily="50" charset="-128"/>
                <a:ea typeface="AR P丸ゴシック体M" pitchFamily="50" charset="-128"/>
              </a:rPr>
              <a:t>①雇用保険の体系、概要を認識する。</a:t>
            </a:r>
            <a:endParaRPr kumimoji="1" lang="en-US" altLang="ja-JP" dirty="0" smtClean="0">
              <a:latin typeface="AR P丸ゴシック体M" pitchFamily="50" charset="-128"/>
              <a:ea typeface="AR P丸ゴシック体M" pitchFamily="50" charset="-128"/>
            </a:endParaRPr>
          </a:p>
          <a:p>
            <a:r>
              <a:rPr lang="ja-JP" altLang="en-US" dirty="0" smtClean="0">
                <a:latin typeface="AR P丸ゴシック体M" pitchFamily="50" charset="-128"/>
                <a:ea typeface="AR P丸ゴシック体M" pitchFamily="50" charset="-128"/>
              </a:rPr>
              <a:t>②「失業保険」から「雇用保険」は労働政策の大転換であった。別に学習が重要である。</a:t>
            </a:r>
            <a:endParaRPr lang="en-US" altLang="ja-JP" dirty="0" smtClean="0">
              <a:latin typeface="AR P丸ゴシック体M" pitchFamily="50" charset="-128"/>
              <a:ea typeface="AR P丸ゴシック体M" pitchFamily="50" charset="-128"/>
            </a:endParaRPr>
          </a:p>
          <a:p>
            <a:r>
              <a:rPr kumimoji="1" lang="ja-JP" altLang="en-US" dirty="0" smtClean="0">
                <a:latin typeface="AR P丸ゴシック体M" pitchFamily="50" charset="-128"/>
                <a:ea typeface="AR P丸ゴシック体M" pitchFamily="50" charset="-128"/>
              </a:rPr>
              <a:t>・労働者に対する直接給付</a:t>
            </a:r>
            <a:r>
              <a:rPr kumimoji="1" lang="ja-JP" altLang="en-US" dirty="0" err="1" smtClean="0">
                <a:latin typeface="AR P丸ゴシック体M" pitchFamily="50" charset="-128"/>
                <a:ea typeface="AR P丸ゴシック体M" pitchFamily="50" charset="-128"/>
              </a:rPr>
              <a:t>ー</a:t>
            </a:r>
            <a:r>
              <a:rPr kumimoji="1" lang="ja-JP" altLang="en-US" dirty="0" smtClean="0">
                <a:latin typeface="AR P丸ゴシック体M" pitchFamily="50" charset="-128"/>
                <a:ea typeface="AR P丸ゴシック体M" pitchFamily="50" charset="-128"/>
              </a:rPr>
              <a:t>貧困</a:t>
            </a:r>
            <a:endParaRPr kumimoji="1" lang="en-US" altLang="ja-JP" dirty="0" smtClean="0">
              <a:latin typeface="AR P丸ゴシック体M" pitchFamily="50" charset="-128"/>
              <a:ea typeface="AR P丸ゴシック体M" pitchFamily="50" charset="-128"/>
            </a:endParaRPr>
          </a:p>
          <a:p>
            <a:r>
              <a:rPr lang="ja-JP" altLang="en-US" dirty="0" smtClean="0">
                <a:latin typeface="AR P丸ゴシック体M" pitchFamily="50" charset="-128"/>
                <a:ea typeface="AR P丸ゴシック体M" pitchFamily="50" charset="-128"/>
              </a:rPr>
              <a:t>・企業への助成</a:t>
            </a:r>
            <a:r>
              <a:rPr lang="ja-JP" altLang="en-US" dirty="0" err="1" smtClean="0">
                <a:latin typeface="AR P丸ゴシック体M" pitchFamily="50" charset="-128"/>
                <a:ea typeface="AR P丸ゴシック体M" pitchFamily="50" charset="-128"/>
              </a:rPr>
              <a:t>ー</a:t>
            </a:r>
            <a:r>
              <a:rPr lang="ja-JP" altLang="en-US" dirty="0" smtClean="0">
                <a:latin typeface="AR P丸ゴシック体M" pitchFamily="50" charset="-128"/>
                <a:ea typeface="AR P丸ゴシック体M" pitchFamily="50" charset="-128"/>
              </a:rPr>
              <a:t>制度が覚えられない。景気が良くても悪くても「企業助成」のみで政策が展開されて来た。</a:t>
            </a:r>
            <a:endParaRPr lang="en-US" altLang="ja-JP" dirty="0" smtClean="0">
              <a:latin typeface="AR P丸ゴシック体M" pitchFamily="50" charset="-128"/>
              <a:ea typeface="AR P丸ゴシック体M" pitchFamily="50" charset="-128"/>
            </a:endParaRPr>
          </a:p>
          <a:p>
            <a:r>
              <a:rPr lang="ja-JP" altLang="en-US" dirty="0" smtClean="0">
                <a:latin typeface="AR P丸ゴシック体M" pitchFamily="50" charset="-128"/>
                <a:ea typeface="AR P丸ゴシック体M" pitchFamily="50" charset="-128"/>
              </a:rPr>
              <a:t>・保険料、</a:t>
            </a:r>
            <a:r>
              <a:rPr lang="en-US" altLang="ja-JP" dirty="0" smtClean="0">
                <a:latin typeface="AR P丸ゴシック体M" pitchFamily="50" charset="-128"/>
                <a:ea typeface="AR P丸ゴシック体M" pitchFamily="50" charset="-128"/>
              </a:rPr>
              <a:t>2</a:t>
            </a:r>
            <a:r>
              <a:rPr lang="ja-JP" altLang="en-US" dirty="0" smtClean="0">
                <a:latin typeface="AR P丸ゴシック体M" pitchFamily="50" charset="-128"/>
                <a:ea typeface="AR P丸ゴシック体M" pitchFamily="50" charset="-128"/>
              </a:rPr>
              <a:t>事業を財源に政策展開は「外郭団体」つくりとイコールで無数に行われ来た。基準行政も同様。本来の職安機能が減少している。</a:t>
            </a:r>
            <a:endParaRPr lang="en-US" altLang="ja-JP" dirty="0" smtClean="0">
              <a:latin typeface="AR P丸ゴシック体M" pitchFamily="50" charset="-128"/>
              <a:ea typeface="AR P丸ゴシック体M" pitchFamily="50" charset="-128"/>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7E786C87-C244-4DE1-BCFD-B9B7E2360BCD}" type="slidenum">
              <a:rPr kumimoji="1" lang="ja-JP" altLang="en-US" smtClean="0"/>
              <a:pPr/>
              <a:t>10</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58850" y="736600"/>
            <a:ext cx="4940300" cy="3705225"/>
          </a:xfrm>
        </p:spPr>
      </p:sp>
      <p:sp>
        <p:nvSpPr>
          <p:cNvPr id="3" name="ノート プレースホルダ 2"/>
          <p:cNvSpPr>
            <a:spLocks noGrp="1"/>
          </p:cNvSpPr>
          <p:nvPr>
            <p:ph type="body" idx="1"/>
          </p:nvPr>
        </p:nvSpPr>
        <p:spPr/>
        <p:txBody>
          <a:bodyPr>
            <a:normAutofit/>
          </a:bodyPr>
          <a:lstStyle/>
          <a:p>
            <a:r>
              <a:rPr kumimoji="1" lang="ja-JP" altLang="en-US" dirty="0" smtClean="0">
                <a:latin typeface="AR P丸ゴシック体M" pitchFamily="50" charset="-128"/>
                <a:ea typeface="AR P丸ゴシック体M" pitchFamily="50" charset="-128"/>
              </a:rPr>
              <a:t>①まず、明らかいにされている事実を共通認識にする。厚労省当局に資料とともに総括を求める。「誰も責任をと</a:t>
            </a:r>
            <a:r>
              <a:rPr lang="ja-JP" altLang="en-US" dirty="0" smtClean="0">
                <a:latin typeface="AR P丸ゴシック体M" pitchFamily="50" charset="-128"/>
                <a:ea typeface="AR P丸ゴシック体M" pitchFamily="50" charset="-128"/>
              </a:rPr>
              <a:t>らない」行政の在り方は批判する。「審議会」の在り方にも関係する。</a:t>
            </a:r>
            <a:endParaRPr kumimoji="1" lang="en-US" altLang="ja-JP" dirty="0" smtClean="0">
              <a:latin typeface="AR P丸ゴシック体M" pitchFamily="50" charset="-128"/>
              <a:ea typeface="AR P丸ゴシック体M" pitchFamily="50" charset="-128"/>
            </a:endParaRPr>
          </a:p>
          <a:p>
            <a:r>
              <a:rPr lang="ja-JP" altLang="en-US" dirty="0" smtClean="0">
                <a:latin typeface="AR P丸ゴシック体M" pitchFamily="50" charset="-128"/>
                <a:ea typeface="AR P丸ゴシック体M" pitchFamily="50" charset="-128"/>
              </a:rPr>
              <a:t>②政策効果が期待できる「民間活力」－中小企業への助成、援助策は何か。下から要求する運動形態が重要である。</a:t>
            </a:r>
            <a:endParaRPr kumimoji="1" lang="ja-JP" altLang="en-US" dirty="0">
              <a:latin typeface="AR P丸ゴシック体M" pitchFamily="50" charset="-128"/>
              <a:ea typeface="AR P丸ゴシック体M" pitchFamily="50" charset="-128"/>
            </a:endParaRPr>
          </a:p>
        </p:txBody>
      </p:sp>
      <p:sp>
        <p:nvSpPr>
          <p:cNvPr id="4" name="スライド番号プレースホルダ 3"/>
          <p:cNvSpPr>
            <a:spLocks noGrp="1"/>
          </p:cNvSpPr>
          <p:nvPr>
            <p:ph type="sldNum" sz="quarter" idx="10"/>
          </p:nvPr>
        </p:nvSpPr>
        <p:spPr/>
        <p:txBody>
          <a:bodyPr/>
          <a:lstStyle/>
          <a:p>
            <a:fld id="{7E786C87-C244-4DE1-BCFD-B9B7E2360BCD}" type="slidenum">
              <a:rPr kumimoji="1" lang="ja-JP" altLang="en-US" smtClean="0"/>
              <a:pPr/>
              <a:t>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58850" y="736600"/>
            <a:ext cx="4940300" cy="3705225"/>
          </a:xfrm>
        </p:spPr>
      </p:sp>
      <p:sp>
        <p:nvSpPr>
          <p:cNvPr id="3" name="ノート プレースホルダ 2"/>
          <p:cNvSpPr>
            <a:spLocks noGrp="1"/>
          </p:cNvSpPr>
          <p:nvPr>
            <p:ph type="body" idx="1"/>
          </p:nvPr>
        </p:nvSpPr>
        <p:spPr/>
        <p:txBody>
          <a:bodyPr>
            <a:normAutofit/>
          </a:bodyPr>
          <a:lstStyle/>
          <a:p>
            <a:r>
              <a:rPr kumimoji="1" lang="ja-JP" altLang="en-US" dirty="0" smtClean="0">
                <a:latin typeface="AR P丸ゴシック体M" pitchFamily="50" charset="-128"/>
                <a:ea typeface="AR P丸ゴシック体M" pitchFamily="50" charset="-128"/>
              </a:rPr>
              <a:t>①職安交渉で地域の雇用・失業情勢の特徴をウオッチする。系統的に。</a:t>
            </a:r>
            <a:endParaRPr kumimoji="1" lang="en-US" altLang="ja-JP" dirty="0" smtClean="0">
              <a:latin typeface="AR P丸ゴシック体M" pitchFamily="50" charset="-128"/>
              <a:ea typeface="AR P丸ゴシック体M" pitchFamily="50" charset="-128"/>
            </a:endParaRPr>
          </a:p>
          <a:p>
            <a:r>
              <a:rPr lang="ja-JP" altLang="en-US" dirty="0" smtClean="0">
                <a:latin typeface="AR P丸ゴシック体M" pitchFamily="50" charset="-128"/>
                <a:ea typeface="AR P丸ゴシック体M" pitchFamily="50" charset="-128"/>
              </a:rPr>
              <a:t>・失業は長期化している。「空腹を満たす」対策は何かを迫る。</a:t>
            </a:r>
            <a:endParaRPr lang="en-US" altLang="ja-JP" dirty="0" smtClean="0">
              <a:latin typeface="AR P丸ゴシック体M" pitchFamily="50" charset="-128"/>
              <a:ea typeface="AR P丸ゴシック体M" pitchFamily="50" charset="-128"/>
            </a:endParaRPr>
          </a:p>
          <a:p>
            <a:r>
              <a:rPr kumimoji="1" lang="ja-JP" altLang="en-US" dirty="0" smtClean="0">
                <a:latin typeface="AR P丸ゴシック体M" pitchFamily="50" charset="-128"/>
                <a:ea typeface="AR P丸ゴシック体M" pitchFamily="50" charset="-128"/>
              </a:rPr>
              <a:t>・失業給付なしに求職活動を強いられている失業者に職安に個別、具体的な対策を迫り、少しでも失業者を救済する。こんなバカなことはない。</a:t>
            </a:r>
            <a:endParaRPr kumimoji="1" lang="en-US" altLang="ja-JP" dirty="0" smtClean="0">
              <a:latin typeface="AR P丸ゴシック体M" pitchFamily="50" charset="-128"/>
              <a:ea typeface="AR P丸ゴシック体M" pitchFamily="50" charset="-128"/>
            </a:endParaRPr>
          </a:p>
          <a:p>
            <a:r>
              <a:rPr kumimoji="1" lang="ja-JP" altLang="en-US" dirty="0" smtClean="0">
                <a:latin typeface="AR P丸ゴシック体M" pitchFamily="50" charset="-128"/>
                <a:ea typeface="AR P丸ゴシック体M" pitchFamily="50" charset="-128"/>
              </a:rPr>
              <a:t>・職安は国の雇用・失業政策（</a:t>
            </a:r>
            <a:r>
              <a:rPr kumimoji="1" lang="en-US" altLang="ja-JP" dirty="0" smtClean="0">
                <a:latin typeface="AR P丸ゴシック体M" pitchFamily="50" charset="-128"/>
                <a:ea typeface="AR P丸ゴシック体M" pitchFamily="50" charset="-128"/>
              </a:rPr>
              <a:t>=</a:t>
            </a:r>
            <a:r>
              <a:rPr kumimoji="1" lang="ja-JP" altLang="en-US" dirty="0" smtClean="0">
                <a:latin typeface="AR P丸ゴシック体M" pitchFamily="50" charset="-128"/>
                <a:ea typeface="AR P丸ゴシック体M" pitchFamily="50" charset="-128"/>
              </a:rPr>
              <a:t>勤労権を保障する）実施する出先機関である。たんなる職業紹介だけではない。所長との政策議論を求める。</a:t>
            </a:r>
            <a:endParaRPr kumimoji="1" lang="en-US" altLang="ja-JP" dirty="0" smtClean="0">
              <a:latin typeface="AR P丸ゴシック体M" pitchFamily="50" charset="-128"/>
              <a:ea typeface="AR P丸ゴシック体M" pitchFamily="50" charset="-128"/>
            </a:endParaRPr>
          </a:p>
          <a:p>
            <a:r>
              <a:rPr lang="ja-JP" altLang="en-US" dirty="0" smtClean="0">
                <a:latin typeface="AR P丸ゴシック体M" pitchFamily="50" charset="-128"/>
                <a:ea typeface="AR P丸ゴシック体M" pitchFamily="50" charset="-128"/>
              </a:rPr>
              <a:t>・仕事を求める失業者とともに就職できるまで交渉する。職業病の認定闘争は交渉を繰り返し、認定までやる。同じ。</a:t>
            </a:r>
            <a:endParaRPr lang="en-US" altLang="ja-JP" dirty="0" smtClean="0">
              <a:latin typeface="AR P丸ゴシック体M" pitchFamily="50" charset="-128"/>
              <a:ea typeface="AR P丸ゴシック体M" pitchFamily="50" charset="-128"/>
            </a:endParaRPr>
          </a:p>
          <a:p>
            <a:r>
              <a:rPr kumimoji="1" lang="ja-JP" altLang="en-US" dirty="0" smtClean="0">
                <a:latin typeface="AR P丸ゴシック体M" pitchFamily="50" charset="-128"/>
                <a:ea typeface="AR P丸ゴシック体M" pitchFamily="50" charset="-128"/>
              </a:rPr>
              <a:t>　職安は生活、住居対策まで「相談にのる」ことになっている。</a:t>
            </a:r>
            <a:endParaRPr kumimoji="1" lang="en-US" altLang="ja-JP" dirty="0" smtClean="0">
              <a:latin typeface="AR P丸ゴシック体M" pitchFamily="50" charset="-128"/>
              <a:ea typeface="AR P丸ゴシック体M" pitchFamily="50" charset="-128"/>
            </a:endParaRPr>
          </a:p>
        </p:txBody>
      </p:sp>
      <p:sp>
        <p:nvSpPr>
          <p:cNvPr id="4" name="スライド番号プレースホルダ 3"/>
          <p:cNvSpPr>
            <a:spLocks noGrp="1"/>
          </p:cNvSpPr>
          <p:nvPr>
            <p:ph type="sldNum" sz="quarter" idx="10"/>
          </p:nvPr>
        </p:nvSpPr>
        <p:spPr/>
        <p:txBody>
          <a:bodyPr/>
          <a:lstStyle/>
          <a:p>
            <a:fld id="{7E786C87-C244-4DE1-BCFD-B9B7E2360BCD}"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58850" y="736600"/>
            <a:ext cx="4940300" cy="3705225"/>
          </a:xfrm>
        </p:spPr>
      </p:sp>
      <p:sp>
        <p:nvSpPr>
          <p:cNvPr id="3" name="ノート プレースホルダ 2"/>
          <p:cNvSpPr>
            <a:spLocks noGrp="1"/>
          </p:cNvSpPr>
          <p:nvPr>
            <p:ph type="body" idx="1"/>
          </p:nvPr>
        </p:nvSpPr>
        <p:spPr/>
        <p:txBody>
          <a:bodyPr>
            <a:normAutofit/>
          </a:bodyPr>
          <a:lstStyle/>
          <a:p>
            <a:r>
              <a:rPr kumimoji="1" lang="ja-JP" altLang="en-US" dirty="0" smtClean="0">
                <a:latin typeface="AR P丸ゴシック体M" pitchFamily="50" charset="-128"/>
                <a:ea typeface="AR P丸ゴシック体M" pitchFamily="50" charset="-128"/>
              </a:rPr>
              <a:t>①失業、貧困を地域全体で打開していく新たな地域運動が要求されている。「派遣村」の努力は貴重である。日本を地域から変える芽を有している。</a:t>
            </a:r>
            <a:endParaRPr kumimoji="1" lang="en-US" altLang="ja-JP" dirty="0" smtClean="0">
              <a:latin typeface="AR P丸ゴシック体M" pitchFamily="50" charset="-128"/>
              <a:ea typeface="AR P丸ゴシック体M" pitchFamily="50" charset="-128"/>
            </a:endParaRPr>
          </a:p>
          <a:p>
            <a:r>
              <a:rPr lang="ja-JP" altLang="en-US" dirty="0" smtClean="0">
                <a:latin typeface="AR P丸ゴシック体M" pitchFamily="50" charset="-128"/>
                <a:ea typeface="AR P丸ゴシック体M" pitchFamily="50" charset="-128"/>
              </a:rPr>
              <a:t>②実践的に「就労の収入減」層にとって「事業団」がとういう可能性をもっているのか、議論が必要である。</a:t>
            </a:r>
            <a:endParaRPr lang="en-US" altLang="ja-JP" dirty="0" smtClean="0">
              <a:latin typeface="AR P丸ゴシック体M" pitchFamily="50" charset="-128"/>
              <a:ea typeface="AR P丸ゴシック体M" pitchFamily="50" charset="-128"/>
            </a:endParaRPr>
          </a:p>
          <a:p>
            <a:r>
              <a:rPr kumimoji="1" lang="ja-JP" altLang="en-US" dirty="0" smtClean="0">
                <a:latin typeface="AR P丸ゴシック体M" pitchFamily="50" charset="-128"/>
                <a:ea typeface="AR P丸ゴシック体M" pitchFamily="50" charset="-128"/>
              </a:rPr>
              <a:t>③「自立」と「公的雇用創出</a:t>
            </a:r>
            <a:r>
              <a:rPr kumimoji="1" lang="en-US" altLang="ja-JP" dirty="0" smtClean="0">
                <a:latin typeface="AR P丸ゴシック体M" pitchFamily="50" charset="-128"/>
                <a:ea typeface="AR P丸ゴシック体M" pitchFamily="50" charset="-128"/>
              </a:rPr>
              <a:t>(</a:t>
            </a:r>
            <a:r>
              <a:rPr kumimoji="1" lang="ja-JP" altLang="en-US" dirty="0" smtClean="0">
                <a:latin typeface="AR P丸ゴシック体M" pitchFamily="50" charset="-128"/>
                <a:ea typeface="AR P丸ゴシック体M" pitchFamily="50" charset="-128"/>
              </a:rPr>
              <a:t>ふるさと</a:t>
            </a:r>
            <a:r>
              <a:rPr kumimoji="1" lang="en-US" altLang="ja-JP" dirty="0" smtClean="0">
                <a:latin typeface="AR P丸ゴシック体M" pitchFamily="50" charset="-128"/>
                <a:ea typeface="AR P丸ゴシック体M" pitchFamily="50" charset="-128"/>
              </a:rPr>
              <a:t>‥</a:t>
            </a:r>
            <a:r>
              <a:rPr kumimoji="1" lang="ja-JP" altLang="en-US" dirty="0" smtClean="0">
                <a:latin typeface="AR P丸ゴシック体M" pitchFamily="50" charset="-128"/>
                <a:ea typeface="AR P丸ゴシック体M" pitchFamily="50" charset="-128"/>
              </a:rPr>
              <a:t>）」は自治体の政策展開の頭の中にあるのか。可能なのか。</a:t>
            </a:r>
            <a:endParaRPr kumimoji="1" lang="en-US" altLang="ja-JP" dirty="0" smtClean="0">
              <a:latin typeface="AR P丸ゴシック体M" pitchFamily="50" charset="-128"/>
              <a:ea typeface="AR P丸ゴシック体M" pitchFamily="50" charset="-128"/>
            </a:endParaRPr>
          </a:p>
          <a:p>
            <a:r>
              <a:rPr lang="ja-JP" altLang="en-US" dirty="0" smtClean="0">
                <a:latin typeface="AR P丸ゴシック体M" pitchFamily="50" charset="-128"/>
                <a:ea typeface="AR P丸ゴシック体M" pitchFamily="50" charset="-128"/>
              </a:rPr>
              <a:t>④「生活保護」</a:t>
            </a:r>
            <a:r>
              <a:rPr lang="ja-JP" altLang="en-US" dirty="0" err="1" smtClean="0">
                <a:latin typeface="AR P丸ゴシック体M" pitchFamily="50" charset="-128"/>
                <a:ea typeface="AR P丸ゴシック体M" pitchFamily="50" charset="-128"/>
              </a:rPr>
              <a:t>か、</a:t>
            </a:r>
            <a:r>
              <a:rPr lang="ja-JP" altLang="en-US" dirty="0" smtClean="0">
                <a:latin typeface="AR P丸ゴシック体M" pitchFamily="50" charset="-128"/>
                <a:ea typeface="AR P丸ゴシック体M" pitchFamily="50" charset="-128"/>
              </a:rPr>
              <a:t>「緊急雇用」か、究極の選択となる。自治体は「声を大」に対政府に雇用を要求すべきである。労働組合がそのイニシアチブを発揮しなければならない。</a:t>
            </a:r>
            <a:endParaRPr kumimoji="1" lang="ja-JP" altLang="en-US" dirty="0">
              <a:latin typeface="AR P丸ゴシック体M" pitchFamily="50" charset="-128"/>
              <a:ea typeface="AR P丸ゴシック体M" pitchFamily="50" charset="-128"/>
            </a:endParaRPr>
          </a:p>
        </p:txBody>
      </p:sp>
      <p:sp>
        <p:nvSpPr>
          <p:cNvPr id="4" name="スライド番号プレースホルダ 3"/>
          <p:cNvSpPr>
            <a:spLocks noGrp="1"/>
          </p:cNvSpPr>
          <p:nvPr>
            <p:ph type="sldNum" sz="quarter" idx="10"/>
          </p:nvPr>
        </p:nvSpPr>
        <p:spPr/>
        <p:txBody>
          <a:bodyPr/>
          <a:lstStyle/>
          <a:p>
            <a:fld id="{7E786C87-C244-4DE1-BCFD-B9B7E2360BCD}"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58850" y="736600"/>
            <a:ext cx="4940300" cy="3705225"/>
          </a:xfrm>
        </p:spPr>
      </p:sp>
      <p:sp>
        <p:nvSpPr>
          <p:cNvPr id="3" name="ノート プレースホルダ 2"/>
          <p:cNvSpPr>
            <a:spLocks noGrp="1"/>
          </p:cNvSpPr>
          <p:nvPr>
            <p:ph type="body" idx="1"/>
          </p:nvPr>
        </p:nvSpPr>
        <p:spPr/>
        <p:txBody>
          <a:bodyPr>
            <a:normAutofit/>
          </a:bodyPr>
          <a:lstStyle/>
          <a:p>
            <a:r>
              <a:rPr kumimoji="1" lang="ja-JP" altLang="en-US" dirty="0" smtClean="0">
                <a:latin typeface="AR P丸ゴシック体M" pitchFamily="50" charset="-128"/>
                <a:ea typeface="AR P丸ゴシック体M" pitchFamily="50" charset="-128"/>
              </a:rPr>
              <a:t>①日本社会では国民年金層が「もう一つのワーキングプワ」となっている。年金改革、医療費無料化、介護は現役労働者の優先する闘争課題である。</a:t>
            </a:r>
            <a:endParaRPr kumimoji="1" lang="en-US" altLang="ja-JP" dirty="0" smtClean="0">
              <a:latin typeface="AR P丸ゴシック体M" pitchFamily="50" charset="-128"/>
              <a:ea typeface="AR P丸ゴシック体M" pitchFamily="50" charset="-128"/>
            </a:endParaRPr>
          </a:p>
          <a:p>
            <a:r>
              <a:rPr lang="ja-JP" altLang="en-US" dirty="0" smtClean="0">
                <a:latin typeface="AR P丸ゴシック体M" pitchFamily="50" charset="-128"/>
                <a:ea typeface="AR P丸ゴシック体M" pitchFamily="50" charset="-128"/>
              </a:rPr>
              <a:t>②「賃金闘争しかやらない労働組合」は堕落した運動である。（ＵＥ労働組合の目から見ると）</a:t>
            </a:r>
            <a:endParaRPr kumimoji="1" lang="ja-JP" altLang="en-US" dirty="0">
              <a:latin typeface="AR P丸ゴシック体M" pitchFamily="50" charset="-128"/>
              <a:ea typeface="AR P丸ゴシック体M" pitchFamily="50" charset="-128"/>
            </a:endParaRPr>
          </a:p>
        </p:txBody>
      </p:sp>
      <p:sp>
        <p:nvSpPr>
          <p:cNvPr id="4" name="スライド番号プレースホルダ 3"/>
          <p:cNvSpPr>
            <a:spLocks noGrp="1"/>
          </p:cNvSpPr>
          <p:nvPr>
            <p:ph type="sldNum" sz="quarter" idx="10"/>
          </p:nvPr>
        </p:nvSpPr>
        <p:spPr/>
        <p:txBody>
          <a:bodyPr/>
          <a:lstStyle/>
          <a:p>
            <a:fld id="{7E786C87-C244-4DE1-BCFD-B9B7E2360BCD}"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58850" y="736600"/>
            <a:ext cx="4940300" cy="3705225"/>
          </a:xfrm>
        </p:spPr>
      </p:sp>
      <p:sp>
        <p:nvSpPr>
          <p:cNvPr id="3" name="ノート プレースホルダ 2"/>
          <p:cNvSpPr>
            <a:spLocks noGrp="1"/>
          </p:cNvSpPr>
          <p:nvPr>
            <p:ph type="body" idx="1"/>
          </p:nvPr>
        </p:nvSpPr>
        <p:spPr/>
        <p:txBody>
          <a:bodyPr>
            <a:normAutofit/>
          </a:bodyPr>
          <a:lstStyle/>
          <a:p>
            <a:r>
              <a:rPr kumimoji="1" lang="ja-JP" altLang="en-US" dirty="0" smtClean="0">
                <a:latin typeface="AR P丸ゴシック体M" pitchFamily="50" charset="-128"/>
                <a:ea typeface="AR P丸ゴシック体M" pitchFamily="50" charset="-128"/>
              </a:rPr>
              <a:t>①シルバー人材センターは国、自治体の</a:t>
            </a:r>
            <a:r>
              <a:rPr kumimoji="1" lang="en-US" altLang="ja-JP" dirty="0" smtClean="0">
                <a:latin typeface="AR P丸ゴシック体M" pitchFamily="50" charset="-128"/>
                <a:ea typeface="AR P丸ゴシック体M" pitchFamily="50" charset="-128"/>
              </a:rPr>
              <a:t>300</a:t>
            </a:r>
            <a:r>
              <a:rPr kumimoji="1" lang="ja-JP" altLang="en-US" dirty="0" smtClean="0">
                <a:latin typeface="AR P丸ゴシック体M" pitchFamily="50" charset="-128"/>
                <a:ea typeface="AR P丸ゴシック体M" pitchFamily="50" charset="-128"/>
              </a:rPr>
              <a:t>億円の補助金が</a:t>
            </a:r>
            <a:r>
              <a:rPr kumimoji="1" lang="en-US" altLang="ja-JP" dirty="0" smtClean="0">
                <a:latin typeface="AR P丸ゴシック体M" pitchFamily="50" charset="-128"/>
                <a:ea typeface="AR P丸ゴシック体M" pitchFamily="50" charset="-128"/>
              </a:rPr>
              <a:t>7400</a:t>
            </a:r>
            <a:r>
              <a:rPr kumimoji="1" lang="ja-JP" altLang="en-US" dirty="0" smtClean="0">
                <a:latin typeface="AR P丸ゴシック体M" pitchFamily="50" charset="-128"/>
                <a:ea typeface="AR P丸ゴシック体M" pitchFamily="50" charset="-128"/>
              </a:rPr>
              <a:t>人の職員を賄っている構図にある。職員の頂点に「天下り」問題がある。</a:t>
            </a:r>
            <a:endParaRPr kumimoji="1" lang="en-US" altLang="ja-JP" dirty="0" smtClean="0">
              <a:latin typeface="AR P丸ゴシック体M" pitchFamily="50" charset="-128"/>
              <a:ea typeface="AR P丸ゴシック体M" pitchFamily="50" charset="-128"/>
            </a:endParaRPr>
          </a:p>
          <a:p>
            <a:r>
              <a:rPr lang="ja-JP" altLang="en-US" dirty="0" smtClean="0">
                <a:latin typeface="AR P丸ゴシック体M" pitchFamily="50" charset="-128"/>
                <a:ea typeface="AR P丸ゴシック体M" pitchFamily="50" charset="-128"/>
              </a:rPr>
              <a:t>②会員一人あたりの月収入は</a:t>
            </a:r>
            <a:r>
              <a:rPr lang="en-US" altLang="ja-JP" dirty="0" smtClean="0">
                <a:latin typeface="AR P丸ゴシック体M" pitchFamily="50" charset="-128"/>
                <a:ea typeface="AR P丸ゴシック体M" pitchFamily="50" charset="-128"/>
              </a:rPr>
              <a:t>37,000</a:t>
            </a:r>
            <a:r>
              <a:rPr lang="ja-JP" altLang="en-US" dirty="0" smtClean="0">
                <a:latin typeface="AR P丸ゴシック体M" pitchFamily="50" charset="-128"/>
                <a:ea typeface="AR P丸ゴシック体M" pitchFamily="50" charset="-128"/>
              </a:rPr>
              <a:t>円余である。</a:t>
            </a:r>
            <a:endParaRPr lang="en-US" altLang="ja-JP" dirty="0" smtClean="0">
              <a:latin typeface="AR P丸ゴシック体M" pitchFamily="50" charset="-128"/>
              <a:ea typeface="AR P丸ゴシック体M" pitchFamily="50" charset="-128"/>
            </a:endParaRPr>
          </a:p>
          <a:p>
            <a:r>
              <a:rPr kumimoji="1" lang="ja-JP" altLang="en-US" dirty="0" smtClean="0">
                <a:latin typeface="AR P丸ゴシック体M" pitchFamily="50" charset="-128"/>
                <a:ea typeface="AR P丸ゴシック体M" pitchFamily="50" charset="-128"/>
              </a:rPr>
              <a:t>③シルバー人材センターは高齢者の地域の低賃金構造の「重り」となっている。</a:t>
            </a:r>
            <a:endParaRPr kumimoji="1" lang="en-US" altLang="ja-JP" dirty="0" smtClean="0">
              <a:latin typeface="AR P丸ゴシック体M" pitchFamily="50" charset="-128"/>
              <a:ea typeface="AR P丸ゴシック体M" pitchFamily="50" charset="-128"/>
            </a:endParaRPr>
          </a:p>
          <a:p>
            <a:r>
              <a:rPr lang="ja-JP" altLang="en-US" dirty="0" smtClean="0">
                <a:latin typeface="AR P丸ゴシック体M" pitchFamily="50" charset="-128"/>
                <a:ea typeface="AR P丸ゴシック体M" pitchFamily="50" charset="-128"/>
              </a:rPr>
              <a:t>④事業仕訳で財政的に問題が指摘されているが、会員の生活と権利、高齢者雇用の在り方（ＩＬＯ第</a:t>
            </a:r>
            <a:r>
              <a:rPr lang="en-US" altLang="ja-JP" dirty="0" smtClean="0">
                <a:latin typeface="AR P丸ゴシック体M" pitchFamily="50" charset="-128"/>
                <a:ea typeface="AR P丸ゴシック体M" pitchFamily="50" charset="-128"/>
              </a:rPr>
              <a:t>162</a:t>
            </a:r>
            <a:r>
              <a:rPr lang="ja-JP" altLang="en-US" dirty="0" smtClean="0">
                <a:latin typeface="AR P丸ゴシック体M" pitchFamily="50" charset="-128"/>
                <a:ea typeface="AR P丸ゴシック体M" pitchFamily="50" charset="-128"/>
              </a:rPr>
              <a:t>号条約、</a:t>
            </a:r>
            <a:r>
              <a:rPr lang="en-US" altLang="ja-JP" dirty="0" smtClean="0">
                <a:latin typeface="AR P丸ゴシック体M" pitchFamily="50" charset="-128"/>
                <a:ea typeface="AR P丸ゴシック体M" pitchFamily="50" charset="-128"/>
              </a:rPr>
              <a:t>1980</a:t>
            </a:r>
            <a:r>
              <a:rPr lang="ja-JP" altLang="en-US" dirty="0" smtClean="0">
                <a:latin typeface="AR P丸ゴシック体M" pitchFamily="50" charset="-128"/>
                <a:ea typeface="AR P丸ゴシック体M" pitchFamily="50" charset="-128"/>
              </a:rPr>
              <a:t>年）の視点でシルバー人材センターの「改革」案が求められている。</a:t>
            </a:r>
            <a:endParaRPr lang="en-US" altLang="ja-JP" dirty="0" smtClean="0">
              <a:latin typeface="AR P丸ゴシック体M" pitchFamily="50" charset="-128"/>
              <a:ea typeface="AR P丸ゴシック体M" pitchFamily="50" charset="-128"/>
            </a:endParaRPr>
          </a:p>
          <a:p>
            <a:r>
              <a:rPr kumimoji="1" lang="ja-JP" altLang="en-US" dirty="0" smtClean="0">
                <a:latin typeface="AR P丸ゴシック体M" pitchFamily="50" charset="-128"/>
                <a:ea typeface="AR P丸ゴシック体M" pitchFamily="50" charset="-128"/>
              </a:rPr>
              <a:t>⑤現状は、各地の実態をつかみながら、違法・脱法を監督責任を有する知事とやりあうことになる。同時に本省交渉を強化する。</a:t>
            </a:r>
            <a:endParaRPr kumimoji="1" lang="ja-JP" altLang="en-US" dirty="0">
              <a:latin typeface="AR P丸ゴシック体M" pitchFamily="50" charset="-128"/>
              <a:ea typeface="AR P丸ゴシック体M" pitchFamily="50" charset="-128"/>
            </a:endParaRPr>
          </a:p>
        </p:txBody>
      </p:sp>
      <p:sp>
        <p:nvSpPr>
          <p:cNvPr id="4" name="スライド番号プレースホルダ 3"/>
          <p:cNvSpPr>
            <a:spLocks noGrp="1"/>
          </p:cNvSpPr>
          <p:nvPr>
            <p:ph type="sldNum" sz="quarter" idx="10"/>
          </p:nvPr>
        </p:nvSpPr>
        <p:spPr/>
        <p:txBody>
          <a:bodyPr/>
          <a:lstStyle/>
          <a:p>
            <a:fld id="{7E786C87-C244-4DE1-BCFD-B9B7E2360BCD}"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58850" y="736600"/>
            <a:ext cx="4940300" cy="3705225"/>
          </a:xfrm>
        </p:spPr>
      </p:sp>
      <p:sp>
        <p:nvSpPr>
          <p:cNvPr id="3" name="ノート プレースホルダ 2"/>
          <p:cNvSpPr>
            <a:spLocks noGrp="1"/>
          </p:cNvSpPr>
          <p:nvPr>
            <p:ph type="body" idx="1"/>
          </p:nvPr>
        </p:nvSpPr>
        <p:spPr/>
        <p:txBody>
          <a:bodyPr>
            <a:normAutofit/>
          </a:bodyPr>
          <a:lstStyle/>
          <a:p>
            <a:r>
              <a:rPr kumimoji="1" lang="ja-JP" altLang="en-US" dirty="0" smtClean="0">
                <a:latin typeface="AR P丸ゴシック体M" pitchFamily="50" charset="-128"/>
                <a:ea typeface="AR P丸ゴシック体M" pitchFamily="50" charset="-128"/>
              </a:rPr>
              <a:t>①ワンストップサービスは「派遣村の再現を防ぐ」ことに主眼があった。菅副総理肝いりで、湯浅誠が内閣府参与に入り、努力した。</a:t>
            </a:r>
            <a:endParaRPr kumimoji="1" lang="en-US" altLang="ja-JP" dirty="0" smtClean="0">
              <a:latin typeface="AR P丸ゴシック体M" pitchFamily="50" charset="-128"/>
              <a:ea typeface="AR P丸ゴシック体M" pitchFamily="50" charset="-128"/>
            </a:endParaRPr>
          </a:p>
          <a:p>
            <a:r>
              <a:rPr lang="ja-JP" altLang="en-US" dirty="0" smtClean="0">
                <a:latin typeface="AR P丸ゴシック体M" pitchFamily="50" charset="-128"/>
                <a:ea typeface="AR P丸ゴシック体M" pitchFamily="50" charset="-128"/>
              </a:rPr>
              <a:t>②支援ガイドのチラシを見た瞬間、「金を貸す話」ばかりと感じた。</a:t>
            </a:r>
            <a:endParaRPr kumimoji="1" lang="ja-JP" altLang="en-US" dirty="0"/>
          </a:p>
        </p:txBody>
      </p:sp>
      <p:sp>
        <p:nvSpPr>
          <p:cNvPr id="4" name="スライド番号プレースホルダ 3"/>
          <p:cNvSpPr>
            <a:spLocks noGrp="1"/>
          </p:cNvSpPr>
          <p:nvPr>
            <p:ph type="sldNum" sz="quarter" idx="10"/>
          </p:nvPr>
        </p:nvSpPr>
        <p:spPr/>
        <p:txBody>
          <a:bodyPr/>
          <a:lstStyle/>
          <a:p>
            <a:fld id="{7E786C87-C244-4DE1-BCFD-B9B7E2360BCD}"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58850" y="736600"/>
            <a:ext cx="4940300" cy="3705225"/>
          </a:xfrm>
        </p:spPr>
      </p:sp>
      <p:sp>
        <p:nvSpPr>
          <p:cNvPr id="3" name="ノート プレースホルダ 2"/>
          <p:cNvSpPr>
            <a:spLocks noGrp="1"/>
          </p:cNvSpPr>
          <p:nvPr>
            <p:ph type="body" idx="1"/>
          </p:nvPr>
        </p:nvSpPr>
        <p:spPr/>
        <p:txBody>
          <a:bodyPr>
            <a:normAutofit/>
          </a:bodyPr>
          <a:lstStyle/>
          <a:p>
            <a:r>
              <a:rPr kumimoji="1" lang="ja-JP" altLang="en-US" dirty="0" smtClean="0">
                <a:latin typeface="AR P丸ゴシック体M" pitchFamily="50" charset="-128"/>
                <a:ea typeface="AR P丸ゴシック体M" pitchFamily="50" charset="-128"/>
              </a:rPr>
              <a:t>①鳩山政権の雇用保険と生活保護の間の「第</a:t>
            </a:r>
            <a:r>
              <a:rPr kumimoji="1" lang="en-US" altLang="ja-JP" dirty="0" smtClean="0">
                <a:latin typeface="AR P丸ゴシック体M" pitchFamily="50" charset="-128"/>
                <a:ea typeface="AR P丸ゴシック体M" pitchFamily="50" charset="-128"/>
              </a:rPr>
              <a:t>2</a:t>
            </a:r>
            <a:r>
              <a:rPr kumimoji="1" lang="ja-JP" altLang="en-US" dirty="0" smtClean="0">
                <a:latin typeface="AR P丸ゴシック体M" pitchFamily="50" charset="-128"/>
                <a:ea typeface="AR P丸ゴシック体M" pitchFamily="50" charset="-128"/>
              </a:rPr>
              <a:t>のセーフティネット」の諸対策の内容である。</a:t>
            </a:r>
            <a:endParaRPr kumimoji="1" lang="en-US" altLang="ja-JP" dirty="0" smtClean="0">
              <a:latin typeface="AR P丸ゴシック体M" pitchFamily="50" charset="-128"/>
              <a:ea typeface="AR P丸ゴシック体M" pitchFamily="50" charset="-128"/>
            </a:endParaRPr>
          </a:p>
          <a:p>
            <a:r>
              <a:rPr lang="ja-JP" altLang="en-US" dirty="0" smtClean="0">
                <a:latin typeface="AR P丸ゴシック体M" pitchFamily="50" charset="-128"/>
                <a:ea typeface="AR P丸ゴシック体M" pitchFamily="50" charset="-128"/>
              </a:rPr>
              <a:t>②平均</a:t>
            </a:r>
            <a:r>
              <a:rPr lang="en-US" altLang="ja-JP" dirty="0" smtClean="0">
                <a:latin typeface="AR P丸ゴシック体M" pitchFamily="50" charset="-128"/>
                <a:ea typeface="AR P丸ゴシック体M" pitchFamily="50" charset="-128"/>
              </a:rPr>
              <a:t>7.7</a:t>
            </a:r>
            <a:r>
              <a:rPr lang="ja-JP" altLang="en-US" dirty="0" smtClean="0">
                <a:latin typeface="AR P丸ゴシック体M" pitchFamily="50" charset="-128"/>
                <a:ea typeface="AR P丸ゴシック体M" pitchFamily="50" charset="-128"/>
              </a:rPr>
              <a:t>％だが意味が異なる。一つひとつ具体的に問題を探る必要がある。</a:t>
            </a:r>
            <a:endParaRPr lang="en-US" altLang="ja-JP" dirty="0" smtClean="0">
              <a:latin typeface="AR P丸ゴシック体M" pitchFamily="50" charset="-128"/>
              <a:ea typeface="AR P丸ゴシック体M" pitchFamily="50" charset="-128"/>
            </a:endParaRPr>
          </a:p>
          <a:p>
            <a:r>
              <a:rPr lang="ja-JP" altLang="en-US" dirty="0" smtClean="0">
                <a:latin typeface="AR P丸ゴシック体M" pitchFamily="50" charset="-128"/>
                <a:ea typeface="AR P丸ゴシック体M" pitchFamily="50" charset="-128"/>
              </a:rPr>
              <a:t>③そもそも「緊急雇用</a:t>
            </a:r>
            <a:r>
              <a:rPr lang="en-US" altLang="ja-JP" dirty="0" smtClean="0">
                <a:latin typeface="AR P丸ゴシック体M" pitchFamily="50" charset="-128"/>
                <a:ea typeface="AR P丸ゴシック体M" pitchFamily="50" charset="-128"/>
              </a:rPr>
              <a:t>‥</a:t>
            </a:r>
            <a:r>
              <a:rPr lang="ja-JP" altLang="en-US" dirty="0" smtClean="0">
                <a:latin typeface="AR P丸ゴシック体M" pitchFamily="50" charset="-128"/>
                <a:ea typeface="AR P丸ゴシック体M" pitchFamily="50" charset="-128"/>
              </a:rPr>
              <a:t>」は何のためにあるのか、連動していない。そのあい路を明確にしないと失業者対策は成り立たない。</a:t>
            </a:r>
            <a:endParaRPr lang="en-US" altLang="ja-JP" dirty="0" smtClean="0">
              <a:latin typeface="AR P丸ゴシック体M" pitchFamily="50" charset="-128"/>
              <a:ea typeface="AR P丸ゴシック体M" pitchFamily="50" charset="-128"/>
            </a:endParaRPr>
          </a:p>
          <a:p>
            <a:r>
              <a:rPr lang="ja-JP" altLang="en-US" dirty="0" smtClean="0">
                <a:latin typeface="AR P丸ゴシック体M" pitchFamily="50" charset="-128"/>
                <a:ea typeface="AR P丸ゴシック体M" pitchFamily="50" charset="-128"/>
              </a:rPr>
              <a:t>④職安と自治体、社会福祉協議会の連携がどう変化しているのか、検証が求められる。</a:t>
            </a:r>
            <a:endParaRPr lang="en-US" altLang="ja-JP" dirty="0" smtClean="0">
              <a:latin typeface="AR P丸ゴシック体M" pitchFamily="50" charset="-128"/>
              <a:ea typeface="AR P丸ゴシック体M" pitchFamily="50" charset="-128"/>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7E786C87-C244-4DE1-BCFD-B9B7E2360BCD}"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58850" y="736600"/>
            <a:ext cx="4940300" cy="3705225"/>
          </a:xfrm>
        </p:spPr>
      </p:sp>
      <p:sp>
        <p:nvSpPr>
          <p:cNvPr id="3" name="ノート プレースホルダ 2"/>
          <p:cNvSpPr>
            <a:spLocks noGrp="1"/>
          </p:cNvSpPr>
          <p:nvPr>
            <p:ph type="body" idx="1"/>
          </p:nvPr>
        </p:nvSpPr>
        <p:spPr/>
        <p:txBody>
          <a:bodyPr>
            <a:normAutofit/>
          </a:bodyPr>
          <a:lstStyle/>
          <a:p>
            <a:r>
              <a:rPr kumimoji="1" lang="ja-JP" altLang="en-US" dirty="0" smtClean="0">
                <a:latin typeface="AR P丸ゴシック体M" pitchFamily="50" charset="-128"/>
                <a:ea typeface="AR P丸ゴシック体M" pitchFamily="50" charset="-128"/>
              </a:rPr>
              <a:t>①「貸付策」は公的多重債務者をつくりことになる。必要ならば給付制度は正論である。</a:t>
            </a:r>
            <a:endParaRPr kumimoji="1" lang="en-US" altLang="ja-JP" dirty="0" smtClean="0">
              <a:latin typeface="AR P丸ゴシック体M" pitchFamily="50" charset="-128"/>
              <a:ea typeface="AR P丸ゴシック体M" pitchFamily="50" charset="-128"/>
            </a:endParaRPr>
          </a:p>
          <a:p>
            <a:r>
              <a:rPr lang="ja-JP" altLang="en-US" dirty="0" smtClean="0">
                <a:latin typeface="AR P丸ゴシック体M" pitchFamily="50" charset="-128"/>
                <a:ea typeface="AR P丸ゴシック体M" pitchFamily="50" charset="-128"/>
              </a:rPr>
              <a:t>②やはり、失業扶助と就労を正面から議論すべき局面にあるといえる。</a:t>
            </a:r>
            <a:endParaRPr kumimoji="1" lang="ja-JP" altLang="en-US" dirty="0">
              <a:latin typeface="AR P丸ゴシック体M" pitchFamily="50" charset="-128"/>
              <a:ea typeface="AR P丸ゴシック体M" pitchFamily="50" charset="-128"/>
            </a:endParaRPr>
          </a:p>
        </p:txBody>
      </p:sp>
      <p:sp>
        <p:nvSpPr>
          <p:cNvPr id="4" name="スライド番号プレースホルダ 3"/>
          <p:cNvSpPr>
            <a:spLocks noGrp="1"/>
          </p:cNvSpPr>
          <p:nvPr>
            <p:ph type="sldNum" sz="quarter" idx="10"/>
          </p:nvPr>
        </p:nvSpPr>
        <p:spPr/>
        <p:txBody>
          <a:bodyPr/>
          <a:lstStyle/>
          <a:p>
            <a:fld id="{7E786C87-C244-4DE1-BCFD-B9B7E2360BCD}"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84EC0C2-31BB-49B4-ABE4-62FB92CEDC66}" type="datetime1">
              <a:rPr kumimoji="1" lang="ja-JP" altLang="en-US" smtClean="0"/>
              <a:pPr/>
              <a:t>2010/9/21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48F6DB5-6CF0-40ED-9834-5CE9185D5F32}" type="datetime1">
              <a:rPr kumimoji="1" lang="ja-JP" altLang="en-US" smtClean="0"/>
              <a:pPr/>
              <a:t>2010/9/21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1E31BA2-B6B5-40C5-B7ED-7E7F874261B4}" type="datetime1">
              <a:rPr kumimoji="1" lang="ja-JP" altLang="en-US" smtClean="0"/>
              <a:pPr/>
              <a:t>2010/9/21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3B80703-7838-42AD-B5CC-33C41E58F185}" type="datetime1">
              <a:rPr kumimoji="1" lang="ja-JP" altLang="en-US" smtClean="0"/>
              <a:pPr/>
              <a:t>2010/9/21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DF10E860-888F-4B20-907F-15E64C9598BC}" type="datetime1">
              <a:rPr kumimoji="1" lang="ja-JP" altLang="en-US" smtClean="0"/>
              <a:pPr/>
              <a:t>2010/9/21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05DBC31-C80A-488E-800E-29E91D75A27E}" type="datetime1">
              <a:rPr kumimoji="1" lang="ja-JP" altLang="en-US" smtClean="0"/>
              <a:pPr/>
              <a:t>2010/9/21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A48F5820-3B3B-4EE0-A4A2-53ABF917842D}" type="datetime1">
              <a:rPr kumimoji="1" lang="ja-JP" altLang="en-US" smtClean="0"/>
              <a:pPr/>
              <a:t>2010/9/21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0F0EE1FB-F1B6-490E-B33C-77621FCAEB75}" type="datetime1">
              <a:rPr kumimoji="1" lang="ja-JP" altLang="en-US" smtClean="0"/>
              <a:pPr/>
              <a:t>2010/9/21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C8086E2-28EE-48A6-B8C5-E1B8E4F7BC32}" type="datetime1">
              <a:rPr kumimoji="1" lang="ja-JP" altLang="en-US" smtClean="0"/>
              <a:pPr/>
              <a:t>2010/9/21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C24347E-ADAE-46F6-8A23-435A6DB0F670}" type="datetime1">
              <a:rPr kumimoji="1" lang="ja-JP" altLang="en-US" smtClean="0"/>
              <a:pPr/>
              <a:t>2010/9/21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9E40050-A536-409C-91E8-903688B5EED4}" type="datetime1">
              <a:rPr kumimoji="1" lang="ja-JP" altLang="en-US" smtClean="0"/>
              <a:pPr/>
              <a:t>2010/9/21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099D12-69D7-4B42-8057-F92108B19691}" type="datetime1">
              <a:rPr kumimoji="1" lang="ja-JP" altLang="en-US" smtClean="0"/>
              <a:pPr/>
              <a:t>2010/9/21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548680"/>
            <a:ext cx="5184576" cy="576064"/>
          </a:xfrm>
          <a:solidFill>
            <a:srgbClr val="FFFF00"/>
          </a:solidFill>
        </p:spPr>
        <p:txBody>
          <a:bodyPr>
            <a:normAutofit/>
          </a:bodyPr>
          <a:lstStyle/>
          <a:p>
            <a:pPr algn="l"/>
            <a:r>
              <a:rPr kumimoji="1" lang="en-US" altLang="ja-JP" sz="2000" dirty="0" smtClean="0">
                <a:latin typeface="AR P丸ゴシック体M" pitchFamily="50" charset="-128"/>
                <a:ea typeface="AR P丸ゴシック体M" pitchFamily="50" charset="-128"/>
              </a:rPr>
              <a:t>〔</a:t>
            </a:r>
            <a:r>
              <a:rPr kumimoji="1" lang="ja-JP" altLang="en-US" sz="2000" dirty="0" smtClean="0">
                <a:latin typeface="AR P丸ゴシック体M" pitchFamily="50" charset="-128"/>
                <a:ea typeface="AR P丸ゴシック体M" pitchFamily="50" charset="-128"/>
              </a:rPr>
              <a:t>資料</a:t>
            </a:r>
            <a:r>
              <a:rPr kumimoji="1" lang="en-US" altLang="ja-JP" sz="2000" dirty="0" smtClean="0">
                <a:latin typeface="AR P丸ゴシック体M" pitchFamily="50" charset="-128"/>
                <a:ea typeface="AR P丸ゴシック体M" pitchFamily="50" charset="-128"/>
              </a:rPr>
              <a:t>1〕  </a:t>
            </a:r>
            <a:r>
              <a:rPr kumimoji="1" lang="ja-JP" altLang="en-US" sz="2000" dirty="0" smtClean="0">
                <a:solidFill>
                  <a:schemeClr val="tx1"/>
                </a:solidFill>
                <a:latin typeface="AR P丸ゴシック体M" pitchFamily="50" charset="-128"/>
                <a:ea typeface="AR P丸ゴシック体M" pitchFamily="50" charset="-128"/>
              </a:rPr>
              <a:t>「公的雇用創出」のこの間の流れ</a:t>
            </a:r>
            <a:endParaRPr kumimoji="1" lang="ja-JP" altLang="en-US" sz="2000" dirty="0">
              <a:solidFill>
                <a:schemeClr val="tx1"/>
              </a:solidFill>
              <a:latin typeface="AR P丸ゴシック体M" pitchFamily="50" charset="-128"/>
              <a:ea typeface="AR P丸ゴシック体M" pitchFamily="50" charset="-128"/>
            </a:endParaRPr>
          </a:p>
        </p:txBody>
      </p:sp>
      <p:graphicFrame>
        <p:nvGraphicFramePr>
          <p:cNvPr id="5" name="コンテンツ プレースホルダ 4"/>
          <p:cNvGraphicFramePr>
            <a:graphicFrameLocks noGrp="1"/>
          </p:cNvGraphicFramePr>
          <p:nvPr>
            <p:ph idx="1"/>
          </p:nvPr>
        </p:nvGraphicFramePr>
        <p:xfrm>
          <a:off x="323528" y="1340768"/>
          <a:ext cx="8514660" cy="5040561"/>
        </p:xfrm>
        <a:graphic>
          <a:graphicData uri="http://schemas.openxmlformats.org/drawingml/2006/table">
            <a:tbl>
              <a:tblPr firstRow="1" bandRow="1">
                <a:tableStyleId>{5C22544A-7EE6-4342-B048-85BDC9FD1C3A}</a:tableStyleId>
              </a:tblPr>
              <a:tblGrid>
                <a:gridCol w="608190"/>
                <a:gridCol w="608190"/>
                <a:gridCol w="608190"/>
                <a:gridCol w="695710"/>
                <a:gridCol w="520670"/>
                <a:gridCol w="608190"/>
                <a:gridCol w="608190"/>
                <a:gridCol w="608190"/>
                <a:gridCol w="608190"/>
                <a:gridCol w="608190"/>
                <a:gridCol w="608190"/>
                <a:gridCol w="608190"/>
                <a:gridCol w="608190"/>
                <a:gridCol w="608190"/>
              </a:tblGrid>
              <a:tr h="380912">
                <a:tc>
                  <a:txBody>
                    <a:bodyPr/>
                    <a:lstStyle/>
                    <a:p>
                      <a:r>
                        <a:rPr kumimoji="1" lang="ja-JP" altLang="en-US" sz="1050" b="0" dirty="0" smtClean="0">
                          <a:solidFill>
                            <a:schemeClr val="tx1"/>
                          </a:solidFill>
                          <a:latin typeface="AR P丸ゴシック体M" pitchFamily="50" charset="-128"/>
                          <a:ea typeface="AR P丸ゴシック体M" pitchFamily="50" charset="-128"/>
                        </a:rPr>
                        <a:t>年度</a:t>
                      </a:r>
                      <a:endParaRPr kumimoji="1" lang="ja-JP" altLang="en-US" sz="1050" b="0" dirty="0">
                        <a:solidFill>
                          <a:schemeClr val="tx1"/>
                        </a:solidFill>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b="0" dirty="0" smtClean="0">
                          <a:solidFill>
                            <a:schemeClr val="tx1"/>
                          </a:solidFill>
                          <a:latin typeface="AR P丸ゴシック体M" pitchFamily="50" charset="-128"/>
                          <a:ea typeface="AR P丸ゴシック体M" pitchFamily="50" charset="-128"/>
                        </a:rPr>
                        <a:t>１９９９</a:t>
                      </a:r>
                      <a:endParaRPr kumimoji="1" lang="ja-JP" altLang="en-US" sz="1050" b="0" dirty="0">
                        <a:solidFill>
                          <a:schemeClr val="tx1"/>
                        </a:solidFill>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b="0" dirty="0" smtClean="0">
                          <a:solidFill>
                            <a:schemeClr val="tx1"/>
                          </a:solidFill>
                          <a:latin typeface="AR P丸ゴシック体M" pitchFamily="50" charset="-128"/>
                          <a:ea typeface="AR P丸ゴシック体M" pitchFamily="50" charset="-128"/>
                        </a:rPr>
                        <a:t>２０００</a:t>
                      </a:r>
                      <a:endParaRPr kumimoji="1" lang="ja-JP" altLang="en-US" sz="1050" b="0" dirty="0">
                        <a:solidFill>
                          <a:schemeClr val="tx1"/>
                        </a:solidFill>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b="0" dirty="0" smtClean="0">
                          <a:solidFill>
                            <a:schemeClr val="tx1"/>
                          </a:solidFill>
                          <a:latin typeface="AR P丸ゴシック体M" pitchFamily="50" charset="-128"/>
                          <a:ea typeface="AR P丸ゴシック体M" pitchFamily="50" charset="-128"/>
                        </a:rPr>
                        <a:t>２００１</a:t>
                      </a:r>
                      <a:endParaRPr kumimoji="1" lang="ja-JP" altLang="en-US" sz="1050" b="0" dirty="0">
                        <a:solidFill>
                          <a:schemeClr val="tx1"/>
                        </a:solidFill>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b="0" dirty="0" smtClean="0">
                          <a:solidFill>
                            <a:schemeClr val="tx1"/>
                          </a:solidFill>
                          <a:latin typeface="AR P丸ゴシック体M" pitchFamily="50" charset="-128"/>
                          <a:ea typeface="AR P丸ゴシック体M" pitchFamily="50" charset="-128"/>
                        </a:rPr>
                        <a:t>２００２</a:t>
                      </a:r>
                      <a:endParaRPr kumimoji="1" lang="ja-JP" altLang="en-US" sz="1050" b="0" dirty="0">
                        <a:solidFill>
                          <a:schemeClr val="tx1"/>
                        </a:solidFill>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b="0" dirty="0" smtClean="0">
                          <a:solidFill>
                            <a:schemeClr val="tx1"/>
                          </a:solidFill>
                          <a:latin typeface="AR P丸ゴシック体M" pitchFamily="50" charset="-128"/>
                          <a:ea typeface="AR P丸ゴシック体M" pitchFamily="50" charset="-128"/>
                        </a:rPr>
                        <a:t>２００３</a:t>
                      </a:r>
                      <a:endParaRPr kumimoji="1" lang="ja-JP" altLang="en-US" sz="1050" b="0" dirty="0">
                        <a:solidFill>
                          <a:schemeClr val="tx1"/>
                        </a:solidFill>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b="0" dirty="0" smtClean="0">
                          <a:solidFill>
                            <a:schemeClr val="tx1"/>
                          </a:solidFill>
                          <a:latin typeface="AR P丸ゴシック体M" pitchFamily="50" charset="-128"/>
                          <a:ea typeface="AR P丸ゴシック体M" pitchFamily="50" charset="-128"/>
                        </a:rPr>
                        <a:t>２００４</a:t>
                      </a:r>
                      <a:endParaRPr kumimoji="1" lang="ja-JP" altLang="en-US" sz="1050" b="0" dirty="0">
                        <a:solidFill>
                          <a:schemeClr val="tx1"/>
                        </a:solidFill>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b="0" dirty="0" smtClean="0">
                          <a:solidFill>
                            <a:schemeClr val="tx1"/>
                          </a:solidFill>
                          <a:latin typeface="AR P丸ゴシック体M" pitchFamily="50" charset="-128"/>
                          <a:ea typeface="AR P丸ゴシック体M" pitchFamily="50" charset="-128"/>
                        </a:rPr>
                        <a:t>2005</a:t>
                      </a:r>
                      <a:endParaRPr kumimoji="1" lang="ja-JP" altLang="en-US" sz="1050" b="0" dirty="0">
                        <a:solidFill>
                          <a:schemeClr val="tx1"/>
                        </a:solidFill>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b="0" dirty="0" smtClean="0">
                          <a:solidFill>
                            <a:schemeClr val="tx1"/>
                          </a:solidFill>
                          <a:latin typeface="AR P丸ゴシック体M" pitchFamily="50" charset="-128"/>
                          <a:ea typeface="AR P丸ゴシック体M" pitchFamily="50" charset="-128"/>
                        </a:rPr>
                        <a:t>2006</a:t>
                      </a:r>
                      <a:endParaRPr kumimoji="1" lang="ja-JP" altLang="en-US" sz="1050" b="0" dirty="0">
                        <a:solidFill>
                          <a:schemeClr val="tx1"/>
                        </a:solidFill>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b="0" dirty="0" smtClean="0">
                          <a:solidFill>
                            <a:schemeClr val="tx1"/>
                          </a:solidFill>
                          <a:latin typeface="AR P丸ゴシック体M" pitchFamily="50" charset="-128"/>
                          <a:ea typeface="AR P丸ゴシック体M" pitchFamily="50" charset="-128"/>
                        </a:rPr>
                        <a:t>2007</a:t>
                      </a:r>
                      <a:endParaRPr kumimoji="1" lang="ja-JP" altLang="en-US" sz="1050" b="0" dirty="0">
                        <a:solidFill>
                          <a:schemeClr val="tx1"/>
                        </a:solidFill>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b="0" dirty="0" smtClean="0">
                          <a:solidFill>
                            <a:schemeClr val="tx1"/>
                          </a:solidFill>
                          <a:latin typeface="AR P丸ゴシック体M" pitchFamily="50" charset="-128"/>
                          <a:ea typeface="AR P丸ゴシック体M" pitchFamily="50" charset="-128"/>
                        </a:rPr>
                        <a:t>2008</a:t>
                      </a:r>
                      <a:endParaRPr kumimoji="1" lang="ja-JP" altLang="en-US" sz="1050" b="0" dirty="0">
                        <a:solidFill>
                          <a:schemeClr val="tx1"/>
                        </a:solidFill>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b="0" dirty="0" smtClean="0">
                          <a:solidFill>
                            <a:schemeClr val="tx1"/>
                          </a:solidFill>
                          <a:latin typeface="AR P丸ゴシック体M" pitchFamily="50" charset="-128"/>
                          <a:ea typeface="AR P丸ゴシック体M" pitchFamily="50" charset="-128"/>
                        </a:rPr>
                        <a:t>2009</a:t>
                      </a:r>
                      <a:endParaRPr kumimoji="1" lang="ja-JP" altLang="en-US" sz="1050" b="0" dirty="0">
                        <a:solidFill>
                          <a:schemeClr val="tx1"/>
                        </a:solidFill>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b="0" dirty="0" smtClean="0">
                          <a:solidFill>
                            <a:schemeClr val="tx1"/>
                          </a:solidFill>
                          <a:latin typeface="AR P丸ゴシック体M" pitchFamily="50" charset="-128"/>
                          <a:ea typeface="AR P丸ゴシック体M" pitchFamily="50" charset="-128"/>
                        </a:rPr>
                        <a:t>2010</a:t>
                      </a:r>
                      <a:endParaRPr kumimoji="1" lang="ja-JP" altLang="en-US" sz="1050" b="0" dirty="0">
                        <a:solidFill>
                          <a:schemeClr val="tx1"/>
                        </a:solidFill>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b="0" dirty="0" smtClean="0">
                          <a:solidFill>
                            <a:schemeClr val="tx1"/>
                          </a:solidFill>
                          <a:latin typeface="AR P丸ゴシック体M" pitchFamily="50" charset="-128"/>
                          <a:ea typeface="AR P丸ゴシック体M" pitchFamily="50" charset="-128"/>
                        </a:rPr>
                        <a:t>2011</a:t>
                      </a:r>
                      <a:endParaRPr kumimoji="1" lang="ja-JP" altLang="en-US" sz="1050" b="0" dirty="0">
                        <a:solidFill>
                          <a:schemeClr val="tx1"/>
                        </a:solidFill>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2656">
                <a:tc>
                  <a:txBody>
                    <a:bodyPr/>
                    <a:lstStyle/>
                    <a:p>
                      <a:r>
                        <a:rPr kumimoji="1" lang="ja-JP" altLang="en-US" sz="1050" dirty="0" smtClean="0">
                          <a:latin typeface="AR P丸ゴシック体M" pitchFamily="50" charset="-128"/>
                          <a:ea typeface="AR P丸ゴシック体M" pitchFamily="50" charset="-128"/>
                        </a:rPr>
                        <a:t>完全失業率</a:t>
                      </a:r>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latin typeface="AR P丸ゴシック体M" pitchFamily="50" charset="-128"/>
                          <a:ea typeface="AR P丸ゴシック体M" pitchFamily="50" charset="-128"/>
                        </a:rPr>
                        <a:t>４．７</a:t>
                      </a:r>
                      <a:endParaRPr kumimoji="1" lang="ja-JP" altLang="en-US" sz="1050" dirty="0">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smtClean="0">
                          <a:latin typeface="AR P丸ゴシック体M" pitchFamily="50" charset="-128"/>
                          <a:ea typeface="AR P丸ゴシック体M" pitchFamily="50" charset="-128"/>
                        </a:rPr>
                        <a:t>4</a:t>
                      </a:r>
                      <a:r>
                        <a:rPr kumimoji="1" lang="ja-JP" altLang="en-US" sz="1050" dirty="0" err="1" smtClean="0">
                          <a:latin typeface="AR P丸ゴシック体M" pitchFamily="50" charset="-128"/>
                          <a:ea typeface="AR P丸ゴシック体M" pitchFamily="50" charset="-128"/>
                        </a:rPr>
                        <a:t>．</a:t>
                      </a:r>
                      <a:r>
                        <a:rPr kumimoji="1" lang="en-US" altLang="ja-JP" sz="1050" dirty="0" smtClean="0">
                          <a:latin typeface="AR P丸ゴシック体M" pitchFamily="50" charset="-128"/>
                          <a:ea typeface="AR P丸ゴシック体M" pitchFamily="50" charset="-128"/>
                        </a:rPr>
                        <a:t>7</a:t>
                      </a:r>
                      <a:endParaRPr kumimoji="1" lang="ja-JP" altLang="en-US" sz="1050" dirty="0">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smtClean="0">
                          <a:latin typeface="AR P丸ゴシック体M" pitchFamily="50" charset="-128"/>
                          <a:ea typeface="AR P丸ゴシック体M" pitchFamily="50" charset="-128"/>
                        </a:rPr>
                        <a:t>5.0</a:t>
                      </a:r>
                      <a:endParaRPr kumimoji="1" lang="ja-JP" altLang="en-US" sz="1050" dirty="0">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smtClean="0">
                          <a:latin typeface="AR P丸ゴシック体M" pitchFamily="50" charset="-128"/>
                          <a:ea typeface="AR P丸ゴシック体M" pitchFamily="50" charset="-128"/>
                        </a:rPr>
                        <a:t>5.4</a:t>
                      </a:r>
                      <a:endParaRPr kumimoji="1" lang="ja-JP" altLang="en-US" sz="1050" dirty="0">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smtClean="0">
                          <a:latin typeface="AR P丸ゴシック体M" pitchFamily="50" charset="-128"/>
                          <a:ea typeface="AR P丸ゴシック体M" pitchFamily="50" charset="-128"/>
                        </a:rPr>
                        <a:t>5</a:t>
                      </a:r>
                      <a:r>
                        <a:rPr kumimoji="1" lang="ja-JP" altLang="en-US" sz="1050" dirty="0" err="1" smtClean="0">
                          <a:latin typeface="AR P丸ゴシック体M" pitchFamily="50" charset="-128"/>
                          <a:ea typeface="AR P丸ゴシック体M" pitchFamily="50" charset="-128"/>
                        </a:rPr>
                        <a:t>．</a:t>
                      </a:r>
                      <a:r>
                        <a:rPr kumimoji="1" lang="en-US" altLang="ja-JP" sz="1050" dirty="0" smtClean="0">
                          <a:latin typeface="AR P丸ゴシック体M" pitchFamily="50" charset="-128"/>
                          <a:ea typeface="AR P丸ゴシック体M" pitchFamily="50" charset="-128"/>
                        </a:rPr>
                        <a:t>3</a:t>
                      </a:r>
                      <a:endParaRPr kumimoji="1" lang="ja-JP" altLang="en-US" sz="1050" dirty="0">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smtClean="0">
                          <a:latin typeface="AR P丸ゴシック体M" pitchFamily="50" charset="-128"/>
                          <a:ea typeface="AR P丸ゴシック体M" pitchFamily="50" charset="-128"/>
                        </a:rPr>
                        <a:t>4.7</a:t>
                      </a:r>
                      <a:endParaRPr kumimoji="1" lang="ja-JP" altLang="en-US" sz="1050" dirty="0">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smtClean="0">
                          <a:latin typeface="AR P丸ゴシック体M" pitchFamily="50" charset="-128"/>
                          <a:ea typeface="AR P丸ゴシック体M" pitchFamily="50" charset="-128"/>
                        </a:rPr>
                        <a:t>4.4</a:t>
                      </a:r>
                      <a:endParaRPr kumimoji="1" lang="ja-JP" altLang="en-US" sz="1050" dirty="0">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smtClean="0">
                          <a:latin typeface="AR P丸ゴシック体M" pitchFamily="50" charset="-128"/>
                          <a:ea typeface="AR P丸ゴシック体M" pitchFamily="50" charset="-128"/>
                        </a:rPr>
                        <a:t>4.1</a:t>
                      </a:r>
                      <a:endParaRPr kumimoji="1" lang="ja-JP" altLang="en-US" sz="1050" dirty="0">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smtClean="0">
                          <a:latin typeface="AR P丸ゴシック体M" pitchFamily="50" charset="-128"/>
                          <a:ea typeface="AR P丸ゴシック体M" pitchFamily="50" charset="-128"/>
                        </a:rPr>
                        <a:t>3.9</a:t>
                      </a:r>
                      <a:endParaRPr kumimoji="1" lang="ja-JP" altLang="en-US" sz="1050" dirty="0">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smtClean="0">
                          <a:latin typeface="AR P丸ゴシック体M" pitchFamily="50" charset="-128"/>
                          <a:ea typeface="AR P丸ゴシック体M" pitchFamily="50" charset="-128"/>
                        </a:rPr>
                        <a:t>4.0</a:t>
                      </a:r>
                      <a:endParaRPr kumimoji="1" lang="ja-JP" altLang="en-US" sz="1050" dirty="0">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smtClean="0">
                          <a:latin typeface="AR P丸ゴシック体M" pitchFamily="50" charset="-128"/>
                          <a:ea typeface="AR P丸ゴシック体M" pitchFamily="50" charset="-128"/>
                        </a:rPr>
                        <a:t>5</a:t>
                      </a:r>
                      <a:r>
                        <a:rPr kumimoji="1" lang="ja-JP" altLang="en-US" sz="1050" dirty="0" err="1" smtClean="0">
                          <a:latin typeface="AR P丸ゴシック体M" pitchFamily="50" charset="-128"/>
                          <a:ea typeface="AR P丸ゴシック体M" pitchFamily="50" charset="-128"/>
                        </a:rPr>
                        <a:t>．</a:t>
                      </a:r>
                      <a:r>
                        <a:rPr kumimoji="1" lang="en-US" altLang="ja-JP" sz="1050" dirty="0" smtClean="0">
                          <a:latin typeface="AR P丸ゴシック体M" pitchFamily="50" charset="-128"/>
                          <a:ea typeface="AR P丸ゴシック体M" pitchFamily="50" charset="-128"/>
                        </a:rPr>
                        <a:t>2</a:t>
                      </a:r>
                      <a:endParaRPr kumimoji="1" lang="ja-JP" altLang="en-US" sz="1050" dirty="0">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smtClean="0">
                          <a:latin typeface="AR P丸ゴシック体M" pitchFamily="50" charset="-128"/>
                          <a:ea typeface="AR P丸ゴシック体M" pitchFamily="50" charset="-128"/>
                        </a:rPr>
                        <a:t>4.9</a:t>
                      </a:r>
                      <a:endParaRPr kumimoji="1" lang="ja-JP" altLang="en-US" sz="1050" dirty="0">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50" dirty="0">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2656">
                <a:tc>
                  <a:txBody>
                    <a:bodyPr/>
                    <a:lstStyle/>
                    <a:p>
                      <a:r>
                        <a:rPr kumimoji="1" lang="ja-JP" altLang="en-US" sz="1050" dirty="0" smtClean="0">
                          <a:latin typeface="AR P丸ゴシック体M" pitchFamily="50" charset="-128"/>
                          <a:ea typeface="AR P丸ゴシック体M" pitchFamily="50" charset="-128"/>
                        </a:rPr>
                        <a:t>完全失業者数</a:t>
                      </a:r>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latin typeface="AR P丸ゴシック体M" pitchFamily="50" charset="-128"/>
                          <a:ea typeface="AR P丸ゴシック体M" pitchFamily="50" charset="-128"/>
                        </a:rPr>
                        <a:t>３１７</a:t>
                      </a:r>
                      <a:endParaRPr kumimoji="1" lang="ja-JP" altLang="en-US" sz="1050" dirty="0">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latin typeface="AR P丸ゴシック体M" pitchFamily="50" charset="-128"/>
                          <a:ea typeface="AR P丸ゴシック体M" pitchFamily="50" charset="-128"/>
                        </a:rPr>
                        <a:t>３２０</a:t>
                      </a:r>
                      <a:endParaRPr kumimoji="1" lang="ja-JP" altLang="en-US" sz="1050" dirty="0">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latin typeface="AR P丸ゴシック体M" pitchFamily="50" charset="-128"/>
                          <a:ea typeface="AR P丸ゴシック体M" pitchFamily="50" charset="-128"/>
                        </a:rPr>
                        <a:t>３４０</a:t>
                      </a:r>
                      <a:endParaRPr kumimoji="1" lang="ja-JP" altLang="en-US" sz="1050" dirty="0">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latin typeface="AR P丸ゴシック体M" pitchFamily="50" charset="-128"/>
                          <a:ea typeface="AR P丸ゴシック体M" pitchFamily="50" charset="-128"/>
                        </a:rPr>
                        <a:t>３５９</a:t>
                      </a:r>
                      <a:endParaRPr kumimoji="1" lang="ja-JP" altLang="en-US" sz="1050" dirty="0">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latin typeface="AR P丸ゴシック体M" pitchFamily="50" charset="-128"/>
                          <a:ea typeface="AR P丸ゴシック体M" pitchFamily="50" charset="-128"/>
                        </a:rPr>
                        <a:t>３５０</a:t>
                      </a:r>
                      <a:endParaRPr kumimoji="1" lang="ja-JP" altLang="en-US" sz="1050" dirty="0">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latin typeface="AR P丸ゴシック体M" pitchFamily="50" charset="-128"/>
                          <a:ea typeface="AR P丸ゴシック体M" pitchFamily="50" charset="-128"/>
                        </a:rPr>
                        <a:t>３１３</a:t>
                      </a:r>
                      <a:endParaRPr kumimoji="1" lang="ja-JP" altLang="en-US" sz="1050" dirty="0">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latin typeface="AR P丸ゴシック体M" pitchFamily="50" charset="-128"/>
                          <a:ea typeface="AR P丸ゴシック体M" pitchFamily="50" charset="-128"/>
                        </a:rPr>
                        <a:t>２９４</a:t>
                      </a:r>
                      <a:endParaRPr kumimoji="1" lang="ja-JP" altLang="en-US" sz="1050" dirty="0">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latin typeface="AR P丸ゴシック体M" pitchFamily="50" charset="-128"/>
                          <a:ea typeface="AR P丸ゴシック体M" pitchFamily="50" charset="-128"/>
                        </a:rPr>
                        <a:t>２７５</a:t>
                      </a:r>
                      <a:endParaRPr kumimoji="1" lang="ja-JP" altLang="en-US" sz="1050" dirty="0">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latin typeface="AR P丸ゴシック体M" pitchFamily="50" charset="-128"/>
                          <a:ea typeface="AR P丸ゴシック体M" pitchFamily="50" charset="-128"/>
                        </a:rPr>
                        <a:t>２５７</a:t>
                      </a:r>
                      <a:endParaRPr kumimoji="1" lang="ja-JP" altLang="en-US" sz="1050" dirty="0">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latin typeface="AR P丸ゴシック体M" pitchFamily="50" charset="-128"/>
                          <a:ea typeface="AR P丸ゴシック体M" pitchFamily="50" charset="-128"/>
                        </a:rPr>
                        <a:t>２６５</a:t>
                      </a:r>
                      <a:endParaRPr kumimoji="1" lang="ja-JP" altLang="en-US" sz="1050" dirty="0">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latin typeface="AR P丸ゴシック体M" pitchFamily="50" charset="-128"/>
                          <a:ea typeface="AR P丸ゴシック体M" pitchFamily="50" charset="-128"/>
                        </a:rPr>
                        <a:t>３４７</a:t>
                      </a:r>
                      <a:endParaRPr kumimoji="1" lang="ja-JP" altLang="en-US" sz="1050" dirty="0">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latin typeface="AR P丸ゴシック体M" pitchFamily="50" charset="-128"/>
                          <a:ea typeface="AR P丸ゴシック体M" pitchFamily="50" charset="-128"/>
                        </a:rPr>
                        <a:t>３４２</a:t>
                      </a:r>
                      <a:endParaRPr kumimoji="1" lang="ja-JP" altLang="en-US" sz="1050" dirty="0">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0912">
                <a:tc>
                  <a:txBody>
                    <a:bodyPr/>
                    <a:lstStyle/>
                    <a:p>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80912">
                <a:tc>
                  <a:txBody>
                    <a:bodyPr/>
                    <a:lstStyle/>
                    <a:p>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52513">
                <a:tc>
                  <a:txBody>
                    <a:bodyPr/>
                    <a:lstStyle/>
                    <a:p>
                      <a:endParaRPr kumimoji="1" lang="en-US" altLang="ja-JP" sz="1050" dirty="0" smtClean="0">
                        <a:latin typeface="AR P丸ゴシック体M" pitchFamily="50" charset="-128"/>
                        <a:ea typeface="AR P丸ゴシック体M" pitchFamily="50" charset="-128"/>
                      </a:endParaRPr>
                    </a:p>
                    <a:p>
                      <a:endParaRPr kumimoji="1" lang="en-US" altLang="ja-JP" sz="1050" dirty="0" smtClean="0">
                        <a:latin typeface="AR P丸ゴシック体M" pitchFamily="50" charset="-128"/>
                        <a:ea typeface="AR P丸ゴシック体M" pitchFamily="50" charset="-128"/>
                      </a:endParaRPr>
                    </a:p>
                    <a:p>
                      <a:endParaRPr kumimoji="1" lang="en-US" altLang="ja-JP" sz="1050" dirty="0" smtClean="0">
                        <a:latin typeface="AR P丸ゴシック体M" pitchFamily="50" charset="-128"/>
                        <a:ea typeface="AR P丸ゴシック体M" pitchFamily="50" charset="-128"/>
                      </a:endParaRPr>
                    </a:p>
                    <a:p>
                      <a:endParaRPr kumimoji="1" lang="en-US" altLang="ja-JP" sz="1050" dirty="0" smtClean="0">
                        <a:latin typeface="AR P丸ゴシック体M" pitchFamily="50" charset="-128"/>
                        <a:ea typeface="AR P丸ゴシック体M" pitchFamily="50" charset="-128"/>
                      </a:endParaRPr>
                    </a:p>
                    <a:p>
                      <a:endParaRPr kumimoji="1" lang="en-US" altLang="ja-JP" sz="1050" dirty="0" smtClean="0">
                        <a:latin typeface="AR P丸ゴシック体M" pitchFamily="50" charset="-128"/>
                        <a:ea typeface="AR P丸ゴシック体M" pitchFamily="50" charset="-128"/>
                      </a:endParaRPr>
                    </a:p>
                    <a:p>
                      <a:endParaRPr kumimoji="1" lang="en-US" altLang="ja-JP" sz="1050" dirty="0" smtClean="0">
                        <a:latin typeface="AR P丸ゴシック体M" pitchFamily="50" charset="-128"/>
                        <a:ea typeface="AR P丸ゴシック体M" pitchFamily="50" charset="-128"/>
                      </a:endParaRPr>
                    </a:p>
                    <a:p>
                      <a:endParaRPr kumimoji="1" lang="en-US" altLang="ja-JP" sz="1050" dirty="0" smtClean="0">
                        <a:latin typeface="AR P丸ゴシック体M" pitchFamily="50" charset="-128"/>
                        <a:ea typeface="AR P丸ゴシック体M" pitchFamily="50" charset="-128"/>
                      </a:endParaRPr>
                    </a:p>
                    <a:p>
                      <a:endParaRPr kumimoji="1" lang="en-US" altLang="ja-JP" sz="1050" dirty="0" smtClean="0">
                        <a:latin typeface="AR P丸ゴシック体M" pitchFamily="50" charset="-128"/>
                        <a:ea typeface="AR P丸ゴシック体M" pitchFamily="50" charset="-128"/>
                      </a:endParaRPr>
                    </a:p>
                    <a:p>
                      <a:endParaRPr kumimoji="1" lang="en-US" altLang="ja-JP" sz="1050" dirty="0" smtClean="0">
                        <a:latin typeface="AR P丸ゴシック体M" pitchFamily="50" charset="-128"/>
                        <a:ea typeface="AR P丸ゴシック体M" pitchFamily="50" charset="-128"/>
                      </a:endParaRPr>
                    </a:p>
                    <a:p>
                      <a:endParaRPr kumimoji="1" lang="en-US" altLang="ja-JP" sz="1050" dirty="0" smtClean="0">
                        <a:latin typeface="AR P丸ゴシック体M" pitchFamily="50" charset="-128"/>
                        <a:ea typeface="AR P丸ゴシック体M" pitchFamily="50" charset="-128"/>
                      </a:endParaRPr>
                    </a:p>
                    <a:p>
                      <a:endParaRPr kumimoji="1" lang="en-US" altLang="ja-JP" sz="1050" dirty="0" smtClean="0">
                        <a:latin typeface="AR P丸ゴシック体M" pitchFamily="50" charset="-128"/>
                        <a:ea typeface="AR P丸ゴシック体M" pitchFamily="50" charset="-128"/>
                      </a:endParaRPr>
                    </a:p>
                    <a:p>
                      <a:endParaRPr kumimoji="1" lang="en-US" altLang="ja-JP" sz="1050" dirty="0" smtClean="0">
                        <a:latin typeface="AR P丸ゴシック体M" pitchFamily="50" charset="-128"/>
                        <a:ea typeface="AR P丸ゴシック体M" pitchFamily="50" charset="-128"/>
                      </a:endParaRPr>
                    </a:p>
                    <a:p>
                      <a:endParaRPr kumimoji="1" lang="en-US" altLang="ja-JP" sz="1050" dirty="0" smtClean="0">
                        <a:latin typeface="AR P丸ゴシック体M" pitchFamily="50" charset="-128"/>
                        <a:ea typeface="AR P丸ゴシック体M" pitchFamily="50" charset="-128"/>
                      </a:endParaRPr>
                    </a:p>
                    <a:p>
                      <a:endParaRPr kumimoji="1" lang="en-US" altLang="ja-JP" sz="1050" dirty="0" smtClean="0">
                        <a:latin typeface="AR P丸ゴシック体M" pitchFamily="50" charset="-128"/>
                        <a:ea typeface="AR P丸ゴシック体M" pitchFamily="50" charset="-128"/>
                      </a:endParaRPr>
                    </a:p>
                    <a:p>
                      <a:endParaRPr kumimoji="1" lang="en-US" altLang="ja-JP" sz="1050" dirty="0" smtClean="0">
                        <a:latin typeface="AR P丸ゴシック体M" pitchFamily="50" charset="-128"/>
                        <a:ea typeface="AR P丸ゴシック体M" pitchFamily="50" charset="-128"/>
                      </a:endParaRPr>
                    </a:p>
                    <a:p>
                      <a:endParaRPr kumimoji="1" lang="en-US" altLang="ja-JP" sz="1050" dirty="0" smtClean="0">
                        <a:latin typeface="AR P丸ゴシック体M" pitchFamily="50" charset="-128"/>
                        <a:ea typeface="AR P丸ゴシック体M" pitchFamily="50" charset="-128"/>
                      </a:endParaRPr>
                    </a:p>
                    <a:p>
                      <a:endParaRPr kumimoji="1" lang="en-US" altLang="ja-JP" sz="1050" dirty="0" smtClean="0">
                        <a:latin typeface="AR P丸ゴシック体M" pitchFamily="50" charset="-128"/>
                        <a:ea typeface="AR P丸ゴシック体M" pitchFamily="50" charset="-128"/>
                      </a:endParaRPr>
                    </a:p>
                    <a:p>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5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スライド番号プレースホルダ 2"/>
          <p:cNvSpPr>
            <a:spLocks noGrp="1"/>
          </p:cNvSpPr>
          <p:nvPr>
            <p:ph type="sldNum" sz="quarter" idx="12"/>
          </p:nvPr>
        </p:nvSpPr>
        <p:spPr/>
        <p:txBody>
          <a:bodyPr>
            <a:normAutofit/>
          </a:bodyPr>
          <a:lstStyle/>
          <a:p>
            <a:endParaRPr kumimoji="1" lang="ja-JP" altLang="en-US" dirty="0"/>
          </a:p>
        </p:txBody>
      </p:sp>
      <p:cxnSp>
        <p:nvCxnSpPr>
          <p:cNvPr id="7" name="直線矢印コネクタ 6"/>
          <p:cNvCxnSpPr/>
          <p:nvPr/>
        </p:nvCxnSpPr>
        <p:spPr>
          <a:xfrm>
            <a:off x="1331640" y="3140968"/>
            <a:ext cx="151216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2771800" y="3140968"/>
            <a:ext cx="1800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827584" y="3356992"/>
            <a:ext cx="1872208" cy="72008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AR P丸ゴシック体M" pitchFamily="50" charset="-128"/>
                <a:ea typeface="AR P丸ゴシック体M" pitchFamily="50" charset="-128"/>
              </a:rPr>
              <a:t>緊急地域雇用特別交付金</a:t>
            </a:r>
            <a:r>
              <a:rPr kumimoji="1" lang="en-US" altLang="ja-JP" sz="1600" dirty="0" smtClean="0">
                <a:solidFill>
                  <a:schemeClr val="tx1"/>
                </a:solidFill>
                <a:latin typeface="AR P丸ゴシック体M" pitchFamily="50" charset="-128"/>
                <a:ea typeface="AR P丸ゴシック体M" pitchFamily="50" charset="-128"/>
              </a:rPr>
              <a:t>(2000</a:t>
            </a:r>
            <a:r>
              <a:rPr kumimoji="1" lang="ja-JP" altLang="en-US" sz="1600" dirty="0" smtClean="0">
                <a:solidFill>
                  <a:schemeClr val="tx1"/>
                </a:solidFill>
                <a:latin typeface="AR P丸ゴシック体M" pitchFamily="50" charset="-128"/>
                <a:ea typeface="AR P丸ゴシック体M" pitchFamily="50" charset="-128"/>
              </a:rPr>
              <a:t>億円</a:t>
            </a:r>
            <a:r>
              <a:rPr kumimoji="1" lang="en-US" altLang="ja-JP" sz="1600" dirty="0" smtClean="0">
                <a:solidFill>
                  <a:schemeClr val="tx1"/>
                </a:solidFill>
                <a:latin typeface="AR P丸ゴシック体M" pitchFamily="50" charset="-128"/>
                <a:ea typeface="AR P丸ゴシック体M" pitchFamily="50" charset="-128"/>
              </a:rPr>
              <a:t>)</a:t>
            </a:r>
            <a:endParaRPr kumimoji="1" lang="ja-JP" altLang="en-US" sz="1600" dirty="0">
              <a:solidFill>
                <a:schemeClr val="tx1"/>
              </a:solidFill>
              <a:latin typeface="AR P丸ゴシック体M" pitchFamily="50" charset="-128"/>
              <a:ea typeface="AR P丸ゴシック体M" pitchFamily="50" charset="-128"/>
            </a:endParaRPr>
          </a:p>
        </p:txBody>
      </p:sp>
      <p:sp>
        <p:nvSpPr>
          <p:cNvPr id="11" name="正方形/長方形 10"/>
          <p:cNvSpPr/>
          <p:nvPr/>
        </p:nvSpPr>
        <p:spPr>
          <a:xfrm>
            <a:off x="2771800" y="3356992"/>
            <a:ext cx="1944216" cy="72008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AR P丸ゴシック体M" pitchFamily="50" charset="-128"/>
                <a:ea typeface="AR P丸ゴシック体M" pitchFamily="50" charset="-128"/>
              </a:rPr>
              <a:t>地域雇用創出特別</a:t>
            </a:r>
            <a:endParaRPr kumimoji="1" lang="en-US" altLang="ja-JP" sz="1600" dirty="0" smtClean="0">
              <a:solidFill>
                <a:schemeClr val="tx1"/>
              </a:solidFill>
              <a:latin typeface="AR P丸ゴシック体M" pitchFamily="50" charset="-128"/>
              <a:ea typeface="AR P丸ゴシック体M" pitchFamily="50" charset="-128"/>
            </a:endParaRPr>
          </a:p>
          <a:p>
            <a:r>
              <a:rPr kumimoji="1" lang="ja-JP" altLang="en-US" sz="1600" dirty="0" smtClean="0">
                <a:solidFill>
                  <a:schemeClr val="tx1"/>
                </a:solidFill>
                <a:latin typeface="AR P丸ゴシック体M" pitchFamily="50" charset="-128"/>
                <a:ea typeface="AR P丸ゴシック体M" pitchFamily="50" charset="-128"/>
              </a:rPr>
              <a:t>交付金（</a:t>
            </a:r>
            <a:r>
              <a:rPr kumimoji="1" lang="en-US" altLang="ja-JP" sz="1600" dirty="0" smtClean="0">
                <a:solidFill>
                  <a:schemeClr val="tx1"/>
                </a:solidFill>
                <a:latin typeface="AR P丸ゴシック体M" pitchFamily="50" charset="-128"/>
                <a:ea typeface="AR P丸ゴシック体M" pitchFamily="50" charset="-128"/>
              </a:rPr>
              <a:t>4500</a:t>
            </a:r>
            <a:r>
              <a:rPr kumimoji="1" lang="ja-JP" altLang="en-US" sz="1600" dirty="0" smtClean="0">
                <a:solidFill>
                  <a:schemeClr val="tx1"/>
                </a:solidFill>
                <a:latin typeface="AR P丸ゴシック体M" pitchFamily="50" charset="-128"/>
                <a:ea typeface="AR P丸ゴシック体M" pitchFamily="50" charset="-128"/>
              </a:rPr>
              <a:t>億円</a:t>
            </a:r>
            <a:r>
              <a:rPr kumimoji="1" lang="en-US" altLang="ja-JP" sz="1600" dirty="0" smtClean="0">
                <a:solidFill>
                  <a:schemeClr val="tx1"/>
                </a:solidFill>
                <a:latin typeface="AR P丸ゴシック体M" pitchFamily="50" charset="-128"/>
                <a:ea typeface="AR P丸ゴシック体M" pitchFamily="50" charset="-128"/>
              </a:rPr>
              <a:t>)</a:t>
            </a:r>
            <a:endParaRPr kumimoji="1" lang="ja-JP" altLang="en-US" sz="1600" dirty="0">
              <a:solidFill>
                <a:schemeClr val="tx1"/>
              </a:solidFill>
              <a:latin typeface="AR P丸ゴシック体M" pitchFamily="50" charset="-128"/>
              <a:ea typeface="AR P丸ゴシック体M" pitchFamily="50" charset="-128"/>
            </a:endParaRPr>
          </a:p>
        </p:txBody>
      </p:sp>
      <p:sp>
        <p:nvSpPr>
          <p:cNvPr id="12" name="正方形/長方形 11"/>
          <p:cNvSpPr/>
          <p:nvPr/>
        </p:nvSpPr>
        <p:spPr>
          <a:xfrm>
            <a:off x="1115616" y="2780928"/>
            <a:ext cx="504056" cy="216024"/>
          </a:xfrm>
          <a:prstGeom prst="rect">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 P丸ゴシック体M" pitchFamily="50" charset="-128"/>
                <a:ea typeface="AR P丸ゴシック体M" pitchFamily="50" charset="-128"/>
              </a:rPr>
              <a:t>99.6</a:t>
            </a:r>
            <a:endParaRPr kumimoji="1" lang="ja-JP" altLang="en-US" sz="1200" dirty="0">
              <a:solidFill>
                <a:schemeClr val="tx1"/>
              </a:solidFill>
              <a:latin typeface="AR P丸ゴシック体M" pitchFamily="50" charset="-128"/>
              <a:ea typeface="AR P丸ゴシック体M" pitchFamily="50" charset="-128"/>
            </a:endParaRPr>
          </a:p>
        </p:txBody>
      </p:sp>
      <p:cxnSp>
        <p:nvCxnSpPr>
          <p:cNvPr id="14" name="直線矢印コネクタ 13"/>
          <p:cNvCxnSpPr/>
          <p:nvPr/>
        </p:nvCxnSpPr>
        <p:spPr>
          <a:xfrm>
            <a:off x="6876256" y="2996952"/>
            <a:ext cx="1944216"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6444208" y="3140968"/>
            <a:ext cx="2232248" cy="72008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AR P丸ゴシック体M" pitchFamily="50" charset="-128"/>
                <a:ea typeface="AR P丸ゴシック体M" pitchFamily="50" charset="-128"/>
              </a:rPr>
              <a:t>緊急雇用創出事業</a:t>
            </a:r>
            <a:endParaRPr kumimoji="1" lang="en-US" altLang="ja-JP" sz="1600" dirty="0" smtClean="0">
              <a:solidFill>
                <a:schemeClr val="tx1"/>
              </a:solidFill>
              <a:latin typeface="AR P丸ゴシック体M" pitchFamily="50" charset="-128"/>
              <a:ea typeface="AR P丸ゴシック体M" pitchFamily="50" charset="-128"/>
            </a:endParaRPr>
          </a:p>
          <a:p>
            <a:pPr algn="ctr"/>
            <a:r>
              <a:rPr lang="en-US" altLang="ja-JP" sz="1600" dirty="0" smtClean="0">
                <a:solidFill>
                  <a:schemeClr val="tx1"/>
                </a:solidFill>
                <a:latin typeface="AR P丸ゴシック体M" pitchFamily="50" charset="-128"/>
                <a:ea typeface="AR P丸ゴシック体M" pitchFamily="50" charset="-128"/>
              </a:rPr>
              <a:t>(1500</a:t>
            </a:r>
            <a:r>
              <a:rPr lang="ja-JP" altLang="en-US" sz="1600" dirty="0" smtClean="0">
                <a:solidFill>
                  <a:schemeClr val="tx1"/>
                </a:solidFill>
                <a:latin typeface="AR P丸ゴシック体M" pitchFamily="50" charset="-128"/>
                <a:ea typeface="AR P丸ゴシック体M" pitchFamily="50" charset="-128"/>
              </a:rPr>
              <a:t>＋</a:t>
            </a:r>
            <a:r>
              <a:rPr lang="en-US" altLang="ja-JP" sz="1600" dirty="0" smtClean="0">
                <a:solidFill>
                  <a:schemeClr val="tx1"/>
                </a:solidFill>
                <a:latin typeface="AR P丸ゴシック体M" pitchFamily="50" charset="-128"/>
                <a:ea typeface="AR P丸ゴシック体M" pitchFamily="50" charset="-128"/>
              </a:rPr>
              <a:t>3000</a:t>
            </a:r>
            <a:r>
              <a:rPr lang="ja-JP" altLang="en-US" sz="1600" dirty="0" smtClean="0">
                <a:solidFill>
                  <a:schemeClr val="tx1"/>
                </a:solidFill>
                <a:latin typeface="AR P丸ゴシック体M" pitchFamily="50" charset="-128"/>
                <a:ea typeface="AR P丸ゴシック体M" pitchFamily="50" charset="-128"/>
              </a:rPr>
              <a:t>億円）</a:t>
            </a:r>
            <a:endParaRPr kumimoji="1" lang="ja-JP" altLang="en-US" sz="1600" dirty="0">
              <a:solidFill>
                <a:schemeClr val="tx1"/>
              </a:solidFill>
              <a:latin typeface="AR P丸ゴシック体M" pitchFamily="50" charset="-128"/>
              <a:ea typeface="AR P丸ゴシック体M" pitchFamily="50" charset="-128"/>
            </a:endParaRPr>
          </a:p>
        </p:txBody>
      </p:sp>
      <p:sp>
        <p:nvSpPr>
          <p:cNvPr id="16" name="正方形/長方形 15"/>
          <p:cNvSpPr/>
          <p:nvPr/>
        </p:nvSpPr>
        <p:spPr>
          <a:xfrm>
            <a:off x="6228184" y="2852936"/>
            <a:ext cx="576064" cy="216024"/>
          </a:xfrm>
          <a:prstGeom prst="rect">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 P丸ゴシック体M" pitchFamily="50" charset="-128"/>
                <a:ea typeface="AR P丸ゴシック体M" pitchFamily="50" charset="-128"/>
              </a:rPr>
              <a:t>08.12</a:t>
            </a:r>
            <a:endParaRPr kumimoji="1" lang="ja-JP" altLang="en-US" sz="1200" dirty="0">
              <a:solidFill>
                <a:schemeClr val="tx1"/>
              </a:solidFill>
              <a:latin typeface="AR P丸ゴシック体M" pitchFamily="50" charset="-128"/>
              <a:ea typeface="AR P丸ゴシック体M" pitchFamily="50" charset="-128"/>
            </a:endParaRPr>
          </a:p>
        </p:txBody>
      </p:sp>
      <p:cxnSp>
        <p:nvCxnSpPr>
          <p:cNvPr id="18" name="直線矢印コネクタ 17"/>
          <p:cNvCxnSpPr/>
          <p:nvPr/>
        </p:nvCxnSpPr>
        <p:spPr>
          <a:xfrm>
            <a:off x="6804248" y="4149080"/>
            <a:ext cx="2016224"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6444208" y="4365104"/>
            <a:ext cx="2232248" cy="72008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AR P丸ゴシック体M" pitchFamily="50" charset="-128"/>
                <a:ea typeface="AR P丸ゴシック体M" pitchFamily="50" charset="-128"/>
              </a:rPr>
              <a:t>ふるさと雇用再生特別基金事業（</a:t>
            </a:r>
            <a:r>
              <a:rPr kumimoji="1" lang="en-US" altLang="ja-JP" sz="1600" dirty="0" smtClean="0">
                <a:solidFill>
                  <a:schemeClr val="tx1"/>
                </a:solidFill>
                <a:latin typeface="AR P丸ゴシック体M" pitchFamily="50" charset="-128"/>
                <a:ea typeface="AR P丸ゴシック体M" pitchFamily="50" charset="-128"/>
              </a:rPr>
              <a:t>2500</a:t>
            </a:r>
            <a:r>
              <a:rPr kumimoji="1" lang="ja-JP" altLang="en-US" sz="1600" dirty="0" smtClean="0">
                <a:solidFill>
                  <a:schemeClr val="tx1"/>
                </a:solidFill>
                <a:latin typeface="AR P丸ゴシック体M" pitchFamily="50" charset="-128"/>
                <a:ea typeface="AR P丸ゴシック体M" pitchFamily="50" charset="-128"/>
              </a:rPr>
              <a:t>億円）</a:t>
            </a:r>
            <a:endParaRPr kumimoji="1" lang="ja-JP" altLang="en-US" sz="1600" dirty="0">
              <a:solidFill>
                <a:schemeClr val="tx1"/>
              </a:solidFill>
              <a:latin typeface="AR P丸ゴシック体M" pitchFamily="50" charset="-128"/>
              <a:ea typeface="AR P丸ゴシック体M" pitchFamily="50" charset="-128"/>
            </a:endParaRPr>
          </a:p>
        </p:txBody>
      </p:sp>
      <p:sp>
        <p:nvSpPr>
          <p:cNvPr id="20" name="正方形/長方形 19"/>
          <p:cNvSpPr/>
          <p:nvPr/>
        </p:nvSpPr>
        <p:spPr>
          <a:xfrm>
            <a:off x="6156176" y="4077072"/>
            <a:ext cx="576064" cy="216024"/>
          </a:xfrm>
          <a:prstGeom prst="rect">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 P丸ゴシック体M" pitchFamily="50" charset="-128"/>
                <a:ea typeface="AR P丸ゴシック体M" pitchFamily="50" charset="-128"/>
              </a:rPr>
              <a:t>08.10</a:t>
            </a:r>
            <a:endParaRPr kumimoji="1" lang="ja-JP" altLang="en-US" sz="1200" dirty="0">
              <a:solidFill>
                <a:schemeClr val="tx1"/>
              </a:solidFill>
              <a:latin typeface="AR P丸ゴシック体M" pitchFamily="50" charset="-128"/>
              <a:ea typeface="AR P丸ゴシック体M" pitchFamily="50" charset="-128"/>
            </a:endParaRPr>
          </a:p>
        </p:txBody>
      </p:sp>
      <p:cxnSp>
        <p:nvCxnSpPr>
          <p:cNvPr id="22" name="直線矢印コネクタ 21"/>
          <p:cNvCxnSpPr/>
          <p:nvPr/>
        </p:nvCxnSpPr>
        <p:spPr>
          <a:xfrm>
            <a:off x="7452320" y="5373216"/>
            <a:ext cx="136815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6444208" y="5589240"/>
            <a:ext cx="2232248" cy="64807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AR P丸ゴシック体M" pitchFamily="50" charset="-128"/>
                <a:ea typeface="AR P丸ゴシック体M" pitchFamily="50" charset="-128"/>
              </a:rPr>
              <a:t>重点分野雇用創造事業</a:t>
            </a:r>
            <a:r>
              <a:rPr kumimoji="1" lang="en-US" altLang="ja-JP" sz="1600" dirty="0" smtClean="0">
                <a:solidFill>
                  <a:schemeClr val="tx1"/>
                </a:solidFill>
                <a:latin typeface="AR P丸ゴシック体M" pitchFamily="50" charset="-128"/>
                <a:ea typeface="AR P丸ゴシック体M" pitchFamily="50" charset="-128"/>
              </a:rPr>
              <a:t>(1500</a:t>
            </a:r>
            <a:r>
              <a:rPr kumimoji="1" lang="ja-JP" altLang="en-US" sz="1600" dirty="0" smtClean="0">
                <a:solidFill>
                  <a:schemeClr val="tx1"/>
                </a:solidFill>
                <a:latin typeface="AR P丸ゴシック体M" pitchFamily="50" charset="-128"/>
                <a:ea typeface="AR P丸ゴシック体M" pitchFamily="50" charset="-128"/>
              </a:rPr>
              <a:t>億円）</a:t>
            </a:r>
            <a:endParaRPr kumimoji="1" lang="ja-JP" altLang="en-US" sz="1600" dirty="0">
              <a:solidFill>
                <a:schemeClr val="tx1"/>
              </a:solidFill>
              <a:latin typeface="AR P丸ゴシック体M" pitchFamily="50" charset="-128"/>
              <a:ea typeface="AR P丸ゴシック体M" pitchFamily="50" charset="-128"/>
            </a:endParaRPr>
          </a:p>
        </p:txBody>
      </p:sp>
      <p:sp>
        <p:nvSpPr>
          <p:cNvPr id="24" name="正方形/長方形 23"/>
          <p:cNvSpPr/>
          <p:nvPr/>
        </p:nvSpPr>
        <p:spPr>
          <a:xfrm>
            <a:off x="6804248" y="5229200"/>
            <a:ext cx="576064" cy="216024"/>
          </a:xfrm>
          <a:prstGeom prst="rect">
            <a:avLst/>
          </a:prstGeom>
          <a:solidFill>
            <a:schemeClr val="accent6">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AR P丸ゴシック体M" pitchFamily="50" charset="-128"/>
                <a:ea typeface="AR P丸ゴシック体M" pitchFamily="50" charset="-128"/>
              </a:rPr>
              <a:t>09.12</a:t>
            </a:r>
            <a:r>
              <a:rPr kumimoji="1" lang="en-US" altLang="ja-JP" sz="1200" dirty="0" smtClean="0">
                <a:latin typeface="AR P丸ゴシック体M" pitchFamily="50" charset="-128"/>
                <a:ea typeface="AR P丸ゴシック体M" pitchFamily="50" charset="-128"/>
              </a:rPr>
              <a:t> </a:t>
            </a:r>
            <a:endParaRPr kumimoji="1" lang="ja-JP" altLang="en-US" sz="1200" dirty="0">
              <a:latin typeface="AR P丸ゴシック体M" pitchFamily="50" charset="-128"/>
              <a:ea typeface="AR P丸ゴシック体M" pitchFamily="50" charset="-128"/>
            </a:endParaRPr>
          </a:p>
        </p:txBody>
      </p:sp>
      <p:sp>
        <p:nvSpPr>
          <p:cNvPr id="25" name="線吹き出し 2 (枠付き) 24"/>
          <p:cNvSpPr/>
          <p:nvPr/>
        </p:nvSpPr>
        <p:spPr>
          <a:xfrm>
            <a:off x="7164288" y="404664"/>
            <a:ext cx="1728192" cy="504056"/>
          </a:xfrm>
          <a:prstGeom prst="borderCallout2">
            <a:avLst>
              <a:gd name="adj1" fmla="val 18750"/>
              <a:gd name="adj2" fmla="val -8333"/>
              <a:gd name="adj3" fmla="val 18750"/>
              <a:gd name="adj4" fmla="val -16667"/>
              <a:gd name="adj5" fmla="val 200496"/>
              <a:gd name="adj6" fmla="val -25683"/>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AR P丸ゴシック体M" pitchFamily="50" charset="-128"/>
                <a:ea typeface="AR P丸ゴシック体M" pitchFamily="50" charset="-128"/>
              </a:rPr>
              <a:t>リーマンショック</a:t>
            </a:r>
            <a:r>
              <a:rPr kumimoji="1" lang="en-US" altLang="ja-JP" sz="1600" dirty="0" smtClean="0">
                <a:solidFill>
                  <a:schemeClr val="tx1"/>
                </a:solidFill>
                <a:latin typeface="AR P丸ゴシック体M" pitchFamily="50" charset="-128"/>
                <a:ea typeface="AR P丸ゴシック体M" pitchFamily="50" charset="-128"/>
              </a:rPr>
              <a:t>08.9.16</a:t>
            </a:r>
            <a:endParaRPr kumimoji="1" lang="ja-JP" altLang="en-US" sz="1600" dirty="0">
              <a:solidFill>
                <a:schemeClr val="tx1"/>
              </a:solidFill>
              <a:latin typeface="AR P丸ゴシック体M" pitchFamily="50" charset="-128"/>
              <a:ea typeface="AR P丸ゴシック体M" pitchFamily="50" charset="-128"/>
            </a:endParaRPr>
          </a:p>
        </p:txBody>
      </p:sp>
      <p:sp>
        <p:nvSpPr>
          <p:cNvPr id="26" name="大かっこ 25"/>
          <p:cNvSpPr/>
          <p:nvPr/>
        </p:nvSpPr>
        <p:spPr>
          <a:xfrm>
            <a:off x="971600" y="4941168"/>
            <a:ext cx="3168352" cy="1152128"/>
          </a:xfrm>
          <a:prstGeom prst="bracketPair">
            <a:avLst/>
          </a:pr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en-US" altLang="ja-JP" sz="1400" dirty="0" smtClean="0">
                <a:latin typeface="AR P丸ゴシック体M" pitchFamily="50" charset="-128"/>
                <a:ea typeface="AR P丸ゴシック体M" pitchFamily="50" charset="-128"/>
              </a:rPr>
              <a:t>99.6</a:t>
            </a:r>
            <a:r>
              <a:rPr kumimoji="1" lang="ja-JP" altLang="en-US" sz="1400" dirty="0" smtClean="0">
                <a:latin typeface="AR P丸ゴシック体M" pitchFamily="50" charset="-128"/>
                <a:ea typeface="AR P丸ゴシック体M" pitchFamily="50" charset="-128"/>
              </a:rPr>
              <a:t> からの</a:t>
            </a:r>
            <a:r>
              <a:rPr kumimoji="1" lang="en-US" altLang="ja-JP" sz="1400" dirty="0" smtClean="0">
                <a:latin typeface="AR P丸ゴシック体M" pitchFamily="50" charset="-128"/>
                <a:ea typeface="AR P丸ゴシック体M" pitchFamily="50" charset="-128"/>
              </a:rPr>
              <a:t>2</a:t>
            </a:r>
            <a:r>
              <a:rPr kumimoji="1" lang="ja-JP" altLang="en-US" sz="1400" dirty="0" err="1" smtClean="0">
                <a:latin typeface="AR P丸ゴシック体M" pitchFamily="50" charset="-128"/>
                <a:ea typeface="AR P丸ゴシック体M" pitchFamily="50" charset="-128"/>
              </a:rPr>
              <a:t>つの</a:t>
            </a:r>
            <a:r>
              <a:rPr kumimoji="1" lang="ja-JP" altLang="en-US" sz="1400" dirty="0" smtClean="0">
                <a:latin typeface="AR P丸ゴシック体M" pitchFamily="50" charset="-128"/>
                <a:ea typeface="AR P丸ゴシック体M" pitchFamily="50" charset="-128"/>
              </a:rPr>
              <a:t>事業を「交付金事業」。現在実施され、</a:t>
            </a:r>
            <a:r>
              <a:rPr kumimoji="1" lang="en-US" altLang="ja-JP" sz="1400" dirty="0" smtClean="0">
                <a:latin typeface="AR P丸ゴシック体M" pitchFamily="50" charset="-128"/>
                <a:ea typeface="AR P丸ゴシック体M" pitchFamily="50" charset="-128"/>
              </a:rPr>
              <a:t>2011</a:t>
            </a:r>
            <a:r>
              <a:rPr kumimoji="1" lang="ja-JP" altLang="en-US" sz="1400" dirty="0" smtClean="0">
                <a:latin typeface="AR P丸ゴシック体M" pitchFamily="50" charset="-128"/>
                <a:ea typeface="AR P丸ゴシック体M" pitchFamily="50" charset="-128"/>
              </a:rPr>
              <a:t>年度末までの</a:t>
            </a:r>
            <a:r>
              <a:rPr kumimoji="1" lang="en-US" altLang="ja-JP" sz="1400" dirty="0" smtClean="0">
                <a:latin typeface="AR P丸ゴシック体M" pitchFamily="50" charset="-128"/>
                <a:ea typeface="AR P丸ゴシック体M" pitchFamily="50" charset="-128"/>
              </a:rPr>
              <a:t>3</a:t>
            </a:r>
            <a:r>
              <a:rPr kumimoji="1" lang="ja-JP" altLang="en-US" sz="1400" dirty="0" smtClean="0">
                <a:latin typeface="AR P丸ゴシック体M" pitchFamily="50" charset="-128"/>
                <a:ea typeface="AR P丸ゴシック体M" pitchFamily="50" charset="-128"/>
              </a:rPr>
              <a:t>事業を「基金事業」と略称。</a:t>
            </a:r>
            <a:endParaRPr kumimoji="1" lang="ja-JP" altLang="en-US" sz="1400" dirty="0">
              <a:latin typeface="AR P丸ゴシック体M" pitchFamily="50" charset="-128"/>
              <a:ea typeface="AR P丸ゴシック体M" pitchFamily="5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直線コネクタ 42"/>
          <p:cNvCxnSpPr/>
          <p:nvPr/>
        </p:nvCxnSpPr>
        <p:spPr>
          <a:xfrm rot="16200000" flipH="1">
            <a:off x="1178695" y="5179231"/>
            <a:ext cx="1285884" cy="5000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274638"/>
            <a:ext cx="1042967" cy="511156"/>
          </a:xfrm>
        </p:spPr>
        <p:txBody>
          <a:bodyPr>
            <a:normAutofit fontScale="90000"/>
          </a:bodyPr>
          <a:lstStyle/>
          <a:p>
            <a:r>
              <a:rPr kumimoji="1" lang="en-US" altLang="ja-JP" dirty="0" smtClean="0"/>
              <a:t/>
            </a:r>
            <a:br>
              <a:rPr kumimoji="1" lang="en-US" altLang="ja-JP" dirty="0" smtClean="0"/>
            </a:br>
            <a:endParaRPr kumimoji="1" lang="ja-JP" altLang="en-US" dirty="0"/>
          </a:p>
        </p:txBody>
      </p:sp>
      <p:sp>
        <p:nvSpPr>
          <p:cNvPr id="3" name="コンテンツ プレースホルダ 2"/>
          <p:cNvSpPr>
            <a:spLocks noGrp="1"/>
          </p:cNvSpPr>
          <p:nvPr>
            <p:ph idx="1"/>
          </p:nvPr>
        </p:nvSpPr>
        <p:spPr>
          <a:xfrm>
            <a:off x="214282" y="285728"/>
            <a:ext cx="8643999" cy="6000792"/>
          </a:xfrm>
        </p:spPr>
        <p:txBody>
          <a:bodyPr/>
          <a:lstStyle/>
          <a:p>
            <a:pPr>
              <a:buNone/>
            </a:pPr>
            <a:endParaRPr lang="en-US" altLang="ja-JP" dirty="0" smtClean="0">
              <a:latin typeface="+mj-ea"/>
              <a:ea typeface="+mj-ea"/>
            </a:endParaRPr>
          </a:p>
          <a:p>
            <a:pPr>
              <a:buNone/>
            </a:pPr>
            <a:endParaRPr kumimoji="1" lang="ja-JP" altLang="en-US" dirty="0"/>
          </a:p>
        </p:txBody>
      </p:sp>
      <p:sp>
        <p:nvSpPr>
          <p:cNvPr id="4" name="正方形/長方形 3"/>
          <p:cNvSpPr/>
          <p:nvPr/>
        </p:nvSpPr>
        <p:spPr>
          <a:xfrm>
            <a:off x="357158" y="3000372"/>
            <a:ext cx="1500199" cy="428628"/>
          </a:xfrm>
          <a:prstGeom prst="rect">
            <a:avLst/>
          </a:prstGeom>
          <a:solidFill>
            <a:schemeClr val="accent6">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AR P丸ゴシック体M" pitchFamily="50" charset="-128"/>
                <a:ea typeface="AR P丸ゴシック体M" pitchFamily="50" charset="-128"/>
              </a:rPr>
              <a:t>雇用保険</a:t>
            </a:r>
            <a:endParaRPr kumimoji="1" lang="en-US" altLang="ja-JP" dirty="0" smtClean="0">
              <a:solidFill>
                <a:schemeClr val="tx1"/>
              </a:solidFill>
              <a:latin typeface="AR P丸ゴシック体M" pitchFamily="50" charset="-128"/>
              <a:ea typeface="AR P丸ゴシック体M" pitchFamily="50" charset="-128"/>
            </a:endParaRPr>
          </a:p>
        </p:txBody>
      </p:sp>
      <p:sp>
        <p:nvSpPr>
          <p:cNvPr id="5" name="正方形/長方形 4"/>
          <p:cNvSpPr/>
          <p:nvPr/>
        </p:nvSpPr>
        <p:spPr>
          <a:xfrm>
            <a:off x="2143108" y="1643051"/>
            <a:ext cx="1714512" cy="571504"/>
          </a:xfrm>
          <a:prstGeom prst="rect">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AR P丸ゴシック体M" pitchFamily="50" charset="-128"/>
                <a:ea typeface="AR P丸ゴシック体M" pitchFamily="50" charset="-128"/>
              </a:rPr>
              <a:t>失業等給付</a:t>
            </a:r>
            <a:endParaRPr kumimoji="1" lang="en-US" altLang="ja-JP" dirty="0" smtClean="0">
              <a:solidFill>
                <a:schemeClr val="tx1"/>
              </a:solidFill>
              <a:latin typeface="AR P丸ゴシック体M" pitchFamily="50" charset="-128"/>
              <a:ea typeface="AR P丸ゴシック体M" pitchFamily="50" charset="-128"/>
            </a:endParaRPr>
          </a:p>
          <a:p>
            <a:pPr algn="ctr"/>
            <a:r>
              <a:rPr lang="en-US" altLang="ja-JP" sz="1400" dirty="0" smtClean="0">
                <a:solidFill>
                  <a:schemeClr val="tx1"/>
                </a:solidFill>
                <a:latin typeface="AR P丸ゴシック体M" pitchFamily="50" charset="-128"/>
                <a:ea typeface="AR P丸ゴシック体M" pitchFamily="50" charset="-128"/>
              </a:rPr>
              <a:t>2</a:t>
            </a:r>
            <a:r>
              <a:rPr lang="ja-JP" altLang="en-US" sz="1400" dirty="0" smtClean="0">
                <a:solidFill>
                  <a:schemeClr val="tx1"/>
                </a:solidFill>
                <a:latin typeface="AR P丸ゴシック体M" pitchFamily="50" charset="-128"/>
                <a:ea typeface="AR P丸ゴシック体M" pitchFamily="50" charset="-128"/>
              </a:rPr>
              <a:t>兆</a:t>
            </a:r>
            <a:r>
              <a:rPr lang="en-US" altLang="ja-JP" sz="1400" dirty="0" smtClean="0">
                <a:solidFill>
                  <a:schemeClr val="tx1"/>
                </a:solidFill>
                <a:latin typeface="AR P丸ゴシック体M" pitchFamily="50" charset="-128"/>
                <a:ea typeface="AR P丸ゴシック体M" pitchFamily="50" charset="-128"/>
              </a:rPr>
              <a:t>2605</a:t>
            </a:r>
            <a:r>
              <a:rPr lang="ja-JP" altLang="en-US" sz="1400" dirty="0" smtClean="0">
                <a:solidFill>
                  <a:schemeClr val="tx1"/>
                </a:solidFill>
                <a:latin typeface="AR P丸ゴシック体M" pitchFamily="50" charset="-128"/>
                <a:ea typeface="AR P丸ゴシック体M" pitchFamily="50" charset="-128"/>
              </a:rPr>
              <a:t>億円</a:t>
            </a:r>
            <a:endParaRPr kumimoji="1" lang="ja-JP" altLang="en-US" sz="1400" dirty="0">
              <a:solidFill>
                <a:schemeClr val="tx1"/>
              </a:solidFill>
              <a:latin typeface="AR P丸ゴシック体M" pitchFamily="50" charset="-128"/>
              <a:ea typeface="AR P丸ゴシック体M" pitchFamily="50" charset="-128"/>
            </a:endParaRPr>
          </a:p>
        </p:txBody>
      </p:sp>
      <p:sp>
        <p:nvSpPr>
          <p:cNvPr id="6" name="正方形/長方形 5"/>
          <p:cNvSpPr/>
          <p:nvPr/>
        </p:nvSpPr>
        <p:spPr>
          <a:xfrm>
            <a:off x="6572265" y="2857497"/>
            <a:ext cx="2143140" cy="357190"/>
          </a:xfrm>
          <a:prstGeom prst="rect">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AR P丸ゴシック体M" pitchFamily="50" charset="-128"/>
                <a:ea typeface="AR P丸ゴシック体M" pitchFamily="50" charset="-128"/>
              </a:rPr>
              <a:t>就職手当・再就職手当</a:t>
            </a:r>
            <a:endParaRPr kumimoji="1" lang="ja-JP" altLang="en-US" sz="1600" dirty="0">
              <a:solidFill>
                <a:schemeClr val="tx1"/>
              </a:solidFill>
              <a:latin typeface="AR P丸ゴシック体M" pitchFamily="50" charset="-128"/>
              <a:ea typeface="AR P丸ゴシック体M" pitchFamily="50" charset="-128"/>
            </a:endParaRPr>
          </a:p>
        </p:txBody>
      </p:sp>
      <p:sp>
        <p:nvSpPr>
          <p:cNvPr id="7" name="正方形/長方形 6"/>
          <p:cNvSpPr/>
          <p:nvPr/>
        </p:nvSpPr>
        <p:spPr>
          <a:xfrm>
            <a:off x="4357685" y="1142985"/>
            <a:ext cx="1643075" cy="571504"/>
          </a:xfrm>
          <a:prstGeom prst="rect">
            <a:avLst/>
          </a:prstGeom>
          <a:solidFill>
            <a:schemeClr val="accent6">
              <a:lumMod val="20000"/>
              <a:lumOff val="80000"/>
            </a:schemeClr>
          </a:solidFill>
          <a:ln w="31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AR P丸ゴシック体M" pitchFamily="50" charset="-128"/>
                <a:ea typeface="AR P丸ゴシック体M" pitchFamily="50" charset="-128"/>
              </a:rPr>
              <a:t>求職者給付</a:t>
            </a:r>
            <a:endParaRPr kumimoji="1" lang="en-US" altLang="ja-JP" sz="1600" dirty="0" smtClean="0">
              <a:solidFill>
                <a:schemeClr val="tx1"/>
              </a:solidFill>
              <a:latin typeface="AR P丸ゴシック体M" pitchFamily="50" charset="-128"/>
              <a:ea typeface="AR P丸ゴシック体M" pitchFamily="50" charset="-128"/>
            </a:endParaRPr>
          </a:p>
          <a:p>
            <a:pPr algn="ctr"/>
            <a:r>
              <a:rPr lang="en-US" altLang="ja-JP" sz="1400" dirty="0" smtClean="0">
                <a:solidFill>
                  <a:schemeClr val="tx1"/>
                </a:solidFill>
                <a:latin typeface="AR P丸ゴシック体M" pitchFamily="50" charset="-128"/>
                <a:ea typeface="AR P丸ゴシック体M" pitchFamily="50" charset="-128"/>
              </a:rPr>
              <a:t>1</a:t>
            </a:r>
            <a:r>
              <a:rPr lang="ja-JP" altLang="en-US" sz="1400" dirty="0" smtClean="0">
                <a:solidFill>
                  <a:schemeClr val="tx1"/>
                </a:solidFill>
                <a:latin typeface="AR P丸ゴシック体M" pitchFamily="50" charset="-128"/>
                <a:ea typeface="AR P丸ゴシック体M" pitchFamily="50" charset="-128"/>
              </a:rPr>
              <a:t>兆</a:t>
            </a:r>
            <a:r>
              <a:rPr lang="en-US" altLang="ja-JP" sz="1400" dirty="0" smtClean="0">
                <a:solidFill>
                  <a:schemeClr val="tx1"/>
                </a:solidFill>
                <a:latin typeface="AR P丸ゴシック体M" pitchFamily="50" charset="-128"/>
                <a:ea typeface="AR P丸ゴシック体M" pitchFamily="50" charset="-128"/>
              </a:rPr>
              <a:t>7941</a:t>
            </a:r>
            <a:r>
              <a:rPr lang="ja-JP" altLang="en-US" sz="1400" dirty="0" smtClean="0">
                <a:solidFill>
                  <a:schemeClr val="tx1"/>
                </a:solidFill>
                <a:latin typeface="AR P丸ゴシック体M" pitchFamily="50" charset="-128"/>
                <a:ea typeface="AR P丸ゴシック体M" pitchFamily="50" charset="-128"/>
              </a:rPr>
              <a:t>億円</a:t>
            </a:r>
            <a:endParaRPr kumimoji="1" lang="ja-JP" altLang="en-US" sz="1400" dirty="0">
              <a:solidFill>
                <a:schemeClr val="tx1"/>
              </a:solidFill>
              <a:latin typeface="AR P丸ゴシック体M" pitchFamily="50" charset="-128"/>
              <a:ea typeface="AR P丸ゴシック体M" pitchFamily="50" charset="-128"/>
            </a:endParaRPr>
          </a:p>
        </p:txBody>
      </p:sp>
      <p:sp>
        <p:nvSpPr>
          <p:cNvPr id="8" name="正方形/長方形 7"/>
          <p:cNvSpPr/>
          <p:nvPr/>
        </p:nvSpPr>
        <p:spPr>
          <a:xfrm>
            <a:off x="4357685" y="2428869"/>
            <a:ext cx="1643075" cy="571504"/>
          </a:xfrm>
          <a:prstGeom prst="rect">
            <a:avLst/>
          </a:prstGeom>
          <a:solidFill>
            <a:schemeClr val="accent6">
              <a:lumMod val="20000"/>
              <a:lumOff val="80000"/>
            </a:schemeClr>
          </a:solidFill>
          <a:ln w="31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AR P丸ゴシック体M" pitchFamily="50" charset="-128"/>
                <a:ea typeface="AR P丸ゴシック体M" pitchFamily="50" charset="-128"/>
              </a:rPr>
              <a:t>就職促進給付</a:t>
            </a:r>
            <a:endParaRPr kumimoji="1" lang="en-US" altLang="ja-JP" sz="1600" dirty="0" smtClean="0">
              <a:solidFill>
                <a:schemeClr val="tx1"/>
              </a:solidFill>
              <a:latin typeface="AR P丸ゴシック体M" pitchFamily="50" charset="-128"/>
              <a:ea typeface="AR P丸ゴシック体M" pitchFamily="50" charset="-128"/>
            </a:endParaRPr>
          </a:p>
          <a:p>
            <a:pPr algn="ctr"/>
            <a:r>
              <a:rPr lang="en-US" altLang="ja-JP" sz="1400" dirty="0" smtClean="0">
                <a:solidFill>
                  <a:schemeClr val="tx1"/>
                </a:solidFill>
                <a:latin typeface="AR P丸ゴシック体M" pitchFamily="50" charset="-128"/>
                <a:ea typeface="AR P丸ゴシック体M" pitchFamily="50" charset="-128"/>
              </a:rPr>
              <a:t>1335</a:t>
            </a:r>
            <a:r>
              <a:rPr lang="ja-JP" altLang="en-US" sz="1400" dirty="0" smtClean="0">
                <a:solidFill>
                  <a:schemeClr val="tx1"/>
                </a:solidFill>
                <a:latin typeface="AR P丸ゴシック体M" pitchFamily="50" charset="-128"/>
                <a:ea typeface="AR P丸ゴシック体M" pitchFamily="50" charset="-128"/>
              </a:rPr>
              <a:t>億円</a:t>
            </a:r>
            <a:endParaRPr kumimoji="1" lang="ja-JP" altLang="en-US" sz="1400" dirty="0">
              <a:solidFill>
                <a:schemeClr val="tx1"/>
              </a:solidFill>
              <a:latin typeface="AR P丸ゴシック体M" pitchFamily="50" charset="-128"/>
              <a:ea typeface="AR P丸ゴシック体M" pitchFamily="50" charset="-128"/>
            </a:endParaRPr>
          </a:p>
        </p:txBody>
      </p:sp>
      <p:sp>
        <p:nvSpPr>
          <p:cNvPr id="9" name="正方形/長方形 8"/>
          <p:cNvSpPr/>
          <p:nvPr/>
        </p:nvSpPr>
        <p:spPr>
          <a:xfrm>
            <a:off x="4357685" y="3357563"/>
            <a:ext cx="1643075" cy="571504"/>
          </a:xfrm>
          <a:prstGeom prst="rect">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AR P丸ゴシック体M" pitchFamily="50" charset="-128"/>
                <a:ea typeface="AR P丸ゴシック体M" pitchFamily="50" charset="-128"/>
              </a:rPr>
              <a:t>教育訓練給付</a:t>
            </a:r>
            <a:endParaRPr kumimoji="1" lang="en-US" altLang="ja-JP" sz="1600" dirty="0" smtClean="0">
              <a:solidFill>
                <a:schemeClr val="tx1"/>
              </a:solidFill>
              <a:latin typeface="AR P丸ゴシック体M" pitchFamily="50" charset="-128"/>
              <a:ea typeface="AR P丸ゴシック体M" pitchFamily="50" charset="-128"/>
            </a:endParaRPr>
          </a:p>
          <a:p>
            <a:pPr algn="ctr"/>
            <a:r>
              <a:rPr lang="en-US" altLang="ja-JP" sz="1400" dirty="0" smtClean="0">
                <a:solidFill>
                  <a:schemeClr val="tx1"/>
                </a:solidFill>
                <a:latin typeface="AR P丸ゴシック体M" pitchFamily="50" charset="-128"/>
                <a:ea typeface="AR P丸ゴシック体M" pitchFamily="50" charset="-128"/>
              </a:rPr>
              <a:t>62</a:t>
            </a:r>
            <a:r>
              <a:rPr lang="ja-JP" altLang="en-US" sz="1400" dirty="0" smtClean="0">
                <a:solidFill>
                  <a:schemeClr val="tx1"/>
                </a:solidFill>
                <a:latin typeface="AR P丸ゴシック体M" pitchFamily="50" charset="-128"/>
                <a:ea typeface="AR P丸ゴシック体M" pitchFamily="50" charset="-128"/>
              </a:rPr>
              <a:t>億円</a:t>
            </a:r>
            <a:endParaRPr kumimoji="1" lang="ja-JP" altLang="en-US" sz="1400" dirty="0">
              <a:solidFill>
                <a:schemeClr val="tx1"/>
              </a:solidFill>
              <a:latin typeface="AR P丸ゴシック体M" pitchFamily="50" charset="-128"/>
              <a:ea typeface="AR P丸ゴシック体M" pitchFamily="50" charset="-128"/>
            </a:endParaRPr>
          </a:p>
        </p:txBody>
      </p:sp>
      <p:sp>
        <p:nvSpPr>
          <p:cNvPr id="10" name="正方形/長方形 9"/>
          <p:cNvSpPr/>
          <p:nvPr/>
        </p:nvSpPr>
        <p:spPr>
          <a:xfrm>
            <a:off x="4357685" y="4143380"/>
            <a:ext cx="1643075" cy="571504"/>
          </a:xfrm>
          <a:prstGeom prst="rect">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AR P丸ゴシック体M" pitchFamily="50" charset="-128"/>
                <a:ea typeface="AR P丸ゴシック体M" pitchFamily="50" charset="-128"/>
              </a:rPr>
              <a:t>雇用継続給付</a:t>
            </a:r>
            <a:endParaRPr kumimoji="1" lang="en-US" altLang="ja-JP" sz="1600" dirty="0" smtClean="0">
              <a:solidFill>
                <a:schemeClr val="tx1"/>
              </a:solidFill>
              <a:latin typeface="AR P丸ゴシック体M" pitchFamily="50" charset="-128"/>
              <a:ea typeface="AR P丸ゴシック体M" pitchFamily="50" charset="-128"/>
            </a:endParaRPr>
          </a:p>
          <a:p>
            <a:pPr algn="ctr"/>
            <a:r>
              <a:rPr lang="en-US" altLang="ja-JP" sz="1400" dirty="0" smtClean="0">
                <a:solidFill>
                  <a:schemeClr val="tx1"/>
                </a:solidFill>
                <a:latin typeface="AR P丸ゴシック体M" pitchFamily="50" charset="-128"/>
                <a:ea typeface="AR P丸ゴシック体M" pitchFamily="50" charset="-128"/>
              </a:rPr>
              <a:t>3267</a:t>
            </a:r>
            <a:r>
              <a:rPr lang="ja-JP" altLang="en-US" sz="1400" dirty="0" smtClean="0">
                <a:solidFill>
                  <a:schemeClr val="tx1"/>
                </a:solidFill>
                <a:latin typeface="AR P丸ゴシック体M" pitchFamily="50" charset="-128"/>
                <a:ea typeface="AR P丸ゴシック体M" pitchFamily="50" charset="-128"/>
              </a:rPr>
              <a:t>億円</a:t>
            </a:r>
            <a:endParaRPr kumimoji="1" lang="ja-JP" altLang="en-US" sz="1400" dirty="0">
              <a:solidFill>
                <a:schemeClr val="tx1"/>
              </a:solidFill>
              <a:latin typeface="AR P丸ゴシック体M" pitchFamily="50" charset="-128"/>
              <a:ea typeface="AR P丸ゴシック体M" pitchFamily="50" charset="-128"/>
            </a:endParaRPr>
          </a:p>
        </p:txBody>
      </p:sp>
      <p:sp>
        <p:nvSpPr>
          <p:cNvPr id="11" name="正方形/長方形 10"/>
          <p:cNvSpPr/>
          <p:nvPr/>
        </p:nvSpPr>
        <p:spPr>
          <a:xfrm>
            <a:off x="6572265" y="357166"/>
            <a:ext cx="2143140" cy="714380"/>
          </a:xfrm>
          <a:prstGeom prst="rect">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600" dirty="0" smtClean="0"/>
          </a:p>
          <a:p>
            <a:r>
              <a:rPr kumimoji="1" lang="ja-JP" altLang="en-US" sz="1600" dirty="0" smtClean="0">
                <a:solidFill>
                  <a:schemeClr val="tx1"/>
                </a:solidFill>
                <a:latin typeface="AR P丸ゴシック体M" pitchFamily="50" charset="-128"/>
                <a:ea typeface="AR P丸ゴシック体M" pitchFamily="50" charset="-128"/>
              </a:rPr>
              <a:t>基本</a:t>
            </a:r>
            <a:r>
              <a:rPr kumimoji="1" lang="ja-JP" altLang="en-US" sz="1400" dirty="0" smtClean="0">
                <a:solidFill>
                  <a:schemeClr val="tx1"/>
                </a:solidFill>
                <a:latin typeface="AR P丸ゴシック体M" pitchFamily="50" charset="-128"/>
                <a:ea typeface="AR P丸ゴシック体M" pitchFamily="50" charset="-128"/>
              </a:rPr>
              <a:t>手当  </a:t>
            </a:r>
            <a:r>
              <a:rPr kumimoji="1" lang="en-US" altLang="ja-JP" sz="1400" dirty="0" smtClean="0">
                <a:solidFill>
                  <a:schemeClr val="tx1"/>
                </a:solidFill>
                <a:latin typeface="AR P丸ゴシック体M" pitchFamily="50" charset="-128"/>
                <a:ea typeface="AR P丸ゴシック体M" pitchFamily="50" charset="-128"/>
              </a:rPr>
              <a:t>1</a:t>
            </a:r>
            <a:r>
              <a:rPr kumimoji="1" lang="ja-JP" altLang="en-US" sz="1400" dirty="0" smtClean="0">
                <a:solidFill>
                  <a:schemeClr val="tx1"/>
                </a:solidFill>
                <a:latin typeface="AR P丸ゴシック体M" pitchFamily="50" charset="-128"/>
                <a:ea typeface="AR P丸ゴシック体M" pitchFamily="50" charset="-128"/>
              </a:rPr>
              <a:t>兆</a:t>
            </a:r>
            <a:r>
              <a:rPr kumimoji="1" lang="en-US" altLang="ja-JP" sz="1400" dirty="0" smtClean="0">
                <a:solidFill>
                  <a:schemeClr val="tx1"/>
                </a:solidFill>
                <a:latin typeface="AR P丸ゴシック体M" pitchFamily="50" charset="-128"/>
                <a:ea typeface="AR P丸ゴシック体M" pitchFamily="50" charset="-128"/>
              </a:rPr>
              <a:t>7126</a:t>
            </a:r>
            <a:r>
              <a:rPr kumimoji="1" lang="ja-JP" altLang="en-US" sz="1400" dirty="0" smtClean="0">
                <a:solidFill>
                  <a:schemeClr val="tx1"/>
                </a:solidFill>
                <a:latin typeface="AR P丸ゴシック体M" pitchFamily="50" charset="-128"/>
                <a:ea typeface="AR P丸ゴシック体M" pitchFamily="50" charset="-128"/>
              </a:rPr>
              <a:t>億円</a:t>
            </a:r>
            <a:endParaRPr kumimoji="1"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解雇等　</a:t>
            </a:r>
            <a:r>
              <a:rPr lang="en-US" altLang="ja-JP" sz="1400" dirty="0" smtClean="0">
                <a:solidFill>
                  <a:schemeClr val="tx1"/>
                </a:solidFill>
                <a:latin typeface="AR P丸ゴシック体M" pitchFamily="50" charset="-128"/>
                <a:ea typeface="AR P丸ゴシック体M" pitchFamily="50" charset="-128"/>
              </a:rPr>
              <a:t>90</a:t>
            </a:r>
            <a:r>
              <a:rPr lang="ja-JP" altLang="en-US" sz="1400" dirty="0" smtClean="0">
                <a:solidFill>
                  <a:schemeClr val="tx1"/>
                </a:solidFill>
                <a:latin typeface="AR P丸ゴシック体M" pitchFamily="50" charset="-128"/>
                <a:ea typeface="AR P丸ゴシック体M" pitchFamily="50" charset="-128"/>
              </a:rPr>
              <a:t>～</a:t>
            </a:r>
            <a:r>
              <a:rPr lang="en-US" altLang="ja-JP" sz="1400" dirty="0" smtClean="0">
                <a:solidFill>
                  <a:schemeClr val="tx1"/>
                </a:solidFill>
                <a:latin typeface="AR P丸ゴシック体M" pitchFamily="50" charset="-128"/>
                <a:ea typeface="AR P丸ゴシック体M" pitchFamily="50" charset="-128"/>
              </a:rPr>
              <a:t>330</a:t>
            </a:r>
            <a:r>
              <a:rPr lang="ja-JP" altLang="en-US" sz="1400" dirty="0" smtClean="0">
                <a:solidFill>
                  <a:schemeClr val="tx1"/>
                </a:solidFill>
                <a:latin typeface="AR P丸ゴシック体M" pitchFamily="50" charset="-128"/>
                <a:ea typeface="AR P丸ゴシック体M" pitchFamily="50" charset="-128"/>
              </a:rPr>
              <a:t>日</a:t>
            </a:r>
            <a:endParaRPr lang="en-US" altLang="ja-JP" sz="1400" dirty="0" smtClean="0">
              <a:solidFill>
                <a:schemeClr val="tx1"/>
              </a:solidFill>
              <a:latin typeface="AR P丸ゴシック体M" pitchFamily="50" charset="-128"/>
              <a:ea typeface="AR P丸ゴシック体M" pitchFamily="50" charset="-128"/>
            </a:endParaRPr>
          </a:p>
          <a:p>
            <a:r>
              <a:rPr kumimoji="1" lang="ja-JP" altLang="en-US" sz="1400" dirty="0" smtClean="0">
                <a:solidFill>
                  <a:schemeClr val="tx1"/>
                </a:solidFill>
                <a:latin typeface="AR P丸ゴシック体M" pitchFamily="50" charset="-128"/>
                <a:ea typeface="AR P丸ゴシック体M" pitchFamily="50" charset="-128"/>
              </a:rPr>
              <a:t>一般　  </a:t>
            </a:r>
            <a:r>
              <a:rPr kumimoji="1" lang="en-US" altLang="ja-JP" sz="1400" dirty="0" smtClean="0">
                <a:solidFill>
                  <a:schemeClr val="tx1"/>
                </a:solidFill>
                <a:latin typeface="AR P丸ゴシック体M" pitchFamily="50" charset="-128"/>
                <a:ea typeface="AR P丸ゴシック体M" pitchFamily="50" charset="-128"/>
              </a:rPr>
              <a:t>90</a:t>
            </a:r>
            <a:r>
              <a:rPr kumimoji="1" lang="ja-JP" altLang="en-US" sz="1400" dirty="0" smtClean="0">
                <a:solidFill>
                  <a:schemeClr val="tx1"/>
                </a:solidFill>
                <a:latin typeface="AR P丸ゴシック体M" pitchFamily="50" charset="-128"/>
                <a:ea typeface="AR P丸ゴシック体M" pitchFamily="50" charset="-128"/>
              </a:rPr>
              <a:t>～</a:t>
            </a:r>
            <a:r>
              <a:rPr kumimoji="1" lang="en-US" altLang="ja-JP" sz="1400" dirty="0" smtClean="0">
                <a:solidFill>
                  <a:schemeClr val="tx1"/>
                </a:solidFill>
                <a:latin typeface="AR P丸ゴシック体M" pitchFamily="50" charset="-128"/>
                <a:ea typeface="AR P丸ゴシック体M" pitchFamily="50" charset="-128"/>
              </a:rPr>
              <a:t>150</a:t>
            </a:r>
            <a:r>
              <a:rPr kumimoji="1" lang="ja-JP" altLang="en-US" sz="1400" dirty="0" smtClean="0">
                <a:solidFill>
                  <a:schemeClr val="tx1"/>
                </a:solidFill>
                <a:latin typeface="AR P丸ゴシック体M" pitchFamily="50" charset="-128"/>
                <a:ea typeface="AR P丸ゴシック体M" pitchFamily="50" charset="-128"/>
              </a:rPr>
              <a:t>日</a:t>
            </a:r>
            <a:endParaRPr kumimoji="1" lang="en-US" altLang="ja-JP" sz="1400" dirty="0" smtClean="0">
              <a:solidFill>
                <a:schemeClr val="tx1"/>
              </a:solidFill>
              <a:latin typeface="AR P丸ゴシック体M" pitchFamily="50" charset="-128"/>
              <a:ea typeface="AR P丸ゴシック体M" pitchFamily="50" charset="-128"/>
            </a:endParaRPr>
          </a:p>
          <a:p>
            <a:pPr algn="ctr"/>
            <a:endParaRPr kumimoji="1" lang="ja-JP" altLang="en-US" sz="1400" dirty="0">
              <a:latin typeface="+mj-ea"/>
              <a:ea typeface="+mj-ea"/>
            </a:endParaRPr>
          </a:p>
        </p:txBody>
      </p:sp>
      <p:sp>
        <p:nvSpPr>
          <p:cNvPr id="12" name="正方形/長方形 11"/>
          <p:cNvSpPr/>
          <p:nvPr/>
        </p:nvSpPr>
        <p:spPr>
          <a:xfrm>
            <a:off x="6572265" y="1142985"/>
            <a:ext cx="2143140" cy="500066"/>
          </a:xfrm>
          <a:prstGeom prst="rect">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AR P丸ゴシック体M" pitchFamily="50" charset="-128"/>
                <a:ea typeface="AR P丸ゴシック体M" pitchFamily="50" charset="-128"/>
              </a:rPr>
              <a:t>高齢者求職者給付</a:t>
            </a:r>
            <a:endParaRPr kumimoji="1" lang="en-US" altLang="ja-JP" sz="1400" dirty="0" smtClean="0">
              <a:solidFill>
                <a:schemeClr val="tx1"/>
              </a:solidFill>
              <a:latin typeface="AR P丸ゴシック体M" pitchFamily="50" charset="-128"/>
              <a:ea typeface="AR P丸ゴシック体M" pitchFamily="50" charset="-128"/>
            </a:endParaRPr>
          </a:p>
          <a:p>
            <a:r>
              <a:rPr lang="en-US" altLang="ja-JP" sz="1400" dirty="0" smtClean="0">
                <a:solidFill>
                  <a:schemeClr val="tx1"/>
                </a:solidFill>
                <a:latin typeface="AR P丸ゴシック体M" pitchFamily="50" charset="-128"/>
                <a:ea typeface="AR P丸ゴシック体M" pitchFamily="50" charset="-128"/>
              </a:rPr>
              <a:t>334</a:t>
            </a:r>
            <a:r>
              <a:rPr lang="ja-JP" altLang="en-US" sz="1400" dirty="0" smtClean="0">
                <a:solidFill>
                  <a:schemeClr val="tx1"/>
                </a:solidFill>
                <a:latin typeface="AR P丸ゴシック体M" pitchFamily="50" charset="-128"/>
                <a:ea typeface="AR P丸ゴシック体M" pitchFamily="50" charset="-128"/>
              </a:rPr>
              <a:t>億円</a:t>
            </a:r>
            <a:endParaRPr kumimoji="1" lang="ja-JP" altLang="en-US" sz="1400" dirty="0">
              <a:solidFill>
                <a:schemeClr val="tx1"/>
              </a:solidFill>
              <a:latin typeface="AR P丸ゴシック体M" pitchFamily="50" charset="-128"/>
              <a:ea typeface="AR P丸ゴシック体M" pitchFamily="50" charset="-128"/>
            </a:endParaRPr>
          </a:p>
        </p:txBody>
      </p:sp>
      <p:sp>
        <p:nvSpPr>
          <p:cNvPr id="13" name="正方形/長方形 12"/>
          <p:cNvSpPr/>
          <p:nvPr/>
        </p:nvSpPr>
        <p:spPr>
          <a:xfrm>
            <a:off x="6572265" y="1714488"/>
            <a:ext cx="2143140" cy="500066"/>
          </a:xfrm>
          <a:prstGeom prst="rect">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AR P丸ゴシック体M" pitchFamily="50" charset="-128"/>
                <a:ea typeface="AR P丸ゴシック体M" pitchFamily="50" charset="-128"/>
              </a:rPr>
              <a:t>短期雇用特例求職者給付</a:t>
            </a:r>
            <a:r>
              <a:rPr lang="ja-JP" altLang="en-US" sz="1400" dirty="0" smtClean="0">
                <a:solidFill>
                  <a:schemeClr val="tx1"/>
                </a:solidFill>
                <a:latin typeface="AR P丸ゴシック体M" pitchFamily="50" charset="-128"/>
                <a:ea typeface="AR P丸ゴシック体M" pitchFamily="50" charset="-128"/>
              </a:rPr>
              <a:t>一時金</a:t>
            </a:r>
            <a:r>
              <a:rPr lang="en-US" altLang="ja-JP" sz="1400" dirty="0" smtClean="0">
                <a:solidFill>
                  <a:schemeClr val="tx1"/>
                </a:solidFill>
                <a:latin typeface="AR P丸ゴシック体M" pitchFamily="50" charset="-128"/>
                <a:ea typeface="AR P丸ゴシック体M" pitchFamily="50" charset="-128"/>
              </a:rPr>
              <a:t>30</a:t>
            </a:r>
            <a:r>
              <a:rPr lang="ja-JP" altLang="en-US" sz="1400" dirty="0" smtClean="0">
                <a:solidFill>
                  <a:schemeClr val="tx1"/>
                </a:solidFill>
                <a:latin typeface="AR P丸ゴシック体M" pitchFamily="50" charset="-128"/>
                <a:ea typeface="AR P丸ゴシック体M" pitchFamily="50" charset="-128"/>
              </a:rPr>
              <a:t>日分</a:t>
            </a:r>
            <a:r>
              <a:rPr lang="ja-JP" altLang="en-US" sz="1200" dirty="0" smtClean="0">
                <a:solidFill>
                  <a:schemeClr val="tx1"/>
                </a:solidFill>
                <a:latin typeface="AR P丸ゴシック体M" pitchFamily="50" charset="-128"/>
                <a:ea typeface="AR P丸ゴシック体M" pitchFamily="50" charset="-128"/>
              </a:rPr>
              <a:t>（当分</a:t>
            </a:r>
            <a:r>
              <a:rPr lang="en-US" altLang="ja-JP" sz="1200" dirty="0" smtClean="0">
                <a:solidFill>
                  <a:schemeClr val="tx1"/>
                </a:solidFill>
                <a:latin typeface="AR P丸ゴシック体M" pitchFamily="50" charset="-128"/>
                <a:ea typeface="AR P丸ゴシック体M" pitchFamily="50" charset="-128"/>
              </a:rPr>
              <a:t>40</a:t>
            </a:r>
            <a:r>
              <a:rPr lang="ja-JP" altLang="en-US" sz="1200" dirty="0" smtClean="0">
                <a:solidFill>
                  <a:schemeClr val="tx1"/>
                </a:solidFill>
                <a:latin typeface="AR P丸ゴシック体M" pitchFamily="50" charset="-128"/>
                <a:ea typeface="AR P丸ゴシック体M" pitchFamily="50" charset="-128"/>
              </a:rPr>
              <a:t>日）</a:t>
            </a:r>
            <a:endParaRPr kumimoji="1" lang="ja-JP" altLang="en-US" sz="1200" dirty="0">
              <a:solidFill>
                <a:schemeClr val="tx1"/>
              </a:solidFill>
              <a:latin typeface="AR P丸ゴシック体M" pitchFamily="50" charset="-128"/>
              <a:ea typeface="AR P丸ゴシック体M" pitchFamily="50" charset="-128"/>
            </a:endParaRPr>
          </a:p>
        </p:txBody>
      </p:sp>
      <p:sp>
        <p:nvSpPr>
          <p:cNvPr id="14" name="正方形/長方形 13"/>
          <p:cNvSpPr/>
          <p:nvPr/>
        </p:nvSpPr>
        <p:spPr>
          <a:xfrm>
            <a:off x="6572265" y="2285992"/>
            <a:ext cx="2143140" cy="500066"/>
          </a:xfrm>
          <a:prstGeom prst="rect">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AR P丸ゴシック体M" pitchFamily="50" charset="-128"/>
                <a:ea typeface="AR P丸ゴシック体M" pitchFamily="50" charset="-128"/>
              </a:rPr>
              <a:t>日雇労働者給付</a:t>
            </a:r>
            <a:endParaRPr kumimoji="1" lang="en-US" altLang="ja-JP" sz="1600" dirty="0" smtClean="0">
              <a:solidFill>
                <a:schemeClr val="tx1"/>
              </a:solidFill>
              <a:latin typeface="AR P丸ゴシック体M" pitchFamily="50" charset="-128"/>
              <a:ea typeface="AR P丸ゴシック体M" pitchFamily="50" charset="-128"/>
            </a:endParaRPr>
          </a:p>
          <a:p>
            <a:r>
              <a:rPr lang="en-US" altLang="ja-JP" sz="1400" dirty="0" smtClean="0">
                <a:solidFill>
                  <a:schemeClr val="tx1"/>
                </a:solidFill>
                <a:latin typeface="AR P丸ゴシック体M" pitchFamily="50" charset="-128"/>
                <a:ea typeface="AR P丸ゴシック体M" pitchFamily="50" charset="-128"/>
              </a:rPr>
              <a:t>125</a:t>
            </a:r>
            <a:r>
              <a:rPr lang="ja-JP" altLang="en-US" sz="1400" dirty="0" smtClean="0">
                <a:solidFill>
                  <a:schemeClr val="tx1"/>
                </a:solidFill>
                <a:latin typeface="AR P丸ゴシック体M" pitchFamily="50" charset="-128"/>
                <a:ea typeface="AR P丸ゴシック体M" pitchFamily="50" charset="-128"/>
              </a:rPr>
              <a:t>億円</a:t>
            </a:r>
            <a:endParaRPr kumimoji="1" lang="ja-JP" altLang="en-US" sz="1400" dirty="0">
              <a:solidFill>
                <a:schemeClr val="tx1"/>
              </a:solidFill>
              <a:latin typeface="AR P丸ゴシック体M" pitchFamily="50" charset="-128"/>
              <a:ea typeface="AR P丸ゴシック体M" pitchFamily="50" charset="-128"/>
            </a:endParaRPr>
          </a:p>
        </p:txBody>
      </p:sp>
      <p:sp>
        <p:nvSpPr>
          <p:cNvPr id="15" name="正方形/長方形 14"/>
          <p:cNvSpPr/>
          <p:nvPr/>
        </p:nvSpPr>
        <p:spPr>
          <a:xfrm>
            <a:off x="6572265" y="3286125"/>
            <a:ext cx="2143140" cy="571504"/>
          </a:xfrm>
          <a:prstGeom prst="rect">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AR P丸ゴシック体M" pitchFamily="50" charset="-128"/>
                <a:ea typeface="AR P丸ゴシック体M" pitchFamily="50" charset="-128"/>
              </a:rPr>
              <a:t>教育訓練給付金</a:t>
            </a:r>
            <a:endParaRPr kumimoji="1" lang="en-US" altLang="ja-JP" sz="16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受講費支給。上限</a:t>
            </a:r>
            <a:r>
              <a:rPr lang="en-US" altLang="ja-JP" sz="1400" dirty="0" smtClean="0">
                <a:solidFill>
                  <a:schemeClr val="tx1"/>
                </a:solidFill>
                <a:latin typeface="AR P丸ゴシック体M" pitchFamily="50" charset="-128"/>
                <a:ea typeface="AR P丸ゴシック体M" pitchFamily="50" charset="-128"/>
              </a:rPr>
              <a:t>10</a:t>
            </a:r>
            <a:r>
              <a:rPr lang="ja-JP" altLang="en-US" sz="1400" dirty="0" smtClean="0">
                <a:solidFill>
                  <a:schemeClr val="tx1"/>
                </a:solidFill>
                <a:latin typeface="AR P丸ゴシック体M" pitchFamily="50" charset="-128"/>
                <a:ea typeface="AR P丸ゴシック体M" pitchFamily="50" charset="-128"/>
              </a:rPr>
              <a:t>万円</a:t>
            </a:r>
            <a:endParaRPr kumimoji="1" lang="ja-JP" altLang="en-US" sz="1600" dirty="0">
              <a:solidFill>
                <a:schemeClr val="tx1"/>
              </a:solidFill>
              <a:latin typeface="AR P丸ゴシック体M" pitchFamily="50" charset="-128"/>
              <a:ea typeface="AR P丸ゴシック体M" pitchFamily="50" charset="-128"/>
            </a:endParaRPr>
          </a:p>
        </p:txBody>
      </p:sp>
      <p:sp>
        <p:nvSpPr>
          <p:cNvPr id="16" name="正方形/長方形 15"/>
          <p:cNvSpPr/>
          <p:nvPr/>
        </p:nvSpPr>
        <p:spPr>
          <a:xfrm>
            <a:off x="6572265" y="3929067"/>
            <a:ext cx="2143140" cy="714380"/>
          </a:xfrm>
          <a:prstGeom prst="rect">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AR P丸ゴシック体M" pitchFamily="50" charset="-128"/>
                <a:ea typeface="AR P丸ゴシック体M" pitchFamily="50" charset="-128"/>
              </a:rPr>
              <a:t>高齢者雇用継続給付</a:t>
            </a:r>
            <a:endParaRPr kumimoji="1" lang="en-US" altLang="ja-JP" sz="1400" dirty="0" smtClean="0">
              <a:solidFill>
                <a:schemeClr val="tx1"/>
              </a:solidFill>
              <a:latin typeface="AR P丸ゴシック体M" pitchFamily="50" charset="-128"/>
              <a:ea typeface="AR P丸ゴシック体M" pitchFamily="50" charset="-128"/>
            </a:endParaRPr>
          </a:p>
          <a:p>
            <a:r>
              <a:rPr lang="en-US" altLang="ja-JP" sz="1400" dirty="0" smtClean="0">
                <a:solidFill>
                  <a:schemeClr val="tx1"/>
                </a:solidFill>
                <a:latin typeface="AR P丸ゴシック体M" pitchFamily="50" charset="-128"/>
                <a:ea typeface="AR P丸ゴシック体M" pitchFamily="50" charset="-128"/>
              </a:rPr>
              <a:t>1566</a:t>
            </a:r>
            <a:r>
              <a:rPr lang="ja-JP" altLang="en-US" sz="1400" dirty="0" smtClean="0">
                <a:solidFill>
                  <a:schemeClr val="tx1"/>
                </a:solidFill>
                <a:latin typeface="AR P丸ゴシック体M" pitchFamily="50" charset="-128"/>
                <a:ea typeface="AR P丸ゴシック体M" pitchFamily="50" charset="-128"/>
              </a:rPr>
              <a:t>億円、</a:t>
            </a:r>
            <a:r>
              <a:rPr lang="en-US" altLang="ja-JP" sz="1400" dirty="0" smtClean="0">
                <a:solidFill>
                  <a:schemeClr val="tx1"/>
                </a:solidFill>
                <a:latin typeface="AR P丸ゴシック体M" pitchFamily="50" charset="-128"/>
                <a:ea typeface="AR P丸ゴシック体M" pitchFamily="50" charset="-128"/>
              </a:rPr>
              <a:t>60</a:t>
            </a:r>
            <a:r>
              <a:rPr lang="ja-JP" altLang="en-US" sz="1400" dirty="0" smtClean="0">
                <a:solidFill>
                  <a:schemeClr val="tx1"/>
                </a:solidFill>
                <a:latin typeface="AR P丸ゴシック体M" pitchFamily="50" charset="-128"/>
                <a:ea typeface="AR P丸ゴシック体M" pitchFamily="50" charset="-128"/>
              </a:rPr>
              <a:t>歳以上賃金の</a:t>
            </a:r>
            <a:r>
              <a:rPr lang="en-US" altLang="ja-JP" sz="1400" dirty="0" smtClean="0">
                <a:solidFill>
                  <a:schemeClr val="tx1"/>
                </a:solidFill>
                <a:latin typeface="AR P丸ゴシック体M" pitchFamily="50" charset="-128"/>
                <a:ea typeface="AR P丸ゴシック体M" pitchFamily="50" charset="-128"/>
              </a:rPr>
              <a:t>15</a:t>
            </a:r>
            <a:r>
              <a:rPr lang="ja-JP" altLang="en-US" sz="1400" dirty="0" smtClean="0">
                <a:solidFill>
                  <a:schemeClr val="tx1"/>
                </a:solidFill>
                <a:latin typeface="AR P丸ゴシック体M" pitchFamily="50" charset="-128"/>
                <a:ea typeface="AR P丸ゴシック体M" pitchFamily="50" charset="-128"/>
              </a:rPr>
              <a:t>％相当</a:t>
            </a:r>
            <a:endParaRPr kumimoji="1" lang="ja-JP" altLang="en-US" sz="1400" dirty="0">
              <a:solidFill>
                <a:schemeClr val="tx1"/>
              </a:solidFill>
              <a:latin typeface="AR P丸ゴシック体M" pitchFamily="50" charset="-128"/>
              <a:ea typeface="AR P丸ゴシック体M" pitchFamily="50" charset="-128"/>
            </a:endParaRPr>
          </a:p>
        </p:txBody>
      </p:sp>
      <p:sp>
        <p:nvSpPr>
          <p:cNvPr id="17" name="正方形/長方形 16"/>
          <p:cNvSpPr/>
          <p:nvPr/>
        </p:nvSpPr>
        <p:spPr>
          <a:xfrm>
            <a:off x="6572265" y="4714885"/>
            <a:ext cx="2143140" cy="714380"/>
          </a:xfrm>
          <a:prstGeom prst="rect">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600" dirty="0" smtClean="0"/>
          </a:p>
          <a:p>
            <a:r>
              <a:rPr kumimoji="1" lang="ja-JP" altLang="en-US" sz="1600" dirty="0" smtClean="0">
                <a:solidFill>
                  <a:schemeClr val="tx1"/>
                </a:solidFill>
                <a:latin typeface="AR P丸ゴシック体M" pitchFamily="50" charset="-128"/>
                <a:ea typeface="AR P丸ゴシック体M" pitchFamily="50" charset="-128"/>
              </a:rPr>
              <a:t>育児休業給付</a:t>
            </a:r>
            <a:endParaRPr kumimoji="1" lang="en-US" altLang="ja-JP" sz="1600" dirty="0" smtClean="0">
              <a:solidFill>
                <a:schemeClr val="tx1"/>
              </a:solidFill>
              <a:latin typeface="AR P丸ゴシック体M" pitchFamily="50" charset="-128"/>
              <a:ea typeface="AR P丸ゴシック体M" pitchFamily="50" charset="-128"/>
            </a:endParaRPr>
          </a:p>
          <a:p>
            <a:r>
              <a:rPr lang="en-US" altLang="ja-JP" sz="1400" dirty="0" smtClean="0">
                <a:solidFill>
                  <a:schemeClr val="tx1"/>
                </a:solidFill>
                <a:latin typeface="AR P丸ゴシック体M" pitchFamily="50" charset="-128"/>
                <a:ea typeface="AR P丸ゴシック体M" pitchFamily="50" charset="-128"/>
              </a:rPr>
              <a:t>1682</a:t>
            </a:r>
            <a:r>
              <a:rPr lang="ja-JP" altLang="en-US" sz="1400" dirty="0" smtClean="0">
                <a:solidFill>
                  <a:schemeClr val="tx1"/>
                </a:solidFill>
                <a:latin typeface="AR P丸ゴシック体M" pitchFamily="50" charset="-128"/>
                <a:ea typeface="AR P丸ゴシック体M" pitchFamily="50" charset="-128"/>
              </a:rPr>
              <a:t>億円、</a:t>
            </a:r>
            <a:r>
              <a:rPr kumimoji="1" lang="ja-JP" altLang="en-US" sz="1400" dirty="0" smtClean="0">
                <a:solidFill>
                  <a:schemeClr val="tx1"/>
                </a:solidFill>
                <a:latin typeface="AR P丸ゴシック体M" pitchFamily="50" charset="-128"/>
                <a:ea typeface="AR P丸ゴシック体M" pitchFamily="50" charset="-128"/>
              </a:rPr>
              <a:t>賃金の</a:t>
            </a:r>
            <a:r>
              <a:rPr kumimoji="1" lang="en-US" altLang="ja-JP" sz="1400" dirty="0" smtClean="0">
                <a:solidFill>
                  <a:schemeClr val="tx1"/>
                </a:solidFill>
                <a:latin typeface="AR P丸ゴシック体M" pitchFamily="50" charset="-128"/>
                <a:ea typeface="AR P丸ゴシック体M" pitchFamily="50" charset="-128"/>
              </a:rPr>
              <a:t>50</a:t>
            </a:r>
            <a:r>
              <a:rPr kumimoji="1" lang="ja-JP" altLang="en-US" sz="1400" dirty="0" smtClean="0">
                <a:solidFill>
                  <a:schemeClr val="tx1"/>
                </a:solidFill>
                <a:latin typeface="AR P丸ゴシック体M" pitchFamily="50" charset="-128"/>
                <a:ea typeface="AR P丸ゴシック体M" pitchFamily="50" charset="-128"/>
              </a:rPr>
              <a:t>％相当額</a:t>
            </a:r>
            <a:endParaRPr kumimoji="1" lang="en-US" altLang="ja-JP" sz="1400" dirty="0" smtClean="0">
              <a:solidFill>
                <a:schemeClr val="tx1"/>
              </a:solidFill>
              <a:latin typeface="AR P丸ゴシック体M" pitchFamily="50" charset="-128"/>
              <a:ea typeface="AR P丸ゴシック体M" pitchFamily="50" charset="-128"/>
            </a:endParaRPr>
          </a:p>
          <a:p>
            <a:endParaRPr kumimoji="1" lang="ja-JP" altLang="en-US" sz="1400" dirty="0">
              <a:latin typeface="+mj-ea"/>
              <a:ea typeface="+mj-ea"/>
            </a:endParaRPr>
          </a:p>
        </p:txBody>
      </p:sp>
      <p:sp>
        <p:nvSpPr>
          <p:cNvPr id="18" name="正方形/長方形 17"/>
          <p:cNvSpPr/>
          <p:nvPr/>
        </p:nvSpPr>
        <p:spPr>
          <a:xfrm>
            <a:off x="6572264" y="5500702"/>
            <a:ext cx="2176200" cy="736610"/>
          </a:xfrm>
          <a:prstGeom prst="rect">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AR P丸ゴシック体M" pitchFamily="50" charset="-128"/>
                <a:ea typeface="AR P丸ゴシック体M" pitchFamily="50" charset="-128"/>
              </a:rPr>
              <a:t>介護休業給付</a:t>
            </a:r>
            <a:endParaRPr kumimoji="1" lang="en-US" altLang="ja-JP" sz="1600" dirty="0" smtClean="0">
              <a:solidFill>
                <a:schemeClr val="tx1"/>
              </a:solidFill>
              <a:latin typeface="AR P丸ゴシック体M" pitchFamily="50" charset="-128"/>
              <a:ea typeface="AR P丸ゴシック体M" pitchFamily="50" charset="-128"/>
            </a:endParaRPr>
          </a:p>
          <a:p>
            <a:r>
              <a:rPr lang="en-US" altLang="ja-JP" sz="1400" dirty="0" smtClean="0">
                <a:solidFill>
                  <a:schemeClr val="tx1"/>
                </a:solidFill>
                <a:latin typeface="AR P丸ゴシック体M" pitchFamily="50" charset="-128"/>
                <a:ea typeface="AR P丸ゴシック体M" pitchFamily="50" charset="-128"/>
              </a:rPr>
              <a:t>19</a:t>
            </a:r>
            <a:r>
              <a:rPr lang="ja-JP" altLang="en-US" sz="1400" dirty="0" smtClean="0">
                <a:solidFill>
                  <a:schemeClr val="tx1"/>
                </a:solidFill>
                <a:latin typeface="AR P丸ゴシック体M" pitchFamily="50" charset="-128"/>
                <a:ea typeface="AR P丸ゴシック体M" pitchFamily="50" charset="-128"/>
              </a:rPr>
              <a:t>億円、</a:t>
            </a:r>
            <a:r>
              <a:rPr kumimoji="1" lang="ja-JP" altLang="en-US" sz="1400" dirty="0" smtClean="0">
                <a:solidFill>
                  <a:schemeClr val="tx1"/>
                </a:solidFill>
                <a:latin typeface="AR P丸ゴシック体M" pitchFamily="50" charset="-128"/>
                <a:ea typeface="AR P丸ゴシック体M" pitchFamily="50" charset="-128"/>
              </a:rPr>
              <a:t>賃金の</a:t>
            </a:r>
            <a:r>
              <a:rPr kumimoji="1" lang="en-US" altLang="ja-JP" sz="1400" dirty="0" smtClean="0">
                <a:solidFill>
                  <a:schemeClr val="tx1"/>
                </a:solidFill>
                <a:latin typeface="AR P丸ゴシック体M" pitchFamily="50" charset="-128"/>
                <a:ea typeface="AR P丸ゴシック体M" pitchFamily="50" charset="-128"/>
              </a:rPr>
              <a:t>40</a:t>
            </a:r>
            <a:r>
              <a:rPr kumimoji="1" lang="ja-JP" altLang="en-US" sz="1400" dirty="0" smtClean="0">
                <a:solidFill>
                  <a:schemeClr val="tx1"/>
                </a:solidFill>
                <a:latin typeface="AR P丸ゴシック体M" pitchFamily="50" charset="-128"/>
                <a:ea typeface="AR P丸ゴシック体M" pitchFamily="50" charset="-128"/>
              </a:rPr>
              <a:t>％相当額</a:t>
            </a:r>
            <a:endParaRPr kumimoji="1" lang="ja-JP" altLang="en-US" sz="1400" dirty="0">
              <a:solidFill>
                <a:schemeClr val="tx1"/>
              </a:solidFill>
              <a:latin typeface="AR P丸ゴシック体M" pitchFamily="50" charset="-128"/>
              <a:ea typeface="AR P丸ゴシック体M" pitchFamily="50" charset="-128"/>
            </a:endParaRPr>
          </a:p>
        </p:txBody>
      </p:sp>
      <p:sp>
        <p:nvSpPr>
          <p:cNvPr id="19" name="正方形/長方形 18"/>
          <p:cNvSpPr/>
          <p:nvPr/>
        </p:nvSpPr>
        <p:spPr>
          <a:xfrm>
            <a:off x="2143108" y="3500438"/>
            <a:ext cx="1714512" cy="642942"/>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AR P丸ゴシック体M" pitchFamily="50" charset="-128"/>
                <a:ea typeface="AR P丸ゴシック体M" pitchFamily="50" charset="-128"/>
              </a:rPr>
              <a:t>積立金</a:t>
            </a:r>
            <a:endParaRPr kumimoji="1" lang="en-US" altLang="ja-JP" dirty="0" smtClean="0">
              <a:solidFill>
                <a:schemeClr val="tx1"/>
              </a:solidFill>
              <a:latin typeface="AR P丸ゴシック体M" pitchFamily="50" charset="-128"/>
              <a:ea typeface="AR P丸ゴシック体M" pitchFamily="50" charset="-128"/>
            </a:endParaRPr>
          </a:p>
          <a:p>
            <a:pPr algn="ctr"/>
            <a:r>
              <a:rPr lang="en-US" altLang="ja-JP" sz="1400" dirty="0" smtClean="0">
                <a:solidFill>
                  <a:schemeClr val="tx1"/>
                </a:solidFill>
                <a:latin typeface="AR P丸ゴシック体M" pitchFamily="50" charset="-128"/>
                <a:ea typeface="AR P丸ゴシック体M" pitchFamily="50" charset="-128"/>
              </a:rPr>
              <a:t>4</a:t>
            </a:r>
            <a:r>
              <a:rPr lang="ja-JP" altLang="en-US" sz="1400" dirty="0" smtClean="0">
                <a:solidFill>
                  <a:schemeClr val="tx1"/>
                </a:solidFill>
                <a:latin typeface="AR P丸ゴシック体M" pitchFamily="50" charset="-128"/>
                <a:ea typeface="AR P丸ゴシック体M" pitchFamily="50" charset="-128"/>
              </a:rPr>
              <a:t>兆</a:t>
            </a:r>
            <a:r>
              <a:rPr lang="en-US" altLang="ja-JP" sz="1400" dirty="0" smtClean="0">
                <a:solidFill>
                  <a:schemeClr val="tx1"/>
                </a:solidFill>
                <a:latin typeface="AR P丸ゴシック体M" pitchFamily="50" charset="-128"/>
                <a:ea typeface="AR P丸ゴシック体M" pitchFamily="50" charset="-128"/>
              </a:rPr>
              <a:t>7868</a:t>
            </a:r>
            <a:r>
              <a:rPr lang="ja-JP" altLang="en-US" sz="1400" dirty="0" smtClean="0">
                <a:solidFill>
                  <a:schemeClr val="tx1"/>
                </a:solidFill>
                <a:latin typeface="AR P丸ゴシック体M" pitchFamily="50" charset="-128"/>
                <a:ea typeface="AR P丸ゴシック体M" pitchFamily="50" charset="-128"/>
              </a:rPr>
              <a:t>億円</a:t>
            </a:r>
            <a:endParaRPr kumimoji="1" lang="ja-JP" altLang="en-US" sz="1400" dirty="0">
              <a:solidFill>
                <a:schemeClr val="tx1"/>
              </a:solidFill>
              <a:latin typeface="AR P丸ゴシック体M" pitchFamily="50" charset="-128"/>
              <a:ea typeface="AR P丸ゴシック体M" pitchFamily="50" charset="-128"/>
            </a:endParaRPr>
          </a:p>
        </p:txBody>
      </p:sp>
      <p:sp>
        <p:nvSpPr>
          <p:cNvPr id="20" name="正方形/長方形 19"/>
          <p:cNvSpPr/>
          <p:nvPr/>
        </p:nvSpPr>
        <p:spPr>
          <a:xfrm>
            <a:off x="2143108" y="4572008"/>
            <a:ext cx="1714512" cy="642942"/>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AR P丸ゴシック体M" pitchFamily="50" charset="-128"/>
                <a:ea typeface="AR P丸ゴシック体M" pitchFamily="50" charset="-128"/>
              </a:rPr>
              <a:t>雇用安定資金</a:t>
            </a:r>
            <a:endParaRPr kumimoji="1" lang="en-US" altLang="ja-JP" dirty="0" smtClean="0">
              <a:solidFill>
                <a:schemeClr val="tx1"/>
              </a:solidFill>
              <a:latin typeface="AR P丸ゴシック体M" pitchFamily="50" charset="-128"/>
              <a:ea typeface="AR P丸ゴシック体M" pitchFamily="50" charset="-128"/>
            </a:endParaRPr>
          </a:p>
          <a:p>
            <a:pPr algn="ctr"/>
            <a:r>
              <a:rPr lang="en-US" altLang="ja-JP" sz="1400" dirty="0" smtClean="0">
                <a:solidFill>
                  <a:schemeClr val="tx1"/>
                </a:solidFill>
                <a:latin typeface="AR P丸ゴシック体M" pitchFamily="50" charset="-128"/>
                <a:ea typeface="AR P丸ゴシック体M" pitchFamily="50" charset="-128"/>
              </a:rPr>
              <a:t>3,552</a:t>
            </a:r>
            <a:r>
              <a:rPr lang="ja-JP" altLang="en-US" sz="1400" dirty="0" smtClean="0">
                <a:solidFill>
                  <a:schemeClr val="tx1"/>
                </a:solidFill>
                <a:latin typeface="AR P丸ゴシック体M" pitchFamily="50" charset="-128"/>
                <a:ea typeface="AR P丸ゴシック体M" pitchFamily="50" charset="-128"/>
              </a:rPr>
              <a:t>億円</a:t>
            </a:r>
            <a:endParaRPr kumimoji="1" lang="ja-JP" altLang="en-US" sz="1400" dirty="0">
              <a:solidFill>
                <a:schemeClr val="tx1"/>
              </a:solidFill>
              <a:latin typeface="AR P丸ゴシック体M" pitchFamily="50" charset="-128"/>
              <a:ea typeface="AR P丸ゴシック体M" pitchFamily="50" charset="-128"/>
            </a:endParaRPr>
          </a:p>
        </p:txBody>
      </p:sp>
      <p:sp>
        <p:nvSpPr>
          <p:cNvPr id="21" name="正方形/長方形 20"/>
          <p:cNvSpPr/>
          <p:nvPr/>
        </p:nvSpPr>
        <p:spPr>
          <a:xfrm>
            <a:off x="2143108" y="5786454"/>
            <a:ext cx="1714512" cy="571504"/>
          </a:xfrm>
          <a:prstGeom prst="rect">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AR P丸ゴシック体M" pitchFamily="50" charset="-128"/>
                <a:ea typeface="AR P丸ゴシック体M" pitchFamily="50" charset="-128"/>
              </a:rPr>
              <a:t>２</a:t>
            </a:r>
            <a:r>
              <a:rPr kumimoji="1" lang="ja-JP" altLang="en-US" dirty="0" smtClean="0">
                <a:solidFill>
                  <a:schemeClr val="tx1"/>
                </a:solidFill>
                <a:latin typeface="AR P丸ゴシック体M" pitchFamily="50" charset="-128"/>
                <a:ea typeface="AR P丸ゴシック体M" pitchFamily="50" charset="-128"/>
              </a:rPr>
              <a:t>事業</a:t>
            </a:r>
            <a:endParaRPr kumimoji="1" lang="en-US" altLang="ja-JP" dirty="0" smtClean="0">
              <a:solidFill>
                <a:schemeClr val="tx1"/>
              </a:solidFill>
              <a:latin typeface="AR P丸ゴシック体M" pitchFamily="50" charset="-128"/>
              <a:ea typeface="AR P丸ゴシック体M" pitchFamily="50" charset="-128"/>
            </a:endParaRPr>
          </a:p>
          <a:p>
            <a:pPr algn="ctr"/>
            <a:r>
              <a:rPr lang="en-US" altLang="ja-JP" sz="1400" dirty="0" smtClean="0">
                <a:solidFill>
                  <a:schemeClr val="tx1"/>
                </a:solidFill>
                <a:latin typeface="AR P丸ゴシック体M" pitchFamily="50" charset="-128"/>
                <a:ea typeface="AR P丸ゴシック体M" pitchFamily="50" charset="-128"/>
              </a:rPr>
              <a:t>1</a:t>
            </a:r>
            <a:r>
              <a:rPr lang="ja-JP" altLang="en-US" sz="1400" dirty="0" smtClean="0">
                <a:solidFill>
                  <a:schemeClr val="tx1"/>
                </a:solidFill>
                <a:latin typeface="AR P丸ゴシック体M" pitchFamily="50" charset="-128"/>
                <a:ea typeface="AR P丸ゴシック体M" pitchFamily="50" charset="-128"/>
              </a:rPr>
              <a:t>兆</a:t>
            </a:r>
            <a:r>
              <a:rPr lang="en-US" altLang="ja-JP" sz="1400" dirty="0" smtClean="0">
                <a:solidFill>
                  <a:schemeClr val="tx1"/>
                </a:solidFill>
                <a:latin typeface="AR P丸ゴシック体M" pitchFamily="50" charset="-128"/>
                <a:ea typeface="AR P丸ゴシック体M" pitchFamily="50" charset="-128"/>
              </a:rPr>
              <a:t>1911</a:t>
            </a:r>
            <a:r>
              <a:rPr lang="ja-JP" altLang="en-US" sz="1400" dirty="0" smtClean="0">
                <a:solidFill>
                  <a:schemeClr val="tx1"/>
                </a:solidFill>
                <a:latin typeface="AR P丸ゴシック体M" pitchFamily="50" charset="-128"/>
                <a:ea typeface="AR P丸ゴシック体M" pitchFamily="50" charset="-128"/>
              </a:rPr>
              <a:t>億円</a:t>
            </a:r>
            <a:endParaRPr kumimoji="1" lang="ja-JP" altLang="en-US" sz="1400" dirty="0">
              <a:solidFill>
                <a:schemeClr val="tx1"/>
              </a:solidFill>
              <a:latin typeface="AR P丸ゴシック体M" pitchFamily="50" charset="-128"/>
              <a:ea typeface="AR P丸ゴシック体M" pitchFamily="50" charset="-128"/>
            </a:endParaRPr>
          </a:p>
        </p:txBody>
      </p:sp>
      <p:sp>
        <p:nvSpPr>
          <p:cNvPr id="22" name="角丸四角形 21"/>
          <p:cNvSpPr/>
          <p:nvPr/>
        </p:nvSpPr>
        <p:spPr>
          <a:xfrm>
            <a:off x="571472" y="357166"/>
            <a:ext cx="5368680" cy="42862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smtClean="0">
                <a:solidFill>
                  <a:schemeClr val="tx1"/>
                </a:solidFill>
                <a:latin typeface="AR P丸ゴシック体M" pitchFamily="50" charset="-128"/>
                <a:ea typeface="AR P丸ゴシック体M" pitchFamily="50" charset="-128"/>
              </a:rPr>
              <a:t>〔</a:t>
            </a:r>
            <a:r>
              <a:rPr lang="ja-JP" altLang="en-US" sz="2000" dirty="0" smtClean="0">
                <a:solidFill>
                  <a:schemeClr val="tx1"/>
                </a:solidFill>
                <a:latin typeface="AR P丸ゴシック体M" pitchFamily="50" charset="-128"/>
                <a:ea typeface="AR P丸ゴシック体M" pitchFamily="50" charset="-128"/>
              </a:rPr>
              <a:t>資料</a:t>
            </a:r>
            <a:r>
              <a:rPr lang="en-US" altLang="ja-JP" sz="2000" dirty="0" smtClean="0">
                <a:solidFill>
                  <a:schemeClr val="tx1"/>
                </a:solidFill>
                <a:latin typeface="AR P丸ゴシック体M" pitchFamily="50" charset="-128"/>
                <a:ea typeface="AR P丸ゴシック体M" pitchFamily="50" charset="-128"/>
              </a:rPr>
              <a:t>10〕</a:t>
            </a:r>
            <a:r>
              <a:rPr lang="ja-JP" altLang="en-US" sz="2000" dirty="0" smtClean="0">
                <a:solidFill>
                  <a:schemeClr val="tx1"/>
                </a:solidFill>
                <a:latin typeface="AR P丸ゴシック体M" pitchFamily="50" charset="-128"/>
                <a:ea typeface="AR P丸ゴシック体M" pitchFamily="50" charset="-128"/>
              </a:rPr>
              <a:t>　</a:t>
            </a:r>
            <a:r>
              <a:rPr kumimoji="1" lang="ja-JP" altLang="en-US" sz="2000" dirty="0" smtClean="0">
                <a:solidFill>
                  <a:schemeClr val="tx1"/>
                </a:solidFill>
                <a:latin typeface="AR P丸ゴシック体M" pitchFamily="50" charset="-128"/>
                <a:ea typeface="AR P丸ゴシック体M" pitchFamily="50" charset="-128"/>
              </a:rPr>
              <a:t>雇用保険の現状</a:t>
            </a:r>
            <a:r>
              <a:rPr kumimoji="1" lang="ja-JP" altLang="en-US" sz="1400" dirty="0" smtClean="0">
                <a:solidFill>
                  <a:schemeClr val="tx1"/>
                </a:solidFill>
                <a:latin typeface="AR P丸ゴシック体M" pitchFamily="50" charset="-128"/>
                <a:ea typeface="AR P丸ゴシック体M" pitchFamily="50" charset="-128"/>
              </a:rPr>
              <a:t>（</a:t>
            </a:r>
            <a:r>
              <a:rPr kumimoji="1" lang="en-US" altLang="ja-JP" sz="1400" dirty="0" smtClean="0">
                <a:solidFill>
                  <a:schemeClr val="tx1"/>
                </a:solidFill>
                <a:latin typeface="AR P丸ゴシック体M" pitchFamily="50" charset="-128"/>
                <a:ea typeface="AR P丸ゴシック体M" pitchFamily="50" charset="-128"/>
              </a:rPr>
              <a:t>09</a:t>
            </a:r>
            <a:r>
              <a:rPr kumimoji="1" lang="ja-JP" altLang="en-US" sz="1400" dirty="0" smtClean="0">
                <a:solidFill>
                  <a:schemeClr val="tx1"/>
                </a:solidFill>
                <a:latin typeface="AR P丸ゴシック体M" pitchFamily="50" charset="-128"/>
                <a:ea typeface="AR P丸ゴシック体M" pitchFamily="50" charset="-128"/>
              </a:rPr>
              <a:t>年度補正予算後）</a:t>
            </a:r>
            <a:endParaRPr kumimoji="1" lang="ja-JP" altLang="en-US" sz="1400" dirty="0">
              <a:solidFill>
                <a:schemeClr val="tx1"/>
              </a:solidFill>
              <a:latin typeface="AR P丸ゴシック体M" pitchFamily="50" charset="-128"/>
              <a:ea typeface="AR P丸ゴシック体M" pitchFamily="50" charset="-128"/>
            </a:endParaRPr>
          </a:p>
        </p:txBody>
      </p:sp>
      <p:sp>
        <p:nvSpPr>
          <p:cNvPr id="24" name="正方形/長方形 23"/>
          <p:cNvSpPr/>
          <p:nvPr/>
        </p:nvSpPr>
        <p:spPr>
          <a:xfrm>
            <a:off x="2071670" y="2357430"/>
            <a:ext cx="1785951"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AR P丸ゴシック体M" pitchFamily="50" charset="-128"/>
                <a:ea typeface="AR P丸ゴシック体M" pitchFamily="50" charset="-128"/>
              </a:rPr>
              <a:t>労使折半　</a:t>
            </a:r>
            <a:r>
              <a:rPr lang="en-US" altLang="ja-JP" sz="1400" dirty="0" smtClean="0">
                <a:solidFill>
                  <a:schemeClr val="tx1"/>
                </a:solidFill>
                <a:latin typeface="AR P丸ゴシック体M" pitchFamily="50" charset="-128"/>
                <a:ea typeface="AR P丸ゴシック体M" pitchFamily="50" charset="-128"/>
              </a:rPr>
              <a:t>8/1000</a:t>
            </a:r>
          </a:p>
          <a:p>
            <a:r>
              <a:rPr kumimoji="1" lang="ja-JP" altLang="en-US" sz="1400" dirty="0" smtClean="0">
                <a:solidFill>
                  <a:schemeClr val="tx1"/>
                </a:solidFill>
                <a:latin typeface="AR P丸ゴシック体M" pitchFamily="50" charset="-128"/>
                <a:ea typeface="AR P丸ゴシック体M" pitchFamily="50" charset="-128"/>
              </a:rPr>
              <a:t>・予算で取り崩し</a:t>
            </a:r>
            <a:endParaRPr kumimoji="1" lang="en-US" altLang="ja-JP" sz="1400" dirty="0" smtClean="0">
              <a:solidFill>
                <a:schemeClr val="tx1"/>
              </a:solidFill>
              <a:latin typeface="AR P丸ゴシック体M" pitchFamily="50" charset="-128"/>
              <a:ea typeface="AR P丸ゴシック体M" pitchFamily="50" charset="-128"/>
            </a:endParaRPr>
          </a:p>
          <a:p>
            <a:r>
              <a:rPr kumimoji="1" lang="ja-JP" altLang="en-US" sz="1400" dirty="0" smtClean="0">
                <a:solidFill>
                  <a:schemeClr val="tx1"/>
                </a:solidFill>
                <a:latin typeface="AR P丸ゴシック体M" pitchFamily="50" charset="-128"/>
                <a:ea typeface="AR P丸ゴシック体M" pitchFamily="50" charset="-128"/>
              </a:rPr>
              <a:t>・剰余積立</a:t>
            </a:r>
            <a:endParaRPr kumimoji="1"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国庫負担</a:t>
            </a:r>
            <a:r>
              <a:rPr lang="en-US" altLang="ja-JP" sz="1400" dirty="0" smtClean="0">
                <a:solidFill>
                  <a:schemeClr val="tx1"/>
                </a:solidFill>
                <a:latin typeface="AR P丸ゴシック体M" pitchFamily="50" charset="-128"/>
                <a:ea typeface="AR P丸ゴシック体M" pitchFamily="50" charset="-128"/>
              </a:rPr>
              <a:t>2395</a:t>
            </a:r>
            <a:r>
              <a:rPr lang="ja-JP" altLang="en-US" sz="1400" dirty="0" smtClean="0">
                <a:solidFill>
                  <a:schemeClr val="tx1"/>
                </a:solidFill>
                <a:latin typeface="AR P丸ゴシック体M" pitchFamily="50" charset="-128"/>
                <a:ea typeface="AR P丸ゴシック体M" pitchFamily="50" charset="-128"/>
              </a:rPr>
              <a:t>億円</a:t>
            </a:r>
            <a:endParaRPr kumimoji="1" lang="ja-JP" altLang="en-US" sz="1400" dirty="0">
              <a:solidFill>
                <a:schemeClr val="tx1"/>
              </a:solidFill>
              <a:latin typeface="AR P丸ゴシック体M" pitchFamily="50" charset="-128"/>
              <a:ea typeface="AR P丸ゴシック体M" pitchFamily="50" charset="-128"/>
            </a:endParaRPr>
          </a:p>
        </p:txBody>
      </p:sp>
      <p:sp>
        <p:nvSpPr>
          <p:cNvPr id="25" name="正方形/長方形 24"/>
          <p:cNvSpPr/>
          <p:nvPr/>
        </p:nvSpPr>
        <p:spPr>
          <a:xfrm>
            <a:off x="2143108" y="5286388"/>
            <a:ext cx="1714512"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AR P丸ゴシック体M" pitchFamily="50" charset="-128"/>
                <a:ea typeface="AR P丸ゴシック体M" pitchFamily="50" charset="-128"/>
              </a:rPr>
              <a:t>・組み入れ</a:t>
            </a:r>
            <a:endParaRPr kumimoji="1"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・予算で取り崩し</a:t>
            </a:r>
            <a:endParaRPr kumimoji="1" lang="ja-JP" altLang="en-US" sz="1400" dirty="0">
              <a:solidFill>
                <a:schemeClr val="tx1"/>
              </a:solidFill>
              <a:latin typeface="AR P丸ゴシック体M" pitchFamily="50" charset="-128"/>
              <a:ea typeface="AR P丸ゴシック体M" pitchFamily="50" charset="-128"/>
            </a:endParaRPr>
          </a:p>
        </p:txBody>
      </p:sp>
      <p:sp>
        <p:nvSpPr>
          <p:cNvPr id="26" name="正方形/長方形 25"/>
          <p:cNvSpPr/>
          <p:nvPr/>
        </p:nvSpPr>
        <p:spPr>
          <a:xfrm>
            <a:off x="2071669" y="6357958"/>
            <a:ext cx="1928827"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AR P丸ゴシック体M" pitchFamily="50" charset="-128"/>
                <a:ea typeface="AR P丸ゴシック体M" pitchFamily="50" charset="-128"/>
              </a:rPr>
              <a:t>事業主負担　</a:t>
            </a:r>
            <a:r>
              <a:rPr kumimoji="1" lang="en-US" altLang="ja-JP" sz="1400" dirty="0" smtClean="0">
                <a:solidFill>
                  <a:schemeClr val="tx1"/>
                </a:solidFill>
                <a:latin typeface="AR P丸ゴシック体M" pitchFamily="50" charset="-128"/>
                <a:ea typeface="AR P丸ゴシック体M" pitchFamily="50" charset="-128"/>
              </a:rPr>
              <a:t>3/1000</a:t>
            </a:r>
            <a:endParaRPr kumimoji="1" lang="ja-JP" altLang="en-US" sz="1400" dirty="0">
              <a:solidFill>
                <a:schemeClr val="tx1"/>
              </a:solidFill>
              <a:latin typeface="AR P丸ゴシック体M" pitchFamily="50" charset="-128"/>
              <a:ea typeface="AR P丸ゴシック体M" pitchFamily="50" charset="-128"/>
            </a:endParaRPr>
          </a:p>
        </p:txBody>
      </p:sp>
      <p:sp>
        <p:nvSpPr>
          <p:cNvPr id="27" name="正方形/長方形 26"/>
          <p:cNvSpPr/>
          <p:nvPr/>
        </p:nvSpPr>
        <p:spPr>
          <a:xfrm>
            <a:off x="4357687" y="1785926"/>
            <a:ext cx="1571636"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AR P丸ゴシック体M" pitchFamily="50" charset="-128"/>
                <a:ea typeface="AR P丸ゴシック体M" pitchFamily="50" charset="-128"/>
              </a:rPr>
              <a:t>国庫負担原則</a:t>
            </a:r>
            <a:r>
              <a:rPr kumimoji="1" lang="en-US" altLang="ja-JP" sz="1400" dirty="0" smtClean="0">
                <a:solidFill>
                  <a:schemeClr val="tx1"/>
                </a:solidFill>
                <a:latin typeface="AR P丸ゴシック体M" pitchFamily="50" charset="-128"/>
                <a:ea typeface="AR P丸ゴシック体M" pitchFamily="50" charset="-128"/>
              </a:rPr>
              <a:t>1/4</a:t>
            </a:r>
            <a:endParaRPr kumimoji="1" lang="ja-JP" altLang="en-US" sz="1400" dirty="0">
              <a:solidFill>
                <a:schemeClr val="tx1"/>
              </a:solidFill>
              <a:latin typeface="AR P丸ゴシック体M" pitchFamily="50" charset="-128"/>
              <a:ea typeface="AR P丸ゴシック体M" pitchFamily="50" charset="-128"/>
            </a:endParaRPr>
          </a:p>
        </p:txBody>
      </p:sp>
      <p:sp>
        <p:nvSpPr>
          <p:cNvPr id="28" name="正方形/長方形 27"/>
          <p:cNvSpPr/>
          <p:nvPr/>
        </p:nvSpPr>
        <p:spPr>
          <a:xfrm>
            <a:off x="4286248" y="4786322"/>
            <a:ext cx="1714512"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AR P丸ゴシック体M" pitchFamily="50" charset="-128"/>
                <a:ea typeface="AR P丸ゴシック体M" pitchFamily="50" charset="-128"/>
              </a:rPr>
              <a:t>国庫負担原則</a:t>
            </a:r>
            <a:r>
              <a:rPr kumimoji="1" lang="en-US" altLang="ja-JP" sz="1400" dirty="0" smtClean="0">
                <a:solidFill>
                  <a:schemeClr val="tx1"/>
                </a:solidFill>
                <a:latin typeface="AR P丸ゴシック体M" pitchFamily="50" charset="-128"/>
                <a:ea typeface="AR P丸ゴシック体M" pitchFamily="50" charset="-128"/>
              </a:rPr>
              <a:t>1/8</a:t>
            </a:r>
            <a:endParaRPr kumimoji="1" lang="ja-JP" altLang="en-US" sz="1400" dirty="0">
              <a:solidFill>
                <a:schemeClr val="tx1"/>
              </a:solidFill>
              <a:latin typeface="AR P丸ゴシック体M" pitchFamily="50" charset="-128"/>
              <a:ea typeface="AR P丸ゴシック体M" pitchFamily="50" charset="-128"/>
            </a:endParaRPr>
          </a:p>
        </p:txBody>
      </p:sp>
      <p:sp>
        <p:nvSpPr>
          <p:cNvPr id="29" name="正方形/長方形 28"/>
          <p:cNvSpPr/>
          <p:nvPr/>
        </p:nvSpPr>
        <p:spPr>
          <a:xfrm>
            <a:off x="4357685" y="5357826"/>
            <a:ext cx="1643075" cy="571504"/>
          </a:xfrm>
          <a:prstGeom prst="rect">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AR P丸ゴシック体M" pitchFamily="50" charset="-128"/>
                <a:ea typeface="AR P丸ゴシック体M" pitchFamily="50" charset="-128"/>
              </a:rPr>
              <a:t>雇用安定事業</a:t>
            </a:r>
            <a:endParaRPr kumimoji="1" lang="en-US" altLang="ja-JP" sz="16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「雇調金」など</a:t>
            </a:r>
            <a:endParaRPr kumimoji="1" lang="ja-JP" altLang="en-US" sz="1400" dirty="0">
              <a:solidFill>
                <a:schemeClr val="tx1"/>
              </a:solidFill>
              <a:latin typeface="AR P丸ゴシック体M" pitchFamily="50" charset="-128"/>
              <a:ea typeface="AR P丸ゴシック体M" pitchFamily="50" charset="-128"/>
            </a:endParaRPr>
          </a:p>
        </p:txBody>
      </p:sp>
      <p:sp>
        <p:nvSpPr>
          <p:cNvPr id="30" name="正方形/長方形 29"/>
          <p:cNvSpPr/>
          <p:nvPr/>
        </p:nvSpPr>
        <p:spPr>
          <a:xfrm>
            <a:off x="4357685" y="6072207"/>
            <a:ext cx="1643075" cy="500066"/>
          </a:xfrm>
          <a:prstGeom prst="rect">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AR P丸ゴシック体M" pitchFamily="50" charset="-128"/>
                <a:ea typeface="AR P丸ゴシック体M" pitchFamily="50" charset="-128"/>
              </a:rPr>
              <a:t>能力開発事業</a:t>
            </a:r>
            <a:endParaRPr kumimoji="1" lang="en-US" altLang="ja-JP" sz="16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事業主助成</a:t>
            </a:r>
            <a:endParaRPr kumimoji="1" lang="ja-JP" altLang="en-US" sz="1400" dirty="0">
              <a:solidFill>
                <a:schemeClr val="tx1"/>
              </a:solidFill>
              <a:latin typeface="AR P丸ゴシック体M" pitchFamily="50" charset="-128"/>
              <a:ea typeface="AR P丸ゴシック体M" pitchFamily="50" charset="-128"/>
            </a:endParaRPr>
          </a:p>
        </p:txBody>
      </p:sp>
      <p:cxnSp>
        <p:nvCxnSpPr>
          <p:cNvPr id="32" name="直線矢印コネクタ 31"/>
          <p:cNvCxnSpPr/>
          <p:nvPr/>
        </p:nvCxnSpPr>
        <p:spPr>
          <a:xfrm rot="5400000">
            <a:off x="3214679" y="2857497"/>
            <a:ext cx="1000132"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rot="5400000">
            <a:off x="3536546" y="5536024"/>
            <a:ext cx="357190" cy="79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rot="5400000" flipH="1" flipV="1">
            <a:off x="1107259" y="1964524"/>
            <a:ext cx="1000130" cy="92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285720" y="3571876"/>
            <a:ext cx="1714512" cy="1143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AR P丸ゴシック体M" pitchFamily="50" charset="-128"/>
                <a:ea typeface="AR P丸ゴシック体M" pitchFamily="50" charset="-128"/>
              </a:rPr>
              <a:t>保険料収入</a:t>
            </a:r>
            <a:endParaRPr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・失業給付－</a:t>
            </a:r>
            <a:r>
              <a:rPr lang="en-US" altLang="ja-JP" sz="1400" dirty="0" smtClean="0">
                <a:solidFill>
                  <a:schemeClr val="tx1"/>
                </a:solidFill>
                <a:latin typeface="AR P丸ゴシック体M" pitchFamily="50" charset="-128"/>
                <a:ea typeface="AR P丸ゴシック体M" pitchFamily="50" charset="-128"/>
              </a:rPr>
              <a:t>1</a:t>
            </a:r>
            <a:r>
              <a:rPr lang="ja-JP" altLang="en-US" sz="1400" dirty="0" smtClean="0">
                <a:solidFill>
                  <a:schemeClr val="tx1"/>
                </a:solidFill>
                <a:latin typeface="AR P丸ゴシック体M" pitchFamily="50" charset="-128"/>
                <a:ea typeface="AR P丸ゴシック体M" pitchFamily="50" charset="-128"/>
              </a:rPr>
              <a:t>兆</a:t>
            </a:r>
            <a:r>
              <a:rPr lang="en-US" altLang="ja-JP" sz="1400" dirty="0" smtClean="0">
                <a:solidFill>
                  <a:schemeClr val="tx1"/>
                </a:solidFill>
                <a:latin typeface="AR P丸ゴシック体M" pitchFamily="50" charset="-128"/>
                <a:ea typeface="AR P丸ゴシック体M" pitchFamily="50" charset="-128"/>
              </a:rPr>
              <a:t>3697</a:t>
            </a:r>
            <a:r>
              <a:rPr lang="ja-JP" altLang="en-US" sz="1400" dirty="0" smtClean="0">
                <a:solidFill>
                  <a:schemeClr val="tx1"/>
                </a:solidFill>
                <a:latin typeface="AR P丸ゴシック体M" pitchFamily="50" charset="-128"/>
                <a:ea typeface="AR P丸ゴシック体M" pitchFamily="50" charset="-128"/>
              </a:rPr>
              <a:t>億円</a:t>
            </a:r>
            <a:endParaRPr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a:t>
            </a:r>
            <a:r>
              <a:rPr lang="en-US" altLang="ja-JP" sz="1400" dirty="0" smtClean="0">
                <a:solidFill>
                  <a:schemeClr val="tx1"/>
                </a:solidFill>
                <a:latin typeface="AR P丸ゴシック体M" pitchFamily="50" charset="-128"/>
                <a:ea typeface="AR P丸ゴシック体M" pitchFamily="50" charset="-128"/>
              </a:rPr>
              <a:t>2</a:t>
            </a:r>
            <a:r>
              <a:rPr lang="ja-JP" altLang="en-US" sz="1400" dirty="0" smtClean="0">
                <a:solidFill>
                  <a:schemeClr val="tx1"/>
                </a:solidFill>
                <a:latin typeface="AR P丸ゴシック体M" pitchFamily="50" charset="-128"/>
                <a:ea typeface="AR P丸ゴシック体M" pitchFamily="50" charset="-128"/>
              </a:rPr>
              <a:t>事業－</a:t>
            </a:r>
            <a:r>
              <a:rPr lang="en-US" altLang="ja-JP" sz="1400" dirty="0" smtClean="0">
                <a:solidFill>
                  <a:schemeClr val="tx1"/>
                </a:solidFill>
                <a:latin typeface="AR P丸ゴシック体M" pitchFamily="50" charset="-128"/>
                <a:ea typeface="AR P丸ゴシック体M" pitchFamily="50" charset="-128"/>
              </a:rPr>
              <a:t>5055</a:t>
            </a:r>
            <a:r>
              <a:rPr lang="ja-JP" altLang="en-US" sz="1400" dirty="0" smtClean="0">
                <a:solidFill>
                  <a:schemeClr val="tx1"/>
                </a:solidFill>
                <a:latin typeface="AR P丸ゴシック体M" pitchFamily="50" charset="-128"/>
                <a:ea typeface="AR P丸ゴシック体M" pitchFamily="50" charset="-128"/>
              </a:rPr>
              <a:t>億円</a:t>
            </a:r>
            <a:endParaRPr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保険料率</a:t>
            </a:r>
            <a:r>
              <a:rPr lang="en-US" altLang="ja-JP" sz="1400" dirty="0" smtClean="0">
                <a:solidFill>
                  <a:schemeClr val="tx1"/>
                </a:solidFill>
                <a:latin typeface="AR P丸ゴシック体M" pitchFamily="50" charset="-128"/>
                <a:ea typeface="AR P丸ゴシック体M" pitchFamily="50" charset="-128"/>
              </a:rPr>
              <a:t>11/1000</a:t>
            </a:r>
            <a:endParaRPr kumimoji="1" lang="ja-JP" altLang="en-US" dirty="0">
              <a:latin typeface="AR P丸ゴシック体M" pitchFamily="50" charset="-128"/>
              <a:ea typeface="AR P丸ゴシック体M" pitchFamily="50" charset="-128"/>
            </a:endParaRPr>
          </a:p>
        </p:txBody>
      </p:sp>
      <p:cxnSp>
        <p:nvCxnSpPr>
          <p:cNvPr id="46" name="直線コネクタ 45"/>
          <p:cNvCxnSpPr/>
          <p:nvPr/>
        </p:nvCxnSpPr>
        <p:spPr>
          <a:xfrm rot="5400000" flipH="1" flipV="1">
            <a:off x="3821901" y="1535893"/>
            <a:ext cx="571504" cy="357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rot="16200000" flipH="1">
            <a:off x="3786182" y="2143116"/>
            <a:ext cx="642942" cy="357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rot="16200000" flipH="1">
            <a:off x="3286116" y="2643182"/>
            <a:ext cx="1643074" cy="357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rot="16200000" flipH="1">
            <a:off x="2893207" y="3036091"/>
            <a:ext cx="2428892" cy="357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a:stCxn id="21" idx="3"/>
          </p:cNvCxnSpPr>
          <p:nvPr/>
        </p:nvCxnSpPr>
        <p:spPr>
          <a:xfrm flipV="1">
            <a:off x="3857621" y="5643578"/>
            <a:ext cx="428628" cy="428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a:stCxn id="21" idx="3"/>
          </p:cNvCxnSpPr>
          <p:nvPr/>
        </p:nvCxnSpPr>
        <p:spPr>
          <a:xfrm>
            <a:off x="3857621" y="6072206"/>
            <a:ext cx="428628"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a:stCxn id="7" idx="3"/>
          </p:cNvCxnSpPr>
          <p:nvPr/>
        </p:nvCxnSpPr>
        <p:spPr>
          <a:xfrm flipV="1">
            <a:off x="6000760" y="785794"/>
            <a:ext cx="500067" cy="642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a:stCxn id="7" idx="3"/>
          </p:cNvCxnSpPr>
          <p:nvPr/>
        </p:nvCxnSpPr>
        <p:spPr>
          <a:xfrm>
            <a:off x="6000760" y="1428736"/>
            <a:ext cx="5000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a:stCxn id="7" idx="3"/>
          </p:cNvCxnSpPr>
          <p:nvPr/>
        </p:nvCxnSpPr>
        <p:spPr>
          <a:xfrm>
            <a:off x="6000760" y="1428736"/>
            <a:ext cx="500067" cy="5000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a:stCxn id="7" idx="3"/>
          </p:cNvCxnSpPr>
          <p:nvPr/>
        </p:nvCxnSpPr>
        <p:spPr>
          <a:xfrm>
            <a:off x="6000760" y="1428736"/>
            <a:ext cx="500067" cy="1143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a:stCxn id="8" idx="3"/>
          </p:cNvCxnSpPr>
          <p:nvPr/>
        </p:nvCxnSpPr>
        <p:spPr>
          <a:xfrm>
            <a:off x="6000760" y="2714620"/>
            <a:ext cx="500067"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a:stCxn id="9" idx="3"/>
          </p:cNvCxnSpPr>
          <p:nvPr/>
        </p:nvCxnSpPr>
        <p:spPr>
          <a:xfrm flipV="1">
            <a:off x="6000760" y="3571876"/>
            <a:ext cx="500067" cy="71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a:stCxn id="10" idx="3"/>
          </p:cNvCxnSpPr>
          <p:nvPr/>
        </p:nvCxnSpPr>
        <p:spPr>
          <a:xfrm flipV="1">
            <a:off x="6000760" y="4357695"/>
            <a:ext cx="500067" cy="71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a:stCxn id="10" idx="3"/>
          </p:cNvCxnSpPr>
          <p:nvPr/>
        </p:nvCxnSpPr>
        <p:spPr>
          <a:xfrm>
            <a:off x="6000760" y="4429132"/>
            <a:ext cx="500067" cy="642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a:stCxn id="10" idx="3"/>
          </p:cNvCxnSpPr>
          <p:nvPr/>
        </p:nvCxnSpPr>
        <p:spPr>
          <a:xfrm>
            <a:off x="6000760" y="4429132"/>
            <a:ext cx="500067" cy="13573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正方形/長方形 90"/>
          <p:cNvSpPr/>
          <p:nvPr/>
        </p:nvSpPr>
        <p:spPr>
          <a:xfrm>
            <a:off x="928663" y="785794"/>
            <a:ext cx="257176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AR P丸ゴシック体M" pitchFamily="50" charset="-128"/>
                <a:ea typeface="AR P丸ゴシック体M" pitchFamily="50" charset="-128"/>
              </a:rPr>
              <a:t>被保険者</a:t>
            </a:r>
            <a:r>
              <a:rPr kumimoji="1" lang="en-US" altLang="ja-JP" sz="1400" dirty="0" smtClean="0">
                <a:solidFill>
                  <a:schemeClr val="tx1"/>
                </a:solidFill>
                <a:latin typeface="AR P丸ゴシック体M" pitchFamily="50" charset="-128"/>
                <a:ea typeface="AR P丸ゴシック体M" pitchFamily="50" charset="-128"/>
              </a:rPr>
              <a:t>3782</a:t>
            </a:r>
            <a:r>
              <a:rPr kumimoji="1" lang="ja-JP" altLang="en-US" sz="1400" dirty="0" smtClean="0">
                <a:solidFill>
                  <a:schemeClr val="tx1"/>
                </a:solidFill>
                <a:latin typeface="AR P丸ゴシック体M" pitchFamily="50" charset="-128"/>
                <a:ea typeface="AR P丸ゴシック体M" pitchFamily="50" charset="-128"/>
              </a:rPr>
              <a:t>万人</a:t>
            </a:r>
            <a:r>
              <a:rPr lang="ja-JP" altLang="en-US" sz="1400" dirty="0" smtClean="0">
                <a:solidFill>
                  <a:schemeClr val="tx1"/>
                </a:solidFill>
                <a:latin typeface="AR P丸ゴシック体M" pitchFamily="50" charset="-128"/>
                <a:ea typeface="AR P丸ゴシック体M" pitchFamily="50" charset="-128"/>
              </a:rPr>
              <a:t>（</a:t>
            </a:r>
            <a:r>
              <a:rPr kumimoji="1" lang="en-US" altLang="ja-JP" sz="1400" dirty="0" smtClean="0">
                <a:solidFill>
                  <a:schemeClr val="tx1"/>
                </a:solidFill>
                <a:latin typeface="AR P丸ゴシック体M" pitchFamily="50" charset="-128"/>
                <a:ea typeface="AR P丸ゴシック体M" pitchFamily="50" charset="-128"/>
              </a:rPr>
              <a:t>08</a:t>
            </a:r>
            <a:r>
              <a:rPr kumimoji="1" lang="ja-JP" altLang="en-US" sz="1400" dirty="0" smtClean="0">
                <a:solidFill>
                  <a:schemeClr val="tx1"/>
                </a:solidFill>
                <a:latin typeface="AR P丸ゴシック体M" pitchFamily="50" charset="-128"/>
                <a:ea typeface="AR P丸ゴシック体M" pitchFamily="50" charset="-128"/>
              </a:rPr>
              <a:t>年平均）</a:t>
            </a:r>
            <a:endParaRPr kumimoji="1" lang="ja-JP" altLang="en-US" sz="1400" dirty="0">
              <a:solidFill>
                <a:schemeClr val="tx1"/>
              </a:solidFill>
              <a:latin typeface="AR P丸ゴシック体M" pitchFamily="50" charset="-128"/>
              <a:ea typeface="AR P丸ゴシック体M" pitchFamily="5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60648"/>
            <a:ext cx="8229600" cy="504056"/>
          </a:xfrm>
          <a:solidFill>
            <a:srgbClr val="FFFF00"/>
          </a:solidFill>
        </p:spPr>
        <p:txBody>
          <a:bodyPr>
            <a:normAutofit/>
          </a:bodyPr>
          <a:lstStyle/>
          <a:p>
            <a:pPr algn="l"/>
            <a:r>
              <a:rPr kumimoji="1" lang="en-US" altLang="ja-JP" sz="2000" dirty="0" smtClean="0">
                <a:latin typeface="AR P丸ゴシック体M" pitchFamily="50" charset="-128"/>
                <a:ea typeface="AR P丸ゴシック体M" pitchFamily="50" charset="-128"/>
              </a:rPr>
              <a:t>〔</a:t>
            </a:r>
            <a:r>
              <a:rPr kumimoji="1" lang="ja-JP" altLang="en-US" sz="2000" dirty="0" smtClean="0">
                <a:latin typeface="AR P丸ゴシック体M" pitchFamily="50" charset="-128"/>
                <a:ea typeface="AR P丸ゴシック体M" pitchFamily="50" charset="-128"/>
              </a:rPr>
              <a:t>資料</a:t>
            </a:r>
            <a:r>
              <a:rPr kumimoji="1" lang="en-US" altLang="ja-JP" sz="2000" dirty="0" smtClean="0">
                <a:latin typeface="AR P丸ゴシック体M" pitchFamily="50" charset="-128"/>
                <a:ea typeface="AR P丸ゴシック体M" pitchFamily="50" charset="-128"/>
              </a:rPr>
              <a:t>2〕</a:t>
            </a:r>
            <a:r>
              <a:rPr kumimoji="1" lang="ja-JP" altLang="en-US" sz="2200" dirty="0" smtClean="0">
                <a:latin typeface="AR P丸ゴシック体M" pitchFamily="50" charset="-128"/>
                <a:ea typeface="AR P丸ゴシック体M" pitchFamily="50" charset="-128"/>
              </a:rPr>
              <a:t>　</a:t>
            </a:r>
            <a:r>
              <a:rPr kumimoji="1" lang="ja-JP" altLang="en-US" sz="2000" dirty="0" smtClean="0">
                <a:latin typeface="AR P丸ゴシック体M" pitchFamily="50" charset="-128"/>
                <a:ea typeface="AR P丸ゴシック体M" pitchFamily="50" charset="-128"/>
              </a:rPr>
              <a:t>「政府緊急雇用対策」の進捗状況</a:t>
            </a:r>
            <a:r>
              <a:rPr kumimoji="1" lang="en-US" altLang="ja-JP" sz="1600" dirty="0" smtClean="0">
                <a:latin typeface="AR P丸ゴシック体M" pitchFamily="50" charset="-128"/>
                <a:ea typeface="AR P丸ゴシック体M" pitchFamily="50" charset="-128"/>
              </a:rPr>
              <a:t>(2000</a:t>
            </a:r>
            <a:r>
              <a:rPr kumimoji="1" lang="ja-JP" altLang="en-US" sz="1600" dirty="0" smtClean="0">
                <a:latin typeface="AR P丸ゴシック体M" pitchFamily="50" charset="-128"/>
                <a:ea typeface="AR P丸ゴシック体M" pitchFamily="50" charset="-128"/>
              </a:rPr>
              <a:t>年</a:t>
            </a:r>
            <a:r>
              <a:rPr kumimoji="1" lang="en-US" altLang="ja-JP" sz="1600" dirty="0" smtClean="0">
                <a:latin typeface="AR P丸ゴシック体M" pitchFamily="50" charset="-128"/>
                <a:ea typeface="AR P丸ゴシック体M" pitchFamily="50" charset="-128"/>
              </a:rPr>
              <a:t>9</a:t>
            </a:r>
            <a:r>
              <a:rPr kumimoji="1" lang="ja-JP" altLang="en-US" sz="1600" dirty="0" smtClean="0">
                <a:latin typeface="AR P丸ゴシック体M" pitchFamily="50" charset="-128"/>
                <a:ea typeface="AR P丸ゴシック体M" pitchFamily="50" charset="-128"/>
              </a:rPr>
              <a:t>月時点</a:t>
            </a:r>
            <a:r>
              <a:rPr kumimoji="1" lang="en-US" altLang="ja-JP" sz="1600" dirty="0" smtClean="0">
                <a:latin typeface="AR P丸ゴシック体M" pitchFamily="50" charset="-128"/>
                <a:ea typeface="AR P丸ゴシック体M" pitchFamily="50" charset="-128"/>
              </a:rPr>
              <a:t>)</a:t>
            </a:r>
            <a:endParaRPr kumimoji="1" lang="ja-JP" altLang="en-US" sz="1600" dirty="0">
              <a:latin typeface="AR P丸ゴシック体M" pitchFamily="50" charset="-128"/>
              <a:ea typeface="AR P丸ゴシック体M" pitchFamily="50" charset="-128"/>
            </a:endParaRPr>
          </a:p>
        </p:txBody>
      </p:sp>
      <p:sp>
        <p:nvSpPr>
          <p:cNvPr id="3" name="コンテンツ プレースホルダ 2"/>
          <p:cNvSpPr>
            <a:spLocks noGrp="1"/>
          </p:cNvSpPr>
          <p:nvPr>
            <p:ph idx="1"/>
          </p:nvPr>
        </p:nvSpPr>
        <p:spPr/>
        <p:txBody>
          <a:bodyPr/>
          <a:lstStyle/>
          <a:p>
            <a:pPr>
              <a:buNone/>
            </a:pPr>
            <a:endParaRPr kumimoji="1" lang="en-US" altLang="ja-JP" dirty="0" smtClean="0"/>
          </a:p>
          <a:p>
            <a:pPr>
              <a:buNone/>
            </a:pPr>
            <a:endParaRPr kumimoji="1" lang="ja-JP" altLang="en-US" dirty="0"/>
          </a:p>
        </p:txBody>
      </p:sp>
      <p:sp>
        <p:nvSpPr>
          <p:cNvPr id="8" name="スライド番号プレースホルダ 7"/>
          <p:cNvSpPr>
            <a:spLocks noGrp="1"/>
          </p:cNvSpPr>
          <p:nvPr>
            <p:ph type="sldNum" sz="quarter" idx="12"/>
          </p:nvPr>
        </p:nvSpPr>
        <p:spPr>
          <a:xfrm>
            <a:off x="8129016" y="5734050"/>
            <a:ext cx="609600" cy="521208"/>
          </a:xfrm>
          <a:prstGeom prst="rect">
            <a:avLst/>
          </a:prstGeom>
        </p:spPr>
        <p:txBody>
          <a:bodyPr/>
          <a:lstStyle/>
          <a:p>
            <a:endParaRPr kumimoji="1" lang="ja-JP" altLang="en-US" b="0" dirty="0">
              <a:latin typeface="AR P丸ゴシック体M" pitchFamily="50" charset="-128"/>
              <a:ea typeface="AR P丸ゴシック体M" pitchFamily="50" charset="-128"/>
            </a:endParaRPr>
          </a:p>
        </p:txBody>
      </p:sp>
      <p:graphicFrame>
        <p:nvGraphicFramePr>
          <p:cNvPr id="4" name="表 3"/>
          <p:cNvGraphicFramePr>
            <a:graphicFrameLocks noGrp="1"/>
          </p:cNvGraphicFramePr>
          <p:nvPr/>
        </p:nvGraphicFramePr>
        <p:xfrm>
          <a:off x="395536" y="908720"/>
          <a:ext cx="8208912" cy="3036514"/>
        </p:xfrm>
        <a:graphic>
          <a:graphicData uri="http://schemas.openxmlformats.org/drawingml/2006/table">
            <a:tbl>
              <a:tblPr firstRow="1" bandRow="1">
                <a:tableStyleId>{5C22544A-7EE6-4342-B048-85BDC9FD1C3A}</a:tableStyleId>
              </a:tblPr>
              <a:tblGrid>
                <a:gridCol w="2179359"/>
                <a:gridCol w="1234968"/>
                <a:gridCol w="2922376"/>
                <a:gridCol w="1872209"/>
              </a:tblGrid>
              <a:tr h="483254">
                <a:tc>
                  <a:txBody>
                    <a:bodyPr/>
                    <a:lstStyle/>
                    <a:p>
                      <a:r>
                        <a:rPr kumimoji="1" lang="ja-JP" altLang="en-US" sz="1400" b="0" dirty="0" smtClean="0">
                          <a:solidFill>
                            <a:schemeClr val="tx1"/>
                          </a:solidFill>
                          <a:latin typeface="AR P丸ゴシック体M" pitchFamily="50" charset="-128"/>
                          <a:ea typeface="AR P丸ゴシック体M" pitchFamily="50" charset="-128"/>
                        </a:rPr>
                        <a:t>施策</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0" dirty="0" smtClean="0">
                          <a:solidFill>
                            <a:schemeClr val="tx1"/>
                          </a:solidFill>
                          <a:latin typeface="AR P丸ゴシック体M" pitchFamily="50" charset="-128"/>
                          <a:ea typeface="AR P丸ゴシック体M" pitchFamily="50" charset="-128"/>
                        </a:rPr>
                        <a:t>予算と雇用増の目標</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0" dirty="0" smtClean="0">
                          <a:solidFill>
                            <a:schemeClr val="tx1"/>
                          </a:solidFill>
                          <a:latin typeface="AR P丸ゴシック体M" pitchFamily="50" charset="-128"/>
                          <a:ea typeface="AR P丸ゴシック体M" pitchFamily="50" charset="-128"/>
                        </a:rPr>
                        <a:t>実績</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0" dirty="0" smtClean="0">
                          <a:solidFill>
                            <a:schemeClr val="tx1"/>
                          </a:solidFill>
                          <a:latin typeface="AR P丸ゴシック体M" pitchFamily="50" charset="-128"/>
                          <a:ea typeface="AR P丸ゴシック体M" pitchFamily="50" charset="-128"/>
                        </a:rPr>
                        <a:t>目標達成率</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2240">
                <a:tc>
                  <a:txBody>
                    <a:bodyPr/>
                    <a:lstStyle/>
                    <a:p>
                      <a:r>
                        <a:rPr kumimoji="1" lang="ja-JP" altLang="en-US" sz="1400" b="0" dirty="0" smtClean="0">
                          <a:solidFill>
                            <a:schemeClr val="tx1"/>
                          </a:solidFill>
                          <a:latin typeface="AR P丸ゴシック体M" pitchFamily="50" charset="-128"/>
                          <a:ea typeface="AR P丸ゴシック体M" pitchFamily="50" charset="-128"/>
                        </a:rPr>
                        <a:t>新規・成長分野雇用創出特別奨励金</a:t>
                      </a:r>
                      <a:r>
                        <a:rPr kumimoji="1" lang="en-US" altLang="ja-JP" sz="1400" b="0" dirty="0" smtClean="0">
                          <a:solidFill>
                            <a:schemeClr val="tx1"/>
                          </a:solidFill>
                          <a:latin typeface="AR P丸ゴシック体M" pitchFamily="50" charset="-128"/>
                          <a:ea typeface="AR P丸ゴシック体M" pitchFamily="50" charset="-128"/>
                        </a:rPr>
                        <a:t>(1999.8</a:t>
                      </a:r>
                      <a:r>
                        <a:rPr kumimoji="1" lang="ja-JP" altLang="en-US" sz="1400" b="0" dirty="0" smtClean="0">
                          <a:solidFill>
                            <a:schemeClr val="tx1"/>
                          </a:solidFill>
                          <a:latin typeface="AR P丸ゴシック体M" pitchFamily="50" charset="-128"/>
                          <a:ea typeface="AR P丸ゴシック体M" pitchFamily="50" charset="-128"/>
                        </a:rPr>
                        <a:t>～</a:t>
                      </a:r>
                      <a:r>
                        <a:rPr kumimoji="1" lang="en-US" altLang="ja-JP" sz="1400" b="0" dirty="0" smtClean="0">
                          <a:solidFill>
                            <a:schemeClr val="tx1"/>
                          </a:solidFill>
                          <a:latin typeface="AR P丸ゴシック体M" pitchFamily="50" charset="-128"/>
                          <a:ea typeface="AR P丸ゴシック体M" pitchFamily="50" charset="-128"/>
                        </a:rPr>
                        <a:t>2000.8)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0" dirty="0" smtClean="0">
                          <a:solidFill>
                            <a:schemeClr val="tx1"/>
                          </a:solidFill>
                          <a:latin typeface="AR P丸ゴシック体M" pitchFamily="50" charset="-128"/>
                          <a:ea typeface="AR P丸ゴシック体M" pitchFamily="50" charset="-128"/>
                        </a:rPr>
                        <a:t>約</a:t>
                      </a:r>
                      <a:r>
                        <a:rPr kumimoji="1" lang="en-US" altLang="ja-JP" sz="1400" b="0" dirty="0" smtClean="0">
                          <a:solidFill>
                            <a:schemeClr val="tx1"/>
                          </a:solidFill>
                          <a:latin typeface="AR P丸ゴシック体M" pitchFamily="50" charset="-128"/>
                          <a:ea typeface="AR P丸ゴシック体M" pitchFamily="50" charset="-128"/>
                        </a:rPr>
                        <a:t>900</a:t>
                      </a:r>
                      <a:r>
                        <a:rPr kumimoji="1" lang="ja-JP" altLang="en-US" sz="1400" b="0" dirty="0" smtClean="0">
                          <a:solidFill>
                            <a:schemeClr val="tx1"/>
                          </a:solidFill>
                          <a:latin typeface="AR P丸ゴシック体M" pitchFamily="50" charset="-128"/>
                          <a:ea typeface="AR P丸ゴシック体M" pitchFamily="50" charset="-128"/>
                        </a:rPr>
                        <a:t>億円</a:t>
                      </a:r>
                      <a:endParaRPr kumimoji="1" lang="en-US" altLang="ja-JP" sz="1400" b="0" dirty="0" smtClean="0">
                        <a:solidFill>
                          <a:schemeClr val="tx1"/>
                        </a:solidFill>
                        <a:latin typeface="AR P丸ゴシック体M" pitchFamily="50" charset="-128"/>
                        <a:ea typeface="AR P丸ゴシック体M" pitchFamily="50" charset="-128"/>
                      </a:endParaRPr>
                    </a:p>
                    <a:p>
                      <a:r>
                        <a:rPr kumimoji="1" lang="en-US" altLang="ja-JP" sz="1400" b="0" dirty="0" smtClean="0">
                          <a:solidFill>
                            <a:schemeClr val="tx1"/>
                          </a:solidFill>
                          <a:latin typeface="AR P丸ゴシック体M" pitchFamily="50" charset="-128"/>
                          <a:ea typeface="AR P丸ゴシック体M" pitchFamily="50" charset="-128"/>
                        </a:rPr>
                        <a:t>15</a:t>
                      </a:r>
                      <a:r>
                        <a:rPr kumimoji="1" lang="ja-JP" altLang="en-US" sz="1400" b="0" dirty="0" smtClean="0">
                          <a:solidFill>
                            <a:schemeClr val="tx1"/>
                          </a:solidFill>
                          <a:latin typeface="AR P丸ゴシック体M" pitchFamily="50" charset="-128"/>
                          <a:ea typeface="AR P丸ゴシック体M" pitchFamily="50" charset="-128"/>
                        </a:rPr>
                        <a:t>万人</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b="0" dirty="0" smtClean="0">
                          <a:solidFill>
                            <a:schemeClr val="tx1"/>
                          </a:solidFill>
                          <a:latin typeface="AR P丸ゴシック体M" pitchFamily="50" charset="-128"/>
                          <a:ea typeface="AR P丸ゴシック体M" pitchFamily="50" charset="-128"/>
                        </a:rPr>
                        <a:t>4,463</a:t>
                      </a:r>
                      <a:r>
                        <a:rPr kumimoji="1" lang="ja-JP" altLang="en-US" sz="1400" b="0" dirty="0" smtClean="0">
                          <a:solidFill>
                            <a:schemeClr val="tx1"/>
                          </a:solidFill>
                          <a:latin typeface="AR P丸ゴシック体M" pitchFamily="50" charset="-128"/>
                          <a:ea typeface="AR P丸ゴシック体M" pitchFamily="50" charset="-128"/>
                        </a:rPr>
                        <a:t>人</a:t>
                      </a:r>
                      <a:r>
                        <a:rPr kumimoji="1" lang="en-US" altLang="ja-JP" sz="1400" b="0" dirty="0" smtClean="0">
                          <a:solidFill>
                            <a:schemeClr val="tx1"/>
                          </a:solidFill>
                          <a:latin typeface="AR P丸ゴシック体M" pitchFamily="50" charset="-128"/>
                          <a:ea typeface="AR P丸ゴシック体M" pitchFamily="50" charset="-128"/>
                        </a:rPr>
                        <a:t>(2000</a:t>
                      </a:r>
                      <a:r>
                        <a:rPr kumimoji="1" lang="ja-JP" altLang="en-US" sz="1400" b="0" dirty="0" smtClean="0">
                          <a:solidFill>
                            <a:schemeClr val="tx1"/>
                          </a:solidFill>
                          <a:latin typeface="AR P丸ゴシック体M" pitchFamily="50" charset="-128"/>
                          <a:ea typeface="AR P丸ゴシック体M" pitchFamily="50" charset="-128"/>
                        </a:rPr>
                        <a:t>年</a:t>
                      </a:r>
                      <a:r>
                        <a:rPr kumimoji="1" lang="en-US" altLang="ja-JP" sz="1400" b="0" dirty="0" smtClean="0">
                          <a:solidFill>
                            <a:schemeClr val="tx1"/>
                          </a:solidFill>
                          <a:latin typeface="AR P丸ゴシック体M" pitchFamily="50" charset="-128"/>
                          <a:ea typeface="AR P丸ゴシック体M" pitchFamily="50" charset="-128"/>
                        </a:rPr>
                        <a:t>9</a:t>
                      </a:r>
                      <a:r>
                        <a:rPr kumimoji="1" lang="ja-JP" altLang="en-US" sz="1400" b="0" dirty="0" smtClean="0">
                          <a:solidFill>
                            <a:schemeClr val="tx1"/>
                          </a:solidFill>
                          <a:latin typeface="AR P丸ゴシック体M" pitchFamily="50" charset="-128"/>
                          <a:ea typeface="AR P丸ゴシック体M" pitchFamily="50" charset="-128"/>
                        </a:rPr>
                        <a:t>月</a:t>
                      </a:r>
                      <a:r>
                        <a:rPr kumimoji="1" lang="en-US" altLang="ja-JP" sz="1400" b="0" dirty="0" smtClean="0">
                          <a:solidFill>
                            <a:schemeClr val="tx1"/>
                          </a:solidFill>
                          <a:latin typeface="AR P丸ゴシック体M" pitchFamily="50" charset="-128"/>
                          <a:ea typeface="AR P丸ゴシック体M" pitchFamily="50" charset="-128"/>
                        </a:rPr>
                        <a:t>14</a:t>
                      </a:r>
                      <a:r>
                        <a:rPr kumimoji="1" lang="ja-JP" altLang="en-US" sz="1400" b="0" dirty="0" smtClean="0">
                          <a:solidFill>
                            <a:schemeClr val="tx1"/>
                          </a:solidFill>
                          <a:latin typeface="AR P丸ゴシック体M" pitchFamily="50" charset="-128"/>
                          <a:ea typeface="AR P丸ゴシック体M" pitchFamily="50" charset="-128"/>
                        </a:rPr>
                        <a:t>日までの決定人員。支給申請は</a:t>
                      </a:r>
                      <a:r>
                        <a:rPr kumimoji="1" lang="en-US" altLang="ja-JP" sz="1400" b="0" dirty="0" smtClean="0">
                          <a:solidFill>
                            <a:schemeClr val="tx1"/>
                          </a:solidFill>
                          <a:latin typeface="AR P丸ゴシック体M" pitchFamily="50" charset="-128"/>
                          <a:ea typeface="AR P丸ゴシック体M" pitchFamily="50" charset="-128"/>
                        </a:rPr>
                        <a:t>8,633</a:t>
                      </a:r>
                      <a:r>
                        <a:rPr kumimoji="1" lang="ja-JP" altLang="en-US" sz="1400" b="0" dirty="0" smtClean="0">
                          <a:solidFill>
                            <a:schemeClr val="tx1"/>
                          </a:solidFill>
                          <a:latin typeface="AR P丸ゴシック体M" pitchFamily="50" charset="-128"/>
                          <a:ea typeface="AR P丸ゴシック体M" pitchFamily="50" charset="-128"/>
                        </a:rPr>
                        <a:t>人</a:t>
                      </a:r>
                      <a:r>
                        <a:rPr kumimoji="1" lang="en-US" altLang="ja-JP" sz="1400" b="0" dirty="0" smtClean="0">
                          <a:solidFill>
                            <a:schemeClr val="tx1"/>
                          </a:solidFill>
                          <a:latin typeface="AR P丸ゴシック体M" pitchFamily="50" charset="-128"/>
                          <a:ea typeface="AR P丸ゴシック体M" pitchFamily="50" charset="-128"/>
                        </a:rPr>
                        <a:t>)</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0" dirty="0" smtClean="0">
                          <a:solidFill>
                            <a:schemeClr val="tx1"/>
                          </a:solidFill>
                          <a:latin typeface="AR P丸ゴシック体M" pitchFamily="50" charset="-128"/>
                          <a:ea typeface="AR P丸ゴシック体M" pitchFamily="50" charset="-128"/>
                        </a:rPr>
                        <a:t>決定人員の実績</a:t>
                      </a:r>
                      <a:r>
                        <a:rPr kumimoji="1" lang="en-US" altLang="ja-JP" sz="1400" b="0" dirty="0" smtClean="0">
                          <a:solidFill>
                            <a:schemeClr val="tx1"/>
                          </a:solidFill>
                          <a:latin typeface="AR P丸ゴシック体M" pitchFamily="50" charset="-128"/>
                          <a:ea typeface="AR P丸ゴシック体M" pitchFamily="50" charset="-128"/>
                        </a:rPr>
                        <a:t>2.9</a:t>
                      </a:r>
                      <a:r>
                        <a:rPr kumimoji="1" lang="ja-JP" altLang="en-US" sz="1400" b="0" dirty="0" smtClean="0">
                          <a:solidFill>
                            <a:schemeClr val="tx1"/>
                          </a:solidFill>
                          <a:latin typeface="AR P丸ゴシック体M" pitchFamily="50" charset="-128"/>
                          <a:ea typeface="AR P丸ゴシック体M" pitchFamily="50" charset="-128"/>
                        </a:rPr>
                        <a:t>％　　</a:t>
                      </a:r>
                      <a:endParaRPr kumimoji="1" lang="en-US" altLang="ja-JP" sz="1400" b="0" dirty="0" smtClean="0">
                        <a:solidFill>
                          <a:schemeClr val="tx1"/>
                        </a:solidFill>
                        <a:latin typeface="AR P丸ゴシック体M" pitchFamily="50" charset="-128"/>
                        <a:ea typeface="AR P丸ゴシック体M" pitchFamily="50" charset="-128"/>
                      </a:endParaRPr>
                    </a:p>
                    <a:p>
                      <a:r>
                        <a:rPr kumimoji="1" lang="ja-JP" altLang="en-US" sz="1400" b="0" dirty="0" smtClean="0">
                          <a:solidFill>
                            <a:schemeClr val="tx1"/>
                          </a:solidFill>
                          <a:latin typeface="AR P丸ゴシック体M" pitchFamily="50" charset="-128"/>
                          <a:ea typeface="AR P丸ゴシック体M" pitchFamily="50" charset="-128"/>
                        </a:rPr>
                        <a:t>申請込み</a:t>
                      </a:r>
                      <a:r>
                        <a:rPr kumimoji="1" lang="en-US" altLang="ja-JP" sz="1400" b="0" dirty="0" smtClean="0">
                          <a:solidFill>
                            <a:schemeClr val="tx1"/>
                          </a:solidFill>
                          <a:latin typeface="AR P丸ゴシック体M" pitchFamily="50" charset="-128"/>
                          <a:ea typeface="AR P丸ゴシック体M" pitchFamily="50" charset="-128"/>
                        </a:rPr>
                        <a:t>5.75</a:t>
                      </a:r>
                      <a:r>
                        <a:rPr kumimoji="1" lang="ja-JP" altLang="en-US" sz="1400" b="0" dirty="0" smtClean="0">
                          <a:solidFill>
                            <a:schemeClr val="tx1"/>
                          </a:solidFill>
                          <a:latin typeface="AR P丸ゴシック体M" pitchFamily="50" charset="-128"/>
                          <a:ea typeface="AR P丸ゴシック体M" pitchFamily="50" charset="-128"/>
                        </a:rPr>
                        <a:t>％　　</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5612">
                <a:tc>
                  <a:txBody>
                    <a:bodyPr/>
                    <a:lstStyle/>
                    <a:p>
                      <a:r>
                        <a:rPr kumimoji="1" lang="ja-JP" altLang="en-US" sz="1400" b="0" dirty="0" smtClean="0">
                          <a:solidFill>
                            <a:schemeClr val="tx1"/>
                          </a:solidFill>
                          <a:latin typeface="AR P丸ゴシック体M" pitchFamily="50" charset="-128"/>
                          <a:ea typeface="AR P丸ゴシック体M" pitchFamily="50" charset="-128"/>
                        </a:rPr>
                        <a:t>緊急雇用創出特別奨励金</a:t>
                      </a:r>
                      <a:r>
                        <a:rPr kumimoji="1" lang="en-US" altLang="ja-JP" sz="1400" b="0" dirty="0" smtClean="0">
                          <a:solidFill>
                            <a:schemeClr val="tx1"/>
                          </a:solidFill>
                          <a:latin typeface="AR P丸ゴシック体M" pitchFamily="50" charset="-128"/>
                          <a:ea typeface="AR P丸ゴシック体M" pitchFamily="50" charset="-128"/>
                        </a:rPr>
                        <a:t>(1999.1</a:t>
                      </a:r>
                      <a:r>
                        <a:rPr kumimoji="1" lang="ja-JP" altLang="en-US" sz="1400" b="0" dirty="0" smtClean="0">
                          <a:solidFill>
                            <a:schemeClr val="tx1"/>
                          </a:solidFill>
                          <a:latin typeface="AR P丸ゴシック体M" pitchFamily="50" charset="-128"/>
                          <a:ea typeface="AR P丸ゴシック体M" pitchFamily="50" charset="-128"/>
                        </a:rPr>
                        <a:t>～</a:t>
                      </a:r>
                      <a:r>
                        <a:rPr kumimoji="1" lang="en-US" altLang="ja-JP" sz="1400" b="0" dirty="0" smtClean="0">
                          <a:solidFill>
                            <a:schemeClr val="tx1"/>
                          </a:solidFill>
                          <a:latin typeface="AR P丸ゴシック体M" pitchFamily="50" charset="-128"/>
                          <a:ea typeface="AR P丸ゴシック体M" pitchFamily="50" charset="-128"/>
                        </a:rPr>
                        <a:t>2002.3</a:t>
                      </a:r>
                      <a:r>
                        <a:rPr kumimoji="1" lang="ja-JP" altLang="en-US" sz="1400" b="0" dirty="0" smtClean="0">
                          <a:solidFill>
                            <a:schemeClr val="tx1"/>
                          </a:solidFill>
                          <a:latin typeface="AR P丸ゴシック体M" pitchFamily="50" charset="-128"/>
                          <a:ea typeface="AR P丸ゴシック体M" pitchFamily="50" charset="-128"/>
                        </a:rPr>
                        <a:t>）</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0" dirty="0" smtClean="0">
                          <a:solidFill>
                            <a:schemeClr val="tx1"/>
                          </a:solidFill>
                          <a:latin typeface="AR P丸ゴシック体M" pitchFamily="50" charset="-128"/>
                          <a:ea typeface="AR P丸ゴシック体M" pitchFamily="50" charset="-128"/>
                        </a:rPr>
                        <a:t>約</a:t>
                      </a:r>
                      <a:r>
                        <a:rPr kumimoji="1" lang="en-US" altLang="ja-JP" sz="1400" b="0" dirty="0" smtClean="0">
                          <a:solidFill>
                            <a:schemeClr val="tx1"/>
                          </a:solidFill>
                          <a:latin typeface="AR P丸ゴシック体M" pitchFamily="50" charset="-128"/>
                          <a:ea typeface="AR P丸ゴシック体M" pitchFamily="50" charset="-128"/>
                        </a:rPr>
                        <a:t>600</a:t>
                      </a:r>
                      <a:r>
                        <a:rPr kumimoji="1" lang="ja-JP" altLang="en-US" sz="1400" b="0" dirty="0" smtClean="0">
                          <a:solidFill>
                            <a:schemeClr val="tx1"/>
                          </a:solidFill>
                          <a:latin typeface="AR P丸ゴシック体M" pitchFamily="50" charset="-128"/>
                          <a:ea typeface="AR P丸ゴシック体M" pitchFamily="50" charset="-128"/>
                        </a:rPr>
                        <a:t>億円</a:t>
                      </a:r>
                      <a:endParaRPr kumimoji="1" lang="en-US" altLang="ja-JP" sz="1400" b="0" dirty="0" smtClean="0">
                        <a:solidFill>
                          <a:schemeClr val="tx1"/>
                        </a:solidFill>
                        <a:latin typeface="AR P丸ゴシック体M" pitchFamily="50" charset="-128"/>
                        <a:ea typeface="AR P丸ゴシック体M" pitchFamily="50" charset="-128"/>
                      </a:endParaRPr>
                    </a:p>
                    <a:p>
                      <a:r>
                        <a:rPr kumimoji="1" lang="en-US" altLang="ja-JP" sz="1400" b="0" dirty="0" smtClean="0">
                          <a:solidFill>
                            <a:schemeClr val="tx1"/>
                          </a:solidFill>
                          <a:latin typeface="AR P丸ゴシック体M" pitchFamily="50" charset="-128"/>
                          <a:ea typeface="AR P丸ゴシック体M" pitchFamily="50" charset="-128"/>
                        </a:rPr>
                        <a:t>20</a:t>
                      </a:r>
                      <a:r>
                        <a:rPr kumimoji="1" lang="ja-JP" altLang="en-US" sz="1400" b="0" dirty="0" smtClean="0">
                          <a:solidFill>
                            <a:schemeClr val="tx1"/>
                          </a:solidFill>
                          <a:latin typeface="AR P丸ゴシック体M" pitchFamily="50" charset="-128"/>
                          <a:ea typeface="AR P丸ゴシック体M" pitchFamily="50" charset="-128"/>
                        </a:rPr>
                        <a:t>万人</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b="0" dirty="0" smtClean="0">
                          <a:solidFill>
                            <a:schemeClr val="tx1"/>
                          </a:solidFill>
                          <a:latin typeface="AR P丸ゴシック体M" pitchFamily="50" charset="-128"/>
                          <a:ea typeface="AR P丸ゴシック体M" pitchFamily="50" charset="-128"/>
                        </a:rPr>
                        <a:t>2806</a:t>
                      </a:r>
                      <a:r>
                        <a:rPr kumimoji="1" lang="ja-JP" altLang="en-US" sz="1400" b="0" dirty="0" smtClean="0">
                          <a:solidFill>
                            <a:schemeClr val="tx1"/>
                          </a:solidFill>
                          <a:latin typeface="AR P丸ゴシック体M" pitchFamily="50" charset="-128"/>
                          <a:ea typeface="AR P丸ゴシック体M" pitchFamily="50" charset="-128"/>
                        </a:rPr>
                        <a:t>人</a:t>
                      </a:r>
                      <a:r>
                        <a:rPr kumimoji="1" lang="en-US" altLang="ja-JP" sz="1400" b="0" dirty="0" smtClean="0">
                          <a:solidFill>
                            <a:schemeClr val="tx1"/>
                          </a:solidFill>
                          <a:latin typeface="AR P丸ゴシック体M" pitchFamily="50" charset="-128"/>
                          <a:ea typeface="AR P丸ゴシック体M" pitchFamily="50" charset="-128"/>
                        </a:rPr>
                        <a:t>(2000</a:t>
                      </a:r>
                      <a:r>
                        <a:rPr kumimoji="1" lang="ja-JP" altLang="en-US" sz="1400" b="0" dirty="0" smtClean="0">
                          <a:solidFill>
                            <a:schemeClr val="tx1"/>
                          </a:solidFill>
                          <a:latin typeface="AR P丸ゴシック体M" pitchFamily="50" charset="-128"/>
                          <a:ea typeface="AR P丸ゴシック体M" pitchFamily="50" charset="-128"/>
                        </a:rPr>
                        <a:t>年</a:t>
                      </a:r>
                      <a:r>
                        <a:rPr kumimoji="1" lang="en-US" altLang="ja-JP" sz="1400" b="0" dirty="0" smtClean="0">
                          <a:solidFill>
                            <a:schemeClr val="tx1"/>
                          </a:solidFill>
                          <a:latin typeface="AR P丸ゴシック体M" pitchFamily="50" charset="-128"/>
                          <a:ea typeface="AR P丸ゴシック体M" pitchFamily="50" charset="-128"/>
                        </a:rPr>
                        <a:t>9</a:t>
                      </a:r>
                      <a:r>
                        <a:rPr kumimoji="1" lang="ja-JP" altLang="en-US" sz="1400" b="0" dirty="0" smtClean="0">
                          <a:solidFill>
                            <a:schemeClr val="tx1"/>
                          </a:solidFill>
                          <a:latin typeface="AR P丸ゴシック体M" pitchFamily="50" charset="-128"/>
                          <a:ea typeface="AR P丸ゴシック体M" pitchFamily="50" charset="-128"/>
                        </a:rPr>
                        <a:t>月</a:t>
                      </a:r>
                      <a:r>
                        <a:rPr kumimoji="1" lang="en-US" altLang="ja-JP" sz="1400" b="0" dirty="0" smtClean="0">
                          <a:solidFill>
                            <a:schemeClr val="tx1"/>
                          </a:solidFill>
                          <a:latin typeface="AR P丸ゴシック体M" pitchFamily="50" charset="-128"/>
                          <a:ea typeface="AR P丸ゴシック体M" pitchFamily="50" charset="-128"/>
                        </a:rPr>
                        <a:t>14</a:t>
                      </a:r>
                      <a:r>
                        <a:rPr kumimoji="1" lang="ja-JP" altLang="en-US" sz="1400" b="0" dirty="0" smtClean="0">
                          <a:solidFill>
                            <a:schemeClr val="tx1"/>
                          </a:solidFill>
                          <a:latin typeface="AR P丸ゴシック体M" pitchFamily="50" charset="-128"/>
                          <a:ea typeface="AR P丸ゴシック体M" pitchFamily="50" charset="-128"/>
                        </a:rPr>
                        <a:t>日までの決定人員。支給申請は</a:t>
                      </a:r>
                      <a:r>
                        <a:rPr kumimoji="1" lang="en-US" altLang="ja-JP" sz="1400" b="0" dirty="0" smtClean="0">
                          <a:solidFill>
                            <a:schemeClr val="tx1"/>
                          </a:solidFill>
                          <a:latin typeface="AR P丸ゴシック体M" pitchFamily="50" charset="-128"/>
                          <a:ea typeface="AR P丸ゴシック体M" pitchFamily="50" charset="-128"/>
                        </a:rPr>
                        <a:t>4,019</a:t>
                      </a:r>
                      <a:r>
                        <a:rPr kumimoji="1" lang="ja-JP" altLang="en-US" sz="1400" b="0" dirty="0" smtClean="0">
                          <a:solidFill>
                            <a:schemeClr val="tx1"/>
                          </a:solidFill>
                          <a:latin typeface="AR P丸ゴシック体M" pitchFamily="50" charset="-128"/>
                          <a:ea typeface="AR P丸ゴシック体M" pitchFamily="50" charset="-128"/>
                        </a:rPr>
                        <a:t>人</a:t>
                      </a:r>
                      <a:r>
                        <a:rPr kumimoji="1" lang="en-US" altLang="ja-JP" sz="1400" b="0" dirty="0" smtClean="0">
                          <a:solidFill>
                            <a:schemeClr val="tx1"/>
                          </a:solidFill>
                          <a:latin typeface="AR P丸ゴシック体M" pitchFamily="50" charset="-128"/>
                          <a:ea typeface="AR P丸ゴシック体M" pitchFamily="50" charset="-128"/>
                        </a:rPr>
                        <a:t>)</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0" dirty="0" smtClean="0">
                          <a:solidFill>
                            <a:schemeClr val="tx1"/>
                          </a:solidFill>
                          <a:latin typeface="AR P丸ゴシック体M" pitchFamily="50" charset="-128"/>
                          <a:ea typeface="AR P丸ゴシック体M" pitchFamily="50" charset="-128"/>
                        </a:rPr>
                        <a:t>決定人員の実績</a:t>
                      </a:r>
                      <a:r>
                        <a:rPr kumimoji="1" lang="en-US" altLang="ja-JP" sz="1400" b="0" dirty="0" smtClean="0">
                          <a:solidFill>
                            <a:schemeClr val="tx1"/>
                          </a:solidFill>
                          <a:latin typeface="AR P丸ゴシック体M" pitchFamily="50" charset="-128"/>
                          <a:ea typeface="AR P丸ゴシック体M" pitchFamily="50" charset="-128"/>
                        </a:rPr>
                        <a:t>1.4</a:t>
                      </a:r>
                      <a:r>
                        <a:rPr kumimoji="1" lang="ja-JP" altLang="en-US" sz="1400" b="0" dirty="0" smtClean="0">
                          <a:solidFill>
                            <a:schemeClr val="tx1"/>
                          </a:solidFill>
                          <a:latin typeface="AR P丸ゴシック体M" pitchFamily="50" charset="-128"/>
                          <a:ea typeface="AR P丸ゴシック体M" pitchFamily="50" charset="-128"/>
                        </a:rPr>
                        <a:t>％</a:t>
                      </a:r>
                      <a:endParaRPr kumimoji="1" lang="en-US" altLang="ja-JP" sz="1400" b="0" dirty="0" smtClean="0">
                        <a:solidFill>
                          <a:schemeClr val="tx1"/>
                        </a:solidFill>
                        <a:latin typeface="AR P丸ゴシック体M" pitchFamily="50" charset="-128"/>
                        <a:ea typeface="AR P丸ゴシック体M" pitchFamily="50" charset="-128"/>
                      </a:endParaRPr>
                    </a:p>
                    <a:p>
                      <a:r>
                        <a:rPr kumimoji="1" lang="ja-JP" altLang="en-US" sz="1400" b="0" dirty="0" smtClean="0">
                          <a:solidFill>
                            <a:schemeClr val="tx1"/>
                          </a:solidFill>
                          <a:latin typeface="AR P丸ゴシック体M" pitchFamily="50" charset="-128"/>
                          <a:ea typeface="AR P丸ゴシック体M" pitchFamily="50" charset="-128"/>
                        </a:rPr>
                        <a:t>申請込み</a:t>
                      </a:r>
                      <a:r>
                        <a:rPr kumimoji="1" lang="en-US" altLang="ja-JP" sz="1400" b="0" dirty="0" smtClean="0">
                          <a:solidFill>
                            <a:schemeClr val="tx1"/>
                          </a:solidFill>
                          <a:latin typeface="AR P丸ゴシック体M" pitchFamily="50" charset="-128"/>
                          <a:ea typeface="AR P丸ゴシック体M" pitchFamily="50" charset="-128"/>
                        </a:rPr>
                        <a:t>2.0</a:t>
                      </a:r>
                      <a:r>
                        <a:rPr kumimoji="1" lang="ja-JP" altLang="en-US" sz="1400" b="0" dirty="0" smtClean="0">
                          <a:solidFill>
                            <a:schemeClr val="tx1"/>
                          </a:solidFill>
                          <a:latin typeface="AR P丸ゴシック体M" pitchFamily="50" charset="-128"/>
                          <a:ea typeface="AR P丸ゴシック体M" pitchFamily="50" charset="-128"/>
                        </a:rPr>
                        <a:t>％</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6050">
                <a:tc>
                  <a:txBody>
                    <a:bodyPr/>
                    <a:lstStyle/>
                    <a:p>
                      <a:r>
                        <a:rPr kumimoji="1" lang="ja-JP" altLang="en-US" sz="1400" b="0" dirty="0" smtClean="0">
                          <a:solidFill>
                            <a:schemeClr val="tx1"/>
                          </a:solidFill>
                          <a:latin typeface="AR P丸ゴシック体M" pitchFamily="50" charset="-128"/>
                          <a:ea typeface="AR P丸ゴシック体M" pitchFamily="50" charset="-128"/>
                        </a:rPr>
                        <a:t>人材移動特別助成金</a:t>
                      </a:r>
                      <a:r>
                        <a:rPr kumimoji="1" lang="en-US" altLang="ja-JP" sz="1400" b="0" dirty="0" smtClean="0">
                          <a:solidFill>
                            <a:schemeClr val="tx1"/>
                          </a:solidFill>
                          <a:latin typeface="AR P丸ゴシック体M" pitchFamily="50" charset="-128"/>
                          <a:ea typeface="AR P丸ゴシック体M" pitchFamily="50" charset="-128"/>
                        </a:rPr>
                        <a:t>(1999.1</a:t>
                      </a:r>
                      <a:r>
                        <a:rPr kumimoji="1" lang="ja-JP" altLang="en-US" sz="1400" b="0" dirty="0" smtClean="0">
                          <a:solidFill>
                            <a:schemeClr val="tx1"/>
                          </a:solidFill>
                          <a:latin typeface="AR P丸ゴシック体M" pitchFamily="50" charset="-128"/>
                          <a:ea typeface="AR P丸ゴシック体M" pitchFamily="50" charset="-128"/>
                        </a:rPr>
                        <a:t>～</a:t>
                      </a:r>
                      <a:r>
                        <a:rPr kumimoji="1" lang="en-US" altLang="ja-JP" sz="1400" b="0" dirty="0" smtClean="0">
                          <a:solidFill>
                            <a:schemeClr val="tx1"/>
                          </a:solidFill>
                          <a:latin typeface="AR P丸ゴシック体M" pitchFamily="50" charset="-128"/>
                          <a:ea typeface="AR P丸ゴシック体M" pitchFamily="50" charset="-128"/>
                        </a:rPr>
                        <a:t>2001.3)</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0" dirty="0" smtClean="0">
                          <a:solidFill>
                            <a:schemeClr val="tx1"/>
                          </a:solidFill>
                          <a:latin typeface="AR P丸ゴシック体M" pitchFamily="50" charset="-128"/>
                          <a:ea typeface="AR P丸ゴシック体M" pitchFamily="50" charset="-128"/>
                        </a:rPr>
                        <a:t>約</a:t>
                      </a:r>
                      <a:r>
                        <a:rPr kumimoji="1" lang="en-US" altLang="ja-JP" sz="1400" b="0" dirty="0" smtClean="0">
                          <a:solidFill>
                            <a:schemeClr val="tx1"/>
                          </a:solidFill>
                          <a:latin typeface="AR P丸ゴシック体M" pitchFamily="50" charset="-128"/>
                          <a:ea typeface="AR P丸ゴシック体M" pitchFamily="50" charset="-128"/>
                        </a:rPr>
                        <a:t>400</a:t>
                      </a:r>
                      <a:r>
                        <a:rPr kumimoji="1" lang="ja-JP" altLang="en-US" sz="1400" b="0" dirty="0" smtClean="0">
                          <a:solidFill>
                            <a:schemeClr val="tx1"/>
                          </a:solidFill>
                          <a:latin typeface="AR P丸ゴシック体M" pitchFamily="50" charset="-128"/>
                          <a:ea typeface="AR P丸ゴシック体M" pitchFamily="50" charset="-128"/>
                        </a:rPr>
                        <a:t>億円</a:t>
                      </a:r>
                      <a:endParaRPr kumimoji="1" lang="en-US" altLang="ja-JP" sz="1400" b="0" dirty="0" smtClean="0">
                        <a:solidFill>
                          <a:schemeClr val="tx1"/>
                        </a:solidFill>
                        <a:latin typeface="AR P丸ゴシック体M" pitchFamily="50" charset="-128"/>
                        <a:ea typeface="AR P丸ゴシック体M" pitchFamily="50" charset="-128"/>
                      </a:endParaRPr>
                    </a:p>
                    <a:p>
                      <a:r>
                        <a:rPr kumimoji="1" lang="en-US" altLang="ja-JP" sz="1400" b="0" dirty="0" smtClean="0">
                          <a:solidFill>
                            <a:schemeClr val="tx1"/>
                          </a:solidFill>
                          <a:latin typeface="AR P丸ゴシック体M" pitchFamily="50" charset="-128"/>
                          <a:ea typeface="AR P丸ゴシック体M" pitchFamily="50" charset="-128"/>
                        </a:rPr>
                        <a:t>7</a:t>
                      </a:r>
                      <a:r>
                        <a:rPr kumimoji="1" lang="ja-JP" altLang="en-US" sz="1400" b="0" dirty="0" smtClean="0">
                          <a:solidFill>
                            <a:schemeClr val="tx1"/>
                          </a:solidFill>
                          <a:latin typeface="AR P丸ゴシック体M" pitchFamily="50" charset="-128"/>
                          <a:ea typeface="AR P丸ゴシック体M" pitchFamily="50" charset="-128"/>
                        </a:rPr>
                        <a:t>万人</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b="0" dirty="0" smtClean="0">
                          <a:solidFill>
                            <a:schemeClr val="tx1"/>
                          </a:solidFill>
                          <a:latin typeface="AR P丸ゴシック体M" pitchFamily="50" charset="-128"/>
                          <a:ea typeface="AR P丸ゴシック体M" pitchFamily="50" charset="-128"/>
                        </a:rPr>
                        <a:t>6077</a:t>
                      </a:r>
                      <a:r>
                        <a:rPr kumimoji="1" lang="ja-JP" altLang="en-US" sz="1400" b="0" dirty="0" smtClean="0">
                          <a:solidFill>
                            <a:schemeClr val="tx1"/>
                          </a:solidFill>
                          <a:latin typeface="AR P丸ゴシック体M" pitchFamily="50" charset="-128"/>
                          <a:ea typeface="AR P丸ゴシック体M" pitchFamily="50" charset="-128"/>
                        </a:rPr>
                        <a:t>人</a:t>
                      </a:r>
                      <a:r>
                        <a:rPr kumimoji="1" lang="en-US" altLang="ja-JP" sz="1400" b="0" dirty="0" smtClean="0">
                          <a:solidFill>
                            <a:schemeClr val="tx1"/>
                          </a:solidFill>
                          <a:latin typeface="AR P丸ゴシック体M" pitchFamily="50" charset="-128"/>
                          <a:ea typeface="AR P丸ゴシック体M" pitchFamily="50" charset="-128"/>
                        </a:rPr>
                        <a:t>(2000</a:t>
                      </a:r>
                      <a:r>
                        <a:rPr kumimoji="1" lang="ja-JP" altLang="en-US" sz="1400" b="0" dirty="0" smtClean="0">
                          <a:solidFill>
                            <a:schemeClr val="tx1"/>
                          </a:solidFill>
                          <a:latin typeface="AR P丸ゴシック体M" pitchFamily="50" charset="-128"/>
                          <a:ea typeface="AR P丸ゴシック体M" pitchFamily="50" charset="-128"/>
                        </a:rPr>
                        <a:t>年</a:t>
                      </a:r>
                      <a:r>
                        <a:rPr kumimoji="1" lang="en-US" altLang="ja-JP" sz="1400" b="0" dirty="0" smtClean="0">
                          <a:solidFill>
                            <a:schemeClr val="tx1"/>
                          </a:solidFill>
                          <a:latin typeface="AR P丸ゴシック体M" pitchFamily="50" charset="-128"/>
                          <a:ea typeface="AR P丸ゴシック体M" pitchFamily="50" charset="-128"/>
                        </a:rPr>
                        <a:t>8</a:t>
                      </a:r>
                      <a:r>
                        <a:rPr kumimoji="1" lang="ja-JP" altLang="en-US" sz="1400" b="0" dirty="0" smtClean="0">
                          <a:solidFill>
                            <a:schemeClr val="tx1"/>
                          </a:solidFill>
                          <a:latin typeface="AR P丸ゴシック体M" pitchFamily="50" charset="-128"/>
                          <a:ea typeface="AR P丸ゴシック体M" pitchFamily="50" charset="-128"/>
                        </a:rPr>
                        <a:t>月までの支給決定。支給見込み</a:t>
                      </a:r>
                      <a:r>
                        <a:rPr kumimoji="1" lang="en-US" altLang="ja-JP" sz="1400" b="0" dirty="0" smtClean="0">
                          <a:solidFill>
                            <a:schemeClr val="tx1"/>
                          </a:solidFill>
                          <a:latin typeface="AR P丸ゴシック体M" pitchFamily="50" charset="-128"/>
                          <a:ea typeface="AR P丸ゴシック体M" pitchFamily="50" charset="-128"/>
                        </a:rPr>
                        <a:t>10,316</a:t>
                      </a:r>
                      <a:r>
                        <a:rPr kumimoji="1" lang="ja-JP" altLang="en-US" sz="1400" b="0" dirty="0" smtClean="0">
                          <a:solidFill>
                            <a:schemeClr val="tx1"/>
                          </a:solidFill>
                          <a:latin typeface="AR P丸ゴシック体M" pitchFamily="50" charset="-128"/>
                          <a:ea typeface="AR P丸ゴシック体M" pitchFamily="50" charset="-128"/>
                        </a:rPr>
                        <a:t>人）</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0" dirty="0" smtClean="0">
                          <a:solidFill>
                            <a:schemeClr val="tx1"/>
                          </a:solidFill>
                          <a:latin typeface="AR P丸ゴシック体M" pitchFamily="50" charset="-128"/>
                          <a:ea typeface="AR P丸ゴシック体M" pitchFamily="50" charset="-128"/>
                        </a:rPr>
                        <a:t>決定人員</a:t>
                      </a:r>
                      <a:r>
                        <a:rPr kumimoji="1" lang="en-US" altLang="ja-JP" sz="1400" b="0" dirty="0" smtClean="0">
                          <a:solidFill>
                            <a:schemeClr val="tx1"/>
                          </a:solidFill>
                          <a:latin typeface="AR P丸ゴシック体M" pitchFamily="50" charset="-128"/>
                          <a:ea typeface="AR P丸ゴシック体M" pitchFamily="50" charset="-128"/>
                        </a:rPr>
                        <a:t>8.7</a:t>
                      </a:r>
                      <a:r>
                        <a:rPr kumimoji="1" lang="ja-JP" altLang="en-US" sz="1400" b="0" dirty="0" smtClean="0">
                          <a:solidFill>
                            <a:schemeClr val="tx1"/>
                          </a:solidFill>
                          <a:latin typeface="AR P丸ゴシック体M" pitchFamily="50" charset="-128"/>
                          <a:ea typeface="AR P丸ゴシック体M" pitchFamily="50" charset="-128"/>
                        </a:rPr>
                        <a:t>％</a:t>
                      </a:r>
                      <a:endParaRPr kumimoji="1" lang="en-US" altLang="ja-JP" sz="1400" b="0" dirty="0" smtClean="0">
                        <a:solidFill>
                          <a:schemeClr val="tx1"/>
                        </a:solidFill>
                        <a:latin typeface="AR P丸ゴシック体M" pitchFamily="50" charset="-128"/>
                        <a:ea typeface="AR P丸ゴシック体M" pitchFamily="50" charset="-128"/>
                      </a:endParaRPr>
                    </a:p>
                    <a:p>
                      <a:r>
                        <a:rPr kumimoji="1" lang="ja-JP" altLang="en-US" sz="1400" b="0" dirty="0" smtClean="0">
                          <a:solidFill>
                            <a:schemeClr val="tx1"/>
                          </a:solidFill>
                          <a:latin typeface="AR P丸ゴシック体M" pitchFamily="50" charset="-128"/>
                          <a:ea typeface="AR P丸ゴシック体M" pitchFamily="50" charset="-128"/>
                        </a:rPr>
                        <a:t>申請込み</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55172">
                <a:tc>
                  <a:txBody>
                    <a:bodyPr/>
                    <a:lstStyle/>
                    <a:p>
                      <a:r>
                        <a:rPr kumimoji="1" lang="ja-JP" altLang="en-US" sz="1400" b="0" dirty="0" smtClean="0">
                          <a:solidFill>
                            <a:schemeClr val="tx1"/>
                          </a:solidFill>
                          <a:latin typeface="AR P丸ゴシック体M" pitchFamily="50" charset="-128"/>
                          <a:ea typeface="AR P丸ゴシック体M" pitchFamily="50" charset="-128"/>
                        </a:rPr>
                        <a:t>緊急地域雇用特別交付金</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0" dirty="0" smtClean="0">
                          <a:solidFill>
                            <a:schemeClr val="tx1"/>
                          </a:solidFill>
                          <a:latin typeface="AR P丸ゴシック体M" pitchFamily="50" charset="-128"/>
                          <a:ea typeface="AR P丸ゴシック体M" pitchFamily="50" charset="-128"/>
                        </a:rPr>
                        <a:t>約</a:t>
                      </a:r>
                      <a:r>
                        <a:rPr kumimoji="1" lang="en-US" altLang="ja-JP" sz="1400" b="0" dirty="0" smtClean="0">
                          <a:solidFill>
                            <a:schemeClr val="tx1"/>
                          </a:solidFill>
                          <a:latin typeface="AR P丸ゴシック体M" pitchFamily="50" charset="-128"/>
                          <a:ea typeface="AR P丸ゴシック体M" pitchFamily="50" charset="-128"/>
                        </a:rPr>
                        <a:t>2000</a:t>
                      </a:r>
                      <a:r>
                        <a:rPr kumimoji="1" lang="ja-JP" altLang="en-US" sz="1400" b="0" dirty="0" smtClean="0">
                          <a:solidFill>
                            <a:schemeClr val="tx1"/>
                          </a:solidFill>
                          <a:latin typeface="AR P丸ゴシック体M" pitchFamily="50" charset="-128"/>
                          <a:ea typeface="AR P丸ゴシック体M" pitchFamily="50" charset="-128"/>
                        </a:rPr>
                        <a:t>億円</a:t>
                      </a:r>
                      <a:endParaRPr kumimoji="1" lang="en-US" altLang="ja-JP" sz="1400" b="0" dirty="0" smtClean="0">
                        <a:solidFill>
                          <a:schemeClr val="tx1"/>
                        </a:solidFill>
                        <a:latin typeface="AR P丸ゴシック体M" pitchFamily="50" charset="-128"/>
                        <a:ea typeface="AR P丸ゴシック体M" pitchFamily="50" charset="-128"/>
                      </a:endParaRPr>
                    </a:p>
                    <a:p>
                      <a:r>
                        <a:rPr kumimoji="1" lang="en-US" altLang="ja-JP" sz="1400" b="0" dirty="0" smtClean="0">
                          <a:solidFill>
                            <a:schemeClr val="tx1"/>
                          </a:solidFill>
                          <a:latin typeface="AR P丸ゴシック体M" pitchFamily="50" charset="-128"/>
                          <a:ea typeface="AR P丸ゴシック体M" pitchFamily="50" charset="-128"/>
                        </a:rPr>
                        <a:t>30</a:t>
                      </a:r>
                      <a:r>
                        <a:rPr kumimoji="1" lang="ja-JP" altLang="en-US" sz="1400" b="0" dirty="0" smtClean="0">
                          <a:solidFill>
                            <a:schemeClr val="tx1"/>
                          </a:solidFill>
                          <a:latin typeface="AR P丸ゴシック体M" pitchFamily="50" charset="-128"/>
                          <a:ea typeface="AR P丸ゴシック体M" pitchFamily="50" charset="-128"/>
                        </a:rPr>
                        <a:t>万人</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b="0" dirty="0" smtClean="0">
                          <a:solidFill>
                            <a:schemeClr val="tx1"/>
                          </a:solidFill>
                          <a:latin typeface="AR P丸ゴシック体M" pitchFamily="50" charset="-128"/>
                          <a:ea typeface="AR P丸ゴシック体M" pitchFamily="50" charset="-128"/>
                        </a:rPr>
                        <a:t>1999</a:t>
                      </a:r>
                      <a:r>
                        <a:rPr kumimoji="1" lang="ja-JP" altLang="en-US" sz="1400" b="0" dirty="0" smtClean="0">
                          <a:solidFill>
                            <a:schemeClr val="tx1"/>
                          </a:solidFill>
                          <a:latin typeface="AR P丸ゴシック体M" pitchFamily="50" charset="-128"/>
                          <a:ea typeface="AR P丸ゴシック体M" pitchFamily="50" charset="-128"/>
                        </a:rPr>
                        <a:t>年</a:t>
                      </a:r>
                      <a:r>
                        <a:rPr kumimoji="1" lang="en-US" altLang="ja-JP" sz="1400" b="0" dirty="0" smtClean="0">
                          <a:solidFill>
                            <a:schemeClr val="tx1"/>
                          </a:solidFill>
                          <a:latin typeface="AR P丸ゴシック体M" pitchFamily="50" charset="-128"/>
                          <a:ea typeface="AR P丸ゴシック体M" pitchFamily="50" charset="-128"/>
                        </a:rPr>
                        <a:t>387</a:t>
                      </a:r>
                      <a:r>
                        <a:rPr kumimoji="1" lang="ja-JP" altLang="en-US" sz="1400" b="0" dirty="0" smtClean="0">
                          <a:solidFill>
                            <a:schemeClr val="tx1"/>
                          </a:solidFill>
                          <a:latin typeface="AR P丸ゴシック体M" pitchFamily="50" charset="-128"/>
                          <a:ea typeface="AR P丸ゴシック体M" pitchFamily="50" charset="-128"/>
                        </a:rPr>
                        <a:t>億円</a:t>
                      </a:r>
                      <a:r>
                        <a:rPr kumimoji="1" lang="en-US" altLang="ja-JP" sz="1400" b="0" dirty="0" smtClean="0">
                          <a:solidFill>
                            <a:schemeClr val="tx1"/>
                          </a:solidFill>
                          <a:latin typeface="AR P丸ゴシック体M" pitchFamily="50" charset="-128"/>
                          <a:ea typeface="AR P丸ゴシック体M" pitchFamily="50" charset="-128"/>
                        </a:rPr>
                        <a:t>73,164</a:t>
                      </a:r>
                      <a:r>
                        <a:rPr kumimoji="1" lang="ja-JP" altLang="en-US" sz="1400" b="0" dirty="0" smtClean="0">
                          <a:solidFill>
                            <a:schemeClr val="tx1"/>
                          </a:solidFill>
                          <a:latin typeface="AR P丸ゴシック体M" pitchFamily="50" charset="-128"/>
                          <a:ea typeface="AR P丸ゴシック体M" pitchFamily="50" charset="-128"/>
                        </a:rPr>
                        <a:t>人</a:t>
                      </a:r>
                      <a:endParaRPr kumimoji="1" lang="en-US" altLang="ja-JP" sz="1400" b="0" dirty="0" smtClean="0">
                        <a:solidFill>
                          <a:schemeClr val="tx1"/>
                        </a:solidFill>
                        <a:latin typeface="AR P丸ゴシック体M" pitchFamily="50" charset="-128"/>
                        <a:ea typeface="AR P丸ゴシック体M" pitchFamily="50" charset="-128"/>
                      </a:endParaRPr>
                    </a:p>
                    <a:p>
                      <a:r>
                        <a:rPr kumimoji="1" lang="en-US" altLang="ja-JP" sz="1400" b="0" dirty="0" smtClean="0">
                          <a:solidFill>
                            <a:schemeClr val="tx1"/>
                          </a:solidFill>
                          <a:latin typeface="AR P丸ゴシック体M" pitchFamily="50" charset="-128"/>
                          <a:ea typeface="AR P丸ゴシック体M" pitchFamily="50" charset="-128"/>
                        </a:rPr>
                        <a:t>2000</a:t>
                      </a:r>
                      <a:r>
                        <a:rPr kumimoji="1" lang="ja-JP" altLang="en-US" sz="1400" b="0" dirty="0" smtClean="0">
                          <a:solidFill>
                            <a:schemeClr val="tx1"/>
                          </a:solidFill>
                          <a:latin typeface="AR P丸ゴシック体M" pitchFamily="50" charset="-128"/>
                          <a:ea typeface="AR P丸ゴシック体M" pitchFamily="50" charset="-128"/>
                        </a:rPr>
                        <a:t>年見込み</a:t>
                      </a:r>
                      <a:r>
                        <a:rPr kumimoji="1" lang="en-US" altLang="ja-JP" sz="1400" b="0" dirty="0" smtClean="0">
                          <a:solidFill>
                            <a:schemeClr val="tx1"/>
                          </a:solidFill>
                          <a:latin typeface="AR P丸ゴシック体M" pitchFamily="50" charset="-128"/>
                          <a:ea typeface="AR P丸ゴシック体M" pitchFamily="50" charset="-128"/>
                        </a:rPr>
                        <a:t>1,024</a:t>
                      </a:r>
                      <a:r>
                        <a:rPr kumimoji="1" lang="ja-JP" altLang="en-US" sz="1400" b="0" dirty="0" smtClean="0">
                          <a:solidFill>
                            <a:schemeClr val="tx1"/>
                          </a:solidFill>
                          <a:latin typeface="AR P丸ゴシック体M" pitchFamily="50" charset="-128"/>
                          <a:ea typeface="AR P丸ゴシック体M" pitchFamily="50" charset="-128"/>
                        </a:rPr>
                        <a:t>億円</a:t>
                      </a:r>
                      <a:r>
                        <a:rPr kumimoji="1" lang="en-US" altLang="ja-JP" sz="1400" b="0" dirty="0" smtClean="0">
                          <a:solidFill>
                            <a:schemeClr val="tx1"/>
                          </a:solidFill>
                          <a:latin typeface="AR P丸ゴシック体M" pitchFamily="50" charset="-128"/>
                          <a:ea typeface="AR P丸ゴシック体M" pitchFamily="50" charset="-128"/>
                        </a:rPr>
                        <a:t>155,000</a:t>
                      </a:r>
                      <a:r>
                        <a:rPr kumimoji="1" lang="ja-JP" altLang="en-US" sz="1400" b="0" dirty="0" smtClean="0">
                          <a:solidFill>
                            <a:schemeClr val="tx1"/>
                          </a:solidFill>
                          <a:latin typeface="AR P丸ゴシック体M" pitchFamily="50" charset="-128"/>
                          <a:ea typeface="AR P丸ゴシック体M" pitchFamily="50" charset="-128"/>
                        </a:rPr>
                        <a:t>人</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0" dirty="0" smtClean="0">
                          <a:solidFill>
                            <a:schemeClr val="tx1"/>
                          </a:solidFill>
                          <a:latin typeface="AR P丸ゴシック体M" pitchFamily="50" charset="-128"/>
                          <a:ea typeface="AR P丸ゴシック体M" pitchFamily="50" charset="-128"/>
                        </a:rPr>
                        <a:t>決定・見込み</a:t>
                      </a:r>
                      <a:r>
                        <a:rPr kumimoji="1" lang="en-US" altLang="ja-JP" sz="1400" b="0" dirty="0" smtClean="0">
                          <a:solidFill>
                            <a:schemeClr val="tx1"/>
                          </a:solidFill>
                          <a:latin typeface="AR P丸ゴシック体M" pitchFamily="50" charset="-128"/>
                          <a:ea typeface="AR P丸ゴシック体M" pitchFamily="50" charset="-128"/>
                        </a:rPr>
                        <a:t>76.05</a:t>
                      </a:r>
                      <a:r>
                        <a:rPr kumimoji="1" lang="ja-JP" altLang="en-US" sz="1400" b="0" dirty="0" smtClean="0">
                          <a:solidFill>
                            <a:schemeClr val="tx1"/>
                          </a:solidFill>
                          <a:latin typeface="AR P丸ゴシック体M" pitchFamily="50" charset="-128"/>
                          <a:ea typeface="AR P丸ゴシック体M" pitchFamily="50" charset="-128"/>
                        </a:rPr>
                        <a:t>％</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正方形/長方形 5"/>
          <p:cNvSpPr/>
          <p:nvPr/>
        </p:nvSpPr>
        <p:spPr>
          <a:xfrm>
            <a:off x="5940152" y="4005064"/>
            <a:ext cx="27146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AR P丸ゴシック体M" pitchFamily="50" charset="-128"/>
                <a:ea typeface="AR P丸ゴシック体M" pitchFamily="50" charset="-128"/>
              </a:rPr>
              <a:t>（「日本の構造的失業」大竹文雄 </a:t>
            </a:r>
            <a:r>
              <a:rPr kumimoji="1" lang="en-US" altLang="ja-JP" sz="1200" dirty="0" smtClean="0">
                <a:solidFill>
                  <a:schemeClr val="tx1"/>
                </a:solidFill>
                <a:latin typeface="AR P丸ゴシック体M" pitchFamily="50" charset="-128"/>
                <a:ea typeface="AR P丸ゴシック体M" pitchFamily="50" charset="-128"/>
              </a:rPr>
              <a:t>p.8</a:t>
            </a:r>
            <a:r>
              <a:rPr kumimoji="1" lang="ja-JP" altLang="en-US" sz="1200" dirty="0" smtClean="0">
                <a:solidFill>
                  <a:schemeClr val="tx1"/>
                </a:solidFill>
                <a:latin typeface="AR P丸ゴシック体M" pitchFamily="50" charset="-128"/>
                <a:ea typeface="AR P丸ゴシック体M" pitchFamily="50" charset="-128"/>
              </a:rPr>
              <a:t>）</a:t>
            </a:r>
            <a:endParaRPr kumimoji="1" lang="ja-JP" altLang="en-US" sz="1200" dirty="0">
              <a:solidFill>
                <a:schemeClr val="tx1"/>
              </a:solidFill>
              <a:latin typeface="AR P丸ゴシック体M" pitchFamily="50" charset="-128"/>
              <a:ea typeface="AR P丸ゴシック体M" pitchFamily="50" charset="-128"/>
            </a:endParaRPr>
          </a:p>
        </p:txBody>
      </p:sp>
      <p:sp>
        <p:nvSpPr>
          <p:cNvPr id="7" name="正方形/長方形 6"/>
          <p:cNvSpPr/>
          <p:nvPr/>
        </p:nvSpPr>
        <p:spPr>
          <a:xfrm>
            <a:off x="500035" y="4293096"/>
            <a:ext cx="8104414" cy="2304256"/>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AR P丸ゴシック体M" pitchFamily="50" charset="-128"/>
                <a:ea typeface="AR P丸ゴシック体M" pitchFamily="50" charset="-128"/>
              </a:rPr>
              <a:t>●</a:t>
            </a:r>
            <a:r>
              <a:rPr lang="en-US" altLang="ja-JP" sz="1600" dirty="0" smtClean="0">
                <a:solidFill>
                  <a:schemeClr val="tx1"/>
                </a:solidFill>
                <a:latin typeface="AR P丸ゴシック体M" pitchFamily="50" charset="-128"/>
                <a:ea typeface="AR P丸ゴシック体M" pitchFamily="50" charset="-128"/>
              </a:rPr>
              <a:t>70</a:t>
            </a:r>
            <a:r>
              <a:rPr lang="ja-JP" altLang="en-US" sz="1600" dirty="0" smtClean="0">
                <a:solidFill>
                  <a:schemeClr val="tx1"/>
                </a:solidFill>
                <a:latin typeface="AR P丸ゴシック体M" pitchFamily="50" charset="-128"/>
                <a:ea typeface="AR P丸ゴシック体M" pitchFamily="50" charset="-128"/>
              </a:rPr>
              <a:t>万人の雇用増を掲げた</a:t>
            </a:r>
            <a:r>
              <a:rPr lang="en-US" altLang="ja-JP" sz="1600" dirty="0" smtClean="0">
                <a:solidFill>
                  <a:schemeClr val="tx1"/>
                </a:solidFill>
                <a:latin typeface="AR P丸ゴシック体M" pitchFamily="50" charset="-128"/>
                <a:ea typeface="AR P丸ゴシック体M" pitchFamily="50" charset="-128"/>
              </a:rPr>
              <a:t>1999</a:t>
            </a:r>
            <a:r>
              <a:rPr lang="ja-JP" altLang="en-US" sz="1600" dirty="0" smtClean="0">
                <a:solidFill>
                  <a:schemeClr val="tx1"/>
                </a:solidFill>
                <a:latin typeface="AR P丸ゴシック体M" pitchFamily="50" charset="-128"/>
                <a:ea typeface="AR P丸ゴシック体M" pitchFamily="50" charset="-128"/>
              </a:rPr>
              <a:t>年の緊急雇用対策の達成率は非常に低い。</a:t>
            </a:r>
            <a:endParaRPr lang="en-US" altLang="ja-JP" sz="1600" dirty="0" smtClean="0">
              <a:solidFill>
                <a:schemeClr val="tx1"/>
              </a:solidFill>
              <a:latin typeface="AR P丸ゴシック体M" pitchFamily="50" charset="-128"/>
              <a:ea typeface="AR P丸ゴシック体M" pitchFamily="50" charset="-128"/>
            </a:endParaRPr>
          </a:p>
          <a:p>
            <a:r>
              <a:rPr lang="ja-JP" altLang="en-US" sz="1600" dirty="0" smtClean="0">
                <a:solidFill>
                  <a:schemeClr val="tx1"/>
                </a:solidFill>
                <a:latin typeface="AR P丸ゴシック体M" pitchFamily="50" charset="-128"/>
                <a:ea typeface="AR P丸ゴシック体M" pitchFamily="50" charset="-128"/>
              </a:rPr>
              <a:t>●「新規・成長分野雇用創出特別奨励金」「緊急雇用創出特別奨励金」「人材移動特別助成</a:t>
            </a:r>
            <a:endParaRPr lang="en-US" altLang="ja-JP" sz="1600" dirty="0" smtClean="0">
              <a:solidFill>
                <a:schemeClr val="tx1"/>
              </a:solidFill>
              <a:latin typeface="AR P丸ゴシック体M" pitchFamily="50" charset="-128"/>
              <a:ea typeface="AR P丸ゴシック体M" pitchFamily="50" charset="-128"/>
            </a:endParaRPr>
          </a:p>
          <a:p>
            <a:r>
              <a:rPr lang="ja-JP" altLang="en-US" sz="1600" dirty="0" smtClean="0">
                <a:solidFill>
                  <a:schemeClr val="tx1"/>
                </a:solidFill>
                <a:latin typeface="AR P丸ゴシック体M" pitchFamily="50" charset="-128"/>
                <a:ea typeface="AR P丸ゴシック体M" pitchFamily="50" charset="-128"/>
              </a:rPr>
              <a:t>　金」は雇用対策の新しい流れとして打ち出したものである。</a:t>
            </a:r>
            <a:endParaRPr lang="en-US" altLang="ja-JP" sz="1600" dirty="0" smtClean="0">
              <a:solidFill>
                <a:schemeClr val="tx1"/>
              </a:solidFill>
              <a:latin typeface="AR P丸ゴシック体M" pitchFamily="50" charset="-128"/>
              <a:ea typeface="AR P丸ゴシック体M" pitchFamily="50" charset="-128"/>
            </a:endParaRPr>
          </a:p>
          <a:p>
            <a:r>
              <a:rPr lang="ja-JP" altLang="en-US" sz="1600" dirty="0" smtClean="0">
                <a:solidFill>
                  <a:schemeClr val="tx1"/>
                </a:solidFill>
                <a:latin typeface="AR P丸ゴシック体M" pitchFamily="50" charset="-128"/>
                <a:ea typeface="AR P丸ゴシック体M" pitchFamily="50" charset="-128"/>
              </a:rPr>
              <a:t>●「地方自治体の事業以外の雇用対策は、ほとんど効果をあげていない」</a:t>
            </a:r>
            <a:endParaRPr lang="en-US" altLang="ja-JP" sz="1600" dirty="0" smtClean="0">
              <a:solidFill>
                <a:schemeClr val="tx1"/>
              </a:solidFill>
              <a:latin typeface="AR P丸ゴシック体M" pitchFamily="50" charset="-128"/>
              <a:ea typeface="AR P丸ゴシック体M" pitchFamily="50" charset="-128"/>
            </a:endParaRPr>
          </a:p>
          <a:p>
            <a:r>
              <a:rPr lang="ja-JP" altLang="en-US" sz="1200" dirty="0" smtClean="0">
                <a:solidFill>
                  <a:schemeClr val="tx1"/>
                </a:solidFill>
                <a:latin typeface="AR P丸ゴシック体M" pitchFamily="50" charset="-128"/>
                <a:ea typeface="AR P丸ゴシック体M" pitchFamily="50" charset="-128"/>
              </a:rPr>
              <a:t>・新規・成長分野雇用創出特別奨励金は新規・成長分野の事業主に対し、常用労働者として雇い入れた場合</a:t>
            </a:r>
            <a:r>
              <a:rPr lang="en-US" altLang="ja-JP" sz="1200" dirty="0" smtClean="0">
                <a:solidFill>
                  <a:schemeClr val="tx1"/>
                </a:solidFill>
                <a:latin typeface="AR P丸ゴシック体M" pitchFamily="50" charset="-128"/>
                <a:ea typeface="AR P丸ゴシック体M" pitchFamily="50" charset="-128"/>
              </a:rPr>
              <a:t>(</a:t>
            </a:r>
            <a:r>
              <a:rPr lang="ja-JP" altLang="en-US" sz="1200" dirty="0" smtClean="0">
                <a:solidFill>
                  <a:schemeClr val="tx1"/>
                </a:solidFill>
                <a:latin typeface="AR P丸ゴシック体M" pitchFamily="50" charset="-128"/>
                <a:ea typeface="AR P丸ゴシック体M" pitchFamily="50" charset="-128"/>
              </a:rPr>
              <a:t>前倒しも可</a:t>
            </a:r>
            <a:r>
              <a:rPr lang="en-US" altLang="ja-JP" sz="1200" dirty="0" smtClean="0">
                <a:solidFill>
                  <a:schemeClr val="tx1"/>
                </a:solidFill>
                <a:latin typeface="AR P丸ゴシック体M" pitchFamily="50" charset="-128"/>
                <a:ea typeface="AR P丸ゴシック体M" pitchFamily="50" charset="-128"/>
              </a:rPr>
              <a:t>)1</a:t>
            </a:r>
            <a:r>
              <a:rPr lang="ja-JP" altLang="en-US" sz="1200" dirty="0" smtClean="0">
                <a:solidFill>
                  <a:schemeClr val="tx1"/>
                </a:solidFill>
                <a:latin typeface="AR P丸ゴシック体M" pitchFamily="50" charset="-128"/>
                <a:ea typeface="AR P丸ゴシック体M" pitchFamily="50" charset="-128"/>
              </a:rPr>
              <a:t>人当たり</a:t>
            </a:r>
            <a:r>
              <a:rPr lang="en-US" altLang="ja-JP" sz="1200" dirty="0" smtClean="0">
                <a:solidFill>
                  <a:schemeClr val="tx1"/>
                </a:solidFill>
                <a:latin typeface="AR P丸ゴシック体M" pitchFamily="50" charset="-128"/>
                <a:ea typeface="AR P丸ゴシック体M" pitchFamily="50" charset="-128"/>
              </a:rPr>
              <a:t>70</a:t>
            </a:r>
            <a:r>
              <a:rPr lang="ja-JP" altLang="en-US" sz="1200" dirty="0" smtClean="0">
                <a:solidFill>
                  <a:schemeClr val="tx1"/>
                </a:solidFill>
                <a:latin typeface="AR P丸ゴシック体M" pitchFamily="50" charset="-128"/>
                <a:ea typeface="AR P丸ゴシック体M" pitchFamily="50" charset="-128"/>
              </a:rPr>
              <a:t>万円を支給する。</a:t>
            </a:r>
            <a:r>
              <a:rPr lang="en-US" altLang="ja-JP" sz="1200" dirty="0" smtClean="0">
                <a:solidFill>
                  <a:schemeClr val="tx1"/>
                </a:solidFill>
                <a:latin typeface="AR P丸ゴシック体M" pitchFamily="50" charset="-128"/>
                <a:ea typeface="AR P丸ゴシック体M" pitchFamily="50" charset="-128"/>
              </a:rPr>
              <a:t>30</a:t>
            </a:r>
            <a:r>
              <a:rPr lang="ja-JP" altLang="en-US" sz="1200" dirty="0" smtClean="0">
                <a:solidFill>
                  <a:schemeClr val="tx1"/>
                </a:solidFill>
                <a:latin typeface="AR P丸ゴシック体M" pitchFamily="50" charset="-128"/>
                <a:ea typeface="AR P丸ゴシック体M" pitchFamily="50" charset="-128"/>
              </a:rPr>
              <a:t>歳～</a:t>
            </a:r>
            <a:r>
              <a:rPr lang="en-US" altLang="ja-JP" sz="1200" dirty="0" smtClean="0">
                <a:solidFill>
                  <a:schemeClr val="tx1"/>
                </a:solidFill>
                <a:latin typeface="AR P丸ゴシック体M" pitchFamily="50" charset="-128"/>
                <a:ea typeface="AR P丸ゴシック体M" pitchFamily="50" charset="-128"/>
              </a:rPr>
              <a:t>60</a:t>
            </a:r>
            <a:r>
              <a:rPr lang="ja-JP" altLang="en-US" sz="1200" dirty="0" smtClean="0">
                <a:solidFill>
                  <a:schemeClr val="tx1"/>
                </a:solidFill>
                <a:latin typeface="AR P丸ゴシック体M" pitchFamily="50" charset="-128"/>
                <a:ea typeface="AR P丸ゴシック体M" pitchFamily="50" charset="-128"/>
              </a:rPr>
              <a:t>歳未満の非自発的失業者。</a:t>
            </a:r>
            <a:r>
              <a:rPr lang="en-US" altLang="ja-JP" sz="1200" dirty="0" smtClean="0">
                <a:solidFill>
                  <a:schemeClr val="tx1"/>
                </a:solidFill>
                <a:latin typeface="AR P丸ゴシック体M" pitchFamily="50" charset="-128"/>
                <a:ea typeface="AR P丸ゴシック体M" pitchFamily="50" charset="-128"/>
              </a:rPr>
              <a:t>00</a:t>
            </a:r>
            <a:r>
              <a:rPr lang="ja-JP" altLang="en-US" sz="1200" dirty="0" smtClean="0">
                <a:solidFill>
                  <a:schemeClr val="tx1"/>
                </a:solidFill>
                <a:latin typeface="AR P丸ゴシック体M" pitchFamily="50" charset="-128"/>
                <a:ea typeface="AR P丸ゴシック体M" pitchFamily="50" charset="-128"/>
              </a:rPr>
              <a:t>年</a:t>
            </a:r>
            <a:r>
              <a:rPr lang="en-US" altLang="ja-JP" sz="1200" dirty="0" smtClean="0">
                <a:solidFill>
                  <a:schemeClr val="tx1"/>
                </a:solidFill>
                <a:latin typeface="AR P丸ゴシック体M" pitchFamily="50" charset="-128"/>
                <a:ea typeface="AR P丸ゴシック体M" pitchFamily="50" charset="-128"/>
              </a:rPr>
              <a:t>5</a:t>
            </a:r>
            <a:r>
              <a:rPr lang="ja-JP" altLang="en-US" sz="1200" dirty="0" smtClean="0">
                <a:solidFill>
                  <a:schemeClr val="tx1"/>
                </a:solidFill>
                <a:latin typeface="AR P丸ゴシック体M" pitchFamily="50" charset="-128"/>
                <a:ea typeface="AR P丸ゴシック体M" pitchFamily="50" charset="-128"/>
              </a:rPr>
              <a:t>月に</a:t>
            </a:r>
            <a:r>
              <a:rPr lang="en-US" altLang="ja-JP" sz="1200" dirty="0" smtClean="0">
                <a:solidFill>
                  <a:schemeClr val="tx1"/>
                </a:solidFill>
                <a:latin typeface="AR P丸ゴシック体M" pitchFamily="50" charset="-128"/>
                <a:ea typeface="AR P丸ゴシック体M" pitchFamily="50" charset="-128"/>
              </a:rPr>
              <a:t>60</a:t>
            </a:r>
            <a:r>
              <a:rPr lang="ja-JP" altLang="en-US" sz="1200" dirty="0" smtClean="0">
                <a:solidFill>
                  <a:schemeClr val="tx1"/>
                </a:solidFill>
                <a:latin typeface="AR P丸ゴシック体M" pitchFamily="50" charset="-128"/>
                <a:ea typeface="AR P丸ゴシック体M" pitchFamily="50" charset="-128"/>
              </a:rPr>
              <a:t>歳未満に緩和され、職業訓練受講者、学卒未就職者が含められた。</a:t>
            </a:r>
            <a:endParaRPr lang="en-US" altLang="ja-JP" sz="1200" dirty="0" smtClean="0">
              <a:solidFill>
                <a:schemeClr val="tx1"/>
              </a:solidFill>
              <a:latin typeface="AR P丸ゴシック体M" pitchFamily="50" charset="-128"/>
              <a:ea typeface="AR P丸ゴシック体M" pitchFamily="50" charset="-128"/>
            </a:endParaRPr>
          </a:p>
          <a:p>
            <a:r>
              <a:rPr lang="ja-JP" altLang="en-US" sz="1200" dirty="0" smtClean="0">
                <a:solidFill>
                  <a:schemeClr val="tx1"/>
                </a:solidFill>
                <a:latin typeface="AR P丸ゴシック体M" pitchFamily="50" charset="-128"/>
                <a:ea typeface="AR P丸ゴシック体M" pitchFamily="50" charset="-128"/>
              </a:rPr>
              <a:t>・４５～</a:t>
            </a:r>
            <a:r>
              <a:rPr lang="en-US" altLang="ja-JP" sz="1200" dirty="0" smtClean="0">
                <a:solidFill>
                  <a:schemeClr val="tx1"/>
                </a:solidFill>
                <a:latin typeface="AR P丸ゴシック体M" pitchFamily="50" charset="-128"/>
                <a:ea typeface="AR P丸ゴシック体M" pitchFamily="50" charset="-128"/>
              </a:rPr>
              <a:t>60</a:t>
            </a:r>
            <a:r>
              <a:rPr lang="ja-JP" altLang="en-US" sz="1200" dirty="0" smtClean="0">
                <a:solidFill>
                  <a:schemeClr val="tx1"/>
                </a:solidFill>
                <a:latin typeface="AR P丸ゴシック体M" pitchFamily="50" charset="-128"/>
                <a:ea typeface="AR P丸ゴシック体M" pitchFamily="50" charset="-128"/>
              </a:rPr>
              <a:t>歳未満の非自発的失業者を常用労働者として雇い入れる事業主に</a:t>
            </a:r>
            <a:r>
              <a:rPr lang="en-US" altLang="ja-JP" sz="1200" dirty="0" smtClean="0">
                <a:solidFill>
                  <a:schemeClr val="tx1"/>
                </a:solidFill>
                <a:latin typeface="AR P丸ゴシック体M" pitchFamily="50" charset="-128"/>
                <a:ea typeface="AR P丸ゴシック体M" pitchFamily="50" charset="-128"/>
              </a:rPr>
              <a:t>1</a:t>
            </a:r>
            <a:r>
              <a:rPr lang="ja-JP" altLang="en-US" sz="1200" dirty="0" smtClean="0">
                <a:solidFill>
                  <a:schemeClr val="tx1"/>
                </a:solidFill>
                <a:latin typeface="AR P丸ゴシック体M" pitchFamily="50" charset="-128"/>
                <a:ea typeface="AR P丸ゴシック体M" pitchFamily="50" charset="-128"/>
              </a:rPr>
              <a:t>人当たり</a:t>
            </a:r>
            <a:r>
              <a:rPr lang="en-US" altLang="ja-JP" sz="1200" dirty="0" smtClean="0">
                <a:solidFill>
                  <a:schemeClr val="tx1"/>
                </a:solidFill>
                <a:latin typeface="AR P丸ゴシック体M" pitchFamily="50" charset="-128"/>
                <a:ea typeface="AR P丸ゴシック体M" pitchFamily="50" charset="-128"/>
              </a:rPr>
              <a:t>30</a:t>
            </a:r>
            <a:r>
              <a:rPr lang="ja-JP" altLang="en-US" sz="1200" dirty="0" smtClean="0">
                <a:solidFill>
                  <a:schemeClr val="tx1"/>
                </a:solidFill>
                <a:latin typeface="AR P丸ゴシック体M" pitchFamily="50" charset="-128"/>
                <a:ea typeface="AR P丸ゴシック体M" pitchFamily="50" charset="-128"/>
              </a:rPr>
              <a:t>万円の助成。地域失業率</a:t>
            </a:r>
            <a:r>
              <a:rPr lang="en-US" altLang="ja-JP" sz="1200" dirty="0" smtClean="0">
                <a:solidFill>
                  <a:schemeClr val="tx1"/>
                </a:solidFill>
                <a:latin typeface="AR P丸ゴシック体M" pitchFamily="50" charset="-128"/>
                <a:ea typeface="AR P丸ゴシック体M" pitchFamily="50" charset="-128"/>
              </a:rPr>
              <a:t>5.4</a:t>
            </a:r>
            <a:r>
              <a:rPr lang="ja-JP" altLang="en-US" sz="1200" dirty="0" smtClean="0">
                <a:solidFill>
                  <a:schemeClr val="tx1"/>
                </a:solidFill>
                <a:latin typeface="AR P丸ゴシック体M" pitchFamily="50" charset="-128"/>
                <a:ea typeface="AR P丸ゴシック体M" pitchFamily="50" charset="-128"/>
              </a:rPr>
              <a:t>％</a:t>
            </a:r>
            <a:r>
              <a:rPr lang="en-US" altLang="ja-JP" sz="1200" dirty="0" smtClean="0">
                <a:solidFill>
                  <a:schemeClr val="tx1"/>
                </a:solidFill>
                <a:latin typeface="AR P丸ゴシック体M" pitchFamily="50" charset="-128"/>
                <a:ea typeface="AR P丸ゴシック体M" pitchFamily="50" charset="-128"/>
              </a:rPr>
              <a:t>I</a:t>
            </a:r>
            <a:r>
              <a:rPr lang="ja-JP" altLang="en-US" sz="1200" dirty="0" smtClean="0">
                <a:solidFill>
                  <a:schemeClr val="tx1"/>
                </a:solidFill>
                <a:latin typeface="AR P丸ゴシック体M" pitchFamily="50" charset="-128"/>
                <a:ea typeface="AR P丸ゴシック体M" pitchFamily="50" charset="-128"/>
              </a:rPr>
              <a:t>以上に指定</a:t>
            </a:r>
            <a:r>
              <a:rPr lang="en-US" altLang="ja-JP" sz="1200" dirty="0" smtClean="0">
                <a:solidFill>
                  <a:schemeClr val="tx1"/>
                </a:solidFill>
                <a:latin typeface="AR P丸ゴシック体M" pitchFamily="50" charset="-128"/>
                <a:ea typeface="AR P丸ゴシック体M" pitchFamily="50" charset="-128"/>
              </a:rPr>
              <a:t>(00.9</a:t>
            </a:r>
            <a:r>
              <a:rPr lang="ja-JP" altLang="en-US" sz="1200" dirty="0" smtClean="0">
                <a:solidFill>
                  <a:schemeClr val="tx1"/>
                </a:solidFill>
                <a:latin typeface="AR P丸ゴシック体M" pitchFamily="50" charset="-128"/>
                <a:ea typeface="AR P丸ゴシック体M" pitchFamily="50" charset="-128"/>
              </a:rPr>
              <a:t>時点で沖縄、近畿、北海道</a:t>
            </a:r>
            <a:r>
              <a:rPr lang="en-US" altLang="ja-JP" sz="1200" dirty="0" smtClean="0">
                <a:solidFill>
                  <a:schemeClr val="tx1"/>
                </a:solidFill>
                <a:latin typeface="AR P丸ゴシック体M" pitchFamily="50" charset="-128"/>
                <a:ea typeface="AR P丸ゴシック体M" pitchFamily="50" charset="-128"/>
              </a:rPr>
              <a:t>)</a:t>
            </a:r>
          </a:p>
          <a:p>
            <a:r>
              <a:rPr lang="ja-JP" altLang="en-US" sz="1200" dirty="0" smtClean="0">
                <a:solidFill>
                  <a:schemeClr val="tx1"/>
                </a:solidFill>
                <a:latin typeface="AR P丸ゴシック体M" pitchFamily="50" charset="-128"/>
                <a:ea typeface="AR P丸ゴシック体M" pitchFamily="50" charset="-128"/>
              </a:rPr>
              <a:t>・人材移動特別助成金は企業が出向を促進し、解雇を防ぐ目的の制度である。</a:t>
            </a:r>
            <a:endParaRPr lang="en-US" altLang="ja-JP" sz="1200" dirty="0" smtClean="0">
              <a:solidFill>
                <a:schemeClr val="tx1"/>
              </a:solidFill>
              <a:latin typeface="AR P丸ゴシック体M" pitchFamily="50" charset="-128"/>
              <a:ea typeface="AR P丸ゴシック体M" pitchFamily="50" charset="-128"/>
            </a:endParaRPr>
          </a:p>
        </p:txBody>
      </p:sp>
      <p:sp>
        <p:nvSpPr>
          <p:cNvPr id="9" name="正方形/長方形 8"/>
          <p:cNvSpPr/>
          <p:nvPr/>
        </p:nvSpPr>
        <p:spPr>
          <a:xfrm>
            <a:off x="827584" y="4077072"/>
            <a:ext cx="1785951" cy="28575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AR P丸ゴシック体M" pitchFamily="50" charset="-128"/>
                <a:ea typeface="AR P丸ゴシック体M" pitchFamily="50" charset="-128"/>
              </a:rPr>
              <a:t>大竹教授の評価</a:t>
            </a:r>
            <a:endParaRPr kumimoji="1" lang="ja-JP" altLang="en-US" sz="1600" dirty="0">
              <a:solidFill>
                <a:schemeClr val="tx1"/>
              </a:solidFill>
              <a:latin typeface="AR P丸ゴシック体M" pitchFamily="50" charset="-128"/>
              <a:ea typeface="AR P丸ゴシック体M" pitchFamily="50"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lang="en-US" altLang="ja-JP" sz="2000" dirty="0" smtClean="0">
                <a:latin typeface="AR P丸ゴシック体M" pitchFamily="50" charset="-128"/>
                <a:ea typeface="AR P丸ゴシック体M" pitchFamily="50" charset="-128"/>
              </a:rPr>
              <a:t>〔</a:t>
            </a:r>
            <a:r>
              <a:rPr lang="ja-JP" altLang="en-US" sz="2000" dirty="0" smtClean="0">
                <a:latin typeface="AR P丸ゴシック体M" pitchFamily="50" charset="-128"/>
                <a:ea typeface="AR P丸ゴシック体M" pitchFamily="50" charset="-128"/>
              </a:rPr>
              <a:t>資料３</a:t>
            </a:r>
            <a:r>
              <a:rPr lang="en-US" altLang="ja-JP" sz="2000" dirty="0" smtClean="0">
                <a:latin typeface="AR P丸ゴシック体M" pitchFamily="50" charset="-128"/>
                <a:ea typeface="AR P丸ゴシック体M" pitchFamily="50" charset="-128"/>
              </a:rPr>
              <a:t>〕</a:t>
            </a:r>
            <a:r>
              <a:rPr lang="ja-JP" altLang="en-US" sz="2000" dirty="0" smtClean="0">
                <a:latin typeface="AR P丸ゴシック体M" pitchFamily="50" charset="-128"/>
                <a:ea typeface="AR P丸ゴシック体M" pitchFamily="50" charset="-128"/>
              </a:rPr>
              <a:t>　長期化する失業</a:t>
            </a:r>
            <a:r>
              <a:rPr lang="en-US" altLang="ja-JP" sz="1600" dirty="0" smtClean="0">
                <a:latin typeface="AR P丸ゴシック体M" pitchFamily="50" charset="-128"/>
                <a:ea typeface="AR P丸ゴシック体M" pitchFamily="50" charset="-128"/>
              </a:rPr>
              <a:t/>
            </a:r>
            <a:br>
              <a:rPr lang="en-US" altLang="ja-JP" sz="1600" dirty="0" smtClean="0">
                <a:latin typeface="AR P丸ゴシック体M" pitchFamily="50" charset="-128"/>
                <a:ea typeface="AR P丸ゴシック体M" pitchFamily="50" charset="-128"/>
              </a:rPr>
            </a:br>
            <a:r>
              <a:rPr lang="ja-JP" altLang="en-US" sz="1600" dirty="0" smtClean="0">
                <a:latin typeface="AR P丸ゴシック体M" pitchFamily="50" charset="-128"/>
                <a:ea typeface="AR P丸ゴシック体M" pitchFamily="50" charset="-128"/>
              </a:rPr>
              <a:t>　　　　</a:t>
            </a:r>
            <a:r>
              <a:rPr lang="en-US" altLang="ja-JP" sz="1600" dirty="0" smtClean="0">
                <a:solidFill>
                  <a:schemeClr val="tx1"/>
                </a:solidFill>
                <a:latin typeface="AR P丸ゴシック体M" pitchFamily="50" charset="-128"/>
                <a:ea typeface="AR P丸ゴシック体M" pitchFamily="50" charset="-128"/>
              </a:rPr>
              <a:t>09</a:t>
            </a:r>
            <a:r>
              <a:rPr lang="ja-JP" altLang="en-US" sz="1600" dirty="0" smtClean="0">
                <a:solidFill>
                  <a:schemeClr val="tx1"/>
                </a:solidFill>
                <a:latin typeface="AR P丸ゴシック体M" pitchFamily="50" charset="-128"/>
                <a:ea typeface="AR P丸ゴシック体M" pitchFamily="50" charset="-128"/>
              </a:rPr>
              <a:t>年の完全失業者－</a:t>
            </a:r>
            <a:r>
              <a:rPr lang="en-US" altLang="ja-JP" sz="1600" dirty="0" smtClean="0">
                <a:solidFill>
                  <a:schemeClr val="tx1"/>
                </a:solidFill>
                <a:latin typeface="AR P丸ゴシック体M" pitchFamily="50" charset="-128"/>
                <a:ea typeface="AR P丸ゴシック体M" pitchFamily="50" charset="-128"/>
              </a:rPr>
              <a:t>336</a:t>
            </a:r>
            <a:r>
              <a:rPr lang="ja-JP" altLang="en-US" sz="1600" dirty="0" smtClean="0">
                <a:solidFill>
                  <a:schemeClr val="tx1"/>
                </a:solidFill>
                <a:latin typeface="AR P丸ゴシック体M" pitchFamily="50" charset="-128"/>
                <a:ea typeface="AR P丸ゴシック体M" pitchFamily="50" charset="-128"/>
              </a:rPr>
              <a:t>万人</a:t>
            </a:r>
            <a:r>
              <a:rPr lang="en-US" altLang="ja-JP" sz="1600" dirty="0" smtClean="0">
                <a:solidFill>
                  <a:schemeClr val="tx1"/>
                </a:solidFill>
                <a:latin typeface="AR P丸ゴシック体M" pitchFamily="50" charset="-128"/>
                <a:ea typeface="AR P丸ゴシック体M" pitchFamily="50" charset="-128"/>
              </a:rPr>
              <a:t/>
            </a:r>
            <a:br>
              <a:rPr lang="en-US" altLang="ja-JP" sz="1600" dirty="0" smtClean="0">
                <a:solidFill>
                  <a:schemeClr val="tx1"/>
                </a:solidFill>
                <a:latin typeface="AR P丸ゴシック体M" pitchFamily="50" charset="-128"/>
                <a:ea typeface="AR P丸ゴシック体M" pitchFamily="50" charset="-128"/>
              </a:rPr>
            </a:br>
            <a:r>
              <a:rPr lang="ja-JP" altLang="en-US" sz="1600" dirty="0" smtClean="0">
                <a:solidFill>
                  <a:schemeClr val="tx1"/>
                </a:solidFill>
                <a:latin typeface="AR P丸ゴシック体M" pitchFamily="50" charset="-128"/>
                <a:ea typeface="AR P丸ゴシック体M" pitchFamily="50" charset="-128"/>
              </a:rPr>
              <a:t>　　　　・</a:t>
            </a:r>
            <a:r>
              <a:rPr lang="en-US" altLang="ja-JP" sz="1600" dirty="0" smtClean="0">
                <a:solidFill>
                  <a:schemeClr val="tx1"/>
                </a:solidFill>
                <a:latin typeface="AR P丸ゴシック体M" pitchFamily="50" charset="-128"/>
                <a:ea typeface="AR P丸ゴシック体M" pitchFamily="50" charset="-128"/>
              </a:rPr>
              <a:t>3</a:t>
            </a:r>
            <a:r>
              <a:rPr lang="ja-JP" altLang="en-US" sz="1600" dirty="0" smtClean="0">
                <a:solidFill>
                  <a:schemeClr val="tx1"/>
                </a:solidFill>
                <a:latin typeface="AR P丸ゴシック体M" pitchFamily="50" charset="-128"/>
                <a:ea typeface="AR P丸ゴシック体M" pitchFamily="50" charset="-128"/>
              </a:rPr>
              <a:t>か月以上の失業者－</a:t>
            </a:r>
            <a:r>
              <a:rPr lang="en-US" altLang="ja-JP" sz="1600" dirty="0" smtClean="0">
                <a:solidFill>
                  <a:schemeClr val="tx1"/>
                </a:solidFill>
                <a:latin typeface="AR P丸ゴシック体M" pitchFamily="50" charset="-128"/>
                <a:ea typeface="AR P丸ゴシック体M" pitchFamily="50" charset="-128"/>
              </a:rPr>
              <a:t>214</a:t>
            </a:r>
            <a:r>
              <a:rPr lang="ja-JP" altLang="en-US" sz="1600" dirty="0" smtClean="0">
                <a:solidFill>
                  <a:schemeClr val="tx1"/>
                </a:solidFill>
                <a:latin typeface="AR P丸ゴシック体M" pitchFamily="50" charset="-128"/>
                <a:ea typeface="AR P丸ゴシック体M" pitchFamily="50" charset="-128"/>
              </a:rPr>
              <a:t>万人</a:t>
            </a:r>
            <a:r>
              <a:rPr lang="en-US" altLang="ja-JP" sz="1600" dirty="0" smtClean="0">
                <a:solidFill>
                  <a:schemeClr val="tx1"/>
                </a:solidFill>
                <a:latin typeface="AR P丸ゴシック体M" pitchFamily="50" charset="-128"/>
                <a:ea typeface="AR P丸ゴシック体M" pitchFamily="50" charset="-128"/>
              </a:rPr>
              <a:t/>
            </a:r>
            <a:br>
              <a:rPr lang="en-US" altLang="ja-JP" sz="1600" dirty="0" smtClean="0">
                <a:solidFill>
                  <a:schemeClr val="tx1"/>
                </a:solidFill>
                <a:latin typeface="AR P丸ゴシック体M" pitchFamily="50" charset="-128"/>
                <a:ea typeface="AR P丸ゴシック体M" pitchFamily="50" charset="-128"/>
              </a:rPr>
            </a:br>
            <a:r>
              <a:rPr lang="ja-JP" altLang="en-US" sz="1600" dirty="0" smtClean="0">
                <a:solidFill>
                  <a:schemeClr val="tx1"/>
                </a:solidFill>
                <a:latin typeface="AR P丸ゴシック体M" pitchFamily="50" charset="-128"/>
                <a:ea typeface="AR P丸ゴシック体M" pitchFamily="50" charset="-128"/>
              </a:rPr>
              <a:t>　　　　・</a:t>
            </a:r>
            <a:r>
              <a:rPr lang="en-US" altLang="ja-JP" sz="1600" dirty="0" smtClean="0">
                <a:solidFill>
                  <a:schemeClr val="tx1"/>
                </a:solidFill>
                <a:latin typeface="AR P丸ゴシック体M" pitchFamily="50" charset="-128"/>
                <a:ea typeface="AR P丸ゴシック体M" pitchFamily="50" charset="-128"/>
              </a:rPr>
              <a:t>1</a:t>
            </a:r>
            <a:r>
              <a:rPr lang="ja-JP" altLang="en-US" sz="1600" dirty="0" smtClean="0">
                <a:solidFill>
                  <a:schemeClr val="tx1"/>
                </a:solidFill>
                <a:latin typeface="AR P丸ゴシック体M" pitchFamily="50" charset="-128"/>
                <a:ea typeface="AR P丸ゴシック体M" pitchFamily="50" charset="-128"/>
              </a:rPr>
              <a:t>年以上の失業者－</a:t>
            </a:r>
            <a:r>
              <a:rPr lang="en-US" altLang="ja-JP" sz="1600" dirty="0" smtClean="0">
                <a:solidFill>
                  <a:schemeClr val="tx1"/>
                </a:solidFill>
                <a:latin typeface="AR P丸ゴシック体M" pitchFamily="50" charset="-128"/>
                <a:ea typeface="AR P丸ゴシック体M" pitchFamily="50" charset="-128"/>
              </a:rPr>
              <a:t>95</a:t>
            </a:r>
            <a:r>
              <a:rPr lang="ja-JP" altLang="en-US" sz="1600" dirty="0" smtClean="0">
                <a:solidFill>
                  <a:schemeClr val="tx1"/>
                </a:solidFill>
                <a:latin typeface="AR P丸ゴシック体M" pitchFamily="50" charset="-128"/>
                <a:ea typeface="AR P丸ゴシック体M" pitchFamily="50" charset="-128"/>
              </a:rPr>
              <a:t>万人</a:t>
            </a:r>
            <a:endParaRPr kumimoji="1" lang="ja-JP" altLang="en-US" sz="1600" dirty="0"/>
          </a:p>
        </p:txBody>
      </p:sp>
      <p:pic>
        <p:nvPicPr>
          <p:cNvPr id="1026" name="Picture 2" descr="C:\Users\佐藤陵一\Pictures\MP Navigator EX\2010_04_17\IMG_0001.jpg"/>
          <p:cNvPicPr>
            <a:picLocks noGrp="1" noChangeAspect="1" noChangeArrowheads="1"/>
          </p:cNvPicPr>
          <p:nvPr>
            <p:ph sz="quarter" idx="1"/>
          </p:nvPr>
        </p:nvPicPr>
        <p:blipFill>
          <a:blip r:embed="rId3" cstate="print"/>
          <a:srcRect/>
          <a:stretch>
            <a:fillRect/>
          </a:stretch>
        </p:blipFill>
        <p:spPr bwMode="auto">
          <a:xfrm>
            <a:off x="683568" y="1556792"/>
            <a:ext cx="3999388" cy="4873625"/>
          </a:xfrm>
          <a:prstGeom prst="rect">
            <a:avLst/>
          </a:prstGeom>
          <a:noFill/>
          <a:ln w="3175">
            <a:noFill/>
          </a:ln>
        </p:spPr>
      </p:pic>
      <p:sp>
        <p:nvSpPr>
          <p:cNvPr id="6" name="正方形/長方形 5"/>
          <p:cNvSpPr/>
          <p:nvPr/>
        </p:nvSpPr>
        <p:spPr>
          <a:xfrm>
            <a:off x="3779912" y="1484784"/>
            <a:ext cx="785819"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AR P丸ゴシック体M" pitchFamily="50" charset="-128"/>
                <a:ea typeface="AR P丸ゴシック体M" pitchFamily="50" charset="-128"/>
              </a:rPr>
              <a:t>日経</a:t>
            </a:r>
            <a:endParaRPr kumimoji="1" lang="ja-JP" altLang="en-US" sz="1400" dirty="0">
              <a:solidFill>
                <a:schemeClr val="tx1"/>
              </a:solidFill>
              <a:latin typeface="AR P丸ゴシック体M" pitchFamily="50" charset="-128"/>
              <a:ea typeface="AR P丸ゴシック体M" pitchFamily="50" charset="-128"/>
            </a:endParaRPr>
          </a:p>
        </p:txBody>
      </p:sp>
      <p:graphicFrame>
        <p:nvGraphicFramePr>
          <p:cNvPr id="7" name="表 6"/>
          <p:cNvGraphicFramePr>
            <a:graphicFrameLocks noGrp="1"/>
          </p:cNvGraphicFramePr>
          <p:nvPr/>
        </p:nvGraphicFramePr>
        <p:xfrm>
          <a:off x="5364088" y="620688"/>
          <a:ext cx="3098623" cy="5095471"/>
        </p:xfrm>
        <a:graphic>
          <a:graphicData uri="http://schemas.openxmlformats.org/drawingml/2006/table">
            <a:tbl>
              <a:tblPr firstRow="1" bandRow="1">
                <a:tableStyleId>{5C22544A-7EE6-4342-B048-85BDC9FD1C3A}</a:tableStyleId>
              </a:tblPr>
              <a:tblGrid>
                <a:gridCol w="688583"/>
                <a:gridCol w="550866"/>
                <a:gridCol w="826299"/>
                <a:gridCol w="1032875"/>
              </a:tblGrid>
              <a:tr h="545971">
                <a:tc>
                  <a:txBody>
                    <a:bodyPr/>
                    <a:lstStyle/>
                    <a:p>
                      <a:r>
                        <a:rPr kumimoji="1" lang="ja-JP" altLang="en-US" sz="1400" b="0" dirty="0" smtClean="0">
                          <a:solidFill>
                            <a:schemeClr val="tx1"/>
                          </a:solidFill>
                          <a:latin typeface="AR P丸ゴシック体M" pitchFamily="50" charset="-128"/>
                          <a:ea typeface="AR P丸ゴシック体M" pitchFamily="50" charset="-128"/>
                        </a:rPr>
                        <a:t>年</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kumimoji="1" lang="ja-JP" altLang="en-US" sz="1400" b="0" dirty="0" smtClean="0">
                          <a:solidFill>
                            <a:schemeClr val="tx1"/>
                          </a:solidFill>
                          <a:latin typeface="AR P丸ゴシック体M" pitchFamily="50" charset="-128"/>
                          <a:ea typeface="AR P丸ゴシック体M" pitchFamily="50" charset="-128"/>
                        </a:rPr>
                        <a:t>％</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AR P丸ゴシック体M" pitchFamily="50" charset="-128"/>
                          <a:ea typeface="AR P丸ゴシック体M" pitchFamily="50" charset="-128"/>
                        </a:rPr>
                        <a:t>失業者</a:t>
                      </a:r>
                      <a:endParaRPr kumimoji="1" lang="en-US" altLang="ja-JP" sz="1400" b="0" dirty="0" smtClean="0">
                        <a:solidFill>
                          <a:schemeClr val="tx1"/>
                        </a:solidFill>
                        <a:latin typeface="AR P丸ゴシック体M" pitchFamily="50" charset="-128"/>
                        <a:ea typeface="AR P丸ゴシック体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AR P丸ゴシック体M" pitchFamily="50" charset="-128"/>
                          <a:ea typeface="AR P丸ゴシック体M" pitchFamily="50" charset="-128"/>
                        </a:rPr>
                        <a:t>（万人</a:t>
                      </a:r>
                      <a:r>
                        <a:rPr kumimoji="1" lang="en-US" altLang="ja-JP" sz="1400" b="0" dirty="0" smtClean="0">
                          <a:solidFill>
                            <a:schemeClr val="tx1"/>
                          </a:solidFill>
                          <a:latin typeface="AR P丸ゴシック体M" pitchFamily="50" charset="-128"/>
                          <a:ea typeface="AR P丸ゴシック体M" pitchFamily="50" charset="-128"/>
                        </a:rPr>
                        <a:t>)</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AR P丸ゴシック体M" pitchFamily="50" charset="-128"/>
                          <a:ea typeface="AR P丸ゴシック体M" pitchFamily="50" charset="-128"/>
                        </a:rPr>
                        <a:t>失業給</a:t>
                      </a:r>
                      <a:endParaRPr kumimoji="1" lang="en-US" altLang="ja-JP" sz="1400" b="0" dirty="0" smtClean="0">
                        <a:solidFill>
                          <a:schemeClr val="tx1"/>
                        </a:solidFill>
                        <a:latin typeface="AR P丸ゴシック体M" pitchFamily="50" charset="-128"/>
                        <a:ea typeface="AR P丸ゴシック体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AR P丸ゴシック体M" pitchFamily="50" charset="-128"/>
                          <a:ea typeface="AR P丸ゴシック体M" pitchFamily="50" charset="-128"/>
                        </a:rPr>
                        <a:t>付受給</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549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smtClean="0">
                          <a:solidFill>
                            <a:schemeClr val="tx1"/>
                          </a:solidFill>
                          <a:latin typeface="AR P丸ゴシック体M" pitchFamily="50" charset="-128"/>
                          <a:ea typeface="AR P丸ゴシック体M" pitchFamily="50" charset="-128"/>
                        </a:rPr>
                        <a:t>2009</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kumimoji="1" lang="ja-JP" altLang="en-US" sz="1400" b="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336</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54950">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2008</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22.9</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265</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60.6</a:t>
                      </a:r>
                      <a:r>
                        <a:rPr kumimoji="1" lang="ja-JP" altLang="en-US" sz="1400" b="0" dirty="0" smtClean="0">
                          <a:solidFill>
                            <a:schemeClr val="tx1"/>
                          </a:solidFill>
                          <a:latin typeface="AR P丸ゴシック体M" pitchFamily="50" charset="-128"/>
                          <a:ea typeface="AR P丸ゴシック体M" pitchFamily="50" charset="-128"/>
                        </a:rPr>
                        <a:t>万人</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54950">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2005</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21.4</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294</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62.8</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54950">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2000</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32.2</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320</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102.9</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54950">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1995</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39.6</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210</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83.1</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54950">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1900</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35.9</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134</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48.2</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54950">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1985</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40.3</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156</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62.8</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54950">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1980</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58.2</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114</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66.3</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54950">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1975</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87.0</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100</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87.0</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54950">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1970</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84.6</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59</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49.9</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8" name="正方形/長方形 7"/>
          <p:cNvSpPr/>
          <p:nvPr/>
        </p:nvSpPr>
        <p:spPr>
          <a:xfrm>
            <a:off x="4788024" y="476672"/>
            <a:ext cx="504056" cy="4032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AR P丸ゴシック体M" pitchFamily="50" charset="-128"/>
                <a:ea typeface="AR P丸ゴシック体M" pitchFamily="50" charset="-128"/>
              </a:rPr>
              <a:t>求職</a:t>
            </a:r>
            <a:r>
              <a:rPr lang="ja-JP" altLang="en-US" sz="1600" dirty="0" smtClean="0">
                <a:solidFill>
                  <a:schemeClr val="tx1"/>
                </a:solidFill>
                <a:latin typeface="AR P丸ゴシック体M" pitchFamily="50" charset="-128"/>
                <a:ea typeface="AR P丸ゴシック体M" pitchFamily="50" charset="-128"/>
              </a:rPr>
              <a:t>活動</a:t>
            </a:r>
            <a:endParaRPr lang="en-US" altLang="ja-JP" sz="1600" dirty="0" err="1" smtClean="0">
              <a:solidFill>
                <a:schemeClr val="tx1"/>
              </a:solidFill>
              <a:latin typeface="AR P丸ゴシック体M" pitchFamily="50" charset="-128"/>
              <a:ea typeface="AR P丸ゴシック体M" pitchFamily="50" charset="-128"/>
            </a:endParaRPr>
          </a:p>
          <a:p>
            <a:pPr algn="ctr"/>
            <a:endParaRPr lang="en-US" altLang="ja-JP" sz="1600" dirty="0" err="1" smtClean="0">
              <a:solidFill>
                <a:schemeClr val="tx1"/>
              </a:solidFill>
              <a:latin typeface="AR P丸ゴシック体M" pitchFamily="50" charset="-128"/>
              <a:ea typeface="AR P丸ゴシック体M" pitchFamily="50" charset="-128"/>
            </a:endParaRPr>
          </a:p>
          <a:p>
            <a:pPr algn="ctr"/>
            <a:r>
              <a:rPr lang="ja-JP" altLang="en-US" sz="1600" dirty="0" smtClean="0">
                <a:solidFill>
                  <a:schemeClr val="tx1"/>
                </a:solidFill>
                <a:latin typeface="AR P丸ゴシック体M" pitchFamily="50" charset="-128"/>
                <a:ea typeface="AR P丸ゴシック体M" pitchFamily="50" charset="-128"/>
              </a:rPr>
              <a:t>失業</a:t>
            </a:r>
            <a:r>
              <a:rPr kumimoji="1" lang="ja-JP" altLang="en-US" sz="1600" dirty="0" smtClean="0">
                <a:solidFill>
                  <a:schemeClr val="tx1"/>
                </a:solidFill>
                <a:latin typeface="AR P丸ゴシック体M" pitchFamily="50" charset="-128"/>
                <a:ea typeface="AR P丸ゴシック体M" pitchFamily="50" charset="-128"/>
              </a:rPr>
              <a:t>給付なしが</a:t>
            </a:r>
            <a:r>
              <a:rPr lang="ja-JP" altLang="en-US" sz="1600" dirty="0" smtClean="0">
                <a:solidFill>
                  <a:schemeClr val="tx1"/>
                </a:solidFill>
                <a:latin typeface="AR P丸ゴシック体M" pitchFamily="50" charset="-128"/>
                <a:ea typeface="AR P丸ゴシック体M" pitchFamily="50" charset="-128"/>
              </a:rPr>
              <a:t>８</a:t>
            </a:r>
            <a:r>
              <a:rPr kumimoji="1" lang="ja-JP" altLang="en-US" sz="1600" dirty="0" smtClean="0">
                <a:solidFill>
                  <a:schemeClr val="tx1"/>
                </a:solidFill>
                <a:latin typeface="AR P丸ゴシック体M" pitchFamily="50" charset="-128"/>
                <a:ea typeface="AR P丸ゴシック体M" pitchFamily="50" charset="-128"/>
              </a:rPr>
              <a:t>割弱</a:t>
            </a:r>
            <a:endParaRPr kumimoji="1" lang="ja-JP" altLang="en-US" sz="1600" dirty="0">
              <a:solidFill>
                <a:schemeClr val="tx1"/>
              </a:solidFill>
              <a:latin typeface="AR P丸ゴシック体M" pitchFamily="50" charset="-128"/>
              <a:ea typeface="AR P丸ゴシック体M" pitchFamily="50" charset="-128"/>
            </a:endParaRPr>
          </a:p>
        </p:txBody>
      </p:sp>
      <p:sp>
        <p:nvSpPr>
          <p:cNvPr id="9" name="正方形/長方形 8"/>
          <p:cNvSpPr/>
          <p:nvPr/>
        </p:nvSpPr>
        <p:spPr>
          <a:xfrm>
            <a:off x="5364088" y="5805264"/>
            <a:ext cx="3142132" cy="71438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AR P丸ゴシック体M" pitchFamily="50" charset="-128"/>
                <a:ea typeface="AR P丸ゴシック体M" pitchFamily="50" charset="-128"/>
              </a:rPr>
              <a:t>（</a:t>
            </a:r>
            <a:r>
              <a:rPr kumimoji="1" lang="ja-JP" altLang="en-US" sz="1200" dirty="0" smtClean="0">
                <a:solidFill>
                  <a:schemeClr val="tx1"/>
                </a:solidFill>
                <a:latin typeface="AR P丸ゴシック体M" pitchFamily="50" charset="-128"/>
                <a:ea typeface="AR P丸ゴシック体M" pitchFamily="50" charset="-128"/>
              </a:rPr>
              <a:t>完全失業者に</a:t>
            </a:r>
            <a:r>
              <a:rPr lang="ja-JP" altLang="en-US" sz="1200" dirty="0" smtClean="0">
                <a:solidFill>
                  <a:schemeClr val="tx1"/>
                </a:solidFill>
                <a:latin typeface="AR P丸ゴシック体M" pitchFamily="50" charset="-128"/>
                <a:ea typeface="AR P丸ゴシック体M" pitchFamily="50" charset="-128"/>
              </a:rPr>
              <a:t>対する雇用保険の求職者給付</a:t>
            </a:r>
            <a:r>
              <a:rPr lang="en-US" altLang="ja-JP" sz="1200" dirty="0" smtClean="0">
                <a:solidFill>
                  <a:schemeClr val="tx1"/>
                </a:solidFill>
                <a:latin typeface="AR P丸ゴシック体M" pitchFamily="50" charset="-128"/>
                <a:ea typeface="AR P丸ゴシック体M" pitchFamily="50" charset="-128"/>
              </a:rPr>
              <a:t>(</a:t>
            </a:r>
            <a:r>
              <a:rPr lang="ja-JP" altLang="en-US" sz="1200" dirty="0" smtClean="0">
                <a:solidFill>
                  <a:schemeClr val="tx1"/>
                </a:solidFill>
                <a:latin typeface="AR P丸ゴシック体M" pitchFamily="50" charset="-128"/>
                <a:ea typeface="AR P丸ゴシック体M" pitchFamily="50" charset="-128"/>
              </a:rPr>
              <a:t>一般</a:t>
            </a:r>
            <a:r>
              <a:rPr lang="en-US" altLang="ja-JP" sz="1200" dirty="0" smtClean="0">
                <a:solidFill>
                  <a:schemeClr val="tx1"/>
                </a:solidFill>
                <a:latin typeface="AR P丸ゴシック体M" pitchFamily="50" charset="-128"/>
                <a:ea typeface="AR P丸ゴシック体M" pitchFamily="50" charset="-128"/>
              </a:rPr>
              <a:t>)</a:t>
            </a:r>
            <a:r>
              <a:rPr lang="ja-JP" altLang="en-US" sz="1200" dirty="0" smtClean="0">
                <a:solidFill>
                  <a:schemeClr val="tx1"/>
                </a:solidFill>
                <a:latin typeface="AR P丸ゴシック体M" pitchFamily="50" charset="-128"/>
                <a:ea typeface="AR P丸ゴシック体M" pitchFamily="50" charset="-128"/>
              </a:rPr>
              <a:t>の実人員の割合。「雇用保険事業年報」「労働力調査」から作成</a:t>
            </a:r>
            <a:r>
              <a:rPr lang="en-US" altLang="ja-JP" sz="1200" dirty="0" smtClean="0">
                <a:solidFill>
                  <a:schemeClr val="tx1"/>
                </a:solidFill>
                <a:latin typeface="AR P丸ゴシック体M" pitchFamily="50" charset="-128"/>
                <a:ea typeface="AR P丸ゴシック体M" pitchFamily="50" charset="-128"/>
              </a:rPr>
              <a:t>)</a:t>
            </a:r>
          </a:p>
        </p:txBody>
      </p:sp>
      <p:sp>
        <p:nvSpPr>
          <p:cNvPr id="10" name="スライド番号プレースホルダ 9"/>
          <p:cNvSpPr>
            <a:spLocks noGrp="1"/>
          </p:cNvSpPr>
          <p:nvPr>
            <p:ph type="sldNum" sz="quarter" idx="4294967295"/>
          </p:nvPr>
        </p:nvSpPr>
        <p:spPr>
          <a:xfrm>
            <a:off x="8129016" y="5734050"/>
            <a:ext cx="609600" cy="521208"/>
          </a:xfrm>
          <a:prstGeom prst="rect">
            <a:avLst/>
          </a:prstGeom>
        </p:spPr>
        <p:txBody>
          <a:bodyPr/>
          <a:lstStyle/>
          <a:p>
            <a:endParaRPr kumimoji="1" lang="ja-JP" altLang="en-US" b="0" dirty="0">
              <a:latin typeface="AR P丸ゴシック体M" pitchFamily="50" charset="-128"/>
              <a:ea typeface="AR P丸ゴシック体M" pitchFamily="50" charset="-128"/>
            </a:endParaRPr>
          </a:p>
        </p:txBody>
      </p:sp>
      <p:sp>
        <p:nvSpPr>
          <p:cNvPr id="11" name="円/楕円 10"/>
          <p:cNvSpPr/>
          <p:nvPr/>
        </p:nvSpPr>
        <p:spPr>
          <a:xfrm>
            <a:off x="6012160" y="1628800"/>
            <a:ext cx="571504"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6012160" y="2060848"/>
            <a:ext cx="571504"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
            </a:r>
            <a:br>
              <a:rPr kumimoji="1" lang="en-US" altLang="ja-JP" dirty="0" smtClean="0"/>
            </a:br>
            <a:r>
              <a:rPr lang="en-US" altLang="ja-JP" dirty="0" smtClean="0"/>
              <a:t/>
            </a:r>
            <a:br>
              <a:rPr lang="en-US" altLang="ja-JP" dirty="0" smtClean="0"/>
            </a:br>
            <a:endParaRPr kumimoji="1" lang="ja-JP" altLang="en-US" dirty="0"/>
          </a:p>
        </p:txBody>
      </p:sp>
      <p:sp>
        <p:nvSpPr>
          <p:cNvPr id="8" name="正方形/長方形 7"/>
          <p:cNvSpPr/>
          <p:nvPr/>
        </p:nvSpPr>
        <p:spPr>
          <a:xfrm>
            <a:off x="539552" y="1124744"/>
            <a:ext cx="2571768" cy="1071570"/>
          </a:xfrm>
          <a:prstGeom prst="rect">
            <a:avLst/>
          </a:prstGeom>
          <a:solidFill>
            <a:srgbClr val="FFFF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AR P丸ゴシック体M" pitchFamily="50" charset="-128"/>
                <a:ea typeface="AR P丸ゴシック体M" pitchFamily="50" charset="-128"/>
              </a:rPr>
              <a:t>釧路</a:t>
            </a:r>
            <a:r>
              <a:rPr kumimoji="1" lang="en-US" altLang="ja-JP" sz="1200" dirty="0" smtClean="0">
                <a:solidFill>
                  <a:schemeClr val="tx1"/>
                </a:solidFill>
                <a:latin typeface="AR P丸ゴシック体M" pitchFamily="50" charset="-128"/>
                <a:ea typeface="AR P丸ゴシック体M" pitchFamily="50" charset="-128"/>
              </a:rPr>
              <a:t>(</a:t>
            </a:r>
            <a:r>
              <a:rPr kumimoji="1" lang="ja-JP" altLang="en-US" sz="1200" dirty="0" smtClean="0">
                <a:solidFill>
                  <a:schemeClr val="tx1"/>
                </a:solidFill>
                <a:latin typeface="AR P丸ゴシック体M" pitchFamily="50" charset="-128"/>
                <a:ea typeface="AR P丸ゴシック体M" pitchFamily="50" charset="-128"/>
              </a:rPr>
              <a:t>人口</a:t>
            </a:r>
            <a:r>
              <a:rPr kumimoji="1" lang="en-US" altLang="ja-JP" sz="1200" dirty="0" smtClean="0">
                <a:solidFill>
                  <a:schemeClr val="tx1"/>
                </a:solidFill>
                <a:latin typeface="AR P丸ゴシック体M" pitchFamily="50" charset="-128"/>
                <a:ea typeface="AR P丸ゴシック体M" pitchFamily="50" charset="-128"/>
              </a:rPr>
              <a:t>18</a:t>
            </a:r>
            <a:r>
              <a:rPr kumimoji="1" lang="ja-JP" altLang="en-US" sz="1200" dirty="0" smtClean="0">
                <a:solidFill>
                  <a:schemeClr val="tx1"/>
                </a:solidFill>
                <a:latin typeface="AR P丸ゴシック体M" pitchFamily="50" charset="-128"/>
                <a:ea typeface="AR P丸ゴシック体M" pitchFamily="50" charset="-128"/>
              </a:rPr>
              <a:t>万人）－</a:t>
            </a:r>
            <a:r>
              <a:rPr kumimoji="1" lang="ja-JP" altLang="en-US" dirty="0" smtClean="0">
                <a:solidFill>
                  <a:schemeClr val="tx1"/>
                </a:solidFill>
                <a:latin typeface="AR P丸ゴシック体M" pitchFamily="50" charset="-128"/>
                <a:ea typeface="AR P丸ゴシック体M" pitchFamily="50" charset="-128"/>
              </a:rPr>
              <a:t>市民</a:t>
            </a:r>
            <a:r>
              <a:rPr kumimoji="1" lang="en-US" altLang="ja-JP" dirty="0" smtClean="0">
                <a:solidFill>
                  <a:schemeClr val="tx1"/>
                </a:solidFill>
                <a:latin typeface="AR P丸ゴシック体M" pitchFamily="50" charset="-128"/>
                <a:ea typeface="AR P丸ゴシック体M" pitchFamily="50" charset="-128"/>
              </a:rPr>
              <a:t>20</a:t>
            </a:r>
            <a:r>
              <a:rPr kumimoji="1" lang="ja-JP" altLang="en-US" dirty="0" smtClean="0">
                <a:solidFill>
                  <a:schemeClr val="tx1"/>
                </a:solidFill>
                <a:latin typeface="AR P丸ゴシック体M" pitchFamily="50" charset="-128"/>
                <a:ea typeface="AR P丸ゴシック体M" pitchFamily="50" charset="-128"/>
              </a:rPr>
              <a:t>人に</a:t>
            </a:r>
            <a:r>
              <a:rPr kumimoji="1" lang="en-US" altLang="ja-JP" dirty="0" smtClean="0">
                <a:solidFill>
                  <a:schemeClr val="tx1"/>
                </a:solidFill>
                <a:latin typeface="AR P丸ゴシック体M" pitchFamily="50" charset="-128"/>
                <a:ea typeface="AR P丸ゴシック体M" pitchFamily="50" charset="-128"/>
              </a:rPr>
              <a:t>1</a:t>
            </a:r>
            <a:r>
              <a:rPr kumimoji="1" lang="ja-JP" altLang="en-US" dirty="0" smtClean="0">
                <a:solidFill>
                  <a:schemeClr val="tx1"/>
                </a:solidFill>
                <a:latin typeface="AR P丸ゴシック体M" pitchFamily="50" charset="-128"/>
                <a:ea typeface="AR P丸ゴシック体M" pitchFamily="50" charset="-128"/>
              </a:rPr>
              <a:t>人</a:t>
            </a:r>
            <a:endParaRPr kumimoji="1" lang="en-US" altLang="ja-JP" dirty="0" smtClean="0">
              <a:solidFill>
                <a:schemeClr val="tx1"/>
              </a:solidFill>
              <a:latin typeface="AR P丸ゴシック体M" pitchFamily="50" charset="-128"/>
              <a:ea typeface="AR P丸ゴシック体M" pitchFamily="50" charset="-128"/>
            </a:endParaRPr>
          </a:p>
          <a:p>
            <a:r>
              <a:rPr kumimoji="1" lang="ja-JP" altLang="en-US" sz="1400" dirty="0" smtClean="0">
                <a:solidFill>
                  <a:schemeClr val="tx1"/>
                </a:solidFill>
                <a:latin typeface="AR P丸ゴシック体M" pitchFamily="50" charset="-128"/>
                <a:ea typeface="AR P丸ゴシック体M" pitchFamily="50" charset="-128"/>
              </a:rPr>
              <a:t>　　</a:t>
            </a:r>
            <a:r>
              <a:rPr kumimoji="1" lang="en-US" altLang="ja-JP" sz="1200" dirty="0" smtClean="0">
                <a:solidFill>
                  <a:schemeClr val="tx1"/>
                </a:solidFill>
                <a:latin typeface="AR P丸ゴシック体M" pitchFamily="50" charset="-128"/>
                <a:ea typeface="AR P丸ゴシック体M" pitchFamily="50" charset="-128"/>
              </a:rPr>
              <a:t>09</a:t>
            </a:r>
            <a:r>
              <a:rPr kumimoji="1" lang="ja-JP" altLang="en-US" sz="1200" dirty="0" smtClean="0">
                <a:solidFill>
                  <a:schemeClr val="tx1"/>
                </a:solidFill>
                <a:latin typeface="AR P丸ゴシック体M" pitchFamily="50" charset="-128"/>
                <a:ea typeface="AR P丸ゴシック体M" pitchFamily="50" charset="-128"/>
              </a:rPr>
              <a:t>年度保護率</a:t>
            </a:r>
            <a:r>
              <a:rPr kumimoji="1" lang="en-US" altLang="ja-JP" sz="1200" dirty="0" smtClean="0">
                <a:solidFill>
                  <a:schemeClr val="tx1"/>
                </a:solidFill>
                <a:latin typeface="AR P丸ゴシック体M" pitchFamily="50" charset="-128"/>
                <a:ea typeface="AR P丸ゴシック体M" pitchFamily="50" charset="-128"/>
              </a:rPr>
              <a:t>46.1</a:t>
            </a:r>
            <a:r>
              <a:rPr kumimoji="1" lang="ja-JP" altLang="en-US" sz="1200" dirty="0" smtClean="0">
                <a:solidFill>
                  <a:schemeClr val="tx1"/>
                </a:solidFill>
                <a:latin typeface="AR P丸ゴシック体M" pitchFamily="50" charset="-128"/>
                <a:ea typeface="AR P丸ゴシック体M" pitchFamily="50" charset="-128"/>
              </a:rPr>
              <a:t>パーミル　　　</a:t>
            </a:r>
            <a:endParaRPr kumimoji="1" lang="en-US" altLang="ja-JP" sz="1200" dirty="0" smtClean="0">
              <a:solidFill>
                <a:schemeClr val="tx1"/>
              </a:solidFill>
              <a:latin typeface="AR P丸ゴシック体M" pitchFamily="50" charset="-128"/>
              <a:ea typeface="AR P丸ゴシック体M" pitchFamily="50" charset="-128"/>
            </a:endParaRPr>
          </a:p>
          <a:p>
            <a:r>
              <a:rPr lang="ja-JP" altLang="en-US" sz="1200" dirty="0" smtClean="0">
                <a:solidFill>
                  <a:schemeClr val="tx1"/>
                </a:solidFill>
                <a:latin typeface="AR P丸ゴシック体M" pitchFamily="50" charset="-128"/>
                <a:ea typeface="AR P丸ゴシック体M" pitchFamily="50" charset="-128"/>
              </a:rPr>
              <a:t>　　</a:t>
            </a:r>
            <a:r>
              <a:rPr kumimoji="1" lang="ja-JP" altLang="en-US" sz="1200" dirty="0" smtClean="0">
                <a:solidFill>
                  <a:schemeClr val="tx1"/>
                </a:solidFill>
                <a:latin typeface="AR P丸ゴシック体M" pitchFamily="50" charset="-128"/>
                <a:ea typeface="AR P丸ゴシック体M" pitchFamily="50" charset="-128"/>
              </a:rPr>
              <a:t>（</a:t>
            </a:r>
            <a:r>
              <a:rPr kumimoji="1" lang="en-US" altLang="ja-JP" sz="1200" dirty="0" smtClean="0">
                <a:solidFill>
                  <a:schemeClr val="tx1"/>
                </a:solidFill>
                <a:latin typeface="AR P丸ゴシック体M" pitchFamily="50" charset="-128"/>
                <a:ea typeface="AR P丸ゴシック体M" pitchFamily="50" charset="-128"/>
              </a:rPr>
              <a:t>1000</a:t>
            </a:r>
            <a:r>
              <a:rPr kumimoji="1" lang="ja-JP" altLang="en-US" sz="1200" dirty="0" smtClean="0">
                <a:solidFill>
                  <a:schemeClr val="tx1"/>
                </a:solidFill>
                <a:latin typeface="AR P丸ゴシック体M" pitchFamily="50" charset="-128"/>
                <a:ea typeface="AR P丸ゴシック体M" pitchFamily="50" charset="-128"/>
              </a:rPr>
              <a:t>人当たりの受給者数）</a:t>
            </a:r>
            <a:endParaRPr kumimoji="1" lang="en-US" altLang="ja-JP" sz="1200" dirty="0" smtClean="0">
              <a:solidFill>
                <a:schemeClr val="tx1"/>
              </a:solidFill>
              <a:latin typeface="AR P丸ゴシック体M" pitchFamily="50" charset="-128"/>
              <a:ea typeface="AR P丸ゴシック体M" pitchFamily="50" charset="-128"/>
            </a:endParaRPr>
          </a:p>
        </p:txBody>
      </p:sp>
      <p:sp>
        <p:nvSpPr>
          <p:cNvPr id="9" name="正方形/長方形 8"/>
          <p:cNvSpPr/>
          <p:nvPr/>
        </p:nvSpPr>
        <p:spPr>
          <a:xfrm>
            <a:off x="251520" y="285729"/>
            <a:ext cx="5249175" cy="7143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smtClean="0">
                <a:solidFill>
                  <a:schemeClr val="tx1"/>
                </a:solidFill>
                <a:latin typeface="AR P丸ゴシック体M" pitchFamily="50" charset="-128"/>
                <a:ea typeface="AR P丸ゴシック体M" pitchFamily="50" charset="-128"/>
              </a:rPr>
              <a:t>〔</a:t>
            </a:r>
            <a:r>
              <a:rPr kumimoji="1" lang="ja-JP" altLang="en-US" sz="2000" dirty="0" smtClean="0">
                <a:solidFill>
                  <a:schemeClr val="tx1"/>
                </a:solidFill>
                <a:latin typeface="AR P丸ゴシック体M" pitchFamily="50" charset="-128"/>
                <a:ea typeface="AR P丸ゴシック体M" pitchFamily="50" charset="-128"/>
              </a:rPr>
              <a:t>資料</a:t>
            </a:r>
            <a:r>
              <a:rPr lang="ja-JP" altLang="en-US" sz="2000" dirty="0" smtClean="0">
                <a:solidFill>
                  <a:schemeClr val="tx1"/>
                </a:solidFill>
                <a:latin typeface="AR P丸ゴシック体M" pitchFamily="50" charset="-128"/>
                <a:ea typeface="AR P丸ゴシック体M" pitchFamily="50" charset="-128"/>
              </a:rPr>
              <a:t>４</a:t>
            </a:r>
            <a:r>
              <a:rPr lang="en-US" altLang="ja-JP" sz="2000" dirty="0" smtClean="0">
                <a:solidFill>
                  <a:schemeClr val="tx1"/>
                </a:solidFill>
                <a:latin typeface="AR P丸ゴシック体M" pitchFamily="50" charset="-128"/>
                <a:ea typeface="AR P丸ゴシック体M" pitchFamily="50" charset="-128"/>
              </a:rPr>
              <a:t>〕</a:t>
            </a:r>
            <a:r>
              <a:rPr kumimoji="1" lang="ja-JP" altLang="en-US" sz="2000" dirty="0" smtClean="0">
                <a:solidFill>
                  <a:schemeClr val="tx1"/>
                </a:solidFill>
                <a:latin typeface="AR P丸ゴシック体M" pitchFamily="50" charset="-128"/>
                <a:ea typeface="AR P丸ゴシック体M" pitchFamily="50" charset="-128"/>
              </a:rPr>
              <a:t>失業者が生活保護</a:t>
            </a:r>
            <a:endParaRPr kumimoji="1" lang="en-US" altLang="ja-JP" sz="2000" dirty="0" smtClean="0">
              <a:solidFill>
                <a:schemeClr val="tx1"/>
              </a:solidFill>
              <a:latin typeface="AR P丸ゴシック体M" pitchFamily="50" charset="-128"/>
              <a:ea typeface="AR P丸ゴシック体M" pitchFamily="50" charset="-128"/>
            </a:endParaRPr>
          </a:p>
          <a:p>
            <a:r>
              <a:rPr kumimoji="1" lang="ja-JP" altLang="en-US" sz="2000" dirty="0" smtClean="0">
                <a:solidFill>
                  <a:schemeClr val="tx1"/>
                </a:solidFill>
                <a:latin typeface="AR P丸ゴシック体M" pitchFamily="50" charset="-128"/>
                <a:ea typeface="AR P丸ゴシック体M" pitchFamily="50" charset="-128"/>
              </a:rPr>
              <a:t>に流れ、財政を圧迫</a:t>
            </a:r>
            <a:endParaRPr kumimoji="1" lang="ja-JP" altLang="en-US" sz="2000" dirty="0">
              <a:solidFill>
                <a:schemeClr val="tx1"/>
              </a:solidFill>
              <a:latin typeface="AR P丸ゴシック体M" pitchFamily="50" charset="-128"/>
              <a:ea typeface="AR P丸ゴシック体M" pitchFamily="50" charset="-128"/>
            </a:endParaRPr>
          </a:p>
        </p:txBody>
      </p:sp>
      <p:pic>
        <p:nvPicPr>
          <p:cNvPr id="1027" name="Picture 3" descr="C:\Users\佐藤陵一\Pictures\MP Navigator EX\2010_03_22\IMG_0009.jpg"/>
          <p:cNvPicPr>
            <a:picLocks noChangeAspect="1" noChangeArrowheads="1"/>
          </p:cNvPicPr>
          <p:nvPr/>
        </p:nvPicPr>
        <p:blipFill>
          <a:blip r:embed="rId3" cstate="print"/>
          <a:srcRect/>
          <a:stretch>
            <a:fillRect/>
          </a:stretch>
        </p:blipFill>
        <p:spPr bwMode="auto">
          <a:xfrm>
            <a:off x="3563888" y="214290"/>
            <a:ext cx="5294392" cy="4726960"/>
          </a:xfrm>
          <a:prstGeom prst="rect">
            <a:avLst/>
          </a:prstGeom>
          <a:noFill/>
        </p:spPr>
      </p:pic>
      <p:sp>
        <p:nvSpPr>
          <p:cNvPr id="10" name="正方形/長方形 9"/>
          <p:cNvSpPr/>
          <p:nvPr/>
        </p:nvSpPr>
        <p:spPr>
          <a:xfrm>
            <a:off x="3347864" y="3573016"/>
            <a:ext cx="2286016" cy="1357322"/>
          </a:xfrm>
          <a:prstGeom prst="rect">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1200" dirty="0" smtClean="0">
                <a:solidFill>
                  <a:schemeClr val="tx1"/>
                </a:solidFill>
                <a:latin typeface="AR P丸ゴシック体M" pitchFamily="50" charset="-128"/>
                <a:ea typeface="AR P丸ゴシック体M" pitchFamily="50" charset="-128"/>
              </a:rPr>
              <a:t>「申請者は</a:t>
            </a:r>
            <a:r>
              <a:rPr kumimoji="1" lang="en-US" altLang="ja-JP" sz="1200" dirty="0" smtClean="0">
                <a:solidFill>
                  <a:schemeClr val="tx1"/>
                </a:solidFill>
                <a:latin typeface="AR P丸ゴシック体M" pitchFamily="50" charset="-128"/>
                <a:ea typeface="AR P丸ゴシック体M" pitchFamily="50" charset="-128"/>
              </a:rPr>
              <a:t>40</a:t>
            </a:r>
            <a:r>
              <a:rPr kumimoji="1" lang="ja-JP" altLang="en-US" sz="1200" dirty="0" err="1" smtClean="0">
                <a:solidFill>
                  <a:schemeClr val="tx1"/>
                </a:solidFill>
                <a:latin typeface="AR P丸ゴシック体M" pitchFamily="50" charset="-128"/>
                <a:ea typeface="AR P丸ゴシック体M" pitchFamily="50" charset="-128"/>
              </a:rPr>
              <a:t>、</a:t>
            </a:r>
            <a:r>
              <a:rPr kumimoji="1" lang="en-US" altLang="ja-JP" sz="1200" dirty="0" smtClean="0">
                <a:solidFill>
                  <a:schemeClr val="tx1"/>
                </a:solidFill>
                <a:latin typeface="AR P丸ゴシック体M" pitchFamily="50" charset="-128"/>
                <a:ea typeface="AR P丸ゴシック体M" pitchFamily="50" charset="-128"/>
              </a:rPr>
              <a:t>50</a:t>
            </a:r>
            <a:r>
              <a:rPr kumimoji="1" lang="ja-JP" altLang="en-US" sz="1200" dirty="0" smtClean="0">
                <a:solidFill>
                  <a:schemeClr val="tx1"/>
                </a:solidFill>
                <a:latin typeface="AR P丸ゴシック体M" pitchFamily="50" charset="-128"/>
                <a:ea typeface="AR P丸ゴシック体M" pitchFamily="50" charset="-128"/>
              </a:rPr>
              <a:t>歳代男性が多く、理由は失業が圧倒的」</a:t>
            </a:r>
            <a:r>
              <a:rPr kumimoji="1" lang="en-US" altLang="ja-JP" sz="1200" dirty="0" smtClean="0">
                <a:solidFill>
                  <a:schemeClr val="tx1"/>
                </a:solidFill>
                <a:latin typeface="AR P丸ゴシック体M" pitchFamily="50" charset="-128"/>
                <a:ea typeface="AR P丸ゴシック体M" pitchFamily="50" charset="-128"/>
              </a:rPr>
              <a:t>(</a:t>
            </a:r>
            <a:r>
              <a:rPr kumimoji="1" lang="ja-JP" altLang="en-US" sz="1200" dirty="0" smtClean="0">
                <a:solidFill>
                  <a:schemeClr val="tx1"/>
                </a:solidFill>
                <a:latin typeface="AR P丸ゴシック体M" pitchFamily="50" charset="-128"/>
                <a:ea typeface="AR P丸ゴシック体M" pitchFamily="50" charset="-128"/>
              </a:rPr>
              <a:t>福祉事務所</a:t>
            </a:r>
            <a:r>
              <a:rPr kumimoji="1" lang="en-US" altLang="ja-JP" sz="1200" dirty="0" smtClean="0">
                <a:solidFill>
                  <a:schemeClr val="tx1"/>
                </a:solidFill>
                <a:latin typeface="AR P丸ゴシック体M" pitchFamily="50" charset="-128"/>
                <a:ea typeface="AR P丸ゴシック体M" pitchFamily="50" charset="-128"/>
              </a:rPr>
              <a:t>)</a:t>
            </a:r>
          </a:p>
          <a:p>
            <a:r>
              <a:rPr lang="ja-JP" altLang="en-US" sz="1200" dirty="0" smtClean="0">
                <a:solidFill>
                  <a:schemeClr val="tx1"/>
                </a:solidFill>
                <a:latin typeface="AR P丸ゴシック体M" pitchFamily="50" charset="-128"/>
                <a:ea typeface="AR P丸ゴシック体M" pitchFamily="50" charset="-128"/>
              </a:rPr>
              <a:t>開始理由も「就労収入源」が昨年度</a:t>
            </a:r>
            <a:r>
              <a:rPr lang="en-US" altLang="ja-JP" sz="1200" dirty="0" smtClean="0">
                <a:solidFill>
                  <a:schemeClr val="tx1"/>
                </a:solidFill>
                <a:latin typeface="AR P丸ゴシック体M" pitchFamily="50" charset="-128"/>
                <a:ea typeface="AR P丸ゴシック体M" pitchFamily="50" charset="-128"/>
              </a:rPr>
              <a:t>1</a:t>
            </a:r>
            <a:r>
              <a:rPr lang="ja-JP" altLang="en-US" sz="1200" dirty="0" smtClean="0">
                <a:solidFill>
                  <a:schemeClr val="tx1"/>
                </a:solidFill>
                <a:latin typeface="AR P丸ゴシック体M" pitchFamily="50" charset="-128"/>
                <a:ea typeface="AR P丸ゴシック体M" pitchFamily="50" charset="-128"/>
              </a:rPr>
              <a:t>年間で二四五件だったのに対し、本年度は</a:t>
            </a:r>
            <a:r>
              <a:rPr lang="en-US" altLang="ja-JP" sz="1200" dirty="0" smtClean="0">
                <a:solidFill>
                  <a:schemeClr val="tx1"/>
                </a:solidFill>
                <a:latin typeface="AR P丸ゴシック体M" pitchFamily="50" charset="-128"/>
                <a:ea typeface="AR P丸ゴシック体M" pitchFamily="50" charset="-128"/>
              </a:rPr>
              <a:t>4</a:t>
            </a:r>
            <a:r>
              <a:rPr lang="ja-JP" altLang="en-US" sz="1200" dirty="0" smtClean="0">
                <a:solidFill>
                  <a:schemeClr val="tx1"/>
                </a:solidFill>
                <a:latin typeface="AR P丸ゴシック体M" pitchFamily="50" charset="-128"/>
                <a:ea typeface="AR P丸ゴシック体M" pitchFamily="50" charset="-128"/>
              </a:rPr>
              <a:t>～</a:t>
            </a:r>
            <a:r>
              <a:rPr lang="en-US" altLang="ja-JP" sz="1200" dirty="0" smtClean="0">
                <a:solidFill>
                  <a:schemeClr val="tx1"/>
                </a:solidFill>
                <a:latin typeface="AR P丸ゴシック体M" pitchFamily="50" charset="-128"/>
                <a:ea typeface="AR P丸ゴシック体M" pitchFamily="50" charset="-128"/>
              </a:rPr>
              <a:t>12</a:t>
            </a:r>
            <a:r>
              <a:rPr lang="ja-JP" altLang="en-US" sz="1200" dirty="0" smtClean="0">
                <a:solidFill>
                  <a:schemeClr val="tx1"/>
                </a:solidFill>
                <a:latin typeface="AR P丸ゴシック体M" pitchFamily="50" charset="-128"/>
                <a:ea typeface="AR P丸ゴシック体M" pitchFamily="50" charset="-128"/>
              </a:rPr>
              <a:t>月ですでに二五四件に達している。</a:t>
            </a:r>
            <a:endParaRPr kumimoji="1" lang="ja-JP" altLang="en-US" sz="1200" dirty="0">
              <a:solidFill>
                <a:schemeClr val="tx1"/>
              </a:solidFill>
              <a:latin typeface="AR P丸ゴシック体M" pitchFamily="50" charset="-128"/>
              <a:ea typeface="AR P丸ゴシック体M" pitchFamily="50" charset="-128"/>
            </a:endParaRPr>
          </a:p>
        </p:txBody>
      </p:sp>
      <p:sp>
        <p:nvSpPr>
          <p:cNvPr id="11" name="角丸四角形 10"/>
          <p:cNvSpPr/>
          <p:nvPr/>
        </p:nvSpPr>
        <p:spPr>
          <a:xfrm>
            <a:off x="5580112" y="2928934"/>
            <a:ext cx="1440160" cy="1071570"/>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p:nvPr/>
        </p:nvCxnSpPr>
        <p:spPr>
          <a:xfrm rot="10800000" flipV="1">
            <a:off x="5508105" y="3929066"/>
            <a:ext cx="564097" cy="364029"/>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4357685" y="2428868"/>
            <a:ext cx="1143008" cy="428628"/>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AR P丸ゴシック体M" pitchFamily="50" charset="-128"/>
                <a:ea typeface="AR P丸ゴシック体M" pitchFamily="50" charset="-128"/>
              </a:rPr>
              <a:t>有効求人倍率</a:t>
            </a:r>
            <a:r>
              <a:rPr kumimoji="1" lang="en-US" altLang="ja-JP" sz="1200" dirty="0" smtClean="0">
                <a:solidFill>
                  <a:schemeClr val="tx1"/>
                </a:solidFill>
                <a:latin typeface="AR P丸ゴシック体M" pitchFamily="50" charset="-128"/>
                <a:ea typeface="AR P丸ゴシック体M" pitchFamily="50" charset="-128"/>
              </a:rPr>
              <a:t>0.38</a:t>
            </a:r>
            <a:r>
              <a:rPr kumimoji="1" lang="ja-JP" altLang="en-US" sz="1200" dirty="0" smtClean="0">
                <a:solidFill>
                  <a:schemeClr val="tx1"/>
                </a:solidFill>
                <a:latin typeface="AR P丸ゴシック体M" pitchFamily="50" charset="-128"/>
                <a:ea typeface="AR P丸ゴシック体M" pitchFamily="50" charset="-128"/>
              </a:rPr>
              <a:t>（１０．２）</a:t>
            </a:r>
            <a:endParaRPr kumimoji="1" lang="ja-JP" altLang="en-US" sz="1200" dirty="0">
              <a:solidFill>
                <a:schemeClr val="tx1"/>
              </a:solidFill>
              <a:latin typeface="AR P丸ゴシック体M" pitchFamily="50" charset="-128"/>
              <a:ea typeface="AR P丸ゴシック体M" pitchFamily="50" charset="-128"/>
            </a:endParaRPr>
          </a:p>
        </p:txBody>
      </p:sp>
      <p:cxnSp>
        <p:nvCxnSpPr>
          <p:cNvPr id="16" name="直線コネクタ 15"/>
          <p:cNvCxnSpPr/>
          <p:nvPr/>
        </p:nvCxnSpPr>
        <p:spPr>
          <a:xfrm flipV="1">
            <a:off x="5357819" y="2285992"/>
            <a:ext cx="428628" cy="28575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コンテンツ プレースホルダ 16"/>
          <p:cNvSpPr>
            <a:spLocks noGrp="1"/>
          </p:cNvSpPr>
          <p:nvPr>
            <p:ph sz="quarter" idx="1"/>
          </p:nvPr>
        </p:nvSpPr>
        <p:spPr>
          <a:xfrm>
            <a:off x="214283" y="2000240"/>
            <a:ext cx="7400948" cy="1714512"/>
          </a:xfrm>
        </p:spPr>
        <p:txBody>
          <a:bodyPr/>
          <a:lstStyle/>
          <a:p>
            <a:endParaRPr lang="en-US" altLang="ja-JP" dirty="0" smtClean="0"/>
          </a:p>
          <a:p>
            <a:endParaRPr kumimoji="1" lang="ja-JP" altLang="en-US" dirty="0"/>
          </a:p>
          <a:p>
            <a:endParaRPr kumimoji="1" lang="en-US" altLang="ja-JP" dirty="0" smtClean="0"/>
          </a:p>
        </p:txBody>
      </p:sp>
      <p:sp>
        <p:nvSpPr>
          <p:cNvPr id="18" name="正方形/長方形 17"/>
          <p:cNvSpPr/>
          <p:nvPr/>
        </p:nvSpPr>
        <p:spPr>
          <a:xfrm>
            <a:off x="539552" y="2204864"/>
            <a:ext cx="2571768" cy="785818"/>
          </a:xfrm>
          <a:prstGeom prst="rect">
            <a:avLst/>
          </a:prstGeom>
          <a:solidFill>
            <a:srgbClr val="FFFF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釧路市は</a:t>
            </a:r>
            <a:r>
              <a:rPr lang="en-US" altLang="ja-JP" sz="1400" dirty="0" smtClean="0">
                <a:solidFill>
                  <a:schemeClr val="tx1"/>
                </a:solidFill>
                <a:latin typeface="AR P丸ゴシック体M" pitchFamily="50" charset="-128"/>
                <a:ea typeface="AR P丸ゴシック体M" pitchFamily="50" charset="-128"/>
              </a:rPr>
              <a:t>09.12</a:t>
            </a:r>
            <a:r>
              <a:rPr lang="ja-JP" altLang="en-US" sz="1400" dirty="0" smtClean="0">
                <a:solidFill>
                  <a:schemeClr val="tx1"/>
                </a:solidFill>
                <a:latin typeface="AR P丸ゴシック体M" pitchFamily="50" charset="-128"/>
                <a:ea typeface="AR P丸ゴシック体M" pitchFamily="50" charset="-128"/>
              </a:rPr>
              <a:t>に生活保護費を</a:t>
            </a:r>
            <a:r>
              <a:rPr lang="en-US" altLang="ja-JP" sz="1400" dirty="0" smtClean="0">
                <a:solidFill>
                  <a:schemeClr val="tx1"/>
                </a:solidFill>
                <a:latin typeface="AR P丸ゴシック体M" pitchFamily="50" charset="-128"/>
                <a:ea typeface="AR P丸ゴシック体M" pitchFamily="50" charset="-128"/>
              </a:rPr>
              <a:t>12</a:t>
            </a:r>
            <a:r>
              <a:rPr lang="ja-JP" altLang="en-US" sz="1400" dirty="0" smtClean="0">
                <a:solidFill>
                  <a:schemeClr val="tx1"/>
                </a:solidFill>
                <a:latin typeface="AR P丸ゴシック体M" pitchFamily="50" charset="-128"/>
                <a:ea typeface="AR P丸ゴシック体M" pitchFamily="50" charset="-128"/>
              </a:rPr>
              <a:t>億</a:t>
            </a:r>
            <a:r>
              <a:rPr lang="en-US" altLang="ja-JP" sz="1400" dirty="0" smtClean="0">
                <a:solidFill>
                  <a:schemeClr val="tx1"/>
                </a:solidFill>
                <a:latin typeface="AR P丸ゴシック体M" pitchFamily="50" charset="-128"/>
                <a:ea typeface="AR P丸ゴシック体M" pitchFamily="50" charset="-128"/>
              </a:rPr>
              <a:t>3000</a:t>
            </a:r>
            <a:r>
              <a:rPr lang="ja-JP" altLang="en-US" sz="1400" dirty="0" smtClean="0">
                <a:solidFill>
                  <a:schemeClr val="tx1"/>
                </a:solidFill>
                <a:latin typeface="AR P丸ゴシック体M" pitchFamily="50" charset="-128"/>
                <a:ea typeface="AR P丸ゴシック体M" pitchFamily="50" charset="-128"/>
              </a:rPr>
              <a:t>万円追加。補正後は</a:t>
            </a:r>
            <a:r>
              <a:rPr lang="en-US" altLang="ja-JP" sz="1400" dirty="0" smtClean="0">
                <a:solidFill>
                  <a:schemeClr val="tx1"/>
                </a:solidFill>
                <a:latin typeface="AR P丸ゴシック体M" pitchFamily="50" charset="-128"/>
                <a:ea typeface="AR P丸ゴシック体M" pitchFamily="50" charset="-128"/>
              </a:rPr>
              <a:t>136</a:t>
            </a:r>
            <a:r>
              <a:rPr lang="ja-JP" altLang="en-US" sz="1400" dirty="0" smtClean="0">
                <a:solidFill>
                  <a:schemeClr val="tx1"/>
                </a:solidFill>
                <a:latin typeface="AR P丸ゴシック体M" pitchFamily="50" charset="-128"/>
                <a:ea typeface="AR P丸ゴシック体M" pitchFamily="50" charset="-128"/>
              </a:rPr>
              <a:t>億</a:t>
            </a:r>
            <a:r>
              <a:rPr lang="en-US" altLang="ja-JP" sz="1400" dirty="0" smtClean="0">
                <a:solidFill>
                  <a:schemeClr val="tx1"/>
                </a:solidFill>
                <a:latin typeface="AR P丸ゴシック体M" pitchFamily="50" charset="-128"/>
                <a:ea typeface="AR P丸ゴシック体M" pitchFamily="50" charset="-128"/>
              </a:rPr>
              <a:t>3500</a:t>
            </a:r>
            <a:r>
              <a:rPr lang="ja-JP" altLang="en-US" sz="1400" dirty="0" smtClean="0">
                <a:solidFill>
                  <a:schemeClr val="tx1"/>
                </a:solidFill>
                <a:latin typeface="AR P丸ゴシック体M" pitchFamily="50" charset="-128"/>
                <a:ea typeface="AR P丸ゴシック体M" pitchFamily="50" charset="-128"/>
              </a:rPr>
              <a:t>万円となった。</a:t>
            </a:r>
            <a:endParaRPr lang="ja-JP" altLang="en-US" sz="1400" dirty="0" smtClean="0">
              <a:latin typeface="AR P丸ゴシック体M" pitchFamily="50" charset="-128"/>
              <a:ea typeface="AR P丸ゴシック体M" pitchFamily="50" charset="-128"/>
            </a:endParaRPr>
          </a:p>
          <a:p>
            <a:pPr algn="ctr"/>
            <a:endParaRPr kumimoji="1" lang="ja-JP" altLang="en-US" dirty="0"/>
          </a:p>
        </p:txBody>
      </p:sp>
      <p:sp>
        <p:nvSpPr>
          <p:cNvPr id="20" name="角丸四角形 19"/>
          <p:cNvSpPr/>
          <p:nvPr/>
        </p:nvSpPr>
        <p:spPr>
          <a:xfrm>
            <a:off x="571472" y="3143248"/>
            <a:ext cx="2571768" cy="1500198"/>
          </a:xfrm>
          <a:prstGeom prst="round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AR P丸ゴシック体M" pitchFamily="50" charset="-128"/>
                <a:ea typeface="AR P丸ゴシック体M" pitchFamily="50" charset="-128"/>
              </a:rPr>
              <a:t>母子家庭</a:t>
            </a:r>
            <a:r>
              <a:rPr kumimoji="1" lang="en-US" altLang="ja-JP" sz="1200" dirty="0" smtClean="0">
                <a:solidFill>
                  <a:schemeClr val="tx1"/>
                </a:solidFill>
                <a:latin typeface="AR P丸ゴシック体M" pitchFamily="50" charset="-128"/>
                <a:ea typeface="AR P丸ゴシック体M" pitchFamily="50" charset="-128"/>
              </a:rPr>
              <a:t>A</a:t>
            </a:r>
            <a:r>
              <a:rPr kumimoji="1" lang="ja-JP" altLang="en-US" sz="1200" dirty="0" smtClean="0">
                <a:solidFill>
                  <a:schemeClr val="tx1"/>
                </a:solidFill>
                <a:latin typeface="AR P丸ゴシック体M" pitchFamily="50" charset="-128"/>
                <a:ea typeface="AR P丸ゴシック体M" pitchFamily="50" charset="-128"/>
              </a:rPr>
              <a:t>子さん</a:t>
            </a:r>
            <a:r>
              <a:rPr kumimoji="1" lang="en-US" altLang="ja-JP" sz="1200" dirty="0" smtClean="0">
                <a:solidFill>
                  <a:schemeClr val="tx1"/>
                </a:solidFill>
                <a:latin typeface="AR P丸ゴシック体M" pitchFamily="50" charset="-128"/>
                <a:ea typeface="AR P丸ゴシック体M" pitchFamily="50" charset="-128"/>
              </a:rPr>
              <a:t>(</a:t>
            </a:r>
            <a:r>
              <a:rPr kumimoji="1" lang="ja-JP" altLang="en-US" sz="1200" dirty="0" smtClean="0">
                <a:solidFill>
                  <a:schemeClr val="tx1"/>
                </a:solidFill>
                <a:latin typeface="AR P丸ゴシック体M" pitchFamily="50" charset="-128"/>
                <a:ea typeface="AR P丸ゴシック体M" pitchFamily="50" charset="-128"/>
              </a:rPr>
              <a:t>小学生、未就学児）</a:t>
            </a:r>
            <a:r>
              <a:rPr lang="ja-JP" altLang="en-US" sz="1200" dirty="0" smtClean="0">
                <a:solidFill>
                  <a:schemeClr val="tx1"/>
                </a:solidFill>
                <a:latin typeface="AR P丸ゴシック体M" pitchFamily="50" charset="-128"/>
                <a:ea typeface="AR P丸ゴシック体M" pitchFamily="50" charset="-128"/>
              </a:rPr>
              <a:t>生活保護を申請し、児童扶養・児童手当を含め月</a:t>
            </a:r>
            <a:r>
              <a:rPr lang="en-US" altLang="ja-JP" sz="1200" dirty="0" smtClean="0">
                <a:solidFill>
                  <a:schemeClr val="tx1"/>
                </a:solidFill>
                <a:latin typeface="AR P丸ゴシック体M" pitchFamily="50" charset="-128"/>
                <a:ea typeface="AR P丸ゴシック体M" pitchFamily="50" charset="-128"/>
              </a:rPr>
              <a:t>21</a:t>
            </a:r>
            <a:r>
              <a:rPr lang="ja-JP" altLang="en-US" sz="1200" dirty="0" smtClean="0">
                <a:solidFill>
                  <a:schemeClr val="tx1"/>
                </a:solidFill>
                <a:latin typeface="AR P丸ゴシック体M" pitchFamily="50" charset="-128"/>
                <a:ea typeface="AR P丸ゴシック体M" pitchFamily="50" charset="-128"/>
              </a:rPr>
              <a:t>万円。１１～</a:t>
            </a:r>
            <a:r>
              <a:rPr lang="en-US" altLang="ja-JP" sz="1200" dirty="0" smtClean="0">
                <a:solidFill>
                  <a:schemeClr val="tx1"/>
                </a:solidFill>
                <a:latin typeface="AR P丸ゴシック体M" pitchFamily="50" charset="-128"/>
                <a:ea typeface="AR P丸ゴシック体M" pitchFamily="50" charset="-128"/>
              </a:rPr>
              <a:t>3</a:t>
            </a:r>
            <a:r>
              <a:rPr lang="ja-JP" altLang="en-US" sz="1200" dirty="0" smtClean="0">
                <a:solidFill>
                  <a:schemeClr val="tx1"/>
                </a:solidFill>
                <a:latin typeface="AR P丸ゴシック体M" pitchFamily="50" charset="-128"/>
                <a:ea typeface="AR P丸ゴシック体M" pitchFamily="50" charset="-128"/>
              </a:rPr>
              <a:t>月は月</a:t>
            </a:r>
            <a:r>
              <a:rPr lang="en-US" altLang="ja-JP" sz="1200" dirty="0" smtClean="0">
                <a:solidFill>
                  <a:schemeClr val="tx1"/>
                </a:solidFill>
                <a:latin typeface="AR P丸ゴシック体M" pitchFamily="50" charset="-128"/>
                <a:ea typeface="AR P丸ゴシック体M" pitchFamily="50" charset="-128"/>
              </a:rPr>
              <a:t>34,240</a:t>
            </a:r>
            <a:r>
              <a:rPr lang="ja-JP" altLang="en-US" sz="1200" dirty="0" smtClean="0">
                <a:solidFill>
                  <a:schemeClr val="tx1"/>
                </a:solidFill>
                <a:latin typeface="AR P丸ゴシック体M" pitchFamily="50" charset="-128"/>
                <a:ea typeface="AR P丸ゴシック体M" pitchFamily="50" charset="-128"/>
              </a:rPr>
              <a:t>円の冬季加算を含め、年間約</a:t>
            </a:r>
            <a:r>
              <a:rPr lang="en-US" altLang="ja-JP" sz="1200" dirty="0" smtClean="0">
                <a:solidFill>
                  <a:schemeClr val="tx1"/>
                </a:solidFill>
                <a:latin typeface="AR P丸ゴシック体M" pitchFamily="50" charset="-128"/>
                <a:ea typeface="AR P丸ゴシック体M" pitchFamily="50" charset="-128"/>
              </a:rPr>
              <a:t>270</a:t>
            </a:r>
            <a:r>
              <a:rPr lang="ja-JP" altLang="en-US" sz="1200" dirty="0" smtClean="0">
                <a:solidFill>
                  <a:schemeClr val="tx1"/>
                </a:solidFill>
                <a:latin typeface="AR P丸ゴシック体M" pitchFamily="50" charset="-128"/>
                <a:ea typeface="AR P丸ゴシック体M" pitchFamily="50" charset="-128"/>
              </a:rPr>
              <a:t>万円となる。社会保険、税負担がないので年収</a:t>
            </a:r>
            <a:r>
              <a:rPr lang="en-US" altLang="ja-JP" sz="1200" dirty="0" smtClean="0">
                <a:solidFill>
                  <a:schemeClr val="tx1"/>
                </a:solidFill>
                <a:latin typeface="AR P丸ゴシック体M" pitchFamily="50" charset="-128"/>
                <a:ea typeface="AR P丸ゴシック体M" pitchFamily="50" charset="-128"/>
              </a:rPr>
              <a:t>300</a:t>
            </a:r>
            <a:r>
              <a:rPr lang="ja-JP" altLang="en-US" sz="1200" dirty="0" smtClean="0">
                <a:solidFill>
                  <a:schemeClr val="tx1"/>
                </a:solidFill>
                <a:latin typeface="AR P丸ゴシック体M" pitchFamily="50" charset="-128"/>
                <a:ea typeface="AR P丸ゴシック体M" pitchFamily="50" charset="-128"/>
              </a:rPr>
              <a:t>万円の勤労者レベルとなる。</a:t>
            </a:r>
            <a:endParaRPr kumimoji="1" lang="ja-JP" altLang="en-US" sz="1200" dirty="0">
              <a:solidFill>
                <a:schemeClr val="tx1"/>
              </a:solidFill>
              <a:latin typeface="AR P丸ゴシック体M" pitchFamily="50" charset="-128"/>
              <a:ea typeface="AR P丸ゴシック体M" pitchFamily="50" charset="-128"/>
            </a:endParaRPr>
          </a:p>
        </p:txBody>
      </p:sp>
      <p:sp>
        <p:nvSpPr>
          <p:cNvPr id="21" name="角丸四角形 20"/>
          <p:cNvSpPr/>
          <p:nvPr/>
        </p:nvSpPr>
        <p:spPr>
          <a:xfrm>
            <a:off x="571472" y="4929198"/>
            <a:ext cx="2500331" cy="1500198"/>
          </a:xfrm>
          <a:prstGeom prst="round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AR P丸ゴシック体M" pitchFamily="50" charset="-128"/>
                <a:ea typeface="AR P丸ゴシック体M" pitchFamily="50" charset="-128"/>
              </a:rPr>
              <a:t>市役所のあっせんで無料のパソコン教室に通い、ワードと電卓</a:t>
            </a:r>
            <a:r>
              <a:rPr kumimoji="1" lang="en-US" altLang="ja-JP" sz="1200" dirty="0" smtClean="0">
                <a:solidFill>
                  <a:schemeClr val="tx1"/>
                </a:solidFill>
                <a:latin typeface="AR P丸ゴシック体M" pitchFamily="50" charset="-128"/>
                <a:ea typeface="AR P丸ゴシック体M" pitchFamily="50" charset="-128"/>
              </a:rPr>
              <a:t>2</a:t>
            </a:r>
            <a:r>
              <a:rPr kumimoji="1" lang="ja-JP" altLang="en-US" sz="1200" dirty="0" smtClean="0">
                <a:solidFill>
                  <a:schemeClr val="tx1"/>
                </a:solidFill>
                <a:latin typeface="AR P丸ゴシック体M" pitchFamily="50" charset="-128"/>
                <a:ea typeface="AR P丸ゴシック体M" pitchFamily="50" charset="-128"/>
              </a:rPr>
              <a:t>級、エクセル</a:t>
            </a:r>
            <a:r>
              <a:rPr kumimoji="1" lang="en-US" altLang="ja-JP" sz="1200" dirty="0" smtClean="0">
                <a:solidFill>
                  <a:schemeClr val="tx1"/>
                </a:solidFill>
                <a:latin typeface="AR P丸ゴシック体M" pitchFamily="50" charset="-128"/>
                <a:ea typeface="AR P丸ゴシック体M" pitchFamily="50" charset="-128"/>
              </a:rPr>
              <a:t>3</a:t>
            </a:r>
            <a:r>
              <a:rPr kumimoji="1" lang="ja-JP" altLang="en-US" sz="1200" dirty="0" smtClean="0">
                <a:solidFill>
                  <a:schemeClr val="tx1"/>
                </a:solidFill>
                <a:latin typeface="AR P丸ゴシック体M" pitchFamily="50" charset="-128"/>
                <a:ea typeface="AR P丸ゴシック体M" pitchFamily="50" charset="-128"/>
              </a:rPr>
              <a:t>級の資格を取り、</a:t>
            </a:r>
            <a:r>
              <a:rPr kumimoji="1" lang="en-US" altLang="ja-JP" sz="1200" dirty="0" smtClean="0">
                <a:solidFill>
                  <a:schemeClr val="tx1"/>
                </a:solidFill>
                <a:latin typeface="AR P丸ゴシック体M" pitchFamily="50" charset="-128"/>
                <a:ea typeface="AR P丸ゴシック体M" pitchFamily="50" charset="-128"/>
              </a:rPr>
              <a:t>08.12</a:t>
            </a:r>
            <a:r>
              <a:rPr kumimoji="1" lang="ja-JP" altLang="en-US" sz="1200" dirty="0" smtClean="0">
                <a:solidFill>
                  <a:schemeClr val="tx1"/>
                </a:solidFill>
                <a:latin typeface="AR P丸ゴシック体M" pitchFamily="50" charset="-128"/>
                <a:ea typeface="AR P丸ゴシック体M" pitchFamily="50" charset="-128"/>
              </a:rPr>
              <a:t>建設会社に就職した。月</a:t>
            </a:r>
            <a:r>
              <a:rPr kumimoji="1" lang="en-US" altLang="ja-JP" sz="1200" dirty="0" smtClean="0">
                <a:solidFill>
                  <a:schemeClr val="tx1"/>
                </a:solidFill>
                <a:latin typeface="AR P丸ゴシック体M" pitchFamily="50" charset="-128"/>
                <a:ea typeface="AR P丸ゴシック体M" pitchFamily="50" charset="-128"/>
              </a:rPr>
              <a:t>13</a:t>
            </a:r>
            <a:r>
              <a:rPr kumimoji="1" lang="ja-JP" altLang="en-US" sz="1200" dirty="0" smtClean="0">
                <a:solidFill>
                  <a:schemeClr val="tx1"/>
                </a:solidFill>
                <a:latin typeface="AR P丸ゴシック体M" pitchFamily="50" charset="-128"/>
                <a:ea typeface="AR P丸ゴシック体M" pitchFamily="50" charset="-128"/>
              </a:rPr>
              <a:t>万円の給与。社会保険など引かれ、手取り</a:t>
            </a:r>
            <a:r>
              <a:rPr kumimoji="1" lang="en-US" altLang="ja-JP" sz="1200" dirty="0" smtClean="0">
                <a:solidFill>
                  <a:schemeClr val="tx1"/>
                </a:solidFill>
                <a:latin typeface="AR P丸ゴシック体M" pitchFamily="50" charset="-128"/>
                <a:ea typeface="AR P丸ゴシック体M" pitchFamily="50" charset="-128"/>
              </a:rPr>
              <a:t>115,000</a:t>
            </a:r>
            <a:r>
              <a:rPr kumimoji="1" lang="ja-JP" altLang="en-US" sz="1200" dirty="0" smtClean="0">
                <a:solidFill>
                  <a:schemeClr val="tx1"/>
                </a:solidFill>
                <a:latin typeface="AR P丸ゴシック体M" pitchFamily="50" charset="-128"/>
                <a:ea typeface="AR P丸ゴシック体M" pitchFamily="50" charset="-128"/>
              </a:rPr>
              <a:t>円。児童扶養手当を含め月</a:t>
            </a:r>
            <a:r>
              <a:rPr kumimoji="1" lang="en-US" altLang="ja-JP" sz="1200" dirty="0" smtClean="0">
                <a:solidFill>
                  <a:schemeClr val="tx1"/>
                </a:solidFill>
                <a:latin typeface="AR P丸ゴシック体M" pitchFamily="50" charset="-128"/>
                <a:ea typeface="AR P丸ゴシック体M" pitchFamily="50" charset="-128"/>
              </a:rPr>
              <a:t>17</a:t>
            </a:r>
            <a:r>
              <a:rPr kumimoji="1" lang="ja-JP" altLang="en-US" sz="1200" dirty="0" smtClean="0">
                <a:solidFill>
                  <a:schemeClr val="tx1"/>
                </a:solidFill>
                <a:latin typeface="AR P丸ゴシック体M" pitchFamily="50" charset="-128"/>
                <a:ea typeface="AR P丸ゴシック体M" pitchFamily="50" charset="-128"/>
              </a:rPr>
              <a:t>万円余である。</a:t>
            </a:r>
            <a:endParaRPr kumimoji="1" lang="ja-JP" altLang="en-US" sz="1200" dirty="0">
              <a:solidFill>
                <a:schemeClr val="tx1"/>
              </a:solidFill>
              <a:latin typeface="AR P丸ゴシック体M" pitchFamily="50" charset="-128"/>
              <a:ea typeface="AR P丸ゴシック体M" pitchFamily="50" charset="-128"/>
            </a:endParaRPr>
          </a:p>
        </p:txBody>
      </p:sp>
      <p:sp>
        <p:nvSpPr>
          <p:cNvPr id="22" name="正方形/長方形 21"/>
          <p:cNvSpPr/>
          <p:nvPr/>
        </p:nvSpPr>
        <p:spPr>
          <a:xfrm>
            <a:off x="2214546" y="6286520"/>
            <a:ext cx="928695" cy="21431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AR P丸ゴシック体M" pitchFamily="50" charset="-128"/>
                <a:ea typeface="AR P丸ゴシック体M" pitchFamily="50" charset="-128"/>
              </a:rPr>
              <a:t>道新</a:t>
            </a:r>
            <a:r>
              <a:rPr kumimoji="1" lang="en-US" altLang="ja-JP" sz="1050" dirty="0" smtClean="0">
                <a:solidFill>
                  <a:schemeClr val="tx1"/>
                </a:solidFill>
                <a:latin typeface="AR P丸ゴシック体M" pitchFamily="50" charset="-128"/>
                <a:ea typeface="AR P丸ゴシック体M" pitchFamily="50" charset="-128"/>
              </a:rPr>
              <a:t>10</a:t>
            </a:r>
            <a:r>
              <a:rPr lang="en-US" altLang="ja-JP" sz="1050" dirty="0" smtClean="0">
                <a:solidFill>
                  <a:schemeClr val="tx1"/>
                </a:solidFill>
                <a:latin typeface="AR P丸ゴシック体M" pitchFamily="50" charset="-128"/>
                <a:ea typeface="AR P丸ゴシック体M" pitchFamily="50" charset="-128"/>
              </a:rPr>
              <a:t>.31</a:t>
            </a:r>
            <a:endParaRPr kumimoji="1" lang="ja-JP" altLang="en-US" sz="1050" dirty="0">
              <a:solidFill>
                <a:schemeClr val="tx1"/>
              </a:solidFill>
              <a:latin typeface="AR P丸ゴシック体M" pitchFamily="50" charset="-128"/>
              <a:ea typeface="AR P丸ゴシック体M" pitchFamily="50" charset="-128"/>
            </a:endParaRPr>
          </a:p>
        </p:txBody>
      </p:sp>
      <p:sp>
        <p:nvSpPr>
          <p:cNvPr id="23" name="下矢印 22"/>
          <p:cNvSpPr/>
          <p:nvPr/>
        </p:nvSpPr>
        <p:spPr>
          <a:xfrm>
            <a:off x="1571605" y="4714884"/>
            <a:ext cx="357191" cy="142876"/>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3635896" y="5373216"/>
            <a:ext cx="4968552" cy="1000132"/>
          </a:xfrm>
          <a:prstGeom prst="rect">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ja-JP" altLang="en-US" sz="1400" dirty="0" smtClean="0">
                <a:solidFill>
                  <a:schemeClr val="tx1"/>
                </a:solidFill>
                <a:latin typeface="AR P丸ゴシック体M" pitchFamily="50" charset="-128"/>
                <a:ea typeface="AR P丸ゴシック体M" pitchFamily="50" charset="-128"/>
              </a:rPr>
              <a:t>●</a:t>
            </a:r>
            <a:r>
              <a:rPr lang="ja-JP" altLang="ja-JP" sz="1400" dirty="0" smtClean="0">
                <a:solidFill>
                  <a:schemeClr val="tx1"/>
                </a:solidFill>
                <a:latin typeface="AR P丸ゴシック体M" pitchFamily="50" charset="-128"/>
                <a:ea typeface="AR P丸ゴシック体M" pitchFamily="50" charset="-128"/>
              </a:rPr>
              <a:t>ふるさと雇用再生特別基金事業</a:t>
            </a:r>
            <a:r>
              <a:rPr lang="ja-JP" altLang="en-US" sz="1400" dirty="0" smtClean="0">
                <a:solidFill>
                  <a:schemeClr val="tx1"/>
                </a:solidFill>
                <a:latin typeface="AR P丸ゴシック体M" pitchFamily="50" charset="-128"/>
                <a:ea typeface="AR P丸ゴシック体M" pitchFamily="50" charset="-128"/>
              </a:rPr>
              <a:t>　</a:t>
            </a:r>
            <a:r>
              <a:rPr lang="en-US" altLang="ja-JP" sz="1400" dirty="0" smtClean="0">
                <a:solidFill>
                  <a:schemeClr val="tx1"/>
                </a:solidFill>
                <a:latin typeface="AR P丸ゴシック体M" pitchFamily="50" charset="-128"/>
                <a:ea typeface="AR P丸ゴシック体M" pitchFamily="50" charset="-128"/>
              </a:rPr>
              <a:t>8</a:t>
            </a:r>
            <a:r>
              <a:rPr lang="ja-JP" altLang="en-US" sz="1400" dirty="0" smtClean="0">
                <a:solidFill>
                  <a:schemeClr val="tx1"/>
                </a:solidFill>
                <a:latin typeface="AR P丸ゴシック体M" pitchFamily="50" charset="-128"/>
                <a:ea typeface="AR P丸ゴシック体M" pitchFamily="50" charset="-128"/>
              </a:rPr>
              <a:t>事業　募集予定</a:t>
            </a:r>
            <a:r>
              <a:rPr lang="en-US" altLang="ja-JP" sz="1400" dirty="0" smtClean="0">
                <a:solidFill>
                  <a:schemeClr val="tx1"/>
                </a:solidFill>
                <a:latin typeface="AR P丸ゴシック体M" pitchFamily="50" charset="-128"/>
                <a:ea typeface="AR P丸ゴシック体M" pitchFamily="50" charset="-128"/>
              </a:rPr>
              <a:t>23</a:t>
            </a:r>
            <a:r>
              <a:rPr lang="ja-JP" altLang="en-US" sz="1400" dirty="0" smtClean="0">
                <a:solidFill>
                  <a:schemeClr val="tx1"/>
                </a:solidFill>
                <a:latin typeface="AR P丸ゴシック体M" pitchFamily="50" charset="-128"/>
                <a:ea typeface="AR P丸ゴシック体M" pitchFamily="50" charset="-128"/>
              </a:rPr>
              <a:t>人</a:t>
            </a:r>
            <a:endParaRPr lang="ja-JP" altLang="ja-JP" sz="1400" dirty="0" smtClean="0">
              <a:solidFill>
                <a:schemeClr val="tx1"/>
              </a:solidFill>
              <a:latin typeface="AR P丸ゴシック体M" pitchFamily="50" charset="-128"/>
              <a:ea typeface="AR P丸ゴシック体M" pitchFamily="50" charset="-128"/>
            </a:endParaRPr>
          </a:p>
          <a:p>
            <a:pPr fontAlgn="t"/>
            <a:r>
              <a:rPr lang="ja-JP" altLang="en-US" sz="1400" dirty="0" smtClean="0">
                <a:solidFill>
                  <a:schemeClr val="tx1"/>
                </a:solidFill>
                <a:latin typeface="AR P丸ゴシック体M" pitchFamily="50" charset="-128"/>
                <a:ea typeface="AR P丸ゴシック体M" pitchFamily="50" charset="-128"/>
              </a:rPr>
              <a:t>●</a:t>
            </a:r>
            <a:r>
              <a:rPr lang="ja-JP" altLang="ja-JP" sz="1400" dirty="0" smtClean="0">
                <a:solidFill>
                  <a:schemeClr val="tx1"/>
                </a:solidFill>
                <a:latin typeface="AR P丸ゴシック体M" pitchFamily="50" charset="-128"/>
                <a:ea typeface="AR P丸ゴシック体M" pitchFamily="50" charset="-128"/>
              </a:rPr>
              <a:t>緊急雇用創出事業</a:t>
            </a:r>
            <a:r>
              <a:rPr lang="ja-JP" altLang="en-US" sz="1400" dirty="0" smtClean="0">
                <a:solidFill>
                  <a:schemeClr val="tx1"/>
                </a:solidFill>
                <a:latin typeface="AR P丸ゴシック体M" pitchFamily="50" charset="-128"/>
                <a:ea typeface="AR P丸ゴシック体M" pitchFamily="50" charset="-128"/>
              </a:rPr>
              <a:t>　</a:t>
            </a:r>
            <a:r>
              <a:rPr lang="en-US" altLang="ja-JP" sz="1400" dirty="0" smtClean="0">
                <a:solidFill>
                  <a:schemeClr val="tx1"/>
                </a:solidFill>
                <a:latin typeface="AR P丸ゴシック体M" pitchFamily="50" charset="-128"/>
                <a:ea typeface="AR P丸ゴシック体M" pitchFamily="50" charset="-128"/>
              </a:rPr>
              <a:t>6</a:t>
            </a:r>
            <a:r>
              <a:rPr lang="ja-JP" altLang="en-US" sz="1400" dirty="0" smtClean="0">
                <a:solidFill>
                  <a:schemeClr val="tx1"/>
                </a:solidFill>
                <a:latin typeface="AR P丸ゴシック体M" pitchFamily="50" charset="-128"/>
                <a:ea typeface="AR P丸ゴシック体M" pitchFamily="50" charset="-128"/>
              </a:rPr>
              <a:t>事業　</a:t>
            </a:r>
            <a:r>
              <a:rPr lang="en-US" altLang="ja-JP" sz="1400" dirty="0" smtClean="0">
                <a:solidFill>
                  <a:schemeClr val="tx1"/>
                </a:solidFill>
                <a:latin typeface="AR P丸ゴシック体M" pitchFamily="50" charset="-128"/>
                <a:ea typeface="AR P丸ゴシック体M" pitchFamily="50" charset="-128"/>
              </a:rPr>
              <a:t>61</a:t>
            </a:r>
            <a:r>
              <a:rPr lang="ja-JP" altLang="en-US" sz="1400" dirty="0" smtClean="0">
                <a:solidFill>
                  <a:schemeClr val="tx1"/>
                </a:solidFill>
                <a:latin typeface="AR P丸ゴシック体M" pitchFamily="50" charset="-128"/>
                <a:ea typeface="AR P丸ゴシック体M" pitchFamily="50" charset="-128"/>
              </a:rPr>
              <a:t>人（うち</a:t>
            </a:r>
            <a:r>
              <a:rPr lang="en-US" altLang="ja-JP" sz="1400" dirty="0" smtClean="0">
                <a:solidFill>
                  <a:schemeClr val="tx1"/>
                </a:solidFill>
                <a:latin typeface="AR P丸ゴシック体M" pitchFamily="50" charset="-128"/>
                <a:ea typeface="AR P丸ゴシック体M" pitchFamily="50" charset="-128"/>
              </a:rPr>
              <a:t>3</a:t>
            </a:r>
            <a:r>
              <a:rPr lang="ja-JP" altLang="en-US" sz="1400" dirty="0" smtClean="0">
                <a:solidFill>
                  <a:schemeClr val="tx1"/>
                </a:solidFill>
                <a:latin typeface="AR P丸ゴシック体M" pitchFamily="50" charset="-128"/>
                <a:ea typeface="AR P丸ゴシック体M" pitchFamily="50" charset="-128"/>
              </a:rPr>
              <a:t>事業</a:t>
            </a:r>
            <a:r>
              <a:rPr lang="en-US" altLang="ja-JP" sz="1400" dirty="0" smtClean="0">
                <a:solidFill>
                  <a:schemeClr val="tx1"/>
                </a:solidFill>
                <a:latin typeface="AR P丸ゴシック体M" pitchFamily="50" charset="-128"/>
                <a:ea typeface="AR P丸ゴシック体M" pitchFamily="50" charset="-128"/>
              </a:rPr>
              <a:t>15</a:t>
            </a:r>
            <a:r>
              <a:rPr lang="ja-JP" altLang="en-US" sz="1400" dirty="0" smtClean="0">
                <a:solidFill>
                  <a:schemeClr val="tx1"/>
                </a:solidFill>
                <a:latin typeface="AR P丸ゴシック体M" pitchFamily="50" charset="-128"/>
                <a:ea typeface="AR P丸ゴシック体M" pitchFamily="50" charset="-128"/>
              </a:rPr>
              <a:t>人は直営）</a:t>
            </a:r>
            <a:endParaRPr lang="ja-JP" altLang="ja-JP" sz="1400" dirty="0" smtClean="0">
              <a:solidFill>
                <a:schemeClr val="tx1"/>
              </a:solidFill>
              <a:latin typeface="AR P丸ゴシック体M" pitchFamily="50" charset="-128"/>
              <a:ea typeface="AR P丸ゴシック体M" pitchFamily="50" charset="-128"/>
            </a:endParaRPr>
          </a:p>
          <a:p>
            <a:pPr fontAlgn="t"/>
            <a:r>
              <a:rPr lang="ja-JP" altLang="en-US" sz="1400" dirty="0" smtClean="0">
                <a:solidFill>
                  <a:schemeClr val="tx1"/>
                </a:solidFill>
                <a:latin typeface="AR P丸ゴシック体M" pitchFamily="50" charset="-128"/>
                <a:ea typeface="AR P丸ゴシック体M" pitchFamily="50" charset="-128"/>
              </a:rPr>
              <a:t>●</a:t>
            </a:r>
            <a:r>
              <a:rPr lang="ja-JP" altLang="ja-JP" sz="1400" dirty="0" smtClean="0">
                <a:solidFill>
                  <a:schemeClr val="tx1"/>
                </a:solidFill>
                <a:latin typeface="AR P丸ゴシック体M" pitchFamily="50" charset="-128"/>
                <a:ea typeface="AR P丸ゴシック体M" pitchFamily="50" charset="-128"/>
              </a:rPr>
              <a:t>重点分野雇用創造事業</a:t>
            </a:r>
            <a:r>
              <a:rPr lang="ja-JP" altLang="en-US" sz="1400" dirty="0" smtClean="0">
                <a:solidFill>
                  <a:schemeClr val="tx1"/>
                </a:solidFill>
                <a:latin typeface="AR P丸ゴシック体M" pitchFamily="50" charset="-128"/>
                <a:ea typeface="AR P丸ゴシック体M" pitchFamily="50" charset="-128"/>
              </a:rPr>
              <a:t>　</a:t>
            </a:r>
            <a:r>
              <a:rPr lang="en-US" altLang="ja-JP" sz="1400" dirty="0" smtClean="0">
                <a:solidFill>
                  <a:schemeClr val="tx1"/>
                </a:solidFill>
                <a:latin typeface="AR P丸ゴシック体M" pitchFamily="50" charset="-128"/>
                <a:ea typeface="AR P丸ゴシック体M" pitchFamily="50" charset="-128"/>
              </a:rPr>
              <a:t>5</a:t>
            </a:r>
            <a:r>
              <a:rPr lang="ja-JP" altLang="en-US" sz="1400" dirty="0" smtClean="0">
                <a:solidFill>
                  <a:schemeClr val="tx1"/>
                </a:solidFill>
                <a:latin typeface="AR P丸ゴシック体M" pitchFamily="50" charset="-128"/>
                <a:ea typeface="AR P丸ゴシック体M" pitchFamily="50" charset="-128"/>
              </a:rPr>
              <a:t>事業　</a:t>
            </a:r>
            <a:r>
              <a:rPr lang="en-US" altLang="ja-JP" sz="1400" dirty="0" smtClean="0">
                <a:solidFill>
                  <a:schemeClr val="tx1"/>
                </a:solidFill>
                <a:latin typeface="AR P丸ゴシック体M" pitchFamily="50" charset="-128"/>
                <a:ea typeface="AR P丸ゴシック体M" pitchFamily="50" charset="-128"/>
              </a:rPr>
              <a:t>39</a:t>
            </a:r>
            <a:r>
              <a:rPr lang="ja-JP" altLang="en-US" sz="1400" dirty="0" smtClean="0">
                <a:solidFill>
                  <a:schemeClr val="tx1"/>
                </a:solidFill>
                <a:latin typeface="AR P丸ゴシック体M" pitchFamily="50" charset="-128"/>
                <a:ea typeface="AR P丸ゴシック体M" pitchFamily="50" charset="-128"/>
              </a:rPr>
              <a:t>人</a:t>
            </a:r>
            <a:endParaRPr lang="ja-JP" altLang="ja-JP" sz="1400" dirty="0" smtClean="0">
              <a:solidFill>
                <a:schemeClr val="tx1"/>
              </a:solidFill>
              <a:latin typeface="AR P丸ゴシック体M" pitchFamily="50" charset="-128"/>
              <a:ea typeface="AR P丸ゴシック体M" pitchFamily="50" charset="-128"/>
            </a:endParaRPr>
          </a:p>
          <a:p>
            <a:pPr fontAlgn="t"/>
            <a:r>
              <a:rPr lang="ja-JP" altLang="en-US" sz="1400" dirty="0" smtClean="0">
                <a:solidFill>
                  <a:schemeClr val="tx1"/>
                </a:solidFill>
                <a:latin typeface="AR P丸ゴシック体M" pitchFamily="50" charset="-128"/>
                <a:ea typeface="AR P丸ゴシック体M" pitchFamily="50" charset="-128"/>
              </a:rPr>
              <a:t>●地域人材育成事業　</a:t>
            </a:r>
            <a:r>
              <a:rPr lang="en-US" altLang="ja-JP" sz="1400" dirty="0" smtClean="0">
                <a:solidFill>
                  <a:schemeClr val="tx1"/>
                </a:solidFill>
                <a:latin typeface="AR P丸ゴシック体M" pitchFamily="50" charset="-128"/>
                <a:ea typeface="AR P丸ゴシック体M" pitchFamily="50" charset="-128"/>
              </a:rPr>
              <a:t>1</a:t>
            </a:r>
            <a:r>
              <a:rPr lang="ja-JP" altLang="en-US" sz="1400" dirty="0" smtClean="0">
                <a:solidFill>
                  <a:schemeClr val="tx1"/>
                </a:solidFill>
                <a:latin typeface="AR P丸ゴシック体M" pitchFamily="50" charset="-128"/>
                <a:ea typeface="AR P丸ゴシック体M" pitchFamily="50" charset="-128"/>
              </a:rPr>
              <a:t>事業（介護）　</a:t>
            </a:r>
            <a:r>
              <a:rPr lang="en-US" altLang="ja-JP" sz="1400" dirty="0" smtClean="0">
                <a:solidFill>
                  <a:schemeClr val="tx1"/>
                </a:solidFill>
                <a:latin typeface="AR P丸ゴシック体M" pitchFamily="50" charset="-128"/>
                <a:ea typeface="AR P丸ゴシック体M" pitchFamily="50" charset="-128"/>
              </a:rPr>
              <a:t>10</a:t>
            </a:r>
            <a:r>
              <a:rPr lang="ja-JP" altLang="en-US" sz="1400" dirty="0" smtClean="0">
                <a:solidFill>
                  <a:schemeClr val="tx1"/>
                </a:solidFill>
                <a:latin typeface="AR P丸ゴシック体M" pitchFamily="50" charset="-128"/>
                <a:ea typeface="AR P丸ゴシック体M" pitchFamily="50" charset="-128"/>
              </a:rPr>
              <a:t>人</a:t>
            </a:r>
            <a:endParaRPr lang="ja-JP" altLang="ja-JP" sz="1400" dirty="0" smtClean="0">
              <a:solidFill>
                <a:schemeClr val="tx1"/>
              </a:solidFill>
              <a:latin typeface="AR P丸ゴシック体M" pitchFamily="50" charset="-128"/>
              <a:ea typeface="AR P丸ゴシック体M" pitchFamily="50" charset="-128"/>
            </a:endParaRPr>
          </a:p>
        </p:txBody>
      </p:sp>
      <p:sp>
        <p:nvSpPr>
          <p:cNvPr id="28" name="正方形/長方形 27"/>
          <p:cNvSpPr/>
          <p:nvPr/>
        </p:nvSpPr>
        <p:spPr>
          <a:xfrm>
            <a:off x="3347864" y="5085184"/>
            <a:ext cx="2857520" cy="285752"/>
          </a:xfrm>
          <a:prstGeom prst="rect">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ea typeface="AR P丸ゴシック体M"/>
              </a:rPr>
              <a:t>公的雇用創出の</a:t>
            </a:r>
            <a:r>
              <a:rPr kumimoji="1" lang="en-US" altLang="ja-JP" sz="1400" dirty="0" smtClean="0">
                <a:solidFill>
                  <a:schemeClr val="tx1"/>
                </a:solidFill>
                <a:ea typeface="AR P丸ゴシック体M"/>
              </a:rPr>
              <a:t>2010</a:t>
            </a:r>
            <a:r>
              <a:rPr kumimoji="1" lang="ja-JP" altLang="en-US" sz="1400" dirty="0" smtClean="0">
                <a:solidFill>
                  <a:schemeClr val="tx1"/>
                </a:solidFill>
                <a:ea typeface="AR P丸ゴシック体M"/>
              </a:rPr>
              <a:t>年度計画</a:t>
            </a:r>
            <a:endParaRPr kumimoji="1" lang="ja-JP" altLang="en-US" sz="1400" dirty="0">
              <a:solidFill>
                <a:schemeClr val="tx1"/>
              </a:solidFill>
              <a:ea typeface="AR P丸ゴシック体M"/>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4638"/>
            <a:ext cx="7901015" cy="2011354"/>
          </a:xfrm>
        </p:spPr>
        <p:txBody>
          <a:bodyPr>
            <a:normAutofit fontScale="90000"/>
          </a:bodyPr>
          <a:lstStyle/>
          <a:p>
            <a:pPr algn="l"/>
            <a:r>
              <a:rPr kumimoji="1" lang="en-US" altLang="ja-JP" sz="1800" dirty="0" smtClean="0">
                <a:latin typeface="AR P丸ゴシック体M" pitchFamily="50" charset="-128"/>
                <a:ea typeface="AR P丸ゴシック体M" pitchFamily="50" charset="-128"/>
              </a:rPr>
              <a:t/>
            </a:r>
            <a:br>
              <a:rPr kumimoji="1" lang="en-US" altLang="ja-JP" sz="1800" dirty="0" smtClean="0">
                <a:latin typeface="AR P丸ゴシック体M" pitchFamily="50" charset="-128"/>
                <a:ea typeface="AR P丸ゴシック体M" pitchFamily="50" charset="-128"/>
              </a:rPr>
            </a:br>
            <a:r>
              <a:rPr kumimoji="1" lang="ja-JP" altLang="en-US" sz="2000" dirty="0" smtClean="0">
                <a:solidFill>
                  <a:schemeClr val="tx1"/>
                </a:solidFill>
                <a:latin typeface="AR P丸ゴシック体M" pitchFamily="50" charset="-128"/>
                <a:ea typeface="AR P丸ゴシック体M" pitchFamily="50" charset="-128"/>
              </a:rPr>
              <a:t>高齢者雇用対策の体系</a:t>
            </a:r>
            <a:r>
              <a:rPr kumimoji="1" lang="en-US" altLang="ja-JP" sz="1800" dirty="0" smtClean="0">
                <a:latin typeface="AR P丸ゴシック体M" pitchFamily="50" charset="-128"/>
                <a:ea typeface="AR P丸ゴシック体M" pitchFamily="50" charset="-128"/>
              </a:rPr>
              <a:t/>
            </a:r>
            <a:br>
              <a:rPr kumimoji="1" lang="en-US" altLang="ja-JP" sz="1800" dirty="0" smtClean="0">
                <a:latin typeface="AR P丸ゴシック体M" pitchFamily="50" charset="-128"/>
                <a:ea typeface="AR P丸ゴシック体M" pitchFamily="50" charset="-128"/>
              </a:rPr>
            </a:br>
            <a:r>
              <a:rPr lang="ja-JP" altLang="en-US" sz="1800" dirty="0" smtClean="0">
                <a:solidFill>
                  <a:schemeClr val="tx1"/>
                </a:solidFill>
                <a:latin typeface="AR P丸ゴシック体M" pitchFamily="50" charset="-128"/>
                <a:ea typeface="AR P丸ゴシック体M" pitchFamily="50" charset="-128"/>
              </a:rPr>
              <a:t>①</a:t>
            </a:r>
            <a:r>
              <a:rPr lang="en-US" altLang="ja-JP" sz="1800" dirty="0" smtClean="0">
                <a:solidFill>
                  <a:schemeClr val="tx1"/>
                </a:solidFill>
                <a:latin typeface="AR P丸ゴシック体M" pitchFamily="50" charset="-128"/>
                <a:ea typeface="AR P丸ゴシック体M" pitchFamily="50" charset="-128"/>
              </a:rPr>
              <a:t>60</a:t>
            </a:r>
            <a:r>
              <a:rPr lang="ja-JP" altLang="en-US" sz="1800" dirty="0" smtClean="0">
                <a:solidFill>
                  <a:schemeClr val="tx1"/>
                </a:solidFill>
                <a:latin typeface="AR P丸ゴシック体M" pitchFamily="50" charset="-128"/>
                <a:ea typeface="AR P丸ゴシック体M" pitchFamily="50" charset="-128"/>
              </a:rPr>
              <a:t>歳代の雇用確保－</a:t>
            </a:r>
            <a:r>
              <a:rPr lang="en-US" altLang="ja-JP" sz="1800" dirty="0" smtClean="0">
                <a:solidFill>
                  <a:schemeClr val="tx1"/>
                </a:solidFill>
                <a:latin typeface="AR P丸ゴシック体M" pitchFamily="50" charset="-128"/>
                <a:ea typeface="AR P丸ゴシック体M" pitchFamily="50" charset="-128"/>
              </a:rPr>
              <a:t>65</a:t>
            </a:r>
            <a:r>
              <a:rPr lang="ja-JP" altLang="en-US" sz="1800" dirty="0" smtClean="0">
                <a:solidFill>
                  <a:schemeClr val="tx1"/>
                </a:solidFill>
                <a:latin typeface="AR P丸ゴシック体M" pitchFamily="50" charset="-128"/>
                <a:ea typeface="AR P丸ゴシック体M" pitchFamily="50" charset="-128"/>
              </a:rPr>
              <a:t>歳へ定年引き上げ、継続雇用</a:t>
            </a:r>
            <a:r>
              <a:rPr lang="en-US" altLang="ja-JP" sz="1800" dirty="0" smtClean="0">
                <a:solidFill>
                  <a:schemeClr val="tx1"/>
                </a:solidFill>
                <a:latin typeface="AR P丸ゴシック体M" pitchFamily="50" charset="-128"/>
                <a:ea typeface="AR P丸ゴシック体M" pitchFamily="50" charset="-128"/>
              </a:rPr>
              <a:t>(06.4</a:t>
            </a:r>
            <a:r>
              <a:rPr lang="ja-JP" altLang="en-US" sz="1800" dirty="0" smtClean="0">
                <a:solidFill>
                  <a:schemeClr val="tx1"/>
                </a:solidFill>
                <a:latin typeface="AR P丸ゴシック体M" pitchFamily="50" charset="-128"/>
                <a:ea typeface="AR P丸ゴシック体M" pitchFamily="50" charset="-128"/>
              </a:rPr>
              <a:t>高齢者雇用安定法で義務　</a:t>
            </a:r>
            <a:r>
              <a:rPr lang="en-US" altLang="ja-JP" sz="1800" dirty="0" smtClean="0">
                <a:solidFill>
                  <a:schemeClr val="tx1"/>
                </a:solidFill>
                <a:latin typeface="AR P丸ゴシック体M" pitchFamily="50" charset="-128"/>
                <a:ea typeface="AR P丸ゴシック体M" pitchFamily="50" charset="-128"/>
              </a:rPr>
              <a:t/>
            </a:r>
            <a:br>
              <a:rPr lang="en-US" altLang="ja-JP" sz="1800" dirty="0" smtClean="0">
                <a:solidFill>
                  <a:schemeClr val="tx1"/>
                </a:solidFill>
                <a:latin typeface="AR P丸ゴシック体M" pitchFamily="50" charset="-128"/>
                <a:ea typeface="AR P丸ゴシック体M" pitchFamily="50" charset="-128"/>
              </a:rPr>
            </a:br>
            <a:r>
              <a:rPr lang="ja-JP" altLang="en-US" sz="1800" dirty="0" smtClean="0">
                <a:solidFill>
                  <a:schemeClr val="tx1"/>
                </a:solidFill>
                <a:latin typeface="AR P丸ゴシック体M" pitchFamily="50" charset="-128"/>
                <a:ea typeface="AR P丸ゴシック体M" pitchFamily="50" charset="-128"/>
              </a:rPr>
              <a:t>　化</a:t>
            </a:r>
            <a:r>
              <a:rPr lang="en-US" altLang="ja-JP" sz="1800" dirty="0" smtClean="0">
                <a:solidFill>
                  <a:schemeClr val="tx1"/>
                </a:solidFill>
                <a:latin typeface="AR P丸ゴシック体M" pitchFamily="50" charset="-128"/>
                <a:ea typeface="AR P丸ゴシック体M" pitchFamily="50" charset="-128"/>
              </a:rPr>
              <a:t>)</a:t>
            </a:r>
            <a:r>
              <a:rPr lang="ja-JP" altLang="en-US" sz="1800" dirty="0" smtClean="0">
                <a:solidFill>
                  <a:schemeClr val="tx1"/>
                </a:solidFill>
                <a:latin typeface="AR P丸ゴシック体M" pitchFamily="50" charset="-128"/>
                <a:ea typeface="AR P丸ゴシック体M" pitchFamily="50" charset="-128"/>
              </a:rPr>
              <a:t>→</a:t>
            </a:r>
            <a:r>
              <a:rPr lang="en-US" altLang="ja-JP" sz="1800" dirty="0" smtClean="0">
                <a:solidFill>
                  <a:schemeClr val="tx1"/>
                </a:solidFill>
                <a:latin typeface="AR P丸ゴシック体M" pitchFamily="50" charset="-128"/>
                <a:ea typeface="AR P丸ゴシック体M" pitchFamily="50" charset="-128"/>
              </a:rPr>
              <a:t>10</a:t>
            </a:r>
            <a:r>
              <a:rPr lang="ja-JP" altLang="en-US" sz="1800" dirty="0" smtClean="0">
                <a:solidFill>
                  <a:schemeClr val="tx1"/>
                </a:solidFill>
                <a:latin typeface="AR P丸ゴシック体M" pitchFamily="50" charset="-128"/>
                <a:ea typeface="AR P丸ゴシック体M" pitchFamily="50" charset="-128"/>
              </a:rPr>
              <a:t>年度までに</a:t>
            </a:r>
            <a:r>
              <a:rPr lang="en-US" altLang="ja-JP" sz="1800" dirty="0" smtClean="0">
                <a:solidFill>
                  <a:schemeClr val="tx1"/>
                </a:solidFill>
                <a:latin typeface="AR P丸ゴシック体M" pitchFamily="50" charset="-128"/>
                <a:ea typeface="AR P丸ゴシック体M" pitchFamily="50" charset="-128"/>
              </a:rPr>
              <a:t>50</a:t>
            </a:r>
            <a:r>
              <a:rPr lang="ja-JP" altLang="en-US" sz="1800" dirty="0" smtClean="0">
                <a:solidFill>
                  <a:schemeClr val="tx1"/>
                </a:solidFill>
                <a:latin typeface="AR P丸ゴシック体M" pitchFamily="50" charset="-128"/>
                <a:ea typeface="AR P丸ゴシック体M" pitchFamily="50" charset="-128"/>
              </a:rPr>
              <a:t>％。</a:t>
            </a:r>
            <a:r>
              <a:rPr lang="en-US" altLang="ja-JP" sz="1800" dirty="0" smtClean="0">
                <a:solidFill>
                  <a:schemeClr val="tx1"/>
                </a:solidFill>
                <a:latin typeface="AR P丸ゴシック体M" pitchFamily="50" charset="-128"/>
                <a:ea typeface="AR P丸ゴシック体M" pitchFamily="50" charset="-128"/>
              </a:rPr>
              <a:t/>
            </a:r>
            <a:br>
              <a:rPr lang="en-US" altLang="ja-JP" sz="1800" dirty="0" smtClean="0">
                <a:solidFill>
                  <a:schemeClr val="tx1"/>
                </a:solidFill>
                <a:latin typeface="AR P丸ゴシック体M" pitchFamily="50" charset="-128"/>
                <a:ea typeface="AR P丸ゴシック体M" pitchFamily="50" charset="-128"/>
              </a:rPr>
            </a:br>
            <a:r>
              <a:rPr lang="ja-JP" altLang="en-US" sz="1800" dirty="0" smtClean="0">
                <a:solidFill>
                  <a:schemeClr val="tx1"/>
                </a:solidFill>
                <a:latin typeface="AR P丸ゴシック体M" pitchFamily="50" charset="-128"/>
                <a:ea typeface="AR P丸ゴシック体M" pitchFamily="50" charset="-128"/>
              </a:rPr>
              <a:t>　</a:t>
            </a:r>
            <a:r>
              <a:rPr lang="en-US" altLang="ja-JP" sz="1800" dirty="0" smtClean="0">
                <a:solidFill>
                  <a:schemeClr val="tx1"/>
                </a:solidFill>
                <a:latin typeface="AR P丸ゴシック体M" pitchFamily="50" charset="-128"/>
                <a:ea typeface="AR P丸ゴシック体M" pitchFamily="50" charset="-128"/>
              </a:rPr>
              <a:t>70</a:t>
            </a:r>
            <a:r>
              <a:rPr lang="ja-JP" altLang="en-US" sz="1800" dirty="0" smtClean="0">
                <a:solidFill>
                  <a:schemeClr val="tx1"/>
                </a:solidFill>
                <a:latin typeface="AR P丸ゴシック体M" pitchFamily="50" charset="-128"/>
                <a:ea typeface="AR P丸ゴシック体M" pitchFamily="50" charset="-128"/>
              </a:rPr>
              <a:t>歳まで働ける企業の促進→</a:t>
            </a:r>
            <a:r>
              <a:rPr lang="en-US" altLang="ja-JP" sz="1800" dirty="0" smtClean="0">
                <a:solidFill>
                  <a:schemeClr val="tx1"/>
                </a:solidFill>
                <a:latin typeface="AR P丸ゴシック体M" pitchFamily="50" charset="-128"/>
                <a:ea typeface="AR P丸ゴシック体M" pitchFamily="50" charset="-128"/>
              </a:rPr>
              <a:t>10</a:t>
            </a:r>
            <a:r>
              <a:rPr lang="ja-JP" altLang="en-US" sz="1800" dirty="0" smtClean="0">
                <a:solidFill>
                  <a:schemeClr val="tx1"/>
                </a:solidFill>
                <a:latin typeface="AR P丸ゴシック体M" pitchFamily="50" charset="-128"/>
                <a:ea typeface="AR P丸ゴシック体M" pitchFamily="50" charset="-128"/>
              </a:rPr>
              <a:t>年度までに</a:t>
            </a:r>
            <a:r>
              <a:rPr lang="en-US" altLang="ja-JP" sz="1800" dirty="0" smtClean="0">
                <a:solidFill>
                  <a:schemeClr val="tx1"/>
                </a:solidFill>
                <a:latin typeface="AR P丸ゴシック体M" pitchFamily="50" charset="-128"/>
                <a:ea typeface="AR P丸ゴシック体M" pitchFamily="50" charset="-128"/>
              </a:rPr>
              <a:t>20</a:t>
            </a:r>
            <a:r>
              <a:rPr lang="ja-JP" altLang="en-US" sz="1800" dirty="0" smtClean="0">
                <a:solidFill>
                  <a:schemeClr val="tx1"/>
                </a:solidFill>
                <a:latin typeface="AR P丸ゴシック体M" pitchFamily="50" charset="-128"/>
                <a:ea typeface="AR P丸ゴシック体M" pitchFamily="50" charset="-128"/>
              </a:rPr>
              <a:t>％</a:t>
            </a:r>
            <a:r>
              <a:rPr lang="en-US" altLang="ja-JP" sz="1800" dirty="0" smtClean="0">
                <a:solidFill>
                  <a:schemeClr val="tx1"/>
                </a:solidFill>
                <a:latin typeface="AR P丸ゴシック体M" pitchFamily="50" charset="-128"/>
                <a:ea typeface="AR P丸ゴシック体M" pitchFamily="50" charset="-128"/>
              </a:rPr>
              <a:t/>
            </a:r>
            <a:br>
              <a:rPr lang="en-US" altLang="ja-JP" sz="1800" dirty="0" smtClean="0">
                <a:solidFill>
                  <a:schemeClr val="tx1"/>
                </a:solidFill>
                <a:latin typeface="AR P丸ゴシック体M" pitchFamily="50" charset="-128"/>
                <a:ea typeface="AR P丸ゴシック体M" pitchFamily="50" charset="-128"/>
              </a:rPr>
            </a:br>
            <a:r>
              <a:rPr lang="ja-JP" altLang="en-US" sz="1800" dirty="0" smtClean="0">
                <a:solidFill>
                  <a:schemeClr val="tx1"/>
                </a:solidFill>
                <a:latin typeface="AR P丸ゴシック体M" pitchFamily="50" charset="-128"/>
                <a:ea typeface="AR P丸ゴシック体M" pitchFamily="50" charset="-128"/>
              </a:rPr>
              <a:t>②再就職促進－年齢制限の禁止の義務化</a:t>
            </a:r>
            <a:r>
              <a:rPr lang="en-US" altLang="ja-JP" sz="1800" dirty="0" smtClean="0">
                <a:solidFill>
                  <a:schemeClr val="tx1"/>
                </a:solidFill>
                <a:latin typeface="AR P丸ゴシック体M" pitchFamily="50" charset="-128"/>
                <a:ea typeface="AR P丸ゴシック体M" pitchFamily="50" charset="-128"/>
              </a:rPr>
              <a:t>(07.10</a:t>
            </a:r>
            <a:r>
              <a:rPr lang="ja-JP" altLang="en-US" sz="1800" dirty="0" smtClean="0">
                <a:solidFill>
                  <a:schemeClr val="tx1"/>
                </a:solidFill>
                <a:latin typeface="AR P丸ゴシック体M" pitchFamily="50" charset="-128"/>
                <a:ea typeface="AR P丸ゴシック体M" pitchFamily="50" charset="-128"/>
              </a:rPr>
              <a:t>　雇用対策法</a:t>
            </a:r>
            <a:r>
              <a:rPr lang="en-US" altLang="ja-JP" sz="1800" dirty="0" smtClean="0">
                <a:solidFill>
                  <a:schemeClr val="tx1"/>
                </a:solidFill>
                <a:latin typeface="AR P丸ゴシック体M" pitchFamily="50" charset="-128"/>
                <a:ea typeface="AR P丸ゴシック体M" pitchFamily="50" charset="-128"/>
              </a:rPr>
              <a:t>)</a:t>
            </a:r>
            <a:br>
              <a:rPr lang="en-US" altLang="ja-JP" sz="1800" dirty="0" smtClean="0">
                <a:solidFill>
                  <a:schemeClr val="tx1"/>
                </a:solidFill>
                <a:latin typeface="AR P丸ゴシック体M" pitchFamily="50" charset="-128"/>
                <a:ea typeface="AR P丸ゴシック体M" pitchFamily="50" charset="-128"/>
              </a:rPr>
            </a:br>
            <a:r>
              <a:rPr lang="ja-JP" altLang="en-US" sz="1800" dirty="0" smtClean="0">
                <a:solidFill>
                  <a:schemeClr val="tx1"/>
                </a:solidFill>
                <a:latin typeface="AR P丸ゴシック体M" pitchFamily="50" charset="-128"/>
                <a:ea typeface="AR P丸ゴシック体M" pitchFamily="50" charset="-128"/>
              </a:rPr>
              <a:t>③多様な就業・社会参加の促進－シルバー人材センター</a:t>
            </a:r>
            <a:endParaRPr kumimoji="1" lang="ja-JP" altLang="en-US" sz="1800" dirty="0">
              <a:latin typeface="AR P丸ゴシック体M" pitchFamily="50" charset="-128"/>
              <a:ea typeface="AR P丸ゴシック体M" pitchFamily="50" charset="-128"/>
            </a:endParaRPr>
          </a:p>
        </p:txBody>
      </p:sp>
      <p:sp>
        <p:nvSpPr>
          <p:cNvPr id="3" name="コンテンツ プレースホルダ 2"/>
          <p:cNvSpPr>
            <a:spLocks noGrp="1"/>
          </p:cNvSpPr>
          <p:nvPr>
            <p:ph sz="quarter" idx="1"/>
          </p:nvPr>
        </p:nvSpPr>
        <p:spPr>
          <a:xfrm>
            <a:off x="500033" y="2214555"/>
            <a:ext cx="7467600" cy="4259398"/>
          </a:xfrm>
        </p:spPr>
        <p:txBody>
          <a:bodyPr/>
          <a:lstStyle/>
          <a:p>
            <a:endParaRPr kumimoji="1" lang="en-US" altLang="ja-JP" dirty="0" smtClean="0"/>
          </a:p>
          <a:p>
            <a:pPr>
              <a:buNone/>
            </a:pPr>
            <a:endParaRPr kumimoji="1" lang="ja-JP" altLang="en-US" dirty="0"/>
          </a:p>
        </p:txBody>
      </p:sp>
      <p:graphicFrame>
        <p:nvGraphicFramePr>
          <p:cNvPr id="4" name="グラフ 3"/>
          <p:cNvGraphicFramePr/>
          <p:nvPr/>
        </p:nvGraphicFramePr>
        <p:xfrm>
          <a:off x="467544" y="2780928"/>
          <a:ext cx="3500463" cy="3429024"/>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p:cNvSpPr/>
          <p:nvPr/>
        </p:nvSpPr>
        <p:spPr>
          <a:xfrm>
            <a:off x="500035" y="2428869"/>
            <a:ext cx="3143272" cy="357190"/>
          </a:xfrm>
          <a:prstGeom prst="rect">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latin typeface="AR P丸ゴシック体M" pitchFamily="50" charset="-128"/>
                <a:ea typeface="AR P丸ゴシック体M" pitchFamily="50" charset="-128"/>
              </a:rPr>
              <a:t>65</a:t>
            </a:r>
            <a:r>
              <a:rPr kumimoji="1" lang="ja-JP" altLang="en-US" dirty="0" smtClean="0">
                <a:solidFill>
                  <a:schemeClr val="tx1"/>
                </a:solidFill>
                <a:latin typeface="AR P丸ゴシック体M" pitchFamily="50" charset="-128"/>
                <a:ea typeface="AR P丸ゴシック体M" pitchFamily="50" charset="-128"/>
              </a:rPr>
              <a:t>歳以上の就業理由</a:t>
            </a:r>
            <a:r>
              <a:rPr kumimoji="1" lang="en-US" altLang="ja-JP" sz="1200" dirty="0" smtClean="0">
                <a:solidFill>
                  <a:schemeClr val="tx1"/>
                </a:solidFill>
                <a:latin typeface="AR P丸ゴシック体M" pitchFamily="50" charset="-128"/>
                <a:ea typeface="AR P丸ゴシック体M" pitchFamily="50" charset="-128"/>
              </a:rPr>
              <a:t>(</a:t>
            </a:r>
            <a:r>
              <a:rPr lang="ja-JP" altLang="en-US" sz="1200" dirty="0" smtClean="0">
                <a:solidFill>
                  <a:schemeClr val="tx1"/>
                </a:solidFill>
                <a:latin typeface="AR P丸ゴシック体M" pitchFamily="50" charset="-128"/>
                <a:ea typeface="AR P丸ゴシック体M" pitchFamily="50" charset="-128"/>
              </a:rPr>
              <a:t>　</a:t>
            </a:r>
            <a:r>
              <a:rPr kumimoji="1" lang="en-US" altLang="ja-JP" sz="1200" dirty="0" smtClean="0">
                <a:solidFill>
                  <a:schemeClr val="tx1"/>
                </a:solidFill>
                <a:latin typeface="AR P丸ゴシック体M" pitchFamily="50" charset="-128"/>
                <a:ea typeface="AR P丸ゴシック体M" pitchFamily="50" charset="-128"/>
              </a:rPr>
              <a:t>)</a:t>
            </a:r>
            <a:r>
              <a:rPr kumimoji="1" lang="ja-JP" altLang="en-US" sz="1200" dirty="0" smtClean="0">
                <a:solidFill>
                  <a:schemeClr val="tx1"/>
                </a:solidFill>
                <a:latin typeface="AR P丸ゴシック体M" pitchFamily="50" charset="-128"/>
                <a:ea typeface="AR P丸ゴシック体M" pitchFamily="50" charset="-128"/>
              </a:rPr>
              <a:t>は女性</a:t>
            </a:r>
            <a:endParaRPr kumimoji="1" lang="ja-JP" altLang="en-US" sz="1200" dirty="0">
              <a:solidFill>
                <a:schemeClr val="tx1"/>
              </a:solidFill>
              <a:latin typeface="AR P丸ゴシック体M" pitchFamily="50" charset="-128"/>
              <a:ea typeface="AR P丸ゴシック体M" pitchFamily="50" charset="-128"/>
            </a:endParaRPr>
          </a:p>
        </p:txBody>
      </p:sp>
      <p:sp>
        <p:nvSpPr>
          <p:cNvPr id="6" name="正方形/長方形 5"/>
          <p:cNvSpPr/>
          <p:nvPr/>
        </p:nvSpPr>
        <p:spPr>
          <a:xfrm>
            <a:off x="1285852" y="5929330"/>
            <a:ext cx="2928959"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AR P丸ゴシック体M" pitchFamily="50" charset="-128"/>
                <a:ea typeface="AR P丸ゴシック体M" pitchFamily="50" charset="-128"/>
              </a:rPr>
              <a:t>「高年齢者就業実態調査」</a:t>
            </a:r>
            <a:r>
              <a:rPr lang="en-US" altLang="ja-JP" sz="1200" dirty="0" smtClean="0">
                <a:solidFill>
                  <a:schemeClr val="tx1"/>
                </a:solidFill>
                <a:latin typeface="AR P丸ゴシック体M" pitchFamily="50" charset="-128"/>
                <a:ea typeface="AR P丸ゴシック体M" pitchFamily="50" charset="-128"/>
              </a:rPr>
              <a:t>(</a:t>
            </a:r>
            <a:r>
              <a:rPr lang="ja-JP" altLang="en-US" sz="1200" dirty="0" smtClean="0">
                <a:solidFill>
                  <a:schemeClr val="tx1"/>
                </a:solidFill>
                <a:latin typeface="AR P丸ゴシック体M" pitchFamily="50" charset="-128"/>
                <a:ea typeface="AR P丸ゴシック体M" pitchFamily="50" charset="-128"/>
              </a:rPr>
              <a:t>厚労省</a:t>
            </a:r>
            <a:r>
              <a:rPr lang="en-US" altLang="ja-JP" sz="1200" dirty="0" smtClean="0">
                <a:solidFill>
                  <a:schemeClr val="tx1"/>
                </a:solidFill>
                <a:latin typeface="AR P丸ゴシック体M" pitchFamily="50" charset="-128"/>
                <a:ea typeface="AR P丸ゴシック体M" pitchFamily="50" charset="-128"/>
              </a:rPr>
              <a:t>04</a:t>
            </a:r>
            <a:r>
              <a:rPr lang="ja-JP" altLang="en-US" sz="1200" dirty="0" smtClean="0">
                <a:solidFill>
                  <a:schemeClr val="tx1"/>
                </a:solidFill>
                <a:latin typeface="AR P丸ゴシック体M" pitchFamily="50" charset="-128"/>
                <a:ea typeface="AR P丸ゴシック体M" pitchFamily="50" charset="-128"/>
              </a:rPr>
              <a:t>年</a:t>
            </a:r>
            <a:r>
              <a:rPr lang="en-US" altLang="ja-JP" sz="1200" dirty="0" smtClean="0">
                <a:solidFill>
                  <a:schemeClr val="tx1"/>
                </a:solidFill>
                <a:latin typeface="AR P丸ゴシック体M" pitchFamily="50" charset="-128"/>
                <a:ea typeface="AR P丸ゴシック体M" pitchFamily="50" charset="-128"/>
              </a:rPr>
              <a:t>)</a:t>
            </a:r>
            <a:endParaRPr kumimoji="1" lang="en-US" altLang="ja-JP" sz="1200" dirty="0" smtClean="0">
              <a:solidFill>
                <a:schemeClr val="tx1"/>
              </a:solidFill>
              <a:latin typeface="AR P丸ゴシック体M" pitchFamily="50" charset="-128"/>
              <a:ea typeface="AR P丸ゴシック体M" pitchFamily="50" charset="-128"/>
            </a:endParaRPr>
          </a:p>
        </p:txBody>
      </p:sp>
      <p:graphicFrame>
        <p:nvGraphicFramePr>
          <p:cNvPr id="7" name="表 6"/>
          <p:cNvGraphicFramePr>
            <a:graphicFrameLocks noGrp="1"/>
          </p:cNvGraphicFramePr>
          <p:nvPr/>
        </p:nvGraphicFramePr>
        <p:xfrm>
          <a:off x="5572132" y="2714621"/>
          <a:ext cx="2500331" cy="3441415"/>
        </p:xfrm>
        <a:graphic>
          <a:graphicData uri="http://schemas.openxmlformats.org/drawingml/2006/table">
            <a:tbl>
              <a:tblPr firstRow="1" bandRow="1">
                <a:tableStyleId>{5C22544A-7EE6-4342-B048-85BDC9FD1C3A}</a:tableStyleId>
              </a:tblPr>
              <a:tblGrid>
                <a:gridCol w="812607"/>
                <a:gridCol w="562575"/>
                <a:gridCol w="1125149"/>
              </a:tblGrid>
              <a:tr h="354339">
                <a:tc>
                  <a:txBody>
                    <a:bodyPr/>
                    <a:lstStyle/>
                    <a:p>
                      <a:r>
                        <a:rPr kumimoji="1" lang="ja-JP" altLang="en-US" sz="1400" b="0" dirty="0" smtClean="0">
                          <a:solidFill>
                            <a:schemeClr val="tx1"/>
                          </a:solidFill>
                          <a:latin typeface="AR P丸ゴシック体M" pitchFamily="50" charset="-128"/>
                          <a:ea typeface="AR P丸ゴシック体M" pitchFamily="50" charset="-128"/>
                        </a:rPr>
                        <a:t>国</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65</a:t>
                      </a:r>
                      <a:r>
                        <a:rPr kumimoji="1" lang="ja-JP" altLang="en-US" sz="1400" b="0" dirty="0" smtClean="0">
                          <a:solidFill>
                            <a:schemeClr val="tx1"/>
                          </a:solidFill>
                          <a:latin typeface="AR P丸ゴシック体M" pitchFamily="50" charset="-128"/>
                          <a:ea typeface="AR P丸ゴシック体M" pitchFamily="50" charset="-128"/>
                        </a:rPr>
                        <a:t>歳以上</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08610">
                <a:tc rowSpan="2">
                  <a:txBody>
                    <a:bodyPr/>
                    <a:lstStyle/>
                    <a:p>
                      <a:r>
                        <a:rPr kumimoji="1" lang="ja-JP" altLang="en-US" sz="1400" b="0" dirty="0" smtClean="0">
                          <a:solidFill>
                            <a:schemeClr val="tx1"/>
                          </a:solidFill>
                          <a:latin typeface="AR P丸ゴシック体M" pitchFamily="50" charset="-128"/>
                          <a:ea typeface="AR P丸ゴシック体M" pitchFamily="50" charset="-128"/>
                        </a:rPr>
                        <a:t>日本</a:t>
                      </a:r>
                      <a:endParaRPr kumimoji="1" lang="ja-JP" altLang="en-US" sz="1400" b="0" dirty="0">
                        <a:solidFill>
                          <a:schemeClr val="tx1"/>
                        </a:solidFill>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ja-JP" altLang="en-US" sz="1400" b="0" dirty="0" smtClean="0">
                          <a:solidFill>
                            <a:schemeClr val="tx1"/>
                          </a:solidFill>
                          <a:latin typeface="AR P丸ゴシック体M" pitchFamily="50" charset="-128"/>
                          <a:ea typeface="AR P丸ゴシック体M" pitchFamily="50" charset="-128"/>
                        </a:rPr>
                        <a:t>男</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29.4</a:t>
                      </a:r>
                      <a:r>
                        <a:rPr kumimoji="1" lang="ja-JP" altLang="en-US" sz="1400" b="0" dirty="0" smtClean="0">
                          <a:solidFill>
                            <a:schemeClr val="tx1"/>
                          </a:solidFill>
                          <a:latin typeface="AR P丸ゴシック体M" pitchFamily="50" charset="-128"/>
                          <a:ea typeface="AR P丸ゴシック体M" pitchFamily="50" charset="-128"/>
                        </a:rPr>
                        <a:t>％</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08610">
                <a:tc vMerge="1">
                  <a:txBody>
                    <a:bodyPr/>
                    <a:lstStyle/>
                    <a:p>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ja-JP" altLang="en-US" sz="1400" b="0" dirty="0" smtClean="0">
                          <a:solidFill>
                            <a:schemeClr val="tx1"/>
                          </a:solidFill>
                          <a:latin typeface="AR P丸ゴシック体M" pitchFamily="50" charset="-128"/>
                          <a:ea typeface="AR P丸ゴシック体M" pitchFamily="50" charset="-128"/>
                        </a:rPr>
                        <a:t>女</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12.7</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08610">
                <a:tc rowSpan="2">
                  <a:txBody>
                    <a:bodyPr/>
                    <a:lstStyle/>
                    <a:p>
                      <a:r>
                        <a:rPr kumimoji="1" lang="ja-JP" altLang="en-US" sz="1400" b="0" dirty="0" smtClean="0">
                          <a:solidFill>
                            <a:schemeClr val="tx1"/>
                          </a:solidFill>
                          <a:latin typeface="AR P丸ゴシック体M" pitchFamily="50" charset="-128"/>
                          <a:ea typeface="AR P丸ゴシック体M" pitchFamily="50" charset="-128"/>
                        </a:rPr>
                        <a:t>アメリカ</a:t>
                      </a:r>
                      <a:endParaRPr kumimoji="1" lang="ja-JP" altLang="en-US" sz="1400" b="0" dirty="0">
                        <a:solidFill>
                          <a:schemeClr val="tx1"/>
                        </a:solidFill>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ja-JP" altLang="en-US" sz="1400" b="0" dirty="0" smtClean="0">
                          <a:solidFill>
                            <a:schemeClr val="tx1"/>
                          </a:solidFill>
                          <a:latin typeface="AR P丸ゴシック体M" pitchFamily="50" charset="-128"/>
                          <a:ea typeface="AR P丸ゴシック体M" pitchFamily="50" charset="-128"/>
                        </a:rPr>
                        <a:t>男</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19.8</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08610">
                <a:tc vMerge="1">
                  <a:txBody>
                    <a:bodyPr/>
                    <a:lstStyle/>
                    <a:p>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ja-JP" altLang="en-US" sz="1400" b="0" dirty="0" smtClean="0">
                          <a:solidFill>
                            <a:schemeClr val="tx1"/>
                          </a:solidFill>
                          <a:latin typeface="AR P丸ゴシック体M" pitchFamily="50" charset="-128"/>
                          <a:ea typeface="AR P丸ゴシック体M" pitchFamily="50" charset="-128"/>
                        </a:rPr>
                        <a:t>女</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11.5</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08610">
                <a:tc rowSpan="2">
                  <a:txBody>
                    <a:bodyPr/>
                    <a:lstStyle/>
                    <a:p>
                      <a:r>
                        <a:rPr kumimoji="1" lang="ja-JP" altLang="en-US" sz="1400" b="0" dirty="0" smtClean="0">
                          <a:solidFill>
                            <a:schemeClr val="tx1"/>
                          </a:solidFill>
                          <a:latin typeface="AR P丸ゴシック体M" pitchFamily="50" charset="-128"/>
                          <a:ea typeface="AR P丸ゴシック体M" pitchFamily="50" charset="-128"/>
                        </a:rPr>
                        <a:t>イギリス</a:t>
                      </a:r>
                      <a:endParaRPr kumimoji="1" lang="ja-JP" altLang="en-US" sz="1400" b="0" dirty="0">
                        <a:solidFill>
                          <a:schemeClr val="tx1"/>
                        </a:solidFill>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ja-JP" altLang="en-US" sz="1400" b="0" dirty="0" smtClean="0">
                          <a:solidFill>
                            <a:schemeClr val="tx1"/>
                          </a:solidFill>
                          <a:latin typeface="AR P丸ゴシック体M" pitchFamily="50" charset="-128"/>
                          <a:ea typeface="AR P丸ゴシック体M" pitchFamily="50" charset="-128"/>
                        </a:rPr>
                        <a:t>男</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9.2</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08610">
                <a:tc vMerge="1">
                  <a:txBody>
                    <a:bodyPr/>
                    <a:lstStyle/>
                    <a:p>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ja-JP" altLang="en-US" sz="1400" b="0" dirty="0" smtClean="0">
                          <a:solidFill>
                            <a:schemeClr val="tx1"/>
                          </a:solidFill>
                          <a:latin typeface="AR P丸ゴシック体M" pitchFamily="50" charset="-128"/>
                          <a:ea typeface="AR P丸ゴシック体M" pitchFamily="50" charset="-128"/>
                        </a:rPr>
                        <a:t>女</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4.3</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08610">
                <a:tc rowSpan="2">
                  <a:txBody>
                    <a:bodyPr/>
                    <a:lstStyle/>
                    <a:p>
                      <a:r>
                        <a:rPr kumimoji="1" lang="ja-JP" altLang="en-US" sz="1400" b="0" dirty="0" smtClean="0">
                          <a:solidFill>
                            <a:schemeClr val="tx1"/>
                          </a:solidFill>
                          <a:latin typeface="AR P丸ゴシック体M" pitchFamily="50" charset="-128"/>
                          <a:ea typeface="AR P丸ゴシック体M" pitchFamily="50" charset="-128"/>
                        </a:rPr>
                        <a:t>フランス</a:t>
                      </a:r>
                      <a:endParaRPr kumimoji="1" lang="ja-JP" altLang="en-US" sz="1400" b="0" dirty="0">
                        <a:solidFill>
                          <a:schemeClr val="tx1"/>
                        </a:solidFill>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ja-JP" altLang="en-US" sz="1400" b="0" dirty="0" smtClean="0">
                          <a:solidFill>
                            <a:schemeClr val="tx1"/>
                          </a:solidFill>
                          <a:latin typeface="AR P丸ゴシック体M" pitchFamily="50" charset="-128"/>
                          <a:ea typeface="AR P丸ゴシック体M" pitchFamily="50" charset="-128"/>
                        </a:rPr>
                        <a:t>男</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1</a:t>
                      </a:r>
                      <a:r>
                        <a:rPr kumimoji="1" lang="ja-JP" altLang="en-US" sz="1400" b="0" dirty="0" err="1" smtClean="0">
                          <a:solidFill>
                            <a:schemeClr val="tx1"/>
                          </a:solidFill>
                          <a:latin typeface="AR P丸ゴシック体M" pitchFamily="50" charset="-128"/>
                          <a:ea typeface="AR P丸ゴシック体M" pitchFamily="50" charset="-128"/>
                        </a:rPr>
                        <a:t>．</a:t>
                      </a:r>
                      <a:r>
                        <a:rPr kumimoji="1" lang="en-US" altLang="ja-JP" sz="1400" b="0" dirty="0" smtClean="0">
                          <a:solidFill>
                            <a:schemeClr val="tx1"/>
                          </a:solidFill>
                          <a:latin typeface="AR P丸ゴシック体M" pitchFamily="50" charset="-128"/>
                          <a:ea typeface="AR P丸ゴシック体M" pitchFamily="50" charset="-128"/>
                        </a:rPr>
                        <a:t>7</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08610">
                <a:tc vMerge="1">
                  <a:txBody>
                    <a:bodyPr/>
                    <a:lstStyle/>
                    <a:p>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ja-JP" altLang="en-US" sz="1400" b="0" dirty="0" smtClean="0">
                          <a:solidFill>
                            <a:schemeClr val="tx1"/>
                          </a:solidFill>
                          <a:latin typeface="AR P丸ゴシック体M" pitchFamily="50" charset="-128"/>
                          <a:ea typeface="AR P丸ゴシック体M" pitchFamily="50" charset="-128"/>
                        </a:rPr>
                        <a:t>女</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0.9</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08610">
                <a:tc rowSpan="2">
                  <a:txBody>
                    <a:bodyPr/>
                    <a:lstStyle/>
                    <a:p>
                      <a:r>
                        <a:rPr kumimoji="1" lang="ja-JP" altLang="en-US" sz="1400" b="0" dirty="0" smtClean="0">
                          <a:solidFill>
                            <a:schemeClr val="tx1"/>
                          </a:solidFill>
                          <a:latin typeface="AR P丸ゴシック体M" pitchFamily="50" charset="-128"/>
                          <a:ea typeface="AR P丸ゴシック体M" pitchFamily="50" charset="-128"/>
                        </a:rPr>
                        <a:t>ドイツ</a:t>
                      </a:r>
                      <a:endParaRPr kumimoji="1" lang="ja-JP" altLang="en-US" sz="1400" b="0" dirty="0">
                        <a:solidFill>
                          <a:schemeClr val="tx1"/>
                        </a:solidFill>
                        <a:latin typeface="AR P丸ゴシック体M" pitchFamily="50" charset="-128"/>
                        <a:ea typeface="AR P丸ゴシック体M"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ja-JP" altLang="en-US" sz="1400" b="0" dirty="0" smtClean="0">
                          <a:solidFill>
                            <a:schemeClr val="tx1"/>
                          </a:solidFill>
                          <a:latin typeface="AR P丸ゴシック体M" pitchFamily="50" charset="-128"/>
                          <a:ea typeface="AR P丸ゴシック体M" pitchFamily="50" charset="-128"/>
                        </a:rPr>
                        <a:t>男</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5.0</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09586">
                <a:tc vMerge="1">
                  <a:txBody>
                    <a:bodyPr/>
                    <a:lstStyle/>
                    <a:p>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ja-JP" altLang="en-US" sz="1400" b="0" dirty="0" smtClean="0">
                          <a:solidFill>
                            <a:schemeClr val="tx1"/>
                          </a:solidFill>
                          <a:latin typeface="AR P丸ゴシック体M" pitchFamily="50" charset="-128"/>
                          <a:ea typeface="AR P丸ゴシック体M" pitchFamily="50" charset="-128"/>
                        </a:rPr>
                        <a:t>女</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en-US" altLang="ja-JP" sz="1400" b="0" dirty="0" smtClean="0">
                          <a:solidFill>
                            <a:schemeClr val="tx1"/>
                          </a:solidFill>
                          <a:latin typeface="AR P丸ゴシック体M" pitchFamily="50" charset="-128"/>
                          <a:ea typeface="AR P丸ゴシック体M" pitchFamily="50" charset="-128"/>
                        </a:rPr>
                        <a:t>2.1</a:t>
                      </a:r>
                      <a:endParaRPr kumimoji="1" lang="ja-JP" altLang="en-US" sz="14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8" name="正方形/長方形 7"/>
          <p:cNvSpPr/>
          <p:nvPr/>
        </p:nvSpPr>
        <p:spPr>
          <a:xfrm>
            <a:off x="5572133" y="2357430"/>
            <a:ext cx="2643207"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AR P丸ゴシック体M" pitchFamily="50" charset="-128"/>
                <a:ea typeface="AR P丸ゴシック体M" pitchFamily="50" charset="-128"/>
              </a:rPr>
              <a:t>65</a:t>
            </a:r>
            <a:r>
              <a:rPr kumimoji="1" lang="ja-JP" altLang="en-US" dirty="0" smtClean="0">
                <a:solidFill>
                  <a:schemeClr val="tx1"/>
                </a:solidFill>
                <a:latin typeface="AR P丸ゴシック体M" pitchFamily="50" charset="-128"/>
                <a:ea typeface="AR P丸ゴシック体M" pitchFamily="50" charset="-128"/>
              </a:rPr>
              <a:t>歳以上の労働力率</a:t>
            </a:r>
            <a:endParaRPr kumimoji="1" lang="ja-JP" altLang="en-US" dirty="0">
              <a:solidFill>
                <a:schemeClr val="tx1"/>
              </a:solidFill>
              <a:latin typeface="AR P丸ゴシック体M" pitchFamily="50" charset="-128"/>
              <a:ea typeface="AR P丸ゴシック体M" pitchFamily="50" charset="-128"/>
            </a:endParaRPr>
          </a:p>
        </p:txBody>
      </p:sp>
      <p:sp>
        <p:nvSpPr>
          <p:cNvPr id="9" name="線吹き出し 1 (枠付き) 8"/>
          <p:cNvSpPr/>
          <p:nvPr/>
        </p:nvSpPr>
        <p:spPr>
          <a:xfrm>
            <a:off x="6858017" y="1500175"/>
            <a:ext cx="1785951" cy="500066"/>
          </a:xfrm>
          <a:prstGeom prst="borderCallout1">
            <a:avLst>
              <a:gd name="adj1" fmla="val 18750"/>
              <a:gd name="adj2" fmla="val -8333"/>
              <a:gd name="adj3" fmla="val 166282"/>
              <a:gd name="adj4" fmla="val -29298"/>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AR P丸ゴシック体M" pitchFamily="50" charset="-128"/>
                <a:ea typeface="AR P丸ゴシック体M" pitchFamily="50" charset="-128"/>
              </a:rPr>
              <a:t>15</a:t>
            </a:r>
            <a:r>
              <a:rPr kumimoji="1" lang="ja-JP" altLang="en-US" sz="1400" dirty="0" smtClean="0">
                <a:solidFill>
                  <a:schemeClr val="tx1"/>
                </a:solidFill>
                <a:latin typeface="AR P丸ゴシック体M" pitchFamily="50" charset="-128"/>
                <a:ea typeface="AR P丸ゴシック体M" pitchFamily="50" charset="-128"/>
              </a:rPr>
              <a:t>歳以上人口に占める労働力人口の割合</a:t>
            </a:r>
            <a:endParaRPr kumimoji="1" lang="ja-JP" altLang="en-US" sz="1400" dirty="0">
              <a:solidFill>
                <a:schemeClr val="tx1"/>
              </a:solidFill>
              <a:latin typeface="AR P丸ゴシック体M" pitchFamily="50" charset="-128"/>
              <a:ea typeface="AR P丸ゴシック体M" pitchFamily="50" charset="-128"/>
            </a:endParaRPr>
          </a:p>
        </p:txBody>
      </p:sp>
      <p:sp>
        <p:nvSpPr>
          <p:cNvPr id="10" name="正方形/長方形 9"/>
          <p:cNvSpPr/>
          <p:nvPr/>
        </p:nvSpPr>
        <p:spPr>
          <a:xfrm>
            <a:off x="5724128" y="6165304"/>
            <a:ext cx="2357455"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AR P丸ゴシック体M" pitchFamily="50" charset="-128"/>
                <a:ea typeface="AR P丸ゴシック体M" pitchFamily="50" charset="-128"/>
              </a:rPr>
              <a:t>（</a:t>
            </a:r>
            <a:r>
              <a:rPr lang="en-US" altLang="ja-JP" sz="1200" dirty="0" smtClean="0">
                <a:solidFill>
                  <a:schemeClr val="tx1"/>
                </a:solidFill>
                <a:latin typeface="AR P丸ゴシック体M" pitchFamily="50" charset="-128"/>
                <a:ea typeface="AR P丸ゴシック体M" pitchFamily="50" charset="-128"/>
              </a:rPr>
              <a:t>09.9.28 </a:t>
            </a:r>
            <a:r>
              <a:rPr lang="ja-JP" altLang="en-US" sz="1200" dirty="0" smtClean="0">
                <a:solidFill>
                  <a:schemeClr val="tx1"/>
                </a:solidFill>
                <a:latin typeface="AR P丸ゴシック体M" pitchFamily="50" charset="-128"/>
                <a:ea typeface="AR P丸ゴシック体M" pitchFamily="50" charset="-128"/>
              </a:rPr>
              <a:t> 雇用保険部会資料</a:t>
            </a:r>
            <a:r>
              <a:rPr lang="en-US" altLang="ja-JP" sz="1200" dirty="0" smtClean="0">
                <a:solidFill>
                  <a:schemeClr val="tx1"/>
                </a:solidFill>
                <a:latin typeface="AR P丸ゴシック体M" pitchFamily="50" charset="-128"/>
                <a:ea typeface="AR P丸ゴシック体M" pitchFamily="50" charset="-128"/>
              </a:rPr>
              <a:t>)</a:t>
            </a:r>
          </a:p>
        </p:txBody>
      </p:sp>
      <p:sp>
        <p:nvSpPr>
          <p:cNvPr id="11" name="正方形/長方形 10"/>
          <p:cNvSpPr/>
          <p:nvPr/>
        </p:nvSpPr>
        <p:spPr>
          <a:xfrm>
            <a:off x="3995936" y="2420888"/>
            <a:ext cx="1285884" cy="2714644"/>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smtClean="0">
                <a:solidFill>
                  <a:schemeClr val="tx1"/>
                </a:solidFill>
                <a:latin typeface="AR P丸ゴシック体M" pitchFamily="50" charset="-128"/>
                <a:ea typeface="AR P丸ゴシック体M" pitchFamily="50" charset="-128"/>
              </a:rPr>
              <a:t>60</a:t>
            </a:r>
            <a:r>
              <a:rPr kumimoji="1" lang="ja-JP" altLang="en-US" sz="1600" dirty="0" smtClean="0">
                <a:solidFill>
                  <a:schemeClr val="tx1"/>
                </a:solidFill>
                <a:latin typeface="AR P丸ゴシック体M" pitchFamily="50" charset="-128"/>
                <a:ea typeface="AR P丸ゴシック体M" pitchFamily="50" charset="-128"/>
              </a:rPr>
              <a:t>歳以上</a:t>
            </a:r>
            <a:r>
              <a:rPr kumimoji="1" lang="en-US" altLang="ja-JP" sz="1600" dirty="0" smtClean="0">
                <a:solidFill>
                  <a:schemeClr val="tx1"/>
                </a:solidFill>
                <a:latin typeface="AR P丸ゴシック体M" pitchFamily="50" charset="-128"/>
                <a:ea typeface="AR P丸ゴシック体M" pitchFamily="50" charset="-128"/>
              </a:rPr>
              <a:t>791</a:t>
            </a:r>
            <a:r>
              <a:rPr kumimoji="1" lang="ja-JP" altLang="en-US" sz="1600" dirty="0" smtClean="0">
                <a:solidFill>
                  <a:schemeClr val="tx1"/>
                </a:solidFill>
                <a:latin typeface="AR P丸ゴシック体M" pitchFamily="50" charset="-128"/>
                <a:ea typeface="AR P丸ゴシック体M" pitchFamily="50" charset="-128"/>
              </a:rPr>
              <a:t>万人が働いている</a:t>
            </a:r>
            <a:r>
              <a:rPr kumimoji="1" lang="en-US" altLang="ja-JP" sz="1600" dirty="0" smtClean="0">
                <a:solidFill>
                  <a:schemeClr val="tx1"/>
                </a:solidFill>
                <a:latin typeface="AR P丸ゴシック体M" pitchFamily="50" charset="-128"/>
                <a:ea typeface="AR P丸ゴシック体M" pitchFamily="50" charset="-128"/>
              </a:rPr>
              <a:t>(06</a:t>
            </a:r>
            <a:r>
              <a:rPr kumimoji="1" lang="ja-JP" altLang="en-US" sz="1600" dirty="0" smtClean="0">
                <a:solidFill>
                  <a:schemeClr val="tx1"/>
                </a:solidFill>
                <a:latin typeface="AR P丸ゴシック体M" pitchFamily="50" charset="-128"/>
                <a:ea typeface="AR P丸ゴシック体M" pitchFamily="50" charset="-128"/>
              </a:rPr>
              <a:t>年度）</a:t>
            </a:r>
            <a:endParaRPr kumimoji="1" lang="en-US" altLang="ja-JP" sz="1600" dirty="0" smtClean="0">
              <a:solidFill>
                <a:schemeClr val="tx1"/>
              </a:solidFill>
              <a:latin typeface="AR P丸ゴシック体M" pitchFamily="50" charset="-128"/>
              <a:ea typeface="AR P丸ゴシック体M" pitchFamily="50" charset="-128"/>
            </a:endParaRPr>
          </a:p>
          <a:p>
            <a:r>
              <a:rPr lang="ja-JP" altLang="en-US" sz="1600" dirty="0" smtClean="0">
                <a:solidFill>
                  <a:srgbClr val="FF0000"/>
                </a:solidFill>
                <a:latin typeface="AR P丸ゴシック体M" pitchFamily="50" charset="-128"/>
                <a:ea typeface="AR P丸ゴシック体M" pitchFamily="50" charset="-128"/>
              </a:rPr>
              <a:t>・</a:t>
            </a:r>
            <a:r>
              <a:rPr lang="en-US" altLang="ja-JP" sz="1600" dirty="0" smtClean="0">
                <a:solidFill>
                  <a:schemeClr val="tx1"/>
                </a:solidFill>
                <a:latin typeface="AR P丸ゴシック体M" pitchFamily="50" charset="-128"/>
                <a:ea typeface="AR P丸ゴシック体M" pitchFamily="50" charset="-128"/>
              </a:rPr>
              <a:t>60</a:t>
            </a:r>
            <a:r>
              <a:rPr lang="ja-JP" altLang="en-US" sz="1600" dirty="0" smtClean="0">
                <a:solidFill>
                  <a:schemeClr val="tx1"/>
                </a:solidFill>
                <a:latin typeface="AR P丸ゴシック体M" pitchFamily="50" charset="-128"/>
                <a:ea typeface="AR P丸ゴシック体M" pitchFamily="50" charset="-128"/>
              </a:rPr>
              <a:t>～</a:t>
            </a:r>
            <a:r>
              <a:rPr lang="en-US" altLang="ja-JP" sz="1600" dirty="0" smtClean="0">
                <a:solidFill>
                  <a:schemeClr val="tx1"/>
                </a:solidFill>
                <a:latin typeface="AR P丸ゴシック体M" pitchFamily="50" charset="-128"/>
                <a:ea typeface="AR P丸ゴシック体M" pitchFamily="50" charset="-128"/>
              </a:rPr>
              <a:t>64</a:t>
            </a:r>
            <a:r>
              <a:rPr lang="ja-JP" altLang="en-US" sz="1600" dirty="0" smtClean="0">
                <a:solidFill>
                  <a:schemeClr val="tx1"/>
                </a:solidFill>
                <a:latin typeface="AR P丸ゴシック体M" pitchFamily="50" charset="-128"/>
                <a:ea typeface="AR P丸ゴシック体M" pitchFamily="50" charset="-128"/>
              </a:rPr>
              <a:t>歳　</a:t>
            </a:r>
            <a:endParaRPr lang="en-US" altLang="ja-JP" sz="1600" dirty="0" smtClean="0">
              <a:solidFill>
                <a:schemeClr val="tx1"/>
              </a:solidFill>
              <a:latin typeface="AR P丸ゴシック体M" pitchFamily="50" charset="-128"/>
              <a:ea typeface="AR P丸ゴシック体M" pitchFamily="50" charset="-128"/>
            </a:endParaRPr>
          </a:p>
          <a:p>
            <a:r>
              <a:rPr lang="ja-JP" altLang="en-US" sz="1600" dirty="0" smtClean="0">
                <a:solidFill>
                  <a:schemeClr val="tx1"/>
                </a:solidFill>
                <a:latin typeface="AR P丸ゴシック体M" pitchFamily="50" charset="-128"/>
                <a:ea typeface="AR P丸ゴシック体M" pitchFamily="50" charset="-128"/>
              </a:rPr>
              <a:t> －</a:t>
            </a:r>
            <a:r>
              <a:rPr lang="en-US" altLang="ja-JP" sz="1600" dirty="0" smtClean="0">
                <a:solidFill>
                  <a:schemeClr val="tx1"/>
                </a:solidFill>
                <a:latin typeface="AR P丸ゴシック体M" pitchFamily="50" charset="-128"/>
                <a:ea typeface="AR P丸ゴシック体M" pitchFamily="50" charset="-128"/>
              </a:rPr>
              <a:t>396</a:t>
            </a:r>
            <a:r>
              <a:rPr lang="ja-JP" altLang="en-US" sz="1600" dirty="0" smtClean="0">
                <a:solidFill>
                  <a:schemeClr val="tx1"/>
                </a:solidFill>
                <a:latin typeface="AR P丸ゴシック体M" pitchFamily="50" charset="-128"/>
                <a:ea typeface="AR P丸ゴシック体M" pitchFamily="50" charset="-128"/>
              </a:rPr>
              <a:t>万人</a:t>
            </a:r>
            <a:endParaRPr lang="en-US" altLang="ja-JP" sz="1600" dirty="0" smtClean="0">
              <a:solidFill>
                <a:schemeClr val="tx1"/>
              </a:solidFill>
              <a:latin typeface="AR P丸ゴシック体M" pitchFamily="50" charset="-128"/>
              <a:ea typeface="AR P丸ゴシック体M" pitchFamily="50" charset="-128"/>
            </a:endParaRPr>
          </a:p>
          <a:p>
            <a:r>
              <a:rPr kumimoji="1" lang="ja-JP" altLang="en-US" sz="1600" dirty="0" smtClean="0">
                <a:solidFill>
                  <a:srgbClr val="FF0000"/>
                </a:solidFill>
                <a:latin typeface="AR P丸ゴシック体M" pitchFamily="50" charset="-128"/>
                <a:ea typeface="AR P丸ゴシック体M" pitchFamily="50" charset="-128"/>
              </a:rPr>
              <a:t>・</a:t>
            </a:r>
            <a:r>
              <a:rPr kumimoji="1" lang="en-US" altLang="ja-JP" sz="1600" dirty="0" smtClean="0">
                <a:solidFill>
                  <a:schemeClr val="tx1"/>
                </a:solidFill>
                <a:latin typeface="AR P丸ゴシック体M" pitchFamily="50" charset="-128"/>
                <a:ea typeface="AR P丸ゴシック体M" pitchFamily="50" charset="-128"/>
              </a:rPr>
              <a:t>65</a:t>
            </a:r>
            <a:r>
              <a:rPr kumimoji="1" lang="ja-JP" altLang="en-US" sz="1600" dirty="0" smtClean="0">
                <a:solidFill>
                  <a:schemeClr val="tx1"/>
                </a:solidFill>
                <a:latin typeface="AR P丸ゴシック体M" pitchFamily="50" charset="-128"/>
                <a:ea typeface="AR P丸ゴシック体M" pitchFamily="50" charset="-128"/>
              </a:rPr>
              <a:t>～</a:t>
            </a:r>
            <a:r>
              <a:rPr kumimoji="1" lang="en-US" altLang="ja-JP" sz="1600" dirty="0" smtClean="0">
                <a:solidFill>
                  <a:schemeClr val="tx1"/>
                </a:solidFill>
                <a:latin typeface="AR P丸ゴシック体M" pitchFamily="50" charset="-128"/>
                <a:ea typeface="AR P丸ゴシック体M" pitchFamily="50" charset="-128"/>
              </a:rPr>
              <a:t>69</a:t>
            </a:r>
            <a:r>
              <a:rPr kumimoji="1" lang="ja-JP" altLang="en-US" sz="1600" dirty="0" smtClean="0">
                <a:solidFill>
                  <a:schemeClr val="tx1"/>
                </a:solidFill>
                <a:latin typeface="AR P丸ゴシック体M" pitchFamily="50" charset="-128"/>
                <a:ea typeface="AR P丸ゴシック体M" pitchFamily="50" charset="-128"/>
              </a:rPr>
              <a:t>歳</a:t>
            </a:r>
            <a:endParaRPr kumimoji="1" lang="en-US" altLang="ja-JP" sz="1600" dirty="0" smtClean="0">
              <a:solidFill>
                <a:schemeClr val="tx1"/>
              </a:solidFill>
              <a:latin typeface="AR P丸ゴシック体M" pitchFamily="50" charset="-128"/>
              <a:ea typeface="AR P丸ゴシック体M" pitchFamily="50" charset="-128"/>
            </a:endParaRPr>
          </a:p>
          <a:p>
            <a:r>
              <a:rPr lang="en-US" altLang="ja-JP" sz="1600" dirty="0" smtClean="0">
                <a:solidFill>
                  <a:schemeClr val="tx1"/>
                </a:solidFill>
                <a:latin typeface="AR P丸ゴシック体M" pitchFamily="50" charset="-128"/>
                <a:ea typeface="AR P丸ゴシック体M" pitchFamily="50" charset="-128"/>
              </a:rPr>
              <a:t> </a:t>
            </a:r>
            <a:r>
              <a:rPr kumimoji="1" lang="ja-JP" altLang="en-US" sz="1600" dirty="0" smtClean="0">
                <a:solidFill>
                  <a:schemeClr val="tx1"/>
                </a:solidFill>
                <a:latin typeface="AR P丸ゴシック体M" pitchFamily="50" charset="-128"/>
                <a:ea typeface="AR P丸ゴシック体M" pitchFamily="50" charset="-128"/>
              </a:rPr>
              <a:t>－</a:t>
            </a:r>
            <a:r>
              <a:rPr kumimoji="1" lang="en-US" altLang="ja-JP" sz="1600" dirty="0" smtClean="0">
                <a:solidFill>
                  <a:schemeClr val="tx1"/>
                </a:solidFill>
                <a:latin typeface="AR P丸ゴシック体M" pitchFamily="50" charset="-128"/>
                <a:ea typeface="AR P丸ゴシック体M" pitchFamily="50" charset="-128"/>
              </a:rPr>
              <a:t>223</a:t>
            </a:r>
            <a:r>
              <a:rPr kumimoji="1" lang="ja-JP" altLang="en-US" sz="1600" dirty="0" smtClean="0">
                <a:solidFill>
                  <a:schemeClr val="tx1"/>
                </a:solidFill>
                <a:latin typeface="AR P丸ゴシック体M" pitchFamily="50" charset="-128"/>
                <a:ea typeface="AR P丸ゴシック体M" pitchFamily="50" charset="-128"/>
              </a:rPr>
              <a:t>万人</a:t>
            </a:r>
            <a:endParaRPr kumimoji="1" lang="en-US" altLang="ja-JP" sz="1600" dirty="0" smtClean="0">
              <a:solidFill>
                <a:schemeClr val="tx1"/>
              </a:solidFill>
              <a:latin typeface="AR P丸ゴシック体M" pitchFamily="50" charset="-128"/>
              <a:ea typeface="AR P丸ゴシック体M" pitchFamily="50" charset="-128"/>
            </a:endParaRPr>
          </a:p>
          <a:p>
            <a:r>
              <a:rPr lang="ja-JP" altLang="en-US" sz="1600" dirty="0" smtClean="0">
                <a:solidFill>
                  <a:srgbClr val="FF0000"/>
                </a:solidFill>
                <a:latin typeface="AR P丸ゴシック体M" pitchFamily="50" charset="-128"/>
                <a:ea typeface="AR P丸ゴシック体M" pitchFamily="50" charset="-128"/>
              </a:rPr>
              <a:t>・</a:t>
            </a:r>
            <a:r>
              <a:rPr lang="en-US" altLang="ja-JP" sz="1600" dirty="0" smtClean="0">
                <a:solidFill>
                  <a:schemeClr val="tx1"/>
                </a:solidFill>
                <a:latin typeface="AR P丸ゴシック体M" pitchFamily="50" charset="-128"/>
                <a:ea typeface="AR P丸ゴシック体M" pitchFamily="50" charset="-128"/>
              </a:rPr>
              <a:t>70</a:t>
            </a:r>
            <a:r>
              <a:rPr lang="ja-JP" altLang="en-US" sz="1600" dirty="0" smtClean="0">
                <a:solidFill>
                  <a:schemeClr val="tx1"/>
                </a:solidFill>
                <a:latin typeface="AR P丸ゴシック体M" pitchFamily="50" charset="-128"/>
                <a:ea typeface="AR P丸ゴシック体M" pitchFamily="50" charset="-128"/>
              </a:rPr>
              <a:t>歳以上</a:t>
            </a:r>
            <a:endParaRPr lang="en-US" altLang="ja-JP" sz="1600" dirty="0" smtClean="0">
              <a:solidFill>
                <a:schemeClr val="tx1"/>
              </a:solidFill>
              <a:latin typeface="AR P丸ゴシック体M" pitchFamily="50" charset="-128"/>
              <a:ea typeface="AR P丸ゴシック体M" pitchFamily="50" charset="-128"/>
            </a:endParaRPr>
          </a:p>
          <a:p>
            <a:r>
              <a:rPr lang="en-US" altLang="ja-JP" sz="1600" dirty="0" smtClean="0">
                <a:solidFill>
                  <a:schemeClr val="tx1"/>
                </a:solidFill>
                <a:latin typeface="AR P丸ゴシック体M" pitchFamily="50" charset="-128"/>
                <a:ea typeface="AR P丸ゴシック体M" pitchFamily="50" charset="-128"/>
              </a:rPr>
              <a:t> </a:t>
            </a:r>
            <a:r>
              <a:rPr lang="ja-JP" altLang="en-US" sz="1600" dirty="0" smtClean="0">
                <a:solidFill>
                  <a:schemeClr val="tx1"/>
                </a:solidFill>
                <a:latin typeface="AR P丸ゴシック体M" pitchFamily="50" charset="-128"/>
                <a:ea typeface="AR P丸ゴシック体M" pitchFamily="50" charset="-128"/>
              </a:rPr>
              <a:t>－</a:t>
            </a:r>
            <a:r>
              <a:rPr lang="en-US" altLang="ja-JP" sz="1600" dirty="0" smtClean="0">
                <a:solidFill>
                  <a:schemeClr val="tx1"/>
                </a:solidFill>
                <a:latin typeface="AR P丸ゴシック体M" pitchFamily="50" charset="-128"/>
                <a:ea typeface="AR P丸ゴシック体M" pitchFamily="50" charset="-128"/>
              </a:rPr>
              <a:t>172</a:t>
            </a:r>
            <a:r>
              <a:rPr lang="ja-JP" altLang="en-US" sz="1600" dirty="0" smtClean="0">
                <a:solidFill>
                  <a:schemeClr val="tx1"/>
                </a:solidFill>
                <a:latin typeface="AR P丸ゴシック体M" pitchFamily="50" charset="-128"/>
                <a:ea typeface="AR P丸ゴシック体M" pitchFamily="50" charset="-128"/>
              </a:rPr>
              <a:t>万人</a:t>
            </a:r>
            <a:endParaRPr kumimoji="1" lang="ja-JP" altLang="en-US" sz="1600" dirty="0">
              <a:solidFill>
                <a:schemeClr val="tx1"/>
              </a:solidFill>
              <a:latin typeface="AR P丸ゴシック体M" pitchFamily="50" charset="-128"/>
              <a:ea typeface="AR P丸ゴシック体M" pitchFamily="50" charset="-128"/>
            </a:endParaRPr>
          </a:p>
        </p:txBody>
      </p:sp>
      <p:sp>
        <p:nvSpPr>
          <p:cNvPr id="13" name="正方形/長方形 12"/>
          <p:cNvSpPr/>
          <p:nvPr/>
        </p:nvSpPr>
        <p:spPr>
          <a:xfrm>
            <a:off x="571472" y="285729"/>
            <a:ext cx="7384904" cy="3571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smtClean="0">
                <a:solidFill>
                  <a:schemeClr val="tx1"/>
                </a:solidFill>
                <a:latin typeface="AR P丸ゴシック体M" pitchFamily="50" charset="-128"/>
                <a:ea typeface="AR P丸ゴシック体M" pitchFamily="50" charset="-128"/>
              </a:rPr>
              <a:t>〔</a:t>
            </a:r>
            <a:r>
              <a:rPr lang="ja-JP" altLang="en-US" sz="2000" dirty="0" smtClean="0">
                <a:solidFill>
                  <a:schemeClr val="tx1"/>
                </a:solidFill>
                <a:latin typeface="AR P丸ゴシック体M" pitchFamily="50" charset="-128"/>
                <a:ea typeface="AR P丸ゴシック体M" pitchFamily="50" charset="-128"/>
              </a:rPr>
              <a:t>資料５</a:t>
            </a:r>
            <a:r>
              <a:rPr lang="en-US" altLang="ja-JP" sz="2000" dirty="0" smtClean="0">
                <a:solidFill>
                  <a:schemeClr val="tx1"/>
                </a:solidFill>
                <a:latin typeface="AR P丸ゴシック体M" pitchFamily="50" charset="-128"/>
                <a:ea typeface="AR P丸ゴシック体M" pitchFamily="50" charset="-128"/>
              </a:rPr>
              <a:t>〕</a:t>
            </a:r>
            <a:r>
              <a:rPr lang="ja-JP" altLang="en-US" sz="2000" dirty="0" smtClean="0">
                <a:solidFill>
                  <a:schemeClr val="tx1"/>
                </a:solidFill>
                <a:latin typeface="AR P丸ゴシック体M" pitchFamily="50" charset="-128"/>
                <a:ea typeface="AR P丸ゴシック体M" pitchFamily="50" charset="-128"/>
              </a:rPr>
              <a:t>　</a:t>
            </a:r>
            <a:r>
              <a:rPr kumimoji="1" lang="ja-JP" altLang="en-US" sz="2000" dirty="0" smtClean="0">
                <a:solidFill>
                  <a:schemeClr val="tx1"/>
                </a:solidFill>
                <a:latin typeface="AR P丸ゴシック体M" pitchFamily="50" charset="-128"/>
                <a:ea typeface="AR P丸ゴシック体M" pitchFamily="50" charset="-128"/>
              </a:rPr>
              <a:t>日本の高齢者は「経済上の理由」で働き続けている</a:t>
            </a:r>
            <a:endParaRPr kumimoji="1" lang="ja-JP" altLang="en-US" sz="2000" dirty="0">
              <a:solidFill>
                <a:schemeClr val="tx1"/>
              </a:solidFill>
              <a:latin typeface="AR P丸ゴシック体M" pitchFamily="50" charset="-128"/>
              <a:ea typeface="AR P丸ゴシック体M" pitchFamily="50"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57166"/>
            <a:ext cx="8115328" cy="1785950"/>
          </a:xfrm>
        </p:spPr>
        <p:txBody>
          <a:bodyPr/>
          <a:lstStyle/>
          <a:p>
            <a:r>
              <a:rPr kumimoji="1" lang="en-US" altLang="ja-JP" dirty="0" smtClean="0"/>
              <a:t/>
            </a:r>
            <a:br>
              <a:rPr kumimoji="1" lang="en-US" altLang="ja-JP" dirty="0" smtClean="0"/>
            </a:br>
            <a:endParaRPr kumimoji="1" lang="ja-JP" altLang="en-US" dirty="0"/>
          </a:p>
        </p:txBody>
      </p:sp>
      <p:sp>
        <p:nvSpPr>
          <p:cNvPr id="3" name="コンテンツ プレースホルダ 2"/>
          <p:cNvSpPr>
            <a:spLocks noGrp="1"/>
          </p:cNvSpPr>
          <p:nvPr>
            <p:ph sz="quarter" idx="1"/>
          </p:nvPr>
        </p:nvSpPr>
        <p:spPr>
          <a:xfrm>
            <a:off x="457201" y="2000240"/>
            <a:ext cx="7686700" cy="4473712"/>
          </a:xfrm>
        </p:spPr>
        <p:txBody>
          <a:bodyPr/>
          <a:lstStyle/>
          <a:p>
            <a:endParaRPr kumimoji="1" lang="en-US" altLang="ja-JP" dirty="0" smtClean="0"/>
          </a:p>
          <a:p>
            <a:pPr>
              <a:buNone/>
            </a:pPr>
            <a:endParaRPr kumimoji="1" lang="ja-JP" altLang="en-US" dirty="0"/>
          </a:p>
        </p:txBody>
      </p:sp>
      <p:sp>
        <p:nvSpPr>
          <p:cNvPr id="4" name="正方形/長方形 3"/>
          <p:cNvSpPr/>
          <p:nvPr/>
        </p:nvSpPr>
        <p:spPr>
          <a:xfrm>
            <a:off x="1357291" y="2143116"/>
            <a:ext cx="571504" cy="357190"/>
          </a:xfrm>
          <a:prstGeom prst="rect">
            <a:avLst/>
          </a:prstGeom>
          <a:solidFill>
            <a:schemeClr val="accent3">
              <a:lumMod val="20000"/>
              <a:lumOff val="80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AR P丸ゴシック体M" pitchFamily="50" charset="-128"/>
                <a:ea typeface="AR P丸ゴシック体M" pitchFamily="50" charset="-128"/>
              </a:rPr>
              <a:t>国</a:t>
            </a:r>
            <a:endParaRPr kumimoji="1" lang="ja-JP" altLang="en-US" sz="1600" dirty="0">
              <a:solidFill>
                <a:schemeClr val="tx1"/>
              </a:solidFill>
              <a:latin typeface="AR P丸ゴシック体M" pitchFamily="50" charset="-128"/>
              <a:ea typeface="AR P丸ゴシック体M" pitchFamily="50" charset="-128"/>
            </a:endParaRPr>
          </a:p>
        </p:txBody>
      </p:sp>
      <p:sp>
        <p:nvSpPr>
          <p:cNvPr id="5" name="正方形/長方形 4"/>
          <p:cNvSpPr/>
          <p:nvPr/>
        </p:nvSpPr>
        <p:spPr>
          <a:xfrm>
            <a:off x="2000232" y="2928934"/>
            <a:ext cx="1357323" cy="428628"/>
          </a:xfrm>
          <a:prstGeom prst="rect">
            <a:avLst/>
          </a:prstGeom>
          <a:solidFill>
            <a:schemeClr val="accent3">
              <a:lumMod val="20000"/>
              <a:lumOff val="80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AR P丸ゴシック体M" pitchFamily="50" charset="-128"/>
                <a:ea typeface="AR P丸ゴシック体M" pitchFamily="50" charset="-128"/>
              </a:rPr>
              <a:t>都道府県</a:t>
            </a:r>
            <a:endParaRPr kumimoji="1" lang="ja-JP" altLang="en-US" sz="1600" dirty="0">
              <a:solidFill>
                <a:schemeClr val="tx1"/>
              </a:solidFill>
              <a:latin typeface="AR P丸ゴシック体M" pitchFamily="50" charset="-128"/>
              <a:ea typeface="AR P丸ゴシック体M" pitchFamily="50" charset="-128"/>
            </a:endParaRPr>
          </a:p>
        </p:txBody>
      </p:sp>
      <p:sp>
        <p:nvSpPr>
          <p:cNvPr id="6" name="正方形/長方形 5"/>
          <p:cNvSpPr/>
          <p:nvPr/>
        </p:nvSpPr>
        <p:spPr>
          <a:xfrm>
            <a:off x="3714744" y="2928934"/>
            <a:ext cx="1428760" cy="428628"/>
          </a:xfrm>
          <a:prstGeom prst="rect">
            <a:avLst/>
          </a:prstGeom>
          <a:solidFill>
            <a:schemeClr val="accent3">
              <a:lumMod val="20000"/>
              <a:lumOff val="80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AR P丸ゴシック体M" pitchFamily="50" charset="-128"/>
                <a:ea typeface="AR P丸ゴシック体M" pitchFamily="50" charset="-128"/>
              </a:rPr>
              <a:t>市</a:t>
            </a:r>
            <a:r>
              <a:rPr kumimoji="1" lang="en-US" altLang="ja-JP" sz="1600" dirty="0" smtClean="0">
                <a:solidFill>
                  <a:schemeClr val="tx1"/>
                </a:solidFill>
                <a:latin typeface="AR P丸ゴシック体M" pitchFamily="50" charset="-128"/>
                <a:ea typeface="AR P丸ゴシック体M" pitchFamily="50" charset="-128"/>
              </a:rPr>
              <a:t>(</a:t>
            </a:r>
            <a:r>
              <a:rPr kumimoji="1" lang="ja-JP" altLang="en-US" sz="1600" dirty="0" smtClean="0">
                <a:solidFill>
                  <a:schemeClr val="tx1"/>
                </a:solidFill>
                <a:latin typeface="AR P丸ゴシック体M" pitchFamily="50" charset="-128"/>
                <a:ea typeface="AR P丸ゴシック体M" pitchFamily="50" charset="-128"/>
              </a:rPr>
              <a:t>区）町村</a:t>
            </a:r>
            <a:endParaRPr kumimoji="1" lang="ja-JP" altLang="en-US" sz="1600" dirty="0">
              <a:solidFill>
                <a:schemeClr val="tx1"/>
              </a:solidFill>
              <a:latin typeface="AR P丸ゴシック体M" pitchFamily="50" charset="-128"/>
              <a:ea typeface="AR P丸ゴシック体M" pitchFamily="50" charset="-128"/>
            </a:endParaRPr>
          </a:p>
        </p:txBody>
      </p:sp>
      <p:sp>
        <p:nvSpPr>
          <p:cNvPr id="7" name="正方形/長方形 6"/>
          <p:cNvSpPr/>
          <p:nvPr/>
        </p:nvSpPr>
        <p:spPr>
          <a:xfrm>
            <a:off x="1214414" y="3857628"/>
            <a:ext cx="3786215" cy="1214446"/>
          </a:xfrm>
          <a:prstGeom prst="rect">
            <a:avLst/>
          </a:prstGeom>
          <a:solidFill>
            <a:schemeClr val="accent3">
              <a:lumMod val="20000"/>
              <a:lumOff val="80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AR P丸ゴシック体M" pitchFamily="50" charset="-128"/>
                <a:ea typeface="AR P丸ゴシック体M" pitchFamily="50" charset="-128"/>
              </a:rPr>
              <a:t>都道府県シルバー人材センター連合</a:t>
            </a:r>
            <a:endParaRPr kumimoji="1" lang="en-US" altLang="ja-JP" sz="1600" dirty="0" smtClean="0">
              <a:solidFill>
                <a:schemeClr val="tx1"/>
              </a:solidFill>
              <a:latin typeface="AR P丸ゴシック体M" pitchFamily="50" charset="-128"/>
              <a:ea typeface="AR P丸ゴシック体M" pitchFamily="50" charset="-128"/>
            </a:endParaRPr>
          </a:p>
          <a:p>
            <a:pPr algn="ctr"/>
            <a:r>
              <a:rPr kumimoji="1" lang="en-US" altLang="ja-JP" sz="1400" dirty="0" smtClean="0">
                <a:solidFill>
                  <a:schemeClr val="tx1"/>
                </a:solidFill>
                <a:latin typeface="AR P丸ゴシック体M" pitchFamily="50" charset="-128"/>
                <a:ea typeface="AR P丸ゴシック体M" pitchFamily="50" charset="-128"/>
              </a:rPr>
              <a:t>(</a:t>
            </a:r>
            <a:r>
              <a:rPr kumimoji="1" lang="ja-JP" altLang="en-US" sz="1400" dirty="0" smtClean="0">
                <a:solidFill>
                  <a:schemeClr val="tx1"/>
                </a:solidFill>
                <a:latin typeface="AR P丸ゴシック体M" pitchFamily="50" charset="-128"/>
                <a:ea typeface="AR P丸ゴシック体M" pitchFamily="50" charset="-128"/>
              </a:rPr>
              <a:t>公益法人</a:t>
            </a:r>
            <a:r>
              <a:rPr kumimoji="1" lang="en-US" altLang="ja-JP" sz="1400" dirty="0" smtClean="0">
                <a:solidFill>
                  <a:schemeClr val="tx1"/>
                </a:solidFill>
                <a:latin typeface="AR P丸ゴシック体M" pitchFamily="50" charset="-128"/>
                <a:ea typeface="AR P丸ゴシック体M" pitchFamily="50" charset="-128"/>
              </a:rPr>
              <a:t>)</a:t>
            </a:r>
            <a:r>
              <a:rPr kumimoji="1" lang="ja-JP" altLang="en-US" sz="1400" dirty="0" smtClean="0">
                <a:solidFill>
                  <a:schemeClr val="tx1"/>
                </a:solidFill>
                <a:latin typeface="AR P丸ゴシック体M" pitchFamily="50" charset="-128"/>
                <a:ea typeface="AR P丸ゴシック体M" pitchFamily="50" charset="-128"/>
              </a:rPr>
              <a:t>運営費総額は</a:t>
            </a:r>
            <a:r>
              <a:rPr kumimoji="1" lang="en-US" altLang="ja-JP" sz="1400" dirty="0" smtClean="0">
                <a:solidFill>
                  <a:schemeClr val="tx1"/>
                </a:solidFill>
                <a:latin typeface="AR P丸ゴシック体M" pitchFamily="50" charset="-128"/>
                <a:ea typeface="AR P丸ゴシック体M" pitchFamily="50" charset="-128"/>
              </a:rPr>
              <a:t>537</a:t>
            </a:r>
            <a:r>
              <a:rPr kumimoji="1" lang="ja-JP" altLang="en-US" sz="1400" dirty="0" smtClean="0">
                <a:solidFill>
                  <a:schemeClr val="tx1"/>
                </a:solidFill>
                <a:latin typeface="AR P丸ゴシック体M" pitchFamily="50" charset="-128"/>
                <a:ea typeface="AR P丸ゴシック体M" pitchFamily="50" charset="-128"/>
              </a:rPr>
              <a:t>億円</a:t>
            </a:r>
            <a:r>
              <a:rPr kumimoji="1" lang="en-US" altLang="ja-JP" sz="1400" dirty="0" smtClean="0">
                <a:solidFill>
                  <a:schemeClr val="tx1"/>
                </a:solidFill>
                <a:latin typeface="AR P丸ゴシック体M" pitchFamily="50" charset="-128"/>
                <a:ea typeface="AR P丸ゴシック体M" pitchFamily="50" charset="-128"/>
              </a:rPr>
              <a:t>(08</a:t>
            </a:r>
            <a:r>
              <a:rPr kumimoji="1" lang="ja-JP" altLang="en-US" sz="1400" dirty="0" smtClean="0">
                <a:solidFill>
                  <a:schemeClr val="tx1"/>
                </a:solidFill>
                <a:latin typeface="AR P丸ゴシック体M" pitchFamily="50" charset="-128"/>
                <a:ea typeface="AR P丸ゴシック体M" pitchFamily="50" charset="-128"/>
              </a:rPr>
              <a:t>年度）</a:t>
            </a:r>
            <a:endParaRPr lang="en-US" altLang="ja-JP" sz="1400" dirty="0" smtClean="0">
              <a:solidFill>
                <a:schemeClr val="tx1"/>
              </a:solidFill>
              <a:latin typeface="AR P丸ゴシック体M" pitchFamily="50" charset="-128"/>
              <a:ea typeface="AR P丸ゴシック体M" pitchFamily="50" charset="-128"/>
            </a:endParaRPr>
          </a:p>
          <a:p>
            <a:pPr algn="ctr"/>
            <a:r>
              <a:rPr lang="ja-JP" altLang="en-US" sz="1400" dirty="0" smtClean="0">
                <a:solidFill>
                  <a:schemeClr val="tx1"/>
                </a:solidFill>
                <a:latin typeface="AR P丸ゴシック体M" pitchFamily="50" charset="-128"/>
                <a:ea typeface="AR P丸ゴシック体M" pitchFamily="50" charset="-128"/>
              </a:rPr>
              <a:t>人件費の総額は</a:t>
            </a:r>
            <a:r>
              <a:rPr lang="en-US" altLang="ja-JP" sz="1400" dirty="0" smtClean="0">
                <a:solidFill>
                  <a:schemeClr val="tx1"/>
                </a:solidFill>
                <a:latin typeface="AR P丸ゴシック体M" pitchFamily="50" charset="-128"/>
                <a:ea typeface="AR P丸ゴシック体M" pitchFamily="50" charset="-128"/>
              </a:rPr>
              <a:t>300</a:t>
            </a:r>
            <a:r>
              <a:rPr lang="ja-JP" altLang="en-US" sz="1400" dirty="0" smtClean="0">
                <a:solidFill>
                  <a:schemeClr val="tx1"/>
                </a:solidFill>
                <a:latin typeface="AR P丸ゴシック体M" pitchFamily="50" charset="-128"/>
                <a:ea typeface="AR P丸ゴシック体M" pitchFamily="50" charset="-128"/>
              </a:rPr>
              <a:t>億円</a:t>
            </a:r>
            <a:endParaRPr lang="en-US" altLang="ja-JP" sz="1400" dirty="0" smtClean="0">
              <a:solidFill>
                <a:schemeClr val="tx1"/>
              </a:solidFill>
              <a:latin typeface="AR P丸ゴシック体M" pitchFamily="50" charset="-128"/>
              <a:ea typeface="AR P丸ゴシック体M" pitchFamily="50" charset="-128"/>
            </a:endParaRPr>
          </a:p>
          <a:p>
            <a:pPr algn="ctr"/>
            <a:endParaRPr kumimoji="1" lang="ja-JP" altLang="en-US" sz="1400" dirty="0">
              <a:latin typeface="AR P丸ゴシック体M" pitchFamily="50" charset="-128"/>
              <a:ea typeface="AR P丸ゴシック体M" pitchFamily="50" charset="-128"/>
            </a:endParaRPr>
          </a:p>
        </p:txBody>
      </p:sp>
      <p:sp>
        <p:nvSpPr>
          <p:cNvPr id="8" name="正方形/長方形 7"/>
          <p:cNvSpPr/>
          <p:nvPr/>
        </p:nvSpPr>
        <p:spPr>
          <a:xfrm>
            <a:off x="1785918" y="4786323"/>
            <a:ext cx="2428892" cy="500066"/>
          </a:xfrm>
          <a:prstGeom prst="rect">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AR P丸ゴシック体M" pitchFamily="50" charset="-128"/>
                <a:ea typeface="AR P丸ゴシック体M" pitchFamily="50" charset="-128"/>
              </a:rPr>
              <a:t>活動拠点</a:t>
            </a:r>
            <a:endParaRPr lang="en-US" altLang="ja-JP" sz="1400" dirty="0" smtClean="0">
              <a:solidFill>
                <a:schemeClr val="tx1"/>
              </a:solidFill>
              <a:latin typeface="AR P丸ゴシック体M" pitchFamily="50" charset="-128"/>
              <a:ea typeface="AR P丸ゴシック体M" pitchFamily="50" charset="-128"/>
            </a:endParaRPr>
          </a:p>
          <a:p>
            <a:r>
              <a:rPr lang="en-US" altLang="ja-JP" sz="1400" dirty="0" smtClean="0">
                <a:solidFill>
                  <a:schemeClr val="tx1"/>
                </a:solidFill>
                <a:latin typeface="AR P丸ゴシック体M" pitchFamily="50" charset="-128"/>
                <a:ea typeface="AR P丸ゴシック体M" pitchFamily="50" charset="-128"/>
              </a:rPr>
              <a:t>  1,329</a:t>
            </a:r>
            <a:r>
              <a:rPr lang="ja-JP" altLang="en-US" sz="1400" dirty="0" smtClean="0">
                <a:solidFill>
                  <a:schemeClr val="tx1"/>
                </a:solidFill>
                <a:latin typeface="AR P丸ゴシック体M" pitchFamily="50" charset="-128"/>
                <a:ea typeface="AR P丸ゴシック体M" pitchFamily="50" charset="-128"/>
              </a:rPr>
              <a:t>カ所　職員</a:t>
            </a:r>
            <a:r>
              <a:rPr lang="en-US" altLang="ja-JP" sz="1400" dirty="0" smtClean="0">
                <a:solidFill>
                  <a:schemeClr val="tx1"/>
                </a:solidFill>
                <a:latin typeface="AR P丸ゴシック体M" pitchFamily="50" charset="-128"/>
                <a:ea typeface="AR P丸ゴシック体M" pitchFamily="50" charset="-128"/>
              </a:rPr>
              <a:t>7,400</a:t>
            </a:r>
            <a:r>
              <a:rPr lang="ja-JP" altLang="en-US" sz="1400" dirty="0" smtClean="0">
                <a:solidFill>
                  <a:schemeClr val="tx1"/>
                </a:solidFill>
                <a:latin typeface="AR P丸ゴシック体M" pitchFamily="50" charset="-128"/>
                <a:ea typeface="AR P丸ゴシック体M" pitchFamily="50" charset="-128"/>
              </a:rPr>
              <a:t>人</a:t>
            </a:r>
            <a:endParaRPr kumimoji="1" lang="ja-JP" altLang="en-US" sz="1400" dirty="0">
              <a:solidFill>
                <a:schemeClr val="tx1"/>
              </a:solidFill>
              <a:latin typeface="AR P丸ゴシック体M" pitchFamily="50" charset="-128"/>
              <a:ea typeface="AR P丸ゴシック体M" pitchFamily="50" charset="-128"/>
            </a:endParaRPr>
          </a:p>
        </p:txBody>
      </p:sp>
      <p:sp>
        <p:nvSpPr>
          <p:cNvPr id="9" name="正方形/長方形 8"/>
          <p:cNvSpPr/>
          <p:nvPr/>
        </p:nvSpPr>
        <p:spPr>
          <a:xfrm>
            <a:off x="1214414" y="5929330"/>
            <a:ext cx="3786215" cy="500066"/>
          </a:xfrm>
          <a:prstGeom prst="rect">
            <a:avLst/>
          </a:prstGeom>
          <a:solidFill>
            <a:schemeClr val="accent3">
              <a:lumMod val="20000"/>
              <a:lumOff val="80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AR P丸ゴシック体M" pitchFamily="50" charset="-128"/>
                <a:ea typeface="AR P丸ゴシック体M" pitchFamily="50" charset="-128"/>
              </a:rPr>
              <a:t>高齢者</a:t>
            </a:r>
            <a:endParaRPr kumimoji="1" lang="ja-JP" altLang="en-US" sz="1600" dirty="0">
              <a:solidFill>
                <a:schemeClr val="tx1"/>
              </a:solidFill>
              <a:latin typeface="AR P丸ゴシック体M" pitchFamily="50" charset="-128"/>
              <a:ea typeface="AR P丸ゴシック体M" pitchFamily="50" charset="-128"/>
            </a:endParaRPr>
          </a:p>
        </p:txBody>
      </p:sp>
      <p:sp>
        <p:nvSpPr>
          <p:cNvPr id="10" name="正方形/長方形 9"/>
          <p:cNvSpPr/>
          <p:nvPr/>
        </p:nvSpPr>
        <p:spPr>
          <a:xfrm>
            <a:off x="6572265" y="3000373"/>
            <a:ext cx="1214447" cy="3500462"/>
          </a:xfrm>
          <a:prstGeom prst="rect">
            <a:avLst/>
          </a:prstGeom>
          <a:solidFill>
            <a:schemeClr val="accent3">
              <a:lumMod val="20000"/>
              <a:lumOff val="80000"/>
            </a:schemeClr>
          </a:solidFill>
          <a:ln w="3175">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AR P丸ゴシック体M" pitchFamily="50" charset="-128"/>
                <a:ea typeface="AR P丸ゴシック体M" pitchFamily="50" charset="-128"/>
              </a:rPr>
              <a:t>家庭</a:t>
            </a:r>
            <a:endParaRPr kumimoji="1" lang="en-US" altLang="ja-JP" sz="1400" dirty="0" smtClean="0">
              <a:solidFill>
                <a:schemeClr val="tx1"/>
              </a:solidFill>
              <a:latin typeface="AR P丸ゴシック体M" pitchFamily="50" charset="-128"/>
              <a:ea typeface="AR P丸ゴシック体M" pitchFamily="50" charset="-128"/>
            </a:endParaRPr>
          </a:p>
          <a:p>
            <a:pPr algn="ctr"/>
            <a:endParaRPr lang="en-US" altLang="ja-JP" dirty="0" smtClean="0"/>
          </a:p>
          <a:p>
            <a:pPr algn="ctr"/>
            <a:endParaRPr kumimoji="1" lang="en-US" altLang="ja-JP" sz="1600" dirty="0" smtClean="0">
              <a:latin typeface="AR P丸ゴシック体M" pitchFamily="50" charset="-128"/>
              <a:ea typeface="AR P丸ゴシック体M" pitchFamily="50" charset="-128"/>
            </a:endParaRPr>
          </a:p>
          <a:p>
            <a:pPr algn="ctr"/>
            <a:r>
              <a:rPr kumimoji="1" lang="ja-JP" altLang="en-US" sz="1400" dirty="0" smtClean="0">
                <a:solidFill>
                  <a:schemeClr val="tx1"/>
                </a:solidFill>
                <a:latin typeface="AR P丸ゴシック体M" pitchFamily="50" charset="-128"/>
                <a:ea typeface="AR P丸ゴシック体M" pitchFamily="50" charset="-128"/>
              </a:rPr>
              <a:t>事務所</a:t>
            </a:r>
            <a:endParaRPr kumimoji="1" lang="en-US" altLang="ja-JP" sz="1400" dirty="0" smtClean="0">
              <a:solidFill>
                <a:schemeClr val="tx1"/>
              </a:solidFill>
              <a:latin typeface="AR P丸ゴシック体M" pitchFamily="50" charset="-128"/>
              <a:ea typeface="AR P丸ゴシック体M" pitchFamily="50" charset="-128"/>
            </a:endParaRPr>
          </a:p>
          <a:p>
            <a:pPr algn="ctr"/>
            <a:endParaRPr lang="en-US" altLang="ja-JP" dirty="0" smtClean="0"/>
          </a:p>
          <a:p>
            <a:pPr algn="ctr"/>
            <a:endParaRPr kumimoji="1" lang="en-US" altLang="ja-JP" dirty="0" smtClean="0"/>
          </a:p>
          <a:p>
            <a:pPr algn="ctr"/>
            <a:r>
              <a:rPr lang="ja-JP" altLang="en-US" sz="1400" dirty="0" smtClean="0">
                <a:solidFill>
                  <a:schemeClr val="tx1"/>
                </a:solidFill>
                <a:latin typeface="AR P丸ゴシック体M" pitchFamily="50" charset="-128"/>
                <a:ea typeface="AR P丸ゴシック体M" pitchFamily="50" charset="-128"/>
              </a:rPr>
              <a:t>官公庁</a:t>
            </a:r>
            <a:endParaRPr kumimoji="1" lang="ja-JP" altLang="en-US" sz="1400" dirty="0">
              <a:solidFill>
                <a:schemeClr val="tx1"/>
              </a:solidFill>
              <a:latin typeface="AR P丸ゴシック体M" pitchFamily="50" charset="-128"/>
              <a:ea typeface="AR P丸ゴシック体M" pitchFamily="50" charset="-128"/>
            </a:endParaRPr>
          </a:p>
        </p:txBody>
      </p:sp>
      <p:sp>
        <p:nvSpPr>
          <p:cNvPr id="11" name="正方形/長方形 10"/>
          <p:cNvSpPr/>
          <p:nvPr/>
        </p:nvSpPr>
        <p:spPr>
          <a:xfrm>
            <a:off x="1714481" y="2500307"/>
            <a:ext cx="1214447"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AR P丸ゴシック体M" pitchFamily="50" charset="-128"/>
                <a:ea typeface="AR P丸ゴシック体M" pitchFamily="50" charset="-128"/>
              </a:rPr>
              <a:t>補助</a:t>
            </a:r>
            <a:r>
              <a:rPr kumimoji="1" lang="en-US" altLang="ja-JP" sz="1400" dirty="0" smtClean="0">
                <a:solidFill>
                  <a:schemeClr val="tx1"/>
                </a:solidFill>
                <a:latin typeface="AR P丸ゴシック体M" pitchFamily="50" charset="-128"/>
                <a:ea typeface="AR P丸ゴシック体M" pitchFamily="50" charset="-128"/>
              </a:rPr>
              <a:t>127</a:t>
            </a:r>
            <a:r>
              <a:rPr kumimoji="1" lang="ja-JP" altLang="en-US" sz="1400" dirty="0" smtClean="0">
                <a:solidFill>
                  <a:schemeClr val="tx1"/>
                </a:solidFill>
                <a:latin typeface="AR P丸ゴシック体M" pitchFamily="50" charset="-128"/>
                <a:ea typeface="AR P丸ゴシック体M" pitchFamily="50" charset="-128"/>
              </a:rPr>
              <a:t>億円</a:t>
            </a:r>
            <a:endParaRPr kumimoji="1" lang="ja-JP" altLang="en-US" sz="1400" dirty="0">
              <a:solidFill>
                <a:schemeClr val="tx1"/>
              </a:solidFill>
              <a:latin typeface="AR P丸ゴシック体M" pitchFamily="50" charset="-128"/>
              <a:ea typeface="AR P丸ゴシック体M" pitchFamily="50" charset="-128"/>
            </a:endParaRPr>
          </a:p>
        </p:txBody>
      </p:sp>
      <p:sp>
        <p:nvSpPr>
          <p:cNvPr id="12" name="正方形/長方形 11"/>
          <p:cNvSpPr/>
          <p:nvPr/>
        </p:nvSpPr>
        <p:spPr>
          <a:xfrm>
            <a:off x="2857489" y="3429001"/>
            <a:ext cx="1214447"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AR P丸ゴシック体M" pitchFamily="50" charset="-128"/>
                <a:ea typeface="AR P丸ゴシック体M" pitchFamily="50" charset="-128"/>
              </a:rPr>
              <a:t>補助</a:t>
            </a:r>
            <a:r>
              <a:rPr kumimoji="1" lang="en-US" altLang="ja-JP" sz="1400" dirty="0" smtClean="0">
                <a:solidFill>
                  <a:schemeClr val="tx1"/>
                </a:solidFill>
                <a:latin typeface="AR P丸ゴシック体M" pitchFamily="50" charset="-128"/>
                <a:ea typeface="AR P丸ゴシック体M" pitchFamily="50" charset="-128"/>
              </a:rPr>
              <a:t>201</a:t>
            </a:r>
            <a:r>
              <a:rPr kumimoji="1" lang="ja-JP" altLang="en-US" sz="1400" dirty="0" smtClean="0">
                <a:solidFill>
                  <a:schemeClr val="tx1"/>
                </a:solidFill>
                <a:latin typeface="AR P丸ゴシック体M" pitchFamily="50" charset="-128"/>
                <a:ea typeface="AR P丸ゴシック体M" pitchFamily="50" charset="-128"/>
              </a:rPr>
              <a:t>億円</a:t>
            </a:r>
            <a:endParaRPr kumimoji="1" lang="ja-JP" altLang="en-US" sz="1400" dirty="0">
              <a:solidFill>
                <a:schemeClr val="tx1"/>
              </a:solidFill>
              <a:latin typeface="AR P丸ゴシック体M" pitchFamily="50" charset="-128"/>
              <a:ea typeface="AR P丸ゴシック体M" pitchFamily="50" charset="-128"/>
            </a:endParaRPr>
          </a:p>
        </p:txBody>
      </p:sp>
      <p:sp>
        <p:nvSpPr>
          <p:cNvPr id="14" name="正方形/長方形 13"/>
          <p:cNvSpPr/>
          <p:nvPr/>
        </p:nvSpPr>
        <p:spPr>
          <a:xfrm>
            <a:off x="5357819" y="3643314"/>
            <a:ext cx="1000132"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AR P丸ゴシック体M" pitchFamily="50" charset="-128"/>
                <a:ea typeface="AR P丸ゴシック体M" pitchFamily="50" charset="-128"/>
              </a:rPr>
              <a:t>請負・委託</a:t>
            </a:r>
            <a:endParaRPr kumimoji="1" lang="ja-JP" altLang="en-US" sz="1400" dirty="0">
              <a:solidFill>
                <a:schemeClr val="tx1"/>
              </a:solidFill>
              <a:latin typeface="AR P丸ゴシック体M" pitchFamily="50" charset="-128"/>
              <a:ea typeface="AR P丸ゴシック体M" pitchFamily="50" charset="-128"/>
            </a:endParaRPr>
          </a:p>
        </p:txBody>
      </p:sp>
      <p:sp>
        <p:nvSpPr>
          <p:cNvPr id="15" name="正方形/長方形 14"/>
          <p:cNvSpPr/>
          <p:nvPr/>
        </p:nvSpPr>
        <p:spPr>
          <a:xfrm>
            <a:off x="5357818" y="4643446"/>
            <a:ext cx="928695"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AR P丸ゴシック体M" pitchFamily="50" charset="-128"/>
                <a:ea typeface="AR P丸ゴシック体M" pitchFamily="50" charset="-128"/>
              </a:rPr>
              <a:t>求人</a:t>
            </a:r>
            <a:endParaRPr kumimoji="1" lang="ja-JP" altLang="en-US" sz="1400" dirty="0">
              <a:solidFill>
                <a:schemeClr val="tx1"/>
              </a:solidFill>
              <a:latin typeface="AR P丸ゴシック体M" pitchFamily="50" charset="-128"/>
              <a:ea typeface="AR P丸ゴシック体M" pitchFamily="50" charset="-128"/>
            </a:endParaRPr>
          </a:p>
        </p:txBody>
      </p:sp>
      <p:sp>
        <p:nvSpPr>
          <p:cNvPr id="16" name="正方形/長方形 15"/>
          <p:cNvSpPr/>
          <p:nvPr/>
        </p:nvSpPr>
        <p:spPr>
          <a:xfrm>
            <a:off x="1714480" y="5500703"/>
            <a:ext cx="2786083"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AR P丸ゴシック体M" pitchFamily="50" charset="-128"/>
                <a:ea typeface="AR P丸ゴシック体M" pitchFamily="50" charset="-128"/>
              </a:rPr>
              <a:t>仕事の提供</a:t>
            </a:r>
            <a:r>
              <a:rPr kumimoji="1" lang="en-US" altLang="ja-JP" sz="1400" dirty="0" smtClean="0">
                <a:solidFill>
                  <a:schemeClr val="tx1"/>
                </a:solidFill>
                <a:latin typeface="AR P丸ゴシック体M" pitchFamily="50" charset="-128"/>
                <a:ea typeface="AR P丸ゴシック体M" pitchFamily="50" charset="-128"/>
              </a:rPr>
              <a:t>(</a:t>
            </a:r>
            <a:r>
              <a:rPr kumimoji="1" lang="ja-JP" altLang="en-US" sz="1400" dirty="0" smtClean="0">
                <a:solidFill>
                  <a:schemeClr val="tx1"/>
                </a:solidFill>
                <a:latin typeface="AR P丸ゴシック体M" pitchFamily="50" charset="-128"/>
                <a:ea typeface="AR P丸ゴシック体M" pitchFamily="50" charset="-128"/>
              </a:rPr>
              <a:t>報酬</a:t>
            </a:r>
            <a:r>
              <a:rPr kumimoji="1" lang="en-US" altLang="ja-JP" sz="1400" dirty="0" smtClean="0">
                <a:solidFill>
                  <a:schemeClr val="tx1"/>
                </a:solidFill>
                <a:latin typeface="AR P丸ゴシック体M" pitchFamily="50" charset="-128"/>
                <a:ea typeface="AR P丸ゴシック体M" pitchFamily="50" charset="-128"/>
              </a:rPr>
              <a:t>)</a:t>
            </a:r>
            <a:r>
              <a:rPr kumimoji="1" lang="ja-JP" altLang="en-US" sz="1400" dirty="0" smtClean="0">
                <a:solidFill>
                  <a:schemeClr val="tx1"/>
                </a:solidFill>
                <a:latin typeface="AR P丸ゴシック体M" pitchFamily="50" charset="-128"/>
                <a:ea typeface="AR P丸ゴシック体M" pitchFamily="50" charset="-128"/>
              </a:rPr>
              <a:t>　　職業紹介</a:t>
            </a:r>
            <a:endParaRPr kumimoji="1" lang="ja-JP" altLang="en-US" sz="1200" dirty="0">
              <a:solidFill>
                <a:schemeClr val="tx1"/>
              </a:solidFill>
              <a:latin typeface="AR P丸ゴシック体M" pitchFamily="50" charset="-128"/>
              <a:ea typeface="AR P丸ゴシック体M" pitchFamily="50" charset="-128"/>
            </a:endParaRPr>
          </a:p>
        </p:txBody>
      </p:sp>
      <p:graphicFrame>
        <p:nvGraphicFramePr>
          <p:cNvPr id="19" name="表 18"/>
          <p:cNvGraphicFramePr>
            <a:graphicFrameLocks noGrp="1"/>
          </p:cNvGraphicFramePr>
          <p:nvPr/>
        </p:nvGraphicFramePr>
        <p:xfrm>
          <a:off x="5220072" y="764704"/>
          <a:ext cx="3460944" cy="1927241"/>
        </p:xfrm>
        <a:graphic>
          <a:graphicData uri="http://schemas.openxmlformats.org/drawingml/2006/table">
            <a:tbl>
              <a:tblPr firstRow="1" bandRow="1">
                <a:tableStyleId>{93296810-A885-4BE3-A3E7-6D5BEEA58F35}</a:tableStyleId>
              </a:tblPr>
              <a:tblGrid>
                <a:gridCol w="2327187"/>
                <a:gridCol w="1133757"/>
              </a:tblGrid>
              <a:tr h="336099">
                <a:tc>
                  <a:txBody>
                    <a:bodyPr/>
                    <a:lstStyle/>
                    <a:p>
                      <a:pPr algn="r">
                        <a:lnSpc>
                          <a:spcPct val="100000"/>
                        </a:lnSpc>
                      </a:pPr>
                      <a:r>
                        <a:rPr kumimoji="1" lang="en-US" altLang="ja-JP" sz="1200" b="0" dirty="0" smtClean="0">
                          <a:solidFill>
                            <a:schemeClr val="tx1"/>
                          </a:solidFill>
                          <a:latin typeface="AR P丸ゴシック体M" pitchFamily="50" charset="-128"/>
                          <a:ea typeface="AR P丸ゴシック体M" pitchFamily="50" charset="-128"/>
                        </a:rPr>
                        <a:t>08</a:t>
                      </a:r>
                      <a:r>
                        <a:rPr kumimoji="1" lang="ja-JP" altLang="en-US" sz="1200" b="0" dirty="0" smtClean="0">
                          <a:solidFill>
                            <a:schemeClr val="tx1"/>
                          </a:solidFill>
                          <a:latin typeface="AR P丸ゴシック体M" pitchFamily="50" charset="-128"/>
                          <a:ea typeface="AR P丸ゴシック体M" pitchFamily="50" charset="-128"/>
                        </a:rPr>
                        <a:t>年度－会員数</a:t>
                      </a:r>
                      <a:endParaRPr kumimoji="1" lang="ja-JP" altLang="en-US" sz="12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lnSpc>
                          <a:spcPct val="100000"/>
                        </a:lnSpc>
                      </a:pPr>
                      <a:r>
                        <a:rPr kumimoji="1" lang="en-US" altLang="ja-JP" sz="1200" b="0" dirty="0" smtClean="0">
                          <a:solidFill>
                            <a:schemeClr val="tx1"/>
                          </a:solidFill>
                          <a:latin typeface="AR P丸ゴシック体M" pitchFamily="50" charset="-128"/>
                          <a:ea typeface="AR P丸ゴシック体M" pitchFamily="50" charset="-128"/>
                        </a:rPr>
                        <a:t>754,391</a:t>
                      </a:r>
                      <a:r>
                        <a:rPr kumimoji="1" lang="ja-JP" altLang="en-US" sz="1200" b="0" dirty="0" smtClean="0">
                          <a:solidFill>
                            <a:schemeClr val="tx1"/>
                          </a:solidFill>
                          <a:latin typeface="AR P丸ゴシック体M" pitchFamily="50" charset="-128"/>
                          <a:ea typeface="AR P丸ゴシック体M" pitchFamily="50" charset="-128"/>
                        </a:rPr>
                        <a:t>人</a:t>
                      </a:r>
                      <a:endParaRPr kumimoji="1" lang="ja-JP" altLang="en-US" sz="12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10947">
                <a:tc>
                  <a:txBody>
                    <a:bodyPr/>
                    <a:lstStyle/>
                    <a:p>
                      <a:pPr algn="r">
                        <a:lnSpc>
                          <a:spcPct val="100000"/>
                        </a:lnSpc>
                      </a:pPr>
                      <a:r>
                        <a:rPr kumimoji="1" lang="ja-JP" altLang="en-US" sz="1200" b="0" dirty="0" smtClean="0">
                          <a:solidFill>
                            <a:schemeClr val="tx1"/>
                          </a:solidFill>
                          <a:latin typeface="AR P丸ゴシック体M" pitchFamily="50" charset="-128"/>
                          <a:ea typeface="AR P丸ゴシック体M" pitchFamily="50" charset="-128"/>
                        </a:rPr>
                        <a:t>就業延人員</a:t>
                      </a:r>
                      <a:endParaRPr kumimoji="1" lang="ja-JP" altLang="en-US" sz="12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lnSpc>
                          <a:spcPct val="100000"/>
                        </a:lnSpc>
                      </a:pPr>
                      <a:r>
                        <a:rPr kumimoji="1" lang="en-US" altLang="ja-JP" sz="1200" b="0" dirty="0" smtClean="0">
                          <a:solidFill>
                            <a:schemeClr val="tx1"/>
                          </a:solidFill>
                          <a:latin typeface="AR P丸ゴシック体M" pitchFamily="50" charset="-128"/>
                          <a:ea typeface="AR P丸ゴシック体M" pitchFamily="50" charset="-128"/>
                        </a:rPr>
                        <a:t>72,85</a:t>
                      </a:r>
                      <a:r>
                        <a:rPr kumimoji="1" lang="ja-JP" altLang="en-US" sz="1200" b="0" dirty="0" smtClean="0">
                          <a:solidFill>
                            <a:schemeClr val="tx1"/>
                          </a:solidFill>
                          <a:latin typeface="AR P丸ゴシック体M" pitchFamily="50" charset="-128"/>
                          <a:ea typeface="AR P丸ゴシック体M" pitchFamily="50" charset="-128"/>
                        </a:rPr>
                        <a:t>万人日</a:t>
                      </a:r>
                      <a:endParaRPr kumimoji="1" lang="ja-JP" altLang="en-US" sz="12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57803">
                <a:tc>
                  <a:txBody>
                    <a:bodyPr/>
                    <a:lstStyle/>
                    <a:p>
                      <a:pPr algn="r">
                        <a:lnSpc>
                          <a:spcPct val="100000"/>
                        </a:lnSpc>
                      </a:pPr>
                      <a:r>
                        <a:rPr kumimoji="1" lang="en-US" altLang="ja-JP" sz="1200" b="0" dirty="0" smtClean="0">
                          <a:solidFill>
                            <a:schemeClr val="tx1"/>
                          </a:solidFill>
                          <a:latin typeface="AR P丸ゴシック体M" pitchFamily="50" charset="-128"/>
                          <a:ea typeface="AR P丸ゴシック体M" pitchFamily="50" charset="-128"/>
                        </a:rPr>
                        <a:t>1</a:t>
                      </a:r>
                      <a:r>
                        <a:rPr kumimoji="1" lang="ja-JP" altLang="en-US" sz="1200" b="0" dirty="0" smtClean="0">
                          <a:solidFill>
                            <a:schemeClr val="tx1"/>
                          </a:solidFill>
                          <a:latin typeface="AR P丸ゴシック体M" pitchFamily="50" charset="-128"/>
                          <a:ea typeface="AR P丸ゴシック体M" pitchFamily="50" charset="-128"/>
                        </a:rPr>
                        <a:t>人当たり月平均就業日数</a:t>
                      </a:r>
                      <a:endParaRPr kumimoji="1" lang="ja-JP" altLang="en-US" sz="12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lnSpc>
                          <a:spcPct val="100000"/>
                        </a:lnSpc>
                      </a:pPr>
                      <a:r>
                        <a:rPr kumimoji="1" lang="en-US" altLang="ja-JP" sz="1200" b="0" dirty="0" smtClean="0">
                          <a:solidFill>
                            <a:schemeClr val="tx1"/>
                          </a:solidFill>
                          <a:latin typeface="AR P丸ゴシック体M" pitchFamily="50" charset="-128"/>
                          <a:ea typeface="AR P丸ゴシック体M" pitchFamily="50" charset="-128"/>
                        </a:rPr>
                        <a:t>9.7</a:t>
                      </a:r>
                      <a:r>
                        <a:rPr kumimoji="1" lang="ja-JP" altLang="en-US" sz="1200" b="0" dirty="0" smtClean="0">
                          <a:solidFill>
                            <a:schemeClr val="tx1"/>
                          </a:solidFill>
                          <a:latin typeface="AR P丸ゴシック体M" pitchFamily="50" charset="-128"/>
                          <a:ea typeface="AR P丸ゴシック体M" pitchFamily="50" charset="-128"/>
                        </a:rPr>
                        <a:t>日</a:t>
                      </a:r>
                      <a:endParaRPr kumimoji="1" lang="ja-JP" altLang="en-US" sz="12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7432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AR P丸ゴシック体M" pitchFamily="50" charset="-128"/>
                          <a:ea typeface="AR P丸ゴシック体M" pitchFamily="50" charset="-128"/>
                        </a:rPr>
                        <a:t>契約金額</a:t>
                      </a:r>
                      <a:endParaRPr kumimoji="1" lang="ja-JP" altLang="en-US" sz="12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AR P丸ゴシック体M" pitchFamily="50" charset="-128"/>
                          <a:ea typeface="AR P丸ゴシック体M" pitchFamily="50" charset="-128"/>
                        </a:rPr>
                        <a:t>3197</a:t>
                      </a:r>
                      <a:r>
                        <a:rPr kumimoji="1" lang="ja-JP" altLang="en-US" sz="1200" b="0" dirty="0" smtClean="0">
                          <a:solidFill>
                            <a:schemeClr val="tx1"/>
                          </a:solidFill>
                          <a:latin typeface="AR P丸ゴシック体M" pitchFamily="50" charset="-128"/>
                          <a:ea typeface="AR P丸ゴシック体M" pitchFamily="50" charset="-128"/>
                        </a:rPr>
                        <a:t>億</a:t>
                      </a:r>
                      <a:endParaRPr kumimoji="1" lang="ja-JP" altLang="en-US" sz="12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73752">
                <a:tc>
                  <a:txBody>
                    <a:bodyPr/>
                    <a:lstStyle/>
                    <a:p>
                      <a:pPr algn="r">
                        <a:lnSpc>
                          <a:spcPct val="100000"/>
                        </a:lnSpc>
                      </a:pPr>
                      <a:r>
                        <a:rPr kumimoji="1" lang="en-US" altLang="ja-JP" sz="1200" b="0" dirty="0" smtClean="0">
                          <a:solidFill>
                            <a:schemeClr val="tx1"/>
                          </a:solidFill>
                          <a:latin typeface="AR P丸ゴシック体M" pitchFamily="50" charset="-128"/>
                          <a:ea typeface="AR P丸ゴシック体M" pitchFamily="50" charset="-128"/>
                        </a:rPr>
                        <a:t>1</a:t>
                      </a:r>
                      <a:r>
                        <a:rPr kumimoji="1" lang="ja-JP" altLang="en-US" sz="1200" b="0" dirty="0" smtClean="0">
                          <a:solidFill>
                            <a:schemeClr val="tx1"/>
                          </a:solidFill>
                          <a:latin typeface="AR P丸ゴシック体M" pitchFamily="50" charset="-128"/>
                          <a:ea typeface="AR P丸ゴシック体M" pitchFamily="50" charset="-128"/>
                        </a:rPr>
                        <a:t>人当たり月平均配分金収入</a:t>
                      </a:r>
                      <a:endParaRPr kumimoji="1" lang="ja-JP" altLang="en-US" sz="12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lnSpc>
                          <a:spcPct val="100000"/>
                        </a:lnSpc>
                      </a:pPr>
                      <a:r>
                        <a:rPr kumimoji="1" lang="en-US" altLang="ja-JP" sz="1200" b="0" dirty="0" smtClean="0">
                          <a:solidFill>
                            <a:schemeClr val="tx1"/>
                          </a:solidFill>
                          <a:latin typeface="AR P丸ゴシック体M" pitchFamily="50" charset="-128"/>
                          <a:ea typeface="AR P丸ゴシック体M" pitchFamily="50" charset="-128"/>
                        </a:rPr>
                        <a:t>37792</a:t>
                      </a:r>
                      <a:r>
                        <a:rPr kumimoji="1" lang="ja-JP" altLang="en-US" sz="1200" b="0" dirty="0" smtClean="0">
                          <a:solidFill>
                            <a:schemeClr val="tx1"/>
                          </a:solidFill>
                          <a:latin typeface="AR P丸ゴシック体M" pitchFamily="50" charset="-128"/>
                          <a:ea typeface="AR P丸ゴシック体M" pitchFamily="50" charset="-128"/>
                        </a:rPr>
                        <a:t>円</a:t>
                      </a:r>
                      <a:endParaRPr kumimoji="1" lang="ja-JP" altLang="en-US" sz="12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7432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AR P丸ゴシック体M" pitchFamily="50" charset="-128"/>
                          <a:ea typeface="AR P丸ゴシック体M" pitchFamily="50" charset="-128"/>
                        </a:rPr>
                        <a:t>就業率</a:t>
                      </a:r>
                      <a:endParaRPr kumimoji="1" lang="ja-JP" altLang="en-US" sz="12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AR P丸ゴシック体M" pitchFamily="50" charset="-128"/>
                          <a:ea typeface="AR P丸ゴシック体M" pitchFamily="50" charset="-128"/>
                        </a:rPr>
                        <a:t>80.9</a:t>
                      </a:r>
                      <a:endParaRPr kumimoji="1" lang="ja-JP" altLang="en-US" sz="120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20" name="正方形/長方形 19"/>
          <p:cNvSpPr/>
          <p:nvPr/>
        </p:nvSpPr>
        <p:spPr>
          <a:xfrm>
            <a:off x="642909" y="1357298"/>
            <a:ext cx="3643339" cy="6429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AR P丸ゴシック体M" pitchFamily="50" charset="-128"/>
                <a:ea typeface="AR P丸ゴシック体M" pitchFamily="50" charset="-128"/>
              </a:rPr>
              <a:t>シルバー人材センター連合の概要</a:t>
            </a:r>
            <a:endParaRPr kumimoji="1" lang="en-US" altLang="ja-JP" dirty="0" smtClean="0">
              <a:solidFill>
                <a:schemeClr val="tx1"/>
              </a:solidFill>
              <a:latin typeface="AR P丸ゴシック体M" pitchFamily="50" charset="-128"/>
              <a:ea typeface="AR P丸ゴシック体M" pitchFamily="50" charset="-128"/>
            </a:endParaRPr>
          </a:p>
          <a:p>
            <a:pPr algn="ctr"/>
            <a:r>
              <a:rPr kumimoji="1" lang="ja-JP" altLang="en-US" sz="1400" dirty="0" smtClean="0">
                <a:solidFill>
                  <a:schemeClr val="tx1"/>
                </a:solidFill>
                <a:latin typeface="AR P丸ゴシック体M" pitchFamily="50" charset="-128"/>
                <a:ea typeface="AR P丸ゴシック体M" pitchFamily="50" charset="-128"/>
              </a:rPr>
              <a:t>（</a:t>
            </a:r>
            <a:r>
              <a:rPr kumimoji="1" lang="en-US" altLang="ja-JP" sz="1400" dirty="0" smtClean="0">
                <a:solidFill>
                  <a:schemeClr val="tx1"/>
                </a:solidFill>
                <a:latin typeface="AR P丸ゴシック体M" pitchFamily="50" charset="-128"/>
                <a:ea typeface="AR P丸ゴシック体M" pitchFamily="50" charset="-128"/>
              </a:rPr>
              <a:t>09.11</a:t>
            </a:r>
            <a:r>
              <a:rPr kumimoji="1" lang="ja-JP" altLang="en-US" sz="1400" dirty="0" smtClean="0">
                <a:solidFill>
                  <a:schemeClr val="tx1"/>
                </a:solidFill>
                <a:latin typeface="AR P丸ゴシック体M" pitchFamily="50" charset="-128"/>
                <a:ea typeface="AR P丸ゴシック体M" pitchFamily="50" charset="-128"/>
              </a:rPr>
              <a:t>の</a:t>
            </a:r>
            <a:r>
              <a:rPr lang="ja-JP" altLang="en-US" sz="1400" dirty="0" smtClean="0">
                <a:solidFill>
                  <a:schemeClr val="tx1"/>
                </a:solidFill>
                <a:latin typeface="AR P丸ゴシック体M" pitchFamily="50" charset="-128"/>
                <a:ea typeface="AR P丸ゴシック体M" pitchFamily="50" charset="-128"/>
              </a:rPr>
              <a:t>「</a:t>
            </a:r>
            <a:r>
              <a:rPr kumimoji="1" lang="ja-JP" altLang="en-US" sz="1400" dirty="0" smtClean="0">
                <a:solidFill>
                  <a:schemeClr val="tx1"/>
                </a:solidFill>
                <a:latin typeface="AR P丸ゴシック体M" pitchFamily="50" charset="-128"/>
                <a:ea typeface="AR P丸ゴシック体M" pitchFamily="50" charset="-128"/>
              </a:rPr>
              <a:t>事業仕分け」資料から作成</a:t>
            </a:r>
            <a:r>
              <a:rPr kumimoji="1" lang="en-US" altLang="ja-JP" sz="1400" dirty="0" smtClean="0">
                <a:solidFill>
                  <a:schemeClr val="tx1"/>
                </a:solidFill>
                <a:latin typeface="AR P丸ゴシック体M" pitchFamily="50" charset="-128"/>
                <a:ea typeface="AR P丸ゴシック体M" pitchFamily="50" charset="-128"/>
              </a:rPr>
              <a:t>)</a:t>
            </a:r>
            <a:endParaRPr kumimoji="1" lang="ja-JP" altLang="en-US" sz="1400" dirty="0">
              <a:solidFill>
                <a:schemeClr val="tx1"/>
              </a:solidFill>
              <a:latin typeface="AR P丸ゴシック体M" pitchFamily="50" charset="-128"/>
              <a:ea typeface="AR P丸ゴシック体M" pitchFamily="50" charset="-128"/>
            </a:endParaRPr>
          </a:p>
        </p:txBody>
      </p:sp>
      <p:sp>
        <p:nvSpPr>
          <p:cNvPr id="21" name="円/楕円 20"/>
          <p:cNvSpPr/>
          <p:nvPr/>
        </p:nvSpPr>
        <p:spPr>
          <a:xfrm>
            <a:off x="6715141" y="3786190"/>
            <a:ext cx="928695" cy="428628"/>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6715140" y="4500570"/>
            <a:ext cx="857256" cy="428628"/>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6715140" y="5286388"/>
            <a:ext cx="857256" cy="428628"/>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p:cNvCxnSpPr/>
          <p:nvPr/>
        </p:nvCxnSpPr>
        <p:spPr>
          <a:xfrm rot="5400000">
            <a:off x="1107258" y="3107529"/>
            <a:ext cx="107157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rot="5400000">
            <a:off x="2500299" y="3643314"/>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rot="5400000">
            <a:off x="4000497" y="3643314"/>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rot="5400000">
            <a:off x="1357291" y="5500703"/>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rot="5400000">
            <a:off x="3322630" y="5607066"/>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rot="10800000">
            <a:off x="5214942" y="4071942"/>
            <a:ext cx="121444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rot="10800000">
            <a:off x="5214942" y="4643447"/>
            <a:ext cx="1214447" cy="1588"/>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467544" y="357166"/>
            <a:ext cx="4536503" cy="7143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latin typeface="AR P丸ゴシック体M" pitchFamily="50" charset="-128"/>
                <a:ea typeface="AR P丸ゴシック体M" pitchFamily="50" charset="-128"/>
              </a:rPr>
              <a:t>〔</a:t>
            </a:r>
            <a:r>
              <a:rPr kumimoji="1" lang="ja-JP" altLang="en-US" dirty="0" smtClean="0">
                <a:solidFill>
                  <a:schemeClr val="tx1"/>
                </a:solidFill>
                <a:latin typeface="AR P丸ゴシック体M" pitchFamily="50" charset="-128"/>
                <a:ea typeface="AR P丸ゴシック体M" pitchFamily="50" charset="-128"/>
              </a:rPr>
              <a:t>資料６</a:t>
            </a:r>
            <a:r>
              <a:rPr kumimoji="1" lang="en-US" altLang="ja-JP" dirty="0" smtClean="0">
                <a:solidFill>
                  <a:schemeClr val="tx1"/>
                </a:solidFill>
                <a:latin typeface="AR P丸ゴシック体M" pitchFamily="50" charset="-128"/>
                <a:ea typeface="AR P丸ゴシック体M" pitchFamily="50" charset="-128"/>
              </a:rPr>
              <a:t>〕</a:t>
            </a:r>
            <a:r>
              <a:rPr kumimoji="1" lang="ja-JP" altLang="en-US" dirty="0" smtClean="0">
                <a:solidFill>
                  <a:schemeClr val="tx1"/>
                </a:solidFill>
                <a:latin typeface="AR P丸ゴシック体M" pitchFamily="50" charset="-128"/>
                <a:ea typeface="AR P丸ゴシック体M" pitchFamily="50" charset="-128"/>
              </a:rPr>
              <a:t>　</a:t>
            </a:r>
            <a:r>
              <a:rPr lang="ja-JP" altLang="en-US" dirty="0" smtClean="0">
                <a:solidFill>
                  <a:schemeClr val="tx1"/>
                </a:solidFill>
                <a:latin typeface="AR P丸ゴシック体M" pitchFamily="50" charset="-128"/>
                <a:ea typeface="AR P丸ゴシック体M" pitchFamily="50" charset="-128"/>
              </a:rPr>
              <a:t>生活のために働く高齢者のために制度改革を</a:t>
            </a:r>
            <a:endParaRPr kumimoji="1" lang="ja-JP" altLang="en-US" dirty="0">
              <a:solidFill>
                <a:schemeClr val="tx1"/>
              </a:solidFill>
              <a:latin typeface="AR P丸ゴシック体M" pitchFamily="50" charset="-128"/>
              <a:ea typeface="AR P丸ゴシック体M" pitchFamily="50" charset="-128"/>
            </a:endParaRPr>
          </a:p>
        </p:txBody>
      </p:sp>
      <p:sp>
        <p:nvSpPr>
          <p:cNvPr id="30" name="円/楕円 29"/>
          <p:cNvSpPr/>
          <p:nvPr/>
        </p:nvSpPr>
        <p:spPr>
          <a:xfrm>
            <a:off x="5357818" y="5000636"/>
            <a:ext cx="928695" cy="4286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AR P丸ゴシック体M" pitchFamily="50" charset="-128"/>
                <a:ea typeface="AR P丸ゴシック体M" pitchFamily="50" charset="-128"/>
              </a:rPr>
              <a:t>えっ、求人</a:t>
            </a:r>
            <a:r>
              <a:rPr lang="ja-JP" altLang="en-US" sz="1200" dirty="0" smtClean="0">
                <a:solidFill>
                  <a:schemeClr val="tx1"/>
                </a:solidFill>
                <a:latin typeface="AR P丸ゴシック体M" pitchFamily="50" charset="-128"/>
                <a:ea typeface="AR P丸ゴシック体M" pitchFamily="50" charset="-128"/>
              </a:rPr>
              <a:t>！</a:t>
            </a:r>
            <a:endParaRPr kumimoji="1" lang="ja-JP" altLang="en-US" sz="1200" dirty="0">
              <a:solidFill>
                <a:schemeClr val="tx1"/>
              </a:solidFill>
              <a:latin typeface="AR P丸ゴシック体M" pitchFamily="50" charset="-128"/>
              <a:ea typeface="AR P丸ゴシック体M" pitchFamily="50"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7157" y="1142985"/>
            <a:ext cx="8501123" cy="1357322"/>
          </a:xfrm>
        </p:spPr>
        <p:txBody>
          <a:bodyPr>
            <a:normAutofit fontScale="90000"/>
          </a:bodyPr>
          <a:lstStyle/>
          <a:p>
            <a:pPr algn="l"/>
            <a:r>
              <a:rPr lang="ja-JP" altLang="en-US" sz="1800" dirty="0" smtClean="0">
                <a:solidFill>
                  <a:schemeClr val="tx1"/>
                </a:solidFill>
                <a:latin typeface="AR P丸ゴシック体M" pitchFamily="50" charset="-128"/>
                <a:ea typeface="AR P丸ゴシック体M" pitchFamily="50" charset="-128"/>
              </a:rPr>
              <a:t>第</a:t>
            </a:r>
            <a:r>
              <a:rPr lang="en-US" altLang="ja-JP" sz="1800" dirty="0" smtClean="0">
                <a:solidFill>
                  <a:schemeClr val="tx1"/>
                </a:solidFill>
                <a:latin typeface="AR P丸ゴシック体M" pitchFamily="50" charset="-128"/>
                <a:ea typeface="AR P丸ゴシック体M" pitchFamily="50" charset="-128"/>
              </a:rPr>
              <a:t>2</a:t>
            </a:r>
            <a:r>
              <a:rPr lang="ja-JP" altLang="en-US" sz="1800" dirty="0" smtClean="0">
                <a:solidFill>
                  <a:schemeClr val="tx1"/>
                </a:solidFill>
                <a:latin typeface="AR P丸ゴシック体M" pitchFamily="50" charset="-128"/>
                <a:ea typeface="AR P丸ゴシック体M" pitchFamily="50" charset="-128"/>
              </a:rPr>
              <a:t>のセーフティネット（雇用の安全網）－失業者が再就職するまでの間、国が生活に必要な資金を貸し付けたり、支援する制度。</a:t>
            </a:r>
            <a:r>
              <a:rPr lang="en-US" altLang="ja-JP" sz="1800" dirty="0" smtClean="0">
                <a:solidFill>
                  <a:schemeClr val="tx1"/>
                </a:solidFill>
                <a:latin typeface="AR P丸ゴシック体M" pitchFamily="50" charset="-128"/>
                <a:ea typeface="AR P丸ゴシック体M" pitchFamily="50" charset="-128"/>
              </a:rPr>
              <a:t>2008</a:t>
            </a:r>
            <a:r>
              <a:rPr lang="ja-JP" altLang="en-US" sz="1800" dirty="0" smtClean="0">
                <a:solidFill>
                  <a:schemeClr val="tx1"/>
                </a:solidFill>
                <a:latin typeface="AR P丸ゴシック体M" pitchFamily="50" charset="-128"/>
                <a:ea typeface="AR P丸ゴシック体M" pitchFamily="50" charset="-128"/>
              </a:rPr>
              <a:t>年</a:t>
            </a:r>
            <a:r>
              <a:rPr lang="en-US" altLang="ja-JP" sz="1800" dirty="0" smtClean="0">
                <a:solidFill>
                  <a:schemeClr val="tx1"/>
                </a:solidFill>
                <a:latin typeface="AR P丸ゴシック体M" pitchFamily="50" charset="-128"/>
                <a:ea typeface="AR P丸ゴシック体M" pitchFamily="50" charset="-128"/>
              </a:rPr>
              <a:t>12</a:t>
            </a:r>
            <a:r>
              <a:rPr lang="ja-JP" altLang="en-US" sz="1800" dirty="0" smtClean="0">
                <a:solidFill>
                  <a:schemeClr val="tx1"/>
                </a:solidFill>
                <a:latin typeface="AR P丸ゴシック体M" pitchFamily="50" charset="-128"/>
                <a:ea typeface="AR P丸ゴシック体M" pitchFamily="50" charset="-128"/>
              </a:rPr>
              <a:t>月に本格的に始まり、現在は</a:t>
            </a:r>
            <a:r>
              <a:rPr lang="en-US" altLang="ja-JP" sz="1800" dirty="0" smtClean="0">
                <a:solidFill>
                  <a:schemeClr val="tx1"/>
                </a:solidFill>
                <a:latin typeface="AR P丸ゴシック体M" pitchFamily="50" charset="-128"/>
                <a:ea typeface="AR P丸ゴシック体M" pitchFamily="50" charset="-128"/>
              </a:rPr>
              <a:t>7</a:t>
            </a:r>
            <a:r>
              <a:rPr lang="ja-JP" altLang="en-US" sz="1800" dirty="0" err="1" smtClean="0">
                <a:solidFill>
                  <a:schemeClr val="tx1"/>
                </a:solidFill>
                <a:latin typeface="AR P丸ゴシック体M" pitchFamily="50" charset="-128"/>
                <a:ea typeface="AR P丸ゴシック体M" pitchFamily="50" charset="-128"/>
              </a:rPr>
              <a:t>つの</a:t>
            </a:r>
            <a:r>
              <a:rPr lang="ja-JP" altLang="en-US" sz="1800" dirty="0" smtClean="0">
                <a:solidFill>
                  <a:schemeClr val="tx1"/>
                </a:solidFill>
                <a:latin typeface="AR P丸ゴシック体M" pitchFamily="50" charset="-128"/>
                <a:ea typeface="AR P丸ゴシック体M" pitchFamily="50" charset="-128"/>
              </a:rPr>
              <a:t>施策がある。対象は雇用保険の失業給付を受けられない人や住居を失った人など。雇用保険の失業給付が第</a:t>
            </a:r>
            <a:r>
              <a:rPr lang="en-US" altLang="ja-JP" sz="1800" dirty="0" smtClean="0">
                <a:solidFill>
                  <a:schemeClr val="tx1"/>
                </a:solidFill>
                <a:latin typeface="AR P丸ゴシック体M" pitchFamily="50" charset="-128"/>
                <a:ea typeface="AR P丸ゴシック体M" pitchFamily="50" charset="-128"/>
              </a:rPr>
              <a:t>1</a:t>
            </a:r>
            <a:r>
              <a:rPr lang="ja-JP" altLang="en-US" sz="1800" dirty="0" smtClean="0">
                <a:solidFill>
                  <a:schemeClr val="tx1"/>
                </a:solidFill>
                <a:latin typeface="AR P丸ゴシック体M" pitchFamily="50" charset="-128"/>
                <a:ea typeface="AR P丸ゴシック体M" pitchFamily="50" charset="-128"/>
              </a:rPr>
              <a:t>の安全網、生活保護が最後の安全網で、その間をつないで社会復帰を促す狙いがある。</a:t>
            </a:r>
            <a:r>
              <a:rPr lang="ja-JP" altLang="en-US" sz="1300" dirty="0" smtClean="0">
                <a:solidFill>
                  <a:schemeClr val="tx1"/>
                </a:solidFill>
                <a:latin typeface="AR P丸ゴシック体M" pitchFamily="50" charset="-128"/>
                <a:ea typeface="AR P丸ゴシック体M" pitchFamily="50" charset="-128"/>
              </a:rPr>
              <a:t>（日経１３．２）</a:t>
            </a:r>
            <a:r>
              <a:rPr lang="en-US" altLang="ja-JP" sz="1800" dirty="0" smtClean="0">
                <a:solidFill>
                  <a:schemeClr val="tx1"/>
                </a:solidFill>
                <a:latin typeface="AR P丸ゴシック体M" pitchFamily="50" charset="-128"/>
                <a:ea typeface="AR P丸ゴシック体M" pitchFamily="50" charset="-128"/>
              </a:rPr>
              <a:t/>
            </a:r>
            <a:br>
              <a:rPr lang="en-US" altLang="ja-JP" sz="1800" dirty="0" smtClean="0">
                <a:solidFill>
                  <a:schemeClr val="tx1"/>
                </a:solidFill>
                <a:latin typeface="AR P丸ゴシック体M" pitchFamily="50" charset="-128"/>
                <a:ea typeface="AR P丸ゴシック体M" pitchFamily="50" charset="-128"/>
              </a:rPr>
            </a:br>
            <a:endParaRPr kumimoji="1" lang="ja-JP" altLang="en-US" sz="1800" dirty="0">
              <a:solidFill>
                <a:schemeClr val="tx1"/>
              </a:solidFill>
              <a:latin typeface="AR P丸ゴシック体M" pitchFamily="50" charset="-128"/>
              <a:ea typeface="AR P丸ゴシック体M" pitchFamily="50" charset="-128"/>
            </a:endParaRPr>
          </a:p>
        </p:txBody>
      </p:sp>
      <p:pic>
        <p:nvPicPr>
          <p:cNvPr id="1026" name="Picture 2" descr="C:\Users\佐藤陵一\Pictures\MP Navigator EX\2010_03_16\IMG_0001.jpg"/>
          <p:cNvPicPr>
            <a:picLocks noGrp="1" noChangeAspect="1" noChangeArrowheads="1"/>
          </p:cNvPicPr>
          <p:nvPr>
            <p:ph idx="1"/>
          </p:nvPr>
        </p:nvPicPr>
        <p:blipFill>
          <a:blip r:embed="rId3" cstate="print"/>
          <a:srcRect/>
          <a:stretch>
            <a:fillRect/>
          </a:stretch>
        </p:blipFill>
        <p:spPr bwMode="auto">
          <a:xfrm>
            <a:off x="3131840" y="2996952"/>
            <a:ext cx="2537484" cy="3425605"/>
          </a:xfrm>
          <a:prstGeom prst="rect">
            <a:avLst/>
          </a:prstGeom>
          <a:noFill/>
          <a:ln>
            <a:solidFill>
              <a:schemeClr val="tx2">
                <a:lumMod val="20000"/>
                <a:lumOff val="80000"/>
              </a:schemeClr>
            </a:solidFill>
          </a:ln>
        </p:spPr>
      </p:pic>
      <p:pic>
        <p:nvPicPr>
          <p:cNvPr id="1028" name="Picture 4" descr="C:\Users\佐藤陵一\Pictures\MP Navigator EX\2010_03_22\IMG_0007.jpg"/>
          <p:cNvPicPr>
            <a:picLocks noChangeAspect="1" noChangeArrowheads="1"/>
          </p:cNvPicPr>
          <p:nvPr/>
        </p:nvPicPr>
        <p:blipFill>
          <a:blip r:embed="rId4" cstate="print"/>
          <a:srcRect/>
          <a:stretch>
            <a:fillRect/>
          </a:stretch>
        </p:blipFill>
        <p:spPr bwMode="auto">
          <a:xfrm>
            <a:off x="6156176" y="2899094"/>
            <a:ext cx="2498051" cy="3522891"/>
          </a:xfrm>
          <a:prstGeom prst="rect">
            <a:avLst/>
          </a:prstGeom>
          <a:noFill/>
          <a:ln>
            <a:solidFill>
              <a:schemeClr val="tx2">
                <a:lumMod val="20000"/>
                <a:lumOff val="80000"/>
              </a:schemeClr>
            </a:solidFill>
          </a:ln>
        </p:spPr>
      </p:pic>
      <p:sp>
        <p:nvSpPr>
          <p:cNvPr id="7" name="正方形/長方形 6"/>
          <p:cNvSpPr/>
          <p:nvPr/>
        </p:nvSpPr>
        <p:spPr>
          <a:xfrm>
            <a:off x="251520" y="476673"/>
            <a:ext cx="8640960" cy="4320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dirty="0" smtClean="0">
                <a:solidFill>
                  <a:schemeClr val="tx1"/>
                </a:solidFill>
                <a:latin typeface="AR P丸ゴシック体M" pitchFamily="50" charset="-128"/>
                <a:ea typeface="AR P丸ゴシック体M" pitchFamily="50" charset="-128"/>
              </a:rPr>
              <a:t>〔</a:t>
            </a:r>
            <a:r>
              <a:rPr kumimoji="1" lang="ja-JP" altLang="en-US" sz="2000" dirty="0" smtClean="0">
                <a:solidFill>
                  <a:schemeClr val="tx1"/>
                </a:solidFill>
                <a:latin typeface="AR P丸ゴシック体M" pitchFamily="50" charset="-128"/>
                <a:ea typeface="AR P丸ゴシック体M" pitchFamily="50" charset="-128"/>
              </a:rPr>
              <a:t>資料７</a:t>
            </a:r>
            <a:r>
              <a:rPr kumimoji="1" lang="en-US" altLang="ja-JP" sz="2000" dirty="0" smtClean="0">
                <a:solidFill>
                  <a:schemeClr val="tx1"/>
                </a:solidFill>
                <a:latin typeface="AR P丸ゴシック体M" pitchFamily="50" charset="-128"/>
                <a:ea typeface="AR P丸ゴシック体M" pitchFamily="50" charset="-128"/>
              </a:rPr>
              <a:t>〕</a:t>
            </a:r>
            <a:r>
              <a:rPr kumimoji="1" lang="ja-JP" altLang="en-US" sz="2000" dirty="0" smtClean="0">
                <a:solidFill>
                  <a:schemeClr val="tx1"/>
                </a:solidFill>
                <a:latin typeface="AR P丸ゴシック体M" pitchFamily="50" charset="-128"/>
                <a:ea typeface="AR P丸ゴシック体M" pitchFamily="50" charset="-128"/>
              </a:rPr>
              <a:t>　派遣村の再現を防ぐ－「ワンストップサービス」</a:t>
            </a:r>
            <a:r>
              <a:rPr kumimoji="1" lang="ja-JP" altLang="en-US" sz="1200" dirty="0" smtClean="0">
                <a:solidFill>
                  <a:schemeClr val="tx1"/>
                </a:solidFill>
                <a:latin typeface="AR P丸ゴシック体M" pitchFamily="50" charset="-128"/>
                <a:ea typeface="AR P丸ゴシック体M" pitchFamily="50" charset="-128"/>
              </a:rPr>
              <a:t>（</a:t>
            </a:r>
            <a:r>
              <a:rPr lang="en-US" altLang="ja-JP" sz="1200" dirty="0" smtClean="0">
                <a:solidFill>
                  <a:schemeClr val="tx1"/>
                </a:solidFill>
                <a:latin typeface="AR P丸ゴシック体M" pitchFamily="50" charset="-128"/>
                <a:ea typeface="AR P丸ゴシック体M" pitchFamily="50" charset="-128"/>
              </a:rPr>
              <a:t>09</a:t>
            </a:r>
            <a:r>
              <a:rPr lang="ja-JP" altLang="en-US" sz="1200" dirty="0" smtClean="0">
                <a:solidFill>
                  <a:schemeClr val="tx1"/>
                </a:solidFill>
                <a:latin typeface="AR P丸ゴシック体M" pitchFamily="50" charset="-128"/>
                <a:ea typeface="AR P丸ゴシック体M" pitchFamily="50" charset="-128"/>
              </a:rPr>
              <a:t>年末～</a:t>
            </a:r>
            <a:r>
              <a:rPr lang="en-US" altLang="ja-JP" sz="1200" dirty="0" smtClean="0">
                <a:solidFill>
                  <a:schemeClr val="tx1"/>
                </a:solidFill>
                <a:latin typeface="AR P丸ゴシック体M" pitchFamily="50" charset="-128"/>
                <a:ea typeface="AR P丸ゴシック体M" pitchFamily="50" charset="-128"/>
              </a:rPr>
              <a:t>10</a:t>
            </a:r>
            <a:r>
              <a:rPr lang="ja-JP" altLang="en-US" sz="1200" dirty="0" smtClean="0">
                <a:solidFill>
                  <a:schemeClr val="tx1"/>
                </a:solidFill>
                <a:latin typeface="AR P丸ゴシック体M" pitchFamily="50" charset="-128"/>
                <a:ea typeface="AR P丸ゴシック体M" pitchFamily="50" charset="-128"/>
              </a:rPr>
              <a:t>年年始</a:t>
            </a:r>
            <a:r>
              <a:rPr lang="en-US" altLang="ja-JP" sz="1200" dirty="0" smtClean="0">
                <a:solidFill>
                  <a:schemeClr val="tx1"/>
                </a:solidFill>
                <a:latin typeface="AR P丸ゴシック体M" pitchFamily="50" charset="-128"/>
                <a:ea typeface="AR P丸ゴシック体M" pitchFamily="50" charset="-128"/>
              </a:rPr>
              <a:t>)</a:t>
            </a:r>
            <a:r>
              <a:rPr lang="ja-JP" altLang="en-US" sz="2000" dirty="0" smtClean="0">
                <a:solidFill>
                  <a:schemeClr val="tx1"/>
                </a:solidFill>
                <a:latin typeface="AR P丸ゴシック体M" pitchFamily="50" charset="-128"/>
                <a:ea typeface="AR P丸ゴシック体M" pitchFamily="50" charset="-128"/>
              </a:rPr>
              <a:t>を実施</a:t>
            </a:r>
            <a:endParaRPr kumimoji="1" lang="ja-JP" altLang="en-US" sz="2000" dirty="0">
              <a:solidFill>
                <a:schemeClr val="tx1"/>
              </a:solidFill>
              <a:latin typeface="AR P丸ゴシック体M" pitchFamily="50" charset="-128"/>
              <a:ea typeface="AR P丸ゴシック体M" pitchFamily="50" charset="-128"/>
            </a:endParaRPr>
          </a:p>
        </p:txBody>
      </p:sp>
      <p:pic>
        <p:nvPicPr>
          <p:cNvPr id="10" name="Picture 2" descr="C:\Users\佐藤陵一\Pictures\MP Navigator EX\2010_03_21\IMG.jpg"/>
          <p:cNvPicPr>
            <a:picLocks noChangeAspect="1" noChangeArrowheads="1"/>
          </p:cNvPicPr>
          <p:nvPr/>
        </p:nvPicPr>
        <p:blipFill>
          <a:blip r:embed="rId5" cstate="print"/>
          <a:srcRect/>
          <a:stretch>
            <a:fillRect/>
          </a:stretch>
        </p:blipFill>
        <p:spPr bwMode="auto">
          <a:xfrm>
            <a:off x="323529" y="2924944"/>
            <a:ext cx="2350871" cy="3506004"/>
          </a:xfrm>
          <a:prstGeom prst="rect">
            <a:avLst/>
          </a:prstGeom>
          <a:solidFill>
            <a:srgbClr val="FFC000"/>
          </a:solidFill>
          <a:ln w="3175">
            <a:solidFill>
              <a:srgbClr val="FFC000"/>
            </a:solidFill>
          </a:ln>
        </p:spPr>
      </p:pic>
      <p:sp>
        <p:nvSpPr>
          <p:cNvPr id="11" name="角丸四角形 10"/>
          <p:cNvSpPr/>
          <p:nvPr/>
        </p:nvSpPr>
        <p:spPr>
          <a:xfrm>
            <a:off x="467544" y="2348880"/>
            <a:ext cx="2016224" cy="360040"/>
          </a:xfrm>
          <a:prstGeom prst="roundRect">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AR P丸ゴシック体M" pitchFamily="50" charset="-128"/>
                <a:ea typeface="AR P丸ゴシック体M" pitchFamily="50" charset="-128"/>
              </a:rPr>
              <a:t>新政権発足の直後</a:t>
            </a:r>
            <a:endParaRPr kumimoji="1" lang="ja-JP" altLang="en-US" sz="1600" dirty="0">
              <a:solidFill>
                <a:schemeClr val="tx1"/>
              </a:solidFill>
              <a:latin typeface="AR P丸ゴシック体M" pitchFamily="50" charset="-128"/>
              <a:ea typeface="AR P丸ゴシック体M" pitchFamily="50" charset="-128"/>
            </a:endParaRPr>
          </a:p>
        </p:txBody>
      </p:sp>
      <p:sp>
        <p:nvSpPr>
          <p:cNvPr id="12" name="角丸四角形 11"/>
          <p:cNvSpPr/>
          <p:nvPr/>
        </p:nvSpPr>
        <p:spPr>
          <a:xfrm>
            <a:off x="3275856" y="2348880"/>
            <a:ext cx="2088232" cy="360040"/>
          </a:xfrm>
          <a:prstGeom prst="roundRect">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AR P丸ゴシック体M" pitchFamily="50" charset="-128"/>
                <a:ea typeface="AR P丸ゴシック体M" pitchFamily="50" charset="-128"/>
              </a:rPr>
              <a:t>ワンストップサービス</a:t>
            </a:r>
            <a:endParaRPr kumimoji="1" lang="ja-JP" altLang="en-US" sz="1600" dirty="0">
              <a:solidFill>
                <a:schemeClr val="tx1"/>
              </a:solidFill>
              <a:latin typeface="AR P丸ゴシック体M" pitchFamily="50" charset="-128"/>
              <a:ea typeface="AR P丸ゴシック体M" pitchFamily="50" charset="-128"/>
            </a:endParaRPr>
          </a:p>
        </p:txBody>
      </p:sp>
      <p:sp>
        <p:nvSpPr>
          <p:cNvPr id="13" name="角丸四角形 12"/>
          <p:cNvSpPr/>
          <p:nvPr/>
        </p:nvSpPr>
        <p:spPr>
          <a:xfrm>
            <a:off x="6228184" y="2348880"/>
            <a:ext cx="2232248" cy="360040"/>
          </a:xfrm>
          <a:prstGeom prst="roundRect">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solidFill>
                <a:latin typeface="AR P丸ゴシック体M" pitchFamily="50" charset="-128"/>
                <a:ea typeface="AR P丸ゴシック体M" pitchFamily="50" charset="-128"/>
              </a:rPr>
              <a:t>3</a:t>
            </a:r>
            <a:r>
              <a:rPr kumimoji="1" lang="ja-JP" altLang="en-US" sz="1600" dirty="0" smtClean="0">
                <a:solidFill>
                  <a:schemeClr val="tx1"/>
                </a:solidFill>
                <a:latin typeface="AR P丸ゴシック体M" pitchFamily="50" charset="-128"/>
                <a:ea typeface="AR P丸ゴシック体M" pitchFamily="50" charset="-128"/>
              </a:rPr>
              <a:t>ヶ月後－活用</a:t>
            </a:r>
            <a:r>
              <a:rPr kumimoji="1" lang="en-US" altLang="ja-JP" sz="1600" dirty="0" smtClean="0">
                <a:solidFill>
                  <a:schemeClr val="tx1"/>
                </a:solidFill>
                <a:latin typeface="AR P丸ゴシック体M" pitchFamily="50" charset="-128"/>
                <a:ea typeface="AR P丸ゴシック体M" pitchFamily="50" charset="-128"/>
              </a:rPr>
              <a:t>7.7</a:t>
            </a:r>
            <a:r>
              <a:rPr kumimoji="1" lang="ja-JP" altLang="en-US" sz="1600" dirty="0" smtClean="0">
                <a:solidFill>
                  <a:schemeClr val="tx1"/>
                </a:solidFill>
                <a:latin typeface="AR P丸ゴシック体M" pitchFamily="50" charset="-128"/>
                <a:ea typeface="AR P丸ゴシック体M" pitchFamily="50" charset="-128"/>
              </a:rPr>
              <a:t>％</a:t>
            </a:r>
            <a:endParaRPr kumimoji="1" lang="ja-JP" altLang="en-US" sz="1600" dirty="0">
              <a:solidFill>
                <a:schemeClr val="tx1"/>
              </a:solidFill>
              <a:latin typeface="AR P丸ゴシック体M" pitchFamily="50" charset="-128"/>
              <a:ea typeface="AR P丸ゴシック体M" pitchFamily="50" charset="-128"/>
            </a:endParaRPr>
          </a:p>
        </p:txBody>
      </p:sp>
      <p:cxnSp>
        <p:nvCxnSpPr>
          <p:cNvPr id="15" name="直線矢印コネクタ 14"/>
          <p:cNvCxnSpPr/>
          <p:nvPr/>
        </p:nvCxnSpPr>
        <p:spPr>
          <a:xfrm>
            <a:off x="2627784" y="2492896"/>
            <a:ext cx="432048"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5580112" y="2492896"/>
            <a:ext cx="504056"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395536" y="5013176"/>
            <a:ext cx="1296144" cy="504056"/>
          </a:xfrm>
          <a:prstGeom prst="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solidFill>
                <a:latin typeface="AR P丸ゴシック体M" pitchFamily="50" charset="-128"/>
                <a:ea typeface="AR P丸ゴシック体M" pitchFamily="50" charset="-128"/>
              </a:rPr>
              <a:t>26,648</a:t>
            </a:r>
            <a:r>
              <a:rPr kumimoji="1" lang="ja-JP" altLang="en-US" sz="1600" dirty="0" smtClean="0">
                <a:solidFill>
                  <a:schemeClr val="tx1"/>
                </a:solidFill>
                <a:latin typeface="AR P丸ゴシック体M" pitchFamily="50" charset="-128"/>
                <a:ea typeface="AR P丸ゴシック体M" pitchFamily="50" charset="-128"/>
              </a:rPr>
              <a:t>人</a:t>
            </a:r>
            <a:endParaRPr kumimoji="1" lang="en-US" altLang="ja-JP" sz="1600" dirty="0" smtClean="0">
              <a:solidFill>
                <a:schemeClr val="tx1"/>
              </a:solidFill>
              <a:latin typeface="AR P丸ゴシック体M" pitchFamily="50" charset="-128"/>
              <a:ea typeface="AR P丸ゴシック体M" pitchFamily="50" charset="-128"/>
            </a:endParaRPr>
          </a:p>
          <a:p>
            <a:pPr algn="ctr"/>
            <a:r>
              <a:rPr lang="en-US" altLang="ja-JP" sz="1200" dirty="0" smtClean="0">
                <a:solidFill>
                  <a:schemeClr val="tx1"/>
                </a:solidFill>
                <a:latin typeface="AR P丸ゴシック体M" pitchFamily="50" charset="-128"/>
                <a:ea typeface="AR P丸ゴシック体M" pitchFamily="50" charset="-128"/>
              </a:rPr>
              <a:t>10.3.2</a:t>
            </a:r>
            <a:r>
              <a:rPr lang="ja-JP" altLang="en-US" sz="1200" dirty="0" smtClean="0">
                <a:solidFill>
                  <a:schemeClr val="tx1"/>
                </a:solidFill>
                <a:latin typeface="AR P丸ゴシック体M" pitchFamily="50" charset="-128"/>
                <a:ea typeface="AR P丸ゴシック体M" pitchFamily="50" charset="-128"/>
              </a:rPr>
              <a:t>（日経）</a:t>
            </a:r>
            <a:endParaRPr kumimoji="1" lang="ja-JP" altLang="en-US" sz="1200" dirty="0">
              <a:solidFill>
                <a:schemeClr val="tx1"/>
              </a:solidFill>
              <a:latin typeface="AR P丸ゴシック体M" pitchFamily="50" charset="-128"/>
              <a:ea typeface="AR P丸ゴシック体M" pitchFamily="50" charset="-128"/>
            </a:endParaRPr>
          </a:p>
        </p:txBody>
      </p:sp>
      <p:cxnSp>
        <p:nvCxnSpPr>
          <p:cNvPr id="18" name="直線矢印コネクタ 17"/>
          <p:cNvCxnSpPr/>
          <p:nvPr/>
        </p:nvCxnSpPr>
        <p:spPr>
          <a:xfrm rot="10800000" flipV="1">
            <a:off x="1619672" y="4869160"/>
            <a:ext cx="576064" cy="288032"/>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71480"/>
            <a:ext cx="8229600" cy="500066"/>
          </a:xfrm>
        </p:spPr>
        <p:txBody>
          <a:bodyPr>
            <a:normAutofit fontScale="90000"/>
          </a:bodyPr>
          <a:lstStyle/>
          <a:p>
            <a:r>
              <a:rPr kumimoji="1" lang="en-US" altLang="ja-JP" sz="1400" dirty="0" smtClean="0">
                <a:solidFill>
                  <a:schemeClr val="tx1"/>
                </a:solidFill>
                <a:latin typeface="AR P丸ゴシック体M" pitchFamily="50" charset="-128"/>
                <a:ea typeface="AR P丸ゴシック体M" pitchFamily="50" charset="-128"/>
              </a:rPr>
              <a:t/>
            </a:r>
            <a:br>
              <a:rPr kumimoji="1" lang="en-US" altLang="ja-JP" sz="1400" dirty="0" smtClean="0">
                <a:solidFill>
                  <a:schemeClr val="tx1"/>
                </a:solidFill>
                <a:latin typeface="AR P丸ゴシック体M" pitchFamily="50" charset="-128"/>
                <a:ea typeface="AR P丸ゴシック体M" pitchFamily="50" charset="-128"/>
              </a:rPr>
            </a:br>
            <a:endParaRPr kumimoji="1" lang="ja-JP" altLang="en-US" sz="1400" dirty="0">
              <a:solidFill>
                <a:schemeClr val="tx1"/>
              </a:solidFill>
              <a:latin typeface="AR P丸ゴシック体M" pitchFamily="50" charset="-128"/>
              <a:ea typeface="AR P丸ゴシック体M" pitchFamily="50" charset="-128"/>
            </a:endParaRPr>
          </a:p>
        </p:txBody>
      </p:sp>
      <p:sp>
        <p:nvSpPr>
          <p:cNvPr id="3" name="コンテンツ プレースホルダ 2"/>
          <p:cNvSpPr>
            <a:spLocks noGrp="1"/>
          </p:cNvSpPr>
          <p:nvPr>
            <p:ph idx="1"/>
          </p:nvPr>
        </p:nvSpPr>
        <p:spPr>
          <a:xfrm>
            <a:off x="457200" y="1285860"/>
            <a:ext cx="8229600" cy="5288676"/>
          </a:xfrm>
        </p:spPr>
        <p:txBody>
          <a:bodyPr/>
          <a:lstStyle/>
          <a:p>
            <a:endParaRPr kumimoji="1" lang="en-US" altLang="ja-JP" dirty="0" smtClean="0"/>
          </a:p>
          <a:p>
            <a:pPr>
              <a:buNone/>
            </a:pPr>
            <a:endParaRPr kumimoji="1" lang="ja-JP" altLang="en-US" dirty="0"/>
          </a:p>
        </p:txBody>
      </p:sp>
      <p:graphicFrame>
        <p:nvGraphicFramePr>
          <p:cNvPr id="5" name="表 4"/>
          <p:cNvGraphicFramePr>
            <a:graphicFrameLocks noGrp="1"/>
          </p:cNvGraphicFramePr>
          <p:nvPr/>
        </p:nvGraphicFramePr>
        <p:xfrm>
          <a:off x="500035" y="1142985"/>
          <a:ext cx="8032404" cy="5171717"/>
        </p:xfrm>
        <a:graphic>
          <a:graphicData uri="http://schemas.openxmlformats.org/drawingml/2006/table">
            <a:tbl>
              <a:tblPr firstRow="1" bandRow="1">
                <a:tableStyleId>{5C22544A-7EE6-4342-B048-85BDC9FD1C3A}</a:tableStyleId>
              </a:tblPr>
              <a:tblGrid>
                <a:gridCol w="2271765"/>
                <a:gridCol w="3877916"/>
                <a:gridCol w="1882723"/>
              </a:tblGrid>
              <a:tr h="289227">
                <a:tc>
                  <a:txBody>
                    <a:bodyPr/>
                    <a:lstStyle/>
                    <a:p>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0" dirty="0" smtClean="0">
                          <a:solidFill>
                            <a:sysClr val="windowText" lastClr="000000"/>
                          </a:solidFill>
                          <a:latin typeface="AR P丸ゴシック体M" pitchFamily="50" charset="-128"/>
                          <a:ea typeface="AR P丸ゴシック体M" pitchFamily="50" charset="-128"/>
                        </a:rPr>
                        <a:t>支援の内容</a:t>
                      </a:r>
                      <a:endParaRPr kumimoji="1" lang="ja-JP" altLang="en-US" sz="1400" b="0" dirty="0">
                        <a:solidFill>
                          <a:sysClr val="windowText" lastClr="000000"/>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0" dirty="0" smtClean="0">
                          <a:solidFill>
                            <a:sysClr val="windowText" lastClr="000000"/>
                          </a:solidFill>
                          <a:latin typeface="AR P丸ゴシック体M" pitchFamily="50" charset="-128"/>
                          <a:ea typeface="AR P丸ゴシック体M" pitchFamily="50" charset="-128"/>
                        </a:rPr>
                        <a:t>利用状況</a:t>
                      </a:r>
                      <a:endParaRPr kumimoji="1" lang="ja-JP" altLang="en-US" sz="1400" b="0" dirty="0">
                        <a:solidFill>
                          <a:sysClr val="windowText" lastClr="000000"/>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94146">
                <a:tc>
                  <a:txBody>
                    <a:bodyPr/>
                    <a:lstStyle/>
                    <a:p>
                      <a:r>
                        <a:rPr kumimoji="1" lang="en-US" altLang="ja-JP" sz="1400" dirty="0" smtClean="0">
                          <a:latin typeface="AR P丸ゴシック体M" pitchFamily="50" charset="-128"/>
                          <a:ea typeface="AR P丸ゴシック体M" pitchFamily="50" charset="-128"/>
                        </a:rPr>
                        <a:t>A</a:t>
                      </a:r>
                      <a:r>
                        <a:rPr kumimoji="1" lang="ja-JP" altLang="en-US" sz="1400" dirty="0" smtClean="0">
                          <a:latin typeface="AR P丸ゴシック体M" pitchFamily="50" charset="-128"/>
                          <a:ea typeface="AR P丸ゴシック体M" pitchFamily="50" charset="-128"/>
                        </a:rPr>
                        <a:t>　就職安定資金融資</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latin typeface="AR P丸ゴシック体M" pitchFamily="50" charset="-128"/>
                          <a:ea typeface="AR P丸ゴシック体M" pitchFamily="50" charset="-128"/>
                        </a:rPr>
                        <a:t>貸付（職安）－敷金・礼金など（上限</a:t>
                      </a:r>
                      <a:r>
                        <a:rPr kumimoji="1" lang="en-US" altLang="ja-JP" sz="1400" dirty="0" smtClean="0">
                          <a:latin typeface="AR P丸ゴシック体M" pitchFamily="50" charset="-128"/>
                          <a:ea typeface="AR P丸ゴシック体M" pitchFamily="50" charset="-128"/>
                        </a:rPr>
                        <a:t>50</a:t>
                      </a:r>
                      <a:r>
                        <a:rPr kumimoji="1" lang="ja-JP" altLang="en-US" sz="1400" dirty="0" smtClean="0">
                          <a:latin typeface="AR P丸ゴシック体M" pitchFamily="50" charset="-128"/>
                          <a:ea typeface="AR P丸ゴシック体M" pitchFamily="50" charset="-128"/>
                        </a:rPr>
                        <a:t>万円）、家賃補助</a:t>
                      </a:r>
                      <a:r>
                        <a:rPr kumimoji="1" lang="en-US" altLang="ja-JP" sz="1400" dirty="0" smtClean="0">
                          <a:latin typeface="AR P丸ゴシック体M" pitchFamily="50" charset="-128"/>
                          <a:ea typeface="AR P丸ゴシック体M" pitchFamily="50" charset="-128"/>
                        </a:rPr>
                        <a:t>6</a:t>
                      </a:r>
                      <a:r>
                        <a:rPr kumimoji="1" lang="ja-JP" altLang="en-US" sz="1400" dirty="0" smtClean="0">
                          <a:latin typeface="AR P丸ゴシック体M" pitchFamily="50" charset="-128"/>
                          <a:ea typeface="AR P丸ゴシック体M" pitchFamily="50" charset="-128"/>
                        </a:rPr>
                        <a:t>万円</a:t>
                      </a:r>
                      <a:r>
                        <a:rPr kumimoji="1" lang="en-US" altLang="ja-JP" sz="1400" dirty="0" smtClean="0">
                          <a:latin typeface="AR P丸ゴシック体M" pitchFamily="50" charset="-128"/>
                          <a:ea typeface="AR P丸ゴシック体M" pitchFamily="50" charset="-128"/>
                        </a:rPr>
                        <a:t>×6</a:t>
                      </a:r>
                      <a:r>
                        <a:rPr kumimoji="1" lang="ja-JP" altLang="en-US" sz="1400" dirty="0" smtClean="0">
                          <a:latin typeface="AR P丸ゴシック体M" pitchFamily="50" charset="-128"/>
                          <a:ea typeface="AR P丸ゴシック体M" pitchFamily="50" charset="-128"/>
                        </a:rPr>
                        <a:t>か月、常用就職活動費</a:t>
                      </a:r>
                      <a:r>
                        <a:rPr kumimoji="1" lang="en-US" altLang="ja-JP" sz="1400" dirty="0" smtClean="0">
                          <a:latin typeface="AR P丸ゴシック体M" pitchFamily="50" charset="-128"/>
                          <a:ea typeface="AR P丸ゴシック体M" pitchFamily="50" charset="-128"/>
                        </a:rPr>
                        <a:t>15</a:t>
                      </a:r>
                      <a:r>
                        <a:rPr kumimoji="1" lang="ja-JP" altLang="en-US" sz="1400" dirty="0" smtClean="0">
                          <a:latin typeface="AR P丸ゴシック体M" pitchFamily="50" charset="-128"/>
                          <a:ea typeface="AR P丸ゴシック体M" pitchFamily="50" charset="-128"/>
                        </a:rPr>
                        <a:t>万円</a:t>
                      </a:r>
                      <a:r>
                        <a:rPr kumimoji="1" lang="en-US" altLang="ja-JP" sz="1400" dirty="0" smtClean="0">
                          <a:latin typeface="AR P丸ゴシック体M" pitchFamily="50" charset="-128"/>
                          <a:ea typeface="AR P丸ゴシック体M" pitchFamily="50" charset="-128"/>
                        </a:rPr>
                        <a:t>×6</a:t>
                      </a:r>
                      <a:r>
                        <a:rPr kumimoji="1" lang="ja-JP" altLang="en-US" sz="1400" dirty="0" smtClean="0">
                          <a:latin typeface="AR P丸ゴシック体M" pitchFamily="50" charset="-128"/>
                          <a:ea typeface="AR P丸ゴシック体M" pitchFamily="50" charset="-128"/>
                        </a:rPr>
                        <a:t>回。</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400" dirty="0" smtClean="0">
                          <a:latin typeface="AR P丸ゴシック体M" pitchFamily="50" charset="-128"/>
                          <a:ea typeface="AR P丸ゴシック体M" pitchFamily="50" charset="-128"/>
                        </a:rPr>
                        <a:t>11,177</a:t>
                      </a:r>
                      <a:r>
                        <a:rPr kumimoji="1" lang="ja-JP" altLang="en-US" sz="1400" dirty="0" smtClean="0">
                          <a:latin typeface="AR P丸ゴシック体M" pitchFamily="50" charset="-128"/>
                          <a:ea typeface="AR P丸ゴシック体M" pitchFamily="50" charset="-128"/>
                        </a:rPr>
                        <a:t>／</a:t>
                      </a:r>
                      <a:r>
                        <a:rPr kumimoji="1" lang="en-US" altLang="ja-JP" sz="1400" dirty="0" smtClean="0">
                          <a:latin typeface="AR P丸ゴシック体M" pitchFamily="50" charset="-128"/>
                          <a:ea typeface="AR P丸ゴシック体M" pitchFamily="50" charset="-128"/>
                        </a:rPr>
                        <a:t>75,500</a:t>
                      </a:r>
                      <a:r>
                        <a:rPr kumimoji="1" lang="ja-JP" altLang="en-US" sz="1400" dirty="0" smtClean="0">
                          <a:latin typeface="AR P丸ゴシック体M" pitchFamily="50" charset="-128"/>
                          <a:ea typeface="AR P丸ゴシック体M" pitchFamily="50" charset="-128"/>
                        </a:rPr>
                        <a:t>人</a:t>
                      </a:r>
                      <a:r>
                        <a:rPr kumimoji="1" lang="en-US" altLang="ja-JP" sz="1400" dirty="0" smtClean="0">
                          <a:latin typeface="AR P丸ゴシック体M" pitchFamily="50" charset="-128"/>
                          <a:ea typeface="AR P丸ゴシック体M" pitchFamily="50" charset="-128"/>
                        </a:rPr>
                        <a:t>(14.8</a:t>
                      </a:r>
                      <a:r>
                        <a:rPr kumimoji="1" lang="ja-JP" altLang="en-US" sz="1400" dirty="0" smtClean="0">
                          <a:latin typeface="AR P丸ゴシック体M" pitchFamily="50" charset="-128"/>
                          <a:ea typeface="AR P丸ゴシック体M" pitchFamily="50" charset="-128"/>
                        </a:rPr>
                        <a:t>％）</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0956">
                <a:tc>
                  <a:txBody>
                    <a:bodyPr/>
                    <a:lstStyle/>
                    <a:p>
                      <a:r>
                        <a:rPr kumimoji="1" lang="ja-JP" altLang="en-US" sz="1400" dirty="0" smtClean="0">
                          <a:latin typeface="AR P丸ゴシック体M" pitchFamily="50" charset="-128"/>
                          <a:ea typeface="AR P丸ゴシック体M" pitchFamily="50" charset="-128"/>
                        </a:rPr>
                        <a:t>Ｂ　住宅手当</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latin typeface="AR P丸ゴシック体M" pitchFamily="50" charset="-128"/>
                          <a:ea typeface="AR P丸ゴシック体M" pitchFamily="50" charset="-128"/>
                        </a:rPr>
                        <a:t>給付（自治体）－家賃の一部を支援、東京は</a:t>
                      </a:r>
                      <a:r>
                        <a:rPr kumimoji="1" lang="en-US" altLang="ja-JP" sz="1400" dirty="0" smtClean="0">
                          <a:latin typeface="AR P丸ゴシック体M" pitchFamily="50" charset="-128"/>
                          <a:ea typeface="AR P丸ゴシック体M" pitchFamily="50" charset="-128"/>
                        </a:rPr>
                        <a:t>53700</a:t>
                      </a:r>
                      <a:r>
                        <a:rPr kumimoji="1" lang="ja-JP" altLang="en-US" sz="1400" dirty="0" smtClean="0">
                          <a:latin typeface="AR P丸ゴシック体M" pitchFamily="50" charset="-128"/>
                          <a:ea typeface="AR P丸ゴシック体M" pitchFamily="50" charset="-128"/>
                        </a:rPr>
                        <a:t>円を</a:t>
                      </a:r>
                      <a:r>
                        <a:rPr kumimoji="1" lang="en-US" altLang="ja-JP" sz="1400" dirty="0" smtClean="0">
                          <a:latin typeface="AR P丸ゴシック体M" pitchFamily="50" charset="-128"/>
                          <a:ea typeface="AR P丸ゴシック体M" pitchFamily="50" charset="-128"/>
                        </a:rPr>
                        <a:t>6</a:t>
                      </a:r>
                      <a:r>
                        <a:rPr kumimoji="1" lang="ja-JP" altLang="en-US" sz="1400" dirty="0" smtClean="0">
                          <a:latin typeface="AR P丸ゴシック体M" pitchFamily="50" charset="-128"/>
                          <a:ea typeface="AR P丸ゴシック体M" pitchFamily="50" charset="-128"/>
                        </a:rPr>
                        <a:t>カ月。</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400" dirty="0" smtClean="0">
                          <a:latin typeface="AR P丸ゴシック体M" pitchFamily="50" charset="-128"/>
                          <a:ea typeface="AR P丸ゴシック体M" pitchFamily="50" charset="-128"/>
                        </a:rPr>
                        <a:t>11,683</a:t>
                      </a:r>
                      <a:r>
                        <a:rPr kumimoji="1" lang="ja-JP" altLang="en-US" sz="1400" dirty="0" smtClean="0">
                          <a:latin typeface="AR P丸ゴシック体M" pitchFamily="50" charset="-128"/>
                          <a:ea typeface="AR P丸ゴシック体M" pitchFamily="50" charset="-128"/>
                        </a:rPr>
                        <a:t>／</a:t>
                      </a:r>
                      <a:r>
                        <a:rPr kumimoji="1" lang="en-US" altLang="ja-JP" sz="1400" dirty="0" smtClean="0">
                          <a:latin typeface="AR P丸ゴシック体M" pitchFamily="50" charset="-128"/>
                          <a:ea typeface="AR P丸ゴシック体M" pitchFamily="50" charset="-128"/>
                        </a:rPr>
                        <a:t>320,000</a:t>
                      </a:r>
                      <a:r>
                        <a:rPr kumimoji="1" lang="ja-JP" altLang="en-US" sz="1400" dirty="0" smtClean="0">
                          <a:latin typeface="AR P丸ゴシック体M" pitchFamily="50" charset="-128"/>
                          <a:ea typeface="AR P丸ゴシック体M" pitchFamily="50" charset="-128"/>
                        </a:rPr>
                        <a:t>人（</a:t>
                      </a:r>
                      <a:r>
                        <a:rPr kumimoji="1" lang="en-US" altLang="ja-JP" sz="1400" dirty="0" smtClean="0">
                          <a:latin typeface="AR P丸ゴシック体M" pitchFamily="50" charset="-128"/>
                          <a:ea typeface="AR P丸ゴシック体M" pitchFamily="50" charset="-128"/>
                        </a:rPr>
                        <a:t>3.7</a:t>
                      </a:r>
                      <a:r>
                        <a:rPr kumimoji="1" lang="ja-JP" altLang="en-US" sz="1400" dirty="0" smtClean="0">
                          <a:latin typeface="AR P丸ゴシック体M" pitchFamily="50" charset="-128"/>
                          <a:ea typeface="AR P丸ゴシック体M" pitchFamily="50" charset="-128"/>
                        </a:rPr>
                        <a:t>％）</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94146">
                <a:tc>
                  <a:txBody>
                    <a:bodyPr/>
                    <a:lstStyle/>
                    <a:p>
                      <a:r>
                        <a:rPr kumimoji="1" lang="ja-JP" altLang="en-US" sz="1400" dirty="0" smtClean="0">
                          <a:latin typeface="AR P丸ゴシック体M" pitchFamily="50" charset="-128"/>
                          <a:ea typeface="AR P丸ゴシック体M" pitchFamily="50" charset="-128"/>
                        </a:rPr>
                        <a:t>Ｃ　総合支援資金貸付</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latin typeface="AR P丸ゴシック体M" pitchFamily="50" charset="-128"/>
                          <a:ea typeface="AR P丸ゴシック体M" pitchFamily="50" charset="-128"/>
                        </a:rPr>
                        <a:t>貸付（社会福祉協議会）－敷金、礼金や生活費。入居</a:t>
                      </a:r>
                      <a:r>
                        <a:rPr kumimoji="1" lang="en-US" altLang="ja-JP" sz="1400" dirty="0" smtClean="0">
                          <a:latin typeface="AR P丸ゴシック体M" pitchFamily="50" charset="-128"/>
                          <a:ea typeface="AR P丸ゴシック体M" pitchFamily="50" charset="-128"/>
                        </a:rPr>
                        <a:t>40</a:t>
                      </a:r>
                      <a:r>
                        <a:rPr kumimoji="1" lang="ja-JP" altLang="en-US" sz="1400" dirty="0" smtClean="0">
                          <a:latin typeface="AR P丸ゴシック体M" pitchFamily="50" charset="-128"/>
                          <a:ea typeface="AR P丸ゴシック体M" pitchFamily="50" charset="-128"/>
                        </a:rPr>
                        <a:t>万円、生活再建費</a:t>
                      </a:r>
                      <a:r>
                        <a:rPr kumimoji="1" lang="en-US" altLang="ja-JP" sz="1400" dirty="0" smtClean="0">
                          <a:latin typeface="AR P丸ゴシック体M" pitchFamily="50" charset="-128"/>
                          <a:ea typeface="AR P丸ゴシック体M" pitchFamily="50" charset="-128"/>
                        </a:rPr>
                        <a:t>60</a:t>
                      </a:r>
                      <a:r>
                        <a:rPr kumimoji="1" lang="ja-JP" altLang="en-US" sz="1400" dirty="0" smtClean="0">
                          <a:latin typeface="AR P丸ゴシック体M" pitchFamily="50" charset="-128"/>
                          <a:ea typeface="AR P丸ゴシック体M" pitchFamily="50" charset="-128"/>
                        </a:rPr>
                        <a:t>万円、生活支援金月</a:t>
                      </a:r>
                      <a:r>
                        <a:rPr kumimoji="1" lang="en-US" altLang="ja-JP" sz="1400" dirty="0" smtClean="0">
                          <a:latin typeface="AR P丸ゴシック体M" pitchFamily="50" charset="-128"/>
                          <a:ea typeface="AR P丸ゴシック体M" pitchFamily="50" charset="-128"/>
                        </a:rPr>
                        <a:t>15</a:t>
                      </a:r>
                      <a:r>
                        <a:rPr kumimoji="1" lang="ja-JP" altLang="en-US" sz="1400" dirty="0" smtClean="0">
                          <a:latin typeface="AR P丸ゴシック体M" pitchFamily="50" charset="-128"/>
                          <a:ea typeface="AR P丸ゴシック体M" pitchFamily="50" charset="-128"/>
                        </a:rPr>
                        <a:t>万円（最長</a:t>
                      </a:r>
                      <a:r>
                        <a:rPr kumimoji="1" lang="en-US" altLang="ja-JP" sz="1400" dirty="0" smtClean="0">
                          <a:latin typeface="AR P丸ゴシック体M" pitchFamily="50" charset="-128"/>
                          <a:ea typeface="AR P丸ゴシック体M" pitchFamily="50" charset="-128"/>
                        </a:rPr>
                        <a:t>1</a:t>
                      </a:r>
                      <a:r>
                        <a:rPr kumimoji="1" lang="ja-JP" altLang="en-US" sz="1400" dirty="0" smtClean="0">
                          <a:latin typeface="AR P丸ゴシック体M" pitchFamily="50" charset="-128"/>
                          <a:ea typeface="AR P丸ゴシック体M" pitchFamily="50" charset="-128"/>
                        </a:rPr>
                        <a:t>年、単身）</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400" dirty="0" smtClean="0">
                          <a:latin typeface="AR P丸ゴシック体M" pitchFamily="50" charset="-128"/>
                          <a:ea typeface="AR P丸ゴシック体M" pitchFamily="50" charset="-128"/>
                        </a:rPr>
                        <a:t>11,177</a:t>
                      </a:r>
                      <a:r>
                        <a:rPr kumimoji="1" lang="ja-JP" altLang="en-US" sz="1400" dirty="0" smtClean="0">
                          <a:latin typeface="AR P丸ゴシック体M" pitchFamily="50" charset="-128"/>
                          <a:ea typeface="AR P丸ゴシック体M" pitchFamily="50" charset="-128"/>
                        </a:rPr>
                        <a:t>／</a:t>
                      </a:r>
                      <a:r>
                        <a:rPr kumimoji="1" lang="en-US" altLang="ja-JP" sz="1400" dirty="0" smtClean="0">
                          <a:latin typeface="AR P丸ゴシック体M" pitchFamily="50" charset="-128"/>
                          <a:ea typeface="AR P丸ゴシック体M" pitchFamily="50" charset="-128"/>
                        </a:rPr>
                        <a:t>110,000</a:t>
                      </a:r>
                      <a:r>
                        <a:rPr kumimoji="1" lang="ja-JP" altLang="en-US" sz="1400" dirty="0" smtClean="0">
                          <a:latin typeface="AR P丸ゴシック体M" pitchFamily="50" charset="-128"/>
                          <a:ea typeface="AR P丸ゴシック体M" pitchFamily="50" charset="-128"/>
                        </a:rPr>
                        <a:t>人（</a:t>
                      </a:r>
                      <a:r>
                        <a:rPr kumimoji="1" lang="en-US" altLang="ja-JP" sz="1400" dirty="0" smtClean="0">
                          <a:latin typeface="AR P丸ゴシック体M" pitchFamily="50" charset="-128"/>
                          <a:ea typeface="AR P丸ゴシック体M" pitchFamily="50" charset="-128"/>
                        </a:rPr>
                        <a:t>14.8</a:t>
                      </a:r>
                      <a:r>
                        <a:rPr kumimoji="1" lang="ja-JP" altLang="en-US" sz="1400" dirty="0" smtClean="0">
                          <a:latin typeface="AR P丸ゴシック体M" pitchFamily="50" charset="-128"/>
                          <a:ea typeface="AR P丸ゴシック体M" pitchFamily="50" charset="-128"/>
                        </a:rPr>
                        <a:t>％）</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94146">
                <a:tc>
                  <a:txBody>
                    <a:bodyPr/>
                    <a:lstStyle/>
                    <a:p>
                      <a:r>
                        <a:rPr kumimoji="1" lang="ja-JP" altLang="en-US" sz="1400" dirty="0" smtClean="0">
                          <a:latin typeface="AR P丸ゴシック体M" pitchFamily="50" charset="-128"/>
                          <a:ea typeface="AR P丸ゴシック体M" pitchFamily="50" charset="-128"/>
                        </a:rPr>
                        <a:t>Ｄ　訓練・生活支援給付</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latin typeface="AR P丸ゴシック体M" pitchFamily="50" charset="-128"/>
                          <a:ea typeface="AR P丸ゴシック体M" pitchFamily="50" charset="-128"/>
                        </a:rPr>
                        <a:t>給付＋貸付（職安）職業訓練中の生活費を支給。単身</a:t>
                      </a:r>
                      <a:r>
                        <a:rPr kumimoji="1" lang="en-US" altLang="ja-JP" sz="1400" dirty="0" smtClean="0">
                          <a:latin typeface="AR P丸ゴシック体M" pitchFamily="50" charset="-128"/>
                          <a:ea typeface="AR P丸ゴシック体M" pitchFamily="50" charset="-128"/>
                        </a:rPr>
                        <a:t>10</a:t>
                      </a:r>
                      <a:r>
                        <a:rPr kumimoji="1" lang="ja-JP" altLang="en-US" sz="1400" dirty="0" smtClean="0">
                          <a:latin typeface="AR P丸ゴシック体M" pitchFamily="50" charset="-128"/>
                          <a:ea typeface="AR P丸ゴシック体M" pitchFamily="50" charset="-128"/>
                        </a:rPr>
                        <a:t>万円、世帯主</a:t>
                      </a:r>
                      <a:r>
                        <a:rPr kumimoji="1" lang="en-US" altLang="ja-JP" sz="1400" dirty="0" smtClean="0">
                          <a:latin typeface="AR P丸ゴシック体M" pitchFamily="50" charset="-128"/>
                          <a:ea typeface="AR P丸ゴシック体M" pitchFamily="50" charset="-128"/>
                        </a:rPr>
                        <a:t>12</a:t>
                      </a:r>
                      <a:r>
                        <a:rPr kumimoji="1" lang="ja-JP" altLang="en-US" sz="1400" dirty="0" smtClean="0">
                          <a:latin typeface="AR P丸ゴシック体M" pitchFamily="50" charset="-128"/>
                          <a:ea typeface="AR P丸ゴシック体M" pitchFamily="50" charset="-128"/>
                        </a:rPr>
                        <a:t>万円。希望者に</a:t>
                      </a:r>
                      <a:r>
                        <a:rPr kumimoji="1" lang="en-US" altLang="ja-JP" sz="1400" dirty="0" smtClean="0">
                          <a:latin typeface="AR P丸ゴシック体M" pitchFamily="50" charset="-128"/>
                          <a:ea typeface="AR P丸ゴシック体M" pitchFamily="50" charset="-128"/>
                        </a:rPr>
                        <a:t>5</a:t>
                      </a:r>
                      <a:r>
                        <a:rPr kumimoji="1" lang="ja-JP" altLang="en-US" sz="1400" dirty="0" smtClean="0">
                          <a:latin typeface="AR P丸ゴシック体M" pitchFamily="50" charset="-128"/>
                          <a:ea typeface="AR P丸ゴシック体M" pitchFamily="50" charset="-128"/>
                        </a:rPr>
                        <a:t>万、</a:t>
                      </a:r>
                      <a:r>
                        <a:rPr kumimoji="1" lang="en-US" altLang="ja-JP" sz="1400" dirty="0" smtClean="0">
                          <a:latin typeface="AR P丸ゴシック体M" pitchFamily="50" charset="-128"/>
                          <a:ea typeface="AR P丸ゴシック体M" pitchFamily="50" charset="-128"/>
                        </a:rPr>
                        <a:t>8</a:t>
                      </a:r>
                      <a:r>
                        <a:rPr kumimoji="1" lang="ja-JP" altLang="en-US" sz="1400" dirty="0" smtClean="0">
                          <a:latin typeface="AR P丸ゴシック体M" pitchFamily="50" charset="-128"/>
                          <a:ea typeface="AR P丸ゴシック体M" pitchFamily="50" charset="-128"/>
                        </a:rPr>
                        <a:t>万の生活支援資金の融資がある。</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400" dirty="0" smtClean="0">
                          <a:latin typeface="AR P丸ゴシック体M" pitchFamily="50" charset="-128"/>
                          <a:ea typeface="AR P丸ゴシック体M" pitchFamily="50" charset="-128"/>
                        </a:rPr>
                        <a:t>26,648</a:t>
                      </a:r>
                      <a:r>
                        <a:rPr kumimoji="1" lang="ja-JP" altLang="en-US" sz="1400" dirty="0" smtClean="0">
                          <a:latin typeface="AR P丸ゴシック体M" pitchFamily="50" charset="-128"/>
                          <a:ea typeface="AR P丸ゴシック体M" pitchFamily="50" charset="-128"/>
                        </a:rPr>
                        <a:t>／</a:t>
                      </a:r>
                      <a:r>
                        <a:rPr kumimoji="1" lang="en-US" altLang="ja-JP" sz="1400" dirty="0" smtClean="0">
                          <a:latin typeface="AR P丸ゴシック体M" pitchFamily="50" charset="-128"/>
                          <a:ea typeface="AR P丸ゴシック体M" pitchFamily="50" charset="-128"/>
                        </a:rPr>
                        <a:t>190,000</a:t>
                      </a:r>
                      <a:r>
                        <a:rPr kumimoji="1" lang="ja-JP" altLang="en-US" sz="1400" dirty="0" smtClean="0">
                          <a:latin typeface="AR P丸ゴシック体M" pitchFamily="50" charset="-128"/>
                          <a:ea typeface="AR P丸ゴシック体M" pitchFamily="50" charset="-128"/>
                        </a:rPr>
                        <a:t>人（</a:t>
                      </a:r>
                      <a:r>
                        <a:rPr kumimoji="1" lang="en-US" altLang="ja-JP" sz="1400" dirty="0" smtClean="0">
                          <a:latin typeface="AR P丸ゴシック体M" pitchFamily="50" charset="-128"/>
                          <a:ea typeface="AR P丸ゴシック体M" pitchFamily="50" charset="-128"/>
                        </a:rPr>
                        <a:t>14.0</a:t>
                      </a:r>
                      <a:r>
                        <a:rPr kumimoji="1" lang="ja-JP" altLang="en-US" sz="1400" dirty="0" smtClean="0">
                          <a:latin typeface="AR P丸ゴシック体M" pitchFamily="50" charset="-128"/>
                          <a:ea typeface="AR P丸ゴシック体M" pitchFamily="50" charset="-128"/>
                        </a:rPr>
                        <a:t>％）</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0956">
                <a:tc>
                  <a:txBody>
                    <a:bodyPr/>
                    <a:lstStyle/>
                    <a:p>
                      <a:r>
                        <a:rPr kumimoji="1" lang="ja-JP" altLang="en-US" sz="1400" dirty="0" smtClean="0">
                          <a:latin typeface="AR P丸ゴシック体M" pitchFamily="50" charset="-128"/>
                          <a:ea typeface="AR P丸ゴシック体M" pitchFamily="50" charset="-128"/>
                        </a:rPr>
                        <a:t>Ｅ　臨時特例つなぎ資</a:t>
                      </a:r>
                      <a:endParaRPr kumimoji="1" lang="en-US" altLang="ja-JP" sz="1400" dirty="0" smtClean="0">
                        <a:latin typeface="AR P丸ゴシック体M" pitchFamily="50" charset="-128"/>
                        <a:ea typeface="AR P丸ゴシック体M" pitchFamily="50" charset="-128"/>
                      </a:endParaRPr>
                    </a:p>
                    <a:p>
                      <a:r>
                        <a:rPr kumimoji="1" lang="ja-JP" altLang="en-US" sz="1400" dirty="0" smtClean="0">
                          <a:latin typeface="AR P丸ゴシック体M" pitchFamily="50" charset="-128"/>
                          <a:ea typeface="AR P丸ゴシック体M" pitchFamily="50" charset="-128"/>
                        </a:rPr>
                        <a:t>　 金貸付</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latin typeface="AR P丸ゴシック体M" pitchFamily="50" charset="-128"/>
                          <a:ea typeface="AR P丸ゴシック体M" pitchFamily="50" charset="-128"/>
                        </a:rPr>
                        <a:t>貸付（社会福祉協議会）－公的対策までの当座の生活費の貸付</a:t>
                      </a:r>
                      <a:r>
                        <a:rPr kumimoji="1" lang="en-US" altLang="ja-JP" sz="1400" dirty="0" smtClean="0">
                          <a:latin typeface="AR P丸ゴシック体M" pitchFamily="50" charset="-128"/>
                          <a:ea typeface="AR P丸ゴシック体M" pitchFamily="50" charset="-128"/>
                        </a:rPr>
                        <a:t>10</a:t>
                      </a:r>
                      <a:r>
                        <a:rPr kumimoji="1" lang="ja-JP" altLang="en-US" sz="1400" dirty="0" smtClean="0">
                          <a:latin typeface="AR P丸ゴシック体M" pitchFamily="50" charset="-128"/>
                          <a:ea typeface="AR P丸ゴシック体M" pitchFamily="50" charset="-128"/>
                        </a:rPr>
                        <a:t>万円</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400" dirty="0" smtClean="0">
                          <a:latin typeface="AR P丸ゴシック体M" pitchFamily="50" charset="-128"/>
                          <a:ea typeface="AR P丸ゴシック体M" pitchFamily="50" charset="-128"/>
                        </a:rPr>
                        <a:t>3181</a:t>
                      </a:r>
                      <a:r>
                        <a:rPr kumimoji="1" lang="ja-JP" altLang="en-US" sz="1400" dirty="0" smtClean="0">
                          <a:latin typeface="AR P丸ゴシック体M" pitchFamily="50" charset="-128"/>
                          <a:ea typeface="AR P丸ゴシック体M" pitchFamily="50" charset="-128"/>
                        </a:rPr>
                        <a:t>／</a:t>
                      </a:r>
                      <a:r>
                        <a:rPr kumimoji="1" lang="en-US" altLang="ja-JP" sz="1400" dirty="0" smtClean="0">
                          <a:latin typeface="AR P丸ゴシック体M" pitchFamily="50" charset="-128"/>
                          <a:ea typeface="AR P丸ゴシック体M" pitchFamily="50" charset="-128"/>
                        </a:rPr>
                        <a:t>180,000</a:t>
                      </a:r>
                      <a:r>
                        <a:rPr kumimoji="1" lang="ja-JP" altLang="en-US" sz="1400" dirty="0" smtClean="0">
                          <a:latin typeface="AR P丸ゴシック体M" pitchFamily="50" charset="-128"/>
                          <a:ea typeface="AR P丸ゴシック体M" pitchFamily="50" charset="-128"/>
                        </a:rPr>
                        <a:t>人</a:t>
                      </a:r>
                      <a:endParaRPr kumimoji="1" lang="en-US" altLang="ja-JP" sz="1400" dirty="0" smtClean="0">
                        <a:latin typeface="AR P丸ゴシック体M" pitchFamily="50" charset="-128"/>
                        <a:ea typeface="AR P丸ゴシック体M" pitchFamily="50" charset="-128"/>
                      </a:endParaRPr>
                    </a:p>
                    <a:p>
                      <a:pPr algn="r"/>
                      <a:r>
                        <a:rPr kumimoji="1" lang="ja-JP" altLang="en-US" sz="1400" dirty="0" smtClean="0">
                          <a:latin typeface="AR P丸ゴシック体M" pitchFamily="50" charset="-128"/>
                          <a:ea typeface="AR P丸ゴシック体M" pitchFamily="50" charset="-128"/>
                        </a:rPr>
                        <a:t>（１．８％）</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6458">
                <a:tc>
                  <a:txBody>
                    <a:bodyPr/>
                    <a:lstStyle/>
                    <a:p>
                      <a:r>
                        <a:rPr kumimoji="1" lang="ja-JP" altLang="en-US" sz="1400" dirty="0" smtClean="0">
                          <a:latin typeface="AR P丸ゴシック体M" pitchFamily="50" charset="-128"/>
                          <a:ea typeface="AR P丸ゴシック体M" pitchFamily="50" charset="-128"/>
                        </a:rPr>
                        <a:t>Ｆ　就職活動支援困難</a:t>
                      </a:r>
                      <a:endParaRPr kumimoji="1" lang="en-US" altLang="ja-JP" sz="1400" dirty="0" smtClean="0">
                        <a:latin typeface="AR P丸ゴシック体M" pitchFamily="50" charset="-128"/>
                        <a:ea typeface="AR P丸ゴシック体M" pitchFamily="50" charset="-128"/>
                      </a:endParaRPr>
                    </a:p>
                    <a:p>
                      <a:r>
                        <a:rPr kumimoji="1" lang="en-US" altLang="ja-JP" sz="1400" dirty="0" smtClean="0">
                          <a:latin typeface="AR P丸ゴシック体M" pitchFamily="50" charset="-128"/>
                          <a:ea typeface="AR P丸ゴシック体M" pitchFamily="50" charset="-128"/>
                        </a:rPr>
                        <a:t>   </a:t>
                      </a:r>
                      <a:r>
                        <a:rPr kumimoji="1" lang="ja-JP" altLang="en-US" sz="1400" dirty="0" smtClean="0">
                          <a:latin typeface="AR P丸ゴシック体M" pitchFamily="50" charset="-128"/>
                          <a:ea typeface="AR P丸ゴシック体M" pitchFamily="50" charset="-128"/>
                        </a:rPr>
                        <a:t>者支援事業</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latin typeface="AR P丸ゴシック体M" pitchFamily="50" charset="-128"/>
                          <a:ea typeface="AR P丸ゴシック体M" pitchFamily="50" charset="-128"/>
                        </a:rPr>
                        <a:t>給付（職安）－「民間職業紹介」のレールに乗った再就職。</a:t>
                      </a:r>
                      <a:r>
                        <a:rPr kumimoji="1" lang="en-US" altLang="ja-JP" sz="1400" dirty="0" smtClean="0">
                          <a:latin typeface="AR P丸ゴシック体M" pitchFamily="50" charset="-128"/>
                          <a:ea typeface="AR P丸ゴシック体M" pitchFamily="50" charset="-128"/>
                        </a:rPr>
                        <a:t>3</a:t>
                      </a:r>
                      <a:r>
                        <a:rPr kumimoji="1" lang="ja-JP" altLang="en-US" sz="1400" dirty="0" smtClean="0">
                          <a:latin typeface="AR P丸ゴシック体M" pitchFamily="50" charset="-128"/>
                          <a:ea typeface="AR P丸ゴシック体M" pitchFamily="50" charset="-128"/>
                        </a:rPr>
                        <a:t>か月で</a:t>
                      </a:r>
                      <a:r>
                        <a:rPr kumimoji="1" lang="en-US" altLang="ja-JP" sz="1400" dirty="0" smtClean="0">
                          <a:latin typeface="AR P丸ゴシック体M" pitchFamily="50" charset="-128"/>
                          <a:ea typeface="AR P丸ゴシック体M" pitchFamily="50" charset="-128"/>
                        </a:rPr>
                        <a:t>30</a:t>
                      </a:r>
                      <a:r>
                        <a:rPr kumimoji="1" lang="ja-JP" altLang="en-US" sz="1400" dirty="0" smtClean="0">
                          <a:latin typeface="AR P丸ゴシック体M" pitchFamily="50" charset="-128"/>
                          <a:ea typeface="AR P丸ゴシック体M" pitchFamily="50" charset="-128"/>
                        </a:rPr>
                        <a:t>万円。</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400" dirty="0" smtClean="0">
                          <a:latin typeface="AR P丸ゴシック体M" pitchFamily="50" charset="-128"/>
                          <a:ea typeface="AR P丸ゴシック体M" pitchFamily="50" charset="-128"/>
                        </a:rPr>
                        <a:t>48</a:t>
                      </a:r>
                      <a:r>
                        <a:rPr kumimoji="1" lang="ja-JP" altLang="en-US" sz="1400" dirty="0" smtClean="0">
                          <a:latin typeface="AR P丸ゴシック体M" pitchFamily="50" charset="-128"/>
                          <a:ea typeface="AR P丸ゴシック体M" pitchFamily="50" charset="-128"/>
                        </a:rPr>
                        <a:t>／</a:t>
                      </a:r>
                      <a:r>
                        <a:rPr kumimoji="1" lang="en-US" altLang="ja-JP" sz="1400" dirty="0" smtClean="0">
                          <a:latin typeface="AR P丸ゴシック体M" pitchFamily="50" charset="-128"/>
                          <a:ea typeface="AR P丸ゴシック体M" pitchFamily="50" charset="-128"/>
                        </a:rPr>
                        <a:t>1,650</a:t>
                      </a:r>
                      <a:r>
                        <a:rPr kumimoji="1" lang="ja-JP" altLang="en-US" sz="1400" dirty="0" smtClean="0">
                          <a:latin typeface="AR P丸ゴシック体M" pitchFamily="50" charset="-128"/>
                          <a:ea typeface="AR P丸ゴシック体M" pitchFamily="50" charset="-128"/>
                        </a:rPr>
                        <a:t>人（</a:t>
                      </a:r>
                      <a:r>
                        <a:rPr kumimoji="1" lang="en-US" altLang="ja-JP" sz="1400" dirty="0" smtClean="0">
                          <a:latin typeface="AR P丸ゴシック体M" pitchFamily="50" charset="-128"/>
                          <a:ea typeface="AR P丸ゴシック体M" pitchFamily="50" charset="-128"/>
                        </a:rPr>
                        <a:t>2.9</a:t>
                      </a:r>
                      <a:r>
                        <a:rPr kumimoji="1" lang="ja-JP" altLang="en-US" sz="1400" dirty="0" smtClean="0">
                          <a:latin typeface="AR P丸ゴシック体M" pitchFamily="50" charset="-128"/>
                          <a:ea typeface="AR P丸ゴシック体M" pitchFamily="50" charset="-128"/>
                        </a:rPr>
                        <a:t>％）</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52285">
                <a:tc>
                  <a:txBody>
                    <a:bodyPr/>
                    <a:lstStyle/>
                    <a:p>
                      <a:r>
                        <a:rPr kumimoji="1" lang="ja-JP" altLang="en-US" sz="1400" dirty="0" smtClean="0">
                          <a:latin typeface="AR P丸ゴシック体M" pitchFamily="50" charset="-128"/>
                          <a:ea typeface="AR P丸ゴシック体M" pitchFamily="50" charset="-128"/>
                        </a:rPr>
                        <a:t>Ｇ</a:t>
                      </a:r>
                      <a:r>
                        <a:rPr kumimoji="1" lang="ja-JP" altLang="en-US" sz="1400" baseline="0" dirty="0" smtClean="0">
                          <a:latin typeface="AR P丸ゴシック体M" pitchFamily="50" charset="-128"/>
                          <a:ea typeface="AR P丸ゴシック体M" pitchFamily="50" charset="-128"/>
                        </a:rPr>
                        <a:t>  </a:t>
                      </a:r>
                      <a:r>
                        <a:rPr kumimoji="1" lang="ja-JP" altLang="en-US" sz="1400" dirty="0" smtClean="0">
                          <a:latin typeface="AR P丸ゴシック体M" pitchFamily="50" charset="-128"/>
                          <a:ea typeface="AR P丸ゴシック体M" pitchFamily="50" charset="-128"/>
                        </a:rPr>
                        <a:t>長期失業者支援事業</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latin typeface="AR P丸ゴシック体M" pitchFamily="50" charset="-128"/>
                          <a:ea typeface="AR P丸ゴシック体M" pitchFamily="50" charset="-128"/>
                        </a:rPr>
                        <a:t>貸付（職安）－「民間職業紹介」のレールに乗り、講習を受ける。</a:t>
                      </a:r>
                      <a:r>
                        <a:rPr kumimoji="1" lang="en-US" altLang="ja-JP" sz="1400" dirty="0" smtClean="0">
                          <a:latin typeface="AR P丸ゴシック体M" pitchFamily="50" charset="-128"/>
                          <a:ea typeface="AR P丸ゴシック体M" pitchFamily="50" charset="-128"/>
                        </a:rPr>
                        <a:t>60</a:t>
                      </a:r>
                      <a:r>
                        <a:rPr kumimoji="1" lang="ja-JP" altLang="en-US" sz="1400" dirty="0" smtClean="0">
                          <a:latin typeface="AR P丸ゴシック体M" pitchFamily="50" charset="-128"/>
                          <a:ea typeface="AR P丸ゴシック体M" pitchFamily="50" charset="-128"/>
                        </a:rPr>
                        <a:t>歳未満。貸付は労働金庫から月</a:t>
                      </a:r>
                      <a:r>
                        <a:rPr kumimoji="1" lang="en-US" altLang="ja-JP" sz="1400" dirty="0" smtClean="0">
                          <a:latin typeface="AR P丸ゴシック体M" pitchFamily="50" charset="-128"/>
                          <a:ea typeface="AR P丸ゴシック体M" pitchFamily="50" charset="-128"/>
                        </a:rPr>
                        <a:t>15</a:t>
                      </a:r>
                      <a:r>
                        <a:rPr kumimoji="1" lang="ja-JP" altLang="en-US" sz="1400" dirty="0" smtClean="0">
                          <a:latin typeface="AR P丸ゴシック体M" pitchFamily="50" charset="-128"/>
                          <a:ea typeface="AR P丸ゴシック体M" pitchFamily="50" charset="-128"/>
                        </a:rPr>
                        <a:t>万円</a:t>
                      </a:r>
                      <a:r>
                        <a:rPr kumimoji="1" lang="en-US" altLang="ja-JP" sz="1400" dirty="0" smtClean="0">
                          <a:latin typeface="AR P丸ゴシック体M" pitchFamily="50" charset="-128"/>
                          <a:ea typeface="AR P丸ゴシック体M" pitchFamily="50" charset="-128"/>
                        </a:rPr>
                        <a:t>×6</a:t>
                      </a:r>
                      <a:r>
                        <a:rPr kumimoji="1" lang="ja-JP" altLang="en-US" sz="1400" dirty="0" smtClean="0">
                          <a:latin typeface="AR P丸ゴシック体M" pitchFamily="50" charset="-128"/>
                          <a:ea typeface="AR P丸ゴシック体M" pitchFamily="50" charset="-128"/>
                        </a:rPr>
                        <a:t>回。</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400" dirty="0" smtClean="0">
                          <a:latin typeface="AR P丸ゴシック体M" pitchFamily="50" charset="-128"/>
                          <a:ea typeface="AR P丸ゴシック体M" pitchFamily="50" charset="-128"/>
                        </a:rPr>
                        <a:t>4,874</a:t>
                      </a:r>
                      <a:r>
                        <a:rPr kumimoji="1" lang="ja-JP" altLang="en-US" sz="1400" dirty="0" smtClean="0">
                          <a:latin typeface="AR P丸ゴシック体M" pitchFamily="50" charset="-128"/>
                          <a:ea typeface="AR P丸ゴシック体M" pitchFamily="50" charset="-128"/>
                        </a:rPr>
                        <a:t>／</a:t>
                      </a:r>
                      <a:r>
                        <a:rPr kumimoji="1" lang="en-US" altLang="ja-JP" sz="1400" dirty="0" smtClean="0">
                          <a:latin typeface="AR P丸ゴシック体M" pitchFamily="50" charset="-128"/>
                          <a:ea typeface="AR P丸ゴシック体M" pitchFamily="50" charset="-128"/>
                        </a:rPr>
                        <a:t>16,000</a:t>
                      </a:r>
                      <a:r>
                        <a:rPr kumimoji="1" lang="ja-JP" altLang="en-US" sz="1400" dirty="0" smtClean="0">
                          <a:latin typeface="AR P丸ゴシック体M" pitchFamily="50" charset="-128"/>
                          <a:ea typeface="AR P丸ゴシック体M" pitchFamily="50" charset="-128"/>
                        </a:rPr>
                        <a:t>人（</a:t>
                      </a:r>
                      <a:r>
                        <a:rPr kumimoji="1" lang="en-US" altLang="ja-JP" sz="1400" dirty="0" smtClean="0">
                          <a:latin typeface="AR P丸ゴシック体M" pitchFamily="50" charset="-128"/>
                          <a:ea typeface="AR P丸ゴシック体M" pitchFamily="50" charset="-128"/>
                        </a:rPr>
                        <a:t>30.6</a:t>
                      </a:r>
                      <a:r>
                        <a:rPr kumimoji="1" lang="ja-JP" altLang="en-US" sz="1400" dirty="0" smtClean="0">
                          <a:latin typeface="AR P丸ゴシック体M" pitchFamily="50" charset="-128"/>
                          <a:ea typeface="AR P丸ゴシック体M" pitchFamily="50" charset="-128"/>
                        </a:rPr>
                        <a:t>％）</a:t>
                      </a:r>
                      <a:endParaRPr kumimoji="1" lang="ja-JP" altLang="en-US" sz="1400" dirty="0">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正方形/長方形 5"/>
          <p:cNvSpPr/>
          <p:nvPr/>
        </p:nvSpPr>
        <p:spPr>
          <a:xfrm>
            <a:off x="251520" y="5805264"/>
            <a:ext cx="2214579" cy="571504"/>
          </a:xfrm>
          <a:prstGeom prst="rect">
            <a:avLst/>
          </a:prstGeom>
          <a:solidFill>
            <a:schemeClr val="accent4">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smtClean="0">
                <a:solidFill>
                  <a:schemeClr val="tx1"/>
                </a:solidFill>
                <a:latin typeface="AR P丸ゴシック体M" pitchFamily="50" charset="-128"/>
                <a:ea typeface="AR P丸ゴシック体M" pitchFamily="50" charset="-128"/>
              </a:rPr>
              <a:t>2011</a:t>
            </a:r>
            <a:r>
              <a:rPr kumimoji="1" lang="ja-JP" altLang="en-US" sz="1400" dirty="0" smtClean="0">
                <a:solidFill>
                  <a:schemeClr val="tx1"/>
                </a:solidFill>
                <a:latin typeface="AR P丸ゴシック体M" pitchFamily="50" charset="-128"/>
                <a:ea typeface="AR P丸ゴシック体M" pitchFamily="50" charset="-128"/>
              </a:rPr>
              <a:t>年度から「求職者支援制度」として恒久化</a:t>
            </a:r>
            <a:endParaRPr kumimoji="1" lang="ja-JP" altLang="en-US" sz="1400" dirty="0">
              <a:solidFill>
                <a:schemeClr val="tx1"/>
              </a:solidFill>
              <a:latin typeface="AR P丸ゴシック体M" pitchFamily="50" charset="-128"/>
              <a:ea typeface="AR P丸ゴシック体M" pitchFamily="50" charset="-128"/>
            </a:endParaRPr>
          </a:p>
        </p:txBody>
      </p:sp>
      <p:cxnSp>
        <p:nvCxnSpPr>
          <p:cNvPr id="8" name="直線コネクタ 7"/>
          <p:cNvCxnSpPr/>
          <p:nvPr/>
        </p:nvCxnSpPr>
        <p:spPr>
          <a:xfrm rot="5400000">
            <a:off x="-571537" y="4714884"/>
            <a:ext cx="2143140" cy="285752"/>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467545" y="260648"/>
            <a:ext cx="8136904" cy="8108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smtClean="0">
              <a:solidFill>
                <a:schemeClr val="tx1"/>
              </a:solidFill>
              <a:latin typeface="AR P丸ゴシック体M" pitchFamily="50" charset="-128"/>
              <a:ea typeface="AR P丸ゴシック体M" pitchFamily="50" charset="-128"/>
            </a:endParaRPr>
          </a:p>
          <a:p>
            <a:r>
              <a:rPr lang="en-US" altLang="ja-JP" sz="2000" dirty="0" smtClean="0">
                <a:solidFill>
                  <a:schemeClr val="tx1"/>
                </a:solidFill>
                <a:latin typeface="AR P丸ゴシック体M" pitchFamily="50" charset="-128"/>
                <a:ea typeface="AR P丸ゴシック体M" pitchFamily="50" charset="-128"/>
              </a:rPr>
              <a:t>〔</a:t>
            </a:r>
            <a:r>
              <a:rPr lang="ja-JP" altLang="en-US" sz="2000" dirty="0" smtClean="0">
                <a:solidFill>
                  <a:schemeClr val="tx1"/>
                </a:solidFill>
                <a:latin typeface="AR P丸ゴシック体M" pitchFamily="50" charset="-128"/>
                <a:ea typeface="AR P丸ゴシック体M" pitchFamily="50" charset="-128"/>
              </a:rPr>
              <a:t>資料８</a:t>
            </a:r>
            <a:r>
              <a:rPr lang="en-US" altLang="ja-JP" sz="2000" dirty="0" smtClean="0">
                <a:solidFill>
                  <a:schemeClr val="tx1"/>
                </a:solidFill>
                <a:latin typeface="AR P丸ゴシック体M" pitchFamily="50" charset="-128"/>
                <a:ea typeface="AR P丸ゴシック体M" pitchFamily="50" charset="-128"/>
              </a:rPr>
              <a:t>〕</a:t>
            </a:r>
            <a:r>
              <a:rPr lang="ja-JP" altLang="en-US" sz="2000" dirty="0" smtClean="0">
                <a:solidFill>
                  <a:schemeClr val="tx1"/>
                </a:solidFill>
                <a:latin typeface="AR P丸ゴシック体M" pitchFamily="50" charset="-128"/>
                <a:ea typeface="AR P丸ゴシック体M" pitchFamily="50" charset="-128"/>
              </a:rPr>
              <a:t>　利用率平均</a:t>
            </a:r>
            <a:r>
              <a:rPr lang="en-US" altLang="ja-JP" sz="2000" dirty="0" smtClean="0">
                <a:solidFill>
                  <a:schemeClr val="tx1"/>
                </a:solidFill>
                <a:latin typeface="AR P丸ゴシック体M" pitchFamily="50" charset="-128"/>
                <a:ea typeface="AR P丸ゴシック体M" pitchFamily="50" charset="-128"/>
              </a:rPr>
              <a:t>7.7</a:t>
            </a:r>
            <a:r>
              <a:rPr lang="ja-JP" altLang="en-US" sz="2000" dirty="0" smtClean="0">
                <a:solidFill>
                  <a:schemeClr val="tx1"/>
                </a:solidFill>
                <a:latin typeface="AR P丸ゴシック体M" pitchFamily="50" charset="-128"/>
                <a:ea typeface="AR P丸ゴシック体M" pitchFamily="50" charset="-128"/>
              </a:rPr>
              <a:t>％の「第</a:t>
            </a:r>
            <a:r>
              <a:rPr lang="en-US" altLang="ja-JP" sz="2000" dirty="0" smtClean="0">
                <a:solidFill>
                  <a:schemeClr val="tx1"/>
                </a:solidFill>
                <a:latin typeface="AR P丸ゴシック体M" pitchFamily="50" charset="-128"/>
                <a:ea typeface="AR P丸ゴシック体M" pitchFamily="50" charset="-128"/>
              </a:rPr>
              <a:t>2</a:t>
            </a:r>
            <a:r>
              <a:rPr lang="ja-JP" altLang="en-US" sz="2000" dirty="0" smtClean="0">
                <a:solidFill>
                  <a:schemeClr val="tx1"/>
                </a:solidFill>
                <a:latin typeface="AR P丸ゴシック体M" pitchFamily="50" charset="-128"/>
                <a:ea typeface="AR P丸ゴシック体M" pitchFamily="50" charset="-128"/>
              </a:rPr>
              <a:t>の安全網」の内容と利用状況</a:t>
            </a:r>
            <a:endParaRPr lang="en-US" altLang="ja-JP" sz="20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　　　　　　　　　　　　　　　　　　　　　　　　　　　　　（「日経」報道を補強して作成）</a:t>
            </a:r>
          </a:p>
          <a:p>
            <a:endParaRPr kumimoji="1"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7157" y="1196752"/>
            <a:ext cx="8501123" cy="2589438"/>
          </a:xfrm>
        </p:spPr>
        <p:txBody>
          <a:bodyPr>
            <a:normAutofit fontScale="90000"/>
          </a:bodyPr>
          <a:lstStyle/>
          <a:p>
            <a:pPr algn="l"/>
            <a:r>
              <a:rPr kumimoji="1" lang="ja-JP" altLang="en-US" sz="2000" dirty="0" smtClean="0">
                <a:solidFill>
                  <a:schemeClr val="tx1"/>
                </a:solidFill>
                <a:latin typeface="AR P丸ゴシック体M" pitchFamily="50" charset="-128"/>
                <a:ea typeface="AR P丸ゴシック体M" pitchFamily="50" charset="-128"/>
              </a:rPr>
              <a:t>岡部卓</a:t>
            </a:r>
            <a:r>
              <a:rPr kumimoji="1" lang="ja-JP" altLang="en-US" sz="1600" dirty="0" smtClean="0">
                <a:solidFill>
                  <a:schemeClr val="tx1"/>
                </a:solidFill>
                <a:latin typeface="AR P丸ゴシック体M" pitchFamily="50" charset="-128"/>
                <a:ea typeface="AR P丸ゴシック体M" pitchFamily="50" charset="-128"/>
              </a:rPr>
              <a:t>（首都大学東京）－総合支援資金は離職者支援の一定の効果はあるが、本来は給付が望ましい。求職中で家もない人への貸し付けは</a:t>
            </a:r>
            <a:r>
              <a:rPr kumimoji="1" lang="ja-JP" altLang="en-US" sz="1600" u="sng" dirty="0" smtClean="0">
                <a:solidFill>
                  <a:schemeClr val="tx1"/>
                </a:solidFill>
                <a:latin typeface="AR P丸ゴシック体M" pitchFamily="50" charset="-128"/>
                <a:ea typeface="AR P丸ゴシック体M" pitchFamily="50" charset="-128"/>
              </a:rPr>
              <a:t>公的な多重債務者を生む</a:t>
            </a:r>
            <a:r>
              <a:rPr kumimoji="1" lang="ja-JP" altLang="en-US" sz="1600" dirty="0" smtClean="0">
                <a:solidFill>
                  <a:schemeClr val="tx1"/>
                </a:solidFill>
                <a:latin typeface="AR P丸ゴシック体M" pitchFamily="50" charset="-128"/>
                <a:ea typeface="AR P丸ゴシック体M" pitchFamily="50" charset="-128"/>
              </a:rPr>
              <a:t>ようなもので、</a:t>
            </a:r>
            <a:r>
              <a:rPr kumimoji="1" lang="ja-JP" altLang="en-US" sz="1600" u="sng" dirty="0" smtClean="0">
                <a:solidFill>
                  <a:schemeClr val="tx1"/>
                </a:solidFill>
                <a:latin typeface="AR P丸ゴシック体M" pitchFamily="50" charset="-128"/>
                <a:ea typeface="AR P丸ゴシック体M" pitchFamily="50" charset="-128"/>
              </a:rPr>
              <a:t>不良債権化</a:t>
            </a:r>
            <a:r>
              <a:rPr kumimoji="1" lang="ja-JP" altLang="en-US" sz="1600" dirty="0" smtClean="0">
                <a:solidFill>
                  <a:schemeClr val="tx1"/>
                </a:solidFill>
                <a:latin typeface="AR P丸ゴシック体M" pitchFamily="50" charset="-128"/>
                <a:ea typeface="AR P丸ゴシック体M" pitchFamily="50" charset="-128"/>
              </a:rPr>
              <a:t>は目に見えている。政府は前政権から引き継いだ場当たり的な措置ではなく、職業安定所や自治体、社会福祉協議会が連携して就労の場を確保する仕組みや雇用保険の拡充など、抜本的な雇用・貧困者政策に取り組むべきだ。</a:t>
            </a:r>
            <a:r>
              <a:rPr kumimoji="1" lang="en-US" altLang="ja-JP" sz="1600" dirty="0" smtClean="0">
                <a:solidFill>
                  <a:schemeClr val="tx1"/>
                </a:solidFill>
                <a:latin typeface="AR P丸ゴシック体M" pitchFamily="50" charset="-128"/>
                <a:ea typeface="AR P丸ゴシック体M" pitchFamily="50" charset="-128"/>
              </a:rPr>
              <a:t/>
            </a:r>
            <a:br>
              <a:rPr kumimoji="1" lang="en-US" altLang="ja-JP" sz="1600" dirty="0" smtClean="0">
                <a:solidFill>
                  <a:schemeClr val="tx1"/>
                </a:solidFill>
                <a:latin typeface="AR P丸ゴシック体M" pitchFamily="50" charset="-128"/>
                <a:ea typeface="AR P丸ゴシック体M" pitchFamily="50" charset="-128"/>
              </a:rPr>
            </a:br>
            <a:r>
              <a:rPr lang="en-US" altLang="ja-JP" sz="1600" dirty="0" smtClean="0">
                <a:solidFill>
                  <a:schemeClr val="tx1"/>
                </a:solidFill>
                <a:latin typeface="AR P丸ゴシック体M" pitchFamily="50" charset="-128"/>
                <a:ea typeface="AR P丸ゴシック体M" pitchFamily="50" charset="-128"/>
              </a:rPr>
              <a:t/>
            </a:r>
            <a:br>
              <a:rPr lang="en-US" altLang="ja-JP" sz="1600" dirty="0" smtClean="0">
                <a:solidFill>
                  <a:schemeClr val="tx1"/>
                </a:solidFill>
                <a:latin typeface="AR P丸ゴシック体M" pitchFamily="50" charset="-128"/>
                <a:ea typeface="AR P丸ゴシック体M" pitchFamily="50" charset="-128"/>
              </a:rPr>
            </a:br>
            <a:r>
              <a:rPr lang="ja-JP" altLang="en-US" sz="2000" dirty="0" smtClean="0">
                <a:solidFill>
                  <a:schemeClr val="tx1"/>
                </a:solidFill>
                <a:latin typeface="AR P丸ゴシック体M" pitchFamily="50" charset="-128"/>
                <a:ea typeface="AR P丸ゴシック体M" pitchFamily="50" charset="-128"/>
              </a:rPr>
              <a:t>真田政稔</a:t>
            </a:r>
            <a:r>
              <a:rPr lang="ja-JP" altLang="en-US" sz="1600" dirty="0" smtClean="0">
                <a:solidFill>
                  <a:schemeClr val="tx1"/>
                </a:solidFill>
                <a:latin typeface="AR P丸ゴシック体M" pitchFamily="50" charset="-128"/>
                <a:ea typeface="AR P丸ゴシック体M" pitchFamily="50" charset="-128"/>
              </a:rPr>
              <a:t>（大阪府社協福祉資金部長）－水道も電気も止められ、生活が破たんしている方に貸付をすべきなのか。</a:t>
            </a:r>
            <a:r>
              <a:rPr lang="ja-JP" altLang="en-US" sz="1600" u="sng" dirty="0" smtClean="0">
                <a:solidFill>
                  <a:schemeClr val="tx1"/>
                </a:solidFill>
                <a:latin typeface="AR P丸ゴシック体M" pitchFamily="50" charset="-128"/>
                <a:ea typeface="AR P丸ゴシック体M" pitchFamily="50" charset="-128"/>
              </a:rPr>
              <a:t>生活保護の申請を先送り</a:t>
            </a:r>
            <a:r>
              <a:rPr lang="ja-JP" altLang="en-US" sz="1600" dirty="0" smtClean="0">
                <a:solidFill>
                  <a:schemeClr val="tx1"/>
                </a:solidFill>
                <a:latin typeface="AR P丸ゴシック体M" pitchFamily="50" charset="-128"/>
                <a:ea typeface="AR P丸ゴシック体M" pitchFamily="50" charset="-128"/>
              </a:rPr>
              <a:t>して、借金までさせていると感じる例もある。このままで</a:t>
            </a:r>
            <a:r>
              <a:rPr lang="ja-JP" altLang="en-US" sz="1600" u="sng" dirty="0" smtClean="0">
                <a:solidFill>
                  <a:schemeClr val="tx1"/>
                </a:solidFill>
                <a:latin typeface="AR P丸ゴシック体M" pitchFamily="50" charset="-128"/>
                <a:ea typeface="AR P丸ゴシック体M" pitchFamily="50" charset="-128"/>
              </a:rPr>
              <a:t>は原資が枯渇</a:t>
            </a:r>
            <a:r>
              <a:rPr lang="ja-JP" altLang="en-US" sz="1600" dirty="0" smtClean="0">
                <a:solidFill>
                  <a:schemeClr val="tx1"/>
                </a:solidFill>
                <a:latin typeface="AR P丸ゴシック体M" pitchFamily="50" charset="-128"/>
                <a:ea typeface="AR P丸ゴシック体M" pitchFamily="50" charset="-128"/>
              </a:rPr>
              <a:t>し、制度は破たんしてしまう。</a:t>
            </a:r>
            <a:r>
              <a:rPr kumimoji="1" lang="en-US" altLang="ja-JP" sz="1600" dirty="0" smtClean="0">
                <a:solidFill>
                  <a:schemeClr val="tx1"/>
                </a:solidFill>
                <a:latin typeface="AR P丸ゴシック体M" pitchFamily="50" charset="-128"/>
                <a:ea typeface="AR P丸ゴシック体M" pitchFamily="50" charset="-128"/>
              </a:rPr>
              <a:t/>
            </a:r>
            <a:br>
              <a:rPr kumimoji="1" lang="en-US" altLang="ja-JP" sz="1600" dirty="0" smtClean="0">
                <a:solidFill>
                  <a:schemeClr val="tx1"/>
                </a:solidFill>
                <a:latin typeface="AR P丸ゴシック体M" pitchFamily="50" charset="-128"/>
                <a:ea typeface="AR P丸ゴシック体M" pitchFamily="50" charset="-128"/>
              </a:rPr>
            </a:br>
            <a:r>
              <a:rPr lang="en-US" altLang="ja-JP" sz="1400" dirty="0" smtClean="0">
                <a:solidFill>
                  <a:schemeClr val="tx1"/>
                </a:solidFill>
                <a:latin typeface="AR P丸ゴシック体M" pitchFamily="50" charset="-128"/>
                <a:ea typeface="AR P丸ゴシック体M" pitchFamily="50" charset="-128"/>
              </a:rPr>
              <a:t/>
            </a:r>
            <a:br>
              <a:rPr lang="en-US" altLang="ja-JP" sz="1400" dirty="0" smtClean="0">
                <a:solidFill>
                  <a:schemeClr val="tx1"/>
                </a:solidFill>
                <a:latin typeface="AR P丸ゴシック体M" pitchFamily="50" charset="-128"/>
                <a:ea typeface="AR P丸ゴシック体M" pitchFamily="50" charset="-128"/>
              </a:rPr>
            </a:br>
            <a:r>
              <a:rPr lang="en-US" altLang="ja-JP" sz="1400" dirty="0" smtClean="0">
                <a:solidFill>
                  <a:schemeClr val="tx1"/>
                </a:solidFill>
                <a:latin typeface="AR P丸ゴシック体M" pitchFamily="50" charset="-128"/>
                <a:ea typeface="AR P丸ゴシック体M" pitchFamily="50" charset="-128"/>
              </a:rPr>
              <a:t/>
            </a:r>
            <a:br>
              <a:rPr lang="en-US" altLang="ja-JP" sz="1400" dirty="0" smtClean="0">
                <a:solidFill>
                  <a:schemeClr val="tx1"/>
                </a:solidFill>
                <a:latin typeface="AR P丸ゴシック体M" pitchFamily="50" charset="-128"/>
                <a:ea typeface="AR P丸ゴシック体M" pitchFamily="50" charset="-128"/>
              </a:rPr>
            </a:br>
            <a:endParaRPr kumimoji="1" lang="ja-JP" altLang="en-US" sz="1400" dirty="0">
              <a:solidFill>
                <a:schemeClr val="tx1"/>
              </a:solidFill>
              <a:latin typeface="AR P丸ゴシック体M" pitchFamily="50" charset="-128"/>
              <a:ea typeface="AR P丸ゴシック体M" pitchFamily="50" charset="-128"/>
            </a:endParaRPr>
          </a:p>
        </p:txBody>
      </p:sp>
      <p:sp>
        <p:nvSpPr>
          <p:cNvPr id="3" name="コンテンツ プレースホルダ 2"/>
          <p:cNvSpPr>
            <a:spLocks noGrp="1"/>
          </p:cNvSpPr>
          <p:nvPr>
            <p:ph idx="1"/>
          </p:nvPr>
        </p:nvSpPr>
        <p:spPr>
          <a:xfrm>
            <a:off x="357157" y="3286125"/>
            <a:ext cx="8501123" cy="3216974"/>
          </a:xfrm>
        </p:spPr>
        <p:txBody>
          <a:bodyPr>
            <a:normAutofit/>
          </a:bodyPr>
          <a:lstStyle/>
          <a:p>
            <a:pPr>
              <a:lnSpc>
                <a:spcPct val="110000"/>
              </a:lnSpc>
              <a:spcBef>
                <a:spcPts val="0"/>
              </a:spcBef>
              <a:buNone/>
            </a:pPr>
            <a:r>
              <a:rPr kumimoji="1" lang="ja-JP" altLang="en-US" sz="1800" dirty="0" smtClean="0">
                <a:latin typeface="AR P丸ゴシック体M" pitchFamily="50" charset="-128"/>
                <a:ea typeface="AR P丸ゴシック体M" pitchFamily="50" charset="-128"/>
              </a:rPr>
              <a:t>駒村康平</a:t>
            </a:r>
            <a:r>
              <a:rPr kumimoji="1" lang="ja-JP" altLang="en-US" sz="1400" dirty="0" smtClean="0">
                <a:latin typeface="AR P丸ゴシック体M" pitchFamily="50" charset="-128"/>
                <a:ea typeface="AR P丸ゴシック体M" pitchFamily="50" charset="-128"/>
              </a:rPr>
              <a:t>（慶大）</a:t>
            </a:r>
            <a:r>
              <a:rPr kumimoji="1" lang="ja-JP" altLang="en-US" sz="1800" dirty="0" smtClean="0">
                <a:latin typeface="AR P丸ゴシック体M" pitchFamily="50" charset="-128"/>
                <a:ea typeface="AR P丸ゴシック体M" pitchFamily="50" charset="-128"/>
              </a:rPr>
              <a:t>　失業対策のすき間を埋めよ</a:t>
            </a:r>
            <a:endParaRPr kumimoji="1" lang="en-US" altLang="ja-JP" sz="1800" dirty="0" smtClean="0">
              <a:latin typeface="AR P丸ゴシック体M" pitchFamily="50" charset="-128"/>
              <a:ea typeface="AR P丸ゴシック体M" pitchFamily="50" charset="-128"/>
            </a:endParaRPr>
          </a:p>
          <a:p>
            <a:pPr>
              <a:lnSpc>
                <a:spcPct val="110000"/>
              </a:lnSpc>
              <a:spcBef>
                <a:spcPts val="0"/>
              </a:spcBef>
              <a:buNone/>
            </a:pPr>
            <a:r>
              <a:rPr lang="ja-JP" altLang="en-US" sz="1400" dirty="0" smtClean="0">
                <a:latin typeface="AR P丸ゴシック体M" pitchFamily="50" charset="-128"/>
                <a:ea typeface="AR P丸ゴシック体M" pitchFamily="50" charset="-128"/>
              </a:rPr>
              <a:t>雇用保険の失業手当は、完全失業者の</a:t>
            </a:r>
            <a:r>
              <a:rPr lang="en-US" altLang="ja-JP" sz="1400" dirty="0" smtClean="0">
                <a:latin typeface="AR P丸ゴシック体M" pitchFamily="50" charset="-128"/>
                <a:ea typeface="AR P丸ゴシック体M" pitchFamily="50" charset="-128"/>
              </a:rPr>
              <a:t>2</a:t>
            </a:r>
            <a:r>
              <a:rPr lang="ja-JP" altLang="en-US" sz="1400" dirty="0" smtClean="0">
                <a:latin typeface="AR P丸ゴシック体M" pitchFamily="50" charset="-128"/>
                <a:ea typeface="AR P丸ゴシック体M" pitchFamily="50" charset="-128"/>
              </a:rPr>
              <a:t>割程度しか受給できていない。生活保護の予備軍が大量に生まれて</a:t>
            </a:r>
            <a:endParaRPr lang="en-US" altLang="ja-JP" sz="1400" dirty="0" smtClean="0">
              <a:latin typeface="AR P丸ゴシック体M" pitchFamily="50" charset="-128"/>
              <a:ea typeface="AR P丸ゴシック体M" pitchFamily="50" charset="-128"/>
            </a:endParaRPr>
          </a:p>
          <a:p>
            <a:pPr>
              <a:lnSpc>
                <a:spcPct val="110000"/>
              </a:lnSpc>
              <a:spcBef>
                <a:spcPts val="0"/>
              </a:spcBef>
              <a:buNone/>
            </a:pPr>
            <a:r>
              <a:rPr lang="ja-JP" altLang="en-US" sz="1400" dirty="0" smtClean="0">
                <a:latin typeface="AR P丸ゴシック体M" pitchFamily="50" charset="-128"/>
                <a:ea typeface="AR P丸ゴシック体M" pitchFamily="50" charset="-128"/>
              </a:rPr>
              <a:t>もおかしくないが、受給は限定的。雇用保険と生活保護の間に落ち込む労働者が生まれている。そのすき間を</a:t>
            </a:r>
            <a:endParaRPr lang="en-US" altLang="ja-JP" sz="1400" dirty="0" smtClean="0">
              <a:latin typeface="AR P丸ゴシック体M" pitchFamily="50" charset="-128"/>
              <a:ea typeface="AR P丸ゴシック体M" pitchFamily="50" charset="-128"/>
            </a:endParaRPr>
          </a:p>
          <a:p>
            <a:pPr>
              <a:lnSpc>
                <a:spcPct val="110000"/>
              </a:lnSpc>
              <a:spcBef>
                <a:spcPts val="0"/>
              </a:spcBef>
              <a:buNone/>
            </a:pPr>
            <a:r>
              <a:rPr lang="ja-JP" altLang="en-US" sz="1400" dirty="0" smtClean="0">
                <a:latin typeface="AR P丸ゴシック体M" pitchFamily="50" charset="-128"/>
                <a:ea typeface="AR P丸ゴシック体M" pitchFamily="50" charset="-128"/>
              </a:rPr>
              <a:t>埋める必要がある。</a:t>
            </a:r>
            <a:endParaRPr lang="en-US" altLang="ja-JP" sz="1400" dirty="0" smtClean="0">
              <a:latin typeface="AR P丸ゴシック体M" pitchFamily="50" charset="-128"/>
              <a:ea typeface="AR P丸ゴシック体M" pitchFamily="50" charset="-128"/>
            </a:endParaRPr>
          </a:p>
          <a:p>
            <a:pPr>
              <a:lnSpc>
                <a:spcPct val="110000"/>
              </a:lnSpc>
              <a:spcBef>
                <a:spcPts val="0"/>
              </a:spcBef>
              <a:buNone/>
            </a:pPr>
            <a:r>
              <a:rPr kumimoji="1" lang="ja-JP" altLang="en-US" sz="1400" u="sng" dirty="0" smtClean="0">
                <a:latin typeface="AR P丸ゴシック体M" pitchFamily="50" charset="-128"/>
                <a:ea typeface="AR P丸ゴシック体M" pitchFamily="50" charset="-128"/>
              </a:rPr>
              <a:t>「失業扶助」</a:t>
            </a:r>
            <a:r>
              <a:rPr kumimoji="1" lang="ja-JP" altLang="en-US" sz="1400" dirty="0" smtClean="0">
                <a:latin typeface="AR P丸ゴシック体M" pitchFamily="50" charset="-128"/>
                <a:ea typeface="AR P丸ゴシック体M" pitchFamily="50" charset="-128"/>
              </a:rPr>
              <a:t>－資力調査をせず、職業訓練の受講を義務付ける。条件をつけて所得保障を行う。</a:t>
            </a:r>
            <a:endParaRPr kumimoji="1" lang="en-US" altLang="ja-JP" sz="1400" dirty="0" smtClean="0">
              <a:latin typeface="AR P丸ゴシック体M" pitchFamily="50" charset="-128"/>
              <a:ea typeface="AR P丸ゴシック体M" pitchFamily="50" charset="-128"/>
            </a:endParaRPr>
          </a:p>
          <a:p>
            <a:pPr>
              <a:lnSpc>
                <a:spcPct val="110000"/>
              </a:lnSpc>
              <a:spcBef>
                <a:spcPts val="0"/>
              </a:spcBef>
              <a:buNone/>
            </a:pPr>
            <a:r>
              <a:rPr kumimoji="1" lang="ja-JP" altLang="en-US" sz="1400" dirty="0" smtClean="0">
                <a:latin typeface="AR P丸ゴシック体M" pitchFamily="50" charset="-128"/>
                <a:ea typeface="AR P丸ゴシック体M" pitchFamily="50" charset="-128"/>
              </a:rPr>
              <a:t>住宅手当や家族手当－所得が低い世帯。夫婦とも非正規でも家庭をもてるような仕組みづくりが不可欠。</a:t>
            </a:r>
            <a:endParaRPr kumimoji="1" lang="en-US" altLang="ja-JP" sz="1800" dirty="0" smtClean="0">
              <a:latin typeface="AR P丸ゴシック体M" pitchFamily="50" charset="-128"/>
              <a:ea typeface="AR P丸ゴシック体M" pitchFamily="50" charset="-128"/>
            </a:endParaRPr>
          </a:p>
          <a:p>
            <a:pPr>
              <a:lnSpc>
                <a:spcPct val="110000"/>
              </a:lnSpc>
              <a:spcBef>
                <a:spcPts val="0"/>
              </a:spcBef>
              <a:buNone/>
            </a:pPr>
            <a:endParaRPr lang="en-US" altLang="ja-JP" sz="1800" dirty="0" smtClean="0">
              <a:latin typeface="AR P丸ゴシック体M" pitchFamily="50" charset="-128"/>
              <a:ea typeface="AR P丸ゴシック体M" pitchFamily="50" charset="-128"/>
            </a:endParaRPr>
          </a:p>
          <a:p>
            <a:pPr>
              <a:lnSpc>
                <a:spcPct val="110000"/>
              </a:lnSpc>
              <a:spcBef>
                <a:spcPts val="0"/>
              </a:spcBef>
              <a:buNone/>
            </a:pPr>
            <a:r>
              <a:rPr kumimoji="1" lang="ja-JP" altLang="en-US" sz="1800" dirty="0" smtClean="0">
                <a:latin typeface="AR P丸ゴシック体M" pitchFamily="50" charset="-128"/>
                <a:ea typeface="AR P丸ゴシック体M" pitchFamily="50" charset="-128"/>
              </a:rPr>
              <a:t>「毎日」社説</a:t>
            </a:r>
            <a:r>
              <a:rPr kumimoji="1" lang="ja-JP" altLang="en-US" sz="1400" dirty="0" smtClean="0">
                <a:latin typeface="AR P丸ゴシック体M" pitchFamily="50" charset="-128"/>
                <a:ea typeface="AR P丸ゴシック体M" pitchFamily="50" charset="-128"/>
              </a:rPr>
              <a:t>（</a:t>
            </a:r>
            <a:r>
              <a:rPr kumimoji="1" lang="en-US" altLang="ja-JP" sz="1400" dirty="0" smtClean="0">
                <a:latin typeface="AR P丸ゴシック体M" pitchFamily="50" charset="-128"/>
                <a:ea typeface="AR P丸ゴシック体M" pitchFamily="50" charset="-128"/>
              </a:rPr>
              <a:t>2010</a:t>
            </a:r>
            <a:r>
              <a:rPr lang="en-US" altLang="ja-JP" sz="1400" dirty="0" smtClean="0">
                <a:latin typeface="AR P丸ゴシック体M" pitchFamily="50" charset="-128"/>
                <a:ea typeface="AR P丸ゴシック体M" pitchFamily="50" charset="-128"/>
              </a:rPr>
              <a:t>.</a:t>
            </a:r>
            <a:r>
              <a:rPr kumimoji="1" lang="en-US" altLang="ja-JP" sz="1400" dirty="0" smtClean="0">
                <a:latin typeface="AR P丸ゴシック体M" pitchFamily="50" charset="-128"/>
                <a:ea typeface="AR P丸ゴシック体M" pitchFamily="50" charset="-128"/>
              </a:rPr>
              <a:t>1.23</a:t>
            </a:r>
            <a:r>
              <a:rPr kumimoji="1" lang="ja-JP" altLang="en-US" sz="1400" dirty="0" smtClean="0">
                <a:latin typeface="AR P丸ゴシック体M" pitchFamily="50" charset="-128"/>
                <a:ea typeface="AR P丸ゴシック体M" pitchFamily="50" charset="-128"/>
              </a:rPr>
              <a:t>）　</a:t>
            </a:r>
            <a:r>
              <a:rPr kumimoji="1" lang="ja-JP" altLang="en-US" sz="1800" dirty="0" smtClean="0">
                <a:latin typeface="AR P丸ゴシック体M" pitchFamily="50" charset="-128"/>
                <a:ea typeface="AR P丸ゴシック体M" pitchFamily="50" charset="-128"/>
              </a:rPr>
              <a:t>貧困対策－就労につながる支援を</a:t>
            </a:r>
            <a:endParaRPr kumimoji="1" lang="en-US" altLang="ja-JP" sz="1800" dirty="0" smtClean="0">
              <a:latin typeface="AR P丸ゴシック体M" pitchFamily="50" charset="-128"/>
              <a:ea typeface="AR P丸ゴシック体M" pitchFamily="50" charset="-128"/>
            </a:endParaRPr>
          </a:p>
          <a:p>
            <a:pPr>
              <a:lnSpc>
                <a:spcPct val="110000"/>
              </a:lnSpc>
              <a:spcBef>
                <a:spcPts val="0"/>
              </a:spcBef>
              <a:buNone/>
            </a:pPr>
            <a:r>
              <a:rPr lang="en-US" altLang="ja-JP" sz="1400" dirty="0" smtClean="0">
                <a:latin typeface="AR P丸ゴシック体M" pitchFamily="50" charset="-128"/>
                <a:ea typeface="AR P丸ゴシック体M" pitchFamily="50" charset="-128"/>
              </a:rPr>
              <a:t>…</a:t>
            </a:r>
            <a:r>
              <a:rPr lang="ja-JP" altLang="en-US" sz="1400" dirty="0" smtClean="0">
                <a:latin typeface="AR P丸ゴシック体M" pitchFamily="50" charset="-128"/>
                <a:ea typeface="AR P丸ゴシック体M" pitchFamily="50" charset="-128"/>
              </a:rPr>
              <a:t>いくら安全網を拡充しても、それが機能しなければ生活保護の受給者は増え、長期化して財政を圧迫する</a:t>
            </a:r>
            <a:endParaRPr lang="en-US" altLang="ja-JP" sz="1400" dirty="0" smtClean="0">
              <a:latin typeface="AR P丸ゴシック体M" pitchFamily="50" charset="-128"/>
              <a:ea typeface="AR P丸ゴシック体M" pitchFamily="50" charset="-128"/>
            </a:endParaRPr>
          </a:p>
          <a:p>
            <a:pPr>
              <a:lnSpc>
                <a:spcPct val="110000"/>
              </a:lnSpc>
              <a:spcBef>
                <a:spcPts val="0"/>
              </a:spcBef>
              <a:buNone/>
            </a:pPr>
            <a:r>
              <a:rPr lang="ja-JP" altLang="en-US" sz="1400" dirty="0" smtClean="0">
                <a:latin typeface="AR P丸ゴシック体M" pitchFamily="50" charset="-128"/>
                <a:ea typeface="AR P丸ゴシック体M" pitchFamily="50" charset="-128"/>
              </a:rPr>
              <a:t>悪循環に陥る。</a:t>
            </a:r>
            <a:r>
              <a:rPr lang="en-US" altLang="ja-JP" sz="1400" dirty="0" smtClean="0">
                <a:latin typeface="AR P丸ゴシック体M" pitchFamily="50" charset="-128"/>
                <a:ea typeface="AR P丸ゴシック体M" pitchFamily="50" charset="-128"/>
              </a:rPr>
              <a:t>…</a:t>
            </a:r>
            <a:r>
              <a:rPr lang="ja-JP" altLang="en-US" sz="1400" dirty="0" smtClean="0">
                <a:latin typeface="AR P丸ゴシック体M" pitchFamily="50" charset="-128"/>
                <a:ea typeface="AR P丸ゴシック体M" pitchFamily="50" charset="-128"/>
              </a:rPr>
              <a:t>相談窓口と予算を増やすだけでなく</a:t>
            </a:r>
            <a:r>
              <a:rPr lang="ja-JP" altLang="en-US" sz="1400" u="sng" dirty="0" smtClean="0">
                <a:latin typeface="AR P丸ゴシック体M" pitchFamily="50" charset="-128"/>
                <a:ea typeface="AR P丸ゴシック体M" pitchFamily="50" charset="-128"/>
              </a:rPr>
              <a:t>、着実に就労や社会参加につなげるための制度改革</a:t>
            </a:r>
            <a:r>
              <a:rPr lang="ja-JP" altLang="en-US" sz="1400" dirty="0" smtClean="0">
                <a:latin typeface="AR P丸ゴシック体M" pitchFamily="50" charset="-128"/>
                <a:ea typeface="AR P丸ゴシック体M" pitchFamily="50" charset="-128"/>
              </a:rPr>
              <a:t>が</a:t>
            </a:r>
            <a:endParaRPr lang="en-US" altLang="ja-JP" sz="1400" dirty="0" smtClean="0">
              <a:latin typeface="AR P丸ゴシック体M" pitchFamily="50" charset="-128"/>
              <a:ea typeface="AR P丸ゴシック体M" pitchFamily="50" charset="-128"/>
            </a:endParaRPr>
          </a:p>
          <a:p>
            <a:pPr>
              <a:lnSpc>
                <a:spcPct val="110000"/>
              </a:lnSpc>
              <a:spcBef>
                <a:spcPts val="0"/>
              </a:spcBef>
              <a:buNone/>
            </a:pPr>
            <a:r>
              <a:rPr lang="ja-JP" altLang="en-US" sz="1400" dirty="0" smtClean="0">
                <a:latin typeface="AR P丸ゴシック体M" pitchFamily="50" charset="-128"/>
                <a:ea typeface="AR P丸ゴシック体M" pitchFamily="50" charset="-128"/>
              </a:rPr>
              <a:t>必要でないか。</a:t>
            </a:r>
            <a:endParaRPr kumimoji="1" lang="en-US" altLang="ja-JP" sz="1400" dirty="0" smtClean="0">
              <a:latin typeface="AR P丸ゴシック体M" pitchFamily="50" charset="-128"/>
              <a:ea typeface="AR P丸ゴシック体M" pitchFamily="50" charset="-128"/>
            </a:endParaRPr>
          </a:p>
          <a:p>
            <a:pPr>
              <a:lnSpc>
                <a:spcPct val="110000"/>
              </a:lnSpc>
              <a:spcBef>
                <a:spcPts val="0"/>
              </a:spcBef>
              <a:buNone/>
            </a:pPr>
            <a:endParaRPr kumimoji="1" lang="ja-JP" altLang="en-US" sz="1400" dirty="0">
              <a:latin typeface="AR P丸ゴシック体M" pitchFamily="50" charset="-128"/>
              <a:ea typeface="AR P丸ゴシック体M" pitchFamily="50" charset="-128"/>
            </a:endParaRPr>
          </a:p>
        </p:txBody>
      </p:sp>
      <p:sp>
        <p:nvSpPr>
          <p:cNvPr id="5" name="正方形/長方形 4"/>
          <p:cNvSpPr/>
          <p:nvPr/>
        </p:nvSpPr>
        <p:spPr>
          <a:xfrm>
            <a:off x="428596" y="571480"/>
            <a:ext cx="6303643" cy="5000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smtClean="0">
                <a:solidFill>
                  <a:schemeClr val="tx1"/>
                </a:solidFill>
                <a:latin typeface="AR P丸ゴシック体M" pitchFamily="50" charset="-128"/>
                <a:ea typeface="AR P丸ゴシック体M" pitchFamily="50" charset="-128"/>
              </a:rPr>
              <a:t>〔</a:t>
            </a:r>
            <a:r>
              <a:rPr lang="ja-JP" altLang="en-US" sz="2000" dirty="0" smtClean="0">
                <a:solidFill>
                  <a:schemeClr val="tx1"/>
                </a:solidFill>
                <a:latin typeface="AR P丸ゴシック体M" pitchFamily="50" charset="-128"/>
                <a:ea typeface="AR P丸ゴシック体M" pitchFamily="50" charset="-128"/>
              </a:rPr>
              <a:t>資料９</a:t>
            </a:r>
            <a:r>
              <a:rPr lang="en-US" altLang="ja-JP" sz="2000" dirty="0" smtClean="0">
                <a:solidFill>
                  <a:schemeClr val="tx1"/>
                </a:solidFill>
                <a:latin typeface="AR P丸ゴシック体M" pitchFamily="50" charset="-128"/>
                <a:ea typeface="AR P丸ゴシック体M" pitchFamily="50" charset="-128"/>
              </a:rPr>
              <a:t>〕</a:t>
            </a:r>
            <a:r>
              <a:rPr lang="ja-JP" altLang="en-US" sz="2000" dirty="0" smtClean="0">
                <a:solidFill>
                  <a:schemeClr val="tx1"/>
                </a:solidFill>
                <a:latin typeface="AR P丸ゴシック体M" pitchFamily="50" charset="-128"/>
                <a:ea typeface="AR P丸ゴシック体M" pitchFamily="50" charset="-128"/>
              </a:rPr>
              <a:t>　「第２の安全網」の“貸付策” をどう見るか？</a:t>
            </a:r>
            <a:endParaRPr kumimoji="1" lang="ja-JP" altLang="en-US" sz="2000"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2618</TotalTime>
  <Words>2613</Words>
  <Application>Microsoft Office PowerPoint</Application>
  <PresentationFormat>画面に合わせる (4:3)</PresentationFormat>
  <Paragraphs>411</Paragraphs>
  <Slides>10</Slides>
  <Notes>10</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Office テーマ</vt:lpstr>
      <vt:lpstr>〔資料1〕  「公的雇用創出」のこの間の流れ</vt:lpstr>
      <vt:lpstr>〔資料2〕　「政府緊急雇用対策」の進捗状況(2000年9月時点)</vt:lpstr>
      <vt:lpstr>〔資料３〕　長期化する失業 　　　　09年の完全失業者－336万人 　　　　・3か月以上の失業者－214万人 　　　　・1年以上の失業者－95万人</vt:lpstr>
      <vt:lpstr>  </vt:lpstr>
      <vt:lpstr> 高齢者雇用対策の体系 ①60歳代の雇用確保－65歳へ定年引き上げ、継続雇用(06.4高齢者雇用安定法で義務　 　化)→10年度までに50％。 　70歳まで働ける企業の促進→10年度までに20％ ②再就職促進－年齢制限の禁止の義務化(07.10　雇用対策法) ③多様な就業・社会参加の促進－シルバー人材センター</vt:lpstr>
      <vt:lpstr> </vt:lpstr>
      <vt:lpstr>第2のセーフティネット（雇用の安全網）－失業者が再就職するまでの間、国が生活に必要な資金を貸し付けたり、支援する制度。2008年12月に本格的に始まり、現在は7つの施策がある。対象は雇用保険の失業給付を受けられない人や住居を失った人など。雇用保険の失業給付が第1の安全網、生活保護が最後の安全網で、その間をつないで社会復帰を促す狙いがある。（日経１３．２） </vt:lpstr>
      <vt:lpstr> </vt:lpstr>
      <vt:lpstr>岡部卓（首都大学東京）－総合支援資金は離職者支援の一定の効果はあるが、本来は給付が望ましい。求職中で家もない人への貸し付けは公的な多重債務者を生むようなもので、不良債権化は目に見えている。政府は前政権から引き継いだ場当たり的な措置ではなく、職業安定所や自治体、社会福祉協議会が連携して就労の場を確保する仕組みや雇用保険の拡充など、抜本的な雇用・貧困者政策に取り組むべきだ。  真田政稔（大阪府社協福祉資金部長）－水道も電気も止められ、生活が破たんしている方に貸付をすべきなのか。生活保護の申請を先送りして、借金までさせていると感じる例もある。このままでは原資が枯渇し、制度は破たんしてしまう。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佐藤陵一</dc:creator>
  <cp:lastModifiedBy>佐藤陵一</cp:lastModifiedBy>
  <cp:revision>72</cp:revision>
  <dcterms:created xsi:type="dcterms:W3CDTF">2009-09-20T12:05:50Z</dcterms:created>
  <dcterms:modified xsi:type="dcterms:W3CDTF">2010-09-21T07:12:22Z</dcterms:modified>
</cp:coreProperties>
</file>