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337" r:id="rId2"/>
    <p:sldId id="341" r:id="rId3"/>
    <p:sldId id="343" r:id="rId4"/>
    <p:sldId id="345" r:id="rId5"/>
    <p:sldId id="358" r:id="rId6"/>
    <p:sldId id="347" r:id="rId7"/>
    <p:sldId id="349" r:id="rId8"/>
    <p:sldId id="350" r:id="rId9"/>
    <p:sldId id="351" r:id="rId10"/>
    <p:sldId id="355" r:id="rId11"/>
    <p:sldId id="356" r:id="rId12"/>
    <p:sldId id="357" r:id="rId13"/>
  </p:sldIdLst>
  <p:sldSz cx="9144000" cy="6858000" type="screen4x3"/>
  <p:notesSz cx="6858000" cy="99456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CFDC5"/>
    <a:srgbClr val="FFCCFF"/>
    <a:srgbClr val="FD2F6A"/>
    <a:srgbClr val="FF99CC"/>
    <a:srgbClr val="FFFF66"/>
    <a:srgbClr val="C1EFFF"/>
    <a:srgbClr val="FFDE75"/>
    <a:srgbClr val="FFD54F"/>
    <a:srgbClr val="FFD653"/>
    <a:srgbClr val="FFDA65"/>
  </p:clrMru>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2787"/>
    <p:restoredTop sz="90988" autoAdjust="0"/>
  </p:normalViewPr>
  <p:slideViewPr>
    <p:cSldViewPr>
      <p:cViewPr varScale="1">
        <p:scale>
          <a:sx n="69" d="100"/>
          <a:sy n="69" d="100"/>
        </p:scale>
        <p:origin x="-92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632" y="66"/>
      </p:cViewPr>
      <p:guideLst>
        <p:guide orient="horz" pos="3132"/>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___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______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manualLayout>
          <c:layoutTarget val="inner"/>
          <c:xMode val="edge"/>
          <c:yMode val="edge"/>
          <c:x val="0.19179813354071951"/>
          <c:y val="0.18242680242735893"/>
          <c:w val="0.79811722479751257"/>
          <c:h val="0.92331208358927996"/>
        </c:manualLayout>
      </c:layout>
      <c:pieChart>
        <c:varyColors val="1"/>
        <c:ser>
          <c:idx val="0"/>
          <c:order val="0"/>
          <c:tx>
            <c:strRef>
              <c:f>'Sheet1'!$B$1</c:f>
              <c:strCache>
                <c:ptCount val="1"/>
                <c:pt idx="0">
                  <c:v>相談項目</c:v>
                </c:pt>
              </c:strCache>
            </c:strRef>
          </c:tx>
          <c:spPr>
            <a:ln>
              <a:solidFill>
                <a:schemeClr val="tx1"/>
              </a:solidFill>
            </a:ln>
          </c:spPr>
          <c:explosion val="6"/>
          <c:dPt>
            <c:idx val="0"/>
            <c:spPr>
              <a:solidFill>
                <a:schemeClr val="bg1"/>
              </a:solidFill>
              <a:ln>
                <a:solidFill>
                  <a:schemeClr val="tx1"/>
                </a:solidFill>
              </a:ln>
            </c:spPr>
          </c:dPt>
          <c:dPt>
            <c:idx val="1"/>
            <c:spPr>
              <a:solidFill>
                <a:schemeClr val="accent2">
                  <a:lumMod val="20000"/>
                  <a:lumOff val="80000"/>
                </a:schemeClr>
              </a:solidFill>
              <a:ln>
                <a:solidFill>
                  <a:schemeClr val="tx1"/>
                </a:solidFill>
              </a:ln>
            </c:spPr>
          </c:dPt>
          <c:dPt>
            <c:idx val="2"/>
            <c:spPr>
              <a:solidFill>
                <a:srgbClr val="FFFF00"/>
              </a:solidFill>
              <a:ln>
                <a:solidFill>
                  <a:schemeClr val="tx1"/>
                </a:solidFill>
              </a:ln>
            </c:spPr>
          </c:dPt>
          <c:dPt>
            <c:idx val="4"/>
            <c:spPr>
              <a:solidFill>
                <a:schemeClr val="accent4">
                  <a:lumMod val="40000"/>
                  <a:lumOff val="60000"/>
                </a:schemeClr>
              </a:solidFill>
              <a:ln>
                <a:solidFill>
                  <a:schemeClr val="tx1"/>
                </a:solidFill>
              </a:ln>
            </c:spPr>
          </c:dPt>
          <c:dLbls>
            <c:dLbl>
              <c:idx val="0"/>
              <c:layout>
                <c:manualLayout>
                  <c:x val="-9.2085307019758644E-2"/>
                  <c:y val="0.16601608830250258"/>
                </c:manualLayout>
              </c:layout>
              <c:dLblPos val="bestFit"/>
              <c:showVal val="1"/>
              <c:showCatName val="1"/>
              <c:showPercent val="1"/>
            </c:dLbl>
            <c:dLbl>
              <c:idx val="1"/>
              <c:layout>
                <c:manualLayout>
                  <c:x val="-0.12311384593631097"/>
                  <c:y val="-1.2238880364644171E-2"/>
                </c:manualLayout>
              </c:layout>
              <c:dLblPos val="bestFit"/>
              <c:showVal val="1"/>
              <c:showCatName val="1"/>
              <c:showPercent val="1"/>
            </c:dLbl>
            <c:dLbl>
              <c:idx val="2"/>
              <c:layout>
                <c:manualLayout>
                  <c:x val="0.14481592547874281"/>
                  <c:y val="0"/>
                </c:manualLayout>
              </c:layout>
              <c:dLblPos val="bestFit"/>
              <c:showVal val="1"/>
              <c:showCatName val="1"/>
              <c:showPercent val="1"/>
            </c:dLbl>
            <c:dLbl>
              <c:idx val="3"/>
              <c:layout>
                <c:manualLayout>
                  <c:x val="1.3519669949021281E-3"/>
                  <c:y val="-0.26787590961070745"/>
                </c:manualLayout>
              </c:layout>
              <c:dLblPos val="bestFit"/>
              <c:showVal val="1"/>
              <c:showCatName val="1"/>
              <c:showPercent val="1"/>
            </c:dLbl>
            <c:dLbl>
              <c:idx val="4"/>
              <c:layout>
                <c:manualLayout>
                  <c:x val="0.12923755882405338"/>
                  <c:y val="2.3010808727094902E-3"/>
                </c:manualLayout>
              </c:layout>
              <c:dLblPos val="bestFit"/>
              <c:showVal val="1"/>
              <c:showCatName val="1"/>
              <c:showPercent val="1"/>
            </c:dLbl>
            <c:txPr>
              <a:bodyPr/>
              <a:lstStyle/>
              <a:p>
                <a:pPr>
                  <a:defRPr sz="1050">
                    <a:latin typeface="AR P丸ゴシック体M" pitchFamily="50" charset="-128"/>
                    <a:ea typeface="AR P丸ゴシック体M" pitchFamily="50" charset="-128"/>
                  </a:defRPr>
                </a:pPr>
                <a:endParaRPr lang="ja-JP"/>
              </a:p>
            </c:txPr>
            <c:dLblPos val="ctr"/>
            <c:showVal val="1"/>
            <c:showCatName val="1"/>
            <c:showPercent val="1"/>
            <c:showLeaderLines val="1"/>
          </c:dLbls>
          <c:cat>
            <c:strRef>
              <c:f>'Sheet1'!$A$2:$A$6</c:f>
              <c:strCache>
                <c:ptCount val="5"/>
                <c:pt idx="0">
                  <c:v>解雇</c:v>
                </c:pt>
                <c:pt idx="1">
                  <c:v>退職</c:v>
                </c:pt>
                <c:pt idx="2">
                  <c:v>賃金不払い</c:v>
                </c:pt>
                <c:pt idx="3">
                  <c:v>労働契約</c:v>
                </c:pt>
                <c:pt idx="4">
                  <c:v>いやがらせ</c:v>
                </c:pt>
              </c:strCache>
            </c:strRef>
          </c:cat>
          <c:val>
            <c:numRef>
              <c:f>'Sheet1'!$B$2:$B$6</c:f>
              <c:numCache>
                <c:formatCode>General</c:formatCode>
                <c:ptCount val="5"/>
                <c:pt idx="0">
                  <c:v>10625</c:v>
                </c:pt>
                <c:pt idx="1">
                  <c:v>8460</c:v>
                </c:pt>
                <c:pt idx="2">
                  <c:v>7733</c:v>
                </c:pt>
                <c:pt idx="3">
                  <c:v>6377</c:v>
                </c:pt>
                <c:pt idx="4">
                  <c:v>5960</c:v>
                </c:pt>
              </c:numCache>
            </c:numRef>
          </c:val>
        </c:ser>
        <c:firstSliceAng val="0"/>
      </c:pieChart>
    </c:plotArea>
    <c:plotVisOnly val="1"/>
  </c:chart>
  <c:spPr>
    <a:solidFill>
      <a:srgbClr val="C1EFFF"/>
    </a:solidFill>
  </c:spPr>
  <c:txPr>
    <a:bodyPr/>
    <a:lstStyle/>
    <a:p>
      <a:pPr>
        <a:defRPr sz="1800"/>
      </a:pPr>
      <a:endParaRPr lang="ja-JP"/>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sz="1050"/>
            </a:pPr>
            <a:r>
              <a:rPr lang="ja-JP" altLang="en-US" sz="900" b="0" dirty="0" smtClean="0">
                <a:latin typeface="AR丸ゴシック体M" pitchFamily="49" charset="-128"/>
                <a:ea typeface="AR丸ゴシック体M" pitchFamily="49" charset="-128"/>
              </a:rPr>
              <a:t>雇用者</a:t>
            </a:r>
            <a:r>
              <a:rPr lang="ja-JP" altLang="en-US" sz="900" b="0" dirty="0">
                <a:latin typeface="AR丸ゴシック体M" pitchFamily="49" charset="-128"/>
                <a:ea typeface="AR丸ゴシック体M" pitchFamily="49" charset="-128"/>
              </a:rPr>
              <a:t>の構成比</a:t>
            </a:r>
            <a:r>
              <a:rPr lang="ja-JP" altLang="en-US" sz="900" b="0" dirty="0" smtClean="0">
                <a:latin typeface="AR丸ゴシック体M" pitchFamily="49" charset="-128"/>
                <a:ea typeface="AR丸ゴシック体M" pitchFamily="49" charset="-128"/>
              </a:rPr>
              <a:t>（</a:t>
            </a:r>
            <a:r>
              <a:rPr lang="en-US" altLang="ja-JP" sz="900" b="0" dirty="0" smtClean="0">
                <a:latin typeface="AR丸ゴシック体M" pitchFamily="49" charset="-128"/>
                <a:ea typeface="AR丸ゴシック体M" pitchFamily="49" charset="-128"/>
              </a:rPr>
              <a:t>07</a:t>
            </a:r>
            <a:r>
              <a:rPr lang="ja-JP" altLang="en-US" sz="900" b="0" dirty="0" smtClean="0">
                <a:latin typeface="AR丸ゴシック体M" pitchFamily="49" charset="-128"/>
                <a:ea typeface="AR丸ゴシック体M" pitchFamily="49" charset="-128"/>
              </a:rPr>
              <a:t>年男女計</a:t>
            </a:r>
            <a:r>
              <a:rPr lang="ja-JP" altLang="en-US" sz="900" b="0" dirty="0">
                <a:latin typeface="AR丸ゴシック体M" pitchFamily="49" charset="-128"/>
                <a:ea typeface="AR丸ゴシック体M" pitchFamily="49" charset="-128"/>
              </a:rPr>
              <a:t>）</a:t>
            </a:r>
          </a:p>
        </c:rich>
      </c:tx>
      <c:layout>
        <c:manualLayout>
          <c:xMode val="edge"/>
          <c:yMode val="edge"/>
          <c:x val="0.226250846680118"/>
          <c:y val="0.86743856417387655"/>
        </c:manualLayout>
      </c:layout>
      <c:spPr>
        <a:noFill/>
        <a:ln>
          <a:noFill/>
        </a:ln>
      </c:spPr>
    </c:title>
    <c:plotArea>
      <c:layout/>
      <c:pieChart>
        <c:varyColors val="1"/>
        <c:ser>
          <c:idx val="0"/>
          <c:order val="0"/>
          <c:tx>
            <c:strRef>
              <c:f>Sheet1!$B$1</c:f>
              <c:strCache>
                <c:ptCount val="1"/>
                <c:pt idx="0">
                  <c:v>雇用者の構成比（男女計）</c:v>
                </c:pt>
              </c:strCache>
            </c:strRef>
          </c:tx>
          <c:explosion val="25"/>
          <c:dPt>
            <c:idx val="0"/>
            <c:explosion val="14"/>
          </c:dPt>
          <c:dLbls>
            <c:dLbl>
              <c:idx val="0"/>
              <c:layout>
                <c:manualLayout>
                  <c:x val="3.0310908607054012E-2"/>
                  <c:y val="-0.39548185122288509"/>
                </c:manualLayout>
              </c:layout>
              <c:tx>
                <c:rich>
                  <a:bodyPr/>
                  <a:lstStyle/>
                  <a:p>
                    <a:r>
                      <a:rPr lang="ja-JP" altLang="en-US" sz="1050" dirty="0">
                        <a:latin typeface="AR丸ゴシック体M" pitchFamily="49" charset="-128"/>
                        <a:ea typeface="AR丸ゴシック体M" pitchFamily="49" charset="-128"/>
                      </a:rPr>
                      <a:t>正規の社員・従業員
</a:t>
                    </a:r>
                    <a:r>
                      <a:rPr lang="en-US" altLang="ja-JP" sz="1050" dirty="0">
                        <a:latin typeface="AR丸ゴシック体M" pitchFamily="49" charset="-128"/>
                        <a:ea typeface="AR丸ゴシック体M" pitchFamily="49" charset="-128"/>
                      </a:rPr>
                      <a:t>66%</a:t>
                    </a:r>
                    <a:endParaRPr lang="ja-JP" altLang="en-US" sz="1050" dirty="0">
                      <a:latin typeface="AR丸ゴシック体M" pitchFamily="49" charset="-128"/>
                      <a:ea typeface="AR丸ゴシック体M" pitchFamily="49" charset="-128"/>
                    </a:endParaRPr>
                  </a:p>
                </c:rich>
              </c:tx>
              <c:showCatName val="1"/>
              <c:showPercent val="1"/>
            </c:dLbl>
            <c:dLbl>
              <c:idx val="1"/>
              <c:layout>
                <c:manualLayout>
                  <c:x val="1.6526568492959293E-3"/>
                  <c:y val="0.19277093628979888"/>
                </c:manualLayout>
              </c:layout>
              <c:tx>
                <c:rich>
                  <a:bodyPr/>
                  <a:lstStyle/>
                  <a:p>
                    <a:r>
                      <a:rPr lang="ja-JP" altLang="en-US" sz="1050" dirty="0">
                        <a:latin typeface="AR丸ゴシック体M" pitchFamily="49" charset="-128"/>
                        <a:ea typeface="AR丸ゴシック体M" pitchFamily="49" charset="-128"/>
                      </a:rPr>
                      <a:t>パート
</a:t>
                    </a:r>
                    <a:r>
                      <a:rPr lang="en-US" altLang="ja-JP" sz="1050" dirty="0">
                        <a:latin typeface="AR丸ゴシック体M" pitchFamily="49" charset="-128"/>
                        <a:ea typeface="AR丸ゴシック体M" pitchFamily="49" charset="-128"/>
                      </a:rPr>
                      <a:t>16%</a:t>
                    </a:r>
                    <a:endParaRPr lang="ja-JP" altLang="en-US" sz="1050" dirty="0">
                      <a:latin typeface="AR丸ゴシック体M" pitchFamily="49" charset="-128"/>
                      <a:ea typeface="AR丸ゴシック体M" pitchFamily="49" charset="-128"/>
                    </a:endParaRPr>
                  </a:p>
                </c:rich>
              </c:tx>
              <c:showCatName val="1"/>
              <c:showPercent val="1"/>
            </c:dLbl>
            <c:dLbl>
              <c:idx val="2"/>
              <c:layout/>
              <c:tx>
                <c:rich>
                  <a:bodyPr/>
                  <a:lstStyle/>
                  <a:p>
                    <a:r>
                      <a:rPr lang="ja-JP" altLang="en-US" sz="1050" dirty="0">
                        <a:latin typeface="AR丸ゴシック体M" pitchFamily="49" charset="-128"/>
                        <a:ea typeface="AR丸ゴシック体M" pitchFamily="49" charset="-128"/>
                      </a:rPr>
                      <a:t>アルバイト
</a:t>
                    </a:r>
                    <a:r>
                      <a:rPr lang="en-US" altLang="ja-JP" sz="1050" dirty="0">
                        <a:latin typeface="AR丸ゴシック体M" pitchFamily="49" charset="-128"/>
                        <a:ea typeface="AR丸ゴシック体M" pitchFamily="49" charset="-128"/>
                      </a:rPr>
                      <a:t>6%</a:t>
                    </a:r>
                    <a:endParaRPr lang="ja-JP" altLang="en-US" sz="1050" dirty="0">
                      <a:latin typeface="AR丸ゴシック体M" pitchFamily="49" charset="-128"/>
                      <a:ea typeface="AR丸ゴシック体M" pitchFamily="49" charset="-128"/>
                    </a:endParaRPr>
                  </a:p>
                </c:rich>
              </c:tx>
              <c:showCatName val="1"/>
              <c:showPercent val="1"/>
            </c:dLbl>
            <c:dLbl>
              <c:idx val="3"/>
              <c:layout/>
              <c:tx>
                <c:rich>
                  <a:bodyPr/>
                  <a:lstStyle/>
                  <a:p>
                    <a:r>
                      <a:rPr lang="ja-JP" altLang="en-US" sz="1050" dirty="0"/>
                      <a:t>派遣社員
</a:t>
                    </a:r>
                    <a:r>
                      <a:rPr lang="en-US" altLang="ja-JP" sz="1050" dirty="0"/>
                      <a:t>3%</a:t>
                    </a:r>
                  </a:p>
                </c:rich>
              </c:tx>
              <c:showCatName val="1"/>
              <c:showPercent val="1"/>
            </c:dLbl>
            <c:dLbl>
              <c:idx val="4"/>
              <c:layout>
                <c:manualLayout>
                  <c:x val="0.13321862087008254"/>
                  <c:y val="2.9868993050951326E-2"/>
                </c:manualLayout>
              </c:layout>
              <c:tx>
                <c:rich>
                  <a:bodyPr/>
                  <a:lstStyle/>
                  <a:p>
                    <a:r>
                      <a:rPr lang="ja-JP" altLang="en-US" sz="1050" dirty="0">
                        <a:latin typeface="AR丸ゴシック体M" pitchFamily="49" charset="-128"/>
                        <a:ea typeface="AR丸ゴシック体M" pitchFamily="49" charset="-128"/>
                      </a:rPr>
                      <a:t>契約社員・嘱託
</a:t>
                    </a:r>
                    <a:r>
                      <a:rPr lang="en-US" altLang="ja-JP" sz="1050" dirty="0">
                        <a:latin typeface="AR丸ゴシック体M" pitchFamily="49" charset="-128"/>
                        <a:ea typeface="AR丸ゴシック体M" pitchFamily="49" charset="-128"/>
                      </a:rPr>
                      <a:t>6%</a:t>
                    </a:r>
                    <a:endParaRPr lang="ja-JP" altLang="en-US" sz="1050" dirty="0">
                      <a:latin typeface="AR丸ゴシック体M" pitchFamily="49" charset="-128"/>
                      <a:ea typeface="AR丸ゴシック体M" pitchFamily="49" charset="-128"/>
                    </a:endParaRPr>
                  </a:p>
                </c:rich>
              </c:tx>
              <c:showCatName val="1"/>
              <c:showPercent val="1"/>
            </c:dLbl>
            <c:dLbl>
              <c:idx val="5"/>
              <c:layout>
                <c:manualLayout>
                  <c:x val="0.17956902605522962"/>
                  <c:y val="6.8445803256607693E-2"/>
                </c:manualLayout>
              </c:layout>
              <c:tx>
                <c:rich>
                  <a:bodyPr/>
                  <a:lstStyle/>
                  <a:p>
                    <a:r>
                      <a:rPr lang="ja-JP" altLang="en-US" sz="1050" dirty="0">
                        <a:latin typeface="AR丸ゴシック体M" pitchFamily="49" charset="-128"/>
                        <a:ea typeface="AR丸ゴシック体M" pitchFamily="49" charset="-128"/>
                      </a:rPr>
                      <a:t>その他
</a:t>
                    </a:r>
                    <a:r>
                      <a:rPr lang="en-US" altLang="ja-JP" sz="1050" dirty="0">
                        <a:latin typeface="AR丸ゴシック体M" pitchFamily="49" charset="-128"/>
                        <a:ea typeface="AR丸ゴシック体M" pitchFamily="49" charset="-128"/>
                      </a:rPr>
                      <a:t>3%</a:t>
                    </a:r>
                    <a:endParaRPr lang="ja-JP" altLang="en-US" sz="1050" dirty="0">
                      <a:latin typeface="AR丸ゴシック体M" pitchFamily="49" charset="-128"/>
                      <a:ea typeface="AR丸ゴシック体M" pitchFamily="49" charset="-128"/>
                    </a:endParaRPr>
                  </a:p>
                </c:rich>
              </c:tx>
              <c:showCatName val="1"/>
              <c:showPercent val="1"/>
            </c:dLbl>
            <c:txPr>
              <a:bodyPr/>
              <a:lstStyle/>
              <a:p>
                <a:pPr>
                  <a:defRPr sz="1050"/>
                </a:pPr>
                <a:endParaRPr lang="ja-JP"/>
              </a:p>
            </c:txPr>
            <c:showCatName val="1"/>
            <c:showPercent val="1"/>
            <c:showLeaderLines val="1"/>
          </c:dLbls>
          <c:cat>
            <c:strRef>
              <c:f>Sheet1!$A$2:$A$7</c:f>
              <c:strCache>
                <c:ptCount val="6"/>
                <c:pt idx="0">
                  <c:v>正規の社員・従業員</c:v>
                </c:pt>
                <c:pt idx="1">
                  <c:v>パート</c:v>
                </c:pt>
                <c:pt idx="2">
                  <c:v>アルバイト</c:v>
                </c:pt>
                <c:pt idx="3">
                  <c:v>派遣社員</c:v>
                </c:pt>
                <c:pt idx="4">
                  <c:v>契約社員・嘱託</c:v>
                </c:pt>
                <c:pt idx="5">
                  <c:v>その他</c:v>
                </c:pt>
              </c:strCache>
            </c:strRef>
          </c:cat>
          <c:val>
            <c:numRef>
              <c:f>Sheet1!$B$2:$B$7</c:f>
              <c:numCache>
                <c:formatCode>0%</c:formatCode>
                <c:ptCount val="6"/>
                <c:pt idx="0">
                  <c:v>0.65000000000000835</c:v>
                </c:pt>
                <c:pt idx="1">
                  <c:v>0.16000000000000081</c:v>
                </c:pt>
                <c:pt idx="2">
                  <c:v>6.0000000000000414E-2</c:v>
                </c:pt>
                <c:pt idx="3">
                  <c:v>3.0000000000000211E-2</c:v>
                </c:pt>
                <c:pt idx="4">
                  <c:v>6.0000000000000414E-2</c:v>
                </c:pt>
                <c:pt idx="5">
                  <c:v>3.0000000000000211E-2</c:v>
                </c:pt>
              </c:numCache>
            </c:numRef>
          </c:val>
        </c:ser>
        <c:firstSliceAng val="0"/>
      </c:pieChart>
      <c:spPr>
        <a:noFill/>
      </c:spPr>
    </c:plotArea>
    <c:plotVisOnly val="1"/>
  </c:chart>
  <c:txPr>
    <a:bodyPr/>
    <a:lstStyle/>
    <a:p>
      <a:pPr>
        <a:defRPr sz="1800"/>
      </a:pPr>
      <a:endParaRPr lang="ja-JP"/>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manualLayout>
          <c:layoutTarget val="inner"/>
          <c:xMode val="edge"/>
          <c:yMode val="edge"/>
          <c:x val="5.0640849576383908E-2"/>
          <c:y val="2.8918054320513868E-2"/>
          <c:w val="0.94727572944604754"/>
          <c:h val="0.87081975703292314"/>
        </c:manualLayout>
      </c:layout>
      <c:lineChart>
        <c:grouping val="standard"/>
        <c:ser>
          <c:idx val="0"/>
          <c:order val="0"/>
          <c:tx>
            <c:strRef>
              <c:f>Sheet1!$B$1</c:f>
              <c:strCache>
                <c:ptCount val="1"/>
                <c:pt idx="0">
                  <c:v>自給率(%）</c:v>
                </c:pt>
              </c:strCache>
            </c:strRef>
          </c:tx>
          <c:spPr>
            <a:ln w="38100">
              <a:solidFill>
                <a:schemeClr val="tx1"/>
              </a:solidFill>
            </a:ln>
          </c:spPr>
          <c:marker>
            <c:spPr>
              <a:solidFill>
                <a:schemeClr val="accent1"/>
              </a:solidFill>
              <a:ln w="38100">
                <a:solidFill>
                  <a:schemeClr val="tx1"/>
                </a:solidFill>
              </a:ln>
            </c:spPr>
          </c:marker>
          <c:dLbls>
            <c:dLbl>
              <c:idx val="4"/>
              <c:layout>
                <c:manualLayout>
                  <c:x val="-1.6330490027857058E-3"/>
                  <c:y val="-3.748786994365761E-2"/>
                </c:manualLayout>
              </c:layout>
              <c:showVal val="1"/>
            </c:dLbl>
            <c:dLbl>
              <c:idx val="5"/>
              <c:layout>
                <c:manualLayout>
                  <c:x val="6.532196011142819E-3"/>
                  <c:y val="3.7487869943657499E-2"/>
                </c:manualLayout>
              </c:layout>
              <c:showVal val="1"/>
            </c:dLbl>
            <c:spPr>
              <a:ln>
                <a:noFill/>
              </a:ln>
            </c:spPr>
            <c:txPr>
              <a:bodyPr/>
              <a:lstStyle/>
              <a:p>
                <a:pPr>
                  <a:defRPr sz="1200" b="1">
                    <a:latin typeface="AR P丸ゴシック体M" pitchFamily="50" charset="-128"/>
                    <a:ea typeface="AR P丸ゴシック体M" pitchFamily="50" charset="-128"/>
                  </a:defRPr>
                </a:pPr>
                <a:endParaRPr lang="ja-JP"/>
              </a:p>
            </c:txPr>
            <c:showVal val="1"/>
          </c:dLbls>
          <c:cat>
            <c:strRef>
              <c:f>Sheet1!$A$2:$A$9</c:f>
              <c:strCache>
                <c:ptCount val="8"/>
                <c:pt idx="0">
                  <c:v>1960</c:v>
                </c:pt>
                <c:pt idx="1">
                  <c:v>1970</c:v>
                </c:pt>
                <c:pt idx="2">
                  <c:v>1974</c:v>
                </c:pt>
                <c:pt idx="3">
                  <c:v>1988</c:v>
                </c:pt>
                <c:pt idx="4">
                  <c:v>1995</c:v>
                </c:pt>
                <c:pt idx="5">
                  <c:v>1998</c:v>
                </c:pt>
                <c:pt idx="6">
                  <c:v>2008</c:v>
                </c:pt>
                <c:pt idx="7">
                  <c:v>TPP参加</c:v>
                </c:pt>
              </c:strCache>
            </c:strRef>
          </c:cat>
          <c:val>
            <c:numRef>
              <c:f>Sheet1!$B$2:$B$9</c:f>
              <c:numCache>
                <c:formatCode>General</c:formatCode>
                <c:ptCount val="8"/>
                <c:pt idx="0">
                  <c:v>79</c:v>
                </c:pt>
                <c:pt idx="1">
                  <c:v>60</c:v>
                </c:pt>
                <c:pt idx="2">
                  <c:v>53</c:v>
                </c:pt>
                <c:pt idx="3">
                  <c:v>47</c:v>
                </c:pt>
                <c:pt idx="4">
                  <c:v>42</c:v>
                </c:pt>
                <c:pt idx="5">
                  <c:v>41</c:v>
                </c:pt>
                <c:pt idx="6">
                  <c:v>40</c:v>
                </c:pt>
                <c:pt idx="7">
                  <c:v>13</c:v>
                </c:pt>
              </c:numCache>
            </c:numRef>
          </c:val>
          <c:smooth val="1"/>
        </c:ser>
        <c:marker val="1"/>
        <c:axId val="246994432"/>
        <c:axId val="246995968"/>
      </c:lineChart>
      <c:catAx>
        <c:axId val="246994432"/>
        <c:scaling>
          <c:orientation val="minMax"/>
        </c:scaling>
        <c:axPos val="b"/>
        <c:numFmt formatCode="General" sourceLinked="1"/>
        <c:majorTickMark val="none"/>
        <c:tickLblPos val="nextTo"/>
        <c:txPr>
          <a:bodyPr/>
          <a:lstStyle/>
          <a:p>
            <a:pPr>
              <a:defRPr sz="1400">
                <a:latin typeface="AR P丸ゴシック体M" pitchFamily="50" charset="-128"/>
                <a:ea typeface="AR P丸ゴシック体M" pitchFamily="50" charset="-128"/>
              </a:defRPr>
            </a:pPr>
            <a:endParaRPr lang="ja-JP"/>
          </a:p>
        </c:txPr>
        <c:crossAx val="246995968"/>
        <c:crosses val="autoZero"/>
        <c:auto val="1"/>
        <c:lblAlgn val="ctr"/>
        <c:lblOffset val="100"/>
      </c:catAx>
      <c:valAx>
        <c:axId val="246995968"/>
        <c:scaling>
          <c:orientation val="minMax"/>
        </c:scaling>
        <c:axPos val="l"/>
        <c:majorGridlines/>
        <c:numFmt formatCode="General" sourceLinked="1"/>
        <c:majorTickMark val="none"/>
        <c:tickLblPos val="nextTo"/>
        <c:spPr>
          <a:ln w="9525">
            <a:noFill/>
          </a:ln>
        </c:spPr>
        <c:txPr>
          <a:bodyPr/>
          <a:lstStyle/>
          <a:p>
            <a:pPr>
              <a:defRPr sz="1400">
                <a:latin typeface="AR P丸ゴシック体M" pitchFamily="50" charset="-128"/>
                <a:ea typeface="AR P丸ゴシック体M" pitchFamily="50" charset="-128"/>
              </a:defRPr>
            </a:pPr>
            <a:endParaRPr lang="ja-JP"/>
          </a:p>
        </c:txPr>
        <c:crossAx val="246994432"/>
        <c:crosses val="autoZero"/>
        <c:crossBetween val="between"/>
      </c:valAx>
      <c:spPr>
        <a:noFill/>
        <a:ln w="25400">
          <a:noFill/>
        </a:ln>
      </c:spPr>
    </c:plotArea>
    <c:plotVisOnly val="1"/>
  </c:chart>
  <c:txPr>
    <a:bodyPr/>
    <a:lstStyle/>
    <a:p>
      <a:pPr>
        <a:defRPr sz="1800"/>
      </a:pPr>
      <a:endParaRPr lang="ja-JP"/>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0.0463</cdr:x>
      <cdr:y>0.26569</cdr:y>
    </cdr:from>
    <cdr:to>
      <cdr:x>0.18629</cdr:x>
      <cdr:y>0.38039</cdr:y>
    </cdr:to>
    <cdr:sp macro="" textlink="">
      <cdr:nvSpPr>
        <cdr:cNvPr id="3" name="正方形/長方形 2"/>
        <cdr:cNvSpPr/>
      </cdr:nvSpPr>
      <cdr:spPr>
        <a:xfrm xmlns:a="http://schemas.openxmlformats.org/drawingml/2006/main">
          <a:off x="360040" y="1080120"/>
          <a:ext cx="1088683" cy="466266"/>
        </a:xfrm>
        <a:prstGeom xmlns:a="http://schemas.openxmlformats.org/drawingml/2006/main" prst="rect">
          <a:avLst/>
        </a:prstGeom>
        <a:solidFill xmlns:a="http://schemas.openxmlformats.org/drawingml/2006/main">
          <a:srgbClr val="FFFF00"/>
        </a:solidFill>
        <a:ln xmlns:a="http://schemas.openxmlformats.org/drawingml/2006/main" w="3175"/>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050" dirty="0" smtClean="0">
              <a:solidFill>
                <a:schemeClr val="tx1"/>
              </a:solidFill>
              <a:latin typeface="AR P丸ゴシック体M" pitchFamily="50" charset="-128"/>
              <a:ea typeface="AR P丸ゴシック体M" pitchFamily="50" charset="-128"/>
            </a:rPr>
            <a:t>農産物</a:t>
          </a:r>
          <a:r>
            <a:rPr lang="en-US" altLang="ja-JP" sz="1050" dirty="0">
              <a:solidFill>
                <a:schemeClr val="tx1"/>
              </a:solidFill>
              <a:latin typeface="AR P丸ゴシック体M" pitchFamily="50" charset="-128"/>
              <a:ea typeface="AR P丸ゴシック体M" pitchFamily="50" charset="-128"/>
            </a:rPr>
            <a:t>121</a:t>
          </a:r>
          <a:r>
            <a:rPr lang="ja-JP" altLang="en-US" sz="1050" dirty="0" smtClean="0">
              <a:solidFill>
                <a:schemeClr val="tx1"/>
              </a:solidFill>
              <a:latin typeface="AR P丸ゴシック体M" pitchFamily="50" charset="-128"/>
              <a:ea typeface="AR P丸ゴシック体M" pitchFamily="50" charset="-128"/>
            </a:rPr>
            <a:t>品目の自由化</a:t>
          </a:r>
          <a:endParaRPr lang="ja-JP" sz="1050" dirty="0">
            <a:solidFill>
              <a:schemeClr val="tx1"/>
            </a:solidFill>
            <a:latin typeface="AR P丸ゴシック体M" pitchFamily="50" charset="-128"/>
            <a:ea typeface="AR P丸ゴシック体M" pitchFamily="50" charset="-128"/>
          </a:endParaRPr>
        </a:p>
      </cdr:txBody>
    </cdr:sp>
  </cdr:relSizeAnchor>
  <cdr:relSizeAnchor xmlns:cdr="http://schemas.openxmlformats.org/drawingml/2006/chartDrawing">
    <cdr:from>
      <cdr:x>0.22</cdr:x>
      <cdr:y>0.18133</cdr:y>
    </cdr:from>
    <cdr:to>
      <cdr:x>0.32924</cdr:x>
      <cdr:y>0.24497</cdr:y>
    </cdr:to>
    <cdr:sp macro="" textlink="">
      <cdr:nvSpPr>
        <cdr:cNvPr id="4" name="正方形/長方形 3"/>
        <cdr:cNvSpPr/>
      </cdr:nvSpPr>
      <cdr:spPr>
        <a:xfrm xmlns:a="http://schemas.openxmlformats.org/drawingml/2006/main">
          <a:off x="1642872" y="820693"/>
          <a:ext cx="815744" cy="288032"/>
        </a:xfrm>
        <a:prstGeom xmlns:a="http://schemas.openxmlformats.org/drawingml/2006/main" prst="rect">
          <a:avLst/>
        </a:prstGeom>
        <a:solidFill xmlns:a="http://schemas.openxmlformats.org/drawingml/2006/main">
          <a:srgbClr val="FFFF00"/>
        </a:solidFill>
        <a:ln xmlns:a="http://schemas.openxmlformats.org/drawingml/2006/main" w="3175"/>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l"/>
          <a:r>
            <a:rPr lang="ja-JP" altLang="en-US" sz="1050" dirty="0" smtClean="0">
              <a:solidFill>
                <a:schemeClr val="tx1"/>
              </a:solidFill>
              <a:latin typeface="AR P丸ゴシック体M" pitchFamily="50" charset="-128"/>
              <a:ea typeface="AR P丸ゴシック体M" pitchFamily="50" charset="-128"/>
            </a:rPr>
            <a:t>減反開始</a:t>
          </a:r>
          <a:endParaRPr lang="ja-JP" sz="1050" dirty="0">
            <a:solidFill>
              <a:schemeClr val="tx1"/>
            </a:solidFill>
            <a:latin typeface="AR P丸ゴシック体M" pitchFamily="50" charset="-128"/>
            <a:ea typeface="AR P丸ゴシック体M" pitchFamily="50" charset="-128"/>
          </a:endParaRPr>
        </a:p>
      </cdr:txBody>
    </cdr:sp>
  </cdr:relSizeAnchor>
  <cdr:relSizeAnchor xmlns:cdr="http://schemas.openxmlformats.org/drawingml/2006/chartDrawing">
    <cdr:from>
      <cdr:x>0.28125</cdr:x>
      <cdr:y>0.4518</cdr:y>
    </cdr:from>
    <cdr:to>
      <cdr:x>0.40638</cdr:x>
      <cdr:y>0.51544</cdr:y>
    </cdr:to>
    <cdr:sp macro="" textlink="">
      <cdr:nvSpPr>
        <cdr:cNvPr id="5" name="正方形/長方形 4"/>
        <cdr:cNvSpPr/>
      </cdr:nvSpPr>
      <cdr:spPr>
        <a:xfrm xmlns:a="http://schemas.openxmlformats.org/drawingml/2006/main">
          <a:off x="2100263" y="2044830"/>
          <a:ext cx="934417" cy="288032"/>
        </a:xfrm>
        <a:prstGeom xmlns:a="http://schemas.openxmlformats.org/drawingml/2006/main" prst="rect">
          <a:avLst/>
        </a:prstGeom>
        <a:solidFill xmlns:a="http://schemas.openxmlformats.org/drawingml/2006/main">
          <a:srgbClr val="FFFF00"/>
        </a:solidFill>
        <a:ln xmlns:a="http://schemas.openxmlformats.org/drawingml/2006/main" w="3175"/>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050" dirty="0" smtClean="0">
              <a:solidFill>
                <a:schemeClr val="tx1"/>
              </a:solidFill>
              <a:latin typeface="AR P丸ゴシック体M" pitchFamily="50" charset="-128"/>
              <a:ea typeface="AR P丸ゴシック体M" pitchFamily="50" charset="-128"/>
            </a:rPr>
            <a:t>果汁自由化</a:t>
          </a:r>
          <a:endParaRPr lang="ja-JP" sz="1050" dirty="0">
            <a:solidFill>
              <a:schemeClr val="tx1"/>
            </a:solidFill>
            <a:latin typeface="AR P丸ゴシック体M" pitchFamily="50" charset="-128"/>
            <a:ea typeface="AR P丸ゴシック体M" pitchFamily="50" charset="-128"/>
          </a:endParaRPr>
        </a:p>
      </cdr:txBody>
    </cdr:sp>
  </cdr:relSizeAnchor>
  <cdr:relSizeAnchor xmlns:cdr="http://schemas.openxmlformats.org/drawingml/2006/chartDrawing">
    <cdr:from>
      <cdr:x>0.64875</cdr:x>
      <cdr:y>0.38816</cdr:y>
    </cdr:from>
    <cdr:to>
      <cdr:x>0.80173</cdr:x>
      <cdr:y>0.4518</cdr:y>
    </cdr:to>
    <cdr:sp macro="" textlink="">
      <cdr:nvSpPr>
        <cdr:cNvPr id="7" name="正方形/長方形 6"/>
        <cdr:cNvSpPr/>
      </cdr:nvSpPr>
      <cdr:spPr>
        <a:xfrm xmlns:a="http://schemas.openxmlformats.org/drawingml/2006/main">
          <a:off x="4844606" y="1756798"/>
          <a:ext cx="1142402" cy="288032"/>
        </a:xfrm>
        <a:prstGeom xmlns:a="http://schemas.openxmlformats.org/drawingml/2006/main" prst="rect">
          <a:avLst/>
        </a:prstGeom>
        <a:solidFill xmlns:a="http://schemas.openxmlformats.org/drawingml/2006/main">
          <a:srgbClr val="FFFF00"/>
        </a:solidFill>
        <a:ln xmlns:a="http://schemas.openxmlformats.org/drawingml/2006/main" w="3175"/>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050" dirty="0" smtClean="0">
              <a:solidFill>
                <a:schemeClr val="tx1"/>
              </a:solidFill>
              <a:latin typeface="AR P丸ゴシック体M" pitchFamily="50" charset="-128"/>
              <a:ea typeface="AR P丸ゴシック体M" pitchFamily="50" charset="-128"/>
            </a:rPr>
            <a:t>コメ関税化実施</a:t>
          </a:r>
          <a:endParaRPr lang="ja-JP" sz="1050" dirty="0">
            <a:solidFill>
              <a:schemeClr val="tx1"/>
            </a:solidFill>
            <a:latin typeface="AR P丸ゴシック体M" pitchFamily="50" charset="-128"/>
            <a:ea typeface="AR P丸ゴシック体M" pitchFamily="50" charset="-128"/>
          </a:endParaRPr>
        </a:p>
      </cdr:txBody>
    </cdr:sp>
  </cdr:relSizeAnchor>
  <cdr:relSizeAnchor xmlns:cdr="http://schemas.openxmlformats.org/drawingml/2006/chartDrawing">
    <cdr:from>
      <cdr:x>0.88499</cdr:x>
      <cdr:y>0.64272</cdr:y>
    </cdr:from>
    <cdr:to>
      <cdr:x>1</cdr:x>
      <cdr:y>0.69968</cdr:y>
    </cdr:to>
    <cdr:sp macro="" textlink="">
      <cdr:nvSpPr>
        <cdr:cNvPr id="9" name="正方形/長方形 8"/>
        <cdr:cNvSpPr/>
      </cdr:nvSpPr>
      <cdr:spPr>
        <a:xfrm xmlns:a="http://schemas.openxmlformats.org/drawingml/2006/main">
          <a:off x="7019054" y="2844264"/>
          <a:ext cx="912170" cy="252080"/>
        </a:xfrm>
        <a:prstGeom xmlns:a="http://schemas.openxmlformats.org/drawingml/2006/main" prst="rect">
          <a:avLst/>
        </a:prstGeom>
        <a:solidFill xmlns:a="http://schemas.openxmlformats.org/drawingml/2006/main">
          <a:srgbClr val="FFFF00"/>
        </a:solidFill>
        <a:ln xmlns:a="http://schemas.openxmlformats.org/drawingml/2006/main" w="3175">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050" dirty="0" smtClean="0">
              <a:solidFill>
                <a:schemeClr val="tx1"/>
              </a:solidFill>
              <a:latin typeface="AR P丸ゴシック体M" pitchFamily="50" charset="-128"/>
              <a:ea typeface="AR P丸ゴシック体M" pitchFamily="50" charset="-128"/>
            </a:rPr>
            <a:t>農水省試算</a:t>
          </a:r>
          <a:endParaRPr lang="ja-JP" sz="1050" dirty="0">
            <a:solidFill>
              <a:schemeClr val="tx1"/>
            </a:solidFill>
            <a:latin typeface="AR P丸ゴシック体M" pitchFamily="50" charset="-128"/>
            <a:ea typeface="AR P丸ゴシック体M" pitchFamily="50" charset="-128"/>
          </a:endParaRPr>
        </a:p>
      </cdr:txBody>
    </cdr:sp>
  </cdr:relSizeAnchor>
  <cdr:relSizeAnchor xmlns:cdr="http://schemas.openxmlformats.org/drawingml/2006/chartDrawing">
    <cdr:from>
      <cdr:x>0.81842</cdr:x>
      <cdr:y>0.37197</cdr:y>
    </cdr:from>
    <cdr:to>
      <cdr:x>0.90741</cdr:x>
      <cdr:y>0.51544</cdr:y>
    </cdr:to>
    <cdr:sp macro="" textlink="">
      <cdr:nvSpPr>
        <cdr:cNvPr id="10" name="直線矢印コネクタ 9"/>
        <cdr:cNvSpPr/>
      </cdr:nvSpPr>
      <cdr:spPr>
        <a:xfrm xmlns:a="http://schemas.openxmlformats.org/drawingml/2006/main" flipV="1">
          <a:off x="6364741" y="1512168"/>
          <a:ext cx="692043" cy="583258"/>
        </a:xfrm>
        <a:prstGeom xmlns:a="http://schemas.openxmlformats.org/drawingml/2006/main" prst="straightConnector1">
          <a:avLst/>
        </a:prstGeom>
        <a:ln xmlns:a="http://schemas.openxmlformats.org/drawingml/2006/main" w="6350">
          <a:solidFill>
            <a:srgbClr val="FFFF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9BF2C835-4AE5-4EFC-A5AD-6EA26D27050D}" type="datetimeFigureOut">
              <a:rPr kumimoji="1" lang="ja-JP" altLang="en-US" smtClean="0"/>
              <a:pPr/>
              <a:t>2012/3/1</a:t>
            </a:fld>
            <a:endParaRPr kumimoji="1" lang="ja-JP" altLang="en-US"/>
          </a:p>
        </p:txBody>
      </p:sp>
      <p:sp>
        <p:nvSpPr>
          <p:cNvPr id="4" name="フッター プレースホルダ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680E3E29-FC37-43B3-BA8B-C68D76623D41}"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972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5123" name="Rectangle 3"/>
          <p:cNvSpPr>
            <a:spLocks noGrp="1" noChangeArrowheads="1"/>
          </p:cNvSpPr>
          <p:nvPr>
            <p:ph type="dt" idx="1"/>
          </p:nvPr>
        </p:nvSpPr>
        <p:spPr bwMode="auto">
          <a:xfrm>
            <a:off x="3886200" y="0"/>
            <a:ext cx="2971800" cy="4972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5124" name="Rectangle 4"/>
          <p:cNvSpPr>
            <a:spLocks noGrp="1" noRot="1" noChangeAspec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724202"/>
            <a:ext cx="5029200" cy="44755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126" name="Rectangle 6"/>
          <p:cNvSpPr>
            <a:spLocks noGrp="1" noChangeArrowheads="1"/>
          </p:cNvSpPr>
          <p:nvPr>
            <p:ph type="ftr" sz="quarter" idx="4"/>
          </p:nvPr>
        </p:nvSpPr>
        <p:spPr bwMode="auto">
          <a:xfrm>
            <a:off x="0" y="9448404"/>
            <a:ext cx="2971800" cy="4972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5127" name="Rectangle 7"/>
          <p:cNvSpPr>
            <a:spLocks noGrp="1" noChangeArrowheads="1"/>
          </p:cNvSpPr>
          <p:nvPr>
            <p:ph type="sldNum" sz="quarter" idx="5"/>
          </p:nvPr>
        </p:nvSpPr>
        <p:spPr bwMode="auto">
          <a:xfrm>
            <a:off x="3886200" y="9448404"/>
            <a:ext cx="2971800" cy="4972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F457BA2-4868-41FF-B204-512A68B01A4F}" type="slidenum">
              <a:rPr lang="en-US" altLang="ja-JP"/>
              <a:pPr/>
              <a:t>&lt;#&gt;</a:t>
            </a:fld>
            <a:endParaRPr lang="en-US"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早速、勉強ですが、</a:t>
            </a:r>
            <a:endParaRPr kumimoji="1" lang="en-US" altLang="ja-JP" dirty="0" smtClean="0"/>
          </a:p>
          <a:p>
            <a:r>
              <a:rPr kumimoji="1" lang="ja-JP" altLang="en-US" dirty="0" smtClean="0"/>
              <a:t>辞書を見ると、勉強には</a:t>
            </a:r>
            <a:r>
              <a:rPr kumimoji="1" lang="en-US" altLang="ja-JP" dirty="0" smtClean="0"/>
              <a:t>(</a:t>
            </a:r>
            <a:r>
              <a:rPr kumimoji="1" lang="ja-JP" altLang="en-US" dirty="0" smtClean="0"/>
              <a:t>５</a:t>
            </a:r>
            <a:r>
              <a:rPr kumimoji="1" lang="en-US" altLang="ja-JP" dirty="0" smtClean="0"/>
              <a:t>) </a:t>
            </a:r>
            <a:r>
              <a:rPr kumimoji="1" lang="ja-JP" altLang="en-US" dirty="0" err="1" smtClean="0"/>
              <a:t>、</a:t>
            </a:r>
            <a:r>
              <a:rPr kumimoji="1" lang="ja-JP" altLang="en-US" dirty="0" smtClean="0"/>
              <a:t>気が進まないことをしかたなくすること</a:t>
            </a:r>
            <a:r>
              <a:rPr kumimoji="1" lang="en-US" altLang="ja-JP" dirty="0" smtClean="0"/>
              <a:t>‥</a:t>
            </a:r>
            <a:r>
              <a:rPr kumimoji="1" lang="ja-JP" altLang="en-US" dirty="0" smtClean="0"/>
              <a:t>とありました。「あぁ、そうか」－そういう人も参加しているかもしれない。このことを承知しながら、同時に、</a:t>
            </a:r>
            <a:r>
              <a:rPr kumimoji="1" lang="en-US" altLang="ja-JP" dirty="0" smtClean="0"/>
              <a:t>(</a:t>
            </a:r>
            <a:r>
              <a:rPr kumimoji="1" lang="ja-JP" altLang="en-US" dirty="0" smtClean="0"/>
              <a:t>３）商品の安くして売ることとありますが、お店にとっては、少し無理をするわけで、みなさんには、少し無理をして学習していただかなければならないわけです。</a:t>
            </a:r>
            <a:endParaRPr kumimoji="1" lang="en-US" altLang="ja-JP" dirty="0" smtClean="0"/>
          </a:p>
          <a:p>
            <a:endParaRPr lang="en-US" altLang="ja-JP" dirty="0" smtClean="0"/>
          </a:p>
          <a:p>
            <a:r>
              <a:rPr kumimoji="1" lang="ja-JP" altLang="en-US" dirty="0" smtClean="0"/>
              <a:t>与えられたテーマは、「労働組合をいきいきと、みんなのものに」「労働組合のいまとこれから、活動のあり方」です。逆に言うと、労働組合が「いきいきしていない」「みんなのものになっていない」から、それはなぜなのか、どうしたら打開できるのか、その答えが求められているわけです。</a:t>
            </a:r>
            <a:endParaRPr kumimoji="1" lang="en-US" altLang="ja-JP" dirty="0" smtClean="0"/>
          </a:p>
          <a:p>
            <a:endParaRPr lang="en-US" altLang="ja-JP" dirty="0" smtClean="0"/>
          </a:p>
          <a:p>
            <a:r>
              <a:rPr kumimoji="1" lang="ja-JP" altLang="en-US" dirty="0" smtClean="0"/>
              <a:t>「いきいき」「みんなのもの」というとき、「労働組合の主人公は組合員」ということを頭において話をすすめます。</a:t>
            </a:r>
            <a:endParaRPr kumimoji="1" lang="en-US" altLang="ja-JP" dirty="0" smtClean="0"/>
          </a:p>
          <a:p>
            <a:r>
              <a:rPr lang="ja-JP" altLang="en-US" dirty="0" smtClean="0"/>
              <a:t>「いまとこれから」「あり方」ですが、私が</a:t>
            </a:r>
            <a:r>
              <a:rPr lang="en-US" altLang="ja-JP" dirty="0" smtClean="0"/>
              <a:t>40</a:t>
            </a:r>
            <a:r>
              <a:rPr lang="ja-JP" altLang="en-US" dirty="0" smtClean="0"/>
              <a:t>年間、大事にしてきたこと、努力してきたことを参考にしていただければ幸いです。</a:t>
            </a:r>
            <a:r>
              <a:rPr kumimoji="1" lang="ja-JP" altLang="en-US" dirty="0" smtClean="0"/>
              <a:t>各スライド見出しが私の言いたいことです。</a:t>
            </a:r>
            <a:endParaRPr kumimoji="1" lang="en-US" altLang="ja-JP" dirty="0" smtClean="0"/>
          </a:p>
          <a:p>
            <a:r>
              <a:rPr lang="ja-JP" altLang="en-US" dirty="0" smtClean="0"/>
              <a:t>それぞれ生活実態、人生経験、労働実態が違う。思考回路が違う、相手が自分と同じように物事を理解し、考えているわけではない。相手に</a:t>
            </a:r>
            <a:r>
              <a:rPr kumimoji="1" lang="ja-JP" altLang="en-US" dirty="0" smtClean="0"/>
              <a:t>「あぁ、そうなんだ」と理解し、納得されることが、「やる気」につながる。この点も、頭において話をすすめます。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7F457BA2-4868-41FF-B204-512A68B01A4F}" type="slidenum">
              <a:rPr lang="en-US" altLang="ja-JP" smtClean="0"/>
              <a:pPr/>
              <a:t>1</a:t>
            </a:fld>
            <a:endParaRPr lang="en-US"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spcBef>
                <a:spcPts val="0"/>
              </a:spcBef>
            </a:pPr>
            <a:r>
              <a:rPr kumimoji="1" lang="ja-JP" altLang="en-US" dirty="0" smtClean="0"/>
              <a:t>　ここから、どういきいき活動するか、という問題です。</a:t>
            </a:r>
            <a:endParaRPr kumimoji="1" lang="en-US" altLang="ja-JP" dirty="0" smtClean="0"/>
          </a:p>
          <a:p>
            <a:pPr>
              <a:spcBef>
                <a:spcPts val="0"/>
              </a:spcBef>
            </a:pPr>
            <a:r>
              <a:rPr lang="ja-JP" altLang="en-US" dirty="0" smtClean="0"/>
              <a:t>　最初に、日本高校生の意識です。私は「人間性が歪められている」と特徴づけましたが、この状況から賃上げは要求になるか、です。</a:t>
            </a:r>
            <a:endParaRPr lang="en-US" altLang="ja-JP" dirty="0" smtClean="0"/>
          </a:p>
          <a:p>
            <a:pPr>
              <a:spcBef>
                <a:spcPts val="0"/>
              </a:spcBef>
            </a:pPr>
            <a:r>
              <a:rPr kumimoji="1" lang="ja-JP" altLang="en-US" dirty="0" smtClean="0"/>
              <a:t>　自分が賃金が安いのは、人並みに能力がないから。自分はだめな人間だから仕方ないとなってしまうと思います。生徒会も面倒だし、労働組合もうさん臭い。</a:t>
            </a:r>
            <a:endParaRPr kumimoji="1" lang="en-US" altLang="ja-JP" dirty="0" smtClean="0"/>
          </a:p>
          <a:p>
            <a:pPr>
              <a:spcBef>
                <a:spcPts val="0"/>
              </a:spcBef>
            </a:pPr>
            <a:r>
              <a:rPr lang="ja-JP" altLang="en-US" dirty="0" smtClean="0"/>
              <a:t>　もうひとつ。自分の中に存在する、異なる自分。「どうせ」論と「こだわり」論の私なりの整理です。</a:t>
            </a:r>
            <a:endParaRPr lang="en-US" altLang="ja-JP" dirty="0" smtClean="0"/>
          </a:p>
          <a:p>
            <a:pPr>
              <a:spcBef>
                <a:spcPts val="0"/>
              </a:spcBef>
            </a:pPr>
            <a:r>
              <a:rPr kumimoji="1" lang="ja-JP" altLang="en-US" dirty="0" smtClean="0"/>
              <a:t>　この現実を踏まえて、組織化も組合運営もやっていかなければならない。</a:t>
            </a:r>
            <a:endParaRPr kumimoji="1" lang="en-US" altLang="ja-JP" dirty="0" smtClean="0"/>
          </a:p>
          <a:p>
            <a:pPr>
              <a:spcBef>
                <a:spcPts val="0"/>
              </a:spcBef>
            </a:pPr>
            <a:r>
              <a:rPr lang="ja-JP" altLang="en-US" dirty="0" smtClean="0"/>
              <a:t>　変えるかとはできる。</a:t>
            </a:r>
            <a:endParaRPr lang="en-US" altLang="ja-JP" dirty="0" smtClean="0"/>
          </a:p>
          <a:p>
            <a:pPr>
              <a:spcBef>
                <a:spcPts val="0"/>
              </a:spcBef>
            </a:pPr>
            <a:r>
              <a:rPr kumimoji="1" lang="ja-JP" altLang="en-US" dirty="0" smtClean="0"/>
              <a:t>　スライドクリック</a:t>
            </a:r>
            <a:endParaRPr kumimoji="1" lang="en-US" altLang="ja-JP" dirty="0" smtClean="0"/>
          </a:p>
          <a:p>
            <a:pPr>
              <a:spcBef>
                <a:spcPts val="0"/>
              </a:spcBef>
            </a:pPr>
            <a:r>
              <a:rPr lang="ja-JP" altLang="en-US" dirty="0" smtClean="0"/>
              <a:t>　</a:t>
            </a:r>
            <a:endParaRPr lang="en-US" altLang="ja-JP" dirty="0" smtClean="0"/>
          </a:p>
          <a:p>
            <a:pPr>
              <a:spcBef>
                <a:spcPts val="0"/>
              </a:spcBef>
            </a:pPr>
            <a:r>
              <a:rPr kumimoji="1" lang="ja-JP" altLang="en-US" dirty="0" smtClean="0"/>
              <a:t>　どう打開していくのか、うまい解決策はいえませんが、ぜひ</a:t>
            </a:r>
            <a:r>
              <a:rPr kumimoji="1" lang="en-US" altLang="ja-JP" dirty="0" smtClean="0"/>
              <a:t>2</a:t>
            </a:r>
            <a:r>
              <a:rPr kumimoji="1" lang="ja-JP" altLang="en-US" dirty="0" err="1" smtClean="0"/>
              <a:t>つの</a:t>
            </a:r>
            <a:r>
              <a:rPr kumimoji="1" lang="ja-JP" altLang="en-US" dirty="0" smtClean="0"/>
              <a:t>本を推薦しておきます。「あぁ、そうなんだ」のエネルギーが高まります。</a:t>
            </a:r>
            <a:endParaRPr kumimoji="1" lang="en-US" altLang="ja-JP" dirty="0" smtClean="0"/>
          </a:p>
          <a:p>
            <a:pPr>
              <a:spcBef>
                <a:spcPts val="0"/>
              </a:spcBef>
            </a:pPr>
            <a:endParaRPr kumimoji="1" lang="ja-JP" altLang="en-US" dirty="0"/>
          </a:p>
        </p:txBody>
      </p:sp>
      <p:sp>
        <p:nvSpPr>
          <p:cNvPr id="4" name="スライド番号プレースホルダ 3"/>
          <p:cNvSpPr>
            <a:spLocks noGrp="1"/>
          </p:cNvSpPr>
          <p:nvPr>
            <p:ph type="sldNum" sz="quarter" idx="10"/>
          </p:nvPr>
        </p:nvSpPr>
        <p:spPr/>
        <p:txBody>
          <a:bodyPr/>
          <a:lstStyle/>
          <a:p>
            <a:fld id="{7F457BA2-4868-41FF-B204-512A68B01A4F}" type="slidenum">
              <a:rPr lang="en-US" altLang="ja-JP" smtClean="0"/>
              <a:pPr/>
              <a:t>10</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spcBef>
                <a:spcPts val="0"/>
              </a:spcBef>
            </a:pPr>
            <a:r>
              <a:rPr kumimoji="1" lang="ja-JP" altLang="en-US" dirty="0" smtClean="0">
                <a:latin typeface="ＭＳ Ｐ明朝" pitchFamily="18" charset="-128"/>
                <a:ea typeface="ＭＳ Ｐ明朝" pitchFamily="18" charset="-128"/>
              </a:rPr>
              <a:t>　労働組合の学習・教育活動が重要です。基礎的なことは、制度的に確立し、教育することが必要です。</a:t>
            </a:r>
            <a:endParaRPr kumimoji="1" lang="en-US" altLang="ja-JP" dirty="0" smtClean="0">
              <a:latin typeface="ＭＳ Ｐ明朝" pitchFamily="18" charset="-128"/>
              <a:ea typeface="ＭＳ Ｐ明朝" pitchFamily="18" charset="-128"/>
            </a:endParaRPr>
          </a:p>
          <a:p>
            <a:pPr>
              <a:spcBef>
                <a:spcPts val="0"/>
              </a:spcBef>
            </a:pPr>
            <a:r>
              <a:rPr lang="ja-JP" altLang="en-US" dirty="0" smtClean="0">
                <a:latin typeface="ＭＳ Ｐ明朝" pitchFamily="18" charset="-128"/>
                <a:ea typeface="ＭＳ Ｐ明朝" pitchFamily="18" charset="-128"/>
              </a:rPr>
              <a:t>　その根拠は、徳済弁護士の指摘です。労働運動として、社会運動としてなすべきことは何か。第一戦を退いて少しは役に立つことができるのではないか。痛切に考えているのが、現在です。</a:t>
            </a:r>
            <a:endParaRPr lang="en-US" altLang="ja-JP" dirty="0" smtClean="0">
              <a:latin typeface="ＭＳ Ｐ明朝" pitchFamily="18" charset="-128"/>
              <a:ea typeface="ＭＳ Ｐ明朝" pitchFamily="18" charset="-128"/>
            </a:endParaRPr>
          </a:p>
          <a:p>
            <a:pPr>
              <a:spcBef>
                <a:spcPts val="0"/>
              </a:spcBef>
            </a:pPr>
            <a:endParaRPr kumimoji="1" lang="en-US" altLang="ja-JP" dirty="0" smtClean="0">
              <a:latin typeface="ＭＳ Ｐ明朝" pitchFamily="18" charset="-128"/>
              <a:ea typeface="ＭＳ Ｐ明朝" pitchFamily="18" charset="-128"/>
            </a:endParaRPr>
          </a:p>
          <a:p>
            <a:pPr>
              <a:spcBef>
                <a:spcPts val="0"/>
              </a:spcBef>
            </a:pPr>
            <a:r>
              <a:rPr lang="ja-JP" altLang="en-US" dirty="0" smtClean="0">
                <a:latin typeface="ＭＳ Ｐ明朝" pitchFamily="18" charset="-128"/>
                <a:ea typeface="ＭＳ Ｐ明朝" pitchFamily="18" charset="-128"/>
              </a:rPr>
              <a:t>　</a:t>
            </a:r>
            <a:r>
              <a:rPr kumimoji="1" lang="ja-JP" altLang="en-US" dirty="0" smtClean="0">
                <a:latin typeface="ＭＳ Ｐ明朝" pitchFamily="18" charset="-128"/>
                <a:ea typeface="ＭＳ Ｐ明朝" pitchFamily="18" charset="-128"/>
              </a:rPr>
              <a:t>その時、何から始めるか、ですが、権利という問題です。権利はわがままとは違う。その権利を正当に自覚する。「あぁ、そうなんだ」です。</a:t>
            </a:r>
            <a:endParaRPr kumimoji="1" lang="en-US" altLang="ja-JP" dirty="0" smtClean="0">
              <a:latin typeface="ＭＳ Ｐ明朝" pitchFamily="18" charset="-128"/>
              <a:ea typeface="ＭＳ Ｐ明朝" pitchFamily="18" charset="-128"/>
            </a:endParaRPr>
          </a:p>
          <a:p>
            <a:pPr>
              <a:spcBef>
                <a:spcPts val="0"/>
              </a:spcBef>
            </a:pPr>
            <a:r>
              <a:rPr lang="ja-JP" altLang="en-US" dirty="0" smtClean="0">
                <a:latin typeface="ＭＳ Ｐ明朝" pitchFamily="18" charset="-128"/>
                <a:ea typeface="ＭＳ Ｐ明朝" pitchFamily="18" charset="-128"/>
              </a:rPr>
              <a:t>　守られていない問題は、労働組合がとりあげて権利を擁護し、拡大する。</a:t>
            </a:r>
            <a:endParaRPr kumimoji="1" lang="en-US" altLang="ja-JP" dirty="0" smtClean="0">
              <a:latin typeface="ＭＳ Ｐ明朝" pitchFamily="18" charset="-128"/>
              <a:ea typeface="ＭＳ Ｐ明朝" pitchFamily="18" charset="-128"/>
            </a:endParaRPr>
          </a:p>
          <a:p>
            <a:pPr>
              <a:spcBef>
                <a:spcPts val="0"/>
              </a:spcBef>
            </a:pPr>
            <a:r>
              <a:rPr lang="ja-JP" altLang="en-US" dirty="0" smtClean="0">
                <a:latin typeface="ＭＳ Ｐ明朝" pitchFamily="18" charset="-128"/>
                <a:ea typeface="ＭＳ Ｐ明朝" pitchFamily="18" charset="-128"/>
              </a:rPr>
              <a:t>　</a:t>
            </a:r>
            <a:endParaRPr kumimoji="1" lang="en-US" altLang="ja-JP" dirty="0" smtClean="0">
              <a:latin typeface="ＭＳ Ｐ明朝" pitchFamily="18" charset="-128"/>
              <a:ea typeface="ＭＳ Ｐ明朝" pitchFamily="18" charset="-128"/>
            </a:endParaRPr>
          </a:p>
          <a:p>
            <a:pPr>
              <a:spcBef>
                <a:spcPts val="0"/>
              </a:spcBef>
            </a:pPr>
            <a:r>
              <a:rPr lang="ja-JP" altLang="en-US" dirty="0" smtClean="0">
                <a:latin typeface="ＭＳ Ｐ明朝" pitchFamily="18" charset="-128"/>
                <a:ea typeface="ＭＳ Ｐ明朝" pitchFamily="18" charset="-128"/>
              </a:rPr>
              <a:t>　</a:t>
            </a:r>
            <a:r>
              <a:rPr kumimoji="1" lang="ja-JP" altLang="en-US" dirty="0" smtClean="0">
                <a:latin typeface="ＭＳ Ｐ明朝" pitchFamily="18" charset="-128"/>
                <a:ea typeface="ＭＳ Ｐ明朝" pitchFamily="18" charset="-128"/>
              </a:rPr>
              <a:t>法律や通達を都合よく解釈しない。労組法を例にしています。「労働者が使用者との交渉において対等の立場に立つことを促進する</a:t>
            </a:r>
            <a:r>
              <a:rPr kumimoji="1" lang="en-US" altLang="ja-JP" dirty="0" smtClean="0">
                <a:latin typeface="ＭＳ Ｐ明朝" pitchFamily="18" charset="-128"/>
                <a:ea typeface="ＭＳ Ｐ明朝" pitchFamily="18" charset="-128"/>
              </a:rPr>
              <a:t>‥</a:t>
            </a:r>
            <a:r>
              <a:rPr kumimoji="1" lang="ja-JP" altLang="en-US" dirty="0" smtClean="0">
                <a:latin typeface="ＭＳ Ｐ明朝" pitchFamily="18" charset="-128"/>
                <a:ea typeface="ＭＳ Ｐ明朝" pitchFamily="18" charset="-128"/>
              </a:rPr>
              <a:t>」とありますが、社長と労働者が平等になるためではない。そんなことは書いていない。「交渉で対等の立場に立つために労働組合が必要</a:t>
            </a:r>
            <a:r>
              <a:rPr kumimoji="1" lang="en-US" altLang="ja-JP" dirty="0" smtClean="0">
                <a:latin typeface="ＭＳ Ｐ明朝" pitchFamily="18" charset="-128"/>
                <a:ea typeface="ＭＳ Ｐ明朝" pitchFamily="18" charset="-128"/>
              </a:rPr>
              <a:t>〕</a:t>
            </a:r>
            <a:r>
              <a:rPr kumimoji="1" lang="ja-JP" altLang="en-US" dirty="0" smtClean="0">
                <a:latin typeface="ＭＳ Ｐ明朝" pitchFamily="18" charset="-128"/>
                <a:ea typeface="ＭＳ Ｐ明朝" pitchFamily="18" charset="-128"/>
              </a:rPr>
              <a:t>との意味。人格的に平等、交渉の立場上で平等、交渉の言葉使いにも関係するわけです。</a:t>
            </a:r>
            <a:endParaRPr kumimoji="1" lang="en-US" altLang="ja-JP" dirty="0" smtClean="0">
              <a:latin typeface="ＭＳ Ｐ明朝" pitchFamily="18" charset="-128"/>
              <a:ea typeface="ＭＳ Ｐ明朝" pitchFamily="18" charset="-128"/>
            </a:endParaRPr>
          </a:p>
          <a:p>
            <a:pPr>
              <a:spcBef>
                <a:spcPts val="0"/>
              </a:spcBef>
            </a:pPr>
            <a:endParaRPr kumimoji="1" lang="ja-JP" altLang="en-US" dirty="0">
              <a:latin typeface="ＭＳ Ｐ明朝" pitchFamily="18" charset="-128"/>
              <a:ea typeface="ＭＳ Ｐ明朝" pitchFamily="18" charset="-128"/>
            </a:endParaRPr>
          </a:p>
        </p:txBody>
      </p:sp>
      <p:sp>
        <p:nvSpPr>
          <p:cNvPr id="4" name="スライド番号プレースホルダ 3"/>
          <p:cNvSpPr>
            <a:spLocks noGrp="1"/>
          </p:cNvSpPr>
          <p:nvPr>
            <p:ph type="sldNum" sz="quarter" idx="10"/>
          </p:nvPr>
        </p:nvSpPr>
        <p:spPr/>
        <p:txBody>
          <a:bodyPr/>
          <a:lstStyle/>
          <a:p>
            <a:fld id="{7F457BA2-4868-41FF-B204-512A68B01A4F}" type="slidenum">
              <a:rPr lang="en-US" altLang="ja-JP" smtClean="0"/>
              <a:pPr/>
              <a:t>11</a:t>
            </a:fld>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a:xfrm>
            <a:off x="914400" y="4540796"/>
            <a:ext cx="5029200" cy="5040560"/>
          </a:xfrm>
        </p:spPr>
        <p:txBody>
          <a:bodyPr>
            <a:normAutofit/>
          </a:bodyPr>
          <a:lstStyle/>
          <a:p>
            <a:pPr>
              <a:spcBef>
                <a:spcPts val="0"/>
              </a:spcBef>
            </a:pPr>
            <a:r>
              <a:rPr lang="ja-JP" altLang="en-US" dirty="0" smtClean="0">
                <a:latin typeface="ＭＳ Ｐ明朝" pitchFamily="18" charset="-128"/>
                <a:ea typeface="ＭＳ Ｐ明朝" pitchFamily="18" charset="-128"/>
              </a:rPr>
              <a:t>　かっこう良く、楽しく活動しよう</a:t>
            </a:r>
            <a:r>
              <a:rPr lang="en-US" altLang="ja-JP" dirty="0" smtClean="0">
                <a:latin typeface="ＭＳ Ｐ明朝" pitchFamily="18" charset="-128"/>
                <a:ea typeface="ＭＳ Ｐ明朝" pitchFamily="18" charset="-128"/>
              </a:rPr>
              <a:t>!</a:t>
            </a:r>
            <a:r>
              <a:rPr lang="ja-JP" altLang="en-US" dirty="0" smtClean="0">
                <a:latin typeface="ＭＳ Ｐ明朝" pitchFamily="18" charset="-128"/>
                <a:ea typeface="ＭＳ Ｐ明朝" pitchFamily="18" charset="-128"/>
              </a:rPr>
              <a:t>ですが、実践的に最初に取り上げたいのは、就業規則の分析と労働協約の重要性です。中小企業の労働組合は、「備えあれども憂いあり、備えなければ何もなし」、すなわち労働組合があっても中小企業はいつ倒産してもおかしくない状態にある。労働協約がなければ、何もなしで放り出される状況にあるわけです。</a:t>
            </a:r>
            <a:endParaRPr lang="en-US" altLang="ja-JP" dirty="0" smtClean="0">
              <a:latin typeface="ＭＳ Ｐ明朝" pitchFamily="18" charset="-128"/>
              <a:ea typeface="ＭＳ Ｐ明朝" pitchFamily="18" charset="-128"/>
            </a:endParaRPr>
          </a:p>
          <a:p>
            <a:pPr>
              <a:spcBef>
                <a:spcPts val="0"/>
              </a:spcBef>
            </a:pPr>
            <a:r>
              <a:rPr lang="ja-JP" altLang="en-US" dirty="0" smtClean="0">
                <a:latin typeface="ＭＳ Ｐ明朝" pitchFamily="18" charset="-128"/>
                <a:ea typeface="ＭＳ Ｐ明朝" pitchFamily="18" charset="-128"/>
              </a:rPr>
              <a:t>　例え、就業規則にある文言でも労働協約化する、この意味をしっかり労働組合のあり方として押さえることが重要です。</a:t>
            </a:r>
            <a:endParaRPr lang="en-US" altLang="ja-JP" dirty="0" smtClean="0">
              <a:latin typeface="ＭＳ Ｐ明朝" pitchFamily="18" charset="-128"/>
              <a:ea typeface="ＭＳ Ｐ明朝" pitchFamily="18" charset="-128"/>
            </a:endParaRPr>
          </a:p>
          <a:p>
            <a:pPr>
              <a:spcBef>
                <a:spcPts val="0"/>
              </a:spcBef>
            </a:pPr>
            <a:endParaRPr lang="en-US" altLang="ja-JP" dirty="0" smtClean="0">
              <a:latin typeface="ＭＳ Ｐ明朝" pitchFamily="18" charset="-128"/>
              <a:ea typeface="ＭＳ Ｐ明朝" pitchFamily="18" charset="-128"/>
            </a:endParaRPr>
          </a:p>
          <a:p>
            <a:pPr>
              <a:spcBef>
                <a:spcPts val="0"/>
              </a:spcBef>
            </a:pPr>
            <a:r>
              <a:rPr lang="ja-JP" altLang="en-US" dirty="0" smtClean="0">
                <a:latin typeface="ＭＳ Ｐ明朝" pitchFamily="18" charset="-128"/>
                <a:ea typeface="ＭＳ Ｐ明朝" pitchFamily="18" charset="-128"/>
              </a:rPr>
              <a:t>　写真を見て下さい。京都で舞妓さんが９条のタスキをかけて宣伝署名を行う。外人が写真を写しに話しかけてくる。楽しそうでないですか。関西支部の青年部は、選挙になると公示になっても宣伝カーを出し、原稿を書いて「選挙に行こう」と呼びかけます。警察が来ても何も起きません。参政権、要求実現と法制化を徹底して学習し、自ら決めてやっているわけです。公務員だってやれル活動です。</a:t>
            </a:r>
            <a:endParaRPr lang="en-US" altLang="ja-JP" dirty="0" smtClean="0">
              <a:latin typeface="ＭＳ Ｐ明朝" pitchFamily="18" charset="-128"/>
              <a:ea typeface="ＭＳ Ｐ明朝" pitchFamily="18" charset="-128"/>
            </a:endParaRPr>
          </a:p>
          <a:p>
            <a:pPr>
              <a:spcBef>
                <a:spcPts val="0"/>
              </a:spcBef>
            </a:pPr>
            <a:endParaRPr lang="en-US" altLang="ja-JP" dirty="0" smtClean="0">
              <a:latin typeface="ＭＳ Ｐ明朝" pitchFamily="18" charset="-128"/>
              <a:ea typeface="ＭＳ Ｐ明朝" pitchFamily="18" charset="-128"/>
            </a:endParaRPr>
          </a:p>
          <a:p>
            <a:pPr>
              <a:spcBef>
                <a:spcPts val="0"/>
              </a:spcBef>
            </a:pPr>
            <a:r>
              <a:rPr lang="ja-JP" altLang="en-US" dirty="0" smtClean="0">
                <a:latin typeface="ＭＳ Ｐ明朝" pitchFamily="18" charset="-128"/>
                <a:ea typeface="ＭＳ Ｐ明朝" pitchFamily="18" charset="-128"/>
              </a:rPr>
              <a:t>　強い労働組合。活力ある労働組合は総括が重視されているのが特徴です。</a:t>
            </a:r>
            <a:endParaRPr lang="en-US" altLang="ja-JP" dirty="0" smtClean="0">
              <a:latin typeface="ＭＳ Ｐ明朝" pitchFamily="18" charset="-128"/>
              <a:ea typeface="ＭＳ Ｐ明朝" pitchFamily="18" charset="-128"/>
            </a:endParaRPr>
          </a:p>
          <a:p>
            <a:pPr>
              <a:spcBef>
                <a:spcPts val="0"/>
              </a:spcBef>
            </a:pPr>
            <a:r>
              <a:rPr lang="ja-JP" altLang="en-US" dirty="0" smtClean="0">
                <a:latin typeface="ＭＳ Ｐ明朝" pitchFamily="18" charset="-128"/>
                <a:ea typeface="ＭＳ Ｐ明朝" pitchFamily="18" charset="-128"/>
              </a:rPr>
              <a:t>その立場は、要求が前進したか、組合員の自覚は高まったか、組合員は増えたか、の視点で正面から掘り下げられている。言葉を変えれば、議論になる、意見が出る生きた総括になっているか、どうかです。</a:t>
            </a:r>
            <a:endParaRPr lang="en-US" altLang="ja-JP" dirty="0" smtClean="0">
              <a:latin typeface="ＭＳ Ｐ明朝" pitchFamily="18" charset="-128"/>
              <a:ea typeface="ＭＳ Ｐ明朝" pitchFamily="18" charset="-128"/>
            </a:endParaRPr>
          </a:p>
          <a:p>
            <a:pPr>
              <a:spcBef>
                <a:spcPts val="0"/>
              </a:spcBef>
            </a:pPr>
            <a:endParaRPr lang="en-US" altLang="ja-JP" dirty="0" smtClean="0">
              <a:latin typeface="ＭＳ Ｐ明朝" pitchFamily="18" charset="-128"/>
              <a:ea typeface="ＭＳ Ｐ明朝" pitchFamily="18" charset="-128"/>
            </a:endParaRPr>
          </a:p>
          <a:p>
            <a:pPr>
              <a:spcBef>
                <a:spcPts val="0"/>
              </a:spcBef>
            </a:pPr>
            <a:r>
              <a:rPr lang="ja-JP" altLang="en-US" dirty="0" smtClean="0">
                <a:latin typeface="ＭＳ Ｐ明朝" pitchFamily="18" charset="-128"/>
                <a:ea typeface="ＭＳ Ｐ明朝" pitchFamily="18" charset="-128"/>
              </a:rPr>
              <a:t>　最後に「過去・現在・未来」からです。意識的に行動することを学ばなければならない。労働組合の努力。世間を納得させなければならない」等々、この深い意味をしっかり認識し、目立ってなんぼのとりくみをすることではないでしょうか。</a:t>
            </a:r>
            <a:endParaRPr lang="en-US" altLang="ja-JP" dirty="0" smtClean="0">
              <a:latin typeface="ＭＳ Ｐ明朝" pitchFamily="18" charset="-128"/>
              <a:ea typeface="ＭＳ Ｐ明朝" pitchFamily="18" charset="-128"/>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7F457BA2-4868-41FF-B204-512A68B01A4F}" type="slidenum">
              <a:rPr lang="en-US" altLang="ja-JP" smtClean="0"/>
              <a:pPr/>
              <a:t>12</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a:xfrm>
            <a:off x="980728" y="4756820"/>
            <a:ext cx="5029200" cy="4475560"/>
          </a:xfrm>
        </p:spPr>
        <p:txBody>
          <a:bodyPr>
            <a:normAutofit/>
          </a:bodyPr>
          <a:lstStyle/>
          <a:p>
            <a:pPr>
              <a:spcBef>
                <a:spcPts val="0"/>
              </a:spcBef>
            </a:pPr>
            <a:r>
              <a:rPr kumimoji="1" lang="ja-JP" altLang="en-US" dirty="0" smtClean="0"/>
              <a:t>　大事と思う第</a:t>
            </a:r>
            <a:r>
              <a:rPr lang="ja-JP" altLang="en-US" dirty="0" smtClean="0"/>
              <a:t>１</a:t>
            </a:r>
            <a:r>
              <a:rPr kumimoji="1" lang="ja-JP" altLang="en-US" dirty="0" smtClean="0"/>
              <a:t>は、特に雇用関係における、不条理の問題です。「憤りを感ずる心」とあげています。</a:t>
            </a:r>
            <a:endParaRPr kumimoji="1" lang="en-US" altLang="ja-JP" dirty="0" smtClean="0"/>
          </a:p>
          <a:p>
            <a:pPr>
              <a:spcBef>
                <a:spcPts val="0"/>
              </a:spcBef>
            </a:pPr>
            <a:r>
              <a:rPr lang="ja-JP" altLang="en-US" dirty="0" smtClean="0"/>
              <a:t>　新聞に、「労働者苦難の時代」とありました。労働相談が激増しているわけです。その内容は、円グラフにあるように会社をやめる、やめさせられるなどの「解雇・退職・賃金不払い」と職場における「労働契約・いやがらせ」に大別されます。この２つの「苦難」に対し、労働組合はどう対応しているのか、という問題意識です。</a:t>
            </a:r>
            <a:endParaRPr lang="en-US" altLang="ja-JP" dirty="0" smtClean="0"/>
          </a:p>
          <a:p>
            <a:pPr>
              <a:spcBef>
                <a:spcPts val="0"/>
              </a:spcBef>
            </a:pPr>
            <a:r>
              <a:rPr lang="ja-JP" altLang="en-US" dirty="0" smtClean="0"/>
              <a:t>　組合員は職場・地域で「相談ごと」を目にし、耳にしている。「うちの組合は駆け込み寺」「うちの役員はお釈迦様」だと口を開いてくれているのか、どうか。</a:t>
            </a:r>
            <a:endParaRPr lang="en-US" altLang="ja-JP" dirty="0" smtClean="0"/>
          </a:p>
          <a:p>
            <a:pPr>
              <a:spcBef>
                <a:spcPts val="0"/>
              </a:spcBef>
            </a:pPr>
            <a:r>
              <a:rPr lang="ja-JP" altLang="en-US" dirty="0" smtClean="0"/>
              <a:t>　そして解決した相談事が、組合員に知らされているのかどうか、気にかかるわけです。</a:t>
            </a:r>
            <a:endParaRPr lang="en-US" altLang="ja-JP" dirty="0" smtClean="0"/>
          </a:p>
          <a:p>
            <a:pPr>
              <a:spcBef>
                <a:spcPts val="0"/>
              </a:spcBef>
            </a:pPr>
            <a:r>
              <a:rPr lang="ja-JP" altLang="en-US" dirty="0" smtClean="0"/>
              <a:t>　言いたいこと。</a:t>
            </a:r>
            <a:endParaRPr lang="en-US" altLang="ja-JP" dirty="0" smtClean="0"/>
          </a:p>
          <a:p>
            <a:pPr>
              <a:spcBef>
                <a:spcPts val="0"/>
              </a:spcBef>
            </a:pPr>
            <a:r>
              <a:rPr lang="ja-JP" altLang="en-US" dirty="0" smtClean="0"/>
              <a:t>　はたらけど、はたらけど猶、わがくらし、楽になら</a:t>
            </a:r>
            <a:r>
              <a:rPr lang="ja-JP" altLang="en-US" dirty="0" err="1" smtClean="0"/>
              <a:t>ざり、</a:t>
            </a:r>
            <a:r>
              <a:rPr lang="ja-JP" altLang="en-US" dirty="0" smtClean="0"/>
              <a:t>ぢっと手を見る</a:t>
            </a:r>
            <a:endParaRPr lang="en-US" altLang="ja-JP" dirty="0" smtClean="0"/>
          </a:p>
          <a:p>
            <a:pPr>
              <a:spcBef>
                <a:spcPts val="0"/>
              </a:spcBef>
            </a:pPr>
            <a:r>
              <a:rPr lang="ja-JP" altLang="en-US" dirty="0" smtClean="0"/>
              <a:t>　</a:t>
            </a:r>
            <a:r>
              <a:rPr lang="en-US" altLang="ja-JP" dirty="0" smtClean="0"/>
              <a:t>100</a:t>
            </a:r>
            <a:r>
              <a:rPr lang="ja-JP" altLang="en-US" dirty="0" smtClean="0"/>
              <a:t>年前と同じゃないか。いやもっと悪くなっている。</a:t>
            </a:r>
            <a:endParaRPr lang="en-US" altLang="ja-JP" dirty="0" smtClean="0"/>
          </a:p>
          <a:p>
            <a:pPr>
              <a:spcBef>
                <a:spcPts val="0"/>
              </a:spcBef>
            </a:pPr>
            <a:r>
              <a:rPr lang="ja-JP" altLang="en-US" dirty="0" smtClean="0"/>
              <a:t>　労働組合が「働くルール変えよう」という、大きな訴え、働きかけを「組織された社会的力」として、生まずたゆまず、努力しなければならない。この努力なしに労働組合の復権はない。いま、このことを痛切に感じている。</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7F457BA2-4868-41FF-B204-512A68B01A4F}" type="slidenum">
              <a:rPr lang="en-US" altLang="ja-JP" smtClean="0"/>
              <a:pPr/>
              <a:t>2</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a:xfrm>
            <a:off x="914400" y="4724202"/>
            <a:ext cx="5029200" cy="4929162"/>
          </a:xfrm>
        </p:spPr>
        <p:txBody>
          <a:bodyPr>
            <a:normAutofit/>
          </a:bodyPr>
          <a:lstStyle/>
          <a:p>
            <a:pPr>
              <a:spcBef>
                <a:spcPts val="0"/>
              </a:spcBef>
            </a:pPr>
            <a:r>
              <a:rPr kumimoji="1" lang="ja-JP" altLang="en-US" dirty="0" smtClean="0"/>
              <a:t>　労働組合にとって、「資本主義の秘密」に迫る努力が重要です。</a:t>
            </a:r>
            <a:r>
              <a:rPr lang="ja-JP" altLang="en-US" dirty="0" smtClean="0"/>
              <a:t>　</a:t>
            </a:r>
            <a:endParaRPr lang="en-US" altLang="ja-JP" dirty="0" smtClean="0"/>
          </a:p>
          <a:p>
            <a:pPr>
              <a:spcBef>
                <a:spcPts val="0"/>
              </a:spcBef>
            </a:pPr>
            <a:r>
              <a:rPr lang="ja-JP" altLang="en-US" dirty="0" smtClean="0"/>
              <a:t>　ここで言いたいことの一つは、労働組合が政策－「要求とその実現の道筋」を描くことです。相手は、「税と社会保障の一体改悪」です。私は、建設労働者の冬の失業問題、トンネルじん肺の基金のとりくみから、労働者の立場から新たな制度を創設する重要性を感じています。制度の改悪反対、改善の闘いとともに、公契約条例に見られる制度創設の産業別、全国統一闘争です。同業種の仲間たちに「この要求を実現しよう」と事態を大きく動かしていくイメージです。</a:t>
            </a:r>
            <a:endParaRPr lang="en-US" altLang="ja-JP" dirty="0" smtClean="0"/>
          </a:p>
          <a:p>
            <a:pPr>
              <a:spcBef>
                <a:spcPts val="0"/>
              </a:spcBef>
            </a:pPr>
            <a:r>
              <a:rPr kumimoji="1" lang="ja-JP" altLang="en-US" dirty="0" smtClean="0"/>
              <a:t>　ヨーロッパの労働組合幹部が「賃金闘争だけをやっている労働組合は、堕落した労働組合だ」といったそうです。賃金闘争</a:t>
            </a:r>
            <a:r>
              <a:rPr lang="ja-JP" altLang="en-US" dirty="0" smtClean="0"/>
              <a:t>にまともにとりくまない</a:t>
            </a:r>
            <a:r>
              <a:rPr kumimoji="1" lang="ja-JP" altLang="en-US" dirty="0" smtClean="0"/>
              <a:t>のは、どう表現したら良いのか、</a:t>
            </a:r>
            <a:r>
              <a:rPr lang="ja-JP" altLang="en-US" dirty="0" smtClean="0"/>
              <a:t>ですが</a:t>
            </a:r>
            <a:r>
              <a:rPr kumimoji="1" lang="ja-JP" altLang="en-US" dirty="0" smtClean="0"/>
              <a:t>。</a:t>
            </a:r>
            <a:endParaRPr kumimoji="1" lang="en-US" altLang="ja-JP" dirty="0" smtClean="0"/>
          </a:p>
          <a:p>
            <a:pPr>
              <a:spcBef>
                <a:spcPts val="0"/>
              </a:spcBef>
            </a:pPr>
            <a:r>
              <a:rPr lang="ja-JP" altLang="en-US" dirty="0" smtClean="0"/>
              <a:t>　考える例に、</a:t>
            </a:r>
            <a:r>
              <a:rPr kumimoji="1" lang="ja-JP" altLang="en-US" dirty="0" smtClean="0"/>
              <a:t>大阪の「官製ワーキングプワ」の告発をあげています。働いても生活保護以下の賃金という不条理、計算式は見て下さい。</a:t>
            </a:r>
            <a:endParaRPr kumimoji="1" lang="en-US" altLang="ja-JP" dirty="0" smtClean="0"/>
          </a:p>
          <a:p>
            <a:pPr>
              <a:spcBef>
                <a:spcPts val="0"/>
              </a:spcBef>
            </a:pPr>
            <a:r>
              <a:rPr lang="ja-JP" altLang="en-US" dirty="0" smtClean="0"/>
              <a:t>　</a:t>
            </a:r>
            <a:r>
              <a:rPr kumimoji="1" lang="ja-JP" altLang="en-US" dirty="0" smtClean="0"/>
              <a:t>重要なのは、</a:t>
            </a:r>
            <a:r>
              <a:rPr lang="ja-JP" altLang="en-US" dirty="0" smtClean="0"/>
              <a:t>保護認定額</a:t>
            </a:r>
            <a:r>
              <a:rPr lang="en-US" altLang="ja-JP" dirty="0" smtClean="0"/>
              <a:t>169,101</a:t>
            </a:r>
            <a:r>
              <a:rPr lang="ja-JP" altLang="en-US" dirty="0" smtClean="0"/>
              <a:t>円を</a:t>
            </a:r>
            <a:r>
              <a:rPr lang="en-US" altLang="ja-JP" dirty="0" smtClean="0"/>
              <a:t>22</a:t>
            </a:r>
            <a:r>
              <a:rPr lang="ja-JP" altLang="en-US" dirty="0" smtClean="0"/>
              <a:t>日</a:t>
            </a:r>
            <a:r>
              <a:rPr lang="en-US" altLang="ja-JP" dirty="0" smtClean="0"/>
              <a:t>(176</a:t>
            </a:r>
            <a:r>
              <a:rPr lang="ja-JP" altLang="en-US" dirty="0" smtClean="0"/>
              <a:t>時間）で割ると</a:t>
            </a:r>
            <a:r>
              <a:rPr lang="en-US" altLang="ja-JP" dirty="0" smtClean="0"/>
              <a:t>960</a:t>
            </a:r>
            <a:r>
              <a:rPr lang="ja-JP" altLang="en-US" dirty="0" smtClean="0"/>
              <a:t>円</a:t>
            </a:r>
            <a:r>
              <a:rPr lang="en-US" altLang="ja-JP" dirty="0" smtClean="0"/>
              <a:t>/H</a:t>
            </a:r>
            <a:r>
              <a:rPr lang="ja-JP" altLang="en-US" dirty="0" smtClean="0"/>
              <a:t>となることです。大阪の最賃は</a:t>
            </a:r>
            <a:r>
              <a:rPr lang="en-US" altLang="ja-JP" dirty="0" smtClean="0"/>
              <a:t>779</a:t>
            </a:r>
            <a:r>
              <a:rPr lang="ja-JP" altLang="en-US" dirty="0" smtClean="0"/>
              <a:t>円です。ポイントは、生活保護を受給しながら就労する場合は、必要経費、税金を支払う上乗せ分が認定額に算定され、実際に</a:t>
            </a:r>
            <a:r>
              <a:rPr lang="en-US" altLang="ja-JP" dirty="0" smtClean="0"/>
              <a:t>24,221</a:t>
            </a:r>
            <a:r>
              <a:rPr lang="ja-JP" altLang="en-US" dirty="0" smtClean="0"/>
              <a:t>円が支給されている事実です。</a:t>
            </a:r>
            <a:endParaRPr lang="en-US" altLang="ja-JP" dirty="0" smtClean="0"/>
          </a:p>
          <a:p>
            <a:pPr>
              <a:spcBef>
                <a:spcPts val="0"/>
              </a:spcBef>
            </a:pPr>
            <a:r>
              <a:rPr lang="ja-JP" altLang="en-US" dirty="0" smtClean="0"/>
              <a:t>　最賃審議委員会が決めるのは賃金です。賃金なのだから、自治体の生活保護認定額以上でなければ、理屈にあいません。議会決議、首長の意見を審議会にぶつけていく、この視点は全労連も「そうだ」となりました。</a:t>
            </a:r>
            <a:endParaRPr lang="en-US" altLang="ja-JP" dirty="0" smtClean="0"/>
          </a:p>
          <a:p>
            <a:pPr>
              <a:spcBef>
                <a:spcPts val="0"/>
              </a:spcBef>
            </a:pPr>
            <a:r>
              <a:rPr lang="ja-JP" altLang="en-US" dirty="0" smtClean="0"/>
              <a:t>　もう一つは、賃金です。ゴーンの</a:t>
            </a:r>
            <a:r>
              <a:rPr lang="en-US" altLang="ja-JP" dirty="0" smtClean="0"/>
              <a:t>10</a:t>
            </a:r>
            <a:r>
              <a:rPr lang="ja-JP" altLang="en-US" dirty="0" smtClean="0"/>
              <a:t>億円、かたや</a:t>
            </a:r>
            <a:r>
              <a:rPr lang="en-US" altLang="ja-JP" dirty="0" smtClean="0"/>
              <a:t>178</a:t>
            </a:r>
            <a:r>
              <a:rPr lang="ja-JP" altLang="en-US" dirty="0" smtClean="0"/>
              <a:t>万円。不破さんが、剰余価値のことを述べています。「あぁ、そうなんだ」となっていない。</a:t>
            </a:r>
            <a:endParaRPr lang="en-US" altLang="ja-JP" dirty="0" smtClean="0"/>
          </a:p>
          <a:p>
            <a:pPr>
              <a:spcBef>
                <a:spcPts val="0"/>
              </a:spcBef>
            </a:pPr>
            <a:r>
              <a:rPr lang="ja-JP" altLang="en-US" dirty="0" smtClean="0"/>
              <a:t>　愛知で給料の明細書を各職種ごとに集めて、名前を消してそのまま議論しましたが、春闘の議論が白熱したそうです。</a:t>
            </a:r>
            <a:endParaRPr lang="en-US" altLang="ja-JP" dirty="0" smtClean="0"/>
          </a:p>
          <a:p>
            <a:pPr>
              <a:spcBef>
                <a:spcPts val="0"/>
              </a:spcBef>
            </a:pPr>
            <a:r>
              <a:rPr lang="ja-JP" altLang="en-US" dirty="0" smtClean="0"/>
              <a:t>　資本主義そのものに対する科学的な認識の教育・宣伝が重要ですが、これ以上は深入りしません。</a:t>
            </a:r>
            <a:endParaRPr lang="en-US" altLang="ja-JP" dirty="0" smtClean="0"/>
          </a:p>
          <a:p>
            <a:pPr>
              <a:spcBef>
                <a:spcPts val="0"/>
              </a:spcBef>
            </a:pPr>
            <a:endParaRPr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7F457BA2-4868-41FF-B204-512A68B01A4F}" type="slidenum">
              <a:rPr lang="en-US" altLang="ja-JP" smtClean="0"/>
              <a:pPr/>
              <a:t>3</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spcBef>
                <a:spcPts val="0"/>
              </a:spcBef>
            </a:pPr>
            <a:r>
              <a:rPr kumimoji="1" lang="ja-JP" altLang="en-US" dirty="0" smtClean="0"/>
              <a:t>　次の問題は、事実を認識とそれをどう見るかという問題です。宮本北大教授からの引用です。</a:t>
            </a:r>
            <a:endParaRPr kumimoji="1" lang="en-US" altLang="ja-JP" dirty="0" smtClean="0"/>
          </a:p>
          <a:p>
            <a:pPr>
              <a:spcBef>
                <a:spcPts val="0"/>
              </a:spcBef>
            </a:pPr>
            <a:r>
              <a:rPr lang="ja-JP" altLang="en-US" dirty="0" smtClean="0"/>
              <a:t>　数字の説明はしません。宮本教授は、「日本は分断社会」となっている。「亀裂と分断」が固定化し、拡大していると特徴づけている。私は「そうだ」と認識を深めるわけです。</a:t>
            </a:r>
            <a:endParaRPr lang="en-US" altLang="ja-JP" dirty="0" smtClean="0"/>
          </a:p>
          <a:p>
            <a:pPr>
              <a:spcBef>
                <a:spcPts val="0"/>
              </a:spcBef>
            </a:pPr>
            <a:r>
              <a:rPr lang="ja-JP" altLang="en-US" dirty="0" smtClean="0"/>
              <a:t>　数字が示している事実。「なぜ？」の不条理を考え、大事なことは、みんなが理解しやすい言葉で教育し、宣伝する努力です。</a:t>
            </a:r>
            <a:endParaRPr lang="en-US" altLang="ja-JP" dirty="0" smtClean="0"/>
          </a:p>
          <a:p>
            <a:pPr>
              <a:spcBef>
                <a:spcPts val="0"/>
              </a:spcBef>
            </a:pPr>
            <a:r>
              <a:rPr lang="ja-JP" altLang="en-US" dirty="0" smtClean="0"/>
              <a:t>　この努力の具体的な姿として、「チラシ」と「要求書」をイメージして下さい。国民に「変えよう」とよびかけるチラシです。政府も業界もありますが、みなさんの町の市長に対する要求書です。何を要求しますか？</a:t>
            </a:r>
            <a:endParaRPr lang="en-US" altLang="ja-JP" dirty="0" smtClean="0"/>
          </a:p>
          <a:p>
            <a:pPr>
              <a:spcBef>
                <a:spcPts val="0"/>
              </a:spcBef>
            </a:pPr>
            <a:r>
              <a:rPr lang="ja-JP" altLang="en-US" dirty="0" smtClean="0"/>
              <a:t>　労働組合は、要求を提出しなければ、何事も始まらない。要求がまとまれば、あと実現のための行動です。</a:t>
            </a:r>
            <a:endParaRPr lang="en-US" altLang="ja-JP" dirty="0" smtClean="0"/>
          </a:p>
          <a:p>
            <a:pPr>
              <a:spcBef>
                <a:spcPts val="0"/>
              </a:spcBef>
            </a:pPr>
            <a:r>
              <a:rPr lang="ja-JP" altLang="en-US" dirty="0" smtClean="0"/>
              <a:t>　活動家の役割は、「要求で団結」し、行動を「統一」することの促進です。</a:t>
            </a:r>
            <a:endParaRPr lang="en-US" altLang="ja-JP" dirty="0" smtClean="0"/>
          </a:p>
          <a:p>
            <a:pPr>
              <a:spcBef>
                <a:spcPts val="0"/>
              </a:spcBef>
            </a:pPr>
            <a:r>
              <a:rPr lang="ja-JP" altLang="en-US" dirty="0" smtClean="0"/>
              <a:t>　</a:t>
            </a:r>
          </a:p>
          <a:p>
            <a:endParaRPr kumimoji="1" lang="ja-JP" altLang="en-US" dirty="0"/>
          </a:p>
        </p:txBody>
      </p:sp>
      <p:sp>
        <p:nvSpPr>
          <p:cNvPr id="4" name="スライド番号プレースホルダ 3"/>
          <p:cNvSpPr>
            <a:spLocks noGrp="1"/>
          </p:cNvSpPr>
          <p:nvPr>
            <p:ph type="sldNum" sz="quarter" idx="10"/>
          </p:nvPr>
        </p:nvSpPr>
        <p:spPr/>
        <p:txBody>
          <a:bodyPr/>
          <a:lstStyle/>
          <a:p>
            <a:fld id="{7F457BA2-4868-41FF-B204-512A68B01A4F}" type="slidenum">
              <a:rPr lang="en-US" altLang="ja-JP" smtClean="0"/>
              <a:pPr/>
              <a:t>4</a:t>
            </a:fld>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a:xfrm>
            <a:off x="908720" y="4684812"/>
            <a:ext cx="5029200" cy="4475560"/>
          </a:xfrm>
        </p:spPr>
        <p:txBody>
          <a:bodyPr>
            <a:normAutofit/>
          </a:bodyPr>
          <a:lstStyle/>
          <a:p>
            <a:pPr>
              <a:spcBef>
                <a:spcPts val="0"/>
              </a:spcBef>
            </a:pPr>
            <a:r>
              <a:rPr kumimoji="1" lang="ja-JP" altLang="en-US" dirty="0" smtClean="0"/>
              <a:t>　</a:t>
            </a:r>
            <a:r>
              <a:rPr kumimoji="1" lang="ja-JP" altLang="en-US" dirty="0" smtClean="0">
                <a:latin typeface="ＭＳ Ｐ明朝" pitchFamily="18" charset="-128"/>
                <a:ea typeface="ＭＳ Ｐ明朝" pitchFamily="18" charset="-128"/>
              </a:rPr>
              <a:t>これは、保坂正康氏の「昭和史の深層」による天皇の言い方でいうと「先の大戦」ですが、その分析です。</a:t>
            </a:r>
            <a:r>
              <a:rPr lang="ja-JP" altLang="en-US" dirty="0" smtClean="0">
                <a:latin typeface="ＭＳ Ｐ明朝" pitchFamily="18" charset="-128"/>
                <a:ea typeface="ＭＳ Ｐ明朝" pitchFamily="18" charset="-128"/>
              </a:rPr>
              <a:t>国際社会で日本人の歴史観が問題になる根底に戦争の</a:t>
            </a:r>
            <a:r>
              <a:rPr kumimoji="1" lang="ja-JP" altLang="en-US" dirty="0" smtClean="0">
                <a:latin typeface="ＭＳ Ｐ明朝" pitchFamily="18" charset="-128"/>
                <a:ea typeface="ＭＳ Ｐ明朝" pitchFamily="18" charset="-128"/>
              </a:rPr>
              <a:t>呼称とその性格づけが一致していないことがある。それぞれの説明は省きます。</a:t>
            </a:r>
            <a:endParaRPr kumimoji="1" lang="en-US" altLang="ja-JP" dirty="0" smtClean="0">
              <a:latin typeface="ＭＳ Ｐ明朝" pitchFamily="18" charset="-128"/>
              <a:ea typeface="ＭＳ Ｐ明朝" pitchFamily="18" charset="-128"/>
            </a:endParaRPr>
          </a:p>
          <a:p>
            <a:pPr>
              <a:spcBef>
                <a:spcPts val="0"/>
              </a:spcBef>
            </a:pPr>
            <a:r>
              <a:rPr lang="ja-JP" altLang="en-US" dirty="0" smtClean="0">
                <a:latin typeface="ＭＳ Ｐ明朝" pitchFamily="18" charset="-128"/>
                <a:ea typeface="ＭＳ Ｐ明朝" pitchFamily="18" charset="-128"/>
              </a:rPr>
              <a:t>　区民センターで中学の教科書の閲覧をしていたが、「自由社」の教科書は、</a:t>
            </a:r>
            <a:endParaRPr lang="en-US" altLang="ja-JP" dirty="0" smtClean="0">
              <a:latin typeface="ＭＳ Ｐ明朝" pitchFamily="18" charset="-128"/>
              <a:ea typeface="ＭＳ Ｐ明朝" pitchFamily="18" charset="-128"/>
            </a:endParaRPr>
          </a:p>
          <a:p>
            <a:pPr>
              <a:spcBef>
                <a:spcPts val="0"/>
              </a:spcBef>
            </a:pPr>
            <a:r>
              <a:rPr kumimoji="1" lang="ja-JP" altLang="en-US" dirty="0" smtClean="0">
                <a:latin typeface="ＭＳ Ｐ明朝" pitchFamily="18" charset="-128"/>
                <a:ea typeface="ＭＳ Ｐ明朝" pitchFamily="18" charset="-128"/>
              </a:rPr>
              <a:t>「大東亜戦争」「自存自衛のための戦争」であり、日本軍の勝利を「東南アジアやインドの人々に独立と夢と勇気を育てた」と賛美している。</a:t>
            </a:r>
            <a:endParaRPr kumimoji="1" lang="ja-JP" altLang="en-US" dirty="0">
              <a:latin typeface="ＭＳ Ｐ明朝" pitchFamily="18" charset="-128"/>
              <a:ea typeface="ＭＳ Ｐ明朝" pitchFamily="18" charset="-128"/>
            </a:endParaRPr>
          </a:p>
        </p:txBody>
      </p:sp>
      <p:sp>
        <p:nvSpPr>
          <p:cNvPr id="4" name="スライド番号プレースホルダ 3"/>
          <p:cNvSpPr>
            <a:spLocks noGrp="1"/>
          </p:cNvSpPr>
          <p:nvPr>
            <p:ph type="sldNum" sz="quarter" idx="10"/>
          </p:nvPr>
        </p:nvSpPr>
        <p:spPr/>
        <p:txBody>
          <a:bodyPr/>
          <a:lstStyle/>
          <a:p>
            <a:fld id="{7F457BA2-4868-41FF-B204-512A68B01A4F}" type="slidenum">
              <a:rPr lang="en-US" altLang="ja-JP" smtClean="0"/>
              <a:pPr/>
              <a:t>5</a:t>
            </a:fld>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spcBef>
                <a:spcPts val="0"/>
              </a:spcBef>
            </a:pPr>
            <a:r>
              <a:rPr kumimoji="1" lang="ja-JP" altLang="en-US" dirty="0" smtClean="0"/>
              <a:t>　私が大事にしてきた一つに「ものごとを歴史的に見る」ということです。</a:t>
            </a:r>
            <a:endParaRPr kumimoji="1" lang="en-US" altLang="ja-JP" dirty="0" smtClean="0"/>
          </a:p>
          <a:p>
            <a:pPr>
              <a:spcBef>
                <a:spcPts val="0"/>
              </a:spcBef>
            </a:pPr>
            <a:r>
              <a:rPr lang="ja-JP" altLang="en-US" dirty="0" smtClean="0"/>
              <a:t>　戦前があり、戦中があり、いまは戦後ですが、いまの若い人は、「戦後</a:t>
            </a:r>
            <a:r>
              <a:rPr lang="en-US" altLang="ja-JP" dirty="0" smtClean="0"/>
              <a:t>66</a:t>
            </a:r>
            <a:r>
              <a:rPr lang="ja-JP" altLang="en-US" dirty="0" smtClean="0"/>
              <a:t>年」という言い方をしません。平成になり、「昭和は遠く」になっているわけです。</a:t>
            </a:r>
            <a:endParaRPr lang="en-US" altLang="ja-JP" dirty="0" smtClean="0"/>
          </a:p>
          <a:p>
            <a:pPr>
              <a:spcBef>
                <a:spcPts val="0"/>
              </a:spcBef>
            </a:pPr>
            <a:r>
              <a:rPr lang="ja-JP" altLang="en-US" dirty="0" smtClean="0"/>
              <a:t>　</a:t>
            </a:r>
            <a:r>
              <a:rPr lang="en-US" altLang="ja-JP" dirty="0" smtClean="0"/>
              <a:t>50</a:t>
            </a:r>
            <a:r>
              <a:rPr lang="ja-JP" altLang="en-US" dirty="0" smtClean="0"/>
              <a:t>年経つと出来事は歴史になるといわれます。</a:t>
            </a:r>
            <a:endParaRPr lang="en-US" altLang="ja-JP" dirty="0" smtClean="0"/>
          </a:p>
          <a:p>
            <a:pPr>
              <a:spcBef>
                <a:spcPts val="0"/>
              </a:spcBef>
            </a:pPr>
            <a:r>
              <a:rPr lang="ja-JP" altLang="en-US" dirty="0" smtClean="0"/>
              <a:t>　例えば、戦争。先に、次のスライドを見ます。</a:t>
            </a:r>
            <a:endParaRPr lang="en-US" altLang="ja-JP" dirty="0" smtClean="0"/>
          </a:p>
          <a:p>
            <a:pPr>
              <a:spcBef>
                <a:spcPts val="0"/>
              </a:spcBef>
            </a:pPr>
            <a:r>
              <a:rPr lang="ja-JP" altLang="en-US" dirty="0" smtClean="0"/>
              <a:t>　スライド</a:t>
            </a:r>
            <a:r>
              <a:rPr lang="en-US" altLang="ja-JP" dirty="0" smtClean="0"/>
              <a:t>5</a:t>
            </a:r>
            <a:r>
              <a:rPr lang="ja-JP" altLang="en-US" dirty="0" smtClean="0"/>
              <a:t>にもどりますが、私は、ものごとを歴史の流れの中で見て、想像力をたくましくすることが重要だと思います。</a:t>
            </a:r>
            <a:endParaRPr lang="en-US" altLang="ja-JP" dirty="0" smtClean="0"/>
          </a:p>
          <a:p>
            <a:pPr>
              <a:spcBef>
                <a:spcPts val="0"/>
              </a:spcBef>
            </a:pPr>
            <a:r>
              <a:rPr kumimoji="1" lang="ja-JP" altLang="en-US" dirty="0" smtClean="0"/>
              <a:t>　山田先生の「戦後日本史」を見ながら、戦争に明け暮れた日本とはどういう社会だったのか、想像するわけです。品川正二さんが、アメリカは現在も戦争をしている国だ。</a:t>
            </a:r>
            <a:r>
              <a:rPr kumimoji="1" lang="en-US" altLang="ja-JP" dirty="0" smtClean="0"/>
              <a:t>9</a:t>
            </a:r>
            <a:r>
              <a:rPr kumimoji="1" lang="ja-JP" altLang="en-US" dirty="0" smtClean="0"/>
              <a:t>条の価値観とは相いれないいうわけです。だとすれば安保条約をどうするのか、日米関係</a:t>
            </a:r>
            <a:r>
              <a:rPr lang="ja-JP" altLang="en-US" dirty="0" smtClean="0"/>
              <a:t>の今後はどうすべきなのか。若い組合員が「あぁ、そうなんだ」「納得」という接近が必要です。</a:t>
            </a:r>
            <a:endParaRPr kumimoji="1" lang="en-US" altLang="ja-JP" dirty="0" smtClean="0"/>
          </a:p>
          <a:p>
            <a:pPr>
              <a:spcBef>
                <a:spcPts val="0"/>
              </a:spcBef>
            </a:pPr>
            <a:r>
              <a:rPr lang="en-US" altLang="ja-JP" dirty="0" smtClean="0"/>
              <a:t>   </a:t>
            </a:r>
            <a:endParaRPr kumimoji="1" lang="en-US" altLang="ja-JP" dirty="0" smtClean="0"/>
          </a:p>
          <a:p>
            <a:pPr>
              <a:spcBef>
                <a:spcPts val="0"/>
              </a:spcBef>
            </a:pPr>
            <a:r>
              <a:rPr lang="ja-JP" altLang="en-US" dirty="0" smtClean="0"/>
              <a:t>　明治以来、兵隊だけで、どれくらい死んだか。安保破棄のニュースにのっていた靖国神社の資料です。餓死して死ぬ。おぼれ死ぬ。特攻で死ね。この「戦死」のありようを想像するわけです。</a:t>
            </a:r>
            <a:endParaRPr lang="en-US" altLang="ja-JP" dirty="0" smtClean="0"/>
          </a:p>
          <a:p>
            <a:pPr>
              <a:spcBef>
                <a:spcPts val="0"/>
              </a:spcBef>
            </a:pPr>
            <a:r>
              <a:rPr kumimoji="1" lang="ja-JP" altLang="en-US" dirty="0" smtClean="0"/>
              <a:t>　ダンプの組合員の憲法学習は、北朝鮮をめぐり、学級崩壊見たいな議論になったそうですが、学習協の「憲法講座」が重要なわけです。</a:t>
            </a:r>
            <a:endParaRPr kumimoji="1" lang="ja-JP" altLang="en-US" dirty="0"/>
          </a:p>
        </p:txBody>
      </p:sp>
      <p:sp>
        <p:nvSpPr>
          <p:cNvPr id="4" name="スライド番号プレースホルダ 3"/>
          <p:cNvSpPr>
            <a:spLocks noGrp="1"/>
          </p:cNvSpPr>
          <p:nvPr>
            <p:ph type="sldNum" sz="quarter" idx="10"/>
          </p:nvPr>
        </p:nvSpPr>
        <p:spPr/>
        <p:txBody>
          <a:bodyPr/>
          <a:lstStyle/>
          <a:p>
            <a:fld id="{7F457BA2-4868-41FF-B204-512A68B01A4F}" type="slidenum">
              <a:rPr lang="en-US" altLang="ja-JP" smtClean="0"/>
              <a:pPr/>
              <a:t>6</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spcBef>
                <a:spcPts val="0"/>
              </a:spcBef>
            </a:pPr>
            <a:r>
              <a:rPr kumimoji="1" lang="ja-JP" altLang="en-US" dirty="0" smtClean="0">
                <a:ea typeface="AR P丸ゴシック体M"/>
              </a:rPr>
              <a:t>　</a:t>
            </a:r>
            <a:r>
              <a:rPr kumimoji="1" lang="ja-JP" altLang="en-US" dirty="0" smtClean="0">
                <a:latin typeface="ＭＳ Ｐ明朝" pitchFamily="18" charset="-128"/>
                <a:ea typeface="ＭＳ Ｐ明朝" pitchFamily="18" charset="-128"/>
              </a:rPr>
              <a:t>ものごとを歴史的に見る重要性の例に、農業、食糧自給率をとりあげて</a:t>
            </a:r>
            <a:r>
              <a:rPr lang="ja-JP" altLang="en-US" dirty="0" smtClean="0">
                <a:latin typeface="ＭＳ Ｐ明朝" pitchFamily="18" charset="-128"/>
                <a:ea typeface="ＭＳ Ｐ明朝" pitchFamily="18" charset="-128"/>
              </a:rPr>
              <a:t>います。認識の一致は、事実にもとづく丁寧さが必要です。言って聞かせる押しつけは、「あぁ、そうなんだ」とならない。</a:t>
            </a:r>
            <a:endParaRPr kumimoji="1" lang="en-US" altLang="ja-JP" dirty="0" smtClean="0">
              <a:latin typeface="ＭＳ Ｐ明朝" pitchFamily="18" charset="-128"/>
              <a:ea typeface="ＭＳ Ｐ明朝" pitchFamily="18" charset="-128"/>
            </a:endParaRPr>
          </a:p>
          <a:p>
            <a:pPr>
              <a:spcBef>
                <a:spcPts val="0"/>
              </a:spcBef>
            </a:pPr>
            <a:r>
              <a:rPr lang="ja-JP" altLang="en-US" dirty="0" smtClean="0">
                <a:latin typeface="ＭＳ Ｐ明朝" pitchFamily="18" charset="-128"/>
                <a:ea typeface="ＭＳ Ｐ明朝" pitchFamily="18" charset="-128"/>
              </a:rPr>
              <a:t>　日本の食料自給率は、</a:t>
            </a:r>
            <a:r>
              <a:rPr lang="en-US" altLang="ja-JP" dirty="0" smtClean="0">
                <a:latin typeface="ＭＳ Ｐ明朝" pitchFamily="18" charset="-128"/>
                <a:ea typeface="ＭＳ Ｐ明朝" pitchFamily="18" charset="-128"/>
              </a:rPr>
              <a:t>50</a:t>
            </a:r>
            <a:r>
              <a:rPr lang="ja-JP" altLang="en-US" dirty="0" smtClean="0">
                <a:latin typeface="ＭＳ Ｐ明朝" pitchFamily="18" charset="-128"/>
                <a:ea typeface="ＭＳ Ｐ明朝" pitchFamily="18" charset="-128"/>
              </a:rPr>
              <a:t>年前は</a:t>
            </a:r>
            <a:r>
              <a:rPr lang="en-US" altLang="ja-JP" dirty="0" smtClean="0">
                <a:latin typeface="ＭＳ Ｐ明朝" pitchFamily="18" charset="-128"/>
                <a:ea typeface="ＭＳ Ｐ明朝" pitchFamily="18" charset="-128"/>
              </a:rPr>
              <a:t>79</a:t>
            </a:r>
            <a:r>
              <a:rPr lang="ja-JP" altLang="en-US" dirty="0" smtClean="0">
                <a:latin typeface="ＭＳ Ｐ明朝" pitchFamily="18" charset="-128"/>
                <a:ea typeface="ＭＳ Ｐ明朝" pitchFamily="18" charset="-128"/>
              </a:rPr>
              <a:t>％だったのが、現在は</a:t>
            </a:r>
            <a:r>
              <a:rPr lang="en-US" altLang="ja-JP" dirty="0" smtClean="0">
                <a:latin typeface="ＭＳ Ｐ明朝" pitchFamily="18" charset="-128"/>
                <a:ea typeface="ＭＳ Ｐ明朝" pitchFamily="18" charset="-128"/>
              </a:rPr>
              <a:t>40</a:t>
            </a:r>
            <a:r>
              <a:rPr lang="ja-JP" altLang="en-US" dirty="0" smtClean="0">
                <a:latin typeface="ＭＳ Ｐ明朝" pitchFamily="18" charset="-128"/>
                <a:ea typeface="ＭＳ Ｐ明朝" pitchFamily="18" charset="-128"/>
              </a:rPr>
              <a:t>％です。この間、減反があり、コメの輸入自由化強行されてきました。いま、コメを作る農家の所得は、時給</a:t>
            </a:r>
            <a:r>
              <a:rPr lang="en-US" altLang="ja-JP" dirty="0" smtClean="0">
                <a:latin typeface="ＭＳ Ｐ明朝" pitchFamily="18" charset="-128"/>
                <a:ea typeface="ＭＳ Ｐ明朝" pitchFamily="18" charset="-128"/>
              </a:rPr>
              <a:t>177</a:t>
            </a:r>
            <a:r>
              <a:rPr lang="ja-JP" altLang="en-US" dirty="0" smtClean="0">
                <a:latin typeface="ＭＳ Ｐ明朝" pitchFamily="18" charset="-128"/>
                <a:ea typeface="ＭＳ Ｐ明朝" pitchFamily="18" charset="-128"/>
              </a:rPr>
              <a:t>円だそうです。こうした状況の中でＴＰＰです。農水省の試算で</a:t>
            </a:r>
            <a:r>
              <a:rPr lang="en-US" altLang="ja-JP" dirty="0" smtClean="0">
                <a:latin typeface="ＭＳ Ｐ明朝" pitchFamily="18" charset="-128"/>
                <a:ea typeface="ＭＳ Ｐ明朝" pitchFamily="18" charset="-128"/>
              </a:rPr>
              <a:t>13</a:t>
            </a:r>
            <a:r>
              <a:rPr lang="ja-JP" altLang="en-US" dirty="0" smtClean="0">
                <a:latin typeface="ＭＳ Ｐ明朝" pitchFamily="18" charset="-128"/>
                <a:ea typeface="ＭＳ Ｐ明朝" pitchFamily="18" charset="-128"/>
              </a:rPr>
              <a:t>％の自給率となる。</a:t>
            </a:r>
            <a:endParaRPr lang="en-US" altLang="ja-JP" dirty="0" smtClean="0">
              <a:latin typeface="ＭＳ Ｐ明朝" pitchFamily="18" charset="-128"/>
              <a:ea typeface="ＭＳ Ｐ明朝" pitchFamily="18" charset="-128"/>
            </a:endParaRPr>
          </a:p>
          <a:p>
            <a:pPr>
              <a:spcBef>
                <a:spcPts val="0"/>
              </a:spcBef>
            </a:pPr>
            <a:r>
              <a:rPr lang="ja-JP" altLang="en-US" dirty="0" smtClean="0">
                <a:latin typeface="ＭＳ Ｐ明朝" pitchFamily="18" charset="-128"/>
                <a:ea typeface="ＭＳ Ｐ明朝" pitchFamily="18" charset="-128"/>
              </a:rPr>
              <a:t>　</a:t>
            </a:r>
            <a:r>
              <a:rPr lang="en-US" altLang="ja-JP" dirty="0" smtClean="0">
                <a:latin typeface="ＭＳ Ｐ明朝" pitchFamily="18" charset="-128"/>
                <a:ea typeface="ＭＳ Ｐ明朝" pitchFamily="18" charset="-128"/>
              </a:rPr>
              <a:t>50</a:t>
            </a:r>
            <a:r>
              <a:rPr lang="ja-JP" altLang="en-US" dirty="0" smtClean="0">
                <a:latin typeface="ＭＳ Ｐ明朝" pitchFamily="18" charset="-128"/>
                <a:ea typeface="ＭＳ Ｐ明朝" pitchFamily="18" charset="-128"/>
              </a:rPr>
              <a:t>年間に半分とされた、変化の事実を確認し、そのことが国を滅ぼす亡国の農政となっていることを、「ほんとうにそうだ」と共通認識することが必要だと思います。</a:t>
            </a:r>
            <a:endParaRPr lang="en-US" altLang="ja-JP" dirty="0" smtClean="0">
              <a:latin typeface="ＭＳ Ｐ明朝" pitchFamily="18" charset="-128"/>
              <a:ea typeface="ＭＳ Ｐ明朝" pitchFamily="18" charset="-128"/>
            </a:endParaRPr>
          </a:p>
          <a:p>
            <a:pPr>
              <a:spcBef>
                <a:spcPts val="0"/>
              </a:spcBef>
            </a:pPr>
            <a:r>
              <a:rPr lang="ja-JP" altLang="en-US" dirty="0" smtClean="0">
                <a:latin typeface="ＭＳ Ｐ明朝" pitchFamily="18" charset="-128"/>
                <a:ea typeface="ＭＳ Ｐ明朝" pitchFamily="18" charset="-128"/>
              </a:rPr>
              <a:t>　「</a:t>
            </a:r>
            <a:r>
              <a:rPr lang="en-US" altLang="ja-JP" dirty="0" smtClean="0">
                <a:latin typeface="ＭＳ Ｐ明朝" pitchFamily="18" charset="-128"/>
                <a:ea typeface="ＭＳ Ｐ明朝" pitchFamily="18" charset="-128"/>
              </a:rPr>
              <a:t>GDP</a:t>
            </a:r>
            <a:r>
              <a:rPr lang="ja-JP" altLang="en-US" dirty="0" smtClean="0">
                <a:latin typeface="ＭＳ Ｐ明朝" pitchFamily="18" charset="-128"/>
                <a:ea typeface="ＭＳ Ｐ明朝" pitchFamily="18" charset="-128"/>
              </a:rPr>
              <a:t>で</a:t>
            </a:r>
            <a:r>
              <a:rPr lang="en-US" altLang="ja-JP" dirty="0" smtClean="0">
                <a:latin typeface="ＭＳ Ｐ明朝" pitchFamily="18" charset="-128"/>
                <a:ea typeface="ＭＳ Ｐ明朝" pitchFamily="18" charset="-128"/>
              </a:rPr>
              <a:t>1.5</a:t>
            </a:r>
            <a:r>
              <a:rPr lang="ja-JP" altLang="en-US" dirty="0" smtClean="0">
                <a:latin typeface="ＭＳ Ｐ明朝" pitchFamily="18" charset="-128"/>
                <a:ea typeface="ＭＳ Ｐ明朝" pitchFamily="18" charset="-128"/>
              </a:rPr>
              <a:t>％の農業が</a:t>
            </a:r>
            <a:r>
              <a:rPr lang="en-US" altLang="ja-JP" dirty="0" smtClean="0">
                <a:latin typeface="ＭＳ Ｐ明朝" pitchFamily="18" charset="-128"/>
                <a:ea typeface="ＭＳ Ｐ明朝" pitchFamily="18" charset="-128"/>
              </a:rPr>
              <a:t>98.5</a:t>
            </a:r>
            <a:r>
              <a:rPr lang="ja-JP" altLang="en-US" dirty="0" smtClean="0">
                <a:latin typeface="ＭＳ Ｐ明朝" pitchFamily="18" charset="-128"/>
                <a:ea typeface="ＭＳ Ｐ明朝" pitchFamily="18" charset="-128"/>
              </a:rPr>
              <a:t>％の他の産業分野を犠牲にしている」は前原前外相。菅内閣の</a:t>
            </a:r>
            <a:r>
              <a:rPr lang="en-US" altLang="ja-JP" dirty="0" smtClean="0">
                <a:latin typeface="ＭＳ Ｐ明朝" pitchFamily="18" charset="-128"/>
                <a:ea typeface="ＭＳ Ｐ明朝" pitchFamily="18" charset="-128"/>
              </a:rPr>
              <a:t>TPP</a:t>
            </a:r>
            <a:r>
              <a:rPr lang="ja-JP" altLang="en-US" dirty="0" smtClean="0">
                <a:latin typeface="ＭＳ Ｐ明朝" pitchFamily="18" charset="-128"/>
                <a:ea typeface="ＭＳ Ｐ明朝" pitchFamily="18" charset="-128"/>
              </a:rPr>
              <a:t>対策は、「日本の農産物の輸出拡大」「農業への企業参加」です。</a:t>
            </a:r>
            <a:endParaRPr lang="en-US" altLang="ja-JP" dirty="0" smtClean="0">
              <a:latin typeface="ＭＳ Ｐ明朝" pitchFamily="18" charset="-128"/>
              <a:ea typeface="ＭＳ Ｐ明朝" pitchFamily="18" charset="-128"/>
            </a:endParaRPr>
          </a:p>
          <a:p>
            <a:pPr>
              <a:spcBef>
                <a:spcPts val="0"/>
              </a:spcBef>
            </a:pPr>
            <a:r>
              <a:rPr lang="ja-JP" altLang="en-US" dirty="0" smtClean="0">
                <a:latin typeface="ＭＳ Ｐ明朝" pitchFamily="18" charset="-128"/>
                <a:ea typeface="ＭＳ Ｐ明朝" pitchFamily="18" charset="-128"/>
              </a:rPr>
              <a:t>　反対運動の強化には、何が論点なのか、相手の「もっともらしい」言い分と機関紙など組合員の前で論争し、勝負しなければならない。</a:t>
            </a:r>
            <a:endParaRPr lang="en-US" altLang="ja-JP" dirty="0" smtClean="0">
              <a:latin typeface="ＭＳ Ｐ明朝" pitchFamily="18" charset="-128"/>
              <a:ea typeface="ＭＳ Ｐ明朝" pitchFamily="18" charset="-128"/>
            </a:endParaRPr>
          </a:p>
          <a:p>
            <a:pPr>
              <a:spcBef>
                <a:spcPts val="0"/>
              </a:spcBef>
            </a:pPr>
            <a:r>
              <a:rPr lang="ja-JP" altLang="en-US" dirty="0" smtClean="0">
                <a:latin typeface="ＭＳ Ｐ明朝" pitchFamily="18" charset="-128"/>
                <a:ea typeface="ＭＳ Ｐ明朝" pitchFamily="18" charset="-128"/>
              </a:rPr>
              <a:t>　労働組合は不条理を許さない、闘う、しかも農業は国民生活の安全・安心の要である。労働者は国民そのもの。だから重視するという労働組合のスタンスを明確にしてだと思います。</a:t>
            </a:r>
            <a:endParaRPr lang="en-US" altLang="ja-JP" dirty="0" smtClean="0">
              <a:latin typeface="ＭＳ Ｐ明朝" pitchFamily="18" charset="-128"/>
              <a:ea typeface="ＭＳ Ｐ明朝" pitchFamily="18" charset="-128"/>
            </a:endParaRPr>
          </a:p>
          <a:p>
            <a:pPr>
              <a:spcBef>
                <a:spcPts val="0"/>
              </a:spcBef>
            </a:pPr>
            <a:r>
              <a:rPr lang="ja-JP" altLang="en-US" dirty="0" smtClean="0">
                <a:latin typeface="ＭＳ Ｐ明朝" pitchFamily="18" charset="-128"/>
                <a:ea typeface="ＭＳ Ｐ明朝" pitchFamily="18" charset="-128"/>
              </a:rPr>
              <a:t>　</a:t>
            </a:r>
            <a:r>
              <a:rPr kumimoji="1" lang="ja-JP" altLang="en-US" dirty="0" smtClean="0">
                <a:latin typeface="ＭＳ Ｐ明朝" pitchFamily="18" charset="-128"/>
                <a:ea typeface="ＭＳ Ｐ明朝" pitchFamily="18" charset="-128"/>
              </a:rPr>
              <a:t>　</a:t>
            </a:r>
            <a:endParaRPr kumimoji="1" lang="ja-JP" altLang="en-US" dirty="0">
              <a:latin typeface="ＭＳ Ｐ明朝" pitchFamily="18" charset="-128"/>
              <a:ea typeface="ＭＳ Ｐ明朝" pitchFamily="18" charset="-128"/>
            </a:endParaRPr>
          </a:p>
        </p:txBody>
      </p:sp>
      <p:sp>
        <p:nvSpPr>
          <p:cNvPr id="4" name="スライド番号プレースホルダ 3"/>
          <p:cNvSpPr>
            <a:spLocks noGrp="1"/>
          </p:cNvSpPr>
          <p:nvPr>
            <p:ph type="sldNum" sz="quarter" idx="10"/>
          </p:nvPr>
        </p:nvSpPr>
        <p:spPr/>
        <p:txBody>
          <a:bodyPr/>
          <a:lstStyle/>
          <a:p>
            <a:fld id="{7F457BA2-4868-41FF-B204-512A68B01A4F}" type="slidenum">
              <a:rPr lang="en-US" altLang="ja-JP" smtClean="0"/>
              <a:pPr/>
              <a:t>7</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spcBef>
                <a:spcPts val="0"/>
              </a:spcBef>
            </a:pPr>
            <a:r>
              <a:rPr kumimoji="1" lang="ja-JP" altLang="en-US" dirty="0" smtClean="0"/>
              <a:t>　</a:t>
            </a:r>
            <a:r>
              <a:rPr kumimoji="1" lang="ja-JP" altLang="en-US" dirty="0" smtClean="0">
                <a:latin typeface="ＭＳ Ｐ明朝" pitchFamily="18" charset="-128"/>
                <a:ea typeface="ＭＳ Ｐ明朝" pitchFamily="18" charset="-128"/>
              </a:rPr>
              <a:t>労働組合の活動には、当然のことだが相手がある。相手は、社長だけではないが、企業内組合の多くの役員は</a:t>
            </a:r>
            <a:r>
              <a:rPr lang="ja-JP" altLang="en-US" dirty="0" smtClean="0">
                <a:latin typeface="ＭＳ Ｐ明朝" pitchFamily="18" charset="-128"/>
                <a:ea typeface="ＭＳ Ｐ明朝" pitchFamily="18" charset="-128"/>
              </a:rPr>
              <a:t>社長交渉の経験しか持っていない。</a:t>
            </a:r>
            <a:endParaRPr kumimoji="1" lang="en-US" altLang="ja-JP" dirty="0" smtClean="0">
              <a:latin typeface="ＭＳ Ｐ明朝" pitchFamily="18" charset="-128"/>
              <a:ea typeface="ＭＳ Ｐ明朝" pitchFamily="18" charset="-128"/>
            </a:endParaRPr>
          </a:p>
          <a:p>
            <a:pPr>
              <a:spcBef>
                <a:spcPts val="0"/>
              </a:spcBef>
            </a:pPr>
            <a:r>
              <a:rPr lang="ja-JP" altLang="en-US" dirty="0" smtClean="0">
                <a:latin typeface="ＭＳ Ｐ明朝" pitchFamily="18" charset="-128"/>
                <a:ea typeface="ＭＳ Ｐ明朝" pitchFamily="18" charset="-128"/>
              </a:rPr>
              <a:t>　この間、本部段階で努力してきたのは、「労働組合は無法者の集団ではない」ということ、同時に「要求する意志を断固として行動で示す」ことでした。</a:t>
            </a:r>
            <a:endParaRPr lang="en-US" altLang="ja-JP" dirty="0" smtClean="0">
              <a:latin typeface="ＭＳ Ｐ明朝" pitchFamily="18" charset="-128"/>
              <a:ea typeface="ＭＳ Ｐ明朝" pitchFamily="18" charset="-128"/>
            </a:endParaRPr>
          </a:p>
          <a:p>
            <a:pPr>
              <a:spcBef>
                <a:spcPts val="0"/>
              </a:spcBef>
            </a:pPr>
            <a:r>
              <a:rPr kumimoji="1" lang="ja-JP" altLang="en-US" dirty="0" smtClean="0">
                <a:latin typeface="ＭＳ Ｐ明朝" pitchFamily="18" charset="-128"/>
                <a:ea typeface="ＭＳ Ｐ明朝" pitchFamily="18" charset="-128"/>
              </a:rPr>
              <a:t>その時、組合員にその行動の意味を丁寧に説明し、「納得。よしやるぞ」という気持ちを大事にすることでした。</a:t>
            </a:r>
            <a:endParaRPr kumimoji="1" lang="en-US" altLang="ja-JP" dirty="0" smtClean="0">
              <a:latin typeface="ＭＳ Ｐ明朝" pitchFamily="18" charset="-128"/>
              <a:ea typeface="ＭＳ Ｐ明朝" pitchFamily="18" charset="-128"/>
            </a:endParaRPr>
          </a:p>
          <a:p>
            <a:pPr>
              <a:spcBef>
                <a:spcPts val="0"/>
              </a:spcBef>
            </a:pPr>
            <a:r>
              <a:rPr lang="ja-JP" altLang="en-US" dirty="0" smtClean="0">
                <a:latin typeface="ＭＳ Ｐ明朝" pitchFamily="18" charset="-128"/>
                <a:ea typeface="ＭＳ Ｐ明朝" pitchFamily="18" charset="-128"/>
              </a:rPr>
              <a:t>　相手は財界、経団連の場合。押しかけられるだけの理由がある。</a:t>
            </a:r>
            <a:endParaRPr lang="en-US" altLang="ja-JP" dirty="0" smtClean="0">
              <a:latin typeface="ＭＳ Ｐ明朝" pitchFamily="18" charset="-128"/>
              <a:ea typeface="ＭＳ Ｐ明朝" pitchFamily="18" charset="-128"/>
            </a:endParaRPr>
          </a:p>
          <a:p>
            <a:pPr>
              <a:spcBef>
                <a:spcPts val="0"/>
              </a:spcBef>
            </a:pPr>
            <a:r>
              <a:rPr kumimoji="1" lang="ja-JP" altLang="en-US" dirty="0" smtClean="0">
                <a:latin typeface="ＭＳ Ｐ明朝" pitchFamily="18" charset="-128"/>
                <a:ea typeface="ＭＳ Ｐ明朝" pitchFamily="18" charset="-128"/>
              </a:rPr>
              <a:t>　政府、自治体の場合。政府に要求することは、権利として保障されている。　　</a:t>
            </a:r>
            <a:endParaRPr kumimoji="1" lang="en-US" altLang="ja-JP" dirty="0" smtClean="0">
              <a:latin typeface="ＭＳ Ｐ明朝" pitchFamily="18" charset="-128"/>
              <a:ea typeface="ＭＳ Ｐ明朝" pitchFamily="18" charset="-128"/>
            </a:endParaRPr>
          </a:p>
          <a:p>
            <a:pPr>
              <a:spcBef>
                <a:spcPts val="0"/>
              </a:spcBef>
            </a:pPr>
            <a:r>
              <a:rPr lang="ja-JP" altLang="en-US" dirty="0" smtClean="0">
                <a:latin typeface="ＭＳ Ｐ明朝" pitchFamily="18" charset="-128"/>
                <a:ea typeface="ＭＳ Ｐ明朝" pitchFamily="18" charset="-128"/>
              </a:rPr>
              <a:t>　</a:t>
            </a:r>
            <a:r>
              <a:rPr kumimoji="1" lang="ja-JP" altLang="en-US" dirty="0" smtClean="0">
                <a:latin typeface="ＭＳ Ｐ明朝" pitchFamily="18" charset="-128"/>
                <a:ea typeface="ＭＳ Ｐ明朝" pitchFamily="18" charset="-128"/>
              </a:rPr>
              <a:t>「お願い」にいくのではない。かといって「喧嘩を売り」に行くのではない。政策転換と要求の実現を求めて話し合うためにいくのである。</a:t>
            </a:r>
            <a:endParaRPr kumimoji="1" lang="en-US" altLang="ja-JP" dirty="0" smtClean="0">
              <a:latin typeface="ＭＳ Ｐ明朝" pitchFamily="18" charset="-128"/>
              <a:ea typeface="ＭＳ Ｐ明朝" pitchFamily="18" charset="-128"/>
            </a:endParaRPr>
          </a:p>
          <a:p>
            <a:pPr>
              <a:spcBef>
                <a:spcPts val="0"/>
              </a:spcBef>
            </a:pPr>
            <a:r>
              <a:rPr lang="ja-JP" altLang="en-US" dirty="0" smtClean="0">
                <a:latin typeface="ＭＳ Ｐ明朝" pitchFamily="18" charset="-128"/>
                <a:ea typeface="ＭＳ Ｐ明朝" pitchFamily="18" charset="-128"/>
              </a:rPr>
              <a:t>　中小企業の場合。労働組合を敵視するとんでもない社長も多い。不当な仕打ちとは闘う。このことは前提だが、建交労はトラック中小企業の経営者と一緒に政府、トラック協会との要請・交渉、労使共同セミナーを実施してきた。</a:t>
            </a:r>
            <a:endParaRPr lang="en-US" altLang="ja-JP" dirty="0" smtClean="0">
              <a:latin typeface="ＭＳ Ｐ明朝" pitchFamily="18" charset="-128"/>
              <a:ea typeface="ＭＳ Ｐ明朝" pitchFamily="18" charset="-128"/>
            </a:endParaRPr>
          </a:p>
          <a:p>
            <a:pPr>
              <a:spcBef>
                <a:spcPts val="0"/>
              </a:spcBef>
            </a:pPr>
            <a:r>
              <a:rPr lang="ja-JP" altLang="en-US" dirty="0" smtClean="0">
                <a:latin typeface="ＭＳ Ｐ明朝" pitchFamily="18" charset="-128"/>
                <a:ea typeface="ＭＳ Ｐ明朝" pitchFamily="18" charset="-128"/>
              </a:rPr>
              <a:t>そして、中小企業との「共存・共同」の新しい組織方針をとっている。これまでは「一面闘争、一面共同」だった。労使協調とどこが違う、経営者はそんなに甘くない等々、意見が出された。</a:t>
            </a:r>
            <a:endParaRPr lang="en-US" altLang="ja-JP" dirty="0" smtClean="0">
              <a:latin typeface="ＭＳ Ｐ明朝" pitchFamily="18" charset="-128"/>
              <a:ea typeface="ＭＳ Ｐ明朝" pitchFamily="18" charset="-128"/>
            </a:endParaRPr>
          </a:p>
          <a:p>
            <a:pPr>
              <a:spcBef>
                <a:spcPts val="0"/>
              </a:spcBef>
            </a:pPr>
            <a:r>
              <a:rPr kumimoji="1" lang="ja-JP" altLang="en-US" dirty="0" smtClean="0">
                <a:latin typeface="ＭＳ Ｐ明朝" pitchFamily="18" charset="-128"/>
                <a:ea typeface="ＭＳ Ｐ明朝" pitchFamily="18" charset="-128"/>
              </a:rPr>
              <a:t>　この実践は、中小企業の職場に建交労の組織が拡大しなければ、正しさは実践の中でしか証明できない。「共存・共同」は労働組合が本当の意味で力がなければ貫けない方針である。</a:t>
            </a:r>
            <a:endParaRPr kumimoji="1" lang="en-US" altLang="ja-JP" dirty="0" smtClean="0">
              <a:latin typeface="ＭＳ Ｐ明朝" pitchFamily="18" charset="-128"/>
              <a:ea typeface="ＭＳ Ｐ明朝" pitchFamily="18" charset="-128"/>
            </a:endParaRPr>
          </a:p>
          <a:p>
            <a:pPr>
              <a:spcBef>
                <a:spcPts val="0"/>
              </a:spcBef>
            </a:pPr>
            <a:endParaRPr kumimoji="1" lang="ja-JP" altLang="en-US" dirty="0">
              <a:latin typeface="ＭＳ Ｐ明朝" pitchFamily="18" charset="-128"/>
              <a:ea typeface="ＭＳ Ｐ明朝" pitchFamily="18" charset="-128"/>
            </a:endParaRPr>
          </a:p>
        </p:txBody>
      </p:sp>
      <p:sp>
        <p:nvSpPr>
          <p:cNvPr id="4" name="スライド番号プレースホルダ 3"/>
          <p:cNvSpPr>
            <a:spLocks noGrp="1"/>
          </p:cNvSpPr>
          <p:nvPr>
            <p:ph type="sldNum" sz="quarter" idx="10"/>
          </p:nvPr>
        </p:nvSpPr>
        <p:spPr/>
        <p:txBody>
          <a:bodyPr/>
          <a:lstStyle/>
          <a:p>
            <a:fld id="{7F457BA2-4868-41FF-B204-512A68B01A4F}" type="slidenum">
              <a:rPr lang="en-US" altLang="ja-JP" smtClean="0"/>
              <a:pPr/>
              <a:t>8</a:t>
            </a:fld>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spcBef>
                <a:spcPts val="0"/>
              </a:spcBef>
            </a:pPr>
            <a:r>
              <a:rPr lang="ja-JP" altLang="en-US" dirty="0" smtClean="0"/>
              <a:t>　労働総研の大木先生は、昔の活動家なら口が裂けても言わなかったが、最近の役員から「展望が見えない」と率直に出されると書いてます。</a:t>
            </a:r>
            <a:endParaRPr lang="en-US" altLang="ja-JP" dirty="0" smtClean="0"/>
          </a:p>
          <a:p>
            <a:pPr>
              <a:spcBef>
                <a:spcPts val="0"/>
              </a:spcBef>
            </a:pPr>
            <a:r>
              <a:rPr lang="ja-JP" altLang="en-US" dirty="0" smtClean="0"/>
              <a:t>　</a:t>
            </a:r>
            <a:endParaRPr lang="en-US" altLang="ja-JP" dirty="0" smtClean="0"/>
          </a:p>
          <a:p>
            <a:pPr>
              <a:spcBef>
                <a:spcPts val="0"/>
              </a:spcBef>
            </a:pPr>
            <a:r>
              <a:rPr lang="ja-JP" altLang="en-US" dirty="0" smtClean="0"/>
              <a:t>　まず、紹介します。</a:t>
            </a:r>
          </a:p>
          <a:p>
            <a:pPr>
              <a:spcBef>
                <a:spcPts val="0"/>
              </a:spcBef>
            </a:pPr>
            <a:endParaRPr lang="en-US" altLang="ja-JP" dirty="0" smtClean="0"/>
          </a:p>
          <a:p>
            <a:pPr>
              <a:spcBef>
                <a:spcPts val="0"/>
              </a:spcBef>
            </a:pPr>
            <a:r>
              <a:rPr lang="ja-JP" altLang="en-US" dirty="0" smtClean="0"/>
              <a:t>　下は、連合の大手組合の実態です。</a:t>
            </a:r>
          </a:p>
          <a:p>
            <a:pPr>
              <a:spcBef>
                <a:spcPts val="0"/>
              </a:spcBef>
            </a:pPr>
            <a:endParaRPr kumimoji="1" lang="en-US" altLang="ja-JP" dirty="0" smtClean="0"/>
          </a:p>
          <a:p>
            <a:pPr>
              <a:spcBef>
                <a:spcPts val="0"/>
              </a:spcBef>
            </a:pPr>
            <a:r>
              <a:rPr lang="ja-JP" altLang="en-US" dirty="0" smtClean="0"/>
              <a:t>　</a:t>
            </a:r>
            <a:r>
              <a:rPr kumimoji="1" lang="ja-JP" altLang="en-US" dirty="0" smtClean="0"/>
              <a:t>この現実に労働組合に未来はあるのか、です。外部から見て、今、労働組合はどう思われているのか。</a:t>
            </a:r>
            <a:r>
              <a:rPr lang="ja-JP" altLang="en-US" dirty="0" smtClean="0"/>
              <a:t>内部にいるみなさんはどう思っていますか。</a:t>
            </a:r>
            <a:endParaRPr lang="en-US" altLang="ja-JP" dirty="0" smtClean="0"/>
          </a:p>
          <a:p>
            <a:pPr>
              <a:spcBef>
                <a:spcPts val="0"/>
              </a:spcBef>
            </a:pPr>
            <a:r>
              <a:rPr lang="ja-JP" altLang="en-US" dirty="0" smtClean="0"/>
              <a:t>現実の反映ですから、否定はしませんが、悲観しても何も解決はしない。指摘で私が最も重要だと思うのは、国民の共感を呼ぶ運動です。後は、自覚があり、克服の処方箋は明確にしている。「改革」の実践です。</a:t>
            </a:r>
            <a:endParaRPr lang="en-US" altLang="ja-JP" dirty="0" smtClean="0"/>
          </a:p>
          <a:p>
            <a:pPr>
              <a:spcBef>
                <a:spcPts val="0"/>
              </a:spcBef>
            </a:pPr>
            <a:r>
              <a:rPr lang="ja-JP" altLang="en-US" dirty="0" smtClean="0"/>
              <a:t>共感は、職場を基礎に外に打って出て、同業種の労働者によびかけていかなければ広がらない。</a:t>
            </a:r>
            <a:endParaRPr lang="en-US" altLang="ja-JP" dirty="0" smtClean="0"/>
          </a:p>
          <a:p>
            <a:pPr>
              <a:spcBef>
                <a:spcPts val="0"/>
              </a:spcBef>
            </a:pPr>
            <a:r>
              <a:rPr lang="ja-JP" altLang="en-US" dirty="0" smtClean="0"/>
              <a:t>　</a:t>
            </a:r>
            <a:endParaRPr lang="en-US" altLang="ja-JP" dirty="0" smtClean="0"/>
          </a:p>
          <a:p>
            <a:pPr>
              <a:spcBef>
                <a:spcPts val="0"/>
              </a:spcBef>
            </a:pPr>
            <a:r>
              <a:rPr lang="ja-JP" altLang="en-US" dirty="0" smtClean="0"/>
              <a:t>　そもそも、憲法が労働組合を特別に重視している－憲法の思いは何か。証拠をあげました。憲法の立脚する労働組合の理念を腹にすえて、活動しなければならない。</a:t>
            </a:r>
            <a:endParaRPr lang="en-US" altLang="ja-JP" dirty="0" smtClean="0"/>
          </a:p>
        </p:txBody>
      </p:sp>
      <p:sp>
        <p:nvSpPr>
          <p:cNvPr id="4" name="スライド番号プレースホルダ 3"/>
          <p:cNvSpPr>
            <a:spLocks noGrp="1"/>
          </p:cNvSpPr>
          <p:nvPr>
            <p:ph type="sldNum" sz="quarter" idx="10"/>
          </p:nvPr>
        </p:nvSpPr>
        <p:spPr/>
        <p:txBody>
          <a:bodyPr/>
          <a:lstStyle/>
          <a:p>
            <a:fld id="{7F457BA2-4868-41FF-B204-512A68B01A4F}" type="slidenum">
              <a:rPr lang="en-US" altLang="ja-JP" smtClean="0"/>
              <a:pPr/>
              <a:t>9</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080" name="Picture 8" descr="C:\windows\ﾃﾞｽｸﾄｯﾌﾟ\パワーポイント\ｱﾌﾞｽﾄﾗｸﾄ\ﾄﾞｯﾄﾜｰｸ\B_ABST_DOT_007\B_ABST_DOT_007T.JPG"/>
          <p:cNvPicPr>
            <a:picLocks noChangeAspect="1" noChangeArrowheads="1"/>
          </p:cNvPicPr>
          <p:nvPr/>
        </p:nvPicPr>
        <p:blipFill>
          <a:blip r:embed="rId2" cstate="print"/>
          <a:srcRect/>
          <a:stretch>
            <a:fillRect/>
          </a:stretch>
        </p:blipFill>
        <p:spPr bwMode="auto">
          <a:xfrm>
            <a:off x="0" y="0"/>
            <a:ext cx="9144000" cy="6869113"/>
          </a:xfrm>
          <a:prstGeom prst="rect">
            <a:avLst/>
          </a:prstGeom>
          <a:noFill/>
        </p:spPr>
      </p:pic>
      <p:sp>
        <p:nvSpPr>
          <p:cNvPr id="3074" name="Rectangle 2"/>
          <p:cNvSpPr>
            <a:spLocks noGrp="1" noChangeArrowheads="1"/>
          </p:cNvSpPr>
          <p:nvPr>
            <p:ph type="ctrTitle"/>
          </p:nvPr>
        </p:nvSpPr>
        <p:spPr>
          <a:xfrm>
            <a:off x="0" y="2709863"/>
            <a:ext cx="7010400" cy="719137"/>
          </a:xfrm>
        </p:spPr>
        <p:txBody>
          <a:bodyPr lIns="180000" tIns="0" rIns="180000"/>
          <a:lstStyle>
            <a:lvl1pPr algn="ctr">
              <a:defRPr sz="4500"/>
            </a:lvl1pPr>
          </a:lstStyle>
          <a:p>
            <a:r>
              <a:rPr lang="ja-JP" altLang="en-US" smtClean="0"/>
              <a:t>マスタ タイトルの書式設定</a:t>
            </a:r>
            <a:endParaRPr lang="ja-JP" altLang="en-US"/>
          </a:p>
        </p:txBody>
      </p:sp>
      <p:sp>
        <p:nvSpPr>
          <p:cNvPr id="3075" name="Rectangle 3"/>
          <p:cNvSpPr>
            <a:spLocks noGrp="1" noChangeArrowheads="1"/>
          </p:cNvSpPr>
          <p:nvPr>
            <p:ph type="subTitle" idx="1"/>
          </p:nvPr>
        </p:nvSpPr>
        <p:spPr>
          <a:xfrm>
            <a:off x="0" y="3606800"/>
            <a:ext cx="7010400" cy="431800"/>
          </a:xfrm>
        </p:spPr>
        <p:txBody>
          <a:bodyPr tIns="0" bIns="0" anchor="ctr"/>
          <a:lstStyle>
            <a:lvl1pPr marL="0" indent="0" algn="ctr">
              <a:buFontTx/>
              <a:buNone/>
              <a:defRPr sz="2500"/>
            </a:lvl1pPr>
          </a:lstStyle>
          <a:p>
            <a:r>
              <a:rPr lang="ja-JP" altLang="en-US" smtClean="0"/>
              <a:t>マスタ サブタイトルの書式設定</a:t>
            </a:r>
            <a:endParaRPr lang="ja-JP" altLang="en-US"/>
          </a:p>
        </p:txBody>
      </p:sp>
      <p:sp>
        <p:nvSpPr>
          <p:cNvPr id="3076" name="Rectangle 4"/>
          <p:cNvSpPr>
            <a:spLocks noGrp="1" noChangeArrowheads="1"/>
          </p:cNvSpPr>
          <p:nvPr>
            <p:ph type="dt" sz="half" idx="2"/>
          </p:nvPr>
        </p:nvSpPr>
        <p:spPr>
          <a:xfrm>
            <a:off x="5715000" y="6573838"/>
            <a:ext cx="3429000" cy="360362"/>
          </a:xfrm>
        </p:spPr>
        <p:txBody>
          <a:bodyPr/>
          <a:lstStyle>
            <a:lvl1pPr>
              <a:defRPr sz="1700"/>
            </a:lvl1pPr>
          </a:lstStyle>
          <a:p>
            <a:fld id="{EA99B2AB-5F7E-459D-BF48-2933E30CAC5D}" type="datetime1">
              <a:rPr lang="ja-JP" altLang="en-US" smtClean="0"/>
              <a:pPr/>
              <a:t>2012/3/1</a:t>
            </a:fld>
            <a:endParaRPr lang="en-US" altLang="ja-JP"/>
          </a:p>
        </p:txBody>
      </p:sp>
      <p:sp>
        <p:nvSpPr>
          <p:cNvPr id="3077" name="Rectangle 5"/>
          <p:cNvSpPr>
            <a:spLocks noGrp="1" noChangeArrowheads="1"/>
          </p:cNvSpPr>
          <p:nvPr>
            <p:ph type="ftr" sz="quarter" idx="3"/>
          </p:nvPr>
        </p:nvSpPr>
        <p:spPr>
          <a:xfrm>
            <a:off x="5715000" y="6116638"/>
            <a:ext cx="3429000" cy="360362"/>
          </a:xfrm>
        </p:spPr>
        <p:txBody>
          <a:bodyPr/>
          <a:lstStyle>
            <a:lvl1pPr>
              <a:defRPr sz="2500"/>
            </a:lvl1pPr>
          </a:lstStyle>
          <a:p>
            <a:r>
              <a:rPr lang="en-US" altLang="ja-JP"/>
              <a:t>株式会社　V-Style</a:t>
            </a:r>
          </a:p>
        </p:txBody>
      </p:sp>
      <p:sp>
        <p:nvSpPr>
          <p:cNvPr id="3078" name="Rectangle 6"/>
          <p:cNvSpPr>
            <a:spLocks noGrp="1" noChangeArrowheads="1"/>
          </p:cNvSpPr>
          <p:nvPr>
            <p:ph type="sldNum" sz="quarter" idx="4"/>
          </p:nvPr>
        </p:nvSpPr>
        <p:spPr/>
        <p:txBody>
          <a:bodyPr/>
          <a:lstStyle>
            <a:lvl1pPr>
              <a:defRPr/>
            </a:lvl1pPr>
          </a:lstStyle>
          <a:p>
            <a:fld id="{6493F1EC-98F1-41C7-8B02-F5605D31A0BC}" type="slidenum">
              <a:rPr lang="en-US" altLang="ja-JP"/>
              <a:pPr/>
              <a:t>&lt;#&gt;</a:t>
            </a:fld>
            <a:endParaRPr lang="en-US" altLang="ja-JP"/>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C0ABCD2D-3093-413E-8791-191AD8A126BF}" type="datetime1">
              <a:rPr lang="ja-JP" altLang="en-US" smtClean="0"/>
              <a:pPr/>
              <a:t>2012/3/1</a:t>
            </a:fld>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株式会社　V-Style</a:t>
            </a:r>
          </a:p>
        </p:txBody>
      </p:sp>
      <p:sp>
        <p:nvSpPr>
          <p:cNvPr id="6" name="スライド番号プレースホルダ 5"/>
          <p:cNvSpPr>
            <a:spLocks noGrp="1"/>
          </p:cNvSpPr>
          <p:nvPr>
            <p:ph type="sldNum" sz="quarter" idx="12"/>
          </p:nvPr>
        </p:nvSpPr>
        <p:spPr/>
        <p:txBody>
          <a:bodyPr/>
          <a:lstStyle>
            <a:lvl1pPr>
              <a:defRPr/>
            </a:lvl1pPr>
          </a:lstStyle>
          <a:p>
            <a:fld id="{D74FE3A7-5B51-436D-8019-45817EAD6735}" type="slidenum">
              <a:rPr lang="en-US" altLang="ja-JP"/>
              <a:pPr/>
              <a:t>&lt;#&gt;</a:t>
            </a:fld>
            <a:endParaRPr lang="en-US" altLang="ja-JP"/>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58000" y="271463"/>
            <a:ext cx="2286000" cy="5824537"/>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0" y="271463"/>
            <a:ext cx="6705600" cy="5824537"/>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C7DF7FB0-5F7C-4C25-807A-9EC29C88CCB6}" type="datetime1">
              <a:rPr lang="ja-JP" altLang="en-US" smtClean="0"/>
              <a:pPr/>
              <a:t>2012/3/1</a:t>
            </a:fld>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株式会社　V-Style</a:t>
            </a:r>
          </a:p>
        </p:txBody>
      </p:sp>
      <p:sp>
        <p:nvSpPr>
          <p:cNvPr id="6" name="スライド番号プレースホルダ 5"/>
          <p:cNvSpPr>
            <a:spLocks noGrp="1"/>
          </p:cNvSpPr>
          <p:nvPr>
            <p:ph type="sldNum" sz="quarter" idx="12"/>
          </p:nvPr>
        </p:nvSpPr>
        <p:spPr/>
        <p:txBody>
          <a:bodyPr/>
          <a:lstStyle>
            <a:lvl1pPr>
              <a:defRPr/>
            </a:lvl1pPr>
          </a:lstStyle>
          <a:p>
            <a:fld id="{1F8451AE-2439-49EA-A665-17E5D1CC5078}" type="slidenum">
              <a:rPr lang="en-US" altLang="ja-JP"/>
              <a:pPr/>
              <a:t>&lt;#&gt;</a:t>
            </a:fld>
            <a:endParaRPr lang="en-US" altLang="ja-JP"/>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E61C8005-158A-4C18-9530-2A898CA98C25}" type="datetime1">
              <a:rPr lang="ja-JP" altLang="en-US" smtClean="0"/>
              <a:pPr/>
              <a:t>2012/3/1</a:t>
            </a:fld>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株式会社　V-Style</a:t>
            </a:r>
          </a:p>
        </p:txBody>
      </p:sp>
      <p:sp>
        <p:nvSpPr>
          <p:cNvPr id="6" name="スライド番号プレースホルダ 5"/>
          <p:cNvSpPr>
            <a:spLocks noGrp="1"/>
          </p:cNvSpPr>
          <p:nvPr>
            <p:ph type="sldNum" sz="quarter" idx="12"/>
          </p:nvPr>
        </p:nvSpPr>
        <p:spPr/>
        <p:txBody>
          <a:bodyPr/>
          <a:lstStyle>
            <a:lvl1pPr>
              <a:defRPr/>
            </a:lvl1pPr>
          </a:lstStyle>
          <a:p>
            <a:fld id="{D026F84F-5C3C-44A6-8224-35D7C8CA8BBE}" type="slidenum">
              <a:rPr lang="en-US" altLang="ja-JP"/>
              <a:pPr/>
              <a:t>&lt;#&gt;</a:t>
            </a:fld>
            <a:endParaRPr lang="en-US" altLang="ja-JP"/>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fld id="{E40C8997-3F27-4C2B-82D8-CC50DAEEDAB6}" type="datetime1">
              <a:rPr lang="ja-JP" altLang="en-US" smtClean="0"/>
              <a:pPr/>
              <a:t>2012/3/1</a:t>
            </a:fld>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株式会社　V-Style</a:t>
            </a:r>
          </a:p>
        </p:txBody>
      </p:sp>
      <p:sp>
        <p:nvSpPr>
          <p:cNvPr id="6" name="スライド番号プレースホルダ 5"/>
          <p:cNvSpPr>
            <a:spLocks noGrp="1"/>
          </p:cNvSpPr>
          <p:nvPr>
            <p:ph type="sldNum" sz="quarter" idx="12"/>
          </p:nvPr>
        </p:nvSpPr>
        <p:spPr/>
        <p:txBody>
          <a:bodyPr/>
          <a:lstStyle>
            <a:lvl1pPr>
              <a:defRPr/>
            </a:lvl1pPr>
          </a:lstStyle>
          <a:p>
            <a:fld id="{FB4EDD63-D9E9-45AB-B805-FA7B74364E93}" type="slidenum">
              <a:rPr lang="en-US" altLang="ja-JP"/>
              <a:pPr/>
              <a:t>&lt;#&gt;</a:t>
            </a:fld>
            <a:endParaRPr lang="en-US" altLang="ja-JP"/>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0" y="1219200"/>
            <a:ext cx="4495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219200"/>
            <a:ext cx="4495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1E4E5F80-0A0F-4779-98E8-2E3F214D7C90}" type="datetime1">
              <a:rPr lang="ja-JP" altLang="en-US" smtClean="0"/>
              <a:pPr/>
              <a:t>2012/3/1</a:t>
            </a:fld>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株式会社　V-Style</a:t>
            </a:r>
          </a:p>
        </p:txBody>
      </p:sp>
      <p:sp>
        <p:nvSpPr>
          <p:cNvPr id="7" name="スライド番号プレースホルダ 6"/>
          <p:cNvSpPr>
            <a:spLocks noGrp="1"/>
          </p:cNvSpPr>
          <p:nvPr>
            <p:ph type="sldNum" sz="quarter" idx="12"/>
          </p:nvPr>
        </p:nvSpPr>
        <p:spPr/>
        <p:txBody>
          <a:bodyPr/>
          <a:lstStyle>
            <a:lvl1pPr>
              <a:defRPr/>
            </a:lvl1pPr>
          </a:lstStyle>
          <a:p>
            <a:fld id="{2F5DC5C6-B70D-4F78-9BDE-ACCDBE738AA9}" type="slidenum">
              <a:rPr lang="en-US" altLang="ja-JP"/>
              <a:pPr/>
              <a:t>&lt;#&gt;</a:t>
            </a:fld>
            <a:endParaRPr lang="en-US" altLang="ja-JP"/>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1C6B9CF4-5BA6-406C-B8FA-9B9A2CEBD617}" type="datetime1">
              <a:rPr lang="ja-JP" altLang="en-US" smtClean="0"/>
              <a:pPr/>
              <a:t>2012/3/1</a:t>
            </a:fld>
            <a:endParaRPr lang="en-US" altLang="ja-JP"/>
          </a:p>
        </p:txBody>
      </p:sp>
      <p:sp>
        <p:nvSpPr>
          <p:cNvPr id="8" name="フッター プレースホルダ 7"/>
          <p:cNvSpPr>
            <a:spLocks noGrp="1"/>
          </p:cNvSpPr>
          <p:nvPr>
            <p:ph type="ftr" sz="quarter" idx="11"/>
          </p:nvPr>
        </p:nvSpPr>
        <p:spPr/>
        <p:txBody>
          <a:bodyPr/>
          <a:lstStyle>
            <a:lvl1pPr>
              <a:defRPr/>
            </a:lvl1pPr>
          </a:lstStyle>
          <a:p>
            <a:r>
              <a:rPr lang="en-US" altLang="ja-JP"/>
              <a:t>株式会社　V-Style</a:t>
            </a:r>
          </a:p>
        </p:txBody>
      </p:sp>
      <p:sp>
        <p:nvSpPr>
          <p:cNvPr id="9" name="スライド番号プレースホルダ 8"/>
          <p:cNvSpPr>
            <a:spLocks noGrp="1"/>
          </p:cNvSpPr>
          <p:nvPr>
            <p:ph type="sldNum" sz="quarter" idx="12"/>
          </p:nvPr>
        </p:nvSpPr>
        <p:spPr/>
        <p:txBody>
          <a:bodyPr/>
          <a:lstStyle>
            <a:lvl1pPr>
              <a:defRPr/>
            </a:lvl1pPr>
          </a:lstStyle>
          <a:p>
            <a:fld id="{6C35DA93-7631-43E0-B4DA-5A2F4CEE7933}" type="slidenum">
              <a:rPr lang="en-US" altLang="ja-JP"/>
              <a:pPr/>
              <a:t>&lt;#&gt;</a:t>
            </a:fld>
            <a:endParaRPr lang="en-US" altLang="ja-JP"/>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DB0529B1-4969-4727-BE50-F70BCCF18563}" type="datetime1">
              <a:rPr lang="ja-JP" altLang="en-US" smtClean="0"/>
              <a:pPr/>
              <a:t>2012/3/1</a:t>
            </a:fld>
            <a:endParaRPr lang="en-US" altLang="ja-JP"/>
          </a:p>
        </p:txBody>
      </p:sp>
      <p:sp>
        <p:nvSpPr>
          <p:cNvPr id="4" name="フッター プレースホルダ 3"/>
          <p:cNvSpPr>
            <a:spLocks noGrp="1"/>
          </p:cNvSpPr>
          <p:nvPr>
            <p:ph type="ftr" sz="quarter" idx="11"/>
          </p:nvPr>
        </p:nvSpPr>
        <p:spPr/>
        <p:txBody>
          <a:bodyPr/>
          <a:lstStyle>
            <a:lvl1pPr>
              <a:defRPr/>
            </a:lvl1pPr>
          </a:lstStyle>
          <a:p>
            <a:r>
              <a:rPr lang="en-US" altLang="ja-JP"/>
              <a:t>株式会社　V-Style</a:t>
            </a:r>
          </a:p>
        </p:txBody>
      </p:sp>
      <p:sp>
        <p:nvSpPr>
          <p:cNvPr id="5" name="スライド番号プレースホルダ 4"/>
          <p:cNvSpPr>
            <a:spLocks noGrp="1"/>
          </p:cNvSpPr>
          <p:nvPr>
            <p:ph type="sldNum" sz="quarter" idx="12"/>
          </p:nvPr>
        </p:nvSpPr>
        <p:spPr/>
        <p:txBody>
          <a:bodyPr/>
          <a:lstStyle>
            <a:lvl1pPr>
              <a:defRPr/>
            </a:lvl1pPr>
          </a:lstStyle>
          <a:p>
            <a:fld id="{095571AA-90D3-4553-9DD6-42315CB579F7}" type="slidenum">
              <a:rPr lang="en-US" altLang="ja-JP"/>
              <a:pPr/>
              <a:t>&lt;#&gt;</a:t>
            </a:fld>
            <a:endParaRPr lang="en-US" altLang="ja-JP"/>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0B905AE0-2790-4DB7-9226-9B13AA5020EA}" type="datetime1">
              <a:rPr lang="ja-JP" altLang="en-US" smtClean="0"/>
              <a:pPr/>
              <a:t>2012/3/1</a:t>
            </a:fld>
            <a:endParaRPr lang="en-US" altLang="ja-JP"/>
          </a:p>
        </p:txBody>
      </p:sp>
      <p:sp>
        <p:nvSpPr>
          <p:cNvPr id="3" name="フッター プレースホルダ 2"/>
          <p:cNvSpPr>
            <a:spLocks noGrp="1"/>
          </p:cNvSpPr>
          <p:nvPr>
            <p:ph type="ftr" sz="quarter" idx="11"/>
          </p:nvPr>
        </p:nvSpPr>
        <p:spPr/>
        <p:txBody>
          <a:bodyPr/>
          <a:lstStyle>
            <a:lvl1pPr>
              <a:defRPr/>
            </a:lvl1pPr>
          </a:lstStyle>
          <a:p>
            <a:r>
              <a:rPr lang="en-US" altLang="ja-JP"/>
              <a:t>株式会社　V-Style</a:t>
            </a:r>
          </a:p>
        </p:txBody>
      </p:sp>
      <p:sp>
        <p:nvSpPr>
          <p:cNvPr id="4" name="スライド番号プレースホルダ 3"/>
          <p:cNvSpPr>
            <a:spLocks noGrp="1"/>
          </p:cNvSpPr>
          <p:nvPr>
            <p:ph type="sldNum" sz="quarter" idx="12"/>
          </p:nvPr>
        </p:nvSpPr>
        <p:spPr/>
        <p:txBody>
          <a:bodyPr/>
          <a:lstStyle>
            <a:lvl1pPr>
              <a:defRPr/>
            </a:lvl1pPr>
          </a:lstStyle>
          <a:p>
            <a:fld id="{2C1FCA62-26CE-43BB-A752-9D0BD1FC8292}" type="slidenum">
              <a:rPr lang="en-US" altLang="ja-JP"/>
              <a:pPr/>
              <a:t>&lt;#&gt;</a:t>
            </a:fld>
            <a:endParaRPr lang="en-US" altLang="ja-JP"/>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fld id="{0B840283-272E-458C-AEC0-E5CB4C3D0CBB}" type="datetime1">
              <a:rPr lang="ja-JP" altLang="en-US" smtClean="0"/>
              <a:pPr/>
              <a:t>2012/3/1</a:t>
            </a:fld>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株式会社　V-Style</a:t>
            </a:r>
          </a:p>
        </p:txBody>
      </p:sp>
      <p:sp>
        <p:nvSpPr>
          <p:cNvPr id="7" name="スライド番号プレースホルダ 6"/>
          <p:cNvSpPr>
            <a:spLocks noGrp="1"/>
          </p:cNvSpPr>
          <p:nvPr>
            <p:ph type="sldNum" sz="quarter" idx="12"/>
          </p:nvPr>
        </p:nvSpPr>
        <p:spPr/>
        <p:txBody>
          <a:bodyPr/>
          <a:lstStyle>
            <a:lvl1pPr>
              <a:defRPr/>
            </a:lvl1pPr>
          </a:lstStyle>
          <a:p>
            <a:fld id="{4FEA2929-58B1-4478-B508-1995C4494626}" type="slidenum">
              <a:rPr lang="en-US" altLang="ja-JP"/>
              <a:pPr/>
              <a:t>&lt;#&gt;</a:t>
            </a:fld>
            <a:endParaRPr lang="en-US" altLang="ja-JP"/>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fld id="{16AC69D1-52E2-42E5-8460-651221C8EAF1}" type="datetime1">
              <a:rPr lang="ja-JP" altLang="en-US" smtClean="0"/>
              <a:pPr/>
              <a:t>2012/3/1</a:t>
            </a:fld>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株式会社　V-Style</a:t>
            </a:r>
          </a:p>
        </p:txBody>
      </p:sp>
      <p:sp>
        <p:nvSpPr>
          <p:cNvPr id="7" name="スライド番号プレースホルダ 6"/>
          <p:cNvSpPr>
            <a:spLocks noGrp="1"/>
          </p:cNvSpPr>
          <p:nvPr>
            <p:ph type="sldNum" sz="quarter" idx="12"/>
          </p:nvPr>
        </p:nvSpPr>
        <p:spPr/>
        <p:txBody>
          <a:bodyPr/>
          <a:lstStyle>
            <a:lvl1pPr>
              <a:defRPr/>
            </a:lvl1pPr>
          </a:lstStyle>
          <a:p>
            <a:fld id="{BC35FEB7-C146-4BCA-8081-CDA465EAC3E1}" type="slidenum">
              <a:rPr lang="en-US" altLang="ja-JP"/>
              <a:pPr/>
              <a:t>&lt;#&gt;</a:t>
            </a:fld>
            <a:endParaRPr lang="en-US" altLang="ja-JP"/>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pic>
        <p:nvPicPr>
          <p:cNvPr id="1033" name="Picture 9" descr="C:\WINDOWS\ﾃﾞｽｸﾄｯﾌﾟ\V-style\ヒラノ今日やること\jpeg張りなおしの巻\B_ABST_DOT_007P.JPG"/>
          <p:cNvPicPr>
            <a:picLocks noChangeAspect="1" noChangeArrowheads="1"/>
          </p:cNvPicPr>
          <p:nvPr/>
        </p:nvPicPr>
        <p:blipFill>
          <a:blip r:embed="rId13" cstate="print"/>
          <a:srcRect/>
          <a:stretch>
            <a:fillRect/>
          </a:stretch>
        </p:blipFill>
        <p:spPr bwMode="auto">
          <a:xfrm>
            <a:off x="0" y="0"/>
            <a:ext cx="9144000" cy="6870700"/>
          </a:xfrm>
          <a:prstGeom prst="rect">
            <a:avLst/>
          </a:prstGeom>
          <a:noFill/>
        </p:spPr>
      </p:pic>
      <p:sp>
        <p:nvSpPr>
          <p:cNvPr id="1026" name="Rectangle 2"/>
          <p:cNvSpPr>
            <a:spLocks noGrp="1" noChangeArrowheads="1"/>
          </p:cNvSpPr>
          <p:nvPr>
            <p:ph type="title"/>
          </p:nvPr>
        </p:nvSpPr>
        <p:spPr bwMode="auto">
          <a:xfrm>
            <a:off x="0" y="271463"/>
            <a:ext cx="9144000" cy="719137"/>
          </a:xfrm>
          <a:prstGeom prst="rect">
            <a:avLst/>
          </a:prstGeom>
          <a:noFill/>
          <a:ln w="9525">
            <a:noFill/>
            <a:miter lim="800000"/>
            <a:headEnd/>
            <a:tailEnd/>
          </a:ln>
          <a:effectLst/>
        </p:spPr>
        <p:txBody>
          <a:bodyPr vert="horz" wrap="square" lIns="108000" tIns="108000" rIns="108000" bIns="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0" y="1219200"/>
            <a:ext cx="9144000" cy="4876800"/>
          </a:xfrm>
          <a:prstGeom prst="rect">
            <a:avLst/>
          </a:prstGeom>
          <a:noFill/>
          <a:ln w="9525">
            <a:noFill/>
            <a:miter lim="800000"/>
            <a:headEnd/>
            <a:tailEnd/>
          </a:ln>
          <a:effectLst/>
        </p:spPr>
        <p:txBody>
          <a:bodyPr vert="horz" wrap="square" lIns="108000" tIns="108000" rIns="108000" bIns="10800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7239000" y="6573838"/>
            <a:ext cx="1905000" cy="360362"/>
          </a:xfrm>
          <a:prstGeom prst="rect">
            <a:avLst/>
          </a:prstGeom>
          <a:noFill/>
          <a:ln w="9525">
            <a:noFill/>
            <a:miter lim="800000"/>
            <a:headEnd/>
            <a:tailEnd/>
          </a:ln>
          <a:effectLst/>
        </p:spPr>
        <p:txBody>
          <a:bodyPr vert="horz" wrap="square" lIns="108000" tIns="0" rIns="108000" bIns="108000" numCol="1" anchor="ctr" anchorCtr="0" compatLnSpc="1">
            <a:prstTxWarp prst="textNoShape">
              <a:avLst/>
            </a:prstTxWarp>
          </a:bodyPr>
          <a:lstStyle>
            <a:lvl1pPr algn="r">
              <a:defRPr sz="1500">
                <a:latin typeface="+mn-lt"/>
              </a:defRPr>
            </a:lvl1pPr>
          </a:lstStyle>
          <a:p>
            <a:fld id="{0E436708-C3A9-4BBA-9748-1662576C027A}" type="datetime1">
              <a:rPr lang="ja-JP" altLang="en-US" smtClean="0"/>
              <a:pPr/>
              <a:t>2012/3/1</a:t>
            </a:fld>
            <a:endParaRPr lang="en-US" altLang="ja-JP"/>
          </a:p>
        </p:txBody>
      </p:sp>
      <p:sp>
        <p:nvSpPr>
          <p:cNvPr id="1029" name="Rectangle 5"/>
          <p:cNvSpPr>
            <a:spLocks noGrp="1" noChangeArrowheads="1"/>
          </p:cNvSpPr>
          <p:nvPr>
            <p:ph type="ftr" sz="quarter" idx="3"/>
          </p:nvPr>
        </p:nvSpPr>
        <p:spPr bwMode="auto">
          <a:xfrm>
            <a:off x="6248400" y="6172200"/>
            <a:ext cx="2895600" cy="360363"/>
          </a:xfrm>
          <a:prstGeom prst="rect">
            <a:avLst/>
          </a:prstGeom>
          <a:noFill/>
          <a:ln w="9525">
            <a:noFill/>
            <a:miter lim="800000"/>
            <a:headEnd/>
            <a:tailEnd/>
          </a:ln>
          <a:effectLst/>
        </p:spPr>
        <p:txBody>
          <a:bodyPr vert="horz" wrap="square" lIns="108000" tIns="0" rIns="108000" bIns="0" numCol="1" anchor="ctr" anchorCtr="0" compatLnSpc="1">
            <a:prstTxWarp prst="textNoShape">
              <a:avLst/>
            </a:prstTxWarp>
          </a:bodyPr>
          <a:lstStyle>
            <a:lvl1pPr algn="r">
              <a:defRPr sz="1500">
                <a:latin typeface="+mn-lt"/>
              </a:defRPr>
            </a:lvl1pPr>
          </a:lstStyle>
          <a:p>
            <a:r>
              <a:rPr lang="en-US" altLang="ja-JP"/>
              <a:t>株式会社　V-Style</a:t>
            </a:r>
          </a:p>
        </p:txBody>
      </p:sp>
      <p:sp>
        <p:nvSpPr>
          <p:cNvPr id="1030" name="Rectangle 6"/>
          <p:cNvSpPr>
            <a:spLocks noGrp="1" noChangeArrowheads="1"/>
          </p:cNvSpPr>
          <p:nvPr>
            <p:ph type="sldNum" sz="quarter" idx="4"/>
          </p:nvPr>
        </p:nvSpPr>
        <p:spPr bwMode="auto">
          <a:xfrm>
            <a:off x="0" y="6497638"/>
            <a:ext cx="719138" cy="360362"/>
          </a:xfrm>
          <a:prstGeom prst="rect">
            <a:avLst/>
          </a:prstGeom>
          <a:noFill/>
          <a:ln w="9525">
            <a:noFill/>
            <a:miter lim="800000"/>
            <a:headEnd/>
            <a:tailEnd/>
          </a:ln>
          <a:effectLst/>
        </p:spPr>
        <p:txBody>
          <a:bodyPr vert="horz" wrap="square" lIns="108000" tIns="0" rIns="108000" bIns="108000" numCol="1" anchor="ctr" anchorCtr="0" compatLnSpc="1">
            <a:prstTxWarp prst="textNoShape">
              <a:avLst/>
            </a:prstTxWarp>
          </a:bodyPr>
          <a:lstStyle>
            <a:lvl1pPr>
              <a:defRPr sz="1500">
                <a:latin typeface="+mn-lt"/>
              </a:defRPr>
            </a:lvl1pPr>
          </a:lstStyle>
          <a:p>
            <a:fld id="{CFF4903C-413C-42D3-8260-768AE785D152}" type="slidenum">
              <a:rPr lang="en-US" altLang="ja-JP"/>
              <a:pPr/>
              <a:t>&lt;#&gt;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hf hdr="0" ftr="0" dt="0"/>
  <p:txStyles>
    <p:titleStyle>
      <a:lvl1pPr algn="l" rtl="0" eaLnBrk="1" fontAlgn="base" hangingPunct="1">
        <a:spcBef>
          <a:spcPct val="0"/>
        </a:spcBef>
        <a:spcAft>
          <a:spcPct val="0"/>
        </a:spcAft>
        <a:defRPr kumimoji="1" sz="3500">
          <a:solidFill>
            <a:schemeClr val="tx2"/>
          </a:solidFill>
          <a:latin typeface="+mj-lt"/>
          <a:ea typeface="+mj-ea"/>
          <a:cs typeface="+mj-cs"/>
        </a:defRPr>
      </a:lvl1pPr>
      <a:lvl2pPr algn="l" rtl="0" eaLnBrk="1" fontAlgn="base" hangingPunct="1">
        <a:spcBef>
          <a:spcPct val="0"/>
        </a:spcBef>
        <a:spcAft>
          <a:spcPct val="0"/>
        </a:spcAft>
        <a:defRPr kumimoji="1" sz="3500">
          <a:solidFill>
            <a:schemeClr val="tx2"/>
          </a:solidFill>
          <a:latin typeface="ＭＳ Ｐゴシック" charset="-128"/>
          <a:ea typeface="ＭＳ Ｐゴシック" charset="-128"/>
        </a:defRPr>
      </a:lvl2pPr>
      <a:lvl3pPr algn="l" rtl="0" eaLnBrk="1" fontAlgn="base" hangingPunct="1">
        <a:spcBef>
          <a:spcPct val="0"/>
        </a:spcBef>
        <a:spcAft>
          <a:spcPct val="0"/>
        </a:spcAft>
        <a:defRPr kumimoji="1" sz="3500">
          <a:solidFill>
            <a:schemeClr val="tx2"/>
          </a:solidFill>
          <a:latin typeface="ＭＳ Ｐゴシック" charset="-128"/>
          <a:ea typeface="ＭＳ Ｐゴシック" charset="-128"/>
        </a:defRPr>
      </a:lvl3pPr>
      <a:lvl4pPr algn="l" rtl="0" eaLnBrk="1" fontAlgn="base" hangingPunct="1">
        <a:spcBef>
          <a:spcPct val="0"/>
        </a:spcBef>
        <a:spcAft>
          <a:spcPct val="0"/>
        </a:spcAft>
        <a:defRPr kumimoji="1" sz="3500">
          <a:solidFill>
            <a:schemeClr val="tx2"/>
          </a:solidFill>
          <a:latin typeface="ＭＳ Ｐゴシック" charset="-128"/>
          <a:ea typeface="ＭＳ Ｐゴシック" charset="-128"/>
        </a:defRPr>
      </a:lvl4pPr>
      <a:lvl5pPr algn="l" rtl="0" eaLnBrk="1" fontAlgn="base" hangingPunct="1">
        <a:spcBef>
          <a:spcPct val="0"/>
        </a:spcBef>
        <a:spcAft>
          <a:spcPct val="0"/>
        </a:spcAft>
        <a:defRPr kumimoji="1" sz="3500">
          <a:solidFill>
            <a:schemeClr val="tx2"/>
          </a:solidFill>
          <a:latin typeface="ＭＳ Ｐゴシック" charset="-128"/>
          <a:ea typeface="ＭＳ Ｐゴシック" charset="-128"/>
        </a:defRPr>
      </a:lvl5pPr>
      <a:lvl6pPr marL="457200" algn="l" rtl="0" eaLnBrk="1" fontAlgn="base" hangingPunct="1">
        <a:spcBef>
          <a:spcPct val="0"/>
        </a:spcBef>
        <a:spcAft>
          <a:spcPct val="0"/>
        </a:spcAft>
        <a:defRPr kumimoji="1" sz="3500">
          <a:solidFill>
            <a:schemeClr val="tx2"/>
          </a:solidFill>
          <a:latin typeface="ＭＳ Ｐゴシック" charset="-128"/>
          <a:ea typeface="ＭＳ Ｐゴシック" charset="-128"/>
        </a:defRPr>
      </a:lvl6pPr>
      <a:lvl7pPr marL="914400" algn="l" rtl="0" eaLnBrk="1" fontAlgn="base" hangingPunct="1">
        <a:spcBef>
          <a:spcPct val="0"/>
        </a:spcBef>
        <a:spcAft>
          <a:spcPct val="0"/>
        </a:spcAft>
        <a:defRPr kumimoji="1" sz="3500">
          <a:solidFill>
            <a:schemeClr val="tx2"/>
          </a:solidFill>
          <a:latin typeface="ＭＳ Ｐゴシック" charset="-128"/>
          <a:ea typeface="ＭＳ Ｐゴシック" charset="-128"/>
        </a:defRPr>
      </a:lvl7pPr>
      <a:lvl8pPr marL="1371600" algn="l" rtl="0" eaLnBrk="1" fontAlgn="base" hangingPunct="1">
        <a:spcBef>
          <a:spcPct val="0"/>
        </a:spcBef>
        <a:spcAft>
          <a:spcPct val="0"/>
        </a:spcAft>
        <a:defRPr kumimoji="1" sz="3500">
          <a:solidFill>
            <a:schemeClr val="tx2"/>
          </a:solidFill>
          <a:latin typeface="ＭＳ Ｐゴシック" charset="-128"/>
          <a:ea typeface="ＭＳ Ｐゴシック" charset="-128"/>
        </a:defRPr>
      </a:lvl8pPr>
      <a:lvl9pPr marL="1828800" algn="l" rtl="0" eaLnBrk="1" fontAlgn="base" hangingPunct="1">
        <a:spcBef>
          <a:spcPct val="0"/>
        </a:spcBef>
        <a:spcAft>
          <a:spcPct val="0"/>
        </a:spcAft>
        <a:defRPr kumimoji="1" sz="3500">
          <a:solidFill>
            <a:schemeClr val="tx2"/>
          </a:solidFill>
          <a:latin typeface="ＭＳ Ｐゴシック" charset="-128"/>
          <a:ea typeface="ＭＳ Ｐゴシック" charset="-128"/>
        </a:defRPr>
      </a:lvl9pPr>
    </p:titleStyle>
    <p:bodyStyle>
      <a:lvl1pPr marL="342900" indent="-342900" algn="l" rtl="0" eaLnBrk="1" fontAlgn="base" hangingPunct="1">
        <a:spcBef>
          <a:spcPct val="20000"/>
        </a:spcBef>
        <a:spcAft>
          <a:spcPct val="0"/>
        </a:spcAft>
        <a:buChar char="•"/>
        <a:defRPr kumimoji="1" sz="30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500">
          <a:solidFill>
            <a:schemeClr val="tx1"/>
          </a:solidFill>
          <a:latin typeface="+mn-lt"/>
          <a:ea typeface="+mn-ea"/>
        </a:defRPr>
      </a:lvl2pPr>
      <a:lvl3pPr marL="1143000" indent="-228600" algn="l" rtl="0" eaLnBrk="1" fontAlgn="base" hangingPunct="1">
        <a:spcBef>
          <a:spcPct val="20000"/>
        </a:spcBef>
        <a:spcAft>
          <a:spcPct val="0"/>
        </a:spcAft>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har char="–"/>
        <a:defRPr kumimoji="1" sz="1700">
          <a:solidFill>
            <a:schemeClr val="tx1"/>
          </a:solidFill>
          <a:latin typeface="+mn-lt"/>
          <a:ea typeface="+mn-ea"/>
        </a:defRPr>
      </a:lvl4pPr>
      <a:lvl5pPr marL="2057400" indent="-228600" algn="l" rtl="0" eaLnBrk="1" fontAlgn="base" hangingPunct="1">
        <a:spcBef>
          <a:spcPct val="20000"/>
        </a:spcBef>
        <a:spcAft>
          <a:spcPct val="0"/>
        </a:spcAft>
        <a:buChar char="»"/>
        <a:defRPr kumimoji="1" sz="1500">
          <a:solidFill>
            <a:schemeClr val="tx1"/>
          </a:solidFill>
          <a:latin typeface="+mn-lt"/>
          <a:ea typeface="+mn-ea"/>
        </a:defRPr>
      </a:lvl5pPr>
      <a:lvl6pPr marL="2514600" indent="-228600" algn="l" rtl="0" eaLnBrk="1" fontAlgn="base" hangingPunct="1">
        <a:spcBef>
          <a:spcPct val="20000"/>
        </a:spcBef>
        <a:spcAft>
          <a:spcPct val="0"/>
        </a:spcAft>
        <a:buChar char="»"/>
        <a:defRPr kumimoji="1" sz="1500">
          <a:solidFill>
            <a:schemeClr val="tx1"/>
          </a:solidFill>
          <a:latin typeface="+mn-lt"/>
          <a:ea typeface="+mn-ea"/>
        </a:defRPr>
      </a:lvl6pPr>
      <a:lvl7pPr marL="2971800" indent="-228600" algn="l" rtl="0" eaLnBrk="1" fontAlgn="base" hangingPunct="1">
        <a:spcBef>
          <a:spcPct val="20000"/>
        </a:spcBef>
        <a:spcAft>
          <a:spcPct val="0"/>
        </a:spcAft>
        <a:buChar char="»"/>
        <a:defRPr kumimoji="1" sz="1500">
          <a:solidFill>
            <a:schemeClr val="tx1"/>
          </a:solidFill>
          <a:latin typeface="+mn-lt"/>
          <a:ea typeface="+mn-ea"/>
        </a:defRPr>
      </a:lvl7pPr>
      <a:lvl8pPr marL="3429000" indent="-228600" algn="l" rtl="0" eaLnBrk="1" fontAlgn="base" hangingPunct="1">
        <a:spcBef>
          <a:spcPct val="20000"/>
        </a:spcBef>
        <a:spcAft>
          <a:spcPct val="0"/>
        </a:spcAft>
        <a:buChar char="»"/>
        <a:defRPr kumimoji="1" sz="1500">
          <a:solidFill>
            <a:schemeClr val="tx1"/>
          </a:solidFill>
          <a:latin typeface="+mn-lt"/>
          <a:ea typeface="+mn-ea"/>
        </a:defRPr>
      </a:lvl8pPr>
      <a:lvl9pPr marL="3886200" indent="-228600" algn="l" rtl="0" eaLnBrk="1" fontAlgn="base" hangingPunct="1">
        <a:spcBef>
          <a:spcPct val="20000"/>
        </a:spcBef>
        <a:spcAft>
          <a:spcPct val="0"/>
        </a:spcAft>
        <a:buChar char="»"/>
        <a:defRPr kumimoji="1" sz="15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サブタイトル 8"/>
          <p:cNvSpPr>
            <a:spLocks noGrp="1"/>
          </p:cNvSpPr>
          <p:nvPr>
            <p:ph type="subTitle" idx="1"/>
          </p:nvPr>
        </p:nvSpPr>
        <p:spPr>
          <a:xfrm>
            <a:off x="179512" y="2852936"/>
            <a:ext cx="6696744" cy="1224136"/>
          </a:xfrm>
        </p:spPr>
        <p:txBody>
          <a:bodyPr/>
          <a:lstStyle/>
          <a:p>
            <a:endParaRPr lang="en-US" altLang="ja-JP" sz="2800" b="1" dirty="0" smtClean="0">
              <a:ea typeface="AR P丸ゴシック体M"/>
            </a:endParaRPr>
          </a:p>
          <a:p>
            <a:r>
              <a:rPr kumimoji="1" lang="ja-JP" altLang="en-US" sz="2000" b="1" dirty="0" smtClean="0">
                <a:ea typeface="AR P丸ゴシック体M"/>
              </a:rPr>
              <a:t>－労働組合をいきいきと、みんなのものに－</a:t>
            </a:r>
            <a:endParaRPr kumimoji="1" lang="en-US" altLang="ja-JP" sz="2000" b="1" dirty="0" smtClean="0">
              <a:ea typeface="AR P丸ゴシック体M"/>
            </a:endParaRPr>
          </a:p>
          <a:p>
            <a:r>
              <a:rPr lang="ja-JP" altLang="en-US" b="1" dirty="0" smtClean="0">
                <a:ea typeface="AR P丸ゴシック体M"/>
              </a:rPr>
              <a:t>労働組合のいまとこれから、活動のあり方</a:t>
            </a:r>
            <a:endParaRPr kumimoji="1" lang="ja-JP" altLang="en-US" b="1" dirty="0">
              <a:ea typeface="AR P丸ゴシック体M"/>
            </a:endParaRPr>
          </a:p>
        </p:txBody>
      </p:sp>
      <p:pic>
        <p:nvPicPr>
          <p:cNvPr id="10" name="Picture 2" descr="C:\Users\佐藤陵一\Pictures\MP Navigator EX\2009_12_23\IMG.jpg"/>
          <p:cNvPicPr>
            <a:picLocks noChangeAspect="1" noChangeArrowheads="1"/>
          </p:cNvPicPr>
          <p:nvPr/>
        </p:nvPicPr>
        <p:blipFill>
          <a:blip r:embed="rId3" cstate="print"/>
          <a:srcRect/>
          <a:stretch>
            <a:fillRect/>
          </a:stretch>
        </p:blipFill>
        <p:spPr bwMode="auto">
          <a:xfrm>
            <a:off x="5220072" y="332656"/>
            <a:ext cx="3357586" cy="2736304"/>
          </a:xfrm>
          <a:prstGeom prst="rect">
            <a:avLst/>
          </a:prstGeom>
          <a:noFill/>
          <a:ln w="9525">
            <a:noFill/>
            <a:prstDash val="sysDot"/>
            <a:miter lim="800000"/>
            <a:headEnd/>
            <a:tailEnd/>
          </a:ln>
          <a:effectLst/>
        </p:spPr>
      </p:pic>
      <p:sp>
        <p:nvSpPr>
          <p:cNvPr id="11" name="正方形/長方形 10"/>
          <p:cNvSpPr/>
          <p:nvPr/>
        </p:nvSpPr>
        <p:spPr>
          <a:xfrm>
            <a:off x="5004048" y="5085184"/>
            <a:ext cx="345638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800" b="1" dirty="0" smtClean="0">
                <a:solidFill>
                  <a:schemeClr val="tx1"/>
                </a:solidFill>
                <a:ea typeface="AR P丸ゴシック体M"/>
              </a:rPr>
              <a:t>2011.7.2</a:t>
            </a:r>
          </a:p>
          <a:p>
            <a:pPr algn="r"/>
            <a:r>
              <a:rPr kumimoji="1" lang="ja-JP" altLang="en-US" sz="1800" b="1" dirty="0" smtClean="0">
                <a:solidFill>
                  <a:schemeClr val="tx1"/>
                </a:solidFill>
                <a:ea typeface="AR P丸ゴシック体M"/>
              </a:rPr>
              <a:t>建</a:t>
            </a:r>
            <a:r>
              <a:rPr lang="ja-JP" altLang="en-US" sz="1800" b="1" dirty="0" smtClean="0">
                <a:solidFill>
                  <a:schemeClr val="tx1"/>
                </a:solidFill>
                <a:ea typeface="AR P丸ゴシック体M"/>
              </a:rPr>
              <a:t>交労顧問　佐藤　陵一</a:t>
            </a:r>
            <a:endParaRPr kumimoji="1" lang="ja-JP" altLang="en-US" sz="1800" b="1" dirty="0">
              <a:solidFill>
                <a:schemeClr val="tx1"/>
              </a:solidFill>
              <a:ea typeface="AR P丸ゴシック体M"/>
            </a:endParaRPr>
          </a:p>
        </p:txBody>
      </p:sp>
      <p:sp>
        <p:nvSpPr>
          <p:cNvPr id="12" name="正方形/長方形 11"/>
          <p:cNvSpPr/>
          <p:nvPr/>
        </p:nvSpPr>
        <p:spPr>
          <a:xfrm>
            <a:off x="5292080" y="2636912"/>
            <a:ext cx="12961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rPr>
              <a:t>全労連パンフから</a:t>
            </a:r>
            <a:endParaRPr kumimoji="1" lang="ja-JP" altLang="en-US" sz="1000" dirty="0">
              <a:solidFill>
                <a:schemeClr val="tx1"/>
              </a:solidFill>
            </a:endParaRPr>
          </a:p>
        </p:txBody>
      </p:sp>
      <p:sp>
        <p:nvSpPr>
          <p:cNvPr id="13" name="角丸四角形 12"/>
          <p:cNvSpPr/>
          <p:nvPr/>
        </p:nvSpPr>
        <p:spPr>
          <a:xfrm>
            <a:off x="395536" y="548680"/>
            <a:ext cx="4536504" cy="1656184"/>
          </a:xfrm>
          <a:prstGeom prst="roundRect">
            <a:avLst/>
          </a:prstGeom>
          <a:solidFill>
            <a:srgbClr val="FFFF00"/>
          </a:solidFill>
          <a:ln w="3175">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ea typeface="AR P丸ゴシック体M"/>
              </a:rPr>
              <a:t>さっそく勉強ですが</a:t>
            </a:r>
            <a:r>
              <a:rPr kumimoji="1" lang="en-US" altLang="ja-JP" sz="1400" dirty="0" smtClean="0">
                <a:solidFill>
                  <a:schemeClr val="tx1"/>
                </a:solidFill>
                <a:ea typeface="AR P丸ゴシック体M"/>
              </a:rPr>
              <a:t>‥</a:t>
            </a:r>
          </a:p>
          <a:p>
            <a:r>
              <a:rPr lang="en-US" altLang="ja-JP" sz="1400" dirty="0" smtClean="0">
                <a:solidFill>
                  <a:schemeClr val="tx1"/>
                </a:solidFill>
                <a:latin typeface="AR P丸ゴシック体M" pitchFamily="50" charset="-128"/>
                <a:ea typeface="AR P丸ゴシック体M"/>
              </a:rPr>
              <a:t>(1)</a:t>
            </a:r>
            <a:r>
              <a:rPr lang="ja-JP" altLang="en-US" sz="1400" dirty="0" smtClean="0">
                <a:solidFill>
                  <a:schemeClr val="tx1"/>
                </a:solidFill>
                <a:latin typeface="AR P丸ゴシック体M" pitchFamily="50" charset="-128"/>
                <a:ea typeface="AR P丸ゴシック体M"/>
              </a:rPr>
              <a:t>学問や技芸を学ぶこと。学習。 </a:t>
            </a:r>
          </a:p>
          <a:p>
            <a:r>
              <a:rPr lang="en-US" altLang="ja-JP" sz="1400" dirty="0" smtClean="0">
                <a:solidFill>
                  <a:schemeClr val="tx1"/>
                </a:solidFill>
                <a:latin typeface="AR P丸ゴシック体M" pitchFamily="50" charset="-128"/>
                <a:ea typeface="AR P丸ゴシック体M"/>
              </a:rPr>
              <a:t>(2)</a:t>
            </a:r>
            <a:r>
              <a:rPr lang="ja-JP" altLang="en-US" sz="1400" dirty="0" smtClean="0">
                <a:solidFill>
                  <a:schemeClr val="tx1"/>
                </a:solidFill>
                <a:latin typeface="AR P丸ゴシック体M" pitchFamily="50" charset="-128"/>
                <a:ea typeface="AR P丸ゴシック体M"/>
              </a:rPr>
              <a:t>ある目的のための修業や経験をすること。 </a:t>
            </a:r>
            <a:br>
              <a:rPr lang="ja-JP" altLang="en-US" sz="1400" dirty="0" smtClean="0">
                <a:solidFill>
                  <a:schemeClr val="tx1"/>
                </a:solidFill>
                <a:latin typeface="AR P丸ゴシック体M" pitchFamily="50" charset="-128"/>
                <a:ea typeface="AR P丸ゴシック体M"/>
              </a:rPr>
            </a:br>
            <a:r>
              <a:rPr lang="en-US" altLang="ja-JP" sz="1400" dirty="0" smtClean="0">
                <a:solidFill>
                  <a:schemeClr val="tx1"/>
                </a:solidFill>
                <a:latin typeface="AR P丸ゴシック体M" pitchFamily="50" charset="-128"/>
                <a:ea typeface="AR P丸ゴシック体M"/>
              </a:rPr>
              <a:t>(3)</a:t>
            </a:r>
            <a:r>
              <a:rPr lang="ja-JP" altLang="en-US" sz="1400" dirty="0" smtClean="0">
                <a:solidFill>
                  <a:schemeClr val="tx1"/>
                </a:solidFill>
                <a:latin typeface="AR P丸ゴシック体M" pitchFamily="50" charset="-128"/>
                <a:ea typeface="AR P丸ゴシック体M"/>
              </a:rPr>
              <a:t>（商人が）商品の値段を安くして売ること。 </a:t>
            </a:r>
            <a:br>
              <a:rPr lang="ja-JP" altLang="en-US" sz="1400" dirty="0" smtClean="0">
                <a:solidFill>
                  <a:schemeClr val="tx1"/>
                </a:solidFill>
                <a:latin typeface="AR P丸ゴシック体M" pitchFamily="50" charset="-128"/>
                <a:ea typeface="AR P丸ゴシック体M"/>
              </a:rPr>
            </a:br>
            <a:r>
              <a:rPr lang="en-US" altLang="ja-JP" sz="1400" dirty="0" smtClean="0">
                <a:solidFill>
                  <a:schemeClr val="tx1"/>
                </a:solidFill>
                <a:latin typeface="AR P丸ゴシック体M" pitchFamily="50" charset="-128"/>
                <a:ea typeface="AR P丸ゴシック体M"/>
              </a:rPr>
              <a:t>(4)</a:t>
            </a:r>
            <a:r>
              <a:rPr lang="ja-JP" altLang="en-US" sz="1400" dirty="0" smtClean="0">
                <a:solidFill>
                  <a:schemeClr val="tx1"/>
                </a:solidFill>
                <a:latin typeface="AR P丸ゴシック体M" pitchFamily="50" charset="-128"/>
                <a:ea typeface="AR P丸ゴシック体M"/>
              </a:rPr>
              <a:t>物事にはげむこと。努力すること。 </a:t>
            </a:r>
            <a:br>
              <a:rPr lang="ja-JP" altLang="en-US" sz="1400" dirty="0" smtClean="0">
                <a:solidFill>
                  <a:schemeClr val="tx1"/>
                </a:solidFill>
                <a:latin typeface="AR P丸ゴシック体M" pitchFamily="50" charset="-128"/>
                <a:ea typeface="AR P丸ゴシック体M"/>
              </a:rPr>
            </a:br>
            <a:r>
              <a:rPr lang="en-US" altLang="ja-JP" sz="1400" dirty="0" smtClean="0">
                <a:solidFill>
                  <a:schemeClr val="tx1"/>
                </a:solidFill>
                <a:latin typeface="AR P丸ゴシック体M" pitchFamily="50" charset="-128"/>
                <a:ea typeface="AR P丸ゴシック体M"/>
              </a:rPr>
              <a:t>(5)</a:t>
            </a:r>
            <a:r>
              <a:rPr lang="ja-JP" altLang="en-US" sz="1400" dirty="0" smtClean="0">
                <a:solidFill>
                  <a:schemeClr val="tx1"/>
                </a:solidFill>
                <a:latin typeface="AR P丸ゴシック体M" pitchFamily="50" charset="-128"/>
                <a:ea typeface="AR P丸ゴシック体M"/>
              </a:rPr>
              <a:t>気が進まないことをしかたなくすること。 </a:t>
            </a:r>
            <a:br>
              <a:rPr lang="ja-JP" altLang="en-US" sz="1400" dirty="0" smtClean="0">
                <a:solidFill>
                  <a:schemeClr val="tx1"/>
                </a:solidFill>
                <a:latin typeface="AR P丸ゴシック体M" pitchFamily="50" charset="-128"/>
                <a:ea typeface="AR P丸ゴシック体M"/>
              </a:rPr>
            </a:br>
            <a:r>
              <a:rPr lang="ja-JP" altLang="en-US" sz="1400" dirty="0" smtClean="0">
                <a:solidFill>
                  <a:schemeClr val="tx1"/>
                </a:solidFill>
                <a:latin typeface="AR P丸ゴシック体M" pitchFamily="50" charset="-128"/>
                <a:ea typeface="AR P丸ゴシック体M"/>
              </a:rPr>
              <a:t>　　　　　　　　　　　「大辞林」－</a:t>
            </a:r>
            <a:r>
              <a:rPr lang="en-US" altLang="ja-JP" sz="1400" dirty="0" smtClean="0">
                <a:solidFill>
                  <a:schemeClr val="tx1"/>
                </a:solidFill>
                <a:latin typeface="AR P丸ゴシック体M" pitchFamily="50" charset="-128"/>
                <a:ea typeface="AR P丸ゴシック体M"/>
              </a:rPr>
              <a:t>(4)</a:t>
            </a:r>
            <a:r>
              <a:rPr lang="ja-JP" altLang="en-US" sz="1400" dirty="0" smtClean="0">
                <a:solidFill>
                  <a:schemeClr val="tx1"/>
                </a:solidFill>
                <a:latin typeface="AR P丸ゴシック体M" pitchFamily="50" charset="-128"/>
                <a:ea typeface="AR P丸ゴシック体M"/>
              </a:rPr>
              <a:t>が原義</a:t>
            </a:r>
            <a:endParaRPr kumimoji="1" lang="ja-JP" altLang="en-US" sz="1400" dirty="0">
              <a:solidFill>
                <a:schemeClr val="tx1"/>
              </a:solidFill>
              <a:ea typeface="AR P丸ゴシック体M"/>
            </a:endParaRPr>
          </a:p>
        </p:txBody>
      </p:sp>
      <p:sp>
        <p:nvSpPr>
          <p:cNvPr id="7" name="正方形/長方形 6"/>
          <p:cNvSpPr/>
          <p:nvPr/>
        </p:nvSpPr>
        <p:spPr>
          <a:xfrm>
            <a:off x="323528" y="4437112"/>
            <a:ext cx="4896544" cy="158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dirty="0" smtClean="0">
              <a:solidFill>
                <a:schemeClr val="tx1"/>
              </a:solidFill>
            </a:endParaRPr>
          </a:p>
          <a:p>
            <a:pPr algn="ctr"/>
            <a:endParaRPr lang="en-US" altLang="ja-JP" sz="2000" dirty="0" smtClean="0">
              <a:solidFill>
                <a:schemeClr val="tx1"/>
              </a:solidFill>
            </a:endParaRPr>
          </a:p>
          <a:p>
            <a:pPr algn="ctr"/>
            <a:endParaRPr lang="en-US" altLang="ja-JP" sz="2000" dirty="0" smtClean="0">
              <a:solidFill>
                <a:schemeClr val="tx1"/>
              </a:solidFill>
            </a:endParaRPr>
          </a:p>
          <a:p>
            <a:pPr algn="ctr"/>
            <a:endParaRPr lang="en-US" altLang="ja-JP" sz="2000" dirty="0" smtClean="0">
              <a:solidFill>
                <a:schemeClr val="tx1"/>
              </a:solidFill>
            </a:endParaRPr>
          </a:p>
          <a:p>
            <a:pPr algn="ctr"/>
            <a:endParaRPr lang="en-US" altLang="ja-JP" sz="2000" dirty="0" smtClean="0">
              <a:solidFill>
                <a:schemeClr val="tx1"/>
              </a:solidFill>
            </a:endParaRPr>
          </a:p>
          <a:p>
            <a:pPr algn="ctr"/>
            <a:endParaRPr kumimoji="1" lang="en-US" altLang="ja-JP" sz="1800" b="1" dirty="0" smtClean="0">
              <a:solidFill>
                <a:schemeClr val="tx1"/>
              </a:solidFill>
              <a:ea typeface="AR P丸ゴシック体M"/>
            </a:endParaRPr>
          </a:p>
          <a:p>
            <a:pPr algn="ctr"/>
            <a:endParaRPr lang="en-US" altLang="ja-JP" sz="1800" b="1" dirty="0" smtClean="0">
              <a:solidFill>
                <a:schemeClr val="tx1"/>
              </a:solidFill>
              <a:ea typeface="AR P丸ゴシック体M"/>
            </a:endParaRPr>
          </a:p>
          <a:p>
            <a:pPr algn="ctr"/>
            <a:r>
              <a:rPr kumimoji="1" lang="ja-JP" altLang="en-US" sz="1800" b="1" dirty="0" smtClean="0">
                <a:solidFill>
                  <a:schemeClr val="tx1"/>
                </a:solidFill>
                <a:ea typeface="AR P丸ゴシック体M"/>
              </a:rPr>
              <a:t>私が組合活動で大事だと思い、努力してきたこと</a:t>
            </a:r>
            <a:r>
              <a:rPr kumimoji="1" lang="en-US" altLang="ja-JP" sz="1800" b="1" dirty="0" smtClean="0">
                <a:solidFill>
                  <a:schemeClr val="tx1"/>
                </a:solidFill>
                <a:ea typeface="AR P丸ゴシック体M"/>
              </a:rPr>
              <a:t>‥</a:t>
            </a:r>
            <a:r>
              <a:rPr kumimoji="1" lang="ja-JP" altLang="en-US" sz="1800" b="1" dirty="0" smtClean="0">
                <a:solidFill>
                  <a:schemeClr val="tx1"/>
                </a:solidFill>
                <a:ea typeface="AR P丸ゴシック体M"/>
              </a:rPr>
              <a:t>スライドの見出し。</a:t>
            </a:r>
            <a:endParaRPr kumimoji="1" lang="en-US" altLang="ja-JP" sz="1800" b="1" dirty="0" smtClean="0">
              <a:solidFill>
                <a:schemeClr val="tx1"/>
              </a:solidFill>
              <a:ea typeface="AR P丸ゴシック体M"/>
            </a:endParaRPr>
          </a:p>
          <a:p>
            <a:pPr algn="ctr"/>
            <a:r>
              <a:rPr lang="ja-JP" altLang="en-US" sz="1800" b="1" dirty="0" smtClean="0">
                <a:solidFill>
                  <a:schemeClr val="tx1"/>
                </a:solidFill>
                <a:ea typeface="AR P丸ゴシック体M"/>
              </a:rPr>
              <a:t>「あぁ、そうなんだ」</a:t>
            </a:r>
            <a:r>
              <a:rPr lang="en-US" altLang="ja-JP" sz="1800" b="1" dirty="0" smtClean="0">
                <a:solidFill>
                  <a:schemeClr val="tx1"/>
                </a:solidFill>
                <a:ea typeface="AR P丸ゴシック体M"/>
              </a:rPr>
              <a:t>‥</a:t>
            </a:r>
            <a:r>
              <a:rPr lang="ja-JP" altLang="en-US" sz="1800" b="1" dirty="0" smtClean="0">
                <a:solidFill>
                  <a:schemeClr val="tx1"/>
                </a:solidFill>
                <a:ea typeface="AR P丸ゴシック体M"/>
              </a:rPr>
              <a:t>やる気は納得から</a:t>
            </a:r>
            <a:endParaRPr lang="en-US" altLang="ja-JP" sz="1800" b="1" dirty="0" smtClean="0">
              <a:solidFill>
                <a:schemeClr val="tx1"/>
              </a:solidFill>
              <a:ea typeface="AR P丸ゴシック体M"/>
            </a:endParaRPr>
          </a:p>
          <a:p>
            <a:pPr algn="ctr"/>
            <a:r>
              <a:rPr lang="ja-JP" altLang="en-US" sz="1800" b="1" dirty="0" smtClean="0">
                <a:solidFill>
                  <a:schemeClr val="tx1"/>
                </a:solidFill>
                <a:ea typeface="AR P丸ゴシック体M"/>
              </a:rPr>
              <a:t>相手の“思考回路”を尊重して</a:t>
            </a:r>
            <a:endParaRPr lang="en-US" altLang="ja-JP" sz="1800" b="1" dirty="0" smtClean="0">
              <a:solidFill>
                <a:schemeClr val="tx1"/>
              </a:solidFill>
              <a:ea typeface="AR P丸ゴシック体M"/>
            </a:endParaRPr>
          </a:p>
          <a:p>
            <a:pPr algn="ctr"/>
            <a:endParaRPr kumimoji="1" lang="en-US" altLang="ja-JP" sz="1800" b="1" dirty="0" smtClean="0">
              <a:solidFill>
                <a:schemeClr val="tx1"/>
              </a:solidFill>
              <a:ea typeface="AR P丸ゴシック体M"/>
            </a:endParaRPr>
          </a:p>
          <a:p>
            <a:pPr algn="ctr"/>
            <a:endParaRPr lang="en-US" altLang="ja-JP" sz="2000" dirty="0" smtClean="0">
              <a:solidFill>
                <a:schemeClr val="tx1"/>
              </a:solidFill>
            </a:endParaRPr>
          </a:p>
          <a:p>
            <a:pPr algn="ctr"/>
            <a:endParaRPr kumimoji="1" lang="en-US" altLang="ja-JP" sz="2000" dirty="0" smtClean="0">
              <a:solidFill>
                <a:schemeClr val="tx1"/>
              </a:solidFill>
            </a:endParaRPr>
          </a:p>
          <a:p>
            <a:pPr algn="ctr"/>
            <a:endParaRPr lang="en-US" altLang="ja-JP" sz="2000" dirty="0" smtClean="0">
              <a:solidFill>
                <a:schemeClr val="tx1"/>
              </a:solidFill>
            </a:endParaRPr>
          </a:p>
          <a:p>
            <a:pPr algn="ctr"/>
            <a:endParaRPr lang="en-US" altLang="ja-JP" sz="2000" dirty="0" smtClean="0">
              <a:solidFill>
                <a:schemeClr val="tx1"/>
              </a:solidFill>
            </a:endParaRPr>
          </a:p>
          <a:p>
            <a:pPr algn="ctr"/>
            <a:endParaRPr kumimoji="1" lang="en-US" altLang="ja-JP" sz="2000" dirty="0" smtClean="0">
              <a:solidFill>
                <a:schemeClr val="tx1"/>
              </a:solidFill>
            </a:endParaRPr>
          </a:p>
          <a:p>
            <a:pPr algn="ctr"/>
            <a:endParaRPr kumimoji="1" lang="ja-JP" altLang="en-US" sz="2000"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1463"/>
            <a:ext cx="9144000" cy="853281"/>
          </a:xfrm>
        </p:spPr>
        <p:txBody>
          <a:bodyPr/>
          <a:lstStyle/>
          <a:p>
            <a:r>
              <a:rPr lang="ja-JP" altLang="en-US" sz="1800" b="1" dirty="0" smtClean="0">
                <a:solidFill>
                  <a:schemeClr val="tx1"/>
                </a:solidFill>
                <a:latin typeface="ＭＳ Ｐ明朝" pitchFamily="18" charset="-128"/>
                <a:ea typeface="AR P丸ゴシック体M"/>
              </a:rPr>
              <a:t>「悪いのはあなたじゃない」だけでは、心が開かれない。</a:t>
            </a:r>
            <a:endParaRPr kumimoji="1" lang="ja-JP" altLang="en-US" sz="1800" b="1" dirty="0">
              <a:solidFill>
                <a:schemeClr val="tx1"/>
              </a:solidFill>
              <a:ea typeface="AR P丸ゴシック体M"/>
            </a:endParaRPr>
          </a:p>
        </p:txBody>
      </p:sp>
      <p:sp>
        <p:nvSpPr>
          <p:cNvPr id="3" name="コンテンツ プレースホルダ 2"/>
          <p:cNvSpPr>
            <a:spLocks noGrp="1"/>
          </p:cNvSpPr>
          <p:nvPr>
            <p:ph idx="1"/>
          </p:nvPr>
        </p:nvSpPr>
        <p:spPr>
          <a:xfrm>
            <a:off x="395536" y="1219200"/>
            <a:ext cx="8748464" cy="4876800"/>
          </a:xfrm>
        </p:spPr>
        <p:txBody>
          <a:bodyPr/>
          <a:lstStyle/>
          <a:p>
            <a:endParaRPr kumimoji="1" lang="en-US" altLang="ja-JP" dirty="0" smtClean="0"/>
          </a:p>
          <a:p>
            <a:pPr>
              <a:buNone/>
            </a:pPr>
            <a:endParaRPr kumimoji="1" lang="ja-JP" altLang="en-US" dirty="0"/>
          </a:p>
        </p:txBody>
      </p:sp>
      <p:sp>
        <p:nvSpPr>
          <p:cNvPr id="4" name="スライド番号プレースホルダ 3"/>
          <p:cNvSpPr>
            <a:spLocks noGrp="1"/>
          </p:cNvSpPr>
          <p:nvPr>
            <p:ph type="sldNum" sz="quarter" idx="12"/>
          </p:nvPr>
        </p:nvSpPr>
        <p:spPr/>
        <p:txBody>
          <a:bodyPr/>
          <a:lstStyle/>
          <a:p>
            <a:fld id="{D026F84F-5C3C-44A6-8224-35D7C8CA8BBE}" type="slidenum">
              <a:rPr lang="en-US" altLang="ja-JP" smtClean="0"/>
              <a:pPr/>
              <a:t>10</a:t>
            </a:fld>
            <a:endParaRPr lang="en-US" altLang="ja-JP"/>
          </a:p>
        </p:txBody>
      </p:sp>
      <p:sp>
        <p:nvSpPr>
          <p:cNvPr id="5" name="角丸四角形 4"/>
          <p:cNvSpPr/>
          <p:nvPr/>
        </p:nvSpPr>
        <p:spPr>
          <a:xfrm>
            <a:off x="179512" y="1052736"/>
            <a:ext cx="3096344" cy="2088232"/>
          </a:xfrm>
          <a:prstGeom prst="round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smtClean="0">
              <a:solidFill>
                <a:schemeClr val="tx1"/>
              </a:solidFill>
              <a:latin typeface="ＭＳ Ｐ明朝" pitchFamily="18" charset="-128"/>
              <a:ea typeface="ＭＳ Ｐ明朝" pitchFamily="18" charset="-128"/>
            </a:endParaRPr>
          </a:p>
          <a:p>
            <a:r>
              <a:rPr lang="ja-JP" altLang="en-US" sz="1400" dirty="0" smtClean="0">
                <a:solidFill>
                  <a:schemeClr val="tx1"/>
                </a:solidFill>
                <a:latin typeface="+mn-ea"/>
                <a:ea typeface="AR P丸ゴシック体M"/>
              </a:rPr>
              <a:t>・「朝ごはん何を食べているの」－「マグドナルド」</a:t>
            </a:r>
            <a:endParaRPr lang="en-US" altLang="ja-JP" sz="1400" dirty="0" smtClean="0">
              <a:solidFill>
                <a:schemeClr val="tx1"/>
              </a:solidFill>
              <a:latin typeface="+mn-ea"/>
              <a:ea typeface="AR P丸ゴシック体M"/>
            </a:endParaRPr>
          </a:p>
          <a:p>
            <a:r>
              <a:rPr lang="ja-JP" altLang="en-US" sz="1400" dirty="0" smtClean="0">
                <a:solidFill>
                  <a:schemeClr val="tx1"/>
                </a:solidFill>
                <a:latin typeface="+mn-ea"/>
                <a:ea typeface="AR P丸ゴシック体M"/>
              </a:rPr>
              <a:t>・「毎日なの」－「そうです」</a:t>
            </a:r>
            <a:endParaRPr lang="en-US" altLang="ja-JP" sz="1400" dirty="0" smtClean="0">
              <a:solidFill>
                <a:schemeClr val="tx1"/>
              </a:solidFill>
              <a:latin typeface="+mn-ea"/>
              <a:ea typeface="AR P丸ゴシック体M"/>
            </a:endParaRPr>
          </a:p>
          <a:p>
            <a:r>
              <a:rPr lang="ja-JP" altLang="en-US" sz="1400" dirty="0" smtClean="0">
                <a:solidFill>
                  <a:schemeClr val="tx1"/>
                </a:solidFill>
                <a:latin typeface="+mn-ea"/>
                <a:ea typeface="AR P丸ゴシック体M"/>
              </a:rPr>
              <a:t>「お昼ご飯は」－「吉野家です」</a:t>
            </a:r>
            <a:endParaRPr lang="en-US" altLang="ja-JP" sz="1400" dirty="0" smtClean="0">
              <a:solidFill>
                <a:schemeClr val="tx1"/>
              </a:solidFill>
              <a:latin typeface="+mn-ea"/>
              <a:ea typeface="AR P丸ゴシック体M"/>
            </a:endParaRPr>
          </a:p>
          <a:p>
            <a:r>
              <a:rPr lang="ja-JP" altLang="en-US" sz="1400" dirty="0" smtClean="0">
                <a:solidFill>
                  <a:schemeClr val="tx1"/>
                </a:solidFill>
                <a:latin typeface="+mn-ea"/>
                <a:ea typeface="AR P丸ゴシック体M"/>
              </a:rPr>
              <a:t>・「どうしてそうなの」－「家でご飯を食べるのがつらい。誰かと一緒に楽しいご飯を食べたことがない」</a:t>
            </a:r>
            <a:endParaRPr lang="en-US" altLang="ja-JP" sz="1400" dirty="0" smtClean="0">
              <a:solidFill>
                <a:schemeClr val="tx1"/>
              </a:solidFill>
              <a:latin typeface="+mn-ea"/>
              <a:ea typeface="AR P丸ゴシック体M"/>
            </a:endParaRPr>
          </a:p>
          <a:p>
            <a:r>
              <a:rPr lang="ja-JP" altLang="en-US" sz="1400" b="1" dirty="0" smtClean="0">
                <a:latin typeface="+mn-ea"/>
                <a:ea typeface="AR P丸ゴシック体M"/>
              </a:rPr>
              <a:t>　　</a:t>
            </a:r>
            <a:r>
              <a:rPr lang="en-US" altLang="ja-JP" sz="1050" dirty="0" smtClean="0">
                <a:solidFill>
                  <a:schemeClr val="tx1"/>
                </a:solidFill>
                <a:latin typeface="+mn-ea"/>
                <a:ea typeface="AR P丸ゴシック体M"/>
              </a:rPr>
              <a:t>(</a:t>
            </a:r>
            <a:r>
              <a:rPr lang="ja-JP" altLang="en-US" sz="1050" dirty="0" smtClean="0">
                <a:solidFill>
                  <a:schemeClr val="tx1"/>
                </a:solidFill>
                <a:latin typeface="+mn-ea"/>
                <a:ea typeface="AR P丸ゴシック体M"/>
              </a:rPr>
              <a:t>第</a:t>
            </a:r>
            <a:r>
              <a:rPr lang="en-US" altLang="ja-JP" sz="1050" dirty="0" smtClean="0">
                <a:solidFill>
                  <a:schemeClr val="tx1"/>
                </a:solidFill>
                <a:latin typeface="+mn-ea"/>
                <a:ea typeface="AR P丸ゴシック体M"/>
              </a:rPr>
              <a:t>2</a:t>
            </a:r>
            <a:r>
              <a:rPr lang="ja-JP" altLang="en-US" sz="1050" dirty="0" smtClean="0">
                <a:solidFill>
                  <a:schemeClr val="tx1"/>
                </a:solidFill>
                <a:latin typeface="+mn-ea"/>
                <a:ea typeface="AR P丸ゴシック体M"/>
              </a:rPr>
              <a:t>回職場問題学習・交流講座）</a:t>
            </a:r>
            <a:endParaRPr lang="en-US" altLang="ja-JP" sz="1400" dirty="0" smtClean="0">
              <a:solidFill>
                <a:schemeClr val="tx1"/>
              </a:solidFill>
              <a:latin typeface="+mn-ea"/>
              <a:ea typeface="AR P丸ゴシック体M"/>
            </a:endParaRPr>
          </a:p>
          <a:p>
            <a:endParaRPr kumimoji="1" lang="ja-JP" altLang="en-US" sz="1400" dirty="0">
              <a:solidFill>
                <a:schemeClr val="tx1"/>
              </a:solidFill>
            </a:endParaRPr>
          </a:p>
        </p:txBody>
      </p:sp>
      <p:pic>
        <p:nvPicPr>
          <p:cNvPr id="6" name="Picture 2"/>
          <p:cNvPicPr>
            <a:picLocks noChangeAspect="1" noChangeArrowheads="1"/>
          </p:cNvPicPr>
          <p:nvPr/>
        </p:nvPicPr>
        <p:blipFill>
          <a:blip r:embed="rId3" cstate="print"/>
          <a:srcRect/>
          <a:stretch>
            <a:fillRect/>
          </a:stretch>
        </p:blipFill>
        <p:spPr bwMode="auto">
          <a:xfrm>
            <a:off x="3347864" y="1196752"/>
            <a:ext cx="2808312" cy="1857388"/>
          </a:xfrm>
          <a:prstGeom prst="rect">
            <a:avLst/>
          </a:prstGeom>
          <a:noFill/>
          <a:ln w="9525">
            <a:noFill/>
            <a:miter lim="800000"/>
            <a:headEnd/>
            <a:tailEnd/>
          </a:ln>
          <a:effectLst/>
        </p:spPr>
      </p:pic>
      <p:cxnSp>
        <p:nvCxnSpPr>
          <p:cNvPr id="8" name="直線コネクタ 7"/>
          <p:cNvCxnSpPr/>
          <p:nvPr/>
        </p:nvCxnSpPr>
        <p:spPr>
          <a:xfrm rot="5400000">
            <a:off x="2447764" y="4761148"/>
            <a:ext cx="2952328"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9" name="表 8"/>
          <p:cNvGraphicFramePr>
            <a:graphicFrameLocks noGrp="1"/>
          </p:cNvGraphicFramePr>
          <p:nvPr/>
        </p:nvGraphicFramePr>
        <p:xfrm>
          <a:off x="4067944" y="3212976"/>
          <a:ext cx="4536504" cy="2745219"/>
        </p:xfrm>
        <a:graphic>
          <a:graphicData uri="http://schemas.openxmlformats.org/drawingml/2006/table">
            <a:tbl>
              <a:tblPr firstRow="1" bandRow="1">
                <a:tableStyleId>{5C22544A-7EE6-4342-B048-85BDC9FD1C3A}</a:tableStyleId>
              </a:tblPr>
              <a:tblGrid>
                <a:gridCol w="2268252"/>
                <a:gridCol w="2268252"/>
              </a:tblGrid>
              <a:tr h="633118">
                <a:tc>
                  <a:txBody>
                    <a:bodyPr/>
                    <a:lstStyle/>
                    <a:p>
                      <a:r>
                        <a:rPr kumimoji="1" lang="ja-JP" altLang="en-US" sz="1050" b="0" dirty="0" smtClean="0">
                          <a:solidFill>
                            <a:schemeClr val="tx1"/>
                          </a:solidFill>
                          <a:latin typeface="ＭＳ Ｐ明朝" pitchFamily="18" charset="-128"/>
                          <a:ea typeface="AR P丸ゴシック体M"/>
                        </a:rPr>
                        <a:t>「どうせ」論－人間らしさや自分の可能性をあきらめている。</a:t>
                      </a:r>
                      <a:endParaRPr kumimoji="1" lang="ja-JP" altLang="en-US" sz="1050" b="0" dirty="0">
                        <a:solidFill>
                          <a:schemeClr val="tx1"/>
                        </a:solidFill>
                        <a:latin typeface="ＭＳ Ｐ明朝" pitchFamily="18" charset="-128"/>
                        <a:ea typeface="AR P丸ゴシック体M"/>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FFF"/>
                    </a:solidFill>
                  </a:tcPr>
                </a:tc>
                <a:tc>
                  <a:txBody>
                    <a:bodyPr/>
                    <a:lstStyle/>
                    <a:p>
                      <a:r>
                        <a:rPr kumimoji="1" lang="ja-JP" altLang="en-US" sz="1050" b="0" dirty="0" smtClean="0">
                          <a:solidFill>
                            <a:schemeClr val="tx1"/>
                          </a:solidFill>
                          <a:latin typeface="ＭＳ Ｐ明朝" pitchFamily="18" charset="-128"/>
                          <a:ea typeface="AR P丸ゴシック体M"/>
                        </a:rPr>
                        <a:t>「こだわり」論－人間は捨てたものではない。世の中、人間、自分にこだわる気持ちもある。</a:t>
                      </a:r>
                      <a:endParaRPr kumimoji="1" lang="ja-JP" altLang="en-US" sz="1050" b="0" dirty="0">
                        <a:solidFill>
                          <a:schemeClr val="tx1"/>
                        </a:solidFill>
                        <a:latin typeface="ＭＳ Ｐ明朝" pitchFamily="18" charset="-128"/>
                        <a:ea typeface="AR P丸ゴシック体M"/>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FFF"/>
                    </a:solidFill>
                  </a:tcPr>
                </a:tc>
              </a:tr>
              <a:tr h="5190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latin typeface="ＭＳ Ｐ明朝" pitchFamily="18" charset="-128"/>
                          <a:ea typeface="AR P丸ゴシック体M"/>
                        </a:rPr>
                        <a:t>どうせ世の中、変わりっこない。</a:t>
                      </a:r>
                      <a:endParaRPr kumimoji="1" lang="ja-JP" altLang="en-US" sz="1050" b="0" dirty="0">
                        <a:latin typeface="ＭＳ Ｐ明朝" pitchFamily="18" charset="-128"/>
                        <a:ea typeface="AR P丸ゴシック体M"/>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FFF"/>
                    </a:solidFill>
                  </a:tcPr>
                </a:tc>
                <a:tc>
                  <a:txBody>
                    <a:bodyPr/>
                    <a:lstStyle/>
                    <a:p>
                      <a:r>
                        <a:rPr kumimoji="1" lang="ja-JP" altLang="en-US" sz="1050" b="0" dirty="0" smtClean="0">
                          <a:latin typeface="ＭＳ Ｐ明朝" pitchFamily="18" charset="-128"/>
                          <a:ea typeface="AR P丸ゴシック体M"/>
                        </a:rPr>
                        <a:t>少しでもがんばっている人が報われる世の中になってほしい</a:t>
                      </a:r>
                      <a:endParaRPr kumimoji="1" lang="ja-JP" altLang="en-US" sz="1050" b="0" dirty="0">
                        <a:latin typeface="ＭＳ Ｐ明朝" pitchFamily="18" charset="-128"/>
                        <a:ea typeface="AR P丸ゴシック体M"/>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FFF"/>
                    </a:solidFill>
                  </a:tcPr>
                </a:tc>
              </a:tr>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latin typeface="ＭＳ Ｐ明朝" pitchFamily="18" charset="-128"/>
                          <a:ea typeface="AR P丸ゴシック体M"/>
                        </a:rPr>
                        <a:t>どうせ、人間は自分の利益やお金のことだけに夢中になるのさ。</a:t>
                      </a:r>
                      <a:endParaRPr kumimoji="1" lang="ja-JP" altLang="en-US" sz="1050" b="0" dirty="0">
                        <a:latin typeface="ＭＳ Ｐ明朝" pitchFamily="18" charset="-128"/>
                        <a:ea typeface="AR P丸ゴシック体M"/>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FFF"/>
                    </a:solidFill>
                  </a:tcPr>
                </a:tc>
                <a:tc>
                  <a:txBody>
                    <a:bodyPr/>
                    <a:lstStyle/>
                    <a:p>
                      <a:r>
                        <a:rPr kumimoji="1" lang="ja-JP" altLang="en-US" sz="1050" b="0" dirty="0" smtClean="0">
                          <a:latin typeface="ＭＳ Ｐ明朝" pitchFamily="18" charset="-128"/>
                          <a:ea typeface="AR P丸ゴシック体M"/>
                        </a:rPr>
                        <a:t>確かにお金が必要だが、お金で買えない大切なものがある。</a:t>
                      </a:r>
                      <a:endParaRPr kumimoji="1" lang="ja-JP" altLang="en-US" sz="1050" b="0" dirty="0">
                        <a:latin typeface="ＭＳ Ｐ明朝" pitchFamily="18" charset="-128"/>
                        <a:ea typeface="AR P丸ゴシック体M"/>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FFF"/>
                    </a:solidFill>
                  </a:tcPr>
                </a:tc>
              </a:tr>
              <a:tr h="36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50" b="0" dirty="0" smtClean="0">
                        <a:latin typeface="ＭＳ Ｐ明朝" pitchFamily="18" charset="-128"/>
                        <a:ea typeface="AR P丸ゴシック体M"/>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dirty="0" smtClean="0">
                          <a:latin typeface="ＭＳ Ｐ明朝" pitchFamily="18" charset="-128"/>
                          <a:ea typeface="AR P丸ゴシック体M"/>
                        </a:rPr>
                        <a:t>どうせ、自分はこの程度</a:t>
                      </a:r>
                      <a:endParaRPr kumimoji="1" lang="ja-JP" altLang="en-US" sz="1050" b="0" dirty="0" smtClean="0">
                        <a:latin typeface="ＭＳ Ｐ明朝" pitchFamily="18" charset="-128"/>
                        <a:ea typeface="AR P丸ゴシック体M"/>
                      </a:endParaRPr>
                    </a:p>
                    <a:p>
                      <a:pPr>
                        <a:spcBef>
                          <a:spcPts val="0"/>
                        </a:spcBef>
                        <a:buNone/>
                      </a:pPr>
                      <a:endParaRPr kumimoji="1" lang="ja-JP" altLang="en-US" sz="1050" b="0" dirty="0">
                        <a:latin typeface="ＭＳ Ｐ明朝" pitchFamily="18" charset="-128"/>
                        <a:ea typeface="AR P丸ゴシック体M"/>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FFF"/>
                    </a:solidFill>
                  </a:tcPr>
                </a:tc>
                <a:tc>
                  <a:txBody>
                    <a:bodyPr/>
                    <a:lstStyle/>
                    <a:p>
                      <a:r>
                        <a:rPr kumimoji="1" lang="ja-JP" altLang="en-US" sz="1050" b="0" dirty="0" smtClean="0">
                          <a:latin typeface="ＭＳ Ｐ明朝" pitchFamily="18" charset="-128"/>
                          <a:ea typeface="AR P丸ゴシック体M"/>
                        </a:rPr>
                        <a:t>もっと技術を身につけていろんな仕事をしてみたい。</a:t>
                      </a:r>
                      <a:endParaRPr kumimoji="1" lang="ja-JP" altLang="en-US" sz="1050" b="0" dirty="0">
                        <a:latin typeface="ＭＳ Ｐ明朝" pitchFamily="18" charset="-128"/>
                        <a:ea typeface="AR P丸ゴシック体M"/>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FFF"/>
                    </a:solidFill>
                  </a:tcPr>
                </a:tc>
              </a:tr>
              <a:tr h="445527">
                <a:tc>
                  <a:txBody>
                    <a:bodyPr/>
                    <a:lstStyle/>
                    <a:p>
                      <a:r>
                        <a:rPr lang="ja-JP" altLang="en-US" sz="1050" b="0" dirty="0" smtClean="0">
                          <a:latin typeface="ＭＳ Ｐ明朝" pitchFamily="18" charset="-128"/>
                          <a:ea typeface="AR P丸ゴシック体M"/>
                        </a:rPr>
                        <a:t>どうせ、同じことのくりかえし。</a:t>
                      </a:r>
                      <a:endParaRPr kumimoji="1" lang="ja-JP" altLang="en-US" sz="1050" b="0" dirty="0">
                        <a:latin typeface="ＭＳ Ｐ明朝" pitchFamily="18" charset="-128"/>
                        <a:ea typeface="AR P丸ゴシック体M"/>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FFF"/>
                    </a:solidFill>
                  </a:tcPr>
                </a:tc>
                <a:tc>
                  <a:txBody>
                    <a:bodyPr/>
                    <a:lstStyle/>
                    <a:p>
                      <a:r>
                        <a:rPr kumimoji="1" lang="ja-JP" altLang="en-US" sz="1050" b="0" dirty="0" smtClean="0">
                          <a:latin typeface="ＭＳ Ｐ明朝" pitchFamily="18" charset="-128"/>
                          <a:ea typeface="AR P丸ゴシック体M"/>
                        </a:rPr>
                        <a:t>単なる遊び友達だけでなく、本音で話せる友達を見つけたい</a:t>
                      </a:r>
                      <a:endParaRPr kumimoji="1" lang="ja-JP" altLang="en-US" sz="1050" b="0" dirty="0">
                        <a:latin typeface="ＭＳ Ｐ明朝" pitchFamily="18" charset="-128"/>
                        <a:ea typeface="AR P丸ゴシック体M"/>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FFF"/>
                    </a:solidFill>
                  </a:tcPr>
                </a:tc>
              </a:tr>
            </a:tbl>
          </a:graphicData>
        </a:graphic>
      </p:graphicFrame>
      <p:sp>
        <p:nvSpPr>
          <p:cNvPr id="10" name="角丸四角形 9"/>
          <p:cNvSpPr/>
          <p:nvPr/>
        </p:nvSpPr>
        <p:spPr>
          <a:xfrm>
            <a:off x="4427984" y="2852936"/>
            <a:ext cx="2952328" cy="288032"/>
          </a:xfrm>
          <a:prstGeom prst="roundRect">
            <a:avLst/>
          </a:prstGeom>
          <a:solidFill>
            <a:srgbClr val="C1EF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ＭＳ Ｐ明朝" pitchFamily="18" charset="-128"/>
                <a:ea typeface="AR P丸ゴシック体M"/>
              </a:rPr>
              <a:t>「自分の中に存在する、異なる 自分」</a:t>
            </a:r>
            <a:endParaRPr lang="ja-JP" altLang="en-US" dirty="0" smtClean="0">
              <a:solidFill>
                <a:schemeClr val="tx1"/>
              </a:solidFill>
              <a:latin typeface="ＭＳ Ｐ明朝" pitchFamily="18" charset="-128"/>
              <a:ea typeface="AR P丸ゴシック体M"/>
            </a:endParaRPr>
          </a:p>
        </p:txBody>
      </p:sp>
      <p:graphicFrame>
        <p:nvGraphicFramePr>
          <p:cNvPr id="11" name="表 10"/>
          <p:cNvGraphicFramePr>
            <a:graphicFrameLocks noGrp="1"/>
          </p:cNvGraphicFramePr>
          <p:nvPr/>
        </p:nvGraphicFramePr>
        <p:xfrm>
          <a:off x="323528" y="3645024"/>
          <a:ext cx="3456384" cy="2286000"/>
        </p:xfrm>
        <a:graphic>
          <a:graphicData uri="http://schemas.openxmlformats.org/drawingml/2006/table">
            <a:tbl>
              <a:tblPr firstRow="1" bandRow="1">
                <a:tableStyleId>{5C22544A-7EE6-4342-B048-85BDC9FD1C3A}</a:tableStyleId>
              </a:tblPr>
              <a:tblGrid>
                <a:gridCol w="1584176"/>
                <a:gridCol w="648072"/>
                <a:gridCol w="648072"/>
                <a:gridCol w="576064"/>
              </a:tblGrid>
              <a:tr h="357190">
                <a:tc>
                  <a:txBody>
                    <a:bodyPr/>
                    <a:lstStyle/>
                    <a:p>
                      <a:pPr algn="l"/>
                      <a:r>
                        <a:rPr kumimoji="1" lang="ja-JP" altLang="en-US" sz="1200" b="0" dirty="0" smtClean="0">
                          <a:solidFill>
                            <a:schemeClr val="tx1"/>
                          </a:solidFill>
                          <a:latin typeface="AR P丸ゴシック体M" pitchFamily="50" charset="-128"/>
                          <a:ea typeface="AR P丸ゴシック体M" pitchFamily="50" charset="-128"/>
                        </a:rPr>
                        <a:t>「とてもそう思う」の比率</a:t>
                      </a:r>
                      <a:endParaRPr kumimoji="1" lang="ja-JP" altLang="en-US" sz="1200" b="0" dirty="0">
                        <a:solidFill>
                          <a:schemeClr val="tx1"/>
                        </a:solidFill>
                        <a:latin typeface="AR P丸ゴシック体M" pitchFamily="50" charset="-128"/>
                        <a:ea typeface="AR P丸ゴシック体M" pitchFamily="50" charset="-128"/>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FFF"/>
                    </a:solidFill>
                  </a:tcPr>
                </a:tc>
                <a:tc>
                  <a:txBody>
                    <a:bodyPr/>
                    <a:lstStyle/>
                    <a:p>
                      <a:pPr algn="ctr"/>
                      <a:r>
                        <a:rPr kumimoji="1" lang="ja-JP" altLang="en-US" sz="1200" b="0" dirty="0" smtClean="0">
                          <a:solidFill>
                            <a:schemeClr val="tx1"/>
                          </a:solidFill>
                          <a:latin typeface="AR P丸ゴシック体M" pitchFamily="50" charset="-128"/>
                          <a:ea typeface="AR P丸ゴシック体M" pitchFamily="50" charset="-128"/>
                        </a:rPr>
                        <a:t>日本</a:t>
                      </a:r>
                      <a:endParaRPr kumimoji="1" lang="ja-JP" altLang="en-US" sz="1200" b="0" dirty="0">
                        <a:solidFill>
                          <a:schemeClr val="tx1"/>
                        </a:solidFill>
                        <a:latin typeface="AR P丸ゴシック体M" pitchFamily="50" charset="-128"/>
                        <a:ea typeface="AR P丸ゴシック体M" pitchFamily="50" charset="-128"/>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FFF"/>
                    </a:solidFill>
                  </a:tcPr>
                </a:tc>
                <a:tc>
                  <a:txBody>
                    <a:bodyPr/>
                    <a:lstStyle/>
                    <a:p>
                      <a:pPr algn="ctr"/>
                      <a:r>
                        <a:rPr kumimoji="1" lang="ja-JP" altLang="en-US" sz="1200" b="0" dirty="0" smtClean="0">
                          <a:solidFill>
                            <a:schemeClr val="tx1"/>
                          </a:solidFill>
                          <a:latin typeface="AR P丸ゴシック体M" pitchFamily="50" charset="-128"/>
                          <a:ea typeface="AR P丸ゴシック体M" pitchFamily="50" charset="-128"/>
                        </a:rPr>
                        <a:t>米国</a:t>
                      </a:r>
                      <a:endParaRPr kumimoji="1" lang="ja-JP" altLang="en-US" sz="1200" b="0" dirty="0">
                        <a:solidFill>
                          <a:schemeClr val="tx1"/>
                        </a:solidFill>
                        <a:latin typeface="AR P丸ゴシック体M" pitchFamily="50" charset="-128"/>
                        <a:ea typeface="AR P丸ゴシック体M" pitchFamily="50" charset="-128"/>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FFF"/>
                    </a:solidFill>
                  </a:tcPr>
                </a:tc>
                <a:tc>
                  <a:txBody>
                    <a:bodyPr/>
                    <a:lstStyle/>
                    <a:p>
                      <a:pPr algn="ctr"/>
                      <a:r>
                        <a:rPr kumimoji="1" lang="ja-JP" altLang="en-US" sz="1200" b="0" dirty="0" smtClean="0">
                          <a:solidFill>
                            <a:schemeClr val="tx1"/>
                          </a:solidFill>
                          <a:latin typeface="AR P丸ゴシック体M" pitchFamily="50" charset="-128"/>
                          <a:ea typeface="AR P丸ゴシック体M" pitchFamily="50" charset="-128"/>
                        </a:rPr>
                        <a:t>中国</a:t>
                      </a:r>
                      <a:endParaRPr kumimoji="1" lang="ja-JP" altLang="en-US" sz="1200" b="0" dirty="0">
                        <a:solidFill>
                          <a:schemeClr val="tx1"/>
                        </a:solidFill>
                        <a:latin typeface="AR P丸ゴシック体M" pitchFamily="50" charset="-128"/>
                        <a:ea typeface="AR P丸ゴシック体M" pitchFamily="50" charset="-128"/>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FFF"/>
                    </a:solidFill>
                  </a:tcPr>
                </a:tc>
              </a:tr>
              <a:tr h="357190">
                <a:tc>
                  <a:txBody>
                    <a:bodyPr/>
                    <a:lstStyle/>
                    <a:p>
                      <a:r>
                        <a:rPr kumimoji="1" lang="ja-JP" altLang="en-US" sz="1200" dirty="0" smtClean="0">
                          <a:latin typeface="AR P丸ゴシック体M" pitchFamily="50" charset="-128"/>
                          <a:ea typeface="AR P丸ゴシック体M" pitchFamily="50" charset="-128"/>
                        </a:rPr>
                        <a:t>私には人並みの能力がある</a:t>
                      </a:r>
                      <a:endParaRPr kumimoji="1" lang="ja-JP" altLang="en-US" sz="1200" dirty="0">
                        <a:latin typeface="AR P丸ゴシック体M" pitchFamily="50" charset="-128"/>
                        <a:ea typeface="AR P丸ゴシック体M" pitchFamily="50" charset="-128"/>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FFF"/>
                    </a:solidFill>
                  </a:tcPr>
                </a:tc>
                <a:tc>
                  <a:txBody>
                    <a:bodyPr/>
                    <a:lstStyle/>
                    <a:p>
                      <a:pPr algn="ctr"/>
                      <a:r>
                        <a:rPr kumimoji="1" lang="en-US" altLang="ja-JP" sz="1200" dirty="0" smtClean="0">
                          <a:latin typeface="AR P丸ゴシック体M" pitchFamily="50" charset="-128"/>
                          <a:ea typeface="AR P丸ゴシック体M" pitchFamily="50" charset="-128"/>
                        </a:rPr>
                        <a:t>8.4</a:t>
                      </a:r>
                      <a:endParaRPr kumimoji="1" lang="ja-JP" altLang="en-US" sz="1200" dirty="0">
                        <a:latin typeface="AR P丸ゴシック体M" pitchFamily="50" charset="-128"/>
                        <a:ea typeface="AR P丸ゴシック体M" pitchFamily="50" charset="-128"/>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FFF"/>
                    </a:solidFill>
                  </a:tcPr>
                </a:tc>
                <a:tc>
                  <a:txBody>
                    <a:bodyPr/>
                    <a:lstStyle/>
                    <a:p>
                      <a:pPr algn="ctr"/>
                      <a:r>
                        <a:rPr kumimoji="1" lang="en-US" altLang="ja-JP" sz="1200" dirty="0" smtClean="0">
                          <a:latin typeface="AR P丸ゴシック体M" pitchFamily="50" charset="-128"/>
                          <a:ea typeface="AR P丸ゴシック体M" pitchFamily="50" charset="-128"/>
                        </a:rPr>
                        <a:t>61.1</a:t>
                      </a:r>
                      <a:endParaRPr kumimoji="1" lang="ja-JP" altLang="en-US" sz="1200" dirty="0">
                        <a:latin typeface="AR P丸ゴシック体M" pitchFamily="50" charset="-128"/>
                        <a:ea typeface="AR P丸ゴシック体M" pitchFamily="50" charset="-128"/>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FFF"/>
                    </a:solidFill>
                  </a:tcPr>
                </a:tc>
                <a:tc>
                  <a:txBody>
                    <a:bodyPr/>
                    <a:lstStyle/>
                    <a:p>
                      <a:pPr algn="ctr"/>
                      <a:r>
                        <a:rPr kumimoji="1" lang="en-US" altLang="ja-JP" sz="1200" dirty="0" smtClean="0">
                          <a:latin typeface="AR P丸ゴシック体M" pitchFamily="50" charset="-128"/>
                          <a:ea typeface="AR P丸ゴシック体M" pitchFamily="50" charset="-128"/>
                        </a:rPr>
                        <a:t>41.0</a:t>
                      </a:r>
                      <a:endParaRPr kumimoji="1" lang="ja-JP" altLang="en-US" sz="1200" dirty="0">
                        <a:latin typeface="AR P丸ゴシック体M" pitchFamily="50" charset="-128"/>
                        <a:ea typeface="AR P丸ゴシック体M" pitchFamily="50" charset="-128"/>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FFF"/>
                    </a:solidFill>
                  </a:tcPr>
                </a:tc>
              </a:tr>
              <a:tr h="357190">
                <a:tc>
                  <a:txBody>
                    <a:bodyPr/>
                    <a:lstStyle/>
                    <a:p>
                      <a:r>
                        <a:rPr kumimoji="1" lang="ja-JP" altLang="en-US" sz="1200" dirty="0" smtClean="0">
                          <a:latin typeface="AR P丸ゴシック体M" pitchFamily="50" charset="-128"/>
                          <a:ea typeface="AR P丸ゴシック体M" pitchFamily="50" charset="-128"/>
                        </a:rPr>
                        <a:t>自分はダメな人間だと思うことがある</a:t>
                      </a:r>
                      <a:endParaRPr kumimoji="1" lang="ja-JP" altLang="en-US" sz="1200" dirty="0">
                        <a:latin typeface="AR P丸ゴシック体M" pitchFamily="50" charset="-128"/>
                        <a:ea typeface="AR P丸ゴシック体M" pitchFamily="50" charset="-128"/>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FFF"/>
                    </a:solidFill>
                  </a:tcPr>
                </a:tc>
                <a:tc>
                  <a:txBody>
                    <a:bodyPr/>
                    <a:lstStyle/>
                    <a:p>
                      <a:pPr algn="ctr"/>
                      <a:r>
                        <a:rPr kumimoji="1" lang="en-US" altLang="ja-JP" sz="1200" dirty="0" smtClean="0">
                          <a:latin typeface="AR P丸ゴシック体M" pitchFamily="50" charset="-128"/>
                          <a:ea typeface="AR P丸ゴシック体M" pitchFamily="50" charset="-128"/>
                        </a:rPr>
                        <a:t>23.1</a:t>
                      </a:r>
                      <a:endParaRPr kumimoji="1" lang="ja-JP" altLang="en-US" sz="1200" dirty="0">
                        <a:latin typeface="AR P丸ゴシック体M" pitchFamily="50" charset="-128"/>
                        <a:ea typeface="AR P丸ゴシック体M" pitchFamily="50" charset="-128"/>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FFF"/>
                    </a:solidFill>
                  </a:tcPr>
                </a:tc>
                <a:tc>
                  <a:txBody>
                    <a:bodyPr/>
                    <a:lstStyle/>
                    <a:p>
                      <a:pPr algn="ctr"/>
                      <a:r>
                        <a:rPr kumimoji="1" lang="en-US" altLang="ja-JP" sz="1200" dirty="0" smtClean="0">
                          <a:latin typeface="AR P丸ゴシック体M" pitchFamily="50" charset="-128"/>
                          <a:ea typeface="AR P丸ゴシック体M" pitchFamily="50" charset="-128"/>
                        </a:rPr>
                        <a:t>7.6</a:t>
                      </a:r>
                      <a:endParaRPr kumimoji="1" lang="ja-JP" altLang="en-US" sz="1200" dirty="0">
                        <a:latin typeface="AR P丸ゴシック体M" pitchFamily="50" charset="-128"/>
                        <a:ea typeface="AR P丸ゴシック体M" pitchFamily="50" charset="-128"/>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FFF"/>
                    </a:solidFill>
                  </a:tcPr>
                </a:tc>
                <a:tc>
                  <a:txBody>
                    <a:bodyPr/>
                    <a:lstStyle/>
                    <a:p>
                      <a:pPr algn="ctr"/>
                      <a:r>
                        <a:rPr kumimoji="1" lang="en-US" altLang="ja-JP" sz="1200" dirty="0" smtClean="0">
                          <a:latin typeface="AR P丸ゴシック体M" pitchFamily="50" charset="-128"/>
                          <a:ea typeface="AR P丸ゴシック体M" pitchFamily="50" charset="-128"/>
                        </a:rPr>
                        <a:t>2.6</a:t>
                      </a:r>
                      <a:endParaRPr kumimoji="1" lang="ja-JP" altLang="en-US" sz="1200" dirty="0">
                        <a:latin typeface="AR P丸ゴシック体M" pitchFamily="50" charset="-128"/>
                        <a:ea typeface="AR P丸ゴシック体M" pitchFamily="50" charset="-128"/>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FFF"/>
                    </a:solidFill>
                  </a:tcPr>
                </a:tc>
              </a:tr>
              <a:tr h="357190">
                <a:tc>
                  <a:txBody>
                    <a:bodyPr/>
                    <a:lstStyle/>
                    <a:p>
                      <a:r>
                        <a:rPr kumimoji="1" lang="ja-JP" altLang="en-US" sz="1200" dirty="0" smtClean="0">
                          <a:latin typeface="AR P丸ゴシック体M" pitchFamily="50" charset="-128"/>
                          <a:ea typeface="AR P丸ゴシック体M" pitchFamily="50" charset="-128"/>
                        </a:rPr>
                        <a:t>私は将来に不安を感じている</a:t>
                      </a:r>
                      <a:endParaRPr kumimoji="1" lang="ja-JP" altLang="en-US" sz="1200" dirty="0">
                        <a:latin typeface="AR P丸ゴシック体M" pitchFamily="50" charset="-128"/>
                        <a:ea typeface="AR P丸ゴシック体M" pitchFamily="50" charset="-128"/>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FFF"/>
                    </a:solidFill>
                  </a:tcPr>
                </a:tc>
                <a:tc>
                  <a:txBody>
                    <a:bodyPr/>
                    <a:lstStyle/>
                    <a:p>
                      <a:pPr algn="ctr"/>
                      <a:r>
                        <a:rPr kumimoji="1" lang="en-US" altLang="ja-JP" sz="1200" dirty="0" smtClean="0">
                          <a:latin typeface="AR P丸ゴシック体M" pitchFamily="50" charset="-128"/>
                          <a:ea typeface="AR P丸ゴシック体M" pitchFamily="50" charset="-128"/>
                        </a:rPr>
                        <a:t>32.2</a:t>
                      </a:r>
                      <a:endParaRPr kumimoji="1" lang="ja-JP" altLang="en-US" sz="1200" dirty="0">
                        <a:latin typeface="AR P丸ゴシック体M" pitchFamily="50" charset="-128"/>
                        <a:ea typeface="AR P丸ゴシック体M" pitchFamily="50" charset="-128"/>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FFF"/>
                    </a:solidFill>
                  </a:tcPr>
                </a:tc>
                <a:tc>
                  <a:txBody>
                    <a:bodyPr/>
                    <a:lstStyle/>
                    <a:p>
                      <a:pPr algn="ctr"/>
                      <a:r>
                        <a:rPr kumimoji="1" lang="en-US" altLang="ja-JP" sz="1200" dirty="0" smtClean="0">
                          <a:latin typeface="AR P丸ゴシック体M" pitchFamily="50" charset="-128"/>
                          <a:ea typeface="AR P丸ゴシック体M" pitchFamily="50" charset="-128"/>
                        </a:rPr>
                        <a:t>27.4</a:t>
                      </a:r>
                      <a:endParaRPr kumimoji="1" lang="ja-JP" altLang="en-US" sz="1200" dirty="0">
                        <a:latin typeface="AR P丸ゴシック体M" pitchFamily="50" charset="-128"/>
                        <a:ea typeface="AR P丸ゴシック体M" pitchFamily="50" charset="-128"/>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FFF"/>
                    </a:solidFill>
                  </a:tcPr>
                </a:tc>
                <a:tc>
                  <a:txBody>
                    <a:bodyPr/>
                    <a:lstStyle/>
                    <a:p>
                      <a:pPr algn="ctr"/>
                      <a:r>
                        <a:rPr kumimoji="1" lang="en-US" altLang="ja-JP" sz="1200" dirty="0" smtClean="0">
                          <a:latin typeface="AR P丸ゴシック体M" pitchFamily="50" charset="-128"/>
                          <a:ea typeface="AR P丸ゴシック体M" pitchFamily="50" charset="-128"/>
                        </a:rPr>
                        <a:t>16.5</a:t>
                      </a:r>
                      <a:endParaRPr kumimoji="1" lang="ja-JP" altLang="en-US" sz="1200" dirty="0">
                        <a:latin typeface="AR P丸ゴシック体M" pitchFamily="50" charset="-128"/>
                        <a:ea typeface="AR P丸ゴシック体M" pitchFamily="50" charset="-128"/>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FFF"/>
                    </a:solidFill>
                  </a:tcPr>
                </a:tc>
              </a:tr>
              <a:tr h="357190">
                <a:tc>
                  <a:txBody>
                    <a:bodyPr/>
                    <a:lstStyle/>
                    <a:p>
                      <a:r>
                        <a:rPr kumimoji="1" lang="ja-JP" altLang="en-US" sz="1200" dirty="0" smtClean="0">
                          <a:latin typeface="AR P丸ゴシック体M" pitchFamily="50" charset="-128"/>
                          <a:ea typeface="AR P丸ゴシック体M" pitchFamily="50" charset="-128"/>
                        </a:rPr>
                        <a:t>学校の生徒会活動に参加したいですか</a:t>
                      </a:r>
                      <a:endParaRPr kumimoji="1" lang="ja-JP" altLang="en-US" sz="1200" dirty="0">
                        <a:latin typeface="AR P丸ゴシック体M" pitchFamily="50" charset="-128"/>
                        <a:ea typeface="AR P丸ゴシック体M" pitchFamily="50" charset="-128"/>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FFF"/>
                    </a:solidFill>
                  </a:tcPr>
                </a:tc>
                <a:tc>
                  <a:txBody>
                    <a:bodyPr/>
                    <a:lstStyle/>
                    <a:p>
                      <a:pPr algn="ctr"/>
                      <a:r>
                        <a:rPr kumimoji="1" lang="en-US" altLang="ja-JP" sz="1200" dirty="0" smtClean="0">
                          <a:latin typeface="AR P丸ゴシック体M" pitchFamily="50" charset="-128"/>
                          <a:ea typeface="AR P丸ゴシック体M" pitchFamily="50" charset="-128"/>
                        </a:rPr>
                        <a:t>10.9</a:t>
                      </a:r>
                      <a:endParaRPr kumimoji="1" lang="ja-JP" altLang="en-US" sz="1200" dirty="0">
                        <a:latin typeface="AR P丸ゴシック体M" pitchFamily="50" charset="-128"/>
                        <a:ea typeface="AR P丸ゴシック体M" pitchFamily="50" charset="-128"/>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FFF"/>
                    </a:solidFill>
                  </a:tcPr>
                </a:tc>
                <a:tc>
                  <a:txBody>
                    <a:bodyPr/>
                    <a:lstStyle/>
                    <a:p>
                      <a:pPr algn="ctr"/>
                      <a:r>
                        <a:rPr kumimoji="1" lang="en-US" altLang="ja-JP" sz="1200" dirty="0" smtClean="0">
                          <a:latin typeface="AR P丸ゴシック体M" pitchFamily="50" charset="-128"/>
                          <a:ea typeface="AR P丸ゴシック体M" pitchFamily="50" charset="-128"/>
                        </a:rPr>
                        <a:t>49.3</a:t>
                      </a:r>
                      <a:endParaRPr kumimoji="1" lang="ja-JP" altLang="en-US" sz="1200" dirty="0">
                        <a:latin typeface="AR P丸ゴシック体M" pitchFamily="50" charset="-128"/>
                        <a:ea typeface="AR P丸ゴシック体M" pitchFamily="50" charset="-128"/>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FFF"/>
                    </a:solidFill>
                  </a:tcPr>
                </a:tc>
                <a:tc>
                  <a:txBody>
                    <a:bodyPr/>
                    <a:lstStyle/>
                    <a:p>
                      <a:pPr algn="ctr"/>
                      <a:r>
                        <a:rPr kumimoji="1" lang="en-US" altLang="ja-JP" sz="1200" dirty="0" smtClean="0">
                          <a:latin typeface="AR P丸ゴシック体M" pitchFamily="50" charset="-128"/>
                          <a:ea typeface="AR P丸ゴシック体M" pitchFamily="50" charset="-128"/>
                        </a:rPr>
                        <a:t>49.9</a:t>
                      </a:r>
                      <a:endParaRPr kumimoji="1" lang="ja-JP" altLang="en-US" sz="1200" dirty="0">
                        <a:latin typeface="AR P丸ゴシック体M" pitchFamily="50" charset="-128"/>
                        <a:ea typeface="AR P丸ゴシック体M" pitchFamily="50" charset="-128"/>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FFF"/>
                    </a:solidFill>
                  </a:tcPr>
                </a:tc>
              </a:tr>
            </a:tbl>
          </a:graphicData>
        </a:graphic>
      </p:graphicFrame>
      <p:sp>
        <p:nvSpPr>
          <p:cNvPr id="13" name="角丸四角形 12"/>
          <p:cNvSpPr/>
          <p:nvPr/>
        </p:nvSpPr>
        <p:spPr>
          <a:xfrm>
            <a:off x="467544" y="3284984"/>
            <a:ext cx="3168352" cy="288032"/>
          </a:xfrm>
          <a:prstGeom prst="roundRect">
            <a:avLst/>
          </a:prstGeom>
          <a:solidFill>
            <a:srgbClr val="C1EF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ea typeface="AR P丸ゴシック体M"/>
              </a:rPr>
              <a:t>日本の高校生は人間性がゆがめられている</a:t>
            </a:r>
            <a:endParaRPr lang="ja-JP" altLang="en-US" sz="1200" dirty="0">
              <a:solidFill>
                <a:schemeClr val="tx1"/>
              </a:solidFill>
              <a:ea typeface="AR P丸ゴシック体M"/>
            </a:endParaRPr>
          </a:p>
        </p:txBody>
      </p:sp>
      <p:sp>
        <p:nvSpPr>
          <p:cNvPr id="14" name="正方形/長方形 13"/>
          <p:cNvSpPr/>
          <p:nvPr/>
        </p:nvSpPr>
        <p:spPr>
          <a:xfrm>
            <a:off x="1403648" y="5949280"/>
            <a:ext cx="23762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schemeClr val="tx1"/>
                </a:solidFill>
                <a:latin typeface="AR P丸ゴシック体M" pitchFamily="50" charset="-128"/>
                <a:ea typeface="AR P丸ゴシック体M"/>
              </a:rPr>
              <a:t>(</a:t>
            </a:r>
            <a:r>
              <a:rPr lang="ja-JP" altLang="en-US" sz="900" dirty="0" smtClean="0">
                <a:solidFill>
                  <a:schemeClr val="tx1"/>
                </a:solidFill>
                <a:latin typeface="AR P丸ゴシック体M" pitchFamily="50" charset="-128"/>
                <a:ea typeface="AR P丸ゴシック体M"/>
              </a:rPr>
              <a:t>日本青少年研究所</a:t>
            </a:r>
            <a:r>
              <a:rPr lang="en-US" altLang="ja-JP" sz="900" dirty="0" smtClean="0">
                <a:solidFill>
                  <a:schemeClr val="tx1"/>
                </a:solidFill>
                <a:latin typeface="AR P丸ゴシック体M" pitchFamily="50" charset="-128"/>
                <a:ea typeface="AR P丸ゴシック体M"/>
              </a:rPr>
              <a:t>09.2</a:t>
            </a:r>
            <a:r>
              <a:rPr lang="ja-JP" altLang="en-US" sz="900" dirty="0" smtClean="0">
                <a:solidFill>
                  <a:schemeClr val="tx1"/>
                </a:solidFill>
                <a:latin typeface="AR P丸ゴシック体M" pitchFamily="50" charset="-128"/>
                <a:ea typeface="AR P丸ゴシック体M"/>
              </a:rPr>
              <a:t>発表から抜粋</a:t>
            </a:r>
            <a:r>
              <a:rPr lang="en-US" altLang="ja-JP" sz="900" dirty="0" smtClean="0">
                <a:solidFill>
                  <a:schemeClr val="tx1"/>
                </a:solidFill>
                <a:latin typeface="AR P丸ゴシック体M" pitchFamily="50" charset="-128"/>
                <a:ea typeface="AR P丸ゴシック体M"/>
              </a:rPr>
              <a:t>)</a:t>
            </a:r>
            <a:endParaRPr kumimoji="1" lang="ja-JP" altLang="en-US" sz="900" dirty="0">
              <a:ea typeface="AR P丸ゴシック体M"/>
            </a:endParaRPr>
          </a:p>
        </p:txBody>
      </p:sp>
      <p:pic>
        <p:nvPicPr>
          <p:cNvPr id="15" name="Picture 2" descr="C:\Users\佐藤陵一\Pictures\MP Navigator EX\2010_03_30\IMG.jpg"/>
          <p:cNvPicPr>
            <a:picLocks noChangeAspect="1" noChangeArrowheads="1"/>
          </p:cNvPicPr>
          <p:nvPr/>
        </p:nvPicPr>
        <p:blipFill>
          <a:blip r:embed="rId4" cstate="print"/>
          <a:srcRect/>
          <a:stretch>
            <a:fillRect/>
          </a:stretch>
        </p:blipFill>
        <p:spPr bwMode="auto">
          <a:xfrm>
            <a:off x="6300192" y="620688"/>
            <a:ext cx="1261530" cy="2088232"/>
          </a:xfrm>
          <a:prstGeom prst="rect">
            <a:avLst/>
          </a:prstGeom>
          <a:noFill/>
          <a:ln w="3175">
            <a:noFill/>
          </a:ln>
        </p:spPr>
      </p:pic>
      <p:pic>
        <p:nvPicPr>
          <p:cNvPr id="16" name="Picture 2" descr="C:\Users\佐藤陵一\Pictures\MP Navigator EX\2010_01_13\IMG_0002.jpg"/>
          <p:cNvPicPr>
            <a:picLocks noChangeAspect="1" noChangeArrowheads="1"/>
          </p:cNvPicPr>
          <p:nvPr/>
        </p:nvPicPr>
        <p:blipFill>
          <a:blip r:embed="rId5" cstate="print"/>
          <a:srcRect/>
          <a:stretch>
            <a:fillRect/>
          </a:stretch>
        </p:blipFill>
        <p:spPr bwMode="auto">
          <a:xfrm>
            <a:off x="7658933" y="620689"/>
            <a:ext cx="1161539" cy="1995944"/>
          </a:xfrm>
          <a:prstGeom prst="rect">
            <a:avLst/>
          </a:prstGeom>
          <a:noFill/>
          <a:ln w="9525">
            <a:solidFill>
              <a:schemeClr val="tx1"/>
            </a:solidFill>
            <a:miter lim="800000"/>
            <a:headEnd/>
            <a:tailEnd/>
          </a:ln>
          <a:effectLst/>
        </p:spPr>
      </p:pic>
      <p:sp>
        <p:nvSpPr>
          <p:cNvPr id="17" name="正方形/長方形 16"/>
          <p:cNvSpPr/>
          <p:nvPr/>
        </p:nvSpPr>
        <p:spPr>
          <a:xfrm>
            <a:off x="6228184" y="1628800"/>
            <a:ext cx="1008112" cy="360040"/>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chemeClr val="tx1"/>
                </a:solidFill>
                <a:latin typeface="AR P丸ゴシック体M" pitchFamily="50" charset="-128"/>
                <a:ea typeface="AR P丸ゴシック体M" pitchFamily="50" charset="-128"/>
              </a:rPr>
              <a:t>豊かさとは何か</a:t>
            </a:r>
            <a:endParaRPr kumimoji="1" lang="en-US" altLang="ja-JP" sz="900" dirty="0" smtClean="0">
              <a:solidFill>
                <a:schemeClr val="tx1"/>
              </a:solidFill>
              <a:latin typeface="AR P丸ゴシック体M" pitchFamily="50" charset="-128"/>
              <a:ea typeface="AR P丸ゴシック体M" pitchFamily="50" charset="-128"/>
            </a:endParaRPr>
          </a:p>
          <a:p>
            <a:r>
              <a:rPr lang="ja-JP" altLang="ja-JP" sz="900" dirty="0" smtClean="0">
                <a:solidFill>
                  <a:schemeClr val="tx1"/>
                </a:solidFill>
                <a:latin typeface="AR P丸ゴシック体M" pitchFamily="50" charset="-128"/>
                <a:ea typeface="AR P丸ゴシック体M" pitchFamily="50" charset="-128"/>
              </a:rPr>
              <a:t>暉峻淑子</a:t>
            </a:r>
            <a:endParaRPr kumimoji="1" lang="ja-JP" altLang="en-US" sz="900" dirty="0">
              <a:solidFill>
                <a:schemeClr val="tx1"/>
              </a:solidFill>
              <a:latin typeface="AR P丸ゴシック体M" pitchFamily="50" charset="-128"/>
              <a:ea typeface="AR P丸ゴシック体M" pitchFamily="50" charset="-128"/>
            </a:endParaRPr>
          </a:p>
        </p:txBody>
      </p:sp>
      <p:sp>
        <p:nvSpPr>
          <p:cNvPr id="18" name="角丸四角形 17"/>
          <p:cNvSpPr/>
          <p:nvPr/>
        </p:nvSpPr>
        <p:spPr>
          <a:xfrm>
            <a:off x="2411760" y="908720"/>
            <a:ext cx="1152128" cy="288032"/>
          </a:xfrm>
          <a:prstGeom prst="round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rPr>
              <a:t>「</a:t>
            </a:r>
            <a:r>
              <a:rPr kumimoji="1" lang="ja-JP" altLang="en-US" sz="1050" b="1" dirty="0" smtClean="0">
                <a:solidFill>
                  <a:srgbClr val="FF0000"/>
                </a:solidFill>
                <a:ea typeface="AR P丸ゴシック体M"/>
              </a:rPr>
              <a:t>鍋会</a:t>
            </a:r>
            <a:r>
              <a:rPr kumimoji="1" lang="ja-JP" altLang="en-US" sz="1050" dirty="0" smtClean="0">
                <a:solidFill>
                  <a:schemeClr val="tx1"/>
                </a:solidFill>
              </a:rPr>
              <a:t>」が始まる</a:t>
            </a:r>
            <a:endParaRPr kumimoji="1" lang="ja-JP" altLang="en-US" sz="1050"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404664"/>
            <a:ext cx="5904656" cy="792088"/>
          </a:xfrm>
        </p:spPr>
        <p:txBody>
          <a:bodyPr/>
          <a:lstStyle/>
          <a:p>
            <a:r>
              <a:rPr kumimoji="1" lang="en-US" altLang="ja-JP" dirty="0" smtClean="0"/>
              <a:t/>
            </a:r>
            <a:br>
              <a:rPr kumimoji="1" lang="en-US" altLang="ja-JP" dirty="0" smtClean="0"/>
            </a:br>
            <a:r>
              <a:rPr kumimoji="1" lang="en-US" altLang="ja-JP" sz="1800" b="1" dirty="0" smtClean="0">
                <a:ea typeface="AR P丸ゴシック体M"/>
              </a:rPr>
              <a:t>“</a:t>
            </a:r>
            <a:r>
              <a:rPr kumimoji="1" lang="ja-JP" altLang="en-US" sz="1800" b="1" dirty="0" smtClean="0">
                <a:ea typeface="AR P丸ゴシック体M"/>
              </a:rPr>
              <a:t>権利”と</a:t>
            </a:r>
            <a:r>
              <a:rPr lang="ja-JP" altLang="en-US" sz="1800" b="1" dirty="0" smtClean="0">
                <a:ea typeface="AR P丸ゴシック体M"/>
              </a:rPr>
              <a:t>“</a:t>
            </a:r>
            <a:r>
              <a:rPr kumimoji="1" lang="ja-JP" altLang="en-US" sz="1800" b="1" dirty="0" smtClean="0">
                <a:ea typeface="AR P丸ゴシック体M"/>
              </a:rPr>
              <a:t>わがまま</a:t>
            </a:r>
            <a:r>
              <a:rPr lang="en-US" altLang="ja-JP" sz="1800" b="1" dirty="0" smtClean="0">
                <a:ea typeface="AR P丸ゴシック体M"/>
              </a:rPr>
              <a:t>”‥‥</a:t>
            </a:r>
            <a:r>
              <a:rPr lang="ja-JP" altLang="en-US" sz="1800" b="1" dirty="0" smtClean="0">
                <a:ea typeface="AR P丸ゴシック体M"/>
              </a:rPr>
              <a:t>大切なのは権利の自覚！</a:t>
            </a:r>
            <a:r>
              <a:rPr lang="en-US" altLang="ja-JP" sz="1800" b="1" dirty="0" smtClean="0">
                <a:ea typeface="AR P丸ゴシック体M"/>
              </a:rPr>
              <a:t/>
            </a:r>
            <a:br>
              <a:rPr lang="en-US" altLang="ja-JP" sz="1800" b="1" dirty="0" smtClean="0">
                <a:ea typeface="AR P丸ゴシック体M"/>
              </a:rPr>
            </a:br>
            <a:r>
              <a:rPr lang="en-US" altLang="ja-JP" sz="1800" b="1" dirty="0" smtClean="0">
                <a:ea typeface="AR P丸ゴシック体M"/>
              </a:rPr>
              <a:t/>
            </a:r>
            <a:br>
              <a:rPr lang="en-US" altLang="ja-JP" sz="1800" b="1" dirty="0" smtClean="0">
                <a:ea typeface="AR P丸ゴシック体M"/>
              </a:rPr>
            </a:br>
            <a:endParaRPr kumimoji="1" lang="ja-JP" altLang="en-US" sz="1800" b="1" dirty="0">
              <a:ea typeface="AR P丸ゴシック体M"/>
            </a:endParaRPr>
          </a:p>
        </p:txBody>
      </p:sp>
      <p:sp>
        <p:nvSpPr>
          <p:cNvPr id="3" name="コンテンツ プレースホルダ 2"/>
          <p:cNvSpPr>
            <a:spLocks noGrp="1"/>
          </p:cNvSpPr>
          <p:nvPr>
            <p:ph idx="1"/>
          </p:nvPr>
        </p:nvSpPr>
        <p:spPr>
          <a:xfrm>
            <a:off x="179512" y="1196752"/>
            <a:ext cx="8712968" cy="4876800"/>
          </a:xfrm>
        </p:spPr>
        <p:txBody>
          <a:bodyPr/>
          <a:lstStyle/>
          <a:p>
            <a:endParaRPr kumimoji="1" lang="en-US" altLang="ja-JP" dirty="0" smtClean="0"/>
          </a:p>
          <a:p>
            <a:pPr algn="r">
              <a:buNone/>
            </a:pPr>
            <a:endParaRPr kumimoji="1" lang="ja-JP" altLang="en-US" dirty="0"/>
          </a:p>
        </p:txBody>
      </p:sp>
      <p:sp>
        <p:nvSpPr>
          <p:cNvPr id="4" name="スライド番号プレースホルダ 3"/>
          <p:cNvSpPr>
            <a:spLocks noGrp="1"/>
          </p:cNvSpPr>
          <p:nvPr>
            <p:ph type="sldNum" sz="quarter" idx="12"/>
          </p:nvPr>
        </p:nvSpPr>
        <p:spPr/>
        <p:txBody>
          <a:bodyPr/>
          <a:lstStyle/>
          <a:p>
            <a:fld id="{D026F84F-5C3C-44A6-8224-35D7C8CA8BBE}" type="slidenum">
              <a:rPr lang="en-US" altLang="ja-JP" smtClean="0"/>
              <a:pPr/>
              <a:t>11</a:t>
            </a:fld>
            <a:endParaRPr lang="en-US" altLang="ja-JP"/>
          </a:p>
        </p:txBody>
      </p:sp>
      <p:pic>
        <p:nvPicPr>
          <p:cNvPr id="5" name="Picture 4" descr="C:\Users\佐藤陵一\Pictures\MP Navigator EX\2009_12_23\IMG_0045.jpg"/>
          <p:cNvPicPr>
            <a:picLocks noChangeAspect="1" noChangeArrowheads="1"/>
          </p:cNvPicPr>
          <p:nvPr/>
        </p:nvPicPr>
        <p:blipFill>
          <a:blip r:embed="rId3" cstate="print"/>
          <a:srcRect/>
          <a:stretch>
            <a:fillRect/>
          </a:stretch>
        </p:blipFill>
        <p:spPr bwMode="auto">
          <a:xfrm>
            <a:off x="369726" y="1264655"/>
            <a:ext cx="1898017" cy="2092338"/>
          </a:xfrm>
          <a:prstGeom prst="rect">
            <a:avLst/>
          </a:prstGeom>
          <a:solidFill>
            <a:schemeClr val="bg1"/>
          </a:solidFill>
          <a:ln w="3175">
            <a:solidFill>
              <a:schemeClr val="tx1"/>
            </a:solidFill>
            <a:prstDash val="sysDot"/>
          </a:ln>
        </p:spPr>
      </p:pic>
      <p:pic>
        <p:nvPicPr>
          <p:cNvPr id="6" name="Picture 2" descr="C:\Users\佐藤陵一\Pictures\MP Navigator EX\2009_12_23\IMG_0044.jpg"/>
          <p:cNvPicPr>
            <a:picLocks noChangeAspect="1" noChangeArrowheads="1"/>
          </p:cNvPicPr>
          <p:nvPr/>
        </p:nvPicPr>
        <p:blipFill>
          <a:blip r:embed="rId4" cstate="print"/>
          <a:stretch>
            <a:fillRect/>
          </a:stretch>
        </p:blipFill>
        <p:spPr bwMode="auto">
          <a:xfrm>
            <a:off x="6660232" y="1268760"/>
            <a:ext cx="1800200" cy="1980220"/>
          </a:xfrm>
          <a:prstGeom prst="rect">
            <a:avLst/>
          </a:prstGeom>
          <a:noFill/>
          <a:ln w="3175">
            <a:solidFill>
              <a:schemeClr val="tx1"/>
            </a:solidFill>
            <a:prstDash val="sysDot"/>
          </a:ln>
        </p:spPr>
      </p:pic>
      <p:sp>
        <p:nvSpPr>
          <p:cNvPr id="8" name="角丸四角形 7"/>
          <p:cNvSpPr/>
          <p:nvPr/>
        </p:nvSpPr>
        <p:spPr>
          <a:xfrm>
            <a:off x="251520" y="3645024"/>
            <a:ext cx="8496944" cy="792088"/>
          </a:xfrm>
          <a:prstGeom prst="roundRect">
            <a:avLst/>
          </a:prstGeom>
          <a:solidFill>
            <a:srgbClr val="FFCC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rgbClr val="FF99CC"/>
                </a:solidFill>
                <a:latin typeface="AR P丸ゴシック体M" pitchFamily="50" charset="-128"/>
                <a:ea typeface="AR P丸ゴシック体M" pitchFamily="50" charset="-128"/>
              </a:rPr>
              <a:t>●</a:t>
            </a:r>
            <a:r>
              <a:rPr lang="ja-JP" altLang="en-US" sz="1400" dirty="0" smtClean="0">
                <a:solidFill>
                  <a:schemeClr val="tx1"/>
                </a:solidFill>
                <a:latin typeface="AR P丸ゴシック体M" pitchFamily="50" charset="-128"/>
                <a:ea typeface="AR P丸ゴシック体M" pitchFamily="50" charset="-128"/>
              </a:rPr>
              <a:t>生きる権利－すべて国民は、健康で文化的な最低限度の生活を営む</a:t>
            </a:r>
            <a:r>
              <a:rPr lang="ja-JP" altLang="en-US" sz="1400" b="1" dirty="0" smtClean="0">
                <a:solidFill>
                  <a:srgbClr val="FF0000"/>
                </a:solidFill>
                <a:latin typeface="AR P丸ゴシック体M" pitchFamily="50" charset="-128"/>
                <a:ea typeface="AR P丸ゴシック体M" pitchFamily="50" charset="-128"/>
              </a:rPr>
              <a:t>権利</a:t>
            </a:r>
            <a:r>
              <a:rPr lang="ja-JP" altLang="en-US" sz="1400" dirty="0" smtClean="0">
                <a:solidFill>
                  <a:schemeClr val="tx1"/>
                </a:solidFill>
                <a:latin typeface="AR P丸ゴシック体M" pitchFamily="50" charset="-128"/>
                <a:ea typeface="AR P丸ゴシック体M" pitchFamily="50" charset="-128"/>
              </a:rPr>
              <a:t>を有する（憲法○○条）</a:t>
            </a:r>
            <a:endParaRPr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rgbClr val="FF99CC"/>
                </a:solidFill>
                <a:latin typeface="AR P丸ゴシック体M" pitchFamily="50" charset="-128"/>
                <a:ea typeface="AR P丸ゴシック体M" pitchFamily="50" charset="-128"/>
              </a:rPr>
              <a:t>●</a:t>
            </a:r>
            <a:r>
              <a:rPr lang="ja-JP" altLang="en-US" sz="1400" dirty="0" smtClean="0">
                <a:solidFill>
                  <a:schemeClr val="tx1"/>
                </a:solidFill>
                <a:latin typeface="AR P丸ゴシック体M" pitchFamily="50" charset="-128"/>
                <a:ea typeface="AR P丸ゴシック体M" pitchFamily="50" charset="-128"/>
              </a:rPr>
              <a:t>働く権利－すべて国民は、勤労の</a:t>
            </a:r>
            <a:r>
              <a:rPr lang="ja-JP" altLang="en-US" sz="1400" b="1" dirty="0" smtClean="0">
                <a:solidFill>
                  <a:srgbClr val="FF0000"/>
                </a:solidFill>
                <a:latin typeface="AR P丸ゴシック体M" pitchFamily="50" charset="-128"/>
                <a:ea typeface="AR P丸ゴシック体M" pitchFamily="50" charset="-128"/>
              </a:rPr>
              <a:t>権利</a:t>
            </a:r>
            <a:r>
              <a:rPr lang="ja-JP" altLang="en-US" sz="1400" dirty="0" smtClean="0">
                <a:solidFill>
                  <a:schemeClr val="tx1"/>
                </a:solidFill>
                <a:latin typeface="AR P丸ゴシック体M" pitchFamily="50" charset="-128"/>
                <a:ea typeface="AR P丸ゴシック体M" pitchFamily="50" charset="-128"/>
              </a:rPr>
              <a:t>を有し、義務を負う（憲法○○条）</a:t>
            </a:r>
            <a:endParaRPr lang="ja-JP" altLang="en-US" sz="1400" dirty="0">
              <a:solidFill>
                <a:schemeClr val="tx1"/>
              </a:solidFill>
              <a:latin typeface="AR P丸ゴシック体M" pitchFamily="50" charset="-128"/>
              <a:ea typeface="AR P丸ゴシック体M" pitchFamily="50" charset="-128"/>
            </a:endParaRPr>
          </a:p>
        </p:txBody>
      </p:sp>
      <p:sp>
        <p:nvSpPr>
          <p:cNvPr id="9" name="正方形/長方形 8"/>
          <p:cNvSpPr/>
          <p:nvPr/>
        </p:nvSpPr>
        <p:spPr>
          <a:xfrm>
            <a:off x="1187624" y="188640"/>
            <a:ext cx="4464496" cy="432048"/>
          </a:xfrm>
          <a:prstGeom prst="rect">
            <a:avLst/>
          </a:prstGeom>
          <a:solidFill>
            <a:srgbClr val="FFFF66"/>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smtClean="0">
                <a:solidFill>
                  <a:schemeClr val="tx1"/>
                </a:solidFill>
                <a:latin typeface="AR P丸ゴシック体M" pitchFamily="50" charset="-128"/>
                <a:ea typeface="AR P丸ゴシック体M" pitchFamily="50" charset="-128"/>
                <a:sym typeface="Wingdings"/>
              </a:rPr>
              <a:t> </a:t>
            </a:r>
            <a:r>
              <a:rPr lang="ja-JP" altLang="en-US" sz="1200" dirty="0" smtClean="0">
                <a:solidFill>
                  <a:schemeClr val="tx1"/>
                </a:solidFill>
                <a:latin typeface="AR P丸ゴシック体M" pitchFamily="50" charset="-128"/>
                <a:ea typeface="AR P丸ゴシック体M" pitchFamily="50" charset="-128"/>
              </a:rPr>
              <a:t>権利を主張すると「世の中、まぁー</a:t>
            </a:r>
            <a:r>
              <a:rPr lang="ja-JP" altLang="en-US" sz="1200" dirty="0" err="1" smtClean="0">
                <a:solidFill>
                  <a:schemeClr val="tx1"/>
                </a:solidFill>
                <a:latin typeface="AR P丸ゴシック体M" pitchFamily="50" charset="-128"/>
                <a:ea typeface="AR P丸ゴシック体M" pitchFamily="50" charset="-128"/>
              </a:rPr>
              <a:t>るく</a:t>
            </a:r>
            <a:r>
              <a:rPr lang="ja-JP" altLang="en-US" sz="1200" dirty="0" smtClean="0">
                <a:solidFill>
                  <a:schemeClr val="tx1"/>
                </a:solidFill>
                <a:latin typeface="AR P丸ゴシック体M" pitchFamily="50" charset="-128"/>
                <a:ea typeface="AR P丸ゴシック体M" pitchFamily="50" charset="-128"/>
              </a:rPr>
              <a:t>治まらない！」</a:t>
            </a:r>
            <a:r>
              <a:rPr lang="en-US" altLang="ja-JP" sz="1200" dirty="0" smtClean="0">
                <a:solidFill>
                  <a:schemeClr val="tx1"/>
                </a:solidFill>
                <a:latin typeface="AR P丸ゴシック体M" pitchFamily="50" charset="-128"/>
                <a:ea typeface="AR P丸ゴシック体M" pitchFamily="50" charset="-128"/>
              </a:rPr>
              <a:t/>
            </a:r>
            <a:br>
              <a:rPr lang="en-US" altLang="ja-JP" sz="1200" dirty="0" smtClean="0">
                <a:solidFill>
                  <a:schemeClr val="tx1"/>
                </a:solidFill>
                <a:latin typeface="AR P丸ゴシック体M" pitchFamily="50" charset="-128"/>
                <a:ea typeface="AR P丸ゴシック体M" pitchFamily="50" charset="-128"/>
              </a:rPr>
            </a:br>
            <a:r>
              <a:rPr lang="en-US" altLang="ja-JP" sz="1200" dirty="0" smtClean="0">
                <a:solidFill>
                  <a:schemeClr val="tx1"/>
                </a:solidFill>
                <a:latin typeface="AR P丸ゴシック体M" pitchFamily="50" charset="-128"/>
                <a:ea typeface="AR P丸ゴシック体M" pitchFamily="50" charset="-128"/>
                <a:sym typeface="Wingdings"/>
              </a:rPr>
              <a:t> </a:t>
            </a:r>
            <a:r>
              <a:rPr lang="ja-JP" altLang="en-US" sz="1200" dirty="0" smtClean="0">
                <a:solidFill>
                  <a:schemeClr val="tx1"/>
                </a:solidFill>
                <a:latin typeface="AR P丸ゴシック体M" pitchFamily="50" charset="-128"/>
                <a:ea typeface="AR P丸ゴシック体M" pitchFamily="50" charset="-128"/>
              </a:rPr>
              <a:t>義務を果たすのが先ではないか。</a:t>
            </a:r>
            <a:endParaRPr kumimoji="1" lang="ja-JP" altLang="en-US" sz="1200" dirty="0">
              <a:solidFill>
                <a:schemeClr val="tx1"/>
              </a:solidFill>
            </a:endParaRPr>
          </a:p>
        </p:txBody>
      </p:sp>
      <p:sp>
        <p:nvSpPr>
          <p:cNvPr id="10" name="角丸四角形 9"/>
          <p:cNvSpPr/>
          <p:nvPr/>
        </p:nvSpPr>
        <p:spPr>
          <a:xfrm>
            <a:off x="2555776" y="1196752"/>
            <a:ext cx="3672408" cy="20882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14300"/>
            <a:r>
              <a:rPr lang="ja-JP" altLang="en-US" sz="1050" dirty="0" smtClean="0">
                <a:solidFill>
                  <a:schemeClr val="tx1"/>
                </a:solidFill>
                <a:latin typeface="AR P丸ゴシック体M" pitchFamily="50" charset="-128"/>
                <a:ea typeface="AR P丸ゴシック体M" pitchFamily="50" charset="-128"/>
                <a:cs typeface="Times New Roman" pitchFamily="18" charset="0"/>
              </a:rPr>
              <a:t>■</a:t>
            </a:r>
            <a:r>
              <a:rPr lang="ja-JP" altLang="ja-JP" sz="1050" dirty="0" smtClean="0">
                <a:solidFill>
                  <a:schemeClr val="tx1"/>
                </a:solidFill>
                <a:latin typeface="AR P丸ゴシック体M" pitchFamily="50" charset="-128"/>
                <a:ea typeface="AR P丸ゴシック体M" pitchFamily="50" charset="-128"/>
                <a:cs typeface="Times New Roman" pitchFamily="18" charset="0"/>
              </a:rPr>
              <a:t>日本の労働運動</a:t>
            </a:r>
            <a:r>
              <a:rPr lang="ja-JP" altLang="en-US" sz="1050" dirty="0" smtClean="0">
                <a:solidFill>
                  <a:schemeClr val="tx1"/>
                </a:solidFill>
                <a:latin typeface="AR P丸ゴシック体M" pitchFamily="50" charset="-128"/>
                <a:ea typeface="AR P丸ゴシック体M" pitchFamily="50" charset="-128"/>
                <a:cs typeface="Times New Roman" pitchFamily="18" charset="0"/>
              </a:rPr>
              <a:t>、</a:t>
            </a:r>
            <a:r>
              <a:rPr lang="ja-JP" altLang="ja-JP" sz="1050" dirty="0" smtClean="0">
                <a:solidFill>
                  <a:schemeClr val="tx1"/>
                </a:solidFill>
                <a:latin typeface="AR P丸ゴシック体M" pitchFamily="50" charset="-128"/>
                <a:ea typeface="AR P丸ゴシック体M" pitchFamily="50" charset="-128"/>
                <a:cs typeface="Times New Roman" pitchFamily="18" charset="0"/>
              </a:rPr>
              <a:t>社会全体も労働者の権利意識を育む努力を怠ってきた。学生は無手勝流に社会に放り</a:t>
            </a:r>
            <a:r>
              <a:rPr lang="ja-JP" altLang="en-US" sz="1050" dirty="0" smtClean="0">
                <a:solidFill>
                  <a:schemeClr val="tx1"/>
                </a:solidFill>
                <a:latin typeface="AR P丸ゴシック体M" pitchFamily="50" charset="-128"/>
                <a:ea typeface="AR P丸ゴシック体M" pitchFamily="50" charset="-128"/>
                <a:cs typeface="Times New Roman" pitchFamily="18" charset="0"/>
              </a:rPr>
              <a:t>　</a:t>
            </a:r>
            <a:r>
              <a:rPr lang="ja-JP" altLang="ja-JP" sz="1050" dirty="0" smtClean="0">
                <a:solidFill>
                  <a:schemeClr val="tx1"/>
                </a:solidFill>
                <a:latin typeface="AR P丸ゴシック体M" pitchFamily="50" charset="-128"/>
                <a:ea typeface="AR P丸ゴシック体M" pitchFamily="50" charset="-128"/>
                <a:cs typeface="Times New Roman" pitchFamily="18" charset="0"/>
              </a:rPr>
              <a:t>出されている。「就職すれば会社が何とかしてくれる」との精神構造にある。「会社人間」からの決別は</a:t>
            </a:r>
            <a:r>
              <a:rPr lang="ja-JP" altLang="en-US" sz="1050" dirty="0" smtClean="0">
                <a:solidFill>
                  <a:schemeClr val="tx1"/>
                </a:solidFill>
                <a:latin typeface="AR P丸ゴシック体M" pitchFamily="50" charset="-128"/>
                <a:ea typeface="AR P丸ゴシック体M" pitchFamily="50" charset="-128"/>
                <a:cs typeface="Times New Roman" pitchFamily="18" charset="0"/>
              </a:rPr>
              <a:t>　</a:t>
            </a:r>
            <a:r>
              <a:rPr lang="ja-JP" altLang="ja-JP" sz="1050" dirty="0" smtClean="0">
                <a:solidFill>
                  <a:schemeClr val="tx1"/>
                </a:solidFill>
                <a:latin typeface="AR P丸ゴシック体M" pitchFamily="50" charset="-128"/>
                <a:ea typeface="AR P丸ゴシック体M" pitchFamily="50" charset="-128"/>
                <a:cs typeface="Times New Roman" pitchFamily="18" charset="0"/>
              </a:rPr>
              <a:t>難しい。</a:t>
            </a:r>
            <a:endParaRPr lang="en-US" altLang="ja-JP" sz="1050" dirty="0" smtClean="0">
              <a:solidFill>
                <a:schemeClr val="tx1"/>
              </a:solidFill>
              <a:latin typeface="AR P丸ゴシック体M" pitchFamily="50" charset="-128"/>
              <a:ea typeface="AR P丸ゴシック体M" pitchFamily="50" charset="-128"/>
              <a:cs typeface="Times New Roman" pitchFamily="18" charset="0"/>
              <a:sym typeface="Wingdings"/>
            </a:endParaRPr>
          </a:p>
          <a:p>
            <a:pPr indent="114300"/>
            <a:r>
              <a:rPr lang="ja-JP" altLang="en-US" sz="1050" dirty="0" smtClean="0">
                <a:solidFill>
                  <a:schemeClr val="tx1"/>
                </a:solidFill>
                <a:latin typeface="AR P丸ゴシック体M" pitchFamily="50" charset="-128"/>
                <a:ea typeface="AR P丸ゴシック体M" pitchFamily="50" charset="-128"/>
                <a:cs typeface="Times New Roman" pitchFamily="18" charset="0"/>
              </a:rPr>
              <a:t>■</a:t>
            </a:r>
            <a:r>
              <a:rPr lang="ja-JP" altLang="ja-JP" sz="1050" dirty="0" smtClean="0">
                <a:solidFill>
                  <a:schemeClr val="tx1"/>
                </a:solidFill>
                <a:latin typeface="AR P丸ゴシック体M" pitchFamily="50" charset="-128"/>
                <a:ea typeface="AR P丸ゴシック体M" pitchFamily="50" charset="-128"/>
                <a:cs typeface="Times New Roman" pitchFamily="18" charset="0"/>
              </a:rPr>
              <a:t>若い人ほど、権利意識が低く、休みをとらず、上司に言われるままに、長時間・過密労働をこなし、「明日から来なくてもいい」といわれ、黙って会社を去っている</a:t>
            </a:r>
            <a:r>
              <a:rPr lang="ja-JP" altLang="en-US" sz="1050" dirty="0" smtClean="0">
                <a:solidFill>
                  <a:schemeClr val="tx1"/>
                </a:solidFill>
                <a:latin typeface="AR P丸ゴシック体M" pitchFamily="50" charset="-128"/>
                <a:ea typeface="AR P丸ゴシック体M" pitchFamily="50" charset="-128"/>
                <a:cs typeface="Times New Roman" pitchFamily="18" charset="0"/>
              </a:rPr>
              <a:t>。</a:t>
            </a:r>
            <a:endParaRPr lang="en-US" altLang="ja-JP" sz="1050" dirty="0" smtClean="0">
              <a:solidFill>
                <a:schemeClr val="tx1"/>
              </a:solidFill>
              <a:latin typeface="AR P丸ゴシック体M" pitchFamily="50" charset="-128"/>
              <a:ea typeface="AR P丸ゴシック体M" pitchFamily="50" charset="-128"/>
              <a:cs typeface="Times New Roman" pitchFamily="18" charset="0"/>
            </a:endParaRPr>
          </a:p>
          <a:p>
            <a:pPr indent="114300"/>
            <a:r>
              <a:rPr lang="ja-JP" altLang="en-US" sz="1050" dirty="0" smtClean="0">
                <a:solidFill>
                  <a:schemeClr val="tx1"/>
                </a:solidFill>
                <a:latin typeface="AR P丸ゴシック体M" pitchFamily="50" charset="-128"/>
                <a:ea typeface="AR P丸ゴシック体M" pitchFamily="50" charset="-128"/>
              </a:rPr>
              <a:t>■</a:t>
            </a:r>
            <a:r>
              <a:rPr lang="ja-JP" altLang="ja-JP" sz="1050" dirty="0" smtClean="0">
                <a:solidFill>
                  <a:schemeClr val="tx1"/>
                </a:solidFill>
                <a:latin typeface="AR P丸ゴシック体M" pitchFamily="50" charset="-128"/>
                <a:ea typeface="AR P丸ゴシック体M" pitchFamily="50" charset="-128"/>
              </a:rPr>
              <a:t>自らどのような権利を有しているのか</a:t>
            </a:r>
            <a:r>
              <a:rPr lang="ja-JP" altLang="en-US" sz="1050" dirty="0" smtClean="0">
                <a:solidFill>
                  <a:schemeClr val="tx1"/>
                </a:solidFill>
                <a:latin typeface="AR P丸ゴシック体M" pitchFamily="50" charset="-128"/>
                <a:ea typeface="AR P丸ゴシック体M" pitchFamily="50" charset="-128"/>
              </a:rPr>
              <a:t>。</a:t>
            </a:r>
            <a:r>
              <a:rPr lang="ja-JP" altLang="ja-JP" sz="1050" dirty="0" smtClean="0">
                <a:solidFill>
                  <a:schemeClr val="tx1"/>
                </a:solidFill>
                <a:latin typeface="AR P丸ゴシック体M" pitchFamily="50" charset="-128"/>
                <a:ea typeface="AR P丸ゴシック体M" pitchFamily="50" charset="-128"/>
              </a:rPr>
              <a:t>会社に主張できるのか</a:t>
            </a:r>
            <a:r>
              <a:rPr lang="ja-JP" altLang="en-US" sz="1050" dirty="0" smtClean="0">
                <a:solidFill>
                  <a:schemeClr val="tx1"/>
                </a:solidFill>
                <a:latin typeface="AR P丸ゴシック体M" pitchFamily="50" charset="-128"/>
                <a:ea typeface="AR P丸ゴシック体M" pitchFamily="50" charset="-128"/>
              </a:rPr>
              <a:t>。</a:t>
            </a:r>
            <a:r>
              <a:rPr lang="ja-JP" altLang="ja-JP" sz="1050" dirty="0" smtClean="0">
                <a:solidFill>
                  <a:schemeClr val="tx1"/>
                </a:solidFill>
                <a:latin typeface="AR P丸ゴシック体M" pitchFamily="50" charset="-128"/>
                <a:ea typeface="AR P丸ゴシック体M" pitchFamily="50" charset="-128"/>
              </a:rPr>
              <a:t>知らない限り権利意識は生じない。</a:t>
            </a:r>
            <a:endParaRPr lang="en-US" altLang="ja-JP" sz="1050" dirty="0" smtClean="0">
              <a:solidFill>
                <a:schemeClr val="tx1"/>
              </a:solidFill>
              <a:latin typeface="AR P丸ゴシック体M" pitchFamily="50" charset="-128"/>
              <a:ea typeface="AR P丸ゴシック体M" pitchFamily="50" charset="-128"/>
            </a:endParaRPr>
          </a:p>
          <a:p>
            <a:pPr indent="114300" algn="r"/>
            <a:r>
              <a:rPr lang="en-US" altLang="ja-JP" sz="1050" dirty="0" smtClean="0">
                <a:solidFill>
                  <a:schemeClr val="tx1"/>
                </a:solidFill>
                <a:latin typeface="AR P丸ゴシック体M" pitchFamily="50" charset="-128"/>
                <a:ea typeface="AR P丸ゴシック体M" pitchFamily="50" charset="-128"/>
              </a:rPr>
              <a:t>(</a:t>
            </a:r>
            <a:r>
              <a:rPr lang="ja-JP" altLang="ja-JP" sz="1050" dirty="0" smtClean="0">
                <a:solidFill>
                  <a:schemeClr val="tx1"/>
                </a:solidFill>
                <a:latin typeface="AR P丸ゴシック体M" pitchFamily="50" charset="-128"/>
                <a:ea typeface="AR P丸ゴシック体M" pitchFamily="50" charset="-128"/>
              </a:rPr>
              <a:t>徳住堅治</a:t>
            </a:r>
            <a:r>
              <a:rPr lang="ja-JP" altLang="en-US" sz="1050" dirty="0" smtClean="0">
                <a:solidFill>
                  <a:schemeClr val="tx1"/>
                </a:solidFill>
                <a:latin typeface="AR P丸ゴシック体M" pitchFamily="50" charset="-128"/>
                <a:ea typeface="AR P丸ゴシック体M" pitchFamily="50" charset="-128"/>
              </a:rPr>
              <a:t>弁護士</a:t>
            </a:r>
            <a:r>
              <a:rPr lang="en-US" altLang="ja-JP" sz="1050" dirty="0" smtClean="0">
                <a:solidFill>
                  <a:schemeClr val="tx1"/>
                </a:solidFill>
                <a:latin typeface="AR P丸ゴシック体M" pitchFamily="50" charset="-128"/>
                <a:ea typeface="AR P丸ゴシック体M" pitchFamily="50" charset="-128"/>
              </a:rPr>
              <a:t>)</a:t>
            </a:r>
            <a:r>
              <a:rPr lang="ja-JP" altLang="en-US" sz="1050" dirty="0" smtClean="0">
                <a:solidFill>
                  <a:schemeClr val="tx1"/>
                </a:solidFill>
                <a:latin typeface="AR P丸ゴシック体M" pitchFamily="50" charset="-128"/>
                <a:ea typeface="AR P丸ゴシック体M" pitchFamily="50" charset="-128"/>
              </a:rPr>
              <a:t> </a:t>
            </a:r>
            <a:endParaRPr lang="en-US" altLang="ja-JP" sz="1050" dirty="0" smtClean="0">
              <a:solidFill>
                <a:schemeClr val="tx1"/>
              </a:solidFill>
              <a:latin typeface="AR P丸ゴシック体M" pitchFamily="50" charset="-128"/>
              <a:ea typeface="AR P丸ゴシック体M" pitchFamily="50" charset="-128"/>
            </a:endParaRPr>
          </a:p>
        </p:txBody>
      </p:sp>
      <p:sp>
        <p:nvSpPr>
          <p:cNvPr id="11" name="正方形/長方形 10"/>
          <p:cNvSpPr/>
          <p:nvPr/>
        </p:nvSpPr>
        <p:spPr>
          <a:xfrm>
            <a:off x="323528" y="5949280"/>
            <a:ext cx="4680520" cy="648072"/>
          </a:xfrm>
          <a:prstGeom prst="rect">
            <a:avLst/>
          </a:prstGeom>
          <a:solidFill>
            <a:srgbClr val="FFFF66"/>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tx1"/>
                </a:solidFill>
                <a:ea typeface="AR P丸ゴシック体M"/>
              </a:rPr>
              <a:t>寅さんだったら</a:t>
            </a:r>
            <a:r>
              <a:rPr lang="en-US" altLang="ja-JP" sz="1200" b="1" dirty="0" smtClean="0">
                <a:solidFill>
                  <a:schemeClr val="tx1"/>
                </a:solidFill>
                <a:ea typeface="AR P丸ゴシック体M"/>
              </a:rPr>
              <a:t>‥</a:t>
            </a:r>
          </a:p>
          <a:p>
            <a:r>
              <a:rPr lang="ja-JP" altLang="en-US" sz="1600" dirty="0" smtClean="0">
                <a:solidFill>
                  <a:schemeClr val="tx1"/>
                </a:solidFill>
                <a:ea typeface="AR P丸ゴシック体M"/>
              </a:rPr>
              <a:t>労働者諸君！労働組合に入ってたたかえ！</a:t>
            </a:r>
            <a:endParaRPr lang="ja-JP" altLang="en-US" sz="1600" dirty="0">
              <a:solidFill>
                <a:schemeClr val="tx1"/>
              </a:solidFill>
              <a:ea typeface="AR P丸ゴシック体M"/>
            </a:endParaRPr>
          </a:p>
        </p:txBody>
      </p:sp>
      <p:sp>
        <p:nvSpPr>
          <p:cNvPr id="12" name="角丸四角形 11"/>
          <p:cNvSpPr/>
          <p:nvPr/>
        </p:nvSpPr>
        <p:spPr>
          <a:xfrm>
            <a:off x="251520" y="4509120"/>
            <a:ext cx="8496944" cy="1296144"/>
          </a:xfrm>
          <a:prstGeom prst="roundRect">
            <a:avLst/>
          </a:prstGeom>
          <a:solidFill>
            <a:srgbClr val="FFCC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AR P丸ゴシック体M" pitchFamily="50" charset="-128"/>
                <a:ea typeface="AR P丸ゴシック体M" pitchFamily="50" charset="-128"/>
              </a:rPr>
              <a:t>労働組合法　第</a:t>
            </a:r>
            <a:r>
              <a:rPr lang="en-US" altLang="ja-JP" sz="1400" dirty="0" smtClean="0">
                <a:solidFill>
                  <a:schemeClr val="tx1"/>
                </a:solidFill>
                <a:latin typeface="AR P丸ゴシック体M" pitchFamily="50" charset="-128"/>
                <a:ea typeface="AR P丸ゴシック体M" pitchFamily="50" charset="-128"/>
              </a:rPr>
              <a:t>1</a:t>
            </a:r>
            <a:r>
              <a:rPr lang="ja-JP" altLang="en-US" sz="1400" dirty="0" smtClean="0">
                <a:solidFill>
                  <a:schemeClr val="tx1"/>
                </a:solidFill>
                <a:latin typeface="AR P丸ゴシック体M" pitchFamily="50" charset="-128"/>
                <a:ea typeface="AR P丸ゴシック体M" pitchFamily="50" charset="-128"/>
              </a:rPr>
              <a:t>条</a:t>
            </a:r>
            <a:r>
              <a:rPr lang="ja-JP" altLang="en-US" sz="1400" dirty="0" err="1" smtClean="0">
                <a:solidFill>
                  <a:schemeClr val="tx1"/>
                </a:solidFill>
                <a:latin typeface="AR P丸ゴシック体M" pitchFamily="50" charset="-128"/>
                <a:ea typeface="AR P丸ゴシック体M" pitchFamily="50" charset="-128"/>
              </a:rPr>
              <a:t>ー</a:t>
            </a:r>
            <a:r>
              <a:rPr lang="ja-JP" altLang="en-US" sz="1400" dirty="0" smtClean="0">
                <a:solidFill>
                  <a:schemeClr val="tx1"/>
                </a:solidFill>
                <a:latin typeface="AR P丸ゴシック体M" pitchFamily="50" charset="-128"/>
                <a:ea typeface="AR P丸ゴシック体M" pitchFamily="50" charset="-128"/>
              </a:rPr>
              <a:t>この法律は、労働者が使用者との交渉において対等の立場に立つことを促進することにより労働者の地位を向上させること、労働者がその労働条件について交渉するために自ら代表者を選出することその他の団体行動を行うために自主的に労働組合を組織し、団結することを擁護すること並びに使用者と労働者の関係を規制する労働協約を締結するための団体交渉をすること及びその手続きを助成することを目的とする。</a:t>
            </a:r>
            <a:endParaRPr kumimoji="1" lang="ja-JP" altLang="en-US" sz="1400" dirty="0"/>
          </a:p>
        </p:txBody>
      </p:sp>
      <p:sp>
        <p:nvSpPr>
          <p:cNvPr id="13" name="正方形/長方形 12"/>
          <p:cNvSpPr/>
          <p:nvPr/>
        </p:nvSpPr>
        <p:spPr>
          <a:xfrm>
            <a:off x="4932040" y="5589240"/>
            <a:ext cx="3672408" cy="720080"/>
          </a:xfrm>
          <a:prstGeom prst="rect">
            <a:avLst/>
          </a:prstGeom>
          <a:solidFill>
            <a:srgbClr val="FFCC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AR P丸ゴシック体M" pitchFamily="50" charset="-128"/>
                <a:ea typeface="AR P丸ゴシック体M" pitchFamily="50" charset="-128"/>
              </a:rPr>
              <a:t>都合良く解釈しない！</a:t>
            </a:r>
            <a:endParaRPr lang="en-US" altLang="ja-JP" sz="1200" dirty="0" smtClean="0">
              <a:solidFill>
                <a:schemeClr val="tx1"/>
              </a:solidFill>
              <a:latin typeface="AR P丸ゴシック体M" pitchFamily="50" charset="-128"/>
              <a:ea typeface="AR P丸ゴシック体M" pitchFamily="50" charset="-128"/>
            </a:endParaRPr>
          </a:p>
          <a:p>
            <a:r>
              <a:rPr lang="ja-JP" altLang="en-US" sz="1200" dirty="0" smtClean="0">
                <a:solidFill>
                  <a:schemeClr val="tx1"/>
                </a:solidFill>
                <a:latin typeface="AR P丸ゴシック体M" pitchFamily="50" charset="-128"/>
                <a:ea typeface="AR P丸ゴシック体M" pitchFamily="50" charset="-128"/>
              </a:rPr>
              <a:t>社長と労働者が「平等」になるためではない。「交渉で対等の立場に立つ」ためである。</a:t>
            </a:r>
            <a:endParaRPr lang="en-US" altLang="ja-JP" sz="1200" dirty="0" smtClean="0">
              <a:solidFill>
                <a:schemeClr val="tx1"/>
              </a:solidFill>
              <a:latin typeface="AR P丸ゴシック体M" pitchFamily="50" charset="-128"/>
              <a:ea typeface="AR P丸ゴシック体M" pitchFamily="50" charset="-128"/>
            </a:endParaRPr>
          </a:p>
        </p:txBody>
      </p:sp>
      <p:sp>
        <p:nvSpPr>
          <p:cNvPr id="16" name="正方形/長方形 15"/>
          <p:cNvSpPr/>
          <p:nvPr/>
        </p:nvSpPr>
        <p:spPr>
          <a:xfrm>
            <a:off x="2843808" y="3356992"/>
            <a:ext cx="3600400" cy="432048"/>
          </a:xfrm>
          <a:prstGeom prst="rect">
            <a:avLst/>
          </a:prstGeom>
          <a:solidFill>
            <a:srgbClr val="FFCC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b="1" dirty="0" smtClean="0">
                <a:solidFill>
                  <a:schemeClr val="tx1"/>
                </a:solidFill>
                <a:ea typeface="AR P丸ゴシック体M"/>
              </a:rPr>
              <a:t>「権利がある」と憲法に</a:t>
            </a:r>
            <a:r>
              <a:rPr lang="ja-JP" altLang="en-US" sz="1050" b="1" dirty="0" smtClean="0">
                <a:solidFill>
                  <a:schemeClr val="tx1"/>
                </a:solidFill>
                <a:ea typeface="AR P丸ゴシック体M"/>
              </a:rPr>
              <a:t>書かれている。もはや</a:t>
            </a:r>
            <a:r>
              <a:rPr lang="ja-JP" altLang="ja-JP" sz="1050" b="1" dirty="0" smtClean="0">
                <a:solidFill>
                  <a:schemeClr val="tx1"/>
                </a:solidFill>
                <a:ea typeface="AR P丸ゴシック体M"/>
              </a:rPr>
              <a:t>権利はわがままや勝手な主張ではありません。</a:t>
            </a:r>
            <a:endParaRPr lang="en-US" altLang="ja-JP" sz="1050" b="1" dirty="0" smtClean="0">
              <a:solidFill>
                <a:schemeClr val="tx1"/>
              </a:solidFill>
              <a:ea typeface="AR P丸ゴシック体M"/>
            </a:endParaRPr>
          </a:p>
        </p:txBody>
      </p:sp>
      <p:sp>
        <p:nvSpPr>
          <p:cNvPr id="17" name="線吹き出し 1 (枠付き) 16"/>
          <p:cNvSpPr/>
          <p:nvPr/>
        </p:nvSpPr>
        <p:spPr>
          <a:xfrm>
            <a:off x="6516216" y="188640"/>
            <a:ext cx="1872208" cy="720080"/>
          </a:xfrm>
          <a:prstGeom prst="borderCallout1">
            <a:avLst>
              <a:gd name="adj1" fmla="val 39914"/>
              <a:gd name="adj2" fmla="val 13127"/>
              <a:gd name="adj3" fmla="val 95184"/>
              <a:gd name="adj4" fmla="val -34633"/>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ea typeface="AR P丸ゴシック体M"/>
              </a:rPr>
              <a:t>あぁ、</a:t>
            </a:r>
            <a:endParaRPr kumimoji="1" lang="en-US" altLang="ja-JP" sz="1600" b="1" dirty="0" smtClean="0">
              <a:solidFill>
                <a:schemeClr val="tx1"/>
              </a:solidFill>
              <a:ea typeface="AR P丸ゴシック体M"/>
            </a:endParaRPr>
          </a:p>
          <a:p>
            <a:pPr algn="ctr"/>
            <a:r>
              <a:rPr lang="ja-JP" altLang="en-US" sz="1600" b="1" dirty="0" smtClean="0">
                <a:solidFill>
                  <a:schemeClr val="tx1"/>
                </a:solidFill>
                <a:ea typeface="AR P丸ゴシック体M"/>
              </a:rPr>
              <a:t>そうなんだ！</a:t>
            </a:r>
            <a:endParaRPr kumimoji="1" lang="ja-JP" altLang="en-US" sz="1600" b="1" dirty="0">
              <a:solidFill>
                <a:schemeClr val="tx1"/>
              </a:solidFill>
              <a:ea typeface="AR P丸ゴシック体M"/>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 presetClass="emph" presetSubtype="2" fill="hold" grpId="0" nodeType="clickEffect">
                                  <p:stCondLst>
                                    <p:cond delay="0"/>
                                  </p:stCondLst>
                                  <p:childTnLst>
                                    <p:anim to="1.5" calcmode="lin" valueType="num">
                                      <p:cBhvr override="childStyle">
                                        <p:cTn id="10" dur="2000" fill="hold"/>
                                        <p:tgtEl>
                                          <p:spTgt spid="11"/>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9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404664"/>
            <a:ext cx="8820472" cy="585936"/>
          </a:xfrm>
        </p:spPr>
        <p:txBody>
          <a:bodyPr/>
          <a:lstStyle/>
          <a:p>
            <a:r>
              <a:rPr kumimoji="1" lang="en-US" altLang="ja-JP" sz="1800" b="1" dirty="0" smtClean="0"/>
              <a:t/>
            </a:r>
            <a:br>
              <a:rPr kumimoji="1" lang="en-US" altLang="ja-JP" sz="1800" b="1" dirty="0" smtClean="0"/>
            </a:br>
            <a:r>
              <a:rPr lang="en-US" altLang="ja-JP" sz="1800" b="1" dirty="0" smtClean="0"/>
              <a:t/>
            </a:r>
            <a:br>
              <a:rPr lang="en-US" altLang="ja-JP" sz="1800" b="1" dirty="0" smtClean="0"/>
            </a:br>
            <a:r>
              <a:rPr lang="ja-JP" altLang="en-US" sz="2000" b="1" dirty="0" smtClean="0"/>
              <a:t>かっこう良く、楽しく活動</a:t>
            </a:r>
            <a:r>
              <a:rPr kumimoji="1" lang="ja-JP" altLang="en-US" sz="2000" b="1" dirty="0" smtClean="0"/>
              <a:t>しょう</a:t>
            </a:r>
            <a:r>
              <a:rPr lang="ja-JP" altLang="en-US" sz="2000" b="1" dirty="0" smtClean="0"/>
              <a:t>！</a:t>
            </a:r>
            <a:r>
              <a:rPr kumimoji="1" lang="en-US" altLang="ja-JP" sz="2000" b="1" dirty="0" smtClean="0"/>
              <a:t/>
            </a:r>
            <a:br>
              <a:rPr kumimoji="1" lang="en-US" altLang="ja-JP" sz="2000" b="1" dirty="0" smtClean="0"/>
            </a:br>
            <a:endParaRPr kumimoji="1" lang="ja-JP" altLang="en-US" sz="2000" b="1" dirty="0"/>
          </a:p>
        </p:txBody>
      </p:sp>
      <p:sp>
        <p:nvSpPr>
          <p:cNvPr id="3" name="コンテンツ プレースホルダ 2"/>
          <p:cNvSpPr>
            <a:spLocks noGrp="1"/>
          </p:cNvSpPr>
          <p:nvPr>
            <p:ph idx="1"/>
          </p:nvPr>
        </p:nvSpPr>
        <p:spPr>
          <a:xfrm>
            <a:off x="323528" y="1219200"/>
            <a:ext cx="8820472" cy="4876800"/>
          </a:xfrm>
        </p:spPr>
        <p:txBody>
          <a:bodyPr/>
          <a:lstStyle/>
          <a:p>
            <a:pPr>
              <a:buNone/>
            </a:pPr>
            <a:endParaRPr kumimoji="1" lang="en-US" altLang="ja-JP" dirty="0" smtClean="0"/>
          </a:p>
          <a:p>
            <a:pPr>
              <a:buNone/>
            </a:pPr>
            <a:endParaRPr kumimoji="1" lang="ja-JP" altLang="en-US" dirty="0"/>
          </a:p>
        </p:txBody>
      </p:sp>
      <p:sp>
        <p:nvSpPr>
          <p:cNvPr id="4" name="スライド番号プレースホルダ 3"/>
          <p:cNvSpPr>
            <a:spLocks noGrp="1"/>
          </p:cNvSpPr>
          <p:nvPr>
            <p:ph type="sldNum" sz="quarter" idx="12"/>
          </p:nvPr>
        </p:nvSpPr>
        <p:spPr/>
        <p:txBody>
          <a:bodyPr/>
          <a:lstStyle/>
          <a:p>
            <a:fld id="{D026F84F-5C3C-44A6-8224-35D7C8CA8BBE}" type="slidenum">
              <a:rPr lang="en-US" altLang="ja-JP" smtClean="0"/>
              <a:pPr/>
              <a:t>12</a:t>
            </a:fld>
            <a:endParaRPr lang="en-US" altLang="ja-JP"/>
          </a:p>
        </p:txBody>
      </p:sp>
      <p:sp>
        <p:nvSpPr>
          <p:cNvPr id="5" name="正方形/長方形 4"/>
          <p:cNvSpPr/>
          <p:nvPr/>
        </p:nvSpPr>
        <p:spPr>
          <a:xfrm>
            <a:off x="251520" y="3429000"/>
            <a:ext cx="8640960" cy="1728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US" altLang="ja-JP" sz="1600" dirty="0" smtClean="0">
              <a:latin typeface="AR P丸ゴシック体M" pitchFamily="50" charset="-128"/>
              <a:ea typeface="AR P丸ゴシック体M" pitchFamily="50" charset="-128"/>
            </a:endParaRPr>
          </a:p>
          <a:p>
            <a:pPr>
              <a:buNone/>
            </a:pPr>
            <a:r>
              <a:rPr lang="ja-JP" altLang="en-US" sz="1600" dirty="0" smtClean="0">
                <a:solidFill>
                  <a:schemeClr val="tx1"/>
                </a:solidFill>
                <a:latin typeface="AR P丸ゴシック体M" pitchFamily="50" charset="-128"/>
                <a:ea typeface="AR P丸ゴシック体M"/>
              </a:rPr>
              <a:t>労働組合法（</a:t>
            </a:r>
            <a:r>
              <a:rPr lang="ja-JP" altLang="en-US" sz="1600" u="sng" dirty="0" smtClean="0">
                <a:solidFill>
                  <a:schemeClr val="tx1"/>
                </a:solidFill>
                <a:latin typeface="AR P丸ゴシック体M" pitchFamily="50" charset="-128"/>
                <a:ea typeface="AR P丸ゴシック体M"/>
              </a:rPr>
              <a:t>労働協約</a:t>
            </a:r>
            <a:r>
              <a:rPr lang="ja-JP" altLang="en-US" sz="1600" dirty="0" smtClean="0">
                <a:solidFill>
                  <a:schemeClr val="tx1"/>
                </a:solidFill>
                <a:latin typeface="AR P丸ゴシック体M" pitchFamily="50" charset="-128"/>
                <a:ea typeface="AR P丸ゴシック体M"/>
              </a:rPr>
              <a:t>の効力の発生） 第</a:t>
            </a:r>
            <a:r>
              <a:rPr lang="en-US" altLang="ja-JP" sz="1600" dirty="0" smtClean="0">
                <a:solidFill>
                  <a:schemeClr val="tx1"/>
                </a:solidFill>
                <a:latin typeface="AR P丸ゴシック体M" pitchFamily="50" charset="-128"/>
                <a:ea typeface="AR P丸ゴシック体M"/>
              </a:rPr>
              <a:t>14</a:t>
            </a:r>
            <a:r>
              <a:rPr lang="ja-JP" altLang="en-US" sz="1600" dirty="0" smtClean="0">
                <a:solidFill>
                  <a:schemeClr val="tx1"/>
                </a:solidFill>
                <a:latin typeface="AR P丸ゴシック体M" pitchFamily="50" charset="-128"/>
                <a:ea typeface="AR P丸ゴシック体M"/>
              </a:rPr>
              <a:t>条　労働組合と使用者又は</a:t>
            </a:r>
            <a:r>
              <a:rPr lang="ja-JP" altLang="en-US" sz="1600" u="sng" dirty="0" smtClean="0">
                <a:solidFill>
                  <a:schemeClr val="tx1"/>
                </a:solidFill>
                <a:latin typeface="AR P丸ゴシック体M" pitchFamily="50" charset="-128"/>
                <a:ea typeface="AR P丸ゴシック体M"/>
              </a:rPr>
              <a:t>その団体との間の</a:t>
            </a:r>
            <a:r>
              <a:rPr lang="ja-JP" altLang="en-US" sz="1600" dirty="0" smtClean="0">
                <a:solidFill>
                  <a:schemeClr val="tx1"/>
                </a:solidFill>
                <a:latin typeface="AR P丸ゴシック体M" pitchFamily="50" charset="-128"/>
                <a:ea typeface="AR P丸ゴシック体M"/>
              </a:rPr>
              <a:t>労働条件その他に関する労働協約は、書面に作成し、両当事者が署名し、又は記名押印することによってその効力を生ずる。</a:t>
            </a:r>
            <a:endParaRPr lang="en-US" altLang="ja-JP" sz="1600" dirty="0" smtClean="0">
              <a:solidFill>
                <a:schemeClr val="tx1"/>
              </a:solidFill>
              <a:latin typeface="AR P丸ゴシック体M" pitchFamily="50" charset="-128"/>
              <a:ea typeface="AR P丸ゴシック体M"/>
            </a:endParaRPr>
          </a:p>
          <a:p>
            <a:r>
              <a:rPr lang="ja-JP" altLang="en-US" sz="1600" dirty="0" smtClean="0">
                <a:solidFill>
                  <a:schemeClr val="tx1"/>
                </a:solidFill>
                <a:latin typeface="AR P丸ゴシック体M" pitchFamily="50" charset="-128"/>
                <a:ea typeface="AR P丸ゴシック体M"/>
                <a:sym typeface="Wingdings"/>
              </a:rPr>
              <a:t></a:t>
            </a:r>
            <a:r>
              <a:rPr lang="ja-JP" altLang="en-US" sz="1600" dirty="0" smtClean="0">
                <a:solidFill>
                  <a:schemeClr val="tx1"/>
                </a:solidFill>
                <a:latin typeface="AR P丸ゴシック体M" pitchFamily="50" charset="-128"/>
                <a:ea typeface="AR P丸ゴシック体M"/>
              </a:rPr>
              <a:t>中小企業の労働組合は「備えあれども憂いあり。備えなければ何もなし」の状況にあり、　</a:t>
            </a:r>
            <a:endParaRPr lang="en-US" altLang="ja-JP" sz="1600" dirty="0" smtClean="0">
              <a:solidFill>
                <a:schemeClr val="tx1"/>
              </a:solidFill>
              <a:latin typeface="AR P丸ゴシック体M" pitchFamily="50" charset="-128"/>
              <a:ea typeface="AR P丸ゴシック体M"/>
            </a:endParaRPr>
          </a:p>
          <a:p>
            <a:r>
              <a:rPr lang="ja-JP" altLang="en-US" sz="1600" dirty="0" smtClean="0">
                <a:solidFill>
                  <a:schemeClr val="tx1"/>
                </a:solidFill>
                <a:latin typeface="AR P丸ゴシック体M" pitchFamily="50" charset="-128"/>
                <a:ea typeface="AR P丸ゴシック体M"/>
              </a:rPr>
              <a:t>　労働協約・協定がいのち綱となっている。</a:t>
            </a:r>
            <a:endParaRPr lang="en-US" altLang="ja-JP" sz="1600" dirty="0" smtClean="0">
              <a:solidFill>
                <a:schemeClr val="tx1"/>
              </a:solidFill>
              <a:latin typeface="AR P丸ゴシック体M" pitchFamily="50" charset="-128"/>
              <a:ea typeface="AR P丸ゴシック体M"/>
            </a:endParaRPr>
          </a:p>
          <a:p>
            <a:r>
              <a:rPr lang="ja-JP" altLang="en-US" sz="1600" dirty="0" smtClean="0">
                <a:solidFill>
                  <a:schemeClr val="tx1"/>
                </a:solidFill>
                <a:latin typeface="AR P丸ゴシック体M" pitchFamily="50" charset="-128"/>
                <a:ea typeface="AR P丸ゴシック体M"/>
                <a:sym typeface="Wingdings"/>
              </a:rPr>
              <a:t>「業界」に影響力を持つ産業別労動組合の機能を高める。支部・分会は全国統一闘争の強　</a:t>
            </a:r>
            <a:endParaRPr lang="en-US" altLang="ja-JP" sz="1600" dirty="0" smtClean="0">
              <a:solidFill>
                <a:schemeClr val="tx1"/>
              </a:solidFill>
              <a:latin typeface="AR P丸ゴシック体M" pitchFamily="50" charset="-128"/>
              <a:ea typeface="AR P丸ゴシック体M"/>
              <a:sym typeface="Wingdings"/>
            </a:endParaRPr>
          </a:p>
          <a:p>
            <a:r>
              <a:rPr lang="ja-JP" altLang="en-US" sz="1600" dirty="0" smtClean="0">
                <a:solidFill>
                  <a:schemeClr val="tx1"/>
                </a:solidFill>
                <a:latin typeface="AR P丸ゴシック体M" pitchFamily="50" charset="-128"/>
                <a:ea typeface="AR P丸ゴシック体M"/>
                <a:sym typeface="Wingdings"/>
              </a:rPr>
              <a:t>　さと“参加の実感</a:t>
            </a:r>
            <a:r>
              <a:rPr lang="en-US" altLang="ja-JP" sz="1600" dirty="0" smtClean="0">
                <a:solidFill>
                  <a:schemeClr val="tx1"/>
                </a:solidFill>
                <a:latin typeface="AR P丸ゴシック体M" pitchFamily="50" charset="-128"/>
                <a:ea typeface="AR P丸ゴシック体M"/>
                <a:sym typeface="Wingdings"/>
              </a:rPr>
              <a:t>”</a:t>
            </a:r>
            <a:r>
              <a:rPr lang="ja-JP" altLang="en-US" sz="1600" dirty="0" smtClean="0">
                <a:solidFill>
                  <a:schemeClr val="tx1"/>
                </a:solidFill>
                <a:latin typeface="AR P丸ゴシック体M" pitchFamily="50" charset="-128"/>
                <a:ea typeface="AR P丸ゴシック体M"/>
                <a:sym typeface="Wingdings"/>
              </a:rPr>
              <a:t>を追求する。</a:t>
            </a:r>
            <a:endParaRPr lang="en-US" altLang="ja-JP" sz="1600" dirty="0" smtClean="0">
              <a:solidFill>
                <a:schemeClr val="tx1"/>
              </a:solidFill>
              <a:latin typeface="AR P丸ゴシック体M" pitchFamily="50" charset="-128"/>
              <a:ea typeface="AR P丸ゴシック体M"/>
              <a:sym typeface="Wingdings"/>
            </a:endParaRPr>
          </a:p>
          <a:p>
            <a:pPr>
              <a:buNone/>
            </a:pPr>
            <a:endParaRPr lang="en-US" altLang="ja-JP" sz="1600" dirty="0" smtClean="0">
              <a:solidFill>
                <a:schemeClr val="tx1"/>
              </a:solidFill>
              <a:latin typeface="AR P丸ゴシック体M" pitchFamily="50" charset="-128"/>
              <a:ea typeface="AR P丸ゴシック体M" pitchFamily="50" charset="-128"/>
            </a:endParaRPr>
          </a:p>
        </p:txBody>
      </p:sp>
      <p:pic>
        <p:nvPicPr>
          <p:cNvPr id="6" name="Picture 2" descr="C:\Users\佐藤陵一\Pictures\MP Navigator EX\2009_06_14\IMG.jpg"/>
          <p:cNvPicPr>
            <a:picLocks noChangeAspect="1" noChangeArrowheads="1"/>
          </p:cNvPicPr>
          <p:nvPr/>
        </p:nvPicPr>
        <p:blipFill>
          <a:blip r:embed="rId3" cstate="print"/>
          <a:srcRect/>
          <a:stretch>
            <a:fillRect/>
          </a:stretch>
        </p:blipFill>
        <p:spPr bwMode="auto">
          <a:xfrm>
            <a:off x="4283968" y="260649"/>
            <a:ext cx="4602539" cy="3072220"/>
          </a:xfrm>
          <a:prstGeom prst="rect">
            <a:avLst/>
          </a:prstGeom>
          <a:noFill/>
          <a:ln>
            <a:solidFill>
              <a:schemeClr val="accent2">
                <a:lumMod val="75000"/>
              </a:schemeClr>
            </a:solidFill>
          </a:ln>
        </p:spPr>
      </p:pic>
      <p:sp>
        <p:nvSpPr>
          <p:cNvPr id="7" name="正方形/長方形 6"/>
          <p:cNvSpPr/>
          <p:nvPr/>
        </p:nvSpPr>
        <p:spPr>
          <a:xfrm>
            <a:off x="251520" y="1268760"/>
            <a:ext cx="3816424" cy="2016224"/>
          </a:xfrm>
          <a:prstGeom prst="rect">
            <a:avLst/>
          </a:prstGeom>
          <a:solidFill>
            <a:srgbClr val="FFFF66"/>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smtClean="0">
              <a:solidFill>
                <a:schemeClr val="tx1"/>
              </a:solidFill>
              <a:latin typeface="AR P勘亭流H" pitchFamily="50" charset="-128"/>
              <a:ea typeface="AR P丸ゴシック体M"/>
            </a:endParaRPr>
          </a:p>
          <a:p>
            <a:endParaRPr lang="en-US" altLang="ja-JP" sz="1400" dirty="0" smtClean="0">
              <a:solidFill>
                <a:schemeClr val="tx1"/>
              </a:solidFill>
              <a:latin typeface="AR P勘亭流H" pitchFamily="50" charset="-128"/>
              <a:ea typeface="AR P丸ゴシック体M"/>
            </a:endParaRPr>
          </a:p>
          <a:p>
            <a:endParaRPr lang="en-US" altLang="ja-JP" sz="1400" dirty="0" smtClean="0">
              <a:solidFill>
                <a:schemeClr val="tx1"/>
              </a:solidFill>
              <a:latin typeface="AR P勘亭流H" pitchFamily="50" charset="-128"/>
              <a:ea typeface="AR P丸ゴシック体M"/>
            </a:endParaRPr>
          </a:p>
          <a:p>
            <a:endParaRPr lang="en-US" altLang="ja-JP" sz="1400" dirty="0" smtClean="0">
              <a:solidFill>
                <a:schemeClr val="tx1"/>
              </a:solidFill>
              <a:latin typeface="AR P勘亭流H" pitchFamily="50" charset="-128"/>
              <a:ea typeface="AR P丸ゴシック体M"/>
            </a:endParaRPr>
          </a:p>
          <a:p>
            <a:r>
              <a:rPr lang="ja-JP" altLang="en-US" sz="1600" dirty="0" smtClean="0">
                <a:solidFill>
                  <a:schemeClr val="tx1"/>
                </a:solidFill>
                <a:latin typeface="AR P勘亭流H" pitchFamily="50" charset="-128"/>
                <a:ea typeface="AR P丸ゴシック体M"/>
              </a:rPr>
              <a:t>「活動」の総括－何よりも大切－</a:t>
            </a:r>
            <a:endParaRPr lang="en-US" altLang="ja-JP" sz="1600" dirty="0" smtClean="0">
              <a:solidFill>
                <a:schemeClr val="tx1"/>
              </a:solidFill>
              <a:latin typeface="AR P勘亭流H" pitchFamily="50" charset="-128"/>
              <a:ea typeface="AR P丸ゴシック体M"/>
            </a:endParaRPr>
          </a:p>
          <a:p>
            <a:r>
              <a:rPr lang="ja-JP" altLang="en-US" sz="1600" dirty="0" smtClean="0">
                <a:solidFill>
                  <a:srgbClr val="FF0000"/>
                </a:solidFill>
                <a:latin typeface="AR P勘亭流H" pitchFamily="50" charset="-128"/>
                <a:ea typeface="AR P丸ゴシック体M"/>
              </a:rPr>
              <a:t>●</a:t>
            </a:r>
            <a:r>
              <a:rPr lang="ja-JP" altLang="en-US" sz="1600" dirty="0" smtClean="0">
                <a:solidFill>
                  <a:schemeClr val="tx1"/>
                </a:solidFill>
                <a:latin typeface="AR P勘亭流H" pitchFamily="50" charset="-128"/>
                <a:ea typeface="AR P丸ゴシック体M"/>
              </a:rPr>
              <a:t>要求がどれだけ実現したか。</a:t>
            </a:r>
            <a:endParaRPr lang="en-US" altLang="ja-JP" sz="1600" dirty="0" smtClean="0">
              <a:solidFill>
                <a:schemeClr val="tx1"/>
              </a:solidFill>
              <a:latin typeface="AR P勘亭流H" pitchFamily="50" charset="-128"/>
              <a:ea typeface="AR P丸ゴシック体M"/>
            </a:endParaRPr>
          </a:p>
          <a:p>
            <a:r>
              <a:rPr lang="ja-JP" altLang="en-US" sz="1600" dirty="0" smtClean="0">
                <a:solidFill>
                  <a:schemeClr val="tx1"/>
                </a:solidFill>
                <a:latin typeface="AR P勘亭流H" pitchFamily="50" charset="-128"/>
                <a:ea typeface="AR P丸ゴシック体M"/>
              </a:rPr>
              <a:t>　労働組合の魅力は要求実現の力</a:t>
            </a:r>
            <a:r>
              <a:rPr lang="en-US" altLang="ja-JP" sz="1600" dirty="0" smtClean="0">
                <a:solidFill>
                  <a:schemeClr val="tx1"/>
                </a:solidFill>
                <a:latin typeface="AR P勘亭流H" pitchFamily="50" charset="-128"/>
                <a:ea typeface="AR P丸ゴシック体M"/>
              </a:rPr>
              <a:t>…</a:t>
            </a:r>
            <a:r>
              <a:rPr lang="ja-JP" altLang="en-US" sz="1600" dirty="0" err="1" smtClean="0">
                <a:solidFill>
                  <a:schemeClr val="tx1"/>
                </a:solidFill>
                <a:latin typeface="AR P勘亭流H" pitchFamily="50" charset="-128"/>
                <a:ea typeface="AR P丸ゴシック体M"/>
              </a:rPr>
              <a:t>。</a:t>
            </a:r>
            <a:endParaRPr lang="en-US" altLang="ja-JP" sz="1600" dirty="0" smtClean="0">
              <a:solidFill>
                <a:schemeClr val="tx1"/>
              </a:solidFill>
              <a:latin typeface="AR P勘亭流H" pitchFamily="50" charset="-128"/>
              <a:ea typeface="AR P丸ゴシック体M"/>
            </a:endParaRPr>
          </a:p>
          <a:p>
            <a:r>
              <a:rPr kumimoji="1" lang="ja-JP" altLang="en-US" sz="1600" dirty="0" smtClean="0">
                <a:solidFill>
                  <a:srgbClr val="FF0000"/>
                </a:solidFill>
                <a:latin typeface="AR P勘亭流H" pitchFamily="50" charset="-128"/>
                <a:ea typeface="AR P丸ゴシック体M"/>
              </a:rPr>
              <a:t>●</a:t>
            </a:r>
            <a:r>
              <a:rPr kumimoji="1" lang="ja-JP" altLang="en-US" sz="1600" dirty="0" smtClean="0">
                <a:solidFill>
                  <a:schemeClr val="tx1"/>
                </a:solidFill>
                <a:latin typeface="AR P勘亭流H" pitchFamily="50" charset="-128"/>
                <a:ea typeface="AR P丸ゴシック体M"/>
              </a:rPr>
              <a:t>組合員の自覚が高まったか。</a:t>
            </a:r>
            <a:endParaRPr kumimoji="1" lang="en-US" altLang="ja-JP" sz="1600" dirty="0" smtClean="0">
              <a:solidFill>
                <a:schemeClr val="tx1"/>
              </a:solidFill>
              <a:latin typeface="AR P勘亭流H" pitchFamily="50" charset="-128"/>
              <a:ea typeface="AR P丸ゴシック体M"/>
            </a:endParaRPr>
          </a:p>
          <a:p>
            <a:r>
              <a:rPr lang="ja-JP" altLang="en-US" sz="1600" dirty="0" smtClean="0">
                <a:solidFill>
                  <a:schemeClr val="tx1"/>
                </a:solidFill>
                <a:latin typeface="AR P勘亭流H" pitchFamily="50" charset="-128"/>
                <a:ea typeface="AR P丸ゴシック体M"/>
              </a:rPr>
              <a:t>　うちの組合はかっこういい</a:t>
            </a:r>
            <a:r>
              <a:rPr lang="en-US" altLang="ja-JP" sz="1600" dirty="0" smtClean="0">
                <a:solidFill>
                  <a:schemeClr val="tx1"/>
                </a:solidFill>
                <a:latin typeface="AR P勘亭流H" pitchFamily="50" charset="-128"/>
                <a:ea typeface="AR P丸ゴシック体M"/>
              </a:rPr>
              <a:t>…</a:t>
            </a:r>
            <a:r>
              <a:rPr lang="ja-JP" altLang="en-US" sz="1600" dirty="0" err="1" smtClean="0">
                <a:solidFill>
                  <a:schemeClr val="tx1"/>
                </a:solidFill>
                <a:latin typeface="AR P勘亭流H" pitchFamily="50" charset="-128"/>
                <a:ea typeface="AR P丸ゴシック体M"/>
              </a:rPr>
              <a:t>。</a:t>
            </a:r>
            <a:endParaRPr kumimoji="1" lang="en-US" altLang="ja-JP" sz="1600" dirty="0" smtClean="0">
              <a:solidFill>
                <a:schemeClr val="tx1"/>
              </a:solidFill>
              <a:latin typeface="AR P勘亭流H" pitchFamily="50" charset="-128"/>
              <a:ea typeface="AR P丸ゴシック体M"/>
            </a:endParaRPr>
          </a:p>
          <a:p>
            <a:r>
              <a:rPr kumimoji="1" lang="ja-JP" altLang="en-US" sz="1600" dirty="0" smtClean="0">
                <a:solidFill>
                  <a:srgbClr val="FF0000"/>
                </a:solidFill>
                <a:latin typeface="AR P勘亭流H" pitchFamily="50" charset="-128"/>
                <a:ea typeface="AR P丸ゴシック体M"/>
              </a:rPr>
              <a:t>●</a:t>
            </a:r>
            <a:r>
              <a:rPr kumimoji="1" lang="ja-JP" altLang="en-US" sz="1600" dirty="0" smtClean="0">
                <a:solidFill>
                  <a:schemeClr val="tx1"/>
                </a:solidFill>
                <a:latin typeface="AR P勘亭流H" pitchFamily="50" charset="-128"/>
                <a:ea typeface="AR P丸ゴシック体M"/>
              </a:rPr>
              <a:t>組合員が増えたか。</a:t>
            </a:r>
            <a:r>
              <a:rPr lang="ja-JP" altLang="en-US" sz="1600" dirty="0" smtClean="0">
                <a:solidFill>
                  <a:schemeClr val="tx1"/>
                </a:solidFill>
                <a:latin typeface="AR P勘亭流H" pitchFamily="50" charset="-128"/>
                <a:ea typeface="AR P丸ゴシック体M"/>
              </a:rPr>
              <a:t>「それは、仲間　</a:t>
            </a:r>
            <a:endParaRPr lang="en-US" altLang="ja-JP" sz="1600" dirty="0" smtClean="0">
              <a:solidFill>
                <a:schemeClr val="tx1"/>
              </a:solidFill>
              <a:latin typeface="AR P勘亭流H" pitchFamily="50" charset="-128"/>
              <a:ea typeface="AR P丸ゴシック体M"/>
            </a:endParaRPr>
          </a:p>
          <a:p>
            <a:r>
              <a:rPr lang="ja-JP" altLang="en-US" sz="1600" dirty="0" smtClean="0">
                <a:solidFill>
                  <a:schemeClr val="tx1"/>
                </a:solidFill>
                <a:latin typeface="AR P勘亭流H" pitchFamily="50" charset="-128"/>
                <a:ea typeface="AR P丸ゴシック体M"/>
              </a:rPr>
              <a:t>　です」</a:t>
            </a:r>
            <a:r>
              <a:rPr lang="en-US" altLang="ja-JP" sz="1050" dirty="0" smtClean="0">
                <a:solidFill>
                  <a:schemeClr val="tx1"/>
                </a:solidFill>
                <a:latin typeface="AR P勘亭流H" pitchFamily="50" charset="-128"/>
                <a:ea typeface="AR P丸ゴシック体M"/>
              </a:rPr>
              <a:t>(</a:t>
            </a:r>
            <a:r>
              <a:rPr lang="ja-JP" altLang="en-US" sz="1050" dirty="0" smtClean="0">
                <a:solidFill>
                  <a:schemeClr val="tx1"/>
                </a:solidFill>
                <a:latin typeface="AR P勘亭流H" pitchFamily="50" charset="-128"/>
                <a:ea typeface="AR P丸ゴシック体M"/>
              </a:rPr>
              <a:t>佑ちゃん</a:t>
            </a:r>
            <a:r>
              <a:rPr lang="en-US" altLang="ja-JP" sz="1050" dirty="0" smtClean="0">
                <a:solidFill>
                  <a:schemeClr val="tx1"/>
                </a:solidFill>
                <a:latin typeface="AR P勘亭流H" pitchFamily="50" charset="-128"/>
                <a:ea typeface="AR P丸ゴシック体M"/>
              </a:rPr>
              <a:t>)</a:t>
            </a:r>
            <a:r>
              <a:rPr lang="ja-JP" altLang="en-US" sz="1600" dirty="0" smtClean="0">
                <a:solidFill>
                  <a:schemeClr val="tx1"/>
                </a:solidFill>
                <a:latin typeface="AR P勘亭流H" pitchFamily="50" charset="-128"/>
                <a:ea typeface="AR P丸ゴシック体M"/>
              </a:rPr>
              <a:t>が一番うれしい。</a:t>
            </a:r>
            <a:endParaRPr lang="en-US" altLang="ja-JP" sz="1600" dirty="0" smtClean="0">
              <a:solidFill>
                <a:schemeClr val="tx1"/>
              </a:solidFill>
              <a:latin typeface="AR P勘亭流H" pitchFamily="50" charset="-128"/>
              <a:ea typeface="AR P丸ゴシック体M"/>
            </a:endParaRPr>
          </a:p>
          <a:p>
            <a:endParaRPr kumimoji="1" lang="en-US" altLang="ja-JP" sz="1600" dirty="0" smtClean="0">
              <a:solidFill>
                <a:schemeClr val="tx1"/>
              </a:solidFill>
              <a:latin typeface="AR P勘亭流H" pitchFamily="50" charset="-128"/>
              <a:ea typeface="AR P丸ゴシック体M"/>
            </a:endParaRPr>
          </a:p>
          <a:p>
            <a:endParaRPr lang="en-US" altLang="ja-JP" sz="1400" dirty="0" smtClean="0">
              <a:solidFill>
                <a:schemeClr val="tx1"/>
              </a:solidFill>
              <a:latin typeface="AR P勘亭流H" pitchFamily="50" charset="-128"/>
              <a:ea typeface="AR P丸ゴシック体M"/>
            </a:endParaRPr>
          </a:p>
          <a:p>
            <a:endParaRPr kumimoji="1" lang="en-US" altLang="ja-JP" sz="1400" dirty="0" smtClean="0">
              <a:solidFill>
                <a:schemeClr val="tx1"/>
              </a:solidFill>
              <a:latin typeface="AR P勘亭流H" pitchFamily="50" charset="-128"/>
              <a:ea typeface="AR P丸ゴシック体M"/>
            </a:endParaRPr>
          </a:p>
          <a:p>
            <a:endParaRPr lang="en-US" altLang="ja-JP" sz="1400" dirty="0" smtClean="0">
              <a:solidFill>
                <a:schemeClr val="tx1"/>
              </a:solidFill>
              <a:latin typeface="AR P勘亭流H" pitchFamily="50" charset="-128"/>
              <a:ea typeface="AR P丸ゴシック体M"/>
            </a:endParaRPr>
          </a:p>
        </p:txBody>
      </p:sp>
      <p:sp>
        <p:nvSpPr>
          <p:cNvPr id="8" name="正方形/長方形 7"/>
          <p:cNvSpPr/>
          <p:nvPr/>
        </p:nvSpPr>
        <p:spPr>
          <a:xfrm>
            <a:off x="4067944" y="476672"/>
            <a:ext cx="288032" cy="18002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050" dirty="0" smtClean="0">
                <a:solidFill>
                  <a:schemeClr val="tx1"/>
                </a:solidFill>
                <a:ea typeface="AR P丸ゴシック体M"/>
              </a:rPr>
              <a:t>活動は「目立ってなんぼ」</a:t>
            </a:r>
            <a:endParaRPr kumimoji="1" lang="ja-JP" altLang="en-US" sz="1050" dirty="0">
              <a:solidFill>
                <a:schemeClr val="tx1"/>
              </a:solidFill>
              <a:ea typeface="AR P丸ゴシック体M"/>
            </a:endParaRPr>
          </a:p>
        </p:txBody>
      </p:sp>
      <p:sp>
        <p:nvSpPr>
          <p:cNvPr id="10" name="正方形/長方形 9"/>
          <p:cNvSpPr/>
          <p:nvPr/>
        </p:nvSpPr>
        <p:spPr>
          <a:xfrm>
            <a:off x="251520" y="5229200"/>
            <a:ext cx="8640960" cy="1224136"/>
          </a:xfrm>
          <a:prstGeom prst="rect">
            <a:avLst/>
          </a:prstGeom>
          <a:solidFill>
            <a:srgbClr val="FFCCFF"/>
          </a:solidFill>
          <a:ln w="3175">
            <a:solidFill>
              <a:srgbClr val="FD2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tLang="ja-JP" sz="1600" dirty="0" smtClean="0">
              <a:solidFill>
                <a:schemeClr val="tx1"/>
              </a:solidFill>
              <a:latin typeface="AR P丸ゴシック体M" pitchFamily="50" charset="-128"/>
              <a:ea typeface="AR P丸ゴシック体M" pitchFamily="50" charset="-128"/>
            </a:endParaRPr>
          </a:p>
          <a:p>
            <a:r>
              <a:rPr lang="ja-JP" altLang="en-US" sz="1600" dirty="0" smtClean="0">
                <a:solidFill>
                  <a:schemeClr val="tx1"/>
                </a:solidFill>
                <a:latin typeface="AR P丸ゴシック体M" pitchFamily="50" charset="-128"/>
                <a:ea typeface="AR P丸ゴシック体M" pitchFamily="50" charset="-128"/>
              </a:rPr>
              <a:t>「（労働組合は）労働者階級の完全な開放という広大な目的のために、労働者階級の組織化の中心として</a:t>
            </a:r>
            <a:r>
              <a:rPr lang="ja-JP" altLang="en-US" sz="1600" u="sng" dirty="0" smtClean="0">
                <a:solidFill>
                  <a:schemeClr val="tx1"/>
                </a:solidFill>
                <a:latin typeface="AR P丸ゴシック体M" pitchFamily="50" charset="-128"/>
                <a:ea typeface="AR P丸ゴシック体M" pitchFamily="50" charset="-128"/>
              </a:rPr>
              <a:t>意識的に行動</a:t>
            </a:r>
            <a:r>
              <a:rPr lang="ja-JP" altLang="en-US" sz="1600" dirty="0" smtClean="0">
                <a:solidFill>
                  <a:schemeClr val="tx1"/>
                </a:solidFill>
                <a:latin typeface="AR P丸ゴシック体M" pitchFamily="50" charset="-128"/>
                <a:ea typeface="AR P丸ゴシック体M" pitchFamily="50" charset="-128"/>
              </a:rPr>
              <a:t>することを学ばなければならない」「</a:t>
            </a:r>
            <a:r>
              <a:rPr lang="ja-JP" altLang="en-US" sz="1600" u="sng" dirty="0" smtClean="0">
                <a:solidFill>
                  <a:schemeClr val="tx1"/>
                </a:solidFill>
                <a:latin typeface="AR P丸ゴシック体M" pitchFamily="50" charset="-128"/>
                <a:ea typeface="AR P丸ゴシック体M" pitchFamily="50" charset="-128"/>
              </a:rPr>
              <a:t>労働組合の努力</a:t>
            </a:r>
            <a:r>
              <a:rPr lang="ja-JP" altLang="en-US" sz="1600" dirty="0" smtClean="0">
                <a:solidFill>
                  <a:schemeClr val="tx1"/>
                </a:solidFill>
                <a:latin typeface="AR P丸ゴシック体M" pitchFamily="50" charset="-128"/>
                <a:ea typeface="AR P丸ゴシック体M" pitchFamily="50" charset="-128"/>
              </a:rPr>
              <a:t>は狭い、利己的なものでは決してなく、ふみにじられた幾百万の大衆の開放が目標だということを、一般の世人に納得させなければならない」</a:t>
            </a:r>
            <a:r>
              <a:rPr lang="en-US" altLang="ja-JP" sz="1600" dirty="0" smtClean="0">
                <a:solidFill>
                  <a:schemeClr val="tx1"/>
                </a:solidFill>
                <a:latin typeface="AR P丸ゴシック体M" pitchFamily="50" charset="-128"/>
                <a:ea typeface="AR P丸ゴシック体M" pitchFamily="50" charset="-128"/>
              </a:rPr>
              <a:t> </a:t>
            </a:r>
            <a:r>
              <a:rPr lang="ja-JP" altLang="en-US" sz="1050" dirty="0" smtClean="0">
                <a:solidFill>
                  <a:schemeClr val="tx1"/>
                </a:solidFill>
                <a:latin typeface="AR P丸ゴシック体M" pitchFamily="50" charset="-128"/>
                <a:ea typeface="AR P丸ゴシック体M" pitchFamily="50" charset="-128"/>
              </a:rPr>
              <a:t>（「労働組合。その過去、現在、未来」マルクス</a:t>
            </a:r>
            <a:r>
              <a:rPr lang="en-US" altLang="ja-JP" sz="1050" dirty="0" smtClean="0">
                <a:solidFill>
                  <a:schemeClr val="tx1"/>
                </a:solidFill>
                <a:latin typeface="AR P丸ゴシック体M" pitchFamily="50" charset="-128"/>
                <a:ea typeface="AR P丸ゴシック体M" pitchFamily="50" charset="-128"/>
              </a:rPr>
              <a:t>)</a:t>
            </a:r>
            <a:endParaRPr lang="ja-JP" altLang="en-US" sz="1050" dirty="0" smtClean="0">
              <a:solidFill>
                <a:schemeClr val="tx1"/>
              </a:solidFill>
              <a:ea typeface="AR P丸ゴシック体M"/>
            </a:endParaRPr>
          </a:p>
          <a:p>
            <a:pPr algn="ctr"/>
            <a:endParaRPr kumimoji="1" lang="ja-JP" altLang="en-US" dirty="0"/>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C:\Users\佐藤陵一\Pictures\MP Navigator EX\2009_12_23\IMG_0005.jpg"/>
          <p:cNvPicPr>
            <a:picLocks noChangeAspect="1" noChangeArrowheads="1"/>
          </p:cNvPicPr>
          <p:nvPr/>
        </p:nvPicPr>
        <p:blipFill>
          <a:blip r:embed="rId3" cstate="print"/>
          <a:srcRect/>
          <a:stretch>
            <a:fillRect/>
          </a:stretch>
        </p:blipFill>
        <p:spPr bwMode="auto">
          <a:xfrm rot="16200000">
            <a:off x="2879815" y="1736810"/>
            <a:ext cx="1728189" cy="1512168"/>
          </a:xfrm>
          <a:prstGeom prst="rect">
            <a:avLst/>
          </a:prstGeom>
          <a:solidFill>
            <a:schemeClr val="bg1">
              <a:lumMod val="75000"/>
              <a:lumOff val="25000"/>
            </a:schemeClr>
          </a:solidFill>
          <a:ln w="3175">
            <a:noFill/>
            <a:miter lim="800000"/>
            <a:headEnd/>
            <a:tailEnd/>
          </a:ln>
          <a:effectLst/>
        </p:spPr>
      </p:pic>
      <p:sp>
        <p:nvSpPr>
          <p:cNvPr id="2" name="タイトル 1"/>
          <p:cNvSpPr>
            <a:spLocks noGrp="1"/>
          </p:cNvSpPr>
          <p:nvPr>
            <p:ph type="title"/>
          </p:nvPr>
        </p:nvSpPr>
        <p:spPr>
          <a:xfrm>
            <a:off x="8028384" y="1196752"/>
            <a:ext cx="864096" cy="4248472"/>
          </a:xfrm>
          <a:solidFill>
            <a:srgbClr val="FFFF00"/>
          </a:solidFill>
          <a:ln w="3175"/>
        </p:spPr>
        <p:txBody>
          <a:bodyPr vert="eaVert"/>
          <a:lstStyle/>
          <a:p>
            <a:r>
              <a:rPr lang="en-US" altLang="ja-JP" sz="1400" dirty="0" smtClean="0">
                <a:solidFill>
                  <a:schemeClr val="tx1"/>
                </a:solidFill>
              </a:rPr>
              <a:t/>
            </a:r>
            <a:br>
              <a:rPr lang="en-US" altLang="ja-JP" sz="1400" dirty="0" smtClean="0">
                <a:solidFill>
                  <a:schemeClr val="tx1"/>
                </a:solidFill>
              </a:rPr>
            </a:br>
            <a:r>
              <a:rPr lang="ja-JP" altLang="en-US" sz="1400" b="1" dirty="0" smtClean="0">
                <a:solidFill>
                  <a:schemeClr val="tx1"/>
                </a:solidFill>
              </a:rPr>
              <a:t>   は</a:t>
            </a:r>
            <a:r>
              <a:rPr lang="ja-JP" altLang="en-US" sz="1400" b="1" dirty="0" smtClean="0">
                <a:solidFill>
                  <a:schemeClr val="tx1"/>
                </a:solidFill>
                <a:ea typeface="AR P丸ゴシック体M"/>
              </a:rPr>
              <a:t>たらけど</a:t>
            </a:r>
            <a:r>
              <a:rPr lang="ja-JP" altLang="en-US" sz="1400" b="1" dirty="0" smtClean="0">
                <a:ea typeface="AR P丸ゴシック体M"/>
              </a:rPr>
              <a:t/>
            </a:r>
            <a:br>
              <a:rPr lang="ja-JP" altLang="en-US" sz="1400" b="1" dirty="0" smtClean="0">
                <a:ea typeface="AR P丸ゴシック体M"/>
              </a:rPr>
            </a:br>
            <a:r>
              <a:rPr lang="ja-JP" altLang="en-US" sz="1400" b="1" dirty="0" smtClean="0">
                <a:ea typeface="AR P丸ゴシック体M"/>
              </a:rPr>
              <a:t>　</a:t>
            </a:r>
            <a:r>
              <a:rPr lang="ja-JP" altLang="en-US" sz="1400" b="1" dirty="0" smtClean="0">
                <a:solidFill>
                  <a:schemeClr val="tx1"/>
                </a:solidFill>
                <a:ea typeface="AR P丸ゴシック体M"/>
              </a:rPr>
              <a:t>はたらけど猶わが生活（くらし）楽になら</a:t>
            </a:r>
            <a:r>
              <a:rPr lang="ja-JP" altLang="en-US" sz="1400" b="1" dirty="0" err="1" smtClean="0">
                <a:solidFill>
                  <a:schemeClr val="tx1"/>
                </a:solidFill>
                <a:ea typeface="AR P丸ゴシック体M"/>
              </a:rPr>
              <a:t>ざり</a:t>
            </a:r>
            <a:r>
              <a:rPr lang="ja-JP" altLang="en-US" sz="1400" b="1" dirty="0" smtClean="0">
                <a:solidFill>
                  <a:schemeClr val="tx1"/>
                </a:solidFill>
                <a:ea typeface="AR P丸ゴシック体M"/>
              </a:rPr>
              <a:t/>
            </a:r>
            <a:br>
              <a:rPr lang="ja-JP" altLang="en-US" sz="1400" b="1" dirty="0" smtClean="0">
                <a:solidFill>
                  <a:schemeClr val="tx1"/>
                </a:solidFill>
                <a:ea typeface="AR P丸ゴシック体M"/>
              </a:rPr>
            </a:br>
            <a:r>
              <a:rPr lang="ja-JP" altLang="en-US" sz="1400" b="1" dirty="0" smtClean="0">
                <a:solidFill>
                  <a:schemeClr val="tx1"/>
                </a:solidFill>
                <a:ea typeface="AR P丸ゴシック体M"/>
              </a:rPr>
              <a:t>　ぢっと手を見る</a:t>
            </a:r>
            <a:r>
              <a:rPr lang="en-US" altLang="ja-JP" sz="1800" b="1" dirty="0" smtClean="0">
                <a:solidFill>
                  <a:schemeClr val="tx1"/>
                </a:solidFill>
                <a:ea typeface="AR P丸ゴシック体M"/>
              </a:rPr>
              <a:t/>
            </a:r>
            <a:br>
              <a:rPr lang="en-US" altLang="ja-JP" sz="1800" b="1" dirty="0" smtClean="0">
                <a:solidFill>
                  <a:schemeClr val="tx1"/>
                </a:solidFill>
                <a:ea typeface="AR P丸ゴシック体M"/>
              </a:rPr>
            </a:br>
            <a:endParaRPr kumimoji="1" lang="ja-JP" altLang="en-US" sz="1800" b="1" dirty="0">
              <a:ea typeface="AR P丸ゴシック体M"/>
            </a:endParaRPr>
          </a:p>
        </p:txBody>
      </p:sp>
      <p:sp>
        <p:nvSpPr>
          <p:cNvPr id="3" name="コンテンツ プレースホルダ 2"/>
          <p:cNvSpPr>
            <a:spLocks noGrp="1"/>
          </p:cNvSpPr>
          <p:nvPr>
            <p:ph idx="1"/>
          </p:nvPr>
        </p:nvSpPr>
        <p:spPr>
          <a:xfrm>
            <a:off x="395536" y="548680"/>
            <a:ext cx="5544616" cy="504056"/>
          </a:xfrm>
        </p:spPr>
        <p:txBody>
          <a:bodyPr vert="horz"/>
          <a:lstStyle/>
          <a:p>
            <a:pPr>
              <a:buNone/>
            </a:pPr>
            <a:r>
              <a:rPr lang="en-US" altLang="ja-JP" sz="1800" b="1" dirty="0" smtClean="0">
                <a:ea typeface="AR P丸ゴシック体M"/>
              </a:rPr>
              <a:t>“</a:t>
            </a:r>
            <a:r>
              <a:rPr lang="ja-JP" altLang="en-US" sz="1800" b="1" dirty="0" smtClean="0">
                <a:ea typeface="AR P丸ゴシック体M"/>
              </a:rPr>
              <a:t>不条理”に憤りを感ずる心</a:t>
            </a:r>
            <a:endParaRPr kumimoji="1" lang="en-US" altLang="ja-JP" sz="1800" b="1" dirty="0" smtClean="0">
              <a:ea typeface="AR P丸ゴシック体M"/>
            </a:endParaRPr>
          </a:p>
          <a:p>
            <a:pPr>
              <a:buNone/>
            </a:pPr>
            <a:endParaRPr kumimoji="1" lang="ja-JP" altLang="en-US" dirty="0"/>
          </a:p>
        </p:txBody>
      </p:sp>
      <p:sp>
        <p:nvSpPr>
          <p:cNvPr id="4" name="スライド番号プレースホルダ 3"/>
          <p:cNvSpPr>
            <a:spLocks noGrp="1"/>
          </p:cNvSpPr>
          <p:nvPr>
            <p:ph type="sldNum" sz="quarter" idx="12"/>
          </p:nvPr>
        </p:nvSpPr>
        <p:spPr/>
        <p:txBody>
          <a:bodyPr/>
          <a:lstStyle/>
          <a:p>
            <a:fld id="{D026F84F-5C3C-44A6-8224-35D7C8CA8BBE}" type="slidenum">
              <a:rPr lang="en-US" altLang="ja-JP" smtClean="0"/>
              <a:pPr/>
              <a:t>2</a:t>
            </a:fld>
            <a:endParaRPr lang="en-US" altLang="ja-JP"/>
          </a:p>
        </p:txBody>
      </p:sp>
      <p:sp>
        <p:nvSpPr>
          <p:cNvPr id="7" name="角丸四角形 6"/>
          <p:cNvSpPr/>
          <p:nvPr/>
        </p:nvSpPr>
        <p:spPr>
          <a:xfrm>
            <a:off x="8028384" y="5517232"/>
            <a:ext cx="864096" cy="72008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smtClean="0">
                <a:solidFill>
                  <a:schemeClr val="tx1"/>
                </a:solidFill>
                <a:ea typeface="AR P丸ゴシック体M"/>
              </a:rPr>
              <a:t>101</a:t>
            </a:r>
            <a:r>
              <a:rPr kumimoji="1" lang="ja-JP" altLang="en-US" sz="800" dirty="0" smtClean="0">
                <a:solidFill>
                  <a:schemeClr val="tx1"/>
                </a:solidFill>
                <a:ea typeface="AR P丸ゴシック体M"/>
              </a:rPr>
              <a:t>年前、明治</a:t>
            </a:r>
            <a:r>
              <a:rPr kumimoji="1" lang="en-US" altLang="ja-JP" sz="800" dirty="0" smtClean="0">
                <a:solidFill>
                  <a:schemeClr val="tx1"/>
                </a:solidFill>
                <a:ea typeface="AR P丸ゴシック体M"/>
              </a:rPr>
              <a:t>43</a:t>
            </a:r>
            <a:r>
              <a:rPr kumimoji="1" lang="ja-JP" altLang="en-US" sz="800" dirty="0" smtClean="0">
                <a:solidFill>
                  <a:schemeClr val="tx1"/>
                </a:solidFill>
                <a:ea typeface="AR P丸ゴシック体M"/>
              </a:rPr>
              <a:t>年の啄木</a:t>
            </a:r>
            <a:r>
              <a:rPr lang="ja-JP" altLang="en-US" sz="800" dirty="0" smtClean="0">
                <a:solidFill>
                  <a:schemeClr val="tx1"/>
                </a:solidFill>
                <a:ea typeface="AR P丸ゴシック体M"/>
              </a:rPr>
              <a:t>の短歌</a:t>
            </a:r>
            <a:endParaRPr kumimoji="1" lang="ja-JP" altLang="en-US" sz="800" dirty="0">
              <a:solidFill>
                <a:schemeClr val="tx1"/>
              </a:solidFill>
              <a:ea typeface="AR P丸ゴシック体M"/>
            </a:endParaRPr>
          </a:p>
        </p:txBody>
      </p:sp>
      <p:pic>
        <p:nvPicPr>
          <p:cNvPr id="9" name="Picture 3" descr="C:\Users\佐藤陵一\Pictures\MP Navigator EX\2009_12_23\IMG_0009.jpg"/>
          <p:cNvPicPr>
            <a:picLocks noChangeAspect="1" noChangeArrowheads="1"/>
          </p:cNvPicPr>
          <p:nvPr/>
        </p:nvPicPr>
        <p:blipFill>
          <a:blip r:embed="rId4" cstate="print"/>
          <a:srcRect/>
          <a:stretch>
            <a:fillRect/>
          </a:stretch>
        </p:blipFill>
        <p:spPr bwMode="auto">
          <a:xfrm>
            <a:off x="4716016" y="1340768"/>
            <a:ext cx="1656184" cy="2051471"/>
          </a:xfrm>
          <a:prstGeom prst="rect">
            <a:avLst/>
          </a:prstGeom>
          <a:noFill/>
        </p:spPr>
      </p:pic>
      <p:pic>
        <p:nvPicPr>
          <p:cNvPr id="10" name="Picture 4" descr="C:\Users\佐藤陵一\Pictures\MP Navigator EX\2009_12_23\IMG_0014.jpg"/>
          <p:cNvPicPr>
            <a:picLocks noChangeAspect="1" noChangeArrowheads="1"/>
          </p:cNvPicPr>
          <p:nvPr/>
        </p:nvPicPr>
        <p:blipFill>
          <a:blip r:embed="rId5" cstate="print"/>
          <a:srcRect/>
          <a:stretch>
            <a:fillRect/>
          </a:stretch>
        </p:blipFill>
        <p:spPr bwMode="auto">
          <a:xfrm>
            <a:off x="3059832" y="3861048"/>
            <a:ext cx="1512168" cy="2016224"/>
          </a:xfrm>
          <a:prstGeom prst="rect">
            <a:avLst/>
          </a:prstGeom>
          <a:noFill/>
        </p:spPr>
      </p:pic>
      <p:pic>
        <p:nvPicPr>
          <p:cNvPr id="11" name="Picture 7" descr="C:\Users\佐藤陵一\Pictures\MP Navigator EX\2009_12_23\IMG_0035.jpg"/>
          <p:cNvPicPr>
            <a:picLocks noChangeAspect="1" noChangeArrowheads="1"/>
          </p:cNvPicPr>
          <p:nvPr/>
        </p:nvPicPr>
        <p:blipFill>
          <a:blip r:embed="rId6" cstate="print"/>
          <a:srcRect/>
          <a:stretch>
            <a:fillRect/>
          </a:stretch>
        </p:blipFill>
        <p:spPr bwMode="auto">
          <a:xfrm>
            <a:off x="4716016" y="3861048"/>
            <a:ext cx="1601119" cy="2016224"/>
          </a:xfrm>
          <a:prstGeom prst="rect">
            <a:avLst/>
          </a:prstGeom>
          <a:noFill/>
        </p:spPr>
      </p:pic>
      <p:pic>
        <p:nvPicPr>
          <p:cNvPr id="12" name="Picture 6" descr="C:\Users\佐藤陵一\Pictures\MP Navigator EX\2009_12_23\IMG_0027.jpg"/>
          <p:cNvPicPr>
            <a:picLocks noChangeAspect="1" noChangeArrowheads="1"/>
          </p:cNvPicPr>
          <p:nvPr/>
        </p:nvPicPr>
        <p:blipFill>
          <a:blip r:embed="rId7" cstate="print"/>
          <a:srcRect/>
          <a:stretch>
            <a:fillRect/>
          </a:stretch>
        </p:blipFill>
        <p:spPr bwMode="auto">
          <a:xfrm>
            <a:off x="6372200" y="1340768"/>
            <a:ext cx="1595069" cy="1973799"/>
          </a:xfrm>
          <a:prstGeom prst="rect">
            <a:avLst/>
          </a:prstGeom>
          <a:noFill/>
        </p:spPr>
      </p:pic>
      <p:pic>
        <p:nvPicPr>
          <p:cNvPr id="13" name="Picture 5" descr="C:\Users\佐藤陵一\Pictures\MP Navigator EX\2009_12_23\IMG_0020.jpg"/>
          <p:cNvPicPr>
            <a:picLocks noChangeAspect="1" noChangeArrowheads="1"/>
          </p:cNvPicPr>
          <p:nvPr/>
        </p:nvPicPr>
        <p:blipFill>
          <a:blip r:embed="rId8" cstate="print"/>
          <a:srcRect/>
          <a:stretch>
            <a:fillRect/>
          </a:stretch>
        </p:blipFill>
        <p:spPr bwMode="auto">
          <a:xfrm>
            <a:off x="6516216" y="3861048"/>
            <a:ext cx="1536535" cy="2016224"/>
          </a:xfrm>
          <a:prstGeom prst="rect">
            <a:avLst/>
          </a:prstGeom>
          <a:noFill/>
        </p:spPr>
      </p:pic>
      <p:sp>
        <p:nvSpPr>
          <p:cNvPr id="14" name="正方形/長方形 13"/>
          <p:cNvSpPr/>
          <p:nvPr/>
        </p:nvSpPr>
        <p:spPr>
          <a:xfrm>
            <a:off x="3851920" y="548680"/>
            <a:ext cx="2160240" cy="4320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rPr>
              <a:t>不条理とは、</a:t>
            </a:r>
            <a:r>
              <a:rPr lang="ja-JP" altLang="en-US" sz="1050" dirty="0" smtClean="0">
                <a:solidFill>
                  <a:schemeClr val="tx1"/>
                </a:solidFill>
                <a:ea typeface="AR P丸ゴシック体M"/>
              </a:rPr>
              <a:t>筋が通らない。道理がたたないこと</a:t>
            </a:r>
            <a:r>
              <a:rPr lang="ja-JP" altLang="en-US" sz="1050" dirty="0" smtClean="0">
                <a:solidFill>
                  <a:schemeClr val="tx1"/>
                </a:solidFill>
              </a:rPr>
              <a:t>。</a:t>
            </a:r>
            <a:endParaRPr kumimoji="1" lang="ja-JP" altLang="en-US" sz="1050" dirty="0">
              <a:solidFill>
                <a:schemeClr val="tx1"/>
              </a:solidFill>
            </a:endParaRPr>
          </a:p>
        </p:txBody>
      </p:sp>
      <p:graphicFrame>
        <p:nvGraphicFramePr>
          <p:cNvPr id="15" name="コンテンツ プレースホルダ 3"/>
          <p:cNvGraphicFramePr>
            <a:graphicFrameLocks/>
          </p:cNvGraphicFramePr>
          <p:nvPr/>
        </p:nvGraphicFramePr>
        <p:xfrm>
          <a:off x="395536" y="1340768"/>
          <a:ext cx="2376264" cy="2664296"/>
        </p:xfrm>
        <a:graphic>
          <a:graphicData uri="http://schemas.openxmlformats.org/drawingml/2006/chart">
            <c:chart xmlns:c="http://schemas.openxmlformats.org/drawingml/2006/chart" xmlns:r="http://schemas.openxmlformats.org/officeDocument/2006/relationships" r:id="rId9"/>
          </a:graphicData>
        </a:graphic>
      </p:graphicFrame>
      <p:sp>
        <p:nvSpPr>
          <p:cNvPr id="16" name="正方形/長方形 15"/>
          <p:cNvSpPr/>
          <p:nvPr/>
        </p:nvSpPr>
        <p:spPr>
          <a:xfrm>
            <a:off x="395536" y="4077072"/>
            <a:ext cx="237626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smtClean="0">
                <a:solidFill>
                  <a:schemeClr val="tx1"/>
                </a:solidFill>
              </a:rPr>
              <a:t>激増する労働相談</a:t>
            </a:r>
            <a:endParaRPr kumimoji="1" lang="en-US" altLang="ja-JP" sz="1800" dirty="0" smtClean="0">
              <a:solidFill>
                <a:schemeClr val="tx1"/>
              </a:solidFill>
            </a:endParaRPr>
          </a:p>
          <a:p>
            <a:pPr algn="ctr"/>
            <a:r>
              <a:rPr lang="ja-JP" altLang="en-US" sz="1050" dirty="0" smtClean="0">
                <a:solidFill>
                  <a:schemeClr val="tx1"/>
                </a:solidFill>
                <a:ea typeface="AR P丸ゴシック体M"/>
              </a:rPr>
              <a:t>都労働相談共同センター</a:t>
            </a:r>
            <a:r>
              <a:rPr lang="en-US" altLang="ja-JP" sz="1050" dirty="0" smtClean="0">
                <a:solidFill>
                  <a:schemeClr val="tx1"/>
                </a:solidFill>
                <a:ea typeface="AR P丸ゴシック体M"/>
              </a:rPr>
              <a:t>08</a:t>
            </a:r>
            <a:r>
              <a:rPr lang="ja-JP" altLang="en-US" sz="1050" dirty="0" smtClean="0">
                <a:solidFill>
                  <a:schemeClr val="tx1"/>
                </a:solidFill>
                <a:ea typeface="AR P丸ゴシック体M"/>
              </a:rPr>
              <a:t>年</a:t>
            </a:r>
            <a:endParaRPr kumimoji="1" lang="ja-JP" altLang="en-US" sz="1050" dirty="0">
              <a:solidFill>
                <a:schemeClr val="tx1"/>
              </a:solidFill>
              <a:ea typeface="AR P丸ゴシック体M"/>
            </a:endParaRPr>
          </a:p>
        </p:txBody>
      </p:sp>
      <p:sp>
        <p:nvSpPr>
          <p:cNvPr id="17" name="大かっこ 16"/>
          <p:cNvSpPr/>
          <p:nvPr/>
        </p:nvSpPr>
        <p:spPr>
          <a:xfrm>
            <a:off x="395536" y="4797152"/>
            <a:ext cx="2592288" cy="1368152"/>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050" dirty="0" smtClean="0">
                <a:ea typeface="AR P丸ゴシック体M"/>
              </a:rPr>
              <a:t>労働基準法を制定する主旨</a:t>
            </a:r>
            <a:endParaRPr lang="en-US" altLang="ja-JP" sz="1050" dirty="0" smtClean="0">
              <a:ea typeface="AR P丸ゴシック体M"/>
            </a:endParaRPr>
          </a:p>
          <a:p>
            <a:r>
              <a:rPr lang="ja-JP" altLang="en-US" sz="1050" dirty="0" smtClean="0">
                <a:latin typeface="AR P丸ゴシック体M" pitchFamily="50" charset="-128"/>
                <a:ea typeface="AR P丸ゴシック体M"/>
              </a:rPr>
              <a:t>「労働者と使用者との間の法律関係を契約自由の原則に委ねることが、労働者の生存そのものを脅かすほどに不公正な結果をもたらす」</a:t>
            </a:r>
            <a:endParaRPr lang="en-US" altLang="ja-JP" sz="1050" dirty="0" smtClean="0">
              <a:latin typeface="AR P丸ゴシック体M" pitchFamily="50" charset="-128"/>
              <a:ea typeface="AR P丸ゴシック体M"/>
            </a:endParaRPr>
          </a:p>
          <a:p>
            <a:r>
              <a:rPr lang="ja-JP" altLang="en-US" sz="1050" dirty="0" smtClean="0">
                <a:latin typeface="AR P丸ゴシック体M" pitchFamily="50" charset="-128"/>
                <a:ea typeface="AR P丸ゴシック体M"/>
              </a:rPr>
              <a:t>　　　　　　　　</a:t>
            </a:r>
            <a:r>
              <a:rPr lang="en-US" altLang="ja-JP" sz="1050" dirty="0" smtClean="0">
                <a:latin typeface="AR P丸ゴシック体M" pitchFamily="50" charset="-128"/>
                <a:ea typeface="AR P丸ゴシック体M"/>
              </a:rPr>
              <a:t>(</a:t>
            </a:r>
            <a:r>
              <a:rPr lang="ja-JP" altLang="en-US" sz="1050" dirty="0" smtClean="0">
                <a:latin typeface="AR P丸ゴシック体M" pitchFamily="50" charset="-128"/>
                <a:ea typeface="AR P丸ゴシック体M"/>
              </a:rPr>
              <a:t>労働省労働基準局</a:t>
            </a:r>
            <a:r>
              <a:rPr lang="en-US" altLang="ja-JP" sz="1050" dirty="0" smtClean="0">
                <a:latin typeface="AR P丸ゴシック体M" pitchFamily="50" charset="-128"/>
                <a:ea typeface="AR P丸ゴシック体M"/>
              </a:rPr>
              <a:t>)</a:t>
            </a:r>
            <a:endParaRPr lang="ja-JP" altLang="en-US" sz="1050" dirty="0">
              <a:ea typeface="AR P丸ゴシック体M"/>
            </a:endParaRPr>
          </a:p>
        </p:txBody>
      </p:sp>
      <p:sp>
        <p:nvSpPr>
          <p:cNvPr id="18" name="正方形/長方形 17"/>
          <p:cNvSpPr/>
          <p:nvPr/>
        </p:nvSpPr>
        <p:spPr>
          <a:xfrm>
            <a:off x="2843808" y="3140968"/>
            <a:ext cx="108012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ea typeface="AR P丸ゴシック体M"/>
              </a:rPr>
              <a:t>生活できない</a:t>
            </a:r>
            <a:endParaRPr kumimoji="1" lang="ja-JP" altLang="en-US" sz="1050" dirty="0">
              <a:solidFill>
                <a:schemeClr val="tx1"/>
              </a:solidFill>
              <a:ea typeface="AR P丸ゴシック体M"/>
            </a:endParaRPr>
          </a:p>
        </p:txBody>
      </p:sp>
      <p:sp>
        <p:nvSpPr>
          <p:cNvPr id="19" name="正方形/長方形 18"/>
          <p:cNvSpPr/>
          <p:nvPr/>
        </p:nvSpPr>
        <p:spPr>
          <a:xfrm>
            <a:off x="4355976" y="1412776"/>
            <a:ext cx="100811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ea typeface="AR P丸ゴシック体M"/>
              </a:rPr>
              <a:t>過労死しそう</a:t>
            </a:r>
            <a:endParaRPr kumimoji="1" lang="ja-JP" altLang="en-US" sz="1050" dirty="0">
              <a:solidFill>
                <a:schemeClr val="tx1"/>
              </a:solidFill>
              <a:ea typeface="AR P丸ゴシック体M"/>
            </a:endParaRPr>
          </a:p>
        </p:txBody>
      </p:sp>
      <p:sp>
        <p:nvSpPr>
          <p:cNvPr id="20" name="正方形/長方形 19"/>
          <p:cNvSpPr/>
          <p:nvPr/>
        </p:nvSpPr>
        <p:spPr>
          <a:xfrm>
            <a:off x="6084168" y="2348880"/>
            <a:ext cx="57606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ea typeface="AR P丸ゴシック体M"/>
              </a:rPr>
              <a:t>違法</a:t>
            </a:r>
            <a:endParaRPr kumimoji="1" lang="ja-JP" altLang="en-US" sz="1050" dirty="0">
              <a:solidFill>
                <a:schemeClr val="tx1"/>
              </a:solidFill>
              <a:ea typeface="AR P丸ゴシック体M"/>
            </a:endParaRPr>
          </a:p>
        </p:txBody>
      </p:sp>
      <p:sp>
        <p:nvSpPr>
          <p:cNvPr id="21" name="正方形/長方形 20"/>
          <p:cNvSpPr/>
          <p:nvPr/>
        </p:nvSpPr>
        <p:spPr>
          <a:xfrm>
            <a:off x="3851920" y="5301208"/>
            <a:ext cx="8640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ea typeface="AR P丸ゴシック体M"/>
              </a:rPr>
              <a:t>同等の権利</a:t>
            </a:r>
            <a:endParaRPr kumimoji="1" lang="ja-JP" altLang="en-US" sz="1050" dirty="0">
              <a:solidFill>
                <a:schemeClr val="tx1"/>
              </a:solidFill>
              <a:ea typeface="AR P丸ゴシック体M"/>
            </a:endParaRPr>
          </a:p>
        </p:txBody>
      </p:sp>
      <p:sp>
        <p:nvSpPr>
          <p:cNvPr id="22" name="正方形/長方形 21"/>
          <p:cNvSpPr/>
          <p:nvPr/>
        </p:nvSpPr>
        <p:spPr>
          <a:xfrm>
            <a:off x="5580112" y="4149080"/>
            <a:ext cx="93610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ea typeface="AR P丸ゴシック体M"/>
              </a:rPr>
              <a:t>労働災害</a:t>
            </a:r>
            <a:endParaRPr kumimoji="1" lang="ja-JP" altLang="en-US" sz="1050" dirty="0">
              <a:solidFill>
                <a:schemeClr val="tx1"/>
              </a:solidFill>
              <a:ea typeface="AR P丸ゴシック体M"/>
            </a:endParaRPr>
          </a:p>
        </p:txBody>
      </p:sp>
      <p:sp>
        <p:nvSpPr>
          <p:cNvPr id="23" name="正方形/長方形 22"/>
          <p:cNvSpPr/>
          <p:nvPr/>
        </p:nvSpPr>
        <p:spPr>
          <a:xfrm>
            <a:off x="6300192" y="5517232"/>
            <a:ext cx="72008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ea typeface="AR P丸ゴシック体M"/>
              </a:rPr>
              <a:t>法令遵守</a:t>
            </a:r>
            <a:endParaRPr kumimoji="1" lang="ja-JP" altLang="en-US" sz="1050" dirty="0">
              <a:solidFill>
                <a:schemeClr val="tx1"/>
              </a:solidFill>
              <a:ea typeface="AR P丸ゴシック体M"/>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D026F84F-5C3C-44A6-8224-35D7C8CA8BBE}" type="slidenum">
              <a:rPr lang="en-US" altLang="ja-JP" smtClean="0"/>
              <a:pPr/>
              <a:t>3</a:t>
            </a:fld>
            <a:endParaRPr lang="en-US" altLang="ja-JP"/>
          </a:p>
        </p:txBody>
      </p:sp>
      <p:cxnSp>
        <p:nvCxnSpPr>
          <p:cNvPr id="10" name="直線コネクタ 9"/>
          <p:cNvCxnSpPr/>
          <p:nvPr/>
        </p:nvCxnSpPr>
        <p:spPr>
          <a:xfrm rot="5400000">
            <a:off x="2015716" y="3609020"/>
            <a:ext cx="4680520" cy="0"/>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pic>
        <p:nvPicPr>
          <p:cNvPr id="12" name="Picture 2" descr="C:\Users\佐藤陵一\Pictures\MP Navigator EX\2009_10_14\IMG_0002.jpg"/>
          <p:cNvPicPr>
            <a:picLocks noChangeAspect="1" noChangeArrowheads="1"/>
          </p:cNvPicPr>
          <p:nvPr/>
        </p:nvPicPr>
        <p:blipFill>
          <a:blip r:embed="rId3" cstate="print"/>
          <a:srcRect/>
          <a:stretch>
            <a:fillRect/>
          </a:stretch>
        </p:blipFill>
        <p:spPr bwMode="auto">
          <a:xfrm>
            <a:off x="4644008" y="332656"/>
            <a:ext cx="3240360" cy="3779995"/>
          </a:xfrm>
          <a:prstGeom prst="rect">
            <a:avLst/>
          </a:prstGeom>
          <a:noFill/>
        </p:spPr>
      </p:pic>
      <p:sp>
        <p:nvSpPr>
          <p:cNvPr id="13" name="正方形/長方形 12"/>
          <p:cNvSpPr/>
          <p:nvPr/>
        </p:nvSpPr>
        <p:spPr>
          <a:xfrm>
            <a:off x="4572000" y="4077072"/>
            <a:ext cx="3888432" cy="864096"/>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mj-ea"/>
                <a:ea typeface="AR P丸ゴシック体M"/>
              </a:rPr>
              <a:t>Ａさん－</a:t>
            </a:r>
            <a:r>
              <a:rPr lang="en-US" altLang="ja-JP" sz="1050" dirty="0" smtClean="0">
                <a:solidFill>
                  <a:schemeClr val="tx1"/>
                </a:solidFill>
                <a:latin typeface="+mj-ea"/>
                <a:ea typeface="AR P丸ゴシック体M"/>
              </a:rPr>
              <a:t>53</a:t>
            </a:r>
            <a:r>
              <a:rPr lang="ja-JP" altLang="en-US" sz="1050" dirty="0" smtClean="0">
                <a:solidFill>
                  <a:schemeClr val="tx1"/>
                </a:solidFill>
                <a:latin typeface="+mj-ea"/>
                <a:ea typeface="AR P丸ゴシック体M"/>
              </a:rPr>
              <a:t>歳</a:t>
            </a:r>
            <a:endParaRPr lang="en-US" altLang="ja-JP" sz="1050" dirty="0" smtClean="0">
              <a:solidFill>
                <a:schemeClr val="tx1"/>
              </a:solidFill>
              <a:latin typeface="+mj-ea"/>
              <a:ea typeface="AR P丸ゴシック体M"/>
            </a:endParaRPr>
          </a:p>
          <a:p>
            <a:r>
              <a:rPr lang="ja-JP" altLang="en-US" sz="1050" dirty="0" smtClean="0">
                <a:solidFill>
                  <a:schemeClr val="tx1"/>
                </a:solidFill>
                <a:latin typeface="ＭＳ Ｐゴシック" pitchFamily="50" charset="-128"/>
                <a:ea typeface="AR P丸ゴシック体M"/>
              </a:rPr>
              <a:t>●昨年</a:t>
            </a:r>
            <a:r>
              <a:rPr lang="en-US" altLang="ja-JP" sz="1050" dirty="0" smtClean="0">
                <a:solidFill>
                  <a:schemeClr val="tx1"/>
                </a:solidFill>
                <a:latin typeface="ＭＳ Ｐゴシック" pitchFamily="50" charset="-128"/>
                <a:ea typeface="AR P丸ゴシック体M"/>
              </a:rPr>
              <a:t>4</a:t>
            </a:r>
            <a:r>
              <a:rPr lang="ja-JP" altLang="en-US" sz="1050" dirty="0" smtClean="0">
                <a:solidFill>
                  <a:schemeClr val="tx1"/>
                </a:solidFill>
                <a:latin typeface="ＭＳ Ｐゴシック" pitchFamily="50" charset="-128"/>
                <a:ea typeface="AR P丸ゴシック体M"/>
              </a:rPr>
              <a:t>月時給</a:t>
            </a:r>
            <a:r>
              <a:rPr lang="en-US" altLang="ja-JP" sz="1050" dirty="0" smtClean="0">
                <a:solidFill>
                  <a:schemeClr val="tx1"/>
                </a:solidFill>
                <a:latin typeface="ＭＳ Ｐゴシック" pitchFamily="50" charset="-128"/>
                <a:ea typeface="AR P丸ゴシック体M"/>
              </a:rPr>
              <a:t>800</a:t>
            </a:r>
            <a:r>
              <a:rPr lang="ja-JP" altLang="en-US" sz="1050" dirty="0" smtClean="0">
                <a:solidFill>
                  <a:schemeClr val="tx1"/>
                </a:solidFill>
                <a:latin typeface="ＭＳ Ｐゴシック" pitchFamily="50" charset="-128"/>
                <a:ea typeface="AR P丸ゴシック体M"/>
              </a:rPr>
              <a:t>円で地下鉄 駅清掃の仕事をはじめる。</a:t>
            </a:r>
            <a:endParaRPr lang="en-US" altLang="ja-JP" sz="1050" dirty="0" smtClean="0">
              <a:solidFill>
                <a:schemeClr val="tx1"/>
              </a:solidFill>
              <a:latin typeface="ＭＳ Ｐゴシック" pitchFamily="50" charset="-128"/>
              <a:ea typeface="AR P丸ゴシック体M"/>
            </a:endParaRPr>
          </a:p>
          <a:p>
            <a:r>
              <a:rPr lang="ja-JP" altLang="en-US" sz="1050" dirty="0" smtClean="0">
                <a:solidFill>
                  <a:schemeClr val="tx1"/>
                </a:solidFill>
                <a:latin typeface="ＭＳ Ｐゴシック" pitchFamily="50" charset="-128"/>
                <a:ea typeface="AR P丸ゴシック体M"/>
              </a:rPr>
              <a:t>●会社が入札に失敗。落札した新しい会社に就職。</a:t>
            </a:r>
            <a:endParaRPr lang="en-US" altLang="ja-JP" sz="1050" dirty="0" smtClean="0">
              <a:solidFill>
                <a:schemeClr val="tx1"/>
              </a:solidFill>
              <a:latin typeface="ＭＳ Ｐゴシック" pitchFamily="50" charset="-128"/>
              <a:ea typeface="AR P丸ゴシック体M"/>
            </a:endParaRPr>
          </a:p>
          <a:p>
            <a:r>
              <a:rPr lang="ja-JP" altLang="en-US" sz="1050" dirty="0" smtClean="0">
                <a:solidFill>
                  <a:schemeClr val="tx1"/>
                </a:solidFill>
                <a:latin typeface="ＭＳ Ｐゴシック" pitchFamily="50" charset="-128"/>
                <a:ea typeface="AR P丸ゴシック体M"/>
              </a:rPr>
              <a:t>●別会社は時給</a:t>
            </a:r>
            <a:r>
              <a:rPr lang="en-US" altLang="ja-JP" sz="1050" dirty="0" smtClean="0">
                <a:solidFill>
                  <a:schemeClr val="tx1"/>
                </a:solidFill>
                <a:latin typeface="ＭＳ Ｐゴシック" pitchFamily="50" charset="-128"/>
                <a:ea typeface="AR P丸ゴシック体M"/>
              </a:rPr>
              <a:t>760</a:t>
            </a:r>
            <a:r>
              <a:rPr lang="ja-JP" altLang="en-US" sz="1050" dirty="0" smtClean="0">
                <a:solidFill>
                  <a:schemeClr val="tx1"/>
                </a:solidFill>
                <a:latin typeface="ＭＳ Ｐゴシック" pitchFamily="50" charset="-128"/>
                <a:ea typeface="AR P丸ゴシック体M"/>
              </a:rPr>
              <a:t>円。週</a:t>
            </a:r>
            <a:r>
              <a:rPr lang="en-US" altLang="ja-JP" sz="1050" dirty="0" smtClean="0">
                <a:solidFill>
                  <a:schemeClr val="tx1"/>
                </a:solidFill>
                <a:latin typeface="ＭＳ Ｐゴシック" pitchFamily="50" charset="-128"/>
                <a:ea typeface="AR P丸ゴシック体M"/>
              </a:rPr>
              <a:t>6</a:t>
            </a:r>
            <a:r>
              <a:rPr lang="ja-JP" altLang="en-US" sz="1050" dirty="0" smtClean="0">
                <a:solidFill>
                  <a:schemeClr val="tx1"/>
                </a:solidFill>
                <a:latin typeface="ＭＳ Ｐゴシック" pitchFamily="50" charset="-128"/>
                <a:ea typeface="AR P丸ゴシック体M"/>
              </a:rPr>
              <a:t>日、</a:t>
            </a:r>
            <a:r>
              <a:rPr lang="en-US" altLang="ja-JP" sz="1050" dirty="0" smtClean="0">
                <a:solidFill>
                  <a:schemeClr val="tx1"/>
                </a:solidFill>
                <a:latin typeface="ＭＳ Ｐゴシック" pitchFamily="50" charset="-128"/>
                <a:ea typeface="ＭＳ Ｐゴシック" pitchFamily="50" charset="-128"/>
              </a:rPr>
              <a:t> 1</a:t>
            </a:r>
            <a:r>
              <a:rPr lang="ja-JP" altLang="en-US" sz="1050" dirty="0" smtClean="0">
                <a:solidFill>
                  <a:schemeClr val="tx1"/>
                </a:solidFill>
                <a:latin typeface="ＭＳ Ｐゴシック" pitchFamily="50" charset="-128"/>
                <a:ea typeface="ＭＳ Ｐゴシック" pitchFamily="50" charset="-128"/>
              </a:rPr>
              <a:t>日</a:t>
            </a:r>
            <a:r>
              <a:rPr lang="en-US" altLang="ja-JP" sz="1050" dirty="0" smtClean="0">
                <a:solidFill>
                  <a:schemeClr val="tx1"/>
                </a:solidFill>
                <a:latin typeface="ＭＳ Ｐゴシック" pitchFamily="50" charset="-128"/>
                <a:ea typeface="ＭＳ Ｐゴシック" pitchFamily="50" charset="-128"/>
              </a:rPr>
              <a:t>7</a:t>
            </a:r>
            <a:r>
              <a:rPr lang="ja-JP" altLang="en-US" sz="1050" dirty="0" smtClean="0">
                <a:solidFill>
                  <a:schemeClr val="tx1"/>
                </a:solidFill>
                <a:latin typeface="ＭＳ Ｐゴシック" pitchFamily="50" charset="-128"/>
                <a:ea typeface="ＭＳ Ｐゴシック" pitchFamily="50" charset="-128"/>
              </a:rPr>
              <a:t>時間で</a:t>
            </a:r>
            <a:r>
              <a:rPr lang="ja-JP" altLang="en-US" sz="1050" dirty="0" smtClean="0">
                <a:solidFill>
                  <a:schemeClr val="tx1"/>
                </a:solidFill>
                <a:latin typeface="ＭＳ Ｐゴシック" pitchFamily="50" charset="-128"/>
                <a:ea typeface="AR P丸ゴシック体M"/>
              </a:rPr>
              <a:t>Ａさんは</a:t>
            </a:r>
            <a:r>
              <a:rPr lang="ja-JP" altLang="en-US" sz="1050" dirty="0" smtClean="0">
                <a:solidFill>
                  <a:schemeClr val="tx1"/>
                </a:solidFill>
                <a:latin typeface="ＭＳ Ｐゴシック" pitchFamily="50" charset="-128"/>
                <a:ea typeface="ＭＳ Ｐゴシック" pitchFamily="50" charset="-128"/>
              </a:rPr>
              <a:t>就労。</a:t>
            </a:r>
            <a:endParaRPr lang="en-US" altLang="ja-JP" sz="1050" dirty="0" smtClean="0">
              <a:solidFill>
                <a:schemeClr val="tx1"/>
              </a:solidFill>
              <a:latin typeface="ＭＳ Ｐゴシック" pitchFamily="50" charset="-128"/>
              <a:ea typeface="ＭＳ Ｐゴシック" pitchFamily="50" charset="-128"/>
            </a:endParaRPr>
          </a:p>
          <a:p>
            <a:r>
              <a:rPr lang="ja-JP" altLang="en-US" sz="1050" dirty="0" smtClean="0">
                <a:solidFill>
                  <a:schemeClr val="tx1"/>
                </a:solidFill>
                <a:latin typeface="ＭＳ Ｐゴシック" pitchFamily="50" charset="-128"/>
                <a:ea typeface="ＭＳ Ｐゴシック" pitchFamily="50" charset="-128"/>
              </a:rPr>
              <a:t>●</a:t>
            </a:r>
            <a:r>
              <a:rPr lang="en-US" altLang="ja-JP" sz="1050" dirty="0" smtClean="0">
                <a:solidFill>
                  <a:schemeClr val="tx1"/>
                </a:solidFill>
                <a:latin typeface="ＭＳ Ｐゴシック" pitchFamily="50" charset="-128"/>
                <a:ea typeface="ＭＳ Ｐゴシック" pitchFamily="50" charset="-128"/>
              </a:rPr>
              <a:t>5</a:t>
            </a:r>
            <a:r>
              <a:rPr lang="ja-JP" altLang="en-US" sz="1050" dirty="0" smtClean="0">
                <a:solidFill>
                  <a:schemeClr val="tx1"/>
                </a:solidFill>
                <a:latin typeface="ＭＳ Ｐゴシック" pitchFamily="50" charset="-128"/>
                <a:ea typeface="ＭＳ Ｐゴシック" pitchFamily="50" charset="-128"/>
              </a:rPr>
              <a:t>月分は</a:t>
            </a:r>
            <a:r>
              <a:rPr lang="en-US" altLang="ja-JP" sz="1050" dirty="0" smtClean="0">
                <a:solidFill>
                  <a:schemeClr val="tx1"/>
                </a:solidFill>
                <a:latin typeface="ＭＳ Ｐゴシック" pitchFamily="50" charset="-128"/>
                <a:ea typeface="ＭＳ Ｐゴシック" pitchFamily="50" charset="-128"/>
              </a:rPr>
              <a:t>144,880</a:t>
            </a:r>
            <a:r>
              <a:rPr lang="ja-JP" altLang="en-US" sz="1050" dirty="0" smtClean="0">
                <a:solidFill>
                  <a:schemeClr val="tx1"/>
                </a:solidFill>
                <a:latin typeface="ＭＳ Ｐゴシック" pitchFamily="50" charset="-128"/>
                <a:ea typeface="ＭＳ Ｐゴシック" pitchFamily="50" charset="-128"/>
              </a:rPr>
              <a:t>円。</a:t>
            </a:r>
            <a:endParaRPr lang="ja-JP" altLang="en-US" sz="1050" dirty="0">
              <a:solidFill>
                <a:schemeClr val="tx1"/>
              </a:solidFill>
              <a:latin typeface="ＭＳ Ｐゴシック" pitchFamily="50" charset="-128"/>
              <a:ea typeface="ＭＳ Ｐゴシック" pitchFamily="50" charset="-128"/>
            </a:endParaRPr>
          </a:p>
        </p:txBody>
      </p:sp>
      <p:sp>
        <p:nvSpPr>
          <p:cNvPr id="14" name="正方形/長方形 13"/>
          <p:cNvSpPr/>
          <p:nvPr/>
        </p:nvSpPr>
        <p:spPr>
          <a:xfrm>
            <a:off x="4572000" y="5085184"/>
            <a:ext cx="3888432" cy="1008112"/>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ゴシック" pitchFamily="50" charset="-128"/>
                <a:ea typeface="AR P丸ゴシック体M"/>
              </a:rPr>
              <a:t>生活保護基準（単身</a:t>
            </a:r>
            <a:r>
              <a:rPr lang="en-US" altLang="ja-JP" sz="1050" dirty="0" smtClean="0">
                <a:solidFill>
                  <a:schemeClr val="tx1"/>
                </a:solidFill>
                <a:latin typeface="ＭＳ Ｐゴシック" pitchFamily="50" charset="-128"/>
                <a:ea typeface="AR P丸ゴシック体M"/>
              </a:rPr>
              <a:t>/</a:t>
            </a:r>
            <a:r>
              <a:rPr lang="ja-JP" altLang="en-US" sz="1050" dirty="0" smtClean="0">
                <a:solidFill>
                  <a:schemeClr val="tx1"/>
                </a:solidFill>
                <a:latin typeface="ＭＳ Ｐゴシック" pitchFamily="50" charset="-128"/>
                <a:ea typeface="AR P丸ゴシック体M"/>
              </a:rPr>
              <a:t>大阪</a:t>
            </a:r>
            <a:r>
              <a:rPr lang="en-US" altLang="ja-JP" sz="1050" dirty="0" smtClean="0">
                <a:solidFill>
                  <a:schemeClr val="tx1"/>
                </a:solidFill>
                <a:latin typeface="ＭＳ Ｐゴシック" pitchFamily="50" charset="-128"/>
                <a:ea typeface="AR P丸ゴシック体M"/>
              </a:rPr>
              <a:t>)</a:t>
            </a:r>
          </a:p>
          <a:p>
            <a:r>
              <a:rPr lang="ja-JP" altLang="en-US" sz="1050" dirty="0" smtClean="0">
                <a:solidFill>
                  <a:schemeClr val="tx1"/>
                </a:solidFill>
                <a:latin typeface="ＭＳ Ｐゴシック" pitchFamily="50" charset="-128"/>
                <a:ea typeface="AR P丸ゴシック体M"/>
              </a:rPr>
              <a:t>生活扶助　　　　　</a:t>
            </a:r>
            <a:r>
              <a:rPr lang="en-US" altLang="ja-JP" sz="1050" dirty="0" smtClean="0">
                <a:solidFill>
                  <a:schemeClr val="tx1"/>
                </a:solidFill>
                <a:latin typeface="ＭＳ Ｐゴシック" pitchFamily="50" charset="-128"/>
                <a:ea typeface="AR P丸ゴシック体M"/>
              </a:rPr>
              <a:t>81,610</a:t>
            </a:r>
            <a:r>
              <a:rPr lang="ja-JP" altLang="en-US" sz="1050" dirty="0" smtClean="0">
                <a:solidFill>
                  <a:schemeClr val="tx1"/>
                </a:solidFill>
                <a:latin typeface="ＭＳ Ｐゴシック" pitchFamily="50" charset="-128"/>
                <a:ea typeface="AR P丸ゴシック体M"/>
              </a:rPr>
              <a:t>円</a:t>
            </a:r>
            <a:endParaRPr lang="en-US" altLang="ja-JP" sz="1050" dirty="0" smtClean="0">
              <a:solidFill>
                <a:schemeClr val="tx1"/>
              </a:solidFill>
              <a:latin typeface="ＭＳ Ｐゴシック" pitchFamily="50" charset="-128"/>
              <a:ea typeface="AR P丸ゴシック体M"/>
            </a:endParaRPr>
          </a:p>
          <a:p>
            <a:r>
              <a:rPr lang="ja-JP" altLang="en-US" sz="1050" dirty="0" smtClean="0">
                <a:solidFill>
                  <a:schemeClr val="tx1"/>
                </a:solidFill>
                <a:latin typeface="ＭＳ Ｐゴシック" pitchFamily="50" charset="-128"/>
                <a:ea typeface="AR P丸ゴシック体M"/>
              </a:rPr>
              <a:t>住宅扶助　　　　　</a:t>
            </a:r>
            <a:r>
              <a:rPr lang="en-US" altLang="ja-JP" sz="1050" dirty="0" smtClean="0">
                <a:solidFill>
                  <a:schemeClr val="tx1"/>
                </a:solidFill>
                <a:latin typeface="ＭＳ Ｐゴシック" pitchFamily="50" charset="-128"/>
                <a:ea typeface="AR P丸ゴシック体M"/>
              </a:rPr>
              <a:t>34,000</a:t>
            </a:r>
            <a:r>
              <a:rPr lang="ja-JP" altLang="en-US" sz="1050" dirty="0" smtClean="0">
                <a:solidFill>
                  <a:schemeClr val="tx1"/>
                </a:solidFill>
                <a:latin typeface="ＭＳ Ｐゴシック" pitchFamily="50" charset="-128"/>
                <a:ea typeface="AR P丸ゴシック体M"/>
              </a:rPr>
              <a:t>円</a:t>
            </a:r>
            <a:endParaRPr lang="en-US" altLang="ja-JP" sz="1050" dirty="0" smtClean="0">
              <a:solidFill>
                <a:schemeClr val="tx1"/>
              </a:solidFill>
              <a:latin typeface="ＭＳ Ｐゴシック" pitchFamily="50" charset="-128"/>
              <a:ea typeface="AR P丸ゴシック体M"/>
            </a:endParaRPr>
          </a:p>
          <a:p>
            <a:r>
              <a:rPr lang="ja-JP" altLang="en-US" sz="1050" dirty="0" smtClean="0">
                <a:solidFill>
                  <a:schemeClr val="tx1"/>
                </a:solidFill>
                <a:latin typeface="ＭＳ Ｐゴシック" pitchFamily="50" charset="-128"/>
                <a:ea typeface="AR P丸ゴシック体M"/>
              </a:rPr>
              <a:t>税</a:t>
            </a:r>
            <a:r>
              <a:rPr lang="en-US" altLang="ja-JP" sz="1050" dirty="0" smtClean="0">
                <a:solidFill>
                  <a:schemeClr val="tx1"/>
                </a:solidFill>
                <a:latin typeface="ＭＳ Ｐゴシック" pitchFamily="50" charset="-128"/>
                <a:ea typeface="AR P丸ゴシック体M"/>
              </a:rPr>
              <a:t>/</a:t>
            </a:r>
            <a:r>
              <a:rPr lang="ja-JP" altLang="en-US" sz="1050" dirty="0" smtClean="0">
                <a:solidFill>
                  <a:schemeClr val="tx1"/>
                </a:solidFill>
                <a:latin typeface="ＭＳ Ｐゴシック" pitchFamily="50" charset="-128"/>
                <a:ea typeface="AR P丸ゴシック体M"/>
              </a:rPr>
              <a:t>必要経費    　    </a:t>
            </a:r>
            <a:r>
              <a:rPr lang="en-US" altLang="ja-JP" sz="1050" dirty="0" smtClean="0">
                <a:solidFill>
                  <a:schemeClr val="tx1"/>
                </a:solidFill>
                <a:latin typeface="ＭＳ Ｐゴシック" pitchFamily="50" charset="-128"/>
                <a:ea typeface="AR P丸ゴシック体M"/>
              </a:rPr>
              <a:t>53,491</a:t>
            </a:r>
            <a:r>
              <a:rPr lang="ja-JP" altLang="en-US" sz="1050" dirty="0" smtClean="0">
                <a:solidFill>
                  <a:schemeClr val="tx1"/>
                </a:solidFill>
                <a:latin typeface="ＭＳ Ｐゴシック" pitchFamily="50" charset="-128"/>
                <a:ea typeface="AR P丸ゴシック体M"/>
              </a:rPr>
              <a:t>円</a:t>
            </a:r>
            <a:endParaRPr lang="en-US" altLang="ja-JP" sz="1050" dirty="0" smtClean="0">
              <a:solidFill>
                <a:schemeClr val="tx1"/>
              </a:solidFill>
              <a:latin typeface="ＭＳ Ｐゴシック" pitchFamily="50" charset="-128"/>
              <a:ea typeface="AR P丸ゴシック体M"/>
            </a:endParaRPr>
          </a:p>
          <a:p>
            <a:r>
              <a:rPr lang="ja-JP" altLang="en-US" sz="1050" dirty="0" smtClean="0">
                <a:solidFill>
                  <a:schemeClr val="tx1"/>
                </a:solidFill>
                <a:latin typeface="ＭＳ Ｐゴシック" pitchFamily="50" charset="-128"/>
                <a:ea typeface="AR P丸ゴシック体M"/>
              </a:rPr>
              <a:t>保護認定額　        </a:t>
            </a:r>
            <a:r>
              <a:rPr lang="en-US" altLang="ja-JP" sz="1050" dirty="0" smtClean="0">
                <a:solidFill>
                  <a:schemeClr val="tx1"/>
                </a:solidFill>
                <a:latin typeface="ＭＳ Ｐゴシック" pitchFamily="50" charset="-128"/>
                <a:ea typeface="AR P丸ゴシック体M"/>
              </a:rPr>
              <a:t>169,101</a:t>
            </a:r>
            <a:r>
              <a:rPr lang="ja-JP" altLang="en-US" sz="1050" dirty="0" smtClean="0">
                <a:solidFill>
                  <a:schemeClr val="tx1"/>
                </a:solidFill>
                <a:latin typeface="ＭＳ Ｐゴシック" pitchFamily="50" charset="-128"/>
                <a:ea typeface="AR P丸ゴシック体M"/>
              </a:rPr>
              <a:t>円</a:t>
            </a:r>
            <a:r>
              <a:rPr lang="ja-JP" altLang="en-US" sz="1050" b="1" dirty="0" smtClean="0">
                <a:solidFill>
                  <a:schemeClr val="tx1"/>
                </a:solidFill>
                <a:latin typeface="ＭＳ Ｐゴシック" pitchFamily="50" charset="-128"/>
                <a:ea typeface="AR P丸ゴシック体M"/>
              </a:rPr>
              <a:t>　　</a:t>
            </a:r>
            <a:endParaRPr kumimoji="1" lang="ja-JP" altLang="en-US" sz="1050" dirty="0">
              <a:solidFill>
                <a:schemeClr val="tx1"/>
              </a:solidFill>
              <a:ea typeface="AR P丸ゴシック体M"/>
            </a:endParaRPr>
          </a:p>
        </p:txBody>
      </p:sp>
      <p:sp>
        <p:nvSpPr>
          <p:cNvPr id="15" name="正方形/長方形 14"/>
          <p:cNvSpPr/>
          <p:nvPr/>
        </p:nvSpPr>
        <p:spPr>
          <a:xfrm>
            <a:off x="4788024" y="188640"/>
            <a:ext cx="1944216" cy="504056"/>
          </a:xfrm>
          <a:prstGeom prst="rect">
            <a:avLst/>
          </a:prstGeom>
          <a:solidFill>
            <a:srgbClr val="FFFF66"/>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ea typeface="AR P丸ゴシック体M"/>
              </a:rPr>
              <a:t>官制ワーキングプワ</a:t>
            </a:r>
            <a:endParaRPr kumimoji="1" lang="en-US" altLang="ja-JP" sz="1050" dirty="0" smtClean="0">
              <a:solidFill>
                <a:schemeClr val="tx1"/>
              </a:solidFill>
              <a:ea typeface="AR P丸ゴシック体M"/>
            </a:endParaRPr>
          </a:p>
          <a:p>
            <a:pPr algn="ctr"/>
            <a:r>
              <a:rPr kumimoji="1" lang="ja-JP" altLang="en-US" sz="1600" dirty="0" smtClean="0">
                <a:solidFill>
                  <a:schemeClr val="tx1"/>
                </a:solidFill>
                <a:ea typeface="AR P丸ゴシック体M"/>
              </a:rPr>
              <a:t>大阪の地下鉄清掃</a:t>
            </a:r>
            <a:endParaRPr kumimoji="1" lang="ja-JP" altLang="en-US" sz="1600" dirty="0">
              <a:solidFill>
                <a:schemeClr val="tx1"/>
              </a:solidFill>
              <a:ea typeface="AR P丸ゴシック体M"/>
            </a:endParaRPr>
          </a:p>
        </p:txBody>
      </p:sp>
      <p:sp>
        <p:nvSpPr>
          <p:cNvPr id="16" name="角丸四角形 15"/>
          <p:cNvSpPr/>
          <p:nvPr/>
        </p:nvSpPr>
        <p:spPr>
          <a:xfrm>
            <a:off x="6876256" y="4869160"/>
            <a:ext cx="1872208" cy="648072"/>
          </a:xfrm>
          <a:prstGeom prst="round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smtClean="0">
                <a:solidFill>
                  <a:schemeClr val="tx1"/>
                </a:solidFill>
              </a:rPr>
              <a:t>24,221</a:t>
            </a:r>
            <a:r>
              <a:rPr kumimoji="1" lang="ja-JP" altLang="en-US" sz="1600" b="1" dirty="0" smtClean="0">
                <a:solidFill>
                  <a:schemeClr val="tx1"/>
                </a:solidFill>
              </a:rPr>
              <a:t>円が生活保護</a:t>
            </a:r>
            <a:r>
              <a:rPr lang="ja-JP" altLang="en-US" sz="1600" b="1" dirty="0" smtClean="0">
                <a:solidFill>
                  <a:schemeClr val="tx1"/>
                </a:solidFill>
              </a:rPr>
              <a:t>で</a:t>
            </a:r>
            <a:r>
              <a:rPr kumimoji="1" lang="ja-JP" altLang="en-US" sz="1600" b="1" dirty="0" smtClean="0">
                <a:solidFill>
                  <a:schemeClr val="tx1"/>
                </a:solidFill>
              </a:rPr>
              <a:t>支給された。</a:t>
            </a:r>
            <a:endParaRPr kumimoji="1" lang="ja-JP" altLang="en-US" sz="1600" b="1" dirty="0">
              <a:solidFill>
                <a:schemeClr val="tx1"/>
              </a:solidFill>
            </a:endParaRPr>
          </a:p>
        </p:txBody>
      </p:sp>
      <p:sp>
        <p:nvSpPr>
          <p:cNvPr id="17" name="線吹き出し 1 (枠付き) 16"/>
          <p:cNvSpPr/>
          <p:nvPr/>
        </p:nvSpPr>
        <p:spPr>
          <a:xfrm>
            <a:off x="7884368" y="1124744"/>
            <a:ext cx="1008112" cy="1944216"/>
          </a:xfrm>
          <a:prstGeom prst="borderCallout1">
            <a:avLst>
              <a:gd name="adj1" fmla="val 91011"/>
              <a:gd name="adj2" fmla="val -11949"/>
              <a:gd name="adj3" fmla="val 79543"/>
              <a:gd name="adj4" fmla="val -4948"/>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ea typeface="AR P丸ゴシック体M"/>
            </a:endParaRPr>
          </a:p>
          <a:p>
            <a:r>
              <a:rPr lang="ja-JP" altLang="en-US" sz="1050" dirty="0" smtClean="0">
                <a:solidFill>
                  <a:schemeClr val="tx1"/>
                </a:solidFill>
                <a:ea typeface="AR P丸ゴシック体M"/>
              </a:rPr>
              <a:t>「</a:t>
            </a:r>
            <a:r>
              <a:rPr kumimoji="1" lang="ja-JP" altLang="en-US" sz="1050" dirty="0" smtClean="0">
                <a:solidFill>
                  <a:schemeClr val="tx1"/>
                </a:solidFill>
                <a:ea typeface="AR P丸ゴシック体M"/>
              </a:rPr>
              <a:t>年金や最低賃金と生活保護基準の整合性をはかる」</a:t>
            </a:r>
            <a:endParaRPr kumimoji="1" lang="en-US" altLang="ja-JP" sz="1050" dirty="0" smtClean="0">
              <a:solidFill>
                <a:schemeClr val="tx1"/>
              </a:solidFill>
              <a:ea typeface="AR P丸ゴシック体M"/>
            </a:endParaRPr>
          </a:p>
          <a:p>
            <a:r>
              <a:rPr lang="ja-JP" altLang="en-US" sz="1050" dirty="0" smtClean="0">
                <a:solidFill>
                  <a:schemeClr val="tx1"/>
                </a:solidFill>
                <a:ea typeface="AR P丸ゴシック体M"/>
              </a:rPr>
              <a:t>（税・社会保障一体改革）</a:t>
            </a:r>
            <a:endParaRPr lang="en-US" altLang="ja-JP" sz="1050" dirty="0" smtClean="0">
              <a:solidFill>
                <a:schemeClr val="tx1"/>
              </a:solidFill>
              <a:ea typeface="AR P丸ゴシック体M"/>
            </a:endParaRPr>
          </a:p>
          <a:p>
            <a:endParaRPr lang="en-US" altLang="ja-JP" sz="1050" dirty="0" smtClean="0">
              <a:solidFill>
                <a:schemeClr val="tx1"/>
              </a:solidFill>
              <a:ea typeface="AR P丸ゴシック体M"/>
            </a:endParaRPr>
          </a:p>
          <a:p>
            <a:r>
              <a:rPr lang="ja-JP" altLang="en-US" sz="1050" b="1" dirty="0" smtClean="0">
                <a:solidFill>
                  <a:schemeClr val="tx1"/>
                </a:solidFill>
                <a:ea typeface="AR P丸ゴシック体M"/>
              </a:rPr>
              <a:t>生活扶助</a:t>
            </a:r>
            <a:endParaRPr lang="en-US" altLang="ja-JP" sz="1050" b="1" dirty="0" smtClean="0">
              <a:solidFill>
                <a:schemeClr val="tx1"/>
              </a:solidFill>
              <a:ea typeface="AR P丸ゴシック体M"/>
            </a:endParaRPr>
          </a:p>
          <a:p>
            <a:r>
              <a:rPr lang="ja-JP" altLang="en-US" sz="1050" b="1" dirty="0" smtClean="0">
                <a:solidFill>
                  <a:schemeClr val="tx1"/>
                </a:solidFill>
                <a:ea typeface="AR P丸ゴシック体M"/>
              </a:rPr>
              <a:t>　　</a:t>
            </a:r>
            <a:r>
              <a:rPr lang="en-US" altLang="ja-JP" sz="1050" b="1" dirty="0" smtClean="0">
                <a:solidFill>
                  <a:schemeClr val="tx1"/>
                </a:solidFill>
                <a:ea typeface="AR P丸ゴシック体M"/>
              </a:rPr>
              <a:t>80,820</a:t>
            </a:r>
            <a:r>
              <a:rPr lang="ja-JP" altLang="en-US" sz="1050" b="1" dirty="0" smtClean="0">
                <a:solidFill>
                  <a:schemeClr val="tx1"/>
                </a:solidFill>
                <a:ea typeface="AR P丸ゴシック体M"/>
              </a:rPr>
              <a:t>円</a:t>
            </a:r>
            <a:endParaRPr lang="en-US" altLang="ja-JP" sz="1050" b="1" dirty="0" smtClean="0">
              <a:solidFill>
                <a:schemeClr val="tx1"/>
              </a:solidFill>
              <a:ea typeface="AR P丸ゴシック体M"/>
            </a:endParaRPr>
          </a:p>
          <a:p>
            <a:r>
              <a:rPr lang="ja-JP" altLang="en-US" sz="1050" b="1" dirty="0" smtClean="0">
                <a:solidFill>
                  <a:schemeClr val="tx1"/>
                </a:solidFill>
                <a:ea typeface="AR P丸ゴシック体M"/>
              </a:rPr>
              <a:t>基礎年金</a:t>
            </a:r>
            <a:endParaRPr lang="en-US" altLang="ja-JP" sz="1050" b="1" dirty="0" smtClean="0">
              <a:solidFill>
                <a:schemeClr val="tx1"/>
              </a:solidFill>
              <a:ea typeface="AR P丸ゴシック体M"/>
            </a:endParaRPr>
          </a:p>
          <a:p>
            <a:r>
              <a:rPr lang="ja-JP" altLang="en-US" sz="1050" b="1" dirty="0" smtClean="0">
                <a:solidFill>
                  <a:schemeClr val="tx1"/>
                </a:solidFill>
                <a:ea typeface="AR P丸ゴシック体M"/>
              </a:rPr>
              <a:t>　　</a:t>
            </a:r>
            <a:r>
              <a:rPr lang="en-US" altLang="ja-JP" sz="1050" b="1" dirty="0" smtClean="0">
                <a:solidFill>
                  <a:schemeClr val="tx1"/>
                </a:solidFill>
                <a:ea typeface="AR P丸ゴシック体M"/>
              </a:rPr>
              <a:t>65,741</a:t>
            </a:r>
            <a:r>
              <a:rPr lang="ja-JP" altLang="en-US" sz="1050" b="1" dirty="0" smtClean="0">
                <a:solidFill>
                  <a:schemeClr val="tx1"/>
                </a:solidFill>
                <a:ea typeface="AR P丸ゴシック体M"/>
              </a:rPr>
              <a:t>円</a:t>
            </a:r>
            <a:endParaRPr lang="en-US" altLang="ja-JP" sz="1050" b="1" dirty="0" smtClean="0">
              <a:solidFill>
                <a:schemeClr val="tx1"/>
              </a:solidFill>
              <a:ea typeface="AR P丸ゴシック体M"/>
            </a:endParaRPr>
          </a:p>
          <a:p>
            <a:endParaRPr kumimoji="1" lang="ja-JP" altLang="en-US" sz="1050" dirty="0">
              <a:solidFill>
                <a:schemeClr val="tx1"/>
              </a:solidFill>
              <a:ea typeface="AR P丸ゴシック体M"/>
            </a:endParaRPr>
          </a:p>
        </p:txBody>
      </p:sp>
      <p:sp>
        <p:nvSpPr>
          <p:cNvPr id="18" name="爆発 1 17"/>
          <p:cNvSpPr/>
          <p:nvPr/>
        </p:nvSpPr>
        <p:spPr>
          <a:xfrm>
            <a:off x="8028384" y="476672"/>
            <a:ext cx="864096" cy="576064"/>
          </a:xfrm>
          <a:prstGeom prst="irregularSeal1">
            <a:avLst/>
          </a:prstGeom>
          <a:noFill/>
          <a:ln w="31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ea typeface="AR P丸ゴシック体M"/>
              </a:rPr>
              <a:t>削減</a:t>
            </a:r>
            <a:endParaRPr kumimoji="1" lang="ja-JP" altLang="en-US" sz="1050" dirty="0">
              <a:solidFill>
                <a:schemeClr val="tx1"/>
              </a:solidFill>
              <a:ea typeface="AR P丸ゴシック体M"/>
            </a:endParaRPr>
          </a:p>
        </p:txBody>
      </p:sp>
      <p:pic>
        <p:nvPicPr>
          <p:cNvPr id="20" name="Picture 2" descr="C:\Users\佐藤陵一\Pictures\MP Navigator EX\2010_12_22\IMG.jpg"/>
          <p:cNvPicPr>
            <a:picLocks noGrp="1" noChangeAspect="1" noChangeArrowheads="1"/>
          </p:cNvPicPr>
          <p:nvPr>
            <p:ph idx="1"/>
          </p:nvPr>
        </p:nvPicPr>
        <p:blipFill>
          <a:blip r:embed="rId4" cstate="print"/>
          <a:srcRect/>
          <a:stretch>
            <a:fillRect/>
          </a:stretch>
        </p:blipFill>
        <p:spPr bwMode="auto">
          <a:xfrm>
            <a:off x="467544" y="2132856"/>
            <a:ext cx="3702207" cy="3970765"/>
          </a:xfrm>
          <a:prstGeom prst="rect">
            <a:avLst/>
          </a:prstGeom>
          <a:noFill/>
          <a:ln w="3175">
            <a:solidFill>
              <a:schemeClr val="accent2"/>
            </a:solidFill>
          </a:ln>
        </p:spPr>
      </p:pic>
      <p:sp>
        <p:nvSpPr>
          <p:cNvPr id="21" name="タイトル 20"/>
          <p:cNvSpPr>
            <a:spLocks noGrp="1"/>
          </p:cNvSpPr>
          <p:nvPr>
            <p:ph type="title"/>
          </p:nvPr>
        </p:nvSpPr>
        <p:spPr>
          <a:xfrm>
            <a:off x="323528" y="332656"/>
            <a:ext cx="4248472" cy="709265"/>
          </a:xfrm>
          <a:noFill/>
          <a:ln>
            <a:noFill/>
          </a:ln>
        </p:spPr>
        <p:txBody>
          <a:bodyPr/>
          <a:lstStyle/>
          <a:p>
            <a:r>
              <a:rPr kumimoji="1" lang="ja-JP" altLang="en-US" sz="1800" b="1" dirty="0" smtClean="0">
                <a:ea typeface="AR P丸ゴシック体M"/>
              </a:rPr>
              <a:t>資本主義の秘密に迫ろう！</a:t>
            </a:r>
            <a:endParaRPr kumimoji="1" lang="ja-JP" altLang="en-US" sz="1800" b="1" dirty="0">
              <a:ea typeface="AR P丸ゴシック体M"/>
            </a:endParaRPr>
          </a:p>
        </p:txBody>
      </p:sp>
      <p:sp>
        <p:nvSpPr>
          <p:cNvPr id="22" name="大かっこ 21"/>
          <p:cNvSpPr/>
          <p:nvPr/>
        </p:nvSpPr>
        <p:spPr>
          <a:xfrm>
            <a:off x="467544" y="1124744"/>
            <a:ext cx="3672408" cy="1008112"/>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050" dirty="0" smtClean="0">
                <a:ea typeface="AR P丸ゴシック体M"/>
              </a:rPr>
              <a:t>資本家はインチキをしているわけではない。労働者に世間並みの賃金を支払っても、資本家は「利潤」を手にする。なぜか。もうけの秘密は「剰余価値」</a:t>
            </a:r>
            <a:r>
              <a:rPr lang="en-US" altLang="ja-JP" sz="1050" dirty="0" smtClean="0">
                <a:ea typeface="AR P丸ゴシック体M"/>
              </a:rPr>
              <a:t>‥</a:t>
            </a:r>
            <a:r>
              <a:rPr lang="ja-JP" altLang="en-US" sz="1050" dirty="0" err="1" smtClean="0">
                <a:ea typeface="AR P丸ゴシック体M"/>
              </a:rPr>
              <a:t>。</a:t>
            </a:r>
            <a:r>
              <a:rPr lang="ja-JP" altLang="en-US" sz="1050" dirty="0" smtClean="0">
                <a:ea typeface="AR P丸ゴシック体M"/>
              </a:rPr>
              <a:t>資本主義の仕組みと姿をはっきり見る。（「マルクスは生きている」不破哲三</a:t>
            </a:r>
            <a:r>
              <a:rPr lang="en-US" altLang="ja-JP" sz="1050" dirty="0" smtClean="0">
                <a:ea typeface="AR P丸ゴシック体M"/>
              </a:rPr>
              <a:t>)</a:t>
            </a:r>
            <a:endParaRPr kumimoji="1" lang="ja-JP" altLang="en-US" sz="1050" dirty="0"/>
          </a:p>
        </p:txBody>
      </p:sp>
      <p:cxnSp>
        <p:nvCxnSpPr>
          <p:cNvPr id="23" name="直線コネクタ 22"/>
          <p:cNvCxnSpPr/>
          <p:nvPr/>
        </p:nvCxnSpPr>
        <p:spPr>
          <a:xfrm>
            <a:off x="5580112" y="5805264"/>
            <a:ext cx="936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amond(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548680"/>
            <a:ext cx="6192688" cy="576064"/>
          </a:xfrm>
        </p:spPr>
        <p:txBody>
          <a:bodyPr/>
          <a:lstStyle/>
          <a:p>
            <a:pPr>
              <a:lnSpc>
                <a:spcPts val="1700"/>
              </a:lnSpc>
            </a:pPr>
            <a:r>
              <a:rPr kumimoji="1" lang="ja-JP" altLang="en-US" sz="1800" dirty="0" smtClean="0">
                <a:effectLst/>
                <a:latin typeface="AR P丸ゴシック体M" pitchFamily="50" charset="-128"/>
                <a:ea typeface="AR P丸ゴシック体M" pitchFamily="50" charset="-128"/>
              </a:rPr>
              <a:t>　</a:t>
            </a:r>
            <a:r>
              <a:rPr kumimoji="1" lang="en-US" altLang="ja-JP" sz="1800" dirty="0" smtClean="0">
                <a:effectLst/>
                <a:latin typeface="AR P丸ゴシック体M" pitchFamily="50" charset="-128"/>
                <a:ea typeface="AR P丸ゴシック体M" pitchFamily="50" charset="-128"/>
              </a:rPr>
              <a:t/>
            </a:r>
            <a:br>
              <a:rPr kumimoji="1" lang="en-US" altLang="ja-JP" sz="1800" dirty="0" smtClean="0">
                <a:effectLst/>
                <a:latin typeface="AR P丸ゴシック体M" pitchFamily="50" charset="-128"/>
                <a:ea typeface="AR P丸ゴシック体M" pitchFamily="50" charset="-128"/>
              </a:rPr>
            </a:br>
            <a:r>
              <a:rPr kumimoji="1" lang="en-US" altLang="ja-JP" sz="1800" b="1" dirty="0" smtClean="0">
                <a:effectLst/>
                <a:latin typeface="AR P丸ゴシック体M" pitchFamily="50" charset="-128"/>
                <a:ea typeface="AR P丸ゴシック体M" pitchFamily="50" charset="-128"/>
              </a:rPr>
              <a:t>“</a:t>
            </a:r>
            <a:r>
              <a:rPr kumimoji="1" lang="ja-JP" altLang="en-US" sz="1800" b="1" dirty="0" smtClean="0">
                <a:effectLst/>
                <a:latin typeface="AR P丸ゴシック体M" pitchFamily="50" charset="-128"/>
                <a:ea typeface="AR P丸ゴシック体M" pitchFamily="50" charset="-128"/>
              </a:rPr>
              <a:t>数字”は認識を深める助け</a:t>
            </a:r>
            <a:r>
              <a:rPr kumimoji="1" lang="en-US" altLang="ja-JP" sz="1800" b="1" dirty="0" smtClean="0">
                <a:effectLst/>
                <a:latin typeface="AR P丸ゴシック体M" pitchFamily="50" charset="-128"/>
                <a:ea typeface="AR P丸ゴシック体M" pitchFamily="50" charset="-128"/>
              </a:rPr>
              <a:t>‥‥</a:t>
            </a:r>
            <a:r>
              <a:rPr kumimoji="1" lang="ja-JP" altLang="en-US" sz="1800" b="1" dirty="0" err="1" smtClean="0">
                <a:effectLst/>
                <a:latin typeface="AR P丸ゴシック体M" pitchFamily="50" charset="-128"/>
                <a:ea typeface="AR P丸ゴシック体M" pitchFamily="50" charset="-128"/>
              </a:rPr>
              <a:t>。</a:t>
            </a:r>
            <a:r>
              <a:rPr kumimoji="1" lang="en-US" altLang="ja-JP" sz="1800" dirty="0" smtClean="0">
                <a:effectLst/>
                <a:latin typeface="AR P丸ゴシック体M" pitchFamily="50" charset="-128"/>
                <a:ea typeface="AR P丸ゴシック体M" pitchFamily="50" charset="-128"/>
              </a:rPr>
              <a:t/>
            </a:r>
            <a:br>
              <a:rPr kumimoji="1" lang="en-US" altLang="ja-JP" sz="1800" dirty="0" smtClean="0">
                <a:effectLst/>
                <a:latin typeface="AR P丸ゴシック体M" pitchFamily="50" charset="-128"/>
                <a:ea typeface="AR P丸ゴシック体M" pitchFamily="50" charset="-128"/>
              </a:rPr>
            </a:br>
            <a:r>
              <a:rPr lang="ja-JP" altLang="en-US" sz="1800" dirty="0" smtClean="0">
                <a:effectLst/>
                <a:latin typeface="AR P丸ゴシック体M" pitchFamily="50" charset="-128"/>
                <a:ea typeface="AR P丸ゴシック体M" pitchFamily="50" charset="-128"/>
              </a:rPr>
              <a:t>亀裂と分断が固定化し、拡大する日本社会 </a:t>
            </a:r>
            <a:r>
              <a:rPr lang="ja-JP" altLang="en-US" sz="1800" dirty="0" smtClean="0">
                <a:latin typeface="AR P丸ゴシック体M" pitchFamily="50" charset="-128"/>
                <a:ea typeface="AR P丸ゴシック体M" pitchFamily="50" charset="-128"/>
              </a:rPr>
              <a:t>　　　　　　　　　　　　　　　　　　</a:t>
            </a:r>
            <a:r>
              <a:rPr lang="en-US" altLang="ja-JP" sz="1800" dirty="0" smtClean="0">
                <a:latin typeface="AR P丸ゴシック体M" pitchFamily="50" charset="-128"/>
                <a:ea typeface="AR P丸ゴシック体M" pitchFamily="50" charset="-128"/>
              </a:rPr>
              <a:t/>
            </a:r>
            <a:br>
              <a:rPr lang="en-US" altLang="ja-JP" sz="1800" dirty="0" smtClean="0">
                <a:latin typeface="AR P丸ゴシック体M" pitchFamily="50" charset="-128"/>
                <a:ea typeface="AR P丸ゴシック体M" pitchFamily="50" charset="-128"/>
              </a:rPr>
            </a:br>
            <a:r>
              <a:rPr lang="ja-JP" altLang="en-US" sz="1800" dirty="0" smtClean="0">
                <a:latin typeface="AR P丸ゴシック体M" pitchFamily="50" charset="-128"/>
                <a:ea typeface="AR P丸ゴシック体M" pitchFamily="50" charset="-128"/>
              </a:rPr>
              <a:t>　　　　　　　　　　　　　　　　　　　</a:t>
            </a:r>
            <a:r>
              <a:rPr lang="en-US" altLang="ja-JP" sz="1050" dirty="0" smtClean="0">
                <a:latin typeface="AR P丸ゴシック体M" pitchFamily="50" charset="-128"/>
                <a:ea typeface="AR P丸ゴシック体M" pitchFamily="50" charset="-128"/>
              </a:rPr>
              <a:t>(</a:t>
            </a:r>
            <a:r>
              <a:rPr lang="ja-JP" altLang="en-US" sz="1050" dirty="0" smtClean="0">
                <a:latin typeface="AR P丸ゴシック体M" pitchFamily="50" charset="-128"/>
                <a:ea typeface="AR P丸ゴシック体M" pitchFamily="50" charset="-128"/>
              </a:rPr>
              <a:t>宮本太郎北大教授）</a:t>
            </a:r>
            <a:r>
              <a:rPr lang="ja-JP" altLang="en-US" sz="1800" dirty="0" smtClean="0">
                <a:effectLst/>
                <a:latin typeface="AR P丸ゴシック体M" pitchFamily="50" charset="-128"/>
                <a:ea typeface="AR P丸ゴシック体M" pitchFamily="50" charset="-128"/>
              </a:rPr>
              <a:t>　　　　　　　</a:t>
            </a:r>
            <a:r>
              <a:rPr lang="en-US" altLang="ja-JP" sz="1800" dirty="0" smtClean="0">
                <a:effectLst/>
                <a:latin typeface="AR P丸ゴシック体M" pitchFamily="50" charset="-128"/>
                <a:ea typeface="AR P丸ゴシック体M" pitchFamily="50" charset="-128"/>
              </a:rPr>
              <a:t/>
            </a:r>
            <a:br>
              <a:rPr lang="en-US" altLang="ja-JP" sz="1800" dirty="0" smtClean="0">
                <a:effectLst/>
                <a:latin typeface="AR P丸ゴシック体M" pitchFamily="50" charset="-128"/>
                <a:ea typeface="AR P丸ゴシック体M" pitchFamily="50" charset="-128"/>
              </a:rPr>
            </a:br>
            <a:r>
              <a:rPr lang="ja-JP" altLang="en-US" sz="1800" dirty="0" smtClean="0">
                <a:effectLst/>
                <a:latin typeface="AR P丸ゴシック体M" pitchFamily="50" charset="-128"/>
                <a:ea typeface="AR P丸ゴシック体M" pitchFamily="50" charset="-128"/>
              </a:rPr>
              <a:t>　　　　　　　　　</a:t>
            </a:r>
            <a:r>
              <a:rPr lang="en-US" altLang="ja-JP" sz="1400" dirty="0" smtClean="0">
                <a:effectLst/>
                <a:latin typeface="AR P丸ゴシック体M" pitchFamily="50" charset="-128"/>
                <a:ea typeface="AR P丸ゴシック体M" pitchFamily="50" charset="-128"/>
              </a:rPr>
              <a:t/>
            </a:r>
            <a:br>
              <a:rPr lang="en-US" altLang="ja-JP" sz="1400" dirty="0" smtClean="0">
                <a:effectLst/>
                <a:latin typeface="AR P丸ゴシック体M" pitchFamily="50" charset="-128"/>
                <a:ea typeface="AR P丸ゴシック体M" pitchFamily="50" charset="-128"/>
              </a:rPr>
            </a:br>
            <a:r>
              <a:rPr kumimoji="1" lang="ja-JP" altLang="en-US" sz="1800" dirty="0" smtClean="0">
                <a:effectLst/>
                <a:latin typeface="AR P丸ゴシック体M" pitchFamily="50" charset="-128"/>
                <a:ea typeface="AR P丸ゴシック体M" pitchFamily="50" charset="-128"/>
              </a:rPr>
              <a:t>　</a:t>
            </a:r>
            <a:endParaRPr kumimoji="1" lang="ja-JP" altLang="en-US" sz="1400" dirty="0">
              <a:solidFill>
                <a:schemeClr val="tx1"/>
              </a:solidFill>
              <a:effectLst/>
              <a:latin typeface="AR P丸ゴシック体M" pitchFamily="50" charset="-128"/>
              <a:ea typeface="AR P丸ゴシック体M" pitchFamily="50" charset="-128"/>
            </a:endParaRPr>
          </a:p>
        </p:txBody>
      </p:sp>
      <p:sp>
        <p:nvSpPr>
          <p:cNvPr id="3" name="コンテンツ プレースホルダ 2"/>
          <p:cNvSpPr>
            <a:spLocks noGrp="1"/>
          </p:cNvSpPr>
          <p:nvPr>
            <p:ph idx="1"/>
          </p:nvPr>
        </p:nvSpPr>
        <p:spPr>
          <a:xfrm>
            <a:off x="914400" y="5445224"/>
            <a:ext cx="7772400" cy="910336"/>
          </a:xfrm>
        </p:spPr>
        <p:txBody>
          <a:bodyPr/>
          <a:lstStyle/>
          <a:p>
            <a:endParaRPr kumimoji="1" lang="en-US" altLang="ja-JP" dirty="0" smtClean="0"/>
          </a:p>
          <a:p>
            <a:pPr>
              <a:buNone/>
            </a:pPr>
            <a:endParaRPr kumimoji="1" lang="ja-JP" altLang="en-US" dirty="0"/>
          </a:p>
        </p:txBody>
      </p:sp>
      <p:sp>
        <p:nvSpPr>
          <p:cNvPr id="5" name="正方形/長方形 4"/>
          <p:cNvSpPr/>
          <p:nvPr/>
        </p:nvSpPr>
        <p:spPr>
          <a:xfrm>
            <a:off x="251520" y="1196752"/>
            <a:ext cx="6192688" cy="525658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smtClean="0">
                <a:solidFill>
                  <a:schemeClr val="tx1"/>
                </a:solidFill>
                <a:latin typeface="AR P丸ゴシック体M" pitchFamily="50" charset="-128"/>
                <a:ea typeface="AR P丸ゴシック体M" pitchFamily="50" charset="-128"/>
              </a:rPr>
              <a:t>〔</a:t>
            </a:r>
            <a:r>
              <a:rPr lang="ja-JP" altLang="en-US" sz="2000" b="1" dirty="0" smtClean="0">
                <a:solidFill>
                  <a:srgbClr val="FF0000"/>
                </a:solidFill>
                <a:latin typeface="AR P丸ゴシック体M" pitchFamily="50" charset="-128"/>
                <a:ea typeface="AR P丸ゴシック体M" pitchFamily="50" charset="-128"/>
              </a:rPr>
              <a:t>分断</a:t>
            </a:r>
            <a:r>
              <a:rPr kumimoji="1" lang="ja-JP" altLang="en-US" sz="2000" b="1" dirty="0" smtClean="0">
                <a:solidFill>
                  <a:srgbClr val="FF0000"/>
                </a:solidFill>
                <a:latin typeface="AR P丸ゴシック体M" pitchFamily="50" charset="-128"/>
                <a:ea typeface="AR P丸ゴシック体M" pitchFamily="50" charset="-128"/>
              </a:rPr>
              <a:t>社会</a:t>
            </a:r>
            <a:r>
              <a:rPr kumimoji="1" lang="en-US" altLang="ja-JP" sz="2000" b="1" dirty="0" smtClean="0">
                <a:solidFill>
                  <a:schemeClr val="tx1"/>
                </a:solidFill>
                <a:latin typeface="AR P丸ゴシック体M" pitchFamily="50" charset="-128"/>
                <a:ea typeface="AR P丸ゴシック体M" pitchFamily="50" charset="-128"/>
              </a:rPr>
              <a:t>〕</a:t>
            </a:r>
            <a:r>
              <a:rPr kumimoji="1" lang="ja-JP" altLang="en-US" sz="1200" dirty="0" smtClean="0">
                <a:solidFill>
                  <a:schemeClr val="tx1"/>
                </a:solidFill>
                <a:latin typeface="AR P丸ゴシック体M" pitchFamily="50" charset="-128"/>
                <a:ea typeface="AR P丸ゴシック体M" pitchFamily="50" charset="-128"/>
              </a:rPr>
              <a:t>亀裂と分断は、企業のグローバル市場へ組み込まれ方や雇用上の地位、ジェンダーやエスニシティが絡み合いながら拡大している。</a:t>
            </a:r>
            <a:endParaRPr kumimoji="1" lang="en-US" altLang="ja-JP" sz="1200" dirty="0" smtClean="0">
              <a:solidFill>
                <a:schemeClr val="tx1"/>
              </a:solidFill>
              <a:latin typeface="AR P丸ゴシック体M" pitchFamily="50" charset="-128"/>
              <a:ea typeface="AR P丸ゴシック体M" pitchFamily="50" charset="-128"/>
            </a:endParaRPr>
          </a:p>
          <a:p>
            <a:endParaRPr kumimoji="1" lang="en-US" altLang="ja-JP" sz="1200" dirty="0" smtClean="0">
              <a:solidFill>
                <a:schemeClr val="tx1"/>
              </a:solidFill>
              <a:latin typeface="AR P丸ゴシック体M" pitchFamily="50" charset="-128"/>
              <a:ea typeface="AR P丸ゴシック体M" pitchFamily="50" charset="-128"/>
            </a:endParaRPr>
          </a:p>
          <a:p>
            <a:r>
              <a:rPr lang="en-US" altLang="ja-JP" sz="1200" dirty="0" smtClean="0">
                <a:solidFill>
                  <a:schemeClr val="tx1"/>
                </a:solidFill>
                <a:latin typeface="AR P丸ゴシック体M" pitchFamily="50" charset="-128"/>
                <a:ea typeface="AR P丸ゴシック体M" pitchFamily="50" charset="-128"/>
                <a:sym typeface="Wingdings"/>
              </a:rPr>
              <a:t></a:t>
            </a:r>
            <a:r>
              <a:rPr lang="ja-JP" altLang="en-US" sz="1200" dirty="0" smtClean="0">
                <a:solidFill>
                  <a:schemeClr val="tx1"/>
                </a:solidFill>
                <a:latin typeface="AR P丸ゴシック体M" pitchFamily="50" charset="-128"/>
                <a:ea typeface="AR P丸ゴシック体M" pitchFamily="50" charset="-128"/>
                <a:sym typeface="Wingdings"/>
              </a:rPr>
              <a:t>正規の</a:t>
            </a:r>
            <a:r>
              <a:rPr lang="en-US" altLang="ja-JP" sz="1200" dirty="0" smtClean="0">
                <a:solidFill>
                  <a:schemeClr val="tx1"/>
                </a:solidFill>
                <a:latin typeface="AR P丸ゴシック体M" pitchFamily="50" charset="-128"/>
                <a:ea typeface="AR P丸ゴシック体M" pitchFamily="50" charset="-128"/>
                <a:sym typeface="Wingdings"/>
              </a:rPr>
              <a:t>70</a:t>
            </a:r>
            <a:r>
              <a:rPr lang="ja-JP" altLang="en-US" sz="1200" dirty="0" smtClean="0">
                <a:solidFill>
                  <a:schemeClr val="tx1"/>
                </a:solidFill>
                <a:latin typeface="AR P丸ゴシック体M" pitchFamily="50" charset="-128"/>
                <a:ea typeface="AR P丸ゴシック体M" pitchFamily="50" charset="-128"/>
                <a:sym typeface="Wingdings"/>
              </a:rPr>
              <a:t>％ 以上が年収</a:t>
            </a:r>
            <a:r>
              <a:rPr lang="en-US" altLang="ja-JP" sz="1200" dirty="0" smtClean="0">
                <a:solidFill>
                  <a:schemeClr val="tx1"/>
                </a:solidFill>
                <a:latin typeface="AR P丸ゴシック体M" pitchFamily="50" charset="-128"/>
                <a:ea typeface="AR P丸ゴシック体M" pitchFamily="50" charset="-128"/>
                <a:sym typeface="Wingdings"/>
              </a:rPr>
              <a:t>300</a:t>
            </a:r>
            <a:r>
              <a:rPr lang="ja-JP" altLang="en-US" sz="1200" dirty="0" smtClean="0">
                <a:solidFill>
                  <a:schemeClr val="tx1"/>
                </a:solidFill>
                <a:latin typeface="AR P丸ゴシック体M" pitchFamily="50" charset="-128"/>
                <a:ea typeface="AR P丸ゴシック体M" pitchFamily="50" charset="-128"/>
                <a:sym typeface="Wingdings"/>
              </a:rPr>
              <a:t>万円、</a:t>
            </a:r>
            <a:r>
              <a:rPr lang="en-US" altLang="ja-JP" sz="1200" dirty="0" smtClean="0">
                <a:solidFill>
                  <a:schemeClr val="tx1"/>
                </a:solidFill>
                <a:latin typeface="AR P丸ゴシック体M" pitchFamily="50" charset="-128"/>
                <a:ea typeface="AR P丸ゴシック体M" pitchFamily="50" charset="-128"/>
                <a:sym typeface="Wingdings"/>
              </a:rPr>
              <a:t>50</a:t>
            </a:r>
            <a:r>
              <a:rPr lang="ja-JP" altLang="en-US" sz="1200" dirty="0" smtClean="0">
                <a:solidFill>
                  <a:schemeClr val="tx1"/>
                </a:solidFill>
                <a:latin typeface="AR P丸ゴシック体M" pitchFamily="50" charset="-128"/>
                <a:ea typeface="AR P丸ゴシック体M" pitchFamily="50" charset="-128"/>
                <a:sym typeface="Wingdings"/>
              </a:rPr>
              <a:t>％近くが</a:t>
            </a:r>
            <a:r>
              <a:rPr lang="en-US" altLang="ja-JP" sz="1200" dirty="0" smtClean="0">
                <a:solidFill>
                  <a:schemeClr val="tx1"/>
                </a:solidFill>
                <a:latin typeface="AR P丸ゴシック体M" pitchFamily="50" charset="-128"/>
                <a:ea typeface="AR P丸ゴシック体M" pitchFamily="50" charset="-128"/>
                <a:sym typeface="Wingdings"/>
              </a:rPr>
              <a:t>400</a:t>
            </a:r>
            <a:r>
              <a:rPr lang="ja-JP" altLang="en-US" sz="1200" dirty="0" smtClean="0">
                <a:solidFill>
                  <a:schemeClr val="tx1"/>
                </a:solidFill>
                <a:latin typeface="AR P丸ゴシック体M" pitchFamily="50" charset="-128"/>
                <a:ea typeface="AR P丸ゴシック体M" pitchFamily="50" charset="-128"/>
                <a:sym typeface="Wingdings"/>
              </a:rPr>
              <a:t>万円以上。パートは</a:t>
            </a:r>
            <a:r>
              <a:rPr lang="en-US" altLang="ja-JP" sz="1200" dirty="0" smtClean="0">
                <a:solidFill>
                  <a:schemeClr val="tx1"/>
                </a:solidFill>
                <a:latin typeface="AR P丸ゴシック体M" pitchFamily="50" charset="-128"/>
                <a:ea typeface="AR P丸ゴシック体M" pitchFamily="50" charset="-128"/>
                <a:sym typeface="Wingdings"/>
              </a:rPr>
              <a:t>89.9</a:t>
            </a:r>
            <a:r>
              <a:rPr lang="ja-JP" altLang="en-US" sz="1200" dirty="0" smtClean="0">
                <a:solidFill>
                  <a:schemeClr val="tx1"/>
                </a:solidFill>
                <a:latin typeface="AR P丸ゴシック体M" pitchFamily="50" charset="-128"/>
                <a:ea typeface="AR P丸ゴシック体M" pitchFamily="50" charset="-128"/>
                <a:sym typeface="Wingdings"/>
              </a:rPr>
              <a:t>％、派遣は　　</a:t>
            </a:r>
            <a:endParaRPr lang="en-US" altLang="ja-JP" sz="1200" dirty="0" smtClean="0">
              <a:solidFill>
                <a:schemeClr val="tx1"/>
              </a:solidFill>
              <a:latin typeface="AR P丸ゴシック体M" pitchFamily="50" charset="-128"/>
              <a:ea typeface="AR P丸ゴシック体M" pitchFamily="50" charset="-128"/>
              <a:sym typeface="Wingdings"/>
            </a:endParaRPr>
          </a:p>
          <a:p>
            <a:r>
              <a:rPr lang="ja-JP" altLang="en-US" sz="1200" dirty="0" smtClean="0">
                <a:solidFill>
                  <a:schemeClr val="tx1"/>
                </a:solidFill>
                <a:latin typeface="AR P丸ゴシック体M" pitchFamily="50" charset="-128"/>
                <a:ea typeface="AR P丸ゴシック体M" pitchFamily="50" charset="-128"/>
                <a:sym typeface="Wingdings"/>
              </a:rPr>
              <a:t>　</a:t>
            </a:r>
            <a:r>
              <a:rPr lang="en-US" altLang="ja-JP" sz="1200" dirty="0" smtClean="0">
                <a:solidFill>
                  <a:schemeClr val="tx1"/>
                </a:solidFill>
                <a:latin typeface="AR P丸ゴシック体M" pitchFamily="50" charset="-128"/>
                <a:ea typeface="AR P丸ゴシック体M" pitchFamily="50" charset="-128"/>
                <a:sym typeface="Wingdings"/>
              </a:rPr>
              <a:t>50.3</a:t>
            </a:r>
            <a:r>
              <a:rPr lang="ja-JP" altLang="en-US" sz="1200" dirty="0" smtClean="0">
                <a:solidFill>
                  <a:schemeClr val="tx1"/>
                </a:solidFill>
                <a:latin typeface="AR P丸ゴシック体M" pitchFamily="50" charset="-128"/>
                <a:ea typeface="AR P丸ゴシック体M" pitchFamily="50" charset="-128"/>
                <a:sym typeface="Wingdings"/>
              </a:rPr>
              <a:t>％が年収</a:t>
            </a:r>
            <a:r>
              <a:rPr lang="en-US" altLang="ja-JP" sz="1200" dirty="0" smtClean="0">
                <a:solidFill>
                  <a:schemeClr val="tx1"/>
                </a:solidFill>
                <a:latin typeface="AR P丸ゴシック体M" pitchFamily="50" charset="-128"/>
                <a:ea typeface="AR P丸ゴシック体M" pitchFamily="50" charset="-128"/>
                <a:sym typeface="Wingdings"/>
              </a:rPr>
              <a:t>100</a:t>
            </a:r>
            <a:r>
              <a:rPr lang="ja-JP" altLang="en-US" sz="1200" dirty="0" smtClean="0">
                <a:solidFill>
                  <a:schemeClr val="tx1"/>
                </a:solidFill>
                <a:latin typeface="AR P丸ゴシック体M" pitchFamily="50" charset="-128"/>
                <a:ea typeface="AR P丸ゴシック体M" pitchFamily="50" charset="-128"/>
                <a:sym typeface="Wingdings"/>
              </a:rPr>
              <a:t>万円未満。注</a:t>
            </a:r>
            <a:endParaRPr lang="en-US" altLang="ja-JP" sz="1200" dirty="0" smtClean="0">
              <a:solidFill>
                <a:schemeClr val="tx1"/>
              </a:solidFill>
              <a:latin typeface="AR P丸ゴシック体M" pitchFamily="50" charset="-128"/>
              <a:ea typeface="AR P丸ゴシック体M" pitchFamily="50" charset="-128"/>
              <a:sym typeface="Wingdings"/>
            </a:endParaRPr>
          </a:p>
          <a:p>
            <a:r>
              <a:rPr lang="en-US" altLang="ja-JP" sz="1200" dirty="0" smtClean="0">
                <a:solidFill>
                  <a:schemeClr val="tx1"/>
                </a:solidFill>
                <a:latin typeface="AR P丸ゴシック体M" pitchFamily="50" charset="-128"/>
                <a:ea typeface="AR P丸ゴシック体M" pitchFamily="50" charset="-128"/>
                <a:sym typeface="Wingdings"/>
              </a:rPr>
              <a:t></a:t>
            </a:r>
            <a:r>
              <a:rPr lang="ja-JP" altLang="en-US" sz="1200" dirty="0" smtClean="0">
                <a:solidFill>
                  <a:schemeClr val="tx1"/>
                </a:solidFill>
                <a:latin typeface="AR P丸ゴシック体M" pitchFamily="50" charset="-128"/>
                <a:ea typeface="AR P丸ゴシック体M" pitchFamily="50" charset="-128"/>
                <a:sym typeface="Wingdings"/>
              </a:rPr>
              <a:t>「グローバル経済圏企業」</a:t>
            </a:r>
            <a:r>
              <a:rPr lang="en-US" altLang="ja-JP" sz="1200" dirty="0" smtClean="0">
                <a:solidFill>
                  <a:schemeClr val="tx1"/>
                </a:solidFill>
                <a:latin typeface="AR P丸ゴシック体M" pitchFamily="50" charset="-128"/>
                <a:ea typeface="AR P丸ゴシック体M" pitchFamily="50" charset="-128"/>
                <a:sym typeface="Wingdings"/>
              </a:rPr>
              <a:t>(</a:t>
            </a:r>
            <a:r>
              <a:rPr lang="ja-JP" altLang="en-US" sz="1200" dirty="0" smtClean="0">
                <a:solidFill>
                  <a:schemeClr val="tx1"/>
                </a:solidFill>
                <a:latin typeface="AR P丸ゴシック体M" pitchFamily="50" charset="-128"/>
                <a:ea typeface="AR P丸ゴシック体M" pitchFamily="50" charset="-128"/>
                <a:sym typeface="Wingdings"/>
              </a:rPr>
              <a:t>拡大する新興国市場とつながる）「ドメスティック経済</a:t>
            </a:r>
            <a:endParaRPr lang="en-US" altLang="ja-JP" sz="1200" dirty="0" smtClean="0">
              <a:solidFill>
                <a:schemeClr val="tx1"/>
              </a:solidFill>
              <a:latin typeface="AR P丸ゴシック体M" pitchFamily="50" charset="-128"/>
              <a:ea typeface="AR P丸ゴシック体M" pitchFamily="50" charset="-128"/>
              <a:sym typeface="Wingdings"/>
            </a:endParaRPr>
          </a:p>
          <a:p>
            <a:r>
              <a:rPr lang="ja-JP" altLang="en-US" sz="1200" dirty="0" smtClean="0">
                <a:solidFill>
                  <a:schemeClr val="tx1"/>
                </a:solidFill>
                <a:latin typeface="AR P丸ゴシック体M" pitchFamily="50" charset="-128"/>
                <a:ea typeface="AR P丸ゴシック体M" pitchFamily="50" charset="-128"/>
                <a:sym typeface="Wingdings"/>
              </a:rPr>
              <a:t>　圏企業」</a:t>
            </a:r>
            <a:r>
              <a:rPr lang="en-US" altLang="ja-JP" sz="1200" dirty="0" smtClean="0">
                <a:solidFill>
                  <a:schemeClr val="tx1"/>
                </a:solidFill>
                <a:latin typeface="AR P丸ゴシック体M" pitchFamily="50" charset="-128"/>
                <a:ea typeface="AR P丸ゴシック体M" pitchFamily="50" charset="-128"/>
                <a:sym typeface="Wingdings"/>
              </a:rPr>
              <a:t>(</a:t>
            </a:r>
            <a:r>
              <a:rPr lang="ja-JP" altLang="en-US" sz="1200" dirty="0" smtClean="0">
                <a:solidFill>
                  <a:schemeClr val="tx1"/>
                </a:solidFill>
                <a:latin typeface="AR P丸ゴシック体M" pitchFamily="50" charset="-128"/>
                <a:ea typeface="AR P丸ゴシック体M" pitchFamily="50" charset="-128"/>
                <a:sym typeface="Wingdings"/>
              </a:rPr>
              <a:t>市場が国内）の成長率の違い。</a:t>
            </a:r>
            <a:r>
              <a:rPr lang="en-US" altLang="ja-JP" sz="1200" dirty="0" smtClean="0">
                <a:solidFill>
                  <a:schemeClr val="tx1"/>
                </a:solidFill>
                <a:latin typeface="AR P丸ゴシック体M" pitchFamily="50" charset="-128"/>
                <a:ea typeface="AR P丸ゴシック体M" pitchFamily="50" charset="-128"/>
                <a:sym typeface="Wingdings"/>
              </a:rPr>
              <a:t>(9.5</a:t>
            </a:r>
            <a:r>
              <a:rPr lang="ja-JP" altLang="en-US" sz="1200" dirty="0" smtClean="0">
                <a:solidFill>
                  <a:schemeClr val="tx1"/>
                </a:solidFill>
                <a:latin typeface="AR P丸ゴシック体M" pitchFamily="50" charset="-128"/>
                <a:ea typeface="AR P丸ゴシック体M" pitchFamily="50" charset="-128"/>
                <a:sym typeface="Wingdings"/>
              </a:rPr>
              <a:t>％、－</a:t>
            </a:r>
            <a:r>
              <a:rPr lang="en-US" altLang="ja-JP" sz="1200" dirty="0" smtClean="0">
                <a:solidFill>
                  <a:schemeClr val="tx1"/>
                </a:solidFill>
                <a:latin typeface="AR P丸ゴシック体M" pitchFamily="50" charset="-128"/>
                <a:ea typeface="AR P丸ゴシック体M" pitchFamily="50" charset="-128"/>
                <a:sym typeface="Wingdings"/>
              </a:rPr>
              <a:t>0.2</a:t>
            </a:r>
            <a:r>
              <a:rPr lang="ja-JP" altLang="en-US" sz="1200" dirty="0" smtClean="0">
                <a:solidFill>
                  <a:schemeClr val="tx1"/>
                </a:solidFill>
                <a:latin typeface="AR P丸ゴシック体M" pitchFamily="50" charset="-128"/>
                <a:ea typeface="AR P丸ゴシック体M" pitchFamily="50" charset="-128"/>
                <a:sym typeface="Wingdings"/>
              </a:rPr>
              <a:t>％</a:t>
            </a:r>
            <a:r>
              <a:rPr lang="en-US" altLang="ja-JP" sz="1200" dirty="0" smtClean="0">
                <a:solidFill>
                  <a:schemeClr val="tx1"/>
                </a:solidFill>
                <a:latin typeface="AR P丸ゴシック体M" pitchFamily="50" charset="-128"/>
                <a:ea typeface="AR P丸ゴシック体M" pitchFamily="50" charset="-128"/>
                <a:sym typeface="Wingdings"/>
              </a:rPr>
              <a:t>)</a:t>
            </a:r>
            <a:r>
              <a:rPr lang="ja-JP" altLang="en-US" sz="1200" dirty="0" smtClean="0">
                <a:solidFill>
                  <a:schemeClr val="tx1"/>
                </a:solidFill>
                <a:latin typeface="AR P丸ゴシック体M" pitchFamily="50" charset="-128"/>
                <a:ea typeface="AR P丸ゴシック体M" pitchFamily="50" charset="-128"/>
                <a:sym typeface="Wingdings"/>
              </a:rPr>
              <a:t>注</a:t>
            </a:r>
            <a:endParaRPr lang="en-US" altLang="ja-JP" sz="1200" dirty="0" smtClean="0">
              <a:solidFill>
                <a:schemeClr val="tx1"/>
              </a:solidFill>
              <a:latin typeface="AR P丸ゴシック体M" pitchFamily="50" charset="-128"/>
              <a:ea typeface="AR P丸ゴシック体M" pitchFamily="50" charset="-128"/>
              <a:sym typeface="Wingdings"/>
            </a:endParaRPr>
          </a:p>
          <a:p>
            <a:r>
              <a:rPr lang="en-US" altLang="ja-JP" sz="1200" dirty="0" smtClean="0">
                <a:solidFill>
                  <a:schemeClr val="tx1"/>
                </a:solidFill>
                <a:latin typeface="AR P丸ゴシック体M" pitchFamily="50" charset="-128"/>
                <a:ea typeface="AR P丸ゴシック体M" pitchFamily="50" charset="-128"/>
                <a:sym typeface="Wingdings"/>
              </a:rPr>
              <a:t></a:t>
            </a:r>
            <a:r>
              <a:rPr lang="ja-JP" altLang="en-US" sz="1200" dirty="0" smtClean="0">
                <a:solidFill>
                  <a:schemeClr val="tx1"/>
                </a:solidFill>
                <a:latin typeface="AR P丸ゴシック体M" pitchFamily="50" charset="-128"/>
                <a:ea typeface="AR P丸ゴシック体M" pitchFamily="50" charset="-128"/>
                <a:sym typeface="Wingdings"/>
              </a:rPr>
              <a:t>ジェンダー　正規の中で年収</a:t>
            </a:r>
            <a:r>
              <a:rPr lang="en-US" altLang="ja-JP" sz="1200" dirty="0" smtClean="0">
                <a:solidFill>
                  <a:schemeClr val="tx1"/>
                </a:solidFill>
                <a:latin typeface="AR P丸ゴシック体M" pitchFamily="50" charset="-128"/>
                <a:ea typeface="AR P丸ゴシック体M" pitchFamily="50" charset="-128"/>
                <a:sym typeface="Wingdings"/>
              </a:rPr>
              <a:t>200</a:t>
            </a:r>
            <a:r>
              <a:rPr lang="ja-JP" altLang="en-US" sz="1200" dirty="0" smtClean="0">
                <a:solidFill>
                  <a:schemeClr val="tx1"/>
                </a:solidFill>
                <a:latin typeface="AR P丸ゴシック体M" pitchFamily="50" charset="-128"/>
                <a:ea typeface="AR P丸ゴシック体M" pitchFamily="50" charset="-128"/>
                <a:sym typeface="Wingdings"/>
              </a:rPr>
              <a:t>万円未満は男性</a:t>
            </a:r>
            <a:r>
              <a:rPr lang="en-US" altLang="ja-JP" sz="1200" dirty="0" smtClean="0">
                <a:solidFill>
                  <a:schemeClr val="tx1"/>
                </a:solidFill>
                <a:latin typeface="AR P丸ゴシック体M" pitchFamily="50" charset="-128"/>
                <a:ea typeface="AR P丸ゴシック体M" pitchFamily="50" charset="-128"/>
                <a:sym typeface="Wingdings"/>
              </a:rPr>
              <a:t>6.9</a:t>
            </a:r>
            <a:r>
              <a:rPr lang="ja-JP" altLang="en-US" sz="1200" dirty="0" smtClean="0">
                <a:solidFill>
                  <a:schemeClr val="tx1"/>
                </a:solidFill>
                <a:latin typeface="AR P丸ゴシック体M" pitchFamily="50" charset="-128"/>
                <a:ea typeface="AR P丸ゴシック体M" pitchFamily="50" charset="-128"/>
                <a:sym typeface="Wingdings"/>
              </a:rPr>
              <a:t>％、女性</a:t>
            </a:r>
            <a:r>
              <a:rPr lang="en-US" altLang="ja-JP" sz="1200" dirty="0" smtClean="0">
                <a:solidFill>
                  <a:schemeClr val="tx1"/>
                </a:solidFill>
                <a:latin typeface="AR P丸ゴシック体M" pitchFamily="50" charset="-128"/>
                <a:ea typeface="AR P丸ゴシック体M" pitchFamily="50" charset="-128"/>
                <a:sym typeface="Wingdings"/>
              </a:rPr>
              <a:t>26.6</a:t>
            </a:r>
            <a:r>
              <a:rPr lang="ja-JP" altLang="en-US" sz="1200" dirty="0" smtClean="0">
                <a:solidFill>
                  <a:schemeClr val="tx1"/>
                </a:solidFill>
                <a:latin typeface="AR P丸ゴシック体M" pitchFamily="50" charset="-128"/>
                <a:ea typeface="AR P丸ゴシック体M" pitchFamily="50" charset="-128"/>
                <a:sym typeface="Wingdings"/>
              </a:rPr>
              <a:t>％。</a:t>
            </a:r>
            <a:endParaRPr lang="en-US" altLang="ja-JP" sz="1200" dirty="0" smtClean="0">
              <a:solidFill>
                <a:schemeClr val="tx1"/>
              </a:solidFill>
              <a:latin typeface="AR P丸ゴシック体M" pitchFamily="50" charset="-128"/>
              <a:ea typeface="AR P丸ゴシック体M" pitchFamily="50" charset="-128"/>
              <a:sym typeface="Wingdings"/>
            </a:endParaRPr>
          </a:p>
          <a:p>
            <a:r>
              <a:rPr lang="en-US" altLang="ja-JP" sz="1200" dirty="0" smtClean="0">
                <a:solidFill>
                  <a:schemeClr val="tx1"/>
                </a:solidFill>
                <a:latin typeface="AR P丸ゴシック体M" pitchFamily="50" charset="-128"/>
                <a:ea typeface="AR P丸ゴシック体M" pitchFamily="50" charset="-128"/>
                <a:sym typeface="Wingdings"/>
              </a:rPr>
              <a:t></a:t>
            </a:r>
            <a:r>
              <a:rPr lang="ja-JP" altLang="en-US" sz="1200" dirty="0" smtClean="0">
                <a:solidFill>
                  <a:schemeClr val="tx1"/>
                </a:solidFill>
                <a:latin typeface="AR P丸ゴシック体M" pitchFamily="50" charset="-128"/>
                <a:ea typeface="AR P丸ゴシック体M" pitchFamily="50" charset="-128"/>
                <a:sym typeface="Wingdings"/>
              </a:rPr>
              <a:t>エスニシティ</a:t>
            </a:r>
            <a:r>
              <a:rPr lang="en-US" altLang="ja-JP" sz="1200" dirty="0" smtClean="0">
                <a:solidFill>
                  <a:schemeClr val="tx1"/>
                </a:solidFill>
                <a:latin typeface="AR P丸ゴシック体M" pitchFamily="50" charset="-128"/>
                <a:ea typeface="AR P丸ゴシック体M" pitchFamily="50" charset="-128"/>
                <a:sym typeface="Wingdings"/>
              </a:rPr>
              <a:t>(</a:t>
            </a:r>
            <a:r>
              <a:rPr lang="ja-JP" altLang="en-US" sz="1200" dirty="0" smtClean="0">
                <a:solidFill>
                  <a:schemeClr val="tx1"/>
                </a:solidFill>
                <a:latin typeface="AR P丸ゴシック体M" pitchFamily="50" charset="-128"/>
                <a:ea typeface="AR P丸ゴシック体M" pitchFamily="50" charset="-128"/>
                <a:sym typeface="Wingdings"/>
              </a:rPr>
              <a:t>人種</a:t>
            </a:r>
            <a:r>
              <a:rPr lang="en-US" altLang="ja-JP" sz="1200" dirty="0" smtClean="0">
                <a:solidFill>
                  <a:schemeClr val="tx1"/>
                </a:solidFill>
                <a:latin typeface="AR P丸ゴシック体M" pitchFamily="50" charset="-128"/>
                <a:ea typeface="AR P丸ゴシック体M" pitchFamily="50" charset="-128"/>
                <a:sym typeface="Wingdings"/>
              </a:rPr>
              <a:t>) </a:t>
            </a:r>
            <a:r>
              <a:rPr lang="ja-JP" altLang="en-US" sz="1200" dirty="0" smtClean="0">
                <a:solidFill>
                  <a:schemeClr val="tx1"/>
                </a:solidFill>
                <a:latin typeface="AR P丸ゴシック体M" pitchFamily="50" charset="-128"/>
                <a:ea typeface="AR P丸ゴシック体M" pitchFamily="50" charset="-128"/>
                <a:sym typeface="Wingdings"/>
              </a:rPr>
              <a:t>派遣、請負は外国人労働者が</a:t>
            </a:r>
            <a:r>
              <a:rPr lang="en-US" altLang="ja-JP" sz="1200" dirty="0" smtClean="0">
                <a:solidFill>
                  <a:schemeClr val="tx1"/>
                </a:solidFill>
                <a:latin typeface="AR P丸ゴシック体M" pitchFamily="50" charset="-128"/>
                <a:ea typeface="AR P丸ゴシック体M" pitchFamily="50" charset="-128"/>
                <a:sym typeface="Wingdings"/>
              </a:rPr>
              <a:t>33.6</a:t>
            </a:r>
            <a:r>
              <a:rPr lang="ja-JP" altLang="en-US" sz="1200" dirty="0" smtClean="0">
                <a:solidFill>
                  <a:schemeClr val="tx1"/>
                </a:solidFill>
                <a:latin typeface="AR P丸ゴシック体M" pitchFamily="50" charset="-128"/>
                <a:ea typeface="AR P丸ゴシック体M" pitchFamily="50" charset="-128"/>
                <a:sym typeface="Wingdings"/>
              </a:rPr>
              <a:t>％。注</a:t>
            </a:r>
            <a:endParaRPr lang="en-US" altLang="ja-JP" sz="1200" dirty="0" smtClean="0">
              <a:solidFill>
                <a:schemeClr val="tx1"/>
              </a:solidFill>
              <a:latin typeface="AR P丸ゴシック体M" pitchFamily="50" charset="-128"/>
              <a:ea typeface="AR P丸ゴシック体M" pitchFamily="50" charset="-128"/>
              <a:sym typeface="Wingdings"/>
            </a:endParaRPr>
          </a:p>
          <a:p>
            <a:r>
              <a:rPr lang="en-US" altLang="ja-JP" sz="1200" dirty="0" smtClean="0">
                <a:solidFill>
                  <a:schemeClr val="tx1"/>
                </a:solidFill>
                <a:latin typeface="AR P丸ゴシック体M" pitchFamily="50" charset="-128"/>
                <a:ea typeface="AR P丸ゴシック体M" pitchFamily="50" charset="-128"/>
                <a:sym typeface="Wingdings"/>
              </a:rPr>
              <a:t></a:t>
            </a:r>
            <a:r>
              <a:rPr lang="ja-JP" altLang="en-US" sz="1200" dirty="0" smtClean="0">
                <a:solidFill>
                  <a:schemeClr val="tx1"/>
                </a:solidFill>
                <a:latin typeface="AR P丸ゴシック体M" pitchFamily="50" charset="-128"/>
                <a:ea typeface="AR P丸ゴシック体M" pitchFamily="50" charset="-128"/>
                <a:sym typeface="Wingdings"/>
              </a:rPr>
              <a:t>母子家庭　母親の</a:t>
            </a:r>
            <a:r>
              <a:rPr lang="en-US" altLang="ja-JP" sz="1200" dirty="0" smtClean="0">
                <a:solidFill>
                  <a:schemeClr val="tx1"/>
                </a:solidFill>
                <a:latin typeface="AR P丸ゴシック体M" pitchFamily="50" charset="-128"/>
                <a:ea typeface="AR P丸ゴシック体M" pitchFamily="50" charset="-128"/>
                <a:sym typeface="Wingdings"/>
              </a:rPr>
              <a:t>86.5</a:t>
            </a:r>
            <a:r>
              <a:rPr lang="ja-JP" altLang="en-US" sz="1200" dirty="0" smtClean="0">
                <a:solidFill>
                  <a:schemeClr val="tx1"/>
                </a:solidFill>
                <a:latin typeface="AR P丸ゴシック体M" pitchFamily="50" charset="-128"/>
                <a:ea typeface="AR P丸ゴシック体M" pitchFamily="50" charset="-128"/>
                <a:sym typeface="Wingdings"/>
              </a:rPr>
              <a:t>％が働き、そのうち</a:t>
            </a:r>
            <a:r>
              <a:rPr lang="en-US" altLang="ja-JP" sz="1200" dirty="0" smtClean="0">
                <a:solidFill>
                  <a:schemeClr val="tx1"/>
                </a:solidFill>
                <a:latin typeface="AR P丸ゴシック体M" pitchFamily="50" charset="-128"/>
                <a:ea typeface="AR P丸ゴシック体M" pitchFamily="50" charset="-128"/>
                <a:sym typeface="Wingdings"/>
              </a:rPr>
              <a:t>43.6</a:t>
            </a:r>
            <a:r>
              <a:rPr lang="ja-JP" altLang="en-US" sz="1200" dirty="0" smtClean="0">
                <a:solidFill>
                  <a:schemeClr val="tx1"/>
                </a:solidFill>
                <a:latin typeface="AR P丸ゴシック体M" pitchFamily="50" charset="-128"/>
                <a:ea typeface="AR P丸ゴシック体M" pitchFamily="50" charset="-128"/>
                <a:sym typeface="Wingdings"/>
              </a:rPr>
              <a:t>％が臨時・パート。注</a:t>
            </a:r>
            <a:endParaRPr lang="en-US" altLang="ja-JP" sz="1200" dirty="0" smtClean="0">
              <a:solidFill>
                <a:schemeClr val="tx1"/>
              </a:solidFill>
              <a:latin typeface="AR P丸ゴシック体M" pitchFamily="50" charset="-128"/>
              <a:ea typeface="AR P丸ゴシック体M" pitchFamily="50" charset="-128"/>
              <a:sym typeface="Wingdings"/>
            </a:endParaRPr>
          </a:p>
          <a:p>
            <a:endParaRPr lang="en-US" altLang="ja-JP" sz="1200" dirty="0" smtClean="0">
              <a:solidFill>
                <a:schemeClr val="tx1"/>
              </a:solidFill>
              <a:latin typeface="AR P丸ゴシック体M" pitchFamily="50" charset="-128"/>
              <a:ea typeface="AR P丸ゴシック体M" pitchFamily="50" charset="-128"/>
              <a:sym typeface="Wingdings"/>
            </a:endParaRPr>
          </a:p>
          <a:p>
            <a:r>
              <a:rPr lang="en-US" altLang="ja-JP" sz="2000" b="1" dirty="0" smtClean="0">
                <a:solidFill>
                  <a:schemeClr val="tx1"/>
                </a:solidFill>
                <a:latin typeface="AR P丸ゴシック体M" pitchFamily="50" charset="-128"/>
                <a:ea typeface="AR P丸ゴシック体M" pitchFamily="50" charset="-128"/>
                <a:sym typeface="Wingdings"/>
              </a:rPr>
              <a:t>〔</a:t>
            </a:r>
            <a:r>
              <a:rPr lang="ja-JP" altLang="en-US" sz="2000" b="1" dirty="0" smtClean="0">
                <a:solidFill>
                  <a:srgbClr val="FF0000"/>
                </a:solidFill>
                <a:latin typeface="AR P丸ゴシック体M" pitchFamily="50" charset="-128"/>
                <a:ea typeface="AR P丸ゴシック体M" pitchFamily="50" charset="-128"/>
                <a:sym typeface="Wingdings"/>
              </a:rPr>
              <a:t>固定化と拡大</a:t>
            </a:r>
            <a:r>
              <a:rPr lang="en-US" altLang="ja-JP" sz="2000" b="1" dirty="0" smtClean="0">
                <a:solidFill>
                  <a:schemeClr val="tx1"/>
                </a:solidFill>
                <a:latin typeface="AR P丸ゴシック体M" pitchFamily="50" charset="-128"/>
                <a:ea typeface="AR P丸ゴシック体M" pitchFamily="50" charset="-128"/>
                <a:sym typeface="Wingdings"/>
              </a:rPr>
              <a:t>〕</a:t>
            </a:r>
            <a:r>
              <a:rPr lang="ja-JP" altLang="en-US" sz="1200" dirty="0" smtClean="0">
                <a:solidFill>
                  <a:schemeClr val="tx1"/>
                </a:solidFill>
                <a:latin typeface="AR P丸ゴシック体M" pitchFamily="50" charset="-128"/>
                <a:ea typeface="AR P丸ゴシック体M" pitchFamily="50" charset="-128"/>
                <a:sym typeface="Wingdings"/>
              </a:rPr>
              <a:t>亀裂を修復できない社会保障。排除が固定化。</a:t>
            </a:r>
            <a:endParaRPr lang="en-US" altLang="ja-JP" sz="1200" dirty="0" smtClean="0">
              <a:solidFill>
                <a:schemeClr val="tx1"/>
              </a:solidFill>
              <a:latin typeface="AR P丸ゴシック体M" pitchFamily="50" charset="-128"/>
              <a:ea typeface="AR P丸ゴシック体M" pitchFamily="50" charset="-128"/>
              <a:sym typeface="Wingdings"/>
            </a:endParaRPr>
          </a:p>
          <a:p>
            <a:endParaRPr lang="en-US" altLang="ja-JP" sz="1200" dirty="0" smtClean="0">
              <a:solidFill>
                <a:schemeClr val="tx1"/>
              </a:solidFill>
              <a:latin typeface="AR P丸ゴシック体M" pitchFamily="50" charset="-128"/>
              <a:ea typeface="AR P丸ゴシック体M" pitchFamily="50" charset="-128"/>
              <a:sym typeface="Wingdings"/>
            </a:endParaRPr>
          </a:p>
          <a:p>
            <a:r>
              <a:rPr lang="ja-JP" altLang="en-US" sz="1200" dirty="0" smtClean="0">
                <a:solidFill>
                  <a:schemeClr val="tx1"/>
                </a:solidFill>
                <a:latin typeface="AR P丸ゴシック体M" pitchFamily="50" charset="-128"/>
                <a:ea typeface="AR P丸ゴシック体M" pitchFamily="50" charset="-128"/>
                <a:sym typeface="Wingdings"/>
              </a:rPr>
              <a:t>・</a:t>
            </a:r>
            <a:r>
              <a:rPr lang="ja-JP" altLang="en-US" sz="1200" b="1" dirty="0" smtClean="0">
                <a:solidFill>
                  <a:schemeClr val="tx1"/>
                </a:solidFill>
                <a:latin typeface="AR P丸ゴシック体M" pitchFamily="50" charset="-128"/>
                <a:ea typeface="AR P丸ゴシック体M" pitchFamily="50" charset="-128"/>
                <a:sym typeface="Wingdings"/>
              </a:rPr>
              <a:t>制度的な排除</a:t>
            </a:r>
            <a:r>
              <a:rPr lang="ja-JP" altLang="en-US" sz="1200" dirty="0" smtClean="0">
                <a:solidFill>
                  <a:schemeClr val="tx1"/>
                </a:solidFill>
                <a:latin typeface="AR P丸ゴシック体M" pitchFamily="50" charset="-128"/>
                <a:ea typeface="AR P丸ゴシック体M" pitchFamily="50" charset="-128"/>
                <a:sym typeface="Wingdings"/>
              </a:rPr>
              <a:t>－入り口で加入を認めない－厚生年金・協会健保は</a:t>
            </a:r>
            <a:r>
              <a:rPr lang="en-US" altLang="ja-JP" sz="1200" dirty="0" smtClean="0">
                <a:solidFill>
                  <a:schemeClr val="tx1"/>
                </a:solidFill>
                <a:latin typeface="AR P丸ゴシック体M" pitchFamily="50" charset="-128"/>
                <a:ea typeface="AR P丸ゴシック体M" pitchFamily="50" charset="-128"/>
                <a:sym typeface="Wingdings"/>
              </a:rPr>
              <a:t>3/4</a:t>
            </a:r>
            <a:r>
              <a:rPr lang="ja-JP" altLang="en-US" sz="1200" dirty="0" smtClean="0">
                <a:solidFill>
                  <a:schemeClr val="tx1"/>
                </a:solidFill>
                <a:latin typeface="AR P丸ゴシック体M" pitchFamily="50" charset="-128"/>
                <a:ea typeface="AR P丸ゴシック体M" pitchFamily="50" charset="-128"/>
                <a:sym typeface="Wingdings"/>
              </a:rPr>
              <a:t>の労働時間の壁。パートアルバイトの</a:t>
            </a:r>
            <a:r>
              <a:rPr lang="en-US" altLang="ja-JP" sz="1200" dirty="0" smtClean="0">
                <a:solidFill>
                  <a:schemeClr val="tx1"/>
                </a:solidFill>
                <a:latin typeface="AR P丸ゴシック体M" pitchFamily="50" charset="-128"/>
                <a:ea typeface="AR P丸ゴシック体M" pitchFamily="50" charset="-128"/>
                <a:sym typeface="Wingdings"/>
              </a:rPr>
              <a:t>21.9</a:t>
            </a:r>
            <a:r>
              <a:rPr lang="ja-JP" altLang="en-US" sz="1200" dirty="0" smtClean="0">
                <a:solidFill>
                  <a:schemeClr val="tx1"/>
                </a:solidFill>
                <a:latin typeface="AR P丸ゴシック体M" pitchFamily="50" charset="-128"/>
                <a:ea typeface="AR P丸ゴシック体M" pitchFamily="50" charset="-128"/>
                <a:sym typeface="Wingdings"/>
              </a:rPr>
              <a:t>％、派遣の</a:t>
            </a:r>
            <a:r>
              <a:rPr lang="en-US" altLang="ja-JP" sz="1200" dirty="0" smtClean="0">
                <a:solidFill>
                  <a:schemeClr val="tx1"/>
                </a:solidFill>
                <a:latin typeface="AR P丸ゴシック体M" pitchFamily="50" charset="-128"/>
                <a:ea typeface="AR P丸ゴシック体M" pitchFamily="50" charset="-128"/>
                <a:sym typeface="Wingdings"/>
              </a:rPr>
              <a:t>17.2</a:t>
            </a:r>
            <a:r>
              <a:rPr lang="ja-JP" altLang="en-US" sz="1200" dirty="0" smtClean="0">
                <a:solidFill>
                  <a:schemeClr val="tx1"/>
                </a:solidFill>
                <a:latin typeface="AR P丸ゴシック体M" pitchFamily="50" charset="-128"/>
                <a:ea typeface="AR P丸ゴシック体M" pitchFamily="50" charset="-128"/>
                <a:sym typeface="Wingdings"/>
              </a:rPr>
              <a:t>％がいっさいの公的年金に未加入。注</a:t>
            </a:r>
            <a:endParaRPr lang="en-US" altLang="ja-JP" sz="1200" dirty="0" smtClean="0">
              <a:solidFill>
                <a:schemeClr val="tx1"/>
              </a:solidFill>
              <a:latin typeface="AR P丸ゴシック体M" pitchFamily="50" charset="-128"/>
              <a:ea typeface="AR P丸ゴシック体M" pitchFamily="50" charset="-128"/>
              <a:sym typeface="Wingdings"/>
            </a:endParaRPr>
          </a:p>
          <a:p>
            <a:r>
              <a:rPr lang="ja-JP" altLang="en-US" sz="1200" dirty="0" smtClean="0">
                <a:solidFill>
                  <a:schemeClr val="tx1"/>
                </a:solidFill>
                <a:latin typeface="AR P丸ゴシック体M" pitchFamily="50" charset="-128"/>
                <a:ea typeface="AR P丸ゴシック体M" pitchFamily="50" charset="-128"/>
                <a:sym typeface="Wingdings"/>
              </a:rPr>
              <a:t>雇用保険を失業手当なしの求職活動は</a:t>
            </a:r>
            <a:r>
              <a:rPr lang="en-US" altLang="ja-JP" sz="1200" dirty="0" smtClean="0">
                <a:solidFill>
                  <a:schemeClr val="tx1"/>
                </a:solidFill>
                <a:latin typeface="AR P丸ゴシック体M" pitchFamily="50" charset="-128"/>
                <a:ea typeface="AR P丸ゴシック体M" pitchFamily="50" charset="-128"/>
                <a:sym typeface="Wingdings"/>
              </a:rPr>
              <a:t>77</a:t>
            </a:r>
            <a:r>
              <a:rPr lang="ja-JP" altLang="en-US" sz="1200" dirty="0" smtClean="0">
                <a:solidFill>
                  <a:schemeClr val="tx1"/>
                </a:solidFill>
                <a:latin typeface="AR P丸ゴシック体M" pitchFamily="50" charset="-128"/>
                <a:ea typeface="AR P丸ゴシック体M" pitchFamily="50" charset="-128"/>
                <a:sym typeface="Wingdings"/>
              </a:rPr>
              <a:t>％。注</a:t>
            </a:r>
            <a:endParaRPr lang="en-US" altLang="ja-JP" sz="1200" dirty="0" smtClean="0">
              <a:solidFill>
                <a:schemeClr val="tx1"/>
              </a:solidFill>
              <a:latin typeface="AR P丸ゴシック体M" pitchFamily="50" charset="-128"/>
              <a:ea typeface="AR P丸ゴシック体M" pitchFamily="50" charset="-128"/>
              <a:sym typeface="Wingdings"/>
            </a:endParaRPr>
          </a:p>
          <a:p>
            <a:r>
              <a:rPr lang="ja-JP" altLang="en-US" sz="1200" dirty="0" smtClean="0">
                <a:solidFill>
                  <a:schemeClr val="tx1"/>
                </a:solidFill>
                <a:latin typeface="AR P丸ゴシック体M" pitchFamily="50" charset="-128"/>
                <a:ea typeface="AR P丸ゴシック体M" pitchFamily="50" charset="-128"/>
                <a:sym typeface="Wingdings"/>
              </a:rPr>
              <a:t>・</a:t>
            </a:r>
            <a:r>
              <a:rPr lang="ja-JP" altLang="en-US" sz="1200" b="1" dirty="0" smtClean="0">
                <a:solidFill>
                  <a:schemeClr val="tx1"/>
                </a:solidFill>
                <a:latin typeface="AR P丸ゴシック体M" pitchFamily="50" charset="-128"/>
                <a:ea typeface="AR P丸ゴシック体M" pitchFamily="50" charset="-128"/>
                <a:sym typeface="Wingdings"/>
              </a:rPr>
              <a:t>実質的な排除</a:t>
            </a:r>
            <a:r>
              <a:rPr lang="ja-JP" altLang="en-US" sz="1200" dirty="0" smtClean="0">
                <a:solidFill>
                  <a:schemeClr val="tx1"/>
                </a:solidFill>
                <a:latin typeface="AR P丸ゴシック体M" pitchFamily="50" charset="-128"/>
                <a:ea typeface="AR P丸ゴシック体M" pitchFamily="50" charset="-128"/>
                <a:sym typeface="Wingdings"/>
              </a:rPr>
              <a:t>－現実に保険料を払えない－国保、国民年金。分断社会の出現で非正規、無職層が増大。保険料を支払えない。</a:t>
            </a:r>
            <a:endParaRPr lang="en-US" altLang="ja-JP" sz="1200" dirty="0" smtClean="0">
              <a:solidFill>
                <a:schemeClr val="tx1"/>
              </a:solidFill>
              <a:latin typeface="AR P丸ゴシック体M" pitchFamily="50" charset="-128"/>
              <a:ea typeface="AR P丸ゴシック体M" pitchFamily="50" charset="-128"/>
              <a:sym typeface="Wingdings"/>
            </a:endParaRPr>
          </a:p>
          <a:p>
            <a:r>
              <a:rPr lang="ja-JP" altLang="en-US" sz="1200" dirty="0" smtClean="0">
                <a:solidFill>
                  <a:schemeClr val="tx1"/>
                </a:solidFill>
                <a:latin typeface="AR P丸ゴシック体M" pitchFamily="50" charset="-128"/>
                <a:ea typeface="AR P丸ゴシック体M" pitchFamily="50" charset="-128"/>
                <a:sym typeface="Wingdings"/>
              </a:rPr>
              <a:t>国保加入の</a:t>
            </a:r>
            <a:r>
              <a:rPr lang="en-US" altLang="ja-JP" sz="1200" dirty="0" smtClean="0">
                <a:solidFill>
                  <a:schemeClr val="tx1"/>
                </a:solidFill>
                <a:latin typeface="AR P丸ゴシック体M" pitchFamily="50" charset="-128"/>
                <a:ea typeface="AR P丸ゴシック体M" pitchFamily="50" charset="-128"/>
                <a:sym typeface="Wingdings"/>
              </a:rPr>
              <a:t>8</a:t>
            </a:r>
            <a:r>
              <a:rPr lang="ja-JP" altLang="en-US" sz="1200" dirty="0" smtClean="0">
                <a:solidFill>
                  <a:schemeClr val="tx1"/>
                </a:solidFill>
                <a:latin typeface="AR P丸ゴシック体M" pitchFamily="50" charset="-128"/>
                <a:ea typeface="AR P丸ゴシック体M" pitchFamily="50" charset="-128"/>
                <a:sym typeface="Wingdings"/>
              </a:rPr>
              <a:t>割以上が</a:t>
            </a:r>
            <a:r>
              <a:rPr lang="en-US" altLang="ja-JP" sz="1200" dirty="0" smtClean="0">
                <a:solidFill>
                  <a:schemeClr val="tx1"/>
                </a:solidFill>
                <a:latin typeface="AR P丸ゴシック体M" pitchFamily="50" charset="-128"/>
                <a:ea typeface="AR P丸ゴシック体M" pitchFamily="50" charset="-128"/>
                <a:sym typeface="Wingdings"/>
              </a:rPr>
              <a:t>200</a:t>
            </a:r>
            <a:r>
              <a:rPr lang="ja-JP" altLang="en-US" sz="1200" dirty="0" smtClean="0">
                <a:solidFill>
                  <a:schemeClr val="tx1"/>
                </a:solidFill>
                <a:latin typeface="AR P丸ゴシック体M" pitchFamily="50" charset="-128"/>
                <a:ea typeface="AR P丸ゴシック体M" pitchFamily="50" charset="-128"/>
                <a:sym typeface="Wingdings"/>
              </a:rPr>
              <a:t>万円以下。世帯</a:t>
            </a:r>
            <a:r>
              <a:rPr lang="en-US" altLang="ja-JP" sz="1200" dirty="0" smtClean="0">
                <a:solidFill>
                  <a:schemeClr val="tx1"/>
                </a:solidFill>
                <a:latin typeface="AR P丸ゴシック体M" pitchFamily="50" charset="-128"/>
                <a:ea typeface="AR P丸ゴシック体M" pitchFamily="50" charset="-128"/>
                <a:sym typeface="Wingdings"/>
              </a:rPr>
              <a:t>4</a:t>
            </a:r>
            <a:r>
              <a:rPr lang="ja-JP" altLang="en-US" sz="1200" dirty="0" smtClean="0">
                <a:solidFill>
                  <a:schemeClr val="tx1"/>
                </a:solidFill>
                <a:latin typeface="AR P丸ゴシック体M" pitchFamily="50" charset="-128"/>
                <a:ea typeface="AR P丸ゴシック体M" pitchFamily="50" charset="-128"/>
                <a:sym typeface="Wingdings"/>
              </a:rPr>
              <a:t>人</a:t>
            </a:r>
            <a:r>
              <a:rPr lang="en-US" altLang="ja-JP" sz="1200" dirty="0" smtClean="0">
                <a:solidFill>
                  <a:schemeClr val="tx1"/>
                </a:solidFill>
                <a:latin typeface="AR P丸ゴシック体M" pitchFamily="50" charset="-128"/>
                <a:ea typeface="AR P丸ゴシック体M" pitchFamily="50" charset="-128"/>
                <a:sym typeface="Wingdings"/>
              </a:rPr>
              <a:t>(200</a:t>
            </a:r>
            <a:r>
              <a:rPr lang="ja-JP" altLang="en-US" sz="1200" dirty="0" smtClean="0">
                <a:solidFill>
                  <a:schemeClr val="tx1"/>
                </a:solidFill>
                <a:latin typeface="AR P丸ゴシック体M" pitchFamily="50" charset="-128"/>
                <a:ea typeface="AR P丸ゴシック体M" pitchFamily="50" charset="-128"/>
                <a:sym typeface="Wingdings"/>
              </a:rPr>
              <a:t>万円</a:t>
            </a:r>
            <a:r>
              <a:rPr lang="en-US" altLang="ja-JP" sz="1200" dirty="0" smtClean="0">
                <a:solidFill>
                  <a:schemeClr val="tx1"/>
                </a:solidFill>
                <a:latin typeface="AR P丸ゴシック体M" pitchFamily="50" charset="-128"/>
                <a:ea typeface="AR P丸ゴシック体M" pitchFamily="50" charset="-128"/>
                <a:sym typeface="Wingdings"/>
              </a:rPr>
              <a:t>)</a:t>
            </a:r>
            <a:r>
              <a:rPr lang="ja-JP" altLang="en-US" sz="1200" dirty="0" smtClean="0">
                <a:solidFill>
                  <a:schemeClr val="tx1"/>
                </a:solidFill>
                <a:latin typeface="AR P丸ゴシック体M" pitchFamily="50" charset="-128"/>
                <a:ea typeface="AR P丸ゴシック体M" pitchFamily="50" charset="-128"/>
                <a:sym typeface="Wingdings"/>
              </a:rPr>
              <a:t>で年間</a:t>
            </a:r>
            <a:r>
              <a:rPr lang="en-US" altLang="ja-JP" sz="1200" dirty="0" smtClean="0">
                <a:solidFill>
                  <a:schemeClr val="tx1"/>
                </a:solidFill>
                <a:latin typeface="AR P丸ゴシック体M" pitchFamily="50" charset="-128"/>
                <a:ea typeface="AR P丸ゴシック体M" pitchFamily="50" charset="-128"/>
                <a:sym typeface="Wingdings"/>
              </a:rPr>
              <a:t>503,900</a:t>
            </a:r>
            <a:r>
              <a:rPr lang="ja-JP" altLang="en-US" sz="1200" dirty="0" smtClean="0">
                <a:solidFill>
                  <a:schemeClr val="tx1"/>
                </a:solidFill>
                <a:latin typeface="AR P丸ゴシック体M" pitchFamily="50" charset="-128"/>
                <a:ea typeface="AR P丸ゴシック体M" pitchFamily="50" charset="-128"/>
                <a:sym typeface="Wingdings"/>
              </a:rPr>
              <a:t>円</a:t>
            </a:r>
            <a:r>
              <a:rPr lang="en-US" altLang="ja-JP" sz="1200" dirty="0" smtClean="0">
                <a:solidFill>
                  <a:schemeClr val="tx1"/>
                </a:solidFill>
                <a:latin typeface="AR P丸ゴシック体M" pitchFamily="50" charset="-128"/>
                <a:ea typeface="AR P丸ゴシック体M" pitchFamily="50" charset="-128"/>
                <a:sym typeface="Wingdings"/>
              </a:rPr>
              <a:t>(</a:t>
            </a:r>
            <a:r>
              <a:rPr lang="ja-JP" altLang="en-US" sz="1200" dirty="0" smtClean="0">
                <a:solidFill>
                  <a:schemeClr val="tx1"/>
                </a:solidFill>
                <a:latin typeface="AR P丸ゴシック体M" pitchFamily="50" charset="-128"/>
                <a:ea typeface="AR P丸ゴシック体M" pitchFamily="50" charset="-128"/>
                <a:sym typeface="Wingdings"/>
              </a:rPr>
              <a:t>寝屋川市</a:t>
            </a:r>
            <a:r>
              <a:rPr lang="en-US" altLang="ja-JP" sz="1200" dirty="0" smtClean="0">
                <a:solidFill>
                  <a:schemeClr val="tx1"/>
                </a:solidFill>
                <a:latin typeface="AR P丸ゴシック体M" pitchFamily="50" charset="-128"/>
                <a:ea typeface="AR P丸ゴシック体M" pitchFamily="50" charset="-128"/>
                <a:sym typeface="Wingdings"/>
              </a:rPr>
              <a:t>)</a:t>
            </a:r>
            <a:r>
              <a:rPr lang="ja-JP" altLang="en-US" sz="1200" dirty="0" smtClean="0">
                <a:solidFill>
                  <a:schemeClr val="tx1"/>
                </a:solidFill>
                <a:latin typeface="AR P丸ゴシック体M" pitchFamily="50" charset="-128"/>
                <a:ea typeface="AR P丸ゴシック体M" pitchFamily="50" charset="-128"/>
                <a:sym typeface="Wingdings"/>
              </a:rPr>
              <a:t>注</a:t>
            </a:r>
            <a:endParaRPr lang="en-US" altLang="ja-JP" sz="1200" dirty="0" smtClean="0">
              <a:solidFill>
                <a:schemeClr val="tx1"/>
              </a:solidFill>
              <a:latin typeface="AR P丸ゴシック体M" pitchFamily="50" charset="-128"/>
              <a:ea typeface="AR P丸ゴシック体M" pitchFamily="50" charset="-128"/>
              <a:sym typeface="Wingdings"/>
            </a:endParaRPr>
          </a:p>
          <a:p>
            <a:r>
              <a:rPr lang="ja-JP" altLang="en-US" sz="1200" dirty="0" smtClean="0">
                <a:solidFill>
                  <a:schemeClr val="tx1"/>
                </a:solidFill>
                <a:latin typeface="AR P丸ゴシック体M" pitchFamily="50" charset="-128"/>
                <a:ea typeface="AR P丸ゴシック体M" pitchFamily="50" charset="-128"/>
                <a:sym typeface="Wingdings"/>
              </a:rPr>
              <a:t>短期被保険者証の交付　</a:t>
            </a:r>
            <a:r>
              <a:rPr lang="en-US" altLang="ja-JP" sz="1200" dirty="0" smtClean="0">
                <a:solidFill>
                  <a:schemeClr val="tx1"/>
                </a:solidFill>
                <a:latin typeface="AR P丸ゴシック体M" pitchFamily="50" charset="-128"/>
                <a:ea typeface="AR P丸ゴシック体M" pitchFamily="50" charset="-128"/>
                <a:sym typeface="Wingdings"/>
              </a:rPr>
              <a:t>124</a:t>
            </a:r>
            <a:r>
              <a:rPr lang="ja-JP" altLang="en-US" sz="1200" dirty="0" smtClean="0">
                <a:solidFill>
                  <a:schemeClr val="tx1"/>
                </a:solidFill>
                <a:latin typeface="AR P丸ゴシック体M" pitchFamily="50" charset="-128"/>
                <a:ea typeface="AR P丸ゴシック体M" pitchFamily="50" charset="-128"/>
                <a:sym typeface="Wingdings"/>
              </a:rPr>
              <a:t>万世帯</a:t>
            </a:r>
            <a:r>
              <a:rPr lang="en-US" altLang="ja-JP" sz="1200" dirty="0" smtClean="0">
                <a:solidFill>
                  <a:schemeClr val="tx1"/>
                </a:solidFill>
                <a:latin typeface="AR P丸ゴシック体M" pitchFamily="50" charset="-128"/>
                <a:ea typeface="AR P丸ゴシック体M" pitchFamily="50" charset="-128"/>
                <a:sym typeface="Wingdings"/>
              </a:rPr>
              <a:t>(2008</a:t>
            </a:r>
            <a:r>
              <a:rPr lang="ja-JP" altLang="en-US" sz="1200" dirty="0" smtClean="0">
                <a:solidFill>
                  <a:schemeClr val="tx1"/>
                </a:solidFill>
                <a:latin typeface="AR P丸ゴシック体M" pitchFamily="50" charset="-128"/>
                <a:ea typeface="AR P丸ゴシック体M" pitchFamily="50" charset="-128"/>
                <a:sym typeface="Wingdings"/>
              </a:rPr>
              <a:t>年</a:t>
            </a:r>
            <a:r>
              <a:rPr lang="en-US" altLang="ja-JP" sz="1200" dirty="0" smtClean="0">
                <a:solidFill>
                  <a:schemeClr val="tx1"/>
                </a:solidFill>
                <a:latin typeface="AR P丸ゴシック体M" pitchFamily="50" charset="-128"/>
                <a:ea typeface="AR P丸ゴシック体M" pitchFamily="50" charset="-128"/>
                <a:sym typeface="Wingdings"/>
              </a:rPr>
              <a:t>)</a:t>
            </a:r>
          </a:p>
          <a:p>
            <a:r>
              <a:rPr lang="ja-JP" altLang="en-US" sz="1200" dirty="0" smtClean="0">
                <a:solidFill>
                  <a:schemeClr val="tx1"/>
                </a:solidFill>
                <a:latin typeface="AR P丸ゴシック体M" pitchFamily="50" charset="-128"/>
                <a:ea typeface="AR P丸ゴシック体M" pitchFamily="50" charset="-128"/>
                <a:sym typeface="Wingdings"/>
              </a:rPr>
              <a:t>資格証明書の発行　</a:t>
            </a:r>
            <a:r>
              <a:rPr lang="en-US" altLang="ja-JP" sz="1200" dirty="0" smtClean="0">
                <a:solidFill>
                  <a:schemeClr val="tx1"/>
                </a:solidFill>
                <a:latin typeface="AR P丸ゴシック体M" pitchFamily="50" charset="-128"/>
                <a:ea typeface="AR P丸ゴシック体M" pitchFamily="50" charset="-128"/>
                <a:sym typeface="Wingdings"/>
              </a:rPr>
              <a:t>34</a:t>
            </a:r>
            <a:r>
              <a:rPr lang="ja-JP" altLang="en-US" sz="1200" dirty="0" smtClean="0">
                <a:solidFill>
                  <a:schemeClr val="tx1"/>
                </a:solidFill>
                <a:latin typeface="AR P丸ゴシック体M" pitchFamily="50" charset="-128"/>
                <a:ea typeface="AR P丸ゴシック体M" pitchFamily="50" charset="-128"/>
                <a:sym typeface="Wingdings"/>
              </a:rPr>
              <a:t>万世帯</a:t>
            </a:r>
            <a:r>
              <a:rPr lang="en-US" altLang="ja-JP" sz="1200" dirty="0" smtClean="0">
                <a:solidFill>
                  <a:schemeClr val="tx1"/>
                </a:solidFill>
                <a:latin typeface="AR P丸ゴシック体M" pitchFamily="50" charset="-128"/>
                <a:ea typeface="AR P丸ゴシック体M" pitchFamily="50" charset="-128"/>
                <a:sym typeface="Wingdings"/>
              </a:rPr>
              <a:t>(2007</a:t>
            </a:r>
            <a:r>
              <a:rPr lang="ja-JP" altLang="en-US" sz="1200" dirty="0" smtClean="0">
                <a:solidFill>
                  <a:schemeClr val="tx1"/>
                </a:solidFill>
                <a:latin typeface="AR P丸ゴシック体M" pitchFamily="50" charset="-128"/>
                <a:ea typeface="AR P丸ゴシック体M" pitchFamily="50" charset="-128"/>
                <a:sym typeface="Wingdings"/>
              </a:rPr>
              <a:t>年</a:t>
            </a:r>
            <a:r>
              <a:rPr lang="en-US" altLang="ja-JP" sz="1200" dirty="0" smtClean="0">
                <a:solidFill>
                  <a:schemeClr val="tx1"/>
                </a:solidFill>
                <a:latin typeface="AR P丸ゴシック体M" pitchFamily="50" charset="-128"/>
                <a:ea typeface="AR P丸ゴシック体M" pitchFamily="50" charset="-128"/>
                <a:sym typeface="Wingdings"/>
              </a:rPr>
              <a:t>)</a:t>
            </a:r>
          </a:p>
          <a:p>
            <a:r>
              <a:rPr lang="ja-JP" altLang="en-US" sz="1200" dirty="0" smtClean="0">
                <a:solidFill>
                  <a:schemeClr val="tx1"/>
                </a:solidFill>
                <a:latin typeface="AR P丸ゴシック体M" pitchFamily="50" charset="-128"/>
                <a:ea typeface="AR P丸ゴシック体M" pitchFamily="50" charset="-128"/>
                <a:sym typeface="Wingdings"/>
              </a:rPr>
              <a:t>・公共サービスの自己負担の地域差－保育料（所得税</a:t>
            </a:r>
            <a:r>
              <a:rPr lang="en-US" altLang="ja-JP" sz="1200" dirty="0" smtClean="0">
                <a:solidFill>
                  <a:schemeClr val="tx1"/>
                </a:solidFill>
                <a:latin typeface="AR P丸ゴシック体M" pitchFamily="50" charset="-128"/>
                <a:ea typeface="AR P丸ゴシック体M" pitchFamily="50" charset="-128"/>
                <a:sym typeface="Wingdings"/>
              </a:rPr>
              <a:t>30</a:t>
            </a:r>
            <a:r>
              <a:rPr lang="ja-JP" altLang="en-US" sz="1200" dirty="0" smtClean="0">
                <a:solidFill>
                  <a:schemeClr val="tx1"/>
                </a:solidFill>
                <a:latin typeface="AR P丸ゴシック体M" pitchFamily="50" charset="-128"/>
                <a:ea typeface="AR P丸ゴシック体M" pitchFamily="50" charset="-128"/>
                <a:sym typeface="Wingdings"/>
              </a:rPr>
              <a:t>万円世帯</a:t>
            </a:r>
            <a:r>
              <a:rPr lang="en-US" altLang="ja-JP" sz="1200" dirty="0" smtClean="0">
                <a:solidFill>
                  <a:schemeClr val="tx1"/>
                </a:solidFill>
                <a:latin typeface="AR P丸ゴシック体M" pitchFamily="50" charset="-128"/>
                <a:ea typeface="AR P丸ゴシック体M" pitchFamily="50" charset="-128"/>
                <a:sym typeface="Wingdings"/>
              </a:rPr>
              <a:t>)</a:t>
            </a:r>
            <a:r>
              <a:rPr lang="ja-JP" altLang="en-US" sz="1200" dirty="0" smtClean="0">
                <a:solidFill>
                  <a:schemeClr val="tx1"/>
                </a:solidFill>
                <a:latin typeface="AR P丸ゴシック体M" pitchFamily="50" charset="-128"/>
                <a:ea typeface="AR P丸ゴシック体M" pitchFamily="50" charset="-128"/>
                <a:sym typeface="Wingdings"/>
              </a:rPr>
              <a:t>注</a:t>
            </a:r>
            <a:endParaRPr lang="en-US" altLang="ja-JP" sz="1200" dirty="0" smtClean="0">
              <a:solidFill>
                <a:schemeClr val="tx1"/>
              </a:solidFill>
              <a:latin typeface="AR P丸ゴシック体M" pitchFamily="50" charset="-128"/>
              <a:ea typeface="AR P丸ゴシック体M" pitchFamily="50" charset="-128"/>
              <a:sym typeface="Wingdings"/>
            </a:endParaRPr>
          </a:p>
          <a:p>
            <a:r>
              <a:rPr lang="ja-JP" altLang="en-US" sz="1200" dirty="0" smtClean="0">
                <a:solidFill>
                  <a:schemeClr val="tx1"/>
                </a:solidFill>
                <a:latin typeface="AR P丸ゴシック体M" pitchFamily="50" charset="-128"/>
                <a:ea typeface="AR P丸ゴシック体M" pitchFamily="50" charset="-128"/>
                <a:sym typeface="Wingdings"/>
              </a:rPr>
              <a:t>　渋谷区　月</a:t>
            </a:r>
            <a:r>
              <a:rPr lang="en-US" altLang="ja-JP" sz="1200" dirty="0" smtClean="0">
                <a:solidFill>
                  <a:schemeClr val="tx1"/>
                </a:solidFill>
                <a:latin typeface="AR P丸ゴシック体M" pitchFamily="50" charset="-128"/>
                <a:ea typeface="AR P丸ゴシック体M" pitchFamily="50" charset="-128"/>
                <a:sym typeface="Wingdings"/>
              </a:rPr>
              <a:t>11,300</a:t>
            </a:r>
            <a:r>
              <a:rPr lang="ja-JP" altLang="en-US" sz="1200" dirty="0" smtClean="0">
                <a:solidFill>
                  <a:schemeClr val="tx1"/>
                </a:solidFill>
                <a:latin typeface="AR P丸ゴシック体M" pitchFamily="50" charset="-128"/>
                <a:ea typeface="AR P丸ゴシック体M" pitchFamily="50" charset="-128"/>
                <a:sym typeface="Wingdings"/>
              </a:rPr>
              <a:t>円</a:t>
            </a:r>
            <a:endParaRPr lang="en-US" altLang="ja-JP" sz="1200" dirty="0" smtClean="0">
              <a:solidFill>
                <a:schemeClr val="tx1"/>
              </a:solidFill>
              <a:latin typeface="AR P丸ゴシック体M" pitchFamily="50" charset="-128"/>
              <a:ea typeface="AR P丸ゴシック体M" pitchFamily="50" charset="-128"/>
              <a:sym typeface="Wingdings"/>
            </a:endParaRPr>
          </a:p>
          <a:p>
            <a:r>
              <a:rPr lang="en-US" altLang="ja-JP" sz="1200" dirty="0" smtClean="0">
                <a:solidFill>
                  <a:schemeClr val="tx1"/>
                </a:solidFill>
                <a:latin typeface="AR P丸ゴシック体M" pitchFamily="50" charset="-128"/>
                <a:ea typeface="AR P丸ゴシック体M" pitchFamily="50" charset="-128"/>
                <a:sym typeface="Wingdings"/>
              </a:rPr>
              <a:t>  </a:t>
            </a:r>
            <a:r>
              <a:rPr lang="ja-JP" altLang="en-US" sz="1200" dirty="0" smtClean="0">
                <a:solidFill>
                  <a:schemeClr val="tx1"/>
                </a:solidFill>
                <a:latin typeface="AR P丸ゴシック体M" pitchFamily="50" charset="-128"/>
                <a:ea typeface="AR P丸ゴシック体M" pitchFamily="50" charset="-128"/>
                <a:sym typeface="Wingdings"/>
              </a:rPr>
              <a:t>夕張市　　</a:t>
            </a:r>
            <a:r>
              <a:rPr lang="en-US" altLang="ja-JP" sz="1200" dirty="0" smtClean="0">
                <a:solidFill>
                  <a:schemeClr val="tx1"/>
                </a:solidFill>
                <a:latin typeface="AR P丸ゴシック体M" pitchFamily="50" charset="-128"/>
                <a:ea typeface="AR P丸ゴシック体M" pitchFamily="50" charset="-128"/>
                <a:sym typeface="Wingdings"/>
              </a:rPr>
              <a:t>53,500</a:t>
            </a:r>
            <a:r>
              <a:rPr lang="ja-JP" altLang="en-US" sz="1200" dirty="0" smtClean="0">
                <a:solidFill>
                  <a:schemeClr val="tx1"/>
                </a:solidFill>
                <a:latin typeface="AR P丸ゴシック体M" pitchFamily="50" charset="-128"/>
                <a:ea typeface="AR P丸ゴシック体M" pitchFamily="50" charset="-128"/>
                <a:sym typeface="Wingdings"/>
              </a:rPr>
              <a:t>円</a:t>
            </a:r>
            <a:endParaRPr lang="en-US" altLang="ja-JP" sz="1200" dirty="0" smtClean="0">
              <a:solidFill>
                <a:schemeClr val="tx1"/>
              </a:solidFill>
              <a:latin typeface="AR P丸ゴシック体M" pitchFamily="50" charset="-128"/>
              <a:ea typeface="AR P丸ゴシック体M" pitchFamily="50" charset="-128"/>
              <a:sym typeface="Wingdings"/>
            </a:endParaRPr>
          </a:p>
          <a:p>
            <a:r>
              <a:rPr lang="ja-JP" altLang="en-US" sz="1200" dirty="0" smtClean="0">
                <a:solidFill>
                  <a:schemeClr val="tx1"/>
                </a:solidFill>
                <a:latin typeface="AR P丸ゴシック体M" pitchFamily="50" charset="-128"/>
                <a:ea typeface="AR P丸ゴシック体M" pitchFamily="50" charset="-128"/>
                <a:sym typeface="Wingdings"/>
              </a:rPr>
              <a:t>　砂川市　　</a:t>
            </a:r>
            <a:r>
              <a:rPr lang="en-US" altLang="ja-JP" sz="1200" dirty="0" smtClean="0">
                <a:solidFill>
                  <a:schemeClr val="tx1"/>
                </a:solidFill>
                <a:latin typeface="AR P丸ゴシック体M" pitchFamily="50" charset="-128"/>
                <a:ea typeface="AR P丸ゴシック体M" pitchFamily="50" charset="-128"/>
                <a:sym typeface="Wingdings"/>
              </a:rPr>
              <a:t>52,100</a:t>
            </a:r>
            <a:r>
              <a:rPr lang="ja-JP" altLang="en-US" sz="1200" dirty="0" smtClean="0">
                <a:solidFill>
                  <a:schemeClr val="tx1"/>
                </a:solidFill>
                <a:latin typeface="AR P丸ゴシック体M" pitchFamily="50" charset="-128"/>
                <a:ea typeface="AR P丸ゴシック体M" pitchFamily="50" charset="-128"/>
                <a:sym typeface="Wingdings"/>
              </a:rPr>
              <a:t>円</a:t>
            </a:r>
            <a:endParaRPr lang="en-US" altLang="ja-JP" sz="1200" dirty="0" smtClean="0">
              <a:solidFill>
                <a:schemeClr val="bg1"/>
              </a:solidFill>
              <a:latin typeface="AR P丸ゴシック体M" pitchFamily="50" charset="-128"/>
              <a:ea typeface="AR P丸ゴシック体M" pitchFamily="50" charset="-128"/>
              <a:sym typeface="Wingdings"/>
            </a:endParaRPr>
          </a:p>
          <a:p>
            <a:endParaRPr lang="en-US" altLang="ja-JP" sz="1200" dirty="0" smtClean="0">
              <a:solidFill>
                <a:schemeClr val="bg1"/>
              </a:solidFill>
              <a:latin typeface="AR P丸ゴシック体M" pitchFamily="50" charset="-128"/>
              <a:ea typeface="AR P丸ゴシック体M" pitchFamily="50" charset="-128"/>
              <a:sym typeface="Wingdings"/>
            </a:endParaRPr>
          </a:p>
          <a:p>
            <a:endParaRPr kumimoji="1" lang="en-US" altLang="ja-JP" sz="1200" dirty="0" smtClean="0">
              <a:latin typeface="AR P丸ゴシック体M" pitchFamily="50" charset="-128"/>
              <a:ea typeface="AR P丸ゴシック体M" pitchFamily="50" charset="-128"/>
            </a:endParaRPr>
          </a:p>
        </p:txBody>
      </p:sp>
      <p:sp>
        <p:nvSpPr>
          <p:cNvPr id="10" name="正方形/長方形 9"/>
          <p:cNvSpPr/>
          <p:nvPr/>
        </p:nvSpPr>
        <p:spPr>
          <a:xfrm>
            <a:off x="2267744" y="5589240"/>
            <a:ext cx="3816424" cy="1008112"/>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AR P丸ゴシック体M" pitchFamily="50" charset="-128"/>
                <a:ea typeface="AR P丸ゴシック体M" pitchFamily="50" charset="-128"/>
              </a:rPr>
              <a:t>社会保障制度の「逆機能」</a:t>
            </a:r>
            <a:r>
              <a:rPr lang="en-US" altLang="ja-JP" sz="1050" dirty="0" smtClean="0">
                <a:solidFill>
                  <a:schemeClr val="tx1"/>
                </a:solidFill>
                <a:latin typeface="AR P丸ゴシック体M" pitchFamily="50" charset="-128"/>
                <a:ea typeface="AR P丸ゴシック体M" pitchFamily="50" charset="-128"/>
              </a:rPr>
              <a:t>(</a:t>
            </a:r>
            <a:r>
              <a:rPr lang="ja-JP" altLang="en-US" sz="1050" dirty="0" smtClean="0">
                <a:solidFill>
                  <a:schemeClr val="tx1"/>
                </a:solidFill>
                <a:latin typeface="AR P丸ゴシック体M" pitchFamily="50" charset="-128"/>
                <a:ea typeface="AR P丸ゴシック体M" pitchFamily="50" charset="-128"/>
              </a:rPr>
              <a:t>大野真理</a:t>
            </a:r>
            <a:r>
              <a:rPr lang="en-US" altLang="ja-JP" sz="1050" dirty="0" smtClean="0">
                <a:solidFill>
                  <a:schemeClr val="tx1"/>
                </a:solidFill>
                <a:latin typeface="AR P丸ゴシック体M" pitchFamily="50" charset="-128"/>
                <a:ea typeface="AR P丸ゴシック体M" pitchFamily="50" charset="-128"/>
              </a:rPr>
              <a:t>)</a:t>
            </a:r>
          </a:p>
          <a:p>
            <a:r>
              <a:rPr lang="ja-JP" altLang="en-US" sz="1050" dirty="0" smtClean="0">
                <a:solidFill>
                  <a:schemeClr val="tx1"/>
                </a:solidFill>
                <a:latin typeface="AR P丸ゴシック体M" pitchFamily="50" charset="-128"/>
                <a:ea typeface="AR P丸ゴシック体M" pitchFamily="50" charset="-128"/>
              </a:rPr>
              <a:t>宮本太郎－制度的に</a:t>
            </a:r>
            <a:r>
              <a:rPr lang="ja-JP" altLang="en-US" sz="1050" dirty="0" err="1" smtClean="0">
                <a:solidFill>
                  <a:schemeClr val="tx1"/>
                </a:solidFill>
                <a:latin typeface="AR P丸ゴシック体M" pitchFamily="50" charset="-128"/>
                <a:ea typeface="AR P丸ゴシック体M" pitchFamily="50" charset="-128"/>
              </a:rPr>
              <a:t>で</a:t>
            </a:r>
            <a:r>
              <a:rPr lang="ja-JP" altLang="en-US" sz="1050" dirty="0" smtClean="0">
                <a:solidFill>
                  <a:schemeClr val="tx1"/>
                </a:solidFill>
                <a:latin typeface="AR P丸ゴシック体M" pitchFamily="50" charset="-128"/>
                <a:ea typeface="AR P丸ゴシック体M" pitchFamily="50" charset="-128"/>
              </a:rPr>
              <a:t>あれ、実質的に</a:t>
            </a:r>
            <a:r>
              <a:rPr lang="ja-JP" altLang="en-US" sz="1050" dirty="0" err="1" smtClean="0">
                <a:solidFill>
                  <a:schemeClr val="tx1"/>
                </a:solidFill>
                <a:latin typeface="AR P丸ゴシック体M" pitchFamily="50" charset="-128"/>
                <a:ea typeface="AR P丸ゴシック体M" pitchFamily="50" charset="-128"/>
              </a:rPr>
              <a:t>で</a:t>
            </a:r>
            <a:r>
              <a:rPr lang="ja-JP" altLang="en-US" sz="1050" dirty="0" smtClean="0">
                <a:solidFill>
                  <a:schemeClr val="tx1"/>
                </a:solidFill>
                <a:latin typeface="AR P丸ゴシック体M" pitchFamily="50" charset="-128"/>
                <a:ea typeface="AR P丸ゴシック体M" pitchFamily="50" charset="-128"/>
              </a:rPr>
              <a:t>あれ、社会保障や公共サービスが、本来はもっと力をいれて支援すべき人々にとって活用できないものとなり、結果的に一部の人々を排除し始めている。</a:t>
            </a:r>
            <a:endParaRPr lang="en-US" altLang="ja-JP" sz="1050" dirty="0" smtClean="0">
              <a:solidFill>
                <a:schemeClr val="tx1"/>
              </a:solidFill>
              <a:latin typeface="AR P丸ゴシック体M" pitchFamily="50" charset="-128"/>
              <a:ea typeface="AR P丸ゴシック体M" pitchFamily="50" charset="-128"/>
            </a:endParaRPr>
          </a:p>
        </p:txBody>
      </p:sp>
      <p:sp>
        <p:nvSpPr>
          <p:cNvPr id="11" name="正方形/長方形 10"/>
          <p:cNvSpPr/>
          <p:nvPr/>
        </p:nvSpPr>
        <p:spPr>
          <a:xfrm>
            <a:off x="6660232" y="3789040"/>
            <a:ext cx="1728192" cy="230425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solidFill>
                <a:schemeClr val="bg1"/>
              </a:solidFill>
              <a:latin typeface="AR P丸ゴシック体M" pitchFamily="50" charset="-128"/>
              <a:ea typeface="AR P丸ゴシック体M" pitchFamily="50" charset="-128"/>
              <a:sym typeface="Wingdings"/>
            </a:endParaRPr>
          </a:p>
          <a:p>
            <a:endParaRPr lang="en-US" altLang="ja-JP" sz="1200" dirty="0" smtClean="0">
              <a:solidFill>
                <a:schemeClr val="bg1"/>
              </a:solidFill>
              <a:latin typeface="AR P丸ゴシック体M" pitchFamily="50" charset="-128"/>
              <a:ea typeface="AR P丸ゴシック体M" pitchFamily="50" charset="-128"/>
              <a:sym typeface="Wingdings"/>
            </a:endParaRPr>
          </a:p>
          <a:p>
            <a:endParaRPr lang="en-US" altLang="ja-JP" sz="1200" dirty="0" smtClean="0">
              <a:solidFill>
                <a:schemeClr val="bg1"/>
              </a:solidFill>
              <a:latin typeface="AR P丸ゴシック体M" pitchFamily="50" charset="-128"/>
              <a:ea typeface="AR P丸ゴシック体M" pitchFamily="50" charset="-128"/>
              <a:sym typeface="Wingdings"/>
            </a:endParaRPr>
          </a:p>
          <a:p>
            <a:endParaRPr lang="en-US" altLang="ja-JP" sz="1200" dirty="0" smtClean="0">
              <a:solidFill>
                <a:schemeClr val="bg1"/>
              </a:solidFill>
              <a:latin typeface="AR P丸ゴシック体M" pitchFamily="50" charset="-128"/>
              <a:ea typeface="AR P丸ゴシック体M" pitchFamily="50" charset="-128"/>
              <a:sym typeface="Wingdings"/>
            </a:endParaRPr>
          </a:p>
          <a:p>
            <a:r>
              <a:rPr lang="ja-JP" altLang="en-US" sz="900" dirty="0" smtClean="0">
                <a:solidFill>
                  <a:schemeClr val="tx1"/>
                </a:solidFill>
                <a:latin typeface="AR P丸ゴシック体M" pitchFamily="50" charset="-128"/>
                <a:ea typeface="AR P丸ゴシック体M" pitchFamily="50" charset="-128"/>
                <a:sym typeface="Wingdings"/>
              </a:rPr>
              <a:t>注「平成</a:t>
            </a:r>
            <a:r>
              <a:rPr lang="en-US" altLang="ja-JP" sz="900" dirty="0" smtClean="0">
                <a:solidFill>
                  <a:schemeClr val="tx1"/>
                </a:solidFill>
                <a:latin typeface="AR P丸ゴシック体M" pitchFamily="50" charset="-128"/>
                <a:ea typeface="AR P丸ゴシック体M" pitchFamily="50" charset="-128"/>
                <a:sym typeface="Wingdings"/>
              </a:rPr>
              <a:t>19</a:t>
            </a:r>
            <a:r>
              <a:rPr lang="ja-JP" altLang="en-US" sz="900" dirty="0" smtClean="0">
                <a:solidFill>
                  <a:schemeClr val="tx1"/>
                </a:solidFill>
                <a:latin typeface="AR P丸ゴシック体M" pitchFamily="50" charset="-128"/>
                <a:ea typeface="AR P丸ゴシック体M" pitchFamily="50" charset="-128"/>
                <a:sym typeface="Wingdings"/>
              </a:rPr>
              <a:t>年労働力調査年</a:t>
            </a:r>
            <a:endParaRPr lang="en-US" altLang="ja-JP" sz="900" dirty="0" smtClean="0">
              <a:solidFill>
                <a:schemeClr val="tx1"/>
              </a:solidFill>
              <a:latin typeface="AR P丸ゴシック体M" pitchFamily="50" charset="-128"/>
              <a:ea typeface="AR P丸ゴシック体M" pitchFamily="50" charset="-128"/>
              <a:sym typeface="Wingdings"/>
            </a:endParaRPr>
          </a:p>
          <a:p>
            <a:r>
              <a:rPr lang="ja-JP" altLang="en-US" sz="900" dirty="0" smtClean="0">
                <a:solidFill>
                  <a:schemeClr val="tx1"/>
                </a:solidFill>
                <a:latin typeface="AR P丸ゴシック体M" pitchFamily="50" charset="-128"/>
                <a:ea typeface="AR P丸ゴシック体M" pitchFamily="50" charset="-128"/>
                <a:sym typeface="Wingdings"/>
              </a:rPr>
              <a:t>　　報」</a:t>
            </a:r>
            <a:r>
              <a:rPr lang="en-US" altLang="ja-JP" sz="900" dirty="0" smtClean="0">
                <a:solidFill>
                  <a:schemeClr val="tx1"/>
                </a:solidFill>
                <a:latin typeface="AR P丸ゴシック体M" pitchFamily="50" charset="-128"/>
                <a:ea typeface="AR P丸ゴシック体M" pitchFamily="50" charset="-128"/>
                <a:sym typeface="Wingdings"/>
              </a:rPr>
              <a:t>(</a:t>
            </a:r>
            <a:r>
              <a:rPr lang="ja-JP" altLang="en-US" sz="900" dirty="0" smtClean="0">
                <a:solidFill>
                  <a:schemeClr val="tx1"/>
                </a:solidFill>
                <a:latin typeface="AR P丸ゴシック体M" pitchFamily="50" charset="-128"/>
                <a:ea typeface="AR P丸ゴシック体M" pitchFamily="50" charset="-128"/>
                <a:sym typeface="Wingdings"/>
              </a:rPr>
              <a:t>総務省</a:t>
            </a:r>
            <a:r>
              <a:rPr lang="en-US" altLang="ja-JP" sz="900" dirty="0" smtClean="0">
                <a:solidFill>
                  <a:schemeClr val="tx1"/>
                </a:solidFill>
                <a:latin typeface="AR P丸ゴシック体M" pitchFamily="50" charset="-128"/>
                <a:ea typeface="AR P丸ゴシック体M" pitchFamily="50" charset="-128"/>
                <a:sym typeface="Wingdings"/>
              </a:rPr>
              <a:t>)</a:t>
            </a:r>
          </a:p>
          <a:p>
            <a:r>
              <a:rPr lang="ja-JP" altLang="en-US" sz="900" dirty="0" smtClean="0">
                <a:solidFill>
                  <a:schemeClr val="tx1"/>
                </a:solidFill>
                <a:latin typeface="AR P丸ゴシック体M" pitchFamily="50" charset="-128"/>
                <a:ea typeface="AR P丸ゴシック体M" pitchFamily="50" charset="-128"/>
                <a:sym typeface="Wingdings"/>
              </a:rPr>
              <a:t>注三菱</a:t>
            </a:r>
            <a:r>
              <a:rPr lang="en-US" altLang="ja-JP" sz="900" dirty="0" smtClean="0">
                <a:solidFill>
                  <a:schemeClr val="tx1"/>
                </a:solidFill>
                <a:latin typeface="AR P丸ゴシック体M" pitchFamily="50" charset="-128"/>
                <a:ea typeface="AR P丸ゴシック体M" pitchFamily="50" charset="-128"/>
                <a:sym typeface="Wingdings"/>
              </a:rPr>
              <a:t>UFJ</a:t>
            </a:r>
            <a:r>
              <a:rPr lang="ja-JP" altLang="en-US" sz="900" dirty="0" smtClean="0">
                <a:solidFill>
                  <a:schemeClr val="tx1"/>
                </a:solidFill>
                <a:latin typeface="AR P丸ゴシック体M" pitchFamily="50" charset="-128"/>
                <a:ea typeface="AR P丸ゴシック体M" pitchFamily="50" charset="-128"/>
                <a:sym typeface="Wingdings"/>
              </a:rPr>
              <a:t>証券、水野和夫</a:t>
            </a:r>
            <a:endParaRPr lang="en-US" altLang="ja-JP" sz="900" dirty="0" smtClean="0">
              <a:solidFill>
                <a:schemeClr val="tx1"/>
              </a:solidFill>
              <a:latin typeface="AR P丸ゴシック体M" pitchFamily="50" charset="-128"/>
              <a:ea typeface="AR P丸ゴシック体M" pitchFamily="50" charset="-128"/>
              <a:sym typeface="Wingdings"/>
            </a:endParaRPr>
          </a:p>
          <a:p>
            <a:r>
              <a:rPr lang="ja-JP" altLang="en-US" sz="900" dirty="0" smtClean="0">
                <a:solidFill>
                  <a:schemeClr val="tx1"/>
                </a:solidFill>
                <a:latin typeface="AR P丸ゴシック体M" pitchFamily="50" charset="-128"/>
                <a:ea typeface="AR P丸ゴシック体M" pitchFamily="50" charset="-128"/>
                <a:sym typeface="Wingdings"/>
              </a:rPr>
              <a:t>注「外国人雇用状況、</a:t>
            </a:r>
            <a:r>
              <a:rPr lang="en-US" altLang="ja-JP" sz="900" dirty="0" smtClean="0">
                <a:solidFill>
                  <a:schemeClr val="tx1"/>
                </a:solidFill>
                <a:latin typeface="AR P丸ゴシック体M" pitchFamily="50" charset="-128"/>
                <a:ea typeface="AR P丸ゴシック体M" pitchFamily="50" charset="-128"/>
                <a:sym typeface="Wingdings"/>
              </a:rPr>
              <a:t>2008</a:t>
            </a:r>
          </a:p>
          <a:p>
            <a:r>
              <a:rPr lang="ja-JP" altLang="en-US" sz="900" dirty="0" smtClean="0">
                <a:solidFill>
                  <a:schemeClr val="tx1"/>
                </a:solidFill>
                <a:latin typeface="AR P丸ゴシック体M" pitchFamily="50" charset="-128"/>
                <a:ea typeface="AR P丸ゴシック体M" pitchFamily="50" charset="-128"/>
                <a:sym typeface="Wingdings"/>
              </a:rPr>
              <a:t>　　年、厚労省</a:t>
            </a:r>
            <a:r>
              <a:rPr lang="en-US" altLang="ja-JP" sz="900" dirty="0" smtClean="0">
                <a:solidFill>
                  <a:schemeClr val="tx1"/>
                </a:solidFill>
                <a:latin typeface="AR P丸ゴシック体M" pitchFamily="50" charset="-128"/>
                <a:ea typeface="AR P丸ゴシック体M" pitchFamily="50" charset="-128"/>
                <a:sym typeface="Wingdings"/>
              </a:rPr>
              <a:t>)</a:t>
            </a:r>
          </a:p>
          <a:p>
            <a:r>
              <a:rPr lang="ja-JP" altLang="en-US" sz="900" dirty="0" smtClean="0">
                <a:solidFill>
                  <a:schemeClr val="tx1"/>
                </a:solidFill>
                <a:latin typeface="AR P丸ゴシック体M" pitchFamily="50" charset="-128"/>
                <a:ea typeface="AR P丸ゴシック体M" pitchFamily="50" charset="-128"/>
                <a:sym typeface="Wingdings"/>
              </a:rPr>
              <a:t>注「平成</a:t>
            </a:r>
            <a:r>
              <a:rPr lang="en-US" altLang="ja-JP" sz="900" dirty="0" smtClean="0">
                <a:solidFill>
                  <a:schemeClr val="tx1"/>
                </a:solidFill>
                <a:latin typeface="AR P丸ゴシック体M" pitchFamily="50" charset="-128"/>
                <a:ea typeface="AR P丸ゴシック体M" pitchFamily="50" charset="-128"/>
                <a:sym typeface="Wingdings"/>
              </a:rPr>
              <a:t>18</a:t>
            </a:r>
            <a:r>
              <a:rPr lang="ja-JP" altLang="en-US" sz="900" dirty="0" smtClean="0">
                <a:solidFill>
                  <a:schemeClr val="tx1"/>
                </a:solidFill>
                <a:latin typeface="AR P丸ゴシック体M" pitchFamily="50" charset="-128"/>
                <a:ea typeface="AR P丸ゴシック体M" pitchFamily="50" charset="-128"/>
                <a:sym typeface="Wingdings"/>
              </a:rPr>
              <a:t>年度母子世帯調</a:t>
            </a:r>
            <a:endParaRPr lang="en-US" altLang="ja-JP" sz="900" dirty="0" smtClean="0">
              <a:solidFill>
                <a:schemeClr val="tx1"/>
              </a:solidFill>
              <a:latin typeface="AR P丸ゴシック体M" pitchFamily="50" charset="-128"/>
              <a:ea typeface="AR P丸ゴシック体M" pitchFamily="50" charset="-128"/>
              <a:sym typeface="Wingdings"/>
            </a:endParaRPr>
          </a:p>
          <a:p>
            <a:r>
              <a:rPr lang="ja-JP" altLang="en-US" sz="900" dirty="0" smtClean="0">
                <a:solidFill>
                  <a:schemeClr val="tx1"/>
                </a:solidFill>
                <a:latin typeface="AR P丸ゴシック体M" pitchFamily="50" charset="-128"/>
                <a:ea typeface="AR P丸ゴシック体M" pitchFamily="50" charset="-128"/>
                <a:sym typeface="Wingdings"/>
              </a:rPr>
              <a:t>　　査結果報告書」（厚労省</a:t>
            </a:r>
            <a:r>
              <a:rPr lang="en-US" altLang="ja-JP" sz="900" dirty="0" smtClean="0">
                <a:solidFill>
                  <a:schemeClr val="tx1"/>
                </a:solidFill>
                <a:latin typeface="AR P丸ゴシック体M" pitchFamily="50" charset="-128"/>
                <a:ea typeface="AR P丸ゴシック体M" pitchFamily="50" charset="-128"/>
                <a:sym typeface="Wingdings"/>
              </a:rPr>
              <a:t>)</a:t>
            </a:r>
          </a:p>
          <a:p>
            <a:r>
              <a:rPr lang="ja-JP" altLang="en-US" sz="900" dirty="0" smtClean="0">
                <a:solidFill>
                  <a:schemeClr val="tx1"/>
                </a:solidFill>
                <a:latin typeface="AR P丸ゴシック体M" pitchFamily="50" charset="-128"/>
                <a:ea typeface="AR P丸ゴシック体M" pitchFamily="50" charset="-128"/>
                <a:sym typeface="Wingdings"/>
              </a:rPr>
              <a:t>注</a:t>
            </a:r>
            <a:r>
              <a:rPr lang="ja-JP" altLang="en-US" sz="900" dirty="0" smtClean="0">
                <a:solidFill>
                  <a:schemeClr val="tx1"/>
                </a:solidFill>
                <a:latin typeface="AR P丸ゴシック体M" pitchFamily="50" charset="-128"/>
                <a:ea typeface="AR P丸ゴシック体M" pitchFamily="50" charset="-128"/>
              </a:rPr>
              <a:t>「労働経済の分析　</a:t>
            </a:r>
            <a:r>
              <a:rPr lang="en-US" altLang="ja-JP" sz="900" dirty="0" smtClean="0">
                <a:solidFill>
                  <a:schemeClr val="tx1"/>
                </a:solidFill>
                <a:latin typeface="AR P丸ゴシック体M" pitchFamily="50" charset="-128"/>
                <a:ea typeface="AR P丸ゴシック体M" pitchFamily="50" charset="-128"/>
              </a:rPr>
              <a:t>18</a:t>
            </a:r>
            <a:r>
              <a:rPr lang="ja-JP" altLang="en-US" sz="900" dirty="0" smtClean="0">
                <a:solidFill>
                  <a:schemeClr val="tx1"/>
                </a:solidFill>
                <a:latin typeface="AR P丸ゴシック体M" pitchFamily="50" charset="-128"/>
                <a:ea typeface="AR P丸ゴシック体M" pitchFamily="50" charset="-128"/>
              </a:rPr>
              <a:t>年</a:t>
            </a:r>
            <a:endParaRPr lang="en-US" altLang="ja-JP" sz="900" dirty="0" smtClean="0">
              <a:solidFill>
                <a:schemeClr val="tx1"/>
              </a:solidFill>
              <a:latin typeface="AR P丸ゴシック体M" pitchFamily="50" charset="-128"/>
              <a:ea typeface="AR P丸ゴシック体M" pitchFamily="50" charset="-128"/>
            </a:endParaRPr>
          </a:p>
          <a:p>
            <a:r>
              <a:rPr lang="ja-JP" altLang="en-US" sz="900" dirty="0" smtClean="0">
                <a:solidFill>
                  <a:schemeClr val="tx1"/>
                </a:solidFill>
                <a:latin typeface="AR P丸ゴシック体M" pitchFamily="50" charset="-128"/>
                <a:ea typeface="AR P丸ゴシック体M" pitchFamily="50" charset="-128"/>
              </a:rPr>
              <a:t>　　版」</a:t>
            </a:r>
            <a:r>
              <a:rPr lang="en-US" altLang="ja-JP" sz="900" dirty="0" smtClean="0">
                <a:solidFill>
                  <a:schemeClr val="tx1"/>
                </a:solidFill>
                <a:latin typeface="AR P丸ゴシック体M" pitchFamily="50" charset="-128"/>
                <a:ea typeface="AR P丸ゴシック体M" pitchFamily="50" charset="-128"/>
              </a:rPr>
              <a:t>(</a:t>
            </a:r>
            <a:r>
              <a:rPr lang="ja-JP" altLang="en-US" sz="900" dirty="0" smtClean="0">
                <a:solidFill>
                  <a:schemeClr val="tx1"/>
                </a:solidFill>
                <a:latin typeface="AR P丸ゴシック体M" pitchFamily="50" charset="-128"/>
                <a:ea typeface="AR P丸ゴシック体M" pitchFamily="50" charset="-128"/>
              </a:rPr>
              <a:t>厚労省</a:t>
            </a:r>
            <a:r>
              <a:rPr lang="en-US" altLang="ja-JP" sz="900" dirty="0" smtClean="0">
                <a:solidFill>
                  <a:schemeClr val="tx1"/>
                </a:solidFill>
                <a:latin typeface="AR P丸ゴシック体M" pitchFamily="50" charset="-128"/>
                <a:ea typeface="AR P丸ゴシック体M" pitchFamily="50" charset="-128"/>
              </a:rPr>
              <a:t>)</a:t>
            </a:r>
          </a:p>
          <a:p>
            <a:r>
              <a:rPr lang="ja-JP" altLang="en-US" sz="900" dirty="0" smtClean="0">
                <a:solidFill>
                  <a:schemeClr val="tx1"/>
                </a:solidFill>
                <a:latin typeface="AR P丸ゴシック体M" pitchFamily="50" charset="-128"/>
                <a:ea typeface="AR P丸ゴシック体M" pitchFamily="50" charset="-128"/>
                <a:sym typeface="Wingdings"/>
              </a:rPr>
              <a:t>注</a:t>
            </a:r>
            <a:r>
              <a:rPr lang="ja-JP" altLang="en-US" sz="900" dirty="0" smtClean="0">
                <a:solidFill>
                  <a:schemeClr val="tx1"/>
                </a:solidFill>
                <a:latin typeface="AR P丸ゴシック体M" pitchFamily="50" charset="-128"/>
                <a:ea typeface="AR P丸ゴシック体M" pitchFamily="50" charset="-128"/>
              </a:rPr>
              <a:t>米－</a:t>
            </a:r>
            <a:r>
              <a:rPr lang="en-US" altLang="ja-JP" sz="900" dirty="0" smtClean="0">
                <a:solidFill>
                  <a:schemeClr val="tx1"/>
                </a:solidFill>
                <a:latin typeface="AR P丸ゴシック体M" pitchFamily="50" charset="-128"/>
                <a:ea typeface="AR P丸ゴシック体M" pitchFamily="50" charset="-128"/>
              </a:rPr>
              <a:t>59%</a:t>
            </a:r>
            <a:r>
              <a:rPr lang="ja-JP" altLang="en-US" sz="900" dirty="0" err="1" smtClean="0">
                <a:solidFill>
                  <a:schemeClr val="tx1"/>
                </a:solidFill>
                <a:latin typeface="AR P丸ゴシック体M" pitchFamily="50" charset="-128"/>
                <a:ea typeface="AR P丸ゴシック体M" pitchFamily="50" charset="-128"/>
              </a:rPr>
              <a:t>、</a:t>
            </a:r>
            <a:r>
              <a:rPr lang="ja-JP" altLang="en-US" sz="900" dirty="0" smtClean="0">
                <a:solidFill>
                  <a:schemeClr val="tx1"/>
                </a:solidFill>
                <a:latin typeface="AR P丸ゴシック体M" pitchFamily="50" charset="-128"/>
                <a:ea typeface="AR P丸ゴシック体M" pitchFamily="50" charset="-128"/>
              </a:rPr>
              <a:t>独－</a:t>
            </a:r>
            <a:r>
              <a:rPr lang="en-US" altLang="ja-JP" sz="900" dirty="0" smtClean="0">
                <a:solidFill>
                  <a:schemeClr val="tx1"/>
                </a:solidFill>
                <a:latin typeface="AR P丸ゴシック体M" pitchFamily="50" charset="-128"/>
                <a:ea typeface="AR P丸ゴシック体M" pitchFamily="50" charset="-128"/>
              </a:rPr>
              <a:t>6</a:t>
            </a:r>
            <a:r>
              <a:rPr lang="ja-JP" altLang="en-US" sz="900" dirty="0" smtClean="0">
                <a:solidFill>
                  <a:schemeClr val="tx1"/>
                </a:solidFill>
                <a:latin typeface="AR P丸ゴシック体M" pitchFamily="50" charset="-128"/>
                <a:ea typeface="AR P丸ゴシック体M" pitchFamily="50" charset="-128"/>
              </a:rPr>
              <a:t>％　</a:t>
            </a:r>
            <a:endParaRPr lang="en-US" altLang="ja-JP" sz="900" dirty="0" smtClean="0">
              <a:solidFill>
                <a:schemeClr val="tx1"/>
              </a:solidFill>
              <a:latin typeface="AR P丸ゴシック体M" pitchFamily="50" charset="-128"/>
              <a:ea typeface="AR P丸ゴシック体M" pitchFamily="50" charset="-128"/>
            </a:endParaRPr>
          </a:p>
          <a:p>
            <a:r>
              <a:rPr lang="ja-JP" altLang="en-US" sz="900" dirty="0" smtClean="0">
                <a:solidFill>
                  <a:schemeClr val="tx1"/>
                </a:solidFill>
                <a:latin typeface="AR P丸ゴシック体M" pitchFamily="50" charset="-128"/>
                <a:ea typeface="AR P丸ゴシック体M" pitchFamily="50" charset="-128"/>
              </a:rPr>
              <a:t>　　</a:t>
            </a:r>
            <a:r>
              <a:rPr lang="en-US" altLang="ja-JP" sz="900" dirty="0" smtClean="0">
                <a:solidFill>
                  <a:schemeClr val="tx1"/>
                </a:solidFill>
                <a:latin typeface="AR P丸ゴシック体M" pitchFamily="50" charset="-128"/>
                <a:ea typeface="AR P丸ゴシック体M" pitchFamily="50" charset="-128"/>
              </a:rPr>
              <a:t>ILO2009</a:t>
            </a:r>
          </a:p>
          <a:p>
            <a:r>
              <a:rPr lang="ja-JP" altLang="en-US" sz="900" dirty="0" smtClean="0">
                <a:solidFill>
                  <a:schemeClr val="tx1"/>
                </a:solidFill>
                <a:latin typeface="AR P丸ゴシック体M" pitchFamily="50" charset="-128"/>
                <a:ea typeface="AR P丸ゴシック体M" pitchFamily="50" charset="-128"/>
                <a:sym typeface="Wingdings"/>
              </a:rPr>
              <a:t>注「毎日」</a:t>
            </a:r>
            <a:r>
              <a:rPr lang="en-US" altLang="ja-JP" sz="900" dirty="0" smtClean="0">
                <a:solidFill>
                  <a:schemeClr val="tx1"/>
                </a:solidFill>
                <a:latin typeface="AR P丸ゴシック体M" pitchFamily="50" charset="-128"/>
                <a:ea typeface="AR P丸ゴシック体M" pitchFamily="50" charset="-128"/>
                <a:sym typeface="Wingdings"/>
              </a:rPr>
              <a:t>2008.12.19</a:t>
            </a:r>
          </a:p>
          <a:p>
            <a:r>
              <a:rPr lang="ja-JP" altLang="en-US" sz="900" dirty="0" smtClean="0">
                <a:solidFill>
                  <a:schemeClr val="tx1"/>
                </a:solidFill>
                <a:latin typeface="AR P丸ゴシック体M" pitchFamily="50" charset="-128"/>
                <a:ea typeface="AR P丸ゴシック体M" pitchFamily="50" charset="-128"/>
                <a:sym typeface="Wingdings"/>
              </a:rPr>
              <a:t>注「日経」</a:t>
            </a:r>
            <a:r>
              <a:rPr lang="en-US" altLang="ja-JP" sz="900" dirty="0" smtClean="0">
                <a:solidFill>
                  <a:schemeClr val="tx1"/>
                </a:solidFill>
                <a:latin typeface="AR P丸ゴシック体M" pitchFamily="50" charset="-128"/>
                <a:ea typeface="AR P丸ゴシック体M" pitchFamily="50" charset="-128"/>
                <a:sym typeface="Wingdings"/>
              </a:rPr>
              <a:t>2006</a:t>
            </a:r>
            <a:r>
              <a:rPr lang="ja-JP" altLang="en-US" sz="900" dirty="0" err="1" smtClean="0">
                <a:solidFill>
                  <a:schemeClr val="tx1"/>
                </a:solidFill>
                <a:latin typeface="AR P丸ゴシック体M" pitchFamily="50" charset="-128"/>
                <a:ea typeface="AR P丸ゴシック体M" pitchFamily="50" charset="-128"/>
                <a:sym typeface="Wingdings"/>
              </a:rPr>
              <a:t>、</a:t>
            </a:r>
            <a:r>
              <a:rPr lang="ja-JP" altLang="en-US" sz="900" dirty="0" smtClean="0">
                <a:solidFill>
                  <a:schemeClr val="tx1"/>
                </a:solidFill>
                <a:latin typeface="AR P丸ゴシック体M" pitchFamily="50" charset="-128"/>
                <a:ea typeface="AR P丸ゴシック体M" pitchFamily="50" charset="-128"/>
                <a:sym typeface="Wingdings"/>
              </a:rPr>
              <a:t>「行政サービス調査」</a:t>
            </a:r>
            <a:endParaRPr lang="en-US" altLang="ja-JP" sz="900" dirty="0" smtClean="0">
              <a:solidFill>
                <a:schemeClr val="tx1"/>
              </a:solidFill>
              <a:latin typeface="AR P丸ゴシック体M" pitchFamily="50" charset="-128"/>
              <a:ea typeface="AR P丸ゴシック体M" pitchFamily="50" charset="-128"/>
              <a:sym typeface="Wingdings"/>
            </a:endParaRPr>
          </a:p>
          <a:p>
            <a:endParaRPr lang="ja-JP" altLang="en-US" sz="1200" dirty="0" smtClean="0">
              <a:solidFill>
                <a:schemeClr val="tx1"/>
              </a:solidFill>
              <a:latin typeface="AR P丸ゴシック体M" pitchFamily="50" charset="-128"/>
              <a:ea typeface="AR P丸ゴシック体M" pitchFamily="50" charset="-128"/>
            </a:endParaRPr>
          </a:p>
          <a:p>
            <a:endParaRPr lang="ja-JP" altLang="en-US" sz="1200" dirty="0" smtClean="0">
              <a:solidFill>
                <a:schemeClr val="tx1"/>
              </a:solidFill>
              <a:latin typeface="AR P丸ゴシック体M" pitchFamily="50" charset="-128"/>
              <a:ea typeface="AR P丸ゴシック体M" pitchFamily="50" charset="-128"/>
            </a:endParaRPr>
          </a:p>
          <a:p>
            <a:endParaRPr lang="en-US" altLang="ja-JP" sz="1200" dirty="0" smtClean="0">
              <a:solidFill>
                <a:schemeClr val="tx1"/>
              </a:solidFill>
              <a:latin typeface="AR P丸ゴシック体M" pitchFamily="50" charset="-128"/>
              <a:ea typeface="AR P丸ゴシック体M" pitchFamily="50" charset="-128"/>
              <a:sym typeface="Wingdings"/>
            </a:endParaRPr>
          </a:p>
          <a:p>
            <a:r>
              <a:rPr lang="en-US" altLang="ja-JP" sz="1200" dirty="0" smtClean="0">
                <a:solidFill>
                  <a:schemeClr val="tx1"/>
                </a:solidFill>
                <a:latin typeface="AR P丸ゴシック体M" pitchFamily="50" charset="-128"/>
                <a:ea typeface="AR P丸ゴシック体M" pitchFamily="50" charset="-128"/>
                <a:sym typeface="Wingdings"/>
              </a:rPr>
              <a:t> </a:t>
            </a:r>
            <a:endParaRPr kumimoji="1" lang="ja-JP" altLang="en-US" sz="1200" dirty="0">
              <a:solidFill>
                <a:schemeClr val="tx1"/>
              </a:solidFill>
            </a:endParaRPr>
          </a:p>
        </p:txBody>
      </p:sp>
      <p:sp>
        <p:nvSpPr>
          <p:cNvPr id="9" name="スライド番号プレースホルダ 8"/>
          <p:cNvSpPr>
            <a:spLocks noGrp="1"/>
          </p:cNvSpPr>
          <p:nvPr>
            <p:ph type="sldNum" sz="quarter" idx="12"/>
          </p:nvPr>
        </p:nvSpPr>
        <p:spPr/>
        <p:txBody>
          <a:bodyPr/>
          <a:lstStyle/>
          <a:p>
            <a:fld id="{1AD93096-5B34-4342-9326-69289CEAE4C2}" type="slidenum">
              <a:rPr lang="en-US" altLang="ja-JP" smtClean="0"/>
              <a:pPr/>
              <a:t>4</a:t>
            </a:fld>
            <a:endParaRPr kumimoji="1" lang="ja-JP" altLang="en-US"/>
          </a:p>
        </p:txBody>
      </p:sp>
      <p:graphicFrame>
        <p:nvGraphicFramePr>
          <p:cNvPr id="13" name="コンテンツ プレースホルダ 4"/>
          <p:cNvGraphicFramePr>
            <a:graphicFrameLocks/>
          </p:cNvGraphicFramePr>
          <p:nvPr/>
        </p:nvGraphicFramePr>
        <p:xfrm>
          <a:off x="6588224" y="1196752"/>
          <a:ext cx="2232248" cy="223224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1463"/>
            <a:ext cx="8820472" cy="997297"/>
          </a:xfrm>
        </p:spPr>
        <p:txBody>
          <a:bodyPr/>
          <a:lstStyle/>
          <a:p>
            <a:r>
              <a:rPr kumimoji="1" lang="ja-JP" altLang="en-US" sz="1800" b="1" dirty="0" smtClean="0">
                <a:ea typeface="AR P丸ゴシック体M"/>
              </a:rPr>
              <a:t>なぜ、労働組合は戦争に反対するのか</a:t>
            </a:r>
            <a:r>
              <a:rPr kumimoji="1" lang="en-US" altLang="ja-JP" sz="1800" b="1" dirty="0" smtClean="0">
                <a:ea typeface="AR P丸ゴシック体M"/>
              </a:rPr>
              <a:t>?</a:t>
            </a:r>
            <a:br>
              <a:rPr kumimoji="1" lang="en-US" altLang="ja-JP" sz="1800" b="1" dirty="0" smtClean="0">
                <a:ea typeface="AR P丸ゴシック体M"/>
              </a:rPr>
            </a:br>
            <a:r>
              <a:rPr kumimoji="1" lang="ja-JP" altLang="en-US" sz="1050" dirty="0" smtClean="0">
                <a:ea typeface="AR P丸ゴシック体M"/>
              </a:rPr>
              <a:t>①労働者が徴兵され、戦争の犠牲になった。</a:t>
            </a:r>
            <a:r>
              <a:rPr kumimoji="1" lang="en-US" altLang="ja-JP" sz="1050" dirty="0" smtClean="0">
                <a:ea typeface="AR P丸ゴシック体M"/>
              </a:rPr>
              <a:t/>
            </a:r>
            <a:br>
              <a:rPr kumimoji="1" lang="en-US" altLang="ja-JP" sz="1050" dirty="0" smtClean="0">
                <a:ea typeface="AR P丸ゴシック体M"/>
              </a:rPr>
            </a:br>
            <a:r>
              <a:rPr lang="ja-JP" altLang="en-US" sz="1050" dirty="0" smtClean="0">
                <a:ea typeface="AR P丸ゴシック体M"/>
              </a:rPr>
              <a:t>②労働者・家族が平和に生活することができない。</a:t>
            </a:r>
            <a:r>
              <a:rPr lang="en-US" altLang="ja-JP" sz="1050" dirty="0" smtClean="0">
                <a:ea typeface="AR P丸ゴシック体M"/>
              </a:rPr>
              <a:t/>
            </a:r>
            <a:br>
              <a:rPr lang="en-US" altLang="ja-JP" sz="1050" dirty="0" smtClean="0">
                <a:ea typeface="AR P丸ゴシック体M"/>
              </a:rPr>
            </a:br>
            <a:r>
              <a:rPr lang="ja-JP" altLang="en-US" sz="1050" dirty="0" smtClean="0">
                <a:ea typeface="AR P丸ゴシック体M"/>
              </a:rPr>
              <a:t>③軍拡は福祉を切り捨て、国民生活を犠牲にする。</a:t>
            </a:r>
            <a:r>
              <a:rPr kumimoji="1" lang="en-US" altLang="ja-JP" sz="1050" dirty="0" smtClean="0">
                <a:ea typeface="AR P丸ゴシック体M"/>
              </a:rPr>
              <a:t/>
            </a:r>
            <a:br>
              <a:rPr kumimoji="1" lang="en-US" altLang="ja-JP" sz="1050" dirty="0" smtClean="0">
                <a:ea typeface="AR P丸ゴシック体M"/>
              </a:rPr>
            </a:br>
            <a:endParaRPr kumimoji="1" lang="ja-JP" altLang="en-US" sz="1050" dirty="0">
              <a:ea typeface="AR P丸ゴシック体M"/>
            </a:endParaRPr>
          </a:p>
        </p:txBody>
      </p:sp>
      <p:sp>
        <p:nvSpPr>
          <p:cNvPr id="3" name="コンテンツ プレースホルダ 2"/>
          <p:cNvSpPr>
            <a:spLocks noGrp="1"/>
          </p:cNvSpPr>
          <p:nvPr>
            <p:ph idx="1"/>
          </p:nvPr>
        </p:nvSpPr>
        <p:spPr>
          <a:xfrm>
            <a:off x="2483768" y="1268760"/>
            <a:ext cx="6408712" cy="5020816"/>
          </a:xfrm>
        </p:spPr>
        <p:txBody>
          <a:bodyPr/>
          <a:lstStyle/>
          <a:p>
            <a:pPr>
              <a:buNone/>
            </a:pPr>
            <a:r>
              <a:rPr kumimoji="1" lang="ja-JP" altLang="en-US" sz="1800" dirty="0" smtClean="0">
                <a:ea typeface="AR P丸ゴシック体M"/>
              </a:rPr>
              <a:t>１．自存自衛の戦争</a:t>
            </a:r>
            <a:endParaRPr kumimoji="1" lang="en-US" altLang="ja-JP" sz="1800" dirty="0" smtClean="0">
              <a:ea typeface="AR P丸ゴシック体M"/>
            </a:endParaRPr>
          </a:p>
          <a:p>
            <a:pPr>
              <a:buNone/>
            </a:pPr>
            <a:r>
              <a:rPr lang="ja-JP" altLang="en-US" sz="1800" dirty="0" smtClean="0">
                <a:ea typeface="AR P丸ゴシック体M"/>
              </a:rPr>
              <a:t>２．東亜解放の戦争</a:t>
            </a:r>
            <a:endParaRPr lang="en-US" altLang="ja-JP" sz="1800" dirty="0" smtClean="0">
              <a:ea typeface="AR P丸ゴシック体M"/>
            </a:endParaRPr>
          </a:p>
          <a:p>
            <a:pPr>
              <a:buNone/>
            </a:pPr>
            <a:r>
              <a:rPr kumimoji="1" lang="ja-JP" altLang="en-US" sz="1800" dirty="0" smtClean="0">
                <a:ea typeface="AR P丸ゴシック体M"/>
              </a:rPr>
              <a:t>３．典型的な侵略戦争</a:t>
            </a:r>
            <a:endParaRPr kumimoji="1" lang="en-US" altLang="ja-JP" sz="1800" dirty="0" smtClean="0">
              <a:ea typeface="AR P丸ゴシック体M"/>
            </a:endParaRPr>
          </a:p>
          <a:p>
            <a:pPr>
              <a:buNone/>
            </a:pPr>
            <a:r>
              <a:rPr lang="ja-JP" altLang="en-US" sz="1800" dirty="0" smtClean="0">
                <a:ea typeface="AR P丸ゴシック体M"/>
              </a:rPr>
              <a:t>４．強要された戦争</a:t>
            </a:r>
            <a:endParaRPr lang="en-US" altLang="ja-JP" sz="1800" dirty="0" smtClean="0">
              <a:ea typeface="AR P丸ゴシック体M"/>
            </a:endParaRPr>
          </a:p>
          <a:p>
            <a:pPr>
              <a:buNone/>
            </a:pPr>
            <a:r>
              <a:rPr kumimoji="1" lang="ja-JP" altLang="en-US" sz="1800" dirty="0" smtClean="0">
                <a:ea typeface="AR P丸ゴシック体M"/>
              </a:rPr>
              <a:t>５．近代の精算の戦争</a:t>
            </a:r>
            <a:endParaRPr kumimoji="1" lang="en-US" altLang="ja-JP" sz="1800" dirty="0" smtClean="0">
              <a:ea typeface="AR P丸ゴシック体M"/>
            </a:endParaRPr>
          </a:p>
          <a:p>
            <a:pPr>
              <a:buNone/>
            </a:pPr>
            <a:r>
              <a:rPr lang="ja-JP" altLang="en-US" sz="1800" dirty="0" smtClean="0">
                <a:ea typeface="AR P丸ゴシック体M"/>
              </a:rPr>
              <a:t>６．政治的決断の失敗</a:t>
            </a:r>
            <a:endParaRPr lang="en-US" altLang="ja-JP" sz="1800" dirty="0" smtClean="0">
              <a:ea typeface="AR P丸ゴシック体M"/>
            </a:endParaRPr>
          </a:p>
          <a:p>
            <a:pPr>
              <a:buNone/>
            </a:pPr>
            <a:r>
              <a:rPr lang="ja-JP" altLang="en-US" sz="1800" dirty="0" smtClean="0">
                <a:ea typeface="AR P丸ゴシック体M"/>
              </a:rPr>
              <a:t>　　した戦争</a:t>
            </a:r>
            <a:endParaRPr lang="en-US" altLang="ja-JP" sz="1800" dirty="0" smtClean="0">
              <a:ea typeface="AR P丸ゴシック体M"/>
            </a:endParaRPr>
          </a:p>
          <a:p>
            <a:pPr>
              <a:buNone/>
            </a:pPr>
            <a:r>
              <a:rPr kumimoji="1" lang="ja-JP" altLang="en-US" sz="1800" dirty="0" smtClean="0">
                <a:ea typeface="AR P丸ゴシック体M"/>
              </a:rPr>
              <a:t>７．民族解放戦争</a:t>
            </a:r>
            <a:endParaRPr kumimoji="1" lang="ja-JP" altLang="en-US" sz="1800" dirty="0">
              <a:ea typeface="AR P丸ゴシック体M"/>
            </a:endParaRPr>
          </a:p>
        </p:txBody>
      </p:sp>
      <p:sp>
        <p:nvSpPr>
          <p:cNvPr id="4" name="スライド番号プレースホルダ 3"/>
          <p:cNvSpPr>
            <a:spLocks noGrp="1"/>
          </p:cNvSpPr>
          <p:nvPr>
            <p:ph type="sldNum" sz="quarter" idx="12"/>
          </p:nvPr>
        </p:nvSpPr>
        <p:spPr/>
        <p:txBody>
          <a:bodyPr/>
          <a:lstStyle/>
          <a:p>
            <a:fld id="{D026F84F-5C3C-44A6-8224-35D7C8CA8BBE}" type="slidenum">
              <a:rPr lang="en-US" altLang="ja-JP" smtClean="0"/>
              <a:pPr/>
              <a:t>5</a:t>
            </a:fld>
            <a:endParaRPr lang="en-US" altLang="ja-JP"/>
          </a:p>
        </p:txBody>
      </p:sp>
      <p:sp>
        <p:nvSpPr>
          <p:cNvPr id="6" name="正方形/長方形 5"/>
          <p:cNvSpPr/>
          <p:nvPr/>
        </p:nvSpPr>
        <p:spPr>
          <a:xfrm>
            <a:off x="395536" y="1484784"/>
            <a:ext cx="1080120" cy="36004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ea typeface="AR P丸ゴシック体M"/>
              </a:rPr>
              <a:t>軍事指導者</a:t>
            </a:r>
            <a:endParaRPr kumimoji="1" lang="ja-JP" altLang="en-US" sz="1050" dirty="0">
              <a:solidFill>
                <a:schemeClr val="tx1"/>
              </a:solidFill>
              <a:ea typeface="AR P丸ゴシック体M"/>
            </a:endParaRPr>
          </a:p>
        </p:txBody>
      </p:sp>
      <p:cxnSp>
        <p:nvCxnSpPr>
          <p:cNvPr id="8" name="直線コネクタ 7"/>
          <p:cNvCxnSpPr/>
          <p:nvPr/>
        </p:nvCxnSpPr>
        <p:spPr>
          <a:xfrm flipV="1">
            <a:off x="1619672" y="1556792"/>
            <a:ext cx="936104" cy="144016"/>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619672" y="1700808"/>
            <a:ext cx="864096" cy="144016"/>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619672" y="1700808"/>
            <a:ext cx="864096" cy="792088"/>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395536" y="2060848"/>
            <a:ext cx="1080120" cy="288032"/>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solidFill>
                  <a:schemeClr val="tx1"/>
                </a:solidFill>
              </a:rPr>
              <a:t>GHQ</a:t>
            </a:r>
            <a:endParaRPr kumimoji="1" lang="ja-JP" altLang="en-US" sz="1050" dirty="0">
              <a:solidFill>
                <a:schemeClr val="tx1"/>
              </a:solidFill>
            </a:endParaRPr>
          </a:p>
        </p:txBody>
      </p:sp>
      <p:cxnSp>
        <p:nvCxnSpPr>
          <p:cNvPr id="18" name="直線コネクタ 17"/>
          <p:cNvCxnSpPr/>
          <p:nvPr/>
        </p:nvCxnSpPr>
        <p:spPr>
          <a:xfrm>
            <a:off x="1691680" y="2204864"/>
            <a:ext cx="79208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rot="16200000" flipH="1">
            <a:off x="1655676" y="2240868"/>
            <a:ext cx="864096" cy="792088"/>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395536" y="2996952"/>
            <a:ext cx="1080120" cy="36004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rPr>
              <a:t>唯物</a:t>
            </a:r>
            <a:r>
              <a:rPr kumimoji="1" lang="ja-JP" altLang="en-US" sz="1050" dirty="0" smtClean="0">
                <a:solidFill>
                  <a:schemeClr val="tx1"/>
                </a:solidFill>
                <a:ea typeface="AR P丸ゴシック体M"/>
              </a:rPr>
              <a:t>史観論者</a:t>
            </a:r>
            <a:endParaRPr kumimoji="1" lang="ja-JP" altLang="en-US" sz="1050" dirty="0">
              <a:solidFill>
                <a:schemeClr val="tx1"/>
              </a:solidFill>
              <a:ea typeface="AR P丸ゴシック体M"/>
            </a:endParaRPr>
          </a:p>
        </p:txBody>
      </p:sp>
      <p:cxnSp>
        <p:nvCxnSpPr>
          <p:cNvPr id="23" name="直線コネクタ 22"/>
          <p:cNvCxnSpPr/>
          <p:nvPr/>
        </p:nvCxnSpPr>
        <p:spPr>
          <a:xfrm rot="5400000" flipH="1" flipV="1">
            <a:off x="1691680" y="2276872"/>
            <a:ext cx="792088" cy="792088"/>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4" name="線吹き出し 1 (枠付き) 23"/>
          <p:cNvSpPr/>
          <p:nvPr/>
        </p:nvSpPr>
        <p:spPr>
          <a:xfrm>
            <a:off x="5508104" y="476672"/>
            <a:ext cx="3384376" cy="576064"/>
          </a:xfrm>
          <a:prstGeom prst="borderCallout1">
            <a:avLst>
              <a:gd name="adj1" fmla="val 81281"/>
              <a:gd name="adj2" fmla="val -4648"/>
              <a:gd name="adj3" fmla="val 163349"/>
              <a:gd name="adj4" fmla="val -19092"/>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ea typeface="AR P丸ゴシック体M"/>
              </a:rPr>
              <a:t>開戦詔書－日本は東亜で平和を望んでいるにも関わらず、</a:t>
            </a:r>
            <a:r>
              <a:rPr kumimoji="1" lang="en-US" altLang="ja-JP" sz="1050" dirty="0" smtClean="0">
                <a:solidFill>
                  <a:schemeClr val="tx1"/>
                </a:solidFill>
                <a:ea typeface="AR P丸ゴシック体M"/>
              </a:rPr>
              <a:t>ABCD</a:t>
            </a:r>
            <a:r>
              <a:rPr kumimoji="1" lang="ja-JP" altLang="en-US" sz="1050" dirty="0" smtClean="0">
                <a:solidFill>
                  <a:schemeClr val="tx1"/>
                </a:solidFill>
                <a:ea typeface="AR P丸ゴシック体M"/>
              </a:rPr>
              <a:t>包囲網</a:t>
            </a:r>
            <a:r>
              <a:rPr kumimoji="1" lang="en-US" altLang="ja-JP" sz="1050" dirty="0" smtClean="0">
                <a:solidFill>
                  <a:schemeClr val="tx1"/>
                </a:solidFill>
                <a:ea typeface="AR P丸ゴシック体M"/>
              </a:rPr>
              <a:t>(</a:t>
            </a:r>
            <a:r>
              <a:rPr kumimoji="1" lang="ja-JP" altLang="en-US" sz="1050" dirty="0" smtClean="0">
                <a:solidFill>
                  <a:schemeClr val="tx1"/>
                </a:solidFill>
                <a:ea typeface="AR P丸ゴシック体M"/>
              </a:rPr>
              <a:t>米、英、中国、オランダ</a:t>
            </a:r>
            <a:r>
              <a:rPr kumimoji="1" lang="en-US" altLang="ja-JP" sz="1050" dirty="0" smtClean="0">
                <a:solidFill>
                  <a:schemeClr val="tx1"/>
                </a:solidFill>
                <a:ea typeface="AR P丸ゴシック体M"/>
              </a:rPr>
              <a:t>)</a:t>
            </a:r>
            <a:r>
              <a:rPr kumimoji="1" lang="ja-JP" altLang="en-US" sz="1050" dirty="0" smtClean="0">
                <a:solidFill>
                  <a:schemeClr val="tx1"/>
                </a:solidFill>
                <a:ea typeface="AR P丸ゴシック体M"/>
              </a:rPr>
              <a:t>を敷いている以上、日本は立ち上がらなければならない。</a:t>
            </a:r>
            <a:endParaRPr kumimoji="1" lang="en-US" altLang="ja-JP" sz="1050" dirty="0" smtClean="0">
              <a:solidFill>
                <a:schemeClr val="tx1"/>
              </a:solidFill>
              <a:ea typeface="AR P丸ゴシック体M"/>
            </a:endParaRPr>
          </a:p>
        </p:txBody>
      </p:sp>
      <p:sp>
        <p:nvSpPr>
          <p:cNvPr id="25" name="線吹き出し 1 (枠付き) 24"/>
          <p:cNvSpPr/>
          <p:nvPr/>
        </p:nvSpPr>
        <p:spPr>
          <a:xfrm>
            <a:off x="5508104" y="1124744"/>
            <a:ext cx="3384376" cy="504056"/>
          </a:xfrm>
          <a:prstGeom prst="borderCallout1">
            <a:avLst>
              <a:gd name="adj1" fmla="val 48985"/>
              <a:gd name="adj2" fmla="val -4239"/>
              <a:gd name="adj3" fmla="val 128993"/>
              <a:gd name="adj4" fmla="val -17864"/>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ea typeface="AR P丸ゴシック体M"/>
              </a:rPr>
              <a:t>道南アジアの国の戦後の独立は、日本の貢献だ。しかしそれらの国からそんな評価は聞かれない。むしろ、多大な犠牲を蒙ったとの主張である。</a:t>
            </a:r>
            <a:endParaRPr kumimoji="1" lang="ja-JP" altLang="en-US" sz="1050" dirty="0">
              <a:solidFill>
                <a:schemeClr val="tx1"/>
              </a:solidFill>
              <a:ea typeface="AR P丸ゴシック体M"/>
            </a:endParaRPr>
          </a:p>
        </p:txBody>
      </p:sp>
      <p:sp>
        <p:nvSpPr>
          <p:cNvPr id="26" name="線吹き出し 1 (枠付き) 25"/>
          <p:cNvSpPr/>
          <p:nvPr/>
        </p:nvSpPr>
        <p:spPr>
          <a:xfrm>
            <a:off x="5508104" y="1700808"/>
            <a:ext cx="3384376" cy="576064"/>
          </a:xfrm>
          <a:prstGeom prst="borderCallout1">
            <a:avLst>
              <a:gd name="adj1" fmla="val 52420"/>
              <a:gd name="adj2" fmla="val -4648"/>
              <a:gd name="adj3" fmla="val 78830"/>
              <a:gd name="adj4" fmla="val -16636"/>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ea typeface="AR P丸ゴシック体M"/>
              </a:rPr>
              <a:t>帝国主義的な搾取をめざして侵略戦争を行った。「昭和史」（岩波書店、昭和</a:t>
            </a:r>
            <a:r>
              <a:rPr kumimoji="1" lang="en-US" altLang="ja-JP" sz="1050" dirty="0" smtClean="0">
                <a:solidFill>
                  <a:schemeClr val="tx1"/>
                </a:solidFill>
                <a:ea typeface="AR P丸ゴシック体M"/>
              </a:rPr>
              <a:t>30</a:t>
            </a:r>
            <a:r>
              <a:rPr kumimoji="1" lang="ja-JP" altLang="en-US" sz="1050" dirty="0" smtClean="0">
                <a:solidFill>
                  <a:schemeClr val="tx1"/>
                </a:solidFill>
                <a:ea typeface="AR P丸ゴシック体M"/>
              </a:rPr>
              <a:t>年）がベストセラーとなり。ジャーナリズムに一定の役割を果たしてきた。</a:t>
            </a:r>
            <a:endParaRPr kumimoji="1" lang="ja-JP" altLang="en-US" sz="1050" dirty="0">
              <a:solidFill>
                <a:schemeClr val="tx1"/>
              </a:solidFill>
              <a:ea typeface="AR P丸ゴシック体M"/>
            </a:endParaRPr>
          </a:p>
        </p:txBody>
      </p:sp>
      <p:sp>
        <p:nvSpPr>
          <p:cNvPr id="27" name="線吹き出し 1 (枠付き) 26"/>
          <p:cNvSpPr/>
          <p:nvPr/>
        </p:nvSpPr>
        <p:spPr>
          <a:xfrm>
            <a:off x="5508104" y="2348880"/>
            <a:ext cx="3384376" cy="576064"/>
          </a:xfrm>
          <a:prstGeom prst="borderCallout1">
            <a:avLst>
              <a:gd name="adj1" fmla="val 56696"/>
              <a:gd name="adj2" fmla="val -4649"/>
              <a:gd name="adj3" fmla="val 34203"/>
              <a:gd name="adj4" fmla="val -15818"/>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rPr>
              <a:t>日本は常に正しく、米英に平和の意志を妨害され、やむなく立ちあった。「忠臣蔵」の太平洋戦争観である。土壇場まで耐え抜き、最後に刀を抜いた。</a:t>
            </a:r>
            <a:endParaRPr kumimoji="1" lang="ja-JP" altLang="en-US" sz="1050" dirty="0">
              <a:solidFill>
                <a:schemeClr val="tx1"/>
              </a:solidFill>
            </a:endParaRPr>
          </a:p>
        </p:txBody>
      </p:sp>
      <p:sp>
        <p:nvSpPr>
          <p:cNvPr id="28" name="線吹き出し 1 (枠付き) 27"/>
          <p:cNvSpPr/>
          <p:nvPr/>
        </p:nvSpPr>
        <p:spPr>
          <a:xfrm>
            <a:off x="5508104" y="2996952"/>
            <a:ext cx="3384376" cy="576064"/>
          </a:xfrm>
          <a:prstGeom prst="borderCallout1">
            <a:avLst>
              <a:gd name="adj1" fmla="val 3786"/>
              <a:gd name="adj2" fmla="val -4239"/>
              <a:gd name="adj3" fmla="val -16571"/>
              <a:gd name="adj4" fmla="val -15409"/>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rPr>
              <a:t>開戦時の軍事指導者たちが、それまでの政策（統帥権の独立など）の矛盾を背負い込まされていた。政治家と軍人の「会話」がなくなっていた。</a:t>
            </a:r>
            <a:endParaRPr kumimoji="1" lang="ja-JP" altLang="en-US" sz="1050" dirty="0">
              <a:solidFill>
                <a:schemeClr val="tx1"/>
              </a:solidFill>
            </a:endParaRPr>
          </a:p>
        </p:txBody>
      </p:sp>
      <p:sp>
        <p:nvSpPr>
          <p:cNvPr id="29" name="線吹き出し 1 (枠付き) 28"/>
          <p:cNvSpPr/>
          <p:nvPr/>
        </p:nvSpPr>
        <p:spPr>
          <a:xfrm>
            <a:off x="5508104" y="3645024"/>
            <a:ext cx="3384376" cy="576064"/>
          </a:xfrm>
          <a:prstGeom prst="borderCallout1">
            <a:avLst>
              <a:gd name="adj1" fmla="val 18750"/>
              <a:gd name="adj2" fmla="val -8333"/>
              <a:gd name="adj3" fmla="val -22182"/>
              <a:gd name="adj4" fmla="val -39152"/>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rPr>
              <a:t>ドイツを頼りにする形で南部仏印に武力進駐。米の石油禁輸をまねいた。国策決定の判断ミスや分析の拙劣さが戦争の原因である。</a:t>
            </a:r>
            <a:endParaRPr kumimoji="1" lang="ja-JP" altLang="en-US" sz="1050" dirty="0">
              <a:solidFill>
                <a:schemeClr val="tx1"/>
              </a:solidFill>
            </a:endParaRPr>
          </a:p>
        </p:txBody>
      </p:sp>
      <p:sp>
        <p:nvSpPr>
          <p:cNvPr id="30" name="線吹き出し 1 (枠付き) 29"/>
          <p:cNvSpPr/>
          <p:nvPr/>
        </p:nvSpPr>
        <p:spPr>
          <a:xfrm>
            <a:off x="5508104" y="4293096"/>
            <a:ext cx="3384376" cy="576064"/>
          </a:xfrm>
          <a:prstGeom prst="borderCallout1">
            <a:avLst>
              <a:gd name="adj1" fmla="val -7705"/>
              <a:gd name="adj2" fmla="val -6286"/>
              <a:gd name="adj3" fmla="val -72688"/>
              <a:gd name="adj4" fmla="val -28508"/>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ea typeface="AR P丸ゴシック体M"/>
              </a:rPr>
              <a:t>謀略史観。軍事指導者のなかに共産主義者が入り込み、意図的に戦争へ引き込み、革命と結びつけ、天皇制を打倒し、日本人民を解放するための戦争だった。</a:t>
            </a:r>
            <a:endParaRPr kumimoji="1" lang="ja-JP" altLang="en-US" sz="1050" dirty="0">
              <a:solidFill>
                <a:schemeClr val="tx1"/>
              </a:solidFill>
              <a:ea typeface="AR P丸ゴシック体M"/>
            </a:endParaRPr>
          </a:p>
        </p:txBody>
      </p:sp>
      <p:sp>
        <p:nvSpPr>
          <p:cNvPr id="31" name="正方形/長方形 30"/>
          <p:cNvSpPr/>
          <p:nvPr/>
        </p:nvSpPr>
        <p:spPr>
          <a:xfrm>
            <a:off x="395536" y="3501008"/>
            <a:ext cx="1080120" cy="288032"/>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ea typeface="AR P丸ゴシック体M"/>
              </a:rPr>
              <a:t>謀略史観</a:t>
            </a:r>
            <a:endParaRPr kumimoji="1" lang="ja-JP" altLang="en-US" sz="1050" dirty="0">
              <a:solidFill>
                <a:schemeClr val="tx1"/>
              </a:solidFill>
              <a:ea typeface="AR P丸ゴシック体M"/>
            </a:endParaRPr>
          </a:p>
        </p:txBody>
      </p:sp>
      <p:sp>
        <p:nvSpPr>
          <p:cNvPr id="33" name="正方形/長方形 32"/>
          <p:cNvSpPr/>
          <p:nvPr/>
        </p:nvSpPr>
        <p:spPr>
          <a:xfrm>
            <a:off x="395536" y="2492896"/>
            <a:ext cx="1080120" cy="36004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ea typeface="AR P丸ゴシック体M"/>
              </a:rPr>
              <a:t>保坂正康</a:t>
            </a:r>
            <a:endParaRPr kumimoji="1" lang="ja-JP" altLang="en-US" sz="1050" dirty="0">
              <a:solidFill>
                <a:schemeClr val="tx1"/>
              </a:solidFill>
              <a:ea typeface="AR P丸ゴシック体M"/>
            </a:endParaRPr>
          </a:p>
        </p:txBody>
      </p:sp>
      <p:cxnSp>
        <p:nvCxnSpPr>
          <p:cNvPr id="42" name="直線コネクタ 41"/>
          <p:cNvCxnSpPr/>
          <p:nvPr/>
        </p:nvCxnSpPr>
        <p:spPr>
          <a:xfrm>
            <a:off x="1691680" y="2708920"/>
            <a:ext cx="864096" cy="144016"/>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V="1">
            <a:off x="1691680" y="2276872"/>
            <a:ext cx="792088" cy="432048"/>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直線コネクタ 46"/>
          <p:cNvCxnSpPr>
            <a:endCxn id="3" idx="1"/>
          </p:cNvCxnSpPr>
          <p:nvPr/>
        </p:nvCxnSpPr>
        <p:spPr>
          <a:xfrm>
            <a:off x="1691680" y="3645024"/>
            <a:ext cx="792088" cy="134144"/>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8" name="角丸四角形 47"/>
          <p:cNvSpPr/>
          <p:nvPr/>
        </p:nvSpPr>
        <p:spPr>
          <a:xfrm>
            <a:off x="3635896" y="692696"/>
            <a:ext cx="1512168" cy="360040"/>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chemeClr val="tx1"/>
                </a:solidFill>
                <a:ea typeface="AR P丸ゴシック体M"/>
              </a:rPr>
              <a:t>私が教わった理由</a:t>
            </a:r>
            <a:endParaRPr kumimoji="1" lang="ja-JP" altLang="en-US" sz="1050" b="1" dirty="0">
              <a:solidFill>
                <a:schemeClr val="tx1"/>
              </a:solidFill>
              <a:ea typeface="AR P丸ゴシック体M"/>
            </a:endParaRPr>
          </a:p>
        </p:txBody>
      </p:sp>
      <p:sp>
        <p:nvSpPr>
          <p:cNvPr id="49" name="正方形/長方形 48"/>
          <p:cNvSpPr/>
          <p:nvPr/>
        </p:nvSpPr>
        <p:spPr>
          <a:xfrm>
            <a:off x="5652120" y="5229200"/>
            <a:ext cx="273630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ea typeface="AR P丸ゴシック体M"/>
              </a:rPr>
              <a:t>「昭和史の深層」保坂正康　</a:t>
            </a:r>
            <a:r>
              <a:rPr kumimoji="1" lang="en-US" altLang="ja-JP" sz="1050" dirty="0" smtClean="0">
                <a:solidFill>
                  <a:schemeClr val="tx1"/>
                </a:solidFill>
                <a:ea typeface="AR P丸ゴシック体M"/>
              </a:rPr>
              <a:t>(</a:t>
            </a:r>
            <a:r>
              <a:rPr kumimoji="1" lang="ja-JP" altLang="en-US" sz="1050" dirty="0" smtClean="0">
                <a:solidFill>
                  <a:schemeClr val="tx1"/>
                </a:solidFill>
                <a:ea typeface="AR P丸ゴシック体M"/>
              </a:rPr>
              <a:t>平凡社新書</a:t>
            </a:r>
            <a:r>
              <a:rPr kumimoji="1" lang="en-US" altLang="ja-JP" sz="1050" dirty="0" smtClean="0">
                <a:solidFill>
                  <a:schemeClr val="tx1"/>
                </a:solidFill>
                <a:ea typeface="AR P丸ゴシック体M"/>
              </a:rPr>
              <a:t>)</a:t>
            </a:r>
            <a:endParaRPr kumimoji="1" lang="ja-JP" altLang="en-US" sz="1050" dirty="0">
              <a:solidFill>
                <a:schemeClr val="tx1"/>
              </a:solidFill>
              <a:ea typeface="AR P丸ゴシック体M"/>
            </a:endParaRPr>
          </a:p>
        </p:txBody>
      </p:sp>
      <p:sp>
        <p:nvSpPr>
          <p:cNvPr id="50" name="角丸四角形 49"/>
          <p:cNvSpPr/>
          <p:nvPr/>
        </p:nvSpPr>
        <p:spPr>
          <a:xfrm>
            <a:off x="323528" y="4077072"/>
            <a:ext cx="4320480" cy="1152128"/>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ea typeface="AR P丸ゴシック体M"/>
              </a:rPr>
              <a:t>戦争の呼称・性格が一致していない。国民合意ができていない。</a:t>
            </a:r>
            <a:endParaRPr lang="en-US" altLang="ja-JP" sz="1050" dirty="0" smtClean="0">
              <a:solidFill>
                <a:schemeClr val="tx1"/>
              </a:solidFill>
              <a:ea typeface="AR P丸ゴシック体M"/>
            </a:endParaRPr>
          </a:p>
          <a:p>
            <a:r>
              <a:rPr lang="ja-JP" altLang="en-US" sz="1050" dirty="0" smtClean="0">
                <a:solidFill>
                  <a:schemeClr val="tx1"/>
                </a:solidFill>
                <a:ea typeface="AR P丸ゴシック体M"/>
              </a:rPr>
              <a:t>●太平洋戦争、アジア太平洋戦争、第</a:t>
            </a:r>
            <a:r>
              <a:rPr lang="en-US" altLang="ja-JP" sz="1050" dirty="0" smtClean="0">
                <a:solidFill>
                  <a:schemeClr val="tx1"/>
                </a:solidFill>
                <a:ea typeface="AR P丸ゴシック体M"/>
              </a:rPr>
              <a:t>2</a:t>
            </a:r>
            <a:r>
              <a:rPr lang="ja-JP" altLang="en-US" sz="1050" dirty="0" smtClean="0">
                <a:solidFill>
                  <a:schemeClr val="tx1"/>
                </a:solidFill>
                <a:ea typeface="AR P丸ゴシック体M"/>
              </a:rPr>
              <a:t>次世界大戦。</a:t>
            </a:r>
            <a:endParaRPr lang="en-US" altLang="ja-JP" sz="1050" dirty="0" smtClean="0">
              <a:solidFill>
                <a:schemeClr val="tx1"/>
              </a:solidFill>
              <a:ea typeface="AR P丸ゴシック体M"/>
            </a:endParaRPr>
          </a:p>
          <a:p>
            <a:r>
              <a:rPr lang="ja-JP" altLang="en-US" sz="1050" dirty="0" smtClean="0">
                <a:solidFill>
                  <a:schemeClr val="tx1"/>
                </a:solidFill>
                <a:ea typeface="AR P丸ゴシック体M"/>
              </a:rPr>
              <a:t>米英－民主主義を守る戦い</a:t>
            </a:r>
            <a:endParaRPr lang="en-US" altLang="ja-JP" sz="1050" dirty="0" smtClean="0">
              <a:solidFill>
                <a:schemeClr val="tx1"/>
              </a:solidFill>
              <a:ea typeface="AR P丸ゴシック体M"/>
            </a:endParaRPr>
          </a:p>
          <a:p>
            <a:r>
              <a:rPr lang="ja-JP" altLang="en-US" sz="1050" dirty="0" smtClean="0">
                <a:solidFill>
                  <a:schemeClr val="tx1"/>
                </a:solidFill>
                <a:ea typeface="AR P丸ゴシック体M"/>
              </a:rPr>
              <a:t>旧ソ連－祖国防衛戦争</a:t>
            </a:r>
            <a:endParaRPr lang="en-US" altLang="ja-JP" sz="1050" dirty="0" smtClean="0">
              <a:solidFill>
                <a:schemeClr val="tx1"/>
              </a:solidFill>
              <a:ea typeface="AR P丸ゴシック体M"/>
            </a:endParaRPr>
          </a:p>
          <a:p>
            <a:r>
              <a:rPr lang="ja-JP" altLang="en-US" sz="1050" dirty="0" smtClean="0">
                <a:solidFill>
                  <a:schemeClr val="tx1"/>
                </a:solidFill>
                <a:ea typeface="AR P丸ゴシック体M"/>
              </a:rPr>
              <a:t>中国－抗日戦争</a:t>
            </a:r>
            <a:endParaRPr lang="en-US" altLang="ja-JP" sz="1050" dirty="0" smtClean="0">
              <a:solidFill>
                <a:schemeClr val="tx1"/>
              </a:solidFill>
              <a:ea typeface="AR P丸ゴシック体M"/>
            </a:endParaRPr>
          </a:p>
          <a:p>
            <a:r>
              <a:rPr lang="ja-JP" altLang="en-US" sz="1050" dirty="0" smtClean="0">
                <a:solidFill>
                  <a:schemeClr val="tx1"/>
                </a:solidFill>
                <a:ea typeface="AR P丸ゴシック体M"/>
              </a:rPr>
              <a:t>韓国－日帝</a:t>
            </a:r>
            <a:r>
              <a:rPr lang="en-US" altLang="ja-JP" sz="1050" dirty="0" smtClean="0">
                <a:solidFill>
                  <a:schemeClr val="tx1"/>
                </a:solidFill>
                <a:ea typeface="AR P丸ゴシック体M"/>
              </a:rPr>
              <a:t>36</a:t>
            </a:r>
            <a:r>
              <a:rPr lang="ja-JP" altLang="en-US" sz="1050" dirty="0" smtClean="0">
                <a:solidFill>
                  <a:schemeClr val="tx1"/>
                </a:solidFill>
                <a:ea typeface="AR P丸ゴシック体M"/>
              </a:rPr>
              <a:t>年の支配を断ち切る解放戦争</a:t>
            </a:r>
            <a:endParaRPr kumimoji="1" lang="ja-JP" altLang="en-US" dirty="0"/>
          </a:p>
        </p:txBody>
      </p:sp>
      <p:sp>
        <p:nvSpPr>
          <p:cNvPr id="32" name="角丸四角形 31"/>
          <p:cNvSpPr/>
          <p:nvPr/>
        </p:nvSpPr>
        <p:spPr>
          <a:xfrm>
            <a:off x="323528" y="5301208"/>
            <a:ext cx="4320480" cy="720080"/>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ea typeface="AR P丸ゴシック体M"/>
              </a:rPr>
              <a:t>「自由社」の中学の歴史教科書</a:t>
            </a:r>
            <a:endParaRPr lang="en-US" altLang="ja-JP" sz="1050" dirty="0" smtClean="0">
              <a:solidFill>
                <a:schemeClr val="tx1"/>
              </a:solidFill>
              <a:ea typeface="AR P丸ゴシック体M"/>
            </a:endParaRPr>
          </a:p>
          <a:p>
            <a:r>
              <a:rPr lang="ja-JP" altLang="en-US" sz="1050" dirty="0" smtClean="0">
                <a:solidFill>
                  <a:schemeClr val="tx1"/>
                </a:solidFill>
                <a:ea typeface="AR P丸ゴシック体M"/>
              </a:rPr>
              <a:t>「大東亜戦争」「自存自衛のための戦争」であり、日本軍の勝利を「東南アジアやインドの人々に独立と夢と勇気を育てた」と賛美。</a:t>
            </a:r>
            <a:endParaRPr lang="ja-JP" altLang="en-US" sz="1050" dirty="0">
              <a:solidFill>
                <a:schemeClr val="tx1"/>
              </a:solidFill>
              <a:ea typeface="AR P丸ゴシック体M"/>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7632848" cy="792088"/>
          </a:xfrm>
        </p:spPr>
        <p:txBody>
          <a:bodyPr/>
          <a:lstStyle/>
          <a:p>
            <a:r>
              <a:rPr lang="ja-JP" altLang="en-US" sz="1800" b="1" dirty="0" smtClean="0">
                <a:latin typeface="AR P丸ゴシック体M" pitchFamily="50" charset="-128"/>
                <a:ea typeface="AR P丸ゴシック体M" pitchFamily="50" charset="-128"/>
              </a:rPr>
              <a:t>ものごとを歴史的に見る。そして想像する！</a:t>
            </a:r>
            <a:r>
              <a:rPr lang="en-US" altLang="ja-JP" sz="1800" b="1" dirty="0" smtClean="0">
                <a:latin typeface="AR P丸ゴシック体M" pitchFamily="50" charset="-128"/>
                <a:ea typeface="AR P丸ゴシック体M" pitchFamily="50" charset="-128"/>
              </a:rPr>
              <a:t/>
            </a:r>
            <a:br>
              <a:rPr lang="en-US" altLang="ja-JP" sz="1800" b="1" dirty="0" smtClean="0">
                <a:latin typeface="AR P丸ゴシック体M" pitchFamily="50" charset="-128"/>
                <a:ea typeface="AR P丸ゴシック体M" pitchFamily="50" charset="-128"/>
              </a:rPr>
            </a:br>
            <a:r>
              <a:rPr lang="ja-JP" altLang="en-US" sz="1050" dirty="0" smtClean="0">
                <a:latin typeface="AR P丸ゴシック体M" pitchFamily="50" charset="-128"/>
                <a:ea typeface="AR P丸ゴシック体M" pitchFamily="50" charset="-128"/>
              </a:rPr>
              <a:t>例えば　</a:t>
            </a:r>
            <a:r>
              <a:rPr lang="ja-JP" altLang="en-US" sz="1800" b="1" dirty="0" smtClean="0">
                <a:latin typeface="AR P丸ゴシック体M" pitchFamily="50" charset="-128"/>
                <a:ea typeface="AR P丸ゴシック体M" pitchFamily="50" charset="-128"/>
              </a:rPr>
              <a:t>戦争</a:t>
            </a:r>
            <a:r>
              <a:rPr lang="ja-JP" altLang="en-US" sz="1800" dirty="0" smtClean="0">
                <a:latin typeface="AR P丸ゴシック体M" pitchFamily="50" charset="-128"/>
                <a:ea typeface="AR P丸ゴシック体M" pitchFamily="50" charset="-128"/>
              </a:rPr>
              <a:t> </a:t>
            </a:r>
            <a:r>
              <a:rPr lang="ja-JP" altLang="en-US" sz="1050" dirty="0" smtClean="0">
                <a:latin typeface="AR P丸ゴシック体M" pitchFamily="50" charset="-128"/>
                <a:ea typeface="AR P丸ゴシック体M" pitchFamily="50" charset="-128"/>
              </a:rPr>
              <a:t>について</a:t>
            </a:r>
            <a:r>
              <a:rPr kumimoji="1" lang="en-US" altLang="ja-JP" sz="1050" dirty="0" smtClean="0">
                <a:effectLst/>
                <a:latin typeface="AR P丸ゴシック体M" pitchFamily="50" charset="-128"/>
                <a:ea typeface="AR P丸ゴシック体M" pitchFamily="50" charset="-128"/>
              </a:rPr>
              <a:t/>
            </a:r>
            <a:br>
              <a:rPr kumimoji="1" lang="en-US" altLang="ja-JP" sz="1050" dirty="0" smtClean="0">
                <a:effectLst/>
                <a:latin typeface="AR P丸ゴシック体M" pitchFamily="50" charset="-128"/>
                <a:ea typeface="AR P丸ゴシック体M" pitchFamily="50" charset="-128"/>
              </a:rPr>
            </a:br>
            <a:endParaRPr kumimoji="1" lang="ja-JP" altLang="en-US" sz="1050" dirty="0">
              <a:effectLst/>
              <a:latin typeface="AR P丸ゴシック体M" pitchFamily="50" charset="-128"/>
              <a:ea typeface="AR P丸ゴシック体M" pitchFamily="50" charset="-128"/>
            </a:endParaRPr>
          </a:p>
        </p:txBody>
      </p:sp>
      <p:sp>
        <p:nvSpPr>
          <p:cNvPr id="3" name="コンテンツ プレースホルダ 2"/>
          <p:cNvSpPr>
            <a:spLocks noGrp="1"/>
          </p:cNvSpPr>
          <p:nvPr>
            <p:ph idx="1"/>
          </p:nvPr>
        </p:nvSpPr>
        <p:spPr>
          <a:xfrm>
            <a:off x="755576" y="1556792"/>
            <a:ext cx="7931224" cy="4968552"/>
          </a:xfrm>
        </p:spPr>
        <p:txBody>
          <a:bodyPr/>
          <a:lstStyle/>
          <a:p>
            <a:pPr>
              <a:buNone/>
            </a:pPr>
            <a:endParaRPr kumimoji="1" lang="en-US" altLang="ja-JP" dirty="0" smtClean="0"/>
          </a:p>
          <a:p>
            <a:pPr>
              <a:buNone/>
            </a:pPr>
            <a:endParaRPr kumimoji="1" lang="ja-JP" altLang="en-US" dirty="0"/>
          </a:p>
        </p:txBody>
      </p:sp>
      <p:sp>
        <p:nvSpPr>
          <p:cNvPr id="4" name="正方形/長方形 3"/>
          <p:cNvSpPr/>
          <p:nvPr/>
        </p:nvSpPr>
        <p:spPr>
          <a:xfrm>
            <a:off x="611560" y="1196752"/>
            <a:ext cx="792088" cy="216024"/>
          </a:xfrm>
          <a:prstGeom prst="rect">
            <a:avLst/>
          </a:prstGeom>
          <a:solidFill>
            <a:schemeClr val="tx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latin typeface="AR P丸ゴシック体M" pitchFamily="50" charset="-128"/>
                <a:ea typeface="AR P丸ゴシック体M" pitchFamily="50" charset="-128"/>
              </a:rPr>
              <a:t>戦前</a:t>
            </a:r>
            <a:endParaRPr kumimoji="1" lang="ja-JP" altLang="en-US" sz="1400" dirty="0">
              <a:solidFill>
                <a:schemeClr val="bg1"/>
              </a:solidFill>
              <a:latin typeface="AR P丸ゴシック体M" pitchFamily="50" charset="-128"/>
              <a:ea typeface="AR P丸ゴシック体M" pitchFamily="50" charset="-128"/>
            </a:endParaRPr>
          </a:p>
        </p:txBody>
      </p:sp>
      <p:sp>
        <p:nvSpPr>
          <p:cNvPr id="5" name="正方形/長方形 4"/>
          <p:cNvSpPr/>
          <p:nvPr/>
        </p:nvSpPr>
        <p:spPr>
          <a:xfrm>
            <a:off x="2699792" y="1196752"/>
            <a:ext cx="792088" cy="216024"/>
          </a:xfrm>
          <a:prstGeom prst="rect">
            <a:avLst/>
          </a:prstGeom>
          <a:solidFill>
            <a:schemeClr val="tx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latin typeface="AR P丸ゴシック体M" pitchFamily="50" charset="-128"/>
                <a:ea typeface="AR P丸ゴシック体M" pitchFamily="50" charset="-128"/>
              </a:rPr>
              <a:t>戦後</a:t>
            </a:r>
            <a:endParaRPr kumimoji="1" lang="ja-JP" altLang="en-US" sz="1400" dirty="0">
              <a:solidFill>
                <a:schemeClr val="bg1"/>
              </a:solidFill>
              <a:latin typeface="AR P丸ゴシック体M" pitchFamily="50" charset="-128"/>
              <a:ea typeface="AR P丸ゴシック体M" pitchFamily="50" charset="-128"/>
            </a:endParaRPr>
          </a:p>
        </p:txBody>
      </p:sp>
      <p:sp>
        <p:nvSpPr>
          <p:cNvPr id="6" name="正方形/長方形 5"/>
          <p:cNvSpPr/>
          <p:nvPr/>
        </p:nvSpPr>
        <p:spPr>
          <a:xfrm>
            <a:off x="467544" y="1988840"/>
            <a:ext cx="7560840" cy="216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latin typeface="AR P丸ゴシック体M" pitchFamily="50" charset="-128"/>
                <a:ea typeface="AR P丸ゴシック体M" pitchFamily="50" charset="-128"/>
              </a:rPr>
              <a:t>　　</a:t>
            </a:r>
            <a:r>
              <a:rPr kumimoji="1" lang="ja-JP" altLang="en-US" dirty="0" smtClean="0">
                <a:solidFill>
                  <a:schemeClr val="tx1"/>
                </a:solidFill>
                <a:latin typeface="AR P丸ゴシック体M" pitchFamily="50" charset="-128"/>
                <a:ea typeface="AR P丸ゴシック体M" pitchFamily="50" charset="-128"/>
              </a:rPr>
              <a:t>　</a:t>
            </a:r>
            <a:r>
              <a:rPr kumimoji="1" lang="en-US" altLang="ja-JP" dirty="0" smtClean="0">
                <a:solidFill>
                  <a:schemeClr val="tx1"/>
                </a:solidFill>
                <a:latin typeface="AR P丸ゴシック体M" pitchFamily="50" charset="-128"/>
                <a:ea typeface="AR P丸ゴシック体M" pitchFamily="50" charset="-128"/>
              </a:rPr>
              <a:t>77</a:t>
            </a:r>
            <a:r>
              <a:rPr kumimoji="1" lang="ja-JP" altLang="en-US" dirty="0" smtClean="0">
                <a:solidFill>
                  <a:schemeClr val="tx1"/>
                </a:solidFill>
                <a:latin typeface="AR P丸ゴシック体M" pitchFamily="50" charset="-128"/>
                <a:ea typeface="AR P丸ゴシック体M" pitchFamily="50" charset="-128"/>
              </a:rPr>
              <a:t>年間　　</a:t>
            </a:r>
            <a:r>
              <a:rPr kumimoji="1" lang="ja-JP" altLang="en-US" b="1" dirty="0" smtClean="0">
                <a:solidFill>
                  <a:schemeClr val="tx1"/>
                </a:solidFill>
                <a:latin typeface="AR P丸ゴシック体M" pitchFamily="50" charset="-128"/>
                <a:ea typeface="AR P丸ゴシック体M" pitchFamily="50" charset="-128"/>
              </a:rPr>
              <a:t>　</a:t>
            </a:r>
            <a:r>
              <a:rPr kumimoji="1" lang="ja-JP" altLang="en-US" dirty="0" smtClean="0">
                <a:solidFill>
                  <a:schemeClr val="tx1"/>
                </a:solidFill>
                <a:latin typeface="AR P丸ゴシック体M" pitchFamily="50" charset="-128"/>
                <a:ea typeface="AR P丸ゴシック体M" pitchFamily="50" charset="-128"/>
              </a:rPr>
              <a:t>　</a:t>
            </a:r>
            <a:r>
              <a:rPr kumimoji="1" lang="en-US" altLang="ja-JP" dirty="0" smtClean="0">
                <a:solidFill>
                  <a:schemeClr val="tx1"/>
                </a:solidFill>
                <a:latin typeface="AR P丸ゴシック体M" pitchFamily="50" charset="-128"/>
                <a:ea typeface="AR P丸ゴシック体M" pitchFamily="50" charset="-128"/>
              </a:rPr>
              <a:t>66</a:t>
            </a:r>
            <a:r>
              <a:rPr kumimoji="1" lang="ja-JP" altLang="en-US" dirty="0" smtClean="0">
                <a:solidFill>
                  <a:schemeClr val="tx1"/>
                </a:solidFill>
                <a:latin typeface="AR P丸ゴシック体M" pitchFamily="50" charset="-128"/>
                <a:ea typeface="AR P丸ゴシック体M" pitchFamily="50" charset="-128"/>
              </a:rPr>
              <a:t>年間</a:t>
            </a:r>
            <a:endParaRPr kumimoji="1" lang="en-US" altLang="ja-JP" dirty="0" smtClean="0">
              <a:solidFill>
                <a:schemeClr val="tx1"/>
              </a:solidFill>
              <a:latin typeface="AR P丸ゴシック体M" pitchFamily="50" charset="-128"/>
              <a:ea typeface="AR P丸ゴシック体M" pitchFamily="50" charset="-128"/>
            </a:endParaRPr>
          </a:p>
          <a:p>
            <a:r>
              <a:rPr kumimoji="1" lang="en-US" altLang="ja-JP" sz="1800" dirty="0" smtClean="0">
                <a:solidFill>
                  <a:schemeClr val="tx1"/>
                </a:solidFill>
                <a:latin typeface="AR P丸ゴシック体M" pitchFamily="50" charset="-128"/>
                <a:ea typeface="AR P丸ゴシック体M" pitchFamily="50" charset="-128"/>
              </a:rPr>
              <a:t>1968</a:t>
            </a:r>
            <a:r>
              <a:rPr kumimoji="1" lang="ja-JP" altLang="en-US" sz="1800" dirty="0" smtClean="0">
                <a:solidFill>
                  <a:schemeClr val="tx1"/>
                </a:solidFill>
                <a:latin typeface="AR P丸ゴシック体M" pitchFamily="50" charset="-128"/>
                <a:ea typeface="AR P丸ゴシック体M" pitchFamily="50" charset="-128"/>
              </a:rPr>
              <a:t>年</a:t>
            </a:r>
            <a:r>
              <a:rPr kumimoji="1" lang="en-US" altLang="ja-JP" sz="1800" dirty="0" smtClean="0">
                <a:solidFill>
                  <a:schemeClr val="tx1"/>
                </a:solidFill>
                <a:latin typeface="AR P丸ゴシック体M" pitchFamily="50" charset="-128"/>
                <a:ea typeface="AR P丸ゴシック体M" pitchFamily="50" charset="-128"/>
              </a:rPr>
              <a:t>(</a:t>
            </a:r>
            <a:r>
              <a:rPr kumimoji="1" lang="ja-JP" altLang="en-US" sz="1800" dirty="0" smtClean="0">
                <a:solidFill>
                  <a:schemeClr val="tx1"/>
                </a:solidFill>
                <a:latin typeface="AR P丸ゴシック体M" pitchFamily="50" charset="-128"/>
                <a:ea typeface="AR P丸ゴシック体M" pitchFamily="50" charset="-128"/>
              </a:rPr>
              <a:t>明治元年</a:t>
            </a:r>
            <a:r>
              <a:rPr kumimoji="1" lang="en-US" altLang="ja-JP" sz="1800" dirty="0" smtClean="0">
                <a:solidFill>
                  <a:schemeClr val="tx1"/>
                </a:solidFill>
                <a:latin typeface="AR P丸ゴシック体M" pitchFamily="50" charset="-128"/>
                <a:ea typeface="AR P丸ゴシック体M" pitchFamily="50" charset="-128"/>
              </a:rPr>
              <a:t>)</a:t>
            </a:r>
            <a:r>
              <a:rPr kumimoji="1" lang="ja-JP" altLang="en-US" sz="1800" dirty="0" smtClean="0">
                <a:solidFill>
                  <a:schemeClr val="tx1"/>
                </a:solidFill>
                <a:latin typeface="AR P丸ゴシック体M" pitchFamily="50" charset="-128"/>
                <a:ea typeface="AR P丸ゴシック体M" pitchFamily="50" charset="-128"/>
              </a:rPr>
              <a:t>－</a:t>
            </a:r>
            <a:r>
              <a:rPr kumimoji="1" lang="en-US" altLang="ja-JP" sz="1800" dirty="0" smtClean="0">
                <a:solidFill>
                  <a:schemeClr val="tx1"/>
                </a:solidFill>
                <a:latin typeface="AR P丸ゴシック体M" pitchFamily="50" charset="-128"/>
                <a:ea typeface="AR P丸ゴシック体M" pitchFamily="50" charset="-128"/>
              </a:rPr>
              <a:t>1945</a:t>
            </a:r>
            <a:r>
              <a:rPr kumimoji="1" lang="ja-JP" altLang="en-US" sz="1800" dirty="0" smtClean="0">
                <a:solidFill>
                  <a:schemeClr val="tx1"/>
                </a:solidFill>
                <a:latin typeface="AR P丸ゴシック体M" pitchFamily="50" charset="-128"/>
                <a:ea typeface="AR P丸ゴシック体M" pitchFamily="50" charset="-128"/>
              </a:rPr>
              <a:t>年</a:t>
            </a:r>
            <a:r>
              <a:rPr kumimoji="1" lang="en-US" altLang="ja-JP" sz="1800" dirty="0" smtClean="0">
                <a:solidFill>
                  <a:schemeClr val="tx1"/>
                </a:solidFill>
                <a:latin typeface="AR P丸ゴシック体M" pitchFamily="50" charset="-128"/>
                <a:ea typeface="AR P丸ゴシック体M" pitchFamily="50" charset="-128"/>
              </a:rPr>
              <a:t>(</a:t>
            </a:r>
            <a:r>
              <a:rPr kumimoji="1" lang="ja-JP" altLang="en-US" sz="1800" dirty="0" smtClean="0">
                <a:solidFill>
                  <a:schemeClr val="tx1"/>
                </a:solidFill>
                <a:latin typeface="AR P丸ゴシック体M" pitchFamily="50" charset="-128"/>
                <a:ea typeface="AR P丸ゴシック体M" pitchFamily="50" charset="-128"/>
              </a:rPr>
              <a:t>敗戦</a:t>
            </a:r>
            <a:r>
              <a:rPr kumimoji="1" lang="en-US" altLang="ja-JP" sz="1800" dirty="0" smtClean="0">
                <a:solidFill>
                  <a:schemeClr val="tx1"/>
                </a:solidFill>
                <a:latin typeface="AR P丸ゴシック体M" pitchFamily="50" charset="-128"/>
                <a:ea typeface="AR P丸ゴシック体M" pitchFamily="50" charset="-128"/>
              </a:rPr>
              <a:t>)</a:t>
            </a:r>
            <a:r>
              <a:rPr kumimoji="1" lang="ja-JP" altLang="en-US" sz="1800" dirty="0" smtClean="0">
                <a:solidFill>
                  <a:schemeClr val="tx1"/>
                </a:solidFill>
                <a:latin typeface="AR P丸ゴシック体M" pitchFamily="50" charset="-128"/>
                <a:ea typeface="AR P丸ゴシック体M" pitchFamily="50" charset="-128"/>
              </a:rPr>
              <a:t>－</a:t>
            </a:r>
            <a:r>
              <a:rPr kumimoji="1" lang="en-US" altLang="ja-JP" sz="1800" dirty="0" smtClean="0">
                <a:solidFill>
                  <a:schemeClr val="tx1"/>
                </a:solidFill>
                <a:latin typeface="AR P丸ゴシック体M" pitchFamily="50" charset="-128"/>
                <a:ea typeface="AR P丸ゴシック体M" pitchFamily="50" charset="-128"/>
              </a:rPr>
              <a:t>1989</a:t>
            </a:r>
            <a:r>
              <a:rPr kumimoji="1" lang="ja-JP" altLang="en-US" sz="1800" dirty="0" smtClean="0">
                <a:solidFill>
                  <a:schemeClr val="tx1"/>
                </a:solidFill>
                <a:latin typeface="AR P丸ゴシック体M" pitchFamily="50" charset="-128"/>
                <a:ea typeface="AR P丸ゴシック体M" pitchFamily="50" charset="-128"/>
              </a:rPr>
              <a:t>年</a:t>
            </a:r>
            <a:r>
              <a:rPr kumimoji="1" lang="en-US" altLang="ja-JP" sz="1800" dirty="0" smtClean="0">
                <a:solidFill>
                  <a:schemeClr val="tx1"/>
                </a:solidFill>
                <a:latin typeface="AR P丸ゴシック体M" pitchFamily="50" charset="-128"/>
                <a:ea typeface="AR P丸ゴシック体M" pitchFamily="50" charset="-128"/>
              </a:rPr>
              <a:t>(</a:t>
            </a:r>
            <a:r>
              <a:rPr kumimoji="1" lang="ja-JP" altLang="en-US" sz="1800" dirty="0" smtClean="0">
                <a:solidFill>
                  <a:schemeClr val="tx1"/>
                </a:solidFill>
                <a:latin typeface="AR P丸ゴシック体M" pitchFamily="50" charset="-128"/>
                <a:ea typeface="AR P丸ゴシック体M" pitchFamily="50" charset="-128"/>
              </a:rPr>
              <a:t>平成</a:t>
            </a:r>
            <a:r>
              <a:rPr kumimoji="1" lang="en-US" altLang="ja-JP" sz="1800" dirty="0" smtClean="0">
                <a:solidFill>
                  <a:schemeClr val="tx1"/>
                </a:solidFill>
                <a:latin typeface="AR P丸ゴシック体M" pitchFamily="50" charset="-128"/>
                <a:ea typeface="AR P丸ゴシック体M" pitchFamily="50" charset="-128"/>
              </a:rPr>
              <a:t>)</a:t>
            </a:r>
            <a:r>
              <a:rPr kumimoji="1" lang="ja-JP" altLang="en-US" sz="1800" dirty="0" smtClean="0">
                <a:solidFill>
                  <a:schemeClr val="tx1"/>
                </a:solidFill>
                <a:latin typeface="AR P丸ゴシック体M" pitchFamily="50" charset="-128"/>
                <a:ea typeface="AR P丸ゴシック体M" pitchFamily="50" charset="-128"/>
              </a:rPr>
              <a:t>－</a:t>
            </a:r>
            <a:r>
              <a:rPr kumimoji="1" lang="en-US" altLang="ja-JP" sz="1800" dirty="0" smtClean="0">
                <a:solidFill>
                  <a:schemeClr val="tx1"/>
                </a:solidFill>
                <a:latin typeface="AR P丸ゴシック体M" pitchFamily="50" charset="-128"/>
                <a:ea typeface="AR P丸ゴシック体M" pitchFamily="50" charset="-128"/>
              </a:rPr>
              <a:t>2011</a:t>
            </a:r>
            <a:r>
              <a:rPr kumimoji="1" lang="ja-JP" altLang="en-US" sz="1800" dirty="0" smtClean="0">
                <a:solidFill>
                  <a:schemeClr val="tx1"/>
                </a:solidFill>
                <a:latin typeface="AR P丸ゴシック体M" pitchFamily="50" charset="-128"/>
                <a:ea typeface="AR P丸ゴシック体M" pitchFamily="50" charset="-128"/>
              </a:rPr>
              <a:t>年</a:t>
            </a:r>
            <a:endParaRPr kumimoji="1" lang="en-US" altLang="ja-JP" sz="1800" dirty="0" smtClean="0">
              <a:solidFill>
                <a:schemeClr val="tx1"/>
              </a:solidFill>
              <a:latin typeface="AR P丸ゴシック体M" pitchFamily="50" charset="-128"/>
              <a:ea typeface="AR P丸ゴシック体M" pitchFamily="50" charset="-128"/>
            </a:endParaRPr>
          </a:p>
          <a:p>
            <a:endParaRPr kumimoji="1" lang="en-US" altLang="ja-JP" dirty="0" smtClean="0">
              <a:solidFill>
                <a:schemeClr val="tx1"/>
              </a:solidFill>
              <a:latin typeface="AR P丸ゴシック体M" pitchFamily="50" charset="-128"/>
              <a:ea typeface="AR P丸ゴシック体M" pitchFamily="50" charset="-128"/>
            </a:endParaRPr>
          </a:p>
          <a:p>
            <a:endParaRPr kumimoji="1" lang="en-US" altLang="ja-JP" dirty="0" smtClean="0">
              <a:solidFill>
                <a:schemeClr val="tx1"/>
              </a:solidFill>
              <a:latin typeface="AR P丸ゴシック体M" pitchFamily="50" charset="-128"/>
              <a:ea typeface="AR P丸ゴシック体M" pitchFamily="50" charset="-128"/>
            </a:endParaRPr>
          </a:p>
          <a:p>
            <a:endParaRPr lang="en-US" altLang="ja-JP" dirty="0" smtClean="0">
              <a:solidFill>
                <a:schemeClr val="tx1"/>
              </a:solidFill>
              <a:latin typeface="AR P丸ゴシック体M" pitchFamily="50" charset="-128"/>
              <a:ea typeface="AR P丸ゴシック体M" pitchFamily="50" charset="-128"/>
            </a:endParaRPr>
          </a:p>
          <a:p>
            <a:endParaRPr kumimoji="1" lang="en-US" altLang="ja-JP" dirty="0" smtClean="0">
              <a:solidFill>
                <a:schemeClr val="tx1"/>
              </a:solidFill>
              <a:latin typeface="AR P丸ゴシック体M" pitchFamily="50" charset="-128"/>
              <a:ea typeface="AR P丸ゴシック体M" pitchFamily="50" charset="-128"/>
            </a:endParaRPr>
          </a:p>
          <a:p>
            <a:endParaRPr lang="en-US" altLang="ja-JP" dirty="0" smtClean="0">
              <a:solidFill>
                <a:schemeClr val="tx1"/>
              </a:solidFill>
              <a:latin typeface="AR P丸ゴシック体M" pitchFamily="50" charset="-128"/>
              <a:ea typeface="AR P丸ゴシック体M" pitchFamily="50" charset="-128"/>
            </a:endParaRPr>
          </a:p>
          <a:p>
            <a:endParaRPr kumimoji="1" lang="en-US" altLang="ja-JP" dirty="0" smtClean="0">
              <a:solidFill>
                <a:schemeClr val="tx1"/>
              </a:solidFill>
              <a:latin typeface="AR P丸ゴシック体M" pitchFamily="50" charset="-128"/>
              <a:ea typeface="AR P丸ゴシック体M" pitchFamily="50" charset="-128"/>
            </a:endParaRPr>
          </a:p>
          <a:p>
            <a:endParaRPr lang="en-US" altLang="ja-JP" dirty="0" smtClean="0">
              <a:solidFill>
                <a:schemeClr val="tx1"/>
              </a:solidFill>
              <a:latin typeface="AR P丸ゴシック体M" pitchFamily="50" charset="-128"/>
              <a:ea typeface="AR P丸ゴシック体M" pitchFamily="50" charset="-128"/>
            </a:endParaRPr>
          </a:p>
          <a:p>
            <a:endParaRPr kumimoji="1" lang="en-US" altLang="ja-JP" dirty="0" smtClean="0">
              <a:solidFill>
                <a:schemeClr val="tx1"/>
              </a:solidFill>
              <a:latin typeface="AR P丸ゴシック体M" pitchFamily="50" charset="-128"/>
              <a:ea typeface="AR P丸ゴシック体M" pitchFamily="50" charset="-128"/>
            </a:endParaRPr>
          </a:p>
          <a:p>
            <a:endParaRPr kumimoji="1" lang="ja-JP" altLang="en-US" dirty="0">
              <a:solidFill>
                <a:schemeClr val="tx1"/>
              </a:solidFill>
              <a:latin typeface="AR P丸ゴシック体M" pitchFamily="50" charset="-128"/>
              <a:ea typeface="AR P丸ゴシック体M" pitchFamily="50" charset="-128"/>
            </a:endParaRPr>
          </a:p>
        </p:txBody>
      </p:sp>
      <p:cxnSp>
        <p:nvCxnSpPr>
          <p:cNvPr id="8" name="直線コネクタ 7"/>
          <p:cNvCxnSpPr/>
          <p:nvPr/>
        </p:nvCxnSpPr>
        <p:spPr>
          <a:xfrm rot="16200000" flipH="1">
            <a:off x="2087724" y="1376772"/>
            <a:ext cx="864096" cy="216024"/>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1" name="メモ 10"/>
          <p:cNvSpPr/>
          <p:nvPr/>
        </p:nvSpPr>
        <p:spPr>
          <a:xfrm>
            <a:off x="539552" y="1988840"/>
            <a:ext cx="3456384" cy="3528392"/>
          </a:xfrm>
          <a:prstGeom prst="foldedCorner">
            <a:avLst/>
          </a:prstGeom>
          <a:solidFill>
            <a:schemeClr val="accent5">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800" dirty="0" smtClean="0">
              <a:solidFill>
                <a:schemeClr val="tx1"/>
              </a:solidFill>
              <a:latin typeface="AR P丸ゴシック体M" pitchFamily="50" charset="-128"/>
              <a:ea typeface="AR P丸ゴシック体M" pitchFamily="50" charset="-128"/>
            </a:endParaRPr>
          </a:p>
          <a:p>
            <a:r>
              <a:rPr kumimoji="1" lang="ja-JP" altLang="en-US" sz="1800" dirty="0" smtClean="0">
                <a:solidFill>
                  <a:schemeClr val="tx1"/>
                </a:solidFill>
                <a:latin typeface="AR P丸ゴシック体M" pitchFamily="50" charset="-128"/>
                <a:ea typeface="AR P丸ゴシック体M" pitchFamily="50" charset="-128"/>
              </a:rPr>
              <a:t>戦争に明け暮れた日本</a:t>
            </a:r>
            <a:endParaRPr kumimoji="1" lang="en-US" altLang="ja-JP" sz="1800" dirty="0" smtClean="0">
              <a:solidFill>
                <a:schemeClr val="tx1"/>
              </a:solidFill>
              <a:latin typeface="AR P丸ゴシック体M" pitchFamily="50" charset="-128"/>
              <a:ea typeface="AR P丸ゴシック体M" pitchFamily="50" charset="-128"/>
            </a:endParaRPr>
          </a:p>
          <a:p>
            <a:endParaRPr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国内で行なわれた戦争ではなく、すべてアジア・太平洋地域である。唯一、沖縄が戦場となった。空襲もあった。</a:t>
            </a:r>
            <a:endParaRPr lang="en-US" altLang="ja-JP" sz="1400" dirty="0" smtClean="0">
              <a:solidFill>
                <a:schemeClr val="tx1"/>
              </a:solidFill>
              <a:latin typeface="AR P丸ゴシック体M" pitchFamily="50" charset="-128"/>
              <a:ea typeface="AR P丸ゴシック体M" pitchFamily="50" charset="-128"/>
            </a:endParaRPr>
          </a:p>
          <a:p>
            <a:endParaRPr kumimoji="1"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台湾出兵</a:t>
            </a:r>
            <a:r>
              <a:rPr lang="en-US" altLang="ja-JP" sz="1400" dirty="0" smtClean="0">
                <a:solidFill>
                  <a:schemeClr val="tx1"/>
                </a:solidFill>
                <a:latin typeface="AR P丸ゴシック体M" pitchFamily="50" charset="-128"/>
                <a:ea typeface="AR P丸ゴシック体M" pitchFamily="50" charset="-128"/>
              </a:rPr>
              <a:t>(1874)→</a:t>
            </a:r>
            <a:r>
              <a:rPr lang="ja-JP" altLang="en-US" sz="1400" dirty="0" smtClean="0">
                <a:solidFill>
                  <a:schemeClr val="tx1"/>
                </a:solidFill>
                <a:latin typeface="AR P丸ゴシック体M" pitchFamily="50" charset="-128"/>
                <a:ea typeface="AR P丸ゴシック体M" pitchFamily="50" charset="-128"/>
              </a:rPr>
              <a:t>江華島事件（</a:t>
            </a:r>
            <a:r>
              <a:rPr lang="en-US" altLang="ja-JP" sz="1400" dirty="0" smtClean="0">
                <a:solidFill>
                  <a:schemeClr val="tx1"/>
                </a:solidFill>
                <a:latin typeface="AR P丸ゴシック体M" pitchFamily="50" charset="-128"/>
                <a:ea typeface="AR P丸ゴシック体M" pitchFamily="50" charset="-128"/>
              </a:rPr>
              <a:t>75</a:t>
            </a:r>
            <a:r>
              <a:rPr lang="ja-JP" altLang="en-US" sz="1400" dirty="0" smtClean="0">
                <a:solidFill>
                  <a:schemeClr val="tx1"/>
                </a:solidFill>
                <a:latin typeface="AR P丸ゴシック体M" pitchFamily="50" charset="-128"/>
                <a:ea typeface="AR P丸ゴシック体M" pitchFamily="50" charset="-128"/>
              </a:rPr>
              <a:t>）→日清戦争</a:t>
            </a:r>
            <a:r>
              <a:rPr lang="en-US" altLang="ja-JP" sz="1400" dirty="0" smtClean="0">
                <a:solidFill>
                  <a:schemeClr val="tx1"/>
                </a:solidFill>
                <a:latin typeface="AR P丸ゴシック体M" pitchFamily="50" charset="-128"/>
                <a:ea typeface="AR P丸ゴシック体M" pitchFamily="50" charset="-128"/>
              </a:rPr>
              <a:t>(94-95 </a:t>
            </a:r>
            <a:r>
              <a:rPr lang="ja-JP" altLang="en-US" sz="1400" dirty="0" smtClean="0">
                <a:solidFill>
                  <a:schemeClr val="tx1"/>
                </a:solidFill>
                <a:latin typeface="AR P丸ゴシック体M" pitchFamily="50" charset="-128"/>
                <a:ea typeface="AR P丸ゴシック体M" pitchFamily="50" charset="-128"/>
              </a:rPr>
              <a:t>）→義和団鎮圧戦争</a:t>
            </a:r>
            <a:r>
              <a:rPr lang="en-US" altLang="ja-JP" sz="1400" dirty="0" smtClean="0">
                <a:solidFill>
                  <a:schemeClr val="tx1"/>
                </a:solidFill>
                <a:latin typeface="AR P丸ゴシック体M" pitchFamily="50" charset="-128"/>
                <a:ea typeface="AR P丸ゴシック体M" pitchFamily="50" charset="-128"/>
              </a:rPr>
              <a:t>(1900)→</a:t>
            </a:r>
            <a:r>
              <a:rPr lang="ja-JP" altLang="en-US" sz="1400" dirty="0" smtClean="0">
                <a:solidFill>
                  <a:schemeClr val="tx1"/>
                </a:solidFill>
                <a:latin typeface="AR P丸ゴシック体M" pitchFamily="50" charset="-128"/>
                <a:ea typeface="AR P丸ゴシック体M" pitchFamily="50" charset="-128"/>
              </a:rPr>
              <a:t>日露戦争</a:t>
            </a:r>
            <a:r>
              <a:rPr lang="en-US" altLang="ja-JP" sz="1400" dirty="0" smtClean="0">
                <a:solidFill>
                  <a:schemeClr val="tx1"/>
                </a:solidFill>
                <a:latin typeface="AR P丸ゴシック体M" pitchFamily="50" charset="-128"/>
                <a:ea typeface="AR P丸ゴシック体M" pitchFamily="50" charset="-128"/>
              </a:rPr>
              <a:t>(04-05)</a:t>
            </a:r>
            <a:r>
              <a:rPr lang="ja-JP" altLang="en-US" sz="1400" dirty="0" smtClean="0">
                <a:solidFill>
                  <a:schemeClr val="tx1"/>
                </a:solidFill>
                <a:latin typeface="AR P丸ゴシック体M" pitchFamily="50" charset="-128"/>
                <a:ea typeface="AR P丸ゴシック体M" pitchFamily="50" charset="-128"/>
              </a:rPr>
              <a:t>→第</a:t>
            </a:r>
            <a:r>
              <a:rPr lang="en-US" altLang="ja-JP" sz="1400" dirty="0" smtClean="0">
                <a:solidFill>
                  <a:schemeClr val="tx1"/>
                </a:solidFill>
                <a:latin typeface="AR P丸ゴシック体M" pitchFamily="50" charset="-128"/>
                <a:ea typeface="AR P丸ゴシック体M" pitchFamily="50" charset="-128"/>
              </a:rPr>
              <a:t>1</a:t>
            </a:r>
            <a:r>
              <a:rPr lang="ja-JP" altLang="en-US" sz="1400" dirty="0" smtClean="0">
                <a:solidFill>
                  <a:schemeClr val="tx1"/>
                </a:solidFill>
                <a:latin typeface="AR P丸ゴシック体M" pitchFamily="50" charset="-128"/>
                <a:ea typeface="AR P丸ゴシック体M" pitchFamily="50" charset="-128"/>
              </a:rPr>
              <a:t>次世界大戦</a:t>
            </a:r>
            <a:r>
              <a:rPr lang="en-US" altLang="ja-JP" sz="1400" dirty="0" smtClean="0">
                <a:solidFill>
                  <a:schemeClr val="tx1"/>
                </a:solidFill>
                <a:latin typeface="AR P丸ゴシック体M" pitchFamily="50" charset="-128"/>
                <a:ea typeface="AR P丸ゴシック体M" pitchFamily="50" charset="-128"/>
              </a:rPr>
              <a:t>(14‐18)→</a:t>
            </a:r>
            <a:r>
              <a:rPr lang="ja-JP" altLang="en-US" sz="1400" dirty="0" smtClean="0">
                <a:solidFill>
                  <a:schemeClr val="tx1"/>
                </a:solidFill>
                <a:latin typeface="AR P丸ゴシック体M" pitchFamily="50" charset="-128"/>
                <a:ea typeface="AR P丸ゴシック体M" pitchFamily="50" charset="-128"/>
              </a:rPr>
              <a:t>シベリア出兵</a:t>
            </a:r>
            <a:r>
              <a:rPr lang="en-US" altLang="ja-JP" sz="1400" dirty="0" smtClean="0">
                <a:solidFill>
                  <a:schemeClr val="tx1"/>
                </a:solidFill>
                <a:latin typeface="AR P丸ゴシック体M" pitchFamily="50" charset="-128"/>
                <a:ea typeface="AR P丸ゴシック体M" pitchFamily="50" charset="-128"/>
              </a:rPr>
              <a:t>(18‐25)→</a:t>
            </a:r>
            <a:r>
              <a:rPr lang="ja-JP" altLang="en-US" sz="1400" dirty="0" smtClean="0">
                <a:solidFill>
                  <a:schemeClr val="tx1"/>
                </a:solidFill>
                <a:latin typeface="AR P丸ゴシック体M" pitchFamily="50" charset="-128"/>
                <a:ea typeface="AR P丸ゴシック体M" pitchFamily="50" charset="-128"/>
              </a:rPr>
              <a:t>山東出兵</a:t>
            </a:r>
            <a:r>
              <a:rPr lang="en-US" altLang="ja-JP" sz="1400" dirty="0" smtClean="0">
                <a:solidFill>
                  <a:schemeClr val="tx1"/>
                </a:solidFill>
                <a:latin typeface="AR P丸ゴシック体M" pitchFamily="50" charset="-128"/>
                <a:ea typeface="AR P丸ゴシック体M" pitchFamily="50" charset="-128"/>
              </a:rPr>
              <a:t>(27‐28)→</a:t>
            </a:r>
            <a:r>
              <a:rPr lang="ja-JP" altLang="en-US" sz="1400" dirty="0" smtClean="0">
                <a:solidFill>
                  <a:schemeClr val="tx1"/>
                </a:solidFill>
                <a:latin typeface="AR P丸ゴシック体M" pitchFamily="50" charset="-128"/>
                <a:ea typeface="AR P丸ゴシック体M" pitchFamily="50" charset="-128"/>
              </a:rPr>
              <a:t>満州事変</a:t>
            </a:r>
            <a:r>
              <a:rPr lang="en-US" altLang="ja-JP" sz="1400" dirty="0" smtClean="0">
                <a:solidFill>
                  <a:schemeClr val="tx1"/>
                </a:solidFill>
                <a:latin typeface="AR P丸ゴシック体M" pitchFamily="50" charset="-128"/>
                <a:ea typeface="AR P丸ゴシック体M" pitchFamily="50" charset="-128"/>
              </a:rPr>
              <a:t>(31)→</a:t>
            </a:r>
            <a:r>
              <a:rPr lang="ja-JP" altLang="en-US" sz="1400" dirty="0" smtClean="0">
                <a:solidFill>
                  <a:schemeClr val="tx1"/>
                </a:solidFill>
                <a:latin typeface="AR P丸ゴシック体M" pitchFamily="50" charset="-128"/>
                <a:ea typeface="AR P丸ゴシック体M" pitchFamily="50" charset="-128"/>
              </a:rPr>
              <a:t>日中戦争</a:t>
            </a:r>
            <a:r>
              <a:rPr lang="en-US" altLang="ja-JP" sz="1400" dirty="0" smtClean="0">
                <a:solidFill>
                  <a:schemeClr val="tx1"/>
                </a:solidFill>
                <a:latin typeface="AR P丸ゴシック体M" pitchFamily="50" charset="-128"/>
                <a:ea typeface="AR P丸ゴシック体M" pitchFamily="50" charset="-128"/>
              </a:rPr>
              <a:t>(37-45)</a:t>
            </a:r>
            <a:r>
              <a:rPr lang="ja-JP" altLang="en-US" sz="1400" dirty="0" smtClean="0">
                <a:solidFill>
                  <a:schemeClr val="tx1"/>
                </a:solidFill>
                <a:latin typeface="AR P丸ゴシック体M" pitchFamily="50" charset="-128"/>
                <a:ea typeface="AR P丸ゴシック体M" pitchFamily="50" charset="-128"/>
              </a:rPr>
              <a:t>→アジア・太平洋戦争</a:t>
            </a:r>
            <a:r>
              <a:rPr lang="en-US" altLang="ja-JP" sz="1400" dirty="0" smtClean="0">
                <a:solidFill>
                  <a:schemeClr val="tx1"/>
                </a:solidFill>
                <a:latin typeface="AR P丸ゴシック体M" pitchFamily="50" charset="-128"/>
                <a:ea typeface="AR P丸ゴシック体M" pitchFamily="50" charset="-128"/>
              </a:rPr>
              <a:t>(41‐45)</a:t>
            </a:r>
            <a:endParaRPr kumimoji="1" lang="ja-JP" altLang="en-US" sz="1400" dirty="0">
              <a:solidFill>
                <a:schemeClr val="tx1"/>
              </a:solidFill>
              <a:latin typeface="AR P丸ゴシック体M" pitchFamily="50" charset="-128"/>
              <a:ea typeface="AR P丸ゴシック体M" pitchFamily="50" charset="-128"/>
            </a:endParaRPr>
          </a:p>
        </p:txBody>
      </p:sp>
      <p:sp>
        <p:nvSpPr>
          <p:cNvPr id="12" name="メモ 11"/>
          <p:cNvSpPr/>
          <p:nvPr/>
        </p:nvSpPr>
        <p:spPr>
          <a:xfrm>
            <a:off x="4139952" y="1988840"/>
            <a:ext cx="3312368" cy="3528392"/>
          </a:xfrm>
          <a:prstGeom prst="foldedCorner">
            <a:avLst/>
          </a:prstGeom>
          <a:solidFill>
            <a:schemeClr val="accent5">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smtClean="0">
              <a:solidFill>
                <a:schemeClr val="bg1"/>
              </a:solidFill>
              <a:latin typeface="AR P丸ゴシック体M" pitchFamily="50" charset="-128"/>
              <a:ea typeface="AR P丸ゴシック体M" pitchFamily="50" charset="-128"/>
            </a:endParaRPr>
          </a:p>
          <a:p>
            <a:r>
              <a:rPr lang="ja-JP" altLang="en-US" sz="1800" dirty="0" smtClean="0">
                <a:solidFill>
                  <a:schemeClr val="tx1"/>
                </a:solidFill>
                <a:latin typeface="AR P丸ゴシック体M" pitchFamily="50" charset="-128"/>
                <a:ea typeface="AR P丸ゴシック体M" pitchFamily="50" charset="-128"/>
              </a:rPr>
              <a:t>「靖国」に祀られている柱</a:t>
            </a:r>
            <a:endParaRPr lang="en-US" altLang="ja-JP" sz="1800" dirty="0" smtClean="0">
              <a:solidFill>
                <a:schemeClr val="tx1"/>
              </a:solidFill>
              <a:latin typeface="AR P丸ゴシック体M" pitchFamily="50" charset="-128"/>
              <a:ea typeface="AR P丸ゴシック体M" pitchFamily="50" charset="-128"/>
            </a:endParaRPr>
          </a:p>
          <a:p>
            <a:endParaRPr kumimoji="1" lang="en-US" altLang="ja-JP" sz="1400" dirty="0" smtClean="0">
              <a:solidFill>
                <a:schemeClr val="tx1"/>
              </a:solidFill>
              <a:latin typeface="AR P丸ゴシック体M" pitchFamily="50" charset="-128"/>
              <a:ea typeface="AR P丸ゴシック体M" pitchFamily="50" charset="-128"/>
            </a:endParaRPr>
          </a:p>
          <a:p>
            <a:r>
              <a:rPr kumimoji="1" lang="ja-JP" altLang="en-US" sz="1400" dirty="0" smtClean="0">
                <a:solidFill>
                  <a:schemeClr val="tx1"/>
                </a:solidFill>
                <a:latin typeface="AR P丸ゴシック体M" pitchFamily="50" charset="-128"/>
                <a:ea typeface="AR P丸ゴシック体M" pitchFamily="50" charset="-128"/>
              </a:rPr>
              <a:t>明治維新　     </a:t>
            </a:r>
            <a:r>
              <a:rPr kumimoji="1" lang="en-US" altLang="ja-JP" sz="1400" dirty="0" smtClean="0">
                <a:solidFill>
                  <a:schemeClr val="tx1"/>
                </a:solidFill>
                <a:latin typeface="AR P丸ゴシック体M" pitchFamily="50" charset="-128"/>
                <a:ea typeface="AR P丸ゴシック体M" pitchFamily="50" charset="-128"/>
              </a:rPr>
              <a:t>7,751</a:t>
            </a:r>
          </a:p>
          <a:p>
            <a:r>
              <a:rPr lang="ja-JP" altLang="en-US" sz="1400" dirty="0" smtClean="0">
                <a:solidFill>
                  <a:schemeClr val="tx1"/>
                </a:solidFill>
                <a:latin typeface="AR P丸ゴシック体M" pitchFamily="50" charset="-128"/>
                <a:ea typeface="AR P丸ゴシック体M" pitchFamily="50" charset="-128"/>
              </a:rPr>
              <a:t>西南戦争       </a:t>
            </a:r>
            <a:r>
              <a:rPr lang="en-US" altLang="ja-JP" sz="1400" dirty="0" smtClean="0">
                <a:solidFill>
                  <a:schemeClr val="tx1"/>
                </a:solidFill>
                <a:latin typeface="AR P丸ゴシック体M" pitchFamily="50" charset="-128"/>
                <a:ea typeface="AR P丸ゴシック体M" pitchFamily="50" charset="-128"/>
              </a:rPr>
              <a:t>6,971</a:t>
            </a:r>
          </a:p>
          <a:p>
            <a:r>
              <a:rPr kumimoji="1" lang="ja-JP" altLang="en-US" sz="1400" dirty="0" smtClean="0">
                <a:solidFill>
                  <a:schemeClr val="tx1"/>
                </a:solidFill>
                <a:latin typeface="AR P丸ゴシック体M" pitchFamily="50" charset="-128"/>
                <a:ea typeface="AR P丸ゴシック体M" pitchFamily="50" charset="-128"/>
              </a:rPr>
              <a:t>日清戦争      </a:t>
            </a:r>
            <a:r>
              <a:rPr kumimoji="1" lang="en-US" altLang="ja-JP" sz="1400" dirty="0" smtClean="0">
                <a:solidFill>
                  <a:schemeClr val="tx1"/>
                </a:solidFill>
                <a:latin typeface="AR P丸ゴシック体M" pitchFamily="50" charset="-128"/>
                <a:ea typeface="AR P丸ゴシック体M" pitchFamily="50" charset="-128"/>
              </a:rPr>
              <a:t>13,619</a:t>
            </a:r>
          </a:p>
          <a:p>
            <a:r>
              <a:rPr lang="ja-JP" altLang="en-US" sz="1400" dirty="0" smtClean="0">
                <a:solidFill>
                  <a:schemeClr val="tx1"/>
                </a:solidFill>
                <a:latin typeface="AR P丸ゴシック体M" pitchFamily="50" charset="-128"/>
                <a:ea typeface="AR P丸ゴシック体M" pitchFamily="50" charset="-128"/>
              </a:rPr>
              <a:t>台湾征伐       </a:t>
            </a:r>
            <a:r>
              <a:rPr lang="en-US" altLang="ja-JP" sz="1400" dirty="0" smtClean="0">
                <a:solidFill>
                  <a:schemeClr val="tx1"/>
                </a:solidFill>
                <a:latin typeface="AR P丸ゴシック体M" pitchFamily="50" charset="-128"/>
                <a:ea typeface="AR P丸ゴシック体M" pitchFamily="50" charset="-128"/>
              </a:rPr>
              <a:t>1,130</a:t>
            </a:r>
          </a:p>
          <a:p>
            <a:r>
              <a:rPr kumimoji="1" lang="ja-JP" altLang="en-US" sz="1400" dirty="0" smtClean="0">
                <a:solidFill>
                  <a:schemeClr val="tx1"/>
                </a:solidFill>
                <a:latin typeface="AR P丸ゴシック体M" pitchFamily="50" charset="-128"/>
                <a:ea typeface="AR P丸ゴシック体M" pitchFamily="50" charset="-128"/>
              </a:rPr>
              <a:t>北清事変       </a:t>
            </a:r>
            <a:r>
              <a:rPr kumimoji="1" lang="en-US" altLang="ja-JP" sz="1400" dirty="0" smtClean="0">
                <a:solidFill>
                  <a:schemeClr val="tx1"/>
                </a:solidFill>
                <a:latin typeface="AR P丸ゴシック体M" pitchFamily="50" charset="-128"/>
                <a:ea typeface="AR P丸ゴシック体M" pitchFamily="50" charset="-128"/>
              </a:rPr>
              <a:t>1,256</a:t>
            </a:r>
          </a:p>
          <a:p>
            <a:r>
              <a:rPr lang="ja-JP" altLang="en-US" sz="1400" dirty="0" smtClean="0">
                <a:solidFill>
                  <a:schemeClr val="tx1"/>
                </a:solidFill>
                <a:latin typeface="AR P丸ゴシック体M" pitchFamily="50" charset="-128"/>
                <a:ea typeface="AR P丸ゴシック体M" pitchFamily="50" charset="-128"/>
              </a:rPr>
              <a:t>日露戦争      </a:t>
            </a:r>
            <a:r>
              <a:rPr lang="en-US" altLang="ja-JP" sz="1400" dirty="0" smtClean="0">
                <a:solidFill>
                  <a:schemeClr val="tx1"/>
                </a:solidFill>
                <a:latin typeface="AR P丸ゴシック体M" pitchFamily="50" charset="-128"/>
                <a:ea typeface="AR P丸ゴシック体M" pitchFamily="50" charset="-128"/>
              </a:rPr>
              <a:t>88,429</a:t>
            </a:r>
          </a:p>
          <a:p>
            <a:r>
              <a:rPr kumimoji="1" lang="ja-JP" altLang="en-US" sz="1400" dirty="0" smtClean="0">
                <a:solidFill>
                  <a:schemeClr val="tx1"/>
                </a:solidFill>
                <a:latin typeface="AR P丸ゴシック体M" pitchFamily="50" charset="-128"/>
                <a:ea typeface="AR P丸ゴシック体M" pitchFamily="50" charset="-128"/>
              </a:rPr>
              <a:t>第</a:t>
            </a:r>
            <a:r>
              <a:rPr kumimoji="1" lang="en-US" altLang="ja-JP" sz="1400" dirty="0" smtClean="0">
                <a:solidFill>
                  <a:schemeClr val="tx1"/>
                </a:solidFill>
                <a:latin typeface="AR P丸ゴシック体M" pitchFamily="50" charset="-128"/>
                <a:ea typeface="AR P丸ゴシック体M" pitchFamily="50" charset="-128"/>
              </a:rPr>
              <a:t>1</a:t>
            </a:r>
            <a:r>
              <a:rPr kumimoji="1" lang="ja-JP" altLang="en-US" sz="1400" dirty="0" smtClean="0">
                <a:solidFill>
                  <a:schemeClr val="tx1"/>
                </a:solidFill>
                <a:latin typeface="AR P丸ゴシック体M" pitchFamily="50" charset="-128"/>
                <a:ea typeface="AR P丸ゴシック体M" pitchFamily="50" charset="-128"/>
              </a:rPr>
              <a:t>次世界大戦　</a:t>
            </a:r>
            <a:r>
              <a:rPr kumimoji="1" lang="en-US" altLang="ja-JP" sz="1400" dirty="0" smtClean="0">
                <a:solidFill>
                  <a:schemeClr val="tx1"/>
                </a:solidFill>
                <a:latin typeface="AR P丸ゴシック体M" pitchFamily="50" charset="-128"/>
                <a:ea typeface="AR P丸ゴシック体M" pitchFamily="50" charset="-128"/>
              </a:rPr>
              <a:t>4,850</a:t>
            </a:r>
          </a:p>
          <a:p>
            <a:r>
              <a:rPr lang="ja-JP" altLang="en-US" sz="1400" dirty="0" smtClean="0">
                <a:solidFill>
                  <a:schemeClr val="tx1"/>
                </a:solidFill>
                <a:latin typeface="AR P丸ゴシック体M" pitchFamily="50" charset="-128"/>
                <a:ea typeface="AR P丸ゴシック体M" pitchFamily="50" charset="-128"/>
              </a:rPr>
              <a:t>済南事変         </a:t>
            </a:r>
            <a:r>
              <a:rPr lang="en-US" altLang="ja-JP" sz="1400" dirty="0" smtClean="0">
                <a:solidFill>
                  <a:schemeClr val="tx1"/>
                </a:solidFill>
                <a:latin typeface="AR P丸ゴシック体M" pitchFamily="50" charset="-128"/>
                <a:ea typeface="AR P丸ゴシック体M" pitchFamily="50" charset="-128"/>
              </a:rPr>
              <a:t>185</a:t>
            </a:r>
          </a:p>
          <a:p>
            <a:r>
              <a:rPr kumimoji="1" lang="ja-JP" altLang="en-US" sz="1400" dirty="0" smtClean="0">
                <a:solidFill>
                  <a:schemeClr val="tx1"/>
                </a:solidFill>
                <a:latin typeface="AR P丸ゴシック体M" pitchFamily="50" charset="-128"/>
                <a:ea typeface="AR P丸ゴシック体M" pitchFamily="50" charset="-128"/>
              </a:rPr>
              <a:t>満州事変      </a:t>
            </a:r>
            <a:r>
              <a:rPr kumimoji="1" lang="en-US" altLang="ja-JP" sz="1400" dirty="0" smtClean="0">
                <a:solidFill>
                  <a:schemeClr val="tx1"/>
                </a:solidFill>
                <a:latin typeface="AR P丸ゴシック体M" pitchFamily="50" charset="-128"/>
                <a:ea typeface="AR P丸ゴシック体M" pitchFamily="50" charset="-128"/>
              </a:rPr>
              <a:t>17,176</a:t>
            </a:r>
          </a:p>
          <a:p>
            <a:r>
              <a:rPr lang="ja-JP" altLang="en-US" sz="1400" dirty="0" smtClean="0">
                <a:solidFill>
                  <a:schemeClr val="tx1"/>
                </a:solidFill>
                <a:latin typeface="AR P丸ゴシック体M" pitchFamily="50" charset="-128"/>
                <a:ea typeface="AR P丸ゴシック体M" pitchFamily="50" charset="-128"/>
              </a:rPr>
              <a:t>支那事変　　 </a:t>
            </a:r>
            <a:r>
              <a:rPr lang="en-US" altLang="ja-JP" sz="1400" dirty="0" smtClean="0">
                <a:solidFill>
                  <a:schemeClr val="tx1"/>
                </a:solidFill>
                <a:latin typeface="AR P丸ゴシック体M" pitchFamily="50" charset="-128"/>
                <a:ea typeface="AR P丸ゴシック体M" pitchFamily="50" charset="-128"/>
              </a:rPr>
              <a:t>191,250</a:t>
            </a:r>
          </a:p>
          <a:p>
            <a:r>
              <a:rPr kumimoji="1" lang="ja-JP" altLang="en-US" sz="1400" dirty="0" smtClean="0">
                <a:solidFill>
                  <a:schemeClr val="tx1"/>
                </a:solidFill>
                <a:latin typeface="AR P丸ゴシック体M" pitchFamily="50" charset="-128"/>
                <a:ea typeface="AR P丸ゴシック体M" pitchFamily="50" charset="-128"/>
              </a:rPr>
              <a:t>大東亜戦争　</a:t>
            </a:r>
            <a:r>
              <a:rPr kumimoji="1" lang="en-US" altLang="ja-JP" sz="1400" dirty="0" smtClean="0">
                <a:solidFill>
                  <a:schemeClr val="tx1"/>
                </a:solidFill>
                <a:latin typeface="AR P丸ゴシック体M" pitchFamily="50" charset="-128"/>
                <a:ea typeface="AR P丸ゴシック体M" pitchFamily="50" charset="-128"/>
              </a:rPr>
              <a:t>2,133,915</a:t>
            </a:r>
          </a:p>
          <a:p>
            <a:r>
              <a:rPr lang="ja-JP" altLang="en-US" sz="1400" dirty="0" smtClean="0">
                <a:solidFill>
                  <a:schemeClr val="tx1"/>
                </a:solidFill>
                <a:latin typeface="AR P丸ゴシック体M" pitchFamily="50" charset="-128"/>
                <a:ea typeface="AR P丸ゴシック体M" pitchFamily="50" charset="-128"/>
              </a:rPr>
              <a:t>          計</a:t>
            </a:r>
            <a:r>
              <a:rPr lang="en-US" altLang="ja-JP" sz="1400" dirty="0" smtClean="0">
                <a:solidFill>
                  <a:schemeClr val="tx1"/>
                </a:solidFill>
                <a:latin typeface="AR P丸ゴシック体M" pitchFamily="50" charset="-128"/>
                <a:ea typeface="AR P丸ゴシック体M" pitchFamily="50" charset="-128"/>
              </a:rPr>
              <a:t>2,466,532</a:t>
            </a:r>
            <a:endParaRPr kumimoji="1" lang="ja-JP" altLang="en-US" sz="1400" dirty="0">
              <a:solidFill>
                <a:schemeClr val="tx1"/>
              </a:solidFill>
              <a:latin typeface="AR P丸ゴシック体M" pitchFamily="50" charset="-128"/>
              <a:ea typeface="AR P丸ゴシック体M" pitchFamily="50" charset="-128"/>
            </a:endParaRPr>
          </a:p>
        </p:txBody>
      </p:sp>
      <p:sp>
        <p:nvSpPr>
          <p:cNvPr id="13" name="正方形/長方形 12"/>
          <p:cNvSpPr/>
          <p:nvPr/>
        </p:nvSpPr>
        <p:spPr>
          <a:xfrm>
            <a:off x="1547664" y="4869160"/>
            <a:ext cx="180020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AR P丸ゴシック体M" pitchFamily="50" charset="-128"/>
                <a:ea typeface="AR P丸ゴシック体M" pitchFamily="50" charset="-128"/>
              </a:rPr>
              <a:t>「戦後日本史」　山田敬男</a:t>
            </a:r>
            <a:endParaRPr kumimoji="1" lang="ja-JP" altLang="en-US" sz="1050" dirty="0">
              <a:solidFill>
                <a:schemeClr val="tx1"/>
              </a:solidFill>
              <a:latin typeface="AR P丸ゴシック体M" pitchFamily="50" charset="-128"/>
              <a:ea typeface="AR P丸ゴシック体M" pitchFamily="50" charset="-128"/>
            </a:endParaRPr>
          </a:p>
        </p:txBody>
      </p:sp>
      <p:sp>
        <p:nvSpPr>
          <p:cNvPr id="14" name="正方形/長方形 13"/>
          <p:cNvSpPr/>
          <p:nvPr/>
        </p:nvSpPr>
        <p:spPr>
          <a:xfrm>
            <a:off x="5004048" y="5229200"/>
            <a:ext cx="172819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AR P丸ゴシック体M" pitchFamily="50" charset="-128"/>
                <a:ea typeface="AR P丸ゴシック体M" pitchFamily="50" charset="-128"/>
              </a:rPr>
              <a:t>「安保破棄」</a:t>
            </a:r>
            <a:r>
              <a:rPr kumimoji="1" lang="en-US" altLang="ja-JP" sz="1050" dirty="0" smtClean="0">
                <a:solidFill>
                  <a:schemeClr val="tx1"/>
                </a:solidFill>
                <a:latin typeface="AR P丸ゴシック体M" pitchFamily="50" charset="-128"/>
                <a:ea typeface="AR P丸ゴシック体M" pitchFamily="50" charset="-128"/>
              </a:rPr>
              <a:t>09.9.15</a:t>
            </a:r>
            <a:endParaRPr kumimoji="1" lang="ja-JP" altLang="en-US" sz="1050" dirty="0">
              <a:solidFill>
                <a:schemeClr val="tx1"/>
              </a:solidFill>
              <a:latin typeface="AR P丸ゴシック体M" pitchFamily="50" charset="-128"/>
              <a:ea typeface="AR P丸ゴシック体M" pitchFamily="50" charset="-128"/>
            </a:endParaRPr>
          </a:p>
        </p:txBody>
      </p:sp>
      <p:sp>
        <p:nvSpPr>
          <p:cNvPr id="16" name="正方形/長方形 15"/>
          <p:cNvSpPr/>
          <p:nvPr/>
        </p:nvSpPr>
        <p:spPr>
          <a:xfrm>
            <a:off x="7380312" y="3717032"/>
            <a:ext cx="1368152" cy="1440160"/>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AR P丸ゴシック体M" pitchFamily="50" charset="-128"/>
                <a:ea typeface="AR P丸ゴシック体M" pitchFamily="50" charset="-128"/>
              </a:rPr>
              <a:t>戦死のありよう</a:t>
            </a:r>
            <a:endParaRPr kumimoji="1" lang="en-US" altLang="ja-JP" sz="1050" dirty="0" smtClean="0">
              <a:solidFill>
                <a:schemeClr val="tx1"/>
              </a:solidFill>
              <a:latin typeface="AR P丸ゴシック体M" pitchFamily="50" charset="-128"/>
              <a:ea typeface="AR P丸ゴシック体M" pitchFamily="50" charset="-128"/>
            </a:endParaRPr>
          </a:p>
          <a:p>
            <a:endParaRPr lang="en-US" altLang="ja-JP" sz="1050" dirty="0" smtClean="0">
              <a:solidFill>
                <a:schemeClr val="tx1"/>
              </a:solidFill>
              <a:latin typeface="AR P丸ゴシック体M" pitchFamily="50" charset="-128"/>
              <a:ea typeface="AR P丸ゴシック体M" pitchFamily="50" charset="-128"/>
            </a:endParaRPr>
          </a:p>
          <a:p>
            <a:r>
              <a:rPr lang="ja-JP" altLang="en-US" sz="1050" dirty="0" smtClean="0">
                <a:solidFill>
                  <a:schemeClr val="tx1"/>
                </a:solidFill>
                <a:latin typeface="AR P丸ゴシック体M" pitchFamily="50" charset="-128"/>
                <a:ea typeface="AR P丸ゴシック体M" pitchFamily="50" charset="-128"/>
              </a:rPr>
              <a:t>餓死　</a:t>
            </a:r>
            <a:r>
              <a:rPr lang="en-US" altLang="ja-JP" sz="1050" dirty="0" smtClean="0">
                <a:solidFill>
                  <a:schemeClr val="tx1"/>
                </a:solidFill>
                <a:latin typeface="AR P丸ゴシック体M" pitchFamily="50" charset="-128"/>
                <a:ea typeface="AR P丸ゴシック体M" pitchFamily="50" charset="-128"/>
              </a:rPr>
              <a:t>1,400,000</a:t>
            </a:r>
            <a:r>
              <a:rPr lang="ja-JP" altLang="en-US" sz="1050" dirty="0" smtClean="0">
                <a:solidFill>
                  <a:schemeClr val="tx1"/>
                </a:solidFill>
                <a:latin typeface="AR P丸ゴシック体M" pitchFamily="50" charset="-128"/>
                <a:ea typeface="AR P丸ゴシック体M" pitchFamily="50" charset="-128"/>
              </a:rPr>
              <a:t>人</a:t>
            </a:r>
            <a:endParaRPr lang="en-US" altLang="ja-JP" sz="1050" dirty="0" smtClean="0">
              <a:solidFill>
                <a:schemeClr val="tx1"/>
              </a:solidFill>
              <a:latin typeface="AR P丸ゴシック体M" pitchFamily="50" charset="-128"/>
              <a:ea typeface="AR P丸ゴシック体M" pitchFamily="50" charset="-128"/>
            </a:endParaRPr>
          </a:p>
          <a:p>
            <a:r>
              <a:rPr kumimoji="1" lang="ja-JP" altLang="en-US" sz="1050" dirty="0" smtClean="0">
                <a:solidFill>
                  <a:schemeClr val="tx1"/>
                </a:solidFill>
                <a:latin typeface="AR P丸ゴシック体M" pitchFamily="50" charset="-128"/>
                <a:ea typeface="AR P丸ゴシック体M" pitchFamily="50" charset="-128"/>
              </a:rPr>
              <a:t>海没死　</a:t>
            </a:r>
            <a:r>
              <a:rPr kumimoji="1" lang="en-US" altLang="ja-JP" sz="1050" dirty="0" smtClean="0">
                <a:solidFill>
                  <a:schemeClr val="tx1"/>
                </a:solidFill>
                <a:latin typeface="AR P丸ゴシック体M" pitchFamily="50" charset="-128"/>
                <a:ea typeface="AR P丸ゴシック体M" pitchFamily="50" charset="-128"/>
              </a:rPr>
              <a:t>429,000</a:t>
            </a:r>
            <a:r>
              <a:rPr kumimoji="1" lang="ja-JP" altLang="en-US" sz="1050" dirty="0" smtClean="0">
                <a:solidFill>
                  <a:schemeClr val="tx1"/>
                </a:solidFill>
                <a:latin typeface="AR P丸ゴシック体M" pitchFamily="50" charset="-128"/>
                <a:ea typeface="AR P丸ゴシック体M" pitchFamily="50" charset="-128"/>
              </a:rPr>
              <a:t>人</a:t>
            </a:r>
            <a:endParaRPr kumimoji="1" lang="en-US" altLang="ja-JP" sz="1050" dirty="0" smtClean="0">
              <a:solidFill>
                <a:schemeClr val="tx1"/>
              </a:solidFill>
              <a:latin typeface="AR P丸ゴシック体M" pitchFamily="50" charset="-128"/>
              <a:ea typeface="AR P丸ゴシック体M" pitchFamily="50" charset="-128"/>
            </a:endParaRPr>
          </a:p>
          <a:p>
            <a:r>
              <a:rPr kumimoji="1" lang="ja-JP" altLang="en-US" sz="1050" dirty="0" smtClean="0">
                <a:solidFill>
                  <a:schemeClr val="tx1"/>
                </a:solidFill>
                <a:latin typeface="AR P丸ゴシック体M" pitchFamily="50" charset="-128"/>
                <a:ea typeface="AR P丸ゴシック体M" pitchFamily="50" charset="-128"/>
              </a:rPr>
              <a:t>特攻死　　</a:t>
            </a:r>
            <a:r>
              <a:rPr kumimoji="1" lang="en-US" altLang="ja-JP" sz="1050" dirty="0" smtClean="0">
                <a:solidFill>
                  <a:schemeClr val="tx1"/>
                </a:solidFill>
                <a:latin typeface="AR P丸ゴシック体M" pitchFamily="50" charset="-128"/>
                <a:ea typeface="AR P丸ゴシック体M" pitchFamily="50" charset="-128"/>
              </a:rPr>
              <a:t>4,000</a:t>
            </a:r>
            <a:r>
              <a:rPr kumimoji="1" lang="ja-JP" altLang="en-US" sz="1050" dirty="0" smtClean="0">
                <a:solidFill>
                  <a:schemeClr val="tx1"/>
                </a:solidFill>
                <a:latin typeface="AR P丸ゴシック体M" pitchFamily="50" charset="-128"/>
                <a:ea typeface="AR P丸ゴシック体M" pitchFamily="50" charset="-128"/>
              </a:rPr>
              <a:t>人</a:t>
            </a:r>
            <a:endParaRPr kumimoji="1" lang="en-US" altLang="ja-JP" sz="1050" dirty="0" smtClean="0">
              <a:solidFill>
                <a:schemeClr val="tx1"/>
              </a:solidFill>
              <a:latin typeface="AR P丸ゴシック体M" pitchFamily="50" charset="-128"/>
              <a:ea typeface="AR P丸ゴシック体M" pitchFamily="50" charset="-128"/>
            </a:endParaRPr>
          </a:p>
          <a:p>
            <a:r>
              <a:rPr lang="ja-JP" altLang="en-US" sz="1050" dirty="0" smtClean="0">
                <a:solidFill>
                  <a:schemeClr val="tx1"/>
                </a:solidFill>
                <a:latin typeface="AR P丸ゴシック体M" pitchFamily="50" charset="-128"/>
                <a:ea typeface="AR P丸ゴシック体M" pitchFamily="50" charset="-128"/>
              </a:rPr>
              <a:t>　　　　藤原彰</a:t>
            </a:r>
            <a:endParaRPr lang="en-US" altLang="ja-JP" sz="1050" dirty="0" smtClean="0">
              <a:solidFill>
                <a:schemeClr val="tx1"/>
              </a:solidFill>
              <a:latin typeface="AR P丸ゴシック体M" pitchFamily="50" charset="-128"/>
              <a:ea typeface="AR P丸ゴシック体M" pitchFamily="50" charset="-128"/>
            </a:endParaRPr>
          </a:p>
          <a:p>
            <a:r>
              <a:rPr kumimoji="1" lang="ja-JP" altLang="en-US" sz="1050" dirty="0" smtClean="0">
                <a:solidFill>
                  <a:schemeClr val="tx1"/>
                </a:solidFill>
                <a:latin typeface="AR P丸ゴシック体M" pitchFamily="50" charset="-128"/>
                <a:ea typeface="AR P丸ゴシック体M" pitchFamily="50" charset="-128"/>
              </a:rPr>
              <a:t>　　　　池田貞枝</a:t>
            </a:r>
            <a:endParaRPr kumimoji="1" lang="ja-JP" altLang="en-US" sz="1050" dirty="0">
              <a:solidFill>
                <a:schemeClr val="tx1"/>
              </a:solidFill>
              <a:latin typeface="AR P丸ゴシック体M" pitchFamily="50" charset="-128"/>
              <a:ea typeface="AR P丸ゴシック体M" pitchFamily="50" charset="-128"/>
            </a:endParaRPr>
          </a:p>
        </p:txBody>
      </p:sp>
      <p:cxnSp>
        <p:nvCxnSpPr>
          <p:cNvPr id="18" name="直線矢印コネクタ 17"/>
          <p:cNvCxnSpPr/>
          <p:nvPr/>
        </p:nvCxnSpPr>
        <p:spPr>
          <a:xfrm flipV="1">
            <a:off x="6300192" y="4149080"/>
            <a:ext cx="1008112" cy="720080"/>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6588224" y="2852936"/>
            <a:ext cx="1512168" cy="648072"/>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AR P丸ゴシック体M" pitchFamily="50" charset="-128"/>
                <a:ea typeface="AR P丸ゴシック体M" pitchFamily="50" charset="-128"/>
              </a:rPr>
              <a:t>柱－神・霊または高貴な人を数えるのに用いる語</a:t>
            </a:r>
            <a:r>
              <a:rPr lang="en-US" altLang="ja-JP" sz="1050" dirty="0" smtClean="0">
                <a:solidFill>
                  <a:schemeClr val="tx1"/>
                </a:solidFill>
                <a:latin typeface="AR P丸ゴシック体M" pitchFamily="50" charset="-128"/>
                <a:ea typeface="AR P丸ゴシック体M" pitchFamily="50" charset="-128"/>
              </a:rPr>
              <a:t>(</a:t>
            </a:r>
            <a:r>
              <a:rPr lang="ja-JP" altLang="en-US" sz="1050" dirty="0" smtClean="0">
                <a:solidFill>
                  <a:schemeClr val="tx1"/>
                </a:solidFill>
                <a:latin typeface="AR P丸ゴシック体M" pitchFamily="50" charset="-128"/>
                <a:ea typeface="AR P丸ゴシック体M" pitchFamily="50" charset="-128"/>
              </a:rPr>
              <a:t>広辞苑）</a:t>
            </a:r>
            <a:endParaRPr kumimoji="1" lang="ja-JP" altLang="en-US" dirty="0">
              <a:solidFill>
                <a:schemeClr val="tx1"/>
              </a:solidFill>
            </a:endParaRPr>
          </a:p>
        </p:txBody>
      </p:sp>
      <p:cxnSp>
        <p:nvCxnSpPr>
          <p:cNvPr id="22" name="直線矢印コネクタ 21"/>
          <p:cNvCxnSpPr/>
          <p:nvPr/>
        </p:nvCxnSpPr>
        <p:spPr>
          <a:xfrm>
            <a:off x="6948264" y="2564904"/>
            <a:ext cx="360040" cy="216024"/>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6588224" y="1700808"/>
            <a:ext cx="2376264" cy="216024"/>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latin typeface="AR P丸ゴシック体M" pitchFamily="50" charset="-128"/>
                <a:ea typeface="AR P丸ゴシック体M" pitchFamily="50" charset="-128"/>
              </a:rPr>
              <a:t>　</a:t>
            </a:r>
            <a:r>
              <a:rPr lang="en-US" altLang="ja-JP" sz="1400" dirty="0" smtClean="0">
                <a:solidFill>
                  <a:schemeClr val="bg1"/>
                </a:solidFill>
                <a:latin typeface="AR P丸ゴシック体M" pitchFamily="50" charset="-128"/>
                <a:ea typeface="AR P丸ゴシック体M" pitchFamily="50" charset="-128"/>
              </a:rPr>
              <a:t>1970</a:t>
            </a:r>
            <a:r>
              <a:rPr lang="ja-JP" altLang="en-US" sz="1400" dirty="0" smtClean="0">
                <a:solidFill>
                  <a:schemeClr val="bg1"/>
                </a:solidFill>
                <a:latin typeface="AR P丸ゴシック体M" pitchFamily="50" charset="-128"/>
                <a:ea typeface="AR P丸ゴシック体M" pitchFamily="50" charset="-128"/>
              </a:rPr>
              <a:t>年→</a:t>
            </a:r>
            <a:r>
              <a:rPr lang="en-US" altLang="ja-JP" sz="1400" dirty="0" smtClean="0">
                <a:solidFill>
                  <a:schemeClr val="bg1"/>
                </a:solidFill>
                <a:latin typeface="AR P丸ゴシック体M" pitchFamily="50" charset="-128"/>
                <a:ea typeface="AR P丸ゴシック体M" pitchFamily="50" charset="-128"/>
              </a:rPr>
              <a:t>2010</a:t>
            </a:r>
            <a:r>
              <a:rPr lang="ja-JP" altLang="en-US" sz="1400" dirty="0" smtClean="0">
                <a:solidFill>
                  <a:schemeClr val="bg1"/>
                </a:solidFill>
                <a:latin typeface="AR P丸ゴシック体M" pitchFamily="50" charset="-128"/>
                <a:ea typeface="AR P丸ゴシック体M" pitchFamily="50" charset="-128"/>
              </a:rPr>
              <a:t>年＝</a:t>
            </a:r>
            <a:r>
              <a:rPr lang="en-US" altLang="ja-JP" sz="1400" dirty="0" smtClean="0">
                <a:solidFill>
                  <a:schemeClr val="bg1"/>
                </a:solidFill>
                <a:latin typeface="AR P丸ゴシック体M" pitchFamily="50" charset="-128"/>
                <a:ea typeface="AR P丸ゴシック体M" pitchFamily="50" charset="-128"/>
              </a:rPr>
              <a:t>40</a:t>
            </a:r>
            <a:r>
              <a:rPr lang="ja-JP" altLang="en-US" sz="1400" dirty="0" smtClean="0">
                <a:solidFill>
                  <a:schemeClr val="bg1"/>
                </a:solidFill>
                <a:latin typeface="AR P丸ゴシック体M" pitchFamily="50" charset="-128"/>
                <a:ea typeface="AR P丸ゴシック体M" pitchFamily="50" charset="-128"/>
              </a:rPr>
              <a:t>年間</a:t>
            </a:r>
            <a:endParaRPr kumimoji="1" lang="ja-JP" altLang="en-US" sz="1400" dirty="0">
              <a:solidFill>
                <a:schemeClr val="bg1"/>
              </a:solidFill>
              <a:latin typeface="AR P丸ゴシック体M" pitchFamily="50" charset="-128"/>
              <a:ea typeface="AR P丸ゴシック体M" pitchFamily="50" charset="-128"/>
            </a:endParaRPr>
          </a:p>
        </p:txBody>
      </p:sp>
      <p:sp>
        <p:nvSpPr>
          <p:cNvPr id="24" name="角丸四角形 23"/>
          <p:cNvSpPr/>
          <p:nvPr/>
        </p:nvSpPr>
        <p:spPr>
          <a:xfrm>
            <a:off x="539552" y="5589240"/>
            <a:ext cx="6912768" cy="360040"/>
          </a:xfrm>
          <a:prstGeom prst="round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rgbClr val="FF0000"/>
                </a:solidFill>
                <a:latin typeface="AR P丸ゴシック体M" pitchFamily="50" charset="-128"/>
                <a:ea typeface="AR P丸ゴシック体M" pitchFamily="50" charset="-128"/>
              </a:rPr>
              <a:t>◙</a:t>
            </a:r>
            <a:r>
              <a:rPr kumimoji="1" lang="ja-JP" altLang="en-US" sz="1400" dirty="0" smtClean="0">
                <a:solidFill>
                  <a:schemeClr val="tx1"/>
                </a:solidFill>
                <a:latin typeface="AR P丸ゴシック体M" pitchFamily="50" charset="-128"/>
                <a:ea typeface="AR P丸ゴシック体M" pitchFamily="50" charset="-128"/>
              </a:rPr>
              <a:t>アメリカは今も戦争をしている。「</a:t>
            </a:r>
            <a:r>
              <a:rPr kumimoji="1" lang="en-US" altLang="ja-JP" sz="1400" dirty="0" smtClean="0">
                <a:solidFill>
                  <a:schemeClr val="tx1"/>
                </a:solidFill>
                <a:latin typeface="AR P丸ゴシック体M" pitchFamily="50" charset="-128"/>
                <a:ea typeface="AR P丸ゴシック体M" pitchFamily="50" charset="-128"/>
              </a:rPr>
              <a:t>9</a:t>
            </a:r>
            <a:r>
              <a:rPr kumimoji="1" lang="ja-JP" altLang="en-US" sz="1400" dirty="0" smtClean="0">
                <a:solidFill>
                  <a:schemeClr val="tx1"/>
                </a:solidFill>
                <a:latin typeface="AR P丸ゴシック体M" pitchFamily="50" charset="-128"/>
                <a:ea typeface="AR P丸ゴシック体M" pitchFamily="50" charset="-128"/>
              </a:rPr>
              <a:t>条」の価値観とは合い入れない。</a:t>
            </a:r>
            <a:endParaRPr kumimoji="1" lang="ja-JP" altLang="en-US" sz="1400" dirty="0">
              <a:solidFill>
                <a:schemeClr val="tx1"/>
              </a:solidFill>
              <a:latin typeface="AR P丸ゴシック体M" pitchFamily="50" charset="-128"/>
              <a:ea typeface="AR P丸ゴシック体M" pitchFamily="50" charset="-128"/>
            </a:endParaRPr>
          </a:p>
        </p:txBody>
      </p:sp>
      <p:sp>
        <p:nvSpPr>
          <p:cNvPr id="25" name="角丸四角形 24"/>
          <p:cNvSpPr/>
          <p:nvPr/>
        </p:nvSpPr>
        <p:spPr>
          <a:xfrm>
            <a:off x="539552" y="5949280"/>
            <a:ext cx="6912768" cy="360040"/>
          </a:xfrm>
          <a:prstGeom prst="round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rgbClr val="FF0000"/>
                </a:solidFill>
                <a:latin typeface="AR P丸ゴシック体M" pitchFamily="50" charset="-128"/>
                <a:ea typeface="AR P丸ゴシック体M" pitchFamily="50" charset="-128"/>
              </a:rPr>
              <a:t>◙</a:t>
            </a:r>
            <a:r>
              <a:rPr kumimoji="1" lang="ja-JP" altLang="en-US" sz="1400" dirty="0" smtClean="0">
                <a:solidFill>
                  <a:schemeClr val="tx1"/>
                </a:solidFill>
                <a:latin typeface="AR P丸ゴシック体M" pitchFamily="50" charset="-128"/>
                <a:ea typeface="AR P丸ゴシック体M" pitchFamily="50" charset="-128"/>
              </a:rPr>
              <a:t>「特攻」を美化しているのは生き残った上官たち。</a:t>
            </a:r>
            <a:endParaRPr kumimoji="1" lang="ja-JP" altLang="en-US" sz="1400" dirty="0">
              <a:solidFill>
                <a:schemeClr val="tx1"/>
              </a:solidFill>
              <a:latin typeface="AR P丸ゴシック体M" pitchFamily="50" charset="-128"/>
              <a:ea typeface="AR P丸ゴシック体M" pitchFamily="50" charset="-128"/>
            </a:endParaRPr>
          </a:p>
        </p:txBody>
      </p:sp>
      <p:sp>
        <p:nvSpPr>
          <p:cNvPr id="21" name="円/楕円 20"/>
          <p:cNvSpPr/>
          <p:nvPr/>
        </p:nvSpPr>
        <p:spPr>
          <a:xfrm>
            <a:off x="6372200" y="332656"/>
            <a:ext cx="720080" cy="792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latin typeface="AR P丸ゴシック体M" pitchFamily="50" charset="-128"/>
                <a:ea typeface="AR P丸ゴシック体M" pitchFamily="50" charset="-128"/>
              </a:rPr>
              <a:t>強制連行</a:t>
            </a:r>
            <a:endParaRPr kumimoji="1" lang="ja-JP" altLang="en-US" sz="1200" b="1" dirty="0"/>
          </a:p>
        </p:txBody>
      </p:sp>
      <p:sp>
        <p:nvSpPr>
          <p:cNvPr id="23" name="円/楕円 22"/>
          <p:cNvSpPr/>
          <p:nvPr/>
        </p:nvSpPr>
        <p:spPr>
          <a:xfrm>
            <a:off x="7308304" y="332656"/>
            <a:ext cx="720080" cy="792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慰安婦</a:t>
            </a:r>
            <a:endParaRPr kumimoji="1" lang="ja-JP" altLang="en-US" sz="1200" b="1" dirty="0">
              <a:solidFill>
                <a:schemeClr val="tx1"/>
              </a:solidFill>
            </a:endParaRPr>
          </a:p>
        </p:txBody>
      </p:sp>
      <p:sp>
        <p:nvSpPr>
          <p:cNvPr id="26" name="円/楕円 25"/>
          <p:cNvSpPr/>
          <p:nvPr/>
        </p:nvSpPr>
        <p:spPr>
          <a:xfrm>
            <a:off x="8244408" y="332656"/>
            <a:ext cx="720080" cy="792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原爆症</a:t>
            </a:r>
            <a:endParaRPr kumimoji="1" lang="ja-JP" altLang="en-US" sz="1200" b="1" dirty="0">
              <a:solidFill>
                <a:schemeClr val="tx1"/>
              </a:solidFill>
            </a:endParaRPr>
          </a:p>
        </p:txBody>
      </p:sp>
      <p:sp>
        <p:nvSpPr>
          <p:cNvPr id="28" name="正方形/長方形 27"/>
          <p:cNvSpPr/>
          <p:nvPr/>
        </p:nvSpPr>
        <p:spPr>
          <a:xfrm>
            <a:off x="6444208" y="1124744"/>
            <a:ext cx="25202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smtClean="0">
              <a:solidFill>
                <a:schemeClr val="tx1"/>
              </a:solidFill>
              <a:latin typeface="AR P丸ゴシック体M" pitchFamily="50" charset="-128"/>
              <a:ea typeface="AR P丸ゴシック体M" pitchFamily="50" charset="-128"/>
            </a:endParaRPr>
          </a:p>
          <a:p>
            <a:pPr algn="ctr"/>
            <a:endParaRPr lang="en-US" altLang="ja-JP" sz="1200" dirty="0" smtClean="0">
              <a:solidFill>
                <a:schemeClr val="tx1"/>
              </a:solidFill>
              <a:latin typeface="AR P丸ゴシック体M" pitchFamily="50" charset="-128"/>
              <a:ea typeface="AR P丸ゴシック体M" pitchFamily="50" charset="-128"/>
            </a:endParaRPr>
          </a:p>
          <a:p>
            <a:pPr algn="ctr"/>
            <a:r>
              <a:rPr lang="ja-JP" altLang="en-US" sz="1200" dirty="0" smtClean="0">
                <a:solidFill>
                  <a:schemeClr val="tx1"/>
                </a:solidFill>
                <a:latin typeface="AR P丸ゴシック体M" pitchFamily="50" charset="-128"/>
                <a:ea typeface="AR P丸ゴシック体M" pitchFamily="50" charset="-128"/>
              </a:rPr>
              <a:t>「戦後」が終わらない</a:t>
            </a:r>
            <a:r>
              <a:rPr lang="en-US" altLang="ja-JP" sz="1200" dirty="0" smtClean="0">
                <a:solidFill>
                  <a:schemeClr val="tx1"/>
                </a:solidFill>
                <a:latin typeface="AR P丸ゴシック体M" pitchFamily="50" charset="-128"/>
                <a:ea typeface="AR P丸ゴシック体M" pitchFamily="50" charset="-128"/>
              </a:rPr>
              <a:t>‥</a:t>
            </a:r>
            <a:r>
              <a:rPr lang="ja-JP" altLang="en-US" sz="1200" dirty="0" err="1" smtClean="0">
                <a:solidFill>
                  <a:schemeClr val="tx1"/>
                </a:solidFill>
                <a:latin typeface="AR P丸ゴシック体M" pitchFamily="50" charset="-128"/>
                <a:ea typeface="AR P丸ゴシック体M" pitchFamily="50" charset="-128"/>
              </a:rPr>
              <a:t>。</a:t>
            </a:r>
            <a:endParaRPr lang="en-US" altLang="ja-JP" sz="1200" dirty="0" smtClean="0">
              <a:solidFill>
                <a:schemeClr val="tx1"/>
              </a:solidFill>
              <a:latin typeface="AR P丸ゴシック体M" pitchFamily="50" charset="-128"/>
              <a:ea typeface="AR P丸ゴシック体M" pitchFamily="50" charset="-128"/>
            </a:endParaRPr>
          </a:p>
          <a:p>
            <a:pPr algn="ctr"/>
            <a:endParaRPr kumimoji="1" lang="ja-JP" altLang="en-US" dirty="0"/>
          </a:p>
        </p:txBody>
      </p:sp>
      <p:sp>
        <p:nvSpPr>
          <p:cNvPr id="29" name="スライド番号プレースホルダ 28"/>
          <p:cNvSpPr>
            <a:spLocks noGrp="1"/>
          </p:cNvSpPr>
          <p:nvPr>
            <p:ph type="sldNum" sz="quarter" idx="12"/>
          </p:nvPr>
        </p:nvSpPr>
        <p:spPr/>
        <p:txBody>
          <a:bodyPr/>
          <a:lstStyle/>
          <a:p>
            <a:fld id="{D026F84F-5C3C-44A6-8224-35D7C8CA8BBE}" type="slidenum">
              <a:rPr lang="en-US" altLang="ja-JP" smtClean="0"/>
              <a:pPr/>
              <a:t>6</a:t>
            </a:fld>
            <a:endParaRPr lang="en-US" altLang="ja-JP"/>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21"/>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4" presetClass="emph" presetSubtype="2" fill="hold" grpId="0" nodeType="clickEffect">
                                  <p:stCondLst>
                                    <p:cond delay="0"/>
                                  </p:stCondLst>
                                  <p:childTnLst>
                                    <p:anim to="1.5" calcmode="lin" valueType="num">
                                      <p:cBhvr override="childStyle">
                                        <p:cTn id="10" dur="2000" fill="hold"/>
                                        <p:tgtEl>
                                          <p:spTgt spid="23"/>
                                        </p:tgtEl>
                                        <p:attrNameLst>
                                          <p:attrName>style.fontSize</p:attrName>
                                        </p:attrNameLst>
                                      </p:cBhvr>
                                    </p:anim>
                                  </p:childTnLst>
                                </p:cTn>
                              </p:par>
                            </p:childTnLst>
                          </p:cTn>
                        </p:par>
                      </p:childTnLst>
                    </p:cTn>
                  </p:par>
                  <p:par>
                    <p:cTn id="11" fill="hold">
                      <p:stCondLst>
                        <p:cond delay="indefinite"/>
                      </p:stCondLst>
                      <p:childTnLst>
                        <p:par>
                          <p:cTn id="12" fill="hold">
                            <p:stCondLst>
                              <p:cond delay="0"/>
                            </p:stCondLst>
                            <p:childTnLst>
                              <p:par>
                                <p:cTn id="13" presetID="4" presetClass="emph" presetSubtype="2" fill="hold" grpId="0" nodeType="clickEffect">
                                  <p:stCondLst>
                                    <p:cond delay="0"/>
                                  </p:stCondLst>
                                  <p:childTnLst>
                                    <p:anim to="1.5" calcmode="lin" valueType="num">
                                      <p:cBhvr override="childStyle">
                                        <p:cTn id="14" dur="2000" fill="hold"/>
                                        <p:tgtEl>
                                          <p:spTgt spid="26"/>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124744"/>
            <a:ext cx="4752528" cy="864096"/>
          </a:xfrm>
        </p:spPr>
        <p:txBody>
          <a:bodyPr>
            <a:normAutofit fontScale="90000"/>
          </a:bodyPr>
          <a:lstStyle/>
          <a:p>
            <a:pPr algn="l"/>
            <a:r>
              <a:rPr kumimoji="1" lang="ja-JP" altLang="en-US" sz="2000" dirty="0" smtClean="0">
                <a:latin typeface="AR P丸ゴシック体M" pitchFamily="50" charset="-128"/>
                <a:ea typeface="AR P丸ゴシック体M" pitchFamily="50" charset="-128"/>
              </a:rPr>
              <a:t>ＴＰＰの</a:t>
            </a:r>
            <a:r>
              <a:rPr lang="ja-JP" altLang="en-US" sz="2000" dirty="0" smtClean="0">
                <a:latin typeface="AR P丸ゴシック体M" pitchFamily="50" charset="-128"/>
                <a:ea typeface="AR P丸ゴシック体M" pitchFamily="50" charset="-128"/>
              </a:rPr>
              <a:t>“</a:t>
            </a:r>
            <a:r>
              <a:rPr kumimoji="1" lang="ja-JP" altLang="en-US" sz="2000" dirty="0" smtClean="0">
                <a:latin typeface="AR P丸ゴシック体M" pitchFamily="50" charset="-128"/>
                <a:ea typeface="AR P丸ゴシック体M" pitchFamily="50" charset="-128"/>
              </a:rPr>
              <a:t>ワナ”</a:t>
            </a:r>
            <a:r>
              <a:rPr kumimoji="1" lang="ja-JP" altLang="en-US" sz="2700" dirty="0" smtClean="0">
                <a:latin typeface="AR P丸ゴシック体M" pitchFamily="50" charset="-128"/>
                <a:ea typeface="AR P丸ゴシック体M" pitchFamily="50" charset="-128"/>
              </a:rPr>
              <a:t>→</a:t>
            </a:r>
            <a:r>
              <a:rPr kumimoji="1" lang="ja-JP" altLang="en-US" sz="2000" dirty="0" smtClean="0">
                <a:latin typeface="AR P丸ゴシック体M" pitchFamily="50" charset="-128"/>
                <a:ea typeface="AR P丸ゴシック体M" pitchFamily="50" charset="-128"/>
              </a:rPr>
              <a:t>実態は日米ＦＴＡ </a:t>
            </a:r>
            <a:r>
              <a:rPr kumimoji="1" lang="en-US" altLang="ja-JP" sz="1800" dirty="0" smtClean="0">
                <a:latin typeface="AR P丸ゴシック体M" pitchFamily="50" charset="-128"/>
                <a:ea typeface="AR P丸ゴシック体M" pitchFamily="50" charset="-128"/>
              </a:rPr>
              <a:t/>
            </a:r>
            <a:br>
              <a:rPr kumimoji="1" lang="en-US" altLang="ja-JP" sz="1800" dirty="0" smtClean="0">
                <a:latin typeface="AR P丸ゴシック体M" pitchFamily="50" charset="-128"/>
                <a:ea typeface="AR P丸ゴシック体M" pitchFamily="50" charset="-128"/>
              </a:rPr>
            </a:br>
            <a:r>
              <a:rPr lang="en-US" altLang="ja-JP" sz="1200" dirty="0" smtClean="0">
                <a:latin typeface="AR P丸ゴシック体M" pitchFamily="50" charset="-128"/>
                <a:ea typeface="AR P丸ゴシック体M" pitchFamily="50" charset="-128"/>
              </a:rPr>
              <a:t>(</a:t>
            </a:r>
            <a:r>
              <a:rPr lang="ja-JP" altLang="en-US" sz="1200" dirty="0" smtClean="0">
                <a:latin typeface="AR P丸ゴシック体M" pitchFamily="50" charset="-128"/>
                <a:ea typeface="AR P丸ゴシック体M" pitchFamily="50" charset="-128"/>
              </a:rPr>
              <a:t>環太平洋連携協定）　　　　　</a:t>
            </a:r>
            <a:r>
              <a:rPr lang="en-US" altLang="ja-JP" sz="1200" dirty="0" smtClean="0">
                <a:latin typeface="AR P丸ゴシック体M" pitchFamily="50" charset="-128"/>
                <a:ea typeface="AR P丸ゴシック体M" pitchFamily="50" charset="-128"/>
              </a:rPr>
              <a:t>(</a:t>
            </a:r>
            <a:r>
              <a:rPr lang="ja-JP" altLang="en-US" sz="1200" dirty="0" smtClean="0">
                <a:latin typeface="AR P丸ゴシック体M" pitchFamily="50" charset="-128"/>
                <a:ea typeface="AR P丸ゴシック体M" pitchFamily="50" charset="-128"/>
              </a:rPr>
              <a:t>自由貿易協定、参加</a:t>
            </a:r>
            <a:r>
              <a:rPr lang="en-US" altLang="ja-JP" sz="1200" dirty="0" smtClean="0">
                <a:latin typeface="AR P丸ゴシック体M" pitchFamily="50" charset="-128"/>
                <a:ea typeface="AR P丸ゴシック体M" pitchFamily="50" charset="-128"/>
              </a:rPr>
              <a:t>10</a:t>
            </a:r>
            <a:r>
              <a:rPr lang="ja-JP" altLang="en-US" sz="1200" dirty="0" smtClean="0">
                <a:latin typeface="AR P丸ゴシック体M" pitchFamily="50" charset="-128"/>
                <a:ea typeface="AR P丸ゴシック体M" pitchFamily="50" charset="-128"/>
              </a:rPr>
              <a:t>カ国のうち</a:t>
            </a:r>
            <a:r>
              <a:rPr lang="en-US" altLang="ja-JP" sz="1200" dirty="0" smtClean="0">
                <a:latin typeface="AR P丸ゴシック体M" pitchFamily="50" charset="-128"/>
                <a:ea typeface="AR P丸ゴシック体M" pitchFamily="50" charset="-128"/>
              </a:rPr>
              <a:t/>
            </a:r>
            <a:br>
              <a:rPr lang="en-US" altLang="ja-JP" sz="1200" dirty="0" smtClean="0">
                <a:latin typeface="AR P丸ゴシック体M" pitchFamily="50" charset="-128"/>
                <a:ea typeface="AR P丸ゴシック体M" pitchFamily="50" charset="-128"/>
              </a:rPr>
            </a:br>
            <a:r>
              <a:rPr lang="ja-JP" altLang="en-US" sz="1200" dirty="0" smtClean="0">
                <a:latin typeface="AR P丸ゴシック体M" pitchFamily="50" charset="-128"/>
                <a:ea typeface="AR P丸ゴシック体M" pitchFamily="50" charset="-128"/>
              </a:rPr>
              <a:t>　　　　　　　　　　　　　　  日米で</a:t>
            </a:r>
            <a:r>
              <a:rPr lang="en-US" altLang="ja-JP" sz="1200" dirty="0" smtClean="0">
                <a:latin typeface="AR P丸ゴシック体M" pitchFamily="50" charset="-128"/>
                <a:ea typeface="AR P丸ゴシック体M" pitchFamily="50" charset="-128"/>
              </a:rPr>
              <a:t>GDP</a:t>
            </a:r>
            <a:r>
              <a:rPr lang="ja-JP" altLang="en-US" sz="1200" dirty="0" smtClean="0">
                <a:latin typeface="AR P丸ゴシック体M" pitchFamily="50" charset="-128"/>
                <a:ea typeface="AR P丸ゴシック体M" pitchFamily="50" charset="-128"/>
              </a:rPr>
              <a:t>の約</a:t>
            </a:r>
            <a:r>
              <a:rPr lang="en-US" altLang="ja-JP" sz="1200" dirty="0" smtClean="0">
                <a:latin typeface="AR P丸ゴシック体M" pitchFamily="50" charset="-128"/>
                <a:ea typeface="AR P丸ゴシック体M" pitchFamily="50" charset="-128"/>
              </a:rPr>
              <a:t>90</a:t>
            </a:r>
            <a:r>
              <a:rPr lang="ja-JP" altLang="en-US" sz="1200" dirty="0" smtClean="0">
                <a:latin typeface="AR P丸ゴシック体M" pitchFamily="50" charset="-128"/>
                <a:ea typeface="AR P丸ゴシック体M" pitchFamily="50" charset="-128"/>
              </a:rPr>
              <a:t>％を占める）</a:t>
            </a:r>
            <a:r>
              <a:rPr lang="en-US" altLang="ja-JP" sz="1200" dirty="0" smtClean="0">
                <a:latin typeface="AR P丸ゴシック体M" pitchFamily="50" charset="-128"/>
                <a:ea typeface="AR P丸ゴシック体M" pitchFamily="50" charset="-128"/>
              </a:rPr>
              <a:t/>
            </a:r>
            <a:br>
              <a:rPr lang="en-US" altLang="ja-JP" sz="1200" dirty="0" smtClean="0">
                <a:latin typeface="AR P丸ゴシック体M" pitchFamily="50" charset="-128"/>
                <a:ea typeface="AR P丸ゴシック体M" pitchFamily="50" charset="-128"/>
              </a:rPr>
            </a:br>
            <a:r>
              <a:rPr lang="ja-JP" altLang="en-US" sz="1200" dirty="0" smtClean="0">
                <a:latin typeface="AR P丸ゴシック体M" pitchFamily="50" charset="-128"/>
                <a:ea typeface="AR P丸ゴシック体M" pitchFamily="50" charset="-128"/>
              </a:rPr>
              <a:t>　　　　　　　　　　　　　　　　　　　　　　　　　　</a:t>
            </a:r>
            <a:endParaRPr kumimoji="1" lang="ja-JP" altLang="en-US" sz="1200" dirty="0">
              <a:latin typeface="AR P丸ゴシック体M" pitchFamily="50" charset="-128"/>
              <a:ea typeface="AR P丸ゴシック体M" pitchFamily="50" charset="-128"/>
            </a:endParaRPr>
          </a:p>
        </p:txBody>
      </p:sp>
      <p:graphicFrame>
        <p:nvGraphicFramePr>
          <p:cNvPr id="4" name="コンテンツ プレースホルダ 3"/>
          <p:cNvGraphicFramePr>
            <a:graphicFrameLocks noGrp="1"/>
          </p:cNvGraphicFramePr>
          <p:nvPr>
            <p:ph idx="1"/>
          </p:nvPr>
        </p:nvGraphicFramePr>
        <p:xfrm>
          <a:off x="539552" y="2060848"/>
          <a:ext cx="7776864" cy="4065315"/>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p:cNvSpPr/>
          <p:nvPr/>
        </p:nvSpPr>
        <p:spPr>
          <a:xfrm>
            <a:off x="395536" y="260648"/>
            <a:ext cx="5544616" cy="7920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800" b="1" dirty="0" smtClean="0">
              <a:solidFill>
                <a:schemeClr val="tx1"/>
              </a:solidFill>
              <a:latin typeface="AR P丸ゴシック体M" pitchFamily="50" charset="-128"/>
              <a:ea typeface="AR P丸ゴシック体M" pitchFamily="50" charset="-128"/>
            </a:endParaRPr>
          </a:p>
          <a:p>
            <a:r>
              <a:rPr kumimoji="1" lang="ja-JP" altLang="en-US" sz="1800" b="1" dirty="0" smtClean="0">
                <a:solidFill>
                  <a:schemeClr val="tx1"/>
                </a:solidFill>
                <a:latin typeface="AR P丸ゴシック体M" pitchFamily="50" charset="-128"/>
                <a:ea typeface="AR P丸ゴシック体M" pitchFamily="50" charset="-128"/>
              </a:rPr>
              <a:t>歴史的に捉える</a:t>
            </a:r>
            <a:r>
              <a:rPr kumimoji="1" lang="ja-JP" altLang="en-US" sz="1200" dirty="0" smtClean="0">
                <a:solidFill>
                  <a:schemeClr val="tx1"/>
                </a:solidFill>
                <a:latin typeface="AR P丸ゴシック体M" pitchFamily="50" charset="-128"/>
                <a:ea typeface="AR P丸ゴシック体M" pitchFamily="50" charset="-128"/>
              </a:rPr>
              <a:t>　例えば </a:t>
            </a:r>
            <a:r>
              <a:rPr kumimoji="1" lang="ja-JP" altLang="en-US" sz="1800" b="1" dirty="0" smtClean="0">
                <a:solidFill>
                  <a:schemeClr val="tx1"/>
                </a:solidFill>
                <a:latin typeface="AR P丸ゴシック体M" pitchFamily="50" charset="-128"/>
                <a:ea typeface="AR P丸ゴシック体M" pitchFamily="50" charset="-128"/>
              </a:rPr>
              <a:t>食料自給率</a:t>
            </a:r>
            <a:endParaRPr kumimoji="1" lang="en-US" altLang="ja-JP" sz="1800" b="1"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　稲作農家の時給</a:t>
            </a:r>
            <a:r>
              <a:rPr lang="en-US" altLang="ja-JP" sz="1400" dirty="0" smtClean="0">
                <a:solidFill>
                  <a:schemeClr val="tx1"/>
                </a:solidFill>
                <a:latin typeface="AR P丸ゴシック体M" pitchFamily="50" charset="-128"/>
                <a:ea typeface="AR P丸ゴシック体M" pitchFamily="50" charset="-128"/>
              </a:rPr>
              <a:t>177</a:t>
            </a:r>
            <a:r>
              <a:rPr lang="ja-JP" altLang="en-US" sz="1400" dirty="0" smtClean="0">
                <a:solidFill>
                  <a:schemeClr val="tx1"/>
                </a:solidFill>
                <a:latin typeface="AR P丸ゴシック体M" pitchFamily="50" charset="-128"/>
                <a:ea typeface="AR P丸ゴシック体M" pitchFamily="50" charset="-128"/>
              </a:rPr>
              <a:t>円（</a:t>
            </a:r>
            <a:r>
              <a:rPr lang="en-US" altLang="ja-JP" sz="1400" dirty="0" smtClean="0">
                <a:solidFill>
                  <a:schemeClr val="tx1"/>
                </a:solidFill>
                <a:latin typeface="AR P丸ゴシック体M" pitchFamily="50" charset="-128"/>
                <a:ea typeface="AR P丸ゴシック体M" pitchFamily="50" charset="-128"/>
              </a:rPr>
              <a:t>09</a:t>
            </a:r>
            <a:r>
              <a:rPr lang="ja-JP" altLang="en-US" sz="1400" dirty="0" smtClean="0">
                <a:solidFill>
                  <a:schemeClr val="tx1"/>
                </a:solidFill>
                <a:latin typeface="AR P丸ゴシック体M" pitchFamily="50" charset="-128"/>
                <a:ea typeface="AR P丸ゴシック体M" pitchFamily="50" charset="-128"/>
              </a:rPr>
              <a:t>年）－　亡国</a:t>
            </a:r>
            <a:r>
              <a:rPr kumimoji="1" lang="ja-JP" altLang="en-US" sz="1400" dirty="0" smtClean="0">
                <a:solidFill>
                  <a:schemeClr val="tx1"/>
                </a:solidFill>
                <a:latin typeface="AR P丸ゴシック体M" pitchFamily="50" charset="-128"/>
                <a:ea typeface="AR P丸ゴシック体M" pitchFamily="50" charset="-128"/>
              </a:rPr>
              <a:t>　</a:t>
            </a:r>
            <a:endParaRPr kumimoji="1" lang="ja-JP" altLang="en-US" sz="1400" dirty="0">
              <a:solidFill>
                <a:schemeClr val="tx1"/>
              </a:solidFill>
              <a:latin typeface="AR P丸ゴシック体M" pitchFamily="50" charset="-128"/>
              <a:ea typeface="AR P丸ゴシック体M" pitchFamily="50" charset="-128"/>
            </a:endParaRPr>
          </a:p>
        </p:txBody>
      </p:sp>
      <p:sp>
        <p:nvSpPr>
          <p:cNvPr id="7" name="正方形/長方形 6"/>
          <p:cNvSpPr/>
          <p:nvPr/>
        </p:nvSpPr>
        <p:spPr>
          <a:xfrm>
            <a:off x="4211960" y="2780928"/>
            <a:ext cx="1080120" cy="360040"/>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AR P丸ゴシック体M" pitchFamily="50" charset="-128"/>
                <a:ea typeface="AR P丸ゴシック体M" pitchFamily="50" charset="-128"/>
              </a:rPr>
              <a:t>農産物</a:t>
            </a:r>
            <a:r>
              <a:rPr kumimoji="1" lang="en-US" altLang="ja-JP" sz="1050" dirty="0" smtClean="0">
                <a:solidFill>
                  <a:schemeClr val="tx1"/>
                </a:solidFill>
                <a:latin typeface="AR P丸ゴシック体M" pitchFamily="50" charset="-128"/>
                <a:ea typeface="AR P丸ゴシック体M" pitchFamily="50" charset="-128"/>
              </a:rPr>
              <a:t>12</a:t>
            </a:r>
            <a:r>
              <a:rPr kumimoji="1" lang="ja-JP" altLang="en-US" sz="1050" dirty="0" smtClean="0">
                <a:solidFill>
                  <a:schemeClr val="tx1"/>
                </a:solidFill>
                <a:latin typeface="AR P丸ゴシック体M" pitchFamily="50" charset="-128"/>
                <a:ea typeface="AR P丸ゴシック体M" pitchFamily="50" charset="-128"/>
              </a:rPr>
              <a:t>品目の自由化</a:t>
            </a:r>
            <a:endParaRPr kumimoji="1" lang="ja-JP" altLang="en-US" sz="1050" dirty="0">
              <a:solidFill>
                <a:schemeClr val="tx1"/>
              </a:solidFill>
              <a:latin typeface="AR P丸ゴシック体M" pitchFamily="50" charset="-128"/>
              <a:ea typeface="AR P丸ゴシック体M" pitchFamily="50" charset="-128"/>
            </a:endParaRPr>
          </a:p>
        </p:txBody>
      </p:sp>
      <p:sp>
        <p:nvSpPr>
          <p:cNvPr id="8" name="正方形/長方形 7"/>
          <p:cNvSpPr/>
          <p:nvPr/>
        </p:nvSpPr>
        <p:spPr>
          <a:xfrm>
            <a:off x="1043608" y="6237312"/>
            <a:ext cx="4464496" cy="288032"/>
          </a:xfrm>
          <a:prstGeom prst="rect">
            <a:avLst/>
          </a:prstGeom>
          <a:solidFill>
            <a:schemeClr val="accent6">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AR P丸ゴシック体M" pitchFamily="50" charset="-128"/>
                <a:ea typeface="AR P丸ゴシック体M" pitchFamily="50" charset="-128"/>
              </a:rPr>
              <a:t>（「赤旗」</a:t>
            </a:r>
            <a:r>
              <a:rPr lang="en-US" altLang="ja-JP" sz="1050" dirty="0" smtClean="0">
                <a:solidFill>
                  <a:schemeClr val="tx1"/>
                </a:solidFill>
                <a:latin typeface="AR P丸ゴシック体M" pitchFamily="50" charset="-128"/>
                <a:ea typeface="AR P丸ゴシック体M" pitchFamily="50" charset="-128"/>
              </a:rPr>
              <a:t>2011.2.11</a:t>
            </a:r>
            <a:r>
              <a:rPr lang="ja-JP" altLang="en-US" sz="1050" dirty="0" smtClean="0">
                <a:solidFill>
                  <a:schemeClr val="tx1"/>
                </a:solidFill>
                <a:latin typeface="AR P丸ゴシック体M" pitchFamily="50" charset="-128"/>
                <a:ea typeface="AR P丸ゴシック体M" pitchFamily="50" charset="-128"/>
              </a:rPr>
              <a:t>　衆議院予算員会吉井英勝議員質問の資料）</a:t>
            </a:r>
            <a:endParaRPr kumimoji="1" lang="ja-JP" altLang="en-US" sz="1050" dirty="0">
              <a:solidFill>
                <a:schemeClr val="tx1"/>
              </a:solidFill>
            </a:endParaRPr>
          </a:p>
        </p:txBody>
      </p:sp>
      <p:sp>
        <p:nvSpPr>
          <p:cNvPr id="12" name="円/楕円 11"/>
          <p:cNvSpPr/>
          <p:nvPr/>
        </p:nvSpPr>
        <p:spPr>
          <a:xfrm>
            <a:off x="7236296" y="4365104"/>
            <a:ext cx="1080120" cy="1944216"/>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latin typeface="AR P丸ゴシック体M" pitchFamily="50" charset="-128"/>
              <a:ea typeface="AR P丸ゴシック体M" pitchFamily="50" charset="-128"/>
            </a:endParaRPr>
          </a:p>
        </p:txBody>
      </p:sp>
      <p:sp>
        <p:nvSpPr>
          <p:cNvPr id="10" name="角丸四角形 9"/>
          <p:cNvSpPr/>
          <p:nvPr/>
        </p:nvSpPr>
        <p:spPr>
          <a:xfrm>
            <a:off x="5724128" y="1196752"/>
            <a:ext cx="3275856" cy="1512168"/>
          </a:xfrm>
          <a:prstGeom prst="roundRect">
            <a:avLst/>
          </a:prstGeom>
          <a:solidFill>
            <a:schemeClr val="accent5">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AR P丸ゴシック体M" pitchFamily="50" charset="-128"/>
                <a:ea typeface="AR P丸ゴシック体M" pitchFamily="50" charset="-128"/>
              </a:rPr>
              <a:t>「</a:t>
            </a:r>
            <a:r>
              <a:rPr kumimoji="1" lang="en-US" altLang="ja-JP" sz="1050" dirty="0" smtClean="0">
                <a:solidFill>
                  <a:schemeClr val="tx1"/>
                </a:solidFill>
                <a:latin typeface="AR P丸ゴシック体M" pitchFamily="50" charset="-128"/>
                <a:ea typeface="AR P丸ゴシック体M" pitchFamily="50" charset="-128"/>
              </a:rPr>
              <a:t>GDP</a:t>
            </a:r>
            <a:r>
              <a:rPr kumimoji="1" lang="ja-JP" altLang="en-US" sz="1050" dirty="0" smtClean="0">
                <a:solidFill>
                  <a:schemeClr val="tx1"/>
                </a:solidFill>
                <a:latin typeface="AR P丸ゴシック体M" pitchFamily="50" charset="-128"/>
                <a:ea typeface="AR P丸ゴシック体M" pitchFamily="50" charset="-128"/>
              </a:rPr>
              <a:t>で</a:t>
            </a:r>
            <a:r>
              <a:rPr lang="en-US" altLang="ja-JP" sz="1050" dirty="0" smtClean="0">
                <a:solidFill>
                  <a:schemeClr val="tx1"/>
                </a:solidFill>
                <a:latin typeface="AR P丸ゴシック体M" pitchFamily="50" charset="-128"/>
                <a:ea typeface="AR P丸ゴシック体M" pitchFamily="50" charset="-128"/>
              </a:rPr>
              <a:t>1.5</a:t>
            </a:r>
            <a:r>
              <a:rPr lang="ja-JP" altLang="en-US" sz="1050" dirty="0" smtClean="0">
                <a:solidFill>
                  <a:schemeClr val="tx1"/>
                </a:solidFill>
                <a:latin typeface="AR P丸ゴシック体M" pitchFamily="50" charset="-128"/>
                <a:ea typeface="AR P丸ゴシック体M" pitchFamily="50" charset="-128"/>
              </a:rPr>
              <a:t>％</a:t>
            </a:r>
            <a:r>
              <a:rPr kumimoji="1" lang="ja-JP" altLang="en-US" sz="1050" dirty="0" smtClean="0">
                <a:solidFill>
                  <a:schemeClr val="tx1"/>
                </a:solidFill>
                <a:latin typeface="AR P丸ゴシック体M" pitchFamily="50" charset="-128"/>
                <a:ea typeface="AR P丸ゴシック体M" pitchFamily="50" charset="-128"/>
              </a:rPr>
              <a:t>の農業が</a:t>
            </a:r>
            <a:r>
              <a:rPr kumimoji="1" lang="en-US" altLang="ja-JP" sz="1050" dirty="0" smtClean="0">
                <a:solidFill>
                  <a:schemeClr val="tx1"/>
                </a:solidFill>
                <a:latin typeface="AR P丸ゴシック体M" pitchFamily="50" charset="-128"/>
                <a:ea typeface="AR P丸ゴシック体M" pitchFamily="50" charset="-128"/>
              </a:rPr>
              <a:t>98.5</a:t>
            </a:r>
            <a:r>
              <a:rPr kumimoji="1" lang="ja-JP" altLang="en-US" sz="1050" dirty="0" smtClean="0">
                <a:solidFill>
                  <a:schemeClr val="tx1"/>
                </a:solidFill>
                <a:latin typeface="AR P丸ゴシック体M" pitchFamily="50" charset="-128"/>
                <a:ea typeface="AR P丸ゴシック体M" pitchFamily="50" charset="-128"/>
              </a:rPr>
              <a:t>％の他の産業分野を犠牲にしている。」前原誠司外相</a:t>
            </a:r>
            <a:r>
              <a:rPr kumimoji="1" lang="en-US" altLang="ja-JP" sz="1050" dirty="0" smtClean="0">
                <a:solidFill>
                  <a:schemeClr val="tx1"/>
                </a:solidFill>
                <a:latin typeface="AR P丸ゴシック体M" pitchFamily="50" charset="-128"/>
                <a:ea typeface="AR P丸ゴシック体M" pitchFamily="50" charset="-128"/>
              </a:rPr>
              <a:t>(10.10</a:t>
            </a:r>
            <a:r>
              <a:rPr lang="en-US" altLang="ja-JP" sz="1050" dirty="0" smtClean="0">
                <a:solidFill>
                  <a:schemeClr val="tx1"/>
                </a:solidFill>
                <a:latin typeface="AR P丸ゴシック体M" pitchFamily="50" charset="-128"/>
                <a:ea typeface="AR P丸ゴシック体M" pitchFamily="50" charset="-128"/>
              </a:rPr>
              <a:t>.19</a:t>
            </a:r>
            <a:r>
              <a:rPr lang="ja-JP" altLang="en-US" sz="1050" dirty="0" smtClean="0">
                <a:solidFill>
                  <a:schemeClr val="tx1"/>
                </a:solidFill>
                <a:latin typeface="AR P丸ゴシック体M" pitchFamily="50" charset="-128"/>
                <a:ea typeface="AR P丸ゴシック体M" pitchFamily="50" charset="-128"/>
              </a:rPr>
              <a:t>講演）</a:t>
            </a:r>
            <a:endParaRPr lang="en-US" altLang="ja-JP" sz="1050" dirty="0" smtClean="0">
              <a:solidFill>
                <a:schemeClr val="tx1"/>
              </a:solidFill>
              <a:latin typeface="AR P丸ゴシック体M" pitchFamily="50" charset="-128"/>
              <a:ea typeface="AR P丸ゴシック体M" pitchFamily="50" charset="-128"/>
            </a:endParaRPr>
          </a:p>
          <a:p>
            <a:r>
              <a:rPr kumimoji="1" lang="ja-JP" altLang="en-US" sz="1050" dirty="0" smtClean="0">
                <a:solidFill>
                  <a:schemeClr val="tx1"/>
                </a:solidFill>
                <a:latin typeface="AR P丸ゴシック体M" pitchFamily="50" charset="-128"/>
                <a:ea typeface="AR P丸ゴシック体M" pitchFamily="50" charset="-128"/>
              </a:rPr>
              <a:t>日本の関税ゼロの農産物品目割合　</a:t>
            </a:r>
            <a:r>
              <a:rPr kumimoji="1" lang="en-US" altLang="ja-JP" sz="1050" dirty="0" smtClean="0">
                <a:solidFill>
                  <a:schemeClr val="tx1"/>
                </a:solidFill>
                <a:latin typeface="AR P丸ゴシック体M" pitchFamily="50" charset="-128"/>
                <a:ea typeface="AR P丸ゴシック体M" pitchFamily="50" charset="-128"/>
              </a:rPr>
              <a:t>34.2</a:t>
            </a:r>
            <a:r>
              <a:rPr kumimoji="1" lang="ja-JP" altLang="en-US" sz="1050" dirty="0" smtClean="0">
                <a:solidFill>
                  <a:schemeClr val="tx1"/>
                </a:solidFill>
                <a:latin typeface="AR P丸ゴシック体M" pitchFamily="50" charset="-128"/>
                <a:ea typeface="AR P丸ゴシック体M" pitchFamily="50" charset="-128"/>
              </a:rPr>
              <a:t>％</a:t>
            </a:r>
            <a:endParaRPr kumimoji="1" lang="en-US" altLang="ja-JP" sz="1050" dirty="0" smtClean="0">
              <a:solidFill>
                <a:schemeClr val="tx1"/>
              </a:solidFill>
              <a:latin typeface="AR P丸ゴシック体M" pitchFamily="50" charset="-128"/>
              <a:ea typeface="AR P丸ゴシック体M" pitchFamily="50" charset="-128"/>
            </a:endParaRPr>
          </a:p>
          <a:p>
            <a:r>
              <a:rPr lang="en-US" altLang="ja-JP" sz="1050" dirty="0" smtClean="0">
                <a:solidFill>
                  <a:schemeClr val="tx1"/>
                </a:solidFill>
                <a:latin typeface="AR P丸ゴシック体M" pitchFamily="50" charset="-128"/>
                <a:ea typeface="AR P丸ゴシック体M" pitchFamily="50" charset="-128"/>
              </a:rPr>
              <a:t>          </a:t>
            </a:r>
            <a:r>
              <a:rPr lang="ja-JP" altLang="en-US" sz="1050" dirty="0" smtClean="0">
                <a:solidFill>
                  <a:schemeClr val="tx1"/>
                </a:solidFill>
                <a:latin typeface="AR P丸ゴシック体M" pitchFamily="50" charset="-128"/>
                <a:ea typeface="AR P丸ゴシック体M" pitchFamily="50" charset="-128"/>
              </a:rPr>
              <a:t>工業品などその他品目　</a:t>
            </a:r>
            <a:r>
              <a:rPr lang="en-US" altLang="ja-JP" sz="1050" dirty="0" smtClean="0">
                <a:solidFill>
                  <a:schemeClr val="tx1"/>
                </a:solidFill>
                <a:latin typeface="AR P丸ゴシック体M" pitchFamily="50" charset="-128"/>
                <a:ea typeface="AR P丸ゴシック体M" pitchFamily="50" charset="-128"/>
              </a:rPr>
              <a:t>55.9</a:t>
            </a:r>
            <a:r>
              <a:rPr lang="ja-JP" altLang="en-US" sz="1050" dirty="0" smtClean="0">
                <a:solidFill>
                  <a:schemeClr val="tx1"/>
                </a:solidFill>
                <a:latin typeface="AR P丸ゴシック体M" pitchFamily="50" charset="-128"/>
                <a:ea typeface="AR P丸ゴシック体M" pitchFamily="50" charset="-128"/>
              </a:rPr>
              <a:t>％</a:t>
            </a:r>
            <a:endParaRPr lang="en-US" altLang="ja-JP" sz="1050" dirty="0" smtClean="0">
              <a:solidFill>
                <a:schemeClr val="tx1"/>
              </a:solidFill>
              <a:latin typeface="AR P丸ゴシック体M" pitchFamily="50" charset="-128"/>
              <a:ea typeface="AR P丸ゴシック体M" pitchFamily="50" charset="-128"/>
            </a:endParaRPr>
          </a:p>
          <a:p>
            <a:r>
              <a:rPr lang="ja-JP" altLang="en-US" sz="1050" dirty="0" smtClean="0">
                <a:solidFill>
                  <a:schemeClr val="tx1"/>
                </a:solidFill>
                <a:latin typeface="AR P丸ゴシック体M" pitchFamily="50" charset="-128"/>
                <a:ea typeface="AR P丸ゴシック体M" pitchFamily="50" charset="-128"/>
              </a:rPr>
              <a:t>米国</a:t>
            </a:r>
            <a:r>
              <a:rPr lang="en-US" altLang="ja-JP" sz="1050" dirty="0" smtClean="0">
                <a:solidFill>
                  <a:schemeClr val="tx1"/>
                </a:solidFill>
                <a:latin typeface="AR P丸ゴシック体M" pitchFamily="50" charset="-128"/>
                <a:ea typeface="AR P丸ゴシック体M" pitchFamily="50" charset="-128"/>
              </a:rPr>
              <a:t>45.7</a:t>
            </a:r>
            <a:r>
              <a:rPr lang="ja-JP" altLang="en-US" sz="1050" dirty="0" smtClean="0">
                <a:solidFill>
                  <a:schemeClr val="tx1"/>
                </a:solidFill>
                <a:latin typeface="AR P丸ゴシック体M" pitchFamily="50" charset="-128"/>
                <a:ea typeface="AR P丸ゴシック体M" pitchFamily="50" charset="-128"/>
              </a:rPr>
              <a:t>％</a:t>
            </a:r>
            <a:endParaRPr lang="en-US" altLang="ja-JP" sz="1050" dirty="0" smtClean="0">
              <a:solidFill>
                <a:schemeClr val="tx1"/>
              </a:solidFill>
              <a:latin typeface="AR P丸ゴシック体M" pitchFamily="50" charset="-128"/>
              <a:ea typeface="AR P丸ゴシック体M" pitchFamily="50" charset="-128"/>
            </a:endParaRPr>
          </a:p>
          <a:p>
            <a:r>
              <a:rPr kumimoji="1" lang="en-US" altLang="ja-JP" sz="1050" dirty="0" smtClean="0">
                <a:solidFill>
                  <a:schemeClr val="tx1"/>
                </a:solidFill>
                <a:latin typeface="AR P丸ゴシック体M" pitchFamily="50" charset="-128"/>
                <a:ea typeface="AR P丸ゴシック体M" pitchFamily="50" charset="-128"/>
              </a:rPr>
              <a:t>EU28.9</a:t>
            </a:r>
            <a:r>
              <a:rPr kumimoji="1" lang="ja-JP" altLang="en-US" sz="1050" dirty="0" smtClean="0">
                <a:solidFill>
                  <a:schemeClr val="tx1"/>
                </a:solidFill>
                <a:latin typeface="AR P丸ゴシック体M" pitchFamily="50" charset="-128"/>
                <a:ea typeface="AR P丸ゴシック体M" pitchFamily="50" charset="-128"/>
              </a:rPr>
              <a:t>％</a:t>
            </a:r>
            <a:endParaRPr kumimoji="1" lang="en-US" altLang="ja-JP" sz="1050" dirty="0" smtClean="0">
              <a:solidFill>
                <a:schemeClr val="tx1"/>
              </a:solidFill>
              <a:latin typeface="AR P丸ゴシック体M" pitchFamily="50" charset="-128"/>
              <a:ea typeface="AR P丸ゴシック体M" pitchFamily="50" charset="-128"/>
            </a:endParaRPr>
          </a:p>
          <a:p>
            <a:r>
              <a:rPr lang="ja-JP" altLang="en-US" sz="1050" dirty="0" smtClean="0">
                <a:solidFill>
                  <a:schemeClr val="tx1"/>
                </a:solidFill>
                <a:latin typeface="AR P丸ゴシック体M" pitchFamily="50" charset="-128"/>
                <a:ea typeface="AR P丸ゴシック体M" pitchFamily="50" charset="-128"/>
              </a:rPr>
              <a:t>中国</a:t>
            </a:r>
            <a:r>
              <a:rPr lang="en-US" altLang="ja-JP" sz="1050" dirty="0" smtClean="0">
                <a:solidFill>
                  <a:schemeClr val="tx1"/>
                </a:solidFill>
                <a:latin typeface="AR P丸ゴシック体M" pitchFamily="50" charset="-128"/>
                <a:ea typeface="AR P丸ゴシック体M" pitchFamily="50" charset="-128"/>
              </a:rPr>
              <a:t>6.4</a:t>
            </a:r>
            <a:r>
              <a:rPr lang="ja-JP" altLang="en-US" sz="1050" dirty="0" smtClean="0">
                <a:solidFill>
                  <a:schemeClr val="tx1"/>
                </a:solidFill>
                <a:latin typeface="AR P丸ゴシック体M" pitchFamily="50" charset="-128"/>
                <a:ea typeface="AR P丸ゴシック体M" pitchFamily="50" charset="-128"/>
              </a:rPr>
              <a:t>％</a:t>
            </a:r>
            <a:endParaRPr lang="en-US" altLang="ja-JP" sz="1050" dirty="0" smtClean="0">
              <a:solidFill>
                <a:schemeClr val="tx1"/>
              </a:solidFill>
              <a:latin typeface="AR P丸ゴシック体M" pitchFamily="50" charset="-128"/>
              <a:ea typeface="AR P丸ゴシック体M" pitchFamily="50" charset="-128"/>
            </a:endParaRPr>
          </a:p>
          <a:p>
            <a:r>
              <a:rPr lang="ja-JP" altLang="en-US" sz="1050" dirty="0" smtClean="0">
                <a:solidFill>
                  <a:schemeClr val="tx1"/>
                </a:solidFill>
                <a:latin typeface="AR P丸ゴシック体M" pitchFamily="50" charset="-128"/>
                <a:ea typeface="AR P丸ゴシック体M" pitchFamily="50" charset="-128"/>
              </a:rPr>
              <a:t>韓国</a:t>
            </a:r>
            <a:r>
              <a:rPr lang="en-US" altLang="ja-JP" sz="1050" dirty="0" smtClean="0">
                <a:solidFill>
                  <a:schemeClr val="tx1"/>
                </a:solidFill>
                <a:latin typeface="AR P丸ゴシック体M" pitchFamily="50" charset="-128"/>
                <a:ea typeface="AR P丸ゴシック体M" pitchFamily="50" charset="-128"/>
              </a:rPr>
              <a:t>14.1</a:t>
            </a:r>
            <a:r>
              <a:rPr lang="ja-JP" altLang="en-US" sz="1050" dirty="0" smtClean="0">
                <a:solidFill>
                  <a:schemeClr val="tx1"/>
                </a:solidFill>
                <a:latin typeface="AR P丸ゴシック体M" pitchFamily="50" charset="-128"/>
                <a:ea typeface="AR P丸ゴシック体M" pitchFamily="50" charset="-128"/>
              </a:rPr>
              <a:t>％</a:t>
            </a:r>
            <a:endParaRPr kumimoji="1" lang="en-US" altLang="ja-JP" sz="1050" dirty="0" smtClean="0">
              <a:solidFill>
                <a:schemeClr val="tx1"/>
              </a:solidFill>
              <a:latin typeface="AR P丸ゴシック体M" pitchFamily="50" charset="-128"/>
              <a:ea typeface="AR P丸ゴシック体M" pitchFamily="50" charset="-128"/>
            </a:endParaRPr>
          </a:p>
        </p:txBody>
      </p:sp>
      <p:graphicFrame>
        <p:nvGraphicFramePr>
          <p:cNvPr id="9" name="表 8"/>
          <p:cNvGraphicFramePr>
            <a:graphicFrameLocks noGrp="1"/>
          </p:cNvGraphicFramePr>
          <p:nvPr/>
        </p:nvGraphicFramePr>
        <p:xfrm>
          <a:off x="4644008" y="404664"/>
          <a:ext cx="1008112" cy="1437888"/>
        </p:xfrm>
        <a:graphic>
          <a:graphicData uri="http://schemas.openxmlformats.org/drawingml/2006/table">
            <a:tbl>
              <a:tblPr firstRow="1" bandRow="1">
                <a:tableStyleId>{5C22544A-7EE6-4342-B048-85BDC9FD1C3A}</a:tableStyleId>
              </a:tblPr>
              <a:tblGrid>
                <a:gridCol w="315035"/>
                <a:gridCol w="693077"/>
              </a:tblGrid>
              <a:tr h="432048">
                <a:tc>
                  <a:txBody>
                    <a:bodyPr/>
                    <a:lstStyle/>
                    <a:p>
                      <a:endParaRPr kumimoji="1" lang="ja-JP" altLang="en-US" sz="105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en-US" sz="1050" b="0" dirty="0" smtClean="0">
                          <a:solidFill>
                            <a:schemeClr val="tx1"/>
                          </a:solidFill>
                          <a:latin typeface="AR P丸ゴシック体M" pitchFamily="50" charset="-128"/>
                          <a:ea typeface="AR P丸ゴシック体M" pitchFamily="50" charset="-128"/>
                        </a:rPr>
                        <a:t>自給率</a:t>
                      </a:r>
                      <a:endParaRPr kumimoji="1" lang="en-US" altLang="ja-JP" sz="1050" b="0" dirty="0" smtClean="0">
                        <a:solidFill>
                          <a:schemeClr val="tx1"/>
                        </a:solidFill>
                        <a:latin typeface="AR P丸ゴシック体M" pitchFamily="50" charset="-128"/>
                        <a:ea typeface="AR P丸ゴシック体M" pitchFamily="50" charset="-128"/>
                      </a:endParaRPr>
                    </a:p>
                    <a:p>
                      <a:r>
                        <a:rPr kumimoji="1" lang="en-US" altLang="ja-JP" sz="1050" b="0" dirty="0" smtClean="0">
                          <a:solidFill>
                            <a:schemeClr val="tx1"/>
                          </a:solidFill>
                          <a:latin typeface="AR P丸ゴシック体M" pitchFamily="50" charset="-128"/>
                          <a:ea typeface="AR P丸ゴシック体M" pitchFamily="50" charset="-128"/>
                        </a:rPr>
                        <a:t>(2008)</a:t>
                      </a:r>
                      <a:endParaRPr kumimoji="1" lang="ja-JP" altLang="en-US" sz="105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229961">
                <a:tc>
                  <a:txBody>
                    <a:bodyPr/>
                    <a:lstStyle/>
                    <a:p>
                      <a:r>
                        <a:rPr kumimoji="1" lang="ja-JP" altLang="en-US" sz="1050" b="0" dirty="0" smtClean="0">
                          <a:solidFill>
                            <a:schemeClr val="tx1"/>
                          </a:solidFill>
                          <a:latin typeface="AR P丸ゴシック体M" pitchFamily="50" charset="-128"/>
                          <a:ea typeface="AR P丸ゴシック体M" pitchFamily="50" charset="-128"/>
                        </a:rPr>
                        <a:t>独</a:t>
                      </a:r>
                      <a:endParaRPr kumimoji="1" lang="ja-JP" altLang="en-US" sz="105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sz="1050" b="0" dirty="0" smtClean="0">
                          <a:solidFill>
                            <a:schemeClr val="tx1"/>
                          </a:solidFill>
                          <a:latin typeface="AR P丸ゴシック体M" pitchFamily="50" charset="-128"/>
                          <a:ea typeface="AR P丸ゴシック体M" pitchFamily="50" charset="-128"/>
                        </a:rPr>
                        <a:t>80</a:t>
                      </a:r>
                      <a:r>
                        <a:rPr kumimoji="1" lang="ja-JP" altLang="en-US" sz="1050" b="0" dirty="0" smtClean="0">
                          <a:solidFill>
                            <a:schemeClr val="tx1"/>
                          </a:solidFill>
                          <a:latin typeface="AR P丸ゴシック体M" pitchFamily="50" charset="-128"/>
                          <a:ea typeface="AR P丸ゴシック体M" pitchFamily="50" charset="-128"/>
                        </a:rPr>
                        <a:t>％</a:t>
                      </a:r>
                      <a:endParaRPr kumimoji="1" lang="ja-JP" altLang="en-US" sz="105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229961">
                <a:tc>
                  <a:txBody>
                    <a:bodyPr/>
                    <a:lstStyle/>
                    <a:p>
                      <a:r>
                        <a:rPr kumimoji="1" lang="ja-JP" altLang="en-US" sz="1050" b="0" dirty="0" smtClean="0">
                          <a:solidFill>
                            <a:schemeClr val="tx1"/>
                          </a:solidFill>
                          <a:latin typeface="AR P丸ゴシック体M" pitchFamily="50" charset="-128"/>
                          <a:ea typeface="AR P丸ゴシック体M" pitchFamily="50" charset="-128"/>
                        </a:rPr>
                        <a:t>英</a:t>
                      </a:r>
                      <a:endParaRPr kumimoji="1" lang="ja-JP" altLang="en-US" sz="105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sz="1050" b="0" dirty="0" smtClean="0">
                          <a:solidFill>
                            <a:schemeClr val="tx1"/>
                          </a:solidFill>
                          <a:latin typeface="AR P丸ゴシック体M" pitchFamily="50" charset="-128"/>
                          <a:ea typeface="AR P丸ゴシック体M" pitchFamily="50" charset="-128"/>
                        </a:rPr>
                        <a:t>65</a:t>
                      </a:r>
                      <a:r>
                        <a:rPr kumimoji="1" lang="ja-JP" altLang="en-US" sz="1050" b="0" dirty="0" smtClean="0">
                          <a:solidFill>
                            <a:schemeClr val="tx1"/>
                          </a:solidFill>
                          <a:latin typeface="AR P丸ゴシック体M" pitchFamily="50" charset="-128"/>
                          <a:ea typeface="AR P丸ゴシック体M" pitchFamily="50" charset="-128"/>
                        </a:rPr>
                        <a:t>％</a:t>
                      </a:r>
                      <a:endParaRPr kumimoji="1" lang="ja-JP" altLang="en-US" sz="105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229961">
                <a:tc>
                  <a:txBody>
                    <a:bodyPr/>
                    <a:lstStyle/>
                    <a:p>
                      <a:r>
                        <a:rPr kumimoji="1" lang="ja-JP" altLang="en-US" sz="1050" b="0" dirty="0" smtClean="0">
                          <a:solidFill>
                            <a:schemeClr val="tx1"/>
                          </a:solidFill>
                          <a:latin typeface="AR P丸ゴシック体M" pitchFamily="50" charset="-128"/>
                          <a:ea typeface="AR P丸ゴシック体M" pitchFamily="50" charset="-128"/>
                        </a:rPr>
                        <a:t>米</a:t>
                      </a:r>
                      <a:endParaRPr kumimoji="1" lang="ja-JP" altLang="en-US" sz="105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sz="1050" b="0" dirty="0" smtClean="0">
                          <a:solidFill>
                            <a:schemeClr val="tx1"/>
                          </a:solidFill>
                          <a:latin typeface="AR P丸ゴシック体M" pitchFamily="50" charset="-128"/>
                          <a:ea typeface="AR P丸ゴシック体M" pitchFamily="50" charset="-128"/>
                        </a:rPr>
                        <a:t>124</a:t>
                      </a:r>
                      <a:r>
                        <a:rPr kumimoji="1" lang="ja-JP" altLang="en-US" sz="1050" b="0" dirty="0" smtClean="0">
                          <a:solidFill>
                            <a:schemeClr val="tx1"/>
                          </a:solidFill>
                          <a:latin typeface="AR P丸ゴシック体M" pitchFamily="50" charset="-128"/>
                          <a:ea typeface="AR P丸ゴシック体M" pitchFamily="50" charset="-128"/>
                        </a:rPr>
                        <a:t>％</a:t>
                      </a:r>
                      <a:endParaRPr kumimoji="1" lang="ja-JP" altLang="en-US" sz="105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229961">
                <a:tc>
                  <a:txBody>
                    <a:bodyPr/>
                    <a:lstStyle/>
                    <a:p>
                      <a:r>
                        <a:rPr kumimoji="1" lang="ja-JP" altLang="en-US" sz="1050" b="0" dirty="0" smtClean="0">
                          <a:solidFill>
                            <a:schemeClr val="tx1"/>
                          </a:solidFill>
                          <a:latin typeface="AR P丸ゴシック体M" pitchFamily="50" charset="-128"/>
                          <a:ea typeface="AR P丸ゴシック体M" pitchFamily="50" charset="-128"/>
                        </a:rPr>
                        <a:t>日</a:t>
                      </a:r>
                      <a:endParaRPr kumimoji="1" lang="ja-JP" altLang="en-US" sz="105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sz="1050" b="0" dirty="0" smtClean="0">
                          <a:solidFill>
                            <a:schemeClr val="tx1"/>
                          </a:solidFill>
                          <a:latin typeface="AR P丸ゴシック体M" pitchFamily="50" charset="-128"/>
                          <a:ea typeface="AR P丸ゴシック体M" pitchFamily="50" charset="-128"/>
                        </a:rPr>
                        <a:t>40</a:t>
                      </a:r>
                      <a:r>
                        <a:rPr kumimoji="1" lang="ja-JP" altLang="en-US" sz="1050" b="0" dirty="0" smtClean="0">
                          <a:solidFill>
                            <a:schemeClr val="tx1"/>
                          </a:solidFill>
                          <a:latin typeface="AR P丸ゴシック体M" pitchFamily="50" charset="-128"/>
                          <a:ea typeface="AR P丸ゴシック体M" pitchFamily="50" charset="-128"/>
                        </a:rPr>
                        <a:t>％</a:t>
                      </a:r>
                      <a:endParaRPr kumimoji="1" lang="ja-JP" altLang="en-US" sz="1050" b="0" dirty="0">
                        <a:solidFill>
                          <a:schemeClr val="tx1"/>
                        </a:solidFill>
                        <a:latin typeface="AR P丸ゴシック体M" pitchFamily="50" charset="-128"/>
                        <a:ea typeface="AR P丸ゴシック体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sp>
        <p:nvSpPr>
          <p:cNvPr id="21" name="正方形/長方形 20"/>
          <p:cNvSpPr/>
          <p:nvPr/>
        </p:nvSpPr>
        <p:spPr>
          <a:xfrm>
            <a:off x="7020272" y="6093296"/>
            <a:ext cx="1728192" cy="576064"/>
          </a:xfrm>
          <a:prstGeom prst="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altLang="ja-JP" sz="1050" dirty="0" smtClean="0">
                <a:solidFill>
                  <a:schemeClr val="tx1"/>
                </a:solidFill>
                <a:latin typeface="AR P丸ゴシック体M" pitchFamily="50" charset="-128"/>
                <a:ea typeface="AR P丸ゴシック体M" pitchFamily="50" charset="-128"/>
                <a:sym typeface="Wingdings"/>
              </a:rPr>
              <a:t>TPP</a:t>
            </a:r>
            <a:r>
              <a:rPr lang="ja-JP" altLang="en-US" sz="1050" dirty="0" smtClean="0">
                <a:solidFill>
                  <a:schemeClr val="tx1"/>
                </a:solidFill>
                <a:latin typeface="AR P丸ゴシック体M" pitchFamily="50" charset="-128"/>
                <a:ea typeface="AR P丸ゴシック体M" pitchFamily="50" charset="-128"/>
                <a:sym typeface="Wingdings"/>
              </a:rPr>
              <a:t>とセットの農業強化策は、①農産物の輸出、②農業への企業参入。</a:t>
            </a:r>
            <a:endParaRPr lang="en-US" altLang="ja-JP" sz="1050" dirty="0" smtClean="0">
              <a:solidFill>
                <a:schemeClr val="tx1"/>
              </a:solidFill>
              <a:latin typeface="AR P丸ゴシック体M" pitchFamily="50" charset="-128"/>
              <a:ea typeface="AR P丸ゴシック体M" pitchFamily="50" charset="-128"/>
              <a:sym typeface="Wingdings"/>
            </a:endParaRPr>
          </a:p>
        </p:txBody>
      </p:sp>
      <p:sp>
        <p:nvSpPr>
          <p:cNvPr id="22" name="角丸四角形 21"/>
          <p:cNvSpPr/>
          <p:nvPr/>
        </p:nvSpPr>
        <p:spPr>
          <a:xfrm>
            <a:off x="971600" y="4437112"/>
            <a:ext cx="3240360" cy="1152128"/>
          </a:xfrm>
          <a:prstGeom prst="roundRect">
            <a:avLst/>
          </a:prstGeom>
          <a:solidFill>
            <a:schemeClr val="accent5">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AR P丸ゴシック体M" pitchFamily="50" charset="-128"/>
                <a:ea typeface="AR P丸ゴシック体M" pitchFamily="50" charset="-128"/>
              </a:rPr>
              <a:t>①</a:t>
            </a:r>
            <a:r>
              <a:rPr lang="en-US" altLang="ja-JP" sz="1050" dirty="0" smtClean="0">
                <a:solidFill>
                  <a:schemeClr val="tx1"/>
                </a:solidFill>
                <a:latin typeface="AR P丸ゴシック体M" pitchFamily="50" charset="-128"/>
                <a:ea typeface="AR P丸ゴシック体M" pitchFamily="50" charset="-128"/>
              </a:rPr>
              <a:t>TPP</a:t>
            </a:r>
            <a:r>
              <a:rPr lang="ja-JP" altLang="en-US" sz="1050" dirty="0" smtClean="0">
                <a:solidFill>
                  <a:schemeClr val="tx1"/>
                </a:solidFill>
                <a:latin typeface="AR P丸ゴシック体M" pitchFamily="50" charset="-128"/>
                <a:ea typeface="AR P丸ゴシック体M" pitchFamily="50" charset="-128"/>
              </a:rPr>
              <a:t>に参加すれば、企業の海外移転が止まり、</a:t>
            </a:r>
            <a:endParaRPr lang="en-US" altLang="ja-JP" sz="1050" dirty="0" smtClean="0">
              <a:solidFill>
                <a:schemeClr val="tx1"/>
              </a:solidFill>
              <a:latin typeface="AR P丸ゴシック体M" pitchFamily="50" charset="-128"/>
              <a:ea typeface="AR P丸ゴシック体M" pitchFamily="50" charset="-128"/>
            </a:endParaRPr>
          </a:p>
          <a:p>
            <a:r>
              <a:rPr lang="ja-JP" altLang="en-US" sz="1050" dirty="0" smtClean="0">
                <a:solidFill>
                  <a:schemeClr val="tx1"/>
                </a:solidFill>
                <a:latin typeface="AR P丸ゴシック体M" pitchFamily="50" charset="-128"/>
                <a:ea typeface="AR P丸ゴシック体M" pitchFamily="50" charset="-128"/>
              </a:rPr>
              <a:t>　国内雇用が増えるのか。</a:t>
            </a:r>
            <a:r>
              <a:rPr lang="en-US" altLang="ja-JP" sz="1050" dirty="0" smtClean="0">
                <a:solidFill>
                  <a:schemeClr val="tx1"/>
                </a:solidFill>
                <a:latin typeface="AR P丸ゴシック体M" pitchFamily="50" charset="-128"/>
                <a:ea typeface="AR P丸ゴシック体M" pitchFamily="50" charset="-128"/>
              </a:rPr>
              <a:t/>
            </a:r>
            <a:br>
              <a:rPr lang="en-US" altLang="ja-JP" sz="1050" dirty="0" smtClean="0">
                <a:solidFill>
                  <a:schemeClr val="tx1"/>
                </a:solidFill>
                <a:latin typeface="AR P丸ゴシック体M" pitchFamily="50" charset="-128"/>
                <a:ea typeface="AR P丸ゴシック体M" pitchFamily="50" charset="-128"/>
              </a:rPr>
            </a:br>
            <a:r>
              <a:rPr lang="ja-JP" altLang="en-US" sz="1050" dirty="0" smtClean="0">
                <a:solidFill>
                  <a:schemeClr val="tx1"/>
                </a:solidFill>
                <a:latin typeface="AR P丸ゴシック体M" pitchFamily="50" charset="-128"/>
                <a:ea typeface="AR P丸ゴシック体M" pitchFamily="50" charset="-128"/>
              </a:rPr>
              <a:t>②輸出産業が海外で稼いだカネが国民に回</a:t>
            </a:r>
            <a:r>
              <a:rPr lang="ja-JP" altLang="en-US" sz="1050" dirty="0" err="1" smtClean="0">
                <a:solidFill>
                  <a:schemeClr val="tx1"/>
                </a:solidFill>
                <a:latin typeface="AR P丸ゴシック体M" pitchFamily="50" charset="-128"/>
                <a:ea typeface="AR P丸ゴシック体M" pitchFamily="50" charset="-128"/>
              </a:rPr>
              <a:t>っ</a:t>
            </a:r>
            <a:endParaRPr lang="en-US" altLang="ja-JP" sz="1050" dirty="0" smtClean="0">
              <a:solidFill>
                <a:schemeClr val="tx1"/>
              </a:solidFill>
              <a:latin typeface="AR P丸ゴシック体M" pitchFamily="50" charset="-128"/>
              <a:ea typeface="AR P丸ゴシック体M" pitchFamily="50" charset="-128"/>
            </a:endParaRPr>
          </a:p>
          <a:p>
            <a:r>
              <a:rPr lang="ja-JP" altLang="en-US" sz="1050" dirty="0" smtClean="0">
                <a:solidFill>
                  <a:schemeClr val="tx1"/>
                </a:solidFill>
                <a:latin typeface="AR P丸ゴシック体M" pitchFamily="50" charset="-128"/>
                <a:ea typeface="AR P丸ゴシック体M" pitchFamily="50" charset="-128"/>
              </a:rPr>
              <a:t>　てみんなを豊かにするのか。</a:t>
            </a:r>
            <a:r>
              <a:rPr lang="en-US" altLang="ja-JP" sz="1050" dirty="0" smtClean="0">
                <a:solidFill>
                  <a:schemeClr val="tx1"/>
                </a:solidFill>
                <a:latin typeface="AR P丸ゴシック体M" pitchFamily="50" charset="-128"/>
                <a:ea typeface="AR P丸ゴシック体M" pitchFamily="50" charset="-128"/>
              </a:rPr>
              <a:t/>
            </a:r>
            <a:br>
              <a:rPr lang="en-US" altLang="ja-JP" sz="1050" dirty="0" smtClean="0">
                <a:solidFill>
                  <a:schemeClr val="tx1"/>
                </a:solidFill>
                <a:latin typeface="AR P丸ゴシック体M" pitchFamily="50" charset="-128"/>
                <a:ea typeface="AR P丸ゴシック体M" pitchFamily="50" charset="-128"/>
              </a:rPr>
            </a:br>
            <a:r>
              <a:rPr lang="ja-JP" altLang="en-US" sz="1050" dirty="0" smtClean="0">
                <a:solidFill>
                  <a:schemeClr val="tx1"/>
                </a:solidFill>
                <a:latin typeface="AR P丸ゴシック体M" pitchFamily="50" charset="-128"/>
                <a:ea typeface="AR P丸ゴシック体M" pitchFamily="50" charset="-128"/>
              </a:rPr>
              <a:t>③食料はカネさえ出せば、いつでもいくらでも、</a:t>
            </a:r>
            <a:endParaRPr lang="en-US" altLang="ja-JP" sz="1050" dirty="0" smtClean="0">
              <a:solidFill>
                <a:schemeClr val="tx1"/>
              </a:solidFill>
              <a:latin typeface="AR P丸ゴシック体M" pitchFamily="50" charset="-128"/>
              <a:ea typeface="AR P丸ゴシック体M" pitchFamily="50" charset="-128"/>
            </a:endParaRPr>
          </a:p>
          <a:p>
            <a:r>
              <a:rPr lang="ja-JP" altLang="en-US" sz="1050" dirty="0" smtClean="0">
                <a:solidFill>
                  <a:schemeClr val="tx1"/>
                </a:solidFill>
                <a:latin typeface="AR P丸ゴシック体M" pitchFamily="50" charset="-128"/>
                <a:ea typeface="AR P丸ゴシック体M" pitchFamily="50" charset="-128"/>
              </a:rPr>
              <a:t>　いつまでも買い続けられるのか。</a:t>
            </a:r>
            <a:endParaRPr kumimoji="1" lang="ja-JP" altLang="en-US" sz="1050" dirty="0">
              <a:solidFill>
                <a:schemeClr val="tx1"/>
              </a:solidFill>
            </a:endParaRPr>
          </a:p>
        </p:txBody>
      </p:sp>
      <p:sp>
        <p:nvSpPr>
          <p:cNvPr id="23" name="正方形/長方形 22"/>
          <p:cNvSpPr/>
          <p:nvPr/>
        </p:nvSpPr>
        <p:spPr>
          <a:xfrm>
            <a:off x="1115616" y="4293096"/>
            <a:ext cx="792088" cy="216024"/>
          </a:xfrm>
          <a:prstGeom prst="rect">
            <a:avLst/>
          </a:prstGeom>
          <a:solidFill>
            <a:schemeClr val="accent5">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rPr>
              <a:t>論点</a:t>
            </a:r>
            <a:endParaRPr kumimoji="1" lang="ja-JP" altLang="en-US" sz="1050" dirty="0">
              <a:solidFill>
                <a:schemeClr val="tx1"/>
              </a:solidFill>
            </a:endParaRPr>
          </a:p>
        </p:txBody>
      </p:sp>
      <p:sp>
        <p:nvSpPr>
          <p:cNvPr id="11" name="線吹き出し 1 (枠付き) 10"/>
          <p:cNvSpPr/>
          <p:nvPr/>
        </p:nvSpPr>
        <p:spPr>
          <a:xfrm>
            <a:off x="6660232" y="404664"/>
            <a:ext cx="2088232" cy="648072"/>
          </a:xfrm>
          <a:prstGeom prst="borderCallout1">
            <a:avLst>
              <a:gd name="adj1" fmla="val 44404"/>
              <a:gd name="adj2" fmla="val -5679"/>
              <a:gd name="adj3" fmla="val 105445"/>
              <a:gd name="adj4" fmla="val -17001"/>
            </a:avLst>
          </a:prstGeom>
          <a:solidFill>
            <a:schemeClr val="accent5">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AR P丸ゴシック体M" pitchFamily="50" charset="-128"/>
                <a:ea typeface="AR P丸ゴシック体M" pitchFamily="50" charset="-128"/>
              </a:rPr>
              <a:t>一次産業は米国</a:t>
            </a:r>
            <a:r>
              <a:rPr lang="en-US" altLang="ja-JP" sz="1050" dirty="0" smtClean="0">
                <a:solidFill>
                  <a:schemeClr val="tx1"/>
                </a:solidFill>
                <a:latin typeface="AR P丸ゴシック体M" pitchFamily="50" charset="-128"/>
                <a:ea typeface="AR P丸ゴシック体M" pitchFamily="50" charset="-128"/>
              </a:rPr>
              <a:t>1.1</a:t>
            </a:r>
            <a:r>
              <a:rPr lang="ja-JP" altLang="en-US" sz="1050" dirty="0" smtClean="0">
                <a:solidFill>
                  <a:schemeClr val="tx1"/>
                </a:solidFill>
                <a:latin typeface="AR P丸ゴシック体M" pitchFamily="50" charset="-128"/>
                <a:ea typeface="AR P丸ゴシック体M" pitchFamily="50" charset="-128"/>
              </a:rPr>
              <a:t> ％、英国、ドイツは</a:t>
            </a:r>
            <a:r>
              <a:rPr lang="en-US" altLang="ja-JP" sz="1050" dirty="0" smtClean="0">
                <a:solidFill>
                  <a:schemeClr val="tx1"/>
                </a:solidFill>
                <a:latin typeface="AR P丸ゴシック体M" pitchFamily="50" charset="-128"/>
                <a:ea typeface="AR P丸ゴシック体M" pitchFamily="50" charset="-128"/>
              </a:rPr>
              <a:t>0.8</a:t>
            </a:r>
            <a:r>
              <a:rPr lang="ja-JP" altLang="en-US" sz="1050" dirty="0" smtClean="0">
                <a:solidFill>
                  <a:schemeClr val="tx1"/>
                </a:solidFill>
                <a:latin typeface="AR P丸ゴシック体M" pitchFamily="50" charset="-128"/>
                <a:ea typeface="AR P丸ゴシック体M" pitchFamily="50" charset="-128"/>
              </a:rPr>
              <a:t>％。残りの産業は犠牲になっているのか。</a:t>
            </a:r>
            <a:endParaRPr kumimoji="1" lang="en-US" altLang="ja-JP" sz="1050" dirty="0" smtClean="0">
              <a:solidFill>
                <a:schemeClr val="tx1"/>
              </a:solidFill>
              <a:latin typeface="AR P丸ゴシック体M" pitchFamily="50" charset="-128"/>
              <a:ea typeface="AR P丸ゴシック体M" pitchFamily="50" charset="-128"/>
            </a:endParaRPr>
          </a:p>
        </p:txBody>
      </p:sp>
      <p:sp>
        <p:nvSpPr>
          <p:cNvPr id="16" name="正方形/長方形 15"/>
          <p:cNvSpPr/>
          <p:nvPr/>
        </p:nvSpPr>
        <p:spPr>
          <a:xfrm>
            <a:off x="7668344" y="2852936"/>
            <a:ext cx="1152128" cy="576064"/>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latin typeface="AR P丸ゴシック体M" pitchFamily="50" charset="-128"/>
                <a:ea typeface="AR P丸ゴシック体M" pitchFamily="50" charset="-128"/>
              </a:rPr>
              <a:t>自給率</a:t>
            </a:r>
            <a:r>
              <a:rPr kumimoji="1" lang="en-US" altLang="ja-JP" sz="1100" dirty="0" smtClean="0">
                <a:solidFill>
                  <a:schemeClr val="tx1"/>
                </a:solidFill>
                <a:latin typeface="AR P丸ゴシック体M" pitchFamily="50" charset="-128"/>
                <a:ea typeface="AR P丸ゴシック体M" pitchFamily="50" charset="-128"/>
              </a:rPr>
              <a:t>50</a:t>
            </a:r>
            <a:r>
              <a:rPr kumimoji="1" lang="ja-JP" altLang="en-US" sz="1100" dirty="0" smtClean="0">
                <a:solidFill>
                  <a:schemeClr val="tx1"/>
                </a:solidFill>
                <a:latin typeface="AR P丸ゴシック体M" pitchFamily="50" charset="-128"/>
                <a:ea typeface="AR P丸ゴシック体M" pitchFamily="50" charset="-128"/>
              </a:rPr>
              <a:t>％が</a:t>
            </a:r>
            <a:endParaRPr kumimoji="1" lang="en-US" altLang="ja-JP" sz="1100" dirty="0" smtClean="0">
              <a:solidFill>
                <a:schemeClr val="tx1"/>
              </a:solidFill>
              <a:latin typeface="AR P丸ゴシック体M" pitchFamily="50" charset="-128"/>
              <a:ea typeface="AR P丸ゴシック体M" pitchFamily="50" charset="-128"/>
            </a:endParaRPr>
          </a:p>
          <a:p>
            <a:r>
              <a:rPr lang="ja-JP" altLang="en-US" sz="1100" dirty="0" smtClean="0">
                <a:solidFill>
                  <a:schemeClr val="tx1"/>
                </a:solidFill>
                <a:latin typeface="AR P丸ゴシック体M" pitchFamily="50" charset="-128"/>
                <a:ea typeface="AR P丸ゴシック体M" pitchFamily="50" charset="-128"/>
              </a:rPr>
              <a:t>民主党の</a:t>
            </a:r>
            <a:endParaRPr lang="en-US" altLang="ja-JP" sz="1100" dirty="0" smtClean="0">
              <a:solidFill>
                <a:schemeClr val="tx1"/>
              </a:solidFill>
              <a:latin typeface="AR P丸ゴシック体M" pitchFamily="50" charset="-128"/>
              <a:ea typeface="AR P丸ゴシック体M" pitchFamily="50" charset="-128"/>
            </a:endParaRPr>
          </a:p>
          <a:p>
            <a:r>
              <a:rPr lang="ja-JP" altLang="en-US" sz="1100" dirty="0" smtClean="0">
                <a:solidFill>
                  <a:schemeClr val="tx1"/>
                </a:solidFill>
                <a:latin typeface="AR P丸ゴシック体M" pitchFamily="50" charset="-128"/>
                <a:ea typeface="AR P丸ゴシック体M" pitchFamily="50" charset="-128"/>
              </a:rPr>
              <a:t>マニフェスト</a:t>
            </a:r>
            <a:endParaRPr kumimoji="1" lang="ja-JP" altLang="en-US" sz="1100" dirty="0">
              <a:solidFill>
                <a:schemeClr val="tx1"/>
              </a:solidFill>
              <a:latin typeface="AR P丸ゴシック体M" pitchFamily="50" charset="-128"/>
              <a:ea typeface="AR P丸ゴシック体M" pitchFamily="50" charset="-128"/>
            </a:endParaRPr>
          </a:p>
        </p:txBody>
      </p:sp>
      <p:sp>
        <p:nvSpPr>
          <p:cNvPr id="18" name="角丸四角形 17"/>
          <p:cNvSpPr/>
          <p:nvPr/>
        </p:nvSpPr>
        <p:spPr>
          <a:xfrm>
            <a:off x="4355976" y="4437112"/>
            <a:ext cx="2664296" cy="1152128"/>
          </a:xfrm>
          <a:prstGeom prst="roundRect">
            <a:avLst/>
          </a:prstGeom>
          <a:solidFill>
            <a:schemeClr val="accent5">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smtClean="0">
                <a:solidFill>
                  <a:schemeClr val="tx1"/>
                </a:solidFill>
              </a:rPr>
              <a:t>WTO</a:t>
            </a:r>
            <a:r>
              <a:rPr lang="ja-JP" altLang="en-US" sz="1050" dirty="0" smtClean="0">
                <a:solidFill>
                  <a:schemeClr val="tx1"/>
                </a:solidFill>
              </a:rPr>
              <a:t>発足。</a:t>
            </a:r>
            <a:r>
              <a:rPr lang="en-US" altLang="ja-JP" sz="1050" dirty="0" smtClean="0">
                <a:solidFill>
                  <a:schemeClr val="tx1"/>
                </a:solidFill>
              </a:rPr>
              <a:t>93</a:t>
            </a:r>
            <a:r>
              <a:rPr lang="ja-JP" altLang="en-US" sz="1050" dirty="0" smtClean="0">
                <a:solidFill>
                  <a:schemeClr val="tx1"/>
                </a:solidFill>
              </a:rPr>
              <a:t>年コメ輸入自由化表明</a:t>
            </a:r>
            <a:endParaRPr lang="ja-JP" altLang="ja-JP" sz="1050" dirty="0" smtClean="0">
              <a:solidFill>
                <a:schemeClr val="tx1"/>
              </a:solidFill>
            </a:endParaRPr>
          </a:p>
          <a:p>
            <a:pPr>
              <a:buNone/>
            </a:pPr>
            <a:r>
              <a:rPr lang="ja-JP" altLang="en-US" sz="1050" dirty="0" smtClean="0">
                <a:solidFill>
                  <a:schemeClr val="tx1"/>
                </a:solidFill>
                <a:latin typeface="AR P丸ゴシック体M" pitchFamily="50" charset="-128"/>
                <a:ea typeface="AR P丸ゴシック体M" pitchFamily="50" charset="-128"/>
                <a:sym typeface="Wingdings"/>
              </a:rPr>
              <a:t>コメの関税化実施</a:t>
            </a:r>
            <a:r>
              <a:rPr lang="ja-JP" altLang="ja-JP" sz="1050" dirty="0" smtClean="0">
                <a:solidFill>
                  <a:schemeClr val="tx1"/>
                </a:solidFill>
                <a:latin typeface="AR P丸ゴシック体M" pitchFamily="50" charset="-128"/>
                <a:ea typeface="AR P丸ゴシック体M" pitchFamily="50" charset="-128"/>
                <a:sym typeface="Wingdings"/>
              </a:rPr>
              <a:t></a:t>
            </a:r>
            <a:r>
              <a:rPr lang="ja-JP" altLang="en-US" sz="1050" dirty="0" smtClean="0">
                <a:solidFill>
                  <a:schemeClr val="tx1"/>
                </a:solidFill>
                <a:latin typeface="AR P丸ゴシック体M" pitchFamily="50" charset="-128"/>
                <a:ea typeface="AR P丸ゴシック体M" pitchFamily="50" charset="-128"/>
              </a:rPr>
              <a:t>貿易摩擦の元凶は</a:t>
            </a:r>
            <a:endParaRPr lang="en-US" altLang="ja-JP" sz="1050" dirty="0" smtClean="0">
              <a:solidFill>
                <a:schemeClr val="tx1"/>
              </a:solidFill>
              <a:latin typeface="AR P丸ゴシック体M" pitchFamily="50" charset="-128"/>
              <a:ea typeface="AR P丸ゴシック体M" pitchFamily="50" charset="-128"/>
            </a:endParaRPr>
          </a:p>
          <a:p>
            <a:pPr>
              <a:buNone/>
            </a:pPr>
            <a:r>
              <a:rPr lang="ja-JP" altLang="en-US" sz="1050" dirty="0" smtClean="0">
                <a:solidFill>
                  <a:schemeClr val="tx1"/>
                </a:solidFill>
                <a:latin typeface="AR P丸ゴシック体M" pitchFamily="50" charset="-128"/>
                <a:ea typeface="AR P丸ゴシック体M" pitchFamily="50" charset="-128"/>
              </a:rPr>
              <a:t>　農業である。</a:t>
            </a:r>
            <a:endParaRPr lang="en-US" altLang="ja-JP" sz="1050" dirty="0" smtClean="0">
              <a:solidFill>
                <a:schemeClr val="tx1"/>
              </a:solidFill>
              <a:latin typeface="AR P丸ゴシック体M" pitchFamily="50" charset="-128"/>
              <a:ea typeface="AR P丸ゴシック体M" pitchFamily="50" charset="-128"/>
            </a:endParaRPr>
          </a:p>
          <a:p>
            <a:pPr>
              <a:buNone/>
            </a:pPr>
            <a:r>
              <a:rPr lang="ja-JP" altLang="en-US" sz="1050" dirty="0" smtClean="0">
                <a:solidFill>
                  <a:schemeClr val="tx1"/>
                </a:solidFill>
                <a:latin typeface="AR P丸ゴシック体M" pitchFamily="50" charset="-128"/>
                <a:ea typeface="AR P丸ゴシック体M" pitchFamily="50" charset="-128"/>
                <a:sym typeface="Wingdings"/>
              </a:rPr>
              <a:t>わが国における農業保護はひどい。</a:t>
            </a:r>
            <a:endParaRPr lang="en-US" altLang="ja-JP" sz="1050" dirty="0" smtClean="0">
              <a:solidFill>
                <a:schemeClr val="tx1"/>
              </a:solidFill>
              <a:latin typeface="AR P丸ゴシック体M" pitchFamily="50" charset="-128"/>
              <a:ea typeface="AR P丸ゴシック体M" pitchFamily="50" charset="-128"/>
              <a:sym typeface="Wingdings"/>
            </a:endParaRPr>
          </a:p>
          <a:p>
            <a:pPr>
              <a:buNone/>
            </a:pPr>
            <a:r>
              <a:rPr lang="ja-JP" altLang="en-US" sz="1050" dirty="0" smtClean="0">
                <a:solidFill>
                  <a:schemeClr val="tx1"/>
                </a:solidFill>
                <a:latin typeface="AR P丸ゴシック体M" pitchFamily="50" charset="-128"/>
                <a:ea typeface="AR P丸ゴシック体M" pitchFamily="50" charset="-128"/>
                <a:sym typeface="Wingdings"/>
              </a:rPr>
              <a:t>これからは国産品ではなく国際品の　</a:t>
            </a:r>
            <a:endParaRPr lang="en-US" altLang="ja-JP" sz="1050" dirty="0" smtClean="0">
              <a:solidFill>
                <a:schemeClr val="tx1"/>
              </a:solidFill>
              <a:latin typeface="AR P丸ゴシック体M" pitchFamily="50" charset="-128"/>
              <a:ea typeface="AR P丸ゴシック体M" pitchFamily="50" charset="-128"/>
              <a:sym typeface="Wingdings"/>
            </a:endParaRPr>
          </a:p>
          <a:p>
            <a:pPr>
              <a:buNone/>
            </a:pPr>
            <a:r>
              <a:rPr lang="ja-JP" altLang="en-US" sz="1050" dirty="0" smtClean="0">
                <a:solidFill>
                  <a:schemeClr val="tx1"/>
                </a:solidFill>
                <a:latin typeface="AR P丸ゴシック体M" pitchFamily="50" charset="-128"/>
                <a:ea typeface="AR P丸ゴシック体M" pitchFamily="50" charset="-128"/>
                <a:sym typeface="Wingdings"/>
              </a:rPr>
              <a:t>　時代だ。</a:t>
            </a:r>
            <a:endParaRPr kumimoji="1" lang="ja-JP" altLang="en-US" dirty="0"/>
          </a:p>
        </p:txBody>
      </p:sp>
      <p:sp>
        <p:nvSpPr>
          <p:cNvPr id="20" name="正方形/長方形 19"/>
          <p:cNvSpPr/>
          <p:nvPr/>
        </p:nvSpPr>
        <p:spPr>
          <a:xfrm>
            <a:off x="1187624" y="2204864"/>
            <a:ext cx="100811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chemeClr val="tx1"/>
                </a:solidFill>
              </a:rPr>
              <a:t>食料自給率</a:t>
            </a:r>
            <a:endParaRPr kumimoji="1" lang="ja-JP" altLang="en-US" sz="1050" b="1" dirty="0">
              <a:solidFill>
                <a:schemeClr val="tx1"/>
              </a:solidFill>
            </a:endParaRPr>
          </a:p>
        </p:txBody>
      </p:sp>
      <p:cxnSp>
        <p:nvCxnSpPr>
          <p:cNvPr id="25" name="直線矢印コネクタ 24"/>
          <p:cNvCxnSpPr/>
          <p:nvPr/>
        </p:nvCxnSpPr>
        <p:spPr>
          <a:xfrm>
            <a:off x="2771800" y="2564904"/>
            <a:ext cx="4032448" cy="20162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爆発 1 23"/>
          <p:cNvSpPr/>
          <p:nvPr/>
        </p:nvSpPr>
        <p:spPr>
          <a:xfrm>
            <a:off x="2483768" y="1988840"/>
            <a:ext cx="2376264" cy="792088"/>
          </a:xfrm>
          <a:prstGeom prst="irregularSeal1">
            <a:avLst/>
          </a:prstGeom>
          <a:solidFill>
            <a:srgbClr val="FF99CC"/>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b="1" dirty="0" smtClean="0">
              <a:solidFill>
                <a:schemeClr val="tx1"/>
              </a:solidFill>
              <a:ea typeface="AR P丸ゴシック体M"/>
            </a:endParaRPr>
          </a:p>
          <a:p>
            <a:pPr algn="ctr"/>
            <a:endParaRPr lang="en-US" altLang="ja-JP" sz="1200" b="1" dirty="0" smtClean="0">
              <a:solidFill>
                <a:schemeClr val="tx1"/>
              </a:solidFill>
              <a:ea typeface="AR P丸ゴシック体M"/>
            </a:endParaRPr>
          </a:p>
          <a:p>
            <a:pPr algn="ctr"/>
            <a:r>
              <a:rPr lang="en-US" altLang="ja-JP" sz="1200" b="1" dirty="0" smtClean="0">
                <a:solidFill>
                  <a:schemeClr val="tx1"/>
                </a:solidFill>
                <a:ea typeface="AR P丸ゴシック体M"/>
              </a:rPr>
              <a:t>50</a:t>
            </a:r>
            <a:r>
              <a:rPr lang="ja-JP" altLang="en-US" sz="1200" b="1" dirty="0" smtClean="0">
                <a:solidFill>
                  <a:schemeClr val="tx1"/>
                </a:solidFill>
                <a:ea typeface="AR P丸ゴシック体M"/>
              </a:rPr>
              <a:t>年間で半分に</a:t>
            </a:r>
          </a:p>
          <a:p>
            <a:pPr algn="ctr"/>
            <a:endParaRPr kumimoji="1" lang="ja-JP" altLang="en-US" dirty="0"/>
          </a:p>
        </p:txBody>
      </p:sp>
      <p:sp>
        <p:nvSpPr>
          <p:cNvPr id="26" name="スライド番号プレースホルダ 25"/>
          <p:cNvSpPr>
            <a:spLocks noGrp="1"/>
          </p:cNvSpPr>
          <p:nvPr>
            <p:ph type="sldNum" sz="quarter" idx="12"/>
          </p:nvPr>
        </p:nvSpPr>
        <p:spPr/>
        <p:txBody>
          <a:bodyPr/>
          <a:lstStyle/>
          <a:p>
            <a:fld id="{D026F84F-5C3C-44A6-8224-35D7C8CA8BBE}" type="slidenum">
              <a:rPr lang="en-US" altLang="ja-JP" smtClean="0"/>
              <a:pPr/>
              <a:t>7</a:t>
            </a:fld>
            <a:endParaRPr lang="en-US" altLang="ja-JP"/>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1463"/>
            <a:ext cx="5976664" cy="925289"/>
          </a:xfrm>
        </p:spPr>
        <p:txBody>
          <a:bodyPr/>
          <a:lstStyle/>
          <a:p>
            <a:r>
              <a:rPr kumimoji="1" lang="ja-JP" altLang="en-US" sz="1800" b="1" dirty="0" smtClean="0">
                <a:ea typeface="AR P丸ゴシック体M"/>
              </a:rPr>
              <a:t>労働組合の要求闘争には相手がある</a:t>
            </a:r>
            <a:r>
              <a:rPr lang="ja-JP" altLang="en-US" sz="1800" b="1" dirty="0" smtClean="0">
                <a:ea typeface="AR P丸ゴシック体M"/>
              </a:rPr>
              <a:t>！</a:t>
            </a:r>
            <a:r>
              <a:rPr kumimoji="1" lang="en-US" altLang="ja-JP" sz="2000" b="1" dirty="0" smtClean="0">
                <a:ea typeface="AR P丸ゴシック体M"/>
              </a:rPr>
              <a:t/>
            </a:r>
            <a:br>
              <a:rPr kumimoji="1" lang="en-US" altLang="ja-JP" sz="2000" b="1" dirty="0" smtClean="0">
                <a:ea typeface="AR P丸ゴシック体M"/>
              </a:rPr>
            </a:br>
            <a:r>
              <a:rPr lang="ja-JP" altLang="en-US" sz="2000" b="1" dirty="0" smtClean="0">
                <a:ea typeface="AR P丸ゴシック体M"/>
              </a:rPr>
              <a:t>　</a:t>
            </a:r>
            <a:r>
              <a:rPr lang="ja-JP" altLang="en-US" sz="1400" dirty="0" smtClean="0">
                <a:ea typeface="AR P丸ゴシック体M"/>
              </a:rPr>
              <a:t>彼を知り、己を知れば、百戦危うからず　</a:t>
            </a:r>
            <a:r>
              <a:rPr lang="en-US" altLang="ja-JP" sz="1400" dirty="0" smtClean="0">
                <a:ea typeface="AR P丸ゴシック体M"/>
              </a:rPr>
              <a:t>(</a:t>
            </a:r>
            <a:r>
              <a:rPr lang="ja-JP" altLang="en-US" sz="1400" dirty="0" smtClean="0">
                <a:ea typeface="AR P丸ゴシック体M"/>
              </a:rPr>
              <a:t>「孫子」の兵法</a:t>
            </a:r>
            <a:r>
              <a:rPr lang="en-US" altLang="ja-JP" sz="1400" dirty="0" smtClean="0">
                <a:ea typeface="AR P丸ゴシック体M"/>
              </a:rPr>
              <a:t>)</a:t>
            </a:r>
            <a:r>
              <a:rPr lang="ja-JP" altLang="en-US" sz="1400" dirty="0" smtClean="0">
                <a:ea typeface="AR P丸ゴシック体M"/>
              </a:rPr>
              <a:t/>
            </a:r>
            <a:br>
              <a:rPr lang="ja-JP" altLang="en-US" sz="1400" dirty="0" smtClean="0">
                <a:ea typeface="AR P丸ゴシック体M"/>
              </a:rPr>
            </a:br>
            <a:endParaRPr kumimoji="1" lang="ja-JP" altLang="en-US" sz="1400" b="1" dirty="0">
              <a:ea typeface="AR P丸ゴシック体M"/>
            </a:endParaRPr>
          </a:p>
        </p:txBody>
      </p:sp>
      <p:sp>
        <p:nvSpPr>
          <p:cNvPr id="3" name="コンテンツ プレースホルダ 2"/>
          <p:cNvSpPr>
            <a:spLocks noGrp="1"/>
          </p:cNvSpPr>
          <p:nvPr>
            <p:ph idx="1"/>
          </p:nvPr>
        </p:nvSpPr>
        <p:spPr>
          <a:xfrm>
            <a:off x="179512" y="1052736"/>
            <a:ext cx="8712968" cy="5043264"/>
          </a:xfrm>
        </p:spPr>
        <p:txBody>
          <a:bodyPr/>
          <a:lstStyle/>
          <a:p>
            <a:pPr>
              <a:buNone/>
            </a:pPr>
            <a:endParaRPr lang="en-US" altLang="ja-JP" dirty="0" smtClean="0"/>
          </a:p>
          <a:p>
            <a:pPr>
              <a:buNone/>
            </a:pPr>
            <a:endParaRPr lang="en-US" altLang="ja-JP" dirty="0" smtClean="0"/>
          </a:p>
          <a:p>
            <a:pPr>
              <a:buNone/>
            </a:pPr>
            <a:endParaRPr lang="en-US" altLang="ja-JP" dirty="0" smtClean="0"/>
          </a:p>
          <a:p>
            <a:pPr>
              <a:buNone/>
            </a:pPr>
            <a:endParaRPr lang="en-US" altLang="ja-JP" dirty="0" smtClean="0"/>
          </a:p>
        </p:txBody>
      </p:sp>
      <p:sp>
        <p:nvSpPr>
          <p:cNvPr id="4" name="スライド番号プレースホルダ 3"/>
          <p:cNvSpPr>
            <a:spLocks noGrp="1"/>
          </p:cNvSpPr>
          <p:nvPr>
            <p:ph type="sldNum" sz="quarter" idx="12"/>
          </p:nvPr>
        </p:nvSpPr>
        <p:spPr/>
        <p:txBody>
          <a:bodyPr/>
          <a:lstStyle/>
          <a:p>
            <a:fld id="{D026F84F-5C3C-44A6-8224-35D7C8CA8BBE}" type="slidenum">
              <a:rPr lang="en-US" altLang="ja-JP" smtClean="0"/>
              <a:pPr/>
              <a:t>8</a:t>
            </a:fld>
            <a:endParaRPr lang="en-US" altLang="ja-JP"/>
          </a:p>
        </p:txBody>
      </p:sp>
      <p:sp>
        <p:nvSpPr>
          <p:cNvPr id="8" name="メモ 7"/>
          <p:cNvSpPr/>
          <p:nvPr/>
        </p:nvSpPr>
        <p:spPr>
          <a:xfrm>
            <a:off x="251520" y="1268760"/>
            <a:ext cx="2808312" cy="4824536"/>
          </a:xfrm>
          <a:prstGeom prst="foldedCorner">
            <a:avLst/>
          </a:prstGeom>
          <a:solidFill>
            <a:srgbClr val="FCFDC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buNone/>
            </a:pPr>
            <a:endParaRPr lang="en-US" altLang="ja-JP" sz="1200" dirty="0" smtClean="0">
              <a:solidFill>
                <a:schemeClr val="tx1"/>
              </a:solidFill>
              <a:latin typeface="AR P丸ゴシック体M" pitchFamily="50" charset="-128"/>
              <a:ea typeface="AR P丸ゴシック体M" pitchFamily="50" charset="-128"/>
            </a:endParaRPr>
          </a:p>
          <a:p>
            <a:pPr>
              <a:spcBef>
                <a:spcPts val="0"/>
              </a:spcBef>
              <a:buNone/>
            </a:pPr>
            <a:r>
              <a:rPr lang="ja-JP" altLang="en-US" sz="1200" dirty="0" smtClean="0">
                <a:solidFill>
                  <a:schemeClr val="tx1"/>
                </a:solidFill>
                <a:latin typeface="AR P丸ゴシック体M" pitchFamily="50" charset="-128"/>
                <a:ea typeface="AR P丸ゴシック体M" pitchFamily="50" charset="-128"/>
              </a:rPr>
              <a:t>御手洗富士夫前経団連会長</a:t>
            </a:r>
            <a:endParaRPr lang="en-US" altLang="ja-JP" sz="1200" dirty="0" smtClean="0">
              <a:solidFill>
                <a:schemeClr val="tx1"/>
              </a:solidFill>
              <a:latin typeface="AR P丸ゴシック体M" pitchFamily="50" charset="-128"/>
              <a:ea typeface="AR P丸ゴシック体M" pitchFamily="50" charset="-128"/>
            </a:endParaRPr>
          </a:p>
          <a:p>
            <a:pPr>
              <a:spcBef>
                <a:spcPts val="0"/>
              </a:spcBef>
              <a:buNone/>
            </a:pPr>
            <a:r>
              <a:rPr lang="ja-JP" altLang="en-US" sz="1200" dirty="0" smtClean="0">
                <a:solidFill>
                  <a:schemeClr val="tx1"/>
                </a:solidFill>
                <a:latin typeface="AR P丸ゴシック体M" pitchFamily="50" charset="-128"/>
                <a:ea typeface="AR P丸ゴシック体M" pitchFamily="50" charset="-128"/>
              </a:rPr>
              <a:t>恐るべき貧困者憎悪の思想－「就任あいさつ」から</a:t>
            </a:r>
            <a:endParaRPr lang="en-US" altLang="ja-JP" sz="1200" dirty="0" smtClean="0">
              <a:solidFill>
                <a:schemeClr val="tx1"/>
              </a:solidFill>
              <a:latin typeface="AR P丸ゴシック体M" pitchFamily="50" charset="-128"/>
              <a:ea typeface="AR P丸ゴシック体M" pitchFamily="50" charset="-128"/>
            </a:endParaRPr>
          </a:p>
          <a:p>
            <a:pPr>
              <a:spcBef>
                <a:spcPts val="0"/>
              </a:spcBef>
              <a:buNone/>
            </a:pPr>
            <a:endParaRPr lang="en-US" altLang="ja-JP" sz="1200" dirty="0" smtClean="0">
              <a:solidFill>
                <a:schemeClr val="tx1"/>
              </a:solidFill>
              <a:latin typeface="AR P丸ゴシック体M" pitchFamily="50" charset="-128"/>
              <a:ea typeface="AR P丸ゴシック体M" pitchFamily="50" charset="-128"/>
            </a:endParaRPr>
          </a:p>
          <a:p>
            <a:pPr>
              <a:spcBef>
                <a:spcPts val="0"/>
              </a:spcBef>
              <a:buNone/>
            </a:pPr>
            <a:r>
              <a:rPr lang="ja-JP" altLang="en-US" sz="1200" dirty="0" smtClean="0">
                <a:solidFill>
                  <a:srgbClr val="FF0000"/>
                </a:solidFill>
                <a:latin typeface="AR P丸ゴシック体M" pitchFamily="50" charset="-128"/>
                <a:ea typeface="AR P丸ゴシック体M" pitchFamily="50" charset="-128"/>
                <a:sym typeface="Wingdings"/>
              </a:rPr>
              <a:t></a:t>
            </a:r>
            <a:r>
              <a:rPr lang="ja-JP" altLang="en-US" sz="1200" dirty="0" smtClean="0">
                <a:solidFill>
                  <a:schemeClr val="tx1"/>
                </a:solidFill>
                <a:latin typeface="AR P丸ゴシック体M" pitchFamily="50" charset="-128"/>
                <a:ea typeface="AR P丸ゴシック体M" pitchFamily="50" charset="-128"/>
              </a:rPr>
              <a:t>福祉政策は 「自立・自助」。「自ら支払ったものを大幅に超える給付を受けられる制度」は「官への甘え」。「給付を経済の身の丈にあった水準に合わせ込め」とする。</a:t>
            </a:r>
          </a:p>
          <a:p>
            <a:pPr>
              <a:spcBef>
                <a:spcPts val="0"/>
              </a:spcBef>
              <a:buNone/>
            </a:pPr>
            <a:endParaRPr lang="en-US" altLang="ja-JP" sz="1200" dirty="0" smtClean="0">
              <a:solidFill>
                <a:srgbClr val="FF0000"/>
              </a:solidFill>
              <a:latin typeface="AR P丸ゴシック体M" pitchFamily="50" charset="-128"/>
              <a:ea typeface="AR P丸ゴシック体M" pitchFamily="50" charset="-128"/>
              <a:sym typeface="Wingdings"/>
            </a:endParaRPr>
          </a:p>
          <a:p>
            <a:pPr>
              <a:spcBef>
                <a:spcPts val="0"/>
              </a:spcBef>
              <a:buNone/>
            </a:pPr>
            <a:r>
              <a:rPr lang="ja-JP" altLang="en-US" sz="1200" dirty="0" smtClean="0">
                <a:solidFill>
                  <a:srgbClr val="FF0000"/>
                </a:solidFill>
                <a:latin typeface="AR P丸ゴシック体M" pitchFamily="50" charset="-128"/>
                <a:ea typeface="AR P丸ゴシック体M" pitchFamily="50" charset="-128"/>
                <a:sym typeface="Wingdings"/>
              </a:rPr>
              <a:t></a:t>
            </a:r>
            <a:r>
              <a:rPr lang="ja-JP" altLang="en-US" sz="1200" dirty="0" smtClean="0">
                <a:solidFill>
                  <a:schemeClr val="tx1"/>
                </a:solidFill>
                <a:latin typeface="AR P丸ゴシック体M" pitchFamily="50" charset="-128"/>
                <a:ea typeface="AR P丸ゴシック体M" pitchFamily="50" charset="-128"/>
              </a:rPr>
              <a:t>地方自治は、「地方住民が必要な行政サービスを選択し、その費用を自ら賄うことが基本」とする。</a:t>
            </a:r>
          </a:p>
          <a:p>
            <a:pPr>
              <a:spcBef>
                <a:spcPts val="0"/>
              </a:spcBef>
              <a:buNone/>
            </a:pPr>
            <a:endParaRPr lang="en-US" altLang="ja-JP" sz="1200" dirty="0" smtClean="0">
              <a:solidFill>
                <a:srgbClr val="FF0000"/>
              </a:solidFill>
              <a:latin typeface="AR P丸ゴシック体M" pitchFamily="50" charset="-128"/>
              <a:ea typeface="AR P丸ゴシック体M" pitchFamily="50" charset="-128"/>
              <a:sym typeface="Wingdings"/>
            </a:endParaRPr>
          </a:p>
          <a:p>
            <a:pPr>
              <a:spcBef>
                <a:spcPts val="0"/>
              </a:spcBef>
              <a:buNone/>
            </a:pPr>
            <a:r>
              <a:rPr lang="ja-JP" altLang="en-US" sz="1200" dirty="0" smtClean="0">
                <a:solidFill>
                  <a:srgbClr val="FF0000"/>
                </a:solidFill>
                <a:latin typeface="AR P丸ゴシック体M" pitchFamily="50" charset="-128"/>
                <a:ea typeface="AR P丸ゴシック体M" pitchFamily="50" charset="-128"/>
                <a:sym typeface="Wingdings"/>
              </a:rPr>
              <a:t></a:t>
            </a:r>
            <a:r>
              <a:rPr lang="ja-JP" altLang="en-US" sz="1200" dirty="0" smtClean="0">
                <a:solidFill>
                  <a:schemeClr val="tx1"/>
                </a:solidFill>
                <a:latin typeface="AR P丸ゴシック体M" pitchFamily="50" charset="-128"/>
                <a:ea typeface="AR P丸ゴシック体M" pitchFamily="50" charset="-128"/>
              </a:rPr>
              <a:t>「公正な競争の結果としての経済的な格差は生ずるのは当然」「格差はむしろ経済活力の源」である。</a:t>
            </a:r>
            <a:endParaRPr lang="en-US" altLang="ja-JP" sz="1200" dirty="0" smtClean="0">
              <a:solidFill>
                <a:schemeClr val="tx1"/>
              </a:solidFill>
              <a:latin typeface="AR P丸ゴシック体M" pitchFamily="50" charset="-128"/>
              <a:ea typeface="AR P丸ゴシック体M" pitchFamily="50" charset="-128"/>
            </a:endParaRPr>
          </a:p>
          <a:p>
            <a:pPr>
              <a:spcBef>
                <a:spcPts val="0"/>
              </a:spcBef>
              <a:buNone/>
            </a:pPr>
            <a:endParaRPr lang="ja-JP" altLang="en-US" sz="1200" dirty="0" smtClean="0">
              <a:solidFill>
                <a:schemeClr val="tx1"/>
              </a:solidFill>
              <a:latin typeface="AR P丸ゴシック体M" pitchFamily="50" charset="-128"/>
              <a:ea typeface="AR P丸ゴシック体M" pitchFamily="50" charset="-128"/>
            </a:endParaRPr>
          </a:p>
          <a:p>
            <a:pPr>
              <a:spcBef>
                <a:spcPts val="0"/>
              </a:spcBef>
              <a:buNone/>
            </a:pPr>
            <a:r>
              <a:rPr lang="ja-JP" altLang="en-US" sz="1200" dirty="0" smtClean="0">
                <a:solidFill>
                  <a:srgbClr val="FF0000"/>
                </a:solidFill>
                <a:latin typeface="AR P丸ゴシック体M" pitchFamily="50" charset="-128"/>
                <a:ea typeface="AR P丸ゴシック体M" pitchFamily="50" charset="-128"/>
                <a:sym typeface="Wingdings"/>
              </a:rPr>
              <a:t></a:t>
            </a:r>
            <a:r>
              <a:rPr lang="ja-JP" altLang="en-US" sz="1200" dirty="0" smtClean="0">
                <a:solidFill>
                  <a:schemeClr val="tx1"/>
                </a:solidFill>
                <a:latin typeface="AR P丸ゴシック体M" pitchFamily="50" charset="-128"/>
                <a:ea typeface="AR P丸ゴシック体M" pitchFamily="50" charset="-128"/>
              </a:rPr>
              <a:t>競争に敗れた者は何度でも「再挑戦」すればよい。</a:t>
            </a:r>
            <a:endParaRPr lang="en-US" altLang="ja-JP" sz="1200" dirty="0" smtClean="0">
              <a:solidFill>
                <a:schemeClr val="tx1"/>
              </a:solidFill>
              <a:latin typeface="AR P丸ゴシック体M" pitchFamily="50" charset="-128"/>
              <a:ea typeface="AR P丸ゴシック体M" pitchFamily="50" charset="-128"/>
            </a:endParaRPr>
          </a:p>
          <a:p>
            <a:pPr>
              <a:spcBef>
                <a:spcPts val="0"/>
              </a:spcBef>
              <a:buNone/>
            </a:pPr>
            <a:endParaRPr lang="ja-JP" altLang="en-US" sz="1200" dirty="0" smtClean="0">
              <a:solidFill>
                <a:schemeClr val="tx1"/>
              </a:solidFill>
              <a:latin typeface="AR P丸ゴシック体M" pitchFamily="50" charset="-128"/>
              <a:ea typeface="AR P丸ゴシック体M" pitchFamily="50" charset="-128"/>
            </a:endParaRPr>
          </a:p>
          <a:p>
            <a:pPr>
              <a:spcBef>
                <a:spcPts val="0"/>
              </a:spcBef>
              <a:buNone/>
            </a:pPr>
            <a:r>
              <a:rPr lang="ja-JP" altLang="en-US" sz="1200" dirty="0" smtClean="0">
                <a:solidFill>
                  <a:srgbClr val="FF0000"/>
                </a:solidFill>
                <a:latin typeface="AR P丸ゴシック体M" pitchFamily="50" charset="-128"/>
                <a:ea typeface="AR P丸ゴシック体M" pitchFamily="50" charset="-128"/>
                <a:sym typeface="Wingdings"/>
              </a:rPr>
              <a:t></a:t>
            </a:r>
            <a:r>
              <a:rPr lang="ja-JP" altLang="en-US" sz="1200" dirty="0" smtClean="0">
                <a:solidFill>
                  <a:schemeClr val="tx1"/>
                </a:solidFill>
                <a:latin typeface="AR P丸ゴシック体M" pitchFamily="50" charset="-128"/>
                <a:ea typeface="AR P丸ゴシック体M" pitchFamily="50" charset="-128"/>
              </a:rPr>
              <a:t>セーフティネットは、</a:t>
            </a:r>
            <a:r>
              <a:rPr lang="en-US" altLang="ja-JP" sz="1200" dirty="0" smtClean="0">
                <a:solidFill>
                  <a:schemeClr val="tx1"/>
                </a:solidFill>
                <a:latin typeface="AR P丸ゴシック体M" pitchFamily="50" charset="-128"/>
                <a:ea typeface="AR P丸ゴシック体M" pitchFamily="50" charset="-128"/>
              </a:rPr>
              <a:t>NPO</a:t>
            </a:r>
            <a:r>
              <a:rPr lang="ja-JP" altLang="en-US" sz="1200" dirty="0" smtClean="0">
                <a:solidFill>
                  <a:schemeClr val="tx1"/>
                </a:solidFill>
                <a:latin typeface="AR P丸ゴシック体M" pitchFamily="50" charset="-128"/>
                <a:ea typeface="AR P丸ゴシック体M" pitchFamily="50" charset="-128"/>
              </a:rPr>
              <a:t>やボランティアの力を最大限活用して整備する。</a:t>
            </a:r>
            <a:endParaRPr lang="ja-JP" altLang="en-US" sz="1200" dirty="0">
              <a:solidFill>
                <a:schemeClr val="tx1"/>
              </a:solidFill>
              <a:latin typeface="AR P丸ゴシック体M" pitchFamily="50" charset="-128"/>
              <a:ea typeface="AR P丸ゴシック体M" pitchFamily="50" charset="-128"/>
            </a:endParaRPr>
          </a:p>
        </p:txBody>
      </p:sp>
      <p:sp>
        <p:nvSpPr>
          <p:cNvPr id="9" name="メモ 8"/>
          <p:cNvSpPr/>
          <p:nvPr/>
        </p:nvSpPr>
        <p:spPr>
          <a:xfrm>
            <a:off x="3203848" y="1268760"/>
            <a:ext cx="2808312" cy="4824536"/>
          </a:xfrm>
          <a:prstGeom prst="foldedCorner">
            <a:avLst/>
          </a:prstGeom>
          <a:solidFill>
            <a:srgbClr val="FCFDC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smtClean="0">
              <a:solidFill>
                <a:schemeClr val="tx1"/>
              </a:solidFill>
              <a:ea typeface="AR P丸ゴシック体M"/>
            </a:endParaRPr>
          </a:p>
          <a:p>
            <a:endParaRPr lang="en-US" altLang="ja-JP" sz="1200" dirty="0" smtClean="0">
              <a:solidFill>
                <a:schemeClr val="tx1"/>
              </a:solidFill>
              <a:ea typeface="AR P丸ゴシック体M"/>
            </a:endParaRPr>
          </a:p>
          <a:p>
            <a:endParaRPr kumimoji="1" lang="en-US" altLang="ja-JP" sz="1200" dirty="0" smtClean="0">
              <a:solidFill>
                <a:schemeClr val="tx1"/>
              </a:solidFill>
              <a:ea typeface="AR P丸ゴシック体M"/>
            </a:endParaRPr>
          </a:p>
          <a:p>
            <a:endParaRPr lang="en-US" altLang="ja-JP" sz="1200" dirty="0" smtClean="0">
              <a:solidFill>
                <a:schemeClr val="tx1"/>
              </a:solidFill>
              <a:ea typeface="AR P丸ゴシック体M"/>
            </a:endParaRPr>
          </a:p>
          <a:p>
            <a:r>
              <a:rPr kumimoji="1" lang="ja-JP" altLang="en-US" sz="1200" dirty="0" smtClean="0">
                <a:solidFill>
                  <a:schemeClr val="tx1"/>
                </a:solidFill>
                <a:ea typeface="AR P丸ゴシック体M"/>
              </a:rPr>
              <a:t>政府に要求し、座り込むのは「無法者」ではないのか</a:t>
            </a:r>
            <a:r>
              <a:rPr kumimoji="1" lang="en-US" altLang="ja-JP" sz="1200" dirty="0" smtClean="0">
                <a:solidFill>
                  <a:schemeClr val="tx1"/>
                </a:solidFill>
                <a:ea typeface="AR P丸ゴシック体M"/>
              </a:rPr>
              <a:t>?</a:t>
            </a:r>
          </a:p>
          <a:p>
            <a:endParaRPr lang="en-US" altLang="ja-JP" sz="1200" dirty="0" smtClean="0">
              <a:solidFill>
                <a:schemeClr val="tx1"/>
              </a:solidFill>
              <a:ea typeface="AR P丸ゴシック体M"/>
            </a:endParaRPr>
          </a:p>
          <a:p>
            <a:r>
              <a:rPr kumimoji="1" lang="ja-JP" altLang="en-US" sz="1200" dirty="0" smtClean="0">
                <a:solidFill>
                  <a:schemeClr val="tx1"/>
                </a:solidFill>
                <a:ea typeface="AR P丸ゴシック体M"/>
              </a:rPr>
              <a:t>基準当局：これから陳情を受けます。</a:t>
            </a:r>
            <a:endParaRPr kumimoji="1" lang="en-US" altLang="ja-JP" sz="1200" dirty="0" smtClean="0">
              <a:solidFill>
                <a:schemeClr val="tx1"/>
              </a:solidFill>
              <a:ea typeface="AR P丸ゴシック体M"/>
            </a:endParaRPr>
          </a:p>
          <a:p>
            <a:r>
              <a:rPr lang="ja-JP" altLang="en-US" sz="1200" dirty="0" smtClean="0">
                <a:solidFill>
                  <a:schemeClr val="tx1"/>
                </a:solidFill>
                <a:ea typeface="AR P丸ゴシック体M"/>
              </a:rPr>
              <a:t>白板に建設一般交渉と書いてあった。</a:t>
            </a:r>
            <a:endParaRPr lang="en-US" altLang="ja-JP" sz="1200" dirty="0" smtClean="0">
              <a:solidFill>
                <a:schemeClr val="tx1"/>
              </a:solidFill>
              <a:ea typeface="AR P丸ゴシック体M"/>
            </a:endParaRPr>
          </a:p>
          <a:p>
            <a:endParaRPr kumimoji="1" lang="en-US" altLang="ja-JP" sz="1200" dirty="0" smtClean="0">
              <a:solidFill>
                <a:schemeClr val="tx1"/>
              </a:solidFill>
              <a:ea typeface="AR P丸ゴシック体M"/>
            </a:endParaRPr>
          </a:p>
          <a:p>
            <a:r>
              <a:rPr lang="ja-JP" altLang="en-US" sz="1200" dirty="0" smtClean="0">
                <a:solidFill>
                  <a:schemeClr val="tx1"/>
                </a:solidFill>
                <a:latin typeface="AR P丸ゴシック体M" pitchFamily="50" charset="-128"/>
                <a:ea typeface="AR P丸ゴシック体M" pitchFamily="50" charset="-128"/>
                <a:sym typeface="Wingdings"/>
              </a:rPr>
              <a:t></a:t>
            </a:r>
            <a:r>
              <a:rPr lang="ja-JP" altLang="en-US" sz="1200" dirty="0" smtClean="0">
                <a:solidFill>
                  <a:schemeClr val="tx1"/>
                </a:solidFill>
                <a:latin typeface="AR P丸ゴシック体M" pitchFamily="50" charset="-128"/>
                <a:ea typeface="AR P丸ゴシック体M" pitchFamily="50" charset="-128"/>
              </a:rPr>
              <a:t>「請願権」－何人も、損害の救済、公務員の罷免、法律、命令又は規則の制定、廃止又は改正その他事項に関し、平穏に請願する権利を有し</a:t>
            </a:r>
            <a:r>
              <a:rPr lang="en-US" altLang="ja-JP" sz="1200" dirty="0" smtClean="0">
                <a:solidFill>
                  <a:schemeClr val="tx1"/>
                </a:solidFill>
                <a:latin typeface="AR P丸ゴシック体M" pitchFamily="50" charset="-128"/>
                <a:ea typeface="AR P丸ゴシック体M" pitchFamily="50" charset="-128"/>
              </a:rPr>
              <a:t>…</a:t>
            </a:r>
            <a:r>
              <a:rPr lang="ja-JP" altLang="en-US" sz="1200" dirty="0" err="1" smtClean="0">
                <a:solidFill>
                  <a:schemeClr val="tx1"/>
                </a:solidFill>
                <a:latin typeface="AR P丸ゴシック体M" pitchFamily="50" charset="-128"/>
                <a:ea typeface="AR P丸ゴシック体M" pitchFamily="50" charset="-128"/>
              </a:rPr>
              <a:t>。</a:t>
            </a:r>
            <a:r>
              <a:rPr lang="ja-JP" altLang="en-US" sz="1200" dirty="0" smtClean="0">
                <a:solidFill>
                  <a:schemeClr val="tx1"/>
                </a:solidFill>
                <a:latin typeface="AR P丸ゴシック体M" pitchFamily="50" charset="-128"/>
                <a:ea typeface="AR P丸ゴシック体M" pitchFamily="50" charset="-128"/>
              </a:rPr>
              <a:t>　</a:t>
            </a:r>
            <a:endParaRPr lang="en-US" altLang="ja-JP" sz="1200" dirty="0" smtClean="0">
              <a:solidFill>
                <a:schemeClr val="tx1"/>
              </a:solidFill>
              <a:latin typeface="AR P丸ゴシック体M" pitchFamily="50" charset="-128"/>
              <a:ea typeface="AR P丸ゴシック体M" pitchFamily="50" charset="-128"/>
            </a:endParaRPr>
          </a:p>
          <a:p>
            <a:r>
              <a:rPr lang="ja-JP" altLang="en-US" sz="1200" dirty="0" smtClean="0">
                <a:solidFill>
                  <a:schemeClr val="tx1"/>
                </a:solidFill>
                <a:latin typeface="AR P丸ゴシック体M" pitchFamily="50" charset="-128"/>
                <a:ea typeface="AR P丸ゴシック体M" pitchFamily="50" charset="-128"/>
              </a:rPr>
              <a:t>　　　　　　　　　　（憲法第</a:t>
            </a:r>
            <a:r>
              <a:rPr lang="en-US" altLang="ja-JP" sz="1200" dirty="0" smtClean="0">
                <a:solidFill>
                  <a:schemeClr val="tx1"/>
                </a:solidFill>
                <a:latin typeface="AR P丸ゴシック体M" pitchFamily="50" charset="-128"/>
                <a:ea typeface="AR P丸ゴシック体M" pitchFamily="50" charset="-128"/>
              </a:rPr>
              <a:t>16</a:t>
            </a:r>
            <a:r>
              <a:rPr lang="ja-JP" altLang="en-US" sz="1200" dirty="0" smtClean="0">
                <a:solidFill>
                  <a:schemeClr val="tx1"/>
                </a:solidFill>
                <a:latin typeface="AR P丸ゴシック体M" pitchFamily="50" charset="-128"/>
                <a:ea typeface="AR P丸ゴシック体M" pitchFamily="50" charset="-128"/>
              </a:rPr>
              <a:t>条</a:t>
            </a:r>
            <a:r>
              <a:rPr lang="en-US" altLang="ja-JP" sz="1200" dirty="0" smtClean="0">
                <a:solidFill>
                  <a:schemeClr val="tx1"/>
                </a:solidFill>
                <a:latin typeface="AR P丸ゴシック体M" pitchFamily="50" charset="-128"/>
                <a:ea typeface="AR P丸ゴシック体M" pitchFamily="50" charset="-128"/>
              </a:rPr>
              <a:t>)</a:t>
            </a:r>
          </a:p>
          <a:p>
            <a:pPr>
              <a:buFont typeface="Wingdings"/>
              <a:buChar char="r"/>
            </a:pPr>
            <a:r>
              <a:rPr lang="ja-JP" altLang="en-US" sz="1200" dirty="0" smtClean="0">
                <a:solidFill>
                  <a:schemeClr val="tx1"/>
                </a:solidFill>
                <a:latin typeface="AR P丸ゴシック体M" pitchFamily="50" charset="-128"/>
                <a:ea typeface="AR P丸ゴシック体M" pitchFamily="50" charset="-128"/>
              </a:rPr>
              <a:t>「官公署において、これを受理し、誠実に処理しなければならない」　　　　　　　　　　　　　　　　　　　　　</a:t>
            </a:r>
            <a:endParaRPr lang="en-US" altLang="ja-JP" sz="1200" dirty="0" smtClean="0">
              <a:solidFill>
                <a:schemeClr val="tx1"/>
              </a:solidFill>
              <a:latin typeface="AR P丸ゴシック体M" pitchFamily="50" charset="-128"/>
              <a:ea typeface="AR P丸ゴシック体M" pitchFamily="50" charset="-128"/>
            </a:endParaRPr>
          </a:p>
          <a:p>
            <a:r>
              <a:rPr lang="ja-JP" altLang="en-US" sz="1200" dirty="0" smtClean="0">
                <a:solidFill>
                  <a:schemeClr val="tx1"/>
                </a:solidFill>
                <a:latin typeface="AR P丸ゴシック体M" pitchFamily="50" charset="-128"/>
                <a:ea typeface="AR P丸ゴシック体M" pitchFamily="50" charset="-128"/>
              </a:rPr>
              <a:t>　　　　　　　　　（請願法第</a:t>
            </a:r>
            <a:r>
              <a:rPr lang="en-US" altLang="ja-JP" sz="1200" dirty="0" smtClean="0">
                <a:solidFill>
                  <a:schemeClr val="tx1"/>
                </a:solidFill>
                <a:latin typeface="AR P丸ゴシック体M" pitchFamily="50" charset="-128"/>
                <a:ea typeface="AR P丸ゴシック体M" pitchFamily="50" charset="-128"/>
              </a:rPr>
              <a:t>5</a:t>
            </a:r>
            <a:r>
              <a:rPr lang="ja-JP" altLang="en-US" sz="1200" dirty="0" smtClean="0">
                <a:solidFill>
                  <a:schemeClr val="tx1"/>
                </a:solidFill>
                <a:latin typeface="AR P丸ゴシック体M" pitchFamily="50" charset="-128"/>
                <a:ea typeface="AR P丸ゴシック体M" pitchFamily="50" charset="-128"/>
              </a:rPr>
              <a:t>条）</a:t>
            </a:r>
            <a:endParaRPr lang="en-US" altLang="ja-JP" sz="1200" dirty="0" smtClean="0">
              <a:solidFill>
                <a:schemeClr val="tx1"/>
              </a:solidFill>
              <a:latin typeface="AR P丸ゴシック体M" pitchFamily="50" charset="-128"/>
              <a:ea typeface="AR P丸ゴシック体M" pitchFamily="50" charset="-128"/>
            </a:endParaRPr>
          </a:p>
          <a:p>
            <a:endParaRPr lang="en-US" altLang="ja-JP" sz="1050" dirty="0" smtClean="0">
              <a:solidFill>
                <a:schemeClr val="tx1"/>
              </a:solidFill>
              <a:latin typeface="AR P丸ゴシック体M" pitchFamily="50" charset="-128"/>
              <a:ea typeface="AR P丸ゴシック体M" pitchFamily="50" charset="-128"/>
            </a:endParaRPr>
          </a:p>
          <a:p>
            <a:r>
              <a:rPr lang="ja-JP" altLang="en-US" sz="1200" dirty="0" smtClean="0">
                <a:solidFill>
                  <a:schemeClr val="tx1"/>
                </a:solidFill>
                <a:latin typeface="AR P丸ゴシック体M" pitchFamily="50" charset="-128"/>
                <a:ea typeface="AR P丸ゴシック体M" pitchFamily="50" charset="-128"/>
              </a:rPr>
              <a:t>政府の経済的役割は、公共の福祉の増大が目的。そのため公共財・公共サービスの供給</a:t>
            </a:r>
            <a:r>
              <a:rPr lang="en-US" altLang="ja-JP" sz="1200" dirty="0" smtClean="0">
                <a:solidFill>
                  <a:schemeClr val="tx1"/>
                </a:solidFill>
                <a:latin typeface="AR P丸ゴシック体M" pitchFamily="50" charset="-128"/>
                <a:ea typeface="AR P丸ゴシック体M" pitchFamily="50" charset="-128"/>
              </a:rPr>
              <a:t>(</a:t>
            </a:r>
            <a:r>
              <a:rPr lang="ja-JP" altLang="en-US" sz="1200" dirty="0" smtClean="0">
                <a:solidFill>
                  <a:schemeClr val="tx1"/>
                </a:solidFill>
                <a:latin typeface="AR P丸ゴシック体M" pitchFamily="50" charset="-128"/>
                <a:ea typeface="AR P丸ゴシック体M" pitchFamily="50" charset="-128"/>
              </a:rPr>
              <a:t>資源配分の調整</a:t>
            </a:r>
            <a:r>
              <a:rPr lang="en-US" altLang="ja-JP" sz="1200" dirty="0" smtClean="0">
                <a:solidFill>
                  <a:schemeClr val="tx1"/>
                </a:solidFill>
                <a:latin typeface="AR P丸ゴシック体M" pitchFamily="50" charset="-128"/>
                <a:ea typeface="AR P丸ゴシック体M" pitchFamily="50" charset="-128"/>
              </a:rPr>
              <a:t>)</a:t>
            </a:r>
            <a:r>
              <a:rPr lang="ja-JP" altLang="en-US" sz="1200" dirty="0" err="1" smtClean="0">
                <a:solidFill>
                  <a:schemeClr val="tx1"/>
                </a:solidFill>
                <a:latin typeface="AR P丸ゴシック体M" pitchFamily="50" charset="-128"/>
                <a:ea typeface="AR P丸ゴシック体M" pitchFamily="50" charset="-128"/>
              </a:rPr>
              <a:t>、</a:t>
            </a:r>
            <a:r>
              <a:rPr lang="ja-JP" altLang="en-US" sz="1200" dirty="0" smtClean="0">
                <a:solidFill>
                  <a:schemeClr val="tx1"/>
                </a:solidFill>
                <a:latin typeface="AR P丸ゴシック体M" pitchFamily="50" charset="-128"/>
                <a:ea typeface="AR P丸ゴシック体M" pitchFamily="50" charset="-128"/>
              </a:rPr>
              <a:t>累進課税・社会保障</a:t>
            </a:r>
            <a:r>
              <a:rPr lang="en-US" altLang="ja-JP" sz="1200" dirty="0" smtClean="0">
                <a:solidFill>
                  <a:schemeClr val="tx1"/>
                </a:solidFill>
                <a:latin typeface="AR P丸ゴシック体M" pitchFamily="50" charset="-128"/>
                <a:ea typeface="AR P丸ゴシック体M" pitchFamily="50" charset="-128"/>
              </a:rPr>
              <a:t>(</a:t>
            </a:r>
            <a:r>
              <a:rPr lang="ja-JP" altLang="en-US" sz="1200" dirty="0" smtClean="0">
                <a:solidFill>
                  <a:schemeClr val="tx1"/>
                </a:solidFill>
                <a:latin typeface="AR P丸ゴシック体M" pitchFamily="50" charset="-128"/>
                <a:ea typeface="AR P丸ゴシック体M" pitchFamily="50" charset="-128"/>
              </a:rPr>
              <a:t>所得の再配分</a:t>
            </a:r>
            <a:r>
              <a:rPr lang="en-US" altLang="ja-JP" sz="1200" dirty="0" smtClean="0">
                <a:solidFill>
                  <a:schemeClr val="tx1"/>
                </a:solidFill>
                <a:latin typeface="AR P丸ゴシック体M" pitchFamily="50" charset="-128"/>
                <a:ea typeface="AR P丸ゴシック体M" pitchFamily="50" charset="-128"/>
              </a:rPr>
              <a:t>)</a:t>
            </a:r>
            <a:r>
              <a:rPr lang="ja-JP" altLang="en-US" sz="1200" dirty="0" err="1" smtClean="0">
                <a:solidFill>
                  <a:schemeClr val="tx1"/>
                </a:solidFill>
                <a:latin typeface="AR P丸ゴシック体M" pitchFamily="50" charset="-128"/>
                <a:ea typeface="AR P丸ゴシック体M" pitchFamily="50" charset="-128"/>
              </a:rPr>
              <a:t>、</a:t>
            </a:r>
            <a:r>
              <a:rPr lang="ja-JP" altLang="en-US" sz="1200" dirty="0" smtClean="0">
                <a:solidFill>
                  <a:schemeClr val="tx1"/>
                </a:solidFill>
                <a:latin typeface="AR P丸ゴシック体M" pitchFamily="50" charset="-128"/>
                <a:ea typeface="AR P丸ゴシック体M" pitchFamily="50" charset="-128"/>
              </a:rPr>
              <a:t>景気の安定をはかる。</a:t>
            </a:r>
            <a:endParaRPr lang="en-US" altLang="ja-JP" sz="1200" dirty="0" smtClean="0">
              <a:solidFill>
                <a:schemeClr val="tx1"/>
              </a:solidFill>
              <a:latin typeface="AR P丸ゴシック体M" pitchFamily="50" charset="-128"/>
              <a:ea typeface="AR P丸ゴシック体M" pitchFamily="50" charset="-128"/>
            </a:endParaRPr>
          </a:p>
          <a:p>
            <a:endParaRPr lang="en-US" altLang="ja-JP" sz="1200" dirty="0" smtClean="0">
              <a:solidFill>
                <a:schemeClr val="tx1"/>
              </a:solidFill>
              <a:latin typeface="AR P丸ゴシック体M" pitchFamily="50" charset="-128"/>
              <a:ea typeface="AR P丸ゴシック体M" pitchFamily="50" charset="-128"/>
            </a:endParaRPr>
          </a:p>
          <a:p>
            <a:r>
              <a:rPr lang="ja-JP" altLang="en-US" sz="1200" dirty="0" smtClean="0">
                <a:solidFill>
                  <a:schemeClr val="tx1"/>
                </a:solidFill>
                <a:latin typeface="AR P丸ゴシック体M" pitchFamily="50" charset="-128"/>
                <a:ea typeface="AR P丸ゴシック体M" pitchFamily="50" charset="-128"/>
              </a:rPr>
              <a:t>自治体も地方の政府－「住民の福祉の増進を図る</a:t>
            </a:r>
            <a:r>
              <a:rPr lang="ja-JP" altLang="en-US" sz="1400" dirty="0" smtClean="0">
                <a:solidFill>
                  <a:schemeClr val="tx1"/>
                </a:solidFill>
                <a:latin typeface="AR P丸ゴシック体M" pitchFamily="50" charset="-128"/>
                <a:ea typeface="AR P丸ゴシック体M" pitchFamily="50" charset="-128"/>
              </a:rPr>
              <a:t>」</a:t>
            </a:r>
            <a:r>
              <a:rPr lang="en-US" altLang="ja-JP" sz="1200" dirty="0" smtClean="0">
                <a:solidFill>
                  <a:schemeClr val="tx1"/>
                </a:solidFill>
                <a:latin typeface="AR P丸ゴシック体M" pitchFamily="50" charset="-128"/>
                <a:ea typeface="AR P丸ゴシック体M" pitchFamily="50" charset="-128"/>
              </a:rPr>
              <a:t>(</a:t>
            </a:r>
            <a:r>
              <a:rPr lang="ja-JP" altLang="en-US" sz="1200" dirty="0" smtClean="0">
                <a:solidFill>
                  <a:schemeClr val="tx1"/>
                </a:solidFill>
                <a:latin typeface="AR P丸ゴシック体M" pitchFamily="50" charset="-128"/>
                <a:ea typeface="AR P丸ゴシック体M" pitchFamily="50" charset="-128"/>
              </a:rPr>
              <a:t>地方自治法）</a:t>
            </a:r>
            <a:endParaRPr lang="en-US" altLang="ja-JP" sz="1200" dirty="0" smtClean="0">
              <a:solidFill>
                <a:schemeClr val="tx1"/>
              </a:solidFill>
              <a:latin typeface="AR P丸ゴシック体M" pitchFamily="50" charset="-128"/>
              <a:ea typeface="AR P丸ゴシック体M" pitchFamily="50" charset="-128"/>
            </a:endParaRPr>
          </a:p>
          <a:p>
            <a:endParaRPr lang="en-US" altLang="ja-JP" sz="1200" dirty="0" smtClean="0">
              <a:solidFill>
                <a:schemeClr val="tx1"/>
              </a:solidFill>
              <a:latin typeface="AR P丸ゴシック体M" pitchFamily="50" charset="-128"/>
              <a:ea typeface="AR P丸ゴシック体M" pitchFamily="50" charset="-128"/>
            </a:endParaRPr>
          </a:p>
          <a:p>
            <a:endParaRPr lang="ja-JP" altLang="en-US" sz="1200" dirty="0" smtClean="0">
              <a:solidFill>
                <a:schemeClr val="tx1"/>
              </a:solidFill>
              <a:latin typeface="AR P丸ゴシック体M" pitchFamily="50" charset="-128"/>
              <a:ea typeface="AR P丸ゴシック体M" pitchFamily="50" charset="-128"/>
            </a:endParaRPr>
          </a:p>
          <a:p>
            <a:endParaRPr lang="ja-JP" altLang="en-US" sz="1050" dirty="0" smtClean="0">
              <a:solidFill>
                <a:schemeClr val="tx1"/>
              </a:solidFill>
              <a:latin typeface="AR P丸ゴシック体M" pitchFamily="50" charset="-128"/>
              <a:ea typeface="AR P丸ゴシック体M" pitchFamily="50" charset="-128"/>
            </a:endParaRPr>
          </a:p>
          <a:p>
            <a:endParaRPr kumimoji="1" lang="ja-JP" altLang="en-US" sz="1200" dirty="0">
              <a:solidFill>
                <a:schemeClr val="tx1"/>
              </a:solidFill>
              <a:ea typeface="AR P丸ゴシック体M"/>
            </a:endParaRPr>
          </a:p>
        </p:txBody>
      </p:sp>
      <p:sp>
        <p:nvSpPr>
          <p:cNvPr id="10" name="メモ 9"/>
          <p:cNvSpPr/>
          <p:nvPr/>
        </p:nvSpPr>
        <p:spPr>
          <a:xfrm>
            <a:off x="6084168" y="1268760"/>
            <a:ext cx="2808312" cy="4824536"/>
          </a:xfrm>
          <a:prstGeom prst="foldedCorner">
            <a:avLst/>
          </a:prstGeom>
          <a:solidFill>
            <a:srgbClr val="FCFDC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solidFill>
                <a:srgbClr val="FF0000"/>
              </a:solidFill>
              <a:latin typeface="AR P丸ゴシック体M" pitchFamily="50" charset="-128"/>
              <a:ea typeface="AR P丸ゴシック体M" pitchFamily="50" charset="-128"/>
              <a:sym typeface="Wingdings"/>
            </a:endParaRPr>
          </a:p>
          <a:p>
            <a:endParaRPr lang="en-US" altLang="ja-JP" sz="1200" dirty="0" smtClean="0">
              <a:solidFill>
                <a:srgbClr val="FF0000"/>
              </a:solidFill>
              <a:latin typeface="AR P丸ゴシック体M" pitchFamily="50" charset="-128"/>
              <a:ea typeface="AR P丸ゴシック体M" pitchFamily="50" charset="-128"/>
              <a:sym typeface="Wingdings"/>
            </a:endParaRPr>
          </a:p>
          <a:p>
            <a:endParaRPr lang="en-US" altLang="ja-JP" sz="1200" dirty="0" smtClean="0">
              <a:solidFill>
                <a:srgbClr val="FF0000"/>
              </a:solidFill>
              <a:latin typeface="AR P丸ゴシック体M" pitchFamily="50" charset="-128"/>
              <a:ea typeface="AR P丸ゴシック体M" pitchFamily="50" charset="-128"/>
              <a:sym typeface="Wingdings"/>
            </a:endParaRPr>
          </a:p>
          <a:p>
            <a:r>
              <a:rPr lang="ja-JP" altLang="en-US" sz="1200" dirty="0" smtClean="0">
                <a:solidFill>
                  <a:schemeClr val="tx1"/>
                </a:solidFill>
                <a:latin typeface="AR P丸ゴシック体M" pitchFamily="50" charset="-128"/>
                <a:ea typeface="AR P丸ゴシック体M" pitchFamily="50" charset="-128"/>
                <a:sym typeface="Wingdings"/>
              </a:rPr>
              <a:t>中小企業の社長とどう向き合うのか</a:t>
            </a:r>
            <a:r>
              <a:rPr lang="en-US" altLang="ja-JP" sz="1200" dirty="0" smtClean="0">
                <a:solidFill>
                  <a:schemeClr val="tx1"/>
                </a:solidFill>
                <a:latin typeface="AR P丸ゴシック体M" pitchFamily="50" charset="-128"/>
                <a:ea typeface="AR P丸ゴシック体M" pitchFamily="50" charset="-128"/>
                <a:sym typeface="Wingdings"/>
              </a:rPr>
              <a:t>!</a:t>
            </a:r>
            <a:r>
              <a:rPr lang="ja-JP" altLang="en-US" sz="1200" dirty="0" smtClean="0">
                <a:solidFill>
                  <a:schemeClr val="tx1"/>
                </a:solidFill>
                <a:latin typeface="AR P丸ゴシック体M" pitchFamily="50" charset="-128"/>
                <a:ea typeface="AR P丸ゴシック体M" pitchFamily="50" charset="-128"/>
                <a:sym typeface="Wingdings"/>
              </a:rPr>
              <a:t>やはり「敵」なのか。</a:t>
            </a:r>
            <a:endParaRPr lang="en-US" altLang="ja-JP" sz="1200" dirty="0" smtClean="0">
              <a:solidFill>
                <a:schemeClr val="tx1"/>
              </a:solidFill>
              <a:latin typeface="AR P丸ゴシック体M" pitchFamily="50" charset="-128"/>
              <a:ea typeface="AR P丸ゴシック体M" pitchFamily="50" charset="-128"/>
              <a:sym typeface="Wingdings"/>
            </a:endParaRPr>
          </a:p>
          <a:p>
            <a:endParaRPr lang="en-US" altLang="ja-JP" sz="1200" dirty="0" smtClean="0">
              <a:solidFill>
                <a:srgbClr val="FF0000"/>
              </a:solidFill>
              <a:latin typeface="AR P丸ゴシック体M" pitchFamily="50" charset="-128"/>
              <a:ea typeface="AR P丸ゴシック体M" pitchFamily="50" charset="-128"/>
              <a:sym typeface="Wingdings"/>
            </a:endParaRPr>
          </a:p>
          <a:p>
            <a:r>
              <a:rPr lang="ja-JP" altLang="ja-JP" sz="1200" dirty="0" smtClean="0">
                <a:solidFill>
                  <a:srgbClr val="FF0000"/>
                </a:solidFill>
                <a:latin typeface="AR P丸ゴシック体M" pitchFamily="50" charset="-128"/>
                <a:ea typeface="AR P丸ゴシック体M" pitchFamily="50" charset="-128"/>
                <a:sym typeface="Wingdings"/>
              </a:rPr>
              <a:t></a:t>
            </a:r>
            <a:r>
              <a:rPr lang="ja-JP" altLang="en-US" sz="1200" dirty="0" smtClean="0">
                <a:solidFill>
                  <a:schemeClr val="tx1"/>
                </a:solidFill>
                <a:latin typeface="AR P丸ゴシック体M" pitchFamily="50" charset="-128"/>
                <a:ea typeface="AR P丸ゴシック体M" pitchFamily="50" charset="-128"/>
                <a:sym typeface="Wingdings"/>
              </a:rPr>
              <a:t>経営の全機能を十分に発揮させるキーポイントは、正しい労使関係を樹立すること。</a:t>
            </a:r>
            <a:endParaRPr lang="en-US" altLang="ja-JP" sz="1200" dirty="0" smtClean="0">
              <a:solidFill>
                <a:schemeClr val="tx1"/>
              </a:solidFill>
              <a:latin typeface="AR P丸ゴシック体M" pitchFamily="50" charset="-128"/>
              <a:ea typeface="AR P丸ゴシック体M" pitchFamily="50" charset="-128"/>
              <a:sym typeface="Wingdings"/>
            </a:endParaRPr>
          </a:p>
          <a:p>
            <a:endParaRPr lang="en-US" altLang="ja-JP" sz="1200" dirty="0" smtClean="0">
              <a:solidFill>
                <a:srgbClr val="FF0000"/>
              </a:solidFill>
              <a:latin typeface="AR P丸ゴシック体M" pitchFamily="50" charset="-128"/>
              <a:ea typeface="AR P丸ゴシック体M" pitchFamily="50" charset="-128"/>
              <a:sym typeface="Wingdings"/>
            </a:endParaRPr>
          </a:p>
          <a:p>
            <a:r>
              <a:rPr lang="ja-JP" altLang="ja-JP" sz="1200" dirty="0" smtClean="0">
                <a:solidFill>
                  <a:srgbClr val="FF0000"/>
                </a:solidFill>
                <a:latin typeface="AR P丸ゴシック体M" pitchFamily="50" charset="-128"/>
                <a:ea typeface="AR P丸ゴシック体M" pitchFamily="50" charset="-128"/>
                <a:sym typeface="Wingdings"/>
              </a:rPr>
              <a:t></a:t>
            </a:r>
            <a:r>
              <a:rPr lang="ja-JP" altLang="en-US" sz="1200" dirty="0" smtClean="0">
                <a:solidFill>
                  <a:schemeClr val="tx1"/>
                </a:solidFill>
                <a:latin typeface="AR P丸ゴシック体M" pitchFamily="50" charset="-128"/>
                <a:ea typeface="AR P丸ゴシック体M" pitchFamily="50" charset="-128"/>
                <a:sym typeface="Wingdings"/>
              </a:rPr>
              <a:t>つまらないことから相互不信を招かないような</a:t>
            </a:r>
            <a:r>
              <a:rPr lang="en-US" altLang="ja-JP" sz="1200" dirty="0" smtClean="0">
                <a:solidFill>
                  <a:schemeClr val="tx1"/>
                </a:solidFill>
                <a:latin typeface="AR P丸ゴシック体M" pitchFamily="50" charset="-128"/>
                <a:ea typeface="AR P丸ゴシック体M" pitchFamily="50" charset="-128"/>
                <a:sym typeface="Wingdings"/>
              </a:rPr>
              <a:t>‥</a:t>
            </a:r>
            <a:r>
              <a:rPr lang="ja-JP" altLang="en-US" sz="1200" dirty="0" smtClean="0">
                <a:solidFill>
                  <a:schemeClr val="tx1"/>
                </a:solidFill>
                <a:latin typeface="AR P丸ゴシック体M" pitchFamily="50" charset="-128"/>
                <a:ea typeface="AR P丸ゴシック体M" pitchFamily="50" charset="-128"/>
                <a:sym typeface="Wingdings"/>
              </a:rPr>
              <a:t>基本的には誠心誠意交渉に望む経営者の姿勢、態度こそもっとも大切。経営者が労働者の立場、考え方、感情をできるだけ理解しようとする姿勢は話し合いの前提。</a:t>
            </a:r>
            <a:endParaRPr lang="en-US" altLang="ja-JP" sz="1200" dirty="0" smtClean="0">
              <a:solidFill>
                <a:schemeClr val="tx1"/>
              </a:solidFill>
              <a:latin typeface="AR P丸ゴシック体M" pitchFamily="50" charset="-128"/>
              <a:ea typeface="AR P丸ゴシック体M" pitchFamily="50" charset="-128"/>
              <a:sym typeface="Wingdings"/>
            </a:endParaRPr>
          </a:p>
          <a:p>
            <a:endParaRPr lang="en-US" altLang="ja-JP" sz="1200" dirty="0" smtClean="0">
              <a:solidFill>
                <a:srgbClr val="FF0000"/>
              </a:solidFill>
              <a:latin typeface="AR P丸ゴシック体M" pitchFamily="50" charset="-128"/>
              <a:ea typeface="AR P丸ゴシック体M" pitchFamily="50" charset="-128"/>
              <a:sym typeface="Wingdings"/>
            </a:endParaRPr>
          </a:p>
          <a:p>
            <a:r>
              <a:rPr lang="ja-JP" altLang="ja-JP" sz="1200" dirty="0" smtClean="0">
                <a:solidFill>
                  <a:srgbClr val="FF0000"/>
                </a:solidFill>
                <a:latin typeface="AR P丸ゴシック体M" pitchFamily="50" charset="-128"/>
                <a:ea typeface="AR P丸ゴシック体M" pitchFamily="50" charset="-128"/>
                <a:sym typeface="Wingdings"/>
              </a:rPr>
              <a:t></a:t>
            </a:r>
            <a:r>
              <a:rPr lang="ja-JP" altLang="en-US" sz="1200" dirty="0" smtClean="0">
                <a:solidFill>
                  <a:schemeClr val="tx1"/>
                </a:solidFill>
                <a:latin typeface="AR P丸ゴシック体M" pitchFamily="50" charset="-128"/>
                <a:ea typeface="AR P丸ゴシック体M" pitchFamily="50" charset="-128"/>
                <a:sym typeface="Wingdings"/>
              </a:rPr>
              <a:t>中小企業家がいかに企業努力をはかったとしても、労使関係に横たわるすべての問題を企業内で解決することは不可能であり</a:t>
            </a:r>
            <a:r>
              <a:rPr lang="en-US" altLang="ja-JP" sz="1200" dirty="0" smtClean="0">
                <a:solidFill>
                  <a:schemeClr val="tx1"/>
                </a:solidFill>
                <a:latin typeface="AR P丸ゴシック体M" pitchFamily="50" charset="-128"/>
                <a:ea typeface="AR P丸ゴシック体M" pitchFamily="50" charset="-128"/>
                <a:sym typeface="Wingdings"/>
              </a:rPr>
              <a:t>‥</a:t>
            </a:r>
          </a:p>
          <a:p>
            <a:endParaRPr lang="en-US" altLang="ja-JP" sz="1200" dirty="0" smtClean="0">
              <a:solidFill>
                <a:srgbClr val="FF0000"/>
              </a:solidFill>
              <a:latin typeface="AR P丸ゴシック体M" pitchFamily="50" charset="-128"/>
              <a:ea typeface="AR P丸ゴシック体M" pitchFamily="50" charset="-128"/>
              <a:sym typeface="Wingdings"/>
            </a:endParaRPr>
          </a:p>
          <a:p>
            <a:r>
              <a:rPr lang="ja-JP" altLang="ja-JP" sz="1200" dirty="0" smtClean="0">
                <a:solidFill>
                  <a:srgbClr val="FF0000"/>
                </a:solidFill>
                <a:latin typeface="AR P丸ゴシック体M" pitchFamily="50" charset="-128"/>
                <a:ea typeface="AR P丸ゴシック体M" pitchFamily="50" charset="-128"/>
                <a:sym typeface="Wingdings"/>
              </a:rPr>
              <a:t></a:t>
            </a:r>
            <a:r>
              <a:rPr lang="ja-JP" altLang="en-US" sz="1200" dirty="0" smtClean="0">
                <a:solidFill>
                  <a:schemeClr val="tx1"/>
                </a:solidFill>
                <a:latin typeface="AR P丸ゴシック体M" pitchFamily="50" charset="-128"/>
                <a:ea typeface="AR P丸ゴシック体M" pitchFamily="50" charset="-128"/>
                <a:sym typeface="Wingdings"/>
              </a:rPr>
              <a:t>政治的に解決をはからなければならない問題を解決するために積極的に運動することは、中小企業家としての責任であり、自己の経営の労使関係にも重大な関わりがある。</a:t>
            </a:r>
            <a:endParaRPr lang="en-US" altLang="ja-JP" sz="1200" dirty="0" smtClean="0">
              <a:solidFill>
                <a:schemeClr val="tx1"/>
              </a:solidFill>
              <a:latin typeface="AR P丸ゴシック体M" pitchFamily="50" charset="-128"/>
              <a:ea typeface="AR P丸ゴシック体M" pitchFamily="50" charset="-128"/>
              <a:sym typeface="Wingdings"/>
            </a:endParaRPr>
          </a:p>
          <a:p>
            <a:endParaRPr lang="en-US" altLang="ja-JP" sz="1200" dirty="0" smtClean="0">
              <a:solidFill>
                <a:schemeClr val="tx1"/>
              </a:solidFill>
              <a:latin typeface="AR P丸ゴシック体M" pitchFamily="50" charset="-128"/>
              <a:ea typeface="AR P丸ゴシック体M" pitchFamily="50" charset="-128"/>
              <a:sym typeface="Wingdings"/>
            </a:endParaRPr>
          </a:p>
          <a:p>
            <a:endParaRPr lang="en-US" altLang="ja-JP" sz="1200" dirty="0" smtClean="0">
              <a:solidFill>
                <a:schemeClr val="tx1"/>
              </a:solidFill>
              <a:latin typeface="AR P丸ゴシック体M" pitchFamily="50" charset="-128"/>
              <a:ea typeface="AR P丸ゴシック体M" pitchFamily="50" charset="-128"/>
              <a:sym typeface="Wingdings"/>
            </a:endParaRPr>
          </a:p>
        </p:txBody>
      </p:sp>
      <p:sp>
        <p:nvSpPr>
          <p:cNvPr id="12" name="正方形/長方形 11"/>
          <p:cNvSpPr/>
          <p:nvPr/>
        </p:nvSpPr>
        <p:spPr>
          <a:xfrm>
            <a:off x="6228184" y="548680"/>
            <a:ext cx="93610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mn-ea"/>
              </a:rPr>
              <a:t>財界</a:t>
            </a:r>
            <a:endParaRPr kumimoji="1" lang="ja-JP" altLang="en-US" sz="1400" b="1" dirty="0">
              <a:solidFill>
                <a:schemeClr val="tx1"/>
              </a:solidFill>
              <a:latin typeface="+mn-ea"/>
            </a:endParaRPr>
          </a:p>
        </p:txBody>
      </p:sp>
      <p:sp>
        <p:nvSpPr>
          <p:cNvPr id="13" name="正方形/長方形 12"/>
          <p:cNvSpPr/>
          <p:nvPr/>
        </p:nvSpPr>
        <p:spPr>
          <a:xfrm>
            <a:off x="7308304" y="548680"/>
            <a:ext cx="86409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mn-ea"/>
              </a:rPr>
              <a:t>政府</a:t>
            </a:r>
            <a:endParaRPr kumimoji="1" lang="ja-JP" altLang="en-US" sz="1400" b="1" dirty="0">
              <a:solidFill>
                <a:schemeClr val="tx1"/>
              </a:solidFill>
              <a:latin typeface="+mn-ea"/>
            </a:endParaRPr>
          </a:p>
        </p:txBody>
      </p:sp>
      <p:sp>
        <p:nvSpPr>
          <p:cNvPr id="14" name="正方形/長方形 13"/>
          <p:cNvSpPr/>
          <p:nvPr/>
        </p:nvSpPr>
        <p:spPr>
          <a:xfrm>
            <a:off x="8244408" y="548680"/>
            <a:ext cx="89959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mn-ea"/>
              </a:rPr>
              <a:t>中小</a:t>
            </a:r>
            <a:endParaRPr kumimoji="1" lang="en-US" altLang="ja-JP" sz="1400" b="1" dirty="0" smtClean="0">
              <a:solidFill>
                <a:schemeClr val="tx1"/>
              </a:solidFill>
              <a:latin typeface="+mn-ea"/>
            </a:endParaRPr>
          </a:p>
          <a:p>
            <a:pPr algn="ctr"/>
            <a:r>
              <a:rPr kumimoji="1" lang="ja-JP" altLang="en-US" sz="1400" b="1" dirty="0" smtClean="0">
                <a:solidFill>
                  <a:schemeClr val="tx1"/>
                </a:solidFill>
                <a:latin typeface="+mn-ea"/>
              </a:rPr>
              <a:t>企業</a:t>
            </a:r>
            <a:endParaRPr kumimoji="1" lang="ja-JP" altLang="en-US" sz="1400" b="1" dirty="0">
              <a:solidFill>
                <a:schemeClr val="tx1"/>
              </a:solidFill>
              <a:latin typeface="+mn-ea"/>
            </a:endParaRPr>
          </a:p>
        </p:txBody>
      </p:sp>
      <p:sp>
        <p:nvSpPr>
          <p:cNvPr id="15" name="角丸四角形 14"/>
          <p:cNvSpPr/>
          <p:nvPr/>
        </p:nvSpPr>
        <p:spPr>
          <a:xfrm>
            <a:off x="683568" y="5805264"/>
            <a:ext cx="1800200" cy="504056"/>
          </a:xfrm>
          <a:prstGeom prst="round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rPr>
              <a:t>押しかけられるだけの理由がある。</a:t>
            </a:r>
            <a:endParaRPr kumimoji="1" lang="ja-JP" altLang="en-US" sz="1400" dirty="0">
              <a:solidFill>
                <a:schemeClr val="tx1"/>
              </a:solidFill>
            </a:endParaRPr>
          </a:p>
        </p:txBody>
      </p:sp>
      <p:sp>
        <p:nvSpPr>
          <p:cNvPr id="16" name="角丸四角形 15"/>
          <p:cNvSpPr/>
          <p:nvPr/>
        </p:nvSpPr>
        <p:spPr>
          <a:xfrm>
            <a:off x="3635896" y="5805264"/>
            <a:ext cx="1728192" cy="504056"/>
          </a:xfrm>
          <a:prstGeom prst="round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ea typeface="AR P丸ゴシック体M"/>
              </a:rPr>
              <a:t>政府・自治体には説明責任がある</a:t>
            </a:r>
            <a:r>
              <a:rPr lang="ja-JP" altLang="en-US" sz="1400" dirty="0" smtClean="0">
                <a:solidFill>
                  <a:schemeClr val="tx1"/>
                </a:solidFill>
              </a:rPr>
              <a:t>。</a:t>
            </a:r>
            <a:endParaRPr kumimoji="1" lang="ja-JP" altLang="en-US" sz="1400" dirty="0">
              <a:solidFill>
                <a:schemeClr val="tx1"/>
              </a:solidFill>
            </a:endParaRPr>
          </a:p>
        </p:txBody>
      </p:sp>
      <p:sp>
        <p:nvSpPr>
          <p:cNvPr id="18" name="角丸四角形 17"/>
          <p:cNvSpPr/>
          <p:nvPr/>
        </p:nvSpPr>
        <p:spPr>
          <a:xfrm>
            <a:off x="6516216" y="5805264"/>
            <a:ext cx="1728192" cy="504056"/>
          </a:xfrm>
          <a:prstGeom prst="round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AR P丸ゴシック体M" pitchFamily="50" charset="-128"/>
                <a:ea typeface="AR P丸ゴシック体M"/>
                <a:sym typeface="Wingdings"/>
              </a:rPr>
              <a:t>中小企業家同友会の「見解」から</a:t>
            </a:r>
            <a:endParaRPr kumimoji="1" lang="ja-JP" altLang="en-US" sz="1400" dirty="0">
              <a:ea typeface="AR P丸ゴシック体M"/>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amond(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1463"/>
            <a:ext cx="6156176" cy="719137"/>
          </a:xfrm>
        </p:spPr>
        <p:txBody>
          <a:bodyPr/>
          <a:lstStyle/>
          <a:p>
            <a:pPr algn="r"/>
            <a:r>
              <a:rPr kumimoji="1" lang="en-US" altLang="ja-JP" dirty="0" smtClean="0"/>
              <a:t/>
            </a:r>
            <a:br>
              <a:rPr kumimoji="1" lang="en-US" altLang="ja-JP" dirty="0" smtClean="0"/>
            </a:br>
            <a:r>
              <a:rPr lang="ja-JP" altLang="ja-JP" sz="1800" b="1" dirty="0" smtClean="0">
                <a:latin typeface="AR P丸ゴシック体M" pitchFamily="50" charset="-128"/>
                <a:ea typeface="AR P丸ゴシック体M" pitchFamily="50" charset="-128"/>
              </a:rPr>
              <a:t>「外部から見て、今、労働組合はこう写っている」</a:t>
            </a:r>
            <a:r>
              <a:rPr lang="en-US" altLang="ja-JP" sz="1800" dirty="0" smtClean="0">
                <a:latin typeface="AR P丸ゴシック体M" pitchFamily="50" charset="-128"/>
                <a:ea typeface="AR P丸ゴシック体M" pitchFamily="50" charset="-128"/>
              </a:rPr>
              <a:t/>
            </a:r>
            <a:br>
              <a:rPr lang="en-US" altLang="ja-JP" sz="1800" dirty="0" smtClean="0">
                <a:latin typeface="AR P丸ゴシック体M" pitchFamily="50" charset="-128"/>
                <a:ea typeface="AR P丸ゴシック体M" pitchFamily="50" charset="-128"/>
              </a:rPr>
            </a:br>
            <a:r>
              <a:rPr lang="ja-JP" altLang="en-US" sz="1050" dirty="0" smtClean="0">
                <a:latin typeface="AR P丸ゴシック体M" pitchFamily="50" charset="-128"/>
                <a:ea typeface="AR P丸ゴシック体M" pitchFamily="50" charset="-128"/>
              </a:rPr>
              <a:t>「</a:t>
            </a:r>
            <a:r>
              <a:rPr lang="ja-JP" altLang="ja-JP" sz="1050" dirty="0" smtClean="0">
                <a:latin typeface="AR P丸ゴシック体M" pitchFamily="50" charset="-128"/>
                <a:ea typeface="AR P丸ゴシック体M" pitchFamily="50" charset="-128"/>
              </a:rPr>
              <a:t>連合評価委員会の中間報告」座長・中坊公平弁護士</a:t>
            </a:r>
            <a:r>
              <a:rPr lang="en-US" altLang="ja-JP" sz="1050" dirty="0" smtClean="0">
                <a:latin typeface="AR P丸ゴシック体M" pitchFamily="50" charset="-128"/>
                <a:ea typeface="AR P丸ゴシック体M" pitchFamily="50" charset="-128"/>
              </a:rPr>
              <a:t/>
            </a:r>
            <a:br>
              <a:rPr lang="en-US" altLang="ja-JP" sz="1050" dirty="0" smtClean="0">
                <a:latin typeface="AR P丸ゴシック体M" pitchFamily="50" charset="-128"/>
                <a:ea typeface="AR P丸ゴシック体M" pitchFamily="50" charset="-128"/>
              </a:rPr>
            </a:br>
            <a:r>
              <a:rPr lang="en-US" altLang="ja-JP" sz="1050" dirty="0" smtClean="0">
                <a:latin typeface="AR P丸ゴシック体M" pitchFamily="50" charset="-128"/>
                <a:ea typeface="AR P丸ゴシック体M" pitchFamily="50" charset="-128"/>
              </a:rPr>
              <a:t>(</a:t>
            </a:r>
            <a:r>
              <a:rPr lang="ja-JP" altLang="ja-JP" sz="1050" dirty="0" smtClean="0">
                <a:latin typeface="AR P丸ゴシック体M" pitchFamily="50" charset="-128"/>
                <a:ea typeface="AR P丸ゴシック体M" pitchFamily="50" charset="-128"/>
              </a:rPr>
              <a:t>「賃金と社会保障」</a:t>
            </a:r>
            <a:r>
              <a:rPr lang="en-US" altLang="ja-JP" sz="1050" dirty="0" smtClean="0">
                <a:latin typeface="AR P丸ゴシック体M" pitchFamily="50" charset="-128"/>
                <a:ea typeface="AR P丸ゴシック体M" pitchFamily="50" charset="-128"/>
              </a:rPr>
              <a:t>03.8</a:t>
            </a:r>
            <a:r>
              <a:rPr lang="ja-JP" altLang="ja-JP" sz="1050" dirty="0" smtClean="0">
                <a:latin typeface="AR P丸ゴシック体M" pitchFamily="50" charset="-128"/>
                <a:ea typeface="AR P丸ゴシック体M" pitchFamily="50" charset="-128"/>
              </a:rPr>
              <a:t>合併号</a:t>
            </a:r>
            <a:r>
              <a:rPr lang="en-US" altLang="ja-JP" sz="1050" dirty="0" smtClean="0">
                <a:latin typeface="AR P丸ゴシック体M" pitchFamily="50" charset="-128"/>
                <a:ea typeface="AR P丸ゴシック体M" pitchFamily="50" charset="-128"/>
              </a:rPr>
              <a:t>)</a:t>
            </a:r>
            <a:br>
              <a:rPr lang="en-US" altLang="ja-JP" sz="1050" dirty="0" smtClean="0">
                <a:latin typeface="AR P丸ゴシック体M" pitchFamily="50" charset="-128"/>
                <a:ea typeface="AR P丸ゴシック体M" pitchFamily="50" charset="-128"/>
              </a:rPr>
            </a:br>
            <a:r>
              <a:rPr lang="en-US" altLang="ja-JP" sz="1800" dirty="0" smtClean="0">
                <a:latin typeface="AR P丸ゴシック体M" pitchFamily="50" charset="-128"/>
                <a:ea typeface="AR P丸ゴシック体M" pitchFamily="50" charset="-128"/>
              </a:rPr>
              <a:t/>
            </a:r>
            <a:br>
              <a:rPr lang="en-US" altLang="ja-JP" sz="1800" dirty="0" smtClean="0">
                <a:latin typeface="AR P丸ゴシック体M" pitchFamily="50" charset="-128"/>
                <a:ea typeface="AR P丸ゴシック体M" pitchFamily="50" charset="-128"/>
              </a:rPr>
            </a:br>
            <a:endParaRPr kumimoji="1" lang="ja-JP" altLang="en-US" sz="1800" dirty="0"/>
          </a:p>
        </p:txBody>
      </p:sp>
      <p:sp>
        <p:nvSpPr>
          <p:cNvPr id="3" name="コンテンツ プレースホルダ 2"/>
          <p:cNvSpPr>
            <a:spLocks noGrp="1"/>
          </p:cNvSpPr>
          <p:nvPr>
            <p:ph idx="1"/>
          </p:nvPr>
        </p:nvSpPr>
        <p:spPr>
          <a:xfrm>
            <a:off x="251520" y="1219200"/>
            <a:ext cx="8892480" cy="4876800"/>
          </a:xfrm>
        </p:spPr>
        <p:txBody>
          <a:bodyPr/>
          <a:lstStyle/>
          <a:p>
            <a:pPr>
              <a:buNone/>
            </a:pPr>
            <a:endParaRPr lang="en-US" altLang="ja-JP" sz="1400" dirty="0" smtClean="0">
              <a:latin typeface="AR P丸ゴシック体M" pitchFamily="50" charset="-128"/>
              <a:ea typeface="AR P丸ゴシック体M" pitchFamily="50" charset="-128"/>
            </a:endParaRPr>
          </a:p>
          <a:p>
            <a:pPr>
              <a:buNone/>
            </a:pPr>
            <a:endParaRPr lang="en-US" altLang="ja-JP" sz="1400" dirty="0" smtClean="0">
              <a:latin typeface="AR P丸ゴシック体M" pitchFamily="50" charset="-128"/>
              <a:ea typeface="AR P丸ゴシック体M" pitchFamily="50" charset="-128"/>
            </a:endParaRPr>
          </a:p>
        </p:txBody>
      </p:sp>
      <p:sp>
        <p:nvSpPr>
          <p:cNvPr id="4" name="スライド番号プレースホルダ 3"/>
          <p:cNvSpPr>
            <a:spLocks noGrp="1"/>
          </p:cNvSpPr>
          <p:nvPr>
            <p:ph type="sldNum" sz="quarter" idx="12"/>
          </p:nvPr>
        </p:nvSpPr>
        <p:spPr/>
        <p:txBody>
          <a:bodyPr/>
          <a:lstStyle/>
          <a:p>
            <a:fld id="{D026F84F-5C3C-44A6-8224-35D7C8CA8BBE}" type="slidenum">
              <a:rPr lang="en-US" altLang="ja-JP" smtClean="0"/>
              <a:pPr/>
              <a:t>9</a:t>
            </a:fld>
            <a:endParaRPr lang="en-US" altLang="ja-JP"/>
          </a:p>
        </p:txBody>
      </p:sp>
      <p:sp>
        <p:nvSpPr>
          <p:cNvPr id="5" name="角丸四角形 4"/>
          <p:cNvSpPr/>
          <p:nvPr/>
        </p:nvSpPr>
        <p:spPr>
          <a:xfrm>
            <a:off x="251520" y="908720"/>
            <a:ext cx="3456384" cy="3816424"/>
          </a:xfrm>
          <a:prstGeom prst="roundRect">
            <a:avLst/>
          </a:prstGeom>
          <a:solidFill>
            <a:srgbClr val="FFFF6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400" dirty="0" smtClean="0">
                <a:solidFill>
                  <a:schemeClr val="tx1"/>
                </a:solidFill>
                <a:latin typeface="AR P丸ゴシック体M" pitchFamily="50" charset="-128"/>
                <a:ea typeface="AR P丸ゴシック体M" pitchFamily="50" charset="-128"/>
              </a:rPr>
              <a:t>＊労働組合員は働く人々全体の中</a:t>
            </a:r>
            <a:endParaRPr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　</a:t>
            </a:r>
            <a:r>
              <a:rPr lang="ja-JP" altLang="ja-JP" sz="1400" dirty="0" smtClean="0">
                <a:solidFill>
                  <a:schemeClr val="tx1"/>
                </a:solidFill>
                <a:latin typeface="AR P丸ゴシック体M" pitchFamily="50" charset="-128"/>
                <a:ea typeface="AR P丸ゴシック体M" pitchFamily="50" charset="-128"/>
              </a:rPr>
              <a:t>では「めぐまれた層」である。</a:t>
            </a:r>
          </a:p>
          <a:p>
            <a:r>
              <a:rPr lang="ja-JP" altLang="ja-JP" sz="1400" dirty="0" smtClean="0">
                <a:solidFill>
                  <a:schemeClr val="tx1"/>
                </a:solidFill>
                <a:latin typeface="AR P丸ゴシック体M" pitchFamily="50" charset="-128"/>
                <a:ea typeface="AR P丸ゴシック体M" pitchFamily="50" charset="-128"/>
              </a:rPr>
              <a:t>＊労使協調の中にどっぷりと</a:t>
            </a:r>
            <a:r>
              <a:rPr lang="ja-JP" altLang="ja-JP" sz="1400" dirty="0" err="1" smtClean="0">
                <a:solidFill>
                  <a:schemeClr val="tx1"/>
                </a:solidFill>
                <a:latin typeface="AR P丸ゴシック体M" pitchFamily="50" charset="-128"/>
                <a:ea typeface="AR P丸ゴシック体M" pitchFamily="50" charset="-128"/>
              </a:rPr>
              <a:t>浸かっ</a:t>
            </a:r>
            <a:endParaRPr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　</a:t>
            </a:r>
            <a:r>
              <a:rPr lang="ja-JP" altLang="ja-JP" sz="1400" dirty="0" smtClean="0">
                <a:solidFill>
                  <a:schemeClr val="tx1"/>
                </a:solidFill>
                <a:latin typeface="AR P丸ゴシック体M" pitchFamily="50" charset="-128"/>
                <a:ea typeface="AR P丸ゴシック体M" pitchFamily="50" charset="-128"/>
              </a:rPr>
              <a:t>ていて、緊張感がたりな</a:t>
            </a:r>
            <a:r>
              <a:rPr lang="ja-JP" altLang="en-US" sz="1400" dirty="0" smtClean="0">
                <a:solidFill>
                  <a:schemeClr val="tx1"/>
                </a:solidFill>
                <a:latin typeface="AR P丸ゴシック体M" pitchFamily="50" charset="-128"/>
                <a:ea typeface="AR P丸ゴシック体M" pitchFamily="50" charset="-128"/>
              </a:rPr>
              <a:t>い</a:t>
            </a:r>
            <a:r>
              <a:rPr lang="ja-JP" altLang="ja-JP" sz="1400" dirty="0" smtClean="0">
                <a:solidFill>
                  <a:schemeClr val="tx1"/>
                </a:solidFill>
                <a:latin typeface="AR P丸ゴシック体M" pitchFamily="50" charset="-128"/>
                <a:ea typeface="AR P丸ゴシック体M" pitchFamily="50" charset="-128"/>
              </a:rPr>
              <a:t>。</a:t>
            </a:r>
          </a:p>
          <a:p>
            <a:r>
              <a:rPr lang="ja-JP" altLang="ja-JP" sz="1400" dirty="0" smtClean="0">
                <a:solidFill>
                  <a:schemeClr val="tx1"/>
                </a:solidFill>
                <a:latin typeface="AR P丸ゴシック体M" pitchFamily="50" charset="-128"/>
                <a:ea typeface="AR P丸ゴシック体M" pitchFamily="50" charset="-128"/>
              </a:rPr>
              <a:t>＊組合自体にエゴが根付いている。</a:t>
            </a:r>
          </a:p>
          <a:p>
            <a:r>
              <a:rPr lang="ja-JP" altLang="ja-JP" sz="1400" dirty="0" smtClean="0">
                <a:solidFill>
                  <a:schemeClr val="tx1"/>
                </a:solidFill>
                <a:latin typeface="AR P丸ゴシック体M" pitchFamily="50" charset="-128"/>
                <a:ea typeface="AR P丸ゴシック体M" pitchFamily="50" charset="-128"/>
              </a:rPr>
              <a:t>＊時代のしんがりにかろうじて</a:t>
            </a:r>
            <a:r>
              <a:rPr lang="ja-JP" altLang="ja-JP" sz="1400" dirty="0" err="1" smtClean="0">
                <a:solidFill>
                  <a:schemeClr val="tx1"/>
                </a:solidFill>
                <a:latin typeface="AR P丸ゴシック体M" pitchFamily="50" charset="-128"/>
                <a:ea typeface="AR P丸ゴシック体M" pitchFamily="50" charset="-128"/>
              </a:rPr>
              <a:t>つ</a:t>
            </a:r>
            <a:endParaRPr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　</a:t>
            </a:r>
            <a:r>
              <a:rPr lang="ja-JP" altLang="ja-JP" sz="1400" dirty="0" smtClean="0">
                <a:solidFill>
                  <a:schemeClr val="tx1"/>
                </a:solidFill>
                <a:latin typeface="AR P丸ゴシック体M" pitchFamily="50" charset="-128"/>
                <a:ea typeface="AR P丸ゴシック体M" pitchFamily="50" charset="-128"/>
              </a:rPr>
              <a:t>いている。</a:t>
            </a:r>
          </a:p>
          <a:p>
            <a:r>
              <a:rPr lang="ja-JP" altLang="ja-JP" sz="1400" dirty="0" smtClean="0">
                <a:solidFill>
                  <a:schemeClr val="tx1"/>
                </a:solidFill>
                <a:latin typeface="AR P丸ゴシック体M" pitchFamily="50" charset="-128"/>
                <a:ea typeface="AR P丸ゴシック体M" pitchFamily="50" charset="-128"/>
              </a:rPr>
              <a:t>＊労働組合運動が国民の共感を呼</a:t>
            </a:r>
            <a:endParaRPr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　</a:t>
            </a:r>
            <a:r>
              <a:rPr lang="ja-JP" altLang="ja-JP" sz="1400" dirty="0" smtClean="0">
                <a:solidFill>
                  <a:schemeClr val="tx1"/>
                </a:solidFill>
                <a:latin typeface="AR P丸ゴシック体M" pitchFamily="50" charset="-128"/>
                <a:ea typeface="AR P丸ゴシック体M" pitchFamily="50" charset="-128"/>
              </a:rPr>
              <a:t>ぶ運動になっているかという疑</a:t>
            </a:r>
            <a:endParaRPr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　</a:t>
            </a:r>
            <a:r>
              <a:rPr lang="ja-JP" altLang="ja-JP" sz="1400" dirty="0" smtClean="0">
                <a:solidFill>
                  <a:schemeClr val="tx1"/>
                </a:solidFill>
                <a:latin typeface="AR P丸ゴシック体M" pitchFamily="50" charset="-128"/>
                <a:ea typeface="AR P丸ゴシック体M" pitchFamily="50" charset="-128"/>
              </a:rPr>
              <a:t>問を強く抱かざるをえない。</a:t>
            </a:r>
          </a:p>
          <a:p>
            <a:r>
              <a:rPr lang="ja-JP" altLang="ja-JP" sz="1400" dirty="0" smtClean="0">
                <a:solidFill>
                  <a:schemeClr val="tx1"/>
                </a:solidFill>
                <a:latin typeface="AR P丸ゴシック体M" pitchFamily="50" charset="-128"/>
                <a:ea typeface="AR P丸ゴシック体M" pitchFamily="50" charset="-128"/>
              </a:rPr>
              <a:t>＊労働運動が足元から崩壊してし</a:t>
            </a:r>
            <a:endParaRPr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　</a:t>
            </a:r>
            <a:r>
              <a:rPr lang="ja-JP" altLang="ja-JP" sz="1400" dirty="0" smtClean="0">
                <a:solidFill>
                  <a:schemeClr val="tx1"/>
                </a:solidFill>
                <a:latin typeface="AR P丸ゴシック体M" pitchFamily="50" charset="-128"/>
                <a:ea typeface="AR P丸ゴシック体M" pitchFamily="50" charset="-128"/>
              </a:rPr>
              <a:t>まいかねない切迫した事態に直</a:t>
            </a:r>
            <a:r>
              <a:rPr lang="ja-JP" altLang="en-US" sz="1400" dirty="0" smtClean="0">
                <a:solidFill>
                  <a:schemeClr val="tx1"/>
                </a:solidFill>
                <a:latin typeface="AR P丸ゴシック体M" pitchFamily="50" charset="-128"/>
                <a:ea typeface="AR P丸ゴシック体M" pitchFamily="50" charset="-128"/>
              </a:rPr>
              <a:t>　</a:t>
            </a:r>
            <a:endParaRPr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　</a:t>
            </a:r>
            <a:r>
              <a:rPr lang="ja-JP" altLang="ja-JP" sz="1400" dirty="0" smtClean="0">
                <a:solidFill>
                  <a:schemeClr val="tx1"/>
                </a:solidFill>
                <a:latin typeface="AR P丸ゴシック体M" pitchFamily="50" charset="-128"/>
                <a:ea typeface="AR P丸ゴシック体M" pitchFamily="50" charset="-128"/>
              </a:rPr>
              <a:t>面している。</a:t>
            </a:r>
          </a:p>
          <a:p>
            <a:r>
              <a:rPr lang="ja-JP" altLang="ja-JP" sz="1400" dirty="0" smtClean="0">
                <a:solidFill>
                  <a:schemeClr val="tx1"/>
                </a:solidFill>
                <a:latin typeface="AR P丸ゴシック体M" pitchFamily="50" charset="-128"/>
                <a:ea typeface="AR P丸ゴシック体M" pitchFamily="50" charset="-128"/>
              </a:rPr>
              <a:t>＊家の土台の寸前まで土砂が崩</a:t>
            </a:r>
            <a:endParaRPr lang="en-US" altLang="ja-JP" sz="1400" dirty="0" smtClean="0">
              <a:solidFill>
                <a:schemeClr val="tx1"/>
              </a:solidFill>
              <a:latin typeface="AR P丸ゴシック体M" pitchFamily="50" charset="-128"/>
              <a:ea typeface="AR P丸ゴシック体M" pitchFamily="50" charset="-128"/>
            </a:endParaRPr>
          </a:p>
          <a:p>
            <a:r>
              <a:rPr lang="ja-JP" altLang="en-US" sz="1400" dirty="0" smtClean="0">
                <a:solidFill>
                  <a:schemeClr val="tx1"/>
                </a:solidFill>
                <a:latin typeface="AR P丸ゴシック体M" pitchFamily="50" charset="-128"/>
                <a:ea typeface="AR P丸ゴシック体M" pitchFamily="50" charset="-128"/>
              </a:rPr>
              <a:t>　</a:t>
            </a:r>
            <a:r>
              <a:rPr lang="ja-JP" altLang="ja-JP" sz="1400" dirty="0" smtClean="0">
                <a:solidFill>
                  <a:schemeClr val="tx1"/>
                </a:solidFill>
                <a:latin typeface="AR P丸ゴシック体M" pitchFamily="50" charset="-128"/>
                <a:ea typeface="AR P丸ゴシック体M" pitchFamily="50" charset="-128"/>
              </a:rPr>
              <a:t>れ、断崖が迫ってきてい</a:t>
            </a:r>
            <a:r>
              <a:rPr lang="ja-JP" altLang="en-US" sz="1400" dirty="0" smtClean="0">
                <a:solidFill>
                  <a:schemeClr val="tx1"/>
                </a:solidFill>
                <a:latin typeface="AR P丸ゴシック体M" pitchFamily="50" charset="-128"/>
                <a:ea typeface="AR P丸ゴシック体M" pitchFamily="50" charset="-128"/>
              </a:rPr>
              <a:t>る。</a:t>
            </a:r>
            <a:endParaRPr kumimoji="1" lang="ja-JP" altLang="en-US" dirty="0">
              <a:solidFill>
                <a:schemeClr val="tx1"/>
              </a:solidFill>
            </a:endParaRPr>
          </a:p>
        </p:txBody>
      </p:sp>
      <p:sp>
        <p:nvSpPr>
          <p:cNvPr id="9" name="正方形/長方形 8"/>
          <p:cNvSpPr/>
          <p:nvPr/>
        </p:nvSpPr>
        <p:spPr>
          <a:xfrm>
            <a:off x="323528" y="4869160"/>
            <a:ext cx="3312368" cy="1296144"/>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smtClean="0">
                <a:solidFill>
                  <a:schemeClr val="tx1"/>
                </a:solidFill>
                <a:latin typeface="AR P丸ゴシック体M" pitchFamily="50" charset="-128"/>
                <a:ea typeface="AR P丸ゴシック体M" pitchFamily="50" charset="-128"/>
              </a:rPr>
              <a:t>2010</a:t>
            </a:r>
            <a:r>
              <a:rPr lang="ja-JP" altLang="en-US" sz="1050" dirty="0" smtClean="0">
                <a:solidFill>
                  <a:schemeClr val="tx1"/>
                </a:solidFill>
                <a:latin typeface="AR P丸ゴシック体M" pitchFamily="50" charset="-128"/>
                <a:ea typeface="AR P丸ゴシック体M" pitchFamily="50" charset="-128"/>
              </a:rPr>
              <a:t>年春季闘争の現実</a:t>
            </a:r>
            <a:r>
              <a:rPr lang="en-US" altLang="ja-JP" sz="1050" dirty="0" smtClean="0">
                <a:solidFill>
                  <a:schemeClr val="tx1"/>
                </a:solidFill>
                <a:latin typeface="AR P丸ゴシック体M" pitchFamily="50" charset="-128"/>
                <a:ea typeface="AR P丸ゴシック体M" pitchFamily="50" charset="-128"/>
              </a:rPr>
              <a:t>(</a:t>
            </a:r>
            <a:r>
              <a:rPr lang="ja-JP" altLang="en-US" sz="1050" dirty="0" smtClean="0">
                <a:solidFill>
                  <a:schemeClr val="tx1"/>
                </a:solidFill>
                <a:latin typeface="AR P丸ゴシック体M" pitchFamily="50" charset="-128"/>
                <a:ea typeface="AR P丸ゴシック体M" pitchFamily="50" charset="-128"/>
              </a:rPr>
              <a:t>「日経」</a:t>
            </a:r>
            <a:r>
              <a:rPr lang="en-US" altLang="ja-JP" sz="1050" dirty="0" smtClean="0">
                <a:solidFill>
                  <a:schemeClr val="tx1"/>
                </a:solidFill>
                <a:latin typeface="AR P丸ゴシック体M" pitchFamily="50" charset="-128"/>
                <a:ea typeface="AR P丸ゴシック体M" pitchFamily="50" charset="-128"/>
              </a:rPr>
              <a:t>2010.4.11)</a:t>
            </a:r>
          </a:p>
          <a:p>
            <a:r>
              <a:rPr lang="ja-JP" altLang="en-US" sz="1050" dirty="0" smtClean="0">
                <a:solidFill>
                  <a:srgbClr val="C00000"/>
                </a:solidFill>
                <a:latin typeface="AR P丸ゴシック体M" pitchFamily="50" charset="-128"/>
                <a:ea typeface="AR P丸ゴシック体M" pitchFamily="50" charset="-128"/>
              </a:rPr>
              <a:t>●</a:t>
            </a:r>
            <a:r>
              <a:rPr lang="ja-JP" altLang="en-US" sz="1050" dirty="0" smtClean="0">
                <a:solidFill>
                  <a:schemeClr val="tx1"/>
                </a:solidFill>
                <a:latin typeface="AR P丸ゴシック体M" pitchFamily="50" charset="-128"/>
                <a:ea typeface="AR P丸ゴシック体M" pitchFamily="50" charset="-128"/>
              </a:rPr>
              <a:t>非正規労働者の待遇改善</a:t>
            </a:r>
            <a:r>
              <a:rPr lang="ja-JP" altLang="en-US" sz="1050" dirty="0" err="1" smtClean="0">
                <a:solidFill>
                  <a:schemeClr val="tx1"/>
                </a:solidFill>
                <a:latin typeface="AR P丸ゴシック体M" pitchFamily="50" charset="-128"/>
                <a:ea typeface="AR P丸ゴシック体M" pitchFamily="50" charset="-128"/>
              </a:rPr>
              <a:t>ー</a:t>
            </a:r>
            <a:r>
              <a:rPr lang="ja-JP" altLang="en-US" sz="1050" dirty="0" smtClean="0">
                <a:solidFill>
                  <a:schemeClr val="tx1"/>
                </a:solidFill>
                <a:latin typeface="AR P丸ゴシック体M" pitchFamily="50" charset="-128"/>
                <a:ea typeface="AR P丸ゴシック体M" pitchFamily="50" charset="-128"/>
              </a:rPr>
              <a:t>大手組合の</a:t>
            </a:r>
            <a:r>
              <a:rPr lang="en-US" altLang="ja-JP" sz="1050" dirty="0" smtClean="0">
                <a:solidFill>
                  <a:schemeClr val="tx1"/>
                </a:solidFill>
                <a:latin typeface="AR P丸ゴシック体M" pitchFamily="50" charset="-128"/>
                <a:ea typeface="AR P丸ゴシック体M" pitchFamily="50" charset="-128"/>
              </a:rPr>
              <a:t>75</a:t>
            </a:r>
            <a:r>
              <a:rPr lang="ja-JP" altLang="en-US" sz="1050" dirty="0" smtClean="0">
                <a:solidFill>
                  <a:schemeClr val="tx1"/>
                </a:solidFill>
                <a:latin typeface="AR P丸ゴシック体M" pitchFamily="50" charset="-128"/>
                <a:ea typeface="AR P丸ゴシック体M" pitchFamily="50" charset="-128"/>
              </a:rPr>
              <a:t>％が要求　</a:t>
            </a:r>
            <a:endParaRPr lang="en-US" altLang="ja-JP" sz="1050" dirty="0" smtClean="0">
              <a:solidFill>
                <a:schemeClr val="tx1"/>
              </a:solidFill>
              <a:latin typeface="AR P丸ゴシック体M" pitchFamily="50" charset="-128"/>
              <a:ea typeface="AR P丸ゴシック体M" pitchFamily="50" charset="-128"/>
            </a:endParaRPr>
          </a:p>
          <a:p>
            <a:r>
              <a:rPr lang="ja-JP" altLang="en-US" sz="1050" dirty="0" smtClean="0">
                <a:solidFill>
                  <a:schemeClr val="tx1"/>
                </a:solidFill>
                <a:latin typeface="AR P丸ゴシック体M" pitchFamily="50" charset="-128"/>
                <a:ea typeface="AR P丸ゴシック体M" pitchFamily="50" charset="-128"/>
              </a:rPr>
              <a:t>　せず。</a:t>
            </a:r>
            <a:endParaRPr lang="en-US" altLang="ja-JP" sz="1050" dirty="0" smtClean="0">
              <a:solidFill>
                <a:schemeClr val="tx1"/>
              </a:solidFill>
              <a:latin typeface="AR P丸ゴシック体M" pitchFamily="50" charset="-128"/>
              <a:ea typeface="AR P丸ゴシック体M" pitchFamily="50" charset="-128"/>
            </a:endParaRPr>
          </a:p>
          <a:p>
            <a:r>
              <a:rPr lang="ja-JP" altLang="en-US" sz="1050" dirty="0" smtClean="0">
                <a:solidFill>
                  <a:srgbClr val="C00000"/>
                </a:solidFill>
                <a:latin typeface="AR P丸ゴシック体M" pitchFamily="50" charset="-128"/>
                <a:ea typeface="AR P丸ゴシック体M" pitchFamily="50" charset="-128"/>
              </a:rPr>
              <a:t>●</a:t>
            </a:r>
            <a:r>
              <a:rPr lang="ja-JP" altLang="en-US" sz="1050" dirty="0" smtClean="0">
                <a:solidFill>
                  <a:schemeClr val="tx1"/>
                </a:solidFill>
                <a:latin typeface="AR P丸ゴシック体M" pitchFamily="50" charset="-128"/>
                <a:ea typeface="AR P丸ゴシック体M" pitchFamily="50" charset="-128"/>
              </a:rPr>
              <a:t>改善の回答</a:t>
            </a:r>
            <a:r>
              <a:rPr lang="en-US" altLang="ja-JP" sz="1050" dirty="0" smtClean="0">
                <a:solidFill>
                  <a:schemeClr val="tx1"/>
                </a:solidFill>
                <a:latin typeface="AR P丸ゴシック体M" pitchFamily="50" charset="-128"/>
                <a:ea typeface="AR P丸ゴシック体M" pitchFamily="50" charset="-128"/>
              </a:rPr>
              <a:t>(176</a:t>
            </a:r>
            <a:r>
              <a:rPr lang="ja-JP" altLang="en-US" sz="1050" dirty="0" smtClean="0">
                <a:solidFill>
                  <a:schemeClr val="tx1"/>
                </a:solidFill>
                <a:latin typeface="AR P丸ゴシック体M" pitchFamily="50" charset="-128"/>
                <a:ea typeface="AR P丸ゴシック体M" pitchFamily="50" charset="-128"/>
              </a:rPr>
              <a:t>社のうち</a:t>
            </a:r>
            <a:r>
              <a:rPr lang="en-US" altLang="ja-JP" sz="1050" dirty="0" smtClean="0">
                <a:solidFill>
                  <a:schemeClr val="tx1"/>
                </a:solidFill>
                <a:latin typeface="AR P丸ゴシック体M" pitchFamily="50" charset="-128"/>
                <a:ea typeface="AR P丸ゴシック体M" pitchFamily="50" charset="-128"/>
              </a:rPr>
              <a:t>)</a:t>
            </a:r>
          </a:p>
          <a:p>
            <a:r>
              <a:rPr lang="ja-JP" altLang="en-US" sz="1050" dirty="0" smtClean="0">
                <a:solidFill>
                  <a:schemeClr val="tx1"/>
                </a:solidFill>
                <a:latin typeface="AR P丸ゴシック体M" pitchFamily="50" charset="-128"/>
                <a:ea typeface="AR P丸ゴシック体M" pitchFamily="50" charset="-128"/>
              </a:rPr>
              <a:t>・時間給の引き上げー</a:t>
            </a:r>
            <a:r>
              <a:rPr lang="en-US" altLang="ja-JP" sz="1050" dirty="0" smtClean="0">
                <a:solidFill>
                  <a:schemeClr val="tx1"/>
                </a:solidFill>
                <a:latin typeface="AR P丸ゴシック体M" pitchFamily="50" charset="-128"/>
                <a:ea typeface="AR P丸ゴシック体M" pitchFamily="50" charset="-128"/>
              </a:rPr>
              <a:t>12</a:t>
            </a:r>
            <a:r>
              <a:rPr lang="ja-JP" altLang="en-US" sz="1050" dirty="0" smtClean="0">
                <a:solidFill>
                  <a:schemeClr val="tx1"/>
                </a:solidFill>
                <a:latin typeface="AR P丸ゴシック体M" pitchFamily="50" charset="-128"/>
                <a:ea typeface="AR P丸ゴシック体M" pitchFamily="50" charset="-128"/>
              </a:rPr>
              <a:t>社</a:t>
            </a:r>
            <a:endParaRPr lang="en-US" altLang="ja-JP" sz="1050" dirty="0" smtClean="0">
              <a:solidFill>
                <a:schemeClr val="tx1"/>
              </a:solidFill>
              <a:latin typeface="AR P丸ゴシック体M" pitchFamily="50" charset="-128"/>
              <a:ea typeface="AR P丸ゴシック体M" pitchFamily="50" charset="-128"/>
            </a:endParaRPr>
          </a:p>
          <a:p>
            <a:r>
              <a:rPr lang="ja-JP" altLang="en-US" sz="1050" dirty="0" smtClean="0">
                <a:solidFill>
                  <a:schemeClr val="tx1"/>
                </a:solidFill>
                <a:latin typeface="AR P丸ゴシック体M" pitchFamily="50" charset="-128"/>
                <a:ea typeface="AR P丸ゴシック体M" pitchFamily="50" charset="-128"/>
              </a:rPr>
              <a:t>・正社員と同様の割増率の引き上げー</a:t>
            </a:r>
            <a:r>
              <a:rPr lang="en-US" altLang="ja-JP" sz="1050" dirty="0" smtClean="0">
                <a:solidFill>
                  <a:schemeClr val="tx1"/>
                </a:solidFill>
                <a:latin typeface="AR P丸ゴシック体M" pitchFamily="50" charset="-128"/>
                <a:ea typeface="AR P丸ゴシック体M" pitchFamily="50" charset="-128"/>
              </a:rPr>
              <a:t>9</a:t>
            </a:r>
            <a:r>
              <a:rPr lang="ja-JP" altLang="en-US" sz="1050" dirty="0" smtClean="0">
                <a:solidFill>
                  <a:schemeClr val="tx1"/>
                </a:solidFill>
                <a:latin typeface="AR P丸ゴシック体M" pitchFamily="50" charset="-128"/>
                <a:ea typeface="AR P丸ゴシック体M" pitchFamily="50" charset="-128"/>
              </a:rPr>
              <a:t>社</a:t>
            </a:r>
            <a:endParaRPr lang="en-US" altLang="ja-JP" sz="1050" dirty="0" smtClean="0">
              <a:solidFill>
                <a:schemeClr val="tx1"/>
              </a:solidFill>
              <a:latin typeface="AR P丸ゴシック体M" pitchFamily="50" charset="-128"/>
              <a:ea typeface="AR P丸ゴシック体M" pitchFamily="50" charset="-128"/>
            </a:endParaRPr>
          </a:p>
          <a:p>
            <a:r>
              <a:rPr lang="ja-JP" altLang="en-US" sz="1050" dirty="0" smtClean="0">
                <a:solidFill>
                  <a:schemeClr val="tx1"/>
                </a:solidFill>
                <a:latin typeface="AR P丸ゴシック体M" pitchFamily="50" charset="-128"/>
                <a:ea typeface="AR P丸ゴシック体M" pitchFamily="50" charset="-128"/>
              </a:rPr>
              <a:t>・正社員への転換制度の促進</a:t>
            </a:r>
            <a:r>
              <a:rPr lang="ja-JP" altLang="en-US" sz="1050" dirty="0" err="1" smtClean="0">
                <a:solidFill>
                  <a:schemeClr val="tx1"/>
                </a:solidFill>
                <a:latin typeface="AR P丸ゴシック体M" pitchFamily="50" charset="-128"/>
                <a:ea typeface="AR P丸ゴシック体M" pitchFamily="50" charset="-128"/>
              </a:rPr>
              <a:t>ー</a:t>
            </a:r>
            <a:r>
              <a:rPr lang="en-US" altLang="ja-JP" sz="1050" dirty="0" smtClean="0">
                <a:solidFill>
                  <a:schemeClr val="tx1"/>
                </a:solidFill>
                <a:latin typeface="AR P丸ゴシック体M" pitchFamily="50" charset="-128"/>
                <a:ea typeface="AR P丸ゴシック体M" pitchFamily="50" charset="-128"/>
              </a:rPr>
              <a:t>6</a:t>
            </a:r>
            <a:r>
              <a:rPr lang="ja-JP" altLang="en-US" sz="1050" dirty="0" smtClean="0">
                <a:solidFill>
                  <a:schemeClr val="tx1"/>
                </a:solidFill>
                <a:latin typeface="AR P丸ゴシック体M" pitchFamily="50" charset="-128"/>
                <a:ea typeface="AR P丸ゴシック体M" pitchFamily="50" charset="-128"/>
              </a:rPr>
              <a:t>社</a:t>
            </a:r>
            <a:endParaRPr lang="en-US" altLang="ja-JP" sz="1050" dirty="0" smtClean="0">
              <a:solidFill>
                <a:schemeClr val="tx1"/>
              </a:solidFill>
              <a:latin typeface="AR P丸ゴシック体M" pitchFamily="50" charset="-128"/>
              <a:ea typeface="AR P丸ゴシック体M" pitchFamily="50" charset="-128"/>
            </a:endParaRPr>
          </a:p>
        </p:txBody>
      </p:sp>
      <p:sp>
        <p:nvSpPr>
          <p:cNvPr id="12" name="正方形/長方形 11"/>
          <p:cNvSpPr/>
          <p:nvPr/>
        </p:nvSpPr>
        <p:spPr>
          <a:xfrm>
            <a:off x="3851920" y="1268760"/>
            <a:ext cx="5040560" cy="936104"/>
          </a:xfrm>
          <a:prstGeom prst="rect">
            <a:avLst/>
          </a:prstGeom>
          <a:solidFill>
            <a:srgbClr val="FFFF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chemeClr val="tx1"/>
                </a:solidFill>
              </a:rPr>
              <a:t>そもそも、憲法は労働組合を特別に重視している！</a:t>
            </a:r>
            <a:r>
              <a:rPr kumimoji="1" lang="ja-JP" altLang="en-US" sz="1050" dirty="0" smtClean="0">
                <a:solidFill>
                  <a:schemeClr val="tx1"/>
                </a:solidFill>
              </a:rPr>
              <a:t>第</a:t>
            </a:r>
            <a:r>
              <a:rPr kumimoji="1" lang="en-US" altLang="ja-JP" sz="1050" dirty="0" smtClean="0">
                <a:solidFill>
                  <a:schemeClr val="tx1"/>
                </a:solidFill>
              </a:rPr>
              <a:t>28</a:t>
            </a:r>
            <a:r>
              <a:rPr kumimoji="1" lang="ja-JP" altLang="en-US" sz="1050" dirty="0" smtClean="0">
                <a:solidFill>
                  <a:schemeClr val="tx1"/>
                </a:solidFill>
              </a:rPr>
              <a:t>条　　勤労者の団結する権利及び団体交渉その他の団体行動をする権利は、これを保障する。（保障は「保護して守る」の意味）</a:t>
            </a:r>
            <a:endParaRPr kumimoji="1" lang="ja-JP" altLang="en-US" sz="1050" dirty="0">
              <a:solidFill>
                <a:schemeClr val="tx1"/>
              </a:solidFill>
            </a:endParaRPr>
          </a:p>
        </p:txBody>
      </p:sp>
      <p:sp>
        <p:nvSpPr>
          <p:cNvPr id="13" name="正方形/長方形 12"/>
          <p:cNvSpPr/>
          <p:nvPr/>
        </p:nvSpPr>
        <p:spPr>
          <a:xfrm>
            <a:off x="3851920" y="2276872"/>
            <a:ext cx="5040560" cy="1080120"/>
          </a:xfrm>
          <a:prstGeom prst="rect">
            <a:avLst/>
          </a:prstGeom>
          <a:noFill/>
          <a:ln w="3175">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ja-JP" altLang="en-US" sz="1400" dirty="0" smtClean="0">
                <a:solidFill>
                  <a:srgbClr val="FF0000"/>
                </a:solidFill>
                <a:ea typeface="AR P丸ゴシック体M"/>
              </a:rPr>
              <a:t>証拠</a:t>
            </a:r>
            <a:r>
              <a:rPr lang="ja-JP" altLang="en-US" sz="1400" b="1" dirty="0" smtClean="0">
                <a:solidFill>
                  <a:srgbClr val="FF0000"/>
                </a:solidFill>
                <a:latin typeface="AR P丸ゴシック体M" pitchFamily="50" charset="-128"/>
                <a:ea typeface="AR P丸ゴシック体M" pitchFamily="50" charset="-128"/>
              </a:rPr>
              <a:t>①</a:t>
            </a:r>
            <a:r>
              <a:rPr lang="ja-JP" altLang="en-US" sz="1400" dirty="0" smtClean="0">
                <a:solidFill>
                  <a:schemeClr val="tx1"/>
                </a:solidFill>
                <a:latin typeface="AR P丸ゴシック体M" pitchFamily="50" charset="-128"/>
                <a:ea typeface="AR P丸ゴシック体M" pitchFamily="50" charset="-128"/>
              </a:rPr>
              <a:t>労働組合法は</a:t>
            </a:r>
            <a:r>
              <a:rPr lang="en-US" altLang="ja-JP" sz="1400" dirty="0" smtClean="0">
                <a:solidFill>
                  <a:schemeClr val="tx1"/>
                </a:solidFill>
                <a:latin typeface="AR P丸ゴシック体M" pitchFamily="50" charset="-128"/>
                <a:ea typeface="AR P丸ゴシック体M" pitchFamily="50" charset="-128"/>
              </a:rPr>
              <a:t>1945.12.22</a:t>
            </a:r>
            <a:r>
              <a:rPr lang="ja-JP" altLang="en-US" sz="1400" dirty="0" smtClean="0">
                <a:solidFill>
                  <a:schemeClr val="tx1"/>
                </a:solidFill>
                <a:latin typeface="AR P丸ゴシック体M" pitchFamily="50" charset="-128"/>
                <a:ea typeface="AR P丸ゴシック体M" pitchFamily="50" charset="-128"/>
              </a:rPr>
              <a:t>公布。まだ焼け野原が残る中で憲法（</a:t>
            </a:r>
            <a:r>
              <a:rPr lang="en-US" altLang="ja-JP" sz="1400" dirty="0" smtClean="0">
                <a:solidFill>
                  <a:schemeClr val="tx1"/>
                </a:solidFill>
                <a:latin typeface="AR P丸ゴシック体M" pitchFamily="50" charset="-128"/>
                <a:ea typeface="AR P丸ゴシック体M" pitchFamily="50" charset="-128"/>
              </a:rPr>
              <a:t>1947.5.3</a:t>
            </a:r>
            <a:r>
              <a:rPr lang="ja-JP" altLang="en-US" sz="1400" dirty="0" smtClean="0">
                <a:solidFill>
                  <a:schemeClr val="tx1"/>
                </a:solidFill>
                <a:latin typeface="AR P丸ゴシック体M" pitchFamily="50" charset="-128"/>
                <a:ea typeface="AR P丸ゴシック体M" pitchFamily="50" charset="-128"/>
              </a:rPr>
              <a:t>施行）に先立って改訂された。憲法は第</a:t>
            </a:r>
            <a:r>
              <a:rPr lang="en-US" altLang="ja-JP" sz="1400" dirty="0" smtClean="0">
                <a:solidFill>
                  <a:schemeClr val="tx1"/>
                </a:solidFill>
                <a:latin typeface="AR P丸ゴシック体M" pitchFamily="50" charset="-128"/>
                <a:ea typeface="AR P丸ゴシック体M" pitchFamily="50" charset="-128"/>
              </a:rPr>
              <a:t>21</a:t>
            </a:r>
            <a:r>
              <a:rPr lang="ja-JP" altLang="en-US" sz="1400" dirty="0" smtClean="0">
                <a:solidFill>
                  <a:schemeClr val="tx1"/>
                </a:solidFill>
                <a:latin typeface="AR P丸ゴシック体M" pitchFamily="50" charset="-128"/>
                <a:ea typeface="AR P丸ゴシック体M" pitchFamily="50" charset="-128"/>
              </a:rPr>
              <a:t>条で「結社の自由」を規定しているが、結社の一つである労働組合を特別に条を設けて労働者の団結権を保障した。</a:t>
            </a:r>
            <a:endParaRPr lang="en-US" altLang="ja-JP" sz="1400" dirty="0" smtClean="0">
              <a:solidFill>
                <a:schemeClr val="tx1"/>
              </a:solidFill>
              <a:latin typeface="AR P丸ゴシック体M" pitchFamily="50" charset="-128"/>
              <a:ea typeface="AR P丸ゴシック体M" pitchFamily="50" charset="-128"/>
            </a:endParaRPr>
          </a:p>
        </p:txBody>
      </p:sp>
      <p:sp>
        <p:nvSpPr>
          <p:cNvPr id="14" name="正方形/長方形 13"/>
          <p:cNvSpPr/>
          <p:nvPr/>
        </p:nvSpPr>
        <p:spPr>
          <a:xfrm>
            <a:off x="3851920" y="3429000"/>
            <a:ext cx="5040560" cy="1512168"/>
          </a:xfrm>
          <a:prstGeom prst="rect">
            <a:avLst/>
          </a:prstGeom>
          <a:noFill/>
          <a:ln w="3175">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ja-JP" altLang="en-US" sz="1400" dirty="0" smtClean="0">
                <a:solidFill>
                  <a:srgbClr val="FF0000"/>
                </a:solidFill>
                <a:latin typeface="AR P丸ゴシック体M" pitchFamily="50" charset="-128"/>
                <a:ea typeface="AR P丸ゴシック体M" pitchFamily="50" charset="-128"/>
              </a:rPr>
              <a:t>証拠</a:t>
            </a:r>
            <a:r>
              <a:rPr lang="ja-JP" altLang="en-US" sz="1400" b="1" dirty="0" smtClean="0">
                <a:solidFill>
                  <a:srgbClr val="FF0000"/>
                </a:solidFill>
                <a:latin typeface="AR P丸ゴシック体M" pitchFamily="50" charset="-128"/>
                <a:ea typeface="AR P丸ゴシック体M" pitchFamily="50" charset="-128"/>
              </a:rPr>
              <a:t>②</a:t>
            </a:r>
            <a:r>
              <a:rPr lang="ja-JP" altLang="en-US" sz="1400" dirty="0" smtClean="0">
                <a:solidFill>
                  <a:schemeClr val="tx1"/>
                </a:solidFill>
                <a:latin typeface="AR P丸ゴシック体M" pitchFamily="50" charset="-128"/>
                <a:ea typeface="AR P丸ゴシック体M" pitchFamily="50" charset="-128"/>
              </a:rPr>
              <a:t>極東委員会（日本と戦った●●カ国。日本は無謀にも世界を相手に戦争した）は日本の労働者が</a:t>
            </a:r>
            <a:r>
              <a:rPr lang="en-US" altLang="ja-JP" sz="1400" dirty="0" smtClean="0">
                <a:solidFill>
                  <a:schemeClr val="tx1"/>
                </a:solidFill>
                <a:latin typeface="AR P丸ゴシック体M" pitchFamily="50" charset="-128"/>
                <a:ea typeface="AR P丸ゴシック体M" pitchFamily="50" charset="-128"/>
              </a:rPr>
              <a:t>3</a:t>
            </a:r>
            <a:r>
              <a:rPr lang="ja-JP" altLang="en-US" sz="1400" dirty="0" err="1" smtClean="0">
                <a:solidFill>
                  <a:schemeClr val="tx1"/>
                </a:solidFill>
                <a:latin typeface="AR P丸ゴシック体M" pitchFamily="50" charset="-128"/>
                <a:ea typeface="AR P丸ゴシック体M" pitchFamily="50" charset="-128"/>
              </a:rPr>
              <a:t>つの</a:t>
            </a:r>
            <a:r>
              <a:rPr lang="ja-JP" altLang="en-US" sz="1400" dirty="0" smtClean="0">
                <a:solidFill>
                  <a:schemeClr val="tx1"/>
                </a:solidFill>
                <a:latin typeface="AR P丸ゴシック体M" pitchFamily="50" charset="-128"/>
                <a:ea typeface="AR P丸ゴシック体M" pitchFamily="50" charset="-128"/>
              </a:rPr>
              <a:t>目的を持って労働組合を組織することを推奨した。</a:t>
            </a:r>
            <a:endParaRPr lang="en-US" altLang="ja-JP" sz="1400" dirty="0" smtClean="0">
              <a:solidFill>
                <a:schemeClr val="tx1"/>
              </a:solidFill>
              <a:latin typeface="AR P丸ゴシック体M" pitchFamily="50" charset="-128"/>
              <a:ea typeface="AR P丸ゴシック体M" pitchFamily="50" charset="-128"/>
            </a:endParaRPr>
          </a:p>
          <a:p>
            <a:pPr>
              <a:buNone/>
            </a:pPr>
            <a:r>
              <a:rPr lang="ja-JP" altLang="en-US" sz="1400" dirty="0" smtClean="0">
                <a:solidFill>
                  <a:schemeClr val="tx1"/>
                </a:solidFill>
                <a:latin typeface="AR P丸ゴシック体M" pitchFamily="50" charset="-128"/>
                <a:ea typeface="AR P丸ゴシック体M" pitchFamily="50" charset="-128"/>
              </a:rPr>
              <a:t>  ・労働条件を防護し、改善するため。</a:t>
            </a:r>
            <a:endParaRPr lang="en-US" altLang="ja-JP" sz="1400" dirty="0" smtClean="0">
              <a:solidFill>
                <a:schemeClr val="tx1"/>
              </a:solidFill>
              <a:latin typeface="AR P丸ゴシック体M" pitchFamily="50" charset="-128"/>
              <a:ea typeface="AR P丸ゴシック体M" pitchFamily="50" charset="-128"/>
            </a:endParaRPr>
          </a:p>
          <a:p>
            <a:pPr>
              <a:buNone/>
            </a:pPr>
            <a:r>
              <a:rPr lang="ja-JP" altLang="en-US" sz="1400" dirty="0" smtClean="0">
                <a:solidFill>
                  <a:schemeClr val="tx1"/>
                </a:solidFill>
                <a:latin typeface="AR P丸ゴシック体M" pitchFamily="50" charset="-128"/>
                <a:ea typeface="AR P丸ゴシック体M" pitchFamily="50" charset="-128"/>
              </a:rPr>
              <a:t>  ・産業別労働協約を交渉するため。</a:t>
            </a:r>
            <a:endParaRPr lang="en-US" altLang="ja-JP" sz="1400" dirty="0" smtClean="0">
              <a:solidFill>
                <a:schemeClr val="tx1"/>
              </a:solidFill>
              <a:latin typeface="AR P丸ゴシック体M" pitchFamily="50" charset="-128"/>
              <a:ea typeface="AR P丸ゴシック体M" pitchFamily="50" charset="-128"/>
            </a:endParaRPr>
          </a:p>
          <a:p>
            <a:pPr>
              <a:buNone/>
            </a:pPr>
            <a:r>
              <a:rPr lang="ja-JP" altLang="en-US" sz="1400" dirty="0" smtClean="0">
                <a:solidFill>
                  <a:schemeClr val="tx1"/>
                </a:solidFill>
                <a:latin typeface="AR P丸ゴシック体M" pitchFamily="50" charset="-128"/>
                <a:ea typeface="AR P丸ゴシック体M" pitchFamily="50" charset="-128"/>
              </a:rPr>
              <a:t>  ・平和的民主的日本の建設に団体として参加するため。</a:t>
            </a:r>
            <a:endParaRPr lang="en-US" altLang="ja-JP" sz="1400" dirty="0" smtClean="0">
              <a:solidFill>
                <a:schemeClr val="tx1"/>
              </a:solidFill>
              <a:latin typeface="AR P丸ゴシック体M" pitchFamily="50" charset="-128"/>
              <a:ea typeface="AR P丸ゴシック体M" pitchFamily="50" charset="-128"/>
            </a:endParaRPr>
          </a:p>
        </p:txBody>
      </p:sp>
      <p:sp>
        <p:nvSpPr>
          <p:cNvPr id="15" name="正方形/長方形 14"/>
          <p:cNvSpPr/>
          <p:nvPr/>
        </p:nvSpPr>
        <p:spPr>
          <a:xfrm>
            <a:off x="3851920" y="5013176"/>
            <a:ext cx="5040560" cy="576064"/>
          </a:xfrm>
          <a:prstGeom prst="rect">
            <a:avLst/>
          </a:prstGeom>
          <a:noFill/>
          <a:ln w="3175">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ja-JP" altLang="en-US" sz="1400" dirty="0" smtClean="0">
                <a:solidFill>
                  <a:srgbClr val="FF0000"/>
                </a:solidFill>
                <a:latin typeface="AR P丸ゴシック体M" pitchFamily="50" charset="-128"/>
                <a:ea typeface="AR P丸ゴシック体M" pitchFamily="50" charset="-128"/>
              </a:rPr>
              <a:t>証拠</a:t>
            </a:r>
            <a:r>
              <a:rPr lang="ja-JP" altLang="en-US" sz="1400" b="1" dirty="0" smtClean="0">
                <a:solidFill>
                  <a:srgbClr val="FF0000"/>
                </a:solidFill>
                <a:latin typeface="AR P丸ゴシック体M" pitchFamily="50" charset="-128"/>
                <a:ea typeface="AR P丸ゴシック体M" pitchFamily="50" charset="-128"/>
              </a:rPr>
              <a:t>③</a:t>
            </a:r>
            <a:r>
              <a:rPr lang="ja-JP" altLang="en-US" sz="1400" dirty="0" smtClean="0">
                <a:solidFill>
                  <a:schemeClr val="tx1"/>
                </a:solidFill>
                <a:latin typeface="AR P丸ゴシック体M" pitchFamily="50" charset="-128"/>
                <a:ea typeface="AR P丸ゴシック体M" pitchFamily="50" charset="-128"/>
              </a:rPr>
              <a:t>労働組合の奨励は戦後の</a:t>
            </a:r>
            <a:r>
              <a:rPr lang="en-US" altLang="ja-JP" sz="1400" dirty="0" smtClean="0">
                <a:solidFill>
                  <a:schemeClr val="tx1"/>
                </a:solidFill>
                <a:latin typeface="AR P丸ゴシック体M" pitchFamily="50" charset="-128"/>
                <a:ea typeface="AR P丸ゴシック体M" pitchFamily="50" charset="-128"/>
              </a:rPr>
              <a:t>5</a:t>
            </a:r>
            <a:r>
              <a:rPr lang="ja-JP" altLang="en-US" sz="1400" dirty="0" smtClean="0">
                <a:solidFill>
                  <a:schemeClr val="tx1"/>
                </a:solidFill>
                <a:latin typeface="AR P丸ゴシック体M" pitchFamily="50" charset="-128"/>
                <a:ea typeface="AR P丸ゴシック体M" pitchFamily="50" charset="-128"/>
              </a:rPr>
              <a:t>大改革の</a:t>
            </a:r>
            <a:r>
              <a:rPr lang="en-US" altLang="ja-JP" sz="1400" dirty="0" smtClean="0">
                <a:solidFill>
                  <a:schemeClr val="tx1"/>
                </a:solidFill>
                <a:latin typeface="AR P丸ゴシック体M" pitchFamily="50" charset="-128"/>
                <a:ea typeface="AR P丸ゴシック体M" pitchFamily="50" charset="-128"/>
              </a:rPr>
              <a:t>2</a:t>
            </a:r>
            <a:r>
              <a:rPr lang="ja-JP" altLang="en-US" sz="1400" dirty="0" smtClean="0">
                <a:solidFill>
                  <a:schemeClr val="tx1"/>
                </a:solidFill>
                <a:latin typeface="AR P丸ゴシック体M" pitchFamily="50" charset="-128"/>
                <a:ea typeface="AR P丸ゴシック体M" pitchFamily="50" charset="-128"/>
              </a:rPr>
              <a:t>番目（</a:t>
            </a:r>
            <a:r>
              <a:rPr lang="en-US" altLang="ja-JP" sz="1400" dirty="0" smtClean="0">
                <a:solidFill>
                  <a:schemeClr val="tx1"/>
                </a:solidFill>
                <a:latin typeface="AR P丸ゴシック体M" pitchFamily="50" charset="-128"/>
                <a:ea typeface="AR P丸ゴシック体M" pitchFamily="50" charset="-128"/>
              </a:rPr>
              <a:t>1</a:t>
            </a:r>
            <a:r>
              <a:rPr lang="ja-JP" altLang="en-US" sz="1400" dirty="0" smtClean="0">
                <a:solidFill>
                  <a:schemeClr val="tx1"/>
                </a:solidFill>
                <a:latin typeface="AR P丸ゴシック体M" pitchFamily="50" charset="-128"/>
                <a:ea typeface="AR P丸ゴシック体M" pitchFamily="50" charset="-128"/>
              </a:rPr>
              <a:t>番目は婦人の解放）に位置付けられた。</a:t>
            </a:r>
            <a:endParaRPr lang="en-US" altLang="ja-JP" sz="1400" dirty="0" smtClean="0">
              <a:solidFill>
                <a:schemeClr val="tx1"/>
              </a:solidFill>
              <a:latin typeface="AR P丸ゴシック体M" pitchFamily="50" charset="-128"/>
              <a:ea typeface="AR P丸ゴシック体M" pitchFamily="50" charset="-128"/>
            </a:endParaRPr>
          </a:p>
        </p:txBody>
      </p:sp>
      <p:sp>
        <p:nvSpPr>
          <p:cNvPr id="16" name="大かっこ 15"/>
          <p:cNvSpPr/>
          <p:nvPr/>
        </p:nvSpPr>
        <p:spPr>
          <a:xfrm>
            <a:off x="4211960" y="5589240"/>
            <a:ext cx="4536504" cy="603448"/>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050" dirty="0" smtClean="0">
                <a:latin typeface="AR P丸ゴシック体M" pitchFamily="50" charset="-128"/>
                <a:ea typeface="AR P丸ゴシック体M" pitchFamily="50" charset="-128"/>
              </a:rPr>
              <a:t>資本と労働者の「労働契約」は、実質的には対等でない。団結することにより、初めて対等となる－憲法が立脚する労働組合の理念。</a:t>
            </a:r>
            <a:endParaRPr lang="ja-JP" altLang="en-US" sz="1050" dirty="0">
              <a:latin typeface="AR P丸ゴシック体M" pitchFamily="50" charset="-128"/>
              <a:ea typeface="AR P丸ゴシック体M" pitchFamily="50" charset="-12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P spid="14" grpId="0" animBg="1"/>
      <p:bldP spid="15" grpId="0" animBg="1"/>
    </p:bldLst>
  </p:timing>
</p:sld>
</file>

<file path=ppt/theme/theme1.xml><?xml version="1.0" encoding="utf-8"?>
<a:theme xmlns:a="http://schemas.openxmlformats.org/drawingml/2006/main" name="ビジネス プレゼンテーション - 「シンプル・イメージ」プリント用">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ＭＳ Ｐゴシック"/>
        <a:ea typeface="ＭＳ Ｐゴシック"/>
        <a:cs typeface=""/>
      </a:majorFont>
      <a:minorFont>
        <a:latin typeface="ＭＳ Ｐゴシック"/>
        <a:ea typeface="ＭＳ Ｐゴシック"/>
        <a:cs typeface=""/>
      </a:minorFont>
    </a:fontScheme>
    <a:fmtScheme name="キュート">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ビジネス プレゼンテーション - 「シンプル・イメージ」プリント用</Template>
  <TotalTime>8185</TotalTime>
  <Words>3005</Words>
  <Application>Microsoft Office PowerPoint</Application>
  <PresentationFormat>画面に合わせる (4:3)</PresentationFormat>
  <Paragraphs>541</Paragraphs>
  <Slides>12</Slides>
  <Notes>12</Notes>
  <HiddenSlides>0</HiddenSlides>
  <MMClips>0</MMClips>
  <ScaleCrop>false</ScaleCrop>
  <HeadingPairs>
    <vt:vector size="4" baseType="variant">
      <vt:variant>
        <vt:lpstr>テーマ</vt:lpstr>
      </vt:variant>
      <vt:variant>
        <vt:i4>1</vt:i4>
      </vt:variant>
      <vt:variant>
        <vt:lpstr>スライド タイトル</vt:lpstr>
      </vt:variant>
      <vt:variant>
        <vt:i4>12</vt:i4>
      </vt:variant>
    </vt:vector>
  </HeadingPairs>
  <TitlesOfParts>
    <vt:vector size="13" baseType="lpstr">
      <vt:lpstr>ビジネス プレゼンテーション - 「シンプル・イメージ」プリント用</vt:lpstr>
      <vt:lpstr>スライド 1</vt:lpstr>
      <vt:lpstr>    はたらけど 　はたらけど猶わが生活（くらし）楽にならざり 　ぢっと手を見る </vt:lpstr>
      <vt:lpstr>資本主義の秘密に迫ろう！</vt:lpstr>
      <vt:lpstr>　 “数字”は認識を深める助け‥‥。 亀裂と分断が固定化し、拡大する日本社会 　　　　　　　　　　　　　　　　　　 　　　　　　　　　　　　　　　　　　　(宮本太郎北大教授）　　　　　　　 　　　　　　　　　 　</vt:lpstr>
      <vt:lpstr>なぜ、労働組合は戦争に反対するのか? ①労働者が徴兵され、戦争の犠牲になった。 ②労働者・家族が平和に生活することができない。 ③軍拡は福祉を切り捨て、国民生活を犠牲にする。 </vt:lpstr>
      <vt:lpstr>ものごとを歴史的に見る。そして想像する！ 例えば　戦争 について </vt:lpstr>
      <vt:lpstr>ＴＰＰの“ワナ”→実態は日米ＦＴＡ  (環太平洋連携協定）　　　　　(自由貿易協定、参加10カ国のうち 　　　　　　　　　　　　　　  日米でGDPの約90％を占める） 　　　　　　　　　　　　　　　　　　　　　　　　　　</vt:lpstr>
      <vt:lpstr>労働組合の要求闘争には相手がある！ 　彼を知り、己を知れば、百戦危うからず　(「孫子」の兵法) </vt:lpstr>
      <vt:lpstr> 「外部から見て、今、労働組合はこう写っている」 「連合評価委員会の中間報告」座長・中坊公平弁護士 (「賃金と社会保障」03.8合併号)  </vt:lpstr>
      <vt:lpstr>「悪いのはあなたじゃない」だけでは、心が開かれない。</vt:lpstr>
      <vt:lpstr> “権利”と“わがまま”‥‥大切なのは権利の自覚！  </vt:lpstr>
      <vt:lpstr>  かっこう良く、楽しく活動しょう！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佐藤陵一</dc:creator>
  <cp:lastModifiedBy>佐藤陵一</cp:lastModifiedBy>
  <cp:revision>136</cp:revision>
  <dcterms:created xsi:type="dcterms:W3CDTF">2009-12-22T15:23:40Z</dcterms:created>
  <dcterms:modified xsi:type="dcterms:W3CDTF">2012-03-01T15:43:16Z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TC011244851041</vt:lpwstr>
  </property>
</Properties>
</file>