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10"/>
  </p:notesMasterIdLst>
  <p:sldIdLst>
    <p:sldId id="262" r:id="rId2"/>
    <p:sldId id="257" r:id="rId3"/>
    <p:sldId id="273" r:id="rId4"/>
    <p:sldId id="267" r:id="rId5"/>
    <p:sldId id="274" r:id="rId6"/>
    <p:sldId id="275" r:id="rId7"/>
    <p:sldId id="276" r:id="rId8"/>
    <p:sldId id="277" r:id="rId9"/>
  </p:sldIdLst>
  <p:sldSz cx="9144000" cy="6858000" type="screen4x3"/>
  <p:notesSz cx="6858000" cy="9874250"/>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charset="-128"/>
        <a:cs typeface="+mn-cs"/>
      </a:defRPr>
    </a:lvl5pPr>
    <a:lvl6pPr marL="2286000" algn="l" defTabSz="914400" rtl="0" eaLnBrk="1" latinLnBrk="0" hangingPunct="1">
      <a:defRPr kumimoji="1" kern="1200">
        <a:solidFill>
          <a:schemeClr val="tx1"/>
        </a:solidFill>
        <a:latin typeface="Tahoma" pitchFamily="34" charset="0"/>
        <a:ea typeface="ＭＳ Ｐゴシック" charset="-128"/>
        <a:cs typeface="+mn-cs"/>
      </a:defRPr>
    </a:lvl6pPr>
    <a:lvl7pPr marL="2743200" algn="l" defTabSz="914400" rtl="0" eaLnBrk="1" latinLnBrk="0" hangingPunct="1">
      <a:defRPr kumimoji="1" kern="1200">
        <a:solidFill>
          <a:schemeClr val="tx1"/>
        </a:solidFill>
        <a:latin typeface="Tahoma" pitchFamily="34" charset="0"/>
        <a:ea typeface="ＭＳ Ｐゴシック" charset="-128"/>
        <a:cs typeface="+mn-cs"/>
      </a:defRPr>
    </a:lvl7pPr>
    <a:lvl8pPr marL="3200400" algn="l" defTabSz="914400" rtl="0" eaLnBrk="1" latinLnBrk="0" hangingPunct="1">
      <a:defRPr kumimoji="1" kern="1200">
        <a:solidFill>
          <a:schemeClr val="tx1"/>
        </a:solidFill>
        <a:latin typeface="Tahoma" pitchFamily="34" charset="0"/>
        <a:ea typeface="ＭＳ Ｐゴシック" charset="-128"/>
        <a:cs typeface="+mn-cs"/>
      </a:defRPr>
    </a:lvl8pPr>
    <a:lvl9pPr marL="3657600" algn="l" defTabSz="914400" rtl="0" eaLnBrk="1" latinLnBrk="0" hangingPunct="1">
      <a:defRPr kumimoji="1" kern="1200">
        <a:solidFill>
          <a:schemeClr val="tx1"/>
        </a:solidFill>
        <a:latin typeface="Tahom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62" autoAdjust="0"/>
  </p:normalViewPr>
  <p:slideViewPr>
    <p:cSldViewPr>
      <p:cViewPr>
        <p:scale>
          <a:sx n="100" d="100"/>
          <a:sy n="100" d="100"/>
        </p:scale>
        <p:origin x="-294" y="11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331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3319"/>
          </a:xfrm>
          <a:prstGeom prst="rect">
            <a:avLst/>
          </a:prstGeom>
        </p:spPr>
        <p:txBody>
          <a:bodyPr vert="horz" lIns="91440" tIns="45720" rIns="91440" bIns="45720" rtlCol="0"/>
          <a:lstStyle>
            <a:lvl1pPr algn="r">
              <a:defRPr sz="1200"/>
            </a:lvl1pPr>
          </a:lstStyle>
          <a:p>
            <a:fld id="{02A6D0BF-0AB4-47E5-8F03-B8C212A4F163}" type="datetimeFigureOut">
              <a:rPr kumimoji="1" lang="ja-JP" altLang="en-US" smtClean="0"/>
              <a:pPr/>
              <a:t>2012/3/21</a:t>
            </a:fld>
            <a:endParaRPr kumimoji="1" lang="ja-JP" altLang="en-US"/>
          </a:p>
        </p:txBody>
      </p:sp>
      <p:sp>
        <p:nvSpPr>
          <p:cNvPr id="4" name="スライド イメージ プレースホルダ 3"/>
          <p:cNvSpPr>
            <a:spLocks noGrp="1" noRot="1" noChangeAspect="1"/>
          </p:cNvSpPr>
          <p:nvPr>
            <p:ph type="sldImg" idx="2"/>
          </p:nvPr>
        </p:nvSpPr>
        <p:spPr>
          <a:xfrm>
            <a:off x="960438" y="741363"/>
            <a:ext cx="4937125"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690466"/>
            <a:ext cx="5486400" cy="4443019"/>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9356"/>
            <a:ext cx="2971800" cy="49331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379356"/>
            <a:ext cx="2971800" cy="493318"/>
          </a:xfrm>
          <a:prstGeom prst="rect">
            <a:avLst/>
          </a:prstGeom>
        </p:spPr>
        <p:txBody>
          <a:bodyPr vert="horz" lIns="91440" tIns="45720" rIns="91440" bIns="45720" rtlCol="0" anchor="b"/>
          <a:lstStyle>
            <a:lvl1pPr algn="r">
              <a:defRPr sz="1200"/>
            </a:lvl1pPr>
          </a:lstStyle>
          <a:p>
            <a:fld id="{592FA93C-6859-45EC-AAE6-CBDA1C3E182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92FA93C-6859-45EC-AAE6-CBDA1C3E1827}"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92FA93C-6859-45EC-AAE6-CBDA1C3E1827}"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92FA93C-6859-45EC-AAE6-CBDA1C3E1827}"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45762ABE-E961-45CB-84CB-8D4A666AE99C}" type="slidenum">
              <a:rPr lang="en-US" altLang="ja-JP" smtClean="0"/>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F2FE2D45-D29F-4390-AEC0-62D3A11BB981}"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768F13C0-991D-44DD-A5B2-276FCBE3D86E}" type="slidenum">
              <a:rPr lang="en-US" altLang="ja-JP" smtClean="0"/>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51C0D737-68A4-40CF-B1FB-5C03185B3B7B}"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E62D0134-588A-4D93-9331-492E74D2137C}" type="slidenum">
              <a:rPr lang="en-US" altLang="ja-JP" smtClean="0"/>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4ABDE68E-F1FD-4464-AD3E-360A2DDBF8BC}" type="slidenum">
              <a:rPr lang="en-US" altLang="ja-JP" smtClean="0"/>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76505D96-93EF-4D34-86BD-BE6060A6A2B1}" type="slidenum">
              <a:rPr lang="en-US" altLang="ja-JP" smtClean="0"/>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A9180F11-FEFB-4BDD-B0F8-673ACA6C75CE}" type="slidenum">
              <a:rPr lang="en-US" altLang="ja-JP" smtClean="0"/>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19C02833-B790-4303-987B-5C9376F256A9}" type="slidenum">
              <a:rPr lang="en-US" altLang="ja-JP" smtClean="0"/>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AB4AE8F2-49B7-40EB-9A5D-F715A4D42CBF}" type="slidenum">
              <a:rPr lang="en-US" altLang="ja-JP" smtClean="0"/>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B0A9F947-1756-4CFB-81F1-F204BA477748}" type="slidenum">
              <a:rPr lang="en-US" altLang="ja-JP" smtClean="0"/>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0233CB4-B76F-4354-8D05-77E682BAFDC0}" type="slidenum">
              <a:rPr lang="en-US" altLang="ja-JP" smtClean="0"/>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652120" y="5589240"/>
            <a:ext cx="2736304" cy="1008112"/>
          </a:xfrm>
          <a:prstGeom prst="roundRect">
            <a:avLst/>
          </a:prstGeom>
          <a:solidFill>
            <a:srgbClr val="FFFF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r"/>
            <a:endParaRPr lang="en-US" altLang="ja-JP" sz="2000" b="1" cap="small" dirty="0" smtClean="0">
              <a:solidFill>
                <a:schemeClr val="tx1"/>
              </a:solidFill>
              <a:latin typeface="AR P新藝体U" pitchFamily="50" charset="-128"/>
              <a:ea typeface="AR P新藝体U" pitchFamily="50" charset="-128"/>
            </a:endParaRPr>
          </a:p>
          <a:p>
            <a:pPr algn="ctr"/>
            <a:r>
              <a:rPr lang="en-US" altLang="ja-JP" sz="2200" b="1" cap="small" dirty="0" smtClean="0">
                <a:solidFill>
                  <a:schemeClr val="tx1"/>
                </a:solidFill>
                <a:latin typeface="AR P新藝体U" pitchFamily="50" charset="-128"/>
                <a:ea typeface="AR P新藝体U" pitchFamily="50" charset="-128"/>
              </a:rPr>
              <a:t>Common</a:t>
            </a:r>
            <a:r>
              <a:rPr lang="ja-JP" altLang="en-US" sz="2200" b="1" cap="small" dirty="0" smtClean="0">
                <a:solidFill>
                  <a:schemeClr val="tx1"/>
                </a:solidFill>
                <a:latin typeface="AR P新藝体U" pitchFamily="50" charset="-128"/>
                <a:ea typeface="AR P新藝体U" pitchFamily="50" charset="-128"/>
              </a:rPr>
              <a:t> </a:t>
            </a:r>
            <a:r>
              <a:rPr lang="en-US" altLang="ja-JP" sz="2200" b="1" cap="small" dirty="0" smtClean="0">
                <a:solidFill>
                  <a:schemeClr val="tx1"/>
                </a:solidFill>
                <a:latin typeface="AR P新藝体U" pitchFamily="50" charset="-128"/>
                <a:ea typeface="AR P新藝体U" pitchFamily="50" charset="-128"/>
              </a:rPr>
              <a:t>Sense</a:t>
            </a:r>
            <a:r>
              <a:rPr lang="en-US" altLang="ja-JP" sz="2000" b="1" cap="small" dirty="0" smtClean="0">
                <a:solidFill>
                  <a:schemeClr val="tx1"/>
                </a:solidFill>
                <a:latin typeface="AR P新藝体U" pitchFamily="50" charset="-128"/>
                <a:ea typeface="AR P新藝体U" pitchFamily="50" charset="-128"/>
              </a:rPr>
              <a:t/>
            </a:r>
            <a:br>
              <a:rPr lang="en-US" altLang="ja-JP" sz="2000" b="1" cap="small" dirty="0" smtClean="0">
                <a:solidFill>
                  <a:schemeClr val="tx1"/>
                </a:solidFill>
                <a:latin typeface="AR P新藝体U" pitchFamily="50" charset="-128"/>
                <a:ea typeface="AR P新藝体U" pitchFamily="50" charset="-128"/>
              </a:rPr>
            </a:br>
            <a:r>
              <a:rPr lang="ja-JP" altLang="en-US" sz="2000" b="1" cap="small" dirty="0" smtClean="0">
                <a:solidFill>
                  <a:schemeClr val="tx1"/>
                </a:solidFill>
                <a:latin typeface="AR P新藝体U" pitchFamily="50" charset="-128"/>
                <a:ea typeface="AR P新藝体U" pitchFamily="50" charset="-128"/>
              </a:rPr>
              <a:t>　　　　　</a:t>
            </a:r>
            <a:r>
              <a:rPr lang="ja-JP" altLang="en-US" sz="1200" b="1" cap="small" dirty="0" smtClean="0">
                <a:solidFill>
                  <a:schemeClr val="tx1"/>
                </a:solidFill>
                <a:latin typeface="+mj-ea"/>
                <a:ea typeface="+mj-ea"/>
              </a:rPr>
              <a:t>号外　</a:t>
            </a:r>
            <a:r>
              <a:rPr lang="en-US" altLang="ja-JP" sz="1200" b="1" cap="small" dirty="0" smtClean="0">
                <a:solidFill>
                  <a:schemeClr val="tx1"/>
                </a:solidFill>
                <a:latin typeface="+mj-ea"/>
                <a:ea typeface="+mj-ea"/>
              </a:rPr>
              <a:t>2012.4</a:t>
            </a:r>
            <a:r>
              <a:rPr lang="ja-JP" altLang="en-US" sz="1200" dirty="0" smtClean="0">
                <a:solidFill>
                  <a:schemeClr val="tx1"/>
                </a:solidFill>
                <a:latin typeface="+mj-ea"/>
                <a:ea typeface="+mj-ea"/>
              </a:rPr>
              <a:t>　　</a:t>
            </a:r>
            <a:r>
              <a:rPr lang="en-US" altLang="ja-JP" sz="1200" dirty="0" smtClean="0">
                <a:solidFill>
                  <a:schemeClr val="tx1"/>
                </a:solidFill>
                <a:latin typeface="+mj-ea"/>
                <a:ea typeface="+mj-ea"/>
              </a:rPr>
              <a:t/>
            </a:r>
            <a:br>
              <a:rPr lang="en-US" altLang="ja-JP" sz="1200" dirty="0" smtClean="0">
                <a:solidFill>
                  <a:schemeClr val="tx1"/>
                </a:solidFill>
                <a:latin typeface="+mj-ea"/>
                <a:ea typeface="+mj-ea"/>
              </a:rPr>
            </a:br>
            <a:r>
              <a:rPr lang="ja-JP" altLang="en-US" sz="1200" dirty="0" smtClean="0">
                <a:solidFill>
                  <a:schemeClr val="tx1"/>
                </a:solidFill>
                <a:latin typeface="+mj-ea"/>
                <a:ea typeface="+mj-ea"/>
              </a:rPr>
              <a:t>　　　　</a:t>
            </a:r>
            <a:r>
              <a:rPr lang="ja-JP" altLang="en-US" sz="1200" b="1" dirty="0" smtClean="0">
                <a:solidFill>
                  <a:schemeClr val="tx1"/>
                </a:solidFill>
                <a:latin typeface="+mj-ea"/>
                <a:ea typeface="+mj-ea"/>
              </a:rPr>
              <a:t>　</a:t>
            </a:r>
            <a:r>
              <a:rPr lang="en-US" altLang="ja-JP" sz="1300" b="1" dirty="0" smtClean="0">
                <a:solidFill>
                  <a:schemeClr val="tx1"/>
                </a:solidFill>
                <a:latin typeface="+mj-ea"/>
                <a:ea typeface="+mj-ea"/>
              </a:rPr>
              <a:t>ryo-sato@hyper.ocn.ne.jp</a:t>
            </a:r>
            <a:r>
              <a:rPr lang="en-US" altLang="ja-JP" sz="1300" dirty="0" smtClean="0">
                <a:solidFill>
                  <a:schemeClr val="tx1"/>
                </a:solidFill>
                <a:latin typeface="+mj-ea"/>
                <a:ea typeface="+mj-ea"/>
              </a:rPr>
              <a:t/>
            </a:r>
            <a:br>
              <a:rPr lang="en-US" altLang="ja-JP" sz="1300" dirty="0" smtClean="0">
                <a:solidFill>
                  <a:schemeClr val="tx1"/>
                </a:solidFill>
                <a:latin typeface="+mj-ea"/>
                <a:ea typeface="+mj-ea"/>
              </a:rPr>
            </a:br>
            <a:r>
              <a:rPr lang="en-US" altLang="ja-JP" sz="1200" dirty="0" smtClean="0">
                <a:solidFill>
                  <a:schemeClr val="tx1"/>
                </a:solidFill>
                <a:latin typeface="AR P丸ゴシック体M" pitchFamily="50" charset="-128"/>
                <a:ea typeface="AR P丸ゴシック体M" pitchFamily="50" charset="-128"/>
              </a:rPr>
              <a:t/>
            </a:r>
            <a:br>
              <a:rPr lang="en-US" altLang="ja-JP" sz="1200" dirty="0" smtClean="0">
                <a:solidFill>
                  <a:schemeClr val="tx1"/>
                </a:solidFill>
                <a:latin typeface="AR P丸ゴシック体M" pitchFamily="50" charset="-128"/>
                <a:ea typeface="AR P丸ゴシック体M" pitchFamily="50" charset="-128"/>
              </a:rPr>
            </a:br>
            <a:endParaRPr kumimoji="1" lang="ja-JP" altLang="en-US" sz="1200" dirty="0">
              <a:solidFill>
                <a:schemeClr val="tx1"/>
              </a:solidFill>
            </a:endParaRPr>
          </a:p>
        </p:txBody>
      </p:sp>
      <p:sp>
        <p:nvSpPr>
          <p:cNvPr id="10" name="スライド番号プレースホルダ 9"/>
          <p:cNvSpPr>
            <a:spLocks noGrp="1"/>
          </p:cNvSpPr>
          <p:nvPr>
            <p:ph type="sldNum" sz="quarter" idx="12"/>
          </p:nvPr>
        </p:nvSpPr>
        <p:spPr/>
        <p:txBody>
          <a:bodyPr/>
          <a:lstStyle/>
          <a:p>
            <a:pPr>
              <a:defRPr/>
            </a:pPr>
            <a:fld id="{51C0D737-68A4-40CF-B1FB-5C03185B3B7B}" type="slidenum">
              <a:rPr lang="en-US" altLang="ja-JP" smtClean="0"/>
              <a:pPr>
                <a:defRPr/>
              </a:pPr>
              <a:t>1</a:t>
            </a:fld>
            <a:endParaRPr lang="en-US" altLang="ja-JP"/>
          </a:p>
        </p:txBody>
      </p:sp>
      <p:sp>
        <p:nvSpPr>
          <p:cNvPr id="5" name="正方形/長方形 4"/>
          <p:cNvSpPr/>
          <p:nvPr/>
        </p:nvSpPr>
        <p:spPr>
          <a:xfrm>
            <a:off x="971600" y="692696"/>
            <a:ext cx="6768751"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AR P明朝体U" pitchFamily="50" charset="-128"/>
              <a:ea typeface="AR P明朝体U" pitchFamily="50" charset="-128"/>
            </a:endParaRPr>
          </a:p>
          <a:p>
            <a:pPr algn="ctr"/>
            <a:r>
              <a:rPr lang="en-US" altLang="ja-JP" sz="2800" dirty="0" smtClean="0">
                <a:solidFill>
                  <a:schemeClr val="tx1"/>
                </a:solidFill>
                <a:latin typeface="+mj-ea"/>
                <a:ea typeface="+mj-ea"/>
              </a:rPr>
              <a:t/>
            </a:r>
            <a:br>
              <a:rPr lang="en-US" altLang="ja-JP" sz="2800" dirty="0" smtClean="0">
                <a:solidFill>
                  <a:schemeClr val="tx1"/>
                </a:solidFill>
                <a:latin typeface="+mj-ea"/>
                <a:ea typeface="+mj-ea"/>
              </a:rPr>
            </a:br>
            <a:endParaRPr kumimoji="1" lang="ja-JP" altLang="en-US" sz="2800" dirty="0">
              <a:solidFill>
                <a:schemeClr val="tx1"/>
              </a:solidFill>
              <a:latin typeface="+mj-ea"/>
              <a:ea typeface="+mj-ea"/>
            </a:endParaRPr>
          </a:p>
        </p:txBody>
      </p:sp>
      <p:sp>
        <p:nvSpPr>
          <p:cNvPr id="6" name="正方形/長方形 5"/>
          <p:cNvSpPr/>
          <p:nvPr/>
        </p:nvSpPr>
        <p:spPr>
          <a:xfrm>
            <a:off x="1475656" y="1628800"/>
            <a:ext cx="56886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ＭＳ Ｐ明朝" pitchFamily="18" charset="-128"/>
                <a:ea typeface="ＭＳ Ｐ明朝" pitchFamily="18" charset="-128"/>
              </a:rPr>
              <a:t>要求書が</a:t>
            </a:r>
            <a:endParaRPr lang="en-US" altLang="ja-JP" sz="1600" dirty="0" smtClean="0">
              <a:solidFill>
                <a:schemeClr val="tx1"/>
              </a:solidFill>
              <a:latin typeface="ＭＳ Ｐ明朝" pitchFamily="18" charset="-128"/>
              <a:ea typeface="ＭＳ Ｐ明朝" pitchFamily="18" charset="-128"/>
            </a:endParaRPr>
          </a:p>
          <a:p>
            <a:r>
              <a:rPr lang="ja-JP" altLang="ja-JP" sz="1600" dirty="0" smtClean="0">
                <a:solidFill>
                  <a:schemeClr val="tx1"/>
                </a:solidFill>
                <a:latin typeface="ＭＳ Ｐ明朝" pitchFamily="18" charset="-128"/>
                <a:ea typeface="ＭＳ Ｐ明朝" pitchFamily="18" charset="-128"/>
              </a:rPr>
              <a:t>運動理念の転換と組織の</a:t>
            </a:r>
            <a:r>
              <a:rPr lang="ja-JP" altLang="ja-JP" sz="1600" dirty="0" smtClean="0">
                <a:solidFill>
                  <a:schemeClr val="tx1"/>
                </a:solidFill>
                <a:latin typeface="ＭＳ Ｐ明朝" pitchFamily="18" charset="-128"/>
                <a:ea typeface="ＭＳ Ｐ明朝" pitchFamily="18" charset="-128"/>
              </a:rPr>
              <a:t>再生</a:t>
            </a:r>
            <a:r>
              <a:rPr lang="ja-JP" altLang="en-US" sz="1600" dirty="0" smtClean="0">
                <a:solidFill>
                  <a:schemeClr val="tx1"/>
                </a:solidFill>
                <a:latin typeface="ＭＳ Ｐ明朝" pitchFamily="18" charset="-128"/>
                <a:ea typeface="ＭＳ Ｐ明朝" pitchFamily="18" charset="-128"/>
              </a:rPr>
              <a:t>、</a:t>
            </a:r>
            <a:r>
              <a:rPr lang="ja-JP" altLang="ja-JP" sz="1600" dirty="0" smtClean="0">
                <a:solidFill>
                  <a:schemeClr val="tx1"/>
                </a:solidFill>
                <a:latin typeface="ＭＳ Ｐ明朝" pitchFamily="18" charset="-128"/>
                <a:ea typeface="ＭＳ Ｐ明朝" pitchFamily="18" charset="-128"/>
              </a:rPr>
              <a:t>行動</a:t>
            </a:r>
            <a:r>
              <a:rPr lang="ja-JP" altLang="ja-JP" sz="1600" dirty="0" smtClean="0">
                <a:solidFill>
                  <a:schemeClr val="tx1"/>
                </a:solidFill>
                <a:latin typeface="ＭＳ Ｐ明朝" pitchFamily="18" charset="-128"/>
                <a:ea typeface="ＭＳ Ｐ明朝" pitchFamily="18" charset="-128"/>
              </a:rPr>
              <a:t>様式</a:t>
            </a:r>
            <a:r>
              <a:rPr lang="ja-JP" altLang="en-US" sz="1600" dirty="0" smtClean="0">
                <a:solidFill>
                  <a:schemeClr val="tx1"/>
                </a:solidFill>
                <a:latin typeface="ＭＳ Ｐ明朝" pitchFamily="18" charset="-128"/>
                <a:ea typeface="ＭＳ Ｐ明朝" pitchFamily="18" charset="-128"/>
              </a:rPr>
              <a:t>を決する！</a:t>
            </a:r>
            <a:endParaRPr kumimoji="1" lang="ja-JP" altLang="en-US" sz="1600" dirty="0">
              <a:solidFill>
                <a:schemeClr val="tx1"/>
              </a:solidFill>
              <a:latin typeface="ＭＳ Ｐ明朝" pitchFamily="18" charset="-128"/>
              <a:ea typeface="ＭＳ Ｐ明朝" pitchFamily="18" charset="-128"/>
            </a:endParaRPr>
          </a:p>
        </p:txBody>
      </p:sp>
      <p:sp>
        <p:nvSpPr>
          <p:cNvPr id="7" name="正方形/長方形 6"/>
          <p:cNvSpPr/>
          <p:nvPr/>
        </p:nvSpPr>
        <p:spPr>
          <a:xfrm>
            <a:off x="1475656" y="2348880"/>
            <a:ext cx="5688632" cy="3312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sym typeface="Wingdings"/>
            </a:endParaRPr>
          </a:p>
          <a:p>
            <a:endParaRPr lang="en-US" altLang="ja-JP" sz="1050" dirty="0" smtClean="0">
              <a:solidFill>
                <a:schemeClr val="tx1"/>
              </a:solidFill>
              <a:latin typeface="ＭＳ Ｐ明朝" pitchFamily="18" charset="-128"/>
              <a:ea typeface="ＭＳ Ｐ明朝" pitchFamily="18" charset="-128"/>
              <a:sym typeface="Wingdings"/>
            </a:endParaRPr>
          </a:p>
          <a:p>
            <a:r>
              <a:rPr lang="ja-JP" altLang="en-US" sz="1200" dirty="0" smtClean="0">
                <a:solidFill>
                  <a:schemeClr val="tx1"/>
                </a:solidFill>
                <a:latin typeface="ＭＳ Ｐ明朝" pitchFamily="18" charset="-128"/>
                <a:ea typeface="ＭＳ Ｐ明朝" pitchFamily="18" charset="-128"/>
              </a:rPr>
              <a:t>１．日本初のストライキ－雨宮製糸工場の女工たちの要求は何だったのだろうか。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２．マルクスは「貧困」をどうとらえていたか。「労働と生活の実態」から要求をとらえる。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３．</a:t>
            </a:r>
            <a:r>
              <a:rPr lang="en-US" altLang="ja-JP" sz="1200" dirty="0" smtClean="0">
                <a:solidFill>
                  <a:schemeClr val="tx1"/>
                </a:solidFill>
                <a:latin typeface="ＭＳ Ｐ明朝" pitchFamily="18" charset="-128"/>
                <a:ea typeface="ＭＳ Ｐ明朝" pitchFamily="18" charset="-128"/>
              </a:rPr>
              <a:t> 65</a:t>
            </a:r>
            <a:r>
              <a:rPr lang="ja-JP" altLang="en-US" sz="1200" dirty="0" smtClean="0">
                <a:solidFill>
                  <a:schemeClr val="tx1"/>
                </a:solidFill>
                <a:latin typeface="ＭＳ Ｐ明朝" pitchFamily="18" charset="-128"/>
                <a:ea typeface="ＭＳ Ｐ明朝" pitchFamily="18" charset="-128"/>
              </a:rPr>
              <a:t>年前、戦後の出発点の要求は</a:t>
            </a:r>
            <a:r>
              <a:rPr lang="en-US" altLang="ja-JP" sz="1200" dirty="0" smtClean="0">
                <a:solidFill>
                  <a:schemeClr val="tx1"/>
                </a:solidFill>
                <a:latin typeface="ＭＳ Ｐ明朝" pitchFamily="18" charset="-128"/>
                <a:ea typeface="ＭＳ Ｐ明朝" pitchFamily="18" charset="-128"/>
              </a:rPr>
              <a:t>…</a:t>
            </a:r>
            <a:r>
              <a:rPr lang="ja-JP" altLang="en-US" sz="1200" dirty="0" err="1" smtClean="0">
                <a:solidFill>
                  <a:schemeClr val="tx1"/>
                </a:solidFill>
                <a:latin typeface="ＭＳ Ｐ明朝" pitchFamily="18" charset="-128"/>
                <a:ea typeface="ＭＳ Ｐ明朝" pitchFamily="18" charset="-128"/>
              </a:rPr>
              <a:t>。</a:t>
            </a:r>
            <a:r>
              <a:rPr lang="ja-JP" altLang="en-US" sz="1200" dirty="0" smtClean="0">
                <a:solidFill>
                  <a:schemeClr val="tx1"/>
                </a:solidFill>
                <a:latin typeface="ＭＳ Ｐ明朝" pitchFamily="18" charset="-128"/>
                <a:ea typeface="ＭＳ Ｐ明朝" pitchFamily="18" charset="-128"/>
              </a:rPr>
              <a:t>極東委員会はなぜ、労働組合を推奨したのか。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４．</a:t>
            </a:r>
            <a:r>
              <a:rPr lang="en-US" altLang="ja-JP" sz="1200" dirty="0" smtClean="0">
                <a:solidFill>
                  <a:schemeClr val="tx1"/>
                </a:solidFill>
                <a:latin typeface="ＭＳ Ｐ明朝" pitchFamily="18" charset="-128"/>
                <a:ea typeface="ＭＳ Ｐ明朝" pitchFamily="18" charset="-128"/>
              </a:rPr>
              <a:t>CGT</a:t>
            </a:r>
            <a:r>
              <a:rPr lang="ja-JP" altLang="en-US" sz="1200" dirty="0" smtClean="0">
                <a:solidFill>
                  <a:schemeClr val="tx1"/>
                </a:solidFill>
                <a:latin typeface="ＭＳ Ｐ明朝" pitchFamily="18" charset="-128"/>
                <a:ea typeface="ＭＳ Ｐ明朝" pitchFamily="18" charset="-128"/>
              </a:rPr>
              <a:t>は、要求をどう定式化したか。いま、再確認すべきは何か。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５．要求を歴史的・国際的にとらえる重要性－「労働時間」を例に考える。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６．「不満」と「ぐち」と要求－権利意識が要求を規定する。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７．すべては要求書の提出から始まる。就業規則は「要求の可視化」のキッカケとなる。</a:t>
            </a:r>
            <a:endParaRPr lang="en-US" altLang="ja-JP" sz="1200" dirty="0" smtClean="0">
              <a:solidFill>
                <a:schemeClr val="tx1"/>
              </a:solidFill>
              <a:latin typeface="ＭＳ Ｐ明朝" pitchFamily="18" charset="-128"/>
              <a:ea typeface="ＭＳ Ｐ明朝" pitchFamily="18" charset="-128"/>
            </a:endParaRPr>
          </a:p>
          <a:p>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８．まとめ－いま、情報の「質」を重視し、組合員との「送受信」の機能が問われている。</a:t>
            </a:r>
          </a:p>
          <a:p>
            <a:endParaRPr lang="en-US" altLang="ja-JP" sz="1050" dirty="0" smtClean="0">
              <a:solidFill>
                <a:schemeClr val="tx1"/>
              </a:solidFill>
              <a:latin typeface="+mj-ea"/>
            </a:endParaRPr>
          </a:p>
          <a:p>
            <a:endParaRPr lang="ja-JP" altLang="en-US" sz="1050" dirty="0" smtClean="0">
              <a:solidFill>
                <a:schemeClr val="tx1"/>
              </a:solidFill>
              <a:latin typeface="+mj-ea"/>
            </a:endParaRPr>
          </a:p>
          <a:p>
            <a:endParaRPr lang="en-US" altLang="ja-JP" sz="1050" dirty="0" smtClean="0">
              <a:solidFill>
                <a:schemeClr val="tx1"/>
              </a:solidFill>
              <a:latin typeface="+mj-ea"/>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sym typeface="Wingdings"/>
            </a:endParaRPr>
          </a:p>
          <a:p>
            <a:endParaRPr lang="en-US" altLang="ja-JP" sz="1050" dirty="0" smtClean="0">
              <a:solidFill>
                <a:schemeClr val="tx1"/>
              </a:solidFill>
              <a:latin typeface="ＭＳ Ｐ明朝" pitchFamily="18" charset="-128"/>
              <a:ea typeface="ＭＳ Ｐ明朝" pitchFamily="18" charset="-128"/>
              <a:sym typeface="Wingdings"/>
            </a:endParaRPr>
          </a:p>
          <a:p>
            <a:pPr algn="ctr"/>
            <a:endParaRPr kumimoji="1" lang="ja-JP" altLang="en-US" sz="1050" dirty="0"/>
          </a:p>
        </p:txBody>
      </p:sp>
      <p:sp>
        <p:nvSpPr>
          <p:cNvPr id="8" name="正方形/長方形 7"/>
          <p:cNvSpPr/>
          <p:nvPr/>
        </p:nvSpPr>
        <p:spPr>
          <a:xfrm>
            <a:off x="7524328" y="5445224"/>
            <a:ext cx="5760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ea typeface="AR P丸ゴシック体M"/>
            </a:endParaRPr>
          </a:p>
        </p:txBody>
      </p:sp>
      <p:sp>
        <p:nvSpPr>
          <p:cNvPr id="9" name="正方形/長方形 8"/>
          <p:cNvSpPr/>
          <p:nvPr/>
        </p:nvSpPr>
        <p:spPr>
          <a:xfrm>
            <a:off x="6228184" y="1052736"/>
            <a:ext cx="2016224"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明朝" pitchFamily="18" charset="-128"/>
                <a:ea typeface="ＭＳ Ｐ明朝" pitchFamily="18" charset="-128"/>
              </a:rPr>
              <a:t>２０１２．６．９</a:t>
            </a:r>
            <a:endParaRPr kumimoji="1" lang="en-US" altLang="ja-JP" sz="1200" dirty="0" smtClean="0">
              <a:solidFill>
                <a:schemeClr val="tx1"/>
              </a:solidFill>
              <a:latin typeface="ＭＳ Ｐ明朝" pitchFamily="18" charset="-128"/>
              <a:ea typeface="ＭＳ Ｐ明朝" pitchFamily="18" charset="-128"/>
            </a:endParaRPr>
          </a:p>
          <a:p>
            <a:pPr algn="ctr"/>
            <a:r>
              <a:rPr kumimoji="1" lang="ja-JP" altLang="en-US" sz="1200" dirty="0" smtClean="0">
                <a:solidFill>
                  <a:schemeClr val="tx1"/>
                </a:solidFill>
                <a:latin typeface="ＭＳ Ｐ明朝" pitchFamily="18" charset="-128"/>
                <a:ea typeface="ＭＳ Ｐ明朝" pitchFamily="18" charset="-128"/>
              </a:rPr>
              <a:t>北海道</a:t>
            </a:r>
            <a:r>
              <a:rPr kumimoji="1" lang="ja-JP" altLang="en-US" sz="1200" dirty="0" smtClean="0">
                <a:solidFill>
                  <a:schemeClr val="tx1"/>
                </a:solidFill>
                <a:latin typeface="ＭＳ Ｐ明朝" pitchFamily="18" charset="-128"/>
                <a:ea typeface="ＭＳ Ｐ明朝" pitchFamily="18" charset="-128"/>
              </a:rPr>
              <a:t>労働者学習協会　</a:t>
            </a:r>
            <a:endParaRPr kumimoji="1" lang="en-US" altLang="ja-JP" sz="1200" dirty="0" smtClean="0">
              <a:solidFill>
                <a:schemeClr val="tx1"/>
              </a:solidFill>
              <a:latin typeface="ＭＳ Ｐ明朝" pitchFamily="18" charset="-128"/>
              <a:ea typeface="ＭＳ Ｐ明朝" pitchFamily="18" charset="-128"/>
            </a:endParaRPr>
          </a:p>
          <a:p>
            <a:pPr algn="ctr"/>
            <a:r>
              <a:rPr kumimoji="1" lang="ja-JP" altLang="en-US" sz="1050" dirty="0" smtClean="0">
                <a:solidFill>
                  <a:schemeClr val="tx1"/>
                </a:solidFill>
                <a:latin typeface="ＭＳ Ｐ明朝" pitchFamily="18" charset="-128"/>
                <a:ea typeface="ＭＳ Ｐ明朝" pitchFamily="18" charset="-128"/>
              </a:rPr>
              <a:t>労働</a:t>
            </a:r>
            <a:r>
              <a:rPr kumimoji="1" lang="ja-JP" altLang="en-US" sz="1050" dirty="0" smtClean="0">
                <a:solidFill>
                  <a:schemeClr val="tx1"/>
                </a:solidFill>
                <a:latin typeface="ＭＳ Ｐ明朝" pitchFamily="18" charset="-128"/>
                <a:ea typeface="ＭＳ Ｐ明朝" pitchFamily="18" charset="-128"/>
              </a:rPr>
              <a:t>運動学習講座</a:t>
            </a:r>
            <a:endParaRPr kumimoji="1" lang="en-US" altLang="ja-JP" sz="1050" dirty="0" smtClean="0">
              <a:solidFill>
                <a:schemeClr val="tx1"/>
              </a:solidFill>
              <a:latin typeface="ＭＳ Ｐ明朝" pitchFamily="18" charset="-128"/>
              <a:ea typeface="ＭＳ Ｐ明朝" pitchFamily="18" charset="-128"/>
            </a:endParaRPr>
          </a:p>
          <a:p>
            <a:pPr algn="ctr"/>
            <a:endParaRPr lang="en-US" altLang="ja-JP" sz="1050" dirty="0" smtClean="0">
              <a:solidFill>
                <a:schemeClr val="tx1"/>
              </a:solidFill>
              <a:latin typeface="ＭＳ Ｐ明朝" pitchFamily="18" charset="-128"/>
              <a:ea typeface="ＭＳ Ｐ明朝" pitchFamily="18" charset="-128"/>
            </a:endParaRPr>
          </a:p>
        </p:txBody>
      </p:sp>
      <p:sp>
        <p:nvSpPr>
          <p:cNvPr id="11" name="正方形/長方形 10"/>
          <p:cNvSpPr/>
          <p:nvPr/>
        </p:nvSpPr>
        <p:spPr>
          <a:xfrm>
            <a:off x="899592" y="908720"/>
            <a:ext cx="2016224" cy="504056"/>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第３課</a:t>
            </a:r>
            <a:endParaRPr lang="en-US" altLang="ja-JP" sz="105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「要求」と労働組合活動の基本</a:t>
            </a:r>
          </a:p>
          <a:p>
            <a:pPr algn="ctr"/>
            <a:endParaRPr kumimoji="1" lang="ja-JP" alt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755576" y="764704"/>
            <a:ext cx="7920880" cy="1036444"/>
          </a:xfrm>
        </p:spPr>
        <p:txBody>
          <a:bodyPr>
            <a:normAutofit fontScale="90000"/>
          </a:bodyPr>
          <a:lstStyle/>
          <a:p>
            <a:pPr>
              <a:buNone/>
            </a:pP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en-US" altLang="ja-JP" sz="1200" dirty="0" smtClean="0">
                <a:latin typeface="ＭＳ Ｐ明朝" pitchFamily="18" charset="-128"/>
                <a:ea typeface="ＭＳ Ｐ明朝" pitchFamily="18" charset="-128"/>
              </a:rPr>
              <a:t/>
            </a:r>
            <a:br>
              <a:rPr lang="en-US" altLang="ja-JP" sz="1200" dirty="0" smtClean="0">
                <a:latin typeface="ＭＳ Ｐ明朝" pitchFamily="18" charset="-128"/>
                <a:ea typeface="ＭＳ Ｐ明朝" pitchFamily="18" charset="-128"/>
              </a:rPr>
            </a:br>
            <a:r>
              <a:rPr lang="ja-JP" altLang="en-US" sz="1200" dirty="0" smtClean="0">
                <a:latin typeface="ＭＳ Ｐ明朝" pitchFamily="18" charset="-128"/>
                <a:ea typeface="ＭＳ Ｐ明朝" pitchFamily="18" charset="-128"/>
              </a:rPr>
              <a:t>　　</a:t>
            </a:r>
          </a:p>
        </p:txBody>
      </p:sp>
      <p:sp>
        <p:nvSpPr>
          <p:cNvPr id="4099" name="コンテンツ プレースホルダ 2"/>
          <p:cNvSpPr>
            <a:spLocks noGrp="1"/>
          </p:cNvSpPr>
          <p:nvPr>
            <p:ph idx="1"/>
          </p:nvPr>
        </p:nvSpPr>
        <p:spPr>
          <a:xfrm>
            <a:off x="539552" y="1700808"/>
            <a:ext cx="8064896" cy="4384830"/>
          </a:xfrm>
        </p:spPr>
        <p:txBody>
          <a:bodyPr/>
          <a:lstStyle/>
          <a:p>
            <a:pPr>
              <a:buNone/>
            </a:pPr>
            <a:endParaRPr lang="en-US" altLang="ja-JP" sz="1050" dirty="0" smtClean="0">
              <a:latin typeface="ＭＳ Ｐ明朝" pitchFamily="18" charset="-128"/>
              <a:ea typeface="ＭＳ Ｐ明朝" pitchFamily="18" charset="-128"/>
            </a:endParaRPr>
          </a:p>
          <a:p>
            <a:pPr>
              <a:buNone/>
            </a:pPr>
            <a:endParaRPr lang="ja-JP" altLang="en-US" sz="1050" dirty="0" smtClean="0">
              <a:latin typeface="ＭＳ Ｐ明朝" pitchFamily="18" charset="-128"/>
              <a:ea typeface="ＭＳ Ｐ明朝" pitchFamily="18" charset="-128"/>
            </a:endParaRPr>
          </a:p>
          <a:p>
            <a:pPr>
              <a:buNone/>
            </a:pPr>
            <a:endParaRPr lang="en-US" altLang="ja-JP" sz="1050" dirty="0" smtClean="0">
              <a:latin typeface="ＭＳ Ｐ明朝" pitchFamily="18" charset="-128"/>
              <a:ea typeface="ＭＳ Ｐ明朝" pitchFamily="18" charset="-128"/>
            </a:endParaRPr>
          </a:p>
          <a:p>
            <a:pPr>
              <a:buNone/>
            </a:pPr>
            <a:r>
              <a:rPr lang="ja-JP" altLang="en-US" sz="1050" dirty="0" smtClean="0">
                <a:latin typeface="ＭＳ Ｐ明朝" pitchFamily="18" charset="-128"/>
                <a:ea typeface="ＭＳ Ｐ明朝" pitchFamily="18" charset="-128"/>
              </a:rPr>
              <a:t>　　</a:t>
            </a:r>
            <a:endParaRPr lang="en-US" altLang="ja-JP" sz="1050" dirty="0" smtClean="0">
              <a:latin typeface="ＭＳ Ｐ明朝" pitchFamily="18" charset="-128"/>
              <a:ea typeface="ＭＳ Ｐ明朝" pitchFamily="18" charset="-128"/>
            </a:endParaRPr>
          </a:p>
          <a:p>
            <a:pPr>
              <a:buNone/>
            </a:pPr>
            <a:endParaRPr lang="en-US" altLang="ja-JP" sz="1050" dirty="0" smtClean="0">
              <a:latin typeface="ＭＳ Ｐ明朝" pitchFamily="18" charset="-128"/>
              <a:ea typeface="ＭＳ Ｐ明朝" pitchFamily="18" charset="-128"/>
            </a:endParaRPr>
          </a:p>
          <a:p>
            <a:pPr>
              <a:buNone/>
            </a:pPr>
            <a:endParaRPr lang="ja-JP" altLang="en-US" sz="1050" dirty="0" smtClean="0">
              <a:latin typeface="ＭＳ Ｐ明朝" pitchFamily="18" charset="-128"/>
              <a:ea typeface="ＭＳ Ｐ明朝" pitchFamily="18" charset="-128"/>
            </a:endParaRPr>
          </a:p>
        </p:txBody>
      </p:sp>
      <p:sp>
        <p:nvSpPr>
          <p:cNvPr id="40" name="スライド番号プレースホルダ 39"/>
          <p:cNvSpPr>
            <a:spLocks noGrp="1"/>
          </p:cNvSpPr>
          <p:nvPr>
            <p:ph type="sldNum" sz="quarter" idx="12"/>
          </p:nvPr>
        </p:nvSpPr>
        <p:spPr/>
        <p:txBody>
          <a:bodyPr/>
          <a:lstStyle/>
          <a:p>
            <a:pPr>
              <a:defRPr/>
            </a:pPr>
            <a:fld id="{51C0D737-68A4-40CF-B1FB-5C03185B3B7B}" type="slidenum">
              <a:rPr lang="en-US" altLang="ja-JP" smtClean="0"/>
              <a:pPr>
                <a:defRPr/>
              </a:pPr>
              <a:t>2</a:t>
            </a:fld>
            <a:endParaRPr lang="en-US" altLang="ja-JP"/>
          </a:p>
        </p:txBody>
      </p:sp>
      <p:sp>
        <p:nvSpPr>
          <p:cNvPr id="6" name="正方形/長方形 5"/>
          <p:cNvSpPr/>
          <p:nvPr/>
        </p:nvSpPr>
        <p:spPr>
          <a:xfrm>
            <a:off x="1763688" y="332656"/>
            <a:ext cx="633670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mj-ea"/>
                <a:ea typeface="+mj-ea"/>
              </a:rPr>
              <a:t>“要求”という言葉はでてこない。それでは労働組合に対し、「何をせよ」と言っているのだろうか。</a:t>
            </a:r>
            <a:r>
              <a:rPr lang="en-US" altLang="ja-JP" sz="1050" dirty="0" smtClean="0">
                <a:solidFill>
                  <a:schemeClr val="tx1"/>
                </a:solidFill>
                <a:latin typeface="+mj-ea"/>
                <a:ea typeface="+mj-ea"/>
              </a:rPr>
              <a:t/>
            </a:r>
            <a:br>
              <a:rPr lang="en-US" altLang="ja-JP" sz="1050" dirty="0" smtClean="0">
                <a:solidFill>
                  <a:schemeClr val="tx1"/>
                </a:solidFill>
                <a:latin typeface="+mj-ea"/>
                <a:ea typeface="+mj-ea"/>
              </a:rPr>
            </a:br>
            <a:endParaRPr lang="ja-JP" altLang="en-US" sz="1050" dirty="0" smtClean="0">
              <a:solidFill>
                <a:schemeClr val="tx1"/>
              </a:solidFill>
              <a:latin typeface="+mj-ea"/>
              <a:ea typeface="+mj-ea"/>
            </a:endParaRPr>
          </a:p>
          <a:p>
            <a:endParaRPr kumimoji="1" lang="ja-JP" altLang="en-US" dirty="0"/>
          </a:p>
        </p:txBody>
      </p:sp>
      <p:sp>
        <p:nvSpPr>
          <p:cNvPr id="7" name="正方形/長方形 6"/>
          <p:cNvSpPr/>
          <p:nvPr/>
        </p:nvSpPr>
        <p:spPr>
          <a:xfrm>
            <a:off x="1331640" y="764704"/>
            <a:ext cx="7200800" cy="360040"/>
          </a:xfrm>
          <a:prstGeom prst="rect">
            <a:avLst/>
          </a:prstGeom>
          <a:no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endParaRPr lang="en-US" altLang="ja-JP" sz="1050" dirty="0" smtClean="0">
              <a:solidFill>
                <a:schemeClr val="tx1"/>
              </a:solidFill>
              <a:latin typeface="ＭＳ Ｐ明朝" pitchFamily="18" charset="-128"/>
              <a:ea typeface="ＭＳ Ｐ明朝" pitchFamily="18" charset="-128"/>
              <a:sym typeface="Wingdings"/>
            </a:endParaRPr>
          </a:p>
          <a:p>
            <a:pPr>
              <a:buNone/>
            </a:pPr>
            <a:endParaRPr lang="en-US" altLang="ja-JP" sz="1050" dirty="0" smtClean="0">
              <a:solidFill>
                <a:schemeClr val="tx1"/>
              </a:solidFill>
              <a:latin typeface="ＭＳ Ｐ明朝" pitchFamily="18" charset="-128"/>
              <a:ea typeface="ＭＳ Ｐ明朝" pitchFamily="18" charset="-128"/>
              <a:sym typeface="Wingdings"/>
            </a:endParaRPr>
          </a:p>
          <a:p>
            <a:pPr>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労働条件は</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労働者が人たるに値する生活を営むための必要を充たすべきものでなければならない」</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労働基準法第</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条</a:t>
            </a:r>
            <a:r>
              <a:rPr lang="en-US" altLang="ja-JP" sz="1050" dirty="0" smtClean="0">
                <a:solidFill>
                  <a:schemeClr val="tx1"/>
                </a:solidFill>
                <a:latin typeface="ＭＳ Ｐ明朝" pitchFamily="18" charset="-128"/>
                <a:ea typeface="ＭＳ Ｐ明朝" pitchFamily="18" charset="-128"/>
              </a:rPr>
              <a:t>)</a:t>
            </a:r>
          </a:p>
          <a:p>
            <a:pPr algn="ctr"/>
            <a:endParaRPr kumimoji="1" lang="ja-JP" altLang="en-US" dirty="0"/>
          </a:p>
        </p:txBody>
      </p:sp>
      <p:sp>
        <p:nvSpPr>
          <p:cNvPr id="8" name="正方形/長方形 7"/>
          <p:cNvSpPr/>
          <p:nvPr/>
        </p:nvSpPr>
        <p:spPr>
          <a:xfrm>
            <a:off x="1331640" y="1052736"/>
            <a:ext cx="7200800" cy="432048"/>
          </a:xfrm>
          <a:prstGeom prst="rect">
            <a:avLst/>
          </a:prstGeom>
          <a:no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労働組合は</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労働者が主体となって自主的に労働条件の維持改善その他経済的地位の向上を図ることを主たる目的」</a:t>
            </a:r>
            <a:endParaRPr lang="en-US" altLang="ja-JP" sz="1050" dirty="0" smtClean="0">
              <a:solidFill>
                <a:schemeClr val="tx1"/>
              </a:solidFill>
              <a:latin typeface="ＭＳ Ｐ明朝" pitchFamily="18" charset="-128"/>
              <a:ea typeface="ＭＳ Ｐ明朝" pitchFamily="18" charset="-128"/>
            </a:endParaRPr>
          </a:p>
          <a:p>
            <a:pPr>
              <a:buNone/>
            </a:pPr>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労働組合法第</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条）</a:t>
            </a:r>
            <a:endParaRPr lang="en-US" altLang="ja-JP" sz="1050" dirty="0" smtClean="0">
              <a:solidFill>
                <a:schemeClr val="tx1"/>
              </a:solidFill>
              <a:latin typeface="ＭＳ Ｐ明朝" pitchFamily="18" charset="-128"/>
              <a:ea typeface="ＭＳ Ｐ明朝" pitchFamily="18" charset="-128"/>
            </a:endParaRPr>
          </a:p>
        </p:txBody>
      </p:sp>
      <p:sp>
        <p:nvSpPr>
          <p:cNvPr id="10" name="正方形/長方形 9"/>
          <p:cNvSpPr/>
          <p:nvPr/>
        </p:nvSpPr>
        <p:spPr>
          <a:xfrm>
            <a:off x="539552" y="2348880"/>
            <a:ext cx="5400600" cy="27003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１．日本初のストライキ－雨宮製糸工場の女工たちの</a:t>
            </a:r>
            <a:r>
              <a:rPr lang="ja-JP" altLang="en-US" sz="1050" dirty="0" smtClean="0">
                <a:solidFill>
                  <a:schemeClr val="tx1"/>
                </a:solidFill>
                <a:latin typeface="+mj-ea"/>
                <a:ea typeface="+mj-ea"/>
              </a:rPr>
              <a:t>要求は何だったのだろうか。</a:t>
            </a:r>
            <a:endParaRPr lang="en-US" altLang="ja-JP" sz="1050" dirty="0" smtClean="0">
              <a:solidFill>
                <a:schemeClr val="tx1"/>
              </a:solidFill>
              <a:latin typeface="+mj-ea"/>
              <a:ea typeface="+mj-ea"/>
            </a:endParaRPr>
          </a:p>
        </p:txBody>
      </p:sp>
      <p:sp>
        <p:nvSpPr>
          <p:cNvPr id="15" name="角丸四角形 14"/>
          <p:cNvSpPr/>
          <p:nvPr/>
        </p:nvSpPr>
        <p:spPr>
          <a:xfrm>
            <a:off x="899592" y="1268760"/>
            <a:ext cx="5976664" cy="360040"/>
          </a:xfrm>
          <a:prstGeom prst="roundRect">
            <a:avLst/>
          </a:prstGeom>
          <a:noFill/>
          <a:ln w="31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ゴシック" pitchFamily="50" charset="-128"/>
                <a:ea typeface="ＭＳ Ｐゴシック" pitchFamily="50" charset="-128"/>
              </a:rPr>
              <a:t>「人に値する生活」「労働条件」「経済的地位」を視点に要求を考える！「政治的地位」も考慮しながら</a:t>
            </a:r>
            <a:r>
              <a:rPr kumimoji="1" lang="en-US" altLang="ja-JP" sz="1050" dirty="0" smtClean="0">
                <a:solidFill>
                  <a:schemeClr val="tx1"/>
                </a:solidFill>
                <a:latin typeface="ＭＳ Ｐゴシック" pitchFamily="50" charset="-128"/>
                <a:ea typeface="ＭＳ Ｐゴシック" pitchFamily="50" charset="-128"/>
              </a:rPr>
              <a:t>‥</a:t>
            </a:r>
            <a:r>
              <a:rPr kumimoji="1" lang="ja-JP" altLang="en-US" sz="1050" dirty="0" err="1" smtClean="0">
                <a:solidFill>
                  <a:schemeClr val="tx1"/>
                </a:solidFill>
                <a:latin typeface="ＭＳ Ｐゴシック" pitchFamily="50" charset="-128"/>
                <a:ea typeface="ＭＳ Ｐゴシック" pitchFamily="50" charset="-128"/>
              </a:rPr>
              <a:t>。</a:t>
            </a:r>
            <a:endParaRPr kumimoji="1" lang="ja-JP" altLang="en-US" sz="1050" dirty="0">
              <a:solidFill>
                <a:schemeClr val="tx1"/>
              </a:solidFill>
              <a:latin typeface="ＭＳ Ｐゴシック" pitchFamily="50" charset="-128"/>
              <a:ea typeface="ＭＳ Ｐゴシック" pitchFamily="50" charset="-128"/>
            </a:endParaRPr>
          </a:p>
        </p:txBody>
      </p:sp>
      <p:sp>
        <p:nvSpPr>
          <p:cNvPr id="11" name="正方形/長方形 10"/>
          <p:cNvSpPr/>
          <p:nvPr/>
        </p:nvSpPr>
        <p:spPr>
          <a:xfrm>
            <a:off x="683568" y="5013176"/>
            <a:ext cx="7776864" cy="7200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55576" y="4797152"/>
            <a:ext cx="777686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j-ea"/>
                <a:ea typeface="+mj-ea"/>
              </a:rPr>
              <a:t>2</a:t>
            </a:r>
            <a:r>
              <a:rPr lang="ja-JP" altLang="en-US" sz="1050" dirty="0" smtClean="0">
                <a:solidFill>
                  <a:schemeClr val="tx1"/>
                </a:solidFill>
                <a:latin typeface="+mj-ea"/>
                <a:ea typeface="+mj-ea"/>
              </a:rPr>
              <a:t>：</a:t>
            </a:r>
            <a:r>
              <a:rPr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4</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6</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8</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10</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12</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14</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16</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18</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20</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r>
              <a:rPr kumimoji="1" lang="ja-JP" altLang="en-US" sz="1050" dirty="0" smtClean="0">
                <a:solidFill>
                  <a:schemeClr val="tx1"/>
                </a:solidFill>
                <a:latin typeface="+mj-ea"/>
                <a:ea typeface="+mj-ea"/>
              </a:rPr>
              <a:t>　　　　</a:t>
            </a:r>
            <a:r>
              <a:rPr kumimoji="1" lang="en-US" altLang="ja-JP" sz="1050" dirty="0" smtClean="0">
                <a:solidFill>
                  <a:schemeClr val="tx1"/>
                </a:solidFill>
                <a:latin typeface="+mj-ea"/>
                <a:ea typeface="+mj-ea"/>
              </a:rPr>
              <a:t>22</a:t>
            </a:r>
            <a:r>
              <a:rPr kumimoji="1" lang="ja-JP" altLang="en-US" sz="1050" dirty="0" smtClean="0">
                <a:solidFill>
                  <a:schemeClr val="tx1"/>
                </a:solidFill>
                <a:latin typeface="+mj-ea"/>
                <a:ea typeface="+mj-ea"/>
              </a:rPr>
              <a:t>：</a:t>
            </a:r>
            <a:r>
              <a:rPr kumimoji="1" lang="en-US" altLang="ja-JP" sz="1050" dirty="0" smtClean="0">
                <a:solidFill>
                  <a:schemeClr val="tx1"/>
                </a:solidFill>
                <a:latin typeface="+mj-ea"/>
                <a:ea typeface="+mj-ea"/>
              </a:rPr>
              <a:t>00</a:t>
            </a:r>
            <a:endParaRPr kumimoji="1" lang="ja-JP" altLang="en-US" sz="1050" dirty="0">
              <a:solidFill>
                <a:schemeClr val="tx1"/>
              </a:solidFill>
              <a:latin typeface="+mj-ea"/>
              <a:ea typeface="+mj-ea"/>
            </a:endParaRPr>
          </a:p>
        </p:txBody>
      </p:sp>
      <p:sp>
        <p:nvSpPr>
          <p:cNvPr id="13" name="正方形/長方形 12"/>
          <p:cNvSpPr/>
          <p:nvPr/>
        </p:nvSpPr>
        <p:spPr>
          <a:xfrm>
            <a:off x="1547664" y="5589240"/>
            <a:ext cx="432048"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起床</a:t>
            </a:r>
            <a:endParaRPr kumimoji="1" lang="ja-JP" altLang="en-US" sz="900" dirty="0">
              <a:solidFill>
                <a:schemeClr val="tx1"/>
              </a:solidFill>
            </a:endParaRPr>
          </a:p>
        </p:txBody>
      </p:sp>
      <p:sp>
        <p:nvSpPr>
          <p:cNvPr id="16" name="正方形/長方形 15"/>
          <p:cNvSpPr/>
          <p:nvPr/>
        </p:nvSpPr>
        <p:spPr>
          <a:xfrm>
            <a:off x="1835696" y="5085184"/>
            <a:ext cx="504056" cy="432048"/>
          </a:xfrm>
          <a:prstGeom prst="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就業</a:t>
            </a:r>
            <a:endParaRPr kumimoji="1" lang="ja-JP" altLang="en-US" sz="900" dirty="0">
              <a:solidFill>
                <a:schemeClr val="tx1"/>
              </a:solidFill>
              <a:latin typeface="ＭＳ Ｐ明朝" pitchFamily="18" charset="-128"/>
              <a:ea typeface="ＭＳ Ｐ明朝" pitchFamily="18" charset="-128"/>
            </a:endParaRPr>
          </a:p>
        </p:txBody>
      </p:sp>
      <p:sp>
        <p:nvSpPr>
          <p:cNvPr id="17" name="正方形/長方形 16"/>
          <p:cNvSpPr/>
          <p:nvPr/>
        </p:nvSpPr>
        <p:spPr>
          <a:xfrm>
            <a:off x="2411760" y="5085184"/>
            <a:ext cx="1728192" cy="432048"/>
          </a:xfrm>
          <a:prstGeom prst="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ＭＳ Ｐ明朝" pitchFamily="18" charset="-128"/>
                <a:ea typeface="ＭＳ Ｐ明朝" pitchFamily="18" charset="-128"/>
              </a:rPr>
              <a:t>就業</a:t>
            </a:r>
            <a:endParaRPr kumimoji="1" lang="ja-JP" altLang="en-US" sz="900" dirty="0">
              <a:solidFill>
                <a:schemeClr val="tx1"/>
              </a:solidFill>
            </a:endParaRPr>
          </a:p>
        </p:txBody>
      </p:sp>
      <p:sp>
        <p:nvSpPr>
          <p:cNvPr id="18" name="正方形/長方形 17"/>
          <p:cNvSpPr/>
          <p:nvPr/>
        </p:nvSpPr>
        <p:spPr>
          <a:xfrm>
            <a:off x="4211960" y="5085184"/>
            <a:ext cx="1656184" cy="432048"/>
          </a:xfrm>
          <a:prstGeom prst="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就業</a:t>
            </a:r>
            <a:endParaRPr kumimoji="1" lang="ja-JP" altLang="en-US" sz="900" dirty="0">
              <a:solidFill>
                <a:schemeClr val="tx1"/>
              </a:solidFill>
              <a:latin typeface="ＭＳ Ｐ明朝" pitchFamily="18" charset="-128"/>
              <a:ea typeface="ＭＳ Ｐ明朝" pitchFamily="18" charset="-128"/>
            </a:endParaRPr>
          </a:p>
        </p:txBody>
      </p:sp>
      <p:sp>
        <p:nvSpPr>
          <p:cNvPr id="19" name="正方形/長方形 18"/>
          <p:cNvSpPr/>
          <p:nvPr/>
        </p:nvSpPr>
        <p:spPr>
          <a:xfrm>
            <a:off x="5940152" y="5085184"/>
            <a:ext cx="1008112" cy="432048"/>
          </a:xfrm>
          <a:prstGeom prst="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就業</a:t>
            </a:r>
            <a:endParaRPr kumimoji="1" lang="ja-JP" altLang="en-US" sz="900" dirty="0">
              <a:solidFill>
                <a:schemeClr val="tx1"/>
              </a:solidFill>
              <a:latin typeface="ＭＳ Ｐ明朝" pitchFamily="18" charset="-128"/>
              <a:ea typeface="ＭＳ Ｐ明朝" pitchFamily="18" charset="-128"/>
            </a:endParaRPr>
          </a:p>
        </p:txBody>
      </p:sp>
      <p:cxnSp>
        <p:nvCxnSpPr>
          <p:cNvPr id="21" name="直線コネクタ 20"/>
          <p:cNvCxnSpPr/>
          <p:nvPr/>
        </p:nvCxnSpPr>
        <p:spPr>
          <a:xfrm>
            <a:off x="1691680" y="5157192"/>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272" y="5157192"/>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732240" y="5589240"/>
            <a:ext cx="504056"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終業</a:t>
            </a:r>
            <a:endParaRPr kumimoji="1" lang="ja-JP" altLang="en-US" sz="900" dirty="0">
              <a:solidFill>
                <a:schemeClr val="tx1"/>
              </a:solidFill>
            </a:endParaRPr>
          </a:p>
        </p:txBody>
      </p:sp>
      <p:sp>
        <p:nvSpPr>
          <p:cNvPr id="27" name="正方形/長方形 26"/>
          <p:cNvSpPr/>
          <p:nvPr/>
        </p:nvSpPr>
        <p:spPr>
          <a:xfrm>
            <a:off x="179512" y="5157192"/>
            <a:ext cx="1296144" cy="5040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諏訪郡の製糸工場</a:t>
            </a:r>
            <a:endParaRPr kumimoji="1"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明治</a:t>
            </a:r>
            <a:r>
              <a:rPr lang="en-US" altLang="ja-JP" sz="900" dirty="0" smtClean="0">
                <a:solidFill>
                  <a:schemeClr val="tx1"/>
                </a:solidFill>
                <a:latin typeface="ＭＳ Ｐ明朝" pitchFamily="18" charset="-128"/>
                <a:ea typeface="ＭＳ Ｐ明朝" pitchFamily="18" charset="-128"/>
              </a:rPr>
              <a:t>30</a:t>
            </a:r>
            <a:r>
              <a:rPr lang="ja-JP" altLang="en-US" sz="900" dirty="0" smtClean="0">
                <a:solidFill>
                  <a:schemeClr val="tx1"/>
                </a:solidFill>
                <a:latin typeface="ＭＳ Ｐ明朝" pitchFamily="18" charset="-128"/>
                <a:ea typeface="ＭＳ Ｐ明朝" pitchFamily="18" charset="-128"/>
              </a:rPr>
              <a:t>年代　農商務省の「職工事情」より</a:t>
            </a:r>
            <a:endParaRPr kumimoji="1" lang="ja-JP" altLang="en-US" sz="900" dirty="0">
              <a:solidFill>
                <a:schemeClr val="tx1"/>
              </a:solidFill>
              <a:latin typeface="ＭＳ Ｐ明朝" pitchFamily="18" charset="-128"/>
              <a:ea typeface="ＭＳ Ｐ明朝" pitchFamily="18" charset="-128"/>
            </a:endParaRPr>
          </a:p>
        </p:txBody>
      </p:sp>
      <p:sp>
        <p:nvSpPr>
          <p:cNvPr id="28" name="正方形/長方形 27"/>
          <p:cNvSpPr/>
          <p:nvPr/>
        </p:nvSpPr>
        <p:spPr>
          <a:xfrm>
            <a:off x="7164288" y="5157192"/>
            <a:ext cx="136815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労働時間の</a:t>
            </a:r>
            <a:endParaRPr kumimoji="1" lang="en-US" altLang="ja-JP" sz="1050" dirty="0" smtClean="0">
              <a:solidFill>
                <a:schemeClr val="tx1"/>
              </a:solidFill>
              <a:latin typeface="ＭＳ Ｐ明朝" pitchFamily="18" charset="-128"/>
              <a:ea typeface="ＭＳ Ｐ明朝" pitchFamily="18" charset="-128"/>
            </a:endParaRPr>
          </a:p>
          <a:p>
            <a:pPr algn="ctr"/>
            <a:r>
              <a:rPr kumimoji="1" lang="ja-JP" altLang="en-US" sz="1050" dirty="0" smtClean="0">
                <a:solidFill>
                  <a:schemeClr val="tx1"/>
                </a:solidFill>
                <a:latin typeface="ＭＳ Ｐ明朝" pitchFamily="18" charset="-128"/>
                <a:ea typeface="ＭＳ Ｐ明朝" pitchFamily="18" charset="-128"/>
              </a:rPr>
              <a:t>合計は</a:t>
            </a:r>
            <a:r>
              <a:rPr kumimoji="1" lang="en-US" altLang="ja-JP" sz="1050" dirty="0" smtClean="0">
                <a:solidFill>
                  <a:schemeClr val="tx1"/>
                </a:solidFill>
                <a:latin typeface="ＭＳ Ｐ明朝" pitchFamily="18" charset="-128"/>
                <a:ea typeface="ＭＳ Ｐ明朝" pitchFamily="18" charset="-128"/>
              </a:rPr>
              <a:t>14</a:t>
            </a:r>
            <a:r>
              <a:rPr kumimoji="1" lang="ja-JP" altLang="en-US" sz="1050" dirty="0" smtClean="0">
                <a:solidFill>
                  <a:schemeClr val="tx1"/>
                </a:solidFill>
                <a:latin typeface="ＭＳ Ｐ明朝" pitchFamily="18" charset="-128"/>
                <a:ea typeface="ＭＳ Ｐ明朝" pitchFamily="18" charset="-128"/>
              </a:rPr>
              <a:t>時間</a:t>
            </a:r>
            <a:r>
              <a:rPr kumimoji="1" lang="en-US" altLang="ja-JP" sz="1050" dirty="0" smtClean="0">
                <a:solidFill>
                  <a:schemeClr val="tx1"/>
                </a:solidFill>
                <a:latin typeface="ＭＳ Ｐ明朝" pitchFamily="18" charset="-128"/>
                <a:ea typeface="ＭＳ Ｐ明朝" pitchFamily="18" charset="-128"/>
              </a:rPr>
              <a:t>20</a:t>
            </a:r>
            <a:r>
              <a:rPr kumimoji="1" lang="ja-JP" altLang="en-US" sz="1050" dirty="0" smtClean="0">
                <a:solidFill>
                  <a:schemeClr val="tx1"/>
                </a:solidFill>
                <a:latin typeface="ＭＳ Ｐ明朝" pitchFamily="18" charset="-128"/>
                <a:ea typeface="ＭＳ Ｐ明朝" pitchFamily="18" charset="-128"/>
              </a:rPr>
              <a:t>分</a:t>
            </a:r>
            <a:endParaRPr kumimoji="1" lang="ja-JP" altLang="en-US" sz="1050" dirty="0">
              <a:solidFill>
                <a:schemeClr val="tx1"/>
              </a:solidFill>
              <a:latin typeface="ＭＳ Ｐ明朝" pitchFamily="18" charset="-128"/>
              <a:ea typeface="ＭＳ Ｐ明朝" pitchFamily="18" charset="-128"/>
            </a:endParaRPr>
          </a:p>
        </p:txBody>
      </p:sp>
      <p:sp>
        <p:nvSpPr>
          <p:cNvPr id="29" name="正方形/長方形 28"/>
          <p:cNvSpPr/>
          <p:nvPr/>
        </p:nvSpPr>
        <p:spPr>
          <a:xfrm>
            <a:off x="2195736" y="5589240"/>
            <a:ext cx="504056"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朝食</a:t>
            </a:r>
            <a:endParaRPr kumimoji="1" lang="ja-JP" altLang="en-US" sz="900" dirty="0">
              <a:solidFill>
                <a:schemeClr val="tx1"/>
              </a:solidFill>
            </a:endParaRPr>
          </a:p>
        </p:txBody>
      </p:sp>
      <p:sp>
        <p:nvSpPr>
          <p:cNvPr id="30" name="正方形/長方形 29"/>
          <p:cNvSpPr/>
          <p:nvPr/>
        </p:nvSpPr>
        <p:spPr>
          <a:xfrm>
            <a:off x="3851920" y="5589240"/>
            <a:ext cx="648072"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昼食</a:t>
            </a:r>
            <a:endParaRPr kumimoji="1" lang="ja-JP" altLang="en-US" sz="900" dirty="0">
              <a:solidFill>
                <a:schemeClr val="tx1"/>
              </a:solidFill>
            </a:endParaRPr>
          </a:p>
        </p:txBody>
      </p:sp>
      <p:sp>
        <p:nvSpPr>
          <p:cNvPr id="31" name="正方形/長方形 30"/>
          <p:cNvSpPr/>
          <p:nvPr/>
        </p:nvSpPr>
        <p:spPr>
          <a:xfrm>
            <a:off x="5652120" y="5589240"/>
            <a:ext cx="432048"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小憩</a:t>
            </a:r>
            <a:endParaRPr kumimoji="1" lang="ja-JP" altLang="en-US" sz="900" dirty="0">
              <a:solidFill>
                <a:schemeClr val="tx1"/>
              </a:solidFill>
            </a:endParaRPr>
          </a:p>
        </p:txBody>
      </p:sp>
      <p:sp>
        <p:nvSpPr>
          <p:cNvPr id="34" name="正方形/長方形 33"/>
          <p:cNvSpPr/>
          <p:nvPr/>
        </p:nvSpPr>
        <p:spPr>
          <a:xfrm>
            <a:off x="971600" y="2564904"/>
            <a:ext cx="4320480" cy="1656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明治</a:t>
            </a:r>
            <a:r>
              <a:rPr kumimoji="1" lang="en-US" altLang="ja-JP" sz="1050" dirty="0" smtClean="0">
                <a:solidFill>
                  <a:schemeClr val="tx1"/>
                </a:solidFill>
                <a:latin typeface="ＭＳ Ｐ明朝" pitchFamily="18" charset="-128"/>
                <a:ea typeface="ＭＳ Ｐ明朝" pitchFamily="18" charset="-128"/>
              </a:rPr>
              <a:t>18</a:t>
            </a:r>
            <a:r>
              <a:rPr kumimoji="1" lang="ja-JP" altLang="en-US" sz="1050" dirty="0" smtClean="0">
                <a:solidFill>
                  <a:schemeClr val="tx1"/>
                </a:solidFill>
                <a:latin typeface="ＭＳ Ｐ明朝" pitchFamily="18" charset="-128"/>
                <a:ea typeface="ＭＳ Ｐ明朝" pitchFamily="18" charset="-128"/>
              </a:rPr>
              <a:t>年</a:t>
            </a:r>
            <a:r>
              <a:rPr lang="ja-JP" altLang="en-US" sz="1050" dirty="0" smtClean="0">
                <a:solidFill>
                  <a:schemeClr val="tx1"/>
                </a:solidFill>
                <a:latin typeface="ＭＳ Ｐ明朝" pitchFamily="18" charset="-128"/>
                <a:ea typeface="ＭＳ Ｐ明朝" pitchFamily="18" charset="-128"/>
              </a:rPr>
              <a:t>、甲府の雨宮製糸工場で、支配人が「工女のうち若寡婦とか或いはまた、顔の美しき別嬪とか言うと、</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円の前借を申し込めばよしきたと右から左へと貸し渡すも、他の亭主もちとか、顔つきのみにくきものには</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円貸すのにもよしと返事をなさぬので、工女中の多数はその不公平を怒り、どこの娘が首唱</a:t>
            </a:r>
            <a:r>
              <a:rPr lang="ja-JP" altLang="en-US" sz="1050" dirty="0" err="1" smtClean="0">
                <a:solidFill>
                  <a:schemeClr val="tx1"/>
                </a:solidFill>
                <a:latin typeface="ＭＳ Ｐ明朝" pitchFamily="18" charset="-128"/>
                <a:ea typeface="ＭＳ Ｐ明朝" pitchFamily="18" charset="-128"/>
              </a:rPr>
              <a:t>せしか、</a:t>
            </a:r>
            <a:r>
              <a:rPr lang="ja-JP" altLang="en-US" sz="1050" dirty="0" smtClean="0">
                <a:solidFill>
                  <a:schemeClr val="tx1"/>
                </a:solidFill>
                <a:latin typeface="ＭＳ Ｐ明朝" pitchFamily="18" charset="-128"/>
                <a:ea typeface="ＭＳ Ｐ明朝" pitchFamily="18" charset="-128"/>
              </a:rPr>
              <a:t>ここばかり銭をとるところでないから明日から総体に休みましょうとの動議ひとたび出ると、満場のひびきの声に応ずるがごとく一致賛成し、おたけさんも、</a:t>
            </a:r>
            <a:r>
              <a:rPr lang="ja-JP" altLang="en-US" sz="1050" dirty="0" err="1" smtClean="0">
                <a:solidFill>
                  <a:schemeClr val="tx1"/>
                </a:solidFill>
                <a:latin typeface="ＭＳ Ｐ明朝" pitchFamily="18" charset="-128"/>
                <a:ea typeface="ＭＳ Ｐ明朝" pitchFamily="18" charset="-128"/>
              </a:rPr>
              <a:t>おまっちゃんも</a:t>
            </a:r>
            <a:r>
              <a:rPr lang="ja-JP" altLang="en-US" sz="1050" dirty="0" smtClean="0">
                <a:solidFill>
                  <a:schemeClr val="tx1"/>
                </a:solidFill>
                <a:latin typeface="ＭＳ Ｐ明朝" pitchFamily="18" charset="-128"/>
                <a:ea typeface="ＭＳ Ｐ明朝" pitchFamily="18" charset="-128"/>
              </a:rPr>
              <a:t>約束を破ってはいけませんよとかたく約を定め、その翌朝製糸場の笛声あがるも誰一人よりつくものなし」</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山梨日々新聞</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というストライキが起きた。</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「日本歴史」</a:t>
            </a:r>
            <a:r>
              <a:rPr lang="en-US" altLang="ja-JP" sz="1050" dirty="0" smtClean="0">
                <a:solidFill>
                  <a:schemeClr val="tx1"/>
                </a:solidFill>
                <a:latin typeface="ＭＳ Ｐ明朝" pitchFamily="18" charset="-128"/>
                <a:ea typeface="ＭＳ Ｐ明朝" pitchFamily="18" charset="-128"/>
              </a:rPr>
              <a:t>22</a:t>
            </a:r>
            <a:r>
              <a:rPr lang="ja-JP" altLang="en-US" sz="1050" dirty="0" smtClean="0">
                <a:solidFill>
                  <a:schemeClr val="tx1"/>
                </a:solidFill>
                <a:latin typeface="ＭＳ Ｐ明朝" pitchFamily="18" charset="-128"/>
                <a:ea typeface="ＭＳ Ｐ明朝" pitchFamily="18" charset="-128"/>
              </a:rPr>
              <a:t>　中公文庫</a:t>
            </a:r>
            <a:r>
              <a:rPr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p:txBody>
      </p:sp>
      <p:sp>
        <p:nvSpPr>
          <p:cNvPr id="35" name="正方形/長方形 34"/>
          <p:cNvSpPr/>
          <p:nvPr/>
        </p:nvSpPr>
        <p:spPr>
          <a:xfrm>
            <a:off x="5580112" y="1844824"/>
            <a:ext cx="3240360" cy="2880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050" dirty="0" smtClean="0">
                <a:solidFill>
                  <a:schemeClr val="tx1"/>
                </a:solidFill>
                <a:latin typeface="ＭＳ Ｐ明朝" pitchFamily="18" charset="-128"/>
                <a:ea typeface="ＭＳ Ｐ明朝" pitchFamily="18" charset="-128"/>
              </a:rPr>
              <a:t>　松村ときよ　</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山崎</a:t>
            </a:r>
            <a:r>
              <a:rPr lang="en-US" altLang="ja-JP" sz="1050" dirty="0" smtClean="0">
                <a:solidFill>
                  <a:schemeClr val="tx1"/>
                </a:solidFill>
                <a:latin typeface="ＭＳ Ｐ明朝" pitchFamily="18" charset="-128"/>
                <a:ea typeface="ＭＳ Ｐ明朝" pitchFamily="18" charset="-128"/>
              </a:rPr>
              <a:t>)</a:t>
            </a:r>
          </a:p>
          <a:p>
            <a:r>
              <a:rPr kumimoji="1" lang="ja-JP" altLang="en-US" sz="1050" dirty="0" smtClean="0">
                <a:solidFill>
                  <a:schemeClr val="tx1"/>
                </a:solidFill>
                <a:latin typeface="ＭＳ Ｐ明朝" pitchFamily="18" charset="-128"/>
                <a:ea typeface="ＭＳ Ｐ明朝" pitchFamily="18" charset="-128"/>
              </a:rPr>
              <a:t>      「</a:t>
            </a:r>
            <a:r>
              <a:rPr kumimoji="1" lang="en-US" altLang="ja-JP" sz="1050" dirty="0" smtClean="0">
                <a:solidFill>
                  <a:schemeClr val="tx1"/>
                </a:solidFill>
                <a:latin typeface="ＭＳ Ｐ明朝" pitchFamily="18" charset="-128"/>
                <a:ea typeface="ＭＳ Ｐ明朝" pitchFamily="18" charset="-128"/>
              </a:rPr>
              <a:t>15</a:t>
            </a:r>
            <a:r>
              <a:rPr kumimoji="1" lang="ja-JP" altLang="en-US" sz="1050" dirty="0" smtClean="0">
                <a:solidFill>
                  <a:schemeClr val="tx1"/>
                </a:solidFill>
                <a:latin typeface="ＭＳ Ｐ明朝" pitchFamily="18" charset="-128"/>
                <a:ea typeface="ＭＳ Ｐ明朝" pitchFamily="18" charset="-128"/>
              </a:rPr>
              <a:t>歳の少女の成長記」から</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・ごはんをおかわりをさせてほしい。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・タクワン二切れではたりない。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・胡麻塩とタクワンをもっと食べたい。飯台の上に</a:t>
            </a:r>
            <a:r>
              <a:rPr lang="ja-JP" altLang="en-US" sz="1050" dirty="0" err="1" smtClean="0">
                <a:solidFill>
                  <a:schemeClr val="tx1"/>
                </a:solidFill>
                <a:latin typeface="ＭＳ Ｐ明朝" pitchFamily="18" charset="-128"/>
                <a:ea typeface="ＭＳ Ｐ明朝" pitchFamily="18" charset="-128"/>
              </a:rPr>
              <a:t>い</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lang="ja-JP" altLang="en-US" sz="1050" dirty="0" err="1" smtClean="0">
                <a:solidFill>
                  <a:schemeClr val="tx1"/>
                </a:solidFill>
                <a:latin typeface="ＭＳ Ｐ明朝" pitchFamily="18" charset="-128"/>
                <a:ea typeface="ＭＳ Ｐ明朝" pitchFamily="18" charset="-128"/>
              </a:rPr>
              <a:t>つも置</a:t>
            </a:r>
            <a:r>
              <a:rPr lang="ja-JP" altLang="en-US" sz="1050" dirty="0" smtClean="0">
                <a:solidFill>
                  <a:schemeClr val="tx1"/>
                </a:solidFill>
                <a:latin typeface="ＭＳ Ｐ明朝" pitchFamily="18" charset="-128"/>
                <a:ea typeface="ＭＳ Ｐ明朝" pitchFamily="18" charset="-128"/>
              </a:rPr>
              <a:t>いてほしい。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・労働時間を</a:t>
            </a:r>
            <a:r>
              <a:rPr lang="en-US" altLang="ja-JP" sz="1050" dirty="0" smtClean="0">
                <a:solidFill>
                  <a:schemeClr val="tx1"/>
                </a:solidFill>
                <a:latin typeface="ＭＳ Ｐ明朝" pitchFamily="18" charset="-128"/>
                <a:ea typeface="ＭＳ Ｐ明朝" pitchFamily="18" charset="-128"/>
              </a:rPr>
              <a:t>8</a:t>
            </a:r>
            <a:r>
              <a:rPr lang="ja-JP" altLang="en-US" sz="1050" dirty="0" smtClean="0">
                <a:solidFill>
                  <a:schemeClr val="tx1"/>
                </a:solidFill>
                <a:latin typeface="ＭＳ Ｐ明朝" pitchFamily="18" charset="-128"/>
                <a:ea typeface="ＭＳ Ｐ明朝" pitchFamily="18" charset="-128"/>
              </a:rPr>
              <a:t>時間に。</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・作業服を二着、夏冬用を。</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・消灯時間を９時でなく</a:t>
            </a:r>
            <a:r>
              <a:rPr lang="en-US" altLang="ja-JP" sz="1050" dirty="0" smtClean="0">
                <a:solidFill>
                  <a:schemeClr val="tx1"/>
                </a:solidFill>
                <a:latin typeface="ＭＳ Ｐ明朝" pitchFamily="18" charset="-128"/>
                <a:ea typeface="ＭＳ Ｐ明朝" pitchFamily="18" charset="-128"/>
              </a:rPr>
              <a:t>10</a:t>
            </a:r>
            <a:r>
              <a:rPr lang="ja-JP" altLang="en-US" sz="1050" dirty="0" smtClean="0">
                <a:solidFill>
                  <a:schemeClr val="tx1"/>
                </a:solidFill>
                <a:latin typeface="ＭＳ Ｐ明朝" pitchFamily="18" charset="-128"/>
                <a:ea typeface="ＭＳ Ｐ明朝" pitchFamily="18" charset="-128"/>
              </a:rPr>
              <a:t>時に。</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・外出も</a:t>
            </a:r>
            <a:r>
              <a:rPr lang="en-US" altLang="ja-JP" sz="1050" dirty="0" smtClean="0">
                <a:solidFill>
                  <a:schemeClr val="tx1"/>
                </a:solidFill>
                <a:latin typeface="ＭＳ Ｐ明朝" pitchFamily="18" charset="-128"/>
                <a:ea typeface="ＭＳ Ｐ明朝" pitchFamily="18" charset="-128"/>
              </a:rPr>
              <a:t>8</a:t>
            </a:r>
            <a:r>
              <a:rPr lang="ja-JP" altLang="en-US" sz="1050" dirty="0" smtClean="0">
                <a:solidFill>
                  <a:schemeClr val="tx1"/>
                </a:solidFill>
                <a:latin typeface="ＭＳ Ｐ明朝" pitchFamily="18" charset="-128"/>
                <a:ea typeface="ＭＳ Ｐ明朝" pitchFamily="18" charset="-128"/>
              </a:rPr>
              <a:t>時でなく</a:t>
            </a:r>
            <a:r>
              <a:rPr lang="en-US" altLang="ja-JP" sz="1050" dirty="0" smtClean="0">
                <a:solidFill>
                  <a:schemeClr val="tx1"/>
                </a:solidFill>
                <a:latin typeface="ＭＳ Ｐ明朝" pitchFamily="18" charset="-128"/>
                <a:ea typeface="ＭＳ Ｐ明朝" pitchFamily="18" charset="-128"/>
              </a:rPr>
              <a:t>9</a:t>
            </a:r>
            <a:r>
              <a:rPr lang="ja-JP" altLang="en-US" sz="1050" dirty="0" smtClean="0">
                <a:solidFill>
                  <a:schemeClr val="tx1"/>
                </a:solidFill>
                <a:latin typeface="ＭＳ Ｐ明朝" pitchFamily="18" charset="-128"/>
                <a:ea typeface="ＭＳ Ｐ明朝" pitchFamily="18" charset="-128"/>
              </a:rPr>
              <a:t>時までに。</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・外出、外泊は届出制でなく口頭で。</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・お茶お花の先生をよんで習わせて。</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・ボーナスは売れ残りの反物ではなく現金でほしい。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・有給休暇を。</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・生理休暇を。</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・寮を増築して部屋の人数を減らしてほしい。</a:t>
            </a:r>
            <a:endParaRPr kumimoji="1" lang="en-US" altLang="ja-JP" sz="1050" dirty="0" smtClean="0">
              <a:solidFill>
                <a:schemeClr val="tx1"/>
              </a:solidFill>
              <a:latin typeface="ＭＳ Ｐ明朝" pitchFamily="18" charset="-128"/>
              <a:ea typeface="ＭＳ Ｐ明朝" pitchFamily="18" charset="-128"/>
            </a:endParaRPr>
          </a:p>
          <a:p>
            <a:pPr algn="ctr"/>
            <a:endParaRPr lang="en-US" altLang="ja-JP" sz="1050" dirty="0" smtClean="0">
              <a:solidFill>
                <a:schemeClr val="tx1"/>
              </a:solidFill>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女工哀史</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をぬりかえた織姫たち」</a:t>
            </a:r>
            <a:endParaRPr lang="en-US" altLang="ja-JP" sz="1050" dirty="0" smtClean="0">
              <a:solidFill>
                <a:schemeClr val="tx1"/>
              </a:solidFill>
              <a:latin typeface="ＭＳ Ｐ明朝" pitchFamily="18" charset="-128"/>
              <a:ea typeface="ＭＳ Ｐ明朝" pitchFamily="18" charset="-128"/>
            </a:endParaRPr>
          </a:p>
        </p:txBody>
      </p:sp>
      <p:sp>
        <p:nvSpPr>
          <p:cNvPr id="36" name="正方形/長方形 35"/>
          <p:cNvSpPr/>
          <p:nvPr/>
        </p:nvSpPr>
        <p:spPr>
          <a:xfrm>
            <a:off x="8028384" y="4149080"/>
            <a:ext cx="720080" cy="36004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昭和</a:t>
            </a:r>
            <a:r>
              <a:rPr kumimoji="1" lang="en-US" altLang="ja-JP" sz="900" dirty="0" smtClean="0">
                <a:solidFill>
                  <a:schemeClr val="tx1"/>
                </a:solidFill>
                <a:latin typeface="ＭＳ Ｐ明朝" pitchFamily="18" charset="-128"/>
                <a:ea typeface="ＭＳ Ｐ明朝" pitchFamily="18" charset="-128"/>
              </a:rPr>
              <a:t>27</a:t>
            </a:r>
            <a:r>
              <a:rPr kumimoji="1" lang="ja-JP" altLang="en-US" sz="900" dirty="0" smtClean="0">
                <a:solidFill>
                  <a:schemeClr val="tx1"/>
                </a:solidFill>
                <a:latin typeface="ＭＳ Ｐ明朝" pitchFamily="18" charset="-128"/>
                <a:ea typeface="ＭＳ Ｐ明朝" pitchFamily="18" charset="-128"/>
              </a:rPr>
              <a:t>年から</a:t>
            </a:r>
            <a:r>
              <a:rPr kumimoji="1" lang="ja-JP" altLang="en-US" sz="800" dirty="0" smtClean="0">
                <a:solidFill>
                  <a:schemeClr val="tx1"/>
                </a:solidFill>
                <a:latin typeface="ＭＳ Ｐ明朝" pitchFamily="18" charset="-128"/>
                <a:ea typeface="ＭＳ Ｐ明朝" pitchFamily="18" charset="-128"/>
              </a:rPr>
              <a:t>働く</a:t>
            </a:r>
            <a:endParaRPr kumimoji="1" lang="ja-JP" altLang="en-US" sz="800" dirty="0">
              <a:solidFill>
                <a:schemeClr val="tx1"/>
              </a:solidFill>
              <a:latin typeface="ＭＳ Ｐ明朝" pitchFamily="18" charset="-128"/>
              <a:ea typeface="ＭＳ Ｐ明朝" pitchFamily="18" charset="-128"/>
            </a:endParaRPr>
          </a:p>
        </p:txBody>
      </p:sp>
      <p:sp>
        <p:nvSpPr>
          <p:cNvPr id="37" name="正方形/長方形 36"/>
          <p:cNvSpPr/>
          <p:nvPr/>
        </p:nvSpPr>
        <p:spPr>
          <a:xfrm>
            <a:off x="971600" y="4293096"/>
            <a:ext cx="4392488" cy="43204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ＭＳ Ｐ明朝" pitchFamily="18" charset="-128"/>
                <a:ea typeface="ＭＳ Ｐ明朝" pitchFamily="18" charset="-128"/>
              </a:rPr>
              <a:t>100</a:t>
            </a:r>
            <a:r>
              <a:rPr lang="ja-JP" altLang="en-US" sz="1050" dirty="0" smtClean="0">
                <a:solidFill>
                  <a:schemeClr val="tx1"/>
                </a:solidFill>
                <a:latin typeface="ＭＳ Ｐ明朝" pitchFamily="18" charset="-128"/>
                <a:ea typeface="ＭＳ Ｐ明朝" pitchFamily="18" charset="-128"/>
              </a:rPr>
              <a:t>名以上の女工たちが長時間労働や低賃金や一方的な罰金制度に抗議。一日</a:t>
            </a:r>
            <a:r>
              <a:rPr lang="en-US" altLang="ja-JP" sz="1050" dirty="0" smtClean="0">
                <a:solidFill>
                  <a:schemeClr val="tx1"/>
                </a:solidFill>
                <a:latin typeface="ＭＳ Ｐ明朝" pitchFamily="18" charset="-128"/>
                <a:ea typeface="ＭＳ Ｐ明朝" pitchFamily="18" charset="-128"/>
              </a:rPr>
              <a:t>14</a:t>
            </a:r>
            <a:r>
              <a:rPr lang="ja-JP" altLang="en-US" sz="1050" dirty="0" smtClean="0">
                <a:solidFill>
                  <a:schemeClr val="tx1"/>
                </a:solidFill>
                <a:latin typeface="ＭＳ Ｐ明朝" pitchFamily="18" charset="-128"/>
                <a:ea typeface="ＭＳ Ｐ明朝" pitchFamily="18" charset="-128"/>
              </a:rPr>
              <a:t>時間労働に戻し、待遇改善の要求のほとんどを勝ちとった。</a:t>
            </a:r>
            <a:endParaRPr lang="en-US" altLang="ja-JP" sz="1050" dirty="0" smtClean="0">
              <a:solidFill>
                <a:schemeClr val="tx1"/>
              </a:solidFill>
              <a:latin typeface="ＭＳ Ｐ明朝" pitchFamily="18" charset="-128"/>
              <a:ea typeface="ＭＳ Ｐ明朝" pitchFamily="18" charset="-128"/>
            </a:endParaRPr>
          </a:p>
        </p:txBody>
      </p:sp>
      <p:cxnSp>
        <p:nvCxnSpPr>
          <p:cNvPr id="33" name="直線コネクタ 32"/>
          <p:cNvCxnSpPr/>
          <p:nvPr/>
        </p:nvCxnSpPr>
        <p:spPr>
          <a:xfrm>
            <a:off x="755576" y="764704"/>
            <a:ext cx="0" cy="10081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755576" y="1700808"/>
            <a:ext cx="7632848" cy="7200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683568" y="188640"/>
            <a:ext cx="1080120" cy="504056"/>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労働基準法</a:t>
            </a:r>
            <a:endParaRPr kumimoji="1" lang="en-US" altLang="ja-JP" sz="1050" dirty="0" smtClean="0">
              <a:solidFill>
                <a:schemeClr val="tx1"/>
              </a:solidFill>
            </a:endParaRPr>
          </a:p>
          <a:p>
            <a:pPr algn="ctr"/>
            <a:r>
              <a:rPr lang="ja-JP" altLang="en-US" sz="1050" dirty="0" smtClean="0">
                <a:solidFill>
                  <a:schemeClr val="tx1"/>
                </a:solidFill>
              </a:rPr>
              <a:t>労働組合法</a:t>
            </a:r>
            <a:endParaRPr kumimoji="1" lang="ja-JP" altLang="en-US" sz="1050" dirty="0">
              <a:solidFill>
                <a:schemeClr val="tx1"/>
              </a:solidFill>
            </a:endParaRPr>
          </a:p>
        </p:txBody>
      </p:sp>
      <p:sp>
        <p:nvSpPr>
          <p:cNvPr id="38" name="正方形/長方形 37"/>
          <p:cNvSpPr/>
          <p:nvPr/>
        </p:nvSpPr>
        <p:spPr>
          <a:xfrm>
            <a:off x="6444208" y="6021288"/>
            <a:ext cx="23762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捜索中－「明治</a:t>
            </a:r>
            <a:r>
              <a:rPr kumimoji="1" lang="en-US" altLang="ja-JP" sz="900" dirty="0" smtClean="0">
                <a:solidFill>
                  <a:schemeClr val="tx1"/>
                </a:solidFill>
                <a:latin typeface="ＭＳ Ｐ明朝" pitchFamily="18" charset="-128"/>
                <a:ea typeface="ＭＳ Ｐ明朝" pitchFamily="18" charset="-128"/>
              </a:rPr>
              <a:t>19</a:t>
            </a:r>
            <a:r>
              <a:rPr kumimoji="1" lang="ja-JP" altLang="en-US" sz="900" dirty="0" smtClean="0">
                <a:solidFill>
                  <a:schemeClr val="tx1"/>
                </a:solidFill>
                <a:latin typeface="ＭＳ Ｐ明朝" pitchFamily="18" charset="-128"/>
                <a:ea typeface="ＭＳ Ｐ明朝" pitchFamily="18" charset="-128"/>
              </a:rPr>
              <a:t>年の甲府製糸工場の争議について」</a:t>
            </a:r>
            <a:r>
              <a:rPr kumimoji="1"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米田佐代子「歴史評論</a:t>
            </a:r>
            <a:r>
              <a:rPr lang="en-US" altLang="ja-JP" sz="900" dirty="0" smtClean="0">
                <a:solidFill>
                  <a:schemeClr val="tx1"/>
                </a:solidFill>
                <a:latin typeface="ＭＳ Ｐ明朝" pitchFamily="18" charset="-128"/>
                <a:ea typeface="ＭＳ Ｐ明朝" pitchFamily="18" charset="-128"/>
              </a:rPr>
              <a:t>105</a:t>
            </a:r>
            <a:r>
              <a:rPr lang="ja-JP" altLang="en-US" sz="900" dirty="0" smtClean="0">
                <a:solidFill>
                  <a:schemeClr val="tx1"/>
                </a:solidFill>
                <a:latin typeface="ＭＳ Ｐ明朝" pitchFamily="18" charset="-128"/>
                <a:ea typeface="ＭＳ Ｐ明朝" pitchFamily="18" charset="-128"/>
              </a:rPr>
              <a:t>号」）</a:t>
            </a:r>
            <a:endParaRPr kumimoji="1" lang="ja-JP" altLang="en-US" sz="900" dirty="0">
              <a:solidFill>
                <a:schemeClr val="tx1"/>
              </a:solidFill>
              <a:latin typeface="ＭＳ Ｐ明朝" pitchFamily="18" charset="-128"/>
              <a:ea typeface="ＭＳ Ｐ明朝" pitchFamily="18" charset="-128"/>
            </a:endParaRPr>
          </a:p>
        </p:txBody>
      </p:sp>
      <p:sp>
        <p:nvSpPr>
          <p:cNvPr id="41" name="正方形/長方形 40"/>
          <p:cNvSpPr/>
          <p:nvPr/>
        </p:nvSpPr>
        <p:spPr>
          <a:xfrm>
            <a:off x="179512" y="5949280"/>
            <a:ext cx="266429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smtClean="0">
                <a:latin typeface="ＭＳ Ｐ明朝" pitchFamily="18" charset="-128"/>
                <a:ea typeface="ＭＳ Ｐ明朝" pitchFamily="18" charset="-128"/>
              </a:rPr>
              <a:t>｢</a:t>
            </a:r>
            <a:r>
              <a:rPr kumimoji="1" lang="ja-JP" altLang="en-US" sz="900" dirty="0" smtClean="0">
                <a:solidFill>
                  <a:schemeClr val="tx1"/>
                </a:solidFill>
                <a:latin typeface="ＭＳ Ｐ明朝" pitchFamily="18" charset="-128"/>
                <a:ea typeface="ＭＳ Ｐ明朝" pitchFamily="18" charset="-128"/>
              </a:rPr>
              <a:t>資本論」に出てくる労働時間の実質延長の手口</a:t>
            </a:r>
            <a:endParaRPr kumimoji="1" lang="en-US" altLang="ja-JP" sz="900" dirty="0" smtClean="0">
              <a:solidFill>
                <a:schemeClr val="tx1"/>
              </a:solidFill>
              <a:latin typeface="ＭＳ Ｐ明朝" pitchFamily="18" charset="-128"/>
              <a:ea typeface="ＭＳ Ｐ明朝" pitchFamily="18" charset="-128"/>
            </a:endParaRPr>
          </a:p>
          <a:p>
            <a:r>
              <a:rPr lang="ja-JP" altLang="en-US" sz="6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数分間のちょろまかし</a:t>
            </a:r>
            <a:endParaRPr lang="en-US" altLang="ja-JP" sz="900" dirty="0" smtClean="0">
              <a:solidFill>
                <a:schemeClr val="tx1"/>
              </a:solidFill>
              <a:latin typeface="ＭＳ Ｐ明朝" pitchFamily="18" charset="-128"/>
              <a:ea typeface="ＭＳ Ｐ明朝" pitchFamily="18" charset="-128"/>
            </a:endParaRPr>
          </a:p>
          <a:p>
            <a:r>
              <a:rPr kumimoji="1" lang="ja-JP" altLang="en-US" sz="600" dirty="0" smtClean="0">
                <a:solidFill>
                  <a:schemeClr val="tx1"/>
                </a:solidFill>
                <a:latin typeface="ＭＳ Ｐ明朝" pitchFamily="18" charset="-128"/>
                <a:ea typeface="ＭＳ Ｐ明朝" pitchFamily="18" charset="-128"/>
              </a:rPr>
              <a:t>●</a:t>
            </a:r>
            <a:r>
              <a:rPr kumimoji="1" lang="ja-JP" altLang="en-US" sz="900" dirty="0" smtClean="0">
                <a:solidFill>
                  <a:schemeClr val="tx1"/>
                </a:solidFill>
                <a:latin typeface="ＭＳ Ｐ明朝" pitchFamily="18" charset="-128"/>
                <a:ea typeface="ＭＳ Ｐ明朝" pitchFamily="18" charset="-128"/>
              </a:rPr>
              <a:t>ひったくり</a:t>
            </a:r>
            <a:endParaRPr kumimoji="1" lang="en-US" altLang="ja-JP" sz="900" dirty="0" smtClean="0">
              <a:solidFill>
                <a:schemeClr val="tx1"/>
              </a:solidFill>
              <a:latin typeface="ＭＳ Ｐ明朝" pitchFamily="18" charset="-128"/>
              <a:ea typeface="ＭＳ Ｐ明朝" pitchFamily="18" charset="-128"/>
            </a:endParaRPr>
          </a:p>
          <a:p>
            <a:r>
              <a:rPr lang="ja-JP" altLang="en-US" sz="6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食事時間のかじりとり</a:t>
            </a:r>
            <a:endParaRPr kumimoji="1" lang="ja-JP" altLang="en-US" sz="900" dirty="0">
              <a:solidFill>
                <a:schemeClr val="tx1"/>
              </a:solidFill>
              <a:latin typeface="ＭＳ Ｐ明朝" pitchFamily="18" charset="-128"/>
              <a:ea typeface="ＭＳ Ｐ明朝" pitchFamily="18" charset="-128"/>
            </a:endParaRPr>
          </a:p>
        </p:txBody>
      </p:sp>
      <p:sp>
        <p:nvSpPr>
          <p:cNvPr id="42" name="正方形/長方形 41"/>
          <p:cNvSpPr/>
          <p:nvPr/>
        </p:nvSpPr>
        <p:spPr>
          <a:xfrm>
            <a:off x="2915816" y="5805264"/>
            <a:ext cx="230425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朝夕線香半分　正午</a:t>
            </a:r>
            <a:r>
              <a:rPr kumimoji="1" lang="ja-JP" altLang="en-US" sz="1050" dirty="0" smtClean="0">
                <a:latin typeface="ＭＳ Ｐ明朝" pitchFamily="18" charset="-128"/>
                <a:ea typeface="ＭＳ Ｐ明朝" pitchFamily="18" charset="-128"/>
              </a:rPr>
              <a:t>線香</a:t>
            </a:r>
            <a:r>
              <a:rPr kumimoji="1" lang="en-US" altLang="ja-JP" sz="1050" dirty="0" smtClean="0">
                <a:latin typeface="ＭＳ Ｐ明朝" pitchFamily="18" charset="-128"/>
                <a:ea typeface="ＭＳ Ｐ明朝" pitchFamily="18" charset="-128"/>
              </a:rPr>
              <a:t>1</a:t>
            </a:r>
            <a:r>
              <a:rPr kumimoji="1" lang="ja-JP" altLang="en-US" sz="1050" dirty="0" smtClean="0">
                <a:latin typeface="ＭＳ Ｐ明朝" pitchFamily="18" charset="-128"/>
                <a:ea typeface="ＭＳ Ｐ明朝" pitchFamily="18" charset="-128"/>
              </a:rPr>
              <a:t>本</a:t>
            </a:r>
            <a:endParaRPr kumimoji="1" lang="ja-JP" altLang="en-US" sz="1050"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395536" y="3429000"/>
            <a:ext cx="396044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ea typeface="+mj-ea"/>
              </a:rPr>
              <a:t>３</a:t>
            </a:r>
            <a:r>
              <a:rPr kumimoji="1" lang="ja-JP" altLang="en-US" sz="1050" dirty="0" smtClean="0">
                <a:solidFill>
                  <a:schemeClr val="tx1"/>
                </a:solidFill>
                <a:latin typeface="+mj-ea"/>
                <a:ea typeface="+mj-ea"/>
              </a:rPr>
              <a:t>．</a:t>
            </a:r>
            <a:r>
              <a:rPr lang="en-US" altLang="ja-JP" sz="1050" dirty="0" smtClean="0">
                <a:solidFill>
                  <a:schemeClr val="tx1"/>
                </a:solidFill>
                <a:latin typeface="+mj-ea"/>
                <a:ea typeface="+mj-ea"/>
              </a:rPr>
              <a:t> 65</a:t>
            </a:r>
            <a:r>
              <a:rPr lang="ja-JP" altLang="en-US" sz="1050" dirty="0" smtClean="0">
                <a:solidFill>
                  <a:schemeClr val="tx1"/>
                </a:solidFill>
                <a:latin typeface="+mj-ea"/>
                <a:ea typeface="+mj-ea"/>
              </a:rPr>
              <a:t>年前、戦後出発点の要求は</a:t>
            </a:r>
            <a:r>
              <a:rPr lang="en-US" altLang="ja-JP" sz="1050" dirty="0" smtClean="0">
                <a:solidFill>
                  <a:schemeClr val="tx1"/>
                </a:solidFill>
                <a:latin typeface="+mj-ea"/>
                <a:ea typeface="+mj-ea"/>
              </a:rPr>
              <a:t>…</a:t>
            </a:r>
            <a:r>
              <a:rPr lang="ja-JP" altLang="en-US" sz="1050" dirty="0" err="1" smtClean="0">
                <a:solidFill>
                  <a:schemeClr val="tx1"/>
                </a:solidFill>
                <a:latin typeface="+mj-ea"/>
                <a:ea typeface="+mj-ea"/>
              </a:rPr>
              <a:t>。</a:t>
            </a:r>
            <a:r>
              <a:rPr lang="ja-JP" altLang="en-US" sz="1050" dirty="0" smtClean="0">
                <a:solidFill>
                  <a:schemeClr val="tx1"/>
                </a:solidFill>
                <a:latin typeface="+mj-ea"/>
                <a:ea typeface="+mj-ea"/>
              </a:rPr>
              <a:t>極東委員会は、日本社会に労働組合をどう位置付けようとしたのか。なぜ、推奨したのか。</a:t>
            </a:r>
            <a:endParaRPr kumimoji="1" lang="en-US" altLang="ja-JP" sz="1050" dirty="0" smtClean="0">
              <a:solidFill>
                <a:schemeClr val="tx1"/>
              </a:solidFill>
              <a:latin typeface="+mj-ea"/>
              <a:ea typeface="+mj-ea"/>
            </a:endParaRPr>
          </a:p>
        </p:txBody>
      </p:sp>
      <p:sp>
        <p:nvSpPr>
          <p:cNvPr id="5" name="正方形/長方形 4"/>
          <p:cNvSpPr/>
          <p:nvPr/>
        </p:nvSpPr>
        <p:spPr>
          <a:xfrm>
            <a:off x="611560" y="4149080"/>
            <a:ext cx="374441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推奨された３つの目的　</a:t>
            </a:r>
            <a:r>
              <a:rPr lang="en-US" altLang="ja-JP" sz="1050" dirty="0" smtClean="0">
                <a:solidFill>
                  <a:schemeClr val="tx1"/>
                </a:solidFill>
                <a:latin typeface="ＭＳ Ｐ明朝" pitchFamily="18" charset="-128"/>
                <a:ea typeface="ＭＳ Ｐ明朝" pitchFamily="18" charset="-128"/>
              </a:rPr>
              <a:t/>
            </a:r>
            <a:br>
              <a:rPr lang="en-US" altLang="ja-JP" sz="1050" dirty="0" smtClean="0">
                <a:solidFill>
                  <a:schemeClr val="tx1"/>
                </a:solidFill>
                <a:latin typeface="ＭＳ Ｐ明朝" pitchFamily="18" charset="-128"/>
                <a:ea typeface="ＭＳ Ｐ明朝" pitchFamily="18" charset="-128"/>
              </a:rPr>
            </a:br>
            <a:r>
              <a:rPr lang="ja-JP" altLang="en-US" sz="1050" dirty="0" smtClean="0">
                <a:solidFill>
                  <a:schemeClr val="tx1"/>
                </a:solidFill>
                <a:latin typeface="ＭＳ Ｐ明朝" pitchFamily="18" charset="-128"/>
                <a:ea typeface="ＭＳ Ｐ明朝" pitchFamily="18" charset="-128"/>
              </a:rPr>
              <a:t>①労働条件を防護し、改善するため。</a:t>
            </a:r>
            <a:r>
              <a:rPr lang="en-US" altLang="ja-JP" sz="1050" dirty="0" smtClean="0">
                <a:solidFill>
                  <a:schemeClr val="tx1"/>
                </a:solidFill>
                <a:latin typeface="ＭＳ Ｐ明朝" pitchFamily="18" charset="-128"/>
                <a:ea typeface="ＭＳ Ｐ明朝" pitchFamily="18" charset="-128"/>
              </a:rPr>
              <a:t/>
            </a:r>
            <a:br>
              <a:rPr lang="en-US" altLang="ja-JP" sz="1050" dirty="0" smtClean="0">
                <a:solidFill>
                  <a:schemeClr val="tx1"/>
                </a:solidFill>
                <a:latin typeface="ＭＳ Ｐ明朝" pitchFamily="18" charset="-128"/>
                <a:ea typeface="ＭＳ Ｐ明朝" pitchFamily="18" charset="-128"/>
              </a:rPr>
            </a:br>
            <a:r>
              <a:rPr lang="ja-JP" altLang="en-US" sz="1050" dirty="0" smtClean="0">
                <a:solidFill>
                  <a:schemeClr val="tx1"/>
                </a:solidFill>
                <a:latin typeface="ＭＳ Ｐ明朝" pitchFamily="18" charset="-128"/>
                <a:ea typeface="ＭＳ Ｐ明朝" pitchFamily="18" charset="-128"/>
              </a:rPr>
              <a:t>②産業別労使協約を交渉するため。</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③平和的民主的日本の建設に団体として参加するため。</a:t>
            </a:r>
            <a:endParaRPr lang="ja-JP" altLang="en-US" sz="1050" dirty="0">
              <a:latin typeface="ＭＳ Ｐ明朝" pitchFamily="18" charset="-128"/>
              <a:ea typeface="ＭＳ Ｐ明朝" pitchFamily="18" charset="-128"/>
            </a:endParaRPr>
          </a:p>
        </p:txBody>
      </p:sp>
      <p:sp>
        <p:nvSpPr>
          <p:cNvPr id="7" name="正方形/長方形 6"/>
          <p:cNvSpPr/>
          <p:nvPr/>
        </p:nvSpPr>
        <p:spPr>
          <a:xfrm>
            <a:off x="4572000" y="3501008"/>
            <a:ext cx="4248472" cy="2088232"/>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latin typeface="ＭＳ Ｐ明朝" pitchFamily="18" charset="-128"/>
              <a:ea typeface="ＭＳ Ｐ明朝" pitchFamily="18" charset="-128"/>
              <a:sym typeface="Wingdings"/>
            </a:endParaRPr>
          </a:p>
          <a:p>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労動組合法</a:t>
            </a:r>
            <a:r>
              <a:rPr lang="en-US" altLang="ja-JP" sz="1050" dirty="0" smtClean="0">
                <a:solidFill>
                  <a:schemeClr val="tx1"/>
                </a:solidFill>
                <a:latin typeface="ＭＳ Ｐ明朝" pitchFamily="18" charset="-128"/>
                <a:ea typeface="ＭＳ Ｐ明朝" pitchFamily="18" charset="-128"/>
              </a:rPr>
              <a:t>(45.12</a:t>
            </a:r>
            <a:r>
              <a:rPr lang="ja-JP" altLang="en-US" sz="1050" dirty="0" smtClean="0">
                <a:solidFill>
                  <a:schemeClr val="tx1"/>
                </a:solidFill>
                <a:latin typeface="ＭＳ Ｐ明朝" pitchFamily="18" charset="-128"/>
                <a:ea typeface="ＭＳ Ｐ明朝" pitchFamily="18" charset="-128"/>
              </a:rPr>
              <a:t>旧法）が憲法（</a:t>
            </a:r>
            <a:r>
              <a:rPr lang="en-US" altLang="ja-JP" sz="1050" dirty="0" smtClean="0">
                <a:solidFill>
                  <a:schemeClr val="tx1"/>
                </a:solidFill>
                <a:latin typeface="ＭＳ Ｐ明朝" pitchFamily="18" charset="-128"/>
                <a:ea typeface="ＭＳ Ｐ明朝" pitchFamily="18" charset="-128"/>
              </a:rPr>
              <a:t>46.11.3</a:t>
            </a:r>
            <a:r>
              <a:rPr lang="ja-JP" altLang="en-US" sz="1050" dirty="0" smtClean="0">
                <a:solidFill>
                  <a:schemeClr val="tx1"/>
                </a:solidFill>
                <a:latin typeface="ＭＳ Ｐ明朝" pitchFamily="18" charset="-128"/>
                <a:ea typeface="ＭＳ Ｐ明朝" pitchFamily="18" charset="-128"/>
              </a:rPr>
              <a:t>公布）に先立って「制定」。</a:t>
            </a:r>
          </a:p>
          <a:p>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労働組合の奨励は戦後の</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大改革の</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番目（</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番目は婦人の解放）に位</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置付けられた。</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sym typeface="Wingdings"/>
            </a:endParaRPr>
          </a:p>
          <a:p>
            <a:r>
              <a:rPr lang="ja-JP" altLang="en-US" sz="1050" dirty="0" smtClean="0">
                <a:solidFill>
                  <a:schemeClr val="tx1"/>
                </a:solidFill>
                <a:latin typeface="ＭＳ Ｐ明朝" pitchFamily="18" charset="-128"/>
                <a:ea typeface="ＭＳ Ｐ明朝" pitchFamily="18" charset="-128"/>
                <a:sym typeface="Wingdings"/>
              </a:rPr>
              <a:t></a:t>
            </a:r>
            <a:r>
              <a:rPr lang="en-US" altLang="ja-JP" sz="1050" dirty="0" smtClean="0">
                <a:solidFill>
                  <a:schemeClr val="tx1"/>
                </a:solidFill>
                <a:latin typeface="ＭＳ Ｐ明朝" pitchFamily="18" charset="-128"/>
                <a:ea typeface="ＭＳ Ｐ明朝" pitchFamily="18" charset="-128"/>
                <a:sym typeface="Wingdings"/>
              </a:rPr>
              <a:t>3</a:t>
            </a:r>
            <a:r>
              <a:rPr lang="ja-JP" altLang="en-US" sz="1050" dirty="0" err="1" smtClean="0">
                <a:solidFill>
                  <a:schemeClr val="tx1"/>
                </a:solidFill>
                <a:latin typeface="ＭＳ Ｐ明朝" pitchFamily="18" charset="-128"/>
                <a:ea typeface="ＭＳ Ｐ明朝" pitchFamily="18" charset="-128"/>
                <a:sym typeface="Wingdings"/>
              </a:rPr>
              <a:t>つの</a:t>
            </a:r>
            <a:r>
              <a:rPr lang="ja-JP" altLang="en-US" sz="1050" dirty="0" smtClean="0">
                <a:solidFill>
                  <a:schemeClr val="tx1"/>
                </a:solidFill>
                <a:latin typeface="ＭＳ Ｐ明朝" pitchFamily="18" charset="-128"/>
                <a:ea typeface="ＭＳ Ｐ明朝" pitchFamily="18" charset="-128"/>
                <a:sym typeface="Wingdings"/>
              </a:rPr>
              <a:t>目的の意味</a:t>
            </a:r>
            <a:endParaRPr lang="en-US" altLang="ja-JP" sz="1050" dirty="0" smtClean="0">
              <a:solidFill>
                <a:schemeClr val="tx1"/>
              </a:solidFill>
              <a:latin typeface="ＭＳ Ｐ明朝" pitchFamily="18" charset="-128"/>
              <a:ea typeface="ＭＳ Ｐ明朝" pitchFamily="18" charset="-128"/>
              <a:sym typeface="Wingdings"/>
            </a:endParaRPr>
          </a:p>
          <a:p>
            <a:r>
              <a:rPr lang="ja-JP" altLang="en-US" sz="1050" dirty="0" smtClean="0">
                <a:solidFill>
                  <a:schemeClr val="tx1"/>
                </a:solidFill>
                <a:latin typeface="ＭＳ Ｐ明朝" pitchFamily="18" charset="-128"/>
                <a:ea typeface="ＭＳ Ｐ明朝" pitchFamily="18" charset="-128"/>
                <a:sym typeface="Wingdings"/>
              </a:rPr>
              <a:t>・差し迫って生活を守り、労働条件を改善することが何よりも必要だった。</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・想定されていたのは、会社ごとの組合ではなく、産業別の交渉と労働協</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約を締結する労使関係だった。</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・平和・民主日本の建設に寄与する「組織された社会的な力」として労働</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組合が期待された。</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極東委員会は連合国の占領政策の最高決定機関。日本は無謀にも世界</a:t>
            </a:r>
            <a:r>
              <a:rPr lang="en-US" altLang="ja-JP" sz="1050" dirty="0" smtClean="0">
                <a:solidFill>
                  <a:schemeClr val="tx1"/>
                </a:solidFill>
                <a:latin typeface="ＭＳ Ｐ明朝" pitchFamily="18" charset="-128"/>
                <a:ea typeface="ＭＳ Ｐ明朝" pitchFamily="18" charset="-128"/>
              </a:rPr>
              <a:t>11</a:t>
            </a:r>
            <a:r>
              <a:rPr lang="ja-JP" altLang="en-US" sz="1050" dirty="0" smtClean="0">
                <a:solidFill>
                  <a:schemeClr val="tx1"/>
                </a:solidFill>
                <a:latin typeface="ＭＳ Ｐ明朝" pitchFamily="18" charset="-128"/>
                <a:ea typeface="ＭＳ Ｐ明朝" pitchFamily="18" charset="-128"/>
              </a:rPr>
              <a:t>カ国を相手に戦った</a:t>
            </a:r>
            <a:r>
              <a:rPr lang="en-US" altLang="ja-JP" sz="1050" dirty="0" smtClean="0">
                <a:solidFill>
                  <a:schemeClr val="tx1"/>
                </a:solidFill>
                <a:latin typeface="ＭＳ Ｐ明朝" pitchFamily="18" charset="-128"/>
                <a:ea typeface="ＭＳ Ｐ明朝" pitchFamily="18" charset="-128"/>
              </a:rPr>
              <a:t>)</a:t>
            </a:r>
          </a:p>
          <a:p>
            <a:endParaRPr kumimoji="1" lang="ja-JP" altLang="en-US" sz="1050" dirty="0">
              <a:latin typeface="ＭＳ Ｐ明朝" pitchFamily="18" charset="-128"/>
              <a:ea typeface="ＭＳ Ｐ明朝" pitchFamily="18" charset="-128"/>
            </a:endParaRPr>
          </a:p>
        </p:txBody>
      </p:sp>
      <p:sp>
        <p:nvSpPr>
          <p:cNvPr id="8" name="大かっこ 7"/>
          <p:cNvSpPr/>
          <p:nvPr/>
        </p:nvSpPr>
        <p:spPr>
          <a:xfrm>
            <a:off x="467544" y="5157192"/>
            <a:ext cx="3816424" cy="1224136"/>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050" dirty="0" smtClean="0">
                <a:latin typeface="ＭＳ Ｐ明朝" pitchFamily="18" charset="-128"/>
                <a:ea typeface="ＭＳ Ｐ明朝" pitchFamily="18" charset="-128"/>
              </a:rPr>
              <a:t>   戦前の労働運動は、政治的自由と労働組合活動の自由が保障されず、最高の組織人員は</a:t>
            </a:r>
            <a:r>
              <a:rPr lang="en-US" altLang="ja-JP" sz="1050" dirty="0" smtClean="0">
                <a:latin typeface="ＭＳ Ｐ明朝" pitchFamily="18" charset="-128"/>
                <a:ea typeface="ＭＳ Ｐ明朝" pitchFamily="18" charset="-128"/>
              </a:rPr>
              <a:t>42</a:t>
            </a:r>
            <a:r>
              <a:rPr lang="ja-JP" altLang="en-US" sz="1050" dirty="0" smtClean="0">
                <a:latin typeface="ＭＳ Ｐ明朝" pitchFamily="18" charset="-128"/>
                <a:ea typeface="ＭＳ Ｐ明朝" pitchFamily="18" charset="-128"/>
              </a:rPr>
              <a:t>万人（</a:t>
            </a:r>
            <a:r>
              <a:rPr lang="en-US" altLang="ja-JP" sz="1050" dirty="0" smtClean="0">
                <a:latin typeface="ＭＳ Ｐ明朝" pitchFamily="18" charset="-128"/>
                <a:ea typeface="ＭＳ Ｐ明朝" pitchFamily="18" charset="-128"/>
              </a:rPr>
              <a:t>1936</a:t>
            </a:r>
            <a:r>
              <a:rPr lang="ja-JP" altLang="en-US" sz="1050" dirty="0" smtClean="0">
                <a:latin typeface="ＭＳ Ｐ明朝" pitchFamily="18" charset="-128"/>
                <a:ea typeface="ＭＳ Ｐ明朝" pitchFamily="18" charset="-128"/>
              </a:rPr>
              <a:t>年）、組織率約</a:t>
            </a:r>
            <a:r>
              <a:rPr lang="en-US" altLang="ja-JP" sz="1050" dirty="0" smtClean="0">
                <a:latin typeface="ＭＳ Ｐ明朝" pitchFamily="18" charset="-128"/>
                <a:ea typeface="ＭＳ Ｐ明朝" pitchFamily="18" charset="-128"/>
              </a:rPr>
              <a:t>4.3%</a:t>
            </a:r>
            <a:r>
              <a:rPr lang="ja-JP" altLang="en-US" sz="1050" dirty="0" smtClean="0">
                <a:latin typeface="ＭＳ Ｐ明朝" pitchFamily="18" charset="-128"/>
                <a:ea typeface="ＭＳ Ｐ明朝" pitchFamily="18" charset="-128"/>
              </a:rPr>
              <a:t>（</a:t>
            </a:r>
            <a:r>
              <a:rPr lang="en-US" altLang="ja-JP" sz="1050" dirty="0" smtClean="0">
                <a:latin typeface="ＭＳ Ｐ明朝" pitchFamily="18" charset="-128"/>
                <a:ea typeface="ＭＳ Ｐ明朝" pitchFamily="18" charset="-128"/>
              </a:rPr>
              <a:t>31</a:t>
            </a:r>
            <a:r>
              <a:rPr lang="ja-JP" altLang="en-US" sz="1050" dirty="0" smtClean="0">
                <a:latin typeface="ＭＳ Ｐ明朝" pitchFamily="18" charset="-128"/>
                <a:ea typeface="ＭＳ Ｐ明朝" pitchFamily="18" charset="-128"/>
              </a:rPr>
              <a:t>年）だった。</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   連合国は、労働者に対する資本の過酷な搾取が日本のダンピング輸出を拡大し、日本の侵略の根源となったと認識し、その防止のためには労働組合が重要と考えた。</a:t>
            </a:r>
          </a:p>
        </p:txBody>
      </p:sp>
      <p:sp>
        <p:nvSpPr>
          <p:cNvPr id="9" name="正方形/長方形 8"/>
          <p:cNvSpPr/>
          <p:nvPr/>
        </p:nvSpPr>
        <p:spPr>
          <a:xfrm>
            <a:off x="4572000" y="5733256"/>
            <a:ext cx="4248472" cy="43204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労働組合が次々と結成され、どの本も形容詞は「怒涛のごとく」と表現している。労働者の</a:t>
            </a:r>
            <a:r>
              <a:rPr lang="en-US" altLang="ja-JP" sz="1050" dirty="0" smtClean="0">
                <a:solidFill>
                  <a:schemeClr val="tx1"/>
                </a:solidFill>
                <a:latin typeface="ＭＳ Ｐ明朝" pitchFamily="18" charset="-128"/>
                <a:ea typeface="ＭＳ Ｐ明朝" pitchFamily="18" charset="-128"/>
              </a:rPr>
              <a:t>6</a:t>
            </a:r>
            <a:r>
              <a:rPr lang="ja-JP" altLang="en-US" sz="1050" dirty="0" smtClean="0">
                <a:solidFill>
                  <a:schemeClr val="tx1"/>
                </a:solidFill>
                <a:latin typeface="ＭＳ Ｐ明朝" pitchFamily="18" charset="-128"/>
                <a:ea typeface="ＭＳ Ｐ明朝" pitchFamily="18" charset="-128"/>
              </a:rPr>
              <a:t>割り近くが労働組合に入った。</a:t>
            </a:r>
            <a:endParaRPr kumimoji="1" lang="ja-JP" altLang="en-US" sz="1050" dirty="0">
              <a:solidFill>
                <a:schemeClr val="tx1"/>
              </a:solidFill>
              <a:latin typeface="ＭＳ Ｐ明朝" pitchFamily="18" charset="-128"/>
              <a:ea typeface="ＭＳ Ｐ明朝" pitchFamily="18" charset="-128"/>
            </a:endParaRPr>
          </a:p>
        </p:txBody>
      </p:sp>
      <p:sp>
        <p:nvSpPr>
          <p:cNvPr id="10" name="正方形/長方形 9"/>
          <p:cNvSpPr/>
          <p:nvPr/>
        </p:nvSpPr>
        <p:spPr>
          <a:xfrm>
            <a:off x="467544" y="404664"/>
            <a:ext cx="381642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２．マルクスは「貧困」をどうとらえたか。労働者の「労働と生活の実態」から要求をとらえることを教えている。</a:t>
            </a:r>
            <a:endParaRPr kumimoji="1" lang="ja-JP" altLang="en-US" sz="1050" dirty="0">
              <a:solidFill>
                <a:schemeClr val="tx1"/>
              </a:solidFill>
              <a:latin typeface="+mj-ea"/>
              <a:ea typeface="+mj-ea"/>
            </a:endParaRPr>
          </a:p>
        </p:txBody>
      </p:sp>
      <p:sp>
        <p:nvSpPr>
          <p:cNvPr id="11" name="正方形/長方形 10"/>
          <p:cNvSpPr/>
          <p:nvPr/>
        </p:nvSpPr>
        <p:spPr>
          <a:xfrm>
            <a:off x="539552" y="908720"/>
            <a:ext cx="3600400"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マルクスは「食物、栄養、健康（病気</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 </a:t>
            </a:r>
            <a:r>
              <a:rPr lang="ja-JP" altLang="en-US" sz="1050" dirty="0" err="1"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衛生、住宅</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広さ、部屋数、寝室や性問題）、家賃、燃料、給水、排水、汚物処理、日光、空気、無知、堕落、私生児、自殺、死亡、犯罪</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」をあげて「貧困」を例解している。（「資本論」第</a:t>
            </a:r>
            <a:r>
              <a:rPr lang="en-US" altLang="ja-JP" sz="1050" dirty="0" smtClean="0">
                <a:solidFill>
                  <a:schemeClr val="tx1"/>
                </a:solidFill>
                <a:latin typeface="ＭＳ Ｐ明朝" pitchFamily="18" charset="-128"/>
                <a:ea typeface="ＭＳ Ｐ明朝" pitchFamily="18" charset="-128"/>
              </a:rPr>
              <a:t>23</a:t>
            </a:r>
            <a:r>
              <a:rPr lang="ja-JP" altLang="en-US" sz="1050" dirty="0" smtClean="0">
                <a:solidFill>
                  <a:schemeClr val="tx1"/>
                </a:solidFill>
                <a:latin typeface="ＭＳ Ｐ明朝" pitchFamily="18" charset="-128"/>
                <a:ea typeface="ＭＳ Ｐ明朝" pitchFamily="18" charset="-128"/>
              </a:rPr>
              <a:t>章）</a:t>
            </a:r>
            <a:endParaRPr kumimoji="1" lang="ja-JP" altLang="en-US" sz="1050" dirty="0">
              <a:latin typeface="ＭＳ Ｐ明朝" pitchFamily="18" charset="-128"/>
              <a:ea typeface="ＭＳ Ｐ明朝" pitchFamily="18" charset="-128"/>
            </a:endParaRPr>
          </a:p>
        </p:txBody>
      </p:sp>
      <p:sp>
        <p:nvSpPr>
          <p:cNvPr id="14" name="大かっこ 13"/>
          <p:cNvSpPr/>
          <p:nvPr/>
        </p:nvSpPr>
        <p:spPr>
          <a:xfrm>
            <a:off x="467544" y="2060848"/>
            <a:ext cx="3816424" cy="1152128"/>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あなたは「同意」できますか。</a:t>
            </a:r>
            <a:endParaRPr kumimoji="1" lang="en-US" altLang="ja-JP" sz="105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「所得とか、物的な豊かさとは別の意味の貧困が生じている」</a:t>
            </a:r>
            <a:r>
              <a:rPr lang="en-US" altLang="ja-JP" sz="1050" dirty="0" smtClean="0">
                <a:latin typeface="ＭＳ Ｐ明朝" pitchFamily="18" charset="-128"/>
                <a:ea typeface="ＭＳ Ｐ明朝" pitchFamily="18" charset="-128"/>
              </a:rPr>
              <a:t> </a:t>
            </a:r>
          </a:p>
          <a:p>
            <a:r>
              <a:rPr lang="ja-JP" altLang="en-US" sz="1050" dirty="0" smtClean="0">
                <a:latin typeface="ＭＳ Ｐ明朝" pitchFamily="18" charset="-128"/>
                <a:ea typeface="ＭＳ Ｐ明朝" pitchFamily="18" charset="-128"/>
              </a:rPr>
              <a:t>　　　　　　　　　　　　　　　　　　　　</a:t>
            </a:r>
            <a:r>
              <a:rPr lang="en-US" altLang="ja-JP" sz="1050" dirty="0" smtClean="0">
                <a:latin typeface="ＭＳ Ｐ明朝" pitchFamily="18" charset="-128"/>
                <a:ea typeface="ＭＳ Ｐ明朝" pitchFamily="18" charset="-128"/>
              </a:rPr>
              <a:t> (30</a:t>
            </a:r>
            <a:r>
              <a:rPr lang="ja-JP" altLang="en-US" sz="1050" dirty="0" smtClean="0">
                <a:latin typeface="ＭＳ Ｐ明朝" pitchFamily="18" charset="-128"/>
                <a:ea typeface="ＭＳ Ｐ明朝" pitchFamily="18" charset="-128"/>
              </a:rPr>
              <a:t>年前の「国民生活白書」）</a:t>
            </a:r>
            <a:r>
              <a:rPr lang="en-US" altLang="ja-JP" sz="1050" dirty="0" smtClean="0">
                <a:latin typeface="ＭＳ Ｐ明朝" pitchFamily="18" charset="-128"/>
                <a:ea typeface="ＭＳ Ｐ明朝" pitchFamily="18" charset="-128"/>
              </a:rPr>
              <a:t>                   </a:t>
            </a:r>
            <a:r>
              <a:rPr lang="ja-JP" altLang="en-US" sz="1050" dirty="0" smtClean="0">
                <a:latin typeface="ＭＳ Ｐ明朝" pitchFamily="18" charset="-128"/>
                <a:ea typeface="ＭＳ Ｐ明朝" pitchFamily="18" charset="-128"/>
              </a:rPr>
              <a:t>　　　　　　　　　　　　</a:t>
            </a:r>
            <a:r>
              <a:rPr lang="en-US" altLang="ja-JP" sz="1050" dirty="0" smtClean="0">
                <a:latin typeface="ＭＳ Ｐ明朝" pitchFamily="18" charset="-128"/>
                <a:ea typeface="ＭＳ Ｐ明朝" pitchFamily="18" charset="-128"/>
              </a:rPr>
              <a:t> </a:t>
            </a:r>
            <a:r>
              <a:rPr lang="ja-JP" altLang="en-US" sz="1050" dirty="0" smtClean="0">
                <a:latin typeface="ＭＳ Ｐ明朝" pitchFamily="18" charset="-128"/>
                <a:ea typeface="ＭＳ Ｐ明朝" pitchFamily="18" charset="-128"/>
              </a:rPr>
              <a:t>　</a:t>
            </a:r>
            <a:r>
              <a:rPr lang="en-US" altLang="ja-JP" sz="1050" dirty="0" smtClean="0">
                <a:latin typeface="ＭＳ Ｐ明朝" pitchFamily="18" charset="-128"/>
                <a:ea typeface="ＭＳ Ｐ明朝" pitchFamily="18" charset="-128"/>
              </a:rPr>
              <a:t/>
            </a:r>
            <a:br>
              <a:rPr lang="en-US" altLang="ja-JP" sz="1050" dirty="0" smtClean="0">
                <a:latin typeface="ＭＳ Ｐ明朝" pitchFamily="18" charset="-128"/>
                <a:ea typeface="ＭＳ Ｐ明朝" pitchFamily="18" charset="-128"/>
              </a:rPr>
            </a:br>
            <a:r>
              <a:rPr lang="ja-JP" altLang="en-US" sz="800" dirty="0" smtClean="0">
                <a:latin typeface="ＭＳ Ｐ明朝" pitchFamily="18" charset="-128"/>
                <a:ea typeface="ＭＳ Ｐ明朝" pitchFamily="18" charset="-128"/>
              </a:rPr>
              <a:t>●</a:t>
            </a:r>
            <a:r>
              <a:rPr lang="ja-JP" altLang="en-US" sz="1050" dirty="0" smtClean="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貧困が一定程度広がったら政策で対応しないといけませんが、社会的に解決しないといけない大問題としての貧困はこの国にはないと思います」</a:t>
            </a:r>
            <a:r>
              <a:rPr lang="ja-JP" altLang="en-US" sz="1050" dirty="0" smtClean="0">
                <a:latin typeface="ＭＳ Ｐ明朝" pitchFamily="18" charset="-128"/>
                <a:ea typeface="ＭＳ Ｐ明朝" pitchFamily="18" charset="-128"/>
              </a:rPr>
              <a:t>　</a:t>
            </a:r>
            <a:r>
              <a:rPr lang="en-US" altLang="ja-JP" sz="1050" dirty="0" smtClean="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竹中</a:t>
            </a:r>
            <a:r>
              <a:rPr lang="ja-JP" altLang="en-US" sz="1050" dirty="0" smtClean="0">
                <a:latin typeface="ＭＳ Ｐ明朝" pitchFamily="18" charset="-128"/>
                <a:ea typeface="ＭＳ Ｐ明朝" pitchFamily="18" charset="-128"/>
              </a:rPr>
              <a:t>平蔵</a:t>
            </a:r>
            <a:r>
              <a:rPr lang="ja-JP" altLang="ja-JP" sz="1050" dirty="0" smtClean="0">
                <a:latin typeface="ＭＳ Ｐ明朝" pitchFamily="18" charset="-128"/>
                <a:ea typeface="ＭＳ Ｐ明朝" pitchFamily="18" charset="-128"/>
              </a:rPr>
              <a:t>総務大臣</a:t>
            </a:r>
            <a:r>
              <a:rPr lang="ja-JP" altLang="en-US" sz="1050" dirty="0" smtClean="0">
                <a:latin typeface="ＭＳ Ｐ明朝" pitchFamily="18" charset="-128"/>
                <a:ea typeface="ＭＳ Ｐ明朝" pitchFamily="18" charset="-128"/>
              </a:rPr>
              <a:t>、</a:t>
            </a:r>
            <a:r>
              <a:rPr lang="en-US" altLang="ja-JP" sz="1050" dirty="0" smtClean="0">
                <a:latin typeface="ＭＳ Ｐ明朝" pitchFamily="18" charset="-128"/>
                <a:ea typeface="ＭＳ Ｐ明朝" pitchFamily="18" charset="-128"/>
              </a:rPr>
              <a:t>05.5.15 </a:t>
            </a:r>
            <a:r>
              <a:rPr lang="ja-JP" altLang="en-US" sz="1050" dirty="0" smtClean="0">
                <a:latin typeface="ＭＳ Ｐ明朝" pitchFamily="18" charset="-128"/>
                <a:ea typeface="ＭＳ Ｐ明朝" pitchFamily="18" charset="-128"/>
              </a:rPr>
              <a:t>「朝日」</a:t>
            </a:r>
            <a:r>
              <a:rPr lang="en-US" altLang="ja-JP" sz="1050" dirty="0" smtClean="0">
                <a:latin typeface="ＭＳ Ｐ明朝" pitchFamily="18" charset="-128"/>
                <a:ea typeface="ＭＳ Ｐ明朝" pitchFamily="18" charset="-128"/>
              </a:rPr>
              <a:t>)</a:t>
            </a:r>
          </a:p>
          <a:p>
            <a:pPr algn="ctr"/>
            <a:endParaRPr kumimoji="1" lang="ja-JP" altLang="en-US" sz="1050" dirty="0"/>
          </a:p>
        </p:txBody>
      </p:sp>
      <p:graphicFrame>
        <p:nvGraphicFramePr>
          <p:cNvPr id="15" name="表 14"/>
          <p:cNvGraphicFramePr>
            <a:graphicFrameLocks noGrp="1"/>
          </p:cNvGraphicFramePr>
          <p:nvPr/>
        </p:nvGraphicFramePr>
        <p:xfrm>
          <a:off x="4572000" y="548680"/>
          <a:ext cx="4248472" cy="2537460"/>
        </p:xfrm>
        <a:graphic>
          <a:graphicData uri="http://schemas.openxmlformats.org/drawingml/2006/table">
            <a:tbl>
              <a:tblPr firstRow="1" bandRow="1">
                <a:tableStyleId>{5C22544A-7EE6-4342-B048-85BDC9FD1C3A}</a:tableStyleId>
              </a:tblPr>
              <a:tblGrid>
                <a:gridCol w="3816424"/>
                <a:gridCol w="432048"/>
              </a:tblGrid>
              <a:tr h="21602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「現代の貧困」の姿</a:t>
                      </a:r>
                      <a:endParaRPr kumimoji="1" lang="ja-JP" altLang="en-US" sz="1050" b="0" dirty="0">
                        <a:solidFill>
                          <a:schemeClr val="tx1"/>
                        </a:solidFil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医療、介護・福祉、保育の制度改善</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381</a:t>
                      </a:r>
                      <a:r>
                        <a:rPr kumimoji="1" lang="ja-JP" altLang="en-US" sz="600" dirty="0" smtClean="0">
                          <a:solidFill>
                            <a:schemeClr val="tx1"/>
                          </a:solidFill>
                          <a:latin typeface="ＭＳ Ｐ明朝" pitchFamily="18" charset="-128"/>
                          <a:ea typeface="ＭＳ Ｐ明朝" pitchFamily="18" charset="-128"/>
                        </a:rPr>
                        <a:t>人</a:t>
                      </a:r>
                      <a:endParaRPr kumimoji="1" lang="ja-JP" altLang="en-US" sz="8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消費税など庶民増税反対。大企業や富裕層への課税強化</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375</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7444">
                <a:tc>
                  <a:txBody>
                    <a:bodyPr/>
                    <a:lstStyle/>
                    <a:p>
                      <a:r>
                        <a:rPr kumimoji="1" lang="ja-JP" altLang="en-US" sz="900" dirty="0" smtClean="0">
                          <a:solidFill>
                            <a:schemeClr val="tx1"/>
                          </a:solidFill>
                          <a:latin typeface="ＭＳ Ｐ明朝" pitchFamily="18" charset="-128"/>
                          <a:ea typeface="ＭＳ Ｐ明朝" pitchFamily="18" charset="-128"/>
                        </a:rPr>
                        <a:t>景気対策・中小企業振興、投機マネー規制</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329</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4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rPr>
                        <a:t>年金改善と最低保障年金制度の改善</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ＭＳ Ｐ明朝" pitchFamily="18" charset="-128"/>
                          <a:ea typeface="ＭＳ Ｐ明朝" pitchFamily="18" charset="-128"/>
                        </a:rPr>
                        <a:t>313</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震災復興、被災者の生活再建、原発事故損害賠償の早期実施</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235</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最賃大幅引き上げ、全国一律性確立、生活保護の改悪阻止</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210</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派遣法改正と有期雇用性規制、失業対策・雇用創出</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198</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食の安全、食料自給率向上、</a:t>
                      </a:r>
                      <a:r>
                        <a:rPr kumimoji="1" lang="en-US" altLang="ja-JP" sz="900" dirty="0" smtClean="0">
                          <a:solidFill>
                            <a:schemeClr val="tx1"/>
                          </a:solidFill>
                          <a:latin typeface="ＭＳ Ｐ明朝" pitchFamily="18" charset="-128"/>
                          <a:ea typeface="ＭＳ Ｐ明朝" pitchFamily="18" charset="-128"/>
                        </a:rPr>
                        <a:t>TPP</a:t>
                      </a:r>
                      <a:r>
                        <a:rPr kumimoji="1" lang="ja-JP" altLang="en-US" sz="900" dirty="0" smtClean="0">
                          <a:solidFill>
                            <a:schemeClr val="tx1"/>
                          </a:solidFill>
                          <a:latin typeface="ＭＳ Ｐ明朝" pitchFamily="18" charset="-128"/>
                          <a:ea typeface="ＭＳ Ｐ明朝" pitchFamily="18" charset="-128"/>
                        </a:rPr>
                        <a:t>貿易自由化反対</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188</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1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rPr>
                        <a:t>原発事故収束、原発ゼロ・再生エネルギーへの転換、環境対策</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145</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公的教育の充実、教育費無償の拡大、教育制度改悪阻止</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smtClean="0">
                          <a:solidFill>
                            <a:schemeClr val="tx1"/>
                          </a:solidFill>
                          <a:latin typeface="ＭＳ Ｐ明朝" pitchFamily="18" charset="-128"/>
                          <a:ea typeface="ＭＳ Ｐ明朝" pitchFamily="18" charset="-128"/>
                        </a:rPr>
                        <a:t>125</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線吹き出し 1 (枠付き) 15"/>
          <p:cNvSpPr/>
          <p:nvPr/>
        </p:nvSpPr>
        <p:spPr>
          <a:xfrm>
            <a:off x="6444208" y="260648"/>
            <a:ext cx="2376264" cy="432048"/>
          </a:xfrm>
          <a:prstGeom prst="borderCallout1">
            <a:avLst>
              <a:gd name="adj1" fmla="val 28010"/>
              <a:gd name="adj2" fmla="val 1311"/>
              <a:gd name="adj3" fmla="val 100657"/>
              <a:gd name="adj4" fmla="val -10631"/>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スローガンではない。実現する要求ととらえ、実現の道筋を示す責任がある。</a:t>
            </a:r>
            <a:endParaRPr kumimoji="1" lang="ja-JP" altLang="en-US" sz="1050" dirty="0">
              <a:solidFill>
                <a:schemeClr val="tx1"/>
              </a:solidFill>
              <a:latin typeface="ＭＳ Ｐ明朝" pitchFamily="18" charset="-128"/>
              <a:ea typeface="ＭＳ Ｐ明朝" pitchFamily="18" charset="-128"/>
            </a:endParaRPr>
          </a:p>
        </p:txBody>
      </p:sp>
      <p:sp>
        <p:nvSpPr>
          <p:cNvPr id="12" name="正方形/長方形 11"/>
          <p:cNvSpPr/>
          <p:nvPr/>
        </p:nvSpPr>
        <p:spPr>
          <a:xfrm>
            <a:off x="7020272" y="3140968"/>
            <a:ext cx="180020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900" dirty="0" smtClean="0">
                <a:solidFill>
                  <a:schemeClr val="tx1"/>
                </a:solidFill>
                <a:latin typeface="ＭＳ Ｐ明朝" pitchFamily="18" charset="-128"/>
                <a:ea typeface="ＭＳ Ｐ明朝" pitchFamily="18" charset="-128"/>
              </a:rPr>
              <a:t>（</a:t>
            </a:r>
            <a:r>
              <a:rPr lang="en-US" altLang="ja-JP" sz="900" dirty="0" smtClean="0">
                <a:solidFill>
                  <a:schemeClr val="tx1"/>
                </a:solidFill>
                <a:latin typeface="ＭＳ Ｐ明朝" pitchFamily="18" charset="-128"/>
                <a:ea typeface="ＭＳ Ｐ明朝" pitchFamily="18" charset="-128"/>
              </a:rPr>
              <a:t>2012</a:t>
            </a:r>
            <a:r>
              <a:rPr lang="ja-JP" altLang="en-US" sz="900" dirty="0" smtClean="0">
                <a:solidFill>
                  <a:schemeClr val="tx1"/>
                </a:solidFill>
                <a:latin typeface="ＭＳ Ｐ明朝" pitchFamily="18" charset="-128"/>
                <a:ea typeface="ＭＳ Ｐ明朝" pitchFamily="18" charset="-128"/>
              </a:rPr>
              <a:t>春闘アンケートから抜粋</a:t>
            </a:r>
            <a:r>
              <a:rPr lang="en-US" altLang="ja-JP" sz="900" dirty="0" smtClean="0">
                <a:solidFill>
                  <a:schemeClr val="tx1"/>
                </a:solidFill>
                <a:latin typeface="ＭＳ Ｐ明朝" pitchFamily="18" charset="-128"/>
                <a:ea typeface="ＭＳ Ｐ明朝" pitchFamily="18" charset="-128"/>
              </a:rPr>
              <a:t>)</a:t>
            </a:r>
            <a:endParaRPr lang="ja-JP" altLang="en-US" sz="900" dirty="0">
              <a:solidFill>
                <a:schemeClr val="tx1"/>
              </a:solidFill>
              <a:latin typeface="ＭＳ Ｐ明朝" pitchFamily="18" charset="-128"/>
              <a:ea typeface="ＭＳ Ｐ明朝" pitchFamily="18" charset="-128"/>
            </a:endParaRPr>
          </a:p>
        </p:txBody>
      </p:sp>
      <p:sp>
        <p:nvSpPr>
          <p:cNvPr id="13" name="正方形/長方形 12"/>
          <p:cNvSpPr/>
          <p:nvPr/>
        </p:nvSpPr>
        <p:spPr>
          <a:xfrm>
            <a:off x="2627784" y="1844824"/>
            <a:ext cx="1368152" cy="36004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「ウサギ小屋」と「</a:t>
            </a:r>
            <a:r>
              <a:rPr lang="ja-JP" altLang="en-US" sz="900" dirty="0" smtClean="0">
                <a:solidFill>
                  <a:schemeClr val="tx1"/>
                </a:solidFill>
                <a:latin typeface="ＭＳ Ｐ明朝" pitchFamily="18" charset="-128"/>
                <a:ea typeface="ＭＳ Ｐ明朝" pitchFamily="18" charset="-128"/>
              </a:rPr>
              <a:t>通勤地獄」を思い浮かべた。</a:t>
            </a:r>
            <a:endParaRPr kumimoji="1" lang="ja-JP" altLang="en-US" dirty="0">
              <a:solidFill>
                <a:schemeClr val="tx1"/>
              </a:solidFill>
              <a:latin typeface="ＭＳ Ｐ明朝" pitchFamily="18" charset="-128"/>
              <a:ea typeface="ＭＳ Ｐ明朝" pitchFamily="18" charset="-128"/>
            </a:endParaRPr>
          </a:p>
        </p:txBody>
      </p:sp>
      <p:sp>
        <p:nvSpPr>
          <p:cNvPr id="17" name="スライド番号プレースホルダ 16"/>
          <p:cNvSpPr>
            <a:spLocks noGrp="1"/>
          </p:cNvSpPr>
          <p:nvPr>
            <p:ph type="sldNum" sz="quarter" idx="12"/>
          </p:nvPr>
        </p:nvSpPr>
        <p:spPr/>
        <p:txBody>
          <a:bodyPr/>
          <a:lstStyle/>
          <a:p>
            <a:pPr>
              <a:defRPr/>
            </a:pPr>
            <a:fld id="{51C0D737-68A4-40CF-B1FB-5C03185B3B7B}"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611560" y="404664"/>
            <a:ext cx="80648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４．</a:t>
            </a:r>
            <a:r>
              <a:rPr lang="ja-JP" altLang="en-US" sz="1050" dirty="0" smtClean="0">
                <a:solidFill>
                  <a:schemeClr val="tx1"/>
                </a:solidFill>
                <a:latin typeface="+mj-ea"/>
                <a:ea typeface="+mj-ea"/>
              </a:rPr>
              <a:t>「私たち」は、そして</a:t>
            </a:r>
            <a:r>
              <a:rPr lang="en-US" altLang="ja-JP" sz="1050" dirty="0" smtClean="0">
                <a:solidFill>
                  <a:schemeClr val="tx1"/>
                </a:solidFill>
                <a:latin typeface="+mj-ea"/>
                <a:ea typeface="+mj-ea"/>
              </a:rPr>
              <a:t>CGT</a:t>
            </a:r>
            <a:r>
              <a:rPr lang="ja-JP" altLang="en-US" sz="1050" dirty="0" smtClean="0">
                <a:solidFill>
                  <a:schemeClr val="tx1"/>
                </a:solidFill>
                <a:latin typeface="+mj-ea"/>
                <a:ea typeface="+mj-ea"/>
              </a:rPr>
              <a:t>は、</a:t>
            </a:r>
            <a:r>
              <a:rPr kumimoji="1" lang="ja-JP" altLang="en-US" sz="1050" dirty="0" smtClean="0">
                <a:solidFill>
                  <a:schemeClr val="tx1"/>
                </a:solidFill>
                <a:latin typeface="+mj-ea"/>
                <a:ea typeface="+mj-ea"/>
              </a:rPr>
              <a:t>要求をどう定式化してきたのか。</a:t>
            </a:r>
            <a:r>
              <a:rPr lang="ja-JP" altLang="en-US" sz="1050" dirty="0" smtClean="0">
                <a:solidFill>
                  <a:schemeClr val="tx1"/>
                </a:solidFill>
                <a:latin typeface="+mj-ea"/>
                <a:ea typeface="+mj-ea"/>
              </a:rPr>
              <a:t>いま、再確認すべきは何か。</a:t>
            </a:r>
            <a:endParaRPr kumimoji="1" lang="ja-JP" altLang="en-US" sz="1050" dirty="0">
              <a:solidFill>
                <a:schemeClr val="tx1"/>
              </a:solidFill>
              <a:latin typeface="+mj-ea"/>
              <a:ea typeface="+mj-ea"/>
            </a:endParaRPr>
          </a:p>
        </p:txBody>
      </p:sp>
      <p:sp>
        <p:nvSpPr>
          <p:cNvPr id="5" name="正方形/長方形 4"/>
          <p:cNvSpPr/>
          <p:nvPr/>
        </p:nvSpPr>
        <p:spPr>
          <a:xfrm>
            <a:off x="4788024" y="1628800"/>
            <a:ext cx="3888432" cy="3384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latin typeface="ＭＳ Ｐ明朝" pitchFamily="18" charset="-128"/>
                <a:ea typeface="ＭＳ Ｐ明朝" pitchFamily="18" charset="-128"/>
              </a:rPr>
              <a:t>「一般的思想」は次の要求によって表現される。</a:t>
            </a:r>
            <a:endParaRPr kumimoji="1" lang="en-US" altLang="ja-JP" sz="1050" dirty="0" smtClean="0">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労働者全体に共通する要求。</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・購買力の向上とその保障</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・労働条件の改善</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・社会保障の改善とその民主化</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・雇用</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・退職年金</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・住宅建設</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・交通事情の改善</a:t>
            </a:r>
            <a:endParaRPr lang="en-US" altLang="ja-JP" sz="1050" dirty="0" smtClean="0">
              <a:solidFill>
                <a:schemeClr val="tx1"/>
              </a:solidFill>
              <a:latin typeface="ＭＳ Ｐ明朝" pitchFamily="18" charset="-128"/>
              <a:ea typeface="ＭＳ Ｐ明朝" pitchFamily="18" charset="-128"/>
            </a:endParaRPr>
          </a:p>
          <a:p>
            <a:r>
              <a:rPr kumimoji="1" lang="ja-JP" altLang="en-US" sz="70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労働者の自覚的参加を必要とする基本的問題</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・民主主義と自由</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・平和と労働者の国際連帯</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・フランスのための社会主義への展望</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旧ソ連崩壊前の</a:t>
            </a:r>
            <a:r>
              <a:rPr lang="en-US" altLang="ja-JP" sz="900" dirty="0" smtClean="0">
                <a:solidFill>
                  <a:schemeClr val="tx1"/>
                </a:solidFill>
                <a:latin typeface="ＭＳ Ｐ明朝" pitchFamily="18" charset="-128"/>
                <a:ea typeface="ＭＳ Ｐ明朝" pitchFamily="18" charset="-128"/>
              </a:rPr>
              <a:t>1979</a:t>
            </a:r>
            <a:r>
              <a:rPr lang="ja-JP" altLang="en-US" sz="900" dirty="0" smtClean="0">
                <a:solidFill>
                  <a:schemeClr val="tx1"/>
                </a:solidFill>
                <a:latin typeface="ＭＳ Ｐ明朝" pitchFamily="18" charset="-128"/>
                <a:ea typeface="ＭＳ Ｐ明朝" pitchFamily="18" charset="-128"/>
              </a:rPr>
              <a:t>年の本</a:t>
            </a:r>
            <a:r>
              <a:rPr lang="en-US" altLang="ja-JP" sz="900" dirty="0" smtClean="0">
                <a:solidFill>
                  <a:schemeClr val="tx1"/>
                </a:solidFill>
                <a:latin typeface="ＭＳ Ｐ明朝" pitchFamily="18" charset="-128"/>
                <a:ea typeface="ＭＳ Ｐ明朝" pitchFamily="18" charset="-128"/>
              </a:rPr>
              <a:t>)</a:t>
            </a:r>
          </a:p>
          <a:p>
            <a:endParaRPr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「独自的思想」は労働者が体験し、認識し得たことを基礎にして企業内で発展する。すなわち、「思想（要求</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は、「現場」で実際に経験した具体的な状況に対応して練り上げられる。なぜなら、労働者が自らの搾取の実態を知るのは企業においてである。しかし、現れ方は個々の企業で同じとは限らない。なぜなら、その企業における労働者の意識水準、組織勢力が異なるから。</a:t>
            </a:r>
            <a:endParaRPr kumimoji="1" lang="ja-JP" altLang="en-US" sz="1050" dirty="0">
              <a:solidFill>
                <a:schemeClr val="tx1"/>
              </a:solidFill>
              <a:latin typeface="ＭＳ Ｐ明朝" pitchFamily="18" charset="-128"/>
              <a:ea typeface="ＭＳ Ｐ明朝" pitchFamily="18" charset="-128"/>
            </a:endParaRPr>
          </a:p>
        </p:txBody>
      </p:sp>
      <p:sp>
        <p:nvSpPr>
          <p:cNvPr id="6" name="正方形/長方形 5"/>
          <p:cNvSpPr/>
          <p:nvPr/>
        </p:nvSpPr>
        <p:spPr>
          <a:xfrm>
            <a:off x="611560" y="836712"/>
            <a:ext cx="3744416"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私たちが学んできた「要求」論</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１</a:t>
            </a:r>
            <a:r>
              <a:rPr lang="ja-JP" altLang="en-US" sz="1050" dirty="0" smtClean="0">
                <a:solidFill>
                  <a:schemeClr val="tx1"/>
                </a:solidFill>
                <a:latin typeface="ＭＳ Ｐ明朝" pitchFamily="18" charset="-128"/>
                <a:ea typeface="ＭＳ Ｐ明朝" pitchFamily="18" charset="-128"/>
              </a:rPr>
              <a:t>．繰り返し要求を討議をする。</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２．要求は全員が一致できる、具体的で正当性のあるものに。</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３．会社の経営実態などを調査する。</a:t>
            </a:r>
            <a:endParaRPr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４．活動に欠かせない「基本要求」</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５．要求をさまたげている要因と解決方向を明らかにしてとりくむ。</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６．粘り強くとりくむ。</a:t>
            </a:r>
            <a:r>
              <a:rPr lang="en-US" altLang="ja-JP" sz="1050" dirty="0" smtClean="0">
                <a:solidFill>
                  <a:schemeClr val="tx1"/>
                </a:solidFill>
                <a:latin typeface="ＭＳ Ｐ明朝" pitchFamily="18" charset="-128"/>
                <a:ea typeface="ＭＳ Ｐ明朝" pitchFamily="18" charset="-128"/>
              </a:rPr>
              <a:t>            </a:t>
            </a:r>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「労働組合役員必携テキスト」から</a:t>
            </a:r>
            <a:r>
              <a:rPr lang="en-US" altLang="ja-JP" sz="900" dirty="0" smtClean="0">
                <a:solidFill>
                  <a:schemeClr val="tx1"/>
                </a:solidFill>
                <a:latin typeface="ＭＳ Ｐ明朝" pitchFamily="18" charset="-128"/>
                <a:ea typeface="ＭＳ Ｐ明朝" pitchFamily="18" charset="-128"/>
              </a:rPr>
              <a:t>)</a:t>
            </a:r>
          </a:p>
          <a:p>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「すべてその通り」「わかっているけど、うまくいかない」状況に</a:t>
            </a:r>
            <a:r>
              <a:rPr kumimoji="1" lang="ja-JP" altLang="en-US" sz="1050" dirty="0" smtClean="0">
                <a:solidFill>
                  <a:schemeClr val="tx1"/>
                </a:solidFill>
                <a:latin typeface="ＭＳ Ｐ明朝" pitchFamily="18" charset="-128"/>
                <a:ea typeface="ＭＳ Ｐ明朝" pitchFamily="18" charset="-128"/>
              </a:rPr>
              <a:t>「根性もって頑張れ」だけでよいはずがない。何が</a:t>
            </a:r>
            <a:r>
              <a:rPr lang="ja-JP" altLang="en-US" sz="1050" dirty="0" smtClean="0">
                <a:solidFill>
                  <a:schemeClr val="tx1"/>
                </a:solidFill>
                <a:latin typeface="ＭＳ Ｐ明朝" pitchFamily="18" charset="-128"/>
                <a:ea typeface="ＭＳ Ｐ明朝" pitchFamily="18" charset="-128"/>
              </a:rPr>
              <a:t>問われている</a:t>
            </a:r>
            <a:r>
              <a:rPr lang="en-US" altLang="ja-JP" sz="1050" dirty="0" smtClean="0">
                <a:solidFill>
                  <a:schemeClr val="tx1"/>
                </a:solidFill>
                <a:latin typeface="ＭＳ Ｐ明朝" pitchFamily="18" charset="-128"/>
                <a:ea typeface="ＭＳ Ｐ明朝" pitchFamily="18" charset="-128"/>
              </a:rPr>
              <a:t>?</a:t>
            </a:r>
          </a:p>
        </p:txBody>
      </p:sp>
      <p:sp>
        <p:nvSpPr>
          <p:cNvPr id="7" name="正方形/長方形 6"/>
          <p:cNvSpPr/>
          <p:nvPr/>
        </p:nvSpPr>
        <p:spPr>
          <a:xfrm>
            <a:off x="4788024" y="836712"/>
            <a:ext cx="3888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　 </a:t>
            </a:r>
            <a:r>
              <a:rPr kumimoji="1" lang="en-US" altLang="ja-JP" sz="1050" dirty="0" smtClean="0">
                <a:solidFill>
                  <a:schemeClr val="tx1"/>
                </a:solidFill>
                <a:latin typeface="ＭＳ Ｐ明朝" pitchFamily="18" charset="-128"/>
                <a:ea typeface="ＭＳ Ｐ明朝" pitchFamily="18" charset="-128"/>
              </a:rPr>
              <a:t>CGT</a:t>
            </a:r>
            <a:r>
              <a:rPr kumimoji="1" lang="ja-JP" altLang="en-US" sz="1050" dirty="0" smtClean="0">
                <a:solidFill>
                  <a:schemeClr val="tx1"/>
                </a:solidFill>
                <a:latin typeface="ＭＳ Ｐ明朝" pitchFamily="18" charset="-128"/>
                <a:ea typeface="ＭＳ Ｐ明朝" pitchFamily="18" charset="-128"/>
              </a:rPr>
              <a:t>は「要求」をどう定式化してきたか。</a:t>
            </a:r>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   労働者は決して命令や規律だけに従って行動するのではなく、つねに自分の欲求や願いからくる思想に従い、勝利をもたらす方法をとって行動する。</a:t>
            </a:r>
            <a:endParaRPr kumimoji="1" lang="ja-JP" altLang="en-US" sz="1050" dirty="0">
              <a:solidFill>
                <a:schemeClr val="tx1"/>
              </a:solidFill>
              <a:latin typeface="ＭＳ Ｐ明朝" pitchFamily="18" charset="-128"/>
              <a:ea typeface="ＭＳ Ｐ明朝" pitchFamily="18" charset="-128"/>
            </a:endParaRPr>
          </a:p>
        </p:txBody>
      </p:sp>
      <p:sp>
        <p:nvSpPr>
          <p:cNvPr id="8" name="正方形/長方形 7"/>
          <p:cNvSpPr/>
          <p:nvPr/>
        </p:nvSpPr>
        <p:spPr>
          <a:xfrm>
            <a:off x="6084168" y="1340768"/>
            <a:ext cx="252028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ＭＳ Ｐ明朝" pitchFamily="18" charset="-128"/>
                <a:ea typeface="ＭＳ Ｐ明朝" pitchFamily="18" charset="-128"/>
              </a:rPr>
              <a:t>「フランス総同盟・中級教科書２」　から</a:t>
            </a:r>
            <a:endParaRPr kumimoji="1" lang="ja-JP" altLang="en-US" sz="900" dirty="0">
              <a:latin typeface="ＭＳ Ｐ明朝" pitchFamily="18" charset="-128"/>
              <a:ea typeface="ＭＳ Ｐ明朝" pitchFamily="18" charset="-128"/>
            </a:endParaRPr>
          </a:p>
        </p:txBody>
      </p:sp>
      <p:sp>
        <p:nvSpPr>
          <p:cNvPr id="10" name="正方形/長方形 9"/>
          <p:cNvSpPr/>
          <p:nvPr/>
        </p:nvSpPr>
        <p:spPr>
          <a:xfrm>
            <a:off x="611560" y="2780928"/>
            <a:ext cx="3960440" cy="36004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行動</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理屈</a:t>
            </a:r>
            <a:r>
              <a:rPr lang="ja-JP" altLang="en-US" sz="1050" dirty="0" smtClean="0">
                <a:solidFill>
                  <a:schemeClr val="tx1"/>
                </a:solidFill>
                <a:latin typeface="ＭＳ Ｐ明朝" pitchFamily="18" charset="-128"/>
                <a:ea typeface="ＭＳ Ｐ明朝" pitchFamily="18" charset="-128"/>
              </a:rPr>
              <a:t>より</a:t>
            </a:r>
            <a:r>
              <a:rPr lang="ja-JP" altLang="en-US" sz="1050" dirty="0" smtClean="0">
                <a:solidFill>
                  <a:schemeClr val="tx1"/>
                </a:solidFill>
                <a:latin typeface="ＭＳ Ｐ明朝" pitchFamily="18" charset="-128"/>
                <a:ea typeface="ＭＳ Ｐ明朝" pitchFamily="18" charset="-128"/>
              </a:rPr>
              <a:t>も足</a:t>
            </a:r>
            <a:r>
              <a:rPr lang="en-US" altLang="ja-JP" sz="1050" dirty="0" smtClean="0">
                <a:solidFill>
                  <a:schemeClr val="tx1"/>
                </a:solidFill>
                <a:latin typeface="ＭＳ Ｐ明朝" pitchFamily="18" charset="-128"/>
                <a:ea typeface="ＭＳ Ｐ明朝" pitchFamily="18" charset="-128"/>
              </a:rPr>
              <a:t>)</a:t>
            </a:r>
          </a:p>
          <a:p>
            <a:r>
              <a:rPr lang="ja-JP" altLang="en-US" sz="1050" dirty="0" smtClean="0">
                <a:solidFill>
                  <a:schemeClr val="tx1"/>
                </a:solidFill>
                <a:latin typeface="ＭＳ Ｐ明朝" pitchFamily="18" charset="-128"/>
                <a:ea typeface="ＭＳ Ｐ明朝" pitchFamily="18" charset="-128"/>
              </a:rPr>
              <a:t>　調査</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事実の整理</a:t>
            </a:r>
            <a:r>
              <a:rPr lang="en-US" altLang="ja-JP" sz="1050" dirty="0" smtClean="0">
                <a:solidFill>
                  <a:schemeClr val="tx1"/>
                </a:solidFill>
                <a:latin typeface="ＭＳ Ｐ明朝" pitchFamily="18" charset="-128"/>
                <a:ea typeface="ＭＳ Ｐ明朝" pitchFamily="18" charset="-128"/>
              </a:rPr>
              <a:t>)</a:t>
            </a: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１．労働者からみて信頼できる人。</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①言うことは筋が通っている。能力がある。企業と渡り合えるだけの</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知識や沈静さがある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－労働者は“クビ”のリスクを負っている。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②話を辛抱強く、かつ注意深く聞く。その中で真実・部分的真実、間</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違った考え、対立する意見、全員の合意など多くの情報が判断し</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ている。「意見を聞いてくれる」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③「知恵も力も貸す。闘うのはあなた」のスタンス。「任せておけ」とい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わない人だ。</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２．自ら資質を高める努力を重ねる。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①約束を守る－会議には時間どおり行き、労働者にもそれを求める。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②勉強する－質問に明確で的を得た答えができる。つねに力量と進</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歩が試される。自分の産業の賃金・労働条件の必要な事実を蓄</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積している。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③きちょうめんな記録係となる。記録され、管理された情報は「死活</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的な価値」がある。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④任務半ばで燃え尽きない－「高度に組織的人間」となる。活動は</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エネルギッシュに行う。「背中」はいつも見られている。</a:t>
            </a:r>
            <a:endParaRPr kumimoji="1" lang="ja-JP" altLang="en-US" sz="1050" dirty="0">
              <a:solidFill>
                <a:schemeClr val="tx1"/>
              </a:solidFill>
              <a:latin typeface="ＭＳ Ｐ明朝" pitchFamily="18" charset="-128"/>
              <a:ea typeface="ＭＳ Ｐ明朝" pitchFamily="18" charset="-128"/>
            </a:endParaRPr>
          </a:p>
        </p:txBody>
      </p:sp>
      <p:sp>
        <p:nvSpPr>
          <p:cNvPr id="12" name="正方形/長方形 11"/>
          <p:cNvSpPr/>
          <p:nvPr/>
        </p:nvSpPr>
        <p:spPr>
          <a:xfrm>
            <a:off x="4716016" y="5157192"/>
            <a:ext cx="3960440" cy="144016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いま、欧州労連は－</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労働市場「改革」、権利の引き下げに反発し、「財政危機のツケを</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労働者に押しつけるな」とたたかいが高揚している。そのスタンスは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日本と同じ。すなわち、</a:t>
            </a:r>
            <a:r>
              <a:rPr kumimoji="1" lang="ja-JP" altLang="en-US" sz="1050" dirty="0" smtClean="0">
                <a:solidFill>
                  <a:schemeClr val="tx1"/>
                </a:solidFill>
                <a:latin typeface="ＭＳ Ｐ明朝" pitchFamily="18" charset="-128"/>
                <a:ea typeface="ＭＳ Ｐ明朝" pitchFamily="18" charset="-128"/>
              </a:rPr>
              <a:t>「労働コストの引き下げで競争力がつき、</a:t>
            </a:r>
            <a:r>
              <a:rPr kumimoji="1" lang="ja-JP" altLang="en-US" sz="1050" dirty="0" err="1" smtClean="0">
                <a:solidFill>
                  <a:schemeClr val="tx1"/>
                </a:solidFill>
                <a:latin typeface="ＭＳ Ｐ明朝" pitchFamily="18" charset="-128"/>
                <a:ea typeface="ＭＳ Ｐ明朝" pitchFamily="18" charset="-128"/>
              </a:rPr>
              <a:t>そ</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の利益が労働者の生活改善に再投資されるという議論は、この</a:t>
            </a:r>
            <a:r>
              <a:rPr kumimoji="1" lang="en-US" altLang="ja-JP" sz="1050" dirty="0" smtClean="0">
                <a:solidFill>
                  <a:schemeClr val="tx1"/>
                </a:solidFill>
                <a:latin typeface="ＭＳ Ｐ明朝" pitchFamily="18" charset="-128"/>
                <a:ea typeface="ＭＳ Ｐ明朝" pitchFamily="18" charset="-128"/>
              </a:rPr>
              <a:t>30</a:t>
            </a:r>
          </a:p>
          <a:p>
            <a:r>
              <a:rPr lang="ja-JP" altLang="en-US" sz="1050" dirty="0" smtClean="0">
                <a:solidFill>
                  <a:schemeClr val="tx1"/>
                </a:solidFill>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年間聞かされてきた話だ。成長の質に関する議論が欠けている」と</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a:t>
            </a:r>
            <a:r>
              <a:rPr kumimoji="1" lang="ja-JP" altLang="en-US" sz="1050" dirty="0" smtClean="0">
                <a:solidFill>
                  <a:schemeClr val="tx1"/>
                </a:solidFill>
                <a:latin typeface="ＭＳ Ｐ明朝" pitchFamily="18" charset="-128"/>
                <a:ea typeface="ＭＳ Ｐ明朝" pitchFamily="18" charset="-128"/>
              </a:rPr>
              <a:t>いうもの。</a:t>
            </a:r>
            <a:endParaRPr kumimoji="1" lang="en-US" altLang="ja-JP" sz="1050" dirty="0" smtClean="0">
              <a:solidFill>
                <a:schemeClr val="tx1"/>
              </a:solidFill>
              <a:latin typeface="ＭＳ Ｐ明朝" pitchFamily="18" charset="-128"/>
              <a:ea typeface="ＭＳ Ｐ明朝" pitchFamily="18" charset="-128"/>
            </a:endParaRPr>
          </a:p>
          <a:p>
            <a:pPr algn="ctr"/>
            <a:endParaRPr kumimoji="1" lang="ja-JP" altLang="en-US" dirty="0">
              <a:solidFill>
                <a:schemeClr val="tx1"/>
              </a:solidFill>
            </a:endParaRPr>
          </a:p>
        </p:txBody>
      </p:sp>
      <p:cxnSp>
        <p:nvCxnSpPr>
          <p:cNvPr id="11" name="直線コネクタ 10"/>
          <p:cNvCxnSpPr/>
          <p:nvPr/>
        </p:nvCxnSpPr>
        <p:spPr>
          <a:xfrm>
            <a:off x="2483768" y="1052736"/>
            <a:ext cx="201622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99992" y="1052736"/>
            <a:ext cx="0" cy="158417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683568" y="2924944"/>
            <a:ext cx="1224136"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979712" y="2996952"/>
            <a:ext cx="158417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なくして発言なし</a:t>
            </a:r>
            <a:r>
              <a:rPr lang="en-US" altLang="ja-JP"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p:txBody>
      </p:sp>
      <p:sp>
        <p:nvSpPr>
          <p:cNvPr id="17" name="角丸四角形 16"/>
          <p:cNvSpPr/>
          <p:nvPr/>
        </p:nvSpPr>
        <p:spPr>
          <a:xfrm>
            <a:off x="3347864" y="2996952"/>
            <a:ext cx="1080120" cy="288032"/>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t>「</a:t>
            </a:r>
            <a:r>
              <a:rPr kumimoji="1" lang="ja-JP" altLang="en-US" sz="1050" dirty="0" smtClean="0">
                <a:solidFill>
                  <a:schemeClr val="tx1"/>
                </a:solidFill>
                <a:latin typeface="ＭＳ Ｐ明朝" pitchFamily="18" charset="-128"/>
                <a:ea typeface="ＭＳ Ｐ明朝" pitchFamily="18" charset="-128"/>
              </a:rPr>
              <a:t>私の幹部論」</a:t>
            </a:r>
            <a:endParaRPr kumimoji="1" lang="ja-JP" altLang="en-US" sz="1050" dirty="0">
              <a:solidFill>
                <a:schemeClr val="tx1"/>
              </a:solidFill>
              <a:latin typeface="ＭＳ Ｐ明朝" pitchFamily="18" charset="-128"/>
              <a:ea typeface="ＭＳ Ｐ明朝" pitchFamily="18" charset="-128"/>
            </a:endParaRPr>
          </a:p>
        </p:txBody>
      </p:sp>
      <p:sp>
        <p:nvSpPr>
          <p:cNvPr id="18" name="スライド番号プレースホルダ 17"/>
          <p:cNvSpPr>
            <a:spLocks noGrp="1"/>
          </p:cNvSpPr>
          <p:nvPr>
            <p:ph type="sldNum" sz="quarter" idx="12"/>
          </p:nvPr>
        </p:nvSpPr>
        <p:spPr/>
        <p:txBody>
          <a:bodyPr/>
          <a:lstStyle/>
          <a:p>
            <a:pPr>
              <a:defRPr/>
            </a:pPr>
            <a:fld id="{51C0D737-68A4-40CF-B1FB-5C03185B3B7B}" type="slidenum">
              <a:rPr lang="en-US" altLang="ja-JP" smtClean="0"/>
              <a:pPr>
                <a:defRPr/>
              </a:pPr>
              <a:t>4</a:t>
            </a:fld>
            <a:endParaRPr lang="en-US" altLang="ja-JP"/>
          </a:p>
        </p:txBody>
      </p:sp>
      <p:sp>
        <p:nvSpPr>
          <p:cNvPr id="23" name="右矢印 22"/>
          <p:cNvSpPr/>
          <p:nvPr/>
        </p:nvSpPr>
        <p:spPr>
          <a:xfrm>
            <a:off x="1835696" y="3068960"/>
            <a:ext cx="14401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395536" y="188640"/>
            <a:ext cx="698477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latin typeface="ＭＳ Ｐゴシック" pitchFamily="50" charset="-128"/>
                <a:ea typeface="ＭＳ Ｐゴシック" pitchFamily="50" charset="-128"/>
              </a:rPr>
              <a:t>５．</a:t>
            </a:r>
            <a:r>
              <a:rPr lang="ja-JP" altLang="en-US" sz="1050" dirty="0" smtClean="0">
                <a:latin typeface="ＭＳ Ｐゴシック" pitchFamily="50" charset="-128"/>
                <a:ea typeface="ＭＳ Ｐゴシック" pitchFamily="50" charset="-128"/>
              </a:rPr>
              <a:t> 要求の正当性を歴史的・国際的にとらえる－例えば労働時間</a:t>
            </a:r>
            <a:endParaRPr kumimoji="1" lang="ja-JP" altLang="en-US" sz="1050" dirty="0">
              <a:latin typeface="ＭＳ Ｐゴシック" pitchFamily="50" charset="-128"/>
              <a:ea typeface="ＭＳ Ｐゴシック" pitchFamily="50" charset="-128"/>
            </a:endParaRPr>
          </a:p>
        </p:txBody>
      </p:sp>
      <p:graphicFrame>
        <p:nvGraphicFramePr>
          <p:cNvPr id="5" name="表 4"/>
          <p:cNvGraphicFramePr>
            <a:graphicFrameLocks noGrp="1"/>
          </p:cNvGraphicFramePr>
          <p:nvPr/>
        </p:nvGraphicFramePr>
        <p:xfrm>
          <a:off x="395536" y="548680"/>
          <a:ext cx="4896544" cy="3721227"/>
        </p:xfrm>
        <a:graphic>
          <a:graphicData uri="http://schemas.openxmlformats.org/drawingml/2006/table">
            <a:tbl>
              <a:tblPr firstRow="1" bandRow="1">
                <a:tableStyleId>{5C22544A-7EE6-4342-B048-85BDC9FD1C3A}</a:tableStyleId>
              </a:tblPr>
              <a:tblGrid>
                <a:gridCol w="576064"/>
                <a:gridCol w="4320480"/>
              </a:tblGrid>
              <a:tr h="216024">
                <a:tc gridSpan="2">
                  <a:txBody>
                    <a:bodyPr/>
                    <a:lstStyle/>
                    <a:p>
                      <a:r>
                        <a:rPr kumimoji="1" lang="en-US" altLang="ja-JP" sz="900" b="0" dirty="0" smtClean="0">
                          <a:solidFill>
                            <a:schemeClr val="tx1"/>
                          </a:solidFill>
                          <a:latin typeface="ＭＳ Ｐ明朝" pitchFamily="18" charset="-128"/>
                          <a:ea typeface="ＭＳ Ｐ明朝" pitchFamily="18" charset="-128"/>
                        </a:rPr>
                        <a:t>〔</a:t>
                      </a:r>
                      <a:r>
                        <a:rPr kumimoji="1" lang="ja-JP" altLang="en-US" sz="900" b="0" dirty="0" smtClean="0">
                          <a:solidFill>
                            <a:schemeClr val="tx1"/>
                          </a:solidFill>
                          <a:latin typeface="ＭＳ Ｐ明朝" pitchFamily="18" charset="-128"/>
                          <a:ea typeface="ＭＳ Ｐ明朝" pitchFamily="18" charset="-128"/>
                        </a:rPr>
                        <a:t>労働時間メモリアル</a:t>
                      </a:r>
                      <a:r>
                        <a:rPr kumimoji="1" lang="en-US" altLang="ja-JP" sz="900" b="0" dirty="0" smtClean="0">
                          <a:solidFill>
                            <a:schemeClr val="tx1"/>
                          </a:solidFill>
                          <a:latin typeface="ＭＳ Ｐ明朝" pitchFamily="18" charset="-128"/>
                          <a:ea typeface="ＭＳ Ｐ明朝" pitchFamily="18" charset="-128"/>
                        </a:rPr>
                        <a:t>〕</a:t>
                      </a:r>
                      <a:endParaRPr kumimoji="1" lang="ja-JP" altLang="en-US" sz="900" b="0" dirty="0">
                        <a:solidFill>
                          <a:schemeClr val="tx1"/>
                        </a:solidFill>
                        <a:latin typeface="ＭＳ Ｐ明朝" pitchFamily="18" charset="-128"/>
                        <a:ea typeface="ＭＳ Ｐ明朝" pitchFamily="18" charset="-128"/>
                      </a:endParaRPr>
                    </a:p>
                  </a:txBody>
                  <a:tcPr>
                    <a:lnL w="12700" cmpd="sng">
                      <a:noFill/>
                    </a:lnL>
                    <a:lnR w="3175" cap="flat" cmpd="sng" algn="ctr">
                      <a:no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1801">
                <a:tc>
                  <a:txBody>
                    <a:bodyPr/>
                    <a:lstStyle/>
                    <a:p>
                      <a:r>
                        <a:rPr kumimoji="1" lang="en-US" altLang="ja-JP" sz="900" b="0" dirty="0" smtClean="0">
                          <a:solidFill>
                            <a:schemeClr val="tx1"/>
                          </a:solidFill>
                          <a:latin typeface="ＭＳ Ｐ明朝" pitchFamily="18" charset="-128"/>
                          <a:ea typeface="ＭＳ Ｐ明朝" pitchFamily="18" charset="-128"/>
                        </a:rPr>
                        <a:t>1802</a:t>
                      </a:r>
                      <a:r>
                        <a:rPr kumimoji="1" lang="ja-JP" altLang="en-US" sz="900" b="0" dirty="0" smtClean="0">
                          <a:solidFill>
                            <a:schemeClr val="tx1"/>
                          </a:solidFill>
                          <a:latin typeface="ＭＳ Ｐ明朝" pitchFamily="18" charset="-128"/>
                          <a:ea typeface="ＭＳ Ｐ明朝" pitchFamily="18" charset="-128"/>
                        </a:rPr>
                        <a:t>年</a:t>
                      </a:r>
                      <a:endParaRPr kumimoji="1" lang="ja-JP" altLang="en-US" sz="900" b="0" dirty="0">
                        <a:solidFill>
                          <a:schemeClr val="tx1"/>
                        </a:solidFill>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ＭＳ Ｐ明朝" pitchFamily="18" charset="-128"/>
                          <a:ea typeface="ＭＳ Ｐ明朝" pitchFamily="18" charset="-128"/>
                        </a:rPr>
                        <a:t>イギリス　「徒弟の保健及風紀に関する法律」で</a:t>
                      </a:r>
                      <a:r>
                        <a:rPr kumimoji="1" lang="en-US" altLang="ja-JP" sz="900" b="0" dirty="0" smtClean="0">
                          <a:solidFill>
                            <a:schemeClr val="tx1"/>
                          </a:solidFill>
                          <a:latin typeface="ＭＳ Ｐ明朝" pitchFamily="18" charset="-128"/>
                          <a:ea typeface="ＭＳ Ｐ明朝" pitchFamily="18" charset="-128"/>
                        </a:rPr>
                        <a:t>12</a:t>
                      </a:r>
                      <a:r>
                        <a:rPr kumimoji="1" lang="ja-JP" altLang="en-US" sz="900" b="0" dirty="0" smtClean="0">
                          <a:solidFill>
                            <a:schemeClr val="tx1"/>
                          </a:solidFill>
                          <a:latin typeface="ＭＳ Ｐ明朝" pitchFamily="18" charset="-128"/>
                          <a:ea typeface="ＭＳ Ｐ明朝" pitchFamily="18" charset="-128"/>
                        </a:rPr>
                        <a:t>時間労働が立法的制限の初め。</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フランス</a:t>
                      </a:r>
                      <a:r>
                        <a:rPr kumimoji="1" lang="ja-JP" altLang="en-US" sz="900" b="0" baseline="0" dirty="0" smtClean="0">
                          <a:solidFill>
                            <a:schemeClr val="tx1"/>
                          </a:solidFill>
                          <a:latin typeface="ＭＳ Ｐ明朝" pitchFamily="18" charset="-128"/>
                          <a:ea typeface="ＭＳ Ｐ明朝" pitchFamily="18" charset="-128"/>
                        </a:rPr>
                        <a:t>  </a:t>
                      </a:r>
                      <a:r>
                        <a:rPr kumimoji="1" lang="en-US" altLang="ja-JP" sz="900" b="0" dirty="0" smtClean="0">
                          <a:solidFill>
                            <a:schemeClr val="tx1"/>
                          </a:solidFill>
                          <a:latin typeface="ＭＳ Ｐ明朝" pitchFamily="18" charset="-128"/>
                          <a:ea typeface="ＭＳ Ｐ明朝" pitchFamily="18" charset="-128"/>
                        </a:rPr>
                        <a:t>1848</a:t>
                      </a:r>
                      <a:r>
                        <a:rPr kumimoji="1" lang="ja-JP" altLang="en-US" sz="900" b="0" dirty="0" smtClean="0">
                          <a:solidFill>
                            <a:schemeClr val="tx1"/>
                          </a:solidFill>
                          <a:latin typeface="ＭＳ Ｐ明朝" pitchFamily="18" charset="-128"/>
                          <a:ea typeface="ＭＳ Ｐ明朝" pitchFamily="18" charset="-128"/>
                        </a:rPr>
                        <a:t>年　</a:t>
                      </a:r>
                      <a:r>
                        <a:rPr kumimoji="1" lang="en-US" altLang="ja-JP" sz="900" b="0" dirty="0" smtClean="0">
                          <a:solidFill>
                            <a:schemeClr val="tx1"/>
                          </a:solidFill>
                          <a:latin typeface="ＭＳ Ｐ明朝" pitchFamily="18" charset="-128"/>
                          <a:ea typeface="ＭＳ Ｐ明朝" pitchFamily="18" charset="-128"/>
                        </a:rPr>
                        <a:t>12</a:t>
                      </a:r>
                      <a:r>
                        <a:rPr kumimoji="1" lang="ja-JP" altLang="en-US" sz="900" b="0" dirty="0" smtClean="0">
                          <a:solidFill>
                            <a:schemeClr val="tx1"/>
                          </a:solidFill>
                          <a:latin typeface="ＭＳ Ｐ明朝" pitchFamily="18" charset="-128"/>
                          <a:ea typeface="ＭＳ Ｐ明朝" pitchFamily="18" charset="-128"/>
                        </a:rPr>
                        <a:t>時間法</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アメリカ　</a:t>
                      </a:r>
                      <a:r>
                        <a:rPr kumimoji="1" lang="ja-JP" altLang="en-US" sz="900" b="0" baseline="0" dirty="0" smtClean="0">
                          <a:solidFill>
                            <a:schemeClr val="tx1"/>
                          </a:solidFill>
                          <a:latin typeface="ＭＳ Ｐ明朝" pitchFamily="18" charset="-128"/>
                          <a:ea typeface="ＭＳ Ｐ明朝" pitchFamily="18" charset="-128"/>
                        </a:rPr>
                        <a:t> </a:t>
                      </a:r>
                      <a:r>
                        <a:rPr kumimoji="1" lang="en-US" altLang="ja-JP" sz="900" b="0" dirty="0" smtClean="0">
                          <a:solidFill>
                            <a:schemeClr val="tx1"/>
                          </a:solidFill>
                          <a:latin typeface="ＭＳ Ｐ明朝" pitchFamily="18" charset="-128"/>
                          <a:ea typeface="ＭＳ Ｐ明朝" pitchFamily="18" charset="-128"/>
                        </a:rPr>
                        <a:t>1868</a:t>
                      </a:r>
                      <a:r>
                        <a:rPr kumimoji="1" lang="ja-JP" altLang="en-US" sz="900" b="0" dirty="0" smtClean="0">
                          <a:solidFill>
                            <a:schemeClr val="tx1"/>
                          </a:solidFill>
                          <a:latin typeface="ＭＳ Ｐ明朝" pitchFamily="18" charset="-128"/>
                          <a:ea typeface="ＭＳ Ｐ明朝" pitchFamily="18" charset="-128"/>
                        </a:rPr>
                        <a:t>年　合衆国政府雇員の</a:t>
                      </a:r>
                      <a:r>
                        <a:rPr kumimoji="1" lang="en-US" altLang="ja-JP" sz="900" b="0" dirty="0" smtClean="0">
                          <a:solidFill>
                            <a:schemeClr val="tx1"/>
                          </a:solidFill>
                          <a:latin typeface="ＭＳ Ｐ明朝" pitchFamily="18" charset="-128"/>
                          <a:ea typeface="ＭＳ Ｐ明朝" pitchFamily="18" charset="-128"/>
                        </a:rPr>
                        <a:t>8</a:t>
                      </a:r>
                      <a:r>
                        <a:rPr kumimoji="1" lang="ja-JP" altLang="en-US" sz="900" b="0" dirty="0" smtClean="0">
                          <a:solidFill>
                            <a:schemeClr val="tx1"/>
                          </a:solidFill>
                          <a:latin typeface="ＭＳ Ｐ明朝" pitchFamily="18" charset="-128"/>
                          <a:ea typeface="ＭＳ Ｐ明朝" pitchFamily="18" charset="-128"/>
                        </a:rPr>
                        <a:t>時間制　　　　　　　　　　　　　　　　　　　　　　　</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091">
                <a:tc>
                  <a:txBody>
                    <a:bodyPr/>
                    <a:lstStyle/>
                    <a:p>
                      <a:r>
                        <a:rPr kumimoji="1" lang="en-US" altLang="ja-JP" sz="900" b="0" dirty="0" smtClean="0">
                          <a:solidFill>
                            <a:schemeClr val="tx1"/>
                          </a:solidFill>
                          <a:latin typeface="ＭＳ Ｐ明朝" pitchFamily="18" charset="-128"/>
                          <a:ea typeface="ＭＳ Ｐ明朝" pitchFamily="18" charset="-128"/>
                        </a:rPr>
                        <a:t>1866</a:t>
                      </a:r>
                      <a:r>
                        <a:rPr kumimoji="1" lang="ja-JP" altLang="en-US" sz="900" b="0" dirty="0" smtClean="0">
                          <a:solidFill>
                            <a:schemeClr val="tx1"/>
                          </a:solidFill>
                          <a:latin typeface="ＭＳ Ｐ明朝" pitchFamily="18" charset="-128"/>
                          <a:ea typeface="ＭＳ Ｐ明朝" pitchFamily="18" charset="-128"/>
                        </a:rPr>
                        <a:t>年</a:t>
                      </a:r>
                      <a:r>
                        <a:rPr kumimoji="1" lang="ja-JP" altLang="en-US" sz="900" b="0" baseline="0" dirty="0" smtClean="0">
                          <a:solidFill>
                            <a:schemeClr val="tx1"/>
                          </a:solidFill>
                          <a:latin typeface="ＭＳ Ｐ明朝" pitchFamily="18" charset="-128"/>
                          <a:ea typeface="ＭＳ Ｐ明朝" pitchFamily="18" charset="-128"/>
                        </a:rPr>
                        <a:t> </a:t>
                      </a:r>
                      <a:endParaRPr kumimoji="1" lang="ja-JP" altLang="en-US" sz="900" b="0" dirty="0">
                        <a:solidFill>
                          <a:schemeClr val="tx1"/>
                        </a:solidFill>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dirty="0" smtClean="0">
                          <a:solidFill>
                            <a:schemeClr val="tx1"/>
                          </a:solidFill>
                          <a:latin typeface="ＭＳ Ｐ明朝" pitchFamily="18" charset="-128"/>
                          <a:ea typeface="ＭＳ Ｐ明朝" pitchFamily="18" charset="-128"/>
                          <a:sym typeface="Wingdings"/>
                        </a:rPr>
                        <a:t>国際労働者協会　</a:t>
                      </a:r>
                      <a:r>
                        <a:rPr kumimoji="1" lang="en-US" altLang="ja-JP" sz="900" b="0" dirty="0" smtClean="0">
                          <a:solidFill>
                            <a:schemeClr val="tx1"/>
                          </a:solidFill>
                          <a:latin typeface="ＭＳ Ｐ明朝" pitchFamily="18" charset="-128"/>
                          <a:ea typeface="ＭＳ Ｐ明朝" pitchFamily="18" charset="-128"/>
                          <a:sym typeface="Wingdings"/>
                        </a:rPr>
                        <a:t> 8</a:t>
                      </a:r>
                      <a:r>
                        <a:rPr kumimoji="1" lang="ja-JP" altLang="en-US" sz="900" b="0" dirty="0" smtClean="0">
                          <a:solidFill>
                            <a:schemeClr val="tx1"/>
                          </a:solidFill>
                          <a:latin typeface="ＭＳ Ｐ明朝" pitchFamily="18" charset="-128"/>
                          <a:ea typeface="ＭＳ Ｐ明朝" pitchFamily="18" charset="-128"/>
                          <a:sym typeface="Wingdings"/>
                        </a:rPr>
                        <a:t>時間労働制を世界の労働運動の目標に定める。</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091">
                <a:tc>
                  <a:txBody>
                    <a:bodyPr/>
                    <a:lstStyle/>
                    <a:p>
                      <a:r>
                        <a:rPr lang="en-US" altLang="ja-JP" sz="900" dirty="0" smtClean="0">
                          <a:solidFill>
                            <a:schemeClr val="tx1"/>
                          </a:solidFill>
                          <a:latin typeface="ＭＳ Ｐ明朝" pitchFamily="18" charset="-128"/>
                          <a:ea typeface="ＭＳ Ｐ明朝" pitchFamily="18" charset="-128"/>
                          <a:sym typeface="Wingdings"/>
                        </a:rPr>
                        <a:t>1886</a:t>
                      </a:r>
                      <a:r>
                        <a:rPr lang="ja-JP" altLang="en-US" sz="900" dirty="0" smtClean="0">
                          <a:solidFill>
                            <a:schemeClr val="tx1"/>
                          </a:solidFill>
                          <a:latin typeface="ＭＳ Ｐ明朝" pitchFamily="18" charset="-128"/>
                          <a:ea typeface="ＭＳ Ｐ明朝" pitchFamily="18" charset="-128"/>
                          <a:sym typeface="Wingdings"/>
                        </a:rPr>
                        <a:t>年</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latin typeface="ＭＳ Ｐ明朝" pitchFamily="18" charset="-128"/>
                          <a:ea typeface="ＭＳ Ｐ明朝" pitchFamily="18" charset="-128"/>
                          <a:sym typeface="Wingdings"/>
                        </a:rPr>
                        <a:t>5</a:t>
                      </a:r>
                      <a:r>
                        <a:rPr lang="ja-JP" altLang="en-US" sz="900" dirty="0" smtClean="0">
                          <a:solidFill>
                            <a:schemeClr val="tx1"/>
                          </a:solidFill>
                          <a:latin typeface="ＭＳ Ｐ明朝" pitchFamily="18" charset="-128"/>
                          <a:ea typeface="ＭＳ Ｐ明朝" pitchFamily="18" charset="-128"/>
                          <a:sym typeface="Wingdings"/>
                        </a:rPr>
                        <a:t>月</a:t>
                      </a:r>
                      <a:r>
                        <a:rPr lang="en-US" altLang="ja-JP" sz="900" dirty="0" smtClean="0">
                          <a:solidFill>
                            <a:schemeClr val="tx1"/>
                          </a:solidFill>
                          <a:latin typeface="ＭＳ Ｐ明朝" pitchFamily="18" charset="-128"/>
                          <a:ea typeface="ＭＳ Ｐ明朝" pitchFamily="18" charset="-128"/>
                          <a:sym typeface="Wingdings"/>
                        </a:rPr>
                        <a:t>1</a:t>
                      </a:r>
                      <a:r>
                        <a:rPr lang="ja-JP" altLang="en-US" sz="900" dirty="0" smtClean="0">
                          <a:solidFill>
                            <a:schemeClr val="tx1"/>
                          </a:solidFill>
                          <a:latin typeface="ＭＳ Ｐ明朝" pitchFamily="18" charset="-128"/>
                          <a:ea typeface="ＭＳ Ｐ明朝" pitchFamily="18" charset="-128"/>
                          <a:sym typeface="Wingdings"/>
                        </a:rPr>
                        <a:t>日　メーデーの起源　</a:t>
                      </a:r>
                      <a:r>
                        <a:rPr lang="ja-JP" altLang="ja-JP" sz="900" dirty="0" smtClean="0">
                          <a:solidFill>
                            <a:schemeClr val="tx1"/>
                          </a:solidFill>
                          <a:latin typeface="ＭＳ Ｐ明朝" pitchFamily="18" charset="-128"/>
                          <a:ea typeface="ＭＳ Ｐ明朝" pitchFamily="18" charset="-128"/>
                        </a:rPr>
                        <a:t>8-hour day movementの統一ストライキ</a:t>
                      </a:r>
                      <a:r>
                        <a:rPr lang="ja-JP" altLang="en-US" sz="900" dirty="0" smtClean="0">
                          <a:solidFill>
                            <a:schemeClr val="tx1"/>
                          </a:solidFill>
                          <a:latin typeface="ＭＳ Ｐ明朝" pitchFamily="18" charset="-128"/>
                          <a:ea typeface="ＭＳ Ｐ明朝" pitchFamily="18" charset="-128"/>
                        </a:rPr>
                        <a:t>。</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4946">
                <a:tc>
                  <a:txBody>
                    <a:bodyPr/>
                    <a:lstStyle/>
                    <a:p>
                      <a:r>
                        <a:rPr kumimoji="1" lang="en-US" altLang="ja-JP" sz="900" dirty="0" smtClean="0">
                          <a:solidFill>
                            <a:schemeClr val="tx1"/>
                          </a:solidFill>
                          <a:latin typeface="ＭＳ Ｐ明朝" pitchFamily="18" charset="-128"/>
                          <a:ea typeface="ＭＳ Ｐ明朝" pitchFamily="18" charset="-128"/>
                        </a:rPr>
                        <a:t>1916</a:t>
                      </a:r>
                      <a:r>
                        <a:rPr kumimoji="1" lang="ja-JP" altLang="en-US" sz="900" dirty="0" smtClean="0">
                          <a:solidFill>
                            <a:schemeClr val="tx1"/>
                          </a:solidFill>
                          <a:latin typeface="ＭＳ Ｐ明朝" pitchFamily="18" charset="-128"/>
                          <a:ea typeface="ＭＳ Ｐ明朝" pitchFamily="18" charset="-128"/>
                        </a:rPr>
                        <a:t>年</a:t>
                      </a:r>
                      <a:endParaRPr kumimoji="1" lang="ja-JP" altLang="en-US" sz="900" dirty="0">
                        <a:solidFill>
                          <a:schemeClr val="tx1"/>
                        </a:solidFill>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rPr>
                        <a:t>日本の工場法の施行</a:t>
                      </a:r>
                      <a:r>
                        <a:rPr kumimoji="1" lang="en-US" altLang="ja-JP" sz="900" dirty="0" smtClean="0">
                          <a:solidFill>
                            <a:schemeClr val="tx1"/>
                          </a:solidFill>
                          <a:latin typeface="ＭＳ Ｐ明朝" pitchFamily="18" charset="-128"/>
                          <a:ea typeface="ＭＳ Ｐ明朝" pitchFamily="18" charset="-128"/>
                        </a:rPr>
                        <a:t>(</a:t>
                      </a:r>
                      <a:r>
                        <a:rPr lang="en-US" altLang="ja-JP" sz="900" dirty="0" smtClean="0">
                          <a:solidFill>
                            <a:schemeClr val="tx1"/>
                          </a:solidFill>
                          <a:latin typeface="ＭＳ Ｐ明朝" pitchFamily="18" charset="-128"/>
                          <a:ea typeface="ＭＳ Ｐ明朝" pitchFamily="18" charset="-128"/>
                        </a:rPr>
                        <a:t>1911</a:t>
                      </a:r>
                      <a:r>
                        <a:rPr lang="ja-JP" altLang="en-US" sz="900" dirty="0" smtClean="0">
                          <a:solidFill>
                            <a:schemeClr val="tx1"/>
                          </a:solidFill>
                          <a:latin typeface="ＭＳ Ｐ明朝" pitchFamily="18" charset="-128"/>
                          <a:ea typeface="ＭＳ Ｐ明朝" pitchFamily="18" charset="-128"/>
                        </a:rPr>
                        <a:t>年、明治</a:t>
                      </a:r>
                      <a:r>
                        <a:rPr lang="en-US" altLang="ja-JP" sz="900" dirty="0" smtClean="0">
                          <a:solidFill>
                            <a:schemeClr val="tx1"/>
                          </a:solidFill>
                          <a:latin typeface="ＭＳ Ｐ明朝" pitchFamily="18" charset="-128"/>
                          <a:ea typeface="ＭＳ Ｐ明朝" pitchFamily="18" charset="-128"/>
                        </a:rPr>
                        <a:t>44</a:t>
                      </a:r>
                      <a:r>
                        <a:rPr lang="ja-JP" altLang="en-US" sz="900" dirty="0" smtClean="0">
                          <a:solidFill>
                            <a:schemeClr val="tx1"/>
                          </a:solidFill>
                          <a:latin typeface="ＭＳ Ｐ明朝" pitchFamily="18" charset="-128"/>
                          <a:ea typeface="ＭＳ Ｐ明朝" pitchFamily="18" charset="-128"/>
                        </a:rPr>
                        <a:t>年</a:t>
                      </a:r>
                      <a:r>
                        <a:rPr lang="ja-JP" altLang="ja-JP" sz="900" dirty="0" smtClean="0">
                          <a:solidFill>
                            <a:schemeClr val="tx1"/>
                          </a:solidFill>
                          <a:latin typeface="ＭＳ Ｐ明朝" pitchFamily="18" charset="-128"/>
                          <a:ea typeface="ＭＳ Ｐ明朝" pitchFamily="18" charset="-128"/>
                        </a:rPr>
                        <a:t>公布</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　</a:t>
                      </a:r>
                      <a:r>
                        <a:rPr lang="ja-JP" altLang="ja-JP" sz="900" dirty="0" smtClean="0">
                          <a:solidFill>
                            <a:schemeClr val="tx1"/>
                          </a:solidFill>
                          <a:latin typeface="ＭＳ Ｐ明朝" pitchFamily="18" charset="-128"/>
                          <a:ea typeface="ＭＳ Ｐ明朝" pitchFamily="18" charset="-128"/>
                        </a:rPr>
                        <a:t>製糸業では14時間労働、紡績業では女子深夜営業が認められていた</a:t>
                      </a:r>
                      <a:r>
                        <a:rPr lang="ja-JP" altLang="en-US" sz="900" dirty="0" smtClean="0">
                          <a:solidFill>
                            <a:schemeClr val="tx1"/>
                          </a:solidFill>
                          <a:latin typeface="ＭＳ Ｐ明朝" pitchFamily="18" charset="-128"/>
                          <a:ea typeface="ＭＳ Ｐ明朝" pitchFamily="18" charset="-128"/>
                        </a:rPr>
                        <a:t>。</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091">
                <a:tc>
                  <a:txBody>
                    <a:bodyPr/>
                    <a:lstStyle/>
                    <a:p>
                      <a:r>
                        <a:rPr lang="en-US" altLang="ja-JP" sz="900" dirty="0" smtClean="0">
                          <a:solidFill>
                            <a:schemeClr val="tx1"/>
                          </a:solidFill>
                          <a:latin typeface="ＭＳ Ｐ明朝" pitchFamily="18" charset="-128"/>
                          <a:ea typeface="ＭＳ Ｐ明朝" pitchFamily="18" charset="-128"/>
                          <a:sym typeface="Wingdings"/>
                        </a:rPr>
                        <a:t>1917</a:t>
                      </a:r>
                      <a:r>
                        <a:rPr lang="ja-JP" altLang="en-US" sz="900" dirty="0" smtClean="0">
                          <a:solidFill>
                            <a:schemeClr val="tx1"/>
                          </a:solidFill>
                          <a:latin typeface="ＭＳ Ｐ明朝" pitchFamily="18" charset="-128"/>
                          <a:ea typeface="ＭＳ Ｐ明朝" pitchFamily="18" charset="-128"/>
                          <a:sym typeface="Wingdings"/>
                        </a:rPr>
                        <a:t>年 </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ＭＳ Ｐ明朝" pitchFamily="18" charset="-128"/>
                          <a:ea typeface="ＭＳ Ｐ明朝" pitchFamily="18" charset="-128"/>
                          <a:sym typeface="Wingdings"/>
                        </a:rPr>
                        <a:t>ロシア革命  </a:t>
                      </a:r>
                      <a:r>
                        <a:rPr lang="en-US" altLang="ja-JP" sz="900" dirty="0" smtClean="0">
                          <a:solidFill>
                            <a:schemeClr val="tx1"/>
                          </a:solidFill>
                          <a:latin typeface="ＭＳ Ｐ明朝" pitchFamily="18" charset="-128"/>
                          <a:ea typeface="ＭＳ Ｐ明朝" pitchFamily="18" charset="-128"/>
                          <a:sym typeface="Wingdings"/>
                        </a:rPr>
                        <a:t>8</a:t>
                      </a:r>
                      <a:r>
                        <a:rPr lang="ja-JP" altLang="en-US" sz="900" dirty="0" smtClean="0">
                          <a:solidFill>
                            <a:schemeClr val="tx1"/>
                          </a:solidFill>
                          <a:latin typeface="ＭＳ Ｐ明朝" pitchFamily="18" charset="-128"/>
                          <a:ea typeface="ＭＳ Ｐ明朝" pitchFamily="18" charset="-128"/>
                          <a:sym typeface="Wingdings"/>
                        </a:rPr>
                        <a:t>時間労働制の公布</a:t>
                      </a:r>
                      <a:r>
                        <a:rPr kumimoji="1" lang="ja-JP" altLang="en-US" sz="900" dirty="0" smtClean="0">
                          <a:solidFill>
                            <a:schemeClr val="tx1"/>
                          </a:solidFill>
                          <a:latin typeface="ＭＳ Ｐ明朝" pitchFamily="18" charset="-128"/>
                          <a:ea typeface="ＭＳ Ｐ明朝" pitchFamily="18" charset="-128"/>
                          <a:sym typeface="Wingdings"/>
                        </a:rPr>
                        <a:t>。世界に大きく影響を与える。</a:t>
                      </a:r>
                      <a:endParaRPr lang="en-US" altLang="ja-JP" sz="900" dirty="0" smtClean="0">
                        <a:solidFill>
                          <a:schemeClr val="tx1"/>
                        </a:solidFill>
                        <a:latin typeface="ＭＳ Ｐ明朝" pitchFamily="18" charset="-128"/>
                        <a:ea typeface="ＭＳ Ｐ明朝" pitchFamily="18" charset="-128"/>
                        <a:sym typeface="Wingdings"/>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01801">
                <a:tc>
                  <a:txBody>
                    <a:bodyPr/>
                    <a:lstStyle/>
                    <a:p>
                      <a:r>
                        <a:rPr kumimoji="1" lang="en-US" altLang="ja-JP" sz="900" dirty="0" smtClean="0">
                          <a:solidFill>
                            <a:schemeClr val="tx1"/>
                          </a:solidFill>
                          <a:latin typeface="ＭＳ Ｐ明朝" pitchFamily="18" charset="-128"/>
                          <a:ea typeface="ＭＳ Ｐ明朝" pitchFamily="18" charset="-128"/>
                          <a:sym typeface="Wingdings"/>
                        </a:rPr>
                        <a:t>1919</a:t>
                      </a:r>
                      <a:r>
                        <a:rPr kumimoji="1" lang="ja-JP" altLang="en-US" sz="900" dirty="0" smtClean="0">
                          <a:solidFill>
                            <a:schemeClr val="tx1"/>
                          </a:solidFill>
                          <a:latin typeface="ＭＳ Ｐ明朝" pitchFamily="18" charset="-128"/>
                          <a:ea typeface="ＭＳ Ｐ明朝" pitchFamily="18" charset="-128"/>
                          <a:sym typeface="Wingdings"/>
                        </a:rPr>
                        <a:t>年</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latin typeface="ＭＳ Ｐ明朝" pitchFamily="18" charset="-128"/>
                          <a:ea typeface="ＭＳ Ｐ明朝" pitchFamily="18" charset="-128"/>
                          <a:sym typeface="Wingdings"/>
                        </a:rPr>
                        <a:t>ILO  </a:t>
                      </a:r>
                      <a:r>
                        <a:rPr lang="ja-JP" altLang="en-US" sz="900" dirty="0" smtClean="0">
                          <a:solidFill>
                            <a:schemeClr val="tx1"/>
                          </a:solidFill>
                          <a:latin typeface="ＭＳ Ｐ明朝" pitchFamily="18" charset="-128"/>
                          <a:ea typeface="ＭＳ Ｐ明朝" pitchFamily="18" charset="-128"/>
                          <a:sym typeface="Wingdings"/>
                        </a:rPr>
                        <a:t>第</a:t>
                      </a:r>
                      <a:r>
                        <a:rPr lang="en-US" altLang="ja-JP" sz="900" dirty="0" smtClean="0">
                          <a:solidFill>
                            <a:schemeClr val="tx1"/>
                          </a:solidFill>
                          <a:latin typeface="ＭＳ Ｐ明朝" pitchFamily="18" charset="-128"/>
                          <a:ea typeface="ＭＳ Ｐ明朝" pitchFamily="18" charset="-128"/>
                          <a:sym typeface="Wingdings"/>
                        </a:rPr>
                        <a:t>1</a:t>
                      </a:r>
                      <a:r>
                        <a:rPr lang="ja-JP" altLang="en-US" sz="900" dirty="0" smtClean="0">
                          <a:solidFill>
                            <a:schemeClr val="tx1"/>
                          </a:solidFill>
                          <a:latin typeface="ＭＳ Ｐ明朝" pitchFamily="18" charset="-128"/>
                          <a:ea typeface="ＭＳ Ｐ明朝" pitchFamily="18" charset="-128"/>
                          <a:sym typeface="Wingdings"/>
                        </a:rPr>
                        <a:t>号条約を採択　</a:t>
                      </a:r>
                      <a:r>
                        <a:rPr lang="en-US" altLang="ja-JP" sz="900" dirty="0" smtClean="0">
                          <a:solidFill>
                            <a:schemeClr val="tx1"/>
                          </a:solidFill>
                          <a:latin typeface="ＭＳ Ｐ明朝" pitchFamily="18" charset="-128"/>
                          <a:ea typeface="ＭＳ Ｐ明朝" pitchFamily="18" charset="-128"/>
                          <a:sym typeface="Wingdings"/>
                        </a:rPr>
                        <a:t>(</a:t>
                      </a:r>
                      <a:r>
                        <a:rPr lang="ja-JP" altLang="en-US" sz="900" dirty="0" smtClean="0">
                          <a:solidFill>
                            <a:schemeClr val="tx1"/>
                          </a:solidFill>
                          <a:latin typeface="ＭＳ Ｐ明朝" pitchFamily="18" charset="-128"/>
                          <a:ea typeface="ＭＳ Ｐ明朝" pitchFamily="18" charset="-128"/>
                          <a:sym typeface="Wingdings"/>
                        </a:rPr>
                        <a:t>労働基本権にもとづく、労働時間の短縮と週休制の原則、</a:t>
                      </a:r>
                      <a:r>
                        <a:rPr lang="en-US" altLang="ja-JP" sz="900" dirty="0" smtClean="0">
                          <a:solidFill>
                            <a:schemeClr val="tx1"/>
                          </a:solidFill>
                          <a:latin typeface="ＭＳ Ｐ明朝" pitchFamily="18" charset="-128"/>
                          <a:ea typeface="ＭＳ Ｐ明朝" pitchFamily="18" charset="-128"/>
                          <a:sym typeface="Wingdings"/>
                        </a:rPr>
                        <a:t>1</a:t>
                      </a:r>
                      <a:r>
                        <a:rPr lang="ja-JP" altLang="en-US" sz="900" dirty="0" smtClean="0">
                          <a:solidFill>
                            <a:schemeClr val="tx1"/>
                          </a:solidFill>
                          <a:latin typeface="ＭＳ Ｐ明朝" pitchFamily="18" charset="-128"/>
                          <a:ea typeface="ＭＳ Ｐ明朝" pitchFamily="18" charset="-128"/>
                          <a:sym typeface="Wingdings"/>
                        </a:rPr>
                        <a:t>日</a:t>
                      </a:r>
                      <a:r>
                        <a:rPr lang="en-US" altLang="ja-JP" sz="900" dirty="0" smtClean="0">
                          <a:solidFill>
                            <a:schemeClr val="tx1"/>
                          </a:solidFill>
                          <a:latin typeface="ＭＳ Ｐ明朝" pitchFamily="18" charset="-128"/>
                          <a:ea typeface="ＭＳ Ｐ明朝" pitchFamily="18" charset="-128"/>
                          <a:sym typeface="Wingdings"/>
                        </a:rPr>
                        <a:t>8</a:t>
                      </a:r>
                      <a:r>
                        <a:rPr lang="ja-JP" altLang="en-US" sz="900" dirty="0" smtClean="0">
                          <a:solidFill>
                            <a:schemeClr val="tx1"/>
                          </a:solidFill>
                          <a:latin typeface="ＭＳ Ｐ明朝" pitchFamily="18" charset="-128"/>
                          <a:ea typeface="ＭＳ Ｐ明朝" pitchFamily="18" charset="-128"/>
                          <a:sym typeface="Wingdings"/>
                        </a:rPr>
                        <a:t>時間</a:t>
                      </a:r>
                      <a:r>
                        <a:rPr lang="en-US" altLang="ja-JP" sz="900" dirty="0" smtClean="0">
                          <a:solidFill>
                            <a:schemeClr val="tx1"/>
                          </a:solidFill>
                          <a:latin typeface="ＭＳ Ｐ明朝" pitchFamily="18" charset="-128"/>
                          <a:ea typeface="ＭＳ Ｐ明朝" pitchFamily="18" charset="-128"/>
                          <a:sym typeface="Wingdings"/>
                        </a:rPr>
                        <a:t>1</a:t>
                      </a:r>
                      <a:r>
                        <a:rPr lang="ja-JP" altLang="en-US" sz="900" dirty="0" smtClean="0">
                          <a:solidFill>
                            <a:schemeClr val="tx1"/>
                          </a:solidFill>
                          <a:latin typeface="ＭＳ Ｐ明朝" pitchFamily="18" charset="-128"/>
                          <a:ea typeface="ＭＳ Ｐ明朝" pitchFamily="18" charset="-128"/>
                          <a:sym typeface="Wingdings"/>
                        </a:rPr>
                        <a:t>週</a:t>
                      </a:r>
                      <a:r>
                        <a:rPr lang="en-US" altLang="ja-JP" sz="900" dirty="0" smtClean="0">
                          <a:solidFill>
                            <a:schemeClr val="tx1"/>
                          </a:solidFill>
                          <a:latin typeface="ＭＳ Ｐ明朝" pitchFamily="18" charset="-128"/>
                          <a:ea typeface="ＭＳ Ｐ明朝" pitchFamily="18" charset="-128"/>
                          <a:sym typeface="Wingdings"/>
                        </a:rPr>
                        <a:t>48</a:t>
                      </a:r>
                      <a:r>
                        <a:rPr lang="ja-JP" altLang="en-US" sz="900" dirty="0" smtClean="0">
                          <a:solidFill>
                            <a:schemeClr val="tx1"/>
                          </a:solidFill>
                          <a:latin typeface="ＭＳ Ｐ明朝" pitchFamily="18" charset="-128"/>
                          <a:ea typeface="ＭＳ Ｐ明朝" pitchFamily="18" charset="-128"/>
                          <a:sym typeface="Wingdings"/>
                        </a:rPr>
                        <a:t>時間</a:t>
                      </a:r>
                      <a:r>
                        <a:rPr lang="en-US" altLang="ja-JP" sz="900" dirty="0" smtClean="0">
                          <a:solidFill>
                            <a:schemeClr val="tx1"/>
                          </a:solidFill>
                          <a:latin typeface="ＭＳ Ｐ明朝" pitchFamily="18" charset="-128"/>
                          <a:ea typeface="ＭＳ Ｐ明朝" pitchFamily="18" charset="-128"/>
                          <a:sym typeface="Wingdings"/>
                        </a:rPr>
                        <a:t>)</a:t>
                      </a:r>
                      <a:r>
                        <a:rPr lang="ja-JP" altLang="en-US" sz="900" dirty="0" smtClean="0">
                          <a:solidFill>
                            <a:schemeClr val="tx1"/>
                          </a:solidFill>
                          <a:latin typeface="ＭＳ Ｐ明朝" pitchFamily="18" charset="-128"/>
                          <a:ea typeface="ＭＳ Ｐ明朝" pitchFamily="18" charset="-128"/>
                          <a:sym typeface="Wingdings"/>
                        </a:rPr>
                        <a:t>　</a:t>
                      </a:r>
                      <a:endParaRPr lang="en-US" altLang="ja-JP" sz="900" dirty="0" smtClean="0">
                        <a:solidFill>
                          <a:schemeClr val="tx1"/>
                        </a:solidFill>
                        <a:latin typeface="ＭＳ Ｐ明朝" pitchFamily="18" charset="-128"/>
                        <a:ea typeface="ＭＳ Ｐ明朝" pitchFamily="18"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ＭＳ Ｐ明朝" pitchFamily="18" charset="-128"/>
                          <a:ea typeface="ＭＳ Ｐ明朝" pitchFamily="18" charset="-128"/>
                          <a:sym typeface="Wingdings"/>
                        </a:rPr>
                        <a:t>日本政府の未批准の理由　</a:t>
                      </a:r>
                      <a:r>
                        <a:rPr lang="ja-JP" altLang="en-US" sz="900" dirty="0" smtClean="0">
                          <a:solidFill>
                            <a:schemeClr val="tx1"/>
                          </a:solidFill>
                          <a:latin typeface="ＭＳ Ｐ明朝" pitchFamily="18" charset="-128"/>
                          <a:ea typeface="ＭＳ Ｐ明朝" pitchFamily="18" charset="-128"/>
                        </a:rPr>
                        <a:t>①時間外労働の限度は公機関が定めるべきである。</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　　　　　　　　　　　　　　　　　 ②変形労働時間の限度が日本の労働基準法と異なる。</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091">
                <a:tc>
                  <a:txBody>
                    <a:bodyPr/>
                    <a:lstStyle/>
                    <a:p>
                      <a:r>
                        <a:rPr lang="en-US" altLang="ja-JP" sz="900" dirty="0" smtClean="0">
                          <a:solidFill>
                            <a:schemeClr val="tx1"/>
                          </a:solidFill>
                          <a:latin typeface="ＭＳ Ｐ明朝" pitchFamily="18" charset="-128"/>
                          <a:ea typeface="ＭＳ Ｐ明朝" pitchFamily="18" charset="-128"/>
                          <a:sym typeface="Wingdings"/>
                        </a:rPr>
                        <a:t>1929</a:t>
                      </a:r>
                      <a:r>
                        <a:rPr lang="ja-JP" altLang="en-US" sz="900" dirty="0" smtClean="0">
                          <a:solidFill>
                            <a:schemeClr val="tx1"/>
                          </a:solidFill>
                          <a:latin typeface="ＭＳ Ｐ明朝" pitchFamily="18" charset="-128"/>
                          <a:ea typeface="ＭＳ Ｐ明朝" pitchFamily="18" charset="-128"/>
                          <a:sym typeface="Wingdings"/>
                        </a:rPr>
                        <a:t>年</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ＭＳ Ｐ明朝" pitchFamily="18" charset="-128"/>
                          <a:ea typeface="ＭＳ Ｐ明朝" pitchFamily="18" charset="-128"/>
                          <a:sym typeface="Wingdings"/>
                        </a:rPr>
                        <a:t>ナチスが</a:t>
                      </a:r>
                      <a:r>
                        <a:rPr lang="en-US" altLang="ja-JP" sz="900" dirty="0" smtClean="0">
                          <a:solidFill>
                            <a:schemeClr val="tx1"/>
                          </a:solidFill>
                          <a:latin typeface="ＭＳ Ｐ明朝" pitchFamily="18" charset="-128"/>
                          <a:ea typeface="ＭＳ Ｐ明朝" pitchFamily="18" charset="-128"/>
                          <a:sym typeface="Wingdings"/>
                        </a:rPr>
                        <a:t>2</a:t>
                      </a:r>
                      <a:r>
                        <a:rPr lang="ja-JP" altLang="en-US" sz="900" dirty="0" smtClean="0">
                          <a:solidFill>
                            <a:schemeClr val="tx1"/>
                          </a:solidFill>
                          <a:latin typeface="ＭＳ Ｐ明朝" pitchFamily="18" charset="-128"/>
                          <a:ea typeface="ＭＳ Ｐ明朝" pitchFamily="18" charset="-128"/>
                          <a:sym typeface="Wingdings"/>
                        </a:rPr>
                        <a:t>週間の欧州周遊旅行</a:t>
                      </a:r>
                      <a:endParaRPr kumimoji="1" lang="ja-JP" altLang="en-US" sz="90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4047">
                <a:tc>
                  <a:txBody>
                    <a:bodyPr/>
                    <a:lstStyle/>
                    <a:p>
                      <a:r>
                        <a:rPr kumimoji="1" lang="en-US" altLang="ja-JP" sz="900" dirty="0" smtClean="0">
                          <a:solidFill>
                            <a:schemeClr val="tx1"/>
                          </a:solidFill>
                          <a:latin typeface="ＭＳ Ｐ明朝" pitchFamily="18" charset="-128"/>
                          <a:ea typeface="ＭＳ Ｐ明朝" pitchFamily="18" charset="-128"/>
                          <a:sym typeface="Wingdings"/>
                        </a:rPr>
                        <a:t>1936</a:t>
                      </a:r>
                      <a:r>
                        <a:rPr kumimoji="1" lang="ja-JP" altLang="en-US" sz="900" dirty="0" smtClean="0">
                          <a:solidFill>
                            <a:schemeClr val="tx1"/>
                          </a:solidFill>
                          <a:latin typeface="ＭＳ Ｐ明朝" pitchFamily="18" charset="-128"/>
                          <a:ea typeface="ＭＳ Ｐ明朝" pitchFamily="18" charset="-128"/>
                          <a:sym typeface="Wingdings"/>
                        </a:rPr>
                        <a:t>年</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6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sym typeface="Wingdings"/>
                        </a:rPr>
                        <a:t>フランス人民戦線内閣　週</a:t>
                      </a:r>
                      <a:r>
                        <a:rPr kumimoji="1" lang="en-US" altLang="ja-JP" sz="900" dirty="0" smtClean="0">
                          <a:solidFill>
                            <a:schemeClr val="tx1"/>
                          </a:solidFill>
                          <a:latin typeface="ＭＳ Ｐ明朝" pitchFamily="18" charset="-128"/>
                          <a:ea typeface="ＭＳ Ｐ明朝" pitchFamily="18" charset="-128"/>
                          <a:sym typeface="Wingdings"/>
                        </a:rPr>
                        <a:t>40</a:t>
                      </a:r>
                      <a:r>
                        <a:rPr kumimoji="1" lang="ja-JP" altLang="en-US" sz="900" dirty="0" smtClean="0">
                          <a:solidFill>
                            <a:schemeClr val="tx1"/>
                          </a:solidFill>
                          <a:latin typeface="ＭＳ Ｐ明朝" pitchFamily="18" charset="-128"/>
                          <a:ea typeface="ＭＳ Ｐ明朝" pitchFamily="18" charset="-128"/>
                          <a:sym typeface="Wingdings"/>
                        </a:rPr>
                        <a:t>時間、</a:t>
                      </a:r>
                      <a:r>
                        <a:rPr lang="en-US" altLang="ja-JP" sz="900" dirty="0" smtClean="0">
                          <a:solidFill>
                            <a:schemeClr val="tx1"/>
                          </a:solidFill>
                          <a:latin typeface="ＭＳ Ｐ明朝" pitchFamily="18" charset="-128"/>
                          <a:ea typeface="ＭＳ Ｐ明朝" pitchFamily="18" charset="-128"/>
                          <a:sym typeface="Wingdings"/>
                        </a:rPr>
                        <a:t>2</a:t>
                      </a:r>
                      <a:r>
                        <a:rPr kumimoji="1" lang="ja-JP" altLang="en-US" sz="900" dirty="0" smtClean="0">
                          <a:solidFill>
                            <a:schemeClr val="tx1"/>
                          </a:solidFill>
                          <a:latin typeface="ＭＳ Ｐ明朝" pitchFamily="18" charset="-128"/>
                          <a:ea typeface="ＭＳ Ｐ明朝" pitchFamily="18" charset="-128"/>
                          <a:sym typeface="Wingdings"/>
                        </a:rPr>
                        <a:t>週間の有給休暇法 </a:t>
                      </a:r>
                      <a:r>
                        <a:rPr kumimoji="1" lang="en-US" altLang="ja-JP" sz="900" dirty="0" smtClean="0">
                          <a:solidFill>
                            <a:schemeClr val="tx1"/>
                          </a:solidFill>
                          <a:latin typeface="ＭＳ Ｐ明朝" pitchFamily="18" charset="-128"/>
                          <a:ea typeface="ＭＳ Ｐ明朝" pitchFamily="18" charset="-128"/>
                          <a:sym typeface="Wingdings"/>
                        </a:rPr>
                        <a:t>(</a:t>
                      </a:r>
                      <a:r>
                        <a:rPr kumimoji="1" lang="ja-JP" altLang="en-US" sz="900" dirty="0" smtClean="0">
                          <a:solidFill>
                            <a:schemeClr val="tx1"/>
                          </a:solidFill>
                          <a:latin typeface="ＭＳ Ｐ明朝" pitchFamily="18" charset="-128"/>
                          <a:ea typeface="ＭＳ Ｐ明朝" pitchFamily="18" charset="-128"/>
                          <a:sym typeface="Wingdings"/>
                        </a:rPr>
                        <a:t>「バカンス」の起源）</a:t>
                      </a:r>
                      <a:endParaRPr kumimoji="1" lang="ja-JP" altLang="en-US" sz="90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4047">
                <a:tc>
                  <a:txBody>
                    <a:bodyPr/>
                    <a:lstStyle/>
                    <a:p>
                      <a:r>
                        <a:rPr kumimoji="1" lang="en-US" altLang="ja-JP" sz="900" dirty="0" smtClean="0">
                          <a:solidFill>
                            <a:schemeClr val="tx1"/>
                          </a:solidFill>
                          <a:latin typeface="ＭＳ Ｐ明朝" pitchFamily="18" charset="-128"/>
                          <a:ea typeface="ＭＳ Ｐ明朝" pitchFamily="18" charset="-128"/>
                        </a:rPr>
                        <a:t>1947</a:t>
                      </a:r>
                      <a:r>
                        <a:rPr kumimoji="1" lang="ja-JP" altLang="en-US" sz="900" dirty="0" smtClean="0">
                          <a:solidFill>
                            <a:schemeClr val="tx1"/>
                          </a:solidFill>
                          <a:latin typeface="ＭＳ Ｐ明朝" pitchFamily="18" charset="-128"/>
                          <a:ea typeface="ＭＳ Ｐ明朝" pitchFamily="18" charset="-128"/>
                        </a:rPr>
                        <a:t>年</a:t>
                      </a:r>
                      <a:endParaRPr kumimoji="1" lang="ja-JP" altLang="en-US" sz="900" dirty="0">
                        <a:solidFill>
                          <a:schemeClr val="tx1"/>
                        </a:solidFill>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260"/>
                        </a:lnSpc>
                        <a:spcBef>
                          <a:spcPts val="0"/>
                        </a:spcBef>
                        <a:spcAft>
                          <a:spcPts val="0"/>
                        </a:spcAft>
                      </a:pPr>
                      <a:r>
                        <a:rPr kumimoji="1" lang="ja-JP" altLang="en-US" sz="900" dirty="0" smtClean="0">
                          <a:solidFill>
                            <a:schemeClr val="tx1"/>
                          </a:solidFill>
                          <a:latin typeface="ＭＳ Ｐ明朝" pitchFamily="18" charset="-128"/>
                          <a:ea typeface="ＭＳ Ｐ明朝" pitchFamily="18" charset="-128"/>
                        </a:rPr>
                        <a:t>労働基準法制定 </a:t>
                      </a:r>
                      <a:r>
                        <a:rPr kumimoji="1" lang="en-US" altLang="ja-JP" sz="900" dirty="0" smtClean="0">
                          <a:solidFill>
                            <a:schemeClr val="tx1"/>
                          </a:solidFill>
                          <a:latin typeface="ＭＳ Ｐ明朝" pitchFamily="18" charset="-128"/>
                          <a:ea typeface="ＭＳ Ｐ明朝" pitchFamily="18" charset="-128"/>
                        </a:rPr>
                        <a:t>(</a:t>
                      </a:r>
                      <a:r>
                        <a:rPr kumimoji="1" lang="ja-JP" altLang="en-US" sz="900" dirty="0" smtClean="0">
                          <a:solidFill>
                            <a:schemeClr val="tx1"/>
                          </a:solidFill>
                          <a:latin typeface="ＭＳ Ｐ明朝" pitchFamily="18" charset="-128"/>
                          <a:ea typeface="ＭＳ Ｐ明朝" pitchFamily="18" charset="-128"/>
                        </a:rPr>
                        <a:t>本則は</a:t>
                      </a:r>
                      <a:r>
                        <a:rPr kumimoji="1" lang="en-US" altLang="ja-JP" sz="900" dirty="0" smtClean="0">
                          <a:solidFill>
                            <a:schemeClr val="tx1"/>
                          </a:solidFill>
                          <a:latin typeface="ＭＳ Ｐ明朝" pitchFamily="18" charset="-128"/>
                          <a:ea typeface="ＭＳ Ｐ明朝" pitchFamily="18" charset="-128"/>
                        </a:rPr>
                        <a:t>1</a:t>
                      </a:r>
                      <a:r>
                        <a:rPr kumimoji="1" lang="ja-JP" altLang="en-US" sz="900" dirty="0" smtClean="0">
                          <a:solidFill>
                            <a:schemeClr val="tx1"/>
                          </a:solidFill>
                          <a:latin typeface="ＭＳ Ｐ明朝" pitchFamily="18" charset="-128"/>
                          <a:ea typeface="ＭＳ Ｐ明朝" pitchFamily="18" charset="-128"/>
                        </a:rPr>
                        <a:t>日</a:t>
                      </a:r>
                      <a:r>
                        <a:rPr kumimoji="1" lang="en-US" altLang="ja-JP" sz="900" dirty="0" smtClean="0">
                          <a:solidFill>
                            <a:schemeClr val="tx1"/>
                          </a:solidFill>
                          <a:latin typeface="ＭＳ Ｐ明朝" pitchFamily="18" charset="-128"/>
                          <a:ea typeface="ＭＳ Ｐ明朝" pitchFamily="18" charset="-128"/>
                        </a:rPr>
                        <a:t>8</a:t>
                      </a:r>
                      <a:r>
                        <a:rPr kumimoji="1" lang="ja-JP" altLang="en-US" sz="900" dirty="0" smtClean="0">
                          <a:solidFill>
                            <a:schemeClr val="tx1"/>
                          </a:solidFill>
                          <a:latin typeface="ＭＳ Ｐ明朝" pitchFamily="18" charset="-128"/>
                          <a:ea typeface="ＭＳ Ｐ明朝" pitchFamily="18" charset="-128"/>
                        </a:rPr>
                        <a:t>時間、</a:t>
                      </a:r>
                      <a:r>
                        <a:rPr kumimoji="1" lang="en-US" altLang="ja-JP" sz="900" dirty="0" smtClean="0">
                          <a:solidFill>
                            <a:schemeClr val="tx1"/>
                          </a:solidFill>
                          <a:latin typeface="ＭＳ Ｐ明朝" pitchFamily="18" charset="-128"/>
                          <a:ea typeface="ＭＳ Ｐ明朝" pitchFamily="18" charset="-128"/>
                        </a:rPr>
                        <a:t>1</a:t>
                      </a:r>
                      <a:r>
                        <a:rPr kumimoji="1" lang="ja-JP" altLang="en-US" sz="900" dirty="0" smtClean="0">
                          <a:solidFill>
                            <a:schemeClr val="tx1"/>
                          </a:solidFill>
                          <a:latin typeface="ＭＳ Ｐ明朝" pitchFamily="18" charset="-128"/>
                          <a:ea typeface="ＭＳ Ｐ明朝" pitchFamily="18" charset="-128"/>
                        </a:rPr>
                        <a:t>週</a:t>
                      </a:r>
                      <a:r>
                        <a:rPr kumimoji="1" lang="en-US" altLang="ja-JP" sz="900" dirty="0" smtClean="0">
                          <a:solidFill>
                            <a:schemeClr val="tx1"/>
                          </a:solidFill>
                          <a:latin typeface="ＭＳ Ｐ明朝" pitchFamily="18" charset="-128"/>
                          <a:ea typeface="ＭＳ Ｐ明朝" pitchFamily="18" charset="-128"/>
                        </a:rPr>
                        <a:t>48</a:t>
                      </a:r>
                      <a:r>
                        <a:rPr kumimoji="1" lang="ja-JP" altLang="en-US" sz="900" dirty="0" smtClean="0">
                          <a:solidFill>
                            <a:schemeClr val="tx1"/>
                          </a:solidFill>
                          <a:latin typeface="ＭＳ Ｐ明朝" pitchFamily="18" charset="-128"/>
                          <a:ea typeface="ＭＳ Ｐ明朝" pitchFamily="18" charset="-128"/>
                        </a:rPr>
                        <a:t>時間</a:t>
                      </a:r>
                      <a:r>
                        <a:rPr kumimoji="1" lang="en-US" altLang="ja-JP" sz="900" dirty="0" smtClean="0">
                          <a:solidFill>
                            <a:schemeClr val="tx1"/>
                          </a:solidFill>
                          <a:latin typeface="ＭＳ Ｐ明朝" pitchFamily="18" charset="-128"/>
                          <a:ea typeface="ＭＳ Ｐ明朝" pitchFamily="18" charset="-128"/>
                        </a:rPr>
                        <a:t>)</a:t>
                      </a:r>
                      <a:endParaRPr kumimoji="1" lang="ja-JP" altLang="en-US" sz="90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4047">
                <a:tc>
                  <a:txBody>
                    <a:bodyPr/>
                    <a:lstStyle/>
                    <a:p>
                      <a:r>
                        <a:rPr lang="en-US" altLang="ja-JP" sz="900" dirty="0" smtClean="0">
                          <a:solidFill>
                            <a:schemeClr val="tx1"/>
                          </a:solidFill>
                          <a:latin typeface="ＭＳ Ｐ明朝" pitchFamily="18" charset="-128"/>
                          <a:ea typeface="ＭＳ Ｐ明朝" pitchFamily="18" charset="-128"/>
                        </a:rPr>
                        <a:t>1987</a:t>
                      </a:r>
                      <a:r>
                        <a:rPr lang="ja-JP" altLang="en-US" sz="900" dirty="0" smtClean="0">
                          <a:solidFill>
                            <a:schemeClr val="tx1"/>
                          </a:solidFill>
                          <a:latin typeface="ＭＳ Ｐ明朝" pitchFamily="18" charset="-128"/>
                          <a:ea typeface="ＭＳ Ｐ明朝" pitchFamily="18" charset="-128"/>
                        </a:rPr>
                        <a:t>年</a:t>
                      </a:r>
                      <a:endParaRPr kumimoji="1" lang="ja-JP" altLang="en-US" sz="900" dirty="0">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260"/>
                        </a:lnSpc>
                        <a:spcBef>
                          <a:spcPts val="0"/>
                        </a:spcBef>
                        <a:spcAft>
                          <a:spcPts val="0"/>
                        </a:spcAft>
                        <a:buClrTx/>
                        <a:buSzTx/>
                        <a:buFontTx/>
                        <a:buNone/>
                        <a:tabLst/>
                        <a:defRPr/>
                      </a:pPr>
                      <a:r>
                        <a:rPr lang="ja-JP" altLang="en-US" sz="900" dirty="0" smtClean="0">
                          <a:solidFill>
                            <a:schemeClr val="tx1"/>
                          </a:solidFill>
                          <a:latin typeface="ＭＳ Ｐ明朝" pitchFamily="18" charset="-128"/>
                          <a:ea typeface="ＭＳ Ｐ明朝" pitchFamily="18" charset="-128"/>
                        </a:rPr>
                        <a:t>労働基準法改正 </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本則は</a:t>
                      </a:r>
                      <a:r>
                        <a:rPr lang="en-US" altLang="ja-JP" sz="900" dirty="0" smtClean="0">
                          <a:solidFill>
                            <a:schemeClr val="tx1"/>
                          </a:solidFill>
                          <a:latin typeface="ＭＳ Ｐ明朝" pitchFamily="18" charset="-128"/>
                          <a:ea typeface="ＭＳ Ｐ明朝" pitchFamily="18" charset="-128"/>
                        </a:rPr>
                        <a:t>1</a:t>
                      </a:r>
                      <a:r>
                        <a:rPr lang="ja-JP" altLang="en-US" sz="900" dirty="0" smtClean="0">
                          <a:solidFill>
                            <a:schemeClr val="tx1"/>
                          </a:solidFill>
                          <a:latin typeface="ＭＳ Ｐ明朝" pitchFamily="18" charset="-128"/>
                          <a:ea typeface="ＭＳ Ｐ明朝" pitchFamily="18" charset="-128"/>
                        </a:rPr>
                        <a:t>日</a:t>
                      </a:r>
                      <a:r>
                        <a:rPr lang="en-US" altLang="ja-JP" sz="900" dirty="0" smtClean="0">
                          <a:solidFill>
                            <a:schemeClr val="tx1"/>
                          </a:solidFill>
                          <a:latin typeface="ＭＳ Ｐ明朝" pitchFamily="18" charset="-128"/>
                          <a:ea typeface="ＭＳ Ｐ明朝" pitchFamily="18" charset="-128"/>
                        </a:rPr>
                        <a:t>8</a:t>
                      </a:r>
                      <a:r>
                        <a:rPr lang="ja-JP" altLang="en-US" sz="900" dirty="0" smtClean="0">
                          <a:solidFill>
                            <a:schemeClr val="tx1"/>
                          </a:solidFill>
                          <a:latin typeface="ＭＳ Ｐ明朝" pitchFamily="18" charset="-128"/>
                          <a:ea typeface="ＭＳ Ｐ明朝" pitchFamily="18" charset="-128"/>
                        </a:rPr>
                        <a:t>時間、</a:t>
                      </a:r>
                      <a:r>
                        <a:rPr lang="en-US" altLang="ja-JP" sz="900" dirty="0" smtClean="0">
                          <a:solidFill>
                            <a:schemeClr val="tx1"/>
                          </a:solidFill>
                          <a:latin typeface="ＭＳ Ｐ明朝" pitchFamily="18" charset="-128"/>
                          <a:ea typeface="ＭＳ Ｐ明朝" pitchFamily="18" charset="-128"/>
                        </a:rPr>
                        <a:t>1</a:t>
                      </a:r>
                      <a:r>
                        <a:rPr lang="ja-JP" altLang="en-US" sz="900" dirty="0" smtClean="0">
                          <a:solidFill>
                            <a:schemeClr val="tx1"/>
                          </a:solidFill>
                          <a:latin typeface="ＭＳ Ｐ明朝" pitchFamily="18" charset="-128"/>
                          <a:ea typeface="ＭＳ Ｐ明朝" pitchFamily="18" charset="-128"/>
                        </a:rPr>
                        <a:t>週</a:t>
                      </a:r>
                      <a:r>
                        <a:rPr lang="en-US" altLang="ja-JP" sz="900" dirty="0" smtClean="0">
                          <a:solidFill>
                            <a:schemeClr val="tx1"/>
                          </a:solidFill>
                          <a:latin typeface="ＭＳ Ｐ明朝" pitchFamily="18" charset="-128"/>
                          <a:ea typeface="ＭＳ Ｐ明朝" pitchFamily="18" charset="-128"/>
                        </a:rPr>
                        <a:t>40</a:t>
                      </a:r>
                      <a:r>
                        <a:rPr lang="ja-JP" altLang="en-US" sz="900" dirty="0" smtClean="0">
                          <a:solidFill>
                            <a:schemeClr val="tx1"/>
                          </a:solidFill>
                          <a:latin typeface="ＭＳ Ｐ明朝" pitchFamily="18" charset="-128"/>
                          <a:ea typeface="ＭＳ Ｐ明朝" pitchFamily="18" charset="-128"/>
                        </a:rPr>
                        <a:t>時間、しかし「弾力」規定）</a:t>
                      </a:r>
                      <a:endParaRPr kumimoji="1" lang="ja-JP" altLang="en-US" sz="90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4946">
                <a:tc>
                  <a:txBody>
                    <a:bodyPr/>
                    <a:lstStyle/>
                    <a:p>
                      <a:r>
                        <a:rPr kumimoji="1" lang="en-US" altLang="ja-JP" sz="900" dirty="0" smtClean="0">
                          <a:solidFill>
                            <a:schemeClr val="tx1"/>
                          </a:solidFill>
                          <a:latin typeface="ＭＳ Ｐ明朝" pitchFamily="18" charset="-128"/>
                          <a:ea typeface="ＭＳ Ｐ明朝" pitchFamily="18" charset="-128"/>
                        </a:rPr>
                        <a:t>2010</a:t>
                      </a:r>
                      <a:r>
                        <a:rPr kumimoji="1" lang="ja-JP" altLang="en-US" sz="900" dirty="0" smtClean="0">
                          <a:solidFill>
                            <a:schemeClr val="tx1"/>
                          </a:solidFill>
                          <a:latin typeface="ＭＳ Ｐ明朝" pitchFamily="18" charset="-128"/>
                          <a:ea typeface="ＭＳ Ｐ明朝" pitchFamily="18" charset="-128"/>
                        </a:rPr>
                        <a:t>年</a:t>
                      </a:r>
                      <a:endParaRPr kumimoji="1" lang="ja-JP" altLang="en-US" sz="900" dirty="0">
                        <a:solidFill>
                          <a:schemeClr val="tx1"/>
                        </a:solidFill>
                        <a:latin typeface="ＭＳ Ｐ明朝" pitchFamily="18" charset="-128"/>
                        <a:ea typeface="ＭＳ Ｐ明朝" pitchFamily="18" charset="-128"/>
                      </a:endParaRP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900" dirty="0" smtClean="0">
                          <a:solidFill>
                            <a:schemeClr val="tx1"/>
                          </a:solidFill>
                          <a:latin typeface="ＭＳ Ｐ明朝" pitchFamily="18" charset="-128"/>
                          <a:ea typeface="ＭＳ Ｐ明朝" pitchFamily="18" charset="-128"/>
                        </a:rPr>
                        <a:t>改正労働基準法施行　①時間外労働の限度見直し、②割増賃金の引き上げ、③時間単位の有給休暇附与が中心。</a:t>
                      </a:r>
                      <a:endParaRPr kumimoji="1" lang="en-US" altLang="ja-JP" sz="900" dirty="0" smtClean="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正方形/長方形 5"/>
          <p:cNvSpPr/>
          <p:nvPr/>
        </p:nvSpPr>
        <p:spPr>
          <a:xfrm>
            <a:off x="5580112" y="548680"/>
            <a:ext cx="3240360"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Font typeface="Wingdings" pitchFamily="2" charset="2"/>
              <a:buNone/>
            </a:pP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江戸時代</a:t>
            </a:r>
            <a:r>
              <a:rPr lang="en-US" altLang="ja-JP" sz="1050" dirty="0" smtClean="0">
                <a:solidFill>
                  <a:schemeClr val="tx1"/>
                </a:solidFill>
                <a:latin typeface="ＭＳ Ｐ明朝" pitchFamily="18" charset="-128"/>
                <a:ea typeface="ＭＳ Ｐ明朝" pitchFamily="18" charset="-128"/>
              </a:rPr>
              <a:t>〕</a:t>
            </a:r>
          </a:p>
          <a:p>
            <a:pPr>
              <a:lnSpc>
                <a:spcPct val="90000"/>
              </a:lnSpc>
              <a:buFont typeface="Wingdings" pitchFamily="2" charset="2"/>
              <a:buNone/>
            </a:pPr>
            <a:r>
              <a:rPr lang="ja-JP" altLang="en-US" sz="1050" dirty="0" smtClean="0">
                <a:solidFill>
                  <a:schemeClr val="tx1"/>
                </a:solidFill>
                <a:latin typeface="ＭＳ Ｐ明朝" pitchFamily="18" charset="-128"/>
                <a:ea typeface="ＭＳ Ｐ明朝" pitchFamily="18" charset="-128"/>
              </a:rPr>
              <a:t>日の出から日没を基準に昼、夜を６等分した。最小単位は「四半刻」</a:t>
            </a:r>
            <a:r>
              <a:rPr lang="en-US" altLang="ja-JP" sz="1050" dirty="0" smtClean="0">
                <a:solidFill>
                  <a:schemeClr val="tx1"/>
                </a:solidFill>
                <a:latin typeface="ＭＳ Ｐ明朝" pitchFamily="18" charset="-128"/>
                <a:ea typeface="ＭＳ Ｐ明朝" pitchFamily="18" charset="-128"/>
              </a:rPr>
              <a:t>(30</a:t>
            </a:r>
            <a:r>
              <a:rPr lang="ja-JP" altLang="en-US" sz="1050" dirty="0" smtClean="0">
                <a:solidFill>
                  <a:schemeClr val="tx1"/>
                </a:solidFill>
                <a:latin typeface="ＭＳ Ｐ明朝" pitchFamily="18" charset="-128"/>
                <a:ea typeface="ＭＳ Ｐ明朝" pitchFamily="18" charset="-128"/>
              </a:rPr>
              <a:t>分</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で分や秒の観念はなかった。</a:t>
            </a:r>
            <a:endParaRPr lang="en-US" altLang="ja-JP" sz="1050" dirty="0" smtClean="0">
              <a:solidFill>
                <a:schemeClr val="tx1"/>
              </a:solidFill>
              <a:latin typeface="ＭＳ Ｐ明朝" pitchFamily="18" charset="-128"/>
              <a:ea typeface="ＭＳ Ｐ明朝" pitchFamily="18" charset="-128"/>
            </a:endParaRPr>
          </a:p>
          <a:p>
            <a:pPr>
              <a:lnSpc>
                <a:spcPct val="90000"/>
              </a:lnSpc>
              <a:buFont typeface="Wingdings" pitchFamily="2" charset="2"/>
              <a:buNone/>
            </a:pPr>
            <a:endParaRPr lang="en-US" altLang="ja-JP" sz="1050" dirty="0" smtClean="0">
              <a:solidFill>
                <a:schemeClr val="tx1"/>
              </a:solidFill>
              <a:latin typeface="ＭＳ Ｐ明朝" pitchFamily="18" charset="-128"/>
              <a:ea typeface="ＭＳ Ｐ明朝" pitchFamily="18" charset="-128"/>
            </a:endParaRPr>
          </a:p>
          <a:p>
            <a:pPr>
              <a:lnSpc>
                <a:spcPts val="1260"/>
              </a:lnSpc>
              <a:buFont typeface="Wingdings" pitchFamily="2" charset="2"/>
              <a:buNone/>
            </a:pP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明治中頃</a:t>
            </a:r>
            <a:r>
              <a:rPr lang="en-US" altLang="ja-JP" sz="1050" dirty="0" smtClean="0">
                <a:solidFill>
                  <a:schemeClr val="tx1"/>
                </a:solidFill>
                <a:latin typeface="ＭＳ Ｐ明朝" pitchFamily="18" charset="-128"/>
                <a:ea typeface="ＭＳ Ｐ明朝" pitchFamily="18" charset="-128"/>
              </a:rPr>
              <a:t>〕</a:t>
            </a:r>
          </a:p>
          <a:p>
            <a:pPr>
              <a:lnSpc>
                <a:spcPts val="1260"/>
              </a:lnSpc>
              <a:buFont typeface="Wingdings" pitchFamily="2" charset="2"/>
              <a:buNone/>
            </a:pPr>
            <a:r>
              <a:rPr lang="ja-JP" altLang="en-US" sz="1050" dirty="0" smtClean="0">
                <a:solidFill>
                  <a:schemeClr val="tx1"/>
                </a:solidFill>
                <a:latin typeface="ＭＳ Ｐ明朝" pitchFamily="18" charset="-128"/>
                <a:ea typeface="ＭＳ Ｐ明朝" pitchFamily="18" charset="-128"/>
              </a:rPr>
              <a:t>工場生産（産業革命）とともに時間に縛られる生活に入る。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「時間の社会史」</a:t>
            </a: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中公新書） 　　　　　　　　　　　　　　　　　　　　　　　　　              </a:t>
            </a:r>
            <a:r>
              <a:rPr lang="en-US" altLang="ja-JP" sz="1050" dirty="0" smtClean="0">
                <a:solidFill>
                  <a:schemeClr val="tx1"/>
                </a:solidFill>
                <a:latin typeface="ＭＳ Ｐ明朝" pitchFamily="18" charset="-128"/>
                <a:ea typeface="ＭＳ Ｐ明朝" pitchFamily="18" charset="-128"/>
              </a:rPr>
              <a:t> </a:t>
            </a:r>
            <a:r>
              <a:rPr lang="ja-JP" altLang="en-US" dirty="0" smtClean="0">
                <a:solidFill>
                  <a:schemeClr val="tx1"/>
                </a:solidFill>
                <a:latin typeface="ＭＳ Ｐ明朝" pitchFamily="18" charset="-128"/>
                <a:ea typeface="ＭＳ Ｐ明朝" pitchFamily="18" charset="-128"/>
              </a:rPr>
              <a:t>　</a:t>
            </a:r>
            <a:endParaRPr lang="ja-JP" altLang="en-US" dirty="0">
              <a:solidFill>
                <a:schemeClr val="tx1"/>
              </a:solidFill>
              <a:latin typeface="ＭＳ Ｐ明朝" pitchFamily="18" charset="-128"/>
              <a:ea typeface="ＭＳ Ｐ明朝" pitchFamily="18" charset="-128"/>
            </a:endParaRPr>
          </a:p>
        </p:txBody>
      </p:sp>
      <p:sp>
        <p:nvSpPr>
          <p:cNvPr id="7" name="正方形/長方形 6"/>
          <p:cNvSpPr/>
          <p:nvPr/>
        </p:nvSpPr>
        <p:spPr>
          <a:xfrm>
            <a:off x="5580112" y="1700808"/>
            <a:ext cx="324036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「女工哀史」の時代－</a:t>
            </a:r>
            <a:r>
              <a:rPr kumimoji="1" lang="en-US" altLang="ja-JP" sz="1050" dirty="0" smtClean="0">
                <a:solidFill>
                  <a:schemeClr val="tx1"/>
                </a:solidFill>
                <a:latin typeface="ＭＳ Ｐ明朝" pitchFamily="18" charset="-128"/>
                <a:ea typeface="ＭＳ Ｐ明朝" pitchFamily="18" charset="-128"/>
              </a:rPr>
              <a:t>14</a:t>
            </a:r>
            <a:r>
              <a:rPr kumimoji="1" lang="ja-JP" altLang="en-US" sz="1050" dirty="0" smtClean="0">
                <a:solidFill>
                  <a:schemeClr val="tx1"/>
                </a:solidFill>
                <a:latin typeface="ＭＳ Ｐ明朝" pitchFamily="18" charset="-128"/>
                <a:ea typeface="ＭＳ Ｐ明朝" pitchFamily="18" charset="-128"/>
              </a:rPr>
              <a:t>時間労働</a:t>
            </a:r>
            <a:endParaRPr kumimoji="1" lang="ja-JP" altLang="en-US" sz="1050" dirty="0">
              <a:solidFill>
                <a:schemeClr val="tx1"/>
              </a:solidFill>
              <a:latin typeface="ＭＳ Ｐ明朝" pitchFamily="18" charset="-128"/>
              <a:ea typeface="ＭＳ Ｐ明朝" pitchFamily="18" charset="-128"/>
            </a:endParaRPr>
          </a:p>
        </p:txBody>
      </p:sp>
      <p:sp>
        <p:nvSpPr>
          <p:cNvPr id="9" name="正方形/長方形 8"/>
          <p:cNvSpPr/>
          <p:nvPr/>
        </p:nvSpPr>
        <p:spPr>
          <a:xfrm>
            <a:off x="5724128" y="2276872"/>
            <a:ext cx="576064" cy="1944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050" dirty="0" smtClean="0">
                <a:solidFill>
                  <a:schemeClr val="tx1"/>
                </a:solidFill>
                <a:latin typeface="ＭＳ Ｐ明朝" pitchFamily="18" charset="-128"/>
                <a:ea typeface="ＭＳ Ｐ明朝" pitchFamily="18" charset="-128"/>
              </a:rPr>
              <a:t>日本は第</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号条約を未批准。</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残業の「青天井」を規制しない日本の異常。</a:t>
            </a:r>
            <a:endParaRPr lang="ja-JP" altLang="en-US" sz="1050" dirty="0">
              <a:solidFill>
                <a:schemeClr val="tx1"/>
              </a:solidFill>
              <a:latin typeface="ＭＳ Ｐ明朝" pitchFamily="18" charset="-128"/>
              <a:ea typeface="ＭＳ Ｐ明朝" pitchFamily="18" charset="-128"/>
            </a:endParaRPr>
          </a:p>
        </p:txBody>
      </p:sp>
      <p:sp>
        <p:nvSpPr>
          <p:cNvPr id="13" name="正方形/長方形 12"/>
          <p:cNvSpPr/>
          <p:nvPr/>
        </p:nvSpPr>
        <p:spPr>
          <a:xfrm>
            <a:off x="539552" y="4509120"/>
            <a:ext cx="3816424" cy="20882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r>
              <a:rPr lang="ja-JP" altLang="en-US" sz="8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労働基準法制定時に、「例外的規定が余りも多く、労働時間の</a:t>
            </a:r>
            <a:endParaRPr lang="en-US" altLang="ja-JP" sz="1050" dirty="0" smtClean="0">
              <a:solidFill>
                <a:schemeClr val="tx1"/>
              </a:solidFill>
              <a:latin typeface="ＭＳ Ｐ明朝" pitchFamily="18" charset="-128"/>
              <a:ea typeface="ＭＳ Ｐ明朝" pitchFamily="18" charset="-128"/>
            </a:endParaRPr>
          </a:p>
          <a:p>
            <a:pPr marL="228600" indent="-228600"/>
            <a:r>
              <a:rPr lang="ja-JP" altLang="en-US" sz="1050" dirty="0" smtClean="0">
                <a:solidFill>
                  <a:schemeClr val="tx1"/>
                </a:solidFill>
                <a:latin typeface="ＭＳ Ｐ明朝" pitchFamily="18" charset="-128"/>
                <a:ea typeface="ＭＳ Ｐ明朝" pitchFamily="18" charset="-128"/>
              </a:rPr>
              <a:t>変形（</a:t>
            </a:r>
            <a:r>
              <a:rPr lang="en-US" altLang="ja-JP" sz="1050" dirty="0" smtClean="0">
                <a:solidFill>
                  <a:schemeClr val="tx1"/>
                </a:solidFill>
                <a:latin typeface="ＭＳ Ｐ明朝" pitchFamily="18" charset="-128"/>
                <a:ea typeface="ＭＳ Ｐ明朝" pitchFamily="18" charset="-128"/>
              </a:rPr>
              <a:t>32Ⅱ)</a:t>
            </a:r>
            <a:r>
              <a:rPr lang="ja-JP" altLang="en-US" sz="1050" dirty="0" err="1"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時間外労働</a:t>
            </a:r>
            <a:r>
              <a:rPr lang="en-US" altLang="ja-JP" sz="1050" dirty="0" smtClean="0">
                <a:solidFill>
                  <a:schemeClr val="tx1"/>
                </a:solidFill>
                <a:latin typeface="ＭＳ Ｐ明朝" pitchFamily="18" charset="-128"/>
                <a:ea typeface="ＭＳ Ｐ明朝" pitchFamily="18" charset="-128"/>
              </a:rPr>
              <a:t>(33Ⅰ</a:t>
            </a:r>
            <a:r>
              <a:rPr lang="ja-JP" altLang="en-US" sz="1050" dirty="0" err="1"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36)</a:t>
            </a:r>
            <a:r>
              <a:rPr lang="ja-JP" altLang="en-US" sz="1050" dirty="0" err="1"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労働時間の命令による延</a:t>
            </a:r>
            <a:endParaRPr lang="en-US" altLang="ja-JP" sz="1050" dirty="0" smtClean="0">
              <a:solidFill>
                <a:schemeClr val="tx1"/>
              </a:solidFill>
              <a:latin typeface="ＭＳ Ｐ明朝" pitchFamily="18" charset="-128"/>
              <a:ea typeface="ＭＳ Ｐ明朝" pitchFamily="18" charset="-128"/>
            </a:endParaRPr>
          </a:p>
          <a:p>
            <a:pPr marL="228600" indent="-228600"/>
            <a:r>
              <a:rPr lang="ja-JP" altLang="en-US" sz="1050" dirty="0" smtClean="0">
                <a:solidFill>
                  <a:schemeClr val="tx1"/>
                </a:solidFill>
                <a:latin typeface="ＭＳ Ｐ明朝" pitchFamily="18" charset="-128"/>
                <a:ea typeface="ＭＳ Ｐ明朝" pitchFamily="18" charset="-128"/>
              </a:rPr>
              <a:t>長</a:t>
            </a:r>
            <a:r>
              <a:rPr lang="en-US" altLang="ja-JP" sz="1050" dirty="0" smtClean="0">
                <a:solidFill>
                  <a:schemeClr val="tx1"/>
                </a:solidFill>
                <a:latin typeface="ＭＳ Ｐ明朝" pitchFamily="18" charset="-128"/>
                <a:ea typeface="ＭＳ Ｐ明朝" pitchFamily="18" charset="-128"/>
              </a:rPr>
              <a:t>(40)</a:t>
            </a:r>
            <a:r>
              <a:rPr lang="ja-JP" altLang="en-US" sz="1050" dirty="0" smtClean="0">
                <a:solidFill>
                  <a:schemeClr val="tx1"/>
                </a:solidFill>
                <a:latin typeface="ＭＳ Ｐ明朝" pitchFamily="18" charset="-128"/>
                <a:ea typeface="ＭＳ Ｐ明朝" pitchFamily="18" charset="-128"/>
              </a:rPr>
              <a:t>などの措置により、</a:t>
            </a:r>
            <a:r>
              <a:rPr lang="ja-JP" altLang="en-US" sz="1050" u="sng" dirty="0" smtClean="0">
                <a:solidFill>
                  <a:schemeClr val="tx1"/>
                </a:solidFill>
                <a:latin typeface="ＭＳ Ｐ明朝" pitchFamily="18" charset="-128"/>
                <a:ea typeface="ＭＳ Ｐ明朝" pitchFamily="18" charset="-128"/>
              </a:rPr>
              <a:t>制度的意義が著しく薄れている</a:t>
            </a:r>
            <a:r>
              <a:rPr lang="ja-JP" altLang="en-US" sz="1050" dirty="0" smtClean="0">
                <a:solidFill>
                  <a:schemeClr val="tx1"/>
                </a:solidFill>
                <a:latin typeface="ＭＳ Ｐ明朝" pitchFamily="18" charset="-128"/>
                <a:ea typeface="ＭＳ Ｐ明朝" pitchFamily="18" charset="-128"/>
              </a:rPr>
              <a:t>といわ</a:t>
            </a:r>
            <a:endParaRPr lang="en-US" altLang="ja-JP" sz="1050" dirty="0" smtClean="0">
              <a:solidFill>
                <a:schemeClr val="tx1"/>
              </a:solidFill>
              <a:latin typeface="ＭＳ Ｐ明朝" pitchFamily="18" charset="-128"/>
              <a:ea typeface="ＭＳ Ｐ明朝" pitchFamily="18" charset="-128"/>
            </a:endParaRPr>
          </a:p>
          <a:p>
            <a:pPr marL="228600" indent="-228600"/>
            <a:r>
              <a:rPr lang="ja-JP" altLang="en-US" sz="1050" dirty="0" smtClean="0">
                <a:solidFill>
                  <a:schemeClr val="tx1"/>
                </a:solidFill>
                <a:latin typeface="ＭＳ Ｐ明朝" pitchFamily="18" charset="-128"/>
                <a:ea typeface="ＭＳ Ｐ明朝" pitchFamily="18" charset="-128"/>
              </a:rPr>
              <a:t>なければならない」との批判が存在していた。</a:t>
            </a:r>
            <a:endParaRPr lang="en-US" altLang="ja-JP" sz="1050" dirty="0" smtClean="0">
              <a:solidFill>
                <a:schemeClr val="tx1"/>
              </a:solidFill>
              <a:latin typeface="ＭＳ Ｐ明朝" pitchFamily="18" charset="-128"/>
              <a:ea typeface="ＭＳ Ｐ明朝" pitchFamily="18" charset="-128"/>
            </a:endParaRPr>
          </a:p>
          <a:p>
            <a:pPr marL="228600" indent="-228600"/>
            <a:r>
              <a:rPr lang="en-US" altLang="ja-JP" sz="800" dirty="0" smtClean="0">
                <a:solidFill>
                  <a:schemeClr val="tx1"/>
                </a:solidFill>
                <a:latin typeface="ＭＳ Ｐ明朝" pitchFamily="18" charset="-128"/>
                <a:ea typeface="ＭＳ Ｐ明朝" pitchFamily="18" charset="-128"/>
              </a:rPr>
              <a:t>   </a:t>
            </a:r>
            <a:r>
              <a:rPr lang="ja-JP" altLang="en-US" sz="800" dirty="0" smtClean="0">
                <a:solidFill>
                  <a:schemeClr val="tx1"/>
                </a:solidFill>
                <a:latin typeface="ＭＳ Ｐ明朝" pitchFamily="18" charset="-128"/>
                <a:ea typeface="ＭＳ Ｐ明朝" pitchFamily="18" charset="-128"/>
              </a:rPr>
              <a:t>                                              （詳解・法学便覧</a:t>
            </a:r>
            <a:r>
              <a:rPr lang="en-US" altLang="ja-JP" sz="800" dirty="0" smtClean="0">
                <a:solidFill>
                  <a:schemeClr val="tx1"/>
                </a:solidFill>
                <a:latin typeface="ＭＳ Ｐ明朝" pitchFamily="18" charset="-128"/>
                <a:ea typeface="ＭＳ Ｐ明朝" pitchFamily="18" charset="-128"/>
              </a:rPr>
              <a:t>24</a:t>
            </a:r>
            <a:r>
              <a:rPr lang="ja-JP" altLang="en-US" sz="800" dirty="0" smtClean="0">
                <a:solidFill>
                  <a:schemeClr val="tx1"/>
                </a:solidFill>
                <a:latin typeface="ＭＳ Ｐ明朝" pitchFamily="18" charset="-128"/>
                <a:ea typeface="ＭＳ Ｐ明朝" pitchFamily="18" charset="-128"/>
              </a:rPr>
              <a:t>　「労働基準法改訂版」</a:t>
            </a:r>
            <a:r>
              <a:rPr lang="en-US" altLang="ja-JP" sz="800" dirty="0" smtClean="0">
                <a:solidFill>
                  <a:schemeClr val="tx1"/>
                </a:solidFill>
                <a:latin typeface="ＭＳ Ｐ明朝" pitchFamily="18" charset="-128"/>
                <a:ea typeface="ＭＳ Ｐ明朝" pitchFamily="18" charset="-128"/>
              </a:rPr>
              <a:t>)</a:t>
            </a:r>
          </a:p>
          <a:p>
            <a:pPr marL="228600" indent="-228600"/>
            <a:endParaRPr lang="en-US" altLang="ja-JP" sz="800" dirty="0" smtClean="0">
              <a:solidFill>
                <a:schemeClr val="tx1"/>
              </a:solidFill>
              <a:latin typeface="ＭＳ Ｐ明朝" pitchFamily="18" charset="-128"/>
              <a:ea typeface="ＭＳ Ｐ明朝" pitchFamily="18" charset="-128"/>
            </a:endParaRPr>
          </a:p>
          <a:p>
            <a:pPr marL="228600" indent="-228600"/>
            <a:r>
              <a:rPr lang="ja-JP" altLang="en-US" sz="8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いま、労働時間はズタズタに「規制緩和」されている。</a:t>
            </a:r>
            <a:endParaRPr lang="en-US" altLang="ja-JP" sz="1050" dirty="0" smtClean="0">
              <a:solidFill>
                <a:schemeClr val="tx1"/>
              </a:solidFill>
              <a:latin typeface="ＭＳ Ｐ明朝" pitchFamily="18" charset="-128"/>
              <a:ea typeface="ＭＳ Ｐ明朝" pitchFamily="18" charset="-128"/>
            </a:endParaRPr>
          </a:p>
          <a:p>
            <a:pPr marL="228600" indent="-228600"/>
            <a:r>
              <a:rPr lang="ja-JP" altLang="ja-JP"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sym typeface="Wingdings"/>
              </a:rPr>
              <a:t>変形労働制</a:t>
            </a:r>
            <a:endParaRPr lang="en-US" altLang="ja-JP" sz="1050" dirty="0" smtClean="0">
              <a:solidFill>
                <a:schemeClr val="tx1"/>
              </a:solidFill>
              <a:latin typeface="ＭＳ Ｐ明朝" pitchFamily="18" charset="-128"/>
              <a:ea typeface="ＭＳ Ｐ明朝" pitchFamily="18" charset="-128"/>
              <a:sym typeface="Wingdings"/>
            </a:endParaRPr>
          </a:p>
          <a:p>
            <a:pPr marL="228600" indent="-228600"/>
            <a:r>
              <a:rPr lang="ja-JP" altLang="en-US" sz="1050" dirty="0" smtClean="0">
                <a:solidFill>
                  <a:schemeClr val="tx1"/>
                </a:solidFill>
                <a:latin typeface="ＭＳ Ｐ明朝" pitchFamily="18" charset="-128"/>
                <a:ea typeface="ＭＳ Ｐ明朝" pitchFamily="18" charset="-128"/>
                <a:sym typeface="Wingdings"/>
              </a:rPr>
              <a:t>フレックスタイム制</a:t>
            </a:r>
            <a:endParaRPr lang="en-US" altLang="ja-JP" sz="1050" dirty="0" smtClean="0">
              <a:solidFill>
                <a:schemeClr val="tx1"/>
              </a:solidFill>
              <a:latin typeface="ＭＳ Ｐ明朝" pitchFamily="18" charset="-128"/>
              <a:ea typeface="ＭＳ Ｐ明朝" pitchFamily="18" charset="-128"/>
              <a:sym typeface="Wingdings"/>
            </a:endParaRPr>
          </a:p>
          <a:p>
            <a:pPr marL="228600" indent="-228600"/>
            <a:r>
              <a:rPr lang="ja-JP" altLang="en-US" sz="1050" dirty="0" smtClean="0">
                <a:solidFill>
                  <a:schemeClr val="tx1"/>
                </a:solidFill>
                <a:latin typeface="ＭＳ Ｐ明朝" pitchFamily="18" charset="-128"/>
                <a:ea typeface="ＭＳ Ｐ明朝" pitchFamily="18" charset="-128"/>
                <a:sym typeface="Wingdings"/>
              </a:rPr>
              <a:t>みなし労働時間</a:t>
            </a:r>
            <a:endParaRPr lang="en-US" altLang="ja-JP" sz="1050" dirty="0" smtClean="0">
              <a:solidFill>
                <a:schemeClr val="tx1"/>
              </a:solidFill>
              <a:latin typeface="ＭＳ Ｐ明朝" pitchFamily="18" charset="-128"/>
              <a:ea typeface="ＭＳ Ｐ明朝" pitchFamily="18" charset="-128"/>
              <a:sym typeface="Wingdings"/>
            </a:endParaRPr>
          </a:p>
          <a:p>
            <a:pPr marL="228600" indent="-228600"/>
            <a:r>
              <a:rPr lang="ja-JP" altLang="en-US" sz="1050" dirty="0" smtClean="0">
                <a:solidFill>
                  <a:schemeClr val="tx1"/>
                </a:solidFill>
                <a:latin typeface="ＭＳ Ｐ明朝" pitchFamily="18" charset="-128"/>
                <a:ea typeface="ＭＳ Ｐ明朝" pitchFamily="18" charset="-128"/>
                <a:sym typeface="Wingdings"/>
              </a:rPr>
              <a:t>裁量労働制</a:t>
            </a:r>
            <a:endParaRPr lang="en-US" altLang="ja-JP" sz="1050" dirty="0" smtClean="0">
              <a:solidFill>
                <a:schemeClr val="tx1"/>
              </a:solidFill>
              <a:latin typeface="ＭＳ Ｐ明朝" pitchFamily="18" charset="-128"/>
              <a:ea typeface="ＭＳ Ｐ明朝" pitchFamily="18" charset="-128"/>
              <a:sym typeface="Wingdings"/>
            </a:endParaRPr>
          </a:p>
          <a:p>
            <a:pPr marL="228600" indent="-228600"/>
            <a:r>
              <a:rPr lang="ja-JP" altLang="en-US" sz="1050" dirty="0" smtClean="0">
                <a:solidFill>
                  <a:schemeClr val="tx1"/>
                </a:solidFill>
                <a:latin typeface="ＭＳ Ｐ明朝" pitchFamily="18" charset="-128"/>
                <a:ea typeface="ＭＳ Ｐ明朝" pitchFamily="18" charset="-128"/>
                <a:sym typeface="Wingdings"/>
              </a:rPr>
              <a:t></a:t>
            </a:r>
            <a:r>
              <a:rPr lang="en-US" altLang="ja-JP"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sym typeface="Wingdings"/>
              </a:rPr>
              <a:t>ホワイトカラー・イグゼンプション</a:t>
            </a:r>
            <a:r>
              <a:rPr lang="en-US" altLang="ja-JP" sz="1050" dirty="0" smtClean="0">
                <a:solidFill>
                  <a:schemeClr val="tx1"/>
                </a:solidFill>
                <a:latin typeface="ＭＳ Ｐ明朝" pitchFamily="18" charset="-128"/>
                <a:ea typeface="ＭＳ Ｐ明朝" pitchFamily="18" charset="-128"/>
                <a:sym typeface="Wingdings"/>
              </a:rPr>
              <a:t>)</a:t>
            </a:r>
            <a:endParaRPr lang="en-US" altLang="ja-JP" sz="1050" dirty="0" smtClean="0">
              <a:solidFill>
                <a:schemeClr val="tx1"/>
              </a:solidFill>
              <a:latin typeface="ＭＳ Ｐ明朝" pitchFamily="18" charset="-128"/>
              <a:ea typeface="ＭＳ Ｐ明朝" pitchFamily="18" charset="-128"/>
            </a:endParaRPr>
          </a:p>
        </p:txBody>
      </p:sp>
      <p:sp>
        <p:nvSpPr>
          <p:cNvPr id="16" name="正方形/長方形 15"/>
          <p:cNvSpPr/>
          <p:nvPr/>
        </p:nvSpPr>
        <p:spPr>
          <a:xfrm>
            <a:off x="4932040" y="3501008"/>
            <a:ext cx="6480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latin typeface="ＭＳ Ｐ明朝" pitchFamily="18" charset="-128"/>
                <a:ea typeface="ＭＳ Ｐ明朝" pitchFamily="18" charset="-128"/>
              </a:rPr>
              <a:t>40</a:t>
            </a:r>
            <a:r>
              <a:rPr kumimoji="1" lang="ja-JP" altLang="en-US" sz="900" dirty="0" smtClean="0">
                <a:latin typeface="ＭＳ Ｐ明朝" pitchFamily="18" charset="-128"/>
                <a:ea typeface="ＭＳ Ｐ明朝" pitchFamily="18" charset="-128"/>
              </a:rPr>
              <a:t>年間</a:t>
            </a:r>
            <a:endParaRPr kumimoji="1" lang="ja-JP" altLang="en-US" sz="900" dirty="0">
              <a:latin typeface="ＭＳ Ｐ明朝" pitchFamily="18" charset="-128"/>
              <a:ea typeface="ＭＳ Ｐ明朝" pitchFamily="18" charset="-128"/>
            </a:endParaRPr>
          </a:p>
        </p:txBody>
      </p:sp>
      <p:cxnSp>
        <p:nvCxnSpPr>
          <p:cNvPr id="18" name="直線矢印コネクタ 17"/>
          <p:cNvCxnSpPr/>
          <p:nvPr/>
        </p:nvCxnSpPr>
        <p:spPr>
          <a:xfrm>
            <a:off x="5508104" y="3429000"/>
            <a:ext cx="0" cy="432048"/>
          </a:xfrm>
          <a:prstGeom prst="straightConnector1">
            <a:avLst/>
          </a:prstGeom>
          <a:ln w="31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6444208" y="2348880"/>
            <a:ext cx="0" cy="1800200"/>
          </a:xfrm>
          <a:prstGeom prst="straightConnector1">
            <a:avLst/>
          </a:prstGeom>
          <a:ln w="31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1" name="Picture 1" descr="C:\Users\佐藤陵一\Pictures\MP Navigator EX\2011_11_30\森岡資料IMG.jpg"/>
          <p:cNvPicPr>
            <a:picLocks noChangeAspect="1" noChangeArrowheads="1"/>
          </p:cNvPicPr>
          <p:nvPr/>
        </p:nvPicPr>
        <p:blipFill>
          <a:blip r:embed="rId3" cstate="print"/>
          <a:srcRect/>
          <a:stretch>
            <a:fillRect/>
          </a:stretch>
        </p:blipFill>
        <p:spPr bwMode="auto">
          <a:xfrm>
            <a:off x="6732240" y="3861048"/>
            <a:ext cx="2164424" cy="2645097"/>
          </a:xfrm>
          <a:prstGeom prst="rect">
            <a:avLst/>
          </a:prstGeom>
          <a:noFill/>
        </p:spPr>
      </p:pic>
      <p:sp>
        <p:nvSpPr>
          <p:cNvPr id="22" name="線吹き出し 1 (枠付き) 21"/>
          <p:cNvSpPr/>
          <p:nvPr/>
        </p:nvSpPr>
        <p:spPr>
          <a:xfrm>
            <a:off x="4355976" y="4509120"/>
            <a:ext cx="2232248" cy="648072"/>
          </a:xfrm>
          <a:prstGeom prst="borderCallout1">
            <a:avLst>
              <a:gd name="adj1" fmla="val 90033"/>
              <a:gd name="adj2" fmla="val 134413"/>
              <a:gd name="adj3" fmla="val 47096"/>
              <a:gd name="adj4" fmla="val 9354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dirty="0" smtClean="0">
                <a:solidFill>
                  <a:schemeClr val="tx1"/>
                </a:solidFill>
                <a:latin typeface="ＭＳ Ｐ明朝" pitchFamily="18" charset="-128"/>
                <a:ea typeface="ＭＳ Ｐ明朝" pitchFamily="18" charset="-128"/>
              </a:rPr>
              <a:t>労働組合との協議により、</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カ月最大</a:t>
            </a:r>
            <a:r>
              <a:rPr lang="en-US" altLang="ja-JP" sz="1050" dirty="0" smtClean="0">
                <a:solidFill>
                  <a:schemeClr val="tx1"/>
                </a:solidFill>
                <a:latin typeface="ＭＳ Ｐ明朝" pitchFamily="18" charset="-128"/>
                <a:ea typeface="ＭＳ Ｐ明朝" pitchFamily="18" charset="-128"/>
              </a:rPr>
              <a:t>150</a:t>
            </a:r>
            <a:r>
              <a:rPr lang="ja-JP" altLang="en-US" sz="1050" dirty="0" smtClean="0">
                <a:solidFill>
                  <a:schemeClr val="tx1"/>
                </a:solidFill>
                <a:latin typeface="ＭＳ Ｐ明朝" pitchFamily="18" charset="-128"/>
                <a:ea typeface="ＭＳ Ｐ明朝" pitchFamily="18" charset="-128"/>
              </a:rPr>
              <a:t>時間まで、</a:t>
            </a:r>
            <a:r>
              <a:rPr lang="en-US" altLang="ja-JP" sz="1050" dirty="0" smtClean="0">
                <a:solidFill>
                  <a:schemeClr val="tx1"/>
                </a:solidFill>
                <a:latin typeface="ＭＳ Ｐ明朝" pitchFamily="18" charset="-128"/>
                <a:ea typeface="ＭＳ Ｐ明朝" pitchFamily="18" charset="-128"/>
              </a:rPr>
              <a:t>1</a:t>
            </a:r>
            <a:r>
              <a:rPr lang="ja-JP" altLang="en-US" sz="1050" dirty="0" smtClean="0">
                <a:solidFill>
                  <a:schemeClr val="tx1"/>
                </a:solidFill>
                <a:latin typeface="ＭＳ Ｐ明朝" pitchFamily="18" charset="-128"/>
                <a:ea typeface="ＭＳ Ｐ明朝" pitchFamily="18" charset="-128"/>
              </a:rPr>
              <a:t>年間最大限</a:t>
            </a:r>
            <a:r>
              <a:rPr lang="en-US" altLang="ja-JP" sz="1050" dirty="0" smtClean="0">
                <a:solidFill>
                  <a:schemeClr val="tx1"/>
                </a:solidFill>
                <a:latin typeface="ＭＳ Ｐ明朝" pitchFamily="18" charset="-128"/>
                <a:ea typeface="ＭＳ Ｐ明朝" pitchFamily="18" charset="-128"/>
              </a:rPr>
              <a:t>1000</a:t>
            </a:r>
            <a:r>
              <a:rPr lang="ja-JP" altLang="en-US" sz="1050" dirty="0" smtClean="0">
                <a:solidFill>
                  <a:schemeClr val="tx1"/>
                </a:solidFill>
                <a:latin typeface="ＭＳ Ｐ明朝" pitchFamily="18" charset="-128"/>
                <a:ea typeface="ＭＳ Ｐ明朝" pitchFamily="18" charset="-128"/>
              </a:rPr>
              <a:t>時間まで延長することができる。</a:t>
            </a:r>
            <a:endParaRPr lang="ja-JP" altLang="en-US" sz="1050" dirty="0">
              <a:solidFill>
                <a:schemeClr val="tx1"/>
              </a:solidFill>
            </a:endParaRPr>
          </a:p>
        </p:txBody>
      </p:sp>
      <p:sp>
        <p:nvSpPr>
          <p:cNvPr id="24" name="正方形/長方形 23"/>
          <p:cNvSpPr/>
          <p:nvPr/>
        </p:nvSpPr>
        <p:spPr>
          <a:xfrm>
            <a:off x="4365104" y="2843808"/>
            <a:ext cx="216024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ＭＳ Ｐ明朝" pitchFamily="18" charset="-128"/>
              <a:ea typeface="ＭＳ Ｐ明朝" pitchFamily="18" charset="-128"/>
            </a:endParaRPr>
          </a:p>
        </p:txBody>
      </p:sp>
      <p:sp>
        <p:nvSpPr>
          <p:cNvPr id="26" name="正方形/長方形 25"/>
          <p:cNvSpPr/>
          <p:nvPr/>
        </p:nvSpPr>
        <p:spPr>
          <a:xfrm>
            <a:off x="7164288" y="3645024"/>
            <a:ext cx="16561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「働きすぎの時代」森岡孝二</a:t>
            </a:r>
            <a:r>
              <a:rPr lang="en-US" altLang="ja-JP" sz="900" dirty="0" smtClean="0">
                <a:solidFill>
                  <a:schemeClr val="tx1"/>
                </a:solidFill>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　</a:t>
            </a:r>
            <a:endParaRPr kumimoji="1" lang="ja-JP" altLang="en-US" sz="900" dirty="0"/>
          </a:p>
        </p:txBody>
      </p:sp>
      <p:sp>
        <p:nvSpPr>
          <p:cNvPr id="27" name="正方形/長方形 26"/>
          <p:cNvSpPr/>
          <p:nvPr/>
        </p:nvSpPr>
        <p:spPr>
          <a:xfrm>
            <a:off x="4355976" y="5229200"/>
            <a:ext cx="223224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dirty="0" smtClean="0">
                <a:solidFill>
                  <a:schemeClr val="tx1"/>
                </a:solidFill>
                <a:latin typeface="ＭＳ Ｐ明朝" pitchFamily="18" charset="-128"/>
                <a:ea typeface="ＭＳ Ｐ明朝" pitchFamily="18" charset="-128"/>
              </a:rPr>
              <a:t>「</a:t>
            </a:r>
            <a:r>
              <a:rPr lang="en-US" altLang="ja-JP" sz="1050" dirty="0" smtClean="0">
                <a:solidFill>
                  <a:schemeClr val="tx1"/>
                </a:solidFill>
                <a:latin typeface="ＭＳ Ｐ明朝" pitchFamily="18" charset="-128"/>
                <a:ea typeface="ＭＳ Ｐ明朝" pitchFamily="18" charset="-128"/>
              </a:rPr>
              <a:t>36</a:t>
            </a:r>
            <a:r>
              <a:rPr lang="ja-JP" altLang="en-US" sz="1050" dirty="0" smtClean="0">
                <a:solidFill>
                  <a:schemeClr val="tx1"/>
                </a:solidFill>
                <a:latin typeface="ＭＳ Ｐ明朝" pitchFamily="18" charset="-128"/>
                <a:ea typeface="ＭＳ Ｐ明朝" pitchFamily="18" charset="-128"/>
              </a:rPr>
              <a:t>協定」は「</a:t>
            </a:r>
            <a:r>
              <a:rPr lang="ja-JP" altLang="ja-JP" sz="1050" dirty="0" smtClean="0">
                <a:solidFill>
                  <a:schemeClr val="tx1"/>
                </a:solidFill>
                <a:latin typeface="ＭＳ Ｐ明朝" pitchFamily="18" charset="-128"/>
                <a:ea typeface="ＭＳ Ｐ明朝" pitchFamily="18" charset="-128"/>
              </a:rPr>
              <a:t>書面による協定</a:t>
            </a:r>
            <a:r>
              <a:rPr lang="ja-JP" altLang="en-US"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行政官庁に届け出た場合</a:t>
            </a:r>
            <a:r>
              <a:rPr lang="ja-JP" altLang="en-US" sz="1050" dirty="0" smtClean="0">
                <a:solidFill>
                  <a:schemeClr val="tx1"/>
                </a:solidFill>
                <a:latin typeface="ＭＳ Ｐ明朝" pitchFamily="18" charset="-128"/>
                <a:ea typeface="ＭＳ Ｐ明朝" pitchFamily="18" charset="-128"/>
              </a:rPr>
              <a:t>」となっているが、フリーパスである。</a:t>
            </a:r>
            <a:endParaRPr lang="en-US" altLang="ja-JP" sz="1050" dirty="0" smtClean="0">
              <a:solidFill>
                <a:schemeClr val="tx1"/>
              </a:solidFill>
              <a:latin typeface="ＭＳ Ｐ明朝" pitchFamily="18" charset="-128"/>
              <a:ea typeface="ＭＳ Ｐ明朝" pitchFamily="18" charset="-128"/>
            </a:endParaRPr>
          </a:p>
          <a:p>
            <a:pPr>
              <a:lnSpc>
                <a:spcPts val="1200"/>
              </a:lnSpc>
            </a:pPr>
            <a:r>
              <a:rPr lang="ja-JP" altLang="en-US" sz="1050" dirty="0" smtClean="0">
                <a:latin typeface="ＭＳ Ｐ明朝" pitchFamily="18" charset="-128"/>
                <a:ea typeface="ＭＳ Ｐ明朝" pitchFamily="18" charset="-128"/>
              </a:rPr>
              <a:t>　</a:t>
            </a:r>
            <a:endParaRPr lang="ja-JP" altLang="en-US" sz="1050" dirty="0" smtClean="0"/>
          </a:p>
          <a:p>
            <a:pPr algn="ctr"/>
            <a:endParaRPr kumimoji="1" lang="ja-JP" altLang="en-US" dirty="0"/>
          </a:p>
        </p:txBody>
      </p:sp>
      <p:sp>
        <p:nvSpPr>
          <p:cNvPr id="28" name="正方形/長方形 27"/>
          <p:cNvSpPr/>
          <p:nvPr/>
        </p:nvSpPr>
        <p:spPr>
          <a:xfrm>
            <a:off x="6732240" y="2348880"/>
            <a:ext cx="2160240" cy="122413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・日本の企業内労働組合は「時短」を「損得勘定」でとらえていた。</a:t>
            </a:r>
            <a:r>
              <a:rPr lang="ja-JP" altLang="en-US" sz="1050" dirty="0" smtClean="0">
                <a:solidFill>
                  <a:schemeClr val="tx1"/>
                </a:solidFill>
                <a:latin typeface="ＭＳ Ｐ明朝" pitchFamily="18" charset="-128"/>
                <a:ea typeface="ＭＳ Ｐ明朝" pitchFamily="18" charset="-128"/>
                <a:sym typeface="Wingdings"/>
              </a:rPr>
              <a:t>実は「いのち・健康の問題」である。</a:t>
            </a:r>
            <a:endParaRPr lang="en-US" altLang="ja-JP" sz="1050" dirty="0" smtClean="0">
              <a:solidFill>
                <a:schemeClr val="tx1"/>
              </a:solidFill>
              <a:latin typeface="ＭＳ Ｐ明朝" pitchFamily="18" charset="-128"/>
              <a:ea typeface="ＭＳ Ｐ明朝" pitchFamily="18" charset="-128"/>
              <a:sym typeface="Wingdings"/>
            </a:endParaRPr>
          </a:p>
          <a:p>
            <a:endParaRPr lang="en-US" altLang="ja-JP" sz="1050" dirty="0" smtClean="0">
              <a:solidFill>
                <a:schemeClr val="tx1"/>
              </a:solidFill>
              <a:latin typeface="ＭＳ Ｐ明朝" pitchFamily="18" charset="-128"/>
              <a:ea typeface="ＭＳ Ｐ明朝" pitchFamily="18" charset="-128"/>
            </a:endParaRPr>
          </a:p>
          <a:p>
            <a:pPr>
              <a:buNone/>
            </a:pPr>
            <a:r>
              <a:rPr lang="ja-JP" altLang="en-US" sz="1050" dirty="0" smtClean="0">
                <a:solidFill>
                  <a:schemeClr val="tx1"/>
                </a:solidFill>
                <a:latin typeface="ＭＳ Ｐ明朝" pitchFamily="18" charset="-128"/>
                <a:ea typeface="ＭＳ Ｐ明朝" pitchFamily="18" charset="-128"/>
              </a:rPr>
              <a:t>・「月</a:t>
            </a:r>
            <a:r>
              <a:rPr lang="en-US" altLang="ja-JP" sz="1050" dirty="0" smtClean="0">
                <a:solidFill>
                  <a:schemeClr val="tx1"/>
                </a:solidFill>
                <a:latin typeface="ＭＳ Ｐ明朝" pitchFamily="18" charset="-128"/>
                <a:ea typeface="ＭＳ Ｐ明朝" pitchFamily="18" charset="-128"/>
              </a:rPr>
              <a:t>60</a:t>
            </a:r>
            <a:r>
              <a:rPr lang="ja-JP" altLang="en-US" sz="1050" dirty="0" smtClean="0">
                <a:solidFill>
                  <a:schemeClr val="tx1"/>
                </a:solidFill>
                <a:latin typeface="ＭＳ Ｐ明朝" pitchFamily="18" charset="-128"/>
                <a:ea typeface="ＭＳ Ｐ明朝" pitchFamily="18" charset="-128"/>
              </a:rPr>
              <a:t>時間を超える残業は割増</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割」は残業奨励である。　　　　　　　　　　　　　　　　　　　　　　　　　　　　　　　　  </a:t>
            </a:r>
            <a:endParaRPr lang="en-US" altLang="ja-JP" sz="1050" dirty="0" smtClean="0">
              <a:solidFill>
                <a:schemeClr val="tx1"/>
              </a:solidFill>
              <a:latin typeface="ＭＳ Ｐ明朝" pitchFamily="18" charset="-128"/>
              <a:ea typeface="ＭＳ Ｐ明朝" pitchFamily="18" charset="-128"/>
            </a:endParaRPr>
          </a:p>
          <a:p>
            <a:pPr>
              <a:buNone/>
            </a:pPr>
            <a:r>
              <a:rPr lang="en-US" altLang="ja-JP" sz="800" dirty="0" smtClean="0">
                <a:solidFill>
                  <a:schemeClr val="tx1"/>
                </a:solidFill>
                <a:latin typeface="ＭＳ Ｐ明朝" pitchFamily="18" charset="-128"/>
                <a:ea typeface="ＭＳ Ｐ明朝" pitchFamily="18" charset="-128"/>
              </a:rPr>
              <a:t> </a:t>
            </a:r>
            <a:r>
              <a:rPr lang="ja-JP" altLang="en-US" sz="800" dirty="0" smtClean="0">
                <a:solidFill>
                  <a:schemeClr val="tx1"/>
                </a:solidFill>
                <a:latin typeface="ＭＳ Ｐ明朝" pitchFamily="18" charset="-128"/>
                <a:ea typeface="ＭＳ Ｐ明朝" pitchFamily="18" charset="-128"/>
              </a:rPr>
              <a:t>　　　　</a:t>
            </a:r>
            <a:r>
              <a:rPr lang="en-US" altLang="ja-JP" sz="800" dirty="0" smtClean="0">
                <a:solidFill>
                  <a:schemeClr val="tx1"/>
                </a:solidFill>
                <a:latin typeface="ＭＳ Ｐ明朝" pitchFamily="18" charset="-128"/>
                <a:ea typeface="ＭＳ Ｐ明朝" pitchFamily="18" charset="-128"/>
              </a:rPr>
              <a:t> </a:t>
            </a:r>
            <a:r>
              <a:rPr lang="ja-JP" altLang="en-US" sz="800" dirty="0" smtClean="0">
                <a:solidFill>
                  <a:schemeClr val="tx1"/>
                </a:solidFill>
                <a:latin typeface="ＭＳ Ｐ明朝" pitchFamily="18" charset="-128"/>
                <a:ea typeface="ＭＳ Ｐ明朝" pitchFamily="18" charset="-128"/>
              </a:rPr>
              <a:t>（「新しい労働社会」　濱口桂一郎）</a:t>
            </a:r>
            <a:endParaRPr lang="en-US" altLang="ja-JP" sz="800" dirty="0" smtClean="0">
              <a:solidFill>
                <a:schemeClr val="tx1"/>
              </a:solidFill>
              <a:latin typeface="ＭＳ Ｐ明朝" pitchFamily="18" charset="-128"/>
              <a:ea typeface="ＭＳ Ｐ明朝" pitchFamily="18" charset="-128"/>
            </a:endParaRPr>
          </a:p>
          <a:p>
            <a:endParaRPr kumimoji="1" lang="ja-JP" altLang="en-US" sz="1050" dirty="0"/>
          </a:p>
        </p:txBody>
      </p:sp>
      <p:sp>
        <p:nvSpPr>
          <p:cNvPr id="17" name="正方形/長方形 16"/>
          <p:cNvSpPr/>
          <p:nvPr/>
        </p:nvSpPr>
        <p:spPr>
          <a:xfrm>
            <a:off x="6156176" y="1988840"/>
            <a:ext cx="6480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chemeClr val="tx1"/>
                </a:solidFill>
                <a:latin typeface="ＭＳ Ｐ明朝" pitchFamily="18" charset="-128"/>
                <a:ea typeface="ＭＳ Ｐ明朝" pitchFamily="18" charset="-128"/>
              </a:rPr>
              <a:t>100</a:t>
            </a:r>
            <a:r>
              <a:rPr kumimoji="1" lang="ja-JP" altLang="en-US" sz="900" dirty="0" smtClean="0">
                <a:solidFill>
                  <a:schemeClr val="tx1"/>
                </a:solidFill>
                <a:latin typeface="ＭＳ Ｐ明朝" pitchFamily="18" charset="-128"/>
                <a:ea typeface="ＭＳ Ｐ明朝" pitchFamily="18" charset="-128"/>
              </a:rPr>
              <a:t>年間</a:t>
            </a:r>
            <a:endParaRPr kumimoji="1" lang="ja-JP" altLang="en-US" sz="900" dirty="0">
              <a:solidFill>
                <a:schemeClr val="tx1"/>
              </a:solidFill>
              <a:latin typeface="ＭＳ Ｐ明朝" pitchFamily="18" charset="-128"/>
              <a:ea typeface="ＭＳ Ｐ明朝" pitchFamily="18" charset="-128"/>
            </a:endParaRPr>
          </a:p>
        </p:txBody>
      </p:sp>
      <p:sp>
        <p:nvSpPr>
          <p:cNvPr id="19" name="強調線吹き出し 1 (枠付き) 18"/>
          <p:cNvSpPr/>
          <p:nvPr/>
        </p:nvSpPr>
        <p:spPr>
          <a:xfrm>
            <a:off x="2987824" y="5805264"/>
            <a:ext cx="3600400" cy="764704"/>
          </a:xfrm>
          <a:prstGeom prst="accentBorderCallout1">
            <a:avLst>
              <a:gd name="adj1" fmla="val 18750"/>
              <a:gd name="adj2" fmla="val -2248"/>
              <a:gd name="adj3" fmla="val 33288"/>
              <a:gd name="adj4" fmla="val -13188"/>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やはりモデルはアメリカ－大企業の「働きすぎによるストレス、燃え尽き、士気の低下、子育て困難」 に直面し、労働時間の多様化、分散化、個人化をはかり、生産性の向上と労働と生活の「ひづみ」を調整しようとしている 。　</a:t>
            </a:r>
            <a:endParaRPr kumimoji="1" lang="ja-JP" altLang="en-US" sz="1050" dirty="0">
              <a:solidFill>
                <a:schemeClr val="tx1"/>
              </a:solidFill>
              <a:latin typeface="ＭＳ Ｐ明朝" pitchFamily="18" charset="-128"/>
              <a:ea typeface="ＭＳ Ｐ明朝" pitchFamily="18" charset="-128"/>
            </a:endParaRPr>
          </a:p>
        </p:txBody>
      </p:sp>
      <p:sp>
        <p:nvSpPr>
          <p:cNvPr id="23" name="スライド番号プレースホルダ 22"/>
          <p:cNvSpPr>
            <a:spLocks noGrp="1"/>
          </p:cNvSpPr>
          <p:nvPr>
            <p:ph type="sldNum" sz="quarter" idx="12"/>
          </p:nvPr>
        </p:nvSpPr>
        <p:spPr/>
        <p:txBody>
          <a:bodyPr/>
          <a:lstStyle/>
          <a:p>
            <a:pPr>
              <a:defRPr/>
            </a:pPr>
            <a:fld id="{51C0D737-68A4-40CF-B1FB-5C03185B3B7B}"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611560" y="260648"/>
            <a:ext cx="71287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ea typeface="+mj-ea"/>
              </a:rPr>
              <a:t>６．不満や愚痴があっても自分の要求が明確にならない。権利意識が要求を規定する。</a:t>
            </a:r>
            <a:endParaRPr lang="en-US" altLang="ja-JP" sz="1050" dirty="0" smtClean="0">
              <a:solidFill>
                <a:schemeClr val="tx1"/>
              </a:solidFill>
              <a:latin typeface="+mj-ea"/>
              <a:ea typeface="+mj-ea"/>
            </a:endParaRPr>
          </a:p>
        </p:txBody>
      </p:sp>
      <p:graphicFrame>
        <p:nvGraphicFramePr>
          <p:cNvPr id="5" name="表 4"/>
          <p:cNvGraphicFramePr>
            <a:graphicFrameLocks noGrp="1"/>
          </p:cNvGraphicFramePr>
          <p:nvPr/>
        </p:nvGraphicFramePr>
        <p:xfrm>
          <a:off x="683568" y="980728"/>
          <a:ext cx="4283968" cy="1152128"/>
        </p:xfrm>
        <a:graphic>
          <a:graphicData uri="http://schemas.openxmlformats.org/drawingml/2006/table">
            <a:tbl>
              <a:tblPr firstRow="1" bandRow="1">
                <a:tableStyleId>{5C22544A-7EE6-4342-B048-85BDC9FD1C3A}</a:tableStyleId>
              </a:tblPr>
              <a:tblGrid>
                <a:gridCol w="2088232"/>
                <a:gridCol w="720080"/>
                <a:gridCol w="720080"/>
                <a:gridCol w="755576"/>
              </a:tblGrid>
              <a:tr h="216000">
                <a:tc>
                  <a:txBody>
                    <a:bodyPr/>
                    <a:lstStyle/>
                    <a:p>
                      <a:pPr algn="r"/>
                      <a:r>
                        <a:rPr kumimoji="1" lang="ja-JP" altLang="en-US" sz="900" dirty="0" smtClean="0">
                          <a:solidFill>
                            <a:schemeClr val="tx1"/>
                          </a:solidFill>
                          <a:latin typeface="ＭＳ Ｐ明朝" pitchFamily="18" charset="-128"/>
                          <a:ea typeface="ＭＳ Ｐ明朝" pitchFamily="18" charset="-128"/>
                        </a:rPr>
                        <a:t>　　</a:t>
                      </a:r>
                      <a:r>
                        <a:rPr kumimoji="1" lang="ja-JP" altLang="en-US" sz="900" b="0" dirty="0" smtClean="0">
                          <a:solidFill>
                            <a:schemeClr val="tx1"/>
                          </a:solidFill>
                          <a:latin typeface="ＭＳ Ｐ明朝" pitchFamily="18" charset="-128"/>
                          <a:ea typeface="ＭＳ Ｐ明朝" pitchFamily="18" charset="-128"/>
                        </a:rPr>
                        <a:t>「とてもそう思う」の比率</a:t>
                      </a:r>
                      <a:endParaRPr kumimoji="1" lang="ja-JP" altLang="en-US" sz="900" b="0" dirty="0">
                        <a:solidFill>
                          <a:schemeClr val="tx1"/>
                        </a:solidFill>
                        <a:latin typeface="ＭＳ Ｐ明朝" pitchFamily="18" charset="-128"/>
                        <a:ea typeface="ＭＳ Ｐ明朝" pitchFamily="18" charset="-128"/>
                      </a:endParaRPr>
                    </a:p>
                  </a:txBody>
                  <a:tcPr marL="84406" marR="84406">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smtClean="0">
                          <a:solidFill>
                            <a:schemeClr val="tx1"/>
                          </a:solidFill>
                          <a:latin typeface="ＭＳ Ｐ明朝" pitchFamily="18" charset="-128"/>
                          <a:ea typeface="ＭＳ Ｐ明朝" pitchFamily="18" charset="-128"/>
                        </a:rPr>
                        <a:t>日本</a:t>
                      </a:r>
                      <a:endParaRPr kumimoji="1" lang="ja-JP" altLang="en-US" sz="900" b="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smtClean="0">
                          <a:solidFill>
                            <a:schemeClr val="tx1"/>
                          </a:solidFill>
                          <a:latin typeface="ＭＳ Ｐ明朝" pitchFamily="18" charset="-128"/>
                          <a:ea typeface="ＭＳ Ｐ明朝" pitchFamily="18" charset="-128"/>
                        </a:rPr>
                        <a:t>米国</a:t>
                      </a:r>
                      <a:endParaRPr kumimoji="1" lang="ja-JP" altLang="en-US" sz="900" b="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smtClean="0">
                          <a:solidFill>
                            <a:schemeClr val="tx1"/>
                          </a:solidFill>
                          <a:latin typeface="ＭＳ Ｐ明朝" pitchFamily="18" charset="-128"/>
                          <a:ea typeface="ＭＳ Ｐ明朝" pitchFamily="18" charset="-128"/>
                        </a:rPr>
                        <a:t>中国</a:t>
                      </a:r>
                      <a:endParaRPr kumimoji="1" lang="ja-JP" altLang="en-US" sz="900" b="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私には人並みの能力がある</a:t>
                      </a:r>
                      <a:endParaRPr kumimoji="1" lang="ja-JP" altLang="en-US" sz="900" dirty="0">
                        <a:solidFill>
                          <a:schemeClr val="tx1"/>
                        </a:solidFill>
                        <a:latin typeface="ＭＳ Ｐ明朝" pitchFamily="18" charset="-128"/>
                        <a:ea typeface="ＭＳ Ｐ明朝" pitchFamily="18" charset="-128"/>
                      </a:endParaRPr>
                    </a:p>
                  </a:txBody>
                  <a:tcPr marL="84406" marR="84406">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8.4</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smtClean="0">
                          <a:solidFill>
                            <a:schemeClr val="tx1"/>
                          </a:solidFill>
                          <a:latin typeface="ＭＳ Ｐ明朝" pitchFamily="18" charset="-128"/>
                          <a:ea typeface="ＭＳ Ｐ明朝" pitchFamily="18" charset="-128"/>
                        </a:rPr>
                        <a:t>６１</a:t>
                      </a:r>
                      <a:r>
                        <a:rPr kumimoji="1" lang="en-US" altLang="ja-JP" sz="900" dirty="0" smtClean="0">
                          <a:solidFill>
                            <a:schemeClr val="tx1"/>
                          </a:solidFill>
                          <a:latin typeface="ＭＳ Ｐ明朝" pitchFamily="18" charset="-128"/>
                          <a:ea typeface="ＭＳ Ｐ明朝" pitchFamily="18" charset="-128"/>
                        </a:rPr>
                        <a:t>.1</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41.0</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自分はダメな人間だと思うことがある</a:t>
                      </a:r>
                      <a:endParaRPr kumimoji="1" lang="ja-JP" altLang="en-US" sz="900" dirty="0">
                        <a:solidFill>
                          <a:schemeClr val="tx1"/>
                        </a:solidFill>
                        <a:latin typeface="ＭＳ Ｐ明朝" pitchFamily="18" charset="-128"/>
                        <a:ea typeface="ＭＳ Ｐ明朝" pitchFamily="18" charset="-128"/>
                      </a:endParaRPr>
                    </a:p>
                  </a:txBody>
                  <a:tcPr marL="84406" marR="84406">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23.1</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7.6</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2.6</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a:txBody>
                    <a:bodyPr/>
                    <a:lstStyle/>
                    <a:p>
                      <a:r>
                        <a:rPr kumimoji="1" lang="ja-JP" altLang="en-US" sz="900" dirty="0" smtClean="0">
                          <a:solidFill>
                            <a:schemeClr val="tx1"/>
                          </a:solidFill>
                          <a:latin typeface="ＭＳ Ｐ明朝" pitchFamily="18" charset="-128"/>
                          <a:ea typeface="ＭＳ Ｐ明朝" pitchFamily="18" charset="-128"/>
                        </a:rPr>
                        <a:t>私は将来に不安を感じている</a:t>
                      </a:r>
                      <a:endParaRPr kumimoji="1" lang="ja-JP" altLang="en-US" sz="900" dirty="0">
                        <a:solidFill>
                          <a:schemeClr val="tx1"/>
                        </a:solidFill>
                        <a:latin typeface="ＭＳ Ｐ明朝" pitchFamily="18" charset="-128"/>
                        <a:ea typeface="ＭＳ Ｐ明朝" pitchFamily="18" charset="-128"/>
                      </a:endParaRPr>
                    </a:p>
                  </a:txBody>
                  <a:tcPr marL="84406" marR="84406">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32.2</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27.4</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16.5</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7728">
                <a:tc>
                  <a:txBody>
                    <a:bodyPr/>
                    <a:lstStyle/>
                    <a:p>
                      <a:r>
                        <a:rPr kumimoji="1" lang="ja-JP" altLang="en-US" sz="900" dirty="0" smtClean="0">
                          <a:solidFill>
                            <a:schemeClr val="tx1"/>
                          </a:solidFill>
                          <a:latin typeface="ＭＳ Ｐ明朝" pitchFamily="18" charset="-128"/>
                          <a:ea typeface="ＭＳ Ｐ明朝" pitchFamily="18" charset="-128"/>
                        </a:rPr>
                        <a:t>学校の生徒会活動に参加したいですか</a:t>
                      </a:r>
                      <a:endParaRPr kumimoji="1" lang="ja-JP" altLang="en-US" sz="900" dirty="0">
                        <a:solidFill>
                          <a:schemeClr val="tx1"/>
                        </a:solidFill>
                        <a:latin typeface="ＭＳ Ｐ明朝" pitchFamily="18" charset="-128"/>
                        <a:ea typeface="ＭＳ Ｐ明朝" pitchFamily="18" charset="-128"/>
                      </a:endParaRPr>
                    </a:p>
                  </a:txBody>
                  <a:tcPr marL="84406" marR="84406">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10.9</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49.3</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smtClean="0">
                          <a:solidFill>
                            <a:schemeClr val="tx1"/>
                          </a:solidFill>
                          <a:latin typeface="ＭＳ Ｐ明朝" pitchFamily="18" charset="-128"/>
                          <a:ea typeface="ＭＳ Ｐ明朝" pitchFamily="18" charset="-128"/>
                        </a:rPr>
                        <a:t>49.9</a:t>
                      </a:r>
                      <a:endParaRPr kumimoji="1" lang="ja-JP" altLang="en-US" sz="900" dirty="0">
                        <a:solidFill>
                          <a:schemeClr val="tx1"/>
                        </a:solidFill>
                        <a:latin typeface="ＭＳ Ｐ明朝" pitchFamily="18" charset="-128"/>
                        <a:ea typeface="ＭＳ Ｐ明朝" pitchFamily="18" charset="-128"/>
                      </a:endParaRPr>
                    </a:p>
                  </a:txBody>
                  <a:tcPr marL="84406" marR="84406">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正方形/長方形 5"/>
          <p:cNvSpPr/>
          <p:nvPr/>
        </p:nvSpPr>
        <p:spPr>
          <a:xfrm>
            <a:off x="2915816" y="2060848"/>
            <a:ext cx="223224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latin typeface="ＭＳ Ｐ明朝" pitchFamily="18" charset="-128"/>
                <a:ea typeface="ＭＳ Ｐ明朝" pitchFamily="18" charset="-128"/>
              </a:rPr>
              <a:t>（日本青少年研究所　</a:t>
            </a:r>
            <a:r>
              <a:rPr lang="en-US" altLang="ja-JP" sz="800" dirty="0" smtClean="0">
                <a:solidFill>
                  <a:schemeClr val="tx1"/>
                </a:solidFill>
                <a:latin typeface="ＭＳ Ｐ明朝" pitchFamily="18" charset="-128"/>
                <a:ea typeface="ＭＳ Ｐ明朝" pitchFamily="18" charset="-128"/>
              </a:rPr>
              <a:t>09.2</a:t>
            </a:r>
            <a:r>
              <a:rPr lang="ja-JP" altLang="en-US" sz="800" dirty="0" smtClean="0">
                <a:solidFill>
                  <a:schemeClr val="tx1"/>
                </a:solidFill>
                <a:latin typeface="ＭＳ Ｐ明朝" pitchFamily="18" charset="-128"/>
                <a:ea typeface="ＭＳ Ｐ明朝" pitchFamily="18" charset="-128"/>
              </a:rPr>
              <a:t>発表から抜粋）</a:t>
            </a:r>
            <a:endParaRPr lang="ja-JP" altLang="en-US" sz="800" dirty="0">
              <a:solidFill>
                <a:schemeClr val="tx1"/>
              </a:solidFill>
              <a:latin typeface="ＭＳ Ｐ明朝" pitchFamily="18" charset="-128"/>
              <a:ea typeface="ＭＳ Ｐ明朝" pitchFamily="18" charset="-128"/>
            </a:endParaRPr>
          </a:p>
        </p:txBody>
      </p:sp>
      <p:sp>
        <p:nvSpPr>
          <p:cNvPr id="7" name="正方形/長方形 6"/>
          <p:cNvSpPr/>
          <p:nvPr/>
        </p:nvSpPr>
        <p:spPr>
          <a:xfrm>
            <a:off x="5292080" y="692696"/>
            <a:ext cx="3528392" cy="720080"/>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60"/>
              </a:lnSpc>
            </a:pPr>
            <a:r>
              <a:rPr lang="ja-JP" altLang="en-US" sz="1050" dirty="0" smtClean="0">
                <a:solidFill>
                  <a:schemeClr val="tx1"/>
                </a:solidFill>
                <a:latin typeface="ＭＳ Ｐ明朝" pitchFamily="18" charset="-128"/>
                <a:ea typeface="ＭＳ Ｐ明朝" pitchFamily="18" charset="-128"/>
              </a:rPr>
              <a:t>日本の高校生は人間性が歪められている。</a:t>
            </a:r>
            <a:endParaRPr lang="en-US" altLang="ja-JP" sz="1050" dirty="0" smtClean="0">
              <a:solidFill>
                <a:schemeClr val="tx1"/>
              </a:solidFill>
              <a:latin typeface="ＭＳ Ｐ明朝" pitchFamily="18" charset="-128"/>
              <a:ea typeface="ＭＳ Ｐ明朝" pitchFamily="18" charset="-128"/>
            </a:endParaRPr>
          </a:p>
          <a:p>
            <a:pPr>
              <a:lnSpc>
                <a:spcPts val="1260"/>
              </a:lnSpc>
            </a:pPr>
            <a:r>
              <a:rPr lang="ja-JP" altLang="en-US" sz="1050" dirty="0" smtClean="0">
                <a:solidFill>
                  <a:schemeClr val="tx1"/>
                </a:solidFill>
                <a:latin typeface="ＭＳ Ｐ明朝" pitchFamily="18" charset="-128"/>
                <a:ea typeface="ＭＳ Ｐ明朝" pitchFamily="18" charset="-128"/>
              </a:rPr>
              <a:t>賃金が安いのは、「ダメな自分のせいだ」「能力がないから仕方ない」となれば、そこからは要求も生まれない。</a:t>
            </a:r>
            <a:endParaRPr lang="en-US" altLang="ja-JP" sz="1050" dirty="0" smtClean="0">
              <a:solidFill>
                <a:schemeClr val="tx1"/>
              </a:solidFill>
              <a:latin typeface="ＭＳ Ｐ明朝" pitchFamily="18" charset="-128"/>
              <a:ea typeface="ＭＳ Ｐ明朝" pitchFamily="18" charset="-128"/>
            </a:endParaRPr>
          </a:p>
          <a:p>
            <a:pPr>
              <a:lnSpc>
                <a:spcPts val="1260"/>
              </a:lnSpc>
            </a:pPr>
            <a:r>
              <a:rPr lang="ja-JP" altLang="en-US" sz="1050" dirty="0" smtClean="0">
                <a:solidFill>
                  <a:schemeClr val="tx1"/>
                </a:solidFill>
                <a:latin typeface="ＭＳ Ｐ明朝" pitchFamily="18" charset="-128"/>
                <a:ea typeface="ＭＳ Ｐ明朝" pitchFamily="18" charset="-128"/>
              </a:rPr>
              <a:t>団結の必要性を感じないのはあまりにも当然です</a:t>
            </a:r>
            <a:r>
              <a:rPr lang="ja-JP" altLang="en-US" sz="1050" dirty="0" smtClean="0">
                <a:solidFill>
                  <a:schemeClr val="tx1"/>
                </a:solidFill>
                <a:latin typeface="ＭＳ Ｐ明朝" pitchFamily="18" charset="-128"/>
              </a:rPr>
              <a:t>。</a:t>
            </a:r>
            <a:r>
              <a:rPr lang="ja-JP" altLang="en-US" dirty="0" smtClean="0">
                <a:solidFill>
                  <a:schemeClr val="tx1"/>
                </a:solidFill>
                <a:latin typeface="ＭＳ Ｐ明朝" pitchFamily="18" charset="-128"/>
              </a:rPr>
              <a:t>　</a:t>
            </a:r>
            <a:endParaRPr kumimoji="1" lang="ja-JP" altLang="en-US" dirty="0">
              <a:solidFill>
                <a:schemeClr val="tx1"/>
              </a:solidFill>
            </a:endParaRPr>
          </a:p>
        </p:txBody>
      </p:sp>
      <p:sp>
        <p:nvSpPr>
          <p:cNvPr id="8" name="正方形/長方形 7"/>
          <p:cNvSpPr/>
          <p:nvPr/>
        </p:nvSpPr>
        <p:spPr>
          <a:xfrm>
            <a:off x="5292080" y="692696"/>
            <a:ext cx="244827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latin typeface="ＭＳ Ｐ明朝" pitchFamily="18" charset="-128"/>
              <a:ea typeface="ＭＳ Ｐ明朝" pitchFamily="18" charset="-128"/>
            </a:endParaRPr>
          </a:p>
        </p:txBody>
      </p:sp>
      <p:sp>
        <p:nvSpPr>
          <p:cNvPr id="9" name="正方形/長方形 8"/>
          <p:cNvSpPr/>
          <p:nvPr/>
        </p:nvSpPr>
        <p:spPr>
          <a:xfrm>
            <a:off x="539552" y="2492896"/>
            <a:ext cx="3888432" cy="1728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14300"/>
            <a:r>
              <a:rPr lang="ja-JP" altLang="en-US" sz="1050" dirty="0" smtClean="0">
                <a:solidFill>
                  <a:schemeClr val="tx1"/>
                </a:solidFill>
                <a:latin typeface="+mj-ea"/>
                <a:ea typeface="+mj-ea"/>
              </a:rPr>
              <a:t>　「権利教育」の主舞台は労働組合</a:t>
            </a:r>
            <a:endParaRPr lang="en-US" altLang="ja-JP" sz="1050" dirty="0" smtClean="0">
              <a:solidFill>
                <a:schemeClr val="tx1"/>
              </a:solidFill>
              <a:latin typeface="+mj-ea"/>
              <a:ea typeface="+mj-ea"/>
            </a:endParaRPr>
          </a:p>
          <a:p>
            <a:pPr indent="114300"/>
            <a:endParaRPr lang="ja-JP" altLang="ja-JP" sz="1050" dirty="0" smtClean="0">
              <a:latin typeface="ＭＳ Ｐ明朝" pitchFamily="18" charset="-128"/>
              <a:ea typeface="ＭＳ Ｐ明朝" pitchFamily="18" charset="-128"/>
            </a:endParaRPr>
          </a:p>
          <a:p>
            <a:pPr indent="114300"/>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cs typeface="Times New Roman" pitchFamily="18" charset="0"/>
              </a:rPr>
              <a:t>日本の労働運動</a:t>
            </a:r>
            <a:r>
              <a:rPr lang="ja-JP" altLang="en-US" sz="1050" dirty="0" smtClean="0">
                <a:solidFill>
                  <a:schemeClr val="tx1"/>
                </a:solidFill>
                <a:latin typeface="ＭＳ Ｐ明朝" pitchFamily="18" charset="-128"/>
                <a:ea typeface="ＭＳ Ｐ明朝" pitchFamily="18" charset="-128"/>
                <a:cs typeface="Times New Roman" pitchFamily="18" charset="0"/>
              </a:rPr>
              <a:t>・</a:t>
            </a:r>
            <a:r>
              <a:rPr lang="ja-JP" altLang="ja-JP" sz="1050" dirty="0" smtClean="0">
                <a:solidFill>
                  <a:schemeClr val="tx1"/>
                </a:solidFill>
                <a:latin typeface="ＭＳ Ｐ明朝" pitchFamily="18" charset="-128"/>
                <a:ea typeface="ＭＳ Ｐ明朝" pitchFamily="18" charset="-128"/>
                <a:cs typeface="Times New Roman" pitchFamily="18" charset="0"/>
              </a:rPr>
              <a:t>社会全体も労働者の権利意識を育む努力を</a:t>
            </a:r>
            <a:r>
              <a:rPr lang="ja-JP" altLang="en-US" sz="1050" dirty="0" smtClean="0">
                <a:solidFill>
                  <a:schemeClr val="tx1"/>
                </a:solidFill>
                <a:latin typeface="ＭＳ Ｐ明朝" pitchFamily="18" charset="-128"/>
                <a:ea typeface="ＭＳ Ｐ明朝" pitchFamily="18" charset="-128"/>
                <a:cs typeface="Times New Roman" pitchFamily="18" charset="0"/>
              </a:rPr>
              <a:t>　</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ja-JP" altLang="en-US"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怠ってきた。学生は無手勝流に社会に放り出されている。「就</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職すれば会社が何とかしてくれる」との精神構造にある。「会社</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人間」からの決別は難しい。</a:t>
            </a:r>
            <a:endParaRPr lang="en-US" altLang="ja-JP" sz="1050" dirty="0" smtClean="0">
              <a:solidFill>
                <a:schemeClr val="tx1"/>
              </a:solidFill>
              <a:latin typeface="ＭＳ Ｐ明朝" pitchFamily="18" charset="-128"/>
              <a:ea typeface="ＭＳ Ｐ明朝" pitchFamily="18" charset="-128"/>
              <a:cs typeface="Times New Roman" pitchFamily="18" charset="0"/>
              <a:sym typeface="Wingdings"/>
            </a:endParaRPr>
          </a:p>
          <a:p>
            <a:pPr indent="114300"/>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cs typeface="Times New Roman" pitchFamily="18" charset="0"/>
              </a:rPr>
              <a:t>若い人ほど、権利意識が低く、休みをとらず、上司に言われる</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ままに、長時間・過密労働をこなし、「明日から来なくてもいい」</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en-US" altLang="ja-JP" sz="1050" dirty="0" smtClean="0">
                <a:solidFill>
                  <a:schemeClr val="tx1"/>
                </a:solidFill>
                <a:latin typeface="ＭＳ Ｐ明朝" pitchFamily="18" charset="-128"/>
                <a:ea typeface="ＭＳ Ｐ明朝" pitchFamily="18" charset="-128"/>
                <a:cs typeface="Times New Roman" pitchFamily="18" charset="0"/>
              </a:rPr>
              <a:t>   </a:t>
            </a:r>
            <a:r>
              <a:rPr lang="ja-JP" altLang="ja-JP" sz="1050" dirty="0" smtClean="0">
                <a:solidFill>
                  <a:schemeClr val="tx1"/>
                </a:solidFill>
                <a:latin typeface="ＭＳ Ｐ明朝" pitchFamily="18" charset="-128"/>
                <a:ea typeface="ＭＳ Ｐ明朝" pitchFamily="18" charset="-128"/>
                <a:cs typeface="Times New Roman" pitchFamily="18" charset="0"/>
              </a:rPr>
              <a:t>といわれ、黙って会社を去っている</a:t>
            </a:r>
            <a:r>
              <a:rPr lang="ja-JP" altLang="en-US" sz="1050" dirty="0" smtClean="0">
                <a:solidFill>
                  <a:schemeClr val="tx1"/>
                </a:solidFill>
                <a:latin typeface="ＭＳ Ｐ明朝" pitchFamily="18" charset="-128"/>
                <a:ea typeface="ＭＳ Ｐ明朝" pitchFamily="18" charset="-128"/>
                <a:cs typeface="Times New Roman" pitchFamily="18" charset="0"/>
              </a:rPr>
              <a:t>。</a:t>
            </a:r>
            <a:endParaRPr lang="en-US" altLang="ja-JP" sz="1050" dirty="0" smtClean="0">
              <a:solidFill>
                <a:schemeClr val="tx1"/>
              </a:solidFill>
              <a:latin typeface="ＭＳ Ｐ明朝" pitchFamily="18" charset="-128"/>
              <a:ea typeface="ＭＳ Ｐ明朝" pitchFamily="18" charset="-128"/>
              <a:cs typeface="Times New Roman" pitchFamily="18" charset="0"/>
            </a:endParaRPr>
          </a:p>
          <a:p>
            <a:pPr indent="114300"/>
            <a:r>
              <a:rPr lang="ja-JP" altLang="en-US" sz="1050" dirty="0" smtClean="0">
                <a:solidFill>
                  <a:schemeClr val="tx1"/>
                </a:solidFill>
                <a:latin typeface="ＭＳ Ｐ明朝" pitchFamily="18" charset="-128"/>
                <a:ea typeface="ＭＳ Ｐ明朝" pitchFamily="18" charset="-128"/>
                <a:cs typeface="Times New Roman" pitchFamily="18" charset="0"/>
                <a:sym typeface="Wingdings"/>
              </a:rPr>
              <a:t></a:t>
            </a:r>
            <a:r>
              <a:rPr lang="ja-JP" altLang="ja-JP" sz="1050" dirty="0" smtClean="0">
                <a:solidFill>
                  <a:schemeClr val="tx1"/>
                </a:solidFill>
                <a:latin typeface="ＭＳ Ｐ明朝" pitchFamily="18" charset="-128"/>
                <a:ea typeface="ＭＳ Ｐ明朝" pitchFamily="18" charset="-128"/>
              </a:rPr>
              <a:t>自らどのような権利を有しているのか</a:t>
            </a:r>
            <a:r>
              <a:rPr lang="ja-JP" altLang="en-US"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会社に主張できるのか</a:t>
            </a:r>
            <a:r>
              <a:rPr lang="ja-JP" altLang="en-US" sz="1050" dirty="0" smtClean="0">
                <a:solidFill>
                  <a:schemeClr val="tx1"/>
                </a:solidFill>
                <a:latin typeface="ＭＳ Ｐ明朝" pitchFamily="18" charset="-128"/>
                <a:ea typeface="ＭＳ Ｐ明朝" pitchFamily="18" charset="-128"/>
              </a:rPr>
              <a:t>。</a:t>
            </a:r>
            <a:endParaRPr lang="en-US" altLang="ja-JP" sz="1050" dirty="0" smtClean="0">
              <a:solidFill>
                <a:schemeClr val="tx1"/>
              </a:solidFill>
              <a:latin typeface="ＭＳ Ｐ明朝" pitchFamily="18" charset="-128"/>
              <a:ea typeface="ＭＳ Ｐ明朝" pitchFamily="18" charset="-128"/>
            </a:endParaRPr>
          </a:p>
          <a:p>
            <a:pPr indent="114300"/>
            <a:r>
              <a:rPr lang="en-US" altLang="ja-JP"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知らない限り権利意識は生じない</a:t>
            </a:r>
            <a:r>
              <a:rPr lang="ja-JP"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　　　　　　　 （</a:t>
            </a:r>
            <a:r>
              <a:rPr lang="ja-JP" altLang="ja-JP" sz="900" dirty="0" smtClean="0">
                <a:solidFill>
                  <a:schemeClr val="tx1"/>
                </a:solidFill>
                <a:latin typeface="ＭＳ Ｐ明朝" pitchFamily="18" charset="-128"/>
                <a:ea typeface="ＭＳ Ｐ明朝" pitchFamily="18" charset="-128"/>
              </a:rPr>
              <a:t>徳住堅治</a:t>
            </a:r>
            <a:r>
              <a:rPr lang="ja-JP" altLang="en-US" sz="900" dirty="0" smtClean="0">
                <a:solidFill>
                  <a:schemeClr val="tx1"/>
                </a:solidFill>
                <a:latin typeface="ＭＳ Ｐ明朝" pitchFamily="18" charset="-128"/>
                <a:ea typeface="ＭＳ Ｐ明朝" pitchFamily="18" charset="-128"/>
              </a:rPr>
              <a:t>弁護士</a:t>
            </a: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p:txBody>
      </p:sp>
      <p:sp>
        <p:nvSpPr>
          <p:cNvPr id="10" name="正方形/長方形 9"/>
          <p:cNvSpPr/>
          <p:nvPr/>
        </p:nvSpPr>
        <p:spPr>
          <a:xfrm>
            <a:off x="5292080" y="1484784"/>
            <a:ext cx="3528392" cy="576064"/>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競争と選別による「足の引っ張り合い」は、個人の生活不安、生きる意欲・勤労意欲の喪失、将来不安を拡大している。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転職、ユーキャンや逃避となる。「秋葉事件」</a:t>
            </a:r>
            <a:r>
              <a:rPr lang="en-US" altLang="ja-JP" sz="1050" dirty="0" smtClean="0">
                <a:solidFill>
                  <a:schemeClr val="tx1"/>
                </a:solidFill>
                <a:latin typeface="ＭＳ Ｐ明朝" pitchFamily="18" charset="-128"/>
                <a:ea typeface="ＭＳ Ｐ明朝" pitchFamily="18" charset="-128"/>
              </a:rPr>
              <a:t>‥</a:t>
            </a:r>
            <a:r>
              <a:rPr lang="ja-JP" altLang="en-US" sz="1050" dirty="0" err="1" smtClean="0">
                <a:solidFill>
                  <a:schemeClr val="tx1"/>
                </a:solidFill>
                <a:latin typeface="ＭＳ Ｐ明朝" pitchFamily="18" charset="-128"/>
                <a:ea typeface="ＭＳ Ｐ明朝" pitchFamily="18" charset="-128"/>
              </a:rPr>
              <a:t>。</a:t>
            </a:r>
            <a:endParaRPr lang="ja-JP" altLang="en-US" sz="1050" dirty="0">
              <a:latin typeface="ＭＳ Ｐ明朝" pitchFamily="18" charset="-128"/>
              <a:ea typeface="ＭＳ Ｐ明朝" pitchFamily="18" charset="-128"/>
            </a:endParaRPr>
          </a:p>
        </p:txBody>
      </p:sp>
      <p:sp>
        <p:nvSpPr>
          <p:cNvPr id="11" name="正方形/長方形 10"/>
          <p:cNvSpPr/>
          <p:nvPr/>
        </p:nvSpPr>
        <p:spPr>
          <a:xfrm>
            <a:off x="4427984" y="2564904"/>
            <a:ext cx="3024336"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latin typeface="ＭＳ Ｐ明朝" pitchFamily="18" charset="-128"/>
              <a:ea typeface="ＭＳ Ｐ明朝" pitchFamily="18" charset="-128"/>
            </a:endParaRPr>
          </a:p>
          <a:p>
            <a:endParaRPr lang="en-US" altLang="ja-JP" sz="1000" dirty="0" smtClean="0">
              <a:solidFill>
                <a:schemeClr val="tx1"/>
              </a:solidFill>
              <a:latin typeface="ＭＳ Ｐ明朝" pitchFamily="18" charset="-128"/>
              <a:ea typeface="ＭＳ Ｐ明朝" pitchFamily="18" charset="-128"/>
            </a:endParaRPr>
          </a:p>
          <a:p>
            <a:endParaRPr lang="en-US" altLang="ja-JP" sz="1000" dirty="0" smtClean="0">
              <a:solidFill>
                <a:schemeClr val="tx1"/>
              </a:solidFill>
              <a:latin typeface="ＭＳ Ｐ明朝" pitchFamily="18" charset="-128"/>
              <a:ea typeface="ＭＳ Ｐ明朝" pitchFamily="18" charset="-128"/>
            </a:endParaRPr>
          </a:p>
          <a:p>
            <a:endParaRPr lang="en-US" altLang="ja-JP" sz="800" dirty="0" smtClean="0">
              <a:solidFill>
                <a:srgbClr val="FF0000"/>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生きる権利－すべて国民は、健康で文化的な最</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低限度の生活を営む権利を有する。</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働く権利－すべて国民は、勤労の権利を有し、義</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務を負う。</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a:t>
            </a:r>
            <a:r>
              <a:rPr lang="ja-JP" altLang="ja-JP" sz="1050" dirty="0" smtClean="0">
                <a:solidFill>
                  <a:schemeClr val="tx1"/>
                </a:solidFill>
                <a:latin typeface="ＭＳ Ｐ明朝" pitchFamily="18" charset="-128"/>
                <a:ea typeface="ＭＳ Ｐ明朝" pitchFamily="18" charset="-128"/>
              </a:rPr>
              <a:t>権利がある」と憲法に</a:t>
            </a:r>
            <a:r>
              <a:rPr lang="ja-JP" altLang="en-US" sz="1050" dirty="0" smtClean="0">
                <a:solidFill>
                  <a:schemeClr val="tx1"/>
                </a:solidFill>
                <a:latin typeface="ＭＳ Ｐ明朝" pitchFamily="18" charset="-128"/>
                <a:ea typeface="ＭＳ Ｐ明朝" pitchFamily="18" charset="-128"/>
              </a:rPr>
              <a:t>書かれている。もはや</a:t>
            </a:r>
            <a:r>
              <a:rPr lang="ja-JP" altLang="ja-JP" sz="1050" dirty="0" smtClean="0">
                <a:solidFill>
                  <a:schemeClr val="tx1"/>
                </a:solidFill>
                <a:latin typeface="ＭＳ Ｐ明朝" pitchFamily="18" charset="-128"/>
                <a:ea typeface="ＭＳ Ｐ明朝" pitchFamily="18" charset="-128"/>
              </a:rPr>
              <a:t>「権利」はわがままや勝手な主張で</a:t>
            </a:r>
            <a:r>
              <a:rPr lang="ja-JP" altLang="en-US" sz="1050" dirty="0" smtClean="0">
                <a:solidFill>
                  <a:schemeClr val="tx1"/>
                </a:solidFill>
                <a:latin typeface="ＭＳ Ｐ明朝" pitchFamily="18" charset="-128"/>
                <a:ea typeface="ＭＳ Ｐ明朝" pitchFamily="18" charset="-128"/>
              </a:rPr>
              <a:t>ない</a:t>
            </a:r>
            <a:r>
              <a:rPr lang="ja-JP" altLang="ja-JP" sz="1050" dirty="0" smtClean="0">
                <a:solidFill>
                  <a:schemeClr val="tx1"/>
                </a:solidFill>
                <a:latin typeface="ＭＳ Ｐ明朝" pitchFamily="18" charset="-128"/>
                <a:ea typeface="ＭＳ Ｐ明朝" pitchFamily="18" charset="-128"/>
              </a:rPr>
              <a:t>。この受け止めが重要。</a:t>
            </a:r>
            <a:r>
              <a:rPr lang="ja-JP" altLang="en-US" sz="1050" dirty="0" smtClean="0">
                <a:solidFill>
                  <a:schemeClr val="tx1"/>
                </a:solidFill>
                <a:latin typeface="ＭＳ Ｐ明朝" pitchFamily="18" charset="-128"/>
                <a:ea typeface="ＭＳ Ｐ明朝" pitchFamily="18" charset="-128"/>
              </a:rPr>
              <a:t>「権利の自覚」は労働者を賢く成長させる。</a:t>
            </a:r>
            <a:endParaRPr lang="ja-JP" altLang="en-US" sz="1000" dirty="0" smtClean="0">
              <a:solidFill>
                <a:schemeClr val="tx1"/>
              </a:solidFill>
              <a:latin typeface="ＭＳ Ｐ明朝" pitchFamily="18" charset="-128"/>
              <a:ea typeface="ＭＳ Ｐ明朝" pitchFamily="18" charset="-128"/>
            </a:endParaRPr>
          </a:p>
          <a:p>
            <a:endParaRPr lang="en-US" altLang="ja-JP" sz="1050" dirty="0" smtClean="0">
              <a:latin typeface="ＭＳ Ｐ明朝" pitchFamily="18" charset="-128"/>
              <a:ea typeface="ＭＳ Ｐ明朝" pitchFamily="18" charset="-128"/>
            </a:endParaRPr>
          </a:p>
          <a:p>
            <a:endParaRPr kumimoji="1" lang="en-US" altLang="ja-JP" sz="1050" dirty="0" smtClean="0">
              <a:latin typeface="ＭＳ Ｐ明朝" pitchFamily="18" charset="-128"/>
              <a:ea typeface="ＭＳ Ｐ明朝" pitchFamily="18" charset="-128"/>
            </a:endParaRPr>
          </a:p>
          <a:p>
            <a:endParaRPr kumimoji="1" lang="ja-JP" altLang="en-US" sz="1050" dirty="0">
              <a:latin typeface="ＭＳ Ｐ明朝" pitchFamily="18" charset="-128"/>
              <a:ea typeface="ＭＳ Ｐ明朝" pitchFamily="18" charset="-128"/>
            </a:endParaRPr>
          </a:p>
        </p:txBody>
      </p:sp>
      <p:pic>
        <p:nvPicPr>
          <p:cNvPr id="12" name="Picture 4" descr="C:\Users\佐藤陵一\Pictures\MP Navigator EX\2009_12_23\IMG_0045.jpg"/>
          <p:cNvPicPr>
            <a:picLocks noChangeAspect="1" noChangeArrowheads="1"/>
          </p:cNvPicPr>
          <p:nvPr/>
        </p:nvPicPr>
        <p:blipFill>
          <a:blip r:embed="rId2" cstate="print"/>
          <a:srcRect/>
          <a:stretch>
            <a:fillRect/>
          </a:stretch>
        </p:blipFill>
        <p:spPr bwMode="auto">
          <a:xfrm>
            <a:off x="7596336" y="2708920"/>
            <a:ext cx="1224136" cy="1349464"/>
          </a:xfrm>
          <a:prstGeom prst="rect">
            <a:avLst/>
          </a:prstGeom>
          <a:solidFill>
            <a:schemeClr val="bg1"/>
          </a:solidFill>
          <a:ln w="3175">
            <a:solidFill>
              <a:schemeClr val="tx1"/>
            </a:solidFill>
            <a:prstDash val="sysDot"/>
          </a:ln>
        </p:spPr>
      </p:pic>
      <p:sp>
        <p:nvSpPr>
          <p:cNvPr id="13" name="角丸四角形吹き出し 12"/>
          <p:cNvSpPr/>
          <p:nvPr/>
        </p:nvSpPr>
        <p:spPr>
          <a:xfrm>
            <a:off x="6948264" y="2348880"/>
            <a:ext cx="1080120" cy="216024"/>
          </a:xfrm>
          <a:prstGeom prst="wedgeRoundRectCallout">
            <a:avLst>
              <a:gd name="adj1" fmla="val 42124"/>
              <a:gd name="adj2" fmla="val 310361"/>
              <a:gd name="adj3" fmla="val 1666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あぁ、そうなんだ</a:t>
            </a:r>
            <a:endParaRPr kumimoji="1" lang="ja-JP" altLang="en-US" sz="900" dirty="0">
              <a:solidFill>
                <a:schemeClr val="tx1"/>
              </a:solidFill>
              <a:latin typeface="ＭＳ Ｐ明朝" pitchFamily="18" charset="-128"/>
              <a:ea typeface="ＭＳ Ｐ明朝" pitchFamily="18" charset="-128"/>
            </a:endParaRPr>
          </a:p>
        </p:txBody>
      </p:sp>
      <p:sp>
        <p:nvSpPr>
          <p:cNvPr id="14" name="正方形/長方形 13"/>
          <p:cNvSpPr/>
          <p:nvPr/>
        </p:nvSpPr>
        <p:spPr>
          <a:xfrm>
            <a:off x="611560" y="4509120"/>
            <a:ext cx="3744416"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spcBef>
                <a:spcPts val="0"/>
              </a:spcBef>
            </a:pPr>
            <a:r>
              <a:rPr lang="ja-JP" altLang="en-US" sz="1050" dirty="0" smtClean="0">
                <a:solidFill>
                  <a:schemeClr val="tx1"/>
                </a:solidFill>
                <a:latin typeface="ＭＳ Ｐ明朝" pitchFamily="18" charset="-128"/>
                <a:ea typeface="ＭＳ Ｐ明朝" pitchFamily="18" charset="-128"/>
                <a:sym typeface="Wingdings"/>
              </a:rPr>
              <a:t>　 </a:t>
            </a:r>
            <a:r>
              <a:rPr lang="ja-JP" altLang="en-US" sz="1050" dirty="0" smtClean="0">
                <a:solidFill>
                  <a:schemeClr val="tx1"/>
                </a:solidFill>
                <a:latin typeface="+mj-ea"/>
                <a:ea typeface="+mj-ea"/>
                <a:sym typeface="Wingdings"/>
              </a:rPr>
              <a:t>財界－恐るべき</a:t>
            </a:r>
            <a:r>
              <a:rPr lang="ja-JP" altLang="en-US" sz="1050" dirty="0" smtClean="0">
                <a:solidFill>
                  <a:schemeClr val="tx1"/>
                </a:solidFill>
                <a:latin typeface="+mj-ea"/>
                <a:ea typeface="+mj-ea"/>
              </a:rPr>
              <a:t>貧困者憎悪の思想　</a:t>
            </a:r>
            <a:endParaRPr lang="en-US" altLang="ja-JP" sz="1050" dirty="0" smtClean="0">
              <a:solidFill>
                <a:schemeClr val="tx1"/>
              </a:solidFill>
              <a:latin typeface="+mj-ea"/>
              <a:ea typeface="+mj-ea"/>
            </a:endParaRPr>
          </a:p>
          <a:p>
            <a:pPr>
              <a:lnSpc>
                <a:spcPts val="1200"/>
              </a:lnSpc>
              <a:spcBef>
                <a:spcPts val="0"/>
              </a:spcBef>
            </a:pPr>
            <a:r>
              <a:rPr lang="ja-JP" altLang="en-US" sz="800" dirty="0" smtClean="0">
                <a:solidFill>
                  <a:schemeClr val="tx1"/>
                </a:solidFill>
                <a:latin typeface="+mj-ea"/>
                <a:ea typeface="+mj-ea"/>
              </a:rPr>
              <a:t>　</a:t>
            </a:r>
            <a:r>
              <a:rPr lang="ja-JP" altLang="en-US" sz="800" dirty="0" smtClean="0">
                <a:solidFill>
                  <a:schemeClr val="tx1"/>
                </a:solidFill>
                <a:latin typeface="ＭＳ Ｐ明朝" pitchFamily="18" charset="-128"/>
                <a:ea typeface="ＭＳ Ｐ明朝" pitchFamily="18" charset="-128"/>
              </a:rPr>
              <a:t>　　　　　　　　　　　</a:t>
            </a:r>
            <a:endParaRPr lang="en-US" altLang="ja-JP" sz="800" dirty="0" smtClean="0">
              <a:solidFill>
                <a:schemeClr val="tx1"/>
              </a:solidFill>
              <a:latin typeface="ＭＳ Ｐ明朝" pitchFamily="18" charset="-128"/>
              <a:ea typeface="ＭＳ Ｐ明朝" pitchFamily="18" charset="-128"/>
            </a:endParaRPr>
          </a:p>
          <a:p>
            <a:pPr algn="r">
              <a:lnSpc>
                <a:spcPts val="1200"/>
              </a:lnSpc>
              <a:spcBef>
                <a:spcPts val="0"/>
              </a:spcBef>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福祉政策－ 「自立・自助」。「自ら支払ったものを大幅に超える</a:t>
            </a:r>
            <a:endParaRPr lang="en-US" altLang="ja-JP" sz="1050" dirty="0" smtClean="0">
              <a:solidFill>
                <a:schemeClr val="tx1"/>
              </a:solidFill>
              <a:latin typeface="ＭＳ Ｐ明朝" pitchFamily="18" charset="-128"/>
              <a:ea typeface="ＭＳ Ｐ明朝" pitchFamily="18" charset="-128"/>
            </a:endParaRPr>
          </a:p>
          <a:p>
            <a:pPr>
              <a:lnSpc>
                <a:spcPts val="1200"/>
              </a:lnSpc>
              <a:spcBef>
                <a:spcPts val="0"/>
              </a:spcBef>
              <a:buNone/>
            </a:pPr>
            <a:r>
              <a:rPr lang="ja-JP" altLang="en-US" sz="1050" dirty="0" smtClean="0">
                <a:solidFill>
                  <a:schemeClr val="tx1"/>
                </a:solidFill>
                <a:latin typeface="ＭＳ Ｐ明朝" pitchFamily="18" charset="-128"/>
                <a:ea typeface="ＭＳ Ｐ明朝" pitchFamily="18" charset="-128"/>
              </a:rPr>
              <a:t>　 給付を受けられる制度」は「官への甘え」。「給付を経済の身の</a:t>
            </a:r>
            <a:endParaRPr lang="en-US" altLang="ja-JP" sz="1050" dirty="0" smtClean="0">
              <a:solidFill>
                <a:schemeClr val="tx1"/>
              </a:solidFill>
              <a:latin typeface="ＭＳ Ｐ明朝" pitchFamily="18" charset="-128"/>
              <a:ea typeface="ＭＳ Ｐ明朝" pitchFamily="18" charset="-128"/>
            </a:endParaRPr>
          </a:p>
          <a:p>
            <a:pPr>
              <a:lnSpc>
                <a:spcPts val="1200"/>
              </a:lnSpc>
              <a:spcBef>
                <a:spcPts val="0"/>
              </a:spcBef>
              <a:buNone/>
            </a:pP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丈にあった水準に合わせ込め」</a:t>
            </a:r>
          </a:p>
          <a:p>
            <a:pPr>
              <a:lnSpc>
                <a:spcPts val="1200"/>
              </a:lnSpc>
              <a:spcBef>
                <a:spcPts val="0"/>
              </a:spcBef>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地方自治－地方住民が必要な行政サービスを選択し、その費</a:t>
            </a:r>
            <a:endParaRPr lang="en-US" altLang="ja-JP" sz="1050" dirty="0" smtClean="0">
              <a:solidFill>
                <a:schemeClr val="tx1"/>
              </a:solidFill>
              <a:latin typeface="ＭＳ Ｐ明朝" pitchFamily="18" charset="-128"/>
              <a:ea typeface="ＭＳ Ｐ明朝" pitchFamily="18" charset="-128"/>
            </a:endParaRPr>
          </a:p>
          <a:p>
            <a:pPr>
              <a:lnSpc>
                <a:spcPts val="1200"/>
              </a:lnSpc>
              <a:spcBef>
                <a:spcPts val="0"/>
              </a:spcBef>
              <a:buNone/>
            </a:pP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用を自ら賄うことが基本」</a:t>
            </a:r>
          </a:p>
          <a:p>
            <a:pPr>
              <a:lnSpc>
                <a:spcPts val="1200"/>
              </a:lnSpc>
              <a:spcBef>
                <a:spcPts val="0"/>
              </a:spcBef>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「公正な競争の結果としての経済的な格差は生ずるのは当然」</a:t>
            </a:r>
            <a:endParaRPr lang="en-US" altLang="ja-JP" sz="1050" dirty="0" smtClean="0">
              <a:solidFill>
                <a:schemeClr val="tx1"/>
              </a:solidFill>
              <a:latin typeface="ＭＳ Ｐ明朝" pitchFamily="18" charset="-128"/>
              <a:ea typeface="ＭＳ Ｐ明朝" pitchFamily="18" charset="-128"/>
            </a:endParaRPr>
          </a:p>
          <a:p>
            <a:pPr>
              <a:lnSpc>
                <a:spcPts val="1200"/>
              </a:lnSpc>
              <a:spcBef>
                <a:spcPts val="0"/>
              </a:spcBef>
              <a:buNone/>
            </a:pP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「格差はむしろ経済活力の源」</a:t>
            </a:r>
          </a:p>
          <a:p>
            <a:pPr>
              <a:lnSpc>
                <a:spcPts val="1200"/>
              </a:lnSpc>
              <a:spcBef>
                <a:spcPts val="0"/>
              </a:spcBef>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競争に敗れた者は何度でも「再挑戦」すればよい。</a:t>
            </a:r>
          </a:p>
          <a:p>
            <a:pPr>
              <a:lnSpc>
                <a:spcPts val="1200"/>
              </a:lnSpc>
              <a:spcBef>
                <a:spcPts val="0"/>
              </a:spcBef>
              <a:buNone/>
            </a:pPr>
            <a:r>
              <a:rPr lang="ja-JP" altLang="en-US" sz="1050" dirty="0" smtClean="0">
                <a:solidFill>
                  <a:schemeClr val="tx1"/>
                </a:solidFill>
                <a:latin typeface="ＭＳ Ｐ明朝" pitchFamily="18" charset="-128"/>
                <a:ea typeface="ＭＳ Ｐ明朝" pitchFamily="18" charset="-128"/>
                <a:sym typeface="Wingdings"/>
              </a:rPr>
              <a:t></a:t>
            </a:r>
            <a:r>
              <a:rPr lang="ja-JP" altLang="en-US" sz="1050" dirty="0" smtClean="0">
                <a:solidFill>
                  <a:schemeClr val="tx1"/>
                </a:solidFill>
                <a:latin typeface="ＭＳ Ｐ明朝" pitchFamily="18" charset="-128"/>
                <a:ea typeface="ＭＳ Ｐ明朝" pitchFamily="18" charset="-128"/>
              </a:rPr>
              <a:t>セーフティネットは、</a:t>
            </a:r>
            <a:r>
              <a:rPr lang="en-US" altLang="ja-JP" sz="1050" dirty="0" smtClean="0">
                <a:solidFill>
                  <a:schemeClr val="tx1"/>
                </a:solidFill>
                <a:latin typeface="ＭＳ Ｐ明朝" pitchFamily="18" charset="-128"/>
                <a:ea typeface="ＭＳ Ｐ明朝" pitchFamily="18" charset="-128"/>
              </a:rPr>
              <a:t>NPO</a:t>
            </a:r>
            <a:r>
              <a:rPr lang="ja-JP" altLang="en-US" sz="1050" dirty="0" smtClean="0">
                <a:solidFill>
                  <a:schemeClr val="tx1"/>
                </a:solidFill>
                <a:latin typeface="ＭＳ Ｐ明朝" pitchFamily="18" charset="-128"/>
                <a:ea typeface="ＭＳ Ｐ明朝" pitchFamily="18" charset="-128"/>
              </a:rPr>
              <a:t>やボランティアの力を最大限活用して</a:t>
            </a:r>
            <a:endParaRPr lang="en-US" altLang="ja-JP" sz="1050" dirty="0" smtClean="0">
              <a:solidFill>
                <a:schemeClr val="tx1"/>
              </a:solidFill>
              <a:latin typeface="ＭＳ Ｐ明朝" pitchFamily="18" charset="-128"/>
              <a:ea typeface="ＭＳ Ｐ明朝" pitchFamily="18" charset="-128"/>
            </a:endParaRPr>
          </a:p>
          <a:p>
            <a:pPr>
              <a:lnSpc>
                <a:spcPts val="1200"/>
              </a:lnSpc>
              <a:spcBef>
                <a:spcPts val="0"/>
              </a:spcBef>
            </a:pP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整備する。</a:t>
            </a:r>
            <a:endParaRPr lang="en-US" altLang="ja-JP" sz="1050" dirty="0" smtClean="0">
              <a:solidFill>
                <a:schemeClr val="tx1"/>
              </a:solidFill>
              <a:latin typeface="ＭＳ Ｐ明朝" pitchFamily="18" charset="-128"/>
              <a:ea typeface="ＭＳ Ｐ明朝" pitchFamily="18" charset="-128"/>
            </a:endParaRPr>
          </a:p>
          <a:p>
            <a:pPr algn="r">
              <a:lnSpc>
                <a:spcPts val="1200"/>
              </a:lnSpc>
              <a:spcBef>
                <a:spcPts val="0"/>
              </a:spcBef>
            </a:pP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御手洗日本経団連会長就任あいさつから抜粋）</a:t>
            </a:r>
          </a:p>
          <a:p>
            <a:pPr>
              <a:lnSpc>
                <a:spcPts val="1200"/>
              </a:lnSpc>
              <a:spcBef>
                <a:spcPts val="0"/>
              </a:spcBef>
              <a:buNone/>
            </a:pPr>
            <a:endParaRPr lang="ja-JP" altLang="en-US" sz="1050" dirty="0">
              <a:solidFill>
                <a:schemeClr val="tx1"/>
              </a:solidFill>
              <a:latin typeface="ＭＳ Ｐ明朝" pitchFamily="18" charset="-128"/>
              <a:ea typeface="ＭＳ Ｐ明朝" pitchFamily="18" charset="-128"/>
            </a:endParaRPr>
          </a:p>
        </p:txBody>
      </p:sp>
      <p:sp>
        <p:nvSpPr>
          <p:cNvPr id="16" name="大かっこ 15"/>
          <p:cNvSpPr/>
          <p:nvPr/>
        </p:nvSpPr>
        <p:spPr>
          <a:xfrm>
            <a:off x="4788024" y="4365104"/>
            <a:ext cx="3888432" cy="2016224"/>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ltLang="ja-JP" sz="1050" dirty="0" smtClean="0">
              <a:latin typeface="AR P丸ゴシック体M" pitchFamily="50" charset="-128"/>
              <a:ea typeface="AR P丸ゴシック体M" pitchFamily="50" charset="-128"/>
            </a:endParaRPr>
          </a:p>
          <a:p>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「要求」が怒りに発展する！</a:t>
            </a:r>
            <a:endParaRPr lang="en-US" altLang="ja-JP" sz="1050" dirty="0" smtClean="0">
              <a:latin typeface="ＭＳ Ｐ明朝" pitchFamily="18" charset="-128"/>
              <a:ea typeface="ＭＳ Ｐ明朝" pitchFamily="18" charset="-128"/>
            </a:endParaRPr>
          </a:p>
          <a:p>
            <a:r>
              <a:rPr lang="ja-JP" altLang="ja-JP" sz="1050" dirty="0" smtClean="0">
                <a:latin typeface="ＭＳ Ｐ明朝" pitchFamily="18" charset="-128"/>
                <a:ea typeface="ＭＳ Ｐ明朝" pitchFamily="18" charset="-128"/>
              </a:rPr>
              <a:t>憲法の理念に反する</a:t>
            </a:r>
            <a:r>
              <a:rPr lang="ja-JP" altLang="en-US" sz="1050" dirty="0" smtClean="0">
                <a:latin typeface="ＭＳ Ｐ明朝" pitchFamily="18" charset="-128"/>
                <a:ea typeface="ＭＳ Ｐ明朝" pitchFamily="18" charset="-128"/>
              </a:rPr>
              <a:t>財界・大企業の横暴。</a:t>
            </a:r>
            <a:r>
              <a:rPr lang="ja-JP" altLang="ja-JP" sz="1050" dirty="0" smtClean="0">
                <a:latin typeface="ＭＳ Ｐ明朝" pitchFamily="18" charset="-128"/>
                <a:ea typeface="ＭＳ Ｐ明朝" pitchFamily="18" charset="-128"/>
              </a:rPr>
              <a:t>押しかけ</a:t>
            </a:r>
            <a:r>
              <a:rPr lang="ja-JP" altLang="en-US" sz="1050" dirty="0" smtClean="0">
                <a:latin typeface="ＭＳ Ｐ明朝" pitchFamily="18" charset="-128"/>
                <a:ea typeface="ＭＳ Ｐ明朝" pitchFamily="18" charset="-128"/>
              </a:rPr>
              <a:t>られ、抗議される</a:t>
            </a:r>
            <a:r>
              <a:rPr lang="ja-JP" altLang="ja-JP" sz="1050" dirty="0" smtClean="0">
                <a:latin typeface="ＭＳ Ｐ明朝" pitchFamily="18" charset="-128"/>
                <a:ea typeface="ＭＳ Ｐ明朝" pitchFamily="18" charset="-128"/>
              </a:rPr>
              <a:t>だけの理由がある</a:t>
            </a:r>
            <a:r>
              <a:rPr lang="ja-JP" altLang="en-US" sz="1050" dirty="0" smtClean="0">
                <a:latin typeface="ＭＳ Ｐ明朝" pitchFamily="18" charset="-128"/>
                <a:ea typeface="ＭＳ Ｐ明朝" pitchFamily="18" charset="-128"/>
              </a:rPr>
              <a:t>。「よし、行くぞ」の認識を一致させる。</a:t>
            </a:r>
            <a:endParaRPr lang="en-US" altLang="ja-JP" sz="1050" dirty="0" smtClean="0">
              <a:latin typeface="ＭＳ Ｐ明朝" pitchFamily="18" charset="-128"/>
              <a:ea typeface="ＭＳ Ｐ明朝" pitchFamily="18" charset="-128"/>
            </a:endParaRPr>
          </a:p>
          <a:p>
            <a:endParaRPr lang="en-US" altLang="ja-JP" sz="90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「経営者よ、クビ切りするなら切腹せよ」</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　　　　　　　　　　　</a:t>
            </a:r>
            <a:r>
              <a:rPr lang="ja-JP" altLang="en-US" sz="900" dirty="0" smtClean="0">
                <a:latin typeface="ＭＳ Ｐ明朝" pitchFamily="18" charset="-128"/>
                <a:ea typeface="ＭＳ Ｐ明朝" pitchFamily="18" charset="-128"/>
              </a:rPr>
              <a:t>（奥田前トヨタ会長、「文芸春秋」　</a:t>
            </a:r>
            <a:r>
              <a:rPr lang="en-US" altLang="ja-JP" sz="900" dirty="0" smtClean="0">
                <a:latin typeface="ＭＳ Ｐ明朝" pitchFamily="18" charset="-128"/>
                <a:ea typeface="ＭＳ Ｐ明朝" pitchFamily="18" charset="-128"/>
              </a:rPr>
              <a:t>99.10)</a:t>
            </a:r>
          </a:p>
          <a:p>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国外で出来ることを国内でなぜしない！</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日本自動車メーカーの非正規雇用労働者</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・国内－</a:t>
            </a:r>
            <a:r>
              <a:rPr lang="en-US" altLang="ja-JP" sz="1050" dirty="0" smtClean="0">
                <a:latin typeface="ＭＳ Ｐ明朝" pitchFamily="18" charset="-128"/>
                <a:ea typeface="ＭＳ Ｐ明朝" pitchFamily="18" charset="-128"/>
              </a:rPr>
              <a:t>15</a:t>
            </a:r>
            <a:r>
              <a:rPr lang="ja-JP" altLang="en-US" sz="1050" dirty="0" smtClean="0">
                <a:latin typeface="ＭＳ Ｐ明朝" pitchFamily="18" charset="-128"/>
                <a:ea typeface="ＭＳ Ｐ明朝" pitchFamily="18" charset="-128"/>
              </a:rPr>
              <a:t>％ </a:t>
            </a:r>
            <a:endParaRPr lang="en-US" altLang="ja-JP" sz="1050" dirty="0" smtClean="0">
              <a:latin typeface="ＭＳ Ｐ明朝" pitchFamily="18" charset="-128"/>
              <a:ea typeface="ＭＳ Ｐ明朝" pitchFamily="18" charset="-128"/>
            </a:endParaRPr>
          </a:p>
          <a:p>
            <a:r>
              <a:rPr lang="ja-JP" altLang="en-US" sz="1050" dirty="0" smtClean="0">
                <a:latin typeface="ＭＳ Ｐ明朝" pitchFamily="18" charset="-128"/>
                <a:ea typeface="ＭＳ Ｐ明朝" pitchFamily="18" charset="-128"/>
              </a:rPr>
              <a:t>・欧州－</a:t>
            </a:r>
            <a:r>
              <a:rPr lang="en-US" altLang="ja-JP" sz="1050" dirty="0" smtClean="0">
                <a:latin typeface="ＭＳ Ｐ明朝" pitchFamily="18" charset="-128"/>
                <a:ea typeface="ＭＳ Ｐ明朝" pitchFamily="18" charset="-128"/>
              </a:rPr>
              <a:t>0.8</a:t>
            </a:r>
            <a:r>
              <a:rPr lang="ja-JP" altLang="en-US" sz="1050" dirty="0" smtClean="0">
                <a:latin typeface="ＭＳ Ｐ明朝" pitchFamily="18" charset="-128"/>
                <a:ea typeface="ＭＳ Ｐ明朝" pitchFamily="18" charset="-128"/>
              </a:rPr>
              <a:t>％</a:t>
            </a:r>
            <a:r>
              <a:rPr lang="ja-JP" altLang="en-US" sz="10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吉井英勝衆議、</a:t>
            </a:r>
            <a:r>
              <a:rPr lang="en-US" altLang="ja-JP" sz="900" dirty="0" smtClean="0">
                <a:latin typeface="ＭＳ Ｐ明朝" pitchFamily="18" charset="-128"/>
                <a:ea typeface="ＭＳ Ｐ明朝" pitchFamily="18" charset="-128"/>
              </a:rPr>
              <a:t>10.4.21</a:t>
            </a:r>
            <a:r>
              <a:rPr lang="ja-JP" altLang="en-US" sz="900" dirty="0" smtClean="0">
                <a:latin typeface="ＭＳ Ｐ明朝" pitchFamily="18" charset="-128"/>
                <a:ea typeface="ＭＳ Ｐ明朝" pitchFamily="18" charset="-128"/>
              </a:rPr>
              <a:t>の経済産業委員会）</a:t>
            </a:r>
            <a:endParaRPr lang="en-US" altLang="ja-JP" sz="900" dirty="0" smtClean="0">
              <a:latin typeface="ＭＳ Ｐ明朝" pitchFamily="18" charset="-128"/>
              <a:ea typeface="ＭＳ Ｐ明朝" pitchFamily="18" charset="-128"/>
            </a:endParaRPr>
          </a:p>
          <a:p>
            <a:endParaRPr lang="en-US" altLang="ja-JP" sz="900" dirty="0" smtClean="0">
              <a:latin typeface="ＭＳ Ｐ明朝" pitchFamily="18" charset="-128"/>
              <a:ea typeface="ＭＳ Ｐ明朝" pitchFamily="18" charset="-128"/>
            </a:endParaRPr>
          </a:p>
          <a:p>
            <a:endParaRPr lang="ja-JP" altLang="en-US" sz="1050" dirty="0">
              <a:latin typeface="ＭＳ Ｐ明朝" pitchFamily="18" charset="-128"/>
              <a:ea typeface="ＭＳ Ｐ明朝" pitchFamily="18" charset="-128"/>
            </a:endParaRPr>
          </a:p>
        </p:txBody>
      </p:sp>
      <p:sp>
        <p:nvSpPr>
          <p:cNvPr id="15" name="正方形/長方形 14"/>
          <p:cNvSpPr/>
          <p:nvPr/>
        </p:nvSpPr>
        <p:spPr>
          <a:xfrm>
            <a:off x="683568" y="692696"/>
            <a:ext cx="331236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latin typeface="ＭＳ Ｐ明朝" pitchFamily="18" charset="-128"/>
                <a:ea typeface="ＭＳ Ｐ明朝" pitchFamily="18" charset="-128"/>
              </a:rPr>
              <a:t>「悪いのはあなたじゃない」だけでは、心が開かれない！</a:t>
            </a:r>
            <a:endParaRPr kumimoji="1" lang="ja-JP" altLang="en-US" sz="1050" dirty="0">
              <a:latin typeface="ＭＳ Ｐ明朝" pitchFamily="18" charset="-128"/>
              <a:ea typeface="ＭＳ Ｐ明朝" pitchFamily="18" charset="-128"/>
            </a:endParaRPr>
          </a:p>
        </p:txBody>
      </p:sp>
      <p:sp>
        <p:nvSpPr>
          <p:cNvPr id="17" name="スライド番号プレースホルダ 16"/>
          <p:cNvSpPr>
            <a:spLocks noGrp="1"/>
          </p:cNvSpPr>
          <p:nvPr>
            <p:ph type="sldNum" sz="quarter" idx="12"/>
          </p:nvPr>
        </p:nvSpPr>
        <p:spPr/>
        <p:txBody>
          <a:bodyPr/>
          <a:lstStyle/>
          <a:p>
            <a:pPr>
              <a:defRPr/>
            </a:pPr>
            <a:fld id="{51C0D737-68A4-40CF-B1FB-5C03185B3B7B}"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395536" y="332656"/>
            <a:ext cx="532859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７．すべては要求書の提出から始まる。児童会館職員の就業規則が物語るのは！</a:t>
            </a:r>
            <a:endParaRPr kumimoji="1" lang="ja-JP" altLang="en-US" sz="1050" dirty="0">
              <a:solidFill>
                <a:schemeClr val="tx1"/>
              </a:solidFill>
              <a:latin typeface="+mj-ea"/>
              <a:ea typeface="+mj-ea"/>
            </a:endParaRPr>
          </a:p>
        </p:txBody>
      </p:sp>
      <p:graphicFrame>
        <p:nvGraphicFramePr>
          <p:cNvPr id="10" name="表 9"/>
          <p:cNvGraphicFramePr>
            <a:graphicFrameLocks noGrp="1"/>
          </p:cNvGraphicFramePr>
          <p:nvPr/>
        </p:nvGraphicFramePr>
        <p:xfrm>
          <a:off x="251520" y="980728"/>
          <a:ext cx="8640960" cy="3520440"/>
        </p:xfrm>
        <a:graphic>
          <a:graphicData uri="http://schemas.openxmlformats.org/drawingml/2006/table">
            <a:tbl>
              <a:tblPr firstRow="1" bandRow="1">
                <a:tableStyleId>{5C22544A-7EE6-4342-B048-85BDC9FD1C3A}</a:tableStyleId>
              </a:tblPr>
              <a:tblGrid>
                <a:gridCol w="1008112"/>
                <a:gridCol w="1152128"/>
                <a:gridCol w="1224136"/>
                <a:gridCol w="1872208"/>
                <a:gridCol w="1512168"/>
                <a:gridCol w="648072"/>
                <a:gridCol w="1224136"/>
              </a:tblGrid>
              <a:tr h="225634">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選考資格要件</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任用期間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給与</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手当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人事評価</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635496">
                <a:tc>
                  <a:txBody>
                    <a:bodyPr/>
                    <a:lstStyle/>
                    <a:p>
                      <a:r>
                        <a:rPr kumimoji="1" lang="ja-JP" altLang="en-US" sz="900" b="0" dirty="0" smtClean="0">
                          <a:solidFill>
                            <a:schemeClr val="tx1"/>
                          </a:solidFill>
                          <a:latin typeface="ＭＳ Ｐ明朝" pitchFamily="18" charset="-128"/>
                          <a:ea typeface="ＭＳ Ｐ明朝" pitchFamily="18" charset="-128"/>
                        </a:rPr>
                        <a:t>専門指導員</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一定の知識、技能および経験。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原則</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年かつ</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事業年度毎。再任用可。</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・週</a:t>
                      </a:r>
                      <a:r>
                        <a:rPr kumimoji="1" lang="en-US" altLang="ja-JP" sz="900" b="0" dirty="0" smtClean="0">
                          <a:solidFill>
                            <a:schemeClr val="tx1"/>
                          </a:solidFill>
                          <a:latin typeface="ＭＳ Ｐ明朝" pitchFamily="18" charset="-128"/>
                          <a:ea typeface="ＭＳ Ｐ明朝" pitchFamily="18" charset="-128"/>
                        </a:rPr>
                        <a:t>38</a:t>
                      </a:r>
                      <a:r>
                        <a:rPr kumimoji="1" lang="ja-JP" altLang="en-US" sz="900" b="0" dirty="0" smtClean="0">
                          <a:solidFill>
                            <a:schemeClr val="tx1"/>
                          </a:solidFill>
                          <a:latin typeface="ＭＳ Ｐ明朝" pitchFamily="18" charset="-128"/>
                          <a:ea typeface="ＭＳ Ｐ明朝" pitchFamily="18" charset="-128"/>
                        </a:rPr>
                        <a:t>時間</a:t>
                      </a:r>
                      <a:r>
                        <a:rPr kumimoji="1" lang="en-US" altLang="ja-JP" sz="900" b="0" dirty="0" smtClean="0">
                          <a:solidFill>
                            <a:schemeClr val="tx1"/>
                          </a:solidFill>
                          <a:latin typeface="ＭＳ Ｐ明朝" pitchFamily="18" charset="-128"/>
                          <a:ea typeface="ＭＳ Ｐ明朝" pitchFamily="18" charset="-128"/>
                        </a:rPr>
                        <a:t>45</a:t>
                      </a:r>
                      <a:r>
                        <a:rPr kumimoji="1" lang="ja-JP" altLang="en-US" sz="900" b="0" dirty="0" smtClean="0">
                          <a:solidFill>
                            <a:schemeClr val="tx1"/>
                          </a:solidFill>
                          <a:latin typeface="ＭＳ Ｐ明朝" pitchFamily="18" charset="-128"/>
                          <a:ea typeface="ＭＳ Ｐ明朝" pitchFamily="18" charset="-128"/>
                        </a:rPr>
                        <a:t>分－</a:t>
                      </a:r>
                      <a:r>
                        <a:rPr kumimoji="1" lang="en-US" altLang="ja-JP" sz="900" b="0" dirty="0" smtClean="0">
                          <a:solidFill>
                            <a:schemeClr val="tx1"/>
                          </a:solidFill>
                          <a:latin typeface="ＭＳ Ｐ明朝" pitchFamily="18" charset="-128"/>
                          <a:ea typeface="ＭＳ Ｐ明朝" pitchFamily="18" charset="-128"/>
                        </a:rPr>
                        <a:t>183,500</a:t>
                      </a:r>
                      <a:r>
                        <a:rPr kumimoji="1" lang="ja-JP" altLang="en-US" sz="900" b="0" dirty="0" smtClean="0">
                          <a:solidFill>
                            <a:schemeClr val="tx1"/>
                          </a:solidFill>
                          <a:latin typeface="ＭＳ Ｐ明朝" pitchFamily="18" charset="-128"/>
                          <a:ea typeface="ＭＳ Ｐ明朝" pitchFamily="18" charset="-128"/>
                        </a:rPr>
                        <a:t>円</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・週</a:t>
                      </a:r>
                      <a:r>
                        <a:rPr kumimoji="1" lang="en-US" altLang="ja-JP" sz="900" b="0" dirty="0" smtClean="0">
                          <a:solidFill>
                            <a:schemeClr val="tx1"/>
                          </a:solidFill>
                          <a:latin typeface="ＭＳ Ｐ明朝" pitchFamily="18" charset="-128"/>
                          <a:ea typeface="ＭＳ Ｐ明朝" pitchFamily="18" charset="-128"/>
                        </a:rPr>
                        <a:t>33</a:t>
                      </a:r>
                      <a:r>
                        <a:rPr kumimoji="1" lang="ja-JP" altLang="en-US" sz="900" b="0" dirty="0" smtClean="0">
                          <a:solidFill>
                            <a:schemeClr val="tx1"/>
                          </a:solidFill>
                          <a:latin typeface="ＭＳ Ｐ明朝" pitchFamily="18" charset="-128"/>
                          <a:ea typeface="ＭＳ Ｐ明朝" pitchFamily="18" charset="-128"/>
                        </a:rPr>
                        <a:t>時間－</a:t>
                      </a:r>
                      <a:r>
                        <a:rPr kumimoji="1" lang="en-US" altLang="ja-JP" sz="900" b="0" dirty="0" smtClean="0">
                          <a:solidFill>
                            <a:schemeClr val="tx1"/>
                          </a:solidFill>
                          <a:latin typeface="ＭＳ Ｐ明朝" pitchFamily="18" charset="-128"/>
                          <a:ea typeface="ＭＳ Ｐ明朝" pitchFamily="18" charset="-128"/>
                        </a:rPr>
                        <a:t>164,200</a:t>
                      </a:r>
                      <a:r>
                        <a:rPr kumimoji="1" lang="ja-JP" altLang="en-US" sz="900" b="0" dirty="0" smtClean="0">
                          <a:solidFill>
                            <a:schemeClr val="tx1"/>
                          </a:solidFill>
                          <a:latin typeface="ＭＳ Ｐ明朝" pitchFamily="18" charset="-128"/>
                          <a:ea typeface="ＭＳ Ｐ明朝" pitchFamily="18" charset="-128"/>
                        </a:rPr>
                        <a:t>円</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・週</a:t>
                      </a:r>
                      <a:r>
                        <a:rPr kumimoji="1" lang="en-US" altLang="ja-JP" sz="900" b="0" dirty="0" smtClean="0">
                          <a:solidFill>
                            <a:schemeClr val="tx1"/>
                          </a:solidFill>
                          <a:latin typeface="ＭＳ Ｐ明朝" pitchFamily="18" charset="-128"/>
                          <a:ea typeface="ＭＳ Ｐ明朝" pitchFamily="18" charset="-128"/>
                        </a:rPr>
                        <a:t>30</a:t>
                      </a:r>
                      <a:r>
                        <a:rPr kumimoji="1" lang="ja-JP" altLang="en-US" sz="900" b="0" dirty="0" smtClean="0">
                          <a:solidFill>
                            <a:schemeClr val="tx1"/>
                          </a:solidFill>
                          <a:latin typeface="ＭＳ Ｐ明朝" pitchFamily="18" charset="-128"/>
                          <a:ea typeface="ＭＳ Ｐ明朝" pitchFamily="18" charset="-128"/>
                        </a:rPr>
                        <a:t>時間－</a:t>
                      </a:r>
                      <a:r>
                        <a:rPr kumimoji="1" lang="en-US" altLang="ja-JP" sz="900" b="0" dirty="0" smtClean="0">
                          <a:solidFill>
                            <a:schemeClr val="tx1"/>
                          </a:solidFill>
                          <a:latin typeface="ＭＳ Ｐ明朝" pitchFamily="18" charset="-128"/>
                          <a:ea typeface="ＭＳ Ｐ明朝" pitchFamily="18" charset="-128"/>
                        </a:rPr>
                        <a:t>148,300</a:t>
                      </a:r>
                      <a:r>
                        <a:rPr kumimoji="1" lang="ja-JP" altLang="en-US" sz="900" b="0" dirty="0" smtClean="0">
                          <a:solidFill>
                            <a:schemeClr val="tx1"/>
                          </a:solidFill>
                          <a:latin typeface="ＭＳ Ｐ明朝" pitchFamily="18" charset="-128"/>
                          <a:ea typeface="ＭＳ Ｐ明朝" pitchFamily="18" charset="-128"/>
                        </a:rPr>
                        <a:t>円</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・通勤手当</a:t>
                      </a:r>
                      <a:endParaRPr kumimoji="1" lang="en-US" altLang="ja-JP" sz="8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・時間外手当</a:t>
                      </a:r>
                      <a:endParaRPr kumimoji="1" lang="en-US" altLang="ja-JP" sz="90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・夏期加給金</a:t>
                      </a:r>
                      <a:r>
                        <a:rPr kumimoji="1" lang="en-US" altLang="ja-JP" sz="900" b="0" dirty="0" smtClean="0">
                          <a:solidFill>
                            <a:schemeClr val="tx1"/>
                          </a:solidFill>
                          <a:latin typeface="ＭＳ Ｐ明朝" pitchFamily="18" charset="-128"/>
                          <a:ea typeface="ＭＳ Ｐ明朝" pitchFamily="18" charset="-128"/>
                        </a:rPr>
                        <a:t>1.5</a:t>
                      </a:r>
                      <a:r>
                        <a:rPr kumimoji="1" lang="ja-JP" altLang="en-US" sz="900" b="0" dirty="0" smtClean="0">
                          <a:solidFill>
                            <a:schemeClr val="tx1"/>
                          </a:solidFill>
                          <a:latin typeface="ＭＳ Ｐ明朝" pitchFamily="18" charset="-128"/>
                          <a:ea typeface="ＭＳ Ｐ明朝" pitchFamily="18" charset="-128"/>
                        </a:rPr>
                        <a:t>ヵ月</a:t>
                      </a:r>
                      <a:endParaRPr kumimoji="1" lang="en-US" altLang="ja-JP" sz="90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solidFill>
                          <a:latin typeface="ＭＳ Ｐ明朝" pitchFamily="18" charset="-128"/>
                          <a:ea typeface="ＭＳ Ｐ明朝" pitchFamily="18" charset="-128"/>
                        </a:rPr>
                        <a:t>・冬期加給金</a:t>
                      </a:r>
                      <a:r>
                        <a:rPr kumimoji="1" lang="en-US" altLang="ja-JP" sz="900" b="0" baseline="0" dirty="0" smtClean="0">
                          <a:solidFill>
                            <a:schemeClr val="tx1"/>
                          </a:solidFill>
                          <a:latin typeface="ＭＳ Ｐ明朝" pitchFamily="18" charset="-128"/>
                          <a:ea typeface="ＭＳ Ｐ明朝" pitchFamily="18" charset="-128"/>
                        </a:rPr>
                        <a:t>2.2</a:t>
                      </a:r>
                      <a:r>
                        <a:rPr kumimoji="1" lang="ja-JP" altLang="en-US" sz="900" b="0" baseline="0" dirty="0" smtClean="0">
                          <a:solidFill>
                            <a:schemeClr val="tx1"/>
                          </a:solidFill>
                          <a:latin typeface="ＭＳ Ｐ明朝" pitchFamily="18" charset="-128"/>
                          <a:ea typeface="ＭＳ Ｐ明朝" pitchFamily="18" charset="-128"/>
                        </a:rPr>
                        <a:t>ヵ月</a:t>
                      </a:r>
                      <a:endParaRPr kumimoji="1" lang="en-US" altLang="ja-JP" sz="900" b="0" dirty="0" smtClean="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a:t>
                      </a:r>
                      <a:endParaRPr kumimoji="1" lang="en-US" altLang="ja-JP" sz="900" b="0" dirty="0" smtClean="0">
                        <a:solidFill>
                          <a:schemeClr val="tx1"/>
                        </a:solidFill>
                        <a:latin typeface="ＭＳ Ｐ明朝" pitchFamily="18" charset="-128"/>
                        <a:ea typeface="ＭＳ Ｐ明朝" pitchFamily="18"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あり</a:t>
                      </a:r>
                      <a:endParaRPr kumimoji="1" lang="en-US" altLang="ja-JP" sz="900" b="0" dirty="0" smtClean="0">
                        <a:solidFill>
                          <a:schemeClr val="tx1"/>
                        </a:solidFill>
                        <a:latin typeface="ＭＳ Ｐ明朝" pitchFamily="18" charset="-128"/>
                        <a:ea typeface="ＭＳ Ｐ明朝" pitchFamily="18"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dirty="0" smtClean="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rPr>
                        <a:t>通勤手当は実費</a:t>
                      </a:r>
                      <a:r>
                        <a:rPr kumimoji="1" lang="en-US" altLang="ja-JP" sz="900" dirty="0" smtClean="0">
                          <a:solidFill>
                            <a:schemeClr val="tx1"/>
                          </a:solidFill>
                          <a:latin typeface="ＭＳ Ｐ明朝" pitchFamily="18" charset="-128"/>
                          <a:ea typeface="ＭＳ Ｐ明朝" pitchFamily="18" charset="-128"/>
                        </a:rPr>
                        <a:t>(</a:t>
                      </a:r>
                      <a:r>
                        <a:rPr kumimoji="1" lang="ja-JP" altLang="en-US" sz="900" dirty="0" smtClean="0">
                          <a:solidFill>
                            <a:schemeClr val="tx1"/>
                          </a:solidFill>
                          <a:latin typeface="ＭＳ Ｐ明朝" pitchFamily="18" charset="-128"/>
                          <a:ea typeface="ＭＳ Ｐ明朝" pitchFamily="18" charset="-128"/>
                        </a:rPr>
                        <a:t>上限</a:t>
                      </a:r>
                      <a:r>
                        <a:rPr kumimoji="1" lang="en-US" altLang="ja-JP" sz="900" dirty="0" smtClean="0">
                          <a:solidFill>
                            <a:schemeClr val="tx1"/>
                          </a:solidFill>
                          <a:latin typeface="ＭＳ Ｐ明朝" pitchFamily="18" charset="-128"/>
                          <a:ea typeface="ＭＳ Ｐ明朝" pitchFamily="18" charset="-128"/>
                        </a:rPr>
                        <a:t>5500</a:t>
                      </a:r>
                      <a:r>
                        <a:rPr kumimoji="1" lang="ja-JP" altLang="en-US" sz="900" dirty="0" smtClean="0">
                          <a:solidFill>
                            <a:schemeClr val="tx1"/>
                          </a:solidFill>
                          <a:latin typeface="ＭＳ Ｐ明朝" pitchFamily="18" charset="-128"/>
                          <a:ea typeface="ＭＳ Ｐ明朝" pitchFamily="18" charset="-128"/>
                        </a:rPr>
                        <a:t>円</a:t>
                      </a:r>
                      <a:r>
                        <a:rPr lang="ja-JP" altLang="en-US" sz="900" dirty="0" smtClean="0">
                          <a:solidFill>
                            <a:schemeClr val="tx1"/>
                          </a:solidFill>
                          <a:latin typeface="ＭＳ Ｐ明朝" pitchFamily="18" charset="-128"/>
                          <a:ea typeface="ＭＳ Ｐ明朝" pitchFamily="18" charset="-128"/>
                        </a:rPr>
                        <a:t>）</a:t>
                      </a:r>
                      <a:endParaRPr lang="en-US" altLang="ja-JP" sz="90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ＭＳ Ｐ明朝" pitchFamily="18" charset="-128"/>
                          <a:ea typeface="ＭＳ Ｐ明朝" pitchFamily="18" charset="-128"/>
                        </a:rPr>
                        <a:t>自転車通勤は</a:t>
                      </a:r>
                      <a:r>
                        <a:rPr kumimoji="1" lang="en-US" altLang="ja-JP" sz="900" dirty="0" smtClean="0">
                          <a:solidFill>
                            <a:schemeClr val="tx1"/>
                          </a:solidFill>
                          <a:latin typeface="ＭＳ Ｐ明朝" pitchFamily="18" charset="-128"/>
                          <a:ea typeface="ＭＳ Ｐ明朝" pitchFamily="18" charset="-128"/>
                        </a:rPr>
                        <a:t>5</a:t>
                      </a:r>
                      <a:r>
                        <a:rPr kumimoji="1" lang="ja-JP" altLang="en-US" sz="900" dirty="0" smtClean="0">
                          <a:solidFill>
                            <a:schemeClr val="tx1"/>
                          </a:solidFill>
                          <a:latin typeface="ＭＳ Ｐ明朝" pitchFamily="18" charset="-128"/>
                          <a:ea typeface="ＭＳ Ｐ明朝" pitchFamily="18" charset="-128"/>
                        </a:rPr>
                        <a:t>キロ未満が</a:t>
                      </a:r>
                      <a:r>
                        <a:rPr kumimoji="1" lang="en-US" altLang="ja-JP" sz="900" dirty="0" smtClean="0">
                          <a:solidFill>
                            <a:schemeClr val="tx1"/>
                          </a:solidFill>
                          <a:latin typeface="ＭＳ Ｐ明朝" pitchFamily="18" charset="-128"/>
                          <a:ea typeface="ＭＳ Ｐ明朝" pitchFamily="18" charset="-128"/>
                        </a:rPr>
                        <a:t>2,400</a:t>
                      </a:r>
                      <a:r>
                        <a:rPr kumimoji="1" lang="ja-JP" altLang="en-US" sz="900" dirty="0" smtClean="0">
                          <a:solidFill>
                            <a:schemeClr val="tx1"/>
                          </a:solidFill>
                          <a:latin typeface="ＭＳ Ｐ明朝" pitchFamily="18" charset="-128"/>
                          <a:ea typeface="ＭＳ Ｐ明朝" pitchFamily="18" charset="-128"/>
                        </a:rPr>
                        <a:t>円</a:t>
                      </a:r>
                      <a:endParaRPr kumimoji="1" lang="en-US" altLang="ja-JP" sz="900" b="0" dirty="0" smtClean="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715496">
                <a:tc>
                  <a:txBody>
                    <a:bodyPr/>
                    <a:lstStyle/>
                    <a:p>
                      <a:r>
                        <a:rPr kumimoji="1" lang="ja-JP" altLang="en-US" sz="900" b="0" dirty="0" smtClean="0">
                          <a:solidFill>
                            <a:schemeClr val="tx1"/>
                          </a:solidFill>
                          <a:latin typeface="ＭＳ Ｐ明朝" pitchFamily="18" charset="-128"/>
                          <a:ea typeface="ＭＳ Ｐ明朝" pitchFamily="18" charset="-128"/>
                        </a:rPr>
                        <a:t>指導員</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原則高校卒業程度の能力</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不明－記載なし</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・週</a:t>
                      </a:r>
                      <a:r>
                        <a:rPr kumimoji="1" lang="en-US" altLang="ja-JP" sz="900" b="0" dirty="0" smtClean="0">
                          <a:solidFill>
                            <a:schemeClr val="tx1"/>
                          </a:solidFill>
                          <a:latin typeface="ＭＳ Ｐ明朝" pitchFamily="18" charset="-128"/>
                          <a:ea typeface="ＭＳ Ｐ明朝" pitchFamily="18" charset="-128"/>
                        </a:rPr>
                        <a:t>38</a:t>
                      </a:r>
                      <a:r>
                        <a:rPr kumimoji="1" lang="ja-JP" altLang="en-US" sz="900" b="0" dirty="0" smtClean="0">
                          <a:solidFill>
                            <a:schemeClr val="tx1"/>
                          </a:solidFill>
                          <a:latin typeface="ＭＳ Ｐ明朝" pitchFamily="18" charset="-128"/>
                          <a:ea typeface="ＭＳ Ｐ明朝" pitchFamily="18" charset="-128"/>
                        </a:rPr>
                        <a:t>時間</a:t>
                      </a:r>
                      <a:r>
                        <a:rPr kumimoji="1" lang="en-US" altLang="ja-JP" sz="900" b="0" dirty="0" smtClean="0">
                          <a:solidFill>
                            <a:schemeClr val="tx1"/>
                          </a:solidFill>
                          <a:latin typeface="ＭＳ Ｐ明朝" pitchFamily="18" charset="-128"/>
                          <a:ea typeface="ＭＳ Ｐ明朝" pitchFamily="18" charset="-128"/>
                        </a:rPr>
                        <a:t>45</a:t>
                      </a:r>
                      <a:r>
                        <a:rPr kumimoji="1" lang="ja-JP" altLang="en-US" sz="900" b="0" dirty="0" smtClean="0">
                          <a:solidFill>
                            <a:schemeClr val="tx1"/>
                          </a:solidFill>
                          <a:latin typeface="ＭＳ Ｐ明朝" pitchFamily="18" charset="-128"/>
                          <a:ea typeface="ＭＳ Ｐ明朝" pitchFamily="18" charset="-128"/>
                        </a:rPr>
                        <a:t>分－</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号</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号俸</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級</a:t>
                      </a:r>
                      <a:r>
                        <a:rPr kumimoji="1" lang="en-US" altLang="ja-JP" sz="900" b="0" dirty="0" smtClean="0">
                          <a:solidFill>
                            <a:schemeClr val="tx1"/>
                          </a:solidFill>
                          <a:latin typeface="ＭＳ Ｐ明朝" pitchFamily="18" charset="-128"/>
                          <a:ea typeface="ＭＳ Ｐ明朝" pitchFamily="18" charset="-128"/>
                        </a:rPr>
                        <a:t>154,500</a:t>
                      </a:r>
                      <a:r>
                        <a:rPr kumimoji="1" lang="ja-JP" altLang="en-US" sz="900" b="0" dirty="0" smtClean="0">
                          <a:solidFill>
                            <a:schemeClr val="tx1"/>
                          </a:solidFill>
                          <a:latin typeface="ＭＳ Ｐ明朝" pitchFamily="18" charset="-128"/>
                          <a:ea typeface="ＭＳ Ｐ明朝" pitchFamily="18" charset="-128"/>
                        </a:rPr>
                        <a:t>円、</a:t>
                      </a:r>
                      <a:r>
                        <a:rPr kumimoji="1" lang="en-US" altLang="ja-JP" sz="900" b="0" dirty="0" smtClean="0">
                          <a:solidFill>
                            <a:schemeClr val="tx1"/>
                          </a:solidFill>
                          <a:latin typeface="ＭＳ Ｐ明朝" pitchFamily="18" charset="-128"/>
                          <a:ea typeface="ＭＳ Ｐ明朝" pitchFamily="18" charset="-128"/>
                        </a:rPr>
                        <a:t>2</a:t>
                      </a:r>
                      <a:r>
                        <a:rPr kumimoji="1" lang="ja-JP" altLang="en-US" sz="900" b="0" dirty="0" smtClean="0">
                          <a:solidFill>
                            <a:schemeClr val="tx1"/>
                          </a:solidFill>
                          <a:latin typeface="ＭＳ Ｐ明朝" pitchFamily="18" charset="-128"/>
                          <a:ea typeface="ＭＳ Ｐ明朝" pitchFamily="18" charset="-128"/>
                        </a:rPr>
                        <a:t>級</a:t>
                      </a:r>
                      <a:r>
                        <a:rPr kumimoji="1" lang="en-US" altLang="ja-JP" sz="900" b="0" dirty="0" smtClean="0">
                          <a:solidFill>
                            <a:schemeClr val="tx1"/>
                          </a:solidFill>
                          <a:latin typeface="ＭＳ Ｐ明朝" pitchFamily="18" charset="-128"/>
                          <a:ea typeface="ＭＳ Ｐ明朝" pitchFamily="18" charset="-128"/>
                        </a:rPr>
                        <a:t>164,000</a:t>
                      </a:r>
                      <a:r>
                        <a:rPr kumimoji="1" lang="ja-JP" altLang="en-US" sz="900" b="0" dirty="0" smtClean="0">
                          <a:solidFill>
                            <a:schemeClr val="tx1"/>
                          </a:solidFill>
                          <a:latin typeface="ＭＳ Ｐ明朝" pitchFamily="18" charset="-128"/>
                          <a:ea typeface="ＭＳ Ｐ明朝" pitchFamily="18" charset="-128"/>
                        </a:rPr>
                        <a:t>円～</a:t>
                      </a:r>
                      <a:r>
                        <a:rPr kumimoji="1" lang="en-US" altLang="ja-JP" sz="900" b="0" dirty="0" smtClean="0">
                          <a:solidFill>
                            <a:schemeClr val="tx1"/>
                          </a:solidFill>
                          <a:latin typeface="ＭＳ Ｐ明朝" pitchFamily="18" charset="-128"/>
                          <a:ea typeface="ＭＳ Ｐ明朝" pitchFamily="18" charset="-128"/>
                        </a:rPr>
                        <a:t>120</a:t>
                      </a:r>
                      <a:r>
                        <a:rPr kumimoji="1" lang="ja-JP" altLang="en-US" sz="900" b="0" dirty="0" smtClean="0">
                          <a:solidFill>
                            <a:schemeClr val="tx1"/>
                          </a:solidFill>
                          <a:latin typeface="ＭＳ Ｐ明朝" pitchFamily="18" charset="-128"/>
                          <a:ea typeface="ＭＳ Ｐ明朝" pitchFamily="18" charset="-128"/>
                        </a:rPr>
                        <a:t>号俸</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級</a:t>
                      </a:r>
                      <a:r>
                        <a:rPr kumimoji="1" lang="en-US" altLang="ja-JP" sz="900" b="0" dirty="0" smtClean="0">
                          <a:solidFill>
                            <a:schemeClr val="tx1"/>
                          </a:solidFill>
                          <a:latin typeface="ＭＳ Ｐ明朝" pitchFamily="18" charset="-128"/>
                          <a:ea typeface="ＭＳ Ｐ明朝" pitchFamily="18" charset="-128"/>
                        </a:rPr>
                        <a:t>178,300</a:t>
                      </a:r>
                      <a:r>
                        <a:rPr kumimoji="1" lang="ja-JP" altLang="en-US" sz="900" b="0" dirty="0" smtClean="0">
                          <a:solidFill>
                            <a:schemeClr val="tx1"/>
                          </a:solidFill>
                          <a:latin typeface="ＭＳ Ｐ明朝" pitchFamily="18" charset="-128"/>
                          <a:ea typeface="ＭＳ Ｐ明朝" pitchFamily="18" charset="-128"/>
                        </a:rPr>
                        <a:t>円、</a:t>
                      </a:r>
                      <a:r>
                        <a:rPr kumimoji="1" lang="en-US" altLang="ja-JP" sz="900" b="0" dirty="0" smtClean="0">
                          <a:solidFill>
                            <a:schemeClr val="tx1"/>
                          </a:solidFill>
                          <a:latin typeface="ＭＳ Ｐ明朝" pitchFamily="18" charset="-128"/>
                          <a:ea typeface="ＭＳ Ｐ明朝" pitchFamily="18" charset="-128"/>
                        </a:rPr>
                        <a:t>2</a:t>
                      </a:r>
                      <a:r>
                        <a:rPr kumimoji="1" lang="ja-JP" altLang="en-US" sz="900" b="0" dirty="0" smtClean="0">
                          <a:solidFill>
                            <a:schemeClr val="tx1"/>
                          </a:solidFill>
                          <a:latin typeface="ＭＳ Ｐ明朝" pitchFamily="18" charset="-128"/>
                          <a:ea typeface="ＭＳ Ｐ明朝" pitchFamily="18" charset="-128"/>
                        </a:rPr>
                        <a:t>級</a:t>
                      </a:r>
                      <a:r>
                        <a:rPr kumimoji="1" lang="en-US" altLang="ja-JP" sz="900" b="0" dirty="0" smtClean="0">
                          <a:solidFill>
                            <a:schemeClr val="tx1"/>
                          </a:solidFill>
                          <a:latin typeface="ＭＳ Ｐ明朝" pitchFamily="18" charset="-128"/>
                          <a:ea typeface="ＭＳ Ｐ明朝" pitchFamily="18" charset="-128"/>
                        </a:rPr>
                        <a:t>223,500</a:t>
                      </a:r>
                      <a:r>
                        <a:rPr kumimoji="1" lang="ja-JP" altLang="en-US" sz="900" b="0" dirty="0" smtClean="0">
                          <a:solidFill>
                            <a:schemeClr val="tx1"/>
                          </a:solidFill>
                          <a:latin typeface="ＭＳ Ｐ明朝" pitchFamily="18" charset="-128"/>
                          <a:ea typeface="ＭＳ Ｐ明朝" pitchFamily="18" charset="-128"/>
                        </a:rPr>
                        <a:t>円</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・週</a:t>
                      </a:r>
                      <a:r>
                        <a:rPr kumimoji="1" lang="en-US" altLang="ja-JP" sz="900" b="0" dirty="0" smtClean="0">
                          <a:solidFill>
                            <a:schemeClr val="tx1"/>
                          </a:solidFill>
                          <a:latin typeface="ＭＳ Ｐ明朝" pitchFamily="18" charset="-128"/>
                          <a:ea typeface="ＭＳ Ｐ明朝" pitchFamily="18" charset="-128"/>
                        </a:rPr>
                        <a:t>33</a:t>
                      </a:r>
                      <a:r>
                        <a:rPr kumimoji="1" lang="ja-JP" altLang="en-US" sz="900" b="0" dirty="0" smtClean="0">
                          <a:solidFill>
                            <a:schemeClr val="tx1"/>
                          </a:solidFill>
                          <a:latin typeface="ＭＳ Ｐ明朝" pitchFamily="18" charset="-128"/>
                          <a:ea typeface="ＭＳ Ｐ明朝" pitchFamily="18" charset="-128"/>
                        </a:rPr>
                        <a:t>時間－</a:t>
                      </a:r>
                      <a:r>
                        <a:rPr kumimoji="1" lang="en-US" altLang="ja-JP" sz="900" b="0" dirty="0" smtClean="0">
                          <a:solidFill>
                            <a:schemeClr val="tx1"/>
                          </a:solidFill>
                          <a:latin typeface="ＭＳ Ｐ明朝" pitchFamily="18" charset="-128"/>
                          <a:ea typeface="ＭＳ Ｐ明朝" pitchFamily="18" charset="-128"/>
                        </a:rPr>
                        <a:t>146,000</a:t>
                      </a:r>
                      <a:r>
                        <a:rPr kumimoji="1" lang="ja-JP" altLang="en-US" sz="900" b="0" dirty="0" smtClean="0">
                          <a:solidFill>
                            <a:schemeClr val="tx1"/>
                          </a:solidFill>
                          <a:latin typeface="ＭＳ Ｐ明朝" pitchFamily="18" charset="-128"/>
                          <a:ea typeface="ＭＳ Ｐ明朝" pitchFamily="18" charset="-128"/>
                        </a:rPr>
                        <a:t>円</a:t>
                      </a:r>
                      <a:r>
                        <a:rPr kumimoji="1" lang="en-US" altLang="ja-JP" sz="900" b="0" dirty="0" smtClean="0">
                          <a:solidFill>
                            <a:schemeClr val="tx1"/>
                          </a:solidFill>
                          <a:latin typeface="ＭＳ Ｐ明朝" pitchFamily="18" charset="-128"/>
                          <a:ea typeface="ＭＳ Ｐ明朝" pitchFamily="18" charset="-128"/>
                        </a:rPr>
                        <a:t>(2011</a:t>
                      </a:r>
                      <a:r>
                        <a:rPr kumimoji="1" lang="ja-JP" altLang="en-US" sz="900" b="0" dirty="0" smtClean="0">
                          <a:solidFill>
                            <a:schemeClr val="tx1"/>
                          </a:solidFill>
                          <a:latin typeface="ＭＳ Ｐ明朝" pitchFamily="18" charset="-128"/>
                          <a:ea typeface="ＭＳ Ｐ明朝" pitchFamily="18" charset="-128"/>
                        </a:rPr>
                        <a:t>年採用</a:t>
                      </a:r>
                      <a:r>
                        <a:rPr kumimoji="1" lang="en-US" altLang="ja-JP" sz="900" b="0" dirty="0" smtClean="0">
                          <a:solidFill>
                            <a:schemeClr val="tx1"/>
                          </a:solidFill>
                          <a:latin typeface="ＭＳ Ｐ明朝" pitchFamily="18" charset="-128"/>
                          <a:ea typeface="ＭＳ Ｐ明朝" pitchFamily="18" charset="-128"/>
                        </a:rPr>
                        <a:t>)</a:t>
                      </a:r>
                      <a:r>
                        <a:rPr kumimoji="1" lang="ja-JP" altLang="en-US" sz="900" b="0" dirty="0" smtClean="0">
                          <a:solidFill>
                            <a:schemeClr val="tx1"/>
                          </a:solidFill>
                          <a:latin typeface="ＭＳ Ｐ明朝" pitchFamily="18" charset="-128"/>
                          <a:ea typeface="ＭＳ Ｐ明朝" pitchFamily="18" charset="-128"/>
                        </a:rPr>
                        <a:t>～</a:t>
                      </a:r>
                      <a:r>
                        <a:rPr kumimoji="1" lang="en-US" altLang="ja-JP" sz="900" b="0" dirty="0" smtClean="0">
                          <a:solidFill>
                            <a:schemeClr val="tx1"/>
                          </a:solidFill>
                          <a:latin typeface="ＭＳ Ｐ明朝" pitchFamily="18" charset="-128"/>
                          <a:ea typeface="ＭＳ Ｐ明朝" pitchFamily="18" charset="-128"/>
                        </a:rPr>
                        <a:t>19</a:t>
                      </a:r>
                      <a:r>
                        <a:rPr kumimoji="1" lang="ja-JP" altLang="en-US" sz="900" b="0" dirty="0" smtClean="0">
                          <a:solidFill>
                            <a:schemeClr val="tx1"/>
                          </a:solidFill>
                          <a:latin typeface="ＭＳ Ｐ明朝" pitchFamily="18" charset="-128"/>
                          <a:ea typeface="ＭＳ Ｐ明朝" pitchFamily="18" charset="-128"/>
                        </a:rPr>
                        <a:t>段階、最高は</a:t>
                      </a:r>
                      <a:r>
                        <a:rPr kumimoji="1" lang="en-US" altLang="ja-JP" sz="900" b="0" dirty="0" smtClean="0">
                          <a:solidFill>
                            <a:schemeClr val="tx1"/>
                          </a:solidFill>
                          <a:latin typeface="ＭＳ Ｐ明朝" pitchFamily="18" charset="-128"/>
                          <a:ea typeface="ＭＳ Ｐ明朝" pitchFamily="18" charset="-128"/>
                        </a:rPr>
                        <a:t>171,300</a:t>
                      </a:r>
                      <a:r>
                        <a:rPr kumimoji="1" lang="ja-JP" altLang="en-US" sz="900" b="0" dirty="0" smtClean="0">
                          <a:solidFill>
                            <a:schemeClr val="tx1"/>
                          </a:solidFill>
                          <a:latin typeface="ＭＳ Ｐ明朝" pitchFamily="18" charset="-128"/>
                          <a:ea typeface="ＭＳ Ｐ明朝" pitchFamily="18" charset="-128"/>
                        </a:rPr>
                        <a:t>円</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・通勤手当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・住宅手当</a:t>
                      </a:r>
                      <a:endParaRPr kumimoji="1" lang="en-US" altLang="ja-JP" sz="8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・時間外手当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・夏期加給金</a:t>
                      </a:r>
                      <a:r>
                        <a:rPr kumimoji="1" lang="en-US" altLang="ja-JP" sz="900" b="0" dirty="0" smtClean="0">
                          <a:solidFill>
                            <a:schemeClr val="tx1"/>
                          </a:solidFill>
                          <a:latin typeface="ＭＳ Ｐ明朝" pitchFamily="18" charset="-128"/>
                          <a:ea typeface="ＭＳ Ｐ明朝" pitchFamily="18" charset="-128"/>
                        </a:rPr>
                        <a:t>1.6</a:t>
                      </a:r>
                      <a:r>
                        <a:rPr kumimoji="1" lang="ja-JP" altLang="en-US" sz="900" b="0" baseline="0" dirty="0" smtClean="0">
                          <a:solidFill>
                            <a:schemeClr val="tx1"/>
                          </a:solidFill>
                          <a:latin typeface="ＭＳ Ｐ明朝" pitchFamily="18" charset="-128"/>
                          <a:ea typeface="ＭＳ Ｐ明朝" pitchFamily="18" charset="-128"/>
                        </a:rPr>
                        <a:t>ヵ月</a:t>
                      </a:r>
                      <a:endParaRPr kumimoji="1" lang="en-US" altLang="ja-JP" sz="900" b="0" baseline="0" dirty="0" smtClean="0">
                        <a:solidFill>
                          <a:schemeClr val="tx1"/>
                        </a:solidFill>
                        <a:latin typeface="ＭＳ Ｐ明朝" pitchFamily="18" charset="-128"/>
                        <a:ea typeface="ＭＳ Ｐ明朝" pitchFamily="18" charset="-128"/>
                      </a:endParaRPr>
                    </a:p>
                    <a:p>
                      <a:r>
                        <a:rPr kumimoji="1" lang="ja-JP" altLang="en-US" sz="900" b="0" baseline="0" dirty="0" smtClean="0">
                          <a:solidFill>
                            <a:schemeClr val="tx1"/>
                          </a:solidFill>
                          <a:latin typeface="ＭＳ Ｐ明朝" pitchFamily="18" charset="-128"/>
                          <a:ea typeface="ＭＳ Ｐ明朝" pitchFamily="18" charset="-128"/>
                        </a:rPr>
                        <a:t>・燃料手当</a:t>
                      </a:r>
                      <a:r>
                        <a:rPr kumimoji="1" lang="en-US" altLang="ja-JP" sz="900" b="0" baseline="0" dirty="0" smtClean="0">
                          <a:solidFill>
                            <a:schemeClr val="tx1"/>
                          </a:solidFill>
                          <a:latin typeface="ＭＳ Ｐ明朝" pitchFamily="18" charset="-128"/>
                          <a:ea typeface="ＭＳ Ｐ明朝" pitchFamily="18" charset="-128"/>
                        </a:rPr>
                        <a:t>30,000</a:t>
                      </a:r>
                      <a:r>
                        <a:rPr kumimoji="1" lang="ja-JP" altLang="en-US" sz="900" b="0" baseline="0" dirty="0" smtClean="0">
                          <a:solidFill>
                            <a:schemeClr val="tx1"/>
                          </a:solidFill>
                          <a:latin typeface="ＭＳ Ｐ明朝" pitchFamily="18" charset="-128"/>
                          <a:ea typeface="ＭＳ Ｐ明朝" pitchFamily="18" charset="-128"/>
                        </a:rPr>
                        <a:t>円</a:t>
                      </a:r>
                      <a:endParaRPr kumimoji="1" lang="ja-JP" altLang="en-US" sz="8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a:t>
                      </a:r>
                      <a:endParaRPr kumimoji="1" lang="en-US" altLang="ja-JP" sz="900" b="0" dirty="0" smtClean="0">
                        <a:solidFill>
                          <a:schemeClr val="tx1"/>
                        </a:solidFill>
                        <a:latin typeface="ＭＳ Ｐ明朝" pitchFamily="18" charset="-128"/>
                        <a:ea typeface="ＭＳ Ｐ明朝" pitchFamily="18" charset="-128"/>
                      </a:endParaRPr>
                    </a:p>
                    <a:p>
                      <a:pPr algn="ct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住宅手当は上限</a:t>
                      </a:r>
                      <a:r>
                        <a:rPr lang="en-US" altLang="ja-JP" sz="900" dirty="0" smtClean="0">
                          <a:solidFill>
                            <a:schemeClr val="tx1"/>
                          </a:solidFill>
                          <a:latin typeface="ＭＳ Ｐ明朝" pitchFamily="18" charset="-128"/>
                          <a:ea typeface="ＭＳ Ｐ明朝" pitchFamily="18" charset="-128"/>
                        </a:rPr>
                        <a:t>11,000</a:t>
                      </a:r>
                      <a:r>
                        <a:rPr lang="ja-JP" altLang="en-US" sz="900" dirty="0" smtClean="0">
                          <a:solidFill>
                            <a:schemeClr val="tx1"/>
                          </a:solidFill>
                          <a:latin typeface="ＭＳ Ｐ明朝" pitchFamily="18" charset="-128"/>
                          <a:ea typeface="ＭＳ Ｐ明朝" pitchFamily="18" charset="-128"/>
                        </a:rPr>
                        <a:t>円</a:t>
                      </a:r>
                      <a:endParaRPr lang="en-US" altLang="ja-JP" sz="900" dirty="0" smtClean="0">
                        <a:solidFill>
                          <a:schemeClr val="tx1"/>
                        </a:solidFill>
                        <a:latin typeface="ＭＳ Ｐ明朝" pitchFamily="18" charset="-128"/>
                        <a:ea typeface="ＭＳ Ｐ明朝" pitchFamily="18" charset="-128"/>
                      </a:endParaRPr>
                    </a:p>
                    <a:p>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世帯主</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70552">
                <a:tc>
                  <a:txBody>
                    <a:bodyPr/>
                    <a:lstStyle/>
                    <a:p>
                      <a:r>
                        <a:rPr kumimoji="1" lang="ja-JP" altLang="en-US" sz="900" b="0" dirty="0" smtClean="0">
                          <a:solidFill>
                            <a:schemeClr val="tx1"/>
                          </a:solidFill>
                          <a:latin typeface="ＭＳ Ｐ明朝" pitchFamily="18" charset="-128"/>
                          <a:ea typeface="ＭＳ Ｐ明朝" pitchFamily="18" charset="-128"/>
                        </a:rPr>
                        <a:t>専門員</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一定の知識、技能および経験。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原則</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年かつ</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事業年度毎。再任用可ただし</a:t>
                      </a:r>
                      <a:r>
                        <a:rPr kumimoji="1" lang="en-US" altLang="ja-JP" sz="900" b="0" dirty="0" smtClean="0">
                          <a:solidFill>
                            <a:schemeClr val="tx1"/>
                          </a:solidFill>
                          <a:latin typeface="ＭＳ Ｐ明朝" pitchFamily="18" charset="-128"/>
                          <a:ea typeface="ＭＳ Ｐ明朝" pitchFamily="18" charset="-128"/>
                        </a:rPr>
                        <a:t>3</a:t>
                      </a:r>
                      <a:r>
                        <a:rPr kumimoji="1" lang="ja-JP" altLang="en-US" sz="900" b="0" dirty="0" smtClean="0">
                          <a:solidFill>
                            <a:schemeClr val="tx1"/>
                          </a:solidFill>
                          <a:latin typeface="ＭＳ Ｐ明朝" pitchFamily="18" charset="-128"/>
                          <a:ea typeface="ＭＳ Ｐ明朝" pitchFamily="18" charset="-128"/>
                        </a:rPr>
                        <a:t>年。</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時給</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諸休暇制度なし</a:t>
                      </a:r>
                      <a:endParaRPr kumimoji="1" lang="en-US" altLang="ja-JP" sz="900" b="0" dirty="0" smtClean="0">
                        <a:solidFill>
                          <a:schemeClr val="tx1"/>
                        </a:solidFill>
                        <a:latin typeface="ＭＳ Ｐ明朝" pitchFamily="18" charset="-128"/>
                        <a:ea typeface="ＭＳ Ｐ明朝" pitchFamily="18" charset="-128"/>
                      </a:endParaRPr>
                    </a:p>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ＭＳ Ｐ明朝" pitchFamily="18" charset="-128"/>
                          <a:ea typeface="ＭＳ Ｐ明朝" pitchFamily="18" charset="-128"/>
                        </a:rPr>
                        <a:t>×</a:t>
                      </a:r>
                    </a:p>
                    <a:p>
                      <a:pPr algn="ctr"/>
                      <a:r>
                        <a:rPr kumimoji="1" lang="ja-JP" altLang="en-US" sz="900" b="0" dirty="0" smtClean="0">
                          <a:solidFill>
                            <a:schemeClr val="tx1"/>
                          </a:solidFill>
                          <a:latin typeface="ＭＳ Ｐ明朝" pitchFamily="18" charset="-128"/>
                          <a:ea typeface="ＭＳ Ｐ明朝" pitchFamily="18" charset="-128"/>
                        </a:rPr>
                        <a:t>なし</a:t>
                      </a:r>
                    </a:p>
                    <a:p>
                      <a:pPr algn="ct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60040">
                <a:tc>
                  <a:txBody>
                    <a:bodyPr/>
                    <a:lstStyle/>
                    <a:p>
                      <a:r>
                        <a:rPr kumimoji="1" lang="ja-JP" altLang="en-US" sz="900" b="0" dirty="0" smtClean="0">
                          <a:solidFill>
                            <a:schemeClr val="tx1"/>
                          </a:solidFill>
                          <a:latin typeface="ＭＳ Ｐ明朝" pitchFamily="18" charset="-128"/>
                          <a:ea typeface="ＭＳ Ｐ明朝" pitchFamily="18" charset="-128"/>
                        </a:rPr>
                        <a:t>サポートスタッフ</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一定の知識、技能および経験。</a:t>
                      </a:r>
                    </a:p>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原則</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年かつ</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事業年度毎。再任用可ただし</a:t>
                      </a:r>
                      <a:r>
                        <a:rPr kumimoji="1" lang="en-US" altLang="ja-JP" sz="900" b="0" dirty="0" smtClean="0">
                          <a:solidFill>
                            <a:schemeClr val="tx1"/>
                          </a:solidFill>
                          <a:latin typeface="ＭＳ Ｐ明朝" pitchFamily="18" charset="-128"/>
                          <a:ea typeface="ＭＳ Ｐ明朝" pitchFamily="18" charset="-128"/>
                        </a:rPr>
                        <a:t>3</a:t>
                      </a:r>
                      <a:r>
                        <a:rPr kumimoji="1" lang="ja-JP" altLang="en-US" sz="900" b="0" dirty="0" smtClean="0">
                          <a:solidFill>
                            <a:schemeClr val="tx1"/>
                          </a:solidFill>
                          <a:latin typeface="ＭＳ Ｐ明朝" pitchFamily="18" charset="-128"/>
                          <a:ea typeface="ＭＳ Ｐ明朝" pitchFamily="18" charset="-128"/>
                        </a:rPr>
                        <a:t>年。</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時給</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・通勤手当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・時間外手当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・夏期</a:t>
                      </a:r>
                      <a:r>
                        <a:rPr kumimoji="1" lang="en-US" altLang="ja-JP" sz="900" b="0" dirty="0" smtClean="0">
                          <a:solidFill>
                            <a:schemeClr val="tx1"/>
                          </a:solidFill>
                          <a:latin typeface="ＭＳ Ｐ明朝" pitchFamily="18" charset="-128"/>
                          <a:ea typeface="ＭＳ Ｐ明朝" pitchFamily="18" charset="-128"/>
                        </a:rPr>
                        <a:t>4</a:t>
                      </a:r>
                      <a:r>
                        <a:rPr kumimoji="1" lang="ja-JP" altLang="en-US" sz="900" b="0" dirty="0" smtClean="0">
                          <a:solidFill>
                            <a:schemeClr val="tx1"/>
                          </a:solidFill>
                          <a:latin typeface="ＭＳ Ｐ明朝" pitchFamily="18" charset="-128"/>
                          <a:ea typeface="ＭＳ Ｐ明朝" pitchFamily="18" charset="-128"/>
                        </a:rPr>
                        <a:t>日分、冬期</a:t>
                      </a:r>
                      <a:r>
                        <a:rPr kumimoji="1" lang="en-US" altLang="ja-JP" sz="900" b="0" dirty="0" smtClean="0">
                          <a:solidFill>
                            <a:schemeClr val="tx1"/>
                          </a:solidFill>
                          <a:latin typeface="ＭＳ Ｐ明朝" pitchFamily="18" charset="-128"/>
                          <a:ea typeface="ＭＳ Ｐ明朝" pitchFamily="18" charset="-128"/>
                        </a:rPr>
                        <a:t>5.5</a:t>
                      </a:r>
                      <a:r>
                        <a:rPr kumimoji="1" lang="ja-JP" altLang="en-US" sz="900" b="0" dirty="0" smtClean="0">
                          <a:solidFill>
                            <a:schemeClr val="tx1"/>
                          </a:solidFill>
                          <a:latin typeface="ＭＳ Ｐ明朝" pitchFamily="18" charset="-128"/>
                          <a:ea typeface="ＭＳ Ｐ明朝" pitchFamily="18" charset="-128"/>
                        </a:rPr>
                        <a:t>日分</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ＭＳ Ｐ明朝" pitchFamily="18" charset="-128"/>
                          <a:ea typeface="ＭＳ Ｐ明朝" pitchFamily="18" charset="-128"/>
                        </a:rPr>
                        <a:t>○</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10304">
                <a:tc>
                  <a:txBody>
                    <a:bodyPr/>
                    <a:lstStyle/>
                    <a:p>
                      <a:r>
                        <a:rPr kumimoji="1" lang="ja-JP" altLang="en-US" sz="900" b="0" dirty="0" smtClean="0">
                          <a:solidFill>
                            <a:schemeClr val="tx1"/>
                          </a:solidFill>
                          <a:latin typeface="ＭＳ Ｐ明朝" pitchFamily="18" charset="-128"/>
                          <a:ea typeface="ＭＳ Ｐ明朝" pitchFamily="18" charset="-128"/>
                        </a:rPr>
                        <a:t>臨時職員</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一定の知識、技能および経験。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原則</a:t>
                      </a:r>
                      <a:r>
                        <a:rPr kumimoji="1" lang="en-US" altLang="ja-JP" sz="900" b="0" dirty="0" smtClean="0">
                          <a:solidFill>
                            <a:schemeClr val="tx1"/>
                          </a:solidFill>
                          <a:latin typeface="ＭＳ Ｐ明朝" pitchFamily="18" charset="-128"/>
                          <a:ea typeface="ＭＳ Ｐ明朝" pitchFamily="18" charset="-128"/>
                        </a:rPr>
                        <a:t>1</a:t>
                      </a:r>
                      <a:r>
                        <a:rPr kumimoji="1" lang="ja-JP" altLang="en-US" sz="900" b="0" dirty="0" smtClean="0">
                          <a:solidFill>
                            <a:schemeClr val="tx1"/>
                          </a:solidFill>
                          <a:latin typeface="ＭＳ Ｐ明朝" pitchFamily="18" charset="-128"/>
                          <a:ea typeface="ＭＳ Ｐ明朝" pitchFamily="18" charset="-128"/>
                        </a:rPr>
                        <a:t>年以内。</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時給</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・通勤手当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・時間外手当</a:t>
                      </a:r>
                      <a:endParaRPr kumimoji="1" lang="en-US" altLang="ja-JP" sz="900" b="0" dirty="0" smtClean="0">
                        <a:solidFill>
                          <a:schemeClr val="tx1"/>
                        </a:solidFill>
                        <a:latin typeface="ＭＳ Ｐ明朝" pitchFamily="18" charset="-128"/>
                        <a:ea typeface="ＭＳ Ｐ明朝" pitchFamily="18" charset="-128"/>
                      </a:endParaRPr>
                    </a:p>
                    <a:p>
                      <a:r>
                        <a:rPr kumimoji="1" lang="ja-JP" altLang="en-US" sz="900" b="0" dirty="0" smtClean="0">
                          <a:solidFill>
                            <a:schemeClr val="tx1"/>
                          </a:solidFill>
                          <a:latin typeface="ＭＳ Ｐ明朝" pitchFamily="18" charset="-128"/>
                          <a:ea typeface="ＭＳ Ｐ明朝" pitchFamily="18" charset="-128"/>
                        </a:rPr>
                        <a:t>・夏期</a:t>
                      </a:r>
                      <a:r>
                        <a:rPr kumimoji="1" lang="en-US" altLang="ja-JP" sz="900" b="0" dirty="0" smtClean="0">
                          <a:solidFill>
                            <a:schemeClr val="tx1"/>
                          </a:solidFill>
                          <a:latin typeface="ＭＳ Ｐ明朝" pitchFamily="18" charset="-128"/>
                          <a:ea typeface="ＭＳ Ｐ明朝" pitchFamily="18" charset="-128"/>
                        </a:rPr>
                        <a:t>4</a:t>
                      </a:r>
                      <a:r>
                        <a:rPr kumimoji="1" lang="ja-JP" altLang="en-US" sz="900" b="0" dirty="0" smtClean="0">
                          <a:solidFill>
                            <a:schemeClr val="tx1"/>
                          </a:solidFill>
                          <a:latin typeface="ＭＳ Ｐ明朝" pitchFamily="18" charset="-128"/>
                          <a:ea typeface="ＭＳ Ｐ明朝" pitchFamily="18" charset="-128"/>
                        </a:rPr>
                        <a:t>日分、冬期</a:t>
                      </a:r>
                      <a:r>
                        <a:rPr kumimoji="1" lang="en-US" altLang="ja-JP" sz="900" b="0" dirty="0" smtClean="0">
                          <a:solidFill>
                            <a:schemeClr val="tx1"/>
                          </a:solidFill>
                          <a:latin typeface="ＭＳ Ｐ明朝" pitchFamily="18" charset="-128"/>
                          <a:ea typeface="ＭＳ Ｐ明朝" pitchFamily="18" charset="-128"/>
                        </a:rPr>
                        <a:t>5.5</a:t>
                      </a:r>
                      <a:r>
                        <a:rPr kumimoji="1" lang="ja-JP" altLang="en-US" sz="900" b="0" dirty="0" smtClean="0">
                          <a:solidFill>
                            <a:schemeClr val="tx1"/>
                          </a:solidFill>
                          <a:latin typeface="ＭＳ Ｐ明朝" pitchFamily="18" charset="-128"/>
                          <a:ea typeface="ＭＳ Ｐ明朝" pitchFamily="18" charset="-128"/>
                        </a:rPr>
                        <a:t>日分</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ＭＳ Ｐ明朝" pitchFamily="18" charset="-128"/>
                          <a:ea typeface="ＭＳ Ｐ明朝" pitchFamily="18" charset="-128"/>
                        </a:rPr>
                        <a:t>×</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61014">
                <a:tc>
                  <a:txBody>
                    <a:bodyPr/>
                    <a:lstStyle/>
                    <a:p>
                      <a:r>
                        <a:rPr kumimoji="1" lang="ja-JP" altLang="en-US" sz="900" b="0" dirty="0" smtClean="0">
                          <a:solidFill>
                            <a:schemeClr val="tx1"/>
                          </a:solidFill>
                          <a:latin typeface="ＭＳ Ｐ明朝" pitchFamily="18" charset="-128"/>
                          <a:ea typeface="ＭＳ Ｐ明朝" pitchFamily="18" charset="-128"/>
                        </a:rPr>
                        <a:t>パートスタッフ</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ＭＳ Ｐ明朝" pitchFamily="18" charset="-128"/>
                          <a:ea typeface="ＭＳ Ｐ明朝" pitchFamily="18" charset="-128"/>
                        </a:rPr>
                        <a:t>一定の知識、技能および経験。</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再任用可ただし</a:t>
                      </a:r>
                      <a:r>
                        <a:rPr kumimoji="1" lang="en-US" altLang="ja-JP" sz="900" b="0" dirty="0" smtClean="0">
                          <a:solidFill>
                            <a:schemeClr val="tx1"/>
                          </a:solidFill>
                          <a:latin typeface="ＭＳ Ｐ明朝" pitchFamily="18" charset="-128"/>
                          <a:ea typeface="ＭＳ Ｐ明朝" pitchFamily="18" charset="-128"/>
                        </a:rPr>
                        <a:t>3</a:t>
                      </a:r>
                      <a:r>
                        <a:rPr kumimoji="1" lang="ja-JP" altLang="en-US" sz="900" b="0" dirty="0" smtClean="0">
                          <a:solidFill>
                            <a:schemeClr val="tx1"/>
                          </a:solidFill>
                          <a:latin typeface="ＭＳ Ｐ明朝" pitchFamily="18" charset="-128"/>
                          <a:ea typeface="ＭＳ Ｐ明朝" pitchFamily="18" charset="-128"/>
                        </a:rPr>
                        <a:t>年。</a:t>
                      </a:r>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00" b="0" dirty="0" smtClean="0">
                          <a:solidFill>
                            <a:schemeClr val="tx1"/>
                          </a:solidFill>
                          <a:latin typeface="ＭＳ Ｐ明朝" pitchFamily="18" charset="-128"/>
                          <a:ea typeface="ＭＳ Ｐ明朝" pitchFamily="18" charset="-128"/>
                        </a:rPr>
                        <a:t>時給</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900" b="0" dirty="0" smtClean="0">
                          <a:solidFill>
                            <a:schemeClr val="tx1"/>
                          </a:solidFill>
                          <a:latin typeface="ＭＳ Ｐ明朝" pitchFamily="18" charset="-128"/>
                          <a:ea typeface="ＭＳ Ｐ明朝" pitchFamily="18" charset="-128"/>
                        </a:rPr>
                        <a:t>×</a:t>
                      </a:r>
                      <a:endParaRPr kumimoji="1" lang="ja-JP" altLang="en-US" sz="900" b="0" dirty="0">
                        <a:solidFill>
                          <a:schemeClr val="tx1"/>
                        </a:solidFill>
                        <a:latin typeface="ＭＳ Ｐ明朝" pitchFamily="18" charset="-128"/>
                        <a:ea typeface="ＭＳ Ｐ明朝" pitchFamily="18"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900" b="0" dirty="0">
                        <a:solidFill>
                          <a:schemeClr val="tx1"/>
                        </a:solidFill>
                        <a:latin typeface="ＭＳ Ｐ明朝" pitchFamily="18" charset="-128"/>
                        <a:ea typeface="ＭＳ Ｐ明朝" pitchFamily="18"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5508104" y="188640"/>
            <a:ext cx="3384376" cy="720080"/>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明朝" pitchFamily="18" charset="-128"/>
                <a:ea typeface="ＭＳ Ｐ明朝" pitchFamily="18" charset="-128"/>
              </a:rPr>
              <a:t>札幌市には、児童会館が</a:t>
            </a:r>
            <a:r>
              <a:rPr lang="en-US" altLang="ja-JP" sz="1050" dirty="0" smtClean="0">
                <a:solidFill>
                  <a:schemeClr val="tx1"/>
                </a:solidFill>
                <a:latin typeface="ＭＳ Ｐ明朝" pitchFamily="18" charset="-128"/>
                <a:ea typeface="ＭＳ Ｐ明朝" pitchFamily="18" charset="-128"/>
              </a:rPr>
              <a:t>104</a:t>
            </a:r>
            <a:r>
              <a:rPr lang="ja-JP" altLang="en-US" sz="1050" dirty="0" smtClean="0">
                <a:solidFill>
                  <a:schemeClr val="tx1"/>
                </a:solidFill>
                <a:latin typeface="ＭＳ Ｐ明朝" pitchFamily="18" charset="-128"/>
                <a:ea typeface="ＭＳ Ｐ明朝" pitchFamily="18" charset="-128"/>
              </a:rPr>
              <a:t>館あり、指定管理のもとで運営されている。訪問聞き取りで把握した職員は正職員</a:t>
            </a:r>
            <a:r>
              <a:rPr lang="en-US" altLang="ja-JP" sz="1050" dirty="0" smtClean="0">
                <a:solidFill>
                  <a:schemeClr val="tx1"/>
                </a:solidFill>
                <a:latin typeface="ＭＳ Ｐ明朝" pitchFamily="18" charset="-128"/>
                <a:ea typeface="ＭＳ Ｐ明朝" pitchFamily="18" charset="-128"/>
              </a:rPr>
              <a:t>297 </a:t>
            </a:r>
            <a:r>
              <a:rPr lang="ja-JP" altLang="en-US" sz="1050" dirty="0" smtClean="0">
                <a:solidFill>
                  <a:schemeClr val="tx1"/>
                </a:solidFill>
                <a:latin typeface="ＭＳ Ｐ明朝" pitchFamily="18" charset="-128"/>
                <a:ea typeface="ＭＳ Ｐ明朝" pitchFamily="18" charset="-128"/>
              </a:rPr>
              <a:t>名、非正規職員</a:t>
            </a:r>
            <a:r>
              <a:rPr lang="en-US" altLang="ja-JP" sz="1050" dirty="0" smtClean="0">
                <a:solidFill>
                  <a:schemeClr val="tx1"/>
                </a:solidFill>
                <a:latin typeface="ＭＳ Ｐ明朝" pitchFamily="18" charset="-128"/>
                <a:ea typeface="ＭＳ Ｐ明朝" pitchFamily="18" charset="-128"/>
              </a:rPr>
              <a:t>287</a:t>
            </a:r>
            <a:r>
              <a:rPr lang="ja-JP" altLang="en-US" sz="1050" dirty="0" smtClean="0">
                <a:solidFill>
                  <a:schemeClr val="tx1"/>
                </a:solidFill>
                <a:latin typeface="ＭＳ Ｐ明朝" pitchFamily="18" charset="-128"/>
                <a:ea typeface="ＭＳ Ｐ明朝" pitchFamily="18" charset="-128"/>
              </a:rPr>
              <a:t>名である。財団・札幌市青少年女性活動協会の常勤職員数は</a:t>
            </a:r>
            <a:r>
              <a:rPr lang="en-US" altLang="ja-JP" sz="1050" dirty="0" smtClean="0">
                <a:solidFill>
                  <a:schemeClr val="tx1"/>
                </a:solidFill>
                <a:latin typeface="ＭＳ Ｐ明朝" pitchFamily="18" charset="-128"/>
                <a:ea typeface="ＭＳ Ｐ明朝" pitchFamily="18" charset="-128"/>
              </a:rPr>
              <a:t>655</a:t>
            </a:r>
            <a:r>
              <a:rPr lang="ja-JP" altLang="en-US" sz="1050" dirty="0" smtClean="0">
                <a:solidFill>
                  <a:schemeClr val="tx1"/>
                </a:solidFill>
                <a:latin typeface="ＭＳ Ｐ明朝" pitchFamily="18" charset="-128"/>
                <a:ea typeface="ＭＳ Ｐ明朝" pitchFamily="18" charset="-128"/>
              </a:rPr>
              <a:t>名（</a:t>
            </a:r>
            <a:r>
              <a:rPr lang="en-US" altLang="ja-JP" sz="1050" dirty="0" smtClean="0">
                <a:solidFill>
                  <a:schemeClr val="tx1"/>
                </a:solidFill>
                <a:latin typeface="ＭＳ Ｐ明朝" pitchFamily="18" charset="-128"/>
                <a:ea typeface="ＭＳ Ｐ明朝" pitchFamily="18" charset="-128"/>
              </a:rPr>
              <a:t>HP)</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p:txBody>
      </p:sp>
      <p:sp>
        <p:nvSpPr>
          <p:cNvPr id="12" name="右中かっこ 11"/>
          <p:cNvSpPr/>
          <p:nvPr/>
        </p:nvSpPr>
        <p:spPr>
          <a:xfrm>
            <a:off x="3995936" y="2852936"/>
            <a:ext cx="432048" cy="1440160"/>
          </a:xfrm>
          <a:prstGeom prst="righ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4355976" y="3429000"/>
            <a:ext cx="79208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別に定める</a:t>
            </a:r>
            <a:endParaRPr kumimoji="1" lang="ja-JP" altLang="en-US" sz="900" dirty="0">
              <a:solidFill>
                <a:schemeClr val="tx1"/>
              </a:solidFill>
              <a:latin typeface="ＭＳ Ｐ明朝" pitchFamily="18" charset="-128"/>
              <a:ea typeface="ＭＳ Ｐ明朝" pitchFamily="18" charset="-128"/>
            </a:endParaRPr>
          </a:p>
        </p:txBody>
      </p:sp>
      <p:sp>
        <p:nvSpPr>
          <p:cNvPr id="14" name="正方形/長方形 13"/>
          <p:cNvSpPr/>
          <p:nvPr/>
        </p:nvSpPr>
        <p:spPr>
          <a:xfrm>
            <a:off x="323528" y="620688"/>
            <a:ext cx="504056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dirty="0" smtClean="0">
              <a:latin typeface="ＭＳ Ｐ明朝" pitchFamily="18" charset="-128"/>
              <a:ea typeface="ＭＳ Ｐ明朝" pitchFamily="18" charset="-128"/>
            </a:endParaRPr>
          </a:p>
          <a:p>
            <a:pPr algn="ctr"/>
            <a:endParaRPr lang="en-US" altLang="ja-JP" sz="1050" dirty="0" smtClean="0">
              <a:latin typeface="ＭＳ Ｐ明朝" pitchFamily="18" charset="-128"/>
              <a:ea typeface="ＭＳ Ｐ明朝" pitchFamily="18" charset="-128"/>
            </a:endParaRPr>
          </a:p>
          <a:p>
            <a:pPr algn="ctr"/>
            <a:r>
              <a:rPr lang="ja-JP" altLang="en-US" sz="1050" dirty="0" smtClean="0">
                <a:solidFill>
                  <a:schemeClr val="tx1"/>
                </a:solidFill>
                <a:latin typeface="ＭＳ Ｐ明朝" pitchFamily="18" charset="-128"/>
                <a:ea typeface="ＭＳ Ｐ明朝" pitchFamily="18" charset="-128"/>
              </a:rPr>
              <a:t>「未来局」から就業規則の提供を受け、分析。要求の「可視化」の基礎作業である。</a:t>
            </a:r>
            <a:endParaRPr lang="ja-JP" altLang="en-US" sz="1050" dirty="0" smtClean="0">
              <a:solidFill>
                <a:schemeClr val="tx1"/>
              </a:solidFill>
            </a:endParaRPr>
          </a:p>
          <a:p>
            <a:pPr algn="ctr"/>
            <a:endParaRPr kumimoji="1" lang="ja-JP" altLang="en-US" dirty="0">
              <a:solidFill>
                <a:schemeClr val="tx1"/>
              </a:solidFill>
            </a:endParaRPr>
          </a:p>
        </p:txBody>
      </p:sp>
      <p:sp>
        <p:nvSpPr>
          <p:cNvPr id="16" name="メモ 15"/>
          <p:cNvSpPr/>
          <p:nvPr/>
        </p:nvSpPr>
        <p:spPr>
          <a:xfrm>
            <a:off x="251520" y="4725144"/>
            <a:ext cx="4320480" cy="1944216"/>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１．就業規則は２つある。</a:t>
            </a:r>
            <a:endParaRPr kumimoji="1" lang="en-US" altLang="ja-JP" sz="1050" dirty="0" smtClean="0">
              <a:latin typeface="ＭＳ Ｐ明朝" pitchFamily="18" charset="-128"/>
              <a:ea typeface="ＭＳ Ｐ明朝" pitchFamily="18" charset="-128"/>
            </a:endParaRPr>
          </a:p>
          <a:p>
            <a:r>
              <a:rPr kumimoji="1" lang="ja-JP" altLang="en-US" sz="1050" dirty="0" smtClean="0">
                <a:latin typeface="ＭＳ Ｐ明朝" pitchFamily="18" charset="-128"/>
                <a:ea typeface="ＭＳ Ｐ明朝" pitchFamily="18" charset="-128"/>
              </a:rPr>
              <a:t>①</a:t>
            </a:r>
            <a:r>
              <a:rPr kumimoji="1" lang="ja-JP" altLang="en-US" sz="1050" dirty="0" smtClean="0">
                <a:solidFill>
                  <a:schemeClr val="tx1"/>
                </a:solidFill>
                <a:latin typeface="ＭＳ Ｐ明朝" pitchFamily="18" charset="-128"/>
                <a:ea typeface="ＭＳ Ｐ明朝" pitchFamily="18" charset="-128"/>
              </a:rPr>
              <a:t>職員就業規則－い</a:t>
            </a:r>
            <a:r>
              <a:rPr lang="ja-JP" altLang="en-US" sz="1050" dirty="0" smtClean="0">
                <a:solidFill>
                  <a:schemeClr val="tx1"/>
                </a:solidFill>
                <a:latin typeface="ＭＳ Ｐ明朝" pitchFamily="18" charset="-128"/>
                <a:ea typeface="ＭＳ Ｐ明朝" pitchFamily="18" charset="-128"/>
              </a:rPr>
              <a:t>わゆる正規職員である。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ただし児童会館以外にも非　</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正規職員は存在する）</a:t>
            </a:r>
            <a:endParaRPr kumimoji="1"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②専門指導員等就業規則－名称はいろいろ</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上表</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だが、「月給」と「時給」</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に</a:t>
            </a:r>
            <a:r>
              <a:rPr lang="en-US" altLang="ja-JP" sz="1050" dirty="0" smtClean="0">
                <a:solidFill>
                  <a:schemeClr val="tx1"/>
                </a:solidFill>
                <a:latin typeface="ＭＳ Ｐ明朝" pitchFamily="18" charset="-128"/>
                <a:ea typeface="ＭＳ Ｐ明朝" pitchFamily="18" charset="-128"/>
              </a:rPr>
              <a:t>2</a:t>
            </a:r>
            <a:r>
              <a:rPr lang="ja-JP" altLang="en-US" sz="1050" dirty="0" smtClean="0">
                <a:solidFill>
                  <a:schemeClr val="tx1"/>
                </a:solidFill>
                <a:latin typeface="ＭＳ Ｐ明朝" pitchFamily="18" charset="-128"/>
                <a:ea typeface="ＭＳ Ｐ明朝" pitchFamily="18" charset="-128"/>
              </a:rPr>
              <a:t>分される。</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２．「協会」本体の職員と児童会館の正職員にも違いがある。</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・寒冷地手当</a:t>
            </a:r>
            <a:r>
              <a:rPr lang="en-US" altLang="ja-JP" sz="1050" dirty="0" smtClean="0">
                <a:solidFill>
                  <a:schemeClr val="tx1"/>
                </a:solidFill>
                <a:latin typeface="ＭＳ Ｐ明朝" pitchFamily="18" charset="-128"/>
                <a:ea typeface="ＭＳ Ｐ明朝" pitchFamily="18" charset="-128"/>
              </a:rPr>
              <a:t>116,800</a:t>
            </a:r>
            <a:r>
              <a:rPr lang="ja-JP" altLang="en-US" sz="1050" dirty="0" smtClean="0">
                <a:solidFill>
                  <a:schemeClr val="tx1"/>
                </a:solidFill>
                <a:latin typeface="ＭＳ Ｐ明朝" pitchFamily="18" charset="-128"/>
                <a:ea typeface="ＭＳ Ｐ明朝" pitchFamily="18" charset="-128"/>
              </a:rPr>
              <a:t>円（世帯主、扶養あり）</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・扶養手当</a:t>
            </a:r>
            <a:r>
              <a:rPr lang="en-US" altLang="ja-JP" sz="1050" dirty="0" smtClean="0">
                <a:solidFill>
                  <a:schemeClr val="tx1"/>
                </a:solidFill>
                <a:latin typeface="ＭＳ Ｐ明朝" pitchFamily="18" charset="-128"/>
                <a:ea typeface="ＭＳ Ｐ明朝" pitchFamily="18" charset="-128"/>
              </a:rPr>
              <a:t>14,800</a:t>
            </a:r>
            <a:r>
              <a:rPr lang="ja-JP" altLang="en-US" sz="1050" dirty="0" smtClean="0">
                <a:solidFill>
                  <a:schemeClr val="tx1"/>
                </a:solidFill>
                <a:latin typeface="ＭＳ Ｐ明朝" pitchFamily="18" charset="-128"/>
                <a:ea typeface="ＭＳ Ｐ明朝" pitchFamily="18" charset="-128"/>
              </a:rPr>
              <a:t>円（配偶者、子の加算あり）</a:t>
            </a:r>
            <a:endParaRPr lang="en-US" altLang="ja-JP" sz="1050" dirty="0" smtClean="0">
              <a:solidFill>
                <a:schemeClr val="tx1"/>
              </a:solidFill>
              <a:latin typeface="ＭＳ Ｐ明朝" pitchFamily="18" charset="-128"/>
              <a:ea typeface="ＭＳ Ｐ明朝" pitchFamily="18" charset="-128"/>
            </a:endParaRPr>
          </a:p>
          <a:p>
            <a:endParaRPr kumimoji="1" lang="en-US" altLang="ja-JP" sz="1050" dirty="0" smtClean="0">
              <a:solidFill>
                <a:schemeClr val="tx1"/>
              </a:solidFill>
              <a:latin typeface="ＭＳ Ｐ明朝" pitchFamily="18" charset="-128"/>
              <a:ea typeface="ＭＳ Ｐ明朝" pitchFamily="18" charset="-128"/>
            </a:endParaRPr>
          </a:p>
          <a:p>
            <a:r>
              <a:rPr kumimoji="1" lang="ja-JP" altLang="en-US" sz="1050" dirty="0" smtClean="0">
                <a:solidFill>
                  <a:schemeClr val="tx1"/>
                </a:solidFill>
                <a:latin typeface="ＭＳ Ｐ明朝" pitchFamily="18" charset="-128"/>
                <a:ea typeface="ＭＳ Ｐ明朝" pitchFamily="18" charset="-128"/>
              </a:rPr>
              <a:t>３．札幌市の</a:t>
            </a:r>
            <a:r>
              <a:rPr kumimoji="1" lang="en-US" altLang="ja-JP" sz="1050" dirty="0" smtClean="0">
                <a:solidFill>
                  <a:schemeClr val="tx1"/>
                </a:solidFill>
                <a:latin typeface="ＭＳ Ｐ明朝" pitchFamily="18" charset="-128"/>
                <a:ea typeface="ＭＳ Ｐ明朝" pitchFamily="18" charset="-128"/>
              </a:rPr>
              <a:t>OB</a:t>
            </a:r>
            <a:r>
              <a:rPr kumimoji="1" lang="ja-JP" altLang="en-US" sz="1050" dirty="0" smtClean="0">
                <a:solidFill>
                  <a:schemeClr val="tx1"/>
                </a:solidFill>
                <a:latin typeface="ＭＳ Ｐ明朝" pitchFamily="18" charset="-128"/>
                <a:ea typeface="ＭＳ Ｐ明朝" pitchFamily="18" charset="-128"/>
              </a:rPr>
              <a:t>　　部長職にあったものは年間</a:t>
            </a:r>
            <a:r>
              <a:rPr kumimoji="1" lang="en-US" altLang="ja-JP" sz="1050" dirty="0" smtClean="0">
                <a:solidFill>
                  <a:schemeClr val="tx1"/>
                </a:solidFill>
                <a:latin typeface="ＭＳ Ｐ明朝" pitchFamily="18" charset="-128"/>
                <a:ea typeface="ＭＳ Ｐ明朝" pitchFamily="18" charset="-128"/>
              </a:rPr>
              <a:t>540</a:t>
            </a:r>
            <a:r>
              <a:rPr kumimoji="1" lang="ja-JP" altLang="en-US" sz="1050" dirty="0" smtClean="0">
                <a:solidFill>
                  <a:schemeClr val="tx1"/>
                </a:solidFill>
                <a:latin typeface="ＭＳ Ｐ明朝" pitchFamily="18" charset="-128"/>
                <a:ea typeface="ＭＳ Ｐ明朝" pitchFamily="18" charset="-128"/>
              </a:rPr>
              <a:t>万円が基準である。　　</a:t>
            </a:r>
            <a:endParaRPr kumimoji="1" lang="en-US" altLang="ja-JP" sz="1050" dirty="0" smtClean="0">
              <a:solidFill>
                <a:schemeClr val="tx1"/>
              </a:solidFill>
              <a:latin typeface="ＭＳ Ｐ明朝" pitchFamily="18" charset="-128"/>
              <a:ea typeface="ＭＳ Ｐ明朝" pitchFamily="18" charset="-128"/>
            </a:endParaRPr>
          </a:p>
        </p:txBody>
      </p:sp>
      <p:sp>
        <p:nvSpPr>
          <p:cNvPr id="17" name="メモ 16"/>
          <p:cNvSpPr/>
          <p:nvPr/>
        </p:nvSpPr>
        <p:spPr>
          <a:xfrm>
            <a:off x="4499992" y="4581128"/>
            <a:ext cx="4392488" cy="2088232"/>
          </a:xfrm>
          <a:prstGeom prst="foldedCorne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「要求する」のはなぜ。人権を擁護している憲法の立場。</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違法？</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「同一労働」－丸子警報器裁判は、</a:t>
            </a:r>
            <a:r>
              <a:rPr lang="en-US" altLang="ja-JP" sz="1050" dirty="0" smtClean="0">
                <a:solidFill>
                  <a:schemeClr val="tx1"/>
                </a:solidFill>
                <a:latin typeface="ＭＳ Ｐ明朝" pitchFamily="18" charset="-128"/>
                <a:ea typeface="ＭＳ Ｐ明朝" pitchFamily="18" charset="-128"/>
              </a:rPr>
              <a:t>8</a:t>
            </a:r>
            <a:r>
              <a:rPr lang="ja-JP" altLang="en-US" sz="1050" dirty="0" smtClean="0">
                <a:solidFill>
                  <a:schemeClr val="tx1"/>
                </a:solidFill>
                <a:latin typeface="ＭＳ Ｐ明朝" pitchFamily="18" charset="-128"/>
                <a:ea typeface="ＭＳ Ｐ明朝" pitchFamily="18" charset="-128"/>
              </a:rPr>
              <a:t>割の判決だったが。正規</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職員の手当の処遇が異なる。これって差別！</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社会正義に反する</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生活できない。試算すると生活保護水準。</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不条理</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再任用なぜ</a:t>
            </a:r>
            <a:r>
              <a:rPr lang="en-US" altLang="ja-JP" sz="1050" dirty="0" smtClean="0">
                <a:solidFill>
                  <a:schemeClr val="tx1"/>
                </a:solidFill>
                <a:latin typeface="ＭＳ Ｐ明朝" pitchFamily="18" charset="-128"/>
                <a:ea typeface="ＭＳ Ｐ明朝" pitchFamily="18" charset="-128"/>
              </a:rPr>
              <a:t>3</a:t>
            </a:r>
            <a:r>
              <a:rPr lang="ja-JP" altLang="en-US" sz="1050" dirty="0" smtClean="0">
                <a:solidFill>
                  <a:schemeClr val="tx1"/>
                </a:solidFill>
                <a:latin typeface="ＭＳ Ｐ明朝" pitchFamily="18" charset="-128"/>
                <a:ea typeface="ＭＳ Ｐ明朝" pitchFamily="18" charset="-128"/>
              </a:rPr>
              <a:t>年なのだろうか。北広島で「</a:t>
            </a:r>
            <a:r>
              <a:rPr lang="en-US" altLang="ja-JP" sz="1050" dirty="0" smtClean="0">
                <a:solidFill>
                  <a:schemeClr val="tx1"/>
                </a:solidFill>
                <a:latin typeface="ＭＳ Ｐ明朝" pitchFamily="18" charset="-128"/>
                <a:ea typeface="ＭＳ Ｐ明朝" pitchFamily="18" charset="-128"/>
              </a:rPr>
              <a:t>28</a:t>
            </a:r>
            <a:r>
              <a:rPr lang="ja-JP" altLang="en-US" sz="1050" dirty="0" smtClean="0">
                <a:solidFill>
                  <a:schemeClr val="tx1"/>
                </a:solidFill>
                <a:latin typeface="ＭＳ Ｐ明朝" pitchFamily="18" charset="-128"/>
                <a:ea typeface="ＭＳ Ｐ明朝" pitchFamily="18" charset="-128"/>
              </a:rPr>
              <a:t>歳定年」があった。</a:t>
            </a:r>
            <a:endParaRPr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雇用を分かち合うと言って。6</a:t>
            </a:r>
            <a:r>
              <a:rPr lang="en-US" altLang="ja-JP" sz="1050" dirty="0" smtClean="0">
                <a:solidFill>
                  <a:schemeClr val="tx1"/>
                </a:solidFill>
                <a:latin typeface="ＭＳ Ｐ明朝" pitchFamily="18" charset="-128"/>
                <a:ea typeface="ＭＳ Ｐ明朝" pitchFamily="18" charset="-128"/>
              </a:rPr>
              <a:t>5</a:t>
            </a:r>
            <a:r>
              <a:rPr lang="ja-JP" altLang="en-US" sz="1050" dirty="0" smtClean="0">
                <a:solidFill>
                  <a:schemeClr val="tx1"/>
                </a:solidFill>
                <a:latin typeface="ＭＳ Ｐ明朝" pitchFamily="18" charset="-128"/>
                <a:ea typeface="ＭＳ Ｐ明朝" pitchFamily="18" charset="-128"/>
              </a:rPr>
              <a:t>歳までの雇用延長との関係はどうなる。</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不合理</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冬も自転車通勤が前提だろうか。</a:t>
            </a:r>
            <a:endParaRPr lang="en-US" altLang="ja-JP" sz="1050" dirty="0" smtClean="0">
              <a:solidFill>
                <a:schemeClr val="tx1"/>
              </a:solidFill>
              <a:latin typeface="ＭＳ Ｐ明朝" pitchFamily="18" charset="-128"/>
              <a:ea typeface="ＭＳ Ｐ明朝" pitchFamily="18" charset="-128"/>
            </a:endParaRPr>
          </a:p>
          <a:p>
            <a:r>
              <a:rPr lang="ja-JP" altLang="en-US" sz="700" dirty="0" smtClean="0">
                <a:solidFill>
                  <a:srgbClr val="FF0000"/>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切なる願い</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賃金も一時金も安すぎる。時給の根拠を詳しく聞きたい。</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「高齢者のレクリェーション」「子育てママの交流」「カギっ子には児童ク</a:t>
            </a:r>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　 ラブ」「一般児童」「夜は高校生」さらに「諸行事」－児童会館の労働</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r>
              <a:rPr lang="ja-JP" altLang="en-US" sz="1050" dirty="0" smtClean="0">
                <a:solidFill>
                  <a:schemeClr val="tx1"/>
                </a:solidFill>
                <a:latin typeface="ＭＳ Ｐ明朝" pitchFamily="18" charset="-128"/>
                <a:ea typeface="ＭＳ Ｐ明朝" pitchFamily="18" charset="-128"/>
              </a:rPr>
              <a:t>要求書</a:t>
            </a:r>
            <a:r>
              <a:rPr lang="en-US" altLang="ja-JP" sz="800" dirty="0" smtClean="0">
                <a:solidFill>
                  <a:schemeClr val="tx1"/>
                </a:solidFill>
                <a:latin typeface="ＭＳ Ｐ明朝" pitchFamily="18" charset="-128"/>
                <a:ea typeface="ＭＳ Ｐ明朝" pitchFamily="18" charset="-128"/>
              </a:rPr>
              <a:t>(</a:t>
            </a:r>
            <a:r>
              <a:rPr lang="ja-JP" altLang="en-US" sz="800" dirty="0" smtClean="0">
                <a:solidFill>
                  <a:schemeClr val="tx1"/>
                </a:solidFill>
                <a:latin typeface="ＭＳ Ｐ明朝" pitchFamily="18" charset="-128"/>
                <a:ea typeface="ＭＳ Ｐ明朝" pitchFamily="18" charset="-128"/>
              </a:rPr>
              <a:t>要請書</a:t>
            </a:r>
            <a:r>
              <a:rPr lang="en-US" altLang="ja-JP" sz="80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は札幌市と「協会」さらに労働基準監督署が想定される。</a:t>
            </a:r>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a:p>
            <a:endParaRPr lang="en-US" altLang="ja-JP" sz="1050" dirty="0" smtClean="0">
              <a:solidFill>
                <a:schemeClr val="tx1"/>
              </a:solidFill>
              <a:latin typeface="ＭＳ Ｐ明朝" pitchFamily="18" charset="-128"/>
              <a:ea typeface="ＭＳ Ｐ明朝" pitchFamily="18" charset="-128"/>
            </a:endParaRPr>
          </a:p>
        </p:txBody>
      </p:sp>
      <p:sp>
        <p:nvSpPr>
          <p:cNvPr id="11" name="大かっこ 10"/>
          <p:cNvSpPr/>
          <p:nvPr/>
        </p:nvSpPr>
        <p:spPr>
          <a:xfrm>
            <a:off x="2555776" y="2132856"/>
            <a:ext cx="936104" cy="360040"/>
          </a:xfrm>
          <a:prstGeom prst="bracketPair">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kumimoji="1" lang="ja-JP" altLang="en-US" sz="900" dirty="0" smtClean="0">
                <a:latin typeface="ＭＳ Ｐ明朝" pitchFamily="18" charset="-128"/>
                <a:ea typeface="ＭＳ Ｐ明朝" pitchFamily="18" charset="-128"/>
              </a:rPr>
              <a:t>市の非常勤職員からの移行問題がありそう</a:t>
            </a:r>
            <a:endParaRPr kumimoji="1" lang="ja-JP" altLang="en-US" sz="900" dirty="0">
              <a:latin typeface="ＭＳ Ｐ明朝" pitchFamily="18" charset="-128"/>
              <a:ea typeface="ＭＳ Ｐ明朝" pitchFamily="18" charset="-128"/>
            </a:endParaRPr>
          </a:p>
        </p:txBody>
      </p:sp>
      <p:sp>
        <p:nvSpPr>
          <p:cNvPr id="15" name="スライド番号プレースホルダ 14"/>
          <p:cNvSpPr>
            <a:spLocks noGrp="1"/>
          </p:cNvSpPr>
          <p:nvPr>
            <p:ph type="sldNum" sz="quarter" idx="12"/>
          </p:nvPr>
        </p:nvSpPr>
        <p:spPr/>
        <p:txBody>
          <a:bodyPr/>
          <a:lstStyle/>
          <a:p>
            <a:pPr>
              <a:defRPr/>
            </a:pPr>
            <a:fld id="{51C0D737-68A4-40CF-B1FB-5C03185B3B7B}"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683568" y="188640"/>
            <a:ext cx="62646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ea typeface="+mj-ea"/>
              </a:rPr>
              <a:t>８．まとめ－高度情報化社会。いま、情報の「質」を重視し、組合員との「送受信」の機能が問われている。</a:t>
            </a:r>
          </a:p>
        </p:txBody>
      </p:sp>
      <p:sp>
        <p:nvSpPr>
          <p:cNvPr id="3" name="正方形/長方形 2"/>
          <p:cNvSpPr/>
          <p:nvPr/>
        </p:nvSpPr>
        <p:spPr>
          <a:xfrm>
            <a:off x="467544" y="548680"/>
            <a:ext cx="597666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イロハの「イ」を丁寧に。「あぁ、そうなんだ」と納得される情報</a:t>
            </a:r>
            <a:r>
              <a:rPr lang="ja-JP" altLang="en-US" sz="1050" dirty="0" smtClean="0">
                <a:solidFill>
                  <a:schemeClr val="tx1"/>
                </a:solidFill>
                <a:latin typeface="ＭＳ Ｐ明朝" pitchFamily="18" charset="-128"/>
                <a:ea typeface="ＭＳ Ｐ明朝" pitchFamily="18" charset="-128"/>
              </a:rPr>
              <a:t>を重視して</a:t>
            </a:r>
            <a:r>
              <a:rPr kumimoji="1" lang="ja-JP" altLang="en-US" sz="1050" dirty="0" smtClean="0">
                <a:solidFill>
                  <a:schemeClr val="tx1"/>
                </a:solidFill>
                <a:latin typeface="ＭＳ Ｐ明朝" pitchFamily="18" charset="-128"/>
                <a:ea typeface="ＭＳ Ｐ明朝" pitchFamily="18" charset="-128"/>
              </a:rPr>
              <a:t>！</a:t>
            </a:r>
            <a:endParaRPr kumimoji="1" lang="ja-JP" altLang="en-US" sz="1050" dirty="0">
              <a:solidFill>
                <a:schemeClr val="tx1"/>
              </a:solidFill>
              <a:latin typeface="ＭＳ Ｐ明朝" pitchFamily="18" charset="-128"/>
              <a:ea typeface="ＭＳ Ｐ明朝" pitchFamily="18" charset="-128"/>
            </a:endParaRPr>
          </a:p>
        </p:txBody>
      </p:sp>
      <p:sp>
        <p:nvSpPr>
          <p:cNvPr id="5" name="角丸四角形 4"/>
          <p:cNvSpPr/>
          <p:nvPr/>
        </p:nvSpPr>
        <p:spPr>
          <a:xfrm>
            <a:off x="539552" y="836712"/>
            <a:ext cx="2808312" cy="2376264"/>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latin typeface="+mj-ea"/>
                <a:ea typeface="+mj-ea"/>
              </a:rPr>
              <a:t>「</a:t>
            </a:r>
            <a:r>
              <a:rPr lang="ja-JP" altLang="en-US" sz="900" dirty="0" smtClean="0">
                <a:solidFill>
                  <a:schemeClr val="tx1"/>
                </a:solidFill>
                <a:latin typeface="+mj-ea"/>
                <a:ea typeface="+mj-ea"/>
              </a:rPr>
              <a:t>空気を読め」の背景を考える。</a:t>
            </a:r>
            <a:endParaRPr lang="en-US" altLang="ja-JP" sz="900" dirty="0" smtClean="0">
              <a:solidFill>
                <a:schemeClr val="tx1"/>
              </a:solidFill>
              <a:latin typeface="+mj-ea"/>
              <a:ea typeface="+mj-ea"/>
            </a:endParaRPr>
          </a:p>
          <a:p>
            <a:pPr lvl="0"/>
            <a:r>
              <a:rPr lang="ja-JP" altLang="ja-JP" sz="900" dirty="0" smtClean="0">
                <a:solidFill>
                  <a:schemeClr val="tx1"/>
                </a:solidFill>
                <a:latin typeface="ＭＳ Ｐ明朝" pitchFamily="18" charset="-128"/>
                <a:ea typeface="ＭＳ Ｐ明朝" pitchFamily="18" charset="-128"/>
                <a:cs typeface="Times New Roman" pitchFamily="18" charset="0"/>
              </a:rPr>
              <a:t>○小学生はみんな競って手をあげる。</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a:r>
              <a:rPr lang="ja-JP" altLang="ja-JP" sz="900" dirty="0" smtClean="0">
                <a:solidFill>
                  <a:schemeClr val="tx1"/>
                </a:solidFill>
                <a:latin typeface="ＭＳ Ｐ明朝" pitchFamily="18" charset="-128"/>
                <a:ea typeface="ＭＳ Ｐ明朝" pitchFamily="18" charset="-128"/>
                <a:cs typeface="Times New Roman" pitchFamily="18" charset="0"/>
              </a:rPr>
              <a:t>○中学生になると次第に周りの空気を読む。</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a:r>
              <a:rPr lang="ja-JP" altLang="ja-JP" sz="900" dirty="0" smtClean="0">
                <a:solidFill>
                  <a:schemeClr val="tx1"/>
                </a:solidFill>
                <a:latin typeface="ＭＳ Ｐ明朝" pitchFamily="18" charset="-128"/>
                <a:ea typeface="ＭＳ Ｐ明朝" pitchFamily="18" charset="-128"/>
                <a:cs typeface="Times New Roman" pitchFamily="18" charset="0"/>
              </a:rPr>
              <a:t>○高校では手をあげる人は絶滅状態になる。</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a:r>
              <a:rPr lang="ja-JP" altLang="ja-JP" sz="900" dirty="0" smtClean="0">
                <a:solidFill>
                  <a:schemeClr val="tx1"/>
                </a:solidFill>
                <a:latin typeface="ＭＳ Ｐ明朝" pitchFamily="18" charset="-128"/>
                <a:ea typeface="ＭＳ Ｐ明朝" pitchFamily="18" charset="-128"/>
                <a:cs typeface="Times New Roman" pitchFamily="18" charset="0"/>
              </a:rPr>
              <a:t>○大学は推して知るべし。</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　</a:t>
            </a:r>
            <a:r>
              <a:rPr lang="ja-JP" altLang="ja-JP" sz="900" dirty="0" smtClean="0">
                <a:solidFill>
                  <a:schemeClr val="tx1"/>
                </a:solidFill>
                <a:latin typeface="ＭＳ Ｐ明朝" pitchFamily="18" charset="-128"/>
                <a:ea typeface="ＭＳ Ｐ明朝" pitchFamily="18" charset="-128"/>
                <a:cs typeface="Times New Roman" pitchFamily="18" charset="0"/>
              </a:rPr>
              <a:t>学年が上がるにつれて「世間」のオキテを学ぶようになる。「出る杭は打たれる」ことを知る。</a:t>
            </a:r>
            <a:endParaRPr lang="ja-JP" altLang="ja-JP" sz="900" dirty="0" smtClean="0">
              <a:solidFill>
                <a:schemeClr val="tx1"/>
              </a:solidFill>
              <a:latin typeface="Arial" pitchFamily="34" charset="0"/>
              <a:ea typeface="ＭＳ Ｐゴシック" pitchFamily="50" charset="-128"/>
              <a:cs typeface="ＭＳ Ｐゴシック" pitchFamily="50" charset="-128"/>
            </a:endParaRPr>
          </a:p>
          <a:p>
            <a:pPr lvl="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　</a:t>
            </a:r>
            <a:r>
              <a:rPr lang="ja-JP" altLang="ja-JP" sz="900" dirty="0" smtClean="0">
                <a:solidFill>
                  <a:schemeClr val="tx1"/>
                </a:solidFill>
                <a:latin typeface="ＭＳ Ｐ明朝" pitchFamily="18" charset="-128"/>
                <a:ea typeface="ＭＳ Ｐ明朝" pitchFamily="18" charset="-128"/>
                <a:cs typeface="Times New Roman" pitchFamily="18" charset="0"/>
              </a:rPr>
              <a:t>ウチは身内。ソトは赤の他人。仲間ウチから「空気をよめない」と排除され</a:t>
            </a:r>
            <a:r>
              <a:rPr lang="ja-JP" altLang="en-US" sz="900" dirty="0" smtClean="0">
                <a:solidFill>
                  <a:schemeClr val="tx1"/>
                </a:solidFill>
                <a:latin typeface="ＭＳ Ｐ明朝" pitchFamily="18" charset="-128"/>
                <a:ea typeface="ＭＳ Ｐ明朝" pitchFamily="18" charset="-128"/>
                <a:cs typeface="Times New Roman" pitchFamily="18" charset="0"/>
              </a:rPr>
              <a:t>ないように</a:t>
            </a:r>
            <a:r>
              <a:rPr lang="ja-JP" altLang="ja-JP" sz="900" dirty="0" smtClean="0">
                <a:solidFill>
                  <a:schemeClr val="tx1"/>
                </a:solidFill>
                <a:latin typeface="ＭＳ Ｐ明朝" pitchFamily="18" charset="-128"/>
                <a:ea typeface="ＭＳ Ｐ明朝" pitchFamily="18" charset="-128"/>
                <a:cs typeface="Times New Roman" pitchFamily="18" charset="0"/>
              </a:rPr>
              <a:t>常にまわりに気を使わなければならない。</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eaLnBrk="0" hangingPunct="0"/>
            <a:r>
              <a:rPr lang="en-US" altLang="ja-JP" sz="900" dirty="0" smtClean="0">
                <a:solidFill>
                  <a:schemeClr val="tx1"/>
                </a:solidFill>
                <a:latin typeface="ＭＳ Ｐ明朝" pitchFamily="18" charset="-128"/>
                <a:ea typeface="ＭＳ Ｐ明朝" pitchFamily="18" charset="-128"/>
                <a:cs typeface="Times New Roman" pitchFamily="18" charset="0"/>
              </a:rPr>
              <a:t>(</a:t>
            </a:r>
            <a:r>
              <a:rPr lang="ja-JP" altLang="en-US" sz="900" dirty="0" smtClean="0">
                <a:solidFill>
                  <a:schemeClr val="tx1"/>
                </a:solidFill>
                <a:latin typeface="ＭＳ Ｐ明朝" pitchFamily="18" charset="-128"/>
                <a:ea typeface="ＭＳ Ｐ明朝" pitchFamily="18" charset="-128"/>
                <a:cs typeface="Times New Roman" pitchFamily="18" charset="0"/>
              </a:rPr>
              <a:t>「日本社会の</a:t>
            </a:r>
            <a:r>
              <a:rPr lang="en-US" altLang="ja-JP" sz="900" dirty="0" smtClean="0">
                <a:solidFill>
                  <a:schemeClr val="tx1"/>
                </a:solidFill>
                <a:latin typeface="ＭＳ Ｐ明朝" pitchFamily="18" charset="-128"/>
                <a:ea typeface="ＭＳ Ｐ明朝" pitchFamily="18" charset="-128"/>
                <a:cs typeface="Times New Roman" pitchFamily="18" charset="0"/>
              </a:rPr>
              <a:t>『</a:t>
            </a:r>
            <a:r>
              <a:rPr lang="ja-JP" altLang="en-US" sz="900" dirty="0" smtClean="0">
                <a:solidFill>
                  <a:schemeClr val="tx1"/>
                </a:solidFill>
                <a:latin typeface="ＭＳ Ｐ明朝" pitchFamily="18" charset="-128"/>
                <a:ea typeface="ＭＳ Ｐ明朝" pitchFamily="18" charset="-128"/>
                <a:cs typeface="Times New Roman" pitchFamily="18" charset="0"/>
              </a:rPr>
              <a:t>個人</a:t>
            </a:r>
            <a:r>
              <a:rPr lang="en-US" altLang="ja-JP" sz="900" dirty="0" smtClean="0">
                <a:solidFill>
                  <a:schemeClr val="tx1"/>
                </a:solidFill>
                <a:latin typeface="ＭＳ Ｐ明朝" pitchFamily="18" charset="-128"/>
                <a:ea typeface="ＭＳ Ｐ明朝" pitchFamily="18" charset="-128"/>
                <a:cs typeface="Times New Roman" pitchFamily="18" charset="0"/>
              </a:rPr>
              <a:t>』</a:t>
            </a:r>
            <a:r>
              <a:rPr lang="ja-JP" altLang="en-US" sz="900" dirty="0" smtClean="0">
                <a:solidFill>
                  <a:schemeClr val="tx1"/>
                </a:solidFill>
                <a:latin typeface="ＭＳ Ｐ明朝" pitchFamily="18" charset="-128"/>
                <a:ea typeface="ＭＳ Ｐ明朝" pitchFamily="18" charset="-128"/>
                <a:cs typeface="Times New Roman" pitchFamily="18" charset="0"/>
              </a:rPr>
              <a:t>不在」道新</a:t>
            </a:r>
            <a:r>
              <a:rPr lang="en-US" altLang="ja-JP" sz="900" dirty="0" smtClean="0">
                <a:solidFill>
                  <a:schemeClr val="tx1"/>
                </a:solidFill>
                <a:latin typeface="ＭＳ Ｐ明朝" pitchFamily="18" charset="-128"/>
                <a:ea typeface="ＭＳ Ｐ明朝" pitchFamily="18" charset="-128"/>
                <a:cs typeface="Times New Roman" pitchFamily="18" charset="0"/>
              </a:rPr>
              <a:t>2011.12.9</a:t>
            </a:r>
            <a:r>
              <a:rPr lang="ja-JP" altLang="en-US" sz="900" dirty="0" smtClean="0">
                <a:solidFill>
                  <a:schemeClr val="tx1"/>
                </a:solidFill>
                <a:latin typeface="ＭＳ Ｐ明朝" pitchFamily="18" charset="-128"/>
                <a:ea typeface="ＭＳ Ｐ明朝" pitchFamily="18" charset="-128"/>
                <a:cs typeface="Times New Roman" pitchFamily="18" charset="0"/>
              </a:rPr>
              <a:t>佐藤直樹から抜粋</a:t>
            </a:r>
            <a:r>
              <a:rPr lang="en-US" altLang="ja-JP" sz="900" dirty="0" smtClean="0">
                <a:solidFill>
                  <a:schemeClr val="tx1"/>
                </a:solidFill>
                <a:latin typeface="ＭＳ Ｐ明朝" pitchFamily="18" charset="-128"/>
                <a:ea typeface="ＭＳ Ｐ明朝" pitchFamily="18" charset="-128"/>
                <a:cs typeface="Times New Roman" pitchFamily="18" charset="0"/>
              </a:rPr>
              <a:t>)</a:t>
            </a:r>
          </a:p>
          <a:p>
            <a:pPr lvl="0" eaLnBrk="0" hangingPunct="0"/>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eaLnBrk="0" hangingPunct="0"/>
            <a:r>
              <a:rPr lang="ja-JP" altLang="en-US" sz="900" dirty="0" smtClean="0">
                <a:solidFill>
                  <a:schemeClr val="tx1"/>
                </a:solidFill>
                <a:latin typeface="ＭＳ Ｐ明朝" pitchFamily="18" charset="-128"/>
                <a:ea typeface="ＭＳ Ｐ明朝" pitchFamily="18" charset="-128"/>
                <a:cs typeface="Times New Roman" pitchFamily="18" charset="0"/>
              </a:rPr>
              <a:t>「（労働組合は）端的にいえば民主主義のすぐれた学校であるというのはまったく正しい」</a:t>
            </a:r>
            <a:endParaRPr lang="en-US" altLang="ja-JP" sz="900" dirty="0" smtClean="0">
              <a:solidFill>
                <a:schemeClr val="tx1"/>
              </a:solidFill>
              <a:latin typeface="ＭＳ Ｐ明朝" pitchFamily="18" charset="-128"/>
              <a:ea typeface="ＭＳ Ｐ明朝" pitchFamily="18" charset="-128"/>
              <a:cs typeface="Times New Roman" pitchFamily="18" charset="0"/>
            </a:endParaRPr>
          </a:p>
          <a:p>
            <a:pPr lvl="0" eaLnBrk="0" hangingPunct="0"/>
            <a:r>
              <a:rPr lang="en-US" altLang="ja-JP" sz="900" dirty="0" smtClean="0">
                <a:solidFill>
                  <a:schemeClr val="tx1"/>
                </a:solidFill>
                <a:latin typeface="ＭＳ Ｐ明朝" pitchFamily="18" charset="-128"/>
                <a:ea typeface="ＭＳ Ｐ明朝" pitchFamily="18" charset="-128"/>
                <a:cs typeface="Times New Roman" pitchFamily="18" charset="0"/>
              </a:rPr>
              <a:t>(CGT</a:t>
            </a:r>
            <a:r>
              <a:rPr lang="ja-JP" altLang="en-US" sz="900" dirty="0" smtClean="0">
                <a:solidFill>
                  <a:schemeClr val="tx1"/>
                </a:solidFill>
                <a:latin typeface="ＭＳ Ｐ明朝" pitchFamily="18" charset="-128"/>
                <a:ea typeface="ＭＳ Ｐ明朝" pitchFamily="18" charset="-128"/>
                <a:cs typeface="Times New Roman" pitchFamily="18" charset="0"/>
              </a:rPr>
              <a:t>　「中級教科書２」　から</a:t>
            </a:r>
            <a:r>
              <a:rPr lang="en-US" altLang="ja-JP" sz="900" dirty="0" smtClean="0">
                <a:solidFill>
                  <a:schemeClr val="tx1"/>
                </a:solidFill>
                <a:latin typeface="ＭＳ Ｐ明朝" pitchFamily="18" charset="-128"/>
                <a:ea typeface="ＭＳ Ｐ明朝" pitchFamily="18" charset="-128"/>
                <a:cs typeface="Times New Roman" pitchFamily="18" charset="0"/>
              </a:rPr>
              <a:t>)</a:t>
            </a:r>
            <a:endParaRPr kumimoji="1" lang="ja-JP" altLang="en-US" sz="900" dirty="0">
              <a:latin typeface="ＭＳ Ｐ明朝" pitchFamily="18" charset="-128"/>
              <a:ea typeface="ＭＳ Ｐ明朝" pitchFamily="18" charset="-128"/>
            </a:endParaRPr>
          </a:p>
        </p:txBody>
      </p:sp>
      <p:sp>
        <p:nvSpPr>
          <p:cNvPr id="6" name="角丸四角形 5"/>
          <p:cNvSpPr/>
          <p:nvPr/>
        </p:nvSpPr>
        <p:spPr>
          <a:xfrm>
            <a:off x="3419872" y="836712"/>
            <a:ext cx="2736304" cy="2376264"/>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latin typeface="+mj-ea"/>
                <a:ea typeface="+mj-ea"/>
              </a:rPr>
              <a:t>「</a:t>
            </a:r>
            <a:r>
              <a:rPr lang="ja-JP" altLang="en-US" sz="900" dirty="0" smtClean="0">
                <a:solidFill>
                  <a:schemeClr val="tx1"/>
                </a:solidFill>
                <a:latin typeface="+mj-ea"/>
                <a:ea typeface="+mj-ea"/>
              </a:rPr>
              <a:t>時間外労働は例外」が世界標準</a:t>
            </a:r>
            <a:endParaRPr lang="en-US" altLang="ja-JP" sz="900" dirty="0" smtClean="0">
              <a:solidFill>
                <a:schemeClr val="tx1"/>
              </a:solidFill>
              <a:latin typeface="+mj-ea"/>
              <a:ea typeface="+mj-ea"/>
            </a:endParaRPr>
          </a:p>
          <a:p>
            <a:r>
              <a:rPr lang="ja-JP" altLang="en-US" sz="900" dirty="0" smtClean="0">
                <a:solidFill>
                  <a:schemeClr val="tx1"/>
                </a:solidFill>
                <a:latin typeface="ＭＳ Ｐ明朝" pitchFamily="18" charset="-128"/>
                <a:ea typeface="ＭＳ Ｐ明朝" pitchFamily="18" charset="-128"/>
              </a:rPr>
              <a:t>　　　　　　　　　　　　　　　</a:t>
            </a:r>
            <a:r>
              <a:rPr lang="en-US" altLang="ja-JP" sz="900" dirty="0" smtClean="0">
                <a:solidFill>
                  <a:schemeClr val="tx1"/>
                </a:solidFill>
                <a:latin typeface="ＭＳ Ｐ明朝" pitchFamily="18" charset="-128"/>
                <a:ea typeface="ＭＳ Ｐ明朝" pitchFamily="18" charset="-128"/>
              </a:rPr>
              <a:t>ILO</a:t>
            </a:r>
            <a:r>
              <a:rPr lang="ja-JP" altLang="en-US" sz="900" dirty="0" smtClean="0">
                <a:solidFill>
                  <a:schemeClr val="tx1"/>
                </a:solidFill>
                <a:latin typeface="ＭＳ Ｐ明朝" pitchFamily="18" charset="-128"/>
                <a:ea typeface="ＭＳ Ｐ明朝" pitchFamily="18" charset="-128"/>
              </a:rPr>
              <a:t>勧告</a:t>
            </a:r>
            <a:r>
              <a:rPr lang="en-US" altLang="ja-JP" sz="900" dirty="0" smtClean="0">
                <a:solidFill>
                  <a:schemeClr val="tx1"/>
                </a:solidFill>
                <a:latin typeface="ＭＳ Ｐ明朝" pitchFamily="18" charset="-128"/>
                <a:ea typeface="ＭＳ Ｐ明朝" pitchFamily="18" charset="-128"/>
              </a:rPr>
              <a:t>116</a:t>
            </a:r>
            <a:r>
              <a:rPr lang="ja-JP" altLang="en-US" sz="900" dirty="0" smtClean="0">
                <a:solidFill>
                  <a:schemeClr val="tx1"/>
                </a:solidFill>
                <a:latin typeface="ＭＳ Ｐ明朝" pitchFamily="18" charset="-128"/>
                <a:ea typeface="ＭＳ Ｐ明朝" pitchFamily="18" charset="-128"/>
              </a:rPr>
              <a:t>号（</a:t>
            </a:r>
            <a:r>
              <a:rPr lang="en-US" altLang="ja-JP" sz="900" dirty="0" smtClean="0">
                <a:solidFill>
                  <a:schemeClr val="tx1"/>
                </a:solidFill>
                <a:latin typeface="ＭＳ Ｐ明朝" pitchFamily="18" charset="-128"/>
                <a:ea typeface="ＭＳ Ｐ明朝" pitchFamily="18" charset="-128"/>
              </a:rPr>
              <a:t>1962</a:t>
            </a:r>
            <a:r>
              <a:rPr lang="ja-JP" altLang="en-US" sz="900" dirty="0" smtClean="0">
                <a:solidFill>
                  <a:schemeClr val="tx1"/>
                </a:solidFill>
                <a:latin typeface="ＭＳ Ｐ明朝" pitchFamily="18" charset="-128"/>
                <a:ea typeface="ＭＳ Ｐ明朝" pitchFamily="18" charset="-128"/>
              </a:rPr>
              <a:t>年）</a:t>
            </a:r>
            <a:endParaRPr lang="en-US" altLang="ja-JP" sz="900" dirty="0" smtClean="0">
              <a:solidFill>
                <a:schemeClr val="tx1"/>
              </a:solidFill>
              <a:latin typeface="ＭＳ Ｐ明朝" pitchFamily="18" charset="-128"/>
              <a:ea typeface="ＭＳ Ｐ明朝" pitchFamily="18" charset="-128"/>
            </a:endParaRPr>
          </a:p>
          <a:p>
            <a:r>
              <a:rPr lang="ja-JP" altLang="en-US" sz="7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恒常的例外－床屋、病院、ホテル、レストラン、会社の お抱え運転手など「本質的に断続的な作業」。ついで電気、ガス、水道など「公共の利益に必要な例外的 な場合」 また、「技術的に一般の操業時間内にできない作業」（始業前の準備作業、保守要員の作業、ボイラー係、油差し、出勤簿の整理係</a:t>
            </a:r>
            <a:r>
              <a:rPr lang="en-US" altLang="ja-JP" sz="900" dirty="0" smtClean="0">
                <a:solidFill>
                  <a:schemeClr val="tx1"/>
                </a:solidFill>
                <a:latin typeface="ＭＳ Ｐ明朝" pitchFamily="18" charset="-128"/>
                <a:ea typeface="ＭＳ Ｐ明朝" pitchFamily="18" charset="-128"/>
              </a:rPr>
              <a:t>)</a:t>
            </a:r>
          </a:p>
          <a:p>
            <a:r>
              <a:rPr lang="ja-JP" altLang="en-US" sz="7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一時的、臨時的例外－事故の発生、機械設備に関し緊急の措置を要する場合、 不可抗力の場合、異常な繁忙期、停電や災害で作業不能の場合、国の緊急の場合。</a:t>
            </a:r>
          </a:p>
          <a:p>
            <a:r>
              <a:rPr lang="ja-JP" altLang="en-US" sz="7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定期的な例外－年度末の決算、棚卸し、観光業など季節的な業務。</a:t>
            </a:r>
          </a:p>
          <a:p>
            <a:pPr>
              <a:buFont typeface="Wingdings" pitchFamily="2" charset="2"/>
              <a:buNone/>
            </a:pPr>
            <a:r>
              <a:rPr lang="ja-JP" altLang="en-US" sz="900" dirty="0" smtClean="0">
                <a:solidFill>
                  <a:schemeClr val="tx1"/>
                </a:solidFill>
                <a:latin typeface="ＭＳ Ｐ明朝" pitchFamily="18" charset="-128"/>
                <a:ea typeface="ＭＳ Ｐ明朝" pitchFamily="18" charset="-128"/>
              </a:rPr>
              <a:t>　　</a:t>
            </a:r>
            <a:endParaRPr kumimoji="1" lang="ja-JP" altLang="en-US" sz="900" dirty="0">
              <a:solidFill>
                <a:schemeClr val="tx1"/>
              </a:solidFill>
              <a:latin typeface="ＭＳ Ｐ明朝" pitchFamily="18" charset="-128"/>
              <a:ea typeface="ＭＳ Ｐ明朝" pitchFamily="18" charset="-128"/>
            </a:endParaRPr>
          </a:p>
        </p:txBody>
      </p:sp>
      <p:sp>
        <p:nvSpPr>
          <p:cNvPr id="7" name="角丸四角形 6"/>
          <p:cNvSpPr/>
          <p:nvPr/>
        </p:nvSpPr>
        <p:spPr>
          <a:xfrm>
            <a:off x="6228184" y="836712"/>
            <a:ext cx="2736304" cy="2376264"/>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smtClean="0">
              <a:latin typeface="ＭＳ Ｐゴシック" pitchFamily="50" charset="-128"/>
            </a:endParaRPr>
          </a:p>
          <a:p>
            <a:r>
              <a:rPr lang="ja-JP" altLang="en-US" sz="900" dirty="0" smtClean="0">
                <a:solidFill>
                  <a:schemeClr val="tx1"/>
                </a:solidFill>
                <a:latin typeface="+mj-ea"/>
                <a:ea typeface="+mj-ea"/>
              </a:rPr>
              <a:t>日本人の労働観－戦後労働に対する意識</a:t>
            </a:r>
          </a:p>
          <a:p>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・日本における労働観は、必ずしも特殊日本的 </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なものでもなければ、固定的なものでもなく、</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個々人のその時の経済状態に応じ、最も好</a:t>
            </a:r>
            <a:r>
              <a:rPr lang="ja-JP" altLang="en-US" sz="900" dirty="0" err="1" smtClean="0">
                <a:solidFill>
                  <a:schemeClr val="tx1"/>
                </a:solidFill>
                <a:latin typeface="ＭＳ Ｐ明朝" pitchFamily="18" charset="-128"/>
                <a:ea typeface="ＭＳ Ｐ明朝" pitchFamily="18" charset="-128"/>
              </a:rPr>
              <a:t>ま</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しい制度が合理的に選択されてきた。</a:t>
            </a:r>
          </a:p>
          <a:p>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・従来から仕事を通して金銭や名声を求める意</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識は弱かった。</a:t>
            </a:r>
          </a:p>
          <a:p>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・仕事一辺倒の生き方は必ずしも望まれておら</a:t>
            </a:r>
            <a:endParaRPr lang="en-US" altLang="ja-JP" sz="900" dirty="0" smtClean="0">
              <a:solidFill>
                <a:schemeClr val="tx1"/>
              </a:solidFill>
              <a:latin typeface="ＭＳ Ｐ明朝" pitchFamily="18" charset="-128"/>
              <a:ea typeface="ＭＳ Ｐ明朝" pitchFamily="18" charset="-128"/>
            </a:endParaRPr>
          </a:p>
          <a:p>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ず、生活の一部としての仕事であった。終身雇</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　用制や年功序列的な賃金は、おそくても高度</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　成長期の終盤には、将来的には切り替わる制</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　度として受け止められていた。</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　　　　　　（「</a:t>
            </a:r>
            <a:r>
              <a:rPr lang="zh-TW" altLang="en-US" sz="900" dirty="0" smtClean="0">
                <a:solidFill>
                  <a:schemeClr val="tx1"/>
                </a:solidFill>
                <a:latin typeface="ＭＳ Ｐ明朝" pitchFamily="18" charset="-128"/>
                <a:ea typeface="ＭＳ Ｐ明朝" pitchFamily="18" charset="-128"/>
              </a:rPr>
              <a:t>大原社研</a:t>
            </a:r>
            <a:r>
              <a:rPr lang="ja-JP" altLang="en-US" sz="900" dirty="0" smtClean="0">
                <a:solidFill>
                  <a:schemeClr val="tx1"/>
                </a:solidFill>
                <a:latin typeface="ＭＳ Ｐ明朝" pitchFamily="18" charset="-128"/>
                <a:ea typeface="ＭＳ Ｐ明朝" pitchFamily="18" charset="-128"/>
              </a:rPr>
              <a:t>」　</a:t>
            </a:r>
            <a:r>
              <a:rPr lang="zh-TW" altLang="en-US" sz="900" dirty="0" smtClean="0">
                <a:solidFill>
                  <a:schemeClr val="tx1"/>
                </a:solidFill>
                <a:latin typeface="ＭＳ Ｐ明朝" pitchFamily="18" charset="-128"/>
                <a:ea typeface="ＭＳ Ｐ明朝" pitchFamily="18" charset="-128"/>
              </a:rPr>
              <a:t>№</a:t>
            </a:r>
            <a:r>
              <a:rPr lang="en-US" altLang="ja-JP" sz="900" dirty="0" smtClean="0">
                <a:solidFill>
                  <a:schemeClr val="tx1"/>
                </a:solidFill>
                <a:latin typeface="ＭＳ Ｐ明朝" pitchFamily="18" charset="-128"/>
                <a:ea typeface="ＭＳ Ｐ明朝" pitchFamily="18" charset="-128"/>
              </a:rPr>
              <a:t>542</a:t>
            </a:r>
            <a:r>
              <a:rPr lang="ja-JP" altLang="en-US" sz="900" dirty="0" err="1" smtClean="0">
                <a:solidFill>
                  <a:schemeClr val="tx1"/>
                </a:solidFill>
                <a:latin typeface="ＭＳ Ｐ明朝" pitchFamily="18" charset="-128"/>
                <a:ea typeface="ＭＳ Ｐ明朝" pitchFamily="18" charset="-128"/>
              </a:rPr>
              <a:t>、</a:t>
            </a:r>
            <a:r>
              <a:rPr lang="en-US" altLang="ja-JP" sz="900" dirty="0" smtClean="0">
                <a:solidFill>
                  <a:schemeClr val="tx1"/>
                </a:solidFill>
                <a:latin typeface="ＭＳ Ｐ明朝" pitchFamily="18" charset="-128"/>
                <a:ea typeface="ＭＳ Ｐ明朝" pitchFamily="18" charset="-128"/>
              </a:rPr>
              <a:t>2004.1</a:t>
            </a:r>
            <a:r>
              <a:rPr lang="ja-JP" altLang="en-US" sz="900" dirty="0" smtClean="0">
                <a:solidFill>
                  <a:schemeClr val="tx1"/>
                </a:solidFill>
                <a:latin typeface="ＭＳ Ｐ明朝" pitchFamily="18" charset="-128"/>
                <a:ea typeface="ＭＳ Ｐ明朝" pitchFamily="18" charset="-128"/>
              </a:rPr>
              <a:t>から</a:t>
            </a:r>
            <a:r>
              <a:rPr lang="en-US" altLang="ja-JP" sz="900" dirty="0" smtClean="0">
                <a:solidFill>
                  <a:schemeClr val="tx1"/>
                </a:solidFill>
                <a:latin typeface="ＭＳ Ｐ明朝" pitchFamily="18" charset="-128"/>
                <a:ea typeface="ＭＳ Ｐ明朝" pitchFamily="18" charset="-128"/>
              </a:rPr>
              <a:t>)</a:t>
            </a:r>
            <a:endParaRPr lang="zh-TW" altLang="en-US" sz="900" dirty="0" smtClean="0">
              <a:solidFill>
                <a:schemeClr val="tx1"/>
              </a:solidFill>
              <a:latin typeface="ＭＳ Ｐ明朝" pitchFamily="18" charset="-128"/>
              <a:ea typeface="ＭＳ Ｐ明朝" pitchFamily="18" charset="-128"/>
            </a:endParaRPr>
          </a:p>
          <a:p>
            <a:pPr algn="ctr"/>
            <a:endParaRPr kumimoji="1" lang="ja-JP" altLang="en-US" sz="900" dirty="0">
              <a:solidFill>
                <a:schemeClr val="tx1"/>
              </a:solidFill>
              <a:latin typeface="ＭＳ Ｐ明朝" pitchFamily="18" charset="-128"/>
              <a:ea typeface="ＭＳ Ｐ明朝" pitchFamily="18" charset="-128"/>
            </a:endParaRPr>
          </a:p>
        </p:txBody>
      </p:sp>
      <p:sp>
        <p:nvSpPr>
          <p:cNvPr id="8" name="正方形/長方形 7"/>
          <p:cNvSpPr/>
          <p:nvPr/>
        </p:nvSpPr>
        <p:spPr>
          <a:xfrm>
            <a:off x="539552" y="3645024"/>
            <a:ext cx="374441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「送受信」機能－若者、女性を中心に創造的に発展させよう！</a:t>
            </a:r>
            <a:endParaRPr kumimoji="1" lang="ja-JP" altLang="en-US" sz="1050" dirty="0">
              <a:solidFill>
                <a:schemeClr val="tx1"/>
              </a:solidFill>
              <a:latin typeface="ＭＳ Ｐ明朝" pitchFamily="18" charset="-128"/>
              <a:ea typeface="ＭＳ Ｐ明朝" pitchFamily="18" charset="-128"/>
            </a:endParaRPr>
          </a:p>
        </p:txBody>
      </p:sp>
      <p:sp>
        <p:nvSpPr>
          <p:cNvPr id="9" name="正方形/長方形 8"/>
          <p:cNvSpPr/>
          <p:nvPr/>
        </p:nvSpPr>
        <p:spPr>
          <a:xfrm>
            <a:off x="539552" y="4077072"/>
            <a:ext cx="3744416" cy="108012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送信</a:t>
            </a:r>
            <a:endParaRPr kumimoji="1" lang="ja-JP" altLang="en-US" sz="1050" dirty="0">
              <a:solidFill>
                <a:schemeClr val="tx1"/>
              </a:solidFill>
              <a:latin typeface="ＭＳ Ｐ明朝" pitchFamily="18" charset="-128"/>
              <a:ea typeface="ＭＳ Ｐ明朝" pitchFamily="18" charset="-128"/>
            </a:endParaRPr>
          </a:p>
        </p:txBody>
      </p:sp>
      <p:sp>
        <p:nvSpPr>
          <p:cNvPr id="10" name="正方形/長方形 9"/>
          <p:cNvSpPr/>
          <p:nvPr/>
        </p:nvSpPr>
        <p:spPr>
          <a:xfrm>
            <a:off x="539552" y="5373216"/>
            <a:ext cx="3744416" cy="1008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受信</a:t>
            </a:r>
            <a:endParaRPr kumimoji="1" lang="ja-JP" altLang="en-US" sz="1050" dirty="0">
              <a:solidFill>
                <a:schemeClr val="tx1"/>
              </a:solidFill>
              <a:latin typeface="ＭＳ Ｐ明朝" pitchFamily="18" charset="-128"/>
              <a:ea typeface="ＭＳ Ｐ明朝" pitchFamily="18" charset="-128"/>
            </a:endParaRPr>
          </a:p>
        </p:txBody>
      </p:sp>
      <p:sp>
        <p:nvSpPr>
          <p:cNvPr id="11" name="左中かっこ 10"/>
          <p:cNvSpPr/>
          <p:nvPr/>
        </p:nvSpPr>
        <p:spPr>
          <a:xfrm>
            <a:off x="971600" y="4221088"/>
            <a:ext cx="288032" cy="864096"/>
          </a:xfrm>
          <a:prstGeom prst="leftBrace">
            <a:avLst>
              <a:gd name="adj1" fmla="val 8333"/>
              <a:gd name="adj2" fmla="val 48898"/>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左中かっこ 11"/>
          <p:cNvSpPr/>
          <p:nvPr/>
        </p:nvSpPr>
        <p:spPr>
          <a:xfrm>
            <a:off x="971600" y="5517232"/>
            <a:ext cx="288032" cy="720080"/>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角丸四角形 12"/>
          <p:cNvSpPr/>
          <p:nvPr/>
        </p:nvSpPr>
        <p:spPr>
          <a:xfrm>
            <a:off x="2483768" y="4941168"/>
            <a:ext cx="1440160" cy="504056"/>
          </a:xfrm>
          <a:prstGeom prst="round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担当者任せでなく、執行部総がかり知恵</a:t>
            </a:r>
            <a:endParaRPr kumimoji="1" lang="ja-JP" altLang="en-US" sz="1050" dirty="0">
              <a:solidFill>
                <a:schemeClr val="tx1"/>
              </a:solidFill>
              <a:latin typeface="ＭＳ Ｐ明朝" pitchFamily="18" charset="-128"/>
              <a:ea typeface="ＭＳ Ｐ明朝" pitchFamily="18" charset="-128"/>
            </a:endParaRPr>
          </a:p>
        </p:txBody>
      </p:sp>
      <p:sp>
        <p:nvSpPr>
          <p:cNvPr id="14" name="正方形/長方形 13"/>
          <p:cNvSpPr/>
          <p:nvPr/>
        </p:nvSpPr>
        <p:spPr>
          <a:xfrm>
            <a:off x="1331640" y="4221088"/>
            <a:ext cx="57606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本部</a:t>
            </a:r>
            <a:endParaRPr kumimoji="1" lang="ja-JP" altLang="en-US" sz="900" dirty="0">
              <a:solidFill>
                <a:schemeClr val="tx1"/>
              </a:solidFill>
              <a:latin typeface="ＭＳ Ｐ明朝" pitchFamily="18" charset="-128"/>
              <a:ea typeface="ＭＳ Ｐ明朝" pitchFamily="18" charset="-128"/>
            </a:endParaRPr>
          </a:p>
        </p:txBody>
      </p:sp>
      <p:sp>
        <p:nvSpPr>
          <p:cNvPr id="15" name="正方形/長方形 14"/>
          <p:cNvSpPr/>
          <p:nvPr/>
        </p:nvSpPr>
        <p:spPr>
          <a:xfrm>
            <a:off x="2483768" y="4221088"/>
            <a:ext cx="648072"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組合員</a:t>
            </a:r>
            <a:endParaRPr kumimoji="1" lang="ja-JP" altLang="en-US" sz="900" dirty="0">
              <a:solidFill>
                <a:schemeClr val="tx1"/>
              </a:solidFill>
              <a:latin typeface="ＭＳ Ｐ明朝" pitchFamily="18" charset="-128"/>
              <a:ea typeface="ＭＳ Ｐ明朝" pitchFamily="18" charset="-128"/>
            </a:endParaRPr>
          </a:p>
        </p:txBody>
      </p:sp>
      <p:sp>
        <p:nvSpPr>
          <p:cNvPr id="16" name="正方形/長方形 15"/>
          <p:cNvSpPr/>
          <p:nvPr/>
        </p:nvSpPr>
        <p:spPr>
          <a:xfrm>
            <a:off x="1619672" y="4581128"/>
            <a:ext cx="504056"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支部</a:t>
            </a:r>
            <a:endParaRPr kumimoji="1" lang="ja-JP" altLang="en-US" sz="900" dirty="0">
              <a:solidFill>
                <a:schemeClr val="tx1"/>
              </a:solidFill>
              <a:latin typeface="ＭＳ Ｐ明朝" pitchFamily="18" charset="-128"/>
              <a:ea typeface="ＭＳ Ｐ明朝" pitchFamily="18" charset="-128"/>
            </a:endParaRPr>
          </a:p>
        </p:txBody>
      </p:sp>
      <p:cxnSp>
        <p:nvCxnSpPr>
          <p:cNvPr id="18" name="直線矢印コネクタ 17"/>
          <p:cNvCxnSpPr/>
          <p:nvPr/>
        </p:nvCxnSpPr>
        <p:spPr>
          <a:xfrm>
            <a:off x="1979712" y="4365104"/>
            <a:ext cx="432048" cy="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2195736" y="4437112"/>
            <a:ext cx="216024" cy="216024"/>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2699792" y="4581128"/>
            <a:ext cx="936104" cy="21602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latin typeface="ＭＳ Ｐ明朝" pitchFamily="18" charset="-128"/>
                <a:ea typeface="ＭＳ Ｐ明朝" pitchFamily="18" charset="-128"/>
              </a:rPr>
              <a:t>媒体の</a:t>
            </a:r>
            <a:r>
              <a:rPr kumimoji="1" lang="ja-JP" altLang="en-US" sz="900" dirty="0" smtClean="0">
                <a:latin typeface="ＭＳ Ｐ明朝" pitchFamily="18" charset="-128"/>
                <a:ea typeface="ＭＳ Ｐ明朝" pitchFamily="18" charset="-128"/>
              </a:rPr>
              <a:t>中心を何にするのか。</a:t>
            </a:r>
            <a:endParaRPr kumimoji="1" lang="ja-JP" altLang="en-US" sz="900" dirty="0">
              <a:latin typeface="ＭＳ Ｐ明朝" pitchFamily="18" charset="-128"/>
              <a:ea typeface="ＭＳ Ｐ明朝" pitchFamily="18" charset="-128"/>
            </a:endParaRPr>
          </a:p>
        </p:txBody>
      </p:sp>
      <p:sp>
        <p:nvSpPr>
          <p:cNvPr id="25" name="正方形/長方形 24"/>
          <p:cNvSpPr/>
          <p:nvPr/>
        </p:nvSpPr>
        <p:spPr>
          <a:xfrm>
            <a:off x="2699792" y="5589240"/>
            <a:ext cx="936104" cy="6480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職場の声</a:t>
            </a:r>
            <a:endParaRPr kumimoji="1" lang="en-US" altLang="ja-JP" sz="900" dirty="0" smtClean="0">
              <a:solidFill>
                <a:schemeClr val="tx1"/>
              </a:solidFill>
              <a:latin typeface="ＭＳ Ｐ明朝" pitchFamily="18" charset="-128"/>
              <a:ea typeface="ＭＳ Ｐ明朝" pitchFamily="18" charset="-128"/>
            </a:endParaRPr>
          </a:p>
          <a:p>
            <a:r>
              <a:rPr kumimoji="1" lang="ja-JP" altLang="en-US" sz="900" dirty="0" smtClean="0">
                <a:solidFill>
                  <a:schemeClr val="tx1"/>
                </a:solidFill>
                <a:latin typeface="ＭＳ Ｐ明朝" pitchFamily="18" charset="-128"/>
                <a:ea typeface="ＭＳ Ｐ明朝" pitchFamily="18" charset="-128"/>
              </a:rPr>
              <a:t>ニュース</a:t>
            </a:r>
            <a:endParaRPr kumimoji="1"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メール</a:t>
            </a:r>
            <a:endParaRPr lang="en-US" altLang="ja-JP" sz="900" dirty="0" smtClean="0">
              <a:solidFill>
                <a:schemeClr val="tx1"/>
              </a:solidFill>
              <a:latin typeface="ＭＳ Ｐ明朝" pitchFamily="18" charset="-128"/>
              <a:ea typeface="ＭＳ Ｐ明朝" pitchFamily="18" charset="-128"/>
            </a:endParaRPr>
          </a:p>
          <a:p>
            <a:r>
              <a:rPr kumimoji="1" lang="ja-JP" altLang="en-US" sz="900" dirty="0" smtClean="0">
                <a:solidFill>
                  <a:schemeClr val="tx1"/>
                </a:solidFill>
                <a:latin typeface="ＭＳ Ｐ明朝" pitchFamily="18" charset="-128"/>
                <a:ea typeface="ＭＳ Ｐ明朝" pitchFamily="18" charset="-128"/>
              </a:rPr>
              <a:t>ツィッタ</a:t>
            </a:r>
            <a:r>
              <a:rPr kumimoji="1" lang="en-US" altLang="ja-JP" sz="900" dirty="0" smtClean="0">
                <a:solidFill>
                  <a:schemeClr val="tx1"/>
                </a:solidFill>
                <a:latin typeface="ＭＳ Ｐ明朝" pitchFamily="18" charset="-128"/>
                <a:ea typeface="ＭＳ Ｐ明朝" pitchFamily="18" charset="-128"/>
              </a:rPr>
              <a:t>―</a:t>
            </a:r>
            <a:endParaRPr kumimoji="1" lang="ja-JP" altLang="en-US" sz="900" dirty="0">
              <a:solidFill>
                <a:schemeClr val="tx1"/>
              </a:solidFill>
              <a:latin typeface="ＭＳ Ｐ明朝" pitchFamily="18" charset="-128"/>
              <a:ea typeface="ＭＳ Ｐ明朝" pitchFamily="18" charset="-128"/>
            </a:endParaRPr>
          </a:p>
        </p:txBody>
      </p:sp>
      <p:sp>
        <p:nvSpPr>
          <p:cNvPr id="26" name="正方形/長方形 25"/>
          <p:cNvSpPr/>
          <p:nvPr/>
        </p:nvSpPr>
        <p:spPr>
          <a:xfrm>
            <a:off x="1619672" y="6021288"/>
            <a:ext cx="504056"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支部</a:t>
            </a:r>
            <a:endParaRPr kumimoji="1" lang="ja-JP" altLang="en-US" sz="900" dirty="0">
              <a:solidFill>
                <a:schemeClr val="tx1"/>
              </a:solidFill>
              <a:latin typeface="ＭＳ Ｐ明朝" pitchFamily="18" charset="-128"/>
              <a:ea typeface="ＭＳ Ｐ明朝" pitchFamily="18" charset="-128"/>
            </a:endParaRPr>
          </a:p>
        </p:txBody>
      </p:sp>
      <p:sp>
        <p:nvSpPr>
          <p:cNvPr id="27" name="正方形/長方形 26"/>
          <p:cNvSpPr/>
          <p:nvPr/>
        </p:nvSpPr>
        <p:spPr>
          <a:xfrm>
            <a:off x="1331640" y="5589240"/>
            <a:ext cx="57606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本部</a:t>
            </a:r>
            <a:endParaRPr kumimoji="1" lang="ja-JP" altLang="en-US" sz="900" dirty="0">
              <a:solidFill>
                <a:schemeClr val="tx1"/>
              </a:solidFill>
              <a:latin typeface="ＭＳ Ｐ明朝" pitchFamily="18" charset="-128"/>
              <a:ea typeface="ＭＳ Ｐ明朝" pitchFamily="18" charset="-128"/>
            </a:endParaRPr>
          </a:p>
        </p:txBody>
      </p:sp>
      <p:cxnSp>
        <p:nvCxnSpPr>
          <p:cNvPr id="29" name="直線矢印コネクタ 28"/>
          <p:cNvCxnSpPr/>
          <p:nvPr/>
        </p:nvCxnSpPr>
        <p:spPr>
          <a:xfrm flipH="1">
            <a:off x="2051720" y="5733256"/>
            <a:ext cx="432048" cy="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2195736" y="6093296"/>
            <a:ext cx="288032" cy="0"/>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1403648" y="4509120"/>
            <a:ext cx="144016" cy="216024"/>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H="1" flipV="1">
            <a:off x="1475656" y="5877272"/>
            <a:ext cx="72008" cy="216024"/>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8" name="Picture 2" descr="C:\Users\佐藤陵一\Pictures\MP Navigator EX\2009_06_14\IMG.jpg"/>
          <p:cNvPicPr>
            <a:picLocks noChangeAspect="1" noChangeArrowheads="1"/>
          </p:cNvPicPr>
          <p:nvPr/>
        </p:nvPicPr>
        <p:blipFill>
          <a:blip r:embed="rId2" cstate="print"/>
          <a:srcRect/>
          <a:stretch>
            <a:fillRect/>
          </a:stretch>
        </p:blipFill>
        <p:spPr bwMode="auto">
          <a:xfrm>
            <a:off x="4499992" y="3501008"/>
            <a:ext cx="4422927" cy="2952328"/>
          </a:xfrm>
          <a:prstGeom prst="rect">
            <a:avLst/>
          </a:prstGeom>
          <a:ln>
            <a:noFill/>
          </a:ln>
          <a:effectLst>
            <a:softEdge rad="112500"/>
          </a:effectLst>
        </p:spPr>
      </p:pic>
      <p:sp>
        <p:nvSpPr>
          <p:cNvPr id="37" name="正方形/長方形 36"/>
          <p:cNvSpPr/>
          <p:nvPr/>
        </p:nvSpPr>
        <p:spPr>
          <a:xfrm>
            <a:off x="5436096" y="6381328"/>
            <a:ext cx="2736304"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労働組合は「目立ってなんぼ」という青年部の組合員</a:t>
            </a:r>
            <a:endParaRPr kumimoji="1" lang="ja-JP" altLang="en-US" sz="900" dirty="0">
              <a:solidFill>
                <a:schemeClr val="tx1"/>
              </a:solidFill>
              <a:latin typeface="ＭＳ Ｐ明朝" pitchFamily="18" charset="-128"/>
              <a:ea typeface="ＭＳ Ｐ明朝" pitchFamily="18" charset="-128"/>
            </a:endParaRPr>
          </a:p>
        </p:txBody>
      </p:sp>
      <p:sp>
        <p:nvSpPr>
          <p:cNvPr id="28" name="正方形/長方形 27"/>
          <p:cNvSpPr/>
          <p:nvPr/>
        </p:nvSpPr>
        <p:spPr>
          <a:xfrm>
            <a:off x="3347864" y="5805264"/>
            <a:ext cx="79208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ＭＳ Ｐ明朝" pitchFamily="18" charset="-128"/>
                <a:ea typeface="ＭＳ Ｐ明朝" pitchFamily="18" charset="-128"/>
              </a:rPr>
              <a:t>「通信員」」</a:t>
            </a:r>
            <a:endParaRPr kumimoji="1" lang="ja-JP" altLang="en-US" sz="900" dirty="0">
              <a:solidFill>
                <a:schemeClr val="tx1"/>
              </a:solidFill>
              <a:latin typeface="ＭＳ Ｐ明朝" pitchFamily="18" charset="-128"/>
              <a:ea typeface="ＭＳ Ｐ明朝" pitchFamily="18" charset="-128"/>
            </a:endParaRPr>
          </a:p>
        </p:txBody>
      </p:sp>
      <p:sp>
        <p:nvSpPr>
          <p:cNvPr id="30" name="スライド番号プレースホルダ 29"/>
          <p:cNvSpPr>
            <a:spLocks noGrp="1"/>
          </p:cNvSpPr>
          <p:nvPr>
            <p:ph type="sldNum" sz="quarter" idx="12"/>
          </p:nvPr>
        </p:nvSpPr>
        <p:spPr/>
        <p:txBody>
          <a:bodyPr/>
          <a:lstStyle/>
          <a:p>
            <a:pPr>
              <a:defRPr/>
            </a:pPr>
            <a:fld id="{51C0D737-68A4-40CF-B1FB-5C03185B3B7B}"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3064</TotalTime>
  <Words>2739</Words>
  <Application>Microsoft Office PowerPoint</Application>
  <PresentationFormat>画面に合わせる (4:3)</PresentationFormat>
  <Paragraphs>508</Paragraphs>
  <Slides>8</Slides>
  <Notes>3</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 Common Sense 　　　　　号外　2012.4　　 　　　　　ryo-sato@hyper.ocn.ne.jp  </vt:lpstr>
      <vt:lpstr>      　　</vt:lpstr>
      <vt:lpstr>スライド 3</vt:lpstr>
      <vt:lpstr>スライド 4</vt:lpstr>
      <vt:lpstr>スライド 5</vt:lpstr>
      <vt:lpstr>スライド 6</vt:lpstr>
      <vt:lpstr>スライド 7</vt:lpstr>
      <vt:lpstr>スライド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DIGITAL OASYS</dc:creator>
  <cp:lastModifiedBy>佐藤陵一</cp:lastModifiedBy>
  <cp:revision>55</cp:revision>
  <dcterms:created xsi:type="dcterms:W3CDTF">2012-02-13T08:22:51Z</dcterms:created>
  <dcterms:modified xsi:type="dcterms:W3CDTF">2012-03-21T07:22:08Z</dcterms:modified>
</cp:coreProperties>
</file>