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Default Extension="sldx" ContentType="application/vnd.openxmlformats-officedocument.presentationml.slide"/>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Lst>
  <p:notesMasterIdLst>
    <p:notesMasterId r:id="rId14"/>
  </p:notesMasterIdLst>
  <p:sldIdLst>
    <p:sldId id="268" r:id="rId2"/>
    <p:sldId id="258" r:id="rId3"/>
    <p:sldId id="259" r:id="rId4"/>
    <p:sldId id="261" r:id="rId5"/>
    <p:sldId id="267" r:id="rId6"/>
    <p:sldId id="260" r:id="rId7"/>
    <p:sldId id="262" r:id="rId8"/>
    <p:sldId id="269" r:id="rId9"/>
    <p:sldId id="270" r:id="rId10"/>
    <p:sldId id="273" r:id="rId11"/>
    <p:sldId id="274" r:id="rId12"/>
    <p:sldId id="276" r:id="rId13"/>
  </p:sldIdLst>
  <p:sldSz cx="6858000" cy="9144000" type="screen4x3"/>
  <p:notesSz cx="6858000" cy="994568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p:scale>
          <a:sx n="100" d="100"/>
          <a:sy n="100" d="100"/>
        </p:scale>
        <p:origin x="-1014" y="2454"/>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200" d="100"/>
          <a:sy n="200" d="100"/>
        </p:scale>
        <p:origin x="-78" y="7836"/>
      </p:cViewPr>
      <p:guideLst>
        <p:guide orient="horz" pos="3132"/>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______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pieChart>
        <c:varyColors val="1"/>
        <c:ser>
          <c:idx val="0"/>
          <c:order val="0"/>
          <c:tx>
            <c:strRef>
              <c:f>Sheet1!$B$1</c:f>
              <c:strCache>
                <c:ptCount val="1"/>
                <c:pt idx="0">
                  <c:v>委託料</c:v>
                </c:pt>
              </c:strCache>
            </c:strRef>
          </c:tx>
          <c:explosion val="9"/>
          <c:dLbls>
            <c:dLbl>
              <c:idx val="0"/>
              <c:layout>
                <c:manualLayout>
                  <c:x val="-0.15856695486215844"/>
                  <c:y val="2.1561350733109486E-2"/>
                </c:manualLayout>
              </c:layout>
              <c:tx>
                <c:rich>
                  <a:bodyPr/>
                  <a:lstStyle/>
                  <a:p>
                    <a:r>
                      <a:rPr lang="ja-JP" altLang="en-US" dirty="0">
                        <a:solidFill>
                          <a:schemeClr val="tx1"/>
                        </a:solidFill>
                        <a:latin typeface="ＭＳ Ｐ明朝" pitchFamily="18" charset="-128"/>
                        <a:ea typeface="ＭＳ Ｐ明朝" pitchFamily="18" charset="-128"/>
                      </a:rPr>
                      <a:t>施</a:t>
                    </a:r>
                    <a:r>
                      <a:rPr lang="ja-JP" altLang="en-US" dirty="0"/>
                      <a:t>設管理</a:t>
                    </a:r>
                    <a:r>
                      <a:rPr lang="en-US" altLang="ja-JP" dirty="0"/>
                      <a:t>, </a:t>
                    </a:r>
                    <a:endParaRPr lang="en-US" altLang="ja-JP" dirty="0" smtClean="0"/>
                  </a:p>
                  <a:p>
                    <a:r>
                      <a:rPr lang="en-US" altLang="ja-JP" dirty="0" smtClean="0"/>
                      <a:t>244</a:t>
                    </a:r>
                    <a:endParaRPr lang="en-US" altLang="ja-JP" dirty="0"/>
                  </a:p>
                </c:rich>
              </c:tx>
              <c:showLegendKey val="1"/>
              <c:showVal val="1"/>
              <c:showCatName val="1"/>
            </c:dLbl>
            <c:dLbl>
              <c:idx val="1"/>
              <c:layout>
                <c:manualLayout>
                  <c:x val="0.16290538650467473"/>
                  <c:y val="-3.2456151595691644E-2"/>
                </c:manualLayout>
              </c:layout>
              <c:showLegendKey val="1"/>
              <c:showVal val="1"/>
              <c:showCatName val="1"/>
            </c:dLbl>
            <c:dLbl>
              <c:idx val="2"/>
              <c:layout>
                <c:manualLayout>
                  <c:x val="-6.5973820369165326E-2"/>
                  <c:y val="-9.1453513712151623E-3"/>
                </c:manualLayout>
              </c:layout>
              <c:showLegendKey val="1"/>
              <c:showVal val="1"/>
              <c:showCatName val="1"/>
            </c:dLbl>
            <c:txPr>
              <a:bodyPr/>
              <a:lstStyle/>
              <a:p>
                <a:pPr>
                  <a:defRPr sz="1050">
                    <a:solidFill>
                      <a:schemeClr val="tx1"/>
                    </a:solidFill>
                    <a:latin typeface="ＭＳ Ｐ明朝" pitchFamily="18" charset="-128"/>
                    <a:ea typeface="ＭＳ Ｐ明朝" pitchFamily="18" charset="-128"/>
                  </a:defRPr>
                </a:pPr>
                <a:endParaRPr lang="ja-JP"/>
              </a:p>
            </c:txPr>
            <c:showLegendKey val="1"/>
            <c:showVal val="1"/>
            <c:showCatName val="1"/>
            <c:showLeaderLines val="1"/>
          </c:dLbls>
          <c:cat>
            <c:strRef>
              <c:f>Sheet1!$A$2:$A$9</c:f>
              <c:strCache>
                <c:ptCount val="8"/>
                <c:pt idx="0">
                  <c:v>施設管理</c:v>
                </c:pt>
                <c:pt idx="1">
                  <c:v>除雪・道路管理</c:v>
                </c:pt>
                <c:pt idx="2">
                  <c:v>清掃事業</c:v>
                </c:pt>
                <c:pt idx="3">
                  <c:v>施設整備</c:v>
                </c:pt>
                <c:pt idx="4">
                  <c:v>福祉サービス</c:v>
                </c:pt>
                <c:pt idx="5">
                  <c:v>システム管理</c:v>
                </c:pt>
                <c:pt idx="6">
                  <c:v>学校給食</c:v>
                </c:pt>
                <c:pt idx="7">
                  <c:v>その他</c:v>
                </c:pt>
              </c:strCache>
            </c:strRef>
          </c:cat>
          <c:val>
            <c:numRef>
              <c:f>Sheet1!$B$2:$B$9</c:f>
              <c:numCache>
                <c:formatCode>General</c:formatCode>
                <c:ptCount val="8"/>
                <c:pt idx="0">
                  <c:v>244</c:v>
                </c:pt>
                <c:pt idx="1">
                  <c:v>182</c:v>
                </c:pt>
                <c:pt idx="2">
                  <c:v>74</c:v>
                </c:pt>
                <c:pt idx="3">
                  <c:v>59</c:v>
                </c:pt>
                <c:pt idx="4">
                  <c:v>56</c:v>
                </c:pt>
                <c:pt idx="5">
                  <c:v>45</c:v>
                </c:pt>
                <c:pt idx="6">
                  <c:v>41</c:v>
                </c:pt>
                <c:pt idx="7">
                  <c:v>39</c:v>
                </c:pt>
              </c:numCache>
            </c:numRef>
          </c:val>
        </c:ser>
        <c:firstSliceAng val="0"/>
      </c:pieChart>
    </c:plotArea>
    <c:plotVisOnly val="1"/>
  </c:chart>
  <c:txPr>
    <a:bodyPr/>
    <a:lstStyle/>
    <a:p>
      <a:pPr>
        <a:defRPr sz="1800"/>
      </a:pPr>
      <a:endParaRPr lang="ja-JP"/>
    </a:p>
  </c:tx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0.55357</cdr:x>
      <cdr:y>0.41026</cdr:y>
    </cdr:from>
    <cdr:to>
      <cdr:x>0.75</cdr:x>
      <cdr:y>0.48718</cdr:y>
    </cdr:to>
    <cdr:sp macro="" textlink="">
      <cdr:nvSpPr>
        <cdr:cNvPr id="2" name="正方形/長方形 1"/>
        <cdr:cNvSpPr/>
      </cdr:nvSpPr>
      <cdr:spPr>
        <a:xfrm xmlns:a="http://schemas.openxmlformats.org/drawingml/2006/main">
          <a:off x="2232248" y="1152127"/>
          <a:ext cx="792088" cy="216024"/>
        </a:xfrm>
        <a:prstGeom xmlns:a="http://schemas.openxmlformats.org/drawingml/2006/main" prst="rect">
          <a:avLst/>
        </a:prstGeom>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sz="900" dirty="0" smtClean="0">
              <a:solidFill>
                <a:schemeClr val="tx1"/>
              </a:solidFill>
              <a:latin typeface="ＭＳ Ｐ明朝" pitchFamily="18" charset="-128"/>
              <a:ea typeface="ＭＳ Ｐ明朝" pitchFamily="18" charset="-128"/>
            </a:rPr>
            <a:t>単位：億円</a:t>
          </a:r>
          <a:endParaRPr lang="ja-JP" sz="900" dirty="0">
            <a:solidFill>
              <a:schemeClr val="tx1"/>
            </a:solidFill>
            <a:latin typeface="ＭＳ Ｐ明朝" pitchFamily="18" charset="-128"/>
            <a:ea typeface="ＭＳ Ｐ明朝" pitchFamily="18" charset="-12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96888"/>
          </a:xfrm>
          <a:prstGeom prst="rect">
            <a:avLst/>
          </a:prstGeom>
        </p:spPr>
        <p:txBody>
          <a:bodyPr vert="horz" lIns="91440" tIns="45720" rIns="91440" bIns="45720" rtlCol="0"/>
          <a:lstStyle>
            <a:lvl1pPr algn="r">
              <a:defRPr sz="1200"/>
            </a:lvl1pPr>
          </a:lstStyle>
          <a:p>
            <a:fld id="{530DBD0E-FFDA-4B6C-87E7-955E348F3AE1}" type="datetimeFigureOut">
              <a:rPr kumimoji="1" lang="ja-JP" altLang="en-US" smtClean="0"/>
              <a:pPr/>
              <a:t>2012/3/24</a:t>
            </a:fld>
            <a:endParaRPr kumimoji="1" lang="ja-JP" altLang="en-US"/>
          </a:p>
        </p:txBody>
      </p:sp>
      <p:sp>
        <p:nvSpPr>
          <p:cNvPr id="4" name="スライド イメージ プレースホルダ 3"/>
          <p:cNvSpPr>
            <a:spLocks noGrp="1" noRot="1" noChangeAspect="1"/>
          </p:cNvSpPr>
          <p:nvPr>
            <p:ph type="sldImg" idx="2"/>
          </p:nvPr>
        </p:nvSpPr>
        <p:spPr>
          <a:xfrm>
            <a:off x="2030413" y="746125"/>
            <a:ext cx="2797175" cy="37290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724400"/>
            <a:ext cx="5486400" cy="44751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47213"/>
            <a:ext cx="2971800"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9447213"/>
            <a:ext cx="2971800" cy="496887"/>
          </a:xfrm>
          <a:prstGeom prst="rect">
            <a:avLst/>
          </a:prstGeom>
        </p:spPr>
        <p:txBody>
          <a:bodyPr vert="horz" lIns="91440" tIns="45720" rIns="91440" bIns="45720" rtlCol="0" anchor="b"/>
          <a:lstStyle>
            <a:lvl1pPr algn="r">
              <a:defRPr sz="1200"/>
            </a:lvl1pPr>
          </a:lstStyle>
          <a:p>
            <a:fld id="{AF078294-7CB6-46CD-A00F-7076DE73A995}"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050" dirty="0" smtClean="0">
                <a:latin typeface="ＭＳ Ｐ明朝" pitchFamily="18" charset="-128"/>
                <a:ea typeface="ＭＳ Ｐ明朝" pitchFamily="18" charset="-128"/>
              </a:rPr>
              <a:t>報道（２０１２．３．２４）によると、公契約条例は継続審議となると伝えられ</a:t>
            </a:r>
            <a:r>
              <a:rPr lang="ja-JP" altLang="en-US" sz="1050" dirty="0" smtClean="0">
                <a:latin typeface="ＭＳ Ｐ明朝" pitchFamily="18" charset="-128"/>
                <a:ea typeface="ＭＳ Ｐ明朝" pitchFamily="18" charset="-128"/>
              </a:rPr>
              <a:t>て</a:t>
            </a:r>
            <a:r>
              <a:rPr kumimoji="1" lang="ja-JP" altLang="en-US" sz="1050" dirty="0" smtClean="0">
                <a:latin typeface="ＭＳ Ｐ明朝" pitchFamily="18" charset="-128"/>
                <a:ea typeface="ＭＳ Ｐ明朝" pitchFamily="18" charset="-128"/>
              </a:rPr>
              <a:t>いる。</a:t>
            </a:r>
            <a:endParaRPr kumimoji="1" lang="en-US" altLang="ja-JP" sz="1050" dirty="0" smtClean="0">
              <a:latin typeface="ＭＳ Ｐ明朝" pitchFamily="18" charset="-128"/>
              <a:ea typeface="ＭＳ Ｐ明朝" pitchFamily="18" charset="-128"/>
            </a:endParaRPr>
          </a:p>
          <a:p>
            <a:r>
              <a:rPr lang="ja-JP" altLang="en-US" sz="1050" dirty="0" smtClean="0">
                <a:latin typeface="ＭＳ Ｐ明朝" pitchFamily="18" charset="-128"/>
                <a:ea typeface="ＭＳ Ｐ明朝" pitchFamily="18" charset="-128"/>
              </a:rPr>
              <a:t>理由</a:t>
            </a:r>
            <a:r>
              <a:rPr lang="ja-JP" altLang="en-US" sz="1050" dirty="0" smtClean="0">
                <a:latin typeface="ＭＳ Ｐ明朝" pitchFamily="18" charset="-128"/>
                <a:ea typeface="ＭＳ Ｐ明朝" pitchFamily="18" charset="-128"/>
              </a:rPr>
              <a:t>は、建設、ビルメン、警備業界の反対を理由に、ベテラン議員が「市は業界団体の理解を得ていない」と反対姿勢を崩さず、条例成立が見通せないことにある。</a:t>
            </a:r>
            <a:endParaRPr lang="en-US" altLang="ja-JP" sz="1050" dirty="0" smtClean="0">
              <a:latin typeface="ＭＳ Ｐ明朝" pitchFamily="18" charset="-128"/>
              <a:ea typeface="ＭＳ Ｐ明朝" pitchFamily="18" charset="-128"/>
            </a:endParaRPr>
          </a:p>
          <a:p>
            <a:r>
              <a:rPr lang="ja-JP" altLang="en-US" sz="1050" dirty="0" smtClean="0">
                <a:latin typeface="ＭＳ Ｐ明朝" pitchFamily="18" charset="-128"/>
                <a:ea typeface="ＭＳ Ｐ明朝" pitchFamily="18" charset="-128"/>
              </a:rPr>
              <a:t>札幌市は</a:t>
            </a:r>
            <a:r>
              <a:rPr lang="ja-JP" altLang="en-US" sz="1050" dirty="0" smtClean="0">
                <a:latin typeface="ＭＳ Ｐ明朝" pitchFamily="18" charset="-128"/>
                <a:ea typeface="ＭＳ Ｐ明朝" pitchFamily="18" charset="-128"/>
              </a:rPr>
              <a:t>４月</a:t>
            </a:r>
            <a:r>
              <a:rPr lang="ja-JP" altLang="en-US" sz="1050" dirty="0" smtClean="0">
                <a:latin typeface="ＭＳ Ｐ明朝" pitchFamily="18" charset="-128"/>
                <a:ea typeface="ＭＳ Ｐ明朝" pitchFamily="18" charset="-128"/>
              </a:rPr>
              <a:t>以降</a:t>
            </a:r>
            <a:r>
              <a:rPr lang="ja-JP" altLang="en-US" sz="1050" dirty="0" smtClean="0">
                <a:latin typeface="ＭＳ Ｐ明朝" pitchFamily="18" charset="-128"/>
                <a:ea typeface="ＭＳ Ｐ明朝" pitchFamily="18" charset="-128"/>
              </a:rPr>
              <a:t>、</a:t>
            </a:r>
            <a:r>
              <a:rPr lang="ja-JP" altLang="en-US" sz="1050" dirty="0" smtClean="0">
                <a:latin typeface="ＭＳ Ｐ明朝" pitchFamily="18" charset="-128"/>
                <a:ea typeface="ＭＳ Ｐ明朝" pitchFamily="18" charset="-128"/>
              </a:rPr>
              <a:t>モデル事業－詳細は不明－を実施し、継続する条例審議は、９月議会が焦点になるが、道新は「条例制定は危うい」とみている。</a:t>
            </a:r>
            <a:endParaRPr lang="en-US" altLang="ja-JP" sz="1050" dirty="0" smtClean="0">
              <a:latin typeface="ＭＳ Ｐ明朝" pitchFamily="18" charset="-128"/>
              <a:ea typeface="ＭＳ Ｐ明朝" pitchFamily="18" charset="-128"/>
            </a:endParaRPr>
          </a:p>
          <a:p>
            <a:endParaRPr lang="en-US" altLang="ja-JP" sz="1050" dirty="0" smtClean="0">
              <a:latin typeface="ＭＳ Ｐ明朝" pitchFamily="18" charset="-128"/>
              <a:ea typeface="ＭＳ Ｐ明朝" pitchFamily="18" charset="-128"/>
            </a:endParaRPr>
          </a:p>
          <a:p>
            <a:r>
              <a:rPr lang="ja-JP" altLang="en-US" sz="1050" dirty="0" smtClean="0">
                <a:latin typeface="ＭＳ Ｐ明朝" pitchFamily="18" charset="-128"/>
                <a:ea typeface="ＭＳ Ｐ明朝" pitchFamily="18" charset="-128"/>
              </a:rPr>
              <a:t>今日の報告の題名を、「公契約の可能性」「賃金の安さを競争としない社会への第１歩」とした。業界が公契約条例に反対する根源にも触れながら、なぜ「可能性」というのか、なぜ、公契約条例は「第一歩」なのか、継続審議で少し、運動の時間もあるので、「そもそも」論を話す。</a:t>
            </a:r>
            <a:endParaRPr lang="en-US" altLang="ja-JP" sz="1050" dirty="0" smtClean="0">
              <a:latin typeface="ＭＳ Ｐ明朝" pitchFamily="18" charset="-128"/>
              <a:ea typeface="ＭＳ Ｐ明朝" pitchFamily="18" charset="-128"/>
            </a:endParaRPr>
          </a:p>
          <a:p>
            <a:endParaRPr lang="en-US" altLang="ja-JP" sz="1050" dirty="0" smtClean="0">
              <a:latin typeface="ＭＳ Ｐ明朝" pitchFamily="18" charset="-128"/>
              <a:ea typeface="ＭＳ Ｐ明朝" pitchFamily="18" charset="-128"/>
            </a:endParaRPr>
          </a:p>
          <a:p>
            <a:r>
              <a:rPr lang="ja-JP" altLang="en-US" sz="1050" dirty="0" smtClean="0">
                <a:latin typeface="ＭＳ Ｐ明朝" pitchFamily="18" charset="-128"/>
                <a:ea typeface="ＭＳ Ｐ明朝" pitchFamily="18" charset="-128"/>
              </a:rPr>
              <a:t>表紙の写真は、「世界</a:t>
            </a:r>
            <a:r>
              <a:rPr lang="en-US" altLang="ja-JP" sz="1050" dirty="0" smtClean="0">
                <a:latin typeface="ＭＳ Ｐ明朝" pitchFamily="18" charset="-128"/>
                <a:ea typeface="ＭＳ Ｐ明朝" pitchFamily="18" charset="-128"/>
              </a:rPr>
              <a:t>82</a:t>
            </a:r>
            <a:r>
              <a:rPr lang="ja-JP" altLang="en-US" sz="1050" dirty="0" smtClean="0">
                <a:latin typeface="ＭＳ Ｐ明朝" pitchFamily="18" charset="-128"/>
                <a:ea typeface="ＭＳ Ｐ明朝" pitchFamily="18" charset="-128"/>
              </a:rPr>
              <a:t>カ国一斉行動、反格差デモ世界を覆う」、「</a:t>
            </a:r>
            <a:r>
              <a:rPr lang="en-US" altLang="ja-JP" sz="1050" dirty="0" smtClean="0">
                <a:latin typeface="ＭＳ Ｐ明朝" pitchFamily="18" charset="-128"/>
                <a:ea typeface="ＭＳ Ｐ明朝" pitchFamily="18" charset="-128"/>
              </a:rPr>
              <a:t>99</a:t>
            </a:r>
            <a:r>
              <a:rPr lang="ja-JP" altLang="en-US" sz="1050" dirty="0" smtClean="0">
                <a:latin typeface="ＭＳ Ｐ明朝" pitchFamily="18" charset="-128"/>
                <a:ea typeface="ＭＳ Ｐ明朝" pitchFamily="18" charset="-128"/>
              </a:rPr>
              <a:t>％の連帯、</a:t>
            </a:r>
            <a:r>
              <a:rPr lang="en-US" altLang="ja-JP" sz="1050" dirty="0" smtClean="0">
                <a:latin typeface="ＭＳ Ｐ明朝" pitchFamily="18" charset="-128"/>
                <a:ea typeface="ＭＳ Ｐ明朝" pitchFamily="18" charset="-128"/>
              </a:rPr>
              <a:t>4800</a:t>
            </a:r>
            <a:r>
              <a:rPr lang="ja-JP" altLang="en-US" sz="1050" dirty="0" smtClean="0">
                <a:latin typeface="ＭＳ Ｐ明朝" pitchFamily="18" charset="-128"/>
                <a:ea typeface="ＭＳ Ｐ明朝" pitchFamily="18" charset="-128"/>
              </a:rPr>
              <a:t>人全国青年大集会」。「貧困と格差」が資本主義を突き動かす、マグマとして動いている。</a:t>
            </a:r>
            <a:endParaRPr lang="en-US" altLang="ja-JP" sz="1050" dirty="0" smtClean="0">
              <a:latin typeface="ＭＳ Ｐ明朝" pitchFamily="18" charset="-128"/>
              <a:ea typeface="ＭＳ Ｐ明朝" pitchFamily="18" charset="-128"/>
            </a:endParaRPr>
          </a:p>
          <a:p>
            <a:r>
              <a:rPr lang="ja-JP" altLang="en-US" sz="1050" dirty="0" smtClean="0">
                <a:latin typeface="ＭＳ Ｐ明朝" pitchFamily="18" charset="-128"/>
                <a:ea typeface="ＭＳ Ｐ明朝" pitchFamily="18" charset="-128"/>
              </a:rPr>
              <a:t>こう</a:t>
            </a:r>
            <a:r>
              <a:rPr lang="ja-JP" altLang="en-US" sz="1050" dirty="0" smtClean="0">
                <a:latin typeface="ＭＳ Ｐ明朝" pitchFamily="18" charset="-128"/>
                <a:ea typeface="ＭＳ Ｐ明朝" pitchFamily="18" charset="-128"/>
              </a:rPr>
              <a:t>したフツフツと煮えたぎるマグマと、公契約条例はどういう関係にあるのか、考えてみたいということです。</a:t>
            </a:r>
            <a:endParaRPr lang="en-US" altLang="ja-JP" sz="1050" dirty="0" smtClean="0">
              <a:latin typeface="ＭＳ Ｐ明朝" pitchFamily="18" charset="-128"/>
              <a:ea typeface="ＭＳ Ｐ明朝" pitchFamily="18" charset="-128"/>
            </a:endParaRPr>
          </a:p>
          <a:p>
            <a:endParaRPr lang="en-US" altLang="ja-JP" sz="1050" dirty="0" smtClean="0">
              <a:latin typeface="ＭＳ Ｐ明朝" pitchFamily="18" charset="-128"/>
              <a:ea typeface="ＭＳ Ｐ明朝" pitchFamily="18" charset="-128"/>
            </a:endParaRPr>
          </a:p>
          <a:p>
            <a:endParaRPr kumimoji="1" lang="en-US" altLang="ja-JP" sz="1050" dirty="0" smtClean="0">
              <a:latin typeface="ＭＳ Ｐ明朝" pitchFamily="18" charset="-128"/>
              <a:ea typeface="ＭＳ Ｐ明朝" pitchFamily="18" charset="-128"/>
            </a:endParaRPr>
          </a:p>
          <a:p>
            <a:endParaRPr kumimoji="1" lang="ja-JP" altLang="en-US" sz="1050" dirty="0">
              <a:latin typeface="ＭＳ Ｐ明朝" pitchFamily="18" charset="-128"/>
              <a:ea typeface="ＭＳ Ｐ明朝" pitchFamily="18" charset="-128"/>
            </a:endParaRPr>
          </a:p>
        </p:txBody>
      </p:sp>
      <p:sp>
        <p:nvSpPr>
          <p:cNvPr id="4" name="スライド番号プレースホルダ 3"/>
          <p:cNvSpPr>
            <a:spLocks noGrp="1"/>
          </p:cNvSpPr>
          <p:nvPr>
            <p:ph type="sldNum" sz="quarter" idx="10"/>
          </p:nvPr>
        </p:nvSpPr>
        <p:spPr/>
        <p:txBody>
          <a:bodyPr/>
          <a:lstStyle/>
          <a:p>
            <a:fld id="{AF078294-7CB6-46CD-A00F-7076DE73A995}" type="slidenum">
              <a:rPr kumimoji="1" lang="ja-JP" altLang="en-US" smtClean="0"/>
              <a:pPr/>
              <a:t>1</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050" dirty="0" smtClean="0">
                <a:latin typeface="ＭＳ Ｐ明朝" pitchFamily="18" charset="-128"/>
                <a:ea typeface="ＭＳ Ｐ明朝" pitchFamily="18" charset="-128"/>
              </a:rPr>
              <a:t>話の最初は、ワーキングプワの発見。この発見という意味は、日本は「一億総中陵</a:t>
            </a:r>
            <a:r>
              <a:rPr kumimoji="1" lang="ja-JP" altLang="en-US" sz="1050" dirty="0" err="1" smtClean="0">
                <a:latin typeface="ＭＳ Ｐ明朝" pitchFamily="18" charset="-128"/>
                <a:ea typeface="ＭＳ Ｐ明朝" pitchFamily="18" charset="-128"/>
              </a:rPr>
              <a:t>う</a:t>
            </a:r>
            <a:r>
              <a:rPr kumimoji="1" lang="ja-JP" altLang="en-US" sz="1050" dirty="0" smtClean="0">
                <a:latin typeface="ＭＳ Ｐ明朝" pitchFamily="18" charset="-128"/>
                <a:ea typeface="ＭＳ Ｐ明朝" pitchFamily="18" charset="-128"/>
              </a:rPr>
              <a:t>」といわれた時代から、実は格差社会だったが、シングルマザーなどその貧困は放置されてきた。ところが、小泉構造改革以来、明らかに様相が違ってきた。「格差、貧困」を日本社会が放置できない、ゆがんだ現実として社会が認識するという意味で「発見」という言葉を使っている。</a:t>
            </a:r>
            <a:endParaRPr kumimoji="1" lang="en-US" altLang="ja-JP" sz="1050" dirty="0" smtClean="0">
              <a:latin typeface="ＭＳ Ｐ明朝" pitchFamily="18" charset="-128"/>
              <a:ea typeface="ＭＳ Ｐ明朝" pitchFamily="18" charset="-128"/>
            </a:endParaRPr>
          </a:p>
          <a:p>
            <a:endParaRPr lang="en-US" altLang="ja-JP" sz="1050" dirty="0" smtClean="0">
              <a:latin typeface="ＭＳ Ｐ明朝" pitchFamily="18" charset="-128"/>
              <a:ea typeface="ＭＳ Ｐ明朝" pitchFamily="18" charset="-128"/>
            </a:endParaRPr>
          </a:p>
          <a:p>
            <a:r>
              <a:rPr kumimoji="1" lang="ja-JP" altLang="en-US" sz="1050" dirty="0" smtClean="0">
                <a:latin typeface="ＭＳ Ｐ明朝" pitchFamily="18" charset="-128"/>
                <a:ea typeface="ＭＳ Ｐ明朝" pitchFamily="18" charset="-128"/>
              </a:rPr>
              <a:t>大きなキッカケは、ＮＨＫの「働いても、働いても、豊かになれない」というＮＨＫスペシャルでした。私が本部に出た翌年、記者に東京の高齢者とトラック運転手を紹介したことを思い出す。</a:t>
            </a:r>
            <a:endParaRPr kumimoji="1" lang="en-US" altLang="ja-JP" sz="1050" dirty="0" smtClean="0">
              <a:latin typeface="ＭＳ Ｐ明朝" pitchFamily="18" charset="-128"/>
              <a:ea typeface="ＭＳ Ｐ明朝" pitchFamily="18" charset="-128"/>
            </a:endParaRPr>
          </a:p>
          <a:p>
            <a:endParaRPr lang="en-US" altLang="ja-JP" sz="1050" dirty="0" smtClean="0">
              <a:latin typeface="ＭＳ Ｐ明朝" pitchFamily="18" charset="-128"/>
              <a:ea typeface="ＭＳ Ｐ明朝" pitchFamily="18" charset="-128"/>
            </a:endParaRPr>
          </a:p>
          <a:p>
            <a:r>
              <a:rPr kumimoji="1" lang="ja-JP" altLang="en-US" sz="1050" dirty="0" smtClean="0">
                <a:latin typeface="ＭＳ Ｐ明朝" pitchFamily="18" charset="-128"/>
                <a:ea typeface="ＭＳ Ｐ明朝" pitchFamily="18" charset="-128"/>
              </a:rPr>
              <a:t>第</a:t>
            </a:r>
            <a:r>
              <a:rPr kumimoji="1" lang="en-US" altLang="ja-JP" sz="1050" dirty="0" smtClean="0">
                <a:latin typeface="ＭＳ Ｐ明朝" pitchFamily="18" charset="-128"/>
                <a:ea typeface="ＭＳ Ｐ明朝" pitchFamily="18" charset="-128"/>
              </a:rPr>
              <a:t>2</a:t>
            </a:r>
            <a:r>
              <a:rPr kumimoji="1" lang="ja-JP" altLang="en-US" sz="1050" dirty="0" smtClean="0">
                <a:latin typeface="ＭＳ Ｐ明朝" pitchFamily="18" charset="-128"/>
                <a:ea typeface="ＭＳ Ｐ明朝" pitchFamily="18" charset="-128"/>
              </a:rPr>
              <a:t>は、厚生労働省の真正面、日比谷</a:t>
            </a:r>
            <a:r>
              <a:rPr lang="ja-JP" altLang="en-US" sz="1050" dirty="0" smtClean="0">
                <a:latin typeface="ＭＳ Ｐ明朝" pitchFamily="18" charset="-128"/>
                <a:ea typeface="ＭＳ Ｐ明朝" pitchFamily="18" charset="-128"/>
              </a:rPr>
              <a:t>公園</a:t>
            </a:r>
            <a:r>
              <a:rPr lang="ja-JP" altLang="en-US" sz="1050" dirty="0" smtClean="0">
                <a:latin typeface="ＭＳ Ｐ明朝" pitchFamily="18" charset="-128"/>
                <a:ea typeface="ＭＳ Ｐ明朝" pitchFamily="18" charset="-128"/>
              </a:rPr>
              <a:t>の年越し派遣村です。それ以前から、ホームレスが社会問題化していたが、年越し、正月を前に「貧困」の過酷な実態を一気に「可視化」した。感じていた、気付いていたが、テレビを通して、目の前にハッキリ突きつけた。</a:t>
            </a:r>
            <a:r>
              <a:rPr lang="en-US" altLang="ja-JP" sz="1050" dirty="0" smtClean="0">
                <a:latin typeface="ＭＳ Ｐ明朝" pitchFamily="18" charset="-128"/>
                <a:ea typeface="ＭＳ Ｐ明朝" pitchFamily="18" charset="-128"/>
              </a:rPr>
              <a:t>2500</a:t>
            </a:r>
            <a:r>
              <a:rPr lang="ja-JP" altLang="en-US" sz="1050" dirty="0" smtClean="0">
                <a:latin typeface="ＭＳ Ｐ明朝" pitchFamily="18" charset="-128"/>
                <a:ea typeface="ＭＳ Ｐ明朝" pitchFamily="18" charset="-128"/>
              </a:rPr>
              <a:t>ま円のカンパにあるように全国に衝撃を与え、同時に労働組合のあり方を根本から問うものとなった。</a:t>
            </a:r>
            <a:endParaRPr lang="en-US" altLang="ja-JP" sz="1050" dirty="0" smtClean="0">
              <a:latin typeface="ＭＳ Ｐ明朝" pitchFamily="18" charset="-128"/>
              <a:ea typeface="ＭＳ Ｐ明朝" pitchFamily="18" charset="-128"/>
            </a:endParaRPr>
          </a:p>
          <a:p>
            <a:endParaRPr kumimoji="1" lang="en-US" altLang="ja-JP" sz="1050" dirty="0" smtClean="0">
              <a:latin typeface="ＭＳ Ｐ明朝" pitchFamily="18" charset="-128"/>
              <a:ea typeface="ＭＳ Ｐ明朝" pitchFamily="18" charset="-128"/>
            </a:endParaRPr>
          </a:p>
          <a:p>
            <a:r>
              <a:rPr lang="ja-JP" altLang="en-US" sz="1050" dirty="0" smtClean="0">
                <a:latin typeface="ＭＳ Ｐ明朝" pitchFamily="18" charset="-128"/>
                <a:ea typeface="ＭＳ Ｐ明朝" pitchFamily="18" charset="-128"/>
              </a:rPr>
              <a:t>第</a:t>
            </a:r>
            <a:r>
              <a:rPr lang="en-US" altLang="ja-JP" sz="1050" dirty="0" smtClean="0">
                <a:latin typeface="ＭＳ Ｐ明朝" pitchFamily="18" charset="-128"/>
                <a:ea typeface="ＭＳ Ｐ明朝" pitchFamily="18" charset="-128"/>
              </a:rPr>
              <a:t>3</a:t>
            </a:r>
            <a:r>
              <a:rPr lang="ja-JP" altLang="en-US" sz="1050" dirty="0" smtClean="0">
                <a:latin typeface="ＭＳ Ｐ明朝" pitchFamily="18" charset="-128"/>
                <a:ea typeface="ＭＳ Ｐ明朝" pitchFamily="18" charset="-128"/>
              </a:rPr>
              <a:t>は、大阪の地下鉄清掃の労働者の生活ほど受給です。「公」の仕事、言葉を換えれば、税金で行われている仕事で、フルタイム働いても、生活保護を適用しなければならない。これも関西のマスコミを中心に大きく報道されました。まさに「官製ワーキングプワ」。何かがおかしい、何かが間違っている。</a:t>
            </a:r>
            <a:endParaRPr lang="en-US" altLang="ja-JP" sz="1050" dirty="0" smtClean="0">
              <a:latin typeface="ＭＳ Ｐ明朝" pitchFamily="18" charset="-128"/>
              <a:ea typeface="ＭＳ Ｐ明朝" pitchFamily="18" charset="-128"/>
            </a:endParaRPr>
          </a:p>
          <a:p>
            <a:endParaRPr kumimoji="1" lang="en-US" altLang="ja-JP" sz="1050" dirty="0" smtClean="0">
              <a:latin typeface="ＭＳ Ｐ明朝" pitchFamily="18" charset="-128"/>
              <a:ea typeface="ＭＳ Ｐ明朝" pitchFamily="18" charset="-128"/>
            </a:endParaRPr>
          </a:p>
          <a:p>
            <a:r>
              <a:rPr lang="ja-JP" altLang="en-US" sz="1050" dirty="0" smtClean="0">
                <a:latin typeface="ＭＳ Ｐ明朝" pitchFamily="18" charset="-128"/>
                <a:ea typeface="ＭＳ Ｐ明朝" pitchFamily="18" charset="-128"/>
              </a:rPr>
              <a:t>マグマが、</a:t>
            </a:r>
            <a:r>
              <a:rPr lang="ja-JP" altLang="en-US" sz="1050" dirty="0" smtClean="0">
                <a:latin typeface="ＭＳ Ｐ明朝" pitchFamily="18" charset="-128"/>
                <a:ea typeface="ＭＳ Ｐ明朝" pitchFamily="18" charset="-128"/>
              </a:rPr>
              <a:t>全国で</a:t>
            </a:r>
            <a:r>
              <a:rPr lang="ja-JP" altLang="en-US" sz="1050" dirty="0" smtClean="0">
                <a:latin typeface="ＭＳ Ｐ明朝" pitchFamily="18" charset="-128"/>
                <a:ea typeface="ＭＳ Ｐ明朝" pitchFamily="18" charset="-128"/>
              </a:rPr>
              <a:t>フツフツと燃えたぎり、リーマンショック</a:t>
            </a:r>
            <a:r>
              <a:rPr lang="ja-JP" altLang="en-US" sz="1050" dirty="0" smtClean="0">
                <a:latin typeface="ＭＳ Ｐ明朝" pitchFamily="18" charset="-128"/>
                <a:ea typeface="ＭＳ Ｐ明朝" pitchFamily="18" charset="-128"/>
              </a:rPr>
              <a:t>後</a:t>
            </a:r>
            <a:r>
              <a:rPr lang="ja-JP" altLang="en-US" sz="1050" dirty="0" smtClean="0">
                <a:latin typeface="ＭＳ Ｐ明朝" pitchFamily="18" charset="-128"/>
                <a:ea typeface="ＭＳ Ｐ明朝" pitchFamily="18" charset="-128"/>
              </a:rPr>
              <a:t>の派遣切り・期間工切りなど青年を中心に新たなたたかいが現在も続いている。</a:t>
            </a:r>
            <a:endParaRPr lang="en-US" altLang="ja-JP" sz="1050" dirty="0" smtClean="0">
              <a:latin typeface="ＭＳ Ｐ明朝" pitchFamily="18" charset="-128"/>
              <a:ea typeface="ＭＳ Ｐ明朝" pitchFamily="18" charset="-128"/>
            </a:endParaRPr>
          </a:p>
          <a:p>
            <a:endParaRPr kumimoji="1" lang="en-US" altLang="ja-JP" sz="1050" dirty="0" smtClean="0">
              <a:latin typeface="ＭＳ Ｐ明朝" pitchFamily="18" charset="-128"/>
              <a:ea typeface="ＭＳ Ｐ明朝" pitchFamily="18" charset="-128"/>
            </a:endParaRPr>
          </a:p>
          <a:p>
            <a:r>
              <a:rPr kumimoji="1" lang="ja-JP" altLang="en-US" sz="1050" dirty="0" smtClean="0">
                <a:latin typeface="ＭＳ Ｐ明朝" pitchFamily="18" charset="-128"/>
                <a:ea typeface="ＭＳ Ｐ明朝" pitchFamily="18" charset="-128"/>
              </a:rPr>
              <a:t>では、労働者にとって「貧困」の原因は何か、問われれば</a:t>
            </a:r>
            <a:r>
              <a:rPr lang="en-US" altLang="ja-JP" sz="1050" dirty="0" smtClean="0">
                <a:latin typeface="ＭＳ Ｐ明朝" pitchFamily="18" charset="-128"/>
                <a:ea typeface="ＭＳ Ｐ明朝" pitchFamily="18" charset="-128"/>
              </a:rPr>
              <a:t>-</a:t>
            </a:r>
            <a:r>
              <a:rPr lang="ja-JP" altLang="en-US" sz="1050" dirty="0" smtClean="0">
                <a:latin typeface="ＭＳ Ｐ明朝" pitchFamily="18" charset="-128"/>
                <a:ea typeface="ＭＳ Ｐ明朝" pitchFamily="18" charset="-128"/>
              </a:rPr>
              <a:t>「賃金が安い」「賃金があがらない」といことに尽きる。</a:t>
            </a:r>
            <a:endParaRPr lang="en-US" altLang="ja-JP" sz="1050" dirty="0" smtClean="0">
              <a:latin typeface="ＭＳ Ｐ明朝" pitchFamily="18" charset="-128"/>
              <a:ea typeface="ＭＳ Ｐ明朝" pitchFamily="18" charset="-128"/>
            </a:endParaRPr>
          </a:p>
          <a:p>
            <a:endParaRPr kumimoji="1" lang="en-US" altLang="ja-JP" sz="1050" dirty="0" smtClean="0">
              <a:latin typeface="ＭＳ Ｐ明朝" pitchFamily="18" charset="-128"/>
              <a:ea typeface="ＭＳ Ｐ明朝" pitchFamily="18" charset="-128"/>
            </a:endParaRPr>
          </a:p>
          <a:p>
            <a:endParaRPr kumimoji="1" lang="ja-JP" altLang="en-US" sz="1050" dirty="0">
              <a:latin typeface="ＭＳ Ｐ明朝" pitchFamily="18" charset="-128"/>
              <a:ea typeface="ＭＳ Ｐ明朝" pitchFamily="18" charset="-128"/>
            </a:endParaRPr>
          </a:p>
        </p:txBody>
      </p:sp>
      <p:sp>
        <p:nvSpPr>
          <p:cNvPr id="4" name="スライド番号プレースホルダ 3"/>
          <p:cNvSpPr>
            <a:spLocks noGrp="1"/>
          </p:cNvSpPr>
          <p:nvPr>
            <p:ph type="sldNum" sz="quarter" idx="10"/>
          </p:nvPr>
        </p:nvSpPr>
        <p:spPr/>
        <p:txBody>
          <a:bodyPr/>
          <a:lstStyle/>
          <a:p>
            <a:fld id="{AF078294-7CB6-46CD-A00F-7076DE73A995}" type="slidenum">
              <a:rPr kumimoji="1" lang="ja-JP" altLang="en-US" smtClean="0"/>
              <a:pPr/>
              <a:t>2</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5362" name="Line 2"/>
          <p:cNvSpPr>
            <a:spLocks noChangeShapeType="1"/>
          </p:cNvSpPr>
          <p:nvPr/>
        </p:nvSpPr>
        <p:spPr bwMode="auto">
          <a:xfrm>
            <a:off x="5486400" y="1422400"/>
            <a:ext cx="0" cy="5994400"/>
          </a:xfrm>
          <a:prstGeom prst="line">
            <a:avLst/>
          </a:prstGeom>
          <a:noFill/>
          <a:ln w="9525">
            <a:solidFill>
              <a:schemeClr val="tx1"/>
            </a:solidFill>
            <a:round/>
            <a:headEnd/>
            <a:tailEnd/>
          </a:ln>
          <a:effectLst/>
        </p:spPr>
        <p:txBody>
          <a:bodyPr/>
          <a:lstStyle/>
          <a:p>
            <a:endParaRPr lang="ja-JP" altLang="en-US"/>
          </a:p>
        </p:txBody>
      </p:sp>
      <p:sp>
        <p:nvSpPr>
          <p:cNvPr id="15363" name="Rectangle 3"/>
          <p:cNvSpPr>
            <a:spLocks noGrp="1" noChangeArrowheads="1"/>
          </p:cNvSpPr>
          <p:nvPr>
            <p:ph type="ctrTitle"/>
          </p:nvPr>
        </p:nvSpPr>
        <p:spPr>
          <a:xfrm>
            <a:off x="236935" y="622300"/>
            <a:ext cx="5086350" cy="2844800"/>
          </a:xfrm>
        </p:spPr>
        <p:txBody>
          <a:bodyPr/>
          <a:lstStyle>
            <a:lvl1pPr algn="r">
              <a:defRPr sz="4800"/>
            </a:lvl1pPr>
          </a:lstStyle>
          <a:p>
            <a:r>
              <a:rPr lang="ja-JP" altLang="en-US"/>
              <a:t>マスタ タイトルの書式設定</a:t>
            </a:r>
          </a:p>
        </p:txBody>
      </p:sp>
      <p:sp>
        <p:nvSpPr>
          <p:cNvPr id="15364" name="Rectangle 4"/>
          <p:cNvSpPr>
            <a:spLocks noGrp="1" noChangeArrowheads="1"/>
          </p:cNvSpPr>
          <p:nvPr>
            <p:ph type="subTitle" idx="1"/>
          </p:nvPr>
        </p:nvSpPr>
        <p:spPr>
          <a:xfrm>
            <a:off x="636985" y="4066117"/>
            <a:ext cx="4686300" cy="3149600"/>
          </a:xfrm>
        </p:spPr>
        <p:txBody>
          <a:bodyPr/>
          <a:lstStyle>
            <a:lvl1pPr marL="0" indent="0" algn="r">
              <a:buFont typeface="Wingdings" pitchFamily="2" charset="2"/>
              <a:buNone/>
              <a:defRPr sz="3200"/>
            </a:lvl1pPr>
          </a:lstStyle>
          <a:p>
            <a:r>
              <a:rPr lang="ja-JP" altLang="en-US"/>
              <a:t>マスタ サブタイトルの書式設定</a:t>
            </a:r>
          </a:p>
        </p:txBody>
      </p:sp>
      <p:sp>
        <p:nvSpPr>
          <p:cNvPr id="15365" name="Rectangle 5"/>
          <p:cNvSpPr>
            <a:spLocks noGrp="1" noChangeArrowheads="1"/>
          </p:cNvSpPr>
          <p:nvPr>
            <p:ph type="dt" sz="half" idx="2"/>
          </p:nvPr>
        </p:nvSpPr>
        <p:spPr/>
        <p:txBody>
          <a:bodyPr/>
          <a:lstStyle>
            <a:lvl1pPr>
              <a:defRPr/>
            </a:lvl1pPr>
          </a:lstStyle>
          <a:p>
            <a:endParaRPr lang="en-US" altLang="ja-JP"/>
          </a:p>
        </p:txBody>
      </p:sp>
      <p:sp>
        <p:nvSpPr>
          <p:cNvPr id="15366" name="Rectangle 6"/>
          <p:cNvSpPr>
            <a:spLocks noGrp="1" noChangeArrowheads="1"/>
          </p:cNvSpPr>
          <p:nvPr>
            <p:ph type="ftr" sz="quarter" idx="3"/>
          </p:nvPr>
        </p:nvSpPr>
        <p:spPr/>
        <p:txBody>
          <a:bodyPr/>
          <a:lstStyle>
            <a:lvl1pPr>
              <a:defRPr/>
            </a:lvl1pPr>
          </a:lstStyle>
          <a:p>
            <a:endParaRPr lang="en-US" altLang="ja-JP"/>
          </a:p>
        </p:txBody>
      </p:sp>
      <p:sp>
        <p:nvSpPr>
          <p:cNvPr id="15367" name="Rectangle 7"/>
          <p:cNvSpPr>
            <a:spLocks noGrp="1" noChangeArrowheads="1"/>
          </p:cNvSpPr>
          <p:nvPr>
            <p:ph type="sldNum" sz="quarter" idx="4"/>
          </p:nvPr>
        </p:nvSpPr>
        <p:spPr/>
        <p:txBody>
          <a:bodyPr/>
          <a:lstStyle>
            <a:lvl1pPr>
              <a:defRPr/>
            </a:lvl1pPr>
          </a:lstStyle>
          <a:p>
            <a:fld id="{81FA2123-0A2F-4A97-9E2E-CE501C411557}" type="slidenum">
              <a:rPr lang="en-US" altLang="ja-JP"/>
              <a:pPr/>
              <a:t>&lt;#&gt;</a:t>
            </a:fld>
            <a:endParaRPr lang="en-US" altLang="ja-JP"/>
          </a:p>
        </p:txBody>
      </p:sp>
      <p:grpSp>
        <p:nvGrpSpPr>
          <p:cNvPr id="15368" name="Group 8"/>
          <p:cNvGrpSpPr>
            <a:grpSpLocks/>
          </p:cNvGrpSpPr>
          <p:nvPr/>
        </p:nvGrpSpPr>
        <p:grpSpPr bwMode="auto">
          <a:xfrm>
            <a:off x="5619751" y="3989917"/>
            <a:ext cx="1003697" cy="2918883"/>
            <a:chOff x="4704" y="1885"/>
            <a:chExt cx="843" cy="1379"/>
          </a:xfrm>
        </p:grpSpPr>
        <p:sp>
          <p:nvSpPr>
            <p:cNvPr id="15369"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endParaRPr lang="ja-JP" altLang="en-US"/>
            </a:p>
          </p:txBody>
        </p:sp>
        <p:sp>
          <p:nvSpPr>
            <p:cNvPr id="15370"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endParaRPr lang="ja-JP" altLang="en-US"/>
            </a:p>
          </p:txBody>
        </p:sp>
        <p:sp>
          <p:nvSpPr>
            <p:cNvPr id="15371"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endParaRPr lang="ja-JP" altLang="en-US"/>
            </a:p>
          </p:txBody>
        </p:sp>
        <p:sp>
          <p:nvSpPr>
            <p:cNvPr id="15372"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endParaRPr lang="ja-JP" altLang="en-US"/>
            </a:p>
          </p:txBody>
        </p:sp>
        <p:sp>
          <p:nvSpPr>
            <p:cNvPr id="15373"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endParaRPr lang="ja-JP" altLang="en-US"/>
            </a:p>
          </p:txBody>
        </p:sp>
        <p:sp>
          <p:nvSpPr>
            <p:cNvPr id="15374"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endParaRPr lang="ja-JP" altLang="en-US"/>
            </a:p>
          </p:txBody>
        </p:sp>
        <p:sp>
          <p:nvSpPr>
            <p:cNvPr id="15375"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endParaRPr lang="ja-JP" altLang="en-US"/>
            </a:p>
          </p:txBody>
        </p:sp>
        <p:sp>
          <p:nvSpPr>
            <p:cNvPr id="15376"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endParaRPr lang="ja-JP" altLang="en-US"/>
            </a:p>
          </p:txBody>
        </p:sp>
        <p:sp>
          <p:nvSpPr>
            <p:cNvPr id="15377"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endParaRPr lang="ja-JP" altLang="en-US"/>
            </a:p>
          </p:txBody>
        </p:sp>
        <p:sp>
          <p:nvSpPr>
            <p:cNvPr id="15378"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endParaRPr lang="ja-JP" altLang="en-US"/>
            </a:p>
          </p:txBody>
        </p:sp>
        <p:sp>
          <p:nvSpPr>
            <p:cNvPr id="15379"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endParaRPr lang="ja-JP" altLang="en-US"/>
            </a:p>
          </p:txBody>
        </p:sp>
        <p:sp>
          <p:nvSpPr>
            <p:cNvPr id="15380"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endParaRPr lang="ja-JP" altLang="en-US"/>
            </a:p>
          </p:txBody>
        </p:sp>
        <p:sp>
          <p:nvSpPr>
            <p:cNvPr id="15381"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endParaRPr lang="ja-JP" altLang="en-US"/>
            </a:p>
          </p:txBody>
        </p:sp>
        <p:sp>
          <p:nvSpPr>
            <p:cNvPr id="15382"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endParaRPr lang="ja-JP" altLang="en-US"/>
            </a:p>
          </p:txBody>
        </p:sp>
        <p:sp>
          <p:nvSpPr>
            <p:cNvPr id="15383"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endParaRPr lang="ja-JP" altLang="en-US"/>
            </a:p>
          </p:txBody>
        </p:sp>
        <p:sp>
          <p:nvSpPr>
            <p:cNvPr id="15384"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endParaRPr lang="ja-JP" altLang="en-US"/>
            </a:p>
          </p:txBody>
        </p:sp>
        <p:sp>
          <p:nvSpPr>
            <p:cNvPr id="15385"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endParaRPr lang="ja-JP" altLang="en-US"/>
            </a:p>
          </p:txBody>
        </p:sp>
        <p:sp>
          <p:nvSpPr>
            <p:cNvPr id="15386"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endParaRPr lang="ja-JP" altLang="en-US"/>
            </a:p>
          </p:txBody>
        </p:sp>
        <p:sp>
          <p:nvSpPr>
            <p:cNvPr id="15387"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endParaRPr lang="ja-JP" altLang="en-US"/>
            </a:p>
          </p:txBody>
        </p:sp>
        <p:sp>
          <p:nvSpPr>
            <p:cNvPr id="15388"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endParaRPr lang="ja-JP" altLang="en-US"/>
            </a:p>
          </p:txBody>
        </p:sp>
        <p:sp>
          <p:nvSpPr>
            <p:cNvPr id="15389"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endParaRPr lang="ja-JP" altLang="en-US"/>
            </a:p>
          </p:txBody>
        </p:sp>
        <p:sp>
          <p:nvSpPr>
            <p:cNvPr id="15390"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endParaRPr lang="ja-JP" altLang="en-US"/>
            </a:p>
          </p:txBody>
        </p:sp>
        <p:sp>
          <p:nvSpPr>
            <p:cNvPr id="15391"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endParaRPr lang="ja-JP" altLang="en-US"/>
            </a:p>
          </p:txBody>
        </p:sp>
        <p:sp>
          <p:nvSpPr>
            <p:cNvPr id="15392"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endParaRPr lang="ja-JP" altLang="en-US"/>
            </a:p>
          </p:txBody>
        </p:sp>
        <p:sp>
          <p:nvSpPr>
            <p:cNvPr id="15393"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endParaRPr lang="ja-JP" altLang="en-US"/>
            </a:p>
          </p:txBody>
        </p:sp>
        <p:sp>
          <p:nvSpPr>
            <p:cNvPr id="15394"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endParaRPr lang="ja-JP" altLang="en-US"/>
            </a:p>
          </p:txBody>
        </p:sp>
        <p:sp>
          <p:nvSpPr>
            <p:cNvPr id="15395"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endParaRPr lang="ja-JP" altLang="en-US"/>
            </a:p>
          </p:txBody>
        </p:sp>
        <p:sp>
          <p:nvSpPr>
            <p:cNvPr id="15396"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endParaRPr lang="ja-JP" altLang="en-US"/>
            </a:p>
          </p:txBody>
        </p:sp>
        <p:sp>
          <p:nvSpPr>
            <p:cNvPr id="15397"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endParaRPr lang="ja-JP" altLang="en-US"/>
            </a:p>
          </p:txBody>
        </p:sp>
        <p:sp>
          <p:nvSpPr>
            <p:cNvPr id="15398"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endParaRPr lang="ja-JP" altLang="en-US"/>
            </a:p>
          </p:txBody>
        </p:sp>
        <p:sp>
          <p:nvSpPr>
            <p:cNvPr id="15399"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endParaRPr lang="ja-JP" altLang="en-US"/>
            </a:p>
          </p:txBody>
        </p:sp>
      </p:grpSp>
      <p:sp>
        <p:nvSpPr>
          <p:cNvPr id="15400" name="Line 40"/>
          <p:cNvSpPr>
            <a:spLocks noChangeShapeType="1"/>
          </p:cNvSpPr>
          <p:nvPr/>
        </p:nvSpPr>
        <p:spPr bwMode="auto">
          <a:xfrm>
            <a:off x="228600" y="3759200"/>
            <a:ext cx="6172200" cy="0"/>
          </a:xfrm>
          <a:prstGeom prst="line">
            <a:avLst/>
          </a:prstGeom>
          <a:noFill/>
          <a:ln w="6350">
            <a:solidFill>
              <a:schemeClr val="tx1"/>
            </a:solidFill>
            <a:round/>
            <a:headEnd/>
            <a:tailEnd/>
          </a:ln>
          <a:effectLst/>
        </p:spPr>
        <p:txBody>
          <a:bodyPr/>
          <a:lstStyle/>
          <a:p>
            <a:endParaRPr lang="ja-JP"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D9AC0EE9-C860-4683-85C8-111B3BEF08D0}" type="slidenum">
              <a:rPr lang="en-US" altLang="ja-JP"/>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162985"/>
            <a:ext cx="1543050" cy="801158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342900" y="162985"/>
            <a:ext cx="4514850" cy="801158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5F06C511-6D2B-4F02-88D2-25505F117A51}" type="slidenum">
              <a:rPr lang="en-US" altLang="ja-JP"/>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7BB2F10C-A9CB-4504-BEB2-CF8F17B304C1}" type="slidenum">
              <a:rPr lang="en-US" altLang="ja-JP"/>
              <a:pPr/>
              <a:t>&lt;#&gt;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541735" y="3875618"/>
            <a:ext cx="5829300" cy="200024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B3082F9E-61E5-484C-AC8D-C58DE3853FE0}" type="slidenum">
              <a:rPr lang="en-US" altLang="ja-JP"/>
              <a:pPr/>
              <a:t>&lt;#&gt;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42900" y="2292351"/>
            <a:ext cx="3028950" cy="58822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3486150" y="2292351"/>
            <a:ext cx="3028950" cy="58822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9A874980-38E1-494C-9FC5-D2D3C0F2EA73}" type="slidenum">
              <a:rPr lang="en-US" altLang="ja-JP"/>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en-US" altLang="ja-JP"/>
          </a:p>
        </p:txBody>
      </p:sp>
      <p:sp>
        <p:nvSpPr>
          <p:cNvPr id="8" name="フッター プレースホルダ 7"/>
          <p:cNvSpPr>
            <a:spLocks noGrp="1"/>
          </p:cNvSpPr>
          <p:nvPr>
            <p:ph type="ftr" sz="quarter" idx="11"/>
          </p:nvPr>
        </p:nvSpPr>
        <p:spPr/>
        <p:txBody>
          <a:bodyPr/>
          <a:lstStyle>
            <a:lvl1pPr>
              <a:defRPr/>
            </a:lvl1pPr>
          </a:lstStyle>
          <a:p>
            <a:endParaRPr lang="en-US" altLang="ja-JP"/>
          </a:p>
        </p:txBody>
      </p:sp>
      <p:sp>
        <p:nvSpPr>
          <p:cNvPr id="9" name="スライド番号プレースホルダ 8"/>
          <p:cNvSpPr>
            <a:spLocks noGrp="1"/>
          </p:cNvSpPr>
          <p:nvPr>
            <p:ph type="sldNum" sz="quarter" idx="12"/>
          </p:nvPr>
        </p:nvSpPr>
        <p:spPr/>
        <p:txBody>
          <a:bodyPr/>
          <a:lstStyle>
            <a:lvl1pPr>
              <a:defRPr/>
            </a:lvl1pPr>
          </a:lstStyle>
          <a:p>
            <a:fld id="{F00A3CB2-BBC1-44FA-AE17-347B5AE3D4D3}" type="slidenum">
              <a:rPr lang="en-US" altLang="ja-JP"/>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a:p>
        </p:txBody>
      </p:sp>
      <p:sp>
        <p:nvSpPr>
          <p:cNvPr id="4" name="フッター プレースホルダ 3"/>
          <p:cNvSpPr>
            <a:spLocks noGrp="1"/>
          </p:cNvSpPr>
          <p:nvPr>
            <p:ph type="ftr" sz="quarter" idx="11"/>
          </p:nvPr>
        </p:nvSpPr>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p:txBody>
          <a:bodyPr/>
          <a:lstStyle>
            <a:lvl1pPr>
              <a:defRPr/>
            </a:lvl1pPr>
          </a:lstStyle>
          <a:p>
            <a:fld id="{A32C128E-C0C5-4314-832E-8CF3C840B1E0}" type="slidenum">
              <a:rPr lang="en-US" altLang="ja-JP"/>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p>
        </p:txBody>
      </p:sp>
      <p:sp>
        <p:nvSpPr>
          <p:cNvPr id="3" name="フッター プレースホルダ 2"/>
          <p:cNvSpPr>
            <a:spLocks noGrp="1"/>
          </p:cNvSpPr>
          <p:nvPr>
            <p:ph type="ftr" sz="quarter" idx="11"/>
          </p:nvPr>
        </p:nvSpPr>
        <p:spPr/>
        <p:txBody>
          <a:bodyPr/>
          <a:lstStyle>
            <a:lvl1pPr>
              <a:defRPr/>
            </a:lvl1pPr>
          </a:lstStyle>
          <a:p>
            <a:endParaRPr lang="en-US" altLang="ja-JP"/>
          </a:p>
        </p:txBody>
      </p:sp>
      <p:sp>
        <p:nvSpPr>
          <p:cNvPr id="4" name="スライド番号プレースホルダ 3"/>
          <p:cNvSpPr>
            <a:spLocks noGrp="1"/>
          </p:cNvSpPr>
          <p:nvPr>
            <p:ph type="sldNum" sz="quarter" idx="12"/>
          </p:nvPr>
        </p:nvSpPr>
        <p:spPr/>
        <p:txBody>
          <a:bodyPr/>
          <a:lstStyle>
            <a:lvl1pPr>
              <a:defRPr/>
            </a:lvl1pPr>
          </a:lstStyle>
          <a:p>
            <a:fld id="{B5035478-6919-431F-838E-5DC4B6FC3BD7}" type="slidenum">
              <a:rPr lang="en-US" altLang="ja-JP"/>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12145134-680C-4127-8105-BDAF3FD2D06C}" type="slidenum">
              <a:rPr lang="en-US" altLang="ja-JP"/>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3EE25198-A5E6-4EF0-A0E2-96D247CD9A44}" type="slidenum">
              <a:rPr lang="en-US" altLang="ja-JP"/>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Line 2"/>
          <p:cNvSpPr>
            <a:spLocks noChangeShapeType="1"/>
          </p:cNvSpPr>
          <p:nvPr/>
        </p:nvSpPr>
        <p:spPr bwMode="auto">
          <a:xfrm>
            <a:off x="5972175" y="203200"/>
            <a:ext cx="0" cy="2032000"/>
          </a:xfrm>
          <a:prstGeom prst="line">
            <a:avLst/>
          </a:prstGeom>
          <a:noFill/>
          <a:ln w="9525">
            <a:solidFill>
              <a:schemeClr val="tx1"/>
            </a:solidFill>
            <a:round/>
            <a:headEnd/>
            <a:tailEnd/>
          </a:ln>
          <a:effectLst/>
        </p:spPr>
        <p:txBody>
          <a:bodyPr/>
          <a:lstStyle/>
          <a:p>
            <a:endParaRPr lang="ja-JP" altLang="en-US"/>
          </a:p>
        </p:txBody>
      </p:sp>
      <p:sp>
        <p:nvSpPr>
          <p:cNvPr id="14339" name="Rectangle 3"/>
          <p:cNvSpPr>
            <a:spLocks noGrp="1" noChangeArrowheads="1"/>
          </p:cNvSpPr>
          <p:nvPr>
            <p:ph type="title"/>
          </p:nvPr>
        </p:nvSpPr>
        <p:spPr bwMode="auto">
          <a:xfrm>
            <a:off x="342900" y="162984"/>
            <a:ext cx="5657850" cy="172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4340" name="Rectangle 4"/>
          <p:cNvSpPr>
            <a:spLocks noGrp="1" noChangeArrowheads="1"/>
          </p:cNvSpPr>
          <p:nvPr>
            <p:ph type="body" idx="1"/>
          </p:nvPr>
        </p:nvSpPr>
        <p:spPr bwMode="auto">
          <a:xfrm>
            <a:off x="342900" y="2292351"/>
            <a:ext cx="6172200" cy="58822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4341" name="Rectangle 5"/>
          <p:cNvSpPr>
            <a:spLocks noGrp="1" noChangeArrowheads="1"/>
          </p:cNvSpPr>
          <p:nvPr>
            <p:ph type="dt" sz="half" idx="2"/>
          </p:nvPr>
        </p:nvSpPr>
        <p:spPr bwMode="auto">
          <a:xfrm>
            <a:off x="342900" y="8331200"/>
            <a:ext cx="16002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000"/>
            </a:lvl1pPr>
          </a:lstStyle>
          <a:p>
            <a:endParaRPr lang="en-US" altLang="ja-JP"/>
          </a:p>
        </p:txBody>
      </p:sp>
      <p:sp>
        <p:nvSpPr>
          <p:cNvPr id="14342" name="Rectangle 6"/>
          <p:cNvSpPr>
            <a:spLocks noGrp="1" noChangeArrowheads="1"/>
          </p:cNvSpPr>
          <p:nvPr>
            <p:ph type="ftr" sz="quarter" idx="3"/>
          </p:nvPr>
        </p:nvSpPr>
        <p:spPr bwMode="auto">
          <a:xfrm>
            <a:off x="2343150" y="8331200"/>
            <a:ext cx="21717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000"/>
            </a:lvl1pPr>
          </a:lstStyle>
          <a:p>
            <a:endParaRPr lang="en-US" altLang="ja-JP"/>
          </a:p>
        </p:txBody>
      </p:sp>
      <p:sp>
        <p:nvSpPr>
          <p:cNvPr id="14343" name="Rectangle 7"/>
          <p:cNvSpPr>
            <a:spLocks noGrp="1" noChangeArrowheads="1"/>
          </p:cNvSpPr>
          <p:nvPr>
            <p:ph type="sldNum" sz="quarter" idx="4"/>
          </p:nvPr>
        </p:nvSpPr>
        <p:spPr bwMode="auto">
          <a:xfrm>
            <a:off x="4914900" y="8331200"/>
            <a:ext cx="16002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000"/>
            </a:lvl1pPr>
          </a:lstStyle>
          <a:p>
            <a:fld id="{3778AEA0-AE6B-4835-A440-9FA6E630925D}" type="slidenum">
              <a:rPr lang="en-US" altLang="ja-JP"/>
              <a:pPr/>
              <a:t>&lt;#&gt;</a:t>
            </a:fld>
            <a:endParaRPr lang="en-US" altLang="ja-JP"/>
          </a:p>
        </p:txBody>
      </p:sp>
      <p:grpSp>
        <p:nvGrpSpPr>
          <p:cNvPr id="14344" name="Group 8"/>
          <p:cNvGrpSpPr>
            <a:grpSpLocks/>
          </p:cNvGrpSpPr>
          <p:nvPr/>
        </p:nvGrpSpPr>
        <p:grpSpPr bwMode="auto">
          <a:xfrm>
            <a:off x="6115051" y="203200"/>
            <a:ext cx="594122" cy="1727200"/>
            <a:chOff x="5136" y="960"/>
            <a:chExt cx="528" cy="864"/>
          </a:xfrm>
        </p:grpSpPr>
        <p:sp>
          <p:nvSpPr>
            <p:cNvPr id="14345"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endParaRPr lang="ja-JP" altLang="en-US"/>
            </a:p>
          </p:txBody>
        </p:sp>
        <p:sp>
          <p:nvSpPr>
            <p:cNvPr id="14346" name="Oval 10"/>
            <p:cNvSpPr>
              <a:spLocks noChangeArrowheads="1"/>
            </p:cNvSpPr>
            <p:nvPr/>
          </p:nvSpPr>
          <p:spPr bwMode="auto">
            <a:xfrm>
              <a:off x="5248" y="960"/>
              <a:ext cx="80" cy="80"/>
            </a:xfrm>
            <a:prstGeom prst="ellipse">
              <a:avLst/>
            </a:prstGeom>
            <a:solidFill>
              <a:schemeClr val="tx2"/>
            </a:solidFill>
            <a:ln w="9525">
              <a:noFill/>
              <a:round/>
              <a:headEnd/>
              <a:tailEnd/>
            </a:ln>
            <a:effectLst/>
          </p:spPr>
          <p:txBody>
            <a:bodyPr wrap="none" anchor="ctr"/>
            <a:lstStyle/>
            <a:p>
              <a:endParaRPr lang="ja-JP" altLang="en-US"/>
            </a:p>
          </p:txBody>
        </p:sp>
        <p:sp>
          <p:nvSpPr>
            <p:cNvPr id="14347" name="Oval 11"/>
            <p:cNvSpPr>
              <a:spLocks noChangeArrowheads="1"/>
            </p:cNvSpPr>
            <p:nvPr/>
          </p:nvSpPr>
          <p:spPr bwMode="auto">
            <a:xfrm>
              <a:off x="5360" y="960"/>
              <a:ext cx="80" cy="80"/>
            </a:xfrm>
            <a:prstGeom prst="ellipse">
              <a:avLst/>
            </a:prstGeom>
            <a:solidFill>
              <a:schemeClr val="tx2"/>
            </a:solidFill>
            <a:ln w="9525">
              <a:noFill/>
              <a:round/>
              <a:headEnd/>
              <a:tailEnd/>
            </a:ln>
            <a:effectLst/>
          </p:spPr>
          <p:txBody>
            <a:bodyPr wrap="none" anchor="ctr"/>
            <a:lstStyle/>
            <a:p>
              <a:endParaRPr lang="ja-JP" altLang="en-US"/>
            </a:p>
          </p:txBody>
        </p:sp>
        <p:sp>
          <p:nvSpPr>
            <p:cNvPr id="14348" name="Oval 12"/>
            <p:cNvSpPr>
              <a:spLocks noChangeArrowheads="1"/>
            </p:cNvSpPr>
            <p:nvPr/>
          </p:nvSpPr>
          <p:spPr bwMode="auto">
            <a:xfrm>
              <a:off x="5136" y="1072"/>
              <a:ext cx="80" cy="80"/>
            </a:xfrm>
            <a:prstGeom prst="ellipse">
              <a:avLst/>
            </a:prstGeom>
            <a:solidFill>
              <a:schemeClr val="tx2"/>
            </a:solidFill>
            <a:ln w="9525">
              <a:noFill/>
              <a:round/>
              <a:headEnd/>
              <a:tailEnd/>
            </a:ln>
            <a:effectLst/>
          </p:spPr>
          <p:txBody>
            <a:bodyPr wrap="none" anchor="ctr"/>
            <a:lstStyle/>
            <a:p>
              <a:endParaRPr lang="ja-JP" altLang="en-US"/>
            </a:p>
          </p:txBody>
        </p:sp>
        <p:sp>
          <p:nvSpPr>
            <p:cNvPr id="14349" name="Oval 13"/>
            <p:cNvSpPr>
              <a:spLocks noChangeArrowheads="1"/>
            </p:cNvSpPr>
            <p:nvPr/>
          </p:nvSpPr>
          <p:spPr bwMode="auto">
            <a:xfrm>
              <a:off x="5248" y="1072"/>
              <a:ext cx="80" cy="80"/>
            </a:xfrm>
            <a:prstGeom prst="ellipse">
              <a:avLst/>
            </a:prstGeom>
            <a:solidFill>
              <a:schemeClr val="tx2"/>
            </a:solidFill>
            <a:ln w="9525">
              <a:noFill/>
              <a:round/>
              <a:headEnd/>
              <a:tailEnd/>
            </a:ln>
            <a:effectLst/>
          </p:spPr>
          <p:txBody>
            <a:bodyPr wrap="none" anchor="ctr"/>
            <a:lstStyle/>
            <a:p>
              <a:endParaRPr lang="ja-JP" altLang="en-US"/>
            </a:p>
          </p:txBody>
        </p:sp>
        <p:sp>
          <p:nvSpPr>
            <p:cNvPr id="14350" name="Oval 14"/>
            <p:cNvSpPr>
              <a:spLocks noChangeArrowheads="1"/>
            </p:cNvSpPr>
            <p:nvPr/>
          </p:nvSpPr>
          <p:spPr bwMode="auto">
            <a:xfrm>
              <a:off x="5360" y="1072"/>
              <a:ext cx="80" cy="80"/>
            </a:xfrm>
            <a:prstGeom prst="ellipse">
              <a:avLst/>
            </a:prstGeom>
            <a:solidFill>
              <a:schemeClr val="tx2"/>
            </a:solidFill>
            <a:ln w="9525">
              <a:noFill/>
              <a:round/>
              <a:headEnd/>
              <a:tailEnd/>
            </a:ln>
            <a:effectLst/>
          </p:spPr>
          <p:txBody>
            <a:bodyPr wrap="none" anchor="ctr"/>
            <a:lstStyle/>
            <a:p>
              <a:endParaRPr lang="ja-JP" altLang="en-US"/>
            </a:p>
          </p:txBody>
        </p:sp>
        <p:sp>
          <p:nvSpPr>
            <p:cNvPr id="14351" name="Oval 15"/>
            <p:cNvSpPr>
              <a:spLocks noChangeArrowheads="1"/>
            </p:cNvSpPr>
            <p:nvPr/>
          </p:nvSpPr>
          <p:spPr bwMode="auto">
            <a:xfrm>
              <a:off x="5472" y="1072"/>
              <a:ext cx="80" cy="80"/>
            </a:xfrm>
            <a:prstGeom prst="ellipse">
              <a:avLst/>
            </a:prstGeom>
            <a:solidFill>
              <a:schemeClr val="accent2"/>
            </a:solidFill>
            <a:ln w="9525">
              <a:noFill/>
              <a:round/>
              <a:headEnd/>
              <a:tailEnd/>
            </a:ln>
            <a:effectLst/>
          </p:spPr>
          <p:txBody>
            <a:bodyPr wrap="none" anchor="ctr"/>
            <a:lstStyle/>
            <a:p>
              <a:endParaRPr lang="ja-JP" altLang="en-US"/>
            </a:p>
          </p:txBody>
        </p:sp>
        <p:sp>
          <p:nvSpPr>
            <p:cNvPr id="14352" name="Oval 16"/>
            <p:cNvSpPr>
              <a:spLocks noChangeArrowheads="1"/>
            </p:cNvSpPr>
            <p:nvPr/>
          </p:nvSpPr>
          <p:spPr bwMode="auto">
            <a:xfrm>
              <a:off x="5136" y="1184"/>
              <a:ext cx="80" cy="80"/>
            </a:xfrm>
            <a:prstGeom prst="ellipse">
              <a:avLst/>
            </a:prstGeom>
            <a:solidFill>
              <a:schemeClr val="tx2"/>
            </a:solidFill>
            <a:ln w="9525">
              <a:noFill/>
              <a:round/>
              <a:headEnd/>
              <a:tailEnd/>
            </a:ln>
            <a:effectLst/>
          </p:spPr>
          <p:txBody>
            <a:bodyPr wrap="none" anchor="ctr"/>
            <a:lstStyle/>
            <a:p>
              <a:endParaRPr lang="ja-JP" altLang="en-US"/>
            </a:p>
          </p:txBody>
        </p:sp>
        <p:sp>
          <p:nvSpPr>
            <p:cNvPr id="14353" name="Oval 17"/>
            <p:cNvSpPr>
              <a:spLocks noChangeArrowheads="1"/>
            </p:cNvSpPr>
            <p:nvPr/>
          </p:nvSpPr>
          <p:spPr bwMode="auto">
            <a:xfrm>
              <a:off x="5248" y="1184"/>
              <a:ext cx="80" cy="80"/>
            </a:xfrm>
            <a:prstGeom prst="ellipse">
              <a:avLst/>
            </a:prstGeom>
            <a:solidFill>
              <a:schemeClr val="tx2"/>
            </a:solidFill>
            <a:ln w="9525">
              <a:noFill/>
              <a:round/>
              <a:headEnd/>
              <a:tailEnd/>
            </a:ln>
            <a:effectLst/>
          </p:spPr>
          <p:txBody>
            <a:bodyPr wrap="none" anchor="ctr"/>
            <a:lstStyle/>
            <a:p>
              <a:endParaRPr lang="ja-JP" altLang="en-US"/>
            </a:p>
          </p:txBody>
        </p:sp>
        <p:sp>
          <p:nvSpPr>
            <p:cNvPr id="14354" name="Oval 18"/>
            <p:cNvSpPr>
              <a:spLocks noChangeArrowheads="1"/>
            </p:cNvSpPr>
            <p:nvPr/>
          </p:nvSpPr>
          <p:spPr bwMode="auto">
            <a:xfrm>
              <a:off x="5360" y="1184"/>
              <a:ext cx="80" cy="80"/>
            </a:xfrm>
            <a:prstGeom prst="ellipse">
              <a:avLst/>
            </a:prstGeom>
            <a:solidFill>
              <a:schemeClr val="accent2"/>
            </a:solidFill>
            <a:ln w="9525">
              <a:noFill/>
              <a:round/>
              <a:headEnd/>
              <a:tailEnd/>
            </a:ln>
            <a:effectLst/>
          </p:spPr>
          <p:txBody>
            <a:bodyPr wrap="none" anchor="ctr"/>
            <a:lstStyle/>
            <a:p>
              <a:endParaRPr lang="ja-JP" altLang="en-US"/>
            </a:p>
          </p:txBody>
        </p:sp>
        <p:sp>
          <p:nvSpPr>
            <p:cNvPr id="14355" name="Oval 19"/>
            <p:cNvSpPr>
              <a:spLocks noChangeArrowheads="1"/>
            </p:cNvSpPr>
            <p:nvPr/>
          </p:nvSpPr>
          <p:spPr bwMode="auto">
            <a:xfrm>
              <a:off x="5472" y="1184"/>
              <a:ext cx="80" cy="80"/>
            </a:xfrm>
            <a:prstGeom prst="ellipse">
              <a:avLst/>
            </a:prstGeom>
            <a:solidFill>
              <a:schemeClr val="accent2"/>
            </a:solidFill>
            <a:ln w="9525">
              <a:noFill/>
              <a:round/>
              <a:headEnd/>
              <a:tailEnd/>
            </a:ln>
            <a:effectLst/>
          </p:spPr>
          <p:txBody>
            <a:bodyPr wrap="none" anchor="ctr"/>
            <a:lstStyle/>
            <a:p>
              <a:endParaRPr lang="ja-JP" altLang="en-US"/>
            </a:p>
          </p:txBody>
        </p:sp>
        <p:sp>
          <p:nvSpPr>
            <p:cNvPr id="14356" name="Oval 20"/>
            <p:cNvSpPr>
              <a:spLocks noChangeArrowheads="1"/>
            </p:cNvSpPr>
            <p:nvPr/>
          </p:nvSpPr>
          <p:spPr bwMode="auto">
            <a:xfrm>
              <a:off x="5584" y="1184"/>
              <a:ext cx="80" cy="80"/>
            </a:xfrm>
            <a:prstGeom prst="ellipse">
              <a:avLst/>
            </a:prstGeom>
            <a:solidFill>
              <a:schemeClr val="accent1"/>
            </a:solidFill>
            <a:ln w="9525">
              <a:noFill/>
              <a:round/>
              <a:headEnd/>
              <a:tailEnd/>
            </a:ln>
            <a:effectLst/>
          </p:spPr>
          <p:txBody>
            <a:bodyPr wrap="none" anchor="ctr"/>
            <a:lstStyle/>
            <a:p>
              <a:endParaRPr lang="ja-JP" altLang="en-US"/>
            </a:p>
          </p:txBody>
        </p:sp>
        <p:sp>
          <p:nvSpPr>
            <p:cNvPr id="14357"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endParaRPr lang="ja-JP" altLang="en-US"/>
            </a:p>
          </p:txBody>
        </p:sp>
        <p:sp>
          <p:nvSpPr>
            <p:cNvPr id="14358" name="Oval 22"/>
            <p:cNvSpPr>
              <a:spLocks noChangeArrowheads="1"/>
            </p:cNvSpPr>
            <p:nvPr/>
          </p:nvSpPr>
          <p:spPr bwMode="auto">
            <a:xfrm>
              <a:off x="5248" y="1296"/>
              <a:ext cx="80" cy="80"/>
            </a:xfrm>
            <a:prstGeom prst="ellipse">
              <a:avLst/>
            </a:prstGeom>
            <a:solidFill>
              <a:schemeClr val="accent2"/>
            </a:solidFill>
            <a:ln w="9525">
              <a:noFill/>
              <a:round/>
              <a:headEnd/>
              <a:tailEnd/>
            </a:ln>
            <a:effectLst/>
          </p:spPr>
          <p:txBody>
            <a:bodyPr wrap="none" anchor="ctr"/>
            <a:lstStyle/>
            <a:p>
              <a:endParaRPr lang="ja-JP" altLang="en-US"/>
            </a:p>
          </p:txBody>
        </p:sp>
        <p:sp>
          <p:nvSpPr>
            <p:cNvPr id="14359" name="Oval 23"/>
            <p:cNvSpPr>
              <a:spLocks noChangeArrowheads="1"/>
            </p:cNvSpPr>
            <p:nvPr/>
          </p:nvSpPr>
          <p:spPr bwMode="auto">
            <a:xfrm>
              <a:off x="5360" y="1296"/>
              <a:ext cx="80" cy="80"/>
            </a:xfrm>
            <a:prstGeom prst="ellipse">
              <a:avLst/>
            </a:prstGeom>
            <a:solidFill>
              <a:schemeClr val="accent2"/>
            </a:solidFill>
            <a:ln w="9525">
              <a:noFill/>
              <a:round/>
              <a:headEnd/>
              <a:tailEnd/>
            </a:ln>
            <a:effectLst/>
          </p:spPr>
          <p:txBody>
            <a:bodyPr wrap="none" anchor="ctr"/>
            <a:lstStyle/>
            <a:p>
              <a:endParaRPr lang="ja-JP" altLang="en-US"/>
            </a:p>
          </p:txBody>
        </p:sp>
        <p:sp>
          <p:nvSpPr>
            <p:cNvPr id="14360" name="Oval 24"/>
            <p:cNvSpPr>
              <a:spLocks noChangeArrowheads="1"/>
            </p:cNvSpPr>
            <p:nvPr/>
          </p:nvSpPr>
          <p:spPr bwMode="auto">
            <a:xfrm>
              <a:off x="5472" y="1296"/>
              <a:ext cx="80" cy="80"/>
            </a:xfrm>
            <a:prstGeom prst="ellipse">
              <a:avLst/>
            </a:prstGeom>
            <a:solidFill>
              <a:schemeClr val="accent1"/>
            </a:solidFill>
            <a:ln w="9525">
              <a:noFill/>
              <a:round/>
              <a:headEnd/>
              <a:tailEnd/>
            </a:ln>
            <a:effectLst/>
          </p:spPr>
          <p:txBody>
            <a:bodyPr wrap="none" anchor="ctr"/>
            <a:lstStyle/>
            <a:p>
              <a:endParaRPr lang="ja-JP" altLang="en-US"/>
            </a:p>
          </p:txBody>
        </p:sp>
        <p:sp>
          <p:nvSpPr>
            <p:cNvPr id="14361"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endParaRPr lang="ja-JP" altLang="en-US"/>
            </a:p>
          </p:txBody>
        </p:sp>
        <p:sp>
          <p:nvSpPr>
            <p:cNvPr id="14362" name="Oval 26"/>
            <p:cNvSpPr>
              <a:spLocks noChangeArrowheads="1"/>
            </p:cNvSpPr>
            <p:nvPr/>
          </p:nvSpPr>
          <p:spPr bwMode="auto">
            <a:xfrm>
              <a:off x="5248" y="1408"/>
              <a:ext cx="80" cy="80"/>
            </a:xfrm>
            <a:prstGeom prst="ellipse">
              <a:avLst/>
            </a:prstGeom>
            <a:solidFill>
              <a:schemeClr val="accent2"/>
            </a:solidFill>
            <a:ln w="9525">
              <a:noFill/>
              <a:round/>
              <a:headEnd/>
              <a:tailEnd/>
            </a:ln>
            <a:effectLst/>
          </p:spPr>
          <p:txBody>
            <a:bodyPr wrap="none" anchor="ctr"/>
            <a:lstStyle/>
            <a:p>
              <a:endParaRPr lang="ja-JP" altLang="en-US"/>
            </a:p>
          </p:txBody>
        </p:sp>
        <p:sp>
          <p:nvSpPr>
            <p:cNvPr id="14363" name="Oval 27"/>
            <p:cNvSpPr>
              <a:spLocks noChangeArrowheads="1"/>
            </p:cNvSpPr>
            <p:nvPr/>
          </p:nvSpPr>
          <p:spPr bwMode="auto">
            <a:xfrm>
              <a:off x="5360" y="1408"/>
              <a:ext cx="80" cy="80"/>
            </a:xfrm>
            <a:prstGeom prst="ellipse">
              <a:avLst/>
            </a:prstGeom>
            <a:solidFill>
              <a:schemeClr val="accent1"/>
            </a:solidFill>
            <a:ln w="9525">
              <a:noFill/>
              <a:round/>
              <a:headEnd/>
              <a:tailEnd/>
            </a:ln>
            <a:effectLst/>
          </p:spPr>
          <p:txBody>
            <a:bodyPr wrap="none" anchor="ctr"/>
            <a:lstStyle/>
            <a:p>
              <a:endParaRPr lang="ja-JP" altLang="en-US"/>
            </a:p>
          </p:txBody>
        </p:sp>
        <p:sp>
          <p:nvSpPr>
            <p:cNvPr id="14364" name="Oval 28"/>
            <p:cNvSpPr>
              <a:spLocks noChangeArrowheads="1"/>
            </p:cNvSpPr>
            <p:nvPr/>
          </p:nvSpPr>
          <p:spPr bwMode="auto">
            <a:xfrm>
              <a:off x="5472" y="1408"/>
              <a:ext cx="80" cy="80"/>
            </a:xfrm>
            <a:prstGeom prst="ellipse">
              <a:avLst/>
            </a:prstGeom>
            <a:solidFill>
              <a:schemeClr val="accent1"/>
            </a:solidFill>
            <a:ln w="9525">
              <a:noFill/>
              <a:round/>
              <a:headEnd/>
              <a:tailEnd/>
            </a:ln>
            <a:effectLst/>
          </p:spPr>
          <p:txBody>
            <a:bodyPr wrap="none" anchor="ctr"/>
            <a:lstStyle/>
            <a:p>
              <a:endParaRPr lang="ja-JP" altLang="en-US"/>
            </a:p>
          </p:txBody>
        </p:sp>
        <p:sp>
          <p:nvSpPr>
            <p:cNvPr id="14365"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endParaRPr lang="ja-JP" altLang="en-US"/>
            </a:p>
          </p:txBody>
        </p:sp>
        <p:sp>
          <p:nvSpPr>
            <p:cNvPr id="14366" name="Oval 30"/>
            <p:cNvSpPr>
              <a:spLocks noChangeArrowheads="1"/>
            </p:cNvSpPr>
            <p:nvPr/>
          </p:nvSpPr>
          <p:spPr bwMode="auto">
            <a:xfrm>
              <a:off x="5136" y="1520"/>
              <a:ext cx="80" cy="80"/>
            </a:xfrm>
            <a:prstGeom prst="ellipse">
              <a:avLst/>
            </a:prstGeom>
            <a:solidFill>
              <a:schemeClr val="accent2"/>
            </a:solidFill>
            <a:ln w="9525">
              <a:noFill/>
              <a:round/>
              <a:headEnd/>
              <a:tailEnd/>
            </a:ln>
            <a:effectLst/>
          </p:spPr>
          <p:txBody>
            <a:bodyPr wrap="none" anchor="ctr"/>
            <a:lstStyle/>
            <a:p>
              <a:endParaRPr lang="ja-JP" altLang="en-US"/>
            </a:p>
          </p:txBody>
        </p:sp>
        <p:sp>
          <p:nvSpPr>
            <p:cNvPr id="14367" name="Oval 31"/>
            <p:cNvSpPr>
              <a:spLocks noChangeArrowheads="1"/>
            </p:cNvSpPr>
            <p:nvPr/>
          </p:nvSpPr>
          <p:spPr bwMode="auto">
            <a:xfrm>
              <a:off x="5248" y="1520"/>
              <a:ext cx="80" cy="80"/>
            </a:xfrm>
            <a:prstGeom prst="ellipse">
              <a:avLst/>
            </a:prstGeom>
            <a:solidFill>
              <a:schemeClr val="accent1"/>
            </a:solidFill>
            <a:ln w="9525">
              <a:noFill/>
              <a:round/>
              <a:headEnd/>
              <a:tailEnd/>
            </a:ln>
            <a:effectLst/>
          </p:spPr>
          <p:txBody>
            <a:bodyPr wrap="none" anchor="ctr"/>
            <a:lstStyle/>
            <a:p>
              <a:endParaRPr lang="ja-JP" altLang="en-US"/>
            </a:p>
          </p:txBody>
        </p:sp>
        <p:sp>
          <p:nvSpPr>
            <p:cNvPr id="14368" name="Oval 32"/>
            <p:cNvSpPr>
              <a:spLocks noChangeArrowheads="1"/>
            </p:cNvSpPr>
            <p:nvPr/>
          </p:nvSpPr>
          <p:spPr bwMode="auto">
            <a:xfrm>
              <a:off x="5360" y="1520"/>
              <a:ext cx="80" cy="80"/>
            </a:xfrm>
            <a:prstGeom prst="ellipse">
              <a:avLst/>
            </a:prstGeom>
            <a:solidFill>
              <a:schemeClr val="accent1"/>
            </a:solidFill>
            <a:ln w="9525">
              <a:noFill/>
              <a:round/>
              <a:headEnd/>
              <a:tailEnd/>
            </a:ln>
            <a:effectLst/>
          </p:spPr>
          <p:txBody>
            <a:bodyPr wrap="none" anchor="ctr"/>
            <a:lstStyle/>
            <a:p>
              <a:endParaRPr lang="ja-JP" altLang="en-US"/>
            </a:p>
          </p:txBody>
        </p:sp>
        <p:sp>
          <p:nvSpPr>
            <p:cNvPr id="14369" name="Oval 33"/>
            <p:cNvSpPr>
              <a:spLocks noChangeArrowheads="1"/>
            </p:cNvSpPr>
            <p:nvPr/>
          </p:nvSpPr>
          <p:spPr bwMode="auto">
            <a:xfrm>
              <a:off x="5472" y="1520"/>
              <a:ext cx="80" cy="80"/>
            </a:xfrm>
            <a:prstGeom prst="ellipse">
              <a:avLst/>
            </a:prstGeom>
            <a:solidFill>
              <a:schemeClr val="folHlink"/>
            </a:solidFill>
            <a:ln w="9525">
              <a:noFill/>
              <a:round/>
              <a:headEnd/>
              <a:tailEnd/>
            </a:ln>
            <a:effectLst/>
          </p:spPr>
          <p:txBody>
            <a:bodyPr wrap="none" anchor="ctr"/>
            <a:lstStyle/>
            <a:p>
              <a:endParaRPr lang="ja-JP" altLang="en-US"/>
            </a:p>
          </p:txBody>
        </p:sp>
        <p:sp>
          <p:nvSpPr>
            <p:cNvPr id="14370" name="Oval 34"/>
            <p:cNvSpPr>
              <a:spLocks noChangeArrowheads="1"/>
            </p:cNvSpPr>
            <p:nvPr/>
          </p:nvSpPr>
          <p:spPr bwMode="auto">
            <a:xfrm>
              <a:off x="5136" y="1632"/>
              <a:ext cx="80" cy="80"/>
            </a:xfrm>
            <a:prstGeom prst="ellipse">
              <a:avLst/>
            </a:prstGeom>
            <a:solidFill>
              <a:schemeClr val="accent1"/>
            </a:solidFill>
            <a:ln w="9525">
              <a:noFill/>
              <a:round/>
              <a:headEnd/>
              <a:tailEnd/>
            </a:ln>
            <a:effectLst/>
          </p:spPr>
          <p:txBody>
            <a:bodyPr wrap="none" anchor="ctr"/>
            <a:lstStyle/>
            <a:p>
              <a:endParaRPr lang="ja-JP" altLang="en-US"/>
            </a:p>
          </p:txBody>
        </p:sp>
        <p:sp>
          <p:nvSpPr>
            <p:cNvPr id="14371" name="Oval 35"/>
            <p:cNvSpPr>
              <a:spLocks noChangeArrowheads="1"/>
            </p:cNvSpPr>
            <p:nvPr/>
          </p:nvSpPr>
          <p:spPr bwMode="auto">
            <a:xfrm>
              <a:off x="5248" y="1632"/>
              <a:ext cx="80" cy="80"/>
            </a:xfrm>
            <a:prstGeom prst="ellipse">
              <a:avLst/>
            </a:prstGeom>
            <a:solidFill>
              <a:schemeClr val="accent1"/>
            </a:solidFill>
            <a:ln w="9525">
              <a:noFill/>
              <a:round/>
              <a:headEnd/>
              <a:tailEnd/>
            </a:ln>
            <a:effectLst/>
          </p:spPr>
          <p:txBody>
            <a:bodyPr wrap="none" anchor="ctr"/>
            <a:lstStyle/>
            <a:p>
              <a:endParaRPr lang="ja-JP" altLang="en-US"/>
            </a:p>
          </p:txBody>
        </p:sp>
        <p:sp>
          <p:nvSpPr>
            <p:cNvPr id="14372" name="Oval 36"/>
            <p:cNvSpPr>
              <a:spLocks noChangeArrowheads="1"/>
            </p:cNvSpPr>
            <p:nvPr/>
          </p:nvSpPr>
          <p:spPr bwMode="auto">
            <a:xfrm>
              <a:off x="5360" y="1632"/>
              <a:ext cx="80" cy="80"/>
            </a:xfrm>
            <a:prstGeom prst="ellipse">
              <a:avLst/>
            </a:prstGeom>
            <a:solidFill>
              <a:schemeClr val="folHlink"/>
            </a:solidFill>
            <a:ln w="9525">
              <a:noFill/>
              <a:round/>
              <a:headEnd/>
              <a:tailEnd/>
            </a:ln>
            <a:effectLst/>
          </p:spPr>
          <p:txBody>
            <a:bodyPr wrap="none" anchor="ctr"/>
            <a:lstStyle/>
            <a:p>
              <a:endParaRPr lang="ja-JP" altLang="en-US"/>
            </a:p>
          </p:txBody>
        </p:sp>
        <p:sp>
          <p:nvSpPr>
            <p:cNvPr id="14373" name="Oval 37"/>
            <p:cNvSpPr>
              <a:spLocks noChangeArrowheads="1"/>
            </p:cNvSpPr>
            <p:nvPr/>
          </p:nvSpPr>
          <p:spPr bwMode="auto">
            <a:xfrm>
              <a:off x="5472" y="1632"/>
              <a:ext cx="80" cy="80"/>
            </a:xfrm>
            <a:prstGeom prst="ellipse">
              <a:avLst/>
            </a:prstGeom>
            <a:solidFill>
              <a:schemeClr val="folHlink"/>
            </a:solidFill>
            <a:ln w="9525">
              <a:noFill/>
              <a:round/>
              <a:headEnd/>
              <a:tailEnd/>
            </a:ln>
            <a:effectLst/>
          </p:spPr>
          <p:txBody>
            <a:bodyPr wrap="none" anchor="ctr"/>
            <a:lstStyle/>
            <a:p>
              <a:endParaRPr lang="ja-JP" altLang="en-US"/>
            </a:p>
          </p:txBody>
        </p:sp>
        <p:sp>
          <p:nvSpPr>
            <p:cNvPr id="14374" name="Oval 38"/>
            <p:cNvSpPr>
              <a:spLocks noChangeArrowheads="1"/>
            </p:cNvSpPr>
            <p:nvPr/>
          </p:nvSpPr>
          <p:spPr bwMode="auto">
            <a:xfrm>
              <a:off x="5248" y="1744"/>
              <a:ext cx="80" cy="80"/>
            </a:xfrm>
            <a:prstGeom prst="ellipse">
              <a:avLst/>
            </a:prstGeom>
            <a:solidFill>
              <a:schemeClr val="folHlink"/>
            </a:solidFill>
            <a:ln w="9525">
              <a:noFill/>
              <a:round/>
              <a:headEnd/>
              <a:tailEnd/>
            </a:ln>
            <a:effectLst/>
          </p:spPr>
          <p:txBody>
            <a:bodyPr wrap="none" anchor="ctr"/>
            <a:lstStyle/>
            <a:p>
              <a:endParaRPr lang="ja-JP" altLang="en-US"/>
            </a:p>
          </p:txBody>
        </p:sp>
        <p:sp>
          <p:nvSpPr>
            <p:cNvPr id="14375" name="Oval 39"/>
            <p:cNvSpPr>
              <a:spLocks noChangeArrowheads="1"/>
            </p:cNvSpPr>
            <p:nvPr/>
          </p:nvSpPr>
          <p:spPr bwMode="auto">
            <a:xfrm>
              <a:off x="5472" y="1744"/>
              <a:ext cx="80" cy="80"/>
            </a:xfrm>
            <a:prstGeom prst="ellipse">
              <a:avLst/>
            </a:prstGeom>
            <a:solidFill>
              <a:schemeClr val="folHlink"/>
            </a:solidFill>
            <a:ln w="9525">
              <a:noFill/>
              <a:round/>
              <a:headEnd/>
              <a:tailEnd/>
            </a:ln>
            <a:effectLst/>
          </p:spPr>
          <p:txBody>
            <a:bodyPr wrap="none" anchor="ctr"/>
            <a:lstStyle/>
            <a:p>
              <a:endParaRPr lang="ja-JP" altLang="en-US"/>
            </a:p>
          </p:txBody>
        </p:sp>
      </p:gr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iming>
    <p:tnLst>
      <p:par>
        <p:cTn id="1" dur="indefinite" restart="never" nodeType="tmRoot"/>
      </p:par>
    </p:tnLst>
  </p:timing>
  <p:hf hdr="0" ftr="0" dt="0"/>
  <p:txStyles>
    <p:titleStyle>
      <a:lvl1pPr algn="l" rtl="0" fontAlgn="base">
        <a:spcBef>
          <a:spcPct val="0"/>
        </a:spcBef>
        <a:spcAft>
          <a:spcPct val="0"/>
        </a:spcAft>
        <a:defRPr kumimoji="1" sz="3900" b="1">
          <a:solidFill>
            <a:schemeClr val="tx2"/>
          </a:solidFill>
          <a:latin typeface="+mj-lt"/>
          <a:ea typeface="+mj-ea"/>
          <a:cs typeface="+mj-cs"/>
        </a:defRPr>
      </a:lvl1pPr>
      <a:lvl2pPr algn="l" rtl="0" fontAlgn="base">
        <a:spcBef>
          <a:spcPct val="0"/>
        </a:spcBef>
        <a:spcAft>
          <a:spcPct val="0"/>
        </a:spcAft>
        <a:defRPr kumimoji="1" sz="3900" b="1">
          <a:solidFill>
            <a:schemeClr val="tx2"/>
          </a:solidFill>
          <a:latin typeface="Arial" charset="0"/>
          <a:ea typeface="ＭＳ Ｐゴシック" charset="-128"/>
        </a:defRPr>
      </a:lvl2pPr>
      <a:lvl3pPr algn="l" rtl="0" fontAlgn="base">
        <a:spcBef>
          <a:spcPct val="0"/>
        </a:spcBef>
        <a:spcAft>
          <a:spcPct val="0"/>
        </a:spcAft>
        <a:defRPr kumimoji="1" sz="3900" b="1">
          <a:solidFill>
            <a:schemeClr val="tx2"/>
          </a:solidFill>
          <a:latin typeface="Arial" charset="0"/>
          <a:ea typeface="ＭＳ Ｐゴシック" charset="-128"/>
        </a:defRPr>
      </a:lvl3pPr>
      <a:lvl4pPr algn="l" rtl="0" fontAlgn="base">
        <a:spcBef>
          <a:spcPct val="0"/>
        </a:spcBef>
        <a:spcAft>
          <a:spcPct val="0"/>
        </a:spcAft>
        <a:defRPr kumimoji="1" sz="3900" b="1">
          <a:solidFill>
            <a:schemeClr val="tx2"/>
          </a:solidFill>
          <a:latin typeface="Arial" charset="0"/>
          <a:ea typeface="ＭＳ Ｐゴシック" charset="-128"/>
        </a:defRPr>
      </a:lvl4pPr>
      <a:lvl5pPr algn="l" rtl="0" fontAlgn="base">
        <a:spcBef>
          <a:spcPct val="0"/>
        </a:spcBef>
        <a:spcAft>
          <a:spcPct val="0"/>
        </a:spcAft>
        <a:defRPr kumimoji="1" sz="3900" b="1">
          <a:solidFill>
            <a:schemeClr val="tx2"/>
          </a:solidFill>
          <a:latin typeface="Arial" charset="0"/>
          <a:ea typeface="ＭＳ Ｐゴシック" charset="-128"/>
        </a:defRPr>
      </a:lvl5pPr>
      <a:lvl6pPr marL="457200" algn="l" rtl="0" fontAlgn="base">
        <a:spcBef>
          <a:spcPct val="0"/>
        </a:spcBef>
        <a:spcAft>
          <a:spcPct val="0"/>
        </a:spcAft>
        <a:defRPr kumimoji="1" sz="3900" b="1">
          <a:solidFill>
            <a:schemeClr val="tx2"/>
          </a:solidFill>
          <a:latin typeface="Arial" charset="0"/>
          <a:ea typeface="ＭＳ Ｐゴシック" charset="-128"/>
        </a:defRPr>
      </a:lvl6pPr>
      <a:lvl7pPr marL="914400" algn="l" rtl="0" fontAlgn="base">
        <a:spcBef>
          <a:spcPct val="0"/>
        </a:spcBef>
        <a:spcAft>
          <a:spcPct val="0"/>
        </a:spcAft>
        <a:defRPr kumimoji="1" sz="3900" b="1">
          <a:solidFill>
            <a:schemeClr val="tx2"/>
          </a:solidFill>
          <a:latin typeface="Arial" charset="0"/>
          <a:ea typeface="ＭＳ Ｐゴシック" charset="-128"/>
        </a:defRPr>
      </a:lvl7pPr>
      <a:lvl8pPr marL="1371600" algn="l" rtl="0" fontAlgn="base">
        <a:spcBef>
          <a:spcPct val="0"/>
        </a:spcBef>
        <a:spcAft>
          <a:spcPct val="0"/>
        </a:spcAft>
        <a:defRPr kumimoji="1" sz="3900" b="1">
          <a:solidFill>
            <a:schemeClr val="tx2"/>
          </a:solidFill>
          <a:latin typeface="Arial" charset="0"/>
          <a:ea typeface="ＭＳ Ｐゴシック" charset="-128"/>
        </a:defRPr>
      </a:lvl8pPr>
      <a:lvl9pPr marL="1828800" algn="l" rtl="0" fontAlgn="base">
        <a:spcBef>
          <a:spcPct val="0"/>
        </a:spcBef>
        <a:spcAft>
          <a:spcPct val="0"/>
        </a:spcAft>
        <a:defRPr kumimoji="1" sz="3900" b="1">
          <a:solidFill>
            <a:schemeClr val="tx2"/>
          </a:solidFill>
          <a:latin typeface="Arial" charset="0"/>
          <a:ea typeface="ＭＳ Ｐゴシック" charset="-128"/>
        </a:defRPr>
      </a:lvl9pPr>
    </p:titleStyle>
    <p:bodyStyle>
      <a:lvl1pPr marL="342900" indent="-342900" algn="l" rtl="0" fontAlgn="base">
        <a:spcBef>
          <a:spcPct val="20000"/>
        </a:spcBef>
        <a:spcAft>
          <a:spcPct val="0"/>
        </a:spcAft>
        <a:buClr>
          <a:schemeClr val="tx2"/>
        </a:buClr>
        <a:buSzPct val="70000"/>
        <a:buFont typeface="Wingdings" pitchFamily="2" charset="2"/>
        <a:buChar char="l"/>
        <a:defRPr kumimoji="1"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kumimoji="1" sz="2600">
          <a:solidFill>
            <a:schemeClr val="tx1"/>
          </a:solidFill>
          <a:latin typeface="+mn-lt"/>
          <a:ea typeface="+mn-ea"/>
        </a:defRPr>
      </a:lvl2pPr>
      <a:lvl3pPr marL="987425" indent="-293688" algn="l" rtl="0" fontAlgn="base">
        <a:spcBef>
          <a:spcPct val="20000"/>
        </a:spcBef>
        <a:spcAft>
          <a:spcPct val="0"/>
        </a:spcAft>
        <a:buClr>
          <a:schemeClr val="accent1"/>
        </a:buClr>
        <a:buSzPct val="70000"/>
        <a:buFont typeface="Wingdings" pitchFamily="2" charset="2"/>
        <a:buChar char="l"/>
        <a:defRPr kumimoji="1" sz="2300">
          <a:solidFill>
            <a:schemeClr val="tx1"/>
          </a:solidFill>
          <a:latin typeface="+mn-lt"/>
          <a:ea typeface="+mn-ea"/>
        </a:defRPr>
      </a:lvl3pPr>
      <a:lvl4pPr marL="1281113" indent="-292100" algn="l" rtl="0" fontAlgn="base">
        <a:spcBef>
          <a:spcPct val="20000"/>
        </a:spcBef>
        <a:spcAft>
          <a:spcPct val="0"/>
        </a:spcAft>
        <a:buClr>
          <a:schemeClr val="tx2"/>
        </a:buClr>
        <a:buSzPct val="75000"/>
        <a:buFont typeface="Wingdings" pitchFamily="2" charset="2"/>
        <a:buChar char="§"/>
        <a:defRPr kumimoji="1" sz="2000">
          <a:solidFill>
            <a:schemeClr val="tx1"/>
          </a:solidFill>
          <a:latin typeface="+mn-lt"/>
          <a:ea typeface="+mn-ea"/>
        </a:defRPr>
      </a:lvl4pPr>
      <a:lvl5pPr marL="15986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Office_PowerPoint_____2.sld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Office_PowerPoint_____3.sldx"/><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988840" y="6516216"/>
            <a:ext cx="3384376" cy="151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chemeClr val="tx1"/>
                </a:solidFill>
                <a:latin typeface="AR P新藝体U" pitchFamily="50" charset="-128"/>
                <a:ea typeface="AR P新藝体U" pitchFamily="50" charset="-128"/>
              </a:rPr>
              <a:t>　</a:t>
            </a:r>
            <a:r>
              <a:rPr lang="en-US" altLang="ja-JP" sz="2400" dirty="0" smtClean="0">
                <a:solidFill>
                  <a:srgbClr val="00B0F0"/>
                </a:solidFill>
                <a:latin typeface="AR P新藝体U" pitchFamily="50" charset="-128"/>
                <a:ea typeface="AR P新藝体U" pitchFamily="50" charset="-128"/>
              </a:rPr>
              <a:t>Common</a:t>
            </a:r>
            <a:r>
              <a:rPr lang="ja-JP" altLang="en-US" sz="2400" dirty="0" smtClean="0">
                <a:solidFill>
                  <a:srgbClr val="00B0F0"/>
                </a:solidFill>
                <a:latin typeface="AR P新藝体U" pitchFamily="50" charset="-128"/>
                <a:ea typeface="AR P新藝体U" pitchFamily="50" charset="-128"/>
              </a:rPr>
              <a:t> </a:t>
            </a:r>
            <a:r>
              <a:rPr lang="en-US" altLang="ja-JP" sz="2400" dirty="0" smtClean="0">
                <a:solidFill>
                  <a:srgbClr val="00B0F0"/>
                </a:solidFill>
                <a:latin typeface="AR P新藝体U" pitchFamily="50" charset="-128"/>
                <a:ea typeface="AR P新藝体U" pitchFamily="50" charset="-128"/>
              </a:rPr>
              <a:t>Sense</a:t>
            </a:r>
          </a:p>
          <a:p>
            <a:r>
              <a:rPr lang="ja-JP" altLang="en-US" sz="1050" dirty="0" smtClean="0">
                <a:solidFill>
                  <a:schemeClr val="tx1"/>
                </a:solidFill>
                <a:latin typeface="+mj-ea"/>
                <a:ea typeface="+mj-ea"/>
              </a:rPr>
              <a:t>　　　　　　　　　　　　　　　　　　　　　　　　</a:t>
            </a:r>
            <a:r>
              <a:rPr lang="en-US" altLang="ja-JP" sz="1050" dirty="0" smtClean="0">
                <a:solidFill>
                  <a:schemeClr val="tx1"/>
                </a:solidFill>
                <a:latin typeface="+mj-ea"/>
                <a:ea typeface="+mj-ea"/>
              </a:rPr>
              <a:t>No.41</a:t>
            </a:r>
            <a:r>
              <a:rPr lang="ja-JP" altLang="en-US" sz="1050" dirty="0" smtClean="0">
                <a:solidFill>
                  <a:schemeClr val="tx1"/>
                </a:solidFill>
                <a:latin typeface="+mj-ea"/>
                <a:ea typeface="+mj-ea"/>
              </a:rPr>
              <a:t>　</a:t>
            </a:r>
            <a:r>
              <a:rPr lang="ja-JP" altLang="en-US" sz="1050" cap="small" dirty="0" smtClean="0">
                <a:solidFill>
                  <a:schemeClr val="tx1"/>
                </a:solidFill>
                <a:latin typeface="+mj-ea"/>
                <a:ea typeface="+mj-ea"/>
              </a:rPr>
              <a:t>　</a:t>
            </a:r>
            <a:r>
              <a:rPr lang="en-US" altLang="ja-JP" sz="1050" cap="small" dirty="0" smtClean="0">
                <a:solidFill>
                  <a:schemeClr val="tx1"/>
                </a:solidFill>
                <a:latin typeface="+mj-ea"/>
                <a:ea typeface="+mj-ea"/>
              </a:rPr>
              <a:t>2012.3.25</a:t>
            </a:r>
            <a:endParaRPr lang="en-US" altLang="ja-JP" sz="1050" dirty="0" smtClean="0">
              <a:solidFill>
                <a:schemeClr val="tx1"/>
              </a:solidFill>
              <a:latin typeface="+mj-ea"/>
              <a:ea typeface="+mj-ea"/>
            </a:endParaRPr>
          </a:p>
          <a:p>
            <a:pPr algn="r"/>
            <a:r>
              <a:rPr lang="en-US" altLang="ja-JP" sz="1200" dirty="0" smtClean="0">
                <a:solidFill>
                  <a:schemeClr val="tx1"/>
                </a:solidFill>
                <a:latin typeface="ＭＳ Ｐ明朝" pitchFamily="18" charset="-128"/>
                <a:ea typeface="ＭＳ Ｐ明朝" pitchFamily="18" charset="-128"/>
              </a:rPr>
              <a:t>ryo-sato@hyper.ocn.ne.jp</a:t>
            </a:r>
          </a:p>
          <a:p>
            <a:r>
              <a:rPr lang="en-US" altLang="ja-JP" sz="1200" dirty="0" smtClean="0">
                <a:solidFill>
                  <a:schemeClr val="tx1"/>
                </a:solidFill>
                <a:latin typeface="AR P新藝体U" pitchFamily="50" charset="-128"/>
                <a:ea typeface="AR P新藝体U" pitchFamily="50" charset="-128"/>
              </a:rPr>
              <a:t> </a:t>
            </a:r>
            <a:endParaRPr lang="ja-JP" altLang="en-US" sz="1200" dirty="0">
              <a:solidFill>
                <a:schemeClr val="tx1"/>
              </a:solidFill>
            </a:endParaRPr>
          </a:p>
        </p:txBody>
      </p:sp>
      <p:sp>
        <p:nvSpPr>
          <p:cNvPr id="9" name="角丸四角形 8"/>
          <p:cNvSpPr/>
          <p:nvPr/>
        </p:nvSpPr>
        <p:spPr>
          <a:xfrm>
            <a:off x="548680" y="539552"/>
            <a:ext cx="4896544" cy="1080120"/>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smtClean="0">
              <a:solidFill>
                <a:schemeClr val="tx1"/>
              </a:solidFill>
              <a:latin typeface="AR P新藝体U" pitchFamily="50" charset="-128"/>
              <a:ea typeface="AR P新藝体U" pitchFamily="50" charset="-128"/>
            </a:endParaRPr>
          </a:p>
          <a:p>
            <a:endParaRPr lang="en-US" altLang="ja-JP" dirty="0" smtClean="0">
              <a:solidFill>
                <a:schemeClr val="tx1"/>
              </a:solidFill>
              <a:latin typeface="AR P新藝体U" pitchFamily="50" charset="-128"/>
              <a:ea typeface="AR P新藝体U" pitchFamily="50" charset="-128"/>
            </a:endParaRPr>
          </a:p>
          <a:p>
            <a:r>
              <a:rPr lang="ja-JP" altLang="en-US" dirty="0" smtClean="0">
                <a:solidFill>
                  <a:schemeClr val="tx1"/>
                </a:solidFill>
                <a:latin typeface="ＤＦＧPOPミックスW5" pitchFamily="50" charset="-128"/>
                <a:ea typeface="ＤＦＧPOPミックスW5" pitchFamily="50" charset="-128"/>
              </a:rPr>
              <a:t>公契約条例の可能性　　　　</a:t>
            </a:r>
            <a:r>
              <a:rPr lang="ja-JP" altLang="en-US" dirty="0" smtClean="0">
                <a:solidFill>
                  <a:schemeClr val="tx1"/>
                </a:solidFill>
                <a:latin typeface="+mj-ea"/>
                <a:ea typeface="+mj-ea"/>
              </a:rPr>
              <a:t>　</a:t>
            </a:r>
            <a:r>
              <a:rPr lang="en-US" altLang="ja-JP" dirty="0" smtClean="0">
                <a:solidFill>
                  <a:schemeClr val="tx1"/>
                </a:solidFill>
                <a:latin typeface="ＤＦＧPOPミックスW5" pitchFamily="50" charset="-128"/>
                <a:ea typeface="ＤＦＧPOPミックスW5" pitchFamily="50" charset="-128"/>
              </a:rPr>
              <a:t/>
            </a:r>
            <a:br>
              <a:rPr lang="en-US" altLang="ja-JP" dirty="0" smtClean="0">
                <a:solidFill>
                  <a:schemeClr val="tx1"/>
                </a:solidFill>
                <a:latin typeface="ＤＦＧPOPミックスW5" pitchFamily="50" charset="-128"/>
                <a:ea typeface="ＤＦＧPOPミックスW5" pitchFamily="50" charset="-128"/>
              </a:rPr>
            </a:br>
            <a:r>
              <a:rPr lang="ja-JP" altLang="en-US" dirty="0" smtClean="0">
                <a:solidFill>
                  <a:schemeClr val="tx1"/>
                </a:solidFill>
                <a:latin typeface="ＤＦＧPOPミックスW5" pitchFamily="50" charset="-128"/>
                <a:ea typeface="ＤＦＧPOPミックスW5" pitchFamily="50" charset="-128"/>
              </a:rPr>
              <a:t>賃金の安さを競争条件としない社会への第</a:t>
            </a:r>
            <a:r>
              <a:rPr lang="en-US" altLang="ja-JP" dirty="0" smtClean="0">
                <a:solidFill>
                  <a:schemeClr val="tx1"/>
                </a:solidFill>
                <a:latin typeface="ＤＦＧPOPミックスW5" pitchFamily="50" charset="-128"/>
                <a:ea typeface="ＤＦＧPOPミックスW5" pitchFamily="50" charset="-128"/>
              </a:rPr>
              <a:t>1</a:t>
            </a:r>
            <a:r>
              <a:rPr lang="ja-JP" altLang="en-US" dirty="0" smtClean="0">
                <a:solidFill>
                  <a:schemeClr val="tx1"/>
                </a:solidFill>
                <a:latin typeface="ＤＦＧPOPミックスW5" pitchFamily="50" charset="-128"/>
                <a:ea typeface="ＤＦＧPOPミックスW5" pitchFamily="50" charset="-128"/>
              </a:rPr>
              <a:t>歩</a:t>
            </a:r>
          </a:p>
          <a:p>
            <a:pPr algn="ctr"/>
            <a:r>
              <a:rPr lang="ja-JP" altLang="en-US" sz="1050" dirty="0" smtClean="0">
                <a:solidFill>
                  <a:schemeClr val="tx1"/>
                </a:solidFill>
                <a:latin typeface="ＤＦＧPOPミックスW5" pitchFamily="50" charset="-128"/>
                <a:ea typeface="ＤＦＧPOPミックスW5" pitchFamily="50" charset="-128"/>
              </a:rPr>
              <a:t>　　　　　　　　　　　　　　　　　　　　　　　　　　　</a:t>
            </a:r>
            <a:r>
              <a:rPr lang="ja-JP" altLang="en-US" sz="1050" dirty="0" smtClean="0">
                <a:solidFill>
                  <a:schemeClr val="tx1"/>
                </a:solidFill>
                <a:latin typeface="+mj-ea"/>
              </a:rPr>
              <a:t>　　　　</a:t>
            </a:r>
            <a:endParaRPr kumimoji="1" lang="ja-JP" altLang="en-US" dirty="0"/>
          </a:p>
        </p:txBody>
      </p:sp>
      <p:sp>
        <p:nvSpPr>
          <p:cNvPr id="11" name="正方形/長方形 10"/>
          <p:cNvSpPr/>
          <p:nvPr/>
        </p:nvSpPr>
        <p:spPr>
          <a:xfrm>
            <a:off x="764704" y="3995936"/>
            <a:ext cx="4176464" cy="3024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ＭＳ Ｐ明朝" pitchFamily="18" charset="-128"/>
                <a:ea typeface="ＭＳ Ｐ明朝" pitchFamily="18" charset="-128"/>
              </a:rPr>
              <a:t>「貧困と格差」－限りなく底辺に向かう悪魔のサイクル</a:t>
            </a:r>
            <a:endParaRPr kumimoji="1"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800" dirty="0" smtClean="0">
                <a:solidFill>
                  <a:schemeClr val="tx1"/>
                </a:solidFill>
                <a:latin typeface="ＭＳ Ｐ明朝" pitchFamily="18" charset="-128"/>
                <a:ea typeface="ＭＳ Ｐ明朝" pitchFamily="18" charset="-128"/>
              </a:rPr>
              <a:t>　　●</a:t>
            </a:r>
            <a:r>
              <a:rPr kumimoji="1" lang="ja-JP" altLang="en-US" sz="1050" dirty="0" smtClean="0">
                <a:solidFill>
                  <a:schemeClr val="tx1"/>
                </a:solidFill>
                <a:latin typeface="ＭＳ Ｐ明朝" pitchFamily="18" charset="-128"/>
                <a:ea typeface="ＭＳ Ｐ明朝" pitchFamily="18" charset="-128"/>
              </a:rPr>
              <a:t>ワーキングプワの発見</a:t>
            </a:r>
            <a:endParaRPr kumimoji="1" lang="en-US" altLang="ja-JP" sz="1050" dirty="0" smtClean="0">
              <a:solidFill>
                <a:schemeClr val="tx1"/>
              </a:solidFill>
              <a:latin typeface="ＭＳ Ｐ明朝" pitchFamily="18" charset="-128"/>
              <a:ea typeface="ＭＳ Ｐ明朝" pitchFamily="18" charset="-128"/>
            </a:endParaRPr>
          </a:p>
          <a:p>
            <a:r>
              <a:rPr lang="ja-JP" altLang="en-US" sz="80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日本の賃金を決めてきたシステム</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kumimoji="1" lang="ja-JP" altLang="en-US" sz="1050" dirty="0" smtClean="0">
                <a:solidFill>
                  <a:schemeClr val="tx1"/>
                </a:solidFill>
                <a:latin typeface="ＭＳ Ｐ明朝" pitchFamily="18" charset="-128"/>
                <a:ea typeface="ＭＳ Ｐ明朝" pitchFamily="18" charset="-128"/>
              </a:rPr>
              <a:t>「公契約（法）」の考え方と行政のこれまで</a:t>
            </a:r>
            <a:endParaRPr kumimoji="1" lang="en-US" altLang="ja-JP" sz="1050" dirty="0" smtClean="0">
              <a:solidFill>
                <a:schemeClr val="tx1"/>
              </a:solidFill>
              <a:latin typeface="ＭＳ Ｐ明朝" pitchFamily="18" charset="-128"/>
              <a:ea typeface="ＭＳ Ｐ明朝" pitchFamily="18" charset="-128"/>
            </a:endParaRPr>
          </a:p>
          <a:p>
            <a:endParaRPr kumimoji="1" lang="en-US" altLang="ja-JP" sz="1050" dirty="0" smtClean="0">
              <a:solidFill>
                <a:schemeClr val="tx1"/>
              </a:solidFill>
              <a:latin typeface="ＭＳ Ｐ明朝" pitchFamily="18" charset="-128"/>
              <a:ea typeface="ＭＳ Ｐ明朝" pitchFamily="18" charset="-128"/>
            </a:endParaRPr>
          </a:p>
          <a:p>
            <a:r>
              <a:rPr lang="ja-JP" altLang="en-US" sz="80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「公契約」のルーツと政府の姿勢</a:t>
            </a:r>
            <a:endParaRPr lang="en-US" altLang="ja-JP" sz="1050" dirty="0" smtClean="0">
              <a:solidFill>
                <a:schemeClr val="tx1"/>
              </a:solidFill>
              <a:latin typeface="ＭＳ Ｐ明朝" pitchFamily="18" charset="-128"/>
              <a:ea typeface="ＭＳ Ｐ明朝" pitchFamily="18" charset="-128"/>
            </a:endParaRPr>
          </a:p>
          <a:p>
            <a:r>
              <a:rPr lang="ja-JP" altLang="en-US" sz="80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「札幌市公契約条例」の「肝」は何か</a:t>
            </a:r>
            <a:endParaRPr lang="en-US" altLang="ja-JP" sz="1050" dirty="0" smtClean="0">
              <a:solidFill>
                <a:schemeClr val="tx1"/>
              </a:solidFill>
              <a:latin typeface="ＭＳ Ｐ明朝" pitchFamily="18" charset="-128"/>
              <a:ea typeface="ＭＳ Ｐ明朝" pitchFamily="18" charset="-128"/>
            </a:endParaRPr>
          </a:p>
          <a:p>
            <a:r>
              <a:rPr lang="ja-JP" altLang="en-US" sz="80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業界が反対する理由とその矛盾</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「官製ワーキングプワ」が支える札幌市政</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「適正賃金」を求める運動の新たな可能性</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関連資料</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endParaRPr kumimoji="1" lang="ja-JP" altLang="en-US" sz="1050" dirty="0">
              <a:solidFill>
                <a:schemeClr val="tx1"/>
              </a:solidFill>
              <a:latin typeface="ＭＳ Ｐ明朝" pitchFamily="18" charset="-128"/>
              <a:ea typeface="ＭＳ Ｐ明朝" pitchFamily="18" charset="-128"/>
            </a:endParaRPr>
          </a:p>
        </p:txBody>
      </p:sp>
      <p:pic>
        <p:nvPicPr>
          <p:cNvPr id="12" name="図 11" descr="C:\Users\佐藤陵一\Pictures\MP Navigator EX\2011_10_16\IMG_0003.jpg"/>
          <p:cNvPicPr/>
          <p:nvPr/>
        </p:nvPicPr>
        <p:blipFill>
          <a:blip r:embed="rId3" cstate="print"/>
          <a:srcRect/>
          <a:stretch>
            <a:fillRect/>
          </a:stretch>
        </p:blipFill>
        <p:spPr bwMode="auto">
          <a:xfrm>
            <a:off x="764704" y="1979712"/>
            <a:ext cx="2160240" cy="1512168"/>
          </a:xfrm>
          <a:prstGeom prst="rect">
            <a:avLst/>
          </a:prstGeom>
          <a:ln>
            <a:noFill/>
          </a:ln>
          <a:effectLst>
            <a:outerShdw blurRad="292100" dist="139700" dir="2700000" algn="tl" rotWithShape="0">
              <a:srgbClr val="333333">
                <a:alpha val="65000"/>
              </a:srgbClr>
            </a:outerShdw>
          </a:effectLst>
        </p:spPr>
      </p:pic>
      <p:sp>
        <p:nvSpPr>
          <p:cNvPr id="15" name="正方形/長方形 14"/>
          <p:cNvSpPr/>
          <p:nvPr/>
        </p:nvSpPr>
        <p:spPr>
          <a:xfrm>
            <a:off x="7749480" y="1403648"/>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Picture 2" descr="C:\Users\佐藤陵一\Pictures\MP Navigator EX\2011_10_29\IMG.jpg"/>
          <p:cNvPicPr>
            <a:picLocks noChangeAspect="1" noChangeArrowheads="1"/>
          </p:cNvPicPr>
          <p:nvPr/>
        </p:nvPicPr>
        <p:blipFill>
          <a:blip r:embed="rId4" cstate="print"/>
          <a:srcRect/>
          <a:stretch>
            <a:fillRect/>
          </a:stretch>
        </p:blipFill>
        <p:spPr bwMode="auto">
          <a:xfrm>
            <a:off x="3140968" y="1979712"/>
            <a:ext cx="2061227" cy="1499075"/>
          </a:xfrm>
          <a:prstGeom prst="rect">
            <a:avLst/>
          </a:prstGeom>
          <a:ln>
            <a:noFill/>
          </a:ln>
          <a:effectLst>
            <a:outerShdw blurRad="292100" dist="139700" dir="2700000" algn="tl" rotWithShape="0">
              <a:srgbClr val="333333">
                <a:alpha val="65000"/>
              </a:srgbClr>
            </a:outerShdw>
          </a:effectLst>
        </p:spPr>
      </p:pic>
      <p:sp>
        <p:nvSpPr>
          <p:cNvPr id="8" name="正方形/長方形 7"/>
          <p:cNvSpPr/>
          <p:nvPr/>
        </p:nvSpPr>
        <p:spPr>
          <a:xfrm>
            <a:off x="764704" y="3491880"/>
            <a:ext cx="432048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smtClean="0">
                <a:solidFill>
                  <a:schemeClr val="tx1"/>
                </a:solidFill>
                <a:latin typeface="ＭＳ Ｐ明朝" pitchFamily="18" charset="-128"/>
                <a:ea typeface="ＭＳ Ｐ明朝" pitchFamily="18" charset="-128"/>
              </a:rPr>
              <a:t>リーマンショックでは「資本主義の限界」が言われ、いま、「暴走資本主義に“</a:t>
            </a:r>
            <a:r>
              <a:rPr lang="en-US" altLang="ja-JP" sz="700" dirty="0" smtClean="0">
                <a:solidFill>
                  <a:schemeClr val="tx1"/>
                </a:solidFill>
                <a:latin typeface="ＭＳ Ｐ明朝" pitchFamily="18" charset="-128"/>
                <a:ea typeface="ＭＳ Ｐ明朝" pitchFamily="18" charset="-128"/>
              </a:rPr>
              <a:t>No</a:t>
            </a:r>
            <a:r>
              <a:rPr lang="ja-JP" altLang="en-US" sz="700" dirty="0" smtClean="0">
                <a:solidFill>
                  <a:schemeClr val="tx1"/>
                </a:solidFill>
                <a:latin typeface="ＭＳ Ｐ明朝" pitchFamily="18" charset="-128"/>
                <a:ea typeface="ＭＳ Ｐ明朝" pitchFamily="18" charset="-128"/>
              </a:rPr>
              <a:t>”」が世界をめぐる</a:t>
            </a:r>
            <a:endParaRPr lang="ja-JP" altLang="en-US" sz="700" dirty="0">
              <a:solidFill>
                <a:schemeClr val="tx1"/>
              </a:solidFill>
              <a:latin typeface="ＭＳ Ｐ明朝" pitchFamily="18" charset="-128"/>
              <a:ea typeface="ＭＳ Ｐ明朝" pitchFamily="18" charset="-128"/>
            </a:endParaRPr>
          </a:p>
        </p:txBody>
      </p:sp>
      <p:sp>
        <p:nvSpPr>
          <p:cNvPr id="10" name="正方形/長方形 9"/>
          <p:cNvSpPr/>
          <p:nvPr/>
        </p:nvSpPr>
        <p:spPr>
          <a:xfrm>
            <a:off x="3861048" y="539552"/>
            <a:ext cx="1872208" cy="288032"/>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mn-ea"/>
              </a:rPr>
              <a:t>北海道青年革新懇　</a:t>
            </a:r>
            <a:r>
              <a:rPr lang="en-US" altLang="ja-JP" sz="1050" dirty="0" smtClean="0">
                <a:solidFill>
                  <a:schemeClr val="tx1"/>
                </a:solidFill>
                <a:latin typeface="+mn-ea"/>
              </a:rPr>
              <a:t>3</a:t>
            </a:r>
            <a:r>
              <a:rPr lang="ja-JP" altLang="en-US" sz="1050" dirty="0" smtClean="0">
                <a:solidFill>
                  <a:schemeClr val="tx1"/>
                </a:solidFill>
                <a:latin typeface="+mn-ea"/>
              </a:rPr>
              <a:t>月例会　</a:t>
            </a:r>
            <a:endParaRPr kumimoji="1" lang="ja-JP" altLang="en-US" sz="1050" dirty="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B5035478-6919-431F-838E-5DC4B6FC3BD7}" type="slidenum">
              <a:rPr lang="en-US" altLang="ja-JP" smtClean="0"/>
              <a:pPr/>
              <a:t>10</a:t>
            </a:fld>
            <a:endParaRPr lang="en-US" altLang="ja-JP"/>
          </a:p>
        </p:txBody>
      </p:sp>
      <p:pic>
        <p:nvPicPr>
          <p:cNvPr id="26626" name="Picture 2" descr="C:\Users\佐藤陵一\Pictures\MP Navigator EX\2012_03_19\IMG_0003.tif"/>
          <p:cNvPicPr>
            <a:picLocks noChangeAspect="1" noChangeArrowheads="1"/>
          </p:cNvPicPr>
          <p:nvPr/>
        </p:nvPicPr>
        <p:blipFill>
          <a:blip r:embed="rId2" cstate="print"/>
          <a:srcRect/>
          <a:stretch>
            <a:fillRect/>
          </a:stretch>
        </p:blipFill>
        <p:spPr bwMode="auto">
          <a:xfrm>
            <a:off x="332656" y="683568"/>
            <a:ext cx="5227072" cy="7606060"/>
          </a:xfrm>
          <a:prstGeom prst="rect">
            <a:avLst/>
          </a:prstGeom>
          <a:noFill/>
        </p:spPr>
      </p:pic>
      <p:sp>
        <p:nvSpPr>
          <p:cNvPr id="4" name="正方形/長方形 3"/>
          <p:cNvSpPr/>
          <p:nvPr/>
        </p:nvSpPr>
        <p:spPr>
          <a:xfrm>
            <a:off x="476672" y="467544"/>
            <a:ext cx="720080"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smtClean="0">
                <a:solidFill>
                  <a:schemeClr val="tx1"/>
                </a:solidFill>
              </a:rPr>
              <a:t>〔</a:t>
            </a:r>
            <a:r>
              <a:rPr kumimoji="1" lang="ja-JP" altLang="en-US" sz="1050" dirty="0" smtClean="0">
                <a:solidFill>
                  <a:schemeClr val="tx1"/>
                </a:solidFill>
              </a:rPr>
              <a:t>資料３</a:t>
            </a:r>
            <a:r>
              <a:rPr kumimoji="1" lang="en-US" altLang="ja-JP" sz="1050" dirty="0" smtClean="0">
                <a:solidFill>
                  <a:schemeClr val="tx1"/>
                </a:solidFill>
              </a:rPr>
              <a:t>〕</a:t>
            </a:r>
            <a:endParaRPr kumimoji="1" lang="ja-JP" altLang="en-US" sz="1050" dirty="0">
              <a:solidFill>
                <a:schemeClr val="tx1"/>
              </a:solidFill>
            </a:endParaRPr>
          </a:p>
        </p:txBody>
      </p:sp>
      <p:sp>
        <p:nvSpPr>
          <p:cNvPr id="5" name="正方形/長方形 4"/>
          <p:cNvSpPr/>
          <p:nvPr/>
        </p:nvSpPr>
        <p:spPr>
          <a:xfrm>
            <a:off x="4149080" y="395536"/>
            <a:ext cx="1800200"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smtClean="0">
                <a:solidFill>
                  <a:schemeClr val="tx1"/>
                </a:solidFill>
                <a:latin typeface="ＭＳ Ｐ明朝" pitchFamily="18" charset="-128"/>
                <a:ea typeface="ＭＳ Ｐ明朝" pitchFamily="18" charset="-128"/>
              </a:rPr>
              <a:t>欄外は</a:t>
            </a:r>
            <a:r>
              <a:rPr kumimoji="1" lang="en-US" altLang="ja-JP" sz="900" dirty="0" err="1" smtClean="0">
                <a:solidFill>
                  <a:schemeClr val="tx1"/>
                </a:solidFill>
                <a:latin typeface="ＭＳ Ｐ明朝" pitchFamily="18" charset="-128"/>
                <a:ea typeface="ＭＳ Ｐ明朝" pitchFamily="18" charset="-128"/>
              </a:rPr>
              <a:t>ryo-sato</a:t>
            </a:r>
            <a:r>
              <a:rPr kumimoji="1" lang="ja-JP" altLang="en-US" sz="900" dirty="0" smtClean="0">
                <a:solidFill>
                  <a:schemeClr val="tx1"/>
                </a:solidFill>
                <a:latin typeface="ＭＳ Ｐ明朝" pitchFamily="18" charset="-128"/>
                <a:ea typeface="ＭＳ Ｐ明朝" pitchFamily="18" charset="-128"/>
              </a:rPr>
              <a:t>のパブリックコメントから</a:t>
            </a:r>
            <a:endParaRPr kumimoji="1" lang="ja-JP" altLang="en-US" sz="900" dirty="0">
              <a:solidFill>
                <a:schemeClr val="tx1"/>
              </a:solidFill>
              <a:latin typeface="ＭＳ Ｐ明朝" pitchFamily="18" charset="-128"/>
              <a:ea typeface="ＭＳ Ｐ明朝" pitchFamily="18" charset="-128"/>
            </a:endParaRPr>
          </a:p>
        </p:txBody>
      </p:sp>
      <p:sp>
        <p:nvSpPr>
          <p:cNvPr id="6" name="線吹き出し 1 (枠付き) 5"/>
          <p:cNvSpPr/>
          <p:nvPr/>
        </p:nvSpPr>
        <p:spPr>
          <a:xfrm>
            <a:off x="5445224" y="2267744"/>
            <a:ext cx="1224136" cy="1080120"/>
          </a:xfrm>
          <a:prstGeom prst="borderCallout1">
            <a:avLst>
              <a:gd name="adj1" fmla="val -4178"/>
              <a:gd name="adj2" fmla="val 9563"/>
              <a:gd name="adj3" fmla="val -45419"/>
              <a:gd name="adj4" fmla="val -39111"/>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smtClean="0">
                <a:solidFill>
                  <a:schemeClr val="tx1"/>
                </a:solidFill>
                <a:latin typeface="ＭＳ Ｐ明朝" pitchFamily="18" charset="-128"/>
                <a:ea typeface="ＭＳ Ｐ明朝" pitchFamily="18" charset="-128"/>
              </a:rPr>
              <a:t>明確に「公正労働条件の確保、低賃金の排除を目的とする」とすべき。</a:t>
            </a:r>
            <a:endParaRPr lang="en-US" altLang="ja-JP" sz="900" dirty="0" smtClean="0">
              <a:solidFill>
                <a:schemeClr val="tx1"/>
              </a:solidFill>
              <a:latin typeface="ＭＳ Ｐ明朝" pitchFamily="18" charset="-128"/>
              <a:ea typeface="ＭＳ Ｐ明朝" pitchFamily="18" charset="-128"/>
            </a:endParaRPr>
          </a:p>
          <a:p>
            <a:r>
              <a:rPr kumimoji="1" lang="ja-JP" altLang="en-US" sz="900" dirty="0" smtClean="0">
                <a:solidFill>
                  <a:schemeClr val="tx1"/>
                </a:solidFill>
                <a:latin typeface="ＭＳ Ｐ明朝" pitchFamily="18" charset="-128"/>
                <a:ea typeface="ＭＳ Ｐ明朝" pitchFamily="18" charset="-128"/>
              </a:rPr>
              <a:t>「公共サービス基本法」を法的根拠とすると付言すべき。</a:t>
            </a:r>
            <a:endParaRPr kumimoji="1" lang="ja-JP" altLang="en-US" sz="900" dirty="0">
              <a:solidFill>
                <a:schemeClr val="tx1"/>
              </a:solidFill>
              <a:latin typeface="ＭＳ Ｐ明朝" pitchFamily="18" charset="-128"/>
              <a:ea typeface="ＭＳ Ｐ明朝" pitchFamily="18" charset="-128"/>
            </a:endParaRPr>
          </a:p>
        </p:txBody>
      </p:sp>
      <p:sp>
        <p:nvSpPr>
          <p:cNvPr id="7" name="線吹き出し 1 (枠付き) 6"/>
          <p:cNvSpPr/>
          <p:nvPr/>
        </p:nvSpPr>
        <p:spPr>
          <a:xfrm>
            <a:off x="5445224" y="5868144"/>
            <a:ext cx="1224136" cy="1080120"/>
          </a:xfrm>
          <a:prstGeom prst="borderCallout1">
            <a:avLst>
              <a:gd name="adj1" fmla="val 18750"/>
              <a:gd name="adj2" fmla="val -552"/>
              <a:gd name="adj3" fmla="val 26961"/>
              <a:gd name="adj4" fmla="val -25106"/>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smtClean="0">
                <a:solidFill>
                  <a:schemeClr val="tx1"/>
                </a:solidFill>
                <a:latin typeface="ＭＳ Ｐ明朝" pitchFamily="18" charset="-128"/>
                <a:ea typeface="ＭＳ Ｐ明朝" pitchFamily="18" charset="-128"/>
              </a:rPr>
              <a:t>市が直接雇用している「非正規労働者」を対象とすると明記すべき。なお、</a:t>
            </a:r>
            <a:r>
              <a:rPr lang="ja-JP" altLang="en-US" sz="900" dirty="0" smtClean="0">
                <a:solidFill>
                  <a:schemeClr val="tx1"/>
                </a:solidFill>
                <a:latin typeface="ＭＳ Ｐ明朝" pitchFamily="18" charset="-128"/>
                <a:ea typeface="ＭＳ Ｐ明朝" pitchFamily="18" charset="-128"/>
              </a:rPr>
              <a:t>現行賃金の積算根拠を公開し、審議会議論の対象とすべき。</a:t>
            </a:r>
            <a:endParaRPr kumimoji="1" lang="ja-JP" altLang="en-US" sz="900" dirty="0">
              <a:solidFill>
                <a:schemeClr val="tx1"/>
              </a:solidFill>
              <a:latin typeface="ＭＳ Ｐ明朝" pitchFamily="18" charset="-128"/>
              <a:ea typeface="ＭＳ Ｐ明朝" pitchFamily="18" charset="-128"/>
            </a:endParaRPr>
          </a:p>
        </p:txBody>
      </p:sp>
      <p:sp>
        <p:nvSpPr>
          <p:cNvPr id="10" name="線吹き出し 1 (枠付き) 9"/>
          <p:cNvSpPr/>
          <p:nvPr/>
        </p:nvSpPr>
        <p:spPr>
          <a:xfrm>
            <a:off x="5445224" y="3995936"/>
            <a:ext cx="1224136" cy="1800200"/>
          </a:xfrm>
          <a:prstGeom prst="borderCallout1">
            <a:avLst>
              <a:gd name="adj1" fmla="val 20955"/>
              <a:gd name="adj2" fmla="val -4442"/>
              <a:gd name="adj3" fmla="val 44644"/>
              <a:gd name="adj4" fmla="val -46892"/>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smtClean="0">
                <a:solidFill>
                  <a:schemeClr val="tx1"/>
                </a:solidFill>
                <a:latin typeface="ＭＳ Ｐ明朝" pitchFamily="18" charset="-128"/>
                <a:ea typeface="ＭＳ Ｐ明朝" pitchFamily="18" charset="-128"/>
              </a:rPr>
              <a:t>実効性の確保から当面、限定はやむを得ないが、</a:t>
            </a:r>
            <a:r>
              <a:rPr kumimoji="1" lang="ja-JP" altLang="en-US" sz="900" dirty="0" smtClean="0">
                <a:solidFill>
                  <a:schemeClr val="tx1"/>
                </a:solidFill>
                <a:latin typeface="ＭＳ Ｐ明朝" pitchFamily="18" charset="-128"/>
                <a:ea typeface="ＭＳ Ｐ明朝" pitchFamily="18" charset="-128"/>
              </a:rPr>
              <a:t>制定後に想定される問題への対処方針を示すべき。</a:t>
            </a:r>
            <a:endParaRPr kumimoji="1"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①条例の対象外の労働者が「改善」を申し出る対応窓口。</a:t>
            </a:r>
            <a:endParaRPr lang="en-US" altLang="ja-JP" sz="900" dirty="0" smtClean="0">
              <a:solidFill>
                <a:schemeClr val="tx1"/>
              </a:solidFill>
              <a:latin typeface="ＭＳ Ｐ明朝" pitchFamily="18" charset="-128"/>
              <a:ea typeface="ＭＳ Ｐ明朝" pitchFamily="18" charset="-128"/>
            </a:endParaRPr>
          </a:p>
          <a:p>
            <a:r>
              <a:rPr kumimoji="1" lang="ja-JP" altLang="en-US" sz="900" dirty="0" smtClean="0">
                <a:solidFill>
                  <a:schemeClr val="tx1"/>
                </a:solidFill>
                <a:latin typeface="ＭＳ Ｐ明朝" pitchFamily="18" charset="-128"/>
                <a:ea typeface="ＭＳ Ｐ明朝" pitchFamily="18" charset="-128"/>
              </a:rPr>
              <a:t>②政策効果を高めるポイントとなる労働団体との定期協議の実施。</a:t>
            </a:r>
            <a:endParaRPr kumimoji="1" lang="ja-JP" altLang="en-US" sz="900" dirty="0">
              <a:solidFill>
                <a:schemeClr val="tx1"/>
              </a:solidFill>
              <a:latin typeface="ＭＳ Ｐ明朝" pitchFamily="18" charset="-128"/>
              <a:ea typeface="ＭＳ Ｐ明朝" pitchFamily="18" charset="-128"/>
            </a:endParaRPr>
          </a:p>
        </p:txBody>
      </p:sp>
      <p:sp>
        <p:nvSpPr>
          <p:cNvPr id="11" name="線吹き出し 1 (枠付き) 10"/>
          <p:cNvSpPr/>
          <p:nvPr/>
        </p:nvSpPr>
        <p:spPr>
          <a:xfrm>
            <a:off x="5445224" y="7092280"/>
            <a:ext cx="1224136" cy="864096"/>
          </a:xfrm>
          <a:prstGeom prst="borderCallout1">
            <a:avLst>
              <a:gd name="adj1" fmla="val 29773"/>
              <a:gd name="adj2" fmla="val 3339"/>
              <a:gd name="adj3" fmla="val 44944"/>
              <a:gd name="adj4" fmla="val -24327"/>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smtClean="0">
                <a:solidFill>
                  <a:schemeClr val="tx1"/>
                </a:solidFill>
                <a:latin typeface="ＭＳ Ｐ明朝" pitchFamily="18" charset="-128"/>
                <a:ea typeface="ＭＳ Ｐ明朝" pitchFamily="18" charset="-128"/>
              </a:rPr>
              <a:t>「客観的・合理的水準」を担保するため、対象事業の「賃金・労働条件」調査を系統的に実施すべき。</a:t>
            </a:r>
            <a:endParaRPr kumimoji="1" lang="ja-JP" altLang="en-US" sz="900" dirty="0">
              <a:solidFill>
                <a:schemeClr val="tx1"/>
              </a:solidFill>
              <a:latin typeface="ＭＳ Ｐ明朝" pitchFamily="18" charset="-128"/>
              <a:ea typeface="ＭＳ Ｐ明朝" pitchFamily="18"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B5035478-6919-431F-838E-5DC4B6FC3BD7}" type="slidenum">
              <a:rPr lang="en-US" altLang="ja-JP" smtClean="0"/>
              <a:pPr/>
              <a:t>11</a:t>
            </a:fld>
            <a:endParaRPr lang="en-US" altLang="ja-JP"/>
          </a:p>
        </p:txBody>
      </p:sp>
      <p:pic>
        <p:nvPicPr>
          <p:cNvPr id="27650" name="Picture 2" descr="C:\Users\佐藤陵一\Pictures\MP Navigator EX\2012_03_19\IMG_0007.tif"/>
          <p:cNvPicPr>
            <a:picLocks noChangeAspect="1" noChangeArrowheads="1"/>
          </p:cNvPicPr>
          <p:nvPr/>
        </p:nvPicPr>
        <p:blipFill>
          <a:blip r:embed="rId2" cstate="print"/>
          <a:srcRect/>
          <a:stretch>
            <a:fillRect/>
          </a:stretch>
        </p:blipFill>
        <p:spPr bwMode="auto">
          <a:xfrm>
            <a:off x="404664" y="539552"/>
            <a:ext cx="5087719" cy="7369969"/>
          </a:xfrm>
          <a:prstGeom prst="rect">
            <a:avLst/>
          </a:prstGeom>
          <a:noFill/>
        </p:spPr>
      </p:pic>
      <p:sp>
        <p:nvSpPr>
          <p:cNvPr id="4" name="線吹き出し 1 (枠付き) 3"/>
          <p:cNvSpPr/>
          <p:nvPr/>
        </p:nvSpPr>
        <p:spPr>
          <a:xfrm>
            <a:off x="5445224" y="3779912"/>
            <a:ext cx="1152128" cy="1008112"/>
          </a:xfrm>
          <a:prstGeom prst="borderCallout1">
            <a:avLst>
              <a:gd name="adj1" fmla="val 15916"/>
              <a:gd name="adj2" fmla="val 4895"/>
              <a:gd name="adj3" fmla="val 60534"/>
              <a:gd name="adj4" fmla="val -63962"/>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smtClean="0">
                <a:solidFill>
                  <a:schemeClr val="tx1"/>
                </a:solidFill>
                <a:latin typeface="ＭＳ Ｐ明朝" pitchFamily="18" charset="-128"/>
                <a:ea typeface="ＭＳ Ｐ明朝" pitchFamily="18" charset="-128"/>
              </a:rPr>
              <a:t>市の仕事をしているが、条例の対象外の労働者が賃金改善を申し出ること</a:t>
            </a:r>
            <a:r>
              <a:rPr lang="ja-JP" altLang="en-US" sz="900" dirty="0" smtClean="0">
                <a:solidFill>
                  <a:schemeClr val="tx1"/>
                </a:solidFill>
                <a:latin typeface="ＭＳ Ｐ明朝" pitchFamily="18" charset="-128"/>
                <a:ea typeface="ＭＳ Ｐ明朝" pitchFamily="18" charset="-128"/>
              </a:rPr>
              <a:t>が想定される。その</a:t>
            </a:r>
            <a:r>
              <a:rPr kumimoji="1" lang="ja-JP" altLang="en-US" sz="900" dirty="0" smtClean="0">
                <a:solidFill>
                  <a:schemeClr val="tx1"/>
                </a:solidFill>
                <a:latin typeface="ＭＳ Ｐ明朝" pitchFamily="18" charset="-128"/>
                <a:ea typeface="ＭＳ Ｐ明朝" pitchFamily="18" charset="-128"/>
              </a:rPr>
              <a:t>対応方針と担当窓口が必要である。</a:t>
            </a:r>
            <a:endParaRPr kumimoji="1" lang="ja-JP" altLang="en-US" sz="900" dirty="0">
              <a:solidFill>
                <a:schemeClr val="tx1"/>
              </a:solidFill>
              <a:latin typeface="ＭＳ Ｐ明朝" pitchFamily="18" charset="-128"/>
              <a:ea typeface="ＭＳ Ｐ明朝" pitchFamily="18" charset="-128"/>
            </a:endParaRPr>
          </a:p>
        </p:txBody>
      </p:sp>
      <p:sp>
        <p:nvSpPr>
          <p:cNvPr id="5" name="線吹き出し 1 (枠付き) 4"/>
          <p:cNvSpPr/>
          <p:nvPr/>
        </p:nvSpPr>
        <p:spPr>
          <a:xfrm>
            <a:off x="5445224" y="5220072"/>
            <a:ext cx="1152128" cy="2520280"/>
          </a:xfrm>
          <a:prstGeom prst="borderCallout1">
            <a:avLst>
              <a:gd name="adj1" fmla="val 33489"/>
              <a:gd name="adj2" fmla="val 4895"/>
              <a:gd name="adj3" fmla="val 57700"/>
              <a:gd name="adj4" fmla="val -65615"/>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smtClean="0">
                <a:solidFill>
                  <a:schemeClr val="tx1"/>
                </a:solidFill>
                <a:latin typeface="ＭＳ Ｐ明朝" pitchFamily="18" charset="-128"/>
                <a:ea typeface="ＭＳ Ｐ明朝" pitchFamily="18" charset="-128"/>
              </a:rPr>
              <a:t>権限と役割を明確にすべき。現状では当局が「目安」を示し、妥当かどうかの意見を述べだけになりかねない。</a:t>
            </a:r>
            <a:endParaRPr kumimoji="1"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①当該労働者に公開されること。</a:t>
            </a:r>
            <a:endParaRPr lang="en-US" altLang="ja-JP" sz="900" dirty="0" smtClean="0">
              <a:solidFill>
                <a:schemeClr val="tx1"/>
              </a:solidFill>
              <a:latin typeface="ＭＳ Ｐ明朝" pitchFamily="18" charset="-128"/>
              <a:ea typeface="ＭＳ Ｐ明朝" pitchFamily="18" charset="-128"/>
            </a:endParaRPr>
          </a:p>
          <a:p>
            <a:r>
              <a:rPr kumimoji="1" lang="ja-JP" altLang="en-US" sz="900" dirty="0" smtClean="0">
                <a:solidFill>
                  <a:schemeClr val="tx1"/>
                </a:solidFill>
                <a:latin typeface="ＭＳ Ｐ明朝" pitchFamily="18" charset="-128"/>
                <a:ea typeface="ＭＳ Ｐ明朝" pitchFamily="18" charset="-128"/>
              </a:rPr>
              <a:t>②最低下限額は議会承認が必要なこと。</a:t>
            </a:r>
            <a:endParaRPr lang="en-US" altLang="ja-JP" sz="900" dirty="0" smtClean="0">
              <a:solidFill>
                <a:schemeClr val="tx1"/>
              </a:solidFill>
              <a:latin typeface="ＭＳ Ｐ明朝" pitchFamily="18" charset="-128"/>
              <a:ea typeface="ＭＳ Ｐ明朝" pitchFamily="18" charset="-128"/>
            </a:endParaRPr>
          </a:p>
          <a:p>
            <a:r>
              <a:rPr kumimoji="1" lang="ja-JP" altLang="en-US" sz="900" dirty="0" smtClean="0">
                <a:solidFill>
                  <a:schemeClr val="tx1"/>
                </a:solidFill>
                <a:latin typeface="ＭＳ Ｐ明朝" pitchFamily="18" charset="-128"/>
                <a:ea typeface="ＭＳ Ｐ明朝" pitchFamily="18" charset="-128"/>
              </a:rPr>
              <a:t>③生活保護基準の勘案</a:t>
            </a:r>
            <a:r>
              <a:rPr lang="ja-JP" altLang="en-US" sz="900" dirty="0" smtClean="0">
                <a:solidFill>
                  <a:schemeClr val="tx1"/>
                </a:solidFill>
                <a:latin typeface="ＭＳ Ｐ明朝" pitchFamily="18" charset="-128"/>
                <a:ea typeface="ＭＳ Ｐ明朝" pitchFamily="18" charset="-128"/>
              </a:rPr>
              <a:t>には、</a:t>
            </a:r>
            <a:r>
              <a:rPr kumimoji="1" lang="ja-JP" altLang="en-US" sz="900" dirty="0" smtClean="0">
                <a:solidFill>
                  <a:schemeClr val="tx1"/>
                </a:solidFill>
                <a:latin typeface="ＭＳ Ｐ明朝" pitchFamily="18" charset="-128"/>
                <a:ea typeface="ＭＳ Ｐ明朝" pitchFamily="18" charset="-128"/>
              </a:rPr>
              <a:t>勤労控除、冬期加算を含めること。</a:t>
            </a:r>
            <a:endParaRPr kumimoji="1"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④審議委員は現場調査ができること。</a:t>
            </a:r>
            <a:endParaRPr kumimoji="1" lang="en-US" altLang="ja-JP" sz="900" dirty="0" smtClean="0">
              <a:solidFill>
                <a:schemeClr val="tx1"/>
              </a:solidFill>
              <a:latin typeface="ＭＳ Ｐ明朝" pitchFamily="18" charset="-128"/>
              <a:ea typeface="ＭＳ Ｐ明朝" pitchFamily="18" charset="-128"/>
            </a:endParaRPr>
          </a:p>
          <a:p>
            <a:endParaRPr kumimoji="1" lang="en-US" altLang="ja-JP" sz="900" dirty="0" smtClean="0">
              <a:solidFill>
                <a:schemeClr val="tx1"/>
              </a:solidFill>
              <a:latin typeface="ＭＳ Ｐ明朝" pitchFamily="18" charset="-128"/>
              <a:ea typeface="ＭＳ Ｐ明朝" pitchFamily="18"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B5035478-6919-431F-838E-5DC4B6FC3BD7}" type="slidenum">
              <a:rPr lang="en-US" altLang="ja-JP" smtClean="0"/>
              <a:pPr/>
              <a:t>12</a:t>
            </a:fld>
            <a:endParaRPr lang="en-US" altLang="ja-JP"/>
          </a:p>
        </p:txBody>
      </p:sp>
      <p:sp>
        <p:nvSpPr>
          <p:cNvPr id="3" name="角丸四角形 2"/>
          <p:cNvSpPr/>
          <p:nvPr/>
        </p:nvSpPr>
        <p:spPr>
          <a:xfrm>
            <a:off x="548680" y="755576"/>
            <a:ext cx="5328592" cy="7344816"/>
          </a:xfrm>
          <a:prstGeom prst="roundRect">
            <a:avLst/>
          </a:prstGeom>
          <a:solidFill>
            <a:schemeClr val="accent2">
              <a:lumMod val="20000"/>
              <a:lumOff val="80000"/>
            </a:schemeClr>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smtClean="0">
              <a:solidFill>
                <a:schemeClr val="tx1"/>
              </a:solidFill>
              <a:latin typeface="ＭＳ Ｐ明朝" pitchFamily="18" charset="-128"/>
              <a:ea typeface="ＭＳ Ｐ明朝" pitchFamily="18" charset="-128"/>
            </a:endParaRPr>
          </a:p>
          <a:p>
            <a:endParaRPr lang="en-US" altLang="ja-JP" dirty="0" smtClean="0">
              <a:solidFill>
                <a:schemeClr val="tx1"/>
              </a:solidFill>
              <a:latin typeface="ＭＳ Ｐ明朝" pitchFamily="18" charset="-128"/>
              <a:ea typeface="ＭＳ Ｐ明朝" pitchFamily="18" charset="-128"/>
            </a:endParaRPr>
          </a:p>
          <a:p>
            <a:endParaRPr lang="en-US" altLang="ja-JP" dirty="0" smtClean="0">
              <a:solidFill>
                <a:schemeClr val="tx1"/>
              </a:solidFill>
              <a:latin typeface="ＭＳ Ｐ明朝" pitchFamily="18" charset="-128"/>
              <a:ea typeface="ＭＳ Ｐ明朝" pitchFamily="18" charset="-128"/>
            </a:endParaRPr>
          </a:p>
          <a:p>
            <a:endParaRPr lang="en-US" altLang="ja-JP" dirty="0" smtClean="0">
              <a:solidFill>
                <a:schemeClr val="tx1"/>
              </a:solidFill>
              <a:latin typeface="ＭＳ Ｐ明朝" pitchFamily="18" charset="-128"/>
              <a:ea typeface="ＭＳ Ｐ明朝" pitchFamily="18" charset="-128"/>
            </a:endParaRPr>
          </a:p>
          <a:p>
            <a:endParaRPr lang="en-US" altLang="ja-JP" dirty="0" smtClean="0">
              <a:solidFill>
                <a:schemeClr val="tx1"/>
              </a:solidFill>
              <a:latin typeface="ＭＳ Ｐ明朝" pitchFamily="18" charset="-128"/>
              <a:ea typeface="ＭＳ Ｐ明朝" pitchFamily="18" charset="-128"/>
            </a:endParaRPr>
          </a:p>
          <a:p>
            <a:endParaRPr lang="en-US" altLang="ja-JP" dirty="0" smtClean="0">
              <a:solidFill>
                <a:schemeClr val="tx1"/>
              </a:solidFill>
              <a:latin typeface="ＭＳ Ｐ明朝" pitchFamily="18" charset="-128"/>
              <a:ea typeface="ＭＳ Ｐ明朝" pitchFamily="18" charset="-128"/>
            </a:endParaRPr>
          </a:p>
          <a:p>
            <a:r>
              <a:rPr lang="ja-JP" altLang="en-US" sz="1200" dirty="0" smtClean="0">
                <a:solidFill>
                  <a:schemeClr val="tx1"/>
                </a:solidFill>
                <a:latin typeface="ＭＳ Ｐ明朝" pitchFamily="18" charset="-128"/>
                <a:ea typeface="ＭＳ Ｐ明朝" pitchFamily="18" charset="-128"/>
              </a:rPr>
              <a:t>講座３　要求論</a:t>
            </a:r>
            <a:endParaRPr lang="en-US" altLang="ja-JP" sz="1200" dirty="0" smtClean="0">
              <a:solidFill>
                <a:schemeClr val="tx1"/>
              </a:solidFill>
              <a:latin typeface="ＭＳ Ｐ明朝" pitchFamily="18" charset="-128"/>
              <a:ea typeface="ＭＳ Ｐ明朝" pitchFamily="18" charset="-128"/>
            </a:endParaRPr>
          </a:p>
          <a:p>
            <a:r>
              <a:rPr lang="ja-JP" altLang="en-US" sz="1200" dirty="0" smtClean="0">
                <a:solidFill>
                  <a:schemeClr val="tx1"/>
                </a:solidFill>
                <a:latin typeface="ＭＳ Ｐ明朝" pitchFamily="18" charset="-128"/>
                <a:ea typeface="ＭＳ Ｐ明朝" pitchFamily="18" charset="-128"/>
              </a:rPr>
              <a:t>要求書が</a:t>
            </a:r>
            <a:r>
              <a:rPr lang="ja-JP" altLang="ja-JP" sz="1200" dirty="0" smtClean="0">
                <a:solidFill>
                  <a:schemeClr val="tx1"/>
                </a:solidFill>
                <a:latin typeface="ＭＳ Ｐ明朝" pitchFamily="18" charset="-128"/>
                <a:ea typeface="ＭＳ Ｐ明朝" pitchFamily="18" charset="-128"/>
              </a:rPr>
              <a:t>運動理念の転換と組織の再生</a:t>
            </a:r>
            <a:r>
              <a:rPr lang="ja-JP" altLang="en-US" sz="1200" dirty="0" smtClean="0">
                <a:solidFill>
                  <a:schemeClr val="tx1"/>
                </a:solidFill>
                <a:latin typeface="ＭＳ Ｐ明朝" pitchFamily="18" charset="-128"/>
                <a:ea typeface="ＭＳ Ｐ明朝" pitchFamily="18" charset="-128"/>
              </a:rPr>
              <a:t>そして</a:t>
            </a:r>
            <a:r>
              <a:rPr lang="ja-JP" altLang="ja-JP" sz="1200" dirty="0" smtClean="0">
                <a:solidFill>
                  <a:schemeClr val="tx1"/>
                </a:solidFill>
                <a:latin typeface="ＭＳ Ｐ明朝" pitchFamily="18" charset="-128"/>
                <a:ea typeface="ＭＳ Ｐ明朝" pitchFamily="18" charset="-128"/>
              </a:rPr>
              <a:t>行動様式</a:t>
            </a:r>
            <a:r>
              <a:rPr lang="ja-JP" altLang="en-US" sz="1200" dirty="0" smtClean="0">
                <a:solidFill>
                  <a:schemeClr val="tx1"/>
                </a:solidFill>
                <a:latin typeface="ＭＳ Ｐ明朝" pitchFamily="18" charset="-128"/>
                <a:ea typeface="ＭＳ Ｐ明朝" pitchFamily="18" charset="-128"/>
              </a:rPr>
              <a:t>を決する！</a:t>
            </a:r>
            <a:endParaRPr lang="en-US" altLang="ja-JP" sz="1200" dirty="0" smtClean="0">
              <a:solidFill>
                <a:schemeClr val="tx1"/>
              </a:solidFill>
              <a:latin typeface="ＭＳ Ｐ明朝" pitchFamily="18" charset="-128"/>
              <a:ea typeface="ＭＳ Ｐ明朝" pitchFamily="18" charset="-128"/>
            </a:endParaRPr>
          </a:p>
          <a:p>
            <a:endParaRPr lang="en-US" altLang="ja-JP" dirty="0" smtClean="0">
              <a:solidFill>
                <a:schemeClr val="tx1"/>
              </a:solidFill>
              <a:latin typeface="ＭＳ Ｐ明朝" pitchFamily="18" charset="-128"/>
              <a:ea typeface="ＭＳ Ｐ明朝" pitchFamily="18" charset="-128"/>
            </a:endParaRPr>
          </a:p>
          <a:p>
            <a:r>
              <a:rPr lang="ja-JP" altLang="en-US" sz="1200" dirty="0" smtClean="0">
                <a:solidFill>
                  <a:schemeClr val="tx1"/>
                </a:solidFill>
                <a:latin typeface="ＭＳ Ｐ明朝" pitchFamily="18" charset="-128"/>
                <a:ea typeface="ＭＳ Ｐ明朝" pitchFamily="18" charset="-128"/>
              </a:rPr>
              <a:t>１．日本初のストライキ－雨宮製糸工場の女工たちの要求は何だったのだろうか。</a:t>
            </a:r>
            <a:endParaRPr lang="en-US" altLang="ja-JP" sz="1200" dirty="0" smtClean="0">
              <a:solidFill>
                <a:schemeClr val="tx1"/>
              </a:solidFill>
              <a:latin typeface="ＭＳ Ｐ明朝" pitchFamily="18" charset="-128"/>
              <a:ea typeface="ＭＳ Ｐ明朝" pitchFamily="18" charset="-128"/>
            </a:endParaRPr>
          </a:p>
          <a:p>
            <a:endParaRPr lang="en-US" altLang="ja-JP" sz="1200" dirty="0" smtClean="0">
              <a:solidFill>
                <a:schemeClr val="tx1"/>
              </a:solidFill>
              <a:latin typeface="ＭＳ Ｐ明朝" pitchFamily="18" charset="-128"/>
              <a:ea typeface="ＭＳ Ｐ明朝" pitchFamily="18" charset="-128"/>
            </a:endParaRPr>
          </a:p>
          <a:p>
            <a:r>
              <a:rPr lang="ja-JP" altLang="en-US" sz="1200" dirty="0" smtClean="0">
                <a:solidFill>
                  <a:schemeClr val="tx1"/>
                </a:solidFill>
                <a:latin typeface="ＭＳ Ｐ明朝" pitchFamily="18" charset="-128"/>
                <a:ea typeface="ＭＳ Ｐ明朝" pitchFamily="18" charset="-128"/>
              </a:rPr>
              <a:t>２．マルクスは「貧困」をどうとらえていたか。「労働と生活の実態」から要求をとらえる。</a:t>
            </a:r>
            <a:endParaRPr lang="en-US" altLang="ja-JP" sz="1200" dirty="0" smtClean="0">
              <a:solidFill>
                <a:schemeClr val="tx1"/>
              </a:solidFill>
              <a:latin typeface="ＭＳ Ｐ明朝" pitchFamily="18" charset="-128"/>
              <a:ea typeface="ＭＳ Ｐ明朝" pitchFamily="18" charset="-128"/>
            </a:endParaRPr>
          </a:p>
          <a:p>
            <a:endParaRPr lang="en-US" altLang="ja-JP" sz="1200" dirty="0" smtClean="0">
              <a:solidFill>
                <a:schemeClr val="tx1"/>
              </a:solidFill>
              <a:latin typeface="ＭＳ Ｐ明朝" pitchFamily="18" charset="-128"/>
              <a:ea typeface="ＭＳ Ｐ明朝" pitchFamily="18" charset="-128"/>
            </a:endParaRPr>
          </a:p>
          <a:p>
            <a:r>
              <a:rPr lang="ja-JP" altLang="en-US" sz="1200" dirty="0" smtClean="0">
                <a:solidFill>
                  <a:schemeClr val="tx1"/>
                </a:solidFill>
                <a:latin typeface="ＭＳ Ｐ明朝" pitchFamily="18" charset="-128"/>
                <a:ea typeface="ＭＳ Ｐ明朝" pitchFamily="18" charset="-128"/>
              </a:rPr>
              <a:t>３．</a:t>
            </a:r>
            <a:r>
              <a:rPr lang="en-US" altLang="ja-JP" sz="1200" dirty="0" smtClean="0">
                <a:solidFill>
                  <a:schemeClr val="tx1"/>
                </a:solidFill>
                <a:latin typeface="ＭＳ Ｐ明朝" pitchFamily="18" charset="-128"/>
                <a:ea typeface="ＭＳ Ｐ明朝" pitchFamily="18" charset="-128"/>
              </a:rPr>
              <a:t> 65</a:t>
            </a:r>
            <a:r>
              <a:rPr lang="ja-JP" altLang="en-US" sz="1200" dirty="0" smtClean="0">
                <a:solidFill>
                  <a:schemeClr val="tx1"/>
                </a:solidFill>
                <a:latin typeface="ＭＳ Ｐ明朝" pitchFamily="18" charset="-128"/>
                <a:ea typeface="ＭＳ Ｐ明朝" pitchFamily="18" charset="-128"/>
              </a:rPr>
              <a:t>年前、戦後の出発点の要求は</a:t>
            </a:r>
            <a:r>
              <a:rPr lang="en-US" altLang="ja-JP" sz="1200" dirty="0" smtClean="0">
                <a:solidFill>
                  <a:schemeClr val="tx1"/>
                </a:solidFill>
                <a:latin typeface="ＭＳ Ｐ明朝" pitchFamily="18" charset="-128"/>
                <a:ea typeface="ＭＳ Ｐ明朝" pitchFamily="18" charset="-128"/>
              </a:rPr>
              <a:t>…</a:t>
            </a:r>
            <a:r>
              <a:rPr lang="ja-JP" altLang="en-US" sz="1200" dirty="0" err="1" smtClean="0">
                <a:solidFill>
                  <a:schemeClr val="tx1"/>
                </a:solidFill>
                <a:latin typeface="ＭＳ Ｐ明朝" pitchFamily="18" charset="-128"/>
                <a:ea typeface="ＭＳ Ｐ明朝" pitchFamily="18" charset="-128"/>
              </a:rPr>
              <a:t>。</a:t>
            </a:r>
            <a:r>
              <a:rPr lang="ja-JP" altLang="en-US" sz="1200" dirty="0" smtClean="0">
                <a:solidFill>
                  <a:schemeClr val="tx1"/>
                </a:solidFill>
                <a:latin typeface="ＭＳ Ｐ明朝" pitchFamily="18" charset="-128"/>
                <a:ea typeface="ＭＳ Ｐ明朝" pitchFamily="18" charset="-128"/>
              </a:rPr>
              <a:t>極東委員会はなぜ、労働組合を推奨したのか。</a:t>
            </a:r>
            <a:endParaRPr lang="en-US" altLang="ja-JP" sz="1200" dirty="0" smtClean="0">
              <a:solidFill>
                <a:schemeClr val="tx1"/>
              </a:solidFill>
              <a:latin typeface="ＭＳ Ｐ明朝" pitchFamily="18" charset="-128"/>
              <a:ea typeface="ＭＳ Ｐ明朝" pitchFamily="18" charset="-128"/>
            </a:endParaRPr>
          </a:p>
          <a:p>
            <a:endParaRPr lang="en-US" altLang="ja-JP" sz="1200" dirty="0" smtClean="0">
              <a:solidFill>
                <a:schemeClr val="tx1"/>
              </a:solidFill>
              <a:latin typeface="ＭＳ Ｐ明朝" pitchFamily="18" charset="-128"/>
              <a:ea typeface="ＭＳ Ｐ明朝" pitchFamily="18" charset="-128"/>
            </a:endParaRPr>
          </a:p>
          <a:p>
            <a:r>
              <a:rPr lang="ja-JP" altLang="en-US" sz="1200" dirty="0" smtClean="0">
                <a:solidFill>
                  <a:schemeClr val="tx1"/>
                </a:solidFill>
                <a:latin typeface="ＭＳ Ｐ明朝" pitchFamily="18" charset="-128"/>
                <a:ea typeface="ＭＳ Ｐ明朝" pitchFamily="18" charset="-128"/>
              </a:rPr>
              <a:t>４．</a:t>
            </a:r>
            <a:r>
              <a:rPr lang="en-US" altLang="ja-JP" sz="1200" dirty="0" smtClean="0">
                <a:solidFill>
                  <a:schemeClr val="tx1"/>
                </a:solidFill>
                <a:latin typeface="ＭＳ Ｐ明朝" pitchFamily="18" charset="-128"/>
                <a:ea typeface="ＭＳ Ｐ明朝" pitchFamily="18" charset="-128"/>
              </a:rPr>
              <a:t>CGT</a:t>
            </a:r>
            <a:r>
              <a:rPr lang="ja-JP" altLang="en-US" sz="1200" dirty="0" smtClean="0">
                <a:solidFill>
                  <a:schemeClr val="tx1"/>
                </a:solidFill>
                <a:latin typeface="ＭＳ Ｐ明朝" pitchFamily="18" charset="-128"/>
                <a:ea typeface="ＭＳ Ｐ明朝" pitchFamily="18" charset="-128"/>
              </a:rPr>
              <a:t>は、要求をどう定式化したか。いま、再確認すべきは何か。</a:t>
            </a:r>
            <a:endParaRPr lang="en-US" altLang="ja-JP" sz="1200" dirty="0" smtClean="0">
              <a:solidFill>
                <a:schemeClr val="tx1"/>
              </a:solidFill>
              <a:latin typeface="ＭＳ Ｐ明朝" pitchFamily="18" charset="-128"/>
              <a:ea typeface="ＭＳ Ｐ明朝" pitchFamily="18" charset="-128"/>
            </a:endParaRPr>
          </a:p>
          <a:p>
            <a:endParaRPr lang="en-US" altLang="ja-JP" sz="1200" dirty="0" smtClean="0">
              <a:solidFill>
                <a:schemeClr val="tx1"/>
              </a:solidFill>
              <a:latin typeface="ＭＳ Ｐ明朝" pitchFamily="18" charset="-128"/>
              <a:ea typeface="ＭＳ Ｐ明朝" pitchFamily="18" charset="-128"/>
            </a:endParaRPr>
          </a:p>
          <a:p>
            <a:r>
              <a:rPr lang="ja-JP" altLang="en-US" sz="1200" dirty="0" smtClean="0">
                <a:solidFill>
                  <a:schemeClr val="tx1"/>
                </a:solidFill>
                <a:latin typeface="ＭＳ Ｐ明朝" pitchFamily="18" charset="-128"/>
                <a:ea typeface="ＭＳ Ｐ明朝" pitchFamily="18" charset="-128"/>
              </a:rPr>
              <a:t>５．要求を歴史的・国際的にとらえる重要性－「労働時間」を例に考える。</a:t>
            </a:r>
            <a:endParaRPr lang="en-US" altLang="ja-JP" sz="1200" dirty="0" smtClean="0">
              <a:solidFill>
                <a:schemeClr val="tx1"/>
              </a:solidFill>
              <a:latin typeface="ＭＳ Ｐ明朝" pitchFamily="18" charset="-128"/>
              <a:ea typeface="ＭＳ Ｐ明朝" pitchFamily="18" charset="-128"/>
            </a:endParaRPr>
          </a:p>
          <a:p>
            <a:endParaRPr lang="en-US" altLang="ja-JP" sz="1200" dirty="0" smtClean="0">
              <a:solidFill>
                <a:schemeClr val="tx1"/>
              </a:solidFill>
              <a:latin typeface="ＭＳ Ｐ明朝" pitchFamily="18" charset="-128"/>
              <a:ea typeface="ＭＳ Ｐ明朝" pitchFamily="18" charset="-128"/>
            </a:endParaRPr>
          </a:p>
          <a:p>
            <a:r>
              <a:rPr lang="ja-JP" altLang="en-US" sz="1200" dirty="0" smtClean="0">
                <a:solidFill>
                  <a:schemeClr val="tx1"/>
                </a:solidFill>
                <a:latin typeface="ＭＳ Ｐ明朝" pitchFamily="18" charset="-128"/>
                <a:ea typeface="ＭＳ Ｐ明朝" pitchFamily="18" charset="-128"/>
              </a:rPr>
              <a:t>６．「不満」と「ぐち」－権利意識が要求を規定する。</a:t>
            </a:r>
            <a:endParaRPr lang="en-US" altLang="ja-JP" sz="1200" dirty="0" smtClean="0">
              <a:solidFill>
                <a:schemeClr val="tx1"/>
              </a:solidFill>
              <a:latin typeface="ＭＳ Ｐ明朝" pitchFamily="18" charset="-128"/>
              <a:ea typeface="ＭＳ Ｐ明朝" pitchFamily="18" charset="-128"/>
            </a:endParaRPr>
          </a:p>
          <a:p>
            <a:endParaRPr lang="en-US" altLang="ja-JP" sz="1200" dirty="0" smtClean="0">
              <a:solidFill>
                <a:schemeClr val="tx1"/>
              </a:solidFill>
              <a:latin typeface="ＭＳ Ｐ明朝" pitchFamily="18" charset="-128"/>
              <a:ea typeface="ＭＳ Ｐ明朝" pitchFamily="18" charset="-128"/>
            </a:endParaRPr>
          </a:p>
          <a:p>
            <a:r>
              <a:rPr lang="ja-JP" altLang="en-US" sz="1200" dirty="0" smtClean="0">
                <a:solidFill>
                  <a:schemeClr val="tx1"/>
                </a:solidFill>
                <a:latin typeface="ＭＳ Ｐ明朝" pitchFamily="18" charset="-128"/>
                <a:ea typeface="ＭＳ Ｐ明朝" pitchFamily="18" charset="-128"/>
              </a:rPr>
              <a:t>７．すべては要求書の提出から始まる。就業規則は「要求の可視化」のキッカケとなる。</a:t>
            </a:r>
            <a:endParaRPr lang="en-US" altLang="ja-JP" sz="1200" dirty="0" smtClean="0">
              <a:solidFill>
                <a:schemeClr val="tx1"/>
              </a:solidFill>
              <a:latin typeface="ＭＳ Ｐ明朝" pitchFamily="18" charset="-128"/>
              <a:ea typeface="ＭＳ Ｐ明朝" pitchFamily="18" charset="-128"/>
            </a:endParaRPr>
          </a:p>
          <a:p>
            <a:endParaRPr lang="en-US" altLang="ja-JP" sz="1200" dirty="0" smtClean="0">
              <a:solidFill>
                <a:schemeClr val="tx1"/>
              </a:solidFill>
              <a:latin typeface="ＭＳ Ｐ明朝" pitchFamily="18" charset="-128"/>
              <a:ea typeface="ＭＳ Ｐ明朝" pitchFamily="18" charset="-128"/>
            </a:endParaRPr>
          </a:p>
          <a:p>
            <a:r>
              <a:rPr lang="ja-JP" altLang="en-US" sz="1200" dirty="0" smtClean="0">
                <a:solidFill>
                  <a:schemeClr val="tx1"/>
                </a:solidFill>
                <a:latin typeface="ＭＳ Ｐ明朝" pitchFamily="18" charset="-128"/>
                <a:ea typeface="ＭＳ Ｐ明朝" pitchFamily="18" charset="-128"/>
              </a:rPr>
              <a:t>８．まとめ－いま、労働組合は情報の「質」を重視し、組合員との「送受信」の機能が問われている。</a:t>
            </a:r>
            <a:endParaRPr lang="en-US" altLang="ja-JP" sz="1200" dirty="0" smtClean="0">
              <a:solidFill>
                <a:schemeClr val="tx1"/>
              </a:solidFill>
              <a:latin typeface="ＭＳ Ｐ明朝" pitchFamily="18" charset="-128"/>
              <a:ea typeface="ＭＳ Ｐ明朝" pitchFamily="18" charset="-128"/>
            </a:endParaRPr>
          </a:p>
          <a:p>
            <a:endParaRPr lang="en-US" altLang="ja-JP" sz="1200" dirty="0" smtClean="0">
              <a:solidFill>
                <a:schemeClr val="tx1"/>
              </a:solidFill>
              <a:latin typeface="ＭＳ Ｐ明朝" pitchFamily="18" charset="-128"/>
              <a:ea typeface="ＭＳ Ｐ明朝" pitchFamily="18" charset="-128"/>
            </a:endParaRPr>
          </a:p>
          <a:p>
            <a:pPr algn="r"/>
            <a:r>
              <a:rPr lang="ja-JP" altLang="en-US" sz="1200" dirty="0" smtClean="0">
                <a:solidFill>
                  <a:schemeClr val="tx1"/>
                </a:solidFill>
                <a:latin typeface="ＭＳ Ｐ明朝" pitchFamily="18" charset="-128"/>
                <a:ea typeface="ＭＳ Ｐ明朝" pitchFamily="18" charset="-128"/>
              </a:rPr>
              <a:t>（担当　</a:t>
            </a:r>
            <a:r>
              <a:rPr lang="en-US" altLang="ja-JP" sz="1200" dirty="0" err="1" smtClean="0">
                <a:solidFill>
                  <a:schemeClr val="tx1"/>
                </a:solidFill>
                <a:latin typeface="ＭＳ Ｐ明朝" pitchFamily="18" charset="-128"/>
                <a:ea typeface="ＭＳ Ｐ明朝" pitchFamily="18" charset="-128"/>
              </a:rPr>
              <a:t>ryo-sato</a:t>
            </a:r>
            <a:r>
              <a:rPr lang="en-US" altLang="ja-JP" sz="1200" dirty="0" smtClean="0">
                <a:solidFill>
                  <a:schemeClr val="tx1"/>
                </a:solidFill>
                <a:latin typeface="ＭＳ Ｐ明朝" pitchFamily="18" charset="-128"/>
                <a:ea typeface="ＭＳ Ｐ明朝" pitchFamily="18" charset="-128"/>
              </a:rPr>
              <a:t>)</a:t>
            </a:r>
            <a:endParaRPr lang="ja-JP" altLang="en-US" sz="1200" dirty="0" smtClean="0">
              <a:solidFill>
                <a:schemeClr val="tx1"/>
              </a:solidFill>
              <a:latin typeface="ＭＳ Ｐ明朝" pitchFamily="18" charset="-128"/>
              <a:ea typeface="ＭＳ Ｐ明朝" pitchFamily="18" charset="-128"/>
            </a:endParaRPr>
          </a:p>
          <a:p>
            <a:endParaRPr lang="en-US" altLang="ja-JP" sz="1200" dirty="0" smtClean="0">
              <a:solidFill>
                <a:schemeClr val="tx1"/>
              </a:solidFill>
              <a:latin typeface="+mj-ea"/>
            </a:endParaRPr>
          </a:p>
          <a:p>
            <a:endParaRPr lang="ja-JP" altLang="en-US" sz="1200" dirty="0">
              <a:solidFill>
                <a:schemeClr val="tx1"/>
              </a:solidFill>
              <a:latin typeface="ＭＳ Ｐ明朝" pitchFamily="18" charset="-128"/>
              <a:ea typeface="ＭＳ Ｐ明朝" pitchFamily="18" charset="-128"/>
            </a:endParaRPr>
          </a:p>
        </p:txBody>
      </p:sp>
      <p:sp>
        <p:nvSpPr>
          <p:cNvPr id="4" name="正方形/長方形 3"/>
          <p:cNvSpPr/>
          <p:nvPr/>
        </p:nvSpPr>
        <p:spPr>
          <a:xfrm>
            <a:off x="1052736" y="1043608"/>
            <a:ext cx="1008112"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広告</a:t>
            </a:r>
            <a:endParaRPr kumimoji="1" lang="ja-JP" altLang="en-US" dirty="0"/>
          </a:p>
        </p:txBody>
      </p:sp>
      <p:sp>
        <p:nvSpPr>
          <p:cNvPr id="5" name="正方形/長方形 4"/>
          <p:cNvSpPr/>
          <p:nvPr/>
        </p:nvSpPr>
        <p:spPr>
          <a:xfrm>
            <a:off x="1196752" y="1619672"/>
            <a:ext cx="4104456" cy="864096"/>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mn-ea"/>
              </a:rPr>
              <a:t>道労働者学習協会の集中講座</a:t>
            </a:r>
            <a:endParaRPr lang="en-US" altLang="ja-JP" dirty="0" smtClean="0">
              <a:solidFill>
                <a:schemeClr val="tx1"/>
              </a:solidFill>
              <a:latin typeface="+mn-ea"/>
            </a:endParaRPr>
          </a:p>
          <a:p>
            <a:pPr algn="ctr"/>
            <a:r>
              <a:rPr lang="en-US" altLang="ja-JP" dirty="0" smtClean="0">
                <a:solidFill>
                  <a:schemeClr val="tx1"/>
                </a:solidFill>
                <a:latin typeface="+mn-ea"/>
              </a:rPr>
              <a:t>5</a:t>
            </a:r>
            <a:r>
              <a:rPr lang="ja-JP" altLang="en-US" dirty="0" smtClean="0">
                <a:solidFill>
                  <a:schemeClr val="tx1"/>
                </a:solidFill>
                <a:latin typeface="+mn-ea"/>
              </a:rPr>
              <a:t>月</a:t>
            </a:r>
            <a:r>
              <a:rPr lang="en-US" altLang="ja-JP" dirty="0" smtClean="0">
                <a:solidFill>
                  <a:schemeClr val="tx1"/>
                </a:solidFill>
                <a:latin typeface="+mn-ea"/>
              </a:rPr>
              <a:t>26</a:t>
            </a:r>
            <a:r>
              <a:rPr lang="ja-JP" altLang="en-US" dirty="0" smtClean="0">
                <a:solidFill>
                  <a:schemeClr val="tx1"/>
                </a:solidFill>
                <a:latin typeface="+mn-ea"/>
              </a:rPr>
              <a:t>日</a:t>
            </a:r>
            <a:r>
              <a:rPr lang="en-US" altLang="ja-JP" dirty="0" smtClean="0">
                <a:solidFill>
                  <a:schemeClr val="tx1"/>
                </a:solidFill>
                <a:latin typeface="+mn-ea"/>
              </a:rPr>
              <a:t>(</a:t>
            </a:r>
            <a:r>
              <a:rPr lang="ja-JP" altLang="en-US" dirty="0" smtClean="0">
                <a:solidFill>
                  <a:schemeClr val="tx1"/>
                </a:solidFill>
                <a:latin typeface="+mn-ea"/>
              </a:rPr>
              <a:t>土</a:t>
            </a:r>
            <a:r>
              <a:rPr lang="en-US" altLang="ja-JP" dirty="0" smtClean="0">
                <a:solidFill>
                  <a:schemeClr val="tx1"/>
                </a:solidFill>
                <a:latin typeface="+mn-ea"/>
              </a:rPr>
              <a:t>)</a:t>
            </a:r>
            <a:r>
              <a:rPr lang="ja-JP" altLang="en-US" dirty="0" err="1" smtClean="0">
                <a:solidFill>
                  <a:schemeClr val="tx1"/>
                </a:solidFill>
                <a:latin typeface="+mn-ea"/>
              </a:rPr>
              <a:t>、</a:t>
            </a:r>
            <a:r>
              <a:rPr lang="en-US" altLang="ja-JP" dirty="0" smtClean="0">
                <a:solidFill>
                  <a:schemeClr val="tx1"/>
                </a:solidFill>
                <a:latin typeface="+mn-ea"/>
              </a:rPr>
              <a:t>6</a:t>
            </a:r>
            <a:r>
              <a:rPr lang="ja-JP" altLang="en-US" dirty="0" smtClean="0">
                <a:solidFill>
                  <a:schemeClr val="tx1"/>
                </a:solidFill>
                <a:latin typeface="+mn-ea"/>
              </a:rPr>
              <a:t>月</a:t>
            </a:r>
            <a:r>
              <a:rPr lang="en-US" altLang="ja-JP" dirty="0" smtClean="0">
                <a:solidFill>
                  <a:schemeClr val="tx1"/>
                </a:solidFill>
                <a:latin typeface="+mn-ea"/>
              </a:rPr>
              <a:t>9</a:t>
            </a:r>
            <a:r>
              <a:rPr lang="ja-JP" altLang="en-US" dirty="0" smtClean="0">
                <a:solidFill>
                  <a:schemeClr val="tx1"/>
                </a:solidFill>
                <a:latin typeface="+mn-ea"/>
              </a:rPr>
              <a:t>日</a:t>
            </a:r>
            <a:r>
              <a:rPr lang="en-US" altLang="ja-JP" dirty="0" smtClean="0">
                <a:solidFill>
                  <a:schemeClr val="tx1"/>
                </a:solidFill>
                <a:latin typeface="+mn-ea"/>
              </a:rPr>
              <a:t>(</a:t>
            </a:r>
            <a:r>
              <a:rPr lang="ja-JP" altLang="en-US" dirty="0" smtClean="0">
                <a:solidFill>
                  <a:schemeClr val="tx1"/>
                </a:solidFill>
                <a:latin typeface="+mn-ea"/>
              </a:rPr>
              <a:t>土</a:t>
            </a:r>
            <a:r>
              <a:rPr lang="en-US" altLang="ja-JP" dirty="0" smtClean="0">
                <a:solidFill>
                  <a:schemeClr val="tx1"/>
                </a:solidFill>
                <a:latin typeface="+mn-ea"/>
              </a:rPr>
              <a:t>) 13</a:t>
            </a:r>
            <a:r>
              <a:rPr lang="ja-JP" altLang="en-US" dirty="0" smtClean="0">
                <a:solidFill>
                  <a:schemeClr val="tx1"/>
                </a:solidFill>
                <a:latin typeface="+mn-ea"/>
              </a:rPr>
              <a:t>：</a:t>
            </a:r>
            <a:r>
              <a:rPr lang="en-US" altLang="ja-JP" dirty="0" smtClean="0">
                <a:solidFill>
                  <a:schemeClr val="tx1"/>
                </a:solidFill>
                <a:latin typeface="+mn-ea"/>
              </a:rPr>
              <a:t>00</a:t>
            </a:r>
            <a:r>
              <a:rPr lang="ja-JP" altLang="en-US" dirty="0" smtClean="0">
                <a:solidFill>
                  <a:schemeClr val="tx1"/>
                </a:solidFill>
                <a:latin typeface="+mn-ea"/>
              </a:rPr>
              <a:t>～</a:t>
            </a:r>
            <a:endParaRPr lang="ja-JP" altLang="en-US" dirty="0">
              <a:solidFill>
                <a:schemeClr val="tx1"/>
              </a:solidFill>
              <a:latin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548680" y="1259632"/>
            <a:ext cx="2160240" cy="432048"/>
          </a:xfrm>
          <a:prstGeom prst="roundRect">
            <a:avLst/>
          </a:prstGeom>
          <a:ln w="3175">
            <a:solidFill>
              <a:schemeClr val="tx1"/>
            </a:solidFill>
            <a:prstDash val="sysDot"/>
          </a:ln>
        </p:spPr>
        <p:style>
          <a:lnRef idx="2">
            <a:schemeClr val="accent2"/>
          </a:lnRef>
          <a:fillRef idx="1">
            <a:schemeClr val="lt1"/>
          </a:fillRef>
          <a:effectRef idx="0">
            <a:schemeClr val="accent2"/>
          </a:effectRef>
          <a:fontRef idx="minor">
            <a:schemeClr val="dk1"/>
          </a:fontRef>
        </p:style>
        <p:txBody>
          <a:bodyPr rtlCol="0" anchor="ctr"/>
          <a:lstStyle/>
          <a:p>
            <a:r>
              <a:rPr lang="ja-JP" altLang="en-US" sz="900" dirty="0" smtClean="0">
                <a:solidFill>
                  <a:schemeClr val="tx1"/>
                </a:solidFill>
                <a:latin typeface="+mj-ea"/>
                <a:ea typeface="+mj-ea"/>
              </a:rPr>
              <a:t>働く貧困層</a:t>
            </a:r>
            <a:endParaRPr lang="en-US" altLang="ja-JP" sz="900" dirty="0" smtClean="0">
              <a:solidFill>
                <a:schemeClr val="tx1"/>
              </a:solidFill>
              <a:latin typeface="+mj-ea"/>
              <a:ea typeface="+mj-ea"/>
            </a:endParaRPr>
          </a:p>
          <a:p>
            <a:r>
              <a:rPr kumimoji="1" lang="ja-JP" altLang="en-US" sz="1200" dirty="0" smtClean="0">
                <a:solidFill>
                  <a:schemeClr val="tx1"/>
                </a:solidFill>
                <a:latin typeface="+mj-ea"/>
                <a:ea typeface="+mj-ea"/>
              </a:rPr>
              <a:t>ワーキングプワの発見</a:t>
            </a:r>
            <a:endParaRPr kumimoji="1" lang="en-US" altLang="ja-JP" sz="1200" dirty="0" smtClean="0">
              <a:solidFill>
                <a:schemeClr val="tx1"/>
              </a:solidFill>
              <a:latin typeface="+mj-ea"/>
              <a:ea typeface="+mj-ea"/>
            </a:endParaRPr>
          </a:p>
        </p:txBody>
      </p:sp>
      <p:sp>
        <p:nvSpPr>
          <p:cNvPr id="6" name="強調線吹き出し 1 (枠付き) 5"/>
          <p:cNvSpPr/>
          <p:nvPr/>
        </p:nvSpPr>
        <p:spPr>
          <a:xfrm>
            <a:off x="3212976" y="1115616"/>
            <a:ext cx="2520280" cy="505544"/>
          </a:xfrm>
          <a:prstGeom prst="accentBorderCallout1">
            <a:avLst>
              <a:gd name="adj1" fmla="val 18750"/>
              <a:gd name="adj2" fmla="val -4554"/>
              <a:gd name="adj3" fmla="val 67282"/>
              <a:gd name="adj4" fmla="val -26423"/>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smtClean="0">
                <a:solidFill>
                  <a:schemeClr val="tx1"/>
                </a:solidFill>
                <a:latin typeface="ＭＳ Ｐ明朝" pitchFamily="18" charset="-128"/>
                <a:ea typeface="ＭＳ Ｐ明朝" pitchFamily="18" charset="-128"/>
              </a:rPr>
              <a:t>「ワーキングプワ」の反対のことばは「ディーセントワーク」</a:t>
            </a:r>
            <a:r>
              <a:rPr lang="en-US" altLang="ja-JP" sz="900" dirty="0" smtClean="0">
                <a:solidFill>
                  <a:schemeClr val="tx1"/>
                </a:solidFill>
                <a:latin typeface="ＭＳ Ｐ明朝" pitchFamily="18" charset="-128"/>
                <a:ea typeface="ＭＳ Ｐ明朝" pitchFamily="18" charset="-128"/>
              </a:rPr>
              <a:t>(</a:t>
            </a:r>
            <a:r>
              <a:rPr lang="ja-JP" altLang="en-US" sz="900" dirty="0" smtClean="0">
                <a:solidFill>
                  <a:schemeClr val="tx1"/>
                </a:solidFill>
                <a:latin typeface="ＭＳ Ｐ明朝" pitchFamily="18" charset="-128"/>
                <a:ea typeface="ＭＳ Ｐ明朝" pitchFamily="18" charset="-128"/>
              </a:rPr>
              <a:t>働きがいのある人間らしい仕事</a:t>
            </a:r>
            <a:r>
              <a:rPr lang="en-US" altLang="ja-JP" sz="900" dirty="0" smtClean="0">
                <a:solidFill>
                  <a:schemeClr val="tx1"/>
                </a:solidFill>
                <a:latin typeface="ＭＳ Ｐ明朝" pitchFamily="18" charset="-128"/>
                <a:ea typeface="ＭＳ Ｐ明朝" pitchFamily="18" charset="-128"/>
              </a:rPr>
              <a:t>)</a:t>
            </a:r>
            <a:r>
              <a:rPr lang="ja-JP" altLang="en-US" sz="900" dirty="0" err="1" smtClean="0">
                <a:solidFill>
                  <a:schemeClr val="tx1"/>
                </a:solidFill>
                <a:latin typeface="ＭＳ Ｐ明朝" pitchFamily="18" charset="-128"/>
                <a:ea typeface="ＭＳ Ｐ明朝" pitchFamily="18" charset="-128"/>
              </a:rPr>
              <a:t>。</a:t>
            </a:r>
            <a:r>
              <a:rPr lang="ja-JP" altLang="en-US" sz="900" dirty="0" smtClean="0">
                <a:solidFill>
                  <a:schemeClr val="tx1"/>
                </a:solidFill>
                <a:latin typeface="ＭＳ Ｐ明朝" pitchFamily="18" charset="-128"/>
                <a:ea typeface="ＭＳ Ｐ明朝" pitchFamily="18" charset="-128"/>
              </a:rPr>
              <a:t>これは</a:t>
            </a:r>
            <a:r>
              <a:rPr lang="en-US" altLang="ja-JP" sz="900" dirty="0" smtClean="0">
                <a:solidFill>
                  <a:schemeClr val="tx1"/>
                </a:solidFill>
                <a:latin typeface="ＭＳ Ｐ明朝" pitchFamily="18" charset="-128"/>
                <a:ea typeface="ＭＳ Ｐ明朝" pitchFamily="18" charset="-128"/>
              </a:rPr>
              <a:t>ILO</a:t>
            </a:r>
            <a:r>
              <a:rPr lang="ja-JP" altLang="en-US" sz="900" dirty="0" smtClean="0">
                <a:solidFill>
                  <a:schemeClr val="tx1"/>
                </a:solidFill>
                <a:latin typeface="ＭＳ Ｐ明朝" pitchFamily="18" charset="-128"/>
                <a:ea typeface="ＭＳ Ｐ明朝" pitchFamily="18" charset="-128"/>
              </a:rPr>
              <a:t>の世界に対する提唱。</a:t>
            </a:r>
            <a:endParaRPr kumimoji="1" lang="ja-JP" altLang="en-US" sz="900" dirty="0"/>
          </a:p>
        </p:txBody>
      </p:sp>
      <p:sp>
        <p:nvSpPr>
          <p:cNvPr id="7" name="正方形/長方形 6"/>
          <p:cNvSpPr/>
          <p:nvPr/>
        </p:nvSpPr>
        <p:spPr>
          <a:xfrm>
            <a:off x="476672" y="1979712"/>
            <a:ext cx="5760640"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ＭＳ Ｐ明朝" pitchFamily="18" charset="-128"/>
                <a:ea typeface="ＭＳ Ｐ明朝" pitchFamily="18" charset="-128"/>
              </a:rPr>
              <a:t>１．「働いても　働いても　豊かになれない」</a:t>
            </a:r>
            <a:endParaRPr kumimoji="1" lang="en-US" altLang="ja-JP" sz="1050" dirty="0" smtClean="0">
              <a:solidFill>
                <a:schemeClr val="tx1"/>
              </a:solidFill>
              <a:latin typeface="ＭＳ Ｐ明朝" pitchFamily="18" charset="-128"/>
              <a:ea typeface="ＭＳ Ｐ明朝" pitchFamily="18" charset="-128"/>
            </a:endParaRPr>
          </a:p>
          <a:p>
            <a:pPr lvl="0"/>
            <a:r>
              <a:rPr lang="ja-JP" altLang="en-US" sz="1050" dirty="0" smtClean="0">
                <a:solidFill>
                  <a:schemeClr val="tx1"/>
                </a:solidFill>
                <a:latin typeface="ＭＳ Ｐ明朝" pitchFamily="18" charset="-128"/>
                <a:ea typeface="ＭＳ Ｐ明朝" pitchFamily="18" charset="-128"/>
              </a:rPr>
              <a:t>　　</a:t>
            </a:r>
            <a:r>
              <a:rPr lang="en-US" altLang="ja-JP" sz="1050" dirty="0" smtClean="0">
                <a:solidFill>
                  <a:schemeClr val="tx1"/>
                </a:solidFill>
                <a:latin typeface="ＭＳ Ｐ明朝" pitchFamily="18" charset="-128"/>
                <a:ea typeface="ＭＳ Ｐ明朝" pitchFamily="18" charset="-128"/>
              </a:rPr>
              <a:t>2006</a:t>
            </a:r>
            <a:r>
              <a:rPr lang="ja-JP" altLang="en-US" sz="1050" dirty="0" smtClean="0">
                <a:solidFill>
                  <a:schemeClr val="tx1"/>
                </a:solidFill>
                <a:latin typeface="ＭＳ Ｐ明朝" pitchFamily="18" charset="-128"/>
                <a:ea typeface="ＭＳ Ｐ明朝" pitchFamily="18" charset="-128"/>
              </a:rPr>
              <a:t>年</a:t>
            </a:r>
            <a:r>
              <a:rPr lang="en-US" altLang="ja-JP" sz="1050" dirty="0" smtClean="0">
                <a:solidFill>
                  <a:schemeClr val="tx1"/>
                </a:solidFill>
                <a:latin typeface="ＭＳ Ｐ明朝" pitchFamily="18" charset="-128"/>
                <a:ea typeface="ＭＳ Ｐ明朝" pitchFamily="18" charset="-128"/>
              </a:rPr>
              <a:t>7</a:t>
            </a:r>
            <a:r>
              <a:rPr lang="ja-JP" altLang="en-US" sz="1050" dirty="0" smtClean="0">
                <a:solidFill>
                  <a:schemeClr val="tx1"/>
                </a:solidFill>
                <a:latin typeface="ＭＳ Ｐ明朝" pitchFamily="18" charset="-128"/>
                <a:ea typeface="ＭＳ Ｐ明朝" pitchFamily="18" charset="-128"/>
              </a:rPr>
              <a:t>月</a:t>
            </a:r>
            <a:r>
              <a:rPr lang="en-US" altLang="ja-JP" sz="1050" dirty="0" smtClean="0">
                <a:solidFill>
                  <a:schemeClr val="tx1"/>
                </a:solidFill>
                <a:latin typeface="ＭＳ Ｐ明朝" pitchFamily="18" charset="-128"/>
                <a:ea typeface="ＭＳ Ｐ明朝" pitchFamily="18" charset="-128"/>
              </a:rPr>
              <a:t>23</a:t>
            </a:r>
            <a:r>
              <a:rPr lang="ja-JP" altLang="en-US" sz="1050" dirty="0" smtClean="0">
                <a:solidFill>
                  <a:schemeClr val="tx1"/>
                </a:solidFill>
                <a:latin typeface="ＭＳ Ｐ明朝" pitchFamily="18" charset="-128"/>
                <a:ea typeface="ＭＳ Ｐ明朝" pitchFamily="18" charset="-128"/>
              </a:rPr>
              <a:t>日　</a:t>
            </a:r>
            <a:r>
              <a:rPr lang="en-US" altLang="ja-JP" sz="1050" dirty="0" smtClean="0">
                <a:solidFill>
                  <a:schemeClr val="tx1"/>
                </a:solidFill>
                <a:latin typeface="ＭＳ Ｐ明朝" pitchFamily="18" charset="-128"/>
                <a:ea typeface="ＭＳ Ｐ明朝" pitchFamily="18" charset="-128"/>
              </a:rPr>
              <a:t>NHK</a:t>
            </a:r>
            <a:r>
              <a:rPr lang="ja-JP" altLang="en-US" sz="1050" dirty="0" smtClean="0">
                <a:solidFill>
                  <a:schemeClr val="tx1"/>
                </a:solidFill>
                <a:latin typeface="ＭＳ Ｐ明朝" pitchFamily="18" charset="-128"/>
                <a:ea typeface="ＭＳ Ｐ明朝" pitchFamily="18" charset="-128"/>
              </a:rPr>
              <a:t>スペシャル</a:t>
            </a:r>
            <a:endParaRPr lang="en-US" altLang="ja-JP" sz="1050" dirty="0" smtClean="0">
              <a:solidFill>
                <a:schemeClr val="tx1"/>
              </a:solidFill>
              <a:latin typeface="ＭＳ Ｐ明朝" pitchFamily="18" charset="-128"/>
              <a:ea typeface="ＭＳ Ｐ明朝" pitchFamily="18" charset="-128"/>
            </a:endParaRPr>
          </a:p>
          <a:p>
            <a:pPr lvl="0"/>
            <a:endParaRPr lang="en-US" altLang="ja-JP" sz="1050" dirty="0" smtClean="0">
              <a:solidFill>
                <a:schemeClr val="tx1"/>
              </a:solidFill>
              <a:latin typeface="ＭＳ Ｐ明朝" pitchFamily="18" charset="-128"/>
              <a:ea typeface="ＭＳ Ｐ明朝" pitchFamily="18" charset="-128"/>
            </a:endParaRPr>
          </a:p>
          <a:p>
            <a:pPr lvl="0"/>
            <a:r>
              <a:rPr lang="ja-JP" altLang="en-US" sz="1050" dirty="0" smtClean="0">
                <a:solidFill>
                  <a:schemeClr val="tx1"/>
                </a:solidFill>
                <a:latin typeface="ＭＳ Ｐ明朝" pitchFamily="18" charset="-128"/>
                <a:ea typeface="ＭＳ Ｐ明朝" pitchFamily="18" charset="-128"/>
              </a:rPr>
              <a:t>    生活保護水準でくらす家庭は、日本の全世帯の</a:t>
            </a:r>
            <a:r>
              <a:rPr lang="en-US" altLang="ja-JP" sz="1050" dirty="0" smtClean="0">
                <a:solidFill>
                  <a:schemeClr val="tx1"/>
                </a:solidFill>
                <a:latin typeface="ＭＳ Ｐ明朝" pitchFamily="18" charset="-128"/>
                <a:ea typeface="ＭＳ Ｐ明朝" pitchFamily="18" charset="-128"/>
              </a:rPr>
              <a:t>1/10</a:t>
            </a:r>
            <a:r>
              <a:rPr lang="ja-JP" altLang="en-US" sz="1050" dirty="0" err="1"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400</a:t>
            </a:r>
            <a:r>
              <a:rPr lang="ja-JP" altLang="en-US" sz="1050" dirty="0" smtClean="0">
                <a:solidFill>
                  <a:schemeClr val="tx1"/>
                </a:solidFill>
                <a:latin typeface="ＭＳ Ｐ明朝" pitchFamily="18" charset="-128"/>
                <a:ea typeface="ＭＳ Ｐ明朝" pitchFamily="18" charset="-128"/>
              </a:rPr>
              <a:t>万人以上ともいわれる状態をシリーズで</a:t>
            </a:r>
            <a:endParaRPr lang="en-US" altLang="ja-JP" sz="1050" dirty="0" smtClean="0">
              <a:solidFill>
                <a:schemeClr val="tx1"/>
              </a:solidFill>
              <a:latin typeface="ＭＳ Ｐ明朝" pitchFamily="18" charset="-128"/>
              <a:ea typeface="ＭＳ Ｐ明朝" pitchFamily="18" charset="-128"/>
            </a:endParaRPr>
          </a:p>
          <a:p>
            <a:pPr lvl="0"/>
            <a:r>
              <a:rPr lang="en-US" altLang="ja-JP" sz="105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報道。全国に衝撃を与えた。</a:t>
            </a:r>
          </a:p>
          <a:p>
            <a:endParaRPr kumimoji="1" lang="ja-JP" altLang="en-US" sz="1050" dirty="0">
              <a:solidFill>
                <a:schemeClr val="tx1"/>
              </a:solidFill>
              <a:latin typeface="ＭＳ Ｐ明朝" pitchFamily="18" charset="-128"/>
              <a:ea typeface="ＭＳ Ｐ明朝" pitchFamily="18" charset="-128"/>
            </a:endParaRPr>
          </a:p>
        </p:txBody>
      </p:sp>
      <p:sp>
        <p:nvSpPr>
          <p:cNvPr id="11" name="正方形/長方形 10"/>
          <p:cNvSpPr/>
          <p:nvPr/>
        </p:nvSpPr>
        <p:spPr>
          <a:xfrm>
            <a:off x="476672" y="3707904"/>
            <a:ext cx="40324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ＭＳ Ｐ明朝" pitchFamily="18" charset="-128"/>
                <a:ea typeface="ＭＳ Ｐ明朝" pitchFamily="18" charset="-128"/>
              </a:rPr>
              <a:t>３．市の仕事で働き、生活保護が支給される</a:t>
            </a:r>
            <a:endParaRPr kumimoji="1"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r>
              <a:rPr lang="en-US" altLang="ja-JP" sz="1050" dirty="0" smtClean="0">
                <a:solidFill>
                  <a:schemeClr val="tx1"/>
                </a:solidFill>
                <a:latin typeface="ＭＳ Ｐ明朝" pitchFamily="18" charset="-128"/>
                <a:ea typeface="ＭＳ Ｐ明朝" pitchFamily="18" charset="-128"/>
              </a:rPr>
              <a:t>2009</a:t>
            </a:r>
            <a:r>
              <a:rPr lang="ja-JP" altLang="en-US" sz="1050" dirty="0" smtClean="0">
                <a:solidFill>
                  <a:schemeClr val="tx1"/>
                </a:solidFill>
                <a:latin typeface="ＭＳ Ｐ明朝" pitchFamily="18" charset="-128"/>
                <a:ea typeface="ＭＳ Ｐ明朝" pitchFamily="18" charset="-128"/>
              </a:rPr>
              <a:t>年　時給</a:t>
            </a:r>
            <a:r>
              <a:rPr lang="en-US" altLang="ja-JP" sz="1050" dirty="0" smtClean="0">
                <a:solidFill>
                  <a:schemeClr val="tx1"/>
                </a:solidFill>
                <a:latin typeface="ＭＳ Ｐ明朝" pitchFamily="18" charset="-128"/>
                <a:ea typeface="ＭＳ Ｐ明朝" pitchFamily="18" charset="-128"/>
              </a:rPr>
              <a:t>760</a:t>
            </a:r>
            <a:r>
              <a:rPr lang="ja-JP" altLang="en-US" sz="1050" dirty="0" smtClean="0">
                <a:solidFill>
                  <a:schemeClr val="tx1"/>
                </a:solidFill>
                <a:latin typeface="ＭＳ Ｐ明朝" pitchFamily="18" charset="-128"/>
                <a:ea typeface="ＭＳ Ｐ明朝" pitchFamily="18" charset="-128"/>
              </a:rPr>
              <a:t>円。大阪地下鉄の清掃員　</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r>
              <a:rPr lang="en-US" altLang="ja-JP" sz="1050" dirty="0" smtClean="0">
                <a:solidFill>
                  <a:schemeClr val="tx1"/>
                </a:solidFill>
                <a:latin typeface="ＭＳ Ｐ明朝" pitchFamily="18" charset="-128"/>
                <a:ea typeface="ＭＳ Ｐ明朝" pitchFamily="18" charset="-128"/>
              </a:rPr>
              <a:t>    5</a:t>
            </a:r>
            <a:r>
              <a:rPr lang="ja-JP" altLang="en-US" sz="1050" dirty="0" smtClean="0">
                <a:solidFill>
                  <a:schemeClr val="tx1"/>
                </a:solidFill>
                <a:latin typeface="ＭＳ Ｐ明朝" pitchFamily="18" charset="-128"/>
                <a:ea typeface="ＭＳ Ｐ明朝" pitchFamily="18" charset="-128"/>
              </a:rPr>
              <a:t>月給与</a:t>
            </a:r>
            <a:r>
              <a:rPr lang="en-US" altLang="ja-JP" sz="1050" dirty="0" smtClean="0">
                <a:solidFill>
                  <a:schemeClr val="tx1"/>
                </a:solidFill>
                <a:latin typeface="ＭＳ Ｐ明朝" pitchFamily="18" charset="-128"/>
                <a:ea typeface="ＭＳ Ｐ明朝" pitchFamily="18" charset="-128"/>
              </a:rPr>
              <a:t>144,880</a:t>
            </a:r>
            <a:r>
              <a:rPr lang="ja-JP" altLang="en-US" sz="1050" dirty="0" smtClean="0">
                <a:solidFill>
                  <a:schemeClr val="tx1"/>
                </a:solidFill>
                <a:latin typeface="ＭＳ Ｐ明朝" pitchFamily="18" charset="-128"/>
                <a:ea typeface="ＭＳ Ｐ明朝" pitchFamily="18" charset="-128"/>
              </a:rPr>
              <a:t>円。生活保護から</a:t>
            </a:r>
            <a:r>
              <a:rPr lang="en-US" altLang="ja-JP" sz="1050" dirty="0" smtClean="0">
                <a:solidFill>
                  <a:schemeClr val="tx1"/>
                </a:solidFill>
                <a:latin typeface="ＭＳ Ｐ明朝" pitchFamily="18" charset="-128"/>
                <a:ea typeface="ＭＳ Ｐ明朝" pitchFamily="18" charset="-128"/>
              </a:rPr>
              <a:t>24,221</a:t>
            </a:r>
            <a:r>
              <a:rPr lang="ja-JP" altLang="en-US" sz="1050" dirty="0" smtClean="0">
                <a:solidFill>
                  <a:schemeClr val="tx1"/>
                </a:solidFill>
                <a:latin typeface="ＭＳ Ｐ明朝" pitchFamily="18" charset="-128"/>
                <a:ea typeface="ＭＳ Ｐ明朝" pitchFamily="18" charset="-128"/>
              </a:rPr>
              <a:t>円が支給された。</a:t>
            </a:r>
          </a:p>
          <a:p>
            <a:endParaRPr kumimoji="1" lang="ja-JP" altLang="en-US" sz="1050" dirty="0">
              <a:solidFill>
                <a:schemeClr val="tx1"/>
              </a:solidFill>
              <a:latin typeface="ＭＳ Ｐ明朝" pitchFamily="18" charset="-128"/>
              <a:ea typeface="ＭＳ Ｐ明朝" pitchFamily="18" charset="-128"/>
            </a:endParaRPr>
          </a:p>
        </p:txBody>
      </p:sp>
      <p:sp>
        <p:nvSpPr>
          <p:cNvPr id="13" name="正方形/長方形 12"/>
          <p:cNvSpPr/>
          <p:nvPr/>
        </p:nvSpPr>
        <p:spPr>
          <a:xfrm>
            <a:off x="548680" y="755576"/>
            <a:ext cx="424847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050" dirty="0">
              <a:solidFill>
                <a:schemeClr val="tx1"/>
              </a:solidFill>
              <a:latin typeface="+mj-ea"/>
              <a:ea typeface="+mj-ea"/>
            </a:endParaRPr>
          </a:p>
        </p:txBody>
      </p:sp>
      <p:sp>
        <p:nvSpPr>
          <p:cNvPr id="14" name="正方形/長方形 13"/>
          <p:cNvSpPr/>
          <p:nvPr/>
        </p:nvSpPr>
        <p:spPr>
          <a:xfrm>
            <a:off x="476672" y="2915816"/>
            <a:ext cx="3888432"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ＭＳ Ｐ明朝" pitchFamily="18" charset="-128"/>
                <a:ea typeface="ＭＳ Ｐ明朝" pitchFamily="18" charset="-128"/>
              </a:rPr>
              <a:t>２．「年越し派遣村」  全国に広がる</a:t>
            </a:r>
            <a:endParaRPr kumimoji="1"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r>
              <a:rPr lang="en-US" altLang="ja-JP" sz="1050" dirty="0" smtClean="0">
                <a:solidFill>
                  <a:schemeClr val="tx1"/>
                </a:solidFill>
                <a:latin typeface="ＭＳ Ｐ明朝" pitchFamily="18" charset="-128"/>
                <a:ea typeface="ＭＳ Ｐ明朝" pitchFamily="18" charset="-128"/>
              </a:rPr>
              <a:t>2008.12.31</a:t>
            </a:r>
            <a:r>
              <a:rPr lang="ja-JP" altLang="en-US" sz="1050" dirty="0"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2009.1.5</a:t>
            </a:r>
          </a:p>
          <a:p>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     500</a:t>
            </a:r>
            <a:r>
              <a:rPr lang="ja-JP" altLang="en-US" sz="1050" dirty="0" smtClean="0">
                <a:solidFill>
                  <a:schemeClr val="tx1"/>
                </a:solidFill>
                <a:latin typeface="ＭＳ Ｐ明朝" pitchFamily="18" charset="-128"/>
                <a:ea typeface="ＭＳ Ｐ明朝" pitchFamily="18" charset="-128"/>
              </a:rPr>
              <a:t>人余が「来村」した。  「貧困」を可視化した。　</a:t>
            </a:r>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カンパ</a:t>
            </a:r>
            <a:r>
              <a:rPr lang="en-US" altLang="ja-JP" sz="1050" dirty="0" smtClean="0">
                <a:solidFill>
                  <a:schemeClr val="tx1"/>
                </a:solidFill>
                <a:latin typeface="ＭＳ Ｐ明朝" pitchFamily="18" charset="-128"/>
                <a:ea typeface="ＭＳ Ｐ明朝" pitchFamily="18" charset="-128"/>
              </a:rPr>
              <a:t>2500</a:t>
            </a:r>
            <a:r>
              <a:rPr lang="ja-JP" altLang="en-US" sz="1050" dirty="0" smtClean="0">
                <a:solidFill>
                  <a:schemeClr val="tx1"/>
                </a:solidFill>
                <a:latin typeface="ＭＳ Ｐ明朝" pitchFamily="18" charset="-128"/>
                <a:ea typeface="ＭＳ Ｐ明朝" pitchFamily="18" charset="-128"/>
              </a:rPr>
              <a:t>万円。</a:t>
            </a:r>
          </a:p>
          <a:p>
            <a:endParaRPr kumimoji="1" lang="ja-JP" altLang="en-US" sz="1050" dirty="0">
              <a:solidFill>
                <a:schemeClr val="tx1"/>
              </a:solidFill>
              <a:latin typeface="ＭＳ Ｐ明朝" pitchFamily="18" charset="-128"/>
              <a:ea typeface="ＭＳ Ｐ明朝" pitchFamily="18" charset="-128"/>
            </a:endParaRPr>
          </a:p>
        </p:txBody>
      </p:sp>
      <p:sp>
        <p:nvSpPr>
          <p:cNvPr id="21" name="角丸四角形 20"/>
          <p:cNvSpPr/>
          <p:nvPr/>
        </p:nvSpPr>
        <p:spPr>
          <a:xfrm>
            <a:off x="548680" y="4572000"/>
            <a:ext cx="2160240" cy="432048"/>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smtClean="0">
                <a:solidFill>
                  <a:schemeClr val="tx1"/>
                </a:solidFill>
                <a:latin typeface="+mj-ea"/>
                <a:ea typeface="+mj-ea"/>
              </a:rPr>
              <a:t>日本社会</a:t>
            </a:r>
            <a:endParaRPr kumimoji="1" lang="en-US" altLang="ja-JP" sz="900" dirty="0" smtClean="0">
              <a:solidFill>
                <a:schemeClr val="tx1"/>
              </a:solidFill>
              <a:latin typeface="+mj-ea"/>
              <a:ea typeface="+mj-ea"/>
            </a:endParaRPr>
          </a:p>
          <a:p>
            <a:r>
              <a:rPr kumimoji="1" lang="ja-JP" altLang="en-US" sz="1200" dirty="0" smtClean="0">
                <a:solidFill>
                  <a:schemeClr val="tx1"/>
                </a:solidFill>
                <a:latin typeface="+mj-ea"/>
                <a:ea typeface="+mj-ea"/>
              </a:rPr>
              <a:t>賃金を決める</a:t>
            </a:r>
            <a:r>
              <a:rPr kumimoji="1" lang="en-US" altLang="ja-JP" sz="1200" dirty="0" smtClean="0">
                <a:solidFill>
                  <a:schemeClr val="tx1"/>
                </a:solidFill>
                <a:latin typeface="+mj-ea"/>
                <a:ea typeface="+mj-ea"/>
              </a:rPr>
              <a:t>3</a:t>
            </a:r>
            <a:r>
              <a:rPr kumimoji="1" lang="ja-JP" altLang="en-US" sz="1200" dirty="0" err="1" smtClean="0">
                <a:solidFill>
                  <a:schemeClr val="tx1"/>
                </a:solidFill>
                <a:latin typeface="+mj-ea"/>
                <a:ea typeface="+mj-ea"/>
              </a:rPr>
              <a:t>つの</a:t>
            </a:r>
            <a:r>
              <a:rPr kumimoji="1" lang="ja-JP" altLang="en-US" sz="1200" dirty="0" smtClean="0">
                <a:solidFill>
                  <a:schemeClr val="tx1"/>
                </a:solidFill>
                <a:latin typeface="+mj-ea"/>
                <a:ea typeface="+mj-ea"/>
              </a:rPr>
              <a:t>システム</a:t>
            </a:r>
            <a:endParaRPr kumimoji="1" lang="en-US" altLang="ja-JP" sz="1200" dirty="0" smtClean="0">
              <a:solidFill>
                <a:schemeClr val="tx1"/>
              </a:solidFill>
              <a:latin typeface="+mj-ea"/>
              <a:ea typeface="+mj-ea"/>
            </a:endParaRPr>
          </a:p>
        </p:txBody>
      </p:sp>
      <p:sp>
        <p:nvSpPr>
          <p:cNvPr id="22" name="正方形/長方形 21"/>
          <p:cNvSpPr/>
          <p:nvPr/>
        </p:nvSpPr>
        <p:spPr>
          <a:xfrm>
            <a:off x="548680" y="5004048"/>
            <a:ext cx="3384376" cy="12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ＭＳ Ｐ明朝" pitchFamily="18" charset="-128"/>
                <a:ea typeface="ＭＳ Ｐ明朝" pitchFamily="18" charset="-128"/>
              </a:rPr>
              <a:t>　 そもそも日本の労働者の賃金はどうやって決まってきたのだろうか。大きくは</a:t>
            </a:r>
            <a:r>
              <a:rPr kumimoji="1" lang="en-US" altLang="ja-JP" sz="1050" dirty="0" smtClean="0">
                <a:solidFill>
                  <a:schemeClr val="tx1"/>
                </a:solidFill>
                <a:latin typeface="ＭＳ Ｐ明朝" pitchFamily="18" charset="-128"/>
                <a:ea typeface="ＭＳ Ｐ明朝" pitchFamily="18" charset="-128"/>
              </a:rPr>
              <a:t>3</a:t>
            </a:r>
            <a:r>
              <a:rPr kumimoji="1" lang="ja-JP" altLang="en-US" sz="1050" dirty="0" err="1" smtClean="0">
                <a:solidFill>
                  <a:schemeClr val="tx1"/>
                </a:solidFill>
                <a:latin typeface="ＭＳ Ｐ明朝" pitchFamily="18" charset="-128"/>
                <a:ea typeface="ＭＳ Ｐ明朝" pitchFamily="18" charset="-128"/>
              </a:rPr>
              <a:t>つの</a:t>
            </a:r>
            <a:r>
              <a:rPr kumimoji="1" lang="ja-JP" altLang="en-US" sz="1050" dirty="0" smtClean="0">
                <a:solidFill>
                  <a:schemeClr val="tx1"/>
                </a:solidFill>
                <a:latin typeface="ＭＳ Ｐ明朝" pitchFamily="18" charset="-128"/>
                <a:ea typeface="ＭＳ Ｐ明朝" pitchFamily="18" charset="-128"/>
              </a:rPr>
              <a:t>システム。春闘が抜群だった。ところがこの３つシステムは財界・政府の賃金抑制・切り下げにさらされ、その役割を果たしきれていない。こうした中で「公契約</a:t>
            </a:r>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法・条例）」が割って入り、賃金闘争を再構築する可能性を強めている。</a:t>
            </a:r>
            <a:endParaRPr kumimoji="1" lang="ja-JP" altLang="en-US" sz="1050" dirty="0">
              <a:solidFill>
                <a:schemeClr val="tx1"/>
              </a:solidFill>
              <a:latin typeface="ＭＳ Ｐ明朝" pitchFamily="18" charset="-128"/>
              <a:ea typeface="ＭＳ Ｐ明朝" pitchFamily="18" charset="-128"/>
            </a:endParaRPr>
          </a:p>
        </p:txBody>
      </p:sp>
      <p:sp>
        <p:nvSpPr>
          <p:cNvPr id="23" name="正方形/長方形 22"/>
          <p:cNvSpPr/>
          <p:nvPr/>
        </p:nvSpPr>
        <p:spPr>
          <a:xfrm>
            <a:off x="548680" y="6156176"/>
            <a:ext cx="3384376" cy="720080"/>
          </a:xfrm>
          <a:prstGeom prst="rect">
            <a:avLst/>
          </a:prstGeom>
          <a:no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dirty="0" smtClean="0">
              <a:solidFill>
                <a:schemeClr val="tx1"/>
              </a:solidFill>
              <a:latin typeface="ＭＳ Ｐ明朝" pitchFamily="18" charset="-128"/>
              <a:ea typeface="ＭＳ Ｐ明朝" pitchFamily="18" charset="-128"/>
              <a:sym typeface="Wingdings"/>
            </a:endParaRPr>
          </a:p>
          <a:p>
            <a:r>
              <a:rPr kumimoji="1" lang="ja-JP" altLang="en-US" sz="1400" dirty="0" smtClean="0">
                <a:solidFill>
                  <a:schemeClr val="tx1"/>
                </a:solidFill>
                <a:latin typeface="ＭＳ Ｐ明朝" pitchFamily="18" charset="-128"/>
                <a:ea typeface="ＭＳ Ｐ明朝" pitchFamily="18" charset="-128"/>
                <a:sym typeface="Wingdings"/>
              </a:rPr>
              <a:t></a:t>
            </a:r>
            <a:r>
              <a:rPr kumimoji="1" lang="ja-JP" altLang="en-US" sz="1050" dirty="0" smtClean="0">
                <a:solidFill>
                  <a:schemeClr val="tx1"/>
                </a:solidFill>
                <a:latin typeface="ＭＳ Ｐ明朝" pitchFamily="18" charset="-128"/>
                <a:ea typeface="ＭＳ Ｐ明朝" pitchFamily="18" charset="-128"/>
                <a:sym typeface="Wingdings"/>
              </a:rPr>
              <a:t>春闘　　</a:t>
            </a:r>
            <a:r>
              <a:rPr lang="ja-JP" altLang="en-US" sz="1050" dirty="0" smtClean="0">
                <a:solidFill>
                  <a:schemeClr val="tx1"/>
                </a:solidFill>
                <a:latin typeface="ＭＳ Ｐ明朝" pitchFamily="18" charset="-128"/>
                <a:ea typeface="ＭＳ Ｐ明朝" pitchFamily="18" charset="-128"/>
                <a:sym typeface="Wingdings"/>
              </a:rPr>
              <a:t>財界は「春討」</a:t>
            </a:r>
            <a:r>
              <a:rPr lang="en-US" altLang="ja-JP" sz="1050" dirty="0" smtClean="0">
                <a:solidFill>
                  <a:schemeClr val="tx1"/>
                </a:solidFill>
                <a:latin typeface="ＭＳ Ｐ明朝" pitchFamily="18" charset="-128"/>
                <a:ea typeface="ＭＳ Ｐ明朝" pitchFamily="18" charset="-128"/>
                <a:sym typeface="Wingdings"/>
              </a:rPr>
              <a:t>(</a:t>
            </a:r>
            <a:r>
              <a:rPr lang="ja-JP" altLang="en-US" sz="1050" dirty="0" smtClean="0">
                <a:solidFill>
                  <a:schemeClr val="tx1"/>
                </a:solidFill>
                <a:latin typeface="ＭＳ Ｐ明朝" pitchFamily="18" charset="-128"/>
                <a:ea typeface="ＭＳ Ｐ明朝" pitchFamily="18" charset="-128"/>
                <a:sym typeface="Wingdings"/>
              </a:rPr>
              <a:t>企業の厳しさを労働者に理解させる討論の場）と位置付けている。春闘の終焉、春闘の「変質」がいわれ続けている。全労連の国民春闘が奮闘。</a:t>
            </a:r>
            <a:endParaRPr lang="en-US" altLang="ja-JP" sz="1050" dirty="0" smtClean="0">
              <a:solidFill>
                <a:schemeClr val="tx1"/>
              </a:solidFill>
              <a:latin typeface="ＭＳ Ｐ明朝" pitchFamily="18" charset="-128"/>
              <a:ea typeface="ＭＳ Ｐ明朝" pitchFamily="18" charset="-128"/>
              <a:sym typeface="Wingdings"/>
            </a:endParaRPr>
          </a:p>
          <a:p>
            <a:endParaRPr kumimoji="1" lang="ja-JP" altLang="en-US" sz="1050" dirty="0">
              <a:solidFill>
                <a:schemeClr val="tx1"/>
              </a:solidFill>
              <a:latin typeface="ＭＳ Ｐ明朝" pitchFamily="18" charset="-128"/>
              <a:ea typeface="ＭＳ Ｐ明朝" pitchFamily="18" charset="-128"/>
            </a:endParaRPr>
          </a:p>
        </p:txBody>
      </p:sp>
      <p:sp>
        <p:nvSpPr>
          <p:cNvPr id="24" name="正方形/長方形 23"/>
          <p:cNvSpPr/>
          <p:nvPr/>
        </p:nvSpPr>
        <p:spPr>
          <a:xfrm>
            <a:off x="548680" y="6948264"/>
            <a:ext cx="3384376" cy="576064"/>
          </a:xfrm>
          <a:prstGeom prst="rect">
            <a:avLst/>
          </a:prstGeom>
          <a:no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latin typeface="ＭＳ Ｐ明朝" pitchFamily="18" charset="-128"/>
                <a:ea typeface="ＭＳ Ｐ明朝" pitchFamily="18" charset="-128"/>
                <a:sym typeface="Wingdings"/>
              </a:rPr>
              <a:t></a:t>
            </a:r>
            <a:r>
              <a:rPr lang="ja-JP" altLang="en-US" sz="1050" dirty="0" smtClean="0">
                <a:solidFill>
                  <a:schemeClr val="tx1"/>
                </a:solidFill>
                <a:latin typeface="ＭＳ Ｐ明朝" pitchFamily="18" charset="-128"/>
                <a:ea typeface="ＭＳ Ｐ明朝" pitchFamily="18" charset="-128"/>
                <a:sym typeface="Wingdings"/>
              </a:rPr>
              <a:t>「人事院勧告」　　この</a:t>
            </a:r>
            <a:r>
              <a:rPr lang="en-US" altLang="ja-JP" sz="1050" dirty="0" smtClean="0">
                <a:solidFill>
                  <a:schemeClr val="tx1"/>
                </a:solidFill>
                <a:latin typeface="ＭＳ Ｐ明朝" pitchFamily="18" charset="-128"/>
                <a:ea typeface="ＭＳ Ｐ明朝" pitchFamily="18" charset="-128"/>
                <a:sym typeface="Wingdings"/>
              </a:rPr>
              <a:t>10</a:t>
            </a:r>
            <a:r>
              <a:rPr lang="ja-JP" altLang="en-US" sz="1050" dirty="0" smtClean="0">
                <a:solidFill>
                  <a:schemeClr val="tx1"/>
                </a:solidFill>
                <a:latin typeface="ＭＳ Ｐ明朝" pitchFamily="18" charset="-128"/>
                <a:ea typeface="ＭＳ Ｐ明朝" pitchFamily="18" charset="-128"/>
                <a:sym typeface="Wingdings"/>
              </a:rPr>
              <a:t>年間にマイナス勧告</a:t>
            </a:r>
            <a:r>
              <a:rPr lang="en-US" altLang="ja-JP" sz="1050" dirty="0" smtClean="0">
                <a:solidFill>
                  <a:schemeClr val="tx1"/>
                </a:solidFill>
                <a:latin typeface="ＭＳ Ｐ明朝" pitchFamily="18" charset="-128"/>
                <a:ea typeface="ＭＳ Ｐ明朝" pitchFamily="18" charset="-128"/>
                <a:sym typeface="Wingdings"/>
              </a:rPr>
              <a:t>6</a:t>
            </a:r>
            <a:r>
              <a:rPr lang="ja-JP" altLang="en-US" sz="1050" dirty="0" smtClean="0">
                <a:solidFill>
                  <a:schemeClr val="tx1"/>
                </a:solidFill>
                <a:latin typeface="ＭＳ Ｐ明朝" pitchFamily="18" charset="-128"/>
                <a:ea typeface="ＭＳ Ｐ明朝" pitchFamily="18" charset="-128"/>
                <a:sym typeface="Wingdings"/>
              </a:rPr>
              <a:t>回。今年は勧告を無視し、法律で</a:t>
            </a:r>
            <a:r>
              <a:rPr lang="en-US" altLang="ja-JP" sz="1050" dirty="0" smtClean="0">
                <a:solidFill>
                  <a:schemeClr val="tx1"/>
                </a:solidFill>
                <a:latin typeface="ＭＳ Ｐ明朝" pitchFamily="18" charset="-128"/>
                <a:ea typeface="ＭＳ Ｐ明朝" pitchFamily="18" charset="-128"/>
                <a:sym typeface="Wingdings"/>
              </a:rPr>
              <a:t>7.8</a:t>
            </a:r>
            <a:r>
              <a:rPr lang="ja-JP" altLang="en-US" sz="1050" dirty="0" smtClean="0">
                <a:solidFill>
                  <a:schemeClr val="tx1"/>
                </a:solidFill>
                <a:latin typeface="ＭＳ Ｐ明朝" pitchFamily="18" charset="-128"/>
                <a:ea typeface="ＭＳ Ｐ明朝" pitchFamily="18" charset="-128"/>
                <a:sym typeface="Wingdings"/>
              </a:rPr>
              <a:t>％賃下げを強行。公務員賃金準拠の農協・私学も保育・福祉の賃金に波及してきた。</a:t>
            </a:r>
            <a:endParaRPr kumimoji="1" lang="ja-JP" altLang="en-US" sz="1050" dirty="0">
              <a:solidFill>
                <a:schemeClr val="tx1"/>
              </a:solidFill>
              <a:latin typeface="ＭＳ Ｐ明朝" pitchFamily="18" charset="-128"/>
              <a:ea typeface="ＭＳ Ｐ明朝" pitchFamily="18" charset="-128"/>
            </a:endParaRPr>
          </a:p>
        </p:txBody>
      </p:sp>
      <p:sp>
        <p:nvSpPr>
          <p:cNvPr id="25" name="正方形/長方形 24"/>
          <p:cNvSpPr/>
          <p:nvPr/>
        </p:nvSpPr>
        <p:spPr>
          <a:xfrm>
            <a:off x="548680" y="7596336"/>
            <a:ext cx="3384376" cy="576064"/>
          </a:xfrm>
          <a:prstGeom prst="rect">
            <a:avLst/>
          </a:prstGeom>
          <a:no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latin typeface="ＭＳ Ｐ明朝" pitchFamily="18" charset="-128"/>
                <a:ea typeface="ＭＳ Ｐ明朝" pitchFamily="18" charset="-128"/>
                <a:sym typeface="Wingdings"/>
              </a:rPr>
              <a:t></a:t>
            </a:r>
            <a:r>
              <a:rPr lang="ja-JP" altLang="en-US" sz="1050" dirty="0" smtClean="0">
                <a:solidFill>
                  <a:schemeClr val="tx1"/>
                </a:solidFill>
                <a:latin typeface="ＭＳ Ｐ明朝" pitchFamily="18" charset="-128"/>
                <a:ea typeface="ＭＳ Ｐ明朝" pitchFamily="18" charset="-128"/>
                <a:sym typeface="Wingdings"/>
              </a:rPr>
              <a:t>最低賃金　　北海道は時給</a:t>
            </a:r>
            <a:r>
              <a:rPr lang="en-US" altLang="ja-JP" sz="1050" dirty="0" smtClean="0">
                <a:solidFill>
                  <a:schemeClr val="tx1"/>
                </a:solidFill>
                <a:latin typeface="ＭＳ Ｐ明朝" pitchFamily="18" charset="-128"/>
                <a:ea typeface="ＭＳ Ｐ明朝" pitchFamily="18" charset="-128"/>
                <a:sym typeface="Wingdings"/>
              </a:rPr>
              <a:t>705</a:t>
            </a:r>
            <a:r>
              <a:rPr lang="ja-JP" altLang="en-US" sz="1050" dirty="0" smtClean="0">
                <a:solidFill>
                  <a:schemeClr val="tx1"/>
                </a:solidFill>
                <a:latin typeface="ＭＳ Ｐ明朝" pitchFamily="18" charset="-128"/>
                <a:ea typeface="ＭＳ Ｐ明朝" pitchFamily="18" charset="-128"/>
                <a:sym typeface="Wingdings"/>
              </a:rPr>
              <a:t>円。</a:t>
            </a:r>
            <a:r>
              <a:rPr lang="en-US" altLang="ja-JP" sz="1050" dirty="0" smtClean="0">
                <a:solidFill>
                  <a:schemeClr val="tx1"/>
                </a:solidFill>
                <a:latin typeface="ＭＳ Ｐ明朝" pitchFamily="18" charset="-128"/>
                <a:ea typeface="ＭＳ Ｐ明朝" pitchFamily="18" charset="-128"/>
                <a:sym typeface="Wingdings"/>
              </a:rPr>
              <a:t>22</a:t>
            </a:r>
            <a:r>
              <a:rPr lang="ja-JP" altLang="en-US" sz="1050" dirty="0" smtClean="0">
                <a:solidFill>
                  <a:schemeClr val="tx1"/>
                </a:solidFill>
                <a:latin typeface="ＭＳ Ｐ明朝" pitchFamily="18" charset="-128"/>
                <a:ea typeface="ＭＳ Ｐ明朝" pitchFamily="18" charset="-128"/>
                <a:sym typeface="Wingdings"/>
              </a:rPr>
              <a:t>日働いて</a:t>
            </a:r>
            <a:r>
              <a:rPr lang="en-US" altLang="ja-JP" sz="1050" dirty="0" smtClean="0">
                <a:solidFill>
                  <a:schemeClr val="tx1"/>
                </a:solidFill>
                <a:latin typeface="ＭＳ Ｐ明朝" pitchFamily="18" charset="-128"/>
                <a:ea typeface="ＭＳ Ｐ明朝" pitchFamily="18" charset="-128"/>
                <a:sym typeface="Wingdings"/>
              </a:rPr>
              <a:t>124,080</a:t>
            </a:r>
            <a:r>
              <a:rPr lang="ja-JP" altLang="en-US" sz="1050" dirty="0" smtClean="0">
                <a:solidFill>
                  <a:schemeClr val="tx1"/>
                </a:solidFill>
                <a:latin typeface="ＭＳ Ｐ明朝" pitchFamily="18" charset="-128"/>
                <a:ea typeface="ＭＳ Ｐ明朝" pitchFamily="18" charset="-128"/>
                <a:sym typeface="Wingdings"/>
              </a:rPr>
              <a:t>円。安すぎる。しかも地域格差がある。東京は</a:t>
            </a:r>
            <a:r>
              <a:rPr lang="en-US" altLang="ja-JP" sz="1050" dirty="0" smtClean="0">
                <a:solidFill>
                  <a:schemeClr val="tx1"/>
                </a:solidFill>
                <a:latin typeface="ＭＳ Ｐ明朝" pitchFamily="18" charset="-128"/>
                <a:ea typeface="ＭＳ Ｐ明朝" pitchFamily="18" charset="-128"/>
                <a:sym typeface="Wingdings"/>
              </a:rPr>
              <a:t>837</a:t>
            </a:r>
            <a:r>
              <a:rPr lang="ja-JP" altLang="en-US" sz="1050" dirty="0" smtClean="0">
                <a:solidFill>
                  <a:schemeClr val="tx1"/>
                </a:solidFill>
                <a:latin typeface="ＭＳ Ｐ明朝" pitchFamily="18" charset="-128"/>
                <a:ea typeface="ＭＳ Ｐ明朝" pitchFamily="18" charset="-128"/>
                <a:sym typeface="Wingdings"/>
              </a:rPr>
              <a:t>円。事態を変えたのは青年の「最賃生活体験」の告発だった。</a:t>
            </a:r>
            <a:endParaRPr kumimoji="1" lang="ja-JP" altLang="en-US" sz="1050" dirty="0">
              <a:solidFill>
                <a:schemeClr val="tx1"/>
              </a:solidFill>
              <a:latin typeface="ＭＳ Ｐ明朝" pitchFamily="18" charset="-128"/>
              <a:ea typeface="ＭＳ Ｐ明朝" pitchFamily="18" charset="-128"/>
            </a:endParaRPr>
          </a:p>
        </p:txBody>
      </p:sp>
      <p:pic>
        <p:nvPicPr>
          <p:cNvPr id="1026" name="Picture 2" descr="C:\Users\佐藤陵一\Pictures\MP Navigator EX\2012_03_17\IMG.jpg"/>
          <p:cNvPicPr>
            <a:picLocks noChangeAspect="1" noChangeArrowheads="1"/>
          </p:cNvPicPr>
          <p:nvPr/>
        </p:nvPicPr>
        <p:blipFill>
          <a:blip r:embed="rId3" cstate="print"/>
          <a:srcRect/>
          <a:stretch>
            <a:fillRect/>
          </a:stretch>
        </p:blipFill>
        <p:spPr bwMode="auto">
          <a:xfrm>
            <a:off x="4365104" y="5868144"/>
            <a:ext cx="1938646" cy="2594524"/>
          </a:xfrm>
          <a:prstGeom prst="rect">
            <a:avLst/>
          </a:prstGeom>
          <a:noFill/>
          <a:ln w="3175">
            <a:noFill/>
            <a:prstDash val="sysDot"/>
          </a:ln>
        </p:spPr>
      </p:pic>
      <p:sp>
        <p:nvSpPr>
          <p:cNvPr id="28" name="正方形/長方形 27"/>
          <p:cNvSpPr/>
          <p:nvPr/>
        </p:nvSpPr>
        <p:spPr>
          <a:xfrm>
            <a:off x="4293096" y="5436096"/>
            <a:ext cx="201622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ＭＳ Ｐ明朝" pitchFamily="18" charset="-128"/>
                <a:ea typeface="ＭＳ Ｐ明朝" pitchFamily="18" charset="-128"/>
              </a:rPr>
              <a:t>日本の労働者だけ！</a:t>
            </a:r>
          </a:p>
          <a:p>
            <a:pPr algn="ctr"/>
            <a:r>
              <a:rPr kumimoji="1" lang="ja-JP" altLang="en-US" sz="1050" dirty="0" smtClean="0">
                <a:solidFill>
                  <a:schemeClr val="tx1"/>
                </a:solidFill>
                <a:latin typeface="ＭＳ Ｐ明朝" pitchFamily="18" charset="-128"/>
                <a:ea typeface="ＭＳ Ｐ明朝" pitchFamily="18" charset="-128"/>
              </a:rPr>
              <a:t>賃金が下がっている異常</a:t>
            </a:r>
            <a:endParaRPr kumimoji="1" lang="en-US" altLang="ja-JP" sz="1050" dirty="0" smtClean="0">
              <a:solidFill>
                <a:schemeClr val="tx1"/>
              </a:solidFill>
              <a:latin typeface="ＭＳ Ｐ明朝" pitchFamily="18" charset="-128"/>
              <a:ea typeface="ＭＳ Ｐ明朝" pitchFamily="18" charset="-128"/>
            </a:endParaRPr>
          </a:p>
        </p:txBody>
      </p:sp>
      <p:sp>
        <p:nvSpPr>
          <p:cNvPr id="29" name="正方形/長方形 28"/>
          <p:cNvSpPr/>
          <p:nvPr/>
        </p:nvSpPr>
        <p:spPr>
          <a:xfrm>
            <a:off x="4581128" y="8532440"/>
            <a:ext cx="187220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smtClean="0">
                <a:solidFill>
                  <a:schemeClr val="tx1"/>
                </a:solidFill>
                <a:latin typeface="ＭＳ Ｐ明朝" pitchFamily="18" charset="-128"/>
                <a:ea typeface="ＭＳ Ｐ明朝" pitchFamily="18" charset="-128"/>
              </a:rPr>
              <a:t>（衆院予算委</a:t>
            </a:r>
            <a:r>
              <a:rPr kumimoji="1" lang="en-US" altLang="ja-JP" sz="900" dirty="0" smtClean="0">
                <a:solidFill>
                  <a:schemeClr val="tx1"/>
                </a:solidFill>
                <a:latin typeface="ＭＳ Ｐ明朝" pitchFamily="18" charset="-128"/>
                <a:ea typeface="ＭＳ Ｐ明朝" pitchFamily="18" charset="-128"/>
              </a:rPr>
              <a:t>2010.2.8</a:t>
            </a:r>
            <a:r>
              <a:rPr kumimoji="1" lang="ja-JP" altLang="en-US" sz="900" dirty="0" smtClean="0">
                <a:solidFill>
                  <a:schemeClr val="tx1"/>
                </a:solidFill>
                <a:latin typeface="ＭＳ Ｐ明朝" pitchFamily="18" charset="-128"/>
                <a:ea typeface="ＭＳ Ｐ明朝" pitchFamily="18" charset="-128"/>
              </a:rPr>
              <a:t>　</a:t>
            </a:r>
            <a:r>
              <a:rPr lang="ja-JP" altLang="en-US" sz="900" dirty="0" smtClean="0">
                <a:solidFill>
                  <a:schemeClr val="tx1"/>
                </a:solidFill>
                <a:latin typeface="ＭＳ Ｐ明朝" pitchFamily="18" charset="-128"/>
                <a:ea typeface="ＭＳ Ｐ明朝" pitchFamily="18" charset="-128"/>
              </a:rPr>
              <a:t>志位和夫）</a:t>
            </a:r>
            <a:endParaRPr kumimoji="1" lang="ja-JP" altLang="en-US" sz="900" dirty="0">
              <a:solidFill>
                <a:schemeClr val="tx1"/>
              </a:solidFill>
              <a:latin typeface="ＭＳ Ｐ明朝" pitchFamily="18" charset="-128"/>
              <a:ea typeface="ＭＳ Ｐ明朝" pitchFamily="18" charset="-128"/>
            </a:endParaRPr>
          </a:p>
        </p:txBody>
      </p:sp>
      <p:sp>
        <p:nvSpPr>
          <p:cNvPr id="26" name="正方形/長方形 25"/>
          <p:cNvSpPr/>
          <p:nvPr/>
        </p:nvSpPr>
        <p:spPr>
          <a:xfrm>
            <a:off x="548680" y="8316416"/>
            <a:ext cx="3672408" cy="432048"/>
          </a:xfrm>
          <a:prstGeom prst="rect">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accent4"/>
                </a:solidFill>
                <a:latin typeface="ＭＳ Ｐ明朝" pitchFamily="18" charset="-128"/>
                <a:ea typeface="ＭＳ Ｐ明朝" pitchFamily="18" charset="-128"/>
              </a:rPr>
              <a:t>いま、全国で</a:t>
            </a:r>
            <a:r>
              <a:rPr kumimoji="1" lang="ja-JP" altLang="en-US" sz="1050" dirty="0" smtClean="0">
                <a:solidFill>
                  <a:schemeClr val="accent4"/>
                </a:solidFill>
                <a:latin typeface="ＭＳ Ｐ明朝" pitchFamily="18" charset="-128"/>
                <a:ea typeface="ＭＳ Ｐ明朝" pitchFamily="18" charset="-128"/>
              </a:rPr>
              <a:t>公契約条例制定を求める運動が強まっている。</a:t>
            </a:r>
            <a:endParaRPr kumimoji="1" lang="ja-JP" altLang="en-US" sz="1050" dirty="0">
              <a:solidFill>
                <a:schemeClr val="accent4"/>
              </a:solidFill>
              <a:latin typeface="ＭＳ Ｐ明朝" pitchFamily="18" charset="-128"/>
              <a:ea typeface="ＭＳ Ｐ明朝" pitchFamily="18" charset="-128"/>
            </a:endParaRPr>
          </a:p>
        </p:txBody>
      </p:sp>
      <p:pic>
        <p:nvPicPr>
          <p:cNvPr id="2" name="Picture 2" descr="C:\Users\佐藤陵一\Pictures\MP Navigator EX\2012_03_17\IMG_0001.jpg"/>
          <p:cNvPicPr>
            <a:picLocks noChangeAspect="1" noChangeArrowheads="1"/>
          </p:cNvPicPr>
          <p:nvPr/>
        </p:nvPicPr>
        <p:blipFill>
          <a:blip r:embed="rId4" cstate="print"/>
          <a:srcRect/>
          <a:stretch>
            <a:fillRect/>
          </a:stretch>
        </p:blipFill>
        <p:spPr bwMode="auto">
          <a:xfrm>
            <a:off x="4221088" y="2627784"/>
            <a:ext cx="2229718" cy="2016224"/>
          </a:xfrm>
          <a:prstGeom prst="rect">
            <a:avLst/>
          </a:prstGeom>
          <a:noFill/>
          <a:ln w="3175">
            <a:solidFill>
              <a:schemeClr val="tx1"/>
            </a:solidFill>
            <a:prstDash val="sysDot"/>
          </a:ln>
        </p:spPr>
      </p:pic>
      <p:sp>
        <p:nvSpPr>
          <p:cNvPr id="27" name="正方形/長方形 26"/>
          <p:cNvSpPr/>
          <p:nvPr/>
        </p:nvSpPr>
        <p:spPr>
          <a:xfrm>
            <a:off x="5157192" y="4644008"/>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ＭＳ Ｐ明朝" pitchFamily="18" charset="-128"/>
                <a:ea typeface="ＭＳ Ｐ明朝" pitchFamily="18" charset="-128"/>
              </a:rPr>
              <a:t>「朝日」</a:t>
            </a:r>
            <a:r>
              <a:rPr kumimoji="1" lang="en-US" altLang="ja-JP" sz="900" dirty="0" smtClean="0">
                <a:solidFill>
                  <a:schemeClr val="tx1"/>
                </a:solidFill>
                <a:latin typeface="ＭＳ Ｐ明朝" pitchFamily="18" charset="-128"/>
                <a:ea typeface="ＭＳ Ｐ明朝" pitchFamily="18" charset="-128"/>
              </a:rPr>
              <a:t>2009.7</a:t>
            </a:r>
            <a:r>
              <a:rPr lang="en-US" altLang="ja-JP" sz="900" dirty="0" smtClean="0">
                <a:solidFill>
                  <a:schemeClr val="tx1"/>
                </a:solidFill>
                <a:latin typeface="ＭＳ Ｐ明朝" pitchFamily="18" charset="-128"/>
                <a:ea typeface="ＭＳ Ｐ明朝" pitchFamily="18" charset="-128"/>
              </a:rPr>
              <a:t>.</a:t>
            </a:r>
            <a:r>
              <a:rPr kumimoji="1" lang="en-US" altLang="ja-JP" sz="900" dirty="0" smtClean="0">
                <a:solidFill>
                  <a:schemeClr val="tx1"/>
                </a:solidFill>
                <a:latin typeface="ＭＳ Ｐ明朝" pitchFamily="18" charset="-128"/>
                <a:ea typeface="ＭＳ Ｐ明朝" pitchFamily="18" charset="-128"/>
              </a:rPr>
              <a:t>10</a:t>
            </a:r>
            <a:endParaRPr kumimoji="1" lang="ja-JP" altLang="en-US" sz="900" dirty="0">
              <a:solidFill>
                <a:schemeClr val="tx1"/>
              </a:solidFill>
              <a:latin typeface="ＭＳ Ｐ明朝" pitchFamily="18" charset="-128"/>
              <a:ea typeface="ＭＳ Ｐ明朝" pitchFamily="18" charset="-128"/>
            </a:endParaRPr>
          </a:p>
        </p:txBody>
      </p:sp>
      <p:sp>
        <p:nvSpPr>
          <p:cNvPr id="30" name="スライド番号プレースホルダ 29"/>
          <p:cNvSpPr>
            <a:spLocks noGrp="1"/>
          </p:cNvSpPr>
          <p:nvPr>
            <p:ph type="sldNum" sz="quarter" idx="12"/>
          </p:nvPr>
        </p:nvSpPr>
        <p:spPr/>
        <p:txBody>
          <a:bodyPr/>
          <a:lstStyle/>
          <a:p>
            <a:fld id="{7BB2F10C-A9CB-4504-BEB2-CF8F17B304C1}" type="slidenum">
              <a:rPr lang="en-US" altLang="ja-JP" smtClean="0"/>
              <a:pPr/>
              <a:t>2</a:t>
            </a:fld>
            <a:endParaRPr lang="en-US" altLang="ja-JP"/>
          </a:p>
        </p:txBody>
      </p:sp>
      <p:sp>
        <p:nvSpPr>
          <p:cNvPr id="32" name="角丸四角形 31"/>
          <p:cNvSpPr/>
          <p:nvPr/>
        </p:nvSpPr>
        <p:spPr>
          <a:xfrm>
            <a:off x="548680" y="611560"/>
            <a:ext cx="4968552" cy="28803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latin typeface="+mj-ea"/>
              </a:rPr>
              <a:t>「貧困と格差」の広がり－限りなく底辺に向かう悪魔のサイクル</a:t>
            </a:r>
            <a:endParaRPr lang="ja-JP" altLang="en-US" sz="1200" dirty="0">
              <a:solidFill>
                <a:schemeClr val="tx1"/>
              </a:solidFill>
              <a:latin typeface="+mj-ea"/>
            </a:endParaRPr>
          </a:p>
        </p:txBody>
      </p:sp>
      <p:sp>
        <p:nvSpPr>
          <p:cNvPr id="31" name="角丸四角形 30"/>
          <p:cNvSpPr/>
          <p:nvPr/>
        </p:nvSpPr>
        <p:spPr>
          <a:xfrm>
            <a:off x="548680" y="4572000"/>
            <a:ext cx="2160240" cy="432048"/>
          </a:xfrm>
          <a:prstGeom prst="roundRect">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548680" y="395536"/>
            <a:ext cx="4176464" cy="28803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latin typeface="+mn-ea"/>
              </a:rPr>
              <a:t>「公契約　</a:t>
            </a:r>
            <a:r>
              <a:rPr kumimoji="1" lang="en-US" altLang="ja-JP" sz="1200" dirty="0" smtClean="0">
                <a:solidFill>
                  <a:schemeClr val="tx1"/>
                </a:solidFill>
                <a:latin typeface="+mn-ea"/>
              </a:rPr>
              <a:t>(</a:t>
            </a:r>
            <a:r>
              <a:rPr kumimoji="1" lang="ja-JP" altLang="en-US" sz="1200" dirty="0" smtClean="0">
                <a:solidFill>
                  <a:schemeClr val="tx1"/>
                </a:solidFill>
                <a:latin typeface="+mn-ea"/>
              </a:rPr>
              <a:t>法）」の考え方と行政のこれまで</a:t>
            </a:r>
            <a:r>
              <a:rPr kumimoji="1" lang="en-US" altLang="ja-JP" sz="1200" dirty="0" smtClean="0">
                <a:solidFill>
                  <a:schemeClr val="tx1"/>
                </a:solidFill>
                <a:latin typeface="+mn-ea"/>
              </a:rPr>
              <a:t>‥</a:t>
            </a:r>
            <a:endParaRPr kumimoji="1" lang="ja-JP" altLang="en-US" sz="1200" dirty="0">
              <a:solidFill>
                <a:schemeClr val="tx1"/>
              </a:solidFill>
              <a:latin typeface="+mn-ea"/>
            </a:endParaRPr>
          </a:p>
        </p:txBody>
      </p:sp>
      <p:sp>
        <p:nvSpPr>
          <p:cNvPr id="5" name="正方形/長方形 4"/>
          <p:cNvSpPr/>
          <p:nvPr/>
        </p:nvSpPr>
        <p:spPr>
          <a:xfrm>
            <a:off x="548680" y="827584"/>
            <a:ext cx="5328592"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mn-ea"/>
              </a:rPr>
              <a:t>そのルーツ</a:t>
            </a:r>
            <a:r>
              <a:rPr lang="en-US" altLang="ja-JP" sz="1050" dirty="0" smtClean="0">
                <a:solidFill>
                  <a:schemeClr val="tx1"/>
                </a:solidFill>
                <a:latin typeface="+mn-ea"/>
              </a:rPr>
              <a:t>‥‥</a:t>
            </a:r>
          </a:p>
          <a:p>
            <a:r>
              <a:rPr lang="ja-JP" altLang="en-US" sz="1050" dirty="0" smtClean="0">
                <a:solidFill>
                  <a:schemeClr val="tx1"/>
                </a:solidFill>
                <a:latin typeface="+mn-ea"/>
              </a:rPr>
              <a:t>自治体はモデル使用者・民間の模範となれ</a:t>
            </a:r>
            <a:r>
              <a:rPr lang="ja-JP" altLang="en-US" sz="1050" dirty="0"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ILO94</a:t>
            </a:r>
            <a:r>
              <a:rPr lang="ja-JP" altLang="en-US" sz="1050" dirty="0" smtClean="0">
                <a:solidFill>
                  <a:schemeClr val="tx1"/>
                </a:solidFill>
                <a:latin typeface="ＭＳ Ｐ明朝" pitchFamily="18" charset="-128"/>
                <a:ea typeface="ＭＳ Ｐ明朝" pitchFamily="18" charset="-128"/>
              </a:rPr>
              <a:t>号条約</a:t>
            </a:r>
            <a:r>
              <a:rPr lang="en-US" altLang="ja-JP" sz="1050" dirty="0" smtClean="0">
                <a:solidFill>
                  <a:schemeClr val="tx1"/>
                </a:solidFill>
                <a:latin typeface="ＭＳ Ｐ明朝" pitchFamily="18" charset="-128"/>
                <a:ea typeface="ＭＳ Ｐ明朝" pitchFamily="18" charset="-128"/>
              </a:rPr>
              <a:t>(1949</a:t>
            </a:r>
            <a:r>
              <a:rPr lang="ja-JP" altLang="en-US" sz="1050" dirty="0" smtClean="0">
                <a:solidFill>
                  <a:schemeClr val="tx1"/>
                </a:solidFill>
                <a:latin typeface="ＭＳ Ｐ明朝" pitchFamily="18" charset="-128"/>
                <a:ea typeface="ＭＳ Ｐ明朝" pitchFamily="18" charset="-128"/>
              </a:rPr>
              <a:t>年）</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ja-JP" sz="1050" dirty="0" smtClean="0">
                <a:solidFill>
                  <a:schemeClr val="tx1"/>
                </a:solidFill>
                <a:latin typeface="ＭＳ Ｐ明朝" pitchFamily="18" charset="-128"/>
                <a:ea typeface="ＭＳ Ｐ明朝" pitchFamily="18" charset="-128"/>
              </a:rPr>
              <a:t>「公的機関と民間機関の公契約は、低廉な条件提示で契約されがちであり</a:t>
            </a:r>
            <a:r>
              <a:rPr lang="en-US" altLang="ja-JP" sz="1050" dirty="0" smtClean="0">
                <a:solidFill>
                  <a:schemeClr val="tx1"/>
                </a:solidFill>
                <a:latin typeface="ＭＳ Ｐ明朝" pitchFamily="18" charset="-128"/>
                <a:ea typeface="ＭＳ Ｐ明朝" pitchFamily="18" charset="-128"/>
              </a:rPr>
              <a:t>(</a:t>
            </a:r>
            <a:r>
              <a:rPr lang="ja-JP" altLang="ja-JP" sz="1050" dirty="0" smtClean="0">
                <a:solidFill>
                  <a:schemeClr val="tx1"/>
                </a:solidFill>
                <a:latin typeface="ＭＳ Ｐ明朝" pitchFamily="18" charset="-128"/>
                <a:ea typeface="ＭＳ Ｐ明朝" pitchFamily="18" charset="-128"/>
              </a:rPr>
              <a:t>落札の原則</a:t>
            </a:r>
            <a:r>
              <a:rPr lang="en-US" altLang="ja-JP" sz="1050" dirty="0" smtClean="0">
                <a:solidFill>
                  <a:schemeClr val="tx1"/>
                </a:solidFill>
                <a:latin typeface="ＭＳ Ｐ明朝" pitchFamily="18" charset="-128"/>
                <a:ea typeface="ＭＳ Ｐ明朝" pitchFamily="18" charset="-128"/>
              </a:rPr>
              <a:t>)</a:t>
            </a:r>
            <a:r>
              <a:rPr lang="ja-JP" altLang="ja-JP" sz="1050" dirty="0" err="1" smtClean="0">
                <a:solidFill>
                  <a:schemeClr val="tx1"/>
                </a:solidFill>
                <a:latin typeface="ＭＳ Ｐ明朝" pitchFamily="18" charset="-128"/>
                <a:ea typeface="ＭＳ Ｐ明朝" pitchFamily="18" charset="-128"/>
              </a:rPr>
              <a:t>、</a:t>
            </a:r>
            <a:r>
              <a:rPr lang="ja-JP" altLang="ja-JP" sz="1050" dirty="0" smtClean="0">
                <a:solidFill>
                  <a:schemeClr val="tx1"/>
                </a:solidFill>
                <a:latin typeface="ＭＳ Ｐ明朝" pitchFamily="18" charset="-128"/>
                <a:ea typeface="ＭＳ Ｐ明朝" pitchFamily="18" charset="-128"/>
              </a:rPr>
              <a:t>コスト削減の結果、低賃金が実現する可能性が高い。しかし、公的機関はモデル使用者、民間機関の模範となる必要がある。だから公契約に適正労働条項を挿入し、</a:t>
            </a:r>
            <a:r>
              <a:rPr lang="ja-JP" altLang="ja-JP" sz="1050" u="sng" dirty="0" smtClean="0">
                <a:solidFill>
                  <a:schemeClr val="tx1"/>
                </a:solidFill>
                <a:latin typeface="ＭＳ Ｐ明朝" pitchFamily="18" charset="-128"/>
                <a:ea typeface="ＭＳ Ｐ明朝" pitchFamily="18" charset="-128"/>
              </a:rPr>
              <a:t>公正労働条件の確保、低賃金の除去を目的とする</a:t>
            </a:r>
            <a:r>
              <a:rPr lang="ja-JP" altLang="ja-JP" sz="1050" dirty="0" smtClean="0">
                <a:solidFill>
                  <a:schemeClr val="tx1"/>
                </a:solidFill>
                <a:latin typeface="ＭＳ Ｐ明朝" pitchFamily="18" charset="-128"/>
                <a:ea typeface="ＭＳ Ｐ明朝" pitchFamily="18" charset="-128"/>
              </a:rPr>
              <a:t>のが、本条約の趣旨」</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r>
              <a:rPr lang="en-US" altLang="ja-JP" sz="1050" dirty="0" smtClean="0">
                <a:solidFill>
                  <a:schemeClr val="tx1"/>
                </a:solidFill>
                <a:latin typeface="ＭＳ Ｐ明朝" pitchFamily="18" charset="-128"/>
                <a:ea typeface="ＭＳ Ｐ明朝" pitchFamily="18" charset="-128"/>
              </a:rPr>
              <a:t>(</a:t>
            </a:r>
            <a:r>
              <a:rPr lang="ja-JP" altLang="ja-JP" sz="1050" dirty="0" smtClean="0">
                <a:solidFill>
                  <a:schemeClr val="tx1"/>
                </a:solidFill>
                <a:latin typeface="ＭＳ Ｐ明朝" pitchFamily="18" charset="-128"/>
                <a:ea typeface="ＭＳ Ｐ明朝" pitchFamily="18" charset="-128"/>
              </a:rPr>
              <a:t>「講座</a:t>
            </a:r>
            <a:r>
              <a:rPr lang="en-US" altLang="ja-JP" sz="1050" dirty="0" smtClean="0">
                <a:solidFill>
                  <a:schemeClr val="tx1"/>
                </a:solidFill>
                <a:latin typeface="ＭＳ Ｐ明朝" pitchFamily="18" charset="-128"/>
                <a:ea typeface="ＭＳ Ｐ明朝" pitchFamily="18" charset="-128"/>
              </a:rPr>
              <a:t>ILO</a:t>
            </a:r>
            <a:r>
              <a:rPr lang="ja-JP" altLang="ja-JP" sz="1050" dirty="0" smtClean="0">
                <a:solidFill>
                  <a:schemeClr val="tx1"/>
                </a:solidFill>
                <a:latin typeface="ＭＳ Ｐ明朝" pitchFamily="18" charset="-128"/>
                <a:ea typeface="ＭＳ Ｐ明朝" pitchFamily="18" charset="-128"/>
              </a:rPr>
              <a:t>」下</a:t>
            </a:r>
            <a:r>
              <a:rPr lang="en-US" altLang="ja-JP" sz="1050" dirty="0" smtClean="0">
                <a:solidFill>
                  <a:schemeClr val="tx1"/>
                </a:solidFill>
                <a:latin typeface="ＭＳ Ｐ明朝" pitchFamily="18" charset="-128"/>
                <a:ea typeface="ＭＳ Ｐ明朝" pitchFamily="18" charset="-128"/>
              </a:rPr>
              <a:t>1999.ILO</a:t>
            </a:r>
            <a:r>
              <a:rPr lang="ja-JP" altLang="ja-JP" sz="1050" dirty="0" smtClean="0">
                <a:solidFill>
                  <a:schemeClr val="tx1"/>
                </a:solidFill>
                <a:latin typeface="ＭＳ Ｐ明朝" pitchFamily="18" charset="-128"/>
                <a:ea typeface="ＭＳ Ｐ明朝" pitchFamily="18" charset="-128"/>
              </a:rPr>
              <a:t>協会</a:t>
            </a:r>
            <a:r>
              <a:rPr lang="en-US" altLang="ja-JP" sz="1050" dirty="0" smtClean="0">
                <a:solidFill>
                  <a:schemeClr val="tx1"/>
                </a:solidFill>
                <a:latin typeface="ＭＳ Ｐ明朝" pitchFamily="18" charset="-128"/>
                <a:ea typeface="ＭＳ Ｐ明朝" pitchFamily="18" charset="-128"/>
              </a:rPr>
              <a:t>)</a:t>
            </a:r>
            <a:endParaRPr kumimoji="1" lang="ja-JP" altLang="en-US" sz="1050" dirty="0">
              <a:solidFill>
                <a:schemeClr val="tx1"/>
              </a:solidFill>
              <a:latin typeface="ＭＳ Ｐ明朝" pitchFamily="18" charset="-128"/>
              <a:ea typeface="ＭＳ Ｐ明朝" pitchFamily="18" charset="-128"/>
            </a:endParaRPr>
          </a:p>
        </p:txBody>
      </p:sp>
      <p:sp>
        <p:nvSpPr>
          <p:cNvPr id="6" name="正方形/長方形 5"/>
          <p:cNvSpPr/>
          <p:nvPr/>
        </p:nvSpPr>
        <p:spPr>
          <a:xfrm>
            <a:off x="476672" y="6228184"/>
            <a:ext cx="5688632"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明朝" pitchFamily="18" charset="-128"/>
                <a:ea typeface="ＭＳ Ｐ明朝" pitchFamily="18" charset="-128"/>
              </a:rPr>
              <a:t>根本崇・千葉県野田市長</a:t>
            </a:r>
            <a:r>
              <a:rPr kumimoji="1" lang="ja-JP" altLang="en-US" sz="1050" dirty="0" smtClean="0">
                <a:solidFill>
                  <a:schemeClr val="tx1"/>
                </a:solidFill>
                <a:latin typeface="ＭＳ Ｐ明朝" pitchFamily="18" charset="-128"/>
                <a:ea typeface="ＭＳ Ｐ明朝" pitchFamily="18" charset="-128"/>
              </a:rPr>
              <a:t>が全国で最初に条例を提案した理由</a:t>
            </a:r>
            <a:endParaRPr kumimoji="1" lang="en-US" altLang="ja-JP" sz="1050" dirty="0" smtClean="0">
              <a:solidFill>
                <a:schemeClr val="tx1"/>
              </a:solidFill>
              <a:latin typeface="ＭＳ Ｐ明朝" pitchFamily="18" charset="-128"/>
              <a:ea typeface="ＭＳ Ｐ明朝" pitchFamily="18" charset="-128"/>
            </a:endParaRPr>
          </a:p>
          <a:p>
            <a:r>
              <a:rPr kumimoji="1" lang="ja-JP" altLang="en-US" sz="1050" dirty="0" smtClean="0">
                <a:solidFill>
                  <a:schemeClr val="tx1"/>
                </a:solidFill>
                <a:latin typeface="ＭＳ Ｐ明朝" pitchFamily="18" charset="-128"/>
                <a:ea typeface="ＭＳ Ｐ明朝" pitchFamily="18" charset="-128"/>
              </a:rPr>
              <a:t>「国に対して公契約法の制定を要望してまいりましたが、いまだ制定されておりません。そこで野田市が先行的にこの問題にとりくみ、国に対して速やかに必要な措置を講ずるよう求めてまいりたい</a:t>
            </a:r>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　</a:t>
            </a:r>
            <a:endParaRPr kumimoji="1"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r>
              <a:rPr kumimoji="1" lang="ja-JP" altLang="en-US" sz="1050" dirty="0" smtClean="0">
                <a:solidFill>
                  <a:schemeClr val="tx1"/>
                </a:solidFill>
                <a:latin typeface="ＭＳ Ｐ明朝" pitchFamily="18" charset="-128"/>
                <a:ea typeface="ＭＳ Ｐ明朝" pitchFamily="18" charset="-128"/>
              </a:rPr>
              <a:t>（</a:t>
            </a:r>
            <a:r>
              <a:rPr kumimoji="1" lang="en-US" altLang="ja-JP" sz="1050" dirty="0" smtClean="0">
                <a:solidFill>
                  <a:schemeClr val="tx1"/>
                </a:solidFill>
                <a:latin typeface="ＭＳ Ｐ明朝" pitchFamily="18" charset="-128"/>
                <a:ea typeface="ＭＳ Ｐ明朝" pitchFamily="18" charset="-128"/>
              </a:rPr>
              <a:t>09.9</a:t>
            </a:r>
            <a:r>
              <a:rPr kumimoji="1" lang="ja-JP" altLang="en-US" sz="1050" dirty="0" smtClean="0">
                <a:solidFill>
                  <a:schemeClr val="tx1"/>
                </a:solidFill>
                <a:latin typeface="ＭＳ Ｐ明朝" pitchFamily="18" charset="-128"/>
                <a:ea typeface="ＭＳ Ｐ明朝" pitchFamily="18" charset="-128"/>
              </a:rPr>
              <a:t>野田市議会</a:t>
            </a:r>
            <a:r>
              <a:rPr kumimoji="1" lang="en-US" altLang="ja-JP" sz="1050" dirty="0" smtClean="0">
                <a:solidFill>
                  <a:schemeClr val="tx1"/>
                </a:solidFill>
                <a:latin typeface="ＭＳ Ｐ明朝" pitchFamily="18" charset="-128"/>
                <a:ea typeface="ＭＳ Ｐ明朝" pitchFamily="18" charset="-128"/>
              </a:rPr>
              <a:t>)</a:t>
            </a:r>
            <a:endParaRPr kumimoji="1" lang="ja-JP" altLang="en-US" sz="1050" dirty="0">
              <a:solidFill>
                <a:schemeClr val="tx1"/>
              </a:solidFill>
              <a:latin typeface="ＭＳ Ｐ明朝" pitchFamily="18" charset="-128"/>
              <a:ea typeface="ＭＳ Ｐ明朝" pitchFamily="18" charset="-128"/>
            </a:endParaRPr>
          </a:p>
        </p:txBody>
      </p:sp>
      <p:sp>
        <p:nvSpPr>
          <p:cNvPr id="7" name="正方形/長方形 6"/>
          <p:cNvSpPr/>
          <p:nvPr/>
        </p:nvSpPr>
        <p:spPr>
          <a:xfrm>
            <a:off x="476672" y="7092280"/>
            <a:ext cx="576064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ＭＳ Ｐ明朝" pitchFamily="18" charset="-128"/>
                <a:ea typeface="ＭＳ Ｐ明朝" pitchFamily="18" charset="-128"/>
              </a:rPr>
              <a:t>札幌市の上田文雄市長が条例を提案する理由</a:t>
            </a:r>
            <a:endParaRPr kumimoji="1" lang="en-US" altLang="ja-JP" sz="1050" dirty="0" smtClean="0">
              <a:solidFill>
                <a:schemeClr val="tx1"/>
              </a:solidFill>
              <a:latin typeface="ＭＳ Ｐ明朝" pitchFamily="18" charset="-128"/>
              <a:ea typeface="ＭＳ Ｐ明朝" pitchFamily="18" charset="-128"/>
            </a:endParaRPr>
          </a:p>
          <a:p>
            <a:r>
              <a:rPr kumimoji="1" lang="ja-JP" altLang="en-US" sz="1050" dirty="0" smtClean="0">
                <a:solidFill>
                  <a:schemeClr val="tx1"/>
                </a:solidFill>
                <a:latin typeface="ＭＳ Ｐ明朝" pitchFamily="18" charset="-128"/>
                <a:ea typeface="ＭＳ Ｐ明朝" pitchFamily="18" charset="-128"/>
              </a:rPr>
              <a:t>「適正な賃金と待遇で仕事をしてもらい、質のいい成果品を市民で共有することが必要」「人材確保や技術継承の面で、関係業界の健全な発展にもつながるにではないか」</a:t>
            </a:r>
            <a:endParaRPr kumimoji="1"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北海道建設新聞、</a:t>
            </a:r>
            <a:r>
              <a:rPr kumimoji="1" lang="en-US" altLang="ja-JP" sz="1050" dirty="0" smtClean="0">
                <a:solidFill>
                  <a:schemeClr val="tx1"/>
                </a:solidFill>
                <a:latin typeface="ＭＳ Ｐ明朝" pitchFamily="18" charset="-128"/>
                <a:ea typeface="ＭＳ Ｐ明朝" pitchFamily="18" charset="-128"/>
              </a:rPr>
              <a:t>2011.12.20</a:t>
            </a:r>
            <a:r>
              <a:rPr kumimoji="1" lang="ja-JP" altLang="en-US" sz="1050" dirty="0" smtClean="0">
                <a:solidFill>
                  <a:schemeClr val="tx1"/>
                </a:solidFill>
                <a:latin typeface="ＭＳ Ｐ明朝" pitchFamily="18" charset="-128"/>
                <a:ea typeface="ＭＳ Ｐ明朝" pitchFamily="18" charset="-128"/>
              </a:rPr>
              <a:t>）</a:t>
            </a:r>
            <a:endParaRPr kumimoji="1" lang="ja-JP" altLang="en-US" sz="1050" dirty="0">
              <a:solidFill>
                <a:schemeClr val="tx1"/>
              </a:solidFill>
              <a:latin typeface="ＭＳ Ｐ明朝" pitchFamily="18" charset="-128"/>
              <a:ea typeface="ＭＳ Ｐ明朝" pitchFamily="18" charset="-128"/>
            </a:endParaRPr>
          </a:p>
        </p:txBody>
      </p:sp>
      <p:sp>
        <p:nvSpPr>
          <p:cNvPr id="10" name="正方形/長方形 9"/>
          <p:cNvSpPr/>
          <p:nvPr/>
        </p:nvSpPr>
        <p:spPr>
          <a:xfrm>
            <a:off x="548680" y="2195736"/>
            <a:ext cx="5760640" cy="165618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accent4"/>
                </a:solidFill>
              </a:rPr>
              <a:t>政府の</a:t>
            </a:r>
            <a:r>
              <a:rPr lang="ja-JP" altLang="en-US" sz="1050" dirty="0" smtClean="0">
                <a:solidFill>
                  <a:schemeClr val="accent4"/>
                </a:solidFill>
              </a:rPr>
              <a:t>姿勢</a:t>
            </a:r>
            <a:r>
              <a:rPr lang="en-US" altLang="ja-JP" sz="1050" dirty="0" smtClean="0">
                <a:solidFill>
                  <a:schemeClr val="accent4"/>
                </a:solidFill>
              </a:rPr>
              <a:t>‥‥</a:t>
            </a:r>
          </a:p>
          <a:p>
            <a:r>
              <a:rPr kumimoji="1" lang="ja-JP" altLang="en-US" sz="1050" dirty="0" smtClean="0">
                <a:solidFill>
                  <a:schemeClr val="accent4"/>
                </a:solidFill>
              </a:rPr>
              <a:t>「民・民」論－</a:t>
            </a:r>
            <a:r>
              <a:rPr lang="ja-JP" altLang="ja-JP" sz="1050" dirty="0" smtClean="0">
                <a:solidFill>
                  <a:schemeClr val="accent4"/>
                </a:solidFill>
                <a:latin typeface="ＭＳ Ｐ明朝" pitchFamily="18" charset="-128"/>
                <a:ea typeface="ＭＳ Ｐ明朝" pitchFamily="18" charset="-128"/>
              </a:rPr>
              <a:t>小泉元首相</a:t>
            </a:r>
            <a:endParaRPr lang="en-US" altLang="ja-JP" sz="1050" dirty="0" smtClean="0">
              <a:solidFill>
                <a:schemeClr val="accent4"/>
              </a:solidFill>
              <a:latin typeface="ＭＳ Ｐ明朝" pitchFamily="18" charset="-128"/>
              <a:ea typeface="ＭＳ Ｐ明朝" pitchFamily="18" charset="-128"/>
            </a:endParaRPr>
          </a:p>
          <a:p>
            <a:r>
              <a:rPr lang="ja-JP" altLang="ja-JP" sz="1050" dirty="0" smtClean="0">
                <a:solidFill>
                  <a:schemeClr val="accent4"/>
                </a:solidFill>
                <a:latin typeface="ＭＳ Ｐ明朝" pitchFamily="18" charset="-128"/>
                <a:ea typeface="ＭＳ Ｐ明朝" pitchFamily="18" charset="-128"/>
              </a:rPr>
              <a:t>「わが国では、賃金等の労働条件に関しては、それが国や自治体との契約に基づく労働であるか否かを問わず、労働基準法等の関係法令に反しない限りにおいて、個々の労使当事者間で取り決められるべきであり、政府が介入することは適切でないとの考えに立っており、（</a:t>
            </a:r>
            <a:r>
              <a:rPr lang="en-US" altLang="ja-JP" sz="1050" dirty="0" smtClean="0">
                <a:solidFill>
                  <a:schemeClr val="accent4"/>
                </a:solidFill>
                <a:latin typeface="ＭＳ Ｐ明朝" pitchFamily="18" charset="-128"/>
                <a:ea typeface="ＭＳ Ｐ明朝" pitchFamily="18" charset="-128"/>
              </a:rPr>
              <a:t>ILO</a:t>
            </a:r>
            <a:r>
              <a:rPr lang="ja-JP" altLang="ja-JP" sz="1050" dirty="0" smtClean="0">
                <a:solidFill>
                  <a:schemeClr val="accent4"/>
                </a:solidFill>
                <a:latin typeface="ＭＳ Ｐ明朝" pitchFamily="18" charset="-128"/>
                <a:ea typeface="ＭＳ Ｐ明朝" pitchFamily="18" charset="-128"/>
              </a:rPr>
              <a:t>第</a:t>
            </a:r>
            <a:r>
              <a:rPr lang="en-US" altLang="ja-JP" sz="1050" dirty="0" smtClean="0">
                <a:solidFill>
                  <a:schemeClr val="accent4"/>
                </a:solidFill>
                <a:latin typeface="ＭＳ Ｐ明朝" pitchFamily="18" charset="-128"/>
                <a:ea typeface="ＭＳ Ｐ明朝" pitchFamily="18" charset="-128"/>
              </a:rPr>
              <a:t>94</a:t>
            </a:r>
            <a:r>
              <a:rPr lang="ja-JP" altLang="ja-JP" sz="1050" dirty="0" smtClean="0">
                <a:solidFill>
                  <a:schemeClr val="accent4"/>
                </a:solidFill>
                <a:latin typeface="ＭＳ Ｐ明朝" pitchFamily="18" charset="-128"/>
                <a:ea typeface="ＭＳ Ｐ明朝" pitchFamily="18" charset="-128"/>
              </a:rPr>
              <a:t>号条約の）批准は困難と考えている」</a:t>
            </a:r>
            <a:r>
              <a:rPr lang="ja-JP" altLang="en-US" sz="1050" dirty="0" smtClean="0">
                <a:solidFill>
                  <a:schemeClr val="accent4"/>
                </a:solidFill>
                <a:latin typeface="ＭＳ Ｐ明朝" pitchFamily="18" charset="-128"/>
                <a:ea typeface="ＭＳ Ｐ明朝" pitchFamily="18" charset="-128"/>
              </a:rPr>
              <a:t>　　　　　　　　　　　　　　　　　　　　　　　　　　　　　　　</a:t>
            </a:r>
            <a:r>
              <a:rPr lang="en-US" altLang="ja-JP" sz="1050" dirty="0" smtClean="0">
                <a:solidFill>
                  <a:schemeClr val="accent4"/>
                </a:solidFill>
                <a:latin typeface="ＭＳ Ｐ明朝" pitchFamily="18" charset="-128"/>
                <a:ea typeface="ＭＳ Ｐ明朝" pitchFamily="18" charset="-128"/>
              </a:rPr>
              <a:t>(2006.3.23</a:t>
            </a:r>
            <a:r>
              <a:rPr lang="ja-JP" altLang="ja-JP" sz="1050" dirty="0" smtClean="0">
                <a:solidFill>
                  <a:schemeClr val="accent4"/>
                </a:solidFill>
                <a:latin typeface="ＭＳ Ｐ明朝" pitchFamily="18" charset="-128"/>
                <a:ea typeface="ＭＳ Ｐ明朝" pitchFamily="18" charset="-128"/>
              </a:rPr>
              <a:t>衆院本会議</a:t>
            </a:r>
            <a:r>
              <a:rPr lang="en-US" altLang="ja-JP" sz="1050" dirty="0" smtClean="0">
                <a:solidFill>
                  <a:schemeClr val="accent4"/>
                </a:solidFill>
                <a:latin typeface="ＭＳ Ｐ明朝" pitchFamily="18" charset="-128"/>
                <a:ea typeface="ＭＳ Ｐ明朝" pitchFamily="18" charset="-128"/>
              </a:rPr>
              <a:t>)</a:t>
            </a:r>
          </a:p>
          <a:p>
            <a:endParaRPr lang="en-US" altLang="ja-JP" sz="1050" dirty="0" smtClean="0">
              <a:solidFill>
                <a:schemeClr val="accent4"/>
              </a:solidFill>
              <a:latin typeface="ＭＳ Ｐ明朝" pitchFamily="18" charset="-128"/>
              <a:ea typeface="ＭＳ Ｐ明朝" pitchFamily="18" charset="-128"/>
            </a:endParaRPr>
          </a:p>
          <a:p>
            <a:r>
              <a:rPr lang="ja-JP" altLang="en-US" sz="1050" dirty="0" smtClean="0">
                <a:solidFill>
                  <a:schemeClr val="accent4"/>
                </a:solidFill>
                <a:latin typeface="ＭＳ Ｐ明朝" pitchFamily="18" charset="-128"/>
                <a:ea typeface="ＭＳ Ｐ明朝" pitchFamily="18" charset="-128"/>
              </a:rPr>
              <a:t>「民・民」論とは、いったん発注したら、法律に違反しない限り、労使の契約に行政は口を出さないというもの。</a:t>
            </a:r>
            <a:endParaRPr kumimoji="1" lang="ja-JP" altLang="en-US" sz="1050" dirty="0">
              <a:solidFill>
                <a:schemeClr val="accent4"/>
              </a:solidFill>
              <a:latin typeface="ＭＳ Ｐ明朝" pitchFamily="18" charset="-128"/>
              <a:ea typeface="ＭＳ Ｐ明朝" pitchFamily="18" charset="-128"/>
            </a:endParaRPr>
          </a:p>
        </p:txBody>
      </p:sp>
      <p:sp>
        <p:nvSpPr>
          <p:cNvPr id="12" name="角丸四角形 11"/>
          <p:cNvSpPr/>
          <p:nvPr/>
        </p:nvSpPr>
        <p:spPr>
          <a:xfrm>
            <a:off x="476672" y="5796136"/>
            <a:ext cx="2880320" cy="3600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rPr>
              <a:t>条例制定を求める首長・議会の姿勢</a:t>
            </a:r>
            <a:endParaRPr kumimoji="1" lang="ja-JP" altLang="en-US" sz="1050" dirty="0">
              <a:solidFill>
                <a:schemeClr val="tx1"/>
              </a:solidFill>
            </a:endParaRPr>
          </a:p>
        </p:txBody>
      </p:sp>
      <p:sp>
        <p:nvSpPr>
          <p:cNvPr id="13" name="大かっこ 12"/>
          <p:cNvSpPr/>
          <p:nvPr/>
        </p:nvSpPr>
        <p:spPr>
          <a:xfrm>
            <a:off x="908720" y="3995936"/>
            <a:ext cx="5544616" cy="1584176"/>
          </a:xfrm>
          <a:prstGeom prst="bracketPair">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050" dirty="0" smtClean="0">
                <a:solidFill>
                  <a:schemeClr val="accent4"/>
                </a:solidFill>
                <a:latin typeface="ＭＳ Ｐ明朝" pitchFamily="18" charset="-128"/>
                <a:ea typeface="ＭＳ Ｐ明朝" pitchFamily="18" charset="-128"/>
              </a:rPr>
              <a:t>もちろん恣意的な</a:t>
            </a:r>
            <a:r>
              <a:rPr lang="en-US" altLang="ja-JP" sz="1050" dirty="0" smtClean="0">
                <a:solidFill>
                  <a:schemeClr val="accent4"/>
                </a:solidFill>
                <a:latin typeface="ＭＳ Ｐ明朝" pitchFamily="18" charset="-128"/>
                <a:ea typeface="ＭＳ Ｐ明朝" pitchFamily="18" charset="-128"/>
              </a:rPr>
              <a:t>｢</a:t>
            </a:r>
            <a:r>
              <a:rPr lang="ja-JP" altLang="en-US" sz="1050" dirty="0" smtClean="0">
                <a:solidFill>
                  <a:schemeClr val="accent4"/>
                </a:solidFill>
                <a:latin typeface="ＭＳ Ｐ明朝" pitchFamily="18" charset="-128"/>
                <a:ea typeface="ＭＳ Ｐ明朝" pitchFamily="18" charset="-128"/>
              </a:rPr>
              <a:t>介入」は許されない。同時に不条理は正されなければならない。</a:t>
            </a:r>
            <a:endParaRPr lang="en-US" altLang="ja-JP" sz="1050" dirty="0" smtClean="0">
              <a:solidFill>
                <a:schemeClr val="accent4"/>
              </a:solidFill>
              <a:latin typeface="ＭＳ Ｐ明朝" pitchFamily="18" charset="-128"/>
              <a:ea typeface="ＭＳ Ｐ明朝" pitchFamily="18" charset="-128"/>
            </a:endParaRPr>
          </a:p>
          <a:p>
            <a:r>
              <a:rPr lang="ja-JP" altLang="en-US" sz="800" dirty="0" smtClean="0">
                <a:solidFill>
                  <a:srgbClr val="FF0000"/>
                </a:solidFill>
                <a:latin typeface="ＭＳ Ｐ明朝" pitchFamily="18" charset="-128"/>
                <a:ea typeface="ＭＳ Ｐ明朝" pitchFamily="18" charset="-128"/>
              </a:rPr>
              <a:t>●</a:t>
            </a:r>
            <a:r>
              <a:rPr lang="ja-JP" altLang="en-US" sz="1050" dirty="0" smtClean="0">
                <a:solidFill>
                  <a:schemeClr val="accent4"/>
                </a:solidFill>
                <a:latin typeface="ＭＳ Ｐ明朝" pitchFamily="18" charset="-128"/>
                <a:ea typeface="ＭＳ Ｐ明朝" pitchFamily="18" charset="-128"/>
              </a:rPr>
              <a:t>公共事業－請負代金に含まれる賃金は</a:t>
            </a:r>
            <a:r>
              <a:rPr lang="en-US" altLang="ja-JP" sz="1050" dirty="0" smtClean="0">
                <a:solidFill>
                  <a:schemeClr val="accent4"/>
                </a:solidFill>
                <a:latin typeface="ＭＳ Ｐ明朝" pitchFamily="18" charset="-128"/>
                <a:ea typeface="ＭＳ Ｐ明朝" pitchFamily="18" charset="-128"/>
              </a:rPr>
              <a:t>10,700</a:t>
            </a:r>
            <a:r>
              <a:rPr lang="ja-JP" altLang="en-US" sz="1050" dirty="0" smtClean="0">
                <a:solidFill>
                  <a:schemeClr val="accent4"/>
                </a:solidFill>
                <a:latin typeface="ＭＳ Ｐ明朝" pitchFamily="18" charset="-128"/>
                <a:ea typeface="ＭＳ Ｐ明朝" pitchFamily="18" charset="-128"/>
              </a:rPr>
              <a:t>円で積算されている。</a:t>
            </a:r>
            <a:r>
              <a:rPr lang="en-US" altLang="ja-JP" sz="1050" dirty="0" smtClean="0">
                <a:solidFill>
                  <a:schemeClr val="accent4"/>
                </a:solidFill>
                <a:latin typeface="ＭＳ Ｐ明朝" pitchFamily="18" charset="-128"/>
                <a:ea typeface="ＭＳ Ｐ明朝" pitchFamily="18" charset="-128"/>
              </a:rPr>
              <a:t>(</a:t>
            </a:r>
            <a:r>
              <a:rPr lang="ja-JP" altLang="en-US" sz="1050" dirty="0" smtClean="0">
                <a:solidFill>
                  <a:schemeClr val="accent4"/>
                </a:solidFill>
                <a:latin typeface="ＭＳ Ｐ明朝" pitchFamily="18" charset="-128"/>
                <a:ea typeface="ＭＳ Ｐ明朝" pitchFamily="18" charset="-128"/>
              </a:rPr>
              <a:t>普通作業員、</a:t>
            </a:r>
            <a:r>
              <a:rPr lang="en-US" altLang="ja-JP" sz="1050" dirty="0" smtClean="0">
                <a:solidFill>
                  <a:schemeClr val="accent4"/>
                </a:solidFill>
                <a:latin typeface="ＭＳ Ｐ明朝" pitchFamily="18" charset="-128"/>
                <a:ea typeface="ＭＳ Ｐ明朝" pitchFamily="18" charset="-128"/>
              </a:rPr>
              <a:t>8</a:t>
            </a:r>
            <a:r>
              <a:rPr lang="ja-JP" altLang="en-US" sz="1050" dirty="0" smtClean="0">
                <a:solidFill>
                  <a:schemeClr val="accent4"/>
                </a:solidFill>
                <a:latin typeface="ＭＳ Ｐ明朝" pitchFamily="18" charset="-128"/>
                <a:ea typeface="ＭＳ Ｐ明朝" pitchFamily="18" charset="-128"/>
              </a:rPr>
              <a:t>時間</a:t>
            </a:r>
            <a:r>
              <a:rPr lang="en-US" altLang="ja-JP" sz="1050" dirty="0" smtClean="0">
                <a:solidFill>
                  <a:schemeClr val="accent4"/>
                </a:solidFill>
                <a:latin typeface="ＭＳ Ｐ明朝" pitchFamily="18" charset="-128"/>
                <a:ea typeface="ＭＳ Ｐ明朝" pitchFamily="18" charset="-128"/>
              </a:rPr>
              <a:t>)</a:t>
            </a:r>
            <a:r>
              <a:rPr lang="ja-JP" altLang="en-US" sz="1050" dirty="0" smtClean="0">
                <a:solidFill>
                  <a:schemeClr val="accent4"/>
                </a:solidFill>
                <a:latin typeface="ＭＳ Ｐ明朝" pitchFamily="18" charset="-128"/>
                <a:ea typeface="ＭＳ Ｐ明朝" pitchFamily="18" charset="-128"/>
              </a:rPr>
              <a:t>　　</a:t>
            </a:r>
            <a:endParaRPr lang="en-US" altLang="ja-JP" sz="1050" dirty="0" smtClean="0">
              <a:solidFill>
                <a:schemeClr val="accent4"/>
              </a:solidFill>
              <a:latin typeface="ＭＳ Ｐ明朝" pitchFamily="18" charset="-128"/>
              <a:ea typeface="ＭＳ Ｐ明朝" pitchFamily="18" charset="-128"/>
            </a:endParaRPr>
          </a:p>
          <a:p>
            <a:r>
              <a:rPr lang="ja-JP" altLang="en-US" sz="1050" dirty="0" smtClean="0">
                <a:solidFill>
                  <a:schemeClr val="accent4"/>
                </a:solidFill>
                <a:latin typeface="ＭＳ Ｐ明朝" pitchFamily="18" charset="-128"/>
                <a:ea typeface="ＭＳ Ｐ明朝" pitchFamily="18" charset="-128"/>
              </a:rPr>
              <a:t>　 ところが、実際に労働者に支払われるのは</a:t>
            </a:r>
            <a:r>
              <a:rPr lang="en-US" altLang="ja-JP" sz="1050" dirty="0" smtClean="0">
                <a:solidFill>
                  <a:schemeClr val="accent4"/>
                </a:solidFill>
                <a:latin typeface="ＭＳ Ｐ明朝" pitchFamily="18" charset="-128"/>
                <a:ea typeface="ＭＳ Ｐ明朝" pitchFamily="18" charset="-128"/>
              </a:rPr>
              <a:t>7</a:t>
            </a:r>
            <a:r>
              <a:rPr lang="ja-JP" altLang="en-US" sz="1050" dirty="0" smtClean="0">
                <a:solidFill>
                  <a:schemeClr val="accent4"/>
                </a:solidFill>
                <a:latin typeface="ＭＳ Ｐ明朝" pitchFamily="18" charset="-128"/>
                <a:ea typeface="ＭＳ Ｐ明朝" pitchFamily="18" charset="-128"/>
              </a:rPr>
              <a:t>～</a:t>
            </a:r>
            <a:r>
              <a:rPr lang="en-US" altLang="ja-JP" sz="1050" dirty="0" smtClean="0">
                <a:solidFill>
                  <a:schemeClr val="accent4"/>
                </a:solidFill>
                <a:latin typeface="ＭＳ Ｐ明朝" pitchFamily="18" charset="-128"/>
                <a:ea typeface="ＭＳ Ｐ明朝" pitchFamily="18" charset="-128"/>
              </a:rPr>
              <a:t>8,000</a:t>
            </a:r>
            <a:r>
              <a:rPr lang="ja-JP" altLang="en-US" sz="1050" dirty="0" smtClean="0">
                <a:solidFill>
                  <a:schemeClr val="accent4"/>
                </a:solidFill>
                <a:latin typeface="ＭＳ Ｐ明朝" pitchFamily="18" charset="-128"/>
                <a:ea typeface="ＭＳ Ｐ明朝" pitchFamily="18" charset="-128"/>
              </a:rPr>
              <a:t>円。この差は、①労働者にとって不条</a:t>
            </a:r>
            <a:endParaRPr lang="en-US" altLang="ja-JP" sz="1050" dirty="0" smtClean="0">
              <a:solidFill>
                <a:schemeClr val="accent4"/>
              </a:solidFill>
              <a:latin typeface="ＭＳ Ｐ明朝" pitchFamily="18" charset="-128"/>
              <a:ea typeface="ＭＳ Ｐ明朝" pitchFamily="18" charset="-128"/>
            </a:endParaRPr>
          </a:p>
          <a:p>
            <a:r>
              <a:rPr lang="en-US" altLang="ja-JP" sz="1050" dirty="0" smtClean="0">
                <a:solidFill>
                  <a:schemeClr val="accent4"/>
                </a:solidFill>
                <a:latin typeface="ＭＳ Ｐ明朝" pitchFamily="18" charset="-128"/>
                <a:ea typeface="ＭＳ Ｐ明朝" pitchFamily="18" charset="-128"/>
              </a:rPr>
              <a:t>   </a:t>
            </a:r>
            <a:r>
              <a:rPr lang="ja-JP" altLang="en-US" sz="1050" dirty="0" smtClean="0">
                <a:solidFill>
                  <a:schemeClr val="accent4"/>
                </a:solidFill>
                <a:latin typeface="ＭＳ Ｐ明朝" pitchFamily="18" charset="-128"/>
                <a:ea typeface="ＭＳ Ｐ明朝" pitchFamily="18" charset="-128"/>
              </a:rPr>
              <a:t>理であり、②税金の使われ方としておかしい。「改善・規制」が必要と主張してきた。</a:t>
            </a:r>
            <a:endParaRPr lang="en-US" altLang="ja-JP" sz="1050" dirty="0" smtClean="0">
              <a:solidFill>
                <a:schemeClr val="accent4"/>
              </a:solidFill>
              <a:latin typeface="ＭＳ Ｐ明朝" pitchFamily="18" charset="-128"/>
              <a:ea typeface="ＭＳ Ｐ明朝" pitchFamily="18" charset="-128"/>
            </a:endParaRPr>
          </a:p>
          <a:p>
            <a:r>
              <a:rPr lang="ja-JP" altLang="en-US" sz="800" dirty="0" smtClean="0">
                <a:solidFill>
                  <a:srgbClr val="FF0000"/>
                </a:solidFill>
                <a:latin typeface="ＭＳ Ｐ明朝" pitchFamily="18" charset="-128"/>
                <a:ea typeface="ＭＳ Ｐ明朝" pitchFamily="18" charset="-128"/>
              </a:rPr>
              <a:t>●</a:t>
            </a:r>
            <a:r>
              <a:rPr lang="ja-JP" altLang="en-US" sz="1050" dirty="0" smtClean="0">
                <a:solidFill>
                  <a:schemeClr val="accent4"/>
                </a:solidFill>
                <a:latin typeface="ＭＳ Ｐ明朝" pitchFamily="18" charset="-128"/>
                <a:ea typeface="ＭＳ Ｐ明朝" pitchFamily="18" charset="-128"/>
              </a:rPr>
              <a:t>委託事業－委託費の人件費積算の根拠が明らかにされない。予算上で「物品」扱いもある。</a:t>
            </a:r>
            <a:endParaRPr lang="en-US" altLang="ja-JP" sz="1050" dirty="0" smtClean="0">
              <a:solidFill>
                <a:schemeClr val="accent4"/>
              </a:solidFill>
              <a:latin typeface="ＭＳ Ｐ明朝" pitchFamily="18" charset="-128"/>
              <a:ea typeface="ＭＳ Ｐ明朝" pitchFamily="18" charset="-128"/>
            </a:endParaRPr>
          </a:p>
          <a:p>
            <a:r>
              <a:rPr lang="en-US" altLang="ja-JP" sz="1050" dirty="0" smtClean="0">
                <a:solidFill>
                  <a:schemeClr val="accent4"/>
                </a:solidFill>
                <a:latin typeface="ＭＳ Ｐ明朝" pitchFamily="18" charset="-128"/>
                <a:ea typeface="ＭＳ Ｐ明朝" pitchFamily="18" charset="-128"/>
              </a:rPr>
              <a:t>   </a:t>
            </a:r>
            <a:r>
              <a:rPr lang="ja-JP" altLang="en-US" sz="1050" dirty="0" smtClean="0">
                <a:solidFill>
                  <a:schemeClr val="accent4"/>
                </a:solidFill>
                <a:latin typeface="ＭＳ Ｐ明朝" pitchFamily="18" charset="-128"/>
                <a:ea typeface="ＭＳ Ｐ明朝" pitchFamily="18" charset="-128"/>
              </a:rPr>
              <a:t>委託費はシーリングでカットされ、労働者は最低賃金に張り付いた低賃金におかれてきた。</a:t>
            </a:r>
            <a:endParaRPr lang="en-US" altLang="ja-JP" sz="1050" dirty="0" smtClean="0">
              <a:solidFill>
                <a:schemeClr val="accent4"/>
              </a:solidFill>
              <a:latin typeface="ＭＳ Ｐ明朝" pitchFamily="18" charset="-128"/>
              <a:ea typeface="ＭＳ Ｐ明朝" pitchFamily="18" charset="-128"/>
            </a:endParaRPr>
          </a:p>
          <a:p>
            <a:r>
              <a:rPr lang="en-US" altLang="ja-JP" sz="1050" dirty="0" smtClean="0">
                <a:solidFill>
                  <a:schemeClr val="accent4"/>
                </a:solidFill>
                <a:latin typeface="ＭＳ Ｐ明朝" pitchFamily="18" charset="-128"/>
                <a:ea typeface="ＭＳ Ｐ明朝" pitchFamily="18" charset="-128"/>
              </a:rPr>
              <a:t>   </a:t>
            </a:r>
            <a:r>
              <a:rPr lang="ja-JP" altLang="en-US" sz="1050" dirty="0" smtClean="0">
                <a:solidFill>
                  <a:schemeClr val="accent4"/>
                </a:solidFill>
                <a:latin typeface="ＭＳ Ｐ明朝" pitchFamily="18" charset="-128"/>
                <a:ea typeface="ＭＳ Ｐ明朝" pitchFamily="18" charset="-128"/>
              </a:rPr>
              <a:t>しかも会社が入札に失敗すると「クビ」になることが多い。賃上げと雇用の安定の前に立ち</a:t>
            </a:r>
            <a:endParaRPr lang="en-US" altLang="ja-JP" sz="1050" dirty="0" smtClean="0">
              <a:solidFill>
                <a:schemeClr val="accent4"/>
              </a:solidFill>
              <a:latin typeface="ＭＳ Ｐ明朝" pitchFamily="18" charset="-128"/>
              <a:ea typeface="ＭＳ Ｐ明朝" pitchFamily="18" charset="-128"/>
            </a:endParaRPr>
          </a:p>
          <a:p>
            <a:r>
              <a:rPr lang="en-US" altLang="ja-JP" sz="1050" dirty="0" smtClean="0">
                <a:solidFill>
                  <a:schemeClr val="accent4"/>
                </a:solidFill>
                <a:latin typeface="ＭＳ Ｐ明朝" pitchFamily="18" charset="-128"/>
                <a:ea typeface="ＭＳ Ｐ明朝" pitchFamily="18" charset="-128"/>
              </a:rPr>
              <a:t>   </a:t>
            </a:r>
            <a:r>
              <a:rPr lang="ja-JP" altLang="en-US" sz="1050" dirty="0" smtClean="0">
                <a:solidFill>
                  <a:schemeClr val="accent4"/>
                </a:solidFill>
                <a:latin typeface="ＭＳ Ｐ明朝" pitchFamily="18" charset="-128"/>
                <a:ea typeface="ＭＳ Ｐ明朝" pitchFamily="18" charset="-128"/>
              </a:rPr>
              <a:t>はだかっていた壁が「民・民」論だった。</a:t>
            </a:r>
            <a:endParaRPr kumimoji="1" lang="ja-JP" altLang="en-US" sz="1050" dirty="0"/>
          </a:p>
        </p:txBody>
      </p:sp>
      <p:sp>
        <p:nvSpPr>
          <p:cNvPr id="15" name="正方形/長方形 14"/>
          <p:cNvSpPr/>
          <p:nvPr/>
        </p:nvSpPr>
        <p:spPr>
          <a:xfrm>
            <a:off x="548680" y="8172400"/>
            <a:ext cx="5184576" cy="576064"/>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ＭＳ Ｐ明朝" pitchFamily="18" charset="-128"/>
                <a:ea typeface="ＭＳ Ｐ明朝" pitchFamily="18" charset="-128"/>
              </a:rPr>
              <a:t>先行して公契約条例が制定された野田市、川崎市、</a:t>
            </a:r>
            <a:r>
              <a:rPr lang="ja-JP" altLang="en-US" sz="1050" dirty="0" smtClean="0">
                <a:solidFill>
                  <a:schemeClr val="tx1"/>
                </a:solidFill>
                <a:latin typeface="ＭＳ Ｐ明朝" pitchFamily="18" charset="-128"/>
                <a:ea typeface="ＭＳ Ｐ明朝" pitchFamily="18" charset="-128"/>
              </a:rPr>
              <a:t>多摩市で</a:t>
            </a:r>
            <a:r>
              <a:rPr kumimoji="1" lang="ja-JP" altLang="en-US" sz="1050" dirty="0" smtClean="0">
                <a:solidFill>
                  <a:schemeClr val="tx1"/>
                </a:solidFill>
                <a:latin typeface="ＭＳ Ｐ明朝" pitchFamily="18" charset="-128"/>
                <a:ea typeface="ＭＳ Ｐ明朝" pitchFamily="18" charset="-128"/>
              </a:rPr>
              <a:t>は全会派が賛成し、</a:t>
            </a:r>
            <a:r>
              <a:rPr lang="ja-JP" altLang="en-US" sz="1050" dirty="0" smtClean="0">
                <a:solidFill>
                  <a:schemeClr val="tx1"/>
                </a:solidFill>
                <a:latin typeface="ＭＳ Ｐ明朝" pitchFamily="18" charset="-128"/>
                <a:ea typeface="ＭＳ Ｐ明朝" pitchFamily="18" charset="-128"/>
              </a:rPr>
              <a:t>相模原市では「みんなの党」の</a:t>
            </a:r>
            <a:r>
              <a:rPr kumimoji="1" lang="en-US" altLang="ja-JP" sz="1050" dirty="0" smtClean="0">
                <a:solidFill>
                  <a:schemeClr val="tx1"/>
                </a:solidFill>
                <a:latin typeface="ＭＳ Ｐ明朝" pitchFamily="18" charset="-128"/>
                <a:ea typeface="ＭＳ Ｐ明朝" pitchFamily="18" charset="-128"/>
              </a:rPr>
              <a:t>1</a:t>
            </a:r>
            <a:r>
              <a:rPr kumimoji="1" lang="ja-JP" altLang="en-US" sz="1050" dirty="0" smtClean="0">
                <a:solidFill>
                  <a:schemeClr val="tx1"/>
                </a:solidFill>
                <a:latin typeface="ＭＳ Ｐ明朝" pitchFamily="18" charset="-128"/>
                <a:ea typeface="ＭＳ Ｐ明朝" pitchFamily="18" charset="-128"/>
              </a:rPr>
              <a:t>人だけが反対した。</a:t>
            </a:r>
            <a:endParaRPr kumimoji="1" lang="ja-JP" altLang="en-US" sz="1050" dirty="0">
              <a:solidFill>
                <a:schemeClr val="tx1"/>
              </a:solidFill>
              <a:latin typeface="ＭＳ Ｐ明朝" pitchFamily="18" charset="-128"/>
              <a:ea typeface="ＭＳ Ｐ明朝" pitchFamily="18" charset="-128"/>
            </a:endParaRPr>
          </a:p>
        </p:txBody>
      </p:sp>
      <p:sp>
        <p:nvSpPr>
          <p:cNvPr id="11" name="スライド番号プレースホルダ 10"/>
          <p:cNvSpPr>
            <a:spLocks noGrp="1"/>
          </p:cNvSpPr>
          <p:nvPr>
            <p:ph type="sldNum" sz="quarter" idx="12"/>
          </p:nvPr>
        </p:nvSpPr>
        <p:spPr>
          <a:xfrm>
            <a:off x="5877272" y="8331200"/>
            <a:ext cx="637828" cy="609600"/>
          </a:xfrm>
        </p:spPr>
        <p:txBody>
          <a:bodyPr/>
          <a:lstStyle/>
          <a:p>
            <a:fld id="{7BB2F10C-A9CB-4504-BEB2-CF8F17B304C1}" type="slidenum">
              <a:rPr lang="en-US" altLang="ja-JP" smtClean="0"/>
              <a:pPr/>
              <a:t>3</a:t>
            </a:fld>
            <a:endParaRPr lang="en-US" altLang="ja-JP" dirty="0"/>
          </a:p>
        </p:txBody>
      </p:sp>
      <p:sp>
        <p:nvSpPr>
          <p:cNvPr id="14" name="強調線吹き出し 1 (枠付き) 13"/>
          <p:cNvSpPr/>
          <p:nvPr/>
        </p:nvSpPr>
        <p:spPr>
          <a:xfrm>
            <a:off x="4653136" y="3707904"/>
            <a:ext cx="1440160" cy="360040"/>
          </a:xfrm>
          <a:prstGeom prst="accentBorderCallout1">
            <a:avLst/>
          </a:prstGeom>
          <a:solidFill>
            <a:schemeClr val="accent1">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smtClean="0">
                <a:solidFill>
                  <a:schemeClr val="tx1"/>
                </a:solidFill>
                <a:latin typeface="ＭＳ Ｐ明朝" pitchFamily="18" charset="-128"/>
                <a:ea typeface="ＭＳ Ｐ明朝" pitchFamily="18" charset="-128"/>
              </a:rPr>
              <a:t>「筋が通らない」「不合理、常識に反している」</a:t>
            </a:r>
            <a:endParaRPr kumimoji="1" lang="ja-JP" altLang="en-US" sz="900" dirty="0">
              <a:solidFill>
                <a:schemeClr val="tx1"/>
              </a:solidFill>
              <a:latin typeface="ＭＳ Ｐ明朝" pitchFamily="18" charset="-128"/>
              <a:ea typeface="ＭＳ Ｐ明朝" pitchFamily="18"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548680" y="395536"/>
            <a:ext cx="4680520" cy="50405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latin typeface="+mj-ea"/>
                <a:ea typeface="+mj-ea"/>
              </a:rPr>
              <a:t>札幌市の「公契約条例」の「肝」は何か！</a:t>
            </a:r>
            <a:endParaRPr kumimoji="1" lang="en-US" altLang="ja-JP" sz="1200" dirty="0" smtClean="0">
              <a:solidFill>
                <a:schemeClr val="tx1"/>
              </a:solidFill>
              <a:latin typeface="+mj-ea"/>
              <a:ea typeface="+mj-ea"/>
            </a:endParaRPr>
          </a:p>
          <a:p>
            <a:r>
              <a:rPr lang="ja-JP" altLang="en-US" sz="1050" dirty="0" smtClean="0">
                <a:solidFill>
                  <a:schemeClr val="tx1"/>
                </a:solidFill>
              </a:rPr>
              <a:t>－賃金の最低基準額を条例で決め、その支払いを受注者に義務づけること</a:t>
            </a:r>
            <a:r>
              <a:rPr kumimoji="1" lang="ja-JP" altLang="en-US" sz="1050" dirty="0" smtClean="0">
                <a:solidFill>
                  <a:schemeClr val="tx1"/>
                </a:solidFill>
              </a:rPr>
              <a:t>ー</a:t>
            </a:r>
            <a:endParaRPr kumimoji="1" lang="ja-JP" altLang="en-US" sz="1050" dirty="0">
              <a:solidFill>
                <a:schemeClr val="tx1"/>
              </a:solidFill>
            </a:endParaRPr>
          </a:p>
        </p:txBody>
      </p:sp>
      <p:sp>
        <p:nvSpPr>
          <p:cNvPr id="5" name="正方形/長方形 4"/>
          <p:cNvSpPr/>
          <p:nvPr/>
        </p:nvSpPr>
        <p:spPr>
          <a:xfrm>
            <a:off x="548680" y="1115616"/>
            <a:ext cx="5400600" cy="273630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smtClean="0"/>
          </a:p>
          <a:p>
            <a:r>
              <a:rPr lang="en-US" altLang="ja-JP" sz="1050" dirty="0" smtClean="0">
                <a:solidFill>
                  <a:schemeClr val="tx1"/>
                </a:solidFill>
                <a:latin typeface="+mj-ea"/>
                <a:ea typeface="+mj-ea"/>
              </a:rPr>
              <a:t>〔</a:t>
            </a:r>
            <a:r>
              <a:rPr lang="ja-JP" altLang="en-US" sz="1050" dirty="0" smtClean="0">
                <a:solidFill>
                  <a:schemeClr val="tx1"/>
                </a:solidFill>
                <a:latin typeface="+mj-ea"/>
                <a:ea typeface="+mj-ea"/>
              </a:rPr>
              <a:t>公共工事の場合</a:t>
            </a:r>
            <a:r>
              <a:rPr lang="en-US" altLang="ja-JP" sz="1050" dirty="0" smtClean="0">
                <a:solidFill>
                  <a:schemeClr val="tx1"/>
                </a:solidFill>
                <a:latin typeface="+mj-ea"/>
                <a:ea typeface="+mj-ea"/>
              </a:rPr>
              <a:t>〕</a:t>
            </a:r>
          </a:p>
          <a:p>
            <a:endParaRPr lang="en-US" altLang="ja-JP" sz="1050" dirty="0" smtClean="0">
              <a:solidFill>
                <a:schemeClr val="tx1"/>
              </a:solidFill>
              <a:latin typeface="ＭＳ Ｐ明朝" pitchFamily="18" charset="-128"/>
              <a:ea typeface="ＭＳ Ｐ明朝" pitchFamily="18" charset="-128"/>
            </a:endParaRPr>
          </a:p>
          <a:p>
            <a:r>
              <a:rPr lang="ja-JP" altLang="en-US" sz="80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点線の枠内</a:t>
            </a:r>
            <a:r>
              <a:rPr lang="en-US" altLang="ja-JP" sz="1050" dirty="0" smtClean="0">
                <a:solidFill>
                  <a:schemeClr val="tx1"/>
                </a:solidFill>
                <a:latin typeface="ＭＳ Ｐ明朝" pitchFamily="18" charset="-128"/>
                <a:ea typeface="ＭＳ Ｐ明朝" pitchFamily="18" charset="-128"/>
              </a:rPr>
              <a:t>(2010</a:t>
            </a:r>
            <a:r>
              <a:rPr lang="ja-JP" altLang="en-US" sz="1050" dirty="0" smtClean="0">
                <a:solidFill>
                  <a:schemeClr val="tx1"/>
                </a:solidFill>
                <a:latin typeface="ＭＳ Ｐ明朝" pitchFamily="18" charset="-128"/>
                <a:ea typeface="ＭＳ Ｐ明朝" pitchFamily="18" charset="-128"/>
              </a:rPr>
              <a:t>年度実績</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の</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工事で働く人が義務づけの対象</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となる。</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80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最低額はいくらか</a:t>
            </a:r>
            <a:r>
              <a:rPr lang="en-US" altLang="ja-JP" sz="1050" dirty="0" smtClean="0">
                <a:solidFill>
                  <a:schemeClr val="tx1"/>
                </a:solidFill>
                <a:latin typeface="ＭＳ Ｐ明朝" pitchFamily="18" charset="-128"/>
                <a:ea typeface="ＭＳ Ｐ明朝" pitchFamily="18" charset="-128"/>
              </a:rPr>
              <a:t>?</a:t>
            </a:r>
          </a:p>
          <a:p>
            <a:r>
              <a:rPr lang="ja-JP" altLang="en-US" sz="1050" dirty="0" smtClean="0">
                <a:solidFill>
                  <a:schemeClr val="tx1"/>
                </a:solidFill>
                <a:latin typeface="ＭＳ Ｐ明朝" pitchFamily="18" charset="-128"/>
                <a:ea typeface="ＭＳ Ｐ明朝" pitchFamily="18" charset="-128"/>
              </a:rPr>
              <a:t>条例制定後に発足する審議会</a:t>
            </a:r>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労使各</a:t>
            </a:r>
            <a:r>
              <a:rPr lang="en-US" altLang="ja-JP" sz="1050" dirty="0" smtClean="0">
                <a:solidFill>
                  <a:schemeClr val="tx1"/>
                </a:solidFill>
                <a:latin typeface="ＭＳ Ｐ明朝" pitchFamily="18" charset="-128"/>
                <a:ea typeface="ＭＳ Ｐ明朝" pitchFamily="18" charset="-128"/>
              </a:rPr>
              <a:t>2</a:t>
            </a:r>
            <a:r>
              <a:rPr lang="ja-JP" altLang="en-US" sz="1050" dirty="0" smtClean="0">
                <a:solidFill>
                  <a:schemeClr val="tx1"/>
                </a:solidFill>
                <a:latin typeface="ＭＳ Ｐ明朝" pitchFamily="18" charset="-128"/>
                <a:ea typeface="ＭＳ Ｐ明朝" pitchFamily="18" charset="-128"/>
              </a:rPr>
              <a:t>名、公益</a:t>
            </a:r>
            <a:r>
              <a:rPr lang="en-US" altLang="ja-JP" sz="1050" dirty="0" smtClean="0">
                <a:solidFill>
                  <a:schemeClr val="tx1"/>
                </a:solidFill>
                <a:latin typeface="ＭＳ Ｐ明朝" pitchFamily="18" charset="-128"/>
                <a:ea typeface="ＭＳ Ｐ明朝" pitchFamily="18" charset="-128"/>
              </a:rPr>
              <a:t>3</a:t>
            </a:r>
            <a:r>
              <a:rPr lang="ja-JP" altLang="en-US" sz="1050" dirty="0" smtClean="0">
                <a:solidFill>
                  <a:schemeClr val="tx1"/>
                </a:solidFill>
                <a:latin typeface="ＭＳ Ｐ明朝" pitchFamily="18" charset="-128"/>
                <a:ea typeface="ＭＳ Ｐ明朝" pitchFamily="18" charset="-128"/>
              </a:rPr>
              <a:t>名</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で議論し</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市長が決める。</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考えられる水準</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普通作業員　</a:t>
            </a:r>
            <a:r>
              <a:rPr lang="en-US" altLang="ja-JP" sz="1050" dirty="0" smtClean="0">
                <a:solidFill>
                  <a:schemeClr val="tx1"/>
                </a:solidFill>
                <a:latin typeface="ＭＳ Ｐ明朝" pitchFamily="18" charset="-128"/>
                <a:ea typeface="ＭＳ Ｐ明朝" pitchFamily="18" charset="-128"/>
              </a:rPr>
              <a:t>10,700</a:t>
            </a:r>
            <a:r>
              <a:rPr lang="ja-JP" altLang="en-US" sz="1050" dirty="0" smtClean="0">
                <a:solidFill>
                  <a:schemeClr val="tx1"/>
                </a:solidFill>
                <a:latin typeface="ＭＳ Ｐ明朝" pitchFamily="18" charset="-128"/>
                <a:ea typeface="ＭＳ Ｐ明朝" pitchFamily="18" charset="-128"/>
              </a:rPr>
              <a:t>円の</a:t>
            </a:r>
            <a:r>
              <a:rPr lang="en-US" altLang="ja-JP" sz="1050" dirty="0" smtClean="0">
                <a:solidFill>
                  <a:schemeClr val="tx1"/>
                </a:solidFill>
                <a:latin typeface="ＭＳ Ｐ明朝" pitchFamily="18" charset="-128"/>
                <a:ea typeface="ＭＳ Ｐ明朝" pitchFamily="18" charset="-128"/>
              </a:rPr>
              <a:t>8</a:t>
            </a:r>
            <a:r>
              <a:rPr lang="ja-JP" altLang="en-US" sz="1050" dirty="0" smtClean="0">
                <a:solidFill>
                  <a:schemeClr val="tx1"/>
                </a:solidFill>
                <a:latin typeface="ＭＳ Ｐ明朝" pitchFamily="18" charset="-128"/>
                <a:ea typeface="ＭＳ Ｐ明朝" pitchFamily="18" charset="-128"/>
              </a:rPr>
              <a:t>割（野田</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市</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あるいは</a:t>
            </a:r>
            <a:r>
              <a:rPr lang="en-US" altLang="ja-JP" sz="1050" dirty="0" smtClean="0">
                <a:solidFill>
                  <a:schemeClr val="tx1"/>
                </a:solidFill>
                <a:latin typeface="ＭＳ Ｐ明朝" pitchFamily="18" charset="-128"/>
                <a:ea typeface="ＭＳ Ｐ明朝" pitchFamily="18" charset="-128"/>
              </a:rPr>
              <a:t>9</a:t>
            </a:r>
            <a:r>
              <a:rPr lang="ja-JP" altLang="en-US" sz="1050" dirty="0" smtClean="0">
                <a:solidFill>
                  <a:schemeClr val="tx1"/>
                </a:solidFill>
                <a:latin typeface="ＭＳ Ｐ明朝" pitchFamily="18" charset="-128"/>
                <a:ea typeface="ＭＳ Ｐ明朝" pitchFamily="18" charset="-128"/>
              </a:rPr>
              <a:t>割（川崎市）が想定さ</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れる。全職種平均は</a:t>
            </a:r>
            <a:r>
              <a:rPr lang="en-US" altLang="ja-JP" sz="1050" dirty="0" smtClean="0">
                <a:solidFill>
                  <a:schemeClr val="tx1"/>
                </a:solidFill>
                <a:latin typeface="ＭＳ Ｐ明朝" pitchFamily="18" charset="-128"/>
                <a:ea typeface="ＭＳ Ｐ明朝" pitchFamily="18" charset="-128"/>
              </a:rPr>
              <a:t>14,958</a:t>
            </a:r>
            <a:r>
              <a:rPr lang="ja-JP" altLang="en-US" sz="1050" dirty="0" smtClean="0">
                <a:solidFill>
                  <a:schemeClr val="tx1"/>
                </a:solidFill>
                <a:latin typeface="ＭＳ Ｐ明朝" pitchFamily="18" charset="-128"/>
                <a:ea typeface="ＭＳ Ｐ明朝" pitchFamily="18" charset="-128"/>
              </a:rPr>
              <a:t>円。</a:t>
            </a:r>
            <a:endParaRPr kumimoji="1" lang="en-US" altLang="ja-JP" dirty="0" smtClean="0"/>
          </a:p>
          <a:p>
            <a:pPr algn="ctr"/>
            <a:endParaRPr kumimoji="1" lang="ja-JP" altLang="en-US" dirty="0"/>
          </a:p>
        </p:txBody>
      </p:sp>
      <p:graphicFrame>
        <p:nvGraphicFramePr>
          <p:cNvPr id="6" name="表 5"/>
          <p:cNvGraphicFramePr>
            <a:graphicFrameLocks noGrp="1"/>
          </p:cNvGraphicFramePr>
          <p:nvPr/>
        </p:nvGraphicFramePr>
        <p:xfrm>
          <a:off x="2708920" y="1187624"/>
          <a:ext cx="2952327" cy="1296144"/>
        </p:xfrm>
        <a:graphic>
          <a:graphicData uri="http://schemas.openxmlformats.org/drawingml/2006/table">
            <a:tbl>
              <a:tblPr firstRow="1" bandRow="1">
                <a:tableStyleId>{5C22544A-7EE6-4342-B048-85BDC9FD1C3A}</a:tableStyleId>
              </a:tblPr>
              <a:tblGrid>
                <a:gridCol w="1008112"/>
                <a:gridCol w="576064"/>
                <a:gridCol w="792088"/>
                <a:gridCol w="576063"/>
              </a:tblGrid>
              <a:tr h="288032">
                <a:tc>
                  <a:txBody>
                    <a:bodyPr/>
                    <a:lstStyle/>
                    <a:p>
                      <a:pPr algn="ctr"/>
                      <a:endParaRPr kumimoji="1" lang="ja-JP" altLang="en-US" sz="1050" dirty="0">
                        <a:latin typeface="ＭＳ Ｐ明朝" pitchFamily="18" charset="-128"/>
                        <a:ea typeface="ＭＳ Ｐ明朝" pitchFamily="18" charset="-128"/>
                      </a:endParaRPr>
                    </a:p>
                  </a:txBody>
                  <a:tcPr>
                    <a:lnL w="12700" cmpd="sng">
                      <a:noFill/>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050" b="0" dirty="0" smtClean="0">
                          <a:solidFill>
                            <a:schemeClr val="tx1"/>
                          </a:solidFill>
                          <a:latin typeface="ＭＳ Ｐ明朝" pitchFamily="18" charset="-128"/>
                          <a:ea typeface="ＭＳ Ｐ明朝" pitchFamily="18" charset="-128"/>
                        </a:rPr>
                        <a:t>件数</a:t>
                      </a:r>
                      <a:endParaRPr kumimoji="1" lang="ja-JP" altLang="en-US" sz="105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050" b="0" dirty="0" smtClean="0">
                          <a:solidFill>
                            <a:schemeClr val="tx1"/>
                          </a:solidFill>
                          <a:latin typeface="ＭＳ Ｐ明朝" pitchFamily="18" charset="-128"/>
                          <a:ea typeface="ＭＳ Ｐ明朝" pitchFamily="18" charset="-128"/>
                        </a:rPr>
                        <a:t>金額</a:t>
                      </a:r>
                      <a:endParaRPr kumimoji="1" lang="ja-JP" altLang="en-US" sz="105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050" b="0" dirty="0" smtClean="0">
                          <a:solidFill>
                            <a:schemeClr val="tx1"/>
                          </a:solidFill>
                          <a:latin typeface="ＭＳ Ｐ明朝" pitchFamily="18" charset="-128"/>
                          <a:ea typeface="ＭＳ Ｐ明朝" pitchFamily="18" charset="-128"/>
                        </a:rPr>
                        <a:t>％</a:t>
                      </a:r>
                      <a:endParaRPr kumimoji="1" lang="ja-JP" altLang="en-US" sz="105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8032">
                <a:tc>
                  <a:txBody>
                    <a:bodyPr/>
                    <a:lstStyle/>
                    <a:p>
                      <a:r>
                        <a:rPr kumimoji="1" lang="ja-JP" altLang="en-US" sz="1050" dirty="0" smtClean="0">
                          <a:latin typeface="ＭＳ Ｐ明朝" pitchFamily="18" charset="-128"/>
                          <a:ea typeface="ＭＳ Ｐ明朝" pitchFamily="18" charset="-128"/>
                        </a:rPr>
                        <a:t>発注全体</a:t>
                      </a:r>
                      <a:endParaRPr kumimoji="1" lang="ja-JP" altLang="en-US" sz="1050" dirty="0">
                        <a:latin typeface="ＭＳ Ｐ明朝" pitchFamily="18" charset="-128"/>
                        <a:ea typeface="ＭＳ Ｐ明朝" pitchFamily="18" charset="-128"/>
                      </a:endParaRPr>
                    </a:p>
                  </a:txBody>
                  <a:tcP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050" dirty="0" smtClean="0">
                          <a:latin typeface="ＭＳ Ｐ明朝" pitchFamily="18" charset="-128"/>
                          <a:ea typeface="ＭＳ Ｐ明朝" pitchFamily="18" charset="-128"/>
                        </a:rPr>
                        <a:t>2,077</a:t>
                      </a:r>
                      <a:endParaRPr kumimoji="1" lang="ja-JP" altLang="en-US" sz="1050" dirty="0">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050" dirty="0" smtClean="0">
                          <a:latin typeface="ＭＳ Ｐ明朝" pitchFamily="18" charset="-128"/>
                          <a:ea typeface="ＭＳ Ｐ明朝" pitchFamily="18" charset="-128"/>
                        </a:rPr>
                        <a:t>660</a:t>
                      </a:r>
                      <a:r>
                        <a:rPr kumimoji="1" lang="ja-JP" altLang="en-US" sz="1050" dirty="0" smtClean="0">
                          <a:latin typeface="ＭＳ Ｐ明朝" pitchFamily="18" charset="-128"/>
                          <a:ea typeface="ＭＳ Ｐ明朝" pitchFamily="18" charset="-128"/>
                        </a:rPr>
                        <a:t>億円</a:t>
                      </a:r>
                      <a:endParaRPr kumimoji="1" lang="ja-JP" altLang="en-US" sz="1050" dirty="0">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050" dirty="0" smtClean="0">
                          <a:latin typeface="ＭＳ Ｐ明朝" pitchFamily="18" charset="-128"/>
                          <a:ea typeface="ＭＳ Ｐ明朝" pitchFamily="18" charset="-128"/>
                        </a:rPr>
                        <a:t>100</a:t>
                      </a:r>
                      <a:endParaRPr kumimoji="1" lang="ja-JP" altLang="en-US" sz="1050" dirty="0">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8032">
                <a:tc>
                  <a:txBody>
                    <a:bodyPr/>
                    <a:lstStyle/>
                    <a:p>
                      <a:r>
                        <a:rPr kumimoji="1" lang="en-US" altLang="ja-JP" sz="1050" dirty="0" smtClean="0">
                          <a:latin typeface="ＭＳ Ｐ明朝" pitchFamily="18" charset="-128"/>
                          <a:ea typeface="ＭＳ Ｐ明朝" pitchFamily="18" charset="-128"/>
                        </a:rPr>
                        <a:t>5</a:t>
                      </a:r>
                      <a:r>
                        <a:rPr kumimoji="1" lang="ja-JP" altLang="en-US" sz="1050" dirty="0" smtClean="0">
                          <a:latin typeface="ＭＳ Ｐ明朝" pitchFamily="18" charset="-128"/>
                          <a:ea typeface="ＭＳ Ｐ明朝" pitchFamily="18" charset="-128"/>
                        </a:rPr>
                        <a:t>億円以上</a:t>
                      </a:r>
                      <a:endParaRPr kumimoji="1" lang="ja-JP" altLang="en-US" sz="1050" dirty="0">
                        <a:latin typeface="ＭＳ Ｐ明朝" pitchFamily="18" charset="-128"/>
                        <a:ea typeface="ＭＳ Ｐ明朝" pitchFamily="18" charset="-128"/>
                      </a:endParaRPr>
                    </a:p>
                  </a:txBody>
                  <a:tcP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050" dirty="0" smtClean="0">
                          <a:latin typeface="ＭＳ Ｐ明朝" pitchFamily="18" charset="-128"/>
                          <a:ea typeface="ＭＳ Ｐ明朝" pitchFamily="18" charset="-128"/>
                        </a:rPr>
                        <a:t>15</a:t>
                      </a:r>
                      <a:endParaRPr kumimoji="1" lang="ja-JP" altLang="en-US" sz="1050" dirty="0">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050" dirty="0" smtClean="0">
                          <a:latin typeface="ＭＳ Ｐ明朝" pitchFamily="18" charset="-128"/>
                          <a:ea typeface="ＭＳ Ｐ明朝" pitchFamily="18" charset="-128"/>
                        </a:rPr>
                        <a:t>122</a:t>
                      </a:r>
                      <a:r>
                        <a:rPr kumimoji="1" lang="ja-JP" altLang="en-US" sz="1050" dirty="0" smtClean="0">
                          <a:latin typeface="ＭＳ Ｐ明朝" pitchFamily="18" charset="-128"/>
                          <a:ea typeface="ＭＳ Ｐ明朝" pitchFamily="18" charset="-128"/>
                        </a:rPr>
                        <a:t>億円</a:t>
                      </a:r>
                      <a:endParaRPr kumimoji="1" lang="ja-JP" altLang="en-US" sz="1050" dirty="0">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050" dirty="0" smtClean="0">
                          <a:latin typeface="ＭＳ Ｐ明朝" pitchFamily="18" charset="-128"/>
                          <a:ea typeface="ＭＳ Ｐ明朝" pitchFamily="18" charset="-128"/>
                        </a:rPr>
                        <a:t>18.4</a:t>
                      </a:r>
                      <a:endParaRPr kumimoji="1" lang="ja-JP" altLang="en-US" sz="1050" dirty="0">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32048">
                <a:tc>
                  <a:txBody>
                    <a:bodyPr/>
                    <a:lstStyle/>
                    <a:p>
                      <a:r>
                        <a:rPr kumimoji="1" lang="en-US" altLang="ja-JP" sz="1050" dirty="0" smtClean="0">
                          <a:latin typeface="ＭＳ Ｐ明朝" pitchFamily="18" charset="-128"/>
                          <a:ea typeface="ＭＳ Ｐ明朝" pitchFamily="18" charset="-128"/>
                        </a:rPr>
                        <a:t>2</a:t>
                      </a:r>
                      <a:r>
                        <a:rPr kumimoji="1" lang="ja-JP" altLang="en-US" sz="1050" dirty="0" smtClean="0">
                          <a:latin typeface="ＭＳ Ｐ明朝" pitchFamily="18" charset="-128"/>
                          <a:ea typeface="ＭＳ Ｐ明朝" pitchFamily="18" charset="-128"/>
                        </a:rPr>
                        <a:t>～</a:t>
                      </a:r>
                      <a:r>
                        <a:rPr kumimoji="1" lang="en-US" altLang="ja-JP" sz="1050" dirty="0" smtClean="0">
                          <a:latin typeface="ＭＳ Ｐ明朝" pitchFamily="18" charset="-128"/>
                          <a:ea typeface="ＭＳ Ｐ明朝" pitchFamily="18" charset="-128"/>
                        </a:rPr>
                        <a:t>5</a:t>
                      </a:r>
                      <a:r>
                        <a:rPr kumimoji="1" lang="ja-JP" altLang="en-US" sz="1050" dirty="0" smtClean="0">
                          <a:latin typeface="ＭＳ Ｐ明朝" pitchFamily="18" charset="-128"/>
                          <a:ea typeface="ＭＳ Ｐ明朝" pitchFamily="18" charset="-128"/>
                        </a:rPr>
                        <a:t>億円</a:t>
                      </a:r>
                      <a:endParaRPr kumimoji="1" lang="en-US" altLang="ja-JP" sz="1050" dirty="0" smtClean="0">
                        <a:latin typeface="ＭＳ Ｐ明朝" pitchFamily="18" charset="-128"/>
                        <a:ea typeface="ＭＳ Ｐ明朝" pitchFamily="18" charset="-128"/>
                      </a:endParaRPr>
                    </a:p>
                    <a:p>
                      <a:r>
                        <a:rPr kumimoji="1" lang="ja-JP" altLang="en-US" sz="1050" dirty="0" smtClean="0">
                          <a:latin typeface="ＭＳ Ｐ明朝" pitchFamily="18" charset="-128"/>
                          <a:ea typeface="ＭＳ Ｐ明朝" pitchFamily="18" charset="-128"/>
                        </a:rPr>
                        <a:t>プラント工事</a:t>
                      </a:r>
                      <a:endParaRPr kumimoji="1" lang="ja-JP" altLang="en-US" sz="1050" dirty="0">
                        <a:latin typeface="ＭＳ Ｐ明朝" pitchFamily="18" charset="-128"/>
                        <a:ea typeface="ＭＳ Ｐ明朝" pitchFamily="18" charset="-128"/>
                      </a:endParaRPr>
                    </a:p>
                  </a:txBody>
                  <a:tcP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kumimoji="1" lang="en-US" altLang="ja-JP" sz="1050" dirty="0" smtClean="0">
                          <a:latin typeface="ＭＳ Ｐ明朝" pitchFamily="18" charset="-128"/>
                          <a:ea typeface="ＭＳ Ｐ明朝" pitchFamily="18" charset="-128"/>
                        </a:rPr>
                        <a:t>7</a:t>
                      </a:r>
                      <a:endParaRPr kumimoji="1" lang="ja-JP" altLang="en-US" sz="1050" dirty="0">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kumimoji="1" lang="en-US" altLang="ja-JP" sz="1050" dirty="0" smtClean="0">
                          <a:latin typeface="ＭＳ Ｐ明朝" pitchFamily="18" charset="-128"/>
                          <a:ea typeface="ＭＳ Ｐ明朝" pitchFamily="18" charset="-128"/>
                        </a:rPr>
                        <a:t>22</a:t>
                      </a:r>
                      <a:r>
                        <a:rPr kumimoji="1" lang="ja-JP" altLang="en-US" sz="1050" dirty="0" smtClean="0">
                          <a:latin typeface="ＭＳ Ｐ明朝" pitchFamily="18" charset="-128"/>
                          <a:ea typeface="ＭＳ Ｐ明朝" pitchFamily="18" charset="-128"/>
                        </a:rPr>
                        <a:t>億円</a:t>
                      </a:r>
                      <a:endParaRPr kumimoji="1" lang="ja-JP" altLang="en-US" sz="1050" dirty="0">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kumimoji="1" lang="en-US" altLang="ja-JP" sz="1050" dirty="0" smtClean="0">
                          <a:latin typeface="ＭＳ Ｐ明朝" pitchFamily="18" charset="-128"/>
                          <a:ea typeface="ＭＳ Ｐ明朝" pitchFamily="18" charset="-128"/>
                        </a:rPr>
                        <a:t>3.4</a:t>
                      </a:r>
                      <a:endParaRPr kumimoji="1" lang="ja-JP" altLang="en-US" sz="1050" dirty="0">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8" name="角丸四角形 7"/>
          <p:cNvSpPr/>
          <p:nvPr/>
        </p:nvSpPr>
        <p:spPr>
          <a:xfrm>
            <a:off x="2636912" y="1691680"/>
            <a:ext cx="3240360" cy="792088"/>
          </a:xfrm>
          <a:prstGeom prst="round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大かっこ 8"/>
          <p:cNvSpPr/>
          <p:nvPr/>
        </p:nvSpPr>
        <p:spPr>
          <a:xfrm>
            <a:off x="3068960" y="2627784"/>
            <a:ext cx="3240360" cy="1152128"/>
          </a:xfrm>
          <a:prstGeom prst="bracketPair">
            <a:avLst/>
          </a:prstGeom>
          <a:solidFill>
            <a:srgbClr val="FFFF00"/>
          </a:solidFill>
          <a:ln w="31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050" dirty="0" smtClean="0">
                <a:latin typeface="ＭＳ Ｐ明朝" pitchFamily="18" charset="-128"/>
                <a:ea typeface="ＭＳ Ｐ明朝" pitchFamily="18" charset="-128"/>
              </a:rPr>
              <a:t>・「私は道路工事で働いているが、</a:t>
            </a:r>
            <a:r>
              <a:rPr kumimoji="1" lang="en-US" altLang="ja-JP" sz="1050" dirty="0" smtClean="0">
                <a:latin typeface="ＭＳ Ｐ明朝" pitchFamily="18" charset="-128"/>
                <a:ea typeface="ＭＳ Ｐ明朝" pitchFamily="18" charset="-128"/>
              </a:rPr>
              <a:t>7,500</a:t>
            </a:r>
            <a:r>
              <a:rPr kumimoji="1" lang="ja-JP" altLang="en-US" sz="1050" dirty="0" smtClean="0">
                <a:latin typeface="ＭＳ Ｐ明朝" pitchFamily="18" charset="-128"/>
                <a:ea typeface="ＭＳ Ｐ明朝" pitchFamily="18" charset="-128"/>
              </a:rPr>
              <a:t>円です」との相談に対応窓口が不明。元請責任で解決する労働組合の活動が重要となる。</a:t>
            </a:r>
            <a:endParaRPr kumimoji="1" lang="en-US" altLang="ja-JP" sz="1050" dirty="0" smtClean="0">
              <a:latin typeface="ＭＳ Ｐ明朝" pitchFamily="18" charset="-128"/>
              <a:ea typeface="ＭＳ Ｐ明朝" pitchFamily="18" charset="-128"/>
            </a:endParaRPr>
          </a:p>
          <a:p>
            <a:r>
              <a:rPr lang="ja-JP" altLang="en-US" sz="1050" dirty="0" smtClean="0">
                <a:latin typeface="ＭＳ Ｐ明朝" pitchFamily="18" charset="-128"/>
                <a:ea typeface="ＭＳ Ｐ明朝" pitchFamily="18" charset="-128"/>
              </a:rPr>
              <a:t>・</a:t>
            </a:r>
            <a:r>
              <a:rPr lang="en-US" altLang="ja-JP" sz="1050" dirty="0" smtClean="0">
                <a:latin typeface="ＭＳ Ｐ明朝" pitchFamily="18" charset="-128"/>
                <a:ea typeface="ＭＳ Ｐ明朝" pitchFamily="18" charset="-128"/>
              </a:rPr>
              <a:t>8</a:t>
            </a:r>
            <a:r>
              <a:rPr lang="ja-JP" altLang="en-US" sz="1050" dirty="0" smtClean="0">
                <a:latin typeface="ＭＳ Ｐ明朝" pitchFamily="18" charset="-128"/>
                <a:ea typeface="ＭＳ Ｐ明朝" pitchFamily="18" charset="-128"/>
              </a:rPr>
              <a:t>割、</a:t>
            </a:r>
            <a:r>
              <a:rPr lang="en-US" altLang="ja-JP" sz="1050" dirty="0" smtClean="0">
                <a:latin typeface="ＭＳ Ｐ明朝" pitchFamily="18" charset="-128"/>
                <a:ea typeface="ＭＳ Ｐ明朝" pitchFamily="18" charset="-128"/>
              </a:rPr>
              <a:t>9</a:t>
            </a:r>
            <a:r>
              <a:rPr lang="ja-JP" altLang="en-US" sz="1050" dirty="0" smtClean="0">
                <a:latin typeface="ＭＳ Ｐ明朝" pitchFamily="18" charset="-128"/>
                <a:ea typeface="ＭＳ Ｐ明朝" pitchFamily="18" charset="-128"/>
              </a:rPr>
              <a:t>割のポイントは、企業の「腹を痛める」話ではないこと。すなわち積算額の</a:t>
            </a:r>
            <a:r>
              <a:rPr lang="en-US" altLang="ja-JP" sz="1050" dirty="0" smtClean="0">
                <a:latin typeface="ＭＳ Ｐ明朝" pitchFamily="18" charset="-128"/>
                <a:ea typeface="ＭＳ Ｐ明朝" pitchFamily="18" charset="-128"/>
              </a:rPr>
              <a:t>10</a:t>
            </a:r>
            <a:r>
              <a:rPr lang="ja-JP" altLang="en-US" sz="1050" dirty="0" smtClean="0">
                <a:latin typeface="ＭＳ Ｐ明朝" pitchFamily="18" charset="-128"/>
                <a:ea typeface="ＭＳ Ｐ明朝" pitchFamily="18" charset="-128"/>
              </a:rPr>
              <a:t>割を超えると理屈上は企業の負担増となる。</a:t>
            </a:r>
            <a:endParaRPr kumimoji="1" lang="ja-JP" altLang="en-US" sz="1050" dirty="0">
              <a:latin typeface="ＭＳ Ｐ明朝" pitchFamily="18" charset="-128"/>
              <a:ea typeface="ＭＳ Ｐ明朝" pitchFamily="18" charset="-128"/>
            </a:endParaRPr>
          </a:p>
        </p:txBody>
      </p:sp>
      <p:sp>
        <p:nvSpPr>
          <p:cNvPr id="10" name="正方形/長方形 9"/>
          <p:cNvSpPr/>
          <p:nvPr/>
        </p:nvSpPr>
        <p:spPr>
          <a:xfrm>
            <a:off x="548680" y="3995936"/>
            <a:ext cx="5400600" cy="309634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dirty="0" smtClean="0">
                <a:solidFill>
                  <a:schemeClr val="tx1"/>
                </a:solidFill>
              </a:rPr>
              <a:t>〔</a:t>
            </a:r>
            <a:r>
              <a:rPr kumimoji="1" lang="ja-JP" altLang="en-US" sz="1050" dirty="0" smtClean="0">
                <a:solidFill>
                  <a:schemeClr val="tx1"/>
                </a:solidFill>
              </a:rPr>
              <a:t>業務委託の場合</a:t>
            </a:r>
            <a:r>
              <a:rPr kumimoji="1" lang="en-US" altLang="ja-JP" sz="1050" dirty="0" smtClean="0">
                <a:solidFill>
                  <a:schemeClr val="tx1"/>
                </a:solidFill>
              </a:rPr>
              <a:t>〕</a:t>
            </a:r>
          </a:p>
          <a:p>
            <a:endParaRPr lang="en-US" altLang="ja-JP" sz="1050" dirty="0" smtClean="0">
              <a:solidFill>
                <a:schemeClr val="tx1"/>
              </a:solidFill>
            </a:endParaRPr>
          </a:p>
          <a:p>
            <a:endParaRPr kumimoji="1" lang="en-US" altLang="ja-JP" sz="1050" dirty="0" smtClean="0">
              <a:solidFill>
                <a:schemeClr val="tx1"/>
              </a:solidFill>
            </a:endParaRPr>
          </a:p>
          <a:p>
            <a:endParaRPr lang="en-US" altLang="ja-JP" sz="1050" dirty="0" smtClean="0">
              <a:solidFill>
                <a:schemeClr val="tx1"/>
              </a:solidFill>
            </a:endParaRPr>
          </a:p>
          <a:p>
            <a:endParaRPr kumimoji="1" lang="en-US" altLang="ja-JP" sz="1050" dirty="0" smtClean="0">
              <a:solidFill>
                <a:schemeClr val="tx1"/>
              </a:solidFill>
            </a:endParaRPr>
          </a:p>
          <a:p>
            <a:endParaRPr lang="en-US" altLang="ja-JP" sz="1050" dirty="0" smtClean="0">
              <a:solidFill>
                <a:schemeClr val="tx1"/>
              </a:solidFill>
            </a:endParaRPr>
          </a:p>
          <a:p>
            <a:endParaRPr kumimoji="1" lang="en-US" altLang="ja-JP" sz="1050" dirty="0" smtClean="0">
              <a:solidFill>
                <a:schemeClr val="tx1"/>
              </a:solidFill>
            </a:endParaRPr>
          </a:p>
          <a:p>
            <a:endParaRPr lang="en-US" altLang="ja-JP" sz="1050" dirty="0" smtClean="0">
              <a:solidFill>
                <a:schemeClr val="tx1"/>
              </a:solidFill>
            </a:endParaRPr>
          </a:p>
          <a:p>
            <a:endParaRPr kumimoji="1" lang="en-US" altLang="ja-JP" sz="1050" dirty="0" smtClean="0">
              <a:solidFill>
                <a:schemeClr val="tx1"/>
              </a:solidFill>
            </a:endParaRPr>
          </a:p>
          <a:p>
            <a:endParaRPr lang="en-US" altLang="ja-JP" sz="1050" dirty="0" smtClean="0">
              <a:solidFill>
                <a:schemeClr val="tx1"/>
              </a:solidFill>
            </a:endParaRPr>
          </a:p>
          <a:p>
            <a:endParaRPr kumimoji="1" lang="en-US" altLang="ja-JP" sz="1050" dirty="0" smtClean="0">
              <a:solidFill>
                <a:schemeClr val="tx1"/>
              </a:solidFill>
            </a:endParaRPr>
          </a:p>
          <a:p>
            <a:endParaRPr lang="en-US" altLang="ja-JP" sz="1050" dirty="0" smtClean="0">
              <a:solidFill>
                <a:schemeClr val="tx1"/>
              </a:solidFill>
            </a:endParaRPr>
          </a:p>
          <a:p>
            <a:endParaRPr kumimoji="1" lang="en-US" altLang="ja-JP" sz="1050" dirty="0" smtClean="0">
              <a:solidFill>
                <a:schemeClr val="tx1"/>
              </a:solidFill>
            </a:endParaRPr>
          </a:p>
          <a:p>
            <a:endParaRPr lang="en-US" altLang="ja-JP" sz="1050" dirty="0" smtClean="0">
              <a:solidFill>
                <a:schemeClr val="tx1"/>
              </a:solidFill>
            </a:endParaRPr>
          </a:p>
          <a:p>
            <a:endParaRPr kumimoji="1" lang="en-US" altLang="ja-JP" sz="1050" dirty="0" smtClean="0">
              <a:solidFill>
                <a:schemeClr val="tx1"/>
              </a:solidFill>
            </a:endParaRPr>
          </a:p>
          <a:p>
            <a:endParaRPr kumimoji="1" lang="en-US" altLang="ja-JP" sz="1050" dirty="0" smtClean="0">
              <a:solidFill>
                <a:schemeClr val="tx1"/>
              </a:solidFill>
            </a:endParaRPr>
          </a:p>
          <a:p>
            <a:pPr algn="ctr"/>
            <a:endParaRPr kumimoji="1" lang="ja-JP" altLang="en-US" dirty="0"/>
          </a:p>
        </p:txBody>
      </p:sp>
      <p:graphicFrame>
        <p:nvGraphicFramePr>
          <p:cNvPr id="11" name="表 10"/>
          <p:cNvGraphicFramePr>
            <a:graphicFrameLocks noGrp="1"/>
          </p:cNvGraphicFramePr>
          <p:nvPr/>
        </p:nvGraphicFramePr>
        <p:xfrm>
          <a:off x="1772816" y="4139952"/>
          <a:ext cx="4104456" cy="1988820"/>
        </p:xfrm>
        <a:graphic>
          <a:graphicData uri="http://schemas.openxmlformats.org/drawingml/2006/table">
            <a:tbl>
              <a:tblPr firstRow="1" bandRow="1">
                <a:tableStyleId>{5C22544A-7EE6-4342-B048-85BDC9FD1C3A}</a:tableStyleId>
              </a:tblPr>
              <a:tblGrid>
                <a:gridCol w="1011365"/>
                <a:gridCol w="505683"/>
                <a:gridCol w="794644"/>
                <a:gridCol w="492439"/>
                <a:gridCol w="735647"/>
                <a:gridCol w="564678"/>
              </a:tblGrid>
              <a:tr h="218507">
                <a:tc>
                  <a:txBody>
                    <a:bodyPr/>
                    <a:lstStyle/>
                    <a:p>
                      <a:endParaRPr kumimoji="1" lang="ja-JP" altLang="en-US" sz="1050" b="0" dirty="0">
                        <a:solidFill>
                          <a:schemeClr val="tx1"/>
                        </a:solidFill>
                        <a:latin typeface="ＭＳ Ｐ明朝" pitchFamily="18" charset="-128"/>
                        <a:ea typeface="ＭＳ Ｐ明朝" pitchFamily="18" charset="-128"/>
                      </a:endParaRPr>
                    </a:p>
                  </a:txBody>
                  <a:tcPr>
                    <a:lnL w="12700" cmpd="sng">
                      <a:noFill/>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kumimoji="1" lang="ja-JP" altLang="en-US" sz="1050" b="0" dirty="0" smtClean="0">
                          <a:solidFill>
                            <a:schemeClr val="tx1"/>
                          </a:solidFill>
                          <a:latin typeface="ＭＳ Ｐ明朝" pitchFamily="18" charset="-128"/>
                          <a:ea typeface="ＭＳ Ｐ明朝" pitchFamily="18" charset="-128"/>
                        </a:rPr>
                        <a:t>全体</a:t>
                      </a:r>
                      <a:r>
                        <a:rPr kumimoji="1" lang="en-US" altLang="ja-JP" sz="1050" b="0" dirty="0" smtClean="0">
                          <a:solidFill>
                            <a:schemeClr val="tx1"/>
                          </a:solidFill>
                          <a:latin typeface="ＭＳ Ｐ明朝" pitchFamily="18" charset="-128"/>
                          <a:ea typeface="ＭＳ Ｐ明朝" pitchFamily="18" charset="-128"/>
                        </a:rPr>
                        <a:t>(A)</a:t>
                      </a:r>
                      <a:endParaRPr kumimoji="1" lang="ja-JP" altLang="en-US" sz="105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dirty="0"/>
                    </a:p>
                  </a:txBody>
                  <a:tcPr/>
                </a:tc>
                <a:tc gridSpan="2">
                  <a:txBody>
                    <a:bodyPr/>
                    <a:lstStyle/>
                    <a:p>
                      <a:r>
                        <a:rPr kumimoji="1" lang="en-US" altLang="ja-JP" sz="1050" b="0" dirty="0" smtClean="0">
                          <a:solidFill>
                            <a:schemeClr val="tx1"/>
                          </a:solidFill>
                          <a:latin typeface="ＭＳ Ｐ明朝" pitchFamily="18" charset="-128"/>
                          <a:ea typeface="ＭＳ Ｐ明朝" pitchFamily="18" charset="-128"/>
                        </a:rPr>
                        <a:t>1000</a:t>
                      </a:r>
                      <a:r>
                        <a:rPr kumimoji="1" lang="ja-JP" altLang="en-US" sz="1050" b="0" dirty="0" smtClean="0">
                          <a:solidFill>
                            <a:schemeClr val="tx1"/>
                          </a:solidFill>
                          <a:latin typeface="ＭＳ Ｐ明朝" pitchFamily="18" charset="-128"/>
                          <a:ea typeface="ＭＳ Ｐ明朝" pitchFamily="18" charset="-128"/>
                        </a:rPr>
                        <a:t>万円以上（</a:t>
                      </a:r>
                      <a:r>
                        <a:rPr kumimoji="1" lang="en-US" altLang="ja-JP" sz="1050" b="0" dirty="0" smtClean="0">
                          <a:solidFill>
                            <a:schemeClr val="tx1"/>
                          </a:solidFill>
                          <a:latin typeface="ＭＳ Ｐ明朝" pitchFamily="18" charset="-128"/>
                          <a:ea typeface="ＭＳ Ｐ明朝" pitchFamily="18" charset="-128"/>
                        </a:rPr>
                        <a:t>B)</a:t>
                      </a:r>
                      <a:endParaRPr kumimoji="1" lang="ja-JP" altLang="en-US" sz="105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dirty="0"/>
                    </a:p>
                  </a:txBody>
                  <a:tcPr/>
                </a:tc>
                <a:tc rowSpan="2">
                  <a:txBody>
                    <a:bodyPr/>
                    <a:lstStyle/>
                    <a:p>
                      <a:r>
                        <a:rPr kumimoji="1" lang="en-US" altLang="ja-JP" sz="1050" b="0" dirty="0" smtClean="0">
                          <a:solidFill>
                            <a:schemeClr val="tx1"/>
                          </a:solidFill>
                          <a:latin typeface="ＭＳ Ｐ明朝" pitchFamily="18" charset="-128"/>
                          <a:ea typeface="ＭＳ Ｐ明朝" pitchFamily="18" charset="-128"/>
                        </a:rPr>
                        <a:t>B/A</a:t>
                      </a:r>
                    </a:p>
                  </a:txBody>
                  <a:tcPr>
                    <a:lnL w="3175" cap="flat" cmpd="sng" algn="ctr">
                      <a:solidFill>
                        <a:schemeClr val="tx1"/>
                      </a:solidFill>
                      <a:prstDash val="solid"/>
                      <a:round/>
                      <a:headEnd type="none" w="med" len="med"/>
                      <a:tailEnd type="none" w="med" len="med"/>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18507">
                <a:tc>
                  <a:txBody>
                    <a:bodyPr/>
                    <a:lstStyle/>
                    <a:p>
                      <a:endParaRPr kumimoji="1" lang="ja-JP" altLang="en-US" sz="1050" b="0" dirty="0">
                        <a:solidFill>
                          <a:schemeClr val="tx1"/>
                        </a:solidFill>
                        <a:latin typeface="ＭＳ Ｐ明朝" pitchFamily="18" charset="-128"/>
                        <a:ea typeface="ＭＳ Ｐ明朝" pitchFamily="18" charset="-128"/>
                      </a:endParaRPr>
                    </a:p>
                  </a:txBody>
                  <a:tcP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0" dirty="0" smtClean="0">
                          <a:solidFill>
                            <a:schemeClr val="tx1"/>
                          </a:solidFill>
                          <a:latin typeface="ＭＳ Ｐ明朝" pitchFamily="18" charset="-128"/>
                          <a:ea typeface="ＭＳ Ｐ明朝" pitchFamily="18" charset="-128"/>
                        </a:rPr>
                        <a:t>件数</a:t>
                      </a:r>
                      <a:endParaRPr kumimoji="1" lang="ja-JP" altLang="en-US" sz="105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0" dirty="0" smtClean="0">
                          <a:solidFill>
                            <a:schemeClr val="tx1"/>
                          </a:solidFill>
                          <a:latin typeface="ＭＳ Ｐ明朝" pitchFamily="18" charset="-128"/>
                          <a:ea typeface="ＭＳ Ｐ明朝" pitchFamily="18" charset="-128"/>
                        </a:rPr>
                        <a:t>金額</a:t>
                      </a:r>
                      <a:r>
                        <a:rPr kumimoji="1" lang="ja-JP" altLang="en-US" sz="800" b="0" dirty="0" smtClean="0">
                          <a:solidFill>
                            <a:schemeClr val="tx1"/>
                          </a:solidFill>
                          <a:latin typeface="ＭＳ Ｐ明朝" pitchFamily="18" charset="-128"/>
                          <a:ea typeface="ＭＳ Ｐ明朝" pitchFamily="18" charset="-128"/>
                        </a:rPr>
                        <a:t>千円</a:t>
                      </a:r>
                      <a:endParaRPr kumimoji="1" lang="ja-JP" altLang="en-US" sz="80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0" dirty="0" smtClean="0">
                          <a:solidFill>
                            <a:schemeClr val="tx1"/>
                          </a:solidFill>
                          <a:latin typeface="ＭＳ Ｐ明朝" pitchFamily="18" charset="-128"/>
                          <a:ea typeface="ＭＳ Ｐ明朝" pitchFamily="18" charset="-128"/>
                        </a:rPr>
                        <a:t>件数</a:t>
                      </a:r>
                      <a:endParaRPr kumimoji="1" lang="ja-JP" altLang="en-US" sz="105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0" dirty="0" smtClean="0">
                          <a:solidFill>
                            <a:schemeClr val="tx1"/>
                          </a:solidFill>
                          <a:latin typeface="ＭＳ Ｐ明朝" pitchFamily="18" charset="-128"/>
                          <a:ea typeface="ＭＳ Ｐ明朝" pitchFamily="18" charset="-128"/>
                        </a:rPr>
                        <a:t>金額</a:t>
                      </a:r>
                      <a:r>
                        <a:rPr kumimoji="1" lang="ja-JP" altLang="en-US" sz="800" b="0" dirty="0" smtClean="0">
                          <a:solidFill>
                            <a:schemeClr val="tx1"/>
                          </a:solidFill>
                          <a:latin typeface="ＭＳ Ｐ明朝" pitchFamily="18" charset="-128"/>
                          <a:ea typeface="ＭＳ Ｐ明朝" pitchFamily="18" charset="-128"/>
                        </a:rPr>
                        <a:t>千円</a:t>
                      </a:r>
                      <a:endParaRPr kumimoji="1" lang="ja-JP" altLang="en-US" sz="80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sz="105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5755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ＭＳ Ｐ明朝" pitchFamily="18" charset="-128"/>
                          <a:ea typeface="ＭＳ Ｐ明朝" pitchFamily="18" charset="-128"/>
                        </a:rPr>
                        <a:t>庁舎等清掃</a:t>
                      </a:r>
                      <a:endParaRPr kumimoji="1" lang="ja-JP" altLang="en-US" sz="1050" b="0" dirty="0">
                        <a:solidFill>
                          <a:schemeClr val="tx1"/>
                        </a:solidFill>
                        <a:latin typeface="ＭＳ Ｐ明朝" pitchFamily="18" charset="-128"/>
                        <a:ea typeface="ＭＳ Ｐ明朝" pitchFamily="18" charset="-128"/>
                      </a:endParaRPr>
                    </a:p>
                  </a:txBody>
                  <a:tcP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050" b="0" dirty="0" smtClean="0">
                          <a:solidFill>
                            <a:schemeClr val="tx1"/>
                          </a:solidFill>
                          <a:latin typeface="ＭＳ Ｐ明朝" pitchFamily="18" charset="-128"/>
                          <a:ea typeface="ＭＳ Ｐ明朝" pitchFamily="18" charset="-128"/>
                        </a:rPr>
                        <a:t>169</a:t>
                      </a:r>
                      <a:endParaRPr kumimoji="1" lang="ja-JP" altLang="en-US" sz="1050" b="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050" b="0" dirty="0" smtClean="0">
                          <a:solidFill>
                            <a:schemeClr val="tx1"/>
                          </a:solidFill>
                          <a:latin typeface="ＭＳ Ｐ明朝" pitchFamily="18" charset="-128"/>
                          <a:ea typeface="ＭＳ Ｐ明朝" pitchFamily="18" charset="-128"/>
                        </a:rPr>
                        <a:t>966,162</a:t>
                      </a:r>
                      <a:endParaRPr kumimoji="1" lang="ja-JP" altLang="en-US" sz="1050" b="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050" b="0" dirty="0" smtClean="0">
                          <a:solidFill>
                            <a:schemeClr val="tx1"/>
                          </a:solidFill>
                          <a:latin typeface="ＭＳ Ｐ明朝" pitchFamily="18" charset="-128"/>
                          <a:ea typeface="ＭＳ Ｐ明朝" pitchFamily="18" charset="-128"/>
                        </a:rPr>
                        <a:t>51</a:t>
                      </a:r>
                      <a:endParaRPr kumimoji="1" lang="ja-JP" altLang="en-US" sz="1050" b="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050" b="0" dirty="0" smtClean="0">
                          <a:solidFill>
                            <a:schemeClr val="tx1"/>
                          </a:solidFill>
                          <a:latin typeface="ＭＳ Ｐ明朝" pitchFamily="18" charset="-128"/>
                          <a:ea typeface="ＭＳ Ｐ明朝" pitchFamily="18" charset="-128"/>
                        </a:rPr>
                        <a:t>647,751</a:t>
                      </a:r>
                      <a:endParaRPr kumimoji="1" lang="ja-JP" altLang="en-US" sz="1050" b="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50" b="0" dirty="0" smtClean="0">
                          <a:solidFill>
                            <a:schemeClr val="tx1"/>
                          </a:solidFill>
                          <a:latin typeface="ＭＳ Ｐ明朝" pitchFamily="18" charset="-128"/>
                          <a:ea typeface="ＭＳ Ｐ明朝" pitchFamily="18" charset="-128"/>
                        </a:rPr>
                        <a:t>67.0</a:t>
                      </a:r>
                      <a:endParaRPr kumimoji="1" lang="ja-JP" altLang="en-US" sz="1050" b="0" dirty="0" smtClean="0">
                        <a:solidFill>
                          <a:schemeClr val="tx1"/>
                        </a:solidFill>
                        <a:latin typeface="ＭＳ Ｐ明朝" pitchFamily="18" charset="-128"/>
                        <a:ea typeface="ＭＳ Ｐ明朝" pitchFamily="18" charset="-128"/>
                      </a:endParaRPr>
                    </a:p>
                    <a:p>
                      <a:pPr algn="r"/>
                      <a:endParaRPr kumimoji="1" lang="ja-JP" altLang="en-US" sz="1050" b="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5755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ＭＳ Ｐ明朝" pitchFamily="18" charset="-128"/>
                          <a:ea typeface="ＭＳ Ｐ明朝" pitchFamily="18" charset="-128"/>
                        </a:rPr>
                        <a:t>庁舎等警備</a:t>
                      </a:r>
                    </a:p>
                    <a:p>
                      <a:pPr algn="r"/>
                      <a:endParaRPr kumimoji="1" lang="ja-JP" altLang="en-US" sz="1050" b="0" dirty="0">
                        <a:solidFill>
                          <a:schemeClr val="tx1"/>
                        </a:solidFill>
                        <a:latin typeface="ＭＳ Ｐ明朝" pitchFamily="18" charset="-128"/>
                        <a:ea typeface="ＭＳ Ｐ明朝" pitchFamily="18" charset="-128"/>
                      </a:endParaRPr>
                    </a:p>
                  </a:txBody>
                  <a:tcP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050" b="0" dirty="0" smtClean="0">
                          <a:solidFill>
                            <a:schemeClr val="tx1"/>
                          </a:solidFill>
                          <a:latin typeface="ＭＳ Ｐ明朝" pitchFamily="18" charset="-128"/>
                          <a:ea typeface="ＭＳ Ｐ明朝" pitchFamily="18" charset="-128"/>
                        </a:rPr>
                        <a:t>211</a:t>
                      </a:r>
                      <a:endParaRPr kumimoji="1" lang="ja-JP" altLang="en-US" sz="1050" b="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050" b="0" dirty="0" smtClean="0">
                          <a:solidFill>
                            <a:schemeClr val="tx1"/>
                          </a:solidFill>
                          <a:latin typeface="ＭＳ Ｐ明朝" pitchFamily="18" charset="-128"/>
                          <a:ea typeface="ＭＳ Ｐ明朝" pitchFamily="18" charset="-128"/>
                        </a:rPr>
                        <a:t>777,152</a:t>
                      </a:r>
                      <a:endParaRPr kumimoji="1" lang="ja-JP" altLang="en-US" sz="1050" b="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050" b="0" dirty="0" smtClean="0">
                          <a:solidFill>
                            <a:schemeClr val="tx1"/>
                          </a:solidFill>
                          <a:latin typeface="ＭＳ Ｐ明朝" pitchFamily="18" charset="-128"/>
                          <a:ea typeface="ＭＳ Ｐ明朝" pitchFamily="18" charset="-128"/>
                        </a:rPr>
                        <a:t>36</a:t>
                      </a:r>
                      <a:endParaRPr kumimoji="1" lang="ja-JP" altLang="en-US" sz="1050" b="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050" b="0" dirty="0" smtClean="0">
                          <a:solidFill>
                            <a:schemeClr val="tx1"/>
                          </a:solidFill>
                          <a:latin typeface="ＭＳ Ｐ明朝" pitchFamily="18" charset="-128"/>
                          <a:ea typeface="ＭＳ Ｐ明朝" pitchFamily="18" charset="-128"/>
                        </a:rPr>
                        <a:t>437,429</a:t>
                      </a:r>
                      <a:endParaRPr kumimoji="1" lang="ja-JP" altLang="en-US" sz="1050" b="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50" b="0" dirty="0" smtClean="0">
                          <a:solidFill>
                            <a:schemeClr val="tx1"/>
                          </a:solidFill>
                          <a:latin typeface="ＭＳ Ｐ明朝" pitchFamily="18" charset="-128"/>
                          <a:ea typeface="ＭＳ Ｐ明朝" pitchFamily="18" charset="-128"/>
                        </a:rPr>
                        <a:t>56.3</a:t>
                      </a:r>
                      <a:endParaRPr kumimoji="1" lang="ja-JP" altLang="en-US" sz="1050" b="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5755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ＭＳ Ｐ明朝" pitchFamily="18" charset="-128"/>
                          <a:ea typeface="ＭＳ Ｐ明朝" pitchFamily="18" charset="-128"/>
                        </a:rPr>
                        <a:t>設備運転監視</a:t>
                      </a:r>
                    </a:p>
                    <a:p>
                      <a:pPr algn="r"/>
                      <a:endParaRPr lang="ja-JP" altLang="en-US" sz="1050" b="0" dirty="0">
                        <a:solidFill>
                          <a:schemeClr val="tx1"/>
                        </a:solidFill>
                        <a:latin typeface="ＭＳ Ｐ明朝" pitchFamily="18" charset="-128"/>
                        <a:ea typeface="ＭＳ Ｐ明朝" pitchFamily="18" charset="-128"/>
                      </a:endParaRPr>
                    </a:p>
                  </a:txBody>
                  <a:tcP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050" b="0" dirty="0" smtClean="0">
                          <a:solidFill>
                            <a:schemeClr val="tx1"/>
                          </a:solidFill>
                          <a:latin typeface="ＭＳ Ｐ明朝" pitchFamily="18" charset="-128"/>
                          <a:ea typeface="ＭＳ Ｐ明朝" pitchFamily="18" charset="-128"/>
                        </a:rPr>
                        <a:t>29 </a:t>
                      </a:r>
                      <a:endParaRPr kumimoji="1" lang="ja-JP" altLang="en-US" sz="1050" b="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050" b="0" dirty="0" smtClean="0">
                          <a:solidFill>
                            <a:schemeClr val="tx1"/>
                          </a:solidFill>
                          <a:latin typeface="ＭＳ Ｐ明朝" pitchFamily="18" charset="-128"/>
                          <a:ea typeface="ＭＳ Ｐ明朝" pitchFamily="18" charset="-128"/>
                        </a:rPr>
                        <a:t>554,259</a:t>
                      </a:r>
                      <a:endParaRPr kumimoji="1" lang="ja-JP" altLang="en-US" sz="1050" b="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050" b="0" dirty="0" smtClean="0">
                          <a:solidFill>
                            <a:schemeClr val="tx1"/>
                          </a:solidFill>
                          <a:latin typeface="ＭＳ Ｐ明朝" pitchFamily="18" charset="-128"/>
                          <a:ea typeface="ＭＳ Ｐ明朝" pitchFamily="18" charset="-128"/>
                        </a:rPr>
                        <a:t>26</a:t>
                      </a:r>
                      <a:endParaRPr kumimoji="1" lang="ja-JP" altLang="en-US" sz="1050" b="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050" b="0" dirty="0" smtClean="0">
                          <a:solidFill>
                            <a:schemeClr val="tx1"/>
                          </a:solidFill>
                          <a:latin typeface="ＭＳ Ｐ明朝" pitchFamily="18" charset="-128"/>
                          <a:ea typeface="ＭＳ Ｐ明朝" pitchFamily="18" charset="-128"/>
                        </a:rPr>
                        <a:t>534993</a:t>
                      </a:r>
                      <a:endParaRPr kumimoji="1" lang="ja-JP" altLang="en-US" sz="1050" b="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50" b="0" dirty="0" smtClean="0">
                          <a:solidFill>
                            <a:schemeClr val="tx1"/>
                          </a:solidFill>
                          <a:latin typeface="ＭＳ Ｐ明朝" pitchFamily="18" charset="-128"/>
                          <a:ea typeface="ＭＳ Ｐ明朝" pitchFamily="18" charset="-128"/>
                        </a:rPr>
                        <a:t>96.5</a:t>
                      </a:r>
                      <a:endParaRPr kumimoji="1" lang="ja-JP" altLang="en-US" sz="1050" b="0" dirty="0" smtClean="0">
                        <a:solidFill>
                          <a:schemeClr val="tx1"/>
                        </a:solidFill>
                        <a:latin typeface="ＭＳ Ｐ明朝" pitchFamily="18" charset="-128"/>
                        <a:ea typeface="ＭＳ Ｐ明朝" pitchFamily="18" charset="-128"/>
                      </a:endParaRPr>
                    </a:p>
                    <a:p>
                      <a:pPr algn="r"/>
                      <a:endParaRPr kumimoji="1" lang="ja-JP" altLang="en-US" sz="1050" b="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18507">
                <a:tc>
                  <a:txBody>
                    <a:bodyPr/>
                    <a:lstStyle/>
                    <a:p>
                      <a:r>
                        <a:rPr kumimoji="1" lang="ja-JP" altLang="en-US" sz="1050" b="0" dirty="0" smtClean="0">
                          <a:solidFill>
                            <a:schemeClr val="tx1"/>
                          </a:solidFill>
                          <a:latin typeface="ＭＳ Ｐ明朝" pitchFamily="18" charset="-128"/>
                          <a:ea typeface="ＭＳ Ｐ明朝" pitchFamily="18" charset="-128"/>
                        </a:rPr>
                        <a:t>計</a:t>
                      </a:r>
                      <a:endParaRPr kumimoji="1" lang="ja-JP" altLang="en-US" sz="1050" b="0" dirty="0">
                        <a:solidFill>
                          <a:schemeClr val="tx1"/>
                        </a:solidFill>
                        <a:latin typeface="ＭＳ Ｐ明朝" pitchFamily="18" charset="-128"/>
                        <a:ea typeface="ＭＳ Ｐ明朝" pitchFamily="18" charset="-128"/>
                      </a:endParaRPr>
                    </a:p>
                  </a:txBody>
                  <a:tcP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kumimoji="1" lang="en-US" altLang="ja-JP" sz="1050" b="0" dirty="0" smtClean="0">
                          <a:solidFill>
                            <a:schemeClr val="tx1"/>
                          </a:solidFill>
                          <a:latin typeface="ＭＳ Ｐ明朝" pitchFamily="18" charset="-128"/>
                          <a:ea typeface="ＭＳ Ｐ明朝" pitchFamily="18" charset="-128"/>
                        </a:rPr>
                        <a:t>409 </a:t>
                      </a:r>
                      <a:endParaRPr kumimoji="1" lang="ja-JP" altLang="en-US" sz="1050" b="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kumimoji="1" lang="en-US" altLang="ja-JP" sz="1050" b="0" dirty="0" smtClean="0">
                          <a:solidFill>
                            <a:schemeClr val="tx1"/>
                          </a:solidFill>
                          <a:latin typeface="ＭＳ Ｐ明朝" pitchFamily="18" charset="-128"/>
                          <a:ea typeface="ＭＳ Ｐ明朝" pitchFamily="18" charset="-128"/>
                        </a:rPr>
                        <a:t>2,297,573</a:t>
                      </a:r>
                      <a:endParaRPr kumimoji="1" lang="ja-JP" altLang="en-US" sz="1050" b="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kumimoji="1" lang="en-US" altLang="ja-JP" sz="1050" b="0" dirty="0" smtClean="0">
                          <a:solidFill>
                            <a:schemeClr val="tx1"/>
                          </a:solidFill>
                          <a:latin typeface="ＭＳ Ｐ明朝" pitchFamily="18" charset="-128"/>
                          <a:ea typeface="ＭＳ Ｐ明朝" pitchFamily="18" charset="-128"/>
                        </a:rPr>
                        <a:t>113</a:t>
                      </a:r>
                      <a:endParaRPr kumimoji="1" lang="ja-JP" altLang="en-US" sz="1050" b="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kumimoji="1" lang="en-US" altLang="ja-JP" sz="1050" b="0" dirty="0" smtClean="0">
                          <a:solidFill>
                            <a:schemeClr val="tx1"/>
                          </a:solidFill>
                          <a:latin typeface="ＭＳ Ｐ明朝" pitchFamily="18" charset="-128"/>
                          <a:ea typeface="ＭＳ Ｐ明朝" pitchFamily="18" charset="-128"/>
                        </a:rPr>
                        <a:t>1,620,173</a:t>
                      </a:r>
                      <a:endParaRPr kumimoji="1" lang="ja-JP" altLang="en-US" sz="1050" b="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kumimoji="1" lang="en-US" altLang="ja-JP" sz="1050" b="0" dirty="0" smtClean="0">
                          <a:solidFill>
                            <a:schemeClr val="tx1"/>
                          </a:solidFill>
                          <a:latin typeface="ＭＳ Ｐ明朝" pitchFamily="18" charset="-128"/>
                          <a:ea typeface="ＭＳ Ｐ明朝" pitchFamily="18" charset="-128"/>
                        </a:rPr>
                        <a:t>70.5</a:t>
                      </a:r>
                      <a:endParaRPr kumimoji="1" lang="ja-JP" altLang="en-US" sz="1050" b="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13" name="角丸四角形 12"/>
          <p:cNvSpPr/>
          <p:nvPr/>
        </p:nvSpPr>
        <p:spPr>
          <a:xfrm>
            <a:off x="4149080" y="4067944"/>
            <a:ext cx="1224136" cy="2160240"/>
          </a:xfrm>
          <a:prstGeom prst="round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548680" y="4427984"/>
            <a:ext cx="1296144" cy="151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800" dirty="0" smtClean="0">
              <a:solidFill>
                <a:schemeClr val="tx1"/>
              </a:solidFill>
              <a:latin typeface="ＭＳ Ｐ明朝" pitchFamily="18" charset="-128"/>
              <a:ea typeface="ＭＳ Ｐ明朝" pitchFamily="18" charset="-128"/>
            </a:endParaRPr>
          </a:p>
          <a:p>
            <a:endParaRPr lang="en-US" altLang="ja-JP" sz="800" dirty="0" smtClean="0">
              <a:solidFill>
                <a:schemeClr val="tx1"/>
              </a:solidFill>
              <a:latin typeface="ＭＳ Ｐ明朝" pitchFamily="18" charset="-128"/>
              <a:ea typeface="ＭＳ Ｐ明朝" pitchFamily="18" charset="-128"/>
            </a:endParaRPr>
          </a:p>
          <a:p>
            <a:r>
              <a:rPr kumimoji="1" lang="ja-JP" altLang="en-US" sz="80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点線の枠内</a:t>
            </a:r>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同上</a:t>
            </a:r>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の委託事業で働く労働者が対象となる。</a:t>
            </a:r>
            <a:endParaRPr kumimoji="1"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委託事業労働者の</a:t>
            </a:r>
            <a:r>
              <a:rPr lang="en-US" altLang="ja-JP" sz="1050" dirty="0" smtClean="0">
                <a:solidFill>
                  <a:schemeClr val="tx1"/>
                </a:solidFill>
                <a:latin typeface="ＭＳ Ｐ明朝" pitchFamily="18" charset="-128"/>
                <a:ea typeface="ＭＳ Ｐ明朝" pitchFamily="18" charset="-128"/>
              </a:rPr>
              <a:t>70.5</a:t>
            </a:r>
            <a:r>
              <a:rPr lang="ja-JP" altLang="en-US" sz="1050" dirty="0" smtClean="0">
                <a:solidFill>
                  <a:schemeClr val="tx1"/>
                </a:solidFill>
                <a:latin typeface="ＭＳ Ｐ明朝" pitchFamily="18" charset="-128"/>
                <a:ea typeface="ＭＳ Ｐ明朝" pitchFamily="18" charset="-128"/>
              </a:rPr>
              <a:t>％が対象。</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kumimoji="1" lang="ja-JP" altLang="en-US" sz="80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ビルメン協会は対象が</a:t>
            </a:r>
            <a:r>
              <a:rPr kumimoji="1" lang="en-US" altLang="ja-JP" sz="1050" dirty="0" smtClean="0">
                <a:solidFill>
                  <a:schemeClr val="tx1"/>
                </a:solidFill>
                <a:latin typeface="ＭＳ Ｐ明朝" pitchFamily="18" charset="-128"/>
                <a:ea typeface="ＭＳ Ｐ明朝" pitchFamily="18" charset="-128"/>
              </a:rPr>
              <a:t>350</a:t>
            </a:r>
            <a:r>
              <a:rPr kumimoji="1" lang="ja-JP" altLang="en-US" sz="1050" dirty="0" smtClean="0">
                <a:solidFill>
                  <a:schemeClr val="tx1"/>
                </a:solidFill>
                <a:latin typeface="ＭＳ Ｐ明朝" pitchFamily="18" charset="-128"/>
                <a:ea typeface="ＭＳ Ｐ明朝" pitchFamily="18" charset="-128"/>
              </a:rPr>
              <a:t>人と発表。</a:t>
            </a:r>
            <a:endParaRPr kumimoji="1" lang="en-US" altLang="ja-JP" sz="1050" dirty="0" smtClean="0">
              <a:solidFill>
                <a:schemeClr val="tx1"/>
              </a:solidFill>
              <a:latin typeface="ＭＳ Ｐ明朝" pitchFamily="18" charset="-128"/>
              <a:ea typeface="ＭＳ Ｐ明朝" pitchFamily="18" charset="-128"/>
            </a:endParaRPr>
          </a:p>
          <a:p>
            <a:endParaRPr kumimoji="1" lang="ja-JP" altLang="en-US" sz="1050" dirty="0">
              <a:solidFill>
                <a:schemeClr val="tx1"/>
              </a:solidFill>
              <a:latin typeface="ＭＳ Ｐ明朝" pitchFamily="18" charset="-128"/>
              <a:ea typeface="ＭＳ Ｐ明朝" pitchFamily="18" charset="-128"/>
            </a:endParaRPr>
          </a:p>
        </p:txBody>
      </p:sp>
      <p:sp>
        <p:nvSpPr>
          <p:cNvPr id="15" name="正方形/長方形 14"/>
          <p:cNvSpPr/>
          <p:nvPr/>
        </p:nvSpPr>
        <p:spPr>
          <a:xfrm>
            <a:off x="548680" y="6300192"/>
            <a:ext cx="3528392" cy="1584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基準になるのは</a:t>
            </a:r>
            <a:r>
              <a:rPr kumimoji="1" lang="ja-JP" altLang="en-US" sz="1050" dirty="0" smtClean="0">
                <a:solidFill>
                  <a:schemeClr val="tx1"/>
                </a:solidFill>
                <a:latin typeface="ＭＳ Ｐ明朝" pitchFamily="18" charset="-128"/>
                <a:ea typeface="ＭＳ Ｐ明朝" pitchFamily="18" charset="-128"/>
              </a:rPr>
              <a:t>建築保全業務労務単価</a:t>
            </a:r>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北海道</a:t>
            </a:r>
            <a:r>
              <a:rPr kumimoji="1" lang="en-US" altLang="ja-JP" sz="1050" dirty="0" smtClean="0">
                <a:solidFill>
                  <a:schemeClr val="tx1"/>
                </a:solidFill>
                <a:latin typeface="ＭＳ Ｐ明朝" pitchFamily="18" charset="-128"/>
                <a:ea typeface="ＭＳ Ｐ明朝" pitchFamily="18" charset="-128"/>
              </a:rPr>
              <a:t>2012</a:t>
            </a:r>
            <a:r>
              <a:rPr kumimoji="1" lang="ja-JP" altLang="en-US" sz="1050" dirty="0" smtClean="0">
                <a:solidFill>
                  <a:schemeClr val="tx1"/>
                </a:solidFill>
                <a:latin typeface="ＭＳ Ｐ明朝" pitchFamily="18" charset="-128"/>
                <a:ea typeface="ＭＳ Ｐ明朝" pitchFamily="18" charset="-128"/>
              </a:rPr>
              <a:t>年度</a:t>
            </a:r>
            <a:r>
              <a:rPr kumimoji="1" lang="en-US" altLang="ja-JP" sz="1050" dirty="0" smtClean="0">
                <a:solidFill>
                  <a:schemeClr val="tx1"/>
                </a:solidFill>
                <a:latin typeface="ＭＳ Ｐ明朝" pitchFamily="18" charset="-128"/>
                <a:ea typeface="ＭＳ Ｐ明朝" pitchFamily="18" charset="-128"/>
              </a:rPr>
              <a:t>)</a:t>
            </a:r>
          </a:p>
          <a:p>
            <a:r>
              <a:rPr lang="ja-JP" altLang="en-US" sz="1050" dirty="0" smtClean="0">
                <a:solidFill>
                  <a:schemeClr val="tx1"/>
                </a:solidFill>
                <a:latin typeface="ＭＳ Ｐ明朝" pitchFamily="18" charset="-128"/>
                <a:ea typeface="ＭＳ Ｐ明朝" pitchFamily="18" charset="-128"/>
              </a:rPr>
              <a:t>・保全技術員捕－</a:t>
            </a:r>
            <a:r>
              <a:rPr lang="en-US" altLang="ja-JP" sz="1050" dirty="0" smtClean="0">
                <a:solidFill>
                  <a:schemeClr val="tx1"/>
                </a:solidFill>
                <a:latin typeface="ＭＳ Ｐ明朝" pitchFamily="18" charset="-128"/>
                <a:ea typeface="ＭＳ Ｐ明朝" pitchFamily="18" charset="-128"/>
              </a:rPr>
              <a:t>11,700</a:t>
            </a:r>
            <a:r>
              <a:rPr lang="ja-JP" altLang="en-US" sz="1050" dirty="0" smtClean="0">
                <a:solidFill>
                  <a:schemeClr val="tx1"/>
                </a:solidFill>
                <a:latin typeface="ＭＳ Ｐ明朝" pitchFamily="18" charset="-128"/>
                <a:ea typeface="ＭＳ Ｐ明朝" pitchFamily="18" charset="-128"/>
              </a:rPr>
              <a:t>円</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・警備員</a:t>
            </a:r>
            <a:r>
              <a:rPr lang="en-US" altLang="ja-JP" sz="1050" dirty="0" smtClean="0">
                <a:solidFill>
                  <a:schemeClr val="tx1"/>
                </a:solidFill>
                <a:latin typeface="ＭＳ Ｐ明朝" pitchFamily="18" charset="-128"/>
                <a:ea typeface="ＭＳ Ｐ明朝" pitchFamily="18" charset="-128"/>
              </a:rPr>
              <a:t>C</a:t>
            </a:r>
            <a:r>
              <a:rPr lang="ja-JP" altLang="en-US" sz="1050" dirty="0"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8,000</a:t>
            </a:r>
            <a:r>
              <a:rPr lang="ja-JP" altLang="en-US" sz="1050" dirty="0" smtClean="0">
                <a:solidFill>
                  <a:schemeClr val="tx1"/>
                </a:solidFill>
                <a:latin typeface="ＭＳ Ｐ明朝" pitchFamily="18" charset="-128"/>
                <a:ea typeface="ＭＳ Ｐ明朝" pitchFamily="18" charset="-128"/>
              </a:rPr>
              <a:t>円</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r>
              <a:rPr lang="en-US" altLang="ja-JP" sz="1050" dirty="0" smtClean="0">
                <a:solidFill>
                  <a:schemeClr val="tx1"/>
                </a:solidFill>
                <a:latin typeface="ＭＳ Ｐ明朝" pitchFamily="18" charset="-128"/>
                <a:ea typeface="ＭＳ Ｐ明朝" pitchFamily="18" charset="-128"/>
              </a:rPr>
              <a:t>A:</a:t>
            </a:r>
            <a:r>
              <a:rPr lang="ja-JP" altLang="en-US" sz="1050" dirty="0" smtClean="0">
                <a:solidFill>
                  <a:schemeClr val="tx1"/>
                </a:solidFill>
                <a:latin typeface="ＭＳ Ｐ明朝" pitchFamily="18" charset="-128"/>
                <a:ea typeface="ＭＳ Ｐ明朝" pitchFamily="18" charset="-128"/>
              </a:rPr>
              <a:t>施設設備</a:t>
            </a:r>
            <a:r>
              <a:rPr lang="en-US" altLang="ja-JP" sz="1050" dirty="0" smtClean="0">
                <a:solidFill>
                  <a:schemeClr val="tx1"/>
                </a:solidFill>
                <a:latin typeface="ＭＳ Ｐ明朝" pitchFamily="18" charset="-128"/>
                <a:ea typeface="ＭＳ Ｐ明朝" pitchFamily="18" charset="-128"/>
              </a:rPr>
              <a:t>1</a:t>
            </a:r>
            <a:r>
              <a:rPr lang="ja-JP" altLang="en-US" sz="1050" dirty="0" smtClean="0">
                <a:solidFill>
                  <a:schemeClr val="tx1"/>
                </a:solidFill>
                <a:latin typeface="ＭＳ Ｐ明朝" pitchFamily="18" charset="-128"/>
                <a:ea typeface="ＭＳ Ｐ明朝" pitchFamily="18" charset="-128"/>
              </a:rPr>
              <a:t>級　実務経験</a:t>
            </a:r>
            <a:r>
              <a:rPr lang="en-US" altLang="ja-JP" sz="1050" dirty="0" smtClean="0">
                <a:solidFill>
                  <a:schemeClr val="tx1"/>
                </a:solidFill>
                <a:latin typeface="ＭＳ Ｐ明朝" pitchFamily="18" charset="-128"/>
                <a:ea typeface="ＭＳ Ｐ明朝" pitchFamily="18" charset="-128"/>
              </a:rPr>
              <a:t>6</a:t>
            </a:r>
            <a:r>
              <a:rPr lang="ja-JP" altLang="en-US" sz="1050" dirty="0" smtClean="0">
                <a:solidFill>
                  <a:schemeClr val="tx1"/>
                </a:solidFill>
                <a:latin typeface="ＭＳ Ｐ明朝" pitchFamily="18" charset="-128"/>
                <a:ea typeface="ＭＳ Ｐ明朝" pitchFamily="18" charset="-128"/>
              </a:rPr>
              <a:t>年　</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r>
              <a:rPr lang="en-US" altLang="ja-JP" sz="1050" dirty="0" smtClean="0">
                <a:solidFill>
                  <a:schemeClr val="tx1"/>
                </a:solidFill>
                <a:latin typeface="ＭＳ Ｐ明朝" pitchFamily="18" charset="-128"/>
                <a:ea typeface="ＭＳ Ｐ明朝" pitchFamily="18" charset="-128"/>
              </a:rPr>
              <a:t>B:</a:t>
            </a:r>
            <a:r>
              <a:rPr lang="ja-JP" altLang="en-US" sz="1050" dirty="0" smtClean="0">
                <a:solidFill>
                  <a:schemeClr val="tx1"/>
                </a:solidFill>
                <a:latin typeface="ＭＳ Ｐ明朝" pitchFamily="18" charset="-128"/>
                <a:ea typeface="ＭＳ Ｐ明朝" pitchFamily="18" charset="-128"/>
              </a:rPr>
              <a:t>施設設備</a:t>
            </a:r>
            <a:r>
              <a:rPr lang="en-US" altLang="ja-JP" sz="1050" dirty="0" smtClean="0">
                <a:solidFill>
                  <a:schemeClr val="tx1"/>
                </a:solidFill>
                <a:latin typeface="ＭＳ Ｐ明朝" pitchFamily="18" charset="-128"/>
                <a:ea typeface="ＭＳ Ｐ明朝" pitchFamily="18" charset="-128"/>
              </a:rPr>
              <a:t>2</a:t>
            </a:r>
            <a:r>
              <a:rPr lang="ja-JP" altLang="en-US" sz="1050" dirty="0" smtClean="0">
                <a:solidFill>
                  <a:schemeClr val="tx1"/>
                </a:solidFill>
                <a:latin typeface="ＭＳ Ｐ明朝" pitchFamily="18" charset="-128"/>
                <a:ea typeface="ＭＳ Ｐ明朝" pitchFamily="18" charset="-128"/>
              </a:rPr>
              <a:t>級　実務</a:t>
            </a:r>
            <a:r>
              <a:rPr lang="en-US" altLang="ja-JP" sz="1050" dirty="0" smtClean="0">
                <a:solidFill>
                  <a:schemeClr val="tx1"/>
                </a:solidFill>
                <a:latin typeface="ＭＳ Ｐ明朝" pitchFamily="18" charset="-128"/>
                <a:ea typeface="ＭＳ Ｐ明朝" pitchFamily="18" charset="-128"/>
              </a:rPr>
              <a:t>3</a:t>
            </a:r>
            <a:r>
              <a:rPr lang="ja-JP" altLang="en-US" sz="1050" dirty="0"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6</a:t>
            </a:r>
            <a:r>
              <a:rPr lang="ja-JP" altLang="en-US" sz="1050" dirty="0" smtClean="0">
                <a:solidFill>
                  <a:schemeClr val="tx1"/>
                </a:solidFill>
                <a:latin typeface="ＭＳ Ｐ明朝" pitchFamily="18" charset="-128"/>
                <a:ea typeface="ＭＳ Ｐ明朝" pitchFamily="18" charset="-128"/>
              </a:rPr>
              <a:t>年</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・清掃員</a:t>
            </a:r>
            <a:r>
              <a:rPr lang="en-US" altLang="ja-JP" sz="1050" dirty="0" smtClean="0">
                <a:solidFill>
                  <a:schemeClr val="tx1"/>
                </a:solidFill>
                <a:latin typeface="ＭＳ Ｐ明朝" pitchFamily="18" charset="-128"/>
                <a:ea typeface="ＭＳ Ｐ明朝" pitchFamily="18" charset="-128"/>
              </a:rPr>
              <a:t>C</a:t>
            </a:r>
            <a:r>
              <a:rPr lang="ja-JP" altLang="en-US" sz="1050" dirty="0"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6,100</a:t>
            </a:r>
            <a:r>
              <a:rPr lang="ja-JP" altLang="en-US" sz="1050" dirty="0" smtClean="0">
                <a:solidFill>
                  <a:schemeClr val="tx1"/>
                </a:solidFill>
                <a:latin typeface="ＭＳ Ｐ明朝" pitchFamily="18" charset="-128"/>
                <a:ea typeface="ＭＳ Ｐ明朝" pitchFamily="18" charset="-128"/>
              </a:rPr>
              <a:t>円</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r>
              <a:rPr lang="en-US" altLang="ja-JP" sz="1050" dirty="0" smtClean="0">
                <a:solidFill>
                  <a:schemeClr val="tx1"/>
                </a:solidFill>
                <a:latin typeface="ＭＳ Ｐ明朝" pitchFamily="18" charset="-128"/>
                <a:ea typeface="ＭＳ Ｐ明朝" pitchFamily="18" charset="-128"/>
              </a:rPr>
              <a:t>A:</a:t>
            </a:r>
            <a:r>
              <a:rPr lang="ja-JP" altLang="en-US" sz="1050" dirty="0" smtClean="0">
                <a:solidFill>
                  <a:schemeClr val="tx1"/>
                </a:solidFill>
                <a:latin typeface="ＭＳ Ｐ明朝" pitchFamily="18" charset="-128"/>
                <a:ea typeface="ＭＳ Ｐ明朝" pitchFamily="18" charset="-128"/>
              </a:rPr>
              <a:t>実務経験</a:t>
            </a:r>
            <a:r>
              <a:rPr lang="en-US" altLang="ja-JP" sz="1050" dirty="0" smtClean="0">
                <a:solidFill>
                  <a:schemeClr val="tx1"/>
                </a:solidFill>
                <a:latin typeface="ＭＳ Ｐ明朝" pitchFamily="18" charset="-128"/>
                <a:ea typeface="ＭＳ Ｐ明朝" pitchFamily="18" charset="-128"/>
              </a:rPr>
              <a:t>6</a:t>
            </a:r>
            <a:r>
              <a:rPr lang="ja-JP" altLang="en-US" sz="1050" dirty="0" smtClean="0">
                <a:solidFill>
                  <a:schemeClr val="tx1"/>
                </a:solidFill>
                <a:latin typeface="ＭＳ Ｐ明朝" pitchFamily="18" charset="-128"/>
                <a:ea typeface="ＭＳ Ｐ明朝" pitchFamily="18" charset="-128"/>
              </a:rPr>
              <a:t>年以上</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r>
              <a:rPr lang="en-US" altLang="ja-JP" sz="1050" dirty="0" smtClean="0">
                <a:solidFill>
                  <a:schemeClr val="tx1"/>
                </a:solidFill>
                <a:latin typeface="ＭＳ Ｐ明朝" pitchFamily="18" charset="-128"/>
                <a:ea typeface="ＭＳ Ｐ明朝" pitchFamily="18" charset="-128"/>
              </a:rPr>
              <a:t>B:</a:t>
            </a:r>
            <a:r>
              <a:rPr lang="ja-JP" altLang="en-US" sz="1050" dirty="0" smtClean="0">
                <a:solidFill>
                  <a:schemeClr val="tx1"/>
                </a:solidFill>
                <a:latin typeface="ＭＳ Ｐ明朝" pitchFamily="18" charset="-128"/>
                <a:ea typeface="ＭＳ Ｐ明朝" pitchFamily="18" charset="-128"/>
              </a:rPr>
              <a:t>実務経験</a:t>
            </a:r>
            <a:r>
              <a:rPr lang="en-US" altLang="ja-JP" sz="1050" dirty="0" smtClean="0">
                <a:solidFill>
                  <a:schemeClr val="tx1"/>
                </a:solidFill>
                <a:latin typeface="ＭＳ Ｐ明朝" pitchFamily="18" charset="-128"/>
                <a:ea typeface="ＭＳ Ｐ明朝" pitchFamily="18" charset="-128"/>
              </a:rPr>
              <a:t>3</a:t>
            </a:r>
            <a:r>
              <a:rPr lang="ja-JP" altLang="en-US" sz="1050" dirty="0"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6</a:t>
            </a:r>
            <a:r>
              <a:rPr lang="ja-JP" altLang="en-US" sz="1050" dirty="0" smtClean="0">
                <a:solidFill>
                  <a:schemeClr val="tx1"/>
                </a:solidFill>
                <a:latin typeface="ＭＳ Ｐ明朝" pitchFamily="18" charset="-128"/>
                <a:ea typeface="ＭＳ Ｐ明朝" pitchFamily="18" charset="-128"/>
              </a:rPr>
              <a:t>年未満</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p:txBody>
      </p:sp>
      <p:sp>
        <p:nvSpPr>
          <p:cNvPr id="17" name="正方形/長方形 16"/>
          <p:cNvSpPr/>
          <p:nvPr/>
        </p:nvSpPr>
        <p:spPr>
          <a:xfrm>
            <a:off x="548680" y="7812360"/>
            <a:ext cx="5616624" cy="108012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dirty="0" smtClean="0">
                <a:solidFill>
                  <a:schemeClr val="tx1"/>
                </a:solidFill>
                <a:latin typeface="+mj-ea"/>
                <a:ea typeface="+mj-ea"/>
              </a:rPr>
              <a:t>〔</a:t>
            </a:r>
            <a:r>
              <a:rPr kumimoji="1" lang="ja-JP" altLang="en-US" sz="1050" dirty="0" smtClean="0">
                <a:solidFill>
                  <a:schemeClr val="tx1"/>
                </a:solidFill>
                <a:latin typeface="+mj-ea"/>
                <a:ea typeface="+mj-ea"/>
              </a:rPr>
              <a:t>指定管理者等の場合</a:t>
            </a:r>
            <a:r>
              <a:rPr kumimoji="1" lang="en-US" altLang="ja-JP" sz="1050" dirty="0" smtClean="0">
                <a:solidFill>
                  <a:schemeClr val="tx1"/>
                </a:solidFill>
                <a:latin typeface="+mj-ea"/>
                <a:ea typeface="+mj-ea"/>
              </a:rPr>
              <a:t>〕</a:t>
            </a:r>
          </a:p>
          <a:p>
            <a:endParaRPr kumimoji="1" lang="en-US" altLang="ja-JP" sz="1050" dirty="0" smtClean="0">
              <a:solidFill>
                <a:schemeClr val="tx1"/>
              </a:solidFill>
              <a:latin typeface="+mj-ea"/>
              <a:ea typeface="+mj-ea"/>
            </a:endParaRPr>
          </a:p>
          <a:p>
            <a:r>
              <a:rPr lang="ja-JP" altLang="en-US" sz="80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札幌市の施設の維持・管理を委託されている指定管理者のもとで働く労働者。基準は市事務職員の高卒初任給相当額</a:t>
            </a:r>
            <a:r>
              <a:rPr lang="en-US" altLang="ja-JP" sz="1050" dirty="0" smtClean="0">
                <a:solidFill>
                  <a:schemeClr val="tx1"/>
                </a:solidFill>
                <a:latin typeface="ＭＳ Ｐ明朝" pitchFamily="18" charset="-128"/>
                <a:ea typeface="ＭＳ Ｐ明朝" pitchFamily="18" charset="-128"/>
              </a:rPr>
              <a:t>127,600</a:t>
            </a:r>
            <a:r>
              <a:rPr lang="ja-JP" altLang="en-US" sz="1050" dirty="0" smtClean="0">
                <a:solidFill>
                  <a:schemeClr val="tx1"/>
                </a:solidFill>
                <a:latin typeface="ＭＳ Ｐ明朝" pitchFamily="18" charset="-128"/>
                <a:ea typeface="ＭＳ Ｐ明朝" pitchFamily="18" charset="-128"/>
              </a:rPr>
              <a:t>円</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時給</a:t>
            </a:r>
            <a:r>
              <a:rPr lang="en-US" altLang="ja-JP" sz="1050" dirty="0" smtClean="0">
                <a:solidFill>
                  <a:schemeClr val="tx1"/>
                </a:solidFill>
                <a:latin typeface="ＭＳ Ｐ明朝" pitchFamily="18" charset="-128"/>
                <a:ea typeface="ＭＳ Ｐ明朝" pitchFamily="18" charset="-128"/>
              </a:rPr>
              <a:t>846</a:t>
            </a:r>
            <a:r>
              <a:rPr lang="ja-JP" altLang="en-US" sz="1050" dirty="0" smtClean="0">
                <a:solidFill>
                  <a:schemeClr val="tx1"/>
                </a:solidFill>
                <a:latin typeface="ＭＳ Ｐ明朝" pitchFamily="18" charset="-128"/>
                <a:ea typeface="ＭＳ Ｐ明朝" pitchFamily="18" charset="-128"/>
              </a:rPr>
              <a:t>円</a:t>
            </a:r>
            <a:r>
              <a:rPr lang="en-US" altLang="ja-JP" sz="1050" dirty="0" smtClean="0">
                <a:solidFill>
                  <a:schemeClr val="tx1"/>
                </a:solidFill>
                <a:latin typeface="ＭＳ Ｐ明朝" pitchFamily="18" charset="-128"/>
                <a:ea typeface="ＭＳ Ｐ明朝" pitchFamily="18" charset="-128"/>
              </a:rPr>
              <a:t>)</a:t>
            </a:r>
          </a:p>
          <a:p>
            <a:r>
              <a:rPr kumimoji="1" lang="ja-JP" altLang="en-US" sz="80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市が直接雇用している非正規労働者</a:t>
            </a:r>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非常勤職員、臨時、嘱託、パアート</a:t>
            </a:r>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も指定管理者に義務づける賃金以下ならば、当然是正されなければならないが、市は沈黙している。</a:t>
            </a:r>
            <a:r>
              <a:rPr lang="ja-JP" altLang="en-US" sz="1050" dirty="0" smtClean="0">
                <a:solidFill>
                  <a:schemeClr val="tx1"/>
                </a:solidFill>
                <a:latin typeface="ＭＳ Ｐ明朝" pitchFamily="18" charset="-128"/>
                <a:ea typeface="ＭＳ Ｐ明朝" pitchFamily="18" charset="-128"/>
              </a:rPr>
              <a:t>　</a:t>
            </a:r>
            <a:endParaRPr kumimoji="1" lang="en-US" altLang="ja-JP" sz="1050" dirty="0" smtClean="0">
              <a:solidFill>
                <a:schemeClr val="tx1"/>
              </a:solidFill>
              <a:latin typeface="ＭＳ Ｐ明朝" pitchFamily="18" charset="-128"/>
              <a:ea typeface="ＭＳ Ｐ明朝" pitchFamily="18" charset="-128"/>
            </a:endParaRPr>
          </a:p>
        </p:txBody>
      </p:sp>
      <p:sp>
        <p:nvSpPr>
          <p:cNvPr id="18" name="スライド番号プレースホルダ 17"/>
          <p:cNvSpPr>
            <a:spLocks noGrp="1"/>
          </p:cNvSpPr>
          <p:nvPr>
            <p:ph type="sldNum" sz="quarter" idx="12"/>
          </p:nvPr>
        </p:nvSpPr>
        <p:spPr>
          <a:xfrm>
            <a:off x="6237312" y="8316416"/>
            <a:ext cx="304056" cy="609600"/>
          </a:xfrm>
        </p:spPr>
        <p:txBody>
          <a:bodyPr/>
          <a:lstStyle/>
          <a:p>
            <a:r>
              <a:rPr lang="ja-JP" altLang="en-US" dirty="0" smtClean="0"/>
              <a:t>４</a:t>
            </a:r>
            <a:endParaRPr lang="en-US" altLang="ja-JP" dirty="0"/>
          </a:p>
        </p:txBody>
      </p:sp>
      <p:sp>
        <p:nvSpPr>
          <p:cNvPr id="19" name="大かっこ 18"/>
          <p:cNvSpPr/>
          <p:nvPr/>
        </p:nvSpPr>
        <p:spPr>
          <a:xfrm>
            <a:off x="3068960" y="6660232"/>
            <a:ext cx="3240360" cy="1296144"/>
          </a:xfrm>
          <a:prstGeom prst="bracketPair">
            <a:avLst/>
          </a:prstGeom>
          <a:solidFill>
            <a:srgbClr val="FFFF00"/>
          </a:solidFill>
          <a:ln w="31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050" dirty="0" smtClean="0">
                <a:latin typeface="ＭＳ Ｐ明朝" pitchFamily="18" charset="-128"/>
                <a:ea typeface="ＭＳ Ｐ明朝" pitchFamily="18" charset="-128"/>
              </a:rPr>
              <a:t>・この単価には家族手当＋住宅手当＋通勤手当と臨時の給与</a:t>
            </a:r>
            <a:r>
              <a:rPr kumimoji="1" lang="en-US" altLang="ja-JP" sz="1050" dirty="0" smtClean="0">
                <a:latin typeface="ＭＳ Ｐ明朝" pitchFamily="18" charset="-128"/>
                <a:ea typeface="ＭＳ Ｐ明朝" pitchFamily="18" charset="-128"/>
              </a:rPr>
              <a:t>(</a:t>
            </a:r>
            <a:r>
              <a:rPr kumimoji="1" lang="ja-JP" altLang="en-US" sz="1050" dirty="0" smtClean="0">
                <a:latin typeface="ＭＳ Ｐ明朝" pitchFamily="18" charset="-128"/>
                <a:ea typeface="ＭＳ Ｐ明朝" pitchFamily="18" charset="-128"/>
              </a:rPr>
              <a:t>一時金</a:t>
            </a:r>
            <a:r>
              <a:rPr kumimoji="1" lang="en-US" altLang="ja-JP" sz="1050" dirty="0" smtClean="0">
                <a:latin typeface="ＭＳ Ｐ明朝" pitchFamily="18" charset="-128"/>
                <a:ea typeface="ＭＳ Ｐ明朝" pitchFamily="18" charset="-128"/>
              </a:rPr>
              <a:t>)</a:t>
            </a:r>
            <a:r>
              <a:rPr kumimoji="1" lang="ja-JP" altLang="en-US" sz="1050" dirty="0" smtClean="0">
                <a:latin typeface="ＭＳ Ｐ明朝" pitchFamily="18" charset="-128"/>
                <a:ea typeface="ＭＳ Ｐ明朝" pitchFamily="18" charset="-128"/>
              </a:rPr>
              <a:t>が含まれている－国交省説明</a:t>
            </a:r>
            <a:endParaRPr kumimoji="1" lang="en-US" altLang="ja-JP" sz="1050" dirty="0" smtClean="0">
              <a:latin typeface="ＭＳ Ｐ明朝" pitchFamily="18" charset="-128"/>
              <a:ea typeface="ＭＳ Ｐ明朝" pitchFamily="18" charset="-128"/>
            </a:endParaRPr>
          </a:p>
          <a:p>
            <a:r>
              <a:rPr kumimoji="1" lang="en-US" altLang="ja-JP" sz="1050" dirty="0" smtClean="0">
                <a:latin typeface="ＭＳ Ｐ明朝" pitchFamily="18" charset="-128"/>
                <a:ea typeface="ＭＳ Ｐ明朝" pitchFamily="18" charset="-128"/>
              </a:rPr>
              <a:t>8000</a:t>
            </a:r>
            <a:r>
              <a:rPr kumimoji="1" lang="ja-JP" altLang="en-US" sz="1050" dirty="0" smtClean="0">
                <a:latin typeface="ＭＳ Ｐ明朝" pitchFamily="18" charset="-128"/>
                <a:ea typeface="ＭＳ Ｐ明朝" pitchFamily="18" charset="-128"/>
              </a:rPr>
              <a:t>円</a:t>
            </a:r>
            <a:r>
              <a:rPr kumimoji="1" lang="en-US" altLang="ja-JP" sz="1050" dirty="0" smtClean="0">
                <a:latin typeface="ＭＳ Ｐ明朝" pitchFamily="18" charset="-128"/>
                <a:ea typeface="ＭＳ Ｐ明朝" pitchFamily="18" charset="-128"/>
              </a:rPr>
              <a:t>×21</a:t>
            </a:r>
            <a:r>
              <a:rPr kumimoji="1" lang="ja-JP" altLang="en-US" sz="1050" dirty="0" smtClean="0">
                <a:latin typeface="ＭＳ Ｐ明朝" pitchFamily="18" charset="-128"/>
                <a:ea typeface="ＭＳ Ｐ明朝" pitchFamily="18" charset="-128"/>
              </a:rPr>
              <a:t>日</a:t>
            </a:r>
            <a:r>
              <a:rPr kumimoji="1" lang="en-US" altLang="ja-JP" sz="1050" dirty="0" smtClean="0">
                <a:latin typeface="ＭＳ Ｐ明朝" pitchFamily="18" charset="-128"/>
                <a:ea typeface="ＭＳ Ｐ明朝" pitchFamily="18" charset="-128"/>
              </a:rPr>
              <a:t>×12</a:t>
            </a:r>
            <a:r>
              <a:rPr kumimoji="1" lang="ja-JP" altLang="en-US" sz="1050" dirty="0" smtClean="0">
                <a:latin typeface="ＭＳ Ｐ明朝" pitchFamily="18" charset="-128"/>
                <a:ea typeface="ＭＳ Ｐ明朝" pitchFamily="18" charset="-128"/>
              </a:rPr>
              <a:t>＝</a:t>
            </a:r>
            <a:r>
              <a:rPr kumimoji="1" lang="en-US" altLang="ja-JP" sz="1050" dirty="0" smtClean="0">
                <a:latin typeface="ＭＳ Ｐ明朝" pitchFamily="18" charset="-128"/>
                <a:ea typeface="ＭＳ Ｐ明朝" pitchFamily="18" charset="-128"/>
              </a:rPr>
              <a:t>2,016,000</a:t>
            </a:r>
            <a:r>
              <a:rPr kumimoji="1" lang="ja-JP" altLang="en-US" sz="1050" dirty="0" smtClean="0">
                <a:latin typeface="ＭＳ Ｐ明朝" pitchFamily="18" charset="-128"/>
                <a:ea typeface="ＭＳ Ｐ明朝" pitchFamily="18" charset="-128"/>
              </a:rPr>
              <a:t>円</a:t>
            </a:r>
            <a:endParaRPr kumimoji="1" lang="en-US" altLang="ja-JP" sz="1050" dirty="0" smtClean="0">
              <a:latin typeface="ＭＳ Ｐ明朝" pitchFamily="18" charset="-128"/>
              <a:ea typeface="ＭＳ Ｐ明朝" pitchFamily="18" charset="-128"/>
            </a:endParaRPr>
          </a:p>
          <a:p>
            <a:r>
              <a:rPr lang="en-US" altLang="ja-JP" sz="1050" dirty="0" smtClean="0">
                <a:latin typeface="ＭＳ Ｐ明朝" pitchFamily="18" charset="-128"/>
                <a:ea typeface="ＭＳ Ｐ明朝" pitchFamily="18" charset="-128"/>
              </a:rPr>
              <a:t>6100</a:t>
            </a:r>
            <a:r>
              <a:rPr lang="ja-JP" altLang="en-US" sz="1050" dirty="0" smtClean="0">
                <a:latin typeface="ＭＳ Ｐ明朝" pitchFamily="18" charset="-128"/>
                <a:ea typeface="ＭＳ Ｐ明朝" pitchFamily="18" charset="-128"/>
              </a:rPr>
              <a:t>円</a:t>
            </a:r>
            <a:r>
              <a:rPr lang="en-US" altLang="ja-JP" sz="1050" dirty="0" smtClean="0">
                <a:latin typeface="ＭＳ Ｐ明朝" pitchFamily="18" charset="-128"/>
                <a:ea typeface="ＭＳ Ｐ明朝" pitchFamily="18" charset="-128"/>
              </a:rPr>
              <a:t>×21</a:t>
            </a:r>
            <a:r>
              <a:rPr lang="ja-JP" altLang="en-US" sz="1050" dirty="0" smtClean="0">
                <a:latin typeface="ＭＳ Ｐ明朝" pitchFamily="18" charset="-128"/>
                <a:ea typeface="ＭＳ Ｐ明朝" pitchFamily="18" charset="-128"/>
              </a:rPr>
              <a:t>日</a:t>
            </a:r>
            <a:r>
              <a:rPr lang="en-US" altLang="ja-JP" sz="1050" dirty="0" smtClean="0">
                <a:latin typeface="ＭＳ Ｐ明朝" pitchFamily="18" charset="-128"/>
                <a:ea typeface="ＭＳ Ｐ明朝" pitchFamily="18" charset="-128"/>
              </a:rPr>
              <a:t>×12</a:t>
            </a:r>
            <a:r>
              <a:rPr lang="ja-JP" altLang="en-US" sz="1050" dirty="0" smtClean="0">
                <a:latin typeface="ＭＳ Ｐ明朝" pitchFamily="18" charset="-128"/>
                <a:ea typeface="ＭＳ Ｐ明朝" pitchFamily="18" charset="-128"/>
              </a:rPr>
              <a:t>＝</a:t>
            </a:r>
            <a:r>
              <a:rPr lang="en-US" altLang="ja-JP" sz="1050" dirty="0" smtClean="0">
                <a:latin typeface="ＭＳ Ｐ明朝" pitchFamily="18" charset="-128"/>
                <a:ea typeface="ＭＳ Ｐ明朝" pitchFamily="18" charset="-128"/>
              </a:rPr>
              <a:t>1,537,200</a:t>
            </a:r>
            <a:r>
              <a:rPr lang="ja-JP" altLang="en-US" sz="1050" dirty="0" smtClean="0">
                <a:latin typeface="ＭＳ Ｐ明朝" pitchFamily="18" charset="-128"/>
                <a:ea typeface="ＭＳ Ｐ明朝" pitchFamily="18" charset="-128"/>
              </a:rPr>
              <a:t>円</a:t>
            </a:r>
            <a:endParaRPr kumimoji="1" lang="en-US" altLang="ja-JP" sz="1050" dirty="0" smtClean="0">
              <a:latin typeface="ＭＳ Ｐ明朝" pitchFamily="18" charset="-128"/>
              <a:ea typeface="ＭＳ Ｐ明朝" pitchFamily="18" charset="-128"/>
            </a:endParaRPr>
          </a:p>
          <a:p>
            <a:r>
              <a:rPr lang="ja-JP" altLang="en-US" sz="1050" dirty="0" smtClean="0">
                <a:latin typeface="ＭＳ Ｐ明朝" pitchFamily="18" charset="-128"/>
                <a:ea typeface="ＭＳ Ｐ明朝" pitchFamily="18" charset="-128"/>
              </a:rPr>
              <a:t>・そもそもこれまで札幌市はどういう基準で積算し、委託してきたのかを説明していない。</a:t>
            </a:r>
            <a:endParaRPr lang="en-US" altLang="ja-JP" sz="1050" dirty="0" smtClean="0">
              <a:latin typeface="ＭＳ Ｐ明朝" pitchFamily="18" charset="-128"/>
              <a:ea typeface="ＭＳ Ｐ明朝" pitchFamily="18" charset="-128"/>
            </a:endParaRPr>
          </a:p>
          <a:p>
            <a:r>
              <a:rPr kumimoji="1" lang="ja-JP" altLang="en-US" sz="1050" dirty="0" smtClean="0">
                <a:latin typeface="ＭＳ Ｐ明朝" pitchFamily="18" charset="-128"/>
                <a:ea typeface="ＭＳ Ｐ明朝" pitchFamily="18" charset="-128"/>
              </a:rPr>
              <a:t>・札幌市に対する交渉機能の確立が決定的。</a:t>
            </a:r>
            <a:endParaRPr kumimoji="1" lang="ja-JP" altLang="en-US" sz="1050" dirty="0">
              <a:latin typeface="ＭＳ Ｐ明朝" pitchFamily="18" charset="-128"/>
              <a:ea typeface="ＭＳ Ｐ明朝" pitchFamily="18" charset="-128"/>
            </a:endParaRPr>
          </a:p>
        </p:txBody>
      </p:sp>
      <p:sp>
        <p:nvSpPr>
          <p:cNvPr id="20" name="線吹き出し 1 (枠付き) 19"/>
          <p:cNvSpPr/>
          <p:nvPr/>
        </p:nvSpPr>
        <p:spPr>
          <a:xfrm>
            <a:off x="5013176" y="6300192"/>
            <a:ext cx="1296144" cy="360040"/>
          </a:xfrm>
          <a:prstGeom prst="borderCallout1">
            <a:avLst>
              <a:gd name="adj1" fmla="val 18750"/>
              <a:gd name="adj2" fmla="val -8333"/>
              <a:gd name="adj3" fmla="val 94864"/>
              <a:gd name="adj4" fmla="val -42651"/>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smtClean="0">
                <a:solidFill>
                  <a:schemeClr val="tx1"/>
                </a:solidFill>
                <a:latin typeface="ＭＳ Ｐ明朝" pitchFamily="18" charset="-128"/>
                <a:ea typeface="ＭＳ Ｐ明朝" pitchFamily="18" charset="-128"/>
              </a:rPr>
              <a:t>内訳の説明を求める政府交渉に行こう！</a:t>
            </a:r>
            <a:endParaRPr kumimoji="1" lang="ja-JP" altLang="en-US" sz="900" dirty="0">
              <a:solidFill>
                <a:schemeClr val="tx1"/>
              </a:solidFill>
              <a:latin typeface="ＭＳ Ｐ明朝" pitchFamily="18" charset="-128"/>
              <a:ea typeface="ＭＳ Ｐ明朝" pitchFamily="18"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548680" y="395536"/>
            <a:ext cx="4032448" cy="28803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業界が「公契約条例」に反対する理由とその矛盾</a:t>
            </a:r>
            <a:endParaRPr kumimoji="1" lang="ja-JP" altLang="en-US" sz="1200" dirty="0">
              <a:solidFill>
                <a:schemeClr val="tx1"/>
              </a:solidFill>
            </a:endParaRPr>
          </a:p>
        </p:txBody>
      </p:sp>
      <p:graphicFrame>
        <p:nvGraphicFramePr>
          <p:cNvPr id="8" name="表 7"/>
          <p:cNvGraphicFramePr>
            <a:graphicFrameLocks noGrp="1"/>
          </p:cNvGraphicFramePr>
          <p:nvPr/>
        </p:nvGraphicFramePr>
        <p:xfrm>
          <a:off x="332656" y="2267744"/>
          <a:ext cx="6228184" cy="6492240"/>
        </p:xfrm>
        <a:graphic>
          <a:graphicData uri="http://schemas.openxmlformats.org/drawingml/2006/table">
            <a:tbl>
              <a:tblPr firstRow="1" bandRow="1">
                <a:tableStyleId>{5C22544A-7EE6-4342-B048-85BDC9FD1C3A}</a:tableStyleId>
              </a:tblPr>
              <a:tblGrid>
                <a:gridCol w="720080"/>
                <a:gridCol w="2808312"/>
                <a:gridCol w="2699792"/>
              </a:tblGrid>
              <a:tr h="216000">
                <a:tc>
                  <a:txBody>
                    <a:bodyPr/>
                    <a:lstStyle/>
                    <a:p>
                      <a:endParaRPr kumimoji="1" lang="ja-JP" altLang="en-US" sz="1050" dirty="0">
                        <a:latin typeface="ＭＳ Ｐ明朝" pitchFamily="18" charset="-128"/>
                        <a:ea typeface="ＭＳ Ｐ明朝" pitchFamily="18" charset="-128"/>
                      </a:endParaRPr>
                    </a:p>
                  </a:txBody>
                  <a:tcPr>
                    <a:lnL w="12700" cmpd="sng">
                      <a:noFill/>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ＭＳ Ｐ明朝" pitchFamily="18" charset="-128"/>
                          <a:ea typeface="ＭＳ Ｐ明朝" pitchFamily="18" charset="-128"/>
                        </a:rPr>
                        <a:t>反対 （ないし慎重</a:t>
                      </a:r>
                      <a:r>
                        <a:rPr kumimoji="1" lang="en-US" altLang="ja-JP" sz="1050" b="0" dirty="0" smtClean="0">
                          <a:solidFill>
                            <a:schemeClr val="tx1"/>
                          </a:solidFill>
                          <a:latin typeface="ＭＳ Ｐ明朝" pitchFamily="18" charset="-128"/>
                          <a:ea typeface="ＭＳ Ｐ明朝" pitchFamily="18" charset="-128"/>
                        </a:rPr>
                        <a:t>)</a:t>
                      </a:r>
                      <a:r>
                        <a:rPr kumimoji="1" lang="ja-JP" altLang="en-US" sz="1050" b="0" baseline="0" dirty="0" smtClean="0">
                          <a:solidFill>
                            <a:schemeClr val="tx1"/>
                          </a:solidFill>
                          <a:latin typeface="ＭＳ Ｐ明朝" pitchFamily="18" charset="-128"/>
                          <a:ea typeface="ＭＳ Ｐ明朝" pitchFamily="18" charset="-128"/>
                        </a:rPr>
                        <a:t> </a:t>
                      </a:r>
                      <a:r>
                        <a:rPr kumimoji="1" lang="ja-JP" altLang="en-US" sz="1050" b="0" dirty="0" smtClean="0">
                          <a:solidFill>
                            <a:schemeClr val="tx1"/>
                          </a:solidFill>
                          <a:latin typeface="ＭＳ Ｐ明朝" pitchFamily="18" charset="-128"/>
                          <a:ea typeface="ＭＳ Ｐ明朝" pitchFamily="18" charset="-128"/>
                        </a:rPr>
                        <a:t>の理由</a:t>
                      </a:r>
                      <a:endParaRPr kumimoji="1" lang="ja-JP" altLang="en-US" sz="1050" dirty="0">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1050" b="0" dirty="0" smtClean="0">
                          <a:solidFill>
                            <a:schemeClr val="tx1"/>
                          </a:solidFill>
                          <a:latin typeface="ＭＳ Ｐ明朝" pitchFamily="18" charset="-128"/>
                          <a:ea typeface="ＭＳ Ｐ明朝" pitchFamily="18" charset="-128"/>
                        </a:rPr>
                        <a:t>          </a:t>
                      </a:r>
                      <a:r>
                        <a:rPr kumimoji="1" lang="en-US" altLang="ja-JP" sz="1050" b="0" dirty="0" err="1" smtClean="0">
                          <a:solidFill>
                            <a:schemeClr val="tx1"/>
                          </a:solidFill>
                          <a:latin typeface="ＭＳ Ｐ明朝" pitchFamily="18" charset="-128"/>
                          <a:ea typeface="ＭＳ Ｐ明朝" pitchFamily="18" charset="-128"/>
                        </a:rPr>
                        <a:t>ryo-sato</a:t>
                      </a:r>
                      <a:r>
                        <a:rPr kumimoji="1" lang="ja-JP" altLang="en-US" sz="1050" b="0" dirty="0" smtClean="0">
                          <a:solidFill>
                            <a:schemeClr val="tx1"/>
                          </a:solidFill>
                          <a:latin typeface="ＭＳ Ｐ明朝" pitchFamily="18" charset="-128"/>
                          <a:ea typeface="ＭＳ Ｐ明朝" pitchFamily="18" charset="-128"/>
                        </a:rPr>
                        <a:t>のコメント</a:t>
                      </a:r>
                      <a:endParaRPr kumimoji="1" lang="ja-JP" altLang="en-US" sz="1050" b="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96612">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ＭＳ Ｐ明朝" pitchFamily="18" charset="-128"/>
                          <a:ea typeface="ＭＳ Ｐ明朝" pitchFamily="18" charset="-128"/>
                        </a:rPr>
                        <a:t>　　札幌商工会議所　　　　　　　　　　　　　　　　　　　　　　　　　　　　　　　　　　　　　　　</a:t>
                      </a:r>
                      <a:endParaRPr kumimoji="1" lang="en-US" altLang="ja-JP" sz="1050" b="0" dirty="0" smtClean="0">
                        <a:solidFill>
                          <a:schemeClr val="tx1"/>
                        </a:solidFill>
                        <a:latin typeface="ＭＳ Ｐ明朝" pitchFamily="18" charset="-128"/>
                        <a:ea typeface="ＭＳ Ｐ明朝"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b="0" baseline="0" dirty="0" smtClean="0">
                          <a:solidFill>
                            <a:schemeClr val="tx1"/>
                          </a:solidFill>
                          <a:latin typeface="ＭＳ Ｐ明朝" pitchFamily="18" charset="-128"/>
                          <a:ea typeface="ＭＳ Ｐ明朝" pitchFamily="18" charset="-128"/>
                        </a:rPr>
                        <a:t>  </a:t>
                      </a:r>
                      <a:r>
                        <a:rPr kumimoji="1" lang="en-US" altLang="ja-JP" sz="1050" b="0" dirty="0" smtClean="0">
                          <a:solidFill>
                            <a:schemeClr val="tx1"/>
                          </a:solidFill>
                          <a:latin typeface="ＭＳ Ｐ明朝" pitchFamily="18" charset="-128"/>
                          <a:ea typeface="ＭＳ Ｐ明朝" pitchFamily="18" charset="-128"/>
                        </a:rPr>
                        <a:t>   (</a:t>
                      </a:r>
                      <a:r>
                        <a:rPr kumimoji="1" lang="ja-JP" altLang="en-US" sz="1050" b="0" dirty="0" smtClean="0">
                          <a:solidFill>
                            <a:schemeClr val="tx1"/>
                          </a:solidFill>
                          <a:latin typeface="ＭＳ Ｐ明朝" pitchFamily="18" charset="-128"/>
                          <a:ea typeface="ＭＳ Ｐ明朝" pitchFamily="18" charset="-128"/>
                        </a:rPr>
                        <a:t>会員</a:t>
                      </a:r>
                      <a:r>
                        <a:rPr kumimoji="1" lang="en-US" altLang="ja-JP" sz="1050" b="0" dirty="0" smtClean="0">
                          <a:solidFill>
                            <a:schemeClr val="tx1"/>
                          </a:solidFill>
                          <a:latin typeface="ＭＳ Ｐ明朝" pitchFamily="18" charset="-128"/>
                          <a:ea typeface="ＭＳ Ｐ明朝" pitchFamily="18" charset="-128"/>
                        </a:rPr>
                        <a:t>2</a:t>
                      </a:r>
                      <a:r>
                        <a:rPr kumimoji="1" lang="ja-JP" altLang="en-US" sz="1050" b="0" dirty="0" smtClean="0">
                          <a:solidFill>
                            <a:schemeClr val="tx1"/>
                          </a:solidFill>
                          <a:latin typeface="ＭＳ Ｐ明朝" pitchFamily="18" charset="-128"/>
                          <a:ea typeface="ＭＳ Ｐ明朝" pitchFamily="18" charset="-128"/>
                        </a:rPr>
                        <a:t>万社、地域経済を支える中小企業の支援振興が目的）</a:t>
                      </a:r>
                    </a:p>
                    <a:p>
                      <a:pPr algn="l"/>
                      <a:endParaRPr kumimoji="1" lang="ja-JP" altLang="en-US" sz="1050" dirty="0">
                        <a:latin typeface="ＭＳ Ｐ明朝" pitchFamily="18" charset="-128"/>
                        <a:ea typeface="ＭＳ Ｐ明朝" pitchFamily="18" charset="-128"/>
                      </a:endParaRPr>
                    </a:p>
                  </a:txBody>
                  <a:tcPr vert="eaVert" anchor="ct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ＭＳ Ｐ明朝" pitchFamily="18" charset="-128"/>
                          <a:ea typeface="ＭＳ Ｐ明朝" pitchFamily="18" charset="-128"/>
                        </a:rPr>
                        <a:t>札幌市発注事業に係る諸制度の改善を徹底することなく本条例を制定することは、受注者のみが労働環境改善の責務を負うことになり、事業継続や雇用の維持・確保が脅かされる。</a:t>
                      </a:r>
                      <a:endParaRPr kumimoji="1" lang="ja-JP" altLang="en-US" sz="1050" dirty="0">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smtClean="0">
                          <a:latin typeface="ＭＳ Ｐ明朝" pitchFamily="18" charset="-128"/>
                          <a:ea typeface="ＭＳ Ｐ明朝" pitchFamily="18" charset="-128"/>
                        </a:rPr>
                        <a:t>陳情書は「事業者において、</a:t>
                      </a:r>
                      <a:r>
                        <a:rPr kumimoji="1" lang="ja-JP" altLang="en-US" sz="1050" u="sng" dirty="0" smtClean="0">
                          <a:latin typeface="ＭＳ Ｐ明朝" pitchFamily="18" charset="-128"/>
                          <a:ea typeface="ＭＳ Ｐ明朝" pitchFamily="18" charset="-128"/>
                        </a:rPr>
                        <a:t>労働者は財産</a:t>
                      </a:r>
                      <a:r>
                        <a:rPr kumimoji="1" lang="ja-JP" altLang="en-US" sz="1050" dirty="0" smtClean="0">
                          <a:latin typeface="ＭＳ Ｐ明朝" pitchFamily="18" charset="-128"/>
                          <a:ea typeface="ＭＳ Ｐ明朝" pitchFamily="18" charset="-128"/>
                        </a:rPr>
                        <a:t>であり事業継続に欠かせない存在であるため、労働環境の改善は緊喫の問題」との書き出しで始まっている。「緊喫」との現状認識の一致する。</a:t>
                      </a:r>
                      <a:endParaRPr kumimoji="1" lang="ja-JP" altLang="en-US" sz="1050" dirty="0">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16000">
                <a:tc vMerge="1">
                  <a:txBody>
                    <a:bodyPr/>
                    <a:lstStyle/>
                    <a:p>
                      <a:endParaRPr kumimoji="1" lang="ja-JP" altLang="en-US" sz="1050" dirty="0"/>
                    </a:p>
                  </a:txBody>
                  <a:tcPr/>
                </a:tc>
                <a:tc>
                  <a:txBody>
                    <a:bodyPr/>
                    <a:lstStyle/>
                    <a:p>
                      <a:r>
                        <a:rPr lang="ja-JP" altLang="en-US" sz="1050" dirty="0" smtClean="0">
                          <a:solidFill>
                            <a:schemeClr val="tx1"/>
                          </a:solidFill>
                          <a:latin typeface="ＭＳ Ｐ明朝" pitchFamily="18" charset="-128"/>
                          <a:ea typeface="ＭＳ Ｐ明朝" pitchFamily="18" charset="-128"/>
                        </a:rPr>
                        <a:t>入札制度の見直しを優先すべきである。</a:t>
                      </a:r>
                      <a:endParaRPr kumimoji="1" lang="ja-JP" altLang="en-US" sz="1050" dirty="0">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smtClean="0">
                          <a:latin typeface="ＭＳ Ｐ明朝" pitchFamily="18" charset="-128"/>
                          <a:ea typeface="ＭＳ Ｐ明朝" pitchFamily="18" charset="-128"/>
                        </a:rPr>
                        <a:t>賛成。ただし建設業界の重層的下請構造</a:t>
                      </a:r>
                      <a:r>
                        <a:rPr kumimoji="1" lang="en-US" altLang="ja-JP" sz="1050" dirty="0" smtClean="0">
                          <a:latin typeface="ＭＳ Ｐ明朝" pitchFamily="18" charset="-128"/>
                          <a:ea typeface="ＭＳ Ｐ明朝" pitchFamily="18" charset="-128"/>
                        </a:rPr>
                        <a:t>- </a:t>
                      </a:r>
                      <a:r>
                        <a:rPr kumimoji="1" lang="ja-JP" altLang="en-US" sz="1050" dirty="0" smtClean="0">
                          <a:latin typeface="ＭＳ Ｐ明朝" pitchFamily="18" charset="-128"/>
                          <a:ea typeface="ＭＳ Ｐ明朝" pitchFamily="18" charset="-128"/>
                        </a:rPr>
                        <a:t>元請→下請→孫請</a:t>
                      </a:r>
                      <a:r>
                        <a:rPr kumimoji="1" lang="en-US" altLang="ja-JP" sz="1050" dirty="0" smtClean="0">
                          <a:latin typeface="ＭＳ Ｐ明朝" pitchFamily="18" charset="-128"/>
                          <a:ea typeface="ＭＳ Ｐ明朝" pitchFamily="18" charset="-128"/>
                        </a:rPr>
                        <a:t>(</a:t>
                      </a:r>
                      <a:r>
                        <a:rPr kumimoji="1" lang="ja-JP" altLang="en-US" sz="1050" dirty="0" smtClean="0">
                          <a:latin typeface="ＭＳ Ｐ明朝" pitchFamily="18" charset="-128"/>
                          <a:ea typeface="ＭＳ Ｐ明朝" pitchFamily="18" charset="-128"/>
                        </a:rPr>
                        <a:t>→ひ孫請→やしゃ孫請）の改革なしには事態は改善しない。一言も触れていない。</a:t>
                      </a:r>
                      <a:endParaRPr kumimoji="1" lang="ja-JP" altLang="en-US" sz="1050" dirty="0">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16000">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Ｐ明朝" pitchFamily="18" charset="-128"/>
                          <a:ea typeface="ＭＳ Ｐ明朝" pitchFamily="18" charset="-128"/>
                        </a:rPr>
                        <a:t>福利厚生費を別枠設定とし、拡大すること。</a:t>
                      </a:r>
                      <a:endParaRPr kumimoji="1" lang="en-US" altLang="ja-JP" sz="1050" dirty="0" smtClean="0">
                        <a:latin typeface="ＭＳ Ｐ明朝" pitchFamily="18" charset="-128"/>
                        <a:ea typeface="ＭＳ Ｐ明朝"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Ｐ明朝" pitchFamily="18" charset="-128"/>
                          <a:ea typeface="ＭＳ Ｐ明朝" pitchFamily="18" charset="-128"/>
                        </a:rPr>
                        <a:t>（経費率・労務単価の引き上げ、市場価格を迅速に反映した資材単価の設定とともに</a:t>
                      </a:r>
                      <a:r>
                        <a:rPr kumimoji="1" lang="en-US" altLang="ja-JP" sz="1050" dirty="0" smtClean="0">
                          <a:latin typeface="ＭＳ Ｐ明朝" pitchFamily="18" charset="-128"/>
                          <a:ea typeface="ＭＳ Ｐ明朝" pitchFamily="18" charset="-128"/>
                        </a:rPr>
                        <a:t>)</a:t>
                      </a:r>
                      <a:endParaRPr kumimoji="1" lang="ja-JP" altLang="en-US" sz="1050" dirty="0">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smtClean="0">
                          <a:latin typeface="ＭＳ Ｐ明朝" pitchFamily="18" charset="-128"/>
                          <a:ea typeface="ＭＳ Ｐ明朝" pitchFamily="18" charset="-128"/>
                        </a:rPr>
                        <a:t>賛成。元請が請負代金の中の福利厚生費は別枠で下請</a:t>
                      </a:r>
                      <a:r>
                        <a:rPr kumimoji="1" lang="en-US" altLang="ja-JP" sz="1050" dirty="0" smtClean="0">
                          <a:latin typeface="ＭＳ Ｐ明朝" pitchFamily="18" charset="-128"/>
                          <a:ea typeface="ＭＳ Ｐ明朝" pitchFamily="18" charset="-128"/>
                        </a:rPr>
                        <a:t>(</a:t>
                      </a:r>
                      <a:r>
                        <a:rPr kumimoji="1" lang="ja-JP" altLang="en-US" sz="1050" dirty="0" smtClean="0">
                          <a:latin typeface="ＭＳ Ｐ明朝" pitchFamily="18" charset="-128"/>
                          <a:ea typeface="ＭＳ Ｐ明朝" pitchFamily="18" charset="-128"/>
                        </a:rPr>
                        <a:t>末端</a:t>
                      </a:r>
                      <a:r>
                        <a:rPr kumimoji="1" lang="en-US" altLang="ja-JP" sz="1050" dirty="0" smtClean="0">
                          <a:latin typeface="ＭＳ Ｐ明朝" pitchFamily="18" charset="-128"/>
                          <a:ea typeface="ＭＳ Ｐ明朝" pitchFamily="18" charset="-128"/>
                        </a:rPr>
                        <a:t>)</a:t>
                      </a:r>
                      <a:r>
                        <a:rPr kumimoji="1" lang="ja-JP" altLang="en-US" sz="1050" dirty="0" smtClean="0">
                          <a:latin typeface="ＭＳ Ｐ明朝" pitchFamily="18" charset="-128"/>
                          <a:ea typeface="ＭＳ Ｐ明朝" pitchFamily="18" charset="-128"/>
                        </a:rPr>
                        <a:t>に払う、あるいは発注者が別枠で支払ってもらいたい、の意か。条例は、賃金は積算の○割を労働者に「別枠」で間違いなく支払うということ。条例は業界要求と同質の「賃金版」である。</a:t>
                      </a:r>
                      <a:endParaRPr kumimoji="1" lang="ja-JP" altLang="en-US" sz="1050" dirty="0">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16000">
                <a:tc vMerge="1">
                  <a:txBody>
                    <a:bodyPr/>
                    <a:lstStyle/>
                    <a:p>
                      <a:endParaRPr kumimoji="1" lang="ja-JP" altLang="en-US" sz="10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ＭＳ Ｐ明朝" pitchFamily="18" charset="-128"/>
                          <a:ea typeface="ＭＳ Ｐ明朝" pitchFamily="18" charset="-128"/>
                        </a:rPr>
                        <a:t>（市の仕事と民間仕事をする</a:t>
                      </a:r>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労働者の間に賃金格差を生じさせる。</a:t>
                      </a:r>
                      <a:endParaRPr kumimoji="1" lang="ja-JP" altLang="en-US" sz="1050" dirty="0">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smtClean="0">
                          <a:latin typeface="ＭＳ Ｐ明朝" pitchFamily="18" charset="-128"/>
                          <a:ea typeface="ＭＳ Ｐ明朝" pitchFamily="18" charset="-128"/>
                        </a:rPr>
                        <a:t>市の仕事しか賃上げしなければ差が生ずるのは当然である。逆に民間が高くても賃上げしていない。「社内の賃金格差が生じるから反対」は身勝手すぎる資本の論理である。</a:t>
                      </a:r>
                      <a:endParaRPr kumimoji="1" lang="ja-JP" altLang="en-US" sz="1050" dirty="0">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16000">
                <a:tc vMerge="1">
                  <a:txBody>
                    <a:bodyPr/>
                    <a:lstStyle/>
                    <a:p>
                      <a:endParaRPr kumimoji="1" lang="ja-JP" altLang="en-US" sz="10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solidFill>
                            <a:schemeClr val="tx1"/>
                          </a:solidFill>
                          <a:latin typeface="ＭＳ Ｐ明朝" pitchFamily="18" charset="-128"/>
                          <a:ea typeface="ＭＳ Ｐ明朝" pitchFamily="18" charset="-128"/>
                        </a:rPr>
                        <a:t>下請業者が元請に労務費比率を明かすことになる</a:t>
                      </a:r>
                      <a:r>
                        <a:rPr lang="ja-JP" altLang="en-US" sz="1050" dirty="0" smtClean="0">
                          <a:latin typeface="ＭＳ Ｐ明朝" pitchFamily="18" charset="-128"/>
                          <a:ea typeface="ＭＳ Ｐ明朝" pitchFamily="18" charset="-128"/>
                        </a:rPr>
                        <a:t>。商慣習が崩れ、下請業者に多大な影響が及ぶ。</a:t>
                      </a:r>
                      <a:endParaRPr kumimoji="1" lang="ja-JP" altLang="en-US" sz="1050" dirty="0">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smtClean="0">
                          <a:latin typeface="ＭＳ Ｐ明朝" pitchFamily="18" charset="-128"/>
                          <a:ea typeface="ＭＳ Ｐ明朝" pitchFamily="18" charset="-128"/>
                        </a:rPr>
                        <a:t>話が逆である。下請が労働者に相当の賃金を支払うと、元請は下請の利益を「まとも」に支払わなければならない。「商慣行」の弊害の本質は元請</a:t>
                      </a:r>
                      <a:r>
                        <a:rPr kumimoji="1" lang="en-US" altLang="ja-JP" sz="1050" dirty="0" smtClean="0">
                          <a:latin typeface="ＭＳ Ｐ明朝" pitchFamily="18" charset="-128"/>
                          <a:ea typeface="ＭＳ Ｐ明朝" pitchFamily="18" charset="-128"/>
                        </a:rPr>
                        <a:t>(</a:t>
                      </a:r>
                      <a:r>
                        <a:rPr kumimoji="1" lang="ja-JP" altLang="en-US" sz="1050" dirty="0" smtClean="0">
                          <a:latin typeface="ＭＳ Ｐ明朝" pitchFamily="18" charset="-128"/>
                          <a:ea typeface="ＭＳ Ｐ明朝" pitchFamily="18" charset="-128"/>
                        </a:rPr>
                        <a:t>ゼネコン</a:t>
                      </a:r>
                      <a:r>
                        <a:rPr kumimoji="1" lang="en-US" altLang="ja-JP" sz="1050" dirty="0" smtClean="0">
                          <a:latin typeface="ＭＳ Ｐ明朝" pitchFamily="18" charset="-128"/>
                          <a:ea typeface="ＭＳ Ｐ明朝" pitchFamily="18" charset="-128"/>
                        </a:rPr>
                        <a:t>)</a:t>
                      </a:r>
                      <a:r>
                        <a:rPr kumimoji="1" lang="ja-JP" altLang="en-US" sz="1050" dirty="0" smtClean="0">
                          <a:latin typeface="ＭＳ Ｐ明朝" pitchFamily="18" charset="-128"/>
                          <a:ea typeface="ＭＳ Ｐ明朝" pitchFamily="18" charset="-128"/>
                        </a:rPr>
                        <a:t>の「下請いじめ」である。業界の近代化が求められている。</a:t>
                      </a:r>
                      <a:endParaRPr kumimoji="1" lang="ja-JP" altLang="en-US" sz="1050" dirty="0">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16000">
                <a:tc rowSpan="2">
                  <a:txBody>
                    <a:bodyPr/>
                    <a:lstStyle/>
                    <a:p>
                      <a:r>
                        <a:rPr kumimoji="1" lang="ja-JP" altLang="en-US" sz="1050" dirty="0" smtClean="0">
                          <a:latin typeface="ＭＳ Ｐ明朝" pitchFamily="18" charset="-128"/>
                          <a:ea typeface="ＭＳ Ｐ明朝" pitchFamily="18" charset="-128"/>
                        </a:rPr>
                        <a:t>   道ビルメン協会、道警備業協会、</a:t>
                      </a:r>
                      <a:endParaRPr kumimoji="1" lang="en-US" altLang="ja-JP" sz="1050" dirty="0" smtClean="0">
                        <a:latin typeface="ＭＳ Ｐ明朝" pitchFamily="18" charset="-128"/>
                        <a:ea typeface="ＭＳ Ｐ明朝" pitchFamily="18" charset="-128"/>
                      </a:endParaRPr>
                    </a:p>
                    <a:p>
                      <a:r>
                        <a:rPr kumimoji="1" lang="ja-JP" altLang="en-US" sz="1050" dirty="0" smtClean="0">
                          <a:latin typeface="ＭＳ Ｐ明朝" pitchFamily="18" charset="-128"/>
                          <a:ea typeface="ＭＳ Ｐ明朝" pitchFamily="18" charset="-128"/>
                        </a:rPr>
                        <a:t>   札幌建設業協会の三者連名</a:t>
                      </a:r>
                      <a:endParaRPr kumimoji="1" lang="ja-JP" altLang="en-US" sz="1050" dirty="0">
                        <a:latin typeface="ＭＳ Ｐ明朝" pitchFamily="18" charset="-128"/>
                        <a:ea typeface="ＭＳ Ｐ明朝" pitchFamily="18" charset="-128"/>
                      </a:endParaRPr>
                    </a:p>
                  </a:txBody>
                  <a:tcPr vert="eaVert" anchor="ct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kumimoji="1" lang="ja-JP" altLang="en-US" sz="1050" dirty="0" smtClean="0">
                          <a:latin typeface="ＭＳ Ｐ明朝" pitchFamily="18" charset="-128"/>
                          <a:ea typeface="ＭＳ Ｐ明朝" pitchFamily="18" charset="-128"/>
                        </a:rPr>
                        <a:t>業界は過当競争。実態を今一度詳細に把握し、勤労者の保護の観点だけでなく、企業の保護・育成という観点から、これまでの低価格落札を黙認してきた姿勢を改め、入札契約制度を改善すること。</a:t>
                      </a:r>
                      <a:endParaRPr kumimoji="1" lang="ja-JP" altLang="en-US" sz="1050" dirty="0">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smtClean="0">
                          <a:latin typeface="ＭＳ Ｐ明朝" pitchFamily="18" charset="-128"/>
                          <a:ea typeface="ＭＳ Ｐ明朝" pitchFamily="18" charset="-128"/>
                        </a:rPr>
                        <a:t>賛成。公共サービスを「安ければ良い」として民間に委託し、委託費を抑制してきた市への批判には賛同する。同時に、その犠牲を労働者に負わせてきた反省が求められる。業界として「適正賃金」を要求すべきである。</a:t>
                      </a:r>
                      <a:endParaRPr kumimoji="1" lang="ja-JP" altLang="en-US" sz="1050" dirty="0">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16000">
                <a:tc vMerge="1">
                  <a:txBody>
                    <a:bodyPr/>
                    <a:lstStyle/>
                    <a:p>
                      <a:endParaRPr kumimoji="1" lang="ja-JP" altLang="en-US" sz="1050" dirty="0"/>
                    </a:p>
                  </a:txBody>
                  <a:tcPr vert="eaVert">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ＭＳ Ｐ明朝" pitchFamily="18" charset="-128"/>
                          <a:ea typeface="ＭＳ Ｐ明朝" pitchFamily="18" charset="-128"/>
                        </a:rPr>
                        <a:t>法的根拠がない。特定職種と一定の予定価格の対象のみに賃金額を定めることは、賃金格差を生じさせ、混乱を招き、労働者の選別につながる。不公平な労働環境を生じさせる。</a:t>
                      </a:r>
                      <a:endParaRPr kumimoji="1" lang="en-US" altLang="ja-JP" sz="1050" dirty="0" smtClean="0">
                        <a:latin typeface="ＭＳ Ｐ明朝" pitchFamily="18" charset="-128"/>
                        <a:ea typeface="ＭＳ Ｐ明朝"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smtClean="0">
                        <a:latin typeface="ＭＳ Ｐ明朝" pitchFamily="18" charset="-128"/>
                        <a:ea typeface="ＭＳ Ｐ明朝" pitchFamily="18" charset="-128"/>
                      </a:endParaRPr>
                    </a:p>
                    <a:p>
                      <a:endParaRPr kumimoji="1" lang="ja-JP" altLang="en-US" sz="1050" dirty="0">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kumimoji="1" lang="ja-JP" altLang="en-US" sz="1050" dirty="0" smtClean="0">
                          <a:latin typeface="ＭＳ Ｐ明朝" pitchFamily="18" charset="-128"/>
                          <a:ea typeface="ＭＳ Ｐ明朝" pitchFamily="18" charset="-128"/>
                        </a:rPr>
                        <a:t>差し当たっては条例が根拠となる。これまで「最賃を上まわっている」から違法ではないとし、限りなく最賃にはりつけてきた。業界のコンプライアンスが問われている。</a:t>
                      </a:r>
                      <a:endParaRPr kumimoji="1" lang="en-US" altLang="ja-JP" sz="1050" dirty="0" smtClean="0">
                        <a:latin typeface="ＭＳ Ｐ明朝" pitchFamily="18" charset="-128"/>
                        <a:ea typeface="ＭＳ Ｐ明朝" pitchFamily="18" charset="-128"/>
                      </a:endParaRPr>
                    </a:p>
                    <a:p>
                      <a:endParaRPr kumimoji="1" lang="en-US" altLang="ja-JP" sz="1050" dirty="0" smtClean="0">
                        <a:latin typeface="ＭＳ Ｐ明朝" pitchFamily="18" charset="-128"/>
                        <a:ea typeface="ＭＳ Ｐ明朝" pitchFamily="18" charset="-128"/>
                      </a:endParaRPr>
                    </a:p>
                    <a:p>
                      <a:endParaRPr kumimoji="1" lang="ja-JP" altLang="en-US" sz="1050" dirty="0">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9" name="大かっこ 8"/>
          <p:cNvSpPr/>
          <p:nvPr/>
        </p:nvSpPr>
        <p:spPr>
          <a:xfrm>
            <a:off x="476672" y="827584"/>
            <a:ext cx="5400600" cy="1440160"/>
          </a:xfrm>
          <a:prstGeom prst="bracketPair">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050" dirty="0" smtClean="0">
                <a:latin typeface="ＭＳ Ｐ明朝" pitchFamily="18" charset="-128"/>
                <a:ea typeface="ＭＳ Ｐ明朝" pitchFamily="18" charset="-128"/>
              </a:rPr>
              <a:t>「善意」の疑問も出される</a:t>
            </a:r>
            <a:r>
              <a:rPr kumimoji="1" lang="en-US" altLang="ja-JP" sz="1050" dirty="0" smtClean="0">
                <a:latin typeface="ＭＳ Ｐ明朝" pitchFamily="18" charset="-128"/>
                <a:ea typeface="ＭＳ Ｐ明朝" pitchFamily="18" charset="-128"/>
              </a:rPr>
              <a:t>‥‥</a:t>
            </a:r>
            <a:r>
              <a:rPr kumimoji="1" lang="ja-JP" altLang="en-US" sz="1050" dirty="0" smtClean="0">
                <a:latin typeface="ＭＳ Ｐ明朝" pitchFamily="18" charset="-128"/>
                <a:ea typeface="ＭＳ Ｐ明朝" pitchFamily="18" charset="-128"/>
              </a:rPr>
              <a:t>「</a:t>
            </a:r>
            <a:r>
              <a:rPr kumimoji="1" lang="en-US" altLang="ja-JP" sz="1050" dirty="0" smtClean="0">
                <a:latin typeface="ＭＳ Ｐ明朝" pitchFamily="18" charset="-128"/>
                <a:ea typeface="ＭＳ Ｐ明朝" pitchFamily="18" charset="-128"/>
              </a:rPr>
              <a:t>『</a:t>
            </a:r>
            <a:r>
              <a:rPr kumimoji="1" lang="ja-JP" altLang="en-US" sz="1050" dirty="0" smtClean="0">
                <a:latin typeface="ＭＳ Ｐ明朝" pitchFamily="18" charset="-128"/>
                <a:ea typeface="ＭＳ Ｐ明朝" pitchFamily="18" charset="-128"/>
              </a:rPr>
              <a:t>公</a:t>
            </a:r>
            <a:r>
              <a:rPr kumimoji="1" lang="en-US" altLang="ja-JP" sz="1050" dirty="0" smtClean="0">
                <a:latin typeface="ＭＳ Ｐ明朝" pitchFamily="18" charset="-128"/>
                <a:ea typeface="ＭＳ Ｐ明朝" pitchFamily="18" charset="-128"/>
              </a:rPr>
              <a:t>』</a:t>
            </a:r>
            <a:r>
              <a:rPr kumimoji="1" lang="ja-JP" altLang="en-US" sz="1050" dirty="0" smtClean="0">
                <a:latin typeface="ＭＳ Ｐ明朝" pitchFamily="18" charset="-128"/>
                <a:ea typeface="ＭＳ Ｐ明朝" pitchFamily="18" charset="-128"/>
              </a:rPr>
              <a:t>が民間に介入することにならないか」「最賃法があるのに条例は行きすぎでないか」</a:t>
            </a:r>
            <a:endParaRPr kumimoji="1" lang="en-US" altLang="ja-JP" sz="1050" dirty="0" smtClean="0">
              <a:latin typeface="ＭＳ Ｐ明朝" pitchFamily="18" charset="-128"/>
              <a:ea typeface="ＭＳ Ｐ明朝" pitchFamily="18" charset="-128"/>
            </a:endParaRPr>
          </a:p>
          <a:p>
            <a:r>
              <a:rPr lang="ja-JP" altLang="en-US" sz="800" dirty="0" smtClean="0">
                <a:solidFill>
                  <a:srgbClr val="FF0000"/>
                </a:solidFill>
                <a:latin typeface="ＭＳ Ｐ明朝" pitchFamily="18" charset="-128"/>
                <a:ea typeface="ＭＳ Ｐ明朝" pitchFamily="18" charset="-128"/>
              </a:rPr>
              <a:t>●</a:t>
            </a:r>
            <a:r>
              <a:rPr lang="ja-JP" altLang="ja-JP" sz="1050" dirty="0" smtClean="0">
                <a:latin typeface="ＭＳ Ｐ明朝" pitchFamily="18" charset="-128"/>
                <a:ea typeface="ＭＳ Ｐ明朝" pitchFamily="18" charset="-128"/>
              </a:rPr>
              <a:t>最低賃金は、すべての事業者に対する罰則をともなう法規制。「公契約条例」は、札幌市</a:t>
            </a:r>
            <a:endParaRPr lang="en-US" altLang="ja-JP" sz="1050" dirty="0" smtClean="0">
              <a:latin typeface="ＭＳ Ｐ明朝" pitchFamily="18" charset="-128"/>
              <a:ea typeface="ＭＳ Ｐ明朝" pitchFamily="18" charset="-128"/>
            </a:endParaRPr>
          </a:p>
          <a:p>
            <a:r>
              <a:rPr lang="ja-JP" altLang="en-US" sz="1050" dirty="0" smtClean="0">
                <a:latin typeface="ＭＳ Ｐ明朝" pitchFamily="18" charset="-128"/>
                <a:ea typeface="ＭＳ Ｐ明朝" pitchFamily="18" charset="-128"/>
              </a:rPr>
              <a:t>   </a:t>
            </a:r>
            <a:r>
              <a:rPr lang="ja-JP" altLang="ja-JP" sz="1050" dirty="0" smtClean="0">
                <a:latin typeface="ＭＳ Ｐ明朝" pitchFamily="18" charset="-128"/>
                <a:ea typeface="ＭＳ Ｐ明朝" pitchFamily="18" charset="-128"/>
              </a:rPr>
              <a:t>の仕事を希望し、実際に参入する事業者に限っての最低基準賃金の支払い義務づけ。い</a:t>
            </a:r>
            <a:endParaRPr lang="en-US" altLang="ja-JP" sz="1050" dirty="0" smtClean="0">
              <a:latin typeface="ＭＳ Ｐ明朝" pitchFamily="18" charset="-128"/>
              <a:ea typeface="ＭＳ Ｐ明朝" pitchFamily="18" charset="-128"/>
            </a:endParaRPr>
          </a:p>
          <a:p>
            <a:r>
              <a:rPr lang="en-US" altLang="ja-JP" sz="1050" dirty="0" smtClean="0">
                <a:latin typeface="ＭＳ Ｐ明朝" pitchFamily="18" charset="-128"/>
                <a:ea typeface="ＭＳ Ｐ明朝" pitchFamily="18" charset="-128"/>
              </a:rPr>
              <a:t>   </a:t>
            </a:r>
            <a:r>
              <a:rPr lang="ja-JP" altLang="ja-JP" sz="1050" dirty="0" smtClean="0">
                <a:latin typeface="ＭＳ Ｐ明朝" pitchFamily="18" charset="-128"/>
                <a:ea typeface="ＭＳ Ｐ明朝" pitchFamily="18" charset="-128"/>
              </a:rPr>
              <a:t>わば、札幌市と事業者の合意・契約にもとづくもので、これは「介入」にはあた</a:t>
            </a:r>
            <a:r>
              <a:rPr lang="ja-JP" altLang="en-US" sz="1050" dirty="0" smtClean="0">
                <a:latin typeface="ＭＳ Ｐ明朝" pitchFamily="18" charset="-128"/>
                <a:ea typeface="ＭＳ Ｐ明朝" pitchFamily="18" charset="-128"/>
              </a:rPr>
              <a:t>らない。</a:t>
            </a:r>
            <a:endParaRPr lang="ja-JP" altLang="ja-JP" sz="1050" dirty="0" smtClean="0">
              <a:latin typeface="ＭＳ Ｐ明朝" pitchFamily="18" charset="-128"/>
              <a:ea typeface="ＭＳ Ｐ明朝" pitchFamily="18" charset="-128"/>
            </a:endParaRPr>
          </a:p>
          <a:p>
            <a:r>
              <a:rPr lang="ja-JP" altLang="en-US" sz="800" dirty="0" smtClean="0">
                <a:solidFill>
                  <a:srgbClr val="FF0000"/>
                </a:solidFill>
                <a:latin typeface="ＭＳ Ｐ明朝" pitchFamily="18" charset="-128"/>
                <a:ea typeface="ＭＳ Ｐ明朝" pitchFamily="18" charset="-128"/>
              </a:rPr>
              <a:t>●</a:t>
            </a:r>
            <a:r>
              <a:rPr lang="ja-JP" altLang="ja-JP" sz="1050" dirty="0" smtClean="0">
                <a:latin typeface="ＭＳ Ｐ明朝" pitchFamily="18" charset="-128"/>
                <a:ea typeface="ＭＳ Ｐ明朝" pitchFamily="18" charset="-128"/>
              </a:rPr>
              <a:t>現在</a:t>
            </a:r>
            <a:r>
              <a:rPr lang="en-US" altLang="ja-JP" sz="1050" dirty="0" smtClean="0">
                <a:latin typeface="ＭＳ Ｐ明朝" pitchFamily="18" charset="-128"/>
                <a:ea typeface="ＭＳ Ｐ明朝" pitchFamily="18" charset="-128"/>
              </a:rPr>
              <a:t>705</a:t>
            </a:r>
            <a:r>
              <a:rPr lang="ja-JP" altLang="ja-JP" sz="1050" dirty="0" smtClean="0">
                <a:latin typeface="ＭＳ Ｐ明朝" pitchFamily="18" charset="-128"/>
                <a:ea typeface="ＭＳ Ｐ明朝" pitchFamily="18" charset="-128"/>
              </a:rPr>
              <a:t>円の最低賃金の大幅引き上げは急務</a:t>
            </a:r>
            <a:r>
              <a:rPr lang="ja-JP" altLang="en-US" sz="1050" dirty="0" smtClean="0">
                <a:latin typeface="ＭＳ Ｐ明朝" pitchFamily="18" charset="-128"/>
                <a:ea typeface="ＭＳ Ｐ明朝" pitchFamily="18" charset="-128"/>
              </a:rPr>
              <a:t>。しかし</a:t>
            </a:r>
            <a:r>
              <a:rPr lang="ja-JP" altLang="ja-JP" sz="1050" dirty="0" smtClean="0">
                <a:latin typeface="ＭＳ Ｐ明朝" pitchFamily="18" charset="-128"/>
                <a:ea typeface="ＭＳ Ｐ明朝" pitchFamily="18" charset="-128"/>
              </a:rPr>
              <a:t>中小企業への十分な対策には時間</a:t>
            </a:r>
            <a:endParaRPr lang="en-US" altLang="ja-JP" sz="1050" dirty="0" smtClean="0">
              <a:latin typeface="ＭＳ Ｐ明朝" pitchFamily="18" charset="-128"/>
              <a:ea typeface="ＭＳ Ｐ明朝" pitchFamily="18" charset="-128"/>
            </a:endParaRPr>
          </a:p>
          <a:p>
            <a:r>
              <a:rPr lang="en-US" altLang="ja-JP" sz="1050" dirty="0" smtClean="0">
                <a:latin typeface="ＭＳ Ｐ明朝" pitchFamily="18" charset="-128"/>
                <a:ea typeface="ＭＳ Ｐ明朝" pitchFamily="18" charset="-128"/>
              </a:rPr>
              <a:t>   </a:t>
            </a:r>
            <a:r>
              <a:rPr lang="ja-JP" altLang="ja-JP" sz="1050" dirty="0" smtClean="0">
                <a:latin typeface="ＭＳ Ｐ明朝" pitchFamily="18" charset="-128"/>
                <a:ea typeface="ＭＳ Ｐ明朝" pitchFamily="18" charset="-128"/>
              </a:rPr>
              <a:t>を要</a:t>
            </a:r>
            <a:r>
              <a:rPr lang="ja-JP" altLang="en-US" sz="1050" dirty="0" smtClean="0">
                <a:latin typeface="ＭＳ Ｐ明朝" pitchFamily="18" charset="-128"/>
                <a:ea typeface="ＭＳ Ｐ明朝" pitchFamily="18" charset="-128"/>
              </a:rPr>
              <a:t>する</a:t>
            </a:r>
            <a:r>
              <a:rPr lang="ja-JP" altLang="ja-JP" sz="1050" dirty="0" smtClean="0">
                <a:latin typeface="ＭＳ Ｐ明朝" pitchFamily="18" charset="-128"/>
                <a:ea typeface="ＭＳ Ｐ明朝" pitchFamily="18" charset="-128"/>
              </a:rPr>
              <a:t>。この間、少なくも、「公契約」においては相当額の賃金底上げを「先行して実施</a:t>
            </a:r>
            <a:endParaRPr lang="en-US" altLang="ja-JP" sz="1050" dirty="0" smtClean="0">
              <a:latin typeface="ＭＳ Ｐ明朝" pitchFamily="18" charset="-128"/>
              <a:ea typeface="ＭＳ Ｐ明朝" pitchFamily="18" charset="-128"/>
            </a:endParaRPr>
          </a:p>
          <a:p>
            <a:r>
              <a:rPr lang="en-US" altLang="ja-JP" sz="1050" dirty="0" smtClean="0">
                <a:latin typeface="ＭＳ Ｐ明朝" pitchFamily="18" charset="-128"/>
                <a:ea typeface="ＭＳ Ｐ明朝" pitchFamily="18" charset="-128"/>
              </a:rPr>
              <a:t>   </a:t>
            </a:r>
            <a:r>
              <a:rPr lang="ja-JP" altLang="ja-JP" sz="1050" dirty="0" smtClean="0">
                <a:latin typeface="ＭＳ Ｐ明朝" pitchFamily="18" charset="-128"/>
                <a:ea typeface="ＭＳ Ｐ明朝" pitchFamily="18" charset="-128"/>
              </a:rPr>
              <a:t>しよう」ということ。</a:t>
            </a:r>
            <a:r>
              <a:rPr lang="ja-JP" altLang="en-US" sz="1050" dirty="0" smtClean="0">
                <a:latin typeface="ＭＳ Ｐ明朝" pitchFamily="18" charset="-128"/>
                <a:ea typeface="ＭＳ Ｐ明朝" pitchFamily="18" charset="-128"/>
              </a:rPr>
              <a:t>（「日弁連」</a:t>
            </a:r>
            <a:r>
              <a:rPr lang="en-US" altLang="ja-JP" sz="1050" dirty="0" smtClean="0">
                <a:latin typeface="ＭＳ Ｐ明朝" pitchFamily="18" charset="-128"/>
                <a:ea typeface="ＭＳ Ｐ明朝" pitchFamily="18" charset="-128"/>
              </a:rPr>
              <a:t>)</a:t>
            </a:r>
            <a:endParaRPr kumimoji="1" lang="ja-JP" altLang="en-US" sz="1050" dirty="0">
              <a:latin typeface="ＭＳ Ｐ明朝" pitchFamily="18" charset="-128"/>
              <a:ea typeface="ＭＳ Ｐ明朝" pitchFamily="18" charset="-128"/>
            </a:endParaRPr>
          </a:p>
        </p:txBody>
      </p:sp>
      <p:sp>
        <p:nvSpPr>
          <p:cNvPr id="5" name="スライド番号プレースホルダ 4"/>
          <p:cNvSpPr>
            <a:spLocks noGrp="1"/>
          </p:cNvSpPr>
          <p:nvPr>
            <p:ph type="sldNum" sz="quarter" idx="12"/>
          </p:nvPr>
        </p:nvSpPr>
        <p:spPr/>
        <p:txBody>
          <a:bodyPr/>
          <a:lstStyle/>
          <a:p>
            <a:fld id="{7BB2F10C-A9CB-4504-BEB2-CF8F17B304C1}" type="slidenum">
              <a:rPr lang="en-US" altLang="ja-JP" smtClean="0"/>
              <a:pPr/>
              <a:t>5</a:t>
            </a:fld>
            <a:endParaRPr lang="en-US" altLang="ja-JP"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 3"/>
          <p:cNvGraphicFramePr>
            <a:graphicFrameLocks noGrp="1"/>
          </p:cNvGraphicFramePr>
          <p:nvPr>
            <p:ph idx="1"/>
          </p:nvPr>
        </p:nvGraphicFramePr>
        <p:xfrm>
          <a:off x="188640" y="1331641"/>
          <a:ext cx="4032448" cy="2808312"/>
        </p:xfrm>
        <a:graphic>
          <a:graphicData uri="http://schemas.openxmlformats.org/drawingml/2006/chart">
            <c:chart xmlns:c="http://schemas.openxmlformats.org/drawingml/2006/chart" xmlns:r="http://schemas.openxmlformats.org/officeDocument/2006/relationships" r:id="rId2"/>
          </a:graphicData>
        </a:graphic>
      </p:graphicFrame>
      <p:sp>
        <p:nvSpPr>
          <p:cNvPr id="5" name="角丸四角形 4"/>
          <p:cNvSpPr/>
          <p:nvPr/>
        </p:nvSpPr>
        <p:spPr>
          <a:xfrm>
            <a:off x="548680" y="467544"/>
            <a:ext cx="3456384" cy="28803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rPr>
              <a:t>「官製ワークングプワ」　が札幌市政を支えている</a:t>
            </a:r>
            <a:endParaRPr kumimoji="1" lang="ja-JP" altLang="en-US" sz="1200" dirty="0">
              <a:solidFill>
                <a:schemeClr val="tx1"/>
              </a:solidFill>
            </a:endParaRPr>
          </a:p>
        </p:txBody>
      </p:sp>
      <p:sp>
        <p:nvSpPr>
          <p:cNvPr id="6" name="正方形/長方形 5"/>
          <p:cNvSpPr/>
          <p:nvPr/>
        </p:nvSpPr>
        <p:spPr>
          <a:xfrm>
            <a:off x="260648" y="899592"/>
            <a:ext cx="15121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050" dirty="0" smtClean="0">
              <a:solidFill>
                <a:schemeClr val="tx1"/>
              </a:solidFill>
              <a:latin typeface="+mj-ea"/>
              <a:ea typeface="+mj-ea"/>
            </a:endParaRPr>
          </a:p>
          <a:p>
            <a:r>
              <a:rPr kumimoji="1" lang="en-US" altLang="ja-JP" sz="1050" dirty="0" smtClean="0">
                <a:solidFill>
                  <a:schemeClr val="tx1"/>
                </a:solidFill>
                <a:latin typeface="+mj-ea"/>
                <a:ea typeface="+mj-ea"/>
              </a:rPr>
              <a:t>〔</a:t>
            </a:r>
            <a:r>
              <a:rPr kumimoji="1" lang="ja-JP" altLang="en-US" sz="1050" dirty="0" smtClean="0">
                <a:solidFill>
                  <a:schemeClr val="tx1"/>
                </a:solidFill>
                <a:latin typeface="+mj-ea"/>
                <a:ea typeface="+mj-ea"/>
              </a:rPr>
              <a:t>札幌市の業務委託</a:t>
            </a:r>
            <a:r>
              <a:rPr kumimoji="1" lang="en-US" altLang="ja-JP" sz="1050" dirty="0" smtClean="0">
                <a:solidFill>
                  <a:schemeClr val="tx1"/>
                </a:solidFill>
                <a:latin typeface="+mj-ea"/>
                <a:ea typeface="+mj-ea"/>
              </a:rPr>
              <a:t>〕</a:t>
            </a:r>
            <a:endParaRPr lang="en-US" altLang="ja-JP" sz="1050" dirty="0" smtClean="0">
              <a:solidFill>
                <a:schemeClr val="tx1"/>
              </a:solidFill>
              <a:latin typeface="+mj-ea"/>
              <a:ea typeface="+mj-ea"/>
            </a:endParaRPr>
          </a:p>
          <a:p>
            <a:r>
              <a:rPr lang="ja-JP" altLang="en-US" sz="800" dirty="0" smtClean="0">
                <a:solidFill>
                  <a:schemeClr val="tx1"/>
                </a:solidFill>
                <a:latin typeface="+mj-ea"/>
                <a:ea typeface="+mj-ea"/>
              </a:rPr>
              <a:t>（</a:t>
            </a:r>
            <a:r>
              <a:rPr lang="ja-JP" altLang="en-US" sz="800" dirty="0" smtClean="0">
                <a:solidFill>
                  <a:schemeClr val="tx1"/>
                </a:solidFill>
                <a:latin typeface="+mn-ea"/>
              </a:rPr>
              <a:t>平成</a:t>
            </a:r>
            <a:r>
              <a:rPr lang="en-US" altLang="ja-JP" sz="800" dirty="0" smtClean="0">
                <a:solidFill>
                  <a:schemeClr val="tx1"/>
                </a:solidFill>
                <a:latin typeface="+mn-ea"/>
              </a:rPr>
              <a:t>17</a:t>
            </a:r>
            <a:r>
              <a:rPr lang="ja-JP" altLang="en-US" sz="800" dirty="0" smtClean="0">
                <a:solidFill>
                  <a:schemeClr val="tx1"/>
                </a:solidFill>
                <a:latin typeface="+mn-ea"/>
              </a:rPr>
              <a:t>年度一般会計決算）</a:t>
            </a:r>
            <a:endParaRPr lang="ja-JP" altLang="en-US" sz="800" dirty="0" smtClean="0">
              <a:solidFill>
                <a:schemeClr val="tx1"/>
              </a:solidFill>
            </a:endParaRPr>
          </a:p>
          <a:p>
            <a:endParaRPr kumimoji="1" lang="ja-JP" altLang="en-US" sz="1050" dirty="0">
              <a:solidFill>
                <a:schemeClr val="tx1"/>
              </a:solidFill>
              <a:latin typeface="+mj-ea"/>
              <a:ea typeface="+mj-ea"/>
            </a:endParaRPr>
          </a:p>
        </p:txBody>
      </p:sp>
      <p:sp>
        <p:nvSpPr>
          <p:cNvPr id="7" name="正方形/長方形 6"/>
          <p:cNvSpPr/>
          <p:nvPr/>
        </p:nvSpPr>
        <p:spPr>
          <a:xfrm>
            <a:off x="4149080" y="827584"/>
            <a:ext cx="1728192" cy="1296144"/>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常勤で働く非常勤職員－</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r>
              <a:rPr lang="en-US" altLang="ja-JP" sz="1050" dirty="0" smtClean="0">
                <a:solidFill>
                  <a:schemeClr val="tx1"/>
                </a:solidFill>
                <a:latin typeface="ＭＳ Ｐ明朝" pitchFamily="18" charset="-128"/>
                <a:ea typeface="ＭＳ Ｐ明朝" pitchFamily="18" charset="-128"/>
              </a:rPr>
              <a:t>2,011</a:t>
            </a:r>
            <a:r>
              <a:rPr lang="ja-JP" altLang="en-US" sz="1050" dirty="0" smtClean="0">
                <a:solidFill>
                  <a:schemeClr val="tx1"/>
                </a:solidFill>
                <a:latin typeface="ＭＳ Ｐ明朝" pitchFamily="18" charset="-128"/>
                <a:ea typeface="ＭＳ Ｐ明朝" pitchFamily="18" charset="-128"/>
              </a:rPr>
              <a:t>人</a:t>
            </a:r>
            <a:r>
              <a:rPr lang="en-US" altLang="ja-JP" sz="1050" dirty="0" smtClean="0">
                <a:solidFill>
                  <a:schemeClr val="tx1"/>
                </a:solidFill>
                <a:latin typeface="ＭＳ Ｐ明朝" pitchFamily="18" charset="-128"/>
                <a:ea typeface="ＭＳ Ｐ明朝" pitchFamily="18" charset="-128"/>
              </a:rPr>
              <a:t>(2011.6)</a:t>
            </a:r>
          </a:p>
          <a:p>
            <a:r>
              <a:rPr kumimoji="1" lang="ja-JP" altLang="en-US" sz="80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恒常的に働く臨時職員－</a:t>
            </a:r>
            <a:endParaRPr kumimoji="1"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   </a:t>
            </a:r>
            <a:r>
              <a:rPr kumimoji="1" lang="en-US" altLang="ja-JP" sz="1050" dirty="0" smtClean="0">
                <a:solidFill>
                  <a:schemeClr val="tx1"/>
                </a:solidFill>
                <a:latin typeface="ＭＳ Ｐ明朝" pitchFamily="18" charset="-128"/>
                <a:ea typeface="ＭＳ Ｐ明朝" pitchFamily="18" charset="-128"/>
              </a:rPr>
              <a:t>971</a:t>
            </a:r>
            <a:r>
              <a:rPr kumimoji="1" lang="ja-JP" altLang="en-US" sz="1050" dirty="0" smtClean="0">
                <a:solidFill>
                  <a:schemeClr val="tx1"/>
                </a:solidFill>
                <a:latin typeface="ＭＳ Ｐ明朝" pitchFamily="18" charset="-128"/>
                <a:ea typeface="ＭＳ Ｐ明朝" pitchFamily="18" charset="-128"/>
              </a:rPr>
              <a:t>人（同</a:t>
            </a:r>
            <a:r>
              <a:rPr lang="ja-JP" altLang="en-US" sz="1050" dirty="0" smtClean="0">
                <a:solidFill>
                  <a:schemeClr val="tx1"/>
                </a:solidFill>
                <a:latin typeface="ＭＳ Ｐ明朝" pitchFamily="18" charset="-128"/>
                <a:ea typeface="ＭＳ Ｐ明朝" pitchFamily="18" charset="-128"/>
              </a:rPr>
              <a:t>上</a:t>
            </a:r>
            <a:r>
              <a:rPr kumimoji="1" lang="en-US" altLang="ja-JP" sz="1050" dirty="0" smtClean="0">
                <a:solidFill>
                  <a:schemeClr val="tx1"/>
                </a:solidFill>
                <a:latin typeface="ＭＳ Ｐ明朝" pitchFamily="18" charset="-128"/>
                <a:ea typeface="ＭＳ Ｐ明朝" pitchFamily="18" charset="-128"/>
              </a:rPr>
              <a:t>)</a:t>
            </a:r>
          </a:p>
          <a:p>
            <a:r>
              <a:rPr lang="ja-JP" altLang="en-US" sz="80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指定管理者</a:t>
            </a:r>
            <a:r>
              <a:rPr lang="en-US" altLang="ja-JP" sz="1050" dirty="0" smtClean="0">
                <a:solidFill>
                  <a:schemeClr val="tx1"/>
                </a:solidFill>
                <a:latin typeface="ＭＳ Ｐ明朝" pitchFamily="18" charset="-128"/>
                <a:ea typeface="ＭＳ Ｐ明朝" pitchFamily="18" charset="-128"/>
              </a:rPr>
              <a:t>814</a:t>
            </a:r>
            <a:r>
              <a:rPr lang="ja-JP" altLang="en-US" sz="1050" dirty="0" smtClean="0">
                <a:solidFill>
                  <a:schemeClr val="tx1"/>
                </a:solidFill>
                <a:latin typeface="ＭＳ Ｐ明朝" pitchFamily="18" charset="-128"/>
                <a:ea typeface="ＭＳ Ｐ明朝" pitchFamily="18" charset="-128"/>
              </a:rPr>
              <a:t>施設</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公共</a:t>
            </a:r>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施設の</a:t>
            </a:r>
            <a:r>
              <a:rPr lang="en-US" altLang="ja-JP" sz="1050" dirty="0" smtClean="0">
                <a:solidFill>
                  <a:schemeClr val="tx1"/>
                </a:solidFill>
                <a:latin typeface="ＭＳ Ｐ明朝" pitchFamily="18" charset="-128"/>
                <a:ea typeface="ＭＳ Ｐ明朝" pitchFamily="18" charset="-128"/>
              </a:rPr>
              <a:t>83</a:t>
            </a:r>
            <a:r>
              <a:rPr lang="ja-JP" altLang="en-US" sz="1050" dirty="0" smtClean="0">
                <a:solidFill>
                  <a:schemeClr val="tx1"/>
                </a:solidFill>
                <a:latin typeface="ＭＳ Ｐ明朝" pitchFamily="18" charset="-128"/>
                <a:ea typeface="ＭＳ Ｐ明朝" pitchFamily="18" charset="-128"/>
              </a:rPr>
              <a:t>％）で働く労働</a:t>
            </a:r>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者－</a:t>
            </a:r>
            <a:r>
              <a:rPr lang="en-US" altLang="ja-JP" sz="1050" dirty="0" smtClean="0">
                <a:solidFill>
                  <a:schemeClr val="tx1"/>
                </a:solidFill>
                <a:latin typeface="ＭＳ Ｐ明朝" pitchFamily="18" charset="-128"/>
                <a:ea typeface="ＭＳ Ｐ明朝" pitchFamily="18" charset="-128"/>
              </a:rPr>
              <a:t>3,283</a:t>
            </a:r>
            <a:r>
              <a:rPr lang="ja-JP" altLang="en-US" sz="1050" dirty="0" smtClean="0">
                <a:solidFill>
                  <a:schemeClr val="tx1"/>
                </a:solidFill>
                <a:latin typeface="ＭＳ Ｐ明朝" pitchFamily="18" charset="-128"/>
                <a:ea typeface="ＭＳ Ｐ明朝" pitchFamily="18" charset="-128"/>
              </a:rPr>
              <a:t>人（</a:t>
            </a:r>
            <a:r>
              <a:rPr lang="en-US" altLang="ja-JP" sz="1050" dirty="0" smtClean="0">
                <a:solidFill>
                  <a:schemeClr val="tx1"/>
                </a:solidFill>
                <a:latin typeface="ＭＳ Ｐ明朝" pitchFamily="18" charset="-128"/>
                <a:ea typeface="ＭＳ Ｐ明朝" pitchFamily="18" charset="-128"/>
              </a:rPr>
              <a:t>2010.4.1)</a:t>
            </a:r>
            <a:endParaRPr kumimoji="1" lang="ja-JP" altLang="en-US" sz="1050" dirty="0">
              <a:solidFill>
                <a:schemeClr val="tx1"/>
              </a:solidFill>
              <a:latin typeface="ＭＳ Ｐ明朝" pitchFamily="18" charset="-128"/>
              <a:ea typeface="ＭＳ Ｐ明朝" pitchFamily="18" charset="-128"/>
            </a:endParaRPr>
          </a:p>
        </p:txBody>
      </p:sp>
      <p:sp>
        <p:nvSpPr>
          <p:cNvPr id="8" name="正方形/長方形 7"/>
          <p:cNvSpPr/>
          <p:nvPr/>
        </p:nvSpPr>
        <p:spPr>
          <a:xfrm>
            <a:off x="4149080" y="395536"/>
            <a:ext cx="1728192" cy="288032"/>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ＭＳ Ｐ明朝" pitchFamily="18" charset="-128"/>
                <a:ea typeface="ＭＳ Ｐ明朝" pitchFamily="18" charset="-128"/>
              </a:rPr>
              <a:t>札幌市の正職員</a:t>
            </a:r>
            <a:r>
              <a:rPr lang="en-US" altLang="ja-JP" sz="1050" dirty="0" smtClean="0">
                <a:solidFill>
                  <a:schemeClr val="tx1"/>
                </a:solidFill>
                <a:latin typeface="ＭＳ Ｐ明朝" pitchFamily="18" charset="-128"/>
                <a:ea typeface="ＭＳ Ｐ明朝" pitchFamily="18" charset="-128"/>
              </a:rPr>
              <a:t>15,000</a:t>
            </a:r>
            <a:r>
              <a:rPr lang="ja-JP" altLang="en-US" sz="1050" dirty="0" smtClean="0">
                <a:solidFill>
                  <a:schemeClr val="tx1"/>
                </a:solidFill>
                <a:latin typeface="ＭＳ Ｐ明朝" pitchFamily="18" charset="-128"/>
                <a:ea typeface="ＭＳ Ｐ明朝" pitchFamily="18" charset="-128"/>
              </a:rPr>
              <a:t>人</a:t>
            </a:r>
            <a:endParaRPr kumimoji="1" lang="ja-JP" altLang="en-US" dirty="0"/>
          </a:p>
        </p:txBody>
      </p:sp>
      <p:sp>
        <p:nvSpPr>
          <p:cNvPr id="9" name="正方形/長方形 8"/>
          <p:cNvSpPr/>
          <p:nvPr/>
        </p:nvSpPr>
        <p:spPr>
          <a:xfrm>
            <a:off x="4797152" y="2195736"/>
            <a:ext cx="86409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ＭＳ Ｐ明朝" pitchFamily="18" charset="-128"/>
                <a:ea typeface="ＭＳ Ｐ明朝" pitchFamily="18" charset="-128"/>
              </a:rPr>
              <a:t>＋</a:t>
            </a:r>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プラス</a:t>
            </a:r>
            <a:r>
              <a:rPr kumimoji="1" lang="en-US" altLang="ja-JP" sz="1050" dirty="0" smtClean="0">
                <a:solidFill>
                  <a:schemeClr val="tx1"/>
                </a:solidFill>
                <a:latin typeface="ＭＳ Ｐ明朝" pitchFamily="18" charset="-128"/>
                <a:ea typeface="ＭＳ Ｐ明朝" pitchFamily="18" charset="-128"/>
              </a:rPr>
              <a:t>)</a:t>
            </a:r>
            <a:endParaRPr kumimoji="1" lang="ja-JP" altLang="en-US" sz="1050" dirty="0">
              <a:solidFill>
                <a:schemeClr val="tx1"/>
              </a:solidFill>
              <a:latin typeface="ＭＳ Ｐ明朝" pitchFamily="18" charset="-128"/>
              <a:ea typeface="ＭＳ Ｐ明朝" pitchFamily="18" charset="-128"/>
            </a:endParaRPr>
          </a:p>
        </p:txBody>
      </p:sp>
      <p:sp>
        <p:nvSpPr>
          <p:cNvPr id="10" name="正方形/長方形 9"/>
          <p:cNvSpPr/>
          <p:nvPr/>
        </p:nvSpPr>
        <p:spPr>
          <a:xfrm>
            <a:off x="4149080" y="2483768"/>
            <a:ext cx="1728192" cy="648072"/>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ＭＳ Ｐ明朝" pitchFamily="18" charset="-128"/>
                <a:ea typeface="ＭＳ Ｐ明朝" pitchFamily="18" charset="-128"/>
              </a:rPr>
              <a:t>委託企業で働く労働者</a:t>
            </a:r>
            <a:r>
              <a:rPr lang="ja-JP" altLang="en-US" sz="1050" dirty="0" smtClean="0">
                <a:solidFill>
                  <a:schemeClr val="tx1"/>
                </a:solidFill>
                <a:latin typeface="ＭＳ Ｐ明朝" pitchFamily="18" charset="-128"/>
                <a:ea typeface="ＭＳ Ｐ明朝" pitchFamily="18" charset="-128"/>
              </a:rPr>
              <a:t>－学校給食、システム管理、清掃事業、除雪・道路管理</a:t>
            </a:r>
            <a:r>
              <a:rPr lang="en-US" altLang="ja-JP" sz="1050" dirty="0" smtClean="0">
                <a:solidFill>
                  <a:schemeClr val="tx1"/>
                </a:solidFill>
                <a:latin typeface="ＭＳ Ｐ明朝" pitchFamily="18" charset="-128"/>
                <a:ea typeface="ＭＳ Ｐ明朝" pitchFamily="18" charset="-128"/>
              </a:rPr>
              <a:t>‥</a:t>
            </a:r>
            <a:endParaRPr kumimoji="1" lang="ja-JP" altLang="en-US" sz="1050" dirty="0">
              <a:solidFill>
                <a:schemeClr val="tx1"/>
              </a:solidFill>
              <a:latin typeface="ＭＳ Ｐ明朝" pitchFamily="18" charset="-128"/>
              <a:ea typeface="ＭＳ Ｐ明朝" pitchFamily="18" charset="-128"/>
            </a:endParaRPr>
          </a:p>
        </p:txBody>
      </p:sp>
      <p:sp>
        <p:nvSpPr>
          <p:cNvPr id="12" name="大かっこ 11"/>
          <p:cNvSpPr/>
          <p:nvPr/>
        </p:nvSpPr>
        <p:spPr>
          <a:xfrm>
            <a:off x="4077072" y="3275856"/>
            <a:ext cx="2448272" cy="1080120"/>
          </a:xfrm>
          <a:prstGeom prst="bracketPair">
            <a:avLst/>
          </a:prstGeom>
          <a:solidFill>
            <a:srgbClr val="FFFF00"/>
          </a:solidFill>
          <a:ln w="31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endParaRPr kumimoji="1" lang="en-US" altLang="ja-JP" sz="1050" dirty="0" smtClean="0">
              <a:latin typeface="ＭＳ Ｐ明朝" pitchFamily="18" charset="-128"/>
              <a:ea typeface="ＭＳ Ｐ明朝" pitchFamily="18" charset="-128"/>
            </a:endParaRPr>
          </a:p>
          <a:p>
            <a:r>
              <a:rPr kumimoji="1" lang="ja-JP" altLang="en-US" sz="1050" dirty="0" smtClean="0">
                <a:latin typeface="ＭＳ Ｐ明朝" pitchFamily="18" charset="-128"/>
                <a:ea typeface="ＭＳ Ｐ明朝" pitchFamily="18" charset="-128"/>
              </a:rPr>
              <a:t>指定管理の非正規労働者の例</a:t>
            </a:r>
            <a:endParaRPr kumimoji="1" lang="en-US" altLang="ja-JP" sz="1050" dirty="0" smtClean="0">
              <a:latin typeface="ＭＳ Ｐ明朝" pitchFamily="18" charset="-128"/>
              <a:ea typeface="ＭＳ Ｐ明朝" pitchFamily="18" charset="-128"/>
            </a:endParaRPr>
          </a:p>
          <a:p>
            <a:r>
              <a:rPr lang="ja-JP" altLang="en-US" sz="1050" dirty="0" smtClean="0">
                <a:latin typeface="ＭＳ Ｐ明朝" pitchFamily="18" charset="-128"/>
                <a:ea typeface="ＭＳ Ｐ明朝" pitchFamily="18" charset="-128"/>
              </a:rPr>
              <a:t>・児童会館－正規職員</a:t>
            </a:r>
            <a:r>
              <a:rPr lang="en-US" altLang="ja-JP" sz="1050" dirty="0" smtClean="0">
                <a:latin typeface="ＭＳ Ｐ明朝" pitchFamily="18" charset="-128"/>
                <a:ea typeface="ＭＳ Ｐ明朝" pitchFamily="18" charset="-128"/>
              </a:rPr>
              <a:t>29</a:t>
            </a:r>
            <a:r>
              <a:rPr lang="ja-JP" altLang="en-US" sz="1050" dirty="0" smtClean="0">
                <a:latin typeface="ＭＳ Ｐ明朝" pitchFamily="18" charset="-128"/>
                <a:ea typeface="ＭＳ Ｐ明朝" pitchFamily="18" charset="-128"/>
              </a:rPr>
              <a:t>７人、非正規</a:t>
            </a:r>
            <a:endParaRPr lang="en-US" altLang="ja-JP" sz="1050" dirty="0" smtClean="0">
              <a:latin typeface="ＭＳ Ｐ明朝" pitchFamily="18" charset="-128"/>
              <a:ea typeface="ＭＳ Ｐ明朝" pitchFamily="18" charset="-128"/>
            </a:endParaRPr>
          </a:p>
          <a:p>
            <a:r>
              <a:rPr lang="ja-JP" altLang="en-US" sz="1050" dirty="0" smtClean="0">
                <a:latin typeface="ＭＳ Ｐ明朝" pitchFamily="18" charset="-128"/>
                <a:ea typeface="ＭＳ Ｐ明朝" pitchFamily="18" charset="-128"/>
              </a:rPr>
              <a:t>　職員</a:t>
            </a:r>
            <a:r>
              <a:rPr lang="en-US" altLang="ja-JP" sz="1050" dirty="0" smtClean="0">
                <a:latin typeface="ＭＳ Ｐ明朝" pitchFamily="18" charset="-128"/>
                <a:ea typeface="ＭＳ Ｐ明朝" pitchFamily="18" charset="-128"/>
              </a:rPr>
              <a:t>287</a:t>
            </a:r>
            <a:r>
              <a:rPr lang="ja-JP" altLang="en-US" sz="1050" dirty="0" smtClean="0">
                <a:latin typeface="ＭＳ Ｐ明朝" pitchFamily="18" charset="-128"/>
                <a:ea typeface="ＭＳ Ｐ明朝" pitchFamily="18" charset="-128"/>
              </a:rPr>
              <a:t>人。</a:t>
            </a:r>
            <a:r>
              <a:rPr lang="en-US" altLang="ja-JP" sz="1050" dirty="0" smtClean="0">
                <a:latin typeface="ＭＳ Ｐ明朝" pitchFamily="18" charset="-128"/>
                <a:ea typeface="ＭＳ Ｐ明朝" pitchFamily="18" charset="-128"/>
              </a:rPr>
              <a:t>(</a:t>
            </a:r>
            <a:r>
              <a:rPr lang="ja-JP" altLang="en-US" sz="1050" dirty="0" smtClean="0">
                <a:latin typeface="ＭＳ Ｐ明朝" pitchFamily="18" charset="-128"/>
                <a:ea typeface="ＭＳ Ｐ明朝" pitchFamily="18" charset="-128"/>
              </a:rPr>
              <a:t>聞き取り数の計</a:t>
            </a:r>
            <a:r>
              <a:rPr lang="en-US" altLang="ja-JP" sz="1050" dirty="0" smtClean="0">
                <a:latin typeface="ＭＳ Ｐ明朝" pitchFamily="18" charset="-128"/>
                <a:ea typeface="ＭＳ Ｐ明朝" pitchFamily="18" charset="-128"/>
              </a:rPr>
              <a:t>)</a:t>
            </a:r>
          </a:p>
          <a:p>
            <a:r>
              <a:rPr kumimoji="1" lang="ja-JP" altLang="en-US" sz="1050" dirty="0" smtClean="0">
                <a:latin typeface="ＭＳ Ｐ明朝" pitchFamily="18" charset="-128"/>
                <a:ea typeface="ＭＳ Ｐ明朝" pitchFamily="18" charset="-128"/>
              </a:rPr>
              <a:t>・区民・地区センターは正規職員</a:t>
            </a:r>
            <a:r>
              <a:rPr kumimoji="1" lang="en-US" altLang="ja-JP" sz="1050" dirty="0" smtClean="0">
                <a:latin typeface="ＭＳ Ｐ明朝" pitchFamily="18" charset="-128"/>
                <a:ea typeface="ＭＳ Ｐ明朝" pitchFamily="18" charset="-128"/>
              </a:rPr>
              <a:t>9</a:t>
            </a:r>
            <a:r>
              <a:rPr kumimoji="1" lang="ja-JP" altLang="en-US" sz="1050" dirty="0" smtClean="0">
                <a:latin typeface="ＭＳ Ｐ明朝" pitchFamily="18" charset="-128"/>
                <a:ea typeface="ＭＳ Ｐ明朝" pitchFamily="18" charset="-128"/>
              </a:rPr>
              <a:t>人、</a:t>
            </a:r>
            <a:endParaRPr kumimoji="1" lang="en-US" altLang="ja-JP" sz="1050" dirty="0" smtClean="0">
              <a:latin typeface="ＭＳ Ｐ明朝" pitchFamily="18" charset="-128"/>
              <a:ea typeface="ＭＳ Ｐ明朝" pitchFamily="18" charset="-128"/>
            </a:endParaRPr>
          </a:p>
          <a:p>
            <a:r>
              <a:rPr lang="ja-JP" altLang="en-US" sz="1050" dirty="0" smtClean="0">
                <a:latin typeface="ＭＳ Ｐ明朝" pitchFamily="18" charset="-128"/>
                <a:ea typeface="ＭＳ Ｐ明朝" pitchFamily="18" charset="-128"/>
              </a:rPr>
              <a:t>　</a:t>
            </a:r>
            <a:r>
              <a:rPr kumimoji="1" lang="ja-JP" altLang="en-US" sz="1050" dirty="0" smtClean="0">
                <a:latin typeface="ＭＳ Ｐ明朝" pitchFamily="18" charset="-128"/>
                <a:ea typeface="ＭＳ Ｐ明朝" pitchFamily="18" charset="-128"/>
              </a:rPr>
              <a:t>非正規職員</a:t>
            </a:r>
            <a:r>
              <a:rPr kumimoji="1" lang="en-US" altLang="ja-JP" sz="1050" dirty="0" smtClean="0">
                <a:latin typeface="ＭＳ Ｐ明朝" pitchFamily="18" charset="-128"/>
                <a:ea typeface="ＭＳ Ｐ明朝" pitchFamily="18" charset="-128"/>
              </a:rPr>
              <a:t>347</a:t>
            </a:r>
            <a:r>
              <a:rPr kumimoji="1" lang="ja-JP" altLang="en-US" sz="1050" dirty="0" smtClean="0">
                <a:latin typeface="ＭＳ Ｐ明朝" pitchFamily="18" charset="-128"/>
                <a:ea typeface="ＭＳ Ｐ明朝" pitchFamily="18" charset="-128"/>
              </a:rPr>
              <a:t>人。</a:t>
            </a:r>
            <a:endParaRPr kumimoji="1" lang="en-US" altLang="ja-JP" sz="1050" dirty="0" smtClean="0">
              <a:latin typeface="ＭＳ Ｐ明朝" pitchFamily="18" charset="-128"/>
              <a:ea typeface="ＭＳ Ｐ明朝" pitchFamily="18" charset="-128"/>
            </a:endParaRPr>
          </a:p>
          <a:p>
            <a:endParaRPr kumimoji="1" lang="ja-JP" altLang="en-US" sz="1050" dirty="0">
              <a:latin typeface="ＭＳ Ｐ明朝" pitchFamily="18" charset="-128"/>
              <a:ea typeface="ＭＳ Ｐ明朝" pitchFamily="18" charset="-128"/>
            </a:endParaRPr>
          </a:p>
        </p:txBody>
      </p:sp>
      <p:sp>
        <p:nvSpPr>
          <p:cNvPr id="11" name="角丸四角形 10"/>
          <p:cNvSpPr/>
          <p:nvPr/>
        </p:nvSpPr>
        <p:spPr>
          <a:xfrm>
            <a:off x="548680" y="4355976"/>
            <a:ext cx="3240360" cy="432048"/>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rPr>
              <a:t>公務・公共サービスの民間開放・民間委託の「そもそも」から考えなければならない事態にある</a:t>
            </a:r>
            <a:endParaRPr kumimoji="1" lang="ja-JP" altLang="en-US" sz="1050" dirty="0">
              <a:solidFill>
                <a:schemeClr val="tx1"/>
              </a:solidFill>
            </a:endParaRPr>
          </a:p>
        </p:txBody>
      </p:sp>
      <p:sp>
        <p:nvSpPr>
          <p:cNvPr id="13" name="大かっこ 12"/>
          <p:cNvSpPr/>
          <p:nvPr/>
        </p:nvSpPr>
        <p:spPr>
          <a:xfrm>
            <a:off x="4077072" y="4499992"/>
            <a:ext cx="2448272" cy="1440160"/>
          </a:xfrm>
          <a:prstGeom prst="bracketPair">
            <a:avLst/>
          </a:prstGeom>
          <a:solidFill>
            <a:srgbClr val="FFFF00"/>
          </a:solidFill>
          <a:ln w="31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050" dirty="0" smtClean="0">
                <a:latin typeface="ＭＳ Ｐ明朝" pitchFamily="18" charset="-128"/>
                <a:ea typeface="ＭＳ Ｐ明朝" pitchFamily="18" charset="-128"/>
              </a:rPr>
              <a:t>公共調達とは</a:t>
            </a:r>
            <a:r>
              <a:rPr lang="ja-JP" altLang="en-US" sz="1050" dirty="0" smtClean="0">
                <a:latin typeface="ＭＳ Ｐ明朝" pitchFamily="18" charset="-128"/>
                <a:ea typeface="ＭＳ Ｐ明朝" pitchFamily="18" charset="-128"/>
              </a:rPr>
              <a:t>政府</a:t>
            </a:r>
            <a:r>
              <a:rPr lang="en-US" altLang="ja-JP" sz="1050" dirty="0" smtClean="0">
                <a:latin typeface="ＭＳ Ｐ明朝" pitchFamily="18" charset="-128"/>
                <a:ea typeface="ＭＳ Ｐ明朝" pitchFamily="18" charset="-128"/>
              </a:rPr>
              <a:t>(</a:t>
            </a:r>
            <a:r>
              <a:rPr lang="ja-JP" altLang="en-US" sz="1050" dirty="0" smtClean="0">
                <a:latin typeface="ＭＳ Ｐ明朝" pitchFamily="18" charset="-128"/>
                <a:ea typeface="ＭＳ Ｐ明朝" pitchFamily="18" charset="-128"/>
              </a:rPr>
              <a:t>自治体も地方政府</a:t>
            </a:r>
            <a:r>
              <a:rPr lang="en-US" altLang="ja-JP" sz="1050" dirty="0" smtClean="0">
                <a:latin typeface="ＭＳ Ｐ明朝" pitchFamily="18" charset="-128"/>
                <a:ea typeface="ＭＳ Ｐ明朝" pitchFamily="18" charset="-128"/>
              </a:rPr>
              <a:t>)</a:t>
            </a:r>
            <a:r>
              <a:rPr lang="ja-JP" altLang="en-US" sz="1050" dirty="0" smtClean="0">
                <a:latin typeface="ＭＳ Ｐ明朝" pitchFamily="18" charset="-128"/>
                <a:ea typeface="ＭＳ Ｐ明朝" pitchFamily="18" charset="-128"/>
              </a:rPr>
              <a:t>に対し、</a:t>
            </a:r>
            <a:r>
              <a:rPr lang="ja-JP" altLang="en-US" sz="1050" dirty="0" smtClean="0">
                <a:latin typeface="ＭＳ Ｐ明朝" pitchFamily="18" charset="-128"/>
                <a:ea typeface="ＭＳ Ｐ明朝" pitchFamily="18" charset="-128"/>
                <a:sym typeface="Wingdings"/>
              </a:rPr>
              <a:t>物品を売る、仕事を請け負う、共同で事業を進めるなど政府と民間の「取引と契約」の関係。何よりも公平性が要求される。いまは透明性、説明責任が問われる。</a:t>
            </a:r>
            <a:endParaRPr lang="en-US" altLang="ja-JP" sz="1050" dirty="0" smtClean="0">
              <a:latin typeface="ＭＳ Ｐ明朝" pitchFamily="18" charset="-128"/>
              <a:ea typeface="ＭＳ Ｐ明朝" pitchFamily="18" charset="-128"/>
              <a:sym typeface="Wingdings"/>
            </a:endParaRPr>
          </a:p>
          <a:p>
            <a:r>
              <a:rPr lang="ja-JP" altLang="en-US" sz="1050" dirty="0" smtClean="0">
                <a:latin typeface="ＭＳ Ｐ明朝" pitchFamily="18" charset="-128"/>
                <a:ea typeface="ＭＳ Ｐ明朝" pitchFamily="18" charset="-128"/>
                <a:sym typeface="Wingdings"/>
              </a:rPr>
              <a:t>公契約条例は、 に関わる発注者の側からの規制である。</a:t>
            </a:r>
            <a:endParaRPr lang="en-US" altLang="ja-JP" sz="1050" dirty="0" smtClean="0">
              <a:latin typeface="ＭＳ Ｐ明朝" pitchFamily="18" charset="-128"/>
              <a:ea typeface="ＭＳ Ｐ明朝" pitchFamily="18" charset="-128"/>
              <a:sym typeface="Wingdings"/>
            </a:endParaRPr>
          </a:p>
        </p:txBody>
      </p:sp>
      <p:sp>
        <p:nvSpPr>
          <p:cNvPr id="14" name="正方形/長方形 13"/>
          <p:cNvSpPr/>
          <p:nvPr/>
        </p:nvSpPr>
        <p:spPr>
          <a:xfrm>
            <a:off x="548680" y="4860032"/>
            <a:ext cx="3384376" cy="18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ＭＳ Ｐ明朝" pitchFamily="18" charset="-128"/>
                <a:ea typeface="ＭＳ Ｐ明朝" pitchFamily="18" charset="-128"/>
              </a:rPr>
              <a:t>「公の施設」は「住民の福祉を増進する目的を持ってその利用に供する施設」です。</a:t>
            </a:r>
            <a:r>
              <a:rPr lang="ja-JP" altLang="en-US" sz="1050" u="sng" dirty="0" smtClean="0">
                <a:solidFill>
                  <a:schemeClr val="tx1"/>
                </a:solidFill>
                <a:latin typeface="ＭＳ Ｐ明朝" pitchFamily="18" charset="-128"/>
                <a:ea typeface="ＭＳ Ｐ明朝" pitchFamily="18" charset="-128"/>
              </a:rPr>
              <a:t>施設行政は、地方自治の中核。</a:t>
            </a:r>
            <a:r>
              <a:rPr lang="ja-JP" altLang="en-US" sz="1050" dirty="0" smtClean="0">
                <a:solidFill>
                  <a:schemeClr val="tx1"/>
                </a:solidFill>
                <a:latin typeface="ＭＳ Ｐ明朝" pitchFamily="18" charset="-128"/>
                <a:ea typeface="ＭＳ Ｐ明朝" pitchFamily="18" charset="-128"/>
              </a:rPr>
              <a:t>情報入手や人的交流が自治・参政につながり、利用する住民の権利が土台である</a:t>
            </a:r>
            <a:r>
              <a:rPr lang="ja-JP" altLang="en-US" sz="900" dirty="0" smtClean="0">
                <a:solidFill>
                  <a:schemeClr val="tx1"/>
                </a:solidFill>
                <a:latin typeface="ＭＳ Ｐ明朝" pitchFamily="18" charset="-128"/>
                <a:ea typeface="ＭＳ Ｐ明朝" pitchFamily="18" charset="-128"/>
              </a:rPr>
              <a:t>。</a:t>
            </a:r>
            <a:r>
              <a:rPr lang="en-US" altLang="ja-JP" sz="900" dirty="0" smtClean="0">
                <a:solidFill>
                  <a:schemeClr val="tx1"/>
                </a:solidFill>
                <a:latin typeface="ＭＳ Ｐ明朝" pitchFamily="18" charset="-128"/>
                <a:ea typeface="ＭＳ Ｐ明朝" pitchFamily="18" charset="-128"/>
              </a:rPr>
              <a:t>(</a:t>
            </a:r>
            <a:r>
              <a:rPr lang="ja-JP" altLang="en-US" sz="900" dirty="0" smtClean="0">
                <a:solidFill>
                  <a:schemeClr val="tx1"/>
                </a:solidFill>
                <a:latin typeface="ＭＳ Ｐ明朝" pitchFamily="18" charset="-128"/>
                <a:ea typeface="ＭＳ Ｐ明朝" pitchFamily="18" charset="-128"/>
              </a:rPr>
              <a:t>「地方自治」兼子仁</a:t>
            </a:r>
            <a:r>
              <a:rPr lang="en-US" altLang="ja-JP" sz="900" dirty="0" smtClean="0">
                <a:solidFill>
                  <a:schemeClr val="tx1"/>
                </a:solidFill>
                <a:latin typeface="ＭＳ Ｐ明朝" pitchFamily="18" charset="-128"/>
                <a:ea typeface="ＭＳ Ｐ明朝" pitchFamily="18" charset="-128"/>
              </a:rPr>
              <a:t>)</a:t>
            </a:r>
          </a:p>
          <a:p>
            <a:endParaRPr kumimoji="1"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児童会館</a:t>
            </a:r>
            <a:r>
              <a:rPr lang="en-US" altLang="ja-JP" sz="1050" dirty="0" smtClean="0">
                <a:solidFill>
                  <a:schemeClr val="tx1"/>
                </a:solidFill>
                <a:latin typeface="ＭＳ Ｐ明朝" pitchFamily="18" charset="-128"/>
                <a:ea typeface="ＭＳ Ｐ明朝" pitchFamily="18" charset="-128"/>
              </a:rPr>
              <a:t>104</a:t>
            </a:r>
            <a:r>
              <a:rPr lang="ja-JP" altLang="en-US" sz="1050" dirty="0" smtClean="0">
                <a:solidFill>
                  <a:schemeClr val="tx1"/>
                </a:solidFill>
                <a:latin typeface="ＭＳ Ｐ明朝" pitchFamily="18" charset="-128"/>
                <a:ea typeface="ＭＳ Ｐ明朝" pitchFamily="18" charset="-128"/>
              </a:rPr>
              <a:t>館を訪問して</a:t>
            </a:r>
            <a:r>
              <a:rPr lang="en-US" altLang="ja-JP" sz="1050" dirty="0" smtClean="0">
                <a:solidFill>
                  <a:schemeClr val="tx1"/>
                </a:solidFill>
                <a:latin typeface="ＭＳ Ｐ明朝" pitchFamily="18" charset="-128"/>
                <a:ea typeface="ＭＳ Ｐ明朝" pitchFamily="18" charset="-128"/>
              </a:rPr>
              <a:t>(2012.2</a:t>
            </a:r>
            <a:r>
              <a:rPr lang="ja-JP" altLang="en-US" sz="1050" dirty="0" smtClean="0">
                <a:solidFill>
                  <a:schemeClr val="tx1"/>
                </a:solidFill>
                <a:latin typeface="ＭＳ Ｐ明朝" pitchFamily="18" charset="-128"/>
                <a:ea typeface="ＭＳ Ｐ明朝" pitchFamily="18" charset="-128"/>
              </a:rPr>
              <a:t>）</a:t>
            </a:r>
            <a:endParaRPr lang="en-US" altLang="ja-JP" sz="1050" dirty="0" smtClean="0">
              <a:solidFill>
                <a:schemeClr val="tx1"/>
              </a:solidFill>
              <a:latin typeface="ＭＳ Ｐ明朝" pitchFamily="18" charset="-128"/>
              <a:ea typeface="ＭＳ Ｐ明朝" pitchFamily="18" charset="-128"/>
            </a:endParaRPr>
          </a:p>
          <a:p>
            <a:r>
              <a:rPr kumimoji="1" lang="ja-JP" altLang="en-US" sz="1050" dirty="0" smtClean="0">
                <a:solidFill>
                  <a:schemeClr val="tx1"/>
                </a:solidFill>
                <a:latin typeface="ＭＳ Ｐ明朝" pitchFamily="18" charset="-128"/>
                <a:ea typeface="ＭＳ Ｐ明朝" pitchFamily="18" charset="-128"/>
              </a:rPr>
              <a:t>①高齢者のダンスなど交流、②幼児と一緒に子育てママの交流、③放課後の子どもたちの遊び、④とも働き家庭の「学童保育」、⑤高校生の交流、⑥諸行事</a:t>
            </a:r>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「えっ、児童会館」という状態だった。正職員は</a:t>
            </a:r>
            <a:r>
              <a:rPr kumimoji="1" lang="en-US" altLang="ja-JP" sz="1050" dirty="0" smtClean="0">
                <a:solidFill>
                  <a:schemeClr val="tx1"/>
                </a:solidFill>
                <a:latin typeface="ＭＳ Ｐ明朝" pitchFamily="18" charset="-128"/>
                <a:ea typeface="ＭＳ Ｐ明朝" pitchFamily="18" charset="-128"/>
              </a:rPr>
              <a:t>2</a:t>
            </a:r>
            <a:r>
              <a:rPr kumimoji="1" lang="ja-JP" altLang="en-US" sz="1050" dirty="0" smtClean="0">
                <a:solidFill>
                  <a:schemeClr val="tx1"/>
                </a:solidFill>
                <a:latin typeface="ＭＳ Ｐ明朝" pitchFamily="18" charset="-128"/>
                <a:ea typeface="ＭＳ Ｐ明朝" pitchFamily="18" charset="-128"/>
              </a:rPr>
              <a:t>～</a:t>
            </a:r>
            <a:r>
              <a:rPr kumimoji="1" lang="en-US" altLang="ja-JP" sz="1050" dirty="0" smtClean="0">
                <a:solidFill>
                  <a:schemeClr val="tx1"/>
                </a:solidFill>
                <a:latin typeface="ＭＳ Ｐ明朝" pitchFamily="18" charset="-128"/>
                <a:ea typeface="ＭＳ Ｐ明朝" pitchFamily="18" charset="-128"/>
              </a:rPr>
              <a:t>3</a:t>
            </a:r>
            <a:r>
              <a:rPr kumimoji="1" lang="ja-JP" altLang="en-US" sz="1050" dirty="0" smtClean="0">
                <a:solidFill>
                  <a:schemeClr val="tx1"/>
                </a:solidFill>
                <a:latin typeface="ＭＳ Ｐ明朝" pitchFamily="18" charset="-128"/>
                <a:ea typeface="ＭＳ Ｐ明朝" pitchFamily="18" charset="-128"/>
              </a:rPr>
              <a:t>人。</a:t>
            </a:r>
            <a:endParaRPr kumimoji="1" lang="ja-JP" altLang="en-US" sz="1050" dirty="0">
              <a:solidFill>
                <a:schemeClr val="tx1"/>
              </a:solidFill>
              <a:latin typeface="ＭＳ Ｐ明朝" pitchFamily="18" charset="-128"/>
              <a:ea typeface="ＭＳ Ｐ明朝" pitchFamily="18" charset="-128"/>
            </a:endParaRPr>
          </a:p>
        </p:txBody>
      </p:sp>
      <p:sp>
        <p:nvSpPr>
          <p:cNvPr id="15" name="正方形/長方形 14"/>
          <p:cNvSpPr/>
          <p:nvPr/>
        </p:nvSpPr>
        <p:spPr>
          <a:xfrm>
            <a:off x="548680" y="6732240"/>
            <a:ext cx="3960440" cy="2160240"/>
          </a:xfrm>
          <a:prstGeom prst="rect">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ＭＳ Ｐ明朝" pitchFamily="18" charset="-128"/>
                <a:ea typeface="ＭＳ Ｐ明朝" pitchFamily="18" charset="-128"/>
              </a:rPr>
              <a:t>札幌市が説明している「公務員が担うべき業務」の考え方</a:t>
            </a:r>
            <a:endParaRPr kumimoji="1"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社会構造の変化や市民ニーズの多様化により、公共の領域がますます拡大傾向にある中で、将来においても豊かで安心して暮らすことのできる街をつくっていくためには、公共サービスの担い手を見直し、民間企業、</a:t>
            </a:r>
            <a:r>
              <a:rPr lang="en-US" altLang="ja-JP" sz="1050" dirty="0" smtClean="0">
                <a:solidFill>
                  <a:schemeClr val="tx1"/>
                </a:solidFill>
                <a:latin typeface="ＭＳ Ｐ明朝" pitchFamily="18" charset="-128"/>
                <a:ea typeface="ＭＳ Ｐ明朝" pitchFamily="18" charset="-128"/>
              </a:rPr>
              <a:t>NPO</a:t>
            </a:r>
            <a:r>
              <a:rPr lang="ja-JP" altLang="en-US" sz="1050" dirty="0" err="1"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地域住民など多様な主体が公共を支える社会を構築する必要がある。</a:t>
            </a:r>
            <a:endParaRPr lang="en-US" altLang="ja-JP" sz="1050" dirty="0" smtClean="0">
              <a:solidFill>
                <a:schemeClr val="tx1"/>
              </a:solidFill>
              <a:latin typeface="ＭＳ Ｐ明朝" pitchFamily="18" charset="-128"/>
              <a:ea typeface="ＭＳ Ｐ明朝" pitchFamily="18" charset="-128"/>
            </a:endParaRPr>
          </a:p>
          <a:p>
            <a:r>
              <a:rPr kumimoji="1" lang="ja-JP" altLang="en-US" sz="1050" dirty="0" smtClean="0">
                <a:solidFill>
                  <a:schemeClr val="tx1"/>
                </a:solidFill>
                <a:latin typeface="ＭＳ Ｐ明朝" pitchFamily="18" charset="-128"/>
                <a:ea typeface="ＭＳ Ｐ明朝" pitchFamily="18" charset="-128"/>
              </a:rPr>
              <a:t>・そのためには、公務員が担うべき公共の領域は相対的に縮小し、民間が担えるものは民間に委ねて、行政は行政でなければ対応できない領域に重点的に職員を配置していく必要がある。</a:t>
            </a:r>
            <a:endParaRPr kumimoji="1"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kumimoji="1" lang="en-US" altLang="ja-JP" sz="1050" dirty="0" smtClean="0">
                <a:solidFill>
                  <a:schemeClr val="tx1"/>
                </a:solidFill>
                <a:latin typeface="ＭＳ Ｐ明朝" pitchFamily="18" charset="-128"/>
                <a:ea typeface="ＭＳ Ｐ明朝" pitchFamily="18" charset="-128"/>
              </a:rPr>
              <a:t>2005</a:t>
            </a:r>
            <a:r>
              <a:rPr kumimoji="1" lang="ja-JP" altLang="en-US" sz="1050" dirty="0" smtClean="0">
                <a:solidFill>
                  <a:schemeClr val="tx1"/>
                </a:solidFill>
                <a:latin typeface="ＭＳ Ｐ明朝" pitchFamily="18" charset="-128"/>
                <a:ea typeface="ＭＳ Ｐ明朝" pitchFamily="18" charset="-128"/>
              </a:rPr>
              <a:t>年</a:t>
            </a:r>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平成</a:t>
            </a:r>
            <a:r>
              <a:rPr kumimoji="1" lang="en-US" altLang="ja-JP" sz="1050" dirty="0" smtClean="0">
                <a:solidFill>
                  <a:schemeClr val="tx1"/>
                </a:solidFill>
                <a:latin typeface="ＭＳ Ｐ明朝" pitchFamily="18" charset="-128"/>
                <a:ea typeface="ＭＳ Ｐ明朝" pitchFamily="18" charset="-128"/>
              </a:rPr>
              <a:t>17)</a:t>
            </a:r>
            <a:r>
              <a:rPr kumimoji="1" lang="ja-JP" altLang="en-US" sz="1050" dirty="0" smtClean="0">
                <a:solidFill>
                  <a:schemeClr val="tx1"/>
                </a:solidFill>
                <a:latin typeface="ＭＳ Ｐ明朝" pitchFamily="18" charset="-128"/>
                <a:ea typeface="ＭＳ Ｐ明朝" pitchFamily="18" charset="-128"/>
              </a:rPr>
              <a:t>から</a:t>
            </a:r>
            <a:r>
              <a:rPr kumimoji="1" lang="en-US" altLang="ja-JP" sz="1050" dirty="0" smtClean="0">
                <a:solidFill>
                  <a:schemeClr val="tx1"/>
                </a:solidFill>
                <a:latin typeface="ＭＳ Ｐ明朝" pitchFamily="18" charset="-128"/>
                <a:ea typeface="ＭＳ Ｐ明朝" pitchFamily="18" charset="-128"/>
              </a:rPr>
              <a:t>5</a:t>
            </a:r>
            <a:r>
              <a:rPr kumimoji="1" lang="ja-JP" altLang="en-US" sz="1050" dirty="0" smtClean="0">
                <a:solidFill>
                  <a:schemeClr val="tx1"/>
                </a:solidFill>
                <a:latin typeface="ＭＳ Ｐ明朝" pitchFamily="18" charset="-128"/>
                <a:ea typeface="ＭＳ Ｐ明朝" pitchFamily="18" charset="-128"/>
              </a:rPr>
              <a:t>年間で</a:t>
            </a:r>
            <a:r>
              <a:rPr kumimoji="1" lang="en-US" altLang="ja-JP" sz="1050" dirty="0" smtClean="0">
                <a:solidFill>
                  <a:schemeClr val="tx1"/>
                </a:solidFill>
                <a:latin typeface="ＭＳ Ｐ明朝" pitchFamily="18" charset="-128"/>
                <a:ea typeface="ＭＳ Ｐ明朝" pitchFamily="18" charset="-128"/>
              </a:rPr>
              <a:t>850</a:t>
            </a:r>
            <a:r>
              <a:rPr kumimoji="1" lang="ja-JP" altLang="en-US" sz="1050" dirty="0" smtClean="0">
                <a:solidFill>
                  <a:schemeClr val="tx1"/>
                </a:solidFill>
                <a:latin typeface="ＭＳ Ｐ明朝" pitchFamily="18" charset="-128"/>
                <a:ea typeface="ＭＳ Ｐ明朝" pitchFamily="18" charset="-128"/>
              </a:rPr>
              <a:t>人削減を計画。</a:t>
            </a:r>
            <a:endParaRPr kumimoji="1" lang="en-US" altLang="ja-JP" sz="1050" dirty="0" smtClean="0">
              <a:solidFill>
                <a:schemeClr val="tx1"/>
              </a:solidFill>
              <a:latin typeface="ＭＳ Ｐ明朝" pitchFamily="18" charset="-128"/>
              <a:ea typeface="ＭＳ Ｐ明朝" pitchFamily="18" charset="-128"/>
            </a:endParaRPr>
          </a:p>
          <a:p>
            <a:r>
              <a:rPr kumimoji="1" lang="ja-JP" altLang="en-US" sz="1050" dirty="0" smtClean="0">
                <a:solidFill>
                  <a:schemeClr val="tx1"/>
                </a:solidFill>
                <a:latin typeface="ＭＳ Ｐ明朝" pitchFamily="18" charset="-128"/>
                <a:ea typeface="ＭＳ Ｐ明朝" pitchFamily="18" charset="-128"/>
              </a:rPr>
              <a:t>例えば、学校給食調理業務の委託　</a:t>
            </a:r>
            <a:r>
              <a:rPr kumimoji="1" lang="en-US" altLang="ja-JP" sz="1050" dirty="0" smtClean="0">
                <a:solidFill>
                  <a:schemeClr val="tx1"/>
                </a:solidFill>
                <a:latin typeface="ＭＳ Ｐ明朝" pitchFamily="18" charset="-128"/>
                <a:ea typeface="ＭＳ Ｐ明朝" pitchFamily="18" charset="-128"/>
              </a:rPr>
              <a:t>150</a:t>
            </a:r>
            <a:r>
              <a:rPr kumimoji="1" lang="ja-JP" altLang="en-US" sz="1050" dirty="0" smtClean="0">
                <a:solidFill>
                  <a:schemeClr val="tx1"/>
                </a:solidFill>
                <a:latin typeface="ＭＳ Ｐ明朝" pitchFamily="18" charset="-128"/>
                <a:ea typeface="ＭＳ Ｐ明朝" pitchFamily="18" charset="-128"/>
              </a:rPr>
              <a:t>人</a:t>
            </a:r>
            <a:endParaRPr kumimoji="1"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地下鉄業務の委託　</a:t>
            </a:r>
            <a:r>
              <a:rPr lang="en-US" altLang="ja-JP" sz="1050" dirty="0" smtClean="0">
                <a:solidFill>
                  <a:schemeClr val="tx1"/>
                </a:solidFill>
                <a:latin typeface="ＭＳ Ｐ明朝" pitchFamily="18" charset="-128"/>
                <a:ea typeface="ＭＳ Ｐ明朝" pitchFamily="18" charset="-128"/>
              </a:rPr>
              <a:t>180</a:t>
            </a:r>
            <a:r>
              <a:rPr lang="ja-JP" altLang="en-US" sz="1050" dirty="0" smtClean="0">
                <a:solidFill>
                  <a:schemeClr val="tx1"/>
                </a:solidFill>
                <a:latin typeface="ＭＳ Ｐ明朝" pitchFamily="18" charset="-128"/>
                <a:ea typeface="ＭＳ Ｐ明朝" pitchFamily="18" charset="-128"/>
              </a:rPr>
              <a:t>人</a:t>
            </a:r>
            <a:endParaRPr kumimoji="1" lang="ja-JP" altLang="en-US" sz="1050" dirty="0">
              <a:solidFill>
                <a:schemeClr val="tx1"/>
              </a:solidFill>
              <a:latin typeface="ＭＳ Ｐ明朝" pitchFamily="18" charset="-128"/>
              <a:ea typeface="ＭＳ Ｐ明朝" pitchFamily="18" charset="-128"/>
            </a:endParaRPr>
          </a:p>
        </p:txBody>
      </p:sp>
      <p:pic>
        <p:nvPicPr>
          <p:cNvPr id="16" name="Picture 2" descr="C:\Users\佐藤陵一\Desktop\Documents\公共政策\市民頼みの行革IMG_0002.tif"/>
          <p:cNvPicPr>
            <a:picLocks noChangeAspect="1" noChangeArrowheads="1"/>
          </p:cNvPicPr>
          <p:nvPr/>
        </p:nvPicPr>
        <p:blipFill>
          <a:blip r:embed="rId3" cstate="print"/>
          <a:srcRect/>
          <a:stretch>
            <a:fillRect/>
          </a:stretch>
        </p:blipFill>
        <p:spPr bwMode="auto">
          <a:xfrm>
            <a:off x="4653136" y="6102230"/>
            <a:ext cx="1944216" cy="2796515"/>
          </a:xfrm>
          <a:prstGeom prst="rect">
            <a:avLst/>
          </a:prstGeom>
          <a:noFill/>
          <a:ln w="3175">
            <a:solidFill>
              <a:schemeClr val="tx1"/>
            </a:solidFill>
            <a:prstDash val="sysDot"/>
            <a:miter lim="800000"/>
            <a:headEnd/>
            <a:tailEnd/>
          </a:ln>
          <a:effectLst/>
        </p:spPr>
      </p:pic>
      <p:sp>
        <p:nvSpPr>
          <p:cNvPr id="17" name="正方形/長方形 16"/>
          <p:cNvSpPr/>
          <p:nvPr/>
        </p:nvSpPr>
        <p:spPr>
          <a:xfrm>
            <a:off x="5517232" y="8676456"/>
            <a:ext cx="1008112"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rPr>
              <a:t>道新</a:t>
            </a:r>
            <a:r>
              <a:rPr kumimoji="1" lang="en-US" altLang="ja-JP" sz="900" dirty="0" smtClean="0">
                <a:solidFill>
                  <a:schemeClr val="tx1"/>
                </a:solidFill>
              </a:rPr>
              <a:t>2010.10.9</a:t>
            </a:r>
            <a:endParaRPr kumimoji="1" lang="ja-JP" altLang="en-US" sz="900" dirty="0">
              <a:solidFill>
                <a:schemeClr val="tx1"/>
              </a:solidFill>
            </a:endParaRPr>
          </a:p>
        </p:txBody>
      </p:sp>
      <p:sp>
        <p:nvSpPr>
          <p:cNvPr id="18" name="スライド番号プレースホルダ 17"/>
          <p:cNvSpPr>
            <a:spLocks noGrp="1"/>
          </p:cNvSpPr>
          <p:nvPr>
            <p:ph type="sldNum" sz="quarter" idx="12"/>
          </p:nvPr>
        </p:nvSpPr>
        <p:spPr/>
        <p:txBody>
          <a:bodyPr/>
          <a:lstStyle/>
          <a:p>
            <a:fld id="{7BB2F10C-A9CB-4504-BEB2-CF8F17B304C1}" type="slidenum">
              <a:rPr lang="en-US" altLang="ja-JP" smtClean="0"/>
              <a:pPr/>
              <a:t>6</a:t>
            </a:fld>
            <a:endParaRPr lang="en-US" altLang="ja-JP"/>
          </a:p>
        </p:txBody>
      </p:sp>
      <p:sp>
        <p:nvSpPr>
          <p:cNvPr id="19" name="正方形/長方形 18"/>
          <p:cNvSpPr/>
          <p:nvPr/>
        </p:nvSpPr>
        <p:spPr>
          <a:xfrm>
            <a:off x="2204864" y="1043608"/>
            <a:ext cx="172819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ＭＳ Ｐ明朝" pitchFamily="18" charset="-128"/>
                <a:ea typeface="ＭＳ Ｐ明朝" pitchFamily="18" charset="-128"/>
              </a:rPr>
              <a:t>あらゆる業務に広がる</a:t>
            </a:r>
            <a:r>
              <a:rPr lang="ja-JP" altLang="en-US" sz="1050" dirty="0" smtClean="0">
                <a:solidFill>
                  <a:schemeClr val="tx1"/>
                </a:solidFill>
                <a:latin typeface="ＭＳ Ｐ明朝" pitchFamily="18" charset="-128"/>
                <a:ea typeface="ＭＳ Ｐ明朝" pitchFamily="18" charset="-128"/>
              </a:rPr>
              <a:t>！</a:t>
            </a:r>
            <a:endParaRPr kumimoji="1" lang="ja-JP" altLang="en-US" sz="1050" dirty="0">
              <a:solidFill>
                <a:schemeClr val="tx1"/>
              </a:solidFill>
              <a:latin typeface="ＭＳ Ｐ明朝" pitchFamily="18" charset="-128"/>
              <a:ea typeface="ＭＳ Ｐ明朝" pitchFamily="18"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7BB2F10C-A9CB-4504-BEB2-CF8F17B304C1}" type="slidenum">
              <a:rPr lang="en-US" altLang="ja-JP" smtClean="0"/>
              <a:pPr/>
              <a:t>7</a:t>
            </a:fld>
            <a:endParaRPr lang="en-US" altLang="ja-JP" dirty="0"/>
          </a:p>
        </p:txBody>
      </p:sp>
      <p:sp>
        <p:nvSpPr>
          <p:cNvPr id="6" name="角丸四角形 5"/>
          <p:cNvSpPr/>
          <p:nvPr/>
        </p:nvSpPr>
        <p:spPr>
          <a:xfrm>
            <a:off x="548680" y="467544"/>
            <a:ext cx="3456384" cy="28803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rPr>
              <a:t>「適正賃金」を求める運動の新たな可能性</a:t>
            </a:r>
            <a:endParaRPr kumimoji="1" lang="ja-JP" altLang="en-US" sz="1200" dirty="0">
              <a:solidFill>
                <a:schemeClr val="tx1"/>
              </a:solidFill>
            </a:endParaRPr>
          </a:p>
        </p:txBody>
      </p:sp>
      <p:sp>
        <p:nvSpPr>
          <p:cNvPr id="7" name="正方形/長方形 6"/>
          <p:cNvSpPr/>
          <p:nvPr/>
        </p:nvSpPr>
        <p:spPr>
          <a:xfrm>
            <a:off x="548680" y="1187624"/>
            <a:ext cx="5328592"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ＭＳ Ｐ明朝" pitchFamily="18" charset="-128"/>
                <a:ea typeface="ＭＳ Ｐ明朝" pitchFamily="18" charset="-128"/>
              </a:rPr>
              <a:t>「公共サービス基本法」の制定（</a:t>
            </a:r>
            <a:r>
              <a:rPr kumimoji="1" lang="en-US" altLang="ja-JP" sz="1050" dirty="0" smtClean="0">
                <a:solidFill>
                  <a:schemeClr val="tx1"/>
                </a:solidFill>
                <a:latin typeface="ＭＳ Ｐ明朝" pitchFamily="18" charset="-128"/>
                <a:ea typeface="ＭＳ Ｐ明朝" pitchFamily="18" charset="-128"/>
              </a:rPr>
              <a:t>2009.7</a:t>
            </a:r>
            <a:r>
              <a:rPr kumimoji="1" lang="ja-JP" altLang="en-US" sz="1050" dirty="0" smtClean="0">
                <a:solidFill>
                  <a:schemeClr val="tx1"/>
                </a:solidFill>
                <a:latin typeface="ＭＳ Ｐ明朝" pitchFamily="18" charset="-128"/>
                <a:ea typeface="ＭＳ Ｐ明朝" pitchFamily="18" charset="-128"/>
              </a:rPr>
              <a:t>施行</a:t>
            </a:r>
            <a:r>
              <a:rPr kumimoji="1" lang="en-US" altLang="ja-JP" sz="1050" dirty="0" smtClean="0">
                <a:solidFill>
                  <a:schemeClr val="tx1"/>
                </a:solidFill>
                <a:latin typeface="ＭＳ Ｐ明朝" pitchFamily="18" charset="-128"/>
                <a:ea typeface="ＭＳ Ｐ明朝" pitchFamily="18" charset="-128"/>
              </a:rPr>
              <a:t>)</a:t>
            </a:r>
          </a:p>
          <a:p>
            <a:r>
              <a:rPr lang="ja-JP" altLang="en-US" sz="1050" dirty="0" smtClean="0">
                <a:solidFill>
                  <a:schemeClr val="tx1"/>
                </a:solidFill>
                <a:latin typeface="ＭＳ Ｐ明朝" pitchFamily="18" charset="-128"/>
                <a:ea typeface="ＭＳ Ｐ明朝" pitchFamily="18" charset="-128"/>
              </a:rPr>
              <a:t>第</a:t>
            </a:r>
            <a:r>
              <a:rPr lang="en-US" altLang="ja-JP" sz="1050" dirty="0" smtClean="0">
                <a:solidFill>
                  <a:schemeClr val="tx1"/>
                </a:solidFill>
                <a:latin typeface="ＭＳ Ｐ明朝" pitchFamily="18" charset="-128"/>
                <a:ea typeface="ＭＳ Ｐ明朝" pitchFamily="18" charset="-128"/>
              </a:rPr>
              <a:t>11</a:t>
            </a:r>
            <a:r>
              <a:rPr lang="ja-JP" altLang="en-US" sz="1050" dirty="0" smtClean="0">
                <a:solidFill>
                  <a:schemeClr val="tx1"/>
                </a:solidFill>
                <a:latin typeface="ＭＳ Ｐ明朝" pitchFamily="18" charset="-128"/>
                <a:ea typeface="ＭＳ Ｐ明朝" pitchFamily="18" charset="-128"/>
              </a:rPr>
              <a:t>条－国及び地方公共団体は、安全かつ良質な公共サービスが適正かつ確実に実施されるようにするため、公共サービスの実施に従事する者の</a:t>
            </a:r>
            <a:r>
              <a:rPr lang="ja-JP" altLang="en-US" sz="1050" u="sng" dirty="0" smtClean="0">
                <a:solidFill>
                  <a:schemeClr val="tx1"/>
                </a:solidFill>
                <a:latin typeface="ＭＳ Ｐ明朝" pitchFamily="18" charset="-128"/>
                <a:ea typeface="ＭＳ Ｐ明朝" pitchFamily="18" charset="-128"/>
              </a:rPr>
              <a:t>適正な労働条件の確保</a:t>
            </a:r>
            <a:r>
              <a:rPr lang="ja-JP" altLang="en-US" sz="1050" dirty="0" smtClean="0">
                <a:solidFill>
                  <a:schemeClr val="tx1"/>
                </a:solidFill>
                <a:latin typeface="ＭＳ Ｐ明朝" pitchFamily="18" charset="-128"/>
                <a:ea typeface="ＭＳ Ｐ明朝" pitchFamily="18" charset="-128"/>
              </a:rPr>
              <a:t>その他</a:t>
            </a:r>
            <a:r>
              <a:rPr lang="ja-JP" altLang="en-US" sz="1050" u="sng" dirty="0" smtClean="0">
                <a:solidFill>
                  <a:schemeClr val="tx1"/>
                </a:solidFill>
                <a:latin typeface="ＭＳ Ｐ明朝" pitchFamily="18" charset="-128"/>
                <a:ea typeface="ＭＳ Ｐ明朝" pitchFamily="18" charset="-128"/>
              </a:rPr>
              <a:t>労働環境の整備</a:t>
            </a:r>
            <a:r>
              <a:rPr lang="ja-JP" altLang="en-US" sz="1050" dirty="0" smtClean="0">
                <a:solidFill>
                  <a:schemeClr val="tx1"/>
                </a:solidFill>
                <a:latin typeface="ＭＳ Ｐ明朝" pitchFamily="18" charset="-128"/>
                <a:ea typeface="ＭＳ Ｐ明朝" pitchFamily="18" charset="-128"/>
              </a:rPr>
              <a:t>に関し必要な措置を講ずるよう努めるものとする。</a:t>
            </a:r>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rgbClr val="C00000"/>
                </a:solidFill>
                <a:latin typeface="ＭＳ Ｐ明朝" pitchFamily="18" charset="-128"/>
                <a:ea typeface="ＭＳ Ｐ明朝" pitchFamily="18" charset="-128"/>
                <a:sym typeface="Wingdings"/>
              </a:rPr>
              <a:t></a:t>
            </a:r>
            <a:r>
              <a:rPr lang="ja-JP" altLang="en-US" sz="1050" dirty="0" smtClean="0">
                <a:solidFill>
                  <a:schemeClr val="tx1"/>
                </a:solidFill>
                <a:latin typeface="ＭＳ Ｐ明朝" pitchFamily="18" charset="-128"/>
                <a:ea typeface="ＭＳ Ｐ明朝" pitchFamily="18" charset="-128"/>
                <a:sym typeface="Wingdings"/>
              </a:rPr>
              <a:t>「適正な労働条件の確保」の要は賃金である。</a:t>
            </a:r>
            <a:endParaRPr lang="en-US" altLang="ja-JP" sz="1050" dirty="0" smtClean="0">
              <a:solidFill>
                <a:schemeClr val="tx1"/>
              </a:solidFill>
              <a:latin typeface="ＭＳ Ｐ明朝" pitchFamily="18" charset="-128"/>
              <a:ea typeface="ＭＳ Ｐ明朝" pitchFamily="18" charset="-128"/>
              <a:sym typeface="Wingdings"/>
            </a:endParaRPr>
          </a:p>
          <a:p>
            <a:r>
              <a:rPr lang="en-US" altLang="ja-JP" sz="1050" dirty="0" smtClean="0">
                <a:solidFill>
                  <a:srgbClr val="C00000"/>
                </a:solidFill>
                <a:latin typeface="ＭＳ Ｐ明朝" pitchFamily="18" charset="-128"/>
                <a:ea typeface="ＭＳ Ｐ明朝" pitchFamily="18" charset="-128"/>
                <a:sym typeface="Wingdings"/>
              </a:rPr>
              <a:t></a:t>
            </a:r>
            <a:r>
              <a:rPr lang="ja-JP" altLang="en-US" sz="1050" dirty="0" smtClean="0">
                <a:solidFill>
                  <a:schemeClr val="tx1"/>
                </a:solidFill>
                <a:latin typeface="ＭＳ Ｐ明朝" pitchFamily="18" charset="-128"/>
                <a:ea typeface="ＭＳ Ｐ明朝" pitchFamily="18" charset="-128"/>
                <a:sym typeface="Wingdings"/>
              </a:rPr>
              <a:t>自治体の努力を求めている。</a:t>
            </a:r>
            <a:endParaRPr lang="en-US" altLang="ja-JP" sz="1050" dirty="0" smtClean="0">
              <a:solidFill>
                <a:schemeClr val="tx1"/>
              </a:solidFill>
              <a:latin typeface="ＭＳ Ｐ明朝" pitchFamily="18" charset="-128"/>
              <a:ea typeface="ＭＳ Ｐ明朝" pitchFamily="18" charset="-128"/>
              <a:sym typeface="Wingdings"/>
            </a:endParaRPr>
          </a:p>
          <a:p>
            <a:r>
              <a:rPr lang="en-US" altLang="ja-JP" sz="1050" dirty="0" smtClean="0">
                <a:solidFill>
                  <a:srgbClr val="C00000"/>
                </a:solidFill>
                <a:latin typeface="ＭＳ Ｐ明朝" pitchFamily="18" charset="-128"/>
                <a:ea typeface="ＭＳ Ｐ明朝" pitchFamily="18" charset="-128"/>
                <a:sym typeface="Wingdings"/>
              </a:rPr>
              <a:t></a:t>
            </a:r>
            <a:r>
              <a:rPr lang="ja-JP" altLang="en-US" sz="1050" dirty="0" smtClean="0">
                <a:solidFill>
                  <a:schemeClr val="tx1"/>
                </a:solidFill>
                <a:latin typeface="ＭＳ Ｐ明朝" pitchFamily="18" charset="-128"/>
                <a:ea typeface="ＭＳ Ｐ明朝" pitchFamily="18" charset="-128"/>
                <a:sym typeface="Wingdings"/>
              </a:rPr>
              <a:t>当局は「努力義務」と言い逃れるので運動が重要である。</a:t>
            </a:r>
            <a:r>
              <a:rPr lang="ja-JP" altLang="en-US" sz="1050" dirty="0" smtClean="0">
                <a:solidFill>
                  <a:schemeClr val="tx1"/>
                </a:solidFill>
                <a:latin typeface="ＭＳ Ｐ明朝" pitchFamily="18" charset="-128"/>
                <a:ea typeface="ＭＳ Ｐ明朝" pitchFamily="18" charset="-128"/>
              </a:rPr>
              <a:t>　</a:t>
            </a:r>
            <a:endParaRPr kumimoji="1" lang="ja-JP" altLang="en-US" sz="1050" dirty="0">
              <a:solidFill>
                <a:schemeClr val="tx1"/>
              </a:solidFill>
              <a:latin typeface="ＭＳ Ｐ明朝" pitchFamily="18" charset="-128"/>
              <a:ea typeface="ＭＳ Ｐ明朝" pitchFamily="18" charset="-128"/>
            </a:endParaRPr>
          </a:p>
        </p:txBody>
      </p:sp>
      <p:sp>
        <p:nvSpPr>
          <p:cNvPr id="8" name="正方形/長方形 7"/>
          <p:cNvSpPr/>
          <p:nvPr/>
        </p:nvSpPr>
        <p:spPr>
          <a:xfrm>
            <a:off x="548680" y="971600"/>
            <a:ext cx="388843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rPr>
              <a:t>事態を動かしてきた</a:t>
            </a:r>
            <a:r>
              <a:rPr lang="ja-JP" altLang="en-US" sz="1050" dirty="0" smtClean="0">
                <a:solidFill>
                  <a:schemeClr val="tx1"/>
                </a:solidFill>
              </a:rPr>
              <a:t>－</a:t>
            </a:r>
            <a:r>
              <a:rPr kumimoji="1" lang="ja-JP" altLang="en-US" sz="1050" dirty="0" smtClean="0">
                <a:solidFill>
                  <a:schemeClr val="tx1"/>
                </a:solidFill>
              </a:rPr>
              <a:t>この間の運動の成果を生かして</a:t>
            </a:r>
            <a:endParaRPr kumimoji="1" lang="ja-JP" altLang="en-US" sz="1050" dirty="0">
              <a:solidFill>
                <a:schemeClr val="tx1"/>
              </a:solidFill>
            </a:endParaRPr>
          </a:p>
        </p:txBody>
      </p:sp>
      <p:sp>
        <p:nvSpPr>
          <p:cNvPr id="9" name="正方形/長方形 8"/>
          <p:cNvSpPr/>
          <p:nvPr/>
        </p:nvSpPr>
        <p:spPr>
          <a:xfrm>
            <a:off x="548680" y="2483768"/>
            <a:ext cx="5328592"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ＭＳ Ｐ明朝" pitchFamily="18" charset="-128"/>
                <a:ea typeface="ＭＳ Ｐ明朝" pitchFamily="18" charset="-128"/>
              </a:rPr>
              <a:t>道の「公共工事の適正な執行体制の確認について」</a:t>
            </a:r>
            <a:r>
              <a:rPr kumimoji="1" lang="en-US" altLang="ja-JP" sz="1050" dirty="0" smtClean="0">
                <a:solidFill>
                  <a:schemeClr val="tx1"/>
                </a:solidFill>
                <a:latin typeface="ＭＳ Ｐ明朝" pitchFamily="18" charset="-128"/>
                <a:ea typeface="ＭＳ Ｐ明朝" pitchFamily="18" charset="-128"/>
              </a:rPr>
              <a:t>(2009.7.16</a:t>
            </a:r>
            <a:r>
              <a:rPr kumimoji="1" lang="ja-JP" altLang="en-US" sz="1050" dirty="0" smtClean="0">
                <a:solidFill>
                  <a:schemeClr val="tx1"/>
                </a:solidFill>
                <a:latin typeface="ＭＳ Ｐ明朝" pitchFamily="18" charset="-128"/>
                <a:ea typeface="ＭＳ Ｐ明朝" pitchFamily="18" charset="-128"/>
              </a:rPr>
              <a:t>）</a:t>
            </a:r>
            <a:endParaRPr kumimoji="1"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４．労働者福祉の向上について</a:t>
            </a:r>
            <a:endParaRPr lang="en-US" altLang="ja-JP" sz="1050" dirty="0" smtClean="0">
              <a:solidFill>
                <a:schemeClr val="tx1"/>
              </a:solidFill>
              <a:latin typeface="ＭＳ Ｐ明朝" pitchFamily="18" charset="-128"/>
              <a:ea typeface="ＭＳ Ｐ明朝" pitchFamily="18" charset="-128"/>
            </a:endParaRPr>
          </a:p>
          <a:p>
            <a:r>
              <a:rPr kumimoji="1" lang="ja-JP" altLang="en-US" sz="1050" dirty="0" smtClean="0">
                <a:solidFill>
                  <a:schemeClr val="tx1"/>
                </a:solidFill>
                <a:latin typeface="ＭＳ Ｐ明朝" pitchFamily="18" charset="-128"/>
                <a:ea typeface="ＭＳ Ｐ明朝" pitchFamily="18" charset="-128"/>
              </a:rPr>
              <a:t>「</a:t>
            </a:r>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労働時間の短縮、労働災害の防止、適正な賃金の確保、退職金制度及び各種保険制度への加入等</a:t>
            </a:r>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a:t>
            </a:r>
            <a:endParaRPr kumimoji="1"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解説では「適正な執行体制</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労務単価等</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」としている。</a:t>
            </a:r>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rgbClr val="C00000"/>
                </a:solidFill>
                <a:latin typeface="ＭＳ Ｐ明朝" pitchFamily="18" charset="-128"/>
                <a:ea typeface="ＭＳ Ｐ明朝" pitchFamily="18" charset="-128"/>
                <a:sym typeface="Wingdings"/>
              </a:rPr>
              <a:t></a:t>
            </a:r>
            <a:r>
              <a:rPr lang="ja-JP" altLang="en-US" sz="1050" dirty="0" smtClean="0">
                <a:solidFill>
                  <a:schemeClr val="tx1"/>
                </a:solidFill>
                <a:latin typeface="ＭＳ Ｐ明朝" pitchFamily="18" charset="-128"/>
                <a:ea typeface="ＭＳ Ｐ明朝" pitchFamily="18" charset="-128"/>
                <a:sym typeface="Wingdings"/>
              </a:rPr>
              <a:t>やはりここでも実態改善を求める運動が重要となる。</a:t>
            </a:r>
            <a:endParaRPr kumimoji="1" lang="ja-JP" altLang="en-US" sz="1050" dirty="0">
              <a:solidFill>
                <a:schemeClr val="tx1"/>
              </a:solidFill>
              <a:latin typeface="ＭＳ Ｐ明朝" pitchFamily="18" charset="-128"/>
              <a:ea typeface="ＭＳ Ｐ明朝" pitchFamily="18" charset="-128"/>
            </a:endParaRPr>
          </a:p>
        </p:txBody>
      </p:sp>
      <p:sp>
        <p:nvSpPr>
          <p:cNvPr id="10" name="正方形/長方形 9"/>
          <p:cNvSpPr/>
          <p:nvPr/>
        </p:nvSpPr>
        <p:spPr>
          <a:xfrm>
            <a:off x="548680" y="3779912"/>
            <a:ext cx="475252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rPr>
              <a:t>「適正賃金」を決めるのは労働者のたたかい！「最賃生活体験」の教訓</a:t>
            </a:r>
            <a:endParaRPr kumimoji="1" lang="ja-JP" altLang="en-US" sz="1050" dirty="0">
              <a:solidFill>
                <a:schemeClr val="tx1"/>
              </a:solidFill>
            </a:endParaRPr>
          </a:p>
        </p:txBody>
      </p:sp>
      <p:sp>
        <p:nvSpPr>
          <p:cNvPr id="11" name="正方形/長方形 10"/>
          <p:cNvSpPr/>
          <p:nvPr/>
        </p:nvSpPr>
        <p:spPr>
          <a:xfrm>
            <a:off x="548680" y="4067944"/>
            <a:ext cx="5760640" cy="2232248"/>
          </a:xfrm>
          <a:prstGeom prst="rect">
            <a:avLst/>
          </a:prstGeom>
          <a:ln w="3175">
            <a:noFill/>
          </a:ln>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1050" dirty="0" smtClean="0">
                <a:solidFill>
                  <a:schemeClr val="tx1"/>
                </a:solidFill>
                <a:latin typeface="ＭＳ Ｐ明朝" pitchFamily="18" charset="-128"/>
                <a:ea typeface="ＭＳ Ｐ明朝" pitchFamily="18" charset="-128"/>
              </a:rPr>
              <a:t>１　国の考え方－「（現状は</a:t>
            </a:r>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各庁の長が常勤の職員との権衡</a:t>
            </a:r>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つり合い</a:t>
            </a:r>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を考慮し、予算の範囲内で支</a:t>
            </a:r>
            <a:endParaRPr kumimoji="1"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r>
              <a:rPr kumimoji="1" lang="ja-JP" altLang="en-US" sz="1050" dirty="0" smtClean="0">
                <a:solidFill>
                  <a:schemeClr val="tx1"/>
                </a:solidFill>
                <a:latin typeface="ＭＳ Ｐ明朝" pitchFamily="18" charset="-128"/>
                <a:ea typeface="ＭＳ Ｐ明朝" pitchFamily="18" charset="-128"/>
              </a:rPr>
              <a:t>給」している。</a:t>
            </a:r>
            <a:r>
              <a:rPr kumimoji="1" lang="en-US" altLang="ja-JP" sz="1050" dirty="0" smtClean="0">
                <a:solidFill>
                  <a:schemeClr val="tx1"/>
                </a:solidFill>
                <a:latin typeface="ＭＳ Ｐ明朝" pitchFamily="18" charset="-128"/>
                <a:ea typeface="ＭＳ Ｐ明朝" pitchFamily="18" charset="-128"/>
              </a:rPr>
              <a:t>(07.8</a:t>
            </a:r>
            <a:r>
              <a:rPr kumimoji="1" lang="ja-JP" altLang="en-US" sz="1050" dirty="0" smtClean="0">
                <a:solidFill>
                  <a:schemeClr val="tx1"/>
                </a:solidFill>
                <a:latin typeface="ＭＳ Ｐ明朝" pitchFamily="18" charset="-128"/>
                <a:ea typeface="ＭＳ Ｐ明朝" pitchFamily="18" charset="-128"/>
              </a:rPr>
              <a:t>の人事院勧告</a:t>
            </a:r>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←「官の目線」そのもの。同一労働同一賃金、労働基準法の「均　</a:t>
            </a:r>
            <a:endParaRPr kumimoji="1"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r>
              <a:rPr kumimoji="1" lang="ja-JP" altLang="en-US" sz="1050" dirty="0" smtClean="0">
                <a:solidFill>
                  <a:schemeClr val="tx1"/>
                </a:solidFill>
                <a:latin typeface="ＭＳ Ｐ明朝" pitchFamily="18" charset="-128"/>
                <a:ea typeface="ＭＳ Ｐ明朝" pitchFamily="18" charset="-128"/>
              </a:rPr>
              <a:t>等」が問題になる。</a:t>
            </a:r>
            <a:endParaRPr kumimoji="1"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kumimoji="1" lang="ja-JP" altLang="en-US" sz="1050" dirty="0" smtClean="0">
                <a:solidFill>
                  <a:schemeClr val="tx1"/>
                </a:solidFill>
                <a:latin typeface="ＭＳ Ｐ明朝" pitchFamily="18" charset="-128"/>
                <a:ea typeface="ＭＳ Ｐ明朝" pitchFamily="18" charset="-128"/>
              </a:rPr>
              <a:t>２　女子正社員と臨時社員の賃金格差</a:t>
            </a:r>
            <a:r>
              <a:rPr kumimoji="1" lang="en-US" altLang="ja-JP" sz="1050" dirty="0" smtClean="0">
                <a:solidFill>
                  <a:schemeClr val="tx1"/>
                </a:solidFill>
                <a:latin typeface="ＭＳ Ｐ明朝" pitchFamily="18" charset="-128"/>
                <a:ea typeface="ＭＳ Ｐ明朝" pitchFamily="18" charset="-128"/>
              </a:rPr>
              <a:t>8</a:t>
            </a:r>
            <a:r>
              <a:rPr kumimoji="1" lang="ja-JP" altLang="en-US" sz="1050" dirty="0" smtClean="0">
                <a:solidFill>
                  <a:schemeClr val="tx1"/>
                </a:solidFill>
                <a:latin typeface="ＭＳ Ｐ明朝" pitchFamily="18" charset="-128"/>
                <a:ea typeface="ＭＳ Ｐ明朝" pitchFamily="18" charset="-128"/>
              </a:rPr>
              <a:t>割は違法。差額を支払え。</a:t>
            </a:r>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丸子警報器裁判</a:t>
            </a:r>
            <a:r>
              <a:rPr kumimoji="1" lang="en-US" altLang="ja-JP" sz="1050" dirty="0" smtClean="0">
                <a:solidFill>
                  <a:schemeClr val="tx1"/>
                </a:solidFill>
                <a:latin typeface="ＭＳ Ｐ明朝" pitchFamily="18" charset="-128"/>
                <a:ea typeface="ＭＳ Ｐ明朝" pitchFamily="18" charset="-128"/>
              </a:rPr>
              <a:t>96.3)</a:t>
            </a:r>
            <a:r>
              <a:rPr lang="ja-JP" altLang="en-US"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それまで</a:t>
            </a:r>
            <a:endParaRPr kumimoji="1"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r>
              <a:rPr kumimoji="1" lang="ja-JP" altLang="en-US" sz="1050" dirty="0" smtClean="0">
                <a:solidFill>
                  <a:schemeClr val="tx1"/>
                </a:solidFill>
                <a:latin typeface="ＭＳ Ｐ明朝" pitchFamily="18" charset="-128"/>
                <a:ea typeface="ＭＳ Ｐ明朝" pitchFamily="18" charset="-128"/>
              </a:rPr>
              <a:t>は</a:t>
            </a:r>
            <a:r>
              <a:rPr kumimoji="1" lang="en-US" altLang="ja-JP" sz="1050" dirty="0" smtClean="0">
                <a:solidFill>
                  <a:schemeClr val="tx1"/>
                </a:solidFill>
                <a:latin typeface="ＭＳ Ｐ明朝" pitchFamily="18" charset="-128"/>
                <a:ea typeface="ＭＳ Ｐ明朝" pitchFamily="18" charset="-128"/>
              </a:rPr>
              <a:t>6</a:t>
            </a:r>
            <a:r>
              <a:rPr kumimoji="1" lang="ja-JP" altLang="en-US" sz="1050" dirty="0" smtClean="0">
                <a:solidFill>
                  <a:schemeClr val="tx1"/>
                </a:solidFill>
                <a:latin typeface="ＭＳ Ｐ明朝" pitchFamily="18" charset="-128"/>
                <a:ea typeface="ＭＳ Ｐ明朝" pitchFamily="18" charset="-128"/>
              </a:rPr>
              <a:t>割だった。「なぜ</a:t>
            </a:r>
            <a:r>
              <a:rPr kumimoji="1" lang="en-US" altLang="ja-JP" sz="1050" dirty="0" smtClean="0">
                <a:solidFill>
                  <a:schemeClr val="tx1"/>
                </a:solidFill>
                <a:latin typeface="ＭＳ Ｐ明朝" pitchFamily="18" charset="-128"/>
                <a:ea typeface="ＭＳ Ｐ明朝" pitchFamily="18" charset="-128"/>
              </a:rPr>
              <a:t>8</a:t>
            </a:r>
            <a:r>
              <a:rPr kumimoji="1" lang="ja-JP" altLang="en-US" sz="1050" dirty="0" smtClean="0">
                <a:solidFill>
                  <a:schemeClr val="tx1"/>
                </a:solidFill>
                <a:latin typeface="ＭＳ Ｐ明朝" pitchFamily="18" charset="-128"/>
                <a:ea typeface="ＭＳ Ｐ明朝" pitchFamily="18" charset="-128"/>
              </a:rPr>
              <a:t>割なの</a:t>
            </a:r>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」は法的根拠ではなく、公序良俗に反する</a:t>
            </a:r>
            <a:r>
              <a:rPr lang="ja-JP" altLang="en-US" sz="1050" dirty="0" smtClean="0">
                <a:solidFill>
                  <a:schemeClr val="tx1"/>
                </a:solidFill>
                <a:latin typeface="ＭＳ Ｐ明朝" pitchFamily="18" charset="-128"/>
                <a:ea typeface="ＭＳ Ｐ明朝" pitchFamily="18" charset="-128"/>
              </a:rPr>
              <a:t>との判決</a:t>
            </a:r>
            <a:r>
              <a:rPr kumimoji="1" lang="ja-JP" altLang="en-US" sz="1050" dirty="0" smtClean="0">
                <a:solidFill>
                  <a:schemeClr val="tx1"/>
                </a:solidFill>
                <a:latin typeface="ＭＳ Ｐ明朝" pitchFamily="18" charset="-128"/>
                <a:ea typeface="ＭＳ Ｐ明朝" pitchFamily="18" charset="-128"/>
              </a:rPr>
              <a:t>。</a:t>
            </a:r>
            <a:endParaRPr kumimoji="1"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kumimoji="1" lang="en-US" altLang="ja-JP" sz="1050" dirty="0" smtClean="0">
                <a:solidFill>
                  <a:schemeClr val="tx1"/>
                </a:solidFill>
                <a:latin typeface="ＭＳ Ｐ明朝" pitchFamily="18" charset="-128"/>
                <a:ea typeface="ＭＳ Ｐ明朝" pitchFamily="18" charset="-128"/>
              </a:rPr>
              <a:t>3</a:t>
            </a:r>
            <a:r>
              <a:rPr kumimoji="1" lang="ja-JP" altLang="en-US" sz="1050" dirty="0" smtClean="0">
                <a:solidFill>
                  <a:schemeClr val="tx1"/>
                </a:solidFill>
                <a:latin typeface="ＭＳ Ｐ明朝" pitchFamily="18" charset="-128"/>
                <a:ea typeface="ＭＳ Ｐ明朝" pitchFamily="18" charset="-128"/>
              </a:rPr>
              <a:t>　「指定管理料」の積算を公表した静岡市は</a:t>
            </a:r>
            <a:r>
              <a:rPr lang="ja-JP" altLang="en-US" sz="1050" dirty="0" smtClean="0">
                <a:solidFill>
                  <a:schemeClr val="tx1"/>
                </a:solidFill>
                <a:latin typeface="ＭＳ Ｐ明朝" pitchFamily="18" charset="-128"/>
                <a:ea typeface="ＭＳ Ｐ明朝" pitchFamily="18" charset="-128"/>
              </a:rPr>
              <a:t>賃金を</a:t>
            </a:r>
            <a:r>
              <a:rPr kumimoji="1" lang="ja-JP" altLang="en-US" sz="1050" dirty="0" smtClean="0">
                <a:solidFill>
                  <a:schemeClr val="tx1"/>
                </a:solidFill>
                <a:latin typeface="ＭＳ Ｐ明朝" pitchFamily="18" charset="-128"/>
                <a:ea typeface="ＭＳ Ｐ明朝" pitchFamily="18" charset="-128"/>
              </a:rPr>
              <a:t>常勤職員の</a:t>
            </a:r>
            <a:r>
              <a:rPr kumimoji="1" lang="en-US" altLang="ja-JP" sz="1050" dirty="0" smtClean="0">
                <a:solidFill>
                  <a:schemeClr val="tx1"/>
                </a:solidFill>
                <a:latin typeface="ＭＳ Ｐ明朝" pitchFamily="18" charset="-128"/>
                <a:ea typeface="ＭＳ Ｐ明朝" pitchFamily="18" charset="-128"/>
              </a:rPr>
              <a:t>70</a:t>
            </a:r>
            <a:r>
              <a:rPr kumimoji="1" lang="ja-JP" altLang="en-US" sz="1050" dirty="0" smtClean="0">
                <a:solidFill>
                  <a:schemeClr val="tx1"/>
                </a:solidFill>
                <a:latin typeface="ＭＳ Ｐ明朝" pitchFamily="18" charset="-128"/>
                <a:ea typeface="ＭＳ Ｐ明朝" pitchFamily="18" charset="-128"/>
              </a:rPr>
              <a:t>％とした。指定管理の常勤は日額</a:t>
            </a:r>
            <a:endParaRPr kumimoji="1"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r>
              <a:rPr kumimoji="1" lang="en-US" altLang="ja-JP" sz="1050" dirty="0" smtClean="0">
                <a:solidFill>
                  <a:schemeClr val="tx1"/>
                </a:solidFill>
                <a:latin typeface="ＭＳ Ｐ明朝" pitchFamily="18" charset="-128"/>
                <a:ea typeface="ＭＳ Ｐ明朝" pitchFamily="18" charset="-128"/>
              </a:rPr>
              <a:t>8,600</a:t>
            </a:r>
            <a:r>
              <a:rPr kumimoji="1" lang="ja-JP" altLang="en-US" sz="1050" dirty="0" smtClean="0">
                <a:solidFill>
                  <a:schemeClr val="tx1"/>
                </a:solidFill>
                <a:latin typeface="ＭＳ Ｐ明朝" pitchFamily="18" charset="-128"/>
                <a:ea typeface="ＭＳ Ｐ明朝" pitchFamily="18" charset="-128"/>
              </a:rPr>
              <a:t>円、臨時は</a:t>
            </a:r>
            <a:r>
              <a:rPr kumimoji="1" lang="en-US" altLang="ja-JP" sz="1050" dirty="0" smtClean="0">
                <a:solidFill>
                  <a:schemeClr val="tx1"/>
                </a:solidFill>
                <a:latin typeface="ＭＳ Ｐ明朝" pitchFamily="18" charset="-128"/>
                <a:ea typeface="ＭＳ Ｐ明朝" pitchFamily="18" charset="-128"/>
              </a:rPr>
              <a:t>6,600</a:t>
            </a:r>
            <a:r>
              <a:rPr kumimoji="1" lang="ja-JP" altLang="en-US" sz="1050" dirty="0" smtClean="0">
                <a:solidFill>
                  <a:schemeClr val="tx1"/>
                </a:solidFill>
                <a:latin typeface="ＭＳ Ｐ明朝" pitchFamily="18" charset="-128"/>
                <a:ea typeface="ＭＳ Ｐ明朝" pitchFamily="18" charset="-128"/>
              </a:rPr>
              <a:t>円、パートは</a:t>
            </a:r>
            <a:r>
              <a:rPr kumimoji="1" lang="en-US" altLang="ja-JP" sz="1050" dirty="0" smtClean="0">
                <a:solidFill>
                  <a:schemeClr val="tx1"/>
                </a:solidFill>
                <a:latin typeface="ＭＳ Ｐ明朝" pitchFamily="18" charset="-128"/>
                <a:ea typeface="ＭＳ Ｐ明朝" pitchFamily="18" charset="-128"/>
              </a:rPr>
              <a:t>835</a:t>
            </a:r>
            <a:r>
              <a:rPr kumimoji="1" lang="ja-JP" altLang="en-US" sz="1050" dirty="0" smtClean="0">
                <a:solidFill>
                  <a:schemeClr val="tx1"/>
                </a:solidFill>
                <a:latin typeface="ＭＳ Ｐ明朝" pitchFamily="18" charset="-128"/>
                <a:ea typeface="ＭＳ Ｐ明朝" pitchFamily="18" charset="-128"/>
              </a:rPr>
              <a:t>円</a:t>
            </a:r>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当時の最賃は</a:t>
            </a:r>
            <a:r>
              <a:rPr kumimoji="1" lang="en-US" altLang="ja-JP" sz="1050" dirty="0" smtClean="0">
                <a:solidFill>
                  <a:schemeClr val="tx1"/>
                </a:solidFill>
                <a:latin typeface="ＭＳ Ｐ明朝" pitchFamily="18" charset="-128"/>
                <a:ea typeface="ＭＳ Ｐ明朝" pitchFamily="18" charset="-128"/>
              </a:rPr>
              <a:t>713</a:t>
            </a:r>
            <a:r>
              <a:rPr kumimoji="1" lang="ja-JP" altLang="en-US" sz="1050" dirty="0" smtClean="0">
                <a:solidFill>
                  <a:schemeClr val="tx1"/>
                </a:solidFill>
                <a:latin typeface="ＭＳ Ｐ明朝" pitchFamily="18" charset="-128"/>
                <a:ea typeface="ＭＳ Ｐ明朝" pitchFamily="18" charset="-128"/>
              </a:rPr>
              <a:t>円</a:t>
            </a:r>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だった。</a:t>
            </a:r>
            <a:r>
              <a:rPr lang="ja-JP" altLang="en-US" sz="1050" dirty="0" smtClean="0">
                <a:solidFill>
                  <a:schemeClr val="tx1"/>
                </a:solidFill>
                <a:latin typeface="ＭＳ Ｐ明朝" pitchFamily="18" charset="-128"/>
                <a:ea typeface="ＭＳ Ｐ明朝" pitchFamily="18" charset="-128"/>
              </a:rPr>
              <a:t>静岡市は積算基準を公表</a:t>
            </a:r>
            <a:r>
              <a:rPr kumimoji="1" lang="ja-JP" altLang="en-US" sz="1050" dirty="0" smtClean="0">
                <a:solidFill>
                  <a:schemeClr val="tx1"/>
                </a:solidFill>
                <a:latin typeface="ＭＳ Ｐ明朝" pitchFamily="18" charset="-128"/>
                <a:ea typeface="ＭＳ Ｐ明朝" pitchFamily="18" charset="-128"/>
              </a:rPr>
              <a:t>し</a:t>
            </a:r>
            <a:endParaRPr kumimoji="1"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r>
              <a:rPr kumimoji="1" lang="ja-JP" altLang="en-US" sz="1050" dirty="0" smtClean="0">
                <a:solidFill>
                  <a:schemeClr val="tx1"/>
                </a:solidFill>
                <a:latin typeface="ＭＳ Ｐ明朝" pitchFamily="18" charset="-128"/>
                <a:ea typeface="ＭＳ Ｐ明朝" pitchFamily="18" charset="-128"/>
              </a:rPr>
              <a:t>たが多くの自治体は公表していない。</a:t>
            </a:r>
            <a:endParaRPr kumimoji="1"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kumimoji="1" lang="en-US" altLang="ja-JP" sz="1050" dirty="0" smtClean="0">
                <a:solidFill>
                  <a:schemeClr val="tx1"/>
                </a:solidFill>
                <a:latin typeface="ＭＳ Ｐ明朝" pitchFamily="18" charset="-128"/>
                <a:ea typeface="ＭＳ Ｐ明朝" pitchFamily="18" charset="-128"/>
              </a:rPr>
              <a:t>4</a:t>
            </a:r>
            <a:r>
              <a:rPr kumimoji="1" lang="ja-JP" altLang="en-US" sz="1050" dirty="0" smtClean="0">
                <a:solidFill>
                  <a:schemeClr val="tx1"/>
                </a:solidFill>
                <a:latin typeface="ＭＳ Ｐ明朝" pitchFamily="18" charset="-128"/>
                <a:ea typeface="ＭＳ Ｐ明朝" pitchFamily="18" charset="-128"/>
              </a:rPr>
              <a:t>　最低賃金法の改正</a:t>
            </a:r>
            <a:r>
              <a:rPr kumimoji="1" lang="en-US" altLang="ja-JP" sz="1050" dirty="0" smtClean="0">
                <a:solidFill>
                  <a:schemeClr val="tx1"/>
                </a:solidFill>
                <a:latin typeface="ＭＳ Ｐ明朝" pitchFamily="18" charset="-128"/>
                <a:ea typeface="ＭＳ Ｐ明朝" pitchFamily="18" charset="-128"/>
              </a:rPr>
              <a:t>(2007.11)</a:t>
            </a:r>
            <a:r>
              <a:rPr kumimoji="1" lang="ja-JP" altLang="en-US" sz="1050" dirty="0" smtClean="0">
                <a:solidFill>
                  <a:schemeClr val="tx1"/>
                </a:solidFill>
                <a:latin typeface="ＭＳ Ｐ明朝" pitchFamily="18" charset="-128"/>
                <a:ea typeface="ＭＳ Ｐ明朝" pitchFamily="18" charset="-128"/>
              </a:rPr>
              <a:t>→「地域最賃が生活保護水準を下回らない」とされた。最低賃金が</a:t>
            </a:r>
            <a:endParaRPr kumimoji="1"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r>
              <a:rPr kumimoji="1" lang="ja-JP" altLang="en-US" sz="1050" dirty="0" smtClean="0">
                <a:solidFill>
                  <a:schemeClr val="tx1"/>
                </a:solidFill>
                <a:latin typeface="ＭＳ Ｐ明朝" pitchFamily="18" charset="-128"/>
                <a:ea typeface="ＭＳ Ｐ明朝" pitchFamily="18" charset="-128"/>
              </a:rPr>
              <a:t>セーフティネットとしてとらえたことが重要。それでも大阪地下鉄の清掃員の例が生じた。　　</a:t>
            </a:r>
            <a:endParaRPr kumimoji="1" lang="ja-JP" altLang="en-US" sz="1050" dirty="0">
              <a:solidFill>
                <a:schemeClr val="tx1"/>
              </a:solidFill>
              <a:latin typeface="ＭＳ Ｐ明朝" pitchFamily="18" charset="-128"/>
              <a:ea typeface="ＭＳ Ｐ明朝" pitchFamily="18" charset="-128"/>
            </a:endParaRPr>
          </a:p>
        </p:txBody>
      </p:sp>
      <p:sp>
        <p:nvSpPr>
          <p:cNvPr id="12" name="正方形/長方形 11"/>
          <p:cNvSpPr/>
          <p:nvPr/>
        </p:nvSpPr>
        <p:spPr>
          <a:xfrm>
            <a:off x="548680" y="6732240"/>
            <a:ext cx="5832648" cy="2088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schemeClr val="tx1"/>
              </a:solidFill>
              <a:latin typeface="+mj-ea"/>
              <a:ea typeface="+mj-ea"/>
            </a:endParaRPr>
          </a:p>
          <a:p>
            <a:r>
              <a:rPr kumimoji="1" lang="ja-JP" altLang="en-US" sz="1050" dirty="0" smtClean="0">
                <a:solidFill>
                  <a:schemeClr val="tx1"/>
                </a:solidFill>
                <a:latin typeface="ＭＳ Ｐ明朝" pitchFamily="18" charset="-128"/>
                <a:ea typeface="ＭＳ Ｐ明朝" pitchFamily="18" charset="-128"/>
              </a:rPr>
              <a:t>１．労働者の生計費原則にもとづく賃金引き上げ－労働組合の原則。「官民一体」のスローガンは「官</a:t>
            </a:r>
            <a:endParaRPr kumimoji="1"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r>
              <a:rPr kumimoji="1" lang="ja-JP" altLang="en-US" sz="1050" dirty="0" smtClean="0">
                <a:solidFill>
                  <a:schemeClr val="tx1"/>
                </a:solidFill>
                <a:latin typeface="ＭＳ Ｐ明朝" pitchFamily="18" charset="-128"/>
                <a:ea typeface="ＭＳ Ｐ明朝" pitchFamily="18" charset="-128"/>
              </a:rPr>
              <a:t>は民のために、民は官のために」との立場で新たな連帯・共同行動が重要となっている。</a:t>
            </a:r>
            <a:endParaRPr kumimoji="1"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２．「同一労働同一賃金」の確立－「均等」と「均衡の違い。常勤で働く非常勤職員、恒常的に働く臨時</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職員の不条理を可視化し、社会問題化するたたかいである。企業内で正社員化の努力が重要。</a:t>
            </a:r>
            <a:endParaRPr lang="en-US" altLang="ja-JP" sz="1050" dirty="0" smtClean="0">
              <a:solidFill>
                <a:schemeClr val="tx1"/>
              </a:solidFill>
              <a:latin typeface="ＭＳ Ｐ明朝" pitchFamily="18" charset="-128"/>
              <a:ea typeface="ＭＳ Ｐ明朝" pitchFamily="18" charset="-128"/>
            </a:endParaRPr>
          </a:p>
          <a:p>
            <a:endParaRPr kumimoji="1" lang="en-US" altLang="ja-JP" sz="1050" dirty="0" smtClean="0">
              <a:solidFill>
                <a:schemeClr val="tx1"/>
              </a:solidFill>
              <a:latin typeface="ＭＳ Ｐ明朝" pitchFamily="18" charset="-128"/>
              <a:ea typeface="ＭＳ Ｐ明朝" pitchFamily="18" charset="-128"/>
            </a:endParaRPr>
          </a:p>
          <a:p>
            <a:r>
              <a:rPr kumimoji="1" lang="ja-JP" altLang="en-US" sz="1050" dirty="0" smtClean="0">
                <a:solidFill>
                  <a:schemeClr val="tx1"/>
                </a:solidFill>
                <a:latin typeface="ＭＳ Ｐ明朝" pitchFamily="18" charset="-128"/>
                <a:ea typeface="ＭＳ Ｐ明朝" pitchFamily="18" charset="-128"/>
              </a:rPr>
              <a:t>３．賃金の「底支え」と「底上げ」の重視－主に最賃闘争。地域最賃と企業内最賃がある。「パイの理論」</a:t>
            </a:r>
            <a:endParaRPr kumimoji="1"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r>
              <a:rPr kumimoji="1" lang="ja-JP" altLang="en-US" sz="1050" dirty="0" smtClean="0">
                <a:solidFill>
                  <a:schemeClr val="tx1"/>
                </a:solidFill>
                <a:latin typeface="ＭＳ Ｐ明朝" pitchFamily="18" charset="-128"/>
                <a:ea typeface="ＭＳ Ｐ明朝" pitchFamily="18" charset="-128"/>
              </a:rPr>
              <a:t>の克服なしに企業内では前進しない。</a:t>
            </a:r>
            <a:endParaRPr kumimoji="1"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４．公共調達における「適正賃金」の確保→「公契約条例」はこの部分のとりくみ。賃金闘争の「特効薬」</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ではないが、賃金とは何か、そのあり方の根本を問い直しながら、「気つけ」の薬効は他の賃金闘争</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に大きな影響を与えはじめている。適用労働者、賃金額など条例成立後の課題が大きい。</a:t>
            </a:r>
            <a:endParaRPr lang="en-US" altLang="ja-JP" sz="1050" dirty="0" smtClean="0">
              <a:solidFill>
                <a:schemeClr val="tx1"/>
              </a:solidFill>
              <a:latin typeface="ＭＳ Ｐ明朝" pitchFamily="18" charset="-128"/>
              <a:ea typeface="ＭＳ Ｐ明朝" pitchFamily="18" charset="-128"/>
            </a:endParaRPr>
          </a:p>
          <a:p>
            <a:endParaRPr kumimoji="1" lang="ja-JP" altLang="en-US" dirty="0"/>
          </a:p>
        </p:txBody>
      </p:sp>
      <p:sp>
        <p:nvSpPr>
          <p:cNvPr id="13" name="角丸四角形 12"/>
          <p:cNvSpPr/>
          <p:nvPr/>
        </p:nvSpPr>
        <p:spPr>
          <a:xfrm>
            <a:off x="548680" y="6300192"/>
            <a:ext cx="4752528" cy="3600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mj-ea"/>
              </a:rPr>
              <a:t>「公契約条例」は、賃金闘争の「部分」。全体を視野にガンバルことが重要</a:t>
            </a:r>
            <a:endParaRPr lang="en-US" altLang="ja-JP" sz="1050" dirty="0" smtClean="0">
              <a:solidFill>
                <a:schemeClr val="tx1"/>
              </a:solidFill>
              <a:latin typeface="+mj-e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B5035478-6919-431F-838E-5DC4B6FC3BD7}" type="slidenum">
              <a:rPr lang="en-US" altLang="ja-JP" smtClean="0"/>
              <a:pPr/>
              <a:t>8</a:t>
            </a:fld>
            <a:endParaRPr lang="en-US" altLang="ja-JP"/>
          </a:p>
        </p:txBody>
      </p:sp>
      <p:sp>
        <p:nvSpPr>
          <p:cNvPr id="1026" name="Rectangle 2"/>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025" name="Object 1"/>
          <p:cNvGraphicFramePr>
            <a:graphicFrameLocks noChangeAspect="1"/>
          </p:cNvGraphicFramePr>
          <p:nvPr/>
        </p:nvGraphicFramePr>
        <p:xfrm>
          <a:off x="476672" y="467544"/>
          <a:ext cx="5505450" cy="7343775"/>
        </p:xfrm>
        <a:graphic>
          <a:graphicData uri="http://schemas.openxmlformats.org/presentationml/2006/ole">
            <p:oleObj spid="_x0000_s1025" name="スライド" r:id="rId3" imgW="3427333" imgH="4570403" progId="PowerPoint.Slide.12">
              <p:embed/>
            </p:oleObj>
          </a:graphicData>
        </a:graphic>
      </p:graphicFrame>
      <p:sp>
        <p:nvSpPr>
          <p:cNvPr id="5" name="正方形/長方形 4"/>
          <p:cNvSpPr/>
          <p:nvPr/>
        </p:nvSpPr>
        <p:spPr>
          <a:xfrm>
            <a:off x="476672" y="323528"/>
            <a:ext cx="792088" cy="2515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smtClean="0">
                <a:solidFill>
                  <a:schemeClr val="tx1"/>
                </a:solidFill>
                <a:latin typeface="+mj-ea"/>
                <a:ea typeface="+mj-ea"/>
              </a:rPr>
              <a:t>〔</a:t>
            </a:r>
            <a:r>
              <a:rPr kumimoji="1" lang="ja-JP" altLang="en-US" sz="1050" dirty="0" smtClean="0">
                <a:solidFill>
                  <a:schemeClr val="tx1"/>
                </a:solidFill>
                <a:latin typeface="+mj-ea"/>
                <a:ea typeface="+mj-ea"/>
              </a:rPr>
              <a:t>資料１</a:t>
            </a:r>
            <a:r>
              <a:rPr kumimoji="1" lang="en-US" altLang="ja-JP" sz="1050" dirty="0" smtClean="0">
                <a:solidFill>
                  <a:schemeClr val="tx1"/>
                </a:solidFill>
                <a:latin typeface="+mj-ea"/>
                <a:ea typeface="+mj-ea"/>
              </a:rPr>
              <a:t>〕</a:t>
            </a:r>
            <a:endParaRPr kumimoji="1" lang="ja-JP" altLang="en-US" sz="1050" dirty="0">
              <a:solidFill>
                <a:schemeClr val="tx1"/>
              </a:solidFill>
              <a:latin typeface="+mj-ea"/>
              <a:ea typeface="+mj-ea"/>
            </a:endParaRPr>
          </a:p>
        </p:txBody>
      </p:sp>
      <p:sp>
        <p:nvSpPr>
          <p:cNvPr id="6" name="正方形/長方形 5"/>
          <p:cNvSpPr/>
          <p:nvPr/>
        </p:nvSpPr>
        <p:spPr>
          <a:xfrm>
            <a:off x="620688" y="7740352"/>
            <a:ext cx="5616624" cy="936104"/>
          </a:xfrm>
          <a:prstGeom prst="rect">
            <a:avLst/>
          </a:prstGeom>
          <a:no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明朝" pitchFamily="18" charset="-128"/>
                <a:ea typeface="ＭＳ Ｐ明朝" pitchFamily="18" charset="-128"/>
              </a:rPr>
              <a:t>公契約条例の賃金の最低基準額に対し、</a:t>
            </a:r>
            <a:r>
              <a:rPr kumimoji="1" lang="ja-JP" altLang="en-US" sz="1050" dirty="0" smtClean="0">
                <a:solidFill>
                  <a:schemeClr val="tx1"/>
                </a:solidFill>
                <a:latin typeface="ＭＳ Ｐ明朝" pitchFamily="18" charset="-128"/>
                <a:ea typeface="ＭＳ Ｐ明朝" pitchFamily="18" charset="-128"/>
              </a:rPr>
              <a:t>生活保護基準を考慮する場合、決めるのは賃金であることが重要である。なぜなら、働きながら生活保護が適用されると、働くための必要経費等が控除され、その金額が収入認定額となる。この金額がその人が必要経費を含め、働きながら生活できる最低基準という意味となる。大阪の実例が証明した。条例が決めるのは、生活保護水準ではなく労働者の賃金である。この意味で、今後、市議会や審議会ではしっかりした議論が求められる。</a:t>
            </a:r>
            <a:endParaRPr kumimoji="1" lang="ja-JP" altLang="en-US" sz="1050" dirty="0">
              <a:solidFill>
                <a:schemeClr val="tx1"/>
              </a:solidFill>
              <a:latin typeface="ＭＳ Ｐ明朝" pitchFamily="18" charset="-128"/>
              <a:ea typeface="ＭＳ Ｐ明朝" pitchFamily="18" charset="-128"/>
            </a:endParaRPr>
          </a:p>
        </p:txBody>
      </p:sp>
      <p:sp>
        <p:nvSpPr>
          <p:cNvPr id="7" name="正方形/長方形 6"/>
          <p:cNvSpPr/>
          <p:nvPr/>
        </p:nvSpPr>
        <p:spPr>
          <a:xfrm>
            <a:off x="1340768" y="323528"/>
            <a:ext cx="424847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rPr>
              <a:t>生活保護では「勤労控除」が適用される。最低基準額のポイントとなる。</a:t>
            </a:r>
            <a:endParaRPr kumimoji="1" lang="ja-JP" altLang="en-US" sz="1050"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B5035478-6919-431F-838E-5DC4B6FC3BD7}" type="slidenum">
              <a:rPr lang="en-US" altLang="ja-JP" smtClean="0"/>
              <a:pPr/>
              <a:t>9</a:t>
            </a:fld>
            <a:endParaRPr lang="en-US" altLang="ja-JP"/>
          </a:p>
        </p:txBody>
      </p:sp>
      <p:sp>
        <p:nvSpPr>
          <p:cNvPr id="23554" name="Rectangle 2"/>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23553" name="Object 1"/>
          <p:cNvGraphicFramePr>
            <a:graphicFrameLocks noChangeAspect="1"/>
          </p:cNvGraphicFramePr>
          <p:nvPr/>
        </p:nvGraphicFramePr>
        <p:xfrm>
          <a:off x="836712" y="899592"/>
          <a:ext cx="5829300" cy="7762875"/>
        </p:xfrm>
        <a:graphic>
          <a:graphicData uri="http://schemas.openxmlformats.org/presentationml/2006/ole">
            <p:oleObj spid="_x0000_s23553" name="スライド" r:id="rId3" imgW="3427333" imgH="4570403" progId="PowerPoint.Slide.12">
              <p:embed/>
            </p:oleObj>
          </a:graphicData>
        </a:graphic>
      </p:graphicFrame>
      <p:sp>
        <p:nvSpPr>
          <p:cNvPr id="5" name="正方形/長方形 4"/>
          <p:cNvSpPr/>
          <p:nvPr/>
        </p:nvSpPr>
        <p:spPr>
          <a:xfrm>
            <a:off x="548680" y="467544"/>
            <a:ext cx="792088"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smtClean="0">
                <a:solidFill>
                  <a:schemeClr val="tx1"/>
                </a:solidFill>
                <a:latin typeface="+mj-ea"/>
                <a:ea typeface="+mj-ea"/>
              </a:rPr>
              <a:t>〔</a:t>
            </a:r>
            <a:r>
              <a:rPr kumimoji="1" lang="ja-JP" altLang="en-US" sz="1050" dirty="0" smtClean="0">
                <a:solidFill>
                  <a:schemeClr val="tx1"/>
                </a:solidFill>
                <a:latin typeface="+mj-ea"/>
                <a:ea typeface="+mj-ea"/>
              </a:rPr>
              <a:t>資料２</a:t>
            </a:r>
            <a:r>
              <a:rPr kumimoji="1" lang="en-US" altLang="ja-JP" sz="1050" dirty="0" smtClean="0">
                <a:solidFill>
                  <a:schemeClr val="tx1"/>
                </a:solidFill>
                <a:latin typeface="+mj-ea"/>
                <a:ea typeface="+mj-ea"/>
              </a:rPr>
              <a:t>〕</a:t>
            </a:r>
            <a:endParaRPr kumimoji="1" lang="ja-JP" altLang="en-US" sz="1050" dirty="0">
              <a:solidFill>
                <a:schemeClr val="tx1"/>
              </a:solidFill>
              <a:latin typeface="+mj-ea"/>
              <a:ea typeface="+mj-ea"/>
            </a:endParaRPr>
          </a:p>
        </p:txBody>
      </p:sp>
      <p:sp>
        <p:nvSpPr>
          <p:cNvPr id="6" name="正方形/長方形 5"/>
          <p:cNvSpPr/>
          <p:nvPr/>
        </p:nvSpPr>
        <p:spPr>
          <a:xfrm>
            <a:off x="1412776" y="467544"/>
            <a:ext cx="403244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260"/>
              </a:lnSpc>
              <a:spcAft>
                <a:spcPts val="600"/>
              </a:spcAft>
            </a:pPr>
            <a:r>
              <a:rPr lang="ja-JP" altLang="en-US" sz="1050" dirty="0" smtClean="0">
                <a:solidFill>
                  <a:schemeClr val="tx1"/>
                </a:solidFill>
              </a:rPr>
              <a:t>市役所の仕事－「</a:t>
            </a:r>
            <a:r>
              <a:rPr kumimoji="1" lang="ja-JP" altLang="en-US" sz="1050" dirty="0" smtClean="0">
                <a:solidFill>
                  <a:schemeClr val="tx1"/>
                </a:solidFill>
              </a:rPr>
              <a:t>非正規労働者」を抜きに成り立たない現実！</a:t>
            </a:r>
            <a:endParaRPr kumimoji="1" lang="en-US" altLang="ja-JP" sz="1050" dirty="0" smtClean="0">
              <a:solidFill>
                <a:schemeClr val="tx1"/>
              </a:solidFill>
            </a:endParaRPr>
          </a:p>
          <a:p>
            <a:pPr>
              <a:lnSpc>
                <a:spcPts val="1260"/>
              </a:lnSpc>
              <a:spcAft>
                <a:spcPts val="600"/>
              </a:spcAft>
            </a:pPr>
            <a:r>
              <a:rPr lang="ja-JP" altLang="en-US" sz="900" dirty="0" smtClean="0">
                <a:solidFill>
                  <a:schemeClr val="tx1"/>
                </a:solidFill>
                <a:latin typeface="ＭＳ Ｐ明朝" pitchFamily="18" charset="-128"/>
                <a:ea typeface="ＭＳ Ｐ明朝" pitchFamily="18" charset="-128"/>
              </a:rPr>
              <a:t>　　　　　常勤で働く非常勤職員　　</a:t>
            </a:r>
            <a:r>
              <a:rPr kumimoji="1" lang="ja-JP" altLang="en-US" sz="900" dirty="0" smtClean="0">
                <a:solidFill>
                  <a:schemeClr val="tx1"/>
                </a:solidFill>
                <a:latin typeface="ＭＳ Ｐ明朝" pitchFamily="18" charset="-128"/>
                <a:ea typeface="ＭＳ Ｐ明朝" pitchFamily="18" charset="-128"/>
              </a:rPr>
              <a:t>恒常的に働く臨時職員</a:t>
            </a:r>
            <a:endParaRPr kumimoji="1" lang="ja-JP" altLang="en-US" sz="900" dirty="0">
              <a:solidFill>
                <a:schemeClr val="tx1"/>
              </a:solidFill>
              <a:latin typeface="ＭＳ Ｐ明朝" pitchFamily="18" charset="-128"/>
              <a:ea typeface="ＭＳ Ｐ明朝" pitchFamily="18" charset="-128"/>
            </a:endParaRPr>
          </a:p>
        </p:txBody>
      </p:sp>
    </p:spTree>
  </p:cSld>
  <p:clrMapOvr>
    <a:masterClrMapping/>
  </p:clrMapOvr>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1934</TotalTime>
  <Words>3794</Words>
  <Application>Microsoft Office PowerPoint</Application>
  <PresentationFormat>画面に合わせる (4:3)</PresentationFormat>
  <Paragraphs>382</Paragraphs>
  <Slides>12</Slides>
  <Notes>2</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12</vt:i4>
      </vt:variant>
    </vt:vector>
  </HeadingPairs>
  <TitlesOfParts>
    <vt:vector size="14" baseType="lpstr">
      <vt:lpstr>Network</vt:lpstr>
      <vt:lpstr>スライド</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DIGITAL OASYS</dc:creator>
  <cp:lastModifiedBy>佐藤陵一</cp:lastModifiedBy>
  <cp:revision>41</cp:revision>
  <dcterms:created xsi:type="dcterms:W3CDTF">2012-02-13T08:22:51Z</dcterms:created>
  <dcterms:modified xsi:type="dcterms:W3CDTF">2012-03-24T01:35:45Z</dcterms:modified>
</cp:coreProperties>
</file>