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15"/>
  </p:notesMasterIdLst>
  <p:sldIdLst>
    <p:sldId id="256" r:id="rId2"/>
    <p:sldId id="258" r:id="rId3"/>
    <p:sldId id="259" r:id="rId4"/>
    <p:sldId id="275" r:id="rId5"/>
    <p:sldId id="260" r:id="rId6"/>
    <p:sldId id="271" r:id="rId7"/>
    <p:sldId id="276" r:id="rId8"/>
    <p:sldId id="267" r:id="rId9"/>
    <p:sldId id="273" r:id="rId10"/>
    <p:sldId id="272" r:id="rId11"/>
    <p:sldId id="270" r:id="rId12"/>
    <p:sldId id="268" r:id="rId13"/>
    <p:sldId id="264" r:id="rId14"/>
  </p:sldIdLst>
  <p:sldSz cx="9144000" cy="6858000" type="screen4x3"/>
  <p:notesSz cx="6858000" cy="9945688"/>
  <p:defaultTextStyle>
    <a:lvl1pPr marL="0" algn="l" rtl="0" latinLnBrk="0">
      <a:defRPr kumimoji="1" lang="ja-JP" sz="1800" kern="1200">
        <a:solidFill>
          <a:schemeClr val="tx1"/>
        </a:solidFill>
        <a:latin typeface="+mn-lt"/>
        <a:ea typeface="+mn-ea"/>
        <a:cs typeface="+mn-cs"/>
      </a:defRPr>
    </a:lvl1pPr>
    <a:lvl2pPr marL="457200" algn="l" rtl="0" latinLnBrk="0">
      <a:defRPr kumimoji="1" lang="ja-JP" sz="1800" kern="1200">
        <a:solidFill>
          <a:schemeClr val="tx1"/>
        </a:solidFill>
        <a:latin typeface="+mn-lt"/>
        <a:ea typeface="+mn-ea"/>
        <a:cs typeface="+mn-cs"/>
      </a:defRPr>
    </a:lvl2pPr>
    <a:lvl3pPr marL="914400" algn="l" rtl="0" latinLnBrk="0">
      <a:defRPr kumimoji="1" lang="ja-JP" sz="1800" kern="1200">
        <a:solidFill>
          <a:schemeClr val="tx1"/>
        </a:solidFill>
        <a:latin typeface="+mn-lt"/>
        <a:ea typeface="+mn-ea"/>
        <a:cs typeface="+mn-cs"/>
      </a:defRPr>
    </a:lvl3pPr>
    <a:lvl4pPr marL="1371600" algn="l" rtl="0" latinLnBrk="0">
      <a:defRPr kumimoji="1" lang="ja-JP" sz="1800" kern="1200">
        <a:solidFill>
          <a:schemeClr val="tx1"/>
        </a:solidFill>
        <a:latin typeface="+mn-lt"/>
        <a:ea typeface="+mn-ea"/>
        <a:cs typeface="+mn-cs"/>
      </a:defRPr>
    </a:lvl4pPr>
    <a:lvl5pPr marL="1828800" algn="l" rtl="0" latinLnBrk="0">
      <a:defRPr kumimoji="1" lang="ja-JP" sz="1800" kern="1200">
        <a:solidFill>
          <a:schemeClr val="tx1"/>
        </a:solidFill>
        <a:latin typeface="+mn-lt"/>
        <a:ea typeface="+mn-ea"/>
        <a:cs typeface="+mn-cs"/>
      </a:defRPr>
    </a:lvl5pPr>
    <a:lvl6pPr marL="2286000" algn="l" rtl="0" latinLnBrk="0">
      <a:defRPr kumimoji="1" lang="ja-JP" sz="1800" kern="1200">
        <a:solidFill>
          <a:schemeClr val="tx1"/>
        </a:solidFill>
        <a:latin typeface="+mn-lt"/>
        <a:ea typeface="+mn-ea"/>
        <a:cs typeface="+mn-cs"/>
      </a:defRPr>
    </a:lvl6pPr>
    <a:lvl7pPr marL="2743200" algn="l" rtl="0" latinLnBrk="0">
      <a:defRPr kumimoji="1" lang="ja-JP" sz="1800" kern="1200">
        <a:solidFill>
          <a:schemeClr val="tx1"/>
        </a:solidFill>
        <a:latin typeface="+mn-lt"/>
        <a:ea typeface="+mn-ea"/>
        <a:cs typeface="+mn-cs"/>
      </a:defRPr>
    </a:lvl7pPr>
    <a:lvl8pPr marL="3200400" algn="l" rtl="0" latinLnBrk="0">
      <a:defRPr kumimoji="1" lang="ja-JP" sz="1800" kern="1200">
        <a:solidFill>
          <a:schemeClr val="tx1"/>
        </a:solidFill>
        <a:latin typeface="+mn-lt"/>
        <a:ea typeface="+mn-ea"/>
        <a:cs typeface="+mn-cs"/>
      </a:defRPr>
    </a:lvl8pPr>
    <a:lvl9pPr marL="3657600" algn="l" rtl="0" latinLnBrk="0">
      <a:defRPr kumimoji="1" lang="ja-JP" sz="1800" kern="1200">
        <a:solidFill>
          <a:schemeClr val="tx1"/>
        </a:solidFill>
        <a:latin typeface="+mn-lt"/>
        <a:ea typeface="+mn-ea"/>
        <a:cs typeface="+mn-cs"/>
      </a:defRPr>
    </a:lvl9pPr>
    <a:extLst/>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E3FD"/>
    <a:srgbClr val="04ABE6"/>
    <a:srgbClr val="777777"/>
    <a:srgbClr val="D43116"/>
    <a:srgbClr val="FFFFFF"/>
  </p:clrMru>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neCell>
      <a:tcStyle>
        <a:tcBdr/>
      </a:tcStyle>
    </a:neCell>
    <a:nwCell>
      <a:tcStyle>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neCell>
      <a:tcStyle>
        <a:tcBdr/>
      </a:tcStyle>
    </a:neCell>
    <a:nwCell>
      <a:tcStyle>
        <a:tcBdr/>
      </a:tcStyle>
    </a:nw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5C22544A-7EE6-4342-B048-85BDC9FD1C3A}" styleName="Medium Style 2 - Accent 1">
    <a:wholeTbl>
      <a:tcTxStyle>
        <a:fontRef idx="minor">
          <a:scrgbClr r="0" g="0" b="0"/>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fontRef idx="minor">
          <a:scrgbClr r="0" g="0" b="0"/>
        </a:fontRef>
        <a:schemeClr val="lt1"/>
      </a:tcTxStyle>
      <a:tcStyle>
        <a:tcBdr>
          <a:top>
            <a:ln w="38100" cmpd="sng">
              <a:solidFill>
                <a:schemeClr val="lt1"/>
              </a:solidFill>
            </a:ln>
          </a:top>
        </a:tcBdr>
        <a:fill>
          <a:solidFill>
            <a:schemeClr val="accent1"/>
          </a:solidFill>
        </a:fill>
      </a:tcStyle>
    </a:lastRow>
    <a:seCell>
      <a:tcStyle>
        <a:tcBdr/>
      </a:tcStyle>
    </a:seCell>
    <a:swCell>
      <a:tcStyle>
        <a:tcBdr/>
      </a:tcStyle>
    </a:swCell>
    <a:firstRow>
      <a:tcTxStyle b="on">
        <a:fontRef idx="minor">
          <a:scrgbClr r="0" g="0" b="0"/>
        </a:fontRef>
        <a:schemeClr val="lt1"/>
      </a:tcTxStyle>
      <a:tcStyle>
        <a:tcBdr>
          <a:bottom>
            <a:ln w="38100" cmpd="sng">
              <a:solidFill>
                <a:schemeClr val="lt1"/>
              </a:solidFill>
            </a:ln>
          </a:bottom>
        </a:tcBdr>
        <a:fill>
          <a:solidFill>
            <a:schemeClr val="accent1"/>
          </a:solidFill>
        </a:fill>
      </a:tcStyle>
    </a:firstRow>
    <a:neCell>
      <a:tcStyle>
        <a:tcBdr/>
      </a:tcStyle>
    </a:neCell>
    <a:nwCell>
      <a:tcStyle>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6398" autoAdjust="0"/>
  </p:normalViewPr>
  <p:slideViewPr>
    <p:cSldViewPr>
      <p:cViewPr varScale="1">
        <p:scale>
          <a:sx n="65" d="100"/>
          <a:sy n="65" d="100"/>
        </p:scale>
        <p:origin x="-1320"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284"/>
          </a:xfrm>
          <a:prstGeom prst="rect">
            <a:avLst/>
          </a:prstGeom>
        </p:spPr>
        <p:txBody>
          <a:bodyPr vert="horz" rtlCol="0"/>
          <a:lstStyle>
            <a:lvl1pPr algn="l" latinLnBrk="0">
              <a:defRPr kumimoji="1" lang="ja-JP" sz="1200"/>
            </a:lvl1pPr>
            <a:extLst/>
          </a:lstStyle>
          <a:p>
            <a:endParaRPr kumimoji="1" lang="ja-JP"/>
          </a:p>
        </p:txBody>
      </p:sp>
      <p:sp>
        <p:nvSpPr>
          <p:cNvPr id="3" name="Date Placeholder 2"/>
          <p:cNvSpPr>
            <a:spLocks noGrp="1"/>
          </p:cNvSpPr>
          <p:nvPr>
            <p:ph type="dt" idx="1"/>
          </p:nvPr>
        </p:nvSpPr>
        <p:spPr>
          <a:xfrm>
            <a:off x="3884613" y="0"/>
            <a:ext cx="2971800" cy="497284"/>
          </a:xfrm>
          <a:prstGeom prst="rect">
            <a:avLst/>
          </a:prstGeom>
        </p:spPr>
        <p:txBody>
          <a:bodyPr vert="horz" rtlCol="0"/>
          <a:lstStyle>
            <a:lvl1pPr algn="r" latinLnBrk="0">
              <a:defRPr kumimoji="1" lang="ja-JP" sz="1200"/>
            </a:lvl1pPr>
            <a:extLst/>
          </a:lstStyle>
          <a:p>
            <a:fld id="{C238408C-6839-46EE-8131-EDA75C487F2E}" type="datetimeFigureOut">
              <a:rPr/>
              <a:pPr/>
              <a:t>2006/6/30</a:t>
            </a:fld>
            <a:endParaRPr kumimoji="1" lang="ja-JP"/>
          </a:p>
        </p:txBody>
      </p:sp>
      <p:sp>
        <p:nvSpPr>
          <p:cNvPr id="4" name="Slide Image Placeholder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rtlCol="0" anchor="ctr"/>
          <a:lstStyle>
            <a:extLst/>
          </a:lstStyle>
          <a:p>
            <a:endParaRPr kumimoji="1" lang="ja-JP"/>
          </a:p>
        </p:txBody>
      </p:sp>
      <p:sp>
        <p:nvSpPr>
          <p:cNvPr id="5" name="Notes Placeholder 4"/>
          <p:cNvSpPr>
            <a:spLocks noGrp="1"/>
          </p:cNvSpPr>
          <p:nvPr>
            <p:ph type="body" sz="quarter" idx="3"/>
          </p:nvPr>
        </p:nvSpPr>
        <p:spPr>
          <a:xfrm>
            <a:off x="685800" y="4724202"/>
            <a:ext cx="5486400" cy="4475560"/>
          </a:xfrm>
          <a:prstGeom prst="rect">
            <a:avLst/>
          </a:prstGeom>
        </p:spPr>
        <p:txBody>
          <a:bodyPr vert="horz" rtlCol="0">
            <a:normAutofit/>
          </a:bodyPr>
          <a:lstStyle>
            <a:extLst/>
          </a:lstStyle>
          <a:p>
            <a:pPr lvl="0"/>
            <a:r>
              <a:rPr kumimoji="1" lang="ja-JP"/>
              <a:t>マスタ テキストの書式設定</a:t>
            </a:r>
          </a:p>
          <a:p>
            <a:pPr lvl="1"/>
            <a:r>
              <a:rPr kumimoji="1" lang="ja-JP"/>
              <a:t>第 2 レベル</a:t>
            </a:r>
          </a:p>
          <a:p>
            <a:pPr lvl="2"/>
            <a:r>
              <a:rPr kumimoji="1" lang="ja-JP"/>
              <a:t>第 3 レベル</a:t>
            </a:r>
          </a:p>
          <a:p>
            <a:pPr lvl="3"/>
            <a:r>
              <a:rPr kumimoji="1" lang="ja-JP"/>
              <a:t>第 4 レベル</a:t>
            </a:r>
          </a:p>
          <a:p>
            <a:pPr lvl="4"/>
            <a:r>
              <a:rPr kumimoji="1" lang="ja-JP"/>
              <a:t>第 5 レベル</a:t>
            </a:r>
          </a:p>
        </p:txBody>
      </p:sp>
      <p:sp>
        <p:nvSpPr>
          <p:cNvPr id="6" name="Footer Placeholder 5"/>
          <p:cNvSpPr>
            <a:spLocks noGrp="1"/>
          </p:cNvSpPr>
          <p:nvPr>
            <p:ph type="ftr" sz="quarter" idx="4"/>
          </p:nvPr>
        </p:nvSpPr>
        <p:spPr>
          <a:xfrm>
            <a:off x="0" y="9446678"/>
            <a:ext cx="2971800" cy="497284"/>
          </a:xfrm>
          <a:prstGeom prst="rect">
            <a:avLst/>
          </a:prstGeom>
        </p:spPr>
        <p:txBody>
          <a:bodyPr vert="horz" rtlCol="0" anchor="b"/>
          <a:lstStyle>
            <a:lvl1pPr algn="l" latinLnBrk="0">
              <a:defRPr kumimoji="1" lang="ja-JP" sz="1200"/>
            </a:lvl1pPr>
            <a:extLst/>
          </a:lstStyle>
          <a:p>
            <a:endParaRPr kumimoji="1" lang="ja-JP"/>
          </a:p>
        </p:txBody>
      </p:sp>
      <p:sp>
        <p:nvSpPr>
          <p:cNvPr id="7" name="Slide Number Placeholder 6"/>
          <p:cNvSpPr>
            <a:spLocks noGrp="1"/>
          </p:cNvSpPr>
          <p:nvPr>
            <p:ph type="sldNum" sz="quarter" idx="5"/>
          </p:nvPr>
        </p:nvSpPr>
        <p:spPr>
          <a:xfrm>
            <a:off x="3884613" y="9446678"/>
            <a:ext cx="2971800" cy="497284"/>
          </a:xfrm>
          <a:prstGeom prst="rect">
            <a:avLst/>
          </a:prstGeom>
        </p:spPr>
        <p:txBody>
          <a:bodyPr vert="horz" rtlCol="0" anchor="b"/>
          <a:lstStyle>
            <a:lvl1pPr algn="r" latinLnBrk="0">
              <a:defRPr kumimoji="1" lang="ja-JP" sz="1200"/>
            </a:lvl1pPr>
            <a:extLst/>
          </a:lstStyle>
          <a:p>
            <a:fld id="{87D77045-401A-4D5E-BFE3-54C21A8A6634}" type="slidenum">
              <a:rPr/>
              <a:pPr/>
              <a:t>&lt;#&gt;</a:t>
            </a:fld>
            <a:endParaRPr kumimoji="1" lang="ja-JP"/>
          </a:p>
        </p:txBody>
      </p:sp>
    </p:spTree>
  </p:cSld>
  <p:clrMap bg1="lt1" tx1="dk1" bg2="lt2" tx2="dk2" accent1="accent1" accent2="accent2" accent3="accent3" accent4="accent4" accent5="accent5" accent6="accent6" hlink="hlink" folHlink="folHlink"/>
  <p:notesStyle>
    <a:lvl1pPr marL="0" algn="l" rtl="0" latinLnBrk="0">
      <a:defRPr kumimoji="1" lang="ja-JP" sz="1200" kern="1200">
        <a:solidFill>
          <a:schemeClr val="tx1"/>
        </a:solidFill>
        <a:latin typeface="+mn-lt"/>
        <a:ea typeface="+mn-ea"/>
        <a:cs typeface="+mn-cs"/>
      </a:defRPr>
    </a:lvl1pPr>
    <a:lvl2pPr marL="457200" algn="l" rtl="0" latinLnBrk="0">
      <a:defRPr kumimoji="1" lang="ja-JP" sz="1200" kern="1200">
        <a:solidFill>
          <a:schemeClr val="tx1"/>
        </a:solidFill>
        <a:latin typeface="+mn-lt"/>
        <a:ea typeface="+mn-ea"/>
        <a:cs typeface="+mn-cs"/>
      </a:defRPr>
    </a:lvl2pPr>
    <a:lvl3pPr marL="914400" algn="l" rtl="0" latinLnBrk="0">
      <a:defRPr kumimoji="1" lang="ja-JP" sz="1200" kern="1200">
        <a:solidFill>
          <a:schemeClr val="tx1"/>
        </a:solidFill>
        <a:latin typeface="+mn-lt"/>
        <a:ea typeface="+mn-ea"/>
        <a:cs typeface="+mn-cs"/>
      </a:defRPr>
    </a:lvl3pPr>
    <a:lvl4pPr marL="1371600" algn="l" rtl="0" latinLnBrk="0">
      <a:defRPr kumimoji="1" lang="ja-JP" sz="1200" kern="1200">
        <a:solidFill>
          <a:schemeClr val="tx1"/>
        </a:solidFill>
        <a:latin typeface="+mn-lt"/>
        <a:ea typeface="+mn-ea"/>
        <a:cs typeface="+mn-cs"/>
      </a:defRPr>
    </a:lvl4pPr>
    <a:lvl5pPr marL="1828800" algn="l" rtl="0" latinLnBrk="0">
      <a:defRPr kumimoji="1" lang="ja-JP" sz="1200" kern="1200">
        <a:solidFill>
          <a:schemeClr val="tx1"/>
        </a:solidFill>
        <a:latin typeface="+mn-lt"/>
        <a:ea typeface="+mn-ea"/>
        <a:cs typeface="+mn-cs"/>
      </a:defRPr>
    </a:lvl5pPr>
    <a:lvl6pPr marL="2286000" algn="l" rtl="0" latinLnBrk="0">
      <a:defRPr kumimoji="1" lang="ja-JP" sz="1200" kern="1200">
        <a:solidFill>
          <a:schemeClr val="tx1"/>
        </a:solidFill>
        <a:latin typeface="+mn-lt"/>
        <a:ea typeface="+mn-ea"/>
        <a:cs typeface="+mn-cs"/>
      </a:defRPr>
    </a:lvl6pPr>
    <a:lvl7pPr marL="2743200" algn="l" rtl="0" latinLnBrk="0">
      <a:defRPr kumimoji="1" lang="ja-JP" sz="1200" kern="1200">
        <a:solidFill>
          <a:schemeClr val="tx1"/>
        </a:solidFill>
        <a:latin typeface="+mn-lt"/>
        <a:ea typeface="+mn-ea"/>
        <a:cs typeface="+mn-cs"/>
      </a:defRPr>
    </a:lvl7pPr>
    <a:lvl8pPr marL="3200400" algn="l" rtl="0" latinLnBrk="0">
      <a:defRPr kumimoji="1" lang="ja-JP" sz="1200" kern="1200">
        <a:solidFill>
          <a:schemeClr val="tx1"/>
        </a:solidFill>
        <a:latin typeface="+mn-lt"/>
        <a:ea typeface="+mn-ea"/>
        <a:cs typeface="+mn-cs"/>
      </a:defRPr>
    </a:lvl8pPr>
    <a:lvl9pPr marL="3657600" algn="l" rtl="0" latinLnBrk="0">
      <a:defRPr kumimoji="1" lang="ja-JP"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2975" y="746125"/>
            <a:ext cx="4972050" cy="3729038"/>
          </a:xfrm>
        </p:spPr>
      </p:sp>
      <p:sp>
        <p:nvSpPr>
          <p:cNvPr id="3" name="Notes Placeholder 2"/>
          <p:cNvSpPr>
            <a:spLocks noGrp="1"/>
          </p:cNvSpPr>
          <p:nvPr>
            <p:ph type="body" idx="1"/>
          </p:nvPr>
        </p:nvSpPr>
        <p:spPr/>
        <p:txBody>
          <a:bodyPr>
            <a:normAutofit/>
          </a:bodyPr>
          <a:lstStyle/>
          <a:p>
            <a:endParaRPr kumimoji="1" lang="ja-JP"/>
          </a:p>
        </p:txBody>
      </p:sp>
      <p:sp>
        <p:nvSpPr>
          <p:cNvPr id="4" name="Slide Number Placeholder 3"/>
          <p:cNvSpPr>
            <a:spLocks noGrp="1"/>
          </p:cNvSpPr>
          <p:nvPr>
            <p:ph type="sldNum" sz="quarter" idx="10"/>
          </p:nvPr>
        </p:nvSpPr>
        <p:spPr/>
        <p:txBody>
          <a:bodyPr/>
          <a:lstStyle/>
          <a:p>
            <a:fld id="{87D77045-401A-4D5E-BFE3-54C21A8A6634}" type="slidenum">
              <a:rPr kumimoji="1" lang="ja-JP" smtClean="0"/>
              <a:pPr/>
              <a:t>1</a:t>
            </a:fld>
            <a:endParaRPr kumimoji="1" lang="ja-JP"/>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7D77045-401A-4D5E-BFE3-54C21A8A6634}" type="slidenum">
              <a:rPr lang="en-US" altLang="ja-JP" smtClean="0"/>
              <a:pPr/>
              <a:t>3</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7D77045-401A-4D5E-BFE3-54C21A8A6634}" type="slidenum">
              <a:rPr lang="en-US" altLang="ja-JP" smtClean="0"/>
              <a:pPr/>
              <a:t>12</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Ref idx="1002">
        <a:schemeClr val="bg2"/>
      </p:bgRef>
    </p:bg>
    <p:spTree>
      <p:nvGrpSpPr>
        <p:cNvPr id="1" name=""/>
        <p:cNvGrpSpPr/>
        <p:nvPr/>
      </p:nvGrpSpPr>
      <p:grpSpPr>
        <a:xfrm>
          <a:off x="0" y="0"/>
          <a:ext cx="0" cy="0"/>
          <a:chOff x="0" y="0"/>
          <a:chExt cx="0" cy="0"/>
        </a:xfrm>
      </p:grpSpPr>
      <p:sp>
        <p:nvSpPr>
          <p:cNvPr id="44" name="Shape 43"/>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1" lang="ja-JP"/>
          </a:p>
        </p:txBody>
      </p:sp>
      <p:sp>
        <p:nvSpPr>
          <p:cNvPr id="36" name="Shape 35"/>
          <p:cNvSpPr>
            <a:spLocks/>
          </p:cNvSpPr>
          <p:nvPr/>
        </p:nvSpPr>
        <p:spPr bwMode="auto">
          <a:xfrm>
            <a:off x="4821864" y="1066800"/>
            <a:ext cx="4343400"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65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1" lang="ja-JP"/>
          </a:p>
        </p:txBody>
      </p:sp>
      <p:sp>
        <p:nvSpPr>
          <p:cNvPr id="43" name="Shape 42"/>
          <p:cNvSpPr>
            <a:spLocks/>
          </p:cNvSpPr>
          <p:nvPr/>
        </p:nvSpPr>
        <p:spPr bwMode="auto">
          <a:xfrm>
            <a:off x="290624" y="-14176"/>
            <a:ext cx="5562600" cy="6553200"/>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65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1" lang="ja-JP"/>
          </a:p>
        </p:txBody>
      </p:sp>
      <p:sp>
        <p:nvSpPr>
          <p:cNvPr id="22" name="Shape 21"/>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1" lang="ja-JP"/>
          </a:p>
        </p:txBody>
      </p:sp>
      <p:sp>
        <p:nvSpPr>
          <p:cNvPr id="24" name="Shape 23"/>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1" lang="ja-JP"/>
          </a:p>
        </p:txBody>
      </p:sp>
      <p:sp>
        <p:nvSpPr>
          <p:cNvPr id="26" name="Shape 25"/>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1" lang="ja-JP"/>
          </a:p>
        </p:txBody>
      </p:sp>
      <p:sp>
        <p:nvSpPr>
          <p:cNvPr id="27" name="Shape 26"/>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1" lang="ja-JP"/>
          </a:p>
        </p:txBody>
      </p:sp>
      <p:sp>
        <p:nvSpPr>
          <p:cNvPr id="28" name="Date Placeholder 27"/>
          <p:cNvSpPr>
            <a:spLocks noGrp="1"/>
          </p:cNvSpPr>
          <p:nvPr>
            <p:ph type="dt" sz="half" idx="10"/>
          </p:nvPr>
        </p:nvSpPr>
        <p:spPr>
          <a:xfrm>
            <a:off x="6477000" y="6416677"/>
            <a:ext cx="2133600" cy="365125"/>
          </a:xfrm>
        </p:spPr>
        <p:txBody>
          <a:bodyPr/>
          <a:lstStyle>
            <a:extLst/>
          </a:lstStyle>
          <a:p>
            <a:r>
              <a:rPr lang="en-US" altLang="ja-JP" smtClean="0"/>
              <a:t>2006/6/30</a:t>
            </a:r>
            <a:endParaRPr kumimoji="1" lang="ja-JP"/>
          </a:p>
        </p:txBody>
      </p:sp>
      <p:sp>
        <p:nvSpPr>
          <p:cNvPr id="17" name="Footer Placeholder 16"/>
          <p:cNvSpPr>
            <a:spLocks noGrp="1"/>
          </p:cNvSpPr>
          <p:nvPr>
            <p:ph type="ftr" sz="quarter" idx="11"/>
          </p:nvPr>
        </p:nvSpPr>
        <p:spPr>
          <a:xfrm>
            <a:off x="914400" y="6416677"/>
            <a:ext cx="5562600" cy="365125"/>
          </a:xfrm>
        </p:spPr>
        <p:txBody>
          <a:bodyPr/>
          <a:lstStyle>
            <a:extLst/>
          </a:lstStyle>
          <a:p>
            <a:endParaRPr kumimoji="1" lang="ja-JP"/>
          </a:p>
        </p:txBody>
      </p:sp>
      <p:sp>
        <p:nvSpPr>
          <p:cNvPr id="29" name="Slide Number Placeholder 28"/>
          <p:cNvSpPr>
            <a:spLocks noGrp="1"/>
          </p:cNvSpPr>
          <p:nvPr>
            <p:ph type="sldNum" sz="quarter" idx="12"/>
          </p:nvPr>
        </p:nvSpPr>
        <p:spPr>
          <a:xfrm>
            <a:off x="8610600" y="6416677"/>
            <a:ext cx="457200" cy="365125"/>
          </a:xfrm>
        </p:spPr>
        <p:txBody>
          <a:bodyPr/>
          <a:lstStyle>
            <a:extLst/>
          </a:lstStyle>
          <a:p>
            <a:fld id="{72AC53DF-4216-466D-99A7-94400E6C2A25}" type="slidenum">
              <a:rPr/>
              <a:pPr/>
              <a:t>&lt;#&gt;</a:t>
            </a:fld>
            <a:endParaRPr kumimoji="1" lang="ja-JP"/>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1" lang="ja-JP"/>
          </a:p>
        </p:txBody>
      </p:sp>
      <p:sp>
        <p:nvSpPr>
          <p:cNvPr id="39" name="Rectangle 38"/>
          <p:cNvSpPr/>
          <p:nvPr/>
        </p:nvSpPr>
        <p:spPr>
          <a:xfrm>
            <a:off x="309559"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1" lang="ja-JP"/>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1" lang="ja-JP"/>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1" lang="ja-JP"/>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1" lang="ja-JP"/>
          </a:p>
        </p:txBody>
      </p:sp>
      <p:sp>
        <p:nvSpPr>
          <p:cNvPr id="45" name="Rectangle 44"/>
          <p:cNvSpPr/>
          <p:nvPr/>
        </p:nvSpPr>
        <p:spPr>
          <a:xfrm>
            <a:off x="363160" y="402266"/>
            <a:ext cx="8503920" cy="886265"/>
          </a:xfrm>
          <a:prstGeom prst="rect">
            <a:avLst/>
          </a:prstGeom>
          <a:solidFill>
            <a:schemeClr val="bg2">
              <a:alpha val="50000"/>
              <a:satMod val="18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1" lang="ja-JP"/>
          </a:p>
        </p:txBody>
      </p:sp>
      <p:sp>
        <p:nvSpPr>
          <p:cNvPr id="8" name="Title 7"/>
          <p:cNvSpPr>
            <a:spLocks noGrp="1"/>
          </p:cNvSpPr>
          <p:nvPr>
            <p:ph type="ctrTitle"/>
          </p:nvPr>
        </p:nvSpPr>
        <p:spPr>
          <a:xfrm>
            <a:off x="533400" y="464504"/>
            <a:ext cx="8153400" cy="774192"/>
          </a:xfrm>
        </p:spPr>
        <p:txBody>
          <a:bodyPr/>
          <a:lstStyle>
            <a:lvl1pPr marR="9144" algn="r" eaLnBrk="1" latinLnBrk="0" hangingPunct="1">
              <a:defRPr kumimoji="1" lang="ja-JP" sz="3800"/>
            </a:lvl1pPr>
            <a:extLst/>
          </a:lstStyle>
          <a:p>
            <a:pPr eaLnBrk="1" latinLnBrk="0" hangingPunct="1"/>
            <a:r>
              <a:rPr lang="ja-JP" altLang="en-US" smtClean="0"/>
              <a:t>マスタ タイトルの書式設定</a:t>
            </a:r>
            <a:endParaRPr/>
          </a:p>
        </p:txBody>
      </p:sp>
      <p:sp>
        <p:nvSpPr>
          <p:cNvPr id="9" name="Subtitle 8"/>
          <p:cNvSpPr>
            <a:spLocks noGrp="1"/>
          </p:cNvSpPr>
          <p:nvPr>
            <p:ph type="subTitle" idx="1"/>
          </p:nvPr>
        </p:nvSpPr>
        <p:spPr>
          <a:xfrm>
            <a:off x="4838381" y="1371600"/>
            <a:ext cx="3848419" cy="457200"/>
          </a:xfrm>
        </p:spPr>
        <p:txBody>
          <a:bodyPr tIns="0"/>
          <a:lstStyle>
            <a:lvl1pPr marL="0" indent="0" algn="r" eaLnBrk="1" latinLnBrk="0" hangingPunct="1">
              <a:spcBef>
                <a:spcPts val="0"/>
              </a:spcBef>
              <a:buNone/>
              <a:defRPr kumimoji="1" lang="ja-JP" sz="2000">
                <a:solidFill>
                  <a:schemeClr val="tx1"/>
                </a:solidFill>
              </a:defRPr>
            </a:lvl1pPr>
            <a:lvl2pPr marL="457200" indent="0" algn="ctr" eaLnBrk="1" latinLnBrk="0" hangingPunct="1">
              <a:buNone/>
            </a:lvl2pPr>
            <a:lvl3pPr marL="914400" indent="0" algn="ctr" eaLnBrk="1" latinLnBrk="0" hangingPunct="1">
              <a:buNone/>
            </a:lvl3pPr>
            <a:lvl4pPr marL="1371600" indent="0" algn="ctr" eaLnBrk="1" latinLnBrk="0" hangingPunct="1">
              <a:buNone/>
            </a:lvl4pPr>
            <a:lvl5pPr marL="1828800" indent="0" algn="ctr" eaLnBrk="1" latinLnBrk="0" hangingPunct="1">
              <a:buNone/>
            </a:lvl5pPr>
            <a:lvl6pPr marL="2286000" indent="0" algn="ctr" eaLnBrk="1" latinLnBrk="0" hangingPunct="1">
              <a:buNone/>
            </a:lvl6pPr>
            <a:lvl7pPr marL="2743200" indent="0" algn="ctr" eaLnBrk="1" latinLnBrk="0" hangingPunct="1">
              <a:buNone/>
            </a:lvl7pPr>
            <a:lvl8pPr marL="3200400" indent="0" algn="ctr" eaLnBrk="1" latinLnBrk="0" hangingPunct="1">
              <a:buNone/>
            </a:lvl8pPr>
            <a:lvl9pPr marL="3657600" indent="0" algn="ctr" eaLnBrk="1" latinLnBrk="0" hangingPunct="1">
              <a:buNone/>
            </a:lvl9pPr>
            <a:extLst/>
          </a:lstStyle>
          <a:p>
            <a:pPr eaLnBrk="1" latinLnBrk="0" hangingPunct="1"/>
            <a:r>
              <a:rPr lang="ja-JP" altLang="en-US" smtClean="0"/>
              <a:t>マスタ サブタイトルの書式設定</a:t>
            </a:r>
            <a:endParaRPr/>
          </a:p>
        </p:txBody>
      </p:sp>
      <p:sp>
        <p:nvSpPr>
          <p:cNvPr id="58" name="Rectangle 57"/>
          <p:cNvSpPr/>
          <p:nvPr/>
        </p:nvSpPr>
        <p:spPr>
          <a:xfrm flipH="1">
            <a:off x="37153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1" lang="ja-JP"/>
          </a:p>
        </p:txBody>
      </p:sp>
      <p:sp>
        <p:nvSpPr>
          <p:cNvPr id="59" name="Rectangle 5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1" lang="ja-JP"/>
          </a:p>
        </p:txBody>
      </p:sp>
      <p:sp>
        <p:nvSpPr>
          <p:cNvPr id="60" name="Rectangle 59"/>
          <p:cNvSpPr/>
          <p:nvPr/>
        </p:nvSpPr>
        <p:spPr>
          <a:xfrm flipH="1">
            <a:off x="448451"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1" lang="ja-JP"/>
          </a:p>
        </p:txBody>
      </p:sp>
      <p:sp>
        <p:nvSpPr>
          <p:cNvPr id="61" name="Rectangle 60"/>
          <p:cNvSpPr/>
          <p:nvPr/>
        </p:nvSpPr>
        <p:spPr>
          <a:xfrm flipH="1">
            <a:off x="476703"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1" lang="ja-JP"/>
          </a:p>
        </p:txBody>
      </p:sp>
      <p:sp>
        <p:nvSpPr>
          <p:cNvPr id="62" name="Rectangle 61"/>
          <p:cNvSpPr/>
          <p:nvPr/>
        </p:nvSpPr>
        <p:spPr>
          <a:xfrm>
            <a:off x="500479"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1" lang="ja-JP"/>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1" lang="ja-JP"/>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1" lang="ja-JP"/>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1" lang="ja-JP"/>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1" lang="ja-JP"/>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pPr eaLnBrk="1" latinLnBrk="0" hangingPunct="1"/>
            <a:r>
              <a:rPr lang="ja-JP" altLang="en-US" smtClean="0"/>
              <a:t>マスタ タイトルの書式設定</a:t>
            </a:r>
            <a:endParaRPr/>
          </a:p>
        </p:txBody>
      </p:sp>
      <p:sp>
        <p:nvSpPr>
          <p:cNvPr id="3" name="Content Placeholder 2"/>
          <p:cNvSpPr>
            <a:spLocks noGrp="1"/>
          </p:cNvSpPr>
          <p:nvPr>
            <p:ph idx="1"/>
          </p:nvPr>
        </p:nvSpPr>
        <p:spPr/>
        <p:txBody>
          <a:bodyPr/>
          <a:lstStyle>
            <a:extLs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a:p>
        </p:txBody>
      </p:sp>
      <p:sp>
        <p:nvSpPr>
          <p:cNvPr id="4" name="Date Placeholder 3"/>
          <p:cNvSpPr>
            <a:spLocks noGrp="1"/>
          </p:cNvSpPr>
          <p:nvPr>
            <p:ph type="dt" sz="half" idx="10"/>
          </p:nvPr>
        </p:nvSpPr>
        <p:spPr/>
        <p:txBody>
          <a:bodyPr/>
          <a:lstStyle>
            <a:extLst/>
          </a:lstStyle>
          <a:p>
            <a:r>
              <a:rPr lang="en-US" altLang="ja-JP" smtClean="0"/>
              <a:t>2006/6/30</a:t>
            </a:r>
            <a:endParaRPr kumimoji="1" lang="ja-JP"/>
          </a:p>
        </p:txBody>
      </p:sp>
      <p:sp>
        <p:nvSpPr>
          <p:cNvPr id="5" name="Footer Placeholder 4"/>
          <p:cNvSpPr>
            <a:spLocks noGrp="1"/>
          </p:cNvSpPr>
          <p:nvPr>
            <p:ph type="ftr" sz="quarter" idx="11"/>
          </p:nvPr>
        </p:nvSpPr>
        <p:spPr/>
        <p:txBody>
          <a:bodyPr/>
          <a:lstStyle>
            <a:extLst/>
          </a:lstStyle>
          <a:p>
            <a:endParaRPr kumimoji="1" lang="ja-JP"/>
          </a:p>
        </p:txBody>
      </p:sp>
      <p:sp>
        <p:nvSpPr>
          <p:cNvPr id="6" name="Slide Number Placeholder 5"/>
          <p:cNvSpPr>
            <a:spLocks noGrp="1"/>
          </p:cNvSpPr>
          <p:nvPr>
            <p:ph type="sldNum" sz="quarter" idx="12"/>
          </p:nvPr>
        </p:nvSpPr>
        <p:spPr/>
        <p:txBody>
          <a:bodyPr/>
          <a:lstStyle>
            <a:extLst/>
          </a:lstStyle>
          <a:p>
            <a:fld id="{1AD93096-5B34-4342-9326-69289CEAE4C2}" type="slidenum">
              <a:rPr/>
              <a:pPr/>
              <a:t>&lt;#&gt;</a:t>
            </a:fld>
            <a:endParaRPr kumimoji="1" 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3352802"/>
            <a:ext cx="7772400" cy="1974059"/>
          </a:xfrm>
        </p:spPr>
        <p:txBody>
          <a:bodyPr anchor="b">
            <a:scene3d>
              <a:camera prst="orthographicFront">
                <a:rot lat="0" lon="0" rev="0"/>
              </a:camera>
              <a:lightRig rig="contrasting" dir="t">
                <a:rot lat="0" lon="0" rev="7500000"/>
              </a:lightRig>
            </a:scene3d>
            <a:sp3d contourW="6350" prstMaterial="metal">
              <a:bevelT w="130810" h="31750" prst="relaxedInset"/>
              <a:contourClr>
                <a:schemeClr val="accent1">
                  <a:shade val="75000"/>
                </a:schemeClr>
              </a:contourClr>
            </a:sp3d>
          </a:bodyPr>
          <a:lstStyle>
            <a:lvl1pPr algn="l" eaLnBrk="1" latinLnBrk="0" hangingPunct="1">
              <a:buNone/>
              <a:defRPr kumimoji="1" lang="ja-JP" sz="4000" b="1" cap="all">
                <a:ln/>
                <a:solidFill>
                  <a:schemeClr val="tx1"/>
                </a:solidFill>
                <a:effectLst>
                  <a:reflection blurRad="12700" stA="50000" endPos="50000" dir="5400000" sy="-100000" rotWithShape="0"/>
                </a:effectLst>
              </a:defRPr>
            </a:lvl1pPr>
            <a:extLst/>
          </a:lstStyle>
          <a:p>
            <a:pPr eaLnBrk="1" latinLnBrk="0" hangingPunct="1"/>
            <a:r>
              <a:rPr lang="ja-JP" altLang="en-US" smtClean="0"/>
              <a:t>マスタ タイトルの書式設定</a:t>
            </a:r>
            <a:endParaRPr/>
          </a:p>
        </p:txBody>
      </p:sp>
      <p:sp>
        <p:nvSpPr>
          <p:cNvPr id="3" name="Text Placeholder 2"/>
          <p:cNvSpPr>
            <a:spLocks noGrp="1"/>
          </p:cNvSpPr>
          <p:nvPr>
            <p:ph type="body" idx="1"/>
          </p:nvPr>
        </p:nvSpPr>
        <p:spPr>
          <a:xfrm>
            <a:off x="914400" y="5334000"/>
            <a:ext cx="7772400" cy="1052512"/>
          </a:xfrm>
        </p:spPr>
        <p:txBody>
          <a:bodyPr anchor="t"/>
          <a:lstStyle>
            <a:lvl1pPr marL="374904" eaLnBrk="1" latinLnBrk="0" hangingPunct="1">
              <a:buNone/>
              <a:defRPr kumimoji="1" lang="ja-JP" sz="2000">
                <a:solidFill>
                  <a:schemeClr val="tx2"/>
                </a:solidFill>
              </a:defRPr>
            </a:lvl1pPr>
            <a:lvl2pPr eaLnBrk="1" latinLnBrk="0" hangingPunct="1">
              <a:buNone/>
              <a:defRPr kumimoji="1" lang="ja-JP" sz="1800">
                <a:solidFill>
                  <a:schemeClr val="tx1">
                    <a:tint val="75000"/>
                  </a:schemeClr>
                </a:solidFill>
              </a:defRPr>
            </a:lvl2pPr>
            <a:lvl3pPr eaLnBrk="1" latinLnBrk="0" hangingPunct="1">
              <a:buNone/>
              <a:defRPr kumimoji="1" lang="ja-JP" sz="1600">
                <a:solidFill>
                  <a:schemeClr val="tx1">
                    <a:tint val="75000"/>
                  </a:schemeClr>
                </a:solidFill>
              </a:defRPr>
            </a:lvl3pPr>
            <a:lvl4pPr eaLnBrk="1" latinLnBrk="0" hangingPunct="1">
              <a:buNone/>
              <a:defRPr kumimoji="1" lang="ja-JP" sz="1400">
                <a:solidFill>
                  <a:schemeClr val="tx1">
                    <a:tint val="75000"/>
                  </a:schemeClr>
                </a:solidFill>
              </a:defRPr>
            </a:lvl4pPr>
            <a:lvl5pPr eaLnBrk="1" latinLnBrk="0" hangingPunct="1">
              <a:buNone/>
              <a:defRPr kumimoji="1" lang="ja-JP" sz="1400">
                <a:solidFill>
                  <a:schemeClr val="tx1">
                    <a:tint val="75000"/>
                  </a:schemeClr>
                </a:solidFill>
              </a:defRPr>
            </a:lvl5pPr>
            <a:extLst/>
          </a:lstStyle>
          <a:p>
            <a:pPr lvl="0" eaLnBrk="1" latinLnBrk="0" hangingPunct="1"/>
            <a:r>
              <a:rPr lang="ja-JP" altLang="en-US" smtClean="0"/>
              <a:t>マスタ テキストの書式設定</a:t>
            </a:r>
          </a:p>
        </p:txBody>
      </p:sp>
      <p:sp>
        <p:nvSpPr>
          <p:cNvPr id="4" name="Date Placeholder 3"/>
          <p:cNvSpPr>
            <a:spLocks noGrp="1"/>
          </p:cNvSpPr>
          <p:nvPr>
            <p:ph type="dt" sz="half" idx="10"/>
          </p:nvPr>
        </p:nvSpPr>
        <p:spPr/>
        <p:txBody>
          <a:bodyPr/>
          <a:lstStyle>
            <a:extLst/>
          </a:lstStyle>
          <a:p>
            <a:r>
              <a:rPr lang="en-US" altLang="ja-JP" smtClean="0"/>
              <a:t>2006/6/30</a:t>
            </a:r>
            <a:endParaRPr kumimoji="1" lang="ja-JP"/>
          </a:p>
        </p:txBody>
      </p:sp>
      <p:sp>
        <p:nvSpPr>
          <p:cNvPr id="5" name="Footer Placeholder 4"/>
          <p:cNvSpPr>
            <a:spLocks noGrp="1"/>
          </p:cNvSpPr>
          <p:nvPr>
            <p:ph type="ftr" sz="quarter" idx="11"/>
          </p:nvPr>
        </p:nvSpPr>
        <p:spPr>
          <a:xfrm>
            <a:off x="914400" y="6416677"/>
            <a:ext cx="5562600" cy="365125"/>
          </a:xfrm>
        </p:spPr>
        <p:txBody>
          <a:bodyPr/>
          <a:lstStyle>
            <a:extLst/>
          </a:lstStyle>
          <a:p>
            <a:endParaRPr kumimoji="1" lang="ja-JP"/>
          </a:p>
        </p:txBody>
      </p:sp>
      <p:sp>
        <p:nvSpPr>
          <p:cNvPr id="6" name="Slide Number Placeholder 5"/>
          <p:cNvSpPr>
            <a:spLocks noGrp="1"/>
          </p:cNvSpPr>
          <p:nvPr>
            <p:ph type="sldNum" sz="quarter" idx="12"/>
          </p:nvPr>
        </p:nvSpPr>
        <p:spPr/>
        <p:txBody>
          <a:bodyPr/>
          <a:lstStyle>
            <a:extLst/>
          </a:lstStyle>
          <a:p>
            <a:fld id="{1AD93096-5B34-4342-9326-69289CEAE4C2}" type="slidenum">
              <a:rPr/>
              <a:pPr/>
              <a:t>&lt;#&gt;</a:t>
            </a:fld>
            <a:endParaRPr kumimoji="1" lang="ja-JP"/>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229600" cy="1295400"/>
          </a:xfrm>
        </p:spPr>
        <p:txBody>
          <a:bodyPr anchor="ctr"/>
          <a:lstStyle>
            <a:extLst/>
          </a:lstStyle>
          <a:p>
            <a:pPr eaLnBrk="1" latinLnBrk="0" hangingPunct="1"/>
            <a:r>
              <a:rPr lang="ja-JP" altLang="en-US" smtClean="0"/>
              <a:t>マスタ タイトルの書式設定</a:t>
            </a:r>
            <a:endParaRPr/>
          </a:p>
        </p:txBody>
      </p:sp>
      <p:sp>
        <p:nvSpPr>
          <p:cNvPr id="3" name="Content Placeholder 2"/>
          <p:cNvSpPr>
            <a:spLocks noGrp="1"/>
          </p:cNvSpPr>
          <p:nvPr>
            <p:ph sz="half" idx="1"/>
          </p:nvPr>
        </p:nvSpPr>
        <p:spPr>
          <a:xfrm>
            <a:off x="464344" y="1600202"/>
            <a:ext cx="4038600" cy="4525963"/>
          </a:xfrm>
        </p:spPr>
        <p:txBody>
          <a:bodyPr/>
          <a:lstStyle>
            <a:lvl1pPr marL="0" indent="0" eaLnBrk="1" latinLnBrk="0" hangingPunct="1">
              <a:buFontTx/>
              <a:buNone/>
              <a:defRPr kumimoji="1" lang="ja-JP" sz="2000"/>
            </a:lvl1pPr>
            <a:lvl2pPr eaLnBrk="1" latinLnBrk="0" hangingPunct="1">
              <a:defRPr kumimoji="1" lang="ja-JP" sz="2400"/>
            </a:lvl2pPr>
            <a:lvl3pPr eaLnBrk="1" latinLnBrk="0" hangingPunct="1">
              <a:defRPr kumimoji="1" lang="ja-JP" sz="2000"/>
            </a:lvl3pPr>
            <a:lvl4pPr eaLnBrk="1" latinLnBrk="0" hangingPunct="1">
              <a:defRPr kumimoji="1" lang="ja-JP" sz="1800"/>
            </a:lvl4pPr>
            <a:lvl5pPr eaLnBrk="1" latinLnBrk="0" hangingPunct="1">
              <a:defRPr kumimoji="1" lang="ja-JP" sz="1800"/>
            </a:lvl5pPr>
            <a:extLst/>
          </a:lstStyle>
          <a:p>
            <a:pPr lvl="0" eaLnBrk="1" latinLnBrk="0" hangingPunct="1"/>
            <a:r>
              <a:rPr lang="ja-JP" altLang="en-US" smtClean="0"/>
              <a:t>マスタ テキストの書式設定</a:t>
            </a:r>
          </a:p>
        </p:txBody>
      </p:sp>
      <p:sp>
        <p:nvSpPr>
          <p:cNvPr id="4" name="Content Placeholder 3"/>
          <p:cNvSpPr>
            <a:spLocks noGrp="1"/>
          </p:cNvSpPr>
          <p:nvPr>
            <p:ph sz="half" idx="2"/>
          </p:nvPr>
        </p:nvSpPr>
        <p:spPr>
          <a:xfrm>
            <a:off x="4655344" y="1600202"/>
            <a:ext cx="4038600" cy="4525963"/>
          </a:xfrm>
        </p:spPr>
        <p:txBody>
          <a:bodyPr/>
          <a:lstStyle>
            <a:lvl1pPr eaLnBrk="1" latinLnBrk="0" hangingPunct="1">
              <a:defRPr kumimoji="1" lang="ja-JP" sz="2800"/>
            </a:lvl1pPr>
            <a:lvl2pPr eaLnBrk="1" latinLnBrk="0" hangingPunct="1">
              <a:defRPr kumimoji="1" lang="ja-JP" sz="2400"/>
            </a:lvl2pPr>
            <a:lvl3pPr eaLnBrk="1" latinLnBrk="0" hangingPunct="1">
              <a:defRPr kumimoji="1" lang="ja-JP" sz="2000"/>
            </a:lvl3pPr>
            <a:lvl4pPr eaLnBrk="1" latinLnBrk="0" hangingPunct="1">
              <a:defRPr kumimoji="1" lang="ja-JP" sz="1800"/>
            </a:lvl4pPr>
            <a:lvl5pPr eaLnBrk="1" latinLnBrk="0" hangingPunct="1">
              <a:defRPr kumimoji="1" lang="ja-JP" sz="1800"/>
            </a:lvl5pPr>
            <a:extLs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a:p>
        </p:txBody>
      </p:sp>
      <p:sp>
        <p:nvSpPr>
          <p:cNvPr id="5" name="Date Placeholder 4"/>
          <p:cNvSpPr>
            <a:spLocks noGrp="1"/>
          </p:cNvSpPr>
          <p:nvPr>
            <p:ph type="dt" sz="half" idx="10"/>
          </p:nvPr>
        </p:nvSpPr>
        <p:spPr/>
        <p:txBody>
          <a:bodyPr/>
          <a:lstStyle>
            <a:extLst/>
          </a:lstStyle>
          <a:p>
            <a:r>
              <a:rPr lang="en-US" altLang="ja-JP" smtClean="0"/>
              <a:t>2006/6/30</a:t>
            </a:r>
            <a:endParaRPr kumimoji="1" lang="ja-JP"/>
          </a:p>
        </p:txBody>
      </p:sp>
      <p:sp>
        <p:nvSpPr>
          <p:cNvPr id="6" name="Footer Placeholder 5"/>
          <p:cNvSpPr>
            <a:spLocks noGrp="1"/>
          </p:cNvSpPr>
          <p:nvPr>
            <p:ph type="ftr" sz="quarter" idx="11"/>
          </p:nvPr>
        </p:nvSpPr>
        <p:spPr/>
        <p:txBody>
          <a:bodyPr/>
          <a:lstStyle>
            <a:extLst/>
          </a:lstStyle>
          <a:p>
            <a:endParaRPr kumimoji="1" lang="ja-JP"/>
          </a:p>
        </p:txBody>
      </p:sp>
      <p:sp>
        <p:nvSpPr>
          <p:cNvPr id="7" name="Slide Number Placeholder 6"/>
          <p:cNvSpPr>
            <a:spLocks noGrp="1"/>
          </p:cNvSpPr>
          <p:nvPr>
            <p:ph type="sldNum" sz="quarter" idx="12"/>
          </p:nvPr>
        </p:nvSpPr>
        <p:spPr/>
        <p:txBody>
          <a:bodyPr/>
          <a:lstStyle>
            <a:extLst/>
          </a:lstStyle>
          <a:p>
            <a:fld id="{1AD93096-5B34-4342-9326-69289CEAE4C2}" type="slidenum">
              <a:rPr/>
              <a:pPr/>
              <a:t>&lt;#&gt;</a:t>
            </a:fld>
            <a:endParaRPr kumimoji="1" lang="ja-JP"/>
          </a:p>
        </p:txBody>
      </p:sp>
      <p:cxnSp>
        <p:nvCxnSpPr>
          <p:cNvPr id="9" name="Straight Connector 8"/>
          <p:cNvCxnSpPr/>
          <p:nvPr/>
        </p:nvCxnSpPr>
        <p:spPr>
          <a:xfrm rot="5400000">
            <a:off x="2305045" y="3867146"/>
            <a:ext cx="4533900" cy="1601"/>
          </a:xfrm>
          <a:prstGeom prst="line">
            <a:avLst/>
          </a:prstGeom>
          <a:ln/>
        </p:spPr>
        <p:style>
          <a:lnRef idx="1">
            <a:schemeClr val="accent2"/>
          </a:lnRef>
          <a:fillRef idx="0">
            <a:schemeClr val="accent2"/>
          </a:fillRef>
          <a:effectRef idx="0">
            <a:schemeClr val="accent2"/>
          </a:effectRef>
          <a:fontRef idx="minor">
            <a:schemeClr val="tx1"/>
          </a:fontRef>
        </p:style>
      </p:cxn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bg>
      <p:bgRef idx="1002">
        <a:schemeClr val="bg2"/>
      </p:bgRef>
    </p:bg>
    <p:spTree>
      <p:nvGrpSpPr>
        <p:cNvPr id="1" name=""/>
        <p:cNvGrpSpPr/>
        <p:nvPr/>
      </p:nvGrpSpPr>
      <p:grpSpPr>
        <a:xfrm>
          <a:off x="0" y="0"/>
          <a:ext cx="0" cy="0"/>
          <a:chOff x="0" y="0"/>
          <a:chExt cx="0" cy="0"/>
        </a:xfrm>
      </p:grpSpPr>
      <p:sp>
        <p:nvSpPr>
          <p:cNvPr id="23" name="Rectangle 22"/>
          <p:cNvSpPr/>
          <p:nvPr/>
        </p:nvSpPr>
        <p:spPr>
          <a:xfrm>
            <a:off x="0" y="402266"/>
            <a:ext cx="8686800" cy="886265"/>
          </a:xfrm>
          <a:prstGeom prst="rect">
            <a:avLst/>
          </a:prstGeom>
          <a:solidFill>
            <a:schemeClr val="bg2">
              <a:alpha val="50000"/>
              <a:satMod val="18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1" lang="ja-JP"/>
          </a:p>
        </p:txBody>
      </p:sp>
      <p:sp>
        <p:nvSpPr>
          <p:cNvPr id="2" name="Title 1"/>
          <p:cNvSpPr>
            <a:spLocks noGrp="1"/>
          </p:cNvSpPr>
          <p:nvPr>
            <p:ph type="title"/>
          </p:nvPr>
        </p:nvSpPr>
        <p:spPr>
          <a:xfrm>
            <a:off x="504824" y="512064"/>
            <a:ext cx="7772400" cy="914400"/>
          </a:xfrm>
        </p:spPr>
        <p:txBody>
          <a:bodyPr anchor="t"/>
          <a:lstStyle>
            <a:lvl1pPr eaLnBrk="1" latinLnBrk="0" hangingPunct="1">
              <a:defRPr kumimoji="1" lang="ja-JP" sz="4000"/>
            </a:lvl1pPr>
            <a:extLst/>
          </a:lstStyle>
          <a:p>
            <a:pPr eaLnBrk="1" latinLnBrk="0" hangingPunct="1"/>
            <a:r>
              <a:rPr lang="ja-JP" altLang="en-US" smtClean="0"/>
              <a:t>マスタ タイトルの書式設定</a:t>
            </a:r>
            <a:endParaRPr/>
          </a:p>
        </p:txBody>
      </p:sp>
      <p:sp>
        <p:nvSpPr>
          <p:cNvPr id="3" name="Text Placeholder 2"/>
          <p:cNvSpPr>
            <a:spLocks noGrp="1"/>
          </p:cNvSpPr>
          <p:nvPr>
            <p:ph type="body" idx="1"/>
          </p:nvPr>
        </p:nvSpPr>
        <p:spPr>
          <a:xfrm>
            <a:off x="457202" y="1809750"/>
            <a:ext cx="4040188" cy="639762"/>
          </a:xfrm>
        </p:spPr>
        <p:txBody>
          <a:bodyPr anchor="ctr"/>
          <a:lstStyle>
            <a:lvl1pPr marL="73152" indent="0" algn="l" eaLnBrk="1" latinLnBrk="0" hangingPunct="1">
              <a:buNone/>
              <a:defRPr kumimoji="1" lang="ja-JP" sz="2400" b="1">
                <a:solidFill>
                  <a:schemeClr val="accent2"/>
                </a:solidFill>
              </a:defRPr>
            </a:lvl1pPr>
            <a:lvl2pPr eaLnBrk="1" latinLnBrk="0" hangingPunct="1">
              <a:buNone/>
              <a:defRPr kumimoji="1" lang="ja-JP" sz="2000" b="1"/>
            </a:lvl2pPr>
            <a:lvl3pPr eaLnBrk="1" latinLnBrk="0" hangingPunct="1">
              <a:buNone/>
              <a:defRPr kumimoji="1" lang="ja-JP" sz="1800" b="1"/>
            </a:lvl3pPr>
            <a:lvl4pPr eaLnBrk="1" latinLnBrk="0" hangingPunct="1">
              <a:buNone/>
              <a:defRPr kumimoji="1" lang="ja-JP" sz="1600" b="1"/>
            </a:lvl4pPr>
            <a:lvl5pPr eaLnBrk="1" latinLnBrk="0" hangingPunct="1">
              <a:buNone/>
              <a:defRPr kumimoji="1" lang="ja-JP" sz="1600" b="1"/>
            </a:lvl5pPr>
            <a:extLst/>
          </a:lstStyle>
          <a:p>
            <a:pPr lvl="0" eaLnBrk="1" latinLnBrk="0" hangingPunct="1"/>
            <a:r>
              <a:rPr lang="ja-JP" altLang="en-US" smtClean="0"/>
              <a:t>マスタ テキストの書式設定</a:t>
            </a:r>
          </a:p>
        </p:txBody>
      </p:sp>
      <p:sp>
        <p:nvSpPr>
          <p:cNvPr id="4" name="Text Placeholder 3"/>
          <p:cNvSpPr>
            <a:spLocks noGrp="1"/>
          </p:cNvSpPr>
          <p:nvPr>
            <p:ph type="body" sz="half" idx="2"/>
          </p:nvPr>
        </p:nvSpPr>
        <p:spPr>
          <a:xfrm>
            <a:off x="4645027" y="1809750"/>
            <a:ext cx="4041775" cy="639762"/>
          </a:xfrm>
        </p:spPr>
        <p:txBody>
          <a:bodyPr anchor="ctr"/>
          <a:lstStyle>
            <a:lvl1pPr marL="73152" indent="0" eaLnBrk="1" latinLnBrk="0" hangingPunct="1">
              <a:buNone/>
              <a:defRPr kumimoji="1" lang="ja-JP" sz="2400" b="1">
                <a:solidFill>
                  <a:schemeClr val="accent2"/>
                </a:solidFill>
              </a:defRPr>
            </a:lvl1pPr>
            <a:lvl2pPr eaLnBrk="1" latinLnBrk="0" hangingPunct="1">
              <a:buNone/>
              <a:defRPr kumimoji="1" lang="ja-JP" sz="2000" b="1"/>
            </a:lvl2pPr>
            <a:lvl3pPr eaLnBrk="1" latinLnBrk="0" hangingPunct="1">
              <a:buNone/>
              <a:defRPr kumimoji="1" lang="ja-JP" sz="1800" b="1"/>
            </a:lvl3pPr>
            <a:lvl4pPr eaLnBrk="1" latinLnBrk="0" hangingPunct="1">
              <a:buNone/>
              <a:defRPr kumimoji="1" lang="ja-JP" sz="1600" b="1"/>
            </a:lvl4pPr>
            <a:lvl5pPr eaLnBrk="1" latinLnBrk="0" hangingPunct="1">
              <a:buNone/>
              <a:defRPr kumimoji="1" lang="ja-JP" sz="1600" b="1"/>
            </a:lvl5pPr>
            <a:extLst/>
          </a:lstStyle>
          <a:p>
            <a:pPr lvl="0" eaLnBrk="1" latinLnBrk="0" hangingPunct="1"/>
            <a:r>
              <a:rPr lang="ja-JP" altLang="en-US" smtClean="0"/>
              <a:t>マスタ テキストの書式設定</a:t>
            </a:r>
          </a:p>
        </p:txBody>
      </p:sp>
      <p:sp>
        <p:nvSpPr>
          <p:cNvPr id="5" name="Content Placeholder 4"/>
          <p:cNvSpPr>
            <a:spLocks noGrp="1"/>
          </p:cNvSpPr>
          <p:nvPr>
            <p:ph sz="quarter" idx="3"/>
          </p:nvPr>
        </p:nvSpPr>
        <p:spPr>
          <a:xfrm>
            <a:off x="457202" y="2459037"/>
            <a:ext cx="4040188" cy="3959352"/>
          </a:xfrm>
        </p:spPr>
        <p:txBody>
          <a:bodyPr/>
          <a:lstStyle>
            <a:lvl1pPr eaLnBrk="1" latinLnBrk="0" hangingPunct="1">
              <a:defRPr kumimoji="1" lang="ja-JP" sz="2400"/>
            </a:lvl1pPr>
            <a:lvl2pPr eaLnBrk="1" latinLnBrk="0" hangingPunct="1">
              <a:defRPr kumimoji="1" lang="ja-JP" sz="2000"/>
            </a:lvl2pPr>
            <a:lvl3pPr eaLnBrk="1" latinLnBrk="0" hangingPunct="1">
              <a:defRPr kumimoji="1" lang="ja-JP" sz="1800"/>
            </a:lvl3pPr>
            <a:lvl4pPr eaLnBrk="1" latinLnBrk="0" hangingPunct="1">
              <a:defRPr kumimoji="1" lang="ja-JP" sz="1600"/>
            </a:lvl4pPr>
            <a:lvl5pPr eaLnBrk="1" latinLnBrk="0" hangingPunct="1">
              <a:defRPr kumimoji="1" lang="ja-JP" sz="1600"/>
            </a:lvl5pPr>
            <a:extLs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a:p>
        </p:txBody>
      </p:sp>
      <p:sp>
        <p:nvSpPr>
          <p:cNvPr id="6" name="Content Placeholder 5"/>
          <p:cNvSpPr>
            <a:spLocks noGrp="1"/>
          </p:cNvSpPr>
          <p:nvPr>
            <p:ph sz="quarter" idx="4"/>
          </p:nvPr>
        </p:nvSpPr>
        <p:spPr>
          <a:xfrm>
            <a:off x="4645027" y="2459037"/>
            <a:ext cx="4041775" cy="3959352"/>
          </a:xfrm>
        </p:spPr>
        <p:txBody>
          <a:bodyPr/>
          <a:lstStyle>
            <a:lvl1pPr eaLnBrk="1" latinLnBrk="0" hangingPunct="1">
              <a:defRPr kumimoji="1" lang="ja-JP" sz="2400"/>
            </a:lvl1pPr>
            <a:lvl2pPr eaLnBrk="1" latinLnBrk="0" hangingPunct="1">
              <a:defRPr kumimoji="1" lang="ja-JP" sz="2000"/>
            </a:lvl2pPr>
            <a:lvl3pPr eaLnBrk="1" latinLnBrk="0" hangingPunct="1">
              <a:defRPr kumimoji="1" lang="ja-JP" sz="1800"/>
            </a:lvl3pPr>
            <a:lvl4pPr eaLnBrk="1" latinLnBrk="0" hangingPunct="1">
              <a:defRPr kumimoji="1" lang="ja-JP" sz="1600"/>
            </a:lvl4pPr>
            <a:lvl5pPr eaLnBrk="1" latinLnBrk="0" hangingPunct="1">
              <a:defRPr kumimoji="1" lang="ja-JP" sz="1600"/>
            </a:lvl5pPr>
            <a:extLs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a:p>
        </p:txBody>
      </p:sp>
      <p:sp>
        <p:nvSpPr>
          <p:cNvPr id="7" name="Date Placeholder 6"/>
          <p:cNvSpPr>
            <a:spLocks noGrp="1"/>
          </p:cNvSpPr>
          <p:nvPr>
            <p:ph type="dt" sz="half" idx="10"/>
          </p:nvPr>
        </p:nvSpPr>
        <p:spPr/>
        <p:txBody>
          <a:bodyPr/>
          <a:lstStyle>
            <a:extLst/>
          </a:lstStyle>
          <a:p>
            <a:r>
              <a:rPr lang="en-US" altLang="ja-JP" smtClean="0"/>
              <a:t>2006/6/30</a:t>
            </a:r>
            <a:endParaRPr kumimoji="1" lang="ja-JP"/>
          </a:p>
        </p:txBody>
      </p:sp>
      <p:sp>
        <p:nvSpPr>
          <p:cNvPr id="8" name="Footer Placeholder 7"/>
          <p:cNvSpPr>
            <a:spLocks noGrp="1"/>
          </p:cNvSpPr>
          <p:nvPr>
            <p:ph type="ftr" sz="quarter" idx="11"/>
          </p:nvPr>
        </p:nvSpPr>
        <p:spPr/>
        <p:txBody>
          <a:bodyPr/>
          <a:lstStyle>
            <a:extLst/>
          </a:lstStyle>
          <a:p>
            <a:endParaRPr kumimoji="1" lang="ja-JP"/>
          </a:p>
        </p:txBody>
      </p:sp>
      <p:sp>
        <p:nvSpPr>
          <p:cNvPr id="9" name="Slide Number Placeholder 8"/>
          <p:cNvSpPr>
            <a:spLocks noGrp="1"/>
          </p:cNvSpPr>
          <p:nvPr>
            <p:ph type="sldNum" sz="quarter" idx="12"/>
          </p:nvPr>
        </p:nvSpPr>
        <p:spPr/>
        <p:txBody>
          <a:bodyPr/>
          <a:lstStyle>
            <a:extLst/>
          </a:lstStyle>
          <a:p>
            <a:fld id="{1AD93096-5B34-4342-9326-69289CEAE4C2}" type="slidenum">
              <a:rPr/>
              <a:pPr/>
              <a:t>&lt;#&gt;</a:t>
            </a:fld>
            <a:endParaRPr kumimoji="1" lang="ja-JP"/>
          </a:p>
        </p:txBody>
      </p:sp>
      <p:sp>
        <p:nvSpPr>
          <p:cNvPr id="16" name="Rectangle 15"/>
          <p:cNvSpPr/>
          <p:nvPr/>
        </p:nvSpPr>
        <p:spPr>
          <a:xfrm>
            <a:off x="87791"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1" lang="ja-JP"/>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1" lang="ja-JP"/>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1" lang="ja-JP"/>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1" lang="ja-JP"/>
          </a:p>
        </p:txBody>
      </p:sp>
      <p:sp>
        <p:nvSpPr>
          <p:cNvPr id="20" name="Rectangle 19"/>
          <p:cNvSpPr/>
          <p:nvPr/>
        </p:nvSpPr>
        <p:spPr>
          <a:xfrm flipH="1">
            <a:off x="14977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1" lang="ja-JP"/>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1" lang="ja-JP"/>
          </a:p>
        </p:txBody>
      </p:sp>
      <p:sp>
        <p:nvSpPr>
          <p:cNvPr id="22" name="Rectangle 21"/>
          <p:cNvSpPr/>
          <p:nvPr/>
        </p:nvSpPr>
        <p:spPr>
          <a:xfrm flipH="1">
            <a:off x="226683"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1" lang="ja-JP"/>
          </a:p>
        </p:txBody>
      </p:sp>
      <p:sp>
        <p:nvSpPr>
          <p:cNvPr id="29" name="Rectangle 28"/>
          <p:cNvSpPr/>
          <p:nvPr/>
        </p:nvSpPr>
        <p:spPr>
          <a:xfrm flipH="1">
            <a:off x="254935"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1" lang="ja-JP"/>
          </a:p>
        </p:txBody>
      </p:sp>
      <p:sp>
        <p:nvSpPr>
          <p:cNvPr id="30" name="Rectangle 29"/>
          <p:cNvSpPr/>
          <p:nvPr/>
        </p:nvSpPr>
        <p:spPr>
          <a:xfrm>
            <a:off x="278711"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1" lang="ja-JP"/>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eaLnBrk="1" latinLnBrk="0" hangingPunct="1">
              <a:defRPr kumimoji="1" lang="ja-JP" sz="4000" cap="none" baseline="0"/>
            </a:lvl1pPr>
            <a:extLst/>
          </a:lstStyle>
          <a:p>
            <a:pPr eaLnBrk="1" latinLnBrk="0" hangingPunct="1"/>
            <a:r>
              <a:rPr lang="ja-JP" altLang="en-US" smtClean="0"/>
              <a:t>マスタ タイトルの書式設定</a:t>
            </a:r>
            <a:endParaRPr/>
          </a:p>
        </p:txBody>
      </p:sp>
      <p:sp>
        <p:nvSpPr>
          <p:cNvPr id="3" name="Date Placeholder 2"/>
          <p:cNvSpPr>
            <a:spLocks noGrp="1"/>
          </p:cNvSpPr>
          <p:nvPr>
            <p:ph type="dt" sz="half" idx="10"/>
          </p:nvPr>
        </p:nvSpPr>
        <p:spPr/>
        <p:txBody>
          <a:bodyPr/>
          <a:lstStyle>
            <a:extLst/>
          </a:lstStyle>
          <a:p>
            <a:r>
              <a:rPr lang="en-US" altLang="ja-JP" smtClean="0"/>
              <a:t>2006/6/30</a:t>
            </a:r>
            <a:endParaRPr kumimoji="1" lang="ja-JP"/>
          </a:p>
        </p:txBody>
      </p:sp>
      <p:sp>
        <p:nvSpPr>
          <p:cNvPr id="4" name="Footer Placeholder 3"/>
          <p:cNvSpPr>
            <a:spLocks noGrp="1"/>
          </p:cNvSpPr>
          <p:nvPr>
            <p:ph type="ftr" sz="quarter" idx="11"/>
          </p:nvPr>
        </p:nvSpPr>
        <p:spPr/>
        <p:txBody>
          <a:bodyPr/>
          <a:lstStyle>
            <a:extLst/>
          </a:lstStyle>
          <a:p>
            <a:endParaRPr kumimoji="1" lang="ja-JP"/>
          </a:p>
        </p:txBody>
      </p:sp>
      <p:sp>
        <p:nvSpPr>
          <p:cNvPr id="5" name="Slide Number Placeholder 4"/>
          <p:cNvSpPr>
            <a:spLocks noGrp="1"/>
          </p:cNvSpPr>
          <p:nvPr>
            <p:ph type="sldNum" sz="quarter" idx="12"/>
          </p:nvPr>
        </p:nvSpPr>
        <p:spPr/>
        <p:txBody>
          <a:bodyPr/>
          <a:lstStyle>
            <a:extLst/>
          </a:lstStyle>
          <a:p>
            <a:fld id="{1AD93096-5B34-4342-9326-69289CEAE4C2}" type="slidenum">
              <a:rPr/>
              <a:pPr/>
              <a:t>&lt;#&gt;</a:t>
            </a:fld>
            <a:endParaRPr kumimoji="1" 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r>
              <a:rPr lang="en-US" altLang="ja-JP" smtClean="0"/>
              <a:t>2006/6/30</a:t>
            </a:r>
            <a:endParaRPr kumimoji="1" lang="ja-JP"/>
          </a:p>
        </p:txBody>
      </p:sp>
      <p:sp>
        <p:nvSpPr>
          <p:cNvPr id="3" name="Footer Placeholder 2"/>
          <p:cNvSpPr>
            <a:spLocks noGrp="1"/>
          </p:cNvSpPr>
          <p:nvPr>
            <p:ph type="ftr" sz="quarter" idx="11"/>
          </p:nvPr>
        </p:nvSpPr>
        <p:spPr/>
        <p:txBody>
          <a:bodyPr/>
          <a:lstStyle>
            <a:extLst/>
          </a:lstStyle>
          <a:p>
            <a:endParaRPr kumimoji="1" lang="ja-JP"/>
          </a:p>
        </p:txBody>
      </p:sp>
      <p:sp>
        <p:nvSpPr>
          <p:cNvPr id="4" name="Slide Number Placeholder 3"/>
          <p:cNvSpPr>
            <a:spLocks noGrp="1"/>
          </p:cNvSpPr>
          <p:nvPr>
            <p:ph type="sldNum" sz="quarter" idx="12"/>
          </p:nvPr>
        </p:nvSpPr>
        <p:spPr/>
        <p:txBody>
          <a:bodyPr/>
          <a:lstStyle>
            <a:extLst/>
          </a:lstStyle>
          <a:p>
            <a:fld id="{1AD93096-5B34-4342-9326-69289CEAE4C2}" type="slidenum">
              <a:rPr/>
              <a:pPr/>
              <a:t>&lt;#&gt;</a:t>
            </a:fld>
            <a:endParaRPr kumimoji="1" 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とコンテンツ">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eaLnBrk="1" latinLnBrk="0" hangingPunct="1">
              <a:buNone/>
              <a:defRPr kumimoji="1" lang="ja-JP" sz="3600" b="0"/>
            </a:lvl1pPr>
            <a:extLst/>
          </a:lstStyle>
          <a:p>
            <a:pPr eaLnBrk="1" latinLnBrk="0" hangingPunct="1"/>
            <a:r>
              <a:rPr lang="ja-JP" altLang="en-US" smtClean="0"/>
              <a:t>マスタ タイトルの書式設定</a:t>
            </a:r>
            <a:endParaRPr/>
          </a:p>
        </p:txBody>
      </p:sp>
      <p:sp>
        <p:nvSpPr>
          <p:cNvPr id="3" name="Text Placeholder 2"/>
          <p:cNvSpPr>
            <a:spLocks noGrp="1"/>
          </p:cNvSpPr>
          <p:nvPr>
            <p:ph type="body" idx="1"/>
          </p:nvPr>
        </p:nvSpPr>
        <p:spPr>
          <a:xfrm>
            <a:off x="685800" y="1435100"/>
            <a:ext cx="2514600" cy="4572000"/>
          </a:xfrm>
        </p:spPr>
        <p:txBody>
          <a:bodyPr/>
          <a:lstStyle>
            <a:lvl1pPr marL="54864" indent="0" eaLnBrk="1" latinLnBrk="0" hangingPunct="1">
              <a:buNone/>
              <a:defRPr kumimoji="1" lang="ja-JP" sz="1800"/>
            </a:lvl1pPr>
            <a:lvl2pPr eaLnBrk="1" latinLnBrk="0" hangingPunct="1">
              <a:buNone/>
              <a:defRPr kumimoji="1" lang="ja-JP" sz="1200"/>
            </a:lvl2pPr>
            <a:lvl3pPr eaLnBrk="1" latinLnBrk="0" hangingPunct="1">
              <a:buNone/>
              <a:defRPr kumimoji="1" lang="ja-JP" sz="1000"/>
            </a:lvl3pPr>
            <a:lvl4pPr eaLnBrk="1" latinLnBrk="0" hangingPunct="1">
              <a:buNone/>
              <a:defRPr kumimoji="1" lang="ja-JP" sz="900"/>
            </a:lvl4pPr>
            <a:lvl5pPr eaLnBrk="1" latinLnBrk="0" hangingPunct="1">
              <a:buNone/>
              <a:defRPr kumimoji="1" lang="ja-JP" sz="900"/>
            </a:lvl5pPr>
            <a:extLst/>
          </a:lstStyle>
          <a:p>
            <a:pPr lvl="0" eaLnBrk="1" latinLnBrk="0" hangingPunct="1"/>
            <a:r>
              <a:rPr lang="ja-JP" altLang="en-US" smtClean="0"/>
              <a:t>マスタ テキストの書式設定</a:t>
            </a:r>
          </a:p>
        </p:txBody>
      </p:sp>
      <p:sp>
        <p:nvSpPr>
          <p:cNvPr id="4" name="Content Placeholder 3"/>
          <p:cNvSpPr>
            <a:spLocks noGrp="1"/>
          </p:cNvSpPr>
          <p:nvPr>
            <p:ph sz="half" idx="2"/>
          </p:nvPr>
        </p:nvSpPr>
        <p:spPr>
          <a:xfrm>
            <a:off x="3429000" y="1435100"/>
            <a:ext cx="5486400" cy="4572000"/>
          </a:xfrm>
        </p:spPr>
        <p:txBody>
          <a:bodyPr/>
          <a:lstStyle>
            <a:lvl1pPr eaLnBrk="1" latinLnBrk="0" hangingPunct="1">
              <a:defRPr kumimoji="1" lang="ja-JP" sz="3200"/>
            </a:lvl1pPr>
            <a:lvl2pPr eaLnBrk="1" latinLnBrk="0" hangingPunct="1">
              <a:defRPr kumimoji="1" lang="ja-JP" sz="2800"/>
            </a:lvl2pPr>
            <a:lvl3pPr eaLnBrk="1" latinLnBrk="0" hangingPunct="1">
              <a:defRPr kumimoji="1" lang="ja-JP" sz="2400"/>
            </a:lvl3pPr>
            <a:lvl4pPr eaLnBrk="1" latinLnBrk="0" hangingPunct="1">
              <a:defRPr kumimoji="1" lang="ja-JP" sz="2000"/>
            </a:lvl4pPr>
            <a:lvl5pPr eaLnBrk="1" latinLnBrk="0" hangingPunct="1">
              <a:defRPr kumimoji="1" lang="ja-JP" sz="2000"/>
            </a:lvl5pPr>
            <a:extLs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a:p>
        </p:txBody>
      </p:sp>
      <p:sp>
        <p:nvSpPr>
          <p:cNvPr id="5" name="Date Placeholder 4"/>
          <p:cNvSpPr>
            <a:spLocks noGrp="1"/>
          </p:cNvSpPr>
          <p:nvPr>
            <p:ph type="dt" sz="half" idx="10"/>
          </p:nvPr>
        </p:nvSpPr>
        <p:spPr/>
        <p:txBody>
          <a:bodyPr/>
          <a:lstStyle>
            <a:extLst/>
          </a:lstStyle>
          <a:p>
            <a:r>
              <a:rPr lang="en-US" altLang="ja-JP" smtClean="0"/>
              <a:t>2006/6/30</a:t>
            </a:r>
            <a:endParaRPr kumimoji="1" lang="ja-JP"/>
          </a:p>
        </p:txBody>
      </p:sp>
      <p:sp>
        <p:nvSpPr>
          <p:cNvPr id="6" name="Footer Placeholder 5"/>
          <p:cNvSpPr>
            <a:spLocks noGrp="1"/>
          </p:cNvSpPr>
          <p:nvPr>
            <p:ph type="ftr" sz="quarter" idx="11"/>
          </p:nvPr>
        </p:nvSpPr>
        <p:spPr/>
        <p:txBody>
          <a:bodyPr/>
          <a:lstStyle>
            <a:extLst/>
          </a:lstStyle>
          <a:p>
            <a:endParaRPr kumimoji="1" lang="ja-JP"/>
          </a:p>
        </p:txBody>
      </p:sp>
      <p:sp>
        <p:nvSpPr>
          <p:cNvPr id="7" name="Slide Number Placeholder 6"/>
          <p:cNvSpPr>
            <a:spLocks noGrp="1"/>
          </p:cNvSpPr>
          <p:nvPr>
            <p:ph type="sldNum" sz="quarter" idx="12"/>
          </p:nvPr>
        </p:nvSpPr>
        <p:spPr/>
        <p:txBody>
          <a:bodyPr/>
          <a:lstStyle>
            <a:extLst/>
          </a:lstStyle>
          <a:p>
            <a:fld id="{1AD93096-5B34-4342-9326-69289CEAE4C2}" type="slidenum">
              <a:rPr/>
              <a:pPr/>
              <a:t>&lt;#&gt;</a:t>
            </a:fld>
            <a:endParaRPr kumimoji="1" lang="ja-JP"/>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と図">
    <p:bg>
      <p:bgRef idx="1001">
        <a:schemeClr val="bg2"/>
      </p:bgRef>
    </p:bg>
    <p:spTree>
      <p:nvGrpSpPr>
        <p:cNvPr id="1" name=""/>
        <p:cNvGrpSpPr/>
        <p:nvPr/>
      </p:nvGrpSpPr>
      <p:grpSpPr>
        <a:xfrm>
          <a:off x="0" y="0"/>
          <a:ext cx="0" cy="0"/>
          <a:chOff x="0" y="0"/>
          <a:chExt cx="0" cy="0"/>
        </a:xfrm>
      </p:grpSpPr>
      <p:sp>
        <p:nvSpPr>
          <p:cNvPr id="8" name="Rectangle 7"/>
          <p:cNvSpPr/>
          <p:nvPr/>
        </p:nvSpPr>
        <p:spPr>
          <a:xfrm>
            <a:off x="368032" y="2"/>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1" lang="ja-JP"/>
          </a:p>
        </p:txBody>
      </p:sp>
      <p:cxnSp>
        <p:nvCxnSpPr>
          <p:cNvPr id="9" name="Straight Connector 8"/>
          <p:cNvCxnSpPr/>
          <p:nvPr/>
        </p:nvCxnSpPr>
        <p:spPr>
          <a:xfrm flipV="1">
            <a:off x="363196" y="1885028"/>
            <a:ext cx="8782623"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28" name="Group 17"/>
          <p:cNvGrpSpPr/>
          <p:nvPr/>
        </p:nvGrpSpPr>
        <p:grpSpPr>
          <a:xfrm rot="5400000">
            <a:off x="8514584" y="1219200"/>
            <a:ext cx="132763" cy="128467"/>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a:xfrm>
            <a:off x="914400" y="228600"/>
            <a:ext cx="6858000" cy="914400"/>
          </a:xfrm>
        </p:spPr>
        <p:txBody>
          <a:bodyPr anchor="b"/>
          <a:lstStyle>
            <a:lvl1pPr algn="l" eaLnBrk="1" latinLnBrk="0" hangingPunct="1">
              <a:buNone/>
              <a:defRPr kumimoji="1" lang="ja-JP" sz="2100" b="0"/>
            </a:lvl1pPr>
            <a:extLst/>
          </a:lstStyle>
          <a:p>
            <a:pPr eaLnBrk="1" latinLnBrk="0" hangingPunct="1"/>
            <a:r>
              <a:rPr lang="ja-JP" altLang="en-US" smtClean="0"/>
              <a:t>マスタ タイトルの書式設定</a:t>
            </a:r>
            <a:endParaRPr/>
          </a:p>
        </p:txBody>
      </p:sp>
      <p:sp>
        <p:nvSpPr>
          <p:cNvPr id="3" name="Picture Placeholder 2"/>
          <p:cNvSpPr>
            <a:spLocks noGrp="1"/>
          </p:cNvSpPr>
          <p:nvPr>
            <p:ph type="pic" idx="1"/>
          </p:nvPr>
        </p:nvSpPr>
        <p:spPr>
          <a:xfrm>
            <a:off x="366712" y="1905000"/>
            <a:ext cx="8778240" cy="4960144"/>
          </a:xfrm>
        </p:spPr>
        <p:txBody>
          <a:bodyPr/>
          <a:lstStyle>
            <a:lvl1pPr eaLnBrk="1" latinLnBrk="0" hangingPunct="1">
              <a:buNone/>
              <a:defRPr kumimoji="1" lang="ja-JP" sz="3200"/>
            </a:lvl1pPr>
            <a:extLst/>
          </a:lstStyle>
          <a:p>
            <a:r>
              <a:rPr kumimoji="1" lang="ja-JP" altLang="en-US" smtClean="0"/>
              <a:t>アイコンをクリックして図を追加</a:t>
            </a:r>
            <a:endParaRPr kumimoji="1" lang="ja-JP"/>
          </a:p>
        </p:txBody>
      </p:sp>
      <p:sp>
        <p:nvSpPr>
          <p:cNvPr id="4" name="Text Placeholder 3"/>
          <p:cNvSpPr>
            <a:spLocks noGrp="1"/>
          </p:cNvSpPr>
          <p:nvPr>
            <p:ph type="body" sz="half" idx="2"/>
          </p:nvPr>
        </p:nvSpPr>
        <p:spPr>
          <a:xfrm>
            <a:off x="914400" y="1150144"/>
            <a:ext cx="6858000" cy="685800"/>
          </a:xfrm>
        </p:spPr>
        <p:txBody>
          <a:bodyPr/>
          <a:lstStyle>
            <a:lvl1pPr marL="27432" indent="0" eaLnBrk="1" latinLnBrk="0" hangingPunct="1">
              <a:spcBef>
                <a:spcPts val="0"/>
              </a:spcBef>
              <a:buNone/>
              <a:defRPr kumimoji="1" lang="ja-JP" sz="1400">
                <a:solidFill>
                  <a:srgbClr val="FFFFFF"/>
                </a:solidFill>
              </a:defRPr>
            </a:lvl1pPr>
            <a:lvl2pPr eaLnBrk="1" latinLnBrk="0" hangingPunct="1">
              <a:defRPr kumimoji="1" lang="ja-JP" sz="1200"/>
            </a:lvl2pPr>
            <a:lvl3pPr eaLnBrk="1" latinLnBrk="0" hangingPunct="1">
              <a:defRPr kumimoji="1" lang="ja-JP" sz="1000"/>
            </a:lvl3pPr>
            <a:lvl4pPr eaLnBrk="1" latinLnBrk="0" hangingPunct="1">
              <a:defRPr kumimoji="1" lang="ja-JP" sz="900"/>
            </a:lvl4pPr>
            <a:lvl5pPr eaLnBrk="1" latinLnBrk="0" hangingPunct="1">
              <a:defRPr kumimoji="1" lang="ja-JP" sz="900"/>
            </a:lvl5pPr>
            <a:extLst/>
          </a:lstStyle>
          <a:p>
            <a:pPr lvl="0" eaLnBrk="1" latinLnBrk="0" hangingPunct="1"/>
            <a:r>
              <a:rPr lang="ja-JP" altLang="en-US" smtClean="0"/>
              <a:t>マスタ テキストの書式設定</a:t>
            </a:r>
          </a:p>
        </p:txBody>
      </p:sp>
      <p:grpSp>
        <p:nvGrpSpPr>
          <p:cNvPr id="14" name="Group 17"/>
          <p:cNvGrpSpPr/>
          <p:nvPr/>
        </p:nvGrpSpPr>
        <p:grpSpPr>
          <a:xfrm rot="5400000">
            <a:off x="8666984" y="1371600"/>
            <a:ext cx="132763" cy="128467"/>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91" y="1474764"/>
            <a:ext cx="132763" cy="128467"/>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p:txBody>
          <a:bodyPr/>
          <a:lstStyle>
            <a:extLst/>
          </a:lstStyle>
          <a:p>
            <a:r>
              <a:rPr lang="en-US" altLang="ja-JP" smtClean="0"/>
              <a:t>2006/6/30</a:t>
            </a:r>
            <a:endParaRPr kumimoji="1" lang="ja-JP"/>
          </a:p>
        </p:txBody>
      </p:sp>
      <p:sp>
        <p:nvSpPr>
          <p:cNvPr id="6" name="Footer Placeholder 5"/>
          <p:cNvSpPr>
            <a:spLocks noGrp="1"/>
          </p:cNvSpPr>
          <p:nvPr>
            <p:ph type="ftr" sz="quarter" idx="11"/>
          </p:nvPr>
        </p:nvSpPr>
        <p:spPr/>
        <p:txBody>
          <a:bodyPr/>
          <a:lstStyle>
            <a:extLst/>
          </a:lstStyle>
          <a:p>
            <a:endParaRPr kumimoji="1" lang="ja-JP"/>
          </a:p>
        </p:txBody>
      </p:sp>
      <p:sp>
        <p:nvSpPr>
          <p:cNvPr id="7" name="Slide Number Placeholder 6"/>
          <p:cNvSpPr>
            <a:spLocks noGrp="1"/>
          </p:cNvSpPr>
          <p:nvPr>
            <p:ph type="sldNum" sz="quarter" idx="12"/>
          </p:nvPr>
        </p:nvSpPr>
        <p:spPr/>
        <p:txBody>
          <a:bodyPr/>
          <a:lstStyle>
            <a:extLst/>
          </a:lstStyle>
          <a:p>
            <a:fld id="{1AD93096-5B34-4342-9326-69289CEAE4C2}" type="slidenum">
              <a:rPr/>
              <a:pPr/>
              <a:t>&lt;#&gt;</a:t>
            </a:fld>
            <a:endParaRPr kumimoji="1" lang="ja-JP"/>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1" lang="ja-JP"/>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1" lang="ja-JP"/>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1" lang="ja-JP"/>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1" lang="ja-JP"/>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1" lang="ja-JP"/>
          </a:p>
        </p:txBody>
      </p:sp>
      <p:sp>
        <p:nvSpPr>
          <p:cNvPr id="12" name="Rectangle 11"/>
          <p:cNvSpPr/>
          <p:nvPr/>
        </p:nvSpPr>
        <p:spPr>
          <a:xfrm>
            <a:off x="309559"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1" lang="ja-JP"/>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1" lang="ja-JP"/>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1" lang="ja-JP"/>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1" lang="ja-JP"/>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pPr eaLnBrk="1" latinLnBrk="0" hangingPunct="1"/>
            <a:r>
              <a:rPr kumimoji="1" lang="ja-JP" altLang="en-US" smtClean="0"/>
              <a:t>マスタ タイトルの書式設定</a:t>
            </a:r>
            <a:endParaRPr kumimoji="1" lang="en-US" smtClean="0"/>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1" lang="ja-JP" altLang="en-US" smtClean="0"/>
              <a:t>マスタ テキストの書式設定</a:t>
            </a:r>
          </a:p>
          <a:p>
            <a:pPr lvl="1" eaLnBrk="1" latinLnBrk="0" hangingPunct="1"/>
            <a:r>
              <a:rPr kumimoji="1" lang="ja-JP" altLang="en-US" smtClean="0"/>
              <a:t>第 </a:t>
            </a:r>
            <a:r>
              <a:rPr kumimoji="1" lang="en-US" altLang="ja-JP" smtClean="0"/>
              <a:t>2 </a:t>
            </a:r>
            <a:r>
              <a:rPr kumimoji="1" lang="ja-JP" altLang="en-US" smtClean="0"/>
              <a:t>レベル</a:t>
            </a:r>
          </a:p>
          <a:p>
            <a:pPr lvl="2" eaLnBrk="1" latinLnBrk="0" hangingPunct="1"/>
            <a:r>
              <a:rPr kumimoji="1" lang="ja-JP" altLang="en-US" smtClean="0"/>
              <a:t>第 </a:t>
            </a:r>
            <a:r>
              <a:rPr kumimoji="1" lang="en-US" altLang="ja-JP" smtClean="0"/>
              <a:t>3 </a:t>
            </a:r>
            <a:r>
              <a:rPr kumimoji="1" lang="ja-JP" altLang="en-US" smtClean="0"/>
              <a:t>レベル</a:t>
            </a:r>
          </a:p>
          <a:p>
            <a:pPr lvl="3" eaLnBrk="1" latinLnBrk="0" hangingPunct="1"/>
            <a:r>
              <a:rPr kumimoji="1" lang="ja-JP" altLang="en-US" smtClean="0"/>
              <a:t>第 </a:t>
            </a:r>
            <a:r>
              <a:rPr kumimoji="1" lang="en-US" altLang="ja-JP" smtClean="0"/>
              <a:t>4 </a:t>
            </a:r>
            <a:r>
              <a:rPr kumimoji="1" lang="ja-JP" altLang="en-US" smtClean="0"/>
              <a:t>レベル</a:t>
            </a:r>
          </a:p>
          <a:p>
            <a:pPr lvl="4" eaLnBrk="1" latinLnBrk="0" hangingPunct="1"/>
            <a:r>
              <a:rPr kumimoji="1" lang="ja-JP" altLang="en-US" smtClean="0"/>
              <a:t>第 </a:t>
            </a:r>
            <a:r>
              <a:rPr kumimoji="1" lang="en-US" altLang="ja-JP" smtClean="0"/>
              <a:t>5 </a:t>
            </a:r>
            <a:r>
              <a:rPr kumimoji="1" lang="ja-JP" altLang="en-US" smtClean="0"/>
              <a:t>レベル</a:t>
            </a:r>
            <a:endParaRPr kumimoji="1" lang="en-US"/>
          </a:p>
        </p:txBody>
      </p:sp>
      <p:sp>
        <p:nvSpPr>
          <p:cNvPr id="14" name="Date Placeholder 13"/>
          <p:cNvSpPr>
            <a:spLocks noGrp="1"/>
          </p:cNvSpPr>
          <p:nvPr>
            <p:ph type="dt" sz="half" idx="2"/>
          </p:nvPr>
        </p:nvSpPr>
        <p:spPr>
          <a:xfrm>
            <a:off x="6477000" y="6416677"/>
            <a:ext cx="2133600" cy="365125"/>
          </a:xfrm>
          <a:prstGeom prst="rect">
            <a:avLst/>
          </a:prstGeom>
        </p:spPr>
        <p:txBody>
          <a:bodyPr vert="horz" anchor="b"/>
          <a:lstStyle>
            <a:lvl1pPr algn="l" eaLnBrk="1" latinLnBrk="0" hangingPunct="1">
              <a:defRPr kumimoji="1" lang="ja-JP" sz="1100">
                <a:solidFill>
                  <a:schemeClr val="tx2"/>
                </a:solidFill>
              </a:defRPr>
            </a:lvl1pPr>
            <a:extLst/>
          </a:lstStyle>
          <a:p>
            <a:r>
              <a:rPr kumimoji="1" lang="en-US" altLang="ja-JP" smtClean="0">
                <a:solidFill>
                  <a:schemeClr val="tx2"/>
                </a:solidFill>
              </a:rPr>
              <a:t>2006/6/30</a:t>
            </a:r>
            <a:endParaRPr kumimoji="1" lang="ja-JP" sz="1100">
              <a:solidFill>
                <a:schemeClr val="tx2"/>
              </a:solidFill>
            </a:endParaRPr>
          </a:p>
        </p:txBody>
      </p:sp>
      <p:sp>
        <p:nvSpPr>
          <p:cNvPr id="3" name="Footer Placeholder 2"/>
          <p:cNvSpPr>
            <a:spLocks noGrp="1"/>
          </p:cNvSpPr>
          <p:nvPr>
            <p:ph type="ftr" sz="quarter" idx="3"/>
          </p:nvPr>
        </p:nvSpPr>
        <p:spPr>
          <a:xfrm>
            <a:off x="914400" y="6416677"/>
            <a:ext cx="5562600" cy="365125"/>
          </a:xfrm>
          <a:prstGeom prst="rect">
            <a:avLst/>
          </a:prstGeom>
        </p:spPr>
        <p:txBody>
          <a:bodyPr vert="horz" anchor="b"/>
          <a:lstStyle>
            <a:lvl1pPr algn="r" eaLnBrk="1" latinLnBrk="0" hangingPunct="1">
              <a:defRPr kumimoji="1" lang="ja-JP" sz="1100">
                <a:solidFill>
                  <a:schemeClr val="tx2"/>
                </a:solidFill>
              </a:defRPr>
            </a:lvl1pPr>
            <a:extLst/>
          </a:lstStyle>
          <a:p>
            <a:pPr algn="r"/>
            <a:endParaRPr kumimoji="1" lang="ja-JP" sz="1100">
              <a:solidFill>
                <a:schemeClr val="tx2"/>
              </a:solidFill>
            </a:endParaRPr>
          </a:p>
        </p:txBody>
      </p:sp>
      <p:sp>
        <p:nvSpPr>
          <p:cNvPr id="23" name="Slide Number Placeholder 22"/>
          <p:cNvSpPr>
            <a:spLocks noGrp="1"/>
          </p:cNvSpPr>
          <p:nvPr>
            <p:ph type="sldNum" sz="quarter" idx="4"/>
          </p:nvPr>
        </p:nvSpPr>
        <p:spPr>
          <a:xfrm>
            <a:off x="8610600" y="6416677"/>
            <a:ext cx="457200" cy="365125"/>
          </a:xfrm>
          <a:prstGeom prst="rect">
            <a:avLst/>
          </a:prstGeom>
        </p:spPr>
        <p:txBody>
          <a:bodyPr vert="horz" anchor="b"/>
          <a:lstStyle>
            <a:lvl1pPr algn="l" eaLnBrk="1" latinLnBrk="0" hangingPunct="1">
              <a:defRPr kumimoji="1" lang="ja-JP" sz="1200">
                <a:solidFill>
                  <a:schemeClr val="tx2"/>
                </a:solidFill>
              </a:defRPr>
            </a:lvl1pPr>
            <a:extLst/>
          </a:lstStyle>
          <a:p>
            <a:pPr algn="l"/>
            <a:fld id="{72AC53DF-4216-466D-99A7-94400E6C2A25}" type="slidenum">
              <a:rPr kumimoji="1" lang="en-US" altLang="ja-JP" sz="1200">
                <a:solidFill>
                  <a:schemeClr val="tx2"/>
                </a:solidFill>
              </a:rPr>
              <a:pPr algn="l"/>
              <a:t>&lt;#&gt;</a:t>
            </a:fld>
            <a:endParaRPr kumimoji="1" lang="ja-JP" sz="1200">
              <a:solidFill>
                <a:schemeClr val="tx2"/>
              </a:solidFill>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lvl1pPr algn="l" rtl="0" eaLnBrk="1" latinLnBrk="0" hangingPunct="1">
        <a:spcBef>
          <a:spcPct val="0"/>
        </a:spcBef>
        <a:buNone/>
        <a:defRPr kumimoji="1" lang="ja-JP" sz="4000" kern="1200" spc="-150" baseline="0">
          <a:solidFill>
            <a:schemeClr val="tx2">
              <a:satMod val="200000"/>
            </a:schemeClr>
          </a:solidFill>
          <a:effectLst>
            <a:outerShdw blurRad="50800" dist="50800" dir="2700000" algn="tl" rotWithShape="0">
              <a:srgbClr val="000000">
                <a:alpha val="43137"/>
              </a:srgbClr>
            </a:outerShdw>
          </a:effectLst>
          <a:latin typeface="+mj-lt"/>
          <a:ea typeface="+mj-ea"/>
          <a:cs typeface="+mj-cs"/>
        </a:defRPr>
      </a:lvl1pPr>
      <a:extLst/>
    </p:titleStyle>
    <p:bodyStyle>
      <a:lvl1pPr marL="411480" indent="-342900" algn="l" rtl="0" eaLnBrk="1" latinLnBrk="0" hangingPunct="1">
        <a:spcBef>
          <a:spcPts val="700"/>
        </a:spcBef>
        <a:buSzPct val="95000"/>
        <a:buFont typeface="Wingdings"/>
        <a:buChar char=""/>
        <a:defRPr kumimoji="1" lang="ja-JP"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1" lang="ja-JP"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1" lang="ja-JP"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1" lang="ja-JP"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1" lang="ja-JP"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1" lang="ja-JP"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1" lang="ja-JP"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1" lang="ja-JP"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1" lang="ja-JP" sz="1600" kern="1200">
          <a:solidFill>
            <a:schemeClr val="tx1"/>
          </a:solidFill>
          <a:latin typeface="+mn-lt"/>
          <a:ea typeface="+mn-ea"/>
          <a:cs typeface="+mn-cs"/>
        </a:defRPr>
      </a:lvl9pPr>
      <a:extLst/>
    </p:bodyStyle>
    <p:otherStyle>
      <a:lvl1pPr marL="0" algn="l" rtl="0" eaLnBrk="1" latinLnBrk="0" hangingPunct="1">
        <a:defRPr kumimoji="1" lang="ja-JP" kern="1200">
          <a:solidFill>
            <a:schemeClr val="tx1"/>
          </a:solidFill>
          <a:latin typeface="+mn-lt"/>
          <a:ea typeface="+mn-ea"/>
          <a:cs typeface="+mn-cs"/>
        </a:defRPr>
      </a:lvl1pPr>
      <a:lvl2pPr marL="457200" algn="l" rtl="0" eaLnBrk="1" latinLnBrk="0" hangingPunct="1">
        <a:defRPr kumimoji="1" lang="ja-JP" kern="1200">
          <a:solidFill>
            <a:schemeClr val="tx1"/>
          </a:solidFill>
          <a:latin typeface="+mn-lt"/>
          <a:ea typeface="+mn-ea"/>
          <a:cs typeface="+mn-cs"/>
        </a:defRPr>
      </a:lvl2pPr>
      <a:lvl3pPr marL="914400" algn="l" rtl="0" eaLnBrk="1" latinLnBrk="0" hangingPunct="1">
        <a:defRPr kumimoji="1" lang="ja-JP" kern="1200">
          <a:solidFill>
            <a:schemeClr val="tx1"/>
          </a:solidFill>
          <a:latin typeface="+mn-lt"/>
          <a:ea typeface="+mn-ea"/>
          <a:cs typeface="+mn-cs"/>
        </a:defRPr>
      </a:lvl3pPr>
      <a:lvl4pPr marL="1371600" algn="l" rtl="0" eaLnBrk="1" latinLnBrk="0" hangingPunct="1">
        <a:defRPr kumimoji="1" lang="ja-JP" kern="1200">
          <a:solidFill>
            <a:schemeClr val="tx1"/>
          </a:solidFill>
          <a:latin typeface="+mn-lt"/>
          <a:ea typeface="+mn-ea"/>
          <a:cs typeface="+mn-cs"/>
        </a:defRPr>
      </a:lvl4pPr>
      <a:lvl5pPr marL="1828800" algn="l" rtl="0" eaLnBrk="1" latinLnBrk="0" hangingPunct="1">
        <a:defRPr kumimoji="1" lang="ja-JP" kern="1200">
          <a:solidFill>
            <a:schemeClr val="tx1"/>
          </a:solidFill>
          <a:latin typeface="+mn-lt"/>
          <a:ea typeface="+mn-ea"/>
          <a:cs typeface="+mn-cs"/>
        </a:defRPr>
      </a:lvl5pPr>
      <a:lvl6pPr marL="2286000" algn="l" rtl="0" eaLnBrk="1" latinLnBrk="0" hangingPunct="1">
        <a:defRPr kumimoji="1" lang="ja-JP" kern="1200">
          <a:solidFill>
            <a:schemeClr val="tx1"/>
          </a:solidFill>
          <a:latin typeface="+mn-lt"/>
          <a:ea typeface="+mn-ea"/>
          <a:cs typeface="+mn-cs"/>
        </a:defRPr>
      </a:lvl6pPr>
      <a:lvl7pPr marL="2743200" algn="l" rtl="0" eaLnBrk="1" latinLnBrk="0" hangingPunct="1">
        <a:defRPr kumimoji="1" lang="ja-JP" kern="1200">
          <a:solidFill>
            <a:schemeClr val="tx1"/>
          </a:solidFill>
          <a:latin typeface="+mn-lt"/>
          <a:ea typeface="+mn-ea"/>
          <a:cs typeface="+mn-cs"/>
        </a:defRPr>
      </a:lvl7pPr>
      <a:lvl8pPr marL="3200400" algn="l" rtl="0" eaLnBrk="1" latinLnBrk="0" hangingPunct="1">
        <a:defRPr kumimoji="1" lang="ja-JP" kern="1200">
          <a:solidFill>
            <a:schemeClr val="tx1"/>
          </a:solidFill>
          <a:latin typeface="+mn-lt"/>
          <a:ea typeface="+mn-ea"/>
          <a:cs typeface="+mn-cs"/>
        </a:defRPr>
      </a:lvl8pPr>
      <a:lvl9pPr marL="3657600" algn="l" rtl="0" eaLnBrk="1" latinLnBrk="0" hangingPunct="1">
        <a:defRPr kumimoji="1" lang="ja-JP"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shade val="100000"/>
                <a:satMod val="150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4" name="Rectangle 3"/>
          <p:cNvSpPr>
            <a:spLocks noGrp="1"/>
          </p:cNvSpPr>
          <p:nvPr>
            <p:ph type="ctrTitle"/>
          </p:nvPr>
        </p:nvSpPr>
        <p:spPr>
          <a:xfrm>
            <a:off x="251520" y="476672"/>
            <a:ext cx="6192688" cy="3096344"/>
          </a:xfrm>
          <a:ln>
            <a:noFill/>
          </a:ln>
        </p:spPr>
        <p:txBody>
          <a:bodyPr/>
          <a:lstStyle>
            <a:extLst/>
          </a:lstStyle>
          <a:p>
            <a:pPr algn="ctr"/>
            <a:r>
              <a:rPr lang="ja-JP" altLang="en-US" sz="4000" dirty="0" smtClean="0">
                <a:solidFill>
                  <a:srgbClr val="FFFF00"/>
                </a:solidFill>
                <a:latin typeface="AR P新藝体U" pitchFamily="50" charset="-128"/>
                <a:ea typeface="AR P新藝体U" pitchFamily="50" charset="-128"/>
              </a:rPr>
              <a:t> </a:t>
            </a:r>
            <a:r>
              <a:rPr lang="en-US" altLang="ja-JP" sz="4000" dirty="0" smtClean="0">
                <a:solidFill>
                  <a:srgbClr val="FFFF00"/>
                </a:solidFill>
                <a:latin typeface="AR P新藝体U" pitchFamily="50" charset="-128"/>
                <a:ea typeface="AR P新藝体U" pitchFamily="50" charset="-128"/>
              </a:rPr>
              <a:t>Common</a:t>
            </a:r>
            <a:r>
              <a:rPr lang="ja-JP" altLang="en-US" sz="4000" dirty="0" smtClean="0">
                <a:solidFill>
                  <a:srgbClr val="FFFF00"/>
                </a:solidFill>
                <a:latin typeface="AR P新藝体U" pitchFamily="50" charset="-128"/>
                <a:ea typeface="AR P新藝体U" pitchFamily="50" charset="-128"/>
              </a:rPr>
              <a:t> </a:t>
            </a:r>
            <a:r>
              <a:rPr lang="en-US" altLang="ja-JP" sz="4000" dirty="0" smtClean="0">
                <a:solidFill>
                  <a:srgbClr val="FFFF00"/>
                </a:solidFill>
                <a:latin typeface="AR P新藝体U" pitchFamily="50" charset="-128"/>
                <a:ea typeface="AR P新藝体U" pitchFamily="50" charset="-128"/>
              </a:rPr>
              <a:t>Sense </a:t>
            </a:r>
            <a:r>
              <a:rPr lang="ja-JP" altLang="en-US" sz="4000" dirty="0" smtClean="0">
                <a:solidFill>
                  <a:srgbClr val="FFFF00"/>
                </a:solidFill>
                <a:latin typeface="AR P新藝体U" pitchFamily="50" charset="-128"/>
                <a:ea typeface="AR P新藝体U" pitchFamily="50" charset="-128"/>
              </a:rPr>
              <a:t>　</a:t>
            </a:r>
            <a:r>
              <a:rPr lang="en-US" altLang="ja-JP" sz="4000" dirty="0" smtClean="0">
                <a:solidFill>
                  <a:srgbClr val="FFFF00"/>
                </a:solidFill>
                <a:latin typeface="AR P新藝体U" pitchFamily="50" charset="-128"/>
                <a:ea typeface="AR P新藝体U" pitchFamily="50" charset="-128"/>
              </a:rPr>
              <a:t/>
            </a:r>
            <a:br>
              <a:rPr lang="en-US" altLang="ja-JP" sz="4000" dirty="0" smtClean="0">
                <a:solidFill>
                  <a:srgbClr val="FFFF00"/>
                </a:solidFill>
                <a:latin typeface="AR P新藝体U" pitchFamily="50" charset="-128"/>
                <a:ea typeface="AR P新藝体U" pitchFamily="50" charset="-128"/>
              </a:rPr>
            </a:br>
            <a:r>
              <a:rPr lang="ja-JP" altLang="en-US" sz="4000" dirty="0" smtClean="0">
                <a:solidFill>
                  <a:srgbClr val="FFFF00"/>
                </a:solidFill>
                <a:latin typeface="AR P新藝体U" pitchFamily="50" charset="-128"/>
                <a:ea typeface="AR P新藝体U" pitchFamily="50" charset="-128"/>
              </a:rPr>
              <a:t>　　　　　　</a:t>
            </a:r>
            <a:r>
              <a:rPr lang="ja-JP" altLang="en-US" sz="1600" dirty="0" smtClean="0">
                <a:solidFill>
                  <a:srgbClr val="FFFF00"/>
                </a:solidFill>
                <a:effectLst/>
                <a:latin typeface="ＭＳ Ｐ明朝" pitchFamily="18" charset="-128"/>
                <a:ea typeface="ＭＳ Ｐ明朝" pitchFamily="18" charset="-128"/>
              </a:rPr>
              <a:t>号外　</a:t>
            </a:r>
            <a:r>
              <a:rPr lang="en-US" altLang="ja-JP" sz="1600" dirty="0" smtClean="0">
                <a:solidFill>
                  <a:srgbClr val="FFFF00"/>
                </a:solidFill>
                <a:effectLst/>
                <a:latin typeface="ＭＳ Ｐ明朝" pitchFamily="18" charset="-128"/>
                <a:ea typeface="ＭＳ Ｐ明朝" pitchFamily="18" charset="-128"/>
              </a:rPr>
              <a:t>201</a:t>
            </a:r>
            <a:r>
              <a:rPr lang="ja-JP" altLang="en-US" sz="1600" dirty="0" smtClean="0">
                <a:solidFill>
                  <a:srgbClr val="FFFF00"/>
                </a:solidFill>
                <a:effectLst/>
                <a:latin typeface="ＭＳ Ｐ明朝" pitchFamily="18" charset="-128"/>
                <a:ea typeface="ＭＳ Ｐ明朝" pitchFamily="18" charset="-128"/>
              </a:rPr>
              <a:t>１</a:t>
            </a:r>
            <a:r>
              <a:rPr lang="en-US" altLang="ja-JP" sz="1600" dirty="0" smtClean="0">
                <a:solidFill>
                  <a:srgbClr val="FFFF00"/>
                </a:solidFill>
                <a:effectLst/>
                <a:latin typeface="ＭＳ Ｐ明朝" pitchFamily="18" charset="-128"/>
                <a:ea typeface="ＭＳ Ｐ明朝" pitchFamily="18" charset="-128"/>
              </a:rPr>
              <a:t>.</a:t>
            </a:r>
            <a:r>
              <a:rPr lang="ja-JP" altLang="en-US" sz="1600" dirty="0" smtClean="0">
                <a:solidFill>
                  <a:srgbClr val="FFFF00"/>
                </a:solidFill>
                <a:effectLst/>
                <a:latin typeface="ＭＳ Ｐ明朝" pitchFamily="18" charset="-128"/>
                <a:ea typeface="ＭＳ Ｐ明朝" pitchFamily="18" charset="-128"/>
              </a:rPr>
              <a:t>１</a:t>
            </a:r>
            <a:r>
              <a:rPr lang="en-US" altLang="ja-JP" sz="1600" dirty="0" smtClean="0">
                <a:solidFill>
                  <a:srgbClr val="FFFF00"/>
                </a:solidFill>
                <a:effectLst/>
                <a:latin typeface="ＭＳ Ｐ明朝" pitchFamily="18" charset="-128"/>
                <a:ea typeface="ＭＳ Ｐ明朝" pitchFamily="18" charset="-128"/>
              </a:rPr>
              <a:t>.10</a:t>
            </a:r>
            <a:r>
              <a:rPr lang="en-US" altLang="ja-JP" sz="1800" dirty="0" smtClean="0">
                <a:solidFill>
                  <a:srgbClr val="FFFF00"/>
                </a:solidFill>
                <a:latin typeface="AR P丸ゴシック体M" pitchFamily="50" charset="-128"/>
                <a:ea typeface="AR P丸ゴシック体M" pitchFamily="50" charset="-128"/>
              </a:rPr>
              <a:t/>
            </a:r>
            <a:br>
              <a:rPr lang="en-US" altLang="ja-JP" sz="1800" dirty="0" smtClean="0">
                <a:solidFill>
                  <a:srgbClr val="FFFF00"/>
                </a:solidFill>
                <a:latin typeface="AR P丸ゴシック体M" pitchFamily="50" charset="-128"/>
                <a:ea typeface="AR P丸ゴシック体M" pitchFamily="50" charset="-128"/>
              </a:rPr>
            </a:br>
            <a:r>
              <a:rPr lang="en-US" altLang="ja-JP" sz="1800" dirty="0" smtClean="0">
                <a:solidFill>
                  <a:srgbClr val="FFFF00"/>
                </a:solidFill>
                <a:latin typeface="AR P丸ゴシック体M" pitchFamily="50" charset="-128"/>
                <a:ea typeface="AR P丸ゴシック体M" pitchFamily="50" charset="-128"/>
              </a:rPr>
              <a:t/>
            </a:r>
            <a:br>
              <a:rPr lang="en-US" altLang="ja-JP" sz="1800" dirty="0" smtClean="0">
                <a:solidFill>
                  <a:srgbClr val="FFFF00"/>
                </a:solidFill>
                <a:latin typeface="AR P丸ゴシック体M" pitchFamily="50" charset="-128"/>
                <a:ea typeface="AR P丸ゴシック体M" pitchFamily="50" charset="-128"/>
              </a:rPr>
            </a:br>
            <a:r>
              <a:rPr lang="en-US" altLang="ja-JP" sz="1800" dirty="0" smtClean="0">
                <a:solidFill>
                  <a:srgbClr val="FFFF00"/>
                </a:solidFill>
                <a:effectLst/>
                <a:latin typeface="ＭＳ Ｐ明朝" pitchFamily="18" charset="-128"/>
                <a:ea typeface="ＭＳ Ｐ明朝" pitchFamily="18" charset="-128"/>
              </a:rPr>
              <a:t>                     </a:t>
            </a:r>
            <a:r>
              <a:rPr lang="ja-JP" altLang="en-US" sz="1800" dirty="0" smtClean="0">
                <a:solidFill>
                  <a:srgbClr val="FFFF00"/>
                </a:solidFill>
                <a:effectLst/>
                <a:latin typeface="ＭＳ Ｐ明朝" pitchFamily="18" charset="-128"/>
                <a:ea typeface="ＭＳ Ｐ明朝" pitchFamily="18" charset="-128"/>
              </a:rPr>
              <a:t>失業者ヒアリングの日々。</a:t>
            </a:r>
            <a:r>
              <a:rPr lang="en-US" altLang="ja-JP" sz="1800" dirty="0" smtClean="0">
                <a:solidFill>
                  <a:srgbClr val="FFFF00"/>
                </a:solidFill>
                <a:effectLst/>
                <a:latin typeface="ＭＳ Ｐ明朝" pitchFamily="18" charset="-128"/>
                <a:ea typeface="ＭＳ Ｐ明朝" pitchFamily="18" charset="-128"/>
              </a:rPr>
              <a:t/>
            </a:r>
            <a:br>
              <a:rPr lang="en-US" altLang="ja-JP" sz="1800" dirty="0" smtClean="0">
                <a:solidFill>
                  <a:srgbClr val="FFFF00"/>
                </a:solidFill>
                <a:effectLst/>
                <a:latin typeface="ＭＳ Ｐ明朝" pitchFamily="18" charset="-128"/>
                <a:ea typeface="ＭＳ Ｐ明朝" pitchFamily="18" charset="-128"/>
              </a:rPr>
            </a:br>
            <a:r>
              <a:rPr lang="en-US" altLang="ja-JP" sz="1800" dirty="0" smtClean="0">
                <a:solidFill>
                  <a:srgbClr val="FFFF00"/>
                </a:solidFill>
                <a:effectLst/>
                <a:latin typeface="ＭＳ Ｐ明朝" pitchFamily="18" charset="-128"/>
                <a:ea typeface="ＭＳ Ｐ明朝" pitchFamily="18" charset="-128"/>
              </a:rPr>
              <a:t>            </a:t>
            </a:r>
            <a:r>
              <a:rPr lang="ja-JP" altLang="en-US" sz="1800" dirty="0" smtClean="0">
                <a:solidFill>
                  <a:srgbClr val="FFFF00"/>
                </a:solidFill>
                <a:effectLst/>
                <a:latin typeface="ＭＳ Ｐ明朝" pitchFamily="18" charset="-128"/>
                <a:ea typeface="ＭＳ Ｐ明朝" pitchFamily="18" charset="-128"/>
              </a:rPr>
              <a:t>「孤族の国の私たち」</a:t>
            </a:r>
            <a:r>
              <a:rPr lang="en-US" altLang="ja-JP" sz="1200" dirty="0" smtClean="0">
                <a:solidFill>
                  <a:srgbClr val="FFFF00"/>
                </a:solidFill>
                <a:effectLst/>
                <a:latin typeface="ＭＳ Ｐ明朝" pitchFamily="18" charset="-128"/>
                <a:ea typeface="ＭＳ Ｐ明朝" pitchFamily="18" charset="-128"/>
              </a:rPr>
              <a:t>(</a:t>
            </a:r>
            <a:r>
              <a:rPr lang="ja-JP" altLang="en-US" sz="1200" dirty="0" smtClean="0">
                <a:solidFill>
                  <a:srgbClr val="FFFF00"/>
                </a:solidFill>
                <a:effectLst/>
                <a:latin typeface="ＭＳ Ｐ明朝" pitchFamily="18" charset="-128"/>
                <a:ea typeface="ＭＳ Ｐ明朝" pitchFamily="18" charset="-128"/>
              </a:rPr>
              <a:t>「朝日」）</a:t>
            </a:r>
            <a:r>
              <a:rPr lang="ja-JP" altLang="en-US" sz="1800" dirty="0" smtClean="0">
                <a:solidFill>
                  <a:srgbClr val="FFFF00"/>
                </a:solidFill>
                <a:effectLst/>
                <a:latin typeface="ＭＳ Ｐ明朝" pitchFamily="18" charset="-128"/>
                <a:ea typeface="ＭＳ Ｐ明朝" pitchFamily="18" charset="-128"/>
              </a:rPr>
              <a:t>の連載が始まった。</a:t>
            </a:r>
            <a:r>
              <a:rPr lang="en-US" altLang="ja-JP" sz="1800" dirty="0" smtClean="0">
                <a:solidFill>
                  <a:srgbClr val="FFFF00"/>
                </a:solidFill>
                <a:effectLst/>
                <a:latin typeface="ＭＳ Ｐ明朝" pitchFamily="18" charset="-128"/>
                <a:ea typeface="ＭＳ Ｐ明朝" pitchFamily="18" charset="-128"/>
              </a:rPr>
              <a:t/>
            </a:r>
            <a:br>
              <a:rPr lang="en-US" altLang="ja-JP" sz="1800" dirty="0" smtClean="0">
                <a:solidFill>
                  <a:srgbClr val="FFFF00"/>
                </a:solidFill>
                <a:effectLst/>
                <a:latin typeface="ＭＳ Ｐ明朝" pitchFamily="18" charset="-128"/>
                <a:ea typeface="ＭＳ Ｐ明朝" pitchFamily="18" charset="-128"/>
              </a:rPr>
            </a:br>
            <a:r>
              <a:rPr lang="en-US" altLang="ja-JP" sz="1800" dirty="0" smtClean="0">
                <a:solidFill>
                  <a:srgbClr val="FFFF00"/>
                </a:solidFill>
                <a:effectLst/>
                <a:latin typeface="ＭＳ Ｐ明朝" pitchFamily="18" charset="-128"/>
                <a:ea typeface="ＭＳ Ｐ明朝" pitchFamily="18" charset="-128"/>
              </a:rPr>
              <a:t>            </a:t>
            </a:r>
            <a:r>
              <a:rPr lang="ja-JP" altLang="en-US" sz="1800" dirty="0" smtClean="0">
                <a:solidFill>
                  <a:srgbClr val="FFFF00"/>
                </a:solidFill>
                <a:effectLst/>
                <a:latin typeface="ＭＳ Ｐ明朝" pitchFamily="18" charset="-128"/>
                <a:ea typeface="ＭＳ Ｐ明朝" pitchFamily="18" charset="-128"/>
              </a:rPr>
              <a:t>偶然にも「生活保障 排除しない社会へ」</a:t>
            </a:r>
            <a:r>
              <a:rPr lang="en-US" altLang="ja-JP" sz="1200" dirty="0" smtClean="0">
                <a:solidFill>
                  <a:srgbClr val="FFFF00"/>
                </a:solidFill>
                <a:effectLst/>
                <a:latin typeface="ＭＳ Ｐ明朝" pitchFamily="18" charset="-128"/>
                <a:ea typeface="ＭＳ Ｐ明朝" pitchFamily="18" charset="-128"/>
              </a:rPr>
              <a:t>(</a:t>
            </a:r>
            <a:r>
              <a:rPr lang="ja-JP" altLang="en-US" sz="1200" dirty="0" smtClean="0">
                <a:solidFill>
                  <a:srgbClr val="FFFF00"/>
                </a:solidFill>
                <a:effectLst/>
                <a:latin typeface="ＭＳ Ｐ明朝" pitchFamily="18" charset="-128"/>
                <a:ea typeface="ＭＳ Ｐ明朝" pitchFamily="18" charset="-128"/>
              </a:rPr>
              <a:t>宮本太郎</a:t>
            </a:r>
            <a:r>
              <a:rPr lang="en-US" altLang="ja-JP" sz="1200" dirty="0" smtClean="0">
                <a:solidFill>
                  <a:srgbClr val="FFFF00"/>
                </a:solidFill>
                <a:effectLst/>
                <a:latin typeface="ＭＳ Ｐ明朝" pitchFamily="18" charset="-128"/>
                <a:ea typeface="ＭＳ Ｐ明朝" pitchFamily="18" charset="-128"/>
              </a:rPr>
              <a:t>)</a:t>
            </a:r>
            <a:r>
              <a:rPr lang="ja-JP" altLang="en-US" sz="1800" dirty="0" smtClean="0">
                <a:solidFill>
                  <a:srgbClr val="FFFF00"/>
                </a:solidFill>
                <a:effectLst/>
                <a:latin typeface="ＭＳ Ｐ明朝" pitchFamily="18" charset="-128"/>
                <a:ea typeface="ＭＳ Ｐ明朝" pitchFamily="18" charset="-128"/>
              </a:rPr>
              <a:t>を</a:t>
            </a:r>
            <a:r>
              <a:rPr lang="en-US" altLang="ja-JP" sz="1200" dirty="0" smtClean="0">
                <a:solidFill>
                  <a:srgbClr val="FFFF00"/>
                </a:solidFill>
                <a:effectLst/>
                <a:latin typeface="ＭＳ Ｐ明朝" pitchFamily="18" charset="-128"/>
                <a:ea typeface="ＭＳ Ｐ明朝" pitchFamily="18" charset="-128"/>
              </a:rPr>
              <a:t/>
            </a:r>
            <a:br>
              <a:rPr lang="en-US" altLang="ja-JP" sz="1200" dirty="0" smtClean="0">
                <a:solidFill>
                  <a:srgbClr val="FFFF00"/>
                </a:solidFill>
                <a:effectLst/>
                <a:latin typeface="ＭＳ Ｐ明朝" pitchFamily="18" charset="-128"/>
                <a:ea typeface="ＭＳ Ｐ明朝" pitchFamily="18" charset="-128"/>
              </a:rPr>
            </a:br>
            <a:r>
              <a:rPr lang="en-US" altLang="ja-JP" sz="1200" dirty="0" smtClean="0">
                <a:solidFill>
                  <a:srgbClr val="FFFF00"/>
                </a:solidFill>
                <a:effectLst/>
                <a:latin typeface="ＭＳ Ｐ明朝" pitchFamily="18" charset="-128"/>
                <a:ea typeface="ＭＳ Ｐ明朝" pitchFamily="18" charset="-128"/>
              </a:rPr>
              <a:t>                      </a:t>
            </a:r>
            <a:r>
              <a:rPr lang="ja-JP" altLang="en-US" sz="1800" dirty="0" smtClean="0">
                <a:solidFill>
                  <a:srgbClr val="FFFF00"/>
                </a:solidFill>
                <a:effectLst/>
                <a:latin typeface="ＭＳ Ｐ明朝" pitchFamily="18" charset="-128"/>
                <a:ea typeface="ＭＳ Ｐ明朝" pitchFamily="18" charset="-128"/>
              </a:rPr>
              <a:t>読んで</a:t>
            </a:r>
            <a:r>
              <a:rPr lang="ja-JP" altLang="en-US" sz="1800" dirty="0" smtClean="0">
                <a:solidFill>
                  <a:srgbClr val="FFFF00"/>
                </a:solidFill>
                <a:effectLst/>
                <a:latin typeface="ＭＳ Ｐ明朝" pitchFamily="18" charset="-128"/>
                <a:ea typeface="ＭＳ Ｐ明朝" pitchFamily="18" charset="-128"/>
              </a:rPr>
              <a:t>いる最中だった。</a:t>
            </a:r>
            <a:r>
              <a:rPr lang="en-US" altLang="ja-JP" sz="1800" dirty="0" smtClean="0">
                <a:solidFill>
                  <a:srgbClr val="FFFF00"/>
                </a:solidFill>
                <a:effectLst/>
                <a:latin typeface="ＭＳ Ｐ明朝" pitchFamily="18" charset="-128"/>
                <a:ea typeface="ＭＳ Ｐ明朝" pitchFamily="18" charset="-128"/>
              </a:rPr>
              <a:t/>
            </a:r>
            <a:br>
              <a:rPr lang="en-US" altLang="ja-JP" sz="1800" dirty="0" smtClean="0">
                <a:solidFill>
                  <a:srgbClr val="FFFF00"/>
                </a:solidFill>
                <a:effectLst/>
                <a:latin typeface="ＭＳ Ｐ明朝" pitchFamily="18" charset="-128"/>
                <a:ea typeface="ＭＳ Ｐ明朝" pitchFamily="18" charset="-128"/>
              </a:rPr>
            </a:br>
            <a:r>
              <a:rPr lang="en-US" altLang="ja-JP" sz="1800" dirty="0" smtClean="0">
                <a:solidFill>
                  <a:srgbClr val="FFFF00"/>
                </a:solidFill>
                <a:effectLst/>
                <a:latin typeface="ＭＳ Ｐ明朝" pitchFamily="18" charset="-128"/>
                <a:ea typeface="ＭＳ Ｐ明朝" pitchFamily="18" charset="-128"/>
              </a:rPr>
              <a:t>                              </a:t>
            </a:r>
            <a:r>
              <a:rPr lang="en-US" altLang="ja-JP" sz="1800" dirty="0" smtClean="0">
                <a:latin typeface="AR P丸ゴシック体M" pitchFamily="50" charset="-128"/>
                <a:ea typeface="AR P丸ゴシック体M" pitchFamily="50" charset="-128"/>
              </a:rPr>
              <a:t/>
            </a:r>
            <a:br>
              <a:rPr lang="en-US" altLang="ja-JP" sz="1800" dirty="0" smtClean="0">
                <a:latin typeface="AR P丸ゴシック体M" pitchFamily="50" charset="-128"/>
                <a:ea typeface="AR P丸ゴシック体M" pitchFamily="50" charset="-128"/>
              </a:rPr>
            </a:br>
            <a:r>
              <a:rPr lang="en-US" altLang="ja-JP" sz="1600" dirty="0" smtClean="0">
                <a:effectLst/>
                <a:latin typeface="AR P丸ゴシック体M" pitchFamily="50" charset="-128"/>
                <a:ea typeface="AR P丸ゴシック体M" pitchFamily="50" charset="-128"/>
              </a:rPr>
              <a:t/>
            </a:r>
            <a:br>
              <a:rPr lang="en-US" altLang="ja-JP" sz="1600" dirty="0" smtClean="0">
                <a:effectLst/>
                <a:latin typeface="AR P丸ゴシック体M" pitchFamily="50" charset="-128"/>
                <a:ea typeface="AR P丸ゴシック体M" pitchFamily="50" charset="-128"/>
              </a:rPr>
            </a:br>
            <a:r>
              <a:rPr lang="ja-JP" altLang="en-US" sz="1600" dirty="0" smtClean="0">
                <a:effectLst/>
                <a:latin typeface="AR P丸ゴシック体M" pitchFamily="50" charset="-128"/>
                <a:ea typeface="AR P丸ゴシック体M" pitchFamily="50" charset="-128"/>
              </a:rPr>
              <a:t>　</a:t>
            </a:r>
            <a:endParaRPr kumimoji="1" lang="ja-JP" sz="1600" dirty="0">
              <a:effectLst/>
              <a:latin typeface="AR P丸ゴシック体M" pitchFamily="50" charset="-128"/>
              <a:ea typeface="AR P丸ゴシック体M" pitchFamily="50" charset="-128"/>
            </a:endParaRPr>
          </a:p>
        </p:txBody>
      </p:sp>
      <p:sp>
        <p:nvSpPr>
          <p:cNvPr id="5" name="Rectangle 4"/>
          <p:cNvSpPr>
            <a:spLocks noGrp="1"/>
          </p:cNvSpPr>
          <p:nvPr>
            <p:ph type="subTitle" idx="1"/>
          </p:nvPr>
        </p:nvSpPr>
        <p:spPr>
          <a:xfrm>
            <a:off x="683568" y="3356992"/>
            <a:ext cx="3456384" cy="1728192"/>
          </a:xfrm>
        </p:spPr>
        <p:txBody>
          <a:bodyPr>
            <a:normAutofit/>
          </a:bodyPr>
          <a:lstStyle>
            <a:extLst/>
          </a:lstStyle>
          <a:p>
            <a:pPr>
              <a:lnSpc>
                <a:spcPct val="110000"/>
              </a:lnSpc>
              <a:spcBef>
                <a:spcPts val="600"/>
              </a:spcBef>
            </a:pPr>
            <a:endParaRPr lang="en-US" altLang="ja-JP" dirty="0" smtClean="0"/>
          </a:p>
          <a:p>
            <a:pPr>
              <a:lnSpc>
                <a:spcPct val="110000"/>
              </a:lnSpc>
              <a:spcBef>
                <a:spcPts val="600"/>
              </a:spcBef>
            </a:pPr>
            <a:r>
              <a:rPr lang="en-US" altLang="ja-JP" dirty="0" smtClean="0"/>
              <a:t>  </a:t>
            </a:r>
          </a:p>
          <a:p>
            <a:pPr>
              <a:lnSpc>
                <a:spcPct val="110000"/>
              </a:lnSpc>
              <a:spcBef>
                <a:spcPts val="600"/>
              </a:spcBef>
            </a:pPr>
            <a:r>
              <a:rPr lang="ja-JP" altLang="en-US" dirty="0" smtClean="0">
                <a:latin typeface="AR P丸ゴシック体M" pitchFamily="50" charset="-128"/>
                <a:ea typeface="AR P丸ゴシック体M" pitchFamily="50" charset="-128"/>
              </a:rPr>
              <a:t>労働運動への発信</a:t>
            </a:r>
            <a:endParaRPr lang="en-US" altLang="ja-JP" dirty="0" smtClean="0">
              <a:latin typeface="AR P丸ゴシック体M" pitchFamily="50" charset="-128"/>
              <a:ea typeface="AR P丸ゴシック体M" pitchFamily="50" charset="-128"/>
            </a:endParaRPr>
          </a:p>
          <a:p>
            <a:pPr>
              <a:lnSpc>
                <a:spcPct val="110000"/>
              </a:lnSpc>
              <a:spcBef>
                <a:spcPts val="600"/>
              </a:spcBef>
            </a:pPr>
            <a:r>
              <a:rPr lang="en-US" altLang="ja-JP" dirty="0" smtClean="0">
                <a:latin typeface="AR P丸ゴシック体M" pitchFamily="50" charset="-128"/>
                <a:ea typeface="AR P丸ゴシック体M" pitchFamily="50" charset="-128"/>
              </a:rPr>
              <a:t>ryo-sato@hyper.ocn.ne.jp</a:t>
            </a:r>
          </a:p>
          <a:p>
            <a:endParaRPr kumimoji="1" lang="ja-JP" dirty="0"/>
          </a:p>
        </p:txBody>
      </p:sp>
      <p:sp>
        <p:nvSpPr>
          <p:cNvPr id="7" name="正方形/長方形 6"/>
          <p:cNvSpPr/>
          <p:nvPr/>
        </p:nvSpPr>
        <p:spPr>
          <a:xfrm>
            <a:off x="251520" y="1844824"/>
            <a:ext cx="5472608" cy="1728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sz="1600" dirty="0">
              <a:latin typeface="AR P丸ゴシック体M" pitchFamily="50" charset="-128"/>
              <a:ea typeface="AR P丸ゴシック体M" pitchFamily="50"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14400" y="188640"/>
            <a:ext cx="7772400" cy="1237824"/>
          </a:xfrm>
        </p:spPr>
        <p:txBody>
          <a:bodyPr/>
          <a:lstStyle/>
          <a:p>
            <a:r>
              <a:rPr kumimoji="1" lang="ja-JP" altLang="en-US" sz="1400" dirty="0" smtClean="0">
                <a:effectLst/>
                <a:latin typeface="ＭＳ Ｐ明朝" pitchFamily="18" charset="-128"/>
                <a:ea typeface="ＭＳ Ｐ明朝" pitchFamily="18" charset="-128"/>
              </a:rPr>
              <a:t>宮本太郎の視点</a:t>
            </a:r>
            <a:r>
              <a:rPr kumimoji="1" lang="en-US" altLang="ja-JP" sz="1800" dirty="0" smtClean="0">
                <a:effectLst/>
                <a:latin typeface="ＭＳ Ｐ明朝" pitchFamily="18" charset="-128"/>
                <a:ea typeface="ＭＳ Ｐ明朝" pitchFamily="18" charset="-128"/>
              </a:rPr>
              <a:t/>
            </a:r>
            <a:br>
              <a:rPr kumimoji="1" lang="en-US" altLang="ja-JP" sz="1800" dirty="0" smtClean="0">
                <a:effectLst/>
                <a:latin typeface="ＭＳ Ｐ明朝" pitchFamily="18" charset="-128"/>
                <a:ea typeface="ＭＳ Ｐ明朝" pitchFamily="18" charset="-128"/>
              </a:rPr>
            </a:br>
            <a:r>
              <a:rPr kumimoji="1" lang="ja-JP" altLang="en-US" sz="1800" dirty="0" smtClean="0">
                <a:effectLst/>
                <a:latin typeface="ＭＳ Ｐ明朝" pitchFamily="18" charset="-128"/>
                <a:ea typeface="ＭＳ Ｐ明朝" pitchFamily="18" charset="-128"/>
              </a:rPr>
              <a:t>社会保障と雇用保障の新しい連携の構想－求められる４つの条件</a:t>
            </a:r>
            <a:r>
              <a:rPr kumimoji="1" lang="en-US" altLang="ja-JP" sz="1800" dirty="0" smtClean="0">
                <a:effectLst/>
                <a:latin typeface="ＭＳ Ｐ明朝" pitchFamily="18" charset="-128"/>
                <a:ea typeface="ＭＳ Ｐ明朝" pitchFamily="18" charset="-128"/>
              </a:rPr>
              <a:t/>
            </a:r>
            <a:br>
              <a:rPr kumimoji="1" lang="en-US" altLang="ja-JP" sz="1800" dirty="0" smtClean="0">
                <a:effectLst/>
                <a:latin typeface="ＭＳ Ｐ明朝" pitchFamily="18" charset="-128"/>
                <a:ea typeface="ＭＳ Ｐ明朝" pitchFamily="18" charset="-128"/>
              </a:rPr>
            </a:br>
            <a:endParaRPr kumimoji="1" lang="ja-JP" altLang="en-US" sz="1800" dirty="0">
              <a:effectLst/>
              <a:latin typeface="ＭＳ Ｐ明朝" pitchFamily="18" charset="-128"/>
              <a:ea typeface="ＭＳ Ｐ明朝" pitchFamily="18" charset="-128"/>
            </a:endParaRPr>
          </a:p>
        </p:txBody>
      </p:sp>
      <p:sp>
        <p:nvSpPr>
          <p:cNvPr id="3" name="コンテンツ プレースホルダ 2"/>
          <p:cNvSpPr>
            <a:spLocks noGrp="1"/>
          </p:cNvSpPr>
          <p:nvPr>
            <p:ph idx="1"/>
          </p:nvPr>
        </p:nvSpPr>
        <p:spPr/>
        <p:txBody>
          <a:bodyPr/>
          <a:lstStyle/>
          <a:p>
            <a:endParaRPr kumimoji="1" lang="en-US" altLang="ja-JP" dirty="0" smtClean="0"/>
          </a:p>
          <a:p>
            <a:pPr>
              <a:buNone/>
            </a:pPr>
            <a:endParaRPr kumimoji="1" lang="ja-JP" altLang="en-US" dirty="0"/>
          </a:p>
        </p:txBody>
      </p:sp>
      <p:sp>
        <p:nvSpPr>
          <p:cNvPr id="4" name="正方形/長方形 3"/>
          <p:cNvSpPr/>
          <p:nvPr/>
        </p:nvSpPr>
        <p:spPr>
          <a:xfrm>
            <a:off x="971600" y="3789040"/>
            <a:ext cx="3744416" cy="2448272"/>
          </a:xfrm>
          <a:prstGeom prst="rect">
            <a:avLst/>
          </a:prstGeom>
          <a:solidFill>
            <a:srgbClr val="99E3FD"/>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smtClean="0">
                <a:solidFill>
                  <a:schemeClr val="bg1"/>
                </a:solidFill>
                <a:latin typeface="ＭＳ Ｐ明朝" pitchFamily="18" charset="-128"/>
                <a:ea typeface="ＭＳ Ｐ明朝" pitchFamily="18" charset="-128"/>
                <a:sym typeface="Wingdings"/>
              </a:rPr>
              <a:t></a:t>
            </a:r>
            <a:r>
              <a:rPr kumimoji="1" lang="ja-JP" altLang="en-US" sz="1600" dirty="0" smtClean="0">
                <a:solidFill>
                  <a:schemeClr val="bg1"/>
                </a:solidFill>
                <a:latin typeface="ＭＳ Ｐ明朝" pitchFamily="18" charset="-128"/>
                <a:ea typeface="ＭＳ Ｐ明朝" pitchFamily="18" charset="-128"/>
              </a:rPr>
              <a:t>就労を軸とした社会参加の拡大－広範な人々が就労でき、継続的に生活の資源を得る。同時に人々がつながり、承認される「生きる場」を確保する。職業訓練、職業紹介、保育サービスはもちろん、労働市場の外で、地域の自治活動や</a:t>
            </a:r>
            <a:r>
              <a:rPr kumimoji="1" lang="en-US" altLang="ja-JP" sz="1600" dirty="0" smtClean="0">
                <a:solidFill>
                  <a:schemeClr val="bg1"/>
                </a:solidFill>
                <a:latin typeface="ＭＳ Ｐ明朝" pitchFamily="18" charset="-128"/>
                <a:ea typeface="ＭＳ Ｐ明朝" pitchFamily="18" charset="-128"/>
              </a:rPr>
              <a:t>NPO</a:t>
            </a:r>
            <a:r>
              <a:rPr kumimoji="1" lang="ja-JP" altLang="en-US" sz="1600" dirty="0" smtClean="0">
                <a:solidFill>
                  <a:schemeClr val="bg1"/>
                </a:solidFill>
                <a:latin typeface="ＭＳ Ｐ明朝" pitchFamily="18" charset="-128"/>
                <a:ea typeface="ＭＳ Ｐ明朝" pitchFamily="18" charset="-128"/>
              </a:rPr>
              <a:t>の活動などに参加できる条件をつくる。</a:t>
            </a:r>
            <a:endParaRPr kumimoji="1" lang="en-US" altLang="ja-JP" sz="1600" dirty="0" smtClean="0">
              <a:solidFill>
                <a:schemeClr val="bg1"/>
              </a:solidFill>
              <a:latin typeface="ＭＳ Ｐ明朝" pitchFamily="18" charset="-128"/>
              <a:ea typeface="ＭＳ Ｐ明朝" pitchFamily="18" charset="-128"/>
            </a:endParaRPr>
          </a:p>
          <a:p>
            <a:r>
              <a:rPr lang="ja-JP" altLang="en-US" sz="1600" dirty="0" smtClean="0">
                <a:solidFill>
                  <a:schemeClr val="bg1"/>
                </a:solidFill>
                <a:latin typeface="ＭＳ Ｐ明朝" pitchFamily="18" charset="-128"/>
                <a:ea typeface="ＭＳ Ｐ明朝" pitchFamily="18" charset="-128"/>
              </a:rPr>
              <a:t>ヨーロッパの社会的包摂</a:t>
            </a:r>
            <a:r>
              <a:rPr lang="en-US" altLang="ja-JP" sz="1600" dirty="0" smtClean="0">
                <a:solidFill>
                  <a:schemeClr val="bg1"/>
                </a:solidFill>
                <a:latin typeface="ＭＳ Ｐ明朝" pitchFamily="18" charset="-128"/>
                <a:ea typeface="ＭＳ Ｐ明朝" pitchFamily="18" charset="-128"/>
              </a:rPr>
              <a:t>(</a:t>
            </a:r>
            <a:r>
              <a:rPr lang="ja-JP" altLang="en-US" sz="1600" dirty="0" smtClean="0">
                <a:solidFill>
                  <a:schemeClr val="bg1"/>
                </a:solidFill>
                <a:latin typeface="ＭＳ Ｐ明朝" pitchFamily="18" charset="-128"/>
                <a:ea typeface="ＭＳ Ｐ明朝" pitchFamily="18" charset="-128"/>
              </a:rPr>
              <a:t>ソーシャル・インクルージョン）の理念。</a:t>
            </a:r>
            <a:endParaRPr kumimoji="1" lang="ja-JP" altLang="en-US" sz="1600" dirty="0">
              <a:solidFill>
                <a:schemeClr val="bg1"/>
              </a:solidFill>
              <a:latin typeface="ＭＳ Ｐ明朝" pitchFamily="18" charset="-128"/>
              <a:ea typeface="ＭＳ Ｐ明朝" pitchFamily="18" charset="-128"/>
            </a:endParaRPr>
          </a:p>
        </p:txBody>
      </p:sp>
      <p:sp>
        <p:nvSpPr>
          <p:cNvPr id="5" name="正方形/長方形 4"/>
          <p:cNvSpPr/>
          <p:nvPr/>
        </p:nvSpPr>
        <p:spPr>
          <a:xfrm>
            <a:off x="971600" y="1052736"/>
            <a:ext cx="3744416" cy="2664296"/>
          </a:xfrm>
          <a:prstGeom prst="rect">
            <a:avLst/>
          </a:prstGeom>
          <a:solidFill>
            <a:srgbClr val="99E3FD"/>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smtClean="0">
                <a:solidFill>
                  <a:schemeClr val="bg1"/>
                </a:solidFill>
                <a:latin typeface="ＭＳ Ｐ明朝" pitchFamily="18" charset="-128"/>
                <a:ea typeface="ＭＳ Ｐ明朝" pitchFamily="18" charset="-128"/>
                <a:sym typeface="Wingdings"/>
              </a:rPr>
              <a:t></a:t>
            </a:r>
            <a:r>
              <a:rPr kumimoji="1" lang="ja-JP" altLang="en-US" sz="1600" dirty="0" smtClean="0">
                <a:solidFill>
                  <a:schemeClr val="bg1"/>
                </a:solidFill>
                <a:latin typeface="ＭＳ Ｐ明朝" pitchFamily="18" charset="-128"/>
                <a:ea typeface="ＭＳ Ｐ明朝" pitchFamily="18" charset="-128"/>
              </a:rPr>
              <a:t>柔軟性－</a:t>
            </a:r>
            <a:r>
              <a:rPr lang="en-US" altLang="ja-JP" sz="1600" dirty="0" smtClean="0">
                <a:solidFill>
                  <a:schemeClr val="bg1"/>
                </a:solidFill>
                <a:latin typeface="ＭＳ Ｐ明朝" pitchFamily="18" charset="-128"/>
                <a:ea typeface="ＭＳ Ｐ明朝" pitchFamily="18" charset="-128"/>
              </a:rPr>
              <a:t>20</a:t>
            </a:r>
            <a:r>
              <a:rPr lang="ja-JP" altLang="en-US" sz="1600" dirty="0" smtClean="0">
                <a:solidFill>
                  <a:schemeClr val="bg1"/>
                </a:solidFill>
                <a:latin typeface="ＭＳ Ｐ明朝" pitchFamily="18" charset="-128"/>
                <a:ea typeface="ＭＳ Ｐ明朝" pitchFamily="18" charset="-128"/>
              </a:rPr>
              <a:t>世紀型福祉国家がおこなってきたように、男性稼ぎ主のライフサイクルの典型的なリスクを、失業、労災、年金など社会保障でシエアするだけではこれからの生活保障を実現できない。流動化し、個人化する社会のなかで、男女を問わず、さまざまなかたちで働き、学び、家族をつくり、多様なライフスタイルを生きていくことに柔軟に対応した制度が求められる。</a:t>
            </a:r>
            <a:endParaRPr kumimoji="1" lang="ja-JP" altLang="en-US" sz="1600" dirty="0">
              <a:solidFill>
                <a:schemeClr val="bg1"/>
              </a:solidFill>
              <a:latin typeface="ＭＳ Ｐ明朝" pitchFamily="18" charset="-128"/>
              <a:ea typeface="ＭＳ Ｐ明朝" pitchFamily="18" charset="-128"/>
            </a:endParaRPr>
          </a:p>
        </p:txBody>
      </p:sp>
      <p:sp>
        <p:nvSpPr>
          <p:cNvPr id="6" name="正方形/長方形 5"/>
          <p:cNvSpPr/>
          <p:nvPr/>
        </p:nvSpPr>
        <p:spPr>
          <a:xfrm>
            <a:off x="4788024" y="1052736"/>
            <a:ext cx="3744416" cy="2664296"/>
          </a:xfrm>
          <a:prstGeom prst="rect">
            <a:avLst/>
          </a:prstGeom>
          <a:solidFill>
            <a:srgbClr val="99E3FD"/>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smtClean="0">
                <a:solidFill>
                  <a:schemeClr val="bg1"/>
                </a:solidFill>
                <a:latin typeface="ＭＳ Ｐ明朝" pitchFamily="18" charset="-128"/>
                <a:ea typeface="ＭＳ Ｐ明朝" pitchFamily="18" charset="-128"/>
                <a:sym typeface="Wingdings"/>
              </a:rPr>
              <a:t></a:t>
            </a:r>
            <a:r>
              <a:rPr kumimoji="1" lang="ja-JP" altLang="en-US" sz="1600" dirty="0" smtClean="0">
                <a:solidFill>
                  <a:schemeClr val="bg1"/>
                </a:solidFill>
                <a:latin typeface="ＭＳ Ｐ明朝" pitchFamily="18" charset="-128"/>
                <a:ea typeface="ＭＳ Ｐ明朝" pitchFamily="18" charset="-128"/>
              </a:rPr>
              <a:t>補完的な保障－最低賃金制度の強化や均等待遇の徹底と併せて、たとえ所得が十分でなくても公的な所得保障を組み合わせて生活を維持できる、補完型の生活保障が求められる。</a:t>
            </a:r>
            <a:r>
              <a:rPr lang="ja-JP" altLang="en-US" sz="1600" dirty="0" smtClean="0">
                <a:solidFill>
                  <a:schemeClr val="bg1"/>
                </a:solidFill>
                <a:latin typeface="ＭＳ Ｐ明朝" pitchFamily="18" charset="-128"/>
                <a:ea typeface="ＭＳ Ｐ明朝" pitchFamily="18" charset="-128"/>
              </a:rPr>
              <a:t>背景は、技術革新とサービス経済化が進行し、安定した見返りの大きな仕事が少なくなってきていること。安定した雇用を前提にした代替型の所得保障だけでは、生活保障が成り立たなくなっていること。</a:t>
            </a:r>
            <a:endParaRPr kumimoji="1" lang="ja-JP" altLang="en-US" sz="1600" dirty="0">
              <a:solidFill>
                <a:schemeClr val="bg1"/>
              </a:solidFill>
              <a:latin typeface="ＭＳ Ｐ明朝" pitchFamily="18" charset="-128"/>
              <a:ea typeface="ＭＳ Ｐ明朝" pitchFamily="18" charset="-128"/>
            </a:endParaRPr>
          </a:p>
        </p:txBody>
      </p:sp>
      <p:sp>
        <p:nvSpPr>
          <p:cNvPr id="7" name="正方形/長方形 6"/>
          <p:cNvSpPr/>
          <p:nvPr/>
        </p:nvSpPr>
        <p:spPr>
          <a:xfrm>
            <a:off x="4788024" y="3789040"/>
            <a:ext cx="3744416" cy="2448272"/>
          </a:xfrm>
          <a:prstGeom prst="rect">
            <a:avLst/>
          </a:prstGeom>
          <a:solidFill>
            <a:srgbClr val="99E3FD"/>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600" dirty="0" smtClean="0">
              <a:solidFill>
                <a:schemeClr val="bg1"/>
              </a:solidFill>
              <a:latin typeface="AR P丸ゴシック体M" pitchFamily="50" charset="-128"/>
              <a:ea typeface="AR P丸ゴシック体M" pitchFamily="50" charset="-128"/>
              <a:sym typeface="Wingdings"/>
            </a:endParaRPr>
          </a:p>
          <a:p>
            <a:endParaRPr lang="en-US" altLang="ja-JP" sz="1600" dirty="0" smtClean="0">
              <a:solidFill>
                <a:schemeClr val="bg1"/>
              </a:solidFill>
              <a:latin typeface="AR P丸ゴシック体M" pitchFamily="50" charset="-128"/>
              <a:ea typeface="AR P丸ゴシック体M" pitchFamily="50" charset="-128"/>
              <a:sym typeface="Wingdings"/>
            </a:endParaRPr>
          </a:p>
          <a:p>
            <a:r>
              <a:rPr lang="ja-JP" altLang="en-US" sz="1600" dirty="0" smtClean="0">
                <a:solidFill>
                  <a:schemeClr val="bg1"/>
                </a:solidFill>
                <a:latin typeface="ＭＳ Ｐ明朝" pitchFamily="18" charset="-128"/>
                <a:ea typeface="ＭＳ Ｐ明朝" pitchFamily="18" charset="-128"/>
                <a:sym typeface="Wingdings"/>
              </a:rPr>
              <a:t></a:t>
            </a:r>
            <a:r>
              <a:rPr lang="ja-JP" altLang="en-US" sz="1600" dirty="0" smtClean="0">
                <a:solidFill>
                  <a:schemeClr val="bg1"/>
                </a:solidFill>
                <a:latin typeface="ＭＳ Ｐ明朝" pitchFamily="18" charset="-128"/>
                <a:ea typeface="ＭＳ Ｐ明朝" pitchFamily="18" charset="-128"/>
              </a:rPr>
              <a:t>合意可能性が必要－人々の生活が不安定になるなかで、大きな所得移転をともなう制度を説計することになる。</a:t>
            </a:r>
            <a:endParaRPr lang="en-US" altLang="ja-JP" sz="1600" dirty="0" smtClean="0">
              <a:solidFill>
                <a:schemeClr val="bg1"/>
              </a:solidFill>
              <a:latin typeface="ＭＳ Ｐ明朝" pitchFamily="18" charset="-128"/>
              <a:ea typeface="ＭＳ Ｐ明朝" pitchFamily="18" charset="-128"/>
            </a:endParaRPr>
          </a:p>
          <a:p>
            <a:r>
              <a:rPr lang="ja-JP" altLang="en-US" sz="1600" dirty="0" smtClean="0">
                <a:solidFill>
                  <a:schemeClr val="bg1"/>
                </a:solidFill>
                <a:latin typeface="ＭＳ Ｐ明朝" pitchFamily="18" charset="-128"/>
                <a:ea typeface="ＭＳ Ｐ明朝" pitchFamily="18" charset="-128"/>
              </a:rPr>
              <a:t>特定の人を優遇したり、あるいは差別したりしない公正なものとみなされること、分かりやすく、透明性が高くなければならない。制度が導入され運用されるなかで、人々の評価の変化を期待できる。</a:t>
            </a:r>
            <a:endParaRPr lang="en-US" altLang="ja-JP" sz="1600" dirty="0" smtClean="0">
              <a:solidFill>
                <a:schemeClr val="bg1"/>
              </a:solidFill>
              <a:latin typeface="ＭＳ Ｐ明朝" pitchFamily="18" charset="-128"/>
              <a:ea typeface="ＭＳ Ｐ明朝" pitchFamily="18" charset="-128"/>
            </a:endParaRPr>
          </a:p>
          <a:p>
            <a:endParaRPr kumimoji="1" lang="en-US" altLang="ja-JP" sz="1600" dirty="0" smtClean="0">
              <a:solidFill>
                <a:schemeClr val="bg1"/>
              </a:solidFill>
              <a:latin typeface="AR P丸ゴシック体M" pitchFamily="50" charset="-128"/>
              <a:ea typeface="AR P丸ゴシック体M" pitchFamily="50" charset="-128"/>
            </a:endParaRPr>
          </a:p>
          <a:p>
            <a:endParaRPr lang="en-US" altLang="ja-JP" sz="1600" dirty="0" smtClean="0">
              <a:solidFill>
                <a:schemeClr val="bg1"/>
              </a:solidFill>
              <a:latin typeface="AR P丸ゴシック体M" pitchFamily="50" charset="-128"/>
              <a:ea typeface="AR P丸ゴシック体M" pitchFamily="50" charset="-128"/>
            </a:endParaRPr>
          </a:p>
          <a:p>
            <a:endParaRPr kumimoji="1" lang="ja-JP" altLang="en-US" sz="1600" dirty="0"/>
          </a:p>
        </p:txBody>
      </p:sp>
      <p:sp>
        <p:nvSpPr>
          <p:cNvPr id="8" name="線吹き出し 1 (枠付き) 7"/>
          <p:cNvSpPr/>
          <p:nvPr/>
        </p:nvSpPr>
        <p:spPr>
          <a:xfrm>
            <a:off x="7308304" y="260648"/>
            <a:ext cx="1440160" cy="504056"/>
          </a:xfrm>
          <a:prstGeom prst="borderCallout1">
            <a:avLst>
              <a:gd name="adj1" fmla="val 18750"/>
              <a:gd name="adj2" fmla="val -8333"/>
              <a:gd name="adj3" fmla="val 52859"/>
              <a:gd name="adj4" fmla="val -42682"/>
            </a:avLst>
          </a:prstGeom>
          <a:solidFill>
            <a:schemeClr val="accent1">
              <a:lumMod val="20000"/>
              <a:lumOff val="80000"/>
            </a:schemeClr>
          </a:solidFill>
          <a:ln w="3175">
            <a:solidFill>
              <a:srgbClr val="99E3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chemeClr val="bg1"/>
                </a:solidFill>
                <a:latin typeface="ＭＳ Ｐ明朝" pitchFamily="18" charset="-128"/>
                <a:ea typeface="ＭＳ Ｐ明朝" pitchFamily="18" charset="-128"/>
              </a:rPr>
              <a:t>スウェーデンの経験から</a:t>
            </a:r>
            <a:endParaRPr kumimoji="1" lang="ja-JP" altLang="en-US" sz="1400" dirty="0">
              <a:solidFill>
                <a:schemeClr val="bg1"/>
              </a:solidFill>
              <a:latin typeface="ＭＳ Ｐ明朝" pitchFamily="18" charset="-128"/>
              <a:ea typeface="ＭＳ Ｐ明朝" pitchFamily="18" charset="-128"/>
            </a:endParaRPr>
          </a:p>
        </p:txBody>
      </p:sp>
      <p:sp>
        <p:nvSpPr>
          <p:cNvPr id="9" name="スライド番号プレースホルダ 8"/>
          <p:cNvSpPr>
            <a:spLocks noGrp="1"/>
          </p:cNvSpPr>
          <p:nvPr>
            <p:ph type="sldNum" sz="quarter" idx="12"/>
          </p:nvPr>
        </p:nvSpPr>
        <p:spPr/>
        <p:txBody>
          <a:bodyPr/>
          <a:lstStyle/>
          <a:p>
            <a:fld id="{1AD93096-5B34-4342-9326-69289CEAE4C2}" type="slidenum">
              <a:rPr lang="en-US" altLang="ja-JP" smtClean="0"/>
              <a:pPr/>
              <a:t>10</a:t>
            </a:fld>
            <a:endParaRPr kumimoji="1" lang="ja-JP"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07904" y="404664"/>
            <a:ext cx="4824536" cy="720080"/>
          </a:xfrm>
        </p:spPr>
        <p:txBody>
          <a:bodyPr/>
          <a:lstStyle/>
          <a:p>
            <a:r>
              <a:rPr kumimoji="1" lang="ja-JP" altLang="en-US" sz="1800" dirty="0" smtClean="0">
                <a:effectLst/>
                <a:latin typeface="ＭＳ Ｐ明朝" pitchFamily="18" charset="-128"/>
                <a:ea typeface="ＭＳ Ｐ明朝" pitchFamily="18" charset="-128"/>
              </a:rPr>
              <a:t>生活保障のかたち</a:t>
            </a:r>
            <a:r>
              <a:rPr kumimoji="1" lang="en-US" altLang="ja-JP" sz="1800" dirty="0" smtClean="0">
                <a:effectLst/>
                <a:latin typeface="ＭＳ Ｐ明朝" pitchFamily="18" charset="-128"/>
                <a:ea typeface="ＭＳ Ｐ明朝" pitchFamily="18" charset="-128"/>
              </a:rPr>
              <a:t/>
            </a:r>
            <a:br>
              <a:rPr kumimoji="1" lang="en-US" altLang="ja-JP" sz="1800" dirty="0" smtClean="0">
                <a:effectLst/>
                <a:latin typeface="ＭＳ Ｐ明朝" pitchFamily="18" charset="-128"/>
                <a:ea typeface="ＭＳ Ｐ明朝" pitchFamily="18" charset="-128"/>
              </a:rPr>
            </a:br>
            <a:r>
              <a:rPr lang="ja-JP" altLang="en-US" sz="1800" dirty="0" smtClean="0">
                <a:effectLst/>
                <a:latin typeface="ＭＳ Ｐ明朝" pitchFamily="18" charset="-128"/>
                <a:ea typeface="ＭＳ Ｐ明朝" pitchFamily="18" charset="-128"/>
              </a:rPr>
              <a:t>　－社会保障と雇用保障が連携して実現する－</a:t>
            </a:r>
            <a:endParaRPr kumimoji="1" lang="ja-JP" altLang="en-US" sz="1800" dirty="0">
              <a:effectLst/>
              <a:latin typeface="ＭＳ Ｐ明朝" pitchFamily="18" charset="-128"/>
              <a:ea typeface="ＭＳ Ｐ明朝" pitchFamily="18" charset="-128"/>
            </a:endParaRPr>
          </a:p>
        </p:txBody>
      </p:sp>
      <p:sp>
        <p:nvSpPr>
          <p:cNvPr id="3" name="コンテンツ プレースホルダ 2"/>
          <p:cNvSpPr>
            <a:spLocks noGrp="1"/>
          </p:cNvSpPr>
          <p:nvPr>
            <p:ph idx="1"/>
          </p:nvPr>
        </p:nvSpPr>
        <p:spPr>
          <a:xfrm>
            <a:off x="323528" y="1196752"/>
            <a:ext cx="5616624" cy="5158808"/>
          </a:xfrm>
          <a:noFill/>
        </p:spPr>
        <p:txBody>
          <a:bodyPr/>
          <a:lstStyle/>
          <a:p>
            <a:pPr>
              <a:buNone/>
            </a:pPr>
            <a:endParaRPr kumimoji="1" lang="en-US" altLang="ja-JP" dirty="0" smtClean="0"/>
          </a:p>
          <a:p>
            <a:pPr>
              <a:buNone/>
            </a:pPr>
            <a:endParaRPr kumimoji="1" lang="ja-JP" altLang="en-US" dirty="0"/>
          </a:p>
        </p:txBody>
      </p:sp>
      <p:cxnSp>
        <p:nvCxnSpPr>
          <p:cNvPr id="5" name="直線コネクタ 4"/>
          <p:cNvCxnSpPr/>
          <p:nvPr/>
        </p:nvCxnSpPr>
        <p:spPr>
          <a:xfrm>
            <a:off x="2555776" y="4077072"/>
            <a:ext cx="22322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a:endCxn id="17" idx="0"/>
          </p:cNvCxnSpPr>
          <p:nvPr/>
        </p:nvCxnSpPr>
        <p:spPr>
          <a:xfrm rot="5400000">
            <a:off x="2231740" y="4185084"/>
            <a:ext cx="295232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正方形/長方形 7"/>
          <p:cNvSpPr/>
          <p:nvPr/>
        </p:nvSpPr>
        <p:spPr>
          <a:xfrm>
            <a:off x="3203848" y="1484784"/>
            <a:ext cx="1728192" cy="504056"/>
          </a:xfrm>
          <a:prstGeom prst="rect">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bg1"/>
                </a:solidFill>
                <a:latin typeface="ＭＳ Ｐ明朝" pitchFamily="18" charset="-128"/>
                <a:ea typeface="ＭＳ Ｐ明朝" pitchFamily="18" charset="-128"/>
              </a:rPr>
              <a:t>雇用保障への</a:t>
            </a:r>
            <a:endParaRPr kumimoji="1" lang="en-US" altLang="ja-JP" sz="1400" dirty="0" smtClean="0">
              <a:solidFill>
                <a:schemeClr val="bg1"/>
              </a:solidFill>
              <a:latin typeface="ＭＳ Ｐ明朝" pitchFamily="18" charset="-128"/>
              <a:ea typeface="ＭＳ Ｐ明朝" pitchFamily="18" charset="-128"/>
            </a:endParaRPr>
          </a:p>
          <a:p>
            <a:pPr algn="ctr"/>
            <a:r>
              <a:rPr kumimoji="1" lang="ja-JP" altLang="en-US" sz="1400" dirty="0" smtClean="0">
                <a:solidFill>
                  <a:schemeClr val="bg1"/>
                </a:solidFill>
                <a:latin typeface="ＭＳ Ｐ明朝" pitchFamily="18" charset="-128"/>
                <a:ea typeface="ＭＳ Ｐ明朝" pitchFamily="18" charset="-128"/>
              </a:rPr>
              <a:t>政府関与</a:t>
            </a:r>
            <a:endParaRPr kumimoji="1" lang="ja-JP" altLang="en-US" sz="1400" dirty="0">
              <a:solidFill>
                <a:schemeClr val="bg1"/>
              </a:solidFill>
              <a:latin typeface="ＭＳ Ｐ明朝" pitchFamily="18" charset="-128"/>
              <a:ea typeface="ＭＳ Ｐ明朝" pitchFamily="18" charset="-128"/>
            </a:endParaRPr>
          </a:p>
        </p:txBody>
      </p:sp>
      <p:sp>
        <p:nvSpPr>
          <p:cNvPr id="9" name="正方形/長方形 8"/>
          <p:cNvSpPr/>
          <p:nvPr/>
        </p:nvSpPr>
        <p:spPr>
          <a:xfrm>
            <a:off x="3347864" y="2204864"/>
            <a:ext cx="648072"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latin typeface="AR P丸ゴシック体M" pitchFamily="50" charset="-128"/>
                <a:ea typeface="AR P丸ゴシック体M" pitchFamily="50" charset="-128"/>
              </a:rPr>
              <a:t>強</a:t>
            </a:r>
            <a:endParaRPr kumimoji="1" lang="ja-JP" altLang="en-US" sz="1400" dirty="0">
              <a:latin typeface="AR P丸ゴシック体M" pitchFamily="50" charset="-128"/>
              <a:ea typeface="AR P丸ゴシック体M" pitchFamily="50" charset="-128"/>
            </a:endParaRPr>
          </a:p>
        </p:txBody>
      </p:sp>
      <p:sp>
        <p:nvSpPr>
          <p:cNvPr id="10" name="正方形/長方形 9"/>
          <p:cNvSpPr/>
          <p:nvPr/>
        </p:nvSpPr>
        <p:spPr>
          <a:xfrm>
            <a:off x="1907704" y="3140968"/>
            <a:ext cx="864096"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latin typeface="AR P丸ゴシック体M" pitchFamily="50" charset="-128"/>
                <a:ea typeface="AR P丸ゴシック体M" pitchFamily="50" charset="-128"/>
              </a:rPr>
              <a:t>日本</a:t>
            </a:r>
            <a:endParaRPr kumimoji="1" lang="ja-JP" altLang="en-US" sz="1400" dirty="0">
              <a:latin typeface="AR P丸ゴシック体M" pitchFamily="50" charset="-128"/>
              <a:ea typeface="AR P丸ゴシック体M" pitchFamily="50" charset="-128"/>
            </a:endParaRPr>
          </a:p>
        </p:txBody>
      </p:sp>
      <p:sp>
        <p:nvSpPr>
          <p:cNvPr id="11" name="正方形/長方形 10"/>
          <p:cNvSpPr/>
          <p:nvPr/>
        </p:nvSpPr>
        <p:spPr>
          <a:xfrm>
            <a:off x="4355976" y="2996952"/>
            <a:ext cx="1368152"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latin typeface="AR P丸ゴシック体M" pitchFamily="50" charset="-128"/>
                <a:ea typeface="AR P丸ゴシック体M" pitchFamily="50" charset="-128"/>
              </a:rPr>
              <a:t>スウェーデン</a:t>
            </a:r>
            <a:endParaRPr kumimoji="1" lang="en-US" altLang="ja-JP" sz="1400" dirty="0" smtClean="0">
              <a:latin typeface="AR P丸ゴシック体M" pitchFamily="50" charset="-128"/>
              <a:ea typeface="AR P丸ゴシック体M" pitchFamily="50" charset="-128"/>
            </a:endParaRPr>
          </a:p>
          <a:p>
            <a:pPr algn="ctr"/>
            <a:r>
              <a:rPr lang="ja-JP" altLang="en-US" sz="1400" dirty="0" smtClean="0">
                <a:latin typeface="AR P丸ゴシック体M" pitchFamily="50" charset="-128"/>
                <a:ea typeface="AR P丸ゴシック体M" pitchFamily="50" charset="-128"/>
              </a:rPr>
              <a:t>（社会民主主義レジーム）</a:t>
            </a:r>
            <a:endParaRPr kumimoji="1" lang="ja-JP" altLang="en-US" sz="1400" dirty="0">
              <a:latin typeface="AR P丸ゴシック体M" pitchFamily="50" charset="-128"/>
              <a:ea typeface="AR P丸ゴシック体M" pitchFamily="50" charset="-128"/>
            </a:endParaRPr>
          </a:p>
        </p:txBody>
      </p:sp>
      <p:sp>
        <p:nvSpPr>
          <p:cNvPr id="12" name="正方形/長方形 11"/>
          <p:cNvSpPr/>
          <p:nvPr/>
        </p:nvSpPr>
        <p:spPr>
          <a:xfrm>
            <a:off x="4427984" y="4581128"/>
            <a:ext cx="1296144"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latin typeface="AR P丸ゴシック体M" pitchFamily="50" charset="-128"/>
                <a:ea typeface="AR P丸ゴシック体M" pitchFamily="50" charset="-128"/>
              </a:rPr>
              <a:t>ドイツ</a:t>
            </a:r>
            <a:endParaRPr kumimoji="1" lang="en-US" altLang="ja-JP" sz="1400" dirty="0" smtClean="0">
              <a:latin typeface="AR P丸ゴシック体M" pitchFamily="50" charset="-128"/>
              <a:ea typeface="AR P丸ゴシック体M" pitchFamily="50" charset="-128"/>
            </a:endParaRPr>
          </a:p>
          <a:p>
            <a:pPr algn="ctr"/>
            <a:r>
              <a:rPr lang="en-US" altLang="ja-JP" sz="1400" dirty="0" smtClean="0">
                <a:latin typeface="AR P丸ゴシック体M" pitchFamily="50" charset="-128"/>
                <a:ea typeface="AR P丸ゴシック体M" pitchFamily="50" charset="-128"/>
              </a:rPr>
              <a:t>(</a:t>
            </a:r>
            <a:r>
              <a:rPr lang="ja-JP" altLang="en-US" sz="1400" dirty="0" smtClean="0">
                <a:latin typeface="AR P丸ゴシック体M" pitchFamily="50" charset="-128"/>
                <a:ea typeface="AR P丸ゴシック体M" pitchFamily="50" charset="-128"/>
              </a:rPr>
              <a:t>保守主義</a:t>
            </a:r>
            <a:endParaRPr lang="en-US" altLang="ja-JP" sz="1400" dirty="0" smtClean="0">
              <a:latin typeface="AR P丸ゴシック体M" pitchFamily="50" charset="-128"/>
              <a:ea typeface="AR P丸ゴシック体M" pitchFamily="50" charset="-128"/>
            </a:endParaRPr>
          </a:p>
          <a:p>
            <a:pPr algn="ctr"/>
            <a:r>
              <a:rPr lang="ja-JP" altLang="en-US" sz="1400" dirty="0" smtClean="0">
                <a:latin typeface="AR P丸ゴシック体M" pitchFamily="50" charset="-128"/>
                <a:ea typeface="AR P丸ゴシック体M" pitchFamily="50" charset="-128"/>
              </a:rPr>
              <a:t>レジーム</a:t>
            </a:r>
            <a:r>
              <a:rPr lang="en-US" altLang="ja-JP" sz="1400" dirty="0" smtClean="0">
                <a:latin typeface="AR P丸ゴシック体M" pitchFamily="50" charset="-128"/>
                <a:ea typeface="AR P丸ゴシック体M" pitchFamily="50" charset="-128"/>
              </a:rPr>
              <a:t>)</a:t>
            </a:r>
            <a:endParaRPr kumimoji="1" lang="ja-JP" altLang="en-US" sz="1400" dirty="0">
              <a:latin typeface="AR P丸ゴシック体M" pitchFamily="50" charset="-128"/>
              <a:ea typeface="AR P丸ゴシック体M" pitchFamily="50" charset="-128"/>
            </a:endParaRPr>
          </a:p>
        </p:txBody>
      </p:sp>
      <p:sp>
        <p:nvSpPr>
          <p:cNvPr id="13" name="正方形/長方形 12"/>
          <p:cNvSpPr/>
          <p:nvPr/>
        </p:nvSpPr>
        <p:spPr>
          <a:xfrm>
            <a:off x="1763688" y="4581128"/>
            <a:ext cx="1296144"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latin typeface="AR P丸ゴシック体M" pitchFamily="50" charset="-128"/>
                <a:ea typeface="AR P丸ゴシック体M" pitchFamily="50" charset="-128"/>
              </a:rPr>
              <a:t>アメリカ</a:t>
            </a:r>
            <a:endParaRPr kumimoji="1" lang="en-US" altLang="ja-JP" sz="1400" dirty="0" smtClean="0">
              <a:latin typeface="AR P丸ゴシック体M" pitchFamily="50" charset="-128"/>
              <a:ea typeface="AR P丸ゴシック体M" pitchFamily="50" charset="-128"/>
            </a:endParaRPr>
          </a:p>
          <a:p>
            <a:pPr algn="ctr"/>
            <a:r>
              <a:rPr lang="ja-JP" altLang="en-US" sz="1400" dirty="0" smtClean="0">
                <a:latin typeface="AR P丸ゴシック体M" pitchFamily="50" charset="-128"/>
                <a:ea typeface="AR P丸ゴシック体M" pitchFamily="50" charset="-128"/>
              </a:rPr>
              <a:t>（自由主義</a:t>
            </a:r>
            <a:endParaRPr lang="en-US" altLang="ja-JP" sz="1400" dirty="0" smtClean="0">
              <a:latin typeface="AR P丸ゴシック体M" pitchFamily="50" charset="-128"/>
              <a:ea typeface="AR P丸ゴシック体M" pitchFamily="50" charset="-128"/>
            </a:endParaRPr>
          </a:p>
          <a:p>
            <a:pPr algn="ctr"/>
            <a:r>
              <a:rPr lang="ja-JP" altLang="en-US" sz="1400" dirty="0" smtClean="0">
                <a:latin typeface="AR P丸ゴシック体M" pitchFamily="50" charset="-128"/>
                <a:ea typeface="AR P丸ゴシック体M" pitchFamily="50" charset="-128"/>
              </a:rPr>
              <a:t>レジーム）</a:t>
            </a:r>
            <a:endParaRPr kumimoji="1" lang="ja-JP" altLang="en-US" sz="1400" dirty="0">
              <a:latin typeface="AR P丸ゴシック体M" pitchFamily="50" charset="-128"/>
              <a:ea typeface="AR P丸ゴシック体M" pitchFamily="50" charset="-128"/>
            </a:endParaRPr>
          </a:p>
        </p:txBody>
      </p:sp>
      <p:sp>
        <p:nvSpPr>
          <p:cNvPr id="14" name="正方形/長方形 13"/>
          <p:cNvSpPr/>
          <p:nvPr/>
        </p:nvSpPr>
        <p:spPr>
          <a:xfrm>
            <a:off x="539552" y="3789040"/>
            <a:ext cx="1440160" cy="504056"/>
          </a:xfrm>
          <a:prstGeom prst="rect">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bg1"/>
                </a:solidFill>
                <a:latin typeface="ＭＳ Ｐ明朝" pitchFamily="18" charset="-128"/>
                <a:ea typeface="ＭＳ Ｐ明朝" pitchFamily="18" charset="-128"/>
              </a:rPr>
              <a:t>社会保障への</a:t>
            </a:r>
            <a:endParaRPr kumimoji="1" lang="en-US" altLang="ja-JP" sz="1400" dirty="0" smtClean="0">
              <a:solidFill>
                <a:schemeClr val="bg1"/>
              </a:solidFill>
              <a:latin typeface="ＭＳ Ｐ明朝" pitchFamily="18" charset="-128"/>
              <a:ea typeface="ＭＳ Ｐ明朝" pitchFamily="18" charset="-128"/>
            </a:endParaRPr>
          </a:p>
          <a:p>
            <a:pPr algn="ctr"/>
            <a:r>
              <a:rPr kumimoji="1" lang="ja-JP" altLang="en-US" sz="1400" dirty="0" smtClean="0">
                <a:solidFill>
                  <a:schemeClr val="bg1"/>
                </a:solidFill>
                <a:latin typeface="ＭＳ Ｐ明朝" pitchFamily="18" charset="-128"/>
                <a:ea typeface="ＭＳ Ｐ明朝" pitchFamily="18" charset="-128"/>
              </a:rPr>
              <a:t>支出</a:t>
            </a:r>
            <a:endParaRPr kumimoji="1" lang="ja-JP" altLang="en-US" sz="1400" dirty="0">
              <a:solidFill>
                <a:schemeClr val="bg1"/>
              </a:solidFill>
              <a:latin typeface="ＭＳ Ｐ明朝" pitchFamily="18" charset="-128"/>
              <a:ea typeface="ＭＳ Ｐ明朝" pitchFamily="18" charset="-128"/>
            </a:endParaRPr>
          </a:p>
        </p:txBody>
      </p:sp>
      <p:sp>
        <p:nvSpPr>
          <p:cNvPr id="15" name="正方形/長方形 14"/>
          <p:cNvSpPr/>
          <p:nvPr/>
        </p:nvSpPr>
        <p:spPr>
          <a:xfrm>
            <a:off x="2051720" y="3933056"/>
            <a:ext cx="432048"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latin typeface="AR P丸ゴシック体M" pitchFamily="50" charset="-128"/>
                <a:ea typeface="AR P丸ゴシック体M" pitchFamily="50" charset="-128"/>
              </a:rPr>
              <a:t>小</a:t>
            </a:r>
            <a:endParaRPr kumimoji="1" lang="ja-JP" altLang="en-US" sz="1400" dirty="0">
              <a:latin typeface="AR P丸ゴシック体M" pitchFamily="50" charset="-128"/>
              <a:ea typeface="AR P丸ゴシック体M" pitchFamily="50" charset="-128"/>
            </a:endParaRPr>
          </a:p>
        </p:txBody>
      </p:sp>
      <p:sp>
        <p:nvSpPr>
          <p:cNvPr id="16" name="正方形/長方形 15"/>
          <p:cNvSpPr/>
          <p:nvPr/>
        </p:nvSpPr>
        <p:spPr>
          <a:xfrm>
            <a:off x="4860032" y="3933056"/>
            <a:ext cx="504056"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latin typeface="AR P丸ゴシック体M" pitchFamily="50" charset="-128"/>
                <a:ea typeface="AR P丸ゴシック体M" pitchFamily="50" charset="-128"/>
              </a:rPr>
              <a:t>大</a:t>
            </a:r>
            <a:endParaRPr kumimoji="1" lang="ja-JP" altLang="en-US" sz="1400" dirty="0">
              <a:latin typeface="AR P丸ゴシック体M" pitchFamily="50" charset="-128"/>
              <a:ea typeface="AR P丸ゴシック体M" pitchFamily="50" charset="-128"/>
            </a:endParaRPr>
          </a:p>
        </p:txBody>
      </p:sp>
      <p:sp>
        <p:nvSpPr>
          <p:cNvPr id="17" name="正方形/長方形 16"/>
          <p:cNvSpPr/>
          <p:nvPr/>
        </p:nvSpPr>
        <p:spPr>
          <a:xfrm>
            <a:off x="3491880" y="5661248"/>
            <a:ext cx="432048"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latin typeface="AR P丸ゴシック体M" pitchFamily="50" charset="-128"/>
                <a:ea typeface="AR P丸ゴシック体M" pitchFamily="50" charset="-128"/>
              </a:rPr>
              <a:t>弱</a:t>
            </a:r>
            <a:endParaRPr kumimoji="1" lang="ja-JP" altLang="en-US" sz="1400" dirty="0">
              <a:latin typeface="AR P丸ゴシック体M" pitchFamily="50" charset="-128"/>
              <a:ea typeface="AR P丸ゴシック体M" pitchFamily="50" charset="-128"/>
            </a:endParaRPr>
          </a:p>
        </p:txBody>
      </p:sp>
      <p:sp>
        <p:nvSpPr>
          <p:cNvPr id="18" name="角丸四角形 17"/>
          <p:cNvSpPr/>
          <p:nvPr/>
        </p:nvSpPr>
        <p:spPr>
          <a:xfrm>
            <a:off x="395536" y="5373216"/>
            <a:ext cx="2448272" cy="1224136"/>
          </a:xfrm>
          <a:prstGeom prst="roundRect">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chemeClr val="bg1"/>
                </a:solidFill>
                <a:latin typeface="ＭＳ Ｐ明朝" pitchFamily="18" charset="-128"/>
                <a:ea typeface="ＭＳ Ｐ明朝" pitchFamily="18" charset="-128"/>
              </a:rPr>
              <a:t>自由主義レジーム－市場原理が強い。雇用保障が不徹底、社会保障支出の小さいケースが多い。</a:t>
            </a:r>
            <a:endParaRPr kumimoji="1" lang="en-US" altLang="ja-JP" sz="1200" dirty="0" smtClean="0">
              <a:solidFill>
                <a:schemeClr val="bg1"/>
              </a:solidFill>
              <a:latin typeface="ＭＳ Ｐ明朝" pitchFamily="18" charset="-128"/>
              <a:ea typeface="ＭＳ Ｐ明朝" pitchFamily="18" charset="-128"/>
            </a:endParaRPr>
          </a:p>
          <a:p>
            <a:r>
              <a:rPr lang="ja-JP" altLang="en-US" sz="1200" dirty="0" smtClean="0">
                <a:solidFill>
                  <a:schemeClr val="bg1"/>
                </a:solidFill>
                <a:latin typeface="ＭＳ Ｐ明朝" pitchFamily="18" charset="-128"/>
                <a:ea typeface="ＭＳ Ｐ明朝" pitchFamily="18" charset="-128"/>
              </a:rPr>
              <a:t>所得制限つきの貧困者向けの支出に集中した。中間層の「納税者の反乱」が拡がった。</a:t>
            </a:r>
            <a:endParaRPr kumimoji="1" lang="ja-JP" altLang="en-US" sz="1200" dirty="0">
              <a:solidFill>
                <a:schemeClr val="bg1"/>
              </a:solidFill>
              <a:latin typeface="ＭＳ Ｐ明朝" pitchFamily="18" charset="-128"/>
              <a:ea typeface="ＭＳ Ｐ明朝" pitchFamily="18" charset="-128"/>
            </a:endParaRPr>
          </a:p>
        </p:txBody>
      </p:sp>
      <p:sp>
        <p:nvSpPr>
          <p:cNvPr id="19" name="角丸四角形 18"/>
          <p:cNvSpPr/>
          <p:nvPr/>
        </p:nvSpPr>
        <p:spPr>
          <a:xfrm>
            <a:off x="5724128" y="4005064"/>
            <a:ext cx="3096344" cy="1944216"/>
          </a:xfrm>
          <a:prstGeom prst="roundRect">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chemeClr val="bg1"/>
                </a:solidFill>
                <a:latin typeface="ＭＳ Ｐ明朝" pitchFamily="18" charset="-128"/>
                <a:ea typeface="ＭＳ Ｐ明朝" pitchFamily="18" charset="-128"/>
              </a:rPr>
              <a:t>保守主義レジーム－社会保障への支出が大きかった。年金の比重が高く、就労機会を支援する機能は弱かった。家族政策は在宅で育児や介護を支援する内容。</a:t>
            </a:r>
            <a:r>
              <a:rPr kumimoji="1" lang="en-US" altLang="ja-JP" sz="1200" dirty="0" smtClean="0">
                <a:solidFill>
                  <a:schemeClr val="bg1"/>
                </a:solidFill>
                <a:latin typeface="ＭＳ Ｐ明朝" pitchFamily="18" charset="-128"/>
                <a:ea typeface="ＭＳ Ｐ明朝" pitchFamily="18" charset="-128"/>
              </a:rPr>
              <a:t>(</a:t>
            </a:r>
            <a:r>
              <a:rPr kumimoji="1" lang="ja-JP" altLang="en-US" sz="1200" dirty="0" smtClean="0">
                <a:solidFill>
                  <a:schemeClr val="bg1"/>
                </a:solidFill>
                <a:latin typeface="ＭＳ Ｐ明朝" pitchFamily="18" charset="-128"/>
                <a:ea typeface="ＭＳ Ｐ明朝" pitchFamily="18" charset="-128"/>
              </a:rPr>
              <a:t>カトリックの家族主義）</a:t>
            </a:r>
            <a:endParaRPr kumimoji="1" lang="en-US" altLang="ja-JP" sz="1200" dirty="0" smtClean="0">
              <a:solidFill>
                <a:schemeClr val="bg1"/>
              </a:solidFill>
              <a:latin typeface="ＭＳ Ｐ明朝" pitchFamily="18" charset="-128"/>
              <a:ea typeface="ＭＳ Ｐ明朝" pitchFamily="18" charset="-128"/>
            </a:endParaRPr>
          </a:p>
          <a:p>
            <a:r>
              <a:rPr lang="ja-JP" altLang="en-US" sz="1200" dirty="0" smtClean="0">
                <a:solidFill>
                  <a:schemeClr val="bg1"/>
                </a:solidFill>
                <a:latin typeface="ＭＳ Ｐ明朝" pitchFamily="18" charset="-128"/>
                <a:ea typeface="ＭＳ Ｐ明朝" pitchFamily="18" charset="-128"/>
              </a:rPr>
              <a:t>解雇規制が強く、労働市場は流動性を欠いていた。</a:t>
            </a:r>
            <a:endParaRPr lang="en-US" altLang="ja-JP" sz="1200" dirty="0" smtClean="0">
              <a:solidFill>
                <a:schemeClr val="bg1"/>
              </a:solidFill>
              <a:latin typeface="ＭＳ Ｐ明朝" pitchFamily="18" charset="-128"/>
              <a:ea typeface="ＭＳ Ｐ明朝" pitchFamily="18" charset="-128"/>
            </a:endParaRPr>
          </a:p>
          <a:p>
            <a:r>
              <a:rPr kumimoji="1" lang="ja-JP" altLang="en-US" sz="1200" dirty="0" smtClean="0">
                <a:solidFill>
                  <a:schemeClr val="bg1"/>
                </a:solidFill>
                <a:latin typeface="ＭＳ Ｐ明朝" pitchFamily="18" charset="-128"/>
                <a:ea typeface="ＭＳ Ｐ明朝" pitchFamily="18" charset="-128"/>
              </a:rPr>
              <a:t>「労働なき福祉国家」は雇用が縮小すると、財政が悪化し、</a:t>
            </a:r>
            <a:r>
              <a:rPr kumimoji="1" lang="en-US" altLang="ja-JP" sz="1200" dirty="0" smtClean="0">
                <a:solidFill>
                  <a:schemeClr val="bg1"/>
                </a:solidFill>
                <a:latin typeface="ＭＳ Ｐ明朝" pitchFamily="18" charset="-128"/>
                <a:ea typeface="ＭＳ Ｐ明朝" pitchFamily="18" charset="-128"/>
              </a:rPr>
              <a:t>GDP</a:t>
            </a:r>
            <a:r>
              <a:rPr kumimoji="1" lang="ja-JP" altLang="en-US" sz="1200" dirty="0" smtClean="0">
                <a:solidFill>
                  <a:schemeClr val="bg1"/>
                </a:solidFill>
                <a:latin typeface="ＭＳ Ｐ明朝" pitchFamily="18" charset="-128"/>
                <a:ea typeface="ＭＳ Ｐ明朝" pitchFamily="18" charset="-128"/>
              </a:rPr>
              <a:t>に陰りが差す</a:t>
            </a:r>
            <a:r>
              <a:rPr kumimoji="1" lang="ja-JP" altLang="en-US" sz="1200" dirty="0" smtClean="0">
                <a:solidFill>
                  <a:schemeClr val="bg1"/>
                </a:solidFill>
                <a:latin typeface="AR P丸ゴシック体M" pitchFamily="50" charset="-128"/>
                <a:ea typeface="AR P丸ゴシック体M" pitchFamily="50" charset="-128"/>
              </a:rPr>
              <a:t>。</a:t>
            </a:r>
            <a:endParaRPr kumimoji="1" lang="ja-JP" altLang="en-US" sz="1200" dirty="0">
              <a:solidFill>
                <a:schemeClr val="bg1"/>
              </a:solidFill>
              <a:latin typeface="AR P丸ゴシック体M" pitchFamily="50" charset="-128"/>
              <a:ea typeface="AR P丸ゴシック体M" pitchFamily="50" charset="-128"/>
            </a:endParaRPr>
          </a:p>
        </p:txBody>
      </p:sp>
      <p:sp>
        <p:nvSpPr>
          <p:cNvPr id="20" name="角丸四角形 19"/>
          <p:cNvSpPr/>
          <p:nvPr/>
        </p:nvSpPr>
        <p:spPr>
          <a:xfrm>
            <a:off x="5724128" y="1412776"/>
            <a:ext cx="3096344" cy="1800200"/>
          </a:xfrm>
          <a:prstGeom prst="roundRect">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chemeClr val="bg1"/>
                </a:solidFill>
                <a:latin typeface="ＭＳ Ｐ明朝" pitchFamily="18" charset="-128"/>
                <a:ea typeface="ＭＳ Ｐ明朝" pitchFamily="18" charset="-128"/>
              </a:rPr>
              <a:t>社会民主主義レジーム－雇用と社会保障の相乗的展開が目指された。職業訓練で職域や企業をこえた労働力移動を促し、雇用に結び付けた。雇用保障が課税ベースを拡大し、社会保障を支え、それが人々の就労条件を拡げて雇用保障を補強した。</a:t>
            </a:r>
            <a:endParaRPr kumimoji="1" lang="en-US" altLang="ja-JP" sz="1200" dirty="0" smtClean="0">
              <a:solidFill>
                <a:schemeClr val="bg1"/>
              </a:solidFill>
              <a:latin typeface="ＭＳ Ｐ明朝" pitchFamily="18" charset="-128"/>
              <a:ea typeface="ＭＳ Ｐ明朝" pitchFamily="18" charset="-128"/>
            </a:endParaRPr>
          </a:p>
          <a:p>
            <a:r>
              <a:rPr lang="ja-JP" altLang="en-US" sz="1200" dirty="0" smtClean="0">
                <a:solidFill>
                  <a:schemeClr val="bg1"/>
                </a:solidFill>
                <a:latin typeface="ＭＳ Ｐ明朝" pitchFamily="18" charset="-128"/>
                <a:ea typeface="ＭＳ Ｐ明朝" pitchFamily="18" charset="-128"/>
              </a:rPr>
              <a:t>低学力者の割合は低く、高付加価値の産業を支えた。</a:t>
            </a:r>
            <a:endParaRPr kumimoji="1" lang="ja-JP" altLang="en-US" sz="1200" dirty="0">
              <a:solidFill>
                <a:schemeClr val="bg1"/>
              </a:solidFill>
              <a:latin typeface="ＭＳ Ｐ明朝" pitchFamily="18" charset="-128"/>
              <a:ea typeface="ＭＳ Ｐ明朝" pitchFamily="18" charset="-128"/>
            </a:endParaRPr>
          </a:p>
        </p:txBody>
      </p:sp>
      <p:sp>
        <p:nvSpPr>
          <p:cNvPr id="21" name="角丸四角形 20"/>
          <p:cNvSpPr/>
          <p:nvPr/>
        </p:nvSpPr>
        <p:spPr>
          <a:xfrm>
            <a:off x="467544" y="764704"/>
            <a:ext cx="2448272" cy="1584176"/>
          </a:xfrm>
          <a:prstGeom prst="roundRect">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chemeClr val="bg1"/>
                </a:solidFill>
                <a:latin typeface="ＭＳ Ｐ明朝" pitchFamily="18" charset="-128"/>
                <a:ea typeface="ＭＳ Ｐ明朝" pitchFamily="18" charset="-128"/>
              </a:rPr>
              <a:t>日本は社会保障が弱く、その分、雇用の役割が大きかった。会社が潰れにくい仕組をつくり出し、男性稼ぎ主が家族を支えるように設計された。社会保障は会社を離れ家族も息切れする人生後半のリスクの対応した。</a:t>
            </a:r>
            <a:endParaRPr kumimoji="1" lang="ja-JP" altLang="en-US" sz="1200" dirty="0">
              <a:solidFill>
                <a:schemeClr val="bg1"/>
              </a:solidFill>
              <a:latin typeface="ＭＳ Ｐ明朝" pitchFamily="18" charset="-128"/>
              <a:ea typeface="ＭＳ Ｐ明朝" pitchFamily="18" charset="-128"/>
            </a:endParaRPr>
          </a:p>
        </p:txBody>
      </p:sp>
      <p:sp>
        <p:nvSpPr>
          <p:cNvPr id="22" name="正方形/長方形 21"/>
          <p:cNvSpPr/>
          <p:nvPr/>
        </p:nvSpPr>
        <p:spPr>
          <a:xfrm>
            <a:off x="827584" y="260648"/>
            <a:ext cx="1656184" cy="288032"/>
          </a:xfrm>
          <a:prstGeom prst="rect">
            <a:avLst/>
          </a:prstGeom>
          <a:solidFill>
            <a:schemeClr val="tx2"/>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bg1"/>
                </a:solidFill>
                <a:latin typeface="ＭＳ Ｐ明朝" pitchFamily="18" charset="-128"/>
                <a:ea typeface="ＭＳ Ｐ明朝" pitchFamily="18" charset="-128"/>
              </a:rPr>
              <a:t>宮本</a:t>
            </a:r>
            <a:r>
              <a:rPr lang="ja-JP" altLang="en-US" sz="1400" dirty="0" smtClean="0">
                <a:solidFill>
                  <a:schemeClr val="bg1"/>
                </a:solidFill>
                <a:latin typeface="ＭＳ Ｐ明朝" pitchFamily="18" charset="-128"/>
                <a:ea typeface="ＭＳ Ｐ明朝" pitchFamily="18" charset="-128"/>
              </a:rPr>
              <a:t>太郎</a:t>
            </a:r>
            <a:r>
              <a:rPr kumimoji="1" lang="ja-JP" altLang="en-US" sz="1400" dirty="0" smtClean="0">
                <a:solidFill>
                  <a:schemeClr val="bg1"/>
                </a:solidFill>
                <a:latin typeface="ＭＳ Ｐ明朝" pitchFamily="18" charset="-128"/>
                <a:ea typeface="ＭＳ Ｐ明朝" pitchFamily="18" charset="-128"/>
              </a:rPr>
              <a:t>分析</a:t>
            </a:r>
            <a:endParaRPr kumimoji="1" lang="ja-JP" altLang="en-US" sz="1400" dirty="0">
              <a:solidFill>
                <a:schemeClr val="bg1"/>
              </a:solidFill>
              <a:latin typeface="ＭＳ Ｐ明朝" pitchFamily="18" charset="-128"/>
              <a:ea typeface="ＭＳ Ｐ明朝" pitchFamily="18" charset="-128"/>
            </a:endParaRPr>
          </a:p>
        </p:txBody>
      </p:sp>
      <p:sp>
        <p:nvSpPr>
          <p:cNvPr id="23" name="スライド番号プレースホルダ 22"/>
          <p:cNvSpPr>
            <a:spLocks noGrp="1"/>
          </p:cNvSpPr>
          <p:nvPr>
            <p:ph type="sldNum" sz="quarter" idx="12"/>
          </p:nvPr>
        </p:nvSpPr>
        <p:spPr/>
        <p:txBody>
          <a:bodyPr/>
          <a:lstStyle/>
          <a:p>
            <a:fld id="{1AD93096-5B34-4342-9326-69289CEAE4C2}" type="slidenum">
              <a:rPr lang="en-US" altLang="ja-JP" smtClean="0"/>
              <a:pPr/>
              <a:t>11</a:t>
            </a:fld>
            <a:endParaRPr kumimoji="1" lang="ja-JP"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14400" y="0"/>
            <a:ext cx="7772400" cy="1124744"/>
          </a:xfrm>
        </p:spPr>
        <p:txBody>
          <a:bodyPr/>
          <a:lstStyle/>
          <a:p>
            <a:r>
              <a:rPr kumimoji="1" lang="en-US" altLang="ja-JP" sz="1200" dirty="0" smtClean="0">
                <a:effectLst/>
                <a:latin typeface="AR P丸ゴシック体M" pitchFamily="50" charset="-128"/>
                <a:ea typeface="AR P丸ゴシック体M" pitchFamily="50" charset="-128"/>
              </a:rPr>
              <a:t/>
            </a:r>
            <a:br>
              <a:rPr kumimoji="1" lang="en-US" altLang="ja-JP" sz="1200" dirty="0" smtClean="0">
                <a:effectLst/>
                <a:latin typeface="AR P丸ゴシック体M" pitchFamily="50" charset="-128"/>
                <a:ea typeface="AR P丸ゴシック体M" pitchFamily="50" charset="-128"/>
              </a:rPr>
            </a:br>
            <a:r>
              <a:rPr kumimoji="1" lang="ja-JP" altLang="en-US" sz="1200" dirty="0" smtClean="0">
                <a:effectLst/>
                <a:latin typeface="ＭＳ Ｐ明朝" pitchFamily="18" charset="-128"/>
                <a:ea typeface="ＭＳ Ｐ明朝" pitchFamily="18" charset="-128"/>
              </a:rPr>
              <a:t>宮本太郎提起</a:t>
            </a:r>
            <a:r>
              <a:rPr kumimoji="1" lang="en-US" altLang="ja-JP" sz="1800" dirty="0" smtClean="0">
                <a:effectLst/>
                <a:latin typeface="ＭＳ Ｐ明朝" pitchFamily="18" charset="-128"/>
                <a:ea typeface="ＭＳ Ｐ明朝" pitchFamily="18" charset="-128"/>
              </a:rPr>
              <a:t/>
            </a:r>
            <a:br>
              <a:rPr kumimoji="1" lang="en-US" altLang="ja-JP" sz="1800" dirty="0" smtClean="0">
                <a:effectLst/>
                <a:latin typeface="ＭＳ Ｐ明朝" pitchFamily="18" charset="-128"/>
                <a:ea typeface="ＭＳ Ｐ明朝" pitchFamily="18" charset="-128"/>
              </a:rPr>
            </a:br>
            <a:r>
              <a:rPr kumimoji="1" lang="ja-JP" altLang="en-US" sz="1800" dirty="0" smtClean="0">
                <a:effectLst/>
                <a:latin typeface="ＭＳ Ｐ明朝" pitchFamily="18" charset="-128"/>
                <a:ea typeface="ＭＳ Ｐ明朝" pitchFamily="18" charset="-128"/>
              </a:rPr>
              <a:t>雇用と社会保障の新しい連携－雇用を支える機能別の</a:t>
            </a:r>
            <a:r>
              <a:rPr kumimoji="1" lang="en-US" altLang="ja-JP" sz="1800" dirty="0" smtClean="0">
                <a:effectLst/>
                <a:latin typeface="ＭＳ Ｐ明朝" pitchFamily="18" charset="-128"/>
                <a:ea typeface="ＭＳ Ｐ明朝" pitchFamily="18" charset="-128"/>
              </a:rPr>
              <a:t>4</a:t>
            </a:r>
            <a:r>
              <a:rPr lang="ja-JP" altLang="en-US" sz="1800" dirty="0" err="1" smtClean="0">
                <a:effectLst/>
                <a:latin typeface="ＭＳ Ｐ明朝" pitchFamily="18" charset="-128"/>
                <a:ea typeface="ＭＳ Ｐ明朝" pitchFamily="18" charset="-128"/>
              </a:rPr>
              <a:t>つ</a:t>
            </a:r>
            <a:r>
              <a:rPr kumimoji="1" lang="ja-JP" altLang="en-US" sz="1800" dirty="0" err="1" smtClean="0">
                <a:effectLst/>
                <a:latin typeface="ＭＳ Ｐ明朝" pitchFamily="18" charset="-128"/>
                <a:ea typeface="ＭＳ Ｐ明朝" pitchFamily="18" charset="-128"/>
              </a:rPr>
              <a:t>の</a:t>
            </a:r>
            <a:r>
              <a:rPr kumimoji="1" lang="ja-JP" altLang="en-US" sz="1800" dirty="0" smtClean="0">
                <a:effectLst/>
                <a:latin typeface="ＭＳ Ｐ明朝" pitchFamily="18" charset="-128"/>
                <a:ea typeface="ＭＳ Ｐ明朝" pitchFamily="18" charset="-128"/>
              </a:rPr>
              <a:t>政策</a:t>
            </a:r>
            <a:r>
              <a:rPr kumimoji="1" lang="en-US" altLang="ja-JP" sz="1800" dirty="0" smtClean="0">
                <a:effectLst/>
                <a:latin typeface="ＭＳ Ｐ明朝" pitchFamily="18" charset="-128"/>
                <a:ea typeface="ＭＳ Ｐ明朝" pitchFamily="18" charset="-128"/>
              </a:rPr>
              <a:t/>
            </a:r>
            <a:br>
              <a:rPr kumimoji="1" lang="en-US" altLang="ja-JP" sz="1800" dirty="0" smtClean="0">
                <a:effectLst/>
                <a:latin typeface="ＭＳ Ｐ明朝" pitchFamily="18" charset="-128"/>
                <a:ea typeface="ＭＳ Ｐ明朝" pitchFamily="18" charset="-128"/>
              </a:rPr>
            </a:br>
            <a:r>
              <a:rPr kumimoji="1" lang="en-US" altLang="ja-JP" sz="1800" dirty="0" smtClean="0">
                <a:effectLst/>
                <a:latin typeface="ＭＳ Ｐ明朝" pitchFamily="18" charset="-128"/>
                <a:ea typeface="ＭＳ Ｐ明朝" pitchFamily="18" charset="-128"/>
              </a:rPr>
              <a:t>                                        </a:t>
            </a:r>
            <a:r>
              <a:rPr kumimoji="1" lang="ja-JP" altLang="en-US" sz="1800" dirty="0" smtClean="0">
                <a:effectLst/>
                <a:latin typeface="ＭＳ Ｐ明朝" pitchFamily="18" charset="-128"/>
                <a:ea typeface="ＭＳ Ｐ明朝" pitchFamily="18" charset="-128"/>
              </a:rPr>
              <a:t>　　　　　　　　　　　　</a:t>
            </a:r>
            <a:r>
              <a:rPr kumimoji="1" lang="en-US" altLang="ja-JP" sz="1800" dirty="0" smtClean="0">
                <a:effectLst/>
                <a:latin typeface="ＭＳ Ｐ明朝" pitchFamily="18" charset="-128"/>
                <a:ea typeface="ＭＳ Ｐ明朝" pitchFamily="18" charset="-128"/>
              </a:rPr>
              <a:t>  </a:t>
            </a:r>
            <a:r>
              <a:rPr lang="en-US" altLang="ja-JP" sz="1400" dirty="0" smtClean="0">
                <a:effectLst/>
                <a:latin typeface="ＭＳ Ｐ明朝" pitchFamily="18" charset="-128"/>
                <a:ea typeface="ＭＳ Ｐ明朝" pitchFamily="18" charset="-128"/>
              </a:rPr>
              <a:t>(</a:t>
            </a:r>
            <a:r>
              <a:rPr lang="ja-JP" altLang="en-US" sz="1400" dirty="0" smtClean="0">
                <a:effectLst/>
                <a:latin typeface="ＭＳ Ｐ明朝" pitchFamily="18" charset="-128"/>
                <a:ea typeface="ＭＳ Ｐ明朝" pitchFamily="18" charset="-128"/>
              </a:rPr>
              <a:t>年金や医療は触れていない</a:t>
            </a:r>
            <a:r>
              <a:rPr lang="en-US" altLang="ja-JP" sz="1400" dirty="0" smtClean="0">
                <a:effectLst/>
                <a:latin typeface="ＭＳ Ｐ明朝" pitchFamily="18" charset="-128"/>
                <a:ea typeface="ＭＳ Ｐ明朝" pitchFamily="18" charset="-128"/>
              </a:rPr>
              <a:t>)</a:t>
            </a:r>
            <a:r>
              <a:rPr lang="en-US" altLang="ja-JP" sz="1800" dirty="0" smtClean="0">
                <a:effectLst/>
                <a:latin typeface="ＭＳ Ｐ明朝" pitchFamily="18" charset="-128"/>
                <a:ea typeface="ＭＳ Ｐ明朝" pitchFamily="18" charset="-128"/>
              </a:rPr>
              <a:t/>
            </a:r>
            <a:br>
              <a:rPr lang="en-US" altLang="ja-JP" sz="1800" dirty="0" smtClean="0">
                <a:effectLst/>
                <a:latin typeface="ＭＳ Ｐ明朝" pitchFamily="18" charset="-128"/>
                <a:ea typeface="ＭＳ Ｐ明朝" pitchFamily="18" charset="-128"/>
              </a:rPr>
            </a:br>
            <a:endParaRPr kumimoji="1" lang="ja-JP" altLang="en-US" sz="1800" dirty="0">
              <a:effectLst/>
              <a:latin typeface="ＭＳ Ｐ明朝" pitchFamily="18" charset="-128"/>
              <a:ea typeface="ＭＳ Ｐ明朝" pitchFamily="18" charset="-128"/>
            </a:endParaRPr>
          </a:p>
        </p:txBody>
      </p:sp>
      <p:sp>
        <p:nvSpPr>
          <p:cNvPr id="4" name="円/楕円 3"/>
          <p:cNvSpPr/>
          <p:nvPr/>
        </p:nvSpPr>
        <p:spPr>
          <a:xfrm>
            <a:off x="2915816" y="2996952"/>
            <a:ext cx="1584176" cy="864096"/>
          </a:xfrm>
          <a:prstGeom prst="ellipse">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bg1"/>
                </a:solidFill>
                <a:latin typeface="AR P丸ゴシック体M" pitchFamily="50" charset="-128"/>
                <a:ea typeface="AR P丸ゴシック体M" pitchFamily="50" charset="-128"/>
              </a:rPr>
              <a:t>労働市場</a:t>
            </a:r>
            <a:endParaRPr kumimoji="1" lang="ja-JP" altLang="en-US" dirty="0">
              <a:solidFill>
                <a:schemeClr val="bg1"/>
              </a:solidFill>
              <a:latin typeface="AR P丸ゴシック体M" pitchFamily="50" charset="-128"/>
              <a:ea typeface="AR P丸ゴシック体M" pitchFamily="50" charset="-128"/>
            </a:endParaRPr>
          </a:p>
        </p:txBody>
      </p:sp>
      <p:sp>
        <p:nvSpPr>
          <p:cNvPr id="5" name="正方形/長方形 4"/>
          <p:cNvSpPr/>
          <p:nvPr/>
        </p:nvSpPr>
        <p:spPr>
          <a:xfrm>
            <a:off x="4499992" y="1268760"/>
            <a:ext cx="2448272" cy="1512168"/>
          </a:xfrm>
          <a:prstGeom prst="rect">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600" b="1" dirty="0" smtClean="0">
                <a:solidFill>
                  <a:schemeClr val="bg1"/>
                </a:solidFill>
                <a:latin typeface="ＭＳ Ｐ明朝" pitchFamily="18" charset="-128"/>
                <a:ea typeface="ＭＳ Ｐ明朝" pitchFamily="18" charset="-128"/>
              </a:rPr>
              <a:t>Ⅰ </a:t>
            </a:r>
            <a:r>
              <a:rPr kumimoji="1" lang="ja-JP" altLang="en-US" sz="1600" b="1" dirty="0" smtClean="0">
                <a:solidFill>
                  <a:schemeClr val="bg1"/>
                </a:solidFill>
                <a:latin typeface="ＭＳ Ｐ明朝" pitchFamily="18" charset="-128"/>
                <a:ea typeface="ＭＳ Ｐ明朝" pitchFamily="18" charset="-128"/>
              </a:rPr>
              <a:t>参加支援</a:t>
            </a:r>
            <a:endParaRPr kumimoji="1" lang="en-US" altLang="ja-JP" sz="1600" b="1" dirty="0" smtClean="0">
              <a:solidFill>
                <a:schemeClr val="bg1"/>
              </a:solidFill>
              <a:latin typeface="ＭＳ Ｐ明朝" pitchFamily="18" charset="-128"/>
              <a:ea typeface="ＭＳ Ｐ明朝" pitchFamily="18" charset="-128"/>
            </a:endParaRPr>
          </a:p>
          <a:p>
            <a:r>
              <a:rPr lang="ja-JP" altLang="en-US" sz="1600" dirty="0" smtClean="0">
                <a:solidFill>
                  <a:schemeClr val="bg1"/>
                </a:solidFill>
                <a:latin typeface="ＭＳ Ｐ明朝" pitchFamily="18" charset="-128"/>
                <a:ea typeface="ＭＳ Ｐ明朝" pitchFamily="18" charset="-128"/>
              </a:rPr>
              <a:t>生涯教育　高等教育</a:t>
            </a:r>
            <a:endParaRPr lang="en-US" altLang="ja-JP" sz="1600" dirty="0" smtClean="0">
              <a:solidFill>
                <a:schemeClr val="bg1"/>
              </a:solidFill>
              <a:latin typeface="ＭＳ Ｐ明朝" pitchFamily="18" charset="-128"/>
              <a:ea typeface="ＭＳ Ｐ明朝" pitchFamily="18" charset="-128"/>
            </a:endParaRPr>
          </a:p>
          <a:p>
            <a:r>
              <a:rPr kumimoji="1" lang="ja-JP" altLang="en-US" sz="1600" dirty="0" smtClean="0">
                <a:solidFill>
                  <a:schemeClr val="bg1"/>
                </a:solidFill>
                <a:latin typeface="ＭＳ Ｐ明朝" pitchFamily="18" charset="-128"/>
                <a:ea typeface="ＭＳ Ｐ明朝" pitchFamily="18" charset="-128"/>
              </a:rPr>
              <a:t>職業訓練　保育サービス</a:t>
            </a:r>
            <a:endParaRPr kumimoji="1" lang="en-US" altLang="ja-JP" sz="1600" dirty="0" smtClean="0">
              <a:solidFill>
                <a:schemeClr val="bg1"/>
              </a:solidFill>
              <a:latin typeface="ＭＳ Ｐ明朝" pitchFamily="18" charset="-128"/>
              <a:ea typeface="ＭＳ Ｐ明朝" pitchFamily="18" charset="-128"/>
            </a:endParaRPr>
          </a:p>
          <a:p>
            <a:r>
              <a:rPr lang="ja-JP" altLang="en-US" sz="1600" dirty="0" smtClean="0">
                <a:solidFill>
                  <a:schemeClr val="bg1"/>
                </a:solidFill>
                <a:latin typeface="ＭＳ Ｐ明朝" pitchFamily="18" charset="-128"/>
                <a:ea typeface="ＭＳ Ｐ明朝" pitchFamily="18" charset="-128"/>
              </a:rPr>
              <a:t>就労カウンセリング</a:t>
            </a:r>
            <a:endParaRPr lang="en-US" altLang="ja-JP" sz="1600" dirty="0" smtClean="0">
              <a:solidFill>
                <a:schemeClr val="bg1"/>
              </a:solidFill>
              <a:latin typeface="ＭＳ Ｐ明朝" pitchFamily="18" charset="-128"/>
              <a:ea typeface="ＭＳ Ｐ明朝" pitchFamily="18" charset="-128"/>
            </a:endParaRPr>
          </a:p>
          <a:p>
            <a:endParaRPr kumimoji="1" lang="ja-JP" altLang="en-US" sz="1600" dirty="0">
              <a:solidFill>
                <a:schemeClr val="bg1"/>
              </a:solidFill>
              <a:latin typeface="AR P丸ゴシック体M" pitchFamily="50" charset="-128"/>
              <a:ea typeface="AR P丸ゴシック体M" pitchFamily="50" charset="-128"/>
            </a:endParaRPr>
          </a:p>
        </p:txBody>
      </p:sp>
      <p:sp>
        <p:nvSpPr>
          <p:cNvPr id="6" name="正方形/長方形 5"/>
          <p:cNvSpPr/>
          <p:nvPr/>
        </p:nvSpPr>
        <p:spPr>
          <a:xfrm>
            <a:off x="611560" y="1268760"/>
            <a:ext cx="2376264" cy="1512168"/>
          </a:xfrm>
          <a:prstGeom prst="rect">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600" b="1" dirty="0" smtClean="0">
                <a:solidFill>
                  <a:schemeClr val="bg1"/>
                </a:solidFill>
                <a:latin typeface="ＭＳ Ｐ明朝" pitchFamily="18" charset="-128"/>
                <a:ea typeface="ＭＳ Ｐ明朝" pitchFamily="18" charset="-128"/>
              </a:rPr>
              <a:t>Ⅱ</a:t>
            </a:r>
            <a:r>
              <a:rPr lang="ja-JP" altLang="en-US" sz="1600" b="1" dirty="0" smtClean="0">
                <a:solidFill>
                  <a:schemeClr val="bg1"/>
                </a:solidFill>
                <a:latin typeface="ＭＳ Ｐ明朝" pitchFamily="18" charset="-128"/>
                <a:ea typeface="ＭＳ Ｐ明朝" pitchFamily="18" charset="-128"/>
              </a:rPr>
              <a:t> </a:t>
            </a:r>
            <a:r>
              <a:rPr kumimoji="1" lang="ja-JP" altLang="en-US" sz="1600" b="1" dirty="0" smtClean="0">
                <a:solidFill>
                  <a:schemeClr val="bg1"/>
                </a:solidFill>
                <a:latin typeface="ＭＳ Ｐ明朝" pitchFamily="18" charset="-128"/>
                <a:ea typeface="ＭＳ Ｐ明朝" pitchFamily="18" charset="-128"/>
              </a:rPr>
              <a:t>働く見返り強化</a:t>
            </a:r>
            <a:endParaRPr kumimoji="1" lang="en-US" altLang="ja-JP" sz="1600" b="1" dirty="0" smtClean="0">
              <a:solidFill>
                <a:schemeClr val="bg1"/>
              </a:solidFill>
              <a:latin typeface="ＭＳ Ｐ明朝" pitchFamily="18" charset="-128"/>
              <a:ea typeface="ＭＳ Ｐ明朝" pitchFamily="18" charset="-128"/>
            </a:endParaRPr>
          </a:p>
          <a:p>
            <a:r>
              <a:rPr lang="ja-JP" altLang="en-US" sz="1600" dirty="0" smtClean="0">
                <a:solidFill>
                  <a:schemeClr val="bg1"/>
                </a:solidFill>
                <a:latin typeface="ＭＳ Ｐ明朝" pitchFamily="18" charset="-128"/>
                <a:ea typeface="ＭＳ Ｐ明朝" pitchFamily="18" charset="-128"/>
              </a:rPr>
              <a:t>最低賃金制度　均等待遇　給付付き税額控除</a:t>
            </a:r>
            <a:endParaRPr lang="en-US" altLang="ja-JP" sz="1600" dirty="0" smtClean="0">
              <a:solidFill>
                <a:schemeClr val="bg1"/>
              </a:solidFill>
              <a:latin typeface="ＭＳ Ｐ明朝" pitchFamily="18" charset="-128"/>
              <a:ea typeface="ＭＳ Ｐ明朝" pitchFamily="18" charset="-128"/>
            </a:endParaRPr>
          </a:p>
          <a:p>
            <a:r>
              <a:rPr kumimoji="1" lang="ja-JP" altLang="en-US" sz="1600" dirty="0" smtClean="0">
                <a:solidFill>
                  <a:schemeClr val="bg1"/>
                </a:solidFill>
                <a:latin typeface="ＭＳ Ｐ明朝" pitchFamily="18" charset="-128"/>
                <a:ea typeface="ＭＳ Ｐ明朝" pitchFamily="18" charset="-128"/>
              </a:rPr>
              <a:t>負の所得税　キャリアラダ</a:t>
            </a:r>
            <a:r>
              <a:rPr lang="ja-JP" altLang="en-US" sz="1600" dirty="0" smtClean="0">
                <a:solidFill>
                  <a:schemeClr val="bg1"/>
                </a:solidFill>
                <a:latin typeface="ＭＳ Ｐ明朝" pitchFamily="18" charset="-128"/>
                <a:ea typeface="ＭＳ Ｐ明朝" pitchFamily="18" charset="-128"/>
              </a:rPr>
              <a:t>ー</a:t>
            </a:r>
            <a:endParaRPr kumimoji="1" lang="ja-JP" altLang="en-US" sz="1600" dirty="0">
              <a:solidFill>
                <a:schemeClr val="bg1"/>
              </a:solidFill>
              <a:latin typeface="ＭＳ Ｐ明朝" pitchFamily="18" charset="-128"/>
              <a:ea typeface="ＭＳ Ｐ明朝" pitchFamily="18" charset="-128"/>
            </a:endParaRPr>
          </a:p>
        </p:txBody>
      </p:sp>
      <p:sp>
        <p:nvSpPr>
          <p:cNvPr id="7" name="正方形/長方形 6"/>
          <p:cNvSpPr/>
          <p:nvPr/>
        </p:nvSpPr>
        <p:spPr>
          <a:xfrm>
            <a:off x="611560" y="4221088"/>
            <a:ext cx="2376264" cy="1368152"/>
          </a:xfrm>
          <a:prstGeom prst="rect">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600" dirty="0" smtClean="0">
              <a:solidFill>
                <a:schemeClr val="bg1"/>
              </a:solidFill>
              <a:latin typeface="AR P丸ゴシック体M" pitchFamily="50" charset="-128"/>
              <a:ea typeface="AR P丸ゴシック体M" pitchFamily="50" charset="-128"/>
            </a:endParaRPr>
          </a:p>
          <a:p>
            <a:r>
              <a:rPr kumimoji="1" lang="en-US" altLang="ja-JP" sz="1600" b="1" dirty="0" smtClean="0">
                <a:solidFill>
                  <a:schemeClr val="bg1"/>
                </a:solidFill>
                <a:latin typeface="ＭＳ Ｐ明朝" pitchFamily="18" charset="-128"/>
                <a:ea typeface="ＭＳ Ｐ明朝" pitchFamily="18" charset="-128"/>
              </a:rPr>
              <a:t>Ⅲ</a:t>
            </a:r>
            <a:r>
              <a:rPr lang="ja-JP" altLang="en-US" sz="1600" b="1" dirty="0" smtClean="0">
                <a:solidFill>
                  <a:schemeClr val="bg1"/>
                </a:solidFill>
                <a:latin typeface="ＭＳ Ｐ明朝" pitchFamily="18" charset="-128"/>
                <a:ea typeface="ＭＳ Ｐ明朝" pitchFamily="18" charset="-128"/>
              </a:rPr>
              <a:t> </a:t>
            </a:r>
            <a:r>
              <a:rPr kumimoji="1" lang="ja-JP" altLang="en-US" sz="1600" b="1" dirty="0" smtClean="0">
                <a:solidFill>
                  <a:schemeClr val="bg1"/>
                </a:solidFill>
                <a:latin typeface="ＭＳ Ｐ明朝" pitchFamily="18" charset="-128"/>
                <a:ea typeface="ＭＳ Ｐ明朝" pitchFamily="18" charset="-128"/>
              </a:rPr>
              <a:t>持続可能な雇用創出</a:t>
            </a:r>
            <a:endParaRPr kumimoji="1" lang="en-US" altLang="ja-JP" sz="1600" b="1" dirty="0" smtClean="0">
              <a:solidFill>
                <a:schemeClr val="bg1"/>
              </a:solidFill>
              <a:latin typeface="ＭＳ Ｐ明朝" pitchFamily="18" charset="-128"/>
              <a:ea typeface="ＭＳ Ｐ明朝" pitchFamily="18" charset="-128"/>
            </a:endParaRPr>
          </a:p>
          <a:p>
            <a:r>
              <a:rPr lang="ja-JP" altLang="en-US" sz="1600" dirty="0" smtClean="0">
                <a:solidFill>
                  <a:schemeClr val="bg1"/>
                </a:solidFill>
                <a:latin typeface="ＭＳ Ｐ明朝" pitchFamily="18" charset="-128"/>
                <a:ea typeface="ＭＳ Ｐ明朝" pitchFamily="18" charset="-128"/>
              </a:rPr>
              <a:t>新産業分野・「第</a:t>
            </a:r>
            <a:r>
              <a:rPr lang="en-US" altLang="ja-JP" sz="1600" dirty="0" smtClean="0">
                <a:solidFill>
                  <a:schemeClr val="bg1"/>
                </a:solidFill>
                <a:latin typeface="ＭＳ Ｐ明朝" pitchFamily="18" charset="-128"/>
                <a:ea typeface="ＭＳ Ｐ明朝" pitchFamily="18" charset="-128"/>
              </a:rPr>
              <a:t>6</a:t>
            </a:r>
            <a:r>
              <a:rPr lang="ja-JP" altLang="en-US" sz="1600" dirty="0" smtClean="0">
                <a:solidFill>
                  <a:schemeClr val="bg1"/>
                </a:solidFill>
                <a:latin typeface="ＭＳ Ｐ明朝" pitchFamily="18" charset="-128"/>
                <a:ea typeface="ＭＳ Ｐ明朝" pitchFamily="18" charset="-128"/>
              </a:rPr>
              <a:t>次産業」育成　公共工事改革等</a:t>
            </a:r>
            <a:endParaRPr lang="en-US" altLang="ja-JP" sz="1600" dirty="0" smtClean="0">
              <a:solidFill>
                <a:schemeClr val="bg1"/>
              </a:solidFill>
              <a:latin typeface="ＭＳ Ｐ明朝" pitchFamily="18" charset="-128"/>
              <a:ea typeface="ＭＳ Ｐ明朝" pitchFamily="18" charset="-128"/>
            </a:endParaRPr>
          </a:p>
          <a:p>
            <a:endParaRPr kumimoji="1" lang="en-US" altLang="ja-JP" sz="1600" dirty="0" smtClean="0">
              <a:solidFill>
                <a:schemeClr val="bg1"/>
              </a:solidFill>
              <a:latin typeface="AR P丸ゴシック体M" pitchFamily="50" charset="-128"/>
              <a:ea typeface="AR P丸ゴシック体M" pitchFamily="50" charset="-128"/>
            </a:endParaRPr>
          </a:p>
          <a:p>
            <a:endParaRPr kumimoji="1" lang="ja-JP" altLang="en-US" sz="1600" dirty="0">
              <a:solidFill>
                <a:schemeClr val="bg1"/>
              </a:solidFill>
              <a:latin typeface="AR P丸ゴシック体M" pitchFamily="50" charset="-128"/>
              <a:ea typeface="AR P丸ゴシック体M" pitchFamily="50" charset="-128"/>
            </a:endParaRPr>
          </a:p>
        </p:txBody>
      </p:sp>
      <p:sp>
        <p:nvSpPr>
          <p:cNvPr id="8" name="正方形/長方形 7"/>
          <p:cNvSpPr/>
          <p:nvPr/>
        </p:nvSpPr>
        <p:spPr>
          <a:xfrm>
            <a:off x="4499992" y="4221088"/>
            <a:ext cx="2448272" cy="1368152"/>
          </a:xfrm>
          <a:prstGeom prst="rect">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600" b="1" dirty="0" smtClean="0">
                <a:solidFill>
                  <a:schemeClr val="bg1"/>
                </a:solidFill>
                <a:latin typeface="ＭＳ Ｐ明朝" pitchFamily="18" charset="-128"/>
                <a:ea typeface="ＭＳ Ｐ明朝" pitchFamily="18" charset="-128"/>
              </a:rPr>
              <a:t>Ⅳ </a:t>
            </a:r>
            <a:r>
              <a:rPr kumimoji="1" lang="ja-JP" altLang="en-US" sz="1600" b="1" dirty="0" smtClean="0">
                <a:solidFill>
                  <a:schemeClr val="bg1"/>
                </a:solidFill>
                <a:latin typeface="ＭＳ Ｐ明朝" pitchFamily="18" charset="-128"/>
                <a:ea typeface="ＭＳ Ｐ明朝" pitchFamily="18" charset="-128"/>
              </a:rPr>
              <a:t>雇用労働の時間短縮・一時求職</a:t>
            </a:r>
            <a:endParaRPr kumimoji="1" lang="en-US" altLang="ja-JP" sz="1600" b="1" dirty="0" smtClean="0">
              <a:solidFill>
                <a:schemeClr val="bg1"/>
              </a:solidFill>
              <a:latin typeface="ＭＳ Ｐ明朝" pitchFamily="18" charset="-128"/>
              <a:ea typeface="ＭＳ Ｐ明朝" pitchFamily="18" charset="-128"/>
            </a:endParaRPr>
          </a:p>
          <a:p>
            <a:r>
              <a:rPr lang="ja-JP" altLang="en-US" sz="1600" dirty="0" smtClean="0">
                <a:solidFill>
                  <a:schemeClr val="bg1"/>
                </a:solidFill>
                <a:latin typeface="ＭＳ Ｐ明朝" pitchFamily="18" charset="-128"/>
                <a:ea typeface="ＭＳ Ｐ明朝" pitchFamily="18" charset="-128"/>
              </a:rPr>
              <a:t>ワークシェアリング　</a:t>
            </a:r>
            <a:r>
              <a:rPr kumimoji="1" lang="ja-JP" altLang="en-US" sz="1600" dirty="0" smtClean="0">
                <a:solidFill>
                  <a:schemeClr val="bg1"/>
                </a:solidFill>
                <a:latin typeface="ＭＳ Ｐ明朝" pitchFamily="18" charset="-128"/>
                <a:ea typeface="ＭＳ Ｐ明朝" pitchFamily="18" charset="-128"/>
              </a:rPr>
              <a:t>期間限定型ベーシックインカム　ワークライフバランス</a:t>
            </a:r>
            <a:endParaRPr kumimoji="1" lang="ja-JP" altLang="en-US" sz="1600" dirty="0">
              <a:solidFill>
                <a:schemeClr val="bg1"/>
              </a:solidFill>
              <a:latin typeface="ＭＳ Ｐ明朝" pitchFamily="18" charset="-128"/>
              <a:ea typeface="ＭＳ Ｐ明朝" pitchFamily="18" charset="-128"/>
            </a:endParaRPr>
          </a:p>
        </p:txBody>
      </p:sp>
      <p:sp>
        <p:nvSpPr>
          <p:cNvPr id="9" name="正方形/長方形 8"/>
          <p:cNvSpPr/>
          <p:nvPr/>
        </p:nvSpPr>
        <p:spPr>
          <a:xfrm>
            <a:off x="1619672" y="5733256"/>
            <a:ext cx="4824536" cy="93610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bg1"/>
                </a:solidFill>
                <a:latin typeface="ＭＳ Ｐ明朝" pitchFamily="18" charset="-128"/>
                <a:ea typeface="ＭＳ Ｐ明朝" pitchFamily="18" charset="-128"/>
              </a:rPr>
              <a:t>「場」を対象　　「人」を対象</a:t>
            </a:r>
            <a:endParaRPr lang="en-US" altLang="ja-JP" dirty="0" smtClean="0">
              <a:solidFill>
                <a:schemeClr val="bg1"/>
              </a:solidFill>
              <a:latin typeface="ＭＳ Ｐ明朝" pitchFamily="18" charset="-128"/>
              <a:ea typeface="ＭＳ Ｐ明朝" pitchFamily="18" charset="-128"/>
            </a:endParaRPr>
          </a:p>
          <a:p>
            <a:r>
              <a:rPr kumimoji="1" lang="en-US" altLang="ja-JP" sz="1200" dirty="0" smtClean="0">
                <a:solidFill>
                  <a:schemeClr val="bg1"/>
                </a:solidFill>
                <a:latin typeface="ＭＳ Ｐ明朝" pitchFamily="18" charset="-128"/>
                <a:ea typeface="ＭＳ Ｐ明朝" pitchFamily="18" charset="-128"/>
              </a:rPr>
              <a:t>Ⅱ</a:t>
            </a:r>
            <a:r>
              <a:rPr kumimoji="1" lang="ja-JP" altLang="en-US" sz="1200" dirty="0" smtClean="0">
                <a:solidFill>
                  <a:schemeClr val="bg1"/>
                </a:solidFill>
                <a:latin typeface="ＭＳ Ｐ明朝" pitchFamily="18" charset="-128"/>
                <a:ea typeface="ＭＳ Ｐ明朝" pitchFamily="18" charset="-128"/>
              </a:rPr>
              <a:t>と</a:t>
            </a:r>
            <a:r>
              <a:rPr kumimoji="1" lang="en-US" altLang="ja-JP" sz="1200" dirty="0" smtClean="0">
                <a:solidFill>
                  <a:schemeClr val="bg1"/>
                </a:solidFill>
                <a:latin typeface="ＭＳ Ｐ明朝" pitchFamily="18" charset="-128"/>
                <a:ea typeface="ＭＳ Ｐ明朝" pitchFamily="18" charset="-128"/>
              </a:rPr>
              <a:t>Ⅲ</a:t>
            </a:r>
            <a:r>
              <a:rPr kumimoji="1" lang="ja-JP" altLang="en-US" sz="1200" dirty="0" smtClean="0">
                <a:solidFill>
                  <a:schemeClr val="bg1"/>
                </a:solidFill>
                <a:latin typeface="ＭＳ Ｐ明朝" pitchFamily="18" charset="-128"/>
                <a:ea typeface="ＭＳ Ｐ明朝" pitchFamily="18" charset="-128"/>
              </a:rPr>
              <a:t>は労働市場の規制、</a:t>
            </a:r>
            <a:endParaRPr kumimoji="1" lang="en-US" altLang="ja-JP" sz="1200" dirty="0" smtClean="0">
              <a:solidFill>
                <a:schemeClr val="bg1"/>
              </a:solidFill>
              <a:latin typeface="ＭＳ Ｐ明朝" pitchFamily="18" charset="-128"/>
              <a:ea typeface="ＭＳ Ｐ明朝" pitchFamily="18" charset="-128"/>
            </a:endParaRPr>
          </a:p>
          <a:p>
            <a:r>
              <a:rPr kumimoji="1" lang="ja-JP" altLang="en-US" sz="1200" dirty="0" smtClean="0">
                <a:solidFill>
                  <a:schemeClr val="bg1"/>
                </a:solidFill>
                <a:latin typeface="ＭＳ Ｐ明朝" pitchFamily="18" charset="-128"/>
                <a:ea typeface="ＭＳ Ｐ明朝" pitchFamily="18" charset="-128"/>
              </a:rPr>
              <a:t>雇用そのものの創出。</a:t>
            </a:r>
            <a:endParaRPr kumimoji="1" lang="en-US" altLang="ja-JP" sz="1200" dirty="0" smtClean="0">
              <a:solidFill>
                <a:schemeClr val="bg1"/>
              </a:solidFill>
              <a:latin typeface="ＭＳ Ｐ明朝" pitchFamily="18" charset="-128"/>
              <a:ea typeface="ＭＳ Ｐ明朝" pitchFamily="18" charset="-128"/>
            </a:endParaRPr>
          </a:p>
        </p:txBody>
      </p:sp>
      <p:cxnSp>
        <p:nvCxnSpPr>
          <p:cNvPr id="11" name="直線矢印コネクタ 10"/>
          <p:cNvCxnSpPr/>
          <p:nvPr/>
        </p:nvCxnSpPr>
        <p:spPr>
          <a:xfrm>
            <a:off x="3203848" y="5805264"/>
            <a:ext cx="1080120" cy="1588"/>
          </a:xfrm>
          <a:prstGeom prst="straightConnector1">
            <a:avLst/>
          </a:prstGeom>
          <a:ln w="31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rot="5400000">
            <a:off x="4319972" y="2672916"/>
            <a:ext cx="432048" cy="360040"/>
          </a:xfrm>
          <a:prstGeom prst="straightConnector1">
            <a:avLst/>
          </a:prstGeom>
          <a:ln w="38100">
            <a:solidFill>
              <a:schemeClr val="bg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rot="16200000" flipH="1">
            <a:off x="2555776" y="2780928"/>
            <a:ext cx="504056" cy="216024"/>
          </a:xfrm>
          <a:prstGeom prst="straightConnector1">
            <a:avLst/>
          </a:prstGeom>
          <a:ln w="38100">
            <a:solidFill>
              <a:schemeClr val="bg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flipV="1">
            <a:off x="2411760" y="3717032"/>
            <a:ext cx="504056" cy="432048"/>
          </a:xfrm>
          <a:prstGeom prst="straightConnector1">
            <a:avLst/>
          </a:prstGeom>
          <a:ln w="38100">
            <a:solidFill>
              <a:srgbClr val="777777"/>
            </a:solidFill>
            <a:tailEnd type="arrow"/>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rot="16200000" flipV="1">
            <a:off x="4608004" y="3753036"/>
            <a:ext cx="432048" cy="360040"/>
          </a:xfrm>
          <a:prstGeom prst="straightConnector1">
            <a:avLst/>
          </a:prstGeom>
          <a:ln w="38100">
            <a:solidFill>
              <a:srgbClr val="777777"/>
            </a:solidFill>
            <a:tailEnd type="arrow"/>
          </a:ln>
        </p:spPr>
        <p:style>
          <a:lnRef idx="1">
            <a:schemeClr val="accent1"/>
          </a:lnRef>
          <a:fillRef idx="0">
            <a:schemeClr val="accent1"/>
          </a:fillRef>
          <a:effectRef idx="0">
            <a:schemeClr val="accent1"/>
          </a:effectRef>
          <a:fontRef idx="minor">
            <a:schemeClr val="tx1"/>
          </a:fontRef>
        </p:style>
      </p:cxnSp>
      <p:sp>
        <p:nvSpPr>
          <p:cNvPr id="24" name="線吹き出し 2 (枠付き) 23"/>
          <p:cNvSpPr/>
          <p:nvPr/>
        </p:nvSpPr>
        <p:spPr>
          <a:xfrm>
            <a:off x="7452320" y="836712"/>
            <a:ext cx="1080120" cy="1440160"/>
          </a:xfrm>
          <a:prstGeom prst="borderCallout2">
            <a:avLst>
              <a:gd name="adj1" fmla="val 18750"/>
              <a:gd name="adj2" fmla="val -8333"/>
              <a:gd name="adj3" fmla="val 18750"/>
              <a:gd name="adj4" fmla="val -16667"/>
              <a:gd name="adj5" fmla="val 42223"/>
              <a:gd name="adj6" fmla="val -66547"/>
            </a:avLst>
          </a:prstGeom>
          <a:solidFill>
            <a:schemeClr val="tx1">
              <a:lumMod val="9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chemeClr val="bg1"/>
                </a:solidFill>
                <a:latin typeface="ＭＳ Ｐ明朝" pitchFamily="18" charset="-128"/>
                <a:ea typeface="ＭＳ Ｐ明朝" pitchFamily="18" charset="-128"/>
              </a:rPr>
              <a:t>スウェーデンの「殻の保障」から「翼の保障」</a:t>
            </a:r>
            <a:r>
              <a:rPr lang="en-US" altLang="ja-JP" sz="1200" dirty="0" smtClean="0">
                <a:solidFill>
                  <a:schemeClr val="bg1"/>
                </a:solidFill>
                <a:latin typeface="ＭＳ Ｐ明朝" pitchFamily="18" charset="-128"/>
                <a:ea typeface="ＭＳ Ｐ明朝" pitchFamily="18" charset="-128"/>
              </a:rPr>
              <a:t>(</a:t>
            </a:r>
            <a:r>
              <a:rPr lang="ja-JP" altLang="en-US" sz="1200" dirty="0" smtClean="0">
                <a:solidFill>
                  <a:schemeClr val="bg1"/>
                </a:solidFill>
                <a:latin typeface="ＭＳ Ｐ明朝" pitchFamily="18" charset="-128"/>
                <a:ea typeface="ＭＳ Ｐ明朝" pitchFamily="18" charset="-128"/>
              </a:rPr>
              <a:t>レーン）</a:t>
            </a:r>
            <a:r>
              <a:rPr kumimoji="1" lang="ja-JP" altLang="en-US" sz="1200" dirty="0" smtClean="0">
                <a:solidFill>
                  <a:schemeClr val="bg1"/>
                </a:solidFill>
                <a:latin typeface="ＭＳ Ｐ明朝" pitchFamily="18" charset="-128"/>
                <a:ea typeface="ＭＳ Ｐ明朝" pitchFamily="18" charset="-128"/>
              </a:rPr>
              <a:t>への転換の保障。</a:t>
            </a:r>
            <a:endParaRPr kumimoji="1" lang="en-US" altLang="ja-JP" sz="1200" dirty="0" smtClean="0">
              <a:solidFill>
                <a:schemeClr val="bg1"/>
              </a:solidFill>
              <a:latin typeface="ＭＳ Ｐ明朝" pitchFamily="18" charset="-128"/>
              <a:ea typeface="ＭＳ Ｐ明朝" pitchFamily="18" charset="-128"/>
            </a:endParaRPr>
          </a:p>
          <a:p>
            <a:endParaRPr kumimoji="1" lang="en-US" altLang="ja-JP" sz="1200" b="1" dirty="0" smtClean="0">
              <a:solidFill>
                <a:srgbClr val="FF0000"/>
              </a:solidFill>
              <a:latin typeface="ＭＳ Ｐ明朝" pitchFamily="18" charset="-128"/>
              <a:ea typeface="ＭＳ Ｐ明朝" pitchFamily="18" charset="-128"/>
            </a:endParaRPr>
          </a:p>
        </p:txBody>
      </p:sp>
      <p:sp>
        <p:nvSpPr>
          <p:cNvPr id="25" name="線吹き出し 2 (枠付き) 24"/>
          <p:cNvSpPr/>
          <p:nvPr/>
        </p:nvSpPr>
        <p:spPr>
          <a:xfrm>
            <a:off x="3275856" y="980728"/>
            <a:ext cx="1080120" cy="1656184"/>
          </a:xfrm>
          <a:prstGeom prst="borderCallout2">
            <a:avLst>
              <a:gd name="adj1" fmla="val 18750"/>
              <a:gd name="adj2" fmla="val -8333"/>
              <a:gd name="adj3" fmla="val 18750"/>
              <a:gd name="adj4" fmla="val -16667"/>
              <a:gd name="adj5" fmla="val 33014"/>
              <a:gd name="adj6" fmla="val -52880"/>
            </a:avLst>
          </a:prstGeom>
          <a:solidFill>
            <a:schemeClr val="tx1">
              <a:lumMod val="9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chemeClr val="bg1"/>
                </a:solidFill>
                <a:latin typeface="ＭＳ Ｐ明朝" pitchFamily="18" charset="-128"/>
                <a:ea typeface="ＭＳ Ｐ明朝" pitchFamily="18" charset="-128"/>
              </a:rPr>
              <a:t>雇用のあり方そのものの改善、吸引力ある雇用。最賃、均等待遇はその基本。</a:t>
            </a:r>
            <a:endParaRPr kumimoji="1" lang="en-US" altLang="ja-JP" sz="1200" dirty="0" smtClean="0">
              <a:solidFill>
                <a:schemeClr val="bg1"/>
              </a:solidFill>
              <a:latin typeface="ＭＳ Ｐ明朝" pitchFamily="18" charset="-128"/>
              <a:ea typeface="ＭＳ Ｐ明朝" pitchFamily="18" charset="-128"/>
            </a:endParaRPr>
          </a:p>
          <a:p>
            <a:endParaRPr kumimoji="1" lang="ja-JP" altLang="en-US" sz="1200" b="1" dirty="0">
              <a:solidFill>
                <a:srgbClr val="FF0000"/>
              </a:solidFill>
              <a:latin typeface="AR P丸ゴシック体M" pitchFamily="50" charset="-128"/>
              <a:ea typeface="AR P丸ゴシック体M" pitchFamily="50" charset="-128"/>
            </a:endParaRPr>
          </a:p>
        </p:txBody>
      </p:sp>
      <p:sp>
        <p:nvSpPr>
          <p:cNvPr id="26" name="線吹き出し 2 (枠付き) 25"/>
          <p:cNvSpPr/>
          <p:nvPr/>
        </p:nvSpPr>
        <p:spPr>
          <a:xfrm>
            <a:off x="3203848" y="4149080"/>
            <a:ext cx="1152128" cy="1296144"/>
          </a:xfrm>
          <a:prstGeom prst="borderCallout2">
            <a:avLst>
              <a:gd name="adj1" fmla="val 18750"/>
              <a:gd name="adj2" fmla="val -8333"/>
              <a:gd name="adj3" fmla="val 18750"/>
              <a:gd name="adj4" fmla="val -16667"/>
              <a:gd name="adj5" fmla="val 47839"/>
              <a:gd name="adj6" fmla="val -45270"/>
            </a:avLst>
          </a:prstGeom>
          <a:solidFill>
            <a:schemeClr val="tx1">
              <a:lumMod val="9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chemeClr val="bg1"/>
                </a:solidFill>
                <a:latin typeface="ＭＳ Ｐ明朝" pitchFamily="18" charset="-128"/>
                <a:ea typeface="ＭＳ Ｐ明朝" pitchFamily="18" charset="-128"/>
              </a:rPr>
              <a:t>参加支援も労働市場の見返りも雇用があってこそ。</a:t>
            </a:r>
            <a:endParaRPr kumimoji="1" lang="en-US" altLang="ja-JP" sz="1200" dirty="0" smtClean="0">
              <a:solidFill>
                <a:schemeClr val="bg1"/>
              </a:solidFill>
              <a:latin typeface="ＭＳ Ｐ明朝" pitchFamily="18" charset="-128"/>
              <a:ea typeface="ＭＳ Ｐ明朝" pitchFamily="18" charset="-128"/>
            </a:endParaRPr>
          </a:p>
          <a:p>
            <a:endParaRPr kumimoji="1" lang="ja-JP" altLang="en-US" sz="1200" b="1" dirty="0">
              <a:solidFill>
                <a:srgbClr val="FF0000"/>
              </a:solidFill>
              <a:latin typeface="ＭＳ Ｐ明朝" pitchFamily="18" charset="-128"/>
              <a:ea typeface="ＭＳ Ｐ明朝" pitchFamily="18" charset="-128"/>
            </a:endParaRPr>
          </a:p>
        </p:txBody>
      </p:sp>
      <p:sp>
        <p:nvSpPr>
          <p:cNvPr id="27" name="線吹き出し 2 (枠付き) 26"/>
          <p:cNvSpPr/>
          <p:nvPr/>
        </p:nvSpPr>
        <p:spPr>
          <a:xfrm>
            <a:off x="7380312" y="4221088"/>
            <a:ext cx="1080120" cy="1368152"/>
          </a:xfrm>
          <a:prstGeom prst="borderCallout2">
            <a:avLst>
              <a:gd name="adj1" fmla="val 18750"/>
              <a:gd name="adj2" fmla="val -8333"/>
              <a:gd name="adj3" fmla="val 18750"/>
              <a:gd name="adj4" fmla="val -16667"/>
              <a:gd name="adj5" fmla="val 35670"/>
              <a:gd name="adj6" fmla="val -55199"/>
            </a:avLst>
          </a:prstGeom>
          <a:solidFill>
            <a:schemeClr val="tx1">
              <a:lumMod val="9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chemeClr val="bg1"/>
                </a:solidFill>
                <a:latin typeface="ＭＳ Ｐ明朝" pitchFamily="18" charset="-128"/>
                <a:ea typeface="ＭＳ Ｐ明朝" pitchFamily="18" charset="-128"/>
              </a:rPr>
              <a:t>安定した仕事は減少している。創りだされた雇用を効率的にシェアする政策。</a:t>
            </a:r>
            <a:endParaRPr kumimoji="1" lang="ja-JP" altLang="en-US" sz="1200" b="1" dirty="0">
              <a:solidFill>
                <a:srgbClr val="FF0000"/>
              </a:solidFill>
              <a:latin typeface="ＭＳ Ｐ明朝" pitchFamily="18" charset="-128"/>
              <a:ea typeface="ＭＳ Ｐ明朝" pitchFamily="18" charset="-128"/>
            </a:endParaRPr>
          </a:p>
        </p:txBody>
      </p:sp>
      <p:sp>
        <p:nvSpPr>
          <p:cNvPr id="29" name="正方形/長方形 28"/>
          <p:cNvSpPr/>
          <p:nvPr/>
        </p:nvSpPr>
        <p:spPr>
          <a:xfrm>
            <a:off x="4427984" y="6165304"/>
            <a:ext cx="1800200" cy="4320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200" dirty="0" smtClean="0">
                <a:solidFill>
                  <a:schemeClr val="bg1"/>
                </a:solidFill>
                <a:latin typeface="AR P丸ゴシック体M" pitchFamily="50" charset="-128"/>
                <a:ea typeface="AR P丸ゴシック体M" pitchFamily="50" charset="-128"/>
              </a:rPr>
              <a:t>Ⅰ</a:t>
            </a:r>
            <a:r>
              <a:rPr kumimoji="1" lang="ja-JP" altLang="en-US" sz="1200" dirty="0" smtClean="0">
                <a:solidFill>
                  <a:schemeClr val="bg1"/>
                </a:solidFill>
                <a:latin typeface="AR P丸ゴシック体M" pitchFamily="50" charset="-128"/>
                <a:ea typeface="AR P丸ゴシック体M" pitchFamily="50" charset="-128"/>
              </a:rPr>
              <a:t>と</a:t>
            </a:r>
            <a:r>
              <a:rPr kumimoji="1" lang="en-US" altLang="ja-JP" sz="1200" dirty="0" smtClean="0">
                <a:solidFill>
                  <a:schemeClr val="bg1"/>
                </a:solidFill>
                <a:latin typeface="AR P丸ゴシック体M" pitchFamily="50" charset="-128"/>
                <a:ea typeface="AR P丸ゴシック体M" pitchFamily="50" charset="-128"/>
              </a:rPr>
              <a:t>Ⅱ</a:t>
            </a:r>
            <a:r>
              <a:rPr kumimoji="1" lang="ja-JP" altLang="en-US" sz="1200" dirty="0" smtClean="0">
                <a:solidFill>
                  <a:schemeClr val="bg1"/>
                </a:solidFill>
                <a:latin typeface="AR P丸ゴシック体M" pitchFamily="50" charset="-128"/>
                <a:ea typeface="AR P丸ゴシック体M" pitchFamily="50" charset="-128"/>
              </a:rPr>
              <a:t>は労働市場を出入りする「人」に焦点。</a:t>
            </a:r>
            <a:endParaRPr kumimoji="1" lang="ja-JP" altLang="en-US" sz="1200" dirty="0">
              <a:solidFill>
                <a:schemeClr val="bg1"/>
              </a:solidFill>
              <a:latin typeface="AR P丸ゴシック体M" pitchFamily="50" charset="-128"/>
              <a:ea typeface="AR P丸ゴシック体M" pitchFamily="50" charset="-128"/>
            </a:endParaRPr>
          </a:p>
        </p:txBody>
      </p:sp>
      <p:sp>
        <p:nvSpPr>
          <p:cNvPr id="31" name="角丸四角形 30"/>
          <p:cNvSpPr/>
          <p:nvPr/>
        </p:nvSpPr>
        <p:spPr>
          <a:xfrm>
            <a:off x="1115616" y="2492896"/>
            <a:ext cx="1440160" cy="864096"/>
          </a:xfrm>
          <a:prstGeom prst="roundRect">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schemeClr val="bg1"/>
                </a:solidFill>
                <a:latin typeface="ＭＳ Ｐ明朝" pitchFamily="18" charset="-128"/>
                <a:ea typeface="ＭＳ Ｐ明朝" pitchFamily="18" charset="-128"/>
              </a:rPr>
              <a:t>働いた結果得られるものの増大。低賃金や劣悪な雇用条件では生活保障がなりたたない</a:t>
            </a:r>
            <a:r>
              <a:rPr lang="ja-JP" altLang="en-US" sz="1050" dirty="0" smtClean="0">
                <a:solidFill>
                  <a:schemeClr val="bg1"/>
                </a:solidFill>
                <a:latin typeface="AR P丸ゴシック体M" pitchFamily="50" charset="-128"/>
                <a:ea typeface="AR P丸ゴシック体M" pitchFamily="50" charset="-128"/>
              </a:rPr>
              <a:t>。</a:t>
            </a:r>
            <a:endParaRPr kumimoji="1" lang="ja-JP" altLang="en-US" sz="1050" dirty="0"/>
          </a:p>
        </p:txBody>
      </p:sp>
      <p:sp>
        <p:nvSpPr>
          <p:cNvPr id="37" name="角丸四角形 36"/>
          <p:cNvSpPr/>
          <p:nvPr/>
        </p:nvSpPr>
        <p:spPr>
          <a:xfrm>
            <a:off x="5148064" y="2492896"/>
            <a:ext cx="1584176" cy="864096"/>
          </a:xfrm>
          <a:prstGeom prst="roundRect">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schemeClr val="bg1"/>
                </a:solidFill>
                <a:latin typeface="ＭＳ Ｐ明朝" pitchFamily="18" charset="-128"/>
                <a:ea typeface="ＭＳ Ｐ明朝" pitchFamily="18" charset="-128"/>
              </a:rPr>
              <a:t>人々の就労や社会参加を促進することを目的とする。人々の生活を大きく変えることいができる。</a:t>
            </a:r>
            <a:endParaRPr kumimoji="1" lang="ja-JP" altLang="en-US" dirty="0">
              <a:latin typeface="ＭＳ Ｐ明朝" pitchFamily="18" charset="-128"/>
              <a:ea typeface="ＭＳ Ｐ明朝" pitchFamily="18" charset="-128"/>
            </a:endParaRPr>
          </a:p>
        </p:txBody>
      </p:sp>
      <p:sp>
        <p:nvSpPr>
          <p:cNvPr id="38" name="角丸四角形 37"/>
          <p:cNvSpPr/>
          <p:nvPr/>
        </p:nvSpPr>
        <p:spPr>
          <a:xfrm>
            <a:off x="5148064" y="3501008"/>
            <a:ext cx="1584176" cy="792088"/>
          </a:xfrm>
          <a:prstGeom prst="roundRect">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schemeClr val="bg1"/>
                </a:solidFill>
                <a:latin typeface="ＭＳ Ｐ明朝" pitchFamily="18" charset="-128"/>
                <a:ea typeface="ＭＳ Ｐ明朝" pitchFamily="18" charset="-128"/>
              </a:rPr>
              <a:t>働き続けるためにも教育や訓練、子育て、介護に割く時間の確保が必要である。</a:t>
            </a:r>
            <a:endParaRPr kumimoji="1" lang="ja-JP" altLang="en-US" dirty="0">
              <a:latin typeface="ＭＳ Ｐ明朝" pitchFamily="18" charset="-128"/>
              <a:ea typeface="ＭＳ Ｐ明朝" pitchFamily="18" charset="-128"/>
            </a:endParaRPr>
          </a:p>
        </p:txBody>
      </p:sp>
      <p:sp>
        <p:nvSpPr>
          <p:cNvPr id="41" name="角丸四角形 40"/>
          <p:cNvSpPr/>
          <p:nvPr/>
        </p:nvSpPr>
        <p:spPr>
          <a:xfrm>
            <a:off x="1403648" y="5085184"/>
            <a:ext cx="1152128" cy="576064"/>
          </a:xfrm>
          <a:prstGeom prst="roundRect">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schemeClr val="bg1"/>
                </a:solidFill>
                <a:latin typeface="ＭＳ Ｐ明朝" pitchFamily="18" charset="-128"/>
                <a:ea typeface="ＭＳ Ｐ明朝" pitchFamily="18" charset="-128"/>
              </a:rPr>
              <a:t>地域に持続可能な雇用の場をつくる。</a:t>
            </a:r>
            <a:endParaRPr kumimoji="1" lang="ja-JP" altLang="en-US" dirty="0">
              <a:latin typeface="ＭＳ Ｐ明朝" pitchFamily="18" charset="-128"/>
              <a:ea typeface="ＭＳ Ｐ明朝" pitchFamily="18" charset="-128"/>
            </a:endParaRPr>
          </a:p>
        </p:txBody>
      </p:sp>
      <p:sp>
        <p:nvSpPr>
          <p:cNvPr id="23" name="スライド番号プレースホルダ 22"/>
          <p:cNvSpPr>
            <a:spLocks noGrp="1"/>
          </p:cNvSpPr>
          <p:nvPr>
            <p:ph type="sldNum" sz="quarter" idx="12"/>
          </p:nvPr>
        </p:nvSpPr>
        <p:spPr/>
        <p:txBody>
          <a:bodyPr/>
          <a:lstStyle/>
          <a:p>
            <a:fld id="{1AD93096-5B34-4342-9326-69289CEAE4C2}" type="slidenum">
              <a:rPr lang="en-US" altLang="ja-JP" smtClean="0"/>
              <a:pPr/>
              <a:t>12</a:t>
            </a:fld>
            <a:endParaRPr kumimoji="1" lang="ja-JP"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67544" y="332656"/>
            <a:ext cx="5472608" cy="4176464"/>
          </a:xfrm>
          <a:noFill/>
          <a:ln>
            <a:solidFill>
              <a:schemeClr val="tx1"/>
            </a:solidFill>
          </a:ln>
        </p:spPr>
        <p:txBody>
          <a:bodyPr/>
          <a:lstStyle/>
          <a:p>
            <a:pPr>
              <a:buNone/>
            </a:pPr>
            <a:endParaRPr kumimoji="1" lang="en-US" altLang="ja-JP" dirty="0" smtClean="0"/>
          </a:p>
          <a:p>
            <a:pPr>
              <a:buNone/>
            </a:pPr>
            <a:endParaRPr lang="en-US" altLang="ja-JP" dirty="0" smtClean="0"/>
          </a:p>
          <a:p>
            <a:pPr>
              <a:buNone/>
            </a:pPr>
            <a:endParaRPr kumimoji="1" lang="en-US" altLang="ja-JP" dirty="0" smtClean="0"/>
          </a:p>
          <a:p>
            <a:pPr>
              <a:buNone/>
            </a:pPr>
            <a:endParaRPr lang="en-US" altLang="ja-JP" dirty="0" smtClean="0"/>
          </a:p>
          <a:p>
            <a:pPr>
              <a:buNone/>
            </a:pPr>
            <a:endParaRPr kumimoji="1" lang="en-US" altLang="ja-JP" dirty="0" smtClean="0"/>
          </a:p>
          <a:p>
            <a:pPr>
              <a:buNone/>
            </a:pPr>
            <a:endParaRPr lang="en-US" altLang="ja-JP" dirty="0" smtClean="0"/>
          </a:p>
          <a:p>
            <a:pPr>
              <a:buNone/>
            </a:pPr>
            <a:endParaRPr kumimoji="1" lang="en-US" altLang="ja-JP" dirty="0" smtClean="0"/>
          </a:p>
          <a:p>
            <a:pPr>
              <a:buNone/>
            </a:pPr>
            <a:endParaRPr kumimoji="1" lang="en-US" altLang="ja-JP" dirty="0" smtClean="0"/>
          </a:p>
          <a:p>
            <a:pPr>
              <a:buNone/>
            </a:pPr>
            <a:endParaRPr kumimoji="1" lang="ja-JP" altLang="en-US" dirty="0"/>
          </a:p>
        </p:txBody>
      </p:sp>
      <p:sp>
        <p:nvSpPr>
          <p:cNvPr id="4" name="角丸四角形 3"/>
          <p:cNvSpPr/>
          <p:nvPr/>
        </p:nvSpPr>
        <p:spPr>
          <a:xfrm>
            <a:off x="2267744" y="476672"/>
            <a:ext cx="1152128" cy="504056"/>
          </a:xfrm>
          <a:prstGeom prst="roundRect">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bg1"/>
                </a:solidFill>
                <a:latin typeface="ＭＳ Ｐ明朝" pitchFamily="18" charset="-128"/>
                <a:ea typeface="ＭＳ Ｐ明朝" pitchFamily="18" charset="-128"/>
              </a:rPr>
              <a:t>家族</a:t>
            </a:r>
            <a:endParaRPr kumimoji="1" lang="ja-JP" altLang="en-US" sz="1400" dirty="0">
              <a:solidFill>
                <a:schemeClr val="bg1"/>
              </a:solidFill>
              <a:latin typeface="ＭＳ Ｐ明朝" pitchFamily="18" charset="-128"/>
              <a:ea typeface="ＭＳ Ｐ明朝" pitchFamily="18" charset="-128"/>
            </a:endParaRPr>
          </a:p>
        </p:txBody>
      </p:sp>
      <p:sp>
        <p:nvSpPr>
          <p:cNvPr id="5" name="角丸四角形 4"/>
          <p:cNvSpPr/>
          <p:nvPr/>
        </p:nvSpPr>
        <p:spPr>
          <a:xfrm>
            <a:off x="611560" y="1916832"/>
            <a:ext cx="504056" cy="864096"/>
          </a:xfrm>
          <a:prstGeom prst="roundRect">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400" dirty="0" smtClean="0">
                <a:solidFill>
                  <a:schemeClr val="bg1"/>
                </a:solidFill>
                <a:latin typeface="ＭＳ Ｐ明朝" pitchFamily="18" charset="-128"/>
                <a:ea typeface="ＭＳ Ｐ明朝" pitchFamily="18" charset="-128"/>
              </a:rPr>
              <a:t>教育</a:t>
            </a:r>
            <a:endParaRPr kumimoji="1" lang="ja-JP" altLang="en-US" sz="1400" dirty="0">
              <a:solidFill>
                <a:schemeClr val="bg1"/>
              </a:solidFill>
              <a:latin typeface="ＭＳ Ｐ明朝" pitchFamily="18" charset="-128"/>
              <a:ea typeface="ＭＳ Ｐ明朝" pitchFamily="18" charset="-128"/>
            </a:endParaRPr>
          </a:p>
        </p:txBody>
      </p:sp>
      <p:sp>
        <p:nvSpPr>
          <p:cNvPr id="6" name="角丸四角形 5"/>
          <p:cNvSpPr/>
          <p:nvPr/>
        </p:nvSpPr>
        <p:spPr>
          <a:xfrm>
            <a:off x="4572000" y="1772816"/>
            <a:ext cx="1152128" cy="864096"/>
          </a:xfrm>
          <a:prstGeom prst="roundRect">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kumimoji="1" lang="ja-JP" altLang="en-US" sz="1400" dirty="0" smtClean="0">
                <a:solidFill>
                  <a:schemeClr val="bg1"/>
                </a:solidFill>
                <a:latin typeface="ＭＳ Ｐ明朝" pitchFamily="18" charset="-128"/>
                <a:ea typeface="ＭＳ Ｐ明朝" pitchFamily="18" charset="-128"/>
              </a:rPr>
              <a:t>体と心の弱まり・退職</a:t>
            </a:r>
            <a:endParaRPr kumimoji="1" lang="ja-JP" altLang="en-US" sz="1400" dirty="0">
              <a:solidFill>
                <a:schemeClr val="bg1"/>
              </a:solidFill>
              <a:latin typeface="ＭＳ Ｐ明朝" pitchFamily="18" charset="-128"/>
              <a:ea typeface="ＭＳ Ｐ明朝" pitchFamily="18" charset="-128"/>
            </a:endParaRPr>
          </a:p>
        </p:txBody>
      </p:sp>
      <p:sp>
        <p:nvSpPr>
          <p:cNvPr id="7" name="角丸四角形 6"/>
          <p:cNvSpPr/>
          <p:nvPr/>
        </p:nvSpPr>
        <p:spPr>
          <a:xfrm>
            <a:off x="2195736" y="3861048"/>
            <a:ext cx="1224136" cy="504056"/>
          </a:xfrm>
          <a:prstGeom prst="roundRect">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1400" dirty="0" smtClean="0">
                <a:solidFill>
                  <a:schemeClr val="bg1"/>
                </a:solidFill>
                <a:latin typeface="ＭＳ Ｐ明朝" pitchFamily="18" charset="-128"/>
                <a:ea typeface="ＭＳ Ｐ明朝" pitchFamily="18" charset="-128"/>
              </a:rPr>
              <a:t>失業</a:t>
            </a:r>
            <a:endParaRPr kumimoji="1" lang="ja-JP" altLang="en-US" sz="1400" dirty="0">
              <a:solidFill>
                <a:schemeClr val="bg1"/>
              </a:solidFill>
              <a:latin typeface="ＭＳ Ｐ明朝" pitchFamily="18" charset="-128"/>
              <a:ea typeface="ＭＳ Ｐ明朝" pitchFamily="18" charset="-128"/>
            </a:endParaRPr>
          </a:p>
        </p:txBody>
      </p:sp>
      <p:sp>
        <p:nvSpPr>
          <p:cNvPr id="8" name="正方形/長方形 7"/>
          <p:cNvSpPr/>
          <p:nvPr/>
        </p:nvSpPr>
        <p:spPr>
          <a:xfrm>
            <a:off x="1763688" y="1628800"/>
            <a:ext cx="2160240" cy="1512168"/>
          </a:xfrm>
          <a:prstGeom prst="rect">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1907704" y="2060848"/>
            <a:ext cx="648072" cy="1008112"/>
          </a:xfrm>
          <a:prstGeom prst="rect">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400" dirty="0" smtClean="0">
                <a:solidFill>
                  <a:schemeClr val="bg1"/>
                </a:solidFill>
                <a:latin typeface="ＭＳ Ｐ明朝" pitchFamily="18" charset="-128"/>
                <a:ea typeface="ＭＳ Ｐ明朝" pitchFamily="18" charset="-128"/>
              </a:rPr>
              <a:t>低熟練・</a:t>
            </a:r>
            <a:endParaRPr kumimoji="1" lang="en-US" altLang="ja-JP" sz="1400" dirty="0" smtClean="0">
              <a:solidFill>
                <a:schemeClr val="bg1"/>
              </a:solidFill>
              <a:latin typeface="ＭＳ Ｐ明朝" pitchFamily="18" charset="-128"/>
              <a:ea typeface="ＭＳ Ｐ明朝" pitchFamily="18" charset="-128"/>
            </a:endParaRPr>
          </a:p>
          <a:p>
            <a:pPr algn="ctr"/>
            <a:r>
              <a:rPr lang="ja-JP" altLang="en-US" sz="1400" dirty="0" smtClean="0">
                <a:solidFill>
                  <a:schemeClr val="bg1"/>
                </a:solidFill>
                <a:latin typeface="ＭＳ Ｐ明朝" pitchFamily="18" charset="-128"/>
                <a:ea typeface="ＭＳ Ｐ明朝" pitchFamily="18" charset="-128"/>
              </a:rPr>
              <a:t>非正規雇</a:t>
            </a:r>
            <a:r>
              <a:rPr lang="ja-JP" altLang="en-US" sz="1400" dirty="0" smtClean="0">
                <a:solidFill>
                  <a:schemeClr val="bg1"/>
                </a:solidFill>
                <a:latin typeface="AR P丸ゴシック体M" pitchFamily="50" charset="-128"/>
                <a:ea typeface="AR P丸ゴシック体M" pitchFamily="50" charset="-128"/>
              </a:rPr>
              <a:t>用</a:t>
            </a:r>
            <a:endParaRPr kumimoji="1" lang="ja-JP" altLang="en-US" sz="1400" dirty="0">
              <a:solidFill>
                <a:schemeClr val="bg1"/>
              </a:solidFill>
              <a:latin typeface="AR P丸ゴシック体M" pitchFamily="50" charset="-128"/>
              <a:ea typeface="AR P丸ゴシック体M" pitchFamily="50" charset="-128"/>
            </a:endParaRPr>
          </a:p>
        </p:txBody>
      </p:sp>
      <p:sp>
        <p:nvSpPr>
          <p:cNvPr id="10" name="正方形/長方形 9"/>
          <p:cNvSpPr/>
          <p:nvPr/>
        </p:nvSpPr>
        <p:spPr>
          <a:xfrm>
            <a:off x="3059832" y="2060848"/>
            <a:ext cx="648072" cy="1008112"/>
          </a:xfrm>
          <a:prstGeom prst="rect">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400" dirty="0" smtClean="0">
                <a:solidFill>
                  <a:schemeClr val="bg1"/>
                </a:solidFill>
                <a:latin typeface="ＭＳ Ｐ明朝" pitchFamily="18" charset="-128"/>
                <a:ea typeface="ＭＳ Ｐ明朝" pitchFamily="18" charset="-128"/>
              </a:rPr>
              <a:t>安定的雇用</a:t>
            </a:r>
            <a:endParaRPr kumimoji="1" lang="ja-JP" altLang="en-US" sz="1400" dirty="0">
              <a:solidFill>
                <a:schemeClr val="bg1"/>
              </a:solidFill>
              <a:latin typeface="ＭＳ Ｐ明朝" pitchFamily="18" charset="-128"/>
              <a:ea typeface="ＭＳ Ｐ明朝" pitchFamily="18" charset="-128"/>
            </a:endParaRPr>
          </a:p>
        </p:txBody>
      </p:sp>
      <p:sp>
        <p:nvSpPr>
          <p:cNvPr id="11" name="正方形/長方形 10"/>
          <p:cNvSpPr/>
          <p:nvPr/>
        </p:nvSpPr>
        <p:spPr>
          <a:xfrm>
            <a:off x="2195736" y="1772816"/>
            <a:ext cx="1152128"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bg1"/>
                </a:solidFill>
                <a:latin typeface="ＭＳ Ｐ明朝" pitchFamily="18" charset="-128"/>
                <a:ea typeface="ＭＳ Ｐ明朝" pitchFamily="18" charset="-128"/>
              </a:rPr>
              <a:t>労働市場</a:t>
            </a:r>
            <a:endParaRPr kumimoji="1" lang="ja-JP" altLang="en-US" sz="1400" dirty="0">
              <a:solidFill>
                <a:schemeClr val="bg1"/>
              </a:solidFill>
              <a:latin typeface="ＭＳ Ｐ明朝" pitchFamily="18" charset="-128"/>
              <a:ea typeface="ＭＳ Ｐ明朝" pitchFamily="18" charset="-128"/>
            </a:endParaRPr>
          </a:p>
        </p:txBody>
      </p:sp>
      <p:sp>
        <p:nvSpPr>
          <p:cNvPr id="12" name="左右矢印 11"/>
          <p:cNvSpPr/>
          <p:nvPr/>
        </p:nvSpPr>
        <p:spPr>
          <a:xfrm>
            <a:off x="1187624" y="2204864"/>
            <a:ext cx="504056" cy="288032"/>
          </a:xfrm>
          <a:prstGeom prst="leftRightArrow">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bg1"/>
                </a:solidFill>
              </a:rPr>
              <a:t>１</a:t>
            </a:r>
            <a:endParaRPr kumimoji="1" lang="ja-JP" altLang="en-US" sz="1400" dirty="0">
              <a:solidFill>
                <a:schemeClr val="bg1"/>
              </a:solidFill>
            </a:endParaRPr>
          </a:p>
        </p:txBody>
      </p:sp>
      <p:sp>
        <p:nvSpPr>
          <p:cNvPr id="13" name="左右矢印 12"/>
          <p:cNvSpPr/>
          <p:nvPr/>
        </p:nvSpPr>
        <p:spPr>
          <a:xfrm>
            <a:off x="3995936" y="2204864"/>
            <a:ext cx="504056" cy="288032"/>
          </a:xfrm>
          <a:prstGeom prst="leftRightArrow">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bg1"/>
                </a:solidFill>
              </a:rPr>
              <a:t>４</a:t>
            </a:r>
            <a:endParaRPr kumimoji="1" lang="ja-JP" altLang="en-US" sz="1200" dirty="0">
              <a:solidFill>
                <a:schemeClr val="bg1"/>
              </a:solidFill>
            </a:endParaRPr>
          </a:p>
        </p:txBody>
      </p:sp>
      <p:sp>
        <p:nvSpPr>
          <p:cNvPr id="14" name="上下矢印 13"/>
          <p:cNvSpPr/>
          <p:nvPr/>
        </p:nvSpPr>
        <p:spPr>
          <a:xfrm>
            <a:off x="2627784" y="1052736"/>
            <a:ext cx="288032" cy="504056"/>
          </a:xfrm>
          <a:prstGeom prst="upDownArrow">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bg1"/>
                </a:solidFill>
              </a:rPr>
              <a:t>２</a:t>
            </a:r>
            <a:endParaRPr kumimoji="1" lang="ja-JP" altLang="en-US" sz="1400" dirty="0">
              <a:solidFill>
                <a:schemeClr val="bg1"/>
              </a:solidFill>
            </a:endParaRPr>
          </a:p>
        </p:txBody>
      </p:sp>
      <p:sp>
        <p:nvSpPr>
          <p:cNvPr id="15" name="上下矢印 14"/>
          <p:cNvSpPr/>
          <p:nvPr/>
        </p:nvSpPr>
        <p:spPr>
          <a:xfrm>
            <a:off x="2627784" y="3212976"/>
            <a:ext cx="288032" cy="504056"/>
          </a:xfrm>
          <a:prstGeom prst="upDownArrow">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bg1"/>
                </a:solidFill>
              </a:rPr>
              <a:t>３</a:t>
            </a:r>
            <a:endParaRPr kumimoji="1" lang="ja-JP" altLang="en-US" sz="1400" dirty="0">
              <a:solidFill>
                <a:schemeClr val="bg1"/>
              </a:solidFill>
            </a:endParaRPr>
          </a:p>
        </p:txBody>
      </p:sp>
      <p:sp>
        <p:nvSpPr>
          <p:cNvPr id="16" name="正方形/長方形 15"/>
          <p:cNvSpPr/>
          <p:nvPr/>
        </p:nvSpPr>
        <p:spPr>
          <a:xfrm>
            <a:off x="6012160" y="1196752"/>
            <a:ext cx="2952328" cy="3312368"/>
          </a:xfrm>
          <a:prstGeom prst="rect">
            <a:avLst/>
          </a:prstGeom>
          <a:solidFill>
            <a:schemeClr val="tx2"/>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smtClean="0">
                <a:solidFill>
                  <a:schemeClr val="bg1"/>
                </a:solidFill>
                <a:latin typeface="ＭＳ Ｐ明朝" pitchFamily="18" charset="-128"/>
                <a:ea typeface="ＭＳ Ｐ明朝" pitchFamily="18" charset="-128"/>
              </a:rPr>
              <a:t>第１の橋</a:t>
            </a:r>
            <a:r>
              <a:rPr kumimoji="1" lang="ja-JP" altLang="en-US" sz="1400" dirty="0" smtClean="0">
                <a:solidFill>
                  <a:schemeClr val="bg1"/>
                </a:solidFill>
                <a:latin typeface="ＭＳ Ｐ明朝" pitchFamily="18" charset="-128"/>
                <a:ea typeface="ＭＳ Ｐ明朝" pitchFamily="18" charset="-128"/>
              </a:rPr>
              <a:t>　教育と労働市場をつなぐ橋。</a:t>
            </a:r>
            <a:r>
              <a:rPr lang="ja-JP" altLang="en-US" sz="1400" dirty="0" smtClean="0">
                <a:solidFill>
                  <a:schemeClr val="bg1"/>
                </a:solidFill>
                <a:latin typeface="ＭＳ Ｐ明朝" pitchFamily="18" charset="-128"/>
                <a:ea typeface="ＭＳ Ｐ明朝" pitchFamily="18" charset="-128"/>
              </a:rPr>
              <a:t>働き始めても学びなおす条件づくり。生涯教育、社会人入学など。</a:t>
            </a:r>
            <a:endParaRPr kumimoji="1" lang="en-US" altLang="ja-JP" sz="1400" dirty="0" smtClean="0">
              <a:solidFill>
                <a:schemeClr val="bg1"/>
              </a:solidFill>
              <a:latin typeface="ＭＳ Ｐ明朝" pitchFamily="18" charset="-128"/>
              <a:ea typeface="ＭＳ Ｐ明朝" pitchFamily="18" charset="-128"/>
            </a:endParaRPr>
          </a:p>
          <a:p>
            <a:r>
              <a:rPr lang="ja-JP" altLang="en-US" sz="1400" b="1" dirty="0" smtClean="0">
                <a:solidFill>
                  <a:schemeClr val="bg1"/>
                </a:solidFill>
                <a:latin typeface="ＭＳ Ｐ明朝" pitchFamily="18" charset="-128"/>
                <a:ea typeface="ＭＳ Ｐ明朝" pitchFamily="18" charset="-128"/>
              </a:rPr>
              <a:t>第</a:t>
            </a:r>
            <a:r>
              <a:rPr lang="en-US" altLang="ja-JP" sz="1400" b="1" dirty="0" smtClean="0">
                <a:solidFill>
                  <a:schemeClr val="bg1"/>
                </a:solidFill>
                <a:latin typeface="ＭＳ Ｐ明朝" pitchFamily="18" charset="-128"/>
                <a:ea typeface="ＭＳ Ｐ明朝" pitchFamily="18" charset="-128"/>
              </a:rPr>
              <a:t>2</a:t>
            </a:r>
            <a:r>
              <a:rPr lang="ja-JP" altLang="en-US" sz="1400" b="1" dirty="0" smtClean="0">
                <a:solidFill>
                  <a:schemeClr val="bg1"/>
                </a:solidFill>
                <a:latin typeface="ＭＳ Ｐ明朝" pitchFamily="18" charset="-128"/>
                <a:ea typeface="ＭＳ Ｐ明朝" pitchFamily="18" charset="-128"/>
              </a:rPr>
              <a:t>の橋</a:t>
            </a:r>
            <a:r>
              <a:rPr lang="ja-JP" altLang="en-US" sz="1400" dirty="0" smtClean="0">
                <a:solidFill>
                  <a:schemeClr val="bg1"/>
                </a:solidFill>
                <a:latin typeface="ＭＳ Ｐ明朝" pitchFamily="18" charset="-128"/>
                <a:ea typeface="ＭＳ Ｐ明朝" pitchFamily="18" charset="-128"/>
              </a:rPr>
              <a:t>　子どもを産み、育て、家族のケアにかかわりながら働き続ける橋。保育、介護サービスなど。</a:t>
            </a:r>
            <a:endParaRPr lang="en-US" altLang="ja-JP" sz="1400" dirty="0" smtClean="0">
              <a:solidFill>
                <a:schemeClr val="bg1"/>
              </a:solidFill>
              <a:latin typeface="ＭＳ Ｐ明朝" pitchFamily="18" charset="-128"/>
              <a:ea typeface="ＭＳ Ｐ明朝" pitchFamily="18" charset="-128"/>
            </a:endParaRPr>
          </a:p>
          <a:p>
            <a:r>
              <a:rPr lang="ja-JP" altLang="en-US" sz="1400" b="1" dirty="0" smtClean="0">
                <a:solidFill>
                  <a:schemeClr val="bg1"/>
                </a:solidFill>
                <a:latin typeface="ＭＳ Ｐ明朝" pitchFamily="18" charset="-128"/>
                <a:ea typeface="ＭＳ Ｐ明朝" pitchFamily="18" charset="-128"/>
              </a:rPr>
              <a:t>第</a:t>
            </a:r>
            <a:r>
              <a:rPr lang="en-US" altLang="ja-JP" sz="1400" b="1" dirty="0" smtClean="0">
                <a:solidFill>
                  <a:schemeClr val="bg1"/>
                </a:solidFill>
                <a:latin typeface="ＭＳ Ｐ明朝" pitchFamily="18" charset="-128"/>
                <a:ea typeface="ＭＳ Ｐ明朝" pitchFamily="18" charset="-128"/>
              </a:rPr>
              <a:t>3</a:t>
            </a:r>
            <a:r>
              <a:rPr lang="ja-JP" altLang="en-US" sz="1400" b="1" dirty="0" smtClean="0">
                <a:solidFill>
                  <a:schemeClr val="bg1"/>
                </a:solidFill>
                <a:latin typeface="ＭＳ Ｐ明朝" pitchFamily="18" charset="-128"/>
                <a:ea typeface="ＭＳ Ｐ明朝" pitchFamily="18" charset="-128"/>
              </a:rPr>
              <a:t>の橋</a:t>
            </a:r>
            <a:r>
              <a:rPr lang="ja-JP" altLang="en-US" sz="1400" dirty="0" smtClean="0">
                <a:solidFill>
                  <a:schemeClr val="bg1"/>
                </a:solidFill>
                <a:latin typeface="ＭＳ Ｐ明朝" pitchFamily="18" charset="-128"/>
                <a:ea typeface="ＭＳ Ｐ明朝" pitchFamily="18" charset="-128"/>
              </a:rPr>
              <a:t>　解雇されたり、自発的に職を辞した後でも労働市場に戻っていくための橋。職業訓練、職業紹介など。</a:t>
            </a:r>
            <a:endParaRPr lang="en-US" altLang="ja-JP" sz="1400" dirty="0" smtClean="0">
              <a:solidFill>
                <a:schemeClr val="bg1"/>
              </a:solidFill>
              <a:latin typeface="ＭＳ Ｐ明朝" pitchFamily="18" charset="-128"/>
              <a:ea typeface="ＭＳ Ｐ明朝" pitchFamily="18" charset="-128"/>
            </a:endParaRPr>
          </a:p>
          <a:p>
            <a:r>
              <a:rPr lang="ja-JP" altLang="en-US" sz="1400" b="1" dirty="0" smtClean="0">
                <a:solidFill>
                  <a:schemeClr val="bg1"/>
                </a:solidFill>
                <a:latin typeface="ＭＳ Ｐ明朝" pitchFamily="18" charset="-128"/>
                <a:ea typeface="ＭＳ Ｐ明朝" pitchFamily="18" charset="-128"/>
              </a:rPr>
              <a:t>第</a:t>
            </a:r>
            <a:r>
              <a:rPr lang="en-US" altLang="ja-JP" sz="1400" b="1" dirty="0" smtClean="0">
                <a:solidFill>
                  <a:schemeClr val="bg1"/>
                </a:solidFill>
                <a:latin typeface="ＭＳ Ｐ明朝" pitchFamily="18" charset="-128"/>
                <a:ea typeface="ＭＳ Ｐ明朝" pitchFamily="18" charset="-128"/>
              </a:rPr>
              <a:t>4</a:t>
            </a:r>
            <a:r>
              <a:rPr lang="ja-JP" altLang="en-US" sz="1400" b="1" dirty="0" smtClean="0">
                <a:solidFill>
                  <a:schemeClr val="bg1"/>
                </a:solidFill>
                <a:latin typeface="ＭＳ Ｐ明朝" pitchFamily="18" charset="-128"/>
                <a:ea typeface="ＭＳ Ｐ明朝" pitchFamily="18" charset="-128"/>
              </a:rPr>
              <a:t>の橋</a:t>
            </a:r>
            <a:r>
              <a:rPr lang="ja-JP" altLang="en-US" sz="1400" dirty="0" smtClean="0">
                <a:solidFill>
                  <a:schemeClr val="bg1"/>
                </a:solidFill>
                <a:latin typeface="ＭＳ Ｐ明朝" pitchFamily="18" charset="-128"/>
                <a:ea typeface="ＭＳ Ｐ明朝" pitchFamily="18" charset="-128"/>
              </a:rPr>
              <a:t>　体とこころの弱まりに対処しつつ働き続けるための橋。高齢者の就労支援、「生き難さ」を解消するサポート。　　</a:t>
            </a:r>
            <a:endParaRPr kumimoji="1" lang="ja-JP" altLang="en-US" sz="1400" dirty="0">
              <a:solidFill>
                <a:schemeClr val="bg1"/>
              </a:solidFill>
              <a:latin typeface="ＭＳ Ｐ明朝" pitchFamily="18" charset="-128"/>
              <a:ea typeface="ＭＳ Ｐ明朝" pitchFamily="18" charset="-128"/>
            </a:endParaRPr>
          </a:p>
        </p:txBody>
      </p:sp>
      <p:sp>
        <p:nvSpPr>
          <p:cNvPr id="17" name="正方形/長方形 16"/>
          <p:cNvSpPr/>
          <p:nvPr/>
        </p:nvSpPr>
        <p:spPr>
          <a:xfrm>
            <a:off x="467544" y="4581128"/>
            <a:ext cx="8496944" cy="2016224"/>
          </a:xfrm>
          <a:prstGeom prst="rect">
            <a:avLst/>
          </a:prstGeom>
          <a:solidFill>
            <a:schemeClr val="accent2">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dirty="0" smtClean="0">
                <a:solidFill>
                  <a:schemeClr val="bg1"/>
                </a:solidFill>
                <a:latin typeface="ＭＳ Ｐ明朝" pitchFamily="18" charset="-128"/>
                <a:ea typeface="ＭＳ Ｐ明朝" pitchFamily="18" charset="-128"/>
              </a:rPr>
              <a:t>p.224 </a:t>
            </a:r>
            <a:r>
              <a:rPr kumimoji="1" lang="ja-JP" altLang="en-US" sz="1400" dirty="0" smtClean="0">
                <a:solidFill>
                  <a:schemeClr val="bg1"/>
                </a:solidFill>
                <a:latin typeface="ＭＳ Ｐ明朝" pitchFamily="18" charset="-128"/>
                <a:ea typeface="ＭＳ Ｐ明朝" pitchFamily="18" charset="-128"/>
              </a:rPr>
              <a:t>おわりに－</a:t>
            </a:r>
            <a:r>
              <a:rPr lang="ja-JP" altLang="en-US" sz="1400" dirty="0" smtClean="0">
                <a:solidFill>
                  <a:schemeClr val="bg1"/>
                </a:solidFill>
                <a:latin typeface="ＭＳ Ｐ明朝" pitchFamily="18" charset="-128"/>
                <a:ea typeface="ＭＳ Ｐ明朝" pitchFamily="18" charset="-128"/>
              </a:rPr>
              <a:t>雇用を軸とした生活保障の再構築。あわせて「囲い込み構造」を解消して人々のライフチャンスを拡げる道筋。</a:t>
            </a:r>
            <a:r>
              <a:rPr lang="en-US" altLang="ja-JP" sz="1400" dirty="0" smtClean="0">
                <a:solidFill>
                  <a:schemeClr val="bg1"/>
                </a:solidFill>
                <a:latin typeface="ＭＳ Ｐ明朝" pitchFamily="18" charset="-128"/>
                <a:ea typeface="ＭＳ Ｐ明朝" pitchFamily="18" charset="-128"/>
              </a:rPr>
              <a:t>4</a:t>
            </a:r>
            <a:r>
              <a:rPr lang="ja-JP" altLang="en-US" sz="1400" dirty="0" smtClean="0">
                <a:solidFill>
                  <a:schemeClr val="bg1"/>
                </a:solidFill>
                <a:latin typeface="ＭＳ Ｐ明朝" pitchFamily="18" charset="-128"/>
                <a:ea typeface="ＭＳ Ｐ明朝" pitchFamily="18" charset="-128"/>
              </a:rPr>
              <a:t>本の橋がかかるならば、性別や年齢の如何を問わず、雇用、家族、地域コミュニティなどの間を行き来できる条件が生まれる。</a:t>
            </a:r>
            <a:endParaRPr lang="en-US" altLang="ja-JP" sz="1400" dirty="0" smtClean="0">
              <a:solidFill>
                <a:schemeClr val="bg1"/>
              </a:solidFill>
              <a:latin typeface="ＭＳ Ｐ明朝" pitchFamily="18" charset="-128"/>
              <a:ea typeface="ＭＳ Ｐ明朝" pitchFamily="18" charset="-128"/>
            </a:endParaRPr>
          </a:p>
          <a:p>
            <a:r>
              <a:rPr kumimoji="1" lang="ja-JP" altLang="en-US" sz="1400" dirty="0" smtClean="0">
                <a:solidFill>
                  <a:schemeClr val="bg1"/>
                </a:solidFill>
                <a:latin typeface="ＭＳ Ｐ明朝" pitchFamily="18" charset="-128"/>
                <a:ea typeface="ＭＳ Ｐ明朝" pitchFamily="18" charset="-128"/>
              </a:rPr>
              <a:t>　これまでの日本型生活保障のなかでは、人々は一生の間、会社や業界や家族に囲い込まれることがしばしばあった。そこに居心地の良さを感じることができればともかく、そうでなければその場はつらい桎梏となった。</a:t>
            </a:r>
            <a:r>
              <a:rPr kumimoji="1" lang="en-US" altLang="ja-JP" sz="1400" dirty="0" smtClean="0">
                <a:solidFill>
                  <a:schemeClr val="bg1"/>
                </a:solidFill>
                <a:latin typeface="ＭＳ Ｐ明朝" pitchFamily="18" charset="-128"/>
                <a:ea typeface="ＭＳ Ｐ明朝" pitchFamily="18" charset="-128"/>
              </a:rPr>
              <a:t>4</a:t>
            </a:r>
            <a:r>
              <a:rPr kumimoji="1" lang="ja-JP" altLang="en-US" sz="1400" dirty="0" smtClean="0">
                <a:solidFill>
                  <a:schemeClr val="bg1"/>
                </a:solidFill>
                <a:latin typeface="ＭＳ Ｐ明朝" pitchFamily="18" charset="-128"/>
                <a:ea typeface="ＭＳ Ｐ明朝" pitchFamily="18" charset="-128"/>
              </a:rPr>
              <a:t>本の柱はそこからの離脱を可能とし、したがって人々がもっと自発的に帰属の場を選んでいくことを助けるであろう。</a:t>
            </a:r>
            <a:endParaRPr kumimoji="1" lang="en-US" altLang="ja-JP" sz="1400" dirty="0" smtClean="0">
              <a:solidFill>
                <a:schemeClr val="bg1"/>
              </a:solidFill>
              <a:latin typeface="ＭＳ Ｐ明朝" pitchFamily="18" charset="-128"/>
              <a:ea typeface="ＭＳ Ｐ明朝" pitchFamily="18" charset="-128"/>
            </a:endParaRPr>
          </a:p>
          <a:p>
            <a:r>
              <a:rPr lang="ja-JP" altLang="en-US" sz="1400" dirty="0" smtClean="0">
                <a:solidFill>
                  <a:schemeClr val="bg1"/>
                </a:solidFill>
                <a:latin typeface="ＭＳ Ｐ明朝" pitchFamily="18" charset="-128"/>
                <a:ea typeface="ＭＳ Ｐ明朝" pitchFamily="18" charset="-128"/>
              </a:rPr>
              <a:t>　他方で、橋は架かったものの、雇用の条件があまに悪かったりすると、せっかくの参加支援がワーキングプワへの誘いとなりかねない。</a:t>
            </a:r>
            <a:r>
              <a:rPr lang="en-US" altLang="ja-JP" sz="1400" dirty="0" smtClean="0">
                <a:solidFill>
                  <a:schemeClr val="bg1"/>
                </a:solidFill>
                <a:latin typeface="ＭＳ Ｐ明朝" pitchFamily="18" charset="-128"/>
                <a:ea typeface="ＭＳ Ｐ明朝" pitchFamily="18" charset="-128"/>
              </a:rPr>
              <a:t>‥</a:t>
            </a:r>
            <a:r>
              <a:rPr lang="ja-JP" altLang="en-US" sz="1400" dirty="0" smtClean="0">
                <a:solidFill>
                  <a:schemeClr val="bg1"/>
                </a:solidFill>
                <a:latin typeface="ＭＳ Ｐ明朝" pitchFamily="18" charset="-128"/>
                <a:ea typeface="ＭＳ Ｐ明朝" pitchFamily="18" charset="-128"/>
              </a:rPr>
              <a:t>さらに雇用そのものが確保されなければ、橋を架ける意味がない。</a:t>
            </a:r>
            <a:endParaRPr kumimoji="1" lang="ja-JP" altLang="en-US" sz="1400" dirty="0">
              <a:solidFill>
                <a:schemeClr val="bg1"/>
              </a:solidFill>
              <a:latin typeface="ＭＳ Ｐ明朝" pitchFamily="18" charset="-128"/>
              <a:ea typeface="ＭＳ Ｐ明朝" pitchFamily="18" charset="-128"/>
            </a:endParaRPr>
          </a:p>
        </p:txBody>
      </p:sp>
      <p:sp>
        <p:nvSpPr>
          <p:cNvPr id="2" name="タイトル 1"/>
          <p:cNvSpPr>
            <a:spLocks noGrp="1"/>
          </p:cNvSpPr>
          <p:nvPr>
            <p:ph type="title"/>
          </p:nvPr>
        </p:nvSpPr>
        <p:spPr>
          <a:xfrm>
            <a:off x="4932040" y="476672"/>
            <a:ext cx="4032448" cy="576064"/>
          </a:xfrm>
          <a:solidFill>
            <a:schemeClr val="accent1">
              <a:lumMod val="20000"/>
              <a:lumOff val="80000"/>
            </a:schemeClr>
          </a:solidFill>
        </p:spPr>
        <p:txBody>
          <a:bodyPr/>
          <a:lstStyle/>
          <a:p>
            <a:r>
              <a:rPr lang="ja-JP" altLang="en-US" sz="1800" dirty="0" smtClean="0">
                <a:solidFill>
                  <a:schemeClr val="bg1"/>
                </a:solidFill>
                <a:effectLst/>
                <a:latin typeface="ＭＳ Ｐ明朝" pitchFamily="18" charset="-128"/>
                <a:ea typeface="ＭＳ Ｐ明朝" pitchFamily="18" charset="-128"/>
              </a:rPr>
              <a:t>参加支援を組み込んだ「交差点型」社会　</a:t>
            </a:r>
            <a:r>
              <a:rPr lang="en-US" altLang="ja-JP" sz="1800" dirty="0" smtClean="0">
                <a:solidFill>
                  <a:schemeClr val="bg1"/>
                </a:solidFill>
                <a:effectLst/>
                <a:latin typeface="ＭＳ Ｐ明朝" pitchFamily="18" charset="-128"/>
                <a:ea typeface="ＭＳ Ｐ明朝" pitchFamily="18" charset="-128"/>
              </a:rPr>
              <a:t/>
            </a:r>
            <a:br>
              <a:rPr lang="en-US" altLang="ja-JP" sz="1800" dirty="0" smtClean="0">
                <a:solidFill>
                  <a:schemeClr val="bg1"/>
                </a:solidFill>
                <a:effectLst/>
                <a:latin typeface="ＭＳ Ｐ明朝" pitchFamily="18" charset="-128"/>
                <a:ea typeface="ＭＳ Ｐ明朝" pitchFamily="18" charset="-128"/>
              </a:rPr>
            </a:br>
            <a:r>
              <a:rPr lang="en-US" altLang="ja-JP" sz="1200" dirty="0" smtClean="0">
                <a:solidFill>
                  <a:schemeClr val="bg1"/>
                </a:solidFill>
                <a:effectLst/>
                <a:latin typeface="ＭＳ Ｐ明朝" pitchFamily="18" charset="-128"/>
                <a:ea typeface="ＭＳ Ｐ明朝" pitchFamily="18" charset="-128"/>
              </a:rPr>
              <a:t>(</a:t>
            </a:r>
            <a:r>
              <a:rPr lang="ja-JP" altLang="en-US" sz="1200" dirty="0" smtClean="0">
                <a:solidFill>
                  <a:schemeClr val="bg1"/>
                </a:solidFill>
                <a:effectLst/>
                <a:latin typeface="ＭＳ Ｐ明朝" pitchFamily="18" charset="-128"/>
                <a:ea typeface="ＭＳ Ｐ明朝" pitchFamily="18" charset="-128"/>
              </a:rPr>
              <a:t>アクティベーションを組み込んだ社会のかたち｝　　</a:t>
            </a:r>
            <a:endParaRPr kumimoji="1" lang="ja-JP" altLang="en-US" sz="1200" dirty="0">
              <a:solidFill>
                <a:schemeClr val="bg1"/>
              </a:solidFill>
              <a:effectLst/>
              <a:latin typeface="ＭＳ Ｐ明朝" pitchFamily="18" charset="-128"/>
              <a:ea typeface="ＭＳ Ｐ明朝" pitchFamily="18" charset="-128"/>
            </a:endParaRPr>
          </a:p>
        </p:txBody>
      </p:sp>
      <p:sp>
        <p:nvSpPr>
          <p:cNvPr id="18" name="正方形/長方形 17"/>
          <p:cNvSpPr/>
          <p:nvPr/>
        </p:nvSpPr>
        <p:spPr>
          <a:xfrm>
            <a:off x="611560" y="188640"/>
            <a:ext cx="1368152" cy="288032"/>
          </a:xfrm>
          <a:prstGeom prst="rect">
            <a:avLst/>
          </a:prstGeom>
          <a:solidFill>
            <a:schemeClr val="tx2"/>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bg1"/>
                </a:solidFill>
                <a:latin typeface="ＭＳ Ｐ明朝" pitchFamily="18" charset="-128"/>
                <a:ea typeface="ＭＳ Ｐ明朝" pitchFamily="18" charset="-128"/>
              </a:rPr>
              <a:t>宮本太郎提起</a:t>
            </a:r>
            <a:endParaRPr kumimoji="1" lang="ja-JP" altLang="en-US" sz="1400" dirty="0">
              <a:solidFill>
                <a:schemeClr val="bg1"/>
              </a:solidFill>
              <a:latin typeface="ＭＳ Ｐ明朝" pitchFamily="18" charset="-128"/>
              <a:ea typeface="ＭＳ Ｐ明朝" pitchFamily="18" charset="-128"/>
            </a:endParaRPr>
          </a:p>
        </p:txBody>
      </p:sp>
      <p:sp>
        <p:nvSpPr>
          <p:cNvPr id="19" name="スライド番号プレースホルダ 18"/>
          <p:cNvSpPr>
            <a:spLocks noGrp="1"/>
          </p:cNvSpPr>
          <p:nvPr>
            <p:ph type="sldNum" sz="quarter" idx="12"/>
          </p:nvPr>
        </p:nvSpPr>
        <p:spPr/>
        <p:txBody>
          <a:bodyPr/>
          <a:lstStyle/>
          <a:p>
            <a:fld id="{1AD93096-5B34-4342-9326-69289CEAE4C2}" type="slidenum">
              <a:rPr lang="en-US" altLang="ja-JP" smtClean="0"/>
              <a:pPr/>
              <a:t>13</a:t>
            </a:fld>
            <a:endParaRPr kumimoji="1" lang="ja-JP"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71600" y="476672"/>
            <a:ext cx="7772400" cy="914400"/>
          </a:xfrm>
        </p:spPr>
        <p:txBody>
          <a:bodyPr/>
          <a:lstStyle/>
          <a:p>
            <a:r>
              <a:rPr kumimoji="1" lang="en-US" altLang="ja-JP" dirty="0" smtClean="0"/>
              <a:t/>
            </a:r>
            <a:br>
              <a:rPr kumimoji="1" lang="en-US" altLang="ja-JP" dirty="0" smtClean="0"/>
            </a:br>
            <a:endParaRPr kumimoji="1" lang="ja-JP" altLang="en-US" dirty="0"/>
          </a:p>
        </p:txBody>
      </p:sp>
      <p:pic>
        <p:nvPicPr>
          <p:cNvPr id="2050" name="Picture 2" descr="C:\Users\佐藤陵一\Pictures\MP Navigator EX\2010_12_28\IMG_0002.jpg"/>
          <p:cNvPicPr>
            <a:picLocks noGrp="1" noChangeAspect="1" noChangeArrowheads="1"/>
          </p:cNvPicPr>
          <p:nvPr>
            <p:ph idx="1"/>
          </p:nvPr>
        </p:nvPicPr>
        <p:blipFill>
          <a:blip r:embed="rId2" cstate="print"/>
          <a:srcRect/>
          <a:stretch>
            <a:fillRect/>
          </a:stretch>
        </p:blipFill>
        <p:spPr bwMode="auto">
          <a:xfrm>
            <a:off x="467544" y="260648"/>
            <a:ext cx="8485298" cy="4464496"/>
          </a:xfrm>
          <a:prstGeom prst="rect">
            <a:avLst/>
          </a:prstGeom>
          <a:noFill/>
        </p:spPr>
      </p:pic>
      <p:sp>
        <p:nvSpPr>
          <p:cNvPr id="5" name="正方形/長方形 4"/>
          <p:cNvSpPr/>
          <p:nvPr/>
        </p:nvSpPr>
        <p:spPr>
          <a:xfrm>
            <a:off x="4427984" y="5157192"/>
            <a:ext cx="4464496" cy="1224136"/>
          </a:xfrm>
          <a:prstGeom prst="rect">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500"/>
              </a:lnSpc>
            </a:pPr>
            <a:r>
              <a:rPr kumimoji="1" lang="ja-JP" altLang="en-US" sz="1400" dirty="0" smtClean="0">
                <a:solidFill>
                  <a:schemeClr val="bg1"/>
                </a:solidFill>
                <a:latin typeface="ＭＳ Ｐ明朝" pitchFamily="18" charset="-128"/>
                <a:ea typeface="ＭＳ Ｐ明朝" pitchFamily="18" charset="-128"/>
              </a:rPr>
              <a:t>第</a:t>
            </a:r>
            <a:r>
              <a:rPr kumimoji="1" lang="en-US" altLang="ja-JP" sz="1400" dirty="0" smtClean="0">
                <a:solidFill>
                  <a:schemeClr val="bg1"/>
                </a:solidFill>
                <a:latin typeface="ＭＳ Ｐ明朝" pitchFamily="18" charset="-128"/>
                <a:ea typeface="ＭＳ Ｐ明朝" pitchFamily="18" charset="-128"/>
              </a:rPr>
              <a:t>1</a:t>
            </a:r>
            <a:r>
              <a:rPr kumimoji="1" lang="ja-JP" altLang="en-US" sz="1400" dirty="0" smtClean="0">
                <a:solidFill>
                  <a:schemeClr val="bg1"/>
                </a:solidFill>
                <a:latin typeface="ＭＳ Ｐ明朝" pitchFamily="18" charset="-128"/>
                <a:ea typeface="ＭＳ Ｐ明朝" pitchFamily="18" charset="-128"/>
              </a:rPr>
              <a:t>部は「男たち」。企業社会に適応した生き方を選んできた日本男性は今、壁にぶつかっています。中高年は会社という共同体の衰えに惑い、若者たちは非正規雇用に立ちすくむ。単身者の増加も止まらない。「孤族」の迷宮から抜け出す道を読者一緒に考えていきたい。</a:t>
            </a:r>
            <a:endParaRPr kumimoji="1" lang="ja-JP" altLang="en-US" sz="1400" dirty="0">
              <a:solidFill>
                <a:schemeClr val="bg1"/>
              </a:solidFill>
              <a:latin typeface="ＭＳ Ｐ明朝" pitchFamily="18" charset="-128"/>
              <a:ea typeface="ＭＳ Ｐ明朝" pitchFamily="18" charset="-128"/>
            </a:endParaRPr>
          </a:p>
        </p:txBody>
      </p:sp>
      <p:sp>
        <p:nvSpPr>
          <p:cNvPr id="6" name="角丸四角形 5"/>
          <p:cNvSpPr/>
          <p:nvPr/>
        </p:nvSpPr>
        <p:spPr>
          <a:xfrm>
            <a:off x="8316416" y="2420888"/>
            <a:ext cx="504056" cy="21602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矢印コネクタ 9"/>
          <p:cNvCxnSpPr/>
          <p:nvPr/>
        </p:nvCxnSpPr>
        <p:spPr>
          <a:xfrm rot="5400000">
            <a:off x="7380312" y="4293096"/>
            <a:ext cx="1008112" cy="1008112"/>
          </a:xfrm>
          <a:prstGeom prst="straightConnector1">
            <a:avLst/>
          </a:prstGeom>
          <a:ln w="31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角丸四角形 7"/>
          <p:cNvSpPr/>
          <p:nvPr/>
        </p:nvSpPr>
        <p:spPr>
          <a:xfrm>
            <a:off x="539552" y="5057800"/>
            <a:ext cx="3672408" cy="1611560"/>
          </a:xfrm>
          <a:prstGeom prst="roundRect">
            <a:avLst/>
          </a:prstGeom>
          <a:solidFill>
            <a:schemeClr val="tx2"/>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chemeClr val="bg1"/>
                </a:solidFill>
                <a:latin typeface="ＭＳ Ｐ明朝" pitchFamily="18" charset="-128"/>
                <a:ea typeface="ＭＳ Ｐ明朝" pitchFamily="18" charset="-128"/>
              </a:rPr>
              <a:t>個人を支える制度と社会に</a:t>
            </a:r>
            <a:endParaRPr kumimoji="1" lang="en-US" altLang="ja-JP" sz="1400" dirty="0" smtClean="0">
              <a:solidFill>
                <a:schemeClr val="bg1"/>
              </a:solidFill>
              <a:latin typeface="ＭＳ Ｐ明朝" pitchFamily="18" charset="-128"/>
              <a:ea typeface="ＭＳ Ｐ明朝" pitchFamily="18" charset="-128"/>
            </a:endParaRPr>
          </a:p>
          <a:p>
            <a:r>
              <a:rPr kumimoji="1" lang="ja-JP" altLang="en-US" sz="1400" dirty="0" smtClean="0">
                <a:solidFill>
                  <a:schemeClr val="bg1"/>
                </a:solidFill>
                <a:latin typeface="ＭＳ Ｐ明朝" pitchFamily="18" charset="-128"/>
                <a:ea typeface="ＭＳ Ｐ明朝" pitchFamily="18" charset="-128"/>
              </a:rPr>
              <a:t>日本の社会保障、税制や教育支援など公的制度は、「働く夫と専業主婦と子ども」からなる「標準世帯」をモデルに設計されてきた。だが</a:t>
            </a:r>
            <a:r>
              <a:rPr lang="ja-JP" altLang="en-US" sz="1400" dirty="0" smtClean="0">
                <a:solidFill>
                  <a:schemeClr val="bg1"/>
                </a:solidFill>
                <a:latin typeface="ＭＳ Ｐ明朝" pitchFamily="18" charset="-128"/>
                <a:ea typeface="ＭＳ Ｐ明朝" pitchFamily="18" charset="-128"/>
              </a:rPr>
              <a:t>、</a:t>
            </a:r>
            <a:r>
              <a:rPr lang="en-US" altLang="ja-JP" sz="1400" dirty="0" smtClean="0">
                <a:solidFill>
                  <a:schemeClr val="bg1"/>
                </a:solidFill>
                <a:latin typeface="ＭＳ Ｐ明朝" pitchFamily="18" charset="-128"/>
                <a:ea typeface="ＭＳ Ｐ明朝" pitchFamily="18" charset="-128"/>
              </a:rPr>
              <a:t>2030</a:t>
            </a:r>
            <a:r>
              <a:rPr lang="ja-JP" altLang="en-US" sz="1400" dirty="0" smtClean="0">
                <a:solidFill>
                  <a:schemeClr val="bg1"/>
                </a:solidFill>
                <a:latin typeface="ＭＳ Ｐ明朝" pitchFamily="18" charset="-128"/>
                <a:ea typeface="ＭＳ Ｐ明朝" pitchFamily="18" charset="-128"/>
              </a:rPr>
              <a:t>年には、単身世帯が全世帯の</a:t>
            </a:r>
            <a:r>
              <a:rPr lang="en-US" altLang="ja-JP" sz="1400" dirty="0" smtClean="0">
                <a:solidFill>
                  <a:schemeClr val="bg1"/>
                </a:solidFill>
                <a:latin typeface="ＭＳ Ｐ明朝" pitchFamily="18" charset="-128"/>
                <a:ea typeface="ＭＳ Ｐ明朝" pitchFamily="18" charset="-128"/>
              </a:rPr>
              <a:t>4</a:t>
            </a:r>
            <a:r>
              <a:rPr lang="ja-JP" altLang="en-US" sz="1400" dirty="0" smtClean="0">
                <a:solidFill>
                  <a:schemeClr val="bg1"/>
                </a:solidFill>
                <a:latin typeface="ＭＳ Ｐ明朝" pitchFamily="18" charset="-128"/>
                <a:ea typeface="ＭＳ Ｐ明朝" pitchFamily="18" charset="-128"/>
              </a:rPr>
              <a:t>割を占め、こちらが標準になる。</a:t>
            </a:r>
            <a:endParaRPr lang="en-US" altLang="ja-JP" sz="1400" dirty="0" smtClean="0">
              <a:solidFill>
                <a:schemeClr val="bg1"/>
              </a:solidFill>
              <a:latin typeface="ＭＳ Ｐ明朝" pitchFamily="18" charset="-128"/>
              <a:ea typeface="ＭＳ Ｐ明朝" pitchFamily="18" charset="-128"/>
            </a:endParaRPr>
          </a:p>
          <a:p>
            <a:r>
              <a:rPr kumimoji="1" lang="ja-JP" altLang="en-US" sz="1050" dirty="0" smtClean="0">
                <a:solidFill>
                  <a:schemeClr val="bg1"/>
                </a:solidFill>
                <a:latin typeface="ＭＳ Ｐ明朝" pitchFamily="18" charset="-128"/>
                <a:ea typeface="ＭＳ Ｐ明朝" pitchFamily="18" charset="-128"/>
              </a:rPr>
              <a:t>「孤族の国の福祉」</a:t>
            </a:r>
            <a:r>
              <a:rPr kumimoji="1" lang="en-US" altLang="ja-JP" sz="1050" dirty="0" smtClean="0">
                <a:solidFill>
                  <a:schemeClr val="bg1"/>
                </a:solidFill>
                <a:latin typeface="ＭＳ Ｐ明朝" pitchFamily="18" charset="-128"/>
                <a:ea typeface="ＭＳ Ｐ明朝" pitchFamily="18" charset="-128"/>
              </a:rPr>
              <a:t>(</a:t>
            </a:r>
            <a:r>
              <a:rPr kumimoji="1" lang="ja-JP" altLang="en-US" sz="1050" dirty="0" smtClean="0">
                <a:solidFill>
                  <a:schemeClr val="bg1"/>
                </a:solidFill>
                <a:latin typeface="ＭＳ Ｐ明朝" pitchFamily="18" charset="-128"/>
                <a:ea typeface="ＭＳ Ｐ明朝" pitchFamily="18" charset="-128"/>
              </a:rPr>
              <a:t>１１．１．８社説</a:t>
            </a:r>
            <a:r>
              <a:rPr kumimoji="1" lang="en-US" altLang="ja-JP" sz="1050" dirty="0" smtClean="0">
                <a:solidFill>
                  <a:schemeClr val="bg1"/>
                </a:solidFill>
                <a:latin typeface="ＭＳ Ｐ明朝" pitchFamily="18" charset="-128"/>
                <a:ea typeface="ＭＳ Ｐ明朝" pitchFamily="18" charset="-128"/>
              </a:rPr>
              <a:t>)</a:t>
            </a:r>
            <a:endParaRPr kumimoji="1" lang="ja-JP" altLang="en-US" sz="1050" dirty="0">
              <a:solidFill>
                <a:schemeClr val="bg1"/>
              </a:solidFill>
              <a:latin typeface="ＭＳ Ｐ明朝" pitchFamily="18" charset="-128"/>
              <a:ea typeface="ＭＳ Ｐ明朝" pitchFamily="18" charset="-128"/>
            </a:endParaRPr>
          </a:p>
        </p:txBody>
      </p:sp>
      <p:sp>
        <p:nvSpPr>
          <p:cNvPr id="9" name="正方形/長方形 8"/>
          <p:cNvSpPr/>
          <p:nvPr/>
        </p:nvSpPr>
        <p:spPr>
          <a:xfrm>
            <a:off x="899592" y="4797152"/>
            <a:ext cx="2304256" cy="288032"/>
          </a:xfrm>
          <a:prstGeom prst="rect">
            <a:avLst/>
          </a:prstGeom>
          <a:solidFill>
            <a:schemeClr val="tx2"/>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bg1"/>
                </a:solidFill>
                <a:latin typeface="ＭＳ Ｐ明朝" pitchFamily="18" charset="-128"/>
                <a:ea typeface="ＭＳ Ｐ明朝" pitchFamily="18" charset="-128"/>
              </a:rPr>
              <a:t>「朝日」の改革方向</a:t>
            </a:r>
            <a:endParaRPr kumimoji="1" lang="ja-JP" altLang="en-US" dirty="0">
              <a:solidFill>
                <a:schemeClr val="bg1"/>
              </a:solidFill>
              <a:latin typeface="ＭＳ Ｐ明朝" pitchFamily="18" charset="-128"/>
              <a:ea typeface="ＭＳ Ｐ明朝" pitchFamily="18" charset="-128"/>
            </a:endParaRPr>
          </a:p>
        </p:txBody>
      </p:sp>
      <p:sp>
        <p:nvSpPr>
          <p:cNvPr id="11" name="スライド番号プレースホルダ 10"/>
          <p:cNvSpPr>
            <a:spLocks noGrp="1"/>
          </p:cNvSpPr>
          <p:nvPr>
            <p:ph type="sldNum" sz="quarter" idx="12"/>
          </p:nvPr>
        </p:nvSpPr>
        <p:spPr/>
        <p:txBody>
          <a:bodyPr/>
          <a:lstStyle/>
          <a:p>
            <a:fld id="{1AD93096-5B34-4342-9326-69289CEAE4C2}" type="slidenum">
              <a:rPr lang="en-US" altLang="ja-JP" smtClean="0"/>
              <a:pPr/>
              <a:t>2</a:t>
            </a:fld>
            <a:endParaRPr kumimoji="1" lang="ja-JP"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95936" y="512064"/>
            <a:ext cx="4968552" cy="4645128"/>
          </a:xfrm>
        </p:spPr>
        <p:txBody>
          <a:bodyPr/>
          <a:lstStyle/>
          <a:p>
            <a:r>
              <a:rPr lang="ja-JP" altLang="en-US" sz="1800" dirty="0" smtClean="0">
                <a:effectLst/>
                <a:latin typeface="ＭＳ Ｐ明朝" pitchFamily="18" charset="-128"/>
                <a:ea typeface="ＭＳ Ｐ明朝" pitchFamily="18" charset="-128"/>
              </a:rPr>
              <a:t> </a:t>
            </a:r>
            <a:r>
              <a:rPr kumimoji="1" lang="ja-JP" altLang="en-US" sz="1800" dirty="0" smtClean="0">
                <a:effectLst/>
                <a:latin typeface="ＭＳ Ｐ明朝" pitchFamily="18" charset="-128"/>
                <a:ea typeface="ＭＳ Ｐ明朝" pitchFamily="18" charset="-128"/>
              </a:rPr>
              <a:t>はじめに</a:t>
            </a:r>
            <a:r>
              <a:rPr kumimoji="1" lang="ja-JP" altLang="en-US" sz="1200" dirty="0" smtClean="0">
                <a:effectLst/>
                <a:latin typeface="ＭＳ Ｐ明朝" pitchFamily="18" charset="-128"/>
                <a:ea typeface="ＭＳ Ｐ明朝" pitchFamily="18" charset="-128"/>
              </a:rPr>
              <a:t>から</a:t>
            </a:r>
            <a:r>
              <a:rPr kumimoji="1" lang="en-US" altLang="ja-JP" sz="1200" dirty="0" smtClean="0">
                <a:effectLst/>
                <a:latin typeface="ＭＳ Ｐ明朝" pitchFamily="18" charset="-128"/>
                <a:ea typeface="ＭＳ Ｐ明朝" pitchFamily="18" charset="-128"/>
              </a:rPr>
              <a:t/>
            </a:r>
            <a:br>
              <a:rPr kumimoji="1" lang="en-US" altLang="ja-JP" sz="1200" dirty="0" smtClean="0">
                <a:effectLst/>
                <a:latin typeface="ＭＳ Ｐ明朝" pitchFamily="18" charset="-128"/>
                <a:ea typeface="ＭＳ Ｐ明朝" pitchFamily="18" charset="-128"/>
              </a:rPr>
            </a:br>
            <a:r>
              <a:rPr kumimoji="1" lang="ja-JP" altLang="en-US" sz="1200" dirty="0" smtClean="0">
                <a:effectLst/>
                <a:latin typeface="ＭＳ Ｐ明朝" pitchFamily="18" charset="-128"/>
                <a:ea typeface="ＭＳ Ｐ明朝" pitchFamily="18" charset="-128"/>
              </a:rPr>
              <a:t>　</a:t>
            </a:r>
            <a:r>
              <a:rPr lang="ja-JP" altLang="en-US" sz="1400" dirty="0" smtClean="0">
                <a:effectLst/>
                <a:latin typeface="ＭＳ Ｐ明朝" pitchFamily="18" charset="-128"/>
                <a:ea typeface="ＭＳ Ｐ明朝" pitchFamily="18" charset="-128"/>
              </a:rPr>
              <a:t>この国の生活を成り立たせている仕組が、根本的なところから崩壊しつつある。今、多くの人々がそのように感じ、強い不安を抱いている。　</a:t>
            </a:r>
            <a:r>
              <a:rPr lang="en-US" altLang="ja-JP" sz="1400" dirty="0" smtClean="0">
                <a:effectLst/>
                <a:latin typeface="ＭＳ Ｐ明朝" pitchFamily="18" charset="-128"/>
                <a:ea typeface="ＭＳ Ｐ明朝" pitchFamily="18" charset="-128"/>
              </a:rPr>
              <a:t/>
            </a:r>
            <a:br>
              <a:rPr lang="en-US" altLang="ja-JP" sz="1400" dirty="0" smtClean="0">
                <a:effectLst/>
                <a:latin typeface="ＭＳ Ｐ明朝" pitchFamily="18" charset="-128"/>
                <a:ea typeface="ＭＳ Ｐ明朝" pitchFamily="18" charset="-128"/>
              </a:rPr>
            </a:br>
            <a:r>
              <a:rPr lang="ja-JP" altLang="en-US" sz="1400" dirty="0" smtClean="0">
                <a:effectLst/>
                <a:latin typeface="ＭＳ Ｐ明朝" pitchFamily="18" charset="-128"/>
                <a:ea typeface="ＭＳ Ｐ明朝" pitchFamily="18" charset="-128"/>
              </a:rPr>
              <a:t>　貧困や格差の拡がりを目の当たりにし、犯罪や自殺の増大にかかわる報道に接するたびに、足下が底割れしていくような感覚が拡がっている。</a:t>
            </a:r>
            <a:r>
              <a:rPr lang="en-US" altLang="ja-JP" sz="1400" dirty="0" smtClean="0">
                <a:effectLst/>
                <a:latin typeface="ＭＳ Ｐ明朝" pitchFamily="18" charset="-128"/>
                <a:ea typeface="ＭＳ Ｐ明朝" pitchFamily="18" charset="-128"/>
              </a:rPr>
              <a:t/>
            </a:r>
            <a:br>
              <a:rPr lang="en-US" altLang="ja-JP" sz="1400" dirty="0" smtClean="0">
                <a:effectLst/>
                <a:latin typeface="ＭＳ Ｐ明朝" pitchFamily="18" charset="-128"/>
                <a:ea typeface="ＭＳ Ｐ明朝" pitchFamily="18" charset="-128"/>
              </a:rPr>
            </a:br>
            <a:r>
              <a:rPr lang="en-US" altLang="ja-JP" sz="1400" dirty="0" smtClean="0">
                <a:effectLst/>
                <a:latin typeface="ＭＳ Ｐ明朝" pitchFamily="18" charset="-128"/>
                <a:ea typeface="ＭＳ Ｐ明朝" pitchFamily="18" charset="-128"/>
              </a:rPr>
              <a:t/>
            </a:r>
            <a:br>
              <a:rPr lang="en-US" altLang="ja-JP" sz="1400" dirty="0" smtClean="0">
                <a:effectLst/>
                <a:latin typeface="ＭＳ Ｐ明朝" pitchFamily="18" charset="-128"/>
                <a:ea typeface="ＭＳ Ｐ明朝" pitchFamily="18" charset="-128"/>
              </a:rPr>
            </a:br>
            <a:r>
              <a:rPr lang="ja-JP" altLang="en-US" sz="1400" dirty="0" smtClean="0">
                <a:effectLst/>
                <a:latin typeface="ＭＳ Ｐ明朝" pitchFamily="18" charset="-128"/>
                <a:ea typeface="ＭＳ Ｐ明朝" pitchFamily="18" charset="-128"/>
              </a:rPr>
              <a:t>　</a:t>
            </a:r>
            <a:r>
              <a:rPr lang="en-US" altLang="ja-JP" sz="1400" dirty="0" smtClean="0">
                <a:effectLst/>
                <a:latin typeface="ＭＳ Ｐ明朝" pitchFamily="18" charset="-128"/>
                <a:ea typeface="ＭＳ Ｐ明朝" pitchFamily="18" charset="-128"/>
              </a:rPr>
              <a:t>2009</a:t>
            </a:r>
            <a:r>
              <a:rPr lang="ja-JP" altLang="en-US" sz="1400" dirty="0" smtClean="0">
                <a:effectLst/>
                <a:latin typeface="ＭＳ Ｐ明朝" pitchFamily="18" charset="-128"/>
                <a:ea typeface="ＭＳ Ｐ明朝" pitchFamily="18" charset="-128"/>
              </a:rPr>
              <a:t>年夏の総選挙では、日本の憲政史上、画期的な政権交代が実現した。長年にわたり蓄積されてきた官僚主導政治への不信と、その解体を叫びながら生活不安を強めてきただけの構造改革路線への失望が、渾然一体となって噴出し、自民党税権を倒壊させたのである。</a:t>
            </a:r>
            <a:r>
              <a:rPr lang="en-US" altLang="ja-JP" sz="1400" dirty="0" smtClean="0">
                <a:effectLst/>
                <a:latin typeface="ＭＳ Ｐ明朝" pitchFamily="18" charset="-128"/>
                <a:ea typeface="ＭＳ Ｐ明朝" pitchFamily="18" charset="-128"/>
              </a:rPr>
              <a:t/>
            </a:r>
            <a:br>
              <a:rPr lang="en-US" altLang="ja-JP" sz="1400" dirty="0" smtClean="0">
                <a:effectLst/>
                <a:latin typeface="ＭＳ Ｐ明朝" pitchFamily="18" charset="-128"/>
                <a:ea typeface="ＭＳ Ｐ明朝" pitchFamily="18" charset="-128"/>
              </a:rPr>
            </a:br>
            <a:r>
              <a:rPr lang="ja-JP" altLang="en-US" sz="1400" dirty="0" smtClean="0">
                <a:effectLst/>
                <a:latin typeface="ＭＳ Ｐ明朝" pitchFamily="18" charset="-128"/>
                <a:ea typeface="ＭＳ Ｐ明朝" pitchFamily="18" charset="-128"/>
              </a:rPr>
              <a:t>代わった民主党政権が定着するのか、あらたな政治変動が起きるのか、確たることは言えない。ただ一つ確かなことは、これからの政府は、官僚主導の「守旧」型でも新自由主義でもない、新たなビジョンをもって現実と向かい合わなければならない、ということである。</a:t>
            </a:r>
            <a:r>
              <a:rPr lang="en-US" altLang="ja-JP" sz="1400" dirty="0" smtClean="0">
                <a:effectLst/>
                <a:latin typeface="ＭＳ Ｐ明朝" pitchFamily="18" charset="-128"/>
                <a:ea typeface="ＭＳ Ｐ明朝" pitchFamily="18" charset="-128"/>
              </a:rPr>
              <a:t/>
            </a:r>
            <a:br>
              <a:rPr lang="en-US" altLang="ja-JP" sz="1400" dirty="0" smtClean="0">
                <a:effectLst/>
                <a:latin typeface="ＭＳ Ｐ明朝" pitchFamily="18" charset="-128"/>
                <a:ea typeface="ＭＳ Ｐ明朝" pitchFamily="18" charset="-128"/>
              </a:rPr>
            </a:br>
            <a:r>
              <a:rPr lang="en-US" altLang="ja-JP" sz="1400" dirty="0" smtClean="0">
                <a:effectLst/>
                <a:latin typeface="ＭＳ Ｐ明朝" pitchFamily="18" charset="-128"/>
                <a:ea typeface="ＭＳ Ｐ明朝" pitchFamily="18" charset="-128"/>
              </a:rPr>
              <a:t/>
            </a:r>
            <a:br>
              <a:rPr lang="en-US" altLang="ja-JP" sz="1400" dirty="0" smtClean="0">
                <a:effectLst/>
                <a:latin typeface="ＭＳ Ｐ明朝" pitchFamily="18" charset="-128"/>
                <a:ea typeface="ＭＳ Ｐ明朝" pitchFamily="18" charset="-128"/>
              </a:rPr>
            </a:br>
            <a:r>
              <a:rPr lang="ja-JP" altLang="en-US" sz="1400" dirty="0" smtClean="0">
                <a:effectLst/>
                <a:latin typeface="ＭＳ Ｐ明朝" pitchFamily="18" charset="-128"/>
                <a:ea typeface="ＭＳ Ｐ明朝" pitchFamily="18" charset="-128"/>
              </a:rPr>
              <a:t>　いかなる改革ビジョンが可能なのであろうか。</a:t>
            </a:r>
            <a:r>
              <a:rPr lang="en-US" altLang="ja-JP" sz="1400" dirty="0" smtClean="0">
                <a:effectLst/>
                <a:latin typeface="ＭＳ Ｐ明朝" pitchFamily="18" charset="-128"/>
                <a:ea typeface="ＭＳ Ｐ明朝" pitchFamily="18" charset="-128"/>
              </a:rPr>
              <a:t/>
            </a:r>
            <a:br>
              <a:rPr lang="en-US" altLang="ja-JP" sz="1400" dirty="0" smtClean="0">
                <a:effectLst/>
                <a:latin typeface="ＭＳ Ｐ明朝" pitchFamily="18" charset="-128"/>
                <a:ea typeface="ＭＳ Ｐ明朝" pitchFamily="18" charset="-128"/>
              </a:rPr>
            </a:br>
            <a:r>
              <a:rPr lang="en-US" altLang="ja-JP" sz="1400" dirty="0" smtClean="0">
                <a:effectLst/>
                <a:latin typeface="ＭＳ Ｐ明朝" pitchFamily="18" charset="-128"/>
                <a:ea typeface="ＭＳ Ｐ明朝" pitchFamily="18" charset="-128"/>
              </a:rPr>
              <a:t/>
            </a:r>
            <a:br>
              <a:rPr lang="en-US" altLang="ja-JP" sz="1400" dirty="0" smtClean="0">
                <a:effectLst/>
                <a:latin typeface="ＭＳ Ｐ明朝" pitchFamily="18" charset="-128"/>
                <a:ea typeface="ＭＳ Ｐ明朝" pitchFamily="18" charset="-128"/>
              </a:rPr>
            </a:br>
            <a:r>
              <a:rPr lang="ja-JP" altLang="en-US" sz="1400" dirty="0" smtClean="0">
                <a:effectLst/>
                <a:latin typeface="ＭＳ Ｐ明朝" pitchFamily="18" charset="-128"/>
                <a:ea typeface="ＭＳ Ｐ明朝" pitchFamily="18" charset="-128"/>
              </a:rPr>
              <a:t>　生活保障とは何か。それは、雇用と社会保障を結びつける言葉である。</a:t>
            </a:r>
            <a:r>
              <a:rPr lang="en-US" altLang="ja-JP" sz="1400" dirty="0" smtClean="0">
                <a:effectLst/>
                <a:latin typeface="ＭＳ Ｐ明朝" pitchFamily="18" charset="-128"/>
                <a:ea typeface="ＭＳ Ｐ明朝" pitchFamily="18" charset="-128"/>
              </a:rPr>
              <a:t>…</a:t>
            </a:r>
            <a:r>
              <a:rPr lang="ja-JP" altLang="en-US" sz="1400" dirty="0" smtClean="0">
                <a:effectLst/>
                <a:latin typeface="ＭＳ Ｐ明朝" pitchFamily="18" charset="-128"/>
                <a:ea typeface="ＭＳ Ｐ明朝" pitchFamily="18" charset="-128"/>
              </a:rPr>
              <a:t>生活保障とは、雇用と社会保障がうまくかみあって、そのような条件が実現することである。</a:t>
            </a:r>
            <a:r>
              <a:rPr lang="en-US" altLang="ja-JP" sz="1400" dirty="0" smtClean="0">
                <a:effectLst/>
                <a:latin typeface="ＭＳ Ｐ明朝" pitchFamily="18" charset="-128"/>
                <a:ea typeface="ＭＳ Ｐ明朝" pitchFamily="18" charset="-128"/>
              </a:rPr>
              <a:t/>
            </a:r>
            <a:br>
              <a:rPr lang="en-US" altLang="ja-JP" sz="1400" dirty="0" smtClean="0">
                <a:effectLst/>
                <a:latin typeface="ＭＳ Ｐ明朝" pitchFamily="18" charset="-128"/>
                <a:ea typeface="ＭＳ Ｐ明朝" pitchFamily="18" charset="-128"/>
              </a:rPr>
            </a:br>
            <a:r>
              <a:rPr lang="en-US" altLang="ja-JP" sz="1400" dirty="0" smtClean="0">
                <a:latin typeface="AR P丸ゴシック体M" pitchFamily="50" charset="-128"/>
                <a:ea typeface="AR P丸ゴシック体M" pitchFamily="50" charset="-128"/>
              </a:rPr>
              <a:t/>
            </a:r>
            <a:br>
              <a:rPr lang="en-US" altLang="ja-JP" sz="1400" dirty="0" smtClean="0">
                <a:latin typeface="AR P丸ゴシック体M" pitchFamily="50" charset="-128"/>
                <a:ea typeface="AR P丸ゴシック体M" pitchFamily="50" charset="-128"/>
              </a:rPr>
            </a:br>
            <a:endParaRPr kumimoji="1" lang="ja-JP" altLang="en-US" sz="1400" dirty="0">
              <a:latin typeface="AR P丸ゴシック体M" pitchFamily="50" charset="-128"/>
              <a:ea typeface="AR P丸ゴシック体M" pitchFamily="50" charset="-128"/>
            </a:endParaRPr>
          </a:p>
        </p:txBody>
      </p:sp>
      <p:sp>
        <p:nvSpPr>
          <p:cNvPr id="3" name="コンテンツ プレースホルダ 2"/>
          <p:cNvSpPr>
            <a:spLocks noGrp="1"/>
          </p:cNvSpPr>
          <p:nvPr>
            <p:ph idx="1"/>
          </p:nvPr>
        </p:nvSpPr>
        <p:spPr>
          <a:xfrm>
            <a:off x="899592" y="5301208"/>
            <a:ext cx="8064896" cy="1296144"/>
          </a:xfrm>
          <a:solidFill>
            <a:srgbClr val="FFFF00"/>
          </a:solidFill>
        </p:spPr>
        <p:txBody>
          <a:bodyPr anchor="ctr">
            <a:normAutofit fontScale="25000" lnSpcReduction="20000"/>
          </a:bodyPr>
          <a:lstStyle/>
          <a:p>
            <a:pPr>
              <a:lnSpc>
                <a:spcPts val="1920"/>
              </a:lnSpc>
              <a:spcBef>
                <a:spcPts val="0"/>
              </a:spcBef>
              <a:buNone/>
            </a:pPr>
            <a:r>
              <a:rPr lang="en-US" altLang="ja-JP" sz="6400" dirty="0" err="1" smtClean="0">
                <a:solidFill>
                  <a:schemeClr val="bg1"/>
                </a:solidFill>
                <a:latin typeface="ＭＳ Ｐ明朝" pitchFamily="18" charset="-128"/>
                <a:ea typeface="ＭＳ Ｐ明朝" pitchFamily="18" charset="-128"/>
              </a:rPr>
              <a:t>sato</a:t>
            </a:r>
            <a:r>
              <a:rPr lang="ja-JP" altLang="en-US" sz="6400" dirty="0" smtClean="0">
                <a:solidFill>
                  <a:schemeClr val="bg1"/>
                </a:solidFill>
                <a:latin typeface="ＭＳ Ｐ明朝" pitchFamily="18" charset="-128"/>
                <a:ea typeface="ＭＳ Ｐ明朝" pitchFamily="18" charset="-128"/>
              </a:rPr>
              <a:t>－失業と生活保護との相関関係、緊急雇用政策の実態、</a:t>
            </a:r>
            <a:r>
              <a:rPr kumimoji="1" lang="ja-JP" altLang="en-US" sz="6400" dirty="0" smtClean="0">
                <a:solidFill>
                  <a:schemeClr val="bg1"/>
                </a:solidFill>
                <a:latin typeface="ＭＳ Ｐ明朝" pitchFamily="18" charset="-128"/>
                <a:ea typeface="ＭＳ Ｐ明朝" pitchFamily="18" charset="-128"/>
              </a:rPr>
              <a:t>毎年、膨大な国家予算が</a:t>
            </a:r>
            <a:r>
              <a:rPr kumimoji="1" lang="ja-JP" altLang="en-US" sz="6400" dirty="0" err="1" smtClean="0">
                <a:solidFill>
                  <a:schemeClr val="bg1"/>
                </a:solidFill>
                <a:latin typeface="ＭＳ Ｐ明朝" pitchFamily="18" charset="-128"/>
                <a:ea typeface="ＭＳ Ｐ明朝" pitchFamily="18" charset="-128"/>
              </a:rPr>
              <a:t>つ</a:t>
            </a:r>
            <a:endParaRPr kumimoji="1" lang="en-US" altLang="ja-JP" sz="6400" dirty="0" smtClean="0">
              <a:solidFill>
                <a:schemeClr val="bg1"/>
              </a:solidFill>
              <a:latin typeface="ＭＳ Ｐ明朝" pitchFamily="18" charset="-128"/>
              <a:ea typeface="ＭＳ Ｐ明朝" pitchFamily="18" charset="-128"/>
            </a:endParaRPr>
          </a:p>
          <a:p>
            <a:pPr>
              <a:lnSpc>
                <a:spcPts val="1920"/>
              </a:lnSpc>
              <a:spcBef>
                <a:spcPts val="0"/>
              </a:spcBef>
              <a:buNone/>
            </a:pPr>
            <a:r>
              <a:rPr kumimoji="1" lang="ja-JP" altLang="en-US" sz="6400" dirty="0" smtClean="0">
                <a:solidFill>
                  <a:schemeClr val="bg1"/>
                </a:solidFill>
                <a:latin typeface="ＭＳ Ｐ明朝" pitchFamily="18" charset="-128"/>
                <a:ea typeface="ＭＳ Ｐ明朝" pitchFamily="18" charset="-128"/>
              </a:rPr>
              <a:t>ぎ込まれているセーフティネット。これらの「政策効果」が問われ続けている。「勤労権」を</a:t>
            </a:r>
            <a:endParaRPr kumimoji="1" lang="en-US" altLang="ja-JP" sz="6400" dirty="0" smtClean="0">
              <a:solidFill>
                <a:schemeClr val="bg1"/>
              </a:solidFill>
              <a:latin typeface="ＭＳ Ｐ明朝" pitchFamily="18" charset="-128"/>
              <a:ea typeface="ＭＳ Ｐ明朝" pitchFamily="18" charset="-128"/>
            </a:endParaRPr>
          </a:p>
          <a:p>
            <a:pPr>
              <a:lnSpc>
                <a:spcPts val="1920"/>
              </a:lnSpc>
              <a:spcBef>
                <a:spcPts val="0"/>
              </a:spcBef>
              <a:buNone/>
            </a:pPr>
            <a:r>
              <a:rPr kumimoji="1" lang="ja-JP" altLang="en-US" sz="6400" dirty="0" smtClean="0">
                <a:solidFill>
                  <a:schemeClr val="bg1"/>
                </a:solidFill>
                <a:latin typeface="ＭＳ Ｐ明朝" pitchFamily="18" charset="-128"/>
                <a:ea typeface="ＭＳ Ｐ明朝" pitchFamily="18" charset="-128"/>
              </a:rPr>
              <a:t>めぐる今日的な論点は何か、である。要求の実現にこそ労働組合の存在価値がある。この</a:t>
            </a:r>
            <a:endParaRPr kumimoji="1" lang="en-US" altLang="ja-JP" sz="6400" dirty="0" smtClean="0">
              <a:solidFill>
                <a:schemeClr val="bg1"/>
              </a:solidFill>
              <a:latin typeface="ＭＳ Ｐ明朝" pitchFamily="18" charset="-128"/>
              <a:ea typeface="ＭＳ Ｐ明朝" pitchFamily="18" charset="-128"/>
            </a:endParaRPr>
          </a:p>
          <a:p>
            <a:pPr>
              <a:lnSpc>
                <a:spcPts val="1920"/>
              </a:lnSpc>
              <a:spcBef>
                <a:spcPts val="0"/>
              </a:spcBef>
              <a:buNone/>
            </a:pPr>
            <a:r>
              <a:rPr kumimoji="1" lang="ja-JP" altLang="en-US" sz="6400" dirty="0" smtClean="0">
                <a:solidFill>
                  <a:schemeClr val="bg1"/>
                </a:solidFill>
                <a:latin typeface="ＭＳ Ｐ明朝" pitchFamily="18" charset="-128"/>
                <a:ea typeface="ＭＳ Ｐ明朝" pitchFamily="18" charset="-128"/>
              </a:rPr>
              <a:t>立場から</a:t>
            </a:r>
            <a:r>
              <a:rPr lang="ja-JP" altLang="en-US" sz="6400" dirty="0" smtClean="0">
                <a:solidFill>
                  <a:schemeClr val="bg1"/>
                </a:solidFill>
                <a:latin typeface="ＭＳ Ｐ明朝" pitchFamily="18" charset="-128"/>
                <a:ea typeface="ＭＳ Ｐ明朝" pitchFamily="18" charset="-128"/>
              </a:rPr>
              <a:t>「生活保障」を糸口に「政策方向」（＝要求とその実現の道筋）を探りたい。なお、</a:t>
            </a:r>
            <a:endParaRPr lang="en-US" altLang="ja-JP" sz="6400" dirty="0" smtClean="0">
              <a:solidFill>
                <a:schemeClr val="bg1"/>
              </a:solidFill>
              <a:latin typeface="ＭＳ Ｐ明朝" pitchFamily="18" charset="-128"/>
              <a:ea typeface="ＭＳ Ｐ明朝" pitchFamily="18" charset="-128"/>
            </a:endParaRPr>
          </a:p>
          <a:p>
            <a:pPr>
              <a:lnSpc>
                <a:spcPts val="1920"/>
              </a:lnSpc>
              <a:spcBef>
                <a:spcPts val="0"/>
              </a:spcBef>
              <a:buNone/>
            </a:pPr>
            <a:r>
              <a:rPr lang="ja-JP" altLang="en-US" sz="6400" dirty="0" smtClean="0">
                <a:solidFill>
                  <a:schemeClr val="bg1"/>
                </a:solidFill>
                <a:latin typeface="ＭＳ Ｐ明朝" pitchFamily="18" charset="-128"/>
                <a:ea typeface="ＭＳ Ｐ明朝" pitchFamily="18" charset="-128"/>
              </a:rPr>
              <a:t>宮本提起には財源論は触れられていないが</a:t>
            </a:r>
            <a:r>
              <a:rPr lang="en-US" altLang="ja-JP" sz="6400" dirty="0" smtClean="0">
                <a:solidFill>
                  <a:schemeClr val="bg1"/>
                </a:solidFill>
                <a:latin typeface="ＭＳ Ｐ明朝" pitchFamily="18" charset="-128"/>
                <a:ea typeface="ＭＳ Ｐ明朝" pitchFamily="18" charset="-128"/>
              </a:rPr>
              <a:t>‥‥</a:t>
            </a:r>
            <a:r>
              <a:rPr lang="ja-JP" altLang="en-US" sz="6400" dirty="0" err="1" smtClean="0">
                <a:solidFill>
                  <a:schemeClr val="bg1"/>
                </a:solidFill>
                <a:latin typeface="ＭＳ Ｐ明朝" pitchFamily="18" charset="-128"/>
                <a:ea typeface="ＭＳ Ｐ明朝" pitchFamily="18" charset="-128"/>
              </a:rPr>
              <a:t>。</a:t>
            </a:r>
            <a:endParaRPr lang="en-US" altLang="ja-JP" sz="6400" dirty="0" smtClean="0">
              <a:solidFill>
                <a:schemeClr val="bg1"/>
              </a:solidFill>
              <a:latin typeface="ＭＳ Ｐ明朝" pitchFamily="18" charset="-128"/>
              <a:ea typeface="ＭＳ Ｐ明朝" pitchFamily="18" charset="-128"/>
            </a:endParaRPr>
          </a:p>
        </p:txBody>
      </p:sp>
      <p:pic>
        <p:nvPicPr>
          <p:cNvPr id="4" name="Picture 3" descr="C:\Users\佐藤陵一\Pictures\MP Navigator EX\2010_12_28\IMG_0005.jpg"/>
          <p:cNvPicPr>
            <a:picLocks noChangeAspect="1" noChangeArrowheads="1"/>
          </p:cNvPicPr>
          <p:nvPr/>
        </p:nvPicPr>
        <p:blipFill>
          <a:blip r:embed="rId3" cstate="print"/>
          <a:srcRect/>
          <a:stretch>
            <a:fillRect/>
          </a:stretch>
        </p:blipFill>
        <p:spPr bwMode="auto">
          <a:xfrm>
            <a:off x="899592" y="548680"/>
            <a:ext cx="2736304" cy="4406502"/>
          </a:xfrm>
          <a:prstGeom prst="rect">
            <a:avLst/>
          </a:prstGeom>
          <a:noFill/>
          <a:ln w="3175">
            <a:solidFill>
              <a:schemeClr val="bg2"/>
            </a:solidFill>
          </a:ln>
        </p:spPr>
      </p:pic>
      <p:sp>
        <p:nvSpPr>
          <p:cNvPr id="6" name="正方形/長方形 5"/>
          <p:cNvSpPr/>
          <p:nvPr/>
        </p:nvSpPr>
        <p:spPr>
          <a:xfrm>
            <a:off x="1187624" y="836712"/>
            <a:ext cx="792088" cy="2880320"/>
          </a:xfrm>
          <a:prstGeom prst="rect">
            <a:avLst/>
          </a:prstGeom>
          <a:solidFill>
            <a:srgbClr val="D43116"/>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kumimoji="1" lang="ja-JP" altLang="en-US" sz="1400" b="1" dirty="0" smtClean="0">
                <a:solidFill>
                  <a:schemeClr val="tx1"/>
                </a:solidFill>
                <a:latin typeface="ＭＳ Ｐ明朝" pitchFamily="18" charset="-128"/>
                <a:ea typeface="ＭＳ Ｐ明朝" pitchFamily="18" charset="-128"/>
              </a:rPr>
              <a:t>宮本太郎</a:t>
            </a:r>
            <a:endParaRPr kumimoji="1" lang="en-US" altLang="ja-JP" sz="1400" b="1" dirty="0" smtClean="0">
              <a:solidFill>
                <a:schemeClr val="tx1"/>
              </a:solidFill>
              <a:latin typeface="ＭＳ Ｐ明朝" pitchFamily="18" charset="-128"/>
              <a:ea typeface="ＭＳ Ｐ明朝" pitchFamily="18" charset="-128"/>
            </a:endParaRPr>
          </a:p>
          <a:p>
            <a:r>
              <a:rPr kumimoji="1" lang="ja-JP" altLang="en-US" sz="2400" b="1" dirty="0" smtClean="0">
                <a:solidFill>
                  <a:schemeClr val="tx1"/>
                </a:solidFill>
                <a:latin typeface="ＭＳ Ｐ明朝" pitchFamily="18" charset="-128"/>
                <a:ea typeface="ＭＳ Ｐ明朝" pitchFamily="18" charset="-128"/>
              </a:rPr>
              <a:t>生活保障　</a:t>
            </a:r>
            <a:r>
              <a:rPr kumimoji="1" lang="ja-JP" altLang="en-US" sz="1400" b="1" dirty="0" smtClean="0">
                <a:solidFill>
                  <a:schemeClr val="tx1"/>
                </a:solidFill>
                <a:latin typeface="ＭＳ Ｐ明朝" pitchFamily="18" charset="-128"/>
                <a:ea typeface="ＭＳ Ｐ明朝" pitchFamily="18" charset="-128"/>
              </a:rPr>
              <a:t>排除しない社会へ</a:t>
            </a:r>
            <a:endParaRPr kumimoji="1" lang="ja-JP" altLang="en-US" sz="1400" b="1" dirty="0">
              <a:solidFill>
                <a:schemeClr val="tx1"/>
              </a:solidFill>
              <a:latin typeface="ＭＳ Ｐ明朝" pitchFamily="18" charset="-128"/>
              <a:ea typeface="ＭＳ Ｐ明朝" pitchFamily="18" charset="-128"/>
            </a:endParaRPr>
          </a:p>
        </p:txBody>
      </p:sp>
      <p:sp>
        <p:nvSpPr>
          <p:cNvPr id="7" name="スライド番号プレースホルダ 6"/>
          <p:cNvSpPr>
            <a:spLocks noGrp="1"/>
          </p:cNvSpPr>
          <p:nvPr>
            <p:ph type="sldNum" sz="quarter" idx="12"/>
          </p:nvPr>
        </p:nvSpPr>
        <p:spPr/>
        <p:txBody>
          <a:bodyPr/>
          <a:lstStyle/>
          <a:p>
            <a:fld id="{1AD93096-5B34-4342-9326-69289CEAE4C2}" type="slidenum">
              <a:rPr lang="en-US" altLang="ja-JP" smtClean="0"/>
              <a:pPr/>
              <a:t>3</a:t>
            </a:fld>
            <a:endParaRPr kumimoji="1" lang="ja-JP"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
            </a:r>
            <a:br>
              <a:rPr kumimoji="1" lang="en-US" altLang="ja-JP" dirty="0" smtClean="0"/>
            </a:br>
            <a:endParaRPr kumimoji="1" lang="ja-JP" altLang="en-US" dirty="0"/>
          </a:p>
        </p:txBody>
      </p:sp>
      <p:sp>
        <p:nvSpPr>
          <p:cNvPr id="3" name="コンテンツ プレースホルダ 2"/>
          <p:cNvSpPr>
            <a:spLocks noGrp="1"/>
          </p:cNvSpPr>
          <p:nvPr>
            <p:ph idx="1"/>
          </p:nvPr>
        </p:nvSpPr>
        <p:spPr>
          <a:xfrm>
            <a:off x="683568" y="548680"/>
            <a:ext cx="8136904" cy="3888432"/>
          </a:xfrm>
          <a:ln w="3175">
            <a:noFill/>
          </a:ln>
        </p:spPr>
        <p:txBody>
          <a:bodyPr>
            <a:normAutofit fontScale="25000" lnSpcReduction="20000"/>
          </a:bodyPr>
          <a:lstStyle/>
          <a:p>
            <a:pPr>
              <a:lnSpc>
                <a:spcPct val="120000"/>
              </a:lnSpc>
              <a:spcBef>
                <a:spcPts val="0"/>
              </a:spcBef>
              <a:buNone/>
            </a:pPr>
            <a:endParaRPr lang="en-US" altLang="ja-JP" sz="8000" dirty="0" smtClean="0">
              <a:latin typeface="AR P丸ゴシック体M" pitchFamily="50" charset="-128"/>
              <a:ea typeface="AR P丸ゴシック体M" pitchFamily="50" charset="-128"/>
            </a:endParaRPr>
          </a:p>
          <a:p>
            <a:pPr>
              <a:lnSpc>
                <a:spcPct val="120000"/>
              </a:lnSpc>
              <a:spcBef>
                <a:spcPts val="0"/>
              </a:spcBef>
              <a:buNone/>
            </a:pPr>
            <a:endParaRPr lang="en-US" altLang="ja-JP" sz="8000" dirty="0" smtClean="0">
              <a:latin typeface="AR P丸ゴシック体M" pitchFamily="50" charset="-128"/>
              <a:ea typeface="AR P丸ゴシック体M" pitchFamily="50" charset="-128"/>
            </a:endParaRPr>
          </a:p>
          <a:p>
            <a:pPr>
              <a:lnSpc>
                <a:spcPct val="120000"/>
              </a:lnSpc>
              <a:spcBef>
                <a:spcPts val="0"/>
              </a:spcBef>
              <a:buNone/>
            </a:pPr>
            <a:r>
              <a:rPr lang="ja-JP" altLang="ja-JP" sz="6400" dirty="0" smtClean="0">
                <a:latin typeface="ＭＳ Ｐ明朝" pitchFamily="18" charset="-128"/>
                <a:ea typeface="ＭＳ Ｐ明朝" pitchFamily="18" charset="-128"/>
              </a:rPr>
              <a:t>職場における高度な技術革新と能力主義労務管理の展開がもたらすもの。</a:t>
            </a:r>
            <a:br>
              <a:rPr lang="ja-JP" altLang="ja-JP" sz="6400" dirty="0" smtClean="0">
                <a:latin typeface="ＭＳ Ｐ明朝" pitchFamily="18" charset="-128"/>
                <a:ea typeface="ＭＳ Ｐ明朝" pitchFamily="18" charset="-128"/>
              </a:rPr>
            </a:br>
            <a:endParaRPr lang="en-US" altLang="ja-JP" sz="6400" dirty="0" smtClean="0">
              <a:latin typeface="ＭＳ Ｐ明朝" pitchFamily="18" charset="-128"/>
              <a:ea typeface="ＭＳ Ｐ明朝" pitchFamily="18" charset="-128"/>
            </a:endParaRPr>
          </a:p>
          <a:p>
            <a:pPr>
              <a:lnSpc>
                <a:spcPct val="120000"/>
              </a:lnSpc>
              <a:spcBef>
                <a:spcPts val="0"/>
              </a:spcBef>
              <a:buNone/>
            </a:pPr>
            <a:r>
              <a:rPr lang="ja-JP" altLang="en-US" sz="6400" dirty="0" smtClean="0">
                <a:latin typeface="ＭＳ Ｐ明朝" pitchFamily="18" charset="-128"/>
                <a:ea typeface="ＭＳ Ｐ明朝" pitchFamily="18" charset="-128"/>
                <a:sym typeface="Wingdings"/>
              </a:rPr>
              <a:t></a:t>
            </a:r>
            <a:r>
              <a:rPr lang="ja-JP" altLang="ja-JP" sz="6400" dirty="0" smtClean="0">
                <a:latin typeface="ＭＳ Ｐ明朝" pitchFamily="18" charset="-128"/>
                <a:ea typeface="ＭＳ Ｐ明朝" pitchFamily="18" charset="-128"/>
              </a:rPr>
              <a:t>青年層の職場次元の問題。職場活動の再生の問題。</a:t>
            </a:r>
            <a:endParaRPr lang="en-US" altLang="ja-JP" sz="6400" dirty="0" smtClean="0">
              <a:latin typeface="ＭＳ Ｐ明朝" pitchFamily="18" charset="-128"/>
              <a:ea typeface="ＭＳ Ｐ明朝" pitchFamily="18" charset="-128"/>
            </a:endParaRPr>
          </a:p>
          <a:p>
            <a:pPr>
              <a:lnSpc>
                <a:spcPct val="120000"/>
              </a:lnSpc>
              <a:spcBef>
                <a:spcPts val="0"/>
              </a:spcBef>
              <a:buNone/>
            </a:pPr>
            <a:r>
              <a:rPr lang="ja-JP" altLang="en-US" sz="6400" dirty="0" smtClean="0">
                <a:latin typeface="ＭＳ Ｐ明朝" pitchFamily="18" charset="-128"/>
                <a:ea typeface="ＭＳ Ｐ明朝" pitchFamily="18" charset="-128"/>
                <a:sym typeface="Wingdings"/>
              </a:rPr>
              <a:t></a:t>
            </a:r>
            <a:r>
              <a:rPr lang="ja-JP" altLang="ja-JP" sz="6400" dirty="0" smtClean="0">
                <a:latin typeface="ＭＳ Ｐ明朝" pitchFamily="18" charset="-128"/>
                <a:ea typeface="ＭＳ Ｐ明朝" pitchFamily="18" charset="-128"/>
              </a:rPr>
              <a:t>単なる平均ベースの引き上げやマンネリ化したスケジュールはエネルギーを噴出させ</a:t>
            </a:r>
            <a:endParaRPr lang="en-US" altLang="ja-JP" sz="6400" dirty="0" smtClean="0">
              <a:latin typeface="ＭＳ Ｐ明朝" pitchFamily="18" charset="-128"/>
              <a:ea typeface="ＭＳ Ｐ明朝" pitchFamily="18" charset="-128"/>
            </a:endParaRPr>
          </a:p>
          <a:p>
            <a:pPr>
              <a:lnSpc>
                <a:spcPct val="120000"/>
              </a:lnSpc>
              <a:spcBef>
                <a:spcPts val="0"/>
              </a:spcBef>
              <a:buNone/>
            </a:pPr>
            <a:r>
              <a:rPr lang="ja-JP" altLang="en-US" sz="6400" dirty="0" smtClean="0">
                <a:latin typeface="ＭＳ Ｐ明朝" pitchFamily="18" charset="-128"/>
                <a:ea typeface="ＭＳ Ｐ明朝" pitchFamily="18" charset="-128"/>
              </a:rPr>
              <a:t>　</a:t>
            </a:r>
            <a:r>
              <a:rPr lang="ja-JP" altLang="ja-JP" sz="6400" dirty="0" smtClean="0">
                <a:latin typeface="ＭＳ Ｐ明朝" pitchFamily="18" charset="-128"/>
                <a:ea typeface="ＭＳ Ｐ明朝" pitchFamily="18" charset="-128"/>
              </a:rPr>
              <a:t>る対称でなくなった。個を問題にし、秩序を問題にする闘いを内在させない経済要求は</a:t>
            </a:r>
            <a:endParaRPr lang="en-US" altLang="ja-JP" sz="6400" dirty="0" smtClean="0">
              <a:latin typeface="ＭＳ Ｐ明朝" pitchFamily="18" charset="-128"/>
              <a:ea typeface="ＭＳ Ｐ明朝" pitchFamily="18" charset="-128"/>
            </a:endParaRPr>
          </a:p>
          <a:p>
            <a:pPr>
              <a:lnSpc>
                <a:spcPct val="120000"/>
              </a:lnSpc>
              <a:spcBef>
                <a:spcPts val="0"/>
              </a:spcBef>
              <a:buNone/>
            </a:pPr>
            <a:r>
              <a:rPr lang="ja-JP" altLang="en-US" sz="6400" dirty="0" smtClean="0">
                <a:latin typeface="ＭＳ Ｐ明朝" pitchFamily="18" charset="-128"/>
                <a:ea typeface="ＭＳ Ｐ明朝" pitchFamily="18" charset="-128"/>
              </a:rPr>
              <a:t>　</a:t>
            </a:r>
            <a:r>
              <a:rPr lang="ja-JP" altLang="ja-JP" sz="6400" dirty="0" smtClean="0">
                <a:latin typeface="ＭＳ Ｐ明朝" pitchFamily="18" charset="-128"/>
                <a:ea typeface="ＭＳ Ｐ明朝" pitchFamily="18" charset="-128"/>
              </a:rPr>
              <a:t>算術平均的なエネルギー支出にとどまる。物取り闘争にも結集ははかれない。</a:t>
            </a:r>
            <a:endParaRPr lang="en-US" altLang="ja-JP" sz="6400" dirty="0" smtClean="0">
              <a:latin typeface="ＭＳ Ｐ明朝" pitchFamily="18" charset="-128"/>
              <a:ea typeface="ＭＳ Ｐ明朝" pitchFamily="18" charset="-128"/>
            </a:endParaRPr>
          </a:p>
          <a:p>
            <a:pPr>
              <a:lnSpc>
                <a:spcPct val="120000"/>
              </a:lnSpc>
              <a:spcBef>
                <a:spcPts val="0"/>
              </a:spcBef>
              <a:buNone/>
            </a:pPr>
            <a:r>
              <a:rPr lang="ja-JP" altLang="en-US" sz="6400" dirty="0" smtClean="0">
                <a:latin typeface="ＭＳ Ｐ明朝" pitchFamily="18" charset="-128"/>
                <a:ea typeface="ＭＳ Ｐ明朝" pitchFamily="18" charset="-128"/>
              </a:rPr>
              <a:t>　</a:t>
            </a:r>
            <a:r>
              <a:rPr lang="ja-JP" altLang="ja-JP" sz="6400" dirty="0" smtClean="0">
                <a:latin typeface="ＭＳ Ｐ明朝" pitchFamily="18" charset="-128"/>
                <a:ea typeface="ＭＳ Ｐ明朝" pitchFamily="18" charset="-128"/>
              </a:rPr>
              <a:t>闘争が、不当な格差や職場秩序の不合理さを対象にすると同時に、獲得物の大小のみ</a:t>
            </a:r>
            <a:endParaRPr lang="en-US" altLang="ja-JP" sz="6400" dirty="0" smtClean="0">
              <a:latin typeface="ＭＳ Ｐ明朝" pitchFamily="18" charset="-128"/>
              <a:ea typeface="ＭＳ Ｐ明朝" pitchFamily="18" charset="-128"/>
            </a:endParaRPr>
          </a:p>
          <a:p>
            <a:pPr>
              <a:lnSpc>
                <a:spcPct val="120000"/>
              </a:lnSpc>
              <a:spcBef>
                <a:spcPts val="0"/>
              </a:spcBef>
              <a:buNone/>
            </a:pPr>
            <a:r>
              <a:rPr lang="ja-JP" altLang="en-US" sz="6400" dirty="0" smtClean="0">
                <a:latin typeface="ＭＳ Ｐ明朝" pitchFamily="18" charset="-128"/>
                <a:ea typeface="ＭＳ Ｐ明朝" pitchFamily="18" charset="-128"/>
              </a:rPr>
              <a:t>　</a:t>
            </a:r>
            <a:r>
              <a:rPr lang="ja-JP" altLang="ja-JP" sz="6400" dirty="0" smtClean="0">
                <a:latin typeface="ＭＳ Ｐ明朝" pitchFamily="18" charset="-128"/>
                <a:ea typeface="ＭＳ Ｐ明朝" pitchFamily="18" charset="-128"/>
              </a:rPr>
              <a:t>ならず、その獲得物の制度的意味を問題にしてことを抜きに発展しない、仕事の内容</a:t>
            </a:r>
            <a:endParaRPr lang="en-US" altLang="ja-JP" sz="6400" dirty="0" smtClean="0">
              <a:latin typeface="ＭＳ Ｐ明朝" pitchFamily="18" charset="-128"/>
              <a:ea typeface="ＭＳ Ｐ明朝" pitchFamily="18" charset="-128"/>
            </a:endParaRPr>
          </a:p>
          <a:p>
            <a:pPr>
              <a:lnSpc>
                <a:spcPct val="120000"/>
              </a:lnSpc>
              <a:spcBef>
                <a:spcPts val="0"/>
              </a:spcBef>
              <a:buNone/>
            </a:pPr>
            <a:r>
              <a:rPr lang="ja-JP" altLang="en-US" sz="6400" dirty="0" smtClean="0">
                <a:latin typeface="ＭＳ Ｐ明朝" pitchFamily="18" charset="-128"/>
                <a:ea typeface="ＭＳ Ｐ明朝" pitchFamily="18" charset="-128"/>
              </a:rPr>
              <a:t>　</a:t>
            </a:r>
            <a:r>
              <a:rPr lang="ja-JP" altLang="ja-JP" sz="6400" dirty="0" smtClean="0">
                <a:latin typeface="ＭＳ Ｐ明朝" pitchFamily="18" charset="-128"/>
                <a:ea typeface="ＭＳ Ｐ明朝" pitchFamily="18" charset="-128"/>
              </a:rPr>
              <a:t>や働き方、労働疎外への抵抗を含む秩序へのとりくみが運動の結集点にならざるを得</a:t>
            </a:r>
            <a:endParaRPr lang="en-US" altLang="ja-JP" sz="6400" dirty="0" smtClean="0">
              <a:latin typeface="ＭＳ Ｐ明朝" pitchFamily="18" charset="-128"/>
              <a:ea typeface="ＭＳ Ｐ明朝" pitchFamily="18" charset="-128"/>
            </a:endParaRPr>
          </a:p>
          <a:p>
            <a:pPr>
              <a:lnSpc>
                <a:spcPct val="120000"/>
              </a:lnSpc>
              <a:spcBef>
                <a:spcPts val="0"/>
              </a:spcBef>
              <a:buNone/>
            </a:pPr>
            <a:r>
              <a:rPr lang="ja-JP" altLang="en-US" sz="6400" dirty="0" smtClean="0">
                <a:latin typeface="ＭＳ Ｐ明朝" pitchFamily="18" charset="-128"/>
                <a:ea typeface="ＭＳ Ｐ明朝" pitchFamily="18" charset="-128"/>
              </a:rPr>
              <a:t>　</a:t>
            </a:r>
            <a:r>
              <a:rPr lang="ja-JP" altLang="ja-JP" sz="6400" dirty="0" smtClean="0">
                <a:latin typeface="ＭＳ Ｐ明朝" pitchFamily="18" charset="-128"/>
                <a:ea typeface="ＭＳ Ｐ明朝" pitchFamily="18" charset="-128"/>
              </a:rPr>
              <a:t>ない。</a:t>
            </a:r>
            <a:endParaRPr lang="en-US" altLang="ja-JP" sz="6400" dirty="0" smtClean="0">
              <a:latin typeface="ＭＳ Ｐ明朝" pitchFamily="18" charset="-128"/>
              <a:ea typeface="ＭＳ Ｐ明朝" pitchFamily="18" charset="-128"/>
            </a:endParaRPr>
          </a:p>
          <a:p>
            <a:pPr>
              <a:lnSpc>
                <a:spcPct val="120000"/>
              </a:lnSpc>
              <a:spcBef>
                <a:spcPts val="0"/>
              </a:spcBef>
              <a:buNone/>
            </a:pPr>
            <a:r>
              <a:rPr lang="ja-JP" altLang="en-US" sz="6400" dirty="0" smtClean="0">
                <a:latin typeface="ＭＳ Ｐ明朝" pitchFamily="18" charset="-128"/>
                <a:ea typeface="ＭＳ Ｐ明朝" pitchFamily="18" charset="-128"/>
                <a:sym typeface="Wingdings"/>
              </a:rPr>
              <a:t></a:t>
            </a:r>
            <a:r>
              <a:rPr lang="ja-JP" altLang="ja-JP" sz="6400" dirty="0" smtClean="0">
                <a:latin typeface="ＭＳ Ｐ明朝" pitchFamily="18" charset="-128"/>
                <a:ea typeface="ＭＳ Ｐ明朝" pitchFamily="18" charset="-128"/>
              </a:rPr>
              <a:t>教育問題、環境問題、交通問題、住宅問題など労働組合という組織集団が機能を発揮</a:t>
            </a:r>
            <a:endParaRPr lang="en-US" altLang="ja-JP" sz="6400" dirty="0" smtClean="0">
              <a:latin typeface="ＭＳ Ｐ明朝" pitchFamily="18" charset="-128"/>
              <a:ea typeface="ＭＳ Ｐ明朝" pitchFamily="18" charset="-128"/>
            </a:endParaRPr>
          </a:p>
          <a:p>
            <a:pPr>
              <a:lnSpc>
                <a:spcPct val="120000"/>
              </a:lnSpc>
              <a:spcBef>
                <a:spcPts val="0"/>
              </a:spcBef>
              <a:buNone/>
            </a:pPr>
            <a:r>
              <a:rPr lang="ja-JP" altLang="en-US" sz="6400" dirty="0" smtClean="0">
                <a:latin typeface="ＭＳ Ｐ明朝" pitchFamily="18" charset="-128"/>
                <a:ea typeface="ＭＳ Ｐ明朝" pitchFamily="18" charset="-128"/>
              </a:rPr>
              <a:t>　</a:t>
            </a:r>
            <a:r>
              <a:rPr lang="ja-JP" altLang="ja-JP" sz="6400" dirty="0" smtClean="0">
                <a:latin typeface="ＭＳ Ｐ明朝" pitchFamily="18" charset="-128"/>
                <a:ea typeface="ＭＳ Ｐ明朝" pitchFamily="18" charset="-128"/>
              </a:rPr>
              <a:t>することなくして。組織の価値を新たに見出すことは困難である。</a:t>
            </a:r>
            <a:endParaRPr lang="en-US" altLang="ja-JP" sz="6400" dirty="0" smtClean="0">
              <a:latin typeface="ＭＳ Ｐ明朝" pitchFamily="18" charset="-128"/>
              <a:ea typeface="ＭＳ Ｐ明朝" pitchFamily="18" charset="-128"/>
            </a:endParaRPr>
          </a:p>
          <a:p>
            <a:pPr>
              <a:lnSpc>
                <a:spcPct val="120000"/>
              </a:lnSpc>
              <a:spcBef>
                <a:spcPts val="0"/>
              </a:spcBef>
              <a:buNone/>
            </a:pPr>
            <a:r>
              <a:rPr lang="ja-JP" altLang="en-US" sz="6400" dirty="0" smtClean="0">
                <a:latin typeface="ＭＳ Ｐ明朝" pitchFamily="18" charset="-128"/>
                <a:ea typeface="ＭＳ Ｐ明朝" pitchFamily="18" charset="-128"/>
                <a:sym typeface="Wingdings"/>
              </a:rPr>
              <a:t></a:t>
            </a:r>
            <a:r>
              <a:rPr lang="ja-JP" altLang="ja-JP" sz="6400" dirty="0" smtClean="0">
                <a:latin typeface="ＭＳ Ｐ明朝" pitchFamily="18" charset="-128"/>
                <a:ea typeface="ＭＳ Ｐ明朝" pitchFamily="18" charset="-128"/>
              </a:rPr>
              <a:t>運動理念の転換と組織の再生、行動様式の質的発展が希求されている。</a:t>
            </a:r>
            <a:endParaRPr lang="en-US" altLang="ja-JP" sz="6400" dirty="0" smtClean="0">
              <a:latin typeface="ＭＳ Ｐ明朝" pitchFamily="18" charset="-128"/>
              <a:ea typeface="ＭＳ Ｐ明朝" pitchFamily="18" charset="-128"/>
            </a:endParaRPr>
          </a:p>
          <a:p>
            <a:pPr>
              <a:buNone/>
            </a:pPr>
            <a:endParaRPr lang="ja-JP" altLang="ja-JP" sz="4300" dirty="0" smtClean="0">
              <a:latin typeface="AR P丸ゴシック体M" pitchFamily="50" charset="-128"/>
              <a:ea typeface="AR P丸ゴシック体M" pitchFamily="50" charset="-128"/>
            </a:endParaRPr>
          </a:p>
        </p:txBody>
      </p:sp>
      <p:sp>
        <p:nvSpPr>
          <p:cNvPr id="4" name="線吹き出し 2 (枠付き) 3"/>
          <p:cNvSpPr/>
          <p:nvPr/>
        </p:nvSpPr>
        <p:spPr>
          <a:xfrm>
            <a:off x="6876256" y="620688"/>
            <a:ext cx="1656184" cy="504056"/>
          </a:xfrm>
          <a:prstGeom prst="borderCallout2">
            <a:avLst>
              <a:gd name="adj1" fmla="val 18750"/>
              <a:gd name="adj2" fmla="val -8333"/>
              <a:gd name="adj3" fmla="val 18750"/>
              <a:gd name="adj4" fmla="val -16667"/>
              <a:gd name="adj5" fmla="val 60587"/>
              <a:gd name="adj6" fmla="val -58012"/>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ja-JP" sz="1400" dirty="0" smtClean="0">
                <a:solidFill>
                  <a:schemeClr val="bg1"/>
                </a:solidFill>
                <a:latin typeface="ＭＳ Ｐ明朝" pitchFamily="18" charset="-128"/>
                <a:ea typeface="ＭＳ Ｐ明朝" pitchFamily="18" charset="-128"/>
              </a:rPr>
              <a:t>「戦後労働組合史」坂東慧　田畑書店</a:t>
            </a:r>
            <a:endParaRPr kumimoji="1" lang="ja-JP" altLang="en-US" dirty="0">
              <a:latin typeface="ＭＳ Ｐ明朝" pitchFamily="18" charset="-128"/>
              <a:ea typeface="ＭＳ Ｐ明朝" pitchFamily="18" charset="-128"/>
            </a:endParaRPr>
          </a:p>
        </p:txBody>
      </p:sp>
      <p:sp>
        <p:nvSpPr>
          <p:cNvPr id="5" name="正方形/長方形 4"/>
          <p:cNvSpPr/>
          <p:nvPr/>
        </p:nvSpPr>
        <p:spPr>
          <a:xfrm>
            <a:off x="683568" y="4509120"/>
            <a:ext cx="8136904" cy="2088232"/>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sz="1600" dirty="0" smtClean="0">
                <a:solidFill>
                  <a:schemeClr val="tx1"/>
                </a:solidFill>
                <a:latin typeface="ＭＳ Ｐ明朝" pitchFamily="18" charset="-128"/>
                <a:ea typeface="ＭＳ Ｐ明朝" pitchFamily="18" charset="-128"/>
              </a:rPr>
              <a:t>企業の能力主義管理という企業競争の論理が、国際的次元にエスカレートして、国際化の中でナショナリズム化していくという問題</a:t>
            </a:r>
          </a:p>
          <a:p>
            <a:r>
              <a:rPr lang="ja-JP" altLang="en-US" sz="1600" dirty="0" smtClean="0">
                <a:solidFill>
                  <a:schemeClr val="tx1"/>
                </a:solidFill>
                <a:latin typeface="ＭＳ Ｐ明朝" pitchFamily="18" charset="-128"/>
                <a:ea typeface="ＭＳ Ｐ明朝" pitchFamily="18" charset="-128"/>
                <a:sym typeface="Wingdings"/>
              </a:rPr>
              <a:t></a:t>
            </a:r>
            <a:r>
              <a:rPr lang="ja-JP" altLang="ja-JP" sz="1600" dirty="0" smtClean="0">
                <a:solidFill>
                  <a:schemeClr val="tx1"/>
                </a:solidFill>
                <a:latin typeface="ＭＳ Ｐ明朝" pitchFamily="18" charset="-128"/>
                <a:ea typeface="ＭＳ Ｐ明朝" pitchFamily="18" charset="-128"/>
              </a:rPr>
              <a:t>好むと好まざるとにかかわらず、わが国の経済進出が途上国への経済的侵略的加害者の</a:t>
            </a:r>
            <a:r>
              <a:rPr lang="ja-JP" altLang="en-US" sz="1600" dirty="0" smtClean="0">
                <a:solidFill>
                  <a:schemeClr val="tx1"/>
                </a:solidFill>
                <a:latin typeface="ＭＳ Ｐ明朝" pitchFamily="18" charset="-128"/>
                <a:ea typeface="ＭＳ Ｐ明朝" pitchFamily="18" charset="-128"/>
              </a:rPr>
              <a:t>　</a:t>
            </a:r>
            <a:endParaRPr lang="en-US" altLang="ja-JP" sz="1600" dirty="0" smtClean="0">
              <a:solidFill>
                <a:schemeClr val="tx1"/>
              </a:solidFill>
              <a:latin typeface="ＭＳ Ｐ明朝" pitchFamily="18" charset="-128"/>
              <a:ea typeface="ＭＳ Ｐ明朝" pitchFamily="18" charset="-128"/>
            </a:endParaRPr>
          </a:p>
          <a:p>
            <a:r>
              <a:rPr lang="ja-JP" altLang="en-US" sz="1600" dirty="0" smtClean="0">
                <a:solidFill>
                  <a:schemeClr val="tx1"/>
                </a:solidFill>
                <a:latin typeface="ＭＳ Ｐ明朝" pitchFamily="18" charset="-128"/>
                <a:ea typeface="ＭＳ Ｐ明朝" pitchFamily="18" charset="-128"/>
              </a:rPr>
              <a:t>　</a:t>
            </a:r>
            <a:r>
              <a:rPr lang="ja-JP" altLang="ja-JP" sz="1600" dirty="0" smtClean="0">
                <a:solidFill>
                  <a:schemeClr val="tx1"/>
                </a:solidFill>
                <a:latin typeface="ＭＳ Ｐ明朝" pitchFamily="18" charset="-128"/>
                <a:ea typeface="ＭＳ Ｐ明朝" pitchFamily="18" charset="-128"/>
              </a:rPr>
              <a:t>役割を果たす条件は、たんに国家レベルの問題ではなく、個々の企業のビヘイビア（行動、</a:t>
            </a:r>
            <a:endParaRPr lang="en-US" altLang="ja-JP" sz="1600" dirty="0" smtClean="0">
              <a:solidFill>
                <a:schemeClr val="tx1"/>
              </a:solidFill>
              <a:latin typeface="ＭＳ Ｐ明朝" pitchFamily="18" charset="-128"/>
              <a:ea typeface="ＭＳ Ｐ明朝" pitchFamily="18" charset="-128"/>
            </a:endParaRPr>
          </a:p>
          <a:p>
            <a:r>
              <a:rPr lang="ja-JP" altLang="en-US" sz="1600" dirty="0" smtClean="0">
                <a:solidFill>
                  <a:schemeClr val="tx1"/>
                </a:solidFill>
                <a:latin typeface="ＭＳ Ｐ明朝" pitchFamily="18" charset="-128"/>
                <a:ea typeface="ＭＳ Ｐ明朝" pitchFamily="18" charset="-128"/>
              </a:rPr>
              <a:t>　</a:t>
            </a:r>
            <a:r>
              <a:rPr lang="ja-JP" altLang="ja-JP" sz="1600" dirty="0" smtClean="0">
                <a:solidFill>
                  <a:schemeClr val="tx1"/>
                </a:solidFill>
                <a:latin typeface="ＭＳ Ｐ明朝" pitchFamily="18" charset="-128"/>
                <a:ea typeface="ＭＳ Ｐ明朝" pitchFamily="18" charset="-128"/>
              </a:rPr>
              <a:t>振る舞い）の問題であり、労働者の問題であり、労働組合の問題である。日本と言うナショ</a:t>
            </a:r>
            <a:endParaRPr lang="en-US" altLang="ja-JP" sz="1600" dirty="0" smtClean="0">
              <a:solidFill>
                <a:schemeClr val="tx1"/>
              </a:solidFill>
              <a:latin typeface="ＭＳ Ｐ明朝" pitchFamily="18" charset="-128"/>
              <a:ea typeface="ＭＳ Ｐ明朝" pitchFamily="18" charset="-128"/>
            </a:endParaRPr>
          </a:p>
          <a:p>
            <a:r>
              <a:rPr lang="ja-JP" altLang="en-US" sz="1600" dirty="0" smtClean="0">
                <a:solidFill>
                  <a:schemeClr val="tx1"/>
                </a:solidFill>
                <a:latin typeface="ＭＳ Ｐ明朝" pitchFamily="18" charset="-128"/>
                <a:ea typeface="ＭＳ Ｐ明朝" pitchFamily="18" charset="-128"/>
              </a:rPr>
              <a:t>　</a:t>
            </a:r>
            <a:r>
              <a:rPr lang="ja-JP" altLang="ja-JP" sz="1600" dirty="0" smtClean="0">
                <a:solidFill>
                  <a:schemeClr val="tx1"/>
                </a:solidFill>
                <a:latin typeface="ＭＳ Ｐ明朝" pitchFamily="18" charset="-128"/>
                <a:ea typeface="ＭＳ Ｐ明朝" pitchFamily="18" charset="-128"/>
              </a:rPr>
              <a:t>ナリズムを意識した上でのナショナリズムの克服が基本となる。</a:t>
            </a:r>
            <a:r>
              <a:rPr lang="en-US" altLang="ja-JP" sz="1600" dirty="0" smtClean="0">
                <a:solidFill>
                  <a:schemeClr val="tx1"/>
                </a:solidFill>
                <a:latin typeface="ＭＳ Ｐ明朝" pitchFamily="18" charset="-128"/>
                <a:ea typeface="ＭＳ Ｐ明朝" pitchFamily="18" charset="-128"/>
              </a:rPr>
              <a:t> </a:t>
            </a:r>
            <a:endParaRPr lang="ja-JP" altLang="ja-JP" sz="1600" dirty="0" smtClean="0">
              <a:solidFill>
                <a:schemeClr val="tx1"/>
              </a:solidFill>
              <a:latin typeface="ＭＳ Ｐ明朝" pitchFamily="18" charset="-128"/>
              <a:ea typeface="ＭＳ Ｐ明朝" pitchFamily="18" charset="-128"/>
            </a:endParaRPr>
          </a:p>
          <a:p>
            <a:r>
              <a:rPr lang="ja-JP" altLang="ja-JP" sz="1600" dirty="0" smtClean="0">
                <a:solidFill>
                  <a:schemeClr val="tx1"/>
                </a:solidFill>
                <a:latin typeface="ＭＳ Ｐ明朝" pitchFamily="18" charset="-128"/>
                <a:ea typeface="ＭＳ Ｐ明朝" pitchFamily="18" charset="-128"/>
              </a:rPr>
              <a:t>まとめ　能力主義→企業主義→ナショナリズムへの対抗は労働組合運動が明確な意識</a:t>
            </a:r>
            <a:r>
              <a:rPr lang="ja-JP" altLang="ja-JP" sz="1600" dirty="0" smtClean="0">
                <a:solidFill>
                  <a:schemeClr val="tx1"/>
                </a:solidFill>
                <a:latin typeface="ＭＳ Ｐ明朝" pitchFamily="18" charset="-128"/>
                <a:ea typeface="ＭＳ Ｐ明朝" pitchFamily="18" charset="-128"/>
              </a:rPr>
              <a:t>を持たない</a:t>
            </a:r>
            <a:r>
              <a:rPr lang="ja-JP" altLang="ja-JP" sz="1600" dirty="0" smtClean="0">
                <a:solidFill>
                  <a:schemeClr val="tx1"/>
                </a:solidFill>
                <a:latin typeface="ＭＳ Ｐ明朝" pitchFamily="18" charset="-128"/>
                <a:ea typeface="ＭＳ Ｐ明朝" pitchFamily="18" charset="-128"/>
              </a:rPr>
              <a:t>限り困難である。</a:t>
            </a:r>
            <a:endParaRPr kumimoji="1" lang="ja-JP" altLang="en-US" sz="1600" dirty="0">
              <a:solidFill>
                <a:schemeClr val="tx1"/>
              </a:solidFill>
              <a:latin typeface="ＭＳ Ｐ明朝" pitchFamily="18" charset="-128"/>
              <a:ea typeface="ＭＳ Ｐ明朝" pitchFamily="18" charset="-128"/>
            </a:endParaRPr>
          </a:p>
        </p:txBody>
      </p:sp>
      <p:sp>
        <p:nvSpPr>
          <p:cNvPr id="6" name="角丸四角形 5"/>
          <p:cNvSpPr/>
          <p:nvPr/>
        </p:nvSpPr>
        <p:spPr>
          <a:xfrm>
            <a:off x="899592" y="260648"/>
            <a:ext cx="4968552" cy="792088"/>
          </a:xfrm>
          <a:prstGeom prst="roundRect">
            <a:avLst/>
          </a:prstGeom>
          <a:solidFill>
            <a:schemeClr val="tx2"/>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bg1"/>
                </a:solidFill>
                <a:latin typeface="ＭＳ Ｐ明朝" pitchFamily="18" charset="-128"/>
                <a:ea typeface="ＭＳ Ｐ明朝" pitchFamily="18" charset="-128"/>
              </a:rPr>
              <a:t>実は労働組合にも鋭く問題が提起されている！</a:t>
            </a:r>
            <a:endParaRPr kumimoji="1" lang="ja-JP" altLang="en-US" dirty="0">
              <a:solidFill>
                <a:schemeClr val="bg1"/>
              </a:solidFill>
              <a:latin typeface="ＭＳ Ｐ明朝" pitchFamily="18" charset="-128"/>
              <a:ea typeface="ＭＳ Ｐ明朝" pitchFamily="18" charset="-128"/>
            </a:endParaRPr>
          </a:p>
        </p:txBody>
      </p:sp>
      <p:sp>
        <p:nvSpPr>
          <p:cNvPr id="7" name="スライド番号プレースホルダ 6"/>
          <p:cNvSpPr>
            <a:spLocks noGrp="1"/>
          </p:cNvSpPr>
          <p:nvPr>
            <p:ph type="sldNum" sz="quarter" idx="12"/>
          </p:nvPr>
        </p:nvSpPr>
        <p:spPr/>
        <p:txBody>
          <a:bodyPr/>
          <a:lstStyle/>
          <a:p>
            <a:fld id="{1AD93096-5B34-4342-9326-69289CEAE4C2}" type="slidenum">
              <a:rPr lang="en-US" altLang="ja-JP" smtClean="0"/>
              <a:pPr/>
              <a:t>4</a:t>
            </a:fld>
            <a:endParaRPr kumimoji="1" lang="ja-JP"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14400" y="188640"/>
            <a:ext cx="5241776" cy="720080"/>
          </a:xfrm>
        </p:spPr>
        <p:txBody>
          <a:bodyPr/>
          <a:lstStyle/>
          <a:p>
            <a:r>
              <a:rPr kumimoji="1" lang="ja-JP" altLang="en-US" sz="1800" dirty="0" smtClean="0">
                <a:effectLst/>
                <a:latin typeface="AR P丸ゴシック体M" pitchFamily="50" charset="-128"/>
                <a:ea typeface="AR P丸ゴシック体M" pitchFamily="50" charset="-128"/>
              </a:rPr>
              <a:t>　</a:t>
            </a:r>
            <a:r>
              <a:rPr kumimoji="1" lang="ja-JP" altLang="en-US" sz="1200" dirty="0" smtClean="0">
                <a:effectLst/>
                <a:latin typeface="ＭＳ Ｐ明朝" pitchFamily="18" charset="-128"/>
                <a:ea typeface="ＭＳ Ｐ明朝" pitchFamily="18" charset="-128"/>
              </a:rPr>
              <a:t>日本</a:t>
            </a:r>
            <a:r>
              <a:rPr lang="ja-JP" altLang="en-US" sz="1200" dirty="0" smtClean="0">
                <a:effectLst/>
                <a:latin typeface="ＭＳ Ｐ明朝" pitchFamily="18" charset="-128"/>
                <a:ea typeface="ＭＳ Ｐ明朝" pitchFamily="18" charset="-128"/>
              </a:rPr>
              <a:t>社会の現実</a:t>
            </a:r>
            <a:r>
              <a:rPr lang="en-US" altLang="ja-JP" sz="1800" dirty="0" smtClean="0">
                <a:effectLst/>
                <a:latin typeface="ＭＳ Ｐ明朝" pitchFamily="18" charset="-128"/>
                <a:ea typeface="ＭＳ Ｐ明朝" pitchFamily="18" charset="-128"/>
              </a:rPr>
              <a:t/>
            </a:r>
            <a:br>
              <a:rPr lang="en-US" altLang="ja-JP" sz="1800" dirty="0" smtClean="0">
                <a:effectLst/>
                <a:latin typeface="ＭＳ Ｐ明朝" pitchFamily="18" charset="-128"/>
                <a:ea typeface="ＭＳ Ｐ明朝" pitchFamily="18" charset="-128"/>
              </a:rPr>
            </a:br>
            <a:r>
              <a:rPr lang="ja-JP" altLang="en-US" sz="1800" dirty="0" smtClean="0">
                <a:effectLst/>
                <a:latin typeface="ＭＳ Ｐ明朝" pitchFamily="18" charset="-128"/>
                <a:ea typeface="ＭＳ Ｐ明朝" pitchFamily="18" charset="-128"/>
              </a:rPr>
              <a:t>　亀裂と分断が固定化し、拡大している </a:t>
            </a:r>
            <a:r>
              <a:rPr lang="en-US" altLang="ja-JP" sz="1050" dirty="0" smtClean="0">
                <a:effectLst/>
                <a:latin typeface="ＭＳ Ｐ明朝" pitchFamily="18" charset="-128"/>
                <a:ea typeface="ＭＳ Ｐ明朝" pitchFamily="18" charset="-128"/>
              </a:rPr>
              <a:t>(</a:t>
            </a:r>
            <a:r>
              <a:rPr lang="ja-JP" altLang="en-US" sz="1050" dirty="0" smtClean="0">
                <a:effectLst/>
                <a:latin typeface="ＭＳ Ｐ明朝" pitchFamily="18" charset="-128"/>
                <a:ea typeface="ＭＳ Ｐ明朝" pitchFamily="18" charset="-128"/>
              </a:rPr>
              <a:t>宮本太郎）</a:t>
            </a:r>
            <a:r>
              <a:rPr lang="en-US" altLang="ja-JP" sz="1050" dirty="0" smtClean="0">
                <a:effectLst/>
                <a:latin typeface="ＭＳ Ｐ明朝" pitchFamily="18" charset="-128"/>
                <a:ea typeface="ＭＳ Ｐ明朝" pitchFamily="18" charset="-128"/>
              </a:rPr>
              <a:t/>
            </a:r>
            <a:br>
              <a:rPr lang="en-US" altLang="ja-JP" sz="1050" dirty="0" smtClean="0">
                <a:effectLst/>
                <a:latin typeface="ＭＳ Ｐ明朝" pitchFamily="18" charset="-128"/>
                <a:ea typeface="ＭＳ Ｐ明朝" pitchFamily="18" charset="-128"/>
              </a:rPr>
            </a:br>
            <a:r>
              <a:rPr kumimoji="1" lang="ja-JP" altLang="en-US" sz="1800" dirty="0" smtClean="0">
                <a:effectLst/>
                <a:latin typeface="AR P丸ゴシック体M" pitchFamily="50" charset="-128"/>
                <a:ea typeface="AR P丸ゴシック体M" pitchFamily="50" charset="-128"/>
              </a:rPr>
              <a:t>　</a:t>
            </a:r>
            <a:endParaRPr kumimoji="1" lang="ja-JP" altLang="en-US" sz="1400" dirty="0">
              <a:solidFill>
                <a:schemeClr val="tx1"/>
              </a:solidFill>
              <a:effectLst/>
              <a:latin typeface="AR P丸ゴシック体M" pitchFamily="50" charset="-128"/>
              <a:ea typeface="AR P丸ゴシック体M" pitchFamily="50" charset="-128"/>
            </a:endParaRPr>
          </a:p>
        </p:txBody>
      </p:sp>
      <p:sp>
        <p:nvSpPr>
          <p:cNvPr id="3" name="コンテンツ プレースホルダ 2"/>
          <p:cNvSpPr>
            <a:spLocks noGrp="1"/>
          </p:cNvSpPr>
          <p:nvPr>
            <p:ph idx="1"/>
          </p:nvPr>
        </p:nvSpPr>
        <p:spPr>
          <a:xfrm>
            <a:off x="914400" y="5445224"/>
            <a:ext cx="7772400" cy="910336"/>
          </a:xfrm>
        </p:spPr>
        <p:txBody>
          <a:bodyPr/>
          <a:lstStyle/>
          <a:p>
            <a:endParaRPr kumimoji="1" lang="en-US" altLang="ja-JP" dirty="0" smtClean="0"/>
          </a:p>
          <a:p>
            <a:pPr>
              <a:buNone/>
            </a:pPr>
            <a:endParaRPr kumimoji="1" lang="ja-JP" altLang="en-US" dirty="0"/>
          </a:p>
        </p:txBody>
      </p:sp>
      <p:sp>
        <p:nvSpPr>
          <p:cNvPr id="5" name="正方形/長方形 4"/>
          <p:cNvSpPr/>
          <p:nvPr/>
        </p:nvSpPr>
        <p:spPr>
          <a:xfrm>
            <a:off x="755576" y="1052736"/>
            <a:ext cx="5688632" cy="540060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200" b="1" dirty="0" smtClean="0">
              <a:solidFill>
                <a:schemeClr val="bg1"/>
              </a:solidFill>
              <a:latin typeface="AR P丸ゴシック体M" pitchFamily="50" charset="-128"/>
              <a:ea typeface="AR P丸ゴシック体M" pitchFamily="50" charset="-128"/>
            </a:endParaRPr>
          </a:p>
          <a:p>
            <a:r>
              <a:rPr lang="en-US" altLang="ja-JP" dirty="0" smtClean="0">
                <a:solidFill>
                  <a:schemeClr val="tx1"/>
                </a:solidFill>
                <a:latin typeface="ＭＳ Ｐ明朝" pitchFamily="18" charset="-128"/>
                <a:ea typeface="ＭＳ Ｐ明朝" pitchFamily="18" charset="-128"/>
              </a:rPr>
              <a:t>〔</a:t>
            </a:r>
            <a:r>
              <a:rPr lang="ja-JP" altLang="en-US" dirty="0" smtClean="0">
                <a:solidFill>
                  <a:schemeClr val="tx1"/>
                </a:solidFill>
                <a:latin typeface="ＭＳ Ｐ明朝" pitchFamily="18" charset="-128"/>
                <a:ea typeface="ＭＳ Ｐ明朝" pitchFamily="18" charset="-128"/>
              </a:rPr>
              <a:t>分断</a:t>
            </a:r>
            <a:r>
              <a:rPr kumimoji="1" lang="ja-JP" altLang="en-US" dirty="0" smtClean="0">
                <a:solidFill>
                  <a:schemeClr val="tx1"/>
                </a:solidFill>
                <a:latin typeface="ＭＳ Ｐ明朝" pitchFamily="18" charset="-128"/>
                <a:ea typeface="ＭＳ Ｐ明朝" pitchFamily="18" charset="-128"/>
              </a:rPr>
              <a:t>社会</a:t>
            </a:r>
            <a:r>
              <a:rPr kumimoji="1" lang="en-US" altLang="ja-JP" dirty="0" smtClean="0">
                <a:solidFill>
                  <a:schemeClr val="tx1"/>
                </a:solidFill>
                <a:latin typeface="ＭＳ Ｐ明朝" pitchFamily="18" charset="-128"/>
                <a:ea typeface="ＭＳ Ｐ明朝" pitchFamily="18" charset="-128"/>
              </a:rPr>
              <a:t>〕</a:t>
            </a:r>
            <a:r>
              <a:rPr kumimoji="1" lang="ja-JP" altLang="en-US" sz="1200" dirty="0" smtClean="0">
                <a:solidFill>
                  <a:schemeClr val="tx1"/>
                </a:solidFill>
                <a:latin typeface="ＭＳ Ｐ明朝" pitchFamily="18" charset="-128"/>
                <a:ea typeface="ＭＳ Ｐ明朝" pitchFamily="18" charset="-128"/>
              </a:rPr>
              <a:t>－亀裂と分断は、企業のグローバル市場へ組み込まれ方や雇用上の地位、ジェンダーやエスニシティが絡み合いながら拡大している。</a:t>
            </a:r>
            <a:endParaRPr kumimoji="1" lang="en-US" altLang="ja-JP" sz="1200" dirty="0" smtClean="0">
              <a:solidFill>
                <a:schemeClr val="tx1"/>
              </a:solidFill>
              <a:latin typeface="ＭＳ Ｐ明朝" pitchFamily="18" charset="-128"/>
              <a:ea typeface="ＭＳ Ｐ明朝" pitchFamily="18" charset="-128"/>
            </a:endParaRPr>
          </a:p>
          <a:p>
            <a:endParaRPr kumimoji="1" lang="en-US" altLang="ja-JP" sz="1200" dirty="0" smtClean="0">
              <a:solidFill>
                <a:schemeClr val="tx1"/>
              </a:solidFill>
              <a:latin typeface="ＭＳ Ｐ明朝" pitchFamily="18" charset="-128"/>
              <a:ea typeface="ＭＳ Ｐ明朝" pitchFamily="18" charset="-128"/>
            </a:endParaRPr>
          </a:p>
          <a:p>
            <a:r>
              <a:rPr lang="en-US" altLang="ja-JP" sz="1200" dirty="0" smtClean="0">
                <a:solidFill>
                  <a:schemeClr val="tx1"/>
                </a:solidFill>
                <a:latin typeface="ＭＳ Ｐ明朝" pitchFamily="18" charset="-128"/>
                <a:ea typeface="ＭＳ Ｐ明朝" pitchFamily="18" charset="-128"/>
                <a:sym typeface="Wingdings"/>
              </a:rPr>
              <a:t></a:t>
            </a:r>
            <a:r>
              <a:rPr lang="ja-JP" altLang="en-US" sz="1200" dirty="0" smtClean="0">
                <a:solidFill>
                  <a:schemeClr val="tx1"/>
                </a:solidFill>
                <a:latin typeface="ＭＳ Ｐ明朝" pitchFamily="18" charset="-128"/>
                <a:ea typeface="ＭＳ Ｐ明朝" pitchFamily="18" charset="-128"/>
                <a:sym typeface="Wingdings"/>
              </a:rPr>
              <a:t>正規の</a:t>
            </a:r>
            <a:r>
              <a:rPr lang="en-US" altLang="ja-JP" sz="1200" dirty="0" smtClean="0">
                <a:solidFill>
                  <a:schemeClr val="tx1"/>
                </a:solidFill>
                <a:latin typeface="ＭＳ Ｐ明朝" pitchFamily="18" charset="-128"/>
                <a:ea typeface="ＭＳ Ｐ明朝" pitchFamily="18" charset="-128"/>
                <a:sym typeface="Wingdings"/>
              </a:rPr>
              <a:t>70</a:t>
            </a:r>
            <a:r>
              <a:rPr lang="ja-JP" altLang="en-US" sz="1200" dirty="0" smtClean="0">
                <a:solidFill>
                  <a:schemeClr val="tx1"/>
                </a:solidFill>
                <a:latin typeface="ＭＳ Ｐ明朝" pitchFamily="18" charset="-128"/>
                <a:ea typeface="ＭＳ Ｐ明朝" pitchFamily="18" charset="-128"/>
                <a:sym typeface="Wingdings"/>
              </a:rPr>
              <a:t>％ 以上が年収</a:t>
            </a:r>
            <a:r>
              <a:rPr lang="en-US" altLang="ja-JP" sz="1200" dirty="0" smtClean="0">
                <a:solidFill>
                  <a:schemeClr val="tx1"/>
                </a:solidFill>
                <a:latin typeface="ＭＳ Ｐ明朝" pitchFamily="18" charset="-128"/>
                <a:ea typeface="ＭＳ Ｐ明朝" pitchFamily="18" charset="-128"/>
                <a:sym typeface="Wingdings"/>
              </a:rPr>
              <a:t>300</a:t>
            </a:r>
            <a:r>
              <a:rPr lang="ja-JP" altLang="en-US" sz="1200" dirty="0" smtClean="0">
                <a:solidFill>
                  <a:schemeClr val="tx1"/>
                </a:solidFill>
                <a:latin typeface="ＭＳ Ｐ明朝" pitchFamily="18" charset="-128"/>
                <a:ea typeface="ＭＳ Ｐ明朝" pitchFamily="18" charset="-128"/>
                <a:sym typeface="Wingdings"/>
              </a:rPr>
              <a:t>万円、</a:t>
            </a:r>
            <a:r>
              <a:rPr lang="en-US" altLang="ja-JP" sz="1200" dirty="0" smtClean="0">
                <a:solidFill>
                  <a:schemeClr val="tx1"/>
                </a:solidFill>
                <a:latin typeface="ＭＳ Ｐ明朝" pitchFamily="18" charset="-128"/>
                <a:ea typeface="ＭＳ Ｐ明朝" pitchFamily="18" charset="-128"/>
                <a:sym typeface="Wingdings"/>
              </a:rPr>
              <a:t>50</a:t>
            </a:r>
            <a:r>
              <a:rPr lang="ja-JP" altLang="en-US" sz="1200" dirty="0" smtClean="0">
                <a:solidFill>
                  <a:schemeClr val="tx1"/>
                </a:solidFill>
                <a:latin typeface="ＭＳ Ｐ明朝" pitchFamily="18" charset="-128"/>
                <a:ea typeface="ＭＳ Ｐ明朝" pitchFamily="18" charset="-128"/>
                <a:sym typeface="Wingdings"/>
              </a:rPr>
              <a:t>％近くが</a:t>
            </a:r>
            <a:r>
              <a:rPr lang="en-US" altLang="ja-JP" sz="1200" dirty="0" smtClean="0">
                <a:solidFill>
                  <a:schemeClr val="tx1"/>
                </a:solidFill>
                <a:latin typeface="ＭＳ Ｐ明朝" pitchFamily="18" charset="-128"/>
                <a:ea typeface="ＭＳ Ｐ明朝" pitchFamily="18" charset="-128"/>
                <a:sym typeface="Wingdings"/>
              </a:rPr>
              <a:t>400</a:t>
            </a:r>
            <a:r>
              <a:rPr lang="ja-JP" altLang="en-US" sz="1200" dirty="0" smtClean="0">
                <a:solidFill>
                  <a:schemeClr val="tx1"/>
                </a:solidFill>
                <a:latin typeface="ＭＳ Ｐ明朝" pitchFamily="18" charset="-128"/>
                <a:ea typeface="ＭＳ Ｐ明朝" pitchFamily="18" charset="-128"/>
                <a:sym typeface="Wingdings"/>
              </a:rPr>
              <a:t>万円以上。パートは</a:t>
            </a:r>
            <a:r>
              <a:rPr lang="en-US" altLang="ja-JP" sz="1200" dirty="0" smtClean="0">
                <a:solidFill>
                  <a:schemeClr val="tx1"/>
                </a:solidFill>
                <a:latin typeface="ＭＳ Ｐ明朝" pitchFamily="18" charset="-128"/>
                <a:ea typeface="ＭＳ Ｐ明朝" pitchFamily="18" charset="-128"/>
                <a:sym typeface="Wingdings"/>
              </a:rPr>
              <a:t>89.9</a:t>
            </a:r>
            <a:r>
              <a:rPr lang="ja-JP" altLang="en-US" sz="1200" dirty="0" smtClean="0">
                <a:solidFill>
                  <a:schemeClr val="tx1"/>
                </a:solidFill>
                <a:latin typeface="ＭＳ Ｐ明朝" pitchFamily="18" charset="-128"/>
                <a:ea typeface="ＭＳ Ｐ明朝" pitchFamily="18" charset="-128"/>
                <a:sym typeface="Wingdings"/>
              </a:rPr>
              <a:t>％、派</a:t>
            </a:r>
            <a:endParaRPr lang="en-US" altLang="ja-JP" sz="1200" dirty="0" smtClean="0">
              <a:solidFill>
                <a:schemeClr val="tx1"/>
              </a:solidFill>
              <a:latin typeface="ＭＳ Ｐ明朝" pitchFamily="18" charset="-128"/>
              <a:ea typeface="ＭＳ Ｐ明朝" pitchFamily="18" charset="-128"/>
              <a:sym typeface="Wingdings"/>
            </a:endParaRPr>
          </a:p>
          <a:p>
            <a:r>
              <a:rPr lang="ja-JP" altLang="en-US" sz="1200" dirty="0" smtClean="0">
                <a:solidFill>
                  <a:schemeClr val="tx1"/>
                </a:solidFill>
                <a:latin typeface="ＭＳ Ｐ明朝" pitchFamily="18" charset="-128"/>
                <a:ea typeface="ＭＳ Ｐ明朝" pitchFamily="18" charset="-128"/>
                <a:sym typeface="Wingdings"/>
              </a:rPr>
              <a:t>　遣は</a:t>
            </a:r>
            <a:r>
              <a:rPr lang="en-US" altLang="ja-JP" sz="1200" dirty="0" smtClean="0">
                <a:solidFill>
                  <a:schemeClr val="tx1"/>
                </a:solidFill>
                <a:latin typeface="ＭＳ Ｐ明朝" pitchFamily="18" charset="-128"/>
                <a:ea typeface="ＭＳ Ｐ明朝" pitchFamily="18" charset="-128"/>
                <a:sym typeface="Wingdings"/>
              </a:rPr>
              <a:t>50.3</a:t>
            </a:r>
            <a:r>
              <a:rPr lang="ja-JP" altLang="en-US" sz="1200" dirty="0" smtClean="0">
                <a:solidFill>
                  <a:schemeClr val="tx1"/>
                </a:solidFill>
                <a:latin typeface="ＭＳ Ｐ明朝" pitchFamily="18" charset="-128"/>
                <a:ea typeface="ＭＳ Ｐ明朝" pitchFamily="18" charset="-128"/>
                <a:sym typeface="Wingdings"/>
              </a:rPr>
              <a:t>％が年収</a:t>
            </a:r>
            <a:r>
              <a:rPr lang="en-US" altLang="ja-JP" sz="1200" dirty="0" smtClean="0">
                <a:solidFill>
                  <a:schemeClr val="tx1"/>
                </a:solidFill>
                <a:latin typeface="ＭＳ Ｐ明朝" pitchFamily="18" charset="-128"/>
                <a:ea typeface="ＭＳ Ｐ明朝" pitchFamily="18" charset="-128"/>
                <a:sym typeface="Wingdings"/>
              </a:rPr>
              <a:t>100</a:t>
            </a:r>
            <a:r>
              <a:rPr lang="ja-JP" altLang="en-US" sz="1200" dirty="0" smtClean="0">
                <a:solidFill>
                  <a:schemeClr val="tx1"/>
                </a:solidFill>
                <a:latin typeface="ＭＳ Ｐ明朝" pitchFamily="18" charset="-128"/>
                <a:ea typeface="ＭＳ Ｐ明朝" pitchFamily="18" charset="-128"/>
                <a:sym typeface="Wingdings"/>
              </a:rPr>
              <a:t>万円未満。注</a:t>
            </a:r>
            <a:endParaRPr lang="en-US" altLang="ja-JP" sz="1200" dirty="0" smtClean="0">
              <a:solidFill>
                <a:schemeClr val="tx1"/>
              </a:solidFill>
              <a:latin typeface="ＭＳ Ｐ明朝" pitchFamily="18" charset="-128"/>
              <a:ea typeface="ＭＳ Ｐ明朝" pitchFamily="18" charset="-128"/>
              <a:sym typeface="Wingdings"/>
            </a:endParaRPr>
          </a:p>
          <a:p>
            <a:r>
              <a:rPr lang="en-US" altLang="ja-JP" sz="1200" dirty="0" smtClean="0">
                <a:solidFill>
                  <a:schemeClr val="tx1"/>
                </a:solidFill>
                <a:latin typeface="ＭＳ Ｐ明朝" pitchFamily="18" charset="-128"/>
                <a:ea typeface="ＭＳ Ｐ明朝" pitchFamily="18" charset="-128"/>
                <a:sym typeface="Wingdings"/>
              </a:rPr>
              <a:t></a:t>
            </a:r>
            <a:r>
              <a:rPr lang="ja-JP" altLang="en-US" sz="1200" dirty="0" smtClean="0">
                <a:solidFill>
                  <a:schemeClr val="tx1"/>
                </a:solidFill>
                <a:latin typeface="ＭＳ Ｐ明朝" pitchFamily="18" charset="-128"/>
                <a:ea typeface="ＭＳ Ｐ明朝" pitchFamily="18" charset="-128"/>
                <a:sym typeface="Wingdings"/>
              </a:rPr>
              <a:t>「グローバル経済圏企業」</a:t>
            </a:r>
            <a:r>
              <a:rPr lang="en-US" altLang="ja-JP" sz="1200" dirty="0" smtClean="0">
                <a:solidFill>
                  <a:schemeClr val="tx1"/>
                </a:solidFill>
                <a:latin typeface="ＭＳ Ｐ明朝" pitchFamily="18" charset="-128"/>
                <a:ea typeface="ＭＳ Ｐ明朝" pitchFamily="18" charset="-128"/>
                <a:sym typeface="Wingdings"/>
              </a:rPr>
              <a:t>(</a:t>
            </a:r>
            <a:r>
              <a:rPr lang="ja-JP" altLang="en-US" sz="1200" dirty="0" smtClean="0">
                <a:solidFill>
                  <a:schemeClr val="tx1"/>
                </a:solidFill>
                <a:latin typeface="ＭＳ Ｐ明朝" pitchFamily="18" charset="-128"/>
                <a:ea typeface="ＭＳ Ｐ明朝" pitchFamily="18" charset="-128"/>
                <a:sym typeface="Wingdings"/>
              </a:rPr>
              <a:t>拡大する新興国市場とつながる）「ドメスティック経済</a:t>
            </a:r>
            <a:endParaRPr lang="en-US" altLang="ja-JP" sz="1200" dirty="0" smtClean="0">
              <a:solidFill>
                <a:schemeClr val="tx1"/>
              </a:solidFill>
              <a:latin typeface="ＭＳ Ｐ明朝" pitchFamily="18" charset="-128"/>
              <a:ea typeface="ＭＳ Ｐ明朝" pitchFamily="18" charset="-128"/>
              <a:sym typeface="Wingdings"/>
            </a:endParaRPr>
          </a:p>
          <a:p>
            <a:r>
              <a:rPr lang="ja-JP" altLang="en-US" sz="1200" dirty="0" smtClean="0">
                <a:solidFill>
                  <a:schemeClr val="tx1"/>
                </a:solidFill>
                <a:latin typeface="ＭＳ Ｐ明朝" pitchFamily="18" charset="-128"/>
                <a:ea typeface="ＭＳ Ｐ明朝" pitchFamily="18" charset="-128"/>
                <a:sym typeface="Wingdings"/>
              </a:rPr>
              <a:t>　圏企業」</a:t>
            </a:r>
            <a:r>
              <a:rPr lang="en-US" altLang="ja-JP" sz="1200" dirty="0" smtClean="0">
                <a:solidFill>
                  <a:schemeClr val="tx1"/>
                </a:solidFill>
                <a:latin typeface="ＭＳ Ｐ明朝" pitchFamily="18" charset="-128"/>
                <a:ea typeface="ＭＳ Ｐ明朝" pitchFamily="18" charset="-128"/>
                <a:sym typeface="Wingdings"/>
              </a:rPr>
              <a:t>(</a:t>
            </a:r>
            <a:r>
              <a:rPr lang="ja-JP" altLang="en-US" sz="1200" dirty="0" smtClean="0">
                <a:solidFill>
                  <a:schemeClr val="tx1"/>
                </a:solidFill>
                <a:latin typeface="ＭＳ Ｐ明朝" pitchFamily="18" charset="-128"/>
                <a:ea typeface="ＭＳ Ｐ明朝" pitchFamily="18" charset="-128"/>
                <a:sym typeface="Wingdings"/>
              </a:rPr>
              <a:t>市場が国内）の成長率の違い。（</a:t>
            </a:r>
            <a:r>
              <a:rPr lang="en-US" altLang="ja-JP" sz="1200" dirty="0" smtClean="0">
                <a:solidFill>
                  <a:schemeClr val="tx1"/>
                </a:solidFill>
                <a:latin typeface="ＭＳ Ｐ明朝" pitchFamily="18" charset="-128"/>
                <a:ea typeface="ＭＳ Ｐ明朝" pitchFamily="18" charset="-128"/>
                <a:sym typeface="Wingdings"/>
              </a:rPr>
              <a:t>9.5</a:t>
            </a:r>
            <a:r>
              <a:rPr lang="ja-JP" altLang="en-US" sz="1200" dirty="0" smtClean="0">
                <a:solidFill>
                  <a:schemeClr val="tx1"/>
                </a:solidFill>
                <a:latin typeface="ＭＳ Ｐ明朝" pitchFamily="18" charset="-128"/>
                <a:ea typeface="ＭＳ Ｐ明朝" pitchFamily="18" charset="-128"/>
                <a:sym typeface="Wingdings"/>
              </a:rPr>
              <a:t>％、－</a:t>
            </a:r>
            <a:r>
              <a:rPr lang="en-US" altLang="ja-JP" sz="1200" dirty="0" smtClean="0">
                <a:solidFill>
                  <a:schemeClr val="tx1"/>
                </a:solidFill>
                <a:latin typeface="ＭＳ Ｐ明朝" pitchFamily="18" charset="-128"/>
                <a:ea typeface="ＭＳ Ｐ明朝" pitchFamily="18" charset="-128"/>
                <a:sym typeface="Wingdings"/>
              </a:rPr>
              <a:t>0.2</a:t>
            </a:r>
            <a:r>
              <a:rPr lang="ja-JP" altLang="en-US" sz="1200" dirty="0" smtClean="0">
                <a:solidFill>
                  <a:schemeClr val="tx1"/>
                </a:solidFill>
                <a:latin typeface="ＭＳ Ｐ明朝" pitchFamily="18" charset="-128"/>
                <a:ea typeface="ＭＳ Ｐ明朝" pitchFamily="18" charset="-128"/>
                <a:sym typeface="Wingdings"/>
              </a:rPr>
              <a:t>％注</a:t>
            </a:r>
            <a:endParaRPr lang="en-US" altLang="ja-JP" sz="1200" dirty="0" smtClean="0">
              <a:solidFill>
                <a:schemeClr val="tx1"/>
              </a:solidFill>
              <a:latin typeface="ＭＳ Ｐ明朝" pitchFamily="18" charset="-128"/>
              <a:ea typeface="ＭＳ Ｐ明朝" pitchFamily="18" charset="-128"/>
              <a:sym typeface="Wingdings"/>
            </a:endParaRPr>
          </a:p>
          <a:p>
            <a:r>
              <a:rPr lang="en-US" altLang="ja-JP" sz="1200" dirty="0" smtClean="0">
                <a:solidFill>
                  <a:schemeClr val="tx1"/>
                </a:solidFill>
                <a:latin typeface="ＭＳ Ｐ明朝" pitchFamily="18" charset="-128"/>
                <a:ea typeface="ＭＳ Ｐ明朝" pitchFamily="18" charset="-128"/>
                <a:sym typeface="Wingdings"/>
              </a:rPr>
              <a:t></a:t>
            </a:r>
            <a:r>
              <a:rPr lang="ja-JP" altLang="en-US" sz="1200" dirty="0" smtClean="0">
                <a:solidFill>
                  <a:schemeClr val="tx1"/>
                </a:solidFill>
                <a:latin typeface="ＭＳ Ｐ明朝" pitchFamily="18" charset="-128"/>
                <a:ea typeface="ＭＳ Ｐ明朝" pitchFamily="18" charset="-128"/>
                <a:sym typeface="Wingdings"/>
              </a:rPr>
              <a:t>ジェンダー　正規の中で年収</a:t>
            </a:r>
            <a:r>
              <a:rPr lang="en-US" altLang="ja-JP" sz="1200" dirty="0" smtClean="0">
                <a:solidFill>
                  <a:schemeClr val="tx1"/>
                </a:solidFill>
                <a:latin typeface="ＭＳ Ｐ明朝" pitchFamily="18" charset="-128"/>
                <a:ea typeface="ＭＳ Ｐ明朝" pitchFamily="18" charset="-128"/>
                <a:sym typeface="Wingdings"/>
              </a:rPr>
              <a:t>200</a:t>
            </a:r>
            <a:r>
              <a:rPr lang="ja-JP" altLang="en-US" sz="1200" dirty="0" smtClean="0">
                <a:solidFill>
                  <a:schemeClr val="tx1"/>
                </a:solidFill>
                <a:latin typeface="ＭＳ Ｐ明朝" pitchFamily="18" charset="-128"/>
                <a:ea typeface="ＭＳ Ｐ明朝" pitchFamily="18" charset="-128"/>
                <a:sym typeface="Wingdings"/>
              </a:rPr>
              <a:t>万円未満は男性</a:t>
            </a:r>
            <a:r>
              <a:rPr lang="en-US" altLang="ja-JP" sz="1200" dirty="0" smtClean="0">
                <a:solidFill>
                  <a:schemeClr val="tx1"/>
                </a:solidFill>
                <a:latin typeface="ＭＳ Ｐ明朝" pitchFamily="18" charset="-128"/>
                <a:ea typeface="ＭＳ Ｐ明朝" pitchFamily="18" charset="-128"/>
                <a:sym typeface="Wingdings"/>
              </a:rPr>
              <a:t>6.9</a:t>
            </a:r>
            <a:r>
              <a:rPr lang="ja-JP" altLang="en-US" sz="1200" dirty="0" smtClean="0">
                <a:solidFill>
                  <a:schemeClr val="tx1"/>
                </a:solidFill>
                <a:latin typeface="ＭＳ Ｐ明朝" pitchFamily="18" charset="-128"/>
                <a:ea typeface="ＭＳ Ｐ明朝" pitchFamily="18" charset="-128"/>
                <a:sym typeface="Wingdings"/>
              </a:rPr>
              <a:t>％、女性</a:t>
            </a:r>
            <a:r>
              <a:rPr lang="en-US" altLang="ja-JP" sz="1200" dirty="0" smtClean="0">
                <a:solidFill>
                  <a:schemeClr val="tx1"/>
                </a:solidFill>
                <a:latin typeface="ＭＳ Ｐ明朝" pitchFamily="18" charset="-128"/>
                <a:ea typeface="ＭＳ Ｐ明朝" pitchFamily="18" charset="-128"/>
                <a:sym typeface="Wingdings"/>
              </a:rPr>
              <a:t>26.6</a:t>
            </a:r>
            <a:r>
              <a:rPr lang="ja-JP" altLang="en-US" sz="1200" dirty="0" smtClean="0">
                <a:solidFill>
                  <a:schemeClr val="tx1"/>
                </a:solidFill>
                <a:latin typeface="ＭＳ Ｐ明朝" pitchFamily="18" charset="-128"/>
                <a:ea typeface="ＭＳ Ｐ明朝" pitchFamily="18" charset="-128"/>
                <a:sym typeface="Wingdings"/>
              </a:rPr>
              <a:t>％。</a:t>
            </a:r>
            <a:endParaRPr lang="en-US" altLang="ja-JP" sz="1200" dirty="0" smtClean="0">
              <a:solidFill>
                <a:schemeClr val="tx1"/>
              </a:solidFill>
              <a:latin typeface="ＭＳ Ｐ明朝" pitchFamily="18" charset="-128"/>
              <a:ea typeface="ＭＳ Ｐ明朝" pitchFamily="18" charset="-128"/>
              <a:sym typeface="Wingdings"/>
            </a:endParaRPr>
          </a:p>
          <a:p>
            <a:r>
              <a:rPr lang="en-US" altLang="ja-JP" sz="1200" dirty="0" smtClean="0">
                <a:solidFill>
                  <a:schemeClr val="tx1"/>
                </a:solidFill>
                <a:latin typeface="ＭＳ Ｐ明朝" pitchFamily="18" charset="-128"/>
                <a:ea typeface="ＭＳ Ｐ明朝" pitchFamily="18" charset="-128"/>
                <a:sym typeface="Wingdings"/>
              </a:rPr>
              <a:t></a:t>
            </a:r>
            <a:r>
              <a:rPr lang="ja-JP" altLang="en-US" sz="1200" dirty="0" smtClean="0">
                <a:solidFill>
                  <a:schemeClr val="tx1"/>
                </a:solidFill>
                <a:latin typeface="ＭＳ Ｐ明朝" pitchFamily="18" charset="-128"/>
                <a:ea typeface="ＭＳ Ｐ明朝" pitchFamily="18" charset="-128"/>
                <a:sym typeface="Wingdings"/>
              </a:rPr>
              <a:t>エスニシティ</a:t>
            </a:r>
            <a:r>
              <a:rPr lang="en-US" altLang="ja-JP" sz="1200" dirty="0" smtClean="0">
                <a:solidFill>
                  <a:schemeClr val="tx1"/>
                </a:solidFill>
                <a:latin typeface="ＭＳ Ｐ明朝" pitchFamily="18" charset="-128"/>
                <a:ea typeface="ＭＳ Ｐ明朝" pitchFamily="18" charset="-128"/>
                <a:sym typeface="Wingdings"/>
              </a:rPr>
              <a:t>(</a:t>
            </a:r>
            <a:r>
              <a:rPr lang="ja-JP" altLang="en-US" sz="1200" dirty="0" smtClean="0">
                <a:solidFill>
                  <a:schemeClr val="tx1"/>
                </a:solidFill>
                <a:latin typeface="ＭＳ Ｐ明朝" pitchFamily="18" charset="-128"/>
                <a:ea typeface="ＭＳ Ｐ明朝" pitchFamily="18" charset="-128"/>
                <a:sym typeface="Wingdings"/>
              </a:rPr>
              <a:t>人種</a:t>
            </a:r>
            <a:r>
              <a:rPr lang="en-US" altLang="ja-JP" sz="1200" dirty="0" smtClean="0">
                <a:solidFill>
                  <a:schemeClr val="tx1"/>
                </a:solidFill>
                <a:latin typeface="ＭＳ Ｐ明朝" pitchFamily="18" charset="-128"/>
                <a:ea typeface="ＭＳ Ｐ明朝" pitchFamily="18" charset="-128"/>
                <a:sym typeface="Wingdings"/>
              </a:rPr>
              <a:t>) </a:t>
            </a:r>
            <a:r>
              <a:rPr lang="ja-JP" altLang="en-US" sz="1200" dirty="0" smtClean="0">
                <a:solidFill>
                  <a:schemeClr val="tx1"/>
                </a:solidFill>
                <a:latin typeface="ＭＳ Ｐ明朝" pitchFamily="18" charset="-128"/>
                <a:ea typeface="ＭＳ Ｐ明朝" pitchFamily="18" charset="-128"/>
                <a:sym typeface="Wingdings"/>
              </a:rPr>
              <a:t>派遣、請負は外国人労働者が</a:t>
            </a:r>
            <a:r>
              <a:rPr lang="en-US" altLang="ja-JP" sz="1200" dirty="0" smtClean="0">
                <a:solidFill>
                  <a:schemeClr val="tx1"/>
                </a:solidFill>
                <a:latin typeface="ＭＳ Ｐ明朝" pitchFamily="18" charset="-128"/>
                <a:ea typeface="ＭＳ Ｐ明朝" pitchFamily="18" charset="-128"/>
                <a:sym typeface="Wingdings"/>
              </a:rPr>
              <a:t>33.6</a:t>
            </a:r>
            <a:r>
              <a:rPr lang="ja-JP" altLang="en-US" sz="1200" dirty="0" smtClean="0">
                <a:solidFill>
                  <a:schemeClr val="tx1"/>
                </a:solidFill>
                <a:latin typeface="ＭＳ Ｐ明朝" pitchFamily="18" charset="-128"/>
                <a:ea typeface="ＭＳ Ｐ明朝" pitchFamily="18" charset="-128"/>
                <a:sym typeface="Wingdings"/>
              </a:rPr>
              <a:t>％。注</a:t>
            </a:r>
            <a:endParaRPr lang="en-US" altLang="ja-JP" sz="1200" dirty="0" smtClean="0">
              <a:solidFill>
                <a:schemeClr val="tx1"/>
              </a:solidFill>
              <a:latin typeface="ＭＳ Ｐ明朝" pitchFamily="18" charset="-128"/>
              <a:ea typeface="ＭＳ Ｐ明朝" pitchFamily="18" charset="-128"/>
              <a:sym typeface="Wingdings"/>
            </a:endParaRPr>
          </a:p>
          <a:p>
            <a:r>
              <a:rPr lang="en-US" altLang="ja-JP" sz="1200" dirty="0" smtClean="0">
                <a:solidFill>
                  <a:schemeClr val="tx1"/>
                </a:solidFill>
                <a:latin typeface="ＭＳ Ｐ明朝" pitchFamily="18" charset="-128"/>
                <a:ea typeface="ＭＳ Ｐ明朝" pitchFamily="18" charset="-128"/>
                <a:sym typeface="Wingdings"/>
              </a:rPr>
              <a:t></a:t>
            </a:r>
            <a:r>
              <a:rPr lang="ja-JP" altLang="en-US" sz="1200" dirty="0" smtClean="0">
                <a:solidFill>
                  <a:schemeClr val="tx1"/>
                </a:solidFill>
                <a:latin typeface="ＭＳ Ｐ明朝" pitchFamily="18" charset="-128"/>
                <a:ea typeface="ＭＳ Ｐ明朝" pitchFamily="18" charset="-128"/>
                <a:sym typeface="Wingdings"/>
              </a:rPr>
              <a:t>母子家庭　母親の</a:t>
            </a:r>
            <a:r>
              <a:rPr lang="en-US" altLang="ja-JP" sz="1200" dirty="0" smtClean="0">
                <a:solidFill>
                  <a:schemeClr val="tx1"/>
                </a:solidFill>
                <a:latin typeface="ＭＳ Ｐ明朝" pitchFamily="18" charset="-128"/>
                <a:ea typeface="ＭＳ Ｐ明朝" pitchFamily="18" charset="-128"/>
                <a:sym typeface="Wingdings"/>
              </a:rPr>
              <a:t>86.5</a:t>
            </a:r>
            <a:r>
              <a:rPr lang="ja-JP" altLang="en-US" sz="1200" dirty="0" smtClean="0">
                <a:solidFill>
                  <a:schemeClr val="tx1"/>
                </a:solidFill>
                <a:latin typeface="ＭＳ Ｐ明朝" pitchFamily="18" charset="-128"/>
                <a:ea typeface="ＭＳ Ｐ明朝" pitchFamily="18" charset="-128"/>
                <a:sym typeface="Wingdings"/>
              </a:rPr>
              <a:t>％が働き、そのうち</a:t>
            </a:r>
            <a:r>
              <a:rPr lang="en-US" altLang="ja-JP" sz="1200" dirty="0" smtClean="0">
                <a:solidFill>
                  <a:schemeClr val="tx1"/>
                </a:solidFill>
                <a:latin typeface="ＭＳ Ｐ明朝" pitchFamily="18" charset="-128"/>
                <a:ea typeface="ＭＳ Ｐ明朝" pitchFamily="18" charset="-128"/>
                <a:sym typeface="Wingdings"/>
              </a:rPr>
              <a:t>43.6</a:t>
            </a:r>
            <a:r>
              <a:rPr lang="ja-JP" altLang="en-US" sz="1200" dirty="0" smtClean="0">
                <a:solidFill>
                  <a:schemeClr val="tx1"/>
                </a:solidFill>
                <a:latin typeface="ＭＳ Ｐ明朝" pitchFamily="18" charset="-128"/>
                <a:ea typeface="ＭＳ Ｐ明朝" pitchFamily="18" charset="-128"/>
                <a:sym typeface="Wingdings"/>
              </a:rPr>
              <a:t>％が臨時・パート。注</a:t>
            </a:r>
            <a:endParaRPr lang="en-US" altLang="ja-JP" sz="1200" dirty="0" smtClean="0">
              <a:solidFill>
                <a:schemeClr val="tx1"/>
              </a:solidFill>
              <a:latin typeface="ＭＳ Ｐ明朝" pitchFamily="18" charset="-128"/>
              <a:ea typeface="ＭＳ Ｐ明朝" pitchFamily="18" charset="-128"/>
              <a:sym typeface="Wingdings"/>
            </a:endParaRPr>
          </a:p>
          <a:p>
            <a:endParaRPr lang="en-US" altLang="ja-JP" sz="1200" dirty="0" smtClean="0">
              <a:solidFill>
                <a:schemeClr val="tx1"/>
              </a:solidFill>
              <a:latin typeface="ＭＳ Ｐ明朝" pitchFamily="18" charset="-128"/>
              <a:ea typeface="ＭＳ Ｐ明朝" pitchFamily="18" charset="-128"/>
              <a:sym typeface="Wingdings"/>
            </a:endParaRPr>
          </a:p>
          <a:p>
            <a:r>
              <a:rPr lang="en-US" altLang="ja-JP" dirty="0" smtClean="0">
                <a:solidFill>
                  <a:schemeClr val="tx1"/>
                </a:solidFill>
                <a:latin typeface="ＭＳ Ｐ明朝" pitchFamily="18" charset="-128"/>
                <a:ea typeface="ＭＳ Ｐ明朝" pitchFamily="18" charset="-128"/>
                <a:sym typeface="Wingdings"/>
              </a:rPr>
              <a:t>〔</a:t>
            </a:r>
            <a:r>
              <a:rPr lang="ja-JP" altLang="en-US" dirty="0" smtClean="0">
                <a:solidFill>
                  <a:schemeClr val="tx1"/>
                </a:solidFill>
                <a:latin typeface="ＭＳ Ｐ明朝" pitchFamily="18" charset="-128"/>
                <a:ea typeface="ＭＳ Ｐ明朝" pitchFamily="18" charset="-128"/>
                <a:sym typeface="Wingdings"/>
              </a:rPr>
              <a:t>固定化と拡大</a:t>
            </a:r>
            <a:r>
              <a:rPr lang="en-US" altLang="ja-JP" dirty="0" smtClean="0">
                <a:solidFill>
                  <a:schemeClr val="tx1"/>
                </a:solidFill>
                <a:latin typeface="ＭＳ Ｐ明朝" pitchFamily="18" charset="-128"/>
                <a:ea typeface="ＭＳ Ｐ明朝" pitchFamily="18" charset="-128"/>
                <a:sym typeface="Wingdings"/>
              </a:rPr>
              <a:t>〕</a:t>
            </a:r>
            <a:r>
              <a:rPr lang="ja-JP" altLang="en-US" sz="1200" dirty="0" smtClean="0">
                <a:solidFill>
                  <a:schemeClr val="tx1"/>
                </a:solidFill>
                <a:latin typeface="ＭＳ Ｐ明朝" pitchFamily="18" charset="-128"/>
                <a:ea typeface="ＭＳ Ｐ明朝" pitchFamily="18" charset="-128"/>
                <a:sym typeface="Wingdings"/>
              </a:rPr>
              <a:t>－亀裂を修復できない社会保障。排除が固定化している。</a:t>
            </a:r>
            <a:endParaRPr lang="en-US" altLang="ja-JP" sz="1200" dirty="0" smtClean="0">
              <a:solidFill>
                <a:schemeClr val="tx1"/>
              </a:solidFill>
              <a:latin typeface="ＭＳ Ｐ明朝" pitchFamily="18" charset="-128"/>
              <a:ea typeface="ＭＳ Ｐ明朝" pitchFamily="18" charset="-128"/>
              <a:sym typeface="Wingdings"/>
            </a:endParaRPr>
          </a:p>
          <a:p>
            <a:r>
              <a:rPr lang="ja-JP" altLang="en-US" sz="1200" dirty="0" smtClean="0">
                <a:solidFill>
                  <a:schemeClr val="tx1"/>
                </a:solidFill>
                <a:latin typeface="ＭＳ Ｐ明朝" pitchFamily="18" charset="-128"/>
                <a:ea typeface="ＭＳ Ｐ明朝" pitchFamily="18" charset="-128"/>
                <a:sym typeface="Wingdings"/>
              </a:rPr>
              <a:t>・制度的な排除－入り口で加入を認めない－厚生年金・協会健保は</a:t>
            </a:r>
            <a:r>
              <a:rPr lang="en-US" altLang="ja-JP" sz="1200" dirty="0" smtClean="0">
                <a:solidFill>
                  <a:schemeClr val="tx1"/>
                </a:solidFill>
                <a:latin typeface="ＭＳ Ｐ明朝" pitchFamily="18" charset="-128"/>
                <a:ea typeface="ＭＳ Ｐ明朝" pitchFamily="18" charset="-128"/>
                <a:sym typeface="Wingdings"/>
              </a:rPr>
              <a:t>3/4</a:t>
            </a:r>
            <a:r>
              <a:rPr lang="ja-JP" altLang="en-US" sz="1200" dirty="0" smtClean="0">
                <a:solidFill>
                  <a:schemeClr val="tx1"/>
                </a:solidFill>
                <a:latin typeface="ＭＳ Ｐ明朝" pitchFamily="18" charset="-128"/>
                <a:ea typeface="ＭＳ Ｐ明朝" pitchFamily="18" charset="-128"/>
                <a:sym typeface="Wingdings"/>
              </a:rPr>
              <a:t>の労働時間の壁。パートアルバイトの</a:t>
            </a:r>
            <a:r>
              <a:rPr lang="en-US" altLang="ja-JP" sz="1200" dirty="0" smtClean="0">
                <a:solidFill>
                  <a:schemeClr val="tx1"/>
                </a:solidFill>
                <a:latin typeface="ＭＳ Ｐ明朝" pitchFamily="18" charset="-128"/>
                <a:ea typeface="ＭＳ Ｐ明朝" pitchFamily="18" charset="-128"/>
                <a:sym typeface="Wingdings"/>
              </a:rPr>
              <a:t>21.9</a:t>
            </a:r>
            <a:r>
              <a:rPr lang="ja-JP" altLang="en-US" sz="1200" dirty="0" smtClean="0">
                <a:solidFill>
                  <a:schemeClr val="tx1"/>
                </a:solidFill>
                <a:latin typeface="ＭＳ Ｐ明朝" pitchFamily="18" charset="-128"/>
                <a:ea typeface="ＭＳ Ｐ明朝" pitchFamily="18" charset="-128"/>
                <a:sym typeface="Wingdings"/>
              </a:rPr>
              <a:t>％、派遣の</a:t>
            </a:r>
            <a:r>
              <a:rPr lang="en-US" altLang="ja-JP" sz="1200" dirty="0" smtClean="0">
                <a:solidFill>
                  <a:schemeClr val="tx1"/>
                </a:solidFill>
                <a:latin typeface="ＭＳ Ｐ明朝" pitchFamily="18" charset="-128"/>
                <a:ea typeface="ＭＳ Ｐ明朝" pitchFamily="18" charset="-128"/>
                <a:sym typeface="Wingdings"/>
              </a:rPr>
              <a:t>17.2</a:t>
            </a:r>
            <a:r>
              <a:rPr lang="ja-JP" altLang="en-US" sz="1200" dirty="0" smtClean="0">
                <a:solidFill>
                  <a:schemeClr val="tx1"/>
                </a:solidFill>
                <a:latin typeface="ＭＳ Ｐ明朝" pitchFamily="18" charset="-128"/>
                <a:ea typeface="ＭＳ Ｐ明朝" pitchFamily="18" charset="-128"/>
                <a:sym typeface="Wingdings"/>
              </a:rPr>
              <a:t>％がいっさいの公的年金に未加入。注</a:t>
            </a:r>
            <a:endParaRPr lang="en-US" altLang="ja-JP" sz="1200" dirty="0" smtClean="0">
              <a:solidFill>
                <a:schemeClr val="tx1"/>
              </a:solidFill>
              <a:latin typeface="ＭＳ Ｐ明朝" pitchFamily="18" charset="-128"/>
              <a:ea typeface="ＭＳ Ｐ明朝" pitchFamily="18" charset="-128"/>
              <a:sym typeface="Wingdings"/>
            </a:endParaRPr>
          </a:p>
          <a:p>
            <a:r>
              <a:rPr lang="ja-JP" altLang="en-US" sz="1200" dirty="0" smtClean="0">
                <a:solidFill>
                  <a:schemeClr val="tx1"/>
                </a:solidFill>
                <a:latin typeface="ＭＳ Ｐ明朝" pitchFamily="18" charset="-128"/>
                <a:ea typeface="ＭＳ Ｐ明朝" pitchFamily="18" charset="-128"/>
                <a:sym typeface="Wingdings"/>
              </a:rPr>
              <a:t>雇用保険を失業手当なしの求職活動は７７％。注</a:t>
            </a:r>
            <a:endParaRPr lang="en-US" altLang="ja-JP" sz="1200" dirty="0" smtClean="0">
              <a:solidFill>
                <a:schemeClr val="tx1"/>
              </a:solidFill>
              <a:latin typeface="ＭＳ Ｐ明朝" pitchFamily="18" charset="-128"/>
              <a:ea typeface="ＭＳ Ｐ明朝" pitchFamily="18" charset="-128"/>
              <a:sym typeface="Wingdings"/>
            </a:endParaRPr>
          </a:p>
          <a:p>
            <a:r>
              <a:rPr lang="ja-JP" altLang="en-US" sz="1200" dirty="0" smtClean="0">
                <a:solidFill>
                  <a:schemeClr val="tx1"/>
                </a:solidFill>
                <a:latin typeface="ＭＳ Ｐ明朝" pitchFamily="18" charset="-128"/>
                <a:ea typeface="ＭＳ Ｐ明朝" pitchFamily="18" charset="-128"/>
                <a:sym typeface="Wingdings"/>
              </a:rPr>
              <a:t>・実質的な排除－現実に保険料を払えない－国保、国民年金。分断社会の出現で非正規、無職層が増大。保険料を支払えない。</a:t>
            </a:r>
            <a:endParaRPr lang="en-US" altLang="ja-JP" sz="1200" dirty="0" smtClean="0">
              <a:solidFill>
                <a:schemeClr val="tx1"/>
              </a:solidFill>
              <a:latin typeface="ＭＳ Ｐ明朝" pitchFamily="18" charset="-128"/>
              <a:ea typeface="ＭＳ Ｐ明朝" pitchFamily="18" charset="-128"/>
              <a:sym typeface="Wingdings"/>
            </a:endParaRPr>
          </a:p>
          <a:p>
            <a:r>
              <a:rPr lang="ja-JP" altLang="en-US" sz="1200" dirty="0" smtClean="0">
                <a:solidFill>
                  <a:schemeClr val="tx1"/>
                </a:solidFill>
                <a:latin typeface="ＭＳ Ｐ明朝" pitchFamily="18" charset="-128"/>
                <a:ea typeface="ＭＳ Ｐ明朝" pitchFamily="18" charset="-128"/>
                <a:sym typeface="Wingdings"/>
              </a:rPr>
              <a:t>国保加入の</a:t>
            </a:r>
            <a:r>
              <a:rPr lang="en-US" altLang="ja-JP" sz="1200" dirty="0" smtClean="0">
                <a:solidFill>
                  <a:schemeClr val="tx1"/>
                </a:solidFill>
                <a:latin typeface="ＭＳ Ｐ明朝" pitchFamily="18" charset="-128"/>
                <a:ea typeface="ＭＳ Ｐ明朝" pitchFamily="18" charset="-128"/>
                <a:sym typeface="Wingdings"/>
              </a:rPr>
              <a:t>8</a:t>
            </a:r>
            <a:r>
              <a:rPr lang="ja-JP" altLang="en-US" sz="1200" dirty="0" smtClean="0">
                <a:solidFill>
                  <a:schemeClr val="tx1"/>
                </a:solidFill>
                <a:latin typeface="ＭＳ Ｐ明朝" pitchFamily="18" charset="-128"/>
                <a:ea typeface="ＭＳ Ｐ明朝" pitchFamily="18" charset="-128"/>
                <a:sym typeface="Wingdings"/>
              </a:rPr>
              <a:t>割以上が</a:t>
            </a:r>
            <a:r>
              <a:rPr lang="en-US" altLang="ja-JP" sz="1200" dirty="0" smtClean="0">
                <a:solidFill>
                  <a:schemeClr val="tx1"/>
                </a:solidFill>
                <a:latin typeface="ＭＳ Ｐ明朝" pitchFamily="18" charset="-128"/>
                <a:ea typeface="ＭＳ Ｐ明朝" pitchFamily="18" charset="-128"/>
                <a:sym typeface="Wingdings"/>
              </a:rPr>
              <a:t>200</a:t>
            </a:r>
            <a:r>
              <a:rPr lang="ja-JP" altLang="en-US" sz="1200" dirty="0" smtClean="0">
                <a:solidFill>
                  <a:schemeClr val="tx1"/>
                </a:solidFill>
                <a:latin typeface="ＭＳ Ｐ明朝" pitchFamily="18" charset="-128"/>
                <a:ea typeface="ＭＳ Ｐ明朝" pitchFamily="18" charset="-128"/>
                <a:sym typeface="Wingdings"/>
              </a:rPr>
              <a:t>万円以下。世帯</a:t>
            </a:r>
            <a:r>
              <a:rPr lang="en-US" altLang="ja-JP" sz="1200" dirty="0" smtClean="0">
                <a:solidFill>
                  <a:schemeClr val="tx1"/>
                </a:solidFill>
                <a:latin typeface="ＭＳ Ｐ明朝" pitchFamily="18" charset="-128"/>
                <a:ea typeface="ＭＳ Ｐ明朝" pitchFamily="18" charset="-128"/>
                <a:sym typeface="Wingdings"/>
              </a:rPr>
              <a:t>4</a:t>
            </a:r>
            <a:r>
              <a:rPr lang="ja-JP" altLang="en-US" sz="1200" dirty="0" smtClean="0">
                <a:solidFill>
                  <a:schemeClr val="tx1"/>
                </a:solidFill>
                <a:latin typeface="ＭＳ Ｐ明朝" pitchFamily="18" charset="-128"/>
                <a:ea typeface="ＭＳ Ｐ明朝" pitchFamily="18" charset="-128"/>
                <a:sym typeface="Wingdings"/>
              </a:rPr>
              <a:t>人</a:t>
            </a:r>
            <a:r>
              <a:rPr lang="en-US" altLang="ja-JP" sz="1200" dirty="0" smtClean="0">
                <a:solidFill>
                  <a:schemeClr val="tx1"/>
                </a:solidFill>
                <a:latin typeface="ＭＳ Ｐ明朝" pitchFamily="18" charset="-128"/>
                <a:ea typeface="ＭＳ Ｐ明朝" pitchFamily="18" charset="-128"/>
                <a:sym typeface="Wingdings"/>
              </a:rPr>
              <a:t>(200</a:t>
            </a:r>
            <a:r>
              <a:rPr lang="ja-JP" altLang="en-US" sz="1200" dirty="0" smtClean="0">
                <a:solidFill>
                  <a:schemeClr val="tx1"/>
                </a:solidFill>
                <a:latin typeface="ＭＳ Ｐ明朝" pitchFamily="18" charset="-128"/>
                <a:ea typeface="ＭＳ Ｐ明朝" pitchFamily="18" charset="-128"/>
                <a:sym typeface="Wingdings"/>
              </a:rPr>
              <a:t>万円</a:t>
            </a:r>
            <a:r>
              <a:rPr lang="en-US" altLang="ja-JP" sz="1200" dirty="0" smtClean="0">
                <a:solidFill>
                  <a:schemeClr val="tx1"/>
                </a:solidFill>
                <a:latin typeface="ＭＳ Ｐ明朝" pitchFamily="18" charset="-128"/>
                <a:ea typeface="ＭＳ Ｐ明朝" pitchFamily="18" charset="-128"/>
                <a:sym typeface="Wingdings"/>
              </a:rPr>
              <a:t>)</a:t>
            </a:r>
            <a:r>
              <a:rPr lang="ja-JP" altLang="en-US" sz="1200" dirty="0" smtClean="0">
                <a:solidFill>
                  <a:schemeClr val="tx1"/>
                </a:solidFill>
                <a:latin typeface="ＭＳ Ｐ明朝" pitchFamily="18" charset="-128"/>
                <a:ea typeface="ＭＳ Ｐ明朝" pitchFamily="18" charset="-128"/>
                <a:sym typeface="Wingdings"/>
              </a:rPr>
              <a:t>で年間</a:t>
            </a:r>
            <a:r>
              <a:rPr lang="en-US" altLang="ja-JP" sz="1200" dirty="0" smtClean="0">
                <a:solidFill>
                  <a:schemeClr val="tx1"/>
                </a:solidFill>
                <a:latin typeface="ＭＳ Ｐ明朝" pitchFamily="18" charset="-128"/>
                <a:ea typeface="ＭＳ Ｐ明朝" pitchFamily="18" charset="-128"/>
                <a:sym typeface="Wingdings"/>
              </a:rPr>
              <a:t>503,900</a:t>
            </a:r>
            <a:r>
              <a:rPr lang="ja-JP" altLang="en-US" sz="1200" dirty="0" smtClean="0">
                <a:solidFill>
                  <a:schemeClr val="tx1"/>
                </a:solidFill>
                <a:latin typeface="ＭＳ Ｐ明朝" pitchFamily="18" charset="-128"/>
                <a:ea typeface="ＭＳ Ｐ明朝" pitchFamily="18" charset="-128"/>
                <a:sym typeface="Wingdings"/>
              </a:rPr>
              <a:t>円</a:t>
            </a:r>
            <a:r>
              <a:rPr lang="en-US" altLang="ja-JP" sz="1200" dirty="0" smtClean="0">
                <a:solidFill>
                  <a:schemeClr val="tx1"/>
                </a:solidFill>
                <a:latin typeface="ＭＳ Ｐ明朝" pitchFamily="18" charset="-128"/>
                <a:ea typeface="ＭＳ Ｐ明朝" pitchFamily="18" charset="-128"/>
                <a:sym typeface="Wingdings"/>
              </a:rPr>
              <a:t>(</a:t>
            </a:r>
            <a:r>
              <a:rPr lang="ja-JP" altLang="en-US" sz="1200" dirty="0" smtClean="0">
                <a:solidFill>
                  <a:schemeClr val="tx1"/>
                </a:solidFill>
                <a:latin typeface="ＭＳ Ｐ明朝" pitchFamily="18" charset="-128"/>
                <a:ea typeface="ＭＳ Ｐ明朝" pitchFamily="18" charset="-128"/>
                <a:sym typeface="Wingdings"/>
              </a:rPr>
              <a:t>寝屋川市注</a:t>
            </a:r>
            <a:r>
              <a:rPr lang="en-US" altLang="ja-JP" sz="1200" dirty="0" smtClean="0">
                <a:solidFill>
                  <a:schemeClr val="tx1"/>
                </a:solidFill>
                <a:latin typeface="ＭＳ Ｐ明朝" pitchFamily="18" charset="-128"/>
                <a:ea typeface="ＭＳ Ｐ明朝" pitchFamily="18" charset="-128"/>
                <a:sym typeface="Wingdings"/>
              </a:rPr>
              <a:t>)</a:t>
            </a:r>
          </a:p>
          <a:p>
            <a:r>
              <a:rPr lang="ja-JP" altLang="en-US" sz="1200" dirty="0" smtClean="0">
                <a:solidFill>
                  <a:schemeClr val="tx1"/>
                </a:solidFill>
                <a:latin typeface="ＭＳ Ｐ明朝" pitchFamily="18" charset="-128"/>
                <a:ea typeface="ＭＳ Ｐ明朝" pitchFamily="18" charset="-128"/>
                <a:sym typeface="Wingdings"/>
              </a:rPr>
              <a:t>短期被保険者証の交付　</a:t>
            </a:r>
            <a:r>
              <a:rPr lang="en-US" altLang="ja-JP" sz="1200" dirty="0" smtClean="0">
                <a:solidFill>
                  <a:schemeClr val="tx1"/>
                </a:solidFill>
                <a:latin typeface="ＭＳ Ｐ明朝" pitchFamily="18" charset="-128"/>
                <a:ea typeface="ＭＳ Ｐ明朝" pitchFamily="18" charset="-128"/>
                <a:sym typeface="Wingdings"/>
              </a:rPr>
              <a:t>124</a:t>
            </a:r>
            <a:r>
              <a:rPr lang="ja-JP" altLang="en-US" sz="1200" dirty="0" smtClean="0">
                <a:solidFill>
                  <a:schemeClr val="tx1"/>
                </a:solidFill>
                <a:latin typeface="ＭＳ Ｐ明朝" pitchFamily="18" charset="-128"/>
                <a:ea typeface="ＭＳ Ｐ明朝" pitchFamily="18" charset="-128"/>
                <a:sym typeface="Wingdings"/>
              </a:rPr>
              <a:t>万世帯</a:t>
            </a:r>
            <a:r>
              <a:rPr lang="en-US" altLang="ja-JP" sz="1200" dirty="0" smtClean="0">
                <a:solidFill>
                  <a:schemeClr val="tx1"/>
                </a:solidFill>
                <a:latin typeface="ＭＳ Ｐ明朝" pitchFamily="18" charset="-128"/>
                <a:ea typeface="ＭＳ Ｐ明朝" pitchFamily="18" charset="-128"/>
                <a:sym typeface="Wingdings"/>
              </a:rPr>
              <a:t>(2008</a:t>
            </a:r>
            <a:r>
              <a:rPr lang="ja-JP" altLang="en-US" sz="1200" dirty="0" smtClean="0">
                <a:solidFill>
                  <a:schemeClr val="tx1"/>
                </a:solidFill>
                <a:latin typeface="ＭＳ Ｐ明朝" pitchFamily="18" charset="-128"/>
                <a:ea typeface="ＭＳ Ｐ明朝" pitchFamily="18" charset="-128"/>
                <a:sym typeface="Wingdings"/>
              </a:rPr>
              <a:t>年</a:t>
            </a:r>
            <a:r>
              <a:rPr lang="en-US" altLang="ja-JP" sz="1200" dirty="0" smtClean="0">
                <a:solidFill>
                  <a:schemeClr val="tx1"/>
                </a:solidFill>
                <a:latin typeface="ＭＳ Ｐ明朝" pitchFamily="18" charset="-128"/>
                <a:ea typeface="ＭＳ Ｐ明朝" pitchFamily="18" charset="-128"/>
                <a:sym typeface="Wingdings"/>
              </a:rPr>
              <a:t>)</a:t>
            </a:r>
          </a:p>
          <a:p>
            <a:r>
              <a:rPr lang="ja-JP" altLang="en-US" sz="1200" dirty="0" smtClean="0">
                <a:solidFill>
                  <a:schemeClr val="tx1"/>
                </a:solidFill>
                <a:latin typeface="ＭＳ Ｐ明朝" pitchFamily="18" charset="-128"/>
                <a:ea typeface="ＭＳ Ｐ明朝" pitchFamily="18" charset="-128"/>
                <a:sym typeface="Wingdings"/>
              </a:rPr>
              <a:t>資格証明書の発行　</a:t>
            </a:r>
            <a:r>
              <a:rPr lang="en-US" altLang="ja-JP" sz="1200" dirty="0" smtClean="0">
                <a:solidFill>
                  <a:schemeClr val="tx1"/>
                </a:solidFill>
                <a:latin typeface="ＭＳ Ｐ明朝" pitchFamily="18" charset="-128"/>
                <a:ea typeface="ＭＳ Ｐ明朝" pitchFamily="18" charset="-128"/>
                <a:sym typeface="Wingdings"/>
              </a:rPr>
              <a:t>34</a:t>
            </a:r>
            <a:r>
              <a:rPr lang="ja-JP" altLang="en-US" sz="1200" dirty="0" smtClean="0">
                <a:solidFill>
                  <a:schemeClr val="tx1"/>
                </a:solidFill>
                <a:latin typeface="ＭＳ Ｐ明朝" pitchFamily="18" charset="-128"/>
                <a:ea typeface="ＭＳ Ｐ明朝" pitchFamily="18" charset="-128"/>
                <a:sym typeface="Wingdings"/>
              </a:rPr>
              <a:t>万世帯</a:t>
            </a:r>
            <a:r>
              <a:rPr lang="en-US" altLang="ja-JP" sz="1200" dirty="0" smtClean="0">
                <a:solidFill>
                  <a:schemeClr val="tx1"/>
                </a:solidFill>
                <a:latin typeface="ＭＳ Ｐ明朝" pitchFamily="18" charset="-128"/>
                <a:ea typeface="ＭＳ Ｐ明朝" pitchFamily="18" charset="-128"/>
                <a:sym typeface="Wingdings"/>
              </a:rPr>
              <a:t>(2007</a:t>
            </a:r>
            <a:r>
              <a:rPr lang="ja-JP" altLang="en-US" sz="1200" dirty="0" smtClean="0">
                <a:solidFill>
                  <a:schemeClr val="tx1"/>
                </a:solidFill>
                <a:latin typeface="ＭＳ Ｐ明朝" pitchFamily="18" charset="-128"/>
                <a:ea typeface="ＭＳ Ｐ明朝" pitchFamily="18" charset="-128"/>
                <a:sym typeface="Wingdings"/>
              </a:rPr>
              <a:t>年</a:t>
            </a:r>
            <a:r>
              <a:rPr lang="en-US" altLang="ja-JP" sz="1200" dirty="0" smtClean="0">
                <a:solidFill>
                  <a:schemeClr val="tx1"/>
                </a:solidFill>
                <a:latin typeface="ＭＳ Ｐ明朝" pitchFamily="18" charset="-128"/>
                <a:ea typeface="ＭＳ Ｐ明朝" pitchFamily="18" charset="-128"/>
                <a:sym typeface="Wingdings"/>
              </a:rPr>
              <a:t>)</a:t>
            </a:r>
          </a:p>
          <a:p>
            <a:r>
              <a:rPr lang="ja-JP" altLang="en-US" sz="1200" dirty="0" smtClean="0">
                <a:solidFill>
                  <a:schemeClr val="tx1"/>
                </a:solidFill>
                <a:latin typeface="ＭＳ Ｐ明朝" pitchFamily="18" charset="-128"/>
                <a:ea typeface="ＭＳ Ｐ明朝" pitchFamily="18" charset="-128"/>
                <a:sym typeface="Wingdings"/>
              </a:rPr>
              <a:t>・公共サービスの自己負担の地域差－保育料（所得税</a:t>
            </a:r>
            <a:r>
              <a:rPr lang="en-US" altLang="ja-JP" sz="1200" dirty="0" smtClean="0">
                <a:solidFill>
                  <a:schemeClr val="tx1"/>
                </a:solidFill>
                <a:latin typeface="ＭＳ Ｐ明朝" pitchFamily="18" charset="-128"/>
                <a:ea typeface="ＭＳ Ｐ明朝" pitchFamily="18" charset="-128"/>
                <a:sym typeface="Wingdings"/>
              </a:rPr>
              <a:t>30</a:t>
            </a:r>
            <a:r>
              <a:rPr lang="ja-JP" altLang="en-US" sz="1200" dirty="0" smtClean="0">
                <a:solidFill>
                  <a:schemeClr val="tx1"/>
                </a:solidFill>
                <a:latin typeface="ＭＳ Ｐ明朝" pitchFamily="18" charset="-128"/>
                <a:ea typeface="ＭＳ Ｐ明朝" pitchFamily="18" charset="-128"/>
                <a:sym typeface="Wingdings"/>
              </a:rPr>
              <a:t>万円世帯</a:t>
            </a:r>
            <a:r>
              <a:rPr lang="en-US" altLang="ja-JP" sz="1200" dirty="0" smtClean="0">
                <a:solidFill>
                  <a:schemeClr val="tx1"/>
                </a:solidFill>
                <a:latin typeface="ＭＳ Ｐ明朝" pitchFamily="18" charset="-128"/>
                <a:ea typeface="ＭＳ Ｐ明朝" pitchFamily="18" charset="-128"/>
                <a:sym typeface="Wingdings"/>
              </a:rPr>
              <a:t>)</a:t>
            </a:r>
            <a:r>
              <a:rPr lang="ja-JP" altLang="en-US" sz="1200" dirty="0" smtClean="0">
                <a:solidFill>
                  <a:schemeClr val="tx1"/>
                </a:solidFill>
                <a:latin typeface="ＭＳ Ｐ明朝" pitchFamily="18" charset="-128"/>
                <a:ea typeface="ＭＳ Ｐ明朝" pitchFamily="18" charset="-128"/>
                <a:sym typeface="Wingdings"/>
              </a:rPr>
              <a:t>注</a:t>
            </a:r>
            <a:endParaRPr lang="en-US" altLang="ja-JP" sz="1200" dirty="0" smtClean="0">
              <a:solidFill>
                <a:schemeClr val="tx1"/>
              </a:solidFill>
              <a:latin typeface="ＭＳ Ｐ明朝" pitchFamily="18" charset="-128"/>
              <a:ea typeface="ＭＳ Ｐ明朝" pitchFamily="18" charset="-128"/>
              <a:sym typeface="Wingdings"/>
            </a:endParaRPr>
          </a:p>
          <a:p>
            <a:r>
              <a:rPr lang="ja-JP" altLang="en-US" sz="1200" dirty="0" smtClean="0">
                <a:solidFill>
                  <a:schemeClr val="tx1"/>
                </a:solidFill>
                <a:latin typeface="ＭＳ Ｐ明朝" pitchFamily="18" charset="-128"/>
                <a:ea typeface="ＭＳ Ｐ明朝" pitchFamily="18" charset="-128"/>
                <a:sym typeface="Wingdings"/>
              </a:rPr>
              <a:t>　渋谷区　月</a:t>
            </a:r>
            <a:r>
              <a:rPr lang="en-US" altLang="ja-JP" sz="1200" dirty="0" smtClean="0">
                <a:solidFill>
                  <a:schemeClr val="tx1"/>
                </a:solidFill>
                <a:latin typeface="ＭＳ Ｐ明朝" pitchFamily="18" charset="-128"/>
                <a:ea typeface="ＭＳ Ｐ明朝" pitchFamily="18" charset="-128"/>
                <a:sym typeface="Wingdings"/>
              </a:rPr>
              <a:t>11,300</a:t>
            </a:r>
            <a:r>
              <a:rPr lang="ja-JP" altLang="en-US" sz="1200" dirty="0" smtClean="0">
                <a:solidFill>
                  <a:schemeClr val="tx1"/>
                </a:solidFill>
                <a:latin typeface="ＭＳ Ｐ明朝" pitchFamily="18" charset="-128"/>
                <a:ea typeface="ＭＳ Ｐ明朝" pitchFamily="18" charset="-128"/>
                <a:sym typeface="Wingdings"/>
              </a:rPr>
              <a:t>円</a:t>
            </a:r>
            <a:endParaRPr lang="en-US" altLang="ja-JP" sz="1200" dirty="0" smtClean="0">
              <a:solidFill>
                <a:schemeClr val="tx1"/>
              </a:solidFill>
              <a:latin typeface="ＭＳ Ｐ明朝" pitchFamily="18" charset="-128"/>
              <a:ea typeface="ＭＳ Ｐ明朝" pitchFamily="18" charset="-128"/>
              <a:sym typeface="Wingdings"/>
            </a:endParaRPr>
          </a:p>
          <a:p>
            <a:r>
              <a:rPr lang="en-US" altLang="ja-JP" sz="1200" dirty="0" smtClean="0">
                <a:solidFill>
                  <a:schemeClr val="tx1"/>
                </a:solidFill>
                <a:latin typeface="ＭＳ Ｐ明朝" pitchFamily="18" charset="-128"/>
                <a:ea typeface="ＭＳ Ｐ明朝" pitchFamily="18" charset="-128"/>
                <a:sym typeface="Wingdings"/>
              </a:rPr>
              <a:t>  </a:t>
            </a:r>
            <a:r>
              <a:rPr lang="ja-JP" altLang="en-US" sz="1200" dirty="0" smtClean="0">
                <a:solidFill>
                  <a:schemeClr val="tx1"/>
                </a:solidFill>
                <a:latin typeface="ＭＳ Ｐ明朝" pitchFamily="18" charset="-128"/>
                <a:ea typeface="ＭＳ Ｐ明朝" pitchFamily="18" charset="-128"/>
                <a:sym typeface="Wingdings"/>
              </a:rPr>
              <a:t>夕張市　　</a:t>
            </a:r>
            <a:r>
              <a:rPr lang="en-US" altLang="ja-JP" sz="1200" dirty="0" smtClean="0">
                <a:solidFill>
                  <a:schemeClr val="tx1"/>
                </a:solidFill>
                <a:latin typeface="ＭＳ Ｐ明朝" pitchFamily="18" charset="-128"/>
                <a:ea typeface="ＭＳ Ｐ明朝" pitchFamily="18" charset="-128"/>
                <a:sym typeface="Wingdings"/>
              </a:rPr>
              <a:t>53,500</a:t>
            </a:r>
            <a:r>
              <a:rPr lang="ja-JP" altLang="en-US" sz="1200" dirty="0" smtClean="0">
                <a:solidFill>
                  <a:schemeClr val="tx1"/>
                </a:solidFill>
                <a:latin typeface="ＭＳ Ｐ明朝" pitchFamily="18" charset="-128"/>
                <a:ea typeface="ＭＳ Ｐ明朝" pitchFamily="18" charset="-128"/>
                <a:sym typeface="Wingdings"/>
              </a:rPr>
              <a:t>円</a:t>
            </a:r>
            <a:endParaRPr lang="en-US" altLang="ja-JP" sz="1200" dirty="0" smtClean="0">
              <a:solidFill>
                <a:schemeClr val="tx1"/>
              </a:solidFill>
              <a:latin typeface="ＭＳ Ｐ明朝" pitchFamily="18" charset="-128"/>
              <a:ea typeface="ＭＳ Ｐ明朝" pitchFamily="18" charset="-128"/>
              <a:sym typeface="Wingdings"/>
            </a:endParaRPr>
          </a:p>
          <a:p>
            <a:r>
              <a:rPr lang="ja-JP" altLang="en-US" sz="1200" dirty="0" smtClean="0">
                <a:solidFill>
                  <a:schemeClr val="tx1"/>
                </a:solidFill>
                <a:latin typeface="ＭＳ Ｐ明朝" pitchFamily="18" charset="-128"/>
                <a:ea typeface="ＭＳ Ｐ明朝" pitchFamily="18" charset="-128"/>
                <a:sym typeface="Wingdings"/>
              </a:rPr>
              <a:t>　砂川市　　</a:t>
            </a:r>
            <a:r>
              <a:rPr lang="en-US" altLang="ja-JP" sz="1200" dirty="0" smtClean="0">
                <a:solidFill>
                  <a:schemeClr val="tx1"/>
                </a:solidFill>
                <a:latin typeface="ＭＳ Ｐ明朝" pitchFamily="18" charset="-128"/>
                <a:ea typeface="ＭＳ Ｐ明朝" pitchFamily="18" charset="-128"/>
                <a:sym typeface="Wingdings"/>
              </a:rPr>
              <a:t>52,100</a:t>
            </a:r>
            <a:r>
              <a:rPr lang="ja-JP" altLang="en-US" sz="1200" dirty="0" smtClean="0">
                <a:solidFill>
                  <a:schemeClr val="tx1"/>
                </a:solidFill>
                <a:latin typeface="ＭＳ Ｐ明朝" pitchFamily="18" charset="-128"/>
                <a:ea typeface="ＭＳ Ｐ明朝" pitchFamily="18" charset="-128"/>
                <a:sym typeface="Wingdings"/>
              </a:rPr>
              <a:t>円</a:t>
            </a:r>
            <a:endParaRPr lang="en-US" altLang="ja-JP" sz="1200" dirty="0" smtClean="0">
              <a:solidFill>
                <a:schemeClr val="tx1"/>
              </a:solidFill>
              <a:latin typeface="ＭＳ Ｐ明朝" pitchFamily="18" charset="-128"/>
              <a:ea typeface="ＭＳ Ｐ明朝" pitchFamily="18" charset="-128"/>
              <a:sym typeface="Wingdings"/>
            </a:endParaRPr>
          </a:p>
          <a:p>
            <a:endParaRPr lang="en-US" altLang="ja-JP" sz="1200" dirty="0" smtClean="0">
              <a:solidFill>
                <a:schemeClr val="bg1"/>
              </a:solidFill>
              <a:latin typeface="AR P丸ゴシック体M" pitchFamily="50" charset="-128"/>
              <a:ea typeface="AR P丸ゴシック体M" pitchFamily="50" charset="-128"/>
              <a:sym typeface="Wingdings"/>
            </a:endParaRPr>
          </a:p>
          <a:p>
            <a:endParaRPr lang="en-US" altLang="ja-JP" sz="1200" dirty="0" smtClean="0">
              <a:solidFill>
                <a:schemeClr val="bg1"/>
              </a:solidFill>
              <a:latin typeface="AR P丸ゴシック体M" pitchFamily="50" charset="-128"/>
              <a:ea typeface="AR P丸ゴシック体M" pitchFamily="50" charset="-128"/>
              <a:sym typeface="Wingdings"/>
            </a:endParaRPr>
          </a:p>
          <a:p>
            <a:endParaRPr kumimoji="1" lang="en-US" altLang="ja-JP" sz="1200" dirty="0" smtClean="0">
              <a:latin typeface="AR P丸ゴシック体M" pitchFamily="50" charset="-128"/>
              <a:ea typeface="AR P丸ゴシック体M" pitchFamily="50" charset="-128"/>
            </a:endParaRPr>
          </a:p>
        </p:txBody>
      </p:sp>
      <p:sp>
        <p:nvSpPr>
          <p:cNvPr id="6" name="強調線吹き出し 2 5"/>
          <p:cNvSpPr/>
          <p:nvPr/>
        </p:nvSpPr>
        <p:spPr>
          <a:xfrm>
            <a:off x="6876256" y="260648"/>
            <a:ext cx="2016224" cy="1584176"/>
          </a:xfrm>
          <a:prstGeom prst="accentCallout2">
            <a:avLst>
              <a:gd name="adj1" fmla="val 18750"/>
              <a:gd name="adj2" fmla="val -8333"/>
              <a:gd name="adj3" fmla="val 18750"/>
              <a:gd name="adj4" fmla="val -16667"/>
              <a:gd name="adj5" fmla="val 42479"/>
              <a:gd name="adj6" fmla="val -38591"/>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200" dirty="0" smtClean="0">
                <a:solidFill>
                  <a:schemeClr val="tx1"/>
                </a:solidFill>
                <a:latin typeface="ＭＳ Ｐ明朝" pitchFamily="18" charset="-128"/>
                <a:ea typeface="ＭＳ Ｐ明朝" pitchFamily="18" charset="-128"/>
              </a:rPr>
              <a:t>90</a:t>
            </a:r>
            <a:r>
              <a:rPr kumimoji="1" lang="ja-JP" altLang="en-US" sz="1200" dirty="0" smtClean="0">
                <a:solidFill>
                  <a:schemeClr val="tx1"/>
                </a:solidFill>
                <a:latin typeface="ＭＳ Ｐ明朝" pitchFamily="18" charset="-128"/>
                <a:ea typeface="ＭＳ Ｐ明朝" pitchFamily="18" charset="-128"/>
              </a:rPr>
              <a:t>年代半ばのイギリス社会を構成する人々</a:t>
            </a:r>
            <a:endParaRPr kumimoji="1" lang="en-US" altLang="ja-JP" sz="1200" dirty="0" smtClean="0">
              <a:solidFill>
                <a:schemeClr val="tx1"/>
              </a:solidFill>
              <a:latin typeface="ＭＳ Ｐ明朝" pitchFamily="18" charset="-128"/>
              <a:ea typeface="ＭＳ Ｐ明朝" pitchFamily="18" charset="-128"/>
            </a:endParaRPr>
          </a:p>
          <a:p>
            <a:r>
              <a:rPr lang="ja-JP" altLang="en-US" sz="1200" dirty="0" smtClean="0">
                <a:solidFill>
                  <a:schemeClr val="tx1"/>
                </a:solidFill>
                <a:latin typeface="ＭＳ Ｐ明朝" pitchFamily="18" charset="-128"/>
                <a:ea typeface="ＭＳ Ｐ明朝" pitchFamily="18" charset="-128"/>
              </a:rPr>
              <a:t>①</a:t>
            </a:r>
            <a:r>
              <a:rPr lang="en-US" altLang="ja-JP" sz="1200" dirty="0" smtClean="0">
                <a:solidFill>
                  <a:schemeClr val="tx1"/>
                </a:solidFill>
                <a:latin typeface="ＭＳ Ｐ明朝" pitchFamily="18" charset="-128"/>
                <a:ea typeface="ＭＳ Ｐ明朝" pitchFamily="18" charset="-128"/>
              </a:rPr>
              <a:t>40</a:t>
            </a:r>
            <a:r>
              <a:rPr lang="ja-JP" altLang="en-US" sz="1200" dirty="0" smtClean="0">
                <a:solidFill>
                  <a:schemeClr val="tx1"/>
                </a:solidFill>
                <a:latin typeface="ＭＳ Ｐ明朝" pitchFamily="18" charset="-128"/>
                <a:ea typeface="ＭＳ Ｐ明朝" pitchFamily="18" charset="-128"/>
              </a:rPr>
              <a:t>％は安定した仕事に就いている。②</a:t>
            </a:r>
            <a:r>
              <a:rPr lang="en-US" altLang="ja-JP" sz="1200" dirty="0" smtClean="0">
                <a:solidFill>
                  <a:schemeClr val="tx1"/>
                </a:solidFill>
                <a:latin typeface="ＭＳ Ｐ明朝" pitchFamily="18" charset="-128"/>
                <a:ea typeface="ＭＳ Ｐ明朝" pitchFamily="18" charset="-128"/>
              </a:rPr>
              <a:t>30</a:t>
            </a:r>
            <a:r>
              <a:rPr lang="ja-JP" altLang="en-US" sz="1200" dirty="0" smtClean="0">
                <a:solidFill>
                  <a:schemeClr val="tx1"/>
                </a:solidFill>
                <a:latin typeface="ＭＳ Ｐ明朝" pitchFamily="18" charset="-128"/>
                <a:ea typeface="ＭＳ Ｐ明朝" pitchFamily="18" charset="-128"/>
              </a:rPr>
              <a:t>％は非正規など不安定雇用の状態。③</a:t>
            </a:r>
            <a:r>
              <a:rPr lang="en-US" altLang="ja-JP" sz="1200" dirty="0" smtClean="0">
                <a:solidFill>
                  <a:schemeClr val="tx1"/>
                </a:solidFill>
                <a:latin typeface="ＭＳ Ｐ明朝" pitchFamily="18" charset="-128"/>
                <a:ea typeface="ＭＳ Ｐ明朝" pitchFamily="18" charset="-128"/>
              </a:rPr>
              <a:t>30</a:t>
            </a:r>
            <a:r>
              <a:rPr lang="ja-JP" altLang="en-US" sz="1200" dirty="0" smtClean="0">
                <a:solidFill>
                  <a:schemeClr val="tx1"/>
                </a:solidFill>
                <a:latin typeface="ＭＳ Ｐ明朝" pitchFamily="18" charset="-128"/>
                <a:ea typeface="ＭＳ Ｐ明朝" pitchFamily="18" charset="-128"/>
              </a:rPr>
              <a:t>％は年金受給者、失業者など非活動活動層。</a:t>
            </a:r>
            <a:endParaRPr lang="en-US" altLang="ja-JP" sz="1200" dirty="0" smtClean="0">
              <a:solidFill>
                <a:schemeClr val="tx1"/>
              </a:solidFill>
              <a:latin typeface="ＭＳ Ｐ明朝" pitchFamily="18" charset="-128"/>
              <a:ea typeface="ＭＳ Ｐ明朝" pitchFamily="18" charset="-128"/>
            </a:endParaRPr>
          </a:p>
          <a:p>
            <a:r>
              <a:rPr lang="ja-JP" altLang="en-US" sz="1200" dirty="0" smtClean="0">
                <a:solidFill>
                  <a:schemeClr val="tx1"/>
                </a:solidFill>
                <a:latin typeface="ＭＳ Ｐ明朝" pitchFamily="18" charset="-128"/>
                <a:ea typeface="ＭＳ Ｐ明朝" pitchFamily="18" charset="-128"/>
              </a:rPr>
              <a:t>（英、ウィル・ハットン）</a:t>
            </a:r>
            <a:endParaRPr lang="en-US" altLang="ja-JP" sz="1200" dirty="0" smtClean="0">
              <a:solidFill>
                <a:schemeClr val="tx1"/>
              </a:solidFill>
              <a:latin typeface="ＭＳ Ｐ明朝" pitchFamily="18" charset="-128"/>
              <a:ea typeface="ＭＳ Ｐ明朝" pitchFamily="18" charset="-128"/>
            </a:endParaRPr>
          </a:p>
        </p:txBody>
      </p:sp>
      <p:sp>
        <p:nvSpPr>
          <p:cNvPr id="10" name="正方形/長方形 9"/>
          <p:cNvSpPr/>
          <p:nvPr/>
        </p:nvSpPr>
        <p:spPr>
          <a:xfrm>
            <a:off x="3347864" y="5589240"/>
            <a:ext cx="3528392" cy="1080120"/>
          </a:xfrm>
          <a:prstGeom prst="rect">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smtClean="0">
                <a:solidFill>
                  <a:schemeClr val="bg1"/>
                </a:solidFill>
                <a:latin typeface="ＭＳ Ｐ明朝" pitchFamily="18" charset="-128"/>
                <a:ea typeface="ＭＳ Ｐ明朝" pitchFamily="18" charset="-128"/>
              </a:rPr>
              <a:t>社会保障制度の「逆機能」</a:t>
            </a:r>
            <a:r>
              <a:rPr lang="en-US" altLang="ja-JP" sz="1200" dirty="0" smtClean="0">
                <a:solidFill>
                  <a:schemeClr val="bg1"/>
                </a:solidFill>
                <a:latin typeface="ＭＳ Ｐ明朝" pitchFamily="18" charset="-128"/>
                <a:ea typeface="ＭＳ Ｐ明朝" pitchFamily="18" charset="-128"/>
              </a:rPr>
              <a:t>(</a:t>
            </a:r>
            <a:r>
              <a:rPr lang="ja-JP" altLang="en-US" sz="1200" dirty="0" smtClean="0">
                <a:solidFill>
                  <a:schemeClr val="bg1"/>
                </a:solidFill>
                <a:latin typeface="ＭＳ Ｐ明朝" pitchFamily="18" charset="-128"/>
                <a:ea typeface="ＭＳ Ｐ明朝" pitchFamily="18" charset="-128"/>
              </a:rPr>
              <a:t>大野真理</a:t>
            </a:r>
            <a:r>
              <a:rPr lang="en-US" altLang="ja-JP" sz="1200" dirty="0" smtClean="0">
                <a:solidFill>
                  <a:schemeClr val="bg1"/>
                </a:solidFill>
                <a:latin typeface="ＭＳ Ｐ明朝" pitchFamily="18" charset="-128"/>
                <a:ea typeface="ＭＳ Ｐ明朝" pitchFamily="18" charset="-128"/>
              </a:rPr>
              <a:t>)</a:t>
            </a:r>
          </a:p>
          <a:p>
            <a:r>
              <a:rPr lang="ja-JP" altLang="en-US" sz="1200" dirty="0" smtClean="0">
                <a:solidFill>
                  <a:schemeClr val="bg1"/>
                </a:solidFill>
                <a:latin typeface="ＭＳ Ｐ明朝" pitchFamily="18" charset="-128"/>
                <a:ea typeface="ＭＳ Ｐ明朝" pitchFamily="18" charset="-128"/>
              </a:rPr>
              <a:t>宮本太郎－制度的に</a:t>
            </a:r>
            <a:r>
              <a:rPr lang="ja-JP" altLang="en-US" sz="1200" dirty="0" err="1" smtClean="0">
                <a:solidFill>
                  <a:schemeClr val="bg1"/>
                </a:solidFill>
                <a:latin typeface="ＭＳ Ｐ明朝" pitchFamily="18" charset="-128"/>
                <a:ea typeface="ＭＳ Ｐ明朝" pitchFamily="18" charset="-128"/>
              </a:rPr>
              <a:t>で</a:t>
            </a:r>
            <a:r>
              <a:rPr lang="ja-JP" altLang="en-US" sz="1200" dirty="0" smtClean="0">
                <a:solidFill>
                  <a:schemeClr val="bg1"/>
                </a:solidFill>
                <a:latin typeface="ＭＳ Ｐ明朝" pitchFamily="18" charset="-128"/>
                <a:ea typeface="ＭＳ Ｐ明朝" pitchFamily="18" charset="-128"/>
              </a:rPr>
              <a:t>あれ、実質的に</a:t>
            </a:r>
            <a:r>
              <a:rPr lang="ja-JP" altLang="en-US" sz="1200" dirty="0" err="1" smtClean="0">
                <a:solidFill>
                  <a:schemeClr val="bg1"/>
                </a:solidFill>
                <a:latin typeface="ＭＳ Ｐ明朝" pitchFamily="18" charset="-128"/>
                <a:ea typeface="ＭＳ Ｐ明朝" pitchFamily="18" charset="-128"/>
              </a:rPr>
              <a:t>で</a:t>
            </a:r>
            <a:r>
              <a:rPr lang="ja-JP" altLang="en-US" sz="1200" dirty="0" smtClean="0">
                <a:solidFill>
                  <a:schemeClr val="bg1"/>
                </a:solidFill>
                <a:latin typeface="ＭＳ Ｐ明朝" pitchFamily="18" charset="-128"/>
                <a:ea typeface="ＭＳ Ｐ明朝" pitchFamily="18" charset="-128"/>
              </a:rPr>
              <a:t>あれ、社会保障や公共サービスが、本来はもっと力をいれて支援すべき人々にとって活用できないものとなり、結果的に一部の人々を排除し始めている。</a:t>
            </a:r>
            <a:endParaRPr lang="en-US" altLang="ja-JP" sz="1200" dirty="0" smtClean="0">
              <a:solidFill>
                <a:schemeClr val="bg1"/>
              </a:solidFill>
              <a:latin typeface="ＭＳ Ｐ明朝" pitchFamily="18" charset="-128"/>
              <a:ea typeface="ＭＳ Ｐ明朝" pitchFamily="18" charset="-128"/>
            </a:endParaRPr>
          </a:p>
        </p:txBody>
      </p:sp>
      <p:sp>
        <p:nvSpPr>
          <p:cNvPr id="11" name="正方形/長方形 10"/>
          <p:cNvSpPr/>
          <p:nvPr/>
        </p:nvSpPr>
        <p:spPr>
          <a:xfrm>
            <a:off x="6948264" y="3717032"/>
            <a:ext cx="1728192" cy="2304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200" dirty="0" smtClean="0">
              <a:solidFill>
                <a:schemeClr val="bg1"/>
              </a:solidFill>
              <a:latin typeface="AR P丸ゴシック体M" pitchFamily="50" charset="-128"/>
              <a:ea typeface="AR P丸ゴシック体M" pitchFamily="50" charset="-128"/>
              <a:sym typeface="Wingdings"/>
            </a:endParaRPr>
          </a:p>
          <a:p>
            <a:endParaRPr lang="en-US" altLang="ja-JP" sz="1200" dirty="0" smtClean="0">
              <a:solidFill>
                <a:schemeClr val="bg1"/>
              </a:solidFill>
              <a:latin typeface="AR P丸ゴシック体M" pitchFamily="50" charset="-128"/>
              <a:ea typeface="AR P丸ゴシック体M" pitchFamily="50" charset="-128"/>
              <a:sym typeface="Wingdings"/>
            </a:endParaRPr>
          </a:p>
          <a:p>
            <a:endParaRPr lang="en-US" altLang="ja-JP" sz="1200" dirty="0" smtClean="0">
              <a:solidFill>
                <a:schemeClr val="bg1"/>
              </a:solidFill>
              <a:latin typeface="AR P丸ゴシック体M" pitchFamily="50" charset="-128"/>
              <a:ea typeface="AR P丸ゴシック体M" pitchFamily="50" charset="-128"/>
              <a:sym typeface="Wingdings"/>
            </a:endParaRPr>
          </a:p>
          <a:p>
            <a:endParaRPr lang="en-US" altLang="ja-JP" sz="1200" dirty="0" smtClean="0">
              <a:solidFill>
                <a:schemeClr val="bg1"/>
              </a:solidFill>
              <a:latin typeface="AR P丸ゴシック体M" pitchFamily="50" charset="-128"/>
              <a:ea typeface="AR P丸ゴシック体M" pitchFamily="50" charset="-128"/>
              <a:sym typeface="Wingdings"/>
            </a:endParaRPr>
          </a:p>
          <a:p>
            <a:r>
              <a:rPr lang="ja-JP" altLang="en-US" sz="900" dirty="0" smtClean="0">
                <a:solidFill>
                  <a:schemeClr val="tx1"/>
                </a:solidFill>
                <a:latin typeface="ＭＳ Ｐ明朝" pitchFamily="18" charset="-128"/>
                <a:ea typeface="ＭＳ Ｐ明朝" pitchFamily="18" charset="-128"/>
                <a:sym typeface="Wingdings"/>
              </a:rPr>
              <a:t>注「平成</a:t>
            </a:r>
            <a:r>
              <a:rPr lang="en-US" altLang="ja-JP" sz="900" dirty="0" smtClean="0">
                <a:solidFill>
                  <a:schemeClr val="tx1"/>
                </a:solidFill>
                <a:latin typeface="ＭＳ Ｐ明朝" pitchFamily="18" charset="-128"/>
                <a:ea typeface="ＭＳ Ｐ明朝" pitchFamily="18" charset="-128"/>
                <a:sym typeface="Wingdings"/>
              </a:rPr>
              <a:t>19</a:t>
            </a:r>
            <a:r>
              <a:rPr lang="ja-JP" altLang="en-US" sz="900" dirty="0" smtClean="0">
                <a:solidFill>
                  <a:schemeClr val="tx1"/>
                </a:solidFill>
                <a:latin typeface="ＭＳ Ｐ明朝" pitchFamily="18" charset="-128"/>
                <a:ea typeface="ＭＳ Ｐ明朝" pitchFamily="18" charset="-128"/>
                <a:sym typeface="Wingdings"/>
              </a:rPr>
              <a:t>年労働力調査年</a:t>
            </a:r>
            <a:endParaRPr lang="en-US" altLang="ja-JP" sz="900" dirty="0" smtClean="0">
              <a:solidFill>
                <a:schemeClr val="tx1"/>
              </a:solidFill>
              <a:latin typeface="ＭＳ Ｐ明朝" pitchFamily="18" charset="-128"/>
              <a:ea typeface="ＭＳ Ｐ明朝" pitchFamily="18" charset="-128"/>
              <a:sym typeface="Wingdings"/>
            </a:endParaRPr>
          </a:p>
          <a:p>
            <a:r>
              <a:rPr lang="ja-JP" altLang="en-US" sz="900" dirty="0" smtClean="0">
                <a:solidFill>
                  <a:schemeClr val="tx1"/>
                </a:solidFill>
                <a:latin typeface="ＭＳ Ｐ明朝" pitchFamily="18" charset="-128"/>
                <a:ea typeface="ＭＳ Ｐ明朝" pitchFamily="18" charset="-128"/>
                <a:sym typeface="Wingdings"/>
              </a:rPr>
              <a:t>　　報」</a:t>
            </a:r>
            <a:r>
              <a:rPr lang="en-US" altLang="ja-JP" sz="900" dirty="0" smtClean="0">
                <a:solidFill>
                  <a:schemeClr val="tx1"/>
                </a:solidFill>
                <a:latin typeface="ＭＳ Ｐ明朝" pitchFamily="18" charset="-128"/>
                <a:ea typeface="ＭＳ Ｐ明朝" pitchFamily="18" charset="-128"/>
                <a:sym typeface="Wingdings"/>
              </a:rPr>
              <a:t>(</a:t>
            </a:r>
            <a:r>
              <a:rPr lang="ja-JP" altLang="en-US" sz="900" dirty="0" smtClean="0">
                <a:solidFill>
                  <a:schemeClr val="tx1"/>
                </a:solidFill>
                <a:latin typeface="ＭＳ Ｐ明朝" pitchFamily="18" charset="-128"/>
                <a:ea typeface="ＭＳ Ｐ明朝" pitchFamily="18" charset="-128"/>
                <a:sym typeface="Wingdings"/>
              </a:rPr>
              <a:t>総務省</a:t>
            </a:r>
            <a:r>
              <a:rPr lang="en-US" altLang="ja-JP" sz="900" dirty="0" smtClean="0">
                <a:solidFill>
                  <a:schemeClr val="tx1"/>
                </a:solidFill>
                <a:latin typeface="ＭＳ Ｐ明朝" pitchFamily="18" charset="-128"/>
                <a:ea typeface="ＭＳ Ｐ明朝" pitchFamily="18" charset="-128"/>
                <a:sym typeface="Wingdings"/>
              </a:rPr>
              <a:t>)</a:t>
            </a:r>
          </a:p>
          <a:p>
            <a:r>
              <a:rPr lang="ja-JP" altLang="en-US" sz="900" dirty="0" smtClean="0">
                <a:solidFill>
                  <a:schemeClr val="tx1"/>
                </a:solidFill>
                <a:latin typeface="ＭＳ Ｐ明朝" pitchFamily="18" charset="-128"/>
                <a:ea typeface="ＭＳ Ｐ明朝" pitchFamily="18" charset="-128"/>
                <a:sym typeface="Wingdings"/>
              </a:rPr>
              <a:t>注三菱</a:t>
            </a:r>
            <a:r>
              <a:rPr lang="en-US" altLang="ja-JP" sz="900" dirty="0" smtClean="0">
                <a:solidFill>
                  <a:schemeClr val="tx1"/>
                </a:solidFill>
                <a:latin typeface="ＭＳ Ｐ明朝" pitchFamily="18" charset="-128"/>
                <a:ea typeface="ＭＳ Ｐ明朝" pitchFamily="18" charset="-128"/>
                <a:sym typeface="Wingdings"/>
              </a:rPr>
              <a:t>UFJ</a:t>
            </a:r>
            <a:r>
              <a:rPr lang="ja-JP" altLang="en-US" sz="900" dirty="0" smtClean="0">
                <a:solidFill>
                  <a:schemeClr val="tx1"/>
                </a:solidFill>
                <a:latin typeface="ＭＳ Ｐ明朝" pitchFamily="18" charset="-128"/>
                <a:ea typeface="ＭＳ Ｐ明朝" pitchFamily="18" charset="-128"/>
                <a:sym typeface="Wingdings"/>
              </a:rPr>
              <a:t>証券、水野和夫</a:t>
            </a:r>
            <a:endParaRPr lang="en-US" altLang="ja-JP" sz="900" dirty="0" smtClean="0">
              <a:solidFill>
                <a:schemeClr val="tx1"/>
              </a:solidFill>
              <a:latin typeface="ＭＳ Ｐ明朝" pitchFamily="18" charset="-128"/>
              <a:ea typeface="ＭＳ Ｐ明朝" pitchFamily="18" charset="-128"/>
              <a:sym typeface="Wingdings"/>
            </a:endParaRPr>
          </a:p>
          <a:p>
            <a:r>
              <a:rPr lang="ja-JP" altLang="en-US" sz="900" dirty="0" smtClean="0">
                <a:solidFill>
                  <a:schemeClr val="tx1"/>
                </a:solidFill>
                <a:latin typeface="ＭＳ Ｐ明朝" pitchFamily="18" charset="-128"/>
                <a:ea typeface="ＭＳ Ｐ明朝" pitchFamily="18" charset="-128"/>
                <a:sym typeface="Wingdings"/>
              </a:rPr>
              <a:t>注「外国人雇用状況、</a:t>
            </a:r>
            <a:r>
              <a:rPr lang="en-US" altLang="ja-JP" sz="900" dirty="0" smtClean="0">
                <a:solidFill>
                  <a:schemeClr val="tx1"/>
                </a:solidFill>
                <a:latin typeface="ＭＳ Ｐ明朝" pitchFamily="18" charset="-128"/>
                <a:ea typeface="ＭＳ Ｐ明朝" pitchFamily="18" charset="-128"/>
                <a:sym typeface="Wingdings"/>
              </a:rPr>
              <a:t>2008</a:t>
            </a:r>
          </a:p>
          <a:p>
            <a:r>
              <a:rPr lang="ja-JP" altLang="en-US" sz="900" dirty="0" smtClean="0">
                <a:solidFill>
                  <a:schemeClr val="tx1"/>
                </a:solidFill>
                <a:latin typeface="ＭＳ Ｐ明朝" pitchFamily="18" charset="-128"/>
                <a:ea typeface="ＭＳ Ｐ明朝" pitchFamily="18" charset="-128"/>
                <a:sym typeface="Wingdings"/>
              </a:rPr>
              <a:t>　　年、厚労省</a:t>
            </a:r>
            <a:r>
              <a:rPr lang="en-US" altLang="ja-JP" sz="900" dirty="0" smtClean="0">
                <a:solidFill>
                  <a:schemeClr val="tx1"/>
                </a:solidFill>
                <a:latin typeface="ＭＳ Ｐ明朝" pitchFamily="18" charset="-128"/>
                <a:ea typeface="ＭＳ Ｐ明朝" pitchFamily="18" charset="-128"/>
                <a:sym typeface="Wingdings"/>
              </a:rPr>
              <a:t>)</a:t>
            </a:r>
          </a:p>
          <a:p>
            <a:r>
              <a:rPr lang="ja-JP" altLang="en-US" sz="900" dirty="0" smtClean="0">
                <a:solidFill>
                  <a:schemeClr val="tx1"/>
                </a:solidFill>
                <a:latin typeface="ＭＳ Ｐ明朝" pitchFamily="18" charset="-128"/>
                <a:ea typeface="ＭＳ Ｐ明朝" pitchFamily="18" charset="-128"/>
                <a:sym typeface="Wingdings"/>
              </a:rPr>
              <a:t>注「平成</a:t>
            </a:r>
            <a:r>
              <a:rPr lang="en-US" altLang="ja-JP" sz="900" dirty="0" smtClean="0">
                <a:solidFill>
                  <a:schemeClr val="tx1"/>
                </a:solidFill>
                <a:latin typeface="ＭＳ Ｐ明朝" pitchFamily="18" charset="-128"/>
                <a:ea typeface="ＭＳ Ｐ明朝" pitchFamily="18" charset="-128"/>
                <a:sym typeface="Wingdings"/>
              </a:rPr>
              <a:t>18</a:t>
            </a:r>
            <a:r>
              <a:rPr lang="ja-JP" altLang="en-US" sz="900" dirty="0" smtClean="0">
                <a:solidFill>
                  <a:schemeClr val="tx1"/>
                </a:solidFill>
                <a:latin typeface="ＭＳ Ｐ明朝" pitchFamily="18" charset="-128"/>
                <a:ea typeface="ＭＳ Ｐ明朝" pitchFamily="18" charset="-128"/>
                <a:sym typeface="Wingdings"/>
              </a:rPr>
              <a:t>年度母子世帯調</a:t>
            </a:r>
            <a:endParaRPr lang="en-US" altLang="ja-JP" sz="900" dirty="0" smtClean="0">
              <a:solidFill>
                <a:schemeClr val="tx1"/>
              </a:solidFill>
              <a:latin typeface="ＭＳ Ｐ明朝" pitchFamily="18" charset="-128"/>
              <a:ea typeface="ＭＳ Ｐ明朝" pitchFamily="18" charset="-128"/>
              <a:sym typeface="Wingdings"/>
            </a:endParaRPr>
          </a:p>
          <a:p>
            <a:r>
              <a:rPr lang="ja-JP" altLang="en-US" sz="900" dirty="0" smtClean="0">
                <a:solidFill>
                  <a:schemeClr val="tx1"/>
                </a:solidFill>
                <a:latin typeface="ＭＳ Ｐ明朝" pitchFamily="18" charset="-128"/>
                <a:ea typeface="ＭＳ Ｐ明朝" pitchFamily="18" charset="-128"/>
                <a:sym typeface="Wingdings"/>
              </a:rPr>
              <a:t>　　査結果報告書」（厚労省</a:t>
            </a:r>
            <a:r>
              <a:rPr lang="en-US" altLang="ja-JP" sz="900" dirty="0" smtClean="0">
                <a:solidFill>
                  <a:schemeClr val="tx1"/>
                </a:solidFill>
                <a:latin typeface="ＭＳ Ｐ明朝" pitchFamily="18" charset="-128"/>
                <a:ea typeface="ＭＳ Ｐ明朝" pitchFamily="18" charset="-128"/>
                <a:sym typeface="Wingdings"/>
              </a:rPr>
              <a:t>)</a:t>
            </a:r>
          </a:p>
          <a:p>
            <a:r>
              <a:rPr lang="ja-JP" altLang="en-US" sz="900" dirty="0" smtClean="0">
                <a:solidFill>
                  <a:schemeClr val="tx1"/>
                </a:solidFill>
                <a:latin typeface="ＭＳ Ｐ明朝" pitchFamily="18" charset="-128"/>
                <a:ea typeface="ＭＳ Ｐ明朝" pitchFamily="18" charset="-128"/>
                <a:sym typeface="Wingdings"/>
              </a:rPr>
              <a:t>注</a:t>
            </a:r>
            <a:r>
              <a:rPr lang="ja-JP" altLang="en-US" sz="900" dirty="0" smtClean="0">
                <a:solidFill>
                  <a:schemeClr val="tx1"/>
                </a:solidFill>
                <a:latin typeface="ＭＳ Ｐ明朝" pitchFamily="18" charset="-128"/>
                <a:ea typeface="ＭＳ Ｐ明朝" pitchFamily="18" charset="-128"/>
              </a:rPr>
              <a:t>「労働経済の分析　</a:t>
            </a:r>
            <a:r>
              <a:rPr lang="en-US" altLang="ja-JP" sz="900" dirty="0" smtClean="0">
                <a:solidFill>
                  <a:schemeClr val="tx1"/>
                </a:solidFill>
                <a:latin typeface="ＭＳ Ｐ明朝" pitchFamily="18" charset="-128"/>
                <a:ea typeface="ＭＳ Ｐ明朝" pitchFamily="18" charset="-128"/>
              </a:rPr>
              <a:t>18</a:t>
            </a:r>
            <a:r>
              <a:rPr lang="ja-JP" altLang="en-US" sz="900" dirty="0" smtClean="0">
                <a:solidFill>
                  <a:schemeClr val="tx1"/>
                </a:solidFill>
                <a:latin typeface="ＭＳ Ｐ明朝" pitchFamily="18" charset="-128"/>
                <a:ea typeface="ＭＳ Ｐ明朝" pitchFamily="18" charset="-128"/>
              </a:rPr>
              <a:t>年</a:t>
            </a:r>
            <a:endParaRPr lang="en-US" altLang="ja-JP" sz="900" dirty="0" smtClean="0">
              <a:solidFill>
                <a:schemeClr val="tx1"/>
              </a:solidFill>
              <a:latin typeface="ＭＳ Ｐ明朝" pitchFamily="18" charset="-128"/>
              <a:ea typeface="ＭＳ Ｐ明朝" pitchFamily="18" charset="-128"/>
            </a:endParaRPr>
          </a:p>
          <a:p>
            <a:r>
              <a:rPr lang="ja-JP" altLang="en-US" sz="900" dirty="0" smtClean="0">
                <a:solidFill>
                  <a:schemeClr val="tx1"/>
                </a:solidFill>
                <a:latin typeface="ＭＳ Ｐ明朝" pitchFamily="18" charset="-128"/>
                <a:ea typeface="ＭＳ Ｐ明朝" pitchFamily="18" charset="-128"/>
              </a:rPr>
              <a:t>　　版」</a:t>
            </a:r>
            <a:r>
              <a:rPr lang="en-US" altLang="ja-JP" sz="900" dirty="0" smtClean="0">
                <a:solidFill>
                  <a:schemeClr val="tx1"/>
                </a:solidFill>
                <a:latin typeface="ＭＳ Ｐ明朝" pitchFamily="18" charset="-128"/>
                <a:ea typeface="ＭＳ Ｐ明朝" pitchFamily="18" charset="-128"/>
              </a:rPr>
              <a:t>(</a:t>
            </a:r>
            <a:r>
              <a:rPr lang="ja-JP" altLang="en-US" sz="900" dirty="0" smtClean="0">
                <a:solidFill>
                  <a:schemeClr val="tx1"/>
                </a:solidFill>
                <a:latin typeface="ＭＳ Ｐ明朝" pitchFamily="18" charset="-128"/>
                <a:ea typeface="ＭＳ Ｐ明朝" pitchFamily="18" charset="-128"/>
              </a:rPr>
              <a:t>厚労省</a:t>
            </a:r>
            <a:r>
              <a:rPr lang="en-US" altLang="ja-JP" sz="900" dirty="0" smtClean="0">
                <a:solidFill>
                  <a:schemeClr val="tx1"/>
                </a:solidFill>
                <a:latin typeface="ＭＳ Ｐ明朝" pitchFamily="18" charset="-128"/>
                <a:ea typeface="ＭＳ Ｐ明朝" pitchFamily="18" charset="-128"/>
              </a:rPr>
              <a:t>)</a:t>
            </a:r>
          </a:p>
          <a:p>
            <a:r>
              <a:rPr lang="ja-JP" altLang="en-US" sz="900" dirty="0" smtClean="0">
                <a:solidFill>
                  <a:schemeClr val="tx1"/>
                </a:solidFill>
                <a:latin typeface="ＭＳ Ｐ明朝" pitchFamily="18" charset="-128"/>
                <a:ea typeface="ＭＳ Ｐ明朝" pitchFamily="18" charset="-128"/>
                <a:sym typeface="Wingdings"/>
              </a:rPr>
              <a:t>注</a:t>
            </a:r>
            <a:r>
              <a:rPr lang="ja-JP" altLang="en-US" sz="900" dirty="0" smtClean="0">
                <a:solidFill>
                  <a:schemeClr val="tx1"/>
                </a:solidFill>
                <a:latin typeface="ＭＳ Ｐ明朝" pitchFamily="18" charset="-128"/>
                <a:ea typeface="ＭＳ Ｐ明朝" pitchFamily="18" charset="-128"/>
              </a:rPr>
              <a:t>米－</a:t>
            </a:r>
            <a:r>
              <a:rPr lang="en-US" altLang="ja-JP" sz="900" dirty="0" smtClean="0">
                <a:solidFill>
                  <a:schemeClr val="tx1"/>
                </a:solidFill>
                <a:latin typeface="ＭＳ Ｐ明朝" pitchFamily="18" charset="-128"/>
                <a:ea typeface="ＭＳ Ｐ明朝" pitchFamily="18" charset="-128"/>
              </a:rPr>
              <a:t>59%</a:t>
            </a:r>
            <a:r>
              <a:rPr lang="ja-JP" altLang="en-US" sz="900" dirty="0" err="1" smtClean="0">
                <a:solidFill>
                  <a:schemeClr val="tx1"/>
                </a:solidFill>
                <a:latin typeface="ＭＳ Ｐ明朝" pitchFamily="18" charset="-128"/>
                <a:ea typeface="ＭＳ Ｐ明朝" pitchFamily="18" charset="-128"/>
              </a:rPr>
              <a:t>、</a:t>
            </a:r>
            <a:r>
              <a:rPr lang="ja-JP" altLang="en-US" sz="900" dirty="0" smtClean="0">
                <a:solidFill>
                  <a:schemeClr val="tx1"/>
                </a:solidFill>
                <a:latin typeface="ＭＳ Ｐ明朝" pitchFamily="18" charset="-128"/>
                <a:ea typeface="ＭＳ Ｐ明朝" pitchFamily="18" charset="-128"/>
              </a:rPr>
              <a:t>独－</a:t>
            </a:r>
            <a:r>
              <a:rPr lang="en-US" altLang="ja-JP" sz="900" dirty="0" smtClean="0">
                <a:solidFill>
                  <a:schemeClr val="tx1"/>
                </a:solidFill>
                <a:latin typeface="ＭＳ Ｐ明朝" pitchFamily="18" charset="-128"/>
                <a:ea typeface="ＭＳ Ｐ明朝" pitchFamily="18" charset="-128"/>
              </a:rPr>
              <a:t>6</a:t>
            </a:r>
            <a:r>
              <a:rPr lang="ja-JP" altLang="en-US" sz="900" dirty="0" smtClean="0">
                <a:solidFill>
                  <a:schemeClr val="tx1"/>
                </a:solidFill>
                <a:latin typeface="ＭＳ Ｐ明朝" pitchFamily="18" charset="-128"/>
                <a:ea typeface="ＭＳ Ｐ明朝" pitchFamily="18" charset="-128"/>
              </a:rPr>
              <a:t>％　</a:t>
            </a:r>
            <a:endParaRPr lang="en-US" altLang="ja-JP" sz="900" dirty="0" smtClean="0">
              <a:solidFill>
                <a:schemeClr val="tx1"/>
              </a:solidFill>
              <a:latin typeface="ＭＳ Ｐ明朝" pitchFamily="18" charset="-128"/>
              <a:ea typeface="ＭＳ Ｐ明朝" pitchFamily="18" charset="-128"/>
            </a:endParaRPr>
          </a:p>
          <a:p>
            <a:r>
              <a:rPr lang="ja-JP" altLang="en-US" sz="900" dirty="0" smtClean="0">
                <a:solidFill>
                  <a:schemeClr val="tx1"/>
                </a:solidFill>
                <a:latin typeface="ＭＳ Ｐ明朝" pitchFamily="18" charset="-128"/>
                <a:ea typeface="ＭＳ Ｐ明朝" pitchFamily="18" charset="-128"/>
              </a:rPr>
              <a:t>　　</a:t>
            </a:r>
            <a:r>
              <a:rPr lang="en-US" altLang="ja-JP" sz="900" dirty="0" smtClean="0">
                <a:solidFill>
                  <a:schemeClr val="tx1"/>
                </a:solidFill>
                <a:latin typeface="ＭＳ Ｐ明朝" pitchFamily="18" charset="-128"/>
                <a:ea typeface="ＭＳ Ｐ明朝" pitchFamily="18" charset="-128"/>
              </a:rPr>
              <a:t>ILO2009</a:t>
            </a:r>
          </a:p>
          <a:p>
            <a:r>
              <a:rPr lang="ja-JP" altLang="en-US" sz="900" dirty="0" smtClean="0">
                <a:solidFill>
                  <a:schemeClr val="tx1"/>
                </a:solidFill>
                <a:latin typeface="ＭＳ Ｐ明朝" pitchFamily="18" charset="-128"/>
                <a:ea typeface="ＭＳ Ｐ明朝" pitchFamily="18" charset="-128"/>
                <a:sym typeface="Wingdings"/>
              </a:rPr>
              <a:t>注「毎日」</a:t>
            </a:r>
            <a:r>
              <a:rPr lang="en-US" altLang="ja-JP" sz="900" dirty="0" smtClean="0">
                <a:solidFill>
                  <a:schemeClr val="tx1"/>
                </a:solidFill>
                <a:latin typeface="ＭＳ Ｐ明朝" pitchFamily="18" charset="-128"/>
                <a:ea typeface="ＭＳ Ｐ明朝" pitchFamily="18" charset="-128"/>
                <a:sym typeface="Wingdings"/>
              </a:rPr>
              <a:t>2008.12.19</a:t>
            </a:r>
          </a:p>
          <a:p>
            <a:r>
              <a:rPr lang="ja-JP" altLang="en-US" sz="900" dirty="0" smtClean="0">
                <a:solidFill>
                  <a:schemeClr val="tx1"/>
                </a:solidFill>
                <a:latin typeface="ＭＳ Ｐ明朝" pitchFamily="18" charset="-128"/>
                <a:ea typeface="ＭＳ Ｐ明朝" pitchFamily="18" charset="-128"/>
                <a:sym typeface="Wingdings"/>
              </a:rPr>
              <a:t>注「日経」</a:t>
            </a:r>
            <a:r>
              <a:rPr lang="en-US" altLang="ja-JP" sz="900" dirty="0" smtClean="0">
                <a:solidFill>
                  <a:schemeClr val="tx1"/>
                </a:solidFill>
                <a:latin typeface="ＭＳ Ｐ明朝" pitchFamily="18" charset="-128"/>
                <a:ea typeface="ＭＳ Ｐ明朝" pitchFamily="18" charset="-128"/>
                <a:sym typeface="Wingdings"/>
              </a:rPr>
              <a:t>2006</a:t>
            </a:r>
            <a:r>
              <a:rPr lang="ja-JP" altLang="en-US" sz="900" dirty="0" err="1" smtClean="0">
                <a:solidFill>
                  <a:schemeClr val="tx1"/>
                </a:solidFill>
                <a:latin typeface="ＭＳ Ｐ明朝" pitchFamily="18" charset="-128"/>
                <a:ea typeface="ＭＳ Ｐ明朝" pitchFamily="18" charset="-128"/>
                <a:sym typeface="Wingdings"/>
              </a:rPr>
              <a:t>、</a:t>
            </a:r>
            <a:r>
              <a:rPr lang="ja-JP" altLang="en-US" sz="900" dirty="0" smtClean="0">
                <a:solidFill>
                  <a:schemeClr val="tx1"/>
                </a:solidFill>
                <a:latin typeface="ＭＳ Ｐ明朝" pitchFamily="18" charset="-128"/>
                <a:ea typeface="ＭＳ Ｐ明朝" pitchFamily="18" charset="-128"/>
                <a:sym typeface="Wingdings"/>
              </a:rPr>
              <a:t>「行政サー</a:t>
            </a:r>
            <a:endParaRPr lang="en-US" altLang="ja-JP" sz="900" dirty="0" smtClean="0">
              <a:solidFill>
                <a:schemeClr val="tx1"/>
              </a:solidFill>
              <a:latin typeface="ＭＳ Ｐ明朝" pitchFamily="18" charset="-128"/>
              <a:ea typeface="ＭＳ Ｐ明朝" pitchFamily="18" charset="-128"/>
              <a:sym typeface="Wingdings"/>
            </a:endParaRPr>
          </a:p>
          <a:p>
            <a:r>
              <a:rPr lang="ja-JP" altLang="en-US" sz="900" dirty="0" smtClean="0">
                <a:solidFill>
                  <a:schemeClr val="tx1"/>
                </a:solidFill>
                <a:latin typeface="ＭＳ Ｐ明朝" pitchFamily="18" charset="-128"/>
                <a:ea typeface="ＭＳ Ｐ明朝" pitchFamily="18" charset="-128"/>
                <a:sym typeface="Wingdings"/>
              </a:rPr>
              <a:t>　　ビス調査」</a:t>
            </a:r>
            <a:endParaRPr lang="en-US" altLang="ja-JP" sz="900" dirty="0" smtClean="0">
              <a:solidFill>
                <a:schemeClr val="tx1"/>
              </a:solidFill>
              <a:latin typeface="ＭＳ Ｐ明朝" pitchFamily="18" charset="-128"/>
              <a:ea typeface="ＭＳ Ｐ明朝" pitchFamily="18" charset="-128"/>
              <a:sym typeface="Wingdings"/>
            </a:endParaRPr>
          </a:p>
          <a:p>
            <a:endParaRPr lang="ja-JP" altLang="en-US" sz="1200" dirty="0" smtClean="0">
              <a:solidFill>
                <a:schemeClr val="bg1"/>
              </a:solidFill>
              <a:latin typeface="ＭＳ Ｐ明朝" pitchFamily="18" charset="-128"/>
              <a:ea typeface="ＭＳ Ｐ明朝" pitchFamily="18" charset="-128"/>
            </a:endParaRPr>
          </a:p>
          <a:p>
            <a:endParaRPr lang="ja-JP" altLang="en-US" sz="1200" dirty="0" smtClean="0">
              <a:solidFill>
                <a:schemeClr val="bg1"/>
              </a:solidFill>
              <a:latin typeface="AR P丸ゴシック体M" pitchFamily="50" charset="-128"/>
              <a:ea typeface="AR P丸ゴシック体M" pitchFamily="50" charset="-128"/>
            </a:endParaRPr>
          </a:p>
          <a:p>
            <a:endParaRPr lang="en-US" altLang="ja-JP" sz="1200" dirty="0" smtClean="0">
              <a:solidFill>
                <a:schemeClr val="bg1"/>
              </a:solidFill>
              <a:latin typeface="AR P丸ゴシック体M" pitchFamily="50" charset="-128"/>
              <a:ea typeface="AR P丸ゴシック体M" pitchFamily="50" charset="-128"/>
              <a:sym typeface="Wingdings"/>
            </a:endParaRPr>
          </a:p>
          <a:p>
            <a:r>
              <a:rPr lang="en-US" altLang="ja-JP" sz="1200" dirty="0" smtClean="0">
                <a:solidFill>
                  <a:schemeClr val="bg1"/>
                </a:solidFill>
                <a:latin typeface="AR P丸ゴシック体M" pitchFamily="50" charset="-128"/>
                <a:ea typeface="AR P丸ゴシック体M" pitchFamily="50" charset="-128"/>
                <a:sym typeface="Wingdings"/>
              </a:rPr>
              <a:t> </a:t>
            </a:r>
            <a:endParaRPr kumimoji="1" lang="ja-JP" altLang="en-US" sz="1200" dirty="0"/>
          </a:p>
        </p:txBody>
      </p:sp>
      <p:sp>
        <p:nvSpPr>
          <p:cNvPr id="12" name="強調線吹き出し 2 11"/>
          <p:cNvSpPr/>
          <p:nvPr/>
        </p:nvSpPr>
        <p:spPr>
          <a:xfrm>
            <a:off x="6588224" y="2348880"/>
            <a:ext cx="2376264" cy="648072"/>
          </a:xfrm>
          <a:prstGeom prst="accentCallout2">
            <a:avLst>
              <a:gd name="adj1" fmla="val 18750"/>
              <a:gd name="adj2" fmla="val -8333"/>
              <a:gd name="adj3" fmla="val 18750"/>
              <a:gd name="adj4" fmla="val -16667"/>
              <a:gd name="adj5" fmla="val 265883"/>
              <a:gd name="adj6" fmla="val -84093"/>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dirty="0" smtClean="0">
                <a:solidFill>
                  <a:schemeClr val="tx1"/>
                </a:solidFill>
                <a:latin typeface="ＭＳ Ｐ明朝" pitchFamily="18" charset="-128"/>
                <a:ea typeface="ＭＳ Ｐ明朝" pitchFamily="18" charset="-128"/>
              </a:rPr>
              <a:t>             </a:t>
            </a:r>
            <a:r>
              <a:rPr lang="ja-JP" altLang="en-US" sz="1200" dirty="0" smtClean="0">
                <a:solidFill>
                  <a:schemeClr val="tx1"/>
                </a:solidFill>
                <a:latin typeface="ＭＳ Ｐ明朝" pitchFamily="18" charset="-128"/>
                <a:ea typeface="ＭＳ Ｐ明朝" pitchFamily="18" charset="-128"/>
              </a:rPr>
              <a:t>　</a:t>
            </a:r>
            <a:r>
              <a:rPr lang="ja-JP" altLang="en-US" sz="1200" dirty="0" smtClean="0">
                <a:solidFill>
                  <a:schemeClr val="tx1"/>
                </a:solidFill>
                <a:latin typeface="ＭＳ Ｐ明朝" pitchFamily="18" charset="-128"/>
                <a:ea typeface="ＭＳ Ｐ明朝" pitchFamily="18" charset="-128"/>
              </a:rPr>
              <a:t>　　　</a:t>
            </a:r>
            <a:r>
              <a:rPr lang="en-US" altLang="ja-JP" sz="1200" dirty="0" smtClean="0">
                <a:solidFill>
                  <a:schemeClr val="tx1"/>
                </a:solidFill>
                <a:latin typeface="ＭＳ Ｐ明朝" pitchFamily="18" charset="-128"/>
                <a:ea typeface="ＭＳ Ｐ明朝" pitchFamily="18" charset="-128"/>
              </a:rPr>
              <a:t> </a:t>
            </a:r>
            <a:r>
              <a:rPr lang="en-US" altLang="ja-JP" sz="1200" dirty="0" smtClean="0">
                <a:solidFill>
                  <a:schemeClr val="tx1"/>
                </a:solidFill>
                <a:latin typeface="ＭＳ Ｐ明朝" pitchFamily="18" charset="-128"/>
                <a:ea typeface="ＭＳ Ｐ明朝" pitchFamily="18" charset="-128"/>
              </a:rPr>
              <a:t>1987</a:t>
            </a:r>
            <a:r>
              <a:rPr lang="ja-JP" altLang="en-US" sz="1200" dirty="0" smtClean="0">
                <a:solidFill>
                  <a:schemeClr val="tx1"/>
                </a:solidFill>
                <a:latin typeface="ＭＳ Ｐ明朝" pitchFamily="18" charset="-128"/>
                <a:ea typeface="ＭＳ Ｐ明朝" pitchFamily="18" charset="-128"/>
              </a:rPr>
              <a:t>年→</a:t>
            </a:r>
            <a:r>
              <a:rPr lang="en-US" altLang="ja-JP" sz="1200" dirty="0" smtClean="0">
                <a:solidFill>
                  <a:schemeClr val="tx1"/>
                </a:solidFill>
                <a:latin typeface="ＭＳ Ｐ明朝" pitchFamily="18" charset="-128"/>
                <a:ea typeface="ＭＳ Ｐ明朝" pitchFamily="18" charset="-128"/>
              </a:rPr>
              <a:t>2007</a:t>
            </a:r>
            <a:r>
              <a:rPr lang="ja-JP" altLang="en-US" sz="1200" dirty="0" smtClean="0">
                <a:solidFill>
                  <a:schemeClr val="tx1"/>
                </a:solidFill>
                <a:latin typeface="ＭＳ Ｐ明朝" pitchFamily="18" charset="-128"/>
                <a:ea typeface="ＭＳ Ｐ明朝" pitchFamily="18" charset="-128"/>
              </a:rPr>
              <a:t>年</a:t>
            </a:r>
            <a:endParaRPr lang="en-US" altLang="ja-JP" sz="1200" dirty="0" smtClean="0">
              <a:solidFill>
                <a:schemeClr val="tx1"/>
              </a:solidFill>
              <a:latin typeface="ＭＳ Ｐ明朝" pitchFamily="18" charset="-128"/>
              <a:ea typeface="ＭＳ Ｐ明朝" pitchFamily="18" charset="-128"/>
            </a:endParaRPr>
          </a:p>
          <a:p>
            <a:r>
              <a:rPr lang="ja-JP" altLang="en-US" sz="1200" dirty="0" smtClean="0">
                <a:solidFill>
                  <a:schemeClr val="tx1"/>
                </a:solidFill>
                <a:latin typeface="ＭＳ Ｐ明朝" pitchFamily="18" charset="-128"/>
                <a:ea typeface="ＭＳ Ｐ明朝" pitchFamily="18" charset="-128"/>
              </a:rPr>
              <a:t>農林水産・自営業 </a:t>
            </a:r>
            <a:r>
              <a:rPr lang="en-US" altLang="ja-JP" sz="1200" dirty="0" smtClean="0">
                <a:solidFill>
                  <a:schemeClr val="tx1"/>
                </a:solidFill>
                <a:latin typeface="ＭＳ Ｐ明朝" pitchFamily="18" charset="-128"/>
                <a:ea typeface="ＭＳ Ｐ明朝" pitchFamily="18" charset="-128"/>
              </a:rPr>
              <a:t>40.1%  18.2% </a:t>
            </a:r>
          </a:p>
          <a:p>
            <a:r>
              <a:rPr lang="ja-JP" altLang="en-US" sz="1200" dirty="0" smtClean="0">
                <a:solidFill>
                  <a:schemeClr val="tx1"/>
                </a:solidFill>
                <a:latin typeface="ＭＳ Ｐ明朝" pitchFamily="18" charset="-128"/>
                <a:ea typeface="ＭＳ Ｐ明朝" pitchFamily="18" charset="-128"/>
              </a:rPr>
              <a:t>無職者          </a:t>
            </a:r>
            <a:r>
              <a:rPr lang="ja-JP" altLang="en-US" sz="1200" dirty="0" smtClean="0">
                <a:solidFill>
                  <a:schemeClr val="tx1"/>
                </a:solidFill>
                <a:latin typeface="ＭＳ Ｐ明朝" pitchFamily="18" charset="-128"/>
                <a:ea typeface="ＭＳ Ｐ明朝" pitchFamily="18" charset="-128"/>
              </a:rPr>
              <a:t>　　　</a:t>
            </a:r>
            <a:r>
              <a:rPr lang="en-US" altLang="ja-JP" sz="1200" dirty="0" smtClean="0">
                <a:solidFill>
                  <a:schemeClr val="tx1"/>
                </a:solidFill>
                <a:latin typeface="ＭＳ Ｐ明朝" pitchFamily="18" charset="-128"/>
                <a:ea typeface="ＭＳ Ｐ明朝" pitchFamily="18" charset="-128"/>
              </a:rPr>
              <a:t>27.3</a:t>
            </a:r>
            <a:r>
              <a:rPr lang="en-US" altLang="ja-JP" sz="1200" dirty="0" smtClean="0">
                <a:solidFill>
                  <a:schemeClr val="tx1"/>
                </a:solidFill>
                <a:latin typeface="ＭＳ Ｐ明朝" pitchFamily="18" charset="-128"/>
                <a:ea typeface="ＭＳ Ｐ明朝" pitchFamily="18" charset="-128"/>
              </a:rPr>
              <a:t>%</a:t>
            </a:r>
            <a:r>
              <a:rPr lang="ja-JP" altLang="en-US" sz="1200" dirty="0" smtClean="0">
                <a:solidFill>
                  <a:schemeClr val="tx1"/>
                </a:solidFill>
                <a:latin typeface="ＭＳ Ｐ明朝" pitchFamily="18" charset="-128"/>
                <a:ea typeface="ＭＳ Ｐ明朝" pitchFamily="18" charset="-128"/>
              </a:rPr>
              <a:t>  </a:t>
            </a:r>
            <a:r>
              <a:rPr lang="en-US" altLang="ja-JP" sz="1200" dirty="0" smtClean="0">
                <a:solidFill>
                  <a:schemeClr val="tx1"/>
                </a:solidFill>
                <a:latin typeface="ＭＳ Ｐ明朝" pitchFamily="18" charset="-128"/>
                <a:ea typeface="ＭＳ Ｐ明朝" pitchFamily="18" charset="-128"/>
              </a:rPr>
              <a:t>55.4%</a:t>
            </a:r>
            <a:endParaRPr kumimoji="1" lang="ja-JP" altLang="en-US" dirty="0">
              <a:solidFill>
                <a:schemeClr val="tx1"/>
              </a:solidFill>
              <a:latin typeface="ＭＳ Ｐ明朝" pitchFamily="18" charset="-128"/>
              <a:ea typeface="ＭＳ Ｐ明朝" pitchFamily="18" charset="-128"/>
            </a:endParaRPr>
          </a:p>
        </p:txBody>
      </p:sp>
      <p:sp>
        <p:nvSpPr>
          <p:cNvPr id="9" name="スライド番号プレースホルダ 8"/>
          <p:cNvSpPr>
            <a:spLocks noGrp="1"/>
          </p:cNvSpPr>
          <p:nvPr>
            <p:ph type="sldNum" sz="quarter" idx="12"/>
          </p:nvPr>
        </p:nvSpPr>
        <p:spPr/>
        <p:txBody>
          <a:bodyPr/>
          <a:lstStyle/>
          <a:p>
            <a:fld id="{1AD93096-5B34-4342-9326-69289CEAE4C2}" type="slidenum">
              <a:rPr lang="en-US" altLang="ja-JP" smtClean="0"/>
              <a:pPr/>
              <a:t>5</a:t>
            </a:fld>
            <a:endParaRPr kumimoji="1" lang="ja-JP"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7584" y="260648"/>
            <a:ext cx="7992888" cy="1165816"/>
          </a:xfrm>
        </p:spPr>
        <p:txBody>
          <a:bodyPr/>
          <a:lstStyle/>
          <a:p>
            <a:r>
              <a:rPr lang="ja-JP" altLang="en-US" sz="1800" dirty="0" smtClean="0">
                <a:effectLst/>
                <a:latin typeface="AR P丸ゴシック体M" pitchFamily="50" charset="-128"/>
                <a:ea typeface="AR P丸ゴシック体M" pitchFamily="50" charset="-128"/>
              </a:rPr>
              <a:t>　　　　　　　　　</a:t>
            </a:r>
            <a:r>
              <a:rPr kumimoji="1" lang="ja-JP" altLang="en-US" sz="1800" dirty="0" smtClean="0">
                <a:effectLst/>
                <a:latin typeface="AR P丸ゴシック体M" pitchFamily="50" charset="-128"/>
                <a:ea typeface="AR P丸ゴシック体M" pitchFamily="50" charset="-128"/>
              </a:rPr>
              <a:t>　　　　　　　　　　　　</a:t>
            </a:r>
            <a:r>
              <a:rPr kumimoji="1" lang="en-US" altLang="ja-JP" sz="1600" dirty="0" smtClean="0">
                <a:effectLst/>
                <a:latin typeface="ＭＳ Ｐ明朝" pitchFamily="18" charset="-128"/>
                <a:ea typeface="ＭＳ Ｐ明朝" pitchFamily="18" charset="-128"/>
              </a:rPr>
              <a:t>19</a:t>
            </a:r>
            <a:r>
              <a:rPr kumimoji="1" lang="ja-JP" altLang="en-US" sz="1600" dirty="0" smtClean="0">
                <a:effectLst/>
                <a:latin typeface="ＭＳ Ｐ明朝" pitchFamily="18" charset="-128"/>
                <a:ea typeface="ＭＳ Ｐ明朝" pitchFamily="18" charset="-128"/>
              </a:rPr>
              <a:t>世紀のイギリス</a:t>
            </a:r>
            <a:r>
              <a:rPr kumimoji="1" lang="en-US" altLang="ja-JP" sz="1800" dirty="0" smtClean="0">
                <a:effectLst/>
                <a:latin typeface="ＭＳ Ｐ明朝" pitchFamily="18" charset="-128"/>
                <a:ea typeface="ＭＳ Ｐ明朝" pitchFamily="18" charset="-128"/>
              </a:rPr>
              <a:t/>
            </a:r>
            <a:br>
              <a:rPr kumimoji="1" lang="en-US" altLang="ja-JP" sz="1800" dirty="0" smtClean="0">
                <a:effectLst/>
                <a:latin typeface="ＭＳ Ｐ明朝" pitchFamily="18" charset="-128"/>
                <a:ea typeface="ＭＳ Ｐ明朝" pitchFamily="18" charset="-128"/>
              </a:rPr>
            </a:br>
            <a:r>
              <a:rPr kumimoji="1" lang="ja-JP" altLang="en-US" sz="1800" dirty="0" smtClean="0">
                <a:effectLst/>
                <a:latin typeface="ＭＳ Ｐ明朝" pitchFamily="18" charset="-128"/>
                <a:ea typeface="ＭＳ Ｐ明朝" pitchFamily="18" charset="-128"/>
              </a:rPr>
              <a:t>いったい貧困は　　　　　</a:t>
            </a:r>
            <a:r>
              <a:rPr lang="ja-JP" altLang="en-US" sz="1800" dirty="0" smtClean="0">
                <a:effectLst/>
                <a:latin typeface="ＭＳ Ｐ明朝" pitchFamily="18" charset="-128"/>
                <a:ea typeface="ＭＳ Ｐ明朝" pitchFamily="18" charset="-128"/>
              </a:rPr>
              <a:t>　　　　　</a:t>
            </a:r>
            <a:r>
              <a:rPr lang="ja-JP" altLang="ja-JP" sz="1800" dirty="0" smtClean="0">
                <a:latin typeface="ＭＳ Ｐ明朝" pitchFamily="18" charset="-128"/>
                <a:ea typeface="ＭＳ Ｐ明朝" pitchFamily="18" charset="-128"/>
              </a:rPr>
              <a:t>貧困</a:t>
            </a:r>
            <a:r>
              <a:rPr lang="ja-JP" altLang="en-US" sz="1800" dirty="0" smtClean="0">
                <a:latin typeface="ＭＳ Ｐ明朝" pitchFamily="18" charset="-128"/>
                <a:ea typeface="ＭＳ Ｐ明朝" pitchFamily="18" charset="-128"/>
              </a:rPr>
              <a:t>は</a:t>
            </a:r>
            <a:r>
              <a:rPr lang="ja-JP" altLang="ja-JP" sz="1800" dirty="0" smtClean="0">
                <a:latin typeface="ＭＳ Ｐ明朝" pitchFamily="18" charset="-128"/>
                <a:ea typeface="ＭＳ Ｐ明朝" pitchFamily="18" charset="-128"/>
              </a:rPr>
              <a:t>本人の怠惰、浪費、不注意が原因</a:t>
            </a:r>
            <a:r>
              <a:rPr lang="ja-JP" altLang="en-US" sz="1800" dirty="0" smtClean="0">
                <a:latin typeface="ＭＳ Ｐ明朝" pitchFamily="18" charset="-128"/>
                <a:ea typeface="ＭＳ Ｐ明朝" pitchFamily="18" charset="-128"/>
              </a:rPr>
              <a:t>とされた</a:t>
            </a:r>
            <a:r>
              <a:rPr lang="en-US" altLang="ja-JP" sz="1800" dirty="0" smtClean="0">
                <a:latin typeface="ＭＳ Ｐ明朝" pitchFamily="18" charset="-128"/>
                <a:ea typeface="ＭＳ Ｐ明朝" pitchFamily="18" charset="-128"/>
              </a:rPr>
              <a:t/>
            </a:r>
            <a:br>
              <a:rPr lang="en-US" altLang="ja-JP" sz="1800" dirty="0" smtClean="0">
                <a:latin typeface="ＭＳ Ｐ明朝" pitchFamily="18" charset="-128"/>
                <a:ea typeface="ＭＳ Ｐ明朝" pitchFamily="18" charset="-128"/>
              </a:rPr>
            </a:br>
            <a:r>
              <a:rPr lang="ja-JP" altLang="en-US" sz="1800" dirty="0" smtClean="0">
                <a:latin typeface="ＭＳ Ｐ明朝" pitchFamily="18" charset="-128"/>
                <a:ea typeface="ＭＳ Ｐ明朝" pitchFamily="18" charset="-128"/>
              </a:rPr>
              <a:t>　　なぜ生じるのだろうか</a:t>
            </a:r>
            <a:endParaRPr kumimoji="1" lang="ja-JP" altLang="en-US" sz="1800" dirty="0">
              <a:effectLst/>
              <a:latin typeface="ＭＳ Ｐ明朝" pitchFamily="18" charset="-128"/>
              <a:ea typeface="ＭＳ Ｐ明朝" pitchFamily="18" charset="-128"/>
            </a:endParaRPr>
          </a:p>
        </p:txBody>
      </p:sp>
      <p:pic>
        <p:nvPicPr>
          <p:cNvPr id="1026" name="Picture 2" descr="C:\Users\佐藤陵一\Pictures\MP Navigator EX\2011_01_02\IMG.jpg"/>
          <p:cNvPicPr>
            <a:picLocks noGrp="1" noChangeAspect="1" noChangeArrowheads="1"/>
          </p:cNvPicPr>
          <p:nvPr>
            <p:ph idx="1"/>
          </p:nvPr>
        </p:nvPicPr>
        <p:blipFill>
          <a:blip r:embed="rId2" cstate="print"/>
          <a:srcRect/>
          <a:stretch>
            <a:fillRect/>
          </a:stretch>
        </p:blipFill>
        <p:spPr bwMode="auto">
          <a:xfrm>
            <a:off x="827584" y="1268760"/>
            <a:ext cx="4850383" cy="3744416"/>
          </a:xfrm>
          <a:prstGeom prst="rect">
            <a:avLst/>
          </a:prstGeom>
          <a:noFill/>
          <a:ln w="3175">
            <a:solidFill>
              <a:schemeClr val="accent2"/>
            </a:solidFill>
          </a:ln>
        </p:spPr>
      </p:pic>
      <p:sp>
        <p:nvSpPr>
          <p:cNvPr id="5" name="角丸四角形 4"/>
          <p:cNvSpPr/>
          <p:nvPr/>
        </p:nvSpPr>
        <p:spPr>
          <a:xfrm>
            <a:off x="5796136" y="1340768"/>
            <a:ext cx="3024336" cy="3600400"/>
          </a:xfrm>
          <a:prstGeom prst="round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chemeClr val="tx1"/>
                </a:solidFill>
                <a:latin typeface="ＭＳ Ｐ明朝" pitchFamily="18" charset="-128"/>
                <a:ea typeface="ＭＳ Ｐ明朝" pitchFamily="18" charset="-128"/>
              </a:rPr>
              <a:t>図は、世界価値観調査のデータにもとづく。</a:t>
            </a:r>
            <a:endParaRPr kumimoji="1" lang="en-US" altLang="ja-JP" sz="1400" dirty="0" smtClean="0">
              <a:solidFill>
                <a:schemeClr val="tx1"/>
              </a:solidFill>
              <a:latin typeface="ＭＳ Ｐ明朝" pitchFamily="18" charset="-128"/>
              <a:ea typeface="ＭＳ Ｐ明朝" pitchFamily="18" charset="-128"/>
            </a:endParaRPr>
          </a:p>
          <a:p>
            <a:endParaRPr kumimoji="1" lang="en-US" altLang="ja-JP" sz="1400" dirty="0" smtClean="0">
              <a:solidFill>
                <a:schemeClr val="tx1"/>
              </a:solidFill>
              <a:latin typeface="ＭＳ Ｐ明朝" pitchFamily="18" charset="-128"/>
              <a:ea typeface="ＭＳ Ｐ明朝" pitchFamily="18" charset="-128"/>
              <a:sym typeface="Wingdings"/>
            </a:endParaRPr>
          </a:p>
          <a:p>
            <a:r>
              <a:rPr kumimoji="1" lang="ja-JP" altLang="en-US" sz="1400" dirty="0" smtClean="0">
                <a:solidFill>
                  <a:schemeClr val="tx1"/>
                </a:solidFill>
                <a:latin typeface="ＭＳ Ｐ明朝" pitchFamily="18" charset="-128"/>
                <a:ea typeface="ＭＳ Ｐ明朝" pitchFamily="18" charset="-128"/>
                <a:sym typeface="Wingdings"/>
              </a:rPr>
              <a:t>日本では「社会の不公正」が原因と考える人の割合が最も小さい。かといってアメリカで多く見られる「怠惰」が原因と決めつけることもできない。なにしろ日本型生活保障は働ける条件のある男性をほとんど労働市場に動員してきたからである。その結果、「わからない」が大きくなっている。</a:t>
            </a:r>
            <a:r>
              <a:rPr kumimoji="1" lang="en-US" altLang="ja-JP" sz="1400" dirty="0" smtClean="0">
                <a:solidFill>
                  <a:schemeClr val="tx1"/>
                </a:solidFill>
                <a:latin typeface="ＭＳ Ｐ明朝" pitchFamily="18" charset="-128"/>
                <a:ea typeface="ＭＳ Ｐ明朝" pitchFamily="18" charset="-128"/>
                <a:sym typeface="Wingdings"/>
              </a:rPr>
              <a:t>‥</a:t>
            </a:r>
            <a:r>
              <a:rPr kumimoji="1" lang="ja-JP" altLang="en-US" sz="1400" dirty="0" smtClean="0">
                <a:solidFill>
                  <a:schemeClr val="tx1"/>
                </a:solidFill>
                <a:latin typeface="ＭＳ Ｐ明朝" pitchFamily="18" charset="-128"/>
                <a:ea typeface="ＭＳ Ｐ明朝" pitchFamily="18" charset="-128"/>
                <a:sym typeface="Wingdings"/>
              </a:rPr>
              <a:t>人々は途方にくれている。</a:t>
            </a:r>
            <a:endParaRPr kumimoji="1" lang="en-US" altLang="ja-JP" sz="1400" dirty="0" smtClean="0">
              <a:solidFill>
                <a:schemeClr val="tx1"/>
              </a:solidFill>
              <a:latin typeface="ＭＳ Ｐ明朝" pitchFamily="18" charset="-128"/>
              <a:ea typeface="ＭＳ Ｐ明朝" pitchFamily="18" charset="-128"/>
              <a:sym typeface="Wingdings"/>
            </a:endParaRPr>
          </a:p>
          <a:p>
            <a:r>
              <a:rPr lang="ja-JP" altLang="en-US" sz="1050" dirty="0" smtClean="0">
                <a:solidFill>
                  <a:schemeClr val="tx1"/>
                </a:solidFill>
                <a:latin typeface="ＭＳ Ｐ明朝" pitchFamily="18" charset="-128"/>
                <a:ea typeface="ＭＳ Ｐ明朝" pitchFamily="18" charset="-128"/>
                <a:sym typeface="Wingdings"/>
              </a:rPr>
              <a:t>          「生活保障」</a:t>
            </a:r>
            <a:r>
              <a:rPr lang="en-US" altLang="ja-JP" sz="1050" dirty="0" smtClean="0">
                <a:solidFill>
                  <a:schemeClr val="tx1"/>
                </a:solidFill>
                <a:latin typeface="ＭＳ Ｐ明朝" pitchFamily="18" charset="-128"/>
                <a:ea typeface="ＭＳ Ｐ明朝" pitchFamily="18" charset="-128"/>
                <a:sym typeface="Wingdings"/>
              </a:rPr>
              <a:t>(</a:t>
            </a:r>
            <a:r>
              <a:rPr lang="ja-JP" altLang="en-US" sz="1050" dirty="0" smtClean="0">
                <a:solidFill>
                  <a:schemeClr val="tx1"/>
                </a:solidFill>
                <a:latin typeface="ＭＳ Ｐ明朝" pitchFamily="18" charset="-128"/>
                <a:ea typeface="ＭＳ Ｐ明朝" pitchFamily="18" charset="-128"/>
                <a:sym typeface="Wingdings"/>
              </a:rPr>
              <a:t>宮本太郎</a:t>
            </a:r>
            <a:r>
              <a:rPr lang="en-US" altLang="ja-JP" sz="1050" dirty="0" smtClean="0">
                <a:solidFill>
                  <a:schemeClr val="tx1"/>
                </a:solidFill>
                <a:latin typeface="ＭＳ Ｐ明朝" pitchFamily="18" charset="-128"/>
                <a:ea typeface="ＭＳ Ｐ明朝" pitchFamily="18" charset="-128"/>
                <a:sym typeface="Wingdings"/>
              </a:rPr>
              <a:t>p.220)</a:t>
            </a:r>
            <a:endParaRPr kumimoji="1" lang="ja-JP" altLang="en-US" sz="1050" dirty="0">
              <a:solidFill>
                <a:schemeClr val="tx1"/>
              </a:solidFill>
              <a:latin typeface="ＭＳ Ｐ明朝" pitchFamily="18" charset="-128"/>
              <a:ea typeface="ＭＳ Ｐ明朝" pitchFamily="18" charset="-128"/>
            </a:endParaRPr>
          </a:p>
        </p:txBody>
      </p:sp>
      <p:sp>
        <p:nvSpPr>
          <p:cNvPr id="6" name="正方形/長方形 5"/>
          <p:cNvSpPr/>
          <p:nvPr/>
        </p:nvSpPr>
        <p:spPr>
          <a:xfrm>
            <a:off x="827584" y="5301208"/>
            <a:ext cx="7848872" cy="1224136"/>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dirty="0" smtClean="0">
                <a:solidFill>
                  <a:schemeClr val="tx1"/>
                </a:solidFill>
                <a:latin typeface="ＭＳ Ｐ明朝" pitchFamily="18" charset="-128"/>
                <a:ea typeface="ＭＳ Ｐ明朝" pitchFamily="18" charset="-128"/>
              </a:rPr>
              <a:t>〔</a:t>
            </a:r>
            <a:r>
              <a:rPr kumimoji="1" lang="ja-JP" altLang="en-US" sz="1400" dirty="0" smtClean="0">
                <a:solidFill>
                  <a:schemeClr val="tx1"/>
                </a:solidFill>
                <a:latin typeface="ＭＳ Ｐ明朝" pitchFamily="18" charset="-128"/>
                <a:ea typeface="ＭＳ Ｐ明朝" pitchFamily="18" charset="-128"/>
              </a:rPr>
              <a:t>“引き下げのデモクラシ</a:t>
            </a:r>
            <a:r>
              <a:rPr kumimoji="1" lang="en-US" altLang="ja-JP" sz="1400" dirty="0" smtClean="0">
                <a:solidFill>
                  <a:schemeClr val="tx1"/>
                </a:solidFill>
                <a:latin typeface="ＭＳ Ｐ明朝" pitchFamily="18" charset="-128"/>
                <a:ea typeface="ＭＳ Ｐ明朝" pitchFamily="18" charset="-128"/>
              </a:rPr>
              <a:t>”</a:t>
            </a:r>
            <a:r>
              <a:rPr kumimoji="1" lang="ja-JP" altLang="en-US" sz="1400" dirty="0" smtClean="0">
                <a:solidFill>
                  <a:schemeClr val="tx1"/>
                </a:solidFill>
                <a:latin typeface="ＭＳ Ｐ明朝" pitchFamily="18" charset="-128"/>
                <a:ea typeface="ＭＳ Ｐ明朝" pitchFamily="18" charset="-128"/>
              </a:rPr>
              <a:t>ーの横行</a:t>
            </a:r>
            <a:r>
              <a:rPr kumimoji="1" lang="en-US" altLang="ja-JP" sz="1400" dirty="0" smtClean="0">
                <a:solidFill>
                  <a:schemeClr val="tx1"/>
                </a:solidFill>
                <a:latin typeface="ＭＳ Ｐ明朝" pitchFamily="18" charset="-128"/>
                <a:ea typeface="ＭＳ Ｐ明朝" pitchFamily="18" charset="-128"/>
              </a:rPr>
              <a:t>〕</a:t>
            </a:r>
          </a:p>
          <a:p>
            <a:r>
              <a:rPr lang="ja-JP" altLang="en-US" sz="1400" dirty="0" smtClean="0">
                <a:solidFill>
                  <a:schemeClr val="tx1"/>
                </a:solidFill>
                <a:latin typeface="ＭＳ Ｐ明朝" pitchFamily="18" charset="-128"/>
                <a:ea typeface="ＭＳ Ｐ明朝" pitchFamily="18" charset="-128"/>
              </a:rPr>
              <a:t>原因が定かでない不安が広がると、「公務員の既得権」「特権的正規社員」「怠惰な福祉受給者」等々、諸悪の根源となるスケープゴート</a:t>
            </a:r>
            <a:r>
              <a:rPr lang="en-US" altLang="ja-JP" sz="1400" dirty="0" smtClean="0">
                <a:solidFill>
                  <a:schemeClr val="tx1"/>
                </a:solidFill>
                <a:latin typeface="ＭＳ Ｐ明朝" pitchFamily="18" charset="-128"/>
                <a:ea typeface="ＭＳ Ｐ明朝" pitchFamily="18" charset="-128"/>
              </a:rPr>
              <a:t>(</a:t>
            </a:r>
            <a:r>
              <a:rPr lang="ja-JP" altLang="en-US" sz="1400" dirty="0" smtClean="0">
                <a:solidFill>
                  <a:schemeClr val="tx1"/>
                </a:solidFill>
                <a:latin typeface="ＭＳ Ｐ明朝" pitchFamily="18" charset="-128"/>
                <a:ea typeface="ＭＳ Ｐ明朝" pitchFamily="18" charset="-128"/>
              </a:rPr>
              <a:t>いけにえ</a:t>
            </a:r>
            <a:r>
              <a:rPr lang="en-US" altLang="ja-JP" sz="1400" dirty="0" smtClean="0">
                <a:solidFill>
                  <a:schemeClr val="tx1"/>
                </a:solidFill>
                <a:latin typeface="ＭＳ Ｐ明朝" pitchFamily="18" charset="-128"/>
                <a:ea typeface="ＭＳ Ｐ明朝" pitchFamily="18" charset="-128"/>
              </a:rPr>
              <a:t>)</a:t>
            </a:r>
            <a:r>
              <a:rPr lang="ja-JP" altLang="en-US" sz="1400" dirty="0" smtClean="0">
                <a:solidFill>
                  <a:schemeClr val="tx1"/>
                </a:solidFill>
                <a:latin typeface="ＭＳ Ｐ明朝" pitchFamily="18" charset="-128"/>
                <a:ea typeface="ＭＳ Ｐ明朝" pitchFamily="18" charset="-128"/>
              </a:rPr>
              <a:t>をたてる言説がはびこり、人々の間の亀裂が深まる。多様な利益を包括する新しい利益を包括する新しいビジョンを提示する意欲と能力を欠いた政治家ほど、こうした言説を恃む</a:t>
            </a:r>
            <a:r>
              <a:rPr lang="en-US" altLang="ja-JP" sz="1400" dirty="0" smtClean="0">
                <a:solidFill>
                  <a:schemeClr val="tx1"/>
                </a:solidFill>
                <a:latin typeface="ＭＳ Ｐ明朝" pitchFamily="18" charset="-128"/>
                <a:ea typeface="ＭＳ Ｐ明朝" pitchFamily="18" charset="-128"/>
              </a:rPr>
              <a:t>.(</a:t>
            </a:r>
            <a:r>
              <a:rPr lang="ja-JP" altLang="en-US" sz="1400" dirty="0" smtClean="0">
                <a:solidFill>
                  <a:schemeClr val="tx1"/>
                </a:solidFill>
                <a:latin typeface="ＭＳ Ｐ明朝" pitchFamily="18" charset="-128"/>
                <a:ea typeface="ＭＳ Ｐ明朝" pitchFamily="18" charset="-128"/>
              </a:rPr>
              <a:t>たのむ－当てにする</a:t>
            </a:r>
            <a:r>
              <a:rPr lang="en-US" altLang="ja-JP" sz="1400" dirty="0" smtClean="0">
                <a:solidFill>
                  <a:schemeClr val="tx1"/>
                </a:solidFill>
                <a:latin typeface="ＭＳ Ｐ明朝" pitchFamily="18" charset="-128"/>
                <a:ea typeface="ＭＳ Ｐ明朝" pitchFamily="18" charset="-128"/>
              </a:rPr>
              <a:t>)</a:t>
            </a:r>
          </a:p>
        </p:txBody>
      </p:sp>
      <p:sp>
        <p:nvSpPr>
          <p:cNvPr id="7" name="角丸四角形 6"/>
          <p:cNvSpPr/>
          <p:nvPr/>
        </p:nvSpPr>
        <p:spPr>
          <a:xfrm>
            <a:off x="3563888" y="260648"/>
            <a:ext cx="5328592" cy="648072"/>
          </a:xfrm>
          <a:prstGeom prst="round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5724128" y="116632"/>
            <a:ext cx="2880320" cy="360040"/>
          </a:xfrm>
          <a:prstGeom prst="rect">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bg1"/>
                </a:solidFill>
                <a:latin typeface="AR P丸ゴシック体M" pitchFamily="50" charset="-128"/>
                <a:ea typeface="AR P丸ゴシック体M" pitchFamily="50" charset="-128"/>
              </a:rPr>
              <a:t>救恤（じゅっきゅう）給付と強制的な労働</a:t>
            </a:r>
            <a:endParaRPr kumimoji="1" lang="ja-JP" altLang="en-US" sz="1200" dirty="0">
              <a:solidFill>
                <a:schemeClr val="bg1"/>
              </a:solidFill>
              <a:latin typeface="AR P丸ゴシック体M" pitchFamily="50" charset="-128"/>
              <a:ea typeface="AR P丸ゴシック体M" pitchFamily="50" charset="-128"/>
            </a:endParaRPr>
          </a:p>
        </p:txBody>
      </p:sp>
      <p:sp>
        <p:nvSpPr>
          <p:cNvPr id="9" name="スライド番号プレースホルダ 8"/>
          <p:cNvSpPr>
            <a:spLocks noGrp="1"/>
          </p:cNvSpPr>
          <p:nvPr>
            <p:ph type="sldNum" sz="quarter" idx="12"/>
          </p:nvPr>
        </p:nvSpPr>
        <p:spPr/>
        <p:txBody>
          <a:bodyPr/>
          <a:lstStyle/>
          <a:p>
            <a:fld id="{1AD93096-5B34-4342-9326-69289CEAE4C2}" type="slidenum">
              <a:rPr lang="en-US" altLang="ja-JP" smtClean="0"/>
              <a:pPr/>
              <a:t>6</a:t>
            </a:fld>
            <a:endParaRPr kumimoji="1" lang="ja-JP"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1560" y="404664"/>
            <a:ext cx="8075240" cy="1021800"/>
          </a:xfrm>
        </p:spPr>
        <p:txBody>
          <a:bodyPr/>
          <a:lstStyle/>
          <a:p>
            <a:r>
              <a:rPr kumimoji="1" lang="ja-JP" altLang="en-US" sz="1800" dirty="0" smtClean="0">
                <a:latin typeface="ＭＳ Ｐ明朝" pitchFamily="18" charset="-128"/>
                <a:ea typeface="ＭＳ Ｐ明朝" pitchFamily="18" charset="-128"/>
              </a:rPr>
              <a:t>社会保障の役割とは何か</a:t>
            </a:r>
            <a:r>
              <a:rPr kumimoji="1" lang="en-US" altLang="ja-JP" sz="1800" dirty="0" smtClean="0">
                <a:latin typeface="ＭＳ Ｐ明朝" pitchFamily="18" charset="-128"/>
                <a:ea typeface="ＭＳ Ｐ明朝" pitchFamily="18" charset="-128"/>
              </a:rPr>
              <a:t>?</a:t>
            </a:r>
            <a:br>
              <a:rPr kumimoji="1" lang="en-US" altLang="ja-JP" sz="1800" dirty="0" smtClean="0">
                <a:latin typeface="ＭＳ Ｐ明朝" pitchFamily="18" charset="-128"/>
                <a:ea typeface="ＭＳ Ｐ明朝" pitchFamily="18" charset="-128"/>
              </a:rPr>
            </a:br>
            <a:r>
              <a:rPr lang="ja-JP" altLang="en-US" sz="1600" dirty="0" smtClean="0">
                <a:solidFill>
                  <a:schemeClr val="tx1"/>
                </a:solidFill>
                <a:latin typeface="ＭＳ Ｐ明朝" pitchFamily="18" charset="-128"/>
                <a:ea typeface="ＭＳ Ｐ明朝" pitchFamily="18" charset="-128"/>
              </a:rPr>
              <a:t>国民のカテゴリーごとに予め想定されたリスクが現実</a:t>
            </a:r>
            <a:r>
              <a:rPr lang="en-US" altLang="ja-JP" sz="1600" dirty="0" smtClean="0">
                <a:solidFill>
                  <a:schemeClr val="tx1"/>
                </a:solidFill>
                <a:latin typeface="ＭＳ Ｐ明朝" pitchFamily="18" charset="-128"/>
                <a:ea typeface="ＭＳ Ｐ明朝" pitchFamily="18" charset="-128"/>
              </a:rPr>
              <a:t>(</a:t>
            </a:r>
            <a:r>
              <a:rPr lang="ja-JP" altLang="en-US" sz="1600" dirty="0" smtClean="0">
                <a:solidFill>
                  <a:schemeClr val="tx1"/>
                </a:solidFill>
                <a:latin typeface="ＭＳ Ｐ明朝" pitchFamily="18" charset="-128"/>
                <a:ea typeface="ＭＳ Ｐ明朝" pitchFamily="18" charset="-128"/>
              </a:rPr>
              <a:t>男性稼ぎ主が労災、失業したり、妻が稼ぎ主と死別</a:t>
            </a:r>
            <a:r>
              <a:rPr lang="en-US" altLang="ja-JP" sz="1600" dirty="0" smtClean="0">
                <a:solidFill>
                  <a:schemeClr val="tx1"/>
                </a:solidFill>
                <a:latin typeface="ＭＳ Ｐ明朝" pitchFamily="18" charset="-128"/>
                <a:ea typeface="ＭＳ Ｐ明朝" pitchFamily="18" charset="-128"/>
              </a:rPr>
              <a:t>‥)</a:t>
            </a:r>
            <a:r>
              <a:rPr lang="ja-JP" altLang="en-US" sz="1600" dirty="0" smtClean="0">
                <a:solidFill>
                  <a:schemeClr val="tx1"/>
                </a:solidFill>
                <a:latin typeface="ＭＳ Ｐ明朝" pitchFamily="18" charset="-128"/>
                <a:ea typeface="ＭＳ Ｐ明朝" pitchFamily="18" charset="-128"/>
              </a:rPr>
              <a:t>になった時に、そこで生じる所得の中断に対処すること。具体的には社会保険の給付でそれまでの所得を置き換えることにあった。</a:t>
            </a:r>
            <a:r>
              <a:rPr lang="en-US" altLang="ja-JP" sz="1400" dirty="0" smtClean="0">
                <a:solidFill>
                  <a:schemeClr val="tx1"/>
                </a:solidFill>
                <a:latin typeface="ＭＳ Ｐ明朝" pitchFamily="18" charset="-128"/>
                <a:ea typeface="ＭＳ Ｐ明朝" pitchFamily="18" charset="-128"/>
              </a:rPr>
              <a:t/>
            </a:r>
            <a:br>
              <a:rPr lang="en-US" altLang="ja-JP" sz="1400" dirty="0" smtClean="0">
                <a:solidFill>
                  <a:schemeClr val="tx1"/>
                </a:solidFill>
                <a:latin typeface="ＭＳ Ｐ明朝" pitchFamily="18" charset="-128"/>
                <a:ea typeface="ＭＳ Ｐ明朝" pitchFamily="18" charset="-128"/>
              </a:rPr>
            </a:br>
            <a:endParaRPr kumimoji="1" lang="ja-JP" altLang="en-US" sz="1400" dirty="0">
              <a:solidFill>
                <a:schemeClr val="tx1"/>
              </a:solidFill>
              <a:latin typeface="ＭＳ Ｐ明朝" pitchFamily="18" charset="-128"/>
              <a:ea typeface="ＭＳ Ｐ明朝" pitchFamily="18" charset="-128"/>
            </a:endParaRPr>
          </a:p>
        </p:txBody>
      </p:sp>
      <p:sp>
        <p:nvSpPr>
          <p:cNvPr id="3" name="コンテンツ プレースホルダ 2"/>
          <p:cNvSpPr>
            <a:spLocks noGrp="1"/>
          </p:cNvSpPr>
          <p:nvPr>
            <p:ph idx="1"/>
          </p:nvPr>
        </p:nvSpPr>
        <p:spPr>
          <a:xfrm>
            <a:off x="683568" y="1700808"/>
            <a:ext cx="8003232" cy="4654752"/>
          </a:xfrm>
        </p:spPr>
        <p:txBody>
          <a:bodyPr/>
          <a:lstStyle/>
          <a:p>
            <a:pPr>
              <a:spcBef>
                <a:spcPts val="0"/>
              </a:spcBef>
              <a:buNone/>
            </a:pPr>
            <a:r>
              <a:rPr lang="en-US" altLang="ja-JP" sz="1400" dirty="0" smtClean="0">
                <a:latin typeface="ＭＳ Ｐ明朝" pitchFamily="18" charset="-128"/>
                <a:ea typeface="ＭＳ Ｐ明朝" pitchFamily="18" charset="-128"/>
              </a:rPr>
              <a:t>20</a:t>
            </a:r>
            <a:r>
              <a:rPr lang="ja-JP" altLang="en-US" sz="1400" dirty="0" smtClean="0">
                <a:latin typeface="ＭＳ Ｐ明朝" pitchFamily="18" charset="-128"/>
                <a:ea typeface="ＭＳ Ｐ明朝" pitchFamily="18" charset="-128"/>
              </a:rPr>
              <a:t>世紀型福祉国家の仕組み</a:t>
            </a:r>
            <a:endParaRPr lang="en-US" altLang="ja-JP" sz="1400" dirty="0" smtClean="0">
              <a:latin typeface="ＭＳ Ｐ明朝" pitchFamily="18" charset="-128"/>
              <a:ea typeface="ＭＳ Ｐ明朝" pitchFamily="18" charset="-128"/>
            </a:endParaRPr>
          </a:p>
          <a:p>
            <a:pPr>
              <a:spcBef>
                <a:spcPts val="0"/>
              </a:spcBef>
              <a:buNone/>
            </a:pPr>
            <a:r>
              <a:rPr lang="ja-JP" altLang="en-US" sz="1800" dirty="0" smtClean="0">
                <a:latin typeface="ＭＳ Ｐ明朝" pitchFamily="18" charset="-128"/>
                <a:ea typeface="ＭＳ Ｐ明朝" pitchFamily="18" charset="-128"/>
              </a:rPr>
              <a:t>第</a:t>
            </a:r>
            <a:r>
              <a:rPr lang="en-US" altLang="ja-JP" sz="1800" dirty="0" smtClean="0">
                <a:latin typeface="ＭＳ Ｐ明朝" pitchFamily="18" charset="-128"/>
                <a:ea typeface="ＭＳ Ｐ明朝" pitchFamily="18" charset="-128"/>
              </a:rPr>
              <a:t>2</a:t>
            </a:r>
            <a:r>
              <a:rPr lang="ja-JP" altLang="en-US" sz="1800" dirty="0" smtClean="0">
                <a:latin typeface="ＭＳ Ｐ明朝" pitchFamily="18" charset="-128"/>
                <a:ea typeface="ＭＳ Ｐ明朝" pitchFamily="18" charset="-128"/>
              </a:rPr>
              <a:t>次大戦後の福祉国家の設計図</a:t>
            </a:r>
          </a:p>
          <a:p>
            <a:pPr>
              <a:spcBef>
                <a:spcPts val="0"/>
              </a:spcBef>
              <a:buNone/>
            </a:pPr>
            <a:endParaRPr kumimoji="1" lang="ja-JP" altLang="en-US" dirty="0"/>
          </a:p>
        </p:txBody>
      </p:sp>
      <p:sp>
        <p:nvSpPr>
          <p:cNvPr id="4" name="線吹き出し 2 (枠付き) 3"/>
          <p:cNvSpPr/>
          <p:nvPr/>
        </p:nvSpPr>
        <p:spPr>
          <a:xfrm>
            <a:off x="5796136" y="1772816"/>
            <a:ext cx="2880320" cy="504056"/>
          </a:xfrm>
          <a:prstGeom prst="borderCallout2">
            <a:avLst>
              <a:gd name="adj1" fmla="val 18750"/>
              <a:gd name="adj2" fmla="val -8333"/>
              <a:gd name="adj3" fmla="val 18750"/>
              <a:gd name="adj4" fmla="val -16667"/>
              <a:gd name="adj5" fmla="val 170758"/>
              <a:gd name="adj6" fmla="val -49772"/>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smtClean="0">
                <a:solidFill>
                  <a:schemeClr val="bg1"/>
                </a:solidFill>
                <a:latin typeface="ＭＳ Ｐ明朝" pitchFamily="18" charset="-128"/>
                <a:ea typeface="ＭＳ Ｐ明朝" pitchFamily="18" charset="-128"/>
              </a:rPr>
              <a:t>「社会保険および関連サービス」</a:t>
            </a:r>
            <a:endParaRPr lang="en-US" altLang="ja-JP" sz="1200" dirty="0" smtClean="0">
              <a:solidFill>
                <a:schemeClr val="bg1"/>
              </a:solidFill>
              <a:latin typeface="ＭＳ Ｐ明朝" pitchFamily="18" charset="-128"/>
              <a:ea typeface="ＭＳ Ｐ明朝" pitchFamily="18" charset="-128"/>
            </a:endParaRPr>
          </a:p>
          <a:p>
            <a:r>
              <a:rPr lang="en-US" altLang="ja-JP" sz="1200" dirty="0" smtClean="0">
                <a:solidFill>
                  <a:schemeClr val="bg1"/>
                </a:solidFill>
                <a:latin typeface="ＭＳ Ｐ明朝" pitchFamily="18" charset="-128"/>
                <a:ea typeface="ＭＳ Ｐ明朝" pitchFamily="18" charset="-128"/>
              </a:rPr>
              <a:t>(</a:t>
            </a:r>
            <a:r>
              <a:rPr lang="ja-JP" altLang="en-US" sz="1200" dirty="0" smtClean="0">
                <a:solidFill>
                  <a:schemeClr val="bg1"/>
                </a:solidFill>
                <a:latin typeface="ＭＳ Ｐ明朝" pitchFamily="18" charset="-128"/>
                <a:ea typeface="ＭＳ Ｐ明朝" pitchFamily="18" charset="-128"/>
              </a:rPr>
              <a:t>ウイリアム・ベバァリッジ報告、</a:t>
            </a:r>
            <a:r>
              <a:rPr lang="en-US" altLang="ja-JP" sz="1200" dirty="0" smtClean="0">
                <a:solidFill>
                  <a:schemeClr val="bg1"/>
                </a:solidFill>
                <a:latin typeface="ＭＳ Ｐ明朝" pitchFamily="18" charset="-128"/>
                <a:ea typeface="ＭＳ Ｐ明朝" pitchFamily="18" charset="-128"/>
              </a:rPr>
              <a:t>1942</a:t>
            </a:r>
            <a:r>
              <a:rPr lang="ja-JP" altLang="en-US" sz="1200" dirty="0" smtClean="0">
                <a:solidFill>
                  <a:schemeClr val="bg1"/>
                </a:solidFill>
                <a:latin typeface="ＭＳ Ｐ明朝" pitchFamily="18" charset="-128"/>
                <a:ea typeface="ＭＳ Ｐ明朝" pitchFamily="18" charset="-128"/>
              </a:rPr>
              <a:t>年</a:t>
            </a:r>
            <a:r>
              <a:rPr lang="en-US" altLang="ja-JP" sz="1200" dirty="0" smtClean="0">
                <a:solidFill>
                  <a:schemeClr val="bg1"/>
                </a:solidFill>
                <a:latin typeface="ＭＳ Ｐ明朝" pitchFamily="18" charset="-128"/>
                <a:ea typeface="ＭＳ Ｐ明朝" pitchFamily="18" charset="-128"/>
              </a:rPr>
              <a:t>)</a:t>
            </a:r>
            <a:r>
              <a:rPr lang="ja-JP" altLang="en-US" sz="1200" dirty="0" smtClean="0">
                <a:solidFill>
                  <a:schemeClr val="bg1"/>
                </a:solidFill>
                <a:latin typeface="ＭＳ Ｐ明朝" pitchFamily="18" charset="-128"/>
                <a:ea typeface="ＭＳ Ｐ明朝" pitchFamily="18" charset="-128"/>
              </a:rPr>
              <a:t> </a:t>
            </a:r>
            <a:endParaRPr kumimoji="1" lang="ja-JP" altLang="en-US" sz="1200" dirty="0">
              <a:solidFill>
                <a:schemeClr val="bg1"/>
              </a:solidFill>
              <a:latin typeface="ＭＳ Ｐ明朝" pitchFamily="18" charset="-128"/>
              <a:ea typeface="ＭＳ Ｐ明朝" pitchFamily="18" charset="-128"/>
            </a:endParaRPr>
          </a:p>
        </p:txBody>
      </p:sp>
      <p:sp>
        <p:nvSpPr>
          <p:cNvPr id="6" name="角丸四角形 5"/>
          <p:cNvSpPr/>
          <p:nvPr/>
        </p:nvSpPr>
        <p:spPr>
          <a:xfrm>
            <a:off x="683568" y="2492896"/>
            <a:ext cx="3816424" cy="2232248"/>
          </a:xfrm>
          <a:prstGeom prst="round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ja-JP" altLang="en-US" sz="1600" dirty="0" err="1" smtClean="0">
                <a:solidFill>
                  <a:schemeClr val="tx1"/>
                </a:solidFill>
                <a:latin typeface="ＭＳ Ｐ明朝" pitchFamily="18" charset="-128"/>
                <a:ea typeface="ＭＳ Ｐ明朝" pitchFamily="18" charset="-128"/>
              </a:rPr>
              <a:t>べ</a:t>
            </a:r>
            <a:r>
              <a:rPr lang="ja-JP" altLang="en-US" sz="1600" dirty="0" smtClean="0">
                <a:solidFill>
                  <a:schemeClr val="tx1"/>
                </a:solidFill>
                <a:latin typeface="ＭＳ Ｐ明朝" pitchFamily="18" charset="-128"/>
                <a:ea typeface="ＭＳ Ｐ明朝" pitchFamily="18" charset="-128"/>
              </a:rPr>
              <a:t>バァリッジのライフスタイル</a:t>
            </a:r>
            <a:r>
              <a:rPr lang="en-US" altLang="ja-JP" sz="1600" dirty="0" smtClean="0">
                <a:solidFill>
                  <a:schemeClr val="tx1"/>
                </a:solidFill>
                <a:latin typeface="ＭＳ Ｐ明朝" pitchFamily="18" charset="-128"/>
                <a:ea typeface="ＭＳ Ｐ明朝" pitchFamily="18" charset="-128"/>
              </a:rPr>
              <a:t>6</a:t>
            </a:r>
            <a:r>
              <a:rPr lang="ja-JP" altLang="en-US" sz="1600" dirty="0" err="1" smtClean="0">
                <a:solidFill>
                  <a:schemeClr val="tx1"/>
                </a:solidFill>
                <a:latin typeface="ＭＳ Ｐ明朝" pitchFamily="18" charset="-128"/>
                <a:ea typeface="ＭＳ Ｐ明朝" pitchFamily="18" charset="-128"/>
              </a:rPr>
              <a:t>つの</a:t>
            </a:r>
            <a:r>
              <a:rPr lang="ja-JP" altLang="en-US" sz="1600" dirty="0" smtClean="0">
                <a:solidFill>
                  <a:schemeClr val="tx1"/>
                </a:solidFill>
                <a:latin typeface="ＭＳ Ｐ明朝" pitchFamily="18" charset="-128"/>
                <a:ea typeface="ＭＳ Ｐ明朝" pitchFamily="18" charset="-128"/>
              </a:rPr>
              <a:t>カテゴリー</a:t>
            </a:r>
            <a:endParaRPr lang="en-US" altLang="ja-JP" sz="1600" dirty="0" smtClean="0">
              <a:solidFill>
                <a:schemeClr val="tx1"/>
              </a:solidFill>
              <a:latin typeface="ＭＳ Ｐ明朝" pitchFamily="18" charset="-128"/>
              <a:ea typeface="ＭＳ Ｐ明朝" pitchFamily="18" charset="-128"/>
            </a:endParaRPr>
          </a:p>
          <a:p>
            <a:pPr>
              <a:buNone/>
            </a:pPr>
            <a:r>
              <a:rPr lang="ja-JP" altLang="en-US" sz="1600" dirty="0" smtClean="0">
                <a:solidFill>
                  <a:schemeClr val="tx1"/>
                </a:solidFill>
                <a:latin typeface="ＭＳ Ｐ明朝" pitchFamily="18" charset="-128"/>
                <a:ea typeface="ＭＳ Ｐ明朝" pitchFamily="18" charset="-128"/>
              </a:rPr>
              <a:t>１．被用者</a:t>
            </a:r>
            <a:endParaRPr lang="en-US" altLang="ja-JP" sz="1600" dirty="0" smtClean="0">
              <a:solidFill>
                <a:schemeClr val="tx1"/>
              </a:solidFill>
              <a:latin typeface="ＭＳ Ｐ明朝" pitchFamily="18" charset="-128"/>
              <a:ea typeface="ＭＳ Ｐ明朝" pitchFamily="18" charset="-128"/>
            </a:endParaRPr>
          </a:p>
          <a:p>
            <a:pPr>
              <a:buNone/>
            </a:pPr>
            <a:r>
              <a:rPr lang="ja-JP" altLang="en-US" sz="1600" dirty="0" smtClean="0">
                <a:solidFill>
                  <a:schemeClr val="tx1"/>
                </a:solidFill>
                <a:latin typeface="ＭＳ Ｐ明朝" pitchFamily="18" charset="-128"/>
                <a:ea typeface="ＭＳ Ｐ明朝" pitchFamily="18" charset="-128"/>
              </a:rPr>
              <a:t>２．その他の有業者</a:t>
            </a:r>
            <a:endParaRPr lang="en-US" altLang="ja-JP" sz="1600" dirty="0" smtClean="0">
              <a:solidFill>
                <a:schemeClr val="tx1"/>
              </a:solidFill>
              <a:latin typeface="ＭＳ Ｐ明朝" pitchFamily="18" charset="-128"/>
              <a:ea typeface="ＭＳ Ｐ明朝" pitchFamily="18" charset="-128"/>
            </a:endParaRPr>
          </a:p>
          <a:p>
            <a:pPr>
              <a:buNone/>
            </a:pPr>
            <a:r>
              <a:rPr lang="ja-JP" altLang="en-US" sz="1600" dirty="0" smtClean="0">
                <a:solidFill>
                  <a:schemeClr val="tx1"/>
                </a:solidFill>
                <a:latin typeface="ＭＳ Ｐ明朝" pitchFamily="18" charset="-128"/>
                <a:ea typeface="ＭＳ Ｐ明朝" pitchFamily="18" charset="-128"/>
              </a:rPr>
              <a:t>３．主婦</a:t>
            </a:r>
            <a:endParaRPr lang="en-US" altLang="ja-JP" sz="1600" dirty="0" smtClean="0">
              <a:solidFill>
                <a:schemeClr val="tx1"/>
              </a:solidFill>
              <a:latin typeface="ＭＳ Ｐ明朝" pitchFamily="18" charset="-128"/>
              <a:ea typeface="ＭＳ Ｐ明朝" pitchFamily="18" charset="-128"/>
            </a:endParaRPr>
          </a:p>
          <a:p>
            <a:pPr>
              <a:buNone/>
            </a:pPr>
            <a:r>
              <a:rPr lang="ja-JP" altLang="en-US" sz="1600" dirty="0" smtClean="0">
                <a:solidFill>
                  <a:schemeClr val="tx1"/>
                </a:solidFill>
                <a:latin typeface="ＭＳ Ｐ明朝" pitchFamily="18" charset="-128"/>
                <a:ea typeface="ＭＳ Ｐ明朝" pitchFamily="18" charset="-128"/>
              </a:rPr>
              <a:t>４．その他の労働年齢にあるもの</a:t>
            </a:r>
            <a:endParaRPr lang="en-US" altLang="ja-JP" sz="1600" dirty="0" smtClean="0">
              <a:solidFill>
                <a:schemeClr val="tx1"/>
              </a:solidFill>
              <a:latin typeface="ＭＳ Ｐ明朝" pitchFamily="18" charset="-128"/>
              <a:ea typeface="ＭＳ Ｐ明朝" pitchFamily="18" charset="-128"/>
            </a:endParaRPr>
          </a:p>
          <a:p>
            <a:pPr>
              <a:buNone/>
            </a:pPr>
            <a:r>
              <a:rPr lang="ja-JP" altLang="en-US" sz="1600" dirty="0" smtClean="0">
                <a:solidFill>
                  <a:schemeClr val="tx1"/>
                </a:solidFill>
                <a:latin typeface="ＭＳ Ｐ明朝" pitchFamily="18" charset="-128"/>
                <a:ea typeface="ＭＳ Ｐ明朝" pitchFamily="18" charset="-128"/>
              </a:rPr>
              <a:t>５．労働年齢に達しないもの</a:t>
            </a:r>
            <a:endParaRPr lang="en-US" altLang="ja-JP" sz="1600" dirty="0" smtClean="0">
              <a:solidFill>
                <a:schemeClr val="tx1"/>
              </a:solidFill>
              <a:latin typeface="ＭＳ Ｐ明朝" pitchFamily="18" charset="-128"/>
              <a:ea typeface="ＭＳ Ｐ明朝" pitchFamily="18" charset="-128"/>
            </a:endParaRPr>
          </a:p>
          <a:p>
            <a:pPr>
              <a:buNone/>
            </a:pPr>
            <a:r>
              <a:rPr lang="ja-JP" altLang="en-US" sz="1600" dirty="0" smtClean="0">
                <a:solidFill>
                  <a:schemeClr val="tx1"/>
                </a:solidFill>
                <a:latin typeface="ＭＳ Ｐ明朝" pitchFamily="18" charset="-128"/>
                <a:ea typeface="ＭＳ Ｐ明朝" pitchFamily="18" charset="-128"/>
              </a:rPr>
              <a:t>６．労働年齢を過ぎた退職者</a:t>
            </a:r>
            <a:endParaRPr lang="ja-JP" altLang="en-US" sz="1600" dirty="0">
              <a:solidFill>
                <a:schemeClr val="tx1"/>
              </a:solidFill>
              <a:latin typeface="ＭＳ Ｐ明朝" pitchFamily="18" charset="-128"/>
              <a:ea typeface="ＭＳ Ｐ明朝" pitchFamily="18" charset="-128"/>
            </a:endParaRPr>
          </a:p>
        </p:txBody>
      </p:sp>
      <p:sp>
        <p:nvSpPr>
          <p:cNvPr id="7" name="角丸四角形 6"/>
          <p:cNvSpPr/>
          <p:nvPr/>
        </p:nvSpPr>
        <p:spPr>
          <a:xfrm>
            <a:off x="5364088" y="2492896"/>
            <a:ext cx="3312368" cy="2232248"/>
          </a:xfrm>
          <a:prstGeom prst="round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schemeClr val="tx1"/>
                </a:solidFill>
                <a:latin typeface="ＭＳ Ｐ明朝" pitchFamily="18" charset="-128"/>
                <a:ea typeface="ＭＳ Ｐ明朝" pitchFamily="18" charset="-128"/>
              </a:rPr>
              <a:t>リスクが生じる「根本原因」</a:t>
            </a:r>
            <a:endParaRPr lang="en-US" altLang="ja-JP" sz="1600" dirty="0" smtClean="0">
              <a:solidFill>
                <a:schemeClr val="tx1"/>
              </a:solidFill>
              <a:latin typeface="ＭＳ Ｐ明朝" pitchFamily="18" charset="-128"/>
              <a:ea typeface="ＭＳ Ｐ明朝" pitchFamily="18" charset="-128"/>
            </a:endParaRPr>
          </a:p>
          <a:p>
            <a:pPr algn="ctr"/>
            <a:r>
              <a:rPr lang="ja-JP" altLang="en-US" sz="1600" dirty="0" smtClean="0">
                <a:solidFill>
                  <a:schemeClr val="tx1"/>
                </a:solidFill>
                <a:latin typeface="ＭＳ Ｐ明朝" pitchFamily="18" charset="-128"/>
                <a:ea typeface="ＭＳ Ｐ明朝" pitchFamily="18" charset="-128"/>
              </a:rPr>
              <a:t>・失業</a:t>
            </a:r>
            <a:endParaRPr lang="en-US" altLang="ja-JP" sz="1600" dirty="0" smtClean="0">
              <a:solidFill>
                <a:schemeClr val="tx1"/>
              </a:solidFill>
              <a:latin typeface="ＭＳ Ｐ明朝" pitchFamily="18" charset="-128"/>
              <a:ea typeface="ＭＳ Ｐ明朝" pitchFamily="18" charset="-128"/>
            </a:endParaRPr>
          </a:p>
          <a:p>
            <a:pPr algn="ctr"/>
            <a:r>
              <a:rPr lang="ja-JP" altLang="en-US" sz="1600" dirty="0" smtClean="0">
                <a:solidFill>
                  <a:schemeClr val="tx1"/>
                </a:solidFill>
                <a:latin typeface="ＭＳ Ｐ明朝" pitchFamily="18" charset="-128"/>
                <a:ea typeface="ＭＳ Ｐ明朝" pitchFamily="18" charset="-128"/>
              </a:rPr>
              <a:t>・労働不能</a:t>
            </a:r>
            <a:endParaRPr lang="en-US" altLang="ja-JP" sz="1600" dirty="0" smtClean="0">
              <a:solidFill>
                <a:schemeClr val="tx1"/>
              </a:solidFill>
              <a:latin typeface="ＭＳ Ｐ明朝" pitchFamily="18" charset="-128"/>
              <a:ea typeface="ＭＳ Ｐ明朝" pitchFamily="18" charset="-128"/>
            </a:endParaRPr>
          </a:p>
          <a:p>
            <a:pPr algn="ctr"/>
            <a:r>
              <a:rPr lang="ja-JP" altLang="en-US" sz="1600" dirty="0" smtClean="0">
                <a:solidFill>
                  <a:schemeClr val="tx1"/>
                </a:solidFill>
                <a:latin typeface="ＭＳ Ｐ明朝" pitchFamily="18" charset="-128"/>
                <a:ea typeface="ＭＳ Ｐ明朝" pitchFamily="18" charset="-128"/>
              </a:rPr>
              <a:t>・生活手段の喪失</a:t>
            </a:r>
            <a:endParaRPr lang="en-US" altLang="ja-JP" sz="1600" dirty="0" smtClean="0">
              <a:solidFill>
                <a:schemeClr val="tx1"/>
              </a:solidFill>
              <a:latin typeface="ＭＳ Ｐ明朝" pitchFamily="18" charset="-128"/>
              <a:ea typeface="ＭＳ Ｐ明朝" pitchFamily="18" charset="-128"/>
            </a:endParaRPr>
          </a:p>
          <a:p>
            <a:pPr algn="ctr"/>
            <a:r>
              <a:rPr lang="ja-JP" altLang="en-US" sz="1600" dirty="0" smtClean="0">
                <a:solidFill>
                  <a:schemeClr val="tx1"/>
                </a:solidFill>
                <a:latin typeface="ＭＳ Ｐ明朝" pitchFamily="18" charset="-128"/>
                <a:ea typeface="ＭＳ Ｐ明朝" pitchFamily="18" charset="-128"/>
              </a:rPr>
              <a:t>・女性－出産や夫の失業</a:t>
            </a:r>
            <a:endParaRPr lang="en-US" altLang="ja-JP" sz="1600" dirty="0" smtClean="0">
              <a:solidFill>
                <a:schemeClr val="tx1"/>
              </a:solidFill>
              <a:latin typeface="ＭＳ Ｐ明朝" pitchFamily="18" charset="-128"/>
              <a:ea typeface="ＭＳ Ｐ明朝" pitchFamily="18" charset="-128"/>
            </a:endParaRPr>
          </a:p>
          <a:p>
            <a:pPr algn="ctr"/>
            <a:r>
              <a:rPr lang="ja-JP" altLang="en-US" sz="1600" dirty="0" smtClean="0">
                <a:solidFill>
                  <a:schemeClr val="tx1"/>
                </a:solidFill>
                <a:latin typeface="ＭＳ Ｐ明朝" pitchFamily="18" charset="-128"/>
                <a:ea typeface="ＭＳ Ｐ明朝" pitchFamily="18" charset="-128"/>
              </a:rPr>
              <a:t>・死別</a:t>
            </a:r>
            <a:endParaRPr lang="en-US" altLang="ja-JP" sz="1600" dirty="0" smtClean="0">
              <a:solidFill>
                <a:schemeClr val="tx1"/>
              </a:solidFill>
              <a:latin typeface="ＭＳ Ｐ明朝" pitchFamily="18" charset="-128"/>
              <a:ea typeface="ＭＳ Ｐ明朝" pitchFamily="18" charset="-128"/>
            </a:endParaRPr>
          </a:p>
          <a:p>
            <a:pPr algn="ctr"/>
            <a:r>
              <a:rPr lang="ja-JP" altLang="en-US" sz="1600" dirty="0" smtClean="0">
                <a:solidFill>
                  <a:schemeClr val="tx1"/>
                </a:solidFill>
                <a:latin typeface="ＭＳ Ｐ明朝" pitchFamily="18" charset="-128"/>
                <a:ea typeface="ＭＳ Ｐ明朝" pitchFamily="18" charset="-128"/>
              </a:rPr>
              <a:t>・児童の就学</a:t>
            </a:r>
            <a:endParaRPr lang="en-US" altLang="ja-JP" sz="1600" dirty="0" smtClean="0">
              <a:solidFill>
                <a:schemeClr val="tx1"/>
              </a:solidFill>
              <a:latin typeface="ＭＳ Ｐ明朝" pitchFamily="18" charset="-128"/>
              <a:ea typeface="ＭＳ Ｐ明朝" pitchFamily="18" charset="-128"/>
            </a:endParaRPr>
          </a:p>
          <a:p>
            <a:pPr algn="ctr"/>
            <a:r>
              <a:rPr lang="ja-JP" altLang="en-US" sz="1600" dirty="0" smtClean="0">
                <a:solidFill>
                  <a:schemeClr val="tx1"/>
                </a:solidFill>
                <a:latin typeface="ＭＳ Ｐ明朝" pitchFamily="18" charset="-128"/>
                <a:ea typeface="ＭＳ Ｐ明朝" pitchFamily="18" charset="-128"/>
              </a:rPr>
              <a:t>・疾病</a:t>
            </a:r>
            <a:endParaRPr lang="en-US" altLang="ja-JP" sz="1600" dirty="0" smtClean="0">
              <a:solidFill>
                <a:schemeClr val="tx1"/>
              </a:solidFill>
              <a:latin typeface="ＭＳ Ｐ明朝" pitchFamily="18" charset="-128"/>
              <a:ea typeface="ＭＳ Ｐ明朝" pitchFamily="18" charset="-128"/>
            </a:endParaRPr>
          </a:p>
          <a:p>
            <a:pPr algn="ctr"/>
            <a:r>
              <a:rPr lang="ja-JP" altLang="en-US" sz="1600" dirty="0" smtClean="0">
                <a:solidFill>
                  <a:schemeClr val="tx1"/>
                </a:solidFill>
                <a:latin typeface="ＭＳ Ｐ明朝" pitchFamily="18" charset="-128"/>
                <a:ea typeface="ＭＳ Ｐ明朝" pitchFamily="18" charset="-128"/>
              </a:rPr>
              <a:t>・心神喪失</a:t>
            </a:r>
            <a:endParaRPr lang="ja-JP" altLang="en-US" sz="1600" dirty="0">
              <a:solidFill>
                <a:schemeClr val="tx1"/>
              </a:solidFill>
              <a:latin typeface="ＭＳ Ｐ明朝" pitchFamily="18" charset="-128"/>
              <a:ea typeface="ＭＳ Ｐ明朝" pitchFamily="18" charset="-128"/>
            </a:endParaRPr>
          </a:p>
        </p:txBody>
      </p:sp>
      <p:sp>
        <p:nvSpPr>
          <p:cNvPr id="8" name="角丸四角形 7"/>
          <p:cNvSpPr/>
          <p:nvPr/>
        </p:nvSpPr>
        <p:spPr>
          <a:xfrm>
            <a:off x="3779912" y="3140968"/>
            <a:ext cx="1944216" cy="1440160"/>
          </a:xfrm>
          <a:prstGeom prst="roundRect">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bg1"/>
                </a:solidFill>
                <a:latin typeface="ＭＳ Ｐ明朝" pitchFamily="18" charset="-128"/>
                <a:ea typeface="ＭＳ Ｐ明朝" pitchFamily="18" charset="-128"/>
              </a:rPr>
              <a:t>ライフスタイルごとにリスクに対応した社会保障の制度説計が必要である。</a:t>
            </a:r>
            <a:endParaRPr lang="ja-JP" altLang="en-US" sz="1600" dirty="0">
              <a:solidFill>
                <a:schemeClr val="bg1"/>
              </a:solidFill>
              <a:latin typeface="ＭＳ Ｐ明朝" pitchFamily="18" charset="-128"/>
              <a:ea typeface="ＭＳ Ｐ明朝" pitchFamily="18" charset="-128"/>
            </a:endParaRPr>
          </a:p>
        </p:txBody>
      </p:sp>
      <p:sp>
        <p:nvSpPr>
          <p:cNvPr id="9" name="正方形/長方形 8"/>
          <p:cNvSpPr/>
          <p:nvPr/>
        </p:nvSpPr>
        <p:spPr>
          <a:xfrm>
            <a:off x="755576" y="5157192"/>
            <a:ext cx="7920880" cy="1296144"/>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smtClean="0">
                <a:solidFill>
                  <a:schemeClr val="tx1"/>
                </a:solidFill>
                <a:latin typeface="ＭＳ Ｐ明朝" pitchFamily="18" charset="-128"/>
                <a:ea typeface="ＭＳ Ｐ明朝" pitchFamily="18" charset="-128"/>
              </a:rPr>
              <a:t>新しい社会的リスクが生じているー制度が想定したライフスタイルと実際に生きている人生が違う－雇用と家族の変容－</a:t>
            </a:r>
            <a:r>
              <a:rPr lang="en-US" altLang="ja-JP" sz="1400" dirty="0" smtClean="0">
                <a:solidFill>
                  <a:schemeClr val="tx1"/>
                </a:solidFill>
                <a:latin typeface="ＭＳ Ｐ明朝" pitchFamily="18" charset="-128"/>
                <a:ea typeface="ＭＳ Ｐ明朝" pitchFamily="18" charset="-128"/>
              </a:rPr>
              <a:t>”</a:t>
            </a:r>
            <a:r>
              <a:rPr lang="ja-JP" altLang="en-US" sz="1400" dirty="0" smtClean="0">
                <a:solidFill>
                  <a:schemeClr val="tx1"/>
                </a:solidFill>
                <a:latin typeface="ＭＳ Ｐ明朝" pitchFamily="18" charset="-128"/>
                <a:ea typeface="ＭＳ Ｐ明朝" pitchFamily="18" charset="-128"/>
              </a:rPr>
              <a:t>ずれ“は先進工業国にも共通する。</a:t>
            </a:r>
          </a:p>
          <a:p>
            <a:r>
              <a:rPr lang="ja-JP" altLang="en-US" sz="1400" dirty="0" smtClean="0">
                <a:solidFill>
                  <a:schemeClr val="tx1"/>
                </a:solidFill>
                <a:latin typeface="ＭＳ Ｐ明朝" pitchFamily="18" charset="-128"/>
                <a:ea typeface="ＭＳ Ｐ明朝" pitchFamily="18" charset="-128"/>
              </a:rPr>
              <a:t>●雇用破壊－</a:t>
            </a:r>
            <a:r>
              <a:rPr lang="en-US" altLang="ja-JP" sz="1400" dirty="0" smtClean="0">
                <a:solidFill>
                  <a:schemeClr val="tx1"/>
                </a:solidFill>
                <a:latin typeface="ＭＳ Ｐ明朝" pitchFamily="18" charset="-128"/>
                <a:ea typeface="ＭＳ Ｐ明朝" pitchFamily="18" charset="-128"/>
              </a:rPr>
              <a:t>1995</a:t>
            </a:r>
            <a:r>
              <a:rPr lang="ja-JP" altLang="en-US" sz="1400" dirty="0" smtClean="0">
                <a:solidFill>
                  <a:schemeClr val="tx1"/>
                </a:solidFill>
                <a:latin typeface="ＭＳ Ｐ明朝" pitchFamily="18" charset="-128"/>
                <a:ea typeface="ＭＳ Ｐ明朝" pitchFamily="18" charset="-128"/>
              </a:rPr>
              <a:t>年　「新時代の</a:t>
            </a:r>
            <a:r>
              <a:rPr lang="en-US" altLang="ja-JP" sz="1400" dirty="0" smtClean="0">
                <a:solidFill>
                  <a:schemeClr val="tx1"/>
                </a:solidFill>
                <a:latin typeface="ＭＳ Ｐ明朝" pitchFamily="18" charset="-128"/>
                <a:ea typeface="ＭＳ Ｐ明朝" pitchFamily="18" charset="-128"/>
              </a:rPr>
              <a:t>『</a:t>
            </a:r>
            <a:r>
              <a:rPr lang="ja-JP" altLang="en-US" sz="1400" dirty="0" smtClean="0">
                <a:solidFill>
                  <a:schemeClr val="tx1"/>
                </a:solidFill>
                <a:latin typeface="ＭＳ Ｐ明朝" pitchFamily="18" charset="-128"/>
                <a:ea typeface="ＭＳ Ｐ明朝" pitchFamily="18" charset="-128"/>
              </a:rPr>
              <a:t>日本的経営</a:t>
            </a:r>
            <a:r>
              <a:rPr lang="en-US" altLang="ja-JP" sz="1400" dirty="0" smtClean="0">
                <a:solidFill>
                  <a:schemeClr val="tx1"/>
                </a:solidFill>
                <a:latin typeface="ＭＳ Ｐ明朝" pitchFamily="18" charset="-128"/>
                <a:ea typeface="ＭＳ Ｐ明朝" pitchFamily="18" charset="-128"/>
              </a:rPr>
              <a:t>』</a:t>
            </a:r>
            <a:r>
              <a:rPr lang="ja-JP" altLang="en-US" sz="1400" dirty="0" smtClean="0">
                <a:solidFill>
                  <a:schemeClr val="tx1"/>
                </a:solidFill>
                <a:latin typeface="ＭＳ Ｐ明朝" pitchFamily="18" charset="-128"/>
                <a:ea typeface="ＭＳ Ｐ明朝" pitchFamily="18" charset="-128"/>
              </a:rPr>
              <a:t>」</a:t>
            </a:r>
            <a:endParaRPr lang="en-US" altLang="ja-JP" sz="1400" dirty="0" smtClean="0">
              <a:solidFill>
                <a:schemeClr val="tx1"/>
              </a:solidFill>
              <a:latin typeface="ＭＳ Ｐ明朝" pitchFamily="18" charset="-128"/>
              <a:ea typeface="ＭＳ Ｐ明朝" pitchFamily="18" charset="-128"/>
            </a:endParaRPr>
          </a:p>
          <a:p>
            <a:r>
              <a:rPr lang="ja-JP" altLang="en-US" sz="1400" dirty="0" smtClean="0">
                <a:solidFill>
                  <a:schemeClr val="tx1"/>
                </a:solidFill>
                <a:latin typeface="ＭＳ Ｐ明朝" pitchFamily="18" charset="-128"/>
                <a:ea typeface="ＭＳ Ｐ明朝" pitchFamily="18" charset="-128"/>
              </a:rPr>
              <a:t>　　　　　　</a:t>
            </a:r>
            <a:r>
              <a:rPr lang="en-US" altLang="ja-JP" sz="1400" dirty="0" smtClean="0">
                <a:solidFill>
                  <a:schemeClr val="tx1"/>
                </a:solidFill>
                <a:latin typeface="ＭＳ Ｐ明朝" pitchFamily="18" charset="-128"/>
                <a:ea typeface="ＭＳ Ｐ明朝" pitchFamily="18" charset="-128"/>
              </a:rPr>
              <a:t>1999</a:t>
            </a:r>
            <a:r>
              <a:rPr lang="ja-JP" altLang="en-US" sz="1400" dirty="0" smtClean="0">
                <a:solidFill>
                  <a:schemeClr val="tx1"/>
                </a:solidFill>
                <a:latin typeface="ＭＳ Ｐ明朝" pitchFamily="18" charset="-128"/>
                <a:ea typeface="ＭＳ Ｐ明朝" pitchFamily="18" charset="-128"/>
              </a:rPr>
              <a:t>年　労働者派遣の原則自由化。男性正社員</a:t>
            </a:r>
            <a:r>
              <a:rPr lang="en-US" altLang="ja-JP" sz="1400" dirty="0" smtClean="0">
                <a:solidFill>
                  <a:schemeClr val="tx1"/>
                </a:solidFill>
                <a:latin typeface="ＭＳ Ｐ明朝" pitchFamily="18" charset="-128"/>
                <a:ea typeface="ＭＳ Ｐ明朝" pitchFamily="18" charset="-128"/>
              </a:rPr>
              <a:t>806</a:t>
            </a:r>
            <a:r>
              <a:rPr lang="ja-JP" altLang="en-US" sz="1400" dirty="0" smtClean="0">
                <a:solidFill>
                  <a:schemeClr val="tx1"/>
                </a:solidFill>
                <a:latin typeface="ＭＳ Ｐ明朝" pitchFamily="18" charset="-128"/>
                <a:ea typeface="ＭＳ Ｐ明朝" pitchFamily="18" charset="-128"/>
              </a:rPr>
              <a:t>万人</a:t>
            </a:r>
            <a:r>
              <a:rPr lang="en-US" altLang="ja-JP" sz="1400" dirty="0" smtClean="0">
                <a:solidFill>
                  <a:schemeClr val="tx1"/>
                </a:solidFill>
                <a:latin typeface="ＭＳ Ｐ明朝" pitchFamily="18" charset="-128"/>
                <a:ea typeface="ＭＳ Ｐ明朝" pitchFamily="18" charset="-128"/>
              </a:rPr>
              <a:t>(99</a:t>
            </a:r>
            <a:r>
              <a:rPr lang="ja-JP" altLang="en-US" sz="1400" dirty="0" smtClean="0">
                <a:solidFill>
                  <a:schemeClr val="tx1"/>
                </a:solidFill>
                <a:latin typeface="ＭＳ Ｐ明朝" pitchFamily="18" charset="-128"/>
                <a:ea typeface="ＭＳ Ｐ明朝" pitchFamily="18" charset="-128"/>
              </a:rPr>
              <a:t>年</a:t>
            </a:r>
            <a:r>
              <a:rPr lang="en-US" altLang="ja-JP" sz="1400" dirty="0" smtClean="0">
                <a:solidFill>
                  <a:schemeClr val="tx1"/>
                </a:solidFill>
                <a:latin typeface="ＭＳ Ｐ明朝" pitchFamily="18" charset="-128"/>
                <a:ea typeface="ＭＳ Ｐ明朝" pitchFamily="18" charset="-128"/>
              </a:rPr>
              <a:t>)</a:t>
            </a:r>
            <a:r>
              <a:rPr lang="ja-JP" altLang="en-US" sz="1400" dirty="0" smtClean="0">
                <a:solidFill>
                  <a:schemeClr val="tx1"/>
                </a:solidFill>
                <a:latin typeface="ＭＳ Ｐ明朝" pitchFamily="18" charset="-128"/>
                <a:ea typeface="ＭＳ Ｐ明朝" pitchFamily="18" charset="-128"/>
              </a:rPr>
              <a:t>→</a:t>
            </a:r>
            <a:r>
              <a:rPr lang="en-US" altLang="ja-JP" sz="1400" dirty="0" smtClean="0">
                <a:solidFill>
                  <a:schemeClr val="tx1"/>
                </a:solidFill>
                <a:latin typeface="ＭＳ Ｐ明朝" pitchFamily="18" charset="-128"/>
                <a:ea typeface="ＭＳ Ｐ明朝" pitchFamily="18" charset="-128"/>
              </a:rPr>
              <a:t>693</a:t>
            </a:r>
            <a:r>
              <a:rPr lang="ja-JP" altLang="en-US" sz="1400" dirty="0" smtClean="0">
                <a:solidFill>
                  <a:schemeClr val="tx1"/>
                </a:solidFill>
                <a:latin typeface="ＭＳ Ｐ明朝" pitchFamily="18" charset="-128"/>
                <a:ea typeface="ＭＳ Ｐ明朝" pitchFamily="18" charset="-128"/>
              </a:rPr>
              <a:t>万人</a:t>
            </a:r>
            <a:r>
              <a:rPr lang="en-US" altLang="ja-JP" sz="1400" dirty="0" smtClean="0">
                <a:solidFill>
                  <a:schemeClr val="tx1"/>
                </a:solidFill>
                <a:latin typeface="ＭＳ Ｐ明朝" pitchFamily="18" charset="-128"/>
                <a:ea typeface="ＭＳ Ｐ明朝" pitchFamily="18" charset="-128"/>
              </a:rPr>
              <a:t>(07</a:t>
            </a:r>
            <a:r>
              <a:rPr lang="ja-JP" altLang="en-US" sz="1400" dirty="0" smtClean="0">
                <a:solidFill>
                  <a:schemeClr val="tx1"/>
                </a:solidFill>
                <a:latin typeface="ＭＳ Ｐ明朝" pitchFamily="18" charset="-128"/>
                <a:ea typeface="ＭＳ Ｐ明朝" pitchFamily="18" charset="-128"/>
              </a:rPr>
              <a:t>年）</a:t>
            </a:r>
            <a:endParaRPr lang="en-US" altLang="ja-JP" sz="1400" dirty="0" smtClean="0">
              <a:solidFill>
                <a:schemeClr val="tx1"/>
              </a:solidFill>
              <a:latin typeface="ＭＳ Ｐ明朝" pitchFamily="18" charset="-128"/>
              <a:ea typeface="ＭＳ Ｐ明朝" pitchFamily="18" charset="-128"/>
            </a:endParaRPr>
          </a:p>
          <a:p>
            <a:r>
              <a:rPr lang="ja-JP" altLang="en-US" sz="1400" dirty="0" smtClean="0">
                <a:solidFill>
                  <a:schemeClr val="tx1"/>
                </a:solidFill>
                <a:latin typeface="ＭＳ Ｐ明朝" pitchFamily="18" charset="-128"/>
                <a:ea typeface="ＭＳ Ｐ明朝" pitchFamily="18" charset="-128"/>
              </a:rPr>
              <a:t>●土建国家の揺らぎ　建設業人口　</a:t>
            </a:r>
            <a:r>
              <a:rPr lang="en-US" altLang="ja-JP" sz="1400" dirty="0" smtClean="0">
                <a:solidFill>
                  <a:schemeClr val="tx1"/>
                </a:solidFill>
                <a:latin typeface="ＭＳ Ｐ明朝" pitchFamily="18" charset="-128"/>
                <a:ea typeface="ＭＳ Ｐ明朝" pitchFamily="18" charset="-128"/>
              </a:rPr>
              <a:t>618</a:t>
            </a:r>
            <a:r>
              <a:rPr lang="ja-JP" altLang="en-US" sz="1400" dirty="0" smtClean="0">
                <a:solidFill>
                  <a:schemeClr val="tx1"/>
                </a:solidFill>
                <a:latin typeface="ＭＳ Ｐ明朝" pitchFamily="18" charset="-128"/>
                <a:ea typeface="ＭＳ Ｐ明朝" pitchFamily="18" charset="-128"/>
              </a:rPr>
              <a:t>万人</a:t>
            </a:r>
            <a:r>
              <a:rPr lang="en-US" altLang="ja-JP" sz="1400" dirty="0" smtClean="0">
                <a:solidFill>
                  <a:schemeClr val="tx1"/>
                </a:solidFill>
                <a:latin typeface="ＭＳ Ｐ明朝" pitchFamily="18" charset="-128"/>
                <a:ea typeface="ＭＳ Ｐ明朝" pitchFamily="18" charset="-128"/>
              </a:rPr>
              <a:t>(2002</a:t>
            </a:r>
            <a:r>
              <a:rPr lang="ja-JP" altLang="en-US" sz="1400" dirty="0" smtClean="0">
                <a:solidFill>
                  <a:schemeClr val="tx1"/>
                </a:solidFill>
                <a:latin typeface="ＭＳ Ｐ明朝" pitchFamily="18" charset="-128"/>
                <a:ea typeface="ＭＳ Ｐ明朝" pitchFamily="18" charset="-128"/>
              </a:rPr>
              <a:t>年</a:t>
            </a:r>
            <a:r>
              <a:rPr lang="en-US" altLang="ja-JP" sz="1400" dirty="0" smtClean="0">
                <a:solidFill>
                  <a:schemeClr val="tx1"/>
                </a:solidFill>
                <a:latin typeface="ＭＳ Ｐ明朝" pitchFamily="18" charset="-128"/>
                <a:ea typeface="ＭＳ Ｐ明朝" pitchFamily="18" charset="-128"/>
              </a:rPr>
              <a:t>)</a:t>
            </a:r>
            <a:r>
              <a:rPr lang="ja-JP" altLang="en-US" sz="1400" dirty="0" smtClean="0">
                <a:solidFill>
                  <a:schemeClr val="tx1"/>
                </a:solidFill>
                <a:latin typeface="ＭＳ Ｐ明朝" pitchFamily="18" charset="-128"/>
                <a:ea typeface="ＭＳ Ｐ明朝" pitchFamily="18" charset="-128"/>
              </a:rPr>
              <a:t>→</a:t>
            </a:r>
            <a:r>
              <a:rPr lang="en-US" altLang="ja-JP" sz="1400" dirty="0" smtClean="0">
                <a:solidFill>
                  <a:schemeClr val="tx1"/>
                </a:solidFill>
                <a:latin typeface="ＭＳ Ｐ明朝" pitchFamily="18" charset="-128"/>
                <a:ea typeface="ＭＳ Ｐ明朝" pitchFamily="18" charset="-128"/>
              </a:rPr>
              <a:t>517</a:t>
            </a:r>
            <a:r>
              <a:rPr lang="ja-JP" altLang="en-US" sz="1400" dirty="0" smtClean="0">
                <a:solidFill>
                  <a:schemeClr val="tx1"/>
                </a:solidFill>
                <a:latin typeface="ＭＳ Ｐ明朝" pitchFamily="18" charset="-128"/>
                <a:ea typeface="ＭＳ Ｐ明朝" pitchFamily="18" charset="-128"/>
              </a:rPr>
              <a:t>万人</a:t>
            </a:r>
            <a:r>
              <a:rPr lang="en-US" altLang="ja-JP" sz="1400" dirty="0" smtClean="0">
                <a:solidFill>
                  <a:schemeClr val="tx1"/>
                </a:solidFill>
                <a:latin typeface="ＭＳ Ｐ明朝" pitchFamily="18" charset="-128"/>
                <a:ea typeface="ＭＳ Ｐ明朝" pitchFamily="18" charset="-128"/>
              </a:rPr>
              <a:t>(2009.8</a:t>
            </a:r>
            <a:r>
              <a:rPr lang="ja-JP" altLang="en-US" sz="1400" dirty="0" smtClean="0">
                <a:solidFill>
                  <a:schemeClr val="tx1"/>
                </a:solidFill>
                <a:latin typeface="ＭＳ Ｐ明朝" pitchFamily="18" charset="-128"/>
                <a:ea typeface="ＭＳ Ｐ明朝" pitchFamily="18" charset="-128"/>
              </a:rPr>
              <a:t>）</a:t>
            </a:r>
            <a:endParaRPr lang="ja-JP" altLang="en-US" sz="1400" dirty="0">
              <a:solidFill>
                <a:schemeClr val="tx1"/>
              </a:solidFill>
              <a:latin typeface="ＭＳ Ｐ明朝" pitchFamily="18" charset="-128"/>
              <a:ea typeface="ＭＳ Ｐ明朝" pitchFamily="18" charset="-128"/>
            </a:endParaRPr>
          </a:p>
        </p:txBody>
      </p:sp>
      <p:sp>
        <p:nvSpPr>
          <p:cNvPr id="10" name="スライド番号プレースホルダ 9"/>
          <p:cNvSpPr>
            <a:spLocks noGrp="1"/>
          </p:cNvSpPr>
          <p:nvPr>
            <p:ph type="sldNum" sz="quarter" idx="12"/>
          </p:nvPr>
        </p:nvSpPr>
        <p:spPr/>
        <p:txBody>
          <a:bodyPr/>
          <a:lstStyle/>
          <a:p>
            <a:fld id="{1AD93096-5B34-4342-9326-69289CEAE4C2}" type="slidenum">
              <a:rPr lang="en-US" altLang="ja-JP" smtClean="0"/>
              <a:pPr/>
              <a:t>7</a:t>
            </a:fld>
            <a:endParaRPr kumimoji="1" lang="ja-JP"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404664"/>
            <a:ext cx="5544616" cy="936104"/>
          </a:xfrm>
        </p:spPr>
        <p:txBody>
          <a:bodyPr/>
          <a:lstStyle/>
          <a:p>
            <a:r>
              <a:rPr kumimoji="1" lang="ja-JP" altLang="en-US" sz="1800" dirty="0" smtClean="0">
                <a:effectLst/>
                <a:latin typeface="ＭＳ Ｐ明朝" pitchFamily="18" charset="-128"/>
                <a:ea typeface="ＭＳ Ｐ明朝" pitchFamily="18" charset="-128"/>
              </a:rPr>
              <a:t>日本型生活保障</a:t>
            </a:r>
            <a:r>
              <a:rPr kumimoji="1" lang="ja-JP" altLang="en-US" sz="1200" dirty="0" smtClean="0">
                <a:effectLst/>
                <a:latin typeface="ＭＳ Ｐ明朝" pitchFamily="18" charset="-128"/>
                <a:ea typeface="ＭＳ Ｐ明朝" pitchFamily="18" charset="-128"/>
              </a:rPr>
              <a:t>（雇用と社会保障の結びつき）</a:t>
            </a:r>
            <a:r>
              <a:rPr kumimoji="1" lang="ja-JP" altLang="en-US" sz="1800" dirty="0" smtClean="0">
                <a:effectLst/>
                <a:latin typeface="ＭＳ Ｐ明朝" pitchFamily="18" charset="-128"/>
                <a:ea typeface="ＭＳ Ｐ明朝" pitchFamily="18" charset="-128"/>
              </a:rPr>
              <a:t>の特質－</a:t>
            </a:r>
            <a:r>
              <a:rPr kumimoji="1" lang="en-US" altLang="ja-JP" sz="1800" dirty="0" smtClean="0">
                <a:effectLst/>
                <a:latin typeface="ＭＳ Ｐ明朝" pitchFamily="18" charset="-128"/>
                <a:ea typeface="ＭＳ Ｐ明朝" pitchFamily="18" charset="-128"/>
              </a:rPr>
              <a:t>5</a:t>
            </a:r>
            <a:r>
              <a:rPr kumimoji="1" lang="ja-JP" altLang="en-US" sz="1800" dirty="0" smtClean="0">
                <a:effectLst/>
                <a:latin typeface="ＭＳ Ｐ明朝" pitchFamily="18" charset="-128"/>
                <a:ea typeface="ＭＳ Ｐ明朝" pitchFamily="18" charset="-128"/>
              </a:rPr>
              <a:t>点</a:t>
            </a:r>
            <a:r>
              <a:rPr kumimoji="1" lang="en-US" altLang="ja-JP" sz="1800" dirty="0" smtClean="0">
                <a:effectLst/>
                <a:latin typeface="ＭＳ Ｐ明朝" pitchFamily="18" charset="-128"/>
                <a:ea typeface="ＭＳ Ｐ明朝" pitchFamily="18" charset="-128"/>
              </a:rPr>
              <a:t/>
            </a:r>
            <a:br>
              <a:rPr kumimoji="1" lang="en-US" altLang="ja-JP" sz="1800" dirty="0" smtClean="0">
                <a:effectLst/>
                <a:latin typeface="ＭＳ Ｐ明朝" pitchFamily="18" charset="-128"/>
                <a:ea typeface="ＭＳ Ｐ明朝" pitchFamily="18" charset="-128"/>
              </a:rPr>
            </a:br>
            <a:r>
              <a:rPr kumimoji="1" lang="ja-JP" altLang="en-US" sz="1800" dirty="0" smtClean="0">
                <a:effectLst/>
                <a:latin typeface="ＭＳ Ｐ明朝" pitchFamily="18" charset="-128"/>
                <a:ea typeface="ＭＳ Ｐ明朝" pitchFamily="18" charset="-128"/>
              </a:rPr>
              <a:t>　</a:t>
            </a:r>
            <a:r>
              <a:rPr lang="ja-JP" altLang="en-US" sz="1800" dirty="0" smtClean="0">
                <a:effectLst/>
                <a:latin typeface="ＭＳ Ｐ明朝" pitchFamily="18" charset="-128"/>
                <a:ea typeface="ＭＳ Ｐ明朝" pitchFamily="18" charset="-128"/>
              </a:rPr>
              <a:t>相対的に安定した社会を実現してきた仕組みとその仕組</a:t>
            </a:r>
            <a:r>
              <a:rPr lang="en-US" altLang="ja-JP" sz="1800" dirty="0" smtClean="0">
                <a:effectLst/>
                <a:latin typeface="ＭＳ Ｐ明朝" pitchFamily="18" charset="-128"/>
                <a:ea typeface="ＭＳ Ｐ明朝" pitchFamily="18" charset="-128"/>
              </a:rPr>
              <a:t/>
            </a:r>
            <a:br>
              <a:rPr lang="en-US" altLang="ja-JP" sz="1800" dirty="0" smtClean="0">
                <a:effectLst/>
                <a:latin typeface="ＭＳ Ｐ明朝" pitchFamily="18" charset="-128"/>
                <a:ea typeface="ＭＳ Ｐ明朝" pitchFamily="18" charset="-128"/>
              </a:rPr>
            </a:br>
            <a:r>
              <a:rPr lang="ja-JP" altLang="en-US" sz="1800" dirty="0" smtClean="0">
                <a:effectLst/>
                <a:latin typeface="ＭＳ Ｐ明朝" pitchFamily="18" charset="-128"/>
                <a:ea typeface="ＭＳ Ｐ明朝" pitchFamily="18" charset="-128"/>
              </a:rPr>
              <a:t>　みが急激に解体してしまった。</a:t>
            </a:r>
            <a:r>
              <a:rPr lang="en-US" altLang="ja-JP" sz="1200" dirty="0" smtClean="0">
                <a:effectLst/>
                <a:latin typeface="ＭＳ Ｐ明朝" pitchFamily="18" charset="-128"/>
                <a:ea typeface="ＭＳ Ｐ明朝" pitchFamily="18" charset="-128"/>
              </a:rPr>
              <a:t>(</a:t>
            </a:r>
            <a:r>
              <a:rPr lang="ja-JP" altLang="en-US" sz="1200" dirty="0" smtClean="0">
                <a:effectLst/>
                <a:latin typeface="ＭＳ Ｐ明朝" pitchFamily="18" charset="-128"/>
                <a:ea typeface="ＭＳ Ｐ明朝" pitchFamily="18" charset="-128"/>
              </a:rPr>
              <a:t>宮本太郎</a:t>
            </a:r>
            <a:r>
              <a:rPr lang="en-US" altLang="ja-JP" sz="1200" dirty="0" smtClean="0">
                <a:effectLst/>
                <a:latin typeface="ＭＳ Ｐ明朝" pitchFamily="18" charset="-128"/>
                <a:ea typeface="ＭＳ Ｐ明朝" pitchFamily="18" charset="-128"/>
              </a:rPr>
              <a:t>)</a:t>
            </a:r>
            <a:r>
              <a:rPr kumimoji="1" lang="en-US" altLang="ja-JP" sz="1800" dirty="0" smtClean="0">
                <a:latin typeface="AR P丸ゴシック体M" pitchFamily="50" charset="-128"/>
                <a:ea typeface="AR P丸ゴシック体M" pitchFamily="50" charset="-128"/>
              </a:rPr>
              <a:t/>
            </a:r>
            <a:br>
              <a:rPr kumimoji="1" lang="en-US" altLang="ja-JP" sz="1800" dirty="0" smtClean="0">
                <a:latin typeface="AR P丸ゴシック体M" pitchFamily="50" charset="-128"/>
                <a:ea typeface="AR P丸ゴシック体M" pitchFamily="50" charset="-128"/>
              </a:rPr>
            </a:br>
            <a:endParaRPr kumimoji="1" lang="ja-JP" altLang="en-US" sz="1800" dirty="0">
              <a:latin typeface="AR P丸ゴシック体M" pitchFamily="50" charset="-128"/>
              <a:ea typeface="AR P丸ゴシック体M" pitchFamily="50" charset="-128"/>
            </a:endParaRPr>
          </a:p>
        </p:txBody>
      </p:sp>
      <p:sp>
        <p:nvSpPr>
          <p:cNvPr id="3" name="コンテンツ プレースホルダ 2"/>
          <p:cNvSpPr>
            <a:spLocks noGrp="1"/>
          </p:cNvSpPr>
          <p:nvPr>
            <p:ph idx="1"/>
          </p:nvPr>
        </p:nvSpPr>
        <p:spPr>
          <a:xfrm>
            <a:off x="611560" y="1412776"/>
            <a:ext cx="8075240" cy="1368152"/>
          </a:xfrm>
        </p:spPr>
        <p:txBody>
          <a:bodyPr>
            <a:normAutofit/>
          </a:bodyPr>
          <a:lstStyle/>
          <a:p>
            <a:pPr>
              <a:spcBef>
                <a:spcPts val="0"/>
              </a:spcBef>
              <a:buNone/>
            </a:pPr>
            <a:r>
              <a:rPr lang="ja-JP" altLang="en-US" sz="1600" dirty="0" smtClean="0">
                <a:latin typeface="ＭＳ Ｐ明朝" pitchFamily="18" charset="-128"/>
                <a:ea typeface="ＭＳ Ｐ明朝" pitchFamily="18" charset="-128"/>
              </a:rPr>
              <a:t>１．社会保障への支出が小さかった。</a:t>
            </a:r>
            <a:endParaRPr lang="en-US" altLang="ja-JP" sz="1600" dirty="0" smtClean="0">
              <a:latin typeface="ＭＳ Ｐ明朝" pitchFamily="18" charset="-128"/>
              <a:ea typeface="ＭＳ Ｐ明朝" pitchFamily="18" charset="-128"/>
            </a:endParaRPr>
          </a:p>
          <a:p>
            <a:pPr>
              <a:spcBef>
                <a:spcPts val="0"/>
              </a:spcBef>
              <a:buNone/>
            </a:pPr>
            <a:r>
              <a:rPr kumimoji="1" lang="ja-JP" altLang="en-US" sz="1600" dirty="0" smtClean="0">
                <a:latin typeface="ＭＳ Ｐ明朝" pitchFamily="18" charset="-128"/>
                <a:ea typeface="ＭＳ Ｐ明朝" pitchFamily="18" charset="-128"/>
              </a:rPr>
              <a:t>２．雇用の実質的な保障によって、格差が相対的に抑制されていた。</a:t>
            </a:r>
            <a:endParaRPr kumimoji="1" lang="en-US" altLang="ja-JP" sz="1600" dirty="0" smtClean="0">
              <a:latin typeface="ＭＳ Ｐ明朝" pitchFamily="18" charset="-128"/>
              <a:ea typeface="ＭＳ Ｐ明朝" pitchFamily="18" charset="-128"/>
            </a:endParaRPr>
          </a:p>
          <a:p>
            <a:pPr>
              <a:spcBef>
                <a:spcPts val="0"/>
              </a:spcBef>
              <a:buNone/>
            </a:pPr>
            <a:r>
              <a:rPr lang="ja-JP" altLang="en-US" sz="1600" dirty="0" smtClean="0">
                <a:latin typeface="ＭＳ Ｐ明朝" pitchFamily="18" charset="-128"/>
                <a:ea typeface="ＭＳ Ｐ明朝" pitchFamily="18" charset="-128"/>
              </a:rPr>
              <a:t>３．相対的に小さな社会保障支出は人生後半にシフトした。</a:t>
            </a:r>
            <a:endParaRPr lang="en-US" altLang="ja-JP" sz="1600" dirty="0" smtClean="0">
              <a:latin typeface="ＭＳ Ｐ明朝" pitchFamily="18" charset="-128"/>
              <a:ea typeface="ＭＳ Ｐ明朝" pitchFamily="18" charset="-128"/>
            </a:endParaRPr>
          </a:p>
          <a:p>
            <a:pPr>
              <a:spcBef>
                <a:spcPts val="0"/>
              </a:spcBef>
              <a:buNone/>
            </a:pPr>
            <a:r>
              <a:rPr kumimoji="1" lang="ja-JP" altLang="en-US" sz="1600" dirty="0" smtClean="0">
                <a:latin typeface="ＭＳ Ｐ明朝" pitchFamily="18" charset="-128"/>
                <a:ea typeface="ＭＳ Ｐ明朝" pitchFamily="18" charset="-128"/>
              </a:rPr>
              <a:t>４．家計補完型で低賃金の非正規労働市場が存在した。</a:t>
            </a:r>
            <a:endParaRPr kumimoji="1" lang="en-US" altLang="ja-JP" sz="1600" dirty="0" smtClean="0">
              <a:latin typeface="ＭＳ Ｐ明朝" pitchFamily="18" charset="-128"/>
              <a:ea typeface="ＭＳ Ｐ明朝" pitchFamily="18" charset="-128"/>
            </a:endParaRPr>
          </a:p>
          <a:p>
            <a:pPr>
              <a:spcBef>
                <a:spcPts val="0"/>
              </a:spcBef>
              <a:buNone/>
            </a:pPr>
            <a:r>
              <a:rPr lang="ja-JP" altLang="en-US" sz="1600" dirty="0" smtClean="0">
                <a:latin typeface="ＭＳ Ｐ明朝" pitchFamily="18" charset="-128"/>
                <a:ea typeface="ＭＳ Ｐ明朝" pitchFamily="18" charset="-128"/>
              </a:rPr>
              <a:t>５．「仕切られた社会保障」ともいうべきかたちができあがっていた。</a:t>
            </a:r>
            <a:endParaRPr kumimoji="1" lang="en-US" altLang="ja-JP" sz="1600" dirty="0" smtClean="0">
              <a:latin typeface="ＭＳ Ｐ明朝" pitchFamily="18" charset="-128"/>
              <a:ea typeface="ＭＳ Ｐ明朝" pitchFamily="18" charset="-128"/>
            </a:endParaRPr>
          </a:p>
        </p:txBody>
      </p:sp>
      <p:sp>
        <p:nvSpPr>
          <p:cNvPr id="4" name="角丸四角形 3"/>
          <p:cNvSpPr/>
          <p:nvPr/>
        </p:nvSpPr>
        <p:spPr>
          <a:xfrm>
            <a:off x="6876256" y="260648"/>
            <a:ext cx="1944216" cy="936104"/>
          </a:xfrm>
          <a:prstGeom prst="roundRect">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smtClean="0">
                <a:solidFill>
                  <a:schemeClr val="bg1"/>
                </a:solidFill>
                <a:latin typeface="ＭＳ Ｐ明朝" pitchFamily="18" charset="-128"/>
                <a:ea typeface="ＭＳ Ｐ明朝" pitchFamily="18" charset="-128"/>
              </a:rPr>
              <a:t>社会保障の支出。</a:t>
            </a:r>
            <a:r>
              <a:rPr lang="en-US" altLang="ja-JP" sz="1050" dirty="0" smtClean="0">
                <a:solidFill>
                  <a:schemeClr val="bg1"/>
                </a:solidFill>
                <a:latin typeface="ＭＳ Ｐ明朝" pitchFamily="18" charset="-128"/>
                <a:ea typeface="ＭＳ Ｐ明朝" pitchFamily="18" charset="-128"/>
              </a:rPr>
              <a:t>1990</a:t>
            </a:r>
            <a:r>
              <a:rPr lang="ja-JP" altLang="en-US" sz="1050" dirty="0" smtClean="0">
                <a:solidFill>
                  <a:schemeClr val="bg1"/>
                </a:solidFill>
                <a:latin typeface="ＭＳ Ｐ明朝" pitchFamily="18" charset="-128"/>
                <a:ea typeface="ＭＳ Ｐ明朝" pitchFamily="18" charset="-128"/>
              </a:rPr>
              <a:t>年代末まで日本は先進</a:t>
            </a:r>
            <a:r>
              <a:rPr kumimoji="1" lang="ja-JP" altLang="en-US" sz="1050" dirty="0" smtClean="0">
                <a:solidFill>
                  <a:schemeClr val="bg1"/>
                </a:solidFill>
                <a:latin typeface="ＭＳ Ｐ明朝" pitchFamily="18" charset="-128"/>
                <a:ea typeface="ＭＳ Ｐ明朝" pitchFamily="18" charset="-128"/>
              </a:rPr>
              <a:t>工業国の最低水準。</a:t>
            </a:r>
            <a:r>
              <a:rPr kumimoji="1" lang="en-US" altLang="ja-JP" sz="1050" dirty="0" smtClean="0">
                <a:solidFill>
                  <a:schemeClr val="bg1"/>
                </a:solidFill>
                <a:latin typeface="ＭＳ Ｐ明朝" pitchFamily="18" charset="-128"/>
                <a:ea typeface="ＭＳ Ｐ明朝" pitchFamily="18" charset="-128"/>
              </a:rPr>
              <a:t>2005</a:t>
            </a:r>
            <a:r>
              <a:rPr kumimoji="1" lang="ja-JP" altLang="en-US" sz="1050" dirty="0" smtClean="0">
                <a:solidFill>
                  <a:schemeClr val="bg1"/>
                </a:solidFill>
                <a:latin typeface="ＭＳ Ｐ明朝" pitchFamily="18" charset="-128"/>
                <a:ea typeface="ＭＳ Ｐ明朝" pitchFamily="18" charset="-128"/>
              </a:rPr>
              <a:t>年に</a:t>
            </a:r>
            <a:r>
              <a:rPr kumimoji="1" lang="en-US" altLang="ja-JP" sz="1050" dirty="0" smtClean="0">
                <a:solidFill>
                  <a:schemeClr val="bg1"/>
                </a:solidFill>
                <a:latin typeface="ＭＳ Ｐ明朝" pitchFamily="18" charset="-128"/>
                <a:ea typeface="ＭＳ Ｐ明朝" pitchFamily="18" charset="-128"/>
              </a:rPr>
              <a:t>GDP</a:t>
            </a:r>
            <a:r>
              <a:rPr kumimoji="1" lang="ja-JP" altLang="en-US" sz="1050" dirty="0" smtClean="0">
                <a:solidFill>
                  <a:schemeClr val="bg1"/>
                </a:solidFill>
                <a:latin typeface="ＭＳ Ｐ明朝" pitchFamily="18" charset="-128"/>
                <a:ea typeface="ＭＳ Ｐ明朝" pitchFamily="18" charset="-128"/>
              </a:rPr>
              <a:t>の</a:t>
            </a:r>
            <a:r>
              <a:rPr kumimoji="1" lang="en-US" altLang="ja-JP" sz="1050" dirty="0" smtClean="0">
                <a:solidFill>
                  <a:schemeClr val="bg1"/>
                </a:solidFill>
                <a:latin typeface="ＭＳ Ｐ明朝" pitchFamily="18" charset="-128"/>
                <a:ea typeface="ＭＳ Ｐ明朝" pitchFamily="18" charset="-128"/>
              </a:rPr>
              <a:t>18.6%</a:t>
            </a:r>
            <a:r>
              <a:rPr kumimoji="1" lang="ja-JP" altLang="en-US" sz="1050" dirty="0" err="1" smtClean="0">
                <a:solidFill>
                  <a:schemeClr val="bg1"/>
                </a:solidFill>
                <a:latin typeface="ＭＳ Ｐ明朝" pitchFamily="18" charset="-128"/>
                <a:ea typeface="ＭＳ Ｐ明朝" pitchFamily="18" charset="-128"/>
              </a:rPr>
              <a:t>。</a:t>
            </a:r>
            <a:r>
              <a:rPr kumimoji="1" lang="ja-JP" altLang="en-US" sz="1050" dirty="0" smtClean="0">
                <a:solidFill>
                  <a:schemeClr val="bg1"/>
                </a:solidFill>
                <a:latin typeface="ＭＳ Ｐ明朝" pitchFamily="18" charset="-128"/>
                <a:ea typeface="ＭＳ Ｐ明朝" pitchFamily="18" charset="-128"/>
              </a:rPr>
              <a:t>西欧諸国は</a:t>
            </a:r>
            <a:r>
              <a:rPr kumimoji="1" lang="en-US" altLang="ja-JP" sz="1050" dirty="0" smtClean="0">
                <a:solidFill>
                  <a:schemeClr val="bg1"/>
                </a:solidFill>
                <a:latin typeface="ＭＳ Ｐ明朝" pitchFamily="18" charset="-128"/>
                <a:ea typeface="ＭＳ Ｐ明朝" pitchFamily="18" charset="-128"/>
              </a:rPr>
              <a:t>25%</a:t>
            </a:r>
            <a:r>
              <a:rPr kumimoji="1" lang="ja-JP" altLang="en-US" sz="1050" dirty="0" smtClean="0">
                <a:solidFill>
                  <a:schemeClr val="bg1"/>
                </a:solidFill>
                <a:latin typeface="ＭＳ Ｐ明朝" pitchFamily="18" charset="-128"/>
                <a:ea typeface="ＭＳ Ｐ明朝" pitchFamily="18" charset="-128"/>
              </a:rPr>
              <a:t>を超えている。</a:t>
            </a:r>
            <a:endParaRPr kumimoji="1" lang="en-US" altLang="ja-JP" sz="1050" dirty="0" smtClean="0">
              <a:solidFill>
                <a:schemeClr val="bg1"/>
              </a:solidFill>
              <a:latin typeface="ＭＳ Ｐ明朝" pitchFamily="18" charset="-128"/>
              <a:ea typeface="ＭＳ Ｐ明朝" pitchFamily="18" charset="-128"/>
            </a:endParaRPr>
          </a:p>
        </p:txBody>
      </p:sp>
      <p:sp>
        <p:nvSpPr>
          <p:cNvPr id="5" name="角丸四角形 4"/>
          <p:cNvSpPr/>
          <p:nvPr/>
        </p:nvSpPr>
        <p:spPr>
          <a:xfrm>
            <a:off x="6876256" y="1340768"/>
            <a:ext cx="1944216" cy="1368152"/>
          </a:xfrm>
          <a:prstGeom prst="roundRect">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smtClean="0">
                <a:solidFill>
                  <a:schemeClr val="bg1"/>
                </a:solidFill>
                <a:latin typeface="ＭＳ Ｐ明朝" pitchFamily="18" charset="-128"/>
                <a:ea typeface="ＭＳ Ｐ明朝" pitchFamily="18" charset="-128"/>
              </a:rPr>
              <a:t>雇用保障の主な対象は男性稼ぎ主。家族賃金が妻と子の生活を支えた。雇用がそれなりに行き渡ることで所得が著しく少ない世帯が抑制されていた。</a:t>
            </a:r>
            <a:r>
              <a:rPr kumimoji="1" lang="en-US" altLang="ja-JP" sz="1050" dirty="0" smtClean="0">
                <a:solidFill>
                  <a:schemeClr val="bg1"/>
                </a:solidFill>
                <a:latin typeface="ＭＳ Ｐ明朝" pitchFamily="18" charset="-128"/>
                <a:ea typeface="ＭＳ Ｐ明朝" pitchFamily="18" charset="-128"/>
              </a:rPr>
              <a:t>2000</a:t>
            </a:r>
            <a:r>
              <a:rPr kumimoji="1" lang="ja-JP" altLang="en-US" sz="1050" dirty="0" smtClean="0">
                <a:solidFill>
                  <a:schemeClr val="bg1"/>
                </a:solidFill>
                <a:latin typeface="ＭＳ Ｐ明朝" pitchFamily="18" charset="-128"/>
                <a:ea typeface="ＭＳ Ｐ明朝" pitchFamily="18" charset="-128"/>
              </a:rPr>
              <a:t>年に入り</a:t>
            </a:r>
            <a:r>
              <a:rPr lang="ja-JP" altLang="en-US" sz="1050" dirty="0" smtClean="0">
                <a:solidFill>
                  <a:schemeClr val="bg1"/>
                </a:solidFill>
                <a:latin typeface="ＭＳ Ｐ明朝" pitchFamily="18" charset="-128"/>
                <a:ea typeface="ＭＳ Ｐ明朝" pitchFamily="18" charset="-128"/>
              </a:rPr>
              <a:t>格差拡大。</a:t>
            </a:r>
            <a:endParaRPr kumimoji="1" lang="ja-JP" altLang="en-US" sz="1050" dirty="0">
              <a:solidFill>
                <a:schemeClr val="bg1"/>
              </a:solidFill>
              <a:latin typeface="ＭＳ Ｐ明朝" pitchFamily="18" charset="-128"/>
              <a:ea typeface="ＭＳ Ｐ明朝" pitchFamily="18" charset="-128"/>
            </a:endParaRPr>
          </a:p>
        </p:txBody>
      </p:sp>
      <p:sp>
        <p:nvSpPr>
          <p:cNvPr id="7" name="角丸四角形 6"/>
          <p:cNvSpPr/>
          <p:nvPr/>
        </p:nvSpPr>
        <p:spPr>
          <a:xfrm>
            <a:off x="971600" y="2924944"/>
            <a:ext cx="2664296" cy="936104"/>
          </a:xfrm>
          <a:prstGeom prst="roundRect">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300"/>
              </a:lnSpc>
            </a:pPr>
            <a:r>
              <a:rPr kumimoji="1" lang="ja-JP" altLang="en-US" sz="1050" dirty="0" smtClean="0">
                <a:solidFill>
                  <a:schemeClr val="bg1"/>
                </a:solidFill>
                <a:latin typeface="ＭＳ Ｐ明朝" pitchFamily="18" charset="-128"/>
                <a:ea typeface="ＭＳ Ｐ明朝" pitchFamily="18" charset="-128"/>
              </a:rPr>
              <a:t>現役世代の社会保障は雇用と家族に委ねられ、少ない社会保障予算は、年金、遺族関連、高齢者医療など人生後半にシフトした</a:t>
            </a:r>
            <a:r>
              <a:rPr kumimoji="1" lang="ja-JP" altLang="en-US" dirty="0" smtClean="0">
                <a:solidFill>
                  <a:schemeClr val="bg1"/>
                </a:solidFill>
                <a:latin typeface="ＭＳ Ｐ明朝" pitchFamily="18" charset="-128"/>
                <a:ea typeface="ＭＳ Ｐ明朝" pitchFamily="18" charset="-128"/>
              </a:rPr>
              <a:t>。</a:t>
            </a:r>
            <a:endParaRPr kumimoji="1" lang="ja-JP" altLang="en-US" dirty="0">
              <a:solidFill>
                <a:schemeClr val="bg1"/>
              </a:solidFill>
              <a:latin typeface="ＭＳ Ｐ明朝" pitchFamily="18" charset="-128"/>
              <a:ea typeface="ＭＳ Ｐ明朝" pitchFamily="18" charset="-128"/>
            </a:endParaRPr>
          </a:p>
        </p:txBody>
      </p:sp>
      <p:sp>
        <p:nvSpPr>
          <p:cNvPr id="8" name="正方形/長方形 7"/>
          <p:cNvSpPr/>
          <p:nvPr/>
        </p:nvSpPr>
        <p:spPr>
          <a:xfrm>
            <a:off x="3923928" y="2924944"/>
            <a:ext cx="3672408" cy="1008112"/>
          </a:xfrm>
          <a:prstGeom prst="rect">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latin typeface="AR P丸ゴシック体M" pitchFamily="50" charset="-128"/>
                <a:ea typeface="AR P丸ゴシック体M" pitchFamily="50" charset="-128"/>
              </a:rPr>
              <a:t>　　　　　　　　</a:t>
            </a:r>
            <a:endParaRPr kumimoji="1" lang="en-US" altLang="ja-JP" sz="1200" dirty="0" smtClean="0">
              <a:latin typeface="AR P丸ゴシック体M" pitchFamily="50" charset="-128"/>
              <a:ea typeface="AR P丸ゴシック体M" pitchFamily="50" charset="-128"/>
            </a:endParaRPr>
          </a:p>
          <a:p>
            <a:r>
              <a:rPr lang="ja-JP" altLang="en-US" sz="1200" dirty="0" smtClean="0">
                <a:latin typeface="AR P丸ゴシック体M" pitchFamily="50" charset="-128"/>
                <a:ea typeface="AR P丸ゴシック体M" pitchFamily="50" charset="-128"/>
              </a:rPr>
              <a:t>　　　　　</a:t>
            </a:r>
            <a:r>
              <a:rPr kumimoji="1" lang="ja-JP" altLang="en-US" sz="1200" dirty="0" smtClean="0">
                <a:latin typeface="ＭＳ Ｐ明朝" pitchFamily="18" charset="-128"/>
                <a:ea typeface="ＭＳ Ｐ明朝" pitchFamily="18" charset="-128"/>
              </a:rPr>
              <a:t>　</a:t>
            </a:r>
            <a:r>
              <a:rPr kumimoji="1" lang="ja-JP" altLang="en-US" sz="1200" dirty="0" smtClean="0">
                <a:solidFill>
                  <a:schemeClr val="bg1"/>
                </a:solidFill>
                <a:latin typeface="ＭＳ Ｐ明朝" pitchFamily="18" charset="-128"/>
                <a:ea typeface="ＭＳ Ｐ明朝" pitchFamily="18" charset="-128"/>
              </a:rPr>
              <a:t>高齢者向け　</a:t>
            </a:r>
            <a:r>
              <a:rPr lang="ja-JP" altLang="en-US" sz="1200" dirty="0" smtClean="0">
                <a:solidFill>
                  <a:schemeClr val="bg1"/>
                </a:solidFill>
                <a:latin typeface="ＭＳ Ｐ明朝" pitchFamily="18" charset="-128"/>
                <a:ea typeface="ＭＳ Ｐ明朝" pitchFamily="18" charset="-128"/>
              </a:rPr>
              <a:t>現役世代向け　職業訓練  </a:t>
            </a:r>
            <a:r>
              <a:rPr kumimoji="1" lang="ja-JP" altLang="en-US" sz="1200" dirty="0" smtClean="0">
                <a:solidFill>
                  <a:schemeClr val="bg1"/>
                </a:solidFill>
                <a:latin typeface="ＭＳ Ｐ明朝" pitchFamily="18" charset="-128"/>
                <a:ea typeface="ＭＳ Ｐ明朝" pitchFamily="18" charset="-128"/>
              </a:rPr>
              <a:t>　</a:t>
            </a:r>
            <a:endParaRPr kumimoji="1" lang="en-US" altLang="ja-JP" sz="1200" dirty="0" smtClean="0">
              <a:solidFill>
                <a:schemeClr val="bg1"/>
              </a:solidFill>
              <a:latin typeface="ＭＳ Ｐ明朝" pitchFamily="18" charset="-128"/>
              <a:ea typeface="ＭＳ Ｐ明朝" pitchFamily="18" charset="-128"/>
            </a:endParaRPr>
          </a:p>
          <a:p>
            <a:r>
              <a:rPr lang="ja-JP" altLang="en-US" sz="1200" dirty="0" smtClean="0">
                <a:solidFill>
                  <a:schemeClr val="bg1"/>
                </a:solidFill>
                <a:latin typeface="ＭＳ Ｐ明朝" pitchFamily="18" charset="-128"/>
                <a:ea typeface="ＭＳ Ｐ明朝" pitchFamily="18" charset="-128"/>
              </a:rPr>
              <a:t>日本　　　　　</a:t>
            </a:r>
            <a:r>
              <a:rPr lang="en-US" altLang="ja-JP" sz="1200" dirty="0" smtClean="0">
                <a:solidFill>
                  <a:schemeClr val="bg1"/>
                </a:solidFill>
                <a:latin typeface="ＭＳ Ｐ明朝" pitchFamily="18" charset="-128"/>
                <a:ea typeface="ＭＳ Ｐ明朝" pitchFamily="18" charset="-128"/>
              </a:rPr>
              <a:t>8.2</a:t>
            </a:r>
            <a:r>
              <a:rPr lang="ja-JP" altLang="en-US" sz="1200" dirty="0" smtClean="0">
                <a:solidFill>
                  <a:schemeClr val="bg1"/>
                </a:solidFill>
                <a:latin typeface="ＭＳ Ｐ明朝" pitchFamily="18" charset="-128"/>
                <a:ea typeface="ＭＳ Ｐ明朝" pitchFamily="18" charset="-128"/>
              </a:rPr>
              <a:t>％　　　</a:t>
            </a:r>
            <a:r>
              <a:rPr lang="en-US" altLang="ja-JP" sz="1200" dirty="0" smtClean="0">
                <a:solidFill>
                  <a:schemeClr val="bg1"/>
                </a:solidFill>
                <a:latin typeface="ＭＳ Ｐ明朝" pitchFamily="18" charset="-128"/>
                <a:ea typeface="ＭＳ Ｐ明朝" pitchFamily="18" charset="-128"/>
              </a:rPr>
              <a:t>1.5</a:t>
            </a:r>
            <a:r>
              <a:rPr lang="ja-JP" altLang="en-US" sz="1200" dirty="0" smtClean="0">
                <a:solidFill>
                  <a:schemeClr val="bg1"/>
                </a:solidFill>
                <a:latin typeface="ＭＳ Ｐ明朝" pitchFamily="18" charset="-128"/>
                <a:ea typeface="ＭＳ Ｐ明朝" pitchFamily="18" charset="-128"/>
              </a:rPr>
              <a:t>％　　　　　</a:t>
            </a:r>
            <a:r>
              <a:rPr lang="en-US" altLang="ja-JP" sz="1200" dirty="0" smtClean="0">
                <a:solidFill>
                  <a:schemeClr val="bg1"/>
                </a:solidFill>
                <a:latin typeface="ＭＳ Ｐ明朝" pitchFamily="18" charset="-128"/>
                <a:ea typeface="ＭＳ Ｐ明朝" pitchFamily="18" charset="-128"/>
              </a:rPr>
              <a:t>0.04</a:t>
            </a:r>
            <a:r>
              <a:rPr lang="ja-JP" altLang="en-US" sz="1200" dirty="0" smtClean="0">
                <a:solidFill>
                  <a:schemeClr val="bg1"/>
                </a:solidFill>
                <a:latin typeface="ＭＳ Ｐ明朝" pitchFamily="18" charset="-128"/>
                <a:ea typeface="ＭＳ Ｐ明朝" pitchFamily="18" charset="-128"/>
              </a:rPr>
              <a:t>％</a:t>
            </a:r>
            <a:endParaRPr kumimoji="1" lang="en-US" altLang="ja-JP" sz="1200" dirty="0" smtClean="0">
              <a:solidFill>
                <a:schemeClr val="bg1"/>
              </a:solidFill>
              <a:latin typeface="ＭＳ Ｐ明朝" pitchFamily="18" charset="-128"/>
              <a:ea typeface="ＭＳ Ｐ明朝" pitchFamily="18" charset="-128"/>
            </a:endParaRPr>
          </a:p>
          <a:p>
            <a:r>
              <a:rPr kumimoji="1" lang="ja-JP" altLang="en-US" sz="1200" dirty="0" smtClean="0">
                <a:solidFill>
                  <a:schemeClr val="bg1"/>
                </a:solidFill>
                <a:latin typeface="ＭＳ Ｐ明朝" pitchFamily="18" charset="-128"/>
                <a:ea typeface="ＭＳ Ｐ明朝" pitchFamily="18" charset="-128"/>
              </a:rPr>
              <a:t>スェーデン　</a:t>
            </a:r>
            <a:r>
              <a:rPr kumimoji="1" lang="ja-JP" altLang="en-US" sz="1200" dirty="0" smtClean="0">
                <a:solidFill>
                  <a:schemeClr val="bg1"/>
                </a:solidFill>
                <a:latin typeface="ＭＳ Ｐ明朝" pitchFamily="18" charset="-128"/>
                <a:ea typeface="ＭＳ Ｐ明朝" pitchFamily="18" charset="-128"/>
              </a:rPr>
              <a:t> </a:t>
            </a:r>
            <a:r>
              <a:rPr kumimoji="1" lang="en-US" altLang="ja-JP" sz="1200" dirty="0" smtClean="0">
                <a:solidFill>
                  <a:schemeClr val="bg1"/>
                </a:solidFill>
                <a:latin typeface="ＭＳ Ｐ明朝" pitchFamily="18" charset="-128"/>
                <a:ea typeface="ＭＳ Ｐ明朝" pitchFamily="18" charset="-128"/>
              </a:rPr>
              <a:t>8.0</a:t>
            </a:r>
            <a:r>
              <a:rPr kumimoji="1" lang="ja-JP" altLang="en-US" sz="1200" dirty="0" smtClean="0">
                <a:solidFill>
                  <a:schemeClr val="bg1"/>
                </a:solidFill>
                <a:latin typeface="ＭＳ Ｐ明朝" pitchFamily="18" charset="-128"/>
                <a:ea typeface="ＭＳ Ｐ明朝" pitchFamily="18" charset="-128"/>
              </a:rPr>
              <a:t>％　    </a:t>
            </a:r>
            <a:r>
              <a:rPr kumimoji="1" lang="en-US" altLang="ja-JP" sz="1200" dirty="0" smtClean="0">
                <a:solidFill>
                  <a:schemeClr val="bg1"/>
                </a:solidFill>
                <a:latin typeface="ＭＳ Ｐ明朝" pitchFamily="18" charset="-128"/>
                <a:ea typeface="ＭＳ Ｐ明朝" pitchFamily="18" charset="-128"/>
              </a:rPr>
              <a:t>7.4</a:t>
            </a:r>
            <a:r>
              <a:rPr kumimoji="1" lang="ja-JP" altLang="en-US" sz="1200" dirty="0" smtClean="0">
                <a:solidFill>
                  <a:schemeClr val="bg1"/>
                </a:solidFill>
                <a:latin typeface="ＭＳ Ｐ明朝" pitchFamily="18" charset="-128"/>
                <a:ea typeface="ＭＳ Ｐ明朝" pitchFamily="18" charset="-128"/>
              </a:rPr>
              <a:t>％</a:t>
            </a:r>
            <a:endParaRPr kumimoji="1" lang="en-US" altLang="ja-JP" sz="1200" dirty="0" smtClean="0">
              <a:solidFill>
                <a:schemeClr val="bg1"/>
              </a:solidFill>
              <a:latin typeface="ＭＳ Ｐ明朝" pitchFamily="18" charset="-128"/>
              <a:ea typeface="ＭＳ Ｐ明朝" pitchFamily="18" charset="-128"/>
            </a:endParaRPr>
          </a:p>
          <a:p>
            <a:r>
              <a:rPr lang="en-US" altLang="ja-JP" sz="1200" dirty="0" smtClean="0">
                <a:solidFill>
                  <a:schemeClr val="bg1"/>
                </a:solidFill>
                <a:latin typeface="ＭＳ Ｐ明朝" pitchFamily="18" charset="-128"/>
                <a:ea typeface="ＭＳ Ｐ明朝" pitchFamily="18" charset="-128"/>
              </a:rPr>
              <a:t>OECD</a:t>
            </a:r>
            <a:r>
              <a:rPr lang="ja-JP" altLang="en-US" sz="1200" dirty="0" smtClean="0">
                <a:solidFill>
                  <a:schemeClr val="bg1"/>
                </a:solidFill>
                <a:latin typeface="ＭＳ Ｐ明朝" pitchFamily="18" charset="-128"/>
                <a:ea typeface="ＭＳ Ｐ明朝" pitchFamily="18" charset="-128"/>
              </a:rPr>
              <a:t>平均 </a:t>
            </a:r>
            <a:r>
              <a:rPr lang="ja-JP" altLang="en-US" sz="1200" dirty="0" smtClean="0">
                <a:solidFill>
                  <a:schemeClr val="bg1"/>
                </a:solidFill>
                <a:latin typeface="ＭＳ Ｐ明朝" pitchFamily="18" charset="-128"/>
                <a:ea typeface="ＭＳ Ｐ明朝" pitchFamily="18" charset="-128"/>
              </a:rPr>
              <a:t>　</a:t>
            </a:r>
            <a:r>
              <a:rPr lang="en-US" altLang="ja-JP" sz="1200" dirty="0" smtClean="0">
                <a:solidFill>
                  <a:schemeClr val="bg1"/>
                </a:solidFill>
                <a:latin typeface="ＭＳ Ｐ明朝" pitchFamily="18" charset="-128"/>
                <a:ea typeface="ＭＳ Ｐ明朝" pitchFamily="18" charset="-128"/>
              </a:rPr>
              <a:t>7.1</a:t>
            </a:r>
            <a:r>
              <a:rPr lang="ja-JP" altLang="en-US" sz="1200" dirty="0" smtClean="0">
                <a:solidFill>
                  <a:schemeClr val="bg1"/>
                </a:solidFill>
                <a:latin typeface="ＭＳ Ｐ明朝" pitchFamily="18" charset="-128"/>
                <a:ea typeface="ＭＳ Ｐ明朝" pitchFamily="18" charset="-128"/>
              </a:rPr>
              <a:t>％　</a:t>
            </a:r>
            <a:r>
              <a:rPr lang="ja-JP" altLang="en-US" sz="1200" dirty="0" smtClean="0">
                <a:solidFill>
                  <a:schemeClr val="bg1"/>
                </a:solidFill>
                <a:latin typeface="ＭＳ Ｐ明朝" pitchFamily="18" charset="-128"/>
                <a:ea typeface="ＭＳ Ｐ明朝" pitchFamily="18" charset="-128"/>
              </a:rPr>
              <a:t>   </a:t>
            </a:r>
            <a:r>
              <a:rPr lang="en-US" altLang="ja-JP" sz="1200" dirty="0" smtClean="0">
                <a:solidFill>
                  <a:schemeClr val="bg1"/>
                </a:solidFill>
                <a:latin typeface="ＭＳ Ｐ明朝" pitchFamily="18" charset="-128"/>
                <a:ea typeface="ＭＳ Ｐ明朝" pitchFamily="18" charset="-128"/>
              </a:rPr>
              <a:t>4</a:t>
            </a:r>
            <a:r>
              <a:rPr lang="ja-JP" altLang="en-US" sz="1200" dirty="0" err="1" smtClean="0">
                <a:solidFill>
                  <a:schemeClr val="bg1"/>
                </a:solidFill>
                <a:latin typeface="ＭＳ Ｐ明朝" pitchFamily="18" charset="-128"/>
                <a:ea typeface="ＭＳ Ｐ明朝" pitchFamily="18" charset="-128"/>
              </a:rPr>
              <a:t>．</a:t>
            </a:r>
            <a:r>
              <a:rPr lang="en-US" altLang="ja-JP" sz="1200" dirty="0" smtClean="0">
                <a:solidFill>
                  <a:schemeClr val="bg1"/>
                </a:solidFill>
                <a:latin typeface="ＭＳ Ｐ明朝" pitchFamily="18" charset="-128"/>
                <a:ea typeface="ＭＳ Ｐ明朝" pitchFamily="18" charset="-128"/>
              </a:rPr>
              <a:t>8</a:t>
            </a:r>
            <a:r>
              <a:rPr lang="ja-JP" altLang="en-US" sz="1200" dirty="0" smtClean="0">
                <a:solidFill>
                  <a:schemeClr val="bg1"/>
                </a:solidFill>
                <a:latin typeface="ＭＳ Ｐ明朝" pitchFamily="18" charset="-128"/>
                <a:ea typeface="ＭＳ Ｐ明朝" pitchFamily="18" charset="-128"/>
              </a:rPr>
              <a:t>％　　　　 </a:t>
            </a:r>
            <a:r>
              <a:rPr lang="en-US" altLang="ja-JP" sz="1200" dirty="0" smtClean="0">
                <a:solidFill>
                  <a:schemeClr val="bg1"/>
                </a:solidFill>
                <a:latin typeface="ＭＳ Ｐ明朝" pitchFamily="18" charset="-128"/>
                <a:ea typeface="ＭＳ Ｐ明朝" pitchFamily="18" charset="-128"/>
              </a:rPr>
              <a:t>0.17</a:t>
            </a:r>
            <a:r>
              <a:rPr lang="ja-JP" altLang="en-US" sz="1200" dirty="0" smtClean="0">
                <a:solidFill>
                  <a:schemeClr val="bg1"/>
                </a:solidFill>
                <a:latin typeface="ＭＳ Ｐ明朝" pitchFamily="18" charset="-128"/>
                <a:ea typeface="ＭＳ Ｐ明朝" pitchFamily="18" charset="-128"/>
              </a:rPr>
              <a:t>％</a:t>
            </a:r>
          </a:p>
          <a:p>
            <a:endParaRPr kumimoji="1" lang="ja-JP" altLang="en-US" sz="1200" dirty="0">
              <a:solidFill>
                <a:schemeClr val="bg1"/>
              </a:solidFill>
              <a:latin typeface="ＭＳ Ｐ明朝" pitchFamily="18" charset="-128"/>
              <a:ea typeface="ＭＳ Ｐ明朝" pitchFamily="18" charset="-128"/>
            </a:endParaRPr>
          </a:p>
        </p:txBody>
      </p:sp>
      <p:sp>
        <p:nvSpPr>
          <p:cNvPr id="13" name="正方形/長方形 12"/>
          <p:cNvSpPr/>
          <p:nvPr/>
        </p:nvSpPr>
        <p:spPr>
          <a:xfrm>
            <a:off x="3995936" y="2708920"/>
            <a:ext cx="2232248" cy="288032"/>
          </a:xfrm>
          <a:prstGeom prst="rect">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bg1"/>
                </a:solidFill>
                <a:latin typeface="ＭＳ Ｐ明朝" pitchFamily="18" charset="-128"/>
                <a:ea typeface="ＭＳ Ｐ明朝" pitchFamily="18" charset="-128"/>
              </a:rPr>
              <a:t>社会保障費の現役世代抑制</a:t>
            </a:r>
            <a:endParaRPr kumimoji="1" lang="ja-JP" altLang="en-US" sz="900" dirty="0">
              <a:solidFill>
                <a:schemeClr val="bg1"/>
              </a:solidFill>
              <a:latin typeface="ＭＳ Ｐ明朝" pitchFamily="18" charset="-128"/>
              <a:ea typeface="ＭＳ Ｐ明朝" pitchFamily="18" charset="-128"/>
            </a:endParaRPr>
          </a:p>
        </p:txBody>
      </p:sp>
      <p:sp>
        <p:nvSpPr>
          <p:cNvPr id="14" name="角丸四角形 13"/>
          <p:cNvSpPr/>
          <p:nvPr/>
        </p:nvSpPr>
        <p:spPr>
          <a:xfrm>
            <a:off x="971600" y="4149080"/>
            <a:ext cx="2664296" cy="1008112"/>
          </a:xfrm>
          <a:prstGeom prst="roundRect">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chemeClr val="bg1"/>
                </a:solidFill>
                <a:latin typeface="ＭＳ Ｐ明朝" pitchFamily="18" charset="-128"/>
                <a:ea typeface="ＭＳ Ｐ明朝" pitchFamily="18" charset="-128"/>
              </a:rPr>
              <a:t>現役世代への住宅や教育での公的支援が弱い。主婦が非正規のパート、学生アルバイトで所得を補った。</a:t>
            </a:r>
            <a:endParaRPr kumimoji="1" lang="ja-JP" altLang="en-US" sz="1200" dirty="0">
              <a:solidFill>
                <a:schemeClr val="bg1"/>
              </a:solidFill>
              <a:latin typeface="ＭＳ Ｐ明朝" pitchFamily="18" charset="-128"/>
              <a:ea typeface="ＭＳ Ｐ明朝" pitchFamily="18" charset="-128"/>
            </a:endParaRPr>
          </a:p>
        </p:txBody>
      </p:sp>
      <p:sp>
        <p:nvSpPr>
          <p:cNvPr id="10" name="正方形/長方形 9"/>
          <p:cNvSpPr/>
          <p:nvPr/>
        </p:nvSpPr>
        <p:spPr>
          <a:xfrm>
            <a:off x="3923928" y="4005064"/>
            <a:ext cx="3672408" cy="648072"/>
          </a:xfrm>
          <a:prstGeom prst="rect">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chemeClr val="bg1"/>
                </a:solidFill>
                <a:latin typeface="ＭＳ Ｐ明朝" pitchFamily="18" charset="-128"/>
                <a:ea typeface="ＭＳ Ｐ明朝" pitchFamily="18" charset="-128"/>
              </a:rPr>
              <a:t>税制や社会保障は男性稼ぎ主が妻や子を扶養することを想定した制度設計。税制上の控除、社会保険の被扶養者の地位</a:t>
            </a:r>
            <a:r>
              <a:rPr kumimoji="1" lang="en-US" altLang="ja-JP" sz="1200" dirty="0" smtClean="0">
                <a:solidFill>
                  <a:schemeClr val="bg1"/>
                </a:solidFill>
                <a:latin typeface="ＭＳ Ｐ明朝" pitchFamily="18" charset="-128"/>
                <a:ea typeface="ＭＳ Ｐ明朝" pitchFamily="18" charset="-128"/>
              </a:rPr>
              <a:t>‥</a:t>
            </a:r>
            <a:r>
              <a:rPr kumimoji="1" lang="ja-JP" altLang="en-US" sz="1200" dirty="0" err="1" smtClean="0">
                <a:solidFill>
                  <a:schemeClr val="bg1"/>
                </a:solidFill>
                <a:latin typeface="ＭＳ Ｐ明朝" pitchFamily="18" charset="-128"/>
                <a:ea typeface="ＭＳ Ｐ明朝" pitchFamily="18" charset="-128"/>
              </a:rPr>
              <a:t>。</a:t>
            </a:r>
            <a:endParaRPr kumimoji="1" lang="ja-JP" altLang="en-US" sz="1200" dirty="0">
              <a:solidFill>
                <a:schemeClr val="bg1"/>
              </a:solidFill>
              <a:latin typeface="ＭＳ Ｐ明朝" pitchFamily="18" charset="-128"/>
              <a:ea typeface="ＭＳ Ｐ明朝" pitchFamily="18" charset="-128"/>
            </a:endParaRPr>
          </a:p>
        </p:txBody>
      </p:sp>
      <p:sp>
        <p:nvSpPr>
          <p:cNvPr id="11" name="正方形/長方形 10"/>
          <p:cNvSpPr/>
          <p:nvPr/>
        </p:nvSpPr>
        <p:spPr>
          <a:xfrm>
            <a:off x="3923928" y="4725144"/>
            <a:ext cx="3672408" cy="648072"/>
          </a:xfrm>
          <a:prstGeom prst="rect">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chemeClr val="bg1"/>
                </a:solidFill>
                <a:latin typeface="ＭＳ Ｐ明朝" pitchFamily="18" charset="-128"/>
                <a:ea typeface="ＭＳ Ｐ明朝" pitchFamily="18" charset="-128"/>
              </a:rPr>
              <a:t>稼がざるを得ないが、稼ぎすぎても損をする「低賃金構造」にある。男性稼ぎ主の所得の補てんが家計の担い手の雇用条件となった。</a:t>
            </a:r>
            <a:endParaRPr kumimoji="1" lang="ja-JP" altLang="en-US" sz="1200" dirty="0">
              <a:solidFill>
                <a:schemeClr val="bg1"/>
              </a:solidFill>
              <a:latin typeface="ＭＳ Ｐ明朝" pitchFamily="18" charset="-128"/>
              <a:ea typeface="ＭＳ Ｐ明朝" pitchFamily="18" charset="-128"/>
            </a:endParaRPr>
          </a:p>
        </p:txBody>
      </p:sp>
      <p:sp>
        <p:nvSpPr>
          <p:cNvPr id="12" name="角丸四角形 11"/>
          <p:cNvSpPr/>
          <p:nvPr/>
        </p:nvSpPr>
        <p:spPr>
          <a:xfrm>
            <a:off x="971600" y="5517232"/>
            <a:ext cx="7776864" cy="864096"/>
          </a:xfrm>
          <a:prstGeom prst="round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200" dirty="0" smtClean="0">
              <a:solidFill>
                <a:schemeClr val="tx1"/>
              </a:solidFill>
              <a:latin typeface="ＭＳ Ｐ明朝" pitchFamily="18" charset="-128"/>
              <a:ea typeface="ＭＳ Ｐ明朝" pitchFamily="18" charset="-128"/>
            </a:endParaRPr>
          </a:p>
          <a:p>
            <a:r>
              <a:rPr kumimoji="1" lang="ja-JP" altLang="en-US" sz="1200" dirty="0" smtClean="0">
                <a:solidFill>
                  <a:schemeClr val="tx1"/>
                </a:solidFill>
                <a:latin typeface="ＭＳ Ｐ明朝" pitchFamily="18" charset="-128"/>
                <a:ea typeface="ＭＳ Ｐ明朝" pitchFamily="18" charset="-128"/>
              </a:rPr>
              <a:t>生活</a:t>
            </a:r>
            <a:r>
              <a:rPr kumimoji="1" lang="ja-JP" altLang="en-US" sz="1200" dirty="0" smtClean="0">
                <a:solidFill>
                  <a:schemeClr val="tx1"/>
                </a:solidFill>
                <a:latin typeface="ＭＳ Ｐ明朝" pitchFamily="18" charset="-128"/>
                <a:ea typeface="ＭＳ Ｐ明朝" pitchFamily="18" charset="-128"/>
              </a:rPr>
              <a:t>保障の仕組は、全体としてとらえると企業や業界ごとの雇用保障、職域ごとに区切られた年金や健康保険が組み合わされて、「仕切られた社会保障」のかたちができあがった。生活保障は、その区切りのなかで、公共事業予算を確保する族議員、弱い経営を守ってくれる所管官庁などの庇護を受けながら実現してきた。</a:t>
            </a:r>
            <a:endParaRPr kumimoji="1" lang="en-US" altLang="ja-JP" sz="1200" dirty="0" smtClean="0">
              <a:solidFill>
                <a:schemeClr val="tx1"/>
              </a:solidFill>
              <a:latin typeface="ＭＳ Ｐ明朝" pitchFamily="18" charset="-128"/>
              <a:ea typeface="ＭＳ Ｐ明朝" pitchFamily="18" charset="-128"/>
            </a:endParaRPr>
          </a:p>
          <a:p>
            <a:endParaRPr kumimoji="1" lang="ja-JP" altLang="en-US" sz="1200" dirty="0">
              <a:solidFill>
                <a:schemeClr val="tx1"/>
              </a:solidFill>
              <a:latin typeface="ＭＳ Ｐ明朝" pitchFamily="18" charset="-128"/>
              <a:ea typeface="ＭＳ Ｐ明朝" pitchFamily="18" charset="-128"/>
            </a:endParaRPr>
          </a:p>
        </p:txBody>
      </p:sp>
      <p:cxnSp>
        <p:nvCxnSpPr>
          <p:cNvPr id="17" name="直線コネクタ 16"/>
          <p:cNvCxnSpPr/>
          <p:nvPr/>
        </p:nvCxnSpPr>
        <p:spPr>
          <a:xfrm flipV="1">
            <a:off x="3995936" y="692696"/>
            <a:ext cx="2808312" cy="864096"/>
          </a:xfrm>
          <a:prstGeom prst="line">
            <a:avLst/>
          </a:prstGeom>
          <a:ln w="31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flipV="1">
            <a:off x="6516216" y="1772816"/>
            <a:ext cx="216024" cy="72008"/>
          </a:xfrm>
          <a:prstGeom prst="line">
            <a:avLst/>
          </a:prstGeom>
          <a:ln w="31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flipV="1">
            <a:off x="3563888" y="4293096"/>
            <a:ext cx="288032" cy="216024"/>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rot="16200000" flipH="1">
            <a:off x="3563888" y="4509120"/>
            <a:ext cx="288032" cy="288032"/>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8" name="スライド番号プレースホルダ 17"/>
          <p:cNvSpPr>
            <a:spLocks noGrp="1"/>
          </p:cNvSpPr>
          <p:nvPr>
            <p:ph type="sldNum" sz="quarter" idx="12"/>
          </p:nvPr>
        </p:nvSpPr>
        <p:spPr/>
        <p:txBody>
          <a:bodyPr/>
          <a:lstStyle/>
          <a:p>
            <a:fld id="{1AD93096-5B34-4342-9326-69289CEAE4C2}" type="slidenum">
              <a:rPr lang="en-US" altLang="ja-JP" smtClean="0"/>
              <a:pPr/>
              <a:t>8</a:t>
            </a:fld>
            <a:endParaRPr kumimoji="1" lang="ja-JP"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1560" y="476672"/>
            <a:ext cx="8208912" cy="3024336"/>
          </a:xfrm>
        </p:spPr>
        <p:txBody>
          <a:bodyPr/>
          <a:lstStyle/>
          <a:p>
            <a:r>
              <a:rPr kumimoji="1" lang="ja-JP" altLang="en-US" sz="1800" dirty="0" smtClean="0">
                <a:latin typeface="ＭＳ Ｐ明朝" pitchFamily="18" charset="-128"/>
                <a:ea typeface="ＭＳ Ｐ明朝" pitchFamily="18" charset="-128"/>
              </a:rPr>
              <a:t>生活保障の再構築をめぐる議論</a:t>
            </a:r>
            <a:r>
              <a:rPr kumimoji="1" lang="en-US" altLang="ja-JP" sz="1800" b="1" dirty="0" smtClean="0">
                <a:latin typeface="AR P丸ゴシック体M" pitchFamily="50" charset="-128"/>
                <a:ea typeface="AR P丸ゴシック体M" pitchFamily="50" charset="-128"/>
              </a:rPr>
              <a:t/>
            </a:r>
            <a:br>
              <a:rPr kumimoji="1" lang="en-US" altLang="ja-JP" sz="1800" b="1" dirty="0" smtClean="0">
                <a:latin typeface="AR P丸ゴシック体M" pitchFamily="50" charset="-128"/>
                <a:ea typeface="AR P丸ゴシック体M" pitchFamily="50" charset="-128"/>
              </a:rPr>
            </a:br>
            <a:r>
              <a:rPr kumimoji="1" lang="en-US" altLang="ja-JP" sz="1800" dirty="0" smtClean="0">
                <a:latin typeface="AR P丸ゴシック体M" pitchFamily="50" charset="-128"/>
                <a:ea typeface="AR P丸ゴシック体M" pitchFamily="50" charset="-128"/>
              </a:rPr>
              <a:t/>
            </a:r>
            <a:br>
              <a:rPr kumimoji="1" lang="en-US" altLang="ja-JP" sz="1800" dirty="0" smtClean="0">
                <a:latin typeface="AR P丸ゴシック体M" pitchFamily="50" charset="-128"/>
                <a:ea typeface="AR P丸ゴシック体M" pitchFamily="50" charset="-128"/>
              </a:rPr>
            </a:br>
            <a:r>
              <a:rPr lang="ja-JP" altLang="en-US" sz="1800" dirty="0" smtClean="0">
                <a:effectLst/>
                <a:latin typeface="ＭＳ Ｐ明朝" pitchFamily="18" charset="-128"/>
                <a:ea typeface="ＭＳ Ｐ明朝" pitchFamily="18" charset="-128"/>
              </a:rPr>
              <a:t>①ベイシックインカム－就労しているかどうか、所得がどの程度あるかを考慮せず、すべ </a:t>
            </a:r>
            <a:r>
              <a:rPr lang="en-US" altLang="ja-JP" sz="1800" dirty="0" smtClean="0">
                <a:effectLst/>
                <a:latin typeface="ＭＳ Ｐ明朝" pitchFamily="18" charset="-128"/>
                <a:ea typeface="ＭＳ Ｐ明朝" pitchFamily="18" charset="-128"/>
              </a:rPr>
              <a:t/>
            </a:r>
            <a:br>
              <a:rPr lang="en-US" altLang="ja-JP" sz="1800" dirty="0" smtClean="0">
                <a:effectLst/>
                <a:latin typeface="ＭＳ Ｐ明朝" pitchFamily="18" charset="-128"/>
                <a:ea typeface="ＭＳ Ｐ明朝" pitchFamily="18" charset="-128"/>
              </a:rPr>
            </a:br>
            <a:r>
              <a:rPr lang="en-US" altLang="ja-JP" sz="1800" dirty="0" smtClean="0">
                <a:effectLst/>
                <a:latin typeface="ＭＳ Ｐ明朝" pitchFamily="18" charset="-128"/>
                <a:ea typeface="ＭＳ Ｐ明朝" pitchFamily="18" charset="-128"/>
              </a:rPr>
              <a:t>  </a:t>
            </a:r>
            <a:r>
              <a:rPr lang="ja-JP" altLang="en-US" sz="1800" dirty="0" err="1" smtClean="0">
                <a:effectLst/>
                <a:latin typeface="ＭＳ Ｐ明朝" pitchFamily="18" charset="-128"/>
                <a:ea typeface="ＭＳ Ｐ明朝" pitchFamily="18" charset="-128"/>
              </a:rPr>
              <a:t>ての</a:t>
            </a:r>
            <a:r>
              <a:rPr lang="ja-JP" altLang="en-US" sz="1800" dirty="0" smtClean="0">
                <a:effectLst/>
                <a:latin typeface="ＭＳ Ｐ明朝" pitchFamily="18" charset="-128"/>
                <a:ea typeface="ＭＳ Ｐ明朝" pitchFamily="18" charset="-128"/>
              </a:rPr>
              <a:t>国民に一律に一定水準の現金給付をおこなうという考え方。</a:t>
            </a:r>
            <a:r>
              <a:rPr lang="en-US" altLang="ja-JP" sz="1800" dirty="0" smtClean="0">
                <a:effectLst/>
                <a:latin typeface="ＭＳ Ｐ明朝" pitchFamily="18" charset="-128"/>
                <a:ea typeface="ＭＳ Ｐ明朝" pitchFamily="18" charset="-128"/>
              </a:rPr>
              <a:t>”</a:t>
            </a:r>
            <a:r>
              <a:rPr lang="ja-JP" altLang="en-US" sz="1800" dirty="0" smtClean="0">
                <a:effectLst/>
                <a:latin typeface="ＭＳ Ｐ明朝" pitchFamily="18" charset="-128"/>
                <a:ea typeface="ＭＳ Ｐ明朝" pitchFamily="18" charset="-128"/>
              </a:rPr>
              <a:t>切り離し“論。</a:t>
            </a:r>
            <a:r>
              <a:rPr lang="en-US" altLang="ja-JP" sz="1800" dirty="0" smtClean="0">
                <a:effectLst/>
                <a:latin typeface="ＭＳ Ｐ明朝" pitchFamily="18" charset="-128"/>
                <a:ea typeface="ＭＳ Ｐ明朝" pitchFamily="18" charset="-128"/>
              </a:rPr>
              <a:t/>
            </a:r>
            <a:br>
              <a:rPr lang="en-US" altLang="ja-JP" sz="1800" dirty="0" smtClean="0">
                <a:effectLst/>
                <a:latin typeface="ＭＳ Ｐ明朝" pitchFamily="18" charset="-128"/>
                <a:ea typeface="ＭＳ Ｐ明朝" pitchFamily="18" charset="-128"/>
              </a:rPr>
            </a:br>
            <a:r>
              <a:rPr lang="en-US" altLang="ja-JP" sz="1800" dirty="0" smtClean="0">
                <a:effectLst/>
                <a:latin typeface="ＭＳ Ｐ明朝" pitchFamily="18" charset="-128"/>
                <a:ea typeface="ＭＳ Ｐ明朝" pitchFamily="18" charset="-128"/>
              </a:rPr>
              <a:t/>
            </a:r>
            <a:br>
              <a:rPr lang="en-US" altLang="ja-JP" sz="1800" dirty="0" smtClean="0">
                <a:effectLst/>
                <a:latin typeface="ＭＳ Ｐ明朝" pitchFamily="18" charset="-128"/>
                <a:ea typeface="ＭＳ Ｐ明朝" pitchFamily="18" charset="-128"/>
              </a:rPr>
            </a:br>
            <a:r>
              <a:rPr lang="ja-JP" altLang="en-US" sz="1400" dirty="0" smtClean="0">
                <a:effectLst/>
                <a:latin typeface="ＭＳ Ｐ明朝" pitchFamily="18" charset="-128"/>
                <a:ea typeface="ＭＳ Ｐ明朝" pitchFamily="18" charset="-128"/>
              </a:rPr>
              <a:t>●「定額給付金」（</a:t>
            </a:r>
            <a:r>
              <a:rPr lang="en-US" altLang="ja-JP" sz="1400" dirty="0" smtClean="0">
                <a:effectLst/>
                <a:latin typeface="ＭＳ Ｐ明朝" pitchFamily="18" charset="-128"/>
                <a:ea typeface="ＭＳ Ｐ明朝" pitchFamily="18" charset="-128"/>
              </a:rPr>
              <a:t>09</a:t>
            </a:r>
            <a:r>
              <a:rPr lang="ja-JP" altLang="en-US" sz="1400" dirty="0" smtClean="0">
                <a:effectLst/>
                <a:latin typeface="ＭＳ Ｐ明朝" pitchFamily="18" charset="-128"/>
                <a:ea typeface="ＭＳ Ｐ明朝" pitchFamily="18" charset="-128"/>
              </a:rPr>
              <a:t>年春、麻生内閣の景気対策）を毎月おこなうイメージ。財政上は不可能なので各種社会保険や家族</a:t>
            </a:r>
            <a:r>
              <a:rPr lang="en-US" altLang="ja-JP" sz="1400" dirty="0" smtClean="0">
                <a:effectLst/>
                <a:latin typeface="ＭＳ Ｐ明朝" pitchFamily="18" charset="-128"/>
                <a:ea typeface="ＭＳ Ｐ明朝" pitchFamily="18" charset="-128"/>
              </a:rPr>
              <a:t/>
            </a:r>
            <a:br>
              <a:rPr lang="en-US" altLang="ja-JP" sz="1400" dirty="0" smtClean="0">
                <a:effectLst/>
                <a:latin typeface="ＭＳ Ｐ明朝" pitchFamily="18" charset="-128"/>
                <a:ea typeface="ＭＳ Ｐ明朝" pitchFamily="18" charset="-128"/>
              </a:rPr>
            </a:br>
            <a:r>
              <a:rPr lang="ja-JP" altLang="en-US" sz="1400" dirty="0" smtClean="0">
                <a:effectLst/>
                <a:latin typeface="ＭＳ Ｐ明朝" pitchFamily="18" charset="-128"/>
                <a:ea typeface="ＭＳ Ｐ明朝" pitchFamily="18" charset="-128"/>
              </a:rPr>
              <a:t>　</a:t>
            </a:r>
            <a:r>
              <a:rPr lang="ja-JP" altLang="en-US" sz="1400" dirty="0" smtClean="0">
                <a:effectLst/>
                <a:latin typeface="ＭＳ Ｐ明朝" pitchFamily="18" charset="-128"/>
                <a:ea typeface="ＭＳ Ｐ明朝" pitchFamily="18" charset="-128"/>
              </a:rPr>
              <a:t>  手当</a:t>
            </a:r>
            <a:r>
              <a:rPr lang="ja-JP" altLang="en-US" sz="1400" dirty="0" smtClean="0">
                <a:effectLst/>
                <a:latin typeface="ＭＳ Ｐ明朝" pitchFamily="18" charset="-128"/>
                <a:ea typeface="ＭＳ Ｐ明朝" pitchFamily="18" charset="-128"/>
              </a:rPr>
              <a:t>、公的扶助をベイシックインカムに一本化する。</a:t>
            </a:r>
            <a:r>
              <a:rPr lang="en-US" altLang="ja-JP" sz="1400" dirty="0" smtClean="0">
                <a:effectLst/>
                <a:latin typeface="ＭＳ Ｐ明朝" pitchFamily="18" charset="-128"/>
                <a:ea typeface="ＭＳ Ｐ明朝" pitchFamily="18" charset="-128"/>
              </a:rPr>
              <a:t/>
            </a:r>
            <a:br>
              <a:rPr lang="en-US" altLang="ja-JP" sz="1400" dirty="0" smtClean="0">
                <a:effectLst/>
                <a:latin typeface="ＭＳ Ｐ明朝" pitchFamily="18" charset="-128"/>
                <a:ea typeface="ＭＳ Ｐ明朝" pitchFamily="18" charset="-128"/>
              </a:rPr>
            </a:br>
            <a:r>
              <a:rPr lang="ja-JP" altLang="en-US" sz="1400" dirty="0" smtClean="0">
                <a:effectLst/>
                <a:latin typeface="ＭＳ Ｐ明朝" pitchFamily="18" charset="-128"/>
                <a:ea typeface="ＭＳ Ｐ明朝" pitchFamily="18" charset="-128"/>
              </a:rPr>
              <a:t>●柔軟－いつ仕事に就くか、退職するかに無関係。勤労所得の低い人や世帯に対しては補完的な所得となる。</a:t>
            </a:r>
            <a:r>
              <a:rPr lang="en-US" altLang="ja-JP" sz="1400" dirty="0" smtClean="0">
                <a:effectLst/>
                <a:latin typeface="ＭＳ Ｐ明朝" pitchFamily="18" charset="-128"/>
                <a:ea typeface="ＭＳ Ｐ明朝" pitchFamily="18" charset="-128"/>
              </a:rPr>
              <a:t/>
            </a:r>
            <a:br>
              <a:rPr lang="en-US" altLang="ja-JP" sz="1400" dirty="0" smtClean="0">
                <a:effectLst/>
                <a:latin typeface="ＭＳ Ｐ明朝" pitchFamily="18" charset="-128"/>
                <a:ea typeface="ＭＳ Ｐ明朝" pitchFamily="18" charset="-128"/>
              </a:rPr>
            </a:br>
            <a:r>
              <a:rPr lang="ja-JP" altLang="en-US" sz="1400" dirty="0" smtClean="0">
                <a:effectLst/>
                <a:latin typeface="ＭＳ Ｐ明朝" pitchFamily="18" charset="-128"/>
                <a:ea typeface="ＭＳ Ｐ明朝" pitchFamily="18" charset="-128"/>
              </a:rPr>
              <a:t>●就労を支援する手立てはない。</a:t>
            </a:r>
            <a:r>
              <a:rPr lang="en-US" altLang="ja-JP" sz="1400" dirty="0" smtClean="0">
                <a:effectLst/>
                <a:latin typeface="ＭＳ Ｐ明朝" pitchFamily="18" charset="-128"/>
                <a:ea typeface="ＭＳ Ｐ明朝" pitchFamily="18" charset="-128"/>
              </a:rPr>
              <a:t/>
            </a:r>
            <a:br>
              <a:rPr lang="en-US" altLang="ja-JP" sz="1400" dirty="0" smtClean="0">
                <a:effectLst/>
                <a:latin typeface="ＭＳ Ｐ明朝" pitchFamily="18" charset="-128"/>
                <a:ea typeface="ＭＳ Ｐ明朝" pitchFamily="18" charset="-128"/>
              </a:rPr>
            </a:br>
            <a:r>
              <a:rPr lang="ja-JP" altLang="en-US" sz="1400" dirty="0" smtClean="0">
                <a:effectLst/>
                <a:latin typeface="ＭＳ Ｐ明朝" pitchFamily="18" charset="-128"/>
                <a:ea typeface="ＭＳ Ｐ明朝" pitchFamily="18" charset="-128"/>
              </a:rPr>
              <a:t>●分かりやすいが、「ただ乗り」の懸念がつよい。高額所得者への給付には反発。</a:t>
            </a:r>
            <a:r>
              <a:rPr lang="en-US" altLang="ja-JP" sz="1400" dirty="0" smtClean="0">
                <a:effectLst/>
                <a:latin typeface="ＭＳ Ｐ明朝" pitchFamily="18" charset="-128"/>
                <a:ea typeface="ＭＳ Ｐ明朝" pitchFamily="18" charset="-128"/>
              </a:rPr>
              <a:t/>
            </a:r>
            <a:br>
              <a:rPr lang="en-US" altLang="ja-JP" sz="1400" dirty="0" smtClean="0">
                <a:effectLst/>
                <a:latin typeface="ＭＳ Ｐ明朝" pitchFamily="18" charset="-128"/>
                <a:ea typeface="ＭＳ Ｐ明朝" pitchFamily="18" charset="-128"/>
              </a:rPr>
            </a:br>
            <a:r>
              <a:rPr lang="ja-JP" altLang="en-US" sz="1400" dirty="0" smtClean="0">
                <a:effectLst/>
                <a:latin typeface="ＭＳ Ｐ明朝" pitchFamily="18" charset="-128"/>
                <a:ea typeface="ＭＳ Ｐ明朝" pitchFamily="18" charset="-128"/>
              </a:rPr>
              <a:t>●公共サービスが絞り込まれると、人々は隠とん傾向を強める。</a:t>
            </a:r>
            <a:r>
              <a:rPr lang="en-US" altLang="ja-JP" sz="1400" dirty="0" smtClean="0">
                <a:effectLst/>
                <a:latin typeface="ＭＳ Ｐ明朝" pitchFamily="18" charset="-128"/>
                <a:ea typeface="ＭＳ Ｐ明朝" pitchFamily="18" charset="-128"/>
              </a:rPr>
              <a:t/>
            </a:r>
            <a:br>
              <a:rPr lang="en-US" altLang="ja-JP" sz="1400" dirty="0" smtClean="0">
                <a:effectLst/>
                <a:latin typeface="ＭＳ Ｐ明朝" pitchFamily="18" charset="-128"/>
                <a:ea typeface="ＭＳ Ｐ明朝" pitchFamily="18" charset="-128"/>
              </a:rPr>
            </a:br>
            <a:endParaRPr kumimoji="1" lang="ja-JP" altLang="en-US" sz="1400" dirty="0">
              <a:effectLst/>
              <a:latin typeface="ＭＳ Ｐ明朝" pitchFamily="18" charset="-128"/>
              <a:ea typeface="ＭＳ Ｐ明朝" pitchFamily="18" charset="-128"/>
            </a:endParaRPr>
          </a:p>
        </p:txBody>
      </p:sp>
      <p:sp>
        <p:nvSpPr>
          <p:cNvPr id="3" name="コンテンツ プレースホルダ 2"/>
          <p:cNvSpPr>
            <a:spLocks noGrp="1"/>
          </p:cNvSpPr>
          <p:nvPr>
            <p:ph idx="1"/>
          </p:nvPr>
        </p:nvSpPr>
        <p:spPr>
          <a:xfrm>
            <a:off x="539552" y="3501008"/>
            <a:ext cx="8219256" cy="2782544"/>
          </a:xfrm>
        </p:spPr>
        <p:txBody>
          <a:bodyPr>
            <a:normAutofit fontScale="85000" lnSpcReduction="10000"/>
          </a:bodyPr>
          <a:lstStyle/>
          <a:p>
            <a:pPr>
              <a:spcBef>
                <a:spcPts val="0"/>
              </a:spcBef>
              <a:buNone/>
            </a:pPr>
            <a:r>
              <a:rPr lang="ja-JP" altLang="en-US" sz="2100" dirty="0" smtClean="0">
                <a:latin typeface="ＭＳ Ｐ明朝" pitchFamily="18" charset="-128"/>
                <a:ea typeface="ＭＳ Ｐ明朝" pitchFamily="18" charset="-128"/>
              </a:rPr>
              <a:t>②アクティベーション－</a:t>
            </a:r>
            <a:r>
              <a:rPr lang="en-US" altLang="ja-JP" sz="2100" dirty="0" smtClean="0">
                <a:latin typeface="ＭＳ Ｐ明朝" pitchFamily="18" charset="-128"/>
                <a:ea typeface="ＭＳ Ｐ明朝" pitchFamily="18" charset="-128"/>
              </a:rPr>
              <a:t>(</a:t>
            </a:r>
            <a:r>
              <a:rPr lang="ja-JP" altLang="en-US" sz="2100" dirty="0" smtClean="0">
                <a:latin typeface="ＭＳ Ｐ明朝" pitchFamily="18" charset="-128"/>
                <a:ea typeface="ＭＳ Ｐ明朝" pitchFamily="18" charset="-128"/>
              </a:rPr>
              <a:t>活性化</a:t>
            </a:r>
            <a:r>
              <a:rPr lang="en-US" altLang="ja-JP" sz="2100" dirty="0" smtClean="0">
                <a:latin typeface="ＭＳ Ｐ明朝" pitchFamily="18" charset="-128"/>
                <a:ea typeface="ＭＳ Ｐ明朝" pitchFamily="18" charset="-128"/>
              </a:rPr>
              <a:t>)</a:t>
            </a:r>
            <a:r>
              <a:rPr lang="ja-JP" altLang="en-US" sz="2100" dirty="0" smtClean="0">
                <a:latin typeface="ＭＳ Ｐ明朝" pitchFamily="18" charset="-128"/>
                <a:ea typeface="ＭＳ Ｐ明朝" pitchFamily="18" charset="-128"/>
              </a:rPr>
              <a:t>－社会保障の目的として、就労や社会参加を実</a:t>
            </a:r>
            <a:endParaRPr lang="en-US" altLang="ja-JP" sz="2100" dirty="0" smtClean="0">
              <a:latin typeface="ＭＳ Ｐ明朝" pitchFamily="18" charset="-128"/>
              <a:ea typeface="ＭＳ Ｐ明朝" pitchFamily="18" charset="-128"/>
            </a:endParaRPr>
          </a:p>
          <a:p>
            <a:pPr>
              <a:spcBef>
                <a:spcPts val="0"/>
              </a:spcBef>
              <a:buNone/>
            </a:pPr>
            <a:r>
              <a:rPr lang="en-US" altLang="ja-JP" sz="2100" dirty="0" smtClean="0">
                <a:latin typeface="ＭＳ Ｐ明朝" pitchFamily="18" charset="-128"/>
                <a:ea typeface="ＭＳ Ｐ明朝" pitchFamily="18" charset="-128"/>
              </a:rPr>
              <a:t>  </a:t>
            </a:r>
            <a:r>
              <a:rPr lang="ja-JP" altLang="en-US" sz="2100" dirty="0" smtClean="0">
                <a:latin typeface="ＭＳ Ｐ明朝" pitchFamily="18" charset="-128"/>
                <a:ea typeface="ＭＳ Ｐ明朝" pitchFamily="18" charset="-128"/>
              </a:rPr>
              <a:t>現し、継続させることを前面に掲げ、就労および積極的な求職活動を、社会保</a:t>
            </a:r>
            <a:endParaRPr lang="en-US" altLang="ja-JP" sz="2100" dirty="0" smtClean="0">
              <a:latin typeface="ＭＳ Ｐ明朝" pitchFamily="18" charset="-128"/>
              <a:ea typeface="ＭＳ Ｐ明朝" pitchFamily="18" charset="-128"/>
            </a:endParaRPr>
          </a:p>
          <a:p>
            <a:pPr>
              <a:spcBef>
                <a:spcPts val="0"/>
              </a:spcBef>
              <a:buNone/>
            </a:pPr>
            <a:r>
              <a:rPr lang="en-US" altLang="ja-JP" sz="2100" dirty="0" smtClean="0">
                <a:latin typeface="ＭＳ Ｐ明朝" pitchFamily="18" charset="-128"/>
                <a:ea typeface="ＭＳ Ｐ明朝" pitchFamily="18" charset="-128"/>
              </a:rPr>
              <a:t>  </a:t>
            </a:r>
            <a:r>
              <a:rPr lang="ja-JP" altLang="en-US" sz="2100" dirty="0" smtClean="0">
                <a:latin typeface="ＭＳ Ｐ明朝" pitchFamily="18" charset="-128"/>
                <a:ea typeface="ＭＳ Ｐ明朝" pitchFamily="18" charset="-128"/>
              </a:rPr>
              <a:t>障給付の条件にする発想。</a:t>
            </a:r>
            <a:r>
              <a:rPr lang="en-US" altLang="ja-JP" sz="2100" dirty="0" smtClean="0">
                <a:latin typeface="ＭＳ Ｐ明朝" pitchFamily="18" charset="-128"/>
                <a:ea typeface="ＭＳ Ｐ明朝" pitchFamily="18" charset="-128"/>
              </a:rPr>
              <a:t>”</a:t>
            </a:r>
            <a:r>
              <a:rPr lang="ja-JP" altLang="en-US" sz="2100" dirty="0" smtClean="0">
                <a:latin typeface="ＭＳ Ｐ明朝" pitchFamily="18" charset="-128"/>
                <a:ea typeface="ＭＳ Ｐ明朝" pitchFamily="18" charset="-128"/>
              </a:rPr>
              <a:t>連結強化</a:t>
            </a:r>
            <a:r>
              <a:rPr lang="en-US" altLang="ja-JP" sz="2100" dirty="0" smtClean="0">
                <a:latin typeface="ＭＳ Ｐ明朝" pitchFamily="18" charset="-128"/>
                <a:ea typeface="ＭＳ Ｐ明朝" pitchFamily="18" charset="-128"/>
              </a:rPr>
              <a:t>”</a:t>
            </a:r>
            <a:r>
              <a:rPr lang="ja-JP" altLang="en-US" sz="2100" dirty="0" smtClean="0">
                <a:latin typeface="ＭＳ Ｐ明朝" pitchFamily="18" charset="-128"/>
                <a:ea typeface="ＭＳ Ｐ明朝" pitchFamily="18" charset="-128"/>
              </a:rPr>
              <a:t>論。</a:t>
            </a:r>
            <a:endParaRPr lang="en-US" altLang="ja-JP" sz="2100" dirty="0" smtClean="0">
              <a:latin typeface="ＭＳ Ｐ明朝" pitchFamily="18" charset="-128"/>
              <a:ea typeface="ＭＳ Ｐ明朝" pitchFamily="18" charset="-128"/>
            </a:endParaRPr>
          </a:p>
          <a:p>
            <a:pPr>
              <a:spcBef>
                <a:spcPts val="0"/>
              </a:spcBef>
              <a:buNone/>
            </a:pPr>
            <a:endParaRPr lang="en-US" altLang="ja-JP" sz="1800" dirty="0" smtClean="0">
              <a:latin typeface="ＭＳ Ｐ明朝" pitchFamily="18" charset="-128"/>
              <a:ea typeface="ＭＳ Ｐ明朝" pitchFamily="18" charset="-128"/>
            </a:endParaRPr>
          </a:p>
          <a:p>
            <a:pPr>
              <a:spcBef>
                <a:spcPts val="0"/>
              </a:spcBef>
              <a:buNone/>
            </a:pPr>
            <a:r>
              <a:rPr lang="ja-JP" altLang="en-US" sz="1600" dirty="0" smtClean="0">
                <a:latin typeface="ＭＳ Ｐ明朝" pitchFamily="18" charset="-128"/>
                <a:ea typeface="ＭＳ Ｐ明朝" pitchFamily="18" charset="-128"/>
              </a:rPr>
              <a:t>●雇用と社会保障をこれまで以上に強く連携させる。スウェーデン型生活保障やイギリス労働党の「第</a:t>
            </a:r>
            <a:r>
              <a:rPr lang="en-US" altLang="ja-JP" sz="1600" dirty="0" smtClean="0">
                <a:latin typeface="ＭＳ Ｐ明朝" pitchFamily="18" charset="-128"/>
                <a:ea typeface="ＭＳ Ｐ明朝" pitchFamily="18" charset="-128"/>
              </a:rPr>
              <a:t>3</a:t>
            </a:r>
          </a:p>
          <a:p>
            <a:pPr>
              <a:spcBef>
                <a:spcPts val="0"/>
              </a:spcBef>
              <a:buNone/>
            </a:pPr>
            <a:r>
              <a:rPr lang="ja-JP" altLang="en-US" sz="1600" dirty="0" smtClean="0">
                <a:latin typeface="ＭＳ Ｐ明朝" pitchFamily="18" charset="-128"/>
                <a:ea typeface="ＭＳ Ｐ明朝" pitchFamily="18" charset="-128"/>
              </a:rPr>
              <a:t>　</a:t>
            </a:r>
            <a:r>
              <a:rPr lang="ja-JP" altLang="en-US" sz="1600" dirty="0" smtClean="0">
                <a:latin typeface="ＭＳ Ｐ明朝" pitchFamily="18" charset="-128"/>
                <a:ea typeface="ＭＳ Ｐ明朝" pitchFamily="18" charset="-128"/>
              </a:rPr>
              <a:t> の</a:t>
            </a:r>
            <a:r>
              <a:rPr lang="ja-JP" altLang="en-US" sz="1600" dirty="0" smtClean="0">
                <a:latin typeface="ＭＳ Ｐ明朝" pitchFamily="18" charset="-128"/>
                <a:ea typeface="ＭＳ Ｐ明朝" pitchFamily="18" charset="-128"/>
              </a:rPr>
              <a:t>道」の議論。</a:t>
            </a:r>
            <a:endParaRPr lang="en-US" altLang="ja-JP" sz="1600" dirty="0" smtClean="0">
              <a:latin typeface="ＭＳ Ｐ明朝" pitchFamily="18" charset="-128"/>
              <a:ea typeface="ＭＳ Ｐ明朝" pitchFamily="18" charset="-128"/>
            </a:endParaRPr>
          </a:p>
          <a:p>
            <a:pPr>
              <a:spcBef>
                <a:spcPts val="0"/>
              </a:spcBef>
              <a:buNone/>
            </a:pPr>
            <a:r>
              <a:rPr lang="ja-JP" altLang="en-US" sz="1600" dirty="0" smtClean="0">
                <a:latin typeface="ＭＳ Ｐ明朝" pitchFamily="18" charset="-128"/>
                <a:ea typeface="ＭＳ Ｐ明朝" pitchFamily="18" charset="-128"/>
              </a:rPr>
              <a:t>●失業者に職業訓練を受けることを条件にその期間の所得を保障する。</a:t>
            </a:r>
            <a:endParaRPr lang="en-US" altLang="ja-JP" sz="1600" dirty="0" smtClean="0">
              <a:latin typeface="ＭＳ Ｐ明朝" pitchFamily="18" charset="-128"/>
              <a:ea typeface="ＭＳ Ｐ明朝" pitchFamily="18" charset="-128"/>
            </a:endParaRPr>
          </a:p>
          <a:p>
            <a:pPr>
              <a:spcBef>
                <a:spcPts val="0"/>
              </a:spcBef>
              <a:buNone/>
            </a:pPr>
            <a:r>
              <a:rPr lang="ja-JP" altLang="en-US" sz="1600" dirty="0" smtClean="0">
                <a:latin typeface="ＭＳ Ｐ明朝" pitchFamily="18" charset="-128"/>
                <a:ea typeface="ＭＳ Ｐ明朝" pitchFamily="18" charset="-128"/>
              </a:rPr>
              <a:t>●就労と社会参加を支援するその限りで柔軟である。職業訓練や教育などの政策に重点が置かれる。</a:t>
            </a:r>
            <a:endParaRPr lang="en-US" altLang="ja-JP" sz="1600" dirty="0" smtClean="0">
              <a:latin typeface="ＭＳ Ｐ明朝" pitchFamily="18" charset="-128"/>
              <a:ea typeface="ＭＳ Ｐ明朝" pitchFamily="18" charset="-128"/>
            </a:endParaRPr>
          </a:p>
          <a:p>
            <a:pPr>
              <a:spcBef>
                <a:spcPts val="0"/>
              </a:spcBef>
              <a:buNone/>
            </a:pPr>
            <a:r>
              <a:rPr lang="ja-JP" altLang="en-US" sz="1600" dirty="0" smtClean="0">
                <a:latin typeface="ＭＳ Ｐ明朝" pitchFamily="18" charset="-128"/>
                <a:ea typeface="ＭＳ Ｐ明朝" pitchFamily="18" charset="-128"/>
              </a:rPr>
              <a:t>  </a:t>
            </a:r>
            <a:r>
              <a:rPr lang="ja-JP" altLang="en-US" sz="1600" dirty="0" smtClean="0">
                <a:latin typeface="ＭＳ Ｐ明朝" pitchFamily="18" charset="-128"/>
                <a:ea typeface="ＭＳ Ｐ明朝" pitchFamily="18" charset="-128"/>
              </a:rPr>
              <a:t> 雇用</a:t>
            </a:r>
            <a:r>
              <a:rPr lang="ja-JP" altLang="en-US" sz="1600" dirty="0" smtClean="0">
                <a:latin typeface="ＭＳ Ｐ明朝" pitchFamily="18" charset="-128"/>
                <a:ea typeface="ＭＳ Ｐ明朝" pitchFamily="18" charset="-128"/>
              </a:rPr>
              <a:t>の創出はグローバルな市場の展開に委ねるか考えが強い。</a:t>
            </a:r>
            <a:endParaRPr lang="en-US" altLang="ja-JP" sz="1600" dirty="0" smtClean="0">
              <a:latin typeface="ＭＳ Ｐ明朝" pitchFamily="18" charset="-128"/>
              <a:ea typeface="ＭＳ Ｐ明朝" pitchFamily="18" charset="-128"/>
            </a:endParaRPr>
          </a:p>
          <a:p>
            <a:pPr>
              <a:spcBef>
                <a:spcPts val="0"/>
              </a:spcBef>
              <a:buNone/>
            </a:pPr>
            <a:r>
              <a:rPr lang="ja-JP" altLang="en-US" sz="1600" dirty="0" smtClean="0">
                <a:latin typeface="ＭＳ Ｐ明朝" pitchFamily="18" charset="-128"/>
                <a:ea typeface="ＭＳ Ｐ明朝" pitchFamily="18" charset="-128"/>
              </a:rPr>
              <a:t>●社会保障の所得比例給付は就労意欲を高める。</a:t>
            </a:r>
            <a:endParaRPr lang="en-US" altLang="ja-JP" sz="1600" dirty="0" smtClean="0">
              <a:latin typeface="ＭＳ Ｐ明朝" pitchFamily="18" charset="-128"/>
              <a:ea typeface="ＭＳ Ｐ明朝" pitchFamily="18" charset="-128"/>
            </a:endParaRPr>
          </a:p>
          <a:p>
            <a:pPr>
              <a:spcBef>
                <a:spcPts val="0"/>
              </a:spcBef>
              <a:buNone/>
            </a:pPr>
            <a:r>
              <a:rPr lang="ja-JP" altLang="en-US" sz="1600" dirty="0" smtClean="0">
                <a:latin typeface="ＭＳ Ｐ明朝" pitchFamily="18" charset="-128"/>
                <a:ea typeface="ＭＳ Ｐ明朝" pitchFamily="18" charset="-128"/>
              </a:rPr>
              <a:t>●「自助の公助」の観点は就労を支援する。</a:t>
            </a:r>
            <a:endParaRPr lang="en-US" altLang="ja-JP" sz="1600" dirty="0" smtClean="0">
              <a:latin typeface="ＭＳ Ｐ明朝" pitchFamily="18" charset="-128"/>
              <a:ea typeface="ＭＳ Ｐ明朝" pitchFamily="18" charset="-128"/>
            </a:endParaRPr>
          </a:p>
          <a:p>
            <a:pPr>
              <a:spcBef>
                <a:spcPts val="0"/>
              </a:spcBef>
              <a:buNone/>
            </a:pPr>
            <a:r>
              <a:rPr lang="ja-JP" altLang="en-US" sz="1600" dirty="0" smtClean="0">
                <a:latin typeface="ＭＳ Ｐ明朝" pitchFamily="18" charset="-128"/>
                <a:ea typeface="ＭＳ Ｐ明朝" pitchFamily="18" charset="-128"/>
              </a:rPr>
              <a:t>●人々の生活に介入するパターナリズムに発展する恐れがある。 </a:t>
            </a:r>
            <a:r>
              <a:rPr lang="en-US" altLang="ja-JP" sz="1600" dirty="0" smtClean="0">
                <a:latin typeface="ＭＳ Ｐ明朝" pitchFamily="18" charset="-128"/>
                <a:ea typeface="ＭＳ Ｐ明朝" pitchFamily="18" charset="-128"/>
              </a:rPr>
              <a:t/>
            </a:r>
            <a:br>
              <a:rPr lang="en-US" altLang="ja-JP" sz="1600" dirty="0" smtClean="0">
                <a:latin typeface="ＭＳ Ｐ明朝" pitchFamily="18" charset="-128"/>
                <a:ea typeface="ＭＳ Ｐ明朝" pitchFamily="18" charset="-128"/>
              </a:rPr>
            </a:br>
            <a:endParaRPr kumimoji="1" lang="ja-JP" altLang="en-US" sz="1600" dirty="0">
              <a:latin typeface="ＭＳ Ｐ明朝" pitchFamily="18" charset="-128"/>
              <a:ea typeface="ＭＳ Ｐ明朝" pitchFamily="18" charset="-128"/>
            </a:endParaRPr>
          </a:p>
        </p:txBody>
      </p:sp>
      <p:sp>
        <p:nvSpPr>
          <p:cNvPr id="4" name="線吹き出し 1 (枠付き) 3"/>
          <p:cNvSpPr/>
          <p:nvPr/>
        </p:nvSpPr>
        <p:spPr>
          <a:xfrm>
            <a:off x="5004048" y="260648"/>
            <a:ext cx="3744416" cy="432048"/>
          </a:xfrm>
          <a:prstGeom prst="borderCallout1">
            <a:avLst>
              <a:gd name="adj1" fmla="val 56300"/>
              <a:gd name="adj2" fmla="val -4000"/>
              <a:gd name="adj3" fmla="val 94403"/>
              <a:gd name="adj4" fmla="val -34774"/>
            </a:avLst>
          </a:prstGeom>
          <a:solidFill>
            <a:srgbClr val="FFFF00"/>
          </a:solidFill>
          <a:ln w="31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chemeClr val="bg1"/>
                </a:solidFill>
                <a:latin typeface="ＭＳ Ｐ明朝" pitchFamily="18" charset="-128"/>
                <a:ea typeface="ＭＳ Ｐ明朝" pitchFamily="18" charset="-128"/>
              </a:rPr>
              <a:t>雇用と社会保障－“切り離し</a:t>
            </a:r>
            <a:r>
              <a:rPr kumimoji="1" lang="en-US" altLang="ja-JP" sz="1400" dirty="0" smtClean="0">
                <a:solidFill>
                  <a:schemeClr val="bg1"/>
                </a:solidFill>
                <a:latin typeface="ＭＳ Ｐ明朝" pitchFamily="18" charset="-128"/>
                <a:ea typeface="ＭＳ Ｐ明朝" pitchFamily="18" charset="-128"/>
              </a:rPr>
              <a:t>”</a:t>
            </a:r>
            <a:r>
              <a:rPr kumimoji="1" lang="ja-JP" altLang="en-US" sz="1400" dirty="0" smtClean="0">
                <a:solidFill>
                  <a:schemeClr val="bg1"/>
                </a:solidFill>
                <a:latin typeface="ＭＳ Ｐ明朝" pitchFamily="18" charset="-128"/>
                <a:ea typeface="ＭＳ Ｐ明朝" pitchFamily="18" charset="-128"/>
              </a:rPr>
              <a:t>か、“連結強化</a:t>
            </a:r>
            <a:r>
              <a:rPr kumimoji="1" lang="en-US" altLang="ja-JP" sz="1400" dirty="0" smtClean="0">
                <a:solidFill>
                  <a:schemeClr val="bg1"/>
                </a:solidFill>
                <a:latin typeface="ＭＳ Ｐ明朝" pitchFamily="18" charset="-128"/>
                <a:ea typeface="ＭＳ Ｐ明朝" pitchFamily="18" charset="-128"/>
              </a:rPr>
              <a:t>”</a:t>
            </a:r>
            <a:r>
              <a:rPr kumimoji="1" lang="ja-JP" altLang="en-US" sz="1400" dirty="0" smtClean="0">
                <a:solidFill>
                  <a:schemeClr val="bg1"/>
                </a:solidFill>
                <a:latin typeface="ＭＳ Ｐ明朝" pitchFamily="18" charset="-128"/>
                <a:ea typeface="ＭＳ Ｐ明朝" pitchFamily="18" charset="-128"/>
              </a:rPr>
              <a:t>か</a:t>
            </a:r>
            <a:endParaRPr kumimoji="1" lang="ja-JP" altLang="en-US" sz="1400" dirty="0">
              <a:solidFill>
                <a:schemeClr val="bg1"/>
              </a:solidFill>
              <a:latin typeface="ＭＳ Ｐ明朝" pitchFamily="18" charset="-128"/>
              <a:ea typeface="ＭＳ Ｐ明朝" pitchFamily="18" charset="-128"/>
            </a:endParaRPr>
          </a:p>
        </p:txBody>
      </p:sp>
      <p:sp>
        <p:nvSpPr>
          <p:cNvPr id="6" name="角丸四角形 5"/>
          <p:cNvSpPr/>
          <p:nvPr/>
        </p:nvSpPr>
        <p:spPr>
          <a:xfrm>
            <a:off x="6156176" y="2636912"/>
            <a:ext cx="2736304" cy="720080"/>
          </a:xfrm>
          <a:prstGeom prst="roundRect">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chemeClr val="bg1"/>
                </a:solidFill>
                <a:latin typeface="ＭＳ Ｐ明朝" pitchFamily="18" charset="-128"/>
                <a:ea typeface="ＭＳ Ｐ明朝" pitchFamily="18" charset="-128"/>
              </a:rPr>
              <a:t>批判は２つ</a:t>
            </a:r>
            <a:endParaRPr kumimoji="1" lang="en-US" altLang="ja-JP" sz="1200" dirty="0" smtClean="0">
              <a:solidFill>
                <a:schemeClr val="bg1"/>
              </a:solidFill>
              <a:latin typeface="ＭＳ Ｐ明朝" pitchFamily="18" charset="-128"/>
              <a:ea typeface="ＭＳ Ｐ明朝" pitchFamily="18" charset="-128"/>
            </a:endParaRPr>
          </a:p>
          <a:p>
            <a:r>
              <a:rPr lang="ja-JP" altLang="en-US" sz="1200" dirty="0" smtClean="0">
                <a:solidFill>
                  <a:schemeClr val="bg1"/>
                </a:solidFill>
                <a:latin typeface="ＭＳ Ｐ明朝" pitchFamily="18" charset="-128"/>
                <a:ea typeface="ＭＳ Ｐ明朝" pitchFamily="18" charset="-128"/>
              </a:rPr>
              <a:t>１．膨大な財源を必要とする。</a:t>
            </a:r>
            <a:endParaRPr lang="en-US" altLang="ja-JP" sz="1200" dirty="0" smtClean="0">
              <a:solidFill>
                <a:schemeClr val="bg1"/>
              </a:solidFill>
              <a:latin typeface="ＭＳ Ｐ明朝" pitchFamily="18" charset="-128"/>
              <a:ea typeface="ＭＳ Ｐ明朝" pitchFamily="18" charset="-128"/>
            </a:endParaRPr>
          </a:p>
          <a:p>
            <a:r>
              <a:rPr kumimoji="1" lang="ja-JP" altLang="en-US" sz="1200" dirty="0" smtClean="0">
                <a:solidFill>
                  <a:schemeClr val="bg1"/>
                </a:solidFill>
                <a:latin typeface="ＭＳ Ｐ明朝" pitchFamily="18" charset="-128"/>
                <a:ea typeface="ＭＳ Ｐ明朝" pitchFamily="18" charset="-128"/>
              </a:rPr>
              <a:t>２．フリーライダー</a:t>
            </a:r>
            <a:r>
              <a:rPr kumimoji="1" lang="en-US" altLang="ja-JP" sz="1200" dirty="0" smtClean="0">
                <a:solidFill>
                  <a:schemeClr val="bg1"/>
                </a:solidFill>
                <a:latin typeface="ＭＳ Ｐ明朝" pitchFamily="18" charset="-128"/>
                <a:ea typeface="ＭＳ Ｐ明朝" pitchFamily="18" charset="-128"/>
              </a:rPr>
              <a:t>(</a:t>
            </a:r>
            <a:r>
              <a:rPr kumimoji="1" lang="ja-JP" altLang="en-US" sz="1200" dirty="0" smtClean="0">
                <a:solidFill>
                  <a:schemeClr val="bg1"/>
                </a:solidFill>
                <a:latin typeface="ＭＳ Ｐ明朝" pitchFamily="18" charset="-128"/>
                <a:ea typeface="ＭＳ Ｐ明朝" pitchFamily="18" charset="-128"/>
              </a:rPr>
              <a:t>ただ乗り</a:t>
            </a:r>
            <a:r>
              <a:rPr kumimoji="1" lang="en-US" altLang="ja-JP" sz="1200" dirty="0" smtClean="0">
                <a:solidFill>
                  <a:schemeClr val="bg1"/>
                </a:solidFill>
                <a:latin typeface="ＭＳ Ｐ明朝" pitchFamily="18" charset="-128"/>
                <a:ea typeface="ＭＳ Ｐ明朝" pitchFamily="18" charset="-128"/>
              </a:rPr>
              <a:t>)</a:t>
            </a:r>
            <a:r>
              <a:rPr kumimoji="1" lang="ja-JP" altLang="en-US" sz="1200" dirty="0" smtClean="0">
                <a:solidFill>
                  <a:schemeClr val="bg1"/>
                </a:solidFill>
                <a:latin typeface="ＭＳ Ｐ明朝" pitchFamily="18" charset="-128"/>
                <a:ea typeface="ＭＳ Ｐ明朝" pitchFamily="18" charset="-128"/>
              </a:rPr>
              <a:t>を生む。</a:t>
            </a:r>
            <a:endParaRPr kumimoji="1" lang="ja-JP" altLang="en-US" sz="1200" dirty="0">
              <a:solidFill>
                <a:schemeClr val="bg1"/>
              </a:solidFill>
              <a:latin typeface="ＭＳ Ｐ明朝" pitchFamily="18" charset="-128"/>
              <a:ea typeface="ＭＳ Ｐ明朝" pitchFamily="18" charset="-128"/>
            </a:endParaRPr>
          </a:p>
        </p:txBody>
      </p:sp>
      <p:sp>
        <p:nvSpPr>
          <p:cNvPr id="7" name="スライド番号プレースホルダ 6"/>
          <p:cNvSpPr>
            <a:spLocks noGrp="1"/>
          </p:cNvSpPr>
          <p:nvPr>
            <p:ph type="sldNum" sz="quarter" idx="12"/>
          </p:nvPr>
        </p:nvSpPr>
        <p:spPr/>
        <p:txBody>
          <a:bodyPr/>
          <a:lstStyle/>
          <a:p>
            <a:fld id="{1AD93096-5B34-4342-9326-69289CEAE4C2}" type="slidenum">
              <a:rPr lang="en-US" altLang="ja-JP" smtClean="0"/>
              <a:pPr/>
              <a:t>9</a:t>
            </a:fld>
            <a:endParaRPr kumimoji="1" lang="ja-JP" altLang="en-US"/>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roducingPowerPoint2007">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53000"/>
                <a:satMod val="200000"/>
              </a:schemeClr>
              <a:schemeClr val="phClr">
                <a:tint val="78000"/>
                <a:satMod val="230000"/>
              </a:schemeClr>
            </a:duotone>
          </a:blip>
          <a:tile tx="0" ty="0" sx="90000" sy="9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IntroducingPowerPoint2007</Template>
  <TotalTime>0</TotalTime>
  <Words>2382</Words>
  <Application>Microsoft Office PowerPoint</Application>
  <PresentationFormat>画面に合わせる (4:3)</PresentationFormat>
  <Paragraphs>274</Paragraphs>
  <Slides>13</Slides>
  <Notes>3</Notes>
  <HiddenSlides>0</HiddenSlides>
  <MMClips>0</MMClips>
  <ScaleCrop>false</ScaleCrop>
  <HeadingPairs>
    <vt:vector size="4" baseType="variant">
      <vt:variant>
        <vt:lpstr>テーマ</vt:lpstr>
      </vt:variant>
      <vt:variant>
        <vt:i4>1</vt:i4>
      </vt:variant>
      <vt:variant>
        <vt:lpstr>スライド タイトル</vt:lpstr>
      </vt:variant>
      <vt:variant>
        <vt:i4>13</vt:i4>
      </vt:variant>
    </vt:vector>
  </HeadingPairs>
  <TitlesOfParts>
    <vt:vector size="14" baseType="lpstr">
      <vt:lpstr>IntroducingPowerPoint2007</vt:lpstr>
      <vt:lpstr> Common Sense 　 　　　　　　号外　201１.１.10                       失業者ヒアリングの日々。             「孤族の国の私たち」(「朝日」）の連載が始まった。             偶然にも「生活保障 排除しない社会へ」(宮本太郎)を                       読んでいる最中だった。                                 　</vt:lpstr>
      <vt:lpstr> </vt:lpstr>
      <vt:lpstr> はじめにから 　この国の生活を成り立たせている仕組が、根本的なところから崩壊しつつある。今、多くの人々がそのように感じ、強い不安を抱いている。　 　貧困や格差の拡がりを目の当たりにし、犯罪や自殺の増大にかかわる報道に接するたびに、足下が底割れしていくような感覚が拡がっている。  　2009年夏の総選挙では、日本の憲政史上、画期的な政権交代が実現した。長年にわたり蓄積されてきた官僚主導政治への不信と、その解体を叫びながら生活不安を強めてきただけの構造改革路線への失望が、渾然一体となって噴出し、自民党税権を倒壊させたのである。 代わった民主党政権が定着するのか、あらたな政治変動が起きるのか、確たることは言えない。ただ一つ確かなことは、これからの政府は、官僚主導の「守旧」型でも新自由主義でもない、新たなビジョンをもって現実と向かい合わなければならない、ということである。  　いかなる改革ビジョンが可能なのであろうか。  　生活保障とは何か。それは、雇用と社会保障を結びつける言葉である。…生活保障とは、雇用と社会保障がうまくかみあって、そのような条件が実現することである。  </vt:lpstr>
      <vt:lpstr> </vt:lpstr>
      <vt:lpstr>　日本社会の現実 　亀裂と分断が固定化し、拡大している (宮本太郎） 　</vt:lpstr>
      <vt:lpstr>　　　　　　　　　　　　　　　　　　　　　19世紀のイギリス いったい貧困は　　　　　　　　　　貧困は本人の怠惰、浪費、不注意が原因とされた 　　なぜ生じるのだろうか</vt:lpstr>
      <vt:lpstr>社会保障の役割とは何か? 国民のカテゴリーごとに予め想定されたリスクが現実(男性稼ぎ主が労災、失業したり、妻が稼ぎ主と死別‥)になった時に、そこで生じる所得の中断に対処すること。具体的には社会保険の給付でそれまでの所得を置き換えることにあった。 </vt:lpstr>
      <vt:lpstr>日本型生活保障（雇用と社会保障の結びつき）の特質－5点 　相対的に安定した社会を実現してきた仕組みとその仕組 　みが急激に解体してしまった。(宮本太郎) </vt:lpstr>
      <vt:lpstr>生活保障の再構築をめぐる議論  ①ベイシックインカム－就労しているかどうか、所得がどの程度あるかを考慮せず、すべ    ての国民に一律に一定水準の現金給付をおこなうという考え方。”切り離し“論。  ●「定額給付金」（09年春、麻生内閣の景気対策）を毎月おこなうイメージ。財政上は不可能なので各種社会保険や家族 　  手当、公的扶助をベイシックインカムに一本化する。 ●柔軟－いつ仕事に就くか、退職するかに無関係。勤労所得の低い人や世帯に対しては補完的な所得となる。 ●就労を支援する手立てはない。 ●分かりやすいが、「ただ乗り」の懸念がつよい。高額所得者への給付には反発。 ●公共サービスが絞り込まれると、人々は隠とん傾向を強める。 </vt:lpstr>
      <vt:lpstr>宮本太郎の視点 社会保障と雇用保障の新しい連携の構想－求められる４つの条件 </vt:lpstr>
      <vt:lpstr>生活保障のかたち 　－社会保障と雇用保障が連携して実現する－</vt:lpstr>
      <vt:lpstr> 宮本太郎提起 雇用と社会保障の新しい連携－雇用を支える機能別の4つの政策                                         　　　　　　　　　　　　  (年金や医療は触れていない) </vt:lpstr>
      <vt:lpstr>参加支援を組み込んだ「交差点型」社会　 (アクティベーションを組み込んだ社会のかたち｝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2010-12-07T04:38:24Z</dcterms:created>
  <dcterms:modified xsi:type="dcterms:W3CDTF">2011-11-01T12:26:22Z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1041</vt:i4>
  </property>
  <property fmtid="{D5CDD505-2E9C-101B-9397-08002B2CF9AE}" pid="3" name="_Version">
    <vt:lpwstr>12.0.4518</vt:lpwstr>
  </property>
</Properties>
</file>