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2" r:id="rId1"/>
  </p:sldMasterIdLst>
  <p:notesMasterIdLst>
    <p:notesMasterId r:id="rId16"/>
  </p:notesMasterIdLst>
  <p:sldIdLst>
    <p:sldId id="256" r:id="rId2"/>
    <p:sldId id="265" r:id="rId3"/>
    <p:sldId id="262" r:id="rId4"/>
    <p:sldId id="263" r:id="rId5"/>
    <p:sldId id="264" r:id="rId6"/>
    <p:sldId id="266" r:id="rId7"/>
    <p:sldId id="267" r:id="rId8"/>
    <p:sldId id="268" r:id="rId9"/>
    <p:sldId id="269" r:id="rId10"/>
    <p:sldId id="270" r:id="rId11"/>
    <p:sldId id="271" r:id="rId12"/>
    <p:sldId id="273" r:id="rId13"/>
    <p:sldId id="274" r:id="rId14"/>
    <p:sldId id="275" r:id="rId15"/>
  </p:sldIdLst>
  <p:sldSz cx="6858000" cy="9144000" type="screen4x3"/>
  <p:notesSz cx="6858000" cy="9945688"/>
  <p:defaultTextStyle>
    <a:lvl1pPr marL="0" algn="l" rtl="0" latinLnBrk="0">
      <a:defRPr kumimoji="1" lang="ja-JP" sz="1800" kern="1200">
        <a:solidFill>
          <a:schemeClr val="tx1"/>
        </a:solidFill>
        <a:latin typeface="+mn-lt"/>
        <a:ea typeface="+mn-ea"/>
        <a:cs typeface="+mn-cs"/>
      </a:defRPr>
    </a:lvl1pPr>
    <a:lvl2pPr marL="457200" algn="l" rtl="0" latinLnBrk="0">
      <a:defRPr kumimoji="1" lang="ja-JP" sz="1800" kern="1200">
        <a:solidFill>
          <a:schemeClr val="tx1"/>
        </a:solidFill>
        <a:latin typeface="+mn-lt"/>
        <a:ea typeface="+mn-ea"/>
        <a:cs typeface="+mn-cs"/>
      </a:defRPr>
    </a:lvl2pPr>
    <a:lvl3pPr marL="914400" algn="l" rtl="0" latinLnBrk="0">
      <a:defRPr kumimoji="1" lang="ja-JP" sz="1800" kern="1200">
        <a:solidFill>
          <a:schemeClr val="tx1"/>
        </a:solidFill>
        <a:latin typeface="+mn-lt"/>
        <a:ea typeface="+mn-ea"/>
        <a:cs typeface="+mn-cs"/>
      </a:defRPr>
    </a:lvl3pPr>
    <a:lvl4pPr marL="1371600" algn="l" rtl="0" latinLnBrk="0">
      <a:defRPr kumimoji="1" lang="ja-JP" sz="1800" kern="1200">
        <a:solidFill>
          <a:schemeClr val="tx1"/>
        </a:solidFill>
        <a:latin typeface="+mn-lt"/>
        <a:ea typeface="+mn-ea"/>
        <a:cs typeface="+mn-cs"/>
      </a:defRPr>
    </a:lvl4pPr>
    <a:lvl5pPr marL="1828800" algn="l" rtl="0" latinLnBrk="0">
      <a:defRPr kumimoji="1" lang="ja-JP" sz="1800" kern="1200">
        <a:solidFill>
          <a:schemeClr val="tx1"/>
        </a:solidFill>
        <a:latin typeface="+mn-lt"/>
        <a:ea typeface="+mn-ea"/>
        <a:cs typeface="+mn-cs"/>
      </a:defRPr>
    </a:lvl5pPr>
    <a:lvl6pPr marL="2286000" algn="l" rtl="0" latinLnBrk="0">
      <a:defRPr kumimoji="1" lang="ja-JP" sz="1800" kern="1200">
        <a:solidFill>
          <a:schemeClr val="tx1"/>
        </a:solidFill>
        <a:latin typeface="+mn-lt"/>
        <a:ea typeface="+mn-ea"/>
        <a:cs typeface="+mn-cs"/>
      </a:defRPr>
    </a:lvl6pPr>
    <a:lvl7pPr marL="2743200" algn="l" rtl="0" latinLnBrk="0">
      <a:defRPr kumimoji="1" lang="ja-JP" sz="1800" kern="1200">
        <a:solidFill>
          <a:schemeClr val="tx1"/>
        </a:solidFill>
        <a:latin typeface="+mn-lt"/>
        <a:ea typeface="+mn-ea"/>
        <a:cs typeface="+mn-cs"/>
      </a:defRPr>
    </a:lvl7pPr>
    <a:lvl8pPr marL="3200400" algn="l" rtl="0" latinLnBrk="0">
      <a:defRPr kumimoji="1" lang="ja-JP" sz="1800" kern="1200">
        <a:solidFill>
          <a:schemeClr val="tx1"/>
        </a:solidFill>
        <a:latin typeface="+mn-lt"/>
        <a:ea typeface="+mn-ea"/>
        <a:cs typeface="+mn-cs"/>
      </a:defRPr>
    </a:lvl8pPr>
    <a:lvl9pPr marL="3657600" algn="l" rtl="0" latinLnBrk="0">
      <a:defRPr kumimoji="1" lang="ja-JP"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777777"/>
    <a:srgbClr val="FFFFFF"/>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454" autoAdjust="0"/>
  </p:normalViewPr>
  <p:slideViewPr>
    <p:cSldViewPr>
      <p:cViewPr>
        <p:scale>
          <a:sx n="100" d="100"/>
          <a:sy n="100" d="100"/>
        </p:scale>
        <p:origin x="-1014" y="66"/>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rtlCol="0"/>
          <a:lstStyle>
            <a:lvl1pPr algn="l" latinLnBrk="0">
              <a:defRPr kumimoji="1" lang="ja-JP" sz="1200"/>
            </a:lvl1pPr>
            <a:extLst/>
          </a:lstStyle>
          <a:p>
            <a:endParaRPr kumimoji="1" lang="ja-JP"/>
          </a:p>
        </p:txBody>
      </p:sp>
      <p:sp>
        <p:nvSpPr>
          <p:cNvPr id="3" name="Date Placeholder 2"/>
          <p:cNvSpPr>
            <a:spLocks noGrp="1"/>
          </p:cNvSpPr>
          <p:nvPr>
            <p:ph type="dt" idx="1"/>
          </p:nvPr>
        </p:nvSpPr>
        <p:spPr>
          <a:xfrm>
            <a:off x="3884613" y="0"/>
            <a:ext cx="2971800" cy="497284"/>
          </a:xfrm>
          <a:prstGeom prst="rect">
            <a:avLst/>
          </a:prstGeom>
        </p:spPr>
        <p:txBody>
          <a:bodyPr vert="horz" rtlCol="0"/>
          <a:lstStyle>
            <a:lvl1pPr algn="r" latinLnBrk="0">
              <a:defRPr kumimoji="1" lang="ja-JP" sz="1200"/>
            </a:lvl1pPr>
            <a:extLst/>
          </a:lstStyle>
          <a:p>
            <a:fld id="{C238408C-6839-46EE-8131-EDA75C487F2E}" type="datetimeFigureOut">
              <a:rPr/>
              <a:pPr/>
              <a:t>2006/6/30</a:t>
            </a:fld>
            <a:endParaRPr kumimoji="1" lang="ja-JP"/>
          </a:p>
        </p:txBody>
      </p:sp>
      <p:sp>
        <p:nvSpPr>
          <p:cNvPr id="4" name="Slide Image Placeholder 3"/>
          <p:cNvSpPr>
            <a:spLocks noGrp="1" noRot="1" noChangeAspect="1"/>
          </p:cNvSpPr>
          <p:nvPr>
            <p:ph type="sldImg" idx="2"/>
          </p:nvPr>
        </p:nvSpPr>
        <p:spPr>
          <a:xfrm>
            <a:off x="2030413" y="746125"/>
            <a:ext cx="2797175" cy="3729038"/>
          </a:xfrm>
          <a:prstGeom prst="rect">
            <a:avLst/>
          </a:prstGeom>
          <a:noFill/>
          <a:ln w="12700">
            <a:solidFill>
              <a:prstClr val="black"/>
            </a:solidFill>
          </a:ln>
        </p:spPr>
        <p:txBody>
          <a:bodyPr vert="horz" rtlCol="0" anchor="ctr"/>
          <a:lstStyle>
            <a:extLst/>
          </a:lstStyle>
          <a:p>
            <a:endParaRPr kumimoji="1" lang="ja-JP"/>
          </a:p>
        </p:txBody>
      </p:sp>
      <p:sp>
        <p:nvSpPr>
          <p:cNvPr id="5" name="Notes Placeholder 4"/>
          <p:cNvSpPr>
            <a:spLocks noGrp="1"/>
          </p:cNvSpPr>
          <p:nvPr>
            <p:ph type="body" sz="quarter" idx="3"/>
          </p:nvPr>
        </p:nvSpPr>
        <p:spPr>
          <a:xfrm>
            <a:off x="685800" y="4724202"/>
            <a:ext cx="5486400" cy="4475560"/>
          </a:xfrm>
          <a:prstGeom prst="rect">
            <a:avLst/>
          </a:prstGeom>
        </p:spPr>
        <p:txBody>
          <a:bodyPr vert="horz" rtlCol="0">
            <a:normAutofit/>
          </a:bodyPr>
          <a:lstStyle>
            <a:extLst/>
          </a:lstStyle>
          <a:p>
            <a:pPr lvl="0"/>
            <a:r>
              <a:rPr kumimoji="1" lang="ja-JP"/>
              <a:t>マスタ テキストの書式設定</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6" name="Footer Placeholder 5"/>
          <p:cNvSpPr>
            <a:spLocks noGrp="1"/>
          </p:cNvSpPr>
          <p:nvPr>
            <p:ph type="ftr" sz="quarter" idx="4"/>
          </p:nvPr>
        </p:nvSpPr>
        <p:spPr>
          <a:xfrm>
            <a:off x="0" y="9446678"/>
            <a:ext cx="2971800" cy="497284"/>
          </a:xfrm>
          <a:prstGeom prst="rect">
            <a:avLst/>
          </a:prstGeom>
        </p:spPr>
        <p:txBody>
          <a:bodyPr vert="horz" rtlCol="0" anchor="b"/>
          <a:lstStyle>
            <a:lvl1pPr algn="l" latinLnBrk="0">
              <a:defRPr kumimoji="1" lang="ja-JP" sz="1200"/>
            </a:lvl1pPr>
            <a:extLst/>
          </a:lstStyle>
          <a:p>
            <a:endParaRPr kumimoji="1" lang="ja-JP"/>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rtlCol="0" anchor="b"/>
          <a:lstStyle>
            <a:lvl1pPr algn="r" latinLnBrk="0">
              <a:defRPr kumimoji="1" lang="ja-JP" sz="1200"/>
            </a:lvl1pPr>
            <a:extLst/>
          </a:lstStyle>
          <a:p>
            <a:fld id="{87D77045-401A-4D5E-BFE3-54C21A8A6634}" type="slidenum">
              <a:rPr/>
              <a:pPr/>
              <a:t>&lt;#&gt;</a:t>
            </a:fld>
            <a:endParaRPr kumimoji="1" lang="ja-JP"/>
          </a:p>
        </p:txBody>
      </p:sp>
    </p:spTree>
  </p:cSld>
  <p:clrMap bg1="lt1" tx1="dk1" bg2="lt2" tx2="dk2" accent1="accent1" accent2="accent2" accent3="accent3" accent4="accent4" accent5="accent5" accent6="accent6" hlink="hlink" folHlink="folHlink"/>
  <p:notesStyle>
    <a:lvl1pPr marL="0" algn="l" rtl="0" latinLnBrk="0">
      <a:defRPr kumimoji="1" lang="ja-JP" sz="1200" kern="1200">
        <a:solidFill>
          <a:schemeClr val="tx1"/>
        </a:solidFill>
        <a:latin typeface="+mn-lt"/>
        <a:ea typeface="+mn-ea"/>
        <a:cs typeface="+mn-cs"/>
      </a:defRPr>
    </a:lvl1pPr>
    <a:lvl2pPr marL="457200" algn="l" rtl="0" latinLnBrk="0">
      <a:defRPr kumimoji="1" lang="ja-JP" sz="1200" kern="1200">
        <a:solidFill>
          <a:schemeClr val="tx1"/>
        </a:solidFill>
        <a:latin typeface="+mn-lt"/>
        <a:ea typeface="+mn-ea"/>
        <a:cs typeface="+mn-cs"/>
      </a:defRPr>
    </a:lvl2pPr>
    <a:lvl3pPr marL="914400" algn="l" rtl="0" latinLnBrk="0">
      <a:defRPr kumimoji="1" lang="ja-JP" sz="1200" kern="1200">
        <a:solidFill>
          <a:schemeClr val="tx1"/>
        </a:solidFill>
        <a:latin typeface="+mn-lt"/>
        <a:ea typeface="+mn-ea"/>
        <a:cs typeface="+mn-cs"/>
      </a:defRPr>
    </a:lvl3pPr>
    <a:lvl4pPr marL="1371600" algn="l" rtl="0" latinLnBrk="0">
      <a:defRPr kumimoji="1" lang="ja-JP" sz="1200" kern="1200">
        <a:solidFill>
          <a:schemeClr val="tx1"/>
        </a:solidFill>
        <a:latin typeface="+mn-lt"/>
        <a:ea typeface="+mn-ea"/>
        <a:cs typeface="+mn-cs"/>
      </a:defRPr>
    </a:lvl4pPr>
    <a:lvl5pPr marL="1828800" algn="l" rtl="0" latinLnBrk="0">
      <a:defRPr kumimoji="1" lang="ja-JP" sz="1200" kern="1200">
        <a:solidFill>
          <a:schemeClr val="tx1"/>
        </a:solidFill>
        <a:latin typeface="+mn-lt"/>
        <a:ea typeface="+mn-ea"/>
        <a:cs typeface="+mn-cs"/>
      </a:defRPr>
    </a:lvl5pPr>
    <a:lvl6pPr marL="2286000" algn="l" rtl="0" latinLnBrk="0">
      <a:defRPr kumimoji="1" lang="ja-JP" sz="1200" kern="1200">
        <a:solidFill>
          <a:schemeClr val="tx1"/>
        </a:solidFill>
        <a:latin typeface="+mn-lt"/>
        <a:ea typeface="+mn-ea"/>
        <a:cs typeface="+mn-cs"/>
      </a:defRPr>
    </a:lvl6pPr>
    <a:lvl7pPr marL="2743200" algn="l" rtl="0" latinLnBrk="0">
      <a:defRPr kumimoji="1" lang="ja-JP" sz="1200" kern="1200">
        <a:solidFill>
          <a:schemeClr val="tx1"/>
        </a:solidFill>
        <a:latin typeface="+mn-lt"/>
        <a:ea typeface="+mn-ea"/>
        <a:cs typeface="+mn-cs"/>
      </a:defRPr>
    </a:lvl7pPr>
    <a:lvl8pPr marL="3200400" algn="l" rtl="0" latinLnBrk="0">
      <a:defRPr kumimoji="1" lang="ja-JP" sz="1200" kern="1200">
        <a:solidFill>
          <a:schemeClr val="tx1"/>
        </a:solidFill>
        <a:latin typeface="+mn-lt"/>
        <a:ea typeface="+mn-ea"/>
        <a:cs typeface="+mn-cs"/>
      </a:defRPr>
    </a:lvl8pPr>
    <a:lvl9pPr marL="3657600" algn="l" rtl="0" latinLnBrk="0">
      <a:defRPr kumimoji="1" lang="ja-JP"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30413" y="746125"/>
            <a:ext cx="2797175" cy="3729038"/>
          </a:xfrm>
        </p:spPr>
      </p:sp>
      <p:sp>
        <p:nvSpPr>
          <p:cNvPr id="3" name="Notes Placeholder 2"/>
          <p:cNvSpPr>
            <a:spLocks noGrp="1"/>
          </p:cNvSpPr>
          <p:nvPr>
            <p:ph type="body" idx="1"/>
          </p:nvPr>
        </p:nvSpPr>
        <p:spPr/>
        <p:txBody>
          <a:bodyPr>
            <a:normAutofit/>
          </a:bodyPr>
          <a:lstStyle/>
          <a:p>
            <a:endParaRPr kumimoji="1" lang="ja-JP" dirty="0"/>
          </a:p>
        </p:txBody>
      </p:sp>
      <p:sp>
        <p:nvSpPr>
          <p:cNvPr id="4" name="Slide Number Placeholder 3"/>
          <p:cNvSpPr>
            <a:spLocks noGrp="1"/>
          </p:cNvSpPr>
          <p:nvPr>
            <p:ph type="sldNum" sz="quarter" idx="10"/>
          </p:nvPr>
        </p:nvSpPr>
        <p:spPr/>
        <p:txBody>
          <a:bodyPr/>
          <a:lstStyle/>
          <a:p>
            <a:fld id="{87D77045-401A-4D5E-BFE3-54C21A8A6634}" type="slidenum">
              <a:rPr kumimoji="1" lang="ja-JP" smtClean="0"/>
              <a:pPr/>
              <a:t>1</a:t>
            </a:fld>
            <a:endParaRPr kumimoji="1" 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7D77045-401A-4D5E-BFE3-54C21A8A6634}" type="slidenum">
              <a:rPr lang="en-US" altLang="ja-JP" smtClean="0"/>
              <a:pPr/>
              <a:t>6</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7D77045-401A-4D5E-BFE3-54C21A8A6634}" type="slidenum">
              <a:rPr lang="en-US" altLang="ja-JP" smtClean="0"/>
              <a:pPr/>
              <a:t>14</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1714500" y="4165600"/>
            <a:ext cx="4629150" cy="2525816"/>
          </a:xfrm>
        </p:spPr>
        <p:txBody>
          <a:bodyPr/>
          <a:lstStyle>
            <a:lvl1pPr>
              <a:defRPr b="1"/>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1714500" y="6671096"/>
            <a:ext cx="4629150" cy="18288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bwMode="auto">
          <a:xfrm rot="5400000">
            <a:off x="5156716" y="1676588"/>
            <a:ext cx="3048000" cy="285750"/>
          </a:xfrm>
        </p:spPr>
        <p:txBody>
          <a:bodyPr/>
          <a:lstStyle/>
          <a:p>
            <a:fld id="{F87C6BC0-475A-47E2-A13E-1630CA8CB068}" type="datetime1">
              <a:rPr lang="en-US" altLang="ja-JP" smtClean="0"/>
              <a:pPr/>
              <a:t>1/18/2012</a:t>
            </a:fld>
            <a:endParaRPr kumimoji="1" lang="ja-JP" altLang="en-US"/>
          </a:p>
        </p:txBody>
      </p:sp>
      <p:sp>
        <p:nvSpPr>
          <p:cNvPr id="17" name="フッター プレースホルダ 16"/>
          <p:cNvSpPr>
            <a:spLocks noGrp="1"/>
          </p:cNvSpPr>
          <p:nvPr>
            <p:ph type="ftr" sz="quarter" idx="11"/>
          </p:nvPr>
        </p:nvSpPr>
        <p:spPr bwMode="auto">
          <a:xfrm rot="5400000">
            <a:off x="4241152" y="5687573"/>
            <a:ext cx="4876800" cy="288036"/>
          </a:xfrm>
        </p:spPr>
        <p:txBody>
          <a:bodyPr/>
          <a:lstStyle/>
          <a:p>
            <a:endParaRPr kumimoji="1" lang="ja-JP"/>
          </a:p>
        </p:txBody>
      </p:sp>
      <p:sp>
        <p:nvSpPr>
          <p:cNvPr id="10" name="正方形/長方形 9"/>
          <p:cNvSpPr/>
          <p:nvPr/>
        </p:nvSpPr>
        <p:spPr bwMode="auto">
          <a:xfrm>
            <a:off x="285750" y="0"/>
            <a:ext cx="457200" cy="9144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07252" y="0"/>
            <a:ext cx="78498" cy="9144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742950" y="0"/>
            <a:ext cx="136404" cy="9144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855990" y="0"/>
            <a:ext cx="172710" cy="9144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79758" y="0"/>
            <a:ext cx="0" cy="9144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685800" y="0"/>
            <a:ext cx="0" cy="9144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640584" y="0"/>
            <a:ext cx="0" cy="9144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294980" y="0"/>
            <a:ext cx="0" cy="9144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00100" y="0"/>
            <a:ext cx="0" cy="9144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6835392" y="0"/>
            <a:ext cx="0" cy="9144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914400" y="0"/>
            <a:ext cx="57150" cy="9144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457200" y="4572000"/>
            <a:ext cx="971550" cy="17272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982224" y="6489003"/>
            <a:ext cx="481068" cy="855232"/>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818310" y="7334176"/>
            <a:ext cx="102870" cy="18288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248156" y="7717536"/>
            <a:ext cx="205740" cy="3657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428750" y="5994400"/>
            <a:ext cx="274320" cy="48768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 28"/>
          <p:cNvSpPr>
            <a:spLocks noGrp="1"/>
          </p:cNvSpPr>
          <p:nvPr>
            <p:ph type="sldNum" sz="quarter" idx="12"/>
          </p:nvPr>
        </p:nvSpPr>
        <p:spPr bwMode="auto">
          <a:xfrm>
            <a:off x="994158" y="6571603"/>
            <a:ext cx="457200" cy="690032"/>
          </a:xfrm>
        </p:spPr>
        <p:txBody>
          <a:bodyPr/>
          <a:lstStyle/>
          <a:p>
            <a:fld id="{72AC53DF-4216-466D-99A7-94400E6C2A25}" type="slidenum">
              <a:rPr lang="en-US" altLang="ja-JP"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579C2FF1-E028-4BAD-9932-ACC049BCC568}" type="datetime1">
              <a:rPr kumimoji="1" lang="en-US" altLang="ja-JP" smtClean="0">
                <a:solidFill>
                  <a:schemeClr val="tx2"/>
                </a:solidFill>
              </a:rPr>
              <a:pPr/>
              <a:t>1/18/2012</a:t>
            </a:fld>
            <a:endParaRPr kumimoji="1" lang="ja-JP" sz="1100">
              <a:solidFill>
                <a:schemeClr val="tx2"/>
              </a:solidFill>
            </a:endParaRPr>
          </a:p>
        </p:txBody>
      </p:sp>
      <p:sp>
        <p:nvSpPr>
          <p:cNvPr id="5" name="フッター プレースホルダ 4"/>
          <p:cNvSpPr>
            <a:spLocks noGrp="1"/>
          </p:cNvSpPr>
          <p:nvPr>
            <p:ph type="ftr" sz="quarter" idx="11"/>
          </p:nvPr>
        </p:nvSpPr>
        <p:spPr/>
        <p:txBody>
          <a:bodyPr/>
          <a:lstStyle/>
          <a:p>
            <a:pPr algn="r"/>
            <a:endParaRPr kumimoji="1" lang="ja-JP" sz="1100">
              <a:solidFill>
                <a:schemeClr val="tx2"/>
              </a:solidFill>
            </a:endParaRPr>
          </a:p>
        </p:txBody>
      </p:sp>
      <p:sp>
        <p:nvSpPr>
          <p:cNvPr id="6" name="スライド番号プレースホルダ 5"/>
          <p:cNvSpPr>
            <a:spLocks noGrp="1"/>
          </p:cNvSpPr>
          <p:nvPr>
            <p:ph type="sldNum" sz="quarter" idx="12"/>
          </p:nvPr>
        </p:nvSpPr>
        <p:spPr/>
        <p:txBody>
          <a:bodyPr/>
          <a:lstStyle/>
          <a:p>
            <a:pPr algn="l"/>
            <a:fld id="{72AC53DF-4216-466D-99A7-94400E6C2A25}" type="slidenum">
              <a:rPr kumimoji="1" lang="en-US" altLang="ja-JP" sz="1200" smtClean="0">
                <a:solidFill>
                  <a:schemeClr val="tx2"/>
                </a:solidFill>
              </a:rPr>
              <a:pPr algn="l"/>
              <a:t>&lt;#&gt;</a:t>
            </a:fld>
            <a:endParaRPr kumimoji="1" lang="ja-JP" sz="1200">
              <a:solidFill>
                <a:schemeClr val="tx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6"/>
            <a:ext cx="1257300" cy="7802033"/>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38D57C29-3BE3-4420-A8BD-BFF504AB6950}" type="datetime1">
              <a:rPr kumimoji="1" lang="en-US" altLang="ja-JP" smtClean="0">
                <a:solidFill>
                  <a:schemeClr val="tx2"/>
                </a:solidFill>
              </a:rPr>
              <a:pPr/>
              <a:t>1/18/2012</a:t>
            </a:fld>
            <a:endParaRPr kumimoji="1" lang="ja-JP" sz="1100">
              <a:solidFill>
                <a:schemeClr val="tx2"/>
              </a:solidFill>
            </a:endParaRPr>
          </a:p>
        </p:txBody>
      </p:sp>
      <p:sp>
        <p:nvSpPr>
          <p:cNvPr id="5" name="フッター プレースホルダ 4"/>
          <p:cNvSpPr>
            <a:spLocks noGrp="1"/>
          </p:cNvSpPr>
          <p:nvPr>
            <p:ph type="ftr" sz="quarter" idx="11"/>
          </p:nvPr>
        </p:nvSpPr>
        <p:spPr/>
        <p:txBody>
          <a:bodyPr/>
          <a:lstStyle/>
          <a:p>
            <a:pPr algn="r"/>
            <a:endParaRPr kumimoji="1" lang="ja-JP" sz="1100">
              <a:solidFill>
                <a:schemeClr val="tx2"/>
              </a:solidFill>
            </a:endParaRPr>
          </a:p>
        </p:txBody>
      </p:sp>
      <p:sp>
        <p:nvSpPr>
          <p:cNvPr id="6" name="スライド番号プレースホルダ 5"/>
          <p:cNvSpPr>
            <a:spLocks noGrp="1"/>
          </p:cNvSpPr>
          <p:nvPr>
            <p:ph type="sldNum" sz="quarter" idx="12"/>
          </p:nvPr>
        </p:nvSpPr>
        <p:spPr/>
        <p:txBody>
          <a:bodyPr/>
          <a:lstStyle/>
          <a:p>
            <a:pPr algn="l"/>
            <a:fld id="{72AC53DF-4216-466D-99A7-94400E6C2A25}" type="slidenum">
              <a:rPr kumimoji="1" lang="en-US" altLang="ja-JP" sz="1200" smtClean="0">
                <a:solidFill>
                  <a:schemeClr val="tx2"/>
                </a:solidFill>
              </a:rPr>
              <a:pPr algn="l"/>
              <a:t>&lt;#&gt;</a:t>
            </a:fld>
            <a:endParaRPr kumimoji="1" lang="ja-JP" sz="120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8" name="コンテンツ プレースホルダ 7"/>
          <p:cNvSpPr>
            <a:spLocks noGrp="1"/>
          </p:cNvSpPr>
          <p:nvPr>
            <p:ph sz="quarter" idx="1"/>
          </p:nvPr>
        </p:nvSpPr>
        <p:spPr>
          <a:xfrm>
            <a:off x="342900" y="2133600"/>
            <a:ext cx="5600700" cy="6498336"/>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4"/>
          </p:nvPr>
        </p:nvSpPr>
        <p:spPr/>
        <p:txBody>
          <a:bodyPr rtlCol="0"/>
          <a:lstStyle/>
          <a:p>
            <a:fld id="{B1E08F76-52FD-4D42-8B06-26A4A9289B56}" type="datetime1">
              <a:rPr lang="en-US" altLang="ja-JP" smtClean="0"/>
              <a:pPr/>
              <a:t>1/18/2012</a:t>
            </a:fld>
            <a:endParaRPr kumimoji="1" lang="ja-JP" altLang="en-US"/>
          </a:p>
        </p:txBody>
      </p:sp>
      <p:sp>
        <p:nvSpPr>
          <p:cNvPr id="9" name="スライド番号プレースホルダ 8"/>
          <p:cNvSpPr>
            <a:spLocks noGrp="1"/>
          </p:cNvSpPr>
          <p:nvPr>
            <p:ph type="sldNum" sz="quarter" idx="15"/>
          </p:nvPr>
        </p:nvSpPr>
        <p:spPr/>
        <p:txBody>
          <a:bodyPr rtlCol="0"/>
          <a:lstStyle/>
          <a:p>
            <a:fld id="{1AD93096-5B34-4342-9326-69289CEAE4C2}" type="slidenum">
              <a:rPr lang="en-US" altLang="ja-JP" smtClean="0"/>
              <a:pPr/>
              <a:t>&lt;#&gt;</a:t>
            </a:fld>
            <a:endParaRPr kumimoji="1" lang="ja-JP" altLang="en-US"/>
          </a:p>
        </p:txBody>
      </p:sp>
      <p:sp>
        <p:nvSpPr>
          <p:cNvPr id="10" name="フッター プレースホルダ 9"/>
          <p:cNvSpPr>
            <a:spLocks noGrp="1"/>
          </p:cNvSpPr>
          <p:nvPr>
            <p:ph type="ftr" sz="quarter" idx="16"/>
          </p:nvPr>
        </p:nvSpPr>
        <p:spPr/>
        <p:txBody>
          <a:bodyPr rtlCol="0"/>
          <a:lstStyle/>
          <a:p>
            <a:endParaRPr kumimoji="1" 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714500" y="3860800"/>
            <a:ext cx="4629150" cy="2738120"/>
          </a:xfrm>
        </p:spPr>
        <p:txBody>
          <a:bodyPr/>
          <a:lstStyle>
            <a:lvl1pPr algn="l">
              <a:buNone/>
              <a:defRPr sz="3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714500" y="6680200"/>
            <a:ext cx="4629150" cy="18288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bwMode="auto">
          <a:xfrm rot="5400000">
            <a:off x="5155692" y="1671701"/>
            <a:ext cx="3048000" cy="285750"/>
          </a:xfrm>
        </p:spPr>
        <p:txBody>
          <a:bodyPr/>
          <a:lstStyle/>
          <a:p>
            <a:fld id="{DD7B058E-15D9-427D-AE97-D12FED697304}" type="datetime1">
              <a:rPr kumimoji="1" lang="en-US" altLang="ja-JP" smtClean="0">
                <a:solidFill>
                  <a:schemeClr val="tx2"/>
                </a:solidFill>
              </a:rPr>
              <a:pPr/>
              <a:t>1/18/2012</a:t>
            </a:fld>
            <a:endParaRPr kumimoji="1" lang="ja-JP" sz="1100">
              <a:solidFill>
                <a:schemeClr val="tx2"/>
              </a:solidFill>
            </a:endParaRPr>
          </a:p>
        </p:txBody>
      </p:sp>
      <p:sp>
        <p:nvSpPr>
          <p:cNvPr id="5" name="フッター プレースホルダ 4"/>
          <p:cNvSpPr>
            <a:spLocks noGrp="1"/>
          </p:cNvSpPr>
          <p:nvPr>
            <p:ph type="ftr" sz="quarter" idx="11"/>
          </p:nvPr>
        </p:nvSpPr>
        <p:spPr bwMode="auto">
          <a:xfrm rot="5400000">
            <a:off x="4241292" y="5683758"/>
            <a:ext cx="4876800" cy="288036"/>
          </a:xfrm>
        </p:spPr>
        <p:txBody>
          <a:bodyPr/>
          <a:lstStyle/>
          <a:p>
            <a:pPr algn="r"/>
            <a:endParaRPr kumimoji="1" lang="ja-JP" sz="1100">
              <a:solidFill>
                <a:schemeClr val="tx2"/>
              </a:solidFill>
            </a:endParaRPr>
          </a:p>
        </p:txBody>
      </p:sp>
      <p:sp>
        <p:nvSpPr>
          <p:cNvPr id="9" name="正方形/長方形 8"/>
          <p:cNvSpPr/>
          <p:nvPr/>
        </p:nvSpPr>
        <p:spPr bwMode="auto">
          <a:xfrm>
            <a:off x="285750" y="0"/>
            <a:ext cx="457200" cy="9144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07252" y="0"/>
            <a:ext cx="78498" cy="9144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742950" y="0"/>
            <a:ext cx="136404" cy="9144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855990" y="0"/>
            <a:ext cx="172710" cy="9144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79758" y="0"/>
            <a:ext cx="0" cy="9144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685800" y="0"/>
            <a:ext cx="0" cy="9144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640584" y="0"/>
            <a:ext cx="0" cy="9144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294980" y="0"/>
            <a:ext cx="0" cy="9144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800100" y="0"/>
            <a:ext cx="0" cy="9144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914400" y="0"/>
            <a:ext cx="57150" cy="9144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457200" y="4572000"/>
            <a:ext cx="971550" cy="17272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993528" y="6489003"/>
            <a:ext cx="481068" cy="855232"/>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818310" y="7334176"/>
            <a:ext cx="102870" cy="18288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248156" y="7721600"/>
            <a:ext cx="205740" cy="3657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409280" y="5973184"/>
            <a:ext cx="274320" cy="48768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6823458" y="0"/>
            <a:ext cx="0" cy="9144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 5"/>
          <p:cNvSpPr>
            <a:spLocks noGrp="1"/>
          </p:cNvSpPr>
          <p:nvPr>
            <p:ph type="sldNum" sz="quarter" idx="12"/>
          </p:nvPr>
        </p:nvSpPr>
        <p:spPr bwMode="auto">
          <a:xfrm>
            <a:off x="1005462" y="6571603"/>
            <a:ext cx="457200" cy="690032"/>
          </a:xfrm>
        </p:spPr>
        <p:txBody>
          <a:bodyPr/>
          <a:lstStyle/>
          <a:p>
            <a:pPr algn="l"/>
            <a:fld id="{72AC53DF-4216-466D-99A7-94400E6C2A25}" type="slidenum">
              <a:rPr kumimoji="1" lang="en-US" altLang="ja-JP" sz="1200" smtClean="0">
                <a:solidFill>
                  <a:schemeClr val="tx2"/>
                </a:solidFill>
              </a:rPr>
              <a:pPr algn="l"/>
              <a:t>&lt;#&gt;</a:t>
            </a:fld>
            <a:endParaRPr kumimoji="1" lang="ja-JP" sz="120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F19B3926-0784-42D0-A71F-3FC5D0999897}" type="datetime1">
              <a:rPr lang="en-US" altLang="ja-JP" smtClean="0"/>
              <a:pPr/>
              <a:t>1/18/2012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p>
        </p:txBody>
      </p:sp>
      <p:sp>
        <p:nvSpPr>
          <p:cNvPr id="7" name="スライド番号プレースホルダ 6"/>
          <p:cNvSpPr>
            <a:spLocks noGrp="1"/>
          </p:cNvSpPr>
          <p:nvPr>
            <p:ph type="sldNum" sz="quarter" idx="12"/>
          </p:nvPr>
        </p:nvSpPr>
        <p:spPr/>
        <p:txBody>
          <a:bodyPr/>
          <a:lstStyle/>
          <a:p>
            <a:fld id="{1AD93096-5B34-4342-9326-69289CEAE4C2}" type="slidenum">
              <a:rPr lang="en-US" altLang="ja-JP" smtClean="0"/>
              <a:pPr/>
              <a:t>&lt;#&gt;</a:t>
            </a:fld>
            <a:endParaRPr kumimoji="1" lang="ja-JP" altLang="en-US"/>
          </a:p>
        </p:txBody>
      </p:sp>
      <p:sp>
        <p:nvSpPr>
          <p:cNvPr id="9" name="コンテンツ プレースホルダ 8"/>
          <p:cNvSpPr>
            <a:spLocks noGrp="1"/>
          </p:cNvSpPr>
          <p:nvPr>
            <p:ph sz="quarter" idx="1"/>
          </p:nvPr>
        </p:nvSpPr>
        <p:spPr>
          <a:xfrm>
            <a:off x="342900" y="2133600"/>
            <a:ext cx="2743200" cy="6096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3202686" y="2133600"/>
            <a:ext cx="2743200" cy="6096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5657850" cy="1524000"/>
          </a:xfrm>
        </p:spPr>
        <p:txBody>
          <a:bodyPr anchor="b"/>
          <a:lstStyle>
            <a:lvl1pPr>
              <a:defRPr/>
            </a:lvl1pPr>
          </a:lstStyle>
          <a:p>
            <a:r>
              <a:rPr kumimoji="0" lang="ja-JP" altLang="en-US" smtClean="0"/>
              <a:t>マスタ タイトルの書式設定</a:t>
            </a:r>
            <a:endParaRPr kumimoji="0" lang="en-US"/>
          </a:p>
        </p:txBody>
      </p:sp>
      <p:sp>
        <p:nvSpPr>
          <p:cNvPr id="7" name="日付プレースホルダ 6"/>
          <p:cNvSpPr>
            <a:spLocks noGrp="1"/>
          </p:cNvSpPr>
          <p:nvPr>
            <p:ph type="dt" sz="half" idx="10"/>
          </p:nvPr>
        </p:nvSpPr>
        <p:spPr/>
        <p:txBody>
          <a:bodyPr/>
          <a:lstStyle/>
          <a:p>
            <a:fld id="{E0871004-FA0E-445F-BB07-4D604775F5C3}" type="datetime1">
              <a:rPr lang="en-US" altLang="ja-JP" smtClean="0"/>
              <a:pPr/>
              <a:t>1/18/2012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p>
        </p:txBody>
      </p:sp>
      <p:sp>
        <p:nvSpPr>
          <p:cNvPr id="9" name="スライド番号プレースホルダ 8"/>
          <p:cNvSpPr>
            <a:spLocks noGrp="1"/>
          </p:cNvSpPr>
          <p:nvPr>
            <p:ph type="sldNum" sz="quarter" idx="12"/>
          </p:nvPr>
        </p:nvSpPr>
        <p:spPr/>
        <p:txBody>
          <a:bodyPr/>
          <a:lstStyle/>
          <a:p>
            <a:fld id="{1AD93096-5B34-4342-9326-69289CEAE4C2}" type="slidenum">
              <a:rPr lang="en-US" altLang="ja-JP" smtClean="0"/>
              <a:pPr/>
              <a:t>&lt;#&gt;</a:t>
            </a:fld>
            <a:endParaRPr kumimoji="1" lang="ja-JP" altLang="en-US"/>
          </a:p>
        </p:txBody>
      </p:sp>
      <p:sp>
        <p:nvSpPr>
          <p:cNvPr id="11" name="コンテンツ プレースホルダ 10"/>
          <p:cNvSpPr>
            <a:spLocks noGrp="1"/>
          </p:cNvSpPr>
          <p:nvPr>
            <p:ph sz="quarter" idx="2"/>
          </p:nvPr>
        </p:nvSpPr>
        <p:spPr>
          <a:xfrm>
            <a:off x="342900" y="3149600"/>
            <a:ext cx="2743200" cy="5181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3278981" y="3149600"/>
            <a:ext cx="2743200" cy="5181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 11"/>
          <p:cNvSpPr>
            <a:spLocks noGrp="1"/>
          </p:cNvSpPr>
          <p:nvPr>
            <p:ph type="body" sz="quarter" idx="1"/>
          </p:nvPr>
        </p:nvSpPr>
        <p:spPr>
          <a:xfrm>
            <a:off x="342900" y="2092960"/>
            <a:ext cx="2743200" cy="877824"/>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
        <p:nvSpPr>
          <p:cNvPr id="14" name="テキスト プレースホルダ 13"/>
          <p:cNvSpPr>
            <a:spLocks noGrp="1"/>
          </p:cNvSpPr>
          <p:nvPr>
            <p:ph type="body" sz="quarter" idx="3"/>
          </p:nvPr>
        </p:nvSpPr>
        <p:spPr>
          <a:xfrm>
            <a:off x="3257550" y="2092960"/>
            <a:ext cx="2743200" cy="877824"/>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6" name="日付プレースホルダ 5"/>
          <p:cNvSpPr>
            <a:spLocks noGrp="1"/>
          </p:cNvSpPr>
          <p:nvPr>
            <p:ph type="dt" sz="half" idx="10"/>
          </p:nvPr>
        </p:nvSpPr>
        <p:spPr/>
        <p:txBody>
          <a:bodyPr rtlCol="0"/>
          <a:lstStyle/>
          <a:p>
            <a:fld id="{9A6EB1A6-6213-40CE-AD6F-810D29886111}" type="datetime1">
              <a:rPr lang="en-US" altLang="ja-JP" smtClean="0"/>
              <a:pPr/>
              <a:t>1/18/2012</a:t>
            </a:fld>
            <a:endParaRPr kumimoji="1" lang="ja-JP" altLang="en-US"/>
          </a:p>
        </p:txBody>
      </p:sp>
      <p:sp>
        <p:nvSpPr>
          <p:cNvPr id="7" name="スライド番号プレースホルダ 6"/>
          <p:cNvSpPr>
            <a:spLocks noGrp="1"/>
          </p:cNvSpPr>
          <p:nvPr>
            <p:ph type="sldNum" sz="quarter" idx="11"/>
          </p:nvPr>
        </p:nvSpPr>
        <p:spPr/>
        <p:txBody>
          <a:bodyPr rtlCol="0"/>
          <a:lstStyle/>
          <a:p>
            <a:fld id="{1AD93096-5B34-4342-9326-69289CEAE4C2}" type="slidenum">
              <a:rPr lang="en-US" altLang="ja-JP" smtClean="0"/>
              <a:pPr/>
              <a:t>&lt;#&gt;</a:t>
            </a:fld>
            <a:endParaRPr kumimoji="1" lang="ja-JP" altLang="en-US"/>
          </a:p>
        </p:txBody>
      </p:sp>
      <p:sp>
        <p:nvSpPr>
          <p:cNvPr id="8" name="フッター プレースホルダ 7"/>
          <p:cNvSpPr>
            <a:spLocks noGrp="1"/>
          </p:cNvSpPr>
          <p:nvPr>
            <p:ph type="ftr" sz="quarter" idx="12"/>
          </p:nvPr>
        </p:nvSpPr>
        <p:spPr/>
        <p:txBody>
          <a:bodyPr rtlCol="0"/>
          <a:lstStyle/>
          <a:p>
            <a:endParaRPr kumimoji="1" 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05A3B79-858C-4B74-B6D4-ACEE420549AB}" type="datetime1">
              <a:rPr lang="en-US" altLang="ja-JP" smtClean="0"/>
              <a:pPr/>
              <a:t>1/18/2012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p>
        </p:txBody>
      </p:sp>
      <p:sp>
        <p:nvSpPr>
          <p:cNvPr id="4" name="スライド番号プレースホルダ 3"/>
          <p:cNvSpPr>
            <a:spLocks noGrp="1"/>
          </p:cNvSpPr>
          <p:nvPr>
            <p:ph type="sldNum" sz="quarter" idx="12"/>
          </p:nvPr>
        </p:nvSpPr>
        <p:spPr/>
        <p:txBody>
          <a:bodyPr/>
          <a:lstStyle/>
          <a:p>
            <a:fld id="{1AD93096-5B34-4342-9326-69289CEAE4C2}" type="slidenum">
              <a:rPr lang="en-US" altLang="ja-JP"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6572250" y="0"/>
            <a:ext cx="0" cy="9144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688658" y="4400550"/>
            <a:ext cx="8412480" cy="342900"/>
          </a:xfrm>
        </p:spPr>
        <p:txBody>
          <a:bodyPr anchor="b"/>
          <a:lstStyle>
            <a:lvl1pPr algn="l">
              <a:buNone/>
              <a:defRPr sz="2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109210" y="365760"/>
            <a:ext cx="1145286" cy="664464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8" name="直線コネクタ 7"/>
          <p:cNvSpPr>
            <a:spLocks noChangeShapeType="1"/>
          </p:cNvSpPr>
          <p:nvPr/>
        </p:nvSpPr>
        <p:spPr bwMode="auto">
          <a:xfrm>
            <a:off x="4686300" y="0"/>
            <a:ext cx="0" cy="9144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4644222" y="0"/>
            <a:ext cx="0" cy="9144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6743700" y="0"/>
            <a:ext cx="0" cy="9144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6629400" y="0"/>
            <a:ext cx="228600" cy="9144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6686550" y="0"/>
            <a:ext cx="0" cy="9144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6117336" y="7620000"/>
            <a:ext cx="411480" cy="73152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 17"/>
          <p:cNvSpPr>
            <a:spLocks noGrp="1"/>
          </p:cNvSpPr>
          <p:nvPr>
            <p:ph sz="quarter" idx="1"/>
          </p:nvPr>
        </p:nvSpPr>
        <p:spPr>
          <a:xfrm>
            <a:off x="228600" y="365760"/>
            <a:ext cx="4229100" cy="8436864"/>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 20"/>
          <p:cNvSpPr>
            <a:spLocks noGrp="1"/>
          </p:cNvSpPr>
          <p:nvPr>
            <p:ph type="dt" sz="half" idx="14"/>
          </p:nvPr>
        </p:nvSpPr>
        <p:spPr/>
        <p:txBody>
          <a:bodyPr rtlCol="0"/>
          <a:lstStyle/>
          <a:p>
            <a:fld id="{0056ECAF-C42D-4C88-BD2F-E9FB8E0076F6}" type="datetime1">
              <a:rPr kumimoji="1" lang="en-US" altLang="ja-JP" smtClean="0">
                <a:solidFill>
                  <a:schemeClr val="tx2"/>
                </a:solidFill>
              </a:rPr>
              <a:pPr/>
              <a:t>1/18/2012</a:t>
            </a:fld>
            <a:endParaRPr kumimoji="1" lang="ja-JP" sz="1100">
              <a:solidFill>
                <a:schemeClr val="tx2"/>
              </a:solidFill>
            </a:endParaRPr>
          </a:p>
        </p:txBody>
      </p:sp>
      <p:sp>
        <p:nvSpPr>
          <p:cNvPr id="22" name="スライド番号プレースホルダ 21"/>
          <p:cNvSpPr>
            <a:spLocks noGrp="1"/>
          </p:cNvSpPr>
          <p:nvPr>
            <p:ph type="sldNum" sz="quarter" idx="15"/>
          </p:nvPr>
        </p:nvSpPr>
        <p:spPr/>
        <p:txBody>
          <a:bodyPr rtlCol="0"/>
          <a:lstStyle/>
          <a:p>
            <a:pPr algn="l"/>
            <a:fld id="{72AC53DF-4216-466D-99A7-94400E6C2A25}" type="slidenum">
              <a:rPr kumimoji="1" lang="en-US" altLang="ja-JP" sz="1200" smtClean="0">
                <a:solidFill>
                  <a:schemeClr val="tx2"/>
                </a:solidFill>
              </a:rPr>
              <a:pPr algn="l"/>
              <a:t>&lt;#&gt;</a:t>
            </a:fld>
            <a:endParaRPr kumimoji="1" lang="ja-JP" sz="1200">
              <a:solidFill>
                <a:schemeClr val="tx2"/>
              </a:solidFill>
            </a:endParaRPr>
          </a:p>
        </p:txBody>
      </p:sp>
      <p:sp>
        <p:nvSpPr>
          <p:cNvPr id="23" name="フッター プレースホルダ 22"/>
          <p:cNvSpPr>
            <a:spLocks noGrp="1"/>
          </p:cNvSpPr>
          <p:nvPr>
            <p:ph type="ftr" sz="quarter" idx="16"/>
          </p:nvPr>
        </p:nvSpPr>
        <p:spPr/>
        <p:txBody>
          <a:bodyPr rtlCol="0"/>
          <a:lstStyle/>
          <a:p>
            <a:pPr algn="r"/>
            <a:endParaRPr kumimoji="1" lang="ja-JP" sz="1100">
              <a:solidFill>
                <a:schemeClr val="tx2"/>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6572250" y="0"/>
            <a:ext cx="0" cy="9144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6117336" y="7620000"/>
            <a:ext cx="411480" cy="73152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672370" y="4400550"/>
            <a:ext cx="8412480" cy="342900"/>
          </a:xfrm>
        </p:spPr>
        <p:txBody>
          <a:bodyPr anchor="b"/>
          <a:lstStyle>
            <a:lvl1pPr algn="l">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0" y="0"/>
            <a:ext cx="4629150" cy="9144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5074349" y="353060"/>
            <a:ext cx="1143000" cy="6608064"/>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10" name="直線コネクタ 9"/>
          <p:cNvSpPr>
            <a:spLocks noChangeShapeType="1"/>
          </p:cNvSpPr>
          <p:nvPr/>
        </p:nvSpPr>
        <p:spPr bwMode="auto">
          <a:xfrm>
            <a:off x="6743700" y="0"/>
            <a:ext cx="0" cy="9144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6629400" y="0"/>
            <a:ext cx="228600" cy="9144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6686550" y="0"/>
            <a:ext cx="0" cy="9144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4686300" y="0"/>
            <a:ext cx="0" cy="9144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4644222" y="0"/>
            <a:ext cx="0" cy="9144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 16"/>
          <p:cNvSpPr>
            <a:spLocks noGrp="1"/>
          </p:cNvSpPr>
          <p:nvPr>
            <p:ph type="dt" sz="half" idx="10"/>
          </p:nvPr>
        </p:nvSpPr>
        <p:spPr/>
        <p:txBody>
          <a:bodyPr rtlCol="0"/>
          <a:lstStyle/>
          <a:p>
            <a:fld id="{A4A0BCFB-43B9-44C6-9AC4-9E039C91BA45}" type="datetime1">
              <a:rPr kumimoji="1" lang="en-US" altLang="ja-JP" smtClean="0">
                <a:solidFill>
                  <a:schemeClr val="tx2"/>
                </a:solidFill>
              </a:rPr>
              <a:pPr/>
              <a:t>1/18/2012</a:t>
            </a:fld>
            <a:endParaRPr kumimoji="1" lang="ja-JP" sz="1100">
              <a:solidFill>
                <a:schemeClr val="tx2"/>
              </a:solidFill>
            </a:endParaRPr>
          </a:p>
        </p:txBody>
      </p:sp>
      <p:sp>
        <p:nvSpPr>
          <p:cNvPr id="18" name="スライド番号プレースホルダ 17"/>
          <p:cNvSpPr>
            <a:spLocks noGrp="1"/>
          </p:cNvSpPr>
          <p:nvPr>
            <p:ph type="sldNum" sz="quarter" idx="11"/>
          </p:nvPr>
        </p:nvSpPr>
        <p:spPr/>
        <p:txBody>
          <a:bodyPr rtlCol="0"/>
          <a:lstStyle/>
          <a:p>
            <a:pPr algn="l"/>
            <a:fld id="{72AC53DF-4216-466D-99A7-94400E6C2A25}" type="slidenum">
              <a:rPr kumimoji="1" lang="en-US" altLang="ja-JP" sz="1200" smtClean="0">
                <a:solidFill>
                  <a:schemeClr val="tx2"/>
                </a:solidFill>
              </a:rPr>
              <a:pPr algn="l"/>
              <a:t>&lt;#&gt;</a:t>
            </a:fld>
            <a:endParaRPr kumimoji="1" lang="ja-JP" sz="1200">
              <a:solidFill>
                <a:schemeClr val="tx2"/>
              </a:solidFill>
            </a:endParaRPr>
          </a:p>
        </p:txBody>
      </p:sp>
      <p:sp>
        <p:nvSpPr>
          <p:cNvPr id="21" name="フッター プレースホルダ 20"/>
          <p:cNvSpPr>
            <a:spLocks noGrp="1"/>
          </p:cNvSpPr>
          <p:nvPr>
            <p:ph type="ftr" sz="quarter" idx="12"/>
          </p:nvPr>
        </p:nvSpPr>
        <p:spPr/>
        <p:txBody>
          <a:bodyPr rtlCol="0"/>
          <a:lstStyle/>
          <a:p>
            <a:pPr algn="r"/>
            <a:endParaRPr kumimoji="1" lang="ja-JP" sz="1100">
              <a:solidFill>
                <a:schemeClr val="tx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6572250" y="0"/>
            <a:ext cx="0" cy="9144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 21"/>
          <p:cNvSpPr>
            <a:spLocks noGrp="1"/>
          </p:cNvSpPr>
          <p:nvPr>
            <p:ph type="title"/>
          </p:nvPr>
        </p:nvSpPr>
        <p:spPr>
          <a:xfrm>
            <a:off x="342900" y="366184"/>
            <a:ext cx="5600700" cy="1524000"/>
          </a:xfrm>
          <a:prstGeom prst="rect">
            <a:avLst/>
          </a:prstGeom>
        </p:spPr>
        <p:txBody>
          <a:bodyPr vert="horz" anchor="b">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342900" y="2133600"/>
            <a:ext cx="5600700" cy="6498336"/>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rot="5400000">
            <a:off x="5105400" y="1554482"/>
            <a:ext cx="2682240" cy="288036"/>
          </a:xfrm>
          <a:prstGeom prst="rect">
            <a:avLst/>
          </a:prstGeom>
        </p:spPr>
        <p:txBody>
          <a:bodyPr vert="horz" anchor="ctr" anchorCtr="0"/>
          <a:lstStyle>
            <a:lvl1pPr algn="r" eaLnBrk="1" latinLnBrk="0" hangingPunct="1">
              <a:defRPr kumimoji="0" sz="1200">
                <a:solidFill>
                  <a:schemeClr val="tx2"/>
                </a:solidFill>
              </a:defRPr>
            </a:lvl1pPr>
          </a:lstStyle>
          <a:p>
            <a:fld id="{688CED93-24D4-4F92-8224-B6314D11E79C}" type="datetime1">
              <a:rPr kumimoji="1" lang="en-US" altLang="ja-JP" smtClean="0">
                <a:solidFill>
                  <a:schemeClr val="tx2"/>
                </a:solidFill>
              </a:rPr>
              <a:pPr/>
              <a:t>1/18/2012</a:t>
            </a:fld>
            <a:endParaRPr kumimoji="1" lang="ja-JP" sz="1100">
              <a:solidFill>
                <a:schemeClr val="tx2"/>
              </a:solidFill>
            </a:endParaRPr>
          </a:p>
        </p:txBody>
      </p:sp>
      <p:sp>
        <p:nvSpPr>
          <p:cNvPr id="3" name="フッター プレースホルダ 2"/>
          <p:cNvSpPr>
            <a:spLocks noGrp="1"/>
          </p:cNvSpPr>
          <p:nvPr>
            <p:ph type="ftr" sz="quarter" idx="3"/>
          </p:nvPr>
        </p:nvSpPr>
        <p:spPr>
          <a:xfrm rot="5400000">
            <a:off x="4309190" y="5089667"/>
            <a:ext cx="4267200" cy="274320"/>
          </a:xfrm>
          <a:prstGeom prst="rect">
            <a:avLst/>
          </a:prstGeom>
        </p:spPr>
        <p:txBody>
          <a:bodyPr vert="horz" anchor="ctr" anchorCtr="0"/>
          <a:lstStyle>
            <a:lvl1pPr algn="l" eaLnBrk="1" latinLnBrk="0" hangingPunct="1">
              <a:defRPr kumimoji="0" sz="1200">
                <a:solidFill>
                  <a:schemeClr val="tx2"/>
                </a:solidFill>
              </a:defRPr>
            </a:lvl1pPr>
          </a:lstStyle>
          <a:p>
            <a:pPr algn="r"/>
            <a:endParaRPr kumimoji="1" lang="ja-JP" sz="1100">
              <a:solidFill>
                <a:schemeClr val="tx2"/>
              </a:solidFill>
            </a:endParaRPr>
          </a:p>
        </p:txBody>
      </p:sp>
      <p:sp>
        <p:nvSpPr>
          <p:cNvPr id="7" name="直線コネクタ 6"/>
          <p:cNvSpPr>
            <a:spLocks noChangeShapeType="1"/>
          </p:cNvSpPr>
          <p:nvPr/>
        </p:nvSpPr>
        <p:spPr bwMode="auto">
          <a:xfrm>
            <a:off x="57150" y="0"/>
            <a:ext cx="0" cy="9144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6743700" y="0"/>
            <a:ext cx="0" cy="9144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6629400" y="0"/>
            <a:ext cx="228600" cy="9144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6686550" y="0"/>
            <a:ext cx="0" cy="9144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6117336" y="7620000"/>
            <a:ext cx="411480" cy="73152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 22"/>
          <p:cNvSpPr>
            <a:spLocks noGrp="1"/>
          </p:cNvSpPr>
          <p:nvPr>
            <p:ph type="sldNum" sz="quarter" idx="4"/>
          </p:nvPr>
        </p:nvSpPr>
        <p:spPr>
          <a:xfrm>
            <a:off x="6096762" y="7645400"/>
            <a:ext cx="457200" cy="694944"/>
          </a:xfrm>
          <a:prstGeom prst="rect">
            <a:avLst/>
          </a:prstGeom>
        </p:spPr>
        <p:txBody>
          <a:bodyPr vert="horz" anchor="ctr"/>
          <a:lstStyle>
            <a:lvl1pPr algn="ctr" eaLnBrk="1" latinLnBrk="0" hangingPunct="1">
              <a:defRPr kumimoji="0" sz="1400" b="1">
                <a:solidFill>
                  <a:srgbClr val="FFFFFF"/>
                </a:solidFill>
              </a:defRPr>
            </a:lvl1pPr>
          </a:lstStyle>
          <a:p>
            <a:pPr algn="l"/>
            <a:fld id="{72AC53DF-4216-466D-99A7-94400E6C2A25}" type="slidenum">
              <a:rPr kumimoji="1" lang="en-US" altLang="ja-JP" sz="1200" smtClean="0">
                <a:solidFill>
                  <a:schemeClr val="tx2"/>
                </a:solidFill>
              </a:rPr>
              <a:pPr algn="l"/>
              <a:t>&lt;#&gt;</a:t>
            </a:fld>
            <a:endParaRPr kumimoji="1" lang="ja-JP" sz="1200">
              <a:solidFill>
                <a:schemeClr val="tx2"/>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ftr="0" dt="0"/>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ctrTitle"/>
          </p:nvPr>
        </p:nvSpPr>
        <p:spPr>
          <a:xfrm>
            <a:off x="1340768" y="1115616"/>
            <a:ext cx="4680520" cy="1008112"/>
          </a:xfrm>
          <a:solidFill>
            <a:schemeClr val="bg2">
              <a:lumMod val="75000"/>
            </a:schemeClr>
          </a:solidFill>
          <a:ln>
            <a:noFill/>
          </a:ln>
        </p:spPr>
        <p:txBody>
          <a:bodyPr anchor="b">
            <a:normAutofit fontScale="90000"/>
          </a:bodyPr>
          <a:lstStyle>
            <a:extLst/>
          </a:lstStyle>
          <a:p>
            <a:r>
              <a:rPr lang="en-US" altLang="ja-JP" sz="4000" dirty="0" smtClean="0">
                <a:solidFill>
                  <a:schemeClr val="tx1"/>
                </a:solidFill>
                <a:latin typeface="AR P新藝体U" pitchFamily="50" charset="-128"/>
                <a:ea typeface="AR P新藝体U" pitchFamily="50" charset="-128"/>
              </a:rPr>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rgbClr val="FFFF00"/>
                </a:solidFill>
                <a:latin typeface="AR P新藝体U" pitchFamily="50" charset="-128"/>
                <a:ea typeface="AR P新藝体U" pitchFamily="50" charset="-128"/>
              </a:rPr>
              <a:t/>
            </a:r>
            <a:br>
              <a:rPr lang="en-US" altLang="ja-JP" sz="4000" dirty="0" smtClean="0">
                <a:solidFill>
                  <a:srgbClr val="FFFF00"/>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Common</a:t>
            </a:r>
            <a:r>
              <a:rPr lang="ja-JP" altLang="en-US" sz="4000" dirty="0" smtClean="0">
                <a:solidFill>
                  <a:schemeClr val="tx1"/>
                </a:solidFill>
                <a:latin typeface="AR P新藝体U" pitchFamily="50" charset="-128"/>
                <a:ea typeface="AR P新藝体U" pitchFamily="50" charset="-128"/>
              </a:rPr>
              <a:t> </a:t>
            </a:r>
            <a:r>
              <a:rPr lang="en-US" altLang="ja-JP" sz="4000" dirty="0" smtClean="0">
                <a:solidFill>
                  <a:schemeClr val="tx1"/>
                </a:solidFill>
                <a:latin typeface="AR P新藝体U" pitchFamily="50" charset="-128"/>
                <a:ea typeface="AR P新藝体U" pitchFamily="50" charset="-128"/>
              </a:rPr>
              <a:t>Sense </a:t>
            </a:r>
            <a:r>
              <a:rPr lang="ja-JP" altLang="en-US" sz="4000" dirty="0" smtClean="0">
                <a:solidFill>
                  <a:srgbClr val="FFFF00"/>
                </a:solidFill>
                <a:latin typeface="AR P新藝体U" pitchFamily="50" charset="-128"/>
                <a:ea typeface="AR P新藝体U" pitchFamily="50" charset="-128"/>
              </a:rPr>
              <a:t>　　　　　</a:t>
            </a:r>
            <a:r>
              <a:rPr lang="en-US" altLang="ja-JP" sz="1600" dirty="0" smtClean="0">
                <a:effectLst/>
                <a:latin typeface="AR P丸ゴシック体M" pitchFamily="50" charset="-128"/>
                <a:ea typeface="AR P丸ゴシック体M" pitchFamily="50" charset="-128"/>
              </a:rPr>
              <a:t/>
            </a:r>
            <a:br>
              <a:rPr lang="en-US" altLang="ja-JP" sz="1600" dirty="0" smtClean="0">
                <a:effectLst/>
                <a:latin typeface="AR P丸ゴシック体M" pitchFamily="50" charset="-128"/>
                <a:ea typeface="AR P丸ゴシック体M" pitchFamily="50" charset="-128"/>
              </a:rPr>
            </a:br>
            <a:r>
              <a:rPr lang="ja-JP" altLang="en-US" sz="1600" dirty="0" smtClean="0">
                <a:effectLst/>
                <a:latin typeface="AR P丸ゴシック体M" pitchFamily="50" charset="-128"/>
                <a:ea typeface="AR P丸ゴシック体M" pitchFamily="50" charset="-128"/>
              </a:rPr>
              <a:t>　</a:t>
            </a:r>
            <a:endParaRPr kumimoji="1" lang="ja-JP" sz="1600" dirty="0">
              <a:effectLst/>
              <a:latin typeface="AR P丸ゴシック体M" pitchFamily="50" charset="-128"/>
              <a:ea typeface="AR P丸ゴシック体M" pitchFamily="50" charset="-128"/>
            </a:endParaRPr>
          </a:p>
        </p:txBody>
      </p:sp>
      <p:sp>
        <p:nvSpPr>
          <p:cNvPr id="5" name="Rectangle 4"/>
          <p:cNvSpPr>
            <a:spLocks noGrp="1"/>
          </p:cNvSpPr>
          <p:nvPr>
            <p:ph type="subTitle" idx="1"/>
          </p:nvPr>
        </p:nvSpPr>
        <p:spPr>
          <a:xfrm>
            <a:off x="3429000" y="5868144"/>
            <a:ext cx="3312368" cy="1584176"/>
          </a:xfrm>
        </p:spPr>
        <p:txBody>
          <a:bodyPr>
            <a:normAutofit/>
          </a:bodyPr>
          <a:lstStyle>
            <a:extLst/>
          </a:lstStyle>
          <a:p>
            <a:pPr>
              <a:lnSpc>
                <a:spcPct val="110000"/>
              </a:lnSpc>
              <a:spcBef>
                <a:spcPts val="600"/>
              </a:spcBef>
            </a:pPr>
            <a:endParaRPr lang="en-US" altLang="ja-JP" dirty="0" smtClean="0"/>
          </a:p>
          <a:p>
            <a:pPr>
              <a:lnSpc>
                <a:spcPct val="110000"/>
              </a:lnSpc>
              <a:spcBef>
                <a:spcPts val="600"/>
              </a:spcBef>
            </a:pPr>
            <a:r>
              <a:rPr lang="en-US" altLang="ja-JP" dirty="0" smtClean="0"/>
              <a:t>  </a:t>
            </a:r>
          </a:p>
          <a:p>
            <a:pPr>
              <a:lnSpc>
                <a:spcPct val="110000"/>
              </a:lnSpc>
              <a:spcBef>
                <a:spcPts val="600"/>
              </a:spcBef>
            </a:pPr>
            <a:r>
              <a:rPr lang="ja-JP" altLang="en-US" b="0" dirty="0" smtClean="0">
                <a:solidFill>
                  <a:schemeClr val="tx1"/>
                </a:solidFill>
                <a:latin typeface="AR P丸ゴシック体M" pitchFamily="50" charset="-128"/>
                <a:ea typeface="AR P丸ゴシック体M" pitchFamily="50" charset="-128"/>
              </a:rPr>
              <a:t>労働運動への発信</a:t>
            </a:r>
            <a:endParaRPr lang="en-US" altLang="ja-JP" b="0" dirty="0" smtClean="0">
              <a:solidFill>
                <a:schemeClr val="tx1"/>
              </a:solidFill>
              <a:latin typeface="AR P丸ゴシック体M" pitchFamily="50" charset="-128"/>
              <a:ea typeface="AR P丸ゴシック体M" pitchFamily="50" charset="-128"/>
            </a:endParaRPr>
          </a:p>
          <a:p>
            <a:pPr>
              <a:lnSpc>
                <a:spcPct val="110000"/>
              </a:lnSpc>
              <a:spcBef>
                <a:spcPts val="600"/>
              </a:spcBef>
            </a:pPr>
            <a:r>
              <a:rPr lang="en-US" altLang="ja-JP" b="0" dirty="0" smtClean="0">
                <a:solidFill>
                  <a:schemeClr val="tx1"/>
                </a:solidFill>
                <a:latin typeface="AR P丸ゴシック体M" pitchFamily="50" charset="-128"/>
                <a:ea typeface="AR P丸ゴシック体M" pitchFamily="50" charset="-128"/>
              </a:rPr>
              <a:t>ryo-sato@hyper.ocn.ne.jp</a:t>
            </a:r>
          </a:p>
          <a:p>
            <a:endParaRPr kumimoji="1" lang="ja-JP" dirty="0"/>
          </a:p>
        </p:txBody>
      </p:sp>
      <p:sp>
        <p:nvSpPr>
          <p:cNvPr id="7" name="正方形/長方形 6"/>
          <p:cNvSpPr/>
          <p:nvPr/>
        </p:nvSpPr>
        <p:spPr>
          <a:xfrm>
            <a:off x="1772816" y="2483768"/>
            <a:ext cx="3744416" cy="18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tLang="ja-JP" sz="1600" dirty="0" smtClean="0">
              <a:solidFill>
                <a:schemeClr val="tx1"/>
              </a:solidFill>
              <a:latin typeface="AR P丸ゴシック体M" pitchFamily="50" charset="-128"/>
              <a:ea typeface="AR P丸ゴシック体M" pitchFamily="50" charset="-128"/>
            </a:endParaRPr>
          </a:p>
          <a:p>
            <a:pPr algn="r"/>
            <a:endParaRPr lang="en-US" altLang="ja-JP" sz="1600" dirty="0" smtClean="0">
              <a:solidFill>
                <a:schemeClr val="tx1"/>
              </a:solidFill>
              <a:latin typeface="AR P丸ゴシック体M" pitchFamily="50" charset="-128"/>
              <a:ea typeface="AR P丸ゴシック体M" pitchFamily="50" charset="-128"/>
            </a:endParaRPr>
          </a:p>
          <a:p>
            <a:pPr algn="r"/>
            <a:endParaRPr lang="en-US" altLang="ja-JP" sz="1600" dirty="0" smtClean="0">
              <a:solidFill>
                <a:schemeClr val="tx1"/>
              </a:solidFill>
              <a:latin typeface="AR P丸ゴシック体M" pitchFamily="50" charset="-128"/>
              <a:ea typeface="AR P丸ゴシック体M" pitchFamily="50" charset="-128"/>
            </a:endParaRPr>
          </a:p>
          <a:p>
            <a:pPr algn="r"/>
            <a:endParaRPr lang="en-US" altLang="ja-JP" sz="1600" dirty="0" smtClean="0">
              <a:solidFill>
                <a:schemeClr val="tx1"/>
              </a:solidFill>
              <a:latin typeface="AR P丸ゴシック体M" pitchFamily="50" charset="-128"/>
              <a:ea typeface="AR P丸ゴシック体M" pitchFamily="50" charset="-128"/>
            </a:endParaRPr>
          </a:p>
          <a:p>
            <a:pPr algn="r"/>
            <a:endParaRPr lang="en-US" altLang="ja-JP" sz="1600" dirty="0" smtClean="0">
              <a:solidFill>
                <a:schemeClr val="tx1"/>
              </a:solidFill>
              <a:latin typeface="AR P丸ゴシック体M" pitchFamily="50" charset="-128"/>
              <a:ea typeface="AR P丸ゴシック体M" pitchFamily="50" charset="-128"/>
            </a:endParaRPr>
          </a:p>
        </p:txBody>
      </p:sp>
      <p:sp>
        <p:nvSpPr>
          <p:cNvPr id="8" name="正方形/長方形 7"/>
          <p:cNvSpPr/>
          <p:nvPr/>
        </p:nvSpPr>
        <p:spPr>
          <a:xfrm>
            <a:off x="476672" y="5220072"/>
            <a:ext cx="864096" cy="5760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050" dirty="0" smtClean="0">
                <a:solidFill>
                  <a:schemeClr val="tx1"/>
                </a:solidFill>
                <a:latin typeface="ＭＳ Ｐ明朝" pitchFamily="18" charset="-128"/>
                <a:ea typeface="ＭＳ Ｐ明朝" pitchFamily="18" charset="-128"/>
              </a:rPr>
              <a:t>号外　</a:t>
            </a:r>
            <a:endParaRPr lang="en-US" altLang="ja-JP" sz="1050" dirty="0" smtClean="0">
              <a:solidFill>
                <a:schemeClr val="tx1"/>
              </a:solidFill>
              <a:latin typeface="ＭＳ Ｐ明朝" pitchFamily="18" charset="-128"/>
              <a:ea typeface="ＭＳ Ｐ明朝" pitchFamily="18" charset="-128"/>
            </a:endParaRPr>
          </a:p>
          <a:p>
            <a:pPr algn="r"/>
            <a:r>
              <a:rPr lang="en-US" altLang="ja-JP" sz="1050" dirty="0" smtClean="0">
                <a:solidFill>
                  <a:schemeClr val="tx1"/>
                </a:solidFill>
                <a:latin typeface="ＭＳ Ｐ明朝" pitchFamily="18" charset="-128"/>
                <a:ea typeface="ＭＳ Ｐ明朝" pitchFamily="18" charset="-128"/>
              </a:rPr>
              <a:t>201</a:t>
            </a:r>
            <a:r>
              <a:rPr lang="ja-JP" altLang="en-US" sz="1050" dirty="0" smtClean="0">
                <a:solidFill>
                  <a:schemeClr val="tx1"/>
                </a:solidFill>
                <a:latin typeface="ＭＳ Ｐ明朝" pitchFamily="18" charset="-128"/>
                <a:ea typeface="ＭＳ Ｐ明朝" pitchFamily="18" charset="-128"/>
              </a:rPr>
              <a:t>１</a:t>
            </a:r>
            <a:r>
              <a:rPr lang="en-US" altLang="ja-JP" sz="1050" dirty="0" smtClean="0">
                <a:solidFill>
                  <a:schemeClr val="tx1"/>
                </a:solidFill>
                <a:latin typeface="ＭＳ Ｐ明朝" pitchFamily="18" charset="-128"/>
                <a:ea typeface="ＭＳ Ｐ明朝" pitchFamily="18" charset="-128"/>
              </a:rPr>
              <a:t>.12.23</a:t>
            </a:r>
          </a:p>
        </p:txBody>
      </p:sp>
      <p:pic>
        <p:nvPicPr>
          <p:cNvPr id="1026" name="Picture 2" descr="C:\Users\佐藤陵一\Pictures\MP Navigator EX\2011_12_21\IMG_0004.jpg"/>
          <p:cNvPicPr>
            <a:picLocks noChangeAspect="1" noChangeArrowheads="1"/>
          </p:cNvPicPr>
          <p:nvPr/>
        </p:nvPicPr>
        <p:blipFill>
          <a:blip r:embed="rId3" cstate="print"/>
          <a:srcRect/>
          <a:stretch>
            <a:fillRect/>
          </a:stretch>
        </p:blipFill>
        <p:spPr bwMode="auto">
          <a:xfrm>
            <a:off x="3429000" y="2339752"/>
            <a:ext cx="2736304" cy="3884175"/>
          </a:xfrm>
          <a:prstGeom prst="rect">
            <a:avLst/>
          </a:prstGeom>
          <a:noFill/>
          <a:ln>
            <a:solidFill>
              <a:schemeClr val="accent3">
                <a:lumMod val="40000"/>
                <a:lumOff val="60000"/>
              </a:schemeClr>
            </a:solidFill>
          </a:ln>
        </p:spPr>
      </p:pic>
      <p:sp>
        <p:nvSpPr>
          <p:cNvPr id="9" name="正方形/長方形 8"/>
          <p:cNvSpPr/>
          <p:nvPr/>
        </p:nvSpPr>
        <p:spPr>
          <a:xfrm>
            <a:off x="2492896" y="2483768"/>
            <a:ext cx="864096" cy="37444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sz="1050" dirty="0" smtClean="0">
                <a:solidFill>
                  <a:schemeClr val="tx1"/>
                </a:solidFill>
                <a:latin typeface="+mj-ea"/>
                <a:ea typeface="+mj-ea"/>
              </a:rPr>
              <a:t>（本書は</a:t>
            </a:r>
            <a:r>
              <a:rPr kumimoji="1" lang="en-US" altLang="ja-JP" sz="1050" dirty="0" smtClean="0">
                <a:solidFill>
                  <a:schemeClr val="tx1"/>
                </a:solidFill>
                <a:latin typeface="+mj-ea"/>
                <a:ea typeface="+mj-ea"/>
              </a:rPr>
              <a:t>…</a:t>
            </a:r>
            <a:r>
              <a:rPr kumimoji="1" lang="ja-JP" altLang="en-US" sz="1050" dirty="0" smtClean="0">
                <a:solidFill>
                  <a:schemeClr val="tx1"/>
                </a:solidFill>
                <a:latin typeface="+mj-ea"/>
                <a:ea typeface="+mj-ea"/>
              </a:rPr>
              <a:t>）今後</a:t>
            </a:r>
            <a:r>
              <a:rPr kumimoji="1" lang="ja-JP" altLang="en-US" sz="1050" dirty="0" smtClean="0">
                <a:solidFill>
                  <a:schemeClr val="tx1"/>
                </a:solidFill>
              </a:rPr>
              <a:t>の失業対策の中で公的雇用策を国際標準なみに復権させる動きが進むことを密かな願いとして執筆されている。</a:t>
            </a:r>
            <a:endParaRPr kumimoji="1" lang="en-US" altLang="ja-JP" sz="1050" dirty="0" smtClean="0">
              <a:solidFill>
                <a:schemeClr val="tx1"/>
              </a:solidFill>
            </a:endParaRPr>
          </a:p>
          <a:p>
            <a:pPr algn="ctr"/>
            <a:r>
              <a:rPr lang="ja-JP" altLang="en-US" sz="1050" dirty="0" smtClean="0">
                <a:solidFill>
                  <a:schemeClr val="tx1"/>
                </a:solidFill>
              </a:rPr>
              <a:t>　　　　　　　　　　　　　　　　　　　　　　　　「あとがき」から</a:t>
            </a:r>
            <a:endParaRPr kumimoji="1" lang="ja-JP" altLang="en-US" sz="1050" dirty="0">
              <a:solidFill>
                <a:schemeClr val="tx1"/>
              </a:solidFill>
            </a:endParaRPr>
          </a:p>
        </p:txBody>
      </p:sp>
      <p:sp>
        <p:nvSpPr>
          <p:cNvPr id="10" name="正方形/長方形 9"/>
          <p:cNvSpPr/>
          <p:nvPr/>
        </p:nvSpPr>
        <p:spPr>
          <a:xfrm>
            <a:off x="4725144" y="6012160"/>
            <a:ext cx="1152128" cy="144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schemeClr val="tx1"/>
                </a:solidFill>
                <a:latin typeface="+mn-ea"/>
              </a:rPr>
              <a:t>2011.9.1</a:t>
            </a:r>
            <a:r>
              <a:rPr lang="ja-JP" altLang="en-US" sz="900" dirty="0" smtClean="0">
                <a:solidFill>
                  <a:schemeClr val="tx1"/>
                </a:solidFill>
                <a:latin typeface="+mn-ea"/>
              </a:rPr>
              <a:t>初版</a:t>
            </a:r>
            <a:r>
              <a:rPr lang="ja-JP" altLang="en-US" dirty="0" smtClean="0"/>
              <a:t>　</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5"/>
          </p:nvPr>
        </p:nvSpPr>
        <p:spPr/>
        <p:txBody>
          <a:bodyPr/>
          <a:lstStyle/>
          <a:p>
            <a:fld id="{1AD93096-5B34-4342-9326-69289CEAE4C2}" type="slidenum">
              <a:rPr lang="en-US" altLang="ja-JP" smtClean="0"/>
              <a:pPr/>
              <a:t>10</a:t>
            </a:fld>
            <a:endParaRPr kumimoji="1" lang="ja-JP" altLang="en-US"/>
          </a:p>
        </p:txBody>
      </p:sp>
      <p:graphicFrame>
        <p:nvGraphicFramePr>
          <p:cNvPr id="5" name="表 4"/>
          <p:cNvGraphicFramePr>
            <a:graphicFrameLocks noGrp="1"/>
          </p:cNvGraphicFramePr>
          <p:nvPr/>
        </p:nvGraphicFramePr>
        <p:xfrm>
          <a:off x="332656" y="467544"/>
          <a:ext cx="6120680" cy="3766654"/>
        </p:xfrm>
        <a:graphic>
          <a:graphicData uri="http://schemas.openxmlformats.org/drawingml/2006/table">
            <a:tbl>
              <a:tblPr firstRow="1" bandRow="1">
                <a:tableStyleId>{5C22544A-7EE6-4342-B048-85BDC9FD1C3A}</a:tableStyleId>
              </a:tblPr>
              <a:tblGrid>
                <a:gridCol w="936104"/>
                <a:gridCol w="5184576"/>
              </a:tblGrid>
              <a:tr h="893362">
                <a:tc gridSpan="2">
                  <a:txBody>
                    <a:bodyPr/>
                    <a:lstStyle/>
                    <a:p>
                      <a:r>
                        <a:rPr kumimoji="1" lang="ja-JP" altLang="en-US" sz="1050" b="0" dirty="0" smtClean="0">
                          <a:solidFill>
                            <a:schemeClr val="tx1"/>
                          </a:solidFill>
                        </a:rPr>
                        <a:t>渋沢栄一－「国家又は公共団体に於いて不急の事業を興し、失業せる労働者をこの方面に使役する様にすべき」－公共事業での失業者救済策である。</a:t>
                      </a:r>
                      <a:endParaRPr kumimoji="1" lang="en-US" altLang="ja-JP" sz="1050" b="0" dirty="0" smtClean="0">
                        <a:solidFill>
                          <a:schemeClr val="tx1"/>
                        </a:solidFill>
                      </a:endParaRPr>
                    </a:p>
                    <a:p>
                      <a:r>
                        <a:rPr kumimoji="1" lang="ja-JP" altLang="en-US" sz="1050" b="0" dirty="0" smtClean="0">
                          <a:solidFill>
                            <a:schemeClr val="tx1"/>
                          </a:solidFill>
                        </a:rPr>
                        <a:t>米騒動型の都市暴動や反資本主義的意識を防ぐためにも、日雇労働者を含む不熟練失業者に対策をしぼって実施すべきと、財界人の立場から主張した。</a:t>
                      </a:r>
                      <a:endParaRPr kumimoji="1" lang="en-US" altLang="ja-JP" sz="105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rPr>
                        <a:t>先進国にふさわしく、西欧的＝労使協調的政策運営に接近すべき。</a:t>
                      </a:r>
                      <a:endParaRPr kumimoji="1" lang="ja-JP" altLang="en-US" sz="1050" b="0" dirty="0"/>
                    </a:p>
                  </a:txBody>
                  <a:tcPr>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r>
              <a:tr h="850833">
                <a:tc gridSpan="2">
                  <a:txBody>
                    <a:bodyPr/>
                    <a:lstStyle/>
                    <a:p>
                      <a:r>
                        <a:rPr kumimoji="1" lang="ja-JP" altLang="en-US" sz="1050" dirty="0" smtClean="0"/>
                        <a:t>藤原銀次郎</a:t>
                      </a:r>
                      <a:r>
                        <a:rPr kumimoji="1" lang="en-US" altLang="ja-JP" sz="1050" dirty="0" smtClean="0"/>
                        <a:t>(</a:t>
                      </a:r>
                      <a:r>
                        <a:rPr kumimoji="1" lang="ja-JP" altLang="en-US" sz="1050" dirty="0" smtClean="0"/>
                        <a:t>のち王子製紙社長</a:t>
                      </a:r>
                      <a:r>
                        <a:rPr kumimoji="1" lang="en-US" altLang="ja-JP" sz="1050" dirty="0" smtClean="0"/>
                        <a:t>)</a:t>
                      </a:r>
                      <a:r>
                        <a:rPr kumimoji="1" lang="ja-JP" altLang="en-US" sz="1050" dirty="0" smtClean="0"/>
                        <a:t>－各種の労働政策構想に対する妥協なき敵対者として財界のリーダー的役割を果たした。</a:t>
                      </a:r>
                      <a:endParaRPr kumimoji="1" lang="en-US" altLang="ja-JP" sz="1050" dirty="0" smtClean="0"/>
                    </a:p>
                    <a:p>
                      <a:r>
                        <a:rPr kumimoji="1" lang="ja-JP" altLang="en-US" sz="1050" dirty="0" smtClean="0"/>
                        <a:t>・途上国日本では、労働条件が先進国より劣悪は当然。</a:t>
                      </a:r>
                      <a:endParaRPr kumimoji="1" lang="en-US" altLang="ja-JP" sz="1050" dirty="0" smtClean="0"/>
                    </a:p>
                    <a:p>
                      <a:r>
                        <a:rPr kumimoji="1" lang="ja-JP" altLang="en-US" sz="1050" dirty="0" smtClean="0"/>
                        <a:t>・働かないで生活できるなら労働者は皆怠け者になってしまう。</a:t>
                      </a:r>
                      <a:endParaRPr kumimoji="1" lang="en-US" altLang="ja-JP" sz="1050" dirty="0" smtClean="0"/>
                    </a:p>
                    <a:p>
                      <a:r>
                        <a:rPr kumimoji="1" lang="ja-JP" altLang="en-US" sz="1050" dirty="0" smtClean="0"/>
                        <a:t>・景気好転・企業経営の改善がなければ求人は増えない。</a:t>
                      </a:r>
                      <a:endParaRPr kumimoji="1" lang="en-US" altLang="ja-JP" sz="1050" dirty="0" smtClean="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r>
              <a:tr h="735377">
                <a:tc gridSpan="2">
                  <a:txBody>
                    <a:bodyPr/>
                    <a:lstStyle/>
                    <a:p>
                      <a:r>
                        <a:rPr kumimoji="1" lang="ja-JP" altLang="en-US" sz="1050" dirty="0" smtClean="0"/>
                        <a:t>内藤久寛</a:t>
                      </a:r>
                      <a:r>
                        <a:rPr kumimoji="1" lang="en-US" altLang="ja-JP" sz="1050" dirty="0" smtClean="0"/>
                        <a:t>(</a:t>
                      </a:r>
                      <a:r>
                        <a:rPr kumimoji="1" lang="ja-JP" altLang="en-US" sz="1050" dirty="0" smtClean="0"/>
                        <a:t>日本石油社長）－「人生失業ほど悲惨なものはない」と言いながら、「失業者の出</a:t>
                      </a:r>
                      <a:r>
                        <a:rPr kumimoji="1" lang="ja-JP" altLang="en-US" sz="1050" dirty="0" err="1" smtClean="0"/>
                        <a:t>づるは</a:t>
                      </a:r>
                      <a:r>
                        <a:rPr kumimoji="1" lang="ja-JP" altLang="en-US" sz="1050" dirty="0" smtClean="0"/>
                        <a:t>避けがたきこと」とした。日本では、失業しても親族依存や柔軟な転職で外国のように困ることはない。政府の労働保護は「産業を委縮させる」政府の支えをあてにして労働者が企業に対して要求を出すなどして「労資間に争議を醸すに至れば、事業の利益を挙げるに由無く、したがって投資者の出ざるに至」り、失業はますます激化する。</a:t>
                      </a:r>
                      <a:endParaRPr kumimoji="1" lang="en-US" altLang="ja-JP" sz="1050" dirty="0" smtClean="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r>
              <a:tr h="545406">
                <a:tc rowSpan="2">
                  <a:txBody>
                    <a:bodyPr/>
                    <a:lstStyle/>
                    <a:p>
                      <a:r>
                        <a:rPr kumimoji="1" lang="ja-JP" altLang="en-US" sz="1050" dirty="0" smtClean="0"/>
                        <a:t>財界人の失業観の要約</a:t>
                      </a:r>
                      <a:r>
                        <a:rPr kumimoji="1" lang="en-US" altLang="ja-JP" sz="1050" dirty="0" smtClean="0"/>
                        <a:t>(</a:t>
                      </a:r>
                      <a:r>
                        <a:rPr kumimoji="1" lang="ja-JP" altLang="en-US" sz="1050" dirty="0" smtClean="0"/>
                        <a:t>加瀬</a:t>
                      </a:r>
                      <a:r>
                        <a:rPr kumimoji="1" lang="en-US" altLang="ja-JP" sz="1050" dirty="0" smtClean="0"/>
                        <a:t>)</a:t>
                      </a:r>
                      <a:endParaRPr kumimoji="1" lang="ja-JP" altLang="en-US" sz="105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r>
                        <a:rPr kumimoji="1" lang="ja-JP" altLang="en-US" sz="1050" dirty="0" smtClean="0"/>
                        <a:t>「景気の回復がなければ失業問題は解決しない」＝「企業をもうけさせなければならない」</a:t>
                      </a:r>
                      <a:endParaRPr kumimoji="1" lang="en-US" altLang="ja-JP" sz="1050" dirty="0" smtClean="0"/>
                    </a:p>
                    <a:p>
                      <a:r>
                        <a:rPr kumimoji="1" lang="ja-JP" altLang="en-US" sz="1050" dirty="0" smtClean="0"/>
                        <a:t>企業利潤を抑制したり、経営の自由度を制約する失業対策はマイナスであり、原則としてとるべきでない。</a:t>
                      </a:r>
                      <a:endParaRPr kumimoji="1" lang="ja-JP" altLang="en-US" sz="105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8712">
                <a:tc vMerge="1">
                  <a:txBody>
                    <a:bodyPr/>
                    <a:lstStyle/>
                    <a:p>
                      <a:endParaRPr kumimoji="1" lang="ja-JP" altLang="en-US" sz="105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「企業は解雇者に十分配慮している。</a:t>
                      </a:r>
                      <a:r>
                        <a:rPr kumimoji="1" lang="en-US" altLang="ja-JP" sz="1050" dirty="0" smtClean="0"/>
                        <a:t>(</a:t>
                      </a:r>
                      <a:r>
                        <a:rPr kumimoji="1" lang="ja-JP" altLang="en-US" sz="1050" dirty="0" smtClean="0"/>
                        <a:t>退職手当</a:t>
                      </a:r>
                      <a:r>
                        <a:rPr kumimoji="1" lang="en-US" altLang="ja-JP" sz="1050" dirty="0" smtClean="0"/>
                        <a:t>)</a:t>
                      </a:r>
                      <a:r>
                        <a:rPr kumimoji="1" lang="ja-JP" altLang="en-US" sz="1050" dirty="0" smtClean="0"/>
                        <a:t>」「解雇されても生活できており、反発しているのは一部の不満分子にすぎない」として新たな対策の必要性を否定。</a:t>
                      </a:r>
                      <a:endParaRPr kumimoji="1" lang="ja-JP" altLang="en-US" sz="105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bl>
          </a:graphicData>
        </a:graphic>
      </p:graphicFrame>
      <p:sp>
        <p:nvSpPr>
          <p:cNvPr id="6" name="正方形/長方形 5"/>
          <p:cNvSpPr/>
          <p:nvPr/>
        </p:nvSpPr>
        <p:spPr>
          <a:xfrm>
            <a:off x="260648" y="4572000"/>
            <a:ext cx="6120680" cy="720080"/>
          </a:xfrm>
          <a:prstGeom prst="rect">
            <a:avLst/>
          </a:prstGeom>
          <a:noFill/>
          <a:ln w="31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rPr>
              <a:t>財界は、</a:t>
            </a:r>
            <a:r>
              <a:rPr kumimoji="1" lang="en-US" altLang="ja-JP" sz="1050" dirty="0" smtClean="0">
                <a:solidFill>
                  <a:schemeClr val="tx1"/>
                </a:solidFill>
              </a:rPr>
              <a:t>1925</a:t>
            </a:r>
            <a:r>
              <a:rPr kumimoji="1" lang="ja-JP" altLang="en-US" sz="1050" dirty="0" smtClean="0">
                <a:solidFill>
                  <a:schemeClr val="tx1"/>
                </a:solidFill>
              </a:rPr>
              <a:t>年に開始された失業救済事業については明示的な反対運動はなく、黙認していた。</a:t>
            </a:r>
            <a:endParaRPr kumimoji="1" lang="en-US" altLang="ja-JP" sz="1050" dirty="0" smtClean="0">
              <a:solidFill>
                <a:schemeClr val="tx1"/>
              </a:solidFill>
            </a:endParaRPr>
          </a:p>
          <a:p>
            <a:r>
              <a:rPr kumimoji="1" lang="ja-JP" altLang="en-US" sz="1050" dirty="0" smtClean="0">
                <a:solidFill>
                  <a:schemeClr val="tx1"/>
                </a:solidFill>
              </a:rPr>
              <a:t>米騒動型の暴動を阻止することは財界にとっても必要なこと。日雇労働者への施策は、企業内労使関係に影響を与えることがなかったから。</a:t>
            </a:r>
            <a:endParaRPr kumimoji="1" lang="ja-JP" altLang="en-US" sz="1050" dirty="0">
              <a:solidFill>
                <a:schemeClr val="tx1"/>
              </a:solidFill>
            </a:endParaRPr>
          </a:p>
        </p:txBody>
      </p:sp>
      <p:sp>
        <p:nvSpPr>
          <p:cNvPr id="8" name="正方形/長方形 7"/>
          <p:cNvSpPr/>
          <p:nvPr/>
        </p:nvSpPr>
        <p:spPr>
          <a:xfrm>
            <a:off x="260648" y="5508104"/>
            <a:ext cx="6120680" cy="1656184"/>
          </a:xfrm>
          <a:prstGeom prst="rect">
            <a:avLst/>
          </a:prstGeom>
          <a:noFill/>
          <a:ln w="31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rPr>
              <a:t>財界は高学歴者の失業には冷淡だった。</a:t>
            </a:r>
            <a:endParaRPr kumimoji="1" lang="en-US" altLang="ja-JP" sz="1050" dirty="0" smtClean="0">
              <a:solidFill>
                <a:schemeClr val="tx1"/>
              </a:solidFill>
            </a:endParaRPr>
          </a:p>
          <a:p>
            <a:r>
              <a:rPr lang="ja-JP" altLang="en-US" sz="1050" dirty="0" smtClean="0">
                <a:solidFill>
                  <a:schemeClr val="tx1"/>
                </a:solidFill>
              </a:rPr>
              <a:t>①上級学校は、産業界の需要に対し、量的には過大。内容的には有効でない教育を行っている。学校数を</a:t>
            </a:r>
            <a:endParaRPr lang="en-US" altLang="ja-JP" sz="1050" dirty="0" smtClean="0">
              <a:solidFill>
                <a:schemeClr val="tx1"/>
              </a:solidFill>
            </a:endParaRPr>
          </a:p>
          <a:p>
            <a:r>
              <a:rPr lang="ja-JP" altLang="en-US" sz="1050" dirty="0" smtClean="0">
                <a:solidFill>
                  <a:schemeClr val="tx1"/>
                </a:solidFill>
              </a:rPr>
              <a:t>　 減らし、教育内容を実業本位に改変すべきである。</a:t>
            </a:r>
            <a:endParaRPr lang="en-US" altLang="ja-JP" sz="1050" dirty="0" smtClean="0">
              <a:solidFill>
                <a:schemeClr val="tx1"/>
              </a:solidFill>
            </a:endParaRPr>
          </a:p>
          <a:p>
            <a:r>
              <a:rPr kumimoji="1" lang="ja-JP" altLang="en-US" sz="1050" dirty="0" smtClean="0">
                <a:solidFill>
                  <a:schemeClr val="tx1"/>
                </a:solidFill>
              </a:rPr>
              <a:t>②需要の少ない俸給生活者になろうとせず、いかなる職種でも満足して従事し、家業を継いだり、自営業を</a:t>
            </a:r>
            <a:endParaRPr kumimoji="1" lang="en-US" altLang="ja-JP" sz="1050" dirty="0" smtClean="0">
              <a:solidFill>
                <a:schemeClr val="tx1"/>
              </a:solidFill>
            </a:endParaRPr>
          </a:p>
          <a:p>
            <a:r>
              <a:rPr lang="en-US" altLang="ja-JP" sz="1050" dirty="0" smtClean="0">
                <a:solidFill>
                  <a:schemeClr val="tx1"/>
                </a:solidFill>
              </a:rPr>
              <a:t>  </a:t>
            </a:r>
            <a:r>
              <a:rPr kumimoji="1" lang="ja-JP" altLang="en-US" sz="1050" dirty="0" smtClean="0">
                <a:solidFill>
                  <a:schemeClr val="tx1"/>
                </a:solidFill>
              </a:rPr>
              <a:t>自ら起こすこともすべきである。</a:t>
            </a:r>
            <a:endParaRPr kumimoji="1" lang="en-US" altLang="ja-JP" sz="1050" dirty="0" smtClean="0">
              <a:solidFill>
                <a:schemeClr val="tx1"/>
              </a:solidFill>
            </a:endParaRPr>
          </a:p>
          <a:p>
            <a:r>
              <a:rPr lang="ja-JP" altLang="en-US" sz="1050" dirty="0" smtClean="0">
                <a:solidFill>
                  <a:schemeClr val="tx1"/>
                </a:solidFill>
              </a:rPr>
              <a:t>③企業は、給与などの待遇を低下させることによって、有利な就職のために上級学校へ進学しようとする希</a:t>
            </a:r>
            <a:endParaRPr lang="en-US" altLang="ja-JP" sz="1050" dirty="0" smtClean="0">
              <a:solidFill>
                <a:schemeClr val="tx1"/>
              </a:solidFill>
            </a:endParaRPr>
          </a:p>
          <a:p>
            <a:r>
              <a:rPr lang="en-US" altLang="ja-JP" sz="1050" dirty="0" smtClean="0">
                <a:solidFill>
                  <a:schemeClr val="tx1"/>
                </a:solidFill>
              </a:rPr>
              <a:t>  </a:t>
            </a:r>
            <a:r>
              <a:rPr lang="ja-JP" altLang="en-US" sz="1050" dirty="0" smtClean="0">
                <a:solidFill>
                  <a:schemeClr val="tx1"/>
                </a:solidFill>
              </a:rPr>
              <a:t>望を抑えること。</a:t>
            </a:r>
            <a:endParaRPr lang="en-US" altLang="ja-JP" sz="1050" dirty="0" smtClean="0">
              <a:solidFill>
                <a:schemeClr val="tx1"/>
              </a:solidFill>
            </a:endParaRPr>
          </a:p>
          <a:p>
            <a:r>
              <a:rPr kumimoji="1" lang="ja-JP" altLang="en-US" sz="1050" dirty="0" smtClean="0">
                <a:solidFill>
                  <a:schemeClr val="tx1"/>
                </a:solidFill>
              </a:rPr>
              <a:t>④企業内の高齢者の引退を早めて若年層の採用を可能とすべき。</a:t>
            </a:r>
            <a:endParaRPr kumimoji="1" lang="en-US" altLang="ja-JP" sz="1050" dirty="0" smtClean="0">
              <a:solidFill>
                <a:schemeClr val="tx1"/>
              </a:solidFill>
            </a:endParaRPr>
          </a:p>
          <a:p>
            <a:r>
              <a:rPr lang="ja-JP" altLang="en-US" sz="1050" dirty="0" smtClean="0">
                <a:solidFill>
                  <a:schemeClr val="tx1"/>
                </a:solidFill>
              </a:rPr>
              <a:t>⑤発展の余地のある産業、海外などへ就職機会を広げるべき。</a:t>
            </a:r>
            <a:endParaRPr kumimoji="1" lang="en-US" altLang="ja-JP" sz="1050" dirty="0" smtClean="0">
              <a:solidFill>
                <a:schemeClr val="tx1"/>
              </a:solidFill>
            </a:endParaRPr>
          </a:p>
        </p:txBody>
      </p:sp>
      <p:sp>
        <p:nvSpPr>
          <p:cNvPr id="9" name="角丸四角形 8"/>
          <p:cNvSpPr/>
          <p:nvPr/>
        </p:nvSpPr>
        <p:spPr>
          <a:xfrm>
            <a:off x="476672" y="179512"/>
            <a:ext cx="2592288" cy="216024"/>
          </a:xfrm>
          <a:prstGeom prst="roundRect">
            <a:avLst/>
          </a:prstGeom>
          <a:solidFill>
            <a:schemeClr val="bg2">
              <a:lumMod val="25000"/>
            </a:schemeClr>
          </a:solidFill>
          <a:ln w="31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smtClean="0">
                <a:solidFill>
                  <a:schemeClr val="bg1"/>
                </a:solidFill>
                <a:latin typeface="ＭＳ Ｐゴシック" pitchFamily="50" charset="-128"/>
                <a:ea typeface="ＭＳ Ｐゴシック" pitchFamily="50" charset="-128"/>
              </a:rPr>
              <a:t>失業対策観と対策論争②　　財界人</a:t>
            </a:r>
            <a:endParaRPr lang="ja-JP" altLang="en-US" sz="1050" b="1" dirty="0">
              <a:solidFill>
                <a:schemeClr val="bg1"/>
              </a:solidFill>
              <a:latin typeface="ＭＳ Ｐゴシック" pitchFamily="50" charset="-128"/>
              <a:ea typeface="ＭＳ Ｐゴシック" pitchFamily="50"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5"/>
          </p:nvPr>
        </p:nvSpPr>
        <p:spPr/>
        <p:txBody>
          <a:bodyPr/>
          <a:lstStyle/>
          <a:p>
            <a:fld id="{1AD93096-5B34-4342-9326-69289CEAE4C2}" type="slidenum">
              <a:rPr lang="en-US" altLang="ja-JP" smtClean="0"/>
              <a:pPr/>
              <a:t>11</a:t>
            </a:fld>
            <a:endParaRPr kumimoji="1" lang="ja-JP" altLang="en-US"/>
          </a:p>
        </p:txBody>
      </p:sp>
      <p:graphicFrame>
        <p:nvGraphicFramePr>
          <p:cNvPr id="5" name="表 4"/>
          <p:cNvGraphicFramePr>
            <a:graphicFrameLocks noGrp="1"/>
          </p:cNvGraphicFramePr>
          <p:nvPr/>
        </p:nvGraphicFramePr>
        <p:xfrm>
          <a:off x="260648" y="1403648"/>
          <a:ext cx="6192688" cy="2593840"/>
        </p:xfrm>
        <a:graphic>
          <a:graphicData uri="http://schemas.openxmlformats.org/drawingml/2006/table">
            <a:tbl>
              <a:tblPr firstRow="1" bandRow="1">
                <a:tableStyleId>{5C22544A-7EE6-4342-B048-85BDC9FD1C3A}</a:tableStyleId>
              </a:tblPr>
              <a:tblGrid>
                <a:gridCol w="1888014"/>
                <a:gridCol w="4304674"/>
              </a:tblGrid>
              <a:tr h="1011751">
                <a:tc>
                  <a:txBody>
                    <a:bodyPr/>
                    <a:lstStyle/>
                    <a:p>
                      <a:r>
                        <a:rPr kumimoji="1" lang="ja-JP" altLang="en-US" sz="1050" b="0" dirty="0" smtClean="0">
                          <a:solidFill>
                            <a:schemeClr val="tx1"/>
                          </a:solidFill>
                          <a:latin typeface="+mj-ea"/>
                          <a:ea typeface="+mj-ea"/>
                        </a:rPr>
                        <a:t>日本労働総同盟</a:t>
                      </a:r>
                      <a:endParaRPr kumimoji="1" lang="en-US" altLang="ja-JP" sz="1050" b="0" dirty="0" smtClean="0">
                        <a:solidFill>
                          <a:schemeClr val="tx1"/>
                        </a:solidFill>
                        <a:latin typeface="+mj-ea"/>
                        <a:ea typeface="+mj-ea"/>
                      </a:endParaRPr>
                    </a:p>
                    <a:p>
                      <a:r>
                        <a:rPr kumimoji="1" lang="en-US" altLang="ja-JP" sz="1050" b="0" dirty="0" smtClean="0">
                          <a:solidFill>
                            <a:schemeClr val="tx1"/>
                          </a:solidFill>
                          <a:latin typeface="+mj-ea"/>
                          <a:ea typeface="+mj-ea"/>
                        </a:rPr>
                        <a:t>(1932.10</a:t>
                      </a:r>
                      <a:r>
                        <a:rPr kumimoji="1" lang="ja-JP" altLang="en-US" sz="1050" b="0" dirty="0" smtClean="0">
                          <a:solidFill>
                            <a:schemeClr val="tx1"/>
                          </a:solidFill>
                          <a:latin typeface="+mj-ea"/>
                          <a:ea typeface="+mj-ea"/>
                        </a:rPr>
                        <a:t>・</a:t>
                      </a:r>
                      <a:r>
                        <a:rPr kumimoji="1" lang="en-US" altLang="ja-JP" sz="1050" b="0" dirty="0" smtClean="0">
                          <a:solidFill>
                            <a:schemeClr val="tx1"/>
                          </a:solidFill>
                          <a:latin typeface="+mj-ea"/>
                          <a:ea typeface="+mj-ea"/>
                        </a:rPr>
                        <a:t>11</a:t>
                      </a:r>
                      <a:r>
                        <a:rPr kumimoji="1" lang="ja-JP" altLang="en-US" sz="1050" b="0" dirty="0" smtClean="0">
                          <a:solidFill>
                            <a:schemeClr val="tx1"/>
                          </a:solidFill>
                          <a:latin typeface="+mj-ea"/>
                          <a:ea typeface="+mj-ea"/>
                        </a:rPr>
                        <a:t>合併号</a:t>
                      </a:r>
                      <a:r>
                        <a:rPr kumimoji="1" lang="en-US" altLang="ja-JP" sz="1050" b="0" dirty="0" smtClean="0">
                          <a:solidFill>
                            <a:schemeClr val="tx1"/>
                          </a:solidFill>
                          <a:latin typeface="+mj-ea"/>
                          <a:ea typeface="+mj-ea"/>
                        </a:rPr>
                        <a:t>)</a:t>
                      </a:r>
                      <a:endParaRPr kumimoji="1" lang="ja-JP" altLang="en-US" sz="1050" b="0" dirty="0" smtClean="0">
                        <a:solidFill>
                          <a:schemeClr val="tx1"/>
                        </a:solidFill>
                        <a:latin typeface="+mj-ea"/>
                        <a:ea typeface="+mj-ea"/>
                      </a:endParaRPr>
                    </a:p>
                    <a:p>
                      <a:endParaRPr kumimoji="1" lang="ja-JP" altLang="en-US" sz="1050"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dirty="0" smtClean="0">
                          <a:solidFill>
                            <a:schemeClr val="tx1"/>
                          </a:solidFill>
                        </a:rPr>
                        <a:t>①賃下げなしの時短。解雇を避け、新たな雇用をはかること。</a:t>
                      </a:r>
                      <a:endParaRPr kumimoji="1" lang="en-US" altLang="ja-JP" sz="1050" b="0" dirty="0" smtClean="0">
                        <a:solidFill>
                          <a:schemeClr val="tx1"/>
                        </a:solidFill>
                      </a:endParaRPr>
                    </a:p>
                    <a:p>
                      <a:r>
                        <a:rPr kumimoji="1" lang="ja-JP" altLang="en-US" sz="1050" b="0" dirty="0" smtClean="0">
                          <a:solidFill>
                            <a:schemeClr val="tx1"/>
                          </a:solidFill>
                        </a:rPr>
                        <a:t>②失業給付制度の創設。</a:t>
                      </a:r>
                      <a:endParaRPr kumimoji="1" lang="en-US" altLang="ja-JP" sz="1050" b="0" dirty="0" smtClean="0">
                        <a:solidFill>
                          <a:schemeClr val="tx1"/>
                        </a:solidFill>
                      </a:endParaRPr>
                    </a:p>
                    <a:p>
                      <a:r>
                        <a:rPr kumimoji="1" lang="ja-JP" altLang="en-US" sz="1050" b="0" dirty="0" smtClean="0">
                          <a:solidFill>
                            <a:schemeClr val="tx1"/>
                          </a:solidFill>
                        </a:rPr>
                        <a:t>③熟練労働者の失業救済制度の創出。</a:t>
                      </a:r>
                      <a:endParaRPr kumimoji="1" lang="en-US" altLang="ja-JP" sz="1050" b="0" dirty="0" smtClean="0">
                        <a:solidFill>
                          <a:schemeClr val="tx1"/>
                        </a:solidFill>
                      </a:endParaRPr>
                    </a:p>
                    <a:p>
                      <a:r>
                        <a:rPr kumimoji="1" lang="ja-JP" altLang="en-US" sz="1050" b="0" dirty="0" smtClean="0">
                          <a:solidFill>
                            <a:schemeClr val="tx1"/>
                          </a:solidFill>
                        </a:rPr>
                        <a:t>④解雇が避けられない場合の解雇手当の支給</a:t>
                      </a:r>
                      <a:endParaRPr kumimoji="1" lang="en-US" altLang="ja-JP" sz="1050" b="0" dirty="0" smtClean="0">
                        <a:solidFill>
                          <a:schemeClr val="tx1"/>
                        </a:solidFill>
                      </a:endParaRPr>
                    </a:p>
                    <a:p>
                      <a:r>
                        <a:rPr kumimoji="1" lang="ja-JP" altLang="en-US" sz="1050" b="0" dirty="0" smtClean="0">
                          <a:solidFill>
                            <a:schemeClr val="tx1"/>
                          </a:solidFill>
                        </a:rPr>
                        <a:t>留意点－失業者救済事業に対する拡充・改善要求がまったくないこと。</a:t>
                      </a:r>
                      <a:endParaRPr kumimoji="1" lang="en-US" altLang="ja-JP" sz="1050" b="0" dirty="0" smtClean="0">
                        <a:solidFill>
                          <a:schemeClr val="tx1"/>
                        </a:solidFill>
                      </a:endParaRPr>
                    </a:p>
                    <a:p>
                      <a:r>
                        <a:rPr kumimoji="1" lang="ja-JP" altLang="en-US" sz="1050" b="0" dirty="0" smtClean="0">
                          <a:solidFill>
                            <a:schemeClr val="tx1"/>
                          </a:solidFill>
                        </a:rPr>
                        <a:t>　　　　　　工場・交通・公務労働者中心の組織労働者の意識。</a:t>
                      </a:r>
                      <a:endParaRPr kumimoji="1" lang="ja-JP" altLang="en-US" sz="1050" b="0"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57789">
                <a:tc>
                  <a:txBody>
                    <a:bodyPr/>
                    <a:lstStyle/>
                    <a:p>
                      <a:r>
                        <a:rPr kumimoji="1" lang="ja-JP" altLang="en-US" sz="1050" dirty="0" smtClean="0">
                          <a:latin typeface="+mn-ea"/>
                          <a:ea typeface="+mn-ea"/>
                        </a:rPr>
                        <a:t>日本労働組合全国評議会</a:t>
                      </a:r>
                      <a:r>
                        <a:rPr kumimoji="1" lang="en-US" altLang="ja-JP" sz="1050" dirty="0" smtClean="0">
                          <a:latin typeface="+mn-ea"/>
                          <a:ea typeface="+mn-ea"/>
                        </a:rPr>
                        <a:t>(1933.1</a:t>
                      </a:r>
                      <a:r>
                        <a:rPr kumimoji="1" lang="ja-JP" altLang="en-US" sz="1050" dirty="0" smtClean="0">
                          <a:latin typeface="+mn-ea"/>
                          <a:ea typeface="+mn-ea"/>
                        </a:rPr>
                        <a:t>行動綱領</a:t>
                      </a:r>
                      <a:r>
                        <a:rPr kumimoji="1" lang="en-US" altLang="ja-JP" sz="1050" dirty="0" smtClean="0">
                          <a:latin typeface="+mn-ea"/>
                          <a:ea typeface="+mn-ea"/>
                        </a:rPr>
                        <a:t>)</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dirty="0" smtClean="0">
                          <a:solidFill>
                            <a:schemeClr val="tx1"/>
                          </a:solidFill>
                        </a:rPr>
                        <a:t>①労働時間の全面的短縮による失業労働者の即時就職のための闘争</a:t>
                      </a:r>
                      <a:endParaRPr kumimoji="1" lang="en-US" altLang="ja-JP" sz="1050" b="0" dirty="0" smtClean="0">
                        <a:solidFill>
                          <a:schemeClr val="tx1"/>
                        </a:solidFill>
                      </a:endParaRPr>
                    </a:p>
                    <a:p>
                      <a:r>
                        <a:rPr kumimoji="1" lang="ja-JP" altLang="en-US" sz="1050" b="0" dirty="0" smtClean="0">
                          <a:solidFill>
                            <a:schemeClr val="tx1"/>
                          </a:solidFill>
                        </a:rPr>
                        <a:t>②国庫よりの失業手当の獲得</a:t>
                      </a:r>
                      <a:endParaRPr kumimoji="1" lang="en-US" altLang="ja-JP" sz="1050" b="0" dirty="0" smtClean="0">
                        <a:solidFill>
                          <a:schemeClr val="tx1"/>
                        </a:solidFill>
                      </a:endParaRPr>
                    </a:p>
                    <a:p>
                      <a:r>
                        <a:rPr kumimoji="1" lang="ja-JP" altLang="en-US" sz="1050" b="0" dirty="0" smtClean="0">
                          <a:solidFill>
                            <a:schemeClr val="tx1"/>
                          </a:solidFill>
                        </a:rPr>
                        <a:t>③失業救済事業補助金の増額</a:t>
                      </a:r>
                      <a:endParaRPr kumimoji="1" lang="en-US" altLang="ja-JP" sz="1050" b="0" dirty="0" smtClean="0">
                        <a:solidFill>
                          <a:schemeClr val="tx1"/>
                        </a:solidFill>
                      </a:endParaRPr>
                    </a:p>
                    <a:p>
                      <a:r>
                        <a:rPr kumimoji="1" lang="ja-JP" altLang="en-US" sz="1050" b="0" dirty="0" smtClean="0">
                          <a:solidFill>
                            <a:schemeClr val="tx1"/>
                          </a:solidFill>
                        </a:rPr>
                        <a:t>④各府県、市町村の失業救済事業費の増額と日給の値上げ、労働時間の短縮</a:t>
                      </a:r>
                      <a:r>
                        <a:rPr kumimoji="1" lang="en-US" altLang="ja-JP" sz="1050" b="0" dirty="0" smtClean="0">
                          <a:solidFill>
                            <a:schemeClr val="tx1"/>
                          </a:solidFill>
                        </a:rPr>
                        <a:t> </a:t>
                      </a:r>
                      <a:endParaRPr kumimoji="1" lang="ja-JP" altLang="en-US" sz="1050" b="0"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50740">
                <a:tc>
                  <a:txBody>
                    <a:bodyPr/>
                    <a:lstStyle/>
                    <a:p>
                      <a:r>
                        <a:rPr kumimoji="1" lang="ja-JP" altLang="en-US" sz="1050" dirty="0" smtClean="0"/>
                        <a:t>日本労働組合全国協議会傘下の全国失業者同盟（日本労働年鑑昭和</a:t>
                      </a:r>
                      <a:r>
                        <a:rPr kumimoji="1" lang="en-US" altLang="ja-JP" sz="1050" dirty="0" smtClean="0"/>
                        <a:t>7</a:t>
                      </a:r>
                      <a:r>
                        <a:rPr kumimoji="1" lang="ja-JP" altLang="en-US" sz="1050" dirty="0" smtClean="0"/>
                        <a:t>年版</a:t>
                      </a:r>
                      <a:r>
                        <a:rPr kumimoji="1" lang="en-US" altLang="ja-JP" sz="1050" dirty="0" smtClean="0"/>
                        <a:t>)</a:t>
                      </a:r>
                      <a:endParaRPr kumimoji="1" lang="ja-JP" altLang="en-US" sz="105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r>
                        <a:rPr kumimoji="1" lang="ja-JP" altLang="en-US" sz="1050" dirty="0" smtClean="0"/>
                        <a:t>失業救済事業の規模拡大・質的改善と失業保険を含む生活補償制度の新設。</a:t>
                      </a:r>
                      <a:endParaRPr kumimoji="1" lang="ja-JP" altLang="en-US" sz="1050"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sp>
        <p:nvSpPr>
          <p:cNvPr id="6" name="角丸四角形 5"/>
          <p:cNvSpPr/>
          <p:nvPr/>
        </p:nvSpPr>
        <p:spPr>
          <a:xfrm>
            <a:off x="404664" y="323528"/>
            <a:ext cx="3816424" cy="288032"/>
          </a:xfrm>
          <a:prstGeom prst="roundRect">
            <a:avLst/>
          </a:prstGeom>
          <a:solidFill>
            <a:schemeClr val="bg2">
              <a:lumMod val="10000"/>
            </a:schemeClr>
          </a:solidFill>
          <a:ln w="31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smtClean="0">
                <a:latin typeface="ＭＳ Ｐゴシック" pitchFamily="50" charset="-128"/>
                <a:ea typeface="ＭＳ Ｐゴシック" pitchFamily="50" charset="-128"/>
              </a:rPr>
              <a:t>失業問題観と対策論争③　　</a:t>
            </a:r>
            <a:r>
              <a:rPr kumimoji="1" lang="ja-JP" altLang="en-US" sz="1050" b="1" dirty="0" smtClean="0">
                <a:latin typeface="ＭＳ Ｐゴシック" pitchFamily="50" charset="-128"/>
                <a:ea typeface="ＭＳ Ｐゴシック" pitchFamily="50" charset="-128"/>
              </a:rPr>
              <a:t>昭和恐慌期の労働組合の要求</a:t>
            </a:r>
            <a:endParaRPr kumimoji="1" lang="ja-JP" altLang="en-US" sz="1050" b="1" dirty="0">
              <a:latin typeface="ＭＳ Ｐゴシック" pitchFamily="50" charset="-128"/>
              <a:ea typeface="ＭＳ Ｐゴシック" pitchFamily="50" charset="-128"/>
            </a:endParaRPr>
          </a:p>
        </p:txBody>
      </p:sp>
      <p:sp>
        <p:nvSpPr>
          <p:cNvPr id="7" name="正方形/長方形 6"/>
          <p:cNvSpPr/>
          <p:nvPr/>
        </p:nvSpPr>
        <p:spPr>
          <a:xfrm>
            <a:off x="332656" y="4067944"/>
            <a:ext cx="6048672"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050" dirty="0" smtClean="0">
              <a:solidFill>
                <a:schemeClr val="tx1"/>
              </a:solidFill>
              <a:latin typeface="+mj-ea"/>
              <a:ea typeface="+mj-ea"/>
            </a:endParaRPr>
          </a:p>
          <a:p>
            <a:endParaRPr kumimoji="1"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解雇手当の慣行と増額要求</a:t>
            </a:r>
            <a:endParaRPr kumimoji="1" lang="en-US" altLang="ja-JP" sz="1050" dirty="0" smtClean="0">
              <a:solidFill>
                <a:schemeClr val="tx1"/>
              </a:solidFill>
              <a:latin typeface="+mj-ea"/>
              <a:ea typeface="+mj-ea"/>
            </a:endParaRPr>
          </a:p>
          <a:p>
            <a:r>
              <a:rPr lang="ja-JP" altLang="en-US" sz="1050" dirty="0" smtClean="0">
                <a:solidFill>
                  <a:schemeClr val="tx1"/>
                </a:solidFill>
                <a:latin typeface="+mj-ea"/>
                <a:ea typeface="+mj-ea"/>
              </a:rPr>
              <a:t>・政府が軍縮にともなう解雇者に解雇手当を支給</a:t>
            </a:r>
            <a:endParaRPr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・民間企業にも急速に普及</a:t>
            </a:r>
            <a:r>
              <a:rPr kumimoji="1" lang="en-US" altLang="ja-JP" sz="1050" dirty="0" smtClean="0">
                <a:solidFill>
                  <a:schemeClr val="tx1"/>
                </a:solidFill>
                <a:latin typeface="+mj-ea"/>
                <a:ea typeface="+mj-ea"/>
              </a:rPr>
              <a:t>(1929</a:t>
            </a:r>
            <a:r>
              <a:rPr kumimoji="1" lang="ja-JP" altLang="en-US" sz="1050" dirty="0" smtClean="0">
                <a:solidFill>
                  <a:schemeClr val="tx1"/>
                </a:solidFill>
                <a:latin typeface="+mj-ea"/>
                <a:ea typeface="+mj-ea"/>
              </a:rPr>
              <a:t>年、民間職工</a:t>
            </a:r>
            <a:r>
              <a:rPr kumimoji="1" lang="en-US" altLang="ja-JP" sz="1050" dirty="0" smtClean="0">
                <a:solidFill>
                  <a:schemeClr val="tx1"/>
                </a:solidFill>
                <a:latin typeface="+mj-ea"/>
                <a:ea typeface="+mj-ea"/>
              </a:rPr>
              <a:t>50</a:t>
            </a:r>
            <a:r>
              <a:rPr kumimoji="1" lang="ja-JP" altLang="en-US" sz="1050" dirty="0" smtClean="0">
                <a:solidFill>
                  <a:schemeClr val="tx1"/>
                </a:solidFill>
                <a:latin typeface="+mj-ea"/>
                <a:ea typeface="+mj-ea"/>
              </a:rPr>
              <a:t>人以上の事業所</a:t>
            </a:r>
            <a:r>
              <a:rPr kumimoji="1" lang="en-US" altLang="ja-JP" sz="1050" dirty="0" smtClean="0">
                <a:solidFill>
                  <a:schemeClr val="tx1"/>
                </a:solidFill>
                <a:latin typeface="+mj-ea"/>
                <a:ea typeface="+mj-ea"/>
              </a:rPr>
              <a:t>6000</a:t>
            </a:r>
            <a:r>
              <a:rPr kumimoji="1" lang="ja-JP" altLang="en-US" sz="1050" dirty="0" smtClean="0">
                <a:solidFill>
                  <a:schemeClr val="tx1"/>
                </a:solidFill>
                <a:latin typeface="+mj-ea"/>
                <a:ea typeface="+mj-ea"/>
              </a:rPr>
              <a:t>弱の解雇者総数約</a:t>
            </a:r>
            <a:r>
              <a:rPr kumimoji="1" lang="en-US" altLang="ja-JP" sz="1050" dirty="0" smtClean="0">
                <a:solidFill>
                  <a:schemeClr val="tx1"/>
                </a:solidFill>
                <a:latin typeface="+mj-ea"/>
                <a:ea typeface="+mj-ea"/>
              </a:rPr>
              <a:t>6</a:t>
            </a:r>
            <a:r>
              <a:rPr kumimoji="1" lang="ja-JP" altLang="en-US" sz="1050" dirty="0" smtClean="0">
                <a:solidFill>
                  <a:schemeClr val="tx1"/>
                </a:solidFill>
                <a:latin typeface="+mj-ea"/>
                <a:ea typeface="+mj-ea"/>
              </a:rPr>
              <a:t>万人のうち、解雇手当の受給者は、工場では</a:t>
            </a:r>
            <a:r>
              <a:rPr kumimoji="1" lang="en-US" altLang="ja-JP" sz="1050" dirty="0" smtClean="0">
                <a:solidFill>
                  <a:schemeClr val="tx1"/>
                </a:solidFill>
                <a:latin typeface="+mj-ea"/>
                <a:ea typeface="+mj-ea"/>
              </a:rPr>
              <a:t>72</a:t>
            </a:r>
            <a:r>
              <a:rPr kumimoji="1" lang="ja-JP" altLang="en-US" sz="1050" dirty="0" smtClean="0">
                <a:solidFill>
                  <a:schemeClr val="tx1"/>
                </a:solidFill>
                <a:latin typeface="+mj-ea"/>
                <a:ea typeface="+mj-ea"/>
              </a:rPr>
              <a:t>％</a:t>
            </a:r>
            <a:r>
              <a:rPr lang="ja-JP" altLang="en-US" sz="1050" dirty="0" smtClean="0">
                <a:solidFill>
                  <a:schemeClr val="tx1"/>
                </a:solidFill>
                <a:latin typeface="+mj-ea"/>
                <a:ea typeface="+mj-ea"/>
              </a:rPr>
              <a:t>、鉱山では</a:t>
            </a:r>
            <a:r>
              <a:rPr lang="en-US" altLang="ja-JP" sz="1050" dirty="0" smtClean="0">
                <a:solidFill>
                  <a:schemeClr val="tx1"/>
                </a:solidFill>
                <a:latin typeface="+mj-ea"/>
                <a:ea typeface="+mj-ea"/>
              </a:rPr>
              <a:t>64</a:t>
            </a:r>
            <a:r>
              <a:rPr lang="ja-JP" altLang="en-US" sz="1050" dirty="0" smtClean="0">
                <a:solidFill>
                  <a:schemeClr val="tx1"/>
                </a:solidFill>
                <a:latin typeface="+mj-ea"/>
                <a:ea typeface="+mj-ea"/>
              </a:rPr>
              <a:t>％でその平均額は工場では</a:t>
            </a:r>
            <a:r>
              <a:rPr lang="en-US" altLang="ja-JP" sz="1050" dirty="0" smtClean="0">
                <a:solidFill>
                  <a:schemeClr val="tx1"/>
                </a:solidFill>
                <a:latin typeface="+mj-ea"/>
                <a:ea typeface="+mj-ea"/>
              </a:rPr>
              <a:t>66</a:t>
            </a:r>
            <a:r>
              <a:rPr lang="ja-JP" altLang="en-US" sz="1050" dirty="0" smtClean="0">
                <a:solidFill>
                  <a:schemeClr val="tx1"/>
                </a:solidFill>
                <a:latin typeface="+mj-ea"/>
                <a:ea typeface="+mj-ea"/>
              </a:rPr>
              <a:t>円、鉱山では</a:t>
            </a:r>
            <a:r>
              <a:rPr lang="en-US" altLang="ja-JP" sz="1050" dirty="0" smtClean="0">
                <a:solidFill>
                  <a:schemeClr val="tx1"/>
                </a:solidFill>
                <a:latin typeface="+mj-ea"/>
                <a:ea typeface="+mj-ea"/>
              </a:rPr>
              <a:t>190</a:t>
            </a:r>
            <a:r>
              <a:rPr lang="ja-JP" altLang="en-US" sz="1050" dirty="0" smtClean="0">
                <a:solidFill>
                  <a:schemeClr val="tx1"/>
                </a:solidFill>
                <a:latin typeface="+mj-ea"/>
                <a:ea typeface="+mj-ea"/>
              </a:rPr>
              <a:t>円だった。</a:t>
            </a:r>
            <a:endParaRPr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労働組合の主張は、解雇反対と解雇が避けられない場合の解雇手当増額が中心であり、それに資本家負担の失業手当制度に加えたもの。現実に実施されていた失業救済事業については、自分たちに関わりのない制度として関心を示していなかった。</a:t>
            </a:r>
            <a:endParaRPr kumimoji="1" lang="en-US" altLang="ja-JP" sz="1050" dirty="0" smtClean="0">
              <a:solidFill>
                <a:schemeClr val="tx1"/>
              </a:solidFill>
              <a:latin typeface="+mj-ea"/>
              <a:ea typeface="+mj-ea"/>
            </a:endParaRPr>
          </a:p>
          <a:p>
            <a:endParaRPr kumimoji="1" lang="en-US" altLang="ja-JP" sz="1050" dirty="0" smtClean="0">
              <a:latin typeface="+mj-ea"/>
              <a:ea typeface="+mj-ea"/>
            </a:endParaRPr>
          </a:p>
          <a:p>
            <a:endParaRPr kumimoji="1" lang="ja-JP" altLang="en-US" sz="1050" dirty="0">
              <a:latin typeface="+mj-ea"/>
              <a:ea typeface="+mj-ea"/>
            </a:endParaRPr>
          </a:p>
        </p:txBody>
      </p:sp>
      <p:sp>
        <p:nvSpPr>
          <p:cNvPr id="9" name="正方形/長方形 8"/>
          <p:cNvSpPr/>
          <p:nvPr/>
        </p:nvSpPr>
        <p:spPr>
          <a:xfrm>
            <a:off x="332656" y="5508104"/>
            <a:ext cx="6048672" cy="1296144"/>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rPr>
              <a:t>1932</a:t>
            </a:r>
            <a:r>
              <a:rPr kumimoji="1" lang="ja-JP" altLang="en-US" sz="1050" dirty="0" smtClean="0">
                <a:solidFill>
                  <a:schemeClr val="tx1"/>
                </a:solidFill>
              </a:rPr>
              <a:t>年以降－日本経済の国際競争力を強化する方向で「産業協力」をすすめることにより、失業問題の再来を回避する認識となった。すなわち、世界恐慌の下で失業問題の再来を恐れる労働組合は、積極政策によって景気回復、輸出の増進、軍需工業化を進めつつあった高橋是清蔵相の積極財政方針の継続を望んだ。</a:t>
            </a:r>
            <a:endParaRPr kumimoji="1" lang="en-US" altLang="ja-JP" sz="1050" dirty="0" smtClean="0">
              <a:solidFill>
                <a:schemeClr val="tx1"/>
              </a:solidFill>
            </a:endParaRPr>
          </a:p>
          <a:p>
            <a:r>
              <a:rPr lang="ja-JP" altLang="en-US" sz="1050" dirty="0" smtClean="0">
                <a:solidFill>
                  <a:schemeClr val="tx1"/>
                </a:solidFill>
              </a:rPr>
              <a:t>　←左翼的労働組合が弾圧により息の根を止められつつあった。</a:t>
            </a:r>
            <a:endParaRPr lang="en-US" altLang="ja-JP" sz="1050" dirty="0" smtClean="0">
              <a:solidFill>
                <a:schemeClr val="tx1"/>
              </a:solidFill>
            </a:endParaRPr>
          </a:p>
          <a:p>
            <a:r>
              <a:rPr kumimoji="1" lang="ja-JP" altLang="en-US" sz="1050" dirty="0" smtClean="0">
                <a:solidFill>
                  <a:schemeClr val="tx1"/>
                </a:solidFill>
              </a:rPr>
              <a:t>　←残存した労働組合が従来の原則的立場を修正して、実利的判断を提示することが容易となる。</a:t>
            </a:r>
            <a:endParaRPr kumimoji="1" lang="ja-JP" altLang="en-US" sz="1050" dirty="0">
              <a:solidFill>
                <a:schemeClr val="tx1"/>
              </a:solidFill>
            </a:endParaRPr>
          </a:p>
        </p:txBody>
      </p:sp>
      <p:sp>
        <p:nvSpPr>
          <p:cNvPr id="10" name="角丸四角形 9"/>
          <p:cNvSpPr/>
          <p:nvPr/>
        </p:nvSpPr>
        <p:spPr>
          <a:xfrm>
            <a:off x="260648" y="683568"/>
            <a:ext cx="6192688" cy="648072"/>
          </a:xfrm>
          <a:prstGeom prst="round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latin typeface="+mj-ea"/>
              </a:rPr>
              <a:t>第</a:t>
            </a:r>
            <a:r>
              <a:rPr lang="en-US" altLang="ja-JP" sz="1050" dirty="0" smtClean="0">
                <a:solidFill>
                  <a:schemeClr val="tx1"/>
                </a:solidFill>
                <a:latin typeface="+mj-ea"/>
              </a:rPr>
              <a:t>1</a:t>
            </a:r>
            <a:r>
              <a:rPr lang="ja-JP" altLang="en-US" sz="1050" dirty="0" smtClean="0">
                <a:solidFill>
                  <a:schemeClr val="tx1"/>
                </a:solidFill>
                <a:latin typeface="+mj-ea"/>
              </a:rPr>
              <a:t>次世界大戦までの労働運動は、失業対策について特段の要求していない。大戦期には求人が多く、労働者の企業間異動が頻繁だった。失業対策の必要性は自覚されていない。さらに女工は解雇対象になりやすかったが、ほとんど未組織だった。</a:t>
            </a:r>
            <a:endParaRPr lang="ja-JP" altLang="en-US" sz="1050" dirty="0">
              <a:solidFill>
                <a:schemeClr val="tx1"/>
              </a:solidFill>
              <a:latin typeface="+mj-ea"/>
            </a:endParaRPr>
          </a:p>
        </p:txBody>
      </p:sp>
      <p:sp>
        <p:nvSpPr>
          <p:cNvPr id="8" name="正方形/長方形 7"/>
          <p:cNvSpPr/>
          <p:nvPr/>
        </p:nvSpPr>
        <p:spPr>
          <a:xfrm>
            <a:off x="476672" y="5364088"/>
            <a:ext cx="2232248" cy="216024"/>
          </a:xfrm>
          <a:prstGeom prst="rect">
            <a:avLst/>
          </a:prstGeom>
          <a:solidFill>
            <a:schemeClr val="accent3">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rPr>
              <a:t>要求転換</a:t>
            </a:r>
            <a:r>
              <a:rPr kumimoji="1" lang="en-US" altLang="ja-JP" sz="1050" dirty="0" smtClean="0">
                <a:solidFill>
                  <a:schemeClr val="tx1"/>
                </a:solidFill>
              </a:rPr>
              <a:t>(</a:t>
            </a:r>
            <a:r>
              <a:rPr kumimoji="1" lang="ja-JP" altLang="en-US" sz="1050" dirty="0" smtClean="0">
                <a:solidFill>
                  <a:schemeClr val="tx1"/>
                </a:solidFill>
              </a:rPr>
              <a:t>大政翼賛会</a:t>
            </a:r>
            <a:r>
              <a:rPr lang="ja-JP" altLang="en-US" sz="1050" dirty="0" smtClean="0">
                <a:solidFill>
                  <a:schemeClr val="tx1"/>
                </a:solidFill>
              </a:rPr>
              <a:t>化</a:t>
            </a:r>
            <a:r>
              <a:rPr kumimoji="1" lang="ja-JP" altLang="en-US" sz="1050" dirty="0" smtClean="0">
                <a:solidFill>
                  <a:schemeClr val="tx1"/>
                </a:solidFill>
              </a:rPr>
              <a:t>－</a:t>
            </a:r>
            <a:r>
              <a:rPr kumimoji="1" lang="en-US" altLang="ja-JP" sz="1050" dirty="0" err="1" smtClean="0">
                <a:solidFill>
                  <a:schemeClr val="tx1"/>
                </a:solidFill>
              </a:rPr>
              <a:t>ryo</a:t>
            </a:r>
            <a:r>
              <a:rPr kumimoji="1" lang="en-US" altLang="ja-JP" sz="1050" dirty="0" smtClean="0">
                <a:solidFill>
                  <a:schemeClr val="tx1"/>
                </a:solidFill>
              </a:rPr>
              <a:t>)</a:t>
            </a:r>
            <a:endParaRPr kumimoji="1" lang="ja-JP" altLang="en-US" sz="1050" dirty="0">
              <a:solidFill>
                <a:schemeClr val="tx1"/>
              </a:solidFill>
            </a:endParaRPr>
          </a:p>
        </p:txBody>
      </p:sp>
      <p:graphicFrame>
        <p:nvGraphicFramePr>
          <p:cNvPr id="11" name="表 10"/>
          <p:cNvGraphicFramePr>
            <a:graphicFrameLocks noGrp="1"/>
          </p:cNvGraphicFramePr>
          <p:nvPr/>
        </p:nvGraphicFramePr>
        <p:xfrm>
          <a:off x="404664" y="7020272"/>
          <a:ext cx="5544616" cy="1714500"/>
        </p:xfrm>
        <a:graphic>
          <a:graphicData uri="http://schemas.openxmlformats.org/drawingml/2006/table">
            <a:tbl>
              <a:tblPr firstRow="1" bandRow="1">
                <a:tableStyleId>{5C22544A-7EE6-4342-B048-85BDC9FD1C3A}</a:tableStyleId>
              </a:tblPr>
              <a:tblGrid>
                <a:gridCol w="1152128"/>
                <a:gridCol w="4392488"/>
              </a:tblGrid>
              <a:tr h="370840">
                <a:tc>
                  <a:txBody>
                    <a:bodyPr/>
                    <a:lstStyle/>
                    <a:p>
                      <a:r>
                        <a:rPr kumimoji="1" lang="ja-JP" altLang="en-US" sz="1050" b="0" dirty="0" smtClean="0">
                          <a:solidFill>
                            <a:schemeClr val="tx1"/>
                          </a:solidFill>
                          <a:latin typeface="+mj-ea"/>
                          <a:ea typeface="+mj-ea"/>
                        </a:rPr>
                        <a:t>社会改良主義－桑田熊蔵</a:t>
                      </a:r>
                      <a:endParaRPr kumimoji="1" lang="ja-JP" altLang="en-US" sz="1050" b="0" dirty="0">
                        <a:solidFill>
                          <a:schemeClr val="tx1"/>
                        </a:solidFill>
                        <a:latin typeface="+mj-ea"/>
                        <a:ea typeface="+mj-ea"/>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dirty="0" smtClean="0">
                          <a:solidFill>
                            <a:schemeClr val="tx1"/>
                          </a:solidFill>
                          <a:latin typeface="+mj-ea"/>
                          <a:ea typeface="+mj-ea"/>
                        </a:rPr>
                        <a:t>社会政策学会の中心メンバー。「工場法と労働保険」のなかで「災厄保健－労災」「疾病保険－健康」「老廃保健－年金」をとりあげているが、失業保険には言及していない。その後も事例の紹介に止まっている。</a:t>
                      </a:r>
                      <a:endParaRPr kumimoji="1" lang="ja-JP" altLang="en-US" sz="105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kumimoji="1" lang="ja-JP" altLang="en-US" sz="1050" b="0" dirty="0" smtClean="0">
                          <a:solidFill>
                            <a:schemeClr val="tx1"/>
                          </a:solidFill>
                          <a:latin typeface="+mj-ea"/>
                          <a:ea typeface="+mj-ea"/>
                        </a:rPr>
                        <a:t>永井亨</a:t>
                      </a:r>
                      <a:r>
                        <a:rPr kumimoji="1" lang="en-US" altLang="ja-JP" sz="1050" b="0" dirty="0" smtClean="0">
                          <a:solidFill>
                            <a:schemeClr val="tx1"/>
                          </a:solidFill>
                          <a:latin typeface="+mj-ea"/>
                          <a:ea typeface="+mj-ea"/>
                        </a:rPr>
                        <a:t>(1923</a:t>
                      </a:r>
                      <a:r>
                        <a:rPr kumimoji="1" lang="ja-JP" altLang="en-US" sz="1050" b="0" dirty="0" smtClean="0">
                          <a:solidFill>
                            <a:schemeClr val="tx1"/>
                          </a:solidFill>
                          <a:latin typeface="+mj-ea"/>
                          <a:ea typeface="+mj-ea"/>
                        </a:rPr>
                        <a:t>年</a:t>
                      </a:r>
                      <a:r>
                        <a:rPr kumimoji="1" lang="en-US" altLang="ja-JP" sz="1050" b="0" dirty="0" smtClean="0">
                          <a:solidFill>
                            <a:schemeClr val="tx1"/>
                          </a:solidFill>
                          <a:latin typeface="+mj-ea"/>
                          <a:ea typeface="+mj-ea"/>
                        </a:rPr>
                        <a:t>)</a:t>
                      </a:r>
                      <a:endParaRPr kumimoji="1" lang="ja-JP" altLang="en-US" sz="1050" b="0" dirty="0">
                        <a:solidFill>
                          <a:schemeClr val="tx1"/>
                        </a:solidFill>
                        <a:latin typeface="+mj-ea"/>
                        <a:ea typeface="+mj-ea"/>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dirty="0" smtClean="0">
                          <a:solidFill>
                            <a:schemeClr val="tx1"/>
                          </a:solidFill>
                          <a:latin typeface="+mj-ea"/>
                          <a:ea typeface="+mj-ea"/>
                        </a:rPr>
                        <a:t>「失業問題は救貧問題ではなく労働問題であり、個人的問題乃至一般的社会問題というよりは寧ろ産業問題乃至経済問題である。</a:t>
                      </a:r>
                      <a:endParaRPr kumimoji="1" lang="en-US" altLang="ja-JP" sz="1050" b="0" dirty="0" smtClean="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kumimoji="1" lang="ja-JP" altLang="en-US" sz="1050" b="0" dirty="0" smtClean="0">
                          <a:solidFill>
                            <a:schemeClr val="tx1"/>
                          </a:solidFill>
                          <a:latin typeface="+mj-ea"/>
                          <a:ea typeface="+mj-ea"/>
                        </a:rPr>
                        <a:t>国際労働協会</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（社会立法協会</a:t>
                      </a:r>
                      <a:r>
                        <a:rPr kumimoji="1" lang="en-US" altLang="ja-JP" sz="1050" b="0" dirty="0" smtClean="0">
                          <a:solidFill>
                            <a:schemeClr val="tx1"/>
                          </a:solidFill>
                          <a:latin typeface="+mj-ea"/>
                          <a:ea typeface="+mj-ea"/>
                        </a:rPr>
                        <a:t>)</a:t>
                      </a:r>
                      <a:endParaRPr kumimoji="1" lang="ja-JP" altLang="en-US" sz="1050" b="0" dirty="0">
                        <a:solidFill>
                          <a:schemeClr val="tx1"/>
                        </a:solidFill>
                        <a:latin typeface="+mj-ea"/>
                        <a:ea typeface="+mj-ea"/>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dirty="0" smtClean="0">
                          <a:solidFill>
                            <a:schemeClr val="tx1"/>
                          </a:solidFill>
                          <a:latin typeface="+mj-ea"/>
                          <a:ea typeface="+mj-ea"/>
                        </a:rPr>
                        <a:t>官僚、学者、財界人、労働組合運動化ラの緩やかな組織。</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失業保険構想</a:t>
                      </a:r>
                      <a:r>
                        <a:rPr kumimoji="1" lang="en-US" altLang="ja-JP" sz="1050" b="0" dirty="0" smtClean="0">
                          <a:solidFill>
                            <a:schemeClr val="tx1"/>
                          </a:solidFill>
                          <a:latin typeface="+mj-ea"/>
                          <a:ea typeface="+mj-ea"/>
                        </a:rPr>
                        <a:t>(1926</a:t>
                      </a:r>
                      <a:r>
                        <a:rPr kumimoji="1" lang="ja-JP" altLang="en-US" sz="1050" b="0" dirty="0" smtClean="0">
                          <a:solidFill>
                            <a:schemeClr val="tx1"/>
                          </a:solidFill>
                          <a:latin typeface="+mj-ea"/>
                          <a:ea typeface="+mj-ea"/>
                        </a:rPr>
                        <a:t>年</a:t>
                      </a:r>
                      <a:r>
                        <a:rPr kumimoji="1" lang="en-US" altLang="ja-JP" sz="1050" b="0" dirty="0" smtClean="0">
                          <a:solidFill>
                            <a:schemeClr val="tx1"/>
                          </a:solidFill>
                          <a:latin typeface="+mj-ea"/>
                          <a:ea typeface="+mj-ea"/>
                        </a:rPr>
                        <a:t>)</a:t>
                      </a:r>
                    </a:p>
                    <a:p>
                      <a:r>
                        <a:rPr kumimoji="1" lang="ja-JP" altLang="en-US" sz="1050" b="0" dirty="0" smtClean="0">
                          <a:solidFill>
                            <a:schemeClr val="tx1"/>
                          </a:solidFill>
                          <a:latin typeface="+mj-ea"/>
                          <a:ea typeface="+mj-ea"/>
                        </a:rPr>
                        <a:t>第</a:t>
                      </a:r>
                      <a:r>
                        <a:rPr kumimoji="1" lang="en-US" altLang="ja-JP" sz="1050" b="0" dirty="0" smtClean="0">
                          <a:solidFill>
                            <a:schemeClr val="tx1"/>
                          </a:solidFill>
                          <a:latin typeface="+mj-ea"/>
                          <a:ea typeface="+mj-ea"/>
                        </a:rPr>
                        <a:t>1</a:t>
                      </a:r>
                      <a:r>
                        <a:rPr kumimoji="1" lang="ja-JP" altLang="en-US" sz="1050" b="0" dirty="0" smtClean="0">
                          <a:solidFill>
                            <a:schemeClr val="tx1"/>
                          </a:solidFill>
                          <a:latin typeface="+mj-ea"/>
                          <a:ea typeface="+mj-ea"/>
                        </a:rPr>
                        <a:t>段階→任意保険の援助、強制貯蓄の実施及び国立強制保険の準備</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第</a:t>
                      </a:r>
                      <a:r>
                        <a:rPr kumimoji="1" lang="en-US" altLang="ja-JP" sz="1050" b="0" dirty="0" smtClean="0">
                          <a:solidFill>
                            <a:schemeClr val="tx1"/>
                          </a:solidFill>
                          <a:latin typeface="+mj-ea"/>
                          <a:ea typeface="+mj-ea"/>
                        </a:rPr>
                        <a:t>2</a:t>
                      </a:r>
                      <a:r>
                        <a:rPr kumimoji="1" lang="ja-JP" altLang="en-US" sz="1050" b="0" dirty="0" smtClean="0">
                          <a:solidFill>
                            <a:schemeClr val="tx1"/>
                          </a:solidFill>
                          <a:latin typeface="+mj-ea"/>
                          <a:ea typeface="+mj-ea"/>
                        </a:rPr>
                        <a:t>段階→</a:t>
                      </a:r>
                      <a:r>
                        <a:rPr kumimoji="1" lang="ja-JP" altLang="en-US" sz="1050" b="0" kern="1200" dirty="0" smtClean="0">
                          <a:solidFill>
                            <a:schemeClr val="tx1"/>
                          </a:solidFill>
                          <a:latin typeface="+mj-ea"/>
                          <a:ea typeface="+mn-ea"/>
                          <a:cs typeface="+mn-cs"/>
                        </a:rPr>
                        <a:t>国立強制保険制度の開始と其拡張</a:t>
                      </a:r>
                      <a:endParaRPr kumimoji="1" lang="ja-JP" altLang="en-US" sz="105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5"/>
          </p:nvPr>
        </p:nvSpPr>
        <p:spPr/>
        <p:txBody>
          <a:bodyPr/>
          <a:lstStyle/>
          <a:p>
            <a:fld id="{1AD93096-5B34-4342-9326-69289CEAE4C2}" type="slidenum">
              <a:rPr lang="en-US" altLang="ja-JP" smtClean="0"/>
              <a:pPr/>
              <a:t>12</a:t>
            </a:fld>
            <a:endParaRPr kumimoji="1" lang="ja-JP" altLang="en-US"/>
          </a:p>
        </p:txBody>
      </p:sp>
      <p:graphicFrame>
        <p:nvGraphicFramePr>
          <p:cNvPr id="5" name="表 4"/>
          <p:cNvGraphicFramePr>
            <a:graphicFrameLocks noGrp="1"/>
          </p:cNvGraphicFramePr>
          <p:nvPr/>
        </p:nvGraphicFramePr>
        <p:xfrm>
          <a:off x="404664" y="683568"/>
          <a:ext cx="6120680" cy="8079784"/>
        </p:xfrm>
        <a:graphic>
          <a:graphicData uri="http://schemas.openxmlformats.org/drawingml/2006/table">
            <a:tbl>
              <a:tblPr>
                <a:tableStyleId>{5C22544A-7EE6-4342-B048-85BDC9FD1C3A}</a:tableStyleId>
              </a:tblPr>
              <a:tblGrid>
                <a:gridCol w="1368152"/>
                <a:gridCol w="4752528"/>
              </a:tblGrid>
              <a:tr h="756084">
                <a:tc row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kern="1200" dirty="0" smtClean="0">
                        <a:solidFill>
                          <a:schemeClr val="tx1"/>
                        </a:solidFill>
                        <a:latin typeface="ＭＳ Ｐゴシック" pitchFamily="50" charset="-128"/>
                        <a:ea typeface="ＭＳ Ｐゴシック" pitchFamily="50"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kern="1200" dirty="0" smtClean="0">
                          <a:solidFill>
                            <a:schemeClr val="tx1"/>
                          </a:solidFill>
                          <a:latin typeface="ＭＳ Ｐゴシック" pitchFamily="50" charset="-128"/>
                          <a:ea typeface="ＭＳ Ｐゴシック" pitchFamily="50" charset="-128"/>
                          <a:cs typeface="+mn-cs"/>
                        </a:rPr>
                        <a:t>冬期失業救済事業</a:t>
                      </a:r>
                      <a:r>
                        <a:rPr kumimoji="1" lang="en-US" altLang="ja-JP" sz="1050" b="0" kern="1200" dirty="0" smtClean="0">
                          <a:solidFill>
                            <a:schemeClr val="tx1"/>
                          </a:solidFill>
                          <a:latin typeface="+mj-ea"/>
                          <a:ea typeface="+mn-ea"/>
                          <a:cs typeface="+mn-cs"/>
                        </a:rPr>
                        <a:t>(1925</a:t>
                      </a:r>
                      <a:r>
                        <a:rPr kumimoji="1" lang="ja-JP" altLang="en-US" sz="1050" b="0" kern="1200" dirty="0" smtClean="0">
                          <a:solidFill>
                            <a:schemeClr val="tx1"/>
                          </a:solidFill>
                          <a:latin typeface="+mj-ea"/>
                          <a:ea typeface="+mn-ea"/>
                          <a:cs typeface="+mn-cs"/>
                        </a:rPr>
                        <a:t>～</a:t>
                      </a:r>
                      <a:r>
                        <a:rPr kumimoji="1" lang="en-US" altLang="ja-JP" sz="1050" b="0" kern="1200" dirty="0" smtClean="0">
                          <a:solidFill>
                            <a:schemeClr val="tx1"/>
                          </a:solidFill>
                          <a:latin typeface="+mj-ea"/>
                          <a:ea typeface="+mn-ea"/>
                          <a:cs typeface="+mn-cs"/>
                        </a:rPr>
                        <a:t>28</a:t>
                      </a:r>
                      <a:r>
                        <a:rPr kumimoji="1" lang="ja-JP" altLang="en-US" sz="1050" b="0" kern="1200" dirty="0" smtClean="0">
                          <a:solidFill>
                            <a:schemeClr val="tx1"/>
                          </a:solidFill>
                          <a:latin typeface="+mj-ea"/>
                          <a:ea typeface="+mn-ea"/>
                          <a:cs typeface="+mn-cs"/>
                        </a:rPr>
                        <a:t>年度</a:t>
                      </a:r>
                      <a:r>
                        <a:rPr kumimoji="1" lang="en-US" altLang="ja-JP" sz="1050" b="0" kern="1200" dirty="0" smtClean="0">
                          <a:solidFill>
                            <a:schemeClr val="tx1"/>
                          </a:solidFill>
                          <a:latin typeface="+mj-ea"/>
                          <a:ea typeface="+mn-ea"/>
                          <a:cs typeface="+mn-cs"/>
                        </a:rPr>
                        <a:t>)</a:t>
                      </a:r>
                      <a:endParaRPr kumimoji="1" lang="ja-JP" altLang="en-US" sz="1050" b="0" kern="1200" dirty="0" smtClean="0">
                        <a:solidFill>
                          <a:schemeClr val="tx1"/>
                        </a:solidFill>
                        <a:latin typeface="+mj-ea"/>
                        <a:ea typeface="+mn-ea"/>
                        <a:cs typeface="+mn-cs"/>
                      </a:endParaRPr>
                    </a:p>
                    <a:p>
                      <a:endParaRPr kumimoji="1" lang="ja-JP" altLang="en-US" sz="1050" b="0" dirty="0">
                        <a:solidFill>
                          <a:schemeClr val="tx1"/>
                        </a:solidFill>
                      </a:endParaRPr>
                    </a:p>
                    <a:p>
                      <a:r>
                        <a:rPr kumimoji="1" lang="ja-JP" altLang="en-US" sz="1050" b="0" dirty="0" smtClean="0">
                          <a:solidFill>
                            <a:schemeClr val="tx1"/>
                          </a:solidFill>
                          <a:latin typeface="+mj-ea"/>
                          <a:ea typeface="+mj-ea"/>
                        </a:rPr>
                        <a:t>　　　　</a:t>
                      </a:r>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　事業のしくみ</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－季節的な事業にとどまると想定－</a:t>
                      </a:r>
                      <a:endParaRPr kumimoji="1" lang="ja-JP" altLang="en-US" sz="1050" b="0" dirty="0">
                        <a:solidFill>
                          <a:schemeClr val="tx1"/>
                        </a:solidFill>
                        <a:latin typeface="+mj-ea"/>
                        <a:ea typeface="+mj-ea"/>
                      </a:endParaRPr>
                    </a:p>
                    <a:p>
                      <a:pPr marL="0" marR="0" indent="0" algn="r" defTabSz="914400" rtl="0" eaLnBrk="1" fontAlgn="auto" latinLnBrk="0" hangingPunct="1">
                        <a:lnSpc>
                          <a:spcPct val="100000"/>
                        </a:lnSpc>
                        <a:spcBef>
                          <a:spcPts val="0"/>
                        </a:spcBef>
                        <a:spcAft>
                          <a:spcPts val="0"/>
                        </a:spcAft>
                        <a:buClrTx/>
                        <a:buSzTx/>
                        <a:buFontTx/>
                        <a:buNone/>
                        <a:tabLst/>
                        <a:defRPr/>
                      </a:pPr>
                      <a:endParaRPr kumimoji="1" lang="en-US" altLang="ja-JP" sz="1050" b="0" dirty="0" smtClean="0">
                        <a:solidFill>
                          <a:schemeClr val="tx1"/>
                        </a:solidFill>
                        <a:latin typeface="+mj-ea"/>
                        <a:ea typeface="+mj-ea"/>
                      </a:endParaRPr>
                    </a:p>
                    <a:p>
                      <a:pPr marL="0" marR="0" indent="0" algn="r" defTabSz="914400" rtl="0" eaLnBrk="1" fontAlgn="auto" latinLnBrk="0" hangingPunct="1">
                        <a:lnSpc>
                          <a:spcPct val="100000"/>
                        </a:lnSpc>
                        <a:spcBef>
                          <a:spcPts val="0"/>
                        </a:spcBef>
                        <a:spcAft>
                          <a:spcPts val="0"/>
                        </a:spcAft>
                        <a:buClrTx/>
                        <a:buSzTx/>
                        <a:buFontTx/>
                        <a:buNone/>
                        <a:tabLst/>
                        <a:defRPr/>
                      </a:pPr>
                      <a:endParaRPr kumimoji="1" lang="en-US" altLang="ja-JP" sz="1050" b="0" dirty="0" smtClean="0">
                        <a:solidFill>
                          <a:schemeClr val="tx1"/>
                        </a:solidFill>
                        <a:latin typeface="+mj-ea"/>
                        <a:ea typeface="+mj-ea"/>
                      </a:endParaRPr>
                    </a:p>
                    <a:p>
                      <a:pPr marL="0" marR="0" indent="0" algn="r" defTabSz="914400" rtl="0" eaLnBrk="1" fontAlgn="auto" latinLnBrk="0" hangingPunct="1">
                        <a:lnSpc>
                          <a:spcPct val="100000"/>
                        </a:lnSpc>
                        <a:spcBef>
                          <a:spcPts val="0"/>
                        </a:spcBef>
                        <a:spcAft>
                          <a:spcPts val="0"/>
                        </a:spcAft>
                        <a:buClrTx/>
                        <a:buSzTx/>
                        <a:buFontTx/>
                        <a:buNone/>
                        <a:tabLst/>
                        <a:defRPr/>
                      </a:pPr>
                      <a:endParaRPr kumimoji="1" lang="en-US" altLang="ja-JP" sz="1050" b="0" dirty="0" smtClean="0">
                        <a:solidFill>
                          <a:schemeClr val="tx1"/>
                        </a:solidFill>
                        <a:latin typeface="+mj-ea"/>
                        <a:ea typeface="+mj-ea"/>
                      </a:endParaRPr>
                    </a:p>
                    <a:p>
                      <a:pPr marL="0" marR="0" indent="0" algn="r" defTabSz="914400" rtl="0" eaLnBrk="1" fontAlgn="auto" latinLnBrk="0" hangingPunct="1">
                        <a:lnSpc>
                          <a:spcPct val="100000"/>
                        </a:lnSpc>
                        <a:spcBef>
                          <a:spcPts val="0"/>
                        </a:spcBef>
                        <a:spcAft>
                          <a:spcPts val="0"/>
                        </a:spcAft>
                        <a:buClrTx/>
                        <a:buSzTx/>
                        <a:buFontTx/>
                        <a:buNone/>
                        <a:tabLst/>
                        <a:defRPr/>
                      </a:pPr>
                      <a:endParaRPr kumimoji="1" lang="en-US" altLang="ja-JP" sz="1050" b="0" dirty="0" smtClean="0">
                        <a:solidFill>
                          <a:schemeClr val="tx1"/>
                        </a:solidFill>
                        <a:latin typeface="+mj-ea"/>
                        <a:ea typeface="+mj-ea"/>
                      </a:endParaRPr>
                    </a:p>
                    <a:p>
                      <a:pPr marL="0" marR="0" indent="0" algn="r" defTabSz="914400" rtl="0" eaLnBrk="1" fontAlgn="auto" latinLnBrk="0" hangingPunct="1">
                        <a:lnSpc>
                          <a:spcPct val="100000"/>
                        </a:lnSpc>
                        <a:spcBef>
                          <a:spcPts val="0"/>
                        </a:spcBef>
                        <a:spcAft>
                          <a:spcPts val="0"/>
                        </a:spcAft>
                        <a:buClrTx/>
                        <a:buSzTx/>
                        <a:buFontTx/>
                        <a:buNone/>
                        <a:tabLst/>
                        <a:defRPr/>
                      </a:pPr>
                      <a:endParaRPr kumimoji="1" lang="en-US" altLang="ja-JP" sz="1050" b="0" dirty="0" smtClean="0">
                        <a:solidFill>
                          <a:schemeClr val="tx1"/>
                        </a:solidFill>
                        <a:latin typeface="+mj-ea"/>
                        <a:ea typeface="+mj-ea"/>
                      </a:endParaRPr>
                    </a:p>
                    <a:p>
                      <a:pPr marL="0" marR="0" indent="0" algn="r" defTabSz="914400" rtl="0" eaLnBrk="1" fontAlgn="auto" latinLnBrk="0" hangingPunct="1">
                        <a:lnSpc>
                          <a:spcPct val="100000"/>
                        </a:lnSpc>
                        <a:spcBef>
                          <a:spcPts val="0"/>
                        </a:spcBef>
                        <a:spcAft>
                          <a:spcPts val="0"/>
                        </a:spcAft>
                        <a:buClrTx/>
                        <a:buSzTx/>
                        <a:buFontTx/>
                        <a:buNone/>
                        <a:tabLst/>
                        <a:defRPr/>
                      </a:pPr>
                      <a:endParaRPr kumimoji="1" lang="en-US" altLang="ja-JP" sz="1050" b="0" dirty="0" smtClean="0">
                        <a:solidFill>
                          <a:schemeClr val="tx1"/>
                        </a:solidFill>
                        <a:latin typeface="+mj-ea"/>
                        <a:ea typeface="+mj-ea"/>
                      </a:endParaRPr>
                    </a:p>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050" b="0" dirty="0" smtClean="0">
                          <a:solidFill>
                            <a:schemeClr val="tx1"/>
                          </a:solidFill>
                          <a:latin typeface="+mj-ea"/>
                          <a:ea typeface="+mj-ea"/>
                        </a:rPr>
                        <a:t>4</a:t>
                      </a:r>
                      <a:r>
                        <a:rPr kumimoji="1" lang="ja-JP" altLang="en-US" sz="1050" b="0" dirty="0" smtClean="0">
                          <a:solidFill>
                            <a:schemeClr val="tx1"/>
                          </a:solidFill>
                          <a:latin typeface="+mj-ea"/>
                          <a:ea typeface="+mj-ea"/>
                        </a:rPr>
                        <a:t>年間の特徴から</a:t>
                      </a:r>
                      <a:endParaRPr kumimoji="1" lang="ja-JP" altLang="en-US" sz="1050" b="0" dirty="0">
                        <a:solidFill>
                          <a:schemeClr val="tx1"/>
                        </a:solidFill>
                        <a:latin typeface="+mj-ea"/>
                        <a:ea typeface="+mj-ea"/>
                      </a:endParaRPr>
                    </a:p>
                    <a:p>
                      <a:pPr algn="r"/>
                      <a:endParaRPr kumimoji="1" lang="en-US" altLang="ja-JP" sz="1050" b="0" dirty="0" smtClean="0">
                        <a:solidFill>
                          <a:schemeClr val="tx1"/>
                        </a:solidFill>
                        <a:latin typeface="+mj-ea"/>
                        <a:ea typeface="+mj-ea"/>
                      </a:endParaRPr>
                    </a:p>
                    <a:p>
                      <a:pPr algn="r"/>
                      <a:endParaRPr kumimoji="1" lang="en-US" altLang="ja-JP" sz="1050" b="0" dirty="0" smtClean="0">
                        <a:solidFill>
                          <a:schemeClr val="tx1"/>
                        </a:solidFill>
                        <a:latin typeface="+mj-ea"/>
                        <a:ea typeface="+mj-ea"/>
                      </a:endParaRPr>
                    </a:p>
                    <a:p>
                      <a:pPr algn="r"/>
                      <a:endParaRPr kumimoji="1" lang="en-US" altLang="ja-JP" sz="1050" b="0" dirty="0" smtClean="0">
                        <a:solidFill>
                          <a:schemeClr val="tx1"/>
                        </a:solidFill>
                        <a:latin typeface="+mj-ea"/>
                        <a:ea typeface="+mj-ea"/>
                      </a:endParaRPr>
                    </a:p>
                    <a:p>
                      <a:pPr algn="r"/>
                      <a:r>
                        <a:rPr kumimoji="1" lang="ja-JP" altLang="en-US" sz="1050" b="0" dirty="0" smtClean="0">
                          <a:solidFill>
                            <a:schemeClr val="tx1"/>
                          </a:solidFill>
                          <a:latin typeface="+mj-ea"/>
                          <a:ea typeface="+mj-ea"/>
                        </a:rPr>
                        <a:t>現場の争い</a:t>
                      </a:r>
                      <a:endParaRPr kumimoji="1" lang="ja-JP" altLang="en-US" sz="1050" b="0" dirty="0">
                        <a:solidFill>
                          <a:schemeClr val="tx1"/>
                        </a:solidFill>
                        <a:latin typeface="+mj-ea"/>
                        <a:ea typeface="+mj-ea"/>
                      </a:endParaRPr>
                    </a:p>
                    <a:p>
                      <a:pPr algn="r"/>
                      <a:r>
                        <a:rPr kumimoji="1" lang="ja-JP" altLang="en-US" sz="1050" b="0" dirty="0" smtClean="0">
                          <a:solidFill>
                            <a:schemeClr val="tx1"/>
                          </a:solidFill>
                          <a:latin typeface="+mj-ea"/>
                          <a:ea typeface="+mj-ea"/>
                        </a:rPr>
                        <a:t>適切な事業が限定</a:t>
                      </a:r>
                      <a:endParaRPr kumimoji="1" lang="en-US" altLang="ja-JP" sz="1050" b="0" dirty="0" smtClean="0">
                        <a:solidFill>
                          <a:schemeClr val="tx1"/>
                        </a:solidFill>
                        <a:latin typeface="+mj-ea"/>
                        <a:ea typeface="+mj-ea"/>
                      </a:endParaRPr>
                    </a:p>
                    <a:p>
                      <a:pPr algn="r"/>
                      <a:endParaRPr kumimoji="1" lang="en-US" altLang="ja-JP" sz="1050" b="0" dirty="0" smtClean="0">
                        <a:solidFill>
                          <a:schemeClr val="tx1"/>
                        </a:solidFill>
                        <a:latin typeface="+mj-ea"/>
                        <a:ea typeface="+mj-ea"/>
                      </a:endParaRPr>
                    </a:p>
                    <a:p>
                      <a:pPr algn="r"/>
                      <a:endParaRPr kumimoji="1" lang="en-US" altLang="ja-JP" sz="1050" b="0" dirty="0" smtClean="0">
                        <a:solidFill>
                          <a:schemeClr val="tx1"/>
                        </a:solidFill>
                        <a:latin typeface="+mj-ea"/>
                        <a:ea typeface="+mj-ea"/>
                      </a:endParaRPr>
                    </a:p>
                    <a:p>
                      <a:pPr algn="r"/>
                      <a:endParaRPr kumimoji="1" lang="en-US" altLang="ja-JP" sz="1050" b="0" dirty="0" smtClean="0">
                        <a:solidFill>
                          <a:schemeClr val="tx1"/>
                        </a:solidFill>
                        <a:latin typeface="+mj-ea"/>
                        <a:ea typeface="+mj-ea"/>
                      </a:endParaRPr>
                    </a:p>
                    <a:p>
                      <a:pPr algn="r"/>
                      <a:endParaRPr kumimoji="1" lang="en-US" altLang="ja-JP" sz="1050" b="0" dirty="0" smtClean="0">
                        <a:solidFill>
                          <a:schemeClr val="tx1"/>
                        </a:solidFill>
                        <a:latin typeface="+mj-ea"/>
                        <a:ea typeface="+mj-ea"/>
                      </a:endParaRPr>
                    </a:p>
                    <a:p>
                      <a:pPr algn="r"/>
                      <a:r>
                        <a:rPr kumimoji="1" lang="ja-JP" altLang="en-US" sz="1050" b="0" dirty="0" smtClean="0">
                          <a:solidFill>
                            <a:schemeClr val="tx1"/>
                          </a:solidFill>
                          <a:latin typeface="+mj-ea"/>
                          <a:ea typeface="+mj-ea"/>
                        </a:rPr>
                        <a:t>日雇失業者のみの救済</a:t>
                      </a:r>
                      <a:endParaRPr kumimoji="1" lang="en-US" altLang="ja-JP" sz="1050" b="0" dirty="0" smtClean="0">
                        <a:solidFill>
                          <a:schemeClr val="tx1"/>
                        </a:solidFill>
                        <a:latin typeface="ＭＳ Ｐゴシック" pitchFamily="50" charset="-128"/>
                        <a:ea typeface="ＭＳ Ｐゴシック" pitchFamily="50"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050" b="0" kern="1200" dirty="0" smtClean="0">
                        <a:solidFill>
                          <a:schemeClr val="tx1"/>
                        </a:solidFill>
                        <a:latin typeface="+mj-ea"/>
                        <a:ea typeface="+mn-ea"/>
                        <a:cs typeface="+mn-cs"/>
                        <a:sym typeface="Wingdings"/>
                      </a:endParaRPr>
                    </a:p>
                    <a:p>
                      <a:r>
                        <a:rPr kumimoji="1" lang="ja-JP" altLang="en-US" sz="1050" b="0" kern="1200" dirty="0" smtClean="0">
                          <a:solidFill>
                            <a:schemeClr val="tx1"/>
                          </a:solidFill>
                          <a:latin typeface="+mj-ea"/>
                          <a:ea typeface="+mn-ea"/>
                          <a:cs typeface="+mn-cs"/>
                          <a:sym typeface="Wingdings"/>
                        </a:rPr>
                        <a:t>日雇労働者－野宿、残飯漁りから集団的に集まるようになる。治安問題に直結し、行政当局は放置できなくなった。</a:t>
                      </a:r>
                      <a:r>
                        <a:rPr kumimoji="1" lang="en-US" altLang="ja-JP" sz="1050" b="0" kern="1200" dirty="0" smtClean="0">
                          <a:solidFill>
                            <a:schemeClr val="tx1"/>
                          </a:solidFill>
                          <a:latin typeface="+mj-ea"/>
                          <a:ea typeface="+mn-ea"/>
                          <a:cs typeface="+mn-cs"/>
                          <a:sym typeface="Wingdings"/>
                        </a:rPr>
                        <a:t>1920</a:t>
                      </a:r>
                      <a:r>
                        <a:rPr kumimoji="1" lang="ja-JP" altLang="en-US" sz="1050" b="0" kern="1200" dirty="0" smtClean="0">
                          <a:solidFill>
                            <a:schemeClr val="tx1"/>
                          </a:solidFill>
                          <a:latin typeface="+mj-ea"/>
                          <a:ea typeface="+mn-ea"/>
                          <a:cs typeface="+mn-cs"/>
                          <a:sym typeface="Wingdings"/>
                        </a:rPr>
                        <a:t>年代前半期、</a:t>
                      </a:r>
                      <a:r>
                        <a:rPr kumimoji="1" lang="en-US" altLang="ja-JP" sz="1050" b="0" kern="1200" dirty="0" smtClean="0">
                          <a:solidFill>
                            <a:schemeClr val="tx1"/>
                          </a:solidFill>
                          <a:latin typeface="+mj-ea"/>
                          <a:ea typeface="+mn-ea"/>
                          <a:cs typeface="+mn-cs"/>
                          <a:sym typeface="Wingdings"/>
                        </a:rPr>
                        <a:t>6</a:t>
                      </a:r>
                      <a:r>
                        <a:rPr kumimoji="1" lang="ja-JP" altLang="en-US" sz="1050" b="0" kern="1200" dirty="0" smtClean="0">
                          <a:solidFill>
                            <a:schemeClr val="tx1"/>
                          </a:solidFill>
                          <a:latin typeface="+mj-ea"/>
                          <a:ea typeface="+mn-ea"/>
                          <a:cs typeface="+mn-cs"/>
                          <a:sym typeface="Wingdings"/>
                        </a:rPr>
                        <a:t>大都市では一時的救済のために開始した臨時的収容所も炊き出しも止めることができなくなり、恒常的対策の必要性が認識された。</a:t>
                      </a:r>
                      <a:endParaRPr kumimoji="1" lang="en-US" altLang="ja-JP" sz="1050" b="0" kern="1200" dirty="0" smtClean="0">
                        <a:solidFill>
                          <a:schemeClr val="tx1"/>
                        </a:solidFill>
                        <a:latin typeface="+mj-ea"/>
                        <a:ea typeface="+mn-ea"/>
                        <a:cs typeface="+mn-cs"/>
                        <a:sym typeface="Wingdings"/>
                      </a:endParaRPr>
                    </a:p>
                    <a:p>
                      <a:r>
                        <a:rPr kumimoji="1" lang="ja-JP" altLang="en-US" sz="1050" b="0" kern="1200" dirty="0" smtClean="0">
                          <a:solidFill>
                            <a:schemeClr val="tx1"/>
                          </a:solidFill>
                          <a:latin typeface="+mj-ea"/>
                          <a:ea typeface="+mn-ea"/>
                          <a:cs typeface="+mn-cs"/>
                          <a:sym typeface="Wingdings"/>
                        </a:rPr>
                        <a:t>東京は、関東大震災</a:t>
                      </a:r>
                      <a:r>
                        <a:rPr kumimoji="1" lang="en-US" altLang="ja-JP" sz="1050" b="0" kern="1200" dirty="0" smtClean="0">
                          <a:solidFill>
                            <a:schemeClr val="tx1"/>
                          </a:solidFill>
                          <a:latin typeface="+mj-ea"/>
                          <a:ea typeface="+mn-ea"/>
                          <a:cs typeface="+mn-cs"/>
                          <a:sym typeface="Wingdings"/>
                        </a:rPr>
                        <a:t>(1923</a:t>
                      </a:r>
                      <a:r>
                        <a:rPr kumimoji="1" lang="ja-JP" altLang="en-US" sz="1050" b="0" kern="1200" dirty="0" smtClean="0">
                          <a:solidFill>
                            <a:schemeClr val="tx1"/>
                          </a:solidFill>
                          <a:latin typeface="+mj-ea"/>
                          <a:ea typeface="+mn-ea"/>
                          <a:cs typeface="+mn-cs"/>
                          <a:sym typeface="Wingdings"/>
                        </a:rPr>
                        <a:t>年）の処理に全国の日雇労働者が集まっていた。</a:t>
                      </a:r>
                      <a:r>
                        <a:rPr kumimoji="1" lang="en-US" altLang="ja-JP" sz="1050" b="0" kern="1200" dirty="0" smtClean="0">
                          <a:solidFill>
                            <a:schemeClr val="tx1"/>
                          </a:solidFill>
                          <a:latin typeface="+mj-ea"/>
                          <a:ea typeface="+mn-ea"/>
                          <a:cs typeface="+mn-cs"/>
                          <a:sym typeface="Wingdings"/>
                        </a:rPr>
                        <a:t>1924</a:t>
                      </a:r>
                      <a:r>
                        <a:rPr kumimoji="1" lang="ja-JP" altLang="en-US" sz="1050" b="0" kern="1200" dirty="0" smtClean="0">
                          <a:solidFill>
                            <a:schemeClr val="tx1"/>
                          </a:solidFill>
                          <a:latin typeface="+mj-ea"/>
                          <a:ea typeface="+mn-ea"/>
                          <a:cs typeface="+mn-cs"/>
                          <a:sym typeface="Wingdings"/>
                        </a:rPr>
                        <a:t>年には緊急作業が一段落し、就労日数が減少した。</a:t>
                      </a:r>
                      <a:endParaRPr kumimoji="1" lang="en-US" altLang="ja-JP" sz="1050" b="0" kern="1200" dirty="0" smtClean="0">
                        <a:solidFill>
                          <a:schemeClr val="tx1"/>
                        </a:solidFill>
                        <a:latin typeface="+mj-ea"/>
                        <a:ea typeface="+mn-ea"/>
                        <a:cs typeface="+mn-cs"/>
                        <a:sym typeface="Wingdings"/>
                      </a:endParaRPr>
                    </a:p>
                    <a:p>
                      <a:r>
                        <a:rPr kumimoji="1" lang="ja-JP" altLang="en-US" sz="1050" b="0" kern="1200" dirty="0" smtClean="0">
                          <a:solidFill>
                            <a:schemeClr val="tx1"/>
                          </a:solidFill>
                          <a:latin typeface="+mj-ea"/>
                          <a:ea typeface="+mn-ea"/>
                          <a:cs typeface="+mn-cs"/>
                          <a:sym typeface="Wingdings"/>
                        </a:rPr>
                        <a:t>内務省が</a:t>
                      </a:r>
                      <a:r>
                        <a:rPr kumimoji="1" lang="en-US" altLang="ja-JP" sz="1050" b="0" kern="1200" dirty="0" smtClean="0">
                          <a:solidFill>
                            <a:schemeClr val="tx1"/>
                          </a:solidFill>
                          <a:latin typeface="+mj-ea"/>
                          <a:ea typeface="+mn-ea"/>
                          <a:cs typeface="+mn-cs"/>
                          <a:sym typeface="Wingdings"/>
                        </a:rPr>
                        <a:t>1925</a:t>
                      </a:r>
                      <a:r>
                        <a:rPr kumimoji="1" lang="ja-JP" altLang="en-US" sz="1050" b="0" kern="1200" dirty="0" smtClean="0">
                          <a:solidFill>
                            <a:schemeClr val="tx1"/>
                          </a:solidFill>
                          <a:latin typeface="+mj-ea"/>
                          <a:ea typeface="+mn-ea"/>
                          <a:cs typeface="+mn-cs"/>
                          <a:sym typeface="Wingdings"/>
                        </a:rPr>
                        <a:t>年、</a:t>
                      </a:r>
                      <a:r>
                        <a:rPr kumimoji="1" lang="en-US" altLang="ja-JP" sz="1050" b="0" kern="1200" dirty="0" smtClean="0">
                          <a:solidFill>
                            <a:schemeClr val="tx1"/>
                          </a:solidFill>
                          <a:latin typeface="+mj-ea"/>
                          <a:ea typeface="+mn-ea"/>
                          <a:cs typeface="+mn-cs"/>
                          <a:sym typeface="Wingdings"/>
                        </a:rPr>
                        <a:t>6</a:t>
                      </a:r>
                      <a:r>
                        <a:rPr kumimoji="1" lang="ja-JP" altLang="en-US" sz="1050" b="0" kern="1200" dirty="0" smtClean="0">
                          <a:solidFill>
                            <a:schemeClr val="tx1"/>
                          </a:solidFill>
                          <a:latin typeface="+mj-ea"/>
                          <a:ea typeface="+mn-ea"/>
                          <a:cs typeface="+mn-cs"/>
                          <a:sym typeface="Wingdings"/>
                        </a:rPr>
                        <a:t>大都市で市の公共事業に雇用した場合、賃金の半額助成方式を開始した。内務省予備費</a:t>
                      </a:r>
                      <a:r>
                        <a:rPr kumimoji="1" lang="en-US" altLang="ja-JP" sz="1050" b="0" kern="1200" dirty="0" smtClean="0">
                          <a:solidFill>
                            <a:schemeClr val="tx1"/>
                          </a:solidFill>
                          <a:latin typeface="+mj-ea"/>
                          <a:ea typeface="+mn-ea"/>
                          <a:cs typeface="+mn-cs"/>
                          <a:sym typeface="Wingdings"/>
                        </a:rPr>
                        <a:t>130</a:t>
                      </a:r>
                      <a:r>
                        <a:rPr kumimoji="1" lang="ja-JP" altLang="en-US" sz="1050" b="0" kern="1200" dirty="0" smtClean="0">
                          <a:solidFill>
                            <a:schemeClr val="tx1"/>
                          </a:solidFill>
                          <a:latin typeface="+mj-ea"/>
                          <a:ea typeface="+mn-ea"/>
                          <a:cs typeface="+mn-cs"/>
                          <a:sym typeface="Wingdings"/>
                        </a:rPr>
                        <a:t>万円。</a:t>
                      </a:r>
                      <a:endParaRPr kumimoji="1" lang="en-US" altLang="ja-JP" sz="1050" b="0" kern="1200" dirty="0" smtClean="0">
                        <a:solidFill>
                          <a:schemeClr val="tx1"/>
                        </a:solidFill>
                        <a:latin typeface="+mj-ea"/>
                        <a:ea typeface="+mn-ea"/>
                        <a:cs typeface="+mn-cs"/>
                        <a:sym typeface="Wingdings"/>
                      </a:endParaRPr>
                    </a:p>
                    <a:p>
                      <a:r>
                        <a:rPr kumimoji="1" lang="ja-JP" altLang="en-US" sz="1050" b="0" kern="1200" dirty="0" smtClean="0">
                          <a:solidFill>
                            <a:schemeClr val="tx1"/>
                          </a:solidFill>
                          <a:latin typeface="+mj-ea"/>
                          <a:ea typeface="+mn-ea"/>
                          <a:cs typeface="+mn-cs"/>
                          <a:sym typeface="Wingdings"/>
                        </a:rPr>
                        <a:t>若槻内閣声明－「一般的に事業を起こして失業者を吸収する意義ではなく」</a:t>
                      </a:r>
                      <a:r>
                        <a:rPr kumimoji="1" lang="en-US" altLang="ja-JP" sz="1050" b="0" kern="1200" dirty="0" smtClean="0">
                          <a:solidFill>
                            <a:schemeClr val="tx1"/>
                          </a:solidFill>
                          <a:latin typeface="+mj-ea"/>
                          <a:ea typeface="+mn-ea"/>
                          <a:cs typeface="+mn-cs"/>
                          <a:sym typeface="Wingdings"/>
                        </a:rPr>
                        <a:t>‥</a:t>
                      </a:r>
                      <a:r>
                        <a:rPr kumimoji="1" lang="ja-JP" altLang="en-US" sz="1050" b="0" kern="1200" dirty="0" smtClean="0">
                          <a:solidFill>
                            <a:schemeClr val="tx1"/>
                          </a:solidFill>
                          <a:latin typeface="+mj-ea"/>
                          <a:ea typeface="+mn-ea"/>
                          <a:cs typeface="+mn-cs"/>
                          <a:sym typeface="Wingdings"/>
                        </a:rPr>
                        <a:t>「失業の為に真に生活困難ななるものの救助に代</a:t>
                      </a:r>
                      <a:r>
                        <a:rPr kumimoji="1" lang="ja-JP" altLang="en-US" sz="1050" b="0" kern="1200" dirty="0" err="1" smtClean="0">
                          <a:solidFill>
                            <a:schemeClr val="tx1"/>
                          </a:solidFill>
                          <a:latin typeface="+mj-ea"/>
                          <a:ea typeface="+mn-ea"/>
                          <a:cs typeface="+mn-cs"/>
                          <a:sym typeface="Wingdings"/>
                        </a:rPr>
                        <a:t>ゆる</a:t>
                      </a:r>
                      <a:r>
                        <a:rPr kumimoji="1" lang="ja-JP" altLang="en-US" sz="1050" b="0" kern="1200" dirty="0" smtClean="0">
                          <a:solidFill>
                            <a:schemeClr val="tx1"/>
                          </a:solidFill>
                          <a:latin typeface="+mj-ea"/>
                          <a:ea typeface="+mn-ea"/>
                          <a:cs typeface="+mn-cs"/>
                          <a:sym typeface="Wingdings"/>
                        </a:rPr>
                        <a:t>仕事を与へ、其の生活を扶持せしめんとする」</a:t>
                      </a:r>
                      <a:endParaRPr kumimoji="1" lang="en-US" altLang="ja-JP" sz="1050" b="0" kern="1200" dirty="0" smtClean="0">
                        <a:solidFill>
                          <a:schemeClr val="tx1"/>
                        </a:solidFill>
                        <a:latin typeface="+mj-ea"/>
                        <a:ea typeface="+mn-ea"/>
                        <a:cs typeface="+mn-cs"/>
                        <a:sym typeface="Wingdings"/>
                      </a:endParaRPr>
                    </a:p>
                    <a:p>
                      <a:r>
                        <a:rPr kumimoji="1" lang="ja-JP" altLang="en-US" sz="1050" b="0" kern="1200" dirty="0" smtClean="0">
                          <a:solidFill>
                            <a:schemeClr val="tx1"/>
                          </a:solidFill>
                          <a:latin typeface="+mj-ea"/>
                          <a:ea typeface="+mn-ea"/>
                          <a:cs typeface="+mn-cs"/>
                          <a:sym typeface="Wingdings"/>
                        </a:rPr>
                        <a:t>立法化せず、政府の一存で決められる予算措置</a:t>
                      </a:r>
                      <a:r>
                        <a:rPr kumimoji="1" lang="en-US" altLang="ja-JP" sz="1050" b="0" kern="1200" dirty="0" smtClean="0">
                          <a:solidFill>
                            <a:schemeClr val="tx1"/>
                          </a:solidFill>
                          <a:latin typeface="+mj-ea"/>
                          <a:ea typeface="+mn-ea"/>
                          <a:cs typeface="+mn-cs"/>
                          <a:sym typeface="Wingdings"/>
                        </a:rPr>
                        <a:t>(</a:t>
                      </a:r>
                      <a:r>
                        <a:rPr kumimoji="1" lang="ja-JP" altLang="en-US" sz="1050" b="0" kern="1200" dirty="0" smtClean="0">
                          <a:solidFill>
                            <a:schemeClr val="tx1"/>
                          </a:solidFill>
                          <a:latin typeface="+mj-ea"/>
                          <a:ea typeface="+mn-ea"/>
                          <a:cs typeface="+mn-cs"/>
                          <a:sym typeface="Wingdings"/>
                        </a:rPr>
                        <a:t>予備費の流用－加瀬）として行政的に実施する方式がとられた。</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56084">
                <a:tc vMerge="1">
                  <a:txBody>
                    <a:bodyPr/>
                    <a:lstStyle/>
                    <a:p>
                      <a:endParaRPr kumimoji="1" lang="ja-JP" altLang="en-US" sz="1050" dirty="0">
                        <a:latin typeface="+mj-ea"/>
                        <a:ea typeface="+mj-ea"/>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50" b="0" dirty="0" smtClean="0">
                          <a:latin typeface="+mj-ea"/>
                          <a:ea typeface="+mj-ea"/>
                        </a:rPr>
                        <a:t>①機械を使わない。不熟練労働者が従事しやすい事業。←目的は賃金を与えること。</a:t>
                      </a:r>
                      <a:endParaRPr kumimoji="1" lang="en-US" altLang="ja-JP" sz="1050" b="0" dirty="0" smtClean="0">
                        <a:latin typeface="+mj-ea"/>
                        <a:ea typeface="+mj-ea"/>
                      </a:endParaRPr>
                    </a:p>
                    <a:p>
                      <a:pPr algn="l"/>
                      <a:r>
                        <a:rPr kumimoji="1" lang="ja-JP" altLang="en-US" sz="1050" b="0" dirty="0" smtClean="0">
                          <a:latin typeface="+mj-ea"/>
                          <a:ea typeface="+mj-ea"/>
                        </a:rPr>
                        <a:t>②職安紹介の求職者であること。登録者に限定。←目的は失業者を就労させることにある。</a:t>
                      </a:r>
                      <a:r>
                        <a:rPr kumimoji="1" lang="en-US" altLang="ja-JP" sz="1050" b="0" dirty="0" smtClean="0">
                          <a:latin typeface="+mj-ea"/>
                          <a:ea typeface="+mj-ea"/>
                        </a:rPr>
                        <a:t>(</a:t>
                      </a:r>
                      <a:r>
                        <a:rPr kumimoji="1" lang="ja-JP" altLang="en-US" sz="1050" b="0" dirty="0" smtClean="0">
                          <a:latin typeface="+mj-ea"/>
                          <a:ea typeface="+mj-ea"/>
                        </a:rPr>
                        <a:t>作業工程により熟練労働者を限定的に認める）他地域から希望者が集まることを避ける。</a:t>
                      </a:r>
                      <a:endParaRPr kumimoji="1" lang="en-US" altLang="ja-JP" sz="1050" b="0" dirty="0" smtClean="0">
                        <a:latin typeface="+mj-ea"/>
                        <a:ea typeface="+mj-ea"/>
                      </a:endParaRPr>
                    </a:p>
                    <a:p>
                      <a:pPr algn="l"/>
                      <a:r>
                        <a:rPr kumimoji="1" lang="ja-JP" altLang="en-US" sz="1050" b="0" dirty="0" smtClean="0">
                          <a:latin typeface="+mj-ea"/>
                          <a:ea typeface="+mj-ea"/>
                        </a:rPr>
                        <a:t>③賃金水準は地場賃金よりも低額とする。←継続的就労を防ぎ、常に一般就労機会に移行する努力を仕向ける。</a:t>
                      </a:r>
                      <a:endParaRPr kumimoji="1" lang="en-US" altLang="ja-JP" sz="1050" b="0" dirty="0" smtClean="0">
                        <a:latin typeface="+mj-ea"/>
                        <a:ea typeface="+mj-ea"/>
                      </a:endParaRPr>
                    </a:p>
                    <a:p>
                      <a:pPr algn="l"/>
                      <a:r>
                        <a:rPr kumimoji="1" lang="ja-JP" altLang="en-US" sz="1050" b="0" dirty="0" smtClean="0">
                          <a:latin typeface="+mj-ea"/>
                          <a:ea typeface="+mj-ea"/>
                        </a:rPr>
                        <a:t>④官公庁の直接雇用方式とする。←ピンハネをする請負人の介在を許さない。</a:t>
                      </a:r>
                      <a:endParaRPr kumimoji="1" lang="ja-JP" altLang="en-US" dirty="0">
                        <a:latin typeface="+mj-ea"/>
                        <a:ea typeface="+mj-ea"/>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61156">
                <a:tc v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1" lang="ja-JP" altLang="en-US" sz="1050" dirty="0">
                        <a:latin typeface="+mj-ea"/>
                        <a:ea typeface="+mj-ea"/>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50" dirty="0" smtClean="0">
                          <a:latin typeface="+mj-ea"/>
                          <a:ea typeface="+mj-ea"/>
                        </a:rPr>
                        <a:t>①賃金比率は事業費の</a:t>
                      </a:r>
                      <a:r>
                        <a:rPr kumimoji="1" lang="en-US" altLang="ja-JP" sz="1050" dirty="0" smtClean="0">
                          <a:latin typeface="+mj-ea"/>
                          <a:ea typeface="+mj-ea"/>
                        </a:rPr>
                        <a:t>40</a:t>
                      </a:r>
                      <a:r>
                        <a:rPr kumimoji="1" lang="ja-JP" altLang="en-US" sz="1050" dirty="0" smtClean="0">
                          <a:latin typeface="+mj-ea"/>
                          <a:ea typeface="+mj-ea"/>
                        </a:rPr>
                        <a:t>～</a:t>
                      </a:r>
                      <a:r>
                        <a:rPr kumimoji="1" lang="en-US" altLang="ja-JP" sz="1050" dirty="0" smtClean="0">
                          <a:latin typeface="+mj-ea"/>
                          <a:ea typeface="+mj-ea"/>
                        </a:rPr>
                        <a:t>50</a:t>
                      </a:r>
                      <a:r>
                        <a:rPr kumimoji="1" lang="ja-JP" altLang="en-US" sz="1050" dirty="0" smtClean="0">
                          <a:latin typeface="+mj-ea"/>
                          <a:ea typeface="+mj-ea"/>
                        </a:rPr>
                        <a:t>％。</a:t>
                      </a:r>
                      <a:endParaRPr kumimoji="1" lang="en-US" altLang="ja-JP" sz="1050" dirty="0" smtClean="0">
                        <a:latin typeface="+mj-ea"/>
                        <a:ea typeface="+mj-ea"/>
                      </a:endParaRPr>
                    </a:p>
                    <a:p>
                      <a:pPr algn="l"/>
                      <a:r>
                        <a:rPr kumimoji="1" lang="ja-JP" altLang="en-US" sz="1050" dirty="0" smtClean="0">
                          <a:latin typeface="+mj-ea"/>
                          <a:ea typeface="+mj-ea"/>
                        </a:rPr>
                        <a:t>②失業者増の中で就労者は減少。</a:t>
                      </a:r>
                      <a:endParaRPr kumimoji="1" lang="en-US" altLang="ja-JP" sz="1050" dirty="0" smtClean="0">
                        <a:latin typeface="+mj-ea"/>
                        <a:ea typeface="+mj-ea"/>
                      </a:endParaRPr>
                    </a:p>
                    <a:p>
                      <a:pPr algn="l"/>
                      <a:r>
                        <a:rPr kumimoji="1" lang="ja-JP" altLang="en-US" sz="1050" dirty="0" smtClean="0">
                          <a:latin typeface="+mj-ea"/>
                          <a:ea typeface="+mj-ea"/>
                        </a:rPr>
                        <a:t>③朝鮮人労働者が</a:t>
                      </a:r>
                      <a:r>
                        <a:rPr kumimoji="1" lang="en-US" altLang="ja-JP" sz="1050" dirty="0" smtClean="0">
                          <a:latin typeface="+mj-ea"/>
                          <a:ea typeface="+mj-ea"/>
                        </a:rPr>
                        <a:t>11.9</a:t>
                      </a:r>
                      <a:r>
                        <a:rPr kumimoji="1" lang="ja-JP" altLang="en-US" sz="1050" dirty="0" smtClean="0">
                          <a:latin typeface="+mj-ea"/>
                          <a:ea typeface="+mj-ea"/>
                        </a:rPr>
                        <a:t>→</a:t>
                      </a:r>
                      <a:r>
                        <a:rPr kumimoji="1" lang="en-US" altLang="ja-JP" sz="1050" dirty="0" smtClean="0">
                          <a:latin typeface="+mj-ea"/>
                          <a:ea typeface="+mj-ea"/>
                        </a:rPr>
                        <a:t>55.3</a:t>
                      </a:r>
                      <a:r>
                        <a:rPr kumimoji="1" lang="ja-JP" altLang="en-US" sz="1050" dirty="0" smtClean="0">
                          <a:latin typeface="+mj-ea"/>
                          <a:ea typeface="+mj-ea"/>
                        </a:rPr>
                        <a:t>％。</a:t>
                      </a:r>
                      <a:endParaRPr kumimoji="1" lang="ja-JP" altLang="en-US" sz="1050" dirty="0">
                        <a:latin typeface="+mj-ea"/>
                        <a:ea typeface="+mj-ea"/>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56084">
                <a:tc vMerge="1">
                  <a:txBody>
                    <a:bodyPr/>
                    <a:lstStyle/>
                    <a:p>
                      <a:pPr algn="r"/>
                      <a:endParaRPr kumimoji="1" lang="en-US" altLang="ja-JP" sz="1050" dirty="0" smtClean="0">
                        <a:latin typeface="ＭＳ Ｐゴシック" pitchFamily="50" charset="-128"/>
                        <a:ea typeface="ＭＳ Ｐゴシック"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FF0000"/>
                      </a:solidFill>
                      <a:prstDash val="sysDot"/>
                      <a:round/>
                      <a:headEnd type="none" w="med" len="med"/>
                      <a:tailEnd type="none" w="med" len="med"/>
                    </a:lnB>
                    <a:noFill/>
                  </a:tcPr>
                </a:tc>
                <a:tc>
                  <a:txBody>
                    <a:bodyPr/>
                    <a:lstStyle/>
                    <a:p>
                      <a:r>
                        <a:rPr kumimoji="1" lang="ja-JP" altLang="en-US" sz="1050" dirty="0" smtClean="0">
                          <a:latin typeface="+mj-ea"/>
                          <a:ea typeface="+mj-ea"/>
                          <a:sym typeface="Wingdings"/>
                        </a:rPr>
                        <a:t>土工</a:t>
                      </a:r>
                      <a:r>
                        <a:rPr kumimoji="1" lang="en-US" altLang="ja-JP" sz="1050" dirty="0" smtClean="0">
                          <a:latin typeface="+mj-ea"/>
                          <a:ea typeface="+mj-ea"/>
                          <a:sym typeface="Wingdings"/>
                        </a:rPr>
                        <a:t>(1</a:t>
                      </a:r>
                      <a:r>
                        <a:rPr kumimoji="1" lang="ja-JP" altLang="en-US" sz="1050" dirty="0" smtClean="0">
                          <a:latin typeface="+mj-ea"/>
                          <a:ea typeface="+mj-ea"/>
                          <a:sym typeface="Wingdings"/>
                        </a:rPr>
                        <a:t>円</a:t>
                      </a:r>
                      <a:r>
                        <a:rPr kumimoji="1" lang="en-US" altLang="ja-JP" sz="1050" dirty="0" smtClean="0">
                          <a:latin typeface="+mj-ea"/>
                          <a:ea typeface="+mj-ea"/>
                          <a:sym typeface="Wingdings"/>
                        </a:rPr>
                        <a:t>60</a:t>
                      </a:r>
                      <a:r>
                        <a:rPr kumimoji="1" lang="ja-JP" altLang="en-US" sz="1050" dirty="0" smtClean="0">
                          <a:latin typeface="+mj-ea"/>
                          <a:ea typeface="+mj-ea"/>
                          <a:sym typeface="Wingdings"/>
                        </a:rPr>
                        <a:t>銭</a:t>
                      </a:r>
                      <a:r>
                        <a:rPr kumimoji="1" lang="en-US" altLang="ja-JP" sz="1050" dirty="0" smtClean="0">
                          <a:latin typeface="+mj-ea"/>
                          <a:ea typeface="+mj-ea"/>
                          <a:sym typeface="Wingdings"/>
                        </a:rPr>
                        <a:t>)</a:t>
                      </a:r>
                      <a:r>
                        <a:rPr kumimoji="1" lang="ja-JP" altLang="en-US" sz="1050" dirty="0" smtClean="0">
                          <a:latin typeface="+mj-ea"/>
                          <a:ea typeface="+mj-ea"/>
                          <a:sym typeface="Wingdings"/>
                        </a:rPr>
                        <a:t>か人夫</a:t>
                      </a:r>
                      <a:r>
                        <a:rPr kumimoji="1" lang="en-US" altLang="ja-JP" sz="1050" dirty="0" smtClean="0">
                          <a:latin typeface="+mj-ea"/>
                          <a:ea typeface="+mj-ea"/>
                          <a:sym typeface="Wingdings"/>
                        </a:rPr>
                        <a:t>(1</a:t>
                      </a:r>
                      <a:r>
                        <a:rPr kumimoji="1" lang="ja-JP" altLang="en-US" sz="1050" dirty="0" smtClean="0">
                          <a:latin typeface="+mj-ea"/>
                          <a:ea typeface="+mj-ea"/>
                          <a:sym typeface="Wingdings"/>
                        </a:rPr>
                        <a:t>円</a:t>
                      </a:r>
                      <a:r>
                        <a:rPr kumimoji="1" lang="en-US" altLang="ja-JP" sz="1050" dirty="0" smtClean="0">
                          <a:latin typeface="+mj-ea"/>
                          <a:ea typeface="+mj-ea"/>
                          <a:sym typeface="Wingdings"/>
                        </a:rPr>
                        <a:t>35</a:t>
                      </a:r>
                      <a:r>
                        <a:rPr kumimoji="1" lang="ja-JP" altLang="en-US" sz="1050" dirty="0" smtClean="0">
                          <a:latin typeface="+mj-ea"/>
                          <a:ea typeface="+mj-ea"/>
                          <a:sym typeface="Wingdings"/>
                        </a:rPr>
                        <a:t>銭）の格づけ。実際の作業内容は区別されない。</a:t>
                      </a:r>
                      <a:endParaRPr kumimoji="1" lang="en-US" altLang="ja-JP" sz="1050" dirty="0" smtClean="0">
                        <a:latin typeface="+mj-ea"/>
                        <a:ea typeface="+mj-ea"/>
                        <a:sym typeface="Wingdings"/>
                      </a:endParaRPr>
                    </a:p>
                    <a:p>
                      <a:r>
                        <a:rPr kumimoji="1" lang="ja-JP" altLang="en-US" sz="1050" dirty="0" smtClean="0">
                          <a:latin typeface="+mj-ea"/>
                          <a:ea typeface="+mj-ea"/>
                          <a:sym typeface="Wingdings"/>
                        </a:rPr>
                        <a:t>雨降りで作業中止の場合の賃金。</a:t>
                      </a:r>
                      <a:r>
                        <a:rPr kumimoji="1" lang="en-US" altLang="ja-JP" sz="1050" dirty="0" smtClean="0">
                          <a:latin typeface="+mj-ea"/>
                          <a:ea typeface="+mj-ea"/>
                          <a:sym typeface="Wingdings"/>
                        </a:rPr>
                        <a:t>1</a:t>
                      </a:r>
                      <a:r>
                        <a:rPr kumimoji="1" lang="ja-JP" altLang="en-US" sz="1050" dirty="0" smtClean="0">
                          <a:latin typeface="+mj-ea"/>
                          <a:ea typeface="+mj-ea"/>
                          <a:sym typeface="Wingdings"/>
                        </a:rPr>
                        <a:t>時間の作業でも半日分。</a:t>
                      </a:r>
                      <a:endParaRPr kumimoji="1" lang="en-US" altLang="ja-JP" sz="1050" dirty="0" smtClean="0">
                        <a:latin typeface="+mj-ea"/>
                        <a:ea typeface="+mj-ea"/>
                        <a:sym typeface="Wingdings"/>
                      </a:endParaRPr>
                    </a:p>
                    <a:p>
                      <a:r>
                        <a:rPr kumimoji="1" lang="ja-JP" altLang="en-US" sz="1050" dirty="0" smtClean="0">
                          <a:latin typeface="+mj-ea"/>
                          <a:ea typeface="+mj-ea"/>
                          <a:sym typeface="Wingdings"/>
                        </a:rPr>
                        <a:t>残業を認めるかどうか。賃金を増やす方法として。残業に残す者をめぐって。</a:t>
                      </a:r>
                      <a:endParaRPr kumimoji="1" lang="en-US" altLang="ja-JP" sz="1050" dirty="0" smtClean="0">
                        <a:latin typeface="+mj-ea"/>
                        <a:ea typeface="+mj-ea"/>
                        <a:sym typeface="Wingdings"/>
                      </a:endParaRPr>
                    </a:p>
                    <a:p>
                      <a:r>
                        <a:rPr kumimoji="1" lang="ja-JP" altLang="en-US" sz="1050" dirty="0" smtClean="0">
                          <a:latin typeface="+mj-ea"/>
                          <a:ea typeface="+mj-ea"/>
                          <a:sym typeface="Wingdings"/>
                        </a:rPr>
                        <a:t>各人の作業量の認定－出来高賃金方式が採られる場合があった。</a:t>
                      </a:r>
                      <a:endParaRPr kumimoji="1" lang="en-US" altLang="ja-JP" sz="1050" dirty="0" smtClean="0">
                        <a:latin typeface="+mj-ea"/>
                        <a:ea typeface="+mj-ea"/>
                        <a:sym typeface="Wingdings"/>
                      </a:endParaRPr>
                    </a:p>
                    <a:p>
                      <a:r>
                        <a:rPr kumimoji="1" lang="ja-JP" altLang="en-US" sz="1050" dirty="0" smtClean="0">
                          <a:latin typeface="+mj-ea"/>
                          <a:ea typeface="+mj-ea"/>
                          <a:sym typeface="Wingdings"/>
                        </a:rPr>
                        <a:t>けが人の対処－丁寧な対応と労働回避の口実。</a:t>
                      </a:r>
                      <a:endParaRPr kumimoji="1" lang="en-US" altLang="ja-JP" sz="1050" dirty="0" smtClean="0">
                        <a:latin typeface="+mj-ea"/>
                        <a:ea typeface="+mj-ea"/>
                        <a:sym typeface="Wingdings"/>
                      </a:endParaRPr>
                    </a:p>
                    <a:p>
                      <a:r>
                        <a:rPr kumimoji="1" lang="ja-JP" altLang="en-US" sz="1050" dirty="0" smtClean="0">
                          <a:latin typeface="+mj-ea"/>
                          <a:ea typeface="+mj-ea"/>
                          <a:sym typeface="Wingdings"/>
                        </a:rPr>
                        <a:t>河川、高所など就労者が指示に従わないなどの紛議。</a:t>
                      </a:r>
                      <a:endParaRPr kumimoji="1" lang="ja-JP" altLang="en-US" sz="1050" dirty="0">
                        <a:latin typeface="+mj-ea"/>
                        <a:ea typeface="+mj-ea"/>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10304">
                <a:tc vMerge="1">
                  <a:txBody>
                    <a:bodyPr/>
                    <a:lstStyle/>
                    <a:p>
                      <a:pPr algn="r"/>
                      <a:endParaRPr kumimoji="1" lang="en-US" altLang="ja-JP" sz="1050" dirty="0" smtClean="0">
                        <a:latin typeface="ＭＳ Ｐゴシック" pitchFamily="50" charset="-128"/>
                        <a:ea typeface="ＭＳ Ｐゴシック" pitchFamily="50" charset="-128"/>
                      </a:endParaRPr>
                    </a:p>
                  </a:txBody>
                  <a:tcPr>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FF0000"/>
                      </a:solidFill>
                      <a:prstDash val="sysDot"/>
                      <a:round/>
                      <a:headEnd type="none" w="med" len="med"/>
                      <a:tailEnd type="none" w="med" len="med"/>
                    </a:lnB>
                    <a:noFill/>
                  </a:tcPr>
                </a:tc>
                <a:tc>
                  <a:txBody>
                    <a:bodyPr/>
                    <a:lstStyle/>
                    <a:p>
                      <a:r>
                        <a:rPr kumimoji="1" lang="ja-JP" altLang="en-US" sz="1050" dirty="0" smtClean="0">
                          <a:latin typeface="+mj-ea"/>
                          <a:ea typeface="+mj-ea"/>
                        </a:rPr>
                        <a:t>ケインズ－「穴を掘ってまた埋める」事業でも、公的雇用が実現すれば経済効果があると指摘。</a:t>
                      </a:r>
                      <a:endParaRPr kumimoji="1" lang="en-US" altLang="ja-JP" sz="1050" dirty="0" smtClean="0">
                        <a:latin typeface="+mj-ea"/>
                        <a:ea typeface="+mj-ea"/>
                      </a:endParaRPr>
                    </a:p>
                    <a:p>
                      <a:r>
                        <a:rPr kumimoji="1" lang="ja-JP" altLang="en-US" sz="1050" dirty="0" smtClean="0">
                          <a:latin typeface="+mj-ea"/>
                          <a:ea typeface="+mj-ea"/>
                        </a:rPr>
                        <a:t>失業した俸給労働者、一般労働者も救済できるとの想定は、現実に見合っていなかった。</a:t>
                      </a:r>
                      <a:endParaRPr kumimoji="1" lang="en-US" altLang="ja-JP" sz="1050" dirty="0" smtClean="0">
                        <a:latin typeface="+mj-ea"/>
                        <a:ea typeface="+mj-ea"/>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56084">
                <a:tc rowSpan="2">
                  <a:txBody>
                    <a:bodyPr/>
                    <a:lstStyle/>
                    <a:p>
                      <a:pPr algn="l"/>
                      <a:endParaRPr kumimoji="1" lang="en-US" altLang="ja-JP" sz="1050" dirty="0" smtClean="0">
                        <a:latin typeface="ＭＳ Ｐゴシック" pitchFamily="50" charset="-128"/>
                        <a:ea typeface="ＭＳ Ｐゴシック" pitchFamily="50" charset="-128"/>
                      </a:endParaRPr>
                    </a:p>
                    <a:p>
                      <a:pPr algn="l"/>
                      <a:r>
                        <a:rPr kumimoji="1" lang="ja-JP" altLang="en-US" sz="1050" dirty="0" smtClean="0">
                          <a:latin typeface="ＭＳ Ｐゴシック" pitchFamily="50" charset="-128"/>
                          <a:ea typeface="ＭＳ Ｐゴシック" pitchFamily="50" charset="-128"/>
                        </a:rPr>
                        <a:t>緊縮政策下の失業救済事業</a:t>
                      </a:r>
                      <a:endParaRPr kumimoji="1" lang="en-US" altLang="ja-JP" sz="1050" dirty="0" smtClean="0">
                        <a:latin typeface="ＭＳ Ｐゴシック" pitchFamily="50" charset="-128"/>
                        <a:ea typeface="ＭＳ Ｐゴシック" pitchFamily="50" charset="-128"/>
                      </a:endParaRPr>
                    </a:p>
                    <a:p>
                      <a:pPr algn="l"/>
                      <a:r>
                        <a:rPr kumimoji="1" lang="en-US" altLang="ja-JP" sz="1050" kern="1200" dirty="0" smtClean="0">
                          <a:solidFill>
                            <a:schemeClr val="dk1"/>
                          </a:solidFill>
                          <a:latin typeface="+mj-ea"/>
                          <a:ea typeface="+mn-ea"/>
                          <a:cs typeface="+mn-cs"/>
                        </a:rPr>
                        <a:t>(1929</a:t>
                      </a:r>
                      <a:r>
                        <a:rPr kumimoji="1" lang="ja-JP" altLang="en-US" sz="1050" kern="1200" dirty="0" smtClean="0">
                          <a:solidFill>
                            <a:schemeClr val="dk1"/>
                          </a:solidFill>
                          <a:latin typeface="+mj-ea"/>
                          <a:ea typeface="+mn-ea"/>
                          <a:cs typeface="+mn-cs"/>
                        </a:rPr>
                        <a:t>～</a:t>
                      </a:r>
                      <a:r>
                        <a:rPr kumimoji="1" lang="en-US" altLang="ja-JP" sz="1050" kern="1200" dirty="0" smtClean="0">
                          <a:solidFill>
                            <a:schemeClr val="dk1"/>
                          </a:solidFill>
                          <a:latin typeface="+mj-ea"/>
                          <a:ea typeface="+mn-ea"/>
                          <a:cs typeface="+mn-cs"/>
                        </a:rPr>
                        <a:t>31</a:t>
                      </a:r>
                      <a:r>
                        <a:rPr kumimoji="1" lang="ja-JP" altLang="en-US" sz="1050" kern="1200" dirty="0" smtClean="0">
                          <a:solidFill>
                            <a:schemeClr val="dk1"/>
                          </a:solidFill>
                          <a:latin typeface="+mj-ea"/>
                          <a:ea typeface="+mn-ea"/>
                          <a:cs typeface="+mn-cs"/>
                        </a:rPr>
                        <a:t>年度</a:t>
                      </a:r>
                      <a:r>
                        <a:rPr kumimoji="1" lang="en-US" altLang="ja-JP" sz="1050" kern="1200" dirty="0" smtClean="0">
                          <a:solidFill>
                            <a:schemeClr val="dk1"/>
                          </a:solidFill>
                          <a:latin typeface="+mj-ea"/>
                          <a:ea typeface="+mn-ea"/>
                          <a:cs typeface="+mn-cs"/>
                        </a:rPr>
                        <a:t>)</a:t>
                      </a:r>
                    </a:p>
                    <a:p>
                      <a:pPr algn="l"/>
                      <a:endParaRPr kumimoji="1" lang="en-US" altLang="ja-JP" sz="1050" kern="1200" dirty="0" smtClean="0">
                        <a:solidFill>
                          <a:schemeClr val="dk1"/>
                        </a:solidFill>
                        <a:latin typeface="+mj-ea"/>
                        <a:ea typeface="+mn-ea"/>
                        <a:cs typeface="+mn-cs"/>
                      </a:endParaRPr>
                    </a:p>
                    <a:p>
                      <a:pPr algn="l"/>
                      <a:endParaRPr kumimoji="1" lang="ja-JP" altLang="en-US" sz="1050" kern="1200" dirty="0" smtClean="0">
                        <a:solidFill>
                          <a:schemeClr val="dk1"/>
                        </a:solidFill>
                        <a:latin typeface="+mj-ea"/>
                        <a:ea typeface="+mn-ea"/>
                        <a:cs typeface="+mn-cs"/>
                      </a:endParaRPr>
                    </a:p>
                    <a:p>
                      <a:pPr algn="r"/>
                      <a:endParaRPr kumimoji="1" lang="ja-JP" altLang="en-US" sz="1050" dirty="0">
                        <a:latin typeface="+mj-ea"/>
                        <a:ea typeface="+mj-ea"/>
                      </a:endParaRPr>
                    </a:p>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j-ea"/>
                          <a:ea typeface="+mj-ea"/>
                        </a:rPr>
                        <a:t>制度上・運用上の</a:t>
                      </a:r>
                      <a:endParaRPr kumimoji="1" lang="en-US" altLang="ja-JP" sz="1050" dirty="0" smtClean="0">
                        <a:latin typeface="+mj-ea"/>
                        <a:ea typeface="+mj-ea"/>
                      </a:endParaRPr>
                    </a:p>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j-ea"/>
                          <a:ea typeface="+mj-ea"/>
                        </a:rPr>
                        <a:t>修正</a:t>
                      </a:r>
                      <a:endParaRPr kumimoji="1" lang="en-US" altLang="ja-JP" sz="1050" dirty="0" smtClean="0">
                        <a:latin typeface="+mj-ea"/>
                        <a:ea typeface="+mj-ea"/>
                      </a:endParaRPr>
                    </a:p>
                    <a:p>
                      <a:pPr algn="r"/>
                      <a:endParaRPr kumimoji="1" lang="ja-JP" altLang="en-US" sz="1050" dirty="0">
                        <a:latin typeface="+mj-ea"/>
                        <a:ea typeface="+mj-ea"/>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050" kern="1200" dirty="0" smtClean="0">
                        <a:solidFill>
                          <a:schemeClr val="dk1"/>
                        </a:solidFill>
                        <a:latin typeface="+mj-ea"/>
                        <a:ea typeface="+mn-ea"/>
                        <a:cs typeface="+mn-cs"/>
                      </a:endParaRPr>
                    </a:p>
                    <a:p>
                      <a:r>
                        <a:rPr kumimoji="1" lang="ja-JP" altLang="en-US" sz="1050" kern="1200" dirty="0" smtClean="0">
                          <a:solidFill>
                            <a:schemeClr val="dk1"/>
                          </a:solidFill>
                          <a:latin typeface="+mj-ea"/>
                          <a:ea typeface="+mn-ea"/>
                          <a:cs typeface="+mn-cs"/>
                        </a:rPr>
                        <a:t>緊縮財政の徹底</a:t>
                      </a:r>
                      <a:r>
                        <a:rPr kumimoji="1" lang="en-US" altLang="ja-JP" sz="1050" kern="1200" dirty="0" smtClean="0">
                          <a:solidFill>
                            <a:schemeClr val="dk1"/>
                          </a:solidFill>
                          <a:latin typeface="+mj-ea"/>
                          <a:ea typeface="+mn-ea"/>
                          <a:cs typeface="+mn-cs"/>
                        </a:rPr>
                        <a:t>(1929</a:t>
                      </a:r>
                      <a:r>
                        <a:rPr kumimoji="1" lang="ja-JP" altLang="en-US" sz="1050" kern="1200" dirty="0" smtClean="0">
                          <a:solidFill>
                            <a:schemeClr val="dk1"/>
                          </a:solidFill>
                          <a:latin typeface="+mj-ea"/>
                          <a:ea typeface="+mn-ea"/>
                          <a:cs typeface="+mn-cs"/>
                        </a:rPr>
                        <a:t>井上準之助蔵相）下で失業者増が予想された。</a:t>
                      </a:r>
                      <a:endParaRPr kumimoji="1" lang="en-US" altLang="ja-JP" sz="1050" kern="1200" dirty="0" smtClean="0">
                        <a:solidFill>
                          <a:schemeClr val="dk1"/>
                        </a:solidFill>
                        <a:latin typeface="+mj-ea"/>
                        <a:ea typeface="+mn-ea"/>
                        <a:cs typeface="+mn-cs"/>
                      </a:endParaRPr>
                    </a:p>
                    <a:p>
                      <a:r>
                        <a:rPr kumimoji="1" lang="ja-JP" altLang="en-US" sz="1050" kern="1200" dirty="0" smtClean="0">
                          <a:solidFill>
                            <a:schemeClr val="dk1"/>
                          </a:solidFill>
                          <a:latin typeface="+mj-ea"/>
                          <a:ea typeface="+mn-ea"/>
                          <a:cs typeface="+mn-cs"/>
                        </a:rPr>
                        <a:t>失業者救済事業を</a:t>
                      </a:r>
                      <a:endParaRPr kumimoji="1" lang="en-US" altLang="ja-JP" sz="1050" kern="1200" dirty="0" smtClean="0">
                        <a:solidFill>
                          <a:schemeClr val="dk1"/>
                        </a:solidFill>
                        <a:latin typeface="+mj-ea"/>
                        <a:ea typeface="+mn-ea"/>
                        <a:cs typeface="+mn-cs"/>
                      </a:endParaRPr>
                    </a:p>
                    <a:p>
                      <a:r>
                        <a:rPr kumimoji="1" lang="ja-JP" altLang="en-US" sz="1050" kern="1200" dirty="0" smtClean="0">
                          <a:solidFill>
                            <a:schemeClr val="dk1"/>
                          </a:solidFill>
                          <a:latin typeface="+mj-ea"/>
                          <a:ea typeface="+mn-ea"/>
                          <a:cs typeface="+mn-cs"/>
                        </a:rPr>
                        <a:t>①周年可能な事業へと拡大する。</a:t>
                      </a:r>
                      <a:endParaRPr kumimoji="1" lang="en-US" altLang="ja-JP" sz="1050" kern="1200" dirty="0" smtClean="0">
                        <a:solidFill>
                          <a:schemeClr val="dk1"/>
                        </a:solidFill>
                        <a:latin typeface="+mj-ea"/>
                        <a:ea typeface="+mn-ea"/>
                        <a:cs typeface="+mn-cs"/>
                      </a:endParaRPr>
                    </a:p>
                    <a:p>
                      <a:r>
                        <a:rPr kumimoji="1" lang="ja-JP" altLang="en-US" sz="1050" kern="1200" dirty="0" smtClean="0">
                          <a:solidFill>
                            <a:schemeClr val="dk1"/>
                          </a:solidFill>
                          <a:latin typeface="+mj-ea"/>
                          <a:ea typeface="+mn-ea"/>
                          <a:cs typeface="+mn-cs"/>
                        </a:rPr>
                        <a:t>②全国どこでも可能な事業へ拡充する。</a:t>
                      </a:r>
                    </a:p>
                    <a:p>
                      <a:endParaRPr kumimoji="1" lang="ja-JP" altLang="en-US" sz="1050" dirty="0">
                        <a:latin typeface="+mj-ea"/>
                        <a:ea typeface="+mj-ea"/>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56084">
                <a:tc vMerge="1">
                  <a:txBody>
                    <a:bodyPr/>
                    <a:lstStyle/>
                    <a:p>
                      <a:pPr algn="r"/>
                      <a:endParaRPr kumimoji="1" lang="ja-JP" altLang="en-US" sz="1050" dirty="0">
                        <a:latin typeface="+mj-ea"/>
                        <a:ea typeface="+mj-ea"/>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r>
                        <a:rPr kumimoji="1" lang="ja-JP" altLang="en-US" sz="1050" dirty="0" smtClean="0">
                          <a:latin typeface="+mj-ea"/>
                          <a:ea typeface="+mj-ea"/>
                        </a:rPr>
                        <a:t>・公共土木事業は失業者救済事業としてでなければ認可されない傾向が強まる。</a:t>
                      </a:r>
                      <a:endParaRPr kumimoji="1" lang="en-US" altLang="ja-JP" sz="1050" dirty="0" smtClean="0">
                        <a:latin typeface="+mj-ea"/>
                        <a:ea typeface="+mj-ea"/>
                      </a:endParaRPr>
                    </a:p>
                    <a:p>
                      <a:r>
                        <a:rPr kumimoji="1" lang="ja-JP" altLang="en-US" sz="1050" dirty="0" smtClean="0">
                          <a:latin typeface="+mj-ea"/>
                          <a:ea typeface="+mj-ea"/>
                        </a:rPr>
                        <a:t>　土木部は反発した。</a:t>
                      </a:r>
                      <a:endParaRPr kumimoji="1" lang="en-US" altLang="ja-JP" sz="1050" dirty="0" smtClean="0">
                        <a:latin typeface="+mj-ea"/>
                        <a:ea typeface="+mj-ea"/>
                      </a:endParaRPr>
                    </a:p>
                    <a:p>
                      <a:r>
                        <a:rPr kumimoji="1" lang="ja-JP" altLang="en-US" sz="1050" dirty="0" smtClean="0">
                          <a:latin typeface="+mj-ea"/>
                          <a:ea typeface="+mj-ea"/>
                        </a:rPr>
                        <a:t>・「現場の争い」などが現実の必要性に迫られ、修正廃止された。請負人を「現場責任者補助者」の名目で採用。</a:t>
                      </a:r>
                      <a:endParaRPr kumimoji="1" lang="en-US" altLang="ja-JP" sz="1050" dirty="0" smtClean="0">
                        <a:latin typeface="+mj-ea"/>
                        <a:ea typeface="+mj-ea"/>
                      </a:endParaRPr>
                    </a:p>
                    <a:p>
                      <a:r>
                        <a:rPr kumimoji="1" lang="ja-JP" altLang="en-US" sz="1050" dirty="0" smtClean="0">
                          <a:latin typeface="+mj-ea"/>
                          <a:ea typeface="+mj-ea"/>
                        </a:rPr>
                        <a:t>・登録条件の厳格化。無差別平等原則が放棄された。</a:t>
                      </a:r>
                      <a:endParaRPr kumimoji="1" lang="ja-JP" altLang="en-US" sz="1050" dirty="0">
                        <a:latin typeface="+mj-ea"/>
                        <a:ea typeface="+mj-ea"/>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角丸四角形 6"/>
          <p:cNvSpPr/>
          <p:nvPr/>
        </p:nvSpPr>
        <p:spPr>
          <a:xfrm>
            <a:off x="476672" y="323528"/>
            <a:ext cx="3240360" cy="216024"/>
          </a:xfrm>
          <a:prstGeom prst="roundRect">
            <a:avLst/>
          </a:prstGeom>
          <a:solidFill>
            <a:schemeClr val="bg2">
              <a:lumMod val="2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smtClean="0">
                <a:latin typeface="ＭＳ Ｐゴシック" pitchFamily="50" charset="-128"/>
                <a:ea typeface="ＭＳ Ｐゴシック" pitchFamily="50" charset="-128"/>
              </a:rPr>
              <a:t>唯一実施された失業対策　　失業者救済事業</a:t>
            </a:r>
            <a:endParaRPr lang="ja-JP" altLang="en-US" sz="1050" b="1" dirty="0">
              <a:latin typeface="ＭＳ Ｐゴシック" pitchFamily="50" charset="-128"/>
              <a:ea typeface="ＭＳ Ｐゴシック" pitchFamily="50"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5"/>
          </p:nvPr>
        </p:nvSpPr>
        <p:spPr/>
        <p:txBody>
          <a:bodyPr/>
          <a:lstStyle/>
          <a:p>
            <a:fld id="{1AD93096-5B34-4342-9326-69289CEAE4C2}" type="slidenum">
              <a:rPr lang="en-US" altLang="ja-JP" smtClean="0"/>
              <a:pPr/>
              <a:t>13</a:t>
            </a:fld>
            <a:endParaRPr kumimoji="1" lang="ja-JP" altLang="en-US"/>
          </a:p>
        </p:txBody>
      </p:sp>
      <p:graphicFrame>
        <p:nvGraphicFramePr>
          <p:cNvPr id="5" name="表 4"/>
          <p:cNvGraphicFramePr>
            <a:graphicFrameLocks noGrp="1"/>
          </p:cNvGraphicFramePr>
          <p:nvPr/>
        </p:nvGraphicFramePr>
        <p:xfrm>
          <a:off x="332656" y="395536"/>
          <a:ext cx="6192688" cy="6286500"/>
        </p:xfrm>
        <a:graphic>
          <a:graphicData uri="http://schemas.openxmlformats.org/drawingml/2006/table">
            <a:tbl>
              <a:tblPr firstRow="1" bandRow="1">
                <a:tableStyleId>{5C22544A-7EE6-4342-B048-85BDC9FD1C3A}</a:tableStyleId>
              </a:tblPr>
              <a:tblGrid>
                <a:gridCol w="1530170"/>
                <a:gridCol w="4662518"/>
              </a:tblGrid>
              <a:tr h="792088">
                <a:tc rowSpan="2">
                  <a:txBody>
                    <a:bodyPr/>
                    <a:lstStyle/>
                    <a:p>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ＭＳ Ｐゴシック" pitchFamily="50" charset="-128"/>
                          <a:ea typeface="ＭＳ Ｐゴシック" pitchFamily="50" charset="-128"/>
                        </a:rPr>
                        <a:t>景気の回復と失業者救済事業の漸減</a:t>
                      </a:r>
                      <a:endParaRPr kumimoji="1" lang="en-US" altLang="ja-JP" sz="1050" b="0" dirty="0" smtClean="0">
                        <a:solidFill>
                          <a:schemeClr val="tx1"/>
                        </a:solidFill>
                        <a:latin typeface="ＭＳ Ｐゴシック" pitchFamily="50" charset="-128"/>
                        <a:ea typeface="ＭＳ Ｐゴシック" pitchFamily="50" charset="-128"/>
                      </a:endParaRPr>
                    </a:p>
                    <a:p>
                      <a:r>
                        <a:rPr kumimoji="1" lang="en-US" altLang="ja-JP" sz="1050" b="0" dirty="0" smtClean="0">
                          <a:solidFill>
                            <a:schemeClr val="tx1"/>
                          </a:solidFill>
                          <a:latin typeface="+mj-ea"/>
                          <a:ea typeface="+mj-ea"/>
                        </a:rPr>
                        <a:t>(1932</a:t>
                      </a:r>
                      <a:r>
                        <a:rPr kumimoji="1" lang="ja-JP" altLang="en-US" sz="1050" b="0" dirty="0" smtClean="0">
                          <a:solidFill>
                            <a:schemeClr val="tx1"/>
                          </a:solidFill>
                          <a:latin typeface="+mj-ea"/>
                          <a:ea typeface="+mj-ea"/>
                        </a:rPr>
                        <a:t>年以降</a:t>
                      </a:r>
                      <a:r>
                        <a:rPr kumimoji="1" lang="en-US" altLang="ja-JP" sz="1050" b="0" dirty="0" smtClean="0">
                          <a:solidFill>
                            <a:schemeClr val="tx1"/>
                          </a:solidFill>
                          <a:latin typeface="+mj-ea"/>
                          <a:ea typeface="+mj-ea"/>
                        </a:rPr>
                        <a:t>)</a:t>
                      </a:r>
                    </a:p>
                    <a:p>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endParaRPr kumimoji="1" lang="ja-JP" altLang="en-US" sz="1050" b="0" dirty="0">
                        <a:solidFill>
                          <a:schemeClr val="tx1"/>
                        </a:solidFill>
                        <a:latin typeface="+mj-ea"/>
                        <a:ea typeface="+mj-ea"/>
                      </a:endParaRPr>
                    </a:p>
                    <a:p>
                      <a:pPr algn="r"/>
                      <a:r>
                        <a:rPr kumimoji="1" lang="ja-JP" altLang="en-US" sz="1050" b="0" dirty="0" smtClean="0">
                          <a:solidFill>
                            <a:schemeClr val="tx1"/>
                          </a:solidFill>
                          <a:latin typeface="+mj-ea"/>
                          <a:ea typeface="+mj-ea"/>
                        </a:rPr>
                        <a:t>失業応急事業</a:t>
                      </a:r>
                      <a:endParaRPr kumimoji="1" lang="ja-JP" altLang="en-US" sz="1050" b="0" dirty="0">
                        <a:solidFill>
                          <a:schemeClr val="tx1"/>
                        </a:solidFill>
                        <a:latin typeface="+mj-ea"/>
                        <a:ea typeface="+mj-ea"/>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救農土木事業－</a:t>
                      </a:r>
                      <a:r>
                        <a:rPr kumimoji="1" lang="en-US" altLang="ja-JP" sz="1050" b="0" dirty="0" smtClean="0">
                          <a:solidFill>
                            <a:schemeClr val="tx1"/>
                          </a:solidFill>
                          <a:latin typeface="+mj-ea"/>
                          <a:ea typeface="+mj-ea"/>
                        </a:rPr>
                        <a:t>1929</a:t>
                      </a:r>
                      <a:r>
                        <a:rPr kumimoji="1" lang="ja-JP" altLang="en-US" sz="1050" b="0" dirty="0" smtClean="0">
                          <a:solidFill>
                            <a:schemeClr val="tx1"/>
                          </a:solidFill>
                          <a:latin typeface="+mj-ea"/>
                          <a:ea typeface="+mj-ea"/>
                        </a:rPr>
                        <a:t>年</a:t>
                      </a:r>
                      <a:r>
                        <a:rPr kumimoji="1" lang="en-US" altLang="ja-JP" sz="1050" b="0" dirty="0" smtClean="0">
                          <a:solidFill>
                            <a:schemeClr val="tx1"/>
                          </a:solidFill>
                          <a:latin typeface="+mj-ea"/>
                          <a:ea typeface="+mj-ea"/>
                        </a:rPr>
                        <a:t>9</a:t>
                      </a:r>
                      <a:r>
                        <a:rPr kumimoji="1" lang="ja-JP" altLang="en-US" sz="1050" b="0" dirty="0" smtClean="0">
                          <a:solidFill>
                            <a:schemeClr val="tx1"/>
                          </a:solidFill>
                          <a:latin typeface="+mj-ea"/>
                          <a:ea typeface="+mj-ea"/>
                        </a:rPr>
                        <a:t>月スタート</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農村部の道路工事、耕地整理を全国的に実施。失業者救済事業の農村版。農村はみんなが貧しく、みんなが就労を希望した。</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・最も貧しい少数の農民を選抜して毎日就労させる方針</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・村民の大半が数日間ずつ、就労機会を分け合った方針</a:t>
                      </a:r>
                      <a:endParaRPr kumimoji="1" lang="ja-JP" altLang="en-US" sz="105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92088">
                <a:tc vMerge="1">
                  <a:txBody>
                    <a:bodyPr/>
                    <a:lstStyle/>
                    <a:p>
                      <a:pPr algn="r"/>
                      <a:endParaRPr kumimoji="1" lang="ja-JP" altLang="en-US" sz="1050" dirty="0">
                        <a:solidFill>
                          <a:schemeClr val="tx1"/>
                        </a:solidFill>
                        <a:latin typeface="+mj-ea"/>
                        <a:ea typeface="+mj-ea"/>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FF0000"/>
                      </a:solidFill>
                      <a:prstDash val="sysDot"/>
                      <a:round/>
                      <a:headEnd type="none" w="med" len="med"/>
                      <a:tailEnd type="none" w="med" len="med"/>
                    </a:lnB>
                    <a:noFill/>
                  </a:tcPr>
                </a:tc>
                <a:tc>
                  <a:txBody>
                    <a:bodyPr/>
                    <a:lstStyle/>
                    <a:p>
                      <a:r>
                        <a:rPr kumimoji="1" lang="ja-JP" altLang="en-US" sz="1050" dirty="0" smtClean="0">
                          <a:solidFill>
                            <a:schemeClr val="tx1"/>
                          </a:solidFill>
                          <a:latin typeface="+mj-ea"/>
                          <a:ea typeface="+mj-ea"/>
                        </a:rPr>
                        <a:t>中高齢者が残存した失業者救済事業（</a:t>
                      </a:r>
                      <a:r>
                        <a:rPr kumimoji="1" lang="en-US" altLang="ja-JP" sz="1050" dirty="0" smtClean="0">
                          <a:solidFill>
                            <a:schemeClr val="tx1"/>
                          </a:solidFill>
                          <a:latin typeface="+mj-ea"/>
                          <a:ea typeface="+mj-ea"/>
                        </a:rPr>
                        <a:t>1032</a:t>
                      </a:r>
                      <a:r>
                        <a:rPr kumimoji="1" lang="ja-JP" altLang="en-US" sz="1050" dirty="0" smtClean="0">
                          <a:solidFill>
                            <a:schemeClr val="tx1"/>
                          </a:solidFill>
                          <a:latin typeface="+mj-ea"/>
                          <a:ea typeface="+mj-ea"/>
                        </a:rPr>
                        <a:t>年から「失業応急事業」と名称変更</a:t>
                      </a:r>
                      <a:r>
                        <a:rPr kumimoji="1" lang="en-US" altLang="ja-JP" sz="1050" dirty="0" smtClean="0">
                          <a:solidFill>
                            <a:schemeClr val="tx1"/>
                          </a:solidFill>
                          <a:latin typeface="+mj-ea"/>
                          <a:ea typeface="+mj-ea"/>
                        </a:rPr>
                        <a:t>)</a:t>
                      </a:r>
                      <a:r>
                        <a:rPr kumimoji="1" lang="ja-JP" altLang="en-US" sz="1050" dirty="0" smtClean="0">
                          <a:solidFill>
                            <a:schemeClr val="tx1"/>
                          </a:solidFill>
                          <a:latin typeface="+mj-ea"/>
                          <a:ea typeface="+mj-ea"/>
                        </a:rPr>
                        <a:t>は徐々にしか減らなかった。</a:t>
                      </a:r>
                      <a:endParaRPr kumimoji="1"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非農業部門では景気回復が進んだが、若年者から民間雇用が増加したが、中高齢者は失業状態のまま放置された。</a:t>
                      </a:r>
                      <a:endParaRPr kumimoji="1" lang="en-US" altLang="ja-JP" sz="1050" dirty="0" smtClean="0">
                        <a:solidFill>
                          <a:schemeClr val="tx1"/>
                        </a:solidFill>
                        <a:latin typeface="+mj-ea"/>
                        <a:ea typeface="+mj-ea"/>
                      </a:endParaRPr>
                    </a:p>
                    <a:p>
                      <a:endParaRPr kumimoji="1" lang="ja-JP" altLang="en-US" sz="105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92088">
                <a:tc>
                  <a:txBody>
                    <a:bodyPr/>
                    <a:lstStyle/>
                    <a:p>
                      <a:endParaRPr kumimoji="1" lang="en-US" altLang="ja-JP" sz="1050" dirty="0" smtClean="0">
                        <a:solidFill>
                          <a:schemeClr val="tx1"/>
                        </a:solidFill>
                        <a:latin typeface="ＭＳ Ｐゴシック" pitchFamily="50" charset="-128"/>
                        <a:ea typeface="ＭＳ Ｐゴシック" pitchFamily="50" charset="-128"/>
                      </a:endParaRPr>
                    </a:p>
                    <a:p>
                      <a:r>
                        <a:rPr kumimoji="1" lang="ja-JP" altLang="en-US" sz="1050" dirty="0" smtClean="0">
                          <a:solidFill>
                            <a:schemeClr val="tx1"/>
                          </a:solidFill>
                          <a:latin typeface="ＭＳ Ｐゴシック" pitchFamily="50" charset="-128"/>
                          <a:ea typeface="ＭＳ Ｐゴシック" pitchFamily="50" charset="-128"/>
                        </a:rPr>
                        <a:t>戦時下－失業の強制と失業対策部</a:t>
                      </a:r>
                      <a:endParaRPr kumimoji="1" lang="ja-JP" altLang="en-US" sz="1050" dirty="0">
                        <a:solidFill>
                          <a:schemeClr val="tx1"/>
                        </a:solidFill>
                        <a:latin typeface="ＭＳ Ｐゴシック" pitchFamily="50" charset="-128"/>
                        <a:ea typeface="ＭＳ Ｐゴシック" pitchFamily="50" charset="-128"/>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戦時統制経済下で、不要不急産業を廃業させ、その資金・資材・労働力を産業に軍需産業に振り向けるための企業整備がすすめられた。商業、サービス業、消費財＝軽工業の経営者・労働者が強制的に失業させられた。</a:t>
                      </a:r>
                      <a:endParaRPr kumimoji="1"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この新たな失業者は、日雇労働に従事しないことが予想された。</a:t>
                      </a:r>
                      <a:endParaRPr kumimoji="1"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圧倒的な労働力不足</a:t>
                      </a:r>
                      <a:r>
                        <a:rPr kumimoji="1" lang="en-US" altLang="ja-JP" sz="1050" dirty="0" smtClean="0">
                          <a:solidFill>
                            <a:schemeClr val="tx1"/>
                          </a:solidFill>
                          <a:latin typeface="+mj-ea"/>
                          <a:ea typeface="+mj-ea"/>
                        </a:rPr>
                        <a:t>(</a:t>
                      </a:r>
                      <a:r>
                        <a:rPr kumimoji="1" lang="ja-JP" altLang="en-US" sz="1050" dirty="0" smtClean="0">
                          <a:solidFill>
                            <a:schemeClr val="tx1"/>
                          </a:solidFill>
                          <a:latin typeface="+mj-ea"/>
                          <a:ea typeface="+mj-ea"/>
                        </a:rPr>
                        <a:t>軍隊は</a:t>
                      </a:r>
                      <a:r>
                        <a:rPr kumimoji="1" lang="en-US" altLang="ja-JP" sz="1050" dirty="0" smtClean="0">
                          <a:solidFill>
                            <a:schemeClr val="tx1"/>
                          </a:solidFill>
                          <a:latin typeface="+mj-ea"/>
                          <a:ea typeface="+mj-ea"/>
                        </a:rPr>
                        <a:t>30</a:t>
                      </a:r>
                      <a:r>
                        <a:rPr kumimoji="1" lang="ja-JP" altLang="en-US" sz="1050" dirty="0" smtClean="0">
                          <a:solidFill>
                            <a:schemeClr val="tx1"/>
                          </a:solidFill>
                          <a:latin typeface="+mj-ea"/>
                          <a:ea typeface="+mj-ea"/>
                        </a:rPr>
                        <a:t>万人から</a:t>
                      </a:r>
                      <a:r>
                        <a:rPr kumimoji="1" lang="en-US" altLang="ja-JP" sz="1050" dirty="0" smtClean="0">
                          <a:solidFill>
                            <a:schemeClr val="tx1"/>
                          </a:solidFill>
                          <a:latin typeface="+mj-ea"/>
                          <a:ea typeface="+mj-ea"/>
                        </a:rPr>
                        <a:t>700</a:t>
                      </a:r>
                      <a:r>
                        <a:rPr kumimoji="1" lang="ja-JP" altLang="en-US" sz="1050" dirty="0" smtClean="0">
                          <a:solidFill>
                            <a:schemeClr val="tx1"/>
                          </a:solidFill>
                          <a:latin typeface="+mj-ea"/>
                          <a:ea typeface="+mj-ea"/>
                        </a:rPr>
                        <a:t>万人に急拡大</a:t>
                      </a:r>
                      <a:r>
                        <a:rPr kumimoji="1" lang="en-US" altLang="ja-JP" sz="1050" dirty="0" smtClean="0">
                          <a:solidFill>
                            <a:schemeClr val="tx1"/>
                          </a:solidFill>
                          <a:latin typeface="+mj-ea"/>
                          <a:ea typeface="+mj-ea"/>
                        </a:rPr>
                        <a:t>)</a:t>
                      </a:r>
                      <a:r>
                        <a:rPr kumimoji="1" lang="ja-JP" altLang="en-US" sz="1050" dirty="0" smtClean="0">
                          <a:solidFill>
                            <a:schemeClr val="tx1"/>
                          </a:solidFill>
                          <a:latin typeface="+mj-ea"/>
                          <a:ea typeface="+mj-ea"/>
                        </a:rPr>
                        <a:t>状態のもとで、失業の当事者には大きな苦痛を押しつけながら、労働力不足部門に強引に配置されるかたちで失業が解消された。</a:t>
                      </a:r>
                      <a:endParaRPr kumimoji="1" lang="en-US" altLang="ja-JP" sz="1050" dirty="0" smtClean="0">
                        <a:solidFill>
                          <a:schemeClr val="tx1"/>
                        </a:solidFill>
                        <a:latin typeface="+mj-ea"/>
                        <a:ea typeface="+mj-ea"/>
                      </a:endParaRPr>
                    </a:p>
                    <a:p>
                      <a:endParaRPr kumimoji="1" lang="ja-JP" altLang="en-US" sz="105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92088">
                <a:tc>
                  <a:txBody>
                    <a:bodyPr/>
                    <a:lstStyle/>
                    <a:p>
                      <a:endParaRPr kumimoji="1" lang="en-US" altLang="ja-JP" sz="1050" dirty="0" smtClean="0">
                        <a:solidFill>
                          <a:schemeClr val="tx1"/>
                        </a:solidFill>
                        <a:latin typeface="ＭＳ Ｐゴシック" pitchFamily="50" charset="-128"/>
                        <a:ea typeface="ＭＳ Ｐゴシック" pitchFamily="50" charset="-128"/>
                      </a:endParaRPr>
                    </a:p>
                    <a:p>
                      <a:r>
                        <a:rPr kumimoji="1" lang="ja-JP" altLang="en-US" sz="1050" dirty="0" smtClean="0">
                          <a:solidFill>
                            <a:schemeClr val="tx1"/>
                          </a:solidFill>
                          <a:latin typeface="ＭＳ Ｐゴシック" pitchFamily="50" charset="-128"/>
                          <a:ea typeface="ＭＳ Ｐゴシック" pitchFamily="50" charset="-128"/>
                        </a:rPr>
                        <a:t>俸給生活者失業救済</a:t>
                      </a:r>
                      <a:endParaRPr kumimoji="1" lang="en-US" altLang="ja-JP" sz="1050" dirty="0" smtClean="0">
                        <a:solidFill>
                          <a:schemeClr val="tx1"/>
                        </a:solidFill>
                        <a:latin typeface="ＭＳ Ｐゴシック" pitchFamily="50" charset="-128"/>
                        <a:ea typeface="ＭＳ Ｐゴシック" pitchFamily="50" charset="-128"/>
                      </a:endParaRPr>
                    </a:p>
                    <a:p>
                      <a:r>
                        <a:rPr kumimoji="1" lang="ja-JP" altLang="en-US" sz="1050" dirty="0" smtClean="0">
                          <a:solidFill>
                            <a:schemeClr val="tx1"/>
                          </a:solidFill>
                          <a:latin typeface="ＭＳ Ｐゴシック" pitchFamily="50" charset="-128"/>
                          <a:ea typeface="ＭＳ Ｐゴシック" pitchFamily="50" charset="-128"/>
                        </a:rPr>
                        <a:t>事業</a:t>
                      </a:r>
                      <a:endParaRPr kumimoji="1" lang="en-US" altLang="ja-JP" sz="1050" dirty="0" smtClean="0">
                        <a:solidFill>
                          <a:schemeClr val="tx1"/>
                        </a:solidFill>
                        <a:latin typeface="ＭＳ Ｐゴシック" pitchFamily="50" charset="-128"/>
                        <a:ea typeface="ＭＳ Ｐゴシック" pitchFamily="50" charset="-128"/>
                      </a:endParaRPr>
                    </a:p>
                    <a:p>
                      <a:endParaRPr kumimoji="1" lang="en-US" altLang="ja-JP" sz="1050" dirty="0" smtClean="0">
                        <a:solidFill>
                          <a:schemeClr val="tx1"/>
                        </a:solidFill>
                        <a:latin typeface="ＭＳ Ｐゴシック" pitchFamily="50" charset="-128"/>
                        <a:ea typeface="ＭＳ Ｐゴシック" pitchFamily="50" charset="-128"/>
                      </a:endParaRPr>
                    </a:p>
                    <a:p>
                      <a:endParaRPr kumimoji="1" lang="en-US" altLang="ja-JP" sz="1050" dirty="0" smtClean="0">
                        <a:solidFill>
                          <a:schemeClr val="tx1"/>
                        </a:solidFill>
                        <a:latin typeface="ＭＳ Ｐゴシック" pitchFamily="50" charset="-128"/>
                        <a:ea typeface="ＭＳ Ｐゴシック" pitchFamily="50" charset="-128"/>
                      </a:endParaRPr>
                    </a:p>
                    <a:p>
                      <a:pPr algn="r"/>
                      <a:r>
                        <a:rPr kumimoji="1" lang="en-US" altLang="ja-JP" sz="1050" dirty="0" smtClean="0">
                          <a:solidFill>
                            <a:schemeClr val="tx1"/>
                          </a:solidFill>
                          <a:latin typeface="+mj-ea"/>
                          <a:ea typeface="+mj-ea"/>
                        </a:rPr>
                        <a:t>1</a:t>
                      </a:r>
                      <a:r>
                        <a:rPr kumimoji="1" lang="ja-JP" altLang="en-US" sz="1050" dirty="0" smtClean="0">
                          <a:solidFill>
                            <a:schemeClr val="tx1"/>
                          </a:solidFill>
                          <a:latin typeface="+mj-ea"/>
                          <a:ea typeface="+mj-ea"/>
                        </a:rPr>
                        <a:t>日あたり</a:t>
                      </a:r>
                      <a:r>
                        <a:rPr kumimoji="1" lang="en-US" altLang="ja-JP" sz="1050" dirty="0" smtClean="0">
                          <a:solidFill>
                            <a:schemeClr val="tx1"/>
                          </a:solidFill>
                          <a:latin typeface="+mj-ea"/>
                          <a:ea typeface="+mj-ea"/>
                        </a:rPr>
                        <a:t>4000</a:t>
                      </a:r>
                      <a:r>
                        <a:rPr kumimoji="1" lang="ja-JP" altLang="en-US" sz="1050" dirty="0" smtClean="0">
                          <a:solidFill>
                            <a:schemeClr val="tx1"/>
                          </a:solidFill>
                          <a:latin typeface="+mj-ea"/>
                          <a:ea typeface="+mj-ea"/>
                        </a:rPr>
                        <a:t>人</a:t>
                      </a:r>
                      <a:endParaRPr kumimoji="1" lang="en-US" altLang="ja-JP" sz="1050" dirty="0" smtClean="0">
                        <a:solidFill>
                          <a:schemeClr val="tx1"/>
                        </a:solidFill>
                        <a:latin typeface="+mj-ea"/>
                        <a:ea typeface="+mj-ea"/>
                      </a:endParaRPr>
                    </a:p>
                    <a:p>
                      <a:pPr algn="r"/>
                      <a:r>
                        <a:rPr kumimoji="1" lang="ja-JP" altLang="en-US" sz="1050" dirty="0" smtClean="0">
                          <a:solidFill>
                            <a:schemeClr val="tx1"/>
                          </a:solidFill>
                          <a:latin typeface="+mj-ea"/>
                          <a:ea typeface="+mj-ea"/>
                        </a:rPr>
                        <a:t>前後の就労</a:t>
                      </a:r>
                      <a:endParaRPr kumimoji="1" lang="en-US" altLang="ja-JP" sz="1050" dirty="0" smtClean="0">
                        <a:solidFill>
                          <a:schemeClr val="tx1"/>
                        </a:solidFill>
                        <a:latin typeface="+mj-ea"/>
                        <a:ea typeface="+mj-ea"/>
                      </a:endParaRPr>
                    </a:p>
                    <a:p>
                      <a:pPr algn="r"/>
                      <a:endParaRPr kumimoji="1" lang="en-US" altLang="ja-JP" sz="1050" dirty="0" smtClean="0">
                        <a:solidFill>
                          <a:schemeClr val="tx1"/>
                        </a:solidFill>
                        <a:latin typeface="+mj-ea"/>
                        <a:ea typeface="+mj-ea"/>
                      </a:endParaRPr>
                    </a:p>
                    <a:p>
                      <a:pPr algn="r"/>
                      <a:r>
                        <a:rPr kumimoji="1" lang="ja-JP" altLang="en-US" sz="1050" dirty="0" smtClean="0">
                          <a:solidFill>
                            <a:schemeClr val="tx1"/>
                          </a:solidFill>
                          <a:latin typeface="+mj-ea"/>
                          <a:ea typeface="+mj-ea"/>
                        </a:rPr>
                        <a:t>失業者生活実態調査</a:t>
                      </a:r>
                      <a:endParaRPr kumimoji="1" lang="en-US" altLang="ja-JP" sz="1050" dirty="0" smtClean="0">
                        <a:solidFill>
                          <a:schemeClr val="tx1"/>
                        </a:solidFill>
                        <a:latin typeface="+mj-ea"/>
                        <a:ea typeface="+mj-ea"/>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kumimoji="1" lang="en-US" altLang="ja-JP" sz="1050" dirty="0" smtClean="0">
                        <a:solidFill>
                          <a:schemeClr val="tx1"/>
                        </a:solidFill>
                        <a:latin typeface="+mj-ea"/>
                        <a:ea typeface="+mj-ea"/>
                      </a:endParaRPr>
                    </a:p>
                    <a:p>
                      <a:r>
                        <a:rPr kumimoji="1" lang="en-US" altLang="ja-JP" sz="1050" dirty="0" smtClean="0">
                          <a:solidFill>
                            <a:schemeClr val="tx1"/>
                          </a:solidFill>
                          <a:latin typeface="+mj-ea"/>
                          <a:ea typeface="+mj-ea"/>
                        </a:rPr>
                        <a:t>1929</a:t>
                      </a:r>
                      <a:r>
                        <a:rPr kumimoji="1" lang="ja-JP" altLang="en-US" sz="1050" dirty="0" smtClean="0">
                          <a:solidFill>
                            <a:schemeClr val="tx1"/>
                          </a:solidFill>
                          <a:latin typeface="+mj-ea"/>
                          <a:ea typeface="+mj-ea"/>
                        </a:rPr>
                        <a:t>年から開始。公的な雇用機会の提供は、事務労働者ないし中高等教育機関失業者のためのデスクワークの作業もあった。</a:t>
                      </a:r>
                      <a:endParaRPr kumimoji="1"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「下級知識階級ニ対スル授職施設国庫補助条件要綱案」（</a:t>
                      </a:r>
                      <a:r>
                        <a:rPr kumimoji="1" lang="en-US" altLang="ja-JP" sz="1050" dirty="0" smtClean="0">
                          <a:solidFill>
                            <a:schemeClr val="tx1"/>
                          </a:solidFill>
                          <a:latin typeface="+mj-ea"/>
                          <a:ea typeface="+mj-ea"/>
                        </a:rPr>
                        <a:t>1929</a:t>
                      </a:r>
                      <a:r>
                        <a:rPr kumimoji="1" lang="ja-JP" altLang="en-US" sz="1050" dirty="0" smtClean="0">
                          <a:solidFill>
                            <a:schemeClr val="tx1"/>
                          </a:solidFill>
                          <a:latin typeface="+mj-ea"/>
                          <a:ea typeface="+mj-ea"/>
                        </a:rPr>
                        <a:t>年</a:t>
                      </a:r>
                      <a:r>
                        <a:rPr kumimoji="1" lang="en-US" altLang="ja-JP" sz="1050" dirty="0" smtClean="0">
                          <a:solidFill>
                            <a:schemeClr val="tx1"/>
                          </a:solidFill>
                          <a:latin typeface="+mj-ea"/>
                          <a:ea typeface="+mj-ea"/>
                        </a:rPr>
                        <a:t>9</a:t>
                      </a:r>
                      <a:r>
                        <a:rPr kumimoji="1" lang="ja-JP" altLang="en-US" sz="1050" dirty="0" smtClean="0">
                          <a:solidFill>
                            <a:schemeClr val="tx1"/>
                          </a:solidFill>
                          <a:latin typeface="+mj-ea"/>
                          <a:ea typeface="+mj-ea"/>
                        </a:rPr>
                        <a:t>月</a:t>
                      </a:r>
                      <a:r>
                        <a:rPr kumimoji="1" lang="en-US" altLang="ja-JP" sz="1050" dirty="0" smtClean="0">
                          <a:solidFill>
                            <a:schemeClr val="tx1"/>
                          </a:solidFill>
                          <a:latin typeface="+mj-ea"/>
                          <a:ea typeface="+mj-ea"/>
                        </a:rPr>
                        <a:t>4</a:t>
                      </a:r>
                      <a:r>
                        <a:rPr kumimoji="1" lang="ja-JP" altLang="en-US" sz="1050" dirty="0" smtClean="0">
                          <a:solidFill>
                            <a:schemeClr val="tx1"/>
                          </a:solidFill>
                          <a:latin typeface="+mj-ea"/>
                          <a:ea typeface="+mj-ea"/>
                        </a:rPr>
                        <a:t>日、社会局提出）</a:t>
                      </a:r>
                      <a:endParaRPr kumimoji="1"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①事業主体は自治体。</a:t>
                      </a:r>
                      <a:endParaRPr kumimoji="1"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②対象は、下級知識階級の失業者又は未就職者で生活困難者。</a:t>
                      </a:r>
                      <a:endParaRPr kumimoji="1"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③新規事業</a:t>
                      </a:r>
                      <a:endParaRPr kumimoji="1"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　・失業調査その他基礎調査</a:t>
                      </a:r>
                      <a:endParaRPr kumimoji="1"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　・騰写、筆写、計算、図書整理、製図、製本、タイプライター、職業補導</a:t>
                      </a:r>
                      <a:endParaRPr kumimoji="1"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④国庫補助</a:t>
                      </a:r>
                      <a:endParaRPr kumimoji="1"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　・官庁委託は就業者手当の全額</a:t>
                      </a:r>
                      <a:endParaRPr kumimoji="1"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　・公共団体事務は就業者手当の１</a:t>
                      </a:r>
                      <a:r>
                        <a:rPr kumimoji="1" lang="en-US" altLang="ja-JP" sz="1050" dirty="0" smtClean="0">
                          <a:solidFill>
                            <a:schemeClr val="tx1"/>
                          </a:solidFill>
                          <a:latin typeface="+mj-ea"/>
                          <a:ea typeface="+mj-ea"/>
                        </a:rPr>
                        <a:t>/2</a:t>
                      </a:r>
                    </a:p>
                    <a:p>
                      <a:r>
                        <a:rPr kumimoji="1" lang="ja-JP" altLang="en-US" sz="1050" dirty="0" smtClean="0">
                          <a:solidFill>
                            <a:schemeClr val="tx1"/>
                          </a:solidFill>
                          <a:latin typeface="+mj-ea"/>
                          <a:ea typeface="+mj-ea"/>
                        </a:rPr>
                        <a:t>　・経常諸費及び建設費の</a:t>
                      </a:r>
                      <a:r>
                        <a:rPr kumimoji="1" lang="en-US" altLang="ja-JP" sz="1050" dirty="0" smtClean="0">
                          <a:solidFill>
                            <a:schemeClr val="tx1"/>
                          </a:solidFill>
                          <a:latin typeface="+mj-ea"/>
                          <a:ea typeface="+mj-ea"/>
                        </a:rPr>
                        <a:t>1/2</a:t>
                      </a:r>
                    </a:p>
                    <a:p>
                      <a:r>
                        <a:rPr kumimoji="1" lang="ja-JP" altLang="en-US" sz="1050" dirty="0" smtClean="0">
                          <a:solidFill>
                            <a:schemeClr val="tx1"/>
                          </a:solidFill>
                          <a:latin typeface="+mj-ea"/>
                          <a:ea typeface="+mj-ea"/>
                        </a:rPr>
                        <a:t>⑤賃金－「その地方における同種の者の賃金又は手当より低額」「夜業歩増」は避けること。</a:t>
                      </a:r>
                      <a:endParaRPr kumimoji="1" lang="en-US" altLang="ja-JP" sz="1050" dirty="0" smtClean="0">
                        <a:solidFill>
                          <a:schemeClr val="tx1"/>
                        </a:solidFill>
                        <a:latin typeface="+mj-ea"/>
                        <a:ea typeface="+mj-ea"/>
                      </a:endParaRPr>
                    </a:p>
                    <a:p>
                      <a:endParaRPr kumimoji="1" lang="ja-JP" altLang="en-US" sz="105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5"/>
          </p:nvPr>
        </p:nvSpPr>
        <p:spPr/>
        <p:txBody>
          <a:bodyPr/>
          <a:lstStyle/>
          <a:p>
            <a:fld id="{1AD93096-5B34-4342-9326-69289CEAE4C2}" type="slidenum">
              <a:rPr lang="en-US" altLang="ja-JP" smtClean="0"/>
              <a:pPr/>
              <a:t>14</a:t>
            </a:fld>
            <a:endParaRPr kumimoji="1" lang="ja-JP" altLang="en-US"/>
          </a:p>
        </p:txBody>
      </p:sp>
      <p:sp>
        <p:nvSpPr>
          <p:cNvPr id="5" name="角丸四角形 4"/>
          <p:cNvSpPr/>
          <p:nvPr/>
        </p:nvSpPr>
        <p:spPr>
          <a:xfrm>
            <a:off x="404664" y="251520"/>
            <a:ext cx="1656184" cy="288032"/>
          </a:xfrm>
          <a:prstGeom prst="roundRect">
            <a:avLst/>
          </a:prstGeom>
          <a:solidFill>
            <a:schemeClr val="bg2">
              <a:lumMod val="10000"/>
            </a:schemeClr>
          </a:solid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smtClean="0">
                <a:solidFill>
                  <a:schemeClr val="bg1"/>
                </a:solidFill>
                <a:latin typeface="ＭＳ Ｐゴシック" pitchFamily="50" charset="-128"/>
                <a:ea typeface="ＭＳ Ｐゴシック" pitchFamily="50" charset="-128"/>
              </a:rPr>
              <a:t>失業保険制度の諸構想</a:t>
            </a:r>
            <a:endParaRPr kumimoji="1" lang="ja-JP" altLang="en-US" sz="1050" b="1" dirty="0">
              <a:solidFill>
                <a:schemeClr val="bg1"/>
              </a:solidFill>
              <a:latin typeface="ＭＳ Ｐゴシック" pitchFamily="50" charset="-128"/>
              <a:ea typeface="ＭＳ Ｐゴシック" pitchFamily="50" charset="-128"/>
            </a:endParaRPr>
          </a:p>
        </p:txBody>
      </p:sp>
      <p:graphicFrame>
        <p:nvGraphicFramePr>
          <p:cNvPr id="6" name="表 5"/>
          <p:cNvGraphicFramePr>
            <a:graphicFrameLocks noGrp="1"/>
          </p:cNvGraphicFramePr>
          <p:nvPr/>
        </p:nvGraphicFramePr>
        <p:xfrm>
          <a:off x="332656" y="611560"/>
          <a:ext cx="6048672" cy="8092440"/>
        </p:xfrm>
        <a:graphic>
          <a:graphicData uri="http://schemas.openxmlformats.org/drawingml/2006/table">
            <a:tbl>
              <a:tblPr firstRow="1" bandRow="1">
                <a:tableStyleId>{5C22544A-7EE6-4342-B048-85BDC9FD1C3A}</a:tableStyleId>
              </a:tblPr>
              <a:tblGrid>
                <a:gridCol w="1656184"/>
                <a:gridCol w="4392488"/>
              </a:tblGrid>
              <a:tr h="730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rPr>
                        <a:t>解雇手当</a:t>
                      </a:r>
                      <a:endParaRPr kumimoji="1" lang="en-US" altLang="ja-JP" sz="105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rPr>
                        <a:t>退職手当</a:t>
                      </a:r>
                    </a:p>
                    <a:p>
                      <a:endParaRPr kumimoji="1" lang="en-US" altLang="ja-JP" sz="1050" b="0" dirty="0" smtClean="0">
                        <a:solidFill>
                          <a:schemeClr val="tx1"/>
                        </a:solidFill>
                      </a:endParaRPr>
                    </a:p>
                    <a:p>
                      <a:pPr algn="r"/>
                      <a:r>
                        <a:rPr kumimoji="1" lang="ja-JP" altLang="en-US" sz="1050" b="0" dirty="0" smtClean="0">
                          <a:solidFill>
                            <a:schemeClr val="tx1"/>
                          </a:solidFill>
                        </a:rPr>
                        <a:t>造船業</a:t>
                      </a:r>
                      <a:endParaRPr kumimoji="1" lang="en-US" altLang="ja-JP" sz="1050" b="0" dirty="0" smtClean="0">
                        <a:solidFill>
                          <a:schemeClr val="tx1"/>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l"/>
                      <a:r>
                        <a:rPr kumimoji="1" lang="en-US" altLang="ja-JP" sz="1050" b="0" dirty="0" smtClean="0">
                          <a:solidFill>
                            <a:schemeClr val="tx1"/>
                          </a:solidFill>
                        </a:rPr>
                        <a:t>1920</a:t>
                      </a:r>
                      <a:r>
                        <a:rPr kumimoji="1" lang="ja-JP" altLang="en-US" sz="1050" b="0" dirty="0" smtClean="0">
                          <a:solidFill>
                            <a:schemeClr val="tx1"/>
                          </a:solidFill>
                        </a:rPr>
                        <a:t>年代の不況。</a:t>
                      </a:r>
                      <a:r>
                        <a:rPr kumimoji="1" lang="ja-JP" altLang="en-US" sz="1050" b="0" kern="1200" dirty="0" smtClean="0">
                          <a:solidFill>
                            <a:schemeClr val="tx1"/>
                          </a:solidFill>
                          <a:latin typeface="+mj-ea"/>
                          <a:ea typeface="+mn-ea"/>
                          <a:cs typeface="+mn-cs"/>
                        </a:rPr>
                        <a:t>重工業男子労働者に対して勤続年数に応じて一定の解雇手当を支給し、争議を引き起こさないようにした慣行。企業内の共済組合、企業そのものが支給する場合があった。</a:t>
                      </a:r>
                      <a:endParaRPr kumimoji="1" lang="en-US" altLang="ja-JP" sz="105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rPr>
                        <a:t>「軍縮整理・行政整理に伴う退職者の特別賜金に関する勅令」</a:t>
                      </a:r>
                      <a:r>
                        <a:rPr kumimoji="1" lang="en-US" altLang="ja-JP" sz="1050" b="0" dirty="0" smtClean="0">
                          <a:solidFill>
                            <a:schemeClr val="tx1"/>
                          </a:solidFill>
                        </a:rPr>
                        <a:t>(1922</a:t>
                      </a:r>
                      <a:r>
                        <a:rPr kumimoji="1" lang="ja-JP" altLang="en-US" sz="1050" b="0" dirty="0" smtClean="0">
                          <a:solidFill>
                            <a:schemeClr val="tx1"/>
                          </a:solidFill>
                        </a:rPr>
                        <a:t>年</a:t>
                      </a:r>
                      <a:r>
                        <a:rPr kumimoji="1" lang="en-US" altLang="ja-JP" sz="1050" b="0" dirty="0" smtClean="0">
                          <a:solidFill>
                            <a:schemeClr val="tx1"/>
                          </a:solidFill>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rPr>
                        <a:t>一定規模以上の企業に慣行として定着した。</a:t>
                      </a:r>
                      <a:endParaRPr kumimoji="1" lang="ja-JP" altLang="en-US" sz="1050" b="0" kern="1200" dirty="0">
                        <a:solidFill>
                          <a:schemeClr val="tx1"/>
                        </a:solidFill>
                        <a:latin typeface="+mj-ea"/>
                        <a:ea typeface="+mn-ea"/>
                        <a:cs typeface="+mn-cs"/>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r h="370840">
                <a:tc>
                  <a:txBody>
                    <a:bodyPr/>
                    <a:lstStyle/>
                    <a:p>
                      <a:pPr algn="l"/>
                      <a:r>
                        <a:rPr kumimoji="1" lang="ja-JP" altLang="en-US" sz="1050" dirty="0" smtClean="0">
                          <a:latin typeface="+mn-ea"/>
                          <a:ea typeface="+mn-ea"/>
                        </a:rPr>
                        <a:t>社会局長通牒</a:t>
                      </a:r>
                      <a:r>
                        <a:rPr kumimoji="1" lang="en-US" altLang="ja-JP" sz="1050" dirty="0" smtClean="0">
                          <a:latin typeface="+mn-ea"/>
                          <a:ea typeface="+mn-ea"/>
                        </a:rPr>
                        <a:t>(1925</a:t>
                      </a:r>
                      <a:r>
                        <a:rPr kumimoji="1" lang="ja-JP" altLang="en-US" sz="1050" dirty="0" smtClean="0">
                          <a:latin typeface="+mn-ea"/>
                          <a:ea typeface="+mn-ea"/>
                        </a:rPr>
                        <a:t>年</a:t>
                      </a:r>
                      <a:r>
                        <a:rPr kumimoji="1" lang="en-US" altLang="ja-JP" sz="1050" dirty="0" smtClean="0">
                          <a:latin typeface="+mn-ea"/>
                          <a:ea typeface="+mn-ea"/>
                        </a:rPr>
                        <a:t>)</a:t>
                      </a:r>
                      <a:r>
                        <a:rPr kumimoji="1" lang="ja-JP" altLang="en-US" sz="1050" dirty="0" smtClean="0">
                          <a:latin typeface="+mn-ea"/>
                          <a:ea typeface="+mn-ea"/>
                        </a:rPr>
                        <a:t> 「工場法施行規則令改正」</a:t>
                      </a:r>
                      <a:endParaRPr kumimoji="1" lang="ja-JP" altLang="en-US" sz="105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－「無手当解雇</a:t>
                      </a:r>
                      <a:r>
                        <a:rPr kumimoji="1" lang="en-US" altLang="ja-JP" sz="1050" dirty="0" smtClean="0">
                          <a:latin typeface="+mn-ea"/>
                          <a:ea typeface="+mn-ea"/>
                        </a:rPr>
                        <a:t>(</a:t>
                      </a:r>
                      <a:r>
                        <a:rPr kumimoji="1" lang="ja-JP" altLang="en-US" sz="1050" dirty="0" smtClean="0">
                          <a:latin typeface="+mn-ea"/>
                          <a:ea typeface="+mn-ea"/>
                        </a:rPr>
                        <a:t>即時解雇</a:t>
                      </a:r>
                      <a:r>
                        <a:rPr kumimoji="1" lang="en-US" altLang="ja-JP" sz="1050" dirty="0" smtClean="0">
                          <a:latin typeface="+mn-ea"/>
                          <a:ea typeface="+mn-ea"/>
                        </a:rPr>
                        <a:t>)</a:t>
                      </a:r>
                      <a:r>
                        <a:rPr kumimoji="1" lang="ja-JP" altLang="en-US" sz="1050" dirty="0" smtClean="0">
                          <a:latin typeface="+mn-ea"/>
                          <a:ea typeface="+mn-ea"/>
                        </a:rPr>
                        <a:t>」</a:t>
                      </a:r>
                      <a:endParaRPr kumimoji="1" lang="en-US" altLang="ja-JP" sz="105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a:t>
                      </a:r>
                      <a:r>
                        <a:rPr kumimoji="1" lang="en-US" altLang="ja-JP" sz="1050" dirty="0" smtClean="0">
                          <a:latin typeface="+mn-ea"/>
                          <a:ea typeface="+mn-ea"/>
                        </a:rPr>
                        <a:t>1926</a:t>
                      </a:r>
                      <a:r>
                        <a:rPr kumimoji="1" lang="ja-JP" altLang="en-US" sz="1050" dirty="0" smtClean="0">
                          <a:latin typeface="+mn-ea"/>
                          <a:ea typeface="+mn-ea"/>
                        </a:rPr>
                        <a:t>年）</a:t>
                      </a:r>
                      <a:r>
                        <a:rPr kumimoji="1" lang="en-US" altLang="ja-JP" sz="1050" dirty="0" smtClean="0">
                          <a:latin typeface="+mn-ea"/>
                          <a:ea typeface="+mn-ea"/>
                        </a:rPr>
                        <a:t>14</a:t>
                      </a:r>
                      <a:r>
                        <a:rPr kumimoji="1" lang="ja-JP" altLang="en-US" sz="1050" dirty="0" smtClean="0">
                          <a:latin typeface="+mn-ea"/>
                          <a:ea typeface="+mn-ea"/>
                        </a:rPr>
                        <a:t>日間の予告期間または</a:t>
                      </a:r>
                      <a:r>
                        <a:rPr kumimoji="1" lang="en-US" altLang="ja-JP" sz="1050" dirty="0" smtClean="0">
                          <a:latin typeface="+mn-ea"/>
                          <a:ea typeface="+mn-ea"/>
                        </a:rPr>
                        <a:t>14</a:t>
                      </a:r>
                      <a:r>
                        <a:rPr kumimoji="1" lang="ja-JP" altLang="en-US" sz="1050" dirty="0" smtClean="0">
                          <a:latin typeface="+mn-ea"/>
                          <a:ea typeface="+mn-ea"/>
                        </a:rPr>
                        <a:t>日分以上の手当の支払義務付け。</a:t>
                      </a:r>
                      <a:endParaRPr kumimoji="1" lang="en-US" altLang="ja-JP" sz="1050" dirty="0" smtClean="0">
                        <a:latin typeface="+mn-ea"/>
                        <a:ea typeface="+mn-ea"/>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kumimoji="1" lang="ja-JP" altLang="en-US" sz="1050" dirty="0" smtClean="0"/>
                        <a:t>憲政会の失業保険法案</a:t>
                      </a:r>
                      <a:endParaRPr kumimoji="1" lang="en-US" altLang="ja-JP" sz="1050" dirty="0" smtClean="0"/>
                    </a:p>
                    <a:p>
                      <a:pPr algn="l"/>
                      <a:r>
                        <a:rPr kumimoji="1" lang="ja-JP" altLang="en-US" sz="1050" dirty="0" smtClean="0"/>
                        <a:t>（</a:t>
                      </a:r>
                      <a:r>
                        <a:rPr kumimoji="1" lang="en-US" altLang="ja-JP" sz="1050" dirty="0" smtClean="0"/>
                        <a:t>1922</a:t>
                      </a:r>
                      <a:r>
                        <a:rPr kumimoji="1" lang="ja-JP" altLang="en-US" sz="1050" dirty="0" smtClean="0"/>
                        <a:t>年に</a:t>
                      </a:r>
                      <a:r>
                        <a:rPr kumimoji="1" lang="en-US" altLang="ja-JP" sz="1050" dirty="0" smtClean="0"/>
                        <a:t>2</a:t>
                      </a:r>
                      <a:r>
                        <a:rPr kumimoji="1" lang="ja-JP" altLang="en-US" sz="1050" dirty="0" smtClean="0"/>
                        <a:t>度にわたり帝国議会に提出</a:t>
                      </a:r>
                      <a:r>
                        <a:rPr kumimoji="1" lang="en-US" altLang="ja-JP" sz="1050" dirty="0" smtClean="0"/>
                        <a:t>)</a:t>
                      </a:r>
                    </a:p>
                    <a:p>
                      <a:pPr algn="l"/>
                      <a:r>
                        <a:rPr kumimoji="1" lang="en-US" altLang="ja-JP" sz="1050" dirty="0" smtClean="0"/>
                        <a:t>(</a:t>
                      </a:r>
                      <a:r>
                        <a:rPr kumimoji="1" lang="ja-JP" altLang="en-US" sz="1050" dirty="0" smtClean="0"/>
                        <a:t>ドイツ方式－掛金・給付金が所得比例方式</a:t>
                      </a:r>
                      <a:r>
                        <a:rPr kumimoji="1" lang="en-US" altLang="ja-JP" sz="1050" dirty="0" smtClean="0"/>
                        <a:t>)</a:t>
                      </a:r>
                      <a:endParaRPr kumimoji="1" lang="ja-JP" altLang="en-US" sz="105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財政支出が多額になることを避けている。</a:t>
                      </a:r>
                      <a:endParaRPr kumimoji="1" lang="en-US" altLang="ja-JP" sz="105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①機関は失業保険組合。勅令で事業を指定し、強制加入とする。</a:t>
                      </a:r>
                      <a:r>
                        <a:rPr kumimoji="1" lang="en-US" altLang="ja-JP" sz="1050" dirty="0" smtClean="0">
                          <a:latin typeface="+mn-ea"/>
                          <a:ea typeface="+mn-ea"/>
                        </a:rPr>
                        <a:t>(</a:t>
                      </a:r>
                      <a:r>
                        <a:rPr kumimoji="1" lang="ja-JP" altLang="en-US" sz="1050" dirty="0" smtClean="0">
                          <a:latin typeface="+mn-ea"/>
                          <a:ea typeface="+mn-ea"/>
                        </a:rPr>
                        <a:t>造船、機械、製鉄－「東京朝日」</a:t>
                      </a:r>
                      <a:r>
                        <a:rPr kumimoji="1" lang="en-US" altLang="ja-JP" sz="1050" dirty="0" smtClean="0">
                          <a:latin typeface="+mn-ea"/>
                          <a:ea typeface="+mn-ea"/>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②被保険者は「職人、傭人」「事務員」「技術員」。</a:t>
                      </a:r>
                      <a:r>
                        <a:rPr kumimoji="1" lang="en-US" altLang="ja-JP" sz="1050" dirty="0" smtClean="0">
                          <a:latin typeface="+mn-ea"/>
                          <a:ea typeface="+mn-ea"/>
                        </a:rPr>
                        <a:t>16</a:t>
                      </a:r>
                      <a:r>
                        <a:rPr kumimoji="1" lang="ja-JP" altLang="en-US" sz="1050" dirty="0" smtClean="0">
                          <a:latin typeface="+mn-ea"/>
                          <a:ea typeface="+mn-ea"/>
                        </a:rPr>
                        <a:t>歳以下、</a:t>
                      </a:r>
                      <a:r>
                        <a:rPr kumimoji="1" lang="en-US" altLang="ja-JP" sz="1050" dirty="0" smtClean="0">
                          <a:latin typeface="+mn-ea"/>
                          <a:ea typeface="+mn-ea"/>
                        </a:rPr>
                        <a:t>60</a:t>
                      </a:r>
                      <a:r>
                        <a:rPr kumimoji="1" lang="ja-JP" altLang="en-US" sz="1050" dirty="0" smtClean="0">
                          <a:latin typeface="+mn-ea"/>
                          <a:ea typeface="+mn-ea"/>
                        </a:rPr>
                        <a:t>歳以上、見習職工は除外。年鑑報酬が</a:t>
                      </a:r>
                      <a:r>
                        <a:rPr kumimoji="1" lang="en-US" altLang="ja-JP" sz="1050" dirty="0" smtClean="0">
                          <a:latin typeface="+mn-ea"/>
                          <a:ea typeface="+mn-ea"/>
                        </a:rPr>
                        <a:t>1200</a:t>
                      </a:r>
                      <a:r>
                        <a:rPr kumimoji="1" lang="ja-JP" altLang="en-US" sz="1050" dirty="0" smtClean="0">
                          <a:latin typeface="+mn-ea"/>
                          <a:ea typeface="+mn-ea"/>
                        </a:rPr>
                        <a:t>円超も除外。</a:t>
                      </a:r>
                      <a:endParaRPr kumimoji="1" lang="en-US" altLang="ja-JP" sz="105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③保険料は、国、雇用主、被保険者で</a:t>
                      </a:r>
                      <a:r>
                        <a:rPr kumimoji="1" lang="en-US" altLang="ja-JP" sz="1050" dirty="0" smtClean="0">
                          <a:latin typeface="+mn-ea"/>
                          <a:ea typeface="+mn-ea"/>
                        </a:rPr>
                        <a:t>1/3</a:t>
                      </a:r>
                      <a:r>
                        <a:rPr kumimoji="1" lang="ja-JP" altLang="en-US" sz="1050" dirty="0" err="1" smtClean="0">
                          <a:latin typeface="+mn-ea"/>
                          <a:ea typeface="+mn-ea"/>
                        </a:rPr>
                        <a:t>。</a:t>
                      </a:r>
                      <a:r>
                        <a:rPr kumimoji="1" lang="ja-JP" altLang="en-US" sz="1050" dirty="0" smtClean="0">
                          <a:latin typeface="+mn-ea"/>
                          <a:ea typeface="+mn-ea"/>
                        </a:rPr>
                        <a:t>基本給の</a:t>
                      </a:r>
                      <a:r>
                        <a:rPr kumimoji="1" lang="en-US" altLang="ja-JP" sz="1050" dirty="0" smtClean="0">
                          <a:latin typeface="+mn-ea"/>
                          <a:ea typeface="+mn-ea"/>
                        </a:rPr>
                        <a:t>1.5</a:t>
                      </a:r>
                      <a:r>
                        <a:rPr kumimoji="1" lang="ja-JP" altLang="en-US" sz="1050" dirty="0" smtClean="0">
                          <a:latin typeface="+mn-ea"/>
                          <a:ea typeface="+mn-ea"/>
                        </a:rPr>
                        <a:t>％。</a:t>
                      </a:r>
                      <a:endParaRPr kumimoji="1" lang="en-US" altLang="ja-JP" sz="105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④失業後</a:t>
                      </a:r>
                      <a:r>
                        <a:rPr kumimoji="1" lang="en-US" altLang="ja-JP" sz="1050" dirty="0" smtClean="0">
                          <a:latin typeface="+mn-ea"/>
                          <a:ea typeface="+mn-ea"/>
                        </a:rPr>
                        <a:t>16</a:t>
                      </a:r>
                      <a:r>
                        <a:rPr kumimoji="1" lang="ja-JP" altLang="en-US" sz="1050" dirty="0" smtClean="0">
                          <a:latin typeface="+mn-ea"/>
                          <a:ea typeface="+mn-ea"/>
                        </a:rPr>
                        <a:t>日目から開始。</a:t>
                      </a:r>
                      <a:r>
                        <a:rPr kumimoji="1" lang="en-US" altLang="ja-JP" sz="1050" dirty="0" smtClean="0">
                          <a:latin typeface="+mn-ea"/>
                          <a:ea typeface="+mn-ea"/>
                        </a:rPr>
                        <a:t>1</a:t>
                      </a:r>
                      <a:r>
                        <a:rPr kumimoji="1" lang="ja-JP" altLang="en-US" sz="1050" dirty="0" smtClean="0">
                          <a:latin typeface="+mn-ea"/>
                          <a:ea typeface="+mn-ea"/>
                        </a:rPr>
                        <a:t>年後終了。給付額は基本給の</a:t>
                      </a:r>
                      <a:r>
                        <a:rPr kumimoji="1" lang="en-US" altLang="ja-JP" sz="1050" dirty="0" smtClean="0">
                          <a:latin typeface="+mn-ea"/>
                          <a:ea typeface="+mn-ea"/>
                        </a:rPr>
                        <a:t>1/2</a:t>
                      </a:r>
                      <a:r>
                        <a:rPr kumimoji="1" lang="ja-JP" altLang="en-US" sz="1050" dirty="0" smtClean="0">
                          <a:latin typeface="+mn-ea"/>
                          <a:ea typeface="+mn-ea"/>
                        </a:rPr>
                        <a:t>～</a:t>
                      </a:r>
                      <a:r>
                        <a:rPr kumimoji="1" lang="en-US" altLang="ja-JP" sz="1050" dirty="0" smtClean="0">
                          <a:latin typeface="+mn-ea"/>
                          <a:ea typeface="+mn-ea"/>
                        </a:rPr>
                        <a:t>1/3</a:t>
                      </a:r>
                      <a:r>
                        <a:rPr kumimoji="1" lang="ja-JP" altLang="en-US" sz="1050" dirty="0" smtClean="0">
                          <a:latin typeface="+mn-ea"/>
                          <a:ea typeface="+mn-ea"/>
                        </a:rPr>
                        <a:t>の間。</a:t>
                      </a:r>
                      <a:endParaRPr kumimoji="1" lang="en-US" altLang="ja-JP" sz="105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⑤資金不足は、政府が</a:t>
                      </a:r>
                      <a:r>
                        <a:rPr kumimoji="1" lang="en-US" altLang="ja-JP" sz="1050" dirty="0" smtClean="0">
                          <a:latin typeface="+mn-ea"/>
                          <a:ea typeface="+mn-ea"/>
                        </a:rPr>
                        <a:t>1000</a:t>
                      </a:r>
                      <a:r>
                        <a:rPr kumimoji="1" lang="ja-JP" altLang="en-US" sz="1050" dirty="0" smtClean="0">
                          <a:latin typeface="+mn-ea"/>
                          <a:ea typeface="+mn-ea"/>
                        </a:rPr>
                        <a:t>万円以内で組合に無利子で貸し付ける。</a:t>
                      </a:r>
                      <a:endParaRPr kumimoji="1" lang="en-US" altLang="ja-JP" sz="1050" dirty="0" smtClean="0">
                        <a:latin typeface="+mn-ea"/>
                        <a:ea typeface="+mn-ea"/>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kumimoji="1" lang="ja-JP" altLang="en-US" sz="1050" dirty="0" smtClean="0"/>
                        <a:t>森田良雄の構想</a:t>
                      </a:r>
                      <a:endParaRPr kumimoji="1" lang="en-US" altLang="ja-JP" sz="1050" dirty="0" smtClean="0"/>
                    </a:p>
                    <a:p>
                      <a:pPr algn="l"/>
                      <a:r>
                        <a:rPr kumimoji="1" lang="ja-JP" altLang="en-US" sz="1050" dirty="0" smtClean="0"/>
                        <a:t>「私案失業保険要旨」</a:t>
                      </a:r>
                      <a:endParaRPr kumimoji="1" lang="en-US" altLang="ja-JP" sz="1050" dirty="0" smtClean="0"/>
                    </a:p>
                    <a:p>
                      <a:pPr algn="l"/>
                      <a:r>
                        <a:rPr kumimoji="1" lang="ja-JP" altLang="en-US" sz="1050" dirty="0" smtClean="0"/>
                        <a:t>（ドイツ方式</a:t>
                      </a:r>
                      <a:r>
                        <a:rPr kumimoji="1" lang="en-US" altLang="ja-JP" sz="1050" dirty="0" smtClean="0"/>
                        <a:t>)</a:t>
                      </a:r>
                      <a:endParaRPr kumimoji="1" lang="ja-JP" altLang="en-US" sz="105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「失業保険の実施は誠に急務中の急務」</a:t>
                      </a:r>
                      <a:endParaRPr kumimoji="1" lang="en-US" altLang="ja-JP" sz="105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①国営保険方式－健康保険と同一とする。</a:t>
                      </a:r>
                      <a:endParaRPr kumimoji="1" lang="en-US" altLang="ja-JP" sz="105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②保険料は国、事業主、被保険者が</a:t>
                      </a:r>
                      <a:r>
                        <a:rPr kumimoji="1" lang="en-US" altLang="ja-JP" sz="1050" dirty="0" smtClean="0">
                          <a:latin typeface="+mn-ea"/>
                          <a:ea typeface="+mn-ea"/>
                        </a:rPr>
                        <a:t>1/3</a:t>
                      </a:r>
                      <a:r>
                        <a:rPr kumimoji="1" lang="ja-JP" altLang="en-US" sz="1050" dirty="0" smtClean="0">
                          <a:latin typeface="+mn-ea"/>
                          <a:ea typeface="+mn-ea"/>
                        </a:rPr>
                        <a:t>ずつ。標準月額の</a:t>
                      </a:r>
                      <a:r>
                        <a:rPr kumimoji="1" lang="en-US" altLang="ja-JP" sz="1050" dirty="0" smtClean="0">
                          <a:latin typeface="+mn-ea"/>
                          <a:ea typeface="+mn-ea"/>
                        </a:rPr>
                        <a:t>2</a:t>
                      </a:r>
                      <a:r>
                        <a:rPr kumimoji="1" lang="ja-JP" altLang="en-US" sz="1050" dirty="0" smtClean="0">
                          <a:latin typeface="+mn-ea"/>
                          <a:ea typeface="+mn-ea"/>
                        </a:rPr>
                        <a:t>％。</a:t>
                      </a:r>
                      <a:endParaRPr kumimoji="1" lang="en-US" altLang="ja-JP" sz="105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③給付額は標準日給。加入</a:t>
                      </a:r>
                      <a:r>
                        <a:rPr kumimoji="1" lang="en-US" altLang="ja-JP" sz="1050" dirty="0" smtClean="0">
                          <a:latin typeface="+mn-ea"/>
                          <a:ea typeface="+mn-ea"/>
                        </a:rPr>
                        <a:t>6</a:t>
                      </a:r>
                      <a:r>
                        <a:rPr kumimoji="1" lang="ja-JP" altLang="en-US" sz="1050" dirty="0" smtClean="0">
                          <a:latin typeface="+mn-ea"/>
                          <a:ea typeface="+mn-ea"/>
                        </a:rPr>
                        <a:t>ヵ月で</a:t>
                      </a:r>
                      <a:r>
                        <a:rPr kumimoji="1" lang="en-US" altLang="ja-JP" sz="1050" dirty="0" smtClean="0">
                          <a:latin typeface="+mn-ea"/>
                          <a:ea typeface="+mn-ea"/>
                        </a:rPr>
                        <a:t>10</a:t>
                      </a:r>
                      <a:r>
                        <a:rPr kumimoji="1" lang="ja-JP" altLang="en-US" sz="1050" dirty="0" smtClean="0">
                          <a:latin typeface="+mn-ea"/>
                          <a:ea typeface="+mn-ea"/>
                        </a:rPr>
                        <a:t>日目から給付。加入期間と給付期間が相関する。</a:t>
                      </a:r>
                      <a:endParaRPr kumimoji="1" lang="en-US" altLang="ja-JP" sz="105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④収支の不足は国、事業主が不足額の各々</a:t>
                      </a:r>
                      <a:r>
                        <a:rPr kumimoji="1" lang="en-US" altLang="ja-JP" sz="1050" dirty="0" smtClean="0">
                          <a:latin typeface="+mn-ea"/>
                          <a:ea typeface="+mn-ea"/>
                        </a:rPr>
                        <a:t>1/2</a:t>
                      </a:r>
                      <a:r>
                        <a:rPr kumimoji="1" lang="ja-JP" altLang="en-US" sz="1050" dirty="0" smtClean="0">
                          <a:latin typeface="+mn-ea"/>
                          <a:ea typeface="+mn-ea"/>
                        </a:rPr>
                        <a:t>を負担する。</a:t>
                      </a:r>
                      <a:endParaRPr kumimoji="1" lang="en-US" altLang="ja-JP" sz="1050" dirty="0" smtClean="0">
                        <a:latin typeface="+mn-ea"/>
                        <a:ea typeface="+mn-ea"/>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kumimoji="1" lang="ja-JP" altLang="en-US" sz="1050" dirty="0" smtClean="0"/>
                        <a:t>政府構想の進展</a:t>
                      </a:r>
                      <a:endParaRPr kumimoji="1" lang="en-US" altLang="ja-JP" sz="1050" dirty="0" smtClean="0"/>
                    </a:p>
                    <a:p>
                      <a:pPr algn="l"/>
                      <a:endParaRPr kumimoji="1" lang="en-US" altLang="ja-JP" sz="1050" dirty="0" smtClean="0"/>
                    </a:p>
                    <a:p>
                      <a:pPr algn="l"/>
                      <a:endParaRPr kumimoji="1" lang="en-US" altLang="ja-JP" sz="1050" dirty="0" smtClean="0"/>
                    </a:p>
                    <a:p>
                      <a:pPr algn="l"/>
                      <a:endParaRPr kumimoji="1" lang="en-US" altLang="ja-JP" sz="1050" dirty="0" smtClean="0"/>
                    </a:p>
                    <a:p>
                      <a:pPr algn="r"/>
                      <a:r>
                        <a:rPr kumimoji="1" lang="ja-JP" altLang="en-US" sz="1050" dirty="0" smtClean="0"/>
                        <a:t>失業救済事業開始時の</a:t>
                      </a:r>
                      <a:endParaRPr kumimoji="1" lang="en-US" altLang="ja-JP" sz="1050" dirty="0" smtClean="0"/>
                    </a:p>
                    <a:p>
                      <a:pPr algn="r"/>
                      <a:r>
                        <a:rPr kumimoji="1" lang="ja-JP" altLang="en-US" sz="1050" dirty="0" smtClean="0"/>
                        <a:t>内務</a:t>
                      </a:r>
                      <a:r>
                        <a:rPr kumimoji="1" lang="ja-JP" altLang="en-US" sz="1050" dirty="0" smtClean="0"/>
                        <a:t>大臣声明</a:t>
                      </a:r>
                      <a:endParaRPr kumimoji="1" lang="ja-JP" altLang="en-US" sz="105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広く薄い制度を構想している。</a:t>
                      </a:r>
                      <a:endParaRPr kumimoji="1" lang="en-US" altLang="ja-JP" sz="105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被保険者は工場雇用者を中心に</a:t>
                      </a:r>
                      <a:r>
                        <a:rPr kumimoji="1" lang="en-US" altLang="ja-JP" sz="1050" dirty="0" smtClean="0">
                          <a:latin typeface="+mn-ea"/>
                          <a:ea typeface="+mn-ea"/>
                        </a:rPr>
                        <a:t>150</a:t>
                      </a:r>
                      <a:r>
                        <a:rPr kumimoji="1" lang="ja-JP" altLang="en-US" sz="1050" dirty="0" smtClean="0">
                          <a:latin typeface="+mn-ea"/>
                          <a:ea typeface="+mn-ea"/>
                        </a:rPr>
                        <a:t>万人程度。掛け金は労働者</a:t>
                      </a:r>
                      <a:r>
                        <a:rPr kumimoji="1" lang="en-US" altLang="ja-JP" sz="1050" dirty="0" smtClean="0">
                          <a:latin typeface="+mn-ea"/>
                          <a:ea typeface="+mn-ea"/>
                        </a:rPr>
                        <a:t>1000</a:t>
                      </a:r>
                      <a:r>
                        <a:rPr kumimoji="1" lang="ja-JP" altLang="en-US" sz="1050" dirty="0" smtClean="0">
                          <a:latin typeface="+mn-ea"/>
                          <a:ea typeface="+mn-ea"/>
                        </a:rPr>
                        <a:t>万円</a:t>
                      </a:r>
                      <a:r>
                        <a:rPr kumimoji="1" lang="en-US" altLang="ja-JP" sz="1050" dirty="0" smtClean="0">
                          <a:latin typeface="+mn-ea"/>
                          <a:ea typeface="+mn-ea"/>
                        </a:rPr>
                        <a:t>(1</a:t>
                      </a:r>
                      <a:r>
                        <a:rPr kumimoji="1" lang="ja-JP" altLang="en-US" sz="1050" dirty="0" smtClean="0">
                          <a:latin typeface="+mn-ea"/>
                          <a:ea typeface="+mn-ea"/>
                        </a:rPr>
                        <a:t>人平均年間７円弱</a:t>
                      </a:r>
                      <a:r>
                        <a:rPr kumimoji="1" lang="en-US" altLang="ja-JP" sz="1050" dirty="0" smtClean="0">
                          <a:latin typeface="+mn-ea"/>
                          <a:ea typeface="+mn-ea"/>
                        </a:rPr>
                        <a:t>)</a:t>
                      </a:r>
                      <a:r>
                        <a:rPr kumimoji="1" lang="ja-JP" altLang="en-US" sz="1050" dirty="0" smtClean="0">
                          <a:latin typeface="+mn-ea"/>
                          <a:ea typeface="+mn-ea"/>
                        </a:rPr>
                        <a:t>雇用主</a:t>
                      </a:r>
                      <a:r>
                        <a:rPr kumimoji="1" lang="en-US" altLang="ja-JP" sz="1050" dirty="0" smtClean="0">
                          <a:latin typeface="+mn-ea"/>
                          <a:ea typeface="+mn-ea"/>
                        </a:rPr>
                        <a:t>1000</a:t>
                      </a:r>
                      <a:r>
                        <a:rPr kumimoji="1" lang="ja-JP" altLang="en-US" sz="1050" dirty="0" smtClean="0">
                          <a:latin typeface="+mn-ea"/>
                          <a:ea typeface="+mn-ea"/>
                        </a:rPr>
                        <a:t>万円に国庫負担が加わる。給付額は日給の</a:t>
                      </a:r>
                      <a:r>
                        <a:rPr kumimoji="1" lang="en-US" altLang="ja-JP" sz="1050" dirty="0" smtClean="0">
                          <a:latin typeface="+mn-ea"/>
                          <a:ea typeface="+mn-ea"/>
                        </a:rPr>
                        <a:t>60</a:t>
                      </a:r>
                      <a:r>
                        <a:rPr kumimoji="1" lang="ja-JP" altLang="en-US" sz="1050" dirty="0" smtClean="0">
                          <a:latin typeface="+mn-ea"/>
                          <a:ea typeface="+mn-ea"/>
                        </a:rPr>
                        <a:t>％を想定。給付期間は</a:t>
                      </a:r>
                      <a:r>
                        <a:rPr kumimoji="1" lang="en-US" altLang="ja-JP" sz="1050" dirty="0" smtClean="0">
                          <a:latin typeface="+mn-ea"/>
                          <a:ea typeface="+mn-ea"/>
                        </a:rPr>
                        <a:t>15</a:t>
                      </a:r>
                      <a:r>
                        <a:rPr kumimoji="1" lang="ja-JP" altLang="en-US" sz="1050" dirty="0" smtClean="0">
                          <a:latin typeface="+mn-ea"/>
                          <a:ea typeface="+mn-ea"/>
                        </a:rPr>
                        <a:t>週間程度－「神戸新聞」など。</a:t>
                      </a:r>
                      <a:endParaRPr kumimoji="1" lang="en-US" altLang="ja-JP" sz="105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「失業者に対して金品を施与するが如きは、徒に爛惰の風を助長する弊に陥りやすので力めて此の方法を避け</a:t>
                      </a:r>
                      <a:r>
                        <a:rPr kumimoji="1" lang="en-US" altLang="ja-JP" sz="1050" dirty="0" smtClean="0">
                          <a:latin typeface="+mn-ea"/>
                          <a:ea typeface="+mn-ea"/>
                        </a:rPr>
                        <a:t>…</a:t>
                      </a:r>
                      <a:r>
                        <a:rPr kumimoji="1" lang="ja-JP" altLang="en-US" sz="1050" dirty="0" smtClean="0">
                          <a:latin typeface="+mn-ea"/>
                          <a:ea typeface="+mn-ea"/>
                        </a:rPr>
                        <a:t>」と失業保険の正当性を否定した。</a:t>
                      </a:r>
                      <a:endParaRPr kumimoji="1" lang="en-US" altLang="ja-JP" sz="1050" dirty="0" smtClean="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kumimoji="1" lang="ja-JP" altLang="en-US" sz="1050" dirty="0" smtClean="0"/>
                        <a:t>「エコノミスト」誌の提案</a:t>
                      </a:r>
                      <a:endParaRPr kumimoji="1" lang="en-US" altLang="ja-JP" sz="1050" dirty="0" smtClean="0"/>
                    </a:p>
                    <a:p>
                      <a:pPr algn="l"/>
                      <a:r>
                        <a:rPr kumimoji="1" lang="ja-JP" altLang="en-US" sz="1050" dirty="0" smtClean="0"/>
                        <a:t>　　　　　　　（毎日新聞社</a:t>
                      </a:r>
                      <a:r>
                        <a:rPr kumimoji="1" lang="en-US" altLang="ja-JP" sz="1050" dirty="0" smtClean="0"/>
                        <a:t>)</a:t>
                      </a:r>
                    </a:p>
                    <a:p>
                      <a:pPr algn="l"/>
                      <a:r>
                        <a:rPr kumimoji="1" lang="ja-JP" altLang="en-US" sz="1050" dirty="0" smtClean="0"/>
                        <a:t>（イギリス方式－定額</a:t>
                      </a:r>
                      <a:r>
                        <a:rPr kumimoji="1" lang="en-US" altLang="ja-JP" sz="1050" dirty="0" smtClean="0"/>
                        <a:t>)</a:t>
                      </a:r>
                    </a:p>
                    <a:p>
                      <a:pPr algn="r"/>
                      <a:endParaRPr kumimoji="1" lang="ja-JP" altLang="en-US" sz="105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主要産業国で失業保険を持たないのは日本とアメリカだけ</a:t>
                      </a:r>
                      <a:r>
                        <a:rPr kumimoji="1" lang="en-US" altLang="ja-JP" sz="1050" dirty="0" smtClean="0">
                          <a:latin typeface="+mn-ea"/>
                          <a:ea typeface="+mn-ea"/>
                        </a:rPr>
                        <a:t>…</a:t>
                      </a:r>
                      <a:r>
                        <a:rPr kumimoji="1" lang="ja-JP" altLang="en-US" sz="1050" dirty="0" err="1" smtClean="0">
                          <a:latin typeface="+mn-ea"/>
                          <a:ea typeface="+mn-ea"/>
                        </a:rPr>
                        <a:t>。</a:t>
                      </a:r>
                      <a:r>
                        <a:rPr kumimoji="1" lang="ja-JP" altLang="en-US" sz="1050" dirty="0" smtClean="0">
                          <a:latin typeface="+mn-ea"/>
                          <a:ea typeface="+mn-ea"/>
                        </a:rPr>
                        <a:t>一般と日雇それぞれの制度を構想。</a:t>
                      </a:r>
                      <a:endParaRPr kumimoji="1" lang="en-US" altLang="ja-JP" sz="105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①</a:t>
                      </a:r>
                      <a:r>
                        <a:rPr kumimoji="1" lang="en-US" altLang="ja-JP" sz="1050" dirty="0" smtClean="0">
                          <a:latin typeface="+mn-ea"/>
                          <a:ea typeface="+mn-ea"/>
                        </a:rPr>
                        <a:t>20</a:t>
                      </a:r>
                      <a:r>
                        <a:rPr kumimoji="1" lang="ja-JP" altLang="en-US" sz="1050" dirty="0" smtClean="0">
                          <a:latin typeface="+mn-ea"/>
                          <a:ea typeface="+mn-ea"/>
                        </a:rPr>
                        <a:t>～</a:t>
                      </a:r>
                      <a:r>
                        <a:rPr kumimoji="1" lang="en-US" altLang="ja-JP" sz="1050" dirty="0" smtClean="0">
                          <a:latin typeface="+mn-ea"/>
                          <a:ea typeface="+mn-ea"/>
                        </a:rPr>
                        <a:t>60</a:t>
                      </a:r>
                      <a:r>
                        <a:rPr kumimoji="1" lang="ja-JP" altLang="en-US" sz="1050" dirty="0" smtClean="0">
                          <a:latin typeface="+mn-ea"/>
                          <a:ea typeface="+mn-ea"/>
                        </a:rPr>
                        <a:t>歳。筋肉労働者で工場法・鉱山法適用以外に運輸、交通、通信労働者を含める。</a:t>
                      </a:r>
                      <a:endParaRPr kumimoji="1" lang="en-US" altLang="ja-JP" sz="105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②負担は国、雇用主、被保険者が同額支払。労働者は</a:t>
                      </a:r>
                      <a:r>
                        <a:rPr kumimoji="1" lang="en-US" altLang="ja-JP" sz="1050" dirty="0" smtClean="0">
                          <a:latin typeface="+mn-ea"/>
                          <a:ea typeface="+mn-ea"/>
                        </a:rPr>
                        <a:t>1</a:t>
                      </a:r>
                      <a:r>
                        <a:rPr kumimoji="1" lang="ja-JP" altLang="en-US" sz="1050" dirty="0" smtClean="0">
                          <a:latin typeface="+mn-ea"/>
                          <a:ea typeface="+mn-ea"/>
                        </a:rPr>
                        <a:t>日</a:t>
                      </a:r>
                      <a:r>
                        <a:rPr kumimoji="1" lang="en-US" altLang="ja-JP" sz="1050" dirty="0" smtClean="0">
                          <a:latin typeface="+mn-ea"/>
                          <a:ea typeface="+mn-ea"/>
                        </a:rPr>
                        <a:t>5</a:t>
                      </a:r>
                      <a:r>
                        <a:rPr kumimoji="1" lang="ja-JP" altLang="en-US" sz="1050" dirty="0" smtClean="0">
                          <a:latin typeface="+mn-ea"/>
                          <a:ea typeface="+mn-ea"/>
                        </a:rPr>
                        <a:t>銭（女子は</a:t>
                      </a:r>
                      <a:r>
                        <a:rPr kumimoji="1" lang="en-US" altLang="ja-JP" sz="1050" dirty="0" smtClean="0">
                          <a:latin typeface="+mn-ea"/>
                          <a:ea typeface="+mn-ea"/>
                        </a:rPr>
                        <a:t>4</a:t>
                      </a:r>
                      <a:r>
                        <a:rPr kumimoji="1" lang="ja-JP" altLang="en-US" sz="1050" dirty="0" smtClean="0">
                          <a:latin typeface="+mn-ea"/>
                          <a:ea typeface="+mn-ea"/>
                        </a:rPr>
                        <a:t>銭）</a:t>
                      </a:r>
                      <a:endParaRPr kumimoji="1" lang="en-US" altLang="ja-JP" sz="105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③給付額は</a:t>
                      </a:r>
                      <a:r>
                        <a:rPr kumimoji="1" lang="en-US" altLang="ja-JP" sz="1050" dirty="0" smtClean="0">
                          <a:latin typeface="+mn-ea"/>
                          <a:ea typeface="+mn-ea"/>
                        </a:rPr>
                        <a:t>1</a:t>
                      </a:r>
                      <a:r>
                        <a:rPr kumimoji="1" lang="ja-JP" altLang="en-US" sz="1050" dirty="0" smtClean="0">
                          <a:latin typeface="+mn-ea"/>
                          <a:ea typeface="+mn-ea"/>
                        </a:rPr>
                        <a:t>日</a:t>
                      </a:r>
                      <a:r>
                        <a:rPr kumimoji="1" lang="en-US" altLang="ja-JP" sz="1050" dirty="0" smtClean="0">
                          <a:latin typeface="+mn-ea"/>
                          <a:ea typeface="+mn-ea"/>
                        </a:rPr>
                        <a:t>70</a:t>
                      </a:r>
                      <a:r>
                        <a:rPr kumimoji="1" lang="ja-JP" altLang="en-US" sz="1050" dirty="0" smtClean="0">
                          <a:latin typeface="+mn-ea"/>
                          <a:ea typeface="+mn-ea"/>
                        </a:rPr>
                        <a:t>銭</a:t>
                      </a:r>
                      <a:r>
                        <a:rPr kumimoji="1" lang="en-US" altLang="ja-JP" sz="1050" dirty="0" smtClean="0">
                          <a:latin typeface="+mn-ea"/>
                          <a:ea typeface="+mn-ea"/>
                        </a:rPr>
                        <a:t>(</a:t>
                      </a:r>
                      <a:r>
                        <a:rPr kumimoji="1" lang="ja-JP" altLang="en-US" sz="1050" dirty="0" smtClean="0">
                          <a:latin typeface="+mn-ea"/>
                          <a:ea typeface="+mn-ea"/>
                        </a:rPr>
                        <a:t>女子は</a:t>
                      </a:r>
                      <a:r>
                        <a:rPr kumimoji="1" lang="en-US" altLang="ja-JP" sz="1050" dirty="0" smtClean="0">
                          <a:latin typeface="+mn-ea"/>
                          <a:ea typeface="+mn-ea"/>
                        </a:rPr>
                        <a:t>50</a:t>
                      </a:r>
                      <a:r>
                        <a:rPr kumimoji="1" lang="ja-JP" altLang="en-US" sz="1050" dirty="0" smtClean="0">
                          <a:latin typeface="+mn-ea"/>
                          <a:ea typeface="+mn-ea"/>
                        </a:rPr>
                        <a:t>銭</a:t>
                      </a:r>
                      <a:r>
                        <a:rPr kumimoji="1" lang="en-US" altLang="ja-JP" sz="1050" dirty="0" smtClean="0">
                          <a:latin typeface="+mn-ea"/>
                          <a:ea typeface="+mn-ea"/>
                        </a:rPr>
                        <a:t>)</a:t>
                      </a:r>
                      <a:r>
                        <a:rPr kumimoji="1" lang="en-US" altLang="ja-JP" sz="1050" baseline="0" dirty="0" smtClean="0">
                          <a:latin typeface="+mn-ea"/>
                          <a:ea typeface="+mn-ea"/>
                        </a:rPr>
                        <a:t>  </a:t>
                      </a:r>
                      <a:r>
                        <a:rPr kumimoji="1" lang="ja-JP" altLang="en-US" sz="1050" baseline="0" dirty="0" smtClean="0">
                          <a:latin typeface="+mn-ea"/>
                          <a:ea typeface="+mn-ea"/>
                        </a:rPr>
                        <a:t>前</a:t>
                      </a:r>
                      <a:r>
                        <a:rPr kumimoji="1" lang="en-US" altLang="ja-JP" sz="1050" baseline="0" dirty="0" smtClean="0">
                          <a:latin typeface="+mn-ea"/>
                          <a:ea typeface="+mn-ea"/>
                        </a:rPr>
                        <a:t>1</a:t>
                      </a:r>
                      <a:r>
                        <a:rPr kumimoji="1" lang="ja-JP" altLang="en-US" sz="1050" baseline="0" dirty="0" smtClean="0">
                          <a:latin typeface="+mn-ea"/>
                          <a:ea typeface="+mn-ea"/>
                        </a:rPr>
                        <a:t>年に</a:t>
                      </a:r>
                      <a:r>
                        <a:rPr kumimoji="1" lang="en-US" altLang="ja-JP" sz="1050" baseline="0" dirty="0" smtClean="0">
                          <a:latin typeface="+mn-ea"/>
                          <a:ea typeface="+mn-ea"/>
                        </a:rPr>
                        <a:t>20</a:t>
                      </a:r>
                      <a:r>
                        <a:rPr kumimoji="1" lang="ja-JP" altLang="en-US" sz="1050" baseline="0" dirty="0" smtClean="0">
                          <a:latin typeface="+mn-ea"/>
                          <a:ea typeface="+mn-ea"/>
                        </a:rPr>
                        <a:t>週間以上就労、失業第</a:t>
                      </a:r>
                      <a:r>
                        <a:rPr kumimoji="1" lang="en-US" altLang="ja-JP" sz="1050" baseline="0" dirty="0" smtClean="0">
                          <a:latin typeface="+mn-ea"/>
                          <a:ea typeface="+mn-ea"/>
                        </a:rPr>
                        <a:t>1</a:t>
                      </a:r>
                      <a:r>
                        <a:rPr kumimoji="1" lang="ja-JP" altLang="en-US" sz="1050" baseline="0" dirty="0" smtClean="0">
                          <a:latin typeface="+mn-ea"/>
                          <a:ea typeface="+mn-ea"/>
                        </a:rPr>
                        <a:t>日目から支給し、年間</a:t>
                      </a:r>
                      <a:r>
                        <a:rPr kumimoji="1" lang="en-US" altLang="ja-JP" sz="1050" baseline="0" dirty="0" smtClean="0">
                          <a:latin typeface="+mn-ea"/>
                          <a:ea typeface="+mn-ea"/>
                        </a:rPr>
                        <a:t>120</a:t>
                      </a:r>
                      <a:r>
                        <a:rPr kumimoji="1" lang="ja-JP" altLang="en-US" sz="1050" baseline="0" dirty="0" smtClean="0">
                          <a:latin typeface="+mn-ea"/>
                          <a:ea typeface="+mn-ea"/>
                        </a:rPr>
                        <a:t>日を限度とする。</a:t>
                      </a:r>
                      <a:endParaRPr kumimoji="1" lang="en-US" altLang="ja-JP" sz="1050" baseline="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aseline="0" dirty="0" smtClean="0">
                          <a:latin typeface="+mn-ea"/>
                          <a:ea typeface="+mn-ea"/>
                        </a:rPr>
                        <a:t>④失業者は「国立職業紹介所」に登録する。失業の認定を行う。命じられたた訓練を受ける。</a:t>
                      </a:r>
                      <a:endParaRPr kumimoji="1" lang="en-US" altLang="ja-JP" sz="1050" baseline="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aseline="0" dirty="0" smtClean="0">
                          <a:latin typeface="+mn-ea"/>
                          <a:ea typeface="+mn-ea"/>
                        </a:rPr>
                        <a:t>⑤保険会計の不足は、国庫からの借り入れる。返済する。</a:t>
                      </a:r>
                      <a:endParaRPr kumimoji="1" lang="en-US" altLang="ja-JP" sz="1050" dirty="0" smtClean="0">
                        <a:latin typeface="+mn-ea"/>
                        <a:ea typeface="+mn-ea"/>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kumimoji="1" lang="ja-JP" altLang="en-US" sz="1050" dirty="0" smtClean="0"/>
                        <a:t>大阪市のとりくみ</a:t>
                      </a:r>
                      <a:endParaRPr kumimoji="1" lang="en-US" altLang="ja-JP" sz="1050" dirty="0" smtClean="0"/>
                    </a:p>
                    <a:p>
                      <a:pPr algn="r"/>
                      <a:r>
                        <a:rPr kumimoji="1" lang="en-US" altLang="ja-JP" sz="1050" dirty="0" smtClean="0">
                          <a:latin typeface="+mn-ea"/>
                          <a:ea typeface="+mn-ea"/>
                        </a:rPr>
                        <a:t>(</a:t>
                      </a:r>
                      <a:r>
                        <a:rPr kumimoji="1" lang="ja-JP" altLang="en-US" sz="1050" dirty="0" smtClean="0">
                          <a:latin typeface="+mn-ea"/>
                          <a:ea typeface="+mn-ea"/>
                        </a:rPr>
                        <a:t>貯蓄払戻型－加入者は予定した</a:t>
                      </a:r>
                      <a:r>
                        <a:rPr kumimoji="1" lang="en-US" altLang="ja-JP" sz="1050" dirty="0" smtClean="0">
                          <a:latin typeface="+mn-ea"/>
                          <a:ea typeface="+mn-ea"/>
                        </a:rPr>
                        <a:t>1000</a:t>
                      </a:r>
                      <a:r>
                        <a:rPr kumimoji="1" lang="ja-JP" altLang="en-US" sz="1050" dirty="0" smtClean="0">
                          <a:latin typeface="+mn-ea"/>
                          <a:ea typeface="+mn-ea"/>
                        </a:rPr>
                        <a:t>人を下回る）</a:t>
                      </a:r>
                      <a:endParaRPr kumimoji="1" lang="en-US" altLang="ja-JP" sz="1050" dirty="0" smtClean="0">
                        <a:latin typeface="+mn-ea"/>
                        <a:ea typeface="+mn-ea"/>
                      </a:endParaRPr>
                    </a:p>
                    <a:p>
                      <a:pPr algn="l"/>
                      <a:endParaRPr kumimoji="1" lang="ja-JP" altLang="en-US" sz="105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smtClean="0">
                          <a:latin typeface="+mn-ea"/>
                          <a:ea typeface="+mn-ea"/>
                        </a:rPr>
                        <a:t>1932</a:t>
                      </a:r>
                      <a:r>
                        <a:rPr kumimoji="1" lang="ja-JP" altLang="en-US" sz="1050" dirty="0" smtClean="0">
                          <a:latin typeface="+mn-ea"/>
                          <a:ea typeface="+mn-ea"/>
                        </a:rPr>
                        <a:t>年、大阪市労働共済会の名義－注目されたが実質失敗した。</a:t>
                      </a:r>
                      <a:endParaRPr kumimoji="1" lang="en-US" altLang="ja-JP" sz="105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①市立職業紹介所の紹介で市内に就職し、</a:t>
                      </a:r>
                      <a:r>
                        <a:rPr kumimoji="1" lang="en-US" altLang="ja-JP" sz="1050" dirty="0" smtClean="0">
                          <a:latin typeface="+mn-ea"/>
                          <a:ea typeface="+mn-ea"/>
                        </a:rPr>
                        <a:t>6</a:t>
                      </a:r>
                      <a:r>
                        <a:rPr kumimoji="1" lang="ja-JP" altLang="en-US" sz="1050" dirty="0" smtClean="0">
                          <a:latin typeface="+mn-ea"/>
                          <a:ea typeface="+mn-ea"/>
                        </a:rPr>
                        <a:t>ヵ月以上の勤務者。日雇、季節労働者、女中は除く。</a:t>
                      </a:r>
                      <a:endParaRPr kumimoji="1" lang="en-US" altLang="ja-JP" sz="105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②保険料は被保険者が選択</a:t>
                      </a:r>
                      <a:r>
                        <a:rPr kumimoji="1" lang="en-US" altLang="ja-JP" sz="1050" dirty="0" smtClean="0">
                          <a:latin typeface="+mn-ea"/>
                          <a:ea typeface="+mn-ea"/>
                        </a:rPr>
                        <a:t>(</a:t>
                      </a:r>
                      <a:r>
                        <a:rPr kumimoji="1" lang="ja-JP" altLang="en-US" sz="1050" dirty="0" smtClean="0">
                          <a:latin typeface="+mn-ea"/>
                          <a:ea typeface="+mn-ea"/>
                        </a:rPr>
                        <a:t>月額</a:t>
                      </a:r>
                      <a:r>
                        <a:rPr kumimoji="1" lang="en-US" altLang="ja-JP" sz="1050" dirty="0" smtClean="0">
                          <a:latin typeface="+mn-ea"/>
                          <a:ea typeface="+mn-ea"/>
                        </a:rPr>
                        <a:t>50</a:t>
                      </a:r>
                      <a:r>
                        <a:rPr kumimoji="1" lang="ja-JP" altLang="en-US" sz="1050" dirty="0" smtClean="0">
                          <a:latin typeface="+mn-ea"/>
                          <a:ea typeface="+mn-ea"/>
                        </a:rPr>
                        <a:t>銭、</a:t>
                      </a:r>
                      <a:r>
                        <a:rPr kumimoji="1" lang="en-US" altLang="ja-JP" sz="1050" dirty="0" smtClean="0">
                          <a:latin typeface="+mn-ea"/>
                          <a:ea typeface="+mn-ea"/>
                        </a:rPr>
                        <a:t>70</a:t>
                      </a:r>
                      <a:r>
                        <a:rPr kumimoji="1" lang="ja-JP" altLang="en-US" sz="1050" dirty="0" smtClean="0">
                          <a:latin typeface="+mn-ea"/>
                          <a:ea typeface="+mn-ea"/>
                        </a:rPr>
                        <a:t>銭、</a:t>
                      </a:r>
                      <a:r>
                        <a:rPr kumimoji="1" lang="en-US" altLang="ja-JP" sz="1050" dirty="0" smtClean="0">
                          <a:latin typeface="+mn-ea"/>
                          <a:ea typeface="+mn-ea"/>
                        </a:rPr>
                        <a:t>1</a:t>
                      </a:r>
                      <a:r>
                        <a:rPr kumimoji="1" lang="ja-JP" altLang="en-US" sz="1050" dirty="0" smtClean="0">
                          <a:latin typeface="+mn-ea"/>
                          <a:ea typeface="+mn-ea"/>
                        </a:rPr>
                        <a:t>円</a:t>
                      </a:r>
                      <a:r>
                        <a:rPr kumimoji="1" lang="en-US" altLang="ja-JP" sz="1050" dirty="0" smtClean="0">
                          <a:latin typeface="+mn-ea"/>
                          <a:ea typeface="+mn-ea"/>
                        </a:rPr>
                        <a:t>)</a:t>
                      </a:r>
                      <a:r>
                        <a:rPr kumimoji="1" lang="ja-JP" altLang="en-US" sz="1050" dirty="0" smtClean="0">
                          <a:latin typeface="+mn-ea"/>
                          <a:ea typeface="+mn-ea"/>
                        </a:rPr>
                        <a:t>し、事業主も同額支払う。</a:t>
                      </a:r>
                      <a:endParaRPr kumimoji="1" lang="en-US" altLang="ja-JP" sz="105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給付日額は保険料月額と同じ。</a:t>
                      </a:r>
                      <a:r>
                        <a:rPr kumimoji="1" lang="en-US" altLang="ja-JP" sz="1050" dirty="0" smtClean="0">
                          <a:latin typeface="+mn-ea"/>
                          <a:ea typeface="+mn-ea"/>
                        </a:rPr>
                        <a:t>1</a:t>
                      </a:r>
                      <a:r>
                        <a:rPr kumimoji="1" lang="ja-JP" altLang="en-US" sz="1050" dirty="0" smtClean="0">
                          <a:latin typeface="+mn-ea"/>
                          <a:ea typeface="+mn-ea"/>
                        </a:rPr>
                        <a:t>年以上に払込回数で支払う。</a:t>
                      </a:r>
                      <a:endParaRPr kumimoji="1" lang="en-US" altLang="ja-JP" sz="105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③基金</a:t>
                      </a:r>
                      <a:r>
                        <a:rPr kumimoji="1" lang="en-US" altLang="ja-JP" sz="1050" dirty="0" smtClean="0">
                          <a:latin typeface="+mn-ea"/>
                          <a:ea typeface="+mn-ea"/>
                        </a:rPr>
                        <a:t>3</a:t>
                      </a:r>
                      <a:r>
                        <a:rPr kumimoji="1" lang="ja-JP" altLang="en-US" sz="1050" dirty="0" smtClean="0">
                          <a:latin typeface="+mn-ea"/>
                          <a:ea typeface="+mn-ea"/>
                        </a:rPr>
                        <a:t>万円を寄付金で賄う。</a:t>
                      </a:r>
                      <a:endParaRPr kumimoji="1" lang="en-US" altLang="ja-JP" sz="1050" dirty="0" smtClean="0">
                        <a:latin typeface="+mn-ea"/>
                        <a:ea typeface="+mn-ea"/>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kumimoji="1" lang="ja-JP" altLang="en-US" sz="1050" dirty="0" smtClean="0"/>
                        <a:t>労働組合・無産政党</a:t>
                      </a:r>
                      <a:endParaRPr kumimoji="1" lang="en-US" altLang="ja-JP" sz="1050" dirty="0" smtClean="0"/>
                    </a:p>
                    <a:p>
                      <a:pPr algn="r"/>
                      <a:r>
                        <a:rPr kumimoji="1" lang="ja-JP" altLang="en-US" sz="1050" dirty="0" smtClean="0"/>
                        <a:t>「国と雇用主の責任で</a:t>
                      </a:r>
                      <a:r>
                        <a:rPr kumimoji="1" lang="en-US" altLang="ja-JP" sz="1050" dirty="0" smtClean="0"/>
                        <a:t>…</a:t>
                      </a:r>
                      <a:r>
                        <a:rPr kumimoji="1" lang="ja-JP" altLang="en-US" sz="1050" dirty="0" smtClean="0"/>
                        <a:t>」</a:t>
                      </a:r>
                      <a:endParaRPr kumimoji="1" lang="en-US" altLang="ja-JP" sz="1050" dirty="0" smtClean="0"/>
                    </a:p>
                    <a:p>
                      <a:pPr algn="r"/>
                      <a:r>
                        <a:rPr kumimoji="1" lang="ja-JP" altLang="en-US" sz="1050" dirty="0" smtClean="0"/>
                        <a:t>原則論</a:t>
                      </a:r>
                      <a:endParaRPr kumimoji="1" lang="ja-JP" altLang="en-US" sz="105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n-ea"/>
                          <a:ea typeface="+mn-ea"/>
                        </a:rPr>
                        <a:t>①</a:t>
                      </a:r>
                      <a:r>
                        <a:rPr kumimoji="1" lang="en-US" altLang="ja-JP" sz="1050" dirty="0" smtClean="0">
                          <a:latin typeface="+mn-ea"/>
                          <a:ea typeface="+mn-ea"/>
                        </a:rPr>
                        <a:t>16</a:t>
                      </a:r>
                      <a:r>
                        <a:rPr kumimoji="1" lang="ja-JP" altLang="en-US" sz="1050" dirty="0" smtClean="0">
                          <a:latin typeface="+mn-ea"/>
                          <a:ea typeface="+mn-ea"/>
                        </a:rPr>
                        <a:t>～</a:t>
                      </a:r>
                      <a:r>
                        <a:rPr kumimoji="1" lang="en-US" altLang="ja-JP" sz="1050" dirty="0" smtClean="0">
                          <a:latin typeface="+mn-ea"/>
                          <a:ea typeface="+mn-ea"/>
                        </a:rPr>
                        <a:t>65</a:t>
                      </a:r>
                      <a:r>
                        <a:rPr kumimoji="1" lang="ja-JP" altLang="en-US" sz="1050" dirty="0" smtClean="0">
                          <a:latin typeface="+mn-ea"/>
                          <a:ea typeface="+mn-ea"/>
                        </a:rPr>
                        <a:t>歳、②雇用主は</a:t>
                      </a:r>
                      <a:r>
                        <a:rPr kumimoji="1" lang="en-US" altLang="ja-JP" sz="1050" dirty="0" smtClean="0">
                          <a:latin typeface="+mn-ea"/>
                          <a:ea typeface="+mn-ea"/>
                        </a:rPr>
                        <a:t>1</a:t>
                      </a:r>
                      <a:r>
                        <a:rPr kumimoji="1" lang="ja-JP" altLang="en-US" sz="1050" dirty="0" smtClean="0">
                          <a:latin typeface="+mn-ea"/>
                          <a:ea typeface="+mn-ea"/>
                        </a:rPr>
                        <a:t>人当たり月</a:t>
                      </a:r>
                      <a:r>
                        <a:rPr kumimoji="1" lang="en-US" altLang="ja-JP" sz="1050" dirty="0" smtClean="0">
                          <a:latin typeface="+mn-ea"/>
                          <a:ea typeface="+mn-ea"/>
                        </a:rPr>
                        <a:t>1</a:t>
                      </a:r>
                      <a:r>
                        <a:rPr kumimoji="1" lang="ja-JP" altLang="en-US" sz="1050" dirty="0" smtClean="0">
                          <a:latin typeface="+mn-ea"/>
                          <a:ea typeface="+mn-ea"/>
                        </a:rPr>
                        <a:t>円負担、③給付は</a:t>
                      </a:r>
                      <a:r>
                        <a:rPr kumimoji="1" lang="en-US" altLang="ja-JP" sz="1050" dirty="0" smtClean="0">
                          <a:latin typeface="+mn-ea"/>
                          <a:ea typeface="+mn-ea"/>
                        </a:rPr>
                        <a:t>1</a:t>
                      </a:r>
                      <a:r>
                        <a:rPr kumimoji="1" lang="ja-JP" altLang="en-US" sz="1050" dirty="0" smtClean="0">
                          <a:latin typeface="+mn-ea"/>
                          <a:ea typeface="+mn-ea"/>
                        </a:rPr>
                        <a:t>日</a:t>
                      </a:r>
                      <a:r>
                        <a:rPr kumimoji="1" lang="en-US" altLang="ja-JP" sz="1050" dirty="0" smtClean="0">
                          <a:latin typeface="+mn-ea"/>
                          <a:ea typeface="+mn-ea"/>
                        </a:rPr>
                        <a:t>1</a:t>
                      </a:r>
                      <a:r>
                        <a:rPr kumimoji="1" lang="ja-JP" altLang="en-US" sz="1050" dirty="0" smtClean="0">
                          <a:latin typeface="+mn-ea"/>
                          <a:ea typeface="+mn-ea"/>
                        </a:rPr>
                        <a:t>円。④失業局の適当な職業紹介の受諾する義務。</a:t>
                      </a:r>
                      <a:endParaRPr kumimoji="1" lang="en-US" altLang="ja-JP" sz="1050" dirty="0" smtClean="0">
                        <a:latin typeface="+mn-ea"/>
                        <a:ea typeface="+mn-ea"/>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04664" y="899592"/>
            <a:ext cx="5760640" cy="936104"/>
          </a:xfrm>
          <a:prstGeom prst="rect">
            <a:avLst/>
          </a:prstGeom>
          <a:no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mn-ea"/>
              </a:rPr>
              <a:t>〔</a:t>
            </a:r>
            <a:r>
              <a:rPr kumimoji="1" lang="ja-JP" altLang="en-US" sz="1050" dirty="0" smtClean="0">
                <a:solidFill>
                  <a:schemeClr val="tx1"/>
                </a:solidFill>
                <a:latin typeface="+mn-ea"/>
              </a:rPr>
              <a:t>失業問題の歴史を追う</a:t>
            </a:r>
            <a:r>
              <a:rPr kumimoji="1" lang="en-US" altLang="ja-JP" sz="1050" dirty="0" smtClean="0">
                <a:solidFill>
                  <a:schemeClr val="tx1"/>
                </a:solidFill>
                <a:latin typeface="+mn-ea"/>
              </a:rPr>
              <a:t>〕</a:t>
            </a:r>
          </a:p>
          <a:p>
            <a:r>
              <a:rPr lang="ja-JP" altLang="en-US" sz="1050" dirty="0" smtClean="0">
                <a:solidFill>
                  <a:schemeClr val="tx1"/>
                </a:solidFill>
                <a:latin typeface="+mn-ea"/>
              </a:rPr>
              <a:t> 　失業問題は、それぞれの時代に形を変えながら存在していた。それが、貧困問題一般と区別された国民経済上の独自の重要問題と認識されるようになったのは、日本では、第</a:t>
            </a:r>
            <a:r>
              <a:rPr lang="en-US" altLang="ja-JP" sz="1050" dirty="0" smtClean="0">
                <a:solidFill>
                  <a:schemeClr val="tx1"/>
                </a:solidFill>
                <a:latin typeface="+mn-ea"/>
              </a:rPr>
              <a:t>1</a:t>
            </a:r>
            <a:r>
              <a:rPr lang="ja-JP" altLang="en-US" sz="1050" dirty="0" smtClean="0">
                <a:solidFill>
                  <a:schemeClr val="tx1"/>
                </a:solidFill>
                <a:latin typeface="+mn-ea"/>
              </a:rPr>
              <a:t>次世界大戦期の経済の急成長、それによる男子労働者の急増を前提として、</a:t>
            </a:r>
            <a:r>
              <a:rPr lang="en-US" altLang="ja-JP" sz="1050" dirty="0" smtClean="0">
                <a:solidFill>
                  <a:schemeClr val="tx1"/>
                </a:solidFill>
                <a:latin typeface="+mn-ea"/>
              </a:rPr>
              <a:t>1920</a:t>
            </a:r>
            <a:r>
              <a:rPr lang="ja-JP" altLang="en-US" sz="1050" dirty="0" smtClean="0">
                <a:solidFill>
                  <a:schemeClr val="tx1"/>
                </a:solidFill>
                <a:latin typeface="+mn-ea"/>
              </a:rPr>
              <a:t>年代から</a:t>
            </a:r>
            <a:r>
              <a:rPr lang="en-US" altLang="ja-JP" sz="1050" dirty="0" smtClean="0">
                <a:solidFill>
                  <a:schemeClr val="tx1"/>
                </a:solidFill>
                <a:latin typeface="+mn-ea"/>
              </a:rPr>
              <a:t>35</a:t>
            </a:r>
            <a:r>
              <a:rPr lang="ja-JP" altLang="en-US" sz="1050" dirty="0" smtClean="0">
                <a:solidFill>
                  <a:schemeClr val="tx1"/>
                </a:solidFill>
                <a:latin typeface="+mn-ea"/>
              </a:rPr>
              <a:t>年頃にかけて深刻化した。</a:t>
            </a:r>
            <a:endParaRPr kumimoji="1" lang="ja-JP" altLang="en-US" sz="1050" dirty="0">
              <a:solidFill>
                <a:schemeClr val="tx1"/>
              </a:solidFill>
              <a:latin typeface="+mn-ea"/>
            </a:endParaRPr>
          </a:p>
        </p:txBody>
      </p:sp>
      <p:sp>
        <p:nvSpPr>
          <p:cNvPr id="5" name="正方形/長方形 4"/>
          <p:cNvSpPr/>
          <p:nvPr/>
        </p:nvSpPr>
        <p:spPr>
          <a:xfrm>
            <a:off x="404664" y="1979712"/>
            <a:ext cx="5760640" cy="792088"/>
          </a:xfrm>
          <a:prstGeom prst="rect">
            <a:avLst/>
          </a:prstGeom>
          <a:no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rPr>
              <a:t>〔</a:t>
            </a:r>
            <a:r>
              <a:rPr kumimoji="1" lang="ja-JP" altLang="en-US" sz="1050" dirty="0" smtClean="0">
                <a:solidFill>
                  <a:schemeClr val="tx1"/>
                </a:solidFill>
              </a:rPr>
              <a:t>失業者の生活と意識</a:t>
            </a:r>
            <a:r>
              <a:rPr kumimoji="1" lang="en-US" altLang="ja-JP" sz="1050" dirty="0" smtClean="0">
                <a:solidFill>
                  <a:schemeClr val="tx1"/>
                </a:solidFill>
              </a:rPr>
              <a:t>〕</a:t>
            </a:r>
          </a:p>
          <a:p>
            <a:r>
              <a:rPr lang="ja-JP" altLang="en-US" sz="1050" dirty="0" smtClean="0">
                <a:solidFill>
                  <a:schemeClr val="tx1"/>
                </a:solidFill>
              </a:rPr>
              <a:t>　 失業に陥った人びとの物質生活・精神生活の厳しさと、同時代の人びとにとってそれがどのように認識されていたのかを明らかにした。また、失業の様相が日雇労働者、事務労働者、一般労働者（工場労働者）によって特徴がある。対処策も一様でなかった。</a:t>
            </a:r>
            <a:endParaRPr kumimoji="1" lang="ja-JP" altLang="en-US" sz="1050" dirty="0">
              <a:solidFill>
                <a:schemeClr val="tx1"/>
              </a:solidFill>
            </a:endParaRPr>
          </a:p>
        </p:txBody>
      </p:sp>
      <p:sp>
        <p:nvSpPr>
          <p:cNvPr id="6" name="正方形/長方形 5"/>
          <p:cNvSpPr/>
          <p:nvPr/>
        </p:nvSpPr>
        <p:spPr>
          <a:xfrm>
            <a:off x="404664" y="2915816"/>
            <a:ext cx="5760640" cy="1440160"/>
          </a:xfrm>
          <a:prstGeom prst="rect">
            <a:avLst/>
          </a:prstGeom>
          <a:no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mj-ea"/>
                <a:ea typeface="+mj-ea"/>
              </a:rPr>
              <a:t>〔</a:t>
            </a:r>
            <a:r>
              <a:rPr kumimoji="1" lang="ja-JP" altLang="en-US" sz="1050" dirty="0" smtClean="0">
                <a:solidFill>
                  <a:schemeClr val="tx1"/>
                </a:solidFill>
                <a:latin typeface="+mj-ea"/>
                <a:ea typeface="+mj-ea"/>
              </a:rPr>
              <a:t>失業問題</a:t>
            </a:r>
            <a:r>
              <a:rPr lang="ja-JP" altLang="en-US" sz="1050" dirty="0" smtClean="0">
                <a:solidFill>
                  <a:schemeClr val="tx1"/>
                </a:solidFill>
                <a:latin typeface="+mj-ea"/>
                <a:ea typeface="+mj-ea"/>
              </a:rPr>
              <a:t>観</a:t>
            </a:r>
            <a:r>
              <a:rPr kumimoji="1" lang="ja-JP" altLang="en-US" sz="1050" dirty="0" smtClean="0">
                <a:solidFill>
                  <a:schemeClr val="tx1"/>
                </a:solidFill>
                <a:latin typeface="+mj-ea"/>
                <a:ea typeface="+mj-ea"/>
              </a:rPr>
              <a:t>と対策論争</a:t>
            </a:r>
            <a:r>
              <a:rPr kumimoji="1" lang="en-US" altLang="ja-JP" sz="1050" dirty="0" smtClean="0">
                <a:solidFill>
                  <a:schemeClr val="tx1"/>
                </a:solidFill>
                <a:latin typeface="+mj-ea"/>
                <a:ea typeface="+mj-ea"/>
              </a:rPr>
              <a:t>〕</a:t>
            </a:r>
          </a:p>
          <a:p>
            <a:r>
              <a:rPr lang="ja-JP" altLang="en-US" sz="1050" dirty="0" smtClean="0">
                <a:solidFill>
                  <a:schemeClr val="tx1"/>
                </a:solidFill>
                <a:latin typeface="+mj-ea"/>
                <a:ea typeface="+mj-ea"/>
              </a:rPr>
              <a:t>   いくつかの特徴的なグループの考え方を検討した。親族による対処や失業者自身の自助努力を基本としつつも</a:t>
            </a:r>
            <a:endParaRPr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①日本にふさわしい失業対策を考え、その政策構想を追求していた社会局官僚層</a:t>
            </a:r>
            <a:endParaRPr kumimoji="1" lang="en-US" altLang="ja-JP" sz="1050" dirty="0" smtClean="0">
              <a:solidFill>
                <a:schemeClr val="tx1"/>
              </a:solidFill>
              <a:latin typeface="+mj-ea"/>
              <a:ea typeface="+mj-ea"/>
            </a:endParaRPr>
          </a:p>
          <a:p>
            <a:r>
              <a:rPr lang="ja-JP" altLang="en-US" sz="1050" dirty="0" smtClean="0">
                <a:solidFill>
                  <a:schemeClr val="tx1"/>
                </a:solidFill>
                <a:latin typeface="+mj-ea"/>
                <a:ea typeface="+mj-ea"/>
              </a:rPr>
              <a:t>②失業対策が企業経営者に対して、コスト増加と規制強化をもたらすとしてそれに反対した財界人</a:t>
            </a:r>
            <a:endParaRPr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③社会政策論者</a:t>
            </a:r>
            <a:endParaRPr kumimoji="1" lang="en-US" altLang="ja-JP" sz="1050" dirty="0" smtClean="0">
              <a:solidFill>
                <a:schemeClr val="tx1"/>
              </a:solidFill>
              <a:latin typeface="+mj-ea"/>
              <a:ea typeface="+mj-ea"/>
            </a:endParaRPr>
          </a:p>
          <a:p>
            <a:r>
              <a:rPr lang="ja-JP" altLang="en-US" sz="1050" dirty="0" smtClean="0">
                <a:solidFill>
                  <a:schemeClr val="tx1"/>
                </a:solidFill>
                <a:latin typeface="+mj-ea"/>
                <a:ea typeface="+mj-ea"/>
              </a:rPr>
              <a:t>④労働組合の主張</a:t>
            </a:r>
            <a:endParaRPr kumimoji="1" lang="ja-JP" altLang="en-US" sz="1050" dirty="0">
              <a:solidFill>
                <a:schemeClr val="tx1"/>
              </a:solidFill>
              <a:latin typeface="+mj-ea"/>
              <a:ea typeface="+mj-ea"/>
            </a:endParaRPr>
          </a:p>
        </p:txBody>
      </p:sp>
      <p:sp>
        <p:nvSpPr>
          <p:cNvPr id="7" name="正方形/長方形 6"/>
          <p:cNvSpPr/>
          <p:nvPr/>
        </p:nvSpPr>
        <p:spPr>
          <a:xfrm>
            <a:off x="404664" y="4499992"/>
            <a:ext cx="5760640" cy="1008112"/>
          </a:xfrm>
          <a:prstGeom prst="rect">
            <a:avLst/>
          </a:prstGeom>
          <a:no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mj-ea"/>
                <a:ea typeface="+mj-ea"/>
              </a:rPr>
              <a:t>〔</a:t>
            </a:r>
            <a:r>
              <a:rPr kumimoji="1" lang="ja-JP" altLang="en-US" sz="1050" dirty="0" smtClean="0">
                <a:solidFill>
                  <a:schemeClr val="tx1"/>
                </a:solidFill>
                <a:latin typeface="+mj-ea"/>
                <a:ea typeface="+mj-ea"/>
              </a:rPr>
              <a:t>唯一実施された失業対策　失業救済事業</a:t>
            </a:r>
            <a:r>
              <a:rPr kumimoji="1" lang="en-US" altLang="ja-JP" sz="1050" dirty="0" smtClean="0">
                <a:solidFill>
                  <a:schemeClr val="tx1"/>
                </a:solidFill>
                <a:latin typeface="+mj-ea"/>
                <a:ea typeface="+mj-ea"/>
              </a:rPr>
              <a:t>〕</a:t>
            </a:r>
          </a:p>
          <a:p>
            <a:r>
              <a:rPr lang="ja-JP" altLang="en-US" sz="1050" dirty="0" smtClean="0">
                <a:solidFill>
                  <a:schemeClr val="tx1"/>
                </a:solidFill>
                <a:latin typeface="+mj-ea"/>
                <a:ea typeface="+mj-ea"/>
              </a:rPr>
              <a:t>・失業救済事業（土木事業）</a:t>
            </a:r>
            <a:endParaRPr lang="en-US" altLang="ja-JP" sz="1050" dirty="0" smtClean="0">
              <a:solidFill>
                <a:schemeClr val="tx1"/>
              </a:solidFill>
              <a:latin typeface="+mj-ea"/>
              <a:ea typeface="+mj-ea"/>
            </a:endParaRPr>
          </a:p>
          <a:p>
            <a:r>
              <a:rPr kumimoji="1" lang="ja-JP" altLang="en-US" sz="1050" dirty="0" smtClean="0">
                <a:solidFill>
                  <a:schemeClr val="tx1"/>
                </a:solidFill>
              </a:rPr>
              <a:t>・俸給生活者失業救済事業（事務労働）</a:t>
            </a:r>
            <a:endParaRPr kumimoji="1" lang="en-US" altLang="ja-JP" sz="1050" dirty="0" smtClean="0">
              <a:solidFill>
                <a:schemeClr val="tx1"/>
              </a:solidFill>
            </a:endParaRPr>
          </a:p>
          <a:p>
            <a:r>
              <a:rPr lang="ja-JP" altLang="en-US" sz="1050" dirty="0" smtClean="0">
                <a:solidFill>
                  <a:schemeClr val="tx1"/>
                </a:solidFill>
              </a:rPr>
              <a:t>失業救済事業の規模が当初の低迷、縮小から昭和恐慌期に急拡大に転じた。しかし、無差別平等（権利として－加瀬）就労できる状況には至らなかった。</a:t>
            </a:r>
            <a:r>
              <a:rPr kumimoji="1" lang="ja-JP" altLang="en-US" sz="1050" dirty="0" smtClean="0">
                <a:solidFill>
                  <a:schemeClr val="tx1"/>
                </a:solidFill>
              </a:rPr>
              <a:t>　</a:t>
            </a:r>
            <a:endParaRPr kumimoji="1" lang="ja-JP" altLang="en-US" sz="1050" dirty="0">
              <a:solidFill>
                <a:schemeClr val="tx1"/>
              </a:solidFill>
            </a:endParaRPr>
          </a:p>
        </p:txBody>
      </p:sp>
      <p:sp>
        <p:nvSpPr>
          <p:cNvPr id="8" name="正方形/長方形 7"/>
          <p:cNvSpPr/>
          <p:nvPr/>
        </p:nvSpPr>
        <p:spPr>
          <a:xfrm>
            <a:off x="404664" y="5652120"/>
            <a:ext cx="5760640" cy="1080120"/>
          </a:xfrm>
          <a:prstGeom prst="rect">
            <a:avLst/>
          </a:prstGeom>
          <a:no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mn-ea"/>
              </a:rPr>
              <a:t>〔</a:t>
            </a:r>
            <a:r>
              <a:rPr kumimoji="1" lang="ja-JP" altLang="en-US" sz="1050" dirty="0" smtClean="0">
                <a:solidFill>
                  <a:schemeClr val="tx1"/>
                </a:solidFill>
                <a:latin typeface="+mn-ea"/>
              </a:rPr>
              <a:t>失業保険制度不在の原因と影響</a:t>
            </a:r>
            <a:r>
              <a:rPr kumimoji="1" lang="en-US" altLang="ja-JP" sz="1050" dirty="0" smtClean="0">
                <a:solidFill>
                  <a:schemeClr val="tx1"/>
                </a:solidFill>
                <a:latin typeface="+mn-ea"/>
              </a:rPr>
              <a:t>〕</a:t>
            </a:r>
          </a:p>
          <a:p>
            <a:r>
              <a:rPr kumimoji="1" lang="ja-JP" altLang="en-US" sz="1050" dirty="0" smtClean="0">
                <a:solidFill>
                  <a:schemeClr val="tx1"/>
                </a:solidFill>
                <a:latin typeface="+mn-ea"/>
              </a:rPr>
              <a:t>   実視されなかった失業保険・失業手当制度採用の試みの実態と意義の検討。雇用主負担と解雇の自由の制約を嫌う財界が拒否反応。漸進的に制度導入をはかる努力が続けられ、種々の構想と試みが失敗を続けた結果、最終的に大企業が退職金の一種として任意に支払っていた解雇手当を法的義務とする制度に落ち着いていった。</a:t>
            </a:r>
            <a:endParaRPr kumimoji="1" lang="ja-JP" altLang="en-US" sz="1050" dirty="0">
              <a:solidFill>
                <a:schemeClr val="tx1"/>
              </a:solidFill>
              <a:latin typeface="+mn-ea"/>
            </a:endParaRPr>
          </a:p>
        </p:txBody>
      </p:sp>
      <p:sp>
        <p:nvSpPr>
          <p:cNvPr id="9" name="正方形/長方形 8"/>
          <p:cNvSpPr/>
          <p:nvPr/>
        </p:nvSpPr>
        <p:spPr>
          <a:xfrm>
            <a:off x="404664" y="6876256"/>
            <a:ext cx="5760640" cy="1296144"/>
          </a:xfrm>
          <a:prstGeom prst="rect">
            <a:avLst/>
          </a:prstGeom>
          <a:no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mj-ea"/>
                <a:ea typeface="+mj-ea"/>
              </a:rPr>
              <a:t>〔</a:t>
            </a:r>
            <a:r>
              <a:rPr lang="ja-JP" altLang="en-US" sz="1050" dirty="0" smtClean="0">
                <a:solidFill>
                  <a:schemeClr val="tx1"/>
                </a:solidFill>
                <a:latin typeface="+mj-ea"/>
                <a:ea typeface="+mj-ea"/>
              </a:rPr>
              <a:t>まとめ</a:t>
            </a:r>
            <a:r>
              <a:rPr lang="en-US" altLang="ja-JP" sz="1050" dirty="0" smtClean="0">
                <a:solidFill>
                  <a:schemeClr val="tx1"/>
                </a:solidFill>
                <a:latin typeface="+mj-ea"/>
                <a:ea typeface="+mj-ea"/>
              </a:rPr>
              <a:t>〕</a:t>
            </a:r>
          </a:p>
          <a:p>
            <a:r>
              <a:rPr lang="ja-JP" altLang="en-US" sz="1050" dirty="0" smtClean="0">
                <a:solidFill>
                  <a:schemeClr val="tx1"/>
                </a:solidFill>
                <a:latin typeface="+mj-ea"/>
                <a:ea typeface="+mj-ea"/>
              </a:rPr>
              <a:t>　 戦前日本も失業問題に深くとらわれ、多数の当事者たちがその渦中で苦しみ、それへの対処策をめぐって関係者間の激しい論争と激しい試行錯誤が繰り返された。</a:t>
            </a:r>
            <a:endParaRPr lang="en-US" altLang="ja-JP" sz="1050" dirty="0" smtClean="0">
              <a:solidFill>
                <a:schemeClr val="tx1"/>
              </a:solidFill>
              <a:latin typeface="+mj-ea"/>
              <a:ea typeface="+mj-ea"/>
            </a:endParaRPr>
          </a:p>
          <a:p>
            <a:r>
              <a:rPr lang="ja-JP" altLang="en-US" sz="1050" dirty="0" smtClean="0">
                <a:solidFill>
                  <a:schemeClr val="tx1"/>
                </a:solidFill>
                <a:latin typeface="+mj-ea"/>
                <a:ea typeface="+mj-ea"/>
              </a:rPr>
              <a:t>　 政府は、対策の必要性を自覚し、その実現に漸進的な努力を試みていたが、採用された政策は治安対策と思想問題対策の意味が大きかった失業者救済事業・俸給生活者失業救済事業に限定され、一般労働者への対策は放置された。</a:t>
            </a:r>
            <a:endParaRPr lang="en-US" altLang="ja-JP" sz="1050" dirty="0" smtClean="0">
              <a:solidFill>
                <a:schemeClr val="tx1"/>
              </a:solidFill>
              <a:latin typeface="+mj-ea"/>
              <a:ea typeface="+mj-ea"/>
            </a:endParaRPr>
          </a:p>
          <a:p>
            <a:r>
              <a:rPr lang="ja-JP" altLang="en-US" sz="1050" dirty="0" smtClean="0">
                <a:solidFill>
                  <a:schemeClr val="tx1"/>
                </a:solidFill>
                <a:latin typeface="+mj-ea"/>
                <a:ea typeface="+mj-ea"/>
              </a:rPr>
              <a:t>   間接的、直接的の両面において、国の政治的選択に際して失業問題が深くかかっていた。</a:t>
            </a:r>
            <a:endParaRPr lang="en-US" altLang="ja-JP" sz="1050" dirty="0" smtClean="0">
              <a:solidFill>
                <a:schemeClr val="tx1"/>
              </a:solidFill>
              <a:latin typeface="+mj-ea"/>
              <a:ea typeface="+mj-ea"/>
            </a:endParaRPr>
          </a:p>
          <a:p>
            <a:endParaRPr kumimoji="1" lang="ja-JP" altLang="en-US" sz="1050" dirty="0">
              <a:solidFill>
                <a:schemeClr val="tx1"/>
              </a:solidFill>
              <a:latin typeface="+mj-ea"/>
              <a:ea typeface="+mj-ea"/>
            </a:endParaRPr>
          </a:p>
        </p:txBody>
      </p:sp>
      <p:sp>
        <p:nvSpPr>
          <p:cNvPr id="11" name="角丸四角形 10"/>
          <p:cNvSpPr/>
          <p:nvPr/>
        </p:nvSpPr>
        <p:spPr>
          <a:xfrm>
            <a:off x="404664" y="395536"/>
            <a:ext cx="3960440" cy="432048"/>
          </a:xfrm>
          <a:prstGeom prst="roundRect">
            <a:avLst/>
          </a:prstGeom>
          <a:solidFill>
            <a:schemeClr val="tx2">
              <a:lumMod val="75000"/>
            </a:schemeClr>
          </a:solidFill>
          <a:ln w="31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smtClean="0">
                <a:latin typeface="ＭＳ Ｐゴシック" pitchFamily="50" charset="-128"/>
                <a:ea typeface="ＭＳ Ｐゴシック" pitchFamily="50" charset="-128"/>
              </a:rPr>
              <a:t>学習するポイントは戦前期の失業問題・失業対策の基本的内容</a:t>
            </a:r>
            <a:endParaRPr kumimoji="1" lang="en-US" altLang="ja-JP" sz="1050" b="1" dirty="0" smtClean="0">
              <a:latin typeface="ＭＳ Ｐゴシック" pitchFamily="50" charset="-128"/>
              <a:ea typeface="ＭＳ Ｐゴシック" pitchFamily="50" charset="-128"/>
            </a:endParaRPr>
          </a:p>
          <a:p>
            <a:pPr algn="r"/>
            <a:r>
              <a:rPr lang="en-US" altLang="ja-JP" sz="1050" dirty="0" smtClean="0">
                <a:latin typeface="ＭＳ Ｐゴシック" pitchFamily="50" charset="-128"/>
                <a:ea typeface="ＭＳ Ｐゴシック" pitchFamily="50" charset="-128"/>
              </a:rPr>
              <a:t>(</a:t>
            </a:r>
            <a:r>
              <a:rPr lang="ja-JP" altLang="en-US" sz="1050" dirty="0" smtClean="0">
                <a:latin typeface="ＭＳ Ｐゴシック" pitchFamily="50" charset="-128"/>
                <a:ea typeface="ＭＳ Ｐゴシック" pitchFamily="50" charset="-128"/>
              </a:rPr>
              <a:t>エピローグから）</a:t>
            </a:r>
            <a:r>
              <a:rPr kumimoji="1" lang="ja-JP" altLang="en-US" sz="1050" dirty="0" smtClean="0">
                <a:latin typeface="ＭＳ Ｐゴシック" pitchFamily="50" charset="-128"/>
                <a:ea typeface="ＭＳ Ｐゴシック" pitchFamily="50" charset="-128"/>
              </a:rPr>
              <a:t>   </a:t>
            </a:r>
            <a:endParaRPr kumimoji="1" lang="ja-JP" altLang="en-US" sz="1050" dirty="0">
              <a:latin typeface="ＭＳ Ｐ明朝" pitchFamily="18" charset="-128"/>
              <a:ea typeface="ＭＳ Ｐ明朝" pitchFamily="18" charset="-128"/>
            </a:endParaRPr>
          </a:p>
        </p:txBody>
      </p:sp>
      <p:sp>
        <p:nvSpPr>
          <p:cNvPr id="10" name="スライド番号プレースホルダ 9"/>
          <p:cNvSpPr>
            <a:spLocks noGrp="1"/>
          </p:cNvSpPr>
          <p:nvPr>
            <p:ph type="sldNum" sz="quarter" idx="15"/>
          </p:nvPr>
        </p:nvSpPr>
        <p:spPr/>
        <p:txBody>
          <a:bodyPr/>
          <a:lstStyle/>
          <a:p>
            <a:fld id="{1AD93096-5B34-4342-9326-69289CEAE4C2}" type="slidenum">
              <a:rPr lang="en-US" altLang="ja-JP" smtClean="0"/>
              <a:pPr/>
              <a:t>2</a:t>
            </a:fld>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476672" y="971600"/>
          <a:ext cx="5904656" cy="1485900"/>
        </p:xfrm>
        <a:graphic>
          <a:graphicData uri="http://schemas.openxmlformats.org/drawingml/2006/table">
            <a:tbl>
              <a:tblPr firstRow="1" bandRow="1">
                <a:tableStyleId>{5C22544A-7EE6-4342-B048-85BDC9FD1C3A}</a:tableStyleId>
              </a:tblPr>
              <a:tblGrid>
                <a:gridCol w="1080120"/>
                <a:gridCol w="2376264"/>
                <a:gridCol w="2448272"/>
              </a:tblGrid>
              <a:tr h="370840">
                <a:tc>
                  <a:txBody>
                    <a:bodyPr/>
                    <a:lstStyle/>
                    <a:p>
                      <a:endParaRPr kumimoji="1" lang="ja-JP" altLang="en-US" sz="1050" b="0" dirty="0">
                        <a:solidFill>
                          <a:schemeClr val="tx1"/>
                        </a:solidFill>
                        <a:latin typeface="+mj-ea"/>
                        <a:ea typeface="+mj-ea"/>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50" b="0" dirty="0" smtClean="0">
                          <a:solidFill>
                            <a:schemeClr val="tx1"/>
                          </a:solidFill>
                          <a:latin typeface="+mj-ea"/>
                          <a:ea typeface="+mj-ea"/>
                        </a:rPr>
                        <a:t>1930</a:t>
                      </a:r>
                      <a:r>
                        <a:rPr kumimoji="1" lang="ja-JP" altLang="en-US" sz="1050" b="0" dirty="0" smtClean="0">
                          <a:solidFill>
                            <a:schemeClr val="tx1"/>
                          </a:solidFill>
                          <a:latin typeface="+mj-ea"/>
                          <a:ea typeface="+mj-ea"/>
                        </a:rPr>
                        <a:t>年（昭和</a:t>
                      </a:r>
                      <a:r>
                        <a:rPr kumimoji="1" lang="en-US" altLang="ja-JP" sz="1050" b="0" dirty="0" smtClean="0">
                          <a:solidFill>
                            <a:schemeClr val="tx1"/>
                          </a:solidFill>
                          <a:latin typeface="+mj-ea"/>
                          <a:ea typeface="+mj-ea"/>
                        </a:rPr>
                        <a:t>5</a:t>
                      </a:r>
                      <a:r>
                        <a:rPr kumimoji="1" lang="ja-JP" altLang="en-US" sz="1050" b="0" dirty="0" smtClean="0">
                          <a:solidFill>
                            <a:schemeClr val="tx1"/>
                          </a:solidFill>
                          <a:latin typeface="+mj-ea"/>
                          <a:ea typeface="+mj-ea"/>
                        </a:rPr>
                        <a:t>年）</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戦前は</a:t>
                      </a:r>
                      <a:r>
                        <a:rPr kumimoji="1" lang="en-US" altLang="ja-JP" sz="1050" b="0" dirty="0" smtClean="0">
                          <a:solidFill>
                            <a:schemeClr val="tx1"/>
                          </a:solidFill>
                          <a:latin typeface="+mj-ea"/>
                          <a:ea typeface="+mj-ea"/>
                        </a:rPr>
                        <a:t>1</a:t>
                      </a:r>
                      <a:r>
                        <a:rPr kumimoji="1" lang="ja-JP" altLang="en-US" sz="1050" b="0" dirty="0" smtClean="0">
                          <a:solidFill>
                            <a:schemeClr val="tx1"/>
                          </a:solidFill>
                          <a:latin typeface="+mj-ea"/>
                          <a:ea typeface="+mj-ea"/>
                        </a:rPr>
                        <a:t>回の国政調査のみ。</a:t>
                      </a:r>
                      <a:endParaRPr kumimoji="1" lang="ja-JP" altLang="en-US" sz="105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50" b="0" dirty="0" smtClean="0">
                          <a:solidFill>
                            <a:schemeClr val="tx1"/>
                          </a:solidFill>
                          <a:latin typeface="+mj-ea"/>
                          <a:ea typeface="+mj-ea"/>
                        </a:rPr>
                        <a:t>2010</a:t>
                      </a:r>
                      <a:r>
                        <a:rPr kumimoji="1" lang="ja-JP" altLang="en-US" sz="1050" b="0" dirty="0" smtClean="0">
                          <a:solidFill>
                            <a:schemeClr val="tx1"/>
                          </a:solidFill>
                          <a:latin typeface="+mj-ea"/>
                          <a:ea typeface="+mj-ea"/>
                        </a:rPr>
                        <a:t>年</a:t>
                      </a:r>
                      <a:endParaRPr kumimoji="1" lang="ja-JP" altLang="en-US" sz="105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36592">
                <a:tc>
                  <a:txBody>
                    <a:bodyPr/>
                    <a:lstStyle/>
                    <a:p>
                      <a:r>
                        <a:rPr kumimoji="1" lang="ja-JP" altLang="en-US" sz="1050" b="0" dirty="0" smtClean="0">
                          <a:solidFill>
                            <a:schemeClr val="tx1"/>
                          </a:solidFill>
                          <a:latin typeface="+mj-ea"/>
                          <a:ea typeface="+mj-ea"/>
                        </a:rPr>
                        <a:t>失業者数</a:t>
                      </a:r>
                      <a:endParaRPr kumimoji="1" lang="ja-JP" altLang="en-US" sz="1050" b="0" dirty="0">
                        <a:solidFill>
                          <a:schemeClr val="tx1"/>
                        </a:solidFill>
                        <a:latin typeface="+mj-ea"/>
                        <a:ea typeface="+mj-ea"/>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50" b="0" dirty="0" smtClean="0">
                          <a:solidFill>
                            <a:schemeClr val="tx1"/>
                          </a:solidFill>
                          <a:latin typeface="+mj-ea"/>
                          <a:ea typeface="+mj-ea"/>
                        </a:rPr>
                        <a:t>32</a:t>
                      </a:r>
                      <a:r>
                        <a:rPr kumimoji="1" lang="ja-JP" altLang="en-US" sz="1050" b="0" dirty="0" smtClean="0">
                          <a:solidFill>
                            <a:schemeClr val="tx1"/>
                          </a:solidFill>
                          <a:latin typeface="+mj-ea"/>
                          <a:ea typeface="+mj-ea"/>
                        </a:rPr>
                        <a:t>万人</a:t>
                      </a:r>
                      <a:r>
                        <a:rPr kumimoji="1" lang="en-US" altLang="ja-JP" sz="1050" b="0" dirty="0" smtClean="0">
                          <a:solidFill>
                            <a:schemeClr val="tx1"/>
                          </a:solidFill>
                          <a:latin typeface="+mj-ea"/>
                          <a:ea typeface="+mj-ea"/>
                        </a:rPr>
                        <a:t>(</a:t>
                      </a:r>
                      <a:r>
                        <a:rPr kumimoji="1" lang="ja-JP" altLang="en-US" sz="1050" b="0" dirty="0" smtClean="0">
                          <a:solidFill>
                            <a:schemeClr val="tx1"/>
                          </a:solidFill>
                          <a:latin typeface="+mj-ea"/>
                          <a:ea typeface="+mj-ea"/>
                        </a:rPr>
                        <a:t>男</a:t>
                      </a:r>
                      <a:r>
                        <a:rPr kumimoji="1" lang="en-US" altLang="ja-JP" sz="1050" b="0" dirty="0" smtClean="0">
                          <a:solidFill>
                            <a:schemeClr val="tx1"/>
                          </a:solidFill>
                          <a:latin typeface="+mj-ea"/>
                          <a:ea typeface="+mj-ea"/>
                        </a:rPr>
                        <a:t>29</a:t>
                      </a:r>
                      <a:r>
                        <a:rPr kumimoji="1" lang="ja-JP" altLang="en-US" sz="1050" b="0" dirty="0" smtClean="0">
                          <a:solidFill>
                            <a:schemeClr val="tx1"/>
                          </a:solidFill>
                          <a:latin typeface="+mj-ea"/>
                          <a:ea typeface="+mj-ea"/>
                        </a:rPr>
                        <a:t>万人、女</a:t>
                      </a:r>
                      <a:r>
                        <a:rPr kumimoji="1" lang="en-US" altLang="ja-JP" sz="1050" b="0" dirty="0" smtClean="0">
                          <a:solidFill>
                            <a:schemeClr val="tx1"/>
                          </a:solidFill>
                          <a:latin typeface="+mj-ea"/>
                          <a:ea typeface="+mj-ea"/>
                        </a:rPr>
                        <a:t>3</a:t>
                      </a:r>
                      <a:r>
                        <a:rPr kumimoji="1" lang="ja-JP" altLang="en-US" sz="1050" b="0" dirty="0" smtClean="0">
                          <a:solidFill>
                            <a:schemeClr val="tx1"/>
                          </a:solidFill>
                          <a:latin typeface="+mj-ea"/>
                          <a:ea typeface="+mj-ea"/>
                        </a:rPr>
                        <a:t>万人</a:t>
                      </a:r>
                      <a:r>
                        <a:rPr kumimoji="1" lang="en-US" altLang="ja-JP" sz="1050" b="0" dirty="0" smtClean="0">
                          <a:solidFill>
                            <a:schemeClr val="tx1"/>
                          </a:solidFill>
                          <a:latin typeface="+mj-ea"/>
                          <a:ea typeface="+mj-ea"/>
                        </a:rPr>
                        <a:t>)</a:t>
                      </a:r>
                      <a:endParaRPr kumimoji="1" lang="ja-JP" altLang="en-US" sz="105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50" b="0" dirty="0" smtClean="0">
                          <a:solidFill>
                            <a:schemeClr val="tx1"/>
                          </a:solidFill>
                          <a:latin typeface="+mj-ea"/>
                          <a:ea typeface="+mj-ea"/>
                        </a:rPr>
                        <a:t>330</a:t>
                      </a:r>
                      <a:r>
                        <a:rPr kumimoji="1" lang="ja-JP" altLang="en-US" sz="1050" b="0" dirty="0" smtClean="0">
                          <a:solidFill>
                            <a:schemeClr val="tx1"/>
                          </a:solidFill>
                          <a:latin typeface="+mj-ea"/>
                          <a:ea typeface="+mj-ea"/>
                        </a:rPr>
                        <a:t>万人</a:t>
                      </a:r>
                      <a:r>
                        <a:rPr kumimoji="1" lang="en-US" altLang="ja-JP" sz="1050" b="0" dirty="0" smtClean="0">
                          <a:solidFill>
                            <a:schemeClr val="tx1"/>
                          </a:solidFill>
                          <a:latin typeface="+mj-ea"/>
                          <a:ea typeface="+mj-ea"/>
                        </a:rPr>
                        <a:t>(</a:t>
                      </a:r>
                      <a:r>
                        <a:rPr kumimoji="1" lang="ja-JP" altLang="en-US" sz="1050" b="0" dirty="0" smtClean="0">
                          <a:solidFill>
                            <a:schemeClr val="tx1"/>
                          </a:solidFill>
                          <a:latin typeface="+mj-ea"/>
                          <a:ea typeface="+mj-ea"/>
                        </a:rPr>
                        <a:t>男</a:t>
                      </a:r>
                      <a:r>
                        <a:rPr kumimoji="1" lang="en-US" altLang="ja-JP" sz="1050" b="0" dirty="0" smtClean="0">
                          <a:solidFill>
                            <a:schemeClr val="tx1"/>
                          </a:solidFill>
                          <a:latin typeface="+mj-ea"/>
                          <a:ea typeface="+mj-ea"/>
                        </a:rPr>
                        <a:t>200</a:t>
                      </a:r>
                      <a:r>
                        <a:rPr kumimoji="1" lang="ja-JP" altLang="en-US" sz="1050" b="0" dirty="0" smtClean="0">
                          <a:solidFill>
                            <a:schemeClr val="tx1"/>
                          </a:solidFill>
                          <a:latin typeface="+mj-ea"/>
                          <a:ea typeface="+mj-ea"/>
                        </a:rPr>
                        <a:t>万人、女</a:t>
                      </a:r>
                      <a:r>
                        <a:rPr kumimoji="1" lang="en-US" altLang="ja-JP" sz="1050" b="0" dirty="0" smtClean="0">
                          <a:solidFill>
                            <a:schemeClr val="tx1"/>
                          </a:solidFill>
                          <a:latin typeface="+mj-ea"/>
                          <a:ea typeface="+mj-ea"/>
                        </a:rPr>
                        <a:t>130</a:t>
                      </a:r>
                      <a:r>
                        <a:rPr kumimoji="1" lang="ja-JP" altLang="en-US" sz="1050" b="0" dirty="0" smtClean="0">
                          <a:solidFill>
                            <a:schemeClr val="tx1"/>
                          </a:solidFill>
                          <a:latin typeface="+mj-ea"/>
                          <a:ea typeface="+mj-ea"/>
                        </a:rPr>
                        <a:t>万人</a:t>
                      </a:r>
                      <a:r>
                        <a:rPr kumimoji="1" lang="en-US" altLang="ja-JP" sz="1050" b="0" dirty="0" smtClean="0">
                          <a:solidFill>
                            <a:schemeClr val="tx1"/>
                          </a:solidFill>
                          <a:latin typeface="+mj-ea"/>
                          <a:ea typeface="+mj-ea"/>
                        </a:rPr>
                        <a:t>)</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kumimoji="1" lang="ja-JP" altLang="en-US" sz="1050" b="0" dirty="0" smtClean="0">
                          <a:solidFill>
                            <a:schemeClr val="tx1"/>
                          </a:solidFill>
                          <a:latin typeface="+mj-ea"/>
                          <a:ea typeface="+mj-ea"/>
                        </a:rPr>
                        <a:t>失業率</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　</a:t>
                      </a:r>
                      <a:r>
                        <a:rPr kumimoji="1" lang="ja-JP" altLang="en-US" sz="1050" b="0" baseline="0" dirty="0" smtClean="0">
                          <a:solidFill>
                            <a:schemeClr val="tx1"/>
                          </a:solidFill>
                          <a:latin typeface="+mj-ea"/>
                          <a:ea typeface="+mj-ea"/>
                        </a:rPr>
                        <a:t> </a:t>
                      </a:r>
                      <a:r>
                        <a:rPr kumimoji="1" lang="ja-JP" altLang="en-US" sz="1050" b="0" dirty="0" smtClean="0">
                          <a:solidFill>
                            <a:schemeClr val="tx1"/>
                          </a:solidFill>
                          <a:latin typeface="+mj-ea"/>
                          <a:ea typeface="+mj-ea"/>
                        </a:rPr>
                        <a:t>雇用者比</a:t>
                      </a:r>
                      <a:endParaRPr kumimoji="1" lang="ja-JP" altLang="en-US" sz="1050" b="0" dirty="0">
                        <a:solidFill>
                          <a:schemeClr val="tx1"/>
                        </a:solidFill>
                        <a:latin typeface="+mj-ea"/>
                        <a:ea typeface="+mj-ea"/>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約</a:t>
                      </a:r>
                      <a:r>
                        <a:rPr kumimoji="1" lang="en-US" altLang="ja-JP" sz="1050" b="0" dirty="0" smtClean="0">
                          <a:solidFill>
                            <a:schemeClr val="tx1"/>
                          </a:solidFill>
                          <a:latin typeface="+mj-ea"/>
                          <a:ea typeface="+mj-ea"/>
                        </a:rPr>
                        <a:t>5</a:t>
                      </a:r>
                      <a:r>
                        <a:rPr kumimoji="1" lang="ja-JP" altLang="en-US" sz="1050" b="0" dirty="0" smtClean="0">
                          <a:solidFill>
                            <a:schemeClr val="tx1"/>
                          </a:solidFill>
                          <a:latin typeface="+mj-ea"/>
                          <a:ea typeface="+mj-ea"/>
                        </a:rPr>
                        <a:t>％  </a:t>
                      </a:r>
                      <a:r>
                        <a:rPr kumimoji="1" lang="en-US" altLang="ja-JP" sz="1050" b="0" dirty="0" smtClean="0">
                          <a:solidFill>
                            <a:schemeClr val="tx1"/>
                          </a:solidFill>
                          <a:latin typeface="+mj-ea"/>
                          <a:ea typeface="+mj-ea"/>
                        </a:rPr>
                        <a:t>32/600(</a:t>
                      </a:r>
                      <a:r>
                        <a:rPr kumimoji="1" lang="ja-JP" altLang="en-US" sz="1050" b="0" dirty="0" smtClean="0">
                          <a:solidFill>
                            <a:schemeClr val="tx1"/>
                          </a:solidFill>
                          <a:latin typeface="+mj-ea"/>
                          <a:ea typeface="+mj-ea"/>
                        </a:rPr>
                        <a:t>推計値</a:t>
                      </a:r>
                      <a:r>
                        <a:rPr kumimoji="1" lang="en-US" altLang="ja-JP" sz="1050" b="0" dirty="0" smtClean="0">
                          <a:solidFill>
                            <a:schemeClr val="tx1"/>
                          </a:solidFill>
                          <a:latin typeface="+mj-ea"/>
                          <a:ea typeface="+mj-ea"/>
                        </a:rPr>
                        <a:t>)</a:t>
                      </a:r>
                      <a:r>
                        <a:rPr kumimoji="1" lang="ja-JP" altLang="en-US" sz="1050" b="0" dirty="0" smtClean="0">
                          <a:solidFill>
                            <a:schemeClr val="tx1"/>
                          </a:solidFill>
                          <a:latin typeface="+mj-ea"/>
                          <a:ea typeface="+mj-ea"/>
                        </a:rPr>
                        <a:t>＋</a:t>
                      </a:r>
                      <a:r>
                        <a:rPr kumimoji="1" lang="en-US" altLang="ja-JP" sz="1050" b="0" dirty="0" smtClean="0">
                          <a:solidFill>
                            <a:schemeClr val="tx1"/>
                          </a:solidFill>
                          <a:latin typeface="+mj-ea"/>
                          <a:ea typeface="+mj-ea"/>
                        </a:rPr>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dirty="0" smtClean="0">
                          <a:solidFill>
                            <a:schemeClr val="tx1"/>
                          </a:solidFill>
                          <a:latin typeface="+mj-ea"/>
                          <a:ea typeface="+mj-ea"/>
                        </a:rPr>
                        <a:t>失業率は同水準</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（雇用労働者は</a:t>
                      </a:r>
                      <a:r>
                        <a:rPr kumimoji="1" lang="en-US" altLang="ja-JP" sz="1050" b="0" dirty="0" smtClean="0">
                          <a:solidFill>
                            <a:schemeClr val="tx1"/>
                          </a:solidFill>
                          <a:latin typeface="+mj-ea"/>
                          <a:ea typeface="+mj-ea"/>
                        </a:rPr>
                        <a:t>5200</a:t>
                      </a:r>
                      <a:r>
                        <a:rPr kumimoji="1" lang="ja-JP" altLang="en-US" sz="1050" b="0" dirty="0" smtClean="0">
                          <a:solidFill>
                            <a:schemeClr val="tx1"/>
                          </a:solidFill>
                          <a:latin typeface="+mj-ea"/>
                          <a:ea typeface="+mj-ea"/>
                        </a:rPr>
                        <a:t>万人　</a:t>
                      </a:r>
                      <a:r>
                        <a:rPr kumimoji="1" lang="en-US" altLang="ja-JP" sz="1050" b="0" dirty="0" smtClean="0">
                          <a:solidFill>
                            <a:schemeClr val="tx1"/>
                          </a:solidFill>
                          <a:latin typeface="+mj-ea"/>
                          <a:ea typeface="+mj-ea"/>
                        </a:rPr>
                        <a:t>05</a:t>
                      </a:r>
                      <a:r>
                        <a:rPr kumimoji="1" lang="ja-JP" altLang="en-US" sz="1050" b="0" dirty="0" smtClean="0">
                          <a:solidFill>
                            <a:schemeClr val="tx1"/>
                          </a:solidFill>
                          <a:latin typeface="+mj-ea"/>
                          <a:ea typeface="+mj-ea"/>
                        </a:rPr>
                        <a:t>国政調査</a:t>
                      </a:r>
                      <a:r>
                        <a:rPr kumimoji="1" lang="en-US" altLang="ja-JP" sz="1050" b="0" dirty="0" smtClean="0">
                          <a:solidFill>
                            <a:schemeClr val="tx1"/>
                          </a:solidFill>
                          <a:latin typeface="+mj-ea"/>
                          <a:ea typeface="+mj-ea"/>
                        </a:rPr>
                        <a:t>)</a:t>
                      </a:r>
                      <a:endParaRPr kumimoji="1" lang="ja-JP" altLang="en-US" sz="105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kumimoji="1" lang="ja-JP" altLang="en-US" sz="1050" b="0" dirty="0" smtClean="0">
                          <a:solidFill>
                            <a:schemeClr val="tx1"/>
                          </a:solidFill>
                          <a:latin typeface="+mj-ea"/>
                          <a:ea typeface="+mj-ea"/>
                        </a:rPr>
                        <a:t>　　就業者比</a:t>
                      </a:r>
                      <a:endParaRPr kumimoji="1" lang="ja-JP" altLang="en-US" sz="1050" b="0" dirty="0">
                        <a:solidFill>
                          <a:schemeClr val="tx1"/>
                        </a:solidFill>
                        <a:latin typeface="+mj-ea"/>
                        <a:ea typeface="+mj-ea"/>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dirty="0" smtClean="0">
                          <a:solidFill>
                            <a:schemeClr val="tx1"/>
                          </a:solidFill>
                          <a:latin typeface="+mj-ea"/>
                          <a:ea typeface="+mj-ea"/>
                        </a:rPr>
                        <a:t>男　</a:t>
                      </a:r>
                      <a:r>
                        <a:rPr kumimoji="1" lang="en-US" altLang="ja-JP" sz="1050" b="0" dirty="0" smtClean="0">
                          <a:solidFill>
                            <a:schemeClr val="tx1"/>
                          </a:solidFill>
                          <a:latin typeface="+mj-ea"/>
                          <a:ea typeface="+mj-ea"/>
                        </a:rPr>
                        <a:t>1.5</a:t>
                      </a:r>
                      <a:r>
                        <a:rPr kumimoji="1" lang="ja-JP" altLang="en-US" sz="1050" b="0" dirty="0" smtClean="0">
                          <a:solidFill>
                            <a:schemeClr val="tx1"/>
                          </a:solidFill>
                          <a:latin typeface="+mj-ea"/>
                          <a:ea typeface="+mj-ea"/>
                        </a:rPr>
                        <a:t>％　　</a:t>
                      </a:r>
                      <a:r>
                        <a:rPr kumimoji="1" lang="en-US" altLang="ja-JP" sz="1050" b="0" dirty="0" smtClean="0">
                          <a:solidFill>
                            <a:schemeClr val="tx1"/>
                          </a:solidFill>
                          <a:latin typeface="+mj-ea"/>
                          <a:ea typeface="+mj-ea"/>
                        </a:rPr>
                        <a:t>29/1900+29</a:t>
                      </a:r>
                    </a:p>
                    <a:p>
                      <a:r>
                        <a:rPr kumimoji="1" lang="ja-JP" altLang="en-US" sz="1050" b="0" dirty="0" smtClean="0">
                          <a:solidFill>
                            <a:schemeClr val="tx1"/>
                          </a:solidFill>
                          <a:latin typeface="+mj-ea"/>
                          <a:ea typeface="+mj-ea"/>
                        </a:rPr>
                        <a:t>女　</a:t>
                      </a:r>
                      <a:r>
                        <a:rPr kumimoji="1" lang="en-US" altLang="ja-JP" sz="1050" b="0" dirty="0" smtClean="0">
                          <a:solidFill>
                            <a:schemeClr val="tx1"/>
                          </a:solidFill>
                          <a:latin typeface="+mj-ea"/>
                          <a:ea typeface="+mj-ea"/>
                        </a:rPr>
                        <a:t>0.3</a:t>
                      </a:r>
                      <a:r>
                        <a:rPr kumimoji="1" lang="ja-JP" altLang="en-US" sz="1050" b="0" dirty="0" smtClean="0">
                          <a:solidFill>
                            <a:schemeClr val="tx1"/>
                          </a:solidFill>
                          <a:latin typeface="+mj-ea"/>
                          <a:ea typeface="+mj-ea"/>
                        </a:rPr>
                        <a:t>％　　　</a:t>
                      </a:r>
                      <a:r>
                        <a:rPr kumimoji="1" lang="en-US" altLang="ja-JP" sz="1050" b="0" dirty="0" smtClean="0">
                          <a:solidFill>
                            <a:schemeClr val="tx1"/>
                          </a:solidFill>
                          <a:latin typeface="+mj-ea"/>
                          <a:ea typeface="+mj-ea"/>
                        </a:rPr>
                        <a:t>3/1100+3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dirty="0" smtClean="0">
                          <a:solidFill>
                            <a:schemeClr val="tx1"/>
                          </a:solidFill>
                          <a:latin typeface="+mj-ea"/>
                          <a:ea typeface="+mj-ea"/>
                        </a:rPr>
                        <a:t>就業者</a:t>
                      </a:r>
                      <a:r>
                        <a:rPr kumimoji="1" lang="en-US" altLang="ja-JP" sz="1050" b="0" dirty="0" smtClean="0">
                          <a:solidFill>
                            <a:schemeClr val="tx1"/>
                          </a:solidFill>
                          <a:latin typeface="+mj-ea"/>
                          <a:ea typeface="+mj-ea"/>
                        </a:rPr>
                        <a:t>6150</a:t>
                      </a:r>
                      <a:r>
                        <a:rPr kumimoji="1" lang="ja-JP" altLang="en-US" sz="1050" b="0" dirty="0" smtClean="0">
                          <a:solidFill>
                            <a:schemeClr val="tx1"/>
                          </a:solidFill>
                          <a:latin typeface="+mj-ea"/>
                          <a:ea typeface="+mj-ea"/>
                        </a:rPr>
                        <a:t>万人の</a:t>
                      </a:r>
                      <a:r>
                        <a:rPr kumimoji="1" lang="en-US" altLang="ja-JP" sz="1050" b="0" dirty="0" smtClean="0">
                          <a:solidFill>
                            <a:schemeClr val="tx1"/>
                          </a:solidFill>
                          <a:latin typeface="+mj-ea"/>
                          <a:ea typeface="+mj-ea"/>
                        </a:rPr>
                        <a:t>84</a:t>
                      </a:r>
                      <a:r>
                        <a:rPr kumimoji="1" lang="ja-JP" altLang="en-US" sz="1050" b="0" dirty="0" smtClean="0">
                          <a:solidFill>
                            <a:schemeClr val="tx1"/>
                          </a:solidFill>
                          <a:latin typeface="+mj-ea"/>
                          <a:ea typeface="+mj-ea"/>
                        </a:rPr>
                        <a:t>％が雇用労者である。</a:t>
                      </a:r>
                      <a:endParaRPr kumimoji="1" lang="ja-JP" altLang="en-US" sz="105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角丸四角形 5"/>
          <p:cNvSpPr/>
          <p:nvPr/>
        </p:nvSpPr>
        <p:spPr>
          <a:xfrm>
            <a:off x="404664" y="251520"/>
            <a:ext cx="4176464" cy="288032"/>
          </a:xfrm>
          <a:prstGeom prst="round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ＭＳ Ｐゴシック" pitchFamily="50" charset="-128"/>
                <a:ea typeface="ＭＳ Ｐゴシック" pitchFamily="50" charset="-128"/>
              </a:rPr>
              <a:t>〔</a:t>
            </a:r>
            <a:r>
              <a:rPr lang="ja-JP" altLang="en-US" sz="1050" dirty="0" smtClean="0">
                <a:solidFill>
                  <a:schemeClr val="tx1"/>
                </a:solidFill>
                <a:latin typeface="ＭＳ Ｐゴシック" pitchFamily="50" charset="-128"/>
                <a:ea typeface="ＭＳ Ｐゴシック" pitchFamily="50" charset="-128"/>
              </a:rPr>
              <a:t>失業問題を考えるための前提を現在と比較する</a:t>
            </a:r>
            <a:r>
              <a:rPr lang="en-US" altLang="ja-JP" sz="1050" dirty="0" smtClean="0">
                <a:solidFill>
                  <a:schemeClr val="tx1"/>
                </a:solidFill>
                <a:latin typeface="ＭＳ Ｐゴシック" pitchFamily="50" charset="-128"/>
                <a:ea typeface="ＭＳ Ｐゴシック" pitchFamily="50" charset="-128"/>
              </a:rPr>
              <a:t>〕</a:t>
            </a:r>
          </a:p>
        </p:txBody>
      </p:sp>
      <p:sp>
        <p:nvSpPr>
          <p:cNvPr id="7" name="正方形/長方形 6"/>
          <p:cNvSpPr/>
          <p:nvPr/>
        </p:nvSpPr>
        <p:spPr>
          <a:xfrm>
            <a:off x="1556792" y="2555776"/>
            <a:ext cx="4824536"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mn-ea"/>
              </a:rPr>
              <a:t>失業率が今日と同水準であることを重視するのか。</a:t>
            </a:r>
            <a:endParaRPr kumimoji="1" lang="en-US" altLang="ja-JP" sz="1050" dirty="0" smtClean="0">
              <a:solidFill>
                <a:schemeClr val="tx1"/>
              </a:solidFill>
              <a:latin typeface="+mn-ea"/>
            </a:endParaRPr>
          </a:p>
          <a:p>
            <a:r>
              <a:rPr lang="ja-JP" altLang="en-US" sz="1050" dirty="0" smtClean="0">
                <a:solidFill>
                  <a:schemeClr val="tx1"/>
                </a:solidFill>
                <a:latin typeface="+mn-ea"/>
              </a:rPr>
              <a:t>失業者の絶対数が</a:t>
            </a:r>
            <a:r>
              <a:rPr lang="en-US" altLang="ja-JP" sz="1050" dirty="0" smtClean="0">
                <a:solidFill>
                  <a:schemeClr val="tx1"/>
                </a:solidFill>
                <a:latin typeface="+mn-ea"/>
              </a:rPr>
              <a:t>10</a:t>
            </a:r>
            <a:r>
              <a:rPr lang="ja-JP" altLang="en-US" sz="1050" dirty="0" smtClean="0">
                <a:solidFill>
                  <a:schemeClr val="tx1"/>
                </a:solidFill>
                <a:latin typeface="+mn-ea"/>
              </a:rPr>
              <a:t>分の１にすぎなかったことを重視するのか。家族を含めて</a:t>
            </a:r>
            <a:r>
              <a:rPr lang="en-US" altLang="ja-JP" sz="1050" dirty="0" smtClean="0">
                <a:solidFill>
                  <a:schemeClr val="tx1"/>
                </a:solidFill>
                <a:latin typeface="+mn-ea"/>
              </a:rPr>
              <a:t>100</a:t>
            </a:r>
            <a:r>
              <a:rPr lang="ja-JP" altLang="en-US" sz="1050" dirty="0" smtClean="0">
                <a:solidFill>
                  <a:schemeClr val="tx1"/>
                </a:solidFill>
                <a:latin typeface="+mn-ea"/>
              </a:rPr>
              <a:t>万人、重みは無視できない。（加瀬）</a:t>
            </a:r>
            <a:endParaRPr kumimoji="1" lang="ja-JP" altLang="en-US" sz="1050" dirty="0">
              <a:solidFill>
                <a:schemeClr val="tx1"/>
              </a:solidFill>
              <a:latin typeface="+mn-ea"/>
            </a:endParaRPr>
          </a:p>
        </p:txBody>
      </p:sp>
      <p:sp>
        <p:nvSpPr>
          <p:cNvPr id="8" name="正方形/長方形 7"/>
          <p:cNvSpPr/>
          <p:nvPr/>
        </p:nvSpPr>
        <p:spPr>
          <a:xfrm>
            <a:off x="548680" y="3275856"/>
            <a:ext cx="5832648" cy="1368152"/>
          </a:xfrm>
          <a:prstGeom prst="rect">
            <a:avLst/>
          </a:prstGeom>
          <a:solidFill>
            <a:schemeClr val="accent3">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失業は「Ｕｎｅｍｐｌｏｙｍｅｎｔ」の訳語</a:t>
            </a:r>
            <a:endParaRPr kumimoji="1"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Ｅｎｐｌｏｙｍｅｎｔ（雇用）がない状態を意味する。その真意は「非雇用」というべきである。</a:t>
            </a:r>
            <a:endParaRPr kumimoji="1" lang="en-US" altLang="ja-JP" sz="1050" dirty="0" smtClean="0">
              <a:solidFill>
                <a:schemeClr val="tx1"/>
              </a:solidFill>
              <a:latin typeface="+mj-ea"/>
              <a:ea typeface="+mj-ea"/>
            </a:endParaRPr>
          </a:p>
          <a:p>
            <a:endParaRPr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戦前用いられた「失業」（明治期は「失職」）には、「職業を失う」という意味が含まれていた。</a:t>
            </a:r>
            <a:endParaRPr kumimoji="1" lang="en-US" altLang="ja-JP" sz="1050" dirty="0" smtClean="0">
              <a:solidFill>
                <a:schemeClr val="tx1"/>
              </a:solidFill>
              <a:latin typeface="+mj-ea"/>
              <a:ea typeface="+mj-ea"/>
            </a:endParaRPr>
          </a:p>
          <a:p>
            <a:r>
              <a:rPr lang="ja-JP" altLang="en-US" sz="1050" dirty="0" smtClean="0">
                <a:solidFill>
                  <a:schemeClr val="tx1"/>
                </a:solidFill>
                <a:latin typeface="+mj-ea"/>
                <a:ea typeface="+mj-ea"/>
              </a:rPr>
              <a:t>戦前の「失業者」は、「雇用されていったん職についていた者のうち、その職を失ったもの」だけをいった。</a:t>
            </a:r>
            <a:endParaRPr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新規学卒者や農家のニ三男など雇用されたことがなければ、失業者に含めていない。</a:t>
            </a:r>
            <a:endParaRPr kumimoji="1" lang="en-US" altLang="ja-JP" sz="1050" dirty="0" smtClean="0">
              <a:solidFill>
                <a:schemeClr val="tx1"/>
              </a:solidFill>
              <a:latin typeface="+mj-ea"/>
              <a:ea typeface="+mj-ea"/>
            </a:endParaRPr>
          </a:p>
          <a:p>
            <a:r>
              <a:rPr lang="ja-JP" altLang="en-US" sz="1050" dirty="0" smtClean="0">
                <a:solidFill>
                  <a:schemeClr val="tx1"/>
                </a:solidFill>
                <a:latin typeface="+mj-ea"/>
                <a:ea typeface="+mj-ea"/>
              </a:rPr>
              <a:t>統計上は、若年失業者が存在しなかった。（加瀬は実質的な失業者を広く検討している。）</a:t>
            </a:r>
            <a:endParaRPr kumimoji="1" lang="en-US" altLang="ja-JP" sz="1050" dirty="0" smtClean="0">
              <a:solidFill>
                <a:schemeClr val="tx1"/>
              </a:solidFill>
              <a:latin typeface="+mj-ea"/>
              <a:ea typeface="+mj-ea"/>
            </a:endParaRPr>
          </a:p>
          <a:p>
            <a:pPr algn="ctr"/>
            <a:endParaRPr kumimoji="1" lang="ja-JP" altLang="en-US" dirty="0"/>
          </a:p>
        </p:txBody>
      </p:sp>
      <p:sp>
        <p:nvSpPr>
          <p:cNvPr id="13" name="角丸四角形 12"/>
          <p:cNvSpPr/>
          <p:nvPr/>
        </p:nvSpPr>
        <p:spPr>
          <a:xfrm>
            <a:off x="548680" y="4788024"/>
            <a:ext cx="4104456" cy="288032"/>
          </a:xfrm>
          <a:prstGeom prst="roundRect">
            <a:avLst/>
          </a:prstGeom>
          <a:solidFill>
            <a:schemeClr val="bg2">
              <a:lumMod val="10000"/>
            </a:schemeClr>
          </a:solidFill>
          <a:ln w="31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smtClean="0">
                <a:solidFill>
                  <a:schemeClr val="bg1"/>
                </a:solidFill>
                <a:latin typeface="ＭＳ Ｐゴシック" pitchFamily="50" charset="-128"/>
                <a:ea typeface="ＭＳ Ｐゴシック" pitchFamily="50" charset="-128"/>
              </a:rPr>
              <a:t>論点②　失業問題が「深刻な社会問題となった背景」ということの意味</a:t>
            </a:r>
            <a:endParaRPr kumimoji="1" lang="ja-JP" altLang="en-US" sz="1050" b="1" dirty="0">
              <a:solidFill>
                <a:schemeClr val="bg1"/>
              </a:solidFill>
              <a:latin typeface="ＭＳ Ｐゴシック" pitchFamily="50" charset="-128"/>
              <a:ea typeface="ＭＳ Ｐゴシック" pitchFamily="50" charset="-128"/>
            </a:endParaRPr>
          </a:p>
        </p:txBody>
      </p:sp>
      <p:sp>
        <p:nvSpPr>
          <p:cNvPr id="14" name="正方形/長方形 13"/>
          <p:cNvSpPr/>
          <p:nvPr/>
        </p:nvSpPr>
        <p:spPr>
          <a:xfrm>
            <a:off x="1124744" y="6372200"/>
            <a:ext cx="4896544" cy="1152128"/>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mj-ea"/>
                <a:ea typeface="+mj-ea"/>
                <a:sym typeface="Wingdings"/>
              </a:rPr>
              <a:t></a:t>
            </a:r>
            <a:r>
              <a:rPr kumimoji="1" lang="ja-JP" altLang="en-US" sz="1050" dirty="0" smtClean="0">
                <a:solidFill>
                  <a:schemeClr val="tx1"/>
                </a:solidFill>
                <a:latin typeface="+mj-ea"/>
                <a:ea typeface="+mj-ea"/>
                <a:sym typeface="Wingdings"/>
              </a:rPr>
              <a:t>失業者の生活水準が、有業者に比較して著しく悪化すること。生活水準の落差が著</a:t>
            </a:r>
            <a:endParaRPr kumimoji="1" lang="en-US" altLang="ja-JP" sz="1050" dirty="0" smtClean="0">
              <a:solidFill>
                <a:schemeClr val="tx1"/>
              </a:solidFill>
              <a:latin typeface="+mj-ea"/>
              <a:ea typeface="+mj-ea"/>
              <a:sym typeface="Wingdings"/>
            </a:endParaRPr>
          </a:p>
          <a:p>
            <a:r>
              <a:rPr lang="ja-JP" altLang="en-US" sz="1050" dirty="0" smtClean="0">
                <a:solidFill>
                  <a:schemeClr val="tx1"/>
                </a:solidFill>
                <a:latin typeface="+mj-ea"/>
                <a:ea typeface="+mj-ea"/>
                <a:sym typeface="Wingdings"/>
              </a:rPr>
              <a:t>　 </a:t>
            </a:r>
            <a:r>
              <a:rPr kumimoji="1" lang="ja-JP" altLang="en-US" sz="1050" dirty="0" smtClean="0">
                <a:solidFill>
                  <a:schemeClr val="tx1"/>
                </a:solidFill>
                <a:latin typeface="+mj-ea"/>
                <a:ea typeface="+mj-ea"/>
                <a:sym typeface="Wingdings"/>
              </a:rPr>
              <a:t>しく大きく感じられ、窮迫感や将来不安が深刻化し、社会問題として強く意識される。</a:t>
            </a:r>
            <a:endParaRPr kumimoji="1" lang="en-US" altLang="ja-JP" sz="1050" dirty="0" smtClean="0">
              <a:solidFill>
                <a:schemeClr val="tx1"/>
              </a:solidFill>
              <a:latin typeface="+mj-ea"/>
              <a:ea typeface="+mj-ea"/>
              <a:sym typeface="Wingdings"/>
            </a:endParaRPr>
          </a:p>
          <a:p>
            <a:r>
              <a:rPr kumimoji="1" lang="ja-JP" altLang="en-US" sz="1050" dirty="0" smtClean="0">
                <a:solidFill>
                  <a:schemeClr val="tx1"/>
                </a:solidFill>
                <a:latin typeface="+mj-ea"/>
                <a:ea typeface="+mj-ea"/>
              </a:rPr>
              <a:t>・明治時代はみんな貧困。生活難がありふれていたので失業問題が特に注目された</a:t>
            </a:r>
            <a:endParaRPr kumimoji="1" lang="en-US" altLang="ja-JP" sz="1050" dirty="0" smtClean="0">
              <a:solidFill>
                <a:schemeClr val="tx1"/>
              </a:solidFill>
              <a:latin typeface="+mj-ea"/>
              <a:ea typeface="+mj-ea"/>
            </a:endParaRPr>
          </a:p>
          <a:p>
            <a:r>
              <a:rPr lang="ja-JP" altLang="en-US" sz="1050" dirty="0" smtClean="0">
                <a:solidFill>
                  <a:schemeClr val="tx1"/>
                </a:solidFill>
                <a:latin typeface="+mj-ea"/>
                <a:ea typeface="+mj-ea"/>
              </a:rPr>
              <a:t>　</a:t>
            </a:r>
            <a:r>
              <a:rPr kumimoji="1" lang="ja-JP" altLang="en-US" sz="1050" dirty="0" smtClean="0">
                <a:solidFill>
                  <a:schemeClr val="tx1"/>
                </a:solidFill>
                <a:latin typeface="+mj-ea"/>
                <a:ea typeface="+mj-ea"/>
              </a:rPr>
              <a:t>わけではない。</a:t>
            </a:r>
            <a:endParaRPr kumimoji="1" lang="en-US" altLang="ja-JP" sz="1050" dirty="0" smtClean="0">
              <a:solidFill>
                <a:schemeClr val="tx1"/>
              </a:solidFill>
              <a:latin typeface="+mj-ea"/>
              <a:ea typeface="+mj-ea"/>
            </a:endParaRPr>
          </a:p>
          <a:p>
            <a:r>
              <a:rPr lang="ja-JP" altLang="en-US" sz="1050" dirty="0" smtClean="0">
                <a:solidFill>
                  <a:schemeClr val="tx1"/>
                </a:solidFill>
                <a:latin typeface="+mj-ea"/>
                <a:ea typeface="+mj-ea"/>
              </a:rPr>
              <a:t>・都市勤労者層の増加（日露戦争～第</a:t>
            </a:r>
            <a:r>
              <a:rPr lang="en-US" altLang="ja-JP" sz="1050" dirty="0" smtClean="0">
                <a:solidFill>
                  <a:schemeClr val="tx1"/>
                </a:solidFill>
                <a:latin typeface="+mj-ea"/>
                <a:ea typeface="+mj-ea"/>
              </a:rPr>
              <a:t>1</a:t>
            </a:r>
            <a:r>
              <a:rPr lang="ja-JP" altLang="en-US" sz="1050" dirty="0" smtClean="0">
                <a:solidFill>
                  <a:schemeClr val="tx1"/>
                </a:solidFill>
                <a:latin typeface="+mj-ea"/>
                <a:ea typeface="+mj-ea"/>
              </a:rPr>
              <a:t>次大戦期）とその生活の一応の安定は、その</a:t>
            </a:r>
            <a:endParaRPr lang="en-US" altLang="ja-JP" sz="1050" dirty="0" smtClean="0">
              <a:solidFill>
                <a:schemeClr val="tx1"/>
              </a:solidFill>
              <a:latin typeface="+mj-ea"/>
              <a:ea typeface="+mj-ea"/>
            </a:endParaRPr>
          </a:p>
          <a:p>
            <a:r>
              <a:rPr lang="ja-JP" altLang="en-US" sz="1050" dirty="0" smtClean="0">
                <a:solidFill>
                  <a:schemeClr val="tx1"/>
                </a:solidFill>
                <a:latin typeface="+mj-ea"/>
                <a:ea typeface="+mj-ea"/>
              </a:rPr>
              <a:t>　安定が失われると物質的・精神的打撃を大きくした。</a:t>
            </a:r>
            <a:endParaRPr kumimoji="1" lang="en-US" altLang="ja-JP" sz="1050" dirty="0" smtClean="0">
              <a:solidFill>
                <a:schemeClr val="tx1"/>
              </a:solidFill>
              <a:latin typeface="+mj-ea"/>
              <a:ea typeface="+mj-ea"/>
            </a:endParaRPr>
          </a:p>
        </p:txBody>
      </p:sp>
      <p:sp>
        <p:nvSpPr>
          <p:cNvPr id="15" name="正方形/長方形 14"/>
          <p:cNvSpPr/>
          <p:nvPr/>
        </p:nvSpPr>
        <p:spPr>
          <a:xfrm>
            <a:off x="1124744" y="5148064"/>
            <a:ext cx="4896544" cy="1152128"/>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sym typeface="Wingdings"/>
              </a:rPr>
              <a:t></a:t>
            </a:r>
            <a:r>
              <a:rPr lang="ja-JP" altLang="en-US" sz="1050" dirty="0" smtClean="0">
                <a:solidFill>
                  <a:schemeClr val="tx1"/>
                </a:solidFill>
                <a:latin typeface="+mj-ea"/>
                <a:ea typeface="+mj-ea"/>
              </a:rPr>
              <a:t>失業の結果として賃金が下がって自然に労働力需要が増加することが期待できない場合、将来不安は、失業問題を深刻な社会問題として意識させることになる。</a:t>
            </a:r>
            <a:endParaRPr lang="en-US" altLang="ja-JP" dirty="0" smtClean="0">
              <a:solidFill>
                <a:schemeClr val="tx1"/>
              </a:solidFill>
              <a:latin typeface="+mj-ea"/>
              <a:ea typeface="+mj-ea"/>
            </a:endParaRPr>
          </a:p>
          <a:p>
            <a:r>
              <a:rPr lang="ja-JP" altLang="en-US" sz="1050" dirty="0" smtClean="0">
                <a:solidFill>
                  <a:schemeClr val="tx1"/>
                </a:solidFill>
                <a:latin typeface="+mj-ea"/>
                <a:ea typeface="+mj-ea"/>
              </a:rPr>
              <a:t>・不景気が長期化して多くの失業者が再雇用されない。</a:t>
            </a:r>
            <a:endParaRPr lang="en-US" altLang="ja-JP" sz="1050" dirty="0" smtClean="0">
              <a:solidFill>
                <a:schemeClr val="tx1"/>
              </a:solidFill>
              <a:latin typeface="+mj-ea"/>
              <a:ea typeface="+mj-ea"/>
            </a:endParaRPr>
          </a:p>
          <a:p>
            <a:r>
              <a:rPr lang="ja-JP" altLang="en-US" sz="1050" dirty="0" smtClean="0">
                <a:solidFill>
                  <a:schemeClr val="tx1"/>
                </a:solidFill>
                <a:latin typeface="+mj-ea"/>
                <a:ea typeface="+mj-ea"/>
              </a:rPr>
              <a:t>・機械化の進展により必要労働者数が抑えられる。</a:t>
            </a:r>
            <a:endParaRPr lang="en-US" altLang="ja-JP" sz="1050" dirty="0" smtClean="0">
              <a:solidFill>
                <a:schemeClr val="tx1"/>
              </a:solidFill>
              <a:latin typeface="+mj-ea"/>
              <a:ea typeface="+mj-ea"/>
            </a:endParaRPr>
          </a:p>
          <a:p>
            <a:r>
              <a:rPr lang="ja-JP" altLang="en-US" sz="1050" dirty="0" smtClean="0">
                <a:solidFill>
                  <a:schemeClr val="tx1"/>
                </a:solidFill>
                <a:latin typeface="+mj-ea"/>
                <a:ea typeface="+mj-ea"/>
              </a:rPr>
              <a:t>・人口増加にともなう求職者数の増加が産業の拡大度を超えて余剰人員が累積する。</a:t>
            </a:r>
            <a:endParaRPr lang="en-US" altLang="ja-JP" sz="1050" dirty="0" smtClean="0">
              <a:solidFill>
                <a:schemeClr val="tx1"/>
              </a:solidFill>
              <a:latin typeface="+mj-ea"/>
              <a:ea typeface="+mj-ea"/>
            </a:endParaRPr>
          </a:p>
          <a:p>
            <a:r>
              <a:rPr lang="ja-JP" altLang="en-US" sz="1050" dirty="0" smtClean="0">
                <a:solidFill>
                  <a:schemeClr val="tx1"/>
                </a:solidFill>
                <a:latin typeface="+mj-ea"/>
                <a:ea typeface="+mj-ea"/>
              </a:rPr>
              <a:t>・戦争の終了で労働力需要がいっきょに縮小する。</a:t>
            </a:r>
            <a:endParaRPr kumimoji="1" lang="ja-JP" altLang="en-US" dirty="0"/>
          </a:p>
        </p:txBody>
      </p:sp>
      <p:sp>
        <p:nvSpPr>
          <p:cNvPr id="16" name="正方形/長方形 15"/>
          <p:cNvSpPr/>
          <p:nvPr/>
        </p:nvSpPr>
        <p:spPr>
          <a:xfrm>
            <a:off x="1124744" y="7596336"/>
            <a:ext cx="4896544" cy="1152128"/>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sym typeface="Wingdings"/>
              </a:rPr>
              <a:t>失業者が増加しても、諸制度が機能していれば、失業問題は深刻化しない。</a:t>
            </a:r>
            <a:endParaRPr kumimoji="1" lang="en-US" altLang="ja-JP" sz="1050" dirty="0" smtClean="0">
              <a:solidFill>
                <a:schemeClr val="tx1"/>
              </a:solidFill>
              <a:sym typeface="Wingdings"/>
            </a:endParaRPr>
          </a:p>
          <a:p>
            <a:r>
              <a:rPr lang="ja-JP" altLang="en-US" sz="1050" dirty="0" smtClean="0">
                <a:solidFill>
                  <a:schemeClr val="tx1"/>
                </a:solidFill>
                <a:sym typeface="Wingdings"/>
              </a:rPr>
              <a:t>・親族による不要→「農業恐慌」が激しく、農家が親族の生活を支えられなかった。</a:t>
            </a:r>
            <a:endParaRPr lang="en-US" altLang="ja-JP" sz="1050" dirty="0" smtClean="0">
              <a:solidFill>
                <a:schemeClr val="tx1"/>
              </a:solidFill>
              <a:sym typeface="Wingdings"/>
            </a:endParaRPr>
          </a:p>
          <a:p>
            <a:r>
              <a:rPr kumimoji="1" lang="ja-JP" altLang="en-US" sz="1050" dirty="0" smtClean="0">
                <a:solidFill>
                  <a:schemeClr val="tx1"/>
                </a:solidFill>
                <a:sym typeface="Wingdings"/>
              </a:rPr>
              <a:t>・生活保護、失業者救済のための公的な諸制度。→ほとんど存在しなかった。</a:t>
            </a:r>
            <a:endParaRPr kumimoji="1" lang="en-US" altLang="ja-JP" sz="1050" dirty="0" smtClean="0">
              <a:solidFill>
                <a:schemeClr val="tx1"/>
              </a:solidFill>
              <a:sym typeface="Wingdings"/>
            </a:endParaRPr>
          </a:p>
          <a:p>
            <a:r>
              <a:rPr lang="en-US" altLang="ja-JP" sz="1050" dirty="0" smtClean="0">
                <a:solidFill>
                  <a:schemeClr val="tx1"/>
                </a:solidFill>
                <a:sym typeface="Wingdings"/>
              </a:rPr>
              <a:t>1030</a:t>
            </a:r>
            <a:r>
              <a:rPr lang="ja-JP" altLang="en-US" sz="1050" dirty="0" smtClean="0">
                <a:solidFill>
                  <a:schemeClr val="tx1"/>
                </a:solidFill>
                <a:sym typeface="Wingdings"/>
              </a:rPr>
              <a:t>年度は失業問題がもっと見深刻化したが、どちらも機能しなかった。</a:t>
            </a:r>
            <a:r>
              <a:rPr lang="en-US" altLang="ja-JP" sz="1050" dirty="0" smtClean="0">
                <a:solidFill>
                  <a:schemeClr val="tx1"/>
                </a:solidFill>
                <a:sym typeface="Wingdings"/>
              </a:rPr>
              <a:t>1920</a:t>
            </a:r>
            <a:r>
              <a:rPr lang="ja-JP" altLang="en-US" sz="1050" dirty="0" smtClean="0">
                <a:solidFill>
                  <a:schemeClr val="tx1"/>
                </a:solidFill>
                <a:sym typeface="Wingdings"/>
              </a:rPr>
              <a:t>年代～</a:t>
            </a:r>
            <a:r>
              <a:rPr lang="en-US" altLang="ja-JP" sz="1050" dirty="0" smtClean="0">
                <a:solidFill>
                  <a:schemeClr val="tx1"/>
                </a:solidFill>
                <a:sym typeface="Wingdings"/>
              </a:rPr>
              <a:t>30</a:t>
            </a:r>
            <a:r>
              <a:rPr lang="ja-JP" altLang="en-US" sz="1050" dirty="0" smtClean="0">
                <a:solidFill>
                  <a:schemeClr val="tx1"/>
                </a:solidFill>
                <a:sym typeface="Wingdings"/>
              </a:rPr>
              <a:t>年代、失業問題が社会問題化せざるを得なかった。</a:t>
            </a:r>
            <a:endParaRPr kumimoji="1" lang="ja-JP" altLang="en-US" sz="1050" dirty="0">
              <a:solidFill>
                <a:schemeClr val="tx1"/>
              </a:solidFill>
            </a:endParaRPr>
          </a:p>
        </p:txBody>
      </p:sp>
      <p:sp>
        <p:nvSpPr>
          <p:cNvPr id="17" name="スライド番号プレースホルダ 16"/>
          <p:cNvSpPr>
            <a:spLocks noGrp="1"/>
          </p:cNvSpPr>
          <p:nvPr>
            <p:ph type="sldNum" sz="quarter" idx="15"/>
          </p:nvPr>
        </p:nvSpPr>
        <p:spPr/>
        <p:txBody>
          <a:bodyPr/>
          <a:lstStyle/>
          <a:p>
            <a:fld id="{1AD93096-5B34-4342-9326-69289CEAE4C2}" type="slidenum">
              <a:rPr lang="en-US" altLang="ja-JP" smtClean="0"/>
              <a:pPr/>
              <a:t>3</a:t>
            </a:fld>
            <a:endParaRPr kumimoji="1" lang="ja-JP" altLang="en-US"/>
          </a:p>
        </p:txBody>
      </p:sp>
      <p:sp>
        <p:nvSpPr>
          <p:cNvPr id="19" name="角丸四角形 18"/>
          <p:cNvSpPr/>
          <p:nvPr/>
        </p:nvSpPr>
        <p:spPr>
          <a:xfrm>
            <a:off x="548680" y="611560"/>
            <a:ext cx="1944216" cy="288032"/>
          </a:xfrm>
          <a:prstGeom prst="roundRect">
            <a:avLst/>
          </a:prstGeom>
          <a:solidFill>
            <a:schemeClr val="bg2">
              <a:lumMod val="1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smtClean="0">
                <a:solidFill>
                  <a:schemeClr val="bg1"/>
                </a:solidFill>
                <a:latin typeface="ＭＳ Ｐゴシック" pitchFamily="50" charset="-128"/>
                <a:ea typeface="ＭＳ Ｐゴシック" pitchFamily="50" charset="-128"/>
              </a:rPr>
              <a:t>論点①　　失業の意味と範囲</a:t>
            </a:r>
            <a:endParaRPr lang="ja-JP" altLang="en-US" sz="1050" b="1" dirty="0">
              <a:solidFill>
                <a:schemeClr val="bg1"/>
              </a:solidFill>
              <a:latin typeface="ＭＳ Ｐゴシック" pitchFamily="50" charset="-128"/>
              <a:ea typeface="ＭＳ Ｐゴシック" pitchFamily="50"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038428" cy="677424"/>
          </a:xfrm>
        </p:spPr>
        <p:txBody>
          <a:bodyPr>
            <a:normAutofit fontScale="90000"/>
          </a:bodyPr>
          <a:lstStyle/>
          <a:p>
            <a:r>
              <a:rPr kumimoji="1" lang="en-US" altLang="ja-JP" dirty="0" smtClean="0"/>
              <a:t/>
            </a:r>
            <a:br>
              <a:rPr kumimoji="1" lang="en-US" altLang="ja-JP" dirty="0" smtClean="0"/>
            </a:br>
            <a:endParaRPr kumimoji="1" lang="ja-JP" altLang="en-US" dirty="0"/>
          </a:p>
        </p:txBody>
      </p:sp>
      <p:sp>
        <p:nvSpPr>
          <p:cNvPr id="5" name="角丸四角形 4"/>
          <p:cNvSpPr/>
          <p:nvPr/>
        </p:nvSpPr>
        <p:spPr>
          <a:xfrm>
            <a:off x="548680" y="395536"/>
            <a:ext cx="2952328" cy="288032"/>
          </a:xfrm>
          <a:prstGeom prst="roundRect">
            <a:avLst/>
          </a:prstGeom>
          <a:solidFill>
            <a:schemeClr val="bg2">
              <a:lumMod val="25000"/>
            </a:schemeClr>
          </a:solidFill>
          <a:ln w="3175">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smtClean="0">
                <a:solidFill>
                  <a:schemeClr val="bg1"/>
                </a:solidFill>
                <a:latin typeface="ＭＳ Ｐゴシック" pitchFamily="50" charset="-128"/>
                <a:ea typeface="ＭＳ Ｐゴシック" pitchFamily="50" charset="-128"/>
              </a:rPr>
              <a:t>論点③　そもそも、「失業と資本主義」の論点</a:t>
            </a:r>
            <a:endParaRPr kumimoji="1" lang="ja-JP" altLang="en-US" sz="1050" b="1" dirty="0">
              <a:solidFill>
                <a:schemeClr val="bg1"/>
              </a:solidFill>
              <a:latin typeface="ＭＳ Ｐゴシック" pitchFamily="50" charset="-128"/>
              <a:ea typeface="ＭＳ Ｐゴシック" pitchFamily="50" charset="-128"/>
            </a:endParaRPr>
          </a:p>
        </p:txBody>
      </p:sp>
      <p:sp>
        <p:nvSpPr>
          <p:cNvPr id="6" name="正方形/長方形 5"/>
          <p:cNvSpPr/>
          <p:nvPr/>
        </p:nvSpPr>
        <p:spPr>
          <a:xfrm>
            <a:off x="404664" y="755576"/>
            <a:ext cx="597666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rPr>
              <a:t>失業問題は、資本主義社会にとって根本的な難点である。資本主義経済が続いてくる過程で、各国はそれが深刻な社会問題として爆発しないように、種々の方策で失業問題を制御してきた。</a:t>
            </a:r>
            <a:endParaRPr kumimoji="1" lang="ja-JP" altLang="en-US" sz="1050" dirty="0">
              <a:solidFill>
                <a:schemeClr val="tx1"/>
              </a:solidFill>
            </a:endParaRPr>
          </a:p>
        </p:txBody>
      </p:sp>
      <p:sp>
        <p:nvSpPr>
          <p:cNvPr id="7" name="正方形/長方形 6"/>
          <p:cNvSpPr/>
          <p:nvPr/>
        </p:nvSpPr>
        <p:spPr>
          <a:xfrm>
            <a:off x="404664" y="1259632"/>
            <a:ext cx="5976664" cy="864096"/>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mj-ea"/>
                <a:ea typeface="+mj-ea"/>
              </a:rPr>
              <a:t>原理的には</a:t>
            </a:r>
            <a:endParaRPr kumimoji="1"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●労働者とは賃金を得て生活しなければならない人である。国（国営企業）がそれだけの人数を雇用すれば失業は起きない。労働者が過剰であれば、労働時間を減らせばよい</a:t>
            </a:r>
            <a:r>
              <a:rPr kumimoji="1" lang="ja-JP" altLang="en-US" sz="1050" dirty="0" smtClean="0">
                <a:solidFill>
                  <a:schemeClr val="tx1"/>
                </a:solidFill>
              </a:rPr>
              <a:t>。</a:t>
            </a:r>
            <a:endParaRPr lang="en-US" altLang="ja-JP" sz="1050" dirty="0" smtClean="0">
              <a:solidFill>
                <a:schemeClr val="tx1"/>
              </a:solidFill>
            </a:endParaRPr>
          </a:p>
          <a:p>
            <a:r>
              <a:rPr kumimoji="1" lang="ja-JP" altLang="en-US" sz="1050" dirty="0" smtClean="0">
                <a:solidFill>
                  <a:schemeClr val="tx1"/>
                </a:solidFill>
              </a:rPr>
              <a:t>●現実には、私的企業がおのおの雇用者数を定める。各企業の総和と賃金を得て生活をたてる人数とが一致する保証はない。職を得られない人びとが必ず存在することになってしまう。</a:t>
            </a:r>
            <a:endParaRPr kumimoji="1" lang="ja-JP" altLang="en-US" sz="1050" dirty="0">
              <a:solidFill>
                <a:schemeClr val="tx1"/>
              </a:solidFill>
            </a:endParaRPr>
          </a:p>
        </p:txBody>
      </p:sp>
      <p:sp>
        <p:nvSpPr>
          <p:cNvPr id="8" name="正方形/長方形 7"/>
          <p:cNvSpPr/>
          <p:nvPr/>
        </p:nvSpPr>
        <p:spPr>
          <a:xfrm>
            <a:off x="476672" y="2339752"/>
            <a:ext cx="5760640" cy="1152128"/>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mn-ea"/>
              </a:rPr>
              <a:t>〔</a:t>
            </a:r>
            <a:r>
              <a:rPr lang="ja-JP" altLang="en-US" sz="1050" dirty="0" smtClean="0">
                <a:solidFill>
                  <a:schemeClr val="tx1"/>
                </a:solidFill>
                <a:latin typeface="+mn-ea"/>
              </a:rPr>
              <a:t>労働者と家族が大量に窮乏状態に置けれた時の行動</a:t>
            </a:r>
            <a:r>
              <a:rPr kumimoji="1" lang="ja-JP" altLang="en-US" sz="1050" dirty="0" smtClean="0">
                <a:solidFill>
                  <a:schemeClr val="tx1"/>
                </a:solidFill>
                <a:latin typeface="+mn-ea"/>
              </a:rPr>
              <a:t>－歴史的経験</a:t>
            </a:r>
            <a:r>
              <a:rPr kumimoji="1" lang="en-US" altLang="ja-JP" sz="1050" dirty="0" smtClean="0">
                <a:solidFill>
                  <a:schemeClr val="tx1"/>
                </a:solidFill>
                <a:latin typeface="+mn-ea"/>
              </a:rPr>
              <a:t>〕</a:t>
            </a:r>
          </a:p>
          <a:p>
            <a:r>
              <a:rPr lang="ja-JP" altLang="en-US" sz="1050" dirty="0" smtClean="0">
                <a:solidFill>
                  <a:schemeClr val="tx1"/>
                </a:solidFill>
                <a:latin typeface="+mn-ea"/>
              </a:rPr>
              <a:t>　黙っておとなしく餓死したり、家族を餓死させたりするよりも</a:t>
            </a:r>
            <a:endParaRPr lang="en-US" altLang="ja-JP" sz="1050" dirty="0" smtClean="0">
              <a:solidFill>
                <a:schemeClr val="tx1"/>
              </a:solidFill>
              <a:latin typeface="+mn-ea"/>
            </a:endParaRPr>
          </a:p>
          <a:p>
            <a:r>
              <a:rPr kumimoji="1" lang="ja-JP" altLang="en-US" sz="1050" dirty="0" smtClean="0">
                <a:solidFill>
                  <a:schemeClr val="tx1"/>
                </a:solidFill>
                <a:latin typeface="+mn-ea"/>
              </a:rPr>
              <a:t>①ごみ箱をあさり、施しを請うといった消極的対応→盗みを働いたり、集団的に略奪・暴動を起こしたり→官公庁に対策を求める陳情を繰り返す。</a:t>
            </a:r>
            <a:endParaRPr kumimoji="1" lang="en-US" altLang="ja-JP" sz="1050" dirty="0" smtClean="0">
              <a:solidFill>
                <a:schemeClr val="tx1"/>
              </a:solidFill>
              <a:latin typeface="+mn-ea"/>
            </a:endParaRPr>
          </a:p>
          <a:p>
            <a:r>
              <a:rPr lang="ja-JP" altLang="en-US" sz="1050" dirty="0" smtClean="0">
                <a:solidFill>
                  <a:schemeClr val="tx1"/>
                </a:solidFill>
                <a:latin typeface="+mn-ea"/>
              </a:rPr>
              <a:t>②無政府的な混乱に進む場合、経済体制の転換を求める政治運動につながる場合もあった。</a:t>
            </a:r>
            <a:endParaRPr lang="en-US" altLang="ja-JP" sz="1050" dirty="0" smtClean="0">
              <a:solidFill>
                <a:schemeClr val="tx1"/>
              </a:solidFill>
              <a:latin typeface="+mn-ea"/>
            </a:endParaRPr>
          </a:p>
          <a:p>
            <a:r>
              <a:rPr kumimoji="1" lang="ja-JP" altLang="en-US" sz="1050" dirty="0" smtClean="0">
                <a:solidFill>
                  <a:schemeClr val="tx1"/>
                </a:solidFill>
                <a:latin typeface="+mn-ea"/>
              </a:rPr>
              <a:t>失業問題は、社会を大きく動揺させるマグマを蓄積する。</a:t>
            </a:r>
            <a:endParaRPr kumimoji="1" lang="en-US" altLang="ja-JP" sz="1050" dirty="0" smtClean="0">
              <a:solidFill>
                <a:schemeClr val="tx1"/>
              </a:solidFill>
              <a:latin typeface="+mn-ea"/>
            </a:endParaRPr>
          </a:p>
        </p:txBody>
      </p:sp>
      <p:sp>
        <p:nvSpPr>
          <p:cNvPr id="9" name="正方形/長方形 8"/>
          <p:cNvSpPr/>
          <p:nvPr/>
        </p:nvSpPr>
        <p:spPr>
          <a:xfrm>
            <a:off x="476672" y="3563888"/>
            <a:ext cx="5760640" cy="1008112"/>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mj-ea"/>
                <a:ea typeface="+mj-ea"/>
              </a:rPr>
              <a:t>〔</a:t>
            </a:r>
            <a:r>
              <a:rPr kumimoji="1" lang="ja-JP" altLang="en-US" sz="1050" dirty="0" smtClean="0">
                <a:solidFill>
                  <a:schemeClr val="tx1"/>
                </a:solidFill>
                <a:latin typeface="+mj-ea"/>
                <a:ea typeface="+mj-ea"/>
              </a:rPr>
              <a:t>資本主義社会の主人公である資本家</a:t>
            </a:r>
            <a:r>
              <a:rPr lang="ja-JP" altLang="en-US" sz="1050" dirty="0" smtClean="0">
                <a:solidFill>
                  <a:schemeClr val="tx1"/>
                </a:solidFill>
                <a:latin typeface="+mj-ea"/>
                <a:ea typeface="+mj-ea"/>
              </a:rPr>
              <a:t>の行動</a:t>
            </a:r>
            <a:r>
              <a:rPr lang="en-US" altLang="ja-JP" sz="1050" dirty="0" smtClean="0">
                <a:solidFill>
                  <a:schemeClr val="tx1"/>
                </a:solidFill>
                <a:latin typeface="+mj-ea"/>
                <a:ea typeface="+mj-ea"/>
              </a:rPr>
              <a:t>〕</a:t>
            </a:r>
          </a:p>
          <a:p>
            <a:r>
              <a:rPr lang="ja-JP" altLang="en-US" sz="1050" dirty="0" smtClean="0">
                <a:solidFill>
                  <a:schemeClr val="tx1"/>
                </a:solidFill>
                <a:latin typeface="+mj-ea"/>
                <a:ea typeface="+mj-ea"/>
              </a:rPr>
              <a:t>　</a:t>
            </a:r>
            <a:r>
              <a:rPr kumimoji="1" lang="ja-JP" altLang="en-US" sz="1050" dirty="0" smtClean="0">
                <a:solidFill>
                  <a:schemeClr val="tx1"/>
                </a:solidFill>
                <a:latin typeface="+mj-ea"/>
                <a:ea typeface="+mj-ea"/>
              </a:rPr>
              <a:t>一面では失業を必要とし、失業問題の解決を欲しない。失業の恐れがあるからこそ、そして失業すれば生活できなくなることを知っているからこそ、労働者たちは単調で・つらく・苦しい労働に耐えている。失業しても生活できるしくみを整備すると、資本主義は維持できない。資本主義を存続させるために、資本家は失業問題の解決に反対せざるを得ない</a:t>
            </a:r>
            <a:r>
              <a:rPr lang="ja-JP" altLang="en-US" sz="1050" dirty="0" smtClean="0">
                <a:solidFill>
                  <a:schemeClr val="tx1"/>
                </a:solidFill>
                <a:latin typeface="+mj-ea"/>
                <a:ea typeface="+mj-ea"/>
              </a:rPr>
              <a:t>。→</a:t>
            </a:r>
            <a:endParaRPr kumimoji="1" lang="ja-JP" altLang="en-US" sz="1050" dirty="0">
              <a:solidFill>
                <a:schemeClr val="tx1"/>
              </a:solidFill>
              <a:latin typeface="+mj-ea"/>
              <a:ea typeface="+mj-ea"/>
            </a:endParaRPr>
          </a:p>
        </p:txBody>
      </p:sp>
      <p:sp>
        <p:nvSpPr>
          <p:cNvPr id="10" name="正方形/長方形 9"/>
          <p:cNvSpPr/>
          <p:nvPr/>
        </p:nvSpPr>
        <p:spPr>
          <a:xfrm>
            <a:off x="476672" y="4932040"/>
            <a:ext cx="5760640" cy="1512168"/>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mn-ea"/>
              </a:rPr>
              <a:t>〔</a:t>
            </a:r>
            <a:r>
              <a:rPr kumimoji="1" lang="ja-JP" altLang="en-US" sz="1050" dirty="0" smtClean="0">
                <a:solidFill>
                  <a:schemeClr val="tx1"/>
                </a:solidFill>
                <a:latin typeface="+mn-ea"/>
              </a:rPr>
              <a:t>国家－普通選挙が実施されている社会の行動</a:t>
            </a:r>
            <a:r>
              <a:rPr kumimoji="1" lang="en-US" altLang="ja-JP" sz="1050" dirty="0" smtClean="0">
                <a:solidFill>
                  <a:schemeClr val="tx1"/>
                </a:solidFill>
                <a:latin typeface="+mn-ea"/>
              </a:rPr>
              <a:t>〕</a:t>
            </a:r>
          </a:p>
          <a:p>
            <a:r>
              <a:rPr lang="ja-JP" altLang="en-US" sz="1050" dirty="0" smtClean="0">
                <a:solidFill>
                  <a:schemeClr val="tx1"/>
                </a:solidFill>
                <a:latin typeface="+mn-ea"/>
              </a:rPr>
              <a:t>　国民の多くが失業して生活できず、その結果として盗難や暴動が起きる事態は、加害者・被害者双方の国家への信頼を失わせ、社会的・政治的・経済的混乱を深める。政権の退陣・交代を迫る事情となりうる。資本家も失業問題が治安問題となり、資本主義経済に対する多くの人々の反発を強化するほど深刻になることを放置できない。</a:t>
            </a:r>
            <a:endParaRPr lang="en-US" altLang="ja-JP" sz="1050" dirty="0" smtClean="0">
              <a:solidFill>
                <a:schemeClr val="tx1"/>
              </a:solidFill>
              <a:latin typeface="+mn-ea"/>
            </a:endParaRPr>
          </a:p>
          <a:p>
            <a:r>
              <a:rPr kumimoji="1" lang="ja-JP" altLang="en-US" sz="1050" dirty="0" smtClean="0">
                <a:solidFill>
                  <a:schemeClr val="tx1"/>
                </a:solidFill>
                <a:latin typeface="+mn-ea"/>
              </a:rPr>
              <a:t>　</a:t>
            </a:r>
            <a:r>
              <a:rPr lang="ja-JP" altLang="en-US" sz="1050" dirty="0" smtClean="0">
                <a:solidFill>
                  <a:schemeClr val="tx1"/>
                </a:solidFill>
                <a:latin typeface="+mn-ea"/>
              </a:rPr>
              <a:t> </a:t>
            </a:r>
            <a:r>
              <a:rPr kumimoji="1" lang="ja-JP" altLang="en-US" sz="1050" dirty="0" smtClean="0">
                <a:solidFill>
                  <a:schemeClr val="tx1"/>
                </a:solidFill>
                <a:latin typeface="+mn-ea"/>
              </a:rPr>
              <a:t>失業の存在を必要としつつ、失業問題の激化を一定の範囲内にとどめる対応が必至となる。国家は、資本家層と部分的には対立しつつ、基本的には彼らの許容する範囲で、失業対策を案出し、実施することになる。</a:t>
            </a:r>
            <a:r>
              <a:rPr lang="ja-JP" altLang="en-US" sz="1050" dirty="0" smtClean="0">
                <a:solidFill>
                  <a:schemeClr val="tx1"/>
                </a:solidFill>
                <a:latin typeface="+mn-ea"/>
              </a:rPr>
              <a:t>　</a:t>
            </a:r>
            <a:endParaRPr kumimoji="1" lang="ja-JP" altLang="en-US" sz="1050" dirty="0">
              <a:solidFill>
                <a:schemeClr val="tx1"/>
              </a:solidFill>
              <a:latin typeface="+mn-ea"/>
            </a:endParaRPr>
          </a:p>
        </p:txBody>
      </p:sp>
      <p:sp>
        <p:nvSpPr>
          <p:cNvPr id="13" name="正方形/長方形 12"/>
          <p:cNvSpPr/>
          <p:nvPr/>
        </p:nvSpPr>
        <p:spPr>
          <a:xfrm>
            <a:off x="476672" y="6516216"/>
            <a:ext cx="5760640" cy="576064"/>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rPr>
              <a:t>  </a:t>
            </a:r>
            <a:r>
              <a:rPr kumimoji="1" lang="ja-JP" altLang="en-US" sz="1050" dirty="0" smtClean="0">
                <a:solidFill>
                  <a:schemeClr val="tx1"/>
                </a:solidFill>
                <a:latin typeface="+mj-ea"/>
                <a:ea typeface="+mj-ea"/>
              </a:rPr>
              <a:t>日本おける失業対策をめぐる論争史は、資本家・資本家団体と政府との資本主義を維持するためのコストをめぐる対立と妥協の歴史であった。</a:t>
            </a:r>
            <a:endParaRPr kumimoji="1" lang="ja-JP" altLang="en-US" sz="1050" dirty="0">
              <a:solidFill>
                <a:schemeClr val="tx1"/>
              </a:solidFill>
              <a:latin typeface="+mj-ea"/>
              <a:ea typeface="+mj-ea"/>
            </a:endParaRPr>
          </a:p>
        </p:txBody>
      </p:sp>
      <p:sp>
        <p:nvSpPr>
          <p:cNvPr id="15" name="角丸四角形 14"/>
          <p:cNvSpPr/>
          <p:nvPr/>
        </p:nvSpPr>
        <p:spPr>
          <a:xfrm>
            <a:off x="548680" y="7164288"/>
            <a:ext cx="2232248" cy="288032"/>
          </a:xfrm>
          <a:prstGeom prst="roundRect">
            <a:avLst/>
          </a:prstGeom>
          <a:solidFill>
            <a:schemeClr val="tx2">
              <a:lumMod val="75000"/>
            </a:schemeClr>
          </a:solidFill>
          <a:ln w="31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smtClean="0">
                <a:latin typeface="ＭＳ Ｐゴシック" pitchFamily="50" charset="-128"/>
                <a:ea typeface="ＭＳ Ｐゴシック" pitchFamily="50" charset="-128"/>
              </a:rPr>
              <a:t>論点④　現代の失業問題との相違</a:t>
            </a:r>
            <a:endParaRPr kumimoji="1" lang="ja-JP" altLang="en-US" sz="1050" b="1" dirty="0">
              <a:latin typeface="ＭＳ Ｐゴシック" pitchFamily="50" charset="-128"/>
              <a:ea typeface="ＭＳ Ｐゴシック" pitchFamily="50" charset="-128"/>
            </a:endParaRPr>
          </a:p>
        </p:txBody>
      </p:sp>
      <p:sp>
        <p:nvSpPr>
          <p:cNvPr id="16" name="正方形/長方形 15"/>
          <p:cNvSpPr/>
          <p:nvPr/>
        </p:nvSpPr>
        <p:spPr>
          <a:xfrm>
            <a:off x="476672" y="7524328"/>
            <a:ext cx="5760640" cy="1296144"/>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rPr>
              <a:t>  失業は、資本主義が内在的に生み出す、労働力需給の不整合。基本的性格は戦前も戦後も同じだが、具体的様相は相当異なっている。</a:t>
            </a:r>
            <a:endParaRPr kumimoji="1" lang="en-US" altLang="ja-JP" sz="1050" dirty="0" smtClean="0">
              <a:solidFill>
                <a:schemeClr val="tx1"/>
              </a:solidFill>
            </a:endParaRPr>
          </a:p>
          <a:p>
            <a:r>
              <a:rPr kumimoji="1" lang="ja-JP" altLang="en-US" sz="1050" dirty="0" smtClean="0">
                <a:solidFill>
                  <a:schemeClr val="tx1"/>
                </a:solidFill>
              </a:rPr>
              <a:t>①戦前の失業は、ほぼ男子に限定された問題と認識されていた。女子は未婚の間は、親に養われ、結婚後は夫に養われるべきものと考えられていた。女子の失業は可視的ではなかった。現実には不景気のたびに多数の女工は解雇されていた。</a:t>
            </a:r>
            <a:endParaRPr lang="en-US" altLang="ja-JP" sz="1050" dirty="0" smtClean="0">
              <a:solidFill>
                <a:schemeClr val="tx1"/>
              </a:solidFill>
            </a:endParaRPr>
          </a:p>
          <a:p>
            <a:r>
              <a:rPr kumimoji="1" lang="ja-JP" altLang="en-US" sz="1050" dirty="0" smtClean="0">
                <a:solidFill>
                  <a:schemeClr val="tx1"/>
                </a:solidFill>
              </a:rPr>
              <a:t>②戦前の日本社会は、圧倒的に農業社会であり、労働者も農家の出身者であった。男子の離職者の</a:t>
            </a:r>
            <a:r>
              <a:rPr kumimoji="1" lang="en-US" altLang="ja-JP" sz="1050" dirty="0" smtClean="0">
                <a:solidFill>
                  <a:schemeClr val="tx1"/>
                </a:solidFill>
              </a:rPr>
              <a:t>3</a:t>
            </a:r>
            <a:r>
              <a:rPr kumimoji="1" lang="ja-JP" altLang="en-US" sz="1050" dirty="0" smtClean="0">
                <a:solidFill>
                  <a:schemeClr val="tx1"/>
                </a:solidFill>
              </a:rPr>
              <a:t>割程度が離職直後には「帰農」した統計が残っている。農村在住の無業者としてカウントされた。</a:t>
            </a:r>
            <a:endParaRPr kumimoji="1" lang="ja-JP" altLang="en-US" sz="1050" dirty="0">
              <a:solidFill>
                <a:schemeClr val="tx1"/>
              </a:solidFill>
            </a:endParaRPr>
          </a:p>
        </p:txBody>
      </p:sp>
      <p:sp>
        <p:nvSpPr>
          <p:cNvPr id="17" name="スライド番号プレースホルダ 16"/>
          <p:cNvSpPr>
            <a:spLocks noGrp="1"/>
          </p:cNvSpPr>
          <p:nvPr>
            <p:ph type="sldNum" sz="quarter" idx="15"/>
          </p:nvPr>
        </p:nvSpPr>
        <p:spPr/>
        <p:txBody>
          <a:bodyPr/>
          <a:lstStyle/>
          <a:p>
            <a:fld id="{1AD93096-5B34-4342-9326-69289CEAE4C2}" type="slidenum">
              <a:rPr lang="en-US" altLang="ja-JP" smtClean="0"/>
              <a:pPr/>
              <a:t>4</a:t>
            </a:fld>
            <a:endParaRPr kumimoji="1" lang="ja-JP" altLang="en-US"/>
          </a:p>
        </p:txBody>
      </p:sp>
      <p:sp>
        <p:nvSpPr>
          <p:cNvPr id="18" name="正方形/長方形 17"/>
          <p:cNvSpPr/>
          <p:nvPr/>
        </p:nvSpPr>
        <p:spPr>
          <a:xfrm>
            <a:off x="476672" y="6588224"/>
            <a:ext cx="5760640" cy="43204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3789040" y="4355976"/>
            <a:ext cx="2232248" cy="720080"/>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rPr>
              <a:t>資本とって失業対策の「副作用」</a:t>
            </a:r>
            <a:endParaRPr kumimoji="1" lang="en-US" altLang="ja-JP" sz="1050" dirty="0" smtClean="0">
              <a:solidFill>
                <a:schemeClr val="tx1"/>
              </a:solidFill>
            </a:endParaRPr>
          </a:p>
          <a:p>
            <a:r>
              <a:rPr kumimoji="1" lang="ja-JP" altLang="en-US" sz="1050" dirty="0" smtClean="0">
                <a:solidFill>
                  <a:schemeClr val="tx1"/>
                </a:solidFill>
              </a:rPr>
              <a:t>・労働強度の低下</a:t>
            </a:r>
            <a:endParaRPr kumimoji="1" lang="en-US" altLang="ja-JP" sz="1050" dirty="0" smtClean="0">
              <a:solidFill>
                <a:schemeClr val="tx1"/>
              </a:solidFill>
            </a:endParaRPr>
          </a:p>
          <a:p>
            <a:r>
              <a:rPr lang="ja-JP" altLang="en-US" sz="1050" dirty="0" smtClean="0">
                <a:solidFill>
                  <a:schemeClr val="tx1"/>
                </a:solidFill>
              </a:rPr>
              <a:t>・実質賃金の上昇</a:t>
            </a:r>
            <a:endParaRPr lang="en-US" altLang="ja-JP" sz="1050" dirty="0" smtClean="0">
              <a:solidFill>
                <a:schemeClr val="tx1"/>
              </a:solidFill>
            </a:endParaRPr>
          </a:p>
          <a:p>
            <a:r>
              <a:rPr kumimoji="1" lang="ja-JP" altLang="en-US" sz="1050" dirty="0" smtClean="0">
                <a:solidFill>
                  <a:schemeClr val="tx1"/>
                </a:solidFill>
              </a:rPr>
              <a:t>・労働者が自立的姿勢を</a:t>
            </a:r>
            <a:r>
              <a:rPr lang="ja-JP" altLang="en-US" sz="1050" dirty="0" smtClean="0">
                <a:solidFill>
                  <a:schemeClr val="tx1"/>
                </a:solidFill>
              </a:rPr>
              <a:t>強める</a:t>
            </a:r>
            <a:endParaRPr kumimoji="1" lang="ja-JP" altLang="en-US" sz="105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5"/>
          </p:nvPr>
        </p:nvSpPr>
        <p:spPr/>
        <p:txBody>
          <a:bodyPr/>
          <a:lstStyle/>
          <a:p>
            <a:fld id="{1AD93096-5B34-4342-9326-69289CEAE4C2}" type="slidenum">
              <a:rPr lang="en-US" altLang="ja-JP" smtClean="0"/>
              <a:pPr/>
              <a:t>5</a:t>
            </a:fld>
            <a:endParaRPr kumimoji="1" lang="ja-JP" altLang="en-US"/>
          </a:p>
        </p:txBody>
      </p:sp>
      <p:graphicFrame>
        <p:nvGraphicFramePr>
          <p:cNvPr id="3" name="表 2"/>
          <p:cNvGraphicFramePr>
            <a:graphicFrameLocks noGrp="1"/>
          </p:cNvGraphicFramePr>
          <p:nvPr/>
        </p:nvGraphicFramePr>
        <p:xfrm>
          <a:off x="332656" y="755577"/>
          <a:ext cx="6048673" cy="7684327"/>
        </p:xfrm>
        <a:graphic>
          <a:graphicData uri="http://schemas.openxmlformats.org/drawingml/2006/table">
            <a:tbl>
              <a:tblPr firstRow="1" bandRow="1">
                <a:tableStyleId>{5C22544A-7EE6-4342-B048-85BDC9FD1C3A}</a:tableStyleId>
              </a:tblPr>
              <a:tblGrid>
                <a:gridCol w="792088"/>
                <a:gridCol w="936104"/>
                <a:gridCol w="4320481"/>
              </a:tblGrid>
              <a:tr h="267563">
                <a:tc>
                  <a:txBody>
                    <a:bodyPr/>
                    <a:lstStyle/>
                    <a:p>
                      <a:endParaRPr kumimoji="1" lang="ja-JP" altLang="en-US" sz="1050" b="0" dirty="0">
                        <a:solidFill>
                          <a:schemeClr val="tx1"/>
                        </a:solidFill>
                        <a:latin typeface="ＭＳ Ｐ明朝" pitchFamily="18" charset="-128"/>
                        <a:ea typeface="ＭＳ Ｐ明朝" pitchFamily="18" charset="-128"/>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dirty="0" smtClean="0">
                          <a:solidFill>
                            <a:schemeClr val="tx1"/>
                          </a:solidFill>
                          <a:latin typeface="ＭＳ Ｐ明朝" pitchFamily="18" charset="-128"/>
                          <a:ea typeface="ＭＳ Ｐ明朝" pitchFamily="18" charset="-128"/>
                        </a:rPr>
                        <a:t>失業の特徴</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ＭＳ Ｐ明朝" pitchFamily="18" charset="-128"/>
                          <a:ea typeface="ＭＳ Ｐ明朝" pitchFamily="18" charset="-128"/>
                        </a:rPr>
                        <a:t>失業の顕在化と失業に対する社会的認識</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459436">
                <a:tc>
                  <a:txBody>
                    <a:bodyPr/>
                    <a:lstStyle/>
                    <a:p>
                      <a:r>
                        <a:rPr kumimoji="1" lang="ja-JP" altLang="en-US" sz="1050" b="0" dirty="0" smtClean="0">
                          <a:solidFill>
                            <a:schemeClr val="tx1"/>
                          </a:solidFill>
                          <a:latin typeface="ＭＳ Ｐ明朝" pitchFamily="18" charset="-128"/>
                          <a:ea typeface="ＭＳ Ｐ明朝" pitchFamily="18" charset="-128"/>
                        </a:rPr>
                        <a:t>江戸時代</a:t>
                      </a:r>
                      <a:endParaRPr kumimoji="1" lang="ja-JP" altLang="en-US" sz="1050" b="0" dirty="0">
                        <a:solidFill>
                          <a:schemeClr val="tx1"/>
                        </a:solidFill>
                        <a:latin typeface="ＭＳ Ｐ明朝" pitchFamily="18" charset="-128"/>
                        <a:ea typeface="ＭＳ Ｐ明朝" pitchFamily="18" charset="-128"/>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050" b="0" dirty="0" smtClean="0">
                        <a:solidFill>
                          <a:schemeClr val="tx1"/>
                        </a:solidFill>
                        <a:latin typeface="ＭＳ Ｐ明朝" pitchFamily="18" charset="-128"/>
                        <a:ea typeface="ＭＳ Ｐ明朝" pitchFamily="18" charset="-128"/>
                      </a:endParaRPr>
                    </a:p>
                    <a:p>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1050" b="0" dirty="0" smtClean="0">
                          <a:solidFill>
                            <a:schemeClr val="tx1"/>
                          </a:solidFill>
                          <a:latin typeface="ＭＳ Ｐ明朝" pitchFamily="18" charset="-128"/>
                          <a:ea typeface="ＭＳ Ｐ明朝" pitchFamily="18" charset="-128"/>
                        </a:rPr>
                        <a:t>浮浪者</a:t>
                      </a:r>
                      <a:endParaRPr kumimoji="1" lang="en-US" altLang="ja-JP" sz="1050" b="0" dirty="0" smtClean="0">
                        <a:solidFill>
                          <a:schemeClr val="tx1"/>
                        </a:solidFill>
                        <a:latin typeface="ＭＳ Ｐ明朝" pitchFamily="18" charset="-128"/>
                        <a:ea typeface="ＭＳ Ｐ明朝" pitchFamily="18" charset="-128"/>
                      </a:endParaRPr>
                    </a:p>
                    <a:p>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1050" b="0" dirty="0" smtClean="0">
                          <a:solidFill>
                            <a:schemeClr val="tx1"/>
                          </a:solidFill>
                          <a:latin typeface="ＭＳ Ｐ明朝" pitchFamily="18" charset="-128"/>
                          <a:ea typeface="ＭＳ Ｐ明朝" pitchFamily="18" charset="-128"/>
                        </a:rPr>
                        <a:t>人足</a:t>
                      </a:r>
                      <a:endParaRPr kumimoji="1" lang="en-US" altLang="ja-JP" sz="1050" b="0" dirty="0" smtClean="0">
                        <a:solidFill>
                          <a:schemeClr val="tx1"/>
                        </a:solidFill>
                        <a:latin typeface="ＭＳ Ｐ明朝" pitchFamily="18" charset="-128"/>
                        <a:ea typeface="ＭＳ Ｐ明朝" pitchFamily="18" charset="-128"/>
                      </a:endParaRPr>
                    </a:p>
                    <a:p>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1050" b="0" dirty="0" smtClean="0">
                          <a:solidFill>
                            <a:schemeClr val="tx1"/>
                          </a:solidFill>
                          <a:latin typeface="ＭＳ Ｐ明朝" pitchFamily="18" charset="-128"/>
                          <a:ea typeface="ＭＳ Ｐ明朝" pitchFamily="18" charset="-128"/>
                        </a:rPr>
                        <a:t>浪人</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dirty="0" smtClean="0">
                          <a:solidFill>
                            <a:schemeClr val="tx1"/>
                          </a:solidFill>
                          <a:latin typeface="ＭＳ Ｐ明朝" pitchFamily="18" charset="-128"/>
                          <a:ea typeface="ＭＳ Ｐ明朝" pitchFamily="18" charset="-128"/>
                          <a:sym typeface="Wingdings"/>
                        </a:rPr>
                        <a:t></a:t>
                      </a:r>
                      <a:r>
                        <a:rPr kumimoji="1" lang="ja-JP" altLang="en-US" sz="1050" b="0" dirty="0" smtClean="0">
                          <a:solidFill>
                            <a:schemeClr val="tx1"/>
                          </a:solidFill>
                          <a:latin typeface="ＭＳ Ｐ明朝" pitchFamily="18" charset="-128"/>
                          <a:ea typeface="ＭＳ Ｐ明朝" pitchFamily="18" charset="-128"/>
                        </a:rPr>
                        <a:t>雇われる機会がないという意味の失業問題はほとんど存在しない。農業、商業、鍛冶屋、大工などの自営業者が大部分を占める。</a:t>
                      </a:r>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1050" b="0" dirty="0" smtClean="0">
                          <a:solidFill>
                            <a:schemeClr val="tx1"/>
                          </a:solidFill>
                          <a:latin typeface="ＭＳ Ｐ明朝" pitchFamily="18" charset="-128"/>
                          <a:ea typeface="ＭＳ Ｐ明朝" pitchFamily="18" charset="-128"/>
                          <a:sym typeface="Wingdings"/>
                        </a:rPr>
                        <a:t>浮浪化したもと農民－農地をニ三男に分割できない。浮浪化しやすく失業者の先駆的形態に陥る。→「人返令」は都市流入規制・帰農奨励策。</a:t>
                      </a:r>
                      <a:endParaRPr kumimoji="1" lang="en-US" altLang="ja-JP" sz="1050" b="0" dirty="0" smtClean="0">
                        <a:solidFill>
                          <a:schemeClr val="tx1"/>
                        </a:solidFill>
                        <a:latin typeface="ＭＳ Ｐ明朝" pitchFamily="18" charset="-128"/>
                        <a:ea typeface="ＭＳ Ｐ明朝" pitchFamily="18" charset="-128"/>
                        <a:sym typeface="Wingdings"/>
                      </a:endParaRPr>
                    </a:p>
                    <a:p>
                      <a:r>
                        <a:rPr kumimoji="1" lang="ja-JP" altLang="en-US" sz="1050" b="0" dirty="0" smtClean="0">
                          <a:solidFill>
                            <a:schemeClr val="tx1"/>
                          </a:solidFill>
                          <a:latin typeface="ＭＳ Ｐ明朝" pitchFamily="18" charset="-128"/>
                          <a:ea typeface="ＭＳ Ｐ明朝" pitchFamily="18" charset="-128"/>
                          <a:sym typeface="Wingdings"/>
                        </a:rPr>
                        <a:t>人足寄場（石川島－佃島）は幕府が設置。幕末まで平均</a:t>
                      </a:r>
                      <a:r>
                        <a:rPr kumimoji="1" lang="en-US" altLang="ja-JP" sz="1050" b="0" dirty="0" smtClean="0">
                          <a:solidFill>
                            <a:schemeClr val="tx1"/>
                          </a:solidFill>
                          <a:latin typeface="ＭＳ Ｐ明朝" pitchFamily="18" charset="-128"/>
                          <a:ea typeface="ＭＳ Ｐ明朝" pitchFamily="18" charset="-128"/>
                          <a:sym typeface="Wingdings"/>
                        </a:rPr>
                        <a:t>400</a:t>
                      </a:r>
                      <a:r>
                        <a:rPr kumimoji="1" lang="ja-JP" altLang="en-US" sz="1050" b="0" dirty="0" smtClean="0">
                          <a:solidFill>
                            <a:schemeClr val="tx1"/>
                          </a:solidFill>
                          <a:latin typeface="ＭＳ Ｐ明朝" pitchFamily="18" charset="-128"/>
                          <a:ea typeface="ＭＳ Ｐ明朝" pitchFamily="18" charset="-128"/>
                          <a:sym typeface="Wingdings"/>
                        </a:rPr>
                        <a:t>～</a:t>
                      </a:r>
                      <a:r>
                        <a:rPr kumimoji="1" lang="en-US" altLang="ja-JP" sz="1050" b="0" dirty="0" smtClean="0">
                          <a:solidFill>
                            <a:schemeClr val="tx1"/>
                          </a:solidFill>
                          <a:latin typeface="ＭＳ Ｐ明朝" pitchFamily="18" charset="-128"/>
                          <a:ea typeface="ＭＳ Ｐ明朝" pitchFamily="18" charset="-128"/>
                          <a:sym typeface="Wingdings"/>
                        </a:rPr>
                        <a:t>500</a:t>
                      </a:r>
                      <a:r>
                        <a:rPr kumimoji="1" lang="ja-JP" altLang="en-US" sz="1050" b="0" dirty="0" smtClean="0">
                          <a:solidFill>
                            <a:schemeClr val="tx1"/>
                          </a:solidFill>
                          <a:latin typeface="ＭＳ Ｐ明朝" pitchFamily="18" charset="-128"/>
                          <a:ea typeface="ＭＳ Ｐ明朝" pitchFamily="18" charset="-128"/>
                          <a:sym typeface="Wingdings"/>
                        </a:rPr>
                        <a:t>人を収容していた。</a:t>
                      </a:r>
                      <a:endParaRPr kumimoji="1" lang="en-US" altLang="ja-JP" sz="1050" b="0" dirty="0" smtClean="0">
                        <a:solidFill>
                          <a:schemeClr val="tx1"/>
                        </a:solidFill>
                        <a:latin typeface="ＭＳ Ｐ明朝" pitchFamily="18" charset="-128"/>
                        <a:ea typeface="ＭＳ Ｐ明朝" pitchFamily="18" charset="-128"/>
                        <a:sym typeface="Wingdings"/>
                      </a:endParaRPr>
                    </a:p>
                    <a:p>
                      <a:r>
                        <a:rPr kumimoji="1" lang="ja-JP" altLang="en-US" sz="1050" b="0" dirty="0" smtClean="0">
                          <a:solidFill>
                            <a:schemeClr val="tx1"/>
                          </a:solidFill>
                          <a:latin typeface="ＭＳ Ｐ明朝" pitchFamily="18" charset="-128"/>
                          <a:ea typeface="ＭＳ Ｐ明朝" pitchFamily="18" charset="-128"/>
                          <a:sym typeface="Wingdings"/>
                        </a:rPr>
                        <a:t>武士（改易、家臣減策）は新たな仕官先を求めて「浪人」＝失業状態を続けた。用心棒、内職。</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665488">
                <a:tc>
                  <a:txBody>
                    <a:bodyPr/>
                    <a:lstStyle/>
                    <a:p>
                      <a:r>
                        <a:rPr kumimoji="1" lang="ja-JP" altLang="en-US" sz="1050" b="0" dirty="0" smtClean="0">
                          <a:solidFill>
                            <a:schemeClr val="tx1"/>
                          </a:solidFill>
                          <a:latin typeface="ＭＳ Ｐ明朝" pitchFamily="18" charset="-128"/>
                          <a:ea typeface="ＭＳ Ｐ明朝" pitchFamily="18" charset="-128"/>
                        </a:rPr>
                        <a:t>明治時代　　</a:t>
                      </a:r>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1050" b="0" dirty="0" smtClean="0">
                          <a:solidFill>
                            <a:schemeClr val="tx1"/>
                          </a:solidFill>
                          <a:latin typeface="ＭＳ Ｐ明朝" pitchFamily="18" charset="-128"/>
                          <a:ea typeface="ＭＳ Ｐ明朝" pitchFamily="18" charset="-128"/>
                        </a:rPr>
                        <a:t>　　　前期</a:t>
                      </a:r>
                      <a:endParaRPr kumimoji="1" lang="ja-JP" altLang="en-US" sz="1050" b="0" dirty="0">
                        <a:solidFill>
                          <a:schemeClr val="tx1"/>
                        </a:solidFill>
                        <a:latin typeface="ＭＳ Ｐ明朝" pitchFamily="18" charset="-128"/>
                        <a:ea typeface="ＭＳ Ｐ明朝" pitchFamily="18" charset="-128"/>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dirty="0" smtClean="0">
                          <a:solidFill>
                            <a:schemeClr val="tx1"/>
                          </a:solidFill>
                          <a:latin typeface="ＭＳ Ｐ明朝" pitchFamily="18" charset="-128"/>
                          <a:ea typeface="ＭＳ Ｐ明朝" pitchFamily="18" charset="-128"/>
                        </a:rPr>
                        <a:t>（女工、奉公人、店員は労働者とは言いにくい）</a:t>
                      </a:r>
                      <a:endParaRPr kumimoji="1" lang="en-US" altLang="ja-JP" sz="1050" b="0" dirty="0" smtClean="0">
                        <a:solidFill>
                          <a:schemeClr val="tx1"/>
                        </a:solidFill>
                        <a:latin typeface="ＭＳ Ｐ明朝" pitchFamily="18" charset="-128"/>
                        <a:ea typeface="ＭＳ Ｐ明朝" pitchFamily="18" charset="-128"/>
                      </a:endParaRPr>
                    </a:p>
                    <a:p>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1050" b="0" dirty="0" smtClean="0">
                          <a:solidFill>
                            <a:schemeClr val="tx1"/>
                          </a:solidFill>
                          <a:latin typeface="ＭＳ Ｐ明朝" pitchFamily="18" charset="-128"/>
                          <a:ea typeface="ＭＳ Ｐ明朝" pitchFamily="18" charset="-128"/>
                        </a:rPr>
                        <a:t>女工→帰郷</a:t>
                      </a:r>
                      <a:endParaRPr kumimoji="1" lang="en-US" altLang="ja-JP" sz="1050" b="0" dirty="0" smtClean="0">
                        <a:solidFill>
                          <a:schemeClr val="tx1"/>
                        </a:solidFill>
                        <a:latin typeface="ＭＳ Ｐ明朝" pitchFamily="18" charset="-128"/>
                        <a:ea typeface="ＭＳ Ｐ明朝" pitchFamily="18" charset="-128"/>
                      </a:endParaRPr>
                    </a:p>
                    <a:p>
                      <a:endParaRPr kumimoji="1" lang="en-US" altLang="ja-JP" sz="1050" b="0" dirty="0" smtClean="0">
                        <a:solidFill>
                          <a:schemeClr val="tx1"/>
                        </a:solidFill>
                        <a:latin typeface="ＭＳ Ｐ明朝" pitchFamily="18" charset="-128"/>
                        <a:ea typeface="ＭＳ Ｐ明朝" pitchFamily="18" charset="-128"/>
                      </a:endParaRPr>
                    </a:p>
                    <a:p>
                      <a:endParaRPr kumimoji="1" lang="en-US" altLang="ja-JP" sz="1050" b="0" dirty="0" smtClean="0">
                        <a:solidFill>
                          <a:schemeClr val="tx1"/>
                        </a:solidFill>
                        <a:latin typeface="ＭＳ Ｐ明朝" pitchFamily="18" charset="-128"/>
                        <a:ea typeface="ＭＳ Ｐ明朝" pitchFamily="18" charset="-128"/>
                      </a:endParaRPr>
                    </a:p>
                    <a:p>
                      <a:endParaRPr kumimoji="1" lang="en-US" altLang="ja-JP" sz="1050" b="0" dirty="0" smtClean="0">
                        <a:solidFill>
                          <a:schemeClr val="tx1"/>
                        </a:solidFill>
                        <a:latin typeface="ＭＳ Ｐ明朝" pitchFamily="18" charset="-128"/>
                        <a:ea typeface="ＭＳ Ｐ明朝" pitchFamily="18" charset="-128"/>
                      </a:endParaRPr>
                    </a:p>
                    <a:p>
                      <a:endParaRPr kumimoji="1" lang="en-US" altLang="ja-JP" sz="1050" b="0" dirty="0" smtClean="0">
                        <a:solidFill>
                          <a:schemeClr val="tx1"/>
                        </a:solidFill>
                        <a:latin typeface="ＭＳ Ｐ明朝" pitchFamily="18" charset="-128"/>
                        <a:ea typeface="ＭＳ Ｐ明朝" pitchFamily="18" charset="-128"/>
                      </a:endParaRPr>
                    </a:p>
                    <a:p>
                      <a:endParaRPr kumimoji="1" lang="en-US" altLang="ja-JP" sz="1050" b="0" dirty="0" smtClean="0">
                        <a:solidFill>
                          <a:schemeClr val="tx1"/>
                        </a:solidFill>
                        <a:latin typeface="ＭＳ Ｐ明朝" pitchFamily="18" charset="-128"/>
                        <a:ea typeface="ＭＳ Ｐ明朝" pitchFamily="18" charset="-128"/>
                      </a:endParaRPr>
                    </a:p>
                    <a:p>
                      <a:endParaRPr kumimoji="1" lang="en-US" altLang="ja-JP" sz="1050" b="0" dirty="0" smtClean="0">
                        <a:solidFill>
                          <a:schemeClr val="tx1"/>
                        </a:solidFill>
                        <a:latin typeface="ＭＳ Ｐ明朝" pitchFamily="18" charset="-128"/>
                        <a:ea typeface="ＭＳ Ｐ明朝" pitchFamily="18" charset="-128"/>
                      </a:endParaRPr>
                    </a:p>
                    <a:p>
                      <a:endParaRPr kumimoji="1" lang="en-US" altLang="ja-JP" sz="1050" b="0" dirty="0" smtClean="0">
                        <a:solidFill>
                          <a:schemeClr val="tx1"/>
                        </a:solidFill>
                        <a:latin typeface="ＭＳ Ｐ明朝" pitchFamily="18" charset="-128"/>
                        <a:ea typeface="ＭＳ Ｐ明朝" pitchFamily="18" charset="-128"/>
                      </a:endParaRPr>
                    </a:p>
                    <a:p>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1050" b="0" dirty="0" smtClean="0">
                          <a:solidFill>
                            <a:schemeClr val="tx1"/>
                          </a:solidFill>
                          <a:latin typeface="ＭＳ Ｐ明朝" pitchFamily="18" charset="-128"/>
                          <a:ea typeface="ＭＳ Ｐ明朝" pitchFamily="18" charset="-128"/>
                        </a:rPr>
                        <a:t>武士→労働者化</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dirty="0" smtClean="0">
                          <a:solidFill>
                            <a:schemeClr val="tx1"/>
                          </a:solidFill>
                          <a:latin typeface="ＭＳ Ｐ明朝" pitchFamily="18" charset="-128"/>
                          <a:ea typeface="ＭＳ Ｐ明朝" pitchFamily="18" charset="-128"/>
                          <a:sym typeface="Wingdings"/>
                        </a:rPr>
                        <a:t>不平等条約で自由貿易を強制された。製品が自由に流入するもとで工業化をすすめた。生糸、お茶で外貨を獲得し、生産設備・原材料の輸入、外国人技術者の雇用をはかり、紡績業・鉱業、鉄道の限られた分野で工業化をすすめた。</a:t>
                      </a:r>
                      <a:r>
                        <a:rPr kumimoji="1" lang="en-US" altLang="ja-JP" sz="1050" b="0" dirty="0" smtClean="0">
                          <a:solidFill>
                            <a:schemeClr val="tx1"/>
                          </a:solidFill>
                          <a:latin typeface="ＭＳ Ｐ明朝" pitchFamily="18" charset="-128"/>
                          <a:ea typeface="ＭＳ Ｐ明朝" pitchFamily="18" charset="-128"/>
                          <a:sym typeface="Wingdings"/>
                        </a:rPr>
                        <a:t>1970</a:t>
                      </a:r>
                      <a:r>
                        <a:rPr kumimoji="1" lang="ja-JP" altLang="en-US" sz="1050" b="0" dirty="0" smtClean="0">
                          <a:solidFill>
                            <a:schemeClr val="tx1"/>
                          </a:solidFill>
                          <a:latin typeface="ＭＳ Ｐ明朝" pitchFamily="18" charset="-128"/>
                          <a:ea typeface="ＭＳ Ｐ明朝" pitchFamily="18" charset="-128"/>
                          <a:sym typeface="Wingdings"/>
                        </a:rPr>
                        <a:t>年代は官営企業形態、</a:t>
                      </a:r>
                      <a:r>
                        <a:rPr kumimoji="1" lang="en-US" altLang="ja-JP" sz="1050" b="0" dirty="0" smtClean="0">
                          <a:solidFill>
                            <a:schemeClr val="tx1"/>
                          </a:solidFill>
                          <a:latin typeface="ＭＳ Ｐ明朝" pitchFamily="18" charset="-128"/>
                          <a:ea typeface="ＭＳ Ｐ明朝" pitchFamily="18" charset="-128"/>
                          <a:sym typeface="Wingdings"/>
                        </a:rPr>
                        <a:t>1980</a:t>
                      </a:r>
                      <a:r>
                        <a:rPr kumimoji="1" lang="ja-JP" altLang="en-US" sz="1050" b="0" dirty="0" smtClean="0">
                          <a:solidFill>
                            <a:schemeClr val="tx1"/>
                          </a:solidFill>
                          <a:latin typeface="ＭＳ Ｐ明朝" pitchFamily="18" charset="-128"/>
                          <a:ea typeface="ＭＳ Ｐ明朝" pitchFamily="18" charset="-128"/>
                          <a:sym typeface="Wingdings"/>
                        </a:rPr>
                        <a:t>年代は民間産業育成策－試行錯誤の政策転換がなされた。</a:t>
                      </a:r>
                      <a:endParaRPr kumimoji="1" lang="en-US" altLang="ja-JP" sz="1050" b="0" dirty="0" smtClean="0">
                        <a:solidFill>
                          <a:schemeClr val="tx1"/>
                        </a:solidFill>
                        <a:latin typeface="ＭＳ Ｐ明朝" pitchFamily="18" charset="-128"/>
                        <a:ea typeface="ＭＳ Ｐ明朝" pitchFamily="18" charset="-128"/>
                        <a:sym typeface="Wingdings"/>
                      </a:endParaRPr>
                    </a:p>
                    <a:p>
                      <a:r>
                        <a:rPr kumimoji="1" lang="ja-JP" altLang="en-US" sz="1050" b="0" dirty="0" smtClean="0">
                          <a:solidFill>
                            <a:schemeClr val="tx1"/>
                          </a:solidFill>
                          <a:latin typeface="ＭＳ Ｐ明朝" pitchFamily="18" charset="-128"/>
                          <a:ea typeface="ＭＳ Ｐ明朝" pitchFamily="18" charset="-128"/>
                          <a:sym typeface="Wingdings"/>
                        </a:rPr>
                        <a:t>経済実態は産業分野が農業。国民全体が貧しく、失業問題はほとんど意識される条件になかった。女中、奉公人、店員は多かったが、近代的な労働者とは言いにくい。</a:t>
                      </a:r>
                      <a:endParaRPr kumimoji="1" lang="en-US" altLang="ja-JP" sz="1050" b="0" dirty="0" smtClean="0">
                        <a:solidFill>
                          <a:schemeClr val="tx1"/>
                        </a:solidFill>
                        <a:latin typeface="ＭＳ Ｐ明朝" pitchFamily="18" charset="-128"/>
                        <a:ea typeface="ＭＳ Ｐ明朝" pitchFamily="18" charset="-128"/>
                        <a:sym typeface="Wingdings"/>
                      </a:endParaRPr>
                    </a:p>
                    <a:p>
                      <a:r>
                        <a:rPr kumimoji="1" lang="ja-JP" altLang="en-US" sz="1050" b="0" dirty="0" smtClean="0">
                          <a:solidFill>
                            <a:schemeClr val="tx1"/>
                          </a:solidFill>
                          <a:latin typeface="ＭＳ Ｐ明朝" pitchFamily="18" charset="-128"/>
                          <a:ea typeface="ＭＳ Ｐ明朝" pitchFamily="18" charset="-128"/>
                          <a:sym typeface="Wingdings"/>
                        </a:rPr>
                        <a:t>紡績業・製糸業－明確な雇用関係にあったが、未成年の少女が大部分。離職、解雇は親元に帰った。対策を要する失業問題として認識される条件がなかった。</a:t>
                      </a:r>
                      <a:endParaRPr kumimoji="1" lang="en-US" altLang="ja-JP" sz="1050" b="0" dirty="0" smtClean="0">
                        <a:solidFill>
                          <a:schemeClr val="tx1"/>
                        </a:solidFill>
                        <a:latin typeface="ＭＳ Ｐ明朝" pitchFamily="18" charset="-128"/>
                        <a:ea typeface="ＭＳ Ｐ明朝" pitchFamily="18" charset="-128"/>
                        <a:sym typeface="Wingdings"/>
                      </a:endParaRPr>
                    </a:p>
                    <a:p>
                      <a:r>
                        <a:rPr kumimoji="1" lang="ja-JP" altLang="en-US" sz="1050" b="0" dirty="0" smtClean="0">
                          <a:solidFill>
                            <a:schemeClr val="tx1"/>
                          </a:solidFill>
                          <a:latin typeface="ＭＳ Ｐ明朝" pitchFamily="18" charset="-128"/>
                          <a:ea typeface="ＭＳ Ｐ明朝" pitchFamily="18" charset="-128"/>
                          <a:sym typeface="Wingdings"/>
                        </a:rPr>
                        <a:t>紡績の男子職工、鉱業、鉄道業、軍工廠、土木建築業は男子が大半。絶対数としては、若年者・未成年が多く、自営業主化の職人的なライフコースが一般的だった。扶養家族を持つ雇用労働者は少数だった。</a:t>
                      </a:r>
                      <a:endParaRPr kumimoji="1" lang="en-US" altLang="ja-JP" sz="1050" b="0" dirty="0" smtClean="0">
                        <a:solidFill>
                          <a:schemeClr val="tx1"/>
                        </a:solidFill>
                        <a:latin typeface="ＭＳ Ｐ明朝" pitchFamily="18" charset="-128"/>
                        <a:ea typeface="ＭＳ Ｐ明朝" pitchFamily="18" charset="-128"/>
                        <a:sym typeface="Wingdings"/>
                      </a:endParaRPr>
                    </a:p>
                    <a:p>
                      <a:r>
                        <a:rPr kumimoji="1" lang="ja-JP" altLang="en-US" sz="1050" b="0" dirty="0" smtClean="0">
                          <a:solidFill>
                            <a:schemeClr val="tx1"/>
                          </a:solidFill>
                          <a:latin typeface="ＭＳ Ｐ明朝" pitchFamily="18" charset="-128"/>
                          <a:ea typeface="ＭＳ Ｐ明朝" pitchFamily="18" charset="-128"/>
                          <a:sym typeface="Wingdings"/>
                        </a:rPr>
                        <a:t>武士は「士族の商法」で財産（金録公債証書）を失い、産業労働者化した</a:t>
                      </a:r>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28289">
                <a:tc>
                  <a:txBody>
                    <a:bodyPr/>
                    <a:lstStyle/>
                    <a:p>
                      <a:r>
                        <a:rPr kumimoji="1" lang="ja-JP" altLang="en-US" sz="1050" b="0" dirty="0" smtClean="0">
                          <a:solidFill>
                            <a:schemeClr val="tx1"/>
                          </a:solidFill>
                          <a:latin typeface="ＭＳ Ｐ明朝" pitchFamily="18" charset="-128"/>
                          <a:ea typeface="ＭＳ Ｐ明朝" pitchFamily="18" charset="-128"/>
                        </a:rPr>
                        <a:t>明治時代</a:t>
                      </a:r>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1050" b="0" dirty="0" smtClean="0">
                          <a:solidFill>
                            <a:schemeClr val="tx1"/>
                          </a:solidFill>
                          <a:latin typeface="ＭＳ Ｐ明朝" pitchFamily="18" charset="-128"/>
                          <a:ea typeface="ＭＳ Ｐ明朝" pitchFamily="18" charset="-128"/>
                        </a:rPr>
                        <a:t>　　　後期</a:t>
                      </a:r>
                      <a:endParaRPr kumimoji="1" lang="ja-JP" altLang="en-US" sz="1050" b="0" dirty="0">
                        <a:solidFill>
                          <a:schemeClr val="tx1"/>
                        </a:solidFill>
                        <a:latin typeface="ＭＳ Ｐ明朝" pitchFamily="18" charset="-128"/>
                        <a:ea typeface="ＭＳ Ｐ明朝" pitchFamily="18" charset="-128"/>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kumimoji="1" lang="en-US" altLang="ja-JP" sz="1050" b="0" dirty="0" smtClean="0">
                        <a:solidFill>
                          <a:schemeClr val="tx1"/>
                        </a:solidFill>
                        <a:latin typeface="ＭＳ Ｐ明朝" pitchFamily="18" charset="-128"/>
                        <a:ea typeface="ＭＳ Ｐ明朝" pitchFamily="18" charset="-128"/>
                      </a:endParaRPr>
                    </a:p>
                    <a:p>
                      <a:endParaRPr kumimoji="1" lang="en-US" altLang="ja-JP" sz="1050" b="0" dirty="0" smtClean="0">
                        <a:solidFill>
                          <a:schemeClr val="tx1"/>
                        </a:solidFill>
                        <a:latin typeface="ＭＳ Ｐ明朝" pitchFamily="18" charset="-128"/>
                        <a:ea typeface="ＭＳ Ｐ明朝" pitchFamily="18" charset="-128"/>
                      </a:endParaRPr>
                    </a:p>
                    <a:p>
                      <a:endParaRPr kumimoji="1" lang="en-US" altLang="ja-JP" sz="1050" b="0" dirty="0" smtClean="0">
                        <a:solidFill>
                          <a:schemeClr val="tx1"/>
                        </a:solidFill>
                        <a:latin typeface="ＭＳ Ｐ明朝" pitchFamily="18" charset="-128"/>
                        <a:ea typeface="ＭＳ Ｐ明朝" pitchFamily="18" charset="-128"/>
                      </a:endParaRPr>
                    </a:p>
                    <a:p>
                      <a:endParaRPr kumimoji="1" lang="en-US" altLang="ja-JP" sz="1050" b="0" dirty="0" smtClean="0">
                        <a:solidFill>
                          <a:schemeClr val="tx1"/>
                        </a:solidFill>
                        <a:latin typeface="ＭＳ Ｐ明朝" pitchFamily="18" charset="-128"/>
                        <a:ea typeface="ＭＳ Ｐ明朝" pitchFamily="18" charset="-128"/>
                      </a:endParaRPr>
                    </a:p>
                    <a:p>
                      <a:endParaRPr kumimoji="1" lang="en-US" altLang="ja-JP" sz="1050" b="0" dirty="0" smtClean="0">
                        <a:solidFill>
                          <a:schemeClr val="tx1"/>
                        </a:solidFill>
                        <a:latin typeface="ＭＳ Ｐ明朝" pitchFamily="18" charset="-128"/>
                        <a:ea typeface="ＭＳ Ｐ明朝" pitchFamily="18" charset="-128"/>
                      </a:endParaRPr>
                    </a:p>
                    <a:p>
                      <a:endParaRPr kumimoji="1" lang="en-US" altLang="ja-JP" sz="1050" b="0" dirty="0" smtClean="0">
                        <a:solidFill>
                          <a:schemeClr val="tx1"/>
                        </a:solidFill>
                        <a:latin typeface="ＭＳ Ｐ明朝" pitchFamily="18" charset="-128"/>
                        <a:ea typeface="ＭＳ Ｐ明朝" pitchFamily="18" charset="-128"/>
                      </a:endParaRPr>
                    </a:p>
                    <a:p>
                      <a:endParaRPr kumimoji="1" lang="en-US" altLang="ja-JP" sz="1050" b="0" dirty="0" smtClean="0">
                        <a:solidFill>
                          <a:schemeClr val="tx1"/>
                        </a:solidFill>
                        <a:latin typeface="ＭＳ Ｐ明朝" pitchFamily="18" charset="-128"/>
                        <a:ea typeface="ＭＳ Ｐ明朝" pitchFamily="18" charset="-128"/>
                      </a:endParaRPr>
                    </a:p>
                    <a:p>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1050" b="0" dirty="0" smtClean="0">
                          <a:solidFill>
                            <a:schemeClr val="tx1"/>
                          </a:solidFill>
                          <a:latin typeface="ＭＳ Ｐ明朝" pitchFamily="18" charset="-128"/>
                          <a:ea typeface="ＭＳ Ｐ明朝" pitchFamily="18" charset="-128"/>
                        </a:rPr>
                        <a:t>「貧民窟」層</a:t>
                      </a:r>
                      <a:endParaRPr kumimoji="1" lang="en-US" altLang="ja-JP" sz="1050" b="0" dirty="0" smtClean="0">
                        <a:solidFill>
                          <a:schemeClr val="tx1"/>
                        </a:solidFill>
                        <a:latin typeface="ＭＳ Ｐ明朝" pitchFamily="18" charset="-128"/>
                        <a:ea typeface="ＭＳ Ｐ明朝" pitchFamily="18" charset="-128"/>
                      </a:endParaRPr>
                    </a:p>
                    <a:p>
                      <a:endParaRPr kumimoji="1" lang="en-US" altLang="ja-JP" sz="1050" b="0" dirty="0" smtClean="0">
                        <a:solidFill>
                          <a:schemeClr val="tx1"/>
                        </a:solidFill>
                        <a:latin typeface="ＭＳ Ｐ明朝" pitchFamily="18" charset="-128"/>
                        <a:ea typeface="ＭＳ Ｐ明朝" pitchFamily="18" charset="-128"/>
                      </a:endParaRPr>
                    </a:p>
                    <a:p>
                      <a:endParaRPr kumimoji="1" lang="en-US" altLang="ja-JP" sz="1050" b="0" dirty="0" smtClean="0">
                        <a:solidFill>
                          <a:schemeClr val="tx1"/>
                        </a:solidFill>
                        <a:latin typeface="ＭＳ Ｐ明朝" pitchFamily="18" charset="-128"/>
                        <a:ea typeface="ＭＳ Ｐ明朝" pitchFamily="18" charset="-128"/>
                      </a:endParaRPr>
                    </a:p>
                    <a:p>
                      <a:endParaRPr kumimoji="1" lang="en-US" altLang="ja-JP" sz="1050" b="0" dirty="0" smtClean="0">
                        <a:solidFill>
                          <a:schemeClr val="tx1"/>
                        </a:solidFill>
                        <a:latin typeface="ＭＳ Ｐ明朝" pitchFamily="18" charset="-128"/>
                        <a:ea typeface="ＭＳ Ｐ明朝" pitchFamily="18" charset="-128"/>
                      </a:endParaRPr>
                    </a:p>
                    <a:p>
                      <a:endParaRPr kumimoji="1" lang="en-US" altLang="ja-JP" sz="1050" b="0" dirty="0" smtClean="0">
                        <a:solidFill>
                          <a:schemeClr val="tx1"/>
                        </a:solidFill>
                        <a:latin typeface="ＭＳ Ｐ明朝" pitchFamily="18" charset="-128"/>
                        <a:ea typeface="ＭＳ Ｐ明朝" pitchFamily="18" charset="-128"/>
                      </a:endParaRPr>
                    </a:p>
                    <a:p>
                      <a:r>
                        <a:rPr kumimoji="1" lang="ja-JP" altLang="en-US" sz="1050" b="0" dirty="0" smtClean="0">
                          <a:solidFill>
                            <a:schemeClr val="tx1"/>
                          </a:solidFill>
                          <a:latin typeface="ＭＳ Ｐ明朝" pitchFamily="18" charset="-128"/>
                          <a:ea typeface="ＭＳ Ｐ明朝" pitchFamily="18" charset="-128"/>
                        </a:rPr>
                        <a:t>「高等遊民」</a:t>
                      </a:r>
                      <a:endParaRPr kumimoji="1" lang="en-US" altLang="ja-JP" sz="1050" b="0" dirty="0" smtClean="0">
                        <a:solidFill>
                          <a:schemeClr val="tx1"/>
                        </a:solidFill>
                        <a:latin typeface="ＭＳ Ｐ明朝" pitchFamily="18" charset="-128"/>
                        <a:ea typeface="ＭＳ Ｐ明朝" pitchFamily="18" charset="-128"/>
                      </a:endParaRPr>
                    </a:p>
                    <a:p>
                      <a:endParaRPr kumimoji="1" lang="en-US" altLang="ja-JP" sz="1050" b="0" dirty="0" smtClean="0">
                        <a:solidFill>
                          <a:schemeClr val="tx1"/>
                        </a:solidFill>
                        <a:latin typeface="ＭＳ Ｐ明朝" pitchFamily="18" charset="-128"/>
                        <a:ea typeface="ＭＳ Ｐ明朝" pitchFamily="18" charset="-128"/>
                      </a:endParaRPr>
                    </a:p>
                    <a:p>
                      <a:endParaRPr kumimoji="1" lang="en-US" altLang="ja-JP" sz="1050" b="0" dirty="0" smtClean="0">
                        <a:solidFill>
                          <a:schemeClr val="tx1"/>
                        </a:solidFill>
                        <a:latin typeface="ＭＳ Ｐ明朝" pitchFamily="18" charset="-128"/>
                        <a:ea typeface="ＭＳ Ｐ明朝" pitchFamily="18" charset="-128"/>
                      </a:endParaRPr>
                    </a:p>
                    <a:p>
                      <a:endParaRPr kumimoji="1" lang="en-US" altLang="ja-JP" sz="1050" b="0" dirty="0" smtClean="0">
                        <a:solidFill>
                          <a:schemeClr val="tx1"/>
                        </a:solidFill>
                        <a:latin typeface="ＭＳ Ｐ明朝" pitchFamily="18" charset="-128"/>
                        <a:ea typeface="ＭＳ Ｐ明朝" pitchFamily="18" charset="-128"/>
                      </a:endParaRPr>
                    </a:p>
                    <a:p>
                      <a:endParaRPr kumimoji="1" lang="ja-JP" altLang="en-US" sz="1050" b="0" dirty="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r>
                        <a:rPr kumimoji="1" lang="ja-JP" altLang="en-US" sz="1050" b="0" dirty="0" smtClean="0">
                          <a:solidFill>
                            <a:schemeClr val="tx1"/>
                          </a:solidFill>
                          <a:latin typeface="ＭＳ Ｐ明朝" pitchFamily="18" charset="-128"/>
                          <a:ea typeface="ＭＳ Ｐ明朝" pitchFamily="18" charset="-128"/>
                          <a:sym typeface="Wingdings"/>
                        </a:rPr>
                        <a:t>　</a:t>
                      </a:r>
                      <a:r>
                        <a:rPr kumimoji="1" lang="ja-JP" altLang="en-US" sz="1050" b="0" baseline="0" dirty="0" smtClean="0">
                          <a:solidFill>
                            <a:schemeClr val="tx1"/>
                          </a:solidFill>
                          <a:latin typeface="ＭＳ Ｐ明朝" pitchFamily="18" charset="-128"/>
                          <a:ea typeface="ＭＳ Ｐ明朝" pitchFamily="18" charset="-128"/>
                          <a:sym typeface="Wingdings"/>
                        </a:rPr>
                        <a:t> </a:t>
                      </a:r>
                      <a:r>
                        <a:rPr kumimoji="1" lang="ja-JP" altLang="en-US" sz="1050" b="0" dirty="0" smtClean="0">
                          <a:solidFill>
                            <a:schemeClr val="tx1"/>
                          </a:solidFill>
                          <a:latin typeface="ＭＳ Ｐ明朝" pitchFamily="18" charset="-128"/>
                          <a:ea typeface="ＭＳ Ｐ明朝" pitchFamily="18" charset="-128"/>
                          <a:sym typeface="Wingdings"/>
                        </a:rPr>
                        <a:t>後進国から中進国へ。</a:t>
                      </a:r>
                      <a:r>
                        <a:rPr kumimoji="1" lang="ja-JP" altLang="en-US" sz="1050" b="0" dirty="0" smtClean="0">
                          <a:solidFill>
                            <a:schemeClr val="tx1"/>
                          </a:solidFill>
                          <a:latin typeface="ＭＳ Ｐ明朝" pitchFamily="18" charset="-128"/>
                          <a:ea typeface="ＭＳ Ｐ明朝" pitchFamily="18" charset="-128"/>
                        </a:rPr>
                        <a:t>農業国から工業国段階に移る。アジアで唯一の自律的な資本主義国家となる。</a:t>
                      </a:r>
                      <a:endParaRPr kumimoji="1" lang="en-US" altLang="ja-JP" sz="1050" b="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baseline="0" dirty="0" smtClean="0">
                          <a:solidFill>
                            <a:schemeClr val="tx1"/>
                          </a:solidFill>
                          <a:latin typeface="ＭＳ Ｐ明朝" pitchFamily="18" charset="-128"/>
                          <a:ea typeface="ＭＳ Ｐ明朝" pitchFamily="18" charset="-128"/>
                          <a:sym typeface="Wingdings"/>
                        </a:rPr>
                        <a:t>   </a:t>
                      </a:r>
                      <a:r>
                        <a:rPr kumimoji="1" lang="ja-JP" altLang="en-US" sz="1050" b="0" dirty="0" smtClean="0">
                          <a:solidFill>
                            <a:schemeClr val="tx1"/>
                          </a:solidFill>
                          <a:latin typeface="ＭＳ Ｐ明朝" pitchFamily="18" charset="-128"/>
                          <a:ea typeface="ＭＳ Ｐ明朝" pitchFamily="18" charset="-128"/>
                          <a:sym typeface="Wingdings"/>
                        </a:rPr>
                        <a:t>繊維産業を追い、造船・機械・金属工業が発展する。日清戦争の賠償金をテコに産業育成策（金本位制、台湾経営）を強力に推進した。</a:t>
                      </a:r>
                      <a:endParaRPr kumimoji="1" lang="en-US" altLang="ja-JP" sz="1050" b="0" dirty="0" smtClean="0">
                        <a:solidFill>
                          <a:schemeClr val="tx1"/>
                        </a:solidFill>
                        <a:latin typeface="ＭＳ Ｐ明朝" pitchFamily="18" charset="-128"/>
                        <a:ea typeface="ＭＳ Ｐ明朝" pitchFamily="18" charset="-128"/>
                        <a:sym typeface="Wingdings"/>
                      </a:endParaRPr>
                    </a:p>
                    <a:p>
                      <a:r>
                        <a:rPr kumimoji="1" lang="ja-JP" altLang="en-US" sz="1050" b="0" baseline="0" dirty="0" smtClean="0">
                          <a:solidFill>
                            <a:schemeClr val="tx1"/>
                          </a:solidFill>
                          <a:latin typeface="ＭＳ Ｐ明朝" pitchFamily="18" charset="-128"/>
                          <a:ea typeface="ＭＳ Ｐ明朝" pitchFamily="18" charset="-128"/>
                          <a:sym typeface="Wingdings"/>
                        </a:rPr>
                        <a:t>   </a:t>
                      </a:r>
                      <a:r>
                        <a:rPr kumimoji="1" lang="ja-JP" altLang="en-US" sz="1050" b="0" dirty="0" smtClean="0">
                          <a:solidFill>
                            <a:schemeClr val="tx1"/>
                          </a:solidFill>
                          <a:latin typeface="ＭＳ Ｐ明朝" pitchFamily="18" charset="-128"/>
                          <a:ea typeface="ＭＳ Ｐ明朝" pitchFamily="18" charset="-128"/>
                          <a:sym typeface="Wingdings"/>
                        </a:rPr>
                        <a:t>金融機関、産業団体の設立（</a:t>
                      </a:r>
                      <a:r>
                        <a:rPr kumimoji="1" lang="en-US" altLang="ja-JP" sz="1050" b="0" dirty="0" smtClean="0">
                          <a:solidFill>
                            <a:schemeClr val="tx1"/>
                          </a:solidFill>
                          <a:latin typeface="ＭＳ Ｐ明朝" pitchFamily="18" charset="-128"/>
                          <a:ea typeface="ＭＳ Ｐ明朝" pitchFamily="18" charset="-128"/>
                          <a:sym typeface="Wingdings"/>
                        </a:rPr>
                        <a:t>1900</a:t>
                      </a:r>
                      <a:r>
                        <a:rPr kumimoji="1" lang="ja-JP" altLang="en-US" sz="1050" b="0" dirty="0" smtClean="0">
                          <a:solidFill>
                            <a:schemeClr val="tx1"/>
                          </a:solidFill>
                          <a:latin typeface="ＭＳ Ｐ明朝" pitchFamily="18" charset="-128"/>
                          <a:ea typeface="ＭＳ Ｐ明朝" pitchFamily="18" charset="-128"/>
                          <a:sym typeface="Wingdings"/>
                        </a:rPr>
                        <a:t>年前後）後は、自律的な成長が進められた。</a:t>
                      </a:r>
                      <a:r>
                        <a:rPr kumimoji="1" lang="ja-JP" altLang="en-US" sz="1050" b="0" dirty="0" smtClean="0">
                          <a:solidFill>
                            <a:schemeClr val="tx1"/>
                          </a:solidFill>
                          <a:latin typeface="ＭＳ Ｐ明朝" pitchFamily="18" charset="-128"/>
                          <a:ea typeface="ＭＳ Ｐ明朝" pitchFamily="18" charset="-128"/>
                        </a:rPr>
                        <a:t>鉄鋼自給化政策、外資導入政策への転換による積極的産業政策、外地（満州、朝鮮）への投資が進む。</a:t>
                      </a:r>
                      <a:endParaRPr kumimoji="1" lang="en-US" altLang="ja-JP" sz="1050" b="0" dirty="0" smtClean="0">
                        <a:solidFill>
                          <a:schemeClr val="tx1"/>
                        </a:solidFill>
                        <a:latin typeface="ＭＳ Ｐ明朝" pitchFamily="18" charset="-128"/>
                        <a:ea typeface="ＭＳ Ｐ明朝" pitchFamily="18" charset="-128"/>
                      </a:endParaRPr>
                    </a:p>
                    <a:p>
                      <a:endParaRPr kumimoji="1" lang="en-US" altLang="ja-JP" sz="1050" b="0" dirty="0" smtClean="0">
                        <a:solidFill>
                          <a:schemeClr val="tx1"/>
                        </a:solidFill>
                        <a:latin typeface="ＭＳ Ｐ明朝" pitchFamily="18" charset="-128"/>
                        <a:ea typeface="ＭＳ Ｐ明朝" pitchFamily="18" charset="-128"/>
                        <a:sym typeface="Wingding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ＭＳ Ｐ明朝" pitchFamily="18" charset="-128"/>
                          <a:ea typeface="ＭＳ Ｐ明朝" pitchFamily="18" charset="-128"/>
                          <a:sym typeface="Wingdings"/>
                        </a:rPr>
                        <a:t></a:t>
                      </a:r>
                      <a:r>
                        <a:rPr kumimoji="1" lang="ja-JP" altLang="en-US" sz="1050" b="0" dirty="0" smtClean="0">
                          <a:solidFill>
                            <a:schemeClr val="tx1"/>
                          </a:solidFill>
                          <a:latin typeface="ＭＳ Ｐ明朝" pitchFamily="18" charset="-128"/>
                          <a:ea typeface="ＭＳ Ｐ明朝" pitchFamily="18" charset="-128"/>
                        </a:rPr>
                        <a:t>二つの経路で失業問題が自覚された。</a:t>
                      </a:r>
                      <a:endParaRPr kumimoji="1" lang="en-US" altLang="ja-JP" sz="1050" b="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ＭＳ Ｐ明朝" pitchFamily="18" charset="-128"/>
                          <a:ea typeface="ＭＳ Ｐ明朝" pitchFamily="18" charset="-128"/>
                        </a:rPr>
                        <a:t>・職工層の解雇－重工業は熟練工が不可欠であり、長期勤続が増加し、扶養家族を有する職工の比重が高まった。生活水準は都市雑業層より相当高かった。景気悪化で解雇されると失業の打撃はきびしかった。多くは都市に留まり、再就職を探すことになった。転落すると「貧民窟」となった。</a:t>
                      </a:r>
                      <a:endParaRPr kumimoji="1" lang="en-US" altLang="ja-JP" sz="1050" b="0" dirty="0" smtClean="0">
                        <a:solidFill>
                          <a:schemeClr val="tx1"/>
                        </a:solidFill>
                        <a:latin typeface="ＭＳ Ｐ明朝" pitchFamily="18" charset="-128"/>
                        <a:ea typeface="ＭＳ Ｐ明朝"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ＭＳ Ｐ明朝" pitchFamily="18" charset="-128"/>
                          <a:ea typeface="ＭＳ Ｐ明朝" pitchFamily="18" charset="-128"/>
                        </a:rPr>
                        <a:t>・官吏採用方式の近代化（</a:t>
                      </a:r>
                      <a:r>
                        <a:rPr kumimoji="1" lang="en-US" altLang="ja-JP" sz="1050" b="0" dirty="0" smtClean="0">
                          <a:solidFill>
                            <a:schemeClr val="tx1"/>
                          </a:solidFill>
                          <a:latin typeface="ＭＳ Ｐ明朝" pitchFamily="18" charset="-128"/>
                          <a:ea typeface="ＭＳ Ｐ明朝" pitchFamily="18" charset="-128"/>
                        </a:rPr>
                        <a:t>1890</a:t>
                      </a:r>
                      <a:r>
                        <a:rPr kumimoji="1" lang="ja-JP" altLang="en-US" sz="1050" b="0" dirty="0" smtClean="0">
                          <a:solidFill>
                            <a:schemeClr val="tx1"/>
                          </a:solidFill>
                          <a:latin typeface="ＭＳ Ｐ明朝" pitchFamily="18" charset="-128"/>
                          <a:ea typeface="ＭＳ Ｐ明朝" pitchFamily="18" charset="-128"/>
                        </a:rPr>
                        <a:t>年前後から）、有力民間企業事務労働者の学卒採用（</a:t>
                      </a:r>
                      <a:r>
                        <a:rPr kumimoji="1" lang="en-US" altLang="ja-JP" sz="1050" b="0" dirty="0" smtClean="0">
                          <a:solidFill>
                            <a:schemeClr val="tx1"/>
                          </a:solidFill>
                          <a:latin typeface="ＭＳ Ｐ明朝" pitchFamily="18" charset="-128"/>
                          <a:ea typeface="ＭＳ Ｐ明朝" pitchFamily="18" charset="-128"/>
                        </a:rPr>
                        <a:t>1900</a:t>
                      </a:r>
                      <a:r>
                        <a:rPr kumimoji="1" lang="ja-JP" altLang="en-US" sz="1050" b="0" dirty="0" smtClean="0">
                          <a:solidFill>
                            <a:schemeClr val="tx1"/>
                          </a:solidFill>
                          <a:latin typeface="ＭＳ Ｐ明朝" pitchFamily="18" charset="-128"/>
                          <a:ea typeface="ＭＳ Ｐ明朝" pitchFamily="18" charset="-128"/>
                        </a:rPr>
                        <a:t>年前後から）が進んだが、採用数の変動で就職難が表面化した。就職口はあるが、質的なミスマッチで失業が発生した。</a:t>
                      </a:r>
                      <a:endParaRPr kumimoji="1" lang="en-US" altLang="ja-JP" sz="1050" b="0" dirty="0" smtClean="0">
                        <a:solidFill>
                          <a:schemeClr val="tx1"/>
                        </a:solidFill>
                        <a:latin typeface="ＭＳ Ｐ明朝" pitchFamily="18" charset="-128"/>
                        <a:ea typeface="ＭＳ Ｐ明朝" pitchFamily="18" charset="-128"/>
                        <a:sym typeface="Wingding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dirty="0" smtClean="0">
                        <a:solidFill>
                          <a:schemeClr val="tx1"/>
                        </a:solidFill>
                        <a:latin typeface="ＭＳ Ｐ明朝" pitchFamily="18" charset="-128"/>
                        <a:ea typeface="ＭＳ Ｐ明朝" pitchFamily="18" charset="-128"/>
                        <a:sym typeface="Wingding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ＭＳ Ｐ明朝" pitchFamily="18" charset="-128"/>
                          <a:ea typeface="ＭＳ Ｐ明朝" pitchFamily="18" charset="-128"/>
                          <a:sym typeface="Wingdings"/>
                        </a:rPr>
                        <a:t>明治時代後期は、それぞれの人びとの職業選択の運・不運といった個人的問題を超えた社会問題として自覚されるには至らなかった。規模がいまだ限られていた。それぞれは雑多な職に就いた。</a:t>
                      </a:r>
                      <a:endParaRPr kumimoji="1" lang="en-US" altLang="ja-JP" sz="1050" b="0" dirty="0" smtClean="0">
                        <a:solidFill>
                          <a:schemeClr val="tx1"/>
                        </a:solidFill>
                        <a:latin typeface="ＭＳ Ｐ明朝" pitchFamily="18" charset="-128"/>
                        <a:ea typeface="ＭＳ Ｐ明朝" pitchFamily="18" charset="-128"/>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sp>
        <p:nvSpPr>
          <p:cNvPr id="4" name="正方形/長方形 3"/>
          <p:cNvSpPr/>
          <p:nvPr/>
        </p:nvSpPr>
        <p:spPr>
          <a:xfrm>
            <a:off x="476672" y="323528"/>
            <a:ext cx="1584176" cy="216024"/>
          </a:xfrm>
          <a:prstGeom prst="rect">
            <a:avLst/>
          </a:prstGeom>
          <a:solidFill>
            <a:schemeClr val="accent3">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mj-ea"/>
                <a:ea typeface="+mj-ea"/>
              </a:rPr>
              <a:t>失業問題の歴史を追う①</a:t>
            </a:r>
            <a:endParaRPr kumimoji="1" lang="ja-JP" altLang="en-US" sz="1050" dirty="0">
              <a:solidFill>
                <a:schemeClr val="tx1"/>
              </a:solidFill>
              <a:latin typeface="+mj-ea"/>
              <a:ea typeface="+mj-ea"/>
            </a:endParaRPr>
          </a:p>
        </p:txBody>
      </p:sp>
      <p:sp>
        <p:nvSpPr>
          <p:cNvPr id="5" name="正方形/長方形 4"/>
          <p:cNvSpPr/>
          <p:nvPr/>
        </p:nvSpPr>
        <p:spPr>
          <a:xfrm>
            <a:off x="2060848" y="323528"/>
            <a:ext cx="3456384"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ＭＳ Ｐゴシック" pitchFamily="50" charset="-128"/>
                <a:ea typeface="ＭＳ Ｐゴシック" pitchFamily="50" charset="-128"/>
              </a:rPr>
              <a:t>－明治　アジアで唯一の自律的な資本主義国となる－</a:t>
            </a:r>
            <a:endParaRPr kumimoji="1" lang="ja-JP" altLang="en-US" sz="1050" dirty="0">
              <a:solidFill>
                <a:schemeClr val="tx1"/>
              </a:solidFill>
              <a:latin typeface="ＭＳ Ｐゴシック" pitchFamily="50" charset="-128"/>
              <a:ea typeface="ＭＳ Ｐゴシック" pitchFamily="50"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5"/>
          </p:nvPr>
        </p:nvSpPr>
        <p:spPr/>
        <p:txBody>
          <a:bodyPr/>
          <a:lstStyle/>
          <a:p>
            <a:fld id="{1AD93096-5B34-4342-9326-69289CEAE4C2}" type="slidenum">
              <a:rPr lang="en-US" altLang="ja-JP" smtClean="0"/>
              <a:pPr/>
              <a:t>6</a:t>
            </a:fld>
            <a:endParaRPr kumimoji="1" lang="ja-JP" altLang="en-US"/>
          </a:p>
        </p:txBody>
      </p:sp>
      <p:sp>
        <p:nvSpPr>
          <p:cNvPr id="5" name="正方形/長方形 4"/>
          <p:cNvSpPr/>
          <p:nvPr/>
        </p:nvSpPr>
        <p:spPr>
          <a:xfrm>
            <a:off x="404664" y="323528"/>
            <a:ext cx="1584176" cy="216024"/>
          </a:xfrm>
          <a:prstGeom prst="rect">
            <a:avLst/>
          </a:prstGeom>
          <a:solidFill>
            <a:schemeClr val="accent3">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mj-ea"/>
                <a:ea typeface="+mj-ea"/>
              </a:rPr>
              <a:t>失業問題の歴史を追う②</a:t>
            </a:r>
            <a:endParaRPr kumimoji="1" lang="ja-JP" altLang="en-US" sz="1050" dirty="0">
              <a:solidFill>
                <a:schemeClr val="tx1"/>
              </a:solidFill>
              <a:latin typeface="+mj-ea"/>
              <a:ea typeface="+mj-ea"/>
            </a:endParaRPr>
          </a:p>
        </p:txBody>
      </p:sp>
      <p:graphicFrame>
        <p:nvGraphicFramePr>
          <p:cNvPr id="6" name="表 5"/>
          <p:cNvGraphicFramePr>
            <a:graphicFrameLocks noGrp="1"/>
          </p:cNvGraphicFramePr>
          <p:nvPr/>
        </p:nvGraphicFramePr>
        <p:xfrm>
          <a:off x="332656" y="683568"/>
          <a:ext cx="6048672" cy="6451024"/>
        </p:xfrm>
        <a:graphic>
          <a:graphicData uri="http://schemas.openxmlformats.org/drawingml/2006/table">
            <a:tbl>
              <a:tblPr firstRow="1" bandRow="1">
                <a:tableStyleId>{5C22544A-7EE6-4342-B048-85BDC9FD1C3A}</a:tableStyleId>
              </a:tblPr>
              <a:tblGrid>
                <a:gridCol w="792088"/>
                <a:gridCol w="936103"/>
                <a:gridCol w="4320481"/>
              </a:tblGrid>
              <a:tr h="216024">
                <a:tc>
                  <a:txBody>
                    <a:bodyPr/>
                    <a:lstStyle/>
                    <a:p>
                      <a:endParaRPr kumimoji="1" lang="ja-JP" altLang="en-US" sz="1050" b="0" dirty="0">
                        <a:solidFill>
                          <a:schemeClr val="tx1"/>
                        </a:solidFill>
                        <a:latin typeface="ＭＳ Ｐ明朝" pitchFamily="18" charset="-128"/>
                        <a:ea typeface="ＭＳ Ｐ明朝" pitchFamily="18"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rPr>
                        <a:t>失業の特徴</a:t>
                      </a:r>
                      <a:endParaRPr kumimoji="1" lang="ja-JP" altLang="en-US" sz="105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solidFill>
                            <a:schemeClr val="tx1"/>
                          </a:solidFill>
                          <a:latin typeface="ＭＳ Ｐ明朝" pitchFamily="18" charset="-128"/>
                          <a:ea typeface="ＭＳ Ｐ明朝" pitchFamily="18" charset="-128"/>
                        </a:rPr>
                        <a:t>失業に対する社会的認識および失業の顕在化の条件</a:t>
                      </a:r>
                      <a:endParaRPr kumimoji="1" lang="ja-JP" altLang="en-US" sz="1050" b="0" dirty="0">
                        <a:solidFill>
                          <a:schemeClr val="tx1"/>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r h="370840">
                <a:tc>
                  <a:txBody>
                    <a:bodyPr/>
                    <a:lstStyle/>
                    <a:p>
                      <a:r>
                        <a:rPr kumimoji="1" lang="ja-JP" altLang="en-US" sz="1050" b="0" dirty="0" smtClean="0">
                          <a:solidFill>
                            <a:schemeClr val="tx1"/>
                          </a:solidFill>
                          <a:latin typeface="+mj-ea"/>
                          <a:ea typeface="+mj-ea"/>
                        </a:rPr>
                        <a:t>第</a:t>
                      </a:r>
                      <a:r>
                        <a:rPr kumimoji="1" lang="en-US" altLang="ja-JP" sz="1050" b="0" dirty="0" smtClean="0">
                          <a:solidFill>
                            <a:schemeClr val="tx1"/>
                          </a:solidFill>
                          <a:latin typeface="+mj-ea"/>
                          <a:ea typeface="+mj-ea"/>
                        </a:rPr>
                        <a:t>1</a:t>
                      </a:r>
                      <a:r>
                        <a:rPr kumimoji="1" lang="ja-JP" altLang="en-US" sz="1050" b="0" dirty="0" smtClean="0">
                          <a:solidFill>
                            <a:schemeClr val="tx1"/>
                          </a:solidFill>
                          <a:latin typeface="+mj-ea"/>
                          <a:ea typeface="+mj-ea"/>
                        </a:rPr>
                        <a:t>次世界体戦</a:t>
                      </a:r>
                      <a:endParaRPr kumimoji="1" lang="en-US" altLang="ja-JP" sz="1050" b="0" dirty="0" smtClean="0">
                        <a:solidFill>
                          <a:schemeClr val="tx1"/>
                        </a:solidFill>
                        <a:latin typeface="+mj-ea"/>
                        <a:ea typeface="+mj-ea"/>
                      </a:endParaRPr>
                    </a:p>
                    <a:p>
                      <a:pPr algn="r"/>
                      <a:r>
                        <a:rPr kumimoji="1" lang="ja-JP" altLang="en-US" sz="1050" b="0" dirty="0" smtClean="0">
                          <a:solidFill>
                            <a:schemeClr val="tx1"/>
                          </a:solidFill>
                          <a:latin typeface="+mj-ea"/>
                          <a:ea typeface="+mj-ea"/>
                        </a:rPr>
                        <a:t>　　　　前</a:t>
                      </a:r>
                      <a:endParaRPr kumimoji="1" lang="en-US" altLang="ja-JP" sz="1050" b="0" dirty="0" smtClean="0">
                        <a:solidFill>
                          <a:schemeClr val="tx1"/>
                        </a:solidFill>
                        <a:latin typeface="+mj-ea"/>
                        <a:ea typeface="+mj-ea"/>
                      </a:endParaRPr>
                    </a:p>
                    <a:p>
                      <a:pPr algn="r"/>
                      <a:endParaRPr kumimoji="1" lang="en-US" altLang="ja-JP" sz="1050" b="0" dirty="0" smtClean="0">
                        <a:solidFill>
                          <a:schemeClr val="tx1"/>
                        </a:solidFill>
                        <a:latin typeface="+mj-ea"/>
                        <a:ea typeface="+mj-ea"/>
                      </a:endParaRPr>
                    </a:p>
                    <a:p>
                      <a:pPr algn="r"/>
                      <a:endParaRPr kumimoji="1" lang="en-US" altLang="ja-JP" sz="1050" b="0" dirty="0" smtClean="0">
                        <a:solidFill>
                          <a:schemeClr val="tx1"/>
                        </a:solidFill>
                        <a:latin typeface="+mj-ea"/>
                        <a:ea typeface="+mj-ea"/>
                      </a:endParaRPr>
                    </a:p>
                    <a:p>
                      <a:pPr algn="r"/>
                      <a:endParaRPr kumimoji="1" lang="en-US" altLang="ja-JP" sz="1050" b="0" dirty="0" smtClean="0">
                        <a:solidFill>
                          <a:schemeClr val="tx1"/>
                        </a:solidFill>
                        <a:latin typeface="+mj-ea"/>
                        <a:ea typeface="+mj-ea"/>
                      </a:endParaRPr>
                    </a:p>
                    <a:p>
                      <a:pPr algn="r"/>
                      <a:r>
                        <a:rPr kumimoji="1" lang="ja-JP" altLang="en-US" sz="1050" b="0" dirty="0" smtClean="0">
                          <a:solidFill>
                            <a:schemeClr val="tx1"/>
                          </a:solidFill>
                          <a:latin typeface="+mj-ea"/>
                          <a:ea typeface="+mj-ea"/>
                        </a:rPr>
                        <a:t>　　　　後</a:t>
                      </a:r>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r>
                        <a:rPr kumimoji="1" lang="en-US" altLang="ja-JP" sz="1050" b="0" dirty="0" smtClean="0">
                          <a:solidFill>
                            <a:schemeClr val="tx1"/>
                          </a:solidFill>
                          <a:latin typeface="+mj-ea"/>
                          <a:ea typeface="+mj-ea"/>
                        </a:rPr>
                        <a:t>(</a:t>
                      </a:r>
                      <a:r>
                        <a:rPr kumimoji="1" lang="ja-JP" altLang="en-US" sz="1050" b="0" dirty="0" smtClean="0">
                          <a:solidFill>
                            <a:schemeClr val="tx1"/>
                          </a:solidFill>
                          <a:latin typeface="+mj-ea"/>
                          <a:ea typeface="+mj-ea"/>
                        </a:rPr>
                        <a:t>ソビエト連邦）</a:t>
                      </a:r>
                      <a:endParaRPr kumimoji="1" lang="en-US" altLang="ja-JP" sz="1050" b="0" dirty="0" smtClean="0">
                        <a:solidFill>
                          <a:schemeClr val="tx1"/>
                        </a:solidFill>
                        <a:latin typeface="+mj-ea"/>
                        <a:ea typeface="+mj-ea"/>
                      </a:endParaRPr>
                    </a:p>
                    <a:p>
                      <a:endParaRPr kumimoji="1" lang="ja-JP" altLang="en-US" sz="1050" b="0" dirty="0">
                        <a:solidFill>
                          <a:schemeClr val="tx1"/>
                        </a:solidFill>
                        <a:latin typeface="+mj-ea"/>
                        <a:ea typeface="+mj-ea"/>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事務労働増</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教員・巡査の不足</a:t>
                      </a:r>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きたるべき失業を予測</a:t>
                      </a:r>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endParaRPr kumimoji="1" lang="ja-JP" altLang="en-US" sz="105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mj-ea"/>
                          <a:ea typeface="+mj-ea"/>
                        </a:rPr>
                        <a:t>「国際収支の天井」－円では外国の物資は買えず、輸出で得たポンド・ドルの範囲でしか買えない制約。貿易収支の赤字を景気を抑制し、外貨不足に対応せざるを得なかった。数年間ごとに景気が変動した。</a:t>
                      </a:r>
                      <a:endParaRPr kumimoji="1" lang="en-US" altLang="ja-JP" sz="1050" b="0" dirty="0" smtClean="0">
                        <a:solidFill>
                          <a:schemeClr val="tx1"/>
                        </a:solidFill>
                        <a:latin typeface="+mj-ea"/>
                        <a:ea typeface="+mj-ea"/>
                      </a:endParaRPr>
                    </a:p>
                    <a:p>
                      <a:r>
                        <a:rPr kumimoji="1" lang="en-US" altLang="ja-JP" sz="1050" b="0" dirty="0" smtClean="0">
                          <a:solidFill>
                            <a:schemeClr val="tx1"/>
                          </a:solidFill>
                          <a:latin typeface="+mj-ea"/>
                          <a:ea typeface="+mj-ea"/>
                        </a:rPr>
                        <a:t>1914</a:t>
                      </a:r>
                      <a:r>
                        <a:rPr kumimoji="1" lang="ja-JP" altLang="en-US" sz="1050" b="0" dirty="0" smtClean="0">
                          <a:solidFill>
                            <a:schemeClr val="tx1"/>
                          </a:solidFill>
                          <a:latin typeface="+mj-ea"/>
                          <a:ea typeface="+mj-ea"/>
                        </a:rPr>
                        <a:t>年第</a:t>
                      </a:r>
                      <a:r>
                        <a:rPr kumimoji="1" lang="en-US" altLang="ja-JP" sz="1050" b="0" dirty="0" smtClean="0">
                          <a:solidFill>
                            <a:schemeClr val="tx1"/>
                          </a:solidFill>
                          <a:latin typeface="+mj-ea"/>
                          <a:ea typeface="+mj-ea"/>
                        </a:rPr>
                        <a:t>1</a:t>
                      </a:r>
                      <a:r>
                        <a:rPr kumimoji="1" lang="ja-JP" altLang="en-US" sz="1050" b="0" dirty="0" smtClean="0">
                          <a:solidFill>
                            <a:schemeClr val="tx1"/>
                          </a:solidFill>
                          <a:latin typeface="+mj-ea"/>
                          <a:ea typeface="+mj-ea"/>
                        </a:rPr>
                        <a:t>次世界大戦の勃発</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　　→未曾有の好景気を謳歌し、労働者数が急増。</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　　→激しい物価高と米騒動</a:t>
                      </a:r>
                      <a:r>
                        <a:rPr kumimoji="1" lang="en-US" altLang="ja-JP" sz="1050" b="0" dirty="0" smtClean="0">
                          <a:solidFill>
                            <a:schemeClr val="tx1"/>
                          </a:solidFill>
                          <a:latin typeface="+mj-ea"/>
                          <a:ea typeface="+mj-ea"/>
                        </a:rPr>
                        <a:t>(1918</a:t>
                      </a:r>
                      <a:r>
                        <a:rPr kumimoji="1" lang="ja-JP" altLang="en-US" sz="1050" b="0" dirty="0" smtClean="0">
                          <a:solidFill>
                            <a:schemeClr val="tx1"/>
                          </a:solidFill>
                          <a:latin typeface="+mj-ea"/>
                          <a:ea typeface="+mj-ea"/>
                        </a:rPr>
                        <a:t>年）</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大戦後の失業深刻化を予測←欧州各国のアジアへの輸出が戻る。日本企業は事業縮小、解雇が避けられないと予測・</a:t>
                      </a:r>
                      <a:endParaRPr kumimoji="1" lang="en-US" altLang="ja-JP" sz="1050" b="0" dirty="0" smtClean="0">
                        <a:solidFill>
                          <a:schemeClr val="tx1"/>
                        </a:solidFill>
                        <a:latin typeface="+mj-ea"/>
                        <a:ea typeface="+mj-ea"/>
                      </a:endParaRPr>
                    </a:p>
                    <a:p>
                      <a:r>
                        <a:rPr kumimoji="1" lang="en-US" altLang="ja-JP" sz="1050" b="0" dirty="0" smtClean="0">
                          <a:solidFill>
                            <a:schemeClr val="tx1"/>
                          </a:solidFill>
                          <a:latin typeface="+mj-ea"/>
                          <a:ea typeface="+mj-ea"/>
                        </a:rPr>
                        <a:t>1919</a:t>
                      </a:r>
                      <a:r>
                        <a:rPr kumimoji="1" lang="ja-JP" altLang="en-US" sz="1050" b="0" dirty="0" smtClean="0">
                          <a:solidFill>
                            <a:schemeClr val="tx1"/>
                          </a:solidFill>
                          <a:latin typeface="+mj-ea"/>
                          <a:ea typeface="+mj-ea"/>
                        </a:rPr>
                        <a:t>年　「失業保護も関する施策要綱」</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　　→伝統的な貧民救済理念である勤労主義</a:t>
                      </a:r>
                      <a:r>
                        <a:rPr kumimoji="1" lang="en-US" altLang="ja-JP" sz="1050" b="0" dirty="0" smtClean="0">
                          <a:solidFill>
                            <a:schemeClr val="tx1"/>
                          </a:solidFill>
                          <a:latin typeface="+mj-ea"/>
                          <a:ea typeface="+mj-ea"/>
                        </a:rPr>
                        <a:t>(</a:t>
                      </a:r>
                      <a:r>
                        <a:rPr kumimoji="1" lang="ja-JP" altLang="en-US" sz="1050" b="0" dirty="0" smtClean="0">
                          <a:solidFill>
                            <a:schemeClr val="tx1"/>
                          </a:solidFill>
                          <a:latin typeface="+mj-ea"/>
                          <a:ea typeface="+mj-ea"/>
                        </a:rPr>
                        <a:t>「金品を与えず、仕事を与え　</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　　　　る」</a:t>
                      </a:r>
                      <a:r>
                        <a:rPr kumimoji="1" lang="en-US" altLang="ja-JP" sz="1050" b="0" dirty="0" smtClean="0">
                          <a:solidFill>
                            <a:schemeClr val="tx1"/>
                          </a:solidFill>
                          <a:latin typeface="+mj-ea"/>
                          <a:ea typeface="+mj-ea"/>
                        </a:rPr>
                        <a:t>)</a:t>
                      </a:r>
                      <a:r>
                        <a:rPr kumimoji="1" lang="ja-JP" altLang="en-US" sz="1050" b="0" dirty="0" smtClean="0">
                          <a:solidFill>
                            <a:schemeClr val="tx1"/>
                          </a:solidFill>
                          <a:latin typeface="+mj-ea"/>
                          <a:ea typeface="+mj-ea"/>
                        </a:rPr>
                        <a:t>に立脚。</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　　→失業保険・失業手当制度に言及を避け、公共事業の実施時期の配　</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　　　</a:t>
                      </a:r>
                      <a:r>
                        <a:rPr kumimoji="1" lang="ja-JP" altLang="en-US" sz="1050" b="0" baseline="0" dirty="0" smtClean="0">
                          <a:solidFill>
                            <a:schemeClr val="tx1"/>
                          </a:solidFill>
                          <a:latin typeface="+mj-ea"/>
                          <a:ea typeface="+mj-ea"/>
                        </a:rPr>
                        <a:t> </a:t>
                      </a:r>
                      <a:r>
                        <a:rPr kumimoji="1" lang="ja-JP" altLang="en-US" sz="1050" b="0" dirty="0" smtClean="0">
                          <a:solidFill>
                            <a:schemeClr val="tx1"/>
                          </a:solidFill>
                          <a:latin typeface="+mj-ea"/>
                          <a:ea typeface="+mj-ea"/>
                        </a:rPr>
                        <a:t>慮を重視している。</a:t>
                      </a:r>
                      <a:endParaRPr kumimoji="1" lang="en-US" altLang="ja-JP" sz="1050" b="0" dirty="0" smtClean="0">
                        <a:solidFill>
                          <a:schemeClr val="tx1"/>
                        </a:solidFill>
                        <a:latin typeface="+mj-ea"/>
                        <a:ea typeface="+mj-ea"/>
                      </a:endParaRPr>
                    </a:p>
                    <a:p>
                      <a:r>
                        <a:rPr kumimoji="1" lang="en-US" altLang="ja-JP" sz="1050" b="0" baseline="0" dirty="0" smtClean="0">
                          <a:solidFill>
                            <a:schemeClr val="tx1"/>
                          </a:solidFill>
                          <a:latin typeface="+mj-ea"/>
                          <a:ea typeface="+mj-ea"/>
                        </a:rPr>
                        <a:t>   </a:t>
                      </a:r>
                      <a:r>
                        <a:rPr kumimoji="1" lang="en-US" altLang="ja-JP" sz="1050" b="0" dirty="0" smtClean="0">
                          <a:solidFill>
                            <a:schemeClr val="tx1"/>
                          </a:solidFill>
                          <a:latin typeface="+mj-ea"/>
                          <a:ea typeface="+mj-ea"/>
                        </a:rPr>
                        <a:t> </a:t>
                      </a:r>
                      <a:r>
                        <a:rPr kumimoji="1" lang="ja-JP" altLang="en-US" sz="1050" b="0" dirty="0" smtClean="0">
                          <a:solidFill>
                            <a:schemeClr val="tx1"/>
                          </a:solidFill>
                          <a:latin typeface="+mj-ea"/>
                          <a:ea typeface="+mj-ea"/>
                        </a:rPr>
                        <a:t>→職業紹介所の設置、解雇に手当支給を配慮、帰農・移住の奨励</a:t>
                      </a:r>
                      <a:endParaRPr kumimoji="1" lang="en-US" altLang="ja-JP" sz="1050" b="0" dirty="0" smtClean="0">
                        <a:solidFill>
                          <a:schemeClr val="tx1"/>
                        </a:solidFill>
                        <a:latin typeface="+mj-ea"/>
                        <a:ea typeface="+mj-ea"/>
                      </a:endParaRPr>
                    </a:p>
                    <a:p>
                      <a:r>
                        <a:rPr kumimoji="1" lang="en-US" altLang="ja-JP" sz="1050" b="0" dirty="0" smtClean="0">
                          <a:solidFill>
                            <a:schemeClr val="tx1"/>
                          </a:solidFill>
                          <a:latin typeface="+mj-ea"/>
                          <a:ea typeface="+mj-ea"/>
                        </a:rPr>
                        <a:t>1919</a:t>
                      </a:r>
                      <a:r>
                        <a:rPr kumimoji="1" lang="ja-JP" altLang="en-US" sz="1050" b="0" dirty="0" smtClean="0">
                          <a:solidFill>
                            <a:schemeClr val="tx1"/>
                          </a:solidFill>
                          <a:latin typeface="+mj-ea"/>
                          <a:ea typeface="+mj-ea"/>
                        </a:rPr>
                        <a:t>年　</a:t>
                      </a:r>
                      <a:r>
                        <a:rPr kumimoji="1" lang="en-US" altLang="ja-JP" sz="1050" b="0" dirty="0" smtClean="0">
                          <a:solidFill>
                            <a:schemeClr val="tx1"/>
                          </a:solidFill>
                          <a:latin typeface="+mj-ea"/>
                          <a:ea typeface="+mj-ea"/>
                        </a:rPr>
                        <a:t>ILO</a:t>
                      </a:r>
                      <a:r>
                        <a:rPr kumimoji="1" lang="ja-JP" altLang="en-US" sz="1050" b="0" dirty="0" smtClean="0">
                          <a:solidFill>
                            <a:schemeClr val="tx1"/>
                          </a:solidFill>
                          <a:latin typeface="+mj-ea"/>
                          <a:ea typeface="+mj-ea"/>
                        </a:rPr>
                        <a:t>総会　日本の官僚・政治家は先進国入りには失業対策を含む</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　　労働条件について「世界標準」に追いつくことを意図していた。</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　　　</a:t>
                      </a:r>
                      <a:r>
                        <a:rPr kumimoji="1" lang="ja-JP" altLang="en-US" sz="1050" b="0" baseline="0" dirty="0" smtClean="0">
                          <a:solidFill>
                            <a:schemeClr val="tx1"/>
                          </a:solidFill>
                          <a:latin typeface="+mj-ea"/>
                          <a:ea typeface="+mj-ea"/>
                        </a:rPr>
                        <a:t> </a:t>
                      </a:r>
                      <a:r>
                        <a:rPr kumimoji="1" lang="ja-JP" altLang="en-US" sz="1050" b="0" dirty="0" smtClean="0">
                          <a:solidFill>
                            <a:schemeClr val="tx1"/>
                          </a:solidFill>
                          <a:latin typeface="+mj-ea"/>
                          <a:ea typeface="+mj-ea"/>
                        </a:rPr>
                        <a:t>他方で資本家・労働の団体には、「対応構想」がなかった。</a:t>
                      </a:r>
                      <a:endParaRPr kumimoji="1" lang="ja-JP" altLang="en-US" sz="105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rowSpan="5">
                  <a:txBody>
                    <a:bodyPr/>
                    <a:lstStyle/>
                    <a:p>
                      <a:r>
                        <a:rPr kumimoji="1" lang="en-US" altLang="ja-JP" sz="1050" dirty="0" smtClean="0">
                          <a:latin typeface="+mj-ea"/>
                          <a:ea typeface="+mj-ea"/>
                        </a:rPr>
                        <a:t>1920</a:t>
                      </a:r>
                      <a:r>
                        <a:rPr kumimoji="1" lang="ja-JP" altLang="en-US" sz="1050" dirty="0" smtClean="0">
                          <a:latin typeface="+mj-ea"/>
                          <a:ea typeface="+mj-ea"/>
                        </a:rPr>
                        <a:t>年代～</a:t>
                      </a:r>
                      <a:r>
                        <a:rPr kumimoji="1" lang="en-US" altLang="ja-JP" sz="1050" dirty="0" smtClean="0">
                          <a:latin typeface="+mj-ea"/>
                          <a:ea typeface="+mj-ea"/>
                        </a:rPr>
                        <a:t>30</a:t>
                      </a:r>
                      <a:r>
                        <a:rPr kumimoji="1" lang="ja-JP" altLang="en-US" sz="1050" dirty="0" smtClean="0">
                          <a:latin typeface="+mj-ea"/>
                          <a:ea typeface="+mj-ea"/>
                        </a:rPr>
                        <a:t>年代初頭</a:t>
                      </a:r>
                      <a:endParaRPr kumimoji="1" lang="ja-JP" altLang="en-US" sz="1050" dirty="0">
                        <a:latin typeface="+mj-ea"/>
                        <a:ea typeface="+mj-ea"/>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r>
                        <a:rPr kumimoji="1" lang="ja-JP" altLang="en-US" sz="1050" dirty="0" smtClean="0">
                          <a:latin typeface="+mj-ea"/>
                          <a:ea typeface="+mj-ea"/>
                        </a:rPr>
                        <a:t>雇用不安の時代</a:t>
                      </a:r>
                      <a:endParaRPr kumimoji="1" lang="en-US" altLang="ja-JP" sz="1050" dirty="0" smtClean="0">
                        <a:latin typeface="+mj-ea"/>
                        <a:ea typeface="+mj-ea"/>
                      </a:endParaRPr>
                    </a:p>
                    <a:p>
                      <a:endParaRPr kumimoji="1" lang="en-US" altLang="ja-JP" sz="1050" dirty="0" smtClean="0">
                        <a:latin typeface="+mj-ea"/>
                        <a:ea typeface="+mj-ea"/>
                      </a:endParaRPr>
                    </a:p>
                    <a:p>
                      <a:endParaRPr kumimoji="1" lang="en-US" altLang="ja-JP" sz="1050" dirty="0" smtClean="0">
                        <a:latin typeface="+mj-ea"/>
                        <a:ea typeface="+mj-ea"/>
                      </a:endParaRPr>
                    </a:p>
                    <a:p>
                      <a:endParaRPr kumimoji="1" lang="en-US" altLang="ja-JP" sz="1050" dirty="0" smtClean="0">
                        <a:latin typeface="+mj-ea"/>
                        <a:ea typeface="+mj-ea"/>
                      </a:endParaRPr>
                    </a:p>
                    <a:p>
                      <a:r>
                        <a:rPr kumimoji="1" lang="ja-JP" altLang="en-US" sz="1050" dirty="0" smtClean="0">
                          <a:latin typeface="+mj-ea"/>
                          <a:ea typeface="+mj-ea"/>
                        </a:rPr>
                        <a:t>就職難</a:t>
                      </a:r>
                      <a:endParaRPr kumimoji="1" lang="en-US" altLang="ja-JP" sz="1050" dirty="0" smtClean="0">
                        <a:latin typeface="+mj-ea"/>
                        <a:ea typeface="+mj-ea"/>
                      </a:endParaRPr>
                    </a:p>
                    <a:p>
                      <a:endParaRPr kumimoji="1" lang="en-US" altLang="ja-JP" sz="1050" dirty="0" smtClean="0">
                        <a:latin typeface="+mj-ea"/>
                        <a:ea typeface="+mj-ea"/>
                      </a:endParaRPr>
                    </a:p>
                    <a:p>
                      <a:endParaRPr kumimoji="1" lang="en-US" altLang="ja-JP" sz="1050" dirty="0" smtClean="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50" dirty="0" smtClean="0">
                          <a:latin typeface="+mj-ea"/>
                          <a:ea typeface="+mj-ea"/>
                        </a:rPr>
                        <a:t>1918</a:t>
                      </a:r>
                      <a:r>
                        <a:rPr kumimoji="1" lang="ja-JP" altLang="en-US" sz="1050" dirty="0" smtClean="0">
                          <a:latin typeface="+mj-ea"/>
                          <a:ea typeface="+mj-ea"/>
                        </a:rPr>
                        <a:t>年　欧州大戦終結</a:t>
                      </a:r>
                      <a:endParaRPr kumimoji="1" lang="en-US" altLang="ja-JP" sz="1050" dirty="0" smtClean="0">
                        <a:latin typeface="+mj-ea"/>
                        <a:ea typeface="+mj-ea"/>
                      </a:endParaRPr>
                    </a:p>
                    <a:p>
                      <a:r>
                        <a:rPr kumimoji="1" lang="en-US" altLang="ja-JP" sz="1050" dirty="0" smtClean="0">
                          <a:latin typeface="+mj-ea"/>
                          <a:ea typeface="+mj-ea"/>
                        </a:rPr>
                        <a:t>1920</a:t>
                      </a:r>
                      <a:r>
                        <a:rPr kumimoji="1" lang="ja-JP" altLang="en-US" sz="1050" dirty="0" smtClean="0">
                          <a:latin typeface="+mj-ea"/>
                          <a:ea typeface="+mj-ea"/>
                        </a:rPr>
                        <a:t>年</a:t>
                      </a:r>
                      <a:r>
                        <a:rPr kumimoji="1" lang="en-US" altLang="ja-JP" sz="1050" dirty="0" smtClean="0">
                          <a:latin typeface="+mj-ea"/>
                          <a:ea typeface="+mj-ea"/>
                        </a:rPr>
                        <a:t>3</a:t>
                      </a:r>
                      <a:r>
                        <a:rPr kumimoji="1" lang="ja-JP" altLang="en-US" sz="1050" dirty="0" smtClean="0">
                          <a:latin typeface="+mj-ea"/>
                          <a:ea typeface="+mj-ea"/>
                        </a:rPr>
                        <a:t>月　戦後恐慌</a:t>
                      </a:r>
                      <a:endParaRPr kumimoji="1" lang="en-US" altLang="ja-JP" sz="1050" dirty="0" smtClean="0">
                        <a:latin typeface="+mj-ea"/>
                        <a:ea typeface="+mj-ea"/>
                      </a:endParaRPr>
                    </a:p>
                    <a:p>
                      <a:r>
                        <a:rPr kumimoji="1" lang="en-US" altLang="ja-JP" sz="1050" dirty="0" smtClean="0">
                          <a:latin typeface="+mj-ea"/>
                          <a:ea typeface="+mj-ea"/>
                        </a:rPr>
                        <a:t>1923</a:t>
                      </a:r>
                      <a:r>
                        <a:rPr kumimoji="1" lang="ja-JP" altLang="en-US" sz="1050" dirty="0" smtClean="0">
                          <a:latin typeface="+mj-ea"/>
                          <a:ea typeface="+mj-ea"/>
                        </a:rPr>
                        <a:t>年</a:t>
                      </a:r>
                      <a:r>
                        <a:rPr kumimoji="1" lang="en-US" altLang="ja-JP" sz="1050" dirty="0" smtClean="0">
                          <a:latin typeface="+mj-ea"/>
                          <a:ea typeface="+mj-ea"/>
                        </a:rPr>
                        <a:t>9</a:t>
                      </a:r>
                      <a:r>
                        <a:rPr kumimoji="1" lang="ja-JP" altLang="en-US" sz="1050" dirty="0" smtClean="0">
                          <a:latin typeface="+mj-ea"/>
                          <a:ea typeface="+mj-ea"/>
                        </a:rPr>
                        <a:t>月　関東大震災</a:t>
                      </a:r>
                      <a:endParaRPr kumimoji="1" lang="en-US" altLang="ja-JP" sz="1050" dirty="0" smtClean="0">
                        <a:latin typeface="+mj-ea"/>
                        <a:ea typeface="+mj-ea"/>
                      </a:endParaRPr>
                    </a:p>
                    <a:p>
                      <a:r>
                        <a:rPr kumimoji="1" lang="en-US" altLang="ja-JP" sz="1050" dirty="0" smtClean="0">
                          <a:latin typeface="+mj-ea"/>
                          <a:ea typeface="+mj-ea"/>
                        </a:rPr>
                        <a:t>1927</a:t>
                      </a:r>
                      <a:r>
                        <a:rPr kumimoji="1" lang="ja-JP" altLang="en-US" sz="1050" dirty="0" smtClean="0">
                          <a:latin typeface="+mj-ea"/>
                          <a:ea typeface="+mj-ea"/>
                        </a:rPr>
                        <a:t>年（昭和</a:t>
                      </a:r>
                      <a:r>
                        <a:rPr kumimoji="1" lang="en-US" altLang="ja-JP" sz="1050" dirty="0" smtClean="0">
                          <a:latin typeface="+mj-ea"/>
                          <a:ea typeface="+mj-ea"/>
                        </a:rPr>
                        <a:t>2</a:t>
                      </a:r>
                      <a:r>
                        <a:rPr kumimoji="1" lang="ja-JP" altLang="en-US" sz="1050" dirty="0" smtClean="0">
                          <a:latin typeface="+mj-ea"/>
                          <a:ea typeface="+mj-ea"/>
                        </a:rPr>
                        <a:t>）</a:t>
                      </a:r>
                      <a:r>
                        <a:rPr kumimoji="1" lang="en-US" altLang="ja-JP" sz="1050" dirty="0" smtClean="0">
                          <a:latin typeface="+mj-ea"/>
                          <a:ea typeface="+mj-ea"/>
                        </a:rPr>
                        <a:t>3</a:t>
                      </a:r>
                      <a:r>
                        <a:rPr kumimoji="1" lang="ja-JP" altLang="en-US" sz="1050" dirty="0" smtClean="0">
                          <a:latin typeface="+mj-ea"/>
                          <a:ea typeface="+mj-ea"/>
                        </a:rPr>
                        <a:t>～</a:t>
                      </a:r>
                      <a:r>
                        <a:rPr kumimoji="1" lang="en-US" altLang="ja-JP" sz="1050" dirty="0" smtClean="0">
                          <a:latin typeface="+mj-ea"/>
                          <a:ea typeface="+mj-ea"/>
                        </a:rPr>
                        <a:t>4</a:t>
                      </a:r>
                      <a:r>
                        <a:rPr kumimoji="1" lang="ja-JP" altLang="en-US" sz="1050" dirty="0" smtClean="0">
                          <a:latin typeface="+mj-ea"/>
                          <a:ea typeface="+mj-ea"/>
                        </a:rPr>
                        <a:t>月　金融恐慌</a:t>
                      </a:r>
                      <a:endParaRPr kumimoji="1" lang="en-US" altLang="ja-JP" sz="1050" dirty="0" smtClean="0">
                        <a:latin typeface="+mj-ea"/>
                        <a:ea typeface="+mj-ea"/>
                      </a:endParaRPr>
                    </a:p>
                    <a:p>
                      <a:r>
                        <a:rPr kumimoji="1" lang="en-US" altLang="ja-JP" sz="1050" dirty="0" smtClean="0">
                          <a:latin typeface="+mj-ea"/>
                          <a:ea typeface="+mj-ea"/>
                        </a:rPr>
                        <a:t>1930</a:t>
                      </a:r>
                      <a:r>
                        <a:rPr kumimoji="1" lang="ja-JP" altLang="en-US" sz="1050" dirty="0" smtClean="0">
                          <a:latin typeface="+mj-ea"/>
                          <a:ea typeface="+mj-ea"/>
                        </a:rPr>
                        <a:t>年～</a:t>
                      </a:r>
                      <a:r>
                        <a:rPr kumimoji="1" lang="en-US" altLang="ja-JP" sz="1050" dirty="0" smtClean="0">
                          <a:latin typeface="+mj-ea"/>
                          <a:ea typeface="+mj-ea"/>
                        </a:rPr>
                        <a:t>1931</a:t>
                      </a:r>
                      <a:r>
                        <a:rPr kumimoji="1" lang="ja-JP" altLang="en-US" sz="1050" dirty="0" smtClean="0">
                          <a:latin typeface="+mj-ea"/>
                          <a:ea typeface="+mj-ea"/>
                        </a:rPr>
                        <a:t>年　昭和恐慌</a:t>
                      </a:r>
                      <a:endParaRPr kumimoji="1" lang="en-US" altLang="ja-JP" sz="1050" dirty="0" smtClean="0">
                        <a:latin typeface="+mj-ea"/>
                        <a:ea typeface="+mj-ea"/>
                      </a:endParaRPr>
                    </a:p>
                    <a:p>
                      <a:r>
                        <a:rPr kumimoji="1" lang="en-US" altLang="ja-JP" sz="1050" dirty="0" smtClean="0">
                          <a:latin typeface="+mj-ea"/>
                          <a:ea typeface="+mj-ea"/>
                        </a:rPr>
                        <a:t>1919</a:t>
                      </a:r>
                      <a:r>
                        <a:rPr kumimoji="1" lang="ja-JP" altLang="en-US" sz="1050" dirty="0" smtClean="0">
                          <a:latin typeface="+mj-ea"/>
                          <a:ea typeface="+mj-ea"/>
                        </a:rPr>
                        <a:t>年までの大戦期と</a:t>
                      </a:r>
                      <a:r>
                        <a:rPr kumimoji="1" lang="en-US" altLang="ja-JP" sz="1050" dirty="0" smtClean="0">
                          <a:latin typeface="+mj-ea"/>
                          <a:ea typeface="+mj-ea"/>
                        </a:rPr>
                        <a:t>1932</a:t>
                      </a:r>
                      <a:r>
                        <a:rPr kumimoji="1" lang="ja-JP" altLang="en-US" sz="1050" dirty="0" smtClean="0">
                          <a:latin typeface="+mj-ea"/>
                          <a:ea typeface="+mj-ea"/>
                        </a:rPr>
                        <a:t>年以降の積極政策期という二つの景気拡張期に挟まれた</a:t>
                      </a:r>
                      <a:r>
                        <a:rPr kumimoji="1" lang="en-US" altLang="ja-JP" sz="1050" dirty="0" smtClean="0">
                          <a:latin typeface="+mj-ea"/>
                          <a:ea typeface="+mj-ea"/>
                        </a:rPr>
                        <a:t>1920</a:t>
                      </a:r>
                      <a:r>
                        <a:rPr kumimoji="1" lang="ja-JP" altLang="en-US" sz="1050" dirty="0" smtClean="0">
                          <a:latin typeface="+mj-ea"/>
                          <a:ea typeface="+mj-ea"/>
                        </a:rPr>
                        <a:t>年から</a:t>
                      </a:r>
                      <a:r>
                        <a:rPr kumimoji="1" lang="en-US" altLang="ja-JP" sz="1050" dirty="0" smtClean="0">
                          <a:latin typeface="+mj-ea"/>
                          <a:ea typeface="+mj-ea"/>
                        </a:rPr>
                        <a:t>1931</a:t>
                      </a:r>
                      <a:r>
                        <a:rPr kumimoji="1" lang="ja-JP" altLang="en-US" sz="1050" dirty="0" smtClean="0">
                          <a:latin typeface="+mj-ea"/>
                          <a:ea typeface="+mj-ea"/>
                        </a:rPr>
                        <a:t>年までの時期が、マクロ的に見て就職難の時代だった。</a:t>
                      </a:r>
                      <a:endParaRPr kumimoji="1" lang="en-US" altLang="ja-JP" sz="1050" dirty="0" smtClean="0">
                        <a:latin typeface="+mj-ea"/>
                        <a:ea typeface="+mj-ea"/>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61704">
                <a:tc vMerge="1">
                  <a:txBody>
                    <a:bodyPr/>
                    <a:lstStyle/>
                    <a:p>
                      <a:endParaRPr kumimoji="1" lang="ja-JP"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kern="1200" dirty="0" smtClean="0">
                          <a:solidFill>
                            <a:schemeClr val="dk1"/>
                          </a:solidFill>
                          <a:latin typeface="+mj-ea"/>
                          <a:ea typeface="+mn-ea"/>
                          <a:cs typeface="+mn-cs"/>
                        </a:rPr>
                        <a:t>熟練労働者</a:t>
                      </a:r>
                      <a:endParaRPr kumimoji="1" lang="en-US" altLang="ja-JP" sz="1050" kern="1200" dirty="0" smtClean="0">
                        <a:solidFill>
                          <a:schemeClr val="dk1"/>
                        </a:solidFill>
                        <a:latin typeface="+mj-ea"/>
                        <a:ea typeface="+mn-ea"/>
                        <a:cs typeface="+mn-cs"/>
                      </a:endParaRPr>
                    </a:p>
                    <a:p>
                      <a:r>
                        <a:rPr kumimoji="1" lang="ja-JP" altLang="en-US" sz="1050" kern="1200" dirty="0" smtClean="0">
                          <a:solidFill>
                            <a:schemeClr val="dk1"/>
                          </a:solidFill>
                          <a:latin typeface="+mj-ea"/>
                          <a:ea typeface="+mn-ea"/>
                          <a:cs typeface="+mn-cs"/>
                        </a:rPr>
                        <a:t>官公吏</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dk1"/>
                          </a:solidFill>
                          <a:latin typeface="+mj-ea"/>
                          <a:ea typeface="+mn-ea"/>
                          <a:cs typeface="+mn-cs"/>
                        </a:rPr>
                        <a:t>海軍の軍縮条約による造船業の縮小、財政再建のための官公吏数の削減で熟練労働者、公務員の失業も増加傾向をたどった。</a:t>
                      </a:r>
                      <a:endParaRPr kumimoji="1" lang="ja-JP" altLang="en-US" sz="105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24">
                <a:tc vMerge="1">
                  <a:txBody>
                    <a:bodyPr/>
                    <a:lstStyle/>
                    <a:p>
                      <a:endParaRPr kumimoji="1" lang="ja-JP"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大卒者</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日本最大の商者鈴木商店の倒産で多数の大卒者がいっせいに失業した。</a:t>
                      </a:r>
                      <a:endParaRPr kumimoji="1" lang="en-US" altLang="ja-JP" sz="105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高等教育卒業者の絶対数は少なく、エリートだったが、卒業と同時に失業者とならざる得ないことは、政治・経済体制に対する失望感・不信感をつよめさせた。</a:t>
                      </a:r>
                      <a:endParaRPr kumimoji="1" lang="ja-JP" altLang="en-US" sz="105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kumimoji="1" lang="ja-JP"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r>
                        <a:rPr kumimoji="1" lang="ja-JP" altLang="en-US" sz="1050" dirty="0" smtClean="0"/>
                        <a:t>人員整理</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dirty="0" smtClean="0"/>
                        <a:t>大戦中に急拡大した産業、代表は造船業で激しく人員整理が行われた。ワシントン軍縮条約による軍艦製造の削減も加わる。</a:t>
                      </a:r>
                      <a:endParaRPr kumimoji="1" lang="ja-JP" altLang="en-US" sz="105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kumimoji="1" lang="ja-JP" altLang="en-US" sz="1050" dirty="0">
                        <a:latin typeface="+mj-ea"/>
                        <a:ea typeface="+mj-ea"/>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r>
                        <a:rPr kumimoji="1" lang="ja-JP" altLang="en-US" sz="1050" dirty="0" smtClean="0"/>
                        <a:t>職業軍人</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r>
                        <a:rPr kumimoji="1" lang="ja-JP" altLang="en-US" sz="1050" dirty="0" smtClean="0"/>
                        <a:t>職業軍人志望者にとって将校の一部の退役は、推進している政党内閣の軍縮を憎悪した。</a:t>
                      </a:r>
                      <a:endParaRPr kumimoji="1" lang="ja-JP" altLang="en-US" sz="105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bl>
          </a:graphicData>
        </a:graphic>
      </p:graphicFrame>
      <p:sp>
        <p:nvSpPr>
          <p:cNvPr id="8" name="右中かっこ 7"/>
          <p:cNvSpPr/>
          <p:nvPr/>
        </p:nvSpPr>
        <p:spPr>
          <a:xfrm>
            <a:off x="4077072" y="3851920"/>
            <a:ext cx="288032" cy="72008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正方形/長方形 8"/>
          <p:cNvSpPr/>
          <p:nvPr/>
        </p:nvSpPr>
        <p:spPr>
          <a:xfrm>
            <a:off x="4437112" y="3851920"/>
            <a:ext cx="2016224" cy="576064"/>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mj-ea"/>
                <a:ea typeface="+mj-ea"/>
              </a:rPr>
              <a:t>それぞれの時期に、倒産・事業縮小で労働</a:t>
            </a:r>
            <a:r>
              <a:rPr lang="ja-JP" altLang="en-US" sz="1050" dirty="0" smtClean="0">
                <a:solidFill>
                  <a:schemeClr val="tx1"/>
                </a:solidFill>
                <a:latin typeface="+mj-ea"/>
                <a:ea typeface="+mj-ea"/>
              </a:rPr>
              <a:t>者</a:t>
            </a:r>
            <a:r>
              <a:rPr kumimoji="1" lang="ja-JP" altLang="en-US" sz="1050" dirty="0" smtClean="0">
                <a:solidFill>
                  <a:schemeClr val="tx1"/>
                </a:solidFill>
                <a:latin typeface="+mj-ea"/>
                <a:ea typeface="+mj-ea"/>
              </a:rPr>
              <a:t>が解雇され、失業が一気に社会問題化した。</a:t>
            </a:r>
            <a:endParaRPr kumimoji="1" lang="ja-JP" altLang="en-US" sz="1050" dirty="0">
              <a:solidFill>
                <a:schemeClr val="tx1"/>
              </a:solidFill>
              <a:latin typeface="+mj-ea"/>
              <a:ea typeface="+mj-ea"/>
            </a:endParaRPr>
          </a:p>
        </p:txBody>
      </p:sp>
      <p:sp>
        <p:nvSpPr>
          <p:cNvPr id="7" name="正方形/長方形 6"/>
          <p:cNvSpPr/>
          <p:nvPr/>
        </p:nvSpPr>
        <p:spPr>
          <a:xfrm>
            <a:off x="404664" y="7308304"/>
            <a:ext cx="5616624" cy="1440160"/>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050" dirty="0" smtClean="0">
              <a:solidFill>
                <a:schemeClr val="tx1"/>
              </a:solidFill>
            </a:endParaRPr>
          </a:p>
          <a:p>
            <a:r>
              <a:rPr lang="ja-JP" altLang="en-US" sz="1050" dirty="0" smtClean="0">
                <a:solidFill>
                  <a:schemeClr val="tx1"/>
                </a:solidFill>
              </a:rPr>
              <a:t>失業問題が「思想問題」を引き起こした</a:t>
            </a:r>
            <a:endParaRPr kumimoji="1" lang="en-US" altLang="ja-JP" sz="1050" dirty="0" smtClean="0">
              <a:solidFill>
                <a:schemeClr val="tx1"/>
              </a:solidFill>
            </a:endParaRPr>
          </a:p>
          <a:p>
            <a:r>
              <a:rPr kumimoji="1" lang="ja-JP" altLang="en-US" sz="1050" dirty="0" smtClean="0">
                <a:solidFill>
                  <a:schemeClr val="tx1"/>
                </a:solidFill>
              </a:rPr>
              <a:t>大正デモクラシー</a:t>
            </a:r>
            <a:r>
              <a:rPr kumimoji="1" lang="en-US" altLang="ja-JP" sz="1050" dirty="0" smtClean="0">
                <a:solidFill>
                  <a:schemeClr val="tx1"/>
                </a:solidFill>
              </a:rPr>
              <a:t>(</a:t>
            </a:r>
            <a:r>
              <a:rPr kumimoji="1" lang="ja-JP" altLang="en-US" sz="1050" dirty="0" smtClean="0">
                <a:solidFill>
                  <a:schemeClr val="tx1"/>
                </a:solidFill>
              </a:rPr>
              <a:t>政党政治）のもとでの政府批判の底流には、失業問題が大きなテーマとして存在していた。</a:t>
            </a:r>
            <a:endParaRPr kumimoji="1" lang="en-US" altLang="ja-JP" sz="1050" dirty="0" smtClean="0">
              <a:solidFill>
                <a:schemeClr val="tx1"/>
              </a:solidFill>
            </a:endParaRPr>
          </a:p>
          <a:p>
            <a:r>
              <a:rPr lang="en-US" altLang="ja-JP" sz="1050" dirty="0" smtClean="0">
                <a:solidFill>
                  <a:schemeClr val="tx1"/>
                </a:solidFill>
              </a:rPr>
              <a:t>1920</a:t>
            </a:r>
            <a:r>
              <a:rPr lang="ja-JP" altLang="en-US" sz="1050" dirty="0" smtClean="0">
                <a:solidFill>
                  <a:schemeClr val="tx1"/>
                </a:solidFill>
              </a:rPr>
              <a:t>年代にマルクス主義がいっきょに広がった。</a:t>
            </a:r>
            <a:endParaRPr lang="en-US" altLang="ja-JP" sz="1050" dirty="0" smtClean="0">
              <a:solidFill>
                <a:schemeClr val="tx1"/>
              </a:solidFill>
            </a:endParaRPr>
          </a:p>
          <a:p>
            <a:r>
              <a:rPr lang="en-US" altLang="ja-JP" sz="1050" dirty="0" smtClean="0">
                <a:solidFill>
                  <a:schemeClr val="tx1"/>
                </a:solidFill>
              </a:rPr>
              <a:t>1929</a:t>
            </a:r>
            <a:r>
              <a:rPr lang="ja-JP" altLang="en-US" sz="1050" dirty="0" smtClean="0">
                <a:solidFill>
                  <a:schemeClr val="tx1"/>
                </a:solidFill>
              </a:rPr>
              <a:t>年、治安維持法の制定</a:t>
            </a:r>
            <a:endParaRPr kumimoji="1" lang="en-US" altLang="ja-JP" sz="1050" dirty="0" smtClean="0">
              <a:solidFill>
                <a:schemeClr val="tx1"/>
              </a:solidFill>
            </a:endParaRPr>
          </a:p>
          <a:p>
            <a:r>
              <a:rPr lang="ja-JP" altLang="en-US" sz="1050" dirty="0" smtClean="0">
                <a:solidFill>
                  <a:schemeClr val="tx1"/>
                </a:solidFill>
              </a:rPr>
              <a:t>「失業は実に致命的苦痛で</a:t>
            </a:r>
            <a:r>
              <a:rPr lang="en-US" altLang="ja-JP" sz="1050" dirty="0" smtClean="0">
                <a:solidFill>
                  <a:schemeClr val="tx1"/>
                </a:solidFill>
              </a:rPr>
              <a:t>…</a:t>
            </a:r>
            <a:r>
              <a:rPr lang="ja-JP" altLang="en-US" sz="1050" dirty="0" smtClean="0">
                <a:solidFill>
                  <a:schemeClr val="tx1"/>
                </a:solidFill>
              </a:rPr>
              <a:t>絶望的となり呪詛と反抗の念を抱くようになって思想を悪化し、反社会的思想を醸生することは必然的」</a:t>
            </a:r>
            <a:r>
              <a:rPr lang="en-US" altLang="ja-JP" sz="1050" dirty="0" smtClean="0">
                <a:solidFill>
                  <a:schemeClr val="tx1"/>
                </a:solidFill>
              </a:rPr>
              <a:t>(</a:t>
            </a:r>
            <a:r>
              <a:rPr lang="ja-JP" altLang="en-US" sz="1050" dirty="0" smtClean="0">
                <a:solidFill>
                  <a:schemeClr val="tx1"/>
                </a:solidFill>
              </a:rPr>
              <a:t>「我国失業状態の観測」福原誠三郎、「社会政策時報」</a:t>
            </a:r>
            <a:r>
              <a:rPr lang="en-US" altLang="ja-JP" sz="1050" dirty="0" smtClean="0">
                <a:solidFill>
                  <a:schemeClr val="tx1"/>
                </a:solidFill>
              </a:rPr>
              <a:t>1929.9</a:t>
            </a:r>
            <a:r>
              <a:rPr lang="ja-JP" altLang="en-US" sz="1050" dirty="0" smtClean="0">
                <a:solidFill>
                  <a:schemeClr val="tx1"/>
                </a:solidFill>
              </a:rPr>
              <a:t>）</a:t>
            </a:r>
            <a:endParaRPr lang="en-US" altLang="ja-JP" sz="1050" dirty="0" smtClean="0">
              <a:solidFill>
                <a:schemeClr val="tx1"/>
              </a:solidFill>
            </a:endParaRPr>
          </a:p>
          <a:p>
            <a:endParaRPr kumimoji="1" lang="en-US" altLang="ja-JP" sz="1050" dirty="0" smtClean="0">
              <a:solidFill>
                <a:schemeClr val="tx1"/>
              </a:solidFill>
            </a:endParaRPr>
          </a:p>
        </p:txBody>
      </p:sp>
      <p:sp>
        <p:nvSpPr>
          <p:cNvPr id="10" name="正方形/長方形 9"/>
          <p:cNvSpPr/>
          <p:nvPr/>
        </p:nvSpPr>
        <p:spPr>
          <a:xfrm>
            <a:off x="2060848" y="323528"/>
            <a:ext cx="3672408"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ＭＳ Ｐゴシック" pitchFamily="50" charset="-128"/>
                <a:ea typeface="ＭＳ Ｐゴシック" pitchFamily="50" charset="-128"/>
              </a:rPr>
              <a:t>－第</a:t>
            </a:r>
            <a:r>
              <a:rPr kumimoji="1" lang="en-US" altLang="ja-JP" sz="1050" dirty="0" smtClean="0">
                <a:solidFill>
                  <a:schemeClr val="tx1"/>
                </a:solidFill>
                <a:latin typeface="ＭＳ Ｐゴシック" pitchFamily="50" charset="-128"/>
                <a:ea typeface="ＭＳ Ｐゴシック" pitchFamily="50" charset="-128"/>
              </a:rPr>
              <a:t>1</a:t>
            </a:r>
            <a:r>
              <a:rPr kumimoji="1" lang="ja-JP" altLang="en-US" sz="1050" dirty="0" smtClean="0">
                <a:solidFill>
                  <a:schemeClr val="tx1"/>
                </a:solidFill>
                <a:latin typeface="ＭＳ Ｐゴシック" pitchFamily="50" charset="-128"/>
                <a:ea typeface="ＭＳ Ｐゴシック" pitchFamily="50" charset="-128"/>
              </a:rPr>
              <a:t>次大戦後のきたるべき失業深刻化が予測された－</a:t>
            </a:r>
            <a:endParaRPr kumimoji="1" lang="ja-JP" altLang="en-US" sz="1050" dirty="0">
              <a:solidFill>
                <a:schemeClr val="tx1"/>
              </a:solidFill>
              <a:latin typeface="ＭＳ Ｐゴシック" pitchFamily="50" charset="-128"/>
              <a:ea typeface="ＭＳ Ｐゴシック" pitchFamily="50"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5"/>
          </p:nvPr>
        </p:nvSpPr>
        <p:spPr/>
        <p:txBody>
          <a:bodyPr/>
          <a:lstStyle/>
          <a:p>
            <a:fld id="{1AD93096-5B34-4342-9326-69289CEAE4C2}" type="slidenum">
              <a:rPr lang="en-US" altLang="ja-JP" smtClean="0"/>
              <a:pPr/>
              <a:t>7</a:t>
            </a:fld>
            <a:endParaRPr kumimoji="1" lang="ja-JP" altLang="en-US"/>
          </a:p>
        </p:txBody>
      </p:sp>
      <p:sp>
        <p:nvSpPr>
          <p:cNvPr id="5" name="正方形/長方形 4"/>
          <p:cNvSpPr/>
          <p:nvPr/>
        </p:nvSpPr>
        <p:spPr>
          <a:xfrm>
            <a:off x="404664" y="539552"/>
            <a:ext cx="1584176" cy="216024"/>
          </a:xfrm>
          <a:prstGeom prst="rect">
            <a:avLst/>
          </a:prstGeom>
          <a:solidFill>
            <a:schemeClr val="accent3">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rPr>
              <a:t>失業問題の歴史を追う③</a:t>
            </a:r>
            <a:endParaRPr kumimoji="1" lang="ja-JP" altLang="en-US" sz="1050" dirty="0">
              <a:solidFill>
                <a:schemeClr val="tx1"/>
              </a:solidFill>
            </a:endParaRPr>
          </a:p>
        </p:txBody>
      </p:sp>
      <p:sp>
        <p:nvSpPr>
          <p:cNvPr id="6" name="正方形/長方形 5"/>
          <p:cNvSpPr/>
          <p:nvPr/>
        </p:nvSpPr>
        <p:spPr>
          <a:xfrm>
            <a:off x="1988840" y="467544"/>
            <a:ext cx="309634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ＭＳ Ｐゴシック" pitchFamily="50" charset="-128"/>
                <a:ea typeface="ＭＳ Ｐゴシック" pitchFamily="50" charset="-128"/>
              </a:rPr>
              <a:t>－失業問題が顕在化し、失業対策が開始される－</a:t>
            </a:r>
            <a:endParaRPr kumimoji="1" lang="ja-JP" altLang="en-US" sz="1050" dirty="0">
              <a:solidFill>
                <a:schemeClr val="tx1"/>
              </a:solidFill>
              <a:latin typeface="ＭＳ Ｐゴシック" pitchFamily="50" charset="-128"/>
              <a:ea typeface="ＭＳ Ｐゴシック" pitchFamily="50" charset="-128"/>
            </a:endParaRPr>
          </a:p>
        </p:txBody>
      </p:sp>
      <p:sp>
        <p:nvSpPr>
          <p:cNvPr id="7" name="正方形/長方形 6"/>
          <p:cNvSpPr/>
          <p:nvPr/>
        </p:nvSpPr>
        <p:spPr>
          <a:xfrm>
            <a:off x="404664" y="827584"/>
            <a:ext cx="5976664"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mj-ea"/>
                <a:ea typeface="+mj-ea"/>
              </a:rPr>
              <a:t>失業者数の統計は、</a:t>
            </a:r>
            <a:r>
              <a:rPr kumimoji="1" lang="en-US" altLang="ja-JP" sz="1050" dirty="0" smtClean="0">
                <a:solidFill>
                  <a:schemeClr val="tx1"/>
                </a:solidFill>
                <a:latin typeface="+mj-ea"/>
                <a:ea typeface="+mj-ea"/>
              </a:rPr>
              <a:t>1929</a:t>
            </a:r>
            <a:r>
              <a:rPr kumimoji="1" lang="ja-JP" altLang="en-US" sz="1050" dirty="0" smtClean="0">
                <a:solidFill>
                  <a:schemeClr val="tx1"/>
                </a:solidFill>
                <a:latin typeface="+mj-ea"/>
                <a:ea typeface="+mj-ea"/>
              </a:rPr>
              <a:t>年</a:t>
            </a:r>
            <a:r>
              <a:rPr kumimoji="1" lang="en-US" altLang="ja-JP" sz="1050" dirty="0" smtClean="0">
                <a:solidFill>
                  <a:schemeClr val="tx1"/>
                </a:solidFill>
                <a:latin typeface="+mj-ea"/>
                <a:ea typeface="+mj-ea"/>
              </a:rPr>
              <a:t>(</a:t>
            </a:r>
            <a:r>
              <a:rPr kumimoji="1" lang="ja-JP" altLang="en-US" sz="1050" dirty="0" smtClean="0">
                <a:solidFill>
                  <a:schemeClr val="tx1"/>
                </a:solidFill>
                <a:latin typeface="+mj-ea"/>
                <a:ea typeface="+mj-ea"/>
              </a:rPr>
              <a:t>大正</a:t>
            </a:r>
            <a:r>
              <a:rPr kumimoji="1" lang="en-US" altLang="ja-JP" sz="1050" dirty="0" smtClean="0">
                <a:solidFill>
                  <a:schemeClr val="tx1"/>
                </a:solidFill>
                <a:latin typeface="+mj-ea"/>
                <a:ea typeface="+mj-ea"/>
              </a:rPr>
              <a:t>14</a:t>
            </a:r>
            <a:r>
              <a:rPr kumimoji="1" lang="ja-JP" altLang="en-US" sz="1050" dirty="0" smtClean="0">
                <a:solidFill>
                  <a:schemeClr val="tx1"/>
                </a:solidFill>
                <a:latin typeface="+mj-ea"/>
                <a:ea typeface="+mj-ea"/>
              </a:rPr>
              <a:t>年）の国勢調査結果が判明するまで存在しなかった。</a:t>
            </a:r>
            <a:r>
              <a:rPr kumimoji="1" lang="en-US" altLang="ja-JP" sz="1050" dirty="0" smtClean="0">
                <a:solidFill>
                  <a:schemeClr val="tx1"/>
                </a:solidFill>
                <a:latin typeface="+mj-ea"/>
                <a:ea typeface="+mj-ea"/>
              </a:rPr>
              <a:t>(</a:t>
            </a:r>
            <a:r>
              <a:rPr kumimoji="1" lang="ja-JP" altLang="en-US" sz="1050" dirty="0" smtClean="0">
                <a:solidFill>
                  <a:schemeClr val="tx1"/>
                </a:solidFill>
                <a:latin typeface="+mj-ea"/>
                <a:ea typeface="+mj-ea"/>
              </a:rPr>
              <a:t>付随して全国</a:t>
            </a:r>
            <a:r>
              <a:rPr kumimoji="1" lang="en-US" altLang="ja-JP" sz="1050" dirty="0" smtClean="0">
                <a:solidFill>
                  <a:schemeClr val="tx1"/>
                </a:solidFill>
                <a:latin typeface="+mj-ea"/>
                <a:ea typeface="+mj-ea"/>
              </a:rPr>
              <a:t>24</a:t>
            </a:r>
            <a:r>
              <a:rPr kumimoji="1" lang="ja-JP" altLang="en-US" sz="1050" dirty="0" smtClean="0">
                <a:solidFill>
                  <a:schemeClr val="tx1"/>
                </a:solidFill>
                <a:latin typeface="+mj-ea"/>
                <a:ea typeface="+mj-ea"/>
              </a:rPr>
              <a:t>カ所の抽出失業者調査が実施された。</a:t>
            </a:r>
            <a:r>
              <a:rPr kumimoji="1" lang="en-US" altLang="ja-JP" sz="1050" dirty="0" smtClean="0">
                <a:solidFill>
                  <a:schemeClr val="tx1"/>
                </a:solidFill>
                <a:latin typeface="+mj-ea"/>
                <a:ea typeface="+mj-ea"/>
              </a:rPr>
              <a:t>)</a:t>
            </a:r>
          </a:p>
          <a:p>
            <a:r>
              <a:rPr lang="ja-JP" altLang="en-US" sz="1050" dirty="0" smtClean="0">
                <a:solidFill>
                  <a:schemeClr val="tx1"/>
                </a:solidFill>
                <a:latin typeface="+mj-ea"/>
                <a:ea typeface="+mj-ea"/>
              </a:rPr>
              <a:t>失業者が増加していることは、</a:t>
            </a:r>
            <a:endParaRPr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・日雇失業者が職を求めて市役所や職業紹介所を占領する</a:t>
            </a:r>
            <a:endParaRPr kumimoji="1" lang="en-US" altLang="ja-JP" sz="1050" dirty="0" smtClean="0">
              <a:solidFill>
                <a:schemeClr val="tx1"/>
              </a:solidFill>
              <a:latin typeface="+mj-ea"/>
              <a:ea typeface="+mj-ea"/>
            </a:endParaRPr>
          </a:p>
          <a:p>
            <a:r>
              <a:rPr lang="ja-JP" altLang="en-US" sz="1050" dirty="0" smtClean="0">
                <a:solidFill>
                  <a:schemeClr val="tx1"/>
                </a:solidFill>
                <a:latin typeface="+mj-ea"/>
                <a:ea typeface="+mj-ea"/>
              </a:rPr>
              <a:t>・解雇反対、復職要求の争議が多発する　　　　　　　　　　　　　　　　政府は対策を迫られた。</a:t>
            </a:r>
            <a:endParaRPr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・失業を理由とする盗難、自殺が</a:t>
            </a:r>
            <a:r>
              <a:rPr lang="ja-JP" altLang="en-US" sz="1050" dirty="0" smtClean="0">
                <a:solidFill>
                  <a:schemeClr val="tx1"/>
                </a:solidFill>
                <a:latin typeface="+mj-ea"/>
                <a:ea typeface="+mj-ea"/>
              </a:rPr>
              <a:t>増加する</a:t>
            </a:r>
            <a:endParaRPr kumimoji="1" lang="ja-JP" altLang="en-US" sz="1050" dirty="0">
              <a:solidFill>
                <a:schemeClr val="tx1"/>
              </a:solidFill>
              <a:latin typeface="+mj-ea"/>
              <a:ea typeface="+mj-ea"/>
            </a:endParaRPr>
          </a:p>
        </p:txBody>
      </p:sp>
      <p:cxnSp>
        <p:nvCxnSpPr>
          <p:cNvPr id="9" name="直線コネクタ 8"/>
          <p:cNvCxnSpPr/>
          <p:nvPr/>
        </p:nvCxnSpPr>
        <p:spPr>
          <a:xfrm>
            <a:off x="3861048" y="1547664"/>
            <a:ext cx="216024" cy="1440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flipH="1">
            <a:off x="3861048" y="1691680"/>
            <a:ext cx="216024"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3" name="表 12"/>
          <p:cNvGraphicFramePr>
            <a:graphicFrameLocks noGrp="1"/>
          </p:cNvGraphicFramePr>
          <p:nvPr/>
        </p:nvGraphicFramePr>
        <p:xfrm>
          <a:off x="404664" y="2195736"/>
          <a:ext cx="6048672" cy="5006340"/>
        </p:xfrm>
        <a:graphic>
          <a:graphicData uri="http://schemas.openxmlformats.org/drawingml/2006/table">
            <a:tbl>
              <a:tblPr firstRow="1" bandRow="1">
                <a:tableStyleId>{5C22544A-7EE6-4342-B048-85BDC9FD1C3A}</a:tableStyleId>
              </a:tblPr>
              <a:tblGrid>
                <a:gridCol w="1327757"/>
                <a:gridCol w="4720915"/>
              </a:tblGrid>
              <a:tr h="370840">
                <a:tc>
                  <a:txBody>
                    <a:bodyPr/>
                    <a:lstStyle/>
                    <a:p>
                      <a:r>
                        <a:rPr kumimoji="1" lang="ja-JP" altLang="en-US" sz="1050" b="0" dirty="0" smtClean="0">
                          <a:solidFill>
                            <a:schemeClr val="tx1"/>
                          </a:solidFill>
                          <a:latin typeface="+mj-ea"/>
                          <a:ea typeface="+mj-ea"/>
                        </a:rPr>
                        <a:t>職業紹介法の制定</a:t>
                      </a:r>
                      <a:endParaRPr kumimoji="1" lang="en-US" altLang="ja-JP" sz="1050" b="0" dirty="0" smtClean="0">
                        <a:solidFill>
                          <a:schemeClr val="tx1"/>
                        </a:solidFill>
                        <a:latin typeface="+mj-ea"/>
                        <a:ea typeface="+mj-ea"/>
                      </a:endParaRPr>
                    </a:p>
                    <a:p>
                      <a:r>
                        <a:rPr kumimoji="1" lang="en-US" altLang="ja-JP" sz="1050" b="0" dirty="0" smtClean="0">
                          <a:solidFill>
                            <a:schemeClr val="tx1"/>
                          </a:solidFill>
                          <a:latin typeface="+mj-ea"/>
                          <a:ea typeface="+mj-ea"/>
                        </a:rPr>
                        <a:t>1921</a:t>
                      </a:r>
                      <a:r>
                        <a:rPr kumimoji="1" lang="ja-JP" altLang="en-US" sz="1050" b="0" dirty="0" smtClean="0">
                          <a:solidFill>
                            <a:schemeClr val="tx1"/>
                          </a:solidFill>
                          <a:latin typeface="+mj-ea"/>
                          <a:ea typeface="+mj-ea"/>
                        </a:rPr>
                        <a:t>年</a:t>
                      </a:r>
                      <a:endParaRPr kumimoji="1" lang="ja-JP" altLang="en-US" sz="1050" b="0" dirty="0">
                        <a:solidFill>
                          <a:schemeClr val="tx1"/>
                        </a:solidFill>
                        <a:latin typeface="+mj-ea"/>
                        <a:ea typeface="+mj-ea"/>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dirty="0" smtClean="0">
                          <a:solidFill>
                            <a:schemeClr val="tx1"/>
                          </a:solidFill>
                          <a:latin typeface="+mj-ea"/>
                          <a:ea typeface="+mj-ea"/>
                        </a:rPr>
                        <a:t>最初の失業対策は、無料の職業紹介所の設置。市町村の実施に対し、国が費用の一部を負担する。←求人の減少には無力だった。</a:t>
                      </a:r>
                      <a:endParaRPr kumimoji="1" lang="ja-JP" altLang="en-US" sz="105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kumimoji="1" lang="ja-JP" altLang="en-US" sz="1050" b="0" dirty="0" smtClean="0">
                          <a:solidFill>
                            <a:schemeClr val="tx1"/>
                          </a:solidFill>
                          <a:latin typeface="+mj-ea"/>
                          <a:ea typeface="+mj-ea"/>
                        </a:rPr>
                        <a:t>失業給付策の検討</a:t>
                      </a:r>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pPr algn="r"/>
                      <a:r>
                        <a:rPr kumimoji="1" lang="ja-JP" altLang="en-US" sz="1050" b="0" dirty="0" smtClean="0">
                          <a:solidFill>
                            <a:schemeClr val="tx1"/>
                          </a:solidFill>
                          <a:latin typeface="+mj-ea"/>
                          <a:ea typeface="+mj-ea"/>
                        </a:rPr>
                        <a:t>「金一封」</a:t>
                      </a:r>
                      <a:endParaRPr kumimoji="1" lang="en-US" altLang="ja-JP" sz="1050" b="0" dirty="0" smtClean="0">
                        <a:solidFill>
                          <a:schemeClr val="tx1"/>
                        </a:solidFill>
                        <a:latin typeface="+mj-ea"/>
                        <a:ea typeface="+mj-ea"/>
                      </a:endParaRPr>
                    </a:p>
                    <a:p>
                      <a:pPr algn="r"/>
                      <a:r>
                        <a:rPr kumimoji="1" lang="ja-JP" altLang="en-US" sz="1050" b="0" dirty="0" smtClean="0">
                          <a:solidFill>
                            <a:schemeClr val="tx1"/>
                          </a:solidFill>
                          <a:latin typeface="+mj-ea"/>
                          <a:ea typeface="+mj-ea"/>
                        </a:rPr>
                        <a:t>解雇手当</a:t>
                      </a:r>
                      <a:endParaRPr kumimoji="1" lang="ja-JP" altLang="en-US" sz="1050" b="0" dirty="0">
                        <a:solidFill>
                          <a:schemeClr val="tx1"/>
                        </a:solidFill>
                        <a:latin typeface="+mj-ea"/>
                        <a:ea typeface="+mj-ea"/>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dirty="0" smtClean="0">
                          <a:solidFill>
                            <a:schemeClr val="tx1"/>
                          </a:solidFill>
                          <a:latin typeface="+mj-ea"/>
                          <a:ea typeface="+mj-ea"/>
                        </a:rPr>
                        <a:t>政府－欧州各国はすでに実施。失業保険制度</a:t>
                      </a:r>
                      <a:r>
                        <a:rPr kumimoji="1" lang="en-US" altLang="ja-JP" sz="1050" b="0" dirty="0" smtClean="0">
                          <a:solidFill>
                            <a:schemeClr val="tx1"/>
                          </a:solidFill>
                          <a:latin typeface="+mj-ea"/>
                          <a:ea typeface="+mj-ea"/>
                        </a:rPr>
                        <a:t>(</a:t>
                      </a:r>
                      <a:r>
                        <a:rPr kumimoji="1" lang="ja-JP" altLang="en-US" sz="1050" b="0" dirty="0" smtClean="0">
                          <a:solidFill>
                            <a:schemeClr val="tx1"/>
                          </a:solidFill>
                          <a:latin typeface="+mj-ea"/>
                          <a:ea typeface="+mj-ea"/>
                        </a:rPr>
                        <a:t>ないしは保険方式をとらない、失業手当制度</a:t>
                      </a:r>
                      <a:r>
                        <a:rPr kumimoji="1" lang="en-US" altLang="ja-JP" sz="1050" b="0" dirty="0" smtClean="0">
                          <a:solidFill>
                            <a:schemeClr val="tx1"/>
                          </a:solidFill>
                          <a:latin typeface="+mj-ea"/>
                          <a:ea typeface="+mj-ea"/>
                        </a:rPr>
                        <a:t>) </a:t>
                      </a:r>
                      <a:r>
                        <a:rPr kumimoji="1" lang="ja-JP" altLang="en-US" sz="1050" b="0" dirty="0" smtClean="0">
                          <a:solidFill>
                            <a:schemeClr val="tx1"/>
                          </a:solidFill>
                          <a:latin typeface="+mj-ea"/>
                          <a:ea typeface="+mj-ea"/>
                        </a:rPr>
                        <a:t>失業者数の現状も将来も定かでない。財政負担の予測がつかず成案を得られなかった。</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資本家－全面的に反対した。</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　→実利－企業負担が増えることには反対。</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　→理念－「失業しても生活できる」しくみは、低賃金を担うものがいなくなる。</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一定規模以上の民間企業－労働争議を回避するため、「金一封」を渡した。</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政府－解雇手当　　造船業・軍工廠の解雇に対し、「国の政策の変化によって解雇される労働者に対しては、国はこれを保護すべきである」</a:t>
                      </a:r>
                      <a:r>
                        <a:rPr kumimoji="1" lang="en-US" altLang="ja-JP" sz="1050" b="0" dirty="0" smtClean="0">
                          <a:solidFill>
                            <a:schemeClr val="tx1"/>
                          </a:solidFill>
                          <a:latin typeface="+mj-ea"/>
                          <a:ea typeface="+mj-ea"/>
                        </a:rPr>
                        <a:t>(1922</a:t>
                      </a:r>
                      <a:r>
                        <a:rPr kumimoji="1" lang="ja-JP" altLang="en-US" sz="1050" b="0" dirty="0" smtClean="0">
                          <a:solidFill>
                            <a:schemeClr val="tx1"/>
                          </a:solidFill>
                          <a:latin typeface="+mj-ea"/>
                          <a:ea typeface="+mj-ea"/>
                        </a:rPr>
                        <a:t>年衆議院決議</a:t>
                      </a:r>
                      <a:r>
                        <a:rPr kumimoji="1" lang="en-US" altLang="ja-JP" sz="1050" b="0" dirty="0" smtClean="0">
                          <a:solidFill>
                            <a:schemeClr val="tx1"/>
                          </a:solidFill>
                          <a:latin typeface="+mj-ea"/>
                          <a:ea typeface="+mj-ea"/>
                        </a:rPr>
                        <a:t>)</a:t>
                      </a:r>
                      <a:endParaRPr kumimoji="1" lang="ja-JP" altLang="en-US" sz="105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kumimoji="1" lang="ja-JP" altLang="en-US" sz="1050" b="0" dirty="0" smtClean="0">
                          <a:solidFill>
                            <a:schemeClr val="tx1"/>
                          </a:solidFill>
                          <a:latin typeface="+mj-ea"/>
                          <a:ea typeface="+mj-ea"/>
                        </a:rPr>
                        <a:t>日雇失業者に対する失業者救済事業の制度化</a:t>
                      </a:r>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　　　　手帳交付数</a:t>
                      </a:r>
                      <a:endParaRPr kumimoji="1" lang="ja-JP" altLang="en-US" sz="1050" b="0" dirty="0">
                        <a:solidFill>
                          <a:schemeClr val="tx1"/>
                        </a:solidFill>
                        <a:latin typeface="+mj-ea"/>
                        <a:ea typeface="+mj-ea"/>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50" b="0" dirty="0" smtClean="0">
                          <a:solidFill>
                            <a:schemeClr val="tx1"/>
                          </a:solidFill>
                          <a:latin typeface="+mj-ea"/>
                          <a:ea typeface="+mj-ea"/>
                        </a:rPr>
                        <a:t>1925</a:t>
                      </a:r>
                      <a:r>
                        <a:rPr kumimoji="1" lang="ja-JP" altLang="en-US" sz="1050" b="0" dirty="0" smtClean="0">
                          <a:solidFill>
                            <a:schemeClr val="tx1"/>
                          </a:solidFill>
                          <a:latin typeface="+mj-ea"/>
                          <a:ea typeface="+mj-ea"/>
                        </a:rPr>
                        <a:t>年度（大正</a:t>
                      </a:r>
                      <a:r>
                        <a:rPr kumimoji="1" lang="en-US" altLang="ja-JP" sz="1050" b="0" dirty="0" smtClean="0">
                          <a:solidFill>
                            <a:schemeClr val="tx1"/>
                          </a:solidFill>
                          <a:latin typeface="+mj-ea"/>
                          <a:ea typeface="+mj-ea"/>
                        </a:rPr>
                        <a:t>14</a:t>
                      </a:r>
                      <a:r>
                        <a:rPr kumimoji="1" lang="ja-JP" altLang="en-US" sz="1050" b="0" dirty="0" smtClean="0">
                          <a:solidFill>
                            <a:schemeClr val="tx1"/>
                          </a:solidFill>
                          <a:latin typeface="+mj-ea"/>
                          <a:ea typeface="+mj-ea"/>
                        </a:rPr>
                        <a:t>年</a:t>
                      </a:r>
                      <a:r>
                        <a:rPr kumimoji="1" lang="en-US" altLang="ja-JP" sz="1050" b="0" dirty="0" smtClean="0">
                          <a:solidFill>
                            <a:schemeClr val="tx1"/>
                          </a:solidFill>
                          <a:latin typeface="+mj-ea"/>
                          <a:ea typeface="+mj-ea"/>
                        </a:rPr>
                        <a:t>)</a:t>
                      </a:r>
                      <a:r>
                        <a:rPr kumimoji="1" lang="ja-JP" altLang="en-US" sz="1050" b="0" dirty="0" smtClean="0">
                          <a:solidFill>
                            <a:schemeClr val="tx1"/>
                          </a:solidFill>
                          <a:latin typeface="+mj-ea"/>
                          <a:ea typeface="+mj-ea"/>
                        </a:rPr>
                        <a:t>の冬期から失業者を就労させる公共事業</a:t>
                      </a:r>
                      <a:r>
                        <a:rPr kumimoji="1" lang="en-US" altLang="ja-JP" sz="1050" b="0" dirty="0" smtClean="0">
                          <a:solidFill>
                            <a:schemeClr val="tx1"/>
                          </a:solidFill>
                          <a:latin typeface="+mj-ea"/>
                          <a:ea typeface="+mj-ea"/>
                        </a:rPr>
                        <a:t>(</a:t>
                      </a:r>
                      <a:r>
                        <a:rPr kumimoji="1" lang="ja-JP" altLang="en-US" sz="1050" b="0" dirty="0" smtClean="0">
                          <a:solidFill>
                            <a:schemeClr val="tx1"/>
                          </a:solidFill>
                          <a:latin typeface="+mj-ea"/>
                          <a:ea typeface="+mj-ea"/>
                        </a:rPr>
                        <a:t>失業者救済事業</a:t>
                      </a:r>
                      <a:r>
                        <a:rPr kumimoji="1" lang="en-US" altLang="ja-JP" sz="1050" b="0" dirty="0" smtClean="0">
                          <a:solidFill>
                            <a:schemeClr val="tx1"/>
                          </a:solidFill>
                          <a:latin typeface="+mj-ea"/>
                          <a:ea typeface="+mj-ea"/>
                        </a:rPr>
                        <a:t>)</a:t>
                      </a:r>
                      <a:r>
                        <a:rPr kumimoji="1" lang="ja-JP" altLang="en-US" sz="1050" b="0" dirty="0" smtClean="0">
                          <a:solidFill>
                            <a:schemeClr val="tx1"/>
                          </a:solidFill>
                          <a:latin typeface="+mj-ea"/>
                          <a:ea typeface="+mj-ea"/>
                        </a:rPr>
                        <a:t>を実施。日雇仕事の減る冬期だけ、</a:t>
                      </a:r>
                      <a:r>
                        <a:rPr kumimoji="1" lang="en-US" altLang="ja-JP" sz="1050" b="0" dirty="0" smtClean="0">
                          <a:solidFill>
                            <a:schemeClr val="tx1"/>
                          </a:solidFill>
                          <a:latin typeface="+mj-ea"/>
                          <a:ea typeface="+mj-ea"/>
                        </a:rPr>
                        <a:t>6</a:t>
                      </a:r>
                      <a:r>
                        <a:rPr kumimoji="1" lang="ja-JP" altLang="en-US" sz="1050" b="0" dirty="0" smtClean="0">
                          <a:solidFill>
                            <a:schemeClr val="tx1"/>
                          </a:solidFill>
                          <a:latin typeface="+mj-ea"/>
                          <a:ea typeface="+mj-ea"/>
                        </a:rPr>
                        <a:t>大都市に限定した。</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・失業保険方式</a:t>
                      </a:r>
                      <a:r>
                        <a:rPr kumimoji="1" lang="en-US" altLang="ja-JP" sz="1050" b="0" dirty="0" smtClean="0">
                          <a:solidFill>
                            <a:schemeClr val="tx1"/>
                          </a:solidFill>
                          <a:latin typeface="+mj-ea"/>
                          <a:ea typeface="+mj-ea"/>
                        </a:rPr>
                        <a:t>(</a:t>
                      </a:r>
                      <a:r>
                        <a:rPr kumimoji="1" lang="ja-JP" altLang="en-US" sz="1050" b="0" dirty="0" smtClean="0">
                          <a:solidFill>
                            <a:schemeClr val="tx1"/>
                          </a:solidFill>
                          <a:latin typeface="+mj-ea"/>
                          <a:ea typeface="+mj-ea"/>
                        </a:rPr>
                        <a:t>＝欧州型失業保険は主たる対象が工場労働者、事務労働者）の採用をひとまず断念した。</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・失業対策の主目的が、都市暴動の防止という治安対策であった。</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・戦前に実際に実施された唯一の政策であった。</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・失業者救済事業は失業が深刻化すると拡大され、減少すると圧縮された。</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・デフレ政策</a:t>
                      </a:r>
                      <a:r>
                        <a:rPr kumimoji="1" lang="en-US" altLang="ja-JP" sz="1050" b="0" dirty="0" smtClean="0">
                          <a:solidFill>
                            <a:schemeClr val="tx1"/>
                          </a:solidFill>
                          <a:latin typeface="+mj-ea"/>
                          <a:ea typeface="+mj-ea"/>
                        </a:rPr>
                        <a:t>(1929</a:t>
                      </a:r>
                      <a:r>
                        <a:rPr kumimoji="1" lang="ja-JP" altLang="en-US" sz="1050" b="0" dirty="0" smtClean="0">
                          <a:solidFill>
                            <a:schemeClr val="tx1"/>
                          </a:solidFill>
                          <a:latin typeface="+mj-ea"/>
                          <a:ea typeface="+mj-ea"/>
                        </a:rPr>
                        <a:t>年</a:t>
                      </a:r>
                      <a:r>
                        <a:rPr kumimoji="1" lang="en-US" altLang="ja-JP" sz="1050" b="0" dirty="0" smtClean="0">
                          <a:solidFill>
                            <a:schemeClr val="tx1"/>
                          </a:solidFill>
                          <a:latin typeface="+mj-ea"/>
                          <a:ea typeface="+mj-ea"/>
                        </a:rPr>
                        <a:t>)</a:t>
                      </a:r>
                      <a:r>
                        <a:rPr kumimoji="1" lang="ja-JP" altLang="en-US" sz="1050" b="0" dirty="0" smtClean="0">
                          <a:solidFill>
                            <a:schemeClr val="tx1"/>
                          </a:solidFill>
                          <a:latin typeface="+mj-ea"/>
                          <a:ea typeface="+mj-ea"/>
                        </a:rPr>
                        <a:t>の意識的採用下では、失業増が見込まれたため、事業が周年実施、全国実施に変更された。</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　　</a:t>
                      </a:r>
                      <a:r>
                        <a:rPr kumimoji="1" lang="en-US" altLang="ja-JP" sz="1050" b="0" dirty="0" smtClean="0">
                          <a:solidFill>
                            <a:schemeClr val="tx1"/>
                          </a:solidFill>
                          <a:latin typeface="+mj-ea"/>
                          <a:ea typeface="+mj-ea"/>
                        </a:rPr>
                        <a:t>1925</a:t>
                      </a:r>
                      <a:r>
                        <a:rPr kumimoji="1" lang="ja-JP" altLang="en-US" sz="1050" b="0" dirty="0" smtClean="0">
                          <a:solidFill>
                            <a:schemeClr val="tx1"/>
                          </a:solidFill>
                          <a:latin typeface="+mj-ea"/>
                          <a:ea typeface="+mj-ea"/>
                        </a:rPr>
                        <a:t>年－ </a:t>
                      </a:r>
                      <a:r>
                        <a:rPr kumimoji="1" lang="en-US" altLang="ja-JP" sz="1050" b="0" dirty="0" smtClean="0">
                          <a:solidFill>
                            <a:schemeClr val="tx1"/>
                          </a:solidFill>
                          <a:latin typeface="+mj-ea"/>
                          <a:ea typeface="+mj-ea"/>
                        </a:rPr>
                        <a:t>24,000</a:t>
                      </a:r>
                      <a:r>
                        <a:rPr kumimoji="1" lang="ja-JP" altLang="en-US" sz="1050" b="0" dirty="0" smtClean="0">
                          <a:solidFill>
                            <a:schemeClr val="tx1"/>
                          </a:solidFill>
                          <a:latin typeface="+mj-ea"/>
                          <a:ea typeface="+mj-ea"/>
                        </a:rPr>
                        <a:t>人</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　　</a:t>
                      </a:r>
                      <a:r>
                        <a:rPr kumimoji="1" lang="en-US" altLang="ja-JP" sz="1050" b="0" dirty="0" smtClean="0">
                          <a:solidFill>
                            <a:schemeClr val="tx1"/>
                          </a:solidFill>
                          <a:latin typeface="+mj-ea"/>
                          <a:ea typeface="+mj-ea"/>
                        </a:rPr>
                        <a:t>1931</a:t>
                      </a:r>
                      <a:r>
                        <a:rPr kumimoji="1" lang="ja-JP" altLang="en-US" sz="1050" b="0" dirty="0" smtClean="0">
                          <a:solidFill>
                            <a:schemeClr val="tx1"/>
                          </a:solidFill>
                          <a:latin typeface="+mj-ea"/>
                          <a:ea typeface="+mj-ea"/>
                        </a:rPr>
                        <a:t>年－ </a:t>
                      </a:r>
                      <a:r>
                        <a:rPr kumimoji="1" lang="en-US" altLang="ja-JP" sz="1050" b="0" dirty="0" smtClean="0">
                          <a:solidFill>
                            <a:schemeClr val="tx1"/>
                          </a:solidFill>
                          <a:latin typeface="+mj-ea"/>
                          <a:ea typeface="+mj-ea"/>
                        </a:rPr>
                        <a:t>40,000</a:t>
                      </a:r>
                      <a:r>
                        <a:rPr kumimoji="1" lang="ja-JP" altLang="en-US" sz="1050" b="0" dirty="0" smtClean="0">
                          <a:solidFill>
                            <a:schemeClr val="tx1"/>
                          </a:solidFill>
                          <a:latin typeface="+mj-ea"/>
                          <a:ea typeface="+mj-ea"/>
                        </a:rPr>
                        <a:t>人</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　　</a:t>
                      </a:r>
                      <a:r>
                        <a:rPr kumimoji="1" lang="en-US" altLang="ja-JP" sz="1050" b="0" dirty="0" smtClean="0">
                          <a:solidFill>
                            <a:schemeClr val="tx1"/>
                          </a:solidFill>
                          <a:latin typeface="+mj-ea"/>
                          <a:ea typeface="+mj-ea"/>
                        </a:rPr>
                        <a:t>1931</a:t>
                      </a:r>
                      <a:r>
                        <a:rPr kumimoji="1" lang="ja-JP" altLang="en-US" sz="1050" b="0" dirty="0" smtClean="0">
                          <a:solidFill>
                            <a:schemeClr val="tx1"/>
                          </a:solidFill>
                          <a:latin typeface="+mj-ea"/>
                          <a:ea typeface="+mj-ea"/>
                        </a:rPr>
                        <a:t>年－</a:t>
                      </a:r>
                      <a:r>
                        <a:rPr kumimoji="1" lang="en-US" altLang="ja-JP" sz="1050" b="0" dirty="0" smtClean="0">
                          <a:solidFill>
                            <a:schemeClr val="tx1"/>
                          </a:solidFill>
                          <a:latin typeface="+mj-ea"/>
                          <a:ea typeface="+mj-ea"/>
                        </a:rPr>
                        <a:t>148,000</a:t>
                      </a:r>
                      <a:r>
                        <a:rPr kumimoji="1" lang="ja-JP" altLang="en-US" sz="1050" b="0" dirty="0" smtClean="0">
                          <a:solidFill>
                            <a:schemeClr val="tx1"/>
                          </a:solidFill>
                          <a:latin typeface="+mj-ea"/>
                          <a:ea typeface="+mj-ea"/>
                        </a:rPr>
                        <a:t>人</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　　</a:t>
                      </a:r>
                      <a:r>
                        <a:rPr kumimoji="1" lang="en-US" altLang="ja-JP" sz="1050" b="0" dirty="0" smtClean="0">
                          <a:solidFill>
                            <a:schemeClr val="tx1"/>
                          </a:solidFill>
                          <a:latin typeface="+mj-ea"/>
                          <a:ea typeface="+mj-ea"/>
                        </a:rPr>
                        <a:t>1932</a:t>
                      </a:r>
                      <a:r>
                        <a:rPr kumimoji="1" lang="ja-JP" altLang="en-US" sz="1050" b="0" dirty="0" smtClean="0">
                          <a:solidFill>
                            <a:schemeClr val="tx1"/>
                          </a:solidFill>
                          <a:latin typeface="+mj-ea"/>
                          <a:ea typeface="+mj-ea"/>
                        </a:rPr>
                        <a:t>年－</a:t>
                      </a:r>
                      <a:r>
                        <a:rPr kumimoji="1" lang="en-US" altLang="ja-JP" sz="1050" b="0" dirty="0" smtClean="0">
                          <a:solidFill>
                            <a:schemeClr val="tx1"/>
                          </a:solidFill>
                          <a:latin typeface="+mj-ea"/>
                          <a:ea typeface="+mj-ea"/>
                        </a:rPr>
                        <a:t>171,000</a:t>
                      </a:r>
                      <a:r>
                        <a:rPr kumimoji="1" lang="ja-JP" altLang="en-US" sz="1050" b="0" dirty="0" smtClean="0">
                          <a:solidFill>
                            <a:schemeClr val="tx1"/>
                          </a:solidFill>
                          <a:latin typeface="+mj-ea"/>
                          <a:ea typeface="+mj-ea"/>
                        </a:rPr>
                        <a:t>人</a:t>
                      </a:r>
                      <a:endParaRPr kumimoji="1" lang="ja-JP" altLang="en-US" sz="105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41680">
                <a:tc>
                  <a:txBody>
                    <a:bodyPr/>
                    <a:lstStyle/>
                    <a:p>
                      <a:r>
                        <a:rPr kumimoji="1" lang="ja-JP" altLang="en-US" sz="1050" b="0" dirty="0" smtClean="0">
                          <a:solidFill>
                            <a:schemeClr val="tx1"/>
                          </a:solidFill>
                          <a:latin typeface="+mj-ea"/>
                          <a:ea typeface="+mj-ea"/>
                        </a:rPr>
                        <a:t>俸給生活者への失業救済事業開始</a:t>
                      </a:r>
                      <a:endParaRPr kumimoji="1" lang="ja-JP" altLang="en-US" sz="1050" b="0" dirty="0">
                        <a:solidFill>
                          <a:schemeClr val="tx1"/>
                        </a:solidFill>
                        <a:latin typeface="+mj-ea"/>
                        <a:ea typeface="+mj-ea"/>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r>
                        <a:rPr kumimoji="1" lang="en-US" altLang="ja-JP" sz="1050" b="0" dirty="0" smtClean="0">
                          <a:solidFill>
                            <a:schemeClr val="tx1"/>
                          </a:solidFill>
                          <a:latin typeface="+mj-ea"/>
                          <a:ea typeface="+mj-ea"/>
                        </a:rPr>
                        <a:t>1929</a:t>
                      </a:r>
                      <a:r>
                        <a:rPr kumimoji="1" lang="ja-JP" altLang="en-US" sz="1050" b="0" dirty="0" smtClean="0">
                          <a:solidFill>
                            <a:schemeClr val="tx1"/>
                          </a:solidFill>
                          <a:latin typeface="+mj-ea"/>
                          <a:ea typeface="+mj-ea"/>
                        </a:rPr>
                        <a:t>年度、初めて俸給生活者への救済策が採用された。当初は、日雇労働者と同じ事業に就労すればよいと考えられたが、体力的、精神的に困難だった。</a:t>
                      </a:r>
                      <a:endParaRPr kumimoji="1" lang="en-US" altLang="ja-JP" sz="1050" b="0" dirty="0" smtClean="0">
                        <a:solidFill>
                          <a:schemeClr val="tx1"/>
                        </a:solidFill>
                        <a:latin typeface="+mj-ea"/>
                        <a:ea typeface="+mj-ea"/>
                      </a:endParaRPr>
                    </a:p>
                    <a:p>
                      <a:r>
                        <a:rPr kumimoji="1" lang="ja-JP" altLang="en-US" sz="1050" b="0" dirty="0" smtClean="0">
                          <a:solidFill>
                            <a:schemeClr val="tx1"/>
                          </a:solidFill>
                          <a:latin typeface="+mj-ea"/>
                          <a:ea typeface="+mj-ea"/>
                        </a:rPr>
                        <a:t>官公庁事務の一部を失業した俸給生活者に限定して提供した。</a:t>
                      </a:r>
                      <a:r>
                        <a:rPr kumimoji="1" lang="en-US" altLang="ja-JP" sz="1050" b="0" dirty="0" smtClean="0">
                          <a:solidFill>
                            <a:schemeClr val="tx1"/>
                          </a:solidFill>
                          <a:latin typeface="+mj-ea"/>
                          <a:ea typeface="+mj-ea"/>
                        </a:rPr>
                        <a:t>(</a:t>
                      </a:r>
                      <a:r>
                        <a:rPr kumimoji="1" lang="ja-JP" altLang="en-US" sz="1050" b="0" dirty="0" smtClean="0">
                          <a:solidFill>
                            <a:schemeClr val="tx1"/>
                          </a:solidFill>
                          <a:latin typeface="+mj-ea"/>
                          <a:ea typeface="+mj-ea"/>
                        </a:rPr>
                        <a:t>行政整理で不足した官公吏の実務を何人ものアルバイトで分け合うにすぎない－加瀬</a:t>
                      </a:r>
                      <a:r>
                        <a:rPr kumimoji="1" lang="en-US" altLang="ja-JP" sz="1050" b="0" dirty="0" smtClean="0">
                          <a:solidFill>
                            <a:schemeClr val="tx1"/>
                          </a:solidFill>
                          <a:latin typeface="+mj-ea"/>
                          <a:ea typeface="+mj-ea"/>
                        </a:rPr>
                        <a:t>)</a:t>
                      </a:r>
                    </a:p>
                    <a:p>
                      <a:r>
                        <a:rPr kumimoji="1" lang="ja-JP" altLang="en-US" sz="1050" b="0" dirty="0" smtClean="0">
                          <a:solidFill>
                            <a:schemeClr val="tx1"/>
                          </a:solidFill>
                          <a:latin typeface="+mj-ea"/>
                          <a:ea typeface="+mj-ea"/>
                        </a:rPr>
                        <a:t>・事務労働者の失業者約６～７万人に対し、</a:t>
                      </a:r>
                      <a:r>
                        <a:rPr kumimoji="1" lang="en-US" altLang="ja-JP" sz="1050" b="0" dirty="0" smtClean="0">
                          <a:solidFill>
                            <a:schemeClr val="tx1"/>
                          </a:solidFill>
                          <a:latin typeface="+mj-ea"/>
                          <a:ea typeface="+mj-ea"/>
                        </a:rPr>
                        <a:t>1,000</a:t>
                      </a:r>
                      <a:r>
                        <a:rPr kumimoji="1" lang="ja-JP" altLang="en-US" sz="1050" b="0" dirty="0" smtClean="0">
                          <a:solidFill>
                            <a:schemeClr val="tx1"/>
                          </a:solidFill>
                          <a:latin typeface="+mj-ea"/>
                          <a:ea typeface="+mj-ea"/>
                        </a:rPr>
                        <a:t>～</a:t>
                      </a:r>
                      <a:r>
                        <a:rPr kumimoji="1" lang="en-US" altLang="ja-JP" sz="1050" b="0" dirty="0" smtClean="0">
                          <a:solidFill>
                            <a:schemeClr val="tx1"/>
                          </a:solidFill>
                          <a:latin typeface="+mj-ea"/>
                          <a:ea typeface="+mj-ea"/>
                        </a:rPr>
                        <a:t>5,000</a:t>
                      </a:r>
                      <a:r>
                        <a:rPr kumimoji="1" lang="ja-JP" altLang="en-US" sz="1050" b="0" dirty="0" smtClean="0">
                          <a:solidFill>
                            <a:schemeClr val="tx1"/>
                          </a:solidFill>
                          <a:latin typeface="+mj-ea"/>
                          <a:ea typeface="+mj-ea"/>
                        </a:rPr>
                        <a:t>人に限定された。</a:t>
                      </a:r>
                      <a:endParaRPr kumimoji="1" lang="ja-JP" altLang="en-US" sz="105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sp>
        <p:nvSpPr>
          <p:cNvPr id="14" name="正方形/長方形 13"/>
          <p:cNvSpPr/>
          <p:nvPr/>
        </p:nvSpPr>
        <p:spPr>
          <a:xfrm>
            <a:off x="404664" y="7452320"/>
            <a:ext cx="5616624" cy="936104"/>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rPr>
              <a:t>失業救済事業も俸給生活者失業救済事業も、「惰民を養成する」ことを避けて、「仕事を与える」方策であり、すでに国際標準化していた失業保険制度・失業手当制度を拒否することによって採用された日本的対策であった。</a:t>
            </a:r>
            <a:r>
              <a:rPr lang="ja-JP" altLang="en-US" sz="1050" dirty="0" smtClean="0">
                <a:solidFill>
                  <a:schemeClr val="tx1"/>
                </a:solidFill>
              </a:rPr>
              <a:t>この方式の下では、与えるべき仕事の内容が見出しにくく、工場労働者ら一般労働者に対する対策は、実施される余地がなかった。</a:t>
            </a:r>
            <a:endParaRPr kumimoji="1" lang="ja-JP" altLang="en-US" sz="105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5"/>
          </p:nvPr>
        </p:nvSpPr>
        <p:spPr/>
        <p:txBody>
          <a:bodyPr/>
          <a:lstStyle/>
          <a:p>
            <a:fld id="{1AD93096-5B34-4342-9326-69289CEAE4C2}" type="slidenum">
              <a:rPr lang="en-US" altLang="ja-JP" smtClean="0"/>
              <a:pPr/>
              <a:t>8</a:t>
            </a:fld>
            <a:endParaRPr kumimoji="1" lang="ja-JP" altLang="en-US"/>
          </a:p>
        </p:txBody>
      </p:sp>
      <p:sp>
        <p:nvSpPr>
          <p:cNvPr id="5" name="正方形/長方形 4"/>
          <p:cNvSpPr/>
          <p:nvPr/>
        </p:nvSpPr>
        <p:spPr>
          <a:xfrm>
            <a:off x="476672" y="323528"/>
            <a:ext cx="1656184" cy="216024"/>
          </a:xfrm>
          <a:prstGeom prst="rect">
            <a:avLst/>
          </a:prstGeom>
          <a:solidFill>
            <a:schemeClr val="accent3">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rPr>
              <a:t>失業問題の歴史を追う④</a:t>
            </a:r>
            <a:endParaRPr kumimoji="1" lang="ja-JP" altLang="en-US" sz="1050" dirty="0">
              <a:solidFill>
                <a:schemeClr val="tx1"/>
              </a:solidFill>
            </a:endParaRPr>
          </a:p>
        </p:txBody>
      </p:sp>
      <p:sp>
        <p:nvSpPr>
          <p:cNvPr id="6" name="正方形/長方形 5"/>
          <p:cNvSpPr/>
          <p:nvPr/>
        </p:nvSpPr>
        <p:spPr>
          <a:xfrm>
            <a:off x="2060848" y="323528"/>
            <a:ext cx="30243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latin typeface="ＭＳ Ｐゴシック" pitchFamily="50" charset="-128"/>
                <a:ea typeface="ＭＳ Ｐゴシック" pitchFamily="50" charset="-128"/>
              </a:rPr>
              <a:t>－農業恐慌の深刻さと救農土木事業</a:t>
            </a:r>
            <a:r>
              <a:rPr kumimoji="1" lang="ja-JP" altLang="en-US" sz="1050" dirty="0" smtClean="0">
                <a:solidFill>
                  <a:schemeClr val="tx1"/>
                </a:solidFill>
                <a:latin typeface="ＭＳ Ｐゴシック" pitchFamily="50" charset="-128"/>
                <a:ea typeface="ＭＳ Ｐゴシック" pitchFamily="50" charset="-128"/>
              </a:rPr>
              <a:t>－</a:t>
            </a:r>
            <a:endParaRPr kumimoji="1" lang="ja-JP" altLang="en-US" sz="1050" dirty="0">
              <a:solidFill>
                <a:schemeClr val="tx1"/>
              </a:solidFill>
              <a:latin typeface="ＭＳ Ｐゴシック" pitchFamily="50" charset="-128"/>
              <a:ea typeface="ＭＳ Ｐゴシック" pitchFamily="50" charset="-128"/>
            </a:endParaRPr>
          </a:p>
        </p:txBody>
      </p:sp>
      <p:sp>
        <p:nvSpPr>
          <p:cNvPr id="8" name="正方形/長方形 7"/>
          <p:cNvSpPr/>
          <p:nvPr/>
        </p:nvSpPr>
        <p:spPr>
          <a:xfrm>
            <a:off x="3789040" y="611560"/>
            <a:ext cx="2664296" cy="3744416"/>
          </a:xfrm>
          <a:prstGeom prst="rect">
            <a:avLst/>
          </a:prstGeom>
          <a:no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dirty="0" smtClean="0">
                <a:solidFill>
                  <a:schemeClr val="tx1"/>
                </a:solidFill>
                <a:latin typeface="+mj-ea"/>
                <a:ea typeface="+mj-ea"/>
                <a:sym typeface="Wingdings"/>
              </a:rPr>
              <a:t></a:t>
            </a:r>
            <a:r>
              <a:rPr lang="ja-JP" altLang="en-US" sz="1050" dirty="0" smtClean="0">
                <a:solidFill>
                  <a:schemeClr val="tx1"/>
                </a:solidFill>
                <a:latin typeface="+mj-ea"/>
                <a:ea typeface="+mj-ea"/>
              </a:rPr>
              <a:t>民政党内閣</a:t>
            </a:r>
            <a:r>
              <a:rPr lang="en-US" altLang="ja-JP" sz="1050" dirty="0" smtClean="0">
                <a:solidFill>
                  <a:schemeClr val="tx1"/>
                </a:solidFill>
                <a:latin typeface="+mj-ea"/>
                <a:ea typeface="+mj-ea"/>
              </a:rPr>
              <a:t>(1930</a:t>
            </a:r>
            <a:r>
              <a:rPr lang="ja-JP" altLang="en-US" sz="1050" dirty="0" smtClean="0">
                <a:solidFill>
                  <a:schemeClr val="tx1"/>
                </a:solidFill>
                <a:latin typeface="+mj-ea"/>
                <a:ea typeface="+mj-ea"/>
              </a:rPr>
              <a:t>～</a:t>
            </a:r>
            <a:r>
              <a:rPr lang="en-US" altLang="ja-JP" sz="1050" dirty="0" smtClean="0">
                <a:solidFill>
                  <a:schemeClr val="tx1"/>
                </a:solidFill>
                <a:latin typeface="+mj-ea"/>
                <a:ea typeface="+mj-ea"/>
              </a:rPr>
              <a:t>31</a:t>
            </a:r>
            <a:r>
              <a:rPr lang="ja-JP" altLang="en-US" sz="1050" dirty="0" smtClean="0">
                <a:solidFill>
                  <a:schemeClr val="tx1"/>
                </a:solidFill>
                <a:latin typeface="+mj-ea"/>
                <a:ea typeface="+mj-ea"/>
              </a:rPr>
              <a:t>）－デフレ政策</a:t>
            </a:r>
            <a:endParaRPr lang="en-US" altLang="ja-JP" sz="1050" dirty="0" smtClean="0">
              <a:solidFill>
                <a:schemeClr val="tx1"/>
              </a:solidFill>
              <a:latin typeface="+mj-ea"/>
              <a:ea typeface="+mj-ea"/>
            </a:endParaRPr>
          </a:p>
          <a:p>
            <a:pPr>
              <a:lnSpc>
                <a:spcPts val="1200"/>
              </a:lnSpc>
              <a:defRPr/>
            </a:pPr>
            <a:r>
              <a:rPr lang="ja-JP" altLang="en-US" sz="1050" dirty="0" smtClean="0">
                <a:solidFill>
                  <a:schemeClr val="tx1"/>
                </a:solidFill>
                <a:latin typeface="+mj-ea"/>
                <a:ea typeface="+mj-ea"/>
              </a:rPr>
              <a:t>世界恐慌と重なり、「昭和恐慌」と呼ばれる厳しい経済不振を引き起こす。</a:t>
            </a:r>
            <a:endParaRPr lang="en-US" altLang="ja-JP" sz="1050" dirty="0" smtClean="0">
              <a:solidFill>
                <a:schemeClr val="tx1"/>
              </a:solidFill>
              <a:latin typeface="+mj-ea"/>
              <a:ea typeface="+mj-ea"/>
            </a:endParaRPr>
          </a:p>
          <a:p>
            <a:pPr>
              <a:lnSpc>
                <a:spcPts val="1200"/>
              </a:lnSpc>
              <a:defRPr/>
            </a:pPr>
            <a:r>
              <a:rPr lang="ja-JP" altLang="en-US" sz="1050" dirty="0" smtClean="0">
                <a:solidFill>
                  <a:schemeClr val="tx1"/>
                </a:solidFill>
                <a:latin typeface="+mj-ea"/>
                <a:ea typeface="+mj-ea"/>
              </a:rPr>
              <a:t>倒産の増加、失業問題の深刻化が前代未聞の状況となり、政治不信が加速度的に進行した。恐慌が長期化した。</a:t>
            </a:r>
            <a:endParaRPr lang="en-US" altLang="ja-JP" sz="1050" dirty="0" smtClean="0">
              <a:solidFill>
                <a:schemeClr val="tx1"/>
              </a:solidFill>
              <a:latin typeface="+mj-ea"/>
              <a:ea typeface="+mj-ea"/>
            </a:endParaRPr>
          </a:p>
          <a:p>
            <a:pPr>
              <a:lnSpc>
                <a:spcPts val="1200"/>
              </a:lnSpc>
              <a:defRPr/>
            </a:pPr>
            <a:r>
              <a:rPr lang="ja-JP" altLang="en-US" sz="1050" dirty="0" smtClean="0">
                <a:solidFill>
                  <a:schemeClr val="tx1"/>
                </a:solidFill>
                <a:latin typeface="+mj-ea"/>
                <a:ea typeface="+mj-ea"/>
              </a:rPr>
              <a:t>満州事変（</a:t>
            </a:r>
            <a:r>
              <a:rPr lang="en-US" altLang="ja-JP" sz="1050" dirty="0" smtClean="0">
                <a:solidFill>
                  <a:schemeClr val="tx1"/>
                </a:solidFill>
                <a:latin typeface="+mj-ea"/>
                <a:ea typeface="+mj-ea"/>
              </a:rPr>
              <a:t>31.9</a:t>
            </a:r>
            <a:r>
              <a:rPr lang="ja-JP" altLang="en-US" sz="1050" dirty="0" smtClean="0">
                <a:solidFill>
                  <a:schemeClr val="tx1"/>
                </a:solidFill>
                <a:latin typeface="+mj-ea"/>
                <a:ea typeface="+mj-ea"/>
              </a:rPr>
              <a:t>）→軍事費の急増を強制。緊縮財政の継続を不可能とした。</a:t>
            </a:r>
            <a:endParaRPr lang="en-US" altLang="ja-JP" sz="1050" dirty="0" smtClean="0">
              <a:solidFill>
                <a:schemeClr val="tx1"/>
              </a:solidFill>
              <a:latin typeface="+mj-ea"/>
              <a:ea typeface="+mj-ea"/>
            </a:endParaRPr>
          </a:p>
          <a:p>
            <a:pPr>
              <a:lnSpc>
                <a:spcPts val="1200"/>
              </a:lnSpc>
            </a:pPr>
            <a:endParaRPr lang="en-US" altLang="ja-JP" sz="1050" dirty="0" smtClean="0">
              <a:solidFill>
                <a:schemeClr val="tx1"/>
              </a:solidFill>
              <a:latin typeface="+mj-ea"/>
              <a:ea typeface="+mj-ea"/>
            </a:endParaRPr>
          </a:p>
          <a:p>
            <a:pPr>
              <a:lnSpc>
                <a:spcPts val="1200"/>
              </a:lnSpc>
            </a:pPr>
            <a:r>
              <a:rPr lang="ja-JP" altLang="en-US" sz="1050" dirty="0" smtClean="0">
                <a:solidFill>
                  <a:schemeClr val="tx1"/>
                </a:solidFill>
                <a:latin typeface="+mj-ea"/>
                <a:sym typeface="Wingdings"/>
              </a:rPr>
              <a:t> </a:t>
            </a:r>
            <a:r>
              <a:rPr lang="ja-JP" altLang="en-US" sz="1050" dirty="0" smtClean="0">
                <a:solidFill>
                  <a:schemeClr val="tx1"/>
                </a:solidFill>
                <a:latin typeface="+mj-ea"/>
                <a:ea typeface="+mj-ea"/>
              </a:rPr>
              <a:t>政友会内閣</a:t>
            </a:r>
            <a:r>
              <a:rPr lang="en-US" altLang="ja-JP" sz="1050" dirty="0" smtClean="0">
                <a:solidFill>
                  <a:schemeClr val="tx1"/>
                </a:solidFill>
                <a:latin typeface="+mj-ea"/>
                <a:ea typeface="+mj-ea"/>
              </a:rPr>
              <a:t>(1931.12)</a:t>
            </a:r>
            <a:r>
              <a:rPr lang="ja-JP" altLang="en-US" sz="1050" dirty="0" smtClean="0">
                <a:solidFill>
                  <a:schemeClr val="tx1"/>
                </a:solidFill>
                <a:latin typeface="+mj-ea"/>
                <a:ea typeface="+mj-ea"/>
              </a:rPr>
              <a:t>－高橋是清蔵相の積極政策</a:t>
            </a:r>
            <a:endParaRPr lang="en-US" altLang="ja-JP" sz="1050" dirty="0" smtClean="0">
              <a:solidFill>
                <a:schemeClr val="tx1"/>
              </a:solidFill>
              <a:latin typeface="+mj-ea"/>
              <a:ea typeface="+mj-ea"/>
            </a:endParaRPr>
          </a:p>
          <a:p>
            <a:pPr>
              <a:lnSpc>
                <a:spcPts val="1200"/>
              </a:lnSpc>
            </a:pPr>
            <a:r>
              <a:rPr lang="ja-JP" altLang="en-US" sz="1050" dirty="0" smtClean="0">
                <a:solidFill>
                  <a:schemeClr val="tx1"/>
                </a:solidFill>
                <a:latin typeface="+mj-ea"/>
                <a:ea typeface="+mj-ea"/>
              </a:rPr>
              <a:t>・金本位制－円安→輸出急増の条件となった。</a:t>
            </a:r>
            <a:r>
              <a:rPr lang="en-US" altLang="ja-JP" sz="1050" dirty="0" smtClean="0">
                <a:solidFill>
                  <a:schemeClr val="tx1"/>
                </a:solidFill>
                <a:latin typeface="+mj-ea"/>
                <a:ea typeface="+mj-ea"/>
              </a:rPr>
              <a:t>1㌦2</a:t>
            </a:r>
            <a:r>
              <a:rPr lang="ja-JP" altLang="en-US" sz="1050" dirty="0" smtClean="0">
                <a:solidFill>
                  <a:schemeClr val="tx1"/>
                </a:solidFill>
                <a:latin typeface="+mj-ea"/>
                <a:ea typeface="+mj-ea"/>
              </a:rPr>
              <a:t>円→</a:t>
            </a:r>
            <a:r>
              <a:rPr lang="en-US" altLang="ja-JP" sz="1050" dirty="0" smtClean="0">
                <a:solidFill>
                  <a:schemeClr val="tx1"/>
                </a:solidFill>
                <a:latin typeface="+mj-ea"/>
                <a:ea typeface="+mj-ea"/>
              </a:rPr>
              <a:t>1㌦5</a:t>
            </a:r>
            <a:r>
              <a:rPr lang="ja-JP" altLang="en-US" sz="1050" dirty="0" smtClean="0">
                <a:solidFill>
                  <a:schemeClr val="tx1"/>
                </a:solidFill>
                <a:latin typeface="+mj-ea"/>
                <a:ea typeface="+mj-ea"/>
              </a:rPr>
              <a:t>円</a:t>
            </a:r>
            <a:r>
              <a:rPr lang="en-US" altLang="ja-JP" sz="1050" dirty="0" smtClean="0">
                <a:solidFill>
                  <a:schemeClr val="tx1"/>
                </a:solidFill>
                <a:latin typeface="+mj-ea"/>
                <a:ea typeface="+mj-ea"/>
              </a:rPr>
              <a:t>(1㌦3.30</a:t>
            </a:r>
            <a:r>
              <a:rPr lang="ja-JP" altLang="en-US" sz="1050" dirty="0" smtClean="0">
                <a:solidFill>
                  <a:schemeClr val="tx1"/>
                </a:solidFill>
                <a:latin typeface="+mj-ea"/>
                <a:ea typeface="+mj-ea"/>
              </a:rPr>
              <a:t>円前後で推移</a:t>
            </a:r>
            <a:r>
              <a:rPr lang="en-US" altLang="ja-JP" sz="1050" dirty="0" smtClean="0">
                <a:solidFill>
                  <a:schemeClr val="tx1"/>
                </a:solidFill>
                <a:latin typeface="+mj-ea"/>
                <a:ea typeface="+mj-ea"/>
              </a:rPr>
              <a:t>)</a:t>
            </a:r>
          </a:p>
          <a:p>
            <a:pPr>
              <a:lnSpc>
                <a:spcPts val="1200"/>
              </a:lnSpc>
            </a:pPr>
            <a:r>
              <a:rPr lang="ja-JP" altLang="en-US" sz="1050" dirty="0" smtClean="0">
                <a:solidFill>
                  <a:schemeClr val="tx1"/>
                </a:solidFill>
                <a:latin typeface="+mj-ea"/>
                <a:ea typeface="+mj-ea"/>
              </a:rPr>
              <a:t>・赤字国債の日銀引き受け方式の採用で軍事産業、公共事業が拡大した。</a:t>
            </a:r>
            <a:endParaRPr lang="en-US" altLang="ja-JP" sz="1050" dirty="0" smtClean="0">
              <a:solidFill>
                <a:schemeClr val="tx1"/>
              </a:solidFill>
              <a:latin typeface="+mj-ea"/>
              <a:ea typeface="+mj-ea"/>
            </a:endParaRPr>
          </a:p>
          <a:p>
            <a:pPr>
              <a:lnSpc>
                <a:spcPts val="1200"/>
              </a:lnSpc>
            </a:pPr>
            <a:endParaRPr lang="en-US" altLang="ja-JP" sz="1050" dirty="0" smtClean="0">
              <a:solidFill>
                <a:schemeClr val="tx1"/>
              </a:solidFill>
              <a:latin typeface="+mj-ea"/>
              <a:ea typeface="+mj-ea"/>
            </a:endParaRPr>
          </a:p>
          <a:p>
            <a:pPr>
              <a:lnSpc>
                <a:spcPts val="1200"/>
              </a:lnSpc>
            </a:pPr>
            <a:r>
              <a:rPr lang="ja-JP" altLang="en-US" sz="1050" dirty="0" smtClean="0">
                <a:solidFill>
                  <a:schemeClr val="tx1"/>
                </a:solidFill>
                <a:latin typeface="+mj-ea"/>
                <a:sym typeface="Wingdings"/>
              </a:rPr>
              <a:t> </a:t>
            </a:r>
            <a:r>
              <a:rPr lang="ja-JP" altLang="en-US" sz="1050" dirty="0" smtClean="0">
                <a:solidFill>
                  <a:schemeClr val="tx1"/>
                </a:solidFill>
                <a:latin typeface="+mj-ea"/>
                <a:ea typeface="+mj-ea"/>
              </a:rPr>
              <a:t>輸出増と軍事工業化で景気回復とそのマイナス面</a:t>
            </a:r>
            <a:endParaRPr lang="en-US" altLang="ja-JP" sz="1050" dirty="0" smtClean="0">
              <a:solidFill>
                <a:schemeClr val="tx1"/>
              </a:solidFill>
              <a:latin typeface="+mj-ea"/>
              <a:ea typeface="+mj-ea"/>
            </a:endParaRPr>
          </a:p>
          <a:p>
            <a:pPr>
              <a:lnSpc>
                <a:spcPts val="1200"/>
              </a:lnSpc>
            </a:pPr>
            <a:r>
              <a:rPr lang="ja-JP" altLang="en-US" sz="1050" dirty="0" smtClean="0">
                <a:solidFill>
                  <a:schemeClr val="tx1"/>
                </a:solidFill>
                <a:latin typeface="+mj-ea"/>
                <a:ea typeface="+mj-ea"/>
              </a:rPr>
              <a:t>①外資借入の負担増</a:t>
            </a:r>
            <a:endParaRPr lang="en-US" altLang="ja-JP" sz="1050" dirty="0" smtClean="0">
              <a:solidFill>
                <a:schemeClr val="tx1"/>
              </a:solidFill>
              <a:latin typeface="+mj-ea"/>
              <a:ea typeface="+mj-ea"/>
            </a:endParaRPr>
          </a:p>
          <a:p>
            <a:pPr>
              <a:lnSpc>
                <a:spcPts val="1200"/>
              </a:lnSpc>
            </a:pPr>
            <a:r>
              <a:rPr lang="ja-JP" altLang="en-US" sz="1050" dirty="0" smtClean="0">
                <a:solidFill>
                  <a:schemeClr val="tx1"/>
                </a:solidFill>
                <a:latin typeface="+mj-ea"/>
                <a:ea typeface="+mj-ea"/>
              </a:rPr>
              <a:t>②諸国が輸入規制の対抗策をとる。「ソーシャルダンピング</a:t>
            </a:r>
            <a:r>
              <a:rPr lang="en-US" altLang="ja-JP" sz="1050" dirty="0" smtClean="0">
                <a:solidFill>
                  <a:schemeClr val="tx1"/>
                </a:solidFill>
                <a:latin typeface="+mj-ea"/>
                <a:ea typeface="+mj-ea"/>
              </a:rPr>
              <a:t>｣</a:t>
            </a:r>
            <a:r>
              <a:rPr lang="ja-JP" altLang="en-US" sz="1050" dirty="0" smtClean="0">
                <a:solidFill>
                  <a:schemeClr val="tx1"/>
                </a:solidFill>
                <a:latin typeface="+mj-ea"/>
                <a:ea typeface="+mj-ea"/>
              </a:rPr>
              <a:t>批判が展開される。</a:t>
            </a:r>
            <a:endParaRPr lang="en-US" altLang="ja-JP" sz="1050" dirty="0" smtClean="0">
              <a:solidFill>
                <a:schemeClr val="tx1"/>
              </a:solidFill>
              <a:latin typeface="+mj-ea"/>
              <a:ea typeface="+mj-ea"/>
            </a:endParaRPr>
          </a:p>
          <a:p>
            <a:pPr>
              <a:lnSpc>
                <a:spcPts val="1200"/>
              </a:lnSpc>
            </a:pPr>
            <a:r>
              <a:rPr lang="ja-JP" altLang="en-US" sz="1050" dirty="0" smtClean="0">
                <a:solidFill>
                  <a:schemeClr val="tx1"/>
                </a:solidFill>
                <a:latin typeface="+mj-ea"/>
                <a:ea typeface="+mj-ea"/>
              </a:rPr>
              <a:t>③潤沢な軍事費の提供。</a:t>
            </a:r>
            <a:endParaRPr lang="en-US" altLang="ja-JP" sz="1050" dirty="0" smtClean="0">
              <a:solidFill>
                <a:schemeClr val="tx1"/>
              </a:solidFill>
              <a:latin typeface="+mj-ea"/>
              <a:ea typeface="+mj-ea"/>
            </a:endParaRPr>
          </a:p>
          <a:p>
            <a:pPr>
              <a:lnSpc>
                <a:spcPts val="1200"/>
              </a:lnSpc>
            </a:pPr>
            <a:endParaRPr lang="en-US" altLang="ja-JP" sz="1050" dirty="0" smtClean="0">
              <a:solidFill>
                <a:schemeClr val="tx1"/>
              </a:solidFill>
              <a:latin typeface="+mj-ea"/>
              <a:ea typeface="+mj-ea"/>
            </a:endParaRPr>
          </a:p>
        </p:txBody>
      </p:sp>
      <p:sp>
        <p:nvSpPr>
          <p:cNvPr id="9" name="正方形/長方形 8"/>
          <p:cNvSpPr/>
          <p:nvPr/>
        </p:nvSpPr>
        <p:spPr>
          <a:xfrm>
            <a:off x="332656" y="683568"/>
            <a:ext cx="3312368" cy="36724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latin typeface="+mj-ea"/>
                <a:sym typeface="Wingdings"/>
              </a:rPr>
              <a:t></a:t>
            </a:r>
            <a:r>
              <a:rPr kumimoji="1" lang="ja-JP" altLang="en-US" sz="1050" dirty="0" smtClean="0">
                <a:solidFill>
                  <a:schemeClr val="tx1"/>
                </a:solidFill>
                <a:latin typeface="+mj-ea"/>
                <a:ea typeface="+mj-ea"/>
              </a:rPr>
              <a:t>昭和恐慌下で失業問題が深刻化した。同時に</a:t>
            </a:r>
            <a:r>
              <a:rPr lang="ja-JP" altLang="en-US" sz="1050" dirty="0" smtClean="0">
                <a:solidFill>
                  <a:schemeClr val="tx1"/>
                </a:solidFill>
                <a:latin typeface="+mj-ea"/>
                <a:ea typeface="+mj-ea"/>
              </a:rPr>
              <a:t>日本全体でみれば、それ以上に農民の貧困が著しかった。</a:t>
            </a:r>
            <a:endParaRPr kumimoji="1" lang="en-US" altLang="ja-JP" sz="1050" dirty="0" smtClean="0">
              <a:solidFill>
                <a:schemeClr val="tx1"/>
              </a:solidFill>
              <a:latin typeface="+mj-ea"/>
              <a:ea typeface="+mj-ea"/>
            </a:endParaRPr>
          </a:p>
          <a:p>
            <a:r>
              <a:rPr lang="ja-JP" altLang="en-US" sz="1050" dirty="0" smtClean="0">
                <a:solidFill>
                  <a:schemeClr val="tx1"/>
                </a:solidFill>
                <a:latin typeface="+mj-ea"/>
                <a:ea typeface="+mj-ea"/>
              </a:rPr>
              <a:t>・生糸→アメリカへの輸出急落。価格半減以下に。</a:t>
            </a:r>
            <a:endParaRPr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・米価→国民の購買力がなく、農産物価格の惨落。</a:t>
            </a:r>
            <a:endParaRPr kumimoji="1" lang="en-US" altLang="ja-JP" sz="1050" dirty="0" smtClean="0">
              <a:solidFill>
                <a:schemeClr val="tx1"/>
              </a:solidFill>
              <a:latin typeface="+mj-ea"/>
              <a:ea typeface="+mj-ea"/>
            </a:endParaRPr>
          </a:p>
          <a:p>
            <a:r>
              <a:rPr lang="ja-JP" altLang="en-US" sz="1050" dirty="0" smtClean="0">
                <a:solidFill>
                  <a:schemeClr val="tx1"/>
                </a:solidFill>
                <a:latin typeface="+mj-ea"/>
                <a:ea typeface="+mj-ea"/>
              </a:rPr>
              <a:t>　 </a:t>
            </a:r>
            <a:r>
              <a:rPr kumimoji="1" lang="ja-JP" altLang="en-US" sz="1050" dirty="0" smtClean="0">
                <a:solidFill>
                  <a:schemeClr val="tx1"/>
                </a:solidFill>
                <a:latin typeface="+mj-ea"/>
                <a:ea typeface="+mj-ea"/>
              </a:rPr>
              <a:t>政府の無策に対し、「血盟団」事件、要人暗殺</a:t>
            </a:r>
            <a:r>
              <a:rPr kumimoji="1" lang="en-US" altLang="ja-JP" sz="1050" dirty="0" smtClean="0">
                <a:solidFill>
                  <a:schemeClr val="tx1"/>
                </a:solidFill>
                <a:latin typeface="+mj-ea"/>
                <a:ea typeface="+mj-ea"/>
              </a:rPr>
              <a:t>(5.15)</a:t>
            </a:r>
            <a:r>
              <a:rPr kumimoji="1" lang="ja-JP" altLang="en-US" sz="1050" dirty="0" smtClean="0">
                <a:solidFill>
                  <a:schemeClr val="tx1"/>
                </a:solidFill>
                <a:latin typeface="+mj-ea"/>
                <a:ea typeface="+mj-ea"/>
              </a:rPr>
              <a:t>が起きた。</a:t>
            </a:r>
            <a:endParaRPr kumimoji="1" lang="en-US" altLang="ja-JP" sz="1050" dirty="0" smtClean="0">
              <a:solidFill>
                <a:schemeClr val="tx1"/>
              </a:solidFill>
              <a:latin typeface="+mj-ea"/>
              <a:ea typeface="+mj-ea"/>
            </a:endParaRPr>
          </a:p>
          <a:p>
            <a:endParaRPr lang="en-US" altLang="ja-JP" sz="1050" dirty="0" smtClean="0">
              <a:solidFill>
                <a:schemeClr val="tx1"/>
              </a:solidFill>
              <a:latin typeface="+mj-ea"/>
              <a:ea typeface="+mj-ea"/>
            </a:endParaRPr>
          </a:p>
          <a:p>
            <a:r>
              <a:rPr lang="ja-JP" altLang="en-US" sz="1050" dirty="0" smtClean="0">
                <a:solidFill>
                  <a:schemeClr val="tx1"/>
                </a:solidFill>
                <a:latin typeface="+mj-ea"/>
                <a:sym typeface="Wingdings"/>
              </a:rPr>
              <a:t> </a:t>
            </a:r>
            <a:r>
              <a:rPr lang="ja-JP" altLang="en-US" sz="1050" dirty="0" smtClean="0">
                <a:solidFill>
                  <a:schemeClr val="tx1"/>
                </a:solidFill>
                <a:latin typeface="+mn-ea"/>
              </a:rPr>
              <a:t>即効的な効果のある賃金散布策がとられた。</a:t>
            </a:r>
            <a:endParaRPr lang="en-US" altLang="ja-JP" sz="1050" dirty="0" smtClean="0">
              <a:solidFill>
                <a:schemeClr val="tx1"/>
              </a:solidFill>
              <a:latin typeface="ＭＳ Ｐゴシック" pitchFamily="50" charset="-128"/>
              <a:ea typeface="ＭＳ Ｐゴシック" pitchFamily="50" charset="-128"/>
            </a:endParaRPr>
          </a:p>
          <a:p>
            <a:r>
              <a:rPr lang="ja-JP" altLang="en-US" sz="1050" dirty="0" smtClean="0">
                <a:solidFill>
                  <a:schemeClr val="tx1"/>
                </a:solidFill>
                <a:latin typeface="+mj-ea"/>
                <a:ea typeface="+mj-ea"/>
              </a:rPr>
              <a:t>救農土木事業の実施</a:t>
            </a:r>
            <a:r>
              <a:rPr lang="en-US" altLang="ja-JP" sz="1050" dirty="0" smtClean="0">
                <a:solidFill>
                  <a:schemeClr val="tx1"/>
                </a:solidFill>
                <a:latin typeface="+mj-ea"/>
                <a:ea typeface="+mj-ea"/>
              </a:rPr>
              <a:t>(1932</a:t>
            </a:r>
            <a:r>
              <a:rPr lang="ja-JP" altLang="en-US" sz="1050" dirty="0" smtClean="0">
                <a:solidFill>
                  <a:schemeClr val="tx1"/>
                </a:solidFill>
                <a:latin typeface="+mj-ea"/>
                <a:ea typeface="+mj-ea"/>
              </a:rPr>
              <a:t>年～</a:t>
            </a:r>
            <a:r>
              <a:rPr lang="en-US" altLang="ja-JP" sz="1050" dirty="0" smtClean="0">
                <a:solidFill>
                  <a:schemeClr val="tx1"/>
                </a:solidFill>
                <a:latin typeface="+mj-ea"/>
                <a:ea typeface="+mj-ea"/>
              </a:rPr>
              <a:t>34</a:t>
            </a:r>
            <a:r>
              <a:rPr lang="ja-JP" altLang="en-US" sz="1050" dirty="0" smtClean="0">
                <a:solidFill>
                  <a:schemeClr val="tx1"/>
                </a:solidFill>
                <a:latin typeface="+mj-ea"/>
                <a:ea typeface="+mj-ea"/>
              </a:rPr>
              <a:t>年の</a:t>
            </a:r>
            <a:r>
              <a:rPr lang="en-US" altLang="ja-JP" sz="1050" dirty="0" smtClean="0">
                <a:solidFill>
                  <a:schemeClr val="tx1"/>
                </a:solidFill>
                <a:latin typeface="+mj-ea"/>
                <a:ea typeface="+mj-ea"/>
              </a:rPr>
              <a:t>3</a:t>
            </a:r>
            <a:r>
              <a:rPr lang="ja-JP" altLang="en-US" sz="1050" dirty="0" smtClean="0">
                <a:solidFill>
                  <a:schemeClr val="tx1"/>
                </a:solidFill>
                <a:latin typeface="+mj-ea"/>
                <a:ea typeface="+mj-ea"/>
              </a:rPr>
              <a:t>年間</a:t>
            </a:r>
            <a:r>
              <a:rPr lang="en-US" altLang="ja-JP" sz="1050" dirty="0" smtClean="0">
                <a:solidFill>
                  <a:schemeClr val="tx1"/>
                </a:solidFill>
                <a:latin typeface="+mj-ea"/>
                <a:ea typeface="+mj-ea"/>
              </a:rPr>
              <a:t>)</a:t>
            </a:r>
          </a:p>
          <a:p>
            <a:r>
              <a:rPr lang="ja-JP" altLang="en-US" sz="1050" dirty="0" smtClean="0">
                <a:solidFill>
                  <a:schemeClr val="tx1"/>
                </a:solidFill>
                <a:latin typeface="+mj-ea"/>
                <a:ea typeface="+mj-ea"/>
              </a:rPr>
              <a:t>・道路工事などの公共事業の実施。</a:t>
            </a:r>
            <a:endParaRPr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・失業者救済事業の農村版。全国で実施。</a:t>
            </a:r>
            <a:endParaRPr kumimoji="1" lang="en-US" altLang="ja-JP" sz="1050" dirty="0" smtClean="0">
              <a:solidFill>
                <a:schemeClr val="tx1"/>
              </a:solidFill>
              <a:latin typeface="+mj-ea"/>
              <a:ea typeface="+mj-ea"/>
            </a:endParaRPr>
          </a:p>
          <a:p>
            <a:r>
              <a:rPr lang="ja-JP" altLang="en-US" sz="1050" dirty="0" smtClean="0">
                <a:solidFill>
                  <a:schemeClr val="tx1"/>
                </a:solidFill>
                <a:latin typeface="+mj-ea"/>
                <a:ea typeface="+mj-ea"/>
              </a:rPr>
              <a:t>・市町村が就労日数など実情に応じ、自由に決めた。</a:t>
            </a:r>
            <a:endParaRPr lang="en-US" altLang="ja-JP" sz="1050" dirty="0" smtClean="0">
              <a:solidFill>
                <a:schemeClr val="tx1"/>
              </a:solidFill>
              <a:latin typeface="+mj-ea"/>
              <a:ea typeface="+mj-ea"/>
            </a:endParaRPr>
          </a:p>
          <a:p>
            <a:endParaRPr lang="en-US" altLang="ja-JP" sz="1050" dirty="0" smtClean="0">
              <a:solidFill>
                <a:schemeClr val="tx1"/>
              </a:solidFill>
              <a:latin typeface="+mj-ea"/>
              <a:ea typeface="+mj-ea"/>
            </a:endParaRPr>
          </a:p>
          <a:p>
            <a:r>
              <a:rPr lang="ja-JP" altLang="en-US" sz="1050" dirty="0" smtClean="0">
                <a:solidFill>
                  <a:schemeClr val="tx1"/>
                </a:solidFill>
                <a:latin typeface="+mj-ea"/>
                <a:sym typeface="Wingdings"/>
              </a:rPr>
              <a:t>これは</a:t>
            </a:r>
            <a:r>
              <a:rPr lang="ja-JP" altLang="en-US" sz="1050" dirty="0" smtClean="0">
                <a:solidFill>
                  <a:schemeClr val="tx1"/>
                </a:solidFill>
                <a:latin typeface="+mj-ea"/>
                <a:ea typeface="+mj-ea"/>
              </a:rPr>
              <a:t>国際的な農業恐慌に対する経験とは異なっている。</a:t>
            </a:r>
            <a:endParaRPr lang="en-US" altLang="ja-JP" sz="1050" dirty="0" smtClean="0">
              <a:solidFill>
                <a:schemeClr val="tx1"/>
              </a:solidFill>
              <a:latin typeface="+mj-ea"/>
              <a:ea typeface="+mj-ea"/>
            </a:endParaRPr>
          </a:p>
          <a:p>
            <a:r>
              <a:rPr lang="ja-JP" altLang="en-US" sz="1050" dirty="0" smtClean="0">
                <a:solidFill>
                  <a:schemeClr val="tx1"/>
                </a:solidFill>
                <a:latin typeface="+mj-ea"/>
                <a:ea typeface="+mj-ea"/>
              </a:rPr>
              <a:t>・協同組合組織の強化</a:t>
            </a:r>
            <a:endParaRPr lang="en-US" altLang="ja-JP" sz="1050" dirty="0" smtClean="0">
              <a:solidFill>
                <a:schemeClr val="tx1"/>
              </a:solidFill>
              <a:latin typeface="+mj-ea"/>
              <a:ea typeface="+mj-ea"/>
            </a:endParaRPr>
          </a:p>
          <a:p>
            <a:r>
              <a:rPr lang="ja-JP" altLang="en-US" sz="1050" dirty="0" smtClean="0">
                <a:solidFill>
                  <a:schemeClr val="tx1"/>
                </a:solidFill>
                <a:latin typeface="+mj-ea"/>
                <a:ea typeface="+mj-ea"/>
              </a:rPr>
              <a:t>・農民負債の整理を含む農業金融の改善</a:t>
            </a:r>
            <a:endParaRPr lang="en-US" altLang="ja-JP" sz="1050" dirty="0" smtClean="0">
              <a:solidFill>
                <a:schemeClr val="tx1"/>
              </a:solidFill>
              <a:latin typeface="+mj-ea"/>
              <a:ea typeface="+mj-ea"/>
            </a:endParaRPr>
          </a:p>
          <a:p>
            <a:r>
              <a:rPr lang="ja-JP" altLang="en-US" sz="1050" dirty="0" smtClean="0">
                <a:solidFill>
                  <a:schemeClr val="tx1"/>
                </a:solidFill>
                <a:latin typeface="+mj-ea"/>
                <a:ea typeface="+mj-ea"/>
              </a:rPr>
              <a:t>・農産物価格政策の本格化</a:t>
            </a:r>
            <a:endParaRPr lang="en-US" altLang="ja-JP" sz="1050" dirty="0" smtClean="0">
              <a:solidFill>
                <a:schemeClr val="tx1"/>
              </a:solidFill>
              <a:latin typeface="+mj-ea"/>
              <a:ea typeface="+mj-ea"/>
            </a:endParaRPr>
          </a:p>
          <a:p>
            <a:endParaRPr kumimoji="1" lang="en-US" altLang="ja-JP" sz="1050" dirty="0" smtClean="0">
              <a:solidFill>
                <a:schemeClr val="tx1"/>
              </a:solidFill>
              <a:latin typeface="+mj-ea"/>
              <a:ea typeface="+mj-ea"/>
            </a:endParaRPr>
          </a:p>
          <a:p>
            <a:r>
              <a:rPr lang="ja-JP" altLang="en-US" sz="1050" dirty="0" smtClean="0">
                <a:solidFill>
                  <a:schemeClr val="tx1"/>
                </a:solidFill>
                <a:latin typeface="+mj-ea"/>
                <a:sym typeface="Wingdings"/>
              </a:rPr>
              <a:t></a:t>
            </a:r>
            <a:r>
              <a:rPr lang="ja-JP" altLang="en-US" sz="1050" dirty="0" smtClean="0">
                <a:solidFill>
                  <a:schemeClr val="tx1"/>
                </a:solidFill>
                <a:latin typeface="+mj-ea"/>
                <a:ea typeface="+mj-ea"/>
              </a:rPr>
              <a:t>どの村も価格の低落に対し「勤倹貯蓄」で対応した</a:t>
            </a:r>
            <a:endParaRPr lang="en-US" altLang="ja-JP" sz="1050" dirty="0" smtClean="0">
              <a:solidFill>
                <a:schemeClr val="tx1"/>
              </a:solidFill>
              <a:latin typeface="+mj-ea"/>
              <a:ea typeface="+mj-ea"/>
            </a:endParaRPr>
          </a:p>
          <a:p>
            <a:r>
              <a:rPr lang="ja-JP" altLang="en-US" sz="1050" dirty="0" smtClean="0">
                <a:solidFill>
                  <a:schemeClr val="tx1"/>
                </a:solidFill>
                <a:latin typeface="+mj-ea"/>
                <a:ea typeface="+mj-ea"/>
              </a:rPr>
              <a:t>・労働を増やし</a:t>
            </a:r>
            <a:endParaRPr lang="en-US" altLang="ja-JP" sz="1050" dirty="0" smtClean="0">
              <a:solidFill>
                <a:schemeClr val="tx1"/>
              </a:solidFill>
              <a:latin typeface="+mj-ea"/>
              <a:ea typeface="+mj-ea"/>
            </a:endParaRPr>
          </a:p>
          <a:p>
            <a:r>
              <a:rPr lang="ja-JP" altLang="en-US" sz="1050" dirty="0" smtClean="0">
                <a:solidFill>
                  <a:schemeClr val="tx1"/>
                </a:solidFill>
                <a:latin typeface="+mj-ea"/>
                <a:ea typeface="+mj-ea"/>
              </a:rPr>
              <a:t>・消費を倹約し</a:t>
            </a:r>
            <a:endParaRPr lang="en-US" altLang="ja-JP" sz="1050" dirty="0" smtClean="0">
              <a:solidFill>
                <a:schemeClr val="tx1"/>
              </a:solidFill>
              <a:latin typeface="+mj-ea"/>
              <a:ea typeface="+mj-ea"/>
            </a:endParaRPr>
          </a:p>
          <a:p>
            <a:r>
              <a:rPr lang="ja-JP" altLang="en-US" sz="1050" dirty="0" smtClean="0">
                <a:solidFill>
                  <a:schemeClr val="tx1"/>
                </a:solidFill>
                <a:latin typeface="+mj-ea"/>
                <a:ea typeface="+mj-ea"/>
              </a:rPr>
              <a:t>・貯蓄をする</a:t>
            </a:r>
            <a:endParaRPr kumimoji="1" lang="en-US" altLang="ja-JP" sz="1050" dirty="0" smtClean="0">
              <a:solidFill>
                <a:schemeClr val="tx1"/>
              </a:solidFill>
              <a:latin typeface="+mj-ea"/>
              <a:ea typeface="+mj-ea"/>
            </a:endParaRPr>
          </a:p>
        </p:txBody>
      </p:sp>
      <p:sp>
        <p:nvSpPr>
          <p:cNvPr id="11" name="正方形/長方形 10"/>
          <p:cNvSpPr/>
          <p:nvPr/>
        </p:nvSpPr>
        <p:spPr>
          <a:xfrm>
            <a:off x="332656" y="4355976"/>
            <a:ext cx="6120680" cy="15841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mn-ea"/>
              </a:rPr>
              <a:t>景気回復と失業者救済事業の縮小</a:t>
            </a:r>
            <a:endParaRPr kumimoji="1" lang="en-US" altLang="ja-JP" sz="1050" dirty="0" smtClean="0">
              <a:solidFill>
                <a:schemeClr val="tx1"/>
              </a:solidFill>
              <a:latin typeface="+mn-ea"/>
            </a:endParaRPr>
          </a:p>
          <a:p>
            <a:r>
              <a:rPr lang="ja-JP" altLang="en-US" sz="1050" dirty="0" smtClean="0">
                <a:solidFill>
                  <a:schemeClr val="tx1"/>
                </a:solidFill>
                <a:latin typeface="+mn-ea"/>
              </a:rPr>
              <a:t>●</a:t>
            </a:r>
            <a:r>
              <a:rPr lang="en-US" altLang="ja-JP" sz="1050" dirty="0" smtClean="0">
                <a:solidFill>
                  <a:schemeClr val="tx1"/>
                </a:solidFill>
                <a:latin typeface="+mn-ea"/>
              </a:rPr>
              <a:t>1932</a:t>
            </a:r>
            <a:r>
              <a:rPr lang="ja-JP" altLang="en-US" sz="1050" dirty="0" smtClean="0">
                <a:solidFill>
                  <a:schemeClr val="tx1"/>
                </a:solidFill>
                <a:latin typeface="+mn-ea"/>
              </a:rPr>
              <a:t>～</a:t>
            </a:r>
            <a:r>
              <a:rPr lang="en-US" altLang="ja-JP" sz="1050" dirty="0" smtClean="0">
                <a:solidFill>
                  <a:schemeClr val="tx1"/>
                </a:solidFill>
                <a:latin typeface="+mn-ea"/>
              </a:rPr>
              <a:t>34</a:t>
            </a:r>
            <a:r>
              <a:rPr lang="ja-JP" altLang="en-US" sz="1050" dirty="0" smtClean="0">
                <a:solidFill>
                  <a:schemeClr val="tx1"/>
                </a:solidFill>
                <a:latin typeface="+mn-ea"/>
              </a:rPr>
              <a:t>年には、失業救済事業と救農土木事業が並行的に実視された。</a:t>
            </a:r>
            <a:r>
              <a:rPr kumimoji="1" lang="en-US" altLang="ja-JP" sz="1050" dirty="0" smtClean="0">
                <a:solidFill>
                  <a:schemeClr val="tx1"/>
                </a:solidFill>
                <a:latin typeface="+mn-ea"/>
              </a:rPr>
              <a:t>1932</a:t>
            </a:r>
            <a:r>
              <a:rPr kumimoji="1" lang="ja-JP" altLang="en-US" sz="1050" dirty="0" smtClean="0">
                <a:solidFill>
                  <a:schemeClr val="tx1"/>
                </a:solidFill>
                <a:latin typeface="+mn-ea"/>
              </a:rPr>
              <a:t>年以降も賃金上昇も雇用者増ともなっていない</a:t>
            </a:r>
            <a:r>
              <a:rPr lang="ja-JP" altLang="en-US" sz="1050" dirty="0" smtClean="0">
                <a:solidFill>
                  <a:schemeClr val="tx1"/>
                </a:solidFill>
                <a:latin typeface="+mn-ea"/>
              </a:rPr>
              <a:t>。企業は、賃上げなしに雇用増加ができた。</a:t>
            </a:r>
            <a:endParaRPr lang="en-US" altLang="ja-JP" sz="1050" dirty="0" smtClean="0">
              <a:solidFill>
                <a:schemeClr val="tx1"/>
              </a:solidFill>
              <a:latin typeface="+mn-ea"/>
            </a:endParaRPr>
          </a:p>
          <a:p>
            <a:r>
              <a:rPr kumimoji="1" lang="ja-JP" altLang="en-US" sz="1050" dirty="0" smtClean="0">
                <a:solidFill>
                  <a:schemeClr val="tx1"/>
                </a:solidFill>
                <a:latin typeface="+mn-ea"/>
              </a:rPr>
              <a:t>・昭和恐慌下で失業者が「滞留」していた。</a:t>
            </a:r>
            <a:endParaRPr kumimoji="1" lang="en-US" altLang="ja-JP" sz="1050" dirty="0" smtClean="0">
              <a:solidFill>
                <a:schemeClr val="tx1"/>
              </a:solidFill>
              <a:latin typeface="+mn-ea"/>
            </a:endParaRPr>
          </a:p>
          <a:p>
            <a:r>
              <a:rPr lang="ja-JP" altLang="en-US" sz="1050" dirty="0" smtClean="0">
                <a:solidFill>
                  <a:schemeClr val="tx1"/>
                </a:solidFill>
                <a:latin typeface="+mn-ea"/>
              </a:rPr>
              <a:t>・農家のニ三男ようやく現れた雇用機会に殺到した。</a:t>
            </a:r>
            <a:endParaRPr lang="en-US" altLang="ja-JP" sz="1050" dirty="0" smtClean="0">
              <a:solidFill>
                <a:schemeClr val="tx1"/>
              </a:solidFill>
              <a:latin typeface="+mn-ea"/>
            </a:endParaRPr>
          </a:p>
          <a:p>
            <a:r>
              <a:rPr kumimoji="1" lang="ja-JP" altLang="en-US" sz="1050" dirty="0" smtClean="0">
                <a:solidFill>
                  <a:schemeClr val="tx1"/>
                </a:solidFill>
                <a:latin typeface="+mn-ea"/>
              </a:rPr>
              <a:t>・企業は若年者を「臨時工」として採用した。</a:t>
            </a:r>
            <a:endParaRPr kumimoji="1" lang="en-US" altLang="ja-JP" sz="1050" dirty="0" smtClean="0">
              <a:solidFill>
                <a:schemeClr val="tx1"/>
              </a:solidFill>
              <a:latin typeface="+mn-ea"/>
            </a:endParaRPr>
          </a:p>
          <a:p>
            <a:r>
              <a:rPr lang="ja-JP" altLang="en-US" sz="1050" dirty="0" smtClean="0">
                <a:solidFill>
                  <a:schemeClr val="tx1"/>
                </a:solidFill>
                <a:latin typeface="+mn-ea"/>
              </a:rPr>
              <a:t>●</a:t>
            </a:r>
            <a:r>
              <a:rPr lang="en-US" altLang="ja-JP" sz="1050" dirty="0" smtClean="0">
                <a:solidFill>
                  <a:schemeClr val="tx1"/>
                </a:solidFill>
                <a:latin typeface="+mn-ea"/>
              </a:rPr>
              <a:t>1937</a:t>
            </a:r>
            <a:r>
              <a:rPr lang="ja-JP" altLang="en-US" sz="1050" dirty="0" smtClean="0">
                <a:solidFill>
                  <a:schemeClr val="tx1"/>
                </a:solidFill>
                <a:latin typeface="+mn-ea"/>
              </a:rPr>
              <a:t>年前後には、ほぼ完全雇用に近い状態になっていた。</a:t>
            </a:r>
            <a:endParaRPr lang="en-US" altLang="ja-JP" sz="1050" dirty="0" smtClean="0">
              <a:solidFill>
                <a:schemeClr val="tx1"/>
              </a:solidFill>
              <a:latin typeface="+mn-ea"/>
            </a:endParaRPr>
          </a:p>
          <a:p>
            <a:r>
              <a:rPr kumimoji="1" lang="ja-JP" altLang="en-US" sz="1050" dirty="0" smtClean="0">
                <a:solidFill>
                  <a:schemeClr val="tx1"/>
                </a:solidFill>
                <a:latin typeface="+mn-ea"/>
              </a:rPr>
              <a:t>●中高等教育を終了した人びとが、一応の安定した職を得られるようになるのは、戦時経済下である。それは、</a:t>
            </a:r>
            <a:r>
              <a:rPr lang="ja-JP" altLang="en-US" sz="1050" dirty="0" smtClean="0">
                <a:solidFill>
                  <a:schemeClr val="tx1"/>
                </a:solidFill>
                <a:latin typeface="+mn-ea"/>
              </a:rPr>
              <a:t>植民地の経済建設が進むことによった。</a:t>
            </a:r>
            <a:endParaRPr lang="en-US" altLang="ja-JP" sz="1050" dirty="0" smtClean="0">
              <a:solidFill>
                <a:schemeClr val="tx1"/>
              </a:solidFill>
              <a:latin typeface="+mn-ea"/>
            </a:endParaRPr>
          </a:p>
        </p:txBody>
      </p:sp>
      <p:sp>
        <p:nvSpPr>
          <p:cNvPr id="10" name="正方形/長方形 9"/>
          <p:cNvSpPr/>
          <p:nvPr/>
        </p:nvSpPr>
        <p:spPr>
          <a:xfrm>
            <a:off x="548680" y="6012160"/>
            <a:ext cx="1728192" cy="21602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latin typeface="+mj-ea"/>
                <a:ea typeface="+mj-ea"/>
              </a:rPr>
              <a:t>失業問題の歴史を追う⑤</a:t>
            </a:r>
            <a:endParaRPr kumimoji="1" lang="ja-JP" altLang="en-US" sz="1050" dirty="0">
              <a:solidFill>
                <a:schemeClr val="tx1"/>
              </a:solidFill>
              <a:latin typeface="ＭＳ Ｐゴシック" pitchFamily="50" charset="-128"/>
              <a:ea typeface="ＭＳ Ｐゴシック" pitchFamily="50" charset="-128"/>
            </a:endParaRPr>
          </a:p>
        </p:txBody>
      </p:sp>
      <p:graphicFrame>
        <p:nvGraphicFramePr>
          <p:cNvPr id="12" name="表 11"/>
          <p:cNvGraphicFramePr>
            <a:graphicFrameLocks noGrp="1"/>
          </p:cNvGraphicFramePr>
          <p:nvPr/>
        </p:nvGraphicFramePr>
        <p:xfrm>
          <a:off x="476672" y="6300192"/>
          <a:ext cx="5688632" cy="1755636"/>
        </p:xfrm>
        <a:graphic>
          <a:graphicData uri="http://schemas.openxmlformats.org/drawingml/2006/table">
            <a:tbl>
              <a:tblPr firstRow="1" bandRow="1">
                <a:tableStyleId>{5C22544A-7EE6-4342-B048-85BDC9FD1C3A}</a:tableStyleId>
              </a:tblPr>
              <a:tblGrid>
                <a:gridCol w="369272"/>
                <a:gridCol w="5319360"/>
              </a:tblGrid>
              <a:tr h="864096">
                <a:tc>
                  <a:txBody>
                    <a:bodyPr/>
                    <a:lstStyle/>
                    <a:p>
                      <a:pPr algn="ctr"/>
                      <a:r>
                        <a:rPr kumimoji="1" lang="ja-JP" altLang="en-US" sz="1050" b="0" dirty="0" smtClean="0">
                          <a:solidFill>
                            <a:schemeClr val="tx1"/>
                          </a:solidFill>
                          <a:latin typeface="+mj-ea"/>
                          <a:ea typeface="+mj-ea"/>
                        </a:rPr>
                        <a:t>日中戦争</a:t>
                      </a:r>
                      <a:endParaRPr kumimoji="1" lang="ja-JP" altLang="en-US" sz="1050" b="0" dirty="0">
                        <a:solidFill>
                          <a:schemeClr val="tx1"/>
                        </a:solidFill>
                        <a:latin typeface="+mj-ea"/>
                        <a:ea typeface="+mj-ea"/>
                      </a:endParaRPr>
                    </a:p>
                  </a:txBody>
                  <a:tcPr vert="eaVert">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mj-ea"/>
                          <a:ea typeface="+mj-ea"/>
                        </a:rPr>
                        <a:t>日中戦争（</a:t>
                      </a:r>
                      <a:r>
                        <a:rPr kumimoji="1" lang="en-US" altLang="ja-JP" sz="1050" b="0" dirty="0" smtClean="0">
                          <a:solidFill>
                            <a:schemeClr val="tx1"/>
                          </a:solidFill>
                          <a:latin typeface="+mj-ea"/>
                          <a:ea typeface="+mj-ea"/>
                        </a:rPr>
                        <a:t>1937</a:t>
                      </a:r>
                      <a:r>
                        <a:rPr kumimoji="1" lang="ja-JP" altLang="en-US" sz="1050" b="0" dirty="0" smtClean="0">
                          <a:solidFill>
                            <a:schemeClr val="tx1"/>
                          </a:solidFill>
                          <a:latin typeface="+mj-ea"/>
                          <a:ea typeface="+mj-ea"/>
                        </a:rPr>
                        <a:t>年）は、兵力動員数が急増し、軍需経済化が本格化し、労働力は過剰から不足に変化した。しかし、失業問題は存在した。「不急不要」部門</a:t>
                      </a:r>
                      <a:r>
                        <a:rPr kumimoji="1" lang="en-US" altLang="ja-JP" sz="1050" b="0" dirty="0" smtClean="0">
                          <a:solidFill>
                            <a:schemeClr val="tx1"/>
                          </a:solidFill>
                          <a:latin typeface="+mj-ea"/>
                          <a:ea typeface="+mj-ea"/>
                        </a:rPr>
                        <a:t>(</a:t>
                      </a:r>
                      <a:r>
                        <a:rPr kumimoji="1" lang="ja-JP" altLang="en-US" sz="1050" b="0" dirty="0" smtClean="0">
                          <a:solidFill>
                            <a:schemeClr val="tx1"/>
                          </a:solidFill>
                          <a:latin typeface="+mj-ea"/>
                          <a:ea typeface="+mj-ea"/>
                        </a:rPr>
                        <a:t>商業、消費財産業</a:t>
                      </a:r>
                      <a:r>
                        <a:rPr kumimoji="1" lang="en-US" altLang="ja-JP" sz="1050" b="0" dirty="0" smtClean="0">
                          <a:solidFill>
                            <a:schemeClr val="tx1"/>
                          </a:solidFill>
                          <a:latin typeface="+mj-ea"/>
                          <a:ea typeface="+mj-ea"/>
                        </a:rPr>
                        <a:t>)</a:t>
                      </a:r>
                      <a:r>
                        <a:rPr kumimoji="1" lang="ja-JP" altLang="en-US" sz="1050" b="0" dirty="0" smtClean="0">
                          <a:solidFill>
                            <a:schemeClr val="tx1"/>
                          </a:solidFill>
                          <a:latin typeface="+mj-ea"/>
                          <a:ea typeface="+mj-ea"/>
                        </a:rPr>
                        <a:t>の企業整理により、経営者・被雇用者の大量失業が発生した。従来の失業救済事業では対応策として不適切だった。</a:t>
                      </a:r>
                      <a:endParaRPr kumimoji="1" lang="en-US" altLang="ja-JP" sz="1050" b="0" dirty="0" smtClean="0">
                        <a:solidFill>
                          <a:schemeClr val="tx1"/>
                        </a:solidFill>
                        <a:latin typeface="+mj-ea"/>
                        <a:ea typeface="+mj-ea"/>
                      </a:endParaRPr>
                    </a:p>
                    <a:p>
                      <a:r>
                        <a:rPr kumimoji="1" lang="en-US" altLang="ja-JP" sz="1050" b="0" dirty="0" smtClean="0">
                          <a:solidFill>
                            <a:schemeClr val="tx1"/>
                          </a:solidFill>
                          <a:latin typeface="+mj-ea"/>
                          <a:ea typeface="+mj-ea"/>
                        </a:rPr>
                        <a:t>1938</a:t>
                      </a:r>
                      <a:r>
                        <a:rPr kumimoji="1" lang="ja-JP" altLang="en-US" sz="1050" b="0" dirty="0" smtClean="0">
                          <a:solidFill>
                            <a:schemeClr val="tx1"/>
                          </a:solidFill>
                          <a:latin typeface="+mj-ea"/>
                          <a:ea typeface="+mj-ea"/>
                        </a:rPr>
                        <a:t>年、厚生省の「失業対策部」が設置された。</a:t>
                      </a:r>
                      <a:endParaRPr kumimoji="1" lang="ja-JP" altLang="en-US" sz="105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r h="864096">
                <a:tc>
                  <a:txBody>
                    <a:bodyPr/>
                    <a:lstStyle/>
                    <a:p>
                      <a:pPr algn="ctr"/>
                      <a:r>
                        <a:rPr kumimoji="1" lang="ja-JP" altLang="en-US" sz="1050" dirty="0" smtClean="0">
                          <a:latin typeface="+mj-ea"/>
                          <a:ea typeface="+mj-ea"/>
                        </a:rPr>
                        <a:t>太平洋戦争</a:t>
                      </a:r>
                      <a:endParaRPr kumimoji="1" lang="ja-JP" altLang="en-US" sz="1050" dirty="0">
                        <a:latin typeface="+mj-ea"/>
                        <a:ea typeface="+mj-ea"/>
                      </a:endParaRPr>
                    </a:p>
                  </a:txBody>
                  <a:tcPr vert="eaVert">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r>
                        <a:rPr kumimoji="1" lang="en-US" altLang="ja-JP" sz="1050" dirty="0" smtClean="0">
                          <a:latin typeface="+mj-ea"/>
                          <a:ea typeface="+mj-ea"/>
                        </a:rPr>
                        <a:t>20</a:t>
                      </a:r>
                      <a:r>
                        <a:rPr kumimoji="1" lang="ja-JP" altLang="en-US" sz="1050" dirty="0" smtClean="0">
                          <a:latin typeface="+mj-ea"/>
                          <a:ea typeface="+mj-ea"/>
                        </a:rPr>
                        <a:t>～</a:t>
                      </a:r>
                      <a:r>
                        <a:rPr kumimoji="1" lang="en-US" altLang="ja-JP" sz="1050" dirty="0" smtClean="0">
                          <a:latin typeface="+mj-ea"/>
                          <a:ea typeface="+mj-ea"/>
                        </a:rPr>
                        <a:t>30</a:t>
                      </a:r>
                      <a:r>
                        <a:rPr kumimoji="1" lang="ja-JP" altLang="en-US" sz="1050" dirty="0" smtClean="0">
                          <a:latin typeface="+mj-ea"/>
                          <a:ea typeface="+mj-ea"/>
                        </a:rPr>
                        <a:t>代の男子は根こそぎ兵力に動員された。すっぽり脱落したかたちは女子、学生生徒、高齢者の退職先送りで補われた。</a:t>
                      </a:r>
                      <a:endParaRPr kumimoji="1" lang="en-US" altLang="ja-JP" sz="1050" dirty="0" smtClean="0">
                        <a:latin typeface="+mj-ea"/>
                        <a:ea typeface="+mj-ea"/>
                      </a:endParaRPr>
                    </a:p>
                    <a:p>
                      <a:r>
                        <a:rPr kumimoji="1" lang="ja-JP" altLang="en-US" sz="1050" dirty="0" smtClean="0">
                          <a:latin typeface="+mj-ea"/>
                          <a:ea typeface="+mj-ea"/>
                        </a:rPr>
                        <a:t>人手不足が継続し、失業問題はいったんは解消された。それは、自分の希望も経験も考慮されない戦時期特有の労働義務体制下での変則的な完全雇用にすぎなかった。</a:t>
                      </a:r>
                      <a:endParaRPr kumimoji="1" lang="ja-JP" altLang="en-US" sz="1050" dirty="0">
                        <a:latin typeface="+mj-ea"/>
                        <a:ea typeface="+mj-ea"/>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bl>
          </a:graphicData>
        </a:graphic>
      </p:graphicFrame>
      <p:sp>
        <p:nvSpPr>
          <p:cNvPr id="13" name="正方形/長方形 12"/>
          <p:cNvSpPr/>
          <p:nvPr/>
        </p:nvSpPr>
        <p:spPr>
          <a:xfrm>
            <a:off x="476672" y="8100392"/>
            <a:ext cx="5688632" cy="720080"/>
          </a:xfrm>
          <a:prstGeom prst="rect">
            <a:avLst/>
          </a:prstGeom>
          <a:no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solidFill>
                <a:latin typeface="+mn-ea"/>
              </a:rPr>
              <a:t>・「失業問題を最終的に解消したものは失業対策ではなく戦争であった」</a:t>
            </a:r>
            <a:endParaRPr lang="en-US" altLang="ja-JP" sz="1050" dirty="0" smtClean="0">
              <a:solidFill>
                <a:schemeClr val="tx1"/>
              </a:solidFill>
              <a:latin typeface="+mn-ea"/>
            </a:endParaRPr>
          </a:p>
          <a:p>
            <a:r>
              <a:rPr lang="ja-JP" altLang="en-US" sz="1050" dirty="0" smtClean="0">
                <a:solidFill>
                  <a:schemeClr val="tx1"/>
                </a:solidFill>
                <a:latin typeface="+mn-ea"/>
              </a:rPr>
              <a:t>・失業者救済事業に失業者として残されたものは、中高齢者が滞留した。←民間の労働市場では通用しない労働能率の低い者という失業救済事業に対する批判が表面化するようになった。</a:t>
            </a:r>
            <a:endParaRPr kumimoji="1" lang="ja-JP" altLang="en-US" dirty="0"/>
          </a:p>
        </p:txBody>
      </p:sp>
      <p:sp>
        <p:nvSpPr>
          <p:cNvPr id="14" name="正方形/長方形 13"/>
          <p:cNvSpPr/>
          <p:nvPr/>
        </p:nvSpPr>
        <p:spPr>
          <a:xfrm>
            <a:off x="2132856" y="5868144"/>
            <a:ext cx="223224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ＭＳ Ｐゴシック" pitchFamily="50" charset="-128"/>
                <a:ea typeface="ＭＳ Ｐゴシック" pitchFamily="50" charset="-128"/>
              </a:rPr>
              <a:t>　</a:t>
            </a:r>
            <a:r>
              <a:rPr lang="ja-JP" altLang="en-US" sz="1050" dirty="0" smtClean="0">
                <a:solidFill>
                  <a:schemeClr val="tx1"/>
                </a:solidFill>
                <a:latin typeface="ＭＳ Ｐゴシック" pitchFamily="50" charset="-128"/>
                <a:ea typeface="ＭＳ Ｐゴシック" pitchFamily="50" charset="-128"/>
              </a:rPr>
              <a:t>－戦時期の</a:t>
            </a:r>
            <a:r>
              <a:rPr lang="ja-JP" altLang="en-US" sz="1050" smtClean="0">
                <a:solidFill>
                  <a:schemeClr val="tx1"/>
                </a:solidFill>
                <a:latin typeface="ＭＳ Ｐゴシック" pitchFamily="50" charset="-128"/>
                <a:ea typeface="ＭＳ Ｐゴシック" pitchFamily="50" charset="-128"/>
              </a:rPr>
              <a:t>失業問題－</a:t>
            </a:r>
            <a:endParaRPr kumimoji="1" lang="ja-JP" altLang="en-US" sz="105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5"/>
          </p:nvPr>
        </p:nvSpPr>
        <p:spPr/>
        <p:txBody>
          <a:bodyPr/>
          <a:lstStyle/>
          <a:p>
            <a:fld id="{1AD93096-5B34-4342-9326-69289CEAE4C2}" type="slidenum">
              <a:rPr lang="en-US" altLang="ja-JP" smtClean="0"/>
              <a:pPr/>
              <a:t>9</a:t>
            </a:fld>
            <a:endParaRPr kumimoji="1" lang="ja-JP" altLang="en-US"/>
          </a:p>
        </p:txBody>
      </p:sp>
      <p:sp>
        <p:nvSpPr>
          <p:cNvPr id="6" name="角丸四角形 5"/>
          <p:cNvSpPr/>
          <p:nvPr/>
        </p:nvSpPr>
        <p:spPr>
          <a:xfrm>
            <a:off x="332656" y="395536"/>
            <a:ext cx="6120680" cy="720080"/>
          </a:xfrm>
          <a:prstGeom prst="roundRect">
            <a:avLst/>
          </a:prstGeom>
          <a:no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rPr>
              <a:t>1920</a:t>
            </a:r>
            <a:r>
              <a:rPr kumimoji="1" lang="ja-JP" altLang="en-US" sz="1050" dirty="0" smtClean="0">
                <a:solidFill>
                  <a:schemeClr val="tx1"/>
                </a:solidFill>
              </a:rPr>
              <a:t>年代以降、とくに昭和恐慌前後の時期には、将来不安と結びついて失業問題についての世論の関心は極めて高く、新聞でも雑誌でも失業の原因・対策に関する種々の議論が報道され、その解決のためのさまざまな構想うが取上げられていた。それは、現実の失業対策が極めて限定的であったことと好対照をなしている。</a:t>
            </a:r>
            <a:endParaRPr kumimoji="1" lang="ja-JP" altLang="en-US" sz="1050" dirty="0">
              <a:solidFill>
                <a:schemeClr val="tx1"/>
              </a:solidFill>
            </a:endParaRPr>
          </a:p>
        </p:txBody>
      </p:sp>
      <p:graphicFrame>
        <p:nvGraphicFramePr>
          <p:cNvPr id="7" name="表 6"/>
          <p:cNvGraphicFramePr>
            <a:graphicFrameLocks noGrp="1"/>
          </p:cNvGraphicFramePr>
          <p:nvPr/>
        </p:nvGraphicFramePr>
        <p:xfrm>
          <a:off x="332656" y="1763688"/>
          <a:ext cx="6120680" cy="5994400"/>
        </p:xfrm>
        <a:graphic>
          <a:graphicData uri="http://schemas.openxmlformats.org/drawingml/2006/table">
            <a:tbl>
              <a:tblPr firstRow="1" bandRow="1">
                <a:tableStyleId>{5C22544A-7EE6-4342-B048-85BDC9FD1C3A}</a:tableStyleId>
              </a:tblPr>
              <a:tblGrid>
                <a:gridCol w="2064808"/>
                <a:gridCol w="4055872"/>
              </a:tblGrid>
              <a:tr h="370840">
                <a:tc>
                  <a:txBody>
                    <a:bodyPr/>
                    <a:lstStyle/>
                    <a:p>
                      <a:r>
                        <a:rPr kumimoji="1" lang="ja-JP" altLang="en-US" sz="1050" b="0" dirty="0" smtClean="0">
                          <a:solidFill>
                            <a:schemeClr val="tx1"/>
                          </a:solidFill>
                          <a:latin typeface="+mj-ea"/>
                          <a:ea typeface="+mj-ea"/>
                        </a:rPr>
                        <a:t>内務省社会局</a:t>
                      </a:r>
                      <a:r>
                        <a:rPr kumimoji="1" lang="en-US" altLang="ja-JP" sz="1050" b="0" dirty="0" smtClean="0">
                          <a:solidFill>
                            <a:schemeClr val="tx1"/>
                          </a:solidFill>
                          <a:latin typeface="+mj-ea"/>
                          <a:ea typeface="+mj-ea"/>
                        </a:rPr>
                        <a:t>(1920.8)</a:t>
                      </a:r>
                      <a:r>
                        <a:rPr kumimoji="1" lang="ja-JP" altLang="en-US" sz="1050" b="0" dirty="0" smtClean="0">
                          <a:solidFill>
                            <a:schemeClr val="tx1"/>
                          </a:solidFill>
                          <a:latin typeface="+mj-ea"/>
                          <a:ea typeface="+mj-ea"/>
                        </a:rPr>
                        <a:t>の失業問題の認識</a:t>
                      </a:r>
                      <a:endParaRPr kumimoji="1" lang="ja-JP" altLang="en-US" sz="1050" b="0" dirty="0">
                        <a:solidFill>
                          <a:schemeClr val="tx1"/>
                        </a:solidFill>
                        <a:latin typeface="+mj-ea"/>
                        <a:ea typeface="+mj-ea"/>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50" b="0" dirty="0" smtClean="0">
                          <a:solidFill>
                            <a:schemeClr val="tx1"/>
                          </a:solidFill>
                        </a:rPr>
                        <a:t>雇用政策の担い手は産業政策官庁の農商務省だった。</a:t>
                      </a:r>
                      <a:r>
                        <a:rPr kumimoji="1" lang="en-US" altLang="ja-JP" sz="1050" b="0" dirty="0" smtClean="0">
                          <a:solidFill>
                            <a:schemeClr val="tx1"/>
                          </a:solidFill>
                        </a:rPr>
                        <a:t>ILO</a:t>
                      </a:r>
                      <a:r>
                        <a:rPr kumimoji="1" lang="ja-JP" altLang="en-US" sz="1050" b="0" dirty="0" smtClean="0">
                          <a:solidFill>
                            <a:schemeClr val="tx1"/>
                          </a:solidFill>
                        </a:rPr>
                        <a:t>創立後は、内務省が労働行政を主導し、農商務省は要望を出す形となった。</a:t>
                      </a:r>
                      <a:endParaRPr kumimoji="1" lang="ja-JP" altLang="en-US" sz="1050" b="0" dirty="0">
                        <a:solidFill>
                          <a:schemeClr val="tx1"/>
                        </a:solidFill>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kumimoji="1" lang="ja-JP" altLang="en-US" sz="1050" b="0" dirty="0" smtClean="0"/>
                        <a:t>①日本の労使関係は、家族的・温情的な関係が強い。解雇を避ける傾向が強い。</a:t>
                      </a:r>
                      <a:endParaRPr kumimoji="1" lang="ja-JP" altLang="en-US" sz="1050" b="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6">
                  <a:txBody>
                    <a:bodyPr/>
                    <a:lstStyle/>
                    <a:p>
                      <a:endParaRPr kumimoji="1" lang="en-US" altLang="ja-JP" sz="1050" dirty="0" smtClean="0"/>
                    </a:p>
                    <a:p>
                      <a:endParaRPr kumimoji="1" lang="en-US" altLang="ja-JP" sz="1050" dirty="0" smtClean="0"/>
                    </a:p>
                    <a:p>
                      <a:r>
                        <a:rPr kumimoji="1" lang="en-US" altLang="ja-JP" sz="1050" dirty="0" smtClean="0"/>
                        <a:t>1920</a:t>
                      </a:r>
                      <a:r>
                        <a:rPr kumimoji="1" lang="ja-JP" altLang="en-US" sz="1050" dirty="0" smtClean="0"/>
                        <a:t>年代前半期－失業保険制度を構想－</a:t>
                      </a:r>
                      <a:endParaRPr kumimoji="1" lang="en-US" altLang="ja-JP" sz="1050" dirty="0" smtClean="0"/>
                    </a:p>
                    <a:p>
                      <a:r>
                        <a:rPr kumimoji="1" lang="ja-JP" altLang="en-US" sz="1050" dirty="0" smtClean="0"/>
                        <a:t>国際労働機関の中で欧州諸国と同等の立場を確保しつつ、実質的な政策規模を小さくするため、女子労働者や事務職員、賃金の高い労働者を除外した制度を構想した。</a:t>
                      </a:r>
                      <a:endParaRPr kumimoji="1" lang="en-US" altLang="ja-JP" sz="1050" dirty="0" smtClean="0"/>
                    </a:p>
                    <a:p>
                      <a:endParaRPr kumimoji="1" lang="en-US" altLang="ja-JP" sz="1050" dirty="0" smtClean="0"/>
                    </a:p>
                    <a:p>
                      <a:r>
                        <a:rPr kumimoji="1" lang="ja-JP" altLang="en-US" sz="1050" dirty="0" smtClean="0"/>
                        <a:t>失業保険制度の構想は後退した。</a:t>
                      </a:r>
                      <a:endParaRPr kumimoji="1" lang="en-US" altLang="ja-JP" sz="1050" dirty="0" smtClean="0"/>
                    </a:p>
                    <a:p>
                      <a:r>
                        <a:rPr kumimoji="1" lang="ja-JP" altLang="en-US" sz="1050" dirty="0" smtClean="0"/>
                        <a:t>産業発展の担い手は実業家であり、彼らの同意を得ない施策は実視すべきではないという財界に対する親和性が強かった。</a:t>
                      </a:r>
                      <a:endParaRPr kumimoji="1" lang="en-US" altLang="ja-JP" sz="1050" dirty="0" smtClean="0"/>
                    </a:p>
                    <a:p>
                      <a:r>
                        <a:rPr kumimoji="1" lang="ja-JP" altLang="en-US" sz="1050" dirty="0" smtClean="0"/>
                        <a:t>理由①</a:t>
                      </a:r>
                      <a:endParaRPr kumimoji="1" lang="en-US" altLang="ja-JP" sz="1050" dirty="0" smtClean="0"/>
                    </a:p>
                    <a:p>
                      <a:r>
                        <a:rPr kumimoji="1" lang="ja-JP" altLang="en-US" sz="1050" dirty="0" smtClean="0"/>
                        <a:t>失業保険の制度化は、同時に二つの社会保険（健康保険制度－</a:t>
                      </a:r>
                      <a:r>
                        <a:rPr kumimoji="1" lang="en-US" altLang="ja-JP" sz="1050" dirty="0" smtClean="0"/>
                        <a:t>1922</a:t>
                      </a:r>
                      <a:r>
                        <a:rPr kumimoji="1" lang="ja-JP" altLang="en-US" sz="1050" dirty="0" smtClean="0"/>
                        <a:t>年は</a:t>
                      </a:r>
                      <a:r>
                        <a:rPr kumimoji="1" lang="en-US" altLang="ja-JP" sz="1050" dirty="0" smtClean="0"/>
                        <a:t>27</a:t>
                      </a:r>
                      <a:r>
                        <a:rPr kumimoji="1" lang="ja-JP" altLang="en-US" sz="1050" dirty="0" smtClean="0"/>
                        <a:t>年まで先送り）の発足となる。企業負担が急増する。</a:t>
                      </a:r>
                      <a:endParaRPr kumimoji="1" lang="en-US" altLang="ja-JP" sz="1050" dirty="0" smtClean="0"/>
                    </a:p>
                    <a:p>
                      <a:r>
                        <a:rPr kumimoji="1" lang="ja-JP" altLang="en-US" sz="1050" dirty="0" smtClean="0"/>
                        <a:t>理由②失業者の公共事業</a:t>
                      </a:r>
                      <a:r>
                        <a:rPr kumimoji="1" lang="en-US" altLang="ja-JP" sz="1050" dirty="0" smtClean="0"/>
                        <a:t>(</a:t>
                      </a:r>
                      <a:r>
                        <a:rPr kumimoji="1" lang="ja-JP" altLang="en-US" sz="1050" dirty="0" smtClean="0"/>
                        <a:t>失業救済事業</a:t>
                      </a:r>
                      <a:r>
                        <a:rPr kumimoji="1" lang="en-US" altLang="ja-JP" sz="1050" dirty="0" smtClean="0"/>
                        <a:t>)</a:t>
                      </a:r>
                      <a:r>
                        <a:rPr kumimoji="1" lang="ja-JP" altLang="en-US" sz="1050" dirty="0" smtClean="0"/>
                        <a:t>は、法制化を避け、予算措置による行政実務的事業とした。さしあたり、同事業の増減で対応し、新たな制度の採用に消極的となった。</a:t>
                      </a:r>
                      <a:endParaRPr kumimoji="1" lang="en-US" altLang="ja-JP" sz="1050" dirty="0" smtClean="0"/>
                    </a:p>
                    <a:p>
                      <a:endParaRPr kumimoji="1" lang="en-US" altLang="ja-JP" sz="1050" dirty="0" smtClean="0"/>
                    </a:p>
                    <a:p>
                      <a:r>
                        <a:rPr kumimoji="1" lang="ja-JP" altLang="en-US" sz="1050" dirty="0" smtClean="0"/>
                        <a:t>解雇手当の制度化を構想し、</a:t>
                      </a:r>
                      <a:r>
                        <a:rPr kumimoji="1" lang="en-US" altLang="ja-JP" sz="1050" dirty="0" smtClean="0"/>
                        <a:t>1936</a:t>
                      </a:r>
                      <a:r>
                        <a:rPr kumimoji="1" lang="ja-JP" altLang="en-US" sz="1050" dirty="0" smtClean="0"/>
                        <a:t>年に「退職積立金及び退職手当法」として成立。</a:t>
                      </a:r>
                      <a:endParaRPr kumimoji="1" lang="en-US" altLang="ja-JP" sz="1050" dirty="0" smtClean="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kumimoji="1" lang="ja-JP" altLang="en-US" sz="1050" dirty="0" smtClean="0"/>
                        <a:t>②失業すると相当数は親族に扶養されている。</a:t>
                      </a:r>
                      <a:endParaRPr kumimoji="1" lang="ja-JP" altLang="en-US" sz="105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sz="105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kumimoji="1" lang="ja-JP" altLang="en-US" sz="1050" dirty="0" smtClean="0"/>
                        <a:t>③欧州の失業対策の導入は適切でない。親族の果たしうる役割を国家が代位する必要もない。</a:t>
                      </a:r>
                      <a:endParaRPr kumimoji="1" lang="ja-JP" altLang="en-US" sz="105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sz="105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kumimoji="1" lang="ja-JP" altLang="en-US" sz="1050" dirty="0" smtClean="0"/>
                        <a:t>④傾向的には失業者が増大する。伝統的な扶養方式では支えられない事態の進行が予想される。</a:t>
                      </a:r>
                      <a:endParaRPr kumimoji="1" lang="ja-JP" altLang="en-US" sz="105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sz="105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kumimoji="1" lang="ja-JP" altLang="en-US" sz="1050" dirty="0" smtClean="0"/>
                        <a:t>⑤欧州を参考に、日本の実情に適合的な無理のない失業対策のしくみの整備が必要である。</a:t>
                      </a:r>
                      <a:endParaRPr kumimoji="1" lang="ja-JP" altLang="en-US" sz="105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sz="105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kumimoji="1" lang="ja-JP" altLang="en-US" sz="1050" dirty="0" smtClean="0"/>
                        <a:t>⑥国際標準からは大きく異ならない失業対策を採用する。国際協調上からも必要。資本家の理解を得ながら新たな対策を整備する。</a:t>
                      </a:r>
                      <a:endParaRPr kumimoji="1" lang="ja-JP" altLang="en-US" sz="105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sz="105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FF00"/>
                    </a:solidFill>
                  </a:tcPr>
                </a:tc>
              </a:tr>
              <a:tr h="370840">
                <a:tc>
                  <a:txBody>
                    <a:bodyPr/>
                    <a:lstStyle/>
                    <a:p>
                      <a:endParaRPr kumimoji="1" lang="ja-JP" altLang="en-US" sz="105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050" dirty="0" smtClean="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kumimoji="1" lang="ja-JP" altLang="en-US" sz="1050" dirty="0" smtClean="0"/>
                        <a:t>地方官僚とのズレ</a:t>
                      </a:r>
                      <a:endParaRPr kumimoji="1" lang="ja-JP" altLang="en-US" sz="105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050" dirty="0" smtClean="0"/>
                        <a:t>職業紹介事業、失業救済事業を問わず、社会局担当者が机上で立案した失業対策は、地方庁の担当係員の現場での苦労を通して実施された。</a:t>
                      </a:r>
                      <a:endParaRPr kumimoji="1" lang="en-US" altLang="ja-JP" sz="1050" dirty="0" smtClean="0"/>
                    </a:p>
                    <a:p>
                      <a:r>
                        <a:rPr kumimoji="1" lang="ja-JP" altLang="en-US" sz="1050" dirty="0" smtClean="0"/>
                        <a:t>・求人者の立場に立って求職者の前歴調査を正確にせよ</a:t>
                      </a:r>
                      <a:endParaRPr kumimoji="1" lang="en-US" altLang="ja-JP" sz="1050" dirty="0" smtClean="0"/>
                    </a:p>
                    <a:p>
                      <a:r>
                        <a:rPr kumimoji="1" lang="ja-JP" altLang="en-US" sz="1050" dirty="0" smtClean="0"/>
                        <a:t>・求職者の立場に立って労働条件を引き上げよ</a:t>
                      </a:r>
                      <a:endParaRPr kumimoji="1" lang="en-US" altLang="ja-JP" sz="1050" dirty="0" smtClean="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kumimoji="1" lang="ja-JP" altLang="en-US" sz="1050" dirty="0" smtClean="0"/>
                        <a:t>土木行政・都市行政の立場からの異論</a:t>
                      </a:r>
                      <a:endParaRPr kumimoji="1" lang="ja-JP" altLang="en-US" sz="105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r>
                        <a:rPr kumimoji="1" lang="ja-JP" altLang="en-US" sz="1050" dirty="0" smtClean="0"/>
                        <a:t>公共事業が機械力を使用せずに人力で実施することに強く反発した。</a:t>
                      </a:r>
                      <a:endParaRPr kumimoji="1" lang="en-US" altLang="ja-JP" sz="1050" dirty="0" smtClean="0"/>
                    </a:p>
                    <a:p>
                      <a:r>
                        <a:rPr kumimoji="1" lang="ja-JP" altLang="en-US" sz="1050" dirty="0" smtClean="0"/>
                        <a:t>大阪市長－「甚だしく不経済」「常時的失業者</a:t>
                      </a:r>
                      <a:r>
                        <a:rPr kumimoji="1" lang="en-US" altLang="ja-JP" sz="1050" dirty="0" smtClean="0"/>
                        <a:t>(</a:t>
                      </a:r>
                      <a:r>
                        <a:rPr kumimoji="1" lang="ja-JP" altLang="en-US" sz="1050" dirty="0" smtClean="0"/>
                        <a:t>日雇労働者）を一時的に救済するだけ。</a:t>
                      </a:r>
                      <a:endParaRPr kumimoji="1" lang="en-US" altLang="ja-JP" sz="1050" dirty="0" smtClean="0"/>
                    </a:p>
                    <a:p>
                      <a:r>
                        <a:rPr kumimoji="1" lang="ja-JP" altLang="en-US" sz="1050" dirty="0" smtClean="0"/>
                        <a:t>都市に就労機会を求める朝鮮人に対し、「失業の製造、若しくはその助長となる」と批判した。→都市スラムを拡張することになる。</a:t>
                      </a:r>
                      <a:endParaRPr kumimoji="1" lang="en-US" altLang="ja-JP" sz="1050" dirty="0" smtClean="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r>
            </a:tbl>
          </a:graphicData>
        </a:graphic>
      </p:graphicFrame>
      <p:sp>
        <p:nvSpPr>
          <p:cNvPr id="9" name="角丸四角形 8"/>
          <p:cNvSpPr/>
          <p:nvPr/>
        </p:nvSpPr>
        <p:spPr>
          <a:xfrm>
            <a:off x="404664" y="1259632"/>
            <a:ext cx="3168352" cy="288032"/>
          </a:xfrm>
          <a:prstGeom prst="roundRect">
            <a:avLst/>
          </a:prstGeom>
          <a:solidFill>
            <a:schemeClr val="bg2">
              <a:lumMod val="10000"/>
            </a:schemeClr>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smtClean="0">
                <a:solidFill>
                  <a:schemeClr val="bg1"/>
                </a:solidFill>
                <a:latin typeface="ＭＳ Ｐゴシック" pitchFamily="50" charset="-128"/>
                <a:ea typeface="ＭＳ Ｐゴシック" pitchFamily="50" charset="-128"/>
              </a:rPr>
              <a:t>失業問題観と対策論争①－模索する社会局の官僚</a:t>
            </a:r>
            <a:endParaRPr kumimoji="1" lang="ja-JP" altLang="en-US" sz="1050" b="1" dirty="0">
              <a:solidFill>
                <a:schemeClr val="bg1"/>
              </a:solidFill>
              <a:latin typeface="ＭＳ Ｐゴシック" pitchFamily="50" charset="-128"/>
              <a:ea typeface="ＭＳ Ｐゴシック" pitchFamily="50" charset="-128"/>
            </a:endParaRPr>
          </a:p>
        </p:txBody>
      </p:sp>
      <p:sp>
        <p:nvSpPr>
          <p:cNvPr id="13" name="正方形/長方形 12"/>
          <p:cNvSpPr/>
          <p:nvPr/>
        </p:nvSpPr>
        <p:spPr>
          <a:xfrm>
            <a:off x="476672" y="7956376"/>
            <a:ext cx="5544616" cy="792088"/>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mj-ea"/>
                <a:ea typeface="+mj-ea"/>
              </a:rPr>
              <a:t>社会局官僚－北岡寿逸</a:t>
            </a:r>
            <a:endParaRPr kumimoji="1" lang="en-US" altLang="ja-JP" sz="1050" dirty="0" smtClean="0">
              <a:solidFill>
                <a:schemeClr val="tx1"/>
              </a:solidFill>
              <a:latin typeface="+mj-ea"/>
              <a:ea typeface="+mj-ea"/>
            </a:endParaRPr>
          </a:p>
          <a:p>
            <a:r>
              <a:rPr lang="ja-JP" altLang="en-US" sz="1050" dirty="0" smtClean="0">
                <a:solidFill>
                  <a:schemeClr val="tx1"/>
                </a:solidFill>
                <a:latin typeface="+mj-ea"/>
                <a:ea typeface="+mj-ea"/>
              </a:rPr>
              <a:t>・労働者災害扶助法</a:t>
            </a:r>
            <a:r>
              <a:rPr lang="en-US" altLang="ja-JP" sz="1050" dirty="0" smtClean="0">
                <a:solidFill>
                  <a:schemeClr val="tx1"/>
                </a:solidFill>
                <a:latin typeface="+mj-ea"/>
                <a:ea typeface="+mj-ea"/>
              </a:rPr>
              <a:t>(1931</a:t>
            </a:r>
            <a:r>
              <a:rPr lang="ja-JP" altLang="en-US" sz="1050" dirty="0" smtClean="0">
                <a:solidFill>
                  <a:schemeClr val="tx1"/>
                </a:solidFill>
                <a:latin typeface="+mj-ea"/>
                <a:ea typeface="+mj-ea"/>
              </a:rPr>
              <a:t>年）、退職積立金及退職手当法</a:t>
            </a:r>
            <a:r>
              <a:rPr lang="en-US" altLang="ja-JP" sz="1050" dirty="0" smtClean="0">
                <a:solidFill>
                  <a:schemeClr val="tx1"/>
                </a:solidFill>
                <a:latin typeface="+mj-ea"/>
                <a:ea typeface="+mj-ea"/>
              </a:rPr>
              <a:t>(1936</a:t>
            </a:r>
            <a:r>
              <a:rPr lang="ja-JP" altLang="en-US" sz="1050" dirty="0" smtClean="0">
                <a:solidFill>
                  <a:schemeClr val="tx1"/>
                </a:solidFill>
                <a:latin typeface="+mj-ea"/>
                <a:ea typeface="+mj-ea"/>
              </a:rPr>
              <a:t>年</a:t>
            </a:r>
            <a:r>
              <a:rPr lang="en-US" altLang="ja-JP" sz="1050" dirty="0" smtClean="0">
                <a:solidFill>
                  <a:schemeClr val="tx1"/>
                </a:solidFill>
                <a:latin typeface="+mj-ea"/>
                <a:ea typeface="+mj-ea"/>
              </a:rPr>
              <a:t>)</a:t>
            </a:r>
            <a:r>
              <a:rPr lang="ja-JP" altLang="en-US" sz="1050" dirty="0" smtClean="0">
                <a:solidFill>
                  <a:schemeClr val="tx1"/>
                </a:solidFill>
                <a:latin typeface="+mj-ea"/>
                <a:ea typeface="+mj-ea"/>
              </a:rPr>
              <a:t>制定の中心となった。労働者の権利は容認せず、財界に近い立場から欧州各国は異なった日本型の職業行政・失業対策を志向した。</a:t>
            </a:r>
            <a:endParaRPr kumimoji="1" lang="ja-JP" altLang="en-US" dirty="0"/>
          </a:p>
        </p:txBody>
      </p:sp>
      <p:cxnSp>
        <p:nvCxnSpPr>
          <p:cNvPr id="15" name="直線コネクタ 14"/>
          <p:cNvCxnSpPr/>
          <p:nvPr/>
        </p:nvCxnSpPr>
        <p:spPr>
          <a:xfrm>
            <a:off x="476672" y="5652120"/>
            <a:ext cx="1872208" cy="28803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0</TotalTime>
  <Words>6736</Words>
  <Application>Microsoft Office PowerPoint</Application>
  <PresentationFormat>画面に合わせる (4:3)</PresentationFormat>
  <Paragraphs>614</Paragraphs>
  <Slides>14</Slides>
  <Notes>3</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スパイス</vt:lpstr>
      <vt:lpstr>           Common Sense 　　　　　 　</vt:lpstr>
      <vt:lpstr>スライド 2</vt:lpstr>
      <vt:lpstr>スライド 3</vt:lpstr>
      <vt:lpstr> </vt:lpstr>
      <vt:lpstr>スライド 5</vt:lpstr>
      <vt:lpstr>スライド 6</vt:lpstr>
      <vt:lpstr>スライド 7</vt:lpstr>
      <vt:lpstr>スライド 8</vt:lpstr>
      <vt:lpstr>スライド 9</vt:lpstr>
      <vt:lpstr>スライド 10</vt:lpstr>
      <vt:lpstr>スライド 11</vt:lpstr>
      <vt:lpstr>スライド 12</vt:lpstr>
      <vt:lpstr>スライド 13</vt:lpstr>
      <vt:lpstr>スライド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2010-12-07T04:38:24Z</dcterms:created>
  <dcterms:modified xsi:type="dcterms:W3CDTF">2012-01-18T04:56:04Z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1041</vt:i4>
  </property>
  <property fmtid="{D5CDD505-2E9C-101B-9397-08002B2CF9AE}" pid="3" name="_Version">
    <vt:lpwstr>12.0.4518</vt:lpwstr>
  </property>
</Properties>
</file>