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9144000" cy="6858000" type="screen4x3"/>
  <p:notesSz cx="6858000" cy="9945688"/>
  <p:defaultTextStyle>
    <a:lvl1pPr marL="0" algn="l" rtl="0" latinLnBrk="0">
      <a:defRPr kumimoji="1" lang="ja-JP" sz="1800" kern="1200">
        <a:solidFill>
          <a:schemeClr val="tx1"/>
        </a:solidFill>
        <a:latin typeface="+mn-lt"/>
        <a:ea typeface="+mn-ea"/>
        <a:cs typeface="+mn-cs"/>
      </a:defRPr>
    </a:lvl1pPr>
    <a:lvl2pPr marL="457200" algn="l" rtl="0" latinLnBrk="0">
      <a:defRPr kumimoji="1" lang="ja-JP" sz="1800" kern="1200">
        <a:solidFill>
          <a:schemeClr val="tx1"/>
        </a:solidFill>
        <a:latin typeface="+mn-lt"/>
        <a:ea typeface="+mn-ea"/>
        <a:cs typeface="+mn-cs"/>
      </a:defRPr>
    </a:lvl2pPr>
    <a:lvl3pPr marL="914400" algn="l" rtl="0" latinLnBrk="0">
      <a:defRPr kumimoji="1" lang="ja-JP" sz="1800" kern="1200">
        <a:solidFill>
          <a:schemeClr val="tx1"/>
        </a:solidFill>
        <a:latin typeface="+mn-lt"/>
        <a:ea typeface="+mn-ea"/>
        <a:cs typeface="+mn-cs"/>
      </a:defRPr>
    </a:lvl3pPr>
    <a:lvl4pPr marL="1371600" algn="l" rtl="0" latinLnBrk="0">
      <a:defRPr kumimoji="1" lang="ja-JP" sz="1800" kern="1200">
        <a:solidFill>
          <a:schemeClr val="tx1"/>
        </a:solidFill>
        <a:latin typeface="+mn-lt"/>
        <a:ea typeface="+mn-ea"/>
        <a:cs typeface="+mn-cs"/>
      </a:defRPr>
    </a:lvl4pPr>
    <a:lvl5pPr marL="1828800" algn="l" rtl="0" latinLnBrk="0">
      <a:defRPr kumimoji="1" lang="ja-JP" sz="1800" kern="1200">
        <a:solidFill>
          <a:schemeClr val="tx1"/>
        </a:solidFill>
        <a:latin typeface="+mn-lt"/>
        <a:ea typeface="+mn-ea"/>
        <a:cs typeface="+mn-cs"/>
      </a:defRPr>
    </a:lvl5pPr>
    <a:lvl6pPr marL="2286000" algn="l" rtl="0" latinLnBrk="0">
      <a:defRPr kumimoji="1" lang="ja-JP" sz="1800" kern="1200">
        <a:solidFill>
          <a:schemeClr val="tx1"/>
        </a:solidFill>
        <a:latin typeface="+mn-lt"/>
        <a:ea typeface="+mn-ea"/>
        <a:cs typeface="+mn-cs"/>
      </a:defRPr>
    </a:lvl6pPr>
    <a:lvl7pPr marL="2743200" algn="l" rtl="0" latinLnBrk="0">
      <a:defRPr kumimoji="1" lang="ja-JP" sz="1800" kern="1200">
        <a:solidFill>
          <a:schemeClr val="tx1"/>
        </a:solidFill>
        <a:latin typeface="+mn-lt"/>
        <a:ea typeface="+mn-ea"/>
        <a:cs typeface="+mn-cs"/>
      </a:defRPr>
    </a:lvl7pPr>
    <a:lvl8pPr marL="3200400" algn="l" rtl="0" latinLnBrk="0">
      <a:defRPr kumimoji="1" lang="ja-JP" sz="1800" kern="1200">
        <a:solidFill>
          <a:schemeClr val="tx1"/>
        </a:solidFill>
        <a:latin typeface="+mn-lt"/>
        <a:ea typeface="+mn-ea"/>
        <a:cs typeface="+mn-cs"/>
      </a:defRPr>
    </a:lvl8pPr>
    <a:lvl9pPr marL="3657600" algn="l" rtl="0" latinLnBrk="0">
      <a:defRPr kumimoji="1" lang="ja-JP"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7" autoAdjust="0"/>
  </p:normalViewPr>
  <p:slideViewPr>
    <p:cSldViewPr>
      <p:cViewPr varScale="1">
        <p:scale>
          <a:sx n="72" d="100"/>
          <a:sy n="72" d="100"/>
        </p:scale>
        <p:origin x="-11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rtlCol="0"/>
          <a:lstStyle>
            <a:lvl1pPr algn="l" latinLnBrk="0">
              <a:defRPr kumimoji="1" lang="ja-JP" sz="1200"/>
            </a:lvl1pPr>
            <a:extLst/>
          </a:lstStyle>
          <a:p>
            <a:endParaRPr kumimoji="1" lang="ja-JP"/>
          </a:p>
        </p:txBody>
      </p:sp>
      <p:sp>
        <p:nvSpPr>
          <p:cNvPr id="3" name="Date Placeholder 2"/>
          <p:cNvSpPr>
            <a:spLocks noGrp="1"/>
          </p:cNvSpPr>
          <p:nvPr>
            <p:ph type="dt" idx="1"/>
          </p:nvPr>
        </p:nvSpPr>
        <p:spPr>
          <a:xfrm>
            <a:off x="3884613" y="0"/>
            <a:ext cx="2971800" cy="497284"/>
          </a:xfrm>
          <a:prstGeom prst="rect">
            <a:avLst/>
          </a:prstGeom>
        </p:spPr>
        <p:txBody>
          <a:bodyPr vert="horz" rtlCol="0"/>
          <a:lstStyle>
            <a:lvl1pPr algn="r" latinLnBrk="0">
              <a:defRPr kumimoji="1" lang="ja-JP" sz="1200"/>
            </a:lvl1pPr>
            <a:extLst/>
          </a:lstStyle>
          <a:p>
            <a:fld id="{C238408C-6839-46EE-8131-EDA75C487F2E}" type="datetimeFigureOut">
              <a:rPr/>
              <a:pPr/>
              <a:t>2006/6/30</a:t>
            </a:fld>
            <a:endParaRPr kumimoji="1" lang="ja-JP"/>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rtlCol="0" anchor="ctr"/>
          <a:lstStyle>
            <a:extLst/>
          </a:lstStyle>
          <a:p>
            <a:endParaRPr kumimoji="1" lang="ja-JP"/>
          </a:p>
        </p:txBody>
      </p:sp>
      <p:sp>
        <p:nvSpPr>
          <p:cNvPr id="5" name="Notes Placeholder 4"/>
          <p:cNvSpPr>
            <a:spLocks noGrp="1"/>
          </p:cNvSpPr>
          <p:nvPr>
            <p:ph type="body" sz="quarter" idx="3"/>
          </p:nvPr>
        </p:nvSpPr>
        <p:spPr>
          <a:xfrm>
            <a:off x="685800" y="4724202"/>
            <a:ext cx="5486400" cy="4475560"/>
          </a:xfrm>
          <a:prstGeom prst="rect">
            <a:avLst/>
          </a:prstGeom>
        </p:spPr>
        <p:txBody>
          <a:bodyPr vert="horz" rtlCol="0">
            <a:normAutofit/>
          </a:bodyPr>
          <a:lstStyle>
            <a:extLst/>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Footer Placeholder 5"/>
          <p:cNvSpPr>
            <a:spLocks noGrp="1"/>
          </p:cNvSpPr>
          <p:nvPr>
            <p:ph type="ftr" sz="quarter" idx="4"/>
          </p:nvPr>
        </p:nvSpPr>
        <p:spPr>
          <a:xfrm>
            <a:off x="0" y="9446678"/>
            <a:ext cx="2971800" cy="497284"/>
          </a:xfrm>
          <a:prstGeom prst="rect">
            <a:avLst/>
          </a:prstGeom>
        </p:spPr>
        <p:txBody>
          <a:bodyPr vert="horz" rtlCol="0" anchor="b"/>
          <a:lstStyle>
            <a:lvl1pPr algn="l" latinLnBrk="0">
              <a:defRPr kumimoji="1" lang="ja-JP" sz="1200"/>
            </a:lvl1pPr>
            <a:extLst/>
          </a:lstStyle>
          <a:p>
            <a:endParaRPr kumimoji="1" lang="ja-JP"/>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rtlCol="0" anchor="b"/>
          <a:lstStyle>
            <a:lvl1pPr algn="r" latinLnBrk="0">
              <a:defRPr kumimoji="1" lang="ja-JP" sz="1200"/>
            </a:lvl1pPr>
            <a:extLst/>
          </a:lstStyle>
          <a:p>
            <a:fld id="{87D77045-401A-4D5E-BFE3-54C21A8A6634}" type="slidenum">
              <a:rPr/>
              <a:pPr/>
              <a:t>&lt;#&gt;</a:t>
            </a:fld>
            <a:endParaRPr kumimoji="1" lang="ja-JP"/>
          </a:p>
        </p:txBody>
      </p:sp>
    </p:spTree>
  </p:cSld>
  <p:clrMap bg1="lt1" tx1="dk1" bg2="lt2" tx2="dk2" accent1="accent1" accent2="accent2" accent3="accent3" accent4="accent4" accent5="accent5" accent6="accent6" hlink="hlink" folHlink="folHlink"/>
  <p:notesStyle>
    <a:lvl1pPr marL="0" algn="l" rtl="0" latinLnBrk="0">
      <a:defRPr kumimoji="1" lang="ja-JP" sz="1200" kern="1200">
        <a:solidFill>
          <a:schemeClr val="tx1"/>
        </a:solidFill>
        <a:latin typeface="+mn-lt"/>
        <a:ea typeface="+mn-ea"/>
        <a:cs typeface="+mn-cs"/>
      </a:defRPr>
    </a:lvl1pPr>
    <a:lvl2pPr marL="457200" algn="l" rtl="0" latinLnBrk="0">
      <a:defRPr kumimoji="1" lang="ja-JP" sz="1200" kern="1200">
        <a:solidFill>
          <a:schemeClr val="tx1"/>
        </a:solidFill>
        <a:latin typeface="+mn-lt"/>
        <a:ea typeface="+mn-ea"/>
        <a:cs typeface="+mn-cs"/>
      </a:defRPr>
    </a:lvl2pPr>
    <a:lvl3pPr marL="914400" algn="l" rtl="0" latinLnBrk="0">
      <a:defRPr kumimoji="1" lang="ja-JP" sz="1200" kern="1200">
        <a:solidFill>
          <a:schemeClr val="tx1"/>
        </a:solidFill>
        <a:latin typeface="+mn-lt"/>
        <a:ea typeface="+mn-ea"/>
        <a:cs typeface="+mn-cs"/>
      </a:defRPr>
    </a:lvl3pPr>
    <a:lvl4pPr marL="1371600" algn="l" rtl="0" latinLnBrk="0">
      <a:defRPr kumimoji="1" lang="ja-JP" sz="1200" kern="1200">
        <a:solidFill>
          <a:schemeClr val="tx1"/>
        </a:solidFill>
        <a:latin typeface="+mn-lt"/>
        <a:ea typeface="+mn-ea"/>
        <a:cs typeface="+mn-cs"/>
      </a:defRPr>
    </a:lvl4pPr>
    <a:lvl5pPr marL="1828800" algn="l" rtl="0" latinLnBrk="0">
      <a:defRPr kumimoji="1" lang="ja-JP" sz="1200" kern="1200">
        <a:solidFill>
          <a:schemeClr val="tx1"/>
        </a:solidFill>
        <a:latin typeface="+mn-lt"/>
        <a:ea typeface="+mn-ea"/>
        <a:cs typeface="+mn-cs"/>
      </a:defRPr>
    </a:lvl5pPr>
    <a:lvl6pPr marL="2286000" algn="l" rtl="0" latinLnBrk="0">
      <a:defRPr kumimoji="1" lang="ja-JP" sz="1200" kern="1200">
        <a:solidFill>
          <a:schemeClr val="tx1"/>
        </a:solidFill>
        <a:latin typeface="+mn-lt"/>
        <a:ea typeface="+mn-ea"/>
        <a:cs typeface="+mn-cs"/>
      </a:defRPr>
    </a:lvl6pPr>
    <a:lvl7pPr marL="2743200" algn="l" rtl="0" latinLnBrk="0">
      <a:defRPr kumimoji="1" lang="ja-JP" sz="1200" kern="1200">
        <a:solidFill>
          <a:schemeClr val="tx1"/>
        </a:solidFill>
        <a:latin typeface="+mn-lt"/>
        <a:ea typeface="+mn-ea"/>
        <a:cs typeface="+mn-cs"/>
      </a:defRPr>
    </a:lvl7pPr>
    <a:lvl8pPr marL="3200400" algn="l" rtl="0" latinLnBrk="0">
      <a:defRPr kumimoji="1" lang="ja-JP" sz="1200" kern="1200">
        <a:solidFill>
          <a:schemeClr val="tx1"/>
        </a:solidFill>
        <a:latin typeface="+mn-lt"/>
        <a:ea typeface="+mn-ea"/>
        <a:cs typeface="+mn-cs"/>
      </a:defRPr>
    </a:lvl8pPr>
    <a:lvl9pPr marL="3657600" algn="l" rtl="0" latinLnBrk="0">
      <a:defRPr kumimoji="1" lang="ja-JP"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endParaRPr kumimoji="1" lang="ja-JP"/>
          </a:p>
        </p:txBody>
      </p:sp>
      <p:sp>
        <p:nvSpPr>
          <p:cNvPr id="4" name="Slide Number Placeholder 3"/>
          <p:cNvSpPr>
            <a:spLocks noGrp="1"/>
          </p:cNvSpPr>
          <p:nvPr>
            <p:ph type="sldNum" sz="quarter" idx="10"/>
          </p:nvPr>
        </p:nvSpPr>
        <p:spPr/>
        <p:txBody>
          <a:bodyPr/>
          <a:lstStyle/>
          <a:p>
            <a:fld id="{87D77045-401A-4D5E-BFE3-54C21A8A6634}" type="slidenum">
              <a:rPr kumimoji="1" lang="ja-JP" smtClean="0"/>
              <a:pPr/>
              <a:t>1</a:t>
            </a:fld>
            <a:endParaRPr kumimoji="1" 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8" name="Date Placeholder 27"/>
          <p:cNvSpPr>
            <a:spLocks noGrp="1"/>
          </p:cNvSpPr>
          <p:nvPr>
            <p:ph type="dt" sz="half" idx="10"/>
          </p:nvPr>
        </p:nvSpPr>
        <p:spPr>
          <a:xfrm>
            <a:off x="6477000" y="6416676"/>
            <a:ext cx="2133600" cy="365125"/>
          </a:xfrm>
        </p:spPr>
        <p:txBody>
          <a:bodyPr/>
          <a:lstStyle>
            <a:extLst/>
          </a:lstStyle>
          <a:p>
            <a:fld id="{743653DA-8BF4-4869-96FE-9BCF43372D46}" type="datetimeFigureOut">
              <a:rPr/>
              <a:pPr/>
              <a:t>2006/6/30</a:t>
            </a:fld>
            <a:endParaRPr kumimoji="1" lang="ja-JP"/>
          </a:p>
        </p:txBody>
      </p:sp>
      <p:sp>
        <p:nvSpPr>
          <p:cNvPr id="17" name="Footer Placeholder 16"/>
          <p:cNvSpPr>
            <a:spLocks noGrp="1"/>
          </p:cNvSpPr>
          <p:nvPr>
            <p:ph type="ftr" sz="quarter" idx="11"/>
          </p:nvPr>
        </p:nvSpPr>
        <p:spPr>
          <a:xfrm>
            <a:off x="914400" y="6416676"/>
            <a:ext cx="5562600" cy="365125"/>
          </a:xfrm>
        </p:spPr>
        <p:txBody>
          <a:bodyPr/>
          <a:lstStyle>
            <a:extLst/>
          </a:lstStyle>
          <a:p>
            <a:endParaRPr kumimoji="1" lang="ja-JP"/>
          </a:p>
        </p:txBody>
      </p:sp>
      <p:sp>
        <p:nvSpPr>
          <p:cNvPr id="29" name="Slide Number Placeholder 28"/>
          <p:cNvSpPr>
            <a:spLocks noGrp="1"/>
          </p:cNvSpPr>
          <p:nvPr>
            <p:ph type="sldNum" sz="quarter" idx="12"/>
          </p:nvPr>
        </p:nvSpPr>
        <p:spPr>
          <a:xfrm>
            <a:off x="8610600" y="6416676"/>
            <a:ext cx="457200" cy="365125"/>
          </a:xfrm>
        </p:spPr>
        <p:txBody>
          <a:bodyPr/>
          <a:lstStyle>
            <a:extLst/>
          </a:lstStyle>
          <a:p>
            <a:fld id="{72AC53DF-4216-466D-99A7-94400E6C2A25}" type="slidenum">
              <a:rPr/>
              <a:pPr/>
              <a:t>&lt;#&gt;</a:t>
            </a:fld>
            <a:endParaRPr kumimoji="1" lang="ja-JP"/>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39" name="Rectangle 38"/>
          <p:cNvSpPr/>
          <p:nvPr/>
        </p:nvSpPr>
        <p:spPr>
          <a:xfrm>
            <a:off x="309559"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45" name="Rectangle 44"/>
          <p:cNvSpPr/>
          <p:nvPr/>
        </p:nvSpPr>
        <p:spPr>
          <a:xfrm>
            <a:off x="363160" y="402265"/>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8" name="Title 7"/>
          <p:cNvSpPr>
            <a:spLocks noGrp="1"/>
          </p:cNvSpPr>
          <p:nvPr>
            <p:ph type="ctrTitle"/>
          </p:nvPr>
        </p:nvSpPr>
        <p:spPr>
          <a:xfrm>
            <a:off x="533400" y="464504"/>
            <a:ext cx="8153400" cy="774192"/>
          </a:xfrm>
        </p:spPr>
        <p:txBody>
          <a:bodyPr/>
          <a:lstStyle>
            <a:lvl1pPr marR="9144" algn="r" eaLnBrk="1" latinLnBrk="0" hangingPunct="1">
              <a:defRPr kumimoji="1" lang="ja-JP" sz="3800"/>
            </a:lvl1pPr>
            <a:extLst/>
          </a:lstStyle>
          <a:p>
            <a:pPr eaLnBrk="1" latinLnBrk="0" hangingPunct="1"/>
            <a:r>
              <a:rPr lang="ja-JP" altLang="en-US" smtClean="0"/>
              <a:t>マスタ タイトルの書式設定</a:t>
            </a:r>
            <a:endParaRPr/>
          </a:p>
        </p:txBody>
      </p:sp>
      <p:sp>
        <p:nvSpPr>
          <p:cNvPr id="9" name="Subtitle 8"/>
          <p:cNvSpPr>
            <a:spLocks noGrp="1"/>
          </p:cNvSpPr>
          <p:nvPr>
            <p:ph type="subTitle" idx="1"/>
          </p:nvPr>
        </p:nvSpPr>
        <p:spPr>
          <a:xfrm>
            <a:off x="4838381" y="1371600"/>
            <a:ext cx="3848419" cy="457200"/>
          </a:xfrm>
        </p:spPr>
        <p:txBody>
          <a:bodyPr tIns="0"/>
          <a:lstStyle>
            <a:lvl1pPr marL="0" indent="0" algn="r" eaLnBrk="1" latinLnBrk="0" hangingPunct="1">
              <a:spcBef>
                <a:spcPts val="0"/>
              </a:spcBef>
              <a:buNone/>
              <a:defRPr kumimoji="1" lang="ja-JP" sz="2000">
                <a:solidFill>
                  <a:schemeClr val="tx1"/>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ja-JP" altLang="en-US" smtClean="0"/>
              <a:t>マスタ サブタイトルの書式設定</a:t>
            </a:r>
            <a:endParaRPr/>
          </a:p>
        </p:txBody>
      </p:sp>
      <p:sp>
        <p:nvSpPr>
          <p:cNvPr id="58" name="Rectangle 57"/>
          <p:cNvSpPr/>
          <p:nvPr/>
        </p:nvSpPr>
        <p:spPr>
          <a:xfrm flipH="1">
            <a:off x="37153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0" name="Rectangle 59"/>
          <p:cNvSpPr/>
          <p:nvPr/>
        </p:nvSpPr>
        <p:spPr>
          <a:xfrm flipH="1">
            <a:off x="448451"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1" name="Rectangle 60"/>
          <p:cNvSpPr/>
          <p:nvPr/>
        </p:nvSpPr>
        <p:spPr>
          <a:xfrm flipH="1">
            <a:off x="476703"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2" name="Rectangle 61"/>
          <p:cNvSpPr/>
          <p:nvPr/>
        </p:nvSpPr>
        <p:spPr>
          <a:xfrm>
            <a:off x="500479"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ja-JP" altLang="en-US" smtClean="0"/>
              <a:t>マスタ タイトルの書式設定</a:t>
            </a:r>
            <a:endParaRPr/>
          </a:p>
        </p:txBody>
      </p:sp>
      <p:sp>
        <p:nvSpPr>
          <p:cNvPr id="3" name="Content Placeholder 2"/>
          <p:cNvSpPr>
            <a:spLocks noGrp="1"/>
          </p:cNvSpPr>
          <p:nvPr>
            <p:ph idx="1"/>
          </p:nvPr>
        </p:nvSpPr>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extLst/>
          </a:lstStyle>
          <a:p>
            <a:fld id="{B7129108-AC8D-4212-9283-60D9E99BF07A}" type="datetimeFigureOut">
              <a:rPr/>
              <a:pPr/>
              <a:t>2006/6/30</a:t>
            </a:fld>
            <a:endParaRPr kumimoji="1" lang="ja-JP"/>
          </a:p>
        </p:txBody>
      </p:sp>
      <p:sp>
        <p:nvSpPr>
          <p:cNvPr id="5" name="Footer Placeholder 4"/>
          <p:cNvSpPr>
            <a:spLocks noGrp="1"/>
          </p:cNvSpPr>
          <p:nvPr>
            <p:ph type="ftr" sz="quarter" idx="11"/>
          </p:nvPr>
        </p:nvSpPr>
        <p:spPr/>
        <p:txBody>
          <a:bodyPr/>
          <a:lstStyle>
            <a:extLst/>
          </a:lstStyle>
          <a:p>
            <a:endParaRPr kumimoji="1" lang="ja-JP"/>
          </a:p>
        </p:txBody>
      </p:sp>
      <p:sp>
        <p:nvSpPr>
          <p:cNvPr id="6" name="Slide Number Placeholder 5"/>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1"/>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eaLnBrk="1" latinLnBrk="0" hangingPunct="1">
              <a:buNone/>
              <a:defRPr kumimoji="1" lang="ja-JP" sz="4000" b="1" cap="all">
                <a:ln/>
                <a:solidFill>
                  <a:schemeClr val="tx1"/>
                </a:solidFill>
                <a:effectLst>
                  <a:reflection blurRad="12700" stA="50000" endPos="50000" dir="5400000" sy="-100000" rotWithShape="0"/>
                </a:effectLst>
              </a:defRPr>
            </a:lvl1pPr>
            <a:extLst/>
          </a:lstStyle>
          <a:p>
            <a:pPr eaLnBrk="1" latinLnBrk="0" hangingPunct="1"/>
            <a:r>
              <a:rPr lang="ja-JP" altLang="en-US" smtClean="0"/>
              <a:t>マスタ タイトルの書式設定</a:t>
            </a:r>
            <a:endParaRPr/>
          </a:p>
        </p:txBody>
      </p:sp>
      <p:sp>
        <p:nvSpPr>
          <p:cNvPr id="3" name="Text Placeholder 2"/>
          <p:cNvSpPr>
            <a:spLocks noGrp="1"/>
          </p:cNvSpPr>
          <p:nvPr>
            <p:ph type="body" idx="1"/>
          </p:nvPr>
        </p:nvSpPr>
        <p:spPr>
          <a:xfrm>
            <a:off x="914400" y="5334000"/>
            <a:ext cx="7772400" cy="1052512"/>
          </a:xfrm>
        </p:spPr>
        <p:txBody>
          <a:bodyPr anchor="t"/>
          <a:lstStyle>
            <a:lvl1pPr marL="374904" eaLnBrk="1" latinLnBrk="0" hangingPunct="1">
              <a:buNone/>
              <a:defRPr kumimoji="1" lang="ja-JP" sz="2000">
                <a:solidFill>
                  <a:schemeClr val="tx2"/>
                </a:solidFill>
              </a:defRPr>
            </a:lvl1pPr>
            <a:lvl2pPr eaLnBrk="1" latinLnBrk="0" hangingPunct="1">
              <a:buNone/>
              <a:defRPr kumimoji="1" lang="ja-JP" sz="1800">
                <a:solidFill>
                  <a:schemeClr val="tx1">
                    <a:tint val="75000"/>
                  </a:schemeClr>
                </a:solidFill>
              </a:defRPr>
            </a:lvl2pPr>
            <a:lvl3pPr eaLnBrk="1" latinLnBrk="0" hangingPunct="1">
              <a:buNone/>
              <a:defRPr kumimoji="1" lang="ja-JP" sz="1600">
                <a:solidFill>
                  <a:schemeClr val="tx1">
                    <a:tint val="75000"/>
                  </a:schemeClr>
                </a:solidFill>
              </a:defRPr>
            </a:lvl3pPr>
            <a:lvl4pPr eaLnBrk="1" latinLnBrk="0" hangingPunct="1">
              <a:buNone/>
              <a:defRPr kumimoji="1" lang="ja-JP" sz="1400">
                <a:solidFill>
                  <a:schemeClr val="tx1">
                    <a:tint val="75000"/>
                  </a:schemeClr>
                </a:solidFill>
              </a:defRPr>
            </a:lvl4pPr>
            <a:lvl5pPr eaLnBrk="1" latinLnBrk="0" hangingPunct="1">
              <a:buNone/>
              <a:defRPr kumimoji="1" lang="ja-JP" sz="1400">
                <a:solidFill>
                  <a:schemeClr val="tx1">
                    <a:tint val="75000"/>
                  </a:schemeClr>
                </a:solidFill>
              </a:defRPr>
            </a:lvl5pPr>
            <a:extLst/>
          </a:lstStyle>
          <a:p>
            <a:pPr lvl="0" eaLnBrk="1" latinLnBrk="0" hangingPunct="1"/>
            <a:r>
              <a:rPr lang="ja-JP" altLang="en-US" smtClean="0"/>
              <a:t>マスタ テキストの書式設定</a:t>
            </a:r>
          </a:p>
        </p:txBody>
      </p:sp>
      <p:sp>
        <p:nvSpPr>
          <p:cNvPr id="4" name="Date Placeholder 3"/>
          <p:cNvSpPr>
            <a:spLocks noGrp="1"/>
          </p:cNvSpPr>
          <p:nvPr>
            <p:ph type="dt" sz="half" idx="10"/>
          </p:nvPr>
        </p:nvSpPr>
        <p:spPr/>
        <p:txBody>
          <a:bodyPr/>
          <a:lstStyle>
            <a:extLst/>
          </a:lstStyle>
          <a:p>
            <a:fld id="{B6DED3D3-6235-4F4C-B439-DF277FB555A7}" type="datetimeFigureOut">
              <a:rPr/>
              <a:pPr/>
              <a:t>2006/6/30</a:t>
            </a:fld>
            <a:endParaRPr kumimoji="1" lang="ja-JP"/>
          </a:p>
        </p:txBody>
      </p:sp>
      <p:sp>
        <p:nvSpPr>
          <p:cNvPr id="5" name="Footer Placeholder 4"/>
          <p:cNvSpPr>
            <a:spLocks noGrp="1"/>
          </p:cNvSpPr>
          <p:nvPr>
            <p:ph type="ftr" sz="quarter" idx="11"/>
          </p:nvPr>
        </p:nvSpPr>
        <p:spPr>
          <a:xfrm>
            <a:off x="914400" y="6416676"/>
            <a:ext cx="5562600" cy="365125"/>
          </a:xfrm>
        </p:spPr>
        <p:txBody>
          <a:bodyPr/>
          <a:lstStyle>
            <a:extLst/>
          </a:lstStyle>
          <a:p>
            <a:endParaRPr kumimoji="1" lang="ja-JP"/>
          </a:p>
        </p:txBody>
      </p:sp>
      <p:sp>
        <p:nvSpPr>
          <p:cNvPr id="6" name="Slide Number Placeholder 5"/>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pPr eaLnBrk="1" latinLnBrk="0" hangingPunct="1"/>
            <a:r>
              <a:rPr lang="ja-JP" altLang="en-US" smtClean="0"/>
              <a:t>マスタ タイトルの書式設定</a:t>
            </a:r>
            <a:endParaRPr/>
          </a:p>
        </p:txBody>
      </p:sp>
      <p:sp>
        <p:nvSpPr>
          <p:cNvPr id="3" name="Content Placeholder 2"/>
          <p:cNvSpPr>
            <a:spLocks noGrp="1"/>
          </p:cNvSpPr>
          <p:nvPr>
            <p:ph sz="half" idx="1"/>
          </p:nvPr>
        </p:nvSpPr>
        <p:spPr>
          <a:xfrm>
            <a:off x="464344" y="1600201"/>
            <a:ext cx="4038600" cy="4525963"/>
          </a:xfrm>
        </p:spPr>
        <p:txBody>
          <a:bodyPr/>
          <a:lstStyle>
            <a:lvl1pPr marL="0" indent="0" eaLnBrk="1" latinLnBrk="0" hangingPunct="1">
              <a:buFontTx/>
              <a:buNone/>
              <a:defRPr kumimoji="1" lang="ja-JP" sz="2000"/>
            </a:lvl1pPr>
            <a:lvl2pPr eaLnBrk="1" latinLnBrk="0" hangingPunct="1">
              <a:defRPr kumimoji="1" lang="ja-JP" sz="2400"/>
            </a:lvl2pPr>
            <a:lvl3pPr eaLnBrk="1" latinLnBrk="0" hangingPunct="1">
              <a:defRPr kumimoji="1" lang="ja-JP" sz="2000"/>
            </a:lvl3pPr>
            <a:lvl4pPr eaLnBrk="1" latinLnBrk="0" hangingPunct="1">
              <a:defRPr kumimoji="1" lang="ja-JP" sz="1800"/>
            </a:lvl4pPr>
            <a:lvl5pPr eaLnBrk="1" latinLnBrk="0" hangingPunct="1">
              <a:defRPr kumimoji="1" lang="ja-JP" sz="1800"/>
            </a:lvl5pPr>
            <a:extLst/>
          </a:lstStyle>
          <a:p>
            <a:pPr lvl="0" eaLnBrk="1" latinLnBrk="0" hangingPunct="1"/>
            <a:r>
              <a:rPr lang="ja-JP" altLang="en-US" smtClean="0"/>
              <a:t>マスタ テキストの書式設定</a:t>
            </a:r>
          </a:p>
        </p:txBody>
      </p:sp>
      <p:sp>
        <p:nvSpPr>
          <p:cNvPr id="4" name="Content Placeholder 3"/>
          <p:cNvSpPr>
            <a:spLocks noGrp="1"/>
          </p:cNvSpPr>
          <p:nvPr>
            <p:ph sz="half" idx="2"/>
          </p:nvPr>
        </p:nvSpPr>
        <p:spPr>
          <a:xfrm>
            <a:off x="4655344" y="1600201"/>
            <a:ext cx="4038600" cy="4525963"/>
          </a:xfrm>
        </p:spPr>
        <p:txBody>
          <a:bodyPr/>
          <a:lstStyle>
            <a:lvl1pPr eaLnBrk="1" latinLnBrk="0" hangingPunct="1">
              <a:defRPr kumimoji="1" lang="ja-JP" sz="2800"/>
            </a:lvl1pPr>
            <a:lvl2pPr eaLnBrk="1" latinLnBrk="0" hangingPunct="1">
              <a:defRPr kumimoji="1" lang="ja-JP" sz="2400"/>
            </a:lvl2pPr>
            <a:lvl3pPr eaLnBrk="1" latinLnBrk="0" hangingPunct="1">
              <a:defRPr kumimoji="1" lang="ja-JP" sz="2000"/>
            </a:lvl3pPr>
            <a:lvl4pPr eaLnBrk="1" latinLnBrk="0" hangingPunct="1">
              <a:defRPr kumimoji="1" lang="ja-JP" sz="1800"/>
            </a:lvl4pPr>
            <a:lvl5pPr eaLnBrk="1" latinLnBrk="0" hangingPunct="1">
              <a:defRPr kumimoji="1" lang="ja-JP"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5" name="Date Placeholder 4"/>
          <p:cNvSpPr>
            <a:spLocks noGrp="1"/>
          </p:cNvSpPr>
          <p:nvPr>
            <p:ph type="dt" sz="half" idx="10"/>
          </p:nvPr>
        </p:nvSpPr>
        <p:spPr/>
        <p:txBody>
          <a:bodyPr/>
          <a:lstStyle>
            <a:extLst/>
          </a:lstStyle>
          <a:p>
            <a:fld id="{3B5F1E3E-4B2F-4895-B65E-28B2E64F39F6}" type="datetimeFigureOut">
              <a:rPr/>
              <a:pPr/>
              <a:t>2006/6/30</a:t>
            </a:fld>
            <a:endParaRPr kumimoji="1" lang="ja-JP"/>
          </a:p>
        </p:txBody>
      </p:sp>
      <p:sp>
        <p:nvSpPr>
          <p:cNvPr id="6" name="Footer Placeholder 5"/>
          <p:cNvSpPr>
            <a:spLocks noGrp="1"/>
          </p:cNvSpPr>
          <p:nvPr>
            <p:ph type="ftr" sz="quarter" idx="11"/>
          </p:nvPr>
        </p:nvSpPr>
        <p:spPr/>
        <p:txBody>
          <a:bodyPr/>
          <a:lstStyle>
            <a:extLst/>
          </a:lstStyle>
          <a:p>
            <a:endParaRPr kumimoji="1" lang="ja-JP"/>
          </a:p>
        </p:txBody>
      </p:sp>
      <p:sp>
        <p:nvSpPr>
          <p:cNvPr id="7" name="Slide Number Placeholder 6"/>
          <p:cNvSpPr>
            <a:spLocks noGrp="1"/>
          </p:cNvSpPr>
          <p:nvPr>
            <p:ph type="sldNum" sz="quarter" idx="12"/>
          </p:nvPr>
        </p:nvSpPr>
        <p:spPr/>
        <p:txBody>
          <a:bodyPr/>
          <a:lstStyle>
            <a:extLst/>
          </a:lstStyle>
          <a:p>
            <a:fld id="{1AD93096-5B34-4342-9326-69289CEAE4C2}" type="slidenum">
              <a:rPr/>
              <a:pPr/>
              <a:t>&lt;#&gt;</a:t>
            </a:fld>
            <a:endParaRPr kumimoji="1" lang="ja-JP"/>
          </a:p>
        </p:txBody>
      </p:sp>
      <p:cxnSp>
        <p:nvCxnSpPr>
          <p:cNvPr id="9" name="Straight Connector 8"/>
          <p:cNvCxnSpPr/>
          <p:nvPr/>
        </p:nvCxnSpPr>
        <p:spPr>
          <a:xfrm rot="5400000">
            <a:off x="2305045" y="3867145"/>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5"/>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 name="Title 1"/>
          <p:cNvSpPr>
            <a:spLocks noGrp="1"/>
          </p:cNvSpPr>
          <p:nvPr>
            <p:ph type="title"/>
          </p:nvPr>
        </p:nvSpPr>
        <p:spPr>
          <a:xfrm>
            <a:off x="504824" y="512064"/>
            <a:ext cx="7772400" cy="914400"/>
          </a:xfrm>
        </p:spPr>
        <p:txBody>
          <a:bodyPr anchor="t"/>
          <a:lstStyle>
            <a:lvl1pPr eaLnBrk="1" latinLnBrk="0" hangingPunct="1">
              <a:defRPr kumimoji="1" lang="ja-JP" sz="4000"/>
            </a:lvl1pPr>
            <a:extLst/>
          </a:lstStyle>
          <a:p>
            <a:pPr eaLnBrk="1" latinLnBrk="0" hangingPunct="1"/>
            <a:r>
              <a:rPr lang="ja-JP" altLang="en-US" smtClean="0"/>
              <a:t>マスタ タイトルの書式設定</a:t>
            </a:r>
            <a:endParaRPr/>
          </a:p>
        </p:txBody>
      </p:sp>
      <p:sp>
        <p:nvSpPr>
          <p:cNvPr id="3" name="Text Placeholder 2"/>
          <p:cNvSpPr>
            <a:spLocks noGrp="1"/>
          </p:cNvSpPr>
          <p:nvPr>
            <p:ph type="body" idx="1"/>
          </p:nvPr>
        </p:nvSpPr>
        <p:spPr>
          <a:xfrm>
            <a:off x="457201" y="1809750"/>
            <a:ext cx="4040188" cy="639762"/>
          </a:xfrm>
        </p:spPr>
        <p:txBody>
          <a:bodyPr anchor="ctr"/>
          <a:lstStyle>
            <a:lvl1pPr marL="73152" indent="0" algn="l" eaLnBrk="1" latinLnBrk="0" hangingPunct="1">
              <a:buNone/>
              <a:defRPr kumimoji="1" lang="ja-JP" sz="2400" b="1">
                <a:solidFill>
                  <a:schemeClr val="accent2"/>
                </a:solidFill>
              </a:defRPr>
            </a:lvl1pPr>
            <a:lvl2pPr eaLnBrk="1" latinLnBrk="0" hangingPunct="1">
              <a:buNone/>
              <a:defRPr kumimoji="1" lang="ja-JP" sz="2000" b="1"/>
            </a:lvl2pPr>
            <a:lvl3pPr eaLnBrk="1" latinLnBrk="0" hangingPunct="1">
              <a:buNone/>
              <a:defRPr kumimoji="1" lang="ja-JP" sz="1800" b="1"/>
            </a:lvl3pPr>
            <a:lvl4pPr eaLnBrk="1" latinLnBrk="0" hangingPunct="1">
              <a:buNone/>
              <a:defRPr kumimoji="1" lang="ja-JP" sz="1600" b="1"/>
            </a:lvl4pPr>
            <a:lvl5pPr eaLnBrk="1" latinLnBrk="0" hangingPunct="1">
              <a:buNone/>
              <a:defRPr kumimoji="1" lang="ja-JP" sz="1600" b="1"/>
            </a:lvl5pPr>
            <a:extLst/>
          </a:lstStyle>
          <a:p>
            <a:pPr lvl="0" eaLnBrk="1" latinLnBrk="0" hangingPunct="1"/>
            <a:r>
              <a:rPr lang="ja-JP" altLang="en-US" smtClean="0"/>
              <a:t>マスタ テキストの書式設定</a:t>
            </a:r>
          </a:p>
        </p:txBody>
      </p:sp>
      <p:sp>
        <p:nvSpPr>
          <p:cNvPr id="4" name="Text Placeholder 3"/>
          <p:cNvSpPr>
            <a:spLocks noGrp="1"/>
          </p:cNvSpPr>
          <p:nvPr>
            <p:ph type="body" sz="half" idx="2"/>
          </p:nvPr>
        </p:nvSpPr>
        <p:spPr>
          <a:xfrm>
            <a:off x="4645026" y="1809750"/>
            <a:ext cx="4041775" cy="639762"/>
          </a:xfrm>
        </p:spPr>
        <p:txBody>
          <a:bodyPr anchor="ctr"/>
          <a:lstStyle>
            <a:lvl1pPr marL="73152" indent="0" eaLnBrk="1" latinLnBrk="0" hangingPunct="1">
              <a:buNone/>
              <a:defRPr kumimoji="1" lang="ja-JP" sz="2400" b="1">
                <a:solidFill>
                  <a:schemeClr val="accent2"/>
                </a:solidFill>
              </a:defRPr>
            </a:lvl1pPr>
            <a:lvl2pPr eaLnBrk="1" latinLnBrk="0" hangingPunct="1">
              <a:buNone/>
              <a:defRPr kumimoji="1" lang="ja-JP" sz="2000" b="1"/>
            </a:lvl2pPr>
            <a:lvl3pPr eaLnBrk="1" latinLnBrk="0" hangingPunct="1">
              <a:buNone/>
              <a:defRPr kumimoji="1" lang="ja-JP" sz="1800" b="1"/>
            </a:lvl3pPr>
            <a:lvl4pPr eaLnBrk="1" latinLnBrk="0" hangingPunct="1">
              <a:buNone/>
              <a:defRPr kumimoji="1" lang="ja-JP" sz="1600" b="1"/>
            </a:lvl4pPr>
            <a:lvl5pPr eaLnBrk="1" latinLnBrk="0" hangingPunct="1">
              <a:buNone/>
              <a:defRPr kumimoji="1" lang="ja-JP" sz="1600" b="1"/>
            </a:lvl5pPr>
            <a:extLst/>
          </a:lstStyle>
          <a:p>
            <a:pPr lvl="0" eaLnBrk="1" latinLnBrk="0" hangingPunct="1"/>
            <a:r>
              <a:rPr lang="ja-JP" altLang="en-US" smtClean="0"/>
              <a:t>マスタ テキストの書式設定</a:t>
            </a:r>
          </a:p>
        </p:txBody>
      </p:sp>
      <p:sp>
        <p:nvSpPr>
          <p:cNvPr id="5" name="Content Placeholder 4"/>
          <p:cNvSpPr>
            <a:spLocks noGrp="1"/>
          </p:cNvSpPr>
          <p:nvPr>
            <p:ph sz="quarter" idx="3"/>
          </p:nvPr>
        </p:nvSpPr>
        <p:spPr>
          <a:xfrm>
            <a:off x="457201" y="2459037"/>
            <a:ext cx="4040188" cy="3959352"/>
          </a:xfrm>
        </p:spPr>
        <p:txBody>
          <a:bodyPr/>
          <a:lstStyle>
            <a:lvl1pPr eaLnBrk="1" latinLnBrk="0" hangingPunct="1">
              <a:defRPr kumimoji="1" lang="ja-JP" sz="2400"/>
            </a:lvl1pPr>
            <a:lvl2pPr eaLnBrk="1" latinLnBrk="0" hangingPunct="1">
              <a:defRPr kumimoji="1" lang="ja-JP" sz="2000"/>
            </a:lvl2pPr>
            <a:lvl3pPr eaLnBrk="1" latinLnBrk="0" hangingPunct="1">
              <a:defRPr kumimoji="1" lang="ja-JP" sz="1800"/>
            </a:lvl3pPr>
            <a:lvl4pPr eaLnBrk="1" latinLnBrk="0" hangingPunct="1">
              <a:defRPr kumimoji="1" lang="ja-JP" sz="1600"/>
            </a:lvl4pPr>
            <a:lvl5pPr eaLnBrk="1" latinLnBrk="0" hangingPunct="1">
              <a:defRPr kumimoji="1" lang="ja-JP"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6" name="Content Placeholder 5"/>
          <p:cNvSpPr>
            <a:spLocks noGrp="1"/>
          </p:cNvSpPr>
          <p:nvPr>
            <p:ph sz="quarter" idx="4"/>
          </p:nvPr>
        </p:nvSpPr>
        <p:spPr>
          <a:xfrm>
            <a:off x="4645026" y="2459037"/>
            <a:ext cx="4041775" cy="3959352"/>
          </a:xfrm>
        </p:spPr>
        <p:txBody>
          <a:bodyPr/>
          <a:lstStyle>
            <a:lvl1pPr eaLnBrk="1" latinLnBrk="0" hangingPunct="1">
              <a:defRPr kumimoji="1" lang="ja-JP" sz="2400"/>
            </a:lvl1pPr>
            <a:lvl2pPr eaLnBrk="1" latinLnBrk="0" hangingPunct="1">
              <a:defRPr kumimoji="1" lang="ja-JP" sz="2000"/>
            </a:lvl2pPr>
            <a:lvl3pPr eaLnBrk="1" latinLnBrk="0" hangingPunct="1">
              <a:defRPr kumimoji="1" lang="ja-JP" sz="1800"/>
            </a:lvl3pPr>
            <a:lvl4pPr eaLnBrk="1" latinLnBrk="0" hangingPunct="1">
              <a:defRPr kumimoji="1" lang="ja-JP" sz="1600"/>
            </a:lvl4pPr>
            <a:lvl5pPr eaLnBrk="1" latinLnBrk="0" hangingPunct="1">
              <a:defRPr kumimoji="1" lang="ja-JP"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7" name="Date Placeholder 6"/>
          <p:cNvSpPr>
            <a:spLocks noGrp="1"/>
          </p:cNvSpPr>
          <p:nvPr>
            <p:ph type="dt" sz="half" idx="10"/>
          </p:nvPr>
        </p:nvSpPr>
        <p:spPr/>
        <p:txBody>
          <a:bodyPr/>
          <a:lstStyle>
            <a:extLst/>
          </a:lstStyle>
          <a:p>
            <a:fld id="{63085435-8225-4333-BFFA-0096413F0D76}" type="datetimeFigureOut">
              <a:rPr/>
              <a:pPr/>
              <a:t>2006/6/30</a:t>
            </a:fld>
            <a:endParaRPr kumimoji="1" lang="ja-JP"/>
          </a:p>
        </p:txBody>
      </p:sp>
      <p:sp>
        <p:nvSpPr>
          <p:cNvPr id="8" name="Footer Placeholder 7"/>
          <p:cNvSpPr>
            <a:spLocks noGrp="1"/>
          </p:cNvSpPr>
          <p:nvPr>
            <p:ph type="ftr" sz="quarter" idx="11"/>
          </p:nvPr>
        </p:nvSpPr>
        <p:spPr/>
        <p:txBody>
          <a:bodyPr/>
          <a:lstStyle>
            <a:extLst/>
          </a:lstStyle>
          <a:p>
            <a:endParaRPr kumimoji="1" lang="ja-JP"/>
          </a:p>
        </p:txBody>
      </p:sp>
      <p:sp>
        <p:nvSpPr>
          <p:cNvPr id="9" name="Slide Number Placeholder 8"/>
          <p:cNvSpPr>
            <a:spLocks noGrp="1"/>
          </p:cNvSpPr>
          <p:nvPr>
            <p:ph type="sldNum" sz="quarter" idx="12"/>
          </p:nvPr>
        </p:nvSpPr>
        <p:spPr/>
        <p:txBody>
          <a:bodyPr/>
          <a:lstStyle>
            <a:extLst/>
          </a:lstStyle>
          <a:p>
            <a:fld id="{1AD93096-5B34-4342-9326-69289CEAE4C2}" type="slidenum">
              <a:rPr/>
              <a:pPr/>
              <a:t>&lt;#&gt;</a:t>
            </a:fld>
            <a:endParaRPr kumimoji="1" lang="ja-JP"/>
          </a:p>
        </p:txBody>
      </p:sp>
      <p:sp>
        <p:nvSpPr>
          <p:cNvPr id="16" name="Rectangle 15"/>
          <p:cNvSpPr/>
          <p:nvPr/>
        </p:nvSpPr>
        <p:spPr>
          <a:xfrm>
            <a:off x="87791"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0" name="Rectangle 19"/>
          <p:cNvSpPr/>
          <p:nvPr/>
        </p:nvSpPr>
        <p:spPr>
          <a:xfrm flipH="1">
            <a:off x="14977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2" name="Rectangle 21"/>
          <p:cNvSpPr/>
          <p:nvPr/>
        </p:nvSpPr>
        <p:spPr>
          <a:xfrm flipH="1">
            <a:off x="226683"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9" name="Rectangle 28"/>
          <p:cNvSpPr/>
          <p:nvPr/>
        </p:nvSpPr>
        <p:spPr>
          <a:xfrm flipH="1">
            <a:off x="254935"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30" name="Rectangle 29"/>
          <p:cNvSpPr/>
          <p:nvPr/>
        </p:nvSpPr>
        <p:spPr>
          <a:xfrm>
            <a:off x="278711"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eaLnBrk="1" latinLnBrk="0" hangingPunct="1">
              <a:defRPr kumimoji="1" lang="ja-JP" sz="4000" cap="none" baseline="0"/>
            </a:lvl1pPr>
            <a:extLst/>
          </a:lstStyle>
          <a:p>
            <a:pPr eaLnBrk="1" latinLnBrk="0" hangingPunct="1"/>
            <a:r>
              <a:rPr lang="ja-JP" altLang="en-US" smtClean="0"/>
              <a:t>マスタ タイトルの書式設定</a:t>
            </a:r>
            <a:endParaRPr/>
          </a:p>
        </p:txBody>
      </p:sp>
      <p:sp>
        <p:nvSpPr>
          <p:cNvPr id="3" name="Date Placeholder 2"/>
          <p:cNvSpPr>
            <a:spLocks noGrp="1"/>
          </p:cNvSpPr>
          <p:nvPr>
            <p:ph type="dt" sz="half" idx="10"/>
          </p:nvPr>
        </p:nvSpPr>
        <p:spPr/>
        <p:txBody>
          <a:bodyPr/>
          <a:lstStyle>
            <a:extLst/>
          </a:lstStyle>
          <a:p>
            <a:fld id="{0783C494-2A87-468C-A21B-CB14FB9ABB00}" type="datetimeFigureOut">
              <a:rPr/>
              <a:pPr/>
              <a:t>2006/6/30</a:t>
            </a:fld>
            <a:endParaRPr kumimoji="1" lang="ja-JP"/>
          </a:p>
        </p:txBody>
      </p:sp>
      <p:sp>
        <p:nvSpPr>
          <p:cNvPr id="4" name="Footer Placeholder 3"/>
          <p:cNvSpPr>
            <a:spLocks noGrp="1"/>
          </p:cNvSpPr>
          <p:nvPr>
            <p:ph type="ftr" sz="quarter" idx="11"/>
          </p:nvPr>
        </p:nvSpPr>
        <p:spPr/>
        <p:txBody>
          <a:bodyPr/>
          <a:lstStyle>
            <a:extLst/>
          </a:lstStyle>
          <a:p>
            <a:endParaRPr kumimoji="1" lang="ja-JP"/>
          </a:p>
        </p:txBody>
      </p:sp>
      <p:sp>
        <p:nvSpPr>
          <p:cNvPr id="5" name="Slide Number Placeholder 4"/>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a:pPr/>
              <a:t>2006/6/30</a:t>
            </a:fld>
            <a:endParaRPr kumimoji="1" lang="ja-JP"/>
          </a:p>
        </p:txBody>
      </p:sp>
      <p:sp>
        <p:nvSpPr>
          <p:cNvPr id="3" name="Footer Placeholder 2"/>
          <p:cNvSpPr>
            <a:spLocks noGrp="1"/>
          </p:cNvSpPr>
          <p:nvPr>
            <p:ph type="ftr" sz="quarter" idx="11"/>
          </p:nvPr>
        </p:nvSpPr>
        <p:spPr/>
        <p:txBody>
          <a:bodyPr/>
          <a:lstStyle>
            <a:extLst/>
          </a:lstStyle>
          <a:p>
            <a:endParaRPr kumimoji="1" lang="ja-JP"/>
          </a:p>
        </p:txBody>
      </p:sp>
      <p:sp>
        <p:nvSpPr>
          <p:cNvPr id="4" name="Slide Number Placeholder 3"/>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とコンテンツ">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eaLnBrk="1" latinLnBrk="0" hangingPunct="1">
              <a:buNone/>
              <a:defRPr kumimoji="1" lang="ja-JP" sz="3600" b="0"/>
            </a:lvl1pPr>
            <a:extLst/>
          </a:lstStyle>
          <a:p>
            <a:pPr eaLnBrk="1" latinLnBrk="0" hangingPunct="1"/>
            <a:r>
              <a:rPr lang="ja-JP" altLang="en-US" smtClean="0"/>
              <a:t>マスタ タイトルの書式設定</a:t>
            </a:r>
            <a:endParaRPr/>
          </a:p>
        </p:txBody>
      </p:sp>
      <p:sp>
        <p:nvSpPr>
          <p:cNvPr id="3" name="Text Placeholder 2"/>
          <p:cNvSpPr>
            <a:spLocks noGrp="1"/>
          </p:cNvSpPr>
          <p:nvPr>
            <p:ph type="body" idx="1"/>
          </p:nvPr>
        </p:nvSpPr>
        <p:spPr>
          <a:xfrm>
            <a:off x="685800" y="1435100"/>
            <a:ext cx="2514600" cy="4572000"/>
          </a:xfrm>
        </p:spPr>
        <p:txBody>
          <a:bodyPr/>
          <a:lstStyle>
            <a:lvl1pPr marL="54864" indent="0" eaLnBrk="1" latinLnBrk="0" hangingPunct="1">
              <a:buNone/>
              <a:defRPr kumimoji="1" lang="ja-JP" sz="1800"/>
            </a:lvl1pPr>
            <a:lvl2pPr eaLnBrk="1" latinLnBrk="0" hangingPunct="1">
              <a:buNone/>
              <a:defRPr kumimoji="1" lang="ja-JP" sz="1200"/>
            </a:lvl2pPr>
            <a:lvl3pPr eaLnBrk="1" latinLnBrk="0" hangingPunct="1">
              <a:buNone/>
              <a:defRPr kumimoji="1" lang="ja-JP" sz="1000"/>
            </a:lvl3pPr>
            <a:lvl4pPr eaLnBrk="1" latinLnBrk="0" hangingPunct="1">
              <a:buNone/>
              <a:defRPr kumimoji="1" lang="ja-JP" sz="900"/>
            </a:lvl4pPr>
            <a:lvl5pPr eaLnBrk="1" latinLnBrk="0" hangingPunct="1">
              <a:buNone/>
              <a:defRPr kumimoji="1" lang="ja-JP" sz="900"/>
            </a:lvl5pPr>
            <a:extLst/>
          </a:lstStyle>
          <a:p>
            <a:pPr lvl="0" eaLnBrk="1" latinLnBrk="0" hangingPunct="1"/>
            <a:r>
              <a:rPr lang="ja-JP" altLang="en-US" smtClean="0"/>
              <a:t>マスタ テキストの書式設定</a:t>
            </a:r>
          </a:p>
        </p:txBody>
      </p:sp>
      <p:sp>
        <p:nvSpPr>
          <p:cNvPr id="4" name="Content Placeholder 3"/>
          <p:cNvSpPr>
            <a:spLocks noGrp="1"/>
          </p:cNvSpPr>
          <p:nvPr>
            <p:ph sz="half" idx="2"/>
          </p:nvPr>
        </p:nvSpPr>
        <p:spPr>
          <a:xfrm>
            <a:off x="3429000" y="1435100"/>
            <a:ext cx="5486400" cy="4572000"/>
          </a:xfrm>
        </p:spPr>
        <p:txBody>
          <a:bodyPr/>
          <a:lstStyle>
            <a:lvl1pPr eaLnBrk="1" latinLnBrk="0" hangingPunct="1">
              <a:defRPr kumimoji="1" lang="ja-JP" sz="3200"/>
            </a:lvl1pPr>
            <a:lvl2pPr eaLnBrk="1" latinLnBrk="0" hangingPunct="1">
              <a:defRPr kumimoji="1" lang="ja-JP" sz="2800"/>
            </a:lvl2pPr>
            <a:lvl3pPr eaLnBrk="1" latinLnBrk="0" hangingPunct="1">
              <a:defRPr kumimoji="1" lang="ja-JP" sz="2400"/>
            </a:lvl3pPr>
            <a:lvl4pPr eaLnBrk="1" latinLnBrk="0" hangingPunct="1">
              <a:defRPr kumimoji="1" lang="ja-JP" sz="2000"/>
            </a:lvl4pPr>
            <a:lvl5pPr eaLnBrk="1" latinLnBrk="0" hangingPunct="1">
              <a:defRPr kumimoji="1" lang="ja-JP" sz="20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5" name="Date Placeholder 4"/>
          <p:cNvSpPr>
            <a:spLocks noGrp="1"/>
          </p:cNvSpPr>
          <p:nvPr>
            <p:ph type="dt" sz="half" idx="10"/>
          </p:nvPr>
        </p:nvSpPr>
        <p:spPr/>
        <p:txBody>
          <a:bodyPr/>
          <a:lstStyle>
            <a:extLst/>
          </a:lstStyle>
          <a:p>
            <a:fld id="{4BECC0C8-36B8-442A-833D-B6AACE86BB77}" type="datetimeFigureOut">
              <a:rPr/>
              <a:pPr/>
              <a:t>2006/6/30</a:t>
            </a:fld>
            <a:endParaRPr kumimoji="1" lang="ja-JP"/>
          </a:p>
        </p:txBody>
      </p:sp>
      <p:sp>
        <p:nvSpPr>
          <p:cNvPr id="6" name="Footer Placeholder 5"/>
          <p:cNvSpPr>
            <a:spLocks noGrp="1"/>
          </p:cNvSpPr>
          <p:nvPr>
            <p:ph type="ftr" sz="quarter" idx="11"/>
          </p:nvPr>
        </p:nvSpPr>
        <p:spPr/>
        <p:txBody>
          <a:bodyPr/>
          <a:lstStyle>
            <a:extLst/>
          </a:lstStyle>
          <a:p>
            <a:endParaRPr kumimoji="1" lang="ja-JP"/>
          </a:p>
        </p:txBody>
      </p:sp>
      <p:sp>
        <p:nvSpPr>
          <p:cNvPr id="7" name="Slide Number Placeholder 6"/>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bg>
      <p:bgRef idx="1001">
        <a:schemeClr val="bg2"/>
      </p:bgRef>
    </p:bg>
    <p:spTree>
      <p:nvGrpSpPr>
        <p:cNvPr id="1" name=""/>
        <p:cNvGrpSpPr/>
        <p:nvPr/>
      </p:nvGrpSpPr>
      <p:grpSpPr>
        <a:xfrm>
          <a:off x="0" y="0"/>
          <a:ext cx="0" cy="0"/>
          <a:chOff x="0" y="0"/>
          <a:chExt cx="0" cy="0"/>
        </a:xfrm>
      </p:grpSpPr>
      <p:sp>
        <p:nvSpPr>
          <p:cNvPr id="8" name="Rectangle 7"/>
          <p:cNvSpPr/>
          <p:nvPr/>
        </p:nvSpPr>
        <p:spPr>
          <a:xfrm>
            <a:off x="368032" y="1"/>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cxnSp>
        <p:nvCxnSpPr>
          <p:cNvPr id="9" name="Straight Connector 8"/>
          <p:cNvCxnSpPr/>
          <p:nvPr/>
        </p:nvCxnSpPr>
        <p:spPr>
          <a:xfrm flipV="1">
            <a:off x="363195" y="1885028"/>
            <a:ext cx="878262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3" y="1219200"/>
            <a:ext cx="132763" cy="128467"/>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eaLnBrk="1" latinLnBrk="0" hangingPunct="1">
              <a:buNone/>
              <a:defRPr kumimoji="1" lang="ja-JP" sz="2100" b="0"/>
            </a:lvl1pPr>
            <a:extLst/>
          </a:lstStyle>
          <a:p>
            <a:pPr eaLnBrk="1" latinLnBrk="0" hangingPunct="1"/>
            <a:r>
              <a:rPr lang="ja-JP" altLang="en-US" smtClean="0"/>
              <a:t>マスタ タイトルの書式設定</a:t>
            </a:r>
            <a:endParaRPr/>
          </a:p>
        </p:txBody>
      </p:sp>
      <p:sp>
        <p:nvSpPr>
          <p:cNvPr id="3" name="Picture Placeholder 2"/>
          <p:cNvSpPr>
            <a:spLocks noGrp="1"/>
          </p:cNvSpPr>
          <p:nvPr>
            <p:ph type="pic" idx="1"/>
          </p:nvPr>
        </p:nvSpPr>
        <p:spPr>
          <a:xfrm>
            <a:off x="366712" y="1905000"/>
            <a:ext cx="8778240" cy="4960144"/>
          </a:xfrm>
        </p:spPr>
        <p:txBody>
          <a:bodyPr/>
          <a:lstStyle>
            <a:lvl1pPr eaLnBrk="1" latinLnBrk="0" hangingPunct="1">
              <a:buNone/>
              <a:defRPr kumimoji="1" lang="ja-JP" sz="3200"/>
            </a:lvl1pPr>
            <a:extLst/>
          </a:lstStyle>
          <a:p>
            <a:r>
              <a:rPr kumimoji="1" lang="ja-JP" altLang="en-US" smtClean="0"/>
              <a:t>アイコンをクリックして図を追加</a:t>
            </a:r>
            <a:endParaRPr kumimoji="1" lang="ja-JP"/>
          </a:p>
        </p:txBody>
      </p:sp>
      <p:sp>
        <p:nvSpPr>
          <p:cNvPr id="4" name="Text Placeholder 3"/>
          <p:cNvSpPr>
            <a:spLocks noGrp="1"/>
          </p:cNvSpPr>
          <p:nvPr>
            <p:ph type="body" sz="half" idx="2"/>
          </p:nvPr>
        </p:nvSpPr>
        <p:spPr>
          <a:xfrm>
            <a:off x="914400" y="1150144"/>
            <a:ext cx="6858000" cy="685800"/>
          </a:xfrm>
        </p:spPr>
        <p:txBody>
          <a:bodyPr/>
          <a:lstStyle>
            <a:lvl1pPr marL="27432" indent="0" eaLnBrk="1" latinLnBrk="0" hangingPunct="1">
              <a:spcBef>
                <a:spcPts val="0"/>
              </a:spcBef>
              <a:buNone/>
              <a:defRPr kumimoji="1" lang="ja-JP" sz="1400">
                <a:solidFill>
                  <a:srgbClr val="FFFFFF"/>
                </a:solidFill>
              </a:defRPr>
            </a:lvl1pPr>
            <a:lvl2pPr eaLnBrk="1" latinLnBrk="0" hangingPunct="1">
              <a:defRPr kumimoji="1" lang="ja-JP" sz="1200"/>
            </a:lvl2pPr>
            <a:lvl3pPr eaLnBrk="1" latinLnBrk="0" hangingPunct="1">
              <a:defRPr kumimoji="1" lang="ja-JP" sz="1000"/>
            </a:lvl3pPr>
            <a:lvl4pPr eaLnBrk="1" latinLnBrk="0" hangingPunct="1">
              <a:defRPr kumimoji="1" lang="ja-JP" sz="900"/>
            </a:lvl4pPr>
            <a:lvl5pPr eaLnBrk="1" latinLnBrk="0" hangingPunct="1">
              <a:defRPr kumimoji="1" lang="ja-JP" sz="900"/>
            </a:lvl5pPr>
            <a:extLst/>
          </a:lstStyle>
          <a:p>
            <a:pPr lvl="0" eaLnBrk="1" latinLnBrk="0" hangingPunct="1"/>
            <a:r>
              <a:rPr lang="ja-JP" altLang="en-US" smtClean="0"/>
              <a:t>マスタ テキストの書式設定</a:t>
            </a:r>
          </a:p>
        </p:txBody>
      </p:sp>
      <p:grpSp>
        <p:nvGrpSpPr>
          <p:cNvPr id="14" name="Group 17"/>
          <p:cNvGrpSpPr/>
          <p:nvPr/>
        </p:nvGrpSpPr>
        <p:grpSpPr>
          <a:xfrm rot="5400000">
            <a:off x="8666983" y="1371600"/>
            <a:ext cx="132763" cy="128467"/>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9" y="1474763"/>
            <a:ext cx="132763" cy="128467"/>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a:pPr/>
              <a:t>2006/6/30</a:t>
            </a:fld>
            <a:endParaRPr kumimoji="1" lang="ja-JP"/>
          </a:p>
        </p:txBody>
      </p:sp>
      <p:sp>
        <p:nvSpPr>
          <p:cNvPr id="6" name="Footer Placeholder 5"/>
          <p:cNvSpPr>
            <a:spLocks noGrp="1"/>
          </p:cNvSpPr>
          <p:nvPr>
            <p:ph type="ftr" sz="quarter" idx="11"/>
          </p:nvPr>
        </p:nvSpPr>
        <p:spPr/>
        <p:txBody>
          <a:bodyPr/>
          <a:lstStyle>
            <a:extLst/>
          </a:lstStyle>
          <a:p>
            <a:endParaRPr kumimoji="1" lang="ja-JP"/>
          </a:p>
        </p:txBody>
      </p:sp>
      <p:sp>
        <p:nvSpPr>
          <p:cNvPr id="7" name="Slide Number Placeholder 6"/>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2" name="Rectangle 11"/>
          <p:cNvSpPr/>
          <p:nvPr/>
        </p:nvSpPr>
        <p:spPr>
          <a:xfrm>
            <a:off x="309559"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pPr eaLnBrk="1" latinLnBrk="0" hangingPunct="1"/>
            <a:r>
              <a:rPr kumimoji="1" lang="ja-JP" altLang="en-US" smtClean="0"/>
              <a:t>マスタ タイトルの書式設定</a:t>
            </a:r>
            <a:endParaRPr kumimoji="1" lang="en-US" smtClean="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1" lang="ja-JP" altLang="en-US" smtClean="0"/>
              <a:t>マスタ テキストの書式設定</a:t>
            </a:r>
          </a:p>
          <a:p>
            <a:pPr lvl="1" eaLnBrk="1" latinLnBrk="0" hangingPunct="1"/>
            <a:r>
              <a:rPr kumimoji="1" lang="ja-JP" altLang="en-US" smtClean="0"/>
              <a:t>第 </a:t>
            </a:r>
            <a:r>
              <a:rPr kumimoji="1" lang="en-US" altLang="ja-JP" smtClean="0"/>
              <a:t>2 </a:t>
            </a:r>
            <a:r>
              <a:rPr kumimoji="1" lang="ja-JP" altLang="en-US" smtClean="0"/>
              <a:t>レベル</a:t>
            </a:r>
          </a:p>
          <a:p>
            <a:pPr lvl="2" eaLnBrk="1" latinLnBrk="0" hangingPunct="1"/>
            <a:r>
              <a:rPr kumimoji="1" lang="ja-JP" altLang="en-US" smtClean="0"/>
              <a:t>第 </a:t>
            </a:r>
            <a:r>
              <a:rPr kumimoji="1" lang="en-US" altLang="ja-JP" smtClean="0"/>
              <a:t>3 </a:t>
            </a:r>
            <a:r>
              <a:rPr kumimoji="1" lang="ja-JP" altLang="en-US" smtClean="0"/>
              <a:t>レベル</a:t>
            </a:r>
          </a:p>
          <a:p>
            <a:pPr lvl="3" eaLnBrk="1" latinLnBrk="0" hangingPunct="1"/>
            <a:r>
              <a:rPr kumimoji="1" lang="ja-JP" altLang="en-US" smtClean="0"/>
              <a:t>第 </a:t>
            </a:r>
            <a:r>
              <a:rPr kumimoji="1" lang="en-US" altLang="ja-JP" smtClean="0"/>
              <a:t>4 </a:t>
            </a:r>
            <a:r>
              <a:rPr kumimoji="1" lang="ja-JP" altLang="en-US" smtClean="0"/>
              <a:t>レベル</a:t>
            </a:r>
          </a:p>
          <a:p>
            <a:pPr lvl="4" eaLnBrk="1" latinLnBrk="0" hangingPunct="1"/>
            <a:r>
              <a:rPr kumimoji="1" lang="ja-JP" altLang="en-US" smtClean="0"/>
              <a:t>第 </a:t>
            </a:r>
            <a:r>
              <a:rPr kumimoji="1" lang="en-US" altLang="ja-JP" smtClean="0"/>
              <a:t>5 </a:t>
            </a:r>
            <a:r>
              <a:rPr kumimoji="1" lang="ja-JP" altLang="en-US" smtClean="0"/>
              <a:t>レベル</a:t>
            </a:r>
            <a:endParaRPr kumimoji="1" lang="en-US"/>
          </a:p>
        </p:txBody>
      </p:sp>
      <p:sp>
        <p:nvSpPr>
          <p:cNvPr id="14" name="Date Placeholder 13"/>
          <p:cNvSpPr>
            <a:spLocks noGrp="1"/>
          </p:cNvSpPr>
          <p:nvPr>
            <p:ph type="dt" sz="half" idx="2"/>
          </p:nvPr>
        </p:nvSpPr>
        <p:spPr>
          <a:xfrm>
            <a:off x="6477000" y="6416676"/>
            <a:ext cx="2133600" cy="365125"/>
          </a:xfrm>
          <a:prstGeom prst="rect">
            <a:avLst/>
          </a:prstGeom>
        </p:spPr>
        <p:txBody>
          <a:bodyPr vert="horz" anchor="b"/>
          <a:lstStyle>
            <a:lvl1pPr algn="l" eaLnBrk="1" latinLnBrk="0" hangingPunct="1">
              <a:defRPr kumimoji="1" lang="ja-JP" sz="1100">
                <a:solidFill>
                  <a:schemeClr val="tx2"/>
                </a:solidFill>
              </a:defRPr>
            </a:lvl1pPr>
            <a:extLst/>
          </a:lstStyle>
          <a:p>
            <a:fld id="{8D3816DF-213E-421B-92D3-C068DBB023D6}" type="datetimeFigureOut">
              <a:rPr kumimoji="1" lang="en-US" altLang="ja-JP">
                <a:solidFill>
                  <a:schemeClr val="tx2"/>
                </a:solidFill>
              </a:rPr>
              <a:pPr/>
              <a:t>11/1/2011</a:t>
            </a:fld>
            <a:endParaRPr kumimoji="1" lang="ja-JP" sz="1100">
              <a:solidFill>
                <a:schemeClr val="tx2"/>
              </a:solidFill>
            </a:endParaRPr>
          </a:p>
        </p:txBody>
      </p:sp>
      <p:sp>
        <p:nvSpPr>
          <p:cNvPr id="3" name="Footer Placeholder 2"/>
          <p:cNvSpPr>
            <a:spLocks noGrp="1"/>
          </p:cNvSpPr>
          <p:nvPr>
            <p:ph type="ftr" sz="quarter" idx="3"/>
          </p:nvPr>
        </p:nvSpPr>
        <p:spPr>
          <a:xfrm>
            <a:off x="914400" y="6416676"/>
            <a:ext cx="5562600" cy="365125"/>
          </a:xfrm>
          <a:prstGeom prst="rect">
            <a:avLst/>
          </a:prstGeom>
        </p:spPr>
        <p:txBody>
          <a:bodyPr vert="horz" anchor="b"/>
          <a:lstStyle>
            <a:lvl1pPr algn="r" eaLnBrk="1" latinLnBrk="0" hangingPunct="1">
              <a:defRPr kumimoji="1" lang="ja-JP" sz="1100">
                <a:solidFill>
                  <a:schemeClr val="tx2"/>
                </a:solidFill>
              </a:defRPr>
            </a:lvl1pPr>
            <a:extLst/>
          </a:lstStyle>
          <a:p>
            <a:pPr algn="r"/>
            <a:endParaRPr kumimoji="1" lang="ja-JP" sz="1100">
              <a:solidFill>
                <a:schemeClr val="tx2"/>
              </a:solidFill>
            </a:endParaRPr>
          </a:p>
        </p:txBody>
      </p:sp>
      <p:sp>
        <p:nvSpPr>
          <p:cNvPr id="23" name="Slide Number Placeholder 22"/>
          <p:cNvSpPr>
            <a:spLocks noGrp="1"/>
          </p:cNvSpPr>
          <p:nvPr>
            <p:ph type="sldNum" sz="quarter" idx="4"/>
          </p:nvPr>
        </p:nvSpPr>
        <p:spPr>
          <a:xfrm>
            <a:off x="8610600" y="6416676"/>
            <a:ext cx="457200" cy="365125"/>
          </a:xfrm>
          <a:prstGeom prst="rect">
            <a:avLst/>
          </a:prstGeom>
        </p:spPr>
        <p:txBody>
          <a:bodyPr vert="horz" anchor="b"/>
          <a:lstStyle>
            <a:lvl1pPr algn="l" eaLnBrk="1" latinLnBrk="0" hangingPunct="1">
              <a:defRPr kumimoji="1" lang="ja-JP" sz="1200">
                <a:solidFill>
                  <a:schemeClr val="tx2"/>
                </a:solidFill>
              </a:defRPr>
            </a:lvl1pPr>
            <a:extLst/>
          </a:lstStyle>
          <a:p>
            <a:pPr algn="l"/>
            <a:fld id="{72AC53DF-4216-466D-99A7-94400E6C2A25}" type="slidenum">
              <a:rPr kumimoji="1" lang="en-US" altLang="ja-JP" sz="1200">
                <a:solidFill>
                  <a:schemeClr val="tx2"/>
                </a:solidFill>
              </a:rPr>
              <a:pPr algn="l"/>
              <a:t>&lt;#&gt;</a:t>
            </a:fld>
            <a:endParaRPr kumimoji="1" lang="ja-JP"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1" lang="ja-JP"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kumimoji="1" lang="ja-JP"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1" lang="ja-JP"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1" lang="ja-JP"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1" lang="ja-JP"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1" lang="ja-JP"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lang="ja-JP"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lang="ja-JP"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lang="ja-JP"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lang="ja-JP" sz="1600" kern="1200">
          <a:solidFill>
            <a:schemeClr val="tx1"/>
          </a:solidFill>
          <a:latin typeface="+mn-lt"/>
          <a:ea typeface="+mn-ea"/>
          <a:cs typeface="+mn-cs"/>
        </a:defRPr>
      </a:lvl9pPr>
      <a:extLst/>
    </p:bodyStyle>
    <p:otherStyle>
      <a:lvl1pPr marL="0" algn="l" rtl="0" eaLnBrk="1" latinLnBrk="0" hangingPunct="1">
        <a:defRPr kumimoji="1" lang="ja-JP" kern="1200">
          <a:solidFill>
            <a:schemeClr val="tx1"/>
          </a:solidFill>
          <a:latin typeface="+mn-lt"/>
          <a:ea typeface="+mn-ea"/>
          <a:cs typeface="+mn-cs"/>
        </a:defRPr>
      </a:lvl1pPr>
      <a:lvl2pPr marL="457200" algn="l" rtl="0" eaLnBrk="1" latinLnBrk="0" hangingPunct="1">
        <a:defRPr kumimoji="1" lang="ja-JP" kern="1200">
          <a:solidFill>
            <a:schemeClr val="tx1"/>
          </a:solidFill>
          <a:latin typeface="+mn-lt"/>
          <a:ea typeface="+mn-ea"/>
          <a:cs typeface="+mn-cs"/>
        </a:defRPr>
      </a:lvl2pPr>
      <a:lvl3pPr marL="914400" algn="l" rtl="0" eaLnBrk="1" latinLnBrk="0" hangingPunct="1">
        <a:defRPr kumimoji="1" lang="ja-JP" kern="1200">
          <a:solidFill>
            <a:schemeClr val="tx1"/>
          </a:solidFill>
          <a:latin typeface="+mn-lt"/>
          <a:ea typeface="+mn-ea"/>
          <a:cs typeface="+mn-cs"/>
        </a:defRPr>
      </a:lvl3pPr>
      <a:lvl4pPr marL="1371600" algn="l" rtl="0" eaLnBrk="1" latinLnBrk="0" hangingPunct="1">
        <a:defRPr kumimoji="1" lang="ja-JP" kern="1200">
          <a:solidFill>
            <a:schemeClr val="tx1"/>
          </a:solidFill>
          <a:latin typeface="+mn-lt"/>
          <a:ea typeface="+mn-ea"/>
          <a:cs typeface="+mn-cs"/>
        </a:defRPr>
      </a:lvl4pPr>
      <a:lvl5pPr marL="1828800" algn="l" rtl="0" eaLnBrk="1" latinLnBrk="0" hangingPunct="1">
        <a:defRPr kumimoji="1" lang="ja-JP" kern="1200">
          <a:solidFill>
            <a:schemeClr val="tx1"/>
          </a:solidFill>
          <a:latin typeface="+mn-lt"/>
          <a:ea typeface="+mn-ea"/>
          <a:cs typeface="+mn-cs"/>
        </a:defRPr>
      </a:lvl5pPr>
      <a:lvl6pPr marL="2286000" algn="l" rtl="0" eaLnBrk="1" latinLnBrk="0" hangingPunct="1">
        <a:defRPr kumimoji="1" lang="ja-JP" kern="1200">
          <a:solidFill>
            <a:schemeClr val="tx1"/>
          </a:solidFill>
          <a:latin typeface="+mn-lt"/>
          <a:ea typeface="+mn-ea"/>
          <a:cs typeface="+mn-cs"/>
        </a:defRPr>
      </a:lvl6pPr>
      <a:lvl7pPr marL="2743200" algn="l" rtl="0" eaLnBrk="1" latinLnBrk="0" hangingPunct="1">
        <a:defRPr kumimoji="1" lang="ja-JP" kern="1200">
          <a:solidFill>
            <a:schemeClr val="tx1"/>
          </a:solidFill>
          <a:latin typeface="+mn-lt"/>
          <a:ea typeface="+mn-ea"/>
          <a:cs typeface="+mn-cs"/>
        </a:defRPr>
      </a:lvl7pPr>
      <a:lvl8pPr marL="3200400" algn="l" rtl="0" eaLnBrk="1" latinLnBrk="0" hangingPunct="1">
        <a:defRPr kumimoji="1" lang="ja-JP" kern="1200">
          <a:solidFill>
            <a:schemeClr val="tx1"/>
          </a:solidFill>
          <a:latin typeface="+mn-lt"/>
          <a:ea typeface="+mn-ea"/>
          <a:cs typeface="+mn-cs"/>
        </a:defRPr>
      </a:lvl8pPr>
      <a:lvl9pPr marL="3657600" algn="l" rtl="0" eaLnBrk="1" latinLnBrk="0" hangingPunct="1">
        <a:defRPr kumimoji="1" lang="ja-JP"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4" name="Rectangle 3"/>
          <p:cNvSpPr>
            <a:spLocks noGrp="1"/>
          </p:cNvSpPr>
          <p:nvPr>
            <p:ph type="ctrTitle"/>
          </p:nvPr>
        </p:nvSpPr>
        <p:spPr>
          <a:xfrm>
            <a:off x="395536" y="476672"/>
            <a:ext cx="4680520" cy="756084"/>
          </a:xfrm>
        </p:spPr>
        <p:txBody>
          <a:bodyPr/>
          <a:lstStyle>
            <a:extLst/>
          </a:lstStyle>
          <a:p>
            <a:pPr algn="ctr"/>
            <a:r>
              <a:rPr lang="en-US" altLang="ja-JP" sz="4000" dirty="0" smtClean="0">
                <a:solidFill>
                  <a:srgbClr val="FFFF00"/>
                </a:solidFill>
                <a:latin typeface="AR P新藝体U" pitchFamily="50" charset="-128"/>
                <a:ea typeface="AR P新藝体U" pitchFamily="50" charset="-128"/>
              </a:rPr>
              <a:t>Common</a:t>
            </a:r>
            <a:r>
              <a:rPr lang="ja-JP" altLang="en-US" sz="4000" dirty="0" smtClean="0">
                <a:solidFill>
                  <a:srgbClr val="FFFF00"/>
                </a:solidFill>
                <a:latin typeface="AR P新藝体U" pitchFamily="50" charset="-128"/>
                <a:ea typeface="AR P新藝体U" pitchFamily="50" charset="-128"/>
              </a:rPr>
              <a:t> </a:t>
            </a:r>
            <a:r>
              <a:rPr lang="en-US" altLang="ja-JP" sz="4000" dirty="0" smtClean="0">
                <a:solidFill>
                  <a:srgbClr val="FFFF00"/>
                </a:solidFill>
                <a:latin typeface="AR P新藝体U" pitchFamily="50" charset="-128"/>
                <a:ea typeface="AR P新藝体U" pitchFamily="50" charset="-128"/>
              </a:rPr>
              <a:t>Sense </a:t>
            </a:r>
            <a:r>
              <a:rPr lang="ja-JP" altLang="en-US" sz="4000" dirty="0" smtClean="0">
                <a:solidFill>
                  <a:srgbClr val="FFFF00"/>
                </a:solidFill>
                <a:latin typeface="AR P新藝体U" pitchFamily="50" charset="-128"/>
                <a:ea typeface="AR P新藝体U" pitchFamily="50" charset="-128"/>
              </a:rPr>
              <a:t>　</a:t>
            </a:r>
            <a:r>
              <a:rPr lang="en-US" altLang="ja-JP" sz="4000" dirty="0" smtClean="0">
                <a:solidFill>
                  <a:srgbClr val="FFFF00"/>
                </a:solidFill>
                <a:latin typeface="AR P新藝体U" pitchFamily="50" charset="-128"/>
                <a:ea typeface="AR P新藝体U" pitchFamily="50" charset="-128"/>
              </a:rPr>
              <a:t/>
            </a:r>
            <a:br>
              <a:rPr lang="en-US" altLang="ja-JP" sz="4000" dirty="0" smtClean="0">
                <a:solidFill>
                  <a:srgbClr val="FFFF00"/>
                </a:solidFill>
                <a:latin typeface="AR P新藝体U" pitchFamily="50" charset="-128"/>
                <a:ea typeface="AR P新藝体U" pitchFamily="50" charset="-128"/>
              </a:rPr>
            </a:br>
            <a:r>
              <a:rPr lang="ja-JP" altLang="en-US" sz="4000" dirty="0" smtClean="0">
                <a:solidFill>
                  <a:srgbClr val="FFFF00"/>
                </a:solidFill>
                <a:latin typeface="AR P新藝体U" pitchFamily="50" charset="-128"/>
                <a:ea typeface="AR P新藝体U" pitchFamily="50" charset="-128"/>
              </a:rPr>
              <a:t>　　　　　</a:t>
            </a:r>
            <a:r>
              <a:rPr lang="ja-JP" altLang="en-US" sz="1800" dirty="0" smtClean="0">
                <a:solidFill>
                  <a:srgbClr val="FFFF00"/>
                </a:solidFill>
                <a:latin typeface="ＭＳ Ｐ明朝" pitchFamily="18" charset="-128"/>
                <a:ea typeface="ＭＳ Ｐ明朝" pitchFamily="18" charset="-128"/>
              </a:rPr>
              <a:t>号外　</a:t>
            </a:r>
            <a:r>
              <a:rPr lang="en-US" altLang="ja-JP" sz="1800" dirty="0" smtClean="0">
                <a:solidFill>
                  <a:srgbClr val="FFFF00"/>
                </a:solidFill>
                <a:latin typeface="ＭＳ Ｐ明朝" pitchFamily="18" charset="-128"/>
                <a:ea typeface="ＭＳ Ｐ明朝" pitchFamily="18" charset="-128"/>
              </a:rPr>
              <a:t>20</a:t>
            </a:r>
            <a:r>
              <a:rPr lang="en-US" altLang="ja-JP" sz="1800" dirty="0" smtClean="0">
                <a:latin typeface="ＭＳ Ｐ明朝" pitchFamily="18" charset="-128"/>
                <a:ea typeface="ＭＳ Ｐ明朝" pitchFamily="18" charset="-128"/>
              </a:rPr>
              <a:t>10.11.7</a:t>
            </a:r>
            <a:r>
              <a:rPr lang="en-US" altLang="ja-JP" sz="1800" dirty="0" smtClean="0">
                <a:latin typeface="AR P丸ゴシック体M" pitchFamily="50" charset="-128"/>
                <a:ea typeface="AR P丸ゴシック体M" pitchFamily="50" charset="-128"/>
              </a:rPr>
              <a:t/>
            </a:r>
            <a:br>
              <a:rPr lang="en-US" altLang="ja-JP" sz="1800" dirty="0" smtClean="0">
                <a:latin typeface="AR P丸ゴシック体M" pitchFamily="50" charset="-128"/>
                <a:ea typeface="AR P丸ゴシック体M" pitchFamily="50" charset="-128"/>
              </a:rPr>
            </a:br>
            <a:r>
              <a:rPr lang="en-US" altLang="ja-JP" sz="1800" dirty="0" smtClean="0">
                <a:latin typeface="AR P丸ゴシック体M" pitchFamily="50" charset="-128"/>
                <a:ea typeface="AR P丸ゴシック体M" pitchFamily="50" charset="-128"/>
              </a:rPr>
              <a:t/>
            </a:r>
            <a:br>
              <a:rPr lang="en-US" altLang="ja-JP" sz="1800" dirty="0" smtClean="0">
                <a:latin typeface="AR P丸ゴシック体M" pitchFamily="50" charset="-128"/>
                <a:ea typeface="AR P丸ゴシック体M" pitchFamily="50" charset="-128"/>
              </a:rPr>
            </a:br>
            <a:r>
              <a:rPr lang="en-US" altLang="ja-JP" sz="1800" dirty="0" smtClean="0">
                <a:latin typeface="AR P丸ゴシック体M" pitchFamily="50" charset="-128"/>
                <a:ea typeface="AR P丸ゴシック体M" pitchFamily="50" charset="-128"/>
              </a:rPr>
              <a:t/>
            </a:r>
            <a:br>
              <a:rPr lang="en-US" altLang="ja-JP" sz="1800" dirty="0" smtClean="0">
                <a:latin typeface="AR P丸ゴシック体M" pitchFamily="50" charset="-128"/>
                <a:ea typeface="AR P丸ゴシック体M" pitchFamily="50" charset="-128"/>
              </a:rPr>
            </a:br>
            <a:r>
              <a:rPr lang="ja-JP" altLang="en-US" sz="1800" dirty="0" smtClean="0">
                <a:latin typeface="AR P丸ゴシック体M" pitchFamily="50" charset="-128"/>
                <a:ea typeface="AR P丸ゴシック体M" pitchFamily="50" charset="-128"/>
              </a:rPr>
              <a:t>　</a:t>
            </a:r>
            <a:r>
              <a:rPr lang="ja-JP" altLang="en-US" sz="1600" dirty="0" smtClean="0">
                <a:latin typeface="ＭＳ Ｐ明朝" pitchFamily="18" charset="-128"/>
                <a:ea typeface="ＭＳ Ｐ明朝" pitchFamily="18" charset="-128"/>
              </a:rPr>
              <a:t>北海道のとって季節労働</a:t>
            </a:r>
            <a:r>
              <a:rPr lang="en-US" altLang="ja-JP" sz="1600" dirty="0" smtClean="0">
                <a:latin typeface="ＭＳ Ｐ明朝" pitchFamily="18" charset="-128"/>
                <a:ea typeface="ＭＳ Ｐ明朝" pitchFamily="18" charset="-128"/>
              </a:rPr>
              <a:t>(</a:t>
            </a:r>
            <a:r>
              <a:rPr lang="ja-JP" altLang="en-US" sz="1600" dirty="0" smtClean="0">
                <a:latin typeface="ＭＳ Ｐ明朝" pitchFamily="18" charset="-128"/>
                <a:ea typeface="ＭＳ Ｐ明朝" pitchFamily="18" charset="-128"/>
              </a:rPr>
              <a:t>者</a:t>
            </a:r>
            <a:r>
              <a:rPr lang="en-US" altLang="ja-JP" sz="1600" dirty="0" smtClean="0">
                <a:latin typeface="ＭＳ Ｐ明朝" pitchFamily="18" charset="-128"/>
                <a:ea typeface="ＭＳ Ｐ明朝" pitchFamily="18" charset="-128"/>
              </a:rPr>
              <a:t>)</a:t>
            </a:r>
            <a:r>
              <a:rPr lang="ja-JP" altLang="en-US" sz="1600" dirty="0" smtClean="0">
                <a:latin typeface="ＭＳ Ｐ明朝" pitchFamily="18" charset="-128"/>
                <a:ea typeface="ＭＳ Ｐ明朝" pitchFamily="18" charset="-128"/>
              </a:rPr>
              <a:t>問題とは何か？</a:t>
            </a:r>
            <a:r>
              <a:rPr lang="ja-JP" altLang="en-US" sz="1800" dirty="0" smtClean="0">
                <a:latin typeface="ＭＳ Ｐ明朝" pitchFamily="18" charset="-128"/>
                <a:ea typeface="ＭＳ Ｐ明朝" pitchFamily="18" charset="-128"/>
              </a:rPr>
              <a:t>　　</a:t>
            </a:r>
            <a:endParaRPr kumimoji="1" lang="ja-JP" sz="1800" dirty="0">
              <a:latin typeface="ＭＳ Ｐ明朝" pitchFamily="18" charset="-128"/>
              <a:ea typeface="ＭＳ Ｐ明朝" pitchFamily="18" charset="-128"/>
            </a:endParaRPr>
          </a:p>
        </p:txBody>
      </p:sp>
      <p:sp>
        <p:nvSpPr>
          <p:cNvPr id="5" name="Rectangle 4"/>
          <p:cNvSpPr>
            <a:spLocks noGrp="1"/>
          </p:cNvSpPr>
          <p:nvPr>
            <p:ph type="subTitle" idx="1"/>
          </p:nvPr>
        </p:nvSpPr>
        <p:spPr>
          <a:xfrm>
            <a:off x="683568" y="3068960"/>
            <a:ext cx="3456384" cy="2016224"/>
          </a:xfrm>
        </p:spPr>
        <p:txBody>
          <a:bodyPr>
            <a:normAutofit/>
          </a:bodyPr>
          <a:lstStyle>
            <a:extLst/>
          </a:lstStyle>
          <a:p>
            <a:pPr>
              <a:lnSpc>
                <a:spcPct val="110000"/>
              </a:lnSpc>
              <a:spcBef>
                <a:spcPts val="600"/>
              </a:spcBef>
            </a:pPr>
            <a:endParaRPr lang="en-US" altLang="ja-JP" dirty="0" smtClean="0"/>
          </a:p>
          <a:p>
            <a:pPr>
              <a:lnSpc>
                <a:spcPct val="110000"/>
              </a:lnSpc>
              <a:spcBef>
                <a:spcPts val="600"/>
              </a:spcBef>
            </a:pPr>
            <a:r>
              <a:rPr lang="en-US" altLang="ja-JP" dirty="0" smtClean="0"/>
              <a:t>  </a:t>
            </a:r>
          </a:p>
          <a:p>
            <a:pPr>
              <a:lnSpc>
                <a:spcPct val="110000"/>
              </a:lnSpc>
              <a:spcBef>
                <a:spcPts val="600"/>
              </a:spcBef>
            </a:pPr>
            <a:r>
              <a:rPr lang="ja-JP" altLang="en-US" dirty="0" smtClean="0">
                <a:latin typeface="AR P丸ゴシック体M" pitchFamily="50" charset="-128"/>
                <a:ea typeface="AR P丸ゴシック体M" pitchFamily="50" charset="-128"/>
              </a:rPr>
              <a:t>労働運動への発信</a:t>
            </a:r>
            <a:endParaRPr lang="en-US" altLang="ja-JP" dirty="0" smtClean="0">
              <a:latin typeface="AR P丸ゴシック体M" pitchFamily="50" charset="-128"/>
              <a:ea typeface="AR P丸ゴシック体M" pitchFamily="50" charset="-128"/>
            </a:endParaRPr>
          </a:p>
          <a:p>
            <a:pPr>
              <a:lnSpc>
                <a:spcPct val="110000"/>
              </a:lnSpc>
              <a:spcBef>
                <a:spcPts val="600"/>
              </a:spcBef>
            </a:pPr>
            <a:r>
              <a:rPr lang="en-US" altLang="ja-JP" dirty="0" smtClean="0">
                <a:latin typeface="AR P丸ゴシック体M" pitchFamily="50" charset="-128"/>
                <a:ea typeface="AR P丸ゴシック体M" pitchFamily="50" charset="-128"/>
              </a:rPr>
              <a:t>ryo-sato@hyper.ocn.ne.jp</a:t>
            </a:r>
          </a:p>
          <a:p>
            <a:endParaRPr kumimoji="1" lang="ja-JP"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05064"/>
            <a:ext cx="7467600" cy="2468888"/>
          </a:xfrm>
        </p:spPr>
        <p:txBody>
          <a:bodyPr/>
          <a:lstStyle/>
          <a:p>
            <a:pPr>
              <a:buNone/>
            </a:pPr>
            <a:endParaRPr kumimoji="1" lang="en-US" altLang="ja-JP" dirty="0" smtClean="0"/>
          </a:p>
          <a:p>
            <a:pPr>
              <a:buNone/>
            </a:pPr>
            <a:endParaRPr kumimoji="1" lang="ja-JP" altLang="en-US" dirty="0"/>
          </a:p>
        </p:txBody>
      </p:sp>
      <p:sp>
        <p:nvSpPr>
          <p:cNvPr id="7" name="角丸四角形 6"/>
          <p:cNvSpPr/>
          <p:nvPr/>
        </p:nvSpPr>
        <p:spPr>
          <a:xfrm>
            <a:off x="467544" y="3140968"/>
            <a:ext cx="8424936" cy="3384376"/>
          </a:xfrm>
          <a:prstGeom prst="roundRect">
            <a:avLst/>
          </a:prstGeom>
          <a:solidFill>
            <a:srgbClr val="FFFF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chemeClr val="tx1"/>
              </a:solidFill>
              <a:latin typeface="AR P丸ゴシック体M" pitchFamily="50" charset="-128"/>
              <a:ea typeface="AR P丸ゴシック体M" pitchFamily="50" charset="-128"/>
            </a:endParaRPr>
          </a:p>
          <a:p>
            <a:endParaRPr lang="en-US" altLang="ja-JP" dirty="0" smtClean="0">
              <a:solidFill>
                <a:schemeClr val="tx1"/>
              </a:solidFill>
              <a:latin typeface="AR P丸ゴシック体M" pitchFamily="50" charset="-128"/>
              <a:ea typeface="AR P丸ゴシック体M" pitchFamily="50" charset="-128"/>
            </a:endParaRPr>
          </a:p>
          <a:p>
            <a:r>
              <a:rPr lang="ja-JP" altLang="en-US" dirty="0" smtClean="0">
                <a:solidFill>
                  <a:schemeClr val="tx1"/>
                </a:solidFill>
                <a:latin typeface="AR P丸ゴシック体M" pitchFamily="50" charset="-128"/>
                <a:ea typeface="AR P丸ゴシック体M" pitchFamily="50" charset="-128"/>
              </a:rPr>
              <a:t>「</a:t>
            </a:r>
            <a:r>
              <a:rPr lang="en-US" altLang="ja-JP" dirty="0" smtClean="0">
                <a:solidFill>
                  <a:schemeClr val="bg1"/>
                </a:solidFill>
                <a:latin typeface="ＭＳ Ｐ明朝" pitchFamily="18" charset="-128"/>
                <a:ea typeface="ＭＳ Ｐ明朝" pitchFamily="18" charset="-128"/>
              </a:rPr>
              <a:t>90</a:t>
            </a:r>
            <a:r>
              <a:rPr lang="ja-JP" altLang="en-US" dirty="0" smtClean="0">
                <a:solidFill>
                  <a:schemeClr val="bg1"/>
                </a:solidFill>
                <a:latin typeface="ＭＳ Ｐ明朝" pitchFamily="18" charset="-128"/>
                <a:ea typeface="ＭＳ Ｐ明朝" pitchFamily="18" charset="-128"/>
              </a:rPr>
              <a:t>日復活」は道民世論となり、政治問題となった</a:t>
            </a:r>
            <a:endParaRPr lang="en-US" altLang="ja-JP" dirty="0" smtClean="0">
              <a:solidFill>
                <a:schemeClr val="bg1"/>
              </a:solidFill>
              <a:latin typeface="ＭＳ Ｐ明朝" pitchFamily="18" charset="-128"/>
              <a:ea typeface="ＭＳ Ｐ明朝" pitchFamily="18" charset="-128"/>
            </a:endParaRPr>
          </a:p>
          <a:p>
            <a:pPr latinLnBrk="1"/>
            <a:r>
              <a:rPr lang="ja-JP" altLang="en-US" sz="1050" dirty="0" smtClean="0">
                <a:solidFill>
                  <a:srgbClr val="FF0000"/>
                </a:solidFill>
                <a:latin typeface="ＭＳ Ｐ明朝" pitchFamily="18" charset="-128"/>
                <a:ea typeface="ＭＳ Ｐ明朝" pitchFamily="18" charset="-128"/>
              </a:rPr>
              <a:t>●</a:t>
            </a:r>
            <a:r>
              <a:rPr lang="ja-JP" altLang="ja-JP" sz="1400" dirty="0" smtClean="0">
                <a:solidFill>
                  <a:schemeClr val="bg1"/>
                </a:solidFill>
                <a:latin typeface="ＭＳ Ｐ明朝" pitchFamily="18" charset="-128"/>
                <a:ea typeface="ＭＳ Ｐ明朝" pitchFamily="18" charset="-128"/>
              </a:rPr>
              <a:t>雇用保険の成立は「一年間の暫定猶予つきながら､共産党を除く野党も賛成したものですから､私が何</a:t>
            </a:r>
            <a:endParaRPr lang="en-US" altLang="ja-JP" sz="1400" dirty="0" smtClean="0">
              <a:solidFill>
                <a:schemeClr val="bg1"/>
              </a:solidFill>
              <a:latin typeface="ＭＳ Ｐ明朝" pitchFamily="18" charset="-128"/>
              <a:ea typeface="ＭＳ Ｐ明朝" pitchFamily="18" charset="-128"/>
            </a:endParaRPr>
          </a:p>
          <a:p>
            <a:pPr latinLnBrk="1"/>
            <a:r>
              <a:rPr lang="ja-JP" altLang="en-US" sz="1400" dirty="0" smtClean="0">
                <a:solidFill>
                  <a:schemeClr val="bg1"/>
                </a:solidFill>
                <a:latin typeface="ＭＳ Ｐ明朝" pitchFamily="18" charset="-128"/>
                <a:ea typeface="ＭＳ Ｐ明朝" pitchFamily="18" charset="-128"/>
              </a:rPr>
              <a:t>　</a:t>
            </a:r>
            <a:r>
              <a:rPr lang="ja-JP" altLang="ja-JP" sz="1400" dirty="0" smtClean="0">
                <a:solidFill>
                  <a:schemeClr val="bg1"/>
                </a:solidFill>
                <a:latin typeface="ＭＳ Ｐ明朝" pitchFamily="18" charset="-128"/>
                <a:ea typeface="ＭＳ Ｐ明朝" pitchFamily="18" charset="-128"/>
              </a:rPr>
              <a:t>回か労働大臣に延期を要請しても聞き入れてもらえない」（堂垣内知事､</a:t>
            </a:r>
            <a:r>
              <a:rPr lang="en-US" altLang="ja-JP" sz="1400" dirty="0" smtClean="0">
                <a:solidFill>
                  <a:schemeClr val="bg1"/>
                </a:solidFill>
                <a:latin typeface="ＭＳ Ｐ明朝" pitchFamily="18" charset="-128"/>
                <a:ea typeface="ＭＳ Ｐ明朝" pitchFamily="18" charset="-128"/>
              </a:rPr>
              <a:t>1977</a:t>
            </a:r>
            <a:r>
              <a:rPr lang="ja-JP" altLang="ja-JP" sz="1400" dirty="0" smtClean="0">
                <a:solidFill>
                  <a:schemeClr val="bg1"/>
                </a:solidFill>
                <a:latin typeface="ＭＳ Ｐ明朝" pitchFamily="18" charset="-128"/>
                <a:ea typeface="ＭＳ Ｐ明朝" pitchFamily="18" charset="-128"/>
              </a:rPr>
              <a:t>年､「北海道建設</a:t>
            </a:r>
            <a:r>
              <a:rPr lang="ja-JP" altLang="en-US" sz="1400" dirty="0" smtClean="0">
                <a:solidFill>
                  <a:schemeClr val="bg1"/>
                </a:solidFill>
                <a:latin typeface="ＭＳ Ｐ明朝" pitchFamily="18" charset="-128"/>
                <a:ea typeface="ＭＳ Ｐ明朝" pitchFamily="18" charset="-128"/>
              </a:rPr>
              <a:t>新聞」</a:t>
            </a:r>
            <a:r>
              <a:rPr lang="ja-JP" altLang="ja-JP" sz="1400" dirty="0" smtClean="0">
                <a:solidFill>
                  <a:schemeClr val="bg1"/>
                </a:solidFill>
                <a:latin typeface="ＭＳ Ｐ明朝" pitchFamily="18" charset="-128"/>
                <a:ea typeface="ＭＳ Ｐ明朝" pitchFamily="18" charset="-128"/>
              </a:rPr>
              <a:t>の</a:t>
            </a:r>
            <a:endParaRPr lang="en-US" altLang="ja-JP" sz="1400" dirty="0" smtClean="0">
              <a:solidFill>
                <a:schemeClr val="bg1"/>
              </a:solidFill>
              <a:latin typeface="ＭＳ Ｐ明朝" pitchFamily="18" charset="-128"/>
              <a:ea typeface="ＭＳ Ｐ明朝" pitchFamily="18" charset="-128"/>
            </a:endParaRPr>
          </a:p>
          <a:p>
            <a:pPr latinLnBrk="1"/>
            <a:r>
              <a:rPr lang="ja-JP" altLang="en-US" sz="1400" dirty="0" smtClean="0">
                <a:solidFill>
                  <a:schemeClr val="bg1"/>
                </a:solidFill>
                <a:latin typeface="ＭＳ Ｐ明朝" pitchFamily="18" charset="-128"/>
                <a:ea typeface="ＭＳ Ｐ明朝" pitchFamily="18" charset="-128"/>
              </a:rPr>
              <a:t>　</a:t>
            </a:r>
            <a:r>
              <a:rPr lang="ja-JP" altLang="ja-JP" sz="1400" dirty="0" smtClean="0">
                <a:solidFill>
                  <a:schemeClr val="bg1"/>
                </a:solidFill>
                <a:latin typeface="ＭＳ Ｐ明朝" pitchFamily="18" charset="-128"/>
                <a:ea typeface="ＭＳ Ｐ明朝" pitchFamily="18" charset="-128"/>
              </a:rPr>
              <a:t>松本社長との新春対談）</a:t>
            </a:r>
            <a:endParaRPr lang="en-US" altLang="ja-JP" sz="1400" dirty="0" smtClean="0">
              <a:solidFill>
                <a:schemeClr val="bg1"/>
              </a:solidFill>
              <a:latin typeface="ＭＳ Ｐ明朝" pitchFamily="18" charset="-128"/>
              <a:ea typeface="ＭＳ Ｐ明朝" pitchFamily="18" charset="-128"/>
            </a:endParaRPr>
          </a:p>
          <a:p>
            <a:pPr latinLnBrk="1"/>
            <a:r>
              <a:rPr lang="ja-JP" altLang="en-US" sz="1050" dirty="0" smtClean="0">
                <a:solidFill>
                  <a:srgbClr val="FF0000"/>
                </a:solidFill>
                <a:latin typeface="ＭＳ Ｐ明朝" pitchFamily="18" charset="-128"/>
                <a:ea typeface="ＭＳ Ｐ明朝" pitchFamily="18" charset="-128"/>
              </a:rPr>
              <a:t>●</a:t>
            </a:r>
            <a:r>
              <a:rPr lang="en-US" altLang="ja-JP" sz="1400" dirty="0" smtClean="0">
                <a:solidFill>
                  <a:schemeClr val="bg1"/>
                </a:solidFill>
                <a:latin typeface="ＭＳ Ｐ明朝" pitchFamily="18" charset="-128"/>
                <a:ea typeface="ＭＳ Ｐ明朝" pitchFamily="18" charset="-128"/>
              </a:rPr>
              <a:t>77</a:t>
            </a:r>
            <a:r>
              <a:rPr lang="ja-JP" altLang="ja-JP" sz="1400" dirty="0" smtClean="0">
                <a:solidFill>
                  <a:schemeClr val="bg1"/>
                </a:solidFill>
                <a:latin typeface="ＭＳ Ｐ明朝" pitchFamily="18" charset="-128"/>
                <a:ea typeface="ＭＳ Ｐ明朝" pitchFamily="18" charset="-128"/>
              </a:rPr>
              <a:t>年参議院選挙。朝日新聞</a:t>
            </a:r>
            <a:r>
              <a:rPr lang="en-US" altLang="ja-JP" sz="1400" dirty="0" smtClean="0">
                <a:solidFill>
                  <a:schemeClr val="bg1"/>
                </a:solidFill>
                <a:latin typeface="ＭＳ Ｐ明朝" pitchFamily="18" charset="-128"/>
                <a:ea typeface="ＭＳ Ｐ明朝" pitchFamily="18" charset="-128"/>
              </a:rPr>
              <a:t>(7.5</a:t>
            </a:r>
            <a:r>
              <a:rPr lang="ja-JP" altLang="ja-JP" sz="1400" dirty="0" smtClean="0">
                <a:solidFill>
                  <a:schemeClr val="bg1"/>
                </a:solidFill>
                <a:latin typeface="ＭＳ Ｐ明朝" pitchFamily="18" charset="-128"/>
                <a:ea typeface="ＭＳ Ｐ明朝" pitchFamily="18" charset="-128"/>
              </a:rPr>
              <a:t>）が「公約ホントですか」で「雇用保険法の改正で道内に多い季節労働者</a:t>
            </a:r>
            <a:r>
              <a:rPr lang="ja-JP" altLang="en-US" sz="1400" dirty="0" smtClean="0">
                <a:solidFill>
                  <a:schemeClr val="bg1"/>
                </a:solidFill>
                <a:latin typeface="ＭＳ Ｐ明朝" pitchFamily="18" charset="-128"/>
                <a:ea typeface="ＭＳ Ｐ明朝" pitchFamily="18" charset="-128"/>
              </a:rPr>
              <a:t>　</a:t>
            </a:r>
            <a:endParaRPr lang="en-US" altLang="ja-JP" sz="1400" dirty="0" smtClean="0">
              <a:solidFill>
                <a:schemeClr val="bg1"/>
              </a:solidFill>
              <a:latin typeface="ＭＳ Ｐ明朝" pitchFamily="18" charset="-128"/>
              <a:ea typeface="ＭＳ Ｐ明朝" pitchFamily="18" charset="-128"/>
            </a:endParaRPr>
          </a:p>
          <a:p>
            <a:pPr latinLnBrk="1"/>
            <a:r>
              <a:rPr lang="ja-JP" altLang="en-US" sz="1400" dirty="0" smtClean="0">
                <a:solidFill>
                  <a:schemeClr val="bg1"/>
                </a:solidFill>
                <a:latin typeface="ＭＳ Ｐ明朝" pitchFamily="18" charset="-128"/>
                <a:ea typeface="ＭＳ Ｐ明朝" pitchFamily="18" charset="-128"/>
              </a:rPr>
              <a:t>　</a:t>
            </a:r>
            <a:r>
              <a:rPr lang="ja-JP" altLang="ja-JP" sz="1400" dirty="0" smtClean="0">
                <a:solidFill>
                  <a:schemeClr val="bg1"/>
                </a:solidFill>
                <a:latin typeface="ＭＳ Ｐ明朝" pitchFamily="18" charset="-128"/>
                <a:ea typeface="ＭＳ Ｐ明朝" pitchFamily="18" charset="-128"/>
              </a:rPr>
              <a:t>が深刻な影響を受けていますが､その救済策を」と候補者アンケートを行った｡　 </a:t>
            </a:r>
          </a:p>
          <a:p>
            <a:pPr latinLnBrk="1"/>
            <a:r>
              <a:rPr lang="en-US" altLang="ja-JP" sz="1400" dirty="0" smtClean="0">
                <a:solidFill>
                  <a:schemeClr val="bg1"/>
                </a:solidFill>
                <a:latin typeface="ＭＳ Ｐ明朝" pitchFamily="18" charset="-128"/>
                <a:ea typeface="ＭＳ Ｐ明朝" pitchFamily="18" charset="-128"/>
              </a:rPr>
              <a:t>      </a:t>
            </a:r>
            <a:r>
              <a:rPr lang="ja-JP" altLang="ja-JP" sz="1400" dirty="0" smtClean="0">
                <a:solidFill>
                  <a:schemeClr val="bg1"/>
                </a:solidFill>
                <a:latin typeface="ＭＳ Ｐ明朝" pitchFamily="18" charset="-128"/>
                <a:ea typeface="ＭＳ Ｐ明朝" pitchFamily="18" charset="-128"/>
              </a:rPr>
              <a:t>こいと義夫（公明）「雇用保険法を改正し､</a:t>
            </a:r>
            <a:r>
              <a:rPr lang="en-US" altLang="ja-JP" sz="1400" dirty="0" smtClean="0">
                <a:solidFill>
                  <a:schemeClr val="bg1"/>
                </a:solidFill>
                <a:latin typeface="ＭＳ Ｐ明朝" pitchFamily="18" charset="-128"/>
                <a:ea typeface="ＭＳ Ｐ明朝" pitchFamily="18" charset="-128"/>
              </a:rPr>
              <a:t>90</a:t>
            </a:r>
            <a:r>
              <a:rPr lang="ja-JP" altLang="ja-JP" sz="1400" dirty="0" smtClean="0">
                <a:solidFill>
                  <a:schemeClr val="bg1"/>
                </a:solidFill>
                <a:latin typeface="ＭＳ Ｐ明朝" pitchFamily="18" charset="-128"/>
                <a:ea typeface="ＭＳ Ｐ明朝" pitchFamily="18" charset="-128"/>
              </a:rPr>
              <a:t>日給付の復活を実現する」</a:t>
            </a:r>
          </a:p>
          <a:p>
            <a:pPr latinLnBrk="1"/>
            <a:r>
              <a:rPr lang="en-US" altLang="ja-JP" sz="1400" dirty="0" smtClean="0">
                <a:solidFill>
                  <a:schemeClr val="bg1"/>
                </a:solidFill>
                <a:latin typeface="ＭＳ Ｐ明朝" pitchFamily="18" charset="-128"/>
                <a:ea typeface="ＭＳ Ｐ明朝" pitchFamily="18" charset="-128"/>
              </a:rPr>
              <a:t>      </a:t>
            </a:r>
            <a:r>
              <a:rPr lang="ja-JP" altLang="ja-JP" sz="1400" dirty="0" smtClean="0">
                <a:solidFill>
                  <a:schemeClr val="bg1"/>
                </a:solidFill>
                <a:latin typeface="ＭＳ Ｐ明朝" pitchFamily="18" charset="-128"/>
                <a:ea typeface="ＭＳ Ｐ明朝" pitchFamily="18" charset="-128"/>
              </a:rPr>
              <a:t>ばんどうよしのり（新自ク）「季節労働者常用化の推進」　　　</a:t>
            </a:r>
          </a:p>
          <a:p>
            <a:pPr latinLnBrk="1"/>
            <a:r>
              <a:rPr lang="en-US" altLang="ja-JP" sz="1400" dirty="0" smtClean="0">
                <a:solidFill>
                  <a:schemeClr val="bg1"/>
                </a:solidFill>
                <a:latin typeface="ＭＳ Ｐ明朝" pitchFamily="18" charset="-128"/>
                <a:ea typeface="ＭＳ Ｐ明朝" pitchFamily="18" charset="-128"/>
              </a:rPr>
              <a:t>      </a:t>
            </a:r>
            <a:r>
              <a:rPr lang="ja-JP" altLang="ja-JP" sz="1400" dirty="0" smtClean="0">
                <a:solidFill>
                  <a:schemeClr val="bg1"/>
                </a:solidFill>
                <a:latin typeface="ＭＳ Ｐ明朝" pitchFamily="18" charset="-128"/>
                <a:ea typeface="ＭＳ Ｐ明朝" pitchFamily="18" charset="-128"/>
              </a:rPr>
              <a:t>丸谷かねやす</a:t>
            </a:r>
            <a:r>
              <a:rPr lang="en-US" altLang="ja-JP" sz="1400" dirty="0" smtClean="0">
                <a:solidFill>
                  <a:schemeClr val="bg1"/>
                </a:solidFill>
                <a:latin typeface="ＭＳ Ｐ明朝" pitchFamily="18" charset="-128"/>
                <a:ea typeface="ＭＳ Ｐ明朝" pitchFamily="18" charset="-128"/>
              </a:rPr>
              <a:t>(</a:t>
            </a:r>
            <a:r>
              <a:rPr lang="ja-JP" altLang="ja-JP" sz="1400" dirty="0" smtClean="0">
                <a:solidFill>
                  <a:schemeClr val="bg1"/>
                </a:solidFill>
                <a:latin typeface="ＭＳ Ｐ明朝" pitchFamily="18" charset="-128"/>
                <a:ea typeface="ＭＳ Ｐ明朝" pitchFamily="18" charset="-128"/>
              </a:rPr>
              <a:t>社会</a:t>
            </a:r>
            <a:r>
              <a:rPr lang="en-US" altLang="ja-JP" sz="1400" dirty="0" smtClean="0">
                <a:solidFill>
                  <a:schemeClr val="bg1"/>
                </a:solidFill>
                <a:latin typeface="ＭＳ Ｐ明朝" pitchFamily="18" charset="-128"/>
                <a:ea typeface="ＭＳ Ｐ明朝" pitchFamily="18" charset="-128"/>
              </a:rPr>
              <a:t>)</a:t>
            </a:r>
            <a:r>
              <a:rPr lang="ja-JP" altLang="ja-JP" sz="1400" dirty="0" smtClean="0">
                <a:solidFill>
                  <a:schemeClr val="bg1"/>
                </a:solidFill>
                <a:latin typeface="ＭＳ Ｐ明朝" pitchFamily="18" charset="-128"/>
                <a:ea typeface="ＭＳ Ｐ明朝" pitchFamily="18" charset="-128"/>
              </a:rPr>
              <a:t>「雇用保険受給</a:t>
            </a:r>
            <a:r>
              <a:rPr lang="en-US" altLang="ja-JP" sz="1400" dirty="0" smtClean="0">
                <a:solidFill>
                  <a:schemeClr val="bg1"/>
                </a:solidFill>
                <a:latin typeface="ＭＳ Ｐ明朝" pitchFamily="18" charset="-128"/>
                <a:ea typeface="ＭＳ Ｐ明朝" pitchFamily="18" charset="-128"/>
              </a:rPr>
              <a:t>90</a:t>
            </a:r>
            <a:r>
              <a:rPr lang="ja-JP" altLang="ja-JP" sz="1400" dirty="0" smtClean="0">
                <a:solidFill>
                  <a:schemeClr val="bg1"/>
                </a:solidFill>
                <a:latin typeface="ＭＳ Ｐ明朝" pitchFamily="18" charset="-128"/>
                <a:ea typeface="ＭＳ Ｐ明朝" pitchFamily="18" charset="-128"/>
              </a:rPr>
              <a:t>日分復活は暫定的にも絶対必要である」</a:t>
            </a:r>
            <a:r>
              <a:rPr lang="en-US" altLang="ja-JP" sz="1400" dirty="0" smtClean="0">
                <a:solidFill>
                  <a:schemeClr val="bg1"/>
                </a:solidFill>
                <a:latin typeface="ＭＳ Ｐ明朝" pitchFamily="18" charset="-128"/>
                <a:ea typeface="ＭＳ Ｐ明朝" pitchFamily="18" charset="-128"/>
              </a:rPr>
              <a:t>     </a:t>
            </a:r>
            <a:endParaRPr lang="ja-JP" altLang="ja-JP" sz="1400" dirty="0" smtClean="0">
              <a:solidFill>
                <a:schemeClr val="bg1"/>
              </a:solidFill>
              <a:latin typeface="ＭＳ Ｐ明朝" pitchFamily="18" charset="-128"/>
              <a:ea typeface="ＭＳ Ｐ明朝" pitchFamily="18" charset="-128"/>
            </a:endParaRPr>
          </a:p>
          <a:p>
            <a:pPr latinLnBrk="1"/>
            <a:r>
              <a:rPr lang="en-US" altLang="ja-JP" sz="1400" dirty="0" smtClean="0">
                <a:solidFill>
                  <a:schemeClr val="bg1"/>
                </a:solidFill>
                <a:latin typeface="ＭＳ Ｐ明朝" pitchFamily="18" charset="-128"/>
                <a:ea typeface="ＭＳ Ｐ明朝" pitchFamily="18" charset="-128"/>
              </a:rPr>
              <a:t>      </a:t>
            </a:r>
            <a:r>
              <a:rPr lang="ja-JP" altLang="ja-JP" sz="1400" dirty="0" smtClean="0">
                <a:solidFill>
                  <a:schemeClr val="bg1"/>
                </a:solidFill>
                <a:latin typeface="ＭＳ Ｐ明朝" pitchFamily="18" charset="-128"/>
                <a:ea typeface="ＭＳ Ｐ明朝" pitchFamily="18" charset="-128"/>
              </a:rPr>
              <a:t>川村清一（社会）「一時金（</a:t>
            </a:r>
            <a:r>
              <a:rPr lang="en-US" altLang="ja-JP" sz="1400" dirty="0" smtClean="0">
                <a:solidFill>
                  <a:schemeClr val="bg1"/>
                </a:solidFill>
                <a:latin typeface="ＭＳ Ｐ明朝" pitchFamily="18" charset="-128"/>
                <a:ea typeface="ＭＳ Ｐ明朝" pitchFamily="18" charset="-128"/>
              </a:rPr>
              <a:t>50</a:t>
            </a:r>
            <a:r>
              <a:rPr lang="ja-JP" altLang="ja-JP" sz="1400" dirty="0" smtClean="0">
                <a:solidFill>
                  <a:schemeClr val="bg1"/>
                </a:solidFill>
                <a:latin typeface="ＭＳ Ｐ明朝" pitchFamily="18" charset="-128"/>
                <a:ea typeface="ＭＳ Ｐ明朝" pitchFamily="18" charset="-128"/>
              </a:rPr>
              <a:t>日）と一般の選択権を当分の間延長するか､一時金を引上げる」</a:t>
            </a:r>
            <a:r>
              <a:rPr lang="en-US" altLang="ja-JP" sz="1400" dirty="0" smtClean="0">
                <a:solidFill>
                  <a:schemeClr val="bg1"/>
                </a:solidFill>
                <a:latin typeface="ＭＳ Ｐ明朝" pitchFamily="18" charset="-128"/>
                <a:ea typeface="ＭＳ Ｐ明朝" pitchFamily="18" charset="-128"/>
              </a:rPr>
              <a:t>  </a:t>
            </a:r>
          </a:p>
          <a:p>
            <a:pPr latinLnBrk="1"/>
            <a:r>
              <a:rPr lang="en-US" altLang="ja-JP" sz="1400" dirty="0" smtClean="0">
                <a:solidFill>
                  <a:schemeClr val="bg1"/>
                </a:solidFill>
                <a:latin typeface="ＭＳ Ｐ明朝" pitchFamily="18" charset="-128"/>
                <a:ea typeface="ＭＳ Ｐ明朝" pitchFamily="18" charset="-128"/>
              </a:rPr>
              <a:t>      </a:t>
            </a:r>
            <a:r>
              <a:rPr lang="ja-JP" altLang="ja-JP" sz="1400" dirty="0" smtClean="0">
                <a:solidFill>
                  <a:schemeClr val="bg1"/>
                </a:solidFill>
                <a:latin typeface="ＭＳ Ｐ明朝" pitchFamily="18" charset="-128"/>
                <a:ea typeface="ＭＳ Ｐ明朝" pitchFamily="18" charset="-128"/>
              </a:rPr>
              <a:t>こだま健次（共産）「季節労働者の失業給付</a:t>
            </a:r>
            <a:r>
              <a:rPr lang="en-US" altLang="ja-JP" sz="1400" dirty="0" smtClean="0">
                <a:solidFill>
                  <a:schemeClr val="bg1"/>
                </a:solidFill>
                <a:latin typeface="ＭＳ Ｐ明朝" pitchFamily="18" charset="-128"/>
                <a:ea typeface="ＭＳ Ｐ明朝" pitchFamily="18" charset="-128"/>
              </a:rPr>
              <a:t>90</a:t>
            </a:r>
            <a:r>
              <a:rPr lang="ja-JP" altLang="ja-JP" sz="1400" dirty="0" smtClean="0">
                <a:solidFill>
                  <a:schemeClr val="bg1"/>
                </a:solidFill>
                <a:latin typeface="ＭＳ Ｐ明朝" pitchFamily="18" charset="-128"/>
                <a:ea typeface="ＭＳ Ｐ明朝" pitchFamily="18" charset="-128"/>
              </a:rPr>
              <a:t>日復活｡救農土木事業の実施」</a:t>
            </a:r>
            <a:r>
              <a:rPr lang="en-US" altLang="ja-JP" sz="1400" dirty="0" smtClean="0">
                <a:solidFill>
                  <a:schemeClr val="bg1"/>
                </a:solidFill>
                <a:latin typeface="ＭＳ Ｐ明朝" pitchFamily="18" charset="-128"/>
                <a:ea typeface="ＭＳ Ｐ明朝" pitchFamily="18" charset="-128"/>
              </a:rPr>
              <a:t>                 </a:t>
            </a:r>
            <a:endParaRPr lang="ja-JP" altLang="ja-JP" sz="1400" dirty="0" smtClean="0">
              <a:solidFill>
                <a:schemeClr val="bg1"/>
              </a:solidFill>
              <a:latin typeface="ＭＳ Ｐ明朝" pitchFamily="18" charset="-128"/>
              <a:ea typeface="ＭＳ Ｐ明朝" pitchFamily="18" charset="-128"/>
            </a:endParaRPr>
          </a:p>
          <a:p>
            <a:pPr latinLnBrk="1"/>
            <a:r>
              <a:rPr lang="en-US" altLang="ja-JP" sz="1400" dirty="0" smtClean="0">
                <a:solidFill>
                  <a:schemeClr val="bg1"/>
                </a:solidFill>
                <a:latin typeface="ＭＳ Ｐ明朝" pitchFamily="18" charset="-128"/>
                <a:ea typeface="ＭＳ Ｐ明朝" pitchFamily="18" charset="-128"/>
              </a:rPr>
              <a:t>      </a:t>
            </a:r>
            <a:r>
              <a:rPr lang="ja-JP" altLang="ja-JP" sz="1400" dirty="0" smtClean="0">
                <a:solidFill>
                  <a:schemeClr val="bg1"/>
                </a:solidFill>
                <a:latin typeface="ＭＳ Ｐ明朝" pitchFamily="18" charset="-128"/>
                <a:ea typeface="ＭＳ Ｐ明朝" pitchFamily="18" charset="-128"/>
              </a:rPr>
              <a:t>中村啓一（自民）「道事情に即しない雇用保険法は､特殊事情が反映するよう特例を設ける」 </a:t>
            </a:r>
          </a:p>
          <a:p>
            <a:pPr latinLnBrk="1"/>
            <a:r>
              <a:rPr lang="en-US" altLang="ja-JP" sz="1400" dirty="0" smtClean="0">
                <a:solidFill>
                  <a:schemeClr val="bg1"/>
                </a:solidFill>
                <a:latin typeface="ＭＳ Ｐ明朝" pitchFamily="18" charset="-128"/>
                <a:ea typeface="ＭＳ Ｐ明朝" pitchFamily="18" charset="-128"/>
              </a:rPr>
              <a:t>      </a:t>
            </a:r>
            <a:r>
              <a:rPr lang="ja-JP" altLang="ja-JP" sz="1400" dirty="0" smtClean="0">
                <a:solidFill>
                  <a:schemeClr val="bg1"/>
                </a:solidFill>
                <a:latin typeface="ＭＳ Ｐ明朝" pitchFamily="18" charset="-128"/>
                <a:ea typeface="ＭＳ Ｐ明朝" pitchFamily="18" charset="-128"/>
              </a:rPr>
              <a:t>北修二（自民）「季節労働者対策も各産業の振興から抜本的対策､指導が急務である」</a:t>
            </a:r>
          </a:p>
          <a:p>
            <a:pPr latinLnBrk="1"/>
            <a:r>
              <a:rPr lang="en-US" altLang="ja-JP" sz="1400" dirty="0" smtClean="0">
                <a:solidFill>
                  <a:schemeClr val="bg1"/>
                </a:solidFill>
                <a:latin typeface="ＭＳ Ｐ明朝" pitchFamily="18" charset="-128"/>
                <a:ea typeface="ＭＳ Ｐ明朝" pitchFamily="18" charset="-128"/>
              </a:rPr>
              <a:t> </a:t>
            </a:r>
            <a:endParaRPr lang="ja-JP" altLang="ja-JP" sz="1400" dirty="0" smtClean="0">
              <a:solidFill>
                <a:schemeClr val="bg1"/>
              </a:solidFill>
              <a:latin typeface="ＭＳ Ｐ明朝" pitchFamily="18" charset="-128"/>
              <a:ea typeface="ＭＳ Ｐ明朝" pitchFamily="18" charset="-128"/>
            </a:endParaRPr>
          </a:p>
          <a:p>
            <a:r>
              <a:rPr lang="ja-JP" altLang="ja-JP" sz="1400" dirty="0" smtClean="0">
                <a:solidFill>
                  <a:schemeClr val="tx1"/>
                </a:solidFill>
                <a:latin typeface="AR P丸ゴシック体M" pitchFamily="50" charset="-128"/>
                <a:ea typeface="AR P丸ゴシック体M" pitchFamily="50" charset="-128"/>
              </a:rPr>
              <a:t> </a:t>
            </a:r>
            <a:endParaRPr kumimoji="1" lang="ja-JP" altLang="en-US" dirty="0"/>
          </a:p>
        </p:txBody>
      </p:sp>
      <p:sp>
        <p:nvSpPr>
          <p:cNvPr id="10" name="角丸四角形 9"/>
          <p:cNvSpPr/>
          <p:nvPr/>
        </p:nvSpPr>
        <p:spPr>
          <a:xfrm>
            <a:off x="467544" y="1772816"/>
            <a:ext cx="8352928" cy="1296144"/>
          </a:xfrm>
          <a:prstGeom prst="roundRect">
            <a:avLst/>
          </a:prstGeom>
          <a:solidFill>
            <a:srgbClr val="FFFF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bg1"/>
                </a:solidFill>
                <a:latin typeface="ＭＳ Ｐ明朝" pitchFamily="18" charset="-128"/>
                <a:ea typeface="ＭＳ Ｐ明朝" pitchFamily="18" charset="-128"/>
              </a:rPr>
              <a:t>厳冬期の</a:t>
            </a:r>
            <a:r>
              <a:rPr lang="en-US" altLang="ja-JP" dirty="0" smtClean="0">
                <a:solidFill>
                  <a:schemeClr val="bg1"/>
                </a:solidFill>
                <a:latin typeface="ＭＳ Ｐ明朝" pitchFamily="18" charset="-128"/>
                <a:ea typeface="ＭＳ Ｐ明朝" pitchFamily="18" charset="-128"/>
              </a:rPr>
              <a:t>4</a:t>
            </a:r>
            <a:r>
              <a:rPr lang="ja-JP" altLang="en-US" dirty="0" smtClean="0">
                <a:solidFill>
                  <a:schemeClr val="bg1"/>
                </a:solidFill>
                <a:latin typeface="ＭＳ Ｐ明朝" pitchFamily="18" charset="-128"/>
                <a:ea typeface="ＭＳ Ｐ明朝" pitchFamily="18" charset="-128"/>
              </a:rPr>
              <a:t>ヶ月間、</a:t>
            </a:r>
            <a:r>
              <a:rPr lang="en-US" altLang="ja-JP" dirty="0" smtClean="0">
                <a:solidFill>
                  <a:schemeClr val="bg1"/>
                </a:solidFill>
                <a:latin typeface="ＭＳ Ｐ明朝" pitchFamily="18" charset="-128"/>
                <a:ea typeface="ＭＳ Ｐ明朝" pitchFamily="18" charset="-128"/>
              </a:rPr>
              <a:t>20</a:t>
            </a:r>
            <a:r>
              <a:rPr lang="ja-JP" altLang="en-US" dirty="0" smtClean="0">
                <a:solidFill>
                  <a:schemeClr val="bg1"/>
                </a:solidFill>
                <a:latin typeface="ＭＳ Ｐ明朝" pitchFamily="18" charset="-128"/>
                <a:ea typeface="ＭＳ Ｐ明朝" pitchFamily="18" charset="-128"/>
              </a:rPr>
              <a:t>万円を切る「特例一時金」では生活ができない！</a:t>
            </a:r>
            <a:r>
              <a:rPr lang="en-US" altLang="ja-JP" dirty="0" smtClean="0">
                <a:solidFill>
                  <a:schemeClr val="bg1"/>
                </a:solidFill>
                <a:latin typeface="ＭＳ Ｐ明朝" pitchFamily="18" charset="-128"/>
                <a:ea typeface="ＭＳ Ｐ明朝" pitchFamily="18" charset="-128"/>
              </a:rPr>
              <a:t/>
            </a:r>
            <a:br>
              <a:rPr lang="en-US" altLang="ja-JP" dirty="0" smtClean="0">
                <a:solidFill>
                  <a:schemeClr val="bg1"/>
                </a:solidFill>
                <a:latin typeface="ＭＳ Ｐ明朝" pitchFamily="18" charset="-128"/>
                <a:ea typeface="ＭＳ Ｐ明朝" pitchFamily="18" charset="-128"/>
              </a:rPr>
            </a:br>
            <a:r>
              <a:rPr lang="ja-JP" altLang="en-US" dirty="0" smtClean="0">
                <a:solidFill>
                  <a:schemeClr val="bg1"/>
                </a:solidFill>
                <a:latin typeface="ＭＳ Ｐ明朝" pitchFamily="18" charset="-128"/>
                <a:ea typeface="ＭＳ Ｐ明朝" pitchFamily="18" charset="-128"/>
              </a:rPr>
              <a:t>  </a:t>
            </a:r>
            <a:r>
              <a:rPr lang="ja-JP" altLang="en-US" sz="1400" dirty="0" smtClean="0">
                <a:solidFill>
                  <a:schemeClr val="bg1"/>
                </a:solidFill>
                <a:latin typeface="ＭＳ Ｐ明朝" pitchFamily="18" charset="-128"/>
                <a:ea typeface="ＭＳ Ｐ明朝" pitchFamily="18" charset="-128"/>
                <a:sym typeface="Wingdings"/>
              </a:rPr>
              <a:t></a:t>
            </a:r>
            <a:r>
              <a:rPr lang="ja-JP" altLang="en-US" sz="1400" dirty="0" smtClean="0">
                <a:solidFill>
                  <a:schemeClr val="bg1"/>
                </a:solidFill>
                <a:latin typeface="ＭＳ Ｐ明朝" pitchFamily="18" charset="-128"/>
                <a:ea typeface="ＭＳ Ｐ明朝" pitchFamily="18" charset="-128"/>
              </a:rPr>
              <a:t>季節労働者は燃料手当も夏、冬のボーナスもない。</a:t>
            </a:r>
            <a:r>
              <a:rPr lang="en-US" altLang="ja-JP" sz="1400" dirty="0" smtClean="0">
                <a:solidFill>
                  <a:schemeClr val="bg1"/>
                </a:solidFill>
                <a:latin typeface="ＭＳ Ｐ明朝" pitchFamily="18" charset="-128"/>
                <a:ea typeface="ＭＳ Ｐ明朝" pitchFamily="18" charset="-128"/>
              </a:rPr>
              <a:t/>
            </a:r>
            <a:br>
              <a:rPr lang="en-US" altLang="ja-JP" sz="1400" dirty="0" smtClean="0">
                <a:solidFill>
                  <a:schemeClr val="bg1"/>
                </a:solidFill>
                <a:latin typeface="ＭＳ Ｐ明朝" pitchFamily="18" charset="-128"/>
                <a:ea typeface="ＭＳ Ｐ明朝" pitchFamily="18" charset="-128"/>
              </a:rPr>
            </a:br>
            <a:r>
              <a:rPr lang="ja-JP" altLang="en-US" sz="1400" dirty="0" smtClean="0">
                <a:solidFill>
                  <a:schemeClr val="bg1"/>
                </a:solidFill>
                <a:latin typeface="ＭＳ Ｐ明朝" pitchFamily="18" charset="-128"/>
                <a:ea typeface="ＭＳ Ｐ明朝" pitchFamily="18" charset="-128"/>
              </a:rPr>
              <a:t>   </a:t>
            </a:r>
            <a:r>
              <a:rPr lang="ja-JP" altLang="en-US" sz="1400" dirty="0" smtClean="0">
                <a:solidFill>
                  <a:schemeClr val="bg1"/>
                </a:solidFill>
                <a:latin typeface="ＭＳ Ｐ明朝" pitchFamily="18" charset="-128"/>
                <a:ea typeface="ＭＳ Ｐ明朝" pitchFamily="18" charset="-128"/>
                <a:sym typeface="Wingdings"/>
              </a:rPr>
              <a:t></a:t>
            </a:r>
            <a:r>
              <a:rPr lang="en-US" altLang="ja-JP" sz="1400" dirty="0" smtClean="0">
                <a:solidFill>
                  <a:schemeClr val="bg1"/>
                </a:solidFill>
                <a:latin typeface="ＭＳ Ｐ明朝" pitchFamily="18" charset="-128"/>
                <a:ea typeface="ＭＳ Ｐ明朝" pitchFamily="18" charset="-128"/>
              </a:rPr>
              <a:t>4</a:t>
            </a:r>
            <a:r>
              <a:rPr lang="ja-JP" altLang="en-US" sz="1400" dirty="0" smtClean="0">
                <a:solidFill>
                  <a:schemeClr val="bg1"/>
                </a:solidFill>
                <a:latin typeface="ＭＳ Ｐ明朝" pitchFamily="18" charset="-128"/>
                <a:ea typeface="ＭＳ Ｐ明朝" pitchFamily="18" charset="-128"/>
              </a:rPr>
              <a:t>月から働いても賃金は翌月の</a:t>
            </a:r>
            <a:r>
              <a:rPr lang="en-US" altLang="ja-JP" sz="1400" dirty="0" smtClean="0">
                <a:solidFill>
                  <a:schemeClr val="bg1"/>
                </a:solidFill>
                <a:latin typeface="ＭＳ Ｐ明朝" pitchFamily="18" charset="-128"/>
                <a:ea typeface="ＭＳ Ｐ明朝" pitchFamily="18" charset="-128"/>
              </a:rPr>
              <a:t>15</a:t>
            </a:r>
            <a:r>
              <a:rPr lang="ja-JP" altLang="en-US" sz="1400" dirty="0" smtClean="0">
                <a:solidFill>
                  <a:schemeClr val="bg1"/>
                </a:solidFill>
                <a:latin typeface="ＭＳ Ｐ明朝" pitchFamily="18" charset="-128"/>
                <a:ea typeface="ＭＳ Ｐ明朝" pitchFamily="18" charset="-128"/>
              </a:rPr>
              <a:t>日。（中山組は</a:t>
            </a:r>
            <a:r>
              <a:rPr lang="en-US" altLang="ja-JP" sz="1400" dirty="0" smtClean="0">
                <a:solidFill>
                  <a:schemeClr val="bg1"/>
                </a:solidFill>
                <a:latin typeface="ＭＳ Ｐ明朝" pitchFamily="18" charset="-128"/>
                <a:ea typeface="ＭＳ Ｐ明朝" pitchFamily="18" charset="-128"/>
              </a:rPr>
              <a:t>20</a:t>
            </a:r>
            <a:r>
              <a:rPr lang="ja-JP" altLang="en-US" sz="1400" dirty="0" smtClean="0">
                <a:solidFill>
                  <a:schemeClr val="bg1"/>
                </a:solidFill>
                <a:latin typeface="ＭＳ Ｐ明朝" pitchFamily="18" charset="-128"/>
                <a:ea typeface="ＭＳ Ｐ明朝" pitchFamily="18" charset="-128"/>
              </a:rPr>
              <a:t>日だった</a:t>
            </a:r>
            <a:r>
              <a:rPr lang="en-US" altLang="ja-JP" sz="1400" dirty="0" smtClean="0">
                <a:solidFill>
                  <a:schemeClr val="bg1"/>
                </a:solidFill>
                <a:latin typeface="ＭＳ Ｐ明朝" pitchFamily="18" charset="-128"/>
                <a:ea typeface="ＭＳ Ｐ明朝" pitchFamily="18" charset="-128"/>
              </a:rPr>
              <a:t>)</a:t>
            </a:r>
            <a:br>
              <a:rPr lang="en-US" altLang="ja-JP" sz="1400" dirty="0" smtClean="0">
                <a:solidFill>
                  <a:schemeClr val="bg1"/>
                </a:solidFill>
                <a:latin typeface="ＭＳ Ｐ明朝" pitchFamily="18" charset="-128"/>
                <a:ea typeface="ＭＳ Ｐ明朝" pitchFamily="18" charset="-128"/>
              </a:rPr>
            </a:br>
            <a:r>
              <a:rPr lang="ja-JP" altLang="en-US" sz="1400" dirty="0" smtClean="0">
                <a:solidFill>
                  <a:schemeClr val="bg1"/>
                </a:solidFill>
                <a:latin typeface="ＭＳ Ｐ明朝" pitchFamily="18" charset="-128"/>
                <a:ea typeface="ＭＳ Ｐ明朝" pitchFamily="18" charset="-128"/>
              </a:rPr>
              <a:t>　 </a:t>
            </a:r>
            <a:r>
              <a:rPr lang="ja-JP" altLang="en-US" sz="1400" dirty="0" smtClean="0">
                <a:solidFill>
                  <a:schemeClr val="bg1"/>
                </a:solidFill>
                <a:latin typeface="ＭＳ Ｐ明朝" pitchFamily="18" charset="-128"/>
                <a:ea typeface="ＭＳ Ｐ明朝" pitchFamily="18" charset="-128"/>
                <a:sym typeface="Wingdings"/>
              </a:rPr>
              <a:t></a:t>
            </a:r>
            <a:r>
              <a:rPr lang="ja-JP" altLang="en-US" sz="1400" dirty="0" smtClean="0">
                <a:solidFill>
                  <a:schemeClr val="bg1"/>
                </a:solidFill>
                <a:latin typeface="ＭＳ Ｐ明朝" pitchFamily="18" charset="-128"/>
                <a:ea typeface="ＭＳ Ｐ明朝" pitchFamily="18" charset="-128"/>
              </a:rPr>
              <a:t>季節労働者</a:t>
            </a:r>
            <a:r>
              <a:rPr lang="en-US" altLang="ja-JP" sz="1400" dirty="0" smtClean="0">
                <a:solidFill>
                  <a:schemeClr val="bg1"/>
                </a:solidFill>
                <a:latin typeface="ＭＳ Ｐ明朝" pitchFamily="18" charset="-128"/>
                <a:ea typeface="ＭＳ Ｐ明朝" pitchFamily="18" charset="-128"/>
              </a:rPr>
              <a:t>30</a:t>
            </a:r>
            <a:r>
              <a:rPr lang="ja-JP" altLang="en-US" sz="1400" dirty="0" smtClean="0">
                <a:solidFill>
                  <a:schemeClr val="bg1"/>
                </a:solidFill>
                <a:latin typeface="ＭＳ Ｐ明朝" pitchFamily="18" charset="-128"/>
                <a:ea typeface="ＭＳ Ｐ明朝" pitchFamily="18" charset="-128"/>
              </a:rPr>
              <a:t>万人</a:t>
            </a:r>
            <a:r>
              <a:rPr lang="en-US" altLang="ja-JP" sz="1400" dirty="0" smtClean="0">
                <a:solidFill>
                  <a:schemeClr val="bg1"/>
                </a:solidFill>
                <a:latin typeface="ＭＳ Ｐ明朝" pitchFamily="18" charset="-128"/>
                <a:ea typeface="ＭＳ Ｐ明朝" pitchFamily="18" charset="-128"/>
              </a:rPr>
              <a:t>(</a:t>
            </a:r>
            <a:r>
              <a:rPr lang="ja-JP" altLang="en-US" sz="1400" dirty="0" smtClean="0">
                <a:solidFill>
                  <a:schemeClr val="bg1"/>
                </a:solidFill>
                <a:latin typeface="ＭＳ Ｐ明朝" pitchFamily="18" charset="-128"/>
                <a:ea typeface="ＭＳ Ｐ明朝" pitchFamily="18" charset="-128"/>
              </a:rPr>
              <a:t>家族を含め</a:t>
            </a:r>
            <a:r>
              <a:rPr lang="en-US" altLang="ja-JP" sz="1400" dirty="0" smtClean="0">
                <a:solidFill>
                  <a:schemeClr val="bg1"/>
                </a:solidFill>
                <a:latin typeface="ＭＳ Ｐ明朝" pitchFamily="18" charset="-128"/>
                <a:ea typeface="ＭＳ Ｐ明朝" pitchFamily="18" charset="-128"/>
              </a:rPr>
              <a:t>100</a:t>
            </a:r>
            <a:r>
              <a:rPr lang="ja-JP" altLang="en-US" sz="1400" dirty="0" smtClean="0">
                <a:solidFill>
                  <a:schemeClr val="bg1"/>
                </a:solidFill>
                <a:latin typeface="ＭＳ Ｐ明朝" pitchFamily="18" charset="-128"/>
                <a:ea typeface="ＭＳ Ｐ明朝" pitchFamily="18" charset="-128"/>
              </a:rPr>
              <a:t>万人</a:t>
            </a:r>
            <a:r>
              <a:rPr lang="en-US" altLang="ja-JP" sz="1400" dirty="0" smtClean="0">
                <a:solidFill>
                  <a:schemeClr val="bg1"/>
                </a:solidFill>
                <a:latin typeface="ＭＳ Ｐ明朝" pitchFamily="18" charset="-128"/>
                <a:ea typeface="ＭＳ Ｐ明朝" pitchFamily="18" charset="-128"/>
              </a:rPr>
              <a:t>)</a:t>
            </a:r>
            <a:r>
              <a:rPr lang="ja-JP" altLang="en-US" sz="1400" dirty="0" smtClean="0">
                <a:solidFill>
                  <a:schemeClr val="bg1"/>
                </a:solidFill>
                <a:latin typeface="ＭＳ Ｐ明朝" pitchFamily="18" charset="-128"/>
                <a:ea typeface="ＭＳ Ｐ明朝" pitchFamily="18" charset="-128"/>
              </a:rPr>
              <a:t>がこの現実に直面することになった。</a:t>
            </a:r>
            <a:endParaRPr lang="en-US" altLang="ja-JP" sz="1400" dirty="0" smtClean="0">
              <a:solidFill>
                <a:schemeClr val="bg1"/>
              </a:solidFill>
              <a:latin typeface="ＭＳ Ｐ明朝" pitchFamily="18" charset="-128"/>
              <a:ea typeface="ＭＳ Ｐ明朝" pitchFamily="18" charset="-128"/>
            </a:endParaRPr>
          </a:p>
        </p:txBody>
      </p:sp>
      <p:sp>
        <p:nvSpPr>
          <p:cNvPr id="11" name="角丸四角形 10"/>
          <p:cNvSpPr/>
          <p:nvPr/>
        </p:nvSpPr>
        <p:spPr>
          <a:xfrm>
            <a:off x="467544" y="332656"/>
            <a:ext cx="8352928" cy="1368152"/>
          </a:xfrm>
          <a:prstGeom prst="roundRect">
            <a:avLst/>
          </a:prstGeom>
          <a:solidFill>
            <a:srgbClr val="FFFF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bg1"/>
                </a:solidFill>
                <a:latin typeface="ＭＳ Ｐ明朝" pitchFamily="18" charset="-128"/>
                <a:ea typeface="ＭＳ Ｐ明朝" pitchFamily="18" charset="-128"/>
              </a:rPr>
              <a:t>季節労働者を</a:t>
            </a:r>
            <a:r>
              <a:rPr lang="en-US" altLang="ja-JP" dirty="0" smtClean="0">
                <a:solidFill>
                  <a:schemeClr val="bg1"/>
                </a:solidFill>
                <a:latin typeface="ＭＳ Ｐ明朝" pitchFamily="18" charset="-128"/>
                <a:ea typeface="ＭＳ Ｐ明朝" pitchFamily="18" charset="-128"/>
              </a:rPr>
              <a:t>”</a:t>
            </a:r>
            <a:r>
              <a:rPr lang="ja-JP" altLang="en-US" dirty="0" smtClean="0">
                <a:solidFill>
                  <a:schemeClr val="bg1"/>
                </a:solidFill>
                <a:latin typeface="ＭＳ Ｐ明朝" pitchFamily="18" charset="-128"/>
                <a:ea typeface="ＭＳ Ｐ明朝" pitchFamily="18" charset="-128"/>
              </a:rPr>
              <a:t>別格扱い</a:t>
            </a:r>
            <a:r>
              <a:rPr lang="en-US" altLang="ja-JP" dirty="0" smtClean="0">
                <a:solidFill>
                  <a:schemeClr val="bg1"/>
                </a:solidFill>
                <a:latin typeface="ＭＳ Ｐ明朝" pitchFamily="18" charset="-128"/>
                <a:ea typeface="ＭＳ Ｐ明朝" pitchFamily="18" charset="-128"/>
              </a:rPr>
              <a:t>”</a:t>
            </a:r>
            <a:r>
              <a:rPr lang="ja-JP" altLang="en-US" dirty="0" smtClean="0">
                <a:solidFill>
                  <a:schemeClr val="bg1"/>
                </a:solidFill>
                <a:latin typeface="ＭＳ Ｐ明朝" pitchFamily="18" charset="-128"/>
                <a:ea typeface="ＭＳ Ｐ明朝" pitchFamily="18" charset="-128"/>
              </a:rPr>
              <a:t>し、差別した政府の言いぶん</a:t>
            </a:r>
            <a:endParaRPr lang="en-US" altLang="ja-JP" dirty="0" smtClean="0">
              <a:solidFill>
                <a:schemeClr val="bg1"/>
              </a:solidFill>
              <a:latin typeface="ＭＳ Ｐ明朝" pitchFamily="18" charset="-128"/>
              <a:ea typeface="ＭＳ Ｐ明朝" pitchFamily="18" charset="-128"/>
            </a:endParaRPr>
          </a:p>
          <a:p>
            <a:pPr>
              <a:buFont typeface="Wingdings"/>
              <a:buChar char="Ø"/>
            </a:pPr>
            <a:r>
              <a:rPr lang="ja-JP" altLang="en-US" sz="1400" dirty="0" smtClean="0">
                <a:solidFill>
                  <a:schemeClr val="bg1"/>
                </a:solidFill>
                <a:latin typeface="ＭＳ Ｐ明朝" pitchFamily="18" charset="-128"/>
                <a:ea typeface="ＭＳ Ｐ明朝" pitchFamily="18" charset="-128"/>
                <a:sym typeface="Wingdings"/>
              </a:rPr>
              <a:t>北海道では「労働力不足」のもとで季節労働者は「冬季間遊んでいる。デカンショ保険だ」</a:t>
            </a:r>
            <a:endParaRPr lang="en-US" altLang="ja-JP" sz="1400" dirty="0" smtClean="0">
              <a:solidFill>
                <a:schemeClr val="bg1"/>
              </a:solidFill>
              <a:latin typeface="ＭＳ Ｐ明朝" pitchFamily="18" charset="-128"/>
              <a:ea typeface="ＭＳ Ｐ明朝" pitchFamily="18" charset="-128"/>
              <a:sym typeface="Wingdings"/>
            </a:endParaRPr>
          </a:p>
          <a:p>
            <a:r>
              <a:rPr lang="ja-JP" altLang="en-US" sz="1400" dirty="0" smtClean="0">
                <a:solidFill>
                  <a:schemeClr val="bg1"/>
                </a:solidFill>
                <a:latin typeface="ＭＳ Ｐ明朝" pitchFamily="18" charset="-128"/>
                <a:ea typeface="ＭＳ Ｐ明朝" pitchFamily="18" charset="-128"/>
                <a:sym typeface="Wingdings"/>
              </a:rPr>
              <a:t>「被保険者３％の季節労働者が保険金の</a:t>
            </a:r>
            <a:r>
              <a:rPr lang="en-US" altLang="ja-JP" sz="1400" dirty="0" smtClean="0">
                <a:solidFill>
                  <a:schemeClr val="bg1"/>
                </a:solidFill>
                <a:latin typeface="ＭＳ Ｐ明朝" pitchFamily="18" charset="-128"/>
                <a:ea typeface="ＭＳ Ｐ明朝" pitchFamily="18" charset="-128"/>
                <a:sym typeface="Wingdings"/>
              </a:rPr>
              <a:t>34</a:t>
            </a:r>
            <a:r>
              <a:rPr lang="ja-JP" altLang="en-US" sz="1400" dirty="0" smtClean="0">
                <a:solidFill>
                  <a:schemeClr val="bg1"/>
                </a:solidFill>
                <a:latin typeface="ＭＳ Ｐ明朝" pitchFamily="18" charset="-128"/>
                <a:ea typeface="ＭＳ Ｐ明朝" pitchFamily="18" charset="-128"/>
                <a:sym typeface="Wingdings"/>
              </a:rPr>
              <a:t>％を受けている」</a:t>
            </a:r>
            <a:endParaRPr lang="en-US" altLang="ja-JP" sz="1400" dirty="0" smtClean="0">
              <a:solidFill>
                <a:schemeClr val="bg1"/>
              </a:solidFill>
              <a:latin typeface="ＭＳ Ｐ明朝" pitchFamily="18" charset="-128"/>
              <a:ea typeface="ＭＳ Ｐ明朝" pitchFamily="18" charset="-128"/>
              <a:sym typeface="Wingdings"/>
            </a:endParaRPr>
          </a:p>
          <a:p>
            <a:r>
              <a:rPr lang="ja-JP" altLang="en-US" sz="1400" dirty="0" smtClean="0">
                <a:solidFill>
                  <a:schemeClr val="bg1"/>
                </a:solidFill>
                <a:latin typeface="ＭＳ Ｐ明朝" pitchFamily="18" charset="-128"/>
                <a:ea typeface="ＭＳ Ｐ明朝" pitchFamily="18" charset="-128"/>
                <a:sym typeface="Wingdings"/>
              </a:rPr>
              <a:t>「季節失業は予定された失業だ。偶発的な保険事故とは言えない」</a:t>
            </a:r>
            <a:endParaRPr lang="en-US" altLang="ja-JP" sz="1400" dirty="0" smtClean="0">
              <a:solidFill>
                <a:schemeClr val="bg1"/>
              </a:solidFill>
              <a:latin typeface="ＭＳ Ｐ明朝" pitchFamily="18" charset="-128"/>
              <a:ea typeface="ＭＳ Ｐ明朝" pitchFamily="18" charset="-128"/>
              <a:sym typeface="Wingdings"/>
            </a:endParaRPr>
          </a:p>
          <a:p>
            <a:r>
              <a:rPr lang="ja-JP" altLang="ja-JP" sz="1400" dirty="0" smtClean="0">
                <a:solidFill>
                  <a:schemeClr val="bg1"/>
                </a:solidFill>
                <a:latin typeface="ＭＳ Ｐ明朝" pitchFamily="18" charset="-128"/>
                <a:ea typeface="ＭＳ Ｐ明朝" pitchFamily="18" charset="-128"/>
                <a:sym typeface="Wingdings"/>
              </a:rPr>
              <a:t></a:t>
            </a:r>
            <a:r>
              <a:rPr lang="ja-JP" altLang="en-US" sz="1400" dirty="0" smtClean="0">
                <a:solidFill>
                  <a:schemeClr val="bg1"/>
                </a:solidFill>
                <a:latin typeface="ＭＳ Ｐ明朝" pitchFamily="18" charset="-128"/>
                <a:ea typeface="ＭＳ Ｐ明朝" pitchFamily="18" charset="-128"/>
                <a:sym typeface="Wingdings"/>
              </a:rPr>
              <a:t>「就労機会の多い若年層が受給者の半数を占めている」</a:t>
            </a:r>
            <a:endParaRPr kumimoji="1" lang="ja-JP" altLang="en-US" dirty="0">
              <a:solidFill>
                <a:schemeClr val="bg1"/>
              </a:solidFill>
              <a:latin typeface="ＭＳ Ｐ明朝" pitchFamily="18" charset="-128"/>
              <a:ea typeface="ＭＳ Ｐ明朝" pitchFamily="18" charset="-128"/>
            </a:endParaRPr>
          </a:p>
        </p:txBody>
      </p:sp>
      <p:sp>
        <p:nvSpPr>
          <p:cNvPr id="6" name="スライド番号プレースホルダ 5"/>
          <p:cNvSpPr>
            <a:spLocks noGrp="1"/>
          </p:cNvSpPr>
          <p:nvPr>
            <p:ph type="sldNum" sz="quarter" idx="12"/>
          </p:nvPr>
        </p:nvSpPr>
        <p:spPr>
          <a:xfrm>
            <a:off x="6553200" y="6021288"/>
            <a:ext cx="2133600" cy="700187"/>
          </a:xfrm>
        </p:spPr>
        <p:txBody>
          <a:bodyPr/>
          <a:lstStyle/>
          <a:p>
            <a:fld id="{D2D8002D-B5B0-4BAC-B1F6-782DDCCE6D9C}" type="slidenum">
              <a:rPr kumimoji="1" lang="ja-JP" altLang="en-US" smtClean="0"/>
              <a:pPr/>
              <a:t>10</a:t>
            </a:fld>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642194"/>
          </a:xfrm>
        </p:spPr>
        <p:txBody>
          <a:bodyPr>
            <a:normAutofit fontScale="90000"/>
          </a:bodyPr>
          <a:lstStyle/>
          <a:p>
            <a:pPr algn="l"/>
            <a:r>
              <a:rPr kumimoji="1" lang="en-US" altLang="ja-JP" dirty="0" smtClean="0"/>
              <a:t/>
            </a:r>
            <a:br>
              <a:rPr kumimoji="1" lang="en-US" altLang="ja-JP" dirty="0" smtClean="0"/>
            </a:br>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p:txBody>
          <a:bodyPr/>
          <a:lstStyle/>
          <a:p>
            <a:pPr>
              <a:buNone/>
            </a:pPr>
            <a:endParaRPr kumimoji="1" lang="en-US" altLang="ja-JP" dirty="0" smtClean="0"/>
          </a:p>
          <a:p>
            <a:pPr>
              <a:buNone/>
            </a:pPr>
            <a:endParaRPr kumimoji="1" lang="ja-JP" altLang="en-US" dirty="0"/>
          </a:p>
        </p:txBody>
      </p:sp>
      <p:sp>
        <p:nvSpPr>
          <p:cNvPr id="5" name="角丸四角形 4"/>
          <p:cNvSpPr/>
          <p:nvPr/>
        </p:nvSpPr>
        <p:spPr>
          <a:xfrm>
            <a:off x="395536" y="404664"/>
            <a:ext cx="6048672" cy="1440160"/>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chemeClr val="tx1"/>
              </a:solidFill>
              <a:latin typeface="AR P丸ゴシック体M" pitchFamily="50" charset="-128"/>
              <a:ea typeface="AR P丸ゴシック体M" pitchFamily="50" charset="-128"/>
            </a:endParaRPr>
          </a:p>
          <a:p>
            <a:r>
              <a:rPr lang="ja-JP" altLang="en-US" dirty="0" smtClean="0">
                <a:solidFill>
                  <a:schemeClr val="bg1"/>
                </a:solidFill>
                <a:latin typeface="ＭＳ Ｐ明朝" pitchFamily="18" charset="-128"/>
                <a:ea typeface="ＭＳ Ｐ明朝" pitchFamily="18" charset="-128"/>
              </a:rPr>
              <a:t>全道で“熱い冬のたたかい” が始まる！</a:t>
            </a:r>
            <a:endParaRPr lang="en-US" altLang="ja-JP"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a:t>
            </a:r>
            <a:r>
              <a:rPr lang="en-US" altLang="ja-JP" sz="1200" dirty="0" smtClean="0">
                <a:solidFill>
                  <a:schemeClr val="bg1"/>
                </a:solidFill>
                <a:latin typeface="ＭＳ Ｐ明朝" pitchFamily="18" charset="-128"/>
                <a:ea typeface="ＭＳ Ｐ明朝" pitchFamily="18" charset="-128"/>
              </a:rPr>
              <a:t>90</a:t>
            </a:r>
            <a:r>
              <a:rPr lang="ja-JP" altLang="en-US" sz="1200" dirty="0" smtClean="0">
                <a:solidFill>
                  <a:schemeClr val="bg1"/>
                </a:solidFill>
                <a:latin typeface="ＭＳ Ｐ明朝" pitchFamily="18" charset="-128"/>
                <a:ea typeface="ＭＳ Ｐ明朝" pitchFamily="18" charset="-128"/>
              </a:rPr>
              <a:t>日継続要求集会」－余市</a:t>
            </a:r>
            <a:r>
              <a:rPr lang="en-US" altLang="ja-JP" sz="1200" dirty="0" smtClean="0">
                <a:solidFill>
                  <a:schemeClr val="bg1"/>
                </a:solidFill>
                <a:latin typeface="ＭＳ Ｐ明朝" pitchFamily="18" charset="-128"/>
                <a:ea typeface="ＭＳ Ｐ明朝" pitchFamily="18" charset="-128"/>
              </a:rPr>
              <a:t>1976.1</a:t>
            </a:r>
            <a:r>
              <a:rPr lang="ja-JP" altLang="en-US" sz="1200" dirty="0" smtClean="0">
                <a:solidFill>
                  <a:schemeClr val="bg1"/>
                </a:solidFill>
                <a:latin typeface="ＭＳ Ｐ明朝" pitchFamily="18" charset="-128"/>
                <a:ea typeface="ＭＳ Ｐ明朝" pitchFamily="18" charset="-128"/>
              </a:rPr>
              <a:t>－</a:t>
            </a:r>
            <a:r>
              <a:rPr lang="en-US" altLang="ja-JP" sz="1200" dirty="0" smtClean="0">
                <a:solidFill>
                  <a:schemeClr val="bg1"/>
                </a:solidFill>
                <a:latin typeface="ＭＳ Ｐ明朝" pitchFamily="18" charset="-128"/>
                <a:ea typeface="ＭＳ Ｐ明朝" pitchFamily="18" charset="-128"/>
              </a:rPr>
              <a:t>230</a:t>
            </a:r>
            <a:r>
              <a:rPr lang="ja-JP" altLang="en-US" sz="1200" dirty="0" smtClean="0">
                <a:solidFill>
                  <a:schemeClr val="bg1"/>
                </a:solidFill>
                <a:latin typeface="ＭＳ Ｐ明朝" pitchFamily="18" charset="-128"/>
                <a:ea typeface="ＭＳ Ｐ明朝" pitchFamily="18" charset="-128"/>
              </a:rPr>
              <a:t>人、静内</a:t>
            </a:r>
            <a:r>
              <a:rPr lang="en-US" altLang="ja-JP" sz="1200" dirty="0" smtClean="0">
                <a:solidFill>
                  <a:schemeClr val="bg1"/>
                </a:solidFill>
                <a:latin typeface="ＭＳ Ｐ明朝" pitchFamily="18" charset="-128"/>
                <a:ea typeface="ＭＳ Ｐ明朝" pitchFamily="18" charset="-128"/>
              </a:rPr>
              <a:t>2.11</a:t>
            </a:r>
            <a:r>
              <a:rPr lang="ja-JP" altLang="en-US" sz="1200" dirty="0" smtClean="0">
                <a:solidFill>
                  <a:schemeClr val="bg1"/>
                </a:solidFill>
                <a:latin typeface="ＭＳ Ｐ明朝" pitchFamily="18" charset="-128"/>
                <a:ea typeface="ＭＳ Ｐ明朝" pitchFamily="18" charset="-128"/>
              </a:rPr>
              <a:t>－</a:t>
            </a:r>
            <a:r>
              <a:rPr lang="en-US" altLang="ja-JP" sz="1200" dirty="0" smtClean="0">
                <a:solidFill>
                  <a:schemeClr val="bg1"/>
                </a:solidFill>
                <a:latin typeface="ＭＳ Ｐ明朝" pitchFamily="18" charset="-128"/>
                <a:ea typeface="ＭＳ Ｐ明朝" pitchFamily="18" charset="-128"/>
              </a:rPr>
              <a:t>400</a:t>
            </a:r>
            <a:r>
              <a:rPr lang="ja-JP" altLang="en-US" sz="1200" dirty="0" smtClean="0">
                <a:solidFill>
                  <a:schemeClr val="bg1"/>
                </a:solidFill>
                <a:latin typeface="ＭＳ Ｐ明朝" pitchFamily="18" charset="-128"/>
                <a:ea typeface="ＭＳ Ｐ明朝" pitchFamily="18" charset="-128"/>
              </a:rPr>
              <a:t>人</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・「地元で働く仕事と</a:t>
            </a:r>
            <a:r>
              <a:rPr lang="en-US" altLang="ja-JP" sz="1200" dirty="0" smtClean="0">
                <a:solidFill>
                  <a:schemeClr val="bg1"/>
                </a:solidFill>
                <a:latin typeface="ＭＳ Ｐ明朝" pitchFamily="18" charset="-128"/>
                <a:ea typeface="ＭＳ Ｐ明朝" pitchFamily="18" charset="-128"/>
              </a:rPr>
              <a:t>90</a:t>
            </a:r>
            <a:r>
              <a:rPr lang="ja-JP" altLang="en-US" sz="1200" dirty="0" smtClean="0">
                <a:solidFill>
                  <a:schemeClr val="bg1"/>
                </a:solidFill>
                <a:latin typeface="ＭＳ Ｐ明朝" pitchFamily="18" charset="-128"/>
                <a:ea typeface="ＭＳ Ｐ明朝" pitchFamily="18" charset="-128"/>
              </a:rPr>
              <a:t>日支給継続を要求する北海道連絡会」結成（</a:t>
            </a:r>
            <a:r>
              <a:rPr lang="en-US" altLang="ja-JP" sz="1200" dirty="0" smtClean="0">
                <a:solidFill>
                  <a:schemeClr val="bg1"/>
                </a:solidFill>
                <a:latin typeface="ＭＳ Ｐ明朝" pitchFamily="18" charset="-128"/>
                <a:ea typeface="ＭＳ Ｐ明朝" pitchFamily="18" charset="-128"/>
              </a:rPr>
              <a:t>76.4 .28)</a:t>
            </a:r>
          </a:p>
          <a:p>
            <a:r>
              <a:rPr lang="ja-JP" altLang="en-US" sz="1200" dirty="0" smtClean="0">
                <a:solidFill>
                  <a:schemeClr val="bg1"/>
                </a:solidFill>
                <a:latin typeface="ＭＳ Ｐ明朝" pitchFamily="18" charset="-128"/>
                <a:ea typeface="ＭＳ Ｐ明朝" pitchFamily="18" charset="-128"/>
              </a:rPr>
              <a:t>・全道市長会が「</a:t>
            </a:r>
            <a:r>
              <a:rPr lang="en-US" altLang="ja-JP" sz="1200" dirty="0" smtClean="0">
                <a:solidFill>
                  <a:schemeClr val="bg1"/>
                </a:solidFill>
                <a:latin typeface="ＭＳ Ｐ明朝" pitchFamily="18" charset="-128"/>
                <a:ea typeface="ＭＳ Ｐ明朝" pitchFamily="18" charset="-128"/>
              </a:rPr>
              <a:t>90</a:t>
            </a:r>
            <a:r>
              <a:rPr lang="ja-JP" altLang="en-US" sz="1200" dirty="0" smtClean="0">
                <a:solidFill>
                  <a:schemeClr val="bg1"/>
                </a:solidFill>
                <a:latin typeface="ＭＳ Ｐ明朝" pitchFamily="18" charset="-128"/>
                <a:ea typeface="ＭＳ Ｐ明朝" pitchFamily="18" charset="-128"/>
              </a:rPr>
              <a:t>日復活決議」を採択（</a:t>
            </a:r>
            <a:r>
              <a:rPr lang="en-US" altLang="ja-JP" sz="1200" dirty="0" smtClean="0">
                <a:solidFill>
                  <a:schemeClr val="bg1"/>
                </a:solidFill>
                <a:latin typeface="ＭＳ Ｐ明朝" pitchFamily="18" charset="-128"/>
                <a:ea typeface="ＭＳ Ｐ明朝" pitchFamily="18" charset="-128"/>
              </a:rPr>
              <a:t>76.5 .21 )</a:t>
            </a:r>
          </a:p>
          <a:p>
            <a:r>
              <a:rPr lang="ja-JP" altLang="en-US" sz="1200" dirty="0" smtClean="0">
                <a:solidFill>
                  <a:schemeClr val="bg1"/>
                </a:solidFill>
                <a:latin typeface="ＭＳ Ｐ明朝" pitchFamily="18" charset="-128"/>
                <a:ea typeface="ＭＳ Ｐ明朝" pitchFamily="18" charset="-128"/>
              </a:rPr>
              <a:t>・市の決議は</a:t>
            </a:r>
            <a:r>
              <a:rPr lang="en-US" altLang="ja-JP" sz="1200" dirty="0" smtClean="0">
                <a:solidFill>
                  <a:schemeClr val="bg1"/>
                </a:solidFill>
                <a:latin typeface="ＭＳ Ｐ明朝" pitchFamily="18" charset="-128"/>
                <a:ea typeface="ＭＳ Ｐ明朝" pitchFamily="18" charset="-128"/>
              </a:rPr>
              <a:t>80</a:t>
            </a:r>
            <a:r>
              <a:rPr lang="ja-JP" altLang="en-US" sz="1200" dirty="0" smtClean="0">
                <a:solidFill>
                  <a:schemeClr val="bg1"/>
                </a:solidFill>
                <a:latin typeface="ＭＳ Ｐ明朝" pitchFamily="18" charset="-128"/>
                <a:ea typeface="ＭＳ Ｐ明朝" pitchFamily="18" charset="-128"/>
              </a:rPr>
              <a:t>％に及んだ。</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・衆議院社会労働委員会の参考人質疑（</a:t>
            </a:r>
            <a:r>
              <a:rPr lang="en-US" altLang="ja-JP" sz="1200" dirty="0" smtClean="0">
                <a:solidFill>
                  <a:schemeClr val="bg1"/>
                </a:solidFill>
                <a:latin typeface="ＭＳ Ｐ明朝" pitchFamily="18" charset="-128"/>
                <a:ea typeface="ＭＳ Ｐ明朝" pitchFamily="18" charset="-128"/>
              </a:rPr>
              <a:t>77</a:t>
            </a:r>
            <a:r>
              <a:rPr lang="ja-JP" altLang="en-US" sz="1200" dirty="0" err="1" smtClean="0">
                <a:solidFill>
                  <a:schemeClr val="bg1"/>
                </a:solidFill>
                <a:latin typeface="ＭＳ Ｐ明朝" pitchFamily="18" charset="-128"/>
                <a:ea typeface="ＭＳ Ｐ明朝" pitchFamily="18" charset="-128"/>
              </a:rPr>
              <a:t>．</a:t>
            </a:r>
            <a:r>
              <a:rPr lang="en-US" altLang="ja-JP" sz="1200" dirty="0" smtClean="0">
                <a:solidFill>
                  <a:schemeClr val="bg1"/>
                </a:solidFill>
                <a:latin typeface="ＭＳ Ｐ明朝" pitchFamily="18" charset="-128"/>
                <a:ea typeface="ＭＳ Ｐ明朝" pitchFamily="18" charset="-128"/>
              </a:rPr>
              <a:t>4</a:t>
            </a:r>
            <a:r>
              <a:rPr lang="ja-JP" altLang="en-US" sz="1200" dirty="0" err="1" smtClean="0">
                <a:solidFill>
                  <a:schemeClr val="bg1"/>
                </a:solidFill>
                <a:latin typeface="ＭＳ Ｐ明朝" pitchFamily="18" charset="-128"/>
                <a:ea typeface="ＭＳ Ｐ明朝" pitchFamily="18" charset="-128"/>
              </a:rPr>
              <a:t>．</a:t>
            </a:r>
            <a:r>
              <a:rPr lang="en-US" altLang="ja-JP" sz="1200" dirty="0" smtClean="0">
                <a:solidFill>
                  <a:schemeClr val="bg1"/>
                </a:solidFill>
                <a:latin typeface="ＭＳ Ｐ明朝" pitchFamily="18" charset="-128"/>
                <a:ea typeface="ＭＳ Ｐ明朝" pitchFamily="18" charset="-128"/>
              </a:rPr>
              <a:t>15</a:t>
            </a:r>
            <a:r>
              <a:rPr lang="ja-JP" altLang="en-US" sz="1200" dirty="0" smtClean="0">
                <a:solidFill>
                  <a:schemeClr val="bg1"/>
                </a:solidFill>
                <a:latin typeface="ＭＳ Ｐ明朝" pitchFamily="18" charset="-128"/>
                <a:ea typeface="ＭＳ Ｐ明朝" pitchFamily="18" charset="-128"/>
              </a:rPr>
              <a:t>）</a:t>
            </a:r>
            <a:r>
              <a:rPr lang="en-US" altLang="ja-JP" sz="1200" dirty="0" smtClean="0">
                <a:solidFill>
                  <a:schemeClr val="bg1"/>
                </a:solidFill>
                <a:latin typeface="ＭＳ Ｐ明朝" pitchFamily="18" charset="-128"/>
                <a:ea typeface="ＭＳ Ｐ明朝" pitchFamily="18" charset="-128"/>
              </a:rPr>
              <a:t>―</a:t>
            </a:r>
            <a:r>
              <a:rPr lang="ja-JP" altLang="en-US" sz="1200" dirty="0" smtClean="0">
                <a:solidFill>
                  <a:schemeClr val="bg1"/>
                </a:solidFill>
                <a:latin typeface="ＭＳ Ｐ明朝" pitchFamily="18" charset="-128"/>
                <a:ea typeface="ＭＳ Ｐ明朝" pitchFamily="18" charset="-128"/>
              </a:rPr>
              <a:t>國井英吉士別市長等が陳述。</a:t>
            </a:r>
            <a:r>
              <a:rPr lang="en-US" altLang="ja-JP" sz="1200" dirty="0" smtClean="0">
                <a:solidFill>
                  <a:schemeClr val="bg1"/>
                </a:solidFill>
                <a:latin typeface="ＭＳ Ｐ明朝" pitchFamily="18" charset="-128"/>
                <a:ea typeface="ＭＳ Ｐ明朝" pitchFamily="18" charset="-128"/>
              </a:rPr>
              <a:t/>
            </a:r>
            <a:br>
              <a:rPr lang="en-US" altLang="ja-JP" sz="1200" dirty="0" smtClean="0">
                <a:solidFill>
                  <a:schemeClr val="bg1"/>
                </a:solidFill>
                <a:latin typeface="ＭＳ Ｐ明朝" pitchFamily="18" charset="-128"/>
                <a:ea typeface="ＭＳ Ｐ明朝" pitchFamily="18" charset="-128"/>
              </a:rPr>
            </a:br>
            <a:endParaRPr kumimoji="1" lang="ja-JP" altLang="en-US" sz="1200" dirty="0">
              <a:solidFill>
                <a:schemeClr val="bg1"/>
              </a:solidFill>
              <a:latin typeface="ＭＳ Ｐ明朝" pitchFamily="18" charset="-128"/>
              <a:ea typeface="ＭＳ Ｐ明朝" pitchFamily="18" charset="-128"/>
            </a:endParaRPr>
          </a:p>
        </p:txBody>
      </p:sp>
      <p:sp>
        <p:nvSpPr>
          <p:cNvPr id="6" name="正方形/長方形 5"/>
          <p:cNvSpPr/>
          <p:nvPr/>
        </p:nvSpPr>
        <p:spPr>
          <a:xfrm>
            <a:off x="1115616" y="3501008"/>
            <a:ext cx="2592288" cy="648072"/>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schemeClr val="tx1"/>
                </a:solidFill>
                <a:latin typeface="AR P丸ゴシック体M" pitchFamily="50" charset="-128"/>
                <a:ea typeface="AR P丸ゴシック体M" pitchFamily="50" charset="-128"/>
              </a:rPr>
              <a:t>1975</a:t>
            </a:r>
            <a:r>
              <a:rPr lang="ja-JP" altLang="en-US" sz="1200" dirty="0" smtClean="0">
                <a:solidFill>
                  <a:schemeClr val="tx1"/>
                </a:solidFill>
                <a:latin typeface="AR P丸ゴシック体M" pitchFamily="50" charset="-128"/>
                <a:ea typeface="AR P丸ゴシック体M" pitchFamily="50" charset="-128"/>
              </a:rPr>
              <a:t>年の冬、</a:t>
            </a:r>
            <a:r>
              <a:rPr lang="en-US" altLang="ja-JP" sz="1200" dirty="0" smtClean="0">
                <a:solidFill>
                  <a:schemeClr val="tx1"/>
                </a:solidFill>
                <a:latin typeface="AR P丸ゴシック体M" pitchFamily="50" charset="-128"/>
                <a:ea typeface="AR P丸ゴシック体M" pitchFamily="50" charset="-128"/>
              </a:rPr>
              <a:t>90</a:t>
            </a:r>
            <a:r>
              <a:rPr lang="ja-JP" altLang="en-US" sz="1200" dirty="0" smtClean="0">
                <a:solidFill>
                  <a:schemeClr val="tx1"/>
                </a:solidFill>
                <a:latin typeface="AR P丸ゴシック体M" pitchFamily="50" charset="-128"/>
                <a:ea typeface="AR P丸ゴシック体M" pitchFamily="50" charset="-128"/>
              </a:rPr>
              <a:t>日と</a:t>
            </a:r>
            <a:r>
              <a:rPr lang="en-US" altLang="ja-JP" sz="1200" dirty="0" smtClean="0">
                <a:solidFill>
                  <a:schemeClr val="tx1"/>
                </a:solidFill>
                <a:latin typeface="AR P丸ゴシック体M" pitchFamily="50" charset="-128"/>
                <a:ea typeface="AR P丸ゴシック体M" pitchFamily="50" charset="-128"/>
              </a:rPr>
              <a:t>50</a:t>
            </a:r>
            <a:r>
              <a:rPr lang="ja-JP" altLang="en-US" sz="1200" dirty="0" smtClean="0">
                <a:solidFill>
                  <a:schemeClr val="tx1"/>
                </a:solidFill>
                <a:latin typeface="AR P丸ゴシック体M" pitchFamily="50" charset="-128"/>
                <a:ea typeface="AR P丸ゴシック体M" pitchFamily="50" charset="-128"/>
              </a:rPr>
              <a:t>日の「選択給付」で５０日を選んだのは</a:t>
            </a:r>
            <a:r>
              <a:rPr lang="en-US" altLang="ja-JP" sz="1200" dirty="0" smtClean="0">
                <a:solidFill>
                  <a:schemeClr val="tx1"/>
                </a:solidFill>
                <a:latin typeface="AR P丸ゴシック体M" pitchFamily="50" charset="-128"/>
                <a:ea typeface="AR P丸ゴシック体M" pitchFamily="50" charset="-128"/>
              </a:rPr>
              <a:t>8.1</a:t>
            </a:r>
            <a:r>
              <a:rPr lang="ja-JP" altLang="en-US" sz="1200" dirty="0" smtClean="0">
                <a:solidFill>
                  <a:schemeClr val="tx1"/>
                </a:solidFill>
                <a:latin typeface="AR P丸ゴシック体M" pitchFamily="50" charset="-128"/>
                <a:ea typeface="AR P丸ゴシック体M" pitchFamily="50" charset="-128"/>
              </a:rPr>
              <a:t>％にとどまった。</a:t>
            </a:r>
            <a:endParaRPr kumimoji="1" lang="ja-JP" altLang="en-US" dirty="0"/>
          </a:p>
        </p:txBody>
      </p:sp>
      <p:sp>
        <p:nvSpPr>
          <p:cNvPr id="8" name="正方形/長方形 7"/>
          <p:cNvSpPr/>
          <p:nvPr/>
        </p:nvSpPr>
        <p:spPr>
          <a:xfrm>
            <a:off x="4716016" y="1988840"/>
            <a:ext cx="1872208" cy="2736304"/>
          </a:xfrm>
          <a:prstGeom prst="rect">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bg1"/>
                </a:solidFill>
                <a:latin typeface="ＭＳ Ｐ明朝" pitchFamily="18" charset="-128"/>
                <a:ea typeface="ＭＳ Ｐ明朝" pitchFamily="18" charset="-128"/>
              </a:rPr>
              <a:t>「</a:t>
            </a:r>
            <a:r>
              <a:rPr lang="en-US" altLang="ja-JP" sz="1200" dirty="0" smtClean="0">
                <a:solidFill>
                  <a:schemeClr val="bg1"/>
                </a:solidFill>
                <a:latin typeface="ＭＳ Ｐ明朝" pitchFamily="18" charset="-128"/>
                <a:ea typeface="ＭＳ Ｐ明朝" pitchFamily="18" charset="-128"/>
              </a:rPr>
              <a:t>30</a:t>
            </a:r>
            <a:r>
              <a:rPr lang="ja-JP" altLang="ja-JP" sz="1200" dirty="0" smtClean="0">
                <a:solidFill>
                  <a:schemeClr val="bg1"/>
                </a:solidFill>
                <a:latin typeface="ＭＳ Ｐ明朝" pitchFamily="18" charset="-128"/>
                <a:ea typeface="ＭＳ Ｐ明朝" pitchFamily="18" charset="-128"/>
              </a:rPr>
              <a:t>万の季節労働者の</a:t>
            </a:r>
            <a:r>
              <a:rPr lang="en-US" altLang="ja-JP" sz="1200" dirty="0" smtClean="0">
                <a:solidFill>
                  <a:schemeClr val="bg1"/>
                </a:solidFill>
                <a:latin typeface="ＭＳ Ｐ明朝" pitchFamily="18" charset="-128"/>
                <a:ea typeface="ＭＳ Ｐ明朝" pitchFamily="18" charset="-128"/>
              </a:rPr>
              <a:t>87</a:t>
            </a:r>
            <a:r>
              <a:rPr lang="ja-JP" altLang="ja-JP" sz="1200" dirty="0" smtClean="0">
                <a:solidFill>
                  <a:schemeClr val="bg1"/>
                </a:solidFill>
                <a:latin typeface="ＭＳ Ｐ明朝" pitchFamily="18" charset="-128"/>
                <a:ea typeface="ＭＳ Ｐ明朝" pitchFamily="18" charset="-128"/>
              </a:rPr>
              <a:t>％が専業の夏型。農業、漁業との兼業型は</a:t>
            </a:r>
            <a:r>
              <a:rPr lang="en-US" altLang="ja-JP" sz="1200" dirty="0" smtClean="0">
                <a:solidFill>
                  <a:schemeClr val="bg1"/>
                </a:solidFill>
                <a:latin typeface="ＭＳ Ｐ明朝" pitchFamily="18" charset="-128"/>
                <a:ea typeface="ＭＳ Ｐ明朝" pitchFamily="18" charset="-128"/>
              </a:rPr>
              <a:t>13</a:t>
            </a:r>
            <a:r>
              <a:rPr lang="ja-JP" altLang="ja-JP" sz="1200" dirty="0" smtClean="0">
                <a:solidFill>
                  <a:schemeClr val="bg1"/>
                </a:solidFill>
                <a:latin typeface="ＭＳ Ｐ明朝" pitchFamily="18" charset="-128"/>
                <a:ea typeface="ＭＳ Ｐ明朝" pitchFamily="18" charset="-128"/>
              </a:rPr>
              <a:t>％。男が</a:t>
            </a:r>
            <a:r>
              <a:rPr lang="en-US" altLang="ja-JP" sz="1200" dirty="0" smtClean="0">
                <a:solidFill>
                  <a:schemeClr val="bg1"/>
                </a:solidFill>
                <a:latin typeface="ＭＳ Ｐ明朝" pitchFamily="18" charset="-128"/>
                <a:ea typeface="ＭＳ Ｐ明朝" pitchFamily="18" charset="-128"/>
              </a:rPr>
              <a:t>159</a:t>
            </a:r>
            <a:r>
              <a:rPr lang="ja-JP" altLang="ja-JP" sz="1200" dirty="0" smtClean="0">
                <a:solidFill>
                  <a:schemeClr val="bg1"/>
                </a:solidFill>
                <a:latin typeface="ＭＳ Ｐ明朝" pitchFamily="18" charset="-128"/>
                <a:ea typeface="ＭＳ Ｐ明朝" pitchFamily="18" charset="-128"/>
              </a:rPr>
              <a:t>万円、女が</a:t>
            </a:r>
            <a:r>
              <a:rPr lang="en-US" altLang="ja-JP" sz="1200" dirty="0" smtClean="0">
                <a:solidFill>
                  <a:schemeClr val="bg1"/>
                </a:solidFill>
                <a:latin typeface="ＭＳ Ｐ明朝" pitchFamily="18" charset="-128"/>
                <a:ea typeface="ＭＳ Ｐ明朝" pitchFamily="18" charset="-128"/>
              </a:rPr>
              <a:t>81</a:t>
            </a:r>
            <a:r>
              <a:rPr lang="ja-JP" altLang="ja-JP" sz="1200" dirty="0" smtClean="0">
                <a:solidFill>
                  <a:schemeClr val="bg1"/>
                </a:solidFill>
                <a:latin typeface="ＭＳ Ｐ明朝" pitchFamily="18" charset="-128"/>
                <a:ea typeface="ＭＳ Ｐ明朝" pitchFamily="18" charset="-128"/>
              </a:rPr>
              <a:t>万円。</a:t>
            </a:r>
            <a:r>
              <a:rPr lang="en-US" altLang="ja-JP" sz="1200" dirty="0" smtClean="0">
                <a:solidFill>
                  <a:schemeClr val="bg1"/>
                </a:solidFill>
                <a:latin typeface="ＭＳ Ｐ明朝" pitchFamily="18" charset="-128"/>
                <a:ea typeface="ＭＳ Ｐ明朝" pitchFamily="18" charset="-128"/>
              </a:rPr>
              <a:t>40</a:t>
            </a:r>
            <a:r>
              <a:rPr lang="ja-JP" altLang="ja-JP" sz="1200" dirty="0" smtClean="0">
                <a:solidFill>
                  <a:schemeClr val="bg1"/>
                </a:solidFill>
                <a:latin typeface="ＭＳ Ｐ明朝" pitchFamily="18" charset="-128"/>
                <a:ea typeface="ＭＳ Ｐ明朝" pitchFamily="18" charset="-128"/>
              </a:rPr>
              <a:t>日カット分は年間収入のおよそ</a:t>
            </a:r>
            <a:r>
              <a:rPr lang="en-US" altLang="ja-JP" sz="1200" dirty="0" smtClean="0">
                <a:solidFill>
                  <a:schemeClr val="bg1"/>
                </a:solidFill>
                <a:latin typeface="ＭＳ Ｐ明朝" pitchFamily="18" charset="-128"/>
                <a:ea typeface="ＭＳ Ｐ明朝" pitchFamily="18" charset="-128"/>
              </a:rPr>
              <a:t>10</a:t>
            </a:r>
            <a:r>
              <a:rPr lang="ja-JP" altLang="ja-JP" sz="1200" dirty="0" smtClean="0">
                <a:solidFill>
                  <a:schemeClr val="bg1"/>
                </a:solidFill>
                <a:latin typeface="ＭＳ Ｐ明朝" pitchFamily="18" charset="-128"/>
                <a:ea typeface="ＭＳ Ｐ明朝" pitchFamily="18" charset="-128"/>
              </a:rPr>
              <a:t>％。道全体で</a:t>
            </a:r>
            <a:r>
              <a:rPr lang="en-US" altLang="ja-JP" sz="1200" dirty="0" smtClean="0">
                <a:solidFill>
                  <a:schemeClr val="bg1"/>
                </a:solidFill>
                <a:latin typeface="ＭＳ Ｐ明朝" pitchFamily="18" charset="-128"/>
                <a:ea typeface="ＭＳ Ｐ明朝" pitchFamily="18" charset="-128"/>
              </a:rPr>
              <a:t>352</a:t>
            </a:r>
            <a:r>
              <a:rPr lang="ja-JP" altLang="ja-JP" sz="1200" dirty="0" smtClean="0">
                <a:solidFill>
                  <a:schemeClr val="bg1"/>
                </a:solidFill>
                <a:latin typeface="ＭＳ Ｐ明朝" pitchFamily="18" charset="-128"/>
                <a:ea typeface="ＭＳ Ｐ明朝" pitchFamily="18" charset="-128"/>
              </a:rPr>
              <a:t>億円。</a:t>
            </a:r>
            <a:r>
              <a:rPr lang="en-US" altLang="ja-JP" sz="1200" dirty="0" smtClean="0">
                <a:solidFill>
                  <a:schemeClr val="bg1"/>
                </a:solidFill>
                <a:latin typeface="ＭＳ Ｐ明朝" pitchFamily="18" charset="-128"/>
                <a:ea typeface="ＭＳ Ｐ明朝" pitchFamily="18" charset="-128"/>
              </a:rPr>
              <a:t>30</a:t>
            </a:r>
            <a:r>
              <a:rPr lang="ja-JP" altLang="ja-JP" sz="1200" dirty="0" smtClean="0">
                <a:solidFill>
                  <a:schemeClr val="bg1"/>
                </a:solidFill>
                <a:latin typeface="ＭＳ Ｐ明朝" pitchFamily="18" charset="-128"/>
                <a:ea typeface="ＭＳ Ｐ明朝" pitchFamily="18" charset="-128"/>
              </a:rPr>
              <a:t>万人近い季節労働者の</a:t>
            </a:r>
            <a:r>
              <a:rPr lang="en-US" altLang="ja-JP" sz="1200" dirty="0" smtClean="0">
                <a:solidFill>
                  <a:schemeClr val="bg1"/>
                </a:solidFill>
                <a:latin typeface="ＭＳ Ｐ明朝" pitchFamily="18" charset="-128"/>
                <a:ea typeface="ＭＳ Ｐ明朝" pitchFamily="18" charset="-128"/>
              </a:rPr>
              <a:t>80</a:t>
            </a:r>
            <a:r>
              <a:rPr lang="ja-JP" altLang="ja-JP" sz="1200" dirty="0" smtClean="0">
                <a:solidFill>
                  <a:schemeClr val="bg1"/>
                </a:solidFill>
                <a:latin typeface="ＭＳ Ｐ明朝" pitchFamily="18" charset="-128"/>
                <a:ea typeface="ＭＳ Ｐ明朝" pitchFamily="18" charset="-128"/>
              </a:rPr>
              <a:t>％、</a:t>
            </a:r>
            <a:r>
              <a:rPr lang="en-US" altLang="ja-JP" sz="1200" dirty="0" smtClean="0">
                <a:solidFill>
                  <a:schemeClr val="bg1"/>
                </a:solidFill>
                <a:latin typeface="ＭＳ Ｐ明朝" pitchFamily="18" charset="-128"/>
                <a:ea typeface="ＭＳ Ｐ明朝" pitchFamily="18" charset="-128"/>
              </a:rPr>
              <a:t>20</a:t>
            </a:r>
            <a:r>
              <a:rPr lang="ja-JP" altLang="ja-JP" sz="1200" dirty="0" smtClean="0">
                <a:solidFill>
                  <a:schemeClr val="bg1"/>
                </a:solidFill>
                <a:latin typeface="ＭＳ Ｐ明朝" pitchFamily="18" charset="-128"/>
                <a:ea typeface="ＭＳ Ｐ明朝" pitchFamily="18" charset="-128"/>
              </a:rPr>
              <a:t>万は建設業。一時金平均</a:t>
            </a:r>
            <a:r>
              <a:rPr lang="en-US" altLang="ja-JP" sz="1200" dirty="0" smtClean="0">
                <a:solidFill>
                  <a:schemeClr val="bg1"/>
                </a:solidFill>
                <a:latin typeface="ＭＳ Ｐ明朝" pitchFamily="18" charset="-128"/>
                <a:ea typeface="ＭＳ Ｐ明朝" pitchFamily="18" charset="-128"/>
              </a:rPr>
              <a:t>16</a:t>
            </a:r>
            <a:r>
              <a:rPr lang="ja-JP" altLang="ja-JP" sz="1200" dirty="0" smtClean="0">
                <a:solidFill>
                  <a:schemeClr val="bg1"/>
                </a:solidFill>
                <a:latin typeface="ＭＳ Ｐ明朝" pitchFamily="18" charset="-128"/>
                <a:ea typeface="ＭＳ Ｐ明朝" pitchFamily="18" charset="-128"/>
              </a:rPr>
              <a:t>万円。</a:t>
            </a:r>
            <a:r>
              <a:rPr lang="en-US" altLang="ja-JP" sz="1200" dirty="0" smtClean="0">
                <a:solidFill>
                  <a:schemeClr val="bg1"/>
                </a:solidFill>
                <a:latin typeface="ＭＳ Ｐ明朝" pitchFamily="18" charset="-128"/>
                <a:ea typeface="ＭＳ Ｐ明朝" pitchFamily="18" charset="-128"/>
              </a:rPr>
              <a:t>12</a:t>
            </a:r>
            <a:r>
              <a:rPr lang="ja-JP" altLang="ja-JP" sz="1200" dirty="0" smtClean="0">
                <a:solidFill>
                  <a:schemeClr val="bg1"/>
                </a:solidFill>
                <a:latin typeface="ＭＳ Ｐ明朝" pitchFamily="18" charset="-128"/>
                <a:ea typeface="ＭＳ Ｐ明朝" pitchFamily="18" charset="-128"/>
              </a:rPr>
              <a:t>月から３月末まで月４万円で生活。燃料費がかかる</a:t>
            </a:r>
            <a:r>
              <a:rPr lang="ja-JP" altLang="en-US" sz="1200" dirty="0" smtClean="0">
                <a:solidFill>
                  <a:schemeClr val="bg1"/>
                </a:solidFill>
                <a:latin typeface="ＭＳ Ｐ明朝" pitchFamily="18" charset="-128"/>
                <a:ea typeface="ＭＳ Ｐ明朝" pitchFamily="18" charset="-128"/>
              </a:rPr>
              <a:t>」</a:t>
            </a:r>
            <a:endParaRPr kumimoji="1" lang="ja-JP" altLang="en-US" sz="1200" dirty="0">
              <a:solidFill>
                <a:schemeClr val="bg1"/>
              </a:solidFill>
              <a:latin typeface="ＭＳ Ｐ明朝" pitchFamily="18" charset="-128"/>
              <a:ea typeface="ＭＳ Ｐ明朝" pitchFamily="18" charset="-128"/>
            </a:endParaRPr>
          </a:p>
        </p:txBody>
      </p:sp>
      <p:cxnSp>
        <p:nvCxnSpPr>
          <p:cNvPr id="10" name="直線矢印コネクタ 9"/>
          <p:cNvCxnSpPr/>
          <p:nvPr/>
        </p:nvCxnSpPr>
        <p:spPr>
          <a:xfrm rot="5400000">
            <a:off x="5003254" y="1988840"/>
            <a:ext cx="432842" cy="794"/>
          </a:xfrm>
          <a:prstGeom prst="straightConnector1">
            <a:avLst/>
          </a:prstGeom>
          <a:ln w="31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467544" y="4797152"/>
            <a:ext cx="8280920" cy="1584176"/>
          </a:xfrm>
          <a:prstGeom prst="rect">
            <a:avLst/>
          </a:prstGeom>
          <a:solidFill>
            <a:schemeClr val="bg1">
              <a:lumMod val="85000"/>
              <a:lumOff val="1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tabLst>
                <a:tab pos="663575" algn="l"/>
                <a:tab pos="1327150" algn="l"/>
                <a:tab pos="1990725" algn="l"/>
                <a:tab pos="2654300" algn="l"/>
                <a:tab pos="3317875" algn="l"/>
                <a:tab pos="3981450" algn="l"/>
                <a:tab pos="4645025" algn="l"/>
                <a:tab pos="5308600" algn="l"/>
              </a:tabLst>
            </a:pPr>
            <a:endParaRPr lang="en-US" altLang="ja-JP" sz="1200" dirty="0" smtClean="0">
              <a:solidFill>
                <a:schemeClr val="tx1"/>
              </a:solidFill>
              <a:latin typeface="AR P丸ゴシック体M" pitchFamily="50" charset="-128"/>
              <a:ea typeface="AR P丸ゴシック体M" pitchFamily="50" charset="-128"/>
              <a:cs typeface="Times New Roman" pitchFamily="18" charset="0"/>
            </a:endParaRPr>
          </a:p>
          <a:p>
            <a:pPr lvl="0" fontAlgn="base">
              <a:spcBef>
                <a:spcPct val="0"/>
              </a:spcBef>
              <a:spcAft>
                <a:spcPct val="0"/>
              </a:spcAft>
              <a:tabLst>
                <a:tab pos="663575" algn="l"/>
                <a:tab pos="1327150" algn="l"/>
                <a:tab pos="1990725" algn="l"/>
                <a:tab pos="2654300" algn="l"/>
                <a:tab pos="3317875" algn="l"/>
                <a:tab pos="3981450" algn="l"/>
                <a:tab pos="4645025" algn="l"/>
                <a:tab pos="5308600" algn="l"/>
              </a:tabLst>
            </a:pPr>
            <a:r>
              <a:rPr lang="ja-JP" altLang="ja-JP" sz="1200" dirty="0" smtClean="0">
                <a:solidFill>
                  <a:schemeClr val="tx1"/>
                </a:solidFill>
                <a:latin typeface="ＭＳ Ｐ明朝" pitchFamily="18" charset="-128"/>
                <a:ea typeface="ＭＳ Ｐ明朝" pitchFamily="18" charset="-128"/>
                <a:cs typeface="Times New Roman" pitchFamily="18" charset="0"/>
              </a:rPr>
              <a:t>千歳季節労働者守る会､ 島牧農漁村組合､ 寿都自由労働組合､ ニセコ自由労働組合､ 短期雇用労働者の生活を守る会､ 岩内土建労働組合､ 共和町町民の生活を守る会､ 古平建設労働組合（準）､ 名寄雇用問題対策協議会､ 富良野地方建築大工組合、雇用保険</a:t>
            </a:r>
            <a:r>
              <a:rPr lang="en-US" altLang="ja-JP" sz="1200" dirty="0" smtClean="0">
                <a:solidFill>
                  <a:schemeClr val="tx1"/>
                </a:solidFill>
                <a:latin typeface="ＭＳ Ｐ明朝" pitchFamily="18" charset="-128"/>
                <a:ea typeface="ＭＳ Ｐ明朝" pitchFamily="18" charset="-128"/>
                <a:cs typeface="Times New Roman" pitchFamily="18" charset="0"/>
              </a:rPr>
              <a:t>90</a:t>
            </a:r>
            <a:r>
              <a:rPr lang="ja-JP" altLang="en-US" sz="1200" dirty="0" smtClean="0">
                <a:solidFill>
                  <a:schemeClr val="tx1"/>
                </a:solidFill>
                <a:latin typeface="ＭＳ Ｐ明朝" pitchFamily="18" charset="-128"/>
                <a:ea typeface="ＭＳ Ｐ明朝" pitchFamily="18" charset="-128"/>
                <a:cs typeface="Times New Roman" pitchFamily="18" charset="0"/>
              </a:rPr>
              <a:t>日給付再延長を求める上川町季節労働者の会</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雇用失業対策美深協議会</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歌登町大工組合</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雇用保険</a:t>
            </a:r>
            <a:r>
              <a:rPr lang="en-US" altLang="ja-JP" sz="1200" dirty="0" smtClean="0">
                <a:solidFill>
                  <a:schemeClr val="tx1"/>
                </a:solidFill>
                <a:latin typeface="ＭＳ Ｐ明朝" pitchFamily="18" charset="-128"/>
                <a:ea typeface="ＭＳ Ｐ明朝" pitchFamily="18" charset="-128"/>
                <a:cs typeface="Times New Roman" pitchFamily="18" charset="0"/>
              </a:rPr>
              <a:t>90</a:t>
            </a:r>
            <a:r>
              <a:rPr lang="ja-JP" altLang="en-US" sz="1200" dirty="0" smtClean="0">
                <a:solidFill>
                  <a:schemeClr val="tx1"/>
                </a:solidFill>
                <a:latin typeface="ＭＳ Ｐ明朝" pitchFamily="18" charset="-128"/>
                <a:ea typeface="ＭＳ Ｐ明朝" pitchFamily="18" charset="-128"/>
                <a:cs typeface="Times New Roman" pitchFamily="18" charset="0"/>
              </a:rPr>
              <a:t>日支給を求める乙部町民の会</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追分生活防衛実行委</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生活と仕事を保障する浦河実行委</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国会請願団を送会（岩見沢）、雇用保険改善と失対活用芦別市民会議、 砂川雇用失業対策協議会</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雇用失業対策協議会（北見</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網走</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紋別</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美幌</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津別</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留辺蘂</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佐呂間</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生田原</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斜里</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丸瀬布</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上湧別）</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雇用保険改善十勝協議会</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大樹自由労働組合</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雇用促進失業保険</a:t>
            </a:r>
            <a:r>
              <a:rPr lang="en-US" altLang="ja-JP" sz="1200" dirty="0" smtClean="0">
                <a:solidFill>
                  <a:schemeClr val="tx1"/>
                </a:solidFill>
                <a:latin typeface="ＭＳ Ｐ明朝" pitchFamily="18" charset="-128"/>
                <a:ea typeface="ＭＳ Ｐ明朝" pitchFamily="18" charset="-128"/>
                <a:cs typeface="Times New Roman" pitchFamily="18" charset="0"/>
              </a:rPr>
              <a:t>90</a:t>
            </a:r>
            <a:r>
              <a:rPr lang="ja-JP" altLang="en-US" sz="1200" dirty="0" smtClean="0">
                <a:solidFill>
                  <a:schemeClr val="tx1"/>
                </a:solidFill>
                <a:latin typeface="ＭＳ Ｐ明朝" pitchFamily="18" charset="-128"/>
                <a:ea typeface="ＭＳ Ｐ明朝" pitchFamily="18" charset="-128"/>
                <a:cs typeface="Times New Roman" pitchFamily="18" charset="0"/>
              </a:rPr>
              <a:t>日給付継続を求める会</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いのちとくらしを守る釧路市民連絡会議（「ほっかいどうのじかたび」 </a:t>
            </a:r>
            <a:r>
              <a:rPr lang="en-US" altLang="ja-JP" sz="1200" dirty="0" smtClean="0">
                <a:solidFill>
                  <a:schemeClr val="tx1"/>
                </a:solidFill>
                <a:latin typeface="ＭＳ Ｐ明朝" pitchFamily="18" charset="-128"/>
                <a:ea typeface="ＭＳ Ｐ明朝" pitchFamily="18" charset="-128"/>
                <a:cs typeface="Times New Roman" pitchFamily="18" charset="0"/>
              </a:rPr>
              <a:t>1977.8.15</a:t>
            </a:r>
            <a:r>
              <a:rPr lang="ja-JP" altLang="en-US" sz="1200" dirty="0" smtClean="0">
                <a:solidFill>
                  <a:schemeClr val="tx1"/>
                </a:solidFill>
                <a:latin typeface="ＭＳ Ｐ明朝" pitchFamily="18" charset="-128"/>
                <a:ea typeface="ＭＳ Ｐ明朝" pitchFamily="18" charset="-128"/>
                <a:cs typeface="Times New Roman" pitchFamily="18" charset="0"/>
              </a:rPr>
              <a:t>）</a:t>
            </a:r>
            <a:endParaRPr lang="ja-JP" altLang="en-US" sz="1200" dirty="0" smtClean="0">
              <a:solidFill>
                <a:schemeClr val="tx1"/>
              </a:solidFill>
              <a:latin typeface="ＭＳ Ｐ明朝" pitchFamily="18" charset="-128"/>
              <a:ea typeface="ＭＳ Ｐ明朝" pitchFamily="18" charset="-128"/>
              <a:cs typeface="ＭＳ Ｐゴシック" pitchFamily="50" charset="-128"/>
            </a:endParaRPr>
          </a:p>
          <a:p>
            <a:pPr algn="ctr"/>
            <a:endParaRPr kumimoji="1" lang="ja-JP" altLang="en-US" sz="1200" dirty="0">
              <a:latin typeface="ＭＳ Ｐ明朝" pitchFamily="18" charset="-128"/>
              <a:ea typeface="ＭＳ Ｐ明朝" pitchFamily="18" charset="-128"/>
            </a:endParaRPr>
          </a:p>
        </p:txBody>
      </p:sp>
      <p:pic>
        <p:nvPicPr>
          <p:cNvPr id="1026" name="Picture 2" descr="C:\Users\佐藤陵一\Pictures\MP Navigator EX\2010_10_04\IMG_0008.jpg"/>
          <p:cNvPicPr>
            <a:picLocks noChangeAspect="1" noChangeArrowheads="1"/>
          </p:cNvPicPr>
          <p:nvPr/>
        </p:nvPicPr>
        <p:blipFill>
          <a:blip r:embed="rId2" cstate="print"/>
          <a:srcRect/>
          <a:stretch>
            <a:fillRect/>
          </a:stretch>
        </p:blipFill>
        <p:spPr bwMode="auto">
          <a:xfrm>
            <a:off x="6804248" y="1988840"/>
            <a:ext cx="1944216" cy="2736304"/>
          </a:xfrm>
          <a:prstGeom prst="rect">
            <a:avLst/>
          </a:prstGeom>
          <a:noFill/>
          <a:ln w="3175">
            <a:solidFill>
              <a:schemeClr val="tx1"/>
            </a:solidFill>
          </a:ln>
        </p:spPr>
      </p:pic>
      <p:pic>
        <p:nvPicPr>
          <p:cNvPr id="1027" name="Picture 3" descr="C:\Users\佐藤陵一\Pictures\MP Navigator EX\2010_10_04\IMG_0009.jpg"/>
          <p:cNvPicPr>
            <a:picLocks noChangeAspect="1" noChangeArrowheads="1"/>
          </p:cNvPicPr>
          <p:nvPr/>
        </p:nvPicPr>
        <p:blipFill>
          <a:blip r:embed="rId3" cstate="print"/>
          <a:srcRect/>
          <a:stretch>
            <a:fillRect/>
          </a:stretch>
        </p:blipFill>
        <p:spPr bwMode="auto">
          <a:xfrm>
            <a:off x="467544" y="1988840"/>
            <a:ext cx="4032449" cy="2697599"/>
          </a:xfrm>
          <a:prstGeom prst="rect">
            <a:avLst/>
          </a:prstGeom>
          <a:noFill/>
          <a:ln w="3175">
            <a:solidFill>
              <a:schemeClr val="tx2">
                <a:lumMod val="50000"/>
                <a:lumOff val="50000"/>
              </a:schemeClr>
            </a:solidFill>
          </a:ln>
        </p:spPr>
      </p:pic>
      <p:sp>
        <p:nvSpPr>
          <p:cNvPr id="15" name="強調線吹き出し 1 (枠付き) 14"/>
          <p:cNvSpPr/>
          <p:nvPr/>
        </p:nvSpPr>
        <p:spPr>
          <a:xfrm>
            <a:off x="6804248" y="980728"/>
            <a:ext cx="1944216" cy="792088"/>
          </a:xfrm>
          <a:prstGeom prst="accentBorderCallout1">
            <a:avLst>
              <a:gd name="adj1" fmla="val 18750"/>
              <a:gd name="adj2" fmla="val -8333"/>
              <a:gd name="adj3" fmla="val 45248"/>
              <a:gd name="adj4" fmla="val -31405"/>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市町村は就労事業、つなぎ資金、生活保護の弾力運用をとった。</a:t>
            </a:r>
            <a:endParaRPr kumimoji="1" lang="ja-JP" altLang="en-US" sz="1200" dirty="0">
              <a:solidFill>
                <a:schemeClr val="bg1"/>
              </a:solidFill>
              <a:latin typeface="ＭＳ Ｐ明朝" pitchFamily="18" charset="-128"/>
              <a:ea typeface="ＭＳ Ｐ明朝" pitchFamily="18" charset="-128"/>
            </a:endParaRPr>
          </a:p>
        </p:txBody>
      </p:sp>
      <p:sp>
        <p:nvSpPr>
          <p:cNvPr id="19" name="正方形/長方形 18"/>
          <p:cNvSpPr/>
          <p:nvPr/>
        </p:nvSpPr>
        <p:spPr>
          <a:xfrm>
            <a:off x="6876256" y="4365104"/>
            <a:ext cx="1800200" cy="28803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ＭＳ Ｐ明朝" pitchFamily="18" charset="-128"/>
                <a:ea typeface="ＭＳ Ｐ明朝" pitchFamily="18" charset="-128"/>
              </a:rPr>
              <a:t>90</a:t>
            </a:r>
            <a:r>
              <a:rPr kumimoji="1" lang="ja-JP" altLang="en-US" sz="1200" dirty="0" smtClean="0">
                <a:solidFill>
                  <a:schemeClr val="tx1"/>
                </a:solidFill>
                <a:latin typeface="ＭＳ Ｐ明朝" pitchFamily="18" charset="-128"/>
                <a:ea typeface="ＭＳ Ｐ明朝" pitchFamily="18" charset="-128"/>
              </a:rPr>
              <a:t>日音頭、江尻白鳥さん</a:t>
            </a:r>
            <a:endParaRPr kumimoji="1" lang="ja-JP" altLang="en-US" sz="1200" dirty="0">
              <a:solidFill>
                <a:schemeClr val="tx1"/>
              </a:solidFill>
              <a:latin typeface="ＭＳ Ｐ明朝" pitchFamily="18" charset="-128"/>
              <a:ea typeface="ＭＳ Ｐ明朝" pitchFamily="18" charset="-128"/>
            </a:endParaRPr>
          </a:p>
        </p:txBody>
      </p:sp>
      <p:sp>
        <p:nvSpPr>
          <p:cNvPr id="13" name="正方形/長方形 12"/>
          <p:cNvSpPr/>
          <p:nvPr/>
        </p:nvSpPr>
        <p:spPr>
          <a:xfrm>
            <a:off x="6804248" y="404664"/>
            <a:ext cx="1944216" cy="432048"/>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パチンコ店主が９０日継続の応援演説</a:t>
            </a:r>
            <a:endParaRPr kumimoji="1" lang="ja-JP" altLang="en-US" sz="1200" dirty="0">
              <a:solidFill>
                <a:schemeClr val="bg1"/>
              </a:solidFill>
              <a:latin typeface="ＭＳ Ｐ明朝" pitchFamily="18" charset="-128"/>
              <a:ea typeface="ＭＳ Ｐ明朝" pitchFamily="18" charset="-128"/>
            </a:endParaRPr>
          </a:p>
        </p:txBody>
      </p:sp>
      <p:sp>
        <p:nvSpPr>
          <p:cNvPr id="14" name="スライド番号プレースホルダ 13"/>
          <p:cNvSpPr>
            <a:spLocks noGrp="1"/>
          </p:cNvSpPr>
          <p:nvPr>
            <p:ph type="sldNum" sz="quarter" idx="12"/>
          </p:nvPr>
        </p:nvSpPr>
        <p:spPr/>
        <p:txBody>
          <a:bodyPr/>
          <a:lstStyle/>
          <a:p>
            <a:fld id="{D2D8002D-B5B0-4BAC-B1F6-782DDCCE6D9C}" type="slidenum">
              <a:rPr kumimoji="1" lang="ja-JP" altLang="en-US" smtClean="0"/>
              <a:pPr/>
              <a:t>11</a:t>
            </a:fld>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786210"/>
          </a:xfrm>
        </p:spPr>
        <p:txBody>
          <a:bodyPr>
            <a:normAutofit/>
          </a:bodyPr>
          <a:lstStyle/>
          <a:p>
            <a:r>
              <a:rPr kumimoji="1" lang="en-US" altLang="ja-JP" dirty="0" smtClean="0"/>
              <a:t/>
            </a:r>
            <a:br>
              <a:rPr kumimoji="1" lang="en-US" altLang="ja-JP" dirty="0" smtClean="0"/>
            </a:br>
            <a:endParaRPr kumimoji="1" lang="ja-JP" altLang="en-US" sz="1300" dirty="0">
              <a:latin typeface="AR P丸ゴシック体M" pitchFamily="50" charset="-128"/>
              <a:ea typeface="AR P丸ゴシック体M" pitchFamily="50" charset="-128"/>
            </a:endParaRPr>
          </a:p>
        </p:txBody>
      </p:sp>
      <p:graphicFrame>
        <p:nvGraphicFramePr>
          <p:cNvPr id="4" name="コンテンツ プレースホルダ 3"/>
          <p:cNvGraphicFramePr>
            <a:graphicFrameLocks noGrp="1"/>
          </p:cNvGraphicFramePr>
          <p:nvPr>
            <p:ph idx="1"/>
          </p:nvPr>
        </p:nvGraphicFramePr>
        <p:xfrm>
          <a:off x="467544" y="4149080"/>
          <a:ext cx="3312368" cy="2016224"/>
        </p:xfrm>
        <a:graphic>
          <a:graphicData uri="http://schemas.openxmlformats.org/drawingml/2006/table">
            <a:tbl>
              <a:tblPr firstRow="1" bandRow="1">
                <a:tableStyleId>{5C22544A-7EE6-4342-B048-85BDC9FD1C3A}</a:tableStyleId>
              </a:tblPr>
              <a:tblGrid>
                <a:gridCol w="1296144"/>
                <a:gridCol w="864096"/>
                <a:gridCol w="1152128"/>
              </a:tblGrid>
              <a:tr h="288032">
                <a:tc>
                  <a:txBody>
                    <a:bodyPr/>
                    <a:lstStyle/>
                    <a:p>
                      <a:pPr algn="ctr"/>
                      <a:r>
                        <a:rPr kumimoji="1" lang="ja-JP" altLang="en-US" sz="1200" b="0" dirty="0" smtClean="0">
                          <a:solidFill>
                            <a:schemeClr val="tx1"/>
                          </a:solidFill>
                          <a:latin typeface="ＭＳ Ｐ明朝" pitchFamily="18" charset="-128"/>
                          <a:ea typeface="ＭＳ Ｐ明朝" pitchFamily="18" charset="-128"/>
                        </a:rPr>
                        <a:t>実施者</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dirty="0" smtClean="0">
                          <a:solidFill>
                            <a:schemeClr val="tx1"/>
                          </a:solidFill>
                          <a:latin typeface="ＭＳ Ｐ明朝" pitchFamily="18" charset="-128"/>
                          <a:ea typeface="ＭＳ Ｐ明朝" pitchFamily="18" charset="-128"/>
                        </a:rPr>
                        <a:t>実施数</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chemeClr val="tx1"/>
                          </a:solidFill>
                          <a:latin typeface="ＭＳ Ｐ明朝" pitchFamily="18" charset="-128"/>
                          <a:ea typeface="ＭＳ Ｐ明朝" pitchFamily="18" charset="-128"/>
                        </a:rPr>
                        <a:t>受講者数</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r>
                        <a:rPr kumimoji="1" lang="ja-JP" altLang="en-US" sz="1200" b="0" dirty="0" smtClean="0">
                          <a:solidFill>
                            <a:schemeClr val="tx1"/>
                          </a:solidFill>
                          <a:latin typeface="ＭＳ Ｐ明朝" pitchFamily="18" charset="-128"/>
                          <a:ea typeface="ＭＳ Ｐ明朝" pitchFamily="18" charset="-128"/>
                        </a:rPr>
                        <a:t>企業組合</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173</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61,481</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r>
                        <a:rPr kumimoji="1" lang="ja-JP" altLang="en-US" sz="1200" b="0" dirty="0" smtClean="0">
                          <a:solidFill>
                            <a:schemeClr val="tx1"/>
                          </a:solidFill>
                          <a:latin typeface="ＭＳ Ｐ明朝" pitchFamily="18" charset="-128"/>
                          <a:ea typeface="ＭＳ Ｐ明朝" pitchFamily="18" charset="-128"/>
                        </a:rPr>
                        <a:t>　</a:t>
                      </a:r>
                      <a:r>
                        <a:rPr kumimoji="1" lang="en-US" altLang="ja-JP" sz="1200" b="0" dirty="0" smtClean="0">
                          <a:solidFill>
                            <a:schemeClr val="tx1"/>
                          </a:solidFill>
                          <a:latin typeface="ＭＳ Ｐ明朝" pitchFamily="18" charset="-128"/>
                          <a:ea typeface="ＭＳ Ｐ明朝" pitchFamily="18" charset="-128"/>
                        </a:rPr>
                        <a:t>90</a:t>
                      </a:r>
                      <a:r>
                        <a:rPr kumimoji="1" lang="ja-JP" altLang="en-US" sz="1200" b="0" dirty="0" smtClean="0">
                          <a:solidFill>
                            <a:schemeClr val="tx1"/>
                          </a:solidFill>
                          <a:latin typeface="ＭＳ Ｐ明朝" pitchFamily="18" charset="-128"/>
                          <a:ea typeface="ＭＳ Ｐ明朝" pitchFamily="18" charset="-128"/>
                        </a:rPr>
                        <a:t>日会系</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28,746</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r>
                        <a:rPr kumimoji="1" lang="ja-JP" altLang="en-US" sz="1200" b="0" dirty="0" smtClean="0">
                          <a:solidFill>
                            <a:schemeClr val="tx1"/>
                          </a:solidFill>
                          <a:latin typeface="ＭＳ Ｐ明朝" pitchFamily="18" charset="-128"/>
                          <a:ea typeface="ＭＳ Ｐ明朝" pitchFamily="18" charset="-128"/>
                        </a:rPr>
                        <a:t>　道季労系</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32,735</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r>
                        <a:rPr kumimoji="1" lang="ja-JP" altLang="en-US" sz="1200" b="0" dirty="0" smtClean="0">
                          <a:solidFill>
                            <a:schemeClr val="tx1"/>
                          </a:solidFill>
                          <a:latin typeface="ＭＳ Ｐ明朝" pitchFamily="18" charset="-128"/>
                          <a:ea typeface="ＭＳ Ｐ明朝" pitchFamily="18" charset="-128"/>
                        </a:rPr>
                        <a:t>事業主団体</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74</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10,855</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r>
                        <a:rPr kumimoji="1" lang="ja-JP" altLang="en-US" sz="1200" b="0" dirty="0" smtClean="0">
                          <a:solidFill>
                            <a:schemeClr val="tx1"/>
                          </a:solidFill>
                          <a:latin typeface="ＭＳ Ｐ明朝" pitchFamily="18" charset="-128"/>
                          <a:ea typeface="ＭＳ Ｐ明朝" pitchFamily="18" charset="-128"/>
                        </a:rPr>
                        <a:t>事業主</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28</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786</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r>
                        <a:rPr kumimoji="1" lang="ja-JP" altLang="en-US" sz="1200" b="0" dirty="0" smtClean="0">
                          <a:solidFill>
                            <a:schemeClr val="tx1"/>
                          </a:solidFill>
                          <a:latin typeface="ＭＳ Ｐ明朝" pitchFamily="18" charset="-128"/>
                          <a:ea typeface="ＭＳ Ｐ明朝" pitchFamily="18" charset="-128"/>
                        </a:rPr>
                        <a:t>計</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275</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73,122</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正方形/長方形 4"/>
          <p:cNvSpPr/>
          <p:nvPr/>
        </p:nvSpPr>
        <p:spPr>
          <a:xfrm>
            <a:off x="611560" y="3501008"/>
            <a:ext cx="2952328" cy="504056"/>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latin typeface="ＭＳ Ｐ明朝" pitchFamily="18" charset="-128"/>
                <a:ea typeface="ＭＳ Ｐ明朝" pitchFamily="18" charset="-128"/>
              </a:rPr>
              <a:t>職業講習の受講季節労働者</a:t>
            </a:r>
            <a:r>
              <a:rPr lang="en-US" altLang="ja-JP" sz="1200" dirty="0" smtClean="0">
                <a:solidFill>
                  <a:schemeClr val="bg1"/>
                </a:solidFill>
                <a:latin typeface="ＭＳ Ｐ明朝" pitchFamily="18" charset="-128"/>
                <a:ea typeface="ＭＳ Ｐ明朝" pitchFamily="18" charset="-128"/>
              </a:rPr>
              <a:t/>
            </a:r>
            <a:br>
              <a:rPr lang="en-US" altLang="ja-JP" sz="1200" dirty="0" smtClean="0">
                <a:solidFill>
                  <a:schemeClr val="bg1"/>
                </a:solidFill>
                <a:latin typeface="ＭＳ Ｐ明朝" pitchFamily="18" charset="-128"/>
                <a:ea typeface="ＭＳ Ｐ明朝" pitchFamily="18" charset="-128"/>
              </a:rPr>
            </a:br>
            <a:r>
              <a:rPr lang="en-US" altLang="ja-JP" sz="1200" dirty="0" smtClean="0">
                <a:solidFill>
                  <a:schemeClr val="bg1"/>
                </a:solidFill>
                <a:latin typeface="ＭＳ Ｐ明朝" pitchFamily="18" charset="-128"/>
                <a:ea typeface="ＭＳ Ｐ明朝" pitchFamily="18" charset="-128"/>
              </a:rPr>
              <a:t>1983</a:t>
            </a:r>
            <a:r>
              <a:rPr lang="ja-JP" altLang="en-US" sz="1200" dirty="0" smtClean="0">
                <a:solidFill>
                  <a:schemeClr val="bg1"/>
                </a:solidFill>
                <a:latin typeface="ＭＳ Ｐ明朝" pitchFamily="18" charset="-128"/>
                <a:ea typeface="ＭＳ Ｐ明朝" pitchFamily="18" charset="-128"/>
              </a:rPr>
              <a:t>年のピーク時</a:t>
            </a:r>
            <a:endParaRPr kumimoji="1" lang="ja-JP" altLang="en-US" dirty="0">
              <a:solidFill>
                <a:schemeClr val="bg1"/>
              </a:solidFill>
              <a:latin typeface="ＭＳ Ｐ明朝" pitchFamily="18" charset="-128"/>
              <a:ea typeface="ＭＳ Ｐ明朝" pitchFamily="18" charset="-128"/>
            </a:endParaRPr>
          </a:p>
        </p:txBody>
      </p:sp>
      <p:sp>
        <p:nvSpPr>
          <p:cNvPr id="6" name="角丸四角形 5"/>
          <p:cNvSpPr/>
          <p:nvPr/>
        </p:nvSpPr>
        <p:spPr>
          <a:xfrm>
            <a:off x="395536" y="404664"/>
            <a:ext cx="8136904" cy="1368152"/>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bg1"/>
                </a:solidFill>
                <a:latin typeface="ＭＳ Ｐ明朝" pitchFamily="18" charset="-128"/>
                <a:ea typeface="ＭＳ Ｐ明朝" pitchFamily="18" charset="-128"/>
              </a:rPr>
              <a:t>ついに政府が「積寒制度」</a:t>
            </a:r>
            <a:r>
              <a:rPr lang="ja-JP" altLang="en-US" sz="1200" dirty="0" smtClean="0">
                <a:solidFill>
                  <a:schemeClr val="bg1"/>
                </a:solidFill>
                <a:latin typeface="ＭＳ Ｐ明朝" pitchFamily="18" charset="-128"/>
                <a:ea typeface="ＭＳ Ｐ明朝" pitchFamily="18" charset="-128"/>
              </a:rPr>
              <a:t>（積雪寒冷地冬期雇用促進給付金</a:t>
            </a:r>
            <a:r>
              <a:rPr lang="en-US" altLang="ja-JP" sz="1200" dirty="0" smtClean="0">
                <a:solidFill>
                  <a:schemeClr val="bg1"/>
                </a:solidFill>
                <a:latin typeface="ＭＳ Ｐ明朝" pitchFamily="18" charset="-128"/>
                <a:ea typeface="ＭＳ Ｐ明朝" pitchFamily="18" charset="-128"/>
              </a:rPr>
              <a:t>)</a:t>
            </a:r>
            <a:r>
              <a:rPr lang="ja-JP" altLang="en-US" dirty="0" smtClean="0">
                <a:solidFill>
                  <a:schemeClr val="bg1"/>
                </a:solidFill>
                <a:latin typeface="ＭＳ Ｐ明朝" pitchFamily="18" charset="-128"/>
                <a:ea typeface="ＭＳ Ｐ明朝" pitchFamily="18" charset="-128"/>
              </a:rPr>
              <a:t>の実施を決断！</a:t>
            </a:r>
            <a:endParaRPr lang="en-US" altLang="ja-JP" dirty="0" smtClean="0">
              <a:solidFill>
                <a:schemeClr val="bg1"/>
              </a:solidFill>
              <a:latin typeface="ＭＳ Ｐ明朝" pitchFamily="18" charset="-128"/>
              <a:ea typeface="ＭＳ Ｐ明朝" pitchFamily="18" charset="-128"/>
            </a:endParaRPr>
          </a:p>
          <a:p>
            <a:pPr algn="ctr"/>
            <a:r>
              <a:rPr lang="ja-JP" altLang="en-US" dirty="0" smtClean="0">
                <a:solidFill>
                  <a:schemeClr val="bg1"/>
                </a:solidFill>
                <a:latin typeface="ＭＳ Ｐ明朝" pitchFamily="18" charset="-128"/>
                <a:ea typeface="ＭＳ Ｐ明朝" pitchFamily="18" charset="-128"/>
              </a:rPr>
              <a:t>－但し、</a:t>
            </a:r>
            <a:r>
              <a:rPr lang="en-US" altLang="ja-JP" dirty="0" smtClean="0">
                <a:solidFill>
                  <a:schemeClr val="bg1"/>
                </a:solidFill>
                <a:latin typeface="ＭＳ Ｐ明朝" pitchFamily="18" charset="-128"/>
                <a:ea typeface="ＭＳ Ｐ明朝" pitchFamily="18" charset="-128"/>
              </a:rPr>
              <a:t>3</a:t>
            </a:r>
            <a:r>
              <a:rPr lang="ja-JP" altLang="en-US" dirty="0" smtClean="0">
                <a:solidFill>
                  <a:schemeClr val="bg1"/>
                </a:solidFill>
                <a:latin typeface="ＭＳ Ｐ明朝" pitchFamily="18" charset="-128"/>
                <a:ea typeface="ＭＳ Ｐ明朝" pitchFamily="18" charset="-128"/>
              </a:rPr>
              <a:t>年間の暫定措置－</a:t>
            </a:r>
            <a:r>
              <a:rPr lang="en-US" altLang="ja-JP" dirty="0" smtClean="0">
                <a:solidFill>
                  <a:schemeClr val="bg1"/>
                </a:solidFill>
                <a:latin typeface="ＭＳ Ｐ明朝" pitchFamily="18" charset="-128"/>
                <a:ea typeface="ＭＳ Ｐ明朝" pitchFamily="18" charset="-128"/>
              </a:rPr>
              <a:t/>
            </a:r>
            <a:br>
              <a:rPr lang="en-US" altLang="ja-JP" dirty="0" smtClean="0">
                <a:solidFill>
                  <a:schemeClr val="bg1"/>
                </a:solidFill>
                <a:latin typeface="ＭＳ Ｐ明朝" pitchFamily="18" charset="-128"/>
                <a:ea typeface="ＭＳ Ｐ明朝" pitchFamily="18" charset="-128"/>
              </a:rPr>
            </a:br>
            <a:endParaRPr lang="ja-JP" altLang="en-US" dirty="0" smtClean="0">
              <a:solidFill>
                <a:schemeClr val="bg1"/>
              </a:solidFill>
              <a:latin typeface="ＭＳ Ｐ明朝" pitchFamily="18" charset="-128"/>
              <a:ea typeface="ＭＳ Ｐ明朝" pitchFamily="18" charset="-128"/>
            </a:endParaRPr>
          </a:p>
        </p:txBody>
      </p:sp>
      <p:sp>
        <p:nvSpPr>
          <p:cNvPr id="7" name="正方形/長方形 6"/>
          <p:cNvSpPr/>
          <p:nvPr/>
        </p:nvSpPr>
        <p:spPr>
          <a:xfrm>
            <a:off x="827584" y="1412776"/>
            <a:ext cx="7272808" cy="1800200"/>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ＭＳ Ｐ明朝" pitchFamily="18" charset="-128"/>
                <a:ea typeface="ＭＳ Ｐ明朝" pitchFamily="18" charset="-128"/>
              </a:rPr>
              <a:t>●</a:t>
            </a:r>
            <a:r>
              <a:rPr kumimoji="1" lang="ja-JP" altLang="en-US" sz="1200" dirty="0" smtClean="0">
                <a:solidFill>
                  <a:schemeClr val="bg1"/>
                </a:solidFill>
                <a:latin typeface="ＭＳ Ｐ明朝" pitchFamily="18" charset="-128"/>
                <a:ea typeface="ＭＳ Ｐ明朝" pitchFamily="18" charset="-128"/>
              </a:rPr>
              <a:t>建設業の事業主が、冬季間、①季節労働者を就労させること、または②季節労働者に職業講習を受講させ、　</a:t>
            </a:r>
            <a:endParaRPr kumimoji="1"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　</a:t>
            </a:r>
            <a:r>
              <a:rPr kumimoji="1" lang="ja-JP" altLang="en-US" sz="1200" dirty="0" smtClean="0">
                <a:solidFill>
                  <a:schemeClr val="bg1"/>
                </a:solidFill>
                <a:latin typeface="ＭＳ Ｐ明朝" pitchFamily="18" charset="-128"/>
                <a:ea typeface="ＭＳ Ｐ明朝" pitchFamily="18" charset="-128"/>
              </a:rPr>
              <a:t>通年雇用に必要な知識または技能を付与させることに助成金を出すという制度スキーム。</a:t>
            </a:r>
            <a:endParaRPr kumimoji="1"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rgbClr val="FF0000"/>
                </a:solidFill>
                <a:latin typeface="ＭＳ Ｐ明朝" pitchFamily="18" charset="-128"/>
                <a:ea typeface="ＭＳ Ｐ明朝" pitchFamily="18" charset="-128"/>
              </a:rPr>
              <a:t>●</a:t>
            </a:r>
            <a:r>
              <a:rPr lang="ja-JP" altLang="en-US" sz="1200" dirty="0" smtClean="0">
                <a:solidFill>
                  <a:schemeClr val="bg1"/>
                </a:solidFill>
                <a:latin typeface="ＭＳ Ｐ明朝" pitchFamily="18" charset="-128"/>
                <a:ea typeface="ＭＳ Ｐ明朝" pitchFamily="18" charset="-128"/>
              </a:rPr>
              <a:t>夏の間、季節労働者を雇用してきた事業主のすべてが、仕事をとって働かせることや職業講習を実施する「力」がないことが</a:t>
            </a:r>
            <a:r>
              <a:rPr lang="en-US" altLang="ja-JP" sz="1200" dirty="0" smtClean="0">
                <a:solidFill>
                  <a:schemeClr val="bg1"/>
                </a:solidFill>
                <a:latin typeface="ＭＳ Ｐ明朝" pitchFamily="18" charset="-128"/>
                <a:ea typeface="ＭＳ Ｐ明朝" pitchFamily="18" charset="-128"/>
              </a:rPr>
              <a:t>1</a:t>
            </a:r>
            <a:r>
              <a:rPr lang="ja-JP" altLang="en-US" sz="1200" dirty="0" smtClean="0">
                <a:solidFill>
                  <a:schemeClr val="bg1"/>
                </a:solidFill>
                <a:latin typeface="ＭＳ Ｐ明朝" pitchFamily="18" charset="-128"/>
                <a:ea typeface="ＭＳ Ｐ明朝" pitchFamily="18" charset="-128"/>
              </a:rPr>
              <a:t>年目の実施で明白になった。したがって「事業主」にかわる実施主体が必要であり、道は「企業組合」（労働者が出資し、運営する協同組合）を認めることになった。</a:t>
            </a:r>
            <a:endParaRPr lang="en-US" altLang="ja-JP" sz="1200" dirty="0" smtClean="0">
              <a:solidFill>
                <a:schemeClr val="bg1"/>
              </a:solidFill>
              <a:latin typeface="ＭＳ Ｐ明朝" pitchFamily="18" charset="-128"/>
              <a:ea typeface="ＭＳ Ｐ明朝" pitchFamily="18" charset="-128"/>
            </a:endParaRPr>
          </a:p>
          <a:p>
            <a:r>
              <a:rPr kumimoji="1" lang="ja-JP" altLang="en-US" sz="1200" dirty="0" smtClean="0">
                <a:solidFill>
                  <a:srgbClr val="FF0000"/>
                </a:solidFill>
                <a:latin typeface="ＭＳ Ｐ明朝" pitchFamily="18" charset="-128"/>
                <a:ea typeface="ＭＳ Ｐ明朝" pitchFamily="18" charset="-128"/>
              </a:rPr>
              <a:t>●</a:t>
            </a:r>
            <a:r>
              <a:rPr kumimoji="1" lang="ja-JP" altLang="en-US" sz="1200" dirty="0" smtClean="0">
                <a:solidFill>
                  <a:schemeClr val="bg1"/>
                </a:solidFill>
                <a:latin typeface="ＭＳ Ｐ明朝" pitchFamily="18" charset="-128"/>
                <a:ea typeface="ＭＳ Ｐ明朝" pitchFamily="18" charset="-128"/>
              </a:rPr>
              <a:t>「企業組合」が季節労働者と</a:t>
            </a:r>
            <a:r>
              <a:rPr lang="ja-JP" altLang="en-US" sz="1200" dirty="0" smtClean="0">
                <a:solidFill>
                  <a:schemeClr val="bg1"/>
                </a:solidFill>
                <a:latin typeface="ＭＳ Ｐ明朝" pitchFamily="18" charset="-128"/>
                <a:ea typeface="ＭＳ Ｐ明朝" pitchFamily="18" charset="-128"/>
              </a:rPr>
              <a:t>冬期間の</a:t>
            </a:r>
            <a:r>
              <a:rPr kumimoji="1" lang="ja-JP" altLang="en-US" sz="1200" dirty="0" smtClean="0">
                <a:solidFill>
                  <a:schemeClr val="bg1"/>
                </a:solidFill>
                <a:latin typeface="ＭＳ Ｐ明朝" pitchFamily="18" charset="-128"/>
                <a:ea typeface="ＭＳ Ｐ明朝" pitchFamily="18" charset="-128"/>
              </a:rPr>
              <a:t>雇用契約を結び、市町村の就労事業を請け負い、仕事がなければ「職業講習」を実施し、季節労働者に賃金を支払う方法が可能となった。</a:t>
            </a:r>
            <a:endParaRPr kumimoji="1"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rgbClr val="FF0000"/>
                </a:solidFill>
                <a:latin typeface="ＭＳ Ｐ明朝" pitchFamily="18" charset="-128"/>
                <a:ea typeface="ＭＳ Ｐ明朝" pitchFamily="18" charset="-128"/>
              </a:rPr>
              <a:t>●</a:t>
            </a:r>
            <a:r>
              <a:rPr lang="en-US" altLang="ja-JP" sz="1200" dirty="0" smtClean="0">
                <a:solidFill>
                  <a:schemeClr val="bg1"/>
                </a:solidFill>
                <a:latin typeface="ＭＳ Ｐ明朝" pitchFamily="18" charset="-128"/>
                <a:ea typeface="ＭＳ Ｐ明朝" pitchFamily="18" charset="-128"/>
              </a:rPr>
              <a:t>1</a:t>
            </a:r>
            <a:r>
              <a:rPr lang="ja-JP" altLang="en-US" sz="1200" dirty="0" smtClean="0">
                <a:solidFill>
                  <a:schemeClr val="bg1"/>
                </a:solidFill>
                <a:latin typeface="ＭＳ Ｐ明朝" pitchFamily="18" charset="-128"/>
                <a:ea typeface="ＭＳ Ｐ明朝" pitchFamily="18" charset="-128"/>
              </a:rPr>
              <a:t>日</a:t>
            </a:r>
            <a:r>
              <a:rPr lang="en-US" altLang="ja-JP" sz="1200" dirty="0" smtClean="0">
                <a:solidFill>
                  <a:schemeClr val="bg1"/>
                </a:solidFill>
                <a:latin typeface="ＭＳ Ｐ明朝" pitchFamily="18" charset="-128"/>
                <a:ea typeface="ＭＳ Ｐ明朝" pitchFamily="18" charset="-128"/>
              </a:rPr>
              <a:t>3</a:t>
            </a:r>
            <a:r>
              <a:rPr lang="ja-JP" altLang="en-US" sz="1200" dirty="0" smtClean="0">
                <a:solidFill>
                  <a:schemeClr val="bg1"/>
                </a:solidFill>
                <a:latin typeface="ＭＳ Ｐ明朝" pitchFamily="18" charset="-128"/>
                <a:ea typeface="ＭＳ Ｐ明朝" pitchFamily="18" charset="-128"/>
              </a:rPr>
              <a:t>時間、</a:t>
            </a:r>
            <a:r>
              <a:rPr lang="en-US" altLang="ja-JP" sz="1200" dirty="0" smtClean="0">
                <a:solidFill>
                  <a:schemeClr val="bg1"/>
                </a:solidFill>
                <a:latin typeface="ＭＳ Ｐ明朝" pitchFamily="18" charset="-128"/>
                <a:ea typeface="ＭＳ Ｐ明朝" pitchFamily="18" charset="-128"/>
              </a:rPr>
              <a:t>25</a:t>
            </a:r>
            <a:r>
              <a:rPr lang="ja-JP" altLang="en-US" sz="1200" dirty="0" smtClean="0">
                <a:solidFill>
                  <a:schemeClr val="bg1"/>
                </a:solidFill>
                <a:latin typeface="ＭＳ Ｐ明朝" pitchFamily="18" charset="-128"/>
                <a:ea typeface="ＭＳ Ｐ明朝" pitchFamily="18" charset="-128"/>
              </a:rPr>
              <a:t>日間の職業講習で季節労働者が</a:t>
            </a:r>
            <a:r>
              <a:rPr lang="en-US" altLang="ja-JP" sz="1200" dirty="0" smtClean="0">
                <a:solidFill>
                  <a:schemeClr val="bg1"/>
                </a:solidFill>
                <a:latin typeface="ＭＳ Ｐ明朝" pitchFamily="18" charset="-128"/>
                <a:ea typeface="ＭＳ Ｐ明朝" pitchFamily="18" charset="-128"/>
              </a:rPr>
              <a:t>74,000</a:t>
            </a:r>
            <a:r>
              <a:rPr lang="ja-JP" altLang="en-US" sz="1200" dirty="0" smtClean="0">
                <a:solidFill>
                  <a:schemeClr val="bg1"/>
                </a:solidFill>
                <a:latin typeface="ＭＳ Ｐ明朝" pitchFamily="18" charset="-128"/>
                <a:ea typeface="ＭＳ Ｐ明朝" pitchFamily="18" charset="-128"/>
              </a:rPr>
              <a:t>円を手にすることに道が開かれた。</a:t>
            </a:r>
            <a:endParaRPr kumimoji="1" lang="ja-JP" altLang="en-US" sz="1200" dirty="0">
              <a:solidFill>
                <a:schemeClr val="bg1"/>
              </a:solidFill>
              <a:latin typeface="ＭＳ Ｐ明朝" pitchFamily="18" charset="-128"/>
              <a:ea typeface="ＭＳ Ｐ明朝" pitchFamily="18" charset="-128"/>
            </a:endParaRPr>
          </a:p>
        </p:txBody>
      </p:sp>
      <p:sp>
        <p:nvSpPr>
          <p:cNvPr id="8" name="正方形/長方形 7"/>
          <p:cNvSpPr/>
          <p:nvPr/>
        </p:nvSpPr>
        <p:spPr>
          <a:xfrm>
            <a:off x="4139952" y="3573016"/>
            <a:ext cx="4320480" cy="2736304"/>
          </a:xfrm>
          <a:prstGeom prst="rect">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solidFill>
                <a:schemeClr val="tx1"/>
              </a:solidFill>
              <a:latin typeface="AR P丸ゴシック体M" pitchFamily="50" charset="-128"/>
              <a:ea typeface="AR P丸ゴシック体M" pitchFamily="50" charset="-128"/>
            </a:endParaRPr>
          </a:p>
          <a:p>
            <a:pPr algn="ctr"/>
            <a:r>
              <a:rPr kumimoji="1" lang="ja-JP" altLang="en-US" sz="1600" dirty="0" smtClean="0">
                <a:solidFill>
                  <a:schemeClr val="bg1"/>
                </a:solidFill>
                <a:latin typeface="ＭＳ Ｐ明朝" pitchFamily="18" charset="-128"/>
                <a:ea typeface="ＭＳ Ｐ明朝" pitchFamily="18" charset="-128"/>
              </a:rPr>
              <a:t>運動の方向が定まる！</a:t>
            </a:r>
            <a:endParaRPr kumimoji="1" lang="en-US" altLang="ja-JP" sz="1600" dirty="0" smtClean="0">
              <a:solidFill>
                <a:schemeClr val="bg1"/>
              </a:solidFill>
              <a:latin typeface="ＭＳ Ｐ明朝" pitchFamily="18" charset="-128"/>
              <a:ea typeface="ＭＳ Ｐ明朝" pitchFamily="18" charset="-128"/>
            </a:endParaRPr>
          </a:p>
          <a:p>
            <a:r>
              <a:rPr lang="en-US" altLang="ja-JP" sz="1200" dirty="0" smtClean="0">
                <a:solidFill>
                  <a:schemeClr val="bg1"/>
                </a:solidFill>
                <a:latin typeface="ＭＳ Ｐ明朝" pitchFamily="18" charset="-128"/>
                <a:ea typeface="ＭＳ Ｐ明朝" pitchFamily="18" charset="-128"/>
              </a:rPr>
              <a:t>〔</a:t>
            </a:r>
            <a:r>
              <a:rPr lang="ja-JP" altLang="en-US" sz="1200" dirty="0" smtClean="0">
                <a:solidFill>
                  <a:schemeClr val="bg1"/>
                </a:solidFill>
                <a:latin typeface="ＭＳ Ｐ明朝" pitchFamily="18" charset="-128"/>
                <a:ea typeface="ＭＳ Ｐ明朝" pitchFamily="18" charset="-128"/>
              </a:rPr>
              <a:t>制度に関して</a:t>
            </a:r>
            <a:r>
              <a:rPr lang="en-US" altLang="ja-JP" sz="1200" dirty="0" smtClean="0">
                <a:solidFill>
                  <a:schemeClr val="bg1"/>
                </a:solidFill>
                <a:latin typeface="ＭＳ Ｐ明朝" pitchFamily="18" charset="-128"/>
                <a:ea typeface="ＭＳ Ｐ明朝" pitchFamily="18" charset="-128"/>
              </a:rPr>
              <a:t>〕</a:t>
            </a:r>
          </a:p>
          <a:p>
            <a:r>
              <a:rPr lang="ja-JP" altLang="en-US" sz="1200" dirty="0" smtClean="0">
                <a:solidFill>
                  <a:schemeClr val="bg1"/>
                </a:solidFill>
                <a:latin typeface="ＭＳ Ｐ明朝" pitchFamily="18" charset="-128"/>
                <a:ea typeface="ＭＳ Ｐ明朝" pitchFamily="18" charset="-128"/>
              </a:rPr>
              <a:t>・季節労働者援護制度の延長・存続をはかっていく。</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・受講給付金等の引き上げ等、制度改善をはかっていく。</a:t>
            </a:r>
            <a:endParaRPr lang="en-US" altLang="ja-JP" sz="1200" dirty="0" smtClean="0">
              <a:solidFill>
                <a:schemeClr val="bg1"/>
              </a:solidFill>
              <a:latin typeface="ＭＳ Ｐ明朝" pitchFamily="18" charset="-128"/>
              <a:ea typeface="ＭＳ Ｐ明朝" pitchFamily="18" charset="-128"/>
            </a:endParaRPr>
          </a:p>
          <a:p>
            <a:r>
              <a:rPr lang="en-US" altLang="ja-JP" sz="1200" dirty="0" smtClean="0">
                <a:solidFill>
                  <a:schemeClr val="bg1"/>
                </a:solidFill>
                <a:latin typeface="ＭＳ Ｐ明朝" pitchFamily="18" charset="-128"/>
                <a:ea typeface="ＭＳ Ｐ明朝" pitchFamily="18" charset="-128"/>
              </a:rPr>
              <a:t>〔</a:t>
            </a:r>
            <a:r>
              <a:rPr lang="ja-JP" altLang="en-US" sz="1200" dirty="0" smtClean="0">
                <a:solidFill>
                  <a:schemeClr val="bg1"/>
                </a:solidFill>
                <a:latin typeface="ＭＳ Ｐ明朝" pitchFamily="18" charset="-128"/>
                <a:ea typeface="ＭＳ Ｐ明朝" pitchFamily="18" charset="-128"/>
              </a:rPr>
              <a:t>雇用に関して</a:t>
            </a:r>
            <a:r>
              <a:rPr lang="en-US" altLang="ja-JP" sz="1200" dirty="0" smtClean="0">
                <a:solidFill>
                  <a:schemeClr val="bg1"/>
                </a:solidFill>
                <a:latin typeface="ＭＳ Ｐ明朝" pitchFamily="18" charset="-128"/>
                <a:ea typeface="ＭＳ Ｐ明朝" pitchFamily="18" charset="-128"/>
              </a:rPr>
              <a:t>〕</a:t>
            </a:r>
          </a:p>
          <a:p>
            <a:r>
              <a:rPr lang="ja-JP" altLang="en-US" sz="1200" dirty="0" smtClean="0">
                <a:solidFill>
                  <a:schemeClr val="bg1"/>
                </a:solidFill>
                <a:latin typeface="ＭＳ Ｐ明朝" pitchFamily="18" charset="-128"/>
                <a:ea typeface="ＭＳ Ｐ明朝" pitchFamily="18" charset="-128"/>
              </a:rPr>
              <a:t>・市町村の冬期就労事業の拡大をはかる。</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・地元中小企業の仕事を増やすため、公共事業の改革をはかる。</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・政府に公的就労事業の実施を求める。</a:t>
            </a:r>
            <a:endParaRPr lang="en-US" altLang="ja-JP" sz="1200" dirty="0" smtClean="0">
              <a:solidFill>
                <a:schemeClr val="bg1"/>
              </a:solidFill>
              <a:latin typeface="ＭＳ Ｐ明朝" pitchFamily="18" charset="-128"/>
              <a:ea typeface="ＭＳ Ｐ明朝" pitchFamily="18" charset="-128"/>
            </a:endParaRPr>
          </a:p>
          <a:p>
            <a:r>
              <a:rPr lang="en-US" altLang="ja-JP" sz="1200" dirty="0" smtClean="0">
                <a:solidFill>
                  <a:schemeClr val="bg1"/>
                </a:solidFill>
                <a:latin typeface="ＭＳ Ｐ明朝" pitchFamily="18" charset="-128"/>
                <a:ea typeface="ＭＳ Ｐ明朝" pitchFamily="18" charset="-128"/>
              </a:rPr>
              <a:t>〔</a:t>
            </a:r>
            <a:r>
              <a:rPr lang="ja-JP" altLang="en-US" sz="1200" dirty="0" smtClean="0">
                <a:solidFill>
                  <a:schemeClr val="bg1"/>
                </a:solidFill>
                <a:latin typeface="ＭＳ Ｐ明朝" pitchFamily="18" charset="-128"/>
                <a:ea typeface="ＭＳ Ｐ明朝" pitchFamily="18" charset="-128"/>
              </a:rPr>
              <a:t>労働組合への組織化</a:t>
            </a:r>
            <a:r>
              <a:rPr lang="en-US" altLang="ja-JP" sz="1200" dirty="0" smtClean="0">
                <a:solidFill>
                  <a:schemeClr val="bg1"/>
                </a:solidFill>
                <a:latin typeface="ＭＳ Ｐ明朝" pitchFamily="18" charset="-128"/>
                <a:ea typeface="ＭＳ Ｐ明朝" pitchFamily="18" charset="-128"/>
              </a:rPr>
              <a:t>〕</a:t>
            </a:r>
          </a:p>
          <a:p>
            <a:r>
              <a:rPr lang="ja-JP" altLang="en-US" sz="1200" dirty="0" smtClean="0">
                <a:solidFill>
                  <a:schemeClr val="bg1"/>
                </a:solidFill>
                <a:latin typeface="ＭＳ Ｐ明朝" pitchFamily="18" charset="-128"/>
                <a:ea typeface="ＭＳ Ｐ明朝" pitchFamily="18" charset="-128"/>
              </a:rPr>
              <a:t>・５大要求にもとづき、賃金・労働条件の改善をはかる。</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・公共事業の労働条件を「公共」に値するものとする。</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・企業組合の活動を活性化する。</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・地域の雇用・失業闘争を推進する。</a:t>
            </a:r>
            <a:endParaRPr lang="en-US" altLang="ja-JP" sz="1200" dirty="0" smtClean="0">
              <a:solidFill>
                <a:schemeClr val="bg1"/>
              </a:solidFill>
              <a:latin typeface="ＭＳ Ｐ明朝" pitchFamily="18" charset="-128"/>
              <a:ea typeface="ＭＳ Ｐ明朝" pitchFamily="18" charset="-128"/>
            </a:endParaRPr>
          </a:p>
          <a:p>
            <a:pPr algn="ctr"/>
            <a:endParaRPr kumimoji="1" lang="ja-JP" altLang="en-US" dirty="0">
              <a:solidFill>
                <a:schemeClr val="tx1"/>
              </a:solidFill>
              <a:latin typeface="AR P丸ゴシック体M" pitchFamily="50" charset="-128"/>
              <a:ea typeface="AR P丸ゴシック体M" pitchFamily="50" charset="-128"/>
            </a:endParaRPr>
          </a:p>
        </p:txBody>
      </p:sp>
      <p:sp>
        <p:nvSpPr>
          <p:cNvPr id="9" name="正方形/長方形 8"/>
          <p:cNvSpPr/>
          <p:nvPr/>
        </p:nvSpPr>
        <p:spPr>
          <a:xfrm>
            <a:off x="4716016" y="3140968"/>
            <a:ext cx="3240360" cy="288032"/>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1"/>
                </a:solidFill>
                <a:latin typeface="ＭＳ Ｐ明朝" pitchFamily="18" charset="-128"/>
                <a:ea typeface="ＭＳ Ｐ明朝" pitchFamily="18" charset="-128"/>
              </a:rPr>
              <a:t>奪われた</a:t>
            </a:r>
            <a:r>
              <a:rPr kumimoji="1" lang="en-US" altLang="ja-JP" sz="1200" dirty="0" smtClean="0">
                <a:solidFill>
                  <a:schemeClr val="bg1"/>
                </a:solidFill>
                <a:latin typeface="ＭＳ Ｐ明朝" pitchFamily="18" charset="-128"/>
                <a:ea typeface="ＭＳ Ｐ明朝" pitchFamily="18" charset="-128"/>
              </a:rPr>
              <a:t>40</a:t>
            </a:r>
            <a:r>
              <a:rPr kumimoji="1" lang="ja-JP" altLang="en-US" sz="1200" dirty="0" smtClean="0">
                <a:solidFill>
                  <a:schemeClr val="bg1"/>
                </a:solidFill>
                <a:latin typeface="ＭＳ Ｐ明朝" pitchFamily="18" charset="-128"/>
                <a:ea typeface="ＭＳ Ｐ明朝" pitchFamily="18" charset="-128"/>
              </a:rPr>
              <a:t>日分の半分をとり返した</a:t>
            </a:r>
            <a:r>
              <a:rPr kumimoji="1" lang="ja-JP" altLang="en-US" sz="1200" dirty="0" smtClean="0">
                <a:solidFill>
                  <a:schemeClr val="tx1"/>
                </a:solidFill>
                <a:latin typeface="AR P丸ゴシック体M" pitchFamily="50" charset="-128"/>
                <a:ea typeface="AR P丸ゴシック体M" pitchFamily="50" charset="-128"/>
              </a:rPr>
              <a:t>！</a:t>
            </a:r>
            <a:endParaRPr kumimoji="1" lang="ja-JP" altLang="en-US" sz="1200" dirty="0">
              <a:solidFill>
                <a:schemeClr val="tx1"/>
              </a:solidFill>
              <a:latin typeface="AR P丸ゴシック体M" pitchFamily="50" charset="-128"/>
              <a:ea typeface="AR P丸ゴシック体M" pitchFamily="50" charset="-128"/>
            </a:endParaRPr>
          </a:p>
        </p:txBody>
      </p:sp>
      <p:sp>
        <p:nvSpPr>
          <p:cNvPr id="10" name="スライド番号プレースホルダ 9"/>
          <p:cNvSpPr>
            <a:spLocks noGrp="1"/>
          </p:cNvSpPr>
          <p:nvPr>
            <p:ph type="sldNum" sz="quarter" idx="12"/>
          </p:nvPr>
        </p:nvSpPr>
        <p:spPr/>
        <p:txBody>
          <a:bodyPr/>
          <a:lstStyle/>
          <a:p>
            <a:fld id="{D2D8002D-B5B0-4BAC-B1F6-782DDCCE6D9C}" type="slidenum">
              <a:rPr kumimoji="1" lang="ja-JP" altLang="en-US" smtClean="0"/>
              <a:pPr/>
              <a:t>12</a:t>
            </a:fld>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1800" dirty="0" smtClean="0">
                <a:latin typeface="AR P丸ゴシック体M" pitchFamily="50" charset="-128"/>
                <a:ea typeface="AR P丸ゴシック体M" pitchFamily="50" charset="-128"/>
              </a:rPr>
              <a:t/>
            </a:r>
            <a:br>
              <a:rPr kumimoji="1" lang="en-US" altLang="ja-JP" sz="1800" dirty="0" smtClean="0">
                <a:latin typeface="AR P丸ゴシック体M" pitchFamily="50" charset="-128"/>
                <a:ea typeface="AR P丸ゴシック体M" pitchFamily="50" charset="-128"/>
              </a:rPr>
            </a:br>
            <a:endParaRPr kumimoji="1" lang="ja-JP" altLang="en-US" sz="1800" dirty="0">
              <a:latin typeface="AR P丸ゴシック体M" pitchFamily="50" charset="-128"/>
              <a:ea typeface="AR P丸ゴシック体M" pitchFamily="50" charset="-128"/>
            </a:endParaRPr>
          </a:p>
        </p:txBody>
      </p:sp>
      <p:sp>
        <p:nvSpPr>
          <p:cNvPr id="3" name="コンテンツ プレースホルダ 2"/>
          <p:cNvSpPr>
            <a:spLocks noGrp="1"/>
          </p:cNvSpPr>
          <p:nvPr>
            <p:ph idx="1"/>
          </p:nvPr>
        </p:nvSpPr>
        <p:spPr/>
        <p:txBody>
          <a:bodyPr/>
          <a:lstStyle/>
          <a:p>
            <a:endParaRPr kumimoji="1" lang="en-US" altLang="ja-JP" dirty="0" smtClean="0"/>
          </a:p>
          <a:p>
            <a:pPr>
              <a:buNone/>
            </a:pPr>
            <a:endParaRPr kumimoji="1" lang="ja-JP" altLang="en-US" dirty="0"/>
          </a:p>
        </p:txBody>
      </p:sp>
      <p:graphicFrame>
        <p:nvGraphicFramePr>
          <p:cNvPr id="4" name="表 3"/>
          <p:cNvGraphicFramePr>
            <a:graphicFrameLocks noGrp="1"/>
          </p:cNvGraphicFramePr>
          <p:nvPr/>
        </p:nvGraphicFramePr>
        <p:xfrm>
          <a:off x="683568" y="1412776"/>
          <a:ext cx="7848872" cy="4114800"/>
        </p:xfrm>
        <a:graphic>
          <a:graphicData uri="http://schemas.openxmlformats.org/drawingml/2006/table">
            <a:tbl>
              <a:tblPr firstRow="1" bandRow="1">
                <a:tableStyleId>{5C22544A-7EE6-4342-B048-85BDC9FD1C3A}</a:tableStyleId>
              </a:tblPr>
              <a:tblGrid>
                <a:gridCol w="1368152"/>
                <a:gridCol w="1679848"/>
                <a:gridCol w="1632520"/>
                <a:gridCol w="3168352"/>
              </a:tblGrid>
              <a:tr h="370840">
                <a:tc>
                  <a:txBody>
                    <a:bodyPr/>
                    <a:lstStyle/>
                    <a:p>
                      <a:endParaRPr kumimoji="1" lang="ja-JP" altLang="en-US" sz="1200" dirty="0">
                        <a:latin typeface="ＭＳ Ｐ明朝" pitchFamily="18" charset="-128"/>
                        <a:ea typeface="ＭＳ Ｐ明朝" pitchFamily="18" charset="-128"/>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dirty="0" smtClean="0">
                          <a:solidFill>
                            <a:schemeClr val="tx1"/>
                          </a:solidFill>
                          <a:latin typeface="ＭＳ Ｐ明朝" pitchFamily="18" charset="-128"/>
                          <a:ea typeface="ＭＳ Ｐ明朝" pitchFamily="18" charset="-128"/>
                        </a:rPr>
                        <a:t>「季節労働者白書」</a:t>
                      </a:r>
                      <a:r>
                        <a:rPr kumimoji="1" lang="en-US" altLang="ja-JP" sz="1200" b="0" dirty="0" smtClean="0">
                          <a:solidFill>
                            <a:schemeClr val="tx1"/>
                          </a:solidFill>
                          <a:latin typeface="ＭＳ Ｐ明朝" pitchFamily="18" charset="-128"/>
                          <a:ea typeface="ＭＳ Ｐ明朝" pitchFamily="18" charset="-128"/>
                        </a:rPr>
                        <a:t>(1981.2)</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dirty="0" smtClean="0">
                          <a:solidFill>
                            <a:schemeClr val="tx1"/>
                          </a:solidFill>
                          <a:latin typeface="ＭＳ Ｐ明朝" pitchFamily="18" charset="-128"/>
                          <a:ea typeface="ＭＳ Ｐ明朝" pitchFamily="18" charset="-128"/>
                        </a:rPr>
                        <a:t>建設一般学習講座</a:t>
                      </a:r>
                      <a:endParaRPr kumimoji="1" lang="en-US" altLang="ja-JP" sz="1200" b="0" dirty="0" smtClean="0">
                        <a:solidFill>
                          <a:schemeClr val="tx1"/>
                        </a:solidFill>
                        <a:latin typeface="ＭＳ Ｐ明朝" pitchFamily="18" charset="-128"/>
                        <a:ea typeface="ＭＳ Ｐ明朝" pitchFamily="18" charset="-128"/>
                      </a:endParaRPr>
                    </a:p>
                    <a:p>
                      <a:r>
                        <a:rPr kumimoji="1" lang="ja-JP" altLang="en-US" sz="1200" b="0" dirty="0" smtClean="0">
                          <a:solidFill>
                            <a:schemeClr val="tx1"/>
                          </a:solidFill>
                          <a:latin typeface="ＭＳ Ｐ明朝" pitchFamily="18" charset="-128"/>
                          <a:ea typeface="ＭＳ Ｐ明朝" pitchFamily="18" charset="-128"/>
                        </a:rPr>
                        <a:t>（</a:t>
                      </a:r>
                      <a:r>
                        <a:rPr kumimoji="1" lang="en-US" altLang="ja-JP" sz="1200" b="0" dirty="0" smtClean="0">
                          <a:solidFill>
                            <a:schemeClr val="tx1"/>
                          </a:solidFill>
                          <a:latin typeface="ＭＳ Ｐ明朝" pitchFamily="18" charset="-128"/>
                          <a:ea typeface="ＭＳ Ｐ明朝" pitchFamily="18" charset="-128"/>
                        </a:rPr>
                        <a:t>1992.1</a:t>
                      </a:r>
                      <a:r>
                        <a:rPr kumimoji="1" lang="ja-JP" altLang="en-US" sz="1200" b="0" dirty="0" smtClean="0">
                          <a:solidFill>
                            <a:schemeClr val="tx1"/>
                          </a:solidFill>
                          <a:latin typeface="ＭＳ Ｐ明朝" pitchFamily="18" charset="-128"/>
                          <a:ea typeface="ＭＳ Ｐ明朝" pitchFamily="18" charset="-128"/>
                        </a:rPr>
                        <a:t>調査）</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dirty="0" smtClean="0">
                          <a:solidFill>
                            <a:schemeClr val="tx1"/>
                          </a:solidFill>
                          <a:latin typeface="ＭＳ Ｐ明朝" pitchFamily="18" charset="-128"/>
                          <a:ea typeface="ＭＳ Ｐ明朝" pitchFamily="18" charset="-128"/>
                        </a:rPr>
                        <a:t>夏季合宿（十勝川）</a:t>
                      </a:r>
                      <a:endParaRPr kumimoji="1" lang="en-US" altLang="ja-JP" sz="1200" b="0" dirty="0" smtClean="0">
                        <a:solidFill>
                          <a:schemeClr val="tx1"/>
                        </a:solidFill>
                        <a:latin typeface="ＭＳ Ｐ明朝" pitchFamily="18" charset="-128"/>
                        <a:ea typeface="ＭＳ Ｐ明朝" pitchFamily="18" charset="-128"/>
                      </a:endParaRPr>
                    </a:p>
                    <a:p>
                      <a:r>
                        <a:rPr kumimoji="1" lang="en-US" altLang="ja-JP" sz="1200" b="0" dirty="0" smtClean="0">
                          <a:solidFill>
                            <a:schemeClr val="tx1"/>
                          </a:solidFill>
                          <a:latin typeface="ＭＳ Ｐ明朝" pitchFamily="18" charset="-128"/>
                          <a:ea typeface="ＭＳ Ｐ明朝" pitchFamily="18" charset="-128"/>
                        </a:rPr>
                        <a:t>(2002</a:t>
                      </a:r>
                      <a:r>
                        <a:rPr kumimoji="1" lang="ja-JP" altLang="en-US" sz="1200" b="0" dirty="0" smtClean="0">
                          <a:solidFill>
                            <a:schemeClr val="tx1"/>
                          </a:solidFill>
                          <a:latin typeface="ＭＳ Ｐ明朝" pitchFamily="18" charset="-128"/>
                          <a:ea typeface="ＭＳ Ｐ明朝" pitchFamily="18" charset="-128"/>
                        </a:rPr>
                        <a:t>建交労調査</a:t>
                      </a:r>
                      <a:r>
                        <a:rPr kumimoji="1" lang="en-US" altLang="ja-JP" sz="1200" b="0" dirty="0" smtClean="0">
                          <a:solidFill>
                            <a:schemeClr val="tx1"/>
                          </a:solidFill>
                          <a:latin typeface="ＭＳ Ｐ明朝" pitchFamily="18" charset="-128"/>
                          <a:ea typeface="ＭＳ Ｐ明朝" pitchFamily="18" charset="-128"/>
                        </a:rPr>
                        <a:t>)</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dirty="0" smtClean="0">
                          <a:solidFill>
                            <a:schemeClr val="tx1"/>
                          </a:solidFill>
                          <a:latin typeface="ＭＳ Ｐ明朝" pitchFamily="18" charset="-128"/>
                          <a:ea typeface="ＭＳ Ｐ明朝" pitchFamily="18" charset="-128"/>
                        </a:rPr>
                        <a:t>雇い入れ通知書</a:t>
                      </a:r>
                      <a:endParaRPr kumimoji="1" lang="ja-JP" altLang="en-US" sz="1200" dirty="0">
                        <a:solidFill>
                          <a:schemeClr val="tx1"/>
                        </a:solidFill>
                        <a:latin typeface="ＭＳ Ｐ明朝" pitchFamily="18" charset="-128"/>
                        <a:ea typeface="ＭＳ Ｐ明朝" pitchFamily="18" charset="-128"/>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明朝" pitchFamily="18" charset="-128"/>
                          <a:ea typeface="ＭＳ Ｐ明朝" pitchFamily="18" charset="-128"/>
                        </a:rPr>
                        <a:t>交付された</a:t>
                      </a:r>
                      <a:r>
                        <a:rPr kumimoji="1" lang="en-US" altLang="ja-JP" sz="1200" dirty="0" smtClean="0">
                          <a:solidFill>
                            <a:schemeClr val="tx1"/>
                          </a:solidFill>
                          <a:latin typeface="ＭＳ Ｐ明朝" pitchFamily="18" charset="-128"/>
                          <a:ea typeface="ＭＳ Ｐ明朝" pitchFamily="18" charset="-128"/>
                        </a:rPr>
                        <a:t>32.3</a:t>
                      </a:r>
                      <a:r>
                        <a:rPr kumimoji="1" lang="ja-JP" altLang="en-US" sz="1200" dirty="0" smtClean="0">
                          <a:solidFill>
                            <a:schemeClr val="tx1"/>
                          </a:solidFill>
                          <a:latin typeface="ＭＳ Ｐ明朝" pitchFamily="18" charset="-128"/>
                          <a:ea typeface="ＭＳ Ｐ明朝" pitchFamily="18" charset="-128"/>
                        </a:rPr>
                        <a:t>％</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明朝" pitchFamily="18" charset="-128"/>
                          <a:ea typeface="ＭＳ Ｐ明朝" pitchFamily="18" charset="-128"/>
                        </a:rPr>
                        <a:t>交付された</a:t>
                      </a:r>
                      <a:endParaRPr kumimoji="1" lang="en-US" altLang="ja-JP" sz="1200" dirty="0" smtClean="0">
                        <a:solidFill>
                          <a:schemeClr val="tx1"/>
                        </a:solidFill>
                        <a:latin typeface="ＭＳ Ｐ明朝" pitchFamily="18" charset="-128"/>
                        <a:ea typeface="ＭＳ Ｐ明朝" pitchFamily="18" charset="-128"/>
                      </a:endParaRPr>
                    </a:p>
                    <a:p>
                      <a:r>
                        <a:rPr kumimoji="1" lang="en-US" altLang="ja-JP" sz="1200" dirty="0" smtClean="0">
                          <a:solidFill>
                            <a:schemeClr val="tx1"/>
                          </a:solidFill>
                          <a:latin typeface="ＭＳ Ｐ明朝" pitchFamily="18" charset="-128"/>
                          <a:ea typeface="ＭＳ Ｐ明朝" pitchFamily="18" charset="-128"/>
                        </a:rPr>
                        <a:t>37.3</a:t>
                      </a:r>
                      <a:r>
                        <a:rPr kumimoji="1" lang="ja-JP" altLang="en-US" sz="1200" dirty="0" smtClean="0">
                          <a:solidFill>
                            <a:schemeClr val="tx1"/>
                          </a:solidFill>
                          <a:latin typeface="ＭＳ Ｐ明朝" pitchFamily="18" charset="-128"/>
                          <a:ea typeface="ＭＳ Ｐ明朝" pitchFamily="18" charset="-128"/>
                        </a:rPr>
                        <a:t>％</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明朝" pitchFamily="18" charset="-128"/>
                          <a:ea typeface="ＭＳ Ｐ明朝" pitchFamily="18" charset="-128"/>
                        </a:rPr>
                        <a:t>交付された</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男　</a:t>
                      </a:r>
                      <a:r>
                        <a:rPr kumimoji="1" lang="en-US" altLang="ja-JP" sz="1200" dirty="0" smtClean="0">
                          <a:solidFill>
                            <a:schemeClr val="tx1"/>
                          </a:solidFill>
                          <a:latin typeface="ＭＳ Ｐ明朝" pitchFamily="18" charset="-128"/>
                          <a:ea typeface="ＭＳ Ｐ明朝" pitchFamily="18" charset="-128"/>
                        </a:rPr>
                        <a:t>41.9</a:t>
                      </a:r>
                      <a:r>
                        <a:rPr kumimoji="1" lang="ja-JP" altLang="en-US" sz="1200" dirty="0" smtClean="0">
                          <a:solidFill>
                            <a:schemeClr val="tx1"/>
                          </a:solidFill>
                          <a:latin typeface="ＭＳ Ｐ明朝" pitchFamily="18" charset="-128"/>
                          <a:ea typeface="ＭＳ Ｐ明朝" pitchFamily="18" charset="-128"/>
                        </a:rPr>
                        <a:t>％</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女　</a:t>
                      </a:r>
                      <a:r>
                        <a:rPr kumimoji="1" lang="en-US" altLang="ja-JP" sz="1200" dirty="0" smtClean="0">
                          <a:solidFill>
                            <a:schemeClr val="tx1"/>
                          </a:solidFill>
                          <a:latin typeface="ＭＳ Ｐ明朝" pitchFamily="18" charset="-128"/>
                          <a:ea typeface="ＭＳ Ｐ明朝" pitchFamily="18" charset="-128"/>
                        </a:rPr>
                        <a:t>43.3</a:t>
                      </a:r>
                      <a:r>
                        <a:rPr kumimoji="1" lang="ja-JP" altLang="en-US" sz="1200" dirty="0" smtClean="0">
                          <a:solidFill>
                            <a:schemeClr val="tx1"/>
                          </a:solidFill>
                          <a:latin typeface="ＭＳ Ｐ明朝" pitchFamily="18" charset="-128"/>
                          <a:ea typeface="ＭＳ Ｐ明朝" pitchFamily="18" charset="-128"/>
                        </a:rPr>
                        <a:t>％</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dirty="0" smtClean="0">
                          <a:solidFill>
                            <a:schemeClr val="tx1"/>
                          </a:solidFill>
                          <a:latin typeface="ＭＳ Ｐ明朝" pitchFamily="18" charset="-128"/>
                          <a:ea typeface="ＭＳ Ｐ明朝" pitchFamily="18" charset="-128"/>
                        </a:rPr>
                        <a:t>賃金</a:t>
                      </a:r>
                      <a:endParaRPr kumimoji="1" lang="ja-JP" altLang="en-US" sz="1200" dirty="0">
                        <a:solidFill>
                          <a:schemeClr val="tx1"/>
                        </a:solidFill>
                        <a:latin typeface="ＭＳ Ｐ明朝" pitchFamily="18" charset="-128"/>
                        <a:ea typeface="ＭＳ Ｐ明朝" pitchFamily="18" charset="-128"/>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明朝" pitchFamily="18" charset="-128"/>
                          <a:ea typeface="ＭＳ Ｐ明朝" pitchFamily="18" charset="-128"/>
                        </a:rPr>
                        <a:t>男　</a:t>
                      </a:r>
                      <a:r>
                        <a:rPr kumimoji="1" lang="en-US" altLang="ja-JP" sz="1200" dirty="0" smtClean="0">
                          <a:solidFill>
                            <a:schemeClr val="tx1"/>
                          </a:solidFill>
                          <a:latin typeface="ＭＳ Ｐ明朝" pitchFamily="18" charset="-128"/>
                          <a:ea typeface="ＭＳ Ｐ明朝" pitchFamily="18" charset="-128"/>
                        </a:rPr>
                        <a:t>8,306</a:t>
                      </a:r>
                      <a:r>
                        <a:rPr kumimoji="1" lang="ja-JP" altLang="en-US" sz="1200" dirty="0" smtClean="0">
                          <a:solidFill>
                            <a:schemeClr val="tx1"/>
                          </a:solidFill>
                          <a:latin typeface="ＭＳ Ｐ明朝" pitchFamily="18" charset="-128"/>
                          <a:ea typeface="ＭＳ Ｐ明朝" pitchFamily="18" charset="-128"/>
                        </a:rPr>
                        <a:t>円</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女　</a:t>
                      </a:r>
                      <a:r>
                        <a:rPr kumimoji="1" lang="en-US" altLang="ja-JP" sz="1200" dirty="0" smtClean="0">
                          <a:solidFill>
                            <a:schemeClr val="tx1"/>
                          </a:solidFill>
                          <a:latin typeface="ＭＳ Ｐ明朝" pitchFamily="18" charset="-128"/>
                          <a:ea typeface="ＭＳ Ｐ明朝" pitchFamily="18" charset="-128"/>
                        </a:rPr>
                        <a:t>4,775</a:t>
                      </a:r>
                      <a:r>
                        <a:rPr kumimoji="1" lang="ja-JP" altLang="en-US" sz="1200" dirty="0" smtClean="0">
                          <a:solidFill>
                            <a:schemeClr val="tx1"/>
                          </a:solidFill>
                          <a:latin typeface="ＭＳ Ｐ明朝" pitchFamily="18" charset="-128"/>
                          <a:ea typeface="ＭＳ Ｐ明朝" pitchFamily="18" charset="-128"/>
                        </a:rPr>
                        <a:t>円</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明朝" pitchFamily="18" charset="-128"/>
                          <a:ea typeface="ＭＳ Ｐ明朝" pitchFamily="18" charset="-128"/>
                        </a:rPr>
                        <a:t>男　</a:t>
                      </a:r>
                      <a:r>
                        <a:rPr kumimoji="1" lang="en-US" altLang="ja-JP" sz="1200" dirty="0" smtClean="0">
                          <a:solidFill>
                            <a:schemeClr val="tx1"/>
                          </a:solidFill>
                          <a:latin typeface="ＭＳ Ｐ明朝" pitchFamily="18" charset="-128"/>
                          <a:ea typeface="ＭＳ Ｐ明朝" pitchFamily="18" charset="-128"/>
                        </a:rPr>
                        <a:t>10,576</a:t>
                      </a:r>
                      <a:r>
                        <a:rPr kumimoji="1" lang="ja-JP" altLang="en-US" sz="1200" dirty="0" smtClean="0">
                          <a:solidFill>
                            <a:schemeClr val="tx1"/>
                          </a:solidFill>
                          <a:latin typeface="ＭＳ Ｐ明朝" pitchFamily="18" charset="-128"/>
                          <a:ea typeface="ＭＳ Ｐ明朝" pitchFamily="18" charset="-128"/>
                        </a:rPr>
                        <a:t>円</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女 　</a:t>
                      </a:r>
                      <a:r>
                        <a:rPr kumimoji="1" lang="en-US" altLang="ja-JP" sz="1200" dirty="0" smtClean="0">
                          <a:solidFill>
                            <a:schemeClr val="tx1"/>
                          </a:solidFill>
                          <a:latin typeface="ＭＳ Ｐ明朝" pitchFamily="18" charset="-128"/>
                          <a:ea typeface="ＭＳ Ｐ明朝" pitchFamily="18" charset="-128"/>
                        </a:rPr>
                        <a:t>6,689</a:t>
                      </a:r>
                      <a:r>
                        <a:rPr kumimoji="1" lang="ja-JP" altLang="en-US" sz="1200" dirty="0" smtClean="0">
                          <a:solidFill>
                            <a:schemeClr val="tx1"/>
                          </a:solidFill>
                          <a:latin typeface="ＭＳ Ｐ明朝" pitchFamily="18" charset="-128"/>
                          <a:ea typeface="ＭＳ Ｐ明朝" pitchFamily="18" charset="-128"/>
                        </a:rPr>
                        <a:t>円</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dirty="0" smtClean="0">
                          <a:solidFill>
                            <a:schemeClr val="tx1"/>
                          </a:solidFill>
                          <a:latin typeface="ＭＳ Ｐ明朝" pitchFamily="18" charset="-128"/>
                          <a:ea typeface="ＭＳ Ｐ明朝" pitchFamily="18" charset="-128"/>
                        </a:rPr>
                        <a:t>年収</a:t>
                      </a:r>
                      <a:endParaRPr kumimoji="1" lang="ja-JP" altLang="en-US" sz="1200" dirty="0">
                        <a:solidFill>
                          <a:schemeClr val="tx1"/>
                        </a:solidFill>
                        <a:latin typeface="ＭＳ Ｐ明朝" pitchFamily="18" charset="-128"/>
                        <a:ea typeface="ＭＳ Ｐ明朝" pitchFamily="18" charset="-128"/>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明朝" pitchFamily="18" charset="-128"/>
                          <a:ea typeface="ＭＳ Ｐ明朝" pitchFamily="18" charset="-128"/>
                        </a:rPr>
                        <a:t>男　</a:t>
                      </a:r>
                      <a:r>
                        <a:rPr kumimoji="1" lang="en-US" altLang="ja-JP" sz="1200" dirty="0" smtClean="0">
                          <a:solidFill>
                            <a:schemeClr val="tx1"/>
                          </a:solidFill>
                          <a:latin typeface="ＭＳ Ｐ明朝" pitchFamily="18" charset="-128"/>
                          <a:ea typeface="ＭＳ Ｐ明朝" pitchFamily="18" charset="-128"/>
                        </a:rPr>
                        <a:t>1,748,000</a:t>
                      </a:r>
                      <a:r>
                        <a:rPr kumimoji="1" lang="ja-JP" altLang="en-US" sz="1200" dirty="0" smtClean="0">
                          <a:solidFill>
                            <a:schemeClr val="tx1"/>
                          </a:solidFill>
                          <a:latin typeface="ＭＳ Ｐ明朝" pitchFamily="18" charset="-128"/>
                          <a:ea typeface="ＭＳ Ｐ明朝" pitchFamily="18" charset="-128"/>
                        </a:rPr>
                        <a:t>円</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女　</a:t>
                      </a:r>
                      <a:r>
                        <a:rPr kumimoji="1" lang="ja-JP" altLang="en-US" sz="1200" baseline="0" dirty="0" smtClean="0">
                          <a:solidFill>
                            <a:schemeClr val="tx1"/>
                          </a:solidFill>
                          <a:latin typeface="ＭＳ Ｐ明朝" pitchFamily="18" charset="-128"/>
                          <a:ea typeface="ＭＳ Ｐ明朝" pitchFamily="18" charset="-128"/>
                        </a:rPr>
                        <a:t> </a:t>
                      </a:r>
                      <a:r>
                        <a:rPr kumimoji="1" lang="en-US" altLang="ja-JP" sz="1200" dirty="0" smtClean="0">
                          <a:solidFill>
                            <a:schemeClr val="tx1"/>
                          </a:solidFill>
                          <a:latin typeface="ＭＳ Ｐ明朝" pitchFamily="18" charset="-128"/>
                          <a:ea typeface="ＭＳ Ｐ明朝" pitchFamily="18" charset="-128"/>
                        </a:rPr>
                        <a:t>808,000</a:t>
                      </a:r>
                      <a:r>
                        <a:rPr kumimoji="1" lang="ja-JP" altLang="en-US" sz="1200" dirty="0" smtClean="0">
                          <a:solidFill>
                            <a:schemeClr val="tx1"/>
                          </a:solidFill>
                          <a:latin typeface="ＭＳ Ｐ明朝" pitchFamily="18" charset="-128"/>
                          <a:ea typeface="ＭＳ Ｐ明朝" pitchFamily="18" charset="-128"/>
                        </a:rPr>
                        <a:t>円</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明朝" pitchFamily="18" charset="-128"/>
                          <a:ea typeface="ＭＳ Ｐ明朝" pitchFamily="18" charset="-128"/>
                        </a:rPr>
                        <a:t>男　</a:t>
                      </a:r>
                      <a:r>
                        <a:rPr kumimoji="1" lang="en-US" altLang="ja-JP" sz="1200" dirty="0" smtClean="0">
                          <a:solidFill>
                            <a:schemeClr val="tx1"/>
                          </a:solidFill>
                          <a:latin typeface="ＭＳ Ｐ明朝" pitchFamily="18" charset="-128"/>
                          <a:ea typeface="ＭＳ Ｐ明朝" pitchFamily="18" charset="-128"/>
                        </a:rPr>
                        <a:t>2,240,000</a:t>
                      </a:r>
                      <a:r>
                        <a:rPr kumimoji="1" lang="ja-JP" altLang="en-US" sz="1200" dirty="0" smtClean="0">
                          <a:solidFill>
                            <a:schemeClr val="tx1"/>
                          </a:solidFill>
                          <a:latin typeface="ＭＳ Ｐ明朝" pitchFamily="18" charset="-128"/>
                          <a:ea typeface="ＭＳ Ｐ明朝" pitchFamily="18" charset="-128"/>
                        </a:rPr>
                        <a:t>円</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女　</a:t>
                      </a:r>
                      <a:r>
                        <a:rPr kumimoji="1" lang="en-US" altLang="ja-JP" sz="1200" dirty="0" smtClean="0">
                          <a:solidFill>
                            <a:schemeClr val="tx1"/>
                          </a:solidFill>
                          <a:latin typeface="ＭＳ Ｐ明朝" pitchFamily="18" charset="-128"/>
                          <a:ea typeface="ＭＳ Ｐ明朝" pitchFamily="18" charset="-128"/>
                        </a:rPr>
                        <a:t>1,160,000 </a:t>
                      </a:r>
                      <a:r>
                        <a:rPr kumimoji="1" lang="ja-JP" altLang="en-US" sz="1200" dirty="0" smtClean="0">
                          <a:solidFill>
                            <a:schemeClr val="tx1"/>
                          </a:solidFill>
                          <a:latin typeface="ＭＳ Ｐ明朝" pitchFamily="18" charset="-128"/>
                          <a:ea typeface="ＭＳ Ｐ明朝" pitchFamily="18" charset="-128"/>
                        </a:rPr>
                        <a:t>円</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dirty="0" smtClean="0">
                          <a:solidFill>
                            <a:schemeClr val="tx1"/>
                          </a:solidFill>
                          <a:latin typeface="ＭＳ Ｐ明朝" pitchFamily="18" charset="-128"/>
                          <a:ea typeface="ＭＳ Ｐ明朝" pitchFamily="18" charset="-128"/>
                        </a:rPr>
                        <a:t>労働時間</a:t>
                      </a:r>
                      <a:endParaRPr kumimoji="1" lang="ja-JP" altLang="en-US" sz="1200" dirty="0">
                        <a:solidFill>
                          <a:schemeClr val="tx1"/>
                        </a:solidFill>
                        <a:latin typeface="ＭＳ Ｐ明朝" pitchFamily="18" charset="-128"/>
                        <a:ea typeface="ＭＳ Ｐ明朝" pitchFamily="18" charset="-128"/>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明朝" pitchFamily="18" charset="-128"/>
                          <a:ea typeface="ＭＳ Ｐ明朝" pitchFamily="18" charset="-128"/>
                        </a:rPr>
                        <a:t>稼働日数　月</a:t>
                      </a:r>
                      <a:r>
                        <a:rPr kumimoji="1" lang="en-US" altLang="ja-JP" sz="1200" dirty="0" smtClean="0">
                          <a:solidFill>
                            <a:schemeClr val="tx1"/>
                          </a:solidFill>
                          <a:latin typeface="ＭＳ Ｐ明朝" pitchFamily="18" charset="-128"/>
                          <a:ea typeface="ＭＳ Ｐ明朝" pitchFamily="18" charset="-128"/>
                        </a:rPr>
                        <a:t>26.4</a:t>
                      </a:r>
                      <a:r>
                        <a:rPr kumimoji="1" lang="ja-JP" altLang="en-US" sz="1200" dirty="0" smtClean="0">
                          <a:solidFill>
                            <a:schemeClr val="tx1"/>
                          </a:solidFill>
                          <a:latin typeface="ＭＳ Ｐ明朝" pitchFamily="18" charset="-128"/>
                          <a:ea typeface="ＭＳ Ｐ明朝" pitchFamily="18" charset="-128"/>
                        </a:rPr>
                        <a:t>日</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残業月</a:t>
                      </a:r>
                      <a:r>
                        <a:rPr kumimoji="1" lang="en-US" altLang="ja-JP" sz="1200" dirty="0" smtClean="0">
                          <a:solidFill>
                            <a:schemeClr val="tx1"/>
                          </a:solidFill>
                          <a:latin typeface="ＭＳ Ｐ明朝" pitchFamily="18" charset="-128"/>
                          <a:ea typeface="ＭＳ Ｐ明朝" pitchFamily="18" charset="-128"/>
                        </a:rPr>
                        <a:t>42.4</a:t>
                      </a:r>
                      <a:r>
                        <a:rPr kumimoji="1" lang="ja-JP" altLang="en-US" sz="1200" dirty="0" smtClean="0">
                          <a:solidFill>
                            <a:schemeClr val="tx1"/>
                          </a:solidFill>
                          <a:latin typeface="ＭＳ Ｐ明朝" pitchFamily="18" charset="-128"/>
                          <a:ea typeface="ＭＳ Ｐ明朝" pitchFamily="18" charset="-128"/>
                        </a:rPr>
                        <a:t>時間</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男</a:t>
                      </a:r>
                      <a:r>
                        <a:rPr kumimoji="1" lang="en-US" altLang="ja-JP" sz="1200" dirty="0" smtClean="0">
                          <a:solidFill>
                            <a:schemeClr val="tx1"/>
                          </a:solidFill>
                          <a:latin typeface="ＭＳ Ｐ明朝" pitchFamily="18" charset="-128"/>
                          <a:ea typeface="ＭＳ Ｐ明朝" pitchFamily="18" charset="-128"/>
                        </a:rPr>
                        <a:t>7.7</a:t>
                      </a:r>
                      <a:r>
                        <a:rPr kumimoji="1" lang="ja-JP" altLang="en-US" sz="1200" dirty="0" smtClean="0">
                          <a:solidFill>
                            <a:schemeClr val="tx1"/>
                          </a:solidFill>
                          <a:latin typeface="ＭＳ Ｐ明朝" pitchFamily="18" charset="-128"/>
                          <a:ea typeface="ＭＳ Ｐ明朝" pitchFamily="18" charset="-128"/>
                        </a:rPr>
                        <a:t>ヵ月　</a:t>
                      </a:r>
                      <a:r>
                        <a:rPr kumimoji="1" lang="en-US" altLang="ja-JP" sz="1200" dirty="0" smtClean="0">
                          <a:solidFill>
                            <a:schemeClr val="tx1"/>
                          </a:solidFill>
                          <a:latin typeface="ＭＳ Ｐ明朝" pitchFamily="18" charset="-128"/>
                          <a:ea typeface="ＭＳ Ｐ明朝" pitchFamily="18" charset="-128"/>
                        </a:rPr>
                        <a:t>1,952</a:t>
                      </a:r>
                      <a:r>
                        <a:rPr kumimoji="1" lang="ja-JP" altLang="en-US" sz="1200" dirty="0" smtClean="0">
                          <a:solidFill>
                            <a:schemeClr val="tx1"/>
                          </a:solidFill>
                          <a:latin typeface="ＭＳ Ｐ明朝" pitchFamily="18" charset="-128"/>
                          <a:ea typeface="ＭＳ Ｐ明朝" pitchFamily="18" charset="-128"/>
                        </a:rPr>
                        <a:t>時間</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女</a:t>
                      </a:r>
                      <a:r>
                        <a:rPr kumimoji="1" lang="en-US" altLang="ja-JP" sz="1200" dirty="0" smtClean="0">
                          <a:solidFill>
                            <a:schemeClr val="tx1"/>
                          </a:solidFill>
                          <a:latin typeface="ＭＳ Ｐ明朝" pitchFamily="18" charset="-128"/>
                          <a:ea typeface="ＭＳ Ｐ明朝" pitchFamily="18" charset="-128"/>
                        </a:rPr>
                        <a:t>7.5</a:t>
                      </a:r>
                      <a:r>
                        <a:rPr kumimoji="1" lang="ja-JP" altLang="en-US" sz="1200" dirty="0" smtClean="0">
                          <a:solidFill>
                            <a:schemeClr val="tx1"/>
                          </a:solidFill>
                          <a:latin typeface="ＭＳ Ｐ明朝" pitchFamily="18" charset="-128"/>
                          <a:ea typeface="ＭＳ Ｐ明朝" pitchFamily="18" charset="-128"/>
                        </a:rPr>
                        <a:t>ヵ月</a:t>
                      </a:r>
                      <a:endParaRPr kumimoji="1" lang="en-US" altLang="ja-JP" sz="1200" dirty="0" smtClean="0">
                        <a:solidFill>
                          <a:schemeClr val="tx1"/>
                        </a:solidFill>
                        <a:latin typeface="ＭＳ Ｐ明朝" pitchFamily="18" charset="-128"/>
                        <a:ea typeface="ＭＳ Ｐ明朝" pitchFamily="18" charset="-128"/>
                      </a:endParaRPr>
                    </a:p>
                    <a:p>
                      <a:r>
                        <a:rPr kumimoji="1" lang="en-US" altLang="ja-JP" sz="1200" dirty="0" smtClean="0">
                          <a:solidFill>
                            <a:schemeClr val="tx1"/>
                          </a:solidFill>
                          <a:latin typeface="ＭＳ Ｐ明朝" pitchFamily="18" charset="-128"/>
                          <a:ea typeface="ＭＳ Ｐ明朝" pitchFamily="18" charset="-128"/>
                        </a:rPr>
                        <a:t>1,721</a:t>
                      </a:r>
                      <a:r>
                        <a:rPr kumimoji="1" lang="ja-JP" altLang="en-US" sz="1200" dirty="0" smtClean="0">
                          <a:solidFill>
                            <a:schemeClr val="tx1"/>
                          </a:solidFill>
                          <a:latin typeface="ＭＳ Ｐ明朝" pitchFamily="18" charset="-128"/>
                          <a:ea typeface="ＭＳ Ｐ明朝" pitchFamily="18" charset="-128"/>
                        </a:rPr>
                        <a:t>時間</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明朝" pitchFamily="18" charset="-128"/>
                          <a:ea typeface="ＭＳ Ｐ明朝" pitchFamily="18" charset="-128"/>
                        </a:rPr>
                        <a:t>毎日残業が</a:t>
                      </a:r>
                      <a:r>
                        <a:rPr kumimoji="1" lang="en-US" altLang="ja-JP" sz="1200" dirty="0" smtClean="0">
                          <a:solidFill>
                            <a:schemeClr val="tx1"/>
                          </a:solidFill>
                          <a:latin typeface="ＭＳ Ｐ明朝" pitchFamily="18" charset="-128"/>
                          <a:ea typeface="ＭＳ Ｐ明朝" pitchFamily="18" charset="-128"/>
                        </a:rPr>
                        <a:t>27.0</a:t>
                      </a:r>
                      <a:r>
                        <a:rPr kumimoji="1" lang="ja-JP" altLang="en-US" sz="1200" dirty="0" smtClean="0">
                          <a:solidFill>
                            <a:schemeClr val="tx1"/>
                          </a:solidFill>
                          <a:latin typeface="ＭＳ Ｐ明朝" pitchFamily="18" charset="-128"/>
                          <a:ea typeface="ＭＳ Ｐ明朝" pitchFamily="18" charset="-128"/>
                        </a:rPr>
                        <a:t>％</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男　</a:t>
                      </a:r>
                      <a:r>
                        <a:rPr kumimoji="1" lang="en-US" altLang="ja-JP" sz="1200" dirty="0" smtClean="0">
                          <a:solidFill>
                            <a:schemeClr val="tx1"/>
                          </a:solidFill>
                          <a:latin typeface="ＭＳ Ｐ明朝" pitchFamily="18" charset="-128"/>
                          <a:ea typeface="ＭＳ Ｐ明朝" pitchFamily="18" charset="-128"/>
                        </a:rPr>
                        <a:t>202</a:t>
                      </a:r>
                      <a:r>
                        <a:rPr kumimoji="1" lang="ja-JP" altLang="en-US" sz="1200" dirty="0" smtClean="0">
                          <a:solidFill>
                            <a:schemeClr val="tx1"/>
                          </a:solidFill>
                          <a:latin typeface="ＭＳ Ｐ明朝" pitchFamily="18" charset="-128"/>
                          <a:ea typeface="ＭＳ Ｐ明朝" pitchFamily="18" charset="-128"/>
                        </a:rPr>
                        <a:t>日、</a:t>
                      </a:r>
                      <a:r>
                        <a:rPr kumimoji="1" lang="en-US" altLang="ja-JP" sz="1200" dirty="0" smtClean="0">
                          <a:solidFill>
                            <a:schemeClr val="tx1"/>
                          </a:solidFill>
                          <a:latin typeface="ＭＳ Ｐ明朝" pitchFamily="18" charset="-128"/>
                          <a:ea typeface="ＭＳ Ｐ明朝" pitchFamily="18" charset="-128"/>
                        </a:rPr>
                        <a:t>1,818</a:t>
                      </a:r>
                      <a:r>
                        <a:rPr kumimoji="1" lang="ja-JP" altLang="en-US" sz="1200" dirty="0" smtClean="0">
                          <a:solidFill>
                            <a:schemeClr val="tx1"/>
                          </a:solidFill>
                          <a:latin typeface="ＭＳ Ｐ明朝" pitchFamily="18" charset="-128"/>
                          <a:ea typeface="ＭＳ Ｐ明朝" pitchFamily="18" charset="-128"/>
                        </a:rPr>
                        <a:t>時間</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女　</a:t>
                      </a:r>
                      <a:r>
                        <a:rPr kumimoji="1" lang="en-US" altLang="ja-JP" sz="1200" dirty="0" smtClean="0">
                          <a:solidFill>
                            <a:schemeClr val="tx1"/>
                          </a:solidFill>
                          <a:latin typeface="ＭＳ Ｐ明朝" pitchFamily="18" charset="-128"/>
                          <a:ea typeface="ＭＳ Ｐ明朝" pitchFamily="18" charset="-128"/>
                        </a:rPr>
                        <a:t>182</a:t>
                      </a:r>
                      <a:r>
                        <a:rPr kumimoji="1" lang="ja-JP" altLang="en-US" sz="1200" dirty="0" smtClean="0">
                          <a:solidFill>
                            <a:schemeClr val="tx1"/>
                          </a:solidFill>
                          <a:latin typeface="ＭＳ Ｐ明朝" pitchFamily="18" charset="-128"/>
                          <a:ea typeface="ＭＳ Ｐ明朝" pitchFamily="18" charset="-128"/>
                        </a:rPr>
                        <a:t>日</a:t>
                      </a:r>
                      <a:endParaRPr kumimoji="1" lang="en-US" altLang="ja-JP" sz="1200" dirty="0" smtClean="0">
                        <a:solidFill>
                          <a:schemeClr val="tx1"/>
                        </a:solidFill>
                        <a:latin typeface="ＭＳ Ｐ明朝" pitchFamily="18" charset="-128"/>
                        <a:ea typeface="ＭＳ Ｐ明朝" pitchFamily="18" charset="-128"/>
                      </a:endParaRPr>
                    </a:p>
                    <a:p>
                      <a:r>
                        <a:rPr kumimoji="1" lang="en-US" altLang="ja-JP" sz="1200" dirty="0" smtClean="0">
                          <a:solidFill>
                            <a:schemeClr val="tx1"/>
                          </a:solidFill>
                          <a:latin typeface="ＭＳ Ｐ明朝" pitchFamily="18" charset="-128"/>
                          <a:ea typeface="ＭＳ Ｐ明朝" pitchFamily="18" charset="-128"/>
                        </a:rPr>
                        <a:t>1,602</a:t>
                      </a:r>
                      <a:r>
                        <a:rPr kumimoji="1" lang="ja-JP" altLang="en-US" sz="1200" dirty="0" smtClean="0">
                          <a:solidFill>
                            <a:schemeClr val="tx1"/>
                          </a:solidFill>
                          <a:latin typeface="ＭＳ Ｐ明朝" pitchFamily="18" charset="-128"/>
                          <a:ea typeface="ＭＳ Ｐ明朝" pitchFamily="18" charset="-128"/>
                        </a:rPr>
                        <a:t>時間</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明朝" pitchFamily="18" charset="-128"/>
                          <a:ea typeface="ＭＳ Ｐ明朝" pitchFamily="18" charset="-128"/>
                        </a:rPr>
                        <a:t>男　</a:t>
                      </a:r>
                      <a:r>
                        <a:rPr kumimoji="1" lang="en-US" altLang="ja-JP" sz="1200" dirty="0" smtClean="0">
                          <a:solidFill>
                            <a:schemeClr val="tx1"/>
                          </a:solidFill>
                          <a:latin typeface="ＭＳ Ｐ明朝" pitchFamily="18" charset="-128"/>
                          <a:ea typeface="ＭＳ Ｐ明朝" pitchFamily="18" charset="-128"/>
                        </a:rPr>
                        <a:t>8.9</a:t>
                      </a:r>
                      <a:r>
                        <a:rPr kumimoji="1" lang="ja-JP" altLang="en-US" sz="1200" dirty="0" smtClean="0">
                          <a:solidFill>
                            <a:schemeClr val="tx1"/>
                          </a:solidFill>
                          <a:latin typeface="ＭＳ Ｐ明朝" pitchFamily="18" charset="-128"/>
                          <a:ea typeface="ＭＳ Ｐ明朝" pitchFamily="18" charset="-128"/>
                        </a:rPr>
                        <a:t>時間</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女　</a:t>
                      </a:r>
                      <a:r>
                        <a:rPr kumimoji="1" lang="en-US" altLang="ja-JP" sz="1200" dirty="0" smtClean="0">
                          <a:solidFill>
                            <a:schemeClr val="tx1"/>
                          </a:solidFill>
                          <a:latin typeface="ＭＳ Ｐ明朝" pitchFamily="18" charset="-128"/>
                          <a:ea typeface="ＭＳ Ｐ明朝" pitchFamily="18" charset="-128"/>
                        </a:rPr>
                        <a:t>8.3</a:t>
                      </a:r>
                      <a:r>
                        <a:rPr kumimoji="1" lang="ja-JP" altLang="en-US" sz="1200" dirty="0" smtClean="0">
                          <a:solidFill>
                            <a:schemeClr val="tx1"/>
                          </a:solidFill>
                          <a:latin typeface="ＭＳ Ｐ明朝" pitchFamily="18" charset="-128"/>
                          <a:ea typeface="ＭＳ Ｐ明朝" pitchFamily="18" charset="-128"/>
                        </a:rPr>
                        <a:t>時間</a:t>
                      </a:r>
                      <a:endParaRPr kumimoji="1" lang="en-US" altLang="ja-JP" sz="1200" dirty="0" smtClean="0">
                        <a:solidFill>
                          <a:schemeClr val="tx1"/>
                        </a:solidFill>
                        <a:latin typeface="ＭＳ Ｐ明朝" pitchFamily="18" charset="-128"/>
                        <a:ea typeface="ＭＳ Ｐ明朝" pitchFamily="18" charset="-128"/>
                      </a:endParaRPr>
                    </a:p>
                    <a:p>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男　</a:t>
                      </a:r>
                      <a:r>
                        <a:rPr kumimoji="1" lang="en-US" altLang="ja-JP" sz="1200" dirty="0" smtClean="0">
                          <a:solidFill>
                            <a:schemeClr val="tx1"/>
                          </a:solidFill>
                          <a:latin typeface="ＭＳ Ｐ明朝" pitchFamily="18" charset="-128"/>
                          <a:ea typeface="ＭＳ Ｐ明朝" pitchFamily="18" charset="-128"/>
                        </a:rPr>
                        <a:t>7.6</a:t>
                      </a:r>
                      <a:r>
                        <a:rPr kumimoji="1" lang="ja-JP" altLang="en-US" sz="1200" dirty="0" smtClean="0">
                          <a:solidFill>
                            <a:schemeClr val="tx1"/>
                          </a:solidFill>
                          <a:latin typeface="ＭＳ Ｐ明朝" pitchFamily="18" charset="-128"/>
                          <a:ea typeface="ＭＳ Ｐ明朝" pitchFamily="18" charset="-128"/>
                        </a:rPr>
                        <a:t>ヵ月</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女　</a:t>
                      </a:r>
                      <a:r>
                        <a:rPr kumimoji="1" lang="en-US" altLang="ja-JP" sz="1200" dirty="0" smtClean="0">
                          <a:solidFill>
                            <a:schemeClr val="tx1"/>
                          </a:solidFill>
                          <a:latin typeface="ＭＳ Ｐ明朝" pitchFamily="18" charset="-128"/>
                          <a:ea typeface="ＭＳ Ｐ明朝" pitchFamily="18" charset="-128"/>
                        </a:rPr>
                        <a:t>7.0</a:t>
                      </a:r>
                      <a:r>
                        <a:rPr kumimoji="1" lang="ja-JP" altLang="en-US" sz="1200" dirty="0" smtClean="0">
                          <a:solidFill>
                            <a:schemeClr val="tx1"/>
                          </a:solidFill>
                          <a:latin typeface="ＭＳ Ｐ明朝" pitchFamily="18" charset="-128"/>
                          <a:ea typeface="ＭＳ Ｐ明朝" pitchFamily="18" charset="-128"/>
                        </a:rPr>
                        <a:t>ヵ月</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dirty="0" smtClean="0">
                          <a:solidFill>
                            <a:schemeClr val="tx1"/>
                          </a:solidFill>
                          <a:latin typeface="ＭＳ Ｐ明朝" pitchFamily="18" charset="-128"/>
                          <a:ea typeface="ＭＳ Ｐ明朝" pitchFamily="18" charset="-128"/>
                        </a:rPr>
                        <a:t>退職金（建退共）</a:t>
                      </a:r>
                      <a:endParaRPr kumimoji="1" lang="ja-JP" altLang="en-US" sz="1200" dirty="0">
                        <a:solidFill>
                          <a:schemeClr val="tx1"/>
                        </a:solidFill>
                        <a:latin typeface="ＭＳ Ｐ明朝" pitchFamily="18" charset="-128"/>
                        <a:ea typeface="ＭＳ Ｐ明朝" pitchFamily="18" charset="-128"/>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明朝" pitchFamily="18" charset="-128"/>
                          <a:ea typeface="ＭＳ Ｐ明朝" pitchFamily="18" charset="-128"/>
                        </a:rPr>
                        <a:t>「建退共」加入</a:t>
                      </a:r>
                      <a:r>
                        <a:rPr kumimoji="1" lang="en-US" altLang="ja-JP" sz="1200" dirty="0" smtClean="0">
                          <a:solidFill>
                            <a:schemeClr val="tx1"/>
                          </a:solidFill>
                          <a:latin typeface="ＭＳ Ｐ明朝" pitchFamily="18" charset="-128"/>
                          <a:ea typeface="ＭＳ Ｐ明朝" pitchFamily="18" charset="-128"/>
                        </a:rPr>
                        <a:t>20</a:t>
                      </a:r>
                      <a:r>
                        <a:rPr kumimoji="1" lang="ja-JP" altLang="en-US" sz="1200" dirty="0" smtClean="0">
                          <a:solidFill>
                            <a:schemeClr val="tx1"/>
                          </a:solidFill>
                          <a:latin typeface="ＭＳ Ｐ明朝" pitchFamily="18" charset="-128"/>
                          <a:ea typeface="ＭＳ Ｐ明朝" pitchFamily="18" charset="-128"/>
                        </a:rPr>
                        <a:t>％ </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明朝" pitchFamily="18" charset="-128"/>
                          <a:ea typeface="ＭＳ Ｐ明朝" pitchFamily="18" charset="-128"/>
                        </a:rPr>
                        <a:t>手帳があり　</a:t>
                      </a:r>
                      <a:r>
                        <a:rPr kumimoji="1" lang="en-US" altLang="ja-JP" sz="1200" dirty="0" smtClean="0">
                          <a:solidFill>
                            <a:schemeClr val="tx1"/>
                          </a:solidFill>
                          <a:latin typeface="ＭＳ Ｐ明朝" pitchFamily="18" charset="-128"/>
                          <a:ea typeface="ＭＳ Ｐ明朝" pitchFamily="18" charset="-128"/>
                        </a:rPr>
                        <a:t>20.0</a:t>
                      </a:r>
                      <a:r>
                        <a:rPr kumimoji="1" lang="ja-JP" altLang="en-US" sz="1200" dirty="0" smtClean="0">
                          <a:solidFill>
                            <a:schemeClr val="tx1"/>
                          </a:solidFill>
                          <a:latin typeface="ＭＳ Ｐ明朝" pitchFamily="18" charset="-128"/>
                          <a:ea typeface="ＭＳ Ｐ明朝" pitchFamily="18" charset="-128"/>
                        </a:rPr>
                        <a:t>％</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手帳は会社にあり　</a:t>
                      </a:r>
                      <a:r>
                        <a:rPr kumimoji="1" lang="en-US" altLang="ja-JP" sz="1200" dirty="0" smtClean="0">
                          <a:solidFill>
                            <a:schemeClr val="tx1"/>
                          </a:solidFill>
                          <a:latin typeface="ＭＳ Ｐ明朝" pitchFamily="18" charset="-128"/>
                          <a:ea typeface="ＭＳ Ｐ明朝" pitchFamily="18" charset="-128"/>
                        </a:rPr>
                        <a:t>18.1</a:t>
                      </a:r>
                      <a:r>
                        <a:rPr kumimoji="1" lang="ja-JP" altLang="en-US" sz="1200" dirty="0" smtClean="0">
                          <a:solidFill>
                            <a:schemeClr val="tx1"/>
                          </a:solidFill>
                          <a:latin typeface="ＭＳ Ｐ明朝" pitchFamily="18" charset="-128"/>
                          <a:ea typeface="ＭＳ Ｐ明朝" pitchFamily="18" charset="-128"/>
                        </a:rPr>
                        <a:t>％</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明朝" pitchFamily="18" charset="-128"/>
                          <a:ea typeface="ＭＳ Ｐ明朝" pitchFamily="18" charset="-128"/>
                        </a:rPr>
                        <a:t>毎回確認　　男</a:t>
                      </a:r>
                      <a:r>
                        <a:rPr kumimoji="1" lang="en-US" altLang="ja-JP" sz="1200" dirty="0" smtClean="0">
                          <a:solidFill>
                            <a:schemeClr val="tx1"/>
                          </a:solidFill>
                          <a:latin typeface="ＭＳ Ｐ明朝" pitchFamily="18" charset="-128"/>
                          <a:ea typeface="ＭＳ Ｐ明朝" pitchFamily="18" charset="-128"/>
                        </a:rPr>
                        <a:t>16.7</a:t>
                      </a:r>
                      <a:r>
                        <a:rPr kumimoji="1" lang="ja-JP" altLang="en-US" sz="1200" dirty="0" smtClean="0">
                          <a:solidFill>
                            <a:schemeClr val="tx1"/>
                          </a:solidFill>
                          <a:latin typeface="ＭＳ Ｐ明朝" pitchFamily="18" charset="-128"/>
                          <a:ea typeface="ＭＳ Ｐ明朝" pitchFamily="18" charset="-128"/>
                        </a:rPr>
                        <a:t>％　女</a:t>
                      </a:r>
                      <a:r>
                        <a:rPr kumimoji="1" lang="en-US" altLang="ja-JP" sz="1200" dirty="0" smtClean="0">
                          <a:solidFill>
                            <a:schemeClr val="tx1"/>
                          </a:solidFill>
                          <a:latin typeface="ＭＳ Ｐ明朝" pitchFamily="18" charset="-128"/>
                          <a:ea typeface="ＭＳ Ｐ明朝" pitchFamily="18" charset="-128"/>
                        </a:rPr>
                        <a:t>23.1</a:t>
                      </a:r>
                      <a:r>
                        <a:rPr kumimoji="1" lang="ja-JP" altLang="en-US" sz="1200" dirty="0" smtClean="0">
                          <a:solidFill>
                            <a:schemeClr val="tx1"/>
                          </a:solidFill>
                          <a:latin typeface="ＭＳ Ｐ明朝" pitchFamily="18" charset="-128"/>
                          <a:ea typeface="ＭＳ Ｐ明朝" pitchFamily="18" charset="-128"/>
                        </a:rPr>
                        <a:t>％</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何回か確認　男</a:t>
                      </a:r>
                      <a:r>
                        <a:rPr kumimoji="1" lang="en-US" altLang="ja-JP" sz="1200" dirty="0" smtClean="0">
                          <a:solidFill>
                            <a:schemeClr val="tx1"/>
                          </a:solidFill>
                          <a:latin typeface="ＭＳ Ｐ明朝" pitchFamily="18" charset="-128"/>
                          <a:ea typeface="ＭＳ Ｐ明朝" pitchFamily="18" charset="-128"/>
                        </a:rPr>
                        <a:t>33.4</a:t>
                      </a:r>
                      <a:r>
                        <a:rPr kumimoji="1" lang="ja-JP" altLang="en-US" sz="1200" dirty="0" smtClean="0">
                          <a:solidFill>
                            <a:schemeClr val="tx1"/>
                          </a:solidFill>
                          <a:latin typeface="ＭＳ Ｐ明朝" pitchFamily="18" charset="-128"/>
                          <a:ea typeface="ＭＳ Ｐ明朝" pitchFamily="18" charset="-128"/>
                        </a:rPr>
                        <a:t>％　女</a:t>
                      </a:r>
                      <a:r>
                        <a:rPr kumimoji="1" lang="en-US" altLang="ja-JP" sz="1200" dirty="0" smtClean="0">
                          <a:solidFill>
                            <a:schemeClr val="tx1"/>
                          </a:solidFill>
                          <a:latin typeface="ＭＳ Ｐ明朝" pitchFamily="18" charset="-128"/>
                          <a:ea typeface="ＭＳ Ｐ明朝" pitchFamily="18" charset="-128"/>
                        </a:rPr>
                        <a:t>34.4</a:t>
                      </a:r>
                      <a:r>
                        <a:rPr kumimoji="1" lang="ja-JP" altLang="en-US" sz="1200" dirty="0" smtClean="0">
                          <a:solidFill>
                            <a:schemeClr val="tx1"/>
                          </a:solidFill>
                          <a:latin typeface="ＭＳ Ｐ明朝" pitchFamily="18" charset="-128"/>
                          <a:ea typeface="ＭＳ Ｐ明朝" pitchFamily="18" charset="-128"/>
                        </a:rPr>
                        <a:t>％</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見たことがない　男</a:t>
                      </a:r>
                      <a:r>
                        <a:rPr kumimoji="1" lang="en-US" altLang="ja-JP" sz="1200" dirty="0" smtClean="0">
                          <a:solidFill>
                            <a:schemeClr val="tx1"/>
                          </a:solidFill>
                          <a:latin typeface="ＭＳ Ｐ明朝" pitchFamily="18" charset="-128"/>
                          <a:ea typeface="ＭＳ Ｐ明朝" pitchFamily="18" charset="-128"/>
                        </a:rPr>
                        <a:t>49.9%  </a:t>
                      </a:r>
                      <a:r>
                        <a:rPr kumimoji="1" lang="ja-JP" altLang="en-US" sz="1200" dirty="0" smtClean="0">
                          <a:solidFill>
                            <a:schemeClr val="tx1"/>
                          </a:solidFill>
                          <a:latin typeface="ＭＳ Ｐ明朝" pitchFamily="18" charset="-128"/>
                          <a:ea typeface="ＭＳ Ｐ明朝" pitchFamily="18" charset="-128"/>
                        </a:rPr>
                        <a:t>女</a:t>
                      </a:r>
                      <a:r>
                        <a:rPr kumimoji="1" lang="en-US" altLang="ja-JP" sz="1200" dirty="0" smtClean="0">
                          <a:solidFill>
                            <a:schemeClr val="tx1"/>
                          </a:solidFill>
                          <a:latin typeface="ＭＳ Ｐ明朝" pitchFamily="18" charset="-128"/>
                          <a:ea typeface="ＭＳ Ｐ明朝" pitchFamily="18" charset="-128"/>
                        </a:rPr>
                        <a:t>42.4</a:t>
                      </a:r>
                      <a:r>
                        <a:rPr kumimoji="1" lang="ja-JP" altLang="en-US" sz="1200" dirty="0" smtClean="0">
                          <a:solidFill>
                            <a:schemeClr val="tx1"/>
                          </a:solidFill>
                          <a:latin typeface="ＭＳ Ｐ明朝" pitchFamily="18" charset="-128"/>
                          <a:ea typeface="ＭＳ Ｐ明朝" pitchFamily="18" charset="-128"/>
                        </a:rPr>
                        <a:t>％</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dirty="0" smtClean="0">
                          <a:solidFill>
                            <a:schemeClr val="tx1"/>
                          </a:solidFill>
                          <a:latin typeface="ＭＳ Ｐ明朝" pitchFamily="18" charset="-128"/>
                          <a:ea typeface="ＭＳ Ｐ明朝" pitchFamily="18" charset="-128"/>
                        </a:rPr>
                        <a:t>有給休暇</a:t>
                      </a:r>
                      <a:endParaRPr kumimoji="1" lang="ja-JP" altLang="en-US" sz="1200" dirty="0">
                        <a:solidFill>
                          <a:schemeClr val="tx1"/>
                        </a:solidFill>
                        <a:latin typeface="ＭＳ Ｐ明朝" pitchFamily="18" charset="-128"/>
                        <a:ea typeface="ＭＳ Ｐ明朝" pitchFamily="18" charset="-128"/>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明朝" pitchFamily="18" charset="-128"/>
                          <a:ea typeface="ＭＳ Ｐ明朝" pitchFamily="18" charset="-128"/>
                        </a:rPr>
                        <a:t>あった　             男</a:t>
                      </a:r>
                      <a:r>
                        <a:rPr kumimoji="1" lang="en-US" altLang="ja-JP" sz="1200" dirty="0" smtClean="0">
                          <a:solidFill>
                            <a:schemeClr val="tx1"/>
                          </a:solidFill>
                          <a:latin typeface="ＭＳ Ｐ明朝" pitchFamily="18" charset="-128"/>
                          <a:ea typeface="ＭＳ Ｐ明朝" pitchFamily="18" charset="-128"/>
                        </a:rPr>
                        <a:t>26.8</a:t>
                      </a:r>
                      <a:r>
                        <a:rPr kumimoji="1" lang="ja-JP" altLang="en-US" sz="1200" dirty="0" smtClean="0">
                          <a:solidFill>
                            <a:schemeClr val="tx1"/>
                          </a:solidFill>
                          <a:latin typeface="ＭＳ Ｐ明朝" pitchFamily="18" charset="-128"/>
                          <a:ea typeface="ＭＳ Ｐ明朝" pitchFamily="18" charset="-128"/>
                        </a:rPr>
                        <a:t>％　女</a:t>
                      </a:r>
                      <a:r>
                        <a:rPr kumimoji="1" lang="en-US" altLang="ja-JP" sz="1200" dirty="0" smtClean="0">
                          <a:solidFill>
                            <a:schemeClr val="tx1"/>
                          </a:solidFill>
                          <a:latin typeface="ＭＳ Ｐ明朝" pitchFamily="18" charset="-128"/>
                          <a:ea typeface="ＭＳ Ｐ明朝" pitchFamily="18" charset="-128"/>
                        </a:rPr>
                        <a:t>37.3</a:t>
                      </a:r>
                      <a:r>
                        <a:rPr kumimoji="1" lang="ja-JP" altLang="en-US" sz="1200" dirty="0" smtClean="0">
                          <a:solidFill>
                            <a:schemeClr val="tx1"/>
                          </a:solidFill>
                          <a:latin typeface="ＭＳ Ｐ明朝" pitchFamily="18" charset="-128"/>
                          <a:ea typeface="ＭＳ Ｐ明朝" pitchFamily="18" charset="-128"/>
                        </a:rPr>
                        <a:t>％</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うち</a:t>
                      </a:r>
                      <a:r>
                        <a:rPr kumimoji="1" lang="en-US" altLang="ja-JP" sz="1200" dirty="0" smtClean="0">
                          <a:solidFill>
                            <a:schemeClr val="tx1"/>
                          </a:solidFill>
                          <a:latin typeface="ＭＳ Ｐ明朝" pitchFamily="18" charset="-128"/>
                          <a:ea typeface="ＭＳ Ｐ明朝" pitchFamily="18" charset="-128"/>
                        </a:rPr>
                        <a:t>10</a:t>
                      </a:r>
                      <a:r>
                        <a:rPr kumimoji="1" lang="ja-JP" altLang="en-US" sz="1200" dirty="0" smtClean="0">
                          <a:solidFill>
                            <a:schemeClr val="tx1"/>
                          </a:solidFill>
                          <a:latin typeface="ＭＳ Ｐ明朝" pitchFamily="18" charset="-128"/>
                          <a:ea typeface="ＭＳ Ｐ明朝" pitchFamily="18" charset="-128"/>
                        </a:rPr>
                        <a:t>日間取得した　</a:t>
                      </a:r>
                      <a:r>
                        <a:rPr kumimoji="1" lang="ja-JP" altLang="en-US" sz="1200" baseline="0" dirty="0" smtClean="0">
                          <a:solidFill>
                            <a:schemeClr val="tx1"/>
                          </a:solidFill>
                          <a:latin typeface="ＭＳ Ｐ明朝" pitchFamily="18" charset="-128"/>
                          <a:ea typeface="ＭＳ Ｐ明朝" pitchFamily="18" charset="-128"/>
                        </a:rPr>
                        <a:t> </a:t>
                      </a:r>
                      <a:r>
                        <a:rPr kumimoji="1" lang="ja-JP" altLang="en-US" sz="1200" dirty="0" smtClean="0">
                          <a:solidFill>
                            <a:schemeClr val="tx1"/>
                          </a:solidFill>
                          <a:latin typeface="ＭＳ Ｐ明朝" pitchFamily="18" charset="-128"/>
                          <a:ea typeface="ＭＳ Ｐ明朝" pitchFamily="18" charset="-128"/>
                        </a:rPr>
                        <a:t>男</a:t>
                      </a:r>
                      <a:r>
                        <a:rPr kumimoji="1" lang="en-US" altLang="ja-JP" sz="1200" dirty="0" smtClean="0">
                          <a:solidFill>
                            <a:schemeClr val="tx1"/>
                          </a:solidFill>
                          <a:latin typeface="ＭＳ Ｐ明朝" pitchFamily="18" charset="-128"/>
                          <a:ea typeface="ＭＳ Ｐ明朝" pitchFamily="18" charset="-128"/>
                        </a:rPr>
                        <a:t>47.0</a:t>
                      </a:r>
                      <a:r>
                        <a:rPr kumimoji="1" lang="ja-JP" altLang="en-US" sz="1200" dirty="0" smtClean="0">
                          <a:solidFill>
                            <a:schemeClr val="tx1"/>
                          </a:solidFill>
                          <a:latin typeface="ＭＳ Ｐ明朝" pitchFamily="18" charset="-128"/>
                          <a:ea typeface="ＭＳ Ｐ明朝" pitchFamily="18" charset="-128"/>
                        </a:rPr>
                        <a:t>％</a:t>
                      </a:r>
                      <a:r>
                        <a:rPr kumimoji="1" lang="en-US" altLang="ja-JP" sz="1200" dirty="0" smtClean="0">
                          <a:solidFill>
                            <a:schemeClr val="tx1"/>
                          </a:solidFill>
                          <a:latin typeface="ＭＳ Ｐ明朝" pitchFamily="18" charset="-128"/>
                          <a:ea typeface="ＭＳ Ｐ明朝" pitchFamily="18" charset="-128"/>
                        </a:rPr>
                        <a:t> </a:t>
                      </a:r>
                      <a:r>
                        <a:rPr kumimoji="1" lang="en-US" altLang="ja-JP" sz="1200" baseline="0" dirty="0" smtClean="0">
                          <a:solidFill>
                            <a:schemeClr val="tx1"/>
                          </a:solidFill>
                          <a:latin typeface="ＭＳ Ｐ明朝" pitchFamily="18" charset="-128"/>
                          <a:ea typeface="ＭＳ Ｐ明朝" pitchFamily="18" charset="-128"/>
                        </a:rPr>
                        <a:t> </a:t>
                      </a:r>
                      <a:r>
                        <a:rPr kumimoji="1" lang="ja-JP" altLang="en-US" sz="1200" baseline="0" dirty="0" smtClean="0">
                          <a:solidFill>
                            <a:schemeClr val="tx1"/>
                          </a:solidFill>
                          <a:latin typeface="ＭＳ Ｐ明朝" pitchFamily="18" charset="-128"/>
                          <a:ea typeface="ＭＳ Ｐ明朝" pitchFamily="18" charset="-128"/>
                        </a:rPr>
                        <a:t>女</a:t>
                      </a:r>
                      <a:r>
                        <a:rPr kumimoji="1" lang="en-US" altLang="ja-JP" sz="1200" baseline="0" dirty="0" smtClean="0">
                          <a:solidFill>
                            <a:schemeClr val="tx1"/>
                          </a:solidFill>
                          <a:latin typeface="ＭＳ Ｐ明朝" pitchFamily="18" charset="-128"/>
                          <a:ea typeface="ＭＳ Ｐ明朝" pitchFamily="18" charset="-128"/>
                        </a:rPr>
                        <a:t>56.2</a:t>
                      </a:r>
                      <a:r>
                        <a:rPr kumimoji="1" lang="ja-JP" altLang="en-US" sz="1200" baseline="0" dirty="0" smtClean="0">
                          <a:solidFill>
                            <a:schemeClr val="tx1"/>
                          </a:solidFill>
                          <a:latin typeface="ＭＳ Ｐ明朝" pitchFamily="18" charset="-128"/>
                          <a:ea typeface="ＭＳ Ｐ明朝" pitchFamily="18" charset="-128"/>
                        </a:rPr>
                        <a:t>％</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5" name="角丸四角形 4"/>
          <p:cNvSpPr/>
          <p:nvPr/>
        </p:nvSpPr>
        <p:spPr>
          <a:xfrm>
            <a:off x="611560" y="260648"/>
            <a:ext cx="8064896" cy="936104"/>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bg1"/>
                </a:solidFill>
                <a:latin typeface="ＭＳ Ｐ明朝" pitchFamily="18" charset="-128"/>
                <a:ea typeface="ＭＳ Ｐ明朝" pitchFamily="18" charset="-128"/>
              </a:rPr>
              <a:t>道・地域で季節労働者の労働実態・意識を調査し、対策の強化を道民世論に訴え続けてきた。</a:t>
            </a:r>
            <a:endParaRPr lang="en-US" altLang="ja-JP"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５大要求－①賃上げ、②時短、③雇入通知書、④「建退共」、⑤有給休暇－</a:t>
            </a:r>
            <a:endParaRPr kumimoji="1" lang="ja-JP" altLang="en-US" sz="1400" dirty="0">
              <a:solidFill>
                <a:schemeClr val="bg1"/>
              </a:solidFill>
              <a:latin typeface="ＭＳ Ｐ明朝" pitchFamily="18" charset="-128"/>
              <a:ea typeface="ＭＳ Ｐ明朝" pitchFamily="18" charset="-128"/>
            </a:endParaRP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nvPr>
        </p:nvGraphicFramePr>
        <p:xfrm>
          <a:off x="539552" y="692696"/>
          <a:ext cx="8208912" cy="5717830"/>
        </p:xfrm>
        <a:graphic>
          <a:graphicData uri="http://schemas.openxmlformats.org/drawingml/2006/table">
            <a:tbl>
              <a:tblPr firstRow="1" bandRow="1">
                <a:tableStyleId>{5C22544A-7EE6-4342-B048-85BDC9FD1C3A}</a:tableStyleId>
              </a:tblPr>
              <a:tblGrid>
                <a:gridCol w="1280289"/>
                <a:gridCol w="951959"/>
                <a:gridCol w="1080120"/>
                <a:gridCol w="1080120"/>
                <a:gridCol w="1008112"/>
                <a:gridCol w="936104"/>
                <a:gridCol w="1008112"/>
                <a:gridCol w="864096"/>
              </a:tblGrid>
              <a:tr h="451505">
                <a:tc>
                  <a:txBody>
                    <a:bodyPr/>
                    <a:lstStyle/>
                    <a:p>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AR P丸ゴシック体M" pitchFamily="50" charset="-128"/>
                          <a:ea typeface="AR P丸ゴシック体M" pitchFamily="50" charset="-128"/>
                        </a:rPr>
                        <a:t>1950</a:t>
                      </a:r>
                      <a:r>
                        <a:rPr kumimoji="1" lang="ja-JP" altLang="en-US" sz="1200" b="0" dirty="0" smtClean="0">
                          <a:solidFill>
                            <a:schemeClr val="tx1"/>
                          </a:solidFill>
                          <a:latin typeface="AR P丸ゴシック体M" pitchFamily="50" charset="-128"/>
                          <a:ea typeface="AR P丸ゴシック体M" pitchFamily="50" charset="-128"/>
                        </a:rPr>
                        <a:t>年</a:t>
                      </a:r>
                      <a:endParaRPr kumimoji="1" lang="en-US" altLang="ja-JP" sz="1200" b="0" dirty="0" smtClean="0">
                        <a:solidFill>
                          <a:schemeClr val="tx1"/>
                        </a:solidFill>
                        <a:latin typeface="AR P丸ゴシック体M" pitchFamily="50" charset="-128"/>
                        <a:ea typeface="AR P丸ゴシック体M" pitchFamily="50" charset="-128"/>
                      </a:endParaRPr>
                    </a:p>
                    <a:p>
                      <a:pPr algn="ctr"/>
                      <a:r>
                        <a:rPr kumimoji="1" lang="ja-JP" altLang="en-US" sz="1200" b="0" dirty="0" smtClean="0">
                          <a:solidFill>
                            <a:schemeClr val="tx1"/>
                          </a:solidFill>
                          <a:latin typeface="AR P丸ゴシック体M" pitchFamily="50" charset="-128"/>
                          <a:ea typeface="AR P丸ゴシック体M" pitchFamily="50" charset="-128"/>
                        </a:rPr>
                        <a:t>昭和</a:t>
                      </a:r>
                      <a:r>
                        <a:rPr kumimoji="1" lang="en-US" altLang="ja-JP" sz="1200" b="0" dirty="0" smtClean="0">
                          <a:solidFill>
                            <a:schemeClr val="tx1"/>
                          </a:solidFill>
                          <a:latin typeface="AR P丸ゴシック体M" pitchFamily="50" charset="-128"/>
                          <a:ea typeface="AR P丸ゴシック体M" pitchFamily="50" charset="-128"/>
                        </a:rPr>
                        <a:t>25</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AR P丸ゴシック体M" pitchFamily="50" charset="-128"/>
                          <a:ea typeface="AR P丸ゴシック体M" pitchFamily="50" charset="-128"/>
                        </a:rPr>
                        <a:t>1960</a:t>
                      </a:r>
                      <a:r>
                        <a:rPr kumimoji="1" lang="ja-JP" altLang="en-US" sz="1200" b="0" dirty="0" smtClean="0">
                          <a:solidFill>
                            <a:schemeClr val="tx1"/>
                          </a:solidFill>
                          <a:latin typeface="AR P丸ゴシック体M" pitchFamily="50" charset="-128"/>
                          <a:ea typeface="AR P丸ゴシック体M" pitchFamily="50" charset="-128"/>
                        </a:rPr>
                        <a:t>年</a:t>
                      </a:r>
                      <a:endParaRPr kumimoji="1" lang="en-US" altLang="ja-JP" sz="1200" b="0" dirty="0" smtClean="0">
                        <a:solidFill>
                          <a:schemeClr val="tx1"/>
                        </a:solidFill>
                        <a:latin typeface="AR P丸ゴシック体M" pitchFamily="50" charset="-128"/>
                        <a:ea typeface="AR P丸ゴシック体M" pitchFamily="50" charset="-128"/>
                      </a:endParaRPr>
                    </a:p>
                    <a:p>
                      <a:pPr algn="ctr"/>
                      <a:r>
                        <a:rPr kumimoji="1" lang="ja-JP" altLang="en-US" sz="1200" b="0" dirty="0" smtClean="0">
                          <a:solidFill>
                            <a:schemeClr val="tx1"/>
                          </a:solidFill>
                          <a:latin typeface="AR P丸ゴシック体M" pitchFamily="50" charset="-128"/>
                          <a:ea typeface="AR P丸ゴシック体M" pitchFamily="50" charset="-128"/>
                        </a:rPr>
                        <a:t>昭和</a:t>
                      </a:r>
                      <a:r>
                        <a:rPr kumimoji="1" lang="en-US" altLang="ja-JP" sz="1200" b="0" dirty="0" smtClean="0">
                          <a:solidFill>
                            <a:schemeClr val="tx1"/>
                          </a:solidFill>
                          <a:latin typeface="AR P丸ゴシック体M" pitchFamily="50" charset="-128"/>
                          <a:ea typeface="AR P丸ゴシック体M" pitchFamily="50" charset="-128"/>
                        </a:rPr>
                        <a:t>35</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AR P丸ゴシック体M" pitchFamily="50" charset="-128"/>
                          <a:ea typeface="AR P丸ゴシック体M" pitchFamily="50" charset="-128"/>
                        </a:rPr>
                        <a:t>1970</a:t>
                      </a:r>
                      <a:r>
                        <a:rPr kumimoji="1" lang="ja-JP" altLang="en-US" sz="1200" b="0" dirty="0" smtClean="0">
                          <a:solidFill>
                            <a:schemeClr val="tx1"/>
                          </a:solidFill>
                          <a:latin typeface="AR P丸ゴシック体M" pitchFamily="50" charset="-128"/>
                          <a:ea typeface="AR P丸ゴシック体M" pitchFamily="50" charset="-128"/>
                        </a:rPr>
                        <a:t>年</a:t>
                      </a:r>
                      <a:endParaRPr kumimoji="1" lang="en-US" altLang="ja-JP" sz="1200" b="0" dirty="0" smtClean="0">
                        <a:solidFill>
                          <a:schemeClr val="tx1"/>
                        </a:solidFill>
                        <a:latin typeface="AR P丸ゴシック体M" pitchFamily="50" charset="-128"/>
                        <a:ea typeface="AR P丸ゴシック体M" pitchFamily="50" charset="-128"/>
                      </a:endParaRPr>
                    </a:p>
                    <a:p>
                      <a:pPr algn="ctr"/>
                      <a:r>
                        <a:rPr kumimoji="1" lang="ja-JP" altLang="en-US" sz="1200" b="0" dirty="0" smtClean="0">
                          <a:solidFill>
                            <a:schemeClr val="tx1"/>
                          </a:solidFill>
                          <a:latin typeface="AR P丸ゴシック体M" pitchFamily="50" charset="-128"/>
                          <a:ea typeface="AR P丸ゴシック体M" pitchFamily="50" charset="-128"/>
                        </a:rPr>
                        <a:t>昭和</a:t>
                      </a:r>
                      <a:r>
                        <a:rPr kumimoji="1" lang="en-US" altLang="ja-JP" sz="1200" b="0" dirty="0" smtClean="0">
                          <a:solidFill>
                            <a:schemeClr val="tx1"/>
                          </a:solidFill>
                          <a:latin typeface="AR P丸ゴシック体M" pitchFamily="50" charset="-128"/>
                          <a:ea typeface="AR P丸ゴシック体M" pitchFamily="50" charset="-128"/>
                        </a:rPr>
                        <a:t>45</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AR P丸ゴシック体M" pitchFamily="50" charset="-128"/>
                          <a:ea typeface="AR P丸ゴシック体M" pitchFamily="50" charset="-128"/>
                        </a:rPr>
                        <a:t>1980</a:t>
                      </a:r>
                      <a:r>
                        <a:rPr kumimoji="1" lang="ja-JP" altLang="en-US" sz="1200" b="0" dirty="0" smtClean="0">
                          <a:solidFill>
                            <a:schemeClr val="tx1"/>
                          </a:solidFill>
                          <a:latin typeface="AR P丸ゴシック体M" pitchFamily="50" charset="-128"/>
                          <a:ea typeface="AR P丸ゴシック体M" pitchFamily="50" charset="-128"/>
                        </a:rPr>
                        <a:t>年</a:t>
                      </a:r>
                      <a:endParaRPr kumimoji="1" lang="en-US" altLang="ja-JP" sz="1200" b="0" dirty="0" smtClean="0">
                        <a:solidFill>
                          <a:schemeClr val="tx1"/>
                        </a:solidFill>
                        <a:latin typeface="AR P丸ゴシック体M" pitchFamily="50" charset="-128"/>
                        <a:ea typeface="AR P丸ゴシック体M" pitchFamily="50" charset="-128"/>
                      </a:endParaRPr>
                    </a:p>
                    <a:p>
                      <a:pPr algn="ctr"/>
                      <a:r>
                        <a:rPr kumimoji="1" lang="ja-JP" altLang="en-US" sz="1200" b="0" dirty="0" smtClean="0">
                          <a:solidFill>
                            <a:schemeClr val="tx1"/>
                          </a:solidFill>
                          <a:latin typeface="AR P丸ゴシック体M" pitchFamily="50" charset="-128"/>
                          <a:ea typeface="AR P丸ゴシック体M" pitchFamily="50" charset="-128"/>
                        </a:rPr>
                        <a:t>昭和</a:t>
                      </a:r>
                      <a:r>
                        <a:rPr kumimoji="1" lang="en-US" altLang="ja-JP" sz="1200" b="0" dirty="0" smtClean="0">
                          <a:solidFill>
                            <a:schemeClr val="tx1"/>
                          </a:solidFill>
                          <a:latin typeface="AR P丸ゴシック体M" pitchFamily="50" charset="-128"/>
                          <a:ea typeface="AR P丸ゴシック体M" pitchFamily="50" charset="-128"/>
                        </a:rPr>
                        <a:t>55</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AR P丸ゴシック体M" pitchFamily="50" charset="-128"/>
                          <a:ea typeface="AR P丸ゴシック体M" pitchFamily="50" charset="-128"/>
                        </a:rPr>
                        <a:t>1990</a:t>
                      </a:r>
                      <a:r>
                        <a:rPr kumimoji="1" lang="ja-JP" altLang="en-US" sz="1200" b="0" dirty="0" smtClean="0">
                          <a:solidFill>
                            <a:schemeClr val="tx1"/>
                          </a:solidFill>
                          <a:latin typeface="AR P丸ゴシック体M" pitchFamily="50" charset="-128"/>
                          <a:ea typeface="AR P丸ゴシック体M" pitchFamily="50" charset="-128"/>
                        </a:rPr>
                        <a:t>年</a:t>
                      </a:r>
                      <a:endParaRPr kumimoji="1" lang="en-US" altLang="ja-JP" sz="1200" b="0" dirty="0" smtClean="0">
                        <a:solidFill>
                          <a:schemeClr val="tx1"/>
                        </a:solidFill>
                        <a:latin typeface="AR P丸ゴシック体M" pitchFamily="50" charset="-128"/>
                        <a:ea typeface="AR P丸ゴシック体M" pitchFamily="50" charset="-128"/>
                      </a:endParaRPr>
                    </a:p>
                    <a:p>
                      <a:pPr algn="ctr"/>
                      <a:r>
                        <a:rPr kumimoji="1" lang="ja-JP" altLang="en-US" sz="1200" b="0" dirty="0" smtClean="0">
                          <a:solidFill>
                            <a:schemeClr val="tx1"/>
                          </a:solidFill>
                          <a:latin typeface="AR P丸ゴシック体M" pitchFamily="50" charset="-128"/>
                          <a:ea typeface="AR P丸ゴシック体M" pitchFamily="50" charset="-128"/>
                        </a:rPr>
                        <a:t>平成</a:t>
                      </a:r>
                      <a:r>
                        <a:rPr kumimoji="1" lang="en-US" altLang="ja-JP" sz="1200" b="0" dirty="0" smtClean="0">
                          <a:solidFill>
                            <a:schemeClr val="tx1"/>
                          </a:solidFill>
                          <a:latin typeface="AR P丸ゴシック体M" pitchFamily="50" charset="-128"/>
                          <a:ea typeface="AR P丸ゴシック体M" pitchFamily="50" charset="-128"/>
                        </a:rPr>
                        <a:t>2</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AR P丸ゴシック体M" pitchFamily="50" charset="-128"/>
                          <a:ea typeface="AR P丸ゴシック体M" pitchFamily="50" charset="-128"/>
                        </a:rPr>
                        <a:t>1995</a:t>
                      </a:r>
                      <a:r>
                        <a:rPr kumimoji="1" lang="ja-JP" altLang="en-US" sz="1200" b="0" dirty="0" smtClean="0">
                          <a:solidFill>
                            <a:schemeClr val="tx1"/>
                          </a:solidFill>
                          <a:latin typeface="AR P丸ゴシック体M" pitchFamily="50" charset="-128"/>
                          <a:ea typeface="AR P丸ゴシック体M" pitchFamily="50" charset="-128"/>
                        </a:rPr>
                        <a:t>年</a:t>
                      </a:r>
                      <a:endParaRPr kumimoji="1" lang="en-US" altLang="ja-JP" sz="1200" b="0" dirty="0" smtClean="0">
                        <a:solidFill>
                          <a:schemeClr val="tx1"/>
                        </a:solidFill>
                        <a:latin typeface="AR P丸ゴシック体M" pitchFamily="50" charset="-128"/>
                        <a:ea typeface="AR P丸ゴシック体M" pitchFamily="50" charset="-128"/>
                      </a:endParaRPr>
                    </a:p>
                    <a:p>
                      <a:pPr algn="ctr"/>
                      <a:r>
                        <a:rPr kumimoji="1" lang="ja-JP" altLang="en-US" sz="1200" b="0" dirty="0" smtClean="0">
                          <a:solidFill>
                            <a:schemeClr val="tx1"/>
                          </a:solidFill>
                          <a:latin typeface="AR P丸ゴシック体M" pitchFamily="50" charset="-128"/>
                          <a:ea typeface="AR P丸ゴシック体M" pitchFamily="50" charset="-128"/>
                        </a:rPr>
                        <a:t>平成</a:t>
                      </a:r>
                      <a:r>
                        <a:rPr kumimoji="1" lang="en-US" altLang="ja-JP" sz="1200" b="0" dirty="0" smtClean="0">
                          <a:solidFill>
                            <a:schemeClr val="tx1"/>
                          </a:solidFill>
                          <a:latin typeface="AR P丸ゴシック体M" pitchFamily="50" charset="-128"/>
                          <a:ea typeface="AR P丸ゴシック体M" pitchFamily="50" charset="-128"/>
                        </a:rPr>
                        <a:t>7</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AR P丸ゴシック体M" pitchFamily="50" charset="-128"/>
                          <a:ea typeface="AR P丸ゴシック体M" pitchFamily="50" charset="-128"/>
                        </a:rPr>
                        <a:t>増減率</a:t>
                      </a:r>
                      <a:endParaRPr kumimoji="1" lang="en-US" altLang="ja-JP" sz="1200" b="0" dirty="0" smtClean="0">
                        <a:solidFill>
                          <a:schemeClr val="tx1"/>
                        </a:solidFill>
                        <a:latin typeface="AR P丸ゴシック体M" pitchFamily="50" charset="-128"/>
                        <a:ea typeface="AR P丸ゴシック体M" pitchFamily="50" charset="-128"/>
                      </a:endParaRPr>
                    </a:p>
                    <a:p>
                      <a:pPr algn="ctr"/>
                      <a:r>
                        <a:rPr kumimoji="1" lang="en-US" altLang="ja-JP" sz="1200" b="0" dirty="0" smtClean="0">
                          <a:solidFill>
                            <a:schemeClr val="tx1"/>
                          </a:solidFill>
                          <a:latin typeface="AR P丸ゴシック体M" pitchFamily="50" charset="-128"/>
                          <a:ea typeface="AR P丸ゴシック体M" pitchFamily="50" charset="-128"/>
                        </a:rPr>
                        <a:t>60</a:t>
                      </a:r>
                      <a:r>
                        <a:rPr kumimoji="1" lang="ja-JP" altLang="en-US" sz="1200" b="0" dirty="0" smtClean="0">
                          <a:solidFill>
                            <a:schemeClr val="tx1"/>
                          </a:solidFill>
                          <a:latin typeface="AR P丸ゴシック体M" pitchFamily="50" charset="-128"/>
                          <a:ea typeface="AR P丸ゴシック体M" pitchFamily="50" charset="-128"/>
                        </a:rPr>
                        <a:t>→</a:t>
                      </a:r>
                      <a:r>
                        <a:rPr kumimoji="1" lang="en-US" altLang="ja-JP" sz="1200" b="0" dirty="0" smtClean="0">
                          <a:solidFill>
                            <a:schemeClr val="tx1"/>
                          </a:solidFill>
                          <a:latin typeface="AR P丸ゴシック体M" pitchFamily="50" charset="-128"/>
                          <a:ea typeface="AR P丸ゴシック体M" pitchFamily="50" charset="-128"/>
                        </a:rPr>
                        <a:t>90</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6165">
                <a:tc>
                  <a:txBody>
                    <a:bodyPr/>
                    <a:lstStyle/>
                    <a:p>
                      <a:pPr algn="ctr"/>
                      <a:r>
                        <a:rPr kumimoji="1" lang="ja-JP" altLang="en-US" sz="1200" dirty="0" smtClean="0">
                          <a:solidFill>
                            <a:schemeClr val="tx1"/>
                          </a:solidFill>
                          <a:latin typeface="AR P丸ゴシック体M" pitchFamily="50" charset="-128"/>
                          <a:ea typeface="AR P丸ゴシック体M" pitchFamily="50" charset="-128"/>
                        </a:rPr>
                        <a:t>就業者数</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1,728,122</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2,183,002</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2,460,281</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2,595,357</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3,694,903</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280,435</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128.6</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6165">
                <a:tc>
                  <a:txBody>
                    <a:bodyPr/>
                    <a:lstStyle/>
                    <a:p>
                      <a:pPr algn="ctr"/>
                      <a:r>
                        <a:rPr kumimoji="1" lang="ja-JP" altLang="en-US" sz="1200" dirty="0" smtClean="0">
                          <a:solidFill>
                            <a:schemeClr val="tx1"/>
                          </a:solidFill>
                          <a:latin typeface="AR P丸ゴシック体M" pitchFamily="50" charset="-128"/>
                          <a:ea typeface="AR P丸ゴシック体M" pitchFamily="50" charset="-128"/>
                        </a:rPr>
                        <a:t>農業</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686,326</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609,409</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388,115</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254,669</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213,763</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187,397</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solidFill>
                            <a:schemeClr val="tx1"/>
                          </a:solidFill>
                          <a:latin typeface="AR P丸ゴシック体M" pitchFamily="50" charset="-128"/>
                          <a:ea typeface="AR P丸ゴシック体M" pitchFamily="50" charset="-128"/>
                        </a:rPr>
                        <a:t>－</a:t>
                      </a:r>
                      <a:r>
                        <a:rPr kumimoji="1" lang="en-US" altLang="ja-JP" sz="1200" dirty="0" smtClean="0">
                          <a:solidFill>
                            <a:schemeClr val="tx1"/>
                          </a:solidFill>
                          <a:latin typeface="AR P丸ゴシック体M" pitchFamily="50" charset="-128"/>
                          <a:ea typeface="AR P丸ゴシック体M" pitchFamily="50" charset="-128"/>
                        </a:rPr>
                        <a:t>69.2</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6165">
                <a:tc>
                  <a:txBody>
                    <a:bodyPr/>
                    <a:lstStyle/>
                    <a:p>
                      <a:pPr algn="ctr"/>
                      <a:r>
                        <a:rPr kumimoji="1" lang="ja-JP" altLang="en-US" sz="1200" dirty="0" smtClean="0">
                          <a:solidFill>
                            <a:schemeClr val="tx1"/>
                          </a:solidFill>
                          <a:latin typeface="AR P丸ゴシック体M" pitchFamily="50" charset="-128"/>
                          <a:ea typeface="AR P丸ゴシック体M" pitchFamily="50" charset="-128"/>
                        </a:rPr>
                        <a:t>林業</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27,970</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59,102</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39,921</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28,694</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17,514</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12,586</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solidFill>
                            <a:schemeClr val="tx1"/>
                          </a:solidFill>
                          <a:latin typeface="AR P丸ゴシック体M" pitchFamily="50" charset="-128"/>
                          <a:ea typeface="AR P丸ゴシック体M" pitchFamily="50" charset="-128"/>
                        </a:rPr>
                        <a:t>－</a:t>
                      </a:r>
                      <a:r>
                        <a:rPr kumimoji="1" lang="en-US" altLang="ja-JP" sz="1200" dirty="0" smtClean="0">
                          <a:solidFill>
                            <a:schemeClr val="tx1"/>
                          </a:solidFill>
                          <a:latin typeface="AR P丸ゴシック体M" pitchFamily="50" charset="-128"/>
                          <a:ea typeface="AR P丸ゴシック体M" pitchFamily="50" charset="-128"/>
                        </a:rPr>
                        <a:t>78.7</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6165">
                <a:tc>
                  <a:txBody>
                    <a:bodyPr/>
                    <a:lstStyle/>
                    <a:p>
                      <a:pPr algn="ctr"/>
                      <a:r>
                        <a:rPr kumimoji="1" lang="ja-JP" altLang="en-US" sz="1200" dirty="0" smtClean="0">
                          <a:solidFill>
                            <a:schemeClr val="tx1"/>
                          </a:solidFill>
                          <a:latin typeface="AR P丸ゴシック体M" pitchFamily="50" charset="-128"/>
                          <a:ea typeface="AR P丸ゴシック体M" pitchFamily="50" charset="-128"/>
                        </a:rPr>
                        <a:t>水産業</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10,667</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11,012</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88,049</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71,519</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59,590</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51,451</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solidFill>
                            <a:schemeClr val="tx1"/>
                          </a:solidFill>
                          <a:latin typeface="AR P丸ゴシック体M" pitchFamily="50" charset="-128"/>
                          <a:ea typeface="AR P丸ゴシック体M" pitchFamily="50" charset="-128"/>
                        </a:rPr>
                        <a:t>－</a:t>
                      </a:r>
                      <a:r>
                        <a:rPr kumimoji="1" lang="en-US" altLang="ja-JP" sz="1200" dirty="0" smtClean="0">
                          <a:solidFill>
                            <a:schemeClr val="tx1"/>
                          </a:solidFill>
                          <a:latin typeface="AR P丸ゴシック体M" pitchFamily="50" charset="-128"/>
                          <a:ea typeface="AR P丸ゴシック体M" pitchFamily="50" charset="-128"/>
                        </a:rPr>
                        <a:t>53.9</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6165">
                <a:tc>
                  <a:txBody>
                    <a:bodyPr/>
                    <a:lstStyle/>
                    <a:p>
                      <a:pPr algn="ctr"/>
                      <a:r>
                        <a:rPr kumimoji="1" lang="ja-JP" altLang="en-US" sz="1200" dirty="0" smtClean="0">
                          <a:solidFill>
                            <a:schemeClr val="tx1"/>
                          </a:solidFill>
                          <a:latin typeface="AR P丸ゴシック体M" pitchFamily="50" charset="-128"/>
                          <a:ea typeface="AR P丸ゴシック体M" pitchFamily="50" charset="-128"/>
                        </a:rPr>
                        <a:t>鉱業</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123,830</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110,728</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53,435</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28,694</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9,964</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7,170</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solidFill>
                            <a:schemeClr val="tx1"/>
                          </a:solidFill>
                          <a:latin typeface="AR P丸ゴシック体M" pitchFamily="50" charset="-128"/>
                          <a:ea typeface="AR P丸ゴシック体M" pitchFamily="50" charset="-128"/>
                        </a:rPr>
                        <a:t>－</a:t>
                      </a:r>
                      <a:r>
                        <a:rPr kumimoji="1" lang="en-US" altLang="ja-JP" sz="1200" dirty="0" smtClean="0">
                          <a:solidFill>
                            <a:schemeClr val="tx1"/>
                          </a:solidFill>
                          <a:latin typeface="AR P丸ゴシック体M" pitchFamily="50" charset="-128"/>
                          <a:ea typeface="AR P丸ゴシック体M" pitchFamily="50" charset="-128"/>
                        </a:rPr>
                        <a:t>93.5</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6165">
                <a:tc>
                  <a:txBody>
                    <a:bodyPr/>
                    <a:lstStyle/>
                    <a:p>
                      <a:pPr algn="ctr"/>
                      <a:r>
                        <a:rPr kumimoji="1" lang="ja-JP" altLang="en-US" sz="1200" dirty="0" smtClean="0">
                          <a:solidFill>
                            <a:schemeClr val="tx1"/>
                          </a:solidFill>
                          <a:latin typeface="AR P丸ゴシック体M" pitchFamily="50" charset="-128"/>
                          <a:ea typeface="AR P丸ゴシック体M" pitchFamily="50" charset="-128"/>
                        </a:rPr>
                        <a:t>建設業</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81,164</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180,772</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269,008</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348,065</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333,261</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366,106</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202.5</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6165">
                <a:tc>
                  <a:txBody>
                    <a:bodyPr/>
                    <a:lstStyle/>
                    <a:p>
                      <a:pPr algn="ctr"/>
                      <a:r>
                        <a:rPr kumimoji="1" lang="ja-JP" altLang="en-US" sz="1200" dirty="0" smtClean="0">
                          <a:solidFill>
                            <a:schemeClr val="tx1"/>
                          </a:solidFill>
                          <a:latin typeface="AR P丸ゴシック体M" pitchFamily="50" charset="-128"/>
                          <a:ea typeface="AR P丸ゴシック体M" pitchFamily="50" charset="-128"/>
                        </a:rPr>
                        <a:t>製造業</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195,091</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228,660</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305,735</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279,228</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287,584</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285,246</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124.8</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6165">
                <a:tc>
                  <a:txBody>
                    <a:bodyPr/>
                    <a:lstStyle/>
                    <a:p>
                      <a:pPr algn="ctr"/>
                      <a:r>
                        <a:rPr kumimoji="1" lang="ja-JP" altLang="en-US" sz="1200" dirty="0" smtClean="0">
                          <a:solidFill>
                            <a:schemeClr val="tx1"/>
                          </a:solidFill>
                          <a:latin typeface="AR P丸ゴシック体M" pitchFamily="50" charset="-128"/>
                          <a:ea typeface="AR P丸ゴシック体M" pitchFamily="50" charset="-128"/>
                        </a:rPr>
                        <a:t>卸・小売業</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166,572</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332,812</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499,233</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609,172</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632,137</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654,059</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202.0</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6165">
                <a:tc>
                  <a:txBody>
                    <a:bodyPr/>
                    <a:lstStyle/>
                    <a:p>
                      <a:pPr algn="ctr"/>
                      <a:r>
                        <a:rPr kumimoji="1" lang="ja-JP" altLang="en-US" sz="1200" dirty="0" smtClean="0">
                          <a:solidFill>
                            <a:schemeClr val="tx1"/>
                          </a:solidFill>
                          <a:latin typeface="AR P丸ゴシック体M" pitchFamily="50" charset="-128"/>
                          <a:ea typeface="AR P丸ゴシック体M" pitchFamily="50" charset="-128"/>
                        </a:rPr>
                        <a:t>金融・保険業</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14,095</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32,427</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47,511</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67,180</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80,103</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78,092</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149.3</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6165">
                <a:tc>
                  <a:txBody>
                    <a:bodyPr/>
                    <a:lstStyle/>
                    <a:p>
                      <a:pPr algn="ctr"/>
                      <a:r>
                        <a:rPr kumimoji="1" lang="ja-JP" altLang="en-US" sz="1200" dirty="0" smtClean="0">
                          <a:solidFill>
                            <a:schemeClr val="tx1"/>
                          </a:solidFill>
                          <a:latin typeface="AR P丸ゴシック体M" pitchFamily="50" charset="-128"/>
                          <a:ea typeface="AR P丸ゴシック体M" pitchFamily="50" charset="-128"/>
                        </a:rPr>
                        <a:t>不動産業</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r"/>
                      <a:r>
                        <a:rPr kumimoji="1" lang="en-US" altLang="ja-JP" sz="1200" dirty="0" smtClean="0">
                          <a:solidFill>
                            <a:schemeClr val="tx1"/>
                          </a:solidFill>
                          <a:latin typeface="AR P丸ゴシック体M" pitchFamily="50" charset="-128"/>
                          <a:ea typeface="AR P丸ゴシック体M" pitchFamily="50" charset="-128"/>
                        </a:rPr>
                        <a:t>125,637</a:t>
                      </a:r>
                      <a:endParaRPr kumimoji="1" lang="ja-JP" altLang="en-US" sz="120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r"/>
                      <a:r>
                        <a:rPr kumimoji="1" lang="en-US" altLang="ja-JP" sz="1200" dirty="0" smtClean="0">
                          <a:solidFill>
                            <a:schemeClr val="tx1"/>
                          </a:solidFill>
                          <a:latin typeface="AR P丸ゴシック体M" pitchFamily="50" charset="-128"/>
                          <a:ea typeface="AR P丸ゴシック体M" pitchFamily="50" charset="-128"/>
                        </a:rPr>
                        <a:t>148,450</a:t>
                      </a:r>
                      <a:endParaRPr kumimoji="1" lang="ja-JP" altLang="en-US" sz="120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13,445</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19,081</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26,241</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26,174</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194.7</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6165">
                <a:tc>
                  <a:txBody>
                    <a:bodyPr/>
                    <a:lstStyle/>
                    <a:p>
                      <a:pPr algn="ctr"/>
                      <a:r>
                        <a:rPr kumimoji="1" lang="ja-JP" altLang="en-US" sz="1200" dirty="0" smtClean="0">
                          <a:solidFill>
                            <a:schemeClr val="tx1"/>
                          </a:solidFill>
                          <a:latin typeface="AR P丸ゴシック体M" pitchFamily="50" charset="-128"/>
                          <a:ea typeface="AR P丸ゴシック体M" pitchFamily="50" charset="-128"/>
                        </a:rPr>
                        <a:t>運輸通信業</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endParaRPr kumimoji="1" lang="ja-JP" altLang="en-US" sz="12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pPr algn="r"/>
                      <a:endParaRPr kumimoji="1" lang="ja-JP" altLang="en-US" sz="12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195,172</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202,317</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184,756</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191,057</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128.7</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6165">
                <a:tc>
                  <a:txBody>
                    <a:bodyPr/>
                    <a:lstStyle/>
                    <a:p>
                      <a:pPr algn="ctr"/>
                      <a:r>
                        <a:rPr kumimoji="1" lang="ja-JP" altLang="en-US" sz="1200" dirty="0" smtClean="0">
                          <a:solidFill>
                            <a:schemeClr val="tx1"/>
                          </a:solidFill>
                          <a:latin typeface="AR P丸ゴシック体M" pitchFamily="50" charset="-128"/>
                          <a:ea typeface="AR P丸ゴシック体M" pitchFamily="50" charset="-128"/>
                        </a:rPr>
                        <a:t>電機・ガス・水道</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9,005</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10,240</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12,883</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15,906</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15,507</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16,502</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161.2</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6165">
                <a:tc>
                  <a:txBody>
                    <a:bodyPr/>
                    <a:lstStyle/>
                    <a:p>
                      <a:pPr algn="ctr"/>
                      <a:r>
                        <a:rPr kumimoji="1" lang="ja-JP" altLang="en-US" sz="1200" dirty="0" smtClean="0">
                          <a:solidFill>
                            <a:schemeClr val="tx1"/>
                          </a:solidFill>
                          <a:latin typeface="AR P丸ゴシック体M" pitchFamily="50" charset="-128"/>
                          <a:ea typeface="AR P丸ゴシック体M" pitchFamily="50" charset="-128"/>
                        </a:rPr>
                        <a:t>サービス業</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134,946</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262,623</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419,413</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527,172</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672,216</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763,131</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290.1</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6165">
                <a:tc>
                  <a:txBody>
                    <a:bodyPr/>
                    <a:lstStyle/>
                    <a:p>
                      <a:pPr algn="ctr"/>
                      <a:r>
                        <a:rPr kumimoji="1" lang="ja-JP" altLang="en-US" sz="1200" dirty="0" smtClean="0">
                          <a:solidFill>
                            <a:schemeClr val="tx1"/>
                          </a:solidFill>
                          <a:latin typeface="AR P丸ゴシック体M" pitchFamily="50" charset="-128"/>
                          <a:ea typeface="AR P丸ゴシック体M" pitchFamily="50" charset="-128"/>
                        </a:rPr>
                        <a:t>公務</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66,063</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106,388</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127,085</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142,057</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147,663</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152,468</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143.3</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903">
                <a:tc>
                  <a:txBody>
                    <a:bodyPr/>
                    <a:lstStyle/>
                    <a:p>
                      <a:pPr algn="ctr"/>
                      <a:r>
                        <a:rPr kumimoji="1" lang="ja-JP" altLang="en-US" sz="1200" dirty="0" smtClean="0">
                          <a:solidFill>
                            <a:schemeClr val="tx1"/>
                          </a:solidFill>
                          <a:latin typeface="AR P丸ゴシック体M" pitchFamily="50" charset="-128"/>
                          <a:ea typeface="AR P丸ゴシック体M" pitchFamily="50" charset="-128"/>
                        </a:rPr>
                        <a:t>分類不能</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753</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331</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1,197</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2,006</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9,634</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solidFill>
                            <a:schemeClr val="tx1"/>
                          </a:solidFill>
                          <a:latin typeface="AR P丸ゴシック体M" pitchFamily="50" charset="-128"/>
                          <a:ea typeface="AR P丸ゴシック体M" pitchFamily="50" charset="-128"/>
                        </a:rPr>
                        <a:t>14,978</a:t>
                      </a: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20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正方形/長方形 4"/>
          <p:cNvSpPr/>
          <p:nvPr/>
        </p:nvSpPr>
        <p:spPr>
          <a:xfrm>
            <a:off x="3203848" y="6237312"/>
            <a:ext cx="5328592"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bg1"/>
                </a:solidFill>
                <a:latin typeface="AR P丸ゴシック体M" pitchFamily="50" charset="-128"/>
                <a:ea typeface="AR P丸ゴシック体M" pitchFamily="50" charset="-128"/>
              </a:rPr>
              <a:t>(</a:t>
            </a:r>
            <a:r>
              <a:rPr kumimoji="1" lang="en-US" altLang="ja-JP" sz="1050" dirty="0" smtClean="0">
                <a:solidFill>
                  <a:schemeClr val="tx1"/>
                </a:solidFill>
                <a:latin typeface="AR P丸ゴシック体M" pitchFamily="50" charset="-128"/>
                <a:ea typeface="AR P丸ゴシック体M" pitchFamily="50" charset="-128"/>
              </a:rPr>
              <a:t>1950</a:t>
            </a:r>
            <a:r>
              <a:rPr kumimoji="1" lang="ja-JP" altLang="en-US" sz="1050" dirty="0" smtClean="0">
                <a:solidFill>
                  <a:schemeClr val="tx1"/>
                </a:solidFill>
                <a:latin typeface="AR P丸ゴシック体M" pitchFamily="50" charset="-128"/>
                <a:ea typeface="AR P丸ゴシック体M" pitchFamily="50" charset="-128"/>
              </a:rPr>
              <a:t>年は「新北海道史」第</a:t>
            </a:r>
            <a:r>
              <a:rPr kumimoji="1" lang="en-US" altLang="ja-JP" sz="1050" dirty="0" smtClean="0">
                <a:solidFill>
                  <a:schemeClr val="tx1"/>
                </a:solidFill>
                <a:latin typeface="AR P丸ゴシック体M" pitchFamily="50" charset="-128"/>
                <a:ea typeface="AR P丸ゴシック体M" pitchFamily="50" charset="-128"/>
              </a:rPr>
              <a:t>9</a:t>
            </a:r>
            <a:r>
              <a:rPr kumimoji="1" lang="ja-JP" altLang="en-US" sz="1050" dirty="0" smtClean="0">
                <a:solidFill>
                  <a:schemeClr val="tx1"/>
                </a:solidFill>
                <a:latin typeface="AR P丸ゴシック体M" pitchFamily="50" charset="-128"/>
                <a:ea typeface="AR P丸ゴシック体M" pitchFamily="50" charset="-128"/>
              </a:rPr>
              <a:t>巻、「北海道経済」</a:t>
            </a:r>
            <a:r>
              <a:rPr kumimoji="1" lang="en-US" altLang="ja-JP" sz="1050" dirty="0" smtClean="0">
                <a:solidFill>
                  <a:schemeClr val="tx1"/>
                </a:solidFill>
                <a:latin typeface="AR P丸ゴシック体M" pitchFamily="50" charset="-128"/>
                <a:ea typeface="AR P丸ゴシック体M" pitchFamily="50" charset="-128"/>
              </a:rPr>
              <a:t>2001.2</a:t>
            </a:r>
            <a:r>
              <a:rPr kumimoji="1" lang="ja-JP" altLang="en-US" sz="1050" dirty="0" smtClean="0">
                <a:solidFill>
                  <a:schemeClr val="tx1"/>
                </a:solidFill>
                <a:latin typeface="AR P丸ゴシック体M" pitchFamily="50" charset="-128"/>
                <a:ea typeface="AR P丸ゴシック体M" pitchFamily="50" charset="-128"/>
              </a:rPr>
              <a:t>国勢調査、金融・不動産は</a:t>
            </a:r>
            <a:r>
              <a:rPr lang="en-US" altLang="ja-JP" sz="1050" dirty="0" smtClean="0">
                <a:solidFill>
                  <a:schemeClr val="tx1"/>
                </a:solidFill>
                <a:latin typeface="AR P丸ゴシック体M" pitchFamily="50" charset="-128"/>
                <a:ea typeface="AR P丸ゴシック体M" pitchFamily="50" charset="-128"/>
              </a:rPr>
              <a:t>95/70)</a:t>
            </a:r>
          </a:p>
        </p:txBody>
      </p:sp>
      <p:sp>
        <p:nvSpPr>
          <p:cNvPr id="6" name="正方形/長方形 5"/>
          <p:cNvSpPr/>
          <p:nvPr/>
        </p:nvSpPr>
        <p:spPr>
          <a:xfrm>
            <a:off x="467544" y="260648"/>
            <a:ext cx="41044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AR P丸ゴシック体M" pitchFamily="50" charset="-128"/>
                <a:ea typeface="AR P丸ゴシック体M" pitchFamily="50" charset="-128"/>
              </a:rPr>
              <a:t>資料　戦後北海道の産業別就業者数の推移</a:t>
            </a:r>
            <a:endParaRPr kumimoji="1" lang="ja-JP" altLang="en-US" sz="1600" dirty="0">
              <a:solidFill>
                <a:schemeClr val="tx1"/>
              </a:solidFill>
              <a:latin typeface="AR P丸ゴシック体M" pitchFamily="50" charset="-128"/>
              <a:ea typeface="AR P丸ゴシック体M" pitchFamily="50" charset="-128"/>
            </a:endParaRPr>
          </a:p>
        </p:txBody>
      </p:sp>
      <p:sp>
        <p:nvSpPr>
          <p:cNvPr id="8" name="大かっこ 7"/>
          <p:cNvSpPr/>
          <p:nvPr/>
        </p:nvSpPr>
        <p:spPr>
          <a:xfrm>
            <a:off x="2843808" y="4581128"/>
            <a:ext cx="4824536" cy="1080120"/>
          </a:xfrm>
          <a:prstGeom prst="bracketPair">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r>
              <a:rPr lang="en-US" altLang="ja-JP" sz="1400" dirty="0" smtClean="0">
                <a:solidFill>
                  <a:schemeClr val="bg1"/>
                </a:solidFill>
                <a:latin typeface="ＭＳ Ｐ明朝" pitchFamily="18" charset="-128"/>
                <a:ea typeface="ＭＳ Ｐ明朝" pitchFamily="18" charset="-128"/>
              </a:rPr>
              <a:t>1958</a:t>
            </a:r>
            <a:r>
              <a:rPr lang="ja-JP" altLang="en-US" sz="1400" dirty="0" smtClean="0">
                <a:solidFill>
                  <a:schemeClr val="bg1"/>
                </a:solidFill>
                <a:latin typeface="ＭＳ Ｐ明朝" pitchFamily="18" charset="-128"/>
                <a:ea typeface="ＭＳ Ｐ明朝" pitchFamily="18" charset="-128"/>
              </a:rPr>
              <a:t>年</a:t>
            </a:r>
            <a:r>
              <a:rPr lang="en-US" altLang="ja-JP" sz="1400" dirty="0" smtClean="0">
                <a:solidFill>
                  <a:schemeClr val="bg1"/>
                </a:solidFill>
                <a:latin typeface="ＭＳ Ｐ明朝" pitchFamily="18" charset="-128"/>
                <a:ea typeface="ＭＳ Ｐ明朝" pitchFamily="18" charset="-128"/>
              </a:rPr>
              <a:t>(</a:t>
            </a:r>
            <a:r>
              <a:rPr lang="ja-JP" altLang="en-US" sz="1400" dirty="0" smtClean="0">
                <a:solidFill>
                  <a:schemeClr val="bg1"/>
                </a:solidFill>
                <a:latin typeface="ＭＳ Ｐ明朝" pitchFamily="18" charset="-128"/>
                <a:ea typeface="ＭＳ Ｐ明朝" pitchFamily="18" charset="-128"/>
              </a:rPr>
              <a:t>昭和</a:t>
            </a:r>
            <a:r>
              <a:rPr lang="en-US" altLang="ja-JP" sz="1400" dirty="0" smtClean="0">
                <a:solidFill>
                  <a:schemeClr val="bg1"/>
                </a:solidFill>
                <a:latin typeface="ＭＳ Ｐ明朝" pitchFamily="18" charset="-128"/>
                <a:ea typeface="ＭＳ Ｐ明朝" pitchFamily="18" charset="-128"/>
              </a:rPr>
              <a:t>33</a:t>
            </a:r>
            <a:r>
              <a:rPr lang="ja-JP" altLang="en-US" sz="1400" dirty="0" smtClean="0">
                <a:solidFill>
                  <a:schemeClr val="bg1"/>
                </a:solidFill>
                <a:latin typeface="ＭＳ Ｐ明朝" pitchFamily="18" charset="-128"/>
                <a:ea typeface="ＭＳ Ｐ明朝" pitchFamily="18" charset="-128"/>
              </a:rPr>
              <a:t>年</a:t>
            </a:r>
            <a:r>
              <a:rPr lang="en-US" altLang="ja-JP" sz="1400" dirty="0" smtClean="0">
                <a:solidFill>
                  <a:schemeClr val="bg1"/>
                </a:solidFill>
                <a:latin typeface="ＭＳ Ｐ明朝" pitchFamily="18" charset="-128"/>
                <a:ea typeface="ＭＳ Ｐ明朝" pitchFamily="18" charset="-128"/>
              </a:rPr>
              <a:t>)</a:t>
            </a:r>
            <a:r>
              <a:rPr lang="ja-JP" altLang="en-US" sz="1400" dirty="0" smtClean="0">
                <a:solidFill>
                  <a:schemeClr val="bg1"/>
                </a:solidFill>
                <a:latin typeface="ＭＳ Ｐ明朝" pitchFamily="18" charset="-128"/>
                <a:ea typeface="ＭＳ Ｐ明朝" pitchFamily="18" charset="-128"/>
              </a:rPr>
              <a:t>－第</a:t>
            </a:r>
            <a:r>
              <a:rPr lang="en-US" altLang="ja-JP" sz="1400" dirty="0" smtClean="0">
                <a:solidFill>
                  <a:schemeClr val="bg1"/>
                </a:solidFill>
                <a:latin typeface="ＭＳ Ｐ明朝" pitchFamily="18" charset="-128"/>
                <a:ea typeface="ＭＳ Ｐ明朝" pitchFamily="18" charset="-128"/>
              </a:rPr>
              <a:t>2</a:t>
            </a:r>
            <a:r>
              <a:rPr lang="ja-JP" altLang="en-US" sz="1400" dirty="0" smtClean="0">
                <a:solidFill>
                  <a:schemeClr val="bg1"/>
                </a:solidFill>
                <a:latin typeface="ＭＳ Ｐ明朝" pitchFamily="18" charset="-128"/>
                <a:ea typeface="ＭＳ Ｐ明朝" pitchFamily="18" charset="-128"/>
              </a:rPr>
              <a:t>次</a:t>
            </a:r>
            <a:r>
              <a:rPr lang="en-US" altLang="ja-JP" sz="1400" dirty="0" smtClean="0">
                <a:solidFill>
                  <a:schemeClr val="bg1"/>
                </a:solidFill>
                <a:latin typeface="ＭＳ Ｐ明朝" pitchFamily="18" charset="-128"/>
                <a:ea typeface="ＭＳ Ｐ明朝" pitchFamily="18" charset="-128"/>
              </a:rPr>
              <a:t>5</a:t>
            </a:r>
            <a:r>
              <a:rPr lang="ja-JP" altLang="en-US" sz="1400" dirty="0" smtClean="0">
                <a:solidFill>
                  <a:schemeClr val="bg1"/>
                </a:solidFill>
                <a:latin typeface="ＭＳ Ｐ明朝" pitchFamily="18" charset="-128"/>
                <a:ea typeface="ＭＳ Ｐ明朝" pitchFamily="18" charset="-128"/>
              </a:rPr>
              <a:t>ヵ年の開発計画スタート。</a:t>
            </a:r>
            <a:endParaRPr kumimoji="1" lang="en-US" altLang="ja-JP" sz="1400" dirty="0" smtClean="0">
              <a:solidFill>
                <a:schemeClr val="bg1"/>
              </a:solidFill>
              <a:latin typeface="ＭＳ Ｐ明朝" pitchFamily="18" charset="-128"/>
              <a:ea typeface="ＭＳ Ｐ明朝" pitchFamily="18" charset="-128"/>
            </a:endParaRPr>
          </a:p>
          <a:p>
            <a:r>
              <a:rPr lang="en-US" altLang="ja-JP" sz="1400" dirty="0" smtClean="0">
                <a:solidFill>
                  <a:schemeClr val="bg1"/>
                </a:solidFill>
                <a:latin typeface="ＭＳ Ｐ明朝" pitchFamily="18" charset="-128"/>
                <a:ea typeface="ＭＳ Ｐ明朝" pitchFamily="18" charset="-128"/>
              </a:rPr>
              <a:t>1971</a:t>
            </a:r>
            <a:r>
              <a:rPr lang="ja-JP" altLang="en-US" sz="1400" dirty="0" smtClean="0">
                <a:solidFill>
                  <a:schemeClr val="bg1"/>
                </a:solidFill>
                <a:latin typeface="ＭＳ Ｐ明朝" pitchFamily="18" charset="-128"/>
                <a:ea typeface="ＭＳ Ｐ明朝" pitchFamily="18" charset="-128"/>
              </a:rPr>
              <a:t>年（昭和</a:t>
            </a:r>
            <a:r>
              <a:rPr lang="en-US" altLang="ja-JP" sz="1400" dirty="0" smtClean="0">
                <a:solidFill>
                  <a:schemeClr val="bg1"/>
                </a:solidFill>
                <a:latin typeface="ＭＳ Ｐ明朝" pitchFamily="18" charset="-128"/>
                <a:ea typeface="ＭＳ Ｐ明朝" pitchFamily="18" charset="-128"/>
              </a:rPr>
              <a:t>46</a:t>
            </a:r>
            <a:r>
              <a:rPr lang="ja-JP" altLang="en-US" sz="1400" dirty="0" smtClean="0">
                <a:solidFill>
                  <a:schemeClr val="bg1"/>
                </a:solidFill>
                <a:latin typeface="ＭＳ Ｐ明朝" pitchFamily="18" charset="-128"/>
                <a:ea typeface="ＭＳ Ｐ明朝" pitchFamily="18" charset="-128"/>
              </a:rPr>
              <a:t>年）－第</a:t>
            </a:r>
            <a:r>
              <a:rPr lang="en-US" altLang="ja-JP" sz="1400" dirty="0" smtClean="0">
                <a:solidFill>
                  <a:schemeClr val="bg1"/>
                </a:solidFill>
                <a:latin typeface="ＭＳ Ｐ明朝" pitchFamily="18" charset="-128"/>
                <a:ea typeface="ＭＳ Ｐ明朝" pitchFamily="18" charset="-128"/>
              </a:rPr>
              <a:t>3</a:t>
            </a:r>
            <a:r>
              <a:rPr lang="ja-JP" altLang="en-US" sz="1400" dirty="0" smtClean="0">
                <a:solidFill>
                  <a:schemeClr val="bg1"/>
                </a:solidFill>
                <a:latin typeface="ＭＳ Ｐ明朝" pitchFamily="18" charset="-128"/>
                <a:ea typeface="ＭＳ Ｐ明朝" pitchFamily="18" charset="-128"/>
              </a:rPr>
              <a:t>期</a:t>
            </a:r>
            <a:r>
              <a:rPr lang="en-US" altLang="ja-JP" sz="1400" dirty="0" smtClean="0">
                <a:solidFill>
                  <a:schemeClr val="bg1"/>
                </a:solidFill>
                <a:latin typeface="ＭＳ Ｐ明朝" pitchFamily="18" charset="-128"/>
                <a:ea typeface="ＭＳ Ｐ明朝" pitchFamily="18" charset="-128"/>
              </a:rPr>
              <a:t>10</a:t>
            </a:r>
            <a:r>
              <a:rPr lang="ja-JP" altLang="en-US" sz="1400" dirty="0" smtClean="0">
                <a:solidFill>
                  <a:schemeClr val="bg1"/>
                </a:solidFill>
                <a:latin typeface="ＭＳ Ｐ明朝" pitchFamily="18" charset="-128"/>
                <a:ea typeface="ＭＳ Ｐ明朝" pitchFamily="18" charset="-128"/>
              </a:rPr>
              <a:t>ヵ年計画（苫東、石狩湾</a:t>
            </a:r>
            <a:r>
              <a:rPr lang="en-US" altLang="ja-JP" sz="1400" dirty="0" smtClean="0">
                <a:solidFill>
                  <a:schemeClr val="bg1"/>
                </a:solidFill>
                <a:latin typeface="ＭＳ Ｐ明朝" pitchFamily="18" charset="-128"/>
                <a:ea typeface="ＭＳ Ｐ明朝" pitchFamily="18" charset="-128"/>
              </a:rPr>
              <a:t>‥)</a:t>
            </a:r>
          </a:p>
          <a:p>
            <a:r>
              <a:rPr lang="en-US" altLang="ja-JP" sz="1400" dirty="0" smtClean="0">
                <a:solidFill>
                  <a:schemeClr val="bg1"/>
                </a:solidFill>
                <a:latin typeface="ＭＳ Ｐ明朝" pitchFamily="18" charset="-128"/>
                <a:ea typeface="ＭＳ Ｐ明朝" pitchFamily="18" charset="-128"/>
              </a:rPr>
              <a:t>1974</a:t>
            </a:r>
            <a:r>
              <a:rPr lang="ja-JP" altLang="en-US" sz="1400" dirty="0" smtClean="0">
                <a:solidFill>
                  <a:schemeClr val="bg1"/>
                </a:solidFill>
                <a:latin typeface="ＭＳ Ｐ明朝" pitchFamily="18" charset="-128"/>
                <a:ea typeface="ＭＳ Ｐ明朝" pitchFamily="18" charset="-128"/>
              </a:rPr>
              <a:t>年（昭和</a:t>
            </a:r>
            <a:r>
              <a:rPr lang="en-US" altLang="ja-JP" sz="1400" dirty="0" smtClean="0">
                <a:solidFill>
                  <a:schemeClr val="bg1"/>
                </a:solidFill>
                <a:latin typeface="ＭＳ Ｐ明朝" pitchFamily="18" charset="-128"/>
                <a:ea typeface="ＭＳ Ｐ明朝" pitchFamily="18" charset="-128"/>
              </a:rPr>
              <a:t>49</a:t>
            </a:r>
            <a:r>
              <a:rPr lang="ja-JP" altLang="en-US" sz="1400" dirty="0" smtClean="0">
                <a:solidFill>
                  <a:schemeClr val="bg1"/>
                </a:solidFill>
                <a:latin typeface="ＭＳ Ｐ明朝" pitchFamily="18" charset="-128"/>
                <a:ea typeface="ＭＳ Ｐ明朝" pitchFamily="18" charset="-128"/>
              </a:rPr>
              <a:t>年</a:t>
            </a:r>
            <a:r>
              <a:rPr lang="en-US" altLang="ja-JP" sz="1400" dirty="0" smtClean="0">
                <a:solidFill>
                  <a:schemeClr val="bg1"/>
                </a:solidFill>
                <a:latin typeface="ＭＳ Ｐ明朝" pitchFamily="18" charset="-128"/>
                <a:ea typeface="ＭＳ Ｐ明朝" pitchFamily="18" charset="-128"/>
              </a:rPr>
              <a:t>)</a:t>
            </a:r>
            <a:r>
              <a:rPr lang="ja-JP" altLang="en-US" sz="1400" dirty="0" smtClean="0">
                <a:solidFill>
                  <a:schemeClr val="bg1"/>
                </a:solidFill>
                <a:latin typeface="ＭＳ Ｐ明朝" pitchFamily="18" charset="-128"/>
                <a:ea typeface="ＭＳ Ｐ明朝" pitchFamily="18" charset="-128"/>
              </a:rPr>
              <a:t>－雇用保険法成立。</a:t>
            </a:r>
            <a:endParaRPr lang="en-US" altLang="ja-JP" sz="1400" dirty="0" smtClean="0">
              <a:solidFill>
                <a:schemeClr val="bg1"/>
              </a:solidFill>
              <a:latin typeface="ＭＳ Ｐ明朝" pitchFamily="18" charset="-128"/>
              <a:ea typeface="ＭＳ Ｐ明朝" pitchFamily="18" charset="-128"/>
            </a:endParaRPr>
          </a:p>
          <a:p>
            <a:r>
              <a:rPr lang="en-US" altLang="ja-JP" sz="1400" dirty="0" smtClean="0">
                <a:solidFill>
                  <a:schemeClr val="bg1"/>
                </a:solidFill>
                <a:latin typeface="ＭＳ Ｐ明朝" pitchFamily="18" charset="-128"/>
                <a:ea typeface="ＭＳ Ｐ明朝" pitchFamily="18" charset="-128"/>
              </a:rPr>
              <a:t>1983</a:t>
            </a:r>
            <a:r>
              <a:rPr lang="ja-JP" altLang="en-US" sz="1400" dirty="0" smtClean="0">
                <a:solidFill>
                  <a:schemeClr val="bg1"/>
                </a:solidFill>
                <a:latin typeface="ＭＳ Ｐ明朝" pitchFamily="18" charset="-128"/>
                <a:ea typeface="ＭＳ Ｐ明朝" pitchFamily="18" charset="-128"/>
              </a:rPr>
              <a:t>年</a:t>
            </a:r>
            <a:r>
              <a:rPr lang="en-US" altLang="ja-JP" sz="1400" dirty="0" smtClean="0">
                <a:solidFill>
                  <a:schemeClr val="bg1"/>
                </a:solidFill>
                <a:latin typeface="ＭＳ Ｐ明朝" pitchFamily="18" charset="-128"/>
                <a:ea typeface="ＭＳ Ｐ明朝" pitchFamily="18" charset="-128"/>
              </a:rPr>
              <a:t>(</a:t>
            </a:r>
            <a:r>
              <a:rPr lang="ja-JP" altLang="en-US" sz="1400" dirty="0" smtClean="0">
                <a:solidFill>
                  <a:schemeClr val="bg1"/>
                </a:solidFill>
                <a:latin typeface="ＭＳ Ｐ明朝" pitchFamily="18" charset="-128"/>
                <a:ea typeface="ＭＳ Ｐ明朝" pitchFamily="18" charset="-128"/>
              </a:rPr>
              <a:t>昭和</a:t>
            </a:r>
            <a:r>
              <a:rPr lang="en-US" altLang="ja-JP" sz="1400" dirty="0" smtClean="0">
                <a:solidFill>
                  <a:schemeClr val="bg1"/>
                </a:solidFill>
                <a:latin typeface="ＭＳ Ｐ明朝" pitchFamily="18" charset="-128"/>
                <a:ea typeface="ＭＳ Ｐ明朝" pitchFamily="18" charset="-128"/>
              </a:rPr>
              <a:t>58</a:t>
            </a:r>
            <a:r>
              <a:rPr lang="ja-JP" altLang="en-US" sz="1400" dirty="0" smtClean="0">
                <a:solidFill>
                  <a:schemeClr val="bg1"/>
                </a:solidFill>
                <a:latin typeface="ＭＳ Ｐ明朝" pitchFamily="18" charset="-128"/>
                <a:ea typeface="ＭＳ Ｐ明朝" pitchFamily="18" charset="-128"/>
              </a:rPr>
              <a:t>年）－季節労働者のピーク</a:t>
            </a:r>
            <a:r>
              <a:rPr lang="ja-JP" altLang="en-US" sz="1400" dirty="0" smtClean="0">
                <a:solidFill>
                  <a:schemeClr val="bg1"/>
                </a:solidFill>
                <a:latin typeface="ＭＳ Ｐ明朝" pitchFamily="18" charset="-128"/>
                <a:ea typeface="ＭＳ Ｐ明朝" pitchFamily="18" charset="-128"/>
              </a:rPr>
              <a:t>。</a:t>
            </a:r>
            <a:r>
              <a:rPr lang="en-US" altLang="ja-JP" sz="1400" dirty="0" smtClean="0">
                <a:solidFill>
                  <a:schemeClr val="bg1"/>
                </a:solidFill>
                <a:latin typeface="ＭＳ Ｐ明朝" pitchFamily="18" charset="-128"/>
                <a:ea typeface="ＭＳ Ｐ明朝" pitchFamily="18" charset="-128"/>
              </a:rPr>
              <a:t>22</a:t>
            </a:r>
            <a:r>
              <a:rPr lang="ja-JP" altLang="en-US" sz="1400" dirty="0" smtClean="0">
                <a:solidFill>
                  <a:schemeClr val="bg1"/>
                </a:solidFill>
                <a:latin typeface="ＭＳ Ｐ明朝" pitchFamily="18" charset="-128"/>
                <a:ea typeface="ＭＳ Ｐ明朝" pitchFamily="18" charset="-128"/>
              </a:rPr>
              <a:t>万人</a:t>
            </a:r>
            <a:r>
              <a:rPr lang="ja-JP" altLang="en-US" sz="1400" dirty="0" smtClean="0">
                <a:solidFill>
                  <a:schemeClr val="bg1"/>
                </a:solidFill>
                <a:latin typeface="ＭＳ Ｐ明朝" pitchFamily="18" charset="-128"/>
                <a:ea typeface="ＭＳ Ｐ明朝" pitchFamily="18" charset="-128"/>
              </a:rPr>
              <a:t>。</a:t>
            </a:r>
            <a:endParaRPr kumimoji="1" lang="ja-JP" altLang="en-US" sz="1400" dirty="0">
              <a:solidFill>
                <a:schemeClr val="bg1"/>
              </a:solidFill>
              <a:latin typeface="ＭＳ Ｐ明朝" pitchFamily="18" charset="-128"/>
              <a:ea typeface="ＭＳ Ｐ明朝" pitchFamily="18" charset="-128"/>
            </a:endParaRPr>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15</a:t>
            </a:fld>
            <a:endParaRPr kumimoji="1" lang="ja-JP" altLang="en-US"/>
          </a:p>
        </p:txBody>
      </p:sp>
      <p:pic>
        <p:nvPicPr>
          <p:cNvPr id="1026" name="Picture 2" descr="C:\Users\佐藤陵一\Pictures\MP Navigator EX\2010_10_05\IMG.jpg"/>
          <p:cNvPicPr>
            <a:picLocks noGrp="1" noChangeAspect="1" noChangeArrowheads="1"/>
          </p:cNvPicPr>
          <p:nvPr>
            <p:ph idx="1"/>
          </p:nvPr>
        </p:nvPicPr>
        <p:blipFill>
          <a:blip r:embed="rId2" cstate="print"/>
          <a:srcRect/>
          <a:stretch>
            <a:fillRect/>
          </a:stretch>
        </p:blipFill>
        <p:spPr bwMode="auto">
          <a:xfrm>
            <a:off x="395536" y="836712"/>
            <a:ext cx="7816766" cy="5400600"/>
          </a:xfrm>
          <a:prstGeom prst="rect">
            <a:avLst/>
          </a:prstGeom>
          <a:noFill/>
        </p:spPr>
      </p:pic>
      <p:sp>
        <p:nvSpPr>
          <p:cNvPr id="6" name="正方形/長方形 5"/>
          <p:cNvSpPr/>
          <p:nvPr/>
        </p:nvSpPr>
        <p:spPr>
          <a:xfrm>
            <a:off x="1259632" y="548680"/>
            <a:ext cx="5472608"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ＭＳ Ｐ明朝" pitchFamily="18" charset="-128"/>
                <a:ea typeface="ＭＳ Ｐ明朝" pitchFamily="18" charset="-128"/>
              </a:rPr>
              <a:t>資料　　北海道建設業の投資額、許可業者数、就業者数</a:t>
            </a:r>
            <a:endParaRPr kumimoji="1" lang="ja-JP" altLang="en-US" sz="1600" dirty="0">
              <a:solidFill>
                <a:schemeClr val="bg1"/>
              </a:solidFill>
              <a:latin typeface="ＭＳ Ｐ明朝" pitchFamily="18" charset="-128"/>
              <a:ea typeface="ＭＳ Ｐ明朝" pitchFamily="18" charset="-128"/>
            </a:endParaRPr>
          </a:p>
        </p:txBody>
      </p:sp>
      <p:cxnSp>
        <p:nvCxnSpPr>
          <p:cNvPr id="8" name="直線矢印コネクタ 7"/>
          <p:cNvCxnSpPr/>
          <p:nvPr/>
        </p:nvCxnSpPr>
        <p:spPr>
          <a:xfrm>
            <a:off x="6012160" y="2060848"/>
            <a:ext cx="1296144" cy="12241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6804248" y="2420888"/>
            <a:ext cx="20162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ＭＳ Ｐ明朝" pitchFamily="18" charset="-128"/>
                <a:ea typeface="ＭＳ Ｐ明朝" pitchFamily="18" charset="-128"/>
              </a:rPr>
              <a:t>就業者が</a:t>
            </a:r>
            <a:r>
              <a:rPr kumimoji="1" lang="en-US" altLang="ja-JP" sz="1200" dirty="0" smtClean="0">
                <a:solidFill>
                  <a:schemeClr val="tx1"/>
                </a:solidFill>
                <a:latin typeface="ＭＳ Ｐ明朝" pitchFamily="18" charset="-128"/>
                <a:ea typeface="ＭＳ Ｐ明朝" pitchFamily="18" charset="-128"/>
              </a:rPr>
              <a:t>9</a:t>
            </a:r>
            <a:r>
              <a:rPr kumimoji="1" lang="ja-JP" altLang="en-US" sz="1200" dirty="0" smtClean="0">
                <a:solidFill>
                  <a:schemeClr val="tx1"/>
                </a:solidFill>
                <a:latin typeface="ＭＳ Ｐ明朝" pitchFamily="18" charset="-128"/>
                <a:ea typeface="ＭＳ Ｐ明朝" pitchFamily="18" charset="-128"/>
              </a:rPr>
              <a:t>万人</a:t>
            </a:r>
            <a:r>
              <a:rPr kumimoji="1" lang="en-US" altLang="ja-JP"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26</a:t>
            </a:r>
            <a:r>
              <a:rPr kumimoji="1" lang="ja-JP" altLang="en-US" sz="1200" dirty="0" smtClean="0">
                <a:solidFill>
                  <a:schemeClr val="tx1"/>
                </a:solidFill>
                <a:latin typeface="ＭＳ Ｐ明朝" pitchFamily="18" charset="-128"/>
                <a:ea typeface="ＭＳ Ｐ明朝" pitchFamily="18" charset="-128"/>
              </a:rPr>
              <a:t>％）減少</a:t>
            </a:r>
            <a:endParaRPr kumimoji="1" lang="ja-JP" altLang="en-US" sz="1200" dirty="0">
              <a:solidFill>
                <a:schemeClr val="tx1"/>
              </a:solidFill>
              <a:latin typeface="ＭＳ Ｐ明朝" pitchFamily="18" charset="-128"/>
              <a:ea typeface="ＭＳ Ｐ明朝" pitchFamily="18" charset="-128"/>
            </a:endParaRPr>
          </a:p>
        </p:txBody>
      </p:sp>
      <p:sp>
        <p:nvSpPr>
          <p:cNvPr id="12" name="正方形/長方形 11"/>
          <p:cNvSpPr/>
          <p:nvPr/>
        </p:nvSpPr>
        <p:spPr>
          <a:xfrm>
            <a:off x="6516216" y="4149080"/>
            <a:ext cx="20162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ＭＳ Ｐ明朝" pitchFamily="18" charset="-128"/>
                <a:ea typeface="ＭＳ Ｐ明朝" pitchFamily="18" charset="-128"/>
              </a:rPr>
              <a:t>業者は</a:t>
            </a:r>
            <a:r>
              <a:rPr kumimoji="1" lang="en-US" altLang="ja-JP" sz="1200" dirty="0" smtClean="0">
                <a:solidFill>
                  <a:schemeClr val="tx1"/>
                </a:solidFill>
                <a:latin typeface="ＭＳ Ｐ明朝" pitchFamily="18" charset="-128"/>
                <a:ea typeface="ＭＳ Ｐ明朝" pitchFamily="18" charset="-128"/>
              </a:rPr>
              <a:t>2299</a:t>
            </a:r>
            <a:r>
              <a:rPr kumimoji="1" lang="ja-JP" altLang="en-US" sz="1200" dirty="0" smtClean="0">
                <a:solidFill>
                  <a:schemeClr val="tx1"/>
                </a:solidFill>
                <a:latin typeface="ＭＳ Ｐ明朝" pitchFamily="18" charset="-128"/>
                <a:ea typeface="ＭＳ Ｐ明朝" pitchFamily="18" charset="-128"/>
              </a:rPr>
              <a:t>社</a:t>
            </a:r>
            <a:r>
              <a:rPr kumimoji="1" lang="en-US" altLang="ja-JP" sz="1200" dirty="0" smtClean="0">
                <a:solidFill>
                  <a:schemeClr val="tx1"/>
                </a:solidFill>
                <a:latin typeface="ＭＳ Ｐ明朝" pitchFamily="18" charset="-128"/>
                <a:ea typeface="ＭＳ Ｐ明朝" pitchFamily="18" charset="-128"/>
              </a:rPr>
              <a:t>(9</a:t>
            </a:r>
            <a:r>
              <a:rPr lang="ja-JP" altLang="en-US"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減少</a:t>
            </a:r>
            <a:endParaRPr kumimoji="1" lang="en-US" altLang="ja-JP" sz="1200" dirty="0" smtClean="0">
              <a:solidFill>
                <a:schemeClr val="tx1"/>
              </a:solidFill>
              <a:latin typeface="ＭＳ Ｐ明朝" pitchFamily="18" charset="-128"/>
              <a:ea typeface="ＭＳ Ｐ明朝" pitchFamily="18" charset="-128"/>
            </a:endParaRPr>
          </a:p>
        </p:txBody>
      </p:sp>
      <p:sp>
        <p:nvSpPr>
          <p:cNvPr id="13" name="正方形/長方形 12"/>
          <p:cNvSpPr/>
          <p:nvPr/>
        </p:nvSpPr>
        <p:spPr>
          <a:xfrm>
            <a:off x="3131840" y="1268760"/>
            <a:ext cx="324036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ＭＳ Ｐ明朝" pitchFamily="18" charset="-128"/>
                <a:ea typeface="ＭＳ Ｐ明朝" pitchFamily="18" charset="-128"/>
              </a:rPr>
              <a:t>投資はピークから</a:t>
            </a:r>
            <a:r>
              <a:rPr kumimoji="1" lang="en-US" altLang="ja-JP" sz="1200" dirty="0" smtClean="0">
                <a:solidFill>
                  <a:schemeClr val="tx1"/>
                </a:solidFill>
                <a:latin typeface="ＭＳ Ｐ明朝" pitchFamily="18" charset="-128"/>
                <a:ea typeface="ＭＳ Ｐ明朝" pitchFamily="18" charset="-128"/>
              </a:rPr>
              <a:t>35.6</a:t>
            </a:r>
            <a:r>
              <a:rPr kumimoji="1" lang="ja-JP" altLang="en-US" sz="1200" dirty="0" smtClean="0">
                <a:solidFill>
                  <a:schemeClr val="tx1"/>
                </a:solidFill>
                <a:latin typeface="ＭＳ Ｐ明朝" pitchFamily="18" charset="-128"/>
                <a:ea typeface="ＭＳ Ｐ明朝" pitchFamily="18" charset="-128"/>
              </a:rPr>
              <a:t>％減少（公共は</a:t>
            </a:r>
            <a:r>
              <a:rPr lang="ja-JP" altLang="en-US" sz="1200" dirty="0" smtClean="0">
                <a:solidFill>
                  <a:schemeClr val="tx1"/>
                </a:solidFill>
                <a:latin typeface="ＭＳ Ｐ明朝" pitchFamily="18" charset="-128"/>
                <a:ea typeface="ＭＳ Ｐ明朝" pitchFamily="18" charset="-128"/>
              </a:rPr>
              <a:t>３８％</a:t>
            </a:r>
            <a:r>
              <a:rPr kumimoji="1" lang="en-US" altLang="ja-JP" sz="1200" dirty="0" smtClean="0">
                <a:solidFill>
                  <a:schemeClr val="tx1"/>
                </a:solidFill>
                <a:latin typeface="AR P丸ゴシック体M" pitchFamily="50" charset="-128"/>
                <a:ea typeface="AR P丸ゴシック体M" pitchFamily="50" charset="-128"/>
              </a:rPr>
              <a:t>)</a:t>
            </a:r>
            <a:endParaRPr kumimoji="1" lang="ja-JP" altLang="en-US" sz="1200" dirty="0">
              <a:solidFill>
                <a:schemeClr val="tx1"/>
              </a:solidFill>
              <a:latin typeface="AR P丸ゴシック体M" pitchFamily="50" charset="-128"/>
              <a:ea typeface="AR P丸ゴシック体M"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75656" y="1412776"/>
            <a:ext cx="7193227" cy="288032"/>
          </a:xfrm>
        </p:spPr>
        <p:txBody>
          <a:bodyPr>
            <a:normAutofit fontScale="90000"/>
          </a:bodyPr>
          <a:lstStyle/>
          <a:p>
            <a:pPr algn="l"/>
            <a:r>
              <a:rPr kumimoji="1" lang="en-US" altLang="ja-JP" sz="2400" b="0" dirty="0" smtClean="0">
                <a:solidFill>
                  <a:schemeClr val="tx1"/>
                </a:solidFill>
                <a:latin typeface="AR P丸ゴシック体M" pitchFamily="50" charset="-128"/>
                <a:ea typeface="AR P丸ゴシック体M" pitchFamily="50" charset="-128"/>
              </a:rPr>
              <a:t/>
            </a:r>
            <a:br>
              <a:rPr kumimoji="1" lang="en-US" altLang="ja-JP" sz="2400" b="0" dirty="0" smtClean="0">
                <a:solidFill>
                  <a:schemeClr val="tx1"/>
                </a:solidFill>
                <a:latin typeface="AR P丸ゴシック体M" pitchFamily="50" charset="-128"/>
                <a:ea typeface="AR P丸ゴシック体M" pitchFamily="50" charset="-128"/>
              </a:rPr>
            </a:br>
            <a:endParaRPr kumimoji="1" lang="ja-JP" altLang="en-US" sz="2400" b="0" dirty="0">
              <a:solidFill>
                <a:schemeClr val="tx1"/>
              </a:solidFill>
              <a:latin typeface="AR P丸ゴシック体M" pitchFamily="50" charset="-128"/>
              <a:ea typeface="AR P丸ゴシック体M" pitchFamily="50" charset="-128"/>
            </a:endParaRPr>
          </a:p>
        </p:txBody>
      </p:sp>
      <p:sp>
        <p:nvSpPr>
          <p:cNvPr id="3" name="サブタイトル 2"/>
          <p:cNvSpPr>
            <a:spLocks noGrp="1"/>
          </p:cNvSpPr>
          <p:nvPr>
            <p:ph type="subTitle" idx="1"/>
          </p:nvPr>
        </p:nvSpPr>
        <p:spPr>
          <a:xfrm>
            <a:off x="2843808" y="4581128"/>
            <a:ext cx="4968552" cy="1512168"/>
          </a:xfrm>
        </p:spPr>
        <p:txBody>
          <a:bodyPr>
            <a:normAutofit/>
          </a:bodyPr>
          <a:lstStyle/>
          <a:p>
            <a:endParaRPr kumimoji="1" lang="en-US" altLang="ja-JP" dirty="0" smtClean="0"/>
          </a:p>
          <a:p>
            <a:pPr algn="r"/>
            <a:r>
              <a:rPr kumimoji="1" lang="ja-JP" altLang="en-US" sz="1400" b="0" dirty="0" smtClean="0">
                <a:solidFill>
                  <a:schemeClr val="tx1"/>
                </a:solidFill>
                <a:latin typeface="ＭＳ Ｐ明朝" pitchFamily="18" charset="-128"/>
                <a:ea typeface="ＭＳ Ｐ明朝" pitchFamily="18" charset="-128"/>
              </a:rPr>
              <a:t>２０１０．１０．７</a:t>
            </a:r>
            <a:endParaRPr kumimoji="1" lang="en-US" altLang="ja-JP" sz="1400" b="0" dirty="0" smtClean="0">
              <a:solidFill>
                <a:schemeClr val="tx1"/>
              </a:solidFill>
              <a:latin typeface="ＭＳ Ｐ明朝" pitchFamily="18" charset="-128"/>
              <a:ea typeface="ＭＳ Ｐ明朝" pitchFamily="18" charset="-128"/>
            </a:endParaRPr>
          </a:p>
          <a:p>
            <a:pPr algn="r"/>
            <a:r>
              <a:rPr lang="ja-JP" altLang="en-US" sz="1400" dirty="0" smtClean="0">
                <a:solidFill>
                  <a:schemeClr val="tx1"/>
                </a:solidFill>
                <a:latin typeface="ＭＳ Ｐ明朝" pitchFamily="18" charset="-128"/>
                <a:ea typeface="ＭＳ Ｐ明朝" pitchFamily="18" charset="-128"/>
              </a:rPr>
              <a:t>特定非営利法人・</a:t>
            </a:r>
            <a:r>
              <a:rPr kumimoji="1" lang="ja-JP" altLang="en-US" sz="1400" b="0" dirty="0" smtClean="0">
                <a:solidFill>
                  <a:schemeClr val="tx1"/>
                </a:solidFill>
                <a:latin typeface="ＭＳ Ｐ明朝" pitchFamily="18" charset="-128"/>
                <a:ea typeface="ＭＳ Ｐ明朝" pitchFamily="18" charset="-128"/>
              </a:rPr>
              <a:t>建設政策研究所　研究</a:t>
            </a:r>
            <a:r>
              <a:rPr lang="ja-JP" altLang="en-US" sz="1400" dirty="0" smtClean="0">
                <a:solidFill>
                  <a:schemeClr val="tx1"/>
                </a:solidFill>
                <a:latin typeface="ＭＳ Ｐ明朝" pitchFamily="18" charset="-128"/>
                <a:ea typeface="ＭＳ Ｐ明朝" pitchFamily="18" charset="-128"/>
              </a:rPr>
              <a:t>員　佐藤陵一</a:t>
            </a:r>
            <a:r>
              <a:rPr kumimoji="1" lang="ja-JP" altLang="en-US" sz="1400" b="0" dirty="0" smtClean="0">
                <a:solidFill>
                  <a:schemeClr val="tx1"/>
                </a:solidFill>
                <a:latin typeface="ＭＳ Ｐ明朝" pitchFamily="18" charset="-128"/>
                <a:ea typeface="ＭＳ Ｐ明朝" pitchFamily="18" charset="-128"/>
              </a:rPr>
              <a:t>　</a:t>
            </a:r>
            <a:endParaRPr kumimoji="1" lang="en-US" altLang="ja-JP" sz="1400" b="0" dirty="0" smtClean="0">
              <a:solidFill>
                <a:schemeClr val="tx1"/>
              </a:solidFill>
              <a:latin typeface="ＭＳ Ｐ明朝" pitchFamily="18" charset="-128"/>
              <a:ea typeface="ＭＳ Ｐ明朝" pitchFamily="18" charset="-128"/>
            </a:endParaRPr>
          </a:p>
          <a:p>
            <a:pPr algn="r"/>
            <a:r>
              <a:rPr kumimoji="1" lang="ja-JP" altLang="en-US" sz="1400" b="0" dirty="0" smtClean="0">
                <a:solidFill>
                  <a:schemeClr val="tx1"/>
                </a:solidFill>
                <a:latin typeface="ＭＳ Ｐ明朝" pitchFamily="18" charset="-128"/>
                <a:ea typeface="ＭＳ Ｐ明朝" pitchFamily="18" charset="-128"/>
              </a:rPr>
              <a:t>　</a:t>
            </a:r>
            <a:endParaRPr kumimoji="1" lang="ja-JP" altLang="en-US" sz="1400" b="0" dirty="0">
              <a:solidFill>
                <a:schemeClr val="tx1"/>
              </a:solidFill>
              <a:latin typeface="ＭＳ Ｐ明朝" pitchFamily="18" charset="-128"/>
              <a:ea typeface="ＭＳ Ｐ明朝" pitchFamily="18" charset="-128"/>
            </a:endParaRPr>
          </a:p>
        </p:txBody>
      </p:sp>
      <p:pic>
        <p:nvPicPr>
          <p:cNvPr id="5" name="Picture 2" descr="C:\Users\佐藤陵一\Pictures\MP Navigator EX\2010_10_04\IMG_0003.jpg"/>
          <p:cNvPicPr>
            <a:picLocks noChangeAspect="1" noChangeArrowheads="1"/>
          </p:cNvPicPr>
          <p:nvPr/>
        </p:nvPicPr>
        <p:blipFill>
          <a:blip r:embed="rId2" cstate="print"/>
          <a:srcRect/>
          <a:stretch>
            <a:fillRect/>
          </a:stretch>
        </p:blipFill>
        <p:spPr bwMode="auto">
          <a:xfrm>
            <a:off x="611560" y="1844824"/>
            <a:ext cx="3968057" cy="2856061"/>
          </a:xfrm>
          <a:prstGeom prst="rect">
            <a:avLst/>
          </a:prstGeom>
          <a:noFill/>
          <a:ln w="3175">
            <a:solidFill>
              <a:schemeClr val="tx2"/>
            </a:solidFill>
          </a:ln>
        </p:spPr>
      </p:pic>
      <p:pic>
        <p:nvPicPr>
          <p:cNvPr id="1027" name="Picture 3" descr="C:\Users\佐藤陵一\Pictures\MP Navigator EX\2010_10_04\IMG_0004.jpg"/>
          <p:cNvPicPr>
            <a:picLocks noChangeAspect="1" noChangeArrowheads="1"/>
          </p:cNvPicPr>
          <p:nvPr/>
        </p:nvPicPr>
        <p:blipFill>
          <a:blip r:embed="rId3" cstate="print"/>
          <a:srcRect/>
          <a:stretch>
            <a:fillRect/>
          </a:stretch>
        </p:blipFill>
        <p:spPr bwMode="auto">
          <a:xfrm>
            <a:off x="4644008" y="1844824"/>
            <a:ext cx="3896893" cy="2880320"/>
          </a:xfrm>
          <a:prstGeom prst="rect">
            <a:avLst/>
          </a:prstGeom>
          <a:noFill/>
          <a:ln w="3175">
            <a:solidFill>
              <a:schemeClr val="tx1"/>
            </a:solidFill>
          </a:ln>
        </p:spPr>
      </p:pic>
      <p:sp>
        <p:nvSpPr>
          <p:cNvPr id="4" name="角丸四角形 3"/>
          <p:cNvSpPr/>
          <p:nvPr/>
        </p:nvSpPr>
        <p:spPr>
          <a:xfrm>
            <a:off x="1331640" y="692696"/>
            <a:ext cx="6480720" cy="936104"/>
          </a:xfrm>
          <a:prstGeom prst="round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dirty="0" smtClean="0">
              <a:solidFill>
                <a:schemeClr val="tx1"/>
              </a:solidFill>
              <a:latin typeface="AR P丸ゴシック体M" pitchFamily="50" charset="-128"/>
              <a:ea typeface="AR P丸ゴシック体M" pitchFamily="50" charset="-128"/>
            </a:endParaRPr>
          </a:p>
          <a:p>
            <a:pPr algn="ctr"/>
            <a:endParaRPr lang="en-US" altLang="ja-JP" sz="2400" dirty="0" smtClean="0">
              <a:solidFill>
                <a:schemeClr val="tx1"/>
              </a:solidFill>
              <a:latin typeface="AR P丸ゴシック体M" pitchFamily="50" charset="-128"/>
              <a:ea typeface="AR P丸ゴシック体M" pitchFamily="50" charset="-128"/>
            </a:endParaRPr>
          </a:p>
          <a:p>
            <a:pPr algn="ctr"/>
            <a:endParaRPr lang="en-US" altLang="ja-JP" sz="2400" dirty="0" smtClean="0">
              <a:solidFill>
                <a:schemeClr val="tx1"/>
              </a:solidFill>
              <a:latin typeface="AR P丸ゴシック体M" pitchFamily="50" charset="-128"/>
              <a:ea typeface="AR P丸ゴシック体M" pitchFamily="50" charset="-128"/>
            </a:endParaRPr>
          </a:p>
          <a:p>
            <a:pPr algn="ctr"/>
            <a:endParaRPr lang="en-US" altLang="ja-JP" sz="2400" dirty="0" smtClean="0">
              <a:solidFill>
                <a:schemeClr val="tx1"/>
              </a:solidFill>
              <a:latin typeface="AR P丸ゴシック体M" pitchFamily="50" charset="-128"/>
              <a:ea typeface="AR P丸ゴシック体M" pitchFamily="50" charset="-128"/>
            </a:endParaRPr>
          </a:p>
          <a:p>
            <a:pPr algn="ctr"/>
            <a:r>
              <a:rPr lang="ja-JP" altLang="en-US" sz="2400" b="1" dirty="0" smtClean="0">
                <a:solidFill>
                  <a:schemeClr val="bg1"/>
                </a:solidFill>
                <a:latin typeface="ＭＳ Ｐ明朝" pitchFamily="18" charset="-128"/>
                <a:ea typeface="ＭＳ Ｐ明朝" pitchFamily="18" charset="-128"/>
              </a:rPr>
              <a:t>北海道にとって季節労働</a:t>
            </a:r>
            <a:r>
              <a:rPr lang="en-US" altLang="ja-JP" sz="2400" b="1" dirty="0" smtClean="0">
                <a:solidFill>
                  <a:schemeClr val="bg1"/>
                </a:solidFill>
                <a:latin typeface="ＭＳ Ｐ明朝" pitchFamily="18" charset="-128"/>
                <a:ea typeface="ＭＳ Ｐ明朝" pitchFamily="18" charset="-128"/>
              </a:rPr>
              <a:t>(</a:t>
            </a:r>
            <a:r>
              <a:rPr lang="ja-JP" altLang="en-US" sz="2400" b="1" dirty="0" smtClean="0">
                <a:solidFill>
                  <a:schemeClr val="bg1"/>
                </a:solidFill>
                <a:latin typeface="ＭＳ Ｐ明朝" pitchFamily="18" charset="-128"/>
                <a:ea typeface="ＭＳ Ｐ明朝" pitchFamily="18" charset="-128"/>
              </a:rPr>
              <a:t>者</a:t>
            </a:r>
            <a:r>
              <a:rPr lang="en-US" altLang="ja-JP" sz="2400" b="1" dirty="0" smtClean="0">
                <a:solidFill>
                  <a:schemeClr val="bg1"/>
                </a:solidFill>
                <a:latin typeface="ＭＳ Ｐ明朝" pitchFamily="18" charset="-128"/>
                <a:ea typeface="ＭＳ Ｐ明朝" pitchFamily="18" charset="-128"/>
              </a:rPr>
              <a:t>)</a:t>
            </a:r>
            <a:r>
              <a:rPr lang="ja-JP" altLang="en-US" sz="2400" b="1" dirty="0" smtClean="0">
                <a:solidFill>
                  <a:schemeClr val="bg1"/>
                </a:solidFill>
                <a:latin typeface="ＭＳ Ｐ明朝" pitchFamily="18" charset="-128"/>
                <a:ea typeface="ＭＳ Ｐ明朝" pitchFamily="18" charset="-128"/>
              </a:rPr>
              <a:t>問題とは何か</a:t>
            </a:r>
            <a:endParaRPr lang="en-US" altLang="ja-JP" sz="2400" b="1" dirty="0" smtClean="0">
              <a:solidFill>
                <a:schemeClr val="bg1"/>
              </a:solidFill>
              <a:latin typeface="ＭＳ Ｐ明朝" pitchFamily="18" charset="-128"/>
              <a:ea typeface="ＭＳ Ｐ明朝" pitchFamily="18" charset="-128"/>
            </a:endParaRPr>
          </a:p>
          <a:p>
            <a:pPr algn="ctr"/>
            <a:endParaRPr lang="en-US" altLang="ja-JP" sz="2400" dirty="0" smtClean="0">
              <a:solidFill>
                <a:schemeClr val="tx1"/>
              </a:solidFill>
              <a:latin typeface="AR P丸ゴシック体M" pitchFamily="50" charset="-128"/>
              <a:ea typeface="AR P丸ゴシック体M" pitchFamily="50" charset="-128"/>
            </a:endParaRPr>
          </a:p>
          <a:p>
            <a:pPr algn="ctr"/>
            <a:endParaRPr lang="en-US" altLang="ja-JP" sz="2400" dirty="0" smtClean="0">
              <a:solidFill>
                <a:schemeClr val="tx1"/>
              </a:solidFill>
              <a:latin typeface="AR P丸ゴシック体M" pitchFamily="50" charset="-128"/>
              <a:ea typeface="AR P丸ゴシック体M" pitchFamily="50" charset="-128"/>
            </a:endParaRPr>
          </a:p>
          <a:p>
            <a:pPr algn="ctr"/>
            <a:endParaRPr lang="ja-JP" altLang="en-US" sz="2400" dirty="0" smtClean="0">
              <a:solidFill>
                <a:schemeClr val="tx1"/>
              </a:solidFill>
              <a:latin typeface="AR P丸ゴシック体M" pitchFamily="50" charset="-128"/>
              <a:ea typeface="AR P丸ゴシック体M" pitchFamily="50" charset="-128"/>
            </a:endParaRPr>
          </a:p>
          <a:p>
            <a:pPr algn="ct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7467600" cy="576064"/>
          </a:xfrm>
        </p:spPr>
        <p:txBody>
          <a:bodyPr>
            <a:normAutofit/>
          </a:bodyPr>
          <a:lstStyle/>
          <a:p>
            <a:r>
              <a:rPr lang="ja-JP" altLang="en-US" sz="2000" dirty="0" smtClean="0">
                <a:solidFill>
                  <a:schemeClr val="tx1"/>
                </a:solidFill>
                <a:effectLst/>
                <a:latin typeface="ＭＳ Ｐ明朝" pitchFamily="18" charset="-128"/>
                <a:ea typeface="ＭＳ Ｐ明朝" pitchFamily="18" charset="-128"/>
              </a:rPr>
              <a:t>季節労働</a:t>
            </a:r>
            <a:r>
              <a:rPr lang="en-US" altLang="ja-JP" sz="2000" dirty="0" smtClean="0">
                <a:solidFill>
                  <a:schemeClr val="tx1"/>
                </a:solidFill>
                <a:effectLst/>
                <a:latin typeface="ＭＳ Ｐ明朝" pitchFamily="18" charset="-128"/>
                <a:ea typeface="ＭＳ Ｐ明朝" pitchFamily="18" charset="-128"/>
              </a:rPr>
              <a:t>(</a:t>
            </a:r>
            <a:r>
              <a:rPr lang="ja-JP" altLang="en-US" sz="2000" dirty="0" smtClean="0">
                <a:solidFill>
                  <a:schemeClr val="tx1"/>
                </a:solidFill>
                <a:effectLst/>
                <a:latin typeface="ＭＳ Ｐ明朝" pitchFamily="18" charset="-128"/>
                <a:ea typeface="ＭＳ Ｐ明朝" pitchFamily="18" charset="-128"/>
              </a:rPr>
              <a:t>者</a:t>
            </a:r>
            <a:r>
              <a:rPr lang="en-US" altLang="ja-JP" sz="2000" dirty="0" smtClean="0">
                <a:solidFill>
                  <a:schemeClr val="tx1"/>
                </a:solidFill>
                <a:effectLst/>
                <a:latin typeface="ＭＳ Ｐ明朝" pitchFamily="18" charset="-128"/>
                <a:ea typeface="ＭＳ Ｐ明朝" pitchFamily="18" charset="-128"/>
              </a:rPr>
              <a:t>)</a:t>
            </a:r>
            <a:r>
              <a:rPr lang="ja-JP" altLang="en-US" sz="2000" dirty="0" smtClean="0">
                <a:solidFill>
                  <a:schemeClr val="tx1"/>
                </a:solidFill>
                <a:effectLst/>
                <a:latin typeface="ＭＳ Ｐ明朝" pitchFamily="18" charset="-128"/>
                <a:ea typeface="ＭＳ Ｐ明朝" pitchFamily="18" charset="-128"/>
              </a:rPr>
              <a:t>の理解を深めるために３つの角度から考える</a:t>
            </a:r>
            <a:endParaRPr kumimoji="1" lang="ja-JP" altLang="en-US" sz="2000" dirty="0">
              <a:solidFill>
                <a:schemeClr val="tx1"/>
              </a:solidFill>
              <a:effectLst/>
              <a:latin typeface="ＭＳ Ｐ明朝" pitchFamily="18" charset="-128"/>
              <a:ea typeface="ＭＳ Ｐ明朝" pitchFamily="18" charset="-128"/>
            </a:endParaRPr>
          </a:p>
        </p:txBody>
      </p:sp>
      <p:sp>
        <p:nvSpPr>
          <p:cNvPr id="3" name="コンテンツ プレースホルダ 2"/>
          <p:cNvSpPr>
            <a:spLocks noGrp="1"/>
          </p:cNvSpPr>
          <p:nvPr>
            <p:ph idx="1"/>
          </p:nvPr>
        </p:nvSpPr>
        <p:spPr>
          <a:xfrm>
            <a:off x="457200" y="1052736"/>
            <a:ext cx="8363272" cy="5328592"/>
          </a:xfrm>
        </p:spPr>
        <p:txBody>
          <a:bodyPr>
            <a:normAutofit/>
          </a:bodyPr>
          <a:lstStyle/>
          <a:p>
            <a:pPr>
              <a:buNone/>
            </a:pPr>
            <a:endParaRPr kumimoji="1" lang="en-US" altLang="ja-JP" sz="1600" dirty="0" smtClean="0">
              <a:latin typeface="AR P丸ゴシック体M" pitchFamily="50" charset="-128"/>
              <a:ea typeface="AR P丸ゴシック体M" pitchFamily="50" charset="-128"/>
            </a:endParaRPr>
          </a:p>
          <a:p>
            <a:pPr>
              <a:buNone/>
            </a:pPr>
            <a:r>
              <a:rPr kumimoji="1" lang="ja-JP" altLang="en-US" sz="1600" dirty="0" smtClean="0">
                <a:latin typeface="ＭＳ Ｐ明朝" pitchFamily="18" charset="-128"/>
                <a:ea typeface="ＭＳ Ｐ明朝" pitchFamily="18" charset="-128"/>
              </a:rPr>
              <a:t>第</a:t>
            </a:r>
            <a:r>
              <a:rPr kumimoji="1" lang="en-US" altLang="ja-JP" sz="1600" dirty="0" smtClean="0">
                <a:latin typeface="ＭＳ Ｐ明朝" pitchFamily="18" charset="-128"/>
                <a:ea typeface="ＭＳ Ｐ明朝" pitchFamily="18" charset="-128"/>
              </a:rPr>
              <a:t>1</a:t>
            </a:r>
            <a:r>
              <a:rPr kumimoji="1" lang="ja-JP" altLang="en-US" sz="1600" dirty="0" smtClean="0">
                <a:latin typeface="ＭＳ Ｐ明朝" pitchFamily="18" charset="-128"/>
                <a:ea typeface="ＭＳ Ｐ明朝" pitchFamily="18" charset="-128"/>
              </a:rPr>
              <a:t>　季節労働</a:t>
            </a:r>
            <a:r>
              <a:rPr kumimoji="1" lang="en-US" altLang="ja-JP" sz="1600" dirty="0" smtClean="0">
                <a:latin typeface="ＭＳ Ｐ明朝" pitchFamily="18" charset="-128"/>
                <a:ea typeface="ＭＳ Ｐ明朝" pitchFamily="18" charset="-128"/>
              </a:rPr>
              <a:t>(</a:t>
            </a:r>
            <a:r>
              <a:rPr kumimoji="1" lang="ja-JP" altLang="en-US" sz="1600" dirty="0" smtClean="0">
                <a:latin typeface="ＭＳ Ｐ明朝" pitchFamily="18" charset="-128"/>
                <a:ea typeface="ＭＳ Ｐ明朝" pitchFamily="18" charset="-128"/>
              </a:rPr>
              <a:t>者</a:t>
            </a:r>
            <a:r>
              <a:rPr kumimoji="1" lang="en-US" altLang="ja-JP" sz="1600" dirty="0" smtClean="0">
                <a:latin typeface="ＭＳ Ｐ明朝" pitchFamily="18" charset="-128"/>
                <a:ea typeface="ＭＳ Ｐ明朝" pitchFamily="18" charset="-128"/>
              </a:rPr>
              <a:t>)</a:t>
            </a:r>
            <a:r>
              <a:rPr kumimoji="1" lang="ja-JP" altLang="en-US" sz="1600" dirty="0" smtClean="0">
                <a:latin typeface="ＭＳ Ｐ明朝" pitchFamily="18" charset="-128"/>
                <a:ea typeface="ＭＳ Ｐ明朝" pitchFamily="18" charset="-128"/>
              </a:rPr>
              <a:t>問題は北海道においては「古くて新しい」問題である。季節的に働き、しかも不安定・劣悪な労働が大量に存在するのは、北海道</a:t>
            </a:r>
            <a:r>
              <a:rPr lang="ja-JP" altLang="en-US" sz="1600" dirty="0" smtClean="0">
                <a:latin typeface="ＭＳ Ｐ明朝" pitchFamily="18" charset="-128"/>
                <a:ea typeface="ＭＳ Ｐ明朝" pitchFamily="18" charset="-128"/>
              </a:rPr>
              <a:t>開発</a:t>
            </a:r>
            <a:r>
              <a:rPr kumimoji="1" lang="ja-JP" altLang="en-US" sz="1600" dirty="0" smtClean="0">
                <a:latin typeface="ＭＳ Ｐ明朝" pitchFamily="18" charset="-128"/>
                <a:ea typeface="ＭＳ Ｐ明朝" pitchFamily="18" charset="-128"/>
              </a:rPr>
              <a:t>の歴史、産業のあり方に由来している。明治以来、どんな季節労働が行われてきたのか、その実態を見ておく。</a:t>
            </a:r>
            <a:endParaRPr kumimoji="1" lang="en-US" altLang="ja-JP" sz="1600" dirty="0" smtClean="0">
              <a:latin typeface="ＭＳ Ｐ明朝" pitchFamily="18" charset="-128"/>
              <a:ea typeface="ＭＳ Ｐ明朝" pitchFamily="18" charset="-128"/>
            </a:endParaRPr>
          </a:p>
          <a:p>
            <a:pPr>
              <a:buNone/>
            </a:pPr>
            <a:endParaRPr lang="en-US" altLang="ja-JP" sz="1600" dirty="0" smtClean="0">
              <a:latin typeface="AR P丸ゴシック体M" pitchFamily="50" charset="-128"/>
              <a:ea typeface="AR P丸ゴシック体M" pitchFamily="50" charset="-128"/>
            </a:endParaRPr>
          </a:p>
          <a:p>
            <a:pPr>
              <a:spcBef>
                <a:spcPts val="0"/>
              </a:spcBef>
              <a:buNone/>
            </a:pPr>
            <a:endParaRPr lang="en-US" altLang="ja-JP" sz="1600" dirty="0" smtClean="0">
              <a:latin typeface="AR P丸ゴシック体M" pitchFamily="50" charset="-128"/>
              <a:ea typeface="AR P丸ゴシック体M" pitchFamily="50" charset="-128"/>
            </a:endParaRPr>
          </a:p>
          <a:p>
            <a:pPr>
              <a:spcBef>
                <a:spcPts val="0"/>
              </a:spcBef>
              <a:buNone/>
            </a:pPr>
            <a:r>
              <a:rPr lang="ja-JP" altLang="en-US" sz="1600" dirty="0" smtClean="0">
                <a:latin typeface="ＭＳ Ｐ明朝" pitchFamily="18" charset="-128"/>
                <a:ea typeface="ＭＳ Ｐ明朝" pitchFamily="18" charset="-128"/>
              </a:rPr>
              <a:t>第</a:t>
            </a:r>
            <a:r>
              <a:rPr lang="en-US" altLang="ja-JP" sz="1600" dirty="0" smtClean="0">
                <a:latin typeface="ＭＳ Ｐ明朝" pitchFamily="18" charset="-128"/>
                <a:ea typeface="ＭＳ Ｐ明朝" pitchFamily="18" charset="-128"/>
              </a:rPr>
              <a:t>2</a:t>
            </a:r>
            <a:r>
              <a:rPr lang="ja-JP" altLang="en-US" sz="1600" dirty="0" smtClean="0">
                <a:latin typeface="ＭＳ Ｐ明朝" pitchFamily="18" charset="-128"/>
                <a:ea typeface="ＭＳ Ｐ明朝" pitchFamily="18" charset="-128"/>
              </a:rPr>
              <a:t>　ここで問題にするのは、「世間の常識的な理解」の季節労働</a:t>
            </a:r>
            <a:r>
              <a:rPr lang="en-US" altLang="ja-JP" sz="1600" dirty="0" smtClean="0">
                <a:latin typeface="ＭＳ Ｐ明朝" pitchFamily="18" charset="-128"/>
                <a:ea typeface="ＭＳ Ｐ明朝" pitchFamily="18" charset="-128"/>
              </a:rPr>
              <a:t>(</a:t>
            </a:r>
            <a:r>
              <a:rPr lang="ja-JP" altLang="en-US" sz="1600" dirty="0" smtClean="0">
                <a:latin typeface="ＭＳ Ｐ明朝" pitchFamily="18" charset="-128"/>
                <a:ea typeface="ＭＳ Ｐ明朝" pitchFamily="18" charset="-128"/>
              </a:rPr>
              <a:t>者</a:t>
            </a:r>
            <a:r>
              <a:rPr lang="en-US" altLang="ja-JP" sz="1600" dirty="0" smtClean="0">
                <a:latin typeface="ＭＳ Ｐ明朝" pitchFamily="18" charset="-128"/>
                <a:ea typeface="ＭＳ Ｐ明朝" pitchFamily="18" charset="-128"/>
              </a:rPr>
              <a:t>)</a:t>
            </a:r>
            <a:r>
              <a:rPr lang="ja-JP" altLang="en-US" sz="1600" dirty="0" smtClean="0">
                <a:latin typeface="ＭＳ Ｐ明朝" pitchFamily="18" charset="-128"/>
                <a:ea typeface="ＭＳ Ｐ明朝" pitchFamily="18" charset="-128"/>
              </a:rPr>
              <a:t>ではない。その中心は建設業に従事する「専業労働者」であり、高度経済成長にともなって政策的に「つくりだされた」労働者のことである。自然現象ではなく、産業のあり方の結果なのである。</a:t>
            </a:r>
            <a:endParaRPr lang="en-US" altLang="ja-JP" sz="1600" dirty="0" smtClean="0">
              <a:latin typeface="ＭＳ Ｐ明朝" pitchFamily="18" charset="-128"/>
              <a:ea typeface="ＭＳ Ｐ明朝" pitchFamily="18" charset="-128"/>
            </a:endParaRPr>
          </a:p>
          <a:p>
            <a:pPr>
              <a:spcBef>
                <a:spcPts val="0"/>
              </a:spcBef>
              <a:buNone/>
            </a:pPr>
            <a:endParaRPr kumimoji="1" lang="en-US" altLang="ja-JP" sz="1600" dirty="0" smtClean="0">
              <a:latin typeface="AR P丸ゴシック体M" pitchFamily="50" charset="-128"/>
              <a:ea typeface="AR P丸ゴシック体M" pitchFamily="50" charset="-128"/>
            </a:endParaRPr>
          </a:p>
          <a:p>
            <a:pPr>
              <a:spcBef>
                <a:spcPts val="0"/>
              </a:spcBef>
              <a:buNone/>
            </a:pPr>
            <a:endParaRPr lang="en-US" altLang="ja-JP" sz="1600" dirty="0" smtClean="0">
              <a:latin typeface="AR P丸ゴシック体M" pitchFamily="50" charset="-128"/>
              <a:ea typeface="AR P丸ゴシック体M" pitchFamily="50" charset="-128"/>
            </a:endParaRPr>
          </a:p>
          <a:p>
            <a:pPr>
              <a:spcBef>
                <a:spcPts val="0"/>
              </a:spcBef>
              <a:buNone/>
            </a:pPr>
            <a:r>
              <a:rPr lang="ja-JP" altLang="en-US" sz="1600" dirty="0" smtClean="0">
                <a:latin typeface="ＭＳ Ｐ明朝" pitchFamily="18" charset="-128"/>
                <a:ea typeface="ＭＳ Ｐ明朝" pitchFamily="18" charset="-128"/>
              </a:rPr>
              <a:t>第</a:t>
            </a:r>
            <a:r>
              <a:rPr lang="en-US" altLang="ja-JP" sz="1600" dirty="0" smtClean="0">
                <a:latin typeface="ＭＳ Ｐ明朝" pitchFamily="18" charset="-128"/>
                <a:ea typeface="ＭＳ Ｐ明朝" pitchFamily="18" charset="-128"/>
              </a:rPr>
              <a:t>3</a:t>
            </a:r>
            <a:r>
              <a:rPr lang="ja-JP" altLang="en-US" sz="1600" dirty="0" smtClean="0">
                <a:latin typeface="ＭＳ Ｐ明朝" pitchFamily="18" charset="-128"/>
                <a:ea typeface="ＭＳ Ｐ明朝" pitchFamily="18" charset="-128"/>
              </a:rPr>
              <a:t>　季節労働</a:t>
            </a:r>
            <a:r>
              <a:rPr lang="en-US" altLang="ja-JP" sz="1600" dirty="0" smtClean="0">
                <a:latin typeface="ＭＳ Ｐ明朝" pitchFamily="18" charset="-128"/>
                <a:ea typeface="ＭＳ Ｐ明朝" pitchFamily="18" charset="-128"/>
              </a:rPr>
              <a:t>(</a:t>
            </a:r>
            <a:r>
              <a:rPr lang="ja-JP" altLang="en-US" sz="1600" dirty="0" smtClean="0">
                <a:latin typeface="ＭＳ Ｐ明朝" pitchFamily="18" charset="-128"/>
                <a:ea typeface="ＭＳ Ｐ明朝" pitchFamily="18" charset="-128"/>
              </a:rPr>
              <a:t>者</a:t>
            </a:r>
            <a:r>
              <a:rPr lang="en-US" altLang="ja-JP" sz="1600" dirty="0" smtClean="0">
                <a:latin typeface="ＭＳ Ｐ明朝" pitchFamily="18" charset="-128"/>
                <a:ea typeface="ＭＳ Ｐ明朝" pitchFamily="18" charset="-128"/>
              </a:rPr>
              <a:t>)</a:t>
            </a:r>
            <a:r>
              <a:rPr lang="ja-JP" altLang="en-US" sz="1600" dirty="0" smtClean="0">
                <a:latin typeface="ＭＳ Ｐ明朝" pitchFamily="18" charset="-128"/>
                <a:ea typeface="ＭＳ Ｐ明朝" pitchFamily="18" charset="-128"/>
              </a:rPr>
              <a:t>問題が北海道において社会問題化し、「道政の重要課題」</a:t>
            </a:r>
            <a:r>
              <a:rPr lang="en-US" altLang="ja-JP" sz="1600" dirty="0" smtClean="0">
                <a:latin typeface="ＭＳ Ｐ明朝" pitchFamily="18" charset="-128"/>
                <a:ea typeface="ＭＳ Ｐ明朝" pitchFamily="18" charset="-128"/>
              </a:rPr>
              <a:t>(</a:t>
            </a:r>
            <a:r>
              <a:rPr lang="ja-JP" altLang="en-US" sz="1600" dirty="0" smtClean="0">
                <a:latin typeface="ＭＳ Ｐ明朝" pitchFamily="18" charset="-128"/>
                <a:ea typeface="ＭＳ Ｐ明朝" pitchFamily="18" charset="-128"/>
              </a:rPr>
              <a:t>歴代の知事</a:t>
            </a:r>
            <a:r>
              <a:rPr lang="en-US" altLang="ja-JP" sz="1600" dirty="0" smtClean="0">
                <a:latin typeface="ＭＳ Ｐ明朝" pitchFamily="18" charset="-128"/>
                <a:ea typeface="ＭＳ Ｐ明朝" pitchFamily="18" charset="-128"/>
              </a:rPr>
              <a:t>)</a:t>
            </a:r>
            <a:r>
              <a:rPr lang="ja-JP" altLang="en-US" sz="1600" dirty="0" smtClean="0">
                <a:latin typeface="ＭＳ Ｐ明朝" pitchFamily="18" charset="-128"/>
                <a:ea typeface="ＭＳ Ｐ明朝" pitchFamily="18" charset="-128"/>
              </a:rPr>
              <a:t>となってきた要因を見ておく。</a:t>
            </a:r>
            <a:endParaRPr lang="en-US" altLang="ja-JP" sz="1600" dirty="0" smtClean="0">
              <a:latin typeface="ＭＳ Ｐ明朝" pitchFamily="18" charset="-128"/>
              <a:ea typeface="ＭＳ Ｐ明朝" pitchFamily="18" charset="-128"/>
            </a:endParaRPr>
          </a:p>
          <a:p>
            <a:pPr>
              <a:spcBef>
                <a:spcPts val="0"/>
              </a:spcBef>
              <a:buNone/>
            </a:pPr>
            <a:r>
              <a:rPr lang="ja-JP" altLang="en-US" sz="1600" dirty="0" smtClean="0">
                <a:latin typeface="ＭＳ Ｐ明朝" pitchFamily="18" charset="-128"/>
                <a:ea typeface="ＭＳ Ｐ明朝" pitchFamily="18" charset="-128"/>
              </a:rPr>
              <a:t>　①　雇用保険法の成立</a:t>
            </a:r>
            <a:r>
              <a:rPr lang="en-US" altLang="ja-JP" sz="1600" dirty="0" smtClean="0">
                <a:latin typeface="ＭＳ Ｐ明朝" pitchFamily="18" charset="-128"/>
                <a:ea typeface="ＭＳ Ｐ明朝" pitchFamily="18" charset="-128"/>
              </a:rPr>
              <a:t>(1974</a:t>
            </a:r>
            <a:r>
              <a:rPr lang="ja-JP" altLang="en-US" sz="1600" dirty="0" smtClean="0">
                <a:latin typeface="ＭＳ Ｐ明朝" pitchFamily="18" charset="-128"/>
                <a:ea typeface="ＭＳ Ｐ明朝" pitchFamily="18" charset="-128"/>
              </a:rPr>
              <a:t>年）－以来、季節労働者の冬季間の失業に対する「セーフティネット」（安全網</a:t>
            </a:r>
            <a:r>
              <a:rPr lang="en-US" altLang="ja-JP" sz="1600" dirty="0" smtClean="0">
                <a:latin typeface="ＭＳ Ｐ明朝" pitchFamily="18" charset="-128"/>
                <a:ea typeface="ＭＳ Ｐ明朝" pitchFamily="18" charset="-128"/>
              </a:rPr>
              <a:t>)</a:t>
            </a:r>
            <a:r>
              <a:rPr lang="ja-JP" altLang="en-US" sz="1600" dirty="0" smtClean="0">
                <a:latin typeface="ＭＳ Ｐ明朝" pitchFamily="18" charset="-128"/>
                <a:ea typeface="ＭＳ Ｐ明朝" pitchFamily="18" charset="-128"/>
              </a:rPr>
              <a:t>のあり方が問われ続けていること。</a:t>
            </a:r>
            <a:endParaRPr lang="en-US" altLang="ja-JP" sz="1600" dirty="0" smtClean="0">
              <a:latin typeface="ＭＳ Ｐ明朝" pitchFamily="18" charset="-128"/>
              <a:ea typeface="ＭＳ Ｐ明朝" pitchFamily="18" charset="-128"/>
            </a:endParaRPr>
          </a:p>
          <a:p>
            <a:pPr>
              <a:spcBef>
                <a:spcPts val="0"/>
              </a:spcBef>
              <a:buNone/>
            </a:pPr>
            <a:r>
              <a:rPr kumimoji="1" lang="ja-JP" altLang="en-US" sz="1600" dirty="0" smtClean="0">
                <a:latin typeface="ＭＳ Ｐ明朝" pitchFamily="18" charset="-128"/>
                <a:ea typeface="ＭＳ Ｐ明朝" pitchFamily="18" charset="-128"/>
              </a:rPr>
              <a:t>　②　</a:t>
            </a:r>
            <a:r>
              <a:rPr lang="ja-JP" altLang="en-US" sz="1600" dirty="0" smtClean="0">
                <a:latin typeface="ＭＳ Ｐ明朝" pitchFamily="18" charset="-128"/>
                <a:ea typeface="ＭＳ Ｐ明朝" pitchFamily="18" charset="-128"/>
              </a:rPr>
              <a:t>公共事業が激減し、建設業の疲弊が続き、事態は深刻化していること。</a:t>
            </a:r>
            <a:endParaRPr lang="en-US" altLang="ja-JP" sz="1600" dirty="0" smtClean="0">
              <a:latin typeface="ＭＳ Ｐ明朝" pitchFamily="18" charset="-128"/>
              <a:ea typeface="ＭＳ Ｐ明朝" pitchFamily="18" charset="-128"/>
            </a:endParaRPr>
          </a:p>
          <a:p>
            <a:pPr>
              <a:spcBef>
                <a:spcPts val="0"/>
              </a:spcBef>
              <a:buNone/>
            </a:pPr>
            <a:r>
              <a:rPr kumimoji="1" lang="ja-JP" altLang="en-US" sz="1600" dirty="0" smtClean="0">
                <a:latin typeface="ＭＳ Ｐ明朝" pitchFamily="18" charset="-128"/>
                <a:ea typeface="ＭＳ Ｐ明朝" pitchFamily="18" charset="-128"/>
              </a:rPr>
              <a:t>　③　季節労働者が、労働運動と結びつき前進したが、再構築が求められていること。</a:t>
            </a:r>
            <a:endParaRPr kumimoji="1" lang="en-US" altLang="ja-JP" sz="1600" dirty="0" smtClean="0">
              <a:latin typeface="ＭＳ Ｐ明朝" pitchFamily="18" charset="-128"/>
              <a:ea typeface="ＭＳ Ｐ明朝" pitchFamily="18" charset="-128"/>
            </a:endParaRPr>
          </a:p>
          <a:p>
            <a:pPr>
              <a:spcBef>
                <a:spcPts val="0"/>
              </a:spcBef>
              <a:buNone/>
            </a:pPr>
            <a:r>
              <a:rPr lang="ja-JP" altLang="en-US" sz="1600" dirty="0" smtClean="0">
                <a:latin typeface="ＭＳ Ｐ明朝" pitchFamily="18" charset="-128"/>
                <a:ea typeface="ＭＳ Ｐ明朝" pitchFamily="18" charset="-128"/>
              </a:rPr>
              <a:t>　④　現在、全国に「派遣村」が広がり、みんなが「ワーキングプワ」（働く貧困層）になり、　</a:t>
            </a:r>
            <a:endParaRPr lang="en-US" altLang="ja-JP" sz="1600" dirty="0" smtClean="0">
              <a:latin typeface="ＭＳ Ｐ明朝" pitchFamily="18" charset="-128"/>
              <a:ea typeface="ＭＳ Ｐ明朝" pitchFamily="18" charset="-128"/>
            </a:endParaRPr>
          </a:p>
          <a:p>
            <a:pPr>
              <a:spcBef>
                <a:spcPts val="0"/>
              </a:spcBef>
              <a:buNone/>
            </a:pPr>
            <a:r>
              <a:rPr lang="ja-JP" altLang="en-US" sz="1600" dirty="0" smtClean="0">
                <a:latin typeface="ＭＳ Ｐ明朝" pitchFamily="18" charset="-128"/>
                <a:ea typeface="ＭＳ Ｐ明朝" pitchFamily="18" charset="-128"/>
              </a:rPr>
              <a:t>　　失業問題は季節労働者に限らず、大問題になっていること。</a:t>
            </a:r>
            <a:endParaRPr kumimoji="1" lang="ja-JP" altLang="en-US" sz="1600" dirty="0">
              <a:latin typeface="ＭＳ Ｐ明朝" pitchFamily="18" charset="-128"/>
              <a:ea typeface="ＭＳ Ｐ明朝" pitchFamily="18" charset="-128"/>
            </a:endParaRPr>
          </a:p>
        </p:txBody>
      </p:sp>
      <p:sp>
        <p:nvSpPr>
          <p:cNvPr id="4" name="正方形/長方形 3"/>
          <p:cNvSpPr/>
          <p:nvPr/>
        </p:nvSpPr>
        <p:spPr>
          <a:xfrm>
            <a:off x="467544" y="1196752"/>
            <a:ext cx="8280920" cy="1152128"/>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67544" y="2564904"/>
            <a:ext cx="8280920" cy="108012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67544" y="3789040"/>
            <a:ext cx="8280920" cy="2376264"/>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 7"/>
          <p:cNvSpPr>
            <a:spLocks noGrp="1"/>
          </p:cNvSpPr>
          <p:nvPr>
            <p:ph type="sldNum" sz="quarter" idx="12"/>
          </p:nvPr>
        </p:nvSpPr>
        <p:spPr/>
        <p:txBody>
          <a:bodyPr/>
          <a:lstStyle/>
          <a:p>
            <a:fld id="{D2D8002D-B5B0-4BAC-B1F6-782DDCCE6D9C}" type="slidenum">
              <a:rPr kumimoji="1" lang="ja-JP" altLang="en-US" smtClean="0"/>
              <a:pPr/>
              <a:t>3</a:t>
            </a:fld>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7931224" cy="940966"/>
          </a:xfrm>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4" name="角丸四角形 3"/>
          <p:cNvSpPr/>
          <p:nvPr/>
        </p:nvSpPr>
        <p:spPr>
          <a:xfrm>
            <a:off x="539552" y="548680"/>
            <a:ext cx="8064896" cy="864096"/>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bg1"/>
                </a:solidFill>
                <a:latin typeface="ＭＳ Ｐ明朝" pitchFamily="18" charset="-128"/>
                <a:ea typeface="ＭＳ Ｐ明朝" pitchFamily="18" charset="-128"/>
              </a:rPr>
              <a:t>季節労働は明治以来、自然に左右され過酷な労働条件が多かったが、「土のにおいや海の香りが漂う牧歌的な側面」をはらむ生産体系だった。</a:t>
            </a:r>
            <a:endParaRPr kumimoji="1" lang="ja-JP" altLang="en-US" dirty="0">
              <a:solidFill>
                <a:schemeClr val="bg1"/>
              </a:solidFill>
              <a:latin typeface="ＭＳ Ｐ明朝" pitchFamily="18" charset="-128"/>
              <a:ea typeface="ＭＳ Ｐ明朝" pitchFamily="18" charset="-128"/>
            </a:endParaRPr>
          </a:p>
        </p:txBody>
      </p:sp>
      <p:sp>
        <p:nvSpPr>
          <p:cNvPr id="5" name="正方形/長方形 4"/>
          <p:cNvSpPr/>
          <p:nvPr/>
        </p:nvSpPr>
        <p:spPr>
          <a:xfrm>
            <a:off x="539552" y="1988840"/>
            <a:ext cx="3960440" cy="446449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AR P丸ゴシック体M" pitchFamily="50" charset="-128"/>
                <a:ea typeface="AR P丸ゴシック体M" pitchFamily="50" charset="-128"/>
              </a:rPr>
              <a:t>  </a:t>
            </a:r>
            <a:r>
              <a:rPr lang="ja-JP" altLang="en-US" sz="1200" dirty="0" smtClean="0">
                <a:solidFill>
                  <a:schemeClr val="tx1"/>
                </a:solidFill>
                <a:latin typeface="ＭＳ Ｐ明朝" pitchFamily="18" charset="-128"/>
                <a:ea typeface="ＭＳ Ｐ明朝" pitchFamily="18" charset="-128"/>
              </a:rPr>
              <a:t>北海道は「内国植民地」だった</a:t>
            </a:r>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rgbClr val="FF0000"/>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rPr>
              <a:t>囚人労働、屯田兵、タコ部屋労働など半封建的、強制労働が行われた。「地租改正」で土地を失った農民が移民してきた。</a:t>
            </a:r>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AR P丸ゴシック体M" pitchFamily="50" charset="-128"/>
              <a:ea typeface="AR P丸ゴシック体M" pitchFamily="50" charset="-128"/>
            </a:endParaRPr>
          </a:p>
          <a:p>
            <a:endParaRPr lang="en-US" altLang="ja-JP" sz="1200" dirty="0" smtClean="0">
              <a:solidFill>
                <a:schemeClr val="tx1"/>
              </a:solidFill>
              <a:latin typeface="AR P丸ゴシック体M" pitchFamily="50" charset="-128"/>
              <a:ea typeface="AR P丸ゴシック体M" pitchFamily="50" charset="-128"/>
            </a:endParaRPr>
          </a:p>
          <a:p>
            <a:endParaRPr lang="en-US" altLang="ja-JP" sz="1200" dirty="0" smtClean="0">
              <a:solidFill>
                <a:schemeClr val="tx1"/>
              </a:solidFill>
              <a:latin typeface="AR P丸ゴシック体M" pitchFamily="50" charset="-128"/>
              <a:ea typeface="AR P丸ゴシック体M" pitchFamily="50" charset="-128"/>
            </a:endParaRPr>
          </a:p>
          <a:p>
            <a:endParaRPr lang="en-US" altLang="ja-JP" sz="1200" dirty="0" smtClean="0">
              <a:solidFill>
                <a:schemeClr val="tx1"/>
              </a:solidFill>
              <a:latin typeface="AR P丸ゴシック体M" pitchFamily="50" charset="-128"/>
              <a:ea typeface="AR P丸ゴシック体M" pitchFamily="50" charset="-128"/>
            </a:endParaRPr>
          </a:p>
          <a:p>
            <a:endParaRPr lang="en-US" altLang="ja-JP" sz="1200" dirty="0" smtClean="0">
              <a:solidFill>
                <a:schemeClr val="tx1"/>
              </a:solidFill>
              <a:latin typeface="AR P丸ゴシック体M" pitchFamily="50" charset="-128"/>
              <a:ea typeface="AR P丸ゴシック体M" pitchFamily="50" charset="-128"/>
            </a:endParaRPr>
          </a:p>
          <a:p>
            <a:endParaRPr lang="en-US" altLang="ja-JP" sz="1200" dirty="0" smtClean="0">
              <a:solidFill>
                <a:schemeClr val="tx1"/>
              </a:solidFill>
              <a:latin typeface="AR P丸ゴシック体M" pitchFamily="50" charset="-128"/>
              <a:ea typeface="AR P丸ゴシック体M" pitchFamily="50" charset="-128"/>
            </a:endParaRPr>
          </a:p>
          <a:p>
            <a:endParaRPr lang="en-US" altLang="ja-JP" sz="1200" dirty="0" smtClean="0">
              <a:solidFill>
                <a:schemeClr val="tx1"/>
              </a:solidFill>
              <a:latin typeface="AR P丸ゴシック体M" pitchFamily="50" charset="-128"/>
              <a:ea typeface="AR P丸ゴシック体M" pitchFamily="50" charset="-128"/>
            </a:endParaRPr>
          </a:p>
          <a:p>
            <a:endParaRPr lang="en-US" altLang="ja-JP" sz="1200" dirty="0" smtClean="0">
              <a:solidFill>
                <a:schemeClr val="tx1"/>
              </a:solidFill>
              <a:latin typeface="AR P丸ゴシック体M" pitchFamily="50" charset="-128"/>
              <a:ea typeface="AR P丸ゴシック体M" pitchFamily="50" charset="-128"/>
            </a:endParaRPr>
          </a:p>
          <a:p>
            <a:endParaRPr lang="en-US" altLang="ja-JP" sz="1200" dirty="0" smtClean="0">
              <a:solidFill>
                <a:schemeClr val="tx1"/>
              </a:solidFill>
              <a:latin typeface="AR P丸ゴシック体M" pitchFamily="50" charset="-128"/>
              <a:ea typeface="AR P丸ゴシック体M" pitchFamily="50" charset="-128"/>
            </a:endParaRPr>
          </a:p>
          <a:p>
            <a:endParaRPr lang="en-US" altLang="ja-JP" sz="1200" dirty="0" smtClean="0">
              <a:solidFill>
                <a:schemeClr val="tx1"/>
              </a:solidFill>
              <a:latin typeface="AR P丸ゴシック体M" pitchFamily="50" charset="-128"/>
              <a:ea typeface="AR P丸ゴシック体M" pitchFamily="50" charset="-128"/>
            </a:endParaRPr>
          </a:p>
          <a:p>
            <a:endParaRPr lang="ja-JP" altLang="en-US" sz="1200" dirty="0" smtClean="0">
              <a:solidFill>
                <a:schemeClr val="tx1"/>
              </a:solidFill>
              <a:latin typeface="AR P丸ゴシック体M" pitchFamily="50" charset="-128"/>
              <a:ea typeface="AR P丸ゴシック体M" pitchFamily="50" charset="-128"/>
            </a:endParaRPr>
          </a:p>
          <a:p>
            <a:endParaRPr lang="en-US" altLang="ja-JP" sz="1200" dirty="0" smtClean="0">
              <a:solidFill>
                <a:schemeClr val="tx1"/>
              </a:solidFill>
              <a:latin typeface="AR P丸ゴシック体M" pitchFamily="50" charset="-128"/>
              <a:ea typeface="AR P丸ゴシック体M" pitchFamily="50" charset="-128"/>
              <a:sym typeface="Wingdings"/>
            </a:endParaRPr>
          </a:p>
          <a:p>
            <a:r>
              <a:rPr lang="ja-JP" altLang="en-US" sz="1200" dirty="0" smtClean="0">
                <a:solidFill>
                  <a:srgbClr val="FF0000"/>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rPr>
              <a:t>明治政府は官営工場、鉱山、試験農場、鉄道など大規模な投資を行い、後に「民間に払い下げ」た。</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　開拓使はみそ・しょう油、製粉、サケマス、鹿、カキの缶詰工場、麦酒、ブドウ酒、紙、漁網、革、機械工場、製糖工場をつくった。</a:t>
            </a:r>
            <a:endParaRPr lang="en-US" altLang="ja-JP" sz="1200" dirty="0" smtClean="0">
              <a:solidFill>
                <a:schemeClr val="tx1"/>
              </a:solidFill>
              <a:latin typeface="ＭＳ Ｐ明朝" pitchFamily="18" charset="-128"/>
              <a:ea typeface="ＭＳ Ｐ明朝" pitchFamily="18" charset="-128"/>
              <a:cs typeface="Times New Roman" pitchFamily="18" charset="0"/>
            </a:endParaRPr>
          </a:p>
        </p:txBody>
      </p:sp>
      <p:sp>
        <p:nvSpPr>
          <p:cNvPr id="6" name="正方形/長方形 5"/>
          <p:cNvSpPr/>
          <p:nvPr/>
        </p:nvSpPr>
        <p:spPr>
          <a:xfrm>
            <a:off x="4716016" y="1988840"/>
            <a:ext cx="3888432" cy="439248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AR P丸ゴシック体M" pitchFamily="50" charset="-128"/>
                <a:ea typeface="AR P丸ゴシック体M" pitchFamily="50" charset="-128"/>
              </a:rPr>
              <a:t>  </a:t>
            </a:r>
            <a:r>
              <a:rPr lang="ja-JP" altLang="en-US" sz="1200" dirty="0" smtClean="0">
                <a:solidFill>
                  <a:schemeClr val="tx1"/>
                </a:solidFill>
                <a:latin typeface="ＭＳ Ｐ明朝" pitchFamily="18" charset="-128"/>
                <a:ea typeface="ＭＳ Ｐ明朝" pitchFamily="18" charset="-128"/>
              </a:rPr>
              <a:t>明治末期以降の季節労働の主なもの</a:t>
            </a:r>
            <a:r>
              <a:rPr lang="ja-JP" altLang="en-US" sz="1600" dirty="0" smtClean="0">
                <a:solidFill>
                  <a:schemeClr val="tx1"/>
                </a:solidFill>
                <a:latin typeface="ＭＳ Ｐ明朝" pitchFamily="18" charset="-128"/>
                <a:ea typeface="ＭＳ Ｐ明朝" pitchFamily="18" charset="-128"/>
              </a:rPr>
              <a:t>　</a:t>
            </a:r>
            <a:endParaRPr lang="en-US" altLang="ja-JP" sz="16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cs typeface="Times New Roman" pitchFamily="18" charset="0"/>
            </a:endParaRPr>
          </a:p>
          <a:p>
            <a:r>
              <a:rPr lang="ja-JP" altLang="en-US" sz="1200" dirty="0" smtClean="0">
                <a:solidFill>
                  <a:srgbClr val="FF0000"/>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 </a:t>
            </a:r>
            <a:r>
              <a:rPr lang="ja-JP" altLang="ja-JP" sz="1200" dirty="0" smtClean="0">
                <a:solidFill>
                  <a:schemeClr val="tx1"/>
                </a:solidFill>
                <a:latin typeface="ＭＳ Ｐ明朝" pitchFamily="18" charset="-128"/>
                <a:ea typeface="ＭＳ Ｐ明朝" pitchFamily="18" charset="-128"/>
                <a:cs typeface="Times New Roman" pitchFamily="18" charset="0"/>
              </a:rPr>
              <a:t>土工夫､ ニシン出稼ぎ魚夫</a:t>
            </a:r>
            <a:r>
              <a:rPr lang="ja-JP" altLang="en-US" sz="1200" dirty="0" smtClean="0">
                <a:solidFill>
                  <a:schemeClr val="tx1"/>
                </a:solidFill>
                <a:latin typeface="ＭＳ Ｐ明朝" pitchFamily="18" charset="-128"/>
                <a:ea typeface="ＭＳ Ｐ明朝" pitchFamily="18" charset="-128"/>
                <a:cs typeface="Times New Roman" pitchFamily="18" charset="0"/>
              </a:rPr>
              <a:t>、北洋・千島出稼ぎ魚夫。</a:t>
            </a:r>
            <a:endParaRPr lang="en-US" altLang="ja-JP" sz="1200" dirty="0" smtClean="0">
              <a:solidFill>
                <a:schemeClr val="tx1"/>
              </a:solidFill>
              <a:latin typeface="ＭＳ Ｐ明朝" pitchFamily="18" charset="-128"/>
              <a:ea typeface="ＭＳ Ｐ明朝" pitchFamily="18" charset="-128"/>
              <a:cs typeface="Times New Roman" pitchFamily="18" charset="0"/>
            </a:endParaRPr>
          </a:p>
          <a:p>
            <a:r>
              <a:rPr lang="ja-JP" altLang="en-US" sz="1200" dirty="0" smtClean="0">
                <a:solidFill>
                  <a:srgbClr val="FF0000"/>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 </a:t>
            </a:r>
            <a:r>
              <a:rPr lang="ja-JP" altLang="en-US" sz="1200" dirty="0" smtClean="0">
                <a:solidFill>
                  <a:schemeClr val="tx1"/>
                </a:solidFill>
                <a:latin typeface="ＭＳ Ｐ明朝" pitchFamily="18" charset="-128"/>
                <a:ea typeface="ＭＳ Ｐ明朝" pitchFamily="18" charset="-128"/>
                <a:cs typeface="Times New Roman" pitchFamily="18" charset="0"/>
              </a:rPr>
              <a:t>樺太・沿海州・北見地域の木材積取人夫</a:t>
            </a:r>
            <a:r>
              <a:rPr lang="en-US" altLang="ja-JP" sz="1200" dirty="0" smtClean="0">
                <a:solidFill>
                  <a:schemeClr val="tx1"/>
                </a:solidFill>
                <a:latin typeface="ＭＳ Ｐ明朝" pitchFamily="18" charset="-128"/>
                <a:ea typeface="ＭＳ Ｐ明朝" pitchFamily="18" charset="-128"/>
                <a:cs typeface="Times New Roman" pitchFamily="18" charset="0"/>
              </a:rPr>
              <a:t>､</a:t>
            </a:r>
            <a:r>
              <a:rPr lang="ja-JP" altLang="en-US" sz="1200" dirty="0" smtClean="0">
                <a:solidFill>
                  <a:schemeClr val="tx1"/>
                </a:solidFill>
                <a:latin typeface="ＭＳ Ｐ明朝" pitchFamily="18" charset="-128"/>
                <a:ea typeface="ＭＳ Ｐ明朝" pitchFamily="18" charset="-128"/>
                <a:cs typeface="Times New Roman" pitchFamily="18" charset="0"/>
              </a:rPr>
              <a:t>造材夫は前期性の残し（残りかす）を含む</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劣悪な労使関係</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労働条件下で過酷な労働を強いられた</a:t>
            </a:r>
            <a:r>
              <a:rPr lang="en-US" altLang="ja-JP" sz="1200" dirty="0" smtClean="0">
                <a:solidFill>
                  <a:schemeClr val="tx1"/>
                </a:solidFill>
                <a:latin typeface="ＭＳ Ｐ明朝" pitchFamily="18" charset="-128"/>
                <a:ea typeface="ＭＳ Ｐ明朝" pitchFamily="18" charset="-128"/>
                <a:cs typeface="Times New Roman" pitchFamily="18" charset="0"/>
              </a:rPr>
              <a:t>｡</a:t>
            </a:r>
          </a:p>
          <a:p>
            <a:r>
              <a:rPr lang="ja-JP" altLang="en-US" sz="1200" dirty="0" smtClean="0">
                <a:solidFill>
                  <a:srgbClr val="FF0000"/>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cs typeface="Times New Roman" pitchFamily="18" charset="0"/>
              </a:rPr>
              <a:t>土工夫</a:t>
            </a:r>
            <a:r>
              <a:rPr lang="en-US" altLang="ja-JP" sz="1200" dirty="0" smtClean="0">
                <a:solidFill>
                  <a:schemeClr val="tx1"/>
                </a:solidFill>
                <a:latin typeface="ＭＳ Ｐ明朝" pitchFamily="18" charset="-128"/>
                <a:ea typeface="ＭＳ Ｐ明朝" pitchFamily="18" charset="-128"/>
                <a:cs typeface="Times New Roman" pitchFamily="18" charset="0"/>
              </a:rPr>
              <a:t>､</a:t>
            </a:r>
            <a:r>
              <a:rPr lang="ja-JP" altLang="en-US" sz="1200" dirty="0" smtClean="0">
                <a:solidFill>
                  <a:schemeClr val="tx1"/>
                </a:solidFill>
                <a:latin typeface="ＭＳ Ｐ明朝" pitchFamily="18" charset="-128"/>
                <a:ea typeface="ＭＳ Ｐ明朝" pitchFamily="18" charset="-128"/>
                <a:cs typeface="Times New Roman" pitchFamily="18" charset="0"/>
              </a:rPr>
              <a:t>木材積取人夫には「囚人労働」の前期的労働が含まれていた</a:t>
            </a:r>
            <a:r>
              <a:rPr lang="en-US" altLang="ja-JP" sz="1200" dirty="0" smtClean="0">
                <a:solidFill>
                  <a:schemeClr val="tx1"/>
                </a:solidFill>
                <a:latin typeface="ＭＳ Ｐ明朝" pitchFamily="18" charset="-128"/>
                <a:ea typeface="ＭＳ Ｐ明朝" pitchFamily="18" charset="-128"/>
                <a:cs typeface="Times New Roman" pitchFamily="18" charset="0"/>
              </a:rPr>
              <a:t>｡ </a:t>
            </a:r>
          </a:p>
          <a:p>
            <a:pPr lvl="0"/>
            <a:r>
              <a:rPr lang="ja-JP" altLang="en-US" sz="1200" dirty="0" smtClean="0">
                <a:solidFill>
                  <a:srgbClr val="FF0000"/>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 </a:t>
            </a:r>
            <a:r>
              <a:rPr lang="ja-JP" altLang="en-US" sz="1200" dirty="0" smtClean="0">
                <a:solidFill>
                  <a:schemeClr val="tx1"/>
                </a:solidFill>
                <a:latin typeface="ＭＳ Ｐ明朝" pitchFamily="18" charset="-128"/>
                <a:ea typeface="ＭＳ Ｐ明朝" pitchFamily="18" charset="-128"/>
                <a:cs typeface="Times New Roman" pitchFamily="18" charset="0"/>
              </a:rPr>
              <a:t>第１次世界大戦は北海道においても「豆成り金」「でん粉成り金」を生んだ。</a:t>
            </a:r>
            <a:endParaRPr lang="en-US" altLang="ja-JP" sz="1200" dirty="0" smtClean="0">
              <a:solidFill>
                <a:schemeClr val="tx1"/>
              </a:solidFill>
              <a:latin typeface="ＭＳ Ｐ明朝" pitchFamily="18" charset="-128"/>
              <a:ea typeface="ＭＳ Ｐ明朝" pitchFamily="18" charset="-128"/>
              <a:cs typeface="Times New Roman" pitchFamily="18" charset="0"/>
            </a:endParaRPr>
          </a:p>
          <a:p>
            <a:pPr lvl="0"/>
            <a:r>
              <a:rPr lang="ja-JP" altLang="en-US" sz="1200" dirty="0" smtClean="0">
                <a:solidFill>
                  <a:srgbClr val="FF0000"/>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cs typeface="Times New Roman" pitchFamily="18" charset="0"/>
              </a:rPr>
              <a:t>昭和に入り、造材出稼ぎ</a:t>
            </a:r>
            <a:r>
              <a:rPr lang="en-US" altLang="ja-JP" sz="1200" dirty="0" smtClean="0">
                <a:solidFill>
                  <a:schemeClr val="tx1"/>
                </a:solidFill>
                <a:latin typeface="ＭＳ Ｐ明朝" pitchFamily="18" charset="-128"/>
                <a:ea typeface="ＭＳ Ｐ明朝" pitchFamily="18" charset="-128"/>
                <a:cs typeface="Times New Roman" pitchFamily="18" charset="0"/>
              </a:rPr>
              <a:t>､ </a:t>
            </a:r>
            <a:r>
              <a:rPr lang="ja-JP" altLang="en-US" sz="1200" dirty="0" smtClean="0">
                <a:solidFill>
                  <a:schemeClr val="tx1"/>
                </a:solidFill>
                <a:latin typeface="ＭＳ Ｐ明朝" pitchFamily="18" charset="-128"/>
                <a:ea typeface="ＭＳ Ｐ明朝" pitchFamily="18" charset="-128"/>
                <a:cs typeface="Times New Roman" pitchFamily="18" charset="0"/>
              </a:rPr>
              <a:t>木材流送労働、でん粉出稼ぎ、建設労働、製糖季節労働、農水産加工季節労働、酒造出稼ぎが進んだ。</a:t>
            </a:r>
            <a:r>
              <a:rPr lang="ja-JP" altLang="en-US" sz="1200" dirty="0" smtClean="0">
                <a:solidFill>
                  <a:schemeClr val="tx1"/>
                </a:solidFill>
                <a:latin typeface="ＭＳ Ｐ明朝" pitchFamily="18" charset="-128"/>
                <a:ea typeface="ＭＳ Ｐ明朝" pitchFamily="18" charset="-128"/>
                <a:cs typeface="ＭＳ Ｐゴシック" pitchFamily="50" charset="-128"/>
              </a:rPr>
              <a:t> 多くは戦後まで継続し、昭和</a:t>
            </a:r>
            <a:r>
              <a:rPr lang="en-US" altLang="ja-JP" sz="1200" dirty="0" smtClean="0">
                <a:solidFill>
                  <a:schemeClr val="tx1"/>
                </a:solidFill>
                <a:latin typeface="ＭＳ Ｐ明朝" pitchFamily="18" charset="-128"/>
                <a:ea typeface="ＭＳ Ｐ明朝" pitchFamily="18" charset="-128"/>
                <a:cs typeface="ＭＳ Ｐゴシック" pitchFamily="50" charset="-128"/>
              </a:rPr>
              <a:t>30</a:t>
            </a:r>
            <a:r>
              <a:rPr lang="ja-JP" altLang="en-US" sz="1200" dirty="0" smtClean="0">
                <a:solidFill>
                  <a:schemeClr val="tx1"/>
                </a:solidFill>
                <a:latin typeface="ＭＳ Ｐ明朝" pitchFamily="18" charset="-128"/>
                <a:ea typeface="ＭＳ Ｐ明朝" pitchFamily="18" charset="-128"/>
                <a:cs typeface="ＭＳ Ｐゴシック" pitchFamily="50" charset="-128"/>
              </a:rPr>
              <a:t>年代以前まで続いた。</a:t>
            </a:r>
            <a:endParaRPr lang="en-US" altLang="ja-JP" sz="1200" dirty="0" smtClean="0">
              <a:solidFill>
                <a:schemeClr val="tx1"/>
              </a:solidFill>
              <a:latin typeface="ＭＳ Ｐ明朝" pitchFamily="18" charset="-128"/>
              <a:ea typeface="ＭＳ Ｐ明朝" pitchFamily="18" charset="-128"/>
              <a:cs typeface="ＭＳ Ｐゴシック" pitchFamily="50" charset="-128"/>
            </a:endParaRPr>
          </a:p>
          <a:p>
            <a:pPr lvl="0"/>
            <a:endParaRPr lang="en-US" altLang="ja-JP" sz="1200" dirty="0" smtClean="0">
              <a:solidFill>
                <a:schemeClr val="tx1"/>
              </a:solidFill>
              <a:latin typeface="ＭＳ Ｐ明朝" pitchFamily="18" charset="-128"/>
              <a:ea typeface="ＭＳ Ｐ明朝" pitchFamily="18" charset="-128"/>
              <a:cs typeface="ＭＳ Ｐゴシック" pitchFamily="50" charset="-128"/>
            </a:endParaRPr>
          </a:p>
          <a:p>
            <a:r>
              <a:rPr lang="ja-JP" altLang="en-US" sz="1200" dirty="0" smtClean="0">
                <a:solidFill>
                  <a:schemeClr val="tx1"/>
                </a:solidFill>
                <a:latin typeface="ＭＳ Ｐ明朝" pitchFamily="18" charset="-128"/>
                <a:ea typeface="ＭＳ Ｐ明朝" pitchFamily="18" charset="-128"/>
                <a:sym typeface="Wingdings"/>
              </a:rPr>
              <a:t>  </a:t>
            </a:r>
            <a:r>
              <a:rPr lang="ja-JP" altLang="en-US" sz="1200" dirty="0" smtClean="0">
                <a:solidFill>
                  <a:schemeClr val="tx1"/>
                </a:solidFill>
                <a:latin typeface="ＭＳ Ｐ明朝" pitchFamily="18" charset="-128"/>
                <a:ea typeface="ＭＳ Ｐ明朝" pitchFamily="18" charset="-128"/>
              </a:rPr>
              <a:t>昭和</a:t>
            </a:r>
            <a:r>
              <a:rPr lang="en-US" altLang="ja-JP" sz="1200" dirty="0" smtClean="0">
                <a:solidFill>
                  <a:schemeClr val="tx1"/>
                </a:solidFill>
                <a:latin typeface="ＭＳ Ｐ明朝" pitchFamily="18" charset="-128"/>
                <a:ea typeface="ＭＳ Ｐ明朝" pitchFamily="18" charset="-128"/>
              </a:rPr>
              <a:t>30</a:t>
            </a:r>
            <a:r>
              <a:rPr lang="ja-JP" altLang="en-US" sz="1200" dirty="0" smtClean="0">
                <a:solidFill>
                  <a:schemeClr val="tx1"/>
                </a:solidFill>
                <a:latin typeface="ＭＳ Ｐ明朝" pitchFamily="18" charset="-128"/>
                <a:ea typeface="ＭＳ Ｐ明朝" pitchFamily="18" charset="-128"/>
              </a:rPr>
              <a:t>年代前半の季節労働</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  </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rgbClr val="FF0000"/>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rPr>
              <a:t>昭和</a:t>
            </a:r>
            <a:r>
              <a:rPr lang="en-US" altLang="ja-JP" sz="1200" dirty="0" smtClean="0">
                <a:solidFill>
                  <a:schemeClr val="tx1"/>
                </a:solidFill>
                <a:latin typeface="ＭＳ Ｐ明朝" pitchFamily="18" charset="-128"/>
                <a:ea typeface="ＭＳ Ｐ明朝" pitchFamily="18" charset="-128"/>
              </a:rPr>
              <a:t>32</a:t>
            </a:r>
            <a:r>
              <a:rPr lang="ja-JP" altLang="en-US" sz="1200" dirty="0" smtClean="0">
                <a:solidFill>
                  <a:schemeClr val="tx1"/>
                </a:solidFill>
                <a:latin typeface="ＭＳ Ｐ明朝" pitchFamily="18" charset="-128"/>
                <a:ea typeface="ＭＳ Ｐ明朝" pitchFamily="18" charset="-128"/>
              </a:rPr>
              <a:t>年の季節労働者の産業別構成は、農業</a:t>
            </a:r>
            <a:r>
              <a:rPr lang="en-US" altLang="ja-JP" sz="1200" dirty="0" smtClean="0">
                <a:solidFill>
                  <a:schemeClr val="tx1"/>
                </a:solidFill>
                <a:latin typeface="ＭＳ Ｐ明朝" pitchFamily="18" charset="-128"/>
                <a:ea typeface="ＭＳ Ｐ明朝" pitchFamily="18" charset="-128"/>
              </a:rPr>
              <a:t>14.5</a:t>
            </a:r>
            <a:r>
              <a:rPr lang="ja-JP" altLang="en-US" sz="1200" dirty="0" smtClean="0">
                <a:solidFill>
                  <a:schemeClr val="tx1"/>
                </a:solidFill>
                <a:latin typeface="ＭＳ Ｐ明朝" pitchFamily="18" charset="-128"/>
                <a:ea typeface="ＭＳ Ｐ明朝" pitchFamily="18" charset="-128"/>
              </a:rPr>
              <a:t>％、林業</a:t>
            </a:r>
            <a:r>
              <a:rPr lang="en-US" altLang="ja-JP" sz="1200" dirty="0" smtClean="0">
                <a:solidFill>
                  <a:schemeClr val="tx1"/>
                </a:solidFill>
                <a:latin typeface="ＭＳ Ｐ明朝" pitchFamily="18" charset="-128"/>
                <a:ea typeface="ＭＳ Ｐ明朝" pitchFamily="18" charset="-128"/>
              </a:rPr>
              <a:t>24.1</a:t>
            </a:r>
            <a:r>
              <a:rPr lang="ja-JP" altLang="en-US"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漁業</a:t>
            </a:r>
            <a:r>
              <a:rPr lang="en-US" altLang="ja-JP" sz="1200" dirty="0" smtClean="0">
                <a:solidFill>
                  <a:schemeClr val="tx1"/>
                </a:solidFill>
                <a:latin typeface="ＭＳ Ｐ明朝" pitchFamily="18" charset="-128"/>
                <a:ea typeface="ＭＳ Ｐ明朝" pitchFamily="18" charset="-128"/>
              </a:rPr>
              <a:t>13.2</a:t>
            </a:r>
            <a:r>
              <a:rPr lang="ja-JP" altLang="en-US" sz="1200" dirty="0" smtClean="0">
                <a:solidFill>
                  <a:schemeClr val="tx1"/>
                </a:solidFill>
                <a:latin typeface="ＭＳ Ｐ明朝" pitchFamily="18" charset="-128"/>
                <a:ea typeface="ＭＳ Ｐ明朝" pitchFamily="18" charset="-128"/>
              </a:rPr>
              <a:t>％で合計</a:t>
            </a:r>
            <a:r>
              <a:rPr lang="en-US" altLang="ja-JP" sz="1200" dirty="0" smtClean="0">
                <a:solidFill>
                  <a:schemeClr val="tx1"/>
                </a:solidFill>
                <a:latin typeface="ＭＳ Ｐ明朝" pitchFamily="18" charset="-128"/>
                <a:ea typeface="ＭＳ Ｐ明朝" pitchFamily="18" charset="-128"/>
              </a:rPr>
              <a:t>52</a:t>
            </a:r>
            <a:r>
              <a:rPr lang="ja-JP" altLang="en-US" sz="1200" dirty="0" smtClean="0">
                <a:solidFill>
                  <a:schemeClr val="tx1"/>
                </a:solidFill>
                <a:latin typeface="ＭＳ Ｐ明朝" pitchFamily="18" charset="-128"/>
                <a:ea typeface="ＭＳ Ｐ明朝" pitchFamily="18" charset="-128"/>
              </a:rPr>
              <a:t>％。</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　建設業</a:t>
            </a:r>
            <a:r>
              <a:rPr lang="en-US" altLang="ja-JP" sz="1200" dirty="0" smtClean="0">
                <a:solidFill>
                  <a:schemeClr val="tx1"/>
                </a:solidFill>
                <a:latin typeface="ＭＳ Ｐ明朝" pitchFamily="18" charset="-128"/>
                <a:ea typeface="ＭＳ Ｐ明朝" pitchFamily="18" charset="-128"/>
              </a:rPr>
              <a:t>36.7</a:t>
            </a:r>
            <a:r>
              <a:rPr lang="ja-JP" altLang="en-US" sz="1200" dirty="0" smtClean="0">
                <a:solidFill>
                  <a:schemeClr val="tx1"/>
                </a:solidFill>
                <a:latin typeface="ＭＳ Ｐ明朝" pitchFamily="18" charset="-128"/>
                <a:ea typeface="ＭＳ Ｐ明朝" pitchFamily="18" charset="-128"/>
              </a:rPr>
              <a:t>％、食料品工業</a:t>
            </a:r>
            <a:r>
              <a:rPr lang="en-US" altLang="ja-JP" sz="1200" dirty="0" smtClean="0">
                <a:solidFill>
                  <a:schemeClr val="tx1"/>
                </a:solidFill>
                <a:latin typeface="ＭＳ Ｐ明朝" pitchFamily="18" charset="-128"/>
                <a:ea typeface="ＭＳ Ｐ明朝" pitchFamily="18" charset="-128"/>
              </a:rPr>
              <a:t>10.9</a:t>
            </a:r>
            <a:r>
              <a:rPr lang="ja-JP" altLang="en-US" sz="1200" dirty="0" smtClean="0">
                <a:solidFill>
                  <a:schemeClr val="tx1"/>
                </a:solidFill>
                <a:latin typeface="ＭＳ Ｐ明朝" pitchFamily="18" charset="-128"/>
                <a:ea typeface="ＭＳ Ｐ明朝" pitchFamily="18" charset="-128"/>
              </a:rPr>
              <a:t>％、その他</a:t>
            </a:r>
            <a:r>
              <a:rPr lang="en-US" altLang="ja-JP" sz="1200" dirty="0" smtClean="0">
                <a:solidFill>
                  <a:schemeClr val="tx1"/>
                </a:solidFill>
                <a:latin typeface="ＭＳ Ｐ明朝" pitchFamily="18" charset="-128"/>
                <a:ea typeface="ＭＳ Ｐ明朝" pitchFamily="18" charset="-128"/>
              </a:rPr>
              <a:t>0.5</a:t>
            </a:r>
            <a:r>
              <a:rPr lang="ja-JP" altLang="en-US" sz="1200" dirty="0" smtClean="0">
                <a:solidFill>
                  <a:schemeClr val="tx1"/>
                </a:solidFill>
                <a:latin typeface="ＭＳ Ｐ明朝" pitchFamily="18" charset="-128"/>
                <a:ea typeface="ＭＳ Ｐ明朝" pitchFamily="18" charset="-128"/>
              </a:rPr>
              <a:t>％である。</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　</a:t>
            </a:r>
            <a:r>
              <a:rPr kumimoji="1" lang="ja-JP" altLang="en-US" sz="1200" dirty="0" smtClean="0">
                <a:solidFill>
                  <a:schemeClr val="tx1"/>
                </a:solidFill>
                <a:latin typeface="ＭＳ Ｐ明朝" pitchFamily="18" charset="-128"/>
                <a:ea typeface="ＭＳ Ｐ明朝" pitchFamily="18" charset="-128"/>
              </a:rPr>
              <a:t>季節労働は、建設業特有ではなかった。</a:t>
            </a:r>
            <a:endParaRPr kumimoji="1" lang="ja-JP" altLang="en-US" sz="1200" dirty="0">
              <a:latin typeface="ＭＳ Ｐ明朝" pitchFamily="18" charset="-128"/>
              <a:ea typeface="ＭＳ Ｐ明朝" pitchFamily="18" charset="-128"/>
            </a:endParaRPr>
          </a:p>
        </p:txBody>
      </p:sp>
      <p:sp>
        <p:nvSpPr>
          <p:cNvPr id="7" name="正方形/長方形 6"/>
          <p:cNvSpPr/>
          <p:nvPr/>
        </p:nvSpPr>
        <p:spPr>
          <a:xfrm>
            <a:off x="2915816" y="1340768"/>
            <a:ext cx="5400600" cy="864096"/>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AR P丸ゴシック体M" pitchFamily="50" charset="-128"/>
              <a:ea typeface="AR P丸ゴシック体M" pitchFamily="50" charset="-128"/>
            </a:endParaRPr>
          </a:p>
          <a:p>
            <a:endParaRPr lang="en-US" altLang="ja-JP" sz="1200" dirty="0" smtClean="0">
              <a:solidFill>
                <a:schemeClr val="tx1"/>
              </a:solidFill>
              <a:latin typeface="AR P丸ゴシック体M" pitchFamily="50" charset="-128"/>
              <a:ea typeface="AR P丸ゴシック体M" pitchFamily="50" charset="-128"/>
            </a:endParaRPr>
          </a:p>
          <a:p>
            <a:r>
              <a:rPr lang="ja-JP" altLang="en-US" sz="1200" dirty="0" smtClean="0">
                <a:solidFill>
                  <a:schemeClr val="tx1"/>
                </a:solidFill>
                <a:latin typeface="ＭＳ Ｐ明朝" pitchFamily="18" charset="-128"/>
                <a:ea typeface="ＭＳ Ｐ明朝" pitchFamily="18" charset="-128"/>
              </a:rPr>
              <a:t>原始林は開拓の入植者のとっては気の遠くなる存在だった！</a:t>
            </a:r>
            <a:r>
              <a:rPr lang="en-US" altLang="ja-JP" sz="1200" dirty="0" smtClean="0">
                <a:solidFill>
                  <a:schemeClr val="tx1"/>
                </a:solidFill>
                <a:latin typeface="ＭＳ Ｐ明朝" pitchFamily="18" charset="-128"/>
                <a:ea typeface="ＭＳ Ｐ明朝" pitchFamily="18" charset="-128"/>
              </a:rPr>
              <a:t/>
            </a:r>
            <a:br>
              <a:rPr lang="en-US" altLang="ja-JP" sz="1200" dirty="0" smtClean="0">
                <a:solidFill>
                  <a:schemeClr val="tx1"/>
                </a:solidFill>
                <a:latin typeface="ＭＳ Ｐ明朝" pitchFamily="18" charset="-128"/>
                <a:ea typeface="ＭＳ Ｐ明朝" pitchFamily="18" charset="-128"/>
              </a:rPr>
            </a:br>
            <a:r>
              <a:rPr lang="ja-JP" altLang="en-US" sz="1200" dirty="0" smtClean="0">
                <a:solidFill>
                  <a:srgbClr val="FF0000"/>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明治</a:t>
            </a:r>
            <a:r>
              <a:rPr lang="en-US" altLang="ja-JP" sz="1200" dirty="0" smtClean="0">
                <a:solidFill>
                  <a:schemeClr val="tx1"/>
                </a:solidFill>
                <a:latin typeface="ＭＳ Ｐ明朝" pitchFamily="18" charset="-128"/>
                <a:ea typeface="ＭＳ Ｐ明朝" pitchFamily="18" charset="-128"/>
                <a:sym typeface="Wingdings"/>
              </a:rPr>
              <a:t>2</a:t>
            </a:r>
            <a:r>
              <a:rPr lang="ja-JP" altLang="en-US" sz="1200" dirty="0" smtClean="0">
                <a:solidFill>
                  <a:schemeClr val="tx1"/>
                </a:solidFill>
                <a:latin typeface="ＭＳ Ｐ明朝" pitchFamily="18" charset="-128"/>
                <a:ea typeface="ＭＳ Ｐ明朝" pitchFamily="18" charset="-128"/>
                <a:sym typeface="Wingdings"/>
              </a:rPr>
              <a:t>年（</a:t>
            </a:r>
            <a:r>
              <a:rPr lang="en-US" altLang="ja-JP" sz="1200" dirty="0" smtClean="0">
                <a:solidFill>
                  <a:schemeClr val="tx1"/>
                </a:solidFill>
                <a:latin typeface="ＭＳ Ｐ明朝" pitchFamily="18" charset="-128"/>
                <a:ea typeface="ＭＳ Ｐ明朝" pitchFamily="18" charset="-128"/>
                <a:sym typeface="Wingdings"/>
              </a:rPr>
              <a:t>1869</a:t>
            </a:r>
            <a:r>
              <a:rPr lang="ja-JP" altLang="en-US" sz="1200" dirty="0" smtClean="0">
                <a:solidFill>
                  <a:schemeClr val="tx1"/>
                </a:solidFill>
                <a:latin typeface="ＭＳ Ｐ明朝" pitchFamily="18" charset="-128"/>
                <a:ea typeface="ＭＳ Ｐ明朝" pitchFamily="18" charset="-128"/>
                <a:sym typeface="Wingdings"/>
              </a:rPr>
              <a:t>年）蝦夷地に開拓使がおかれ、北海道と改名される。</a:t>
            </a:r>
            <a:r>
              <a:rPr lang="en-US" altLang="ja-JP" sz="1200" dirty="0" smtClean="0">
                <a:solidFill>
                  <a:schemeClr val="tx1"/>
                </a:solidFill>
                <a:latin typeface="ＭＳ Ｐ明朝" pitchFamily="18" charset="-128"/>
                <a:ea typeface="ＭＳ Ｐ明朝" pitchFamily="18" charset="-128"/>
                <a:sym typeface="Wingdings"/>
              </a:rPr>
              <a:t/>
            </a:r>
            <a:br>
              <a:rPr lang="en-US" altLang="ja-JP" sz="1200" dirty="0" smtClean="0">
                <a:solidFill>
                  <a:schemeClr val="tx1"/>
                </a:solidFill>
                <a:latin typeface="ＭＳ Ｐ明朝" pitchFamily="18" charset="-128"/>
                <a:ea typeface="ＭＳ Ｐ明朝" pitchFamily="18" charset="-128"/>
                <a:sym typeface="Wingdings"/>
              </a:rPr>
            </a:br>
            <a:r>
              <a:rPr lang="ja-JP" altLang="en-US" sz="1200" dirty="0" smtClean="0">
                <a:solidFill>
                  <a:srgbClr val="FF0000"/>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旧北海道庁がおかれた明治</a:t>
            </a:r>
            <a:r>
              <a:rPr lang="en-US" altLang="ja-JP" sz="1200" dirty="0" smtClean="0">
                <a:solidFill>
                  <a:schemeClr val="tx1"/>
                </a:solidFill>
                <a:latin typeface="ＭＳ Ｐ明朝" pitchFamily="18" charset="-128"/>
                <a:ea typeface="ＭＳ Ｐ明朝" pitchFamily="18" charset="-128"/>
                <a:sym typeface="Wingdings"/>
              </a:rPr>
              <a:t>19</a:t>
            </a:r>
            <a:r>
              <a:rPr lang="ja-JP" altLang="en-US" sz="1200" dirty="0" smtClean="0">
                <a:solidFill>
                  <a:schemeClr val="tx1"/>
                </a:solidFill>
                <a:latin typeface="ＭＳ Ｐ明朝" pitchFamily="18" charset="-128"/>
                <a:ea typeface="ＭＳ Ｐ明朝" pitchFamily="18" charset="-128"/>
                <a:sym typeface="Wingdings"/>
              </a:rPr>
              <a:t>年（</a:t>
            </a:r>
            <a:r>
              <a:rPr lang="en-US" altLang="ja-JP" sz="1200" dirty="0" smtClean="0">
                <a:solidFill>
                  <a:schemeClr val="tx1"/>
                </a:solidFill>
                <a:latin typeface="ＭＳ Ｐ明朝" pitchFamily="18" charset="-128"/>
                <a:ea typeface="ＭＳ Ｐ明朝" pitchFamily="18" charset="-128"/>
                <a:sym typeface="Wingdings"/>
              </a:rPr>
              <a:t>1886</a:t>
            </a:r>
            <a:r>
              <a:rPr lang="ja-JP" altLang="en-US" sz="1200" dirty="0" smtClean="0">
                <a:solidFill>
                  <a:schemeClr val="tx1"/>
                </a:solidFill>
                <a:latin typeface="ＭＳ Ｐ明朝" pitchFamily="18" charset="-128"/>
                <a:ea typeface="ＭＳ Ｐ明朝" pitchFamily="18" charset="-128"/>
                <a:sym typeface="Wingdings"/>
              </a:rPr>
              <a:t>年）、北海道の人口は</a:t>
            </a:r>
            <a:r>
              <a:rPr lang="en-US" altLang="ja-JP" sz="1200" dirty="0" smtClean="0">
                <a:solidFill>
                  <a:schemeClr val="tx1"/>
                </a:solidFill>
                <a:latin typeface="ＭＳ Ｐ明朝" pitchFamily="18" charset="-128"/>
                <a:ea typeface="ＭＳ Ｐ明朝" pitchFamily="18" charset="-128"/>
                <a:sym typeface="Wingdings"/>
              </a:rPr>
              <a:t>28</a:t>
            </a:r>
            <a:r>
              <a:rPr lang="ja-JP" altLang="en-US" sz="1200" dirty="0" smtClean="0">
                <a:solidFill>
                  <a:schemeClr val="tx1"/>
                </a:solidFill>
                <a:latin typeface="ＭＳ Ｐ明朝" pitchFamily="18" charset="-128"/>
                <a:ea typeface="ＭＳ Ｐ明朝" pitchFamily="18" charset="-128"/>
                <a:sym typeface="Wingdings"/>
              </a:rPr>
              <a:t>万人強に過ぎ</a:t>
            </a:r>
            <a:endParaRPr lang="en-US" altLang="ja-JP" sz="1200" dirty="0" smtClean="0">
              <a:solidFill>
                <a:schemeClr val="tx1"/>
              </a:solidFill>
              <a:latin typeface="ＭＳ Ｐ明朝" pitchFamily="18" charset="-128"/>
              <a:ea typeface="ＭＳ Ｐ明朝" pitchFamily="18" charset="-128"/>
              <a:sym typeface="Wingdings"/>
            </a:endParaRPr>
          </a:p>
          <a:p>
            <a:r>
              <a:rPr lang="ja-JP" altLang="en-US" sz="1200" dirty="0" smtClean="0">
                <a:solidFill>
                  <a:schemeClr val="tx1"/>
                </a:solidFill>
                <a:latin typeface="ＭＳ Ｐ明朝" pitchFamily="18" charset="-128"/>
                <a:ea typeface="ＭＳ Ｐ明朝" pitchFamily="18" charset="-128"/>
                <a:sym typeface="Wingdings"/>
              </a:rPr>
              <a:t>　なかった。</a:t>
            </a:r>
            <a:r>
              <a:rPr lang="en-US" altLang="ja-JP" dirty="0" smtClean="0">
                <a:latin typeface="AR P丸ゴシック体M" pitchFamily="50" charset="-128"/>
                <a:ea typeface="AR P丸ゴシック体M" pitchFamily="50" charset="-128"/>
              </a:rPr>
              <a:t/>
            </a:r>
            <a:br>
              <a:rPr lang="en-US" altLang="ja-JP" dirty="0" smtClean="0">
                <a:latin typeface="AR P丸ゴシック体M" pitchFamily="50" charset="-128"/>
                <a:ea typeface="AR P丸ゴシック体M" pitchFamily="50" charset="-128"/>
              </a:rPr>
            </a:br>
            <a:endParaRPr kumimoji="1" lang="ja-JP" altLang="en-US" dirty="0"/>
          </a:p>
        </p:txBody>
      </p:sp>
      <p:pic>
        <p:nvPicPr>
          <p:cNvPr id="2050" name="Picture 2" descr="C:\Users\佐藤陵一\Pictures\MP Navigator EX\2010_10_04\IMG_0007.jpg"/>
          <p:cNvPicPr>
            <a:picLocks noGrp="1" noChangeAspect="1" noChangeArrowheads="1"/>
          </p:cNvPicPr>
          <p:nvPr>
            <p:ph idx="1"/>
          </p:nvPr>
        </p:nvPicPr>
        <p:blipFill>
          <a:blip r:embed="rId2" cstate="print"/>
          <a:srcRect/>
          <a:stretch>
            <a:fillRect/>
          </a:stretch>
        </p:blipFill>
        <p:spPr bwMode="auto">
          <a:xfrm>
            <a:off x="1763688" y="2996952"/>
            <a:ext cx="2560320" cy="2103120"/>
          </a:xfrm>
          <a:prstGeom prst="rect">
            <a:avLst/>
          </a:prstGeom>
          <a:noFill/>
          <a:ln w="3175">
            <a:solidFill>
              <a:schemeClr val="bg2">
                <a:lumMod val="90000"/>
              </a:schemeClr>
            </a:solidFill>
          </a:ln>
        </p:spPr>
      </p:pic>
      <p:sp>
        <p:nvSpPr>
          <p:cNvPr id="9" name="正方形/長方形 8"/>
          <p:cNvSpPr/>
          <p:nvPr/>
        </p:nvSpPr>
        <p:spPr>
          <a:xfrm>
            <a:off x="1475656" y="3212976"/>
            <a:ext cx="1008112" cy="504056"/>
          </a:xfrm>
          <a:prstGeom prst="rect">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bg1"/>
                </a:solidFill>
                <a:latin typeface="ＭＳ Ｐ明朝" pitchFamily="18" charset="-128"/>
                <a:ea typeface="ＭＳ Ｐ明朝" pitchFamily="18" charset="-128"/>
              </a:rPr>
              <a:t>囚人が造った</a:t>
            </a:r>
            <a:r>
              <a:rPr kumimoji="1" lang="ja-JP" altLang="en-US" sz="1200" dirty="0" smtClean="0">
                <a:solidFill>
                  <a:schemeClr val="bg1"/>
                </a:solidFill>
                <a:latin typeface="ＭＳ Ｐ明朝" pitchFamily="18" charset="-128"/>
                <a:ea typeface="ＭＳ Ｐ明朝" pitchFamily="18" charset="-128"/>
              </a:rPr>
              <a:t>道路</a:t>
            </a:r>
            <a:endParaRPr kumimoji="1" lang="ja-JP" altLang="en-US" sz="1200" dirty="0">
              <a:solidFill>
                <a:schemeClr val="bg1"/>
              </a:solidFill>
              <a:latin typeface="ＭＳ Ｐ明朝" pitchFamily="18" charset="-128"/>
              <a:ea typeface="ＭＳ Ｐ明朝" pitchFamily="18" charset="-128"/>
            </a:endParaRPr>
          </a:p>
        </p:txBody>
      </p:sp>
      <p:sp>
        <p:nvSpPr>
          <p:cNvPr id="10" name="正方形/長方形 9"/>
          <p:cNvSpPr/>
          <p:nvPr/>
        </p:nvSpPr>
        <p:spPr>
          <a:xfrm>
            <a:off x="2123728" y="5085184"/>
            <a:ext cx="21602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latin typeface="AR P丸ゴシック体M" pitchFamily="50" charset="-128"/>
              <a:ea typeface="AR P丸ゴシック体M" pitchFamily="50" charset="-128"/>
            </a:endParaRPr>
          </a:p>
        </p:txBody>
      </p:sp>
      <p:sp>
        <p:nvSpPr>
          <p:cNvPr id="11" name="正方形/長方形 10"/>
          <p:cNvSpPr/>
          <p:nvPr/>
        </p:nvSpPr>
        <p:spPr>
          <a:xfrm>
            <a:off x="2411760" y="4797152"/>
            <a:ext cx="194421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AR P丸ゴシック体M" pitchFamily="50" charset="-128"/>
                <a:ea typeface="AR P丸ゴシック体M" pitchFamily="50" charset="-128"/>
              </a:rPr>
              <a:t>「北海道の歴史」（榎本守恵）</a:t>
            </a:r>
            <a:endParaRPr lang="ja-JP" altLang="en-US" sz="1050" dirty="0">
              <a:solidFill>
                <a:schemeClr val="tx1"/>
              </a:solidFill>
              <a:latin typeface="AR P丸ゴシック体M" pitchFamily="50" charset="-128"/>
              <a:ea typeface="AR P丸ゴシック体M" pitchFamily="50" charset="-128"/>
            </a:endParaRPr>
          </a:p>
        </p:txBody>
      </p:sp>
      <p:sp>
        <p:nvSpPr>
          <p:cNvPr id="13" name="スライド番号プレースホルダ 12"/>
          <p:cNvSpPr>
            <a:spLocks noGrp="1"/>
          </p:cNvSpPr>
          <p:nvPr>
            <p:ph type="sldNum" sz="quarter" idx="12"/>
          </p:nvPr>
        </p:nvSpPr>
        <p:spPr/>
        <p:txBody>
          <a:bodyPr/>
          <a:lstStyle/>
          <a:p>
            <a:fld id="{D2D8002D-B5B0-4BAC-B1F6-782DDCCE6D9C}" type="slidenum">
              <a:rPr kumimoji="1" lang="ja-JP" altLang="en-US" smtClean="0"/>
              <a:pPr/>
              <a:t>4</a:t>
            </a:fld>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endParaRPr kumimoji="1" lang="en-US" altLang="ja-JP" dirty="0" smtClean="0"/>
          </a:p>
          <a:p>
            <a:pPr>
              <a:buNone/>
            </a:pPr>
            <a:endParaRPr kumimoji="1" lang="ja-JP" altLang="en-US" dirty="0"/>
          </a:p>
        </p:txBody>
      </p:sp>
      <p:sp>
        <p:nvSpPr>
          <p:cNvPr id="5" name="タイトル 4"/>
          <p:cNvSpPr>
            <a:spLocks noGrp="1"/>
          </p:cNvSpPr>
          <p:nvPr>
            <p:ph type="title"/>
          </p:nvPr>
        </p:nvSpPr>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6" name="角丸四角形 5"/>
          <p:cNvSpPr/>
          <p:nvPr/>
        </p:nvSpPr>
        <p:spPr>
          <a:xfrm>
            <a:off x="467544" y="476672"/>
            <a:ext cx="8208912" cy="1440160"/>
          </a:xfrm>
          <a:prstGeom prst="roundRect">
            <a:avLst/>
          </a:prstGeom>
          <a:solidFill>
            <a:srgbClr val="FFFF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bg1"/>
                </a:solidFill>
                <a:latin typeface="ＭＳ Ｐ明朝" pitchFamily="18" charset="-128"/>
                <a:ea typeface="ＭＳ Ｐ明朝" pitchFamily="18" charset="-128"/>
              </a:rPr>
              <a:t>世間で、特に本州の人が思い浮かべる常識的な季節労働者のイメージ</a:t>
            </a:r>
            <a:r>
              <a:rPr lang="en-US" altLang="ja-JP" dirty="0" smtClean="0">
                <a:solidFill>
                  <a:schemeClr val="bg1"/>
                </a:solidFill>
                <a:latin typeface="ＭＳ Ｐ明朝" pitchFamily="18" charset="-128"/>
                <a:ea typeface="ＭＳ Ｐ明朝" pitchFamily="18" charset="-128"/>
              </a:rPr>
              <a:t/>
            </a:r>
            <a:br>
              <a:rPr lang="en-US" altLang="ja-JP" dirty="0" smtClean="0">
                <a:solidFill>
                  <a:schemeClr val="bg1"/>
                </a:solidFill>
                <a:latin typeface="ＭＳ Ｐ明朝" pitchFamily="18" charset="-128"/>
                <a:ea typeface="ＭＳ Ｐ明朝" pitchFamily="18" charset="-128"/>
              </a:rPr>
            </a:br>
            <a:r>
              <a:rPr lang="ja-JP" altLang="en-US" sz="1400" dirty="0" smtClean="0">
                <a:solidFill>
                  <a:schemeClr val="bg1"/>
                </a:solidFill>
                <a:latin typeface="ＭＳ Ｐ明朝" pitchFamily="18" charset="-128"/>
                <a:ea typeface="ＭＳ Ｐ明朝" pitchFamily="18" charset="-128"/>
              </a:rPr>
              <a:t>生産がある季節（＝シーズン）に集中する労働で農林業・漁業にかかわる自然的、季節的な労働で働く労働者のことである。</a:t>
            </a:r>
            <a:r>
              <a:rPr lang="en-US" altLang="ja-JP" sz="1400" dirty="0" smtClean="0">
                <a:solidFill>
                  <a:schemeClr val="bg1"/>
                </a:solidFill>
                <a:latin typeface="ＭＳ Ｐ明朝" pitchFamily="18" charset="-128"/>
                <a:ea typeface="ＭＳ Ｐ明朝" pitchFamily="18" charset="-128"/>
              </a:rPr>
              <a:t/>
            </a:r>
            <a:br>
              <a:rPr lang="en-US" altLang="ja-JP" sz="1400" dirty="0" smtClean="0">
                <a:solidFill>
                  <a:schemeClr val="bg1"/>
                </a:solidFill>
                <a:latin typeface="ＭＳ Ｐ明朝" pitchFamily="18" charset="-128"/>
                <a:ea typeface="ＭＳ Ｐ明朝" pitchFamily="18" charset="-128"/>
              </a:rPr>
            </a:br>
            <a:r>
              <a:rPr lang="ja-JP" altLang="en-US" sz="1400" dirty="0" smtClean="0">
                <a:solidFill>
                  <a:schemeClr val="bg1"/>
                </a:solidFill>
                <a:latin typeface="ＭＳ Ｐ明朝" pitchFamily="18" charset="-128"/>
                <a:ea typeface="ＭＳ Ｐ明朝" pitchFamily="18" charset="-128"/>
              </a:rPr>
              <a:t>　・酒造の仕込み、ミカンの収穫、しみ豆腐つくり等など</a:t>
            </a:r>
            <a:r>
              <a:rPr lang="en-US" altLang="ja-JP" sz="1400" dirty="0" smtClean="0">
                <a:solidFill>
                  <a:schemeClr val="bg1"/>
                </a:solidFill>
                <a:latin typeface="ＭＳ Ｐ明朝" pitchFamily="18" charset="-128"/>
                <a:ea typeface="ＭＳ Ｐ明朝" pitchFamily="18" charset="-128"/>
              </a:rPr>
              <a:t/>
            </a:r>
            <a:br>
              <a:rPr lang="en-US" altLang="ja-JP" sz="1400" dirty="0" smtClean="0">
                <a:solidFill>
                  <a:schemeClr val="bg1"/>
                </a:solidFill>
                <a:latin typeface="ＭＳ Ｐ明朝" pitchFamily="18" charset="-128"/>
                <a:ea typeface="ＭＳ Ｐ明朝" pitchFamily="18" charset="-128"/>
              </a:rPr>
            </a:br>
            <a:r>
              <a:rPr lang="ja-JP" altLang="en-US" sz="1400" dirty="0" smtClean="0">
                <a:solidFill>
                  <a:schemeClr val="bg1"/>
                </a:solidFill>
                <a:latin typeface="ＭＳ Ｐ明朝" pitchFamily="18" charset="-128"/>
                <a:ea typeface="ＭＳ Ｐ明朝" pitchFamily="18" charset="-128"/>
              </a:rPr>
              <a:t>　・北海道的には、冬山造材、馬鈴薯の収穫（いも掘り）、鰊やスケソウの漁獲など</a:t>
            </a:r>
            <a:endParaRPr kumimoji="1" lang="ja-JP" altLang="en-US" sz="1400" dirty="0">
              <a:solidFill>
                <a:schemeClr val="bg1"/>
              </a:solidFill>
              <a:latin typeface="ＭＳ Ｐ明朝" pitchFamily="18" charset="-128"/>
              <a:ea typeface="ＭＳ Ｐ明朝" pitchFamily="18" charset="-128"/>
            </a:endParaRPr>
          </a:p>
        </p:txBody>
      </p:sp>
      <p:sp>
        <p:nvSpPr>
          <p:cNvPr id="7" name="角丸四角形 6"/>
          <p:cNvSpPr/>
          <p:nvPr/>
        </p:nvSpPr>
        <p:spPr>
          <a:xfrm>
            <a:off x="467544" y="2276872"/>
            <a:ext cx="8280920" cy="1728192"/>
          </a:xfrm>
          <a:prstGeom prst="roundRect">
            <a:avLst/>
          </a:prstGeom>
          <a:solidFill>
            <a:srgbClr val="FFFF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bg1"/>
                </a:solidFill>
                <a:latin typeface="ＭＳ Ｐ明朝" pitchFamily="18" charset="-128"/>
                <a:ea typeface="ＭＳ Ｐ明朝" pitchFamily="18" charset="-128"/>
              </a:rPr>
              <a:t>現在、北海道で季節労働者といわれる労働者の特質</a:t>
            </a:r>
            <a:endParaRPr lang="en-US" altLang="ja-JP" dirty="0" smtClean="0">
              <a:solidFill>
                <a:schemeClr val="bg1"/>
              </a:solidFill>
              <a:latin typeface="ＭＳ Ｐ明朝" pitchFamily="18" charset="-128"/>
              <a:ea typeface="ＭＳ Ｐ明朝" pitchFamily="18" charset="-128"/>
            </a:endParaRPr>
          </a:p>
          <a:p>
            <a:endParaRPr lang="en-US" altLang="ja-JP" dirty="0" smtClean="0">
              <a:solidFill>
                <a:schemeClr val="bg1"/>
              </a:solidFill>
              <a:latin typeface="ＭＳ Ｐ明朝" pitchFamily="18" charset="-128"/>
              <a:ea typeface="ＭＳ Ｐ明朝" pitchFamily="18" charset="-128"/>
            </a:endParaRPr>
          </a:p>
          <a:p>
            <a:r>
              <a:rPr lang="ja-JP" altLang="en-US" dirty="0" smtClean="0">
                <a:solidFill>
                  <a:schemeClr val="bg1"/>
                </a:solidFill>
                <a:latin typeface="ＭＳ Ｐ明朝" pitchFamily="18" charset="-128"/>
                <a:ea typeface="ＭＳ Ｐ明朝" pitchFamily="18" charset="-128"/>
              </a:rPr>
              <a:t>冬期間の積雪寒冷のため、少なくとも</a:t>
            </a:r>
            <a:r>
              <a:rPr lang="en-US" altLang="ja-JP" dirty="0" smtClean="0">
                <a:solidFill>
                  <a:schemeClr val="bg1"/>
                </a:solidFill>
                <a:latin typeface="ＭＳ Ｐ明朝" pitchFamily="18" charset="-128"/>
                <a:ea typeface="ＭＳ Ｐ明朝" pitchFamily="18" charset="-128"/>
              </a:rPr>
              <a:t>4</a:t>
            </a:r>
            <a:r>
              <a:rPr lang="ja-JP" altLang="en-US" dirty="0" smtClean="0">
                <a:solidFill>
                  <a:schemeClr val="bg1"/>
                </a:solidFill>
                <a:latin typeface="ＭＳ Ｐ明朝" pitchFamily="18" charset="-128"/>
                <a:ea typeface="ＭＳ Ｐ明朝" pitchFamily="18" charset="-128"/>
              </a:rPr>
              <a:t>カ月以上は雇用・就業が中断されて失業を余儀なくされる労働者で、その期間、雇用保険の特例一時金を除いては収入が途絶えてしまう賃金労働者のこと。</a:t>
            </a:r>
            <a:endParaRPr lang="en-US" altLang="ja-JP" dirty="0" smtClean="0">
              <a:solidFill>
                <a:schemeClr val="bg1"/>
              </a:solidFill>
              <a:latin typeface="ＭＳ Ｐ明朝" pitchFamily="18" charset="-128"/>
              <a:ea typeface="ＭＳ Ｐ明朝" pitchFamily="18" charset="-128"/>
            </a:endParaRPr>
          </a:p>
        </p:txBody>
      </p:sp>
      <p:sp>
        <p:nvSpPr>
          <p:cNvPr id="8" name="強調線吹き出し 1 (枠付き) 7"/>
          <p:cNvSpPr/>
          <p:nvPr/>
        </p:nvSpPr>
        <p:spPr>
          <a:xfrm>
            <a:off x="6300192" y="2132856"/>
            <a:ext cx="2376264" cy="504056"/>
          </a:xfrm>
          <a:prstGeom prst="accentBorderCallout1">
            <a:avLst>
              <a:gd name="adj1" fmla="val 18750"/>
              <a:gd name="adj2" fmla="val -8333"/>
              <a:gd name="adj3" fmla="val 169226"/>
              <a:gd name="adj4" fmla="val -24895"/>
            </a:avLst>
          </a:prstGeom>
          <a:solidFill>
            <a:srgbClr val="FFFF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離職票には「工事満了による</a:t>
            </a:r>
            <a:r>
              <a:rPr lang="ja-JP" altLang="en-US" sz="1200" dirty="0" smtClean="0">
                <a:solidFill>
                  <a:schemeClr val="bg1"/>
                </a:solidFill>
                <a:latin typeface="ＭＳ Ｐ明朝" pitchFamily="18" charset="-128"/>
                <a:ea typeface="ＭＳ Ｐ明朝" pitchFamily="18" charset="-128"/>
              </a:rPr>
              <a:t>退職</a:t>
            </a:r>
            <a:r>
              <a:rPr kumimoji="1" lang="ja-JP" altLang="en-US" sz="1200" dirty="0" smtClean="0">
                <a:solidFill>
                  <a:schemeClr val="bg1"/>
                </a:solidFill>
                <a:latin typeface="ＭＳ Ｐ明朝" pitchFamily="18" charset="-128"/>
                <a:ea typeface="ＭＳ Ｐ明朝" pitchFamily="18" charset="-128"/>
              </a:rPr>
              <a:t>」と書かれる</a:t>
            </a:r>
            <a:r>
              <a:rPr kumimoji="1" lang="ja-JP" altLang="en-US" sz="1200" dirty="0" smtClean="0">
                <a:solidFill>
                  <a:schemeClr val="bg1"/>
                </a:solidFill>
                <a:latin typeface="AR P丸ゴシック体M" pitchFamily="50" charset="-128"/>
                <a:ea typeface="AR P丸ゴシック体M" pitchFamily="50" charset="-128"/>
              </a:rPr>
              <a:t>。</a:t>
            </a:r>
            <a:endParaRPr kumimoji="1" lang="ja-JP" altLang="en-US" sz="1200" dirty="0">
              <a:solidFill>
                <a:schemeClr val="bg1"/>
              </a:solidFill>
              <a:latin typeface="AR P丸ゴシック体M" pitchFamily="50" charset="-128"/>
              <a:ea typeface="AR P丸ゴシック体M" pitchFamily="50" charset="-128"/>
            </a:endParaRPr>
          </a:p>
        </p:txBody>
      </p:sp>
      <p:sp>
        <p:nvSpPr>
          <p:cNvPr id="9" name="メモ 8"/>
          <p:cNvSpPr/>
          <p:nvPr/>
        </p:nvSpPr>
        <p:spPr>
          <a:xfrm>
            <a:off x="611560" y="4293096"/>
            <a:ext cx="2592288" cy="1944216"/>
          </a:xfrm>
          <a:prstGeom prst="foldedCorner">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chemeClr val="tx1"/>
              </a:solidFill>
              <a:latin typeface="AR P丸ゴシック体M" pitchFamily="50" charset="-128"/>
              <a:ea typeface="AR P丸ゴシック体M" pitchFamily="50" charset="-128"/>
            </a:endParaRPr>
          </a:p>
          <a:p>
            <a:r>
              <a:rPr lang="ja-JP" altLang="en-US" dirty="0" smtClean="0">
                <a:solidFill>
                  <a:schemeClr val="bg1"/>
                </a:solidFill>
                <a:latin typeface="ＭＳ Ｐ明朝" pitchFamily="18" charset="-128"/>
                <a:ea typeface="ＭＳ Ｐ明朝" pitchFamily="18" charset="-128"/>
              </a:rPr>
              <a:t>圧倒的に建設現場で働いている</a:t>
            </a:r>
          </a:p>
          <a:p>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　　建設業－</a:t>
            </a:r>
            <a:r>
              <a:rPr lang="en-US" altLang="ja-JP" sz="1200" dirty="0" smtClean="0">
                <a:solidFill>
                  <a:schemeClr val="bg1"/>
                </a:solidFill>
                <a:latin typeface="ＭＳ Ｐ明朝" pitchFamily="18" charset="-128"/>
                <a:ea typeface="ＭＳ Ｐ明朝" pitchFamily="18" charset="-128"/>
              </a:rPr>
              <a:t>68.8</a:t>
            </a:r>
            <a:r>
              <a:rPr lang="ja-JP" altLang="en-US" sz="1200" dirty="0" smtClean="0">
                <a:solidFill>
                  <a:schemeClr val="bg1"/>
                </a:solidFill>
                <a:latin typeface="ＭＳ Ｐ明朝" pitchFamily="18" charset="-128"/>
                <a:ea typeface="ＭＳ Ｐ明朝" pitchFamily="18" charset="-128"/>
              </a:rPr>
              <a:t>％</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　　製造業－</a:t>
            </a:r>
            <a:r>
              <a:rPr lang="en-US" altLang="ja-JP" sz="1200" dirty="0" smtClean="0">
                <a:solidFill>
                  <a:schemeClr val="bg1"/>
                </a:solidFill>
                <a:latin typeface="ＭＳ Ｐ明朝" pitchFamily="18" charset="-128"/>
                <a:ea typeface="ＭＳ Ｐ明朝" pitchFamily="18" charset="-128"/>
              </a:rPr>
              <a:t>12.3</a:t>
            </a:r>
            <a:r>
              <a:rPr lang="ja-JP" altLang="en-US" sz="1200" dirty="0" smtClean="0">
                <a:solidFill>
                  <a:schemeClr val="bg1"/>
                </a:solidFill>
                <a:latin typeface="ＭＳ Ｐ明朝" pitchFamily="18" charset="-128"/>
                <a:ea typeface="ＭＳ Ｐ明朝" pitchFamily="18" charset="-128"/>
              </a:rPr>
              <a:t>％</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　　農林漁業－</a:t>
            </a:r>
            <a:r>
              <a:rPr lang="en-US" altLang="ja-JP" sz="1200" dirty="0" smtClean="0">
                <a:solidFill>
                  <a:schemeClr val="bg1"/>
                </a:solidFill>
                <a:latin typeface="ＭＳ Ｐ明朝" pitchFamily="18" charset="-128"/>
                <a:ea typeface="ＭＳ Ｐ明朝" pitchFamily="18" charset="-128"/>
              </a:rPr>
              <a:t>6.2</a:t>
            </a:r>
            <a:r>
              <a:rPr lang="ja-JP" altLang="en-US" sz="1200" dirty="0" smtClean="0">
                <a:solidFill>
                  <a:schemeClr val="bg1"/>
                </a:solidFill>
                <a:latin typeface="ＭＳ Ｐ明朝" pitchFamily="18" charset="-128"/>
                <a:ea typeface="ＭＳ Ｐ明朝" pitchFamily="18" charset="-128"/>
              </a:rPr>
              <a:t>％</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　　サービス業－</a:t>
            </a:r>
            <a:r>
              <a:rPr lang="en-US" altLang="ja-JP" sz="1200" dirty="0" smtClean="0">
                <a:solidFill>
                  <a:schemeClr val="bg1"/>
                </a:solidFill>
                <a:latin typeface="ＭＳ Ｐ明朝" pitchFamily="18" charset="-128"/>
                <a:ea typeface="ＭＳ Ｐ明朝" pitchFamily="18" charset="-128"/>
              </a:rPr>
              <a:t>4.8</a:t>
            </a:r>
            <a:r>
              <a:rPr lang="ja-JP" altLang="en-US" sz="1200" dirty="0" smtClean="0">
                <a:solidFill>
                  <a:schemeClr val="bg1"/>
                </a:solidFill>
                <a:latin typeface="ＭＳ Ｐ明朝" pitchFamily="18" charset="-128"/>
                <a:ea typeface="ＭＳ Ｐ明朝" pitchFamily="18" charset="-128"/>
              </a:rPr>
              <a:t>％</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　　その他－</a:t>
            </a:r>
            <a:r>
              <a:rPr lang="en-US" altLang="ja-JP" sz="1200" dirty="0" smtClean="0">
                <a:solidFill>
                  <a:schemeClr val="bg1"/>
                </a:solidFill>
                <a:latin typeface="ＭＳ Ｐ明朝" pitchFamily="18" charset="-128"/>
                <a:ea typeface="ＭＳ Ｐ明朝" pitchFamily="18" charset="-128"/>
              </a:rPr>
              <a:t>7.9</a:t>
            </a:r>
            <a:r>
              <a:rPr lang="ja-JP" altLang="en-US" sz="1200" dirty="0" smtClean="0">
                <a:solidFill>
                  <a:schemeClr val="bg1"/>
                </a:solidFill>
                <a:latin typeface="ＭＳ Ｐ明朝" pitchFamily="18" charset="-128"/>
                <a:ea typeface="ＭＳ Ｐ明朝" pitchFamily="18" charset="-128"/>
              </a:rPr>
              <a:t>％</a:t>
            </a:r>
            <a:endParaRPr lang="ja-JP" altLang="en-US" dirty="0">
              <a:solidFill>
                <a:schemeClr val="bg1"/>
              </a:solidFill>
              <a:latin typeface="ＭＳ Ｐ明朝" pitchFamily="18" charset="-128"/>
              <a:ea typeface="ＭＳ Ｐ明朝" pitchFamily="18" charset="-128"/>
            </a:endParaRPr>
          </a:p>
        </p:txBody>
      </p:sp>
      <p:sp>
        <p:nvSpPr>
          <p:cNvPr id="10" name="メモ 9"/>
          <p:cNvSpPr/>
          <p:nvPr/>
        </p:nvSpPr>
        <p:spPr>
          <a:xfrm>
            <a:off x="3419872" y="4293096"/>
            <a:ext cx="2592288" cy="2016224"/>
          </a:xfrm>
          <a:prstGeom prst="foldedCorner">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chemeClr val="tx1"/>
              </a:solidFill>
              <a:latin typeface="AR P丸ゴシック体M" pitchFamily="50" charset="-128"/>
              <a:ea typeface="AR P丸ゴシック体M" pitchFamily="50" charset="-128"/>
            </a:endParaRPr>
          </a:p>
          <a:p>
            <a:r>
              <a:rPr lang="ja-JP" altLang="en-US" dirty="0" smtClean="0">
                <a:solidFill>
                  <a:schemeClr val="bg1"/>
                </a:solidFill>
                <a:latin typeface="ＭＳ Ｐ明朝" pitchFamily="18" charset="-128"/>
                <a:ea typeface="ＭＳ Ｐ明朝" pitchFamily="18" charset="-128"/>
              </a:rPr>
              <a:t>建設業の専業労働者</a:t>
            </a:r>
            <a:endParaRPr lang="en-US" altLang="ja-JP" dirty="0" smtClean="0">
              <a:solidFill>
                <a:schemeClr val="bg1"/>
              </a:solidFill>
              <a:latin typeface="ＭＳ Ｐ明朝" pitchFamily="18" charset="-128"/>
              <a:ea typeface="ＭＳ Ｐ明朝" pitchFamily="18" charset="-128"/>
            </a:endParaRPr>
          </a:p>
          <a:p>
            <a:endParaRPr lang="en-US" altLang="ja-JP"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雪解けとともに建設現場で働き始め、仕事のある限りはほぼ暮まで働く。</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他府県では冬も働いている建設労働者であるが、北海道では失業を強いられる。</a:t>
            </a:r>
            <a:endParaRPr lang="en-US" altLang="ja-JP" sz="1200" dirty="0" smtClean="0">
              <a:solidFill>
                <a:schemeClr val="bg1"/>
              </a:solidFill>
              <a:latin typeface="ＭＳ Ｐ明朝" pitchFamily="18" charset="-128"/>
              <a:ea typeface="ＭＳ Ｐ明朝" pitchFamily="18" charset="-128"/>
            </a:endParaRPr>
          </a:p>
          <a:p>
            <a:endParaRPr lang="en-US" altLang="ja-JP" sz="1200" dirty="0" smtClean="0">
              <a:solidFill>
                <a:schemeClr val="bg1"/>
              </a:solidFill>
              <a:latin typeface="AR P丸ゴシック体M" pitchFamily="50" charset="-128"/>
              <a:ea typeface="AR P丸ゴシック体M" pitchFamily="50" charset="-128"/>
            </a:endParaRPr>
          </a:p>
        </p:txBody>
      </p:sp>
      <p:sp>
        <p:nvSpPr>
          <p:cNvPr id="11" name="メモ 10"/>
          <p:cNvSpPr/>
          <p:nvPr/>
        </p:nvSpPr>
        <p:spPr>
          <a:xfrm>
            <a:off x="6228184" y="4293096"/>
            <a:ext cx="2448272" cy="2016224"/>
          </a:xfrm>
          <a:prstGeom prst="foldedCorner">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chemeClr val="tx1"/>
              </a:solidFill>
              <a:latin typeface="AR P丸ゴシック体M" pitchFamily="50" charset="-128"/>
              <a:ea typeface="AR P丸ゴシック体M" pitchFamily="50" charset="-128"/>
            </a:endParaRPr>
          </a:p>
          <a:p>
            <a:r>
              <a:rPr lang="ja-JP" altLang="en-US" dirty="0" smtClean="0">
                <a:solidFill>
                  <a:schemeClr val="bg1"/>
                </a:solidFill>
                <a:latin typeface="ＭＳ Ｐ明朝" pitchFamily="18" charset="-128"/>
                <a:ea typeface="ＭＳ Ｐ明朝" pitchFamily="18" charset="-128"/>
              </a:rPr>
              <a:t>冬季間、毎年のように失業する</a:t>
            </a:r>
            <a:endParaRPr lang="en-US" altLang="ja-JP" dirty="0" smtClean="0">
              <a:solidFill>
                <a:schemeClr val="bg1"/>
              </a:solidFill>
              <a:latin typeface="ＭＳ Ｐ明朝" pitchFamily="18" charset="-128"/>
              <a:ea typeface="ＭＳ Ｐ明朝" pitchFamily="18" charset="-128"/>
            </a:endParaRPr>
          </a:p>
          <a:p>
            <a:endParaRPr lang="en-US" altLang="ja-JP"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冬は雇用保険の特例一時金「</a:t>
            </a:r>
            <a:r>
              <a:rPr lang="en-US" altLang="ja-JP" sz="1200" dirty="0" smtClean="0">
                <a:solidFill>
                  <a:schemeClr val="bg1"/>
                </a:solidFill>
                <a:latin typeface="ＭＳ Ｐ明朝" pitchFamily="18" charset="-128"/>
                <a:ea typeface="ＭＳ Ｐ明朝" pitchFamily="18" charset="-128"/>
              </a:rPr>
              <a:t>40</a:t>
            </a:r>
            <a:r>
              <a:rPr lang="ja-JP" altLang="en-US" sz="1200" dirty="0" smtClean="0">
                <a:solidFill>
                  <a:schemeClr val="bg1"/>
                </a:solidFill>
                <a:latin typeface="ＭＳ Ｐ明朝" pitchFamily="18" charset="-128"/>
                <a:ea typeface="ＭＳ Ｐ明朝" pitchFamily="18" charset="-128"/>
              </a:rPr>
              <a:t>日分」（当初は</a:t>
            </a:r>
            <a:r>
              <a:rPr lang="en-US" altLang="ja-JP" sz="1200" dirty="0" smtClean="0">
                <a:solidFill>
                  <a:schemeClr val="bg1"/>
                </a:solidFill>
                <a:latin typeface="ＭＳ Ｐ明朝" pitchFamily="18" charset="-128"/>
                <a:ea typeface="ＭＳ Ｐ明朝" pitchFamily="18" charset="-128"/>
              </a:rPr>
              <a:t>50</a:t>
            </a:r>
            <a:r>
              <a:rPr lang="ja-JP" altLang="en-US" sz="1200" dirty="0" smtClean="0">
                <a:solidFill>
                  <a:schemeClr val="bg1"/>
                </a:solidFill>
                <a:latin typeface="ＭＳ Ｐ明朝" pitchFamily="18" charset="-128"/>
                <a:ea typeface="ＭＳ Ｐ明朝" pitchFamily="18" charset="-128"/>
              </a:rPr>
              <a:t>日分）を受給する。</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冬季間、収入が途絶え、生活が困窮する。</a:t>
            </a:r>
            <a:endParaRPr lang="en-US" altLang="ja-JP" sz="1200" dirty="0" smtClean="0">
              <a:solidFill>
                <a:schemeClr val="bg1"/>
              </a:solidFill>
              <a:latin typeface="ＭＳ Ｐ明朝" pitchFamily="18" charset="-128"/>
              <a:ea typeface="ＭＳ Ｐ明朝" pitchFamily="18" charset="-128"/>
            </a:endParaRPr>
          </a:p>
          <a:p>
            <a:endParaRPr lang="ja-JP" altLang="en-US" sz="1200" dirty="0" smtClean="0">
              <a:solidFill>
                <a:schemeClr val="bg1"/>
              </a:solidFill>
              <a:latin typeface="AR P丸ゴシック体M" pitchFamily="50" charset="-128"/>
              <a:ea typeface="AR P丸ゴシック体M" pitchFamily="50" charset="-128"/>
            </a:endParaRPr>
          </a:p>
        </p:txBody>
      </p:sp>
      <p:sp>
        <p:nvSpPr>
          <p:cNvPr id="12" name="スライド番号プレースホルダ 11"/>
          <p:cNvSpPr>
            <a:spLocks noGrp="1"/>
          </p:cNvSpPr>
          <p:nvPr>
            <p:ph type="sldNum" sz="quarter" idx="12"/>
          </p:nvPr>
        </p:nvSpPr>
        <p:spPr/>
        <p:txBody>
          <a:bodyPr/>
          <a:lstStyle/>
          <a:p>
            <a:fld id="{D2D8002D-B5B0-4BAC-B1F6-782DDCCE6D9C}" type="slidenum">
              <a:rPr kumimoji="1" lang="ja-JP" altLang="en-US" smtClean="0"/>
              <a:pPr/>
              <a:t>5</a:t>
            </a:fld>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nvPr>
        </p:nvGraphicFramePr>
        <p:xfrm>
          <a:off x="467544" y="1772816"/>
          <a:ext cx="8229600" cy="1520185"/>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203844">
                <a:tc>
                  <a:txBody>
                    <a:bodyPr/>
                    <a:lstStyle/>
                    <a:p>
                      <a:r>
                        <a:rPr kumimoji="1" lang="en-US" altLang="ja-JP" sz="1200" b="0" dirty="0" smtClean="0">
                          <a:solidFill>
                            <a:schemeClr val="tx1"/>
                          </a:solidFill>
                          <a:latin typeface="ＭＳ Ｐ明朝" pitchFamily="18" charset="-128"/>
                          <a:ea typeface="ＭＳ Ｐ明朝" pitchFamily="18" charset="-128"/>
                        </a:rPr>
                        <a:t>1979</a:t>
                      </a:r>
                      <a:r>
                        <a:rPr kumimoji="1" lang="ja-JP" altLang="en-US" sz="1200" b="0" dirty="0" smtClean="0">
                          <a:solidFill>
                            <a:schemeClr val="tx1"/>
                          </a:solidFill>
                          <a:latin typeface="ＭＳ Ｐ明朝" pitchFamily="18" charset="-128"/>
                          <a:ea typeface="ＭＳ Ｐ明朝" pitchFamily="18" charset="-128"/>
                        </a:rPr>
                        <a:t>年度</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ＭＳ Ｐ明朝" pitchFamily="18" charset="-128"/>
                          <a:ea typeface="ＭＳ Ｐ明朝" pitchFamily="18" charset="-128"/>
                        </a:rPr>
                        <a:t>総額</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ＭＳ Ｐ明朝" pitchFamily="18" charset="-128"/>
                          <a:ea typeface="ＭＳ Ｐ明朝" pitchFamily="18" charset="-128"/>
                        </a:rPr>
                        <a:t>4</a:t>
                      </a:r>
                      <a:r>
                        <a:rPr kumimoji="1" lang="ja-JP" altLang="en-US" sz="1200" b="0" dirty="0" smtClean="0">
                          <a:solidFill>
                            <a:schemeClr val="tx1"/>
                          </a:solidFill>
                          <a:latin typeface="ＭＳ Ｐ明朝" pitchFamily="18" charset="-128"/>
                          <a:ea typeface="ＭＳ Ｐ明朝" pitchFamily="18" charset="-128"/>
                        </a:rPr>
                        <a:t>～</a:t>
                      </a:r>
                      <a:r>
                        <a:rPr kumimoji="1" lang="en-US" altLang="ja-JP" sz="1200" b="0" dirty="0" smtClean="0">
                          <a:solidFill>
                            <a:schemeClr val="tx1"/>
                          </a:solidFill>
                          <a:latin typeface="ＭＳ Ｐ明朝" pitchFamily="18" charset="-128"/>
                          <a:ea typeface="ＭＳ Ｐ明朝" pitchFamily="18" charset="-128"/>
                        </a:rPr>
                        <a:t>6</a:t>
                      </a:r>
                      <a:r>
                        <a:rPr kumimoji="1" lang="ja-JP" altLang="en-US" sz="1200" b="0" dirty="0" smtClean="0">
                          <a:solidFill>
                            <a:schemeClr val="tx1"/>
                          </a:solidFill>
                          <a:latin typeface="ＭＳ Ｐ明朝" pitchFamily="18" charset="-128"/>
                          <a:ea typeface="ＭＳ Ｐ明朝" pitchFamily="18" charset="-128"/>
                        </a:rPr>
                        <a:t>月</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ＭＳ Ｐ明朝" pitchFamily="18" charset="-128"/>
                          <a:ea typeface="ＭＳ Ｐ明朝" pitchFamily="18" charset="-128"/>
                        </a:rPr>
                        <a:t>7</a:t>
                      </a:r>
                      <a:r>
                        <a:rPr kumimoji="1" lang="ja-JP" altLang="en-US" sz="1200" b="0" dirty="0" smtClean="0">
                          <a:solidFill>
                            <a:schemeClr val="tx1"/>
                          </a:solidFill>
                          <a:latin typeface="ＭＳ Ｐ明朝" pitchFamily="18" charset="-128"/>
                          <a:ea typeface="ＭＳ Ｐ明朝" pitchFamily="18" charset="-128"/>
                        </a:rPr>
                        <a:t>～</a:t>
                      </a:r>
                      <a:r>
                        <a:rPr kumimoji="1" lang="en-US" altLang="ja-JP" sz="1200" b="0" dirty="0" smtClean="0">
                          <a:solidFill>
                            <a:schemeClr val="tx1"/>
                          </a:solidFill>
                          <a:latin typeface="ＭＳ Ｐ明朝" pitchFamily="18" charset="-128"/>
                          <a:ea typeface="ＭＳ Ｐ明朝" pitchFamily="18" charset="-128"/>
                        </a:rPr>
                        <a:t>9</a:t>
                      </a:r>
                      <a:r>
                        <a:rPr kumimoji="1" lang="ja-JP" altLang="en-US" sz="1200" b="0" dirty="0" smtClean="0">
                          <a:solidFill>
                            <a:schemeClr val="tx1"/>
                          </a:solidFill>
                          <a:latin typeface="ＭＳ Ｐ明朝" pitchFamily="18" charset="-128"/>
                          <a:ea typeface="ＭＳ Ｐ明朝" pitchFamily="18" charset="-128"/>
                        </a:rPr>
                        <a:t>月</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ＭＳ Ｐ明朝" pitchFamily="18" charset="-128"/>
                          <a:ea typeface="ＭＳ Ｐ明朝" pitchFamily="18" charset="-128"/>
                        </a:rPr>
                        <a:t>10</a:t>
                      </a:r>
                      <a:r>
                        <a:rPr kumimoji="1" lang="ja-JP" altLang="en-US" sz="1200" b="0" dirty="0" smtClean="0">
                          <a:solidFill>
                            <a:schemeClr val="tx1"/>
                          </a:solidFill>
                          <a:latin typeface="ＭＳ Ｐ明朝" pitchFamily="18" charset="-128"/>
                          <a:ea typeface="ＭＳ Ｐ明朝" pitchFamily="18" charset="-128"/>
                        </a:rPr>
                        <a:t>～</a:t>
                      </a:r>
                      <a:r>
                        <a:rPr kumimoji="1" lang="en-US" altLang="ja-JP" sz="1200" b="0" dirty="0" smtClean="0">
                          <a:solidFill>
                            <a:schemeClr val="tx1"/>
                          </a:solidFill>
                          <a:latin typeface="ＭＳ Ｐ明朝" pitchFamily="18" charset="-128"/>
                          <a:ea typeface="ＭＳ Ｐ明朝" pitchFamily="18" charset="-128"/>
                        </a:rPr>
                        <a:t>12</a:t>
                      </a:r>
                      <a:r>
                        <a:rPr kumimoji="1" lang="ja-JP" altLang="en-US" sz="1200" b="0" dirty="0" smtClean="0">
                          <a:solidFill>
                            <a:schemeClr val="tx1"/>
                          </a:solidFill>
                          <a:latin typeface="ＭＳ Ｐ明朝" pitchFamily="18" charset="-128"/>
                          <a:ea typeface="ＭＳ Ｐ明朝" pitchFamily="18" charset="-128"/>
                        </a:rPr>
                        <a:t>月</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ＭＳ Ｐ明朝" pitchFamily="18" charset="-128"/>
                          <a:ea typeface="ＭＳ Ｐ明朝" pitchFamily="18" charset="-128"/>
                        </a:rPr>
                        <a:t>1</a:t>
                      </a:r>
                      <a:r>
                        <a:rPr kumimoji="1" lang="ja-JP" altLang="en-US" sz="1200" b="0" dirty="0" smtClean="0">
                          <a:solidFill>
                            <a:schemeClr val="tx1"/>
                          </a:solidFill>
                          <a:latin typeface="ＭＳ Ｐ明朝" pitchFamily="18" charset="-128"/>
                          <a:ea typeface="ＭＳ Ｐ明朝" pitchFamily="18" charset="-128"/>
                        </a:rPr>
                        <a:t>～</a:t>
                      </a:r>
                      <a:r>
                        <a:rPr kumimoji="1" lang="en-US" altLang="ja-JP" sz="1200" b="0" dirty="0" smtClean="0">
                          <a:solidFill>
                            <a:schemeClr val="tx1"/>
                          </a:solidFill>
                          <a:latin typeface="ＭＳ Ｐ明朝" pitchFamily="18" charset="-128"/>
                          <a:ea typeface="ＭＳ Ｐ明朝" pitchFamily="18" charset="-128"/>
                        </a:rPr>
                        <a:t>3</a:t>
                      </a:r>
                      <a:r>
                        <a:rPr kumimoji="1" lang="ja-JP" altLang="en-US" sz="1200" b="0" dirty="0" smtClean="0">
                          <a:solidFill>
                            <a:schemeClr val="tx1"/>
                          </a:solidFill>
                          <a:latin typeface="ＭＳ Ｐ明朝" pitchFamily="18" charset="-128"/>
                          <a:ea typeface="ＭＳ Ｐ明朝" pitchFamily="18" charset="-128"/>
                        </a:rPr>
                        <a:t>月</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0343">
                <a:tc>
                  <a:txBody>
                    <a:bodyPr/>
                    <a:lstStyle/>
                    <a:p>
                      <a:r>
                        <a:rPr kumimoji="1" lang="ja-JP" altLang="en-US" sz="1200" b="0" dirty="0" smtClean="0">
                          <a:solidFill>
                            <a:schemeClr val="tx1"/>
                          </a:solidFill>
                          <a:latin typeface="ＭＳ Ｐ明朝" pitchFamily="18" charset="-128"/>
                          <a:ea typeface="ＭＳ Ｐ明朝" pitchFamily="18" charset="-128"/>
                        </a:rPr>
                        <a:t>北海道</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7,948</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3,712</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2,557</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1,202</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459</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844">
                <a:tc>
                  <a:txBody>
                    <a:bodyPr/>
                    <a:lstStyle/>
                    <a:p>
                      <a:pPr algn="r"/>
                      <a:r>
                        <a:rPr kumimoji="1" lang="ja-JP" altLang="en-US" sz="1200" b="0" dirty="0" smtClean="0">
                          <a:solidFill>
                            <a:schemeClr val="tx1"/>
                          </a:solidFill>
                          <a:latin typeface="ＭＳ Ｐ明朝" pitchFamily="18" charset="-128"/>
                          <a:ea typeface="ＭＳ Ｐ明朝" pitchFamily="18" charset="-128"/>
                        </a:rPr>
                        <a:t>％</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46.7</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32.39</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15.13</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8.53</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601">
                <a:tc>
                  <a:txBody>
                    <a:bodyPr/>
                    <a:lstStyle/>
                    <a:p>
                      <a:r>
                        <a:rPr kumimoji="1" lang="ja-JP" altLang="en-US" sz="1200" b="0" dirty="0" smtClean="0">
                          <a:solidFill>
                            <a:schemeClr val="tx1"/>
                          </a:solidFill>
                          <a:latin typeface="ＭＳ Ｐ明朝" pitchFamily="18" charset="-128"/>
                          <a:ea typeface="ＭＳ Ｐ明朝" pitchFamily="18" charset="-128"/>
                        </a:rPr>
                        <a:t>全国</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10</a:t>
                      </a:r>
                      <a:r>
                        <a:rPr kumimoji="1" lang="ja-JP" altLang="en-US" sz="1200" b="0" dirty="0" smtClean="0">
                          <a:solidFill>
                            <a:schemeClr val="tx1"/>
                          </a:solidFill>
                          <a:latin typeface="ＭＳ Ｐ明朝" pitchFamily="18" charset="-128"/>
                          <a:ea typeface="ＭＳ Ｐ明朝" pitchFamily="18" charset="-128"/>
                        </a:rPr>
                        <a:t>兆</a:t>
                      </a:r>
                      <a:r>
                        <a:rPr kumimoji="1" lang="en-US" altLang="ja-JP" sz="1200" b="0" dirty="0" smtClean="0">
                          <a:solidFill>
                            <a:schemeClr val="tx1"/>
                          </a:solidFill>
                          <a:latin typeface="ＭＳ Ｐ明朝" pitchFamily="18" charset="-128"/>
                          <a:ea typeface="ＭＳ Ｐ明朝" pitchFamily="18" charset="-128"/>
                        </a:rPr>
                        <a:t>7,562</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2</a:t>
                      </a:r>
                      <a:r>
                        <a:rPr kumimoji="1" lang="ja-JP" altLang="en-US" sz="1200" b="0" dirty="0" smtClean="0">
                          <a:solidFill>
                            <a:schemeClr val="tx1"/>
                          </a:solidFill>
                          <a:latin typeface="ＭＳ Ｐ明朝" pitchFamily="18" charset="-128"/>
                          <a:ea typeface="ＭＳ Ｐ明朝" pitchFamily="18" charset="-128"/>
                        </a:rPr>
                        <a:t>兆</a:t>
                      </a:r>
                      <a:r>
                        <a:rPr kumimoji="1" lang="en-US" altLang="ja-JP" sz="1200" b="0" dirty="0" smtClean="0">
                          <a:solidFill>
                            <a:schemeClr val="tx1"/>
                          </a:solidFill>
                          <a:latin typeface="ＭＳ Ｐ明朝" pitchFamily="18" charset="-128"/>
                          <a:ea typeface="ＭＳ Ｐ明朝" pitchFamily="18" charset="-128"/>
                        </a:rPr>
                        <a:t>4,963</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3</a:t>
                      </a:r>
                      <a:r>
                        <a:rPr kumimoji="1" lang="ja-JP" altLang="en-US" sz="1200" b="0" dirty="0" smtClean="0">
                          <a:solidFill>
                            <a:schemeClr val="tx1"/>
                          </a:solidFill>
                          <a:latin typeface="ＭＳ Ｐ明朝" pitchFamily="18" charset="-128"/>
                          <a:ea typeface="ＭＳ Ｐ明朝" pitchFamily="18" charset="-128"/>
                        </a:rPr>
                        <a:t>兆</a:t>
                      </a:r>
                      <a:r>
                        <a:rPr kumimoji="1" lang="en-US" altLang="ja-JP" sz="1200" b="0" dirty="0" smtClean="0">
                          <a:solidFill>
                            <a:schemeClr val="tx1"/>
                          </a:solidFill>
                          <a:latin typeface="ＭＳ Ｐ明朝" pitchFamily="18" charset="-128"/>
                          <a:ea typeface="ＭＳ Ｐ明朝" pitchFamily="18" charset="-128"/>
                        </a:rPr>
                        <a:t>4565</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2</a:t>
                      </a:r>
                      <a:r>
                        <a:rPr kumimoji="1" lang="ja-JP" altLang="en-US" sz="1200" b="0" dirty="0" smtClean="0">
                          <a:solidFill>
                            <a:schemeClr val="tx1"/>
                          </a:solidFill>
                          <a:latin typeface="ＭＳ Ｐ明朝" pitchFamily="18" charset="-128"/>
                          <a:ea typeface="ＭＳ Ｐ明朝" pitchFamily="18" charset="-128"/>
                        </a:rPr>
                        <a:t>兆</a:t>
                      </a:r>
                      <a:r>
                        <a:rPr kumimoji="1" lang="en-US" altLang="ja-JP" sz="1200" b="0" dirty="0" smtClean="0">
                          <a:solidFill>
                            <a:schemeClr val="tx1"/>
                          </a:solidFill>
                          <a:latin typeface="ＭＳ Ｐ明朝" pitchFamily="18" charset="-128"/>
                          <a:ea typeface="ＭＳ Ｐ明朝" pitchFamily="18" charset="-128"/>
                        </a:rPr>
                        <a:t>9,674</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1</a:t>
                      </a:r>
                      <a:r>
                        <a:rPr kumimoji="1" lang="ja-JP" altLang="en-US" sz="1200" b="0" dirty="0" smtClean="0">
                          <a:solidFill>
                            <a:schemeClr val="tx1"/>
                          </a:solidFill>
                          <a:latin typeface="ＭＳ Ｐ明朝" pitchFamily="18" charset="-128"/>
                          <a:ea typeface="ＭＳ Ｐ明朝" pitchFamily="18" charset="-128"/>
                        </a:rPr>
                        <a:t>兆</a:t>
                      </a:r>
                      <a:r>
                        <a:rPr kumimoji="1" lang="en-US" altLang="ja-JP" sz="1200" b="0" dirty="0" smtClean="0">
                          <a:solidFill>
                            <a:schemeClr val="tx1"/>
                          </a:solidFill>
                          <a:latin typeface="ＭＳ Ｐ明朝" pitchFamily="18" charset="-128"/>
                          <a:ea typeface="ＭＳ Ｐ明朝" pitchFamily="18" charset="-128"/>
                        </a:rPr>
                        <a:t>8,379</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601">
                <a:tc>
                  <a:txBody>
                    <a:bodyPr/>
                    <a:lstStyle/>
                    <a:p>
                      <a:pPr algn="r"/>
                      <a:r>
                        <a:rPr kumimoji="1" lang="ja-JP" altLang="en-US" sz="1200" b="0" dirty="0" smtClean="0">
                          <a:solidFill>
                            <a:schemeClr val="tx1"/>
                          </a:solidFill>
                          <a:latin typeface="ＭＳ Ｐ明朝" pitchFamily="18" charset="-128"/>
                          <a:ea typeface="ＭＳ Ｐ明朝" pitchFamily="18" charset="-128"/>
                        </a:rPr>
                        <a:t>％</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23.16</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32.06</a:t>
                      </a: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27.54</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17.24</a:t>
                      </a:r>
                      <a:endParaRPr kumimoji="1" lang="ja-JP" altLang="en-US" sz="1200" b="0" dirty="0">
                        <a:solidFill>
                          <a:schemeClr val="tx1"/>
                        </a:solidFill>
                        <a:latin typeface="ＭＳ Ｐ明朝" pitchFamily="18" charset="-128"/>
                        <a:ea typeface="ＭＳ Ｐ明朝" pitchFamily="18" charset="-128"/>
                      </a:endParaRPr>
                    </a:p>
                  </a:txBody>
                  <a:tcPr marL="100771" marR="10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表 4"/>
          <p:cNvGraphicFramePr>
            <a:graphicFrameLocks noGrp="1"/>
          </p:cNvGraphicFramePr>
          <p:nvPr/>
        </p:nvGraphicFramePr>
        <p:xfrm>
          <a:off x="467544" y="4031171"/>
          <a:ext cx="8208910" cy="1558070"/>
        </p:xfrm>
        <a:graphic>
          <a:graphicData uri="http://schemas.openxmlformats.org/drawingml/2006/table">
            <a:tbl>
              <a:tblPr firstRow="1" bandRow="1">
                <a:tableStyleId>{5C22544A-7EE6-4342-B048-85BDC9FD1C3A}</a:tableStyleId>
              </a:tblPr>
              <a:tblGrid>
                <a:gridCol w="1341841"/>
                <a:gridCol w="1341841"/>
                <a:gridCol w="1420773"/>
                <a:gridCol w="1341841"/>
                <a:gridCol w="1341841"/>
                <a:gridCol w="1420773"/>
              </a:tblGrid>
              <a:tr h="288032">
                <a:tc>
                  <a:txBody>
                    <a:bodyPr/>
                    <a:lstStyle/>
                    <a:p>
                      <a:r>
                        <a:rPr kumimoji="1" lang="en-US" altLang="ja-JP" sz="1200" b="0" dirty="0" smtClean="0">
                          <a:solidFill>
                            <a:schemeClr val="tx1"/>
                          </a:solidFill>
                          <a:latin typeface="ＭＳ Ｐ明朝" pitchFamily="18" charset="-128"/>
                          <a:ea typeface="ＭＳ Ｐ明朝" pitchFamily="18" charset="-128"/>
                        </a:rPr>
                        <a:t>1995</a:t>
                      </a:r>
                      <a:r>
                        <a:rPr kumimoji="1" lang="ja-JP" altLang="en-US" sz="1200" b="0" dirty="0" smtClean="0">
                          <a:solidFill>
                            <a:schemeClr val="tx1"/>
                          </a:solidFill>
                          <a:latin typeface="ＭＳ Ｐ明朝" pitchFamily="18" charset="-128"/>
                          <a:ea typeface="ＭＳ Ｐ明朝" pitchFamily="18" charset="-128"/>
                        </a:rPr>
                        <a:t>年度</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ＭＳ Ｐ明朝" pitchFamily="18" charset="-128"/>
                          <a:ea typeface="ＭＳ Ｐ明朝" pitchFamily="18" charset="-128"/>
                        </a:rPr>
                        <a:t>総額</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ＭＳ Ｐ明朝" pitchFamily="18" charset="-128"/>
                          <a:ea typeface="ＭＳ Ｐ明朝" pitchFamily="18" charset="-128"/>
                        </a:rPr>
                        <a:t>4</a:t>
                      </a:r>
                      <a:r>
                        <a:rPr kumimoji="1" lang="ja-JP" altLang="en-US" sz="1200" b="0" dirty="0" smtClean="0">
                          <a:solidFill>
                            <a:schemeClr val="tx1"/>
                          </a:solidFill>
                          <a:latin typeface="ＭＳ Ｐ明朝" pitchFamily="18" charset="-128"/>
                          <a:ea typeface="ＭＳ Ｐ明朝" pitchFamily="18" charset="-128"/>
                        </a:rPr>
                        <a:t>～</a:t>
                      </a:r>
                      <a:r>
                        <a:rPr kumimoji="1" lang="en-US" altLang="ja-JP" sz="1200" b="0" dirty="0" smtClean="0">
                          <a:solidFill>
                            <a:schemeClr val="tx1"/>
                          </a:solidFill>
                          <a:latin typeface="ＭＳ Ｐ明朝" pitchFamily="18" charset="-128"/>
                          <a:ea typeface="ＭＳ Ｐ明朝" pitchFamily="18" charset="-128"/>
                        </a:rPr>
                        <a:t>6</a:t>
                      </a:r>
                      <a:r>
                        <a:rPr kumimoji="1" lang="ja-JP" altLang="en-US" sz="1200" b="0" dirty="0" smtClean="0">
                          <a:solidFill>
                            <a:schemeClr val="tx1"/>
                          </a:solidFill>
                          <a:latin typeface="ＭＳ Ｐ明朝" pitchFamily="18" charset="-128"/>
                          <a:ea typeface="ＭＳ Ｐ明朝" pitchFamily="18" charset="-128"/>
                        </a:rPr>
                        <a:t>月</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ＭＳ Ｐ明朝" pitchFamily="18" charset="-128"/>
                          <a:ea typeface="ＭＳ Ｐ明朝" pitchFamily="18" charset="-128"/>
                        </a:rPr>
                        <a:t>7</a:t>
                      </a:r>
                      <a:r>
                        <a:rPr kumimoji="1" lang="ja-JP" altLang="en-US" sz="1200" b="0" dirty="0" smtClean="0">
                          <a:solidFill>
                            <a:schemeClr val="tx1"/>
                          </a:solidFill>
                          <a:latin typeface="ＭＳ Ｐ明朝" pitchFamily="18" charset="-128"/>
                          <a:ea typeface="ＭＳ Ｐ明朝" pitchFamily="18" charset="-128"/>
                        </a:rPr>
                        <a:t>～</a:t>
                      </a:r>
                      <a:r>
                        <a:rPr kumimoji="1" lang="en-US" altLang="ja-JP" sz="1200" b="0" dirty="0" smtClean="0">
                          <a:solidFill>
                            <a:schemeClr val="tx1"/>
                          </a:solidFill>
                          <a:latin typeface="ＭＳ Ｐ明朝" pitchFamily="18" charset="-128"/>
                          <a:ea typeface="ＭＳ Ｐ明朝" pitchFamily="18" charset="-128"/>
                        </a:rPr>
                        <a:t>9</a:t>
                      </a:r>
                      <a:r>
                        <a:rPr kumimoji="1" lang="ja-JP" altLang="en-US" sz="1200" b="0" dirty="0" smtClean="0">
                          <a:solidFill>
                            <a:schemeClr val="tx1"/>
                          </a:solidFill>
                          <a:latin typeface="ＭＳ Ｐ明朝" pitchFamily="18" charset="-128"/>
                          <a:ea typeface="ＭＳ Ｐ明朝" pitchFamily="18" charset="-128"/>
                        </a:rPr>
                        <a:t>月</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ＭＳ Ｐ明朝" pitchFamily="18" charset="-128"/>
                          <a:ea typeface="ＭＳ Ｐ明朝" pitchFamily="18" charset="-128"/>
                        </a:rPr>
                        <a:t>101</a:t>
                      </a:r>
                      <a:r>
                        <a:rPr kumimoji="1" lang="ja-JP" altLang="en-US" sz="1200" b="0" dirty="0" smtClean="0">
                          <a:solidFill>
                            <a:schemeClr val="tx1"/>
                          </a:solidFill>
                          <a:latin typeface="ＭＳ Ｐ明朝" pitchFamily="18" charset="-128"/>
                          <a:ea typeface="ＭＳ Ｐ明朝" pitchFamily="18" charset="-128"/>
                        </a:rPr>
                        <a:t>～</a:t>
                      </a:r>
                      <a:r>
                        <a:rPr kumimoji="1" lang="en-US" altLang="ja-JP" sz="1200" b="0" dirty="0" smtClean="0">
                          <a:solidFill>
                            <a:schemeClr val="tx1"/>
                          </a:solidFill>
                          <a:latin typeface="ＭＳ Ｐ明朝" pitchFamily="18" charset="-128"/>
                          <a:ea typeface="ＭＳ Ｐ明朝" pitchFamily="18" charset="-128"/>
                        </a:rPr>
                        <a:t>2</a:t>
                      </a:r>
                      <a:r>
                        <a:rPr kumimoji="1" lang="ja-JP" altLang="en-US" sz="1200" b="0" dirty="0" smtClean="0">
                          <a:solidFill>
                            <a:schemeClr val="tx1"/>
                          </a:solidFill>
                          <a:latin typeface="ＭＳ Ｐ明朝" pitchFamily="18" charset="-128"/>
                          <a:ea typeface="ＭＳ Ｐ明朝" pitchFamily="18" charset="-128"/>
                        </a:rPr>
                        <a:t>月</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ＭＳ Ｐ明朝" pitchFamily="18" charset="-128"/>
                          <a:ea typeface="ＭＳ Ｐ明朝" pitchFamily="18" charset="-128"/>
                        </a:rPr>
                        <a:t>1</a:t>
                      </a:r>
                      <a:r>
                        <a:rPr kumimoji="1" lang="ja-JP" altLang="en-US" sz="1200" b="0" dirty="0" smtClean="0">
                          <a:solidFill>
                            <a:schemeClr val="tx1"/>
                          </a:solidFill>
                          <a:latin typeface="ＭＳ Ｐ明朝" pitchFamily="18" charset="-128"/>
                          <a:ea typeface="ＭＳ Ｐ明朝" pitchFamily="18" charset="-128"/>
                        </a:rPr>
                        <a:t>～</a:t>
                      </a:r>
                      <a:r>
                        <a:rPr kumimoji="1" lang="en-US" altLang="ja-JP" sz="1200" b="0" dirty="0" smtClean="0">
                          <a:solidFill>
                            <a:schemeClr val="tx1"/>
                          </a:solidFill>
                          <a:latin typeface="ＭＳ Ｐ明朝" pitchFamily="18" charset="-128"/>
                          <a:ea typeface="ＭＳ Ｐ明朝" pitchFamily="18" charset="-128"/>
                        </a:rPr>
                        <a:t>3</a:t>
                      </a:r>
                      <a:r>
                        <a:rPr kumimoji="1" lang="ja-JP" altLang="en-US" sz="1200" b="0" dirty="0" smtClean="0">
                          <a:solidFill>
                            <a:schemeClr val="tx1"/>
                          </a:solidFill>
                          <a:latin typeface="ＭＳ Ｐ明朝" pitchFamily="18" charset="-128"/>
                          <a:ea typeface="ＭＳ Ｐ明朝" pitchFamily="18" charset="-128"/>
                        </a:rPr>
                        <a:t>月</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8850">
                <a:tc>
                  <a:txBody>
                    <a:bodyPr/>
                    <a:lstStyle/>
                    <a:p>
                      <a:r>
                        <a:rPr kumimoji="1" lang="ja-JP" altLang="en-US" sz="1200" b="0" dirty="0" smtClean="0">
                          <a:solidFill>
                            <a:schemeClr val="tx1"/>
                          </a:solidFill>
                          <a:latin typeface="ＭＳ Ｐ明朝" pitchFamily="18" charset="-128"/>
                          <a:ea typeface="ＭＳ Ｐ明朝" pitchFamily="18" charset="-128"/>
                        </a:rPr>
                        <a:t>北海道</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4</a:t>
                      </a:r>
                      <a:r>
                        <a:rPr kumimoji="1" lang="ja-JP" altLang="en-US" sz="1200" b="0" dirty="0" smtClean="0">
                          <a:solidFill>
                            <a:schemeClr val="tx1"/>
                          </a:solidFill>
                          <a:latin typeface="ＭＳ Ｐ明朝" pitchFamily="18" charset="-128"/>
                          <a:ea typeface="ＭＳ Ｐ明朝" pitchFamily="18" charset="-128"/>
                        </a:rPr>
                        <a:t>兆</a:t>
                      </a:r>
                      <a:r>
                        <a:rPr kumimoji="1" lang="en-US" altLang="ja-JP" sz="1200" b="0" dirty="0" smtClean="0">
                          <a:solidFill>
                            <a:schemeClr val="tx1"/>
                          </a:solidFill>
                          <a:latin typeface="ＭＳ Ｐ明朝" pitchFamily="18" charset="-128"/>
                          <a:ea typeface="ＭＳ Ｐ明朝" pitchFamily="18" charset="-128"/>
                        </a:rPr>
                        <a:t>4,480</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1</a:t>
                      </a:r>
                      <a:r>
                        <a:rPr kumimoji="1" lang="ja-JP" altLang="en-US" sz="1200" b="0" dirty="0" smtClean="0">
                          <a:solidFill>
                            <a:schemeClr val="tx1"/>
                          </a:solidFill>
                          <a:latin typeface="ＭＳ Ｐ明朝" pitchFamily="18" charset="-128"/>
                          <a:ea typeface="ＭＳ Ｐ明朝" pitchFamily="18" charset="-128"/>
                        </a:rPr>
                        <a:t>兆</a:t>
                      </a:r>
                      <a:r>
                        <a:rPr kumimoji="1" lang="en-US" altLang="ja-JP" sz="1200" b="0" dirty="0" smtClean="0">
                          <a:solidFill>
                            <a:schemeClr val="tx1"/>
                          </a:solidFill>
                          <a:latin typeface="ＭＳ Ｐ明朝" pitchFamily="18" charset="-128"/>
                          <a:ea typeface="ＭＳ Ｐ明朝" pitchFamily="18" charset="-128"/>
                        </a:rPr>
                        <a:t>1,560</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1</a:t>
                      </a:r>
                      <a:r>
                        <a:rPr kumimoji="1" lang="ja-JP" altLang="en-US" sz="1200" b="0" dirty="0" smtClean="0">
                          <a:solidFill>
                            <a:schemeClr val="tx1"/>
                          </a:solidFill>
                          <a:latin typeface="ＭＳ Ｐ明朝" pitchFamily="18" charset="-128"/>
                          <a:ea typeface="ＭＳ Ｐ明朝" pitchFamily="18" charset="-128"/>
                        </a:rPr>
                        <a:t>兆</a:t>
                      </a:r>
                      <a:r>
                        <a:rPr kumimoji="1" lang="en-US" altLang="ja-JP" sz="1200" b="0" dirty="0" smtClean="0">
                          <a:solidFill>
                            <a:schemeClr val="tx1"/>
                          </a:solidFill>
                          <a:latin typeface="ＭＳ Ｐ明朝" pitchFamily="18" charset="-128"/>
                          <a:ea typeface="ＭＳ Ｐ明朝" pitchFamily="18" charset="-128"/>
                        </a:rPr>
                        <a:t>6,200</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ＭＳ Ｐ明朝" pitchFamily="18" charset="-128"/>
                          <a:ea typeface="ＭＳ Ｐ明朝" pitchFamily="18" charset="-128"/>
                        </a:rPr>
                        <a:t>1</a:t>
                      </a:r>
                      <a:r>
                        <a:rPr kumimoji="1" lang="ja-JP" altLang="en-US" sz="1200" b="0" dirty="0" smtClean="0">
                          <a:solidFill>
                            <a:schemeClr val="tx1"/>
                          </a:solidFill>
                          <a:latin typeface="ＭＳ Ｐ明朝" pitchFamily="18" charset="-128"/>
                          <a:ea typeface="ＭＳ Ｐ明朝" pitchFamily="18" charset="-128"/>
                        </a:rPr>
                        <a:t>兆</a:t>
                      </a:r>
                      <a:r>
                        <a:rPr kumimoji="1" lang="en-US" altLang="ja-JP" sz="1200" b="0" dirty="0" smtClean="0">
                          <a:solidFill>
                            <a:schemeClr val="tx1"/>
                          </a:solidFill>
                          <a:latin typeface="ＭＳ Ｐ明朝" pitchFamily="18" charset="-128"/>
                          <a:ea typeface="ＭＳ Ｐ明朝" pitchFamily="18" charset="-128"/>
                        </a:rPr>
                        <a:t>3,550</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4,170</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5703">
                <a:tc>
                  <a:txBody>
                    <a:bodyPr/>
                    <a:lstStyle/>
                    <a:p>
                      <a:pPr algn="r"/>
                      <a:r>
                        <a:rPr kumimoji="1" lang="ja-JP" altLang="en-US" sz="1200" b="0" dirty="0" smtClean="0">
                          <a:solidFill>
                            <a:schemeClr val="tx1"/>
                          </a:solidFill>
                          <a:latin typeface="ＭＳ Ｐ明朝" pitchFamily="18" charset="-128"/>
                          <a:ea typeface="ＭＳ Ｐ明朝" pitchFamily="18" charset="-128"/>
                        </a:rPr>
                        <a:t>％</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25.4</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35.6</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29.8</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9</a:t>
                      </a:r>
                      <a:r>
                        <a:rPr kumimoji="1" lang="ja-JP" altLang="en-US" sz="1200" b="0" dirty="0" err="1" smtClean="0">
                          <a:solidFill>
                            <a:schemeClr val="tx1"/>
                          </a:solidFill>
                          <a:latin typeface="ＭＳ Ｐ明朝" pitchFamily="18" charset="-128"/>
                          <a:ea typeface="ＭＳ Ｐ明朝" pitchFamily="18" charset="-128"/>
                        </a:rPr>
                        <a:t>．</a:t>
                      </a:r>
                      <a:r>
                        <a:rPr kumimoji="1" lang="en-US" altLang="ja-JP" sz="1200" b="0" dirty="0" smtClean="0">
                          <a:solidFill>
                            <a:schemeClr val="tx1"/>
                          </a:solidFill>
                          <a:latin typeface="ＭＳ Ｐ明朝" pitchFamily="18" charset="-128"/>
                          <a:ea typeface="ＭＳ Ｐ明朝" pitchFamily="18" charset="-128"/>
                        </a:rPr>
                        <a:t>2</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165">
                <a:tc>
                  <a:txBody>
                    <a:bodyPr/>
                    <a:lstStyle/>
                    <a:p>
                      <a:r>
                        <a:rPr kumimoji="1" lang="ja-JP" altLang="en-US" sz="1200" b="0" dirty="0" smtClean="0">
                          <a:solidFill>
                            <a:schemeClr val="tx1"/>
                          </a:solidFill>
                          <a:latin typeface="ＭＳ Ｐ明朝" pitchFamily="18" charset="-128"/>
                          <a:ea typeface="ＭＳ Ｐ明朝" pitchFamily="18" charset="-128"/>
                        </a:rPr>
                        <a:t>全国</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76</a:t>
                      </a:r>
                      <a:r>
                        <a:rPr kumimoji="1" lang="ja-JP" altLang="en-US" sz="1200" b="0" dirty="0" smtClean="0">
                          <a:solidFill>
                            <a:schemeClr val="tx1"/>
                          </a:solidFill>
                          <a:latin typeface="ＭＳ Ｐ明朝" pitchFamily="18" charset="-128"/>
                          <a:ea typeface="ＭＳ Ｐ明朝" pitchFamily="18" charset="-128"/>
                        </a:rPr>
                        <a:t>兆</a:t>
                      </a:r>
                      <a:r>
                        <a:rPr kumimoji="1" lang="en-US" altLang="ja-JP" sz="1200" b="0" dirty="0" smtClean="0">
                          <a:solidFill>
                            <a:schemeClr val="tx1"/>
                          </a:solidFill>
                          <a:latin typeface="ＭＳ Ｐ明朝" pitchFamily="18" charset="-128"/>
                          <a:ea typeface="ＭＳ Ｐ明朝" pitchFamily="18" charset="-128"/>
                        </a:rPr>
                        <a:t>9,530</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16</a:t>
                      </a:r>
                      <a:r>
                        <a:rPr kumimoji="1" lang="ja-JP" altLang="en-US" sz="1200" b="0" dirty="0" smtClean="0">
                          <a:solidFill>
                            <a:schemeClr val="tx1"/>
                          </a:solidFill>
                          <a:latin typeface="ＭＳ Ｐ明朝" pitchFamily="18" charset="-128"/>
                          <a:ea typeface="ＭＳ Ｐ明朝" pitchFamily="18" charset="-128"/>
                        </a:rPr>
                        <a:t>兆</a:t>
                      </a:r>
                      <a:r>
                        <a:rPr kumimoji="1" lang="en-US" altLang="ja-JP" sz="1200" b="0" dirty="0" smtClean="0">
                          <a:solidFill>
                            <a:schemeClr val="tx1"/>
                          </a:solidFill>
                          <a:latin typeface="ＭＳ Ｐ明朝" pitchFamily="18" charset="-128"/>
                          <a:ea typeface="ＭＳ Ｐ明朝" pitchFamily="18" charset="-128"/>
                        </a:rPr>
                        <a:t>5,680</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19</a:t>
                      </a:r>
                      <a:r>
                        <a:rPr kumimoji="1" lang="ja-JP" altLang="en-US" sz="1200" b="0" dirty="0" smtClean="0">
                          <a:solidFill>
                            <a:schemeClr val="tx1"/>
                          </a:solidFill>
                          <a:latin typeface="ＭＳ Ｐ明朝" pitchFamily="18" charset="-128"/>
                          <a:ea typeface="ＭＳ Ｐ明朝" pitchFamily="18" charset="-128"/>
                        </a:rPr>
                        <a:t>兆</a:t>
                      </a:r>
                      <a:r>
                        <a:rPr kumimoji="1" lang="en-US" altLang="ja-JP" sz="1200" b="0" dirty="0" smtClean="0">
                          <a:solidFill>
                            <a:schemeClr val="tx1"/>
                          </a:solidFill>
                          <a:latin typeface="ＭＳ Ｐ明朝" pitchFamily="18" charset="-128"/>
                          <a:ea typeface="ＭＳ Ｐ明朝" pitchFamily="18" charset="-128"/>
                        </a:rPr>
                        <a:t>0,540</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22</a:t>
                      </a:r>
                      <a:r>
                        <a:rPr kumimoji="1" lang="ja-JP" altLang="en-US" sz="1200" b="0" dirty="0" smtClean="0">
                          <a:solidFill>
                            <a:schemeClr val="tx1"/>
                          </a:solidFill>
                          <a:latin typeface="ＭＳ Ｐ明朝" pitchFamily="18" charset="-128"/>
                          <a:ea typeface="ＭＳ Ｐ明朝" pitchFamily="18" charset="-128"/>
                        </a:rPr>
                        <a:t>兆</a:t>
                      </a:r>
                      <a:r>
                        <a:rPr kumimoji="1" lang="en-US" altLang="ja-JP" sz="1200" b="0" dirty="0" smtClean="0">
                          <a:solidFill>
                            <a:schemeClr val="tx1"/>
                          </a:solidFill>
                          <a:latin typeface="ＭＳ Ｐ明朝" pitchFamily="18" charset="-128"/>
                          <a:ea typeface="ＭＳ Ｐ明朝" pitchFamily="18" charset="-128"/>
                        </a:rPr>
                        <a:t>1,890</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19</a:t>
                      </a:r>
                      <a:r>
                        <a:rPr kumimoji="1" lang="ja-JP" altLang="en-US" sz="1200" b="0" dirty="0" smtClean="0">
                          <a:solidFill>
                            <a:schemeClr val="tx1"/>
                          </a:solidFill>
                          <a:latin typeface="ＭＳ Ｐ明朝" pitchFamily="18" charset="-128"/>
                          <a:ea typeface="ＭＳ Ｐ明朝" pitchFamily="18" charset="-128"/>
                        </a:rPr>
                        <a:t>兆</a:t>
                      </a:r>
                      <a:r>
                        <a:rPr kumimoji="1" lang="en-US" altLang="ja-JP" sz="1200" b="0" dirty="0" smtClean="0">
                          <a:solidFill>
                            <a:schemeClr val="tx1"/>
                          </a:solidFill>
                          <a:latin typeface="ＭＳ Ｐ明朝" pitchFamily="18" charset="-128"/>
                          <a:ea typeface="ＭＳ Ｐ明朝" pitchFamily="18" charset="-128"/>
                        </a:rPr>
                        <a:t>1,320</a:t>
                      </a:r>
                      <a:r>
                        <a:rPr kumimoji="1" lang="ja-JP" altLang="en-US" sz="1200" b="0" dirty="0" smtClean="0">
                          <a:solidFill>
                            <a:schemeClr val="tx1"/>
                          </a:solidFill>
                          <a:latin typeface="ＭＳ Ｐ明朝" pitchFamily="18" charset="-128"/>
                          <a:ea typeface="ＭＳ Ｐ明朝" pitchFamily="18" charset="-128"/>
                        </a:rPr>
                        <a:t>億円</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418">
                <a:tc>
                  <a:txBody>
                    <a:bodyPr/>
                    <a:lstStyle/>
                    <a:p>
                      <a:pPr algn="r"/>
                      <a:r>
                        <a:rPr kumimoji="1" lang="ja-JP" altLang="en-US" sz="1200" b="0" dirty="0" smtClean="0">
                          <a:solidFill>
                            <a:schemeClr val="tx1"/>
                          </a:solidFill>
                          <a:latin typeface="ＭＳ Ｐ明朝" pitchFamily="18" charset="-128"/>
                          <a:ea typeface="ＭＳ Ｐ明朝" pitchFamily="18" charset="-128"/>
                        </a:rPr>
                        <a:t>％</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21.5</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24.8</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28.8</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ＭＳ Ｐ明朝" pitchFamily="18" charset="-128"/>
                          <a:ea typeface="ＭＳ Ｐ明朝" pitchFamily="18" charset="-128"/>
                        </a:rPr>
                        <a:t>24.9</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正方形/長方形 5"/>
          <p:cNvSpPr/>
          <p:nvPr/>
        </p:nvSpPr>
        <p:spPr>
          <a:xfrm>
            <a:off x="611560" y="1412776"/>
            <a:ext cx="25202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smtClean="0">
                <a:solidFill>
                  <a:schemeClr val="tx1"/>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四半期別公共工事着工推移</a:t>
            </a:r>
            <a:r>
              <a:rPr kumimoji="1" lang="en-US" altLang="ja-JP" sz="1400" dirty="0" smtClean="0">
                <a:solidFill>
                  <a:schemeClr val="tx1"/>
                </a:solidFill>
                <a:latin typeface="AR P丸ゴシック体M" pitchFamily="50" charset="-128"/>
                <a:ea typeface="AR P丸ゴシック体M" pitchFamily="50" charset="-128"/>
              </a:rPr>
              <a:t>〕</a:t>
            </a:r>
            <a:endParaRPr kumimoji="1" lang="ja-JP" altLang="en-US" sz="1400" dirty="0">
              <a:solidFill>
                <a:schemeClr val="tx1"/>
              </a:solidFill>
              <a:latin typeface="AR P丸ゴシック体M" pitchFamily="50" charset="-128"/>
              <a:ea typeface="AR P丸ゴシック体M" pitchFamily="50" charset="-128"/>
            </a:endParaRPr>
          </a:p>
        </p:txBody>
      </p:sp>
      <p:sp>
        <p:nvSpPr>
          <p:cNvPr id="7" name="正方形/長方形 6"/>
          <p:cNvSpPr/>
          <p:nvPr/>
        </p:nvSpPr>
        <p:spPr>
          <a:xfrm>
            <a:off x="467544" y="3717032"/>
            <a:ext cx="295232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建設工事の季節間変動</a:t>
            </a:r>
            <a:r>
              <a:rPr kumimoji="1" lang="en-US" altLang="ja-JP" sz="1400" dirty="0" smtClean="0">
                <a:solidFill>
                  <a:schemeClr val="tx1"/>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出来高</a:t>
            </a:r>
            <a:r>
              <a:rPr kumimoji="1" lang="en-US" altLang="ja-JP" sz="1400" dirty="0" smtClean="0">
                <a:solidFill>
                  <a:schemeClr val="tx1"/>
                </a:solidFill>
                <a:latin typeface="ＭＳ Ｐ明朝" pitchFamily="18" charset="-128"/>
                <a:ea typeface="ＭＳ Ｐ明朝" pitchFamily="18" charset="-128"/>
              </a:rPr>
              <a:t>)〕</a:t>
            </a:r>
            <a:endParaRPr kumimoji="1" lang="ja-JP" altLang="en-US" sz="1400" dirty="0">
              <a:solidFill>
                <a:schemeClr val="tx1"/>
              </a:solidFill>
              <a:latin typeface="ＭＳ Ｐ明朝" pitchFamily="18" charset="-128"/>
              <a:ea typeface="ＭＳ Ｐ明朝" pitchFamily="18" charset="-128"/>
            </a:endParaRPr>
          </a:p>
        </p:txBody>
      </p:sp>
      <p:sp>
        <p:nvSpPr>
          <p:cNvPr id="8" name="正方形/長方形 7"/>
          <p:cNvSpPr/>
          <p:nvPr/>
        </p:nvSpPr>
        <p:spPr>
          <a:xfrm>
            <a:off x="4572000" y="3356993"/>
            <a:ext cx="410445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道建協常務理事　谷口修（「建設労働・資材月報」</a:t>
            </a:r>
            <a:r>
              <a:rPr lang="en-US" altLang="ja-JP" sz="1050" dirty="0" smtClean="0">
                <a:solidFill>
                  <a:schemeClr val="tx1"/>
                </a:solidFill>
                <a:latin typeface="ＭＳ Ｐ明朝" pitchFamily="18" charset="-128"/>
                <a:ea typeface="ＭＳ Ｐ明朝" pitchFamily="18" charset="-128"/>
              </a:rPr>
              <a:t>1981.3</a:t>
            </a:r>
            <a:r>
              <a:rPr lang="ja-JP" altLang="en-US"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9" name="正方形/長方形 8"/>
          <p:cNvSpPr/>
          <p:nvPr/>
        </p:nvSpPr>
        <p:spPr>
          <a:xfrm>
            <a:off x="5580112" y="5661248"/>
            <a:ext cx="309634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道建協顧問伊藤勉　道建設新聞</a:t>
            </a:r>
            <a:r>
              <a:rPr kumimoji="1" lang="en-US" altLang="ja-JP" sz="1050" dirty="0" smtClean="0">
                <a:solidFill>
                  <a:schemeClr val="tx1"/>
                </a:solidFill>
                <a:latin typeface="ＭＳ Ｐ明朝" pitchFamily="18" charset="-128"/>
                <a:ea typeface="ＭＳ Ｐ明朝" pitchFamily="18" charset="-128"/>
              </a:rPr>
              <a:t>19</a:t>
            </a:r>
            <a:r>
              <a:rPr lang="en-US" altLang="ja-JP" sz="1050" dirty="0" smtClean="0">
                <a:solidFill>
                  <a:schemeClr val="tx1"/>
                </a:solidFill>
                <a:latin typeface="ＭＳ Ｐ明朝" pitchFamily="18" charset="-128"/>
                <a:ea typeface="ＭＳ Ｐ明朝" pitchFamily="18" charset="-128"/>
              </a:rPr>
              <a:t>9</a:t>
            </a:r>
            <a:r>
              <a:rPr kumimoji="1" lang="en-US" altLang="ja-JP" sz="1050" dirty="0" smtClean="0">
                <a:solidFill>
                  <a:schemeClr val="tx1"/>
                </a:solidFill>
                <a:latin typeface="ＭＳ Ｐ明朝" pitchFamily="18" charset="-128"/>
                <a:ea typeface="ＭＳ Ｐ明朝" pitchFamily="18" charset="-128"/>
              </a:rPr>
              <a:t>8.1)</a:t>
            </a:r>
            <a:endParaRPr kumimoji="1" lang="ja-JP" altLang="en-US" sz="1050" dirty="0">
              <a:solidFill>
                <a:schemeClr val="tx1"/>
              </a:solidFill>
              <a:latin typeface="ＭＳ Ｐ明朝" pitchFamily="18" charset="-128"/>
              <a:ea typeface="ＭＳ Ｐ明朝" pitchFamily="18" charset="-128"/>
            </a:endParaRPr>
          </a:p>
        </p:txBody>
      </p:sp>
      <p:sp>
        <p:nvSpPr>
          <p:cNvPr id="11" name="角丸四角形 10"/>
          <p:cNvSpPr/>
          <p:nvPr/>
        </p:nvSpPr>
        <p:spPr>
          <a:xfrm>
            <a:off x="467544" y="188640"/>
            <a:ext cx="8208912" cy="1152128"/>
          </a:xfrm>
          <a:prstGeom prst="roundRect">
            <a:avLst/>
          </a:prstGeom>
          <a:solidFill>
            <a:srgbClr val="FFFF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smtClean="0">
              <a:solidFill>
                <a:schemeClr val="tx1"/>
              </a:solidFill>
              <a:latin typeface="AR P丸ゴシック体M" pitchFamily="50" charset="-128"/>
              <a:ea typeface="AR P丸ゴシック体M" pitchFamily="50" charset="-128"/>
            </a:endParaRPr>
          </a:p>
          <a:p>
            <a:r>
              <a:rPr kumimoji="1" lang="ja-JP" altLang="en-US" dirty="0" smtClean="0">
                <a:solidFill>
                  <a:schemeClr val="tx1"/>
                </a:solidFill>
                <a:latin typeface="AR P丸ゴシック体M" pitchFamily="50" charset="-128"/>
                <a:ea typeface="AR P丸ゴシック体M" pitchFamily="50" charset="-128"/>
              </a:rPr>
              <a:t>　</a:t>
            </a:r>
            <a:endParaRPr kumimoji="1" lang="en-US" altLang="ja-JP" dirty="0" smtClean="0">
              <a:solidFill>
                <a:schemeClr val="tx1"/>
              </a:solidFill>
              <a:latin typeface="AR P丸ゴシック体M" pitchFamily="50" charset="-128"/>
              <a:ea typeface="AR P丸ゴシック体M" pitchFamily="50" charset="-128"/>
            </a:endParaRPr>
          </a:p>
          <a:p>
            <a:r>
              <a:rPr lang="en-US" altLang="ja-JP" dirty="0" smtClean="0">
                <a:solidFill>
                  <a:schemeClr val="bg1"/>
                </a:solidFill>
                <a:latin typeface="AR P丸ゴシック体M" pitchFamily="50" charset="-128"/>
                <a:ea typeface="AR P丸ゴシック体M" pitchFamily="50" charset="-128"/>
              </a:rPr>
              <a:t>  </a:t>
            </a:r>
            <a:r>
              <a:rPr kumimoji="1" lang="ja-JP" altLang="en-US" dirty="0" smtClean="0">
                <a:solidFill>
                  <a:schemeClr val="bg1"/>
                </a:solidFill>
                <a:latin typeface="ＭＳ Ｐ明朝" pitchFamily="18" charset="-128"/>
                <a:ea typeface="ＭＳ Ｐ明朝" pitchFamily="18" charset="-128"/>
              </a:rPr>
              <a:t>なぜ、冬季に失業するのか－その背景</a:t>
            </a:r>
            <a:r>
              <a:rPr kumimoji="1" lang="ja-JP" altLang="en-US" dirty="0" err="1" smtClean="0">
                <a:solidFill>
                  <a:schemeClr val="bg1"/>
                </a:solidFill>
                <a:latin typeface="ＭＳ Ｐ明朝" pitchFamily="18" charset="-128"/>
                <a:ea typeface="ＭＳ Ｐ明朝" pitchFamily="18" charset="-128"/>
              </a:rPr>
              <a:t>ー</a:t>
            </a:r>
            <a:endParaRPr kumimoji="1" lang="en-US" altLang="ja-JP" dirty="0" smtClean="0">
              <a:solidFill>
                <a:schemeClr val="bg1"/>
              </a:solidFill>
              <a:latin typeface="ＭＳ Ｐ明朝" pitchFamily="18" charset="-128"/>
              <a:ea typeface="ＭＳ Ｐ明朝" pitchFamily="18" charset="-128"/>
            </a:endParaRPr>
          </a:p>
          <a:p>
            <a:r>
              <a:rPr lang="ja-JP" altLang="en-US" sz="1400" dirty="0" smtClean="0">
                <a:solidFill>
                  <a:srgbClr val="0070C0"/>
                </a:solidFill>
                <a:latin typeface="ＭＳ Ｐ明朝" pitchFamily="18" charset="-128"/>
                <a:ea typeface="ＭＳ Ｐ明朝" pitchFamily="18" charset="-128"/>
              </a:rPr>
              <a:t>●</a:t>
            </a:r>
            <a:r>
              <a:rPr lang="ja-JP" altLang="en-US" sz="1400" dirty="0" smtClean="0">
                <a:solidFill>
                  <a:schemeClr val="bg1"/>
                </a:solidFill>
                <a:latin typeface="ＭＳ Ｐ明朝" pitchFamily="18" charset="-128"/>
                <a:ea typeface="ＭＳ Ｐ明朝" pitchFamily="18" charset="-128"/>
              </a:rPr>
              <a:t>北海道は冬季に工事量が激減する。増こう経費がかかる。工事発注の平準化が進まない。</a:t>
            </a:r>
            <a:endParaRPr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rgbClr val="0070C0"/>
                </a:solidFill>
                <a:latin typeface="ＭＳ Ｐ明朝" pitchFamily="18" charset="-128"/>
                <a:ea typeface="ＭＳ Ｐ明朝" pitchFamily="18" charset="-128"/>
              </a:rPr>
              <a:t>●</a:t>
            </a:r>
            <a:r>
              <a:rPr lang="ja-JP" altLang="en-US" sz="1400" dirty="0" smtClean="0">
                <a:solidFill>
                  <a:schemeClr val="bg1"/>
                </a:solidFill>
                <a:latin typeface="ＭＳ Ｐ明朝" pitchFamily="18" charset="-128"/>
                <a:ea typeface="ＭＳ Ｐ明朝" pitchFamily="18" charset="-128"/>
              </a:rPr>
              <a:t>本質的には、建設業は重層的下請構造にあり、元請ゼネコンが雇用に責任を負っていない。</a:t>
            </a:r>
            <a:endParaRPr lang="en-US" altLang="ja-JP" sz="1400" dirty="0" smtClean="0">
              <a:solidFill>
                <a:schemeClr val="bg1"/>
              </a:solidFill>
              <a:latin typeface="ＭＳ Ｐ明朝" pitchFamily="18" charset="-128"/>
              <a:ea typeface="ＭＳ Ｐ明朝" pitchFamily="18" charset="-128"/>
            </a:endParaRPr>
          </a:p>
          <a:p>
            <a:endParaRPr lang="en-US" altLang="ja-JP" sz="1400" dirty="0" smtClean="0">
              <a:solidFill>
                <a:schemeClr val="tx1"/>
              </a:solidFill>
              <a:latin typeface="AR P丸ゴシック体M" pitchFamily="50" charset="-128"/>
              <a:ea typeface="AR P丸ゴシック体M" pitchFamily="50" charset="-128"/>
            </a:endParaRPr>
          </a:p>
          <a:p>
            <a:pPr algn="ctr"/>
            <a:endParaRPr kumimoji="1" lang="ja-JP" altLang="en-US" dirty="0">
              <a:solidFill>
                <a:schemeClr val="tx1"/>
              </a:solidFill>
            </a:endParaRPr>
          </a:p>
        </p:txBody>
      </p:sp>
      <p:sp>
        <p:nvSpPr>
          <p:cNvPr id="10" name="スライド番号プレースホルダ 9"/>
          <p:cNvSpPr>
            <a:spLocks noGrp="1"/>
          </p:cNvSpPr>
          <p:nvPr>
            <p:ph type="sldNum" sz="quarter" idx="12"/>
          </p:nvPr>
        </p:nvSpPr>
        <p:spPr/>
        <p:txBody>
          <a:bodyPr/>
          <a:lstStyle/>
          <a:p>
            <a:fld id="{D2D8002D-B5B0-4BAC-B1F6-782DDCCE6D9C}" type="slidenum">
              <a:rPr kumimoji="1" lang="ja-JP" altLang="en-US" smtClean="0"/>
              <a:pPr/>
              <a:t>6</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9" name="コンテンツ プレースホルダ 8"/>
          <p:cNvSpPr>
            <a:spLocks noGrp="1"/>
          </p:cNvSpPr>
          <p:nvPr>
            <p:ph idx="1"/>
          </p:nvPr>
        </p:nvSpPr>
        <p:spPr>
          <a:xfrm>
            <a:off x="467544" y="404664"/>
            <a:ext cx="8352928" cy="6097888"/>
          </a:xfrm>
        </p:spPr>
        <p:txBody>
          <a:bodyPr/>
          <a:lstStyle/>
          <a:p>
            <a:endParaRPr kumimoji="1" lang="en-US" altLang="ja-JP" dirty="0" smtClean="0"/>
          </a:p>
          <a:p>
            <a:endParaRPr kumimoji="1" lang="ja-JP" altLang="en-US" dirty="0"/>
          </a:p>
        </p:txBody>
      </p:sp>
      <p:pic>
        <p:nvPicPr>
          <p:cNvPr id="1029" name="Picture 5" descr="C:\Users\佐藤陵一\Pictures\MP Navigator EX\2010_10_02\IMG_0009.jpg"/>
          <p:cNvPicPr>
            <a:picLocks noChangeAspect="1" noChangeArrowheads="1"/>
          </p:cNvPicPr>
          <p:nvPr/>
        </p:nvPicPr>
        <p:blipFill>
          <a:blip r:embed="rId2" cstate="print"/>
          <a:srcRect/>
          <a:stretch>
            <a:fillRect/>
          </a:stretch>
        </p:blipFill>
        <p:spPr bwMode="auto">
          <a:xfrm>
            <a:off x="539552" y="548680"/>
            <a:ext cx="2486677" cy="3528392"/>
          </a:xfrm>
          <a:prstGeom prst="rect">
            <a:avLst/>
          </a:prstGeom>
          <a:noFill/>
          <a:ln w="3175">
            <a:solidFill>
              <a:schemeClr val="tx1">
                <a:lumMod val="75000"/>
                <a:lumOff val="25000"/>
              </a:schemeClr>
            </a:solidFill>
          </a:ln>
        </p:spPr>
      </p:pic>
      <p:sp>
        <p:nvSpPr>
          <p:cNvPr id="11" name="正方形/長方形 10"/>
          <p:cNvSpPr/>
          <p:nvPr/>
        </p:nvSpPr>
        <p:spPr>
          <a:xfrm>
            <a:off x="3275856" y="548680"/>
            <a:ext cx="5472608" cy="604867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smtClean="0">
              <a:solidFill>
                <a:schemeClr val="tx1"/>
              </a:solidFill>
              <a:latin typeface="AR P丸ゴシック体M" pitchFamily="50" charset="-128"/>
              <a:ea typeface="AR P丸ゴシック体M" pitchFamily="50" charset="-128"/>
            </a:endParaRPr>
          </a:p>
          <a:p>
            <a:pPr algn="ctr"/>
            <a:endParaRPr lang="en-US" altLang="ja-JP" sz="1400" dirty="0" smtClean="0">
              <a:solidFill>
                <a:schemeClr val="tx1"/>
              </a:solidFill>
              <a:latin typeface="AR P丸ゴシック体M" pitchFamily="50" charset="-128"/>
              <a:ea typeface="AR P丸ゴシック体M" pitchFamily="50" charset="-128"/>
            </a:endParaRPr>
          </a:p>
          <a:p>
            <a:endParaRPr kumimoji="1" lang="en-US" altLang="ja-JP" sz="1400" dirty="0" smtClean="0">
              <a:solidFill>
                <a:schemeClr val="tx1"/>
              </a:solidFill>
              <a:latin typeface="AR P丸ゴシック体M" pitchFamily="50" charset="-128"/>
              <a:ea typeface="AR P丸ゴシック体M" pitchFamily="50" charset="-128"/>
              <a:sym typeface="Wingdings"/>
            </a:endParaRPr>
          </a:p>
          <a:p>
            <a:endParaRPr lang="en-US" altLang="ja-JP" sz="1400" dirty="0" smtClean="0">
              <a:solidFill>
                <a:schemeClr val="tx1"/>
              </a:solidFill>
              <a:latin typeface="AR P丸ゴシック体M" pitchFamily="50" charset="-128"/>
              <a:ea typeface="AR P丸ゴシック体M" pitchFamily="50" charset="-128"/>
              <a:sym typeface="Wingdings"/>
            </a:endParaRPr>
          </a:p>
          <a:p>
            <a:r>
              <a:rPr kumimoji="1" lang="ja-JP" altLang="en-US" sz="1200" dirty="0" smtClean="0">
                <a:solidFill>
                  <a:srgbClr val="FF0000"/>
                </a:solidFill>
                <a:latin typeface="ＭＳ Ｐ明朝" pitchFamily="18" charset="-128"/>
                <a:ea typeface="ＭＳ Ｐ明朝" pitchFamily="18" charset="-128"/>
                <a:sym typeface="Wingdings"/>
              </a:rPr>
              <a:t></a:t>
            </a:r>
            <a:r>
              <a:rPr kumimoji="1" lang="ja-JP" altLang="en-US" sz="1200" dirty="0" smtClean="0">
                <a:solidFill>
                  <a:schemeClr val="tx1"/>
                </a:solidFill>
                <a:latin typeface="ＭＳ Ｐ明朝" pitchFamily="18" charset="-128"/>
                <a:ea typeface="ＭＳ Ｐ明朝" pitchFamily="18" charset="-128"/>
              </a:rPr>
              <a:t>雇用期間</a:t>
            </a:r>
            <a:r>
              <a:rPr kumimoji="1" lang="en-US" altLang="ja-JP" sz="1200" dirty="0" smtClean="0">
                <a:solidFill>
                  <a:schemeClr val="tx1"/>
                </a:solidFill>
                <a:latin typeface="ＭＳ Ｐ明朝" pitchFamily="18" charset="-128"/>
                <a:ea typeface="ＭＳ Ｐ明朝" pitchFamily="18" charset="-128"/>
              </a:rPr>
              <a:t>‥</a:t>
            </a:r>
            <a:r>
              <a:rPr kumimoji="1" lang="ja-JP" altLang="en-US" sz="1200" dirty="0" smtClean="0">
                <a:solidFill>
                  <a:schemeClr val="tx1"/>
                </a:solidFill>
                <a:latin typeface="ＭＳ Ｐ明朝" pitchFamily="18" charset="-128"/>
                <a:ea typeface="ＭＳ Ｐ明朝" pitchFamily="18" charset="-128"/>
              </a:rPr>
              <a:t>昭和</a:t>
            </a:r>
            <a:r>
              <a:rPr kumimoji="1" lang="en-US" altLang="ja-JP" sz="1200" dirty="0" smtClean="0">
                <a:solidFill>
                  <a:schemeClr val="tx1"/>
                </a:solidFill>
                <a:latin typeface="ＭＳ Ｐ明朝" pitchFamily="18" charset="-128"/>
                <a:ea typeface="ＭＳ Ｐ明朝" pitchFamily="18" charset="-128"/>
              </a:rPr>
              <a:t>48</a:t>
            </a:r>
            <a:r>
              <a:rPr kumimoji="1" lang="ja-JP" altLang="en-US" sz="1200" dirty="0" smtClean="0">
                <a:solidFill>
                  <a:schemeClr val="tx1"/>
                </a:solidFill>
                <a:latin typeface="ＭＳ Ｐ明朝" pitchFamily="18" charset="-128"/>
                <a:ea typeface="ＭＳ Ｐ明朝" pitchFamily="18" charset="-128"/>
              </a:rPr>
              <a:t>年</a:t>
            </a:r>
            <a:r>
              <a:rPr kumimoji="1" lang="en-US" altLang="ja-JP" sz="1200" dirty="0" smtClean="0">
                <a:solidFill>
                  <a:schemeClr val="tx1"/>
                </a:solidFill>
                <a:latin typeface="ＭＳ Ｐ明朝" pitchFamily="18" charset="-128"/>
                <a:ea typeface="ＭＳ Ｐ明朝" pitchFamily="18" charset="-128"/>
              </a:rPr>
              <a:t>4</a:t>
            </a:r>
            <a:r>
              <a:rPr kumimoji="1" lang="ja-JP" altLang="en-US" sz="1200" dirty="0" smtClean="0">
                <a:solidFill>
                  <a:schemeClr val="tx1"/>
                </a:solidFill>
                <a:latin typeface="ＭＳ Ｐ明朝" pitchFamily="18" charset="-128"/>
                <a:ea typeface="ＭＳ Ｐ明朝" pitchFamily="18" charset="-128"/>
              </a:rPr>
              <a:t>月中旬より、昭和</a:t>
            </a:r>
            <a:r>
              <a:rPr kumimoji="1" lang="en-US" altLang="ja-JP" sz="1200" dirty="0" smtClean="0">
                <a:solidFill>
                  <a:schemeClr val="tx1"/>
                </a:solidFill>
                <a:latin typeface="ＭＳ Ｐ明朝" pitchFamily="18" charset="-128"/>
                <a:ea typeface="ＭＳ Ｐ明朝" pitchFamily="18" charset="-128"/>
              </a:rPr>
              <a:t>48</a:t>
            </a:r>
            <a:r>
              <a:rPr kumimoji="1" lang="ja-JP" altLang="en-US" sz="1200" dirty="0" smtClean="0">
                <a:solidFill>
                  <a:schemeClr val="tx1"/>
                </a:solidFill>
                <a:latin typeface="ＭＳ Ｐ明朝" pitchFamily="18" charset="-128"/>
                <a:ea typeface="ＭＳ Ｐ明朝" pitchFamily="18" charset="-128"/>
              </a:rPr>
              <a:t>年</a:t>
            </a:r>
            <a:r>
              <a:rPr kumimoji="1" lang="en-US" altLang="ja-JP" sz="1200" dirty="0" smtClean="0">
                <a:solidFill>
                  <a:schemeClr val="tx1"/>
                </a:solidFill>
                <a:latin typeface="ＭＳ Ｐ明朝" pitchFamily="18" charset="-128"/>
                <a:ea typeface="ＭＳ Ｐ明朝" pitchFamily="18" charset="-128"/>
              </a:rPr>
              <a:t>12</a:t>
            </a:r>
            <a:r>
              <a:rPr kumimoji="1" lang="ja-JP" altLang="en-US" sz="1200" dirty="0" smtClean="0">
                <a:solidFill>
                  <a:schemeClr val="tx1"/>
                </a:solidFill>
                <a:latin typeface="ＭＳ Ｐ明朝" pitchFamily="18" charset="-128"/>
                <a:ea typeface="ＭＳ Ｐ明朝" pitchFamily="18" charset="-128"/>
              </a:rPr>
              <a:t>月中旬まで。滝川市を中心に全</a:t>
            </a:r>
            <a:endParaRPr kumimoji="1" lang="en-US" altLang="ja-JP" sz="1200" dirty="0" smtClean="0">
              <a:solidFill>
                <a:schemeClr val="tx1"/>
              </a:solidFill>
              <a:latin typeface="ＭＳ Ｐ明朝" pitchFamily="18" charset="-128"/>
              <a:ea typeface="ＭＳ Ｐ明朝" pitchFamily="18" charset="-128"/>
            </a:endParaRPr>
          </a:p>
          <a:p>
            <a:r>
              <a:rPr lang="en-US" altLang="ja-JP" sz="1200" dirty="0" smtClean="0">
                <a:solidFill>
                  <a:schemeClr val="tx1"/>
                </a:solidFill>
                <a:latin typeface="ＭＳ Ｐ明朝" pitchFamily="18" charset="-128"/>
                <a:ea typeface="ＭＳ Ｐ明朝" pitchFamily="18" charset="-128"/>
              </a:rPr>
              <a:t>  </a:t>
            </a:r>
            <a:r>
              <a:rPr kumimoji="1" lang="ja-JP" altLang="en-US" sz="1200" dirty="0" smtClean="0">
                <a:solidFill>
                  <a:schemeClr val="tx1"/>
                </a:solidFill>
                <a:latin typeface="ＭＳ Ｐ明朝" pitchFamily="18" charset="-128"/>
                <a:ea typeface="ＭＳ Ｐ明朝" pitchFamily="18" charset="-128"/>
              </a:rPr>
              <a:t>道一円。</a:t>
            </a:r>
            <a:endParaRPr kumimoji="1"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rgbClr val="FF0000"/>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rPr>
              <a:t>資格</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労働に耐える者で土工に限り満</a:t>
            </a:r>
            <a:r>
              <a:rPr lang="en-US" altLang="ja-JP" sz="1200" dirty="0" smtClean="0">
                <a:solidFill>
                  <a:schemeClr val="tx1"/>
                </a:solidFill>
                <a:latin typeface="ＭＳ Ｐ明朝" pitchFamily="18" charset="-128"/>
                <a:ea typeface="ＭＳ Ｐ明朝" pitchFamily="18" charset="-128"/>
              </a:rPr>
              <a:t>18</a:t>
            </a:r>
            <a:r>
              <a:rPr lang="ja-JP" altLang="en-US" sz="1200" dirty="0" smtClean="0">
                <a:solidFill>
                  <a:schemeClr val="tx1"/>
                </a:solidFill>
                <a:latin typeface="ＭＳ Ｐ明朝" pitchFamily="18" charset="-128"/>
                <a:ea typeface="ＭＳ Ｐ明朝" pitchFamily="18" charset="-128"/>
              </a:rPr>
              <a:t>歳以上</a:t>
            </a:r>
            <a:r>
              <a:rPr lang="en-US" altLang="ja-JP" sz="1200" dirty="0" smtClean="0">
                <a:solidFill>
                  <a:schemeClr val="tx1"/>
                </a:solidFill>
                <a:latin typeface="ＭＳ Ｐ明朝" pitchFamily="18" charset="-128"/>
                <a:ea typeface="ＭＳ Ｐ明朝" pitchFamily="18" charset="-128"/>
              </a:rPr>
              <a:t>55</a:t>
            </a:r>
            <a:r>
              <a:rPr lang="ja-JP" altLang="en-US" sz="1200" dirty="0" smtClean="0">
                <a:solidFill>
                  <a:schemeClr val="tx1"/>
                </a:solidFill>
                <a:latin typeface="ＭＳ Ｐ明朝" pitchFamily="18" charset="-128"/>
                <a:ea typeface="ＭＳ Ｐ明朝" pitchFamily="18" charset="-128"/>
              </a:rPr>
              <a:t>歳までの身体健康な人。</a:t>
            </a:r>
            <a:endParaRPr lang="en-US" altLang="ja-JP" sz="1200" dirty="0" smtClean="0">
              <a:solidFill>
                <a:schemeClr val="tx1"/>
              </a:solidFill>
              <a:latin typeface="ＭＳ Ｐ明朝" pitchFamily="18" charset="-128"/>
              <a:ea typeface="ＭＳ Ｐ明朝" pitchFamily="18" charset="-128"/>
            </a:endParaRPr>
          </a:p>
          <a:p>
            <a:r>
              <a:rPr lang="en-US" altLang="ja-JP" sz="1200" dirty="0" smtClean="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明朝" pitchFamily="18" charset="-128"/>
                <a:ea typeface="ＭＳ Ｐ明朝" pitchFamily="18" charset="-128"/>
              </a:rPr>
              <a:t>性格温情で会社の諸規定を遵守し、常に係員の指示に従い、私生活において他</a:t>
            </a:r>
            <a:endParaRPr lang="en-US" altLang="ja-JP" sz="1200" dirty="0" smtClean="0">
              <a:solidFill>
                <a:schemeClr val="tx1"/>
              </a:solidFill>
              <a:latin typeface="ＭＳ Ｐ明朝" pitchFamily="18" charset="-128"/>
              <a:ea typeface="ＭＳ Ｐ明朝" pitchFamily="18" charset="-128"/>
            </a:endParaRPr>
          </a:p>
          <a:p>
            <a:r>
              <a:rPr lang="en-US" altLang="ja-JP" sz="1200" dirty="0" smtClean="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明朝" pitchFamily="18" charset="-128"/>
                <a:ea typeface="ＭＳ Ｐ明朝" pitchFamily="18" charset="-128"/>
              </a:rPr>
              <a:t>人に迷惑をかけない真面目な人。</a:t>
            </a:r>
            <a:r>
              <a:rPr kumimoji="1" lang="ja-JP" altLang="en-US" sz="1200" dirty="0" smtClean="0">
                <a:solidFill>
                  <a:schemeClr val="tx1"/>
                </a:solidFill>
                <a:latin typeface="ＭＳ Ｐ明朝" pitchFamily="18" charset="-128"/>
                <a:ea typeface="ＭＳ Ｐ明朝" pitchFamily="18" charset="-128"/>
              </a:rPr>
              <a:t>又、思想堅固な人。</a:t>
            </a:r>
            <a:endParaRPr kumimoji="1"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rgbClr val="FF0000"/>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rPr>
              <a:t>身分</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会社直轄従業員に採用する。</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rgbClr val="FF0000"/>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賃金</a:t>
            </a:r>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日給制で出勤日数または出来高に応じて支給します。</a:t>
            </a:r>
            <a:endParaRPr lang="en-US" altLang="ja-JP" sz="1200" dirty="0" smtClean="0">
              <a:solidFill>
                <a:schemeClr val="tx1"/>
              </a:solidFill>
              <a:latin typeface="ＭＳ Ｐ明朝" pitchFamily="18" charset="-128"/>
              <a:ea typeface="ＭＳ Ｐ明朝" pitchFamily="18" charset="-128"/>
              <a:sym typeface="Wingdings"/>
            </a:endParaRPr>
          </a:p>
          <a:p>
            <a:r>
              <a:rPr lang="ja-JP" altLang="en-US" sz="1200" dirty="0" smtClean="0">
                <a:solidFill>
                  <a:srgbClr val="FF0000"/>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勤務時間</a:t>
            </a:r>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午前７時より午後５時まで実働８時間</a:t>
            </a:r>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季節により変更する</a:t>
            </a:r>
            <a:r>
              <a:rPr lang="ja-JP" altLang="en-US" sz="1200" dirty="0" err="1" smtClean="0">
                <a:solidFill>
                  <a:schemeClr val="tx1"/>
                </a:solidFill>
                <a:latin typeface="ＭＳ Ｐ明朝" pitchFamily="18" charset="-128"/>
                <a:ea typeface="ＭＳ Ｐ明朝" pitchFamily="18" charset="-128"/>
                <a:sym typeface="Wingdings"/>
              </a:rPr>
              <a:t>ことがあ</a:t>
            </a:r>
            <a:r>
              <a:rPr lang="ja-JP" altLang="en-US" sz="1200" dirty="0" smtClean="0">
                <a:solidFill>
                  <a:schemeClr val="tx1"/>
                </a:solidFill>
                <a:latin typeface="ＭＳ Ｐ明朝" pitchFamily="18" charset="-128"/>
                <a:ea typeface="ＭＳ Ｐ明朝" pitchFamily="18" charset="-128"/>
                <a:sym typeface="Wingdings"/>
              </a:rPr>
              <a:t>  </a:t>
            </a:r>
            <a:endParaRPr lang="en-US" altLang="ja-JP" sz="1200" dirty="0" smtClean="0">
              <a:solidFill>
                <a:schemeClr val="tx1"/>
              </a:solidFill>
              <a:latin typeface="ＭＳ Ｐ明朝" pitchFamily="18" charset="-128"/>
              <a:ea typeface="ＭＳ Ｐ明朝" pitchFamily="18" charset="-128"/>
              <a:sym typeface="Wingdings"/>
            </a:endParaRPr>
          </a:p>
          <a:p>
            <a:r>
              <a:rPr lang="en-US" altLang="ja-JP" sz="1200" dirty="0" smtClean="0">
                <a:solidFill>
                  <a:schemeClr val="tx1"/>
                </a:solidFill>
                <a:latin typeface="ＭＳ Ｐ明朝" pitchFamily="18" charset="-128"/>
                <a:ea typeface="ＭＳ Ｐ明朝" pitchFamily="18" charset="-128"/>
                <a:sym typeface="Wingdings"/>
              </a:rPr>
              <a:t>  </a:t>
            </a:r>
            <a:r>
              <a:rPr lang="ja-JP" altLang="en-US" sz="1200" dirty="0" smtClean="0">
                <a:solidFill>
                  <a:schemeClr val="tx1"/>
                </a:solidFill>
                <a:latin typeface="ＭＳ Ｐ明朝" pitchFamily="18" charset="-128"/>
                <a:ea typeface="ＭＳ Ｐ明朝" pitchFamily="18" charset="-128"/>
                <a:sym typeface="Wingdings"/>
              </a:rPr>
              <a:t>ります</a:t>
            </a:r>
            <a:r>
              <a:rPr lang="en-US" altLang="ja-JP" sz="1200" dirty="0" smtClean="0">
                <a:solidFill>
                  <a:schemeClr val="tx1"/>
                </a:solidFill>
                <a:latin typeface="ＭＳ Ｐ明朝" pitchFamily="18" charset="-128"/>
                <a:ea typeface="ＭＳ Ｐ明朝" pitchFamily="18" charset="-128"/>
                <a:sym typeface="Wingdings"/>
              </a:rPr>
              <a:t>)</a:t>
            </a:r>
          </a:p>
          <a:p>
            <a:r>
              <a:rPr lang="ja-JP" altLang="en-US" sz="1200" dirty="0" smtClean="0">
                <a:solidFill>
                  <a:srgbClr val="FF0000"/>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休憩</a:t>
            </a:r>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昼休　１１時半より１２時３０分</a:t>
            </a:r>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１時間）</a:t>
            </a:r>
            <a:endParaRPr lang="en-US" altLang="ja-JP" sz="1200" dirty="0" smtClean="0">
              <a:solidFill>
                <a:schemeClr val="tx1"/>
              </a:solidFill>
              <a:latin typeface="ＭＳ Ｐ明朝" pitchFamily="18" charset="-128"/>
              <a:ea typeface="ＭＳ Ｐ明朝" pitchFamily="18" charset="-128"/>
              <a:sym typeface="Wingdings"/>
            </a:endParaRPr>
          </a:p>
          <a:p>
            <a:r>
              <a:rPr lang="ja-JP" altLang="en-US" sz="1200" dirty="0" smtClean="0">
                <a:solidFill>
                  <a:schemeClr val="tx1"/>
                </a:solidFill>
                <a:latin typeface="ＭＳ Ｐ明朝" pitchFamily="18" charset="-128"/>
                <a:ea typeface="ＭＳ Ｐ明朝" pitchFamily="18" charset="-128"/>
                <a:sym typeface="Wingdings"/>
              </a:rPr>
              <a:t>　　　</a:t>
            </a:r>
            <a:r>
              <a:rPr lang="ja-JP" altLang="en-US" sz="1200" dirty="0" smtClean="0">
                <a:solidFill>
                  <a:schemeClr val="tx1"/>
                </a:solidFill>
                <a:latin typeface="ＭＳ Ｐ明朝" pitchFamily="18" charset="-128"/>
                <a:ea typeface="ＭＳ Ｐ明朝" pitchFamily="18" charset="-128"/>
                <a:sym typeface="Wingdings"/>
              </a:rPr>
              <a:t>休憩</a:t>
            </a:r>
            <a:r>
              <a:rPr lang="ja-JP" altLang="en-US" sz="1200" dirty="0" smtClean="0">
                <a:solidFill>
                  <a:schemeClr val="tx1"/>
                </a:solidFill>
                <a:latin typeface="ＭＳ Ｐ明朝" pitchFamily="18" charset="-128"/>
                <a:ea typeface="ＭＳ Ｐ明朝" pitchFamily="18" charset="-128"/>
                <a:sym typeface="Wingdings"/>
              </a:rPr>
              <a:t>　午前　</a:t>
            </a:r>
            <a:r>
              <a:rPr lang="en-US" altLang="ja-JP" sz="1200" dirty="0" smtClean="0">
                <a:solidFill>
                  <a:schemeClr val="tx1"/>
                </a:solidFill>
                <a:latin typeface="ＭＳ Ｐ明朝" pitchFamily="18" charset="-128"/>
                <a:ea typeface="ＭＳ Ｐ明朝" pitchFamily="18" charset="-128"/>
                <a:sym typeface="Wingdings"/>
              </a:rPr>
              <a:t>9</a:t>
            </a:r>
            <a:r>
              <a:rPr lang="ja-JP" altLang="en-US" sz="1200" dirty="0" smtClean="0">
                <a:solidFill>
                  <a:schemeClr val="tx1"/>
                </a:solidFill>
                <a:latin typeface="ＭＳ Ｐ明朝" pitchFamily="18" charset="-128"/>
                <a:ea typeface="ＭＳ Ｐ明朝" pitchFamily="18" charset="-128"/>
                <a:sym typeface="Wingdings"/>
              </a:rPr>
              <a:t>時～</a:t>
            </a:r>
            <a:r>
              <a:rPr lang="en-US" altLang="ja-JP" sz="1200" dirty="0" smtClean="0">
                <a:solidFill>
                  <a:schemeClr val="tx1"/>
                </a:solidFill>
                <a:latin typeface="ＭＳ Ｐ明朝" pitchFamily="18" charset="-128"/>
                <a:ea typeface="ＭＳ Ｐ明朝" pitchFamily="18" charset="-128"/>
                <a:sym typeface="Wingdings"/>
              </a:rPr>
              <a:t>9</a:t>
            </a:r>
            <a:r>
              <a:rPr lang="ja-JP" altLang="en-US" sz="1200" dirty="0" smtClean="0">
                <a:solidFill>
                  <a:schemeClr val="tx1"/>
                </a:solidFill>
                <a:latin typeface="ＭＳ Ｐ明朝" pitchFamily="18" charset="-128"/>
                <a:ea typeface="ＭＳ Ｐ明朝" pitchFamily="18" charset="-128"/>
                <a:sym typeface="Wingdings"/>
              </a:rPr>
              <a:t>時</a:t>
            </a:r>
            <a:r>
              <a:rPr lang="en-US" altLang="ja-JP" sz="1200" dirty="0" smtClean="0">
                <a:solidFill>
                  <a:schemeClr val="tx1"/>
                </a:solidFill>
                <a:latin typeface="ＭＳ Ｐ明朝" pitchFamily="18" charset="-128"/>
                <a:ea typeface="ＭＳ Ｐ明朝" pitchFamily="18" charset="-128"/>
                <a:sym typeface="Wingdings"/>
              </a:rPr>
              <a:t>30</a:t>
            </a:r>
            <a:r>
              <a:rPr lang="ja-JP" altLang="en-US" sz="1200" dirty="0" smtClean="0">
                <a:solidFill>
                  <a:schemeClr val="tx1"/>
                </a:solidFill>
                <a:latin typeface="ＭＳ Ｐ明朝" pitchFamily="18" charset="-128"/>
                <a:ea typeface="ＭＳ Ｐ明朝" pitchFamily="18" charset="-128"/>
                <a:sym typeface="Wingdings"/>
              </a:rPr>
              <a:t>分</a:t>
            </a:r>
            <a:r>
              <a:rPr lang="en-US" altLang="ja-JP" sz="1200" dirty="0" smtClean="0">
                <a:solidFill>
                  <a:schemeClr val="tx1"/>
                </a:solidFill>
                <a:latin typeface="ＭＳ Ｐ明朝" pitchFamily="18" charset="-128"/>
                <a:ea typeface="ＭＳ Ｐ明朝" pitchFamily="18" charset="-128"/>
                <a:sym typeface="Wingdings"/>
              </a:rPr>
              <a:t>(30</a:t>
            </a:r>
            <a:r>
              <a:rPr lang="ja-JP" altLang="en-US" sz="1200" dirty="0" smtClean="0">
                <a:solidFill>
                  <a:schemeClr val="tx1"/>
                </a:solidFill>
                <a:latin typeface="ＭＳ Ｐ明朝" pitchFamily="18" charset="-128"/>
                <a:ea typeface="ＭＳ Ｐ明朝" pitchFamily="18" charset="-128"/>
                <a:sym typeface="Wingdings"/>
              </a:rPr>
              <a:t>分間）</a:t>
            </a:r>
            <a:endParaRPr lang="en-US" altLang="ja-JP" sz="1200" dirty="0" smtClean="0">
              <a:solidFill>
                <a:schemeClr val="tx1"/>
              </a:solidFill>
              <a:latin typeface="ＭＳ Ｐ明朝" pitchFamily="18" charset="-128"/>
              <a:ea typeface="ＭＳ Ｐ明朝" pitchFamily="18" charset="-128"/>
              <a:sym typeface="Wingdings"/>
            </a:endParaRPr>
          </a:p>
          <a:p>
            <a:r>
              <a:rPr lang="ja-JP" altLang="en-US" sz="1200" dirty="0" smtClean="0">
                <a:solidFill>
                  <a:schemeClr val="tx1"/>
                </a:solidFill>
                <a:latin typeface="ＭＳ Ｐ明朝" pitchFamily="18" charset="-128"/>
                <a:ea typeface="ＭＳ Ｐ明朝" pitchFamily="18" charset="-128"/>
                <a:sym typeface="Wingdings"/>
              </a:rPr>
              <a:t>　　　　　　　午後　</a:t>
            </a:r>
            <a:r>
              <a:rPr lang="en-US" altLang="ja-JP" sz="1200" dirty="0" smtClean="0">
                <a:solidFill>
                  <a:schemeClr val="tx1"/>
                </a:solidFill>
                <a:latin typeface="ＭＳ Ｐ明朝" pitchFamily="18" charset="-128"/>
                <a:ea typeface="ＭＳ Ｐ明朝" pitchFamily="18" charset="-128"/>
                <a:sym typeface="Wingdings"/>
              </a:rPr>
              <a:t>3</a:t>
            </a:r>
            <a:r>
              <a:rPr lang="ja-JP" altLang="en-US" sz="1200" dirty="0" smtClean="0">
                <a:solidFill>
                  <a:schemeClr val="tx1"/>
                </a:solidFill>
                <a:latin typeface="ＭＳ Ｐ明朝" pitchFamily="18" charset="-128"/>
                <a:ea typeface="ＭＳ Ｐ明朝" pitchFamily="18" charset="-128"/>
                <a:sym typeface="Wingdings"/>
              </a:rPr>
              <a:t>時～</a:t>
            </a:r>
            <a:r>
              <a:rPr lang="en-US" altLang="ja-JP" sz="1200" dirty="0" smtClean="0">
                <a:solidFill>
                  <a:schemeClr val="tx1"/>
                </a:solidFill>
                <a:latin typeface="ＭＳ Ｐ明朝" pitchFamily="18" charset="-128"/>
                <a:ea typeface="ＭＳ Ｐ明朝" pitchFamily="18" charset="-128"/>
                <a:sym typeface="Wingdings"/>
              </a:rPr>
              <a:t>3</a:t>
            </a:r>
            <a:r>
              <a:rPr lang="ja-JP" altLang="en-US" sz="1200" dirty="0" smtClean="0">
                <a:solidFill>
                  <a:schemeClr val="tx1"/>
                </a:solidFill>
                <a:latin typeface="ＭＳ Ｐ明朝" pitchFamily="18" charset="-128"/>
                <a:ea typeface="ＭＳ Ｐ明朝" pitchFamily="18" charset="-128"/>
                <a:sym typeface="Wingdings"/>
              </a:rPr>
              <a:t>時</a:t>
            </a:r>
            <a:r>
              <a:rPr lang="en-US" altLang="ja-JP" sz="1200" dirty="0" smtClean="0">
                <a:solidFill>
                  <a:schemeClr val="tx1"/>
                </a:solidFill>
                <a:latin typeface="ＭＳ Ｐ明朝" pitchFamily="18" charset="-128"/>
                <a:ea typeface="ＭＳ Ｐ明朝" pitchFamily="18" charset="-128"/>
                <a:sym typeface="Wingdings"/>
              </a:rPr>
              <a:t>30</a:t>
            </a:r>
            <a:r>
              <a:rPr lang="ja-JP" altLang="en-US" sz="1200" dirty="0" smtClean="0">
                <a:solidFill>
                  <a:schemeClr val="tx1"/>
                </a:solidFill>
                <a:latin typeface="ＭＳ Ｐ明朝" pitchFamily="18" charset="-128"/>
                <a:ea typeface="ＭＳ Ｐ明朝" pitchFamily="18" charset="-128"/>
                <a:sym typeface="Wingdings"/>
              </a:rPr>
              <a:t>分</a:t>
            </a:r>
            <a:r>
              <a:rPr lang="en-US" altLang="ja-JP" sz="1200" dirty="0" smtClean="0">
                <a:solidFill>
                  <a:schemeClr val="tx1"/>
                </a:solidFill>
                <a:latin typeface="ＭＳ Ｐ明朝" pitchFamily="18" charset="-128"/>
                <a:ea typeface="ＭＳ Ｐ明朝" pitchFamily="18" charset="-128"/>
                <a:sym typeface="Wingdings"/>
              </a:rPr>
              <a:t>(30</a:t>
            </a:r>
            <a:r>
              <a:rPr lang="ja-JP" altLang="en-US" sz="1200" dirty="0" smtClean="0">
                <a:solidFill>
                  <a:schemeClr val="tx1"/>
                </a:solidFill>
                <a:latin typeface="ＭＳ Ｐ明朝" pitchFamily="18" charset="-128"/>
                <a:ea typeface="ＭＳ Ｐ明朝" pitchFamily="18" charset="-128"/>
                <a:sym typeface="Wingdings"/>
              </a:rPr>
              <a:t>分間）</a:t>
            </a:r>
            <a:endParaRPr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　　　職　種　　　　　　　日給</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　　　土　工　</a:t>
            </a:r>
            <a:r>
              <a:rPr kumimoji="1" lang="en-US" altLang="ja-JP" sz="1200" dirty="0" smtClean="0">
                <a:solidFill>
                  <a:schemeClr val="tx1"/>
                </a:solidFill>
                <a:latin typeface="ＭＳ Ｐ明朝" pitchFamily="18" charset="-128"/>
                <a:ea typeface="ＭＳ Ｐ明朝" pitchFamily="18" charset="-128"/>
              </a:rPr>
              <a:t>700</a:t>
            </a:r>
            <a:r>
              <a:rPr kumimoji="1" lang="ja-JP" altLang="en-US" sz="1200" dirty="0" smtClean="0">
                <a:solidFill>
                  <a:schemeClr val="tx1"/>
                </a:solidFill>
                <a:latin typeface="ＭＳ Ｐ明朝" pitchFamily="18" charset="-128"/>
                <a:ea typeface="ＭＳ Ｐ明朝" pitchFamily="18" charset="-128"/>
              </a:rPr>
              <a:t>名　　　</a:t>
            </a:r>
            <a:r>
              <a:rPr kumimoji="1" lang="en-US" altLang="ja-JP" sz="1200" dirty="0" smtClean="0">
                <a:solidFill>
                  <a:schemeClr val="tx1"/>
                </a:solidFill>
                <a:latin typeface="ＭＳ Ｐ明朝" pitchFamily="18" charset="-128"/>
                <a:ea typeface="ＭＳ Ｐ明朝" pitchFamily="18" charset="-128"/>
              </a:rPr>
              <a:t>2,700</a:t>
            </a:r>
            <a:r>
              <a:rPr kumimoji="1" lang="ja-JP" altLang="en-US" sz="1200" dirty="0" smtClean="0">
                <a:solidFill>
                  <a:schemeClr val="tx1"/>
                </a:solidFill>
                <a:latin typeface="ＭＳ Ｐ明朝" pitchFamily="18" charset="-128"/>
                <a:ea typeface="ＭＳ Ｐ明朝" pitchFamily="18" charset="-128"/>
              </a:rPr>
              <a:t>円</a:t>
            </a:r>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　　　大　工　 </a:t>
            </a:r>
            <a:r>
              <a:rPr lang="en-US" altLang="ja-JP" sz="1200" dirty="0" smtClean="0">
                <a:solidFill>
                  <a:schemeClr val="tx1"/>
                </a:solidFill>
                <a:latin typeface="ＭＳ Ｐ明朝" pitchFamily="18" charset="-128"/>
                <a:ea typeface="ＭＳ Ｐ明朝" pitchFamily="18" charset="-128"/>
              </a:rPr>
              <a:t>80</a:t>
            </a:r>
            <a:r>
              <a:rPr kumimoji="1" lang="ja-JP" altLang="en-US" sz="1200" dirty="0" smtClean="0">
                <a:solidFill>
                  <a:schemeClr val="tx1"/>
                </a:solidFill>
                <a:latin typeface="ＭＳ Ｐ明朝" pitchFamily="18" charset="-128"/>
                <a:ea typeface="ＭＳ Ｐ明朝" pitchFamily="18" charset="-128"/>
              </a:rPr>
              <a:t>名　　  </a:t>
            </a:r>
            <a:r>
              <a:rPr kumimoji="1" lang="en-US" altLang="ja-JP" sz="1200" dirty="0" smtClean="0">
                <a:solidFill>
                  <a:schemeClr val="tx1"/>
                </a:solidFill>
                <a:latin typeface="ＭＳ Ｐ明朝" pitchFamily="18" charset="-128"/>
                <a:ea typeface="ＭＳ Ｐ明朝" pitchFamily="18" charset="-128"/>
              </a:rPr>
              <a:t>2,000</a:t>
            </a:r>
            <a:r>
              <a:rPr kumimoji="1" lang="ja-JP" altLang="en-US" sz="1200" dirty="0" smtClean="0">
                <a:solidFill>
                  <a:schemeClr val="tx1"/>
                </a:solidFill>
                <a:latin typeface="ＭＳ Ｐ明朝" pitchFamily="18" charset="-128"/>
                <a:ea typeface="ＭＳ Ｐ明朝" pitchFamily="18" charset="-128"/>
              </a:rPr>
              <a:t>～</a:t>
            </a:r>
            <a:r>
              <a:rPr kumimoji="1" lang="en-US" altLang="ja-JP" sz="1200" dirty="0" smtClean="0">
                <a:solidFill>
                  <a:schemeClr val="tx1"/>
                </a:solidFill>
                <a:latin typeface="ＭＳ Ｐ明朝" pitchFamily="18" charset="-128"/>
                <a:ea typeface="ＭＳ Ｐ明朝" pitchFamily="18" charset="-128"/>
              </a:rPr>
              <a:t>2,500</a:t>
            </a:r>
            <a:r>
              <a:rPr kumimoji="1" lang="ja-JP" altLang="en-US" sz="1200" dirty="0" smtClean="0">
                <a:solidFill>
                  <a:schemeClr val="tx1"/>
                </a:solidFill>
                <a:latin typeface="ＭＳ Ｐ明朝" pitchFamily="18" charset="-128"/>
                <a:ea typeface="ＭＳ Ｐ明朝" pitchFamily="18" charset="-128"/>
              </a:rPr>
              <a:t>円</a:t>
            </a:r>
            <a:endParaRPr kumimoji="1"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　　　鳶　工　 </a:t>
            </a:r>
            <a:r>
              <a:rPr lang="en-US" altLang="ja-JP" sz="1200" dirty="0" smtClean="0">
                <a:solidFill>
                  <a:schemeClr val="tx1"/>
                </a:solidFill>
                <a:latin typeface="ＭＳ Ｐ明朝" pitchFamily="18" charset="-128"/>
                <a:ea typeface="ＭＳ Ｐ明朝" pitchFamily="18" charset="-128"/>
              </a:rPr>
              <a:t>50</a:t>
            </a:r>
            <a:r>
              <a:rPr lang="ja-JP" altLang="en-US" sz="1200" dirty="0" smtClean="0">
                <a:solidFill>
                  <a:schemeClr val="tx1"/>
                </a:solidFill>
                <a:latin typeface="ＭＳ Ｐ明朝" pitchFamily="18" charset="-128"/>
                <a:ea typeface="ＭＳ Ｐ明朝" pitchFamily="18" charset="-128"/>
              </a:rPr>
              <a:t>名      </a:t>
            </a:r>
            <a:r>
              <a:rPr lang="en-US" altLang="ja-JP" sz="1200" dirty="0" smtClean="0">
                <a:solidFill>
                  <a:schemeClr val="tx1"/>
                </a:solidFill>
                <a:latin typeface="ＭＳ Ｐ明朝" pitchFamily="18" charset="-128"/>
                <a:ea typeface="ＭＳ Ｐ明朝" pitchFamily="18" charset="-128"/>
              </a:rPr>
              <a:t>3,000</a:t>
            </a:r>
            <a:r>
              <a:rPr lang="ja-JP" altLang="en-US"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3,500</a:t>
            </a:r>
            <a:r>
              <a:rPr lang="ja-JP" altLang="en-US" sz="1200" dirty="0" smtClean="0">
                <a:solidFill>
                  <a:schemeClr val="tx1"/>
                </a:solidFill>
                <a:latin typeface="ＭＳ Ｐ明朝" pitchFamily="18" charset="-128"/>
                <a:ea typeface="ＭＳ Ｐ明朝" pitchFamily="18" charset="-128"/>
              </a:rPr>
              <a:t>円</a:t>
            </a:r>
            <a:endParaRPr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　　　人　夫　</a:t>
            </a:r>
            <a:r>
              <a:rPr kumimoji="1" lang="en-US" altLang="ja-JP" sz="1200" dirty="0" smtClean="0">
                <a:solidFill>
                  <a:schemeClr val="tx1"/>
                </a:solidFill>
                <a:latin typeface="ＭＳ Ｐ明朝" pitchFamily="18" charset="-128"/>
                <a:ea typeface="ＭＳ Ｐ明朝" pitchFamily="18" charset="-128"/>
              </a:rPr>
              <a:t>100</a:t>
            </a:r>
            <a:r>
              <a:rPr kumimoji="1" lang="ja-JP" altLang="en-US" sz="1200" dirty="0" smtClean="0">
                <a:solidFill>
                  <a:schemeClr val="tx1"/>
                </a:solidFill>
                <a:latin typeface="ＭＳ Ｐ明朝" pitchFamily="18" charset="-128"/>
                <a:ea typeface="ＭＳ Ｐ明朝" pitchFamily="18" charset="-128"/>
              </a:rPr>
              <a:t>名　　　</a:t>
            </a:r>
            <a:r>
              <a:rPr kumimoji="1" lang="en-US" altLang="ja-JP" sz="1200" dirty="0" smtClean="0">
                <a:solidFill>
                  <a:schemeClr val="tx1"/>
                </a:solidFill>
                <a:latin typeface="ＭＳ Ｐ明朝" pitchFamily="18" charset="-128"/>
                <a:ea typeface="ＭＳ Ｐ明朝" pitchFamily="18" charset="-128"/>
              </a:rPr>
              <a:t>1,800</a:t>
            </a:r>
            <a:r>
              <a:rPr kumimoji="1" lang="ja-JP" altLang="en-US" sz="1200" dirty="0" smtClean="0">
                <a:solidFill>
                  <a:schemeClr val="tx1"/>
                </a:solidFill>
                <a:latin typeface="ＭＳ Ｐ明朝" pitchFamily="18" charset="-128"/>
                <a:ea typeface="ＭＳ Ｐ明朝" pitchFamily="18" charset="-128"/>
              </a:rPr>
              <a:t>円</a:t>
            </a:r>
            <a:endParaRPr kumimoji="1"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　　　炊事婦　 </a:t>
            </a:r>
            <a:r>
              <a:rPr lang="en-US" altLang="ja-JP" sz="1200" dirty="0" smtClean="0">
                <a:solidFill>
                  <a:schemeClr val="tx1"/>
                </a:solidFill>
                <a:latin typeface="ＭＳ Ｐ明朝" pitchFamily="18" charset="-128"/>
                <a:ea typeface="ＭＳ Ｐ明朝" pitchFamily="18" charset="-128"/>
              </a:rPr>
              <a:t>70</a:t>
            </a:r>
            <a:r>
              <a:rPr lang="ja-JP" altLang="en-US" sz="1200" dirty="0" smtClean="0">
                <a:solidFill>
                  <a:schemeClr val="tx1"/>
                </a:solidFill>
                <a:latin typeface="ＭＳ Ｐ明朝" pitchFamily="18" charset="-128"/>
                <a:ea typeface="ＭＳ Ｐ明朝" pitchFamily="18" charset="-128"/>
              </a:rPr>
              <a:t>名　　　</a:t>
            </a:r>
            <a:r>
              <a:rPr lang="en-US" altLang="ja-JP" sz="1200" dirty="0" smtClean="0">
                <a:solidFill>
                  <a:schemeClr val="tx1"/>
                </a:solidFill>
                <a:latin typeface="ＭＳ Ｐ明朝" pitchFamily="18" charset="-128"/>
                <a:ea typeface="ＭＳ Ｐ明朝" pitchFamily="18" charset="-128"/>
              </a:rPr>
              <a:t>1,500</a:t>
            </a:r>
            <a:r>
              <a:rPr lang="ja-JP" altLang="en-US" sz="1200" dirty="0" smtClean="0">
                <a:solidFill>
                  <a:schemeClr val="tx1"/>
                </a:solidFill>
                <a:latin typeface="ＭＳ Ｐ明朝" pitchFamily="18" charset="-128"/>
                <a:ea typeface="ＭＳ Ｐ明朝" pitchFamily="18" charset="-128"/>
              </a:rPr>
              <a:t>円</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rgbClr val="FF0000"/>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賃金支払日　毎月末日締め切り、翌月</a:t>
            </a:r>
            <a:r>
              <a:rPr lang="en-US" altLang="ja-JP" sz="1200" dirty="0" smtClean="0">
                <a:solidFill>
                  <a:schemeClr val="tx1"/>
                </a:solidFill>
                <a:latin typeface="ＭＳ Ｐ明朝" pitchFamily="18" charset="-128"/>
                <a:ea typeface="ＭＳ Ｐ明朝" pitchFamily="18" charset="-128"/>
                <a:sym typeface="Wingdings"/>
              </a:rPr>
              <a:t>20</a:t>
            </a:r>
            <a:r>
              <a:rPr lang="ja-JP" altLang="en-US" sz="1200" dirty="0" smtClean="0">
                <a:solidFill>
                  <a:schemeClr val="tx1"/>
                </a:solidFill>
                <a:latin typeface="ＭＳ Ｐ明朝" pitchFamily="18" charset="-128"/>
                <a:ea typeface="ＭＳ Ｐ明朝" pitchFamily="18" charset="-128"/>
                <a:sym typeface="Wingdings"/>
              </a:rPr>
              <a:t>日支払います。</a:t>
            </a:r>
            <a:endParaRPr lang="en-US" altLang="ja-JP" sz="1200" dirty="0" smtClean="0">
              <a:solidFill>
                <a:schemeClr val="tx1"/>
              </a:solidFill>
              <a:latin typeface="ＭＳ Ｐ明朝" pitchFamily="18" charset="-128"/>
              <a:ea typeface="ＭＳ Ｐ明朝" pitchFamily="18" charset="-128"/>
              <a:sym typeface="Wingdings"/>
            </a:endParaRPr>
          </a:p>
          <a:p>
            <a:r>
              <a:rPr lang="ja-JP" altLang="en-US" sz="1200" dirty="0" smtClean="0">
                <a:solidFill>
                  <a:srgbClr val="FF0000"/>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旅費の支給</a:t>
            </a:r>
            <a:endParaRPr lang="en-US" altLang="ja-JP" sz="1200" dirty="0" smtClean="0">
              <a:solidFill>
                <a:schemeClr val="tx1"/>
              </a:solidFill>
              <a:latin typeface="ＭＳ Ｐ明朝" pitchFamily="18" charset="-128"/>
              <a:ea typeface="ＭＳ Ｐ明朝" pitchFamily="18" charset="-128"/>
              <a:sym typeface="Wingdings"/>
            </a:endParaRPr>
          </a:p>
          <a:p>
            <a:r>
              <a:rPr kumimoji="1" lang="en-US" altLang="ja-JP" sz="1200" dirty="0" smtClean="0">
                <a:solidFill>
                  <a:schemeClr val="tx1"/>
                </a:solidFill>
                <a:latin typeface="ＭＳ Ｐ明朝" pitchFamily="18" charset="-128"/>
                <a:ea typeface="ＭＳ Ｐ明朝" pitchFamily="18" charset="-128"/>
                <a:sym typeface="Wingdings"/>
              </a:rPr>
              <a:t> (</a:t>
            </a:r>
            <a:r>
              <a:rPr kumimoji="1" lang="ja-JP" altLang="en-US" sz="1200" dirty="0" smtClean="0">
                <a:solidFill>
                  <a:schemeClr val="tx1"/>
                </a:solidFill>
                <a:latin typeface="ＭＳ Ｐ明朝" pitchFamily="18" charset="-128"/>
                <a:ea typeface="ＭＳ Ｐ明朝" pitchFamily="18" charset="-128"/>
                <a:sym typeface="Wingdings"/>
              </a:rPr>
              <a:t>イ）採用地から任地までの汽車賃、弁当代及びチッキ代を実費支給します。</a:t>
            </a:r>
            <a:endParaRPr kumimoji="1" lang="en-US" altLang="ja-JP" sz="1200" dirty="0" smtClean="0">
              <a:solidFill>
                <a:schemeClr val="tx1"/>
              </a:solidFill>
              <a:latin typeface="ＭＳ Ｐ明朝" pitchFamily="18" charset="-128"/>
              <a:ea typeface="ＭＳ Ｐ明朝" pitchFamily="18" charset="-128"/>
              <a:sym typeface="Wingdings"/>
            </a:endParaRPr>
          </a:p>
          <a:p>
            <a:r>
              <a:rPr lang="en-US" altLang="ja-JP" sz="1200" dirty="0" smtClean="0">
                <a:solidFill>
                  <a:schemeClr val="tx1"/>
                </a:solidFill>
                <a:latin typeface="ＭＳ Ｐ明朝" pitchFamily="18" charset="-128"/>
                <a:ea typeface="ＭＳ Ｐ明朝" pitchFamily="18" charset="-128"/>
                <a:sym typeface="Wingdings"/>
              </a:rPr>
              <a:t> (</a:t>
            </a:r>
            <a:r>
              <a:rPr lang="ja-JP" altLang="en-US" sz="1200" dirty="0" smtClean="0">
                <a:solidFill>
                  <a:schemeClr val="tx1"/>
                </a:solidFill>
                <a:latin typeface="ＭＳ Ｐ明朝" pitchFamily="18" charset="-128"/>
                <a:ea typeface="ＭＳ Ｐ明朝" pitchFamily="18" charset="-128"/>
                <a:sym typeface="Wingdings"/>
              </a:rPr>
              <a:t>ロ）但し、</a:t>
            </a:r>
            <a:r>
              <a:rPr lang="en-US" altLang="ja-JP" sz="1200" dirty="0" smtClean="0">
                <a:solidFill>
                  <a:schemeClr val="tx1"/>
                </a:solidFill>
                <a:latin typeface="ＭＳ Ｐ明朝" pitchFamily="18" charset="-128"/>
                <a:ea typeface="ＭＳ Ｐ明朝" pitchFamily="18" charset="-128"/>
                <a:sym typeface="Wingdings"/>
              </a:rPr>
              <a:t>3</a:t>
            </a:r>
            <a:r>
              <a:rPr lang="ja-JP" altLang="en-US" sz="1200" dirty="0" smtClean="0">
                <a:solidFill>
                  <a:schemeClr val="tx1"/>
                </a:solidFill>
                <a:latin typeface="ＭＳ Ｐ明朝" pitchFamily="18" charset="-128"/>
                <a:ea typeface="ＭＳ Ｐ明朝" pitchFamily="18" charset="-128"/>
                <a:sym typeface="Wingdings"/>
              </a:rPr>
              <a:t>カ月未満で離職される場合は個人負担とな</a:t>
            </a:r>
            <a:r>
              <a:rPr lang="ja-JP" altLang="en-US" sz="1200" dirty="0" smtClean="0">
                <a:solidFill>
                  <a:schemeClr val="tx1"/>
                </a:solidFill>
                <a:latin typeface="AR P丸ゴシック体M" pitchFamily="50" charset="-128"/>
                <a:ea typeface="AR P丸ゴシック体M" pitchFamily="50" charset="-128"/>
                <a:sym typeface="Wingdings"/>
              </a:rPr>
              <a:t>ります。</a:t>
            </a:r>
            <a:endParaRPr lang="en-US" altLang="ja-JP" sz="1200" dirty="0" smtClean="0">
              <a:solidFill>
                <a:schemeClr val="tx1"/>
              </a:solidFill>
              <a:latin typeface="AR P丸ゴシック体M" pitchFamily="50" charset="-128"/>
              <a:ea typeface="AR P丸ゴシック体M" pitchFamily="50" charset="-128"/>
              <a:sym typeface="Wingdings"/>
            </a:endParaRPr>
          </a:p>
          <a:p>
            <a:r>
              <a:rPr kumimoji="1" lang="en-US" altLang="ja-JP" sz="1200" dirty="0" smtClean="0">
                <a:solidFill>
                  <a:schemeClr val="tx1"/>
                </a:solidFill>
                <a:latin typeface="AR P丸ゴシック体M" pitchFamily="50" charset="-128"/>
                <a:ea typeface="AR P丸ゴシック体M" pitchFamily="50" charset="-128"/>
                <a:sym typeface="Wingdings"/>
              </a:rPr>
              <a:t> </a:t>
            </a:r>
            <a:r>
              <a:rPr kumimoji="1" lang="en-US" altLang="ja-JP" sz="1200" dirty="0" smtClean="0">
                <a:solidFill>
                  <a:schemeClr val="tx1"/>
                </a:solidFill>
                <a:latin typeface="ＭＳ Ｐ明朝" pitchFamily="18" charset="-128"/>
                <a:ea typeface="ＭＳ Ｐ明朝" pitchFamily="18" charset="-128"/>
                <a:sym typeface="Wingdings"/>
              </a:rPr>
              <a:t>(</a:t>
            </a:r>
            <a:r>
              <a:rPr kumimoji="1" lang="ja-JP" altLang="en-US" sz="1200" dirty="0" smtClean="0">
                <a:solidFill>
                  <a:schemeClr val="tx1"/>
                </a:solidFill>
                <a:latin typeface="ＭＳ Ｐ明朝" pitchFamily="18" charset="-128"/>
                <a:ea typeface="ＭＳ Ｐ明朝" pitchFamily="18" charset="-128"/>
                <a:sym typeface="Wingdings"/>
              </a:rPr>
              <a:t>ハ</a:t>
            </a:r>
            <a:r>
              <a:rPr kumimoji="1" lang="en-US" altLang="ja-JP" sz="1200" dirty="0" smtClean="0">
                <a:solidFill>
                  <a:schemeClr val="tx1"/>
                </a:solidFill>
                <a:latin typeface="ＭＳ Ｐ明朝" pitchFamily="18" charset="-128"/>
                <a:ea typeface="ＭＳ Ｐ明朝" pitchFamily="18" charset="-128"/>
                <a:sym typeface="Wingdings"/>
              </a:rPr>
              <a:t>)6</a:t>
            </a:r>
            <a:r>
              <a:rPr kumimoji="1" lang="ja-JP" altLang="en-US" sz="1200" dirty="0" smtClean="0">
                <a:solidFill>
                  <a:schemeClr val="tx1"/>
                </a:solidFill>
                <a:latin typeface="ＭＳ Ｐ明朝" pitchFamily="18" charset="-128"/>
                <a:ea typeface="ＭＳ Ｐ明朝" pitchFamily="18" charset="-128"/>
                <a:sym typeface="Wingdings"/>
              </a:rPr>
              <a:t>カ月以上稼働した者に対しては帰郷旅費を支給します。</a:t>
            </a:r>
            <a:endParaRPr lang="en-US" altLang="ja-JP" sz="1200" dirty="0" smtClean="0">
              <a:solidFill>
                <a:schemeClr val="tx1"/>
              </a:solidFill>
              <a:latin typeface="ＭＳ Ｐ明朝" pitchFamily="18" charset="-128"/>
              <a:ea typeface="ＭＳ Ｐ明朝" pitchFamily="18" charset="-128"/>
              <a:sym typeface="Wingdings"/>
            </a:endParaRPr>
          </a:p>
          <a:p>
            <a:r>
              <a:rPr lang="ja-JP" altLang="en-US" sz="1200" dirty="0" smtClean="0">
                <a:solidFill>
                  <a:schemeClr val="tx1"/>
                </a:solidFill>
                <a:latin typeface="ＭＳ Ｐ明朝" pitchFamily="18" charset="-128"/>
                <a:ea typeface="ＭＳ Ｐ明朝" pitchFamily="18" charset="-128"/>
              </a:rPr>
              <a:t>福利厚生</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１．宿舎－無料宿泊、暖房、浴場、ラジオ、テレビ、新聞等</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２．食事－共同食堂、一日</a:t>
            </a:r>
            <a:r>
              <a:rPr lang="en-US" altLang="ja-JP" sz="1200" dirty="0" smtClean="0">
                <a:solidFill>
                  <a:schemeClr val="tx1"/>
                </a:solidFill>
                <a:latin typeface="ＭＳ Ｐ明朝" pitchFamily="18" charset="-128"/>
                <a:ea typeface="ＭＳ Ｐ明朝" pitchFamily="18" charset="-128"/>
              </a:rPr>
              <a:t>3</a:t>
            </a:r>
            <a:r>
              <a:rPr lang="ja-JP" altLang="en-US" sz="1200" dirty="0" smtClean="0">
                <a:solidFill>
                  <a:schemeClr val="tx1"/>
                </a:solidFill>
                <a:latin typeface="ＭＳ Ｐ明朝" pitchFamily="18" charset="-128"/>
                <a:ea typeface="ＭＳ Ｐ明朝" pitchFamily="18" charset="-128"/>
              </a:rPr>
              <a:t>食標準</a:t>
            </a:r>
            <a:r>
              <a:rPr lang="en-US" altLang="ja-JP" sz="1200" dirty="0" smtClean="0">
                <a:solidFill>
                  <a:schemeClr val="tx1"/>
                </a:solidFill>
                <a:latin typeface="ＭＳ Ｐ明朝" pitchFamily="18" charset="-128"/>
                <a:ea typeface="ＭＳ Ｐ明朝" pitchFamily="18" charset="-128"/>
              </a:rPr>
              <a:t>450</a:t>
            </a:r>
            <a:r>
              <a:rPr lang="ja-JP" altLang="en-US" sz="1200" dirty="0" smtClean="0">
                <a:solidFill>
                  <a:schemeClr val="tx1"/>
                </a:solidFill>
                <a:latin typeface="ＭＳ Ｐ明朝" pitchFamily="18" charset="-128"/>
                <a:ea typeface="ＭＳ Ｐ明朝" pitchFamily="18" charset="-128"/>
              </a:rPr>
              <a:t>円の共同炊事</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３．労災、健康保険適用</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４．失業保険法により失業保険金が支給されます。</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５．退職金－「建退共」加入。</a:t>
            </a:r>
            <a:endParaRPr lang="en-US" altLang="ja-JP" sz="1200" dirty="0" smtClean="0">
              <a:solidFill>
                <a:schemeClr val="tx1"/>
              </a:solidFill>
              <a:latin typeface="ＭＳ Ｐ明朝" pitchFamily="18" charset="-128"/>
              <a:ea typeface="ＭＳ Ｐ明朝" pitchFamily="18" charset="-128"/>
            </a:endParaRPr>
          </a:p>
          <a:p>
            <a:r>
              <a:rPr lang="ja-JP" altLang="en-US" sz="1400" dirty="0" smtClean="0">
                <a:solidFill>
                  <a:schemeClr val="tx1"/>
                </a:solidFill>
                <a:latin typeface="ＭＳ Ｐ明朝" pitchFamily="18" charset="-128"/>
                <a:ea typeface="ＭＳ Ｐ明朝" pitchFamily="18" charset="-128"/>
              </a:rPr>
              <a:t>６．勤続</a:t>
            </a:r>
            <a:r>
              <a:rPr lang="en-US" altLang="ja-JP" sz="1400" dirty="0" smtClean="0">
                <a:solidFill>
                  <a:schemeClr val="tx1"/>
                </a:solidFill>
                <a:latin typeface="ＭＳ Ｐ明朝" pitchFamily="18" charset="-128"/>
                <a:ea typeface="ＭＳ Ｐ明朝" pitchFamily="18" charset="-128"/>
              </a:rPr>
              <a:t>3</a:t>
            </a:r>
            <a:r>
              <a:rPr lang="ja-JP" altLang="en-US" sz="1400" dirty="0" smtClean="0">
                <a:solidFill>
                  <a:schemeClr val="tx1"/>
                </a:solidFill>
                <a:latin typeface="ＭＳ Ｐ明朝" pitchFamily="18" charset="-128"/>
                <a:ea typeface="ＭＳ Ｐ明朝" pitchFamily="18" charset="-128"/>
              </a:rPr>
              <a:t>年以上は規定により表彰。</a:t>
            </a:r>
            <a:endParaRPr kumimoji="1"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　　　</a:t>
            </a:r>
            <a:endParaRPr kumimoji="1" lang="en-US" altLang="ja-JP" sz="1200" dirty="0" smtClean="0">
              <a:solidFill>
                <a:schemeClr val="tx1"/>
              </a:solidFill>
              <a:latin typeface="ＭＳ Ｐ明朝" pitchFamily="18" charset="-128"/>
              <a:ea typeface="ＭＳ Ｐ明朝" pitchFamily="18" charset="-128"/>
            </a:endParaRPr>
          </a:p>
          <a:p>
            <a:pPr algn="ctr"/>
            <a:endParaRPr kumimoji="1" lang="en-US" altLang="ja-JP" dirty="0" smtClean="0">
              <a:solidFill>
                <a:schemeClr val="tx1"/>
              </a:solidFill>
              <a:latin typeface="AR P丸ゴシック体M" pitchFamily="50" charset="-128"/>
              <a:ea typeface="AR P丸ゴシック体M" pitchFamily="50" charset="-128"/>
            </a:endParaRPr>
          </a:p>
          <a:p>
            <a:pPr algn="ctr"/>
            <a:endParaRPr kumimoji="1" lang="ja-JP" altLang="en-US" dirty="0">
              <a:solidFill>
                <a:schemeClr val="tx1"/>
              </a:solidFill>
              <a:latin typeface="AR P丸ゴシック体M" pitchFamily="50" charset="-128"/>
              <a:ea typeface="AR P丸ゴシック体M" pitchFamily="50" charset="-128"/>
            </a:endParaRPr>
          </a:p>
        </p:txBody>
      </p:sp>
      <p:sp>
        <p:nvSpPr>
          <p:cNvPr id="10" name="正方形/長方形 9"/>
          <p:cNvSpPr/>
          <p:nvPr/>
        </p:nvSpPr>
        <p:spPr>
          <a:xfrm>
            <a:off x="539552" y="4365104"/>
            <a:ext cx="2520280" cy="223224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rgbClr val="00B0F0"/>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全部が中山組のような地元　</a:t>
            </a:r>
            <a:endParaRPr kumimoji="1" lang="en-US" altLang="ja-JP" sz="1400" dirty="0" smtClean="0">
              <a:solidFill>
                <a:schemeClr val="tx1"/>
              </a:solidFill>
              <a:latin typeface="ＭＳ Ｐ明朝" pitchFamily="18" charset="-128"/>
              <a:ea typeface="ＭＳ Ｐ明朝" pitchFamily="18" charset="-128"/>
            </a:endParaRPr>
          </a:p>
          <a:p>
            <a:r>
              <a:rPr lang="ja-JP" altLang="en-US" sz="1400" dirty="0" smtClean="0">
                <a:solidFill>
                  <a:schemeClr val="tx1"/>
                </a:solidFill>
                <a:latin typeface="ＭＳ Ｐ明朝" pitchFamily="18" charset="-128"/>
                <a:ea typeface="ＭＳ Ｐ明朝" pitchFamily="18" charset="-128"/>
              </a:rPr>
              <a:t>　</a:t>
            </a:r>
            <a:r>
              <a:rPr kumimoji="1" lang="ja-JP" altLang="en-US" sz="1400" dirty="0" smtClean="0">
                <a:solidFill>
                  <a:schemeClr val="tx1"/>
                </a:solidFill>
                <a:latin typeface="ＭＳ Ｐ明朝" pitchFamily="18" charset="-128"/>
                <a:ea typeface="ＭＳ Ｐ明朝" pitchFamily="18" charset="-128"/>
              </a:rPr>
              <a:t>大手の「優良」会社ではなく、</a:t>
            </a:r>
            <a:endParaRPr kumimoji="1" lang="en-US" altLang="ja-JP" sz="1400" dirty="0" smtClean="0">
              <a:solidFill>
                <a:schemeClr val="tx1"/>
              </a:solidFill>
              <a:latin typeface="ＭＳ Ｐ明朝" pitchFamily="18" charset="-128"/>
              <a:ea typeface="ＭＳ Ｐ明朝" pitchFamily="18" charset="-128"/>
            </a:endParaRPr>
          </a:p>
          <a:p>
            <a:r>
              <a:rPr lang="ja-JP" altLang="en-US" sz="1400" dirty="0" smtClean="0">
                <a:solidFill>
                  <a:schemeClr val="tx1"/>
                </a:solidFill>
                <a:latin typeface="ＭＳ Ｐ明朝" pitchFamily="18" charset="-128"/>
                <a:ea typeface="ＭＳ Ｐ明朝" pitchFamily="18" charset="-128"/>
              </a:rPr>
              <a:t>　</a:t>
            </a:r>
            <a:r>
              <a:rPr kumimoji="1" lang="ja-JP" altLang="en-US" sz="1400" dirty="0" smtClean="0">
                <a:solidFill>
                  <a:schemeClr val="tx1"/>
                </a:solidFill>
                <a:latin typeface="ＭＳ Ｐ明朝" pitchFamily="18" charset="-128"/>
                <a:ea typeface="ＭＳ Ｐ明朝" pitchFamily="18" charset="-128"/>
              </a:rPr>
              <a:t>圧倒的には小零細規模の建</a:t>
            </a:r>
            <a:endParaRPr kumimoji="1" lang="en-US" altLang="ja-JP" sz="1400" dirty="0" smtClean="0">
              <a:solidFill>
                <a:schemeClr val="tx1"/>
              </a:solidFill>
              <a:latin typeface="ＭＳ Ｐ明朝" pitchFamily="18" charset="-128"/>
              <a:ea typeface="ＭＳ Ｐ明朝" pitchFamily="18" charset="-128"/>
            </a:endParaRPr>
          </a:p>
          <a:p>
            <a:r>
              <a:rPr lang="ja-JP" altLang="en-US" sz="1400" dirty="0" smtClean="0">
                <a:solidFill>
                  <a:schemeClr val="tx1"/>
                </a:solidFill>
                <a:latin typeface="ＭＳ Ｐ明朝" pitchFamily="18" charset="-128"/>
                <a:ea typeface="ＭＳ Ｐ明朝" pitchFamily="18" charset="-128"/>
              </a:rPr>
              <a:t>　</a:t>
            </a:r>
            <a:r>
              <a:rPr kumimoji="1" lang="ja-JP" altLang="en-US" sz="1400" dirty="0" smtClean="0">
                <a:solidFill>
                  <a:schemeClr val="tx1"/>
                </a:solidFill>
                <a:latin typeface="ＭＳ Ｐ明朝" pitchFamily="18" charset="-128"/>
                <a:ea typeface="ＭＳ Ｐ明朝" pitchFamily="18" charset="-128"/>
              </a:rPr>
              <a:t>設会社で就労している。</a:t>
            </a:r>
            <a:endParaRPr kumimoji="1" lang="en-US" altLang="ja-JP" sz="1400" dirty="0" smtClean="0">
              <a:solidFill>
                <a:schemeClr val="tx1"/>
              </a:solidFill>
              <a:latin typeface="ＭＳ Ｐ明朝" pitchFamily="18" charset="-128"/>
              <a:ea typeface="ＭＳ Ｐ明朝" pitchFamily="18" charset="-128"/>
            </a:endParaRPr>
          </a:p>
          <a:p>
            <a:r>
              <a:rPr lang="ja-JP" altLang="en-US" sz="1050" dirty="0" smtClean="0">
                <a:solidFill>
                  <a:srgbClr val="00B0F0"/>
                </a:solidFill>
                <a:latin typeface="ＭＳ Ｐ明朝" pitchFamily="18" charset="-128"/>
                <a:ea typeface="ＭＳ Ｐ明朝" pitchFamily="18" charset="-128"/>
              </a:rPr>
              <a:t>●</a:t>
            </a:r>
            <a:r>
              <a:rPr lang="en-US" altLang="ja-JP" sz="1400" dirty="0" smtClean="0">
                <a:solidFill>
                  <a:schemeClr val="tx1"/>
                </a:solidFill>
                <a:latin typeface="ＭＳ Ｐ明朝" pitchFamily="18" charset="-128"/>
                <a:ea typeface="ＭＳ Ｐ明朝" pitchFamily="18" charset="-128"/>
              </a:rPr>
              <a:t>30</a:t>
            </a:r>
            <a:r>
              <a:rPr lang="ja-JP" altLang="en-US" sz="1400" dirty="0" smtClean="0">
                <a:solidFill>
                  <a:schemeClr val="tx1"/>
                </a:solidFill>
                <a:latin typeface="ＭＳ Ｐ明朝" pitchFamily="18" charset="-128"/>
                <a:ea typeface="ＭＳ Ｐ明朝" pitchFamily="18" charset="-128"/>
              </a:rPr>
              <a:t>人以下規模での就労が</a:t>
            </a:r>
            <a:endParaRPr lang="en-US" altLang="ja-JP" sz="1400" dirty="0" smtClean="0">
              <a:solidFill>
                <a:schemeClr val="tx1"/>
              </a:solidFill>
              <a:latin typeface="ＭＳ Ｐ明朝" pitchFamily="18" charset="-128"/>
              <a:ea typeface="ＭＳ Ｐ明朝" pitchFamily="18" charset="-128"/>
            </a:endParaRPr>
          </a:p>
          <a:p>
            <a:r>
              <a:rPr lang="ja-JP" altLang="en-US" sz="1400" dirty="0" smtClean="0">
                <a:solidFill>
                  <a:schemeClr val="tx1"/>
                </a:solidFill>
                <a:latin typeface="ＭＳ Ｐ明朝" pitchFamily="18" charset="-128"/>
                <a:ea typeface="ＭＳ Ｐ明朝" pitchFamily="18" charset="-128"/>
              </a:rPr>
              <a:t>　</a:t>
            </a:r>
            <a:r>
              <a:rPr lang="en-US" altLang="ja-JP" sz="1400" dirty="0" smtClean="0">
                <a:solidFill>
                  <a:schemeClr val="tx1"/>
                </a:solidFill>
                <a:latin typeface="ＭＳ Ｐ明朝" pitchFamily="18" charset="-128"/>
                <a:ea typeface="ＭＳ Ｐ明朝" pitchFamily="18" charset="-128"/>
              </a:rPr>
              <a:t>54 </a:t>
            </a:r>
            <a:r>
              <a:rPr lang="ja-JP" altLang="en-US" sz="1400" dirty="0" smtClean="0">
                <a:solidFill>
                  <a:schemeClr val="tx1"/>
                </a:solidFill>
                <a:latin typeface="ＭＳ Ｐ明朝" pitchFamily="18" charset="-128"/>
                <a:ea typeface="ＭＳ Ｐ明朝" pitchFamily="18" charset="-128"/>
              </a:rPr>
              <a:t>％、</a:t>
            </a:r>
            <a:r>
              <a:rPr lang="en-US" altLang="ja-JP" sz="1400" dirty="0" smtClean="0">
                <a:solidFill>
                  <a:schemeClr val="tx1"/>
                </a:solidFill>
                <a:latin typeface="ＭＳ Ｐ明朝" pitchFamily="18" charset="-128"/>
                <a:ea typeface="ＭＳ Ｐ明朝" pitchFamily="18" charset="-128"/>
              </a:rPr>
              <a:t>100</a:t>
            </a:r>
            <a:r>
              <a:rPr lang="ja-JP" altLang="en-US" sz="1400" dirty="0" smtClean="0">
                <a:solidFill>
                  <a:schemeClr val="tx1"/>
                </a:solidFill>
                <a:latin typeface="ＭＳ Ｐ明朝" pitchFamily="18" charset="-128"/>
                <a:ea typeface="ＭＳ Ｐ明朝" pitchFamily="18" charset="-128"/>
              </a:rPr>
              <a:t>人以下規模なら</a:t>
            </a:r>
            <a:endParaRPr lang="en-US" altLang="ja-JP" sz="1400" dirty="0" smtClean="0">
              <a:solidFill>
                <a:schemeClr val="tx1"/>
              </a:solidFill>
              <a:latin typeface="ＭＳ Ｐ明朝" pitchFamily="18" charset="-128"/>
              <a:ea typeface="ＭＳ Ｐ明朝" pitchFamily="18" charset="-128"/>
            </a:endParaRPr>
          </a:p>
          <a:p>
            <a:r>
              <a:rPr lang="ja-JP" altLang="en-US" sz="1400" dirty="0" smtClean="0">
                <a:solidFill>
                  <a:schemeClr val="tx1"/>
                </a:solidFill>
                <a:latin typeface="ＭＳ Ｐ明朝" pitchFamily="18" charset="-128"/>
                <a:ea typeface="ＭＳ Ｐ明朝" pitchFamily="18" charset="-128"/>
              </a:rPr>
              <a:t>　</a:t>
            </a:r>
            <a:r>
              <a:rPr lang="en-US" altLang="ja-JP" sz="1400" dirty="0" smtClean="0">
                <a:solidFill>
                  <a:schemeClr val="tx1"/>
                </a:solidFill>
                <a:latin typeface="ＭＳ Ｐ明朝" pitchFamily="18" charset="-128"/>
                <a:ea typeface="ＭＳ Ｐ明朝" pitchFamily="18" charset="-128"/>
              </a:rPr>
              <a:t>83</a:t>
            </a:r>
            <a:r>
              <a:rPr lang="ja-JP" altLang="en-US" sz="1400" dirty="0" smtClean="0">
                <a:solidFill>
                  <a:schemeClr val="tx1"/>
                </a:solidFill>
                <a:latin typeface="ＭＳ Ｐ明朝" pitchFamily="18" charset="-128"/>
                <a:ea typeface="ＭＳ Ｐ明朝" pitchFamily="18" charset="-128"/>
              </a:rPr>
              <a:t>％である</a:t>
            </a:r>
            <a:r>
              <a:rPr lang="ja-JP" altLang="en-US" sz="1200" dirty="0" smtClean="0">
                <a:solidFill>
                  <a:schemeClr val="tx1"/>
                </a:solidFill>
                <a:latin typeface="ＭＳ Ｐ明朝" pitchFamily="18" charset="-128"/>
                <a:ea typeface="ＭＳ Ｐ明朝" pitchFamily="18" charset="-128"/>
              </a:rPr>
              <a:t>。</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「季節労働者白書</a:t>
            </a:r>
            <a:r>
              <a:rPr lang="en-US" altLang="ja-JP" sz="1050" dirty="0" smtClean="0">
                <a:solidFill>
                  <a:schemeClr val="tx1"/>
                </a:solidFill>
                <a:latin typeface="ＭＳ Ｐ明朝" pitchFamily="18" charset="-128"/>
                <a:ea typeface="ＭＳ Ｐ明朝" pitchFamily="18" charset="-128"/>
              </a:rPr>
              <a:t>Ⅰ</a:t>
            </a:r>
            <a:r>
              <a:rPr lang="ja-JP" altLang="en-US" sz="1050" dirty="0" smtClean="0">
                <a:solidFill>
                  <a:schemeClr val="tx1"/>
                </a:solidFill>
                <a:latin typeface="ＭＳ Ｐ明朝" pitchFamily="18" charset="-128"/>
                <a:ea typeface="ＭＳ Ｐ明朝" pitchFamily="18" charset="-128"/>
              </a:rPr>
              <a:t>」）</a:t>
            </a:r>
            <a:endParaRPr kumimoji="1" lang="en-US" altLang="ja-JP" sz="1050" dirty="0" smtClean="0">
              <a:solidFill>
                <a:schemeClr val="tx1"/>
              </a:solidFill>
              <a:latin typeface="ＭＳ Ｐ明朝" pitchFamily="18" charset="-128"/>
              <a:ea typeface="ＭＳ Ｐ明朝" pitchFamily="18" charset="-128"/>
            </a:endParaRPr>
          </a:p>
          <a:p>
            <a:pPr algn="ctr"/>
            <a:endParaRPr kumimoji="1" lang="ja-JP" altLang="en-US" sz="1400" dirty="0">
              <a:solidFill>
                <a:schemeClr val="tx1"/>
              </a:solidFill>
              <a:latin typeface="AR P丸ゴシック体M" pitchFamily="50" charset="-128"/>
              <a:ea typeface="AR P丸ゴシック体M" pitchFamily="50" charset="-128"/>
            </a:endParaRPr>
          </a:p>
        </p:txBody>
      </p:sp>
      <p:sp>
        <p:nvSpPr>
          <p:cNvPr id="12" name="角丸四角形 11"/>
          <p:cNvSpPr/>
          <p:nvPr/>
        </p:nvSpPr>
        <p:spPr>
          <a:xfrm>
            <a:off x="611560" y="1628800"/>
            <a:ext cx="792088" cy="36004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 P丸ゴシック体M" pitchFamily="50" charset="-128"/>
                <a:ea typeface="AR P丸ゴシック体M" pitchFamily="50" charset="-128"/>
              </a:rPr>
              <a:t>37</a:t>
            </a:r>
            <a:r>
              <a:rPr kumimoji="1" lang="ja-JP" altLang="en-US" sz="1200" dirty="0" smtClean="0">
                <a:solidFill>
                  <a:schemeClr val="tx1"/>
                </a:solidFill>
                <a:latin typeface="AR P丸ゴシック体M" pitchFamily="50" charset="-128"/>
                <a:ea typeface="AR P丸ゴシック体M" pitchFamily="50" charset="-128"/>
              </a:rPr>
              <a:t>年前</a:t>
            </a:r>
            <a:endParaRPr kumimoji="1" lang="ja-JP" altLang="en-US" sz="1200" dirty="0">
              <a:solidFill>
                <a:schemeClr val="tx1"/>
              </a:solidFill>
              <a:latin typeface="AR P丸ゴシック体M" pitchFamily="50" charset="-128"/>
              <a:ea typeface="AR P丸ゴシック体M" pitchFamily="50" charset="-128"/>
            </a:endParaRPr>
          </a:p>
        </p:txBody>
      </p:sp>
      <p:sp>
        <p:nvSpPr>
          <p:cNvPr id="14" name="角丸四角形 13"/>
          <p:cNvSpPr/>
          <p:nvPr/>
        </p:nvSpPr>
        <p:spPr>
          <a:xfrm>
            <a:off x="2771800" y="260648"/>
            <a:ext cx="5832648" cy="432048"/>
          </a:xfrm>
          <a:prstGeom prst="roundRect">
            <a:avLst/>
          </a:prstGeom>
          <a:solidFill>
            <a:srgbClr val="FFFF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bg1"/>
                </a:solidFill>
                <a:latin typeface="ＭＳ Ｐ明朝" pitchFamily="18" charset="-128"/>
                <a:ea typeface="ＭＳ Ｐ明朝" pitchFamily="18" charset="-128"/>
              </a:rPr>
              <a:t>実際、建設労働者はどういう条件</a:t>
            </a:r>
            <a:r>
              <a:rPr kumimoji="1" lang="ja-JP" altLang="en-US" dirty="0" smtClean="0">
                <a:solidFill>
                  <a:schemeClr val="bg1"/>
                </a:solidFill>
                <a:latin typeface="ＭＳ Ｐ明朝" pitchFamily="18" charset="-128"/>
                <a:ea typeface="ＭＳ Ｐ明朝" pitchFamily="18" charset="-128"/>
              </a:rPr>
              <a:t>で雇われるか</a:t>
            </a:r>
            <a:endParaRPr kumimoji="1" lang="ja-JP" altLang="en-US" dirty="0">
              <a:solidFill>
                <a:schemeClr val="tx1"/>
              </a:solidFill>
              <a:latin typeface="ＭＳ Ｐ明朝" pitchFamily="18" charset="-128"/>
              <a:ea typeface="ＭＳ Ｐ明朝" pitchFamily="18" charset="-128"/>
            </a:endParaRPr>
          </a:p>
        </p:txBody>
      </p:sp>
      <p:sp>
        <p:nvSpPr>
          <p:cNvPr id="15" name="角丸四角形 14"/>
          <p:cNvSpPr/>
          <p:nvPr/>
        </p:nvSpPr>
        <p:spPr>
          <a:xfrm>
            <a:off x="6876256" y="2564904"/>
            <a:ext cx="1728192" cy="504056"/>
          </a:xfrm>
          <a:prstGeom prst="roundRect">
            <a:avLst/>
          </a:prstGeom>
          <a:solidFill>
            <a:srgbClr val="FFFF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smtClean="0">
              <a:solidFill>
                <a:schemeClr val="tx1"/>
              </a:solidFill>
              <a:latin typeface="AR P丸ゴシック体M" pitchFamily="50" charset="-128"/>
              <a:ea typeface="AR P丸ゴシック体M" pitchFamily="50" charset="-128"/>
            </a:endParaRPr>
          </a:p>
          <a:p>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夏</a:t>
            </a:r>
            <a:r>
              <a:rPr lang="ja-JP" altLang="en-US" sz="1200" dirty="0" smtClean="0">
                <a:solidFill>
                  <a:schemeClr val="bg1"/>
                </a:solidFill>
                <a:latin typeface="ＭＳ Ｐ明朝" pitchFamily="18" charset="-128"/>
                <a:ea typeface="ＭＳ Ｐ明朝" pitchFamily="18" charset="-128"/>
              </a:rPr>
              <a:t>期間の季節的雇用</a:t>
            </a:r>
          </a:p>
          <a:p>
            <a:pPr algn="ctr"/>
            <a:endParaRPr kumimoji="1" lang="ja-JP" altLang="en-US" dirty="0">
              <a:solidFill>
                <a:schemeClr val="bg1"/>
              </a:solidFill>
              <a:latin typeface="ＭＳ Ｐ明朝" pitchFamily="18" charset="-128"/>
              <a:ea typeface="ＭＳ Ｐ明朝" pitchFamily="18" charset="-128"/>
            </a:endParaRPr>
          </a:p>
        </p:txBody>
      </p:sp>
      <p:sp>
        <p:nvSpPr>
          <p:cNvPr id="16" name="角丸四角形 15"/>
          <p:cNvSpPr/>
          <p:nvPr/>
        </p:nvSpPr>
        <p:spPr>
          <a:xfrm>
            <a:off x="6876256" y="3356992"/>
            <a:ext cx="1728192" cy="432048"/>
          </a:xfrm>
          <a:prstGeom prst="roundRect">
            <a:avLst/>
          </a:prstGeom>
          <a:solidFill>
            <a:srgbClr val="FFFF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bg1"/>
                </a:solidFill>
                <a:latin typeface="ＭＳ Ｐ明朝" pitchFamily="18" charset="-128"/>
                <a:ea typeface="ＭＳ Ｐ明朝" pitchFamily="18" charset="-128"/>
              </a:rPr>
              <a:t>公共事業の積算賃金　</a:t>
            </a:r>
            <a:r>
              <a:rPr lang="en-US" altLang="ja-JP" sz="1200" dirty="0" smtClean="0">
                <a:solidFill>
                  <a:schemeClr val="bg1"/>
                </a:solidFill>
                <a:latin typeface="ＭＳ Ｐ明朝" pitchFamily="18" charset="-128"/>
                <a:ea typeface="ＭＳ Ｐ明朝" pitchFamily="18" charset="-128"/>
              </a:rPr>
              <a:t>3,520</a:t>
            </a:r>
            <a:r>
              <a:rPr lang="ja-JP" altLang="en-US" sz="1200" dirty="0" smtClean="0">
                <a:solidFill>
                  <a:schemeClr val="bg1"/>
                </a:solidFill>
                <a:latin typeface="ＭＳ Ｐ明朝" pitchFamily="18" charset="-128"/>
                <a:ea typeface="ＭＳ Ｐ明朝" pitchFamily="18" charset="-128"/>
              </a:rPr>
              <a:t>円（普通作業員）</a:t>
            </a:r>
            <a:endParaRPr kumimoji="1" lang="ja-JP" altLang="en-US" dirty="0">
              <a:solidFill>
                <a:schemeClr val="bg1"/>
              </a:solidFill>
              <a:latin typeface="ＭＳ Ｐ明朝" pitchFamily="18" charset="-128"/>
              <a:ea typeface="ＭＳ Ｐ明朝" pitchFamily="18" charset="-128"/>
            </a:endParaRPr>
          </a:p>
        </p:txBody>
      </p:sp>
      <p:sp>
        <p:nvSpPr>
          <p:cNvPr id="13" name="スライド番号プレースホルダ 12"/>
          <p:cNvSpPr>
            <a:spLocks noGrp="1"/>
          </p:cNvSpPr>
          <p:nvPr>
            <p:ph type="sldNum" sz="quarter" idx="12"/>
          </p:nvPr>
        </p:nvSpPr>
        <p:spPr>
          <a:xfrm>
            <a:off x="6553200" y="6237312"/>
            <a:ext cx="2133600" cy="484163"/>
          </a:xfrm>
        </p:spPr>
        <p:txBody>
          <a:bodyPr/>
          <a:lstStyle/>
          <a:p>
            <a:fld id="{D2D8002D-B5B0-4BAC-B1F6-782DDCCE6D9C}" type="slidenum">
              <a:rPr kumimoji="1" lang="ja-JP" altLang="en-US" smtClean="0"/>
              <a:pPr/>
              <a:t>7</a:t>
            </a:fld>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52401"/>
            <a:ext cx="8280920" cy="1908447"/>
          </a:xfrm>
        </p:spPr>
        <p:txBody>
          <a:bodyPr>
            <a:normAutofit/>
          </a:bodyPr>
          <a:lstStyle/>
          <a:p>
            <a:r>
              <a:rPr kumimoji="1" lang="en-US" altLang="ja-JP" sz="1600" dirty="0" smtClean="0">
                <a:solidFill>
                  <a:schemeClr val="tx1"/>
                </a:solidFill>
                <a:latin typeface="AR P丸ゴシック体M" pitchFamily="50" charset="-128"/>
                <a:ea typeface="AR P丸ゴシック体M" pitchFamily="50" charset="-128"/>
              </a:rPr>
              <a:t/>
            </a:r>
            <a:br>
              <a:rPr kumimoji="1" lang="en-US" altLang="ja-JP" sz="1600" dirty="0" smtClean="0">
                <a:solidFill>
                  <a:schemeClr val="tx1"/>
                </a:solidFill>
                <a:latin typeface="AR P丸ゴシック体M" pitchFamily="50" charset="-128"/>
                <a:ea typeface="AR P丸ゴシック体M" pitchFamily="50" charset="-128"/>
              </a:rPr>
            </a:br>
            <a:r>
              <a:rPr lang="en-US" altLang="ja-JP" sz="1600" dirty="0" smtClean="0">
                <a:solidFill>
                  <a:schemeClr val="tx1"/>
                </a:solidFill>
                <a:latin typeface="AR P丸ゴシック体M" pitchFamily="50" charset="-128"/>
                <a:ea typeface="AR P丸ゴシック体M" pitchFamily="50" charset="-128"/>
              </a:rPr>
              <a:t/>
            </a:r>
            <a:br>
              <a:rPr lang="en-US" altLang="ja-JP" sz="1600" dirty="0" smtClean="0">
                <a:solidFill>
                  <a:schemeClr val="tx1"/>
                </a:solidFill>
                <a:latin typeface="AR P丸ゴシック体M" pitchFamily="50" charset="-128"/>
                <a:ea typeface="AR P丸ゴシック体M" pitchFamily="50" charset="-128"/>
              </a:rPr>
            </a:br>
            <a:endParaRPr kumimoji="1" lang="ja-JP" altLang="en-US" sz="1200" dirty="0">
              <a:solidFill>
                <a:schemeClr val="tx1"/>
              </a:solidFill>
              <a:latin typeface="AR P丸ゴシック体M" pitchFamily="50" charset="-128"/>
              <a:ea typeface="AR P丸ゴシック体M" pitchFamily="50" charset="-128"/>
            </a:endParaRPr>
          </a:p>
        </p:txBody>
      </p:sp>
      <p:sp>
        <p:nvSpPr>
          <p:cNvPr id="3" name="コンテンツ プレースホルダ 2"/>
          <p:cNvSpPr>
            <a:spLocks noGrp="1"/>
          </p:cNvSpPr>
          <p:nvPr>
            <p:ph idx="1"/>
          </p:nvPr>
        </p:nvSpPr>
        <p:spPr>
          <a:xfrm>
            <a:off x="457200" y="2132855"/>
            <a:ext cx="8291264" cy="4341097"/>
          </a:xfrm>
        </p:spPr>
        <p:txBody>
          <a:bodyPr/>
          <a:lstStyle/>
          <a:p>
            <a:endParaRPr kumimoji="1" lang="en-US" altLang="ja-JP" dirty="0" smtClean="0"/>
          </a:p>
          <a:p>
            <a:pPr>
              <a:buNone/>
            </a:pPr>
            <a:endParaRPr kumimoji="1" lang="ja-JP" altLang="en-US" dirty="0"/>
          </a:p>
        </p:txBody>
      </p:sp>
      <p:sp>
        <p:nvSpPr>
          <p:cNvPr id="5" name="メモ 4"/>
          <p:cNvSpPr/>
          <p:nvPr/>
        </p:nvSpPr>
        <p:spPr>
          <a:xfrm>
            <a:off x="395536" y="2276872"/>
            <a:ext cx="2952328" cy="2304256"/>
          </a:xfrm>
          <a:prstGeom prst="foldedCorner">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latin typeface="AR P丸ゴシック体M" pitchFamily="50" charset="-128"/>
              <a:ea typeface="AR P丸ゴシック体M" pitchFamily="50" charset="-128"/>
            </a:endParaRPr>
          </a:p>
          <a:p>
            <a:pPr algn="ctr"/>
            <a:endParaRPr lang="en-US" altLang="ja-JP" sz="1600" dirty="0" smtClean="0">
              <a:solidFill>
                <a:schemeClr val="tx1"/>
              </a:solidFill>
              <a:latin typeface="AR P丸ゴシック体M" pitchFamily="50" charset="-128"/>
              <a:ea typeface="AR P丸ゴシック体M" pitchFamily="50" charset="-128"/>
            </a:endParaRPr>
          </a:p>
          <a:p>
            <a:pPr algn="ctr"/>
            <a:r>
              <a:rPr lang="ja-JP" altLang="en-US" sz="1600" dirty="0" smtClean="0">
                <a:solidFill>
                  <a:schemeClr val="bg1"/>
                </a:solidFill>
                <a:latin typeface="ＭＳ Ｐ明朝" pitchFamily="18" charset="-128"/>
                <a:ea typeface="ＭＳ Ｐ明朝" pitchFamily="18" charset="-128"/>
              </a:rPr>
              <a:t>農家はかっての</a:t>
            </a:r>
            <a:r>
              <a:rPr lang="en-US" altLang="ja-JP" sz="1600" dirty="0" smtClean="0">
                <a:solidFill>
                  <a:schemeClr val="bg1"/>
                </a:solidFill>
                <a:latin typeface="ＭＳ Ｐ明朝" pitchFamily="18" charset="-128"/>
                <a:ea typeface="ＭＳ Ｐ明朝" pitchFamily="18" charset="-128"/>
              </a:rPr>
              <a:t>4</a:t>
            </a:r>
            <a:r>
              <a:rPr lang="ja-JP" altLang="en-US" sz="1600" dirty="0" smtClean="0">
                <a:solidFill>
                  <a:schemeClr val="bg1"/>
                </a:solidFill>
                <a:latin typeface="ＭＳ Ｐ明朝" pitchFamily="18" charset="-128"/>
                <a:ea typeface="ＭＳ Ｐ明朝" pitchFamily="18" charset="-128"/>
              </a:rPr>
              <a:t>分の１に</a:t>
            </a:r>
            <a:endParaRPr lang="en-US" altLang="ja-JP" sz="16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a:t>
            </a:r>
            <a:endParaRPr lang="en-US" altLang="ja-JP" sz="1400" dirty="0" smtClean="0">
              <a:solidFill>
                <a:schemeClr val="bg1"/>
              </a:solidFill>
              <a:latin typeface="ＭＳ Ｐ明朝" pitchFamily="18" charset="-128"/>
              <a:ea typeface="ＭＳ Ｐ明朝" pitchFamily="18" charset="-128"/>
            </a:endParaRPr>
          </a:p>
          <a:p>
            <a:r>
              <a:rPr lang="en-US" altLang="ja-JP" sz="1400" dirty="0" smtClean="0">
                <a:solidFill>
                  <a:schemeClr val="bg1"/>
                </a:solidFill>
                <a:latin typeface="ＭＳ Ｐ明朝" pitchFamily="18" charset="-128"/>
                <a:ea typeface="ＭＳ Ｐ明朝" pitchFamily="18" charset="-128"/>
              </a:rPr>
              <a:t>   </a:t>
            </a:r>
            <a:r>
              <a:rPr lang="ja-JP" altLang="en-US" sz="1200" dirty="0" smtClean="0">
                <a:solidFill>
                  <a:schemeClr val="bg1"/>
                </a:solidFill>
                <a:latin typeface="ＭＳ Ｐ明朝" pitchFamily="18" charset="-128"/>
                <a:ea typeface="ＭＳ Ｐ明朝" pitchFamily="18" charset="-128"/>
              </a:rPr>
              <a:t>昭和</a:t>
            </a:r>
            <a:r>
              <a:rPr lang="en-US" altLang="ja-JP" sz="1200" dirty="0" smtClean="0">
                <a:solidFill>
                  <a:schemeClr val="bg1"/>
                </a:solidFill>
                <a:latin typeface="ＭＳ Ｐ明朝" pitchFamily="18" charset="-128"/>
                <a:ea typeface="ＭＳ Ｐ明朝" pitchFamily="18" charset="-128"/>
              </a:rPr>
              <a:t>40</a:t>
            </a:r>
            <a:r>
              <a:rPr lang="ja-JP" altLang="en-US" sz="1200" dirty="0" smtClean="0">
                <a:solidFill>
                  <a:schemeClr val="bg1"/>
                </a:solidFill>
                <a:latin typeface="ＭＳ Ｐ明朝" pitchFamily="18" charset="-128"/>
                <a:ea typeface="ＭＳ Ｐ明朝" pitchFamily="18" charset="-128"/>
              </a:rPr>
              <a:t>年　 </a:t>
            </a:r>
            <a:r>
              <a:rPr lang="en-US" altLang="ja-JP" sz="1200" dirty="0" smtClean="0">
                <a:solidFill>
                  <a:schemeClr val="bg1"/>
                </a:solidFill>
                <a:latin typeface="ＭＳ Ｐ明朝" pitchFamily="18" charset="-128"/>
                <a:ea typeface="ＭＳ Ｐ明朝" pitchFamily="18" charset="-128"/>
              </a:rPr>
              <a:t>19.9</a:t>
            </a:r>
            <a:r>
              <a:rPr lang="ja-JP" altLang="en-US" sz="1200" dirty="0" smtClean="0">
                <a:solidFill>
                  <a:schemeClr val="bg1"/>
                </a:solidFill>
                <a:latin typeface="ＭＳ Ｐ明朝" pitchFamily="18" charset="-128"/>
                <a:ea typeface="ＭＳ Ｐ明朝" pitchFamily="18" charset="-128"/>
              </a:rPr>
              <a:t>万戸</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   平成</a:t>
            </a:r>
            <a:r>
              <a:rPr lang="en-US" altLang="ja-JP" sz="1200" dirty="0" smtClean="0">
                <a:solidFill>
                  <a:schemeClr val="bg1"/>
                </a:solidFill>
                <a:latin typeface="ＭＳ Ｐ明朝" pitchFamily="18" charset="-128"/>
                <a:ea typeface="ＭＳ Ｐ明朝" pitchFamily="18" charset="-128"/>
              </a:rPr>
              <a:t>2</a:t>
            </a:r>
            <a:r>
              <a:rPr lang="ja-JP" altLang="en-US" sz="1200" dirty="0" smtClean="0">
                <a:solidFill>
                  <a:schemeClr val="bg1"/>
                </a:solidFill>
                <a:latin typeface="ＭＳ Ｐ明朝" pitchFamily="18" charset="-128"/>
                <a:ea typeface="ＭＳ Ｐ明朝" pitchFamily="18" charset="-128"/>
              </a:rPr>
              <a:t>年　 　 </a:t>
            </a:r>
            <a:r>
              <a:rPr lang="en-US" altLang="ja-JP" sz="1200" dirty="0" smtClean="0">
                <a:solidFill>
                  <a:schemeClr val="bg1"/>
                </a:solidFill>
                <a:latin typeface="ＭＳ Ｐ明朝" pitchFamily="18" charset="-128"/>
                <a:ea typeface="ＭＳ Ｐ明朝" pitchFamily="18" charset="-128"/>
              </a:rPr>
              <a:t>9.5</a:t>
            </a:r>
            <a:r>
              <a:rPr lang="ja-JP" altLang="en-US" sz="1200" dirty="0" smtClean="0">
                <a:solidFill>
                  <a:schemeClr val="bg1"/>
                </a:solidFill>
                <a:latin typeface="ＭＳ Ｐ明朝" pitchFamily="18" charset="-128"/>
                <a:ea typeface="ＭＳ Ｐ明朝" pitchFamily="18" charset="-128"/>
              </a:rPr>
              <a:t>万戸</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   現在は       </a:t>
            </a:r>
            <a:r>
              <a:rPr lang="en-US" altLang="ja-JP" sz="1200" dirty="0" smtClean="0">
                <a:solidFill>
                  <a:schemeClr val="bg1"/>
                </a:solidFill>
                <a:latin typeface="ＭＳ Ｐ明朝" pitchFamily="18" charset="-128"/>
                <a:ea typeface="ＭＳ Ｐ明朝" pitchFamily="18" charset="-128"/>
              </a:rPr>
              <a:t>5.8</a:t>
            </a:r>
            <a:r>
              <a:rPr lang="ja-JP" altLang="en-US" sz="1200" dirty="0" smtClean="0">
                <a:solidFill>
                  <a:schemeClr val="bg1"/>
                </a:solidFill>
                <a:latin typeface="ＭＳ Ｐ明朝" pitchFamily="18" charset="-128"/>
                <a:ea typeface="ＭＳ Ｐ明朝" pitchFamily="18" charset="-128"/>
              </a:rPr>
              <a:t>万戸</a:t>
            </a:r>
            <a:endParaRPr lang="en-US" altLang="ja-JP" sz="1200" dirty="0" smtClean="0">
              <a:solidFill>
                <a:schemeClr val="bg1"/>
              </a:solidFill>
              <a:latin typeface="ＭＳ Ｐ明朝" pitchFamily="18" charset="-128"/>
              <a:ea typeface="ＭＳ Ｐ明朝" pitchFamily="18" charset="-128"/>
            </a:endParaRPr>
          </a:p>
          <a:p>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・挙家離村－人気も途絶え、廃屋で荒れ</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 はてる。</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a:t>
            </a:r>
            <a:r>
              <a:rPr lang="en-US" altLang="ja-JP" sz="1200" dirty="0" smtClean="0">
                <a:solidFill>
                  <a:schemeClr val="bg1"/>
                </a:solidFill>
                <a:latin typeface="ＭＳ Ｐ明朝" pitchFamily="18" charset="-128"/>
                <a:ea typeface="ＭＳ Ｐ明朝" pitchFamily="18" charset="-128"/>
              </a:rPr>
              <a:t>3</a:t>
            </a:r>
            <a:r>
              <a:rPr lang="ja-JP" altLang="en-US" sz="1200" dirty="0" smtClean="0">
                <a:solidFill>
                  <a:schemeClr val="bg1"/>
                </a:solidFill>
                <a:latin typeface="ＭＳ Ｐ明朝" pitchFamily="18" charset="-128"/>
                <a:ea typeface="ＭＳ Ｐ明朝" pitchFamily="18" charset="-128"/>
              </a:rPr>
              <a:t>チャン農業」－毎年の出稼ぎが増える</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・開拓農家の悲劇－酪農でやって</a:t>
            </a:r>
            <a:r>
              <a:rPr lang="ja-JP" altLang="en-US" sz="1200" dirty="0" err="1" smtClean="0">
                <a:solidFill>
                  <a:schemeClr val="bg1"/>
                </a:solidFill>
                <a:latin typeface="ＭＳ Ｐ明朝" pitchFamily="18" charset="-128"/>
                <a:ea typeface="ＭＳ Ｐ明朝" pitchFamily="18" charset="-128"/>
              </a:rPr>
              <a:t>い</a:t>
            </a:r>
            <a:endParaRPr lang="en-US" altLang="ja-JP" sz="1200" dirty="0" smtClean="0">
              <a:solidFill>
                <a:schemeClr val="bg1"/>
              </a:solidFill>
              <a:latin typeface="ＭＳ Ｐ明朝" pitchFamily="18" charset="-128"/>
              <a:ea typeface="ＭＳ Ｐ明朝" pitchFamily="18" charset="-128"/>
            </a:endParaRPr>
          </a:p>
          <a:p>
            <a:r>
              <a:rPr lang="en-US" altLang="ja-JP" sz="1200" dirty="0" smtClean="0">
                <a:solidFill>
                  <a:schemeClr val="bg1"/>
                </a:solidFill>
                <a:latin typeface="ＭＳ Ｐ明朝" pitchFamily="18" charset="-128"/>
                <a:ea typeface="ＭＳ Ｐ明朝" pitchFamily="18" charset="-128"/>
              </a:rPr>
              <a:t> </a:t>
            </a:r>
            <a:r>
              <a:rPr lang="ja-JP" altLang="en-US" sz="1200" dirty="0" smtClean="0">
                <a:solidFill>
                  <a:schemeClr val="bg1"/>
                </a:solidFill>
                <a:latin typeface="ＭＳ Ｐ明朝" pitchFamily="18" charset="-128"/>
                <a:ea typeface="ＭＳ Ｐ明朝" pitchFamily="18" charset="-128"/>
              </a:rPr>
              <a:t>けない。</a:t>
            </a:r>
            <a:endParaRPr kumimoji="1" lang="ja-JP" altLang="en-US" sz="1200" dirty="0">
              <a:solidFill>
                <a:schemeClr val="bg1"/>
              </a:solidFill>
              <a:latin typeface="ＭＳ Ｐ明朝" pitchFamily="18" charset="-128"/>
              <a:ea typeface="ＭＳ Ｐ明朝" pitchFamily="18" charset="-128"/>
            </a:endParaRPr>
          </a:p>
        </p:txBody>
      </p:sp>
      <p:sp>
        <p:nvSpPr>
          <p:cNvPr id="6" name="メモ 5"/>
          <p:cNvSpPr/>
          <p:nvPr/>
        </p:nvSpPr>
        <p:spPr>
          <a:xfrm>
            <a:off x="3491880" y="2276872"/>
            <a:ext cx="2952327" cy="2250250"/>
          </a:xfrm>
          <a:prstGeom prst="foldedCorner">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p>
          <a:p>
            <a:endParaRPr lang="en-US" altLang="ja-JP" sz="1400" dirty="0" smtClean="0"/>
          </a:p>
          <a:p>
            <a:endParaRPr lang="en-US" altLang="ja-JP" sz="1400" dirty="0" smtClean="0"/>
          </a:p>
          <a:p>
            <a:endParaRPr lang="en-US" altLang="ja-JP" sz="1400" dirty="0" smtClean="0"/>
          </a:p>
          <a:p>
            <a:pPr algn="ctr"/>
            <a:endParaRPr lang="en-US" altLang="ja-JP" sz="1600" dirty="0" smtClean="0">
              <a:solidFill>
                <a:schemeClr val="tx1"/>
              </a:solidFill>
              <a:latin typeface="AR P丸ゴシック体M" pitchFamily="50" charset="-128"/>
              <a:ea typeface="AR P丸ゴシック体M" pitchFamily="50" charset="-128"/>
            </a:endParaRPr>
          </a:p>
          <a:p>
            <a:pPr algn="ctr"/>
            <a:r>
              <a:rPr lang="ja-JP" altLang="en-US" sz="1600" dirty="0" smtClean="0">
                <a:solidFill>
                  <a:schemeClr val="bg1"/>
                </a:solidFill>
                <a:latin typeface="ＭＳ Ｐ明朝" pitchFamily="18" charset="-128"/>
                <a:ea typeface="ＭＳ Ｐ明朝" pitchFamily="18" charset="-128"/>
              </a:rPr>
              <a:t>閉山で</a:t>
            </a:r>
            <a:r>
              <a:rPr lang="en-US" altLang="ja-JP" sz="1600" dirty="0" smtClean="0">
                <a:solidFill>
                  <a:schemeClr val="bg1"/>
                </a:solidFill>
                <a:latin typeface="ＭＳ Ｐ明朝" pitchFamily="18" charset="-128"/>
                <a:ea typeface="ＭＳ Ｐ明朝" pitchFamily="18" charset="-128"/>
              </a:rPr>
              <a:t>50,306</a:t>
            </a:r>
            <a:r>
              <a:rPr lang="ja-JP" altLang="en-US" sz="1600" dirty="0" smtClean="0">
                <a:solidFill>
                  <a:schemeClr val="bg1"/>
                </a:solidFill>
                <a:latin typeface="ＭＳ Ｐ明朝" pitchFamily="18" charset="-128"/>
                <a:ea typeface="ＭＳ Ｐ明朝" pitchFamily="18" charset="-128"/>
              </a:rPr>
              <a:t>人が失職</a:t>
            </a:r>
            <a:endParaRPr lang="en-US" altLang="ja-JP" sz="1600" dirty="0" smtClean="0">
              <a:solidFill>
                <a:schemeClr val="bg1"/>
              </a:solidFill>
              <a:latin typeface="ＭＳ Ｐ明朝" pitchFamily="18" charset="-128"/>
              <a:ea typeface="ＭＳ Ｐ明朝" pitchFamily="18" charset="-128"/>
            </a:endParaRPr>
          </a:p>
          <a:p>
            <a:endParaRPr lang="en-US" altLang="ja-JP" sz="14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「炭鉱閉山一覧」（</a:t>
            </a:r>
            <a:r>
              <a:rPr lang="ja-JP" altLang="en-US" sz="1050" dirty="0" smtClean="0">
                <a:solidFill>
                  <a:schemeClr val="bg1"/>
                </a:solidFill>
                <a:latin typeface="ＭＳ Ｐ明朝" pitchFamily="18" charset="-128"/>
                <a:ea typeface="ＭＳ Ｐ明朝" pitchFamily="18" charset="-128"/>
              </a:rPr>
              <a:t>紅葉橋律乃介</a:t>
            </a:r>
            <a:r>
              <a:rPr lang="en-US" altLang="ja-JP" sz="1050" dirty="0" smtClean="0">
                <a:solidFill>
                  <a:schemeClr val="bg1"/>
                </a:solidFill>
                <a:latin typeface="ＭＳ Ｐ明朝" pitchFamily="18" charset="-128"/>
                <a:ea typeface="ＭＳ Ｐ明朝" pitchFamily="18" charset="-128"/>
              </a:rPr>
              <a:t>)</a:t>
            </a:r>
            <a:r>
              <a:rPr lang="ja-JP" altLang="en-US" sz="1200" dirty="0" smtClean="0">
                <a:solidFill>
                  <a:schemeClr val="bg1"/>
                </a:solidFill>
                <a:latin typeface="ＭＳ Ｐ明朝" pitchFamily="18" charset="-128"/>
                <a:ea typeface="ＭＳ Ｐ明朝" pitchFamily="18" charset="-128"/>
              </a:rPr>
              <a:t>によると昭和</a:t>
            </a:r>
            <a:r>
              <a:rPr lang="en-US" altLang="ja-JP" sz="1200" dirty="0" smtClean="0">
                <a:solidFill>
                  <a:schemeClr val="bg1"/>
                </a:solidFill>
                <a:latin typeface="ＭＳ Ｐ明朝" pitchFamily="18" charset="-128"/>
                <a:ea typeface="ＭＳ Ｐ明朝" pitchFamily="18" charset="-128"/>
              </a:rPr>
              <a:t>31</a:t>
            </a:r>
            <a:r>
              <a:rPr lang="ja-JP" altLang="en-US" sz="1200" dirty="0" smtClean="0">
                <a:solidFill>
                  <a:schemeClr val="bg1"/>
                </a:solidFill>
                <a:latin typeface="ＭＳ Ｐ明朝" pitchFamily="18" charset="-128"/>
                <a:ea typeface="ＭＳ Ｐ明朝" pitchFamily="18" charset="-128"/>
              </a:rPr>
              <a:t>年から平成</a:t>
            </a:r>
            <a:r>
              <a:rPr lang="en-US" altLang="ja-JP" sz="1200" dirty="0" smtClean="0">
                <a:solidFill>
                  <a:schemeClr val="bg1"/>
                </a:solidFill>
                <a:latin typeface="ＭＳ Ｐ明朝" pitchFamily="18" charset="-128"/>
                <a:ea typeface="ＭＳ Ｐ明朝" pitchFamily="18" charset="-128"/>
              </a:rPr>
              <a:t>14</a:t>
            </a:r>
            <a:r>
              <a:rPr lang="ja-JP" altLang="en-US" sz="1200" dirty="0" smtClean="0">
                <a:solidFill>
                  <a:schemeClr val="bg1"/>
                </a:solidFill>
                <a:latin typeface="ＭＳ Ｐ明朝" pitchFamily="18" charset="-128"/>
                <a:ea typeface="ＭＳ Ｐ明朝" pitchFamily="18" charset="-128"/>
              </a:rPr>
              <a:t>年の太平洋炭鉱（</a:t>
            </a:r>
            <a:r>
              <a:rPr lang="en-US" altLang="ja-JP" sz="1200" dirty="0" smtClean="0">
                <a:solidFill>
                  <a:schemeClr val="bg1"/>
                </a:solidFill>
                <a:latin typeface="ＭＳ Ｐ明朝" pitchFamily="18" charset="-128"/>
                <a:ea typeface="ＭＳ Ｐ明朝" pitchFamily="18" charset="-128"/>
              </a:rPr>
              <a:t>1537</a:t>
            </a:r>
            <a:r>
              <a:rPr lang="ja-JP" altLang="en-US" sz="1200" dirty="0" smtClean="0">
                <a:solidFill>
                  <a:schemeClr val="bg1"/>
                </a:solidFill>
                <a:latin typeface="ＭＳ Ｐ明朝" pitchFamily="18" charset="-128"/>
                <a:ea typeface="ＭＳ Ｐ明朝" pitchFamily="18" charset="-128"/>
              </a:rPr>
              <a:t>人</a:t>
            </a:r>
            <a:r>
              <a:rPr lang="en-US" altLang="ja-JP" sz="1200" dirty="0" smtClean="0">
                <a:solidFill>
                  <a:schemeClr val="bg1"/>
                </a:solidFill>
                <a:latin typeface="ＭＳ Ｐ明朝" pitchFamily="18" charset="-128"/>
                <a:ea typeface="ＭＳ Ｐ明朝" pitchFamily="18" charset="-128"/>
              </a:rPr>
              <a:t>―</a:t>
            </a:r>
            <a:r>
              <a:rPr lang="ja-JP" altLang="en-US" sz="1200" dirty="0" smtClean="0">
                <a:solidFill>
                  <a:schemeClr val="bg1"/>
                </a:solidFill>
                <a:latin typeface="ＭＳ Ｐ明朝" pitchFamily="18" charset="-128"/>
                <a:ea typeface="ＭＳ Ｐ明朝" pitchFamily="18" charset="-128"/>
              </a:rPr>
              <a:t>佐藤）までの閉山時の「労務者」は合計</a:t>
            </a:r>
            <a:r>
              <a:rPr lang="en-US" altLang="ja-JP" sz="1200" dirty="0" smtClean="0">
                <a:solidFill>
                  <a:schemeClr val="bg1"/>
                </a:solidFill>
                <a:latin typeface="ＭＳ Ｐ明朝" pitchFamily="18" charset="-128"/>
                <a:ea typeface="ＭＳ Ｐ明朝" pitchFamily="18" charset="-128"/>
              </a:rPr>
              <a:t>50,306</a:t>
            </a:r>
            <a:r>
              <a:rPr lang="ja-JP" altLang="en-US" sz="1200" dirty="0" smtClean="0">
                <a:solidFill>
                  <a:schemeClr val="bg1"/>
                </a:solidFill>
                <a:latin typeface="ＭＳ Ｐ明朝" pitchFamily="18" charset="-128"/>
                <a:ea typeface="ＭＳ Ｐ明朝" pitchFamily="18" charset="-128"/>
              </a:rPr>
              <a:t>である。</a:t>
            </a:r>
            <a:r>
              <a:rPr lang="ja-JP" altLang="en-US" sz="1050" dirty="0" smtClean="0">
                <a:solidFill>
                  <a:schemeClr val="bg1"/>
                </a:solidFill>
                <a:latin typeface="ＭＳ Ｐ明朝" pitchFamily="18" charset="-128"/>
                <a:ea typeface="ＭＳ Ｐ明朝" pitchFamily="18" charset="-128"/>
              </a:rPr>
              <a:t>（資料は「石炭鉱業ハンドブック」、昭和</a:t>
            </a:r>
            <a:r>
              <a:rPr lang="en-US" altLang="ja-JP" sz="1050" dirty="0" smtClean="0">
                <a:solidFill>
                  <a:schemeClr val="bg1"/>
                </a:solidFill>
                <a:latin typeface="ＭＳ Ｐ明朝" pitchFamily="18" charset="-128"/>
                <a:ea typeface="ＭＳ Ｐ明朝" pitchFamily="18" charset="-128"/>
              </a:rPr>
              <a:t>53</a:t>
            </a:r>
            <a:r>
              <a:rPr lang="ja-JP" altLang="en-US" sz="1050" dirty="0" smtClean="0">
                <a:solidFill>
                  <a:schemeClr val="bg1"/>
                </a:solidFill>
                <a:latin typeface="ＭＳ Ｐ明朝" pitchFamily="18" charset="-128"/>
                <a:ea typeface="ＭＳ Ｐ明朝" pitchFamily="18" charset="-128"/>
              </a:rPr>
              <a:t>年</a:t>
            </a:r>
            <a:r>
              <a:rPr lang="en-US" altLang="ja-JP" sz="1050" dirty="0" smtClean="0">
                <a:solidFill>
                  <a:schemeClr val="bg1"/>
                </a:solidFill>
                <a:latin typeface="ＭＳ Ｐ明朝" pitchFamily="18" charset="-128"/>
                <a:ea typeface="ＭＳ Ｐ明朝" pitchFamily="18" charset="-128"/>
              </a:rPr>
              <a:t>11</a:t>
            </a:r>
            <a:r>
              <a:rPr lang="ja-JP" altLang="en-US" sz="1050" dirty="0" smtClean="0">
                <a:solidFill>
                  <a:schemeClr val="bg1"/>
                </a:solidFill>
                <a:latin typeface="ＭＳ Ｐ明朝" pitchFamily="18" charset="-128"/>
                <a:ea typeface="ＭＳ Ｐ明朝" pitchFamily="18" charset="-128"/>
              </a:rPr>
              <a:t>月</a:t>
            </a:r>
            <a:r>
              <a:rPr lang="en-US" altLang="ja-JP" sz="1050" dirty="0" smtClean="0">
                <a:solidFill>
                  <a:schemeClr val="bg1"/>
                </a:solidFill>
                <a:latin typeface="ＭＳ Ｐ明朝" pitchFamily="18" charset="-128"/>
                <a:ea typeface="ＭＳ Ｐ明朝" pitchFamily="18" charset="-128"/>
              </a:rPr>
              <a:t>30</a:t>
            </a:r>
            <a:r>
              <a:rPr lang="ja-JP" altLang="en-US" sz="1050" dirty="0" smtClean="0">
                <a:solidFill>
                  <a:schemeClr val="bg1"/>
                </a:solidFill>
                <a:latin typeface="ＭＳ Ｐ明朝" pitchFamily="18" charset="-128"/>
                <a:ea typeface="ＭＳ Ｐ明朝" pitchFamily="18" charset="-128"/>
              </a:rPr>
              <a:t>日刊）</a:t>
            </a:r>
            <a:endParaRPr lang="en-US" altLang="ja-JP" sz="1050" dirty="0" smtClean="0">
              <a:solidFill>
                <a:schemeClr val="bg1"/>
              </a:solidFill>
              <a:latin typeface="ＭＳ Ｐ明朝" pitchFamily="18" charset="-128"/>
              <a:ea typeface="ＭＳ Ｐ明朝" pitchFamily="18" charset="-128"/>
            </a:endParaRPr>
          </a:p>
          <a:p>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戦後の一時期、炭鉱労働者は全国で</a:t>
            </a:r>
            <a:r>
              <a:rPr lang="en-US" altLang="ja-JP" sz="1200" dirty="0" smtClean="0">
                <a:solidFill>
                  <a:schemeClr val="bg1"/>
                </a:solidFill>
                <a:latin typeface="ＭＳ Ｐ明朝" pitchFamily="18" charset="-128"/>
                <a:ea typeface="ＭＳ Ｐ明朝" pitchFamily="18" charset="-128"/>
              </a:rPr>
              <a:t>45</a:t>
            </a:r>
            <a:r>
              <a:rPr lang="ja-JP" altLang="en-US" sz="1200" dirty="0" smtClean="0">
                <a:solidFill>
                  <a:schemeClr val="bg1"/>
                </a:solidFill>
                <a:latin typeface="ＭＳ Ｐ明朝" pitchFamily="18" charset="-128"/>
                <a:ea typeface="ＭＳ Ｐ明朝" pitchFamily="18" charset="-128"/>
              </a:rPr>
              <a:t>万人が働いていた。</a:t>
            </a:r>
            <a:endParaRPr lang="en-US" altLang="ja-JP" sz="1200" dirty="0" smtClean="0">
              <a:solidFill>
                <a:schemeClr val="bg1"/>
              </a:solidFill>
              <a:latin typeface="ＭＳ Ｐ明朝" pitchFamily="18" charset="-128"/>
              <a:ea typeface="ＭＳ Ｐ明朝" pitchFamily="18" charset="-128"/>
            </a:endParaRPr>
          </a:p>
          <a:p>
            <a:endParaRPr lang="en-US" altLang="ja-JP" sz="1200" dirty="0" smtClean="0">
              <a:solidFill>
                <a:schemeClr val="tx1"/>
              </a:solidFill>
              <a:latin typeface="AR P丸ゴシック体M" pitchFamily="50" charset="-128"/>
              <a:ea typeface="AR P丸ゴシック体M" pitchFamily="50" charset="-128"/>
            </a:endParaRPr>
          </a:p>
          <a:p>
            <a:endParaRPr lang="en-US" altLang="ja-JP" sz="1200" dirty="0" smtClean="0">
              <a:solidFill>
                <a:schemeClr val="tx1"/>
              </a:solidFill>
              <a:latin typeface="AR P丸ゴシック体M" pitchFamily="50" charset="-128"/>
              <a:ea typeface="AR P丸ゴシック体M" pitchFamily="50" charset="-128"/>
            </a:endParaRPr>
          </a:p>
          <a:p>
            <a:endParaRPr lang="ja-JP" altLang="en-US" sz="1400" dirty="0" smtClean="0">
              <a:solidFill>
                <a:schemeClr val="tx1"/>
              </a:solidFill>
              <a:latin typeface="AR P丸ゴシック体M" pitchFamily="50" charset="-128"/>
              <a:ea typeface="AR P丸ゴシック体M" pitchFamily="50" charset="-128"/>
            </a:endParaRPr>
          </a:p>
          <a:p>
            <a:endParaRPr lang="en-US" altLang="ja-JP" sz="1400" dirty="0" smtClean="0">
              <a:solidFill>
                <a:schemeClr val="tx1"/>
              </a:solidFill>
              <a:latin typeface="AR P丸ゴシック体M" pitchFamily="50" charset="-128"/>
              <a:ea typeface="AR P丸ゴシック体M" pitchFamily="50" charset="-128"/>
            </a:endParaRPr>
          </a:p>
        </p:txBody>
      </p:sp>
      <p:sp>
        <p:nvSpPr>
          <p:cNvPr id="7" name="正方形/長方形 6"/>
          <p:cNvSpPr/>
          <p:nvPr/>
        </p:nvSpPr>
        <p:spPr>
          <a:xfrm>
            <a:off x="395536" y="4653136"/>
            <a:ext cx="6048672"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ＭＳ Ｐ明朝" pitchFamily="18" charset="-128"/>
                <a:ea typeface="ＭＳ Ｐ明朝" pitchFamily="18" charset="-128"/>
              </a:rPr>
              <a:t>季節労働者の中心は建設業</a:t>
            </a:r>
            <a:r>
              <a:rPr lang="en-US" altLang="ja-JP" sz="120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69</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t>
            </a:r>
            <a:r>
              <a:rPr lang="ja-JP" altLang="en-US" sz="1050" dirty="0" err="1"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他産業は地域的な特徴がある</a:t>
            </a:r>
            <a:r>
              <a:rPr lang="en-US" altLang="ja-JP" sz="1200" dirty="0" smtClean="0">
                <a:solidFill>
                  <a:schemeClr val="tx1"/>
                </a:solidFill>
                <a:latin typeface="ＭＳ Ｐ明朝" pitchFamily="18" charset="-128"/>
                <a:ea typeface="ＭＳ Ｐ明朝" pitchFamily="18" charset="-128"/>
              </a:rPr>
              <a:t/>
            </a:r>
            <a:br>
              <a:rPr lang="en-US" altLang="ja-JP" sz="1200" dirty="0" smtClean="0">
                <a:solidFill>
                  <a:schemeClr val="tx1"/>
                </a:solidFill>
                <a:latin typeface="ＭＳ Ｐ明朝" pitchFamily="18" charset="-128"/>
                <a:ea typeface="ＭＳ Ｐ明朝" pitchFamily="18" charset="-128"/>
              </a:rPr>
            </a:br>
            <a:r>
              <a:rPr lang="en-US" altLang="ja-JP" sz="1200" dirty="0" smtClean="0">
                <a:solidFill>
                  <a:schemeClr val="tx1"/>
                </a:solidFill>
                <a:latin typeface="ＭＳ Ｐ明朝" pitchFamily="18" charset="-128"/>
                <a:ea typeface="ＭＳ Ｐ明朝" pitchFamily="18" charset="-128"/>
              </a:rPr>
              <a:t> </a:t>
            </a:r>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rPr>
              <a:t>農業－十勝に多い。夕張のメロン農家</a:t>
            </a:r>
            <a:r>
              <a:rPr lang="en-US" altLang="ja-JP" sz="1200" dirty="0" smtClean="0">
                <a:solidFill>
                  <a:schemeClr val="tx1"/>
                </a:solidFill>
                <a:latin typeface="ＭＳ Ｐ明朝" pitchFamily="18" charset="-128"/>
                <a:ea typeface="ＭＳ Ｐ明朝" pitchFamily="18" charset="-128"/>
              </a:rPr>
              <a:t/>
            </a:r>
            <a:br>
              <a:rPr lang="en-US" altLang="ja-JP" sz="1200" dirty="0" smtClean="0">
                <a:solidFill>
                  <a:schemeClr val="tx1"/>
                </a:solidFill>
                <a:latin typeface="ＭＳ Ｐ明朝" pitchFamily="18" charset="-128"/>
                <a:ea typeface="ＭＳ Ｐ明朝" pitchFamily="18" charset="-128"/>
              </a:rPr>
            </a:br>
            <a:r>
              <a:rPr lang="en-US" altLang="ja-JP" sz="1200" dirty="0" smtClean="0">
                <a:solidFill>
                  <a:schemeClr val="tx1"/>
                </a:solidFill>
                <a:latin typeface="ＭＳ Ｐ明朝" pitchFamily="18" charset="-128"/>
                <a:ea typeface="ＭＳ Ｐ明朝" pitchFamily="18" charset="-128"/>
                <a:sym typeface="Wingdings"/>
              </a:rPr>
              <a:t> </a:t>
            </a:r>
            <a:r>
              <a:rPr lang="ja-JP" altLang="en-US" sz="1200" dirty="0" smtClean="0">
                <a:solidFill>
                  <a:schemeClr val="tx1"/>
                </a:solidFill>
                <a:latin typeface="ＭＳ Ｐ明朝" pitchFamily="18" charset="-128"/>
                <a:ea typeface="ＭＳ Ｐ明朝" pitchFamily="18" charset="-128"/>
              </a:rPr>
              <a:t>林業－帯広、北見、釧路、名寄、紋別に多い</a:t>
            </a:r>
            <a:r>
              <a:rPr lang="en-US" altLang="ja-JP" sz="1200" dirty="0" smtClean="0">
                <a:solidFill>
                  <a:schemeClr val="tx1"/>
                </a:solidFill>
                <a:latin typeface="ＭＳ Ｐ明朝" pitchFamily="18" charset="-128"/>
                <a:ea typeface="ＭＳ Ｐ明朝" pitchFamily="18" charset="-128"/>
              </a:rPr>
              <a:t/>
            </a:r>
            <a:br>
              <a:rPr lang="en-US" altLang="ja-JP" sz="1200" dirty="0" smtClean="0">
                <a:solidFill>
                  <a:schemeClr val="tx1"/>
                </a:solidFill>
                <a:latin typeface="ＭＳ Ｐ明朝" pitchFamily="18" charset="-128"/>
                <a:ea typeface="ＭＳ Ｐ明朝" pitchFamily="18" charset="-128"/>
              </a:rPr>
            </a:br>
            <a:r>
              <a:rPr lang="en-US" altLang="ja-JP" sz="1200" dirty="0" smtClean="0">
                <a:solidFill>
                  <a:schemeClr val="tx1"/>
                </a:solidFill>
                <a:latin typeface="ＭＳ Ｐ明朝" pitchFamily="18" charset="-128"/>
                <a:ea typeface="ＭＳ Ｐ明朝" pitchFamily="18" charset="-128"/>
                <a:sym typeface="Wingdings"/>
              </a:rPr>
              <a:t> </a:t>
            </a:r>
            <a:r>
              <a:rPr lang="ja-JP" altLang="en-US" sz="1200" dirty="0" smtClean="0">
                <a:solidFill>
                  <a:schemeClr val="tx1"/>
                </a:solidFill>
                <a:latin typeface="ＭＳ Ｐ明朝" pitchFamily="18" charset="-128"/>
                <a:ea typeface="ＭＳ Ｐ明朝" pitchFamily="18" charset="-128"/>
              </a:rPr>
              <a:t>漁業・水産養殖業－函館、江差で半分近く。</a:t>
            </a:r>
            <a:r>
              <a:rPr lang="en-US" altLang="ja-JP" sz="1200" dirty="0" smtClean="0">
                <a:solidFill>
                  <a:schemeClr val="tx1"/>
                </a:solidFill>
                <a:latin typeface="ＭＳ Ｐ明朝" pitchFamily="18" charset="-128"/>
                <a:ea typeface="ＭＳ Ｐ明朝" pitchFamily="18" charset="-128"/>
              </a:rPr>
              <a:t/>
            </a:r>
            <a:br>
              <a:rPr lang="en-US" altLang="ja-JP" sz="1200" dirty="0" smtClean="0">
                <a:solidFill>
                  <a:schemeClr val="tx1"/>
                </a:solidFill>
                <a:latin typeface="ＭＳ Ｐ明朝" pitchFamily="18" charset="-128"/>
                <a:ea typeface="ＭＳ Ｐ明朝" pitchFamily="18" charset="-128"/>
              </a:rPr>
            </a:br>
            <a:r>
              <a:rPr lang="en-US" altLang="ja-JP" sz="1200" dirty="0" smtClean="0">
                <a:solidFill>
                  <a:schemeClr val="tx1"/>
                </a:solidFill>
                <a:latin typeface="ＭＳ Ｐ明朝" pitchFamily="18" charset="-128"/>
                <a:ea typeface="ＭＳ Ｐ明朝" pitchFamily="18" charset="-128"/>
                <a:sym typeface="Wingdings"/>
              </a:rPr>
              <a:t> </a:t>
            </a:r>
            <a:r>
              <a:rPr lang="ja-JP" altLang="en-US" sz="1200" dirty="0" smtClean="0">
                <a:solidFill>
                  <a:schemeClr val="tx1"/>
                </a:solidFill>
                <a:latin typeface="ＭＳ Ｐ明朝" pitchFamily="18" charset="-128"/>
                <a:ea typeface="ＭＳ Ｐ明朝" pitchFamily="18" charset="-128"/>
              </a:rPr>
              <a:t>製造業　食料品は農・水産加工の盛んな函館、江差、岩内、稚内、根室、紋別</a:t>
            </a:r>
            <a:r>
              <a:rPr lang="en-US" altLang="ja-JP" sz="1200" dirty="0" smtClean="0">
                <a:solidFill>
                  <a:schemeClr val="tx1"/>
                </a:solidFill>
                <a:latin typeface="ＭＳ Ｐ明朝" pitchFamily="18" charset="-128"/>
                <a:ea typeface="ＭＳ Ｐ明朝" pitchFamily="18" charset="-128"/>
              </a:rPr>
              <a:t/>
            </a:r>
            <a:br>
              <a:rPr lang="en-US" altLang="ja-JP" sz="1200" dirty="0" smtClean="0">
                <a:solidFill>
                  <a:schemeClr val="tx1"/>
                </a:solidFill>
                <a:latin typeface="ＭＳ Ｐ明朝" pitchFamily="18" charset="-128"/>
                <a:ea typeface="ＭＳ Ｐ明朝" pitchFamily="18" charset="-128"/>
              </a:rPr>
            </a:br>
            <a:r>
              <a:rPr lang="ja-JP" altLang="en-US" sz="1200" dirty="0" smtClean="0">
                <a:solidFill>
                  <a:schemeClr val="tx1"/>
                </a:solidFill>
                <a:latin typeface="ＭＳ Ｐ明朝" pitchFamily="18" charset="-128"/>
                <a:ea typeface="ＭＳ Ｐ明朝" pitchFamily="18" charset="-128"/>
              </a:rPr>
              <a:t>　　　　   窯業土石は全道に広く分布</a:t>
            </a:r>
            <a:r>
              <a:rPr lang="en-US" altLang="ja-JP" sz="1200" dirty="0" smtClean="0">
                <a:solidFill>
                  <a:schemeClr val="tx1"/>
                </a:solidFill>
                <a:latin typeface="ＭＳ Ｐ明朝" pitchFamily="18" charset="-128"/>
                <a:ea typeface="ＭＳ Ｐ明朝" pitchFamily="18" charset="-128"/>
              </a:rPr>
              <a:t/>
            </a:r>
            <a:br>
              <a:rPr lang="en-US" altLang="ja-JP" sz="1200" dirty="0" smtClean="0">
                <a:solidFill>
                  <a:schemeClr val="tx1"/>
                </a:solidFill>
                <a:latin typeface="ＭＳ Ｐ明朝" pitchFamily="18" charset="-128"/>
                <a:ea typeface="ＭＳ Ｐ明朝" pitchFamily="18" charset="-128"/>
              </a:rPr>
            </a:br>
            <a:r>
              <a:rPr lang="ja-JP" altLang="en-US" sz="1200" dirty="0" smtClean="0">
                <a:solidFill>
                  <a:schemeClr val="tx1"/>
                </a:solidFill>
                <a:latin typeface="ＭＳ Ｐ明朝" pitchFamily="18" charset="-128"/>
                <a:ea typeface="ＭＳ Ｐ明朝" pitchFamily="18" charset="-128"/>
              </a:rPr>
              <a:t>　　　　   木材・家具製品では一般製材（木工場</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に多い</a:t>
            </a:r>
            <a:r>
              <a:rPr lang="en-US" altLang="ja-JP" sz="1200" dirty="0" smtClean="0">
                <a:solidFill>
                  <a:schemeClr val="tx1"/>
                </a:solidFill>
                <a:latin typeface="ＭＳ Ｐ明朝" pitchFamily="18" charset="-128"/>
                <a:ea typeface="ＭＳ Ｐ明朝" pitchFamily="18" charset="-128"/>
              </a:rPr>
              <a:t/>
            </a:r>
            <a:br>
              <a:rPr lang="en-US" altLang="ja-JP" sz="1200" dirty="0" smtClean="0">
                <a:solidFill>
                  <a:schemeClr val="tx1"/>
                </a:solidFill>
                <a:latin typeface="ＭＳ Ｐ明朝" pitchFamily="18" charset="-128"/>
                <a:ea typeface="ＭＳ Ｐ明朝" pitchFamily="18" charset="-128"/>
              </a:rPr>
            </a:br>
            <a:r>
              <a:rPr lang="ja-JP" altLang="en-US" sz="1200" dirty="0" smtClean="0">
                <a:solidFill>
                  <a:schemeClr val="tx1"/>
                </a:solidFill>
                <a:latin typeface="ＭＳ Ｐ明朝" pitchFamily="18" charset="-128"/>
                <a:ea typeface="ＭＳ Ｐ明朝" pitchFamily="18" charset="-128"/>
              </a:rPr>
              <a:t>　　　　   繊維は漁網に関するもの。函館</a:t>
            </a:r>
            <a:r>
              <a:rPr lang="en-US" altLang="ja-JP" sz="1200" dirty="0" smtClean="0">
                <a:solidFill>
                  <a:schemeClr val="tx1"/>
                </a:solidFill>
                <a:latin typeface="ＭＳ Ｐ明朝" pitchFamily="18" charset="-128"/>
                <a:ea typeface="ＭＳ Ｐ明朝" pitchFamily="18" charset="-128"/>
              </a:rPr>
              <a:t/>
            </a:r>
            <a:br>
              <a:rPr lang="en-US" altLang="ja-JP" sz="1200" dirty="0" smtClean="0">
                <a:solidFill>
                  <a:schemeClr val="tx1"/>
                </a:solidFill>
                <a:latin typeface="ＭＳ Ｐ明朝" pitchFamily="18" charset="-128"/>
                <a:ea typeface="ＭＳ Ｐ明朝" pitchFamily="18" charset="-128"/>
              </a:rPr>
            </a:br>
            <a:r>
              <a:rPr lang="en-US" altLang="ja-JP" sz="1200" dirty="0" smtClean="0">
                <a:solidFill>
                  <a:schemeClr val="tx1"/>
                </a:solidFill>
                <a:latin typeface="ＭＳ Ｐ明朝" pitchFamily="18" charset="-128"/>
                <a:ea typeface="ＭＳ Ｐ明朝" pitchFamily="18" charset="-128"/>
                <a:sym typeface="Wingdings"/>
              </a:rPr>
              <a:t> </a:t>
            </a:r>
            <a:r>
              <a:rPr lang="ja-JP" altLang="en-US" sz="1200" dirty="0" smtClean="0">
                <a:solidFill>
                  <a:schemeClr val="tx1"/>
                </a:solidFill>
                <a:latin typeface="ＭＳ Ｐ明朝" pitchFamily="18" charset="-128"/>
                <a:ea typeface="ＭＳ Ｐ明朝" pitchFamily="18" charset="-128"/>
              </a:rPr>
              <a:t>サービス業－札幌。観光地の冬期閉店など</a:t>
            </a:r>
            <a:r>
              <a:rPr lang="en-US" altLang="ja-JP" sz="1200" dirty="0" smtClean="0">
                <a:solidFill>
                  <a:schemeClr val="tx1"/>
                </a:solidFill>
                <a:latin typeface="ＭＳ Ｐ明朝" pitchFamily="18" charset="-128"/>
                <a:ea typeface="ＭＳ Ｐ明朝" pitchFamily="18" charset="-128"/>
              </a:rPr>
              <a:t/>
            </a:r>
            <a:br>
              <a:rPr lang="en-US" altLang="ja-JP" sz="1200" dirty="0" smtClean="0">
                <a:solidFill>
                  <a:schemeClr val="tx1"/>
                </a:solidFill>
                <a:latin typeface="ＭＳ Ｐ明朝" pitchFamily="18" charset="-128"/>
                <a:ea typeface="ＭＳ Ｐ明朝" pitchFamily="18" charset="-128"/>
              </a:rPr>
            </a:br>
            <a:r>
              <a:rPr lang="en-US" altLang="ja-JP" sz="1200" dirty="0" smtClean="0">
                <a:solidFill>
                  <a:schemeClr val="tx1"/>
                </a:solidFill>
                <a:latin typeface="ＭＳ Ｐ明朝" pitchFamily="18" charset="-128"/>
                <a:ea typeface="ＭＳ Ｐ明朝" pitchFamily="18" charset="-128"/>
                <a:sym typeface="Wingdings"/>
              </a:rPr>
              <a:t> </a:t>
            </a:r>
            <a:r>
              <a:rPr lang="ja-JP" altLang="en-US" sz="1200" dirty="0" smtClean="0">
                <a:solidFill>
                  <a:schemeClr val="tx1"/>
                </a:solidFill>
                <a:latin typeface="ＭＳ Ｐ明朝" pitchFamily="18" charset="-128"/>
                <a:ea typeface="ＭＳ Ｐ明朝" pitchFamily="18" charset="-128"/>
              </a:rPr>
              <a:t>その他－商業、運輸、通信、公務</a:t>
            </a:r>
            <a:endParaRPr lang="ja-JP" altLang="en-US" sz="1600" dirty="0">
              <a:latin typeface="ＭＳ Ｐ明朝" pitchFamily="18" charset="-128"/>
              <a:ea typeface="ＭＳ Ｐ明朝" pitchFamily="18" charset="-128"/>
            </a:endParaRPr>
          </a:p>
        </p:txBody>
      </p:sp>
      <p:sp>
        <p:nvSpPr>
          <p:cNvPr id="8" name="正方形/長方形 7"/>
          <p:cNvSpPr/>
          <p:nvPr/>
        </p:nvSpPr>
        <p:spPr>
          <a:xfrm>
            <a:off x="6660232" y="2276872"/>
            <a:ext cx="2088232" cy="4176464"/>
          </a:xfrm>
          <a:prstGeom prst="rect">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bg1"/>
                </a:solidFill>
                <a:latin typeface="ＭＳ Ｐ明朝" pitchFamily="18" charset="-128"/>
                <a:ea typeface="ＭＳ Ｐ明朝" pitchFamily="18" charset="-128"/>
              </a:rPr>
              <a:t>北海道の</a:t>
            </a:r>
            <a:r>
              <a:rPr kumimoji="1" lang="ja-JP" altLang="en-US" sz="1400" dirty="0" smtClean="0">
                <a:solidFill>
                  <a:schemeClr val="bg1"/>
                </a:solidFill>
                <a:latin typeface="ＭＳ Ｐ明朝" pitchFamily="18" charset="-128"/>
                <a:ea typeface="ＭＳ Ｐ明朝" pitchFamily="18" charset="-128"/>
              </a:rPr>
              <a:t>建設労働者の推移</a:t>
            </a:r>
            <a:endParaRPr kumimoji="1" lang="en-US" altLang="ja-JP" sz="1400" dirty="0" smtClean="0">
              <a:solidFill>
                <a:schemeClr val="bg1"/>
              </a:solidFill>
              <a:latin typeface="ＭＳ Ｐ明朝" pitchFamily="18" charset="-128"/>
              <a:ea typeface="ＭＳ Ｐ明朝" pitchFamily="18" charset="-128"/>
            </a:endParaRPr>
          </a:p>
          <a:p>
            <a:r>
              <a:rPr lang="en-US" altLang="ja-JP" sz="1400" dirty="0" smtClean="0">
                <a:solidFill>
                  <a:schemeClr val="bg1"/>
                </a:solidFill>
                <a:latin typeface="ＭＳ Ｐ明朝" pitchFamily="18" charset="-128"/>
                <a:ea typeface="ＭＳ Ｐ明朝" pitchFamily="18" charset="-128"/>
              </a:rPr>
              <a:t>1950</a:t>
            </a:r>
            <a:r>
              <a:rPr lang="ja-JP" altLang="en-US" sz="1400" dirty="0" smtClean="0">
                <a:solidFill>
                  <a:schemeClr val="bg1"/>
                </a:solidFill>
                <a:latin typeface="ＭＳ Ｐ明朝" pitchFamily="18" charset="-128"/>
                <a:ea typeface="ＭＳ Ｐ明朝" pitchFamily="18" charset="-128"/>
              </a:rPr>
              <a:t>年－ </a:t>
            </a:r>
            <a:r>
              <a:rPr lang="en-US" altLang="ja-JP" sz="1400" dirty="0" smtClean="0">
                <a:solidFill>
                  <a:schemeClr val="bg1"/>
                </a:solidFill>
                <a:latin typeface="ＭＳ Ｐ明朝" pitchFamily="18" charset="-128"/>
                <a:ea typeface="ＭＳ Ｐ明朝" pitchFamily="18" charset="-128"/>
              </a:rPr>
              <a:t>81,164</a:t>
            </a:r>
            <a:r>
              <a:rPr lang="ja-JP" altLang="en-US" sz="1400" dirty="0" smtClean="0">
                <a:solidFill>
                  <a:schemeClr val="bg1"/>
                </a:solidFill>
                <a:latin typeface="ＭＳ Ｐ明朝" pitchFamily="18" charset="-128"/>
                <a:ea typeface="ＭＳ Ｐ明朝" pitchFamily="18" charset="-128"/>
              </a:rPr>
              <a:t>人</a:t>
            </a:r>
            <a:endParaRPr lang="en-US" altLang="ja-JP" sz="1400" dirty="0" smtClean="0">
              <a:solidFill>
                <a:schemeClr val="bg1"/>
              </a:solidFill>
              <a:latin typeface="ＭＳ Ｐ明朝" pitchFamily="18" charset="-128"/>
              <a:ea typeface="ＭＳ Ｐ明朝" pitchFamily="18" charset="-128"/>
            </a:endParaRPr>
          </a:p>
          <a:p>
            <a:r>
              <a:rPr lang="en-US" altLang="ja-JP" sz="1400" dirty="0" smtClean="0">
                <a:solidFill>
                  <a:schemeClr val="bg1"/>
                </a:solidFill>
                <a:latin typeface="ＭＳ Ｐ明朝" pitchFamily="18" charset="-128"/>
                <a:ea typeface="ＭＳ Ｐ明朝" pitchFamily="18" charset="-128"/>
              </a:rPr>
              <a:t>1960</a:t>
            </a:r>
            <a:r>
              <a:rPr lang="ja-JP" altLang="en-US" sz="1400" dirty="0" smtClean="0">
                <a:solidFill>
                  <a:schemeClr val="bg1"/>
                </a:solidFill>
                <a:latin typeface="ＭＳ Ｐ明朝" pitchFamily="18" charset="-128"/>
                <a:ea typeface="ＭＳ Ｐ明朝" pitchFamily="18" charset="-128"/>
              </a:rPr>
              <a:t>年－</a:t>
            </a:r>
            <a:r>
              <a:rPr lang="en-US" altLang="ja-JP" sz="1400" dirty="0" smtClean="0">
                <a:solidFill>
                  <a:schemeClr val="bg1"/>
                </a:solidFill>
                <a:latin typeface="ＭＳ Ｐ明朝" pitchFamily="18" charset="-128"/>
                <a:ea typeface="ＭＳ Ｐ明朝" pitchFamily="18" charset="-128"/>
              </a:rPr>
              <a:t>180,772</a:t>
            </a:r>
            <a:r>
              <a:rPr lang="ja-JP" altLang="en-US" sz="1400" dirty="0" smtClean="0">
                <a:solidFill>
                  <a:schemeClr val="bg1"/>
                </a:solidFill>
                <a:latin typeface="ＭＳ Ｐ明朝" pitchFamily="18" charset="-128"/>
                <a:ea typeface="ＭＳ Ｐ明朝" pitchFamily="18" charset="-128"/>
              </a:rPr>
              <a:t>人</a:t>
            </a:r>
            <a:endParaRPr lang="en-US" altLang="ja-JP" sz="1400" dirty="0" smtClean="0">
              <a:solidFill>
                <a:schemeClr val="bg1"/>
              </a:solidFill>
              <a:latin typeface="ＭＳ Ｐ明朝" pitchFamily="18" charset="-128"/>
              <a:ea typeface="ＭＳ Ｐ明朝" pitchFamily="18" charset="-128"/>
            </a:endParaRPr>
          </a:p>
          <a:p>
            <a:r>
              <a:rPr kumimoji="1" lang="en-US" altLang="ja-JP" sz="1400" dirty="0" smtClean="0">
                <a:solidFill>
                  <a:schemeClr val="bg1"/>
                </a:solidFill>
                <a:latin typeface="ＭＳ Ｐ明朝" pitchFamily="18" charset="-128"/>
                <a:ea typeface="ＭＳ Ｐ明朝" pitchFamily="18" charset="-128"/>
              </a:rPr>
              <a:t>1970</a:t>
            </a:r>
            <a:r>
              <a:rPr kumimoji="1" lang="ja-JP" altLang="en-US" sz="1400" dirty="0" smtClean="0">
                <a:solidFill>
                  <a:schemeClr val="bg1"/>
                </a:solidFill>
                <a:latin typeface="ＭＳ Ｐ明朝" pitchFamily="18" charset="-128"/>
                <a:ea typeface="ＭＳ Ｐ明朝" pitchFamily="18" charset="-128"/>
              </a:rPr>
              <a:t>年－</a:t>
            </a:r>
            <a:r>
              <a:rPr kumimoji="1" lang="en-US" altLang="ja-JP" sz="1400" dirty="0" smtClean="0">
                <a:solidFill>
                  <a:schemeClr val="bg1"/>
                </a:solidFill>
                <a:latin typeface="ＭＳ Ｐ明朝" pitchFamily="18" charset="-128"/>
                <a:ea typeface="ＭＳ Ｐ明朝" pitchFamily="18" charset="-128"/>
              </a:rPr>
              <a:t>269,008</a:t>
            </a:r>
            <a:r>
              <a:rPr kumimoji="1" lang="ja-JP" altLang="en-US" sz="1400" dirty="0" smtClean="0">
                <a:solidFill>
                  <a:schemeClr val="bg1"/>
                </a:solidFill>
                <a:latin typeface="ＭＳ Ｐ明朝" pitchFamily="18" charset="-128"/>
                <a:ea typeface="ＭＳ Ｐ明朝" pitchFamily="18" charset="-128"/>
              </a:rPr>
              <a:t>人</a:t>
            </a:r>
            <a:endParaRPr kumimoji="1" lang="en-US" altLang="ja-JP" sz="1400" dirty="0" smtClean="0">
              <a:solidFill>
                <a:schemeClr val="bg1"/>
              </a:solidFill>
              <a:latin typeface="ＭＳ Ｐ明朝" pitchFamily="18" charset="-128"/>
              <a:ea typeface="ＭＳ Ｐ明朝" pitchFamily="18" charset="-128"/>
            </a:endParaRPr>
          </a:p>
          <a:p>
            <a:r>
              <a:rPr lang="en-US" altLang="ja-JP" sz="1400" dirty="0" smtClean="0">
                <a:solidFill>
                  <a:schemeClr val="bg1"/>
                </a:solidFill>
                <a:latin typeface="ＭＳ Ｐ明朝" pitchFamily="18" charset="-128"/>
                <a:ea typeface="ＭＳ Ｐ明朝" pitchFamily="18" charset="-128"/>
              </a:rPr>
              <a:t>1980</a:t>
            </a:r>
            <a:r>
              <a:rPr lang="ja-JP" altLang="en-US" sz="1400" dirty="0" smtClean="0">
                <a:solidFill>
                  <a:schemeClr val="bg1"/>
                </a:solidFill>
                <a:latin typeface="ＭＳ Ｐ明朝" pitchFamily="18" charset="-128"/>
                <a:ea typeface="ＭＳ Ｐ明朝" pitchFamily="18" charset="-128"/>
              </a:rPr>
              <a:t>年－</a:t>
            </a:r>
            <a:r>
              <a:rPr lang="en-US" altLang="ja-JP" sz="1400" dirty="0" smtClean="0">
                <a:solidFill>
                  <a:schemeClr val="bg1"/>
                </a:solidFill>
                <a:latin typeface="ＭＳ Ｐ明朝" pitchFamily="18" charset="-128"/>
                <a:ea typeface="ＭＳ Ｐ明朝" pitchFamily="18" charset="-128"/>
              </a:rPr>
              <a:t>348,065</a:t>
            </a:r>
            <a:r>
              <a:rPr lang="ja-JP" altLang="en-US" sz="1400" dirty="0" smtClean="0">
                <a:solidFill>
                  <a:schemeClr val="bg1"/>
                </a:solidFill>
                <a:latin typeface="ＭＳ Ｐ明朝" pitchFamily="18" charset="-128"/>
                <a:ea typeface="ＭＳ Ｐ明朝" pitchFamily="18" charset="-128"/>
              </a:rPr>
              <a:t>人</a:t>
            </a:r>
            <a:endParaRPr lang="en-US" altLang="ja-JP" sz="1400" dirty="0" smtClean="0">
              <a:solidFill>
                <a:schemeClr val="bg1"/>
              </a:solidFill>
              <a:latin typeface="ＭＳ Ｐ明朝" pitchFamily="18" charset="-128"/>
              <a:ea typeface="ＭＳ Ｐ明朝" pitchFamily="18" charset="-128"/>
            </a:endParaRPr>
          </a:p>
          <a:p>
            <a:r>
              <a:rPr kumimoji="1" lang="en-US" altLang="ja-JP" sz="1400" dirty="0" smtClean="0">
                <a:solidFill>
                  <a:schemeClr val="bg1"/>
                </a:solidFill>
                <a:latin typeface="ＭＳ Ｐ明朝" pitchFamily="18" charset="-128"/>
                <a:ea typeface="ＭＳ Ｐ明朝" pitchFamily="18" charset="-128"/>
              </a:rPr>
              <a:t>1990</a:t>
            </a:r>
            <a:r>
              <a:rPr kumimoji="1" lang="ja-JP" altLang="en-US" sz="1400" dirty="0" smtClean="0">
                <a:solidFill>
                  <a:schemeClr val="bg1"/>
                </a:solidFill>
                <a:latin typeface="ＭＳ Ｐ明朝" pitchFamily="18" charset="-128"/>
                <a:ea typeface="ＭＳ Ｐ明朝" pitchFamily="18" charset="-128"/>
              </a:rPr>
              <a:t>年－</a:t>
            </a:r>
            <a:r>
              <a:rPr kumimoji="1" lang="en-US" altLang="ja-JP" sz="1400" dirty="0" smtClean="0">
                <a:solidFill>
                  <a:schemeClr val="bg1"/>
                </a:solidFill>
                <a:latin typeface="ＭＳ Ｐ明朝" pitchFamily="18" charset="-128"/>
                <a:ea typeface="ＭＳ Ｐ明朝" pitchFamily="18" charset="-128"/>
              </a:rPr>
              <a:t>333,261</a:t>
            </a:r>
            <a:r>
              <a:rPr kumimoji="1" lang="ja-JP" altLang="en-US" sz="1400" dirty="0" smtClean="0">
                <a:solidFill>
                  <a:schemeClr val="bg1"/>
                </a:solidFill>
                <a:latin typeface="ＭＳ Ｐ明朝" pitchFamily="18" charset="-128"/>
                <a:ea typeface="ＭＳ Ｐ明朝" pitchFamily="18" charset="-128"/>
              </a:rPr>
              <a:t>人</a:t>
            </a:r>
            <a:endParaRPr kumimoji="1" lang="en-US" altLang="ja-JP" sz="1400" dirty="0" smtClean="0">
              <a:solidFill>
                <a:schemeClr val="bg1"/>
              </a:solidFill>
              <a:latin typeface="ＭＳ Ｐ明朝" pitchFamily="18" charset="-128"/>
              <a:ea typeface="ＭＳ Ｐ明朝" pitchFamily="18" charset="-128"/>
            </a:endParaRPr>
          </a:p>
          <a:p>
            <a:r>
              <a:rPr lang="en-US" altLang="ja-JP" sz="1400" dirty="0" smtClean="0">
                <a:solidFill>
                  <a:schemeClr val="bg1"/>
                </a:solidFill>
                <a:latin typeface="ＭＳ Ｐ明朝" pitchFamily="18" charset="-128"/>
                <a:ea typeface="ＭＳ Ｐ明朝" pitchFamily="18" charset="-128"/>
              </a:rPr>
              <a:t>1995</a:t>
            </a:r>
            <a:r>
              <a:rPr lang="ja-JP" altLang="en-US" sz="1400" dirty="0" smtClean="0">
                <a:solidFill>
                  <a:schemeClr val="bg1"/>
                </a:solidFill>
                <a:latin typeface="ＭＳ Ｐ明朝" pitchFamily="18" charset="-128"/>
                <a:ea typeface="ＭＳ Ｐ明朝" pitchFamily="18" charset="-128"/>
              </a:rPr>
              <a:t>年－</a:t>
            </a:r>
            <a:r>
              <a:rPr lang="en-US" altLang="ja-JP" sz="1400" dirty="0" smtClean="0">
                <a:solidFill>
                  <a:schemeClr val="bg1"/>
                </a:solidFill>
                <a:latin typeface="ＭＳ Ｐ明朝" pitchFamily="18" charset="-128"/>
                <a:ea typeface="ＭＳ Ｐ明朝" pitchFamily="18" charset="-128"/>
              </a:rPr>
              <a:t>366,106</a:t>
            </a:r>
            <a:r>
              <a:rPr lang="ja-JP" altLang="en-US" sz="1400" dirty="0" smtClean="0">
                <a:solidFill>
                  <a:schemeClr val="bg1"/>
                </a:solidFill>
                <a:latin typeface="ＭＳ Ｐ明朝" pitchFamily="18" charset="-128"/>
                <a:ea typeface="ＭＳ Ｐ明朝" pitchFamily="18" charset="-128"/>
              </a:rPr>
              <a:t>人</a:t>
            </a:r>
            <a:endParaRPr lang="en-US" altLang="ja-JP" sz="1400" dirty="0" smtClean="0">
              <a:solidFill>
                <a:schemeClr val="bg1"/>
              </a:solidFill>
              <a:latin typeface="ＭＳ Ｐ明朝" pitchFamily="18" charset="-128"/>
              <a:ea typeface="ＭＳ Ｐ明朝" pitchFamily="18" charset="-128"/>
            </a:endParaRPr>
          </a:p>
          <a:p>
            <a:r>
              <a:rPr kumimoji="1" lang="en-US" altLang="ja-JP" sz="1400" dirty="0" smtClean="0">
                <a:solidFill>
                  <a:schemeClr val="bg1"/>
                </a:solidFill>
                <a:latin typeface="ＭＳ Ｐ明朝" pitchFamily="18" charset="-128"/>
                <a:ea typeface="ＭＳ Ｐ明朝" pitchFamily="18" charset="-128"/>
              </a:rPr>
              <a:t>2000</a:t>
            </a:r>
            <a:r>
              <a:rPr kumimoji="1" lang="ja-JP" altLang="en-US" sz="1400" dirty="0" smtClean="0">
                <a:solidFill>
                  <a:schemeClr val="bg1"/>
                </a:solidFill>
                <a:latin typeface="ＭＳ Ｐ明朝" pitchFamily="18" charset="-128"/>
                <a:ea typeface="ＭＳ Ｐ明朝" pitchFamily="18" charset="-128"/>
              </a:rPr>
              <a:t>年－</a:t>
            </a:r>
            <a:r>
              <a:rPr kumimoji="1" lang="en-US" altLang="ja-JP" sz="1400" dirty="0" smtClean="0">
                <a:solidFill>
                  <a:schemeClr val="bg1"/>
                </a:solidFill>
                <a:latin typeface="ＭＳ Ｐ明朝" pitchFamily="18" charset="-128"/>
                <a:ea typeface="ＭＳ Ｐ明朝" pitchFamily="18" charset="-128"/>
              </a:rPr>
              <a:t>33</a:t>
            </a:r>
            <a:r>
              <a:rPr kumimoji="1" lang="ja-JP" altLang="en-US" sz="1400" dirty="0" smtClean="0">
                <a:solidFill>
                  <a:schemeClr val="bg1"/>
                </a:solidFill>
                <a:latin typeface="ＭＳ Ｐ明朝" pitchFamily="18" charset="-128"/>
                <a:ea typeface="ＭＳ Ｐ明朝" pitchFamily="18" charset="-128"/>
              </a:rPr>
              <a:t>万人</a:t>
            </a:r>
            <a:endParaRPr kumimoji="1" lang="en-US" altLang="ja-JP" sz="1400" dirty="0" smtClean="0">
              <a:solidFill>
                <a:schemeClr val="bg1"/>
              </a:solidFill>
              <a:latin typeface="ＭＳ Ｐ明朝" pitchFamily="18" charset="-128"/>
              <a:ea typeface="ＭＳ Ｐ明朝" pitchFamily="18" charset="-128"/>
            </a:endParaRPr>
          </a:p>
          <a:p>
            <a:r>
              <a:rPr lang="en-US" altLang="ja-JP" sz="1400" dirty="0" smtClean="0">
                <a:solidFill>
                  <a:schemeClr val="bg1"/>
                </a:solidFill>
                <a:latin typeface="ＭＳ Ｐ明朝" pitchFamily="18" charset="-128"/>
                <a:ea typeface="ＭＳ Ｐ明朝" pitchFamily="18" charset="-128"/>
              </a:rPr>
              <a:t>2005</a:t>
            </a:r>
            <a:r>
              <a:rPr lang="ja-JP" altLang="en-US" sz="1400" dirty="0" smtClean="0">
                <a:solidFill>
                  <a:schemeClr val="bg1"/>
                </a:solidFill>
                <a:latin typeface="ＭＳ Ｐ明朝" pitchFamily="18" charset="-128"/>
                <a:ea typeface="ＭＳ Ｐ明朝" pitchFamily="18" charset="-128"/>
              </a:rPr>
              <a:t>年－</a:t>
            </a:r>
            <a:r>
              <a:rPr lang="en-US" altLang="ja-JP" sz="1400" dirty="0" smtClean="0">
                <a:solidFill>
                  <a:schemeClr val="bg1"/>
                </a:solidFill>
                <a:latin typeface="ＭＳ Ｐ明朝" pitchFamily="18" charset="-128"/>
                <a:ea typeface="ＭＳ Ｐ明朝" pitchFamily="18" charset="-128"/>
              </a:rPr>
              <a:t>26</a:t>
            </a:r>
            <a:r>
              <a:rPr lang="ja-JP" altLang="en-US" sz="1400" dirty="0" smtClean="0">
                <a:solidFill>
                  <a:schemeClr val="bg1"/>
                </a:solidFill>
                <a:latin typeface="ＭＳ Ｐ明朝" pitchFamily="18" charset="-128"/>
                <a:ea typeface="ＭＳ Ｐ明朝" pitchFamily="18" charset="-128"/>
              </a:rPr>
              <a:t>万人</a:t>
            </a:r>
            <a:endParaRPr lang="en-US" altLang="ja-JP" sz="1400" dirty="0" smtClean="0">
              <a:solidFill>
                <a:schemeClr val="bg1"/>
              </a:solidFill>
              <a:latin typeface="ＭＳ Ｐ明朝" pitchFamily="18" charset="-128"/>
              <a:ea typeface="ＭＳ Ｐ明朝" pitchFamily="18" charset="-128"/>
            </a:endParaRPr>
          </a:p>
          <a:p>
            <a:endParaRPr lang="en-US" altLang="ja-JP" sz="1200" dirty="0" smtClean="0">
              <a:solidFill>
                <a:schemeClr val="bg1"/>
              </a:solidFill>
              <a:latin typeface="AR P丸ゴシック体M" pitchFamily="50" charset="-128"/>
              <a:ea typeface="AR P丸ゴシック体M" pitchFamily="50" charset="-128"/>
            </a:endParaRPr>
          </a:p>
          <a:p>
            <a:endParaRPr lang="en-US" altLang="ja-JP" sz="1200" dirty="0" smtClean="0">
              <a:solidFill>
                <a:schemeClr val="bg1"/>
              </a:solidFill>
              <a:latin typeface="AR P丸ゴシック体M" pitchFamily="50" charset="-128"/>
              <a:ea typeface="AR P丸ゴシック体M" pitchFamily="50" charset="-128"/>
            </a:endParaRPr>
          </a:p>
          <a:p>
            <a:r>
              <a:rPr lang="en-US" altLang="ja-JP" sz="1200" dirty="0" smtClean="0">
                <a:solidFill>
                  <a:schemeClr val="bg1"/>
                </a:solidFill>
                <a:latin typeface="ＭＳ Ｐ明朝" pitchFamily="18" charset="-128"/>
                <a:ea typeface="ＭＳ Ｐ明朝" pitchFamily="18" charset="-128"/>
              </a:rPr>
              <a:t>2005</a:t>
            </a:r>
            <a:r>
              <a:rPr lang="ja-JP" altLang="en-US" sz="1200" dirty="0" smtClean="0">
                <a:solidFill>
                  <a:schemeClr val="bg1"/>
                </a:solidFill>
                <a:latin typeface="ＭＳ Ｐ明朝" pitchFamily="18" charset="-128"/>
                <a:ea typeface="ＭＳ Ｐ明朝" pitchFamily="18" charset="-128"/>
              </a:rPr>
              <a:t>年度</a:t>
            </a:r>
            <a:r>
              <a:rPr lang="en-US" altLang="ja-JP" sz="1200" dirty="0" smtClean="0">
                <a:solidFill>
                  <a:schemeClr val="bg1"/>
                </a:solidFill>
                <a:latin typeface="ＭＳ Ｐ明朝" pitchFamily="18" charset="-128"/>
                <a:ea typeface="ＭＳ Ｐ明朝" pitchFamily="18" charset="-128"/>
              </a:rPr>
              <a:t>(</a:t>
            </a:r>
            <a:r>
              <a:rPr lang="ja-JP" altLang="en-US" sz="1200" dirty="0" smtClean="0">
                <a:solidFill>
                  <a:schemeClr val="bg1"/>
                </a:solidFill>
                <a:latin typeface="ＭＳ Ｐ明朝" pitchFamily="18" charset="-128"/>
                <a:ea typeface="ＭＳ Ｐ明朝" pitchFamily="18" charset="-128"/>
              </a:rPr>
              <a:t>平成</a:t>
            </a:r>
            <a:r>
              <a:rPr lang="en-US" altLang="ja-JP" sz="1200" dirty="0" smtClean="0">
                <a:solidFill>
                  <a:schemeClr val="bg1"/>
                </a:solidFill>
                <a:latin typeface="ＭＳ Ｐ明朝" pitchFamily="18" charset="-128"/>
                <a:ea typeface="ＭＳ Ｐ明朝" pitchFamily="18" charset="-128"/>
              </a:rPr>
              <a:t>17)</a:t>
            </a:r>
          </a:p>
          <a:p>
            <a:r>
              <a:rPr lang="ja-JP" altLang="en-US" sz="1200" dirty="0" smtClean="0">
                <a:solidFill>
                  <a:schemeClr val="bg1"/>
                </a:solidFill>
                <a:latin typeface="ＭＳ Ｐ明朝" pitchFamily="18" charset="-128"/>
                <a:ea typeface="ＭＳ Ｐ明朝" pitchFamily="18" charset="-128"/>
              </a:rPr>
              <a:t>建設就業者に占める季節労働者の割合は</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全国</a:t>
            </a:r>
            <a:r>
              <a:rPr lang="en-US" altLang="ja-JP" sz="1200" dirty="0" smtClean="0">
                <a:solidFill>
                  <a:schemeClr val="bg1"/>
                </a:solidFill>
                <a:latin typeface="ＭＳ Ｐ明朝" pitchFamily="18" charset="-128"/>
                <a:ea typeface="ＭＳ Ｐ明朝" pitchFamily="18" charset="-128"/>
              </a:rPr>
              <a:t>13</a:t>
            </a:r>
            <a:r>
              <a:rPr lang="ja-JP" altLang="en-US" sz="1200" dirty="0" smtClean="0">
                <a:solidFill>
                  <a:schemeClr val="bg1"/>
                </a:solidFill>
                <a:latin typeface="ＭＳ Ｐ明朝" pitchFamily="18" charset="-128"/>
                <a:ea typeface="ＭＳ Ｐ明朝" pitchFamily="18" charset="-128"/>
              </a:rPr>
              <a:t>万人</a:t>
            </a:r>
            <a:r>
              <a:rPr lang="en-US" altLang="ja-JP" sz="1200" dirty="0" smtClean="0">
                <a:solidFill>
                  <a:schemeClr val="bg1"/>
                </a:solidFill>
                <a:latin typeface="ＭＳ Ｐ明朝" pitchFamily="18" charset="-128"/>
                <a:ea typeface="ＭＳ Ｐ明朝" pitchFamily="18" charset="-128"/>
              </a:rPr>
              <a:t>/568</a:t>
            </a:r>
            <a:r>
              <a:rPr lang="ja-JP" altLang="en-US" sz="1200" dirty="0" smtClean="0">
                <a:solidFill>
                  <a:schemeClr val="bg1"/>
                </a:solidFill>
                <a:latin typeface="ＭＳ Ｐ明朝" pitchFamily="18" charset="-128"/>
                <a:ea typeface="ＭＳ Ｐ明朝" pitchFamily="18" charset="-128"/>
              </a:rPr>
              <a:t>万人　　</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　　　　　　　　（</a:t>
            </a:r>
            <a:r>
              <a:rPr lang="en-US" altLang="ja-JP" sz="1200" dirty="0" smtClean="0">
                <a:solidFill>
                  <a:schemeClr val="bg1"/>
                </a:solidFill>
                <a:latin typeface="ＭＳ Ｐ明朝" pitchFamily="18" charset="-128"/>
                <a:ea typeface="ＭＳ Ｐ明朝" pitchFamily="18" charset="-128"/>
              </a:rPr>
              <a:t>2.3</a:t>
            </a:r>
            <a:r>
              <a:rPr lang="ja-JP" altLang="en-US" sz="1200" dirty="0" smtClean="0">
                <a:solidFill>
                  <a:schemeClr val="bg1"/>
                </a:solidFill>
                <a:latin typeface="ＭＳ Ｐ明朝" pitchFamily="18" charset="-128"/>
                <a:ea typeface="ＭＳ Ｐ明朝" pitchFamily="18" charset="-128"/>
              </a:rPr>
              <a:t>％</a:t>
            </a:r>
            <a:r>
              <a:rPr lang="en-US" altLang="ja-JP" sz="1200" dirty="0" smtClean="0">
                <a:solidFill>
                  <a:schemeClr val="bg1"/>
                </a:solidFill>
                <a:latin typeface="ＭＳ Ｐ明朝" pitchFamily="18" charset="-128"/>
                <a:ea typeface="ＭＳ Ｐ明朝" pitchFamily="18" charset="-128"/>
              </a:rPr>
              <a:t>)</a:t>
            </a:r>
          </a:p>
          <a:p>
            <a:r>
              <a:rPr lang="ja-JP" altLang="en-US" sz="1200" dirty="0" smtClean="0">
                <a:solidFill>
                  <a:schemeClr val="bg1"/>
                </a:solidFill>
                <a:latin typeface="ＭＳ Ｐ明朝" pitchFamily="18" charset="-128"/>
                <a:ea typeface="ＭＳ Ｐ明朝" pitchFamily="18" charset="-128"/>
              </a:rPr>
              <a:t>北海道（</a:t>
            </a:r>
            <a:r>
              <a:rPr lang="en-US" altLang="ja-JP" sz="1200" dirty="0" smtClean="0">
                <a:solidFill>
                  <a:schemeClr val="bg1"/>
                </a:solidFill>
                <a:latin typeface="ＭＳ Ｐ明朝" pitchFamily="18" charset="-128"/>
                <a:ea typeface="ＭＳ Ｐ明朝" pitchFamily="18" charset="-128"/>
              </a:rPr>
              <a:t>8</a:t>
            </a:r>
            <a:r>
              <a:rPr lang="ja-JP" altLang="en-US" sz="1200" dirty="0" smtClean="0">
                <a:solidFill>
                  <a:schemeClr val="bg1"/>
                </a:solidFill>
                <a:latin typeface="ＭＳ Ｐ明朝" pitchFamily="18" charset="-128"/>
                <a:ea typeface="ＭＳ Ｐ明朝" pitchFamily="18" charset="-128"/>
              </a:rPr>
              <a:t>万人</a:t>
            </a:r>
            <a:r>
              <a:rPr lang="en-US" altLang="ja-JP" sz="1200" dirty="0" smtClean="0">
                <a:solidFill>
                  <a:schemeClr val="bg1"/>
                </a:solidFill>
                <a:latin typeface="ＭＳ Ｐ明朝" pitchFamily="18" charset="-128"/>
                <a:ea typeface="ＭＳ Ｐ明朝" pitchFamily="18" charset="-128"/>
              </a:rPr>
              <a:t>/26</a:t>
            </a:r>
            <a:r>
              <a:rPr lang="ja-JP" altLang="en-US" sz="1200" dirty="0" smtClean="0">
                <a:solidFill>
                  <a:schemeClr val="bg1"/>
                </a:solidFill>
                <a:latin typeface="ＭＳ Ｐ明朝" pitchFamily="18" charset="-128"/>
                <a:ea typeface="ＭＳ Ｐ明朝" pitchFamily="18" charset="-128"/>
              </a:rPr>
              <a:t>万人</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　　　　　　　　</a:t>
            </a:r>
            <a:r>
              <a:rPr lang="en-US" altLang="ja-JP" sz="1200" dirty="0" smtClean="0">
                <a:solidFill>
                  <a:schemeClr val="bg1"/>
                </a:solidFill>
                <a:latin typeface="ＭＳ Ｐ明朝" pitchFamily="18" charset="-128"/>
                <a:ea typeface="ＭＳ Ｐ明朝" pitchFamily="18" charset="-128"/>
              </a:rPr>
              <a:t>(31.9</a:t>
            </a:r>
            <a:r>
              <a:rPr lang="ja-JP" altLang="en-US" sz="1200" dirty="0" smtClean="0">
                <a:solidFill>
                  <a:schemeClr val="bg1"/>
                </a:solidFill>
                <a:latin typeface="ＭＳ Ｐ明朝" pitchFamily="18" charset="-128"/>
                <a:ea typeface="ＭＳ Ｐ明朝" pitchFamily="18" charset="-128"/>
              </a:rPr>
              <a:t>％）</a:t>
            </a:r>
            <a:endParaRPr kumimoji="1" lang="ja-JP" altLang="en-US" sz="1600" dirty="0">
              <a:solidFill>
                <a:schemeClr val="bg1"/>
              </a:solidFill>
              <a:latin typeface="ＭＳ Ｐ明朝" pitchFamily="18" charset="-128"/>
              <a:ea typeface="ＭＳ Ｐ明朝" pitchFamily="18" charset="-128"/>
            </a:endParaRPr>
          </a:p>
        </p:txBody>
      </p:sp>
      <p:sp>
        <p:nvSpPr>
          <p:cNvPr id="9" name="角丸四角形 8"/>
          <p:cNvSpPr/>
          <p:nvPr/>
        </p:nvSpPr>
        <p:spPr>
          <a:xfrm>
            <a:off x="395536" y="404664"/>
            <a:ext cx="8424936" cy="1800200"/>
          </a:xfrm>
          <a:prstGeom prst="roundRect">
            <a:avLst/>
          </a:prstGeom>
          <a:solidFill>
            <a:srgbClr val="FFFF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bg1"/>
                </a:solidFill>
                <a:latin typeface="ＭＳ Ｐ明朝" pitchFamily="18" charset="-128"/>
                <a:ea typeface="ＭＳ Ｐ明朝" pitchFamily="18" charset="-128"/>
              </a:rPr>
              <a:t>季節労働者のルーツ　多くが農家、炭鉱から建設現場へ</a:t>
            </a:r>
            <a:endParaRPr lang="en-US" altLang="ja-JP" dirty="0" smtClean="0">
              <a:solidFill>
                <a:schemeClr val="bg1"/>
              </a:solidFill>
              <a:latin typeface="ＭＳ Ｐ明朝" pitchFamily="18" charset="-128"/>
              <a:ea typeface="ＭＳ Ｐ明朝" pitchFamily="18" charset="-128"/>
            </a:endParaRPr>
          </a:p>
          <a:p>
            <a:endParaRPr lang="en-US" altLang="ja-JP" sz="1200" dirty="0" smtClean="0">
              <a:solidFill>
                <a:schemeClr val="bg1"/>
              </a:solidFill>
              <a:latin typeface="ＭＳ Ｐ明朝" pitchFamily="18" charset="-128"/>
              <a:ea typeface="ＭＳ Ｐ明朝" pitchFamily="18" charset="-128"/>
              <a:sym typeface="Wingdings"/>
            </a:endParaRPr>
          </a:p>
          <a:p>
            <a:r>
              <a:rPr lang="en-US" altLang="ja-JP" sz="1200" dirty="0" smtClean="0">
                <a:solidFill>
                  <a:schemeClr val="bg1"/>
                </a:solidFill>
                <a:latin typeface="ＭＳ Ｐ明朝" pitchFamily="18" charset="-128"/>
                <a:ea typeface="ＭＳ Ｐ明朝" pitchFamily="18" charset="-128"/>
                <a:sym typeface="Wingdings"/>
              </a:rPr>
              <a:t></a:t>
            </a:r>
            <a:r>
              <a:rPr lang="ja-JP" altLang="en-US" sz="1200" dirty="0" smtClean="0">
                <a:solidFill>
                  <a:schemeClr val="bg1"/>
                </a:solidFill>
                <a:latin typeface="ＭＳ Ｐ明朝" pitchFamily="18" charset="-128"/>
                <a:ea typeface="ＭＳ Ｐ明朝" pitchFamily="18" charset="-128"/>
              </a:rPr>
              <a:t>戦後の北海道は、食糧基地・産炭地として重要視された。昭和</a:t>
            </a:r>
            <a:r>
              <a:rPr lang="en-US" altLang="ja-JP" sz="1200" dirty="0" smtClean="0">
                <a:solidFill>
                  <a:schemeClr val="bg1"/>
                </a:solidFill>
                <a:latin typeface="ＭＳ Ｐ明朝" pitchFamily="18" charset="-128"/>
                <a:ea typeface="ＭＳ Ｐ明朝" pitchFamily="18" charset="-128"/>
              </a:rPr>
              <a:t>25</a:t>
            </a:r>
            <a:r>
              <a:rPr lang="ja-JP" altLang="en-US" sz="1200" dirty="0" smtClean="0">
                <a:solidFill>
                  <a:schemeClr val="bg1"/>
                </a:solidFill>
                <a:latin typeface="ＭＳ Ｐ明朝" pitchFamily="18" charset="-128"/>
                <a:ea typeface="ＭＳ Ｐ明朝" pitchFamily="18" charset="-128"/>
              </a:rPr>
              <a:t>年から昭和</a:t>
            </a:r>
            <a:r>
              <a:rPr lang="en-US" altLang="ja-JP" sz="1200" dirty="0" smtClean="0">
                <a:solidFill>
                  <a:schemeClr val="bg1"/>
                </a:solidFill>
                <a:latin typeface="ＭＳ Ｐ明朝" pitchFamily="18" charset="-128"/>
                <a:ea typeface="ＭＳ Ｐ明朝" pitchFamily="18" charset="-128"/>
              </a:rPr>
              <a:t>50</a:t>
            </a:r>
            <a:r>
              <a:rPr lang="ja-JP" altLang="en-US" sz="1200" dirty="0" smtClean="0">
                <a:solidFill>
                  <a:schemeClr val="bg1"/>
                </a:solidFill>
                <a:latin typeface="ＭＳ Ｐ明朝" pitchFamily="18" charset="-128"/>
                <a:ea typeface="ＭＳ Ｐ明朝" pitchFamily="18" charset="-128"/>
              </a:rPr>
              <a:t>年にかけて就業人口は</a:t>
            </a:r>
            <a:r>
              <a:rPr lang="en-US" altLang="ja-JP" sz="1200" dirty="0" smtClean="0">
                <a:solidFill>
                  <a:schemeClr val="bg1"/>
                </a:solidFill>
                <a:latin typeface="ＭＳ Ｐ明朝" pitchFamily="18" charset="-128"/>
                <a:ea typeface="ＭＳ Ｐ明朝" pitchFamily="18" charset="-128"/>
              </a:rPr>
              <a:t>173</a:t>
            </a:r>
            <a:r>
              <a:rPr lang="ja-JP" altLang="en-US" sz="1200" dirty="0" smtClean="0">
                <a:solidFill>
                  <a:schemeClr val="bg1"/>
                </a:solidFill>
                <a:latin typeface="ＭＳ Ｐ明朝" pitchFamily="18" charset="-128"/>
                <a:ea typeface="ＭＳ Ｐ明朝" pitchFamily="18" charset="-128"/>
              </a:rPr>
              <a:t>万人から</a:t>
            </a:r>
            <a:r>
              <a:rPr lang="en-US" altLang="ja-JP" sz="1200" dirty="0" smtClean="0">
                <a:solidFill>
                  <a:schemeClr val="bg1"/>
                </a:solidFill>
                <a:latin typeface="ＭＳ Ｐ明朝" pitchFamily="18" charset="-128"/>
                <a:ea typeface="ＭＳ Ｐ明朝" pitchFamily="18" charset="-128"/>
              </a:rPr>
              <a:t>245</a:t>
            </a:r>
            <a:r>
              <a:rPr lang="ja-JP" altLang="en-US" sz="1200" dirty="0" smtClean="0">
                <a:solidFill>
                  <a:schemeClr val="bg1"/>
                </a:solidFill>
                <a:latin typeface="ＭＳ Ｐ明朝" pitchFamily="18" charset="-128"/>
                <a:ea typeface="ＭＳ Ｐ明朝" pitchFamily="18" charset="-128"/>
              </a:rPr>
              <a:t>万人　</a:t>
            </a:r>
            <a:r>
              <a:rPr lang="en-US" altLang="ja-JP" sz="1200" dirty="0" smtClean="0">
                <a:solidFill>
                  <a:schemeClr val="bg1"/>
                </a:solidFill>
                <a:latin typeface="ＭＳ Ｐ明朝" pitchFamily="18" charset="-128"/>
                <a:ea typeface="ＭＳ Ｐ明朝" pitchFamily="18" charset="-128"/>
              </a:rPr>
              <a:t/>
            </a:r>
            <a:br>
              <a:rPr lang="en-US" altLang="ja-JP" sz="1200" dirty="0" smtClean="0">
                <a:solidFill>
                  <a:schemeClr val="bg1"/>
                </a:solidFill>
                <a:latin typeface="ＭＳ Ｐ明朝" pitchFamily="18" charset="-128"/>
                <a:ea typeface="ＭＳ Ｐ明朝" pitchFamily="18" charset="-128"/>
              </a:rPr>
            </a:br>
            <a:r>
              <a:rPr lang="ja-JP" altLang="en-US" sz="1200" dirty="0" smtClean="0">
                <a:solidFill>
                  <a:schemeClr val="bg1"/>
                </a:solidFill>
                <a:latin typeface="ＭＳ Ｐ明朝" pitchFamily="18" charset="-128"/>
                <a:ea typeface="ＭＳ Ｐ明朝" pitchFamily="18" charset="-128"/>
              </a:rPr>
              <a:t>　に増えたが、この間、農業が</a:t>
            </a:r>
            <a:r>
              <a:rPr lang="en-US" altLang="ja-JP" sz="1200" dirty="0" smtClean="0">
                <a:solidFill>
                  <a:schemeClr val="bg1"/>
                </a:solidFill>
                <a:latin typeface="ＭＳ Ｐ明朝" pitchFamily="18" charset="-128"/>
                <a:ea typeface="ＭＳ Ｐ明朝" pitchFamily="18" charset="-128"/>
              </a:rPr>
              <a:t>42 </a:t>
            </a:r>
            <a:r>
              <a:rPr lang="ja-JP" altLang="en-US" sz="1200" dirty="0" smtClean="0">
                <a:solidFill>
                  <a:schemeClr val="bg1"/>
                </a:solidFill>
                <a:latin typeface="ＭＳ Ｐ明朝" pitchFamily="18" charset="-128"/>
                <a:ea typeface="ＭＳ Ｐ明朝" pitchFamily="18" charset="-128"/>
              </a:rPr>
              <a:t>％、水産業</a:t>
            </a:r>
            <a:r>
              <a:rPr lang="en-US" altLang="ja-JP" sz="1200" dirty="0" smtClean="0">
                <a:solidFill>
                  <a:schemeClr val="bg1"/>
                </a:solidFill>
                <a:latin typeface="ＭＳ Ｐ明朝" pitchFamily="18" charset="-128"/>
                <a:ea typeface="ＭＳ Ｐ明朝" pitchFamily="18" charset="-128"/>
              </a:rPr>
              <a:t>7</a:t>
            </a:r>
            <a:r>
              <a:rPr lang="ja-JP" altLang="en-US" sz="1200" dirty="0" smtClean="0">
                <a:solidFill>
                  <a:schemeClr val="bg1"/>
                </a:solidFill>
                <a:latin typeface="ＭＳ Ｐ明朝" pitchFamily="18" charset="-128"/>
                <a:ea typeface="ＭＳ Ｐ明朝" pitchFamily="18" charset="-128"/>
              </a:rPr>
              <a:t>が</a:t>
            </a:r>
            <a:r>
              <a:rPr lang="en-US" altLang="ja-JP" sz="1200" dirty="0" smtClean="0">
                <a:solidFill>
                  <a:schemeClr val="bg1"/>
                </a:solidFill>
                <a:latin typeface="ＭＳ Ｐ明朝" pitchFamily="18" charset="-128"/>
                <a:ea typeface="ＭＳ Ｐ明朝" pitchFamily="18" charset="-128"/>
              </a:rPr>
              <a:t>3</a:t>
            </a:r>
            <a:r>
              <a:rPr lang="ja-JP" altLang="en-US" sz="1200" dirty="0" smtClean="0">
                <a:solidFill>
                  <a:schemeClr val="bg1"/>
                </a:solidFill>
                <a:latin typeface="ＭＳ Ｐ明朝" pitchFamily="18" charset="-128"/>
                <a:ea typeface="ＭＳ Ｐ明朝" pitchFamily="18" charset="-128"/>
              </a:rPr>
              <a:t>％、鉱業</a:t>
            </a:r>
            <a:r>
              <a:rPr lang="en-US" altLang="ja-JP" sz="1200" dirty="0" smtClean="0">
                <a:solidFill>
                  <a:schemeClr val="bg1"/>
                </a:solidFill>
                <a:latin typeface="ＭＳ Ｐ明朝" pitchFamily="18" charset="-128"/>
                <a:ea typeface="ＭＳ Ｐ明朝" pitchFamily="18" charset="-128"/>
              </a:rPr>
              <a:t>2</a:t>
            </a:r>
            <a:r>
              <a:rPr lang="ja-JP" altLang="en-US" sz="1200" dirty="0" smtClean="0">
                <a:solidFill>
                  <a:schemeClr val="bg1"/>
                </a:solidFill>
                <a:latin typeface="ＭＳ Ｐ明朝" pitchFamily="18" charset="-128"/>
                <a:ea typeface="ＭＳ Ｐ明朝" pitchFamily="18" charset="-128"/>
              </a:rPr>
              <a:t>が</a:t>
            </a:r>
            <a:r>
              <a:rPr lang="en-US" altLang="ja-JP" sz="1200" dirty="0" smtClean="0">
                <a:solidFill>
                  <a:schemeClr val="bg1"/>
                </a:solidFill>
                <a:latin typeface="ＭＳ Ｐ明朝" pitchFamily="18" charset="-128"/>
                <a:ea typeface="ＭＳ Ｐ明朝" pitchFamily="18" charset="-128"/>
              </a:rPr>
              <a:t>5</a:t>
            </a:r>
            <a:r>
              <a:rPr lang="ja-JP" altLang="en-US" sz="1200" dirty="0" smtClean="0">
                <a:solidFill>
                  <a:schemeClr val="bg1"/>
                </a:solidFill>
                <a:latin typeface="ＭＳ Ｐ明朝" pitchFamily="18" charset="-128"/>
                <a:ea typeface="ＭＳ Ｐ明朝" pitchFamily="18" charset="-128"/>
              </a:rPr>
              <a:t>％へと減少した。反対に建設業は</a:t>
            </a:r>
            <a:r>
              <a:rPr lang="en-US" altLang="ja-JP" sz="1200" dirty="0" smtClean="0">
                <a:solidFill>
                  <a:schemeClr val="bg1"/>
                </a:solidFill>
                <a:latin typeface="ＭＳ Ｐ明朝" pitchFamily="18" charset="-128"/>
                <a:ea typeface="ＭＳ Ｐ明朝" pitchFamily="18" charset="-128"/>
              </a:rPr>
              <a:t>367</a:t>
            </a:r>
            <a:r>
              <a:rPr lang="ja-JP" altLang="en-US" sz="1200" dirty="0" smtClean="0">
                <a:solidFill>
                  <a:schemeClr val="bg1"/>
                </a:solidFill>
                <a:latin typeface="ＭＳ Ｐ明朝" pitchFamily="18" charset="-128"/>
                <a:ea typeface="ＭＳ Ｐ明朝" pitchFamily="18" charset="-128"/>
              </a:rPr>
              <a:t>％、製造業</a:t>
            </a:r>
            <a:r>
              <a:rPr lang="en-US" altLang="ja-JP" sz="1200" dirty="0" smtClean="0">
                <a:solidFill>
                  <a:schemeClr val="bg1"/>
                </a:solidFill>
                <a:latin typeface="ＭＳ Ｐ明朝" pitchFamily="18" charset="-128"/>
                <a:ea typeface="ＭＳ Ｐ明朝" pitchFamily="18" charset="-128"/>
              </a:rPr>
              <a:t>157</a:t>
            </a:r>
            <a:r>
              <a:rPr lang="ja-JP" altLang="en-US" sz="1200" dirty="0" smtClean="0">
                <a:solidFill>
                  <a:schemeClr val="bg1"/>
                </a:solidFill>
                <a:latin typeface="ＭＳ Ｐ明朝" pitchFamily="18" charset="-128"/>
                <a:ea typeface="ＭＳ Ｐ明朝" pitchFamily="18" charset="-128"/>
              </a:rPr>
              <a:t>％、卸・小</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　売業</a:t>
            </a:r>
            <a:r>
              <a:rPr lang="en-US" altLang="ja-JP" sz="1200" dirty="0" smtClean="0">
                <a:solidFill>
                  <a:schemeClr val="bg1"/>
                </a:solidFill>
                <a:latin typeface="ＭＳ Ｐ明朝" pitchFamily="18" charset="-128"/>
                <a:ea typeface="ＭＳ Ｐ明朝" pitchFamily="18" charset="-128"/>
              </a:rPr>
              <a:t>327</a:t>
            </a:r>
            <a:r>
              <a:rPr lang="ja-JP" altLang="en-US" sz="1200" dirty="0" smtClean="0">
                <a:solidFill>
                  <a:schemeClr val="bg1"/>
                </a:solidFill>
                <a:latin typeface="ＭＳ Ｐ明朝" pitchFamily="18" charset="-128"/>
                <a:ea typeface="ＭＳ Ｐ明朝" pitchFamily="18" charset="-128"/>
              </a:rPr>
              <a:t>％、金融・不動産業</a:t>
            </a:r>
            <a:r>
              <a:rPr lang="en-US" altLang="ja-JP" sz="1200" dirty="0" smtClean="0">
                <a:solidFill>
                  <a:schemeClr val="bg1"/>
                </a:solidFill>
                <a:latin typeface="ＭＳ Ｐ明朝" pitchFamily="18" charset="-128"/>
                <a:ea typeface="ＭＳ Ｐ明朝" pitchFamily="18" charset="-128"/>
              </a:rPr>
              <a:t>536</a:t>
            </a:r>
            <a:r>
              <a:rPr lang="ja-JP" altLang="en-US" sz="1200" dirty="0" smtClean="0">
                <a:solidFill>
                  <a:schemeClr val="bg1"/>
                </a:solidFill>
                <a:latin typeface="ＭＳ Ｐ明朝" pitchFamily="18" charset="-128"/>
                <a:ea typeface="ＭＳ Ｐ明朝" pitchFamily="18" charset="-128"/>
              </a:rPr>
              <a:t>％へと増えている。建設業人口は、</a:t>
            </a:r>
            <a:r>
              <a:rPr lang="en-US" altLang="ja-JP" sz="1200" dirty="0" smtClean="0">
                <a:solidFill>
                  <a:schemeClr val="bg1"/>
                </a:solidFill>
                <a:latin typeface="ＭＳ Ｐ明朝" pitchFamily="18" charset="-128"/>
                <a:ea typeface="ＭＳ Ｐ明朝" pitchFamily="18" charset="-128"/>
              </a:rPr>
              <a:t>5</a:t>
            </a:r>
            <a:r>
              <a:rPr lang="ja-JP" altLang="en-US" sz="1200" dirty="0" smtClean="0">
                <a:solidFill>
                  <a:schemeClr val="bg1"/>
                </a:solidFill>
                <a:latin typeface="ＭＳ Ｐ明朝" pitchFamily="18" charset="-128"/>
                <a:ea typeface="ＭＳ Ｐ明朝" pitchFamily="18" charset="-128"/>
              </a:rPr>
              <a:t>％から</a:t>
            </a:r>
            <a:r>
              <a:rPr lang="en-US" altLang="ja-JP" sz="1200" dirty="0" smtClean="0">
                <a:solidFill>
                  <a:schemeClr val="bg1"/>
                </a:solidFill>
                <a:latin typeface="ＭＳ Ｐ明朝" pitchFamily="18" charset="-128"/>
                <a:ea typeface="ＭＳ Ｐ明朝" pitchFamily="18" charset="-128"/>
              </a:rPr>
              <a:t>12</a:t>
            </a:r>
            <a:r>
              <a:rPr lang="ja-JP" altLang="en-US" sz="1200" dirty="0" smtClean="0">
                <a:solidFill>
                  <a:schemeClr val="bg1"/>
                </a:solidFill>
                <a:latin typeface="ＭＳ Ｐ明朝" pitchFamily="18" charset="-128"/>
                <a:ea typeface="ＭＳ Ｐ明朝" pitchFamily="18" charset="-128"/>
              </a:rPr>
              <a:t>％強と激増した。（資料参照</a:t>
            </a:r>
            <a:r>
              <a:rPr lang="en-US" altLang="ja-JP" sz="1200" dirty="0" smtClean="0">
                <a:solidFill>
                  <a:schemeClr val="bg1"/>
                </a:solidFill>
                <a:latin typeface="ＭＳ Ｐ明朝" pitchFamily="18" charset="-128"/>
                <a:ea typeface="ＭＳ Ｐ明朝" pitchFamily="18" charset="-128"/>
              </a:rPr>
              <a:t>)</a:t>
            </a:r>
            <a:br>
              <a:rPr lang="en-US" altLang="ja-JP" sz="1200" dirty="0" smtClean="0">
                <a:solidFill>
                  <a:schemeClr val="bg1"/>
                </a:solidFill>
                <a:latin typeface="ＭＳ Ｐ明朝" pitchFamily="18" charset="-128"/>
                <a:ea typeface="ＭＳ Ｐ明朝" pitchFamily="18" charset="-128"/>
              </a:rPr>
            </a:br>
            <a:r>
              <a:rPr lang="en-US" altLang="ja-JP" sz="1200" dirty="0" smtClean="0">
                <a:solidFill>
                  <a:schemeClr val="bg1"/>
                </a:solidFill>
                <a:latin typeface="ＭＳ Ｐ明朝" pitchFamily="18" charset="-128"/>
                <a:ea typeface="ＭＳ Ｐ明朝" pitchFamily="18" charset="-128"/>
                <a:sym typeface="Wingdings"/>
              </a:rPr>
              <a:t></a:t>
            </a:r>
            <a:r>
              <a:rPr lang="ja-JP" altLang="en-US" sz="1200" dirty="0" smtClean="0">
                <a:solidFill>
                  <a:schemeClr val="bg1"/>
                </a:solidFill>
                <a:latin typeface="ＭＳ Ｐ明朝" pitchFamily="18" charset="-128"/>
                <a:ea typeface="ＭＳ Ｐ明朝" pitchFamily="18" charset="-128"/>
              </a:rPr>
              <a:t>減反</a:t>
            </a:r>
            <a:r>
              <a:rPr lang="en-US" altLang="ja-JP" sz="1200" dirty="0" smtClean="0">
                <a:solidFill>
                  <a:schemeClr val="bg1"/>
                </a:solidFill>
                <a:latin typeface="ＭＳ Ｐ明朝" pitchFamily="18" charset="-128"/>
                <a:ea typeface="ＭＳ Ｐ明朝" pitchFamily="18" charset="-128"/>
              </a:rPr>
              <a:t>‥</a:t>
            </a:r>
            <a:r>
              <a:rPr lang="ja-JP" altLang="en-US" sz="1200" dirty="0" smtClean="0">
                <a:solidFill>
                  <a:schemeClr val="bg1"/>
                </a:solidFill>
                <a:latin typeface="ＭＳ Ｐ明朝" pitchFamily="18" charset="-128"/>
                <a:ea typeface="ＭＳ Ｐ明朝" pitchFamily="18" charset="-128"/>
              </a:rPr>
              <a:t>全国一の産米地になった途端、増産に歯止めをかけられ、減反の最大のやり玉となった。農畜産物の輸入自由化。</a:t>
            </a:r>
            <a:r>
              <a:rPr lang="en-US" altLang="ja-JP" sz="1200" dirty="0" smtClean="0">
                <a:solidFill>
                  <a:schemeClr val="bg1"/>
                </a:solidFill>
                <a:latin typeface="ＭＳ Ｐ明朝" pitchFamily="18" charset="-128"/>
                <a:ea typeface="ＭＳ Ｐ明朝" pitchFamily="18" charset="-128"/>
              </a:rPr>
              <a:t/>
            </a:r>
            <a:br>
              <a:rPr lang="en-US" altLang="ja-JP" sz="1200" dirty="0" smtClean="0">
                <a:solidFill>
                  <a:schemeClr val="bg1"/>
                </a:solidFill>
                <a:latin typeface="ＭＳ Ｐ明朝" pitchFamily="18" charset="-128"/>
                <a:ea typeface="ＭＳ Ｐ明朝" pitchFamily="18" charset="-128"/>
              </a:rPr>
            </a:br>
            <a:r>
              <a:rPr lang="en-US" altLang="ja-JP" sz="1200" dirty="0" smtClean="0">
                <a:solidFill>
                  <a:schemeClr val="bg1"/>
                </a:solidFill>
                <a:latin typeface="ＭＳ Ｐ明朝" pitchFamily="18" charset="-128"/>
                <a:ea typeface="ＭＳ Ｐ明朝" pitchFamily="18" charset="-128"/>
                <a:sym typeface="Wingdings"/>
              </a:rPr>
              <a:t></a:t>
            </a:r>
            <a:r>
              <a:rPr lang="ja-JP" altLang="en-US" sz="1200" dirty="0" smtClean="0">
                <a:solidFill>
                  <a:schemeClr val="bg1"/>
                </a:solidFill>
                <a:latin typeface="ＭＳ Ｐ明朝" pitchFamily="18" charset="-128"/>
                <a:ea typeface="ＭＳ Ｐ明朝" pitchFamily="18" charset="-128"/>
              </a:rPr>
              <a:t>閉山</a:t>
            </a:r>
            <a:r>
              <a:rPr lang="en-US" altLang="ja-JP" sz="1200" dirty="0" smtClean="0">
                <a:solidFill>
                  <a:schemeClr val="bg1"/>
                </a:solidFill>
                <a:latin typeface="ＭＳ Ｐ明朝" pitchFamily="18" charset="-128"/>
                <a:ea typeface="ＭＳ Ｐ明朝" pitchFamily="18" charset="-128"/>
              </a:rPr>
              <a:t>‥ </a:t>
            </a:r>
            <a:r>
              <a:rPr lang="ja-JP" altLang="en-US" sz="1200" dirty="0" smtClean="0">
                <a:solidFill>
                  <a:schemeClr val="bg1"/>
                </a:solidFill>
                <a:latin typeface="ＭＳ Ｐ明朝" pitchFamily="18" charset="-128"/>
                <a:ea typeface="ＭＳ Ｐ明朝" pitchFamily="18" charset="-128"/>
              </a:rPr>
              <a:t>「エネルギー革命だ。もう石炭の時代ではない」と次々に炭鉱がつぶされ、産炭地域の疲弊が始まった。「スクラッ</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　プ・アンド・ビルド」</a:t>
            </a:r>
            <a:r>
              <a:rPr lang="en-US" altLang="ja-JP" sz="1200" dirty="0" smtClean="0">
                <a:solidFill>
                  <a:schemeClr val="bg1"/>
                </a:solidFill>
                <a:latin typeface="ＭＳ Ｐ明朝" pitchFamily="18" charset="-128"/>
                <a:ea typeface="ＭＳ Ｐ明朝" pitchFamily="18" charset="-128"/>
              </a:rPr>
              <a:t>(</a:t>
            </a:r>
            <a:r>
              <a:rPr lang="ja-JP" altLang="en-US" sz="1200" dirty="0" smtClean="0">
                <a:solidFill>
                  <a:schemeClr val="bg1"/>
                </a:solidFill>
                <a:latin typeface="ＭＳ Ｐ明朝" pitchFamily="18" charset="-128"/>
                <a:ea typeface="ＭＳ Ｐ明朝" pitchFamily="18" charset="-128"/>
              </a:rPr>
              <a:t>廃山と再建）</a:t>
            </a:r>
            <a:endParaRPr kumimoji="1" lang="ja-JP" altLang="en-US" dirty="0">
              <a:solidFill>
                <a:schemeClr val="bg1"/>
              </a:solidFill>
              <a:latin typeface="ＭＳ Ｐ明朝" pitchFamily="18" charset="-128"/>
              <a:ea typeface="ＭＳ Ｐ明朝" pitchFamily="18" charset="-128"/>
            </a:endParaRPr>
          </a:p>
        </p:txBody>
      </p:sp>
      <p:sp>
        <p:nvSpPr>
          <p:cNvPr id="10" name="スライド番号プレースホルダ 9"/>
          <p:cNvSpPr>
            <a:spLocks noGrp="1"/>
          </p:cNvSpPr>
          <p:nvPr>
            <p:ph type="sldNum" sz="quarter" idx="12"/>
          </p:nvPr>
        </p:nvSpPr>
        <p:spPr/>
        <p:txBody>
          <a:bodyPr/>
          <a:lstStyle/>
          <a:p>
            <a:fld id="{D2D8002D-B5B0-4BAC-B1F6-782DDCCE6D9C}" type="slidenum">
              <a:rPr kumimoji="1" lang="ja-JP" altLang="en-US" smtClean="0"/>
              <a:pPr/>
              <a:t>8</a:t>
            </a:fld>
            <a:endParaRPr kumimoji="1" lang="ja-JP" altLang="en-US"/>
          </a:p>
        </p:txBody>
      </p:sp>
      <p:cxnSp>
        <p:nvCxnSpPr>
          <p:cNvPr id="12" name="直線コネクタ 11"/>
          <p:cNvCxnSpPr/>
          <p:nvPr/>
        </p:nvCxnSpPr>
        <p:spPr>
          <a:xfrm>
            <a:off x="6804248" y="4797152"/>
            <a:ext cx="172819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147248" cy="1143000"/>
          </a:xfrm>
        </p:spPr>
        <p:txBody>
          <a:bodyPr>
            <a:normAutofit fontScale="90000"/>
          </a:bodyPr>
          <a:lstStyle/>
          <a:p>
            <a:r>
              <a:rPr kumimoji="1" lang="en-US" altLang="ja-JP" sz="1300" dirty="0" smtClean="0">
                <a:solidFill>
                  <a:schemeClr val="tx1"/>
                </a:solidFill>
                <a:latin typeface="AR P丸ゴシック体M" pitchFamily="50" charset="-128"/>
                <a:ea typeface="AR P丸ゴシック体M" pitchFamily="50" charset="-128"/>
              </a:rPr>
              <a:t/>
            </a:r>
            <a:br>
              <a:rPr kumimoji="1" lang="en-US" altLang="ja-JP" sz="1300" dirty="0" smtClean="0">
                <a:solidFill>
                  <a:schemeClr val="tx1"/>
                </a:solidFill>
                <a:latin typeface="AR P丸ゴシック体M" pitchFamily="50" charset="-128"/>
                <a:ea typeface="AR P丸ゴシック体M" pitchFamily="50" charset="-128"/>
              </a:rPr>
            </a:br>
            <a:r>
              <a:rPr lang="en-US" altLang="ja-JP" sz="1300" dirty="0" smtClean="0">
                <a:solidFill>
                  <a:schemeClr val="tx1"/>
                </a:solidFill>
                <a:latin typeface="AR P丸ゴシック体M" pitchFamily="50" charset="-128"/>
                <a:ea typeface="AR P丸ゴシック体M" pitchFamily="50" charset="-128"/>
              </a:rPr>
              <a:t/>
            </a:r>
            <a:br>
              <a:rPr lang="en-US" altLang="ja-JP" sz="1300" dirty="0" smtClean="0">
                <a:solidFill>
                  <a:schemeClr val="tx1"/>
                </a:solidFill>
                <a:latin typeface="AR P丸ゴシック体M" pitchFamily="50" charset="-128"/>
                <a:ea typeface="AR P丸ゴシック体M" pitchFamily="50" charset="-128"/>
              </a:rPr>
            </a:br>
            <a:r>
              <a:rPr lang="en-US" altLang="ja-JP" sz="1300" dirty="0" smtClean="0">
                <a:solidFill>
                  <a:schemeClr val="tx1"/>
                </a:solidFill>
                <a:latin typeface="AR P丸ゴシック体M" pitchFamily="50" charset="-128"/>
                <a:ea typeface="AR P丸ゴシック体M" pitchFamily="50" charset="-128"/>
              </a:rPr>
              <a:t/>
            </a:r>
            <a:br>
              <a:rPr lang="en-US" altLang="ja-JP" sz="1300" dirty="0" smtClean="0">
                <a:solidFill>
                  <a:schemeClr val="tx1"/>
                </a:solidFill>
                <a:latin typeface="AR P丸ゴシック体M" pitchFamily="50" charset="-128"/>
                <a:ea typeface="AR P丸ゴシック体M" pitchFamily="50" charset="-128"/>
              </a:rPr>
            </a:br>
            <a:endParaRPr kumimoji="1" lang="ja-JP" altLang="en-US" dirty="0"/>
          </a:p>
        </p:txBody>
      </p:sp>
      <p:sp>
        <p:nvSpPr>
          <p:cNvPr id="3" name="コンテンツ プレースホルダ 2"/>
          <p:cNvSpPr>
            <a:spLocks noGrp="1"/>
          </p:cNvSpPr>
          <p:nvPr>
            <p:ph idx="1"/>
          </p:nvPr>
        </p:nvSpPr>
        <p:spPr>
          <a:noFill/>
        </p:spPr>
        <p:txBody>
          <a:bodyPr/>
          <a:lstStyle/>
          <a:p>
            <a:endParaRPr kumimoji="1" lang="en-US" altLang="ja-JP" dirty="0" smtClean="0"/>
          </a:p>
          <a:p>
            <a:pPr>
              <a:buNone/>
            </a:pPr>
            <a:endParaRPr kumimoji="1" lang="ja-JP" altLang="en-US" dirty="0"/>
          </a:p>
        </p:txBody>
      </p:sp>
      <p:graphicFrame>
        <p:nvGraphicFramePr>
          <p:cNvPr id="4" name="表 3"/>
          <p:cNvGraphicFramePr>
            <a:graphicFrameLocks noGrp="1"/>
          </p:cNvGraphicFramePr>
          <p:nvPr/>
        </p:nvGraphicFramePr>
        <p:xfrm>
          <a:off x="539552" y="2564904"/>
          <a:ext cx="4824538" cy="1371600"/>
        </p:xfrm>
        <a:graphic>
          <a:graphicData uri="http://schemas.openxmlformats.org/drawingml/2006/table">
            <a:tbl>
              <a:tblPr firstRow="1" bandRow="1">
                <a:tableStyleId>{5C22544A-7EE6-4342-B048-85BDC9FD1C3A}</a:tableStyleId>
              </a:tblPr>
              <a:tblGrid>
                <a:gridCol w="1019269"/>
                <a:gridCol w="1038255"/>
                <a:gridCol w="1277083"/>
                <a:gridCol w="1489931"/>
              </a:tblGrid>
              <a:tr h="270029">
                <a:tc>
                  <a:txBody>
                    <a:bodyPr/>
                    <a:lstStyle/>
                    <a:p>
                      <a:endParaRPr kumimoji="1" lang="ja-JP" altLang="en-US" sz="1200" b="0" dirty="0">
                        <a:solidFill>
                          <a:schemeClr val="tx1"/>
                        </a:solidFill>
                        <a:latin typeface="ＭＳ Ｐ明朝" pitchFamily="18" charset="-128"/>
                        <a:ea typeface="ＭＳ Ｐ明朝" pitchFamily="18"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ＭＳ Ｐ明朝" pitchFamily="18" charset="-128"/>
                          <a:ea typeface="ＭＳ Ｐ明朝" pitchFamily="18" charset="-128"/>
                        </a:rPr>
                        <a:t>季節労働者数</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ＭＳ Ｐ明朝" pitchFamily="18" charset="-128"/>
                          <a:ea typeface="ＭＳ Ｐ明朝" pitchFamily="18" charset="-128"/>
                        </a:rPr>
                        <a:t>うち道内</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270029">
                <a:tc>
                  <a:txBody>
                    <a:bodyPr/>
                    <a:lstStyle/>
                    <a:p>
                      <a:r>
                        <a:rPr kumimoji="1" lang="ja-JP" altLang="en-US" sz="1200" b="0" dirty="0" smtClean="0">
                          <a:solidFill>
                            <a:schemeClr val="tx1"/>
                          </a:solidFill>
                          <a:latin typeface="ＭＳ Ｐ明朝" pitchFamily="18" charset="-128"/>
                          <a:ea typeface="ＭＳ Ｐ明朝" pitchFamily="18" charset="-128"/>
                        </a:rPr>
                        <a:t>昭和</a:t>
                      </a:r>
                      <a:r>
                        <a:rPr kumimoji="1" lang="en-US" altLang="ja-JP" sz="1200" b="0" dirty="0" smtClean="0">
                          <a:solidFill>
                            <a:schemeClr val="tx1"/>
                          </a:solidFill>
                          <a:latin typeface="ＭＳ Ｐ明朝" pitchFamily="18" charset="-128"/>
                          <a:ea typeface="ＭＳ Ｐ明朝" pitchFamily="18" charset="-128"/>
                        </a:rPr>
                        <a:t>32</a:t>
                      </a:r>
                      <a:r>
                        <a:rPr kumimoji="1" lang="ja-JP" altLang="en-US" sz="1200" b="0" dirty="0" smtClean="0">
                          <a:solidFill>
                            <a:schemeClr val="tx1"/>
                          </a:solidFill>
                          <a:latin typeface="ＭＳ Ｐ明朝" pitchFamily="18" charset="-128"/>
                          <a:ea typeface="ＭＳ Ｐ明朝" pitchFamily="18" charset="-128"/>
                        </a:rPr>
                        <a:t>年</a:t>
                      </a:r>
                      <a:endParaRPr kumimoji="1" lang="ja-JP" altLang="en-US" sz="1200" b="0" dirty="0">
                        <a:solidFill>
                          <a:schemeClr val="tx1"/>
                        </a:solidFill>
                        <a:latin typeface="ＭＳ Ｐ明朝" pitchFamily="18" charset="-128"/>
                        <a:ea typeface="ＭＳ Ｐ明朝" pitchFamily="18"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ＭＳ Ｐ明朝" pitchFamily="18" charset="-128"/>
                          <a:ea typeface="ＭＳ Ｐ明朝" pitchFamily="18" charset="-128"/>
                        </a:rPr>
                        <a:t>全産業</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ＭＳ Ｐ明朝" pitchFamily="18" charset="-128"/>
                          <a:ea typeface="ＭＳ Ｐ明朝" pitchFamily="18" charset="-128"/>
                        </a:rPr>
                        <a:t>116,671</a:t>
                      </a:r>
                      <a:r>
                        <a:rPr kumimoji="1" lang="ja-JP" altLang="en-US" sz="1200" b="0" dirty="0" smtClean="0">
                          <a:solidFill>
                            <a:schemeClr val="tx1"/>
                          </a:solidFill>
                          <a:latin typeface="ＭＳ Ｐ明朝" pitchFamily="18" charset="-128"/>
                          <a:ea typeface="ＭＳ Ｐ明朝" pitchFamily="18" charset="-128"/>
                        </a:rPr>
                        <a:t>人</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ＭＳ Ｐ明朝" pitchFamily="18" charset="-128"/>
                          <a:ea typeface="ＭＳ Ｐ明朝" pitchFamily="18" charset="-128"/>
                        </a:rPr>
                        <a:t>43,556</a:t>
                      </a:r>
                      <a:r>
                        <a:rPr kumimoji="1" lang="ja-JP" altLang="en-US" sz="1200" b="0" dirty="0" smtClean="0">
                          <a:solidFill>
                            <a:schemeClr val="tx1"/>
                          </a:solidFill>
                          <a:latin typeface="ＭＳ Ｐ明朝" pitchFamily="18" charset="-128"/>
                          <a:ea typeface="ＭＳ Ｐ明朝" pitchFamily="18" charset="-128"/>
                        </a:rPr>
                        <a:t>人</a:t>
                      </a:r>
                      <a:r>
                        <a:rPr kumimoji="1" lang="en-US" altLang="ja-JP" sz="1200" b="0" dirty="0" smtClean="0">
                          <a:solidFill>
                            <a:schemeClr val="tx1"/>
                          </a:solidFill>
                          <a:latin typeface="ＭＳ Ｐ明朝" pitchFamily="18" charset="-128"/>
                          <a:ea typeface="ＭＳ Ｐ明朝" pitchFamily="18" charset="-128"/>
                        </a:rPr>
                        <a:t>(37.3 </a:t>
                      </a:r>
                      <a:r>
                        <a:rPr kumimoji="1" lang="ja-JP" altLang="en-US" sz="1200" b="0" dirty="0" smtClean="0">
                          <a:solidFill>
                            <a:schemeClr val="tx1"/>
                          </a:solidFill>
                          <a:latin typeface="ＭＳ Ｐ明朝" pitchFamily="18" charset="-128"/>
                          <a:ea typeface="ＭＳ Ｐ明朝" pitchFamily="18" charset="-128"/>
                        </a:rPr>
                        <a:t>％）</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029">
                <a:tc>
                  <a:txBody>
                    <a:bodyPr/>
                    <a:lstStyle/>
                    <a:p>
                      <a:endParaRPr kumimoji="1" lang="ja-JP" altLang="en-US" sz="1200" b="0" dirty="0">
                        <a:solidFill>
                          <a:schemeClr val="tx1"/>
                        </a:solidFill>
                        <a:latin typeface="ＭＳ Ｐ明朝" pitchFamily="18" charset="-128"/>
                        <a:ea typeface="ＭＳ Ｐ明朝" pitchFamily="18"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ＭＳ Ｐ明朝" pitchFamily="18" charset="-128"/>
                          <a:ea typeface="ＭＳ Ｐ明朝" pitchFamily="18" charset="-128"/>
                        </a:rPr>
                        <a:t>建設業</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ＭＳ Ｐ明朝" pitchFamily="18" charset="-128"/>
                          <a:ea typeface="ＭＳ Ｐ明朝" pitchFamily="18" charset="-128"/>
                        </a:rPr>
                        <a:t>42,765</a:t>
                      </a:r>
                      <a:r>
                        <a:rPr kumimoji="1" lang="ja-JP" altLang="en-US" sz="1200" b="0" dirty="0" smtClean="0">
                          <a:solidFill>
                            <a:schemeClr val="tx1"/>
                          </a:solidFill>
                          <a:latin typeface="ＭＳ Ｐ明朝" pitchFamily="18" charset="-128"/>
                          <a:ea typeface="ＭＳ Ｐ明朝" pitchFamily="18" charset="-128"/>
                        </a:rPr>
                        <a:t>（</a:t>
                      </a:r>
                      <a:r>
                        <a:rPr kumimoji="1" lang="en-US" altLang="ja-JP" sz="1200" b="0" dirty="0" smtClean="0">
                          <a:solidFill>
                            <a:schemeClr val="tx1"/>
                          </a:solidFill>
                          <a:latin typeface="ＭＳ Ｐ明朝" pitchFamily="18" charset="-128"/>
                          <a:ea typeface="ＭＳ Ｐ明朝" pitchFamily="18" charset="-128"/>
                        </a:rPr>
                        <a:t>36.7)</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ＭＳ Ｐ明朝" pitchFamily="18" charset="-128"/>
                          <a:ea typeface="ＭＳ Ｐ明朝" pitchFamily="18" charset="-128"/>
                        </a:rPr>
                        <a:t>　</a:t>
                      </a:r>
                      <a:r>
                        <a:rPr kumimoji="1" lang="en-US" altLang="ja-JP" sz="1200" b="0" dirty="0" smtClean="0">
                          <a:solidFill>
                            <a:schemeClr val="tx1"/>
                          </a:solidFill>
                          <a:latin typeface="ＭＳ Ｐ明朝" pitchFamily="18" charset="-128"/>
                          <a:ea typeface="ＭＳ Ｐ明朝" pitchFamily="18" charset="-128"/>
                        </a:rPr>
                        <a:t>15,491</a:t>
                      </a:r>
                      <a:r>
                        <a:rPr kumimoji="1" lang="ja-JP" altLang="en-US" sz="1200" b="0" dirty="0" smtClean="0">
                          <a:solidFill>
                            <a:schemeClr val="tx1"/>
                          </a:solidFill>
                          <a:latin typeface="ＭＳ Ｐ明朝" pitchFamily="18" charset="-128"/>
                          <a:ea typeface="ＭＳ Ｐ明朝" pitchFamily="18" charset="-128"/>
                        </a:rPr>
                        <a:t>　</a:t>
                      </a:r>
                      <a:r>
                        <a:rPr kumimoji="1" lang="en-US" altLang="ja-JP" sz="1200" b="0" dirty="0" smtClean="0">
                          <a:solidFill>
                            <a:schemeClr val="tx1"/>
                          </a:solidFill>
                          <a:latin typeface="ＭＳ Ｐ明朝" pitchFamily="18" charset="-128"/>
                          <a:ea typeface="ＭＳ Ｐ明朝" pitchFamily="18" charset="-128"/>
                        </a:rPr>
                        <a:t>(36.2 </a:t>
                      </a:r>
                      <a:r>
                        <a:rPr kumimoji="1" lang="ja-JP" altLang="en-US" sz="1200" b="0" dirty="0" smtClean="0">
                          <a:solidFill>
                            <a:schemeClr val="tx1"/>
                          </a:solidFill>
                          <a:latin typeface="ＭＳ Ｐ明朝" pitchFamily="18" charset="-128"/>
                          <a:ea typeface="ＭＳ Ｐ明朝" pitchFamily="18" charset="-128"/>
                        </a:rPr>
                        <a:t>）</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029">
                <a:tc>
                  <a:txBody>
                    <a:bodyPr/>
                    <a:lstStyle/>
                    <a:p>
                      <a:r>
                        <a:rPr kumimoji="1" lang="ja-JP" altLang="en-US" sz="1200" b="0" dirty="0" smtClean="0">
                          <a:solidFill>
                            <a:schemeClr val="tx1"/>
                          </a:solidFill>
                          <a:latin typeface="ＭＳ Ｐ明朝" pitchFamily="18" charset="-128"/>
                          <a:ea typeface="ＭＳ Ｐ明朝" pitchFamily="18" charset="-128"/>
                        </a:rPr>
                        <a:t>昭和</a:t>
                      </a:r>
                      <a:r>
                        <a:rPr kumimoji="1" lang="en-US" altLang="ja-JP" sz="1200" b="0" dirty="0" smtClean="0">
                          <a:solidFill>
                            <a:schemeClr val="tx1"/>
                          </a:solidFill>
                          <a:latin typeface="ＭＳ Ｐ明朝" pitchFamily="18" charset="-128"/>
                          <a:ea typeface="ＭＳ Ｐ明朝" pitchFamily="18" charset="-128"/>
                        </a:rPr>
                        <a:t>39</a:t>
                      </a:r>
                      <a:r>
                        <a:rPr kumimoji="1" lang="ja-JP" altLang="en-US" sz="1200" b="0" dirty="0" smtClean="0">
                          <a:solidFill>
                            <a:schemeClr val="tx1"/>
                          </a:solidFill>
                          <a:latin typeface="ＭＳ Ｐ明朝" pitchFamily="18" charset="-128"/>
                          <a:ea typeface="ＭＳ Ｐ明朝" pitchFamily="18" charset="-128"/>
                        </a:rPr>
                        <a:t>年</a:t>
                      </a:r>
                      <a:endParaRPr kumimoji="1" lang="ja-JP" altLang="en-US" sz="1200" b="0" dirty="0">
                        <a:solidFill>
                          <a:schemeClr val="tx1"/>
                        </a:solidFill>
                        <a:latin typeface="ＭＳ Ｐ明朝" pitchFamily="18" charset="-128"/>
                        <a:ea typeface="ＭＳ Ｐ明朝" pitchFamily="18"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ＭＳ Ｐ明朝" pitchFamily="18" charset="-128"/>
                          <a:ea typeface="ＭＳ Ｐ明朝" pitchFamily="18" charset="-128"/>
                        </a:rPr>
                        <a:t>全産業</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ＭＳ Ｐ明朝" pitchFamily="18" charset="-128"/>
                          <a:ea typeface="ＭＳ Ｐ明朝" pitchFamily="18" charset="-128"/>
                        </a:rPr>
                        <a:t>339,889</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ＭＳ Ｐ明朝" pitchFamily="18" charset="-128"/>
                          <a:ea typeface="ＭＳ Ｐ明朝" pitchFamily="18" charset="-128"/>
                        </a:rPr>
                        <a:t>　</a:t>
                      </a:r>
                      <a:r>
                        <a:rPr kumimoji="1" lang="en-US" altLang="ja-JP" sz="1200" b="0" dirty="0" smtClean="0">
                          <a:solidFill>
                            <a:schemeClr val="tx1"/>
                          </a:solidFill>
                          <a:latin typeface="ＭＳ Ｐ明朝" pitchFamily="18" charset="-128"/>
                          <a:ea typeface="ＭＳ Ｐ明朝" pitchFamily="18" charset="-128"/>
                        </a:rPr>
                        <a:t>73,776</a:t>
                      </a:r>
                      <a:r>
                        <a:rPr kumimoji="1" lang="ja-JP" altLang="en-US" sz="1200" b="0" dirty="0" smtClean="0">
                          <a:solidFill>
                            <a:schemeClr val="tx1"/>
                          </a:solidFill>
                          <a:latin typeface="ＭＳ Ｐ明朝" pitchFamily="18" charset="-128"/>
                          <a:ea typeface="ＭＳ Ｐ明朝" pitchFamily="18" charset="-128"/>
                        </a:rPr>
                        <a:t>　</a:t>
                      </a:r>
                      <a:r>
                        <a:rPr kumimoji="1" lang="en-US" altLang="ja-JP" sz="1200" b="0" dirty="0" smtClean="0">
                          <a:solidFill>
                            <a:schemeClr val="tx1"/>
                          </a:solidFill>
                          <a:latin typeface="ＭＳ Ｐ明朝" pitchFamily="18" charset="-128"/>
                          <a:ea typeface="ＭＳ Ｐ明朝" pitchFamily="18" charset="-128"/>
                        </a:rPr>
                        <a:t>(21.7 )</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029">
                <a:tc>
                  <a:txBody>
                    <a:bodyPr/>
                    <a:lstStyle/>
                    <a:p>
                      <a:endParaRPr kumimoji="1" lang="ja-JP" altLang="en-US" sz="1200" b="0">
                        <a:solidFill>
                          <a:schemeClr val="tx1"/>
                        </a:solidFill>
                        <a:latin typeface="ＭＳ Ｐ明朝" pitchFamily="18" charset="-128"/>
                        <a:ea typeface="ＭＳ Ｐ明朝" pitchFamily="18"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kumimoji="1" lang="ja-JP" altLang="en-US" sz="1200" b="0" dirty="0" smtClean="0">
                          <a:solidFill>
                            <a:schemeClr val="tx1"/>
                          </a:solidFill>
                          <a:latin typeface="ＭＳ Ｐ明朝" pitchFamily="18" charset="-128"/>
                          <a:ea typeface="ＭＳ Ｐ明朝" pitchFamily="18" charset="-128"/>
                        </a:rPr>
                        <a:t>建設業</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kumimoji="1" lang="en-US" altLang="ja-JP" sz="1200" b="0" dirty="0" smtClean="0">
                          <a:solidFill>
                            <a:schemeClr val="tx1"/>
                          </a:solidFill>
                          <a:latin typeface="ＭＳ Ｐ明朝" pitchFamily="18" charset="-128"/>
                          <a:ea typeface="ＭＳ Ｐ明朝" pitchFamily="18" charset="-128"/>
                        </a:rPr>
                        <a:t>237,812</a:t>
                      </a:r>
                      <a:r>
                        <a:rPr kumimoji="1" lang="ja-JP" altLang="en-US" sz="1200" b="0" dirty="0" smtClean="0">
                          <a:solidFill>
                            <a:schemeClr val="tx1"/>
                          </a:solidFill>
                          <a:latin typeface="ＭＳ Ｐ明朝" pitchFamily="18" charset="-128"/>
                          <a:ea typeface="ＭＳ Ｐ明朝" pitchFamily="18" charset="-128"/>
                        </a:rPr>
                        <a:t>（</a:t>
                      </a:r>
                      <a:r>
                        <a:rPr kumimoji="1" lang="en-US" altLang="ja-JP" sz="1200" b="0" dirty="0" smtClean="0">
                          <a:solidFill>
                            <a:schemeClr val="tx1"/>
                          </a:solidFill>
                          <a:latin typeface="ＭＳ Ｐ明朝" pitchFamily="18" charset="-128"/>
                          <a:ea typeface="ＭＳ Ｐ明朝" pitchFamily="18" charset="-128"/>
                        </a:rPr>
                        <a:t>70.9)</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kumimoji="1" lang="ja-JP" altLang="en-US" sz="1200" b="0" dirty="0" smtClean="0">
                          <a:solidFill>
                            <a:schemeClr val="tx1"/>
                          </a:solidFill>
                          <a:latin typeface="ＭＳ Ｐ明朝" pitchFamily="18" charset="-128"/>
                          <a:ea typeface="ＭＳ Ｐ明朝" pitchFamily="18" charset="-128"/>
                        </a:rPr>
                        <a:t>　</a:t>
                      </a:r>
                      <a:r>
                        <a:rPr kumimoji="1" lang="en-US" altLang="ja-JP" sz="1200" b="0" dirty="0" smtClean="0">
                          <a:solidFill>
                            <a:schemeClr val="tx1"/>
                          </a:solidFill>
                          <a:latin typeface="ＭＳ Ｐ明朝" pitchFamily="18" charset="-128"/>
                          <a:ea typeface="ＭＳ Ｐ明朝" pitchFamily="18" charset="-128"/>
                        </a:rPr>
                        <a:t>63,491</a:t>
                      </a:r>
                      <a:r>
                        <a:rPr kumimoji="1" lang="ja-JP" altLang="en-US" sz="1200" b="0" dirty="0" smtClean="0">
                          <a:solidFill>
                            <a:schemeClr val="tx1"/>
                          </a:solidFill>
                          <a:latin typeface="ＭＳ Ｐ明朝" pitchFamily="18" charset="-128"/>
                          <a:ea typeface="ＭＳ Ｐ明朝" pitchFamily="18" charset="-128"/>
                        </a:rPr>
                        <a:t>　</a:t>
                      </a:r>
                      <a:r>
                        <a:rPr kumimoji="1" lang="en-US" altLang="ja-JP" sz="1200" b="0" dirty="0" smtClean="0">
                          <a:solidFill>
                            <a:schemeClr val="tx1"/>
                          </a:solidFill>
                          <a:latin typeface="ＭＳ Ｐ明朝" pitchFamily="18" charset="-128"/>
                          <a:ea typeface="ＭＳ Ｐ明朝" pitchFamily="18" charset="-128"/>
                        </a:rPr>
                        <a:t>(26.7)</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5" name="正方形/長方形 4"/>
          <p:cNvSpPr/>
          <p:nvPr/>
        </p:nvSpPr>
        <p:spPr>
          <a:xfrm>
            <a:off x="539552" y="2132856"/>
            <a:ext cx="475252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ＭＳ Ｐ明朝" pitchFamily="18" charset="-128"/>
                <a:ea typeface="ＭＳ Ｐ明朝" pitchFamily="18" charset="-128"/>
              </a:rPr>
              <a:t>第</a:t>
            </a:r>
            <a:r>
              <a:rPr lang="en-US" altLang="ja-JP" sz="1200" dirty="0" smtClean="0">
                <a:solidFill>
                  <a:schemeClr val="tx1"/>
                </a:solidFill>
                <a:latin typeface="ＭＳ Ｐ明朝" pitchFamily="18" charset="-128"/>
                <a:ea typeface="ＭＳ Ｐ明朝" pitchFamily="18" charset="-128"/>
              </a:rPr>
              <a:t>2</a:t>
            </a:r>
            <a:r>
              <a:rPr lang="ja-JP" altLang="en-US" sz="1200" dirty="0" smtClean="0">
                <a:solidFill>
                  <a:schemeClr val="tx1"/>
                </a:solidFill>
                <a:latin typeface="ＭＳ Ｐ明朝" pitchFamily="18" charset="-128"/>
                <a:ea typeface="ＭＳ Ｐ明朝" pitchFamily="18" charset="-128"/>
              </a:rPr>
              <a:t>次</a:t>
            </a:r>
            <a:r>
              <a:rPr lang="en-US" altLang="ja-JP" sz="1200" dirty="0" smtClean="0">
                <a:solidFill>
                  <a:schemeClr val="tx1"/>
                </a:solidFill>
                <a:latin typeface="ＭＳ Ｐ明朝" pitchFamily="18" charset="-128"/>
                <a:ea typeface="ＭＳ Ｐ明朝" pitchFamily="18" charset="-128"/>
              </a:rPr>
              <a:t>5</a:t>
            </a:r>
            <a:r>
              <a:rPr lang="ja-JP" altLang="en-US" sz="1200" dirty="0" smtClean="0">
                <a:solidFill>
                  <a:schemeClr val="tx1"/>
                </a:solidFill>
                <a:latin typeface="ＭＳ Ｐ明朝" pitchFamily="18" charset="-128"/>
                <a:ea typeface="ＭＳ Ｐ明朝" pitchFamily="18" charset="-128"/>
              </a:rPr>
              <a:t>カ年計画</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昭和</a:t>
            </a:r>
            <a:r>
              <a:rPr lang="en-US" altLang="ja-JP" sz="1200" dirty="0" smtClean="0">
                <a:solidFill>
                  <a:schemeClr val="tx1"/>
                </a:solidFill>
                <a:latin typeface="ＭＳ Ｐ明朝" pitchFamily="18" charset="-128"/>
                <a:ea typeface="ＭＳ Ｐ明朝" pitchFamily="18" charset="-128"/>
              </a:rPr>
              <a:t>33</a:t>
            </a:r>
            <a:r>
              <a:rPr lang="ja-JP" altLang="en-US" sz="1200" dirty="0" smtClean="0">
                <a:solidFill>
                  <a:schemeClr val="tx1"/>
                </a:solidFill>
                <a:latin typeface="ＭＳ Ｐ明朝" pitchFamily="18" charset="-128"/>
                <a:ea typeface="ＭＳ Ｐ明朝" pitchFamily="18" charset="-128"/>
              </a:rPr>
              <a:t>年～</a:t>
            </a:r>
            <a:r>
              <a:rPr lang="en-US" altLang="ja-JP" sz="1200" dirty="0" smtClean="0">
                <a:solidFill>
                  <a:schemeClr val="tx1"/>
                </a:solidFill>
                <a:latin typeface="ＭＳ Ｐ明朝" pitchFamily="18" charset="-128"/>
                <a:ea typeface="ＭＳ Ｐ明朝" pitchFamily="18" charset="-128"/>
              </a:rPr>
              <a:t>38</a:t>
            </a:r>
            <a:r>
              <a:rPr lang="ja-JP" altLang="en-US" sz="1200" dirty="0" smtClean="0">
                <a:solidFill>
                  <a:schemeClr val="tx1"/>
                </a:solidFill>
                <a:latin typeface="ＭＳ Ｐ明朝" pitchFamily="18" charset="-128"/>
                <a:ea typeface="ＭＳ Ｐ明朝" pitchFamily="18" charset="-128"/>
              </a:rPr>
              <a:t>年</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時の建設業の季節労働者の増大</a:t>
            </a:r>
            <a:endParaRPr kumimoji="1" lang="ja-JP" altLang="en-US" sz="1200" dirty="0">
              <a:solidFill>
                <a:schemeClr val="tx1"/>
              </a:solidFill>
              <a:latin typeface="ＭＳ Ｐ明朝" pitchFamily="18" charset="-128"/>
              <a:ea typeface="ＭＳ Ｐ明朝" pitchFamily="18" charset="-128"/>
            </a:endParaRPr>
          </a:p>
        </p:txBody>
      </p:sp>
      <p:sp>
        <p:nvSpPr>
          <p:cNvPr id="6" name="正方形/長方形 5"/>
          <p:cNvSpPr/>
          <p:nvPr/>
        </p:nvSpPr>
        <p:spPr>
          <a:xfrm>
            <a:off x="5508104" y="2276872"/>
            <a:ext cx="3240360" cy="410445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Ｐ明朝" pitchFamily="18" charset="-128"/>
                <a:ea typeface="ＭＳ Ｐ明朝" pitchFamily="18" charset="-128"/>
              </a:rPr>
              <a:t>北海道開発庁</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昭和</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a:t>
            </a:r>
            <a:r>
              <a:rPr lang="ja-JP" altLang="en-US" sz="1600" dirty="0" smtClean="0">
                <a:solidFill>
                  <a:schemeClr val="tx1"/>
                </a:solidFill>
                <a:latin typeface="ＭＳ Ｐ明朝" pitchFamily="18" charset="-128"/>
                <a:ea typeface="ＭＳ Ｐ明朝" pitchFamily="18" charset="-128"/>
              </a:rPr>
              <a:t>は「北海道開発は国がやる」という宣言だった。</a:t>
            </a:r>
            <a:endParaRPr lang="en-US" altLang="ja-JP" sz="1200" dirty="0" smtClean="0">
              <a:solidFill>
                <a:schemeClr val="tx1"/>
              </a:solidFill>
              <a:latin typeface="ＭＳ Ｐ明朝" pitchFamily="18" charset="-128"/>
              <a:ea typeface="ＭＳ Ｐ明朝" pitchFamily="18" charset="-128"/>
              <a:sym typeface="Wingdings"/>
            </a:endParaRPr>
          </a:p>
          <a:p>
            <a:pPr>
              <a:buNone/>
            </a:pPr>
            <a:endParaRPr lang="en-US" altLang="ja-JP" sz="1200" dirty="0" smtClean="0">
              <a:solidFill>
                <a:schemeClr val="tx1"/>
              </a:solidFill>
              <a:latin typeface="ＭＳ Ｐ明朝" pitchFamily="18" charset="-128"/>
              <a:ea typeface="ＭＳ Ｐ明朝" pitchFamily="18" charset="-128"/>
              <a:sym typeface="Wingdings"/>
            </a:endParaRPr>
          </a:p>
          <a:p>
            <a:pPr>
              <a:buNone/>
            </a:pPr>
            <a:r>
              <a:rPr lang="ja-JP" altLang="en-US" sz="1200" dirty="0" smtClean="0">
                <a:solidFill>
                  <a:schemeClr val="tx1"/>
                </a:solidFill>
                <a:latin typeface="ＭＳ Ｐ明朝" pitchFamily="18" charset="-128"/>
                <a:ea typeface="ＭＳ Ｐ明朝" pitchFamily="18" charset="-128"/>
                <a:sym typeface="Wingdings"/>
              </a:rPr>
              <a:t>第</a:t>
            </a:r>
            <a:r>
              <a:rPr lang="en-US" altLang="ja-JP" sz="1200" dirty="0" smtClean="0">
                <a:solidFill>
                  <a:schemeClr val="tx1"/>
                </a:solidFill>
                <a:latin typeface="ＭＳ Ｐ明朝" pitchFamily="18" charset="-128"/>
                <a:ea typeface="ＭＳ Ｐ明朝" pitchFamily="18" charset="-128"/>
                <a:sym typeface="Wingdings"/>
              </a:rPr>
              <a:t>1</a:t>
            </a:r>
            <a:r>
              <a:rPr lang="ja-JP" altLang="en-US" sz="1200" dirty="0" smtClean="0">
                <a:solidFill>
                  <a:schemeClr val="tx1"/>
                </a:solidFill>
                <a:latin typeface="ＭＳ Ｐ明朝" pitchFamily="18" charset="-128"/>
                <a:ea typeface="ＭＳ Ｐ明朝" pitchFamily="18" charset="-128"/>
                <a:sym typeface="Wingdings"/>
              </a:rPr>
              <a:t>期総合開発計画</a:t>
            </a:r>
            <a:endParaRPr lang="en-US" altLang="ja-JP" sz="1200" dirty="0" smtClean="0">
              <a:solidFill>
                <a:schemeClr val="tx1"/>
              </a:solidFill>
              <a:latin typeface="ＭＳ Ｐ明朝" pitchFamily="18" charset="-128"/>
              <a:ea typeface="ＭＳ Ｐ明朝" pitchFamily="18" charset="-128"/>
              <a:sym typeface="Wingdings"/>
            </a:endParaRPr>
          </a:p>
          <a:p>
            <a:pPr>
              <a:buNone/>
            </a:pPr>
            <a:r>
              <a:rPr lang="ja-JP" altLang="en-US"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rPr>
              <a:t>第</a:t>
            </a:r>
            <a:r>
              <a:rPr lang="en-US" altLang="ja-JP" sz="1200" dirty="0" smtClean="0">
                <a:solidFill>
                  <a:schemeClr val="tx1"/>
                </a:solidFill>
                <a:latin typeface="ＭＳ Ｐ明朝" pitchFamily="18" charset="-128"/>
                <a:ea typeface="ＭＳ Ｐ明朝" pitchFamily="18" charset="-128"/>
              </a:rPr>
              <a:t>1</a:t>
            </a:r>
            <a:r>
              <a:rPr lang="ja-JP" altLang="en-US" sz="1200" dirty="0" smtClean="0">
                <a:solidFill>
                  <a:schemeClr val="tx1"/>
                </a:solidFill>
                <a:latin typeface="ＭＳ Ｐ明朝" pitchFamily="18" charset="-128"/>
                <a:ea typeface="ＭＳ Ｐ明朝" pitchFamily="18" charset="-128"/>
              </a:rPr>
              <a:t>次</a:t>
            </a:r>
            <a:r>
              <a:rPr lang="en-US" altLang="ja-JP" sz="1200" dirty="0" smtClean="0">
                <a:solidFill>
                  <a:schemeClr val="tx1"/>
                </a:solidFill>
                <a:latin typeface="ＭＳ Ｐ明朝" pitchFamily="18" charset="-128"/>
                <a:ea typeface="ＭＳ Ｐ明朝" pitchFamily="18" charset="-128"/>
              </a:rPr>
              <a:t>5</a:t>
            </a:r>
            <a:r>
              <a:rPr lang="ja-JP" altLang="en-US" sz="1200" dirty="0" smtClean="0">
                <a:solidFill>
                  <a:schemeClr val="tx1"/>
                </a:solidFill>
                <a:latin typeface="ＭＳ Ｐ明朝" pitchFamily="18" charset="-128"/>
                <a:ea typeface="ＭＳ Ｐ明朝" pitchFamily="18" charset="-128"/>
              </a:rPr>
              <a:t>カ年計画</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昭和</a:t>
            </a:r>
            <a:r>
              <a:rPr lang="en-US" altLang="ja-JP" sz="1200" dirty="0" smtClean="0">
                <a:solidFill>
                  <a:schemeClr val="tx1"/>
                </a:solidFill>
                <a:latin typeface="ＭＳ Ｐ明朝" pitchFamily="18" charset="-128"/>
                <a:ea typeface="ＭＳ Ｐ明朝" pitchFamily="18" charset="-128"/>
              </a:rPr>
              <a:t>27</a:t>
            </a:r>
            <a:r>
              <a:rPr lang="ja-JP" altLang="en-US" sz="1200" dirty="0" smtClean="0">
                <a:solidFill>
                  <a:schemeClr val="tx1"/>
                </a:solidFill>
                <a:latin typeface="ＭＳ Ｐ明朝" pitchFamily="18" charset="-128"/>
                <a:ea typeface="ＭＳ Ｐ明朝" pitchFamily="18" charset="-128"/>
              </a:rPr>
              <a:t>年～）→篠津の泥炭</a:t>
            </a:r>
            <a:endParaRPr lang="en-US" altLang="ja-JP" sz="1200" dirty="0" smtClean="0">
              <a:solidFill>
                <a:schemeClr val="tx1"/>
              </a:solidFill>
              <a:latin typeface="ＭＳ Ｐ明朝" pitchFamily="18" charset="-128"/>
              <a:ea typeface="ＭＳ Ｐ明朝" pitchFamily="18" charset="-128"/>
            </a:endParaRPr>
          </a:p>
          <a:p>
            <a:pPr>
              <a:buNone/>
            </a:pPr>
            <a:r>
              <a:rPr lang="ja-JP" altLang="en-US" sz="1200" dirty="0" smtClean="0">
                <a:solidFill>
                  <a:schemeClr val="tx1"/>
                </a:solidFill>
                <a:latin typeface="ＭＳ Ｐ明朝" pitchFamily="18" charset="-128"/>
                <a:ea typeface="ＭＳ Ｐ明朝" pitchFamily="18" charset="-128"/>
              </a:rPr>
              <a:t>　地開発、根釧原野のパイロットファーム</a:t>
            </a:r>
            <a:endParaRPr lang="en-US" altLang="ja-JP" sz="1200" dirty="0" smtClean="0">
              <a:solidFill>
                <a:schemeClr val="tx1"/>
              </a:solidFill>
              <a:latin typeface="ＭＳ Ｐ明朝" pitchFamily="18" charset="-128"/>
              <a:ea typeface="ＭＳ Ｐ明朝" pitchFamily="18" charset="-128"/>
            </a:endParaRPr>
          </a:p>
          <a:p>
            <a:pPr>
              <a:buNone/>
            </a:pPr>
            <a:r>
              <a:rPr lang="ja-JP" altLang="en-US"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rPr>
              <a:t>第</a:t>
            </a:r>
            <a:r>
              <a:rPr lang="en-US" altLang="ja-JP" sz="1200" dirty="0" smtClean="0">
                <a:solidFill>
                  <a:schemeClr val="tx1"/>
                </a:solidFill>
                <a:latin typeface="ＭＳ Ｐ明朝" pitchFamily="18" charset="-128"/>
                <a:ea typeface="ＭＳ Ｐ明朝" pitchFamily="18" charset="-128"/>
              </a:rPr>
              <a:t>2</a:t>
            </a:r>
            <a:r>
              <a:rPr lang="ja-JP" altLang="en-US" sz="1200" dirty="0" smtClean="0">
                <a:solidFill>
                  <a:schemeClr val="tx1"/>
                </a:solidFill>
                <a:latin typeface="ＭＳ Ｐ明朝" pitchFamily="18" charset="-128"/>
                <a:ea typeface="ＭＳ Ｐ明朝" pitchFamily="18" charset="-128"/>
              </a:rPr>
              <a:t>次</a:t>
            </a:r>
            <a:r>
              <a:rPr lang="en-US" altLang="ja-JP" sz="1200" dirty="0" smtClean="0">
                <a:solidFill>
                  <a:schemeClr val="tx1"/>
                </a:solidFill>
                <a:latin typeface="ＭＳ Ｐ明朝" pitchFamily="18" charset="-128"/>
                <a:ea typeface="ＭＳ Ｐ明朝" pitchFamily="18" charset="-128"/>
              </a:rPr>
              <a:t>5</a:t>
            </a:r>
            <a:r>
              <a:rPr lang="ja-JP" altLang="en-US" sz="1200" dirty="0" smtClean="0">
                <a:solidFill>
                  <a:schemeClr val="tx1"/>
                </a:solidFill>
                <a:latin typeface="ＭＳ Ｐ明朝" pitchFamily="18" charset="-128"/>
                <a:ea typeface="ＭＳ Ｐ明朝" pitchFamily="18" charset="-128"/>
              </a:rPr>
              <a:t>カ年計画</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昭和</a:t>
            </a:r>
            <a:r>
              <a:rPr lang="en-US" altLang="ja-JP" sz="1200" dirty="0" smtClean="0">
                <a:solidFill>
                  <a:schemeClr val="tx1"/>
                </a:solidFill>
                <a:latin typeface="ＭＳ Ｐ明朝" pitchFamily="18" charset="-128"/>
                <a:ea typeface="ＭＳ Ｐ明朝" pitchFamily="18" charset="-128"/>
              </a:rPr>
              <a:t>33</a:t>
            </a:r>
            <a:r>
              <a:rPr lang="ja-JP" altLang="en-US" sz="1200" dirty="0" smtClean="0">
                <a:solidFill>
                  <a:schemeClr val="tx1"/>
                </a:solidFill>
                <a:latin typeface="ＭＳ Ｐ明朝" pitchFamily="18" charset="-128"/>
                <a:ea typeface="ＭＳ Ｐ明朝" pitchFamily="18" charset="-128"/>
              </a:rPr>
              <a:t>年～）→目玉は苫</a:t>
            </a:r>
            <a:endParaRPr lang="en-US" altLang="ja-JP" sz="1200" dirty="0" smtClean="0">
              <a:solidFill>
                <a:schemeClr val="tx1"/>
              </a:solidFill>
              <a:latin typeface="ＭＳ Ｐ明朝" pitchFamily="18" charset="-128"/>
              <a:ea typeface="ＭＳ Ｐ明朝" pitchFamily="18" charset="-128"/>
            </a:endParaRPr>
          </a:p>
          <a:p>
            <a:pPr>
              <a:buNone/>
            </a:pPr>
            <a:r>
              <a:rPr lang="ja-JP" altLang="en-US" sz="1200" dirty="0" smtClean="0">
                <a:solidFill>
                  <a:schemeClr val="tx1"/>
                </a:solidFill>
                <a:latin typeface="ＭＳ Ｐ明朝" pitchFamily="18" charset="-128"/>
                <a:ea typeface="ＭＳ Ｐ明朝" pitchFamily="18" charset="-128"/>
              </a:rPr>
              <a:t>　小牧の工業開発、道路、港湾、空港などの輸</a:t>
            </a:r>
            <a:endParaRPr lang="en-US" altLang="ja-JP" sz="1200" dirty="0" smtClean="0">
              <a:solidFill>
                <a:schemeClr val="tx1"/>
              </a:solidFill>
              <a:latin typeface="ＭＳ Ｐ明朝" pitchFamily="18" charset="-128"/>
              <a:ea typeface="ＭＳ Ｐ明朝" pitchFamily="18" charset="-128"/>
            </a:endParaRPr>
          </a:p>
          <a:p>
            <a:pPr>
              <a:buNone/>
            </a:pPr>
            <a:r>
              <a:rPr lang="ja-JP" altLang="en-US" sz="1200" dirty="0" smtClean="0">
                <a:solidFill>
                  <a:schemeClr val="tx1"/>
                </a:solidFill>
                <a:latin typeface="ＭＳ Ｐ明朝" pitchFamily="18" charset="-128"/>
                <a:ea typeface="ＭＳ Ｐ明朝" pitchFamily="18" charset="-128"/>
              </a:rPr>
              <a:t>　送設備。</a:t>
            </a:r>
            <a:endParaRPr lang="en-US" altLang="ja-JP" sz="1200" dirty="0" smtClean="0">
              <a:solidFill>
                <a:schemeClr val="tx1"/>
              </a:solidFill>
              <a:latin typeface="ＭＳ Ｐ明朝" pitchFamily="18" charset="-128"/>
              <a:ea typeface="ＭＳ Ｐ明朝" pitchFamily="18" charset="-128"/>
              <a:sym typeface="Wingdings"/>
            </a:endParaRPr>
          </a:p>
          <a:p>
            <a:pPr>
              <a:buNone/>
            </a:pPr>
            <a:r>
              <a:rPr lang="ja-JP" altLang="en-US"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rPr>
              <a:t>第</a:t>
            </a:r>
            <a:r>
              <a:rPr lang="en-US" altLang="ja-JP" sz="1200" dirty="0" smtClean="0">
                <a:solidFill>
                  <a:schemeClr val="tx1"/>
                </a:solidFill>
                <a:latin typeface="ＭＳ Ｐ明朝" pitchFamily="18" charset="-128"/>
                <a:ea typeface="ＭＳ Ｐ明朝" pitchFamily="18" charset="-128"/>
              </a:rPr>
              <a:t>2</a:t>
            </a:r>
            <a:r>
              <a:rPr lang="ja-JP" altLang="en-US" sz="1200" dirty="0" smtClean="0">
                <a:solidFill>
                  <a:schemeClr val="tx1"/>
                </a:solidFill>
                <a:latin typeface="ＭＳ Ｐ明朝" pitchFamily="18" charset="-128"/>
                <a:ea typeface="ＭＳ Ｐ明朝" pitchFamily="18" charset="-128"/>
              </a:rPr>
              <a:t>期総合開発</a:t>
            </a:r>
            <a:r>
              <a:rPr lang="en-US" altLang="ja-JP" sz="1200" dirty="0" smtClean="0">
                <a:solidFill>
                  <a:schemeClr val="tx1"/>
                </a:solidFill>
                <a:latin typeface="ＭＳ Ｐ明朝" pitchFamily="18" charset="-128"/>
                <a:ea typeface="ＭＳ Ｐ明朝" pitchFamily="18" charset="-128"/>
              </a:rPr>
              <a:t>8</a:t>
            </a:r>
            <a:r>
              <a:rPr lang="ja-JP" altLang="en-US" sz="1200" dirty="0" smtClean="0">
                <a:solidFill>
                  <a:schemeClr val="tx1"/>
                </a:solidFill>
                <a:latin typeface="ＭＳ Ｐ明朝" pitchFamily="18" charset="-128"/>
                <a:ea typeface="ＭＳ Ｐ明朝" pitchFamily="18" charset="-128"/>
              </a:rPr>
              <a:t>カ年計画</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昭和</a:t>
            </a:r>
            <a:r>
              <a:rPr lang="en-US" altLang="ja-JP" sz="1200" dirty="0" smtClean="0">
                <a:solidFill>
                  <a:schemeClr val="tx1"/>
                </a:solidFill>
                <a:latin typeface="ＭＳ Ｐ明朝" pitchFamily="18" charset="-128"/>
                <a:ea typeface="ＭＳ Ｐ明朝" pitchFamily="18" charset="-128"/>
              </a:rPr>
              <a:t>38</a:t>
            </a:r>
            <a:r>
              <a:rPr lang="ja-JP" altLang="en-US" sz="1200" dirty="0" smtClean="0">
                <a:solidFill>
                  <a:schemeClr val="tx1"/>
                </a:solidFill>
                <a:latin typeface="ＭＳ Ｐ明朝" pitchFamily="18" charset="-128"/>
                <a:ea typeface="ＭＳ Ｐ明朝" pitchFamily="18" charset="-128"/>
              </a:rPr>
              <a:t>年～</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→農</a:t>
            </a:r>
            <a:endParaRPr lang="en-US" altLang="ja-JP" sz="1200" dirty="0" smtClean="0">
              <a:solidFill>
                <a:schemeClr val="tx1"/>
              </a:solidFill>
              <a:latin typeface="ＭＳ Ｐ明朝" pitchFamily="18" charset="-128"/>
              <a:ea typeface="ＭＳ Ｐ明朝" pitchFamily="18" charset="-128"/>
            </a:endParaRPr>
          </a:p>
          <a:p>
            <a:pPr>
              <a:buNone/>
            </a:pPr>
            <a:r>
              <a:rPr lang="ja-JP" altLang="en-US" sz="1200" dirty="0" smtClean="0">
                <a:solidFill>
                  <a:schemeClr val="tx1"/>
                </a:solidFill>
                <a:latin typeface="ＭＳ Ｐ明朝" pitchFamily="18" charset="-128"/>
                <a:ea typeface="ＭＳ Ｐ明朝" pitchFamily="18" charset="-128"/>
              </a:rPr>
              <a:t>　林水産業の近代化、鉱工業の開発振興、青函</a:t>
            </a:r>
            <a:endParaRPr lang="en-US" altLang="ja-JP" sz="1200" dirty="0" smtClean="0">
              <a:solidFill>
                <a:schemeClr val="tx1"/>
              </a:solidFill>
              <a:latin typeface="ＭＳ Ｐ明朝" pitchFamily="18" charset="-128"/>
              <a:ea typeface="ＭＳ Ｐ明朝" pitchFamily="18" charset="-128"/>
            </a:endParaRPr>
          </a:p>
          <a:p>
            <a:pPr>
              <a:buNone/>
            </a:pPr>
            <a:r>
              <a:rPr lang="ja-JP" altLang="en-US" sz="1200" dirty="0" smtClean="0">
                <a:solidFill>
                  <a:schemeClr val="tx1"/>
                </a:solidFill>
                <a:latin typeface="ＭＳ Ｐ明朝" pitchFamily="18" charset="-128"/>
                <a:ea typeface="ＭＳ Ｐ明朝" pitchFamily="18" charset="-128"/>
              </a:rPr>
              <a:t>　トンネル（調査坑</a:t>
            </a:r>
            <a:r>
              <a:rPr lang="en-US" altLang="ja-JP" sz="1200" dirty="0" smtClean="0">
                <a:solidFill>
                  <a:schemeClr val="tx1"/>
                </a:solidFill>
                <a:latin typeface="ＭＳ Ｐ明朝" pitchFamily="18" charset="-128"/>
                <a:ea typeface="ＭＳ Ｐ明朝" pitchFamily="18" charset="-128"/>
              </a:rPr>
              <a:t>)</a:t>
            </a:r>
            <a:r>
              <a:rPr lang="ja-JP" altLang="en-US" sz="1200" dirty="0" err="1"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苫小牧、室蘭工業港、石狩</a:t>
            </a:r>
            <a:endParaRPr lang="en-US" altLang="ja-JP" sz="1200" dirty="0" smtClean="0">
              <a:solidFill>
                <a:schemeClr val="tx1"/>
              </a:solidFill>
              <a:latin typeface="ＭＳ Ｐ明朝" pitchFamily="18" charset="-128"/>
              <a:ea typeface="ＭＳ Ｐ明朝" pitchFamily="18" charset="-128"/>
            </a:endParaRPr>
          </a:p>
          <a:p>
            <a:pPr>
              <a:buNone/>
            </a:pPr>
            <a:r>
              <a:rPr lang="ja-JP" altLang="en-US" sz="1200" dirty="0" smtClean="0">
                <a:solidFill>
                  <a:schemeClr val="tx1"/>
                </a:solidFill>
                <a:latin typeface="ＭＳ Ｐ明朝" pitchFamily="18" charset="-128"/>
                <a:ea typeface="ＭＳ Ｐ明朝" pitchFamily="18" charset="-128"/>
              </a:rPr>
              <a:t>　湾新港、北見工業大学、工業高専（苫小牧、</a:t>
            </a:r>
            <a:endParaRPr lang="en-US" altLang="ja-JP" sz="1200" dirty="0" smtClean="0">
              <a:solidFill>
                <a:schemeClr val="tx1"/>
              </a:solidFill>
              <a:latin typeface="ＭＳ Ｐ明朝" pitchFamily="18" charset="-128"/>
              <a:ea typeface="ＭＳ Ｐ明朝" pitchFamily="18" charset="-128"/>
            </a:endParaRPr>
          </a:p>
          <a:p>
            <a:pPr>
              <a:buNone/>
            </a:pPr>
            <a:r>
              <a:rPr lang="ja-JP" altLang="en-US" sz="1200" dirty="0" smtClean="0">
                <a:solidFill>
                  <a:schemeClr val="tx1"/>
                </a:solidFill>
                <a:latin typeface="ＭＳ Ｐ明朝" pitchFamily="18" charset="-128"/>
                <a:ea typeface="ＭＳ Ｐ明朝" pitchFamily="18" charset="-128"/>
              </a:rPr>
              <a:t>　釧路、函館）、金山、岩尾内、豊平峡ダム</a:t>
            </a:r>
            <a:endParaRPr lang="en-US" altLang="ja-JP" sz="1200" dirty="0" smtClean="0">
              <a:solidFill>
                <a:schemeClr val="tx1"/>
              </a:solidFill>
              <a:latin typeface="ＭＳ Ｐ明朝" pitchFamily="18" charset="-128"/>
              <a:ea typeface="ＭＳ Ｐ明朝" pitchFamily="18" charset="-128"/>
            </a:endParaRPr>
          </a:p>
          <a:p>
            <a:pPr>
              <a:buNone/>
            </a:pPr>
            <a:r>
              <a:rPr lang="ja-JP" altLang="en-US"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rPr>
              <a:t>第</a:t>
            </a:r>
            <a:r>
              <a:rPr lang="en-US" altLang="ja-JP" sz="1200" dirty="0" smtClean="0">
                <a:solidFill>
                  <a:schemeClr val="tx1"/>
                </a:solidFill>
                <a:latin typeface="ＭＳ Ｐ明朝" pitchFamily="18" charset="-128"/>
                <a:ea typeface="ＭＳ Ｐ明朝" pitchFamily="18" charset="-128"/>
              </a:rPr>
              <a:t>3</a:t>
            </a:r>
            <a:r>
              <a:rPr lang="ja-JP" altLang="en-US" sz="1200" dirty="0" smtClean="0">
                <a:solidFill>
                  <a:schemeClr val="tx1"/>
                </a:solidFill>
                <a:latin typeface="ＭＳ Ｐ明朝" pitchFamily="18" charset="-128"/>
                <a:ea typeface="ＭＳ Ｐ明朝" pitchFamily="18" charset="-128"/>
              </a:rPr>
              <a:t>期総合開発計画</a:t>
            </a:r>
            <a:r>
              <a:rPr lang="en-US" altLang="ja-JP" sz="1200" dirty="0" smtClean="0">
                <a:solidFill>
                  <a:schemeClr val="tx1"/>
                </a:solidFill>
                <a:latin typeface="ＭＳ Ｐ明朝" pitchFamily="18" charset="-128"/>
                <a:ea typeface="ＭＳ Ｐ明朝" pitchFamily="18" charset="-128"/>
              </a:rPr>
              <a:t>10</a:t>
            </a:r>
            <a:r>
              <a:rPr lang="ja-JP" altLang="en-US" sz="1200" dirty="0" smtClean="0">
                <a:solidFill>
                  <a:schemeClr val="tx1"/>
                </a:solidFill>
                <a:latin typeface="ＭＳ Ｐ明朝" pitchFamily="18" charset="-128"/>
                <a:ea typeface="ＭＳ Ｐ明朝" pitchFamily="18" charset="-128"/>
              </a:rPr>
              <a:t>カ年計画（昭和</a:t>
            </a:r>
            <a:r>
              <a:rPr lang="en-US" altLang="ja-JP" sz="1200" dirty="0" smtClean="0">
                <a:solidFill>
                  <a:schemeClr val="tx1"/>
                </a:solidFill>
                <a:latin typeface="ＭＳ Ｐ明朝" pitchFamily="18" charset="-128"/>
                <a:ea typeface="ＭＳ Ｐ明朝" pitchFamily="18" charset="-128"/>
              </a:rPr>
              <a:t>46</a:t>
            </a:r>
          </a:p>
          <a:p>
            <a:pPr>
              <a:buNone/>
            </a:pPr>
            <a:r>
              <a:rPr lang="ja-JP" altLang="en-US" sz="1200" dirty="0" smtClean="0">
                <a:solidFill>
                  <a:schemeClr val="tx1"/>
                </a:solidFill>
                <a:latin typeface="ＭＳ Ｐ明朝" pitchFamily="18" charset="-128"/>
                <a:ea typeface="ＭＳ Ｐ明朝" pitchFamily="18" charset="-128"/>
              </a:rPr>
              <a:t>　年</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→大規模開発（苫東、石狩湾、根室新酪</a:t>
            </a:r>
            <a:endParaRPr lang="en-US" altLang="ja-JP" sz="1200" dirty="0" smtClean="0">
              <a:solidFill>
                <a:schemeClr val="tx1"/>
              </a:solidFill>
              <a:latin typeface="ＭＳ Ｐ明朝" pitchFamily="18" charset="-128"/>
              <a:ea typeface="ＭＳ Ｐ明朝" pitchFamily="18" charset="-128"/>
            </a:endParaRPr>
          </a:p>
          <a:p>
            <a:pPr>
              <a:buNone/>
            </a:pPr>
            <a:r>
              <a:rPr lang="ja-JP" altLang="en-US" sz="1200" dirty="0" smtClean="0">
                <a:solidFill>
                  <a:schemeClr val="tx1"/>
                </a:solidFill>
                <a:latin typeface="ＭＳ Ｐ明朝" pitchFamily="18" charset="-128"/>
                <a:ea typeface="ＭＳ Ｐ明朝" pitchFamily="18" charset="-128"/>
              </a:rPr>
              <a:t>　農村、新千歳空港</a:t>
            </a:r>
            <a:endParaRPr lang="en-US" altLang="ja-JP" sz="1200" dirty="0" smtClean="0">
              <a:solidFill>
                <a:schemeClr val="tx1"/>
              </a:solidFill>
              <a:latin typeface="ＭＳ Ｐ明朝" pitchFamily="18" charset="-128"/>
              <a:ea typeface="ＭＳ Ｐ明朝" pitchFamily="18" charset="-128"/>
            </a:endParaRPr>
          </a:p>
          <a:p>
            <a:pPr>
              <a:buNone/>
            </a:pPr>
            <a:r>
              <a:rPr lang="ja-JP" altLang="en-US" sz="1200" dirty="0" smtClean="0">
                <a:solidFill>
                  <a:schemeClr val="tx1"/>
                </a:solidFill>
                <a:latin typeface="ＭＳ Ｐ明朝" pitchFamily="18" charset="-128"/>
                <a:ea typeface="ＭＳ Ｐ明朝" pitchFamily="18" charset="-128"/>
                <a:sym typeface="Wingdings"/>
              </a:rPr>
              <a:t>新総合開発計画</a:t>
            </a:r>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rPr>
              <a:t> </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昭和</a:t>
            </a:r>
            <a:r>
              <a:rPr lang="en-US" altLang="ja-JP" sz="1200" dirty="0" smtClean="0">
                <a:solidFill>
                  <a:schemeClr val="tx1"/>
                </a:solidFill>
                <a:latin typeface="ＭＳ Ｐ明朝" pitchFamily="18" charset="-128"/>
                <a:ea typeface="ＭＳ Ｐ明朝" pitchFamily="18" charset="-128"/>
              </a:rPr>
              <a:t>53</a:t>
            </a:r>
            <a:r>
              <a:rPr lang="ja-JP" altLang="en-US" sz="1200" dirty="0" smtClean="0">
                <a:solidFill>
                  <a:schemeClr val="tx1"/>
                </a:solidFill>
                <a:latin typeface="ＭＳ Ｐ明朝" pitchFamily="18" charset="-128"/>
                <a:ea typeface="ＭＳ Ｐ明朝" pitchFamily="18" charset="-128"/>
              </a:rPr>
              <a:t>年</a:t>
            </a:r>
            <a:r>
              <a:rPr lang="en-US" altLang="ja-JP" sz="1200" dirty="0" smtClean="0">
                <a:solidFill>
                  <a:schemeClr val="tx1"/>
                </a:solidFill>
                <a:latin typeface="ＭＳ Ｐ明朝" pitchFamily="18" charset="-128"/>
                <a:ea typeface="ＭＳ Ｐ明朝" pitchFamily="18" charset="-128"/>
              </a:rPr>
              <a:t>,</a:t>
            </a:r>
            <a:r>
              <a:rPr lang="ja-JP" altLang="en-US" sz="1200" dirty="0" err="1"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第</a:t>
            </a:r>
            <a:r>
              <a:rPr lang="en-US" altLang="ja-JP" sz="1200" dirty="0" smtClean="0">
                <a:solidFill>
                  <a:schemeClr val="tx1"/>
                </a:solidFill>
                <a:latin typeface="ＭＳ Ｐ明朝" pitchFamily="18" charset="-128"/>
                <a:ea typeface="ＭＳ Ｐ明朝" pitchFamily="18" charset="-128"/>
              </a:rPr>
              <a:t>3</a:t>
            </a:r>
            <a:r>
              <a:rPr lang="ja-JP" altLang="en-US" sz="1200" dirty="0" smtClean="0">
                <a:solidFill>
                  <a:schemeClr val="tx1"/>
                </a:solidFill>
                <a:latin typeface="ＭＳ Ｐ明朝" pitchFamily="18" charset="-128"/>
                <a:ea typeface="ＭＳ Ｐ明朝" pitchFamily="18" charset="-128"/>
              </a:rPr>
              <a:t>期計画の　</a:t>
            </a:r>
            <a:endParaRPr lang="en-US" altLang="ja-JP" sz="1200" dirty="0" smtClean="0">
              <a:solidFill>
                <a:schemeClr val="tx1"/>
              </a:solidFill>
              <a:latin typeface="ＭＳ Ｐ明朝" pitchFamily="18" charset="-128"/>
              <a:ea typeface="ＭＳ Ｐ明朝" pitchFamily="18" charset="-128"/>
            </a:endParaRPr>
          </a:p>
          <a:p>
            <a:pPr>
              <a:buNone/>
            </a:pPr>
            <a:r>
              <a:rPr lang="ja-JP" altLang="en-US" sz="1200" dirty="0" smtClean="0">
                <a:solidFill>
                  <a:schemeClr val="tx1"/>
                </a:solidFill>
                <a:latin typeface="ＭＳ Ｐ明朝" pitchFamily="18" charset="-128"/>
                <a:ea typeface="ＭＳ Ｐ明朝" pitchFamily="18" charset="-128"/>
              </a:rPr>
              <a:t>　見直し、第</a:t>
            </a:r>
            <a:r>
              <a:rPr lang="en-US" altLang="ja-JP" sz="1200" dirty="0" smtClean="0">
                <a:solidFill>
                  <a:schemeClr val="tx1"/>
                </a:solidFill>
                <a:latin typeface="ＭＳ Ｐ明朝" pitchFamily="18" charset="-128"/>
                <a:ea typeface="ＭＳ Ｐ明朝" pitchFamily="18" charset="-128"/>
              </a:rPr>
              <a:t>4</a:t>
            </a:r>
            <a:r>
              <a:rPr lang="ja-JP" altLang="en-US" sz="1200" dirty="0" smtClean="0">
                <a:solidFill>
                  <a:schemeClr val="tx1"/>
                </a:solidFill>
                <a:latin typeface="ＭＳ Ｐ明朝" pitchFamily="18" charset="-128"/>
                <a:ea typeface="ＭＳ Ｐ明朝" pitchFamily="18" charset="-128"/>
              </a:rPr>
              <a:t>期と呼んでいない）</a:t>
            </a:r>
            <a:endParaRPr lang="en-US" altLang="ja-JP" sz="1200" dirty="0" smtClean="0">
              <a:solidFill>
                <a:schemeClr val="tx1"/>
              </a:solidFill>
              <a:latin typeface="ＭＳ Ｐ明朝" pitchFamily="18" charset="-128"/>
              <a:ea typeface="ＭＳ Ｐ明朝" pitchFamily="18" charset="-128"/>
            </a:endParaRPr>
          </a:p>
          <a:p>
            <a:pPr>
              <a:buNone/>
            </a:pPr>
            <a:r>
              <a:rPr lang="ja-JP" altLang="en-US" sz="1200" dirty="0" smtClean="0">
                <a:solidFill>
                  <a:schemeClr val="tx1"/>
                </a:solidFill>
                <a:latin typeface="ＭＳ Ｐ明朝" pitchFamily="18" charset="-128"/>
                <a:ea typeface="ＭＳ Ｐ明朝" pitchFamily="18" charset="-128"/>
                <a:sym typeface="Wingdings"/>
              </a:rPr>
              <a:t>第</a:t>
            </a:r>
            <a:r>
              <a:rPr lang="en-US" altLang="ja-JP" sz="1200" dirty="0" smtClean="0">
                <a:solidFill>
                  <a:schemeClr val="tx1"/>
                </a:solidFill>
                <a:latin typeface="ＭＳ Ｐ明朝" pitchFamily="18" charset="-128"/>
                <a:ea typeface="ＭＳ Ｐ明朝" pitchFamily="18" charset="-128"/>
                <a:sym typeface="Wingdings"/>
              </a:rPr>
              <a:t>5</a:t>
            </a:r>
            <a:r>
              <a:rPr lang="ja-JP" altLang="en-US" sz="1200" dirty="0" smtClean="0">
                <a:solidFill>
                  <a:schemeClr val="tx1"/>
                </a:solidFill>
                <a:latin typeface="ＭＳ Ｐ明朝" pitchFamily="18" charset="-128"/>
                <a:ea typeface="ＭＳ Ｐ明朝" pitchFamily="18" charset="-128"/>
                <a:sym typeface="Wingdings"/>
              </a:rPr>
              <a:t>期総合開発計画（昭和</a:t>
            </a:r>
            <a:r>
              <a:rPr lang="en-US" altLang="ja-JP" sz="1200" dirty="0" smtClean="0">
                <a:solidFill>
                  <a:schemeClr val="tx1"/>
                </a:solidFill>
                <a:latin typeface="ＭＳ Ｐ明朝" pitchFamily="18" charset="-128"/>
                <a:ea typeface="ＭＳ Ｐ明朝" pitchFamily="18" charset="-128"/>
                <a:sym typeface="Wingdings"/>
              </a:rPr>
              <a:t>63</a:t>
            </a:r>
            <a:r>
              <a:rPr lang="ja-JP" altLang="en-US" sz="1200" dirty="0" smtClean="0">
                <a:solidFill>
                  <a:schemeClr val="tx1"/>
                </a:solidFill>
                <a:latin typeface="ＭＳ Ｐ明朝" pitchFamily="18" charset="-128"/>
                <a:ea typeface="ＭＳ Ｐ明朝" pitchFamily="18" charset="-128"/>
                <a:sym typeface="Wingdings"/>
              </a:rPr>
              <a:t>年～平成</a:t>
            </a:r>
            <a:r>
              <a:rPr lang="en-US" altLang="ja-JP" sz="1200" dirty="0" smtClean="0">
                <a:solidFill>
                  <a:schemeClr val="tx1"/>
                </a:solidFill>
                <a:latin typeface="ＭＳ Ｐ明朝" pitchFamily="18" charset="-128"/>
                <a:ea typeface="ＭＳ Ｐ明朝" pitchFamily="18" charset="-128"/>
                <a:sym typeface="Wingdings"/>
              </a:rPr>
              <a:t>9</a:t>
            </a:r>
            <a:r>
              <a:rPr lang="ja-JP" altLang="en-US" sz="1200" dirty="0" smtClean="0">
                <a:solidFill>
                  <a:schemeClr val="tx1"/>
                </a:solidFill>
                <a:latin typeface="ＭＳ Ｐ明朝" pitchFamily="18" charset="-128"/>
                <a:ea typeface="ＭＳ Ｐ明朝" pitchFamily="18" charset="-128"/>
                <a:sym typeface="Wingdings"/>
              </a:rPr>
              <a:t>年）</a:t>
            </a:r>
            <a:endParaRPr lang="en-US" altLang="ja-JP" sz="1200" dirty="0" smtClean="0">
              <a:solidFill>
                <a:schemeClr val="tx1"/>
              </a:solidFill>
              <a:latin typeface="ＭＳ Ｐ明朝" pitchFamily="18" charset="-128"/>
              <a:ea typeface="ＭＳ Ｐ明朝" pitchFamily="18" charset="-128"/>
              <a:sym typeface="Wingdings"/>
            </a:endParaRPr>
          </a:p>
          <a:p>
            <a:pPr>
              <a:buNone/>
            </a:pPr>
            <a:r>
              <a:rPr lang="ja-JP"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第</a:t>
            </a:r>
            <a:r>
              <a:rPr lang="en-US" altLang="ja-JP" sz="1200" dirty="0" smtClean="0">
                <a:solidFill>
                  <a:schemeClr val="tx1"/>
                </a:solidFill>
                <a:latin typeface="ＭＳ Ｐ明朝" pitchFamily="18" charset="-128"/>
                <a:ea typeface="ＭＳ Ｐ明朝" pitchFamily="18" charset="-128"/>
                <a:sym typeface="Wingdings"/>
              </a:rPr>
              <a:t>6</a:t>
            </a:r>
            <a:r>
              <a:rPr lang="ja-JP" altLang="en-US" sz="1200" dirty="0" smtClean="0">
                <a:solidFill>
                  <a:schemeClr val="tx1"/>
                </a:solidFill>
                <a:latin typeface="ＭＳ Ｐ明朝" pitchFamily="18" charset="-128"/>
                <a:ea typeface="ＭＳ Ｐ明朝" pitchFamily="18" charset="-128"/>
                <a:sym typeface="Wingdings"/>
              </a:rPr>
              <a:t>期総合開発計画</a:t>
            </a:r>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平成</a:t>
            </a:r>
            <a:r>
              <a:rPr lang="en-US" altLang="ja-JP" sz="1200" dirty="0" smtClean="0">
                <a:solidFill>
                  <a:schemeClr val="tx1"/>
                </a:solidFill>
                <a:latin typeface="ＭＳ Ｐ明朝" pitchFamily="18" charset="-128"/>
                <a:ea typeface="ＭＳ Ｐ明朝" pitchFamily="18" charset="-128"/>
                <a:sym typeface="Wingdings"/>
              </a:rPr>
              <a:t>10</a:t>
            </a:r>
            <a:r>
              <a:rPr lang="ja-JP" altLang="en-US" sz="1200" dirty="0" smtClean="0">
                <a:solidFill>
                  <a:schemeClr val="tx1"/>
                </a:solidFill>
                <a:latin typeface="ＭＳ Ｐ明朝" pitchFamily="18" charset="-128"/>
                <a:ea typeface="ＭＳ Ｐ明朝" pitchFamily="18" charset="-128"/>
                <a:sym typeface="Wingdings"/>
              </a:rPr>
              <a:t>年～平成</a:t>
            </a:r>
            <a:r>
              <a:rPr lang="en-US" altLang="ja-JP" sz="1200" dirty="0" smtClean="0">
                <a:solidFill>
                  <a:schemeClr val="tx1"/>
                </a:solidFill>
                <a:latin typeface="ＭＳ Ｐ明朝" pitchFamily="18" charset="-128"/>
                <a:ea typeface="ＭＳ Ｐ明朝" pitchFamily="18" charset="-128"/>
                <a:sym typeface="Wingdings"/>
              </a:rPr>
              <a:t>19</a:t>
            </a:r>
            <a:r>
              <a:rPr lang="ja-JP" altLang="en-US" sz="1200" dirty="0" smtClean="0">
                <a:solidFill>
                  <a:schemeClr val="tx1"/>
                </a:solidFill>
                <a:latin typeface="ＭＳ Ｐ明朝" pitchFamily="18" charset="-128"/>
                <a:ea typeface="ＭＳ Ｐ明朝" pitchFamily="18" charset="-128"/>
                <a:sym typeface="Wingdings"/>
              </a:rPr>
              <a:t>年</a:t>
            </a:r>
            <a:r>
              <a:rPr lang="en-US" altLang="ja-JP" sz="1200" dirty="0" smtClean="0">
                <a:solidFill>
                  <a:schemeClr val="tx1"/>
                </a:solidFill>
                <a:latin typeface="ＭＳ Ｐ明朝" pitchFamily="18" charset="-128"/>
                <a:ea typeface="ＭＳ Ｐ明朝" pitchFamily="18" charset="-128"/>
                <a:sym typeface="Wingdings"/>
              </a:rPr>
              <a:t>)</a:t>
            </a:r>
            <a:endParaRPr lang="en-US" altLang="ja-JP" sz="1200" dirty="0" smtClean="0">
              <a:solidFill>
                <a:schemeClr val="tx1"/>
              </a:solidFill>
              <a:latin typeface="ＭＳ Ｐ明朝" pitchFamily="18" charset="-128"/>
              <a:ea typeface="ＭＳ Ｐ明朝" pitchFamily="18" charset="-128"/>
            </a:endParaRPr>
          </a:p>
        </p:txBody>
      </p:sp>
      <p:sp>
        <p:nvSpPr>
          <p:cNvPr id="7" name="角丸四角形 6"/>
          <p:cNvSpPr/>
          <p:nvPr/>
        </p:nvSpPr>
        <p:spPr>
          <a:xfrm>
            <a:off x="395536" y="260648"/>
            <a:ext cx="8280920" cy="1800200"/>
          </a:xfrm>
          <a:prstGeom prst="roundRect">
            <a:avLst/>
          </a:prstGeom>
          <a:solidFill>
            <a:srgbClr val="FFFF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bg1"/>
                </a:solidFill>
                <a:latin typeface="ＭＳ Ｐ明朝" pitchFamily="18" charset="-128"/>
                <a:ea typeface="ＭＳ Ｐ明朝" pitchFamily="18" charset="-128"/>
              </a:rPr>
              <a:t>「つくリ出された」季節労働者－その背景は北海道開発のゆがみ</a:t>
            </a:r>
            <a:endParaRPr lang="en-US" altLang="ja-JP" dirty="0" smtClean="0">
              <a:solidFill>
                <a:schemeClr val="bg1"/>
              </a:solidFill>
              <a:latin typeface="ＭＳ Ｐ明朝" pitchFamily="18" charset="-128"/>
              <a:ea typeface="ＭＳ Ｐ明朝" pitchFamily="18" charset="-128"/>
            </a:endParaRPr>
          </a:p>
          <a:p>
            <a:endParaRPr lang="en-US" altLang="ja-JP" dirty="0" smtClean="0">
              <a:solidFill>
                <a:schemeClr val="bg1"/>
              </a:solidFill>
              <a:latin typeface="ＭＳ Ｐ明朝" pitchFamily="18" charset="-128"/>
              <a:ea typeface="ＭＳ Ｐ明朝" pitchFamily="18" charset="-128"/>
            </a:endParaRPr>
          </a:p>
          <a:p>
            <a:r>
              <a:rPr lang="en-US" altLang="ja-JP" sz="1400" dirty="0" smtClean="0">
                <a:solidFill>
                  <a:schemeClr val="bg1"/>
                </a:solidFill>
                <a:latin typeface="ＭＳ Ｐ明朝" pitchFamily="18" charset="-128"/>
                <a:ea typeface="ＭＳ Ｐ明朝" pitchFamily="18" charset="-128"/>
                <a:sym typeface="Wingdings"/>
              </a:rPr>
              <a:t></a:t>
            </a:r>
            <a:r>
              <a:rPr lang="ja-JP" altLang="en-US" sz="1400" dirty="0" smtClean="0">
                <a:solidFill>
                  <a:schemeClr val="bg1"/>
                </a:solidFill>
                <a:latin typeface="ＭＳ Ｐ明朝" pitchFamily="18" charset="-128"/>
                <a:ea typeface="ＭＳ Ｐ明朝" pitchFamily="18" charset="-128"/>
              </a:rPr>
              <a:t>「もはや戦後は終わった」と言われた昭和</a:t>
            </a:r>
            <a:r>
              <a:rPr lang="en-US" altLang="ja-JP" sz="1400" dirty="0" smtClean="0">
                <a:solidFill>
                  <a:schemeClr val="bg1"/>
                </a:solidFill>
                <a:latin typeface="ＭＳ Ｐ明朝" pitchFamily="18" charset="-128"/>
                <a:ea typeface="ＭＳ Ｐ明朝" pitchFamily="18" charset="-128"/>
              </a:rPr>
              <a:t>30</a:t>
            </a:r>
            <a:r>
              <a:rPr lang="ja-JP" altLang="en-US" sz="1400" dirty="0" smtClean="0">
                <a:solidFill>
                  <a:schemeClr val="bg1"/>
                </a:solidFill>
                <a:latin typeface="ＭＳ Ｐ明朝" pitchFamily="18" charset="-128"/>
                <a:ea typeface="ＭＳ Ｐ明朝" pitchFamily="18" charset="-128"/>
              </a:rPr>
              <a:t>年、日本経済が高度成長のスタートについた当時、建設労</a:t>
            </a:r>
            <a:endParaRPr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働者は</a:t>
            </a:r>
            <a:r>
              <a:rPr lang="en-US" altLang="ja-JP" sz="1400" dirty="0" smtClean="0">
                <a:solidFill>
                  <a:schemeClr val="bg1"/>
                </a:solidFill>
                <a:latin typeface="ＭＳ Ｐ明朝" pitchFamily="18" charset="-128"/>
                <a:ea typeface="ＭＳ Ｐ明朝" pitchFamily="18" charset="-128"/>
              </a:rPr>
              <a:t>11.8</a:t>
            </a:r>
            <a:r>
              <a:rPr lang="ja-JP" altLang="en-US" sz="1400" dirty="0" smtClean="0">
                <a:solidFill>
                  <a:schemeClr val="bg1"/>
                </a:solidFill>
                <a:latin typeface="ＭＳ Ｐ明朝" pitchFamily="18" charset="-128"/>
                <a:ea typeface="ＭＳ Ｐ明朝" pitchFamily="18" charset="-128"/>
              </a:rPr>
              <a:t>万人</a:t>
            </a:r>
            <a:r>
              <a:rPr lang="en-US" altLang="ja-JP" sz="1400" dirty="0" smtClean="0">
                <a:solidFill>
                  <a:schemeClr val="bg1"/>
                </a:solidFill>
                <a:latin typeface="ＭＳ Ｐ明朝" pitchFamily="18" charset="-128"/>
                <a:ea typeface="ＭＳ Ｐ明朝" pitchFamily="18" charset="-128"/>
              </a:rPr>
              <a:t>(6</a:t>
            </a:r>
            <a:r>
              <a:rPr lang="ja-JP" altLang="en-US" sz="1400" dirty="0" smtClean="0">
                <a:solidFill>
                  <a:schemeClr val="bg1"/>
                </a:solidFill>
                <a:latin typeface="ＭＳ Ｐ明朝" pitchFamily="18" charset="-128"/>
                <a:ea typeface="ＭＳ Ｐ明朝" pitchFamily="18" charset="-128"/>
              </a:rPr>
              <a:t>％）だった。</a:t>
            </a:r>
            <a:r>
              <a:rPr lang="en-US" altLang="ja-JP" sz="1400" dirty="0" smtClean="0">
                <a:solidFill>
                  <a:schemeClr val="bg1"/>
                </a:solidFill>
                <a:latin typeface="ＭＳ Ｐ明朝" pitchFamily="18" charset="-128"/>
                <a:ea typeface="ＭＳ Ｐ明朝" pitchFamily="18" charset="-128"/>
              </a:rPr>
              <a:t/>
            </a:r>
            <a:br>
              <a:rPr lang="en-US" altLang="ja-JP" sz="1400" dirty="0" smtClean="0">
                <a:solidFill>
                  <a:schemeClr val="bg1"/>
                </a:solidFill>
                <a:latin typeface="ＭＳ Ｐ明朝" pitchFamily="18" charset="-128"/>
                <a:ea typeface="ＭＳ Ｐ明朝" pitchFamily="18" charset="-128"/>
              </a:rPr>
            </a:br>
            <a:r>
              <a:rPr lang="en-US" altLang="ja-JP" sz="1400" dirty="0" smtClean="0">
                <a:solidFill>
                  <a:schemeClr val="bg1"/>
                </a:solidFill>
                <a:latin typeface="ＭＳ Ｐ明朝" pitchFamily="18" charset="-128"/>
                <a:ea typeface="ＭＳ Ｐ明朝" pitchFamily="18" charset="-128"/>
                <a:sym typeface="Wingdings"/>
              </a:rPr>
              <a:t></a:t>
            </a:r>
            <a:r>
              <a:rPr lang="ja-JP" altLang="en-US" sz="1400" dirty="0" smtClean="0">
                <a:solidFill>
                  <a:schemeClr val="bg1"/>
                </a:solidFill>
                <a:latin typeface="ＭＳ Ｐ明朝" pitchFamily="18" charset="-128"/>
                <a:ea typeface="ＭＳ Ｐ明朝" pitchFamily="18" charset="-128"/>
              </a:rPr>
              <a:t>高度成長の開始とともに事情が一変した。道路、港湾、都市への人口集中による宅地造成と住宅建設　</a:t>
            </a:r>
            <a:endParaRPr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を中心とする公共投資が成長のバネとなった。昭和</a:t>
            </a:r>
            <a:r>
              <a:rPr lang="en-US" altLang="ja-JP" sz="1400" dirty="0" smtClean="0">
                <a:solidFill>
                  <a:schemeClr val="bg1"/>
                </a:solidFill>
                <a:latin typeface="ＭＳ Ｐ明朝" pitchFamily="18" charset="-128"/>
                <a:ea typeface="ＭＳ Ｐ明朝" pitchFamily="18" charset="-128"/>
              </a:rPr>
              <a:t>40</a:t>
            </a:r>
            <a:r>
              <a:rPr lang="ja-JP" altLang="en-US" sz="1400" dirty="0" smtClean="0">
                <a:solidFill>
                  <a:schemeClr val="bg1"/>
                </a:solidFill>
                <a:latin typeface="ＭＳ Ｐ明朝" pitchFamily="18" charset="-128"/>
                <a:ea typeface="ＭＳ Ｐ明朝" pitchFamily="18" charset="-128"/>
              </a:rPr>
              <a:t>年には</a:t>
            </a:r>
            <a:r>
              <a:rPr lang="en-US" altLang="ja-JP" sz="1400" dirty="0" smtClean="0">
                <a:solidFill>
                  <a:schemeClr val="bg1"/>
                </a:solidFill>
                <a:latin typeface="ＭＳ Ｐ明朝" pitchFamily="18" charset="-128"/>
                <a:ea typeface="ＭＳ Ｐ明朝" pitchFamily="18" charset="-128"/>
              </a:rPr>
              <a:t>10</a:t>
            </a:r>
            <a:r>
              <a:rPr lang="ja-JP" altLang="en-US" sz="1400" dirty="0" smtClean="0">
                <a:solidFill>
                  <a:schemeClr val="bg1"/>
                </a:solidFill>
                <a:latin typeface="ＭＳ Ｐ明朝" pitchFamily="18" charset="-128"/>
                <a:ea typeface="ＭＳ Ｐ明朝" pitchFamily="18" charset="-128"/>
              </a:rPr>
              <a:t>年前の</a:t>
            </a:r>
            <a:r>
              <a:rPr lang="en-US" altLang="ja-JP" sz="1400" dirty="0" smtClean="0">
                <a:solidFill>
                  <a:schemeClr val="bg1"/>
                </a:solidFill>
                <a:latin typeface="ＭＳ Ｐ明朝" pitchFamily="18" charset="-128"/>
                <a:ea typeface="ＭＳ Ｐ明朝" pitchFamily="18" charset="-128"/>
              </a:rPr>
              <a:t>2.2</a:t>
            </a:r>
            <a:r>
              <a:rPr lang="ja-JP" altLang="en-US" sz="1400" dirty="0" smtClean="0">
                <a:solidFill>
                  <a:schemeClr val="bg1"/>
                </a:solidFill>
                <a:latin typeface="ＭＳ Ｐ明朝" pitchFamily="18" charset="-128"/>
                <a:ea typeface="ＭＳ Ｐ明朝" pitchFamily="18" charset="-128"/>
              </a:rPr>
              <a:t>倍となった。</a:t>
            </a:r>
            <a:endParaRPr kumimoji="1" lang="ja-JP" altLang="en-US" sz="1400" dirty="0">
              <a:solidFill>
                <a:schemeClr val="bg1"/>
              </a:solidFill>
              <a:latin typeface="ＭＳ Ｐ明朝" pitchFamily="18" charset="-128"/>
              <a:ea typeface="ＭＳ Ｐ明朝" pitchFamily="18" charset="-128"/>
            </a:endParaRPr>
          </a:p>
        </p:txBody>
      </p:sp>
      <p:cxnSp>
        <p:nvCxnSpPr>
          <p:cNvPr id="9" name="直線コネクタ 8"/>
          <p:cNvCxnSpPr/>
          <p:nvPr/>
        </p:nvCxnSpPr>
        <p:spPr>
          <a:xfrm>
            <a:off x="683568" y="4149080"/>
            <a:ext cx="460851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539552" y="4293096"/>
            <a:ext cx="4608512" cy="28803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ＭＳ Ｐ明朝" pitchFamily="18" charset="-128"/>
                <a:ea typeface="ＭＳ Ｐ明朝" pitchFamily="18" charset="-128"/>
              </a:rPr>
              <a:t>大局的に季節労働者数の動向を見る</a:t>
            </a:r>
            <a:r>
              <a:rPr lang="en-US" altLang="ja-JP" sz="1600" dirty="0" smtClean="0">
                <a:solidFill>
                  <a:schemeClr val="tx1"/>
                </a:solidFill>
                <a:latin typeface="ＭＳ Ｐ明朝" pitchFamily="18" charset="-128"/>
                <a:ea typeface="ＭＳ Ｐ明朝" pitchFamily="18" charset="-128"/>
              </a:rPr>
              <a:t>(</a:t>
            </a:r>
            <a:r>
              <a:rPr lang="ja-JP" altLang="en-US" sz="1600" dirty="0" smtClean="0">
                <a:solidFill>
                  <a:schemeClr val="tx1"/>
                </a:solidFill>
                <a:latin typeface="ＭＳ Ｐ明朝" pitchFamily="18" charset="-128"/>
                <a:ea typeface="ＭＳ Ｐ明朝" pitchFamily="18" charset="-128"/>
              </a:rPr>
              <a:t>毎年</a:t>
            </a:r>
            <a:r>
              <a:rPr lang="en-US" altLang="ja-JP" sz="1600" dirty="0" smtClean="0">
                <a:solidFill>
                  <a:schemeClr val="tx1"/>
                </a:solidFill>
                <a:latin typeface="ＭＳ Ｐ明朝" pitchFamily="18" charset="-128"/>
                <a:ea typeface="ＭＳ Ｐ明朝" pitchFamily="18" charset="-128"/>
              </a:rPr>
              <a:t>9</a:t>
            </a:r>
            <a:r>
              <a:rPr lang="ja-JP" altLang="en-US" sz="1600" dirty="0" smtClean="0">
                <a:solidFill>
                  <a:schemeClr val="tx1"/>
                </a:solidFill>
                <a:latin typeface="ＭＳ Ｐ明朝" pitchFamily="18" charset="-128"/>
                <a:ea typeface="ＭＳ Ｐ明朝" pitchFamily="18" charset="-128"/>
              </a:rPr>
              <a:t>月）</a:t>
            </a:r>
            <a:endParaRPr kumimoji="1" lang="ja-JP" altLang="en-US" sz="1600" dirty="0">
              <a:solidFill>
                <a:schemeClr val="tx1"/>
              </a:solidFill>
              <a:latin typeface="ＭＳ Ｐ明朝" pitchFamily="18" charset="-128"/>
              <a:ea typeface="ＭＳ Ｐ明朝" pitchFamily="18" charset="-128"/>
            </a:endParaRPr>
          </a:p>
        </p:txBody>
      </p:sp>
      <p:graphicFrame>
        <p:nvGraphicFramePr>
          <p:cNvPr id="14" name="表 13"/>
          <p:cNvGraphicFramePr>
            <a:graphicFrameLocks noGrp="1"/>
          </p:cNvGraphicFramePr>
          <p:nvPr/>
        </p:nvGraphicFramePr>
        <p:xfrm>
          <a:off x="467544" y="4725144"/>
          <a:ext cx="4896544" cy="1498456"/>
        </p:xfrm>
        <a:graphic>
          <a:graphicData uri="http://schemas.openxmlformats.org/drawingml/2006/table">
            <a:tbl>
              <a:tblPr firstRow="1" bandRow="1">
                <a:tableStyleId>{5C22544A-7EE6-4342-B048-85BDC9FD1C3A}</a:tableStyleId>
              </a:tblPr>
              <a:tblGrid>
                <a:gridCol w="1542746"/>
                <a:gridCol w="1542746"/>
                <a:gridCol w="939064"/>
                <a:gridCol w="871988"/>
              </a:tblGrid>
              <a:tr h="160784">
                <a:tc>
                  <a:txBody>
                    <a:bodyPr/>
                    <a:lstStyle/>
                    <a:p>
                      <a:endParaRPr kumimoji="1" lang="ja-JP" altLang="en-US" sz="1200" dirty="0">
                        <a:solidFill>
                          <a:schemeClr val="tx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ＭＳ Ｐ明朝" pitchFamily="18" charset="-128"/>
                          <a:ea typeface="ＭＳ Ｐ明朝" pitchFamily="18" charset="-128"/>
                        </a:rPr>
                        <a:t>一般</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ＭＳ Ｐ明朝" pitchFamily="18" charset="-128"/>
                          <a:ea typeface="ＭＳ Ｐ明朝" pitchFamily="18" charset="-128"/>
                        </a:rPr>
                        <a:t>短期特例</a:t>
                      </a:r>
                      <a:endParaRPr kumimoji="1" lang="ja-JP" altLang="en-US" sz="120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3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明朝" pitchFamily="18" charset="-128"/>
                          <a:ea typeface="ＭＳ Ｐ明朝" pitchFamily="18" charset="-128"/>
                        </a:rPr>
                        <a:t>積寒制度ができる</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明朝" pitchFamily="18" charset="-128"/>
                          <a:ea typeface="ＭＳ Ｐ明朝" pitchFamily="18" charset="-128"/>
                        </a:rPr>
                        <a:t>昭和</a:t>
                      </a:r>
                      <a:r>
                        <a:rPr kumimoji="1" lang="en-US" altLang="ja-JP" sz="1200" dirty="0" smtClean="0">
                          <a:solidFill>
                            <a:schemeClr val="tx1"/>
                          </a:solidFill>
                          <a:latin typeface="ＭＳ Ｐ明朝" pitchFamily="18" charset="-128"/>
                          <a:ea typeface="ＭＳ Ｐ明朝" pitchFamily="18" charset="-128"/>
                        </a:rPr>
                        <a:t>52</a:t>
                      </a:r>
                      <a:r>
                        <a:rPr kumimoji="1" lang="ja-JP" altLang="en-US" sz="1200" dirty="0" smtClean="0">
                          <a:solidFill>
                            <a:schemeClr val="tx1"/>
                          </a:solidFill>
                          <a:latin typeface="ＭＳ Ｐ明朝" pitchFamily="18" charset="-128"/>
                          <a:ea typeface="ＭＳ Ｐ明朝" pitchFamily="18" charset="-128"/>
                        </a:rPr>
                        <a:t>年</a:t>
                      </a:r>
                      <a:r>
                        <a:rPr kumimoji="1" lang="en-US" altLang="ja-JP" sz="1200" dirty="0" smtClean="0">
                          <a:solidFill>
                            <a:schemeClr val="tx1"/>
                          </a:solidFill>
                          <a:latin typeface="ＭＳ Ｐ明朝" pitchFamily="18" charset="-128"/>
                          <a:ea typeface="ＭＳ Ｐ明朝" pitchFamily="18" charset="-128"/>
                        </a:rPr>
                        <a:t>(1977</a:t>
                      </a:r>
                      <a:r>
                        <a:rPr kumimoji="1" lang="ja-JP" altLang="en-US" sz="1200" dirty="0" smtClean="0">
                          <a:solidFill>
                            <a:schemeClr val="tx1"/>
                          </a:solidFill>
                          <a:latin typeface="ＭＳ Ｐ明朝" pitchFamily="18" charset="-128"/>
                          <a:ea typeface="ＭＳ Ｐ明朝" pitchFamily="18" charset="-128"/>
                        </a:rPr>
                        <a:t>年）</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ＭＳ Ｐ明朝" pitchFamily="18" charset="-128"/>
                          <a:ea typeface="ＭＳ Ｐ明朝" pitchFamily="18" charset="-128"/>
                        </a:rPr>
                        <a:t>78,093</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ＭＳ Ｐ明朝" pitchFamily="18" charset="-128"/>
                          <a:ea typeface="ＭＳ Ｐ明朝" pitchFamily="18" charset="-128"/>
                        </a:rPr>
                        <a:t>201,214</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8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明朝" pitchFamily="18" charset="-128"/>
                          <a:ea typeface="ＭＳ Ｐ明朝" pitchFamily="18" charset="-128"/>
                        </a:rPr>
                        <a:t>季節労働者ピーク</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明朝" pitchFamily="18" charset="-128"/>
                          <a:ea typeface="ＭＳ Ｐ明朝" pitchFamily="18" charset="-128"/>
                        </a:rPr>
                        <a:t>昭和</a:t>
                      </a:r>
                      <a:r>
                        <a:rPr kumimoji="1" lang="en-US" altLang="ja-JP" sz="1200" dirty="0" smtClean="0">
                          <a:solidFill>
                            <a:schemeClr val="tx1"/>
                          </a:solidFill>
                          <a:latin typeface="ＭＳ Ｐ明朝" pitchFamily="18" charset="-128"/>
                          <a:ea typeface="ＭＳ Ｐ明朝" pitchFamily="18" charset="-128"/>
                        </a:rPr>
                        <a:t>55</a:t>
                      </a:r>
                      <a:r>
                        <a:rPr kumimoji="1" lang="ja-JP" altLang="en-US" sz="1200" dirty="0" smtClean="0">
                          <a:solidFill>
                            <a:schemeClr val="tx1"/>
                          </a:solidFill>
                          <a:latin typeface="ＭＳ Ｐ明朝" pitchFamily="18" charset="-128"/>
                          <a:ea typeface="ＭＳ Ｐ明朝" pitchFamily="18" charset="-128"/>
                        </a:rPr>
                        <a:t>年（</a:t>
                      </a:r>
                      <a:r>
                        <a:rPr kumimoji="1" lang="en-US" altLang="ja-JP" sz="1200" dirty="0" smtClean="0">
                          <a:solidFill>
                            <a:schemeClr val="tx1"/>
                          </a:solidFill>
                          <a:latin typeface="ＭＳ Ｐ明朝" pitchFamily="18" charset="-128"/>
                          <a:ea typeface="ＭＳ Ｐ明朝" pitchFamily="18" charset="-128"/>
                        </a:rPr>
                        <a:t>1980</a:t>
                      </a:r>
                      <a:r>
                        <a:rPr kumimoji="1" lang="ja-JP" altLang="en-US" sz="1200" dirty="0" smtClean="0">
                          <a:solidFill>
                            <a:schemeClr val="tx1"/>
                          </a:solidFill>
                          <a:latin typeface="ＭＳ Ｐ明朝" pitchFamily="18" charset="-128"/>
                          <a:ea typeface="ＭＳ Ｐ明朝" pitchFamily="18" charset="-128"/>
                        </a:rPr>
                        <a:t>年</a:t>
                      </a:r>
                      <a:r>
                        <a:rPr kumimoji="1" lang="en-US" altLang="ja-JP" sz="1200" dirty="0" smtClean="0">
                          <a:solidFill>
                            <a:schemeClr val="tx1"/>
                          </a:solidFill>
                          <a:latin typeface="ＭＳ Ｐ明朝" pitchFamily="18" charset="-128"/>
                          <a:ea typeface="ＭＳ Ｐ明朝" pitchFamily="18" charset="-128"/>
                        </a:rPr>
                        <a:t>)</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ＭＳ Ｐ明朝" pitchFamily="18" charset="-128"/>
                          <a:ea typeface="ＭＳ Ｐ明朝" pitchFamily="18" charset="-128"/>
                        </a:rPr>
                        <a:t>80,580</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ＭＳ Ｐ明朝" pitchFamily="18" charset="-128"/>
                          <a:ea typeface="ＭＳ Ｐ明朝" pitchFamily="18" charset="-128"/>
                        </a:rPr>
                        <a:t>219,883</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8032">
                <a:tc>
                  <a:txBody>
                    <a:bodyPr/>
                    <a:lstStyle/>
                    <a:p>
                      <a:r>
                        <a:rPr kumimoji="1" lang="ja-JP" altLang="en-US" sz="1200" dirty="0" smtClean="0">
                          <a:solidFill>
                            <a:schemeClr val="tx1"/>
                          </a:solidFill>
                          <a:latin typeface="ＭＳ Ｐ明朝" pitchFamily="18" charset="-128"/>
                          <a:ea typeface="ＭＳ Ｐ明朝" pitchFamily="18" charset="-128"/>
                        </a:rPr>
                        <a:t>一般</a:t>
                      </a:r>
                      <a:r>
                        <a:rPr kumimoji="1" lang="ja-JP" altLang="en-US" sz="1200" dirty="0" smtClean="0">
                          <a:solidFill>
                            <a:schemeClr val="tx1"/>
                          </a:solidFill>
                          <a:latin typeface="ＭＳ Ｐ明朝" pitchFamily="18" charset="-128"/>
                          <a:ea typeface="ＭＳ Ｐ明朝" pitchFamily="18" charset="-128"/>
                          <a:cs typeface="Verdana"/>
                        </a:rPr>
                        <a:t>が</a:t>
                      </a:r>
                      <a:r>
                        <a:rPr kumimoji="1" lang="ja-JP" altLang="en-US" sz="1200" dirty="0" smtClean="0">
                          <a:solidFill>
                            <a:schemeClr val="tx1"/>
                          </a:solidFill>
                          <a:latin typeface="ＭＳ Ｐ明朝" pitchFamily="18" charset="-128"/>
                          <a:ea typeface="ＭＳ Ｐ明朝" pitchFamily="18" charset="-128"/>
                        </a:rPr>
                        <a:t>短期上回る</a:t>
                      </a:r>
                      <a:endParaRPr kumimoji="1" lang="ja-JP" altLang="en-US" sz="1200" dirty="0">
                        <a:solidFill>
                          <a:schemeClr val="tx1"/>
                        </a:solidFill>
                        <a:latin typeface="ＭＳ Ｐ明朝" pitchFamily="18" charset="-128"/>
                        <a:ea typeface="ＭＳ Ｐ明朝" pitchFamily="18"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smtClean="0">
                          <a:solidFill>
                            <a:schemeClr val="tx1"/>
                          </a:solidFill>
                          <a:latin typeface="ＭＳ Ｐ明朝" pitchFamily="18" charset="-128"/>
                          <a:ea typeface="ＭＳ Ｐ明朝" pitchFamily="18" charset="-128"/>
                        </a:rPr>
                        <a:t>平成</a:t>
                      </a:r>
                      <a:r>
                        <a:rPr kumimoji="1" lang="en-US" altLang="ja-JP" sz="1200" dirty="0" smtClean="0">
                          <a:solidFill>
                            <a:schemeClr val="tx1"/>
                          </a:solidFill>
                          <a:latin typeface="ＭＳ Ｐ明朝" pitchFamily="18" charset="-128"/>
                          <a:ea typeface="ＭＳ Ｐ明朝" pitchFamily="18" charset="-128"/>
                        </a:rPr>
                        <a:t>9</a:t>
                      </a:r>
                      <a:r>
                        <a:rPr kumimoji="1" lang="ja-JP" altLang="en-US" sz="1200" dirty="0" smtClean="0">
                          <a:solidFill>
                            <a:schemeClr val="tx1"/>
                          </a:solidFill>
                          <a:latin typeface="ＭＳ Ｐ明朝" pitchFamily="18" charset="-128"/>
                          <a:ea typeface="ＭＳ Ｐ明朝" pitchFamily="18" charset="-128"/>
                        </a:rPr>
                        <a:t>年</a:t>
                      </a:r>
                      <a:r>
                        <a:rPr kumimoji="1" lang="en-US" altLang="ja-JP" sz="1200" dirty="0" smtClean="0">
                          <a:solidFill>
                            <a:schemeClr val="tx1"/>
                          </a:solidFill>
                          <a:latin typeface="ＭＳ Ｐ明朝" pitchFamily="18" charset="-128"/>
                          <a:ea typeface="ＭＳ Ｐ明朝" pitchFamily="18" charset="-128"/>
                        </a:rPr>
                        <a:t>(1997</a:t>
                      </a:r>
                      <a:r>
                        <a:rPr kumimoji="1" lang="ja-JP" altLang="en-US" sz="1200" dirty="0" smtClean="0">
                          <a:solidFill>
                            <a:schemeClr val="tx1"/>
                          </a:solidFill>
                          <a:latin typeface="ＭＳ Ｐ明朝" pitchFamily="18" charset="-128"/>
                          <a:ea typeface="ＭＳ Ｐ明朝" pitchFamily="18" charset="-128"/>
                        </a:rPr>
                        <a:t>年</a:t>
                      </a:r>
                      <a:r>
                        <a:rPr kumimoji="1" lang="en-US" altLang="ja-JP" sz="1200" dirty="0" smtClean="0">
                          <a:solidFill>
                            <a:schemeClr val="tx1"/>
                          </a:solidFill>
                          <a:latin typeface="ＭＳ Ｐ明朝" pitchFamily="18" charset="-128"/>
                          <a:ea typeface="ＭＳ Ｐ明朝" pitchFamily="18" charset="-128"/>
                        </a:rPr>
                        <a:t>)</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ＭＳ Ｐ明朝" pitchFamily="18" charset="-128"/>
                          <a:ea typeface="ＭＳ Ｐ明朝" pitchFamily="18" charset="-128"/>
                        </a:rPr>
                        <a:t>140,766</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ＭＳ Ｐ明朝" pitchFamily="18" charset="-128"/>
                          <a:ea typeface="ＭＳ Ｐ明朝" pitchFamily="18" charset="-128"/>
                        </a:rPr>
                        <a:t>133,173</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明朝" pitchFamily="18" charset="-128"/>
                          <a:ea typeface="ＭＳ Ｐ明朝" pitchFamily="18" charset="-128"/>
                        </a:rPr>
                        <a:t>直近</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明朝" pitchFamily="18" charset="-128"/>
                          <a:ea typeface="ＭＳ Ｐ明朝" pitchFamily="18" charset="-128"/>
                        </a:rPr>
                        <a:t>平成</a:t>
                      </a:r>
                      <a:r>
                        <a:rPr kumimoji="1" lang="en-US" altLang="ja-JP" sz="1200" dirty="0" smtClean="0">
                          <a:solidFill>
                            <a:schemeClr val="tx1"/>
                          </a:solidFill>
                          <a:latin typeface="ＭＳ Ｐ明朝" pitchFamily="18" charset="-128"/>
                          <a:ea typeface="ＭＳ Ｐ明朝" pitchFamily="18" charset="-128"/>
                        </a:rPr>
                        <a:t>20</a:t>
                      </a:r>
                      <a:r>
                        <a:rPr kumimoji="1" lang="ja-JP" altLang="en-US" sz="1200" dirty="0" smtClean="0">
                          <a:solidFill>
                            <a:schemeClr val="tx1"/>
                          </a:solidFill>
                          <a:latin typeface="ＭＳ Ｐ明朝" pitchFamily="18" charset="-128"/>
                          <a:ea typeface="ＭＳ Ｐ明朝" pitchFamily="18" charset="-128"/>
                        </a:rPr>
                        <a:t>年</a:t>
                      </a:r>
                      <a:r>
                        <a:rPr kumimoji="1" lang="en-US" altLang="ja-JP" sz="1200" dirty="0" smtClean="0">
                          <a:solidFill>
                            <a:schemeClr val="tx1"/>
                          </a:solidFill>
                          <a:latin typeface="ＭＳ Ｐ明朝" pitchFamily="18" charset="-128"/>
                          <a:ea typeface="ＭＳ Ｐ明朝" pitchFamily="18" charset="-128"/>
                        </a:rPr>
                        <a:t>(2008</a:t>
                      </a:r>
                      <a:r>
                        <a:rPr kumimoji="1" lang="ja-JP" altLang="en-US" sz="1200" dirty="0" smtClean="0">
                          <a:solidFill>
                            <a:schemeClr val="tx1"/>
                          </a:solidFill>
                          <a:latin typeface="ＭＳ Ｐ明朝" pitchFamily="18" charset="-128"/>
                          <a:ea typeface="ＭＳ Ｐ明朝" pitchFamily="18" charset="-128"/>
                        </a:rPr>
                        <a:t>年）</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ＭＳ Ｐ明朝" pitchFamily="18" charset="-128"/>
                          <a:ea typeface="ＭＳ Ｐ明朝" pitchFamily="18" charset="-128"/>
                        </a:rPr>
                        <a:t>169,456</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ＭＳ Ｐ明朝" pitchFamily="18" charset="-128"/>
                          <a:ea typeface="ＭＳ Ｐ明朝" pitchFamily="18" charset="-128"/>
                        </a:rPr>
                        <a:t>64,401</a:t>
                      </a:r>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 name="スライド番号プレースホルダ 10"/>
          <p:cNvSpPr>
            <a:spLocks noGrp="1"/>
          </p:cNvSpPr>
          <p:nvPr>
            <p:ph type="sldNum" sz="quarter" idx="12"/>
          </p:nvPr>
        </p:nvSpPr>
        <p:spPr/>
        <p:txBody>
          <a:bodyPr/>
          <a:lstStyle/>
          <a:p>
            <a:fld id="{D2D8002D-B5B0-4BAC-B1F6-782DDCCE6D9C}" type="slidenum">
              <a:rPr kumimoji="1" lang="ja-JP" altLang="en-US" smtClean="0"/>
              <a:pPr/>
              <a:t>9</a:t>
            </a:fld>
            <a:endParaRPr kumimoji="1" lang="ja-JP"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IntroducingPowerPoint2007</Template>
  <TotalTime>0</TotalTime>
  <Words>2324</Words>
  <Application>Microsoft Office PowerPoint</Application>
  <PresentationFormat>画面に合わせる (4:3)</PresentationFormat>
  <Paragraphs>606</Paragraphs>
  <Slides>15</Slides>
  <Notes>1</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IntroducingPowerPoint2007</vt:lpstr>
      <vt:lpstr>Common Sense 　 　　　　　号外　2010.11.7   　北海道のとって季節労働(者)問題とは何か？　　</vt:lpstr>
      <vt:lpstr> </vt:lpstr>
      <vt:lpstr>季節労働(者)の理解を深めるために３つの角度から考える</vt:lpstr>
      <vt:lpstr> </vt:lpstr>
      <vt:lpstr> </vt:lpstr>
      <vt:lpstr>スライド 6</vt:lpstr>
      <vt:lpstr> </vt:lpstr>
      <vt:lpstr>  </vt:lpstr>
      <vt:lpstr>   </vt:lpstr>
      <vt:lpstr>スライド 10</vt:lpstr>
      <vt:lpstr>  </vt:lpstr>
      <vt:lpstr> </vt:lpstr>
      <vt:lpstr> </vt:lpstr>
      <vt:lpstr>スライド 14</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2010-12-07T04:38:24Z</dcterms:created>
  <dcterms:modified xsi:type="dcterms:W3CDTF">2011-11-01T11:11:54Z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1041</vt:i4>
  </property>
  <property fmtid="{D5CDD505-2E9C-101B-9397-08002B2CF9AE}" pid="3" name="_Version">
    <vt:lpwstr>12.0.4518</vt:lpwstr>
  </property>
</Properties>
</file>