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93" r:id="rId2"/>
    <p:sldId id="294" r:id="rId3"/>
    <p:sldId id="295" r:id="rId4"/>
  </p:sldIdLst>
  <p:sldSz cx="6858000" cy="9144000" type="screen4x3"/>
  <p:notesSz cx="5848350" cy="85058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佐藤陵一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CEAC4"/>
    <a:srgbClr val="FFFFFF"/>
    <a:srgbClr val="E2F5B9"/>
    <a:srgbClr val="B0F7FE"/>
    <a:srgbClr val="B492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3115" autoAdjust="0"/>
  </p:normalViewPr>
  <p:slideViewPr>
    <p:cSldViewPr>
      <p:cViewPr>
        <p:scale>
          <a:sx n="100" d="100"/>
          <a:sy n="100" d="100"/>
        </p:scale>
        <p:origin x="-996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/>
            </a:pPr>
            <a:r>
              <a:rPr lang="ja-JP" altLang="en-US" sz="1050" b="0" dirty="0" smtClean="0">
                <a:latin typeface="ＭＳ Ｐ明朝" pitchFamily="18" charset="-128"/>
                <a:ea typeface="ＭＳ Ｐ明朝" pitchFamily="18" charset="-128"/>
              </a:rPr>
              <a:t>民間平均賃金</a:t>
            </a:r>
            <a:r>
              <a:rPr lang="ja-JP" altLang="en-US" sz="800" b="0" dirty="0" smtClean="0">
                <a:latin typeface="ＭＳ Ｐ明朝" pitchFamily="18" charset="-128"/>
                <a:ea typeface="ＭＳ Ｐ明朝" pitchFamily="18" charset="-128"/>
              </a:rPr>
              <a:t>（万円）</a:t>
            </a:r>
            <a:endParaRPr lang="zh-TW" altLang="en-US" sz="800" b="0" dirty="0">
              <a:latin typeface="ＭＳ Ｐ明朝" pitchFamily="18" charset="-128"/>
              <a:ea typeface="ＭＳ Ｐ明朝" pitchFamily="18" charset="-128"/>
            </a:endParaRPr>
          </a:p>
        </c:rich>
      </c:tx>
      <c:layout>
        <c:manualLayout>
          <c:xMode val="edge"/>
          <c:yMode val="edge"/>
          <c:x val="6.0416750384709041E-2"/>
          <c:y val="0.71939516298955308"/>
        </c:manualLayout>
      </c:layout>
    </c:title>
    <c:plotArea>
      <c:layout>
        <c:manualLayout>
          <c:layoutTarget val="inner"/>
          <c:xMode val="edge"/>
          <c:yMode val="edge"/>
          <c:x val="2.2515228804364538E-2"/>
          <c:y val="2.547130778572498E-3"/>
          <c:w val="0.9399593898550278"/>
          <c:h val="0.8818256304855023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民間平均賃金</c:v>
                </c:pt>
              </c:strCache>
            </c:strRef>
          </c:tx>
          <c:spPr>
            <a:ln>
              <a:solidFill>
                <a:schemeClr val="accent4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8762690670303801E-2"/>
                  <c:y val="-2.743522324679976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3515905640114087E-2"/>
                </c:manualLayout>
              </c:layout>
              <c:showVal val="1"/>
            </c:dLbl>
            <c:dLbl>
              <c:idx val="4"/>
              <c:layout>
                <c:manualLayout>
                  <c:x val="7.5050762681215114E-3"/>
                  <c:y val="-1.1757952820057031E-2"/>
                </c:manualLayout>
              </c:layout>
              <c:showVal val="1"/>
            </c:dLbl>
            <c:dLbl>
              <c:idx val="5"/>
              <c:layout>
                <c:manualLayout>
                  <c:x val="-3.0020305072485994E-2"/>
                  <c:y val="3.9193176066856794E-2"/>
                </c:manualLayout>
              </c:layout>
              <c:showVal val="1"/>
            </c:dLbl>
            <c:dLbl>
              <c:idx val="6"/>
              <c:layout>
                <c:manualLayout>
                  <c:x val="1.1257614402182269E-2"/>
                  <c:y val="2.3515905640114087E-2"/>
                </c:manualLayout>
              </c:layout>
              <c:showVal val="1"/>
            </c:dLbl>
            <c:dLbl>
              <c:idx val="9"/>
              <c:layout>
                <c:manualLayout>
                  <c:x val="-6.7920940226499693E-2"/>
                  <c:y val="6.2018109098989013E-2"/>
                </c:manualLayout>
              </c:layout>
              <c:showVal val="1"/>
            </c:dLbl>
            <c:dLbl>
              <c:idx val="10"/>
              <c:layout>
                <c:manualLayout>
                  <c:x val="-5.5612615146780418E-2"/>
                  <c:y val="-0.12853025908998619"/>
                </c:manualLayout>
              </c:layout>
              <c:showVal val="1"/>
            </c:dLbl>
            <c:txPr>
              <a:bodyPr/>
              <a:lstStyle/>
              <a:p>
                <a:pPr>
                  <a:defRPr sz="800">
                    <a:latin typeface="ＭＳ Ｐ明朝" pitchFamily="18" charset="-128"/>
                    <a:ea typeface="ＭＳ Ｐ明朝" pitchFamily="18" charset="-128"/>
                  </a:defRPr>
                </a:pPr>
                <a:endParaRPr lang="ja-JP"/>
              </a:p>
            </c:txPr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467.3</c:v>
                </c:pt>
                <c:pt idx="1">
                  <c:v>464.8</c:v>
                </c:pt>
                <c:pt idx="2">
                  <c:v>461.1</c:v>
                </c:pt>
                <c:pt idx="3">
                  <c:v>447.8</c:v>
                </c:pt>
                <c:pt idx="4">
                  <c:v>438.8</c:v>
                </c:pt>
                <c:pt idx="5">
                  <c:v>436.8</c:v>
                </c:pt>
                <c:pt idx="6">
                  <c:v>434.9</c:v>
                </c:pt>
                <c:pt idx="7">
                  <c:v>437.2</c:v>
                </c:pt>
                <c:pt idx="8">
                  <c:v>429.6</c:v>
                </c:pt>
                <c:pt idx="9">
                  <c:v>405.9</c:v>
                </c:pt>
                <c:pt idx="10">
                  <c:v>412.1</c:v>
                </c:pt>
              </c:numCache>
            </c:numRef>
          </c:val>
        </c:ser>
        <c:marker val="1"/>
        <c:axId val="203911552"/>
        <c:axId val="203923840"/>
      </c:lineChart>
      <c:catAx>
        <c:axId val="203911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00">
                <a:latin typeface="ＭＳ Ｐ明朝" pitchFamily="18" charset="-128"/>
                <a:ea typeface="ＭＳ Ｐ明朝" pitchFamily="18" charset="-128"/>
              </a:defRPr>
            </a:pPr>
            <a:endParaRPr lang="ja-JP"/>
          </a:p>
        </c:txPr>
        <c:crossAx val="203923840"/>
        <c:crosses val="autoZero"/>
        <c:auto val="1"/>
        <c:lblAlgn val="ctr"/>
        <c:lblOffset val="100"/>
      </c:catAx>
      <c:valAx>
        <c:axId val="203923840"/>
        <c:scaling>
          <c:orientation val="minMax"/>
        </c:scaling>
        <c:delete val="1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one"/>
        <c:crossAx val="20391155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accent1"/>
          </a:solidFill>
        </a:ln>
      </c:spPr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0.61702</cdr:x>
      <cdr:y>0.06897</cdr:y>
    </cdr:from>
    <cdr:to>
      <cdr:x>0.91489</cdr:x>
      <cdr:y>0.17241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2088232" y="144016"/>
          <a:ext cx="1008112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8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rPr>
            <a:t>（赤旗</a:t>
          </a:r>
          <a:r>
            <a:rPr lang="en-US" altLang="ja-JP" sz="8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rPr>
            <a:t>2012.2.23</a:t>
          </a:r>
          <a:r>
            <a:rPr lang="ja-JP" altLang="en-US" sz="8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rPr>
            <a:t>）</a:t>
          </a:r>
          <a:endParaRPr lang="ja-JP" sz="800" dirty="0">
            <a:solidFill>
              <a:schemeClr val="tx1"/>
            </a:solidFill>
            <a:latin typeface="ＭＳ Ｐ明朝" pitchFamily="18" charset="-128"/>
            <a:ea typeface="ＭＳ Ｐ明朝" pitchFamily="18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13113" y="0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078788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3113" y="8078788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58BCD9E-B820-466A-8FCA-6317FCB015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22" tIns="41011" rIns="82022" bIns="41011" numCol="1" anchor="t" anchorCtr="0" compatLnSpc="1">
            <a:prstTxWarp prst="textNoShape">
              <a:avLst/>
            </a:prstTxWarp>
          </a:bodyPr>
          <a:lstStyle>
            <a:lvl1pPr defTabSz="820738">
              <a:defRPr sz="11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13113" y="0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22" tIns="41011" rIns="82022" bIns="41011" numCol="1" anchor="t" anchorCtr="0" compatLnSpc="1">
            <a:prstTxWarp prst="textNoShape">
              <a:avLst/>
            </a:prstTxWarp>
          </a:bodyPr>
          <a:lstStyle>
            <a:lvl1pPr algn="r" defTabSz="820738">
              <a:defRPr sz="11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8788" y="638175"/>
            <a:ext cx="2390775" cy="3189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84200" y="4040188"/>
            <a:ext cx="467995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22" tIns="41011" rIns="82022" bIns="41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078788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22" tIns="41011" rIns="82022" bIns="41011" numCol="1" anchor="b" anchorCtr="0" compatLnSpc="1">
            <a:prstTxWarp prst="textNoShape">
              <a:avLst/>
            </a:prstTxWarp>
          </a:bodyPr>
          <a:lstStyle>
            <a:lvl1pPr defTabSz="820738">
              <a:defRPr sz="11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13113" y="8078788"/>
            <a:ext cx="25336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22" tIns="41011" rIns="82022" bIns="41011" numCol="1" anchor="b" anchorCtr="0" compatLnSpc="1">
            <a:prstTxWarp prst="textNoShape">
              <a:avLst/>
            </a:prstTxWarp>
          </a:bodyPr>
          <a:lstStyle>
            <a:lvl1pPr algn="r" defTabSz="820738">
              <a:defRPr sz="1100">
                <a:latin typeface="Arial" charset="0"/>
              </a:defRPr>
            </a:lvl1pPr>
          </a:lstStyle>
          <a:p>
            <a:fld id="{90492951-6E8D-4337-9FA9-DBCAE1E8FB6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85750" y="1320800"/>
            <a:ext cx="57150" cy="68072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ja-JP" altLang="ja-JP" sz="24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500" y="1828800"/>
            <a:ext cx="5772150" cy="2743200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5020733"/>
            <a:ext cx="5772150" cy="2743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8331200"/>
            <a:ext cx="1600200" cy="609600"/>
          </a:xfrm>
        </p:spPr>
        <p:txBody>
          <a:bodyPr/>
          <a:lstStyle>
            <a:lvl1pPr>
              <a:defRPr b="1"/>
            </a:lvl1pPr>
          </a:lstStyle>
          <a:p>
            <a:fld id="{EE89F270-F675-41BE-A2E0-82634DDDC5F0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285750" y="406400"/>
            <a:ext cx="6293644" cy="7721600"/>
            <a:chOff x="240" y="192"/>
            <a:chExt cx="5286" cy="3648"/>
          </a:xfrm>
        </p:grpSpPr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1D53-7BA5-46C3-921D-38B48052C7D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711201"/>
            <a:ext cx="1543050" cy="746336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711201"/>
            <a:ext cx="4514850" cy="746336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5C07-02E8-4FE4-8723-29692D880D1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3BAAC-3866-4EF8-B973-C000429E7D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A4904-4B14-456B-9B03-ABF4DFE3BA8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438400"/>
            <a:ext cx="3028950" cy="57361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438400"/>
            <a:ext cx="3028950" cy="57361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3848C-1C18-4513-AD21-D0948C92492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C0AA-B98C-4D1F-BA4C-C2766724BAA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AB17-7B4C-4CDF-AB46-ED74E1E287B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2705E-BD62-46CD-A139-C0C4ADDBD4E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AB17-8AB0-4EE4-BA39-5D5D963F0AF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86A9-92F9-441B-B42F-AB506B844DF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11200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38400"/>
            <a:ext cx="6172200" cy="573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257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charset="0"/>
              </a:defRPr>
            </a:lvl1pPr>
          </a:lstStyle>
          <a:p>
            <a:fld id="{FA4FDDD2-6E2F-441B-9979-1486975BA326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101383" name="Group 7"/>
          <p:cNvGrpSpPr>
            <a:grpSpLocks/>
          </p:cNvGrpSpPr>
          <p:nvPr/>
        </p:nvGrpSpPr>
        <p:grpSpPr bwMode="auto">
          <a:xfrm>
            <a:off x="209550" y="203200"/>
            <a:ext cx="6515100" cy="2133600"/>
            <a:chOff x="176" y="96"/>
            <a:chExt cx="5472" cy="1008"/>
          </a:xfrm>
        </p:grpSpPr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  <p:sp>
          <p:nvSpPr>
            <p:cNvPr id="10138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ja-JP" altLang="ja-JP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1050" dirty="0" smtClean="0"/>
              <a:t>　　　　　　　　　　　　　　　　　　　　　　　　　　　　　　　　　　　　　　　　　</a:t>
            </a:r>
            <a:endParaRPr kumimoji="1" lang="ja-JP" altLang="en-US" sz="105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AAC-3866-4EF8-B973-C000429E7D34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188640" y="971600"/>
            <a:ext cx="2808312" cy="1080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 「経労委報告」を読む！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今日の日本情勢は、「企業の危機」以上に、労働者・国民の文字通り「生存の危機」にさらされている。現在の生活困難と同時に社会の将来展望が見えない「危機」に直面している。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労働総合研究代表理事　小越洋之助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2411760"/>
            <a:ext cx="5472608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報告を貫いている「輸出競争力強化＋海外進出による＝利潤追及至上主義」の頑迷なスタンス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04664" y="2915816"/>
          <a:ext cx="612068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934"/>
                <a:gridCol w="4537746"/>
              </a:tblGrid>
              <a:tr h="248104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「経労委」報告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のいい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分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財界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「詭弁」を打ち破る論点について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5787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①賃金と国際競争力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製造業の国内生産が「存亡の危機に瀕している」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賃金や人件費が国際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競争力の主因である。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人件費は先進国の最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高水準。韓国の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倍。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「国際競争力」論では、非価格競争を意図的に隠している。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①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価格競争－賃金だけではない。燃料、原料、機械・設備などの生産手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 段・輸送費、流通なども競争要因である。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②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非価格競争－製品の品質、デザイン、企画、アフターサービス、販売力、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資金力、技術開発の要因がある。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③「間接賃金」－法定福利費、法定外福利費、退職金、教育訓練費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「為替の変動」については人件費をいかに削減しても「異常円高」に振れれば、企業が大きな損出を被る。なお、日本の輸出先は中国・アジアは全体の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73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％を占め、その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47.9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％が円建て輸出である。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9061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②賃金デフレ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「賃金デフレ」に</a:t>
                      </a:r>
                      <a:r>
                        <a:rPr kumimoji="1" lang="ja-JP" altLang="en-US" sz="1050" dirty="0" err="1" smtClean="0">
                          <a:latin typeface="ＭＳ Ｐ明朝" pitchFamily="18" charset="-128"/>
                          <a:ea typeface="ＭＳ Ｐ明朝" pitchFamily="18" charset="-128"/>
                        </a:rPr>
                        <a:t>起因す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る貧困化、格差に目を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向けていない。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「総人件費の抑制」をグ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ローバルかのもとでさら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に凶暴に化粧直し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、危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ja-JP" altLang="en-US" sz="1050" baseline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機感を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煽っている。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内部留保を削除。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467.3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万円（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1997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年）</a:t>
                      </a:r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→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412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万円（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年）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日本だけが賃金が下がり、「デフレの罠」に陥っている。すなわち、賃金下落→家計収入減→消費支出の不振→企業の値下げ競争→物価下落→企業経営への影響による賃金のさらなる引き下げ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内部留保を「賃金デフレ」から脱却し、内需拡大に還元させるたたかいが要。内部留保は賃金、税・社会保険料などを支払った後の純利益のうち、企業内部に蓄積されたもの。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通常は、設備投資に使用し内需を拡大させる。現実は、海外直接投資やマネーゲームに寄与する金融部門に資金を回している。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060848" y="4427984"/>
          <a:ext cx="3240360" cy="16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</a:tblGrid>
              <a:tr h="216000">
                <a:tc gridSpan="5"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生産労働者の時間当たり労働費用（アメリカを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として）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1996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2005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2008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アメリカ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108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103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86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86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ドイツ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103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128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149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フランス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126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87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109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（ＪＩＬＰＴ「国際比較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2011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」）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76672" y="4572000"/>
            <a:ext cx="1440160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為替レートの変動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・自動車大手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社類計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兆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8271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億円が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円高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に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よる利益の目減り。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・トヨタ－１兆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7200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・日産－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6880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4725144" y="4932040"/>
            <a:ext cx="504056" cy="864096"/>
          </a:xfrm>
          <a:prstGeom prst="round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373216" y="4427984"/>
            <a:ext cx="1080120" cy="792088"/>
          </a:xfrm>
          <a:prstGeom prst="roundRect">
            <a:avLst/>
          </a:prstGeom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①②③の全体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日本は生産性は先進国のトップレベル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140968" y="899592"/>
            <a:ext cx="3600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2800" dirty="0" smtClean="0">
                <a:latin typeface="AR P新藝体U" pitchFamily="50" charset="-128"/>
                <a:ea typeface="AR P新藝体U" pitchFamily="50" charset="-128"/>
              </a:rPr>
              <a:t> </a:t>
            </a:r>
            <a:r>
              <a:rPr lang="en-US" altLang="ja-JP" sz="2800" dirty="0" smtClean="0">
                <a:latin typeface="AR P新藝体U" pitchFamily="50" charset="-128"/>
                <a:ea typeface="AR P新藝体U" pitchFamily="50" charset="-128"/>
              </a:rPr>
              <a:t>Sense </a:t>
            </a:r>
            <a:endParaRPr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149080" y="1763688"/>
            <a:ext cx="22322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200" cap="small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No.40</a:t>
            </a:r>
            <a:r>
              <a:rPr lang="ja-JP" altLang="en-US" sz="1200" cap="small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cap="small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2012.3.4</a:t>
            </a:r>
            <a:endParaRPr lang="en-US" altLang="ja-JP" sz="12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ryo-sato@hyper.ocn.ne.jp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AAC-3866-4EF8-B973-C000429E7D34}" type="slidenum">
              <a:rPr lang="en-US" altLang="ja-JP" smtClean="0"/>
              <a:pPr/>
              <a:t>2</a:t>
            </a:fld>
            <a:endParaRPr lang="en-US" altLang="ja-JP"/>
          </a:p>
        </p:txBody>
      </p:sp>
      <p:graphicFrame>
        <p:nvGraphicFramePr>
          <p:cNvPr id="5" name="グラフ 4"/>
          <p:cNvGraphicFramePr/>
          <p:nvPr/>
        </p:nvGraphicFramePr>
        <p:xfrm>
          <a:off x="116632" y="179512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348880" y="1763688"/>
            <a:ext cx="864096" cy="216024"/>
          </a:xfrm>
          <a:prstGeom prst="rect">
            <a:avLst/>
          </a:prstGeom>
          <a:noFill/>
          <a:ln w="3175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国税庁調査</a:t>
            </a:r>
            <a:endParaRPr kumimoji="1"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32656" y="2483768"/>
          <a:ext cx="6292080" cy="584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635896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「経労委報告」の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いい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分</a:t>
                      </a:r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財界の「詭弁」を打ち破る論点について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③中小企業の衰退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中小企業を憂慮する装い</a:t>
                      </a:r>
                      <a:endParaRPr kumimoji="1" lang="en-US" altLang="ja-JP" sz="800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経済の長期低迷のなか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で中小企業は存立基盤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さえ脅かされる状況。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中小企業（輸出に依存、下請）の衰退の原因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①「超円高」の為替レートで国際市場での競争に対抗できない。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②国内の消費需要不足が重なる。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「超円高」の責任は、①財界大企業、②それをサポートしてきた政府、③その背後にはアメリカがある。中小企業は犠牲者にある。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④最賃抑制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最賃を引き上げ、雇用調整や自主廃業、倒産に追い込まれてからでは取り返しがつかない。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2007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年最賃法改正－「生活保護との整合性」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・日本の最賃制は金額が低い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・地域格差が広がっている。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若者は首都圏に職を求め、地方の過疎化、高齢化に拍車。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⑤ベア論外・定昇見直しの意図」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総人件費の増大をまねく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ベースアップの実施は論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外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。連合の「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１％」は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根拠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が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薄弱。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定期昇給を当然視でき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ない。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デフレで実質賃金は上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昇している。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ベースアップは団体交渉による賃上げ－賃金原資を増やすこと。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定期昇給はすでにある給与表を上がること。退職者と入職者で相殺される。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若い世代を大量採用しない限り、定昇財源がへり、その分賃上げの余地が増える。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日本は実質賃金が低下している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①税・社会保険料の引き上げで可処分所所得が低下している。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②物価下落は生活必需品（食料品、ガソリン、灯油）は上昇している。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⑥賃金格差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賞与・一時金機能の強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ja-JP" altLang="en-US" sz="1050" baseline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化－変動機能と個別化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baseline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「人事・賃金制度（昇給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ルール）の見直し－賃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金の個別化」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「仕事・役割・貢献度型」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とは個々人の業績や能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力によって昇給曲線を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バラバラに分解－ラッパ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型賃金カーブ」とする。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個別化とは一時金や本給をアップダウンさせること。いわゆる「成果主義」の提唱。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成果主義で本給を極端にアップダウンさせれば、ライフサイクルに沿う生計費を確保できない。社会保障としての住宅手当や家族手当が不備なため。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・本給は「ジョブの価格」＝賃金率として変動させない。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・「一時金、賞与」は、本給の低さを補てんする生活級的なものである。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・成果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主義には諸問題が存在する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①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評価者の主観により左右され、選別性・差別性が増す。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②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低い評価による賃下げ－モラールの低下を招く。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③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成果の奪い合いと教え合いの後退。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④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チームワークの衰退による技能の不継承。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⑤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リコールの多発。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⑥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新技術開発研究にもマイナスとなる。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905672" y="971600"/>
            <a:ext cx="2952328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4005064" y="1979712"/>
            <a:ext cx="1656184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797152" y="971600"/>
            <a:ext cx="0" cy="1008112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3573016" y="251520"/>
            <a:ext cx="280831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世界から見ると日本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は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賃金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が下がる国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である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717032" y="2051720"/>
            <a:ext cx="5760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1997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</a:t>
            </a:r>
            <a:endParaRPr kumimoji="1"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37112" y="2051720"/>
            <a:ext cx="5760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2007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</a:t>
            </a:r>
            <a:endParaRPr kumimoji="1"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4005064" y="1187624"/>
            <a:ext cx="792088" cy="7920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4005064" y="1115616"/>
            <a:ext cx="792088" cy="864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4005064" y="1331640"/>
            <a:ext cx="792088" cy="6480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005064" y="1547664"/>
            <a:ext cx="792088" cy="4320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005064" y="1619672"/>
            <a:ext cx="792088" cy="36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005064" y="1835696"/>
            <a:ext cx="792088" cy="144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005064" y="1979712"/>
            <a:ext cx="792088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4941168" y="827584"/>
            <a:ext cx="1224136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イギリス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73.4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941168" y="971600"/>
            <a:ext cx="1152128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カナダ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73.4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941168" y="1187624"/>
            <a:ext cx="1152128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アメリカ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68.4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941168" y="1403648"/>
            <a:ext cx="1224136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フランス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49.5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941168" y="1547664"/>
            <a:ext cx="864096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イタリア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44.8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941168" y="1763688"/>
            <a:ext cx="1296144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ドイツ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16.6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869160" y="2051720"/>
            <a:ext cx="792088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日本－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5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.2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61248" y="2123728"/>
            <a:ext cx="936104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kumimoji="1" lang="ja-JP" altLang="en-US" sz="80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赤旗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2012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.2.4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429000" y="1043608"/>
            <a:ext cx="1080120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雇用者報酬伸び率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373216" y="3779912"/>
            <a:ext cx="1224136" cy="57606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837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円　　東京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705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円　　北海道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645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円　　高知など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260648" y="755576"/>
          <a:ext cx="6408712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636"/>
                <a:gridCol w="4648076"/>
              </a:tblGrid>
              <a:tr h="318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「経労委報告」の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いい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分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財界の「詭弁」を打ち破る論点について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95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⑦非正規労働者の処遇改善を拒否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非正規雇用は「非正規労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働者としての就労を希望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 する労働者が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割を占め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る」とし、自発的選択だと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する。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処遇改善は「雇用の減少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を招き不適当」とする。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有期雇用契約の「一律規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制」には異議がある。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非正規労働者の戦力化</a:t>
                      </a:r>
                    </a:p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非正規労働者は「正規の代替」や「生活自立型」が増えている。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割は、フルタイム型である。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正規への転換は難しい。－「均等対等」原則が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ないから。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結婚できない非正規労働者（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34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歳男性、内閣府「こども子育て白書」）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配偶者あり　正社員－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59.6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％が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　　　　　　　非正規－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30.2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％が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　　　　　　　周辺フリーター－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16.8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％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3853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〔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⑧内需主導型の産業構造への転換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国際競争力をコスト削減と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生産性上昇で高める。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●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「超円高」のもとで新たな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需要をアジアなどに求め、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  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多国籍企業化を強化する。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輸出産業が競争力を強化しても、国内産業は潤わない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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上位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％の企業が輸出総額の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62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％を占め、上位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5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％の企業では輸出総額の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85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％を、上位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％では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92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％を占める。輸出の成果は国内に還元されない。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財界は、法人税率の引き下げを求め、他方で日本からの脱出を図っている。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現状を放置すれば、①大企業のリストラ野放し、②労働者の権利が無視され、③中小企業が衰退し、④産業の空洞化が進むことになる。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84393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労働組合の今日的役割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１．賃金抑制のイデオロギー攻撃を打破する。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２．賃金の引き上げ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３．最低賃金制度の抜本改善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４．「公正な働くルール」の実現。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全労連方針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賃上げ－時給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円以上、月額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10,000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円以上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最低水準－時給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1,000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円、日額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7,000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円、月額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160,000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労働総研の試算－サービス残業の根絶－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・年間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196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時間は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人あたり年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441,000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円</a:t>
                      </a:r>
                      <a:endParaRPr kumimoji="1" lang="en-US" altLang="ja-JP" sz="105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・</a:t>
                      </a:r>
                      <a:r>
                        <a:rPr kumimoji="1" lang="en-US" altLang="ja-JP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310.9</a:t>
                      </a:r>
                      <a:r>
                        <a:rPr kumimoji="1" lang="ja-JP" altLang="en-US" sz="105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万人の雇用創出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AAC-3866-4EF8-B973-C000429E7D34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2060848" y="1115616"/>
            <a:ext cx="273630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現状認識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雇用労働者の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38.7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2010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年度、厚労省）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年収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万円以下は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1045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万人（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01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年国税庁）</a:t>
            </a:r>
            <a:endParaRPr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" name="線吹き出し 1 (枠付き) 7"/>
          <p:cNvSpPr/>
          <p:nvPr/>
        </p:nvSpPr>
        <p:spPr>
          <a:xfrm>
            <a:off x="5157192" y="1187624"/>
            <a:ext cx="1368152" cy="504056"/>
          </a:xfrm>
          <a:prstGeom prst="borderCallout1">
            <a:avLst>
              <a:gd name="adj1" fmla="val 26309"/>
              <a:gd name="adj2" fmla="val 2806"/>
              <a:gd name="adj3" fmla="val 118169"/>
              <a:gd name="adj4" fmla="val -16055"/>
            </a:avLst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労働者派遣法の抜本改正。「使い捨て」を止めさせる。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188640" y="7164288"/>
            <a:ext cx="3240360" cy="1224136"/>
          </a:xfrm>
          <a:prstGeom prst="foldedCorner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二木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：あまり法人税をとれば外国に逃げるというには、われわ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れの感覚としてはよくわかるんですが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‥</a:t>
            </a:r>
            <a:r>
              <a:rPr lang="ja-JP" altLang="en-US" sz="1050" dirty="0" err="1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志位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：経産省が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社の投資を行う場合のポイントを調査した。ダントツは「需要のあるところに投資する」が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数パーセント。税は下の方で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％くらいしかない。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企業は需要を求めて海外に出て行く。日本が空洞化するのは、需要が不足しているからなんです。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3501008" y="7164288"/>
            <a:ext cx="3168352" cy="1224136"/>
          </a:xfrm>
          <a:prstGeom prst="foldedCorner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二木：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国民からすると借金は最終的にどうするんだろうかという（思考）回路がある。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志位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：税収の空洞化が財政危機の最大の要因となっている。税収が伸びない、対ＧＤＰ比の借金の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重の問題がある。日本経済を家計・内需主導で健全な成長の軌道に乗せる。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％強の成長は可能。税収を増やし、対ＧＤＰ比で長期債務を減少に向かわせる。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4744" y="8388424"/>
            <a:ext cx="35283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27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日　ＢＳ１１　「インサイドアウト」の発言から）</a:t>
            </a:r>
            <a:endParaRPr kumimoji="1" lang="ja-JP" altLang="en-US" sz="8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2960</TotalTime>
  <Words>1432</Words>
  <Application>Microsoft Office PowerPoint</Application>
  <PresentationFormat>画面に合わせる (4:3)</PresentationFormat>
  <Paragraphs>226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Quadrant</vt:lpstr>
      <vt:lpstr>　　　　　　　　　　　　　　　　　　　　　　　　　　　　　　　　　　　　　　　　　</vt:lpstr>
      <vt:lpstr>スライド 2</vt:lpstr>
      <vt:lpstr>スライド 3</vt:lpstr>
    </vt:vector>
  </TitlesOfParts>
  <Company>建交労本部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佐藤陵一</dc:creator>
  <cp:lastModifiedBy>佐藤陵一</cp:lastModifiedBy>
  <cp:revision>53</cp:revision>
  <dcterms:created xsi:type="dcterms:W3CDTF">2007-06-26T11:21:28Z</dcterms:created>
  <dcterms:modified xsi:type="dcterms:W3CDTF">2012-03-05T00:15:04Z</dcterms:modified>
</cp:coreProperties>
</file>