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handoutMasterIdLst>
    <p:handoutMasterId r:id="rId4"/>
  </p:handoutMasterIdLst>
  <p:sldIdLst>
    <p:sldId id="260" r:id="rId2"/>
    <p:sldId id="261" r:id="rId3"/>
  </p:sldIdLst>
  <p:sldSz cx="6858000" cy="9144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237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055" cy="497470"/>
          </a:xfrm>
          <a:prstGeom prst="rect">
            <a:avLst/>
          </a:prstGeom>
          <a:noFill/>
          <a:ln w="9525">
            <a:noFill/>
            <a:miter lim="800000"/>
            <a:headEnd/>
            <a:tailEnd/>
          </a:ln>
          <a:effectLst/>
        </p:spPr>
        <p:txBody>
          <a:bodyPr vert="horz" wrap="square" lIns="107040" tIns="53520" rIns="107040" bIns="53520" numCol="1" anchor="t" anchorCtr="0" compatLnSpc="1">
            <a:prstTxWarp prst="textNoShape">
              <a:avLst/>
            </a:prstTxWarp>
          </a:bodyPr>
          <a:lstStyle>
            <a:lvl1pPr>
              <a:defRPr sz="1400"/>
            </a:lvl1pPr>
          </a:lstStyle>
          <a:p>
            <a:endParaRPr lang="en-US" altLang="ja-JP"/>
          </a:p>
        </p:txBody>
      </p:sp>
      <p:sp>
        <p:nvSpPr>
          <p:cNvPr id="14339" name="Rectangle 3"/>
          <p:cNvSpPr>
            <a:spLocks noGrp="1" noChangeArrowheads="1"/>
          </p:cNvSpPr>
          <p:nvPr>
            <p:ph type="dt" sz="quarter" idx="1"/>
          </p:nvPr>
        </p:nvSpPr>
        <p:spPr bwMode="auto">
          <a:xfrm>
            <a:off x="3885084" y="0"/>
            <a:ext cx="2971055" cy="497470"/>
          </a:xfrm>
          <a:prstGeom prst="rect">
            <a:avLst/>
          </a:prstGeom>
          <a:noFill/>
          <a:ln w="9525">
            <a:noFill/>
            <a:miter lim="800000"/>
            <a:headEnd/>
            <a:tailEnd/>
          </a:ln>
          <a:effectLst/>
        </p:spPr>
        <p:txBody>
          <a:bodyPr vert="horz" wrap="square" lIns="107040" tIns="53520" rIns="107040" bIns="53520" numCol="1" anchor="t" anchorCtr="0" compatLnSpc="1">
            <a:prstTxWarp prst="textNoShape">
              <a:avLst/>
            </a:prstTxWarp>
          </a:bodyPr>
          <a:lstStyle>
            <a:lvl1pPr algn="r">
              <a:defRPr sz="1400"/>
            </a:lvl1pPr>
          </a:lstStyle>
          <a:p>
            <a:endParaRPr lang="en-US" altLang="ja-JP"/>
          </a:p>
        </p:txBody>
      </p:sp>
      <p:sp>
        <p:nvSpPr>
          <p:cNvPr id="14340" name="Rectangle 4"/>
          <p:cNvSpPr>
            <a:spLocks noGrp="1" noChangeArrowheads="1"/>
          </p:cNvSpPr>
          <p:nvPr>
            <p:ph type="ftr" sz="quarter" idx="2"/>
          </p:nvPr>
        </p:nvSpPr>
        <p:spPr bwMode="auto">
          <a:xfrm>
            <a:off x="0" y="9446362"/>
            <a:ext cx="2971055" cy="497470"/>
          </a:xfrm>
          <a:prstGeom prst="rect">
            <a:avLst/>
          </a:prstGeom>
          <a:noFill/>
          <a:ln w="9525">
            <a:noFill/>
            <a:miter lim="800000"/>
            <a:headEnd/>
            <a:tailEnd/>
          </a:ln>
          <a:effectLst/>
        </p:spPr>
        <p:txBody>
          <a:bodyPr vert="horz" wrap="square" lIns="107040" tIns="53520" rIns="107040" bIns="53520" numCol="1" anchor="b" anchorCtr="0" compatLnSpc="1">
            <a:prstTxWarp prst="textNoShape">
              <a:avLst/>
            </a:prstTxWarp>
          </a:bodyPr>
          <a:lstStyle>
            <a:lvl1pPr>
              <a:defRPr sz="1400"/>
            </a:lvl1pPr>
          </a:lstStyle>
          <a:p>
            <a:endParaRPr lang="en-US" altLang="ja-JP"/>
          </a:p>
        </p:txBody>
      </p:sp>
      <p:sp>
        <p:nvSpPr>
          <p:cNvPr id="14341" name="Rectangle 5"/>
          <p:cNvSpPr>
            <a:spLocks noGrp="1" noChangeArrowheads="1"/>
          </p:cNvSpPr>
          <p:nvPr>
            <p:ph type="sldNum" sz="quarter" idx="3"/>
          </p:nvPr>
        </p:nvSpPr>
        <p:spPr bwMode="auto">
          <a:xfrm>
            <a:off x="3885084" y="9446362"/>
            <a:ext cx="2971055" cy="497470"/>
          </a:xfrm>
          <a:prstGeom prst="rect">
            <a:avLst/>
          </a:prstGeom>
          <a:noFill/>
          <a:ln w="9525">
            <a:noFill/>
            <a:miter lim="800000"/>
            <a:headEnd/>
            <a:tailEnd/>
          </a:ln>
          <a:effectLst/>
        </p:spPr>
        <p:txBody>
          <a:bodyPr vert="horz" wrap="square" lIns="107040" tIns="53520" rIns="107040" bIns="53520" numCol="1" anchor="b" anchorCtr="0" compatLnSpc="1">
            <a:prstTxWarp prst="textNoShape">
              <a:avLst/>
            </a:prstTxWarp>
          </a:bodyPr>
          <a:lstStyle>
            <a:lvl1pPr algn="r">
              <a:defRPr sz="1400"/>
            </a:lvl1pPr>
          </a:lstStyle>
          <a:p>
            <a:fld id="{83A41409-07F6-4DC5-847D-475A1EE7D68E}"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1236133"/>
            <a:ext cx="6743700" cy="5994400"/>
            <a:chOff x="0" y="584"/>
            <a:chExt cx="5664" cy="2832"/>
          </a:xfrm>
        </p:grpSpPr>
        <p:sp>
          <p:nvSpPr>
            <p:cNvPr id="1331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kumimoji="0" lang="ja-JP" altLang="ja-JP" sz="2400">
                <a:latin typeface="Times New Roman" pitchFamily="18" charset="0"/>
              </a:endParaRPr>
            </a:p>
          </p:txBody>
        </p:sp>
        <p:sp>
          <p:nvSpPr>
            <p:cNvPr id="1331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kumimoji="0" lang="ja-JP" altLang="ja-JP" sz="2400">
                <a:latin typeface="Times New Roman" pitchFamily="18" charset="0"/>
              </a:endParaRPr>
            </a:p>
          </p:txBody>
        </p:sp>
        <p:sp>
          <p:nvSpPr>
            <p:cNvPr id="1331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331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ja-JP" altLang="en-US"/>
            </a:p>
          </p:txBody>
        </p:sp>
      </p:grpSp>
      <p:sp>
        <p:nvSpPr>
          <p:cNvPr id="13319" name="Rectangle 7"/>
          <p:cNvSpPr>
            <a:spLocks noGrp="1" noChangeArrowheads="1"/>
          </p:cNvSpPr>
          <p:nvPr>
            <p:ph type="ctrTitle"/>
          </p:nvPr>
        </p:nvSpPr>
        <p:spPr>
          <a:xfrm>
            <a:off x="171450" y="1902887"/>
            <a:ext cx="6057900" cy="2146300"/>
          </a:xfrm>
        </p:spPr>
        <p:txBody>
          <a:bodyPr/>
          <a:lstStyle>
            <a:lvl1pPr>
              <a:defRPr sz="4600"/>
            </a:lvl1pPr>
          </a:lstStyle>
          <a:p>
            <a:r>
              <a:rPr lang="ja-JP" altLang="en-US"/>
              <a:t>マスタ タイトルの書式設定</a:t>
            </a:r>
          </a:p>
        </p:txBody>
      </p:sp>
      <p:sp>
        <p:nvSpPr>
          <p:cNvPr id="13320" name="Rectangle 8"/>
          <p:cNvSpPr>
            <a:spLocks noGrp="1" noChangeArrowheads="1"/>
          </p:cNvSpPr>
          <p:nvPr>
            <p:ph type="subTitle" idx="1"/>
          </p:nvPr>
        </p:nvSpPr>
        <p:spPr>
          <a:xfrm>
            <a:off x="800100" y="4588933"/>
            <a:ext cx="4972050" cy="2235200"/>
          </a:xfrm>
        </p:spPr>
        <p:txBody>
          <a:bodyPr/>
          <a:lstStyle>
            <a:lvl1pPr marL="0" indent="0">
              <a:buFont typeface="Wingdings" pitchFamily="2" charset="2"/>
              <a:buNone/>
              <a:defRPr/>
            </a:lvl1pPr>
          </a:lstStyle>
          <a:p>
            <a:r>
              <a:rPr lang="ja-JP" altLang="en-US"/>
              <a:t>マスタ サブタイトルの書式設定</a:t>
            </a:r>
          </a:p>
        </p:txBody>
      </p:sp>
      <p:sp>
        <p:nvSpPr>
          <p:cNvPr id="13321" name="Rectangle 9"/>
          <p:cNvSpPr>
            <a:spLocks noGrp="1" noChangeArrowheads="1"/>
          </p:cNvSpPr>
          <p:nvPr>
            <p:ph type="dt" sz="half" idx="2"/>
          </p:nvPr>
        </p:nvSpPr>
        <p:spPr>
          <a:xfrm>
            <a:off x="342900" y="8331201"/>
            <a:ext cx="1600200" cy="628651"/>
          </a:xfrm>
        </p:spPr>
        <p:txBody>
          <a:bodyPr/>
          <a:lstStyle>
            <a:lvl1pPr>
              <a:defRPr/>
            </a:lvl1pPr>
          </a:lstStyle>
          <a:p>
            <a:endParaRPr lang="en-US" altLang="ja-JP"/>
          </a:p>
        </p:txBody>
      </p:sp>
      <p:sp>
        <p:nvSpPr>
          <p:cNvPr id="13322" name="Rectangle 10"/>
          <p:cNvSpPr>
            <a:spLocks noGrp="1" noChangeArrowheads="1"/>
          </p:cNvSpPr>
          <p:nvPr>
            <p:ph type="ftr" sz="quarter" idx="3"/>
          </p:nvPr>
        </p:nvSpPr>
        <p:spPr>
          <a:xfrm>
            <a:off x="2343150" y="8337551"/>
            <a:ext cx="2171700" cy="609600"/>
          </a:xfrm>
        </p:spPr>
        <p:txBody>
          <a:bodyPr/>
          <a:lstStyle>
            <a:lvl1pPr>
              <a:defRPr/>
            </a:lvl1pPr>
          </a:lstStyle>
          <a:p>
            <a:endParaRPr lang="en-US" altLang="ja-JP"/>
          </a:p>
        </p:txBody>
      </p:sp>
      <p:sp>
        <p:nvSpPr>
          <p:cNvPr id="13323" name="Rectangle 11"/>
          <p:cNvSpPr>
            <a:spLocks noGrp="1" noChangeArrowheads="1"/>
          </p:cNvSpPr>
          <p:nvPr>
            <p:ph type="sldNum" sz="quarter" idx="4"/>
          </p:nvPr>
        </p:nvSpPr>
        <p:spPr>
          <a:xfrm>
            <a:off x="4914900" y="8331201"/>
            <a:ext cx="1600200" cy="628651"/>
          </a:xfrm>
        </p:spPr>
        <p:txBody>
          <a:bodyPr/>
          <a:lstStyle>
            <a:lvl1pPr>
              <a:defRPr/>
            </a:lvl1pPr>
          </a:lstStyle>
          <a:p>
            <a:fld id="{644373CC-314F-4FBA-B5D9-2257B8E9FEEE}"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37BF159-46A4-4D5A-926A-35686100CE8E}"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37510" y="304800"/>
            <a:ext cx="1563290" cy="77216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46449" y="304800"/>
            <a:ext cx="4576763" cy="77216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E49E7F8-AF17-4F46-AF9B-AAD2171373BE}"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CCF4A74F-A6FD-4A0C-91CF-22A4E2439DFF}"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21"/>
            <a:ext cx="5829300" cy="20002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BB2E228-5968-4C99-B33C-A349AE9D06FD}"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2133600"/>
            <a:ext cx="2914650" cy="589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133600"/>
            <a:ext cx="2914650" cy="589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0D5D89A5-448C-4FC2-8CEB-697AF9B6D18F}"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D0DFDEB4-B2CD-482A-94C5-7D8F1BFE037E}"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C179D2E6-2606-46E3-B41B-9C89BED0215B}"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16D0BDB9-1A1C-4F2B-8267-B1670240BF91}"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43B0E448-4811-43B9-8956-25C2D1950819}"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20F83E3-5AB8-4A57-83E3-F615EDA7A1FD}"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203200"/>
            <a:ext cx="6515100" cy="8128000"/>
            <a:chOff x="0" y="96"/>
            <a:chExt cx="5472" cy="3840"/>
          </a:xfrm>
        </p:grpSpPr>
        <p:sp>
          <p:nvSpPr>
            <p:cNvPr id="12291"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kumimoji="0" lang="ja-JP" altLang="ja-JP" sz="2400">
                <a:latin typeface="Times New Roman" pitchFamily="18" charset="0"/>
              </a:endParaRPr>
            </a:p>
          </p:txBody>
        </p:sp>
        <p:sp>
          <p:nvSpPr>
            <p:cNvPr id="12292"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kumimoji="0" lang="ja-JP" altLang="ja-JP" sz="2400">
                <a:latin typeface="Times New Roman" pitchFamily="18" charset="0"/>
              </a:endParaRPr>
            </a:p>
          </p:txBody>
        </p:sp>
        <p:sp>
          <p:nvSpPr>
            <p:cNvPr id="12293"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ja-JP" altLang="en-US"/>
            </a:p>
          </p:txBody>
        </p:sp>
      </p:grpSp>
      <p:sp>
        <p:nvSpPr>
          <p:cNvPr id="12294" name="Rectangle 6"/>
          <p:cNvSpPr>
            <a:spLocks noGrp="1" noChangeArrowheads="1"/>
          </p:cNvSpPr>
          <p:nvPr>
            <p:ph type="title"/>
          </p:nvPr>
        </p:nvSpPr>
        <p:spPr bwMode="auto">
          <a:xfrm>
            <a:off x="146450" y="304800"/>
            <a:ext cx="6011465"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2295" name="Rectangle 7"/>
          <p:cNvSpPr>
            <a:spLocks noGrp="1" noChangeArrowheads="1"/>
          </p:cNvSpPr>
          <p:nvPr>
            <p:ph type="body" idx="1"/>
          </p:nvPr>
        </p:nvSpPr>
        <p:spPr bwMode="auto">
          <a:xfrm>
            <a:off x="457200" y="2133600"/>
            <a:ext cx="5943600" cy="589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296" name="Rectangle 8"/>
          <p:cNvSpPr>
            <a:spLocks noGrp="1" noChangeArrowheads="1"/>
          </p:cNvSpPr>
          <p:nvPr>
            <p:ph type="dt" sz="half" idx="2"/>
          </p:nvPr>
        </p:nvSpPr>
        <p:spPr bwMode="auto">
          <a:xfrm>
            <a:off x="342900" y="8331200"/>
            <a:ext cx="16002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en-US" altLang="ja-JP"/>
          </a:p>
        </p:txBody>
      </p:sp>
      <p:sp>
        <p:nvSpPr>
          <p:cNvPr id="12297" name="Rectangle 9"/>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lvl1pPr>
          </a:lstStyle>
          <a:p>
            <a:endParaRPr lang="en-US" altLang="ja-JP"/>
          </a:p>
        </p:txBody>
      </p:sp>
      <p:sp>
        <p:nvSpPr>
          <p:cNvPr id="12298" name="Rectangle 10"/>
          <p:cNvSpPr>
            <a:spLocks noGrp="1" noChangeArrowheads="1"/>
          </p:cNvSpPr>
          <p:nvPr>
            <p:ph type="sldNum" sz="quarter" idx="4"/>
          </p:nvPr>
        </p:nvSpPr>
        <p:spPr bwMode="auto">
          <a:xfrm>
            <a:off x="4914900" y="8331200"/>
            <a:ext cx="1600200" cy="609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defRPr>
            </a:lvl1pPr>
          </a:lstStyle>
          <a:p>
            <a:fld id="{9898DEBD-6F88-4EDD-A422-4FD9540E8963}"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l" rtl="0" fontAlgn="base">
        <a:spcBef>
          <a:spcPct val="0"/>
        </a:spcBef>
        <a:spcAft>
          <a:spcPct val="0"/>
        </a:spcAft>
        <a:defRPr kumimoji="1" sz="4200">
          <a:solidFill>
            <a:schemeClr val="tx2"/>
          </a:solidFill>
          <a:latin typeface="+mj-lt"/>
          <a:ea typeface="+mj-ea"/>
          <a:cs typeface="+mj-cs"/>
        </a:defRPr>
      </a:lvl1pPr>
      <a:lvl2pPr algn="l" rtl="0" fontAlgn="base">
        <a:spcBef>
          <a:spcPct val="0"/>
        </a:spcBef>
        <a:spcAft>
          <a:spcPct val="0"/>
        </a:spcAft>
        <a:defRPr kumimoji="1" sz="4200">
          <a:solidFill>
            <a:schemeClr val="tx2"/>
          </a:solidFill>
          <a:latin typeface="Arial" charset="0"/>
          <a:ea typeface="ＭＳ Ｐゴシック" pitchFamily="50" charset="-128"/>
        </a:defRPr>
      </a:lvl2pPr>
      <a:lvl3pPr algn="l" rtl="0" fontAlgn="base">
        <a:spcBef>
          <a:spcPct val="0"/>
        </a:spcBef>
        <a:spcAft>
          <a:spcPct val="0"/>
        </a:spcAft>
        <a:defRPr kumimoji="1" sz="4200">
          <a:solidFill>
            <a:schemeClr val="tx2"/>
          </a:solidFill>
          <a:latin typeface="Arial" charset="0"/>
          <a:ea typeface="ＭＳ Ｐゴシック" pitchFamily="50" charset="-128"/>
        </a:defRPr>
      </a:lvl3pPr>
      <a:lvl4pPr algn="l" rtl="0" fontAlgn="base">
        <a:spcBef>
          <a:spcPct val="0"/>
        </a:spcBef>
        <a:spcAft>
          <a:spcPct val="0"/>
        </a:spcAft>
        <a:defRPr kumimoji="1" sz="4200">
          <a:solidFill>
            <a:schemeClr val="tx2"/>
          </a:solidFill>
          <a:latin typeface="Arial" charset="0"/>
          <a:ea typeface="ＭＳ Ｐゴシック" pitchFamily="50" charset="-128"/>
        </a:defRPr>
      </a:lvl4pPr>
      <a:lvl5pPr algn="l" rtl="0" fontAlgn="base">
        <a:spcBef>
          <a:spcPct val="0"/>
        </a:spcBef>
        <a:spcAft>
          <a:spcPct val="0"/>
        </a:spcAft>
        <a:defRPr kumimoji="1" sz="4200">
          <a:solidFill>
            <a:schemeClr val="tx2"/>
          </a:solidFill>
          <a:latin typeface="Arial" charset="0"/>
          <a:ea typeface="ＭＳ Ｐゴシック" pitchFamily="50" charset="-128"/>
        </a:defRPr>
      </a:lvl5pPr>
      <a:lvl6pPr marL="457200" algn="l" rtl="0" fontAlgn="base">
        <a:spcBef>
          <a:spcPct val="0"/>
        </a:spcBef>
        <a:spcAft>
          <a:spcPct val="0"/>
        </a:spcAft>
        <a:defRPr kumimoji="1" sz="4200">
          <a:solidFill>
            <a:schemeClr val="tx2"/>
          </a:solidFill>
          <a:latin typeface="Arial" charset="0"/>
          <a:ea typeface="ＭＳ Ｐゴシック" pitchFamily="50" charset="-128"/>
        </a:defRPr>
      </a:lvl6pPr>
      <a:lvl7pPr marL="914400" algn="l" rtl="0" fontAlgn="base">
        <a:spcBef>
          <a:spcPct val="0"/>
        </a:spcBef>
        <a:spcAft>
          <a:spcPct val="0"/>
        </a:spcAft>
        <a:defRPr kumimoji="1" sz="4200">
          <a:solidFill>
            <a:schemeClr val="tx2"/>
          </a:solidFill>
          <a:latin typeface="Arial" charset="0"/>
          <a:ea typeface="ＭＳ Ｐゴシック" pitchFamily="50" charset="-128"/>
        </a:defRPr>
      </a:lvl7pPr>
      <a:lvl8pPr marL="1371600" algn="l" rtl="0" fontAlgn="base">
        <a:spcBef>
          <a:spcPct val="0"/>
        </a:spcBef>
        <a:spcAft>
          <a:spcPct val="0"/>
        </a:spcAft>
        <a:defRPr kumimoji="1" sz="4200">
          <a:solidFill>
            <a:schemeClr val="tx2"/>
          </a:solidFill>
          <a:latin typeface="Arial" charset="0"/>
          <a:ea typeface="ＭＳ Ｐゴシック" pitchFamily="50" charset="-128"/>
        </a:defRPr>
      </a:lvl8pPr>
      <a:lvl9pPr marL="1828800" algn="l" rtl="0" fontAlgn="base">
        <a:spcBef>
          <a:spcPct val="0"/>
        </a:spcBef>
        <a:spcAft>
          <a:spcPct val="0"/>
        </a:spcAft>
        <a:defRPr kumimoji="1" sz="42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kumimoji="1"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kumimoji="1" sz="2800">
          <a:solidFill>
            <a:schemeClr val="tx1"/>
          </a:solidFill>
          <a:latin typeface="+mn-lt"/>
          <a:ea typeface="+mn-ea"/>
        </a:defRPr>
      </a:lvl2pPr>
      <a:lvl3pPr marL="1143000" indent="-228600" algn="l" rtl="0" fontAlgn="base">
        <a:spcBef>
          <a:spcPct val="20000"/>
        </a:spcBef>
        <a:spcAft>
          <a:spcPct val="0"/>
        </a:spcAft>
        <a:buClr>
          <a:schemeClr val="bg2"/>
        </a:buClr>
        <a:buSzPct val="65000"/>
        <a:buFont typeface="Wingdings" pitchFamily="2" charset="2"/>
        <a:buChar char="l"/>
        <a:defRPr kumimoji="1" sz="2400">
          <a:solidFill>
            <a:schemeClr val="tx1"/>
          </a:solidFill>
          <a:latin typeface="+mn-lt"/>
          <a:ea typeface="+mn-ea"/>
        </a:defRPr>
      </a:lvl3pPr>
      <a:lvl4pPr marL="1600200" indent="-228600" algn="l" rtl="0" fontAlgn="base">
        <a:spcBef>
          <a:spcPct val="20000"/>
        </a:spcBef>
        <a:spcAft>
          <a:spcPct val="0"/>
        </a:spcAft>
        <a:buClr>
          <a:schemeClr val="hlink"/>
        </a:buClr>
        <a:buSzPct val="60000"/>
        <a:buFont typeface="Wingdings" pitchFamily="2" charset="2"/>
        <a:buChar char="l"/>
        <a:defRPr kumimoji="1" sz="2000">
          <a:solidFill>
            <a:schemeClr val="tx1"/>
          </a:solidFill>
          <a:latin typeface="+mn-lt"/>
          <a:ea typeface="+mn-ea"/>
        </a:defRPr>
      </a:lvl4pPr>
      <a:lvl5pPr marL="20574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4665" y="323528"/>
            <a:ext cx="5616623" cy="1224136"/>
          </a:xfrm>
          <a:solidFill>
            <a:srgbClr val="FFFF00"/>
          </a:solidFill>
        </p:spPr>
        <p:txBody>
          <a:bodyPr/>
          <a:lstStyle/>
          <a:p>
            <a:pPr>
              <a:buNone/>
            </a:pPr>
            <a:r>
              <a:rPr lang="en-US" altLang="ja-JP" sz="1400" dirty="0" smtClean="0">
                <a:solidFill>
                  <a:schemeClr val="tx1"/>
                </a:solidFill>
                <a:latin typeface="+mj-ea"/>
              </a:rPr>
              <a:t/>
            </a:r>
            <a:br>
              <a:rPr lang="en-US" altLang="ja-JP" sz="1400" dirty="0" smtClean="0">
                <a:solidFill>
                  <a:schemeClr val="tx1"/>
                </a:solidFill>
                <a:latin typeface="+mj-ea"/>
              </a:rPr>
            </a:br>
            <a:r>
              <a:rPr lang="ja-JP" altLang="ja-JP" sz="1400" dirty="0" smtClean="0">
                <a:solidFill>
                  <a:schemeClr val="tx1"/>
                </a:solidFill>
                <a:latin typeface="+mj-ea"/>
              </a:rPr>
              <a:t>公契約条例は“賃金の安さ</a:t>
            </a:r>
            <a:r>
              <a:rPr lang="en-US" altLang="ja-JP" sz="1400" dirty="0" smtClean="0">
                <a:solidFill>
                  <a:schemeClr val="tx1"/>
                </a:solidFill>
                <a:latin typeface="+mj-ea"/>
              </a:rPr>
              <a:t>”</a:t>
            </a:r>
            <a:r>
              <a:rPr lang="ja-JP" altLang="ja-JP" sz="1400" dirty="0" smtClean="0">
                <a:solidFill>
                  <a:schemeClr val="tx1"/>
                </a:solidFill>
                <a:latin typeface="+mj-ea"/>
              </a:rPr>
              <a:t>を競争条件にしない地域経済をめざすもの</a:t>
            </a:r>
            <a:r>
              <a:rPr lang="ja-JP" altLang="ja-JP" sz="1050" dirty="0" smtClean="0">
                <a:solidFill>
                  <a:schemeClr val="tx1"/>
                </a:solidFill>
                <a:latin typeface="+mj-ea"/>
              </a:rPr>
              <a:t/>
            </a:r>
            <a:br>
              <a:rPr lang="ja-JP" altLang="ja-JP" sz="1050" dirty="0" smtClean="0">
                <a:solidFill>
                  <a:schemeClr val="tx1"/>
                </a:solidFill>
                <a:latin typeface="+mj-ea"/>
              </a:rPr>
            </a:br>
            <a:r>
              <a:rPr lang="en-US" altLang="ja-JP" sz="1050" dirty="0" smtClean="0">
                <a:solidFill>
                  <a:schemeClr val="tx1"/>
                </a:solidFill>
                <a:latin typeface="+mj-ea"/>
              </a:rPr>
              <a:t>           </a:t>
            </a:r>
            <a:r>
              <a:rPr lang="ja-JP" altLang="ja-JP" sz="1050" dirty="0" smtClean="0">
                <a:solidFill>
                  <a:schemeClr val="tx1"/>
                </a:solidFill>
                <a:latin typeface="+mj-ea"/>
              </a:rPr>
              <a:t>－商工会議所は全国の「範」となり、条例制定を促進すべきです－</a:t>
            </a:r>
            <a:r>
              <a:rPr lang="en-US" altLang="ja-JP" sz="1050" dirty="0" smtClean="0">
                <a:solidFill>
                  <a:schemeClr val="tx1"/>
                </a:solidFill>
                <a:latin typeface="+mj-ea"/>
              </a:rPr>
              <a:t/>
            </a:r>
            <a:br>
              <a:rPr lang="en-US" altLang="ja-JP" sz="1050" dirty="0" smtClean="0">
                <a:solidFill>
                  <a:schemeClr val="tx1"/>
                </a:solidFill>
                <a:latin typeface="+mj-ea"/>
              </a:rPr>
            </a:br>
            <a:r>
              <a:rPr lang="en-US" altLang="ja-JP" sz="1050" dirty="0" smtClean="0"/>
              <a:t/>
            </a:r>
            <a:br>
              <a:rPr lang="en-US" altLang="ja-JP" sz="1050" dirty="0" smtClean="0"/>
            </a:br>
            <a:r>
              <a:rPr lang="ja-JP" altLang="en-US" sz="1050" dirty="0" smtClean="0"/>
              <a:t>　　　　　　　　　　　　　　　　　　　　　　　　　　　　　　　　　　　　　　　　　　　　　　　　　　　　　</a:t>
            </a:r>
            <a:r>
              <a:rPr lang="en-US" altLang="ja-JP" sz="1050" dirty="0" smtClean="0">
                <a:solidFill>
                  <a:schemeClr val="tx1"/>
                </a:solidFill>
                <a:latin typeface="ＭＳ Ｐ明朝" pitchFamily="18" charset="-128"/>
                <a:ea typeface="ＭＳ Ｐ明朝" pitchFamily="18" charset="-128"/>
              </a:rPr>
              <a:t>2012.2.10</a:t>
            </a:r>
            <a:r>
              <a:rPr lang="ja-JP" altLang="ja-JP" sz="1050" dirty="0" smtClean="0">
                <a:solidFill>
                  <a:schemeClr val="tx1"/>
                </a:solidFill>
                <a:latin typeface="ＭＳ Ｐ明朝" pitchFamily="18" charset="-128"/>
                <a:ea typeface="ＭＳ Ｐ明朝" pitchFamily="18" charset="-128"/>
              </a:rPr>
              <a:t/>
            </a:r>
            <a:br>
              <a:rPr lang="ja-JP" altLang="ja-JP" sz="1050" dirty="0" smtClean="0">
                <a:solidFill>
                  <a:schemeClr val="tx1"/>
                </a:solidFill>
                <a:latin typeface="ＭＳ Ｐ明朝" pitchFamily="18" charset="-128"/>
                <a:ea typeface="ＭＳ Ｐ明朝" pitchFamily="18" charset="-128"/>
              </a:rPr>
            </a:br>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ＮＰＯ建設政策研究所</a:t>
            </a:r>
            <a:br>
              <a:rPr lang="ja-JP" altLang="ja-JP" sz="1050" dirty="0" smtClean="0">
                <a:solidFill>
                  <a:schemeClr val="tx1"/>
                </a:solidFill>
                <a:latin typeface="ＭＳ Ｐ明朝" pitchFamily="18" charset="-128"/>
                <a:ea typeface="ＭＳ Ｐ明朝" pitchFamily="18" charset="-128"/>
              </a:rPr>
            </a:br>
            <a:r>
              <a:rPr lang="ja-JP" altLang="ja-JP" sz="1050" dirty="0" smtClean="0">
                <a:solidFill>
                  <a:schemeClr val="tx1"/>
                </a:solidFill>
                <a:latin typeface="ＭＳ Ｐ明朝" pitchFamily="18" charset="-128"/>
                <a:ea typeface="ＭＳ Ｐ明朝" pitchFamily="18" charset="-128"/>
              </a:rPr>
              <a:t>　</a:t>
            </a:r>
            <a:r>
              <a:rPr lang="ja-JP" altLang="en-US" sz="1050" dirty="0" smtClean="0">
                <a:solidFill>
                  <a:schemeClr val="tx1"/>
                </a:solidFill>
                <a:latin typeface="ＭＳ Ｐ明朝" pitchFamily="18" charset="-128"/>
                <a:ea typeface="ＭＳ Ｐ明朝" pitchFamily="18" charset="-128"/>
              </a:rPr>
              <a:t>　　　　　　　　　　　　　　　　　　　　　　　　　　　　　　　　　　　　　　　　　　　　　　</a:t>
            </a:r>
            <a:r>
              <a:rPr lang="ja-JP" altLang="ja-JP" sz="1050" dirty="0" smtClean="0">
                <a:solidFill>
                  <a:schemeClr val="tx1"/>
                </a:solidFill>
                <a:latin typeface="ＭＳ Ｐ明朝" pitchFamily="18" charset="-128"/>
                <a:ea typeface="ＭＳ Ｐ明朝" pitchFamily="18" charset="-128"/>
              </a:rPr>
              <a:t>研究員　佐藤　陵一</a:t>
            </a:r>
            <a:br>
              <a:rPr lang="ja-JP" altLang="ja-JP" sz="1050" dirty="0" smtClean="0">
                <a:solidFill>
                  <a:schemeClr val="tx1"/>
                </a:solidFill>
                <a:latin typeface="ＭＳ Ｐ明朝" pitchFamily="18" charset="-128"/>
                <a:ea typeface="ＭＳ Ｐ明朝" pitchFamily="18" charset="-128"/>
              </a:rPr>
            </a:b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
            </a:r>
            <a:br>
              <a:rPr lang="ja-JP" altLang="ja-JP" sz="1050" dirty="0" smtClean="0">
                <a:latin typeface="ＭＳ Ｐ明朝" pitchFamily="18" charset="-128"/>
                <a:ea typeface="ＭＳ Ｐ明朝" pitchFamily="18" charset="-128"/>
              </a:rPr>
            </a:br>
            <a:endParaRPr kumimoji="1" lang="ja-JP" altLang="en-US" sz="1050" dirty="0">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457200" y="1835696"/>
            <a:ext cx="5943600" cy="6190704"/>
          </a:xfrm>
        </p:spPr>
        <p:txBody>
          <a:bodyPr/>
          <a:lstStyle/>
          <a:p>
            <a:pPr>
              <a:buNone/>
            </a:pPr>
            <a:r>
              <a:rPr lang="en-US" altLang="ja-JP" sz="1050" dirty="0" smtClean="0"/>
              <a:t> </a:t>
            </a:r>
            <a:endParaRPr lang="ja-JP" altLang="ja-JP" sz="1050" dirty="0" smtClean="0"/>
          </a:p>
          <a:p>
            <a:pPr>
              <a:buNone/>
            </a:pPr>
            <a:r>
              <a:rPr lang="ja-JP" altLang="en-US" sz="1050" dirty="0" smtClean="0">
                <a:latin typeface="ＭＳ Ｐ明朝" pitchFamily="18" charset="-128"/>
                <a:ea typeface="ＭＳ Ｐ明朝" pitchFamily="18" charset="-128"/>
              </a:rPr>
              <a:t>　　</a:t>
            </a:r>
            <a:r>
              <a:rPr lang="en-US" altLang="ja-JP" sz="1050" dirty="0" smtClean="0">
                <a:latin typeface="ＭＳ Ｐ明朝" pitchFamily="18" charset="-128"/>
                <a:ea typeface="ＭＳ Ｐ明朝" pitchFamily="18" charset="-128"/>
              </a:rPr>
              <a:t>2012</a:t>
            </a:r>
            <a:r>
              <a:rPr lang="ja-JP" altLang="ja-JP" sz="1050" dirty="0" smtClean="0">
                <a:latin typeface="ＭＳ Ｐ明朝" pitchFamily="18" charset="-128"/>
                <a:ea typeface="ＭＳ Ｐ明朝" pitchFamily="18" charset="-128"/>
              </a:rPr>
              <a:t>年</a:t>
            </a:r>
            <a:r>
              <a:rPr lang="en-US" altLang="ja-JP" sz="1050" dirty="0" smtClean="0">
                <a:latin typeface="ＭＳ Ｐ明朝" pitchFamily="18" charset="-128"/>
                <a:ea typeface="ＭＳ Ｐ明朝" pitchFamily="18" charset="-128"/>
              </a:rPr>
              <a:t>1</a:t>
            </a:r>
            <a:r>
              <a:rPr lang="ja-JP" altLang="ja-JP" sz="1050" dirty="0" smtClean="0">
                <a:latin typeface="ＭＳ Ｐ明朝" pitchFamily="18" charset="-128"/>
                <a:ea typeface="ＭＳ Ｐ明朝" pitchFamily="18" charset="-128"/>
              </a:rPr>
              <a:t>月</a:t>
            </a:r>
            <a:r>
              <a:rPr lang="en-US" altLang="ja-JP" sz="1050" dirty="0" smtClean="0">
                <a:latin typeface="ＭＳ Ｐ明朝" pitchFamily="18" charset="-128"/>
                <a:ea typeface="ＭＳ Ｐ明朝" pitchFamily="18" charset="-128"/>
              </a:rPr>
              <a:t>25</a:t>
            </a:r>
            <a:r>
              <a:rPr lang="ja-JP" altLang="ja-JP" sz="1050" dirty="0" smtClean="0">
                <a:latin typeface="ＭＳ Ｐ明朝" pitchFamily="18" charset="-128"/>
                <a:ea typeface="ＭＳ Ｐ明朝" pitchFamily="18" charset="-128"/>
              </a:rPr>
              <a:t>日、札幌市商工会議所は「札幌市公契約条例素案に関する要望書」を三上洋右札幌市</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議会議長に提出しました。この要望書の提出は、北海道ビルメンテナス協会、北海道警備業協会、札幌</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建設業協会の３協会連名による同議長あての「公契約条例の制定に基本的に反対」の陳情書と軌を一</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にしたものであり、公契約条例の「必要性の有無の検討」を市議会に求めるものです。</a:t>
            </a:r>
          </a:p>
          <a:p>
            <a:pPr>
              <a:buNone/>
            </a:pPr>
            <a:r>
              <a:rPr lang="ja-JP" altLang="en-US"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札幌商工会議所は会員２万社を誇り、その使命は「地域経済を支える中小企業の支援振興を通じて、</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地域社会の発展に寄与すること」としていますが、残念ながら「要望書」は結論として労働者に対し、低賃</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金の「限りないガマン」を強いるものとなっています。以下、「要望書」の物語るところを検討しました。</a:t>
            </a:r>
          </a:p>
          <a:p>
            <a:pPr>
              <a:buNone/>
            </a:pPr>
            <a:r>
              <a:rPr lang="en-US" altLang="ja-JP" sz="1050" dirty="0" smtClean="0"/>
              <a:t> </a:t>
            </a:r>
            <a:endParaRPr lang="ja-JP" altLang="ja-JP" sz="1050" dirty="0" smtClean="0"/>
          </a:p>
          <a:p>
            <a:pPr>
              <a:buNone/>
            </a:pPr>
            <a:r>
              <a:rPr lang="en-US" altLang="ja-JP" sz="1050" dirty="0" smtClean="0"/>
              <a:t>    </a:t>
            </a:r>
            <a:r>
              <a:rPr lang="ja-JP" altLang="ja-JP" sz="1050" dirty="0" smtClean="0"/>
              <a:t>公契約条例制定を求める労働側と一致する諸点について</a:t>
            </a:r>
          </a:p>
          <a:p>
            <a:pPr>
              <a:buNone/>
            </a:pPr>
            <a:r>
              <a:rPr lang="en-US" altLang="ja-JP" sz="1050" dirty="0" smtClean="0"/>
              <a:t> </a:t>
            </a:r>
            <a:endParaRPr lang="ja-JP" altLang="ja-JP" sz="1050" dirty="0" smtClean="0"/>
          </a:p>
          <a:p>
            <a:pPr>
              <a:buNone/>
            </a:pPr>
            <a:r>
              <a:rPr lang="en-US" altLang="ja-JP" sz="1050" dirty="0" smtClean="0"/>
              <a:t>    </a:t>
            </a:r>
            <a:r>
              <a:rPr lang="ja-JP" altLang="ja-JP" sz="1050" dirty="0" smtClean="0">
                <a:latin typeface="ＭＳ Ｐ明朝" pitchFamily="18" charset="-128"/>
                <a:ea typeface="ＭＳ Ｐ明朝" pitchFamily="18" charset="-128"/>
              </a:rPr>
              <a:t>要望書は、冒頭、「事業者において、労働者は財産であり事業継続に欠かせない存在であるため、労</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働環境の改善は緊喫の課題」としています。「労働者は財産」との認識には違和感がありますが、論旨</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が「労働環境の改善は緊喫の課題」にあるのは明らかです。この緊急性の認識は完全に一致いたしま</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す。</a:t>
            </a:r>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要望書は、緊急性に言及しながらも、「しかしながら」と続け、経営困難が拡大するもとでの業界の努</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力を強調し、その上で「札幌市発注事業に係る諸制度の改善なく、公契約条例が制定される懸念」を指</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摘しています。</a:t>
            </a:r>
            <a:endParaRPr lang="en-US" altLang="ja-JP" sz="1050" dirty="0" smtClean="0">
              <a:latin typeface="ＭＳ Ｐ明朝" pitchFamily="18" charset="-128"/>
              <a:ea typeface="ＭＳ Ｐ明朝" pitchFamily="18" charset="-128"/>
            </a:endParaRPr>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その第１は「受注者のみが労働環境改善の責務を担うことになる」というものであり、第２は「諸制度の</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改善がなければ、労働者のおかれている状況改善は困難である」とするものです。</a:t>
            </a:r>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要望書は、具体的に</a:t>
            </a:r>
            <a:r>
              <a:rPr lang="en-US" altLang="ja-JP" sz="1050" dirty="0" smtClean="0">
                <a:latin typeface="ＭＳ Ｐ明朝" pitchFamily="18" charset="-128"/>
                <a:ea typeface="ＭＳ Ｐ明朝" pitchFamily="18" charset="-128"/>
              </a:rPr>
              <a:t>4</a:t>
            </a:r>
            <a:r>
              <a:rPr lang="ja-JP" altLang="ja-JP" sz="1050" dirty="0" smtClean="0">
                <a:latin typeface="ＭＳ Ｐ明朝" pitchFamily="18" charset="-128"/>
                <a:ea typeface="ＭＳ Ｐ明朝" pitchFamily="18" charset="-128"/>
              </a:rPr>
              <a:t>項目を札幌市に要望していますが、その内容は基本的に同意できます。（①最</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低制限価格の引き上げ、②受注に偏りが生じない入札制度、③経費・労務単価の引き上げ、③予算・人</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員確保）</a:t>
            </a:r>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この意味するものは、公務・公共サービスの民営化・民間開放が事実上、「安ければよい」という現実に</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あり、その政策転換を求めるものです。</a:t>
            </a:r>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商工会議所が「労務単価の引き上げ」や「福利厚生費の別枠設定」を正面から求めていることは重要</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です。同時に、諸制度の改善が先である。その効果を検証し、そのうえで公契約条例の制定の「必要性</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の有無を検討せよ」という札幌商工会議所の主張や３協会の公契約条例への反対の態度については、</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私は「是」といたしません。</a:t>
            </a:r>
          </a:p>
          <a:p>
            <a:pPr>
              <a:buNone/>
            </a:pPr>
            <a:endParaRPr kumimoji="1" lang="ja-JP" altLang="en-US" sz="1050" dirty="0">
              <a:latin typeface="ＭＳ Ｐ明朝" pitchFamily="18" charset="-128"/>
              <a:ea typeface="ＭＳ Ｐ明朝" pitchFamily="18" charset="-128"/>
            </a:endParaRPr>
          </a:p>
        </p:txBody>
      </p:sp>
      <p:sp>
        <p:nvSpPr>
          <p:cNvPr id="4" name="角丸四角形 3"/>
          <p:cNvSpPr/>
          <p:nvPr/>
        </p:nvSpPr>
        <p:spPr>
          <a:xfrm>
            <a:off x="2996952" y="7380312"/>
            <a:ext cx="3096344" cy="1152128"/>
          </a:xfrm>
          <a:prstGeom prst="round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2000" b="1" cap="small" dirty="0" smtClean="0">
              <a:solidFill>
                <a:schemeClr val="tx1"/>
              </a:solidFill>
              <a:latin typeface="AR P新藝体U" pitchFamily="50" charset="-128"/>
              <a:ea typeface="AR P新藝体U" pitchFamily="50" charset="-128"/>
            </a:endParaRPr>
          </a:p>
          <a:p>
            <a:pPr algn="ctr"/>
            <a:r>
              <a:rPr lang="en-US" altLang="ja-JP" sz="2000" b="1" cap="small" dirty="0" smtClean="0">
                <a:solidFill>
                  <a:schemeClr val="tx1"/>
                </a:solidFill>
                <a:latin typeface="AR P新藝体U" pitchFamily="50" charset="-128"/>
                <a:ea typeface="AR P新藝体U" pitchFamily="50" charset="-128"/>
              </a:rPr>
              <a:t>Common</a:t>
            </a:r>
            <a:r>
              <a:rPr lang="ja-JP" altLang="en-US" sz="2000" b="1" cap="small" dirty="0" smtClean="0">
                <a:solidFill>
                  <a:schemeClr val="tx1"/>
                </a:solidFill>
                <a:latin typeface="AR P新藝体U" pitchFamily="50" charset="-128"/>
                <a:ea typeface="AR P新藝体U" pitchFamily="50" charset="-128"/>
              </a:rPr>
              <a:t> </a:t>
            </a:r>
            <a:r>
              <a:rPr lang="en-US" altLang="ja-JP" sz="2000" b="1" cap="small" dirty="0" smtClean="0">
                <a:solidFill>
                  <a:schemeClr val="tx1"/>
                </a:solidFill>
                <a:latin typeface="AR P新藝体U" pitchFamily="50" charset="-128"/>
                <a:ea typeface="AR P新藝体U" pitchFamily="50" charset="-128"/>
              </a:rPr>
              <a:t>Sense</a:t>
            </a:r>
          </a:p>
          <a:p>
            <a:pPr algn="ctr"/>
            <a:r>
              <a:rPr lang="ja-JP" altLang="en-US" sz="2000" b="1" cap="small" dirty="0" smtClean="0">
                <a:solidFill>
                  <a:schemeClr val="tx1"/>
                </a:solidFill>
                <a:latin typeface="AR P新藝体U" pitchFamily="50" charset="-128"/>
                <a:ea typeface="AR P新藝体U" pitchFamily="50" charset="-128"/>
              </a:rPr>
              <a:t>　　　　　　　</a:t>
            </a:r>
            <a:r>
              <a:rPr lang="en-US" altLang="ja-JP" sz="1050" cap="small" dirty="0" smtClean="0">
                <a:solidFill>
                  <a:schemeClr val="tx1"/>
                </a:solidFill>
                <a:latin typeface="ＭＳ Ｐ明朝" pitchFamily="18" charset="-128"/>
                <a:ea typeface="ＭＳ Ｐ明朝" pitchFamily="18" charset="-128"/>
              </a:rPr>
              <a:t>No.39</a:t>
            </a:r>
            <a:r>
              <a:rPr lang="ja-JP" altLang="en-US" sz="1050" cap="small" dirty="0" smtClean="0">
                <a:solidFill>
                  <a:schemeClr val="tx1"/>
                </a:solidFill>
                <a:latin typeface="ＭＳ Ｐ明朝" pitchFamily="18" charset="-128"/>
                <a:ea typeface="ＭＳ Ｐ明朝" pitchFamily="18" charset="-128"/>
              </a:rPr>
              <a:t>　</a:t>
            </a:r>
            <a:r>
              <a:rPr lang="en-US" altLang="ja-JP" sz="1050" cap="small" dirty="0" smtClean="0">
                <a:solidFill>
                  <a:schemeClr val="tx1"/>
                </a:solidFill>
                <a:latin typeface="ＭＳ Ｐ明朝" pitchFamily="18" charset="-128"/>
                <a:ea typeface="ＭＳ Ｐ明朝" pitchFamily="18" charset="-128"/>
              </a:rPr>
              <a:t>2012.2.10</a:t>
            </a:r>
            <a:endParaRPr lang="en-US" altLang="ja-JP" sz="1050" dirty="0" smtClean="0">
              <a:solidFill>
                <a:schemeClr val="tx1"/>
              </a:solidFill>
              <a:latin typeface="AR P丸ゴシック体M" pitchFamily="50" charset="-128"/>
              <a:ea typeface="AR P丸ゴシック体M" pitchFamily="50" charset="-128"/>
            </a:endParaRPr>
          </a:p>
          <a:p>
            <a:pPr algn="r"/>
            <a:r>
              <a:rPr lang="en-US" altLang="ja-JP" sz="1050" dirty="0" smtClean="0">
                <a:solidFill>
                  <a:schemeClr val="tx1"/>
                </a:solidFill>
                <a:latin typeface="AR P丸ゴシック体M" pitchFamily="50" charset="-128"/>
                <a:ea typeface="AR P丸ゴシック体M" pitchFamily="50" charset="-128"/>
              </a:rPr>
              <a:t>ryo-sato@hyper.ocn.ne.jp</a:t>
            </a:r>
          </a:p>
          <a:p>
            <a:pPr algn="ctr"/>
            <a:endParaRPr lang="en-US" altLang="ja-JP" sz="1050" cap="small" dirty="0" smtClean="0">
              <a:solidFill>
                <a:schemeClr val="tx1"/>
              </a:solidFill>
              <a:latin typeface="AR P新藝体U" pitchFamily="50" charset="-128"/>
              <a:ea typeface="AR P新藝体U" pitchFamily="50" charset="-128"/>
            </a:endParaRPr>
          </a:p>
          <a:p>
            <a:pPr algn="ctr"/>
            <a:endParaRPr lang="en-US" altLang="ja-JP" sz="1050" cap="small" dirty="0" smtClean="0">
              <a:solidFill>
                <a:schemeClr val="tx1"/>
              </a:solidFill>
              <a:latin typeface="AR P新藝体U" pitchFamily="50" charset="-128"/>
              <a:ea typeface="AR P新藝体U"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6672" y="323528"/>
            <a:ext cx="5544616" cy="1224136"/>
          </a:xfrm>
          <a:solidFill>
            <a:srgbClr val="FFFF00"/>
          </a:solidFill>
        </p:spPr>
        <p:txBody>
          <a:bodyPr/>
          <a:lstStyle/>
          <a:p>
            <a:pPr>
              <a:buNone/>
            </a:pPr>
            <a:r>
              <a:rPr lang="en-US" altLang="ja-JP" sz="1050" dirty="0" smtClean="0">
                <a:solidFill>
                  <a:schemeClr val="tx1"/>
                </a:solidFill>
              </a:rPr>
              <a:t/>
            </a:r>
            <a:br>
              <a:rPr lang="en-US" altLang="ja-JP" sz="1050" dirty="0" smtClean="0">
                <a:solidFill>
                  <a:schemeClr val="tx1"/>
                </a:solidFill>
              </a:rPr>
            </a:br>
            <a:r>
              <a:rPr lang="ja-JP" altLang="ja-JP" sz="1050" dirty="0" smtClean="0">
                <a:solidFill>
                  <a:schemeClr val="tx1"/>
                </a:solidFill>
              </a:rPr>
              <a:t>「緊喫な労働環境の改善」を</a:t>
            </a:r>
            <a:r>
              <a:rPr lang="ja-JP" altLang="ja-JP" sz="1050" dirty="0" smtClean="0">
                <a:solidFill>
                  <a:schemeClr val="tx1"/>
                </a:solidFill>
              </a:rPr>
              <a:t>いか</a:t>
            </a:r>
            <a:r>
              <a:rPr lang="ja-JP" altLang="en-US" sz="1050" dirty="0" smtClean="0">
                <a:solidFill>
                  <a:schemeClr val="tx1"/>
                </a:solidFill>
              </a:rPr>
              <a:t>に</a:t>
            </a:r>
            <a:r>
              <a:rPr lang="ja-JP" altLang="ja-JP" sz="1050" dirty="0" smtClean="0">
                <a:solidFill>
                  <a:schemeClr val="tx1"/>
                </a:solidFill>
              </a:rPr>
              <a:t>図る</a:t>
            </a:r>
            <a:r>
              <a:rPr lang="ja-JP" altLang="ja-JP" sz="1050" dirty="0" smtClean="0">
                <a:solidFill>
                  <a:schemeClr val="tx1"/>
                </a:solidFill>
              </a:rPr>
              <a:t>のか－求められる真摯な議論</a:t>
            </a:r>
            <a:r>
              <a:rPr lang="en-US" altLang="ja-JP" sz="1050" dirty="0" smtClean="0">
                <a:solidFill>
                  <a:schemeClr val="tx1"/>
                </a:solidFill>
              </a:rPr>
              <a:t/>
            </a:r>
            <a:br>
              <a:rPr lang="en-US" altLang="ja-JP" sz="1050" dirty="0" smtClean="0">
                <a:solidFill>
                  <a:schemeClr val="tx1"/>
                </a:solidFill>
              </a:rPr>
            </a:br>
            <a:r>
              <a:rPr lang="en-US" altLang="ja-JP" sz="1050" dirty="0" smtClean="0"/>
              <a:t/>
            </a:r>
            <a:br>
              <a:rPr lang="en-US" altLang="ja-JP" sz="1050" dirty="0" smtClean="0"/>
            </a:br>
            <a:r>
              <a:rPr lang="en-US" altLang="ja-JP" sz="1050" dirty="0" smtClean="0"/>
              <a:t>    </a:t>
            </a:r>
            <a:r>
              <a:rPr lang="ja-JP" altLang="ja-JP" sz="1050" dirty="0" smtClean="0">
                <a:solidFill>
                  <a:schemeClr val="tx1"/>
                </a:solidFill>
                <a:latin typeface="ＭＳ Ｐ明朝" pitchFamily="18" charset="-128"/>
                <a:ea typeface="ＭＳ Ｐ明朝" pitchFamily="18" charset="-128"/>
              </a:rPr>
              <a:t>要望理由が述べている「現制度下において、一定額以上の作業報酬下限を設定した上で、入札における適正な価格競争を期待するのであれば、資材購入から利益率に至るまで、事業にかかる全ての分野に下限を設定しない限り、低価格入札による弊害の根本は解決しないことを認識すべき」との論点は、まさしく「その通り」であり、少なくとも「賃金の安さを競争条件にすべきでない」とする公契約条例の必然性を示すものにほかなりません</a:t>
            </a:r>
            <a:r>
              <a:rPr lang="ja-JP" altLang="en-US" sz="1050" dirty="0" smtClean="0">
                <a:solidFill>
                  <a:schemeClr val="tx1"/>
                </a:solidFill>
                <a:latin typeface="ＭＳ Ｐ明朝" pitchFamily="18" charset="-128"/>
                <a:ea typeface="ＭＳ Ｐ明朝" pitchFamily="18" charset="-128"/>
              </a:rPr>
              <a:t>。</a:t>
            </a:r>
            <a:r>
              <a:rPr lang="ja-JP" altLang="ja-JP" sz="1050" dirty="0" smtClean="0">
                <a:latin typeface="ＭＳ Ｐ明朝" pitchFamily="18" charset="-128"/>
                <a:ea typeface="ＭＳ Ｐ明朝" pitchFamily="18" charset="-128"/>
              </a:rPr>
              <a:t/>
            </a:r>
            <a:br>
              <a:rPr lang="ja-JP" altLang="ja-JP" sz="1050" dirty="0" smtClean="0">
                <a:latin typeface="ＭＳ Ｐ明朝" pitchFamily="18" charset="-128"/>
                <a:ea typeface="ＭＳ Ｐ明朝" pitchFamily="18" charset="-128"/>
              </a:rPr>
            </a:br>
            <a:endParaRPr kumimoji="1" lang="ja-JP" altLang="en-US" sz="1050" dirty="0">
              <a:latin typeface="ＭＳ Ｐ明朝" pitchFamily="18" charset="-128"/>
              <a:ea typeface="ＭＳ Ｐ明朝" pitchFamily="18" charset="-128"/>
            </a:endParaRPr>
          </a:p>
        </p:txBody>
      </p:sp>
      <p:sp>
        <p:nvSpPr>
          <p:cNvPr id="3" name="コンテンツ プレースホルダ 2"/>
          <p:cNvSpPr>
            <a:spLocks noGrp="1"/>
          </p:cNvSpPr>
          <p:nvPr>
            <p:ph idx="1"/>
          </p:nvPr>
        </p:nvSpPr>
        <p:spPr>
          <a:xfrm>
            <a:off x="476672" y="1619672"/>
            <a:ext cx="5943600" cy="7056784"/>
          </a:xfrm>
        </p:spPr>
        <p:txBody>
          <a:bodyPr/>
          <a:lstStyle/>
          <a:p>
            <a:pPr>
              <a:buNone/>
            </a:pPr>
            <a:r>
              <a:rPr lang="en-US" altLang="ja-JP" sz="1050" dirty="0" smtClean="0"/>
              <a:t> </a:t>
            </a:r>
            <a:endParaRPr lang="ja-JP" altLang="ja-JP" sz="1050" dirty="0" smtClean="0"/>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高向巌商工会議所会頭は「活力ある地域経済の構築」を謳っていますが、公契約条例はそれにむけ</a:t>
            </a:r>
            <a:endParaRPr lang="en-US" altLang="ja-JP" sz="1050" dirty="0" smtClean="0">
              <a:latin typeface="ＭＳ Ｐ明朝" pitchFamily="18" charset="-128"/>
              <a:ea typeface="ＭＳ Ｐ明朝" pitchFamily="18" charset="-128"/>
            </a:endParaRPr>
          </a:p>
          <a:p>
            <a:pPr>
              <a:buNone/>
            </a:pPr>
            <a:r>
              <a:rPr lang="ja-JP" altLang="ja-JP" sz="1050" dirty="0" err="1" smtClean="0">
                <a:latin typeface="ＭＳ Ｐ明朝" pitchFamily="18" charset="-128"/>
                <a:ea typeface="ＭＳ Ｐ明朝" pitchFamily="18" charset="-128"/>
              </a:rPr>
              <a:t>ての</a:t>
            </a:r>
            <a:r>
              <a:rPr lang="ja-JP" altLang="ja-JP" sz="1050" dirty="0" smtClean="0">
                <a:latin typeface="ＭＳ Ｐ明朝" pitchFamily="18" charset="-128"/>
                <a:ea typeface="ＭＳ Ｐ明朝" pitchFamily="18" charset="-128"/>
              </a:rPr>
              <a:t>現実的な一歩と考えます。</a:t>
            </a:r>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以下、発注における積算の違いを念頭に公共工事と委託業務に分けて論述します。</a:t>
            </a:r>
          </a:p>
          <a:p>
            <a:pPr>
              <a:buNone/>
            </a:pPr>
            <a:r>
              <a:rPr lang="ja-JP" altLang="ja-JP" sz="1050" dirty="0" smtClean="0">
                <a:latin typeface="ＭＳ Ｐ明朝" pitchFamily="18" charset="-128"/>
                <a:ea typeface="ＭＳ Ｐ明朝" pitchFamily="18" charset="-128"/>
              </a:rPr>
              <a:t>（１）道内の公共工事の普通作業員の設計単価は、１０，７００円です。この単価の年々の下落は関係者</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の共通認識です。公契約条例は、この設計単価の何割を作業報酬下限とするのかに尽きます。設計単</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価を上回ることは想定されていません。</a:t>
            </a:r>
          </a:p>
          <a:p>
            <a:pPr>
              <a:buNone/>
            </a:pPr>
            <a:r>
              <a:rPr lang="ja-JP" altLang="ja-JP" sz="1050" dirty="0" smtClean="0">
                <a:latin typeface="ＭＳ Ｐ明朝" pitchFamily="18" charset="-128"/>
                <a:ea typeface="ＭＳ Ｐ明朝" pitchFamily="18" charset="-128"/>
              </a:rPr>
              <a:t>作業報酬下限の支払義務付けが、よりいっそう経営を圧迫し、困難を拡大するとするのであれば、建設</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業協会には公共工事に即して説明責任が生まれます。</a:t>
            </a:r>
          </a:p>
          <a:p>
            <a:pPr>
              <a:buNone/>
            </a:pPr>
            <a:r>
              <a:rPr lang="ja-JP" altLang="ja-JP" sz="1050" dirty="0" smtClean="0">
                <a:latin typeface="ＭＳ Ｐ明朝" pitchFamily="18" charset="-128"/>
                <a:ea typeface="ＭＳ Ｐ明朝" pitchFamily="18" charset="-128"/>
              </a:rPr>
              <a:t>その第１は、設計単価と実勢賃金との間になぜ、いちじるしいかい離が生ずるのか。それは税金の使</a:t>
            </a:r>
            <a:r>
              <a:rPr lang="ja-JP" altLang="ja-JP" sz="1050" dirty="0" err="1" smtClean="0">
                <a:latin typeface="ＭＳ Ｐ明朝" pitchFamily="18" charset="-128"/>
                <a:ea typeface="ＭＳ Ｐ明朝" pitchFamily="18" charset="-128"/>
              </a:rPr>
              <a:t>わ</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れ方として妥当なのかどうか。さらにそのかい離を克服しようとする公契約条例を否定する論理について</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です。第２は、業界の重層的下請構造について何も触れないのは奇異にすぎます。公契約条例は、「大</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幅賃上げ」を求めるものではありません。限りない底辺に向かう賃下げ＝負のスパイラルを防ぎ、底上</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げする防御的なものです。建設業において「労働環境の改善」の基底をなすのは「元・下」の公正取引を</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保障する業界秩序です。この改革に言及がなければ、それは労働者に「無限のガマン」を強いることと同</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義です。</a:t>
            </a:r>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最低下限額は視点を変えれば、重層下請構造下において「積算されている『適正賃金』の別枠支給」</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ともいえます。それは要望書が求めている「福利厚生費の別枠設定」と同質の論理です。</a:t>
            </a:r>
          </a:p>
          <a:p>
            <a:pPr>
              <a:buNone/>
            </a:pPr>
            <a:r>
              <a:rPr lang="en-US" altLang="ja-JP" sz="1050" dirty="0" smtClean="0">
                <a:latin typeface="ＭＳ Ｐ明朝" pitchFamily="18" charset="-128"/>
                <a:ea typeface="ＭＳ Ｐ明朝" pitchFamily="18" charset="-128"/>
              </a:rPr>
              <a:t> </a:t>
            </a:r>
            <a:endParaRPr lang="ja-JP"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（２）北海道ビルメンテナス協会、北海道警備業協会は、「最低賃金にかぎりなく張り付いている実勢賃</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金」が「官製ワーキングプワ」として社会問題化している業界の実態を明らかにし、抑制され続ける委託</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費など札幌市の発注者責任を問い、その改善を求める「正当な社会的根拠」を明確にすべきです。</a:t>
            </a:r>
          </a:p>
          <a:p>
            <a:pPr>
              <a:buNone/>
            </a:pPr>
            <a:r>
              <a:rPr lang="ja-JP" altLang="ja-JP" sz="1050" dirty="0" smtClean="0">
                <a:latin typeface="ＭＳ Ｐ明朝" pitchFamily="18" charset="-128"/>
                <a:ea typeface="ＭＳ Ｐ明朝" pitchFamily="18" charset="-128"/>
              </a:rPr>
              <a:t>「フルタイム働いても生活保護水準」</a:t>
            </a:r>
            <a:r>
              <a:rPr lang="en-US" altLang="ja-JP" sz="1050" dirty="0" smtClean="0">
                <a:latin typeface="ＭＳ Ｐ明朝" pitchFamily="18" charset="-128"/>
                <a:ea typeface="ＭＳ Ｐ明朝" pitchFamily="18" charset="-128"/>
              </a:rPr>
              <a:t>(</a:t>
            </a:r>
            <a:r>
              <a:rPr lang="ja-JP" altLang="ja-JP" sz="1050" dirty="0" smtClean="0">
                <a:latin typeface="ＭＳ Ｐ明朝" pitchFamily="18" charset="-128"/>
                <a:ea typeface="ＭＳ Ｐ明朝" pitchFamily="18" charset="-128"/>
              </a:rPr>
              <a:t>大阪地下鉄の清掃労働者</a:t>
            </a:r>
            <a:r>
              <a:rPr lang="en-US" altLang="ja-JP" sz="1050" dirty="0" smtClean="0">
                <a:latin typeface="ＭＳ Ｐ明朝" pitchFamily="18" charset="-128"/>
                <a:ea typeface="ＭＳ Ｐ明朝" pitchFamily="18" charset="-128"/>
              </a:rPr>
              <a:t>)</a:t>
            </a:r>
            <a:r>
              <a:rPr lang="ja-JP" altLang="ja-JP" sz="1050" dirty="0" smtClean="0">
                <a:latin typeface="ＭＳ Ｐ明朝" pitchFamily="18" charset="-128"/>
                <a:ea typeface="ＭＳ Ｐ明朝" pitchFamily="18" charset="-128"/>
              </a:rPr>
              <a:t>は札幌においても現実です。勤労控除</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される生活保護基準で試算する時、その時間給は札幌市においても１０００円水準となります。</a:t>
            </a:r>
          </a:p>
          <a:p>
            <a:pPr>
              <a:buNone/>
            </a:pPr>
            <a:r>
              <a:rPr lang="en-US" altLang="ja-JP" sz="1050" dirty="0" smtClean="0">
                <a:latin typeface="ＭＳ Ｐ明朝" pitchFamily="18" charset="-128"/>
                <a:ea typeface="ＭＳ Ｐ明朝" pitchFamily="18" charset="-128"/>
              </a:rPr>
              <a:t>   </a:t>
            </a:r>
            <a:r>
              <a:rPr lang="ja-JP" altLang="ja-JP" sz="1050" dirty="0" smtClean="0">
                <a:latin typeface="ＭＳ Ｐ明朝" pitchFamily="18" charset="-128"/>
                <a:ea typeface="ＭＳ Ｐ明朝" pitchFamily="18" charset="-128"/>
              </a:rPr>
              <a:t>労務集約型の委託業務における、人件費積算の「不透明さ」や委託費の抑制は、その改善がまさに</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「緊喫の課題」なのは論を待ちません。同時に「公契約条例に反対」という主張は、両業界の社会的責務</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を放棄し、その「犠牲」のいっさいを労働者に強いるものとの批判を免れません。</a:t>
            </a:r>
          </a:p>
          <a:p>
            <a:pPr>
              <a:buNone/>
            </a:pPr>
            <a:r>
              <a:rPr lang="en-US" altLang="ja-JP" sz="1050" dirty="0" smtClean="0">
                <a:latin typeface="ＭＳ Ｐ明朝" pitchFamily="18" charset="-128"/>
                <a:ea typeface="ＭＳ Ｐ明朝" pitchFamily="18" charset="-128"/>
              </a:rPr>
              <a:t> </a:t>
            </a:r>
            <a:endParaRPr lang="ja-JP"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（３）企業経営においてその基盤強化のために、「賃金の安さを競争条件にする」ことはディーセントワー</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クを求める世界の流れに逆行します。公契約条例は関係業界の近代化のために機能し、その契機と</a:t>
            </a:r>
            <a:r>
              <a:rPr lang="ja-JP" altLang="ja-JP" sz="1050" dirty="0" err="1" smtClean="0">
                <a:latin typeface="ＭＳ Ｐ明朝" pitchFamily="18" charset="-128"/>
                <a:ea typeface="ＭＳ Ｐ明朝" pitchFamily="18" charset="-128"/>
              </a:rPr>
              <a:t>な</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るとの期待が、先行他都市においては条例制定の市民的合意となり、各議会においても政治的一致の</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実現につながりました。札幌商工会議所は、関係業界の正当な要望の実現と労働者の切実な願いを、</a:t>
            </a:r>
            <a:endParaRPr lang="en-US" altLang="ja-JP" sz="1050" dirty="0" smtClean="0">
              <a:latin typeface="ＭＳ Ｐ明朝" pitchFamily="18" charset="-128"/>
              <a:ea typeface="ＭＳ Ｐ明朝" pitchFamily="18" charset="-128"/>
            </a:endParaRPr>
          </a:p>
          <a:p>
            <a:pPr>
              <a:buNone/>
            </a:pPr>
            <a:r>
              <a:rPr lang="ja-JP" altLang="ja-JP" sz="1050" dirty="0" smtClean="0">
                <a:latin typeface="ＭＳ Ｐ明朝" pitchFamily="18" charset="-128"/>
                <a:ea typeface="ＭＳ Ｐ明朝" pitchFamily="18" charset="-128"/>
              </a:rPr>
              <a:t>二律背反ととらえるのではなく、全国の「範」としてその社会的役割を果たすことが求められます。</a:t>
            </a:r>
            <a:endParaRPr lang="en-US" altLang="ja-JP" sz="1050" dirty="0" smtClean="0">
              <a:latin typeface="ＭＳ Ｐ明朝" pitchFamily="18" charset="-128"/>
              <a:ea typeface="ＭＳ Ｐ明朝" pitchFamily="18" charset="-128"/>
            </a:endParaRPr>
          </a:p>
          <a:p>
            <a:pPr>
              <a:buNone/>
            </a:pPr>
            <a:r>
              <a:rPr lang="ja-JP" altLang="en-US" sz="1050" dirty="0" smtClean="0">
                <a:latin typeface="ＭＳ Ｐ明朝" pitchFamily="18" charset="-128"/>
                <a:ea typeface="ＭＳ Ｐ明朝" pitchFamily="18" charset="-128"/>
              </a:rPr>
              <a:t>　　　　　　　　　　　　　　　　　　　　　　　　　　　　　　　　　　　　　　　　　　　　　　　　　　　　　　　　　　　以上</a:t>
            </a:r>
            <a:endParaRPr lang="ja-JP" altLang="ja-JP" sz="1050" dirty="0" smtClean="0">
              <a:latin typeface="ＭＳ Ｐ明朝" pitchFamily="18" charset="-128"/>
              <a:ea typeface="ＭＳ Ｐ明朝" pitchFamily="18" charset="-128"/>
            </a:endParaRPr>
          </a:p>
          <a:p>
            <a:pPr>
              <a:buNone/>
            </a:pPr>
            <a:r>
              <a:rPr lang="en-US" altLang="ja-JP" sz="1050" dirty="0" smtClean="0">
                <a:latin typeface="ＭＳ Ｐ明朝" pitchFamily="18" charset="-128"/>
                <a:ea typeface="ＭＳ Ｐ明朝" pitchFamily="18" charset="-128"/>
              </a:rPr>
              <a:t>                                                                                                                                                         </a:t>
            </a:r>
          </a:p>
          <a:p>
            <a:pPr>
              <a:buNone/>
            </a:pPr>
            <a:r>
              <a:rPr lang="en-US" altLang="ja-JP" sz="1050" dirty="0" smtClean="0">
                <a:latin typeface="ＭＳ Ｐ明朝" pitchFamily="18" charset="-128"/>
                <a:ea typeface="ＭＳ Ｐ明朝" pitchFamily="18" charset="-128"/>
              </a:rPr>
              <a:t>                                                                        </a:t>
            </a:r>
            <a:r>
              <a:rPr lang="en-US" altLang="ja-JP" dirty="0" smtClean="0">
                <a:latin typeface="ＭＳ Ｐ明朝" pitchFamily="18" charset="-128"/>
                <a:ea typeface="ＭＳ Ｐ明朝" pitchFamily="18" charset="-128"/>
              </a:rPr>
              <a:t>  </a:t>
            </a:r>
            <a:endParaRPr lang="ja-JP" altLang="ja-JP" dirty="0" smtClean="0">
              <a:latin typeface="ＭＳ Ｐ明朝" pitchFamily="18" charset="-128"/>
              <a:ea typeface="ＭＳ Ｐ明朝" pitchFamily="18" charset="-128"/>
            </a:endParaRPr>
          </a:p>
          <a:p>
            <a:pPr>
              <a:buNone/>
            </a:pPr>
            <a:endParaRPr kumimoji="1" lang="en-US" altLang="ja-JP" dirty="0" smtClean="0"/>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89</TotalTime>
  <Words>2</Words>
  <Application>Microsoft Office PowerPoint</Application>
  <PresentationFormat>画面に合わせる (4:3)</PresentationFormat>
  <Paragraphs>71</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Radial</vt:lpstr>
      <vt:lpstr> 公契約条例は“賃金の安さ”を競争条件にしない地域経済をめざすもの            －商工会議所は全国の「範」となり、条例制定を促進すべきです－  　　　　　　　　　　　　　　　　　　　　　　　　　　　　　　　　　　　　　　　　　　　　　　　　　　　　　2012.2.10 　　　　　　　　　　　　　　　　　　　　　　　　　　　　　　　　　　　　　　　　　　　　　　ＮＰＯ建設政策研究所 　　　　　　　　　　　　　　　　　　　　　　　　　　　　　　　　　　　　　　　　　　　　　　　研究員　佐藤　陵一   </vt:lpstr>
      <vt:lpstr> 「緊喫な労働環境の改善」をいかに図るのか－求められる真摯な議論      要望理由が述べている「現制度下において、一定額以上の作業報酬下限を設定した上で、入札における適正な価格競争を期待するのであれば、資材購入から利益率に至るまで、事業にかかる全ての分野に下限を設定しない限り、低価格入札による弊害の根本は解決しないことを認識すべき」との論点は、まさしく「その通り」であり、少なくとも「賃金の安さを競争条件にすべきでない」とする公契約条例の必然性を示すものにほかなりません。 </vt:lpstr>
    </vt:vector>
  </TitlesOfParts>
  <Company>建交労本部</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「幸い」と「自由」の語源</dc:title>
  <dc:creator>佐藤陵一</dc:creator>
  <cp:lastModifiedBy>佐藤陵一</cp:lastModifiedBy>
  <cp:revision>20</cp:revision>
  <dcterms:created xsi:type="dcterms:W3CDTF">2008-02-11T01:44:59Z</dcterms:created>
  <dcterms:modified xsi:type="dcterms:W3CDTF">2012-02-15T23:36:16Z</dcterms:modified>
</cp:coreProperties>
</file>