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5"/>
  </p:notesMasterIdLst>
  <p:handoutMasterIdLst>
    <p:handoutMasterId r:id="rId6"/>
  </p:handoutMasterIdLst>
  <p:sldIdLst>
    <p:sldId id="296" r:id="rId2"/>
    <p:sldId id="298" r:id="rId3"/>
    <p:sldId id="299" r:id="rId4"/>
  </p:sldIdLst>
  <p:sldSz cx="6858000" cy="9144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FDA1"/>
    <a:srgbClr val="A1FDC4"/>
    <a:srgbClr val="FDFFDD"/>
    <a:srgbClr val="F7FEA0"/>
    <a:srgbClr val="FF3300"/>
    <a:srgbClr val="F89F1C"/>
    <a:srgbClr val="EFFEE2"/>
    <a:srgbClr val="A1F4FD"/>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02" autoAdjust="0"/>
    <p:restoredTop sz="93115" autoAdjust="0"/>
  </p:normalViewPr>
  <p:slideViewPr>
    <p:cSldViewPr>
      <p:cViewPr>
        <p:scale>
          <a:sx n="100" d="100"/>
          <a:sy n="100" d="100"/>
        </p:scale>
        <p:origin x="-948" y="-72"/>
      </p:cViewPr>
      <p:guideLst>
        <p:guide orient="horz" pos="2880"/>
        <p:guide pos="2160"/>
      </p:guideLst>
    </p:cSldViewPr>
  </p:slideViewPr>
  <p:notesTextViewPr>
    <p:cViewPr>
      <p:scale>
        <a:sx n="100" d="100"/>
        <a:sy n="100" d="100"/>
      </p:scale>
      <p:origin x="0" y="0"/>
    </p:cViewPr>
  </p:notesTextViewPr>
  <p:notesViewPr>
    <p:cSldViewPr>
      <p:cViewPr>
        <p:scale>
          <a:sx n="100" d="100"/>
          <a:sy n="100" d="100"/>
        </p:scale>
        <p:origin x="-780" y="-72"/>
      </p:cViewPr>
      <p:guideLst>
        <p:guide orient="horz" pos="31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130051"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130052" name="Rectangle 4"/>
          <p:cNvSpPr>
            <a:spLocks noGrp="1" noChangeArrowheads="1"/>
          </p:cNvSpPr>
          <p:nvPr>
            <p:ph type="ftr" sz="quarter" idx="2"/>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130053" name="Rectangle 5"/>
          <p:cNvSpPr>
            <a:spLocks noGrp="1" noChangeArrowheads="1"/>
          </p:cNvSpPr>
          <p:nvPr>
            <p:ph type="sldNum" sz="quarter" idx="3"/>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59F9BB-0CBA-4299-868A-CE308BBA5787}"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355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23556" name="Rectangle 4"/>
          <p:cNvSpPr>
            <a:spLocks noGrp="1" noRot="1" noChangeAspect="1" noChangeArrowheads="1" noTextEdit="1"/>
          </p:cNvSpPr>
          <p:nvPr>
            <p:ph type="sldImg" idx="2"/>
          </p:nvPr>
        </p:nvSpPr>
        <p:spPr bwMode="auto">
          <a:xfrm>
            <a:off x="2030413" y="746125"/>
            <a:ext cx="2797175" cy="3729038"/>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3558"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23559"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C23EC9-7B2C-4702-8EAB-CFBF04D73A5D}"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2B2C7D-5C62-481B-823D-F4C9BEA7A4AA}" type="slidenum">
              <a:rPr lang="en-US" altLang="ja-JP"/>
              <a:pPr/>
              <a:t>1</a:t>
            </a:fld>
            <a:endParaRPr lang="en-US" altLang="ja-JP"/>
          </a:p>
        </p:txBody>
      </p:sp>
      <p:sp>
        <p:nvSpPr>
          <p:cNvPr id="201730" name="Rectangle 2"/>
          <p:cNvSpPr>
            <a:spLocks noGrp="1" noRot="1" noChangeAspect="1" noChangeArrowheads="1" noTextEdit="1"/>
          </p:cNvSpPr>
          <p:nvPr>
            <p:ph type="sldImg"/>
          </p:nvPr>
        </p:nvSpPr>
        <p:spPr>
          <a:xfrm>
            <a:off x="2030413" y="746125"/>
            <a:ext cx="2797175" cy="3729038"/>
          </a:xfrm>
          <a:ln/>
        </p:spPr>
      </p:sp>
      <p:sp>
        <p:nvSpPr>
          <p:cNvPr id="201731" name="Rectangle 3"/>
          <p:cNvSpPr>
            <a:spLocks noGrp="1" noChangeArrowheads="1"/>
          </p:cNvSpPr>
          <p:nvPr>
            <p:ph type="body" idx="1"/>
          </p:nvPr>
        </p:nvSpPr>
        <p:spPr/>
        <p:txBody>
          <a:bodyPr/>
          <a:lstStyle/>
          <a:p>
            <a:r>
              <a:rPr lang="ja-JP" altLang="en-US"/>
              <a:t>　 建交労委員長の佐藤です。北海道出身です。建設労働者の冬期間の雇用・失業対策と公共事業の民主化についてとりくんできました。１０年間の平均で見ると旭川の積雪は</a:t>
            </a:r>
            <a:r>
              <a:rPr lang="en-US" altLang="ja-JP"/>
              <a:t>6.7㍍</a:t>
            </a:r>
            <a:r>
              <a:rPr lang="ja-JP" altLang="en-US"/>
              <a:t>、２月の平均気温はマイナス</a:t>
            </a:r>
            <a:r>
              <a:rPr lang="en-US" altLang="ja-JP"/>
              <a:t>8</a:t>
            </a:r>
            <a:r>
              <a:rPr lang="ja-JP" altLang="en-US"/>
              <a:t>度、最低気温はマイナス</a:t>
            </a:r>
            <a:r>
              <a:rPr lang="en-US" altLang="ja-JP"/>
              <a:t>22.9</a:t>
            </a:r>
            <a:r>
              <a:rPr lang="ja-JP" altLang="en-US"/>
              <a:t>度です。東京の降雪は８㎝、最低気温はマイナス</a:t>
            </a:r>
            <a:r>
              <a:rPr lang="en-US" altLang="ja-JP"/>
              <a:t>1.1</a:t>
            </a:r>
            <a:r>
              <a:rPr lang="ja-JP" altLang="en-US"/>
              <a:t>度だそうです。</a:t>
            </a:r>
          </a:p>
          <a:p>
            <a:r>
              <a:rPr lang="ja-JP" altLang="en-US"/>
              <a:t>　 北海道は建設工事量が６対４と公共事業に依存する建設業のもとで「公共事業が変われば賃金、労働条件は変えられる」「税金が使われる公（おおやけ）に値する賃金・労働条件を」と公共事業ではたらく仲間たちの積算といちじるしく乖離する現場賃金、慢性的な残業、雇入通知書、有給休暇、建退共問題等をとりあげてきました。</a:t>
            </a:r>
          </a:p>
          <a:p>
            <a:r>
              <a:rPr lang="ja-JP" altLang="en-US"/>
              <a:t>また、春闘は「あまり・せめての春闘」と銘打ってきました。「あまり」はあまりにもひどすぎる、「せめて」は「せめてこれだけは」の意味です。</a:t>
            </a:r>
          </a:p>
          <a:p>
            <a:r>
              <a:rPr lang="ja-JP" altLang="en-US"/>
              <a:t> 　今日は「現場は変えられる」「職長会の意義」とのテーマをいただが、きましたが、建交労のこの間のとりくみと議論を紹介しながらみなさんに対する期待を述べさせていただきたいと思います。</a:t>
            </a:r>
          </a:p>
          <a:p>
            <a:r>
              <a:rPr lang="ja-JP" altLang="en-US"/>
              <a:t>　時間が限られていますので、パワーポイントでスライドの説明を中心とします。</a:t>
            </a:r>
          </a:p>
          <a:p>
            <a:r>
              <a:rPr lang="ja-JP" altLang="en-US"/>
              <a:t>　テーマは大きく、建設業の激変は建設労働組合にどのような課題や自己改革を要求しているのか。建設労働者、とりわけ職長のみなさんにとって技術・技能の持つ意味、結成される「職長会」がどのような位置にあるのか、考えてみたい。最後は、建交労のゼネコン交渉の実際とそこから見えてきたことがらです。</a:t>
            </a:r>
          </a:p>
          <a:p>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FC23EC9-7B2C-4702-8EAB-CFBF04D73A5D}" type="slidenum">
              <a:rPr lang="en-US" altLang="ja-JP" smtClean="0"/>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100C997B-B1AC-4D74-9BB6-EF605CA1CF19}" type="slidenum">
              <a:rPr lang="en-US" altLang="ja-JP" smtClean="0"/>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49784E0D-D24F-455E-93B0-E7C8601E4D18}" type="slidenum">
              <a:rPr lang="en-US" altLang="ja-JP" smtClean="0"/>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23D5D6B9-63EA-42EF-80D6-2054C16D702A}" type="slidenum">
              <a:rPr lang="en-US" altLang="ja-JP" smtClean="0"/>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8F4033F1-6104-41A6-8ED4-EF2E32514658}" type="slidenum">
              <a:rPr lang="en-US" altLang="ja-JP" smtClean="0"/>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22ADC907-8450-4A4C-B46E-81A230CCD078}" type="slidenum">
              <a:rPr lang="en-US" altLang="ja-JP" smtClean="0"/>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565ABDAC-4571-4876-87DA-33A105450DC0}" type="slidenum">
              <a:rPr lang="en-US" altLang="ja-JP" smtClean="0"/>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fld id="{93902821-C697-43A9-A80D-932AD883E0B1}" type="slidenum">
              <a:rPr lang="en-US" altLang="ja-JP" smtClean="0"/>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fld id="{7BFA9229-1412-41EC-9AE5-51CB840CFE62}" type="slidenum">
              <a:rPr lang="en-US" altLang="ja-JP" smtClean="0"/>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A337FCE1-CED0-4A40-8B3D-11290355BEF2}" type="slidenum">
              <a:rPr lang="en-US" altLang="ja-JP" smtClean="0"/>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529EA7FA-5A01-4B11-8F3D-CB0551F91AB8}" type="slidenum">
              <a:rPr lang="en-US" altLang="ja-JP" smtClean="0"/>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61B2043F-D2F2-4973-84C3-234E90844AA4}" type="slidenum">
              <a:rPr lang="en-US" altLang="ja-JP" smtClean="0"/>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ja-JP"/>
          </a:p>
        </p:txBody>
      </p:sp>
      <p:sp>
        <p:nvSpPr>
          <p:cNvPr id="5" name="フッター プレースホルダ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ja-JP"/>
          </a:p>
        </p:txBody>
      </p:sp>
      <p:sp>
        <p:nvSpPr>
          <p:cNvPr id="6" name="スライド番号プレースホルダ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A266D5-70B6-4C8C-A1EB-232C93BF3C36}" type="slidenum">
              <a:rPr lang="en-US" altLang="ja-JP" smtClean="0"/>
              <a:pPr/>
              <a:t>&lt;#&gt;</a:t>
            </a:fld>
            <a:endParaRPr lang="en-US" altLang="ja-JP"/>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19200" y="1828800"/>
            <a:ext cx="4419600" cy="646331"/>
          </a:xfrm>
          <a:prstGeom prst="rect">
            <a:avLst/>
          </a:prstGeom>
          <a:solidFill>
            <a:schemeClr val="accent6">
              <a:lumMod val="20000"/>
              <a:lumOff val="80000"/>
            </a:schemeClr>
          </a:solidFill>
        </p:spPr>
        <p:txBody>
          <a:bodyPr wrap="square">
            <a:spAutoFit/>
          </a:bodyPr>
          <a:lstStyle/>
          <a:p>
            <a:r>
              <a:rPr lang="en-US" altLang="ja-JP" sz="3600" dirty="0" smtClean="0">
                <a:latin typeface="AR P新藝体U" pitchFamily="50" charset="-128"/>
                <a:ea typeface="AR P新藝体U" pitchFamily="50" charset="-128"/>
              </a:rPr>
              <a:t>Common</a:t>
            </a:r>
            <a:r>
              <a:rPr lang="ja-JP" altLang="en-US" sz="3600" dirty="0" smtClean="0">
                <a:latin typeface="AR P新藝体U" pitchFamily="50" charset="-128"/>
                <a:ea typeface="AR P新藝体U" pitchFamily="50" charset="-128"/>
              </a:rPr>
              <a:t> </a:t>
            </a:r>
            <a:r>
              <a:rPr lang="en-US" altLang="ja-JP" sz="3600" dirty="0" smtClean="0">
                <a:latin typeface="AR P新藝体U" pitchFamily="50" charset="-128"/>
                <a:ea typeface="AR P新藝体U" pitchFamily="50" charset="-128"/>
              </a:rPr>
              <a:t>Sense </a:t>
            </a:r>
            <a:endParaRPr lang="ja-JP" altLang="en-US" sz="3600" dirty="0"/>
          </a:p>
        </p:txBody>
      </p:sp>
      <p:sp>
        <p:nvSpPr>
          <p:cNvPr id="5" name="正方形/長方形 4"/>
          <p:cNvSpPr/>
          <p:nvPr/>
        </p:nvSpPr>
        <p:spPr>
          <a:xfrm>
            <a:off x="1676400" y="4267200"/>
            <a:ext cx="4648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lang="en-US" altLang="ja-JP" sz="1050" dirty="0" smtClean="0">
              <a:solidFill>
                <a:schemeClr val="bg1"/>
              </a:solidFill>
              <a:latin typeface="ＭＳ Ｐ明朝" pitchFamily="18" charset="-128"/>
              <a:ea typeface="ＭＳ Ｐ明朝" pitchFamily="18" charset="-128"/>
            </a:endParaRPr>
          </a:p>
          <a:p>
            <a:pPr algn="ctr">
              <a:lnSpc>
                <a:spcPts val="1500"/>
              </a:lnSpc>
            </a:pPr>
            <a:endParaRPr lang="en-US" altLang="ja-JP" sz="1200" dirty="0" smtClean="0">
              <a:solidFill>
                <a:schemeClr val="bg1"/>
              </a:solidFill>
              <a:latin typeface="ＭＳ Ｐ明朝" pitchFamily="18" charset="-128"/>
              <a:ea typeface="ＭＳ Ｐ明朝" pitchFamily="18" charset="-128"/>
            </a:endParaRPr>
          </a:p>
        </p:txBody>
      </p:sp>
      <p:sp>
        <p:nvSpPr>
          <p:cNvPr id="6" name="正方形/長方形 5"/>
          <p:cNvSpPr/>
          <p:nvPr/>
        </p:nvSpPr>
        <p:spPr>
          <a:xfrm>
            <a:off x="2667000" y="7010400"/>
            <a:ext cx="31242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ts val="1500"/>
              </a:lnSpc>
            </a:pPr>
            <a:r>
              <a:rPr lang="ja-JP" altLang="en-US" dirty="0" smtClean="0">
                <a:solidFill>
                  <a:schemeClr val="tx1"/>
                </a:solidFill>
                <a:latin typeface="ＭＳ Ｐ明朝" pitchFamily="18" charset="-128"/>
                <a:ea typeface="ＭＳ Ｐ明朝" pitchFamily="18" charset="-128"/>
              </a:rPr>
              <a:t>労働運動への発信</a:t>
            </a:r>
            <a:endParaRPr lang="en-US" altLang="ja-JP" dirty="0" smtClean="0">
              <a:solidFill>
                <a:schemeClr val="tx1"/>
              </a:solidFill>
              <a:latin typeface="ＭＳ Ｐ明朝" pitchFamily="18" charset="-128"/>
              <a:ea typeface="ＭＳ Ｐ明朝" pitchFamily="18" charset="-128"/>
            </a:endParaRPr>
          </a:p>
          <a:p>
            <a:pPr algn="r">
              <a:lnSpc>
                <a:spcPts val="1500"/>
              </a:lnSpc>
            </a:pPr>
            <a:r>
              <a:rPr lang="ja-JP" altLang="en-US" sz="1600" dirty="0" smtClean="0">
                <a:solidFill>
                  <a:schemeClr val="tx1"/>
                </a:solidFill>
                <a:latin typeface="ＭＳ Ｐ明朝" pitchFamily="18" charset="-128"/>
                <a:ea typeface="ＭＳ Ｐ明朝" pitchFamily="18" charset="-128"/>
              </a:rPr>
              <a:t>№</a:t>
            </a:r>
            <a:r>
              <a:rPr lang="en-US" altLang="ja-JP" sz="1600" dirty="0" smtClean="0">
                <a:solidFill>
                  <a:schemeClr val="tx1"/>
                </a:solidFill>
                <a:latin typeface="ＭＳ Ｐ明朝" pitchFamily="18" charset="-128"/>
                <a:ea typeface="ＭＳ Ｐ明朝" pitchFamily="18" charset="-128"/>
              </a:rPr>
              <a:t>.38</a:t>
            </a:r>
          </a:p>
          <a:p>
            <a:pPr algn="r">
              <a:lnSpc>
                <a:spcPts val="1500"/>
              </a:lnSpc>
            </a:pPr>
            <a:r>
              <a:rPr lang="en-US" altLang="ja-JP" sz="1600" dirty="0" smtClean="0">
                <a:solidFill>
                  <a:schemeClr val="tx1"/>
                </a:solidFill>
                <a:latin typeface="ＭＳ Ｐ明朝" pitchFamily="18" charset="-128"/>
                <a:ea typeface="ＭＳ Ｐ明朝" pitchFamily="18" charset="-128"/>
              </a:rPr>
              <a:t>2012. 1.25</a:t>
            </a:r>
          </a:p>
          <a:p>
            <a:pPr algn="r">
              <a:lnSpc>
                <a:spcPts val="1500"/>
              </a:lnSpc>
            </a:pPr>
            <a:r>
              <a:rPr lang="ja-JP" altLang="en-US" sz="1600" dirty="0" smtClean="0">
                <a:solidFill>
                  <a:schemeClr val="tx1"/>
                </a:solidFill>
                <a:latin typeface="ＭＳ Ｐ明朝" pitchFamily="18" charset="-128"/>
                <a:ea typeface="ＭＳ Ｐ明朝" pitchFamily="18" charset="-128"/>
              </a:rPr>
              <a:t>　</a:t>
            </a:r>
            <a:r>
              <a:rPr lang="en-US" altLang="ja-JP" sz="1600" dirty="0" smtClean="0">
                <a:solidFill>
                  <a:schemeClr val="tx1"/>
                </a:solidFill>
                <a:latin typeface="ＭＳ Ｐ明朝" pitchFamily="18" charset="-128"/>
                <a:ea typeface="ＭＳ Ｐ明朝" pitchFamily="18" charset="-128"/>
              </a:rPr>
              <a:t>ryo-sato@hyper.ocn.ne.jp</a:t>
            </a:r>
          </a:p>
        </p:txBody>
      </p:sp>
      <p:sp>
        <p:nvSpPr>
          <p:cNvPr id="7" name="角丸四角形 6"/>
          <p:cNvSpPr/>
          <p:nvPr/>
        </p:nvSpPr>
        <p:spPr>
          <a:xfrm>
            <a:off x="2133600" y="3352800"/>
            <a:ext cx="4191000" cy="1447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ＭＳ Ｐ明朝" pitchFamily="18" charset="-128"/>
              <a:ea typeface="ＭＳ Ｐ明朝" pitchFamily="18" charset="-128"/>
            </a:endParaRPr>
          </a:p>
        </p:txBody>
      </p:sp>
      <p:sp>
        <p:nvSpPr>
          <p:cNvPr id="8" name="正方形/長方形 7"/>
          <p:cNvSpPr/>
          <p:nvPr/>
        </p:nvSpPr>
        <p:spPr>
          <a:xfrm>
            <a:off x="914400" y="3200400"/>
            <a:ext cx="4876800" cy="2362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ＭＳ Ｐ明朝" pitchFamily="18" charset="-128"/>
                <a:ea typeface="ＭＳ Ｐ明朝" pitchFamily="18" charset="-128"/>
              </a:rPr>
              <a:t>－濱口桂一郎の問題意識－</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sym typeface="Wingdings"/>
              </a:rPr>
              <a:t>　　　</a:t>
            </a:r>
            <a:r>
              <a:rPr lang="ja-JP" altLang="en-US" sz="1050" dirty="0" smtClean="0">
                <a:solidFill>
                  <a:schemeClr val="tx1"/>
                </a:solidFill>
                <a:latin typeface="ＭＳ Ｐ明朝" pitchFamily="18" charset="-128"/>
                <a:ea typeface="ＭＳ Ｐ明朝" pitchFamily="18" charset="-128"/>
              </a:rPr>
              <a:t>「失業時のセーフティネットに関心が寄せられてこなかった。労働法学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は就業時の雇用労働条件、社会保障法学は年金や医療保険が主</a:t>
            </a:r>
            <a:r>
              <a:rPr lang="ja-JP" altLang="en-US" sz="1050" dirty="0" err="1" smtClean="0">
                <a:solidFill>
                  <a:schemeClr val="tx1"/>
                </a:solidFill>
                <a:latin typeface="ＭＳ Ｐ明朝" pitchFamily="18" charset="-128"/>
                <a:ea typeface="ＭＳ Ｐ明朝" pitchFamily="18" charset="-128"/>
              </a:rPr>
              <a:t>た</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る関心だった」－同感！</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sym typeface="Wingdings"/>
              </a:rPr>
              <a:t>　</a:t>
            </a:r>
            <a:r>
              <a:rPr lang="ja-JP" altLang="en-US" sz="1050" dirty="0" smtClean="0">
                <a:solidFill>
                  <a:schemeClr val="tx1"/>
                </a:solidFill>
                <a:latin typeface="ＭＳ Ｐ明朝" pitchFamily="18" charset="-128"/>
                <a:ea typeface="ＭＳ Ｐ明朝" pitchFamily="18" charset="-128"/>
              </a:rPr>
              <a:t>リーマンショック後、「雇用保険と生活保護を一体的にとらえる重要性</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が浮上した」「第</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層のセーフティネットの領域を考える上で有用と</a:t>
            </a:r>
            <a:r>
              <a:rPr lang="ja-JP" altLang="en-US" sz="1050" dirty="0" err="1" smtClean="0">
                <a:solidFill>
                  <a:schemeClr val="tx1"/>
                </a:solidFill>
                <a:latin typeface="ＭＳ Ｐ明朝" pitchFamily="18" charset="-128"/>
                <a:ea typeface="ＭＳ Ｐ明朝" pitchFamily="18" charset="-128"/>
              </a:rPr>
              <a:t>思わ</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a:t>
            </a:r>
            <a:r>
              <a:rPr lang="ja-JP" altLang="en-US" sz="1050" dirty="0" err="1" smtClean="0">
                <a:solidFill>
                  <a:schemeClr val="tx1"/>
                </a:solidFill>
                <a:latin typeface="ＭＳ Ｐ明朝" pitchFamily="18" charset="-128"/>
                <a:ea typeface="ＭＳ Ｐ明朝" pitchFamily="18" charset="-128"/>
              </a:rPr>
              <a:t>れる</a:t>
            </a:r>
            <a:r>
              <a:rPr lang="ja-JP" altLang="en-US" sz="1050" dirty="0" smtClean="0">
                <a:solidFill>
                  <a:schemeClr val="tx1"/>
                </a:solidFill>
                <a:latin typeface="ＭＳ Ｐ明朝" pitchFamily="18" charset="-128"/>
                <a:ea typeface="ＭＳ Ｐ明朝" pitchFamily="18" charset="-128"/>
              </a:rPr>
              <a:t>諸制度の歴史的展開と最近の動向を解説する」から学ぶ。</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pPr algn="ctr"/>
            <a:endParaRPr lang="en-US" altLang="ja-JP" sz="1050" dirty="0" smtClean="0">
              <a:solidFill>
                <a:schemeClr val="tx1"/>
              </a:solidFill>
              <a:latin typeface="ＭＳ Ｐ明朝" pitchFamily="18" charset="-128"/>
              <a:ea typeface="ＭＳ Ｐ明朝" pitchFamily="18" charset="-128"/>
            </a:endParaRPr>
          </a:p>
          <a:p>
            <a:pPr algn="ctr"/>
            <a:endParaRPr lang="en-US" altLang="ja-JP" sz="1050" dirty="0" smtClean="0">
              <a:solidFill>
                <a:schemeClr val="tx1"/>
              </a:solidFill>
              <a:latin typeface="ＭＳ Ｐ明朝" pitchFamily="18" charset="-128"/>
              <a:ea typeface="ＭＳ Ｐ明朝" pitchFamily="18" charset="-128"/>
            </a:endParaRPr>
          </a:p>
          <a:p>
            <a:pPr algn="ctr"/>
            <a:endParaRPr lang="ja-JP" altLang="en-US" sz="1050" dirty="0">
              <a:solidFill>
                <a:schemeClr val="tx1"/>
              </a:solidFill>
              <a:latin typeface="ＭＳ Ｐ明朝" pitchFamily="18" charset="-128"/>
              <a:ea typeface="ＭＳ Ｐ明朝" pitchFamily="18" charset="-128"/>
            </a:endParaRPr>
          </a:p>
        </p:txBody>
      </p:sp>
      <p:sp>
        <p:nvSpPr>
          <p:cNvPr id="9" name="正方形/長方形 8"/>
          <p:cNvSpPr/>
          <p:nvPr/>
        </p:nvSpPr>
        <p:spPr>
          <a:xfrm>
            <a:off x="2133600" y="4800600"/>
            <a:ext cx="2209800" cy="5334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ＭＳ Ｐ明朝" pitchFamily="18" charset="-128"/>
                <a:ea typeface="ＭＳ Ｐ明朝" pitchFamily="18" charset="-128"/>
              </a:rPr>
              <a:t>労働市場のセーフティネット</a:t>
            </a:r>
            <a:endParaRPr lang="en-US" altLang="ja-JP" sz="1050" dirty="0" smtClean="0">
              <a:solidFill>
                <a:schemeClr val="tx1"/>
              </a:solidFill>
              <a:latin typeface="ＭＳ Ｐ明朝" pitchFamily="18" charset="-128"/>
              <a:ea typeface="ＭＳ Ｐ明朝" pitchFamily="18" charset="-128"/>
            </a:endParaRPr>
          </a:p>
          <a:p>
            <a:pPr algn="ctr"/>
            <a:r>
              <a:rPr lang="ja-JP" altLang="en-US" sz="1050" dirty="0" smtClean="0">
                <a:solidFill>
                  <a:schemeClr val="tx1"/>
                </a:solidFill>
                <a:latin typeface="ＭＳ Ｐ明朝" pitchFamily="18" charset="-128"/>
                <a:ea typeface="ＭＳ Ｐ明朝" pitchFamily="18" charset="-128"/>
              </a:rPr>
              <a:t>－雇用保険制度の展望と課題－</a:t>
            </a:r>
            <a:endParaRPr lang="en-US" altLang="ja-JP" sz="1050" dirty="0" smtClean="0">
              <a:solidFill>
                <a:schemeClr val="tx1"/>
              </a:solidFill>
              <a:latin typeface="ＭＳ Ｐ明朝" pitchFamily="18" charset="-128"/>
              <a:ea typeface="ＭＳ Ｐ明朝" pitchFamily="18" charset="-128"/>
            </a:endParaRPr>
          </a:p>
          <a:p>
            <a:pPr algn="ctr"/>
            <a:r>
              <a:rPr lang="ja-JP" altLang="en-US" sz="1050" dirty="0" smtClean="0">
                <a:solidFill>
                  <a:schemeClr val="tx1"/>
                </a:solidFill>
                <a:latin typeface="ＭＳ Ｐ明朝" pitchFamily="18" charset="-128"/>
                <a:ea typeface="ＭＳ Ｐ明朝" pitchFamily="18" charset="-128"/>
              </a:rPr>
              <a:t>ＪＩＬＰＴ統括研究員　濱口桂一郎</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81000" y="533400"/>
          <a:ext cx="6019800" cy="7414260"/>
        </p:xfrm>
        <a:graphic>
          <a:graphicData uri="http://schemas.openxmlformats.org/drawingml/2006/table">
            <a:tbl>
              <a:tblPr firstRow="1" bandRow="1">
                <a:tableStyleId>{5C22544A-7EE6-4342-B048-85BDC9FD1C3A}</a:tableStyleId>
              </a:tblPr>
              <a:tblGrid>
                <a:gridCol w="2196033"/>
                <a:gridCol w="3823767"/>
              </a:tblGrid>
              <a:tr h="370840">
                <a:tc gridSpan="2">
                  <a:txBody>
                    <a:bodyPr/>
                    <a:lstStyle/>
                    <a:p>
                      <a:r>
                        <a:rPr kumimoji="1" lang="ja-JP" altLang="en-US" sz="1050" b="0" kern="1200" dirty="0" smtClean="0">
                          <a:solidFill>
                            <a:schemeClr val="tx1"/>
                          </a:solidFill>
                          <a:latin typeface="+mj-ea"/>
                          <a:ea typeface="+mn-ea"/>
                          <a:cs typeface="+mn-cs"/>
                        </a:rPr>
                        <a:t>失業保険制度の</a:t>
                      </a:r>
                      <a:r>
                        <a:rPr kumimoji="1" lang="ja-JP" altLang="en-US" sz="1050" b="0" dirty="0" smtClean="0">
                          <a:solidFill>
                            <a:schemeClr val="tx1"/>
                          </a:solidFill>
                          <a:latin typeface="+mj-ea"/>
                          <a:ea typeface="+mj-ea"/>
                        </a:rPr>
                        <a:t>「モラルハザードとのたたかい」の意味と「改正」経過</a:t>
                      </a:r>
                      <a:endParaRPr kumimoji="1" lang="ja-JP" altLang="en-US" sz="1050" b="0" dirty="0">
                        <a:solidFill>
                          <a:schemeClr val="tx1"/>
                        </a:solidFill>
                        <a:latin typeface="+mj-ea"/>
                        <a:ea typeface="+mj-ea"/>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19760">
                <a:tc>
                  <a:txBody>
                    <a:bodyPr/>
                    <a:lstStyle/>
                    <a:p>
                      <a:r>
                        <a:rPr kumimoji="1" lang="en-US" altLang="ja-JP" sz="1050" b="0" dirty="0" smtClean="0">
                          <a:solidFill>
                            <a:schemeClr val="tx1"/>
                          </a:solidFill>
                          <a:latin typeface="ＭＳ Ｐ明朝" pitchFamily="18" charset="-128"/>
                          <a:ea typeface="ＭＳ Ｐ明朝" pitchFamily="18" charset="-128"/>
                        </a:rPr>
                        <a:t>1947</a:t>
                      </a:r>
                      <a:r>
                        <a:rPr kumimoji="1" lang="ja-JP" altLang="en-US" sz="1050" b="0" dirty="0" smtClean="0">
                          <a:solidFill>
                            <a:schemeClr val="tx1"/>
                          </a:solidFill>
                          <a:latin typeface="ＭＳ Ｐ明朝" pitchFamily="18" charset="-128"/>
                          <a:ea typeface="ＭＳ Ｐ明朝" pitchFamily="18" charset="-128"/>
                        </a:rPr>
                        <a:t>年の制定時</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一律</a:t>
                      </a:r>
                      <a:r>
                        <a:rPr kumimoji="1" lang="en-US" altLang="ja-JP" sz="1050" b="0" dirty="0" smtClean="0">
                          <a:solidFill>
                            <a:schemeClr val="tx1"/>
                          </a:solidFill>
                          <a:latin typeface="ＭＳ Ｐ明朝" pitchFamily="18" charset="-128"/>
                          <a:ea typeface="ＭＳ Ｐ明朝" pitchFamily="18" charset="-128"/>
                        </a:rPr>
                        <a:t>6</a:t>
                      </a:r>
                      <a:r>
                        <a:rPr kumimoji="1" lang="ja-JP" altLang="en-US" sz="1050" b="0" dirty="0" smtClean="0">
                          <a:solidFill>
                            <a:schemeClr val="tx1"/>
                          </a:solidFill>
                          <a:latin typeface="ＭＳ Ｐ明朝" pitchFamily="18" charset="-128"/>
                          <a:ea typeface="ＭＳ Ｐ明朝" pitchFamily="18" charset="-128"/>
                        </a:rPr>
                        <a:t>ヵ月の被保険者期間で</a:t>
                      </a:r>
                      <a:r>
                        <a:rPr kumimoji="1" lang="en-US" altLang="ja-JP" sz="1050" b="0" dirty="0" smtClean="0">
                          <a:solidFill>
                            <a:schemeClr val="tx1"/>
                          </a:solidFill>
                          <a:latin typeface="ＭＳ Ｐ明朝" pitchFamily="18" charset="-128"/>
                          <a:ea typeface="ＭＳ Ｐ明朝" pitchFamily="18" charset="-128"/>
                        </a:rPr>
                        <a:t>180</a:t>
                      </a:r>
                      <a:r>
                        <a:rPr kumimoji="1" lang="ja-JP" altLang="en-US" sz="1050" b="0" dirty="0" smtClean="0">
                          <a:solidFill>
                            <a:schemeClr val="tx1"/>
                          </a:solidFill>
                          <a:latin typeface="ＭＳ Ｐ明朝" pitchFamily="18" charset="-128"/>
                          <a:ea typeface="ＭＳ Ｐ明朝" pitchFamily="18" charset="-128"/>
                        </a:rPr>
                        <a:t>日間の給付。</a:t>
                      </a:r>
                      <a:endParaRPr kumimoji="1" lang="ja-JP" altLang="en-US" sz="1050" b="0" dirty="0">
                        <a:solidFill>
                          <a:schemeClr val="tx1"/>
                        </a:solidFill>
                        <a:latin typeface="ＭＳ Ｐ明朝" pitchFamily="18" charset="-128"/>
                        <a:ea typeface="ＭＳ Ｐ明朝" pitchFamily="18" charset="-128"/>
                      </a:endParaRPr>
                    </a:p>
                  </a:txBody>
                  <a:tcPr anchor="ctr">
                    <a:lnL w="12700" cmpd="sng">
                      <a:noFill/>
                    </a:lnL>
                    <a:lnR w="12700" cap="flat" cmpd="sng" algn="ctr">
                      <a:solidFill>
                        <a:srgbClr val="00B0F0"/>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ＭＳ Ｐ明朝" pitchFamily="18" charset="-128"/>
                          <a:ea typeface="ＭＳ Ｐ明朝" pitchFamily="18" charset="-128"/>
                        </a:rPr>
                        <a:t>「季節的に半年ずつ就労と失業を繰り返す」状況が生まれた。</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（東北の出稼ぎ－冬の農繁期に雇用、夏は失業保険、北海道の季節労働者は夏働き、冬は失業給付の繰り返し－</a:t>
                      </a:r>
                      <a:r>
                        <a:rPr kumimoji="1" lang="en-US" altLang="ja-JP" sz="1050" b="0" dirty="0" err="1" smtClean="0">
                          <a:solidFill>
                            <a:schemeClr val="tx1"/>
                          </a:solidFill>
                          <a:latin typeface="ＭＳ Ｐ明朝" pitchFamily="18" charset="-128"/>
                          <a:ea typeface="ＭＳ Ｐ明朝" pitchFamily="18" charset="-128"/>
                        </a:rPr>
                        <a:t>ryo</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574040">
                <a:tc>
                  <a:txBody>
                    <a:bodyPr/>
                    <a:lstStyle/>
                    <a:p>
                      <a:r>
                        <a:rPr kumimoji="1" lang="en-US" altLang="ja-JP" sz="1050" b="0" dirty="0" smtClean="0">
                          <a:solidFill>
                            <a:schemeClr val="tx1"/>
                          </a:solidFill>
                          <a:latin typeface="ＭＳ Ｐ明朝" pitchFamily="18" charset="-128"/>
                          <a:ea typeface="ＭＳ Ｐ明朝" pitchFamily="18" charset="-128"/>
                        </a:rPr>
                        <a:t>1955</a:t>
                      </a:r>
                      <a:r>
                        <a:rPr kumimoji="1" lang="ja-JP" altLang="en-US" sz="1050" b="0" dirty="0" smtClean="0">
                          <a:solidFill>
                            <a:schemeClr val="tx1"/>
                          </a:solidFill>
                          <a:latin typeface="ＭＳ Ｐ明朝" pitchFamily="18" charset="-128"/>
                          <a:ea typeface="ＭＳ Ｐ明朝" pitchFamily="18" charset="-128"/>
                        </a:rPr>
                        <a:t>年改正</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雇用継続期間に応じ、</a:t>
                      </a:r>
                      <a:r>
                        <a:rPr kumimoji="1" lang="en-US" altLang="ja-JP" sz="1050" b="0" dirty="0" smtClean="0">
                          <a:solidFill>
                            <a:schemeClr val="tx1"/>
                          </a:solidFill>
                          <a:latin typeface="ＭＳ Ｐ明朝" pitchFamily="18" charset="-128"/>
                          <a:ea typeface="ＭＳ Ｐ明朝" pitchFamily="18" charset="-128"/>
                        </a:rPr>
                        <a:t>270</a:t>
                      </a:r>
                      <a:r>
                        <a:rPr kumimoji="1" lang="ja-JP" altLang="en-US" sz="1050" b="0" dirty="0" smtClean="0">
                          <a:solidFill>
                            <a:schemeClr val="tx1"/>
                          </a:solidFill>
                          <a:latin typeface="ＭＳ Ｐ明朝" pitchFamily="18" charset="-128"/>
                          <a:ea typeface="ＭＳ Ｐ明朝" pitchFamily="18" charset="-128"/>
                        </a:rPr>
                        <a:t>日から</a:t>
                      </a:r>
                      <a:r>
                        <a:rPr kumimoji="1" lang="en-US" altLang="ja-JP" sz="1050" b="0" dirty="0" smtClean="0">
                          <a:solidFill>
                            <a:schemeClr val="tx1"/>
                          </a:solidFill>
                          <a:latin typeface="ＭＳ Ｐ明朝" pitchFamily="18" charset="-128"/>
                          <a:ea typeface="ＭＳ Ｐ明朝" pitchFamily="18" charset="-128"/>
                        </a:rPr>
                        <a:t>90</a:t>
                      </a:r>
                      <a:r>
                        <a:rPr kumimoji="1" lang="ja-JP" altLang="en-US" sz="1050" b="0" dirty="0" smtClean="0">
                          <a:solidFill>
                            <a:schemeClr val="tx1"/>
                          </a:solidFill>
                          <a:latin typeface="ＭＳ Ｐ明朝" pitchFamily="18" charset="-128"/>
                          <a:ea typeface="ＭＳ Ｐ明朝" pitchFamily="18" charset="-128"/>
                        </a:rPr>
                        <a:t>日の段階性とした。</a:t>
                      </a:r>
                      <a:endParaRPr kumimoji="1" lang="ja-JP" altLang="en-US" sz="1050" dirty="0">
                        <a:solidFill>
                          <a:schemeClr val="tx1"/>
                        </a:solidFill>
                        <a:latin typeface="ＭＳ Ｐ明朝" pitchFamily="18" charset="-128"/>
                        <a:ea typeface="ＭＳ Ｐ明朝" pitchFamily="18" charset="-128"/>
                      </a:endParaRPr>
                    </a:p>
                  </a:txBody>
                  <a:tcPr>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改正は、「給付日数と継続雇用期間のリンクは、長期勤続して払い込んだ保険料の払い戻しとの考え」の源泉となった。</a:t>
                      </a:r>
                    </a:p>
                    <a:p>
                      <a:r>
                        <a:rPr kumimoji="1" lang="en-US" altLang="ja-JP" sz="1050" dirty="0" smtClean="0">
                          <a:solidFill>
                            <a:schemeClr val="tx1"/>
                          </a:solidFill>
                          <a:latin typeface="ＭＳ Ｐ明朝" pitchFamily="18" charset="-128"/>
                          <a:ea typeface="ＭＳ Ｐ明朝" pitchFamily="18" charset="-128"/>
                        </a:rPr>
                        <a:t>1960</a:t>
                      </a:r>
                      <a:r>
                        <a:rPr kumimoji="1" lang="ja-JP" altLang="en-US" sz="1050" dirty="0" smtClean="0">
                          <a:solidFill>
                            <a:schemeClr val="tx1"/>
                          </a:solidFill>
                          <a:latin typeface="ＭＳ Ｐ明朝" pitchFamily="18" charset="-128"/>
                          <a:ea typeface="ＭＳ Ｐ明朝" pitchFamily="18" charset="-128"/>
                        </a:rPr>
                        <a:t>年代には女子の結婚退職金的受給が問題となった。（次に雇用の働く意思なく家庭に入る）雇用保険法で改めた。</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ＭＳ Ｐ明朝" pitchFamily="18" charset="-128"/>
                          <a:ea typeface="ＭＳ Ｐ明朝" pitchFamily="18" charset="-128"/>
                        </a:rPr>
                        <a:t>1974</a:t>
                      </a:r>
                      <a:r>
                        <a:rPr kumimoji="1" lang="ja-JP" altLang="en-US" sz="1050" dirty="0" smtClean="0">
                          <a:solidFill>
                            <a:schemeClr val="tx1"/>
                          </a:solidFill>
                          <a:latin typeface="ＭＳ Ｐ明朝" pitchFamily="18" charset="-128"/>
                          <a:ea typeface="ＭＳ Ｐ明朝" pitchFamily="18" charset="-128"/>
                        </a:rPr>
                        <a:t>年雇用保険法</a:t>
                      </a:r>
                      <a:endParaRPr kumimoji="1" lang="en-US" altLang="ja-JP" sz="105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明朝" pitchFamily="18" charset="-128"/>
                          <a:ea typeface="ＭＳ Ｐ明朝" pitchFamily="18" charset="-128"/>
                        </a:rPr>
                        <a:t>被保険者期間</a:t>
                      </a:r>
                      <a:r>
                        <a:rPr kumimoji="1" lang="en-US" altLang="ja-JP" sz="1050" dirty="0" smtClean="0">
                          <a:solidFill>
                            <a:schemeClr val="tx1"/>
                          </a:solidFill>
                          <a:latin typeface="ＭＳ Ｐ明朝" pitchFamily="18" charset="-128"/>
                          <a:ea typeface="ＭＳ Ｐ明朝" pitchFamily="18" charset="-128"/>
                        </a:rPr>
                        <a:t>1</a:t>
                      </a:r>
                      <a:r>
                        <a:rPr kumimoji="1" lang="ja-JP" altLang="en-US" sz="1050" dirty="0" smtClean="0">
                          <a:solidFill>
                            <a:schemeClr val="tx1"/>
                          </a:solidFill>
                          <a:latin typeface="ＭＳ Ｐ明朝" pitchFamily="18" charset="-128"/>
                          <a:ea typeface="ＭＳ Ｐ明朝" pitchFamily="18" charset="-128"/>
                        </a:rPr>
                        <a:t>年以上は、</a:t>
                      </a:r>
                      <a:r>
                        <a:rPr kumimoji="1" lang="en-US" altLang="ja-JP" sz="1050" dirty="0" smtClean="0">
                          <a:solidFill>
                            <a:schemeClr val="tx1"/>
                          </a:solidFill>
                          <a:latin typeface="ＭＳ Ｐ明朝" pitchFamily="18" charset="-128"/>
                          <a:ea typeface="ＭＳ Ｐ明朝" pitchFamily="18" charset="-128"/>
                        </a:rPr>
                        <a:t>30</a:t>
                      </a:r>
                      <a:r>
                        <a:rPr kumimoji="1" lang="ja-JP" altLang="en-US" sz="1050" dirty="0" smtClean="0">
                          <a:solidFill>
                            <a:schemeClr val="tx1"/>
                          </a:solidFill>
                          <a:latin typeface="ＭＳ Ｐ明朝" pitchFamily="18" charset="-128"/>
                          <a:ea typeface="ＭＳ Ｐ明朝" pitchFamily="18" charset="-128"/>
                        </a:rPr>
                        <a:t>歳未満</a:t>
                      </a:r>
                      <a:r>
                        <a:rPr kumimoji="1" lang="en-US" altLang="ja-JP" sz="1050" dirty="0" smtClean="0">
                          <a:solidFill>
                            <a:schemeClr val="tx1"/>
                          </a:solidFill>
                          <a:latin typeface="ＭＳ Ｐ明朝" pitchFamily="18" charset="-128"/>
                          <a:ea typeface="ＭＳ Ｐ明朝" pitchFamily="18" charset="-128"/>
                        </a:rPr>
                        <a:t>90</a:t>
                      </a:r>
                      <a:r>
                        <a:rPr kumimoji="1" lang="ja-JP" altLang="en-US" sz="1050" dirty="0" smtClean="0">
                          <a:solidFill>
                            <a:schemeClr val="tx1"/>
                          </a:solidFill>
                          <a:latin typeface="ＭＳ Ｐ明朝" pitchFamily="18" charset="-128"/>
                          <a:ea typeface="ＭＳ Ｐ明朝" pitchFamily="18" charset="-128"/>
                        </a:rPr>
                        <a:t>日間から</a:t>
                      </a:r>
                      <a:r>
                        <a:rPr kumimoji="1" lang="en-US" altLang="ja-JP" sz="1050" dirty="0" smtClean="0">
                          <a:solidFill>
                            <a:schemeClr val="tx1"/>
                          </a:solidFill>
                          <a:latin typeface="ＭＳ Ｐ明朝" pitchFamily="18" charset="-128"/>
                          <a:ea typeface="ＭＳ Ｐ明朝" pitchFamily="18" charset="-128"/>
                        </a:rPr>
                        <a:t>55</a:t>
                      </a:r>
                      <a:r>
                        <a:rPr kumimoji="1" lang="ja-JP" altLang="en-US" sz="1050" dirty="0" smtClean="0">
                          <a:solidFill>
                            <a:schemeClr val="tx1"/>
                          </a:solidFill>
                          <a:latin typeface="ＭＳ Ｐ明朝" pitchFamily="18" charset="-128"/>
                          <a:ea typeface="ＭＳ Ｐ明朝" pitchFamily="18" charset="-128"/>
                        </a:rPr>
                        <a:t>歳以上の</a:t>
                      </a:r>
                      <a:r>
                        <a:rPr kumimoji="1" lang="en-US" altLang="ja-JP" sz="1050" dirty="0" smtClean="0">
                          <a:solidFill>
                            <a:schemeClr val="tx1"/>
                          </a:solidFill>
                          <a:latin typeface="ＭＳ Ｐ明朝" pitchFamily="18" charset="-128"/>
                          <a:ea typeface="ＭＳ Ｐ明朝" pitchFamily="18" charset="-128"/>
                        </a:rPr>
                        <a:t>300</a:t>
                      </a:r>
                      <a:r>
                        <a:rPr kumimoji="1" lang="ja-JP" altLang="en-US" sz="1050" dirty="0" smtClean="0">
                          <a:solidFill>
                            <a:schemeClr val="tx1"/>
                          </a:solidFill>
                          <a:latin typeface="ＭＳ Ｐ明朝" pitchFamily="18" charset="-128"/>
                          <a:ea typeface="ＭＳ Ｐ明朝" pitchFamily="18" charset="-128"/>
                        </a:rPr>
                        <a:t>日と年齢階層別とした。</a:t>
                      </a:r>
                      <a:endParaRPr kumimoji="1" lang="ja-JP" altLang="en-US" sz="1050" dirty="0">
                        <a:solidFill>
                          <a:schemeClr val="tx1"/>
                        </a:solidFill>
                        <a:latin typeface="ＭＳ Ｐ明朝" pitchFamily="18" charset="-128"/>
                        <a:ea typeface="ＭＳ Ｐ明朝" pitchFamily="18" charset="-128"/>
                      </a:endParaRPr>
                    </a:p>
                  </a:txBody>
                  <a:tcPr>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solidFill>
                            <a:schemeClr val="tx1"/>
                          </a:solidFill>
                          <a:latin typeface="ＭＳ Ｐ明朝" pitchFamily="18" charset="-128"/>
                          <a:ea typeface="ＭＳ Ｐ明朝" pitchFamily="18" charset="-128"/>
                        </a:rPr>
                        <a:t>失業給付は再就職までの生活安定が目的。従って「就職の難易度に応じて定めることが合理的」とした。</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その後、高齢化が進展する。</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en-US" altLang="ja-JP" sz="1050" dirty="0" smtClean="0">
                          <a:latin typeface="ＭＳ Ｐ明朝" pitchFamily="18" charset="-128"/>
                          <a:ea typeface="ＭＳ Ｐ明朝" pitchFamily="18" charset="-128"/>
                        </a:rPr>
                        <a:t>1984</a:t>
                      </a:r>
                      <a:r>
                        <a:rPr kumimoji="1" lang="ja-JP" altLang="en-US" sz="1050" dirty="0" smtClean="0">
                          <a:latin typeface="ＭＳ Ｐ明朝" pitchFamily="18" charset="-128"/>
                          <a:ea typeface="ＭＳ Ｐ明朝" pitchFamily="18" charset="-128"/>
                        </a:rPr>
                        <a:t>年改正</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拠出期間と給付日数のリンクの再度の導入。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「短期間で離職する高齢者の長期間保障するのは、若年の長期勤続者と公平を欠くとの批判」に対応し、「私的保険」と排除されたリンクを再度導入した。</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パートタイマーが急増する。</a:t>
                      </a:r>
                      <a:endParaRPr kumimoji="1" lang="ja-JP" altLang="en-US" sz="1050" dirty="0">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731520">
                <a:tc>
                  <a:txBody>
                    <a:bodyPr/>
                    <a:lstStyle/>
                    <a:p>
                      <a:r>
                        <a:rPr kumimoji="1" lang="en-US" altLang="ja-JP" sz="1050" dirty="0" smtClean="0">
                          <a:latin typeface="ＭＳ Ｐ明朝" pitchFamily="18" charset="-128"/>
                          <a:ea typeface="ＭＳ Ｐ明朝" pitchFamily="18" charset="-128"/>
                        </a:rPr>
                        <a:t>1989</a:t>
                      </a:r>
                      <a:r>
                        <a:rPr kumimoji="1" lang="ja-JP" altLang="en-US" sz="1050" dirty="0" smtClean="0">
                          <a:latin typeface="ＭＳ Ｐ明朝" pitchFamily="18" charset="-128"/>
                          <a:ea typeface="ＭＳ Ｐ明朝" pitchFamily="18" charset="-128"/>
                        </a:rPr>
                        <a:t>年改正</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パートタイマーを一般被保険者より最大</a:t>
                      </a:r>
                      <a:r>
                        <a:rPr kumimoji="1" lang="en-US" altLang="ja-JP" sz="1050" dirty="0" smtClean="0">
                          <a:latin typeface="ＭＳ Ｐ明朝" pitchFamily="18" charset="-128"/>
                          <a:ea typeface="ＭＳ Ｐ明朝" pitchFamily="18" charset="-128"/>
                        </a:rPr>
                        <a:t>90</a:t>
                      </a:r>
                      <a:r>
                        <a:rPr kumimoji="1" lang="ja-JP" altLang="en-US" sz="1050" dirty="0" smtClean="0">
                          <a:latin typeface="ＭＳ Ｐ明朝" pitchFamily="18" charset="-128"/>
                          <a:ea typeface="ＭＳ Ｐ明朝" pitchFamily="18" charset="-128"/>
                        </a:rPr>
                        <a:t>日短い給付日数とした。</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「パートタイマーは離職率が高く、求人倍率が高い」との理由による。次第に疑問が呈され、</a:t>
                      </a:r>
                      <a:r>
                        <a:rPr kumimoji="1" lang="en-US" altLang="ja-JP" sz="1050" dirty="0" smtClean="0">
                          <a:latin typeface="ＭＳ Ｐ明朝" pitchFamily="18" charset="-128"/>
                          <a:ea typeface="ＭＳ Ｐ明朝" pitchFamily="18" charset="-128"/>
                        </a:rPr>
                        <a:t>2003</a:t>
                      </a:r>
                      <a:r>
                        <a:rPr kumimoji="1" lang="ja-JP" altLang="en-US" sz="1050" dirty="0" smtClean="0">
                          <a:latin typeface="ＭＳ Ｐ明朝" pitchFamily="18" charset="-128"/>
                          <a:ea typeface="ＭＳ Ｐ明朝" pitchFamily="18" charset="-128"/>
                        </a:rPr>
                        <a:t>年改正で一般とパートタイマーは統一された。</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この時点では離職理由</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解雇</a:t>
                      </a:r>
                      <a:r>
                        <a:rPr kumimoji="1" lang="en-US" altLang="ja-JP" sz="1050" dirty="0" smtClean="0">
                          <a:latin typeface="ＭＳ Ｐ明朝" pitchFamily="18" charset="-128"/>
                          <a:ea typeface="ＭＳ Ｐ明朝" pitchFamily="18" charset="-128"/>
                        </a:rPr>
                        <a:t>or</a:t>
                      </a:r>
                      <a:r>
                        <a:rPr kumimoji="1" lang="ja-JP" altLang="en-US" sz="1050" dirty="0" smtClean="0">
                          <a:latin typeface="ＭＳ Ｐ明朝" pitchFamily="18" charset="-128"/>
                          <a:ea typeface="ＭＳ Ｐ明朝" pitchFamily="18" charset="-128"/>
                        </a:rPr>
                        <a:t>自己都合）で給付日数の差はない。</a:t>
                      </a:r>
                      <a:endParaRPr kumimoji="1" lang="ja-JP" altLang="en-US" sz="1050" dirty="0">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en-US" altLang="ja-JP" sz="1050" dirty="0" smtClean="0">
                          <a:latin typeface="ＭＳ Ｐ明朝" pitchFamily="18" charset="-128"/>
                          <a:ea typeface="ＭＳ Ｐ明朝" pitchFamily="18" charset="-128"/>
                        </a:rPr>
                        <a:t>2000</a:t>
                      </a:r>
                      <a:r>
                        <a:rPr kumimoji="1" lang="ja-JP" altLang="en-US" sz="1050" dirty="0" smtClean="0">
                          <a:latin typeface="ＭＳ Ｐ明朝" pitchFamily="18" charset="-128"/>
                          <a:ea typeface="ＭＳ Ｐ明朝" pitchFamily="18" charset="-128"/>
                        </a:rPr>
                        <a:t>年改正</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解雇・倒産による離職か自己都合退職で差がつけられた。</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itchFamily="18" charset="-128"/>
                          <a:ea typeface="ＭＳ Ｐ明朝" pitchFamily="18" charset="-128"/>
                        </a:rPr>
                        <a:t>年齢、被保険者期間、パートか一般か、離職理由の</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次元のマトリックス</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鋳型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で複雑となった。さらに「</a:t>
                      </a: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ヶ月の待機期間」</a:t>
                      </a:r>
                      <a:r>
                        <a:rPr kumimoji="1" lang="en-US" altLang="ja-JP" sz="1050" dirty="0" smtClean="0">
                          <a:latin typeface="ＭＳ Ｐ明朝" pitchFamily="18" charset="-128"/>
                          <a:ea typeface="ＭＳ Ｐ明朝" pitchFamily="18" charset="-128"/>
                        </a:rPr>
                        <a:t>(1984</a:t>
                      </a:r>
                      <a:r>
                        <a:rPr kumimoji="1" lang="ja-JP" altLang="en-US" sz="1050" dirty="0" smtClean="0">
                          <a:latin typeface="ＭＳ Ｐ明朝" pitchFamily="18" charset="-128"/>
                          <a:ea typeface="ＭＳ Ｐ明朝" pitchFamily="18" charset="-128"/>
                        </a:rPr>
                        <a:t>年改正）が加わる。</a:t>
                      </a:r>
                      <a:endParaRPr kumimoji="1" lang="ja-JP" altLang="en-US" sz="1050" dirty="0">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en-US" altLang="ja-JP" sz="1050" dirty="0" smtClean="0">
                          <a:latin typeface="ＭＳ Ｐ明朝" pitchFamily="18" charset="-128"/>
                          <a:ea typeface="ＭＳ Ｐ明朝" pitchFamily="18" charset="-128"/>
                        </a:rPr>
                        <a:t>2002</a:t>
                      </a:r>
                      <a:r>
                        <a:rPr kumimoji="1" lang="ja-JP" altLang="en-US" sz="1050" dirty="0" smtClean="0">
                          <a:latin typeface="ＭＳ Ｐ明朝" pitchFamily="18" charset="-128"/>
                          <a:ea typeface="ＭＳ Ｐ明朝" pitchFamily="18" charset="-128"/>
                        </a:rPr>
                        <a:t>年　「運用改善」の通達発出－</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再就職の促進や失業認定の厳格化</a:t>
                      </a:r>
                      <a:endParaRPr kumimoji="1" lang="ja-JP" altLang="en-US" sz="1050" dirty="0">
                        <a:latin typeface="ＭＳ Ｐ明朝" pitchFamily="18" charset="-128"/>
                        <a:ea typeface="ＭＳ Ｐ明朝" pitchFamily="18" charset="-128"/>
                      </a:endParaRPr>
                    </a:p>
                  </a:txBody>
                  <a:tcPr anchor="ctr">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a:t>
                      </a:r>
                      <a:r>
                        <a:rPr kumimoji="1" lang="ja-JP" altLang="en-US" sz="1050" dirty="0" smtClean="0">
                          <a:latin typeface="ＭＳ Ｐ明朝" pitchFamily="18" charset="-128"/>
                          <a:ea typeface="ＭＳ Ｐ明朝" pitchFamily="18" charset="-128"/>
                        </a:rPr>
                        <a:t>回以上の求職活動実績の確認。サンプリングで問い合わせ。虚偽は不正受給として処理する。</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・紹介事業所の面接で故意に不採用になるような言動は、紹介拒否。給付制限を行う。</a:t>
                      </a:r>
                      <a:endParaRPr kumimoji="1" lang="ja-JP" altLang="en-US" sz="1050" dirty="0">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en-US" altLang="ja-JP" sz="1050" dirty="0" smtClean="0">
                          <a:latin typeface="ＭＳ Ｐ明朝" pitchFamily="18" charset="-128"/>
                          <a:ea typeface="ＭＳ Ｐ明朝" pitchFamily="18" charset="-128"/>
                        </a:rPr>
                        <a:t>2007</a:t>
                      </a:r>
                      <a:r>
                        <a:rPr kumimoji="1" lang="ja-JP" altLang="en-US" sz="1050" dirty="0" smtClean="0">
                          <a:latin typeface="ＭＳ Ｐ明朝" pitchFamily="18" charset="-128"/>
                          <a:ea typeface="ＭＳ Ｐ明朝" pitchFamily="18" charset="-128"/>
                        </a:rPr>
                        <a:t>年改正　財政運営</a:t>
                      </a:r>
                      <a:endParaRPr kumimoji="1" lang="en-US" altLang="ja-JP" sz="1050" dirty="0" smtClean="0">
                        <a:latin typeface="ＭＳ Ｐ明朝" pitchFamily="18" charset="-128"/>
                        <a:ea typeface="ＭＳ Ｐ明朝" pitchFamily="18" charset="-128"/>
                      </a:endParaRPr>
                    </a:p>
                    <a:p>
                      <a:endParaRPr kumimoji="1" lang="ja-JP" altLang="en-US" sz="1050" dirty="0">
                        <a:latin typeface="ＭＳ Ｐ明朝" pitchFamily="18" charset="-128"/>
                        <a:ea typeface="ＭＳ Ｐ明朝" pitchFamily="18" charset="-128"/>
                      </a:endParaRPr>
                    </a:p>
                  </a:txBody>
                  <a:tcPr anchor="b">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財政当局が、原則</a:t>
                      </a:r>
                      <a:r>
                        <a:rPr kumimoji="1" lang="en-US" altLang="ja-JP" sz="1050" dirty="0" smtClean="0">
                          <a:latin typeface="ＭＳ Ｐ明朝" pitchFamily="18" charset="-128"/>
                          <a:ea typeface="ＭＳ Ｐ明朝" pitchFamily="18" charset="-128"/>
                        </a:rPr>
                        <a:t>1/4</a:t>
                      </a:r>
                      <a:r>
                        <a:rPr kumimoji="1" lang="ja-JP" altLang="en-US" sz="1050" dirty="0" smtClean="0">
                          <a:latin typeface="ＭＳ Ｐ明朝" pitchFamily="18" charset="-128"/>
                          <a:ea typeface="ＭＳ Ｐ明朝" pitchFamily="18" charset="-128"/>
                        </a:rPr>
                        <a:t>の国庫補助の廃止を求める。当分の間、負担額の</a:t>
                      </a:r>
                      <a:r>
                        <a:rPr kumimoji="1" lang="en-US" altLang="ja-JP" sz="1050" dirty="0" smtClean="0">
                          <a:latin typeface="ＭＳ Ｐ明朝" pitchFamily="18" charset="-128"/>
                          <a:ea typeface="ＭＳ Ｐ明朝" pitchFamily="18" charset="-128"/>
                        </a:rPr>
                        <a:t>55</a:t>
                      </a:r>
                      <a:r>
                        <a:rPr kumimoji="1" lang="ja-JP" altLang="en-US" sz="1050" dirty="0" smtClean="0">
                          <a:latin typeface="ＭＳ Ｐ明朝" pitchFamily="18" charset="-128"/>
                          <a:ea typeface="ＭＳ Ｐ明朝" pitchFamily="18" charset="-128"/>
                        </a:rPr>
                        <a:t>％の引き下げて決着。</a:t>
                      </a:r>
                      <a:endParaRPr kumimoji="1" lang="ja-JP" altLang="en-US" sz="1050" dirty="0">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en-US" altLang="ja-JP" sz="1050" dirty="0" smtClean="0">
                          <a:latin typeface="ＭＳ Ｐ明朝" pitchFamily="18" charset="-128"/>
                          <a:ea typeface="ＭＳ Ｐ明朝" pitchFamily="18" charset="-128"/>
                        </a:rPr>
                        <a:t>2009</a:t>
                      </a:r>
                      <a:r>
                        <a:rPr kumimoji="1" lang="ja-JP" altLang="en-US" sz="1050" dirty="0" smtClean="0">
                          <a:latin typeface="ＭＳ Ｐ明朝" pitchFamily="18" charset="-128"/>
                          <a:ea typeface="ＭＳ Ｐ明朝" pitchFamily="18" charset="-128"/>
                        </a:rPr>
                        <a:t>年改正　国庫負担の廃止問題、</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非正規労働者への適用が論点</a:t>
                      </a:r>
                      <a:r>
                        <a:rPr kumimoji="1" lang="ja-JP" altLang="en-US" sz="800" dirty="0" smtClean="0">
                          <a:latin typeface="ＭＳ Ｐ明朝" pitchFamily="18" charset="-128"/>
                          <a:ea typeface="ＭＳ Ｐ明朝" pitchFamily="18" charset="-128"/>
                        </a:rPr>
                        <a:t>（注）</a:t>
                      </a:r>
                      <a:r>
                        <a:rPr kumimoji="1" lang="ja-JP" altLang="en-US" sz="1050" dirty="0" smtClean="0">
                          <a:latin typeface="ＭＳ Ｐ明朝" pitchFamily="18" charset="-128"/>
                          <a:ea typeface="ＭＳ Ｐ明朝" pitchFamily="18" charset="-128"/>
                        </a:rPr>
                        <a:t>となる。</a:t>
                      </a:r>
                      <a:endParaRPr kumimoji="1" lang="ja-JP" altLang="en-US" sz="1050" dirty="0">
                        <a:latin typeface="ＭＳ Ｐ明朝" pitchFamily="18" charset="-128"/>
                        <a:ea typeface="ＭＳ Ｐ明朝" pitchFamily="18" charset="-128"/>
                      </a:endParaRPr>
                    </a:p>
                  </a:txBody>
                  <a:tcPr anchor="ctr">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リーマンショック前の追加経済対策</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麻生内閣</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で雇用保険料</a:t>
                      </a:r>
                      <a:r>
                        <a:rPr kumimoji="1" lang="en-US" altLang="ja-JP" sz="1050" dirty="0" smtClean="0">
                          <a:latin typeface="ＭＳ Ｐ明朝" pitchFamily="18" charset="-128"/>
                          <a:ea typeface="ＭＳ Ｐ明朝" pitchFamily="18" charset="-128"/>
                        </a:rPr>
                        <a:t>0.4</a:t>
                      </a:r>
                      <a:r>
                        <a:rPr kumimoji="1" lang="ja-JP" altLang="en-US" sz="1050" dirty="0" smtClean="0">
                          <a:latin typeface="ＭＳ Ｐ明朝" pitchFamily="18" charset="-128"/>
                          <a:ea typeface="ＭＳ Ｐ明朝" pitchFamily="18" charset="-128"/>
                        </a:rPr>
                        <a:t>％引き下げを決定。直後に政権交代。派遣・期間工切りの失業増。</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年越派遣村の出現。</a:t>
                      </a:r>
                      <a:r>
                        <a:rPr kumimoji="1" lang="en-US" altLang="ja-JP" sz="1050" dirty="0" smtClean="0">
                          <a:latin typeface="ＭＳ Ｐ明朝" pitchFamily="18" charset="-128"/>
                          <a:ea typeface="ＭＳ Ｐ明朝" pitchFamily="18" charset="-128"/>
                        </a:rPr>
                        <a:t>09</a:t>
                      </a:r>
                      <a:r>
                        <a:rPr kumimoji="1" lang="ja-JP" altLang="en-US" sz="1050" dirty="0" smtClean="0">
                          <a:latin typeface="ＭＳ Ｐ明朝" pitchFamily="18" charset="-128"/>
                          <a:ea typeface="ＭＳ Ｐ明朝" pitchFamily="18" charset="-128"/>
                        </a:rPr>
                        <a:t>年</a:t>
                      </a: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月、非正規労働者が「</a:t>
                      </a: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ヵ月以上の雇用見込み」で適用が拡大された。</a:t>
                      </a:r>
                      <a:endParaRPr kumimoji="1" lang="ja-JP" altLang="en-US" sz="1050" dirty="0">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ap="flat" cmpd="sng" algn="ctr">
                      <a:solidFill>
                        <a:srgbClr val="00B0F0"/>
                      </a:solidFill>
                      <a:prstDash val="sysDot"/>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en-US" altLang="ja-JP" sz="1050" dirty="0" smtClean="0">
                          <a:latin typeface="ＭＳ Ｐ明朝" pitchFamily="18" charset="-128"/>
                          <a:ea typeface="ＭＳ Ｐ明朝" pitchFamily="18" charset="-128"/>
                        </a:rPr>
                        <a:t>2010</a:t>
                      </a:r>
                      <a:r>
                        <a:rPr kumimoji="1" lang="ja-JP" altLang="en-US" sz="1050" dirty="0" smtClean="0">
                          <a:latin typeface="ＭＳ Ｐ明朝" pitchFamily="18" charset="-128"/>
                          <a:ea typeface="ＭＳ Ｐ明朝" pitchFamily="18" charset="-128"/>
                        </a:rPr>
                        <a:t>年改正　政権交代。「雇用保険をすべてに労働者に適用する」（民主マニフェスト）が背景となる。</a:t>
                      </a:r>
                      <a:endParaRPr kumimoji="1" lang="en-US" altLang="ja-JP" sz="1050" dirty="0" smtClean="0">
                        <a:latin typeface="ＭＳ Ｐ明朝" pitchFamily="18" charset="-128"/>
                        <a:ea typeface="ＭＳ Ｐ明朝" pitchFamily="18" charset="-128"/>
                      </a:endParaRPr>
                    </a:p>
                    <a:p>
                      <a:r>
                        <a:rPr kumimoji="1" lang="ja-JP" altLang="en-US" sz="1050" baseline="0" dirty="0" smtClean="0">
                          <a:latin typeface="ＭＳ Ｐ明朝" pitchFamily="18" charset="-128"/>
                          <a:ea typeface="ＭＳ Ｐ明朝" pitchFamily="18" charset="-128"/>
                        </a:rPr>
                        <a:t>   </a:t>
                      </a:r>
                      <a:r>
                        <a:rPr kumimoji="1" lang="ja-JP" altLang="en-US" sz="1050" dirty="0" smtClean="0">
                          <a:latin typeface="ＭＳ Ｐ明朝" pitchFamily="18" charset="-128"/>
                          <a:ea typeface="ＭＳ Ｐ明朝" pitchFamily="18" charset="-128"/>
                        </a:rPr>
                        <a:t>季節労働者は“特例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被保険者扱いが、より固定化される。</a:t>
                      </a:r>
                      <a:endParaRPr kumimoji="1" lang="ja-JP" altLang="en-US" sz="1050" dirty="0">
                        <a:latin typeface="ＭＳ Ｐ明朝" pitchFamily="18" charset="-128"/>
                        <a:ea typeface="ＭＳ Ｐ明朝" pitchFamily="18" charset="-128"/>
                      </a:endParaRPr>
                    </a:p>
                  </a:txBody>
                  <a:tcPr anchor="ctr">
                    <a:lnL w="12700" cmpd="sng">
                      <a:noFill/>
                    </a:lnL>
                    <a:lnR w="12700" cap="flat" cmpd="sng" algn="ctr">
                      <a:solidFill>
                        <a:srgbClr val="00B0F0"/>
                      </a:solidFill>
                      <a:prstDash val="sysDot"/>
                      <a:round/>
                      <a:headEnd type="none" w="med" len="med"/>
                      <a:tailEnd type="none" w="med" len="med"/>
                    </a:lnR>
                    <a:lnT w="12700" cap="flat" cmpd="sng" algn="ctr">
                      <a:solidFill>
                        <a:srgbClr val="00B0F0"/>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①所定労働時間</a:t>
                      </a:r>
                      <a:r>
                        <a:rPr kumimoji="1" lang="en-US" altLang="ja-JP" sz="1050" dirty="0" smtClean="0">
                          <a:latin typeface="ＭＳ Ｐ明朝" pitchFamily="18" charset="-128"/>
                          <a:ea typeface="ＭＳ Ｐ明朝" pitchFamily="18" charset="-128"/>
                        </a:rPr>
                        <a:t>20</a:t>
                      </a:r>
                      <a:r>
                        <a:rPr kumimoji="1" lang="ja-JP" altLang="en-US" sz="1050" dirty="0" smtClean="0">
                          <a:latin typeface="ＭＳ Ｐ明朝" pitchFamily="18" charset="-128"/>
                          <a:ea typeface="ＭＳ Ｐ明朝" pitchFamily="18" charset="-128"/>
                        </a:rPr>
                        <a:t>時間未満の者、②日雇労働保険者にならない日雇労働者、③短期特例被保険者にならない季節労働者、④学生アルバイトが適用除外と明示された。これ以外は、非正規労働者が適用対象となることを意味する。</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事業主の雇用保険料未納は、</a:t>
                      </a:r>
                      <a:r>
                        <a:rPr kumimoji="1" lang="en-US" altLang="ja-JP" sz="1050" dirty="0" smtClean="0">
                          <a:latin typeface="ＭＳ Ｐ明朝" pitchFamily="18" charset="-128"/>
                          <a:ea typeface="ＭＳ Ｐ明朝" pitchFamily="18" charset="-128"/>
                        </a:rPr>
                        <a:t>2</a:t>
                      </a:r>
                      <a:r>
                        <a:rPr kumimoji="1" lang="ja-JP" altLang="en-US" sz="1050" dirty="0" smtClean="0">
                          <a:latin typeface="ＭＳ Ｐ明朝" pitchFamily="18" charset="-128"/>
                          <a:ea typeface="ＭＳ Ｐ明朝" pitchFamily="18" charset="-128"/>
                        </a:rPr>
                        <a:t>年以上前に遡及適用できる。</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保険料を元に戻し、国庫負担を</a:t>
                      </a:r>
                      <a:r>
                        <a:rPr kumimoji="1" lang="en-US" altLang="ja-JP" sz="1050" dirty="0" smtClean="0">
                          <a:latin typeface="ＭＳ Ｐ明朝" pitchFamily="18" charset="-128"/>
                          <a:ea typeface="ＭＳ Ｐ明朝" pitchFamily="18" charset="-128"/>
                        </a:rPr>
                        <a:t>1/4</a:t>
                      </a:r>
                      <a:r>
                        <a:rPr kumimoji="1" lang="ja-JP" altLang="en-US" sz="1050" dirty="0" smtClean="0">
                          <a:latin typeface="ＭＳ Ｐ明朝" pitchFamily="18" charset="-128"/>
                          <a:ea typeface="ＭＳ Ｐ明朝" pitchFamily="18" charset="-128"/>
                        </a:rPr>
                        <a:t>に</a:t>
                      </a:r>
                      <a:r>
                        <a:rPr kumimoji="1" lang="en-US" altLang="ja-JP" sz="1050" dirty="0" smtClean="0">
                          <a:latin typeface="ＭＳ Ｐ明朝" pitchFamily="18" charset="-128"/>
                          <a:ea typeface="ＭＳ Ｐ明朝" pitchFamily="18" charset="-128"/>
                        </a:rPr>
                        <a:t>2011</a:t>
                      </a:r>
                      <a:r>
                        <a:rPr kumimoji="1" lang="ja-JP" altLang="en-US" sz="1050" dirty="0" smtClean="0">
                          <a:latin typeface="ＭＳ Ｐ明朝" pitchFamily="18" charset="-128"/>
                          <a:ea typeface="ＭＳ Ｐ明朝" pitchFamily="18" charset="-128"/>
                        </a:rPr>
                        <a:t>年度から戻す。</a:t>
                      </a:r>
                      <a:endParaRPr kumimoji="1" lang="ja-JP" altLang="en-US" sz="1050" dirty="0">
                        <a:latin typeface="ＭＳ Ｐ明朝" pitchFamily="18" charset="-128"/>
                        <a:ea typeface="ＭＳ Ｐ明朝" pitchFamily="18" charset="-128"/>
                      </a:endParaRPr>
                    </a:p>
                  </a:txBody>
                  <a:tcPr anchor="ctr">
                    <a:lnL w="12700" cap="flat" cmpd="sng" algn="ctr">
                      <a:solidFill>
                        <a:srgbClr val="00B0F0"/>
                      </a:solidFill>
                      <a:prstDash val="sysDot"/>
                      <a:round/>
                      <a:headEnd type="none" w="med" len="med"/>
                      <a:tailEnd type="none" w="med" len="med"/>
                    </a:lnL>
                    <a:lnR w="12700" cmpd="sng">
                      <a:noFill/>
                    </a:lnR>
                    <a:lnT w="12700" cap="flat" cmpd="sng" algn="ctr">
                      <a:solidFill>
                        <a:srgbClr val="00B0F0"/>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3" name="正方形/長方形 2"/>
          <p:cNvSpPr/>
          <p:nvPr/>
        </p:nvSpPr>
        <p:spPr>
          <a:xfrm>
            <a:off x="381000" y="8153400"/>
            <a:ext cx="6019800" cy="838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900" dirty="0" smtClean="0">
              <a:solidFill>
                <a:schemeClr val="tx1"/>
              </a:solidFill>
              <a:latin typeface="ＭＳ Ｐ明朝" pitchFamily="18" charset="-128"/>
              <a:ea typeface="ＭＳ Ｐ明朝" pitchFamily="18" charset="-128"/>
            </a:endParaRPr>
          </a:p>
          <a:p>
            <a:r>
              <a:rPr kumimoji="1" lang="ja-JP" altLang="en-US" sz="900" dirty="0" smtClean="0">
                <a:solidFill>
                  <a:schemeClr val="tx1"/>
                </a:solidFill>
                <a:latin typeface="ＭＳ Ｐ明朝" pitchFamily="18" charset="-128"/>
                <a:ea typeface="ＭＳ Ｐ明朝" pitchFamily="18" charset="-128"/>
              </a:rPr>
              <a:t>（注）制定時の失業保険法は、非正規労働者を「適用除外する」とはなっていない。技術的に日雇労働者は除外されたが、</a:t>
            </a:r>
            <a:r>
              <a:rPr kumimoji="1" lang="en-US" altLang="ja-JP" sz="900" dirty="0" smtClean="0">
                <a:solidFill>
                  <a:schemeClr val="tx1"/>
                </a:solidFill>
                <a:latin typeface="ＭＳ Ｐ明朝" pitchFamily="18" charset="-128"/>
                <a:ea typeface="ＭＳ Ｐ明朝" pitchFamily="18" charset="-128"/>
              </a:rPr>
              <a:t>1949</a:t>
            </a:r>
            <a:r>
              <a:rPr kumimoji="1" lang="ja-JP" altLang="en-US" sz="900" dirty="0" smtClean="0">
                <a:solidFill>
                  <a:schemeClr val="tx1"/>
                </a:solidFill>
                <a:latin typeface="ＭＳ Ｐ明朝" pitchFamily="18" charset="-128"/>
                <a:ea typeface="ＭＳ Ｐ明朝" pitchFamily="18" charset="-128"/>
              </a:rPr>
              <a:t>年に日雇雇用保険が創設されている。当時、臨時工とか社外工には適用されていた。フルタイム直接有期雇用は現在まで一貫して適用対象である。ところが</a:t>
            </a:r>
            <a:r>
              <a:rPr lang="en-US" altLang="ja-JP" sz="900" dirty="0" smtClean="0">
                <a:solidFill>
                  <a:schemeClr val="tx1"/>
                </a:solidFill>
                <a:latin typeface="ＭＳ Ｐ明朝" pitchFamily="18" charset="-128"/>
                <a:ea typeface="ＭＳ Ｐ明朝" pitchFamily="18" charset="-128"/>
              </a:rPr>
              <a:t>1950</a:t>
            </a:r>
            <a:r>
              <a:rPr lang="ja-JP" altLang="en-US" sz="900" dirty="0" smtClean="0">
                <a:solidFill>
                  <a:schemeClr val="tx1"/>
                </a:solidFill>
                <a:latin typeface="ＭＳ Ｐ明朝" pitchFamily="18" charset="-128"/>
                <a:ea typeface="ＭＳ Ｐ明朝" pitchFamily="18" charset="-128"/>
              </a:rPr>
              <a:t>年の通達ですなわち「臨時内職的</a:t>
            </a: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a:t>
            </a: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意味</a:t>
            </a:r>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内職や臨時就労は、労働者と認めがたく、失業者となる恐れがない</a:t>
            </a: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を「失業保険の被保険者としないこと」が指示され、それが続いてきた。「</a:t>
            </a:r>
            <a:r>
              <a:rPr lang="en-US" altLang="ja-JP" sz="900" dirty="0" smtClean="0">
                <a:solidFill>
                  <a:schemeClr val="tx1"/>
                </a:solidFill>
                <a:latin typeface="ＭＳ Ｐ明朝" pitchFamily="18" charset="-128"/>
                <a:ea typeface="ＭＳ Ｐ明朝" pitchFamily="18" charset="-128"/>
              </a:rPr>
              <a:t>1</a:t>
            </a:r>
            <a:r>
              <a:rPr lang="ja-JP" altLang="en-US" sz="900" dirty="0" smtClean="0">
                <a:solidFill>
                  <a:schemeClr val="tx1"/>
                </a:solidFill>
                <a:latin typeface="ＭＳ Ｐ明朝" pitchFamily="18" charset="-128"/>
                <a:ea typeface="ＭＳ Ｐ明朝" pitchFamily="18" charset="-128"/>
              </a:rPr>
              <a:t>年以上の雇用見込み」がハードルなり、パートや派遣労働者がフルタイムでも実態として適用されずにきたわけである。</a:t>
            </a:r>
            <a:endParaRPr kumimoji="1" lang="en-US" altLang="ja-JP" sz="900" dirty="0" smtClean="0">
              <a:solidFill>
                <a:schemeClr val="tx1"/>
              </a:solidFill>
              <a:latin typeface="ＭＳ Ｐ明朝" pitchFamily="18" charset="-128"/>
              <a:ea typeface="ＭＳ Ｐ明朝" pitchFamily="18" charset="-128"/>
            </a:endParaRPr>
          </a:p>
          <a:p>
            <a:endParaRPr kumimoji="1" lang="ja-JP" altLang="en-US" sz="900" dirty="0">
              <a:solidFill>
                <a:schemeClr val="tx1"/>
              </a:solidFill>
              <a:latin typeface="ＭＳ Ｐ明朝" pitchFamily="18" charset="-128"/>
              <a:ea typeface="ＭＳ Ｐ明朝" pitchFamily="18" charset="-128"/>
            </a:endParaRPr>
          </a:p>
        </p:txBody>
      </p:sp>
      <p:sp>
        <p:nvSpPr>
          <p:cNvPr id="5" name="正方形/長方形 4"/>
          <p:cNvSpPr/>
          <p:nvPr/>
        </p:nvSpPr>
        <p:spPr>
          <a:xfrm>
            <a:off x="4343400" y="228600"/>
            <a:ext cx="2133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rPr>
              <a:t>Business  Labor</a:t>
            </a:r>
            <a:r>
              <a:rPr kumimoji="1" lang="ja-JP" altLang="en-US" sz="900" dirty="0" smtClean="0">
                <a:solidFill>
                  <a:schemeClr val="tx1"/>
                </a:solidFill>
              </a:rPr>
              <a:t>　</a:t>
            </a:r>
            <a:r>
              <a:rPr kumimoji="1" lang="en-US" altLang="ja-JP" sz="900" dirty="0" smtClean="0">
                <a:solidFill>
                  <a:schemeClr val="tx1"/>
                </a:solidFill>
              </a:rPr>
              <a:t>Trend</a:t>
            </a:r>
            <a:r>
              <a:rPr kumimoji="1" lang="ja-JP" altLang="en-US" sz="900" dirty="0" smtClean="0">
                <a:solidFill>
                  <a:schemeClr val="tx1"/>
                </a:solidFill>
              </a:rPr>
              <a:t>　</a:t>
            </a:r>
            <a:r>
              <a:rPr kumimoji="1" lang="en-US" altLang="ja-JP" sz="900" dirty="0" smtClean="0">
                <a:solidFill>
                  <a:schemeClr val="tx1"/>
                </a:solidFill>
              </a:rPr>
              <a:t>2010.4</a:t>
            </a:r>
            <a:r>
              <a:rPr kumimoji="1" lang="ja-JP" altLang="en-US" dirty="0" smtClean="0"/>
              <a:t>　</a:t>
            </a:r>
            <a:endParaRPr kumimoji="1" lang="ja-JP" altLang="en-US" dirty="0"/>
          </a:p>
        </p:txBody>
      </p:sp>
      <p:cxnSp>
        <p:nvCxnSpPr>
          <p:cNvPr id="7" name="直線矢印コネクタ 6"/>
          <p:cNvCxnSpPr/>
          <p:nvPr/>
        </p:nvCxnSpPr>
        <p:spPr>
          <a:xfrm flipH="1">
            <a:off x="2286000" y="1371600"/>
            <a:ext cx="381000" cy="30480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a:off x="2286000" y="2057400"/>
            <a:ext cx="381000" cy="38100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2286000" y="2743200"/>
            <a:ext cx="381000" cy="38100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2286000" y="3581400"/>
            <a:ext cx="381000" cy="30480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2286000" y="4343400"/>
            <a:ext cx="381000" cy="30480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a:off x="2286000" y="6019800"/>
            <a:ext cx="381000" cy="22860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57200" y="2438400"/>
            <a:ext cx="6096000" cy="9144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近年のヨーロッパでは、イギリスのニューディール政策やドイツのハルツ改革など、失業給付や公的扶助など福祉受給者を</a:t>
            </a:r>
            <a:r>
              <a:rPr kumimoji="1" lang="ja-JP" altLang="en-US" sz="1050" u="sng" dirty="0" smtClean="0">
                <a:solidFill>
                  <a:schemeClr val="tx1"/>
                </a:solidFill>
                <a:latin typeface="ＭＳ Ｐ明朝" pitchFamily="18" charset="-128"/>
                <a:ea typeface="ＭＳ Ｐ明朝" pitchFamily="18" charset="-128"/>
              </a:rPr>
              <a:t>労働市場に連れ戻して就労させよう</a:t>
            </a:r>
            <a:r>
              <a:rPr kumimoji="1" lang="ja-JP" altLang="en-US" sz="1050" dirty="0" smtClean="0">
                <a:solidFill>
                  <a:schemeClr val="tx1"/>
                </a:solidFill>
                <a:latin typeface="ＭＳ Ｐ明朝" pitchFamily="18" charset="-128"/>
                <a:ea typeface="ＭＳ Ｐ明朝" pitchFamily="18" charset="-128"/>
              </a:rPr>
              <a:t>というワークフェア政策が大きな柱になりつつある。</a:t>
            </a:r>
            <a:endParaRPr kumimoji="1" lang="en-US" altLang="ja-JP" sz="1050" dirty="0" smtClean="0">
              <a:solidFill>
                <a:schemeClr val="tx1"/>
              </a:solidFill>
              <a:latin typeface="ＭＳ Ｐ明朝" pitchFamily="18" charset="-128"/>
              <a:ea typeface="ＭＳ Ｐ明朝" pitchFamily="18" charset="-128"/>
            </a:endParaRPr>
          </a:p>
          <a:p>
            <a:r>
              <a:rPr lang="ja-JP" altLang="en-US" sz="800" dirty="0" smtClean="0">
                <a:solidFill>
                  <a:schemeClr val="tx1"/>
                </a:solidFill>
              </a:rPr>
              <a:t>　　　　　　　　</a:t>
            </a:r>
            <a:endParaRPr lang="en-US" altLang="ja-JP" sz="800" dirty="0" smtClean="0">
              <a:solidFill>
                <a:schemeClr val="tx1"/>
              </a:solidFill>
            </a:endParaRPr>
          </a:p>
          <a:p>
            <a:r>
              <a:rPr lang="ja-JP" altLang="en-US" sz="800" dirty="0" smtClean="0">
                <a:solidFill>
                  <a:schemeClr val="tx1"/>
                </a:solidFill>
                <a:latin typeface="ＭＳ Ｐ明朝" pitchFamily="18" charset="-128"/>
                <a:ea typeface="ＭＳ Ｐ明朝" pitchFamily="18" charset="-128"/>
              </a:rPr>
              <a:t>　　　　　　　　・ハルツ改革－労働市場改革に関する諮問委員会（委員長をフォルクスワーゲンのハルツ取締役が務めた）</a:t>
            </a:r>
            <a:r>
              <a:rPr lang="en-US" altLang="ja-JP" sz="800" dirty="0" smtClean="0">
                <a:solidFill>
                  <a:schemeClr val="tx1"/>
                </a:solidFill>
                <a:latin typeface="ＭＳ Ｐ明朝" pitchFamily="18" charset="-128"/>
                <a:ea typeface="ＭＳ Ｐ明朝" pitchFamily="18" charset="-128"/>
              </a:rPr>
              <a:t>(</a:t>
            </a:r>
            <a:r>
              <a:rPr lang="en-US" altLang="ja-JP" sz="800" dirty="0" err="1" smtClean="0">
                <a:solidFill>
                  <a:schemeClr val="tx1"/>
                </a:solidFill>
                <a:latin typeface="ＭＳ Ｐ明朝" pitchFamily="18" charset="-128"/>
                <a:ea typeface="ＭＳ Ｐ明朝" pitchFamily="18" charset="-128"/>
              </a:rPr>
              <a:t>ryo</a:t>
            </a:r>
            <a:r>
              <a:rPr lang="en-US" altLang="ja-JP" sz="800" dirty="0" smtClean="0">
                <a:solidFill>
                  <a:schemeClr val="tx1"/>
                </a:solidFill>
                <a:latin typeface="ＭＳ Ｐ明朝" pitchFamily="18" charset="-128"/>
                <a:ea typeface="ＭＳ Ｐ明朝" pitchFamily="18" charset="-128"/>
              </a:rPr>
              <a:t>)</a:t>
            </a:r>
            <a:endParaRPr lang="en-US" altLang="ja-JP" sz="800" dirty="0" smtClean="0">
              <a:latin typeface="ＭＳ Ｐ明朝" pitchFamily="18" charset="-128"/>
              <a:ea typeface="ＭＳ Ｐ明朝" pitchFamily="18" charset="-128"/>
            </a:endParaRPr>
          </a:p>
          <a:p>
            <a:r>
              <a:rPr lang="ja-JP" altLang="en-US" sz="800" dirty="0" smtClean="0">
                <a:solidFill>
                  <a:schemeClr val="tx1"/>
                </a:solidFill>
                <a:latin typeface="ＭＳ Ｐ明朝" pitchFamily="18" charset="-128"/>
                <a:ea typeface="ＭＳ Ｐ明朝" pitchFamily="18" charset="-128"/>
              </a:rPr>
              <a:t>　　　　　　　　・ニューディール政策－</a:t>
            </a:r>
            <a:r>
              <a:rPr lang="en-US" altLang="ja-JP" sz="800" dirty="0" smtClean="0">
                <a:solidFill>
                  <a:schemeClr val="tx1"/>
                </a:solidFill>
                <a:latin typeface="ＭＳ Ｐ明朝" pitchFamily="18" charset="-128"/>
                <a:ea typeface="ＭＳ Ｐ明朝" pitchFamily="18" charset="-128"/>
              </a:rPr>
              <a:t>1</a:t>
            </a:r>
            <a:r>
              <a:rPr lang="ja-JP" altLang="en-US" sz="800" dirty="0" smtClean="0">
                <a:solidFill>
                  <a:schemeClr val="tx1"/>
                </a:solidFill>
                <a:latin typeface="ＭＳ Ｐ明朝" pitchFamily="18" charset="-128"/>
                <a:ea typeface="ＭＳ Ｐ明朝" pitchFamily="18" charset="-128"/>
              </a:rPr>
              <a:t>人親方や障害者の福祉給付依存者に対する教育を通じた就労促進。働いた方が得になるという </a:t>
            </a:r>
            <a:endParaRPr lang="en-US" altLang="ja-JP" sz="800" dirty="0" smtClean="0">
              <a:solidFill>
                <a:schemeClr val="tx1"/>
              </a:solidFill>
              <a:latin typeface="ＭＳ Ｐ明朝" pitchFamily="18" charset="-128"/>
              <a:ea typeface="ＭＳ Ｐ明朝" pitchFamily="18" charset="-128"/>
            </a:endParaRPr>
          </a:p>
          <a:p>
            <a:r>
              <a:rPr lang="ja-JP" altLang="en-US" sz="800" dirty="0" smtClean="0">
                <a:solidFill>
                  <a:schemeClr val="tx1"/>
                </a:solidFill>
                <a:latin typeface="ＭＳ Ｐ明朝" pitchFamily="18" charset="-128"/>
                <a:ea typeface="ＭＳ Ｐ明朝" pitchFamily="18" charset="-128"/>
              </a:rPr>
              <a:t>　　　　　　　　　</a:t>
            </a:r>
            <a:r>
              <a:rPr lang="en-US" altLang="ja-JP" sz="800" dirty="0" smtClean="0">
                <a:solidFill>
                  <a:schemeClr val="tx1"/>
                </a:solidFill>
                <a:latin typeface="ＭＳ Ｐ明朝" pitchFamily="18" charset="-128"/>
                <a:ea typeface="ＭＳ Ｐ明朝" pitchFamily="18" charset="-128"/>
              </a:rPr>
              <a:t>Making Work Pay </a:t>
            </a:r>
            <a:r>
              <a:rPr lang="ja-JP" altLang="en-US" sz="800" dirty="0" smtClean="0">
                <a:solidFill>
                  <a:schemeClr val="tx1"/>
                </a:solidFill>
                <a:latin typeface="ＭＳ Ｐ明朝" pitchFamily="18" charset="-128"/>
                <a:ea typeface="ＭＳ Ｐ明朝" pitchFamily="18" charset="-128"/>
              </a:rPr>
              <a:t>と言われる税制改革。（</a:t>
            </a:r>
            <a:r>
              <a:rPr lang="en-US" altLang="ja-JP" sz="800" dirty="0" err="1" smtClean="0">
                <a:solidFill>
                  <a:schemeClr val="tx1"/>
                </a:solidFill>
                <a:latin typeface="ＭＳ Ｐ明朝" pitchFamily="18" charset="-128"/>
                <a:ea typeface="ＭＳ Ｐ明朝" pitchFamily="18" charset="-128"/>
              </a:rPr>
              <a:t>ryo</a:t>
            </a:r>
            <a:r>
              <a:rPr lang="en-US" altLang="ja-JP" sz="800" dirty="0" smtClean="0">
                <a:solidFill>
                  <a:schemeClr val="tx1"/>
                </a:solidFill>
                <a:latin typeface="ＭＳ Ｐ明朝" pitchFamily="18" charset="-128"/>
                <a:ea typeface="ＭＳ Ｐ明朝" pitchFamily="18" charset="-128"/>
              </a:rPr>
              <a:t>)</a:t>
            </a:r>
            <a:endParaRPr kumimoji="1" lang="ja-JP" altLang="en-US" sz="800" dirty="0">
              <a:solidFill>
                <a:schemeClr val="tx1"/>
              </a:solidFill>
              <a:latin typeface="ＭＳ Ｐ明朝" pitchFamily="18" charset="-128"/>
              <a:ea typeface="ＭＳ Ｐ明朝" pitchFamily="18" charset="-128"/>
            </a:endParaRPr>
          </a:p>
        </p:txBody>
      </p:sp>
      <p:sp>
        <p:nvSpPr>
          <p:cNvPr id="5" name="正方形/長方形 4"/>
          <p:cNvSpPr/>
          <p:nvPr/>
        </p:nvSpPr>
        <p:spPr>
          <a:xfrm>
            <a:off x="457200" y="3429000"/>
            <a:ext cx="6096000" cy="10668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日本おける生活保護制度の</a:t>
            </a:r>
            <a:r>
              <a:rPr lang="ja-JP" altLang="en-US"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運用見直し」の議論</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・「利用しやすく自立しやすい制度へ」（社会保障審議会の専門部会、</a:t>
            </a:r>
            <a:r>
              <a:rPr kumimoji="1" lang="en-US" altLang="ja-JP" sz="1050" dirty="0" smtClean="0">
                <a:solidFill>
                  <a:schemeClr val="tx1"/>
                </a:solidFill>
                <a:latin typeface="ＭＳ Ｐ明朝" pitchFamily="18" charset="-128"/>
                <a:ea typeface="ＭＳ Ｐ明朝" pitchFamily="18" charset="-128"/>
              </a:rPr>
              <a:t>2004</a:t>
            </a:r>
            <a:r>
              <a:rPr kumimoji="1" lang="ja-JP" altLang="en-US" sz="1050" dirty="0" smtClean="0">
                <a:solidFill>
                  <a:schemeClr val="tx1"/>
                </a:solidFill>
                <a:latin typeface="ＭＳ Ｐ明朝" pitchFamily="18" charset="-128"/>
                <a:ea typeface="ＭＳ Ｐ明朝" pitchFamily="18" charset="-128"/>
              </a:rPr>
              <a:t>年）報告を受けて</a:t>
            </a:r>
            <a:r>
              <a:rPr lang="en-US" altLang="ja-JP" sz="1050" dirty="0" smtClean="0">
                <a:solidFill>
                  <a:schemeClr val="tx1"/>
                </a:solidFill>
                <a:latin typeface="ＭＳ Ｐ明朝" pitchFamily="18" charset="-128"/>
                <a:ea typeface="ＭＳ Ｐ明朝" pitchFamily="18" charset="-128"/>
              </a:rPr>
              <a:t>2005</a:t>
            </a:r>
            <a:r>
              <a:rPr lang="ja-JP" altLang="en-US" sz="1050" dirty="0" smtClean="0">
                <a:solidFill>
                  <a:schemeClr val="tx1"/>
                </a:solidFill>
                <a:latin typeface="ＭＳ Ｐ明朝" pitchFamily="18" charset="-128"/>
                <a:ea typeface="ＭＳ Ｐ明朝" pitchFamily="18" charset="-128"/>
              </a:rPr>
              <a:t>年度から「自立支援プログラム」が実施された。</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・「新たなセーフティネットの提案－</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保護する制度</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から</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再チャレンジする人に手をさしのべる制度</a:t>
            </a:r>
            <a:r>
              <a:rPr kumimoji="1"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へ」</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2006</a:t>
            </a:r>
            <a:r>
              <a:rPr lang="ja-JP" altLang="en-US" sz="1050" dirty="0" smtClean="0">
                <a:solidFill>
                  <a:schemeClr val="tx1"/>
                </a:solidFill>
                <a:latin typeface="ＭＳ Ｐ明朝" pitchFamily="18" charset="-128"/>
                <a:ea typeface="ＭＳ Ｐ明朝" pitchFamily="18" charset="-128"/>
              </a:rPr>
              <a:t>年、全国知事会・全国市長会の報告、中心は</a:t>
            </a:r>
            <a:r>
              <a:rPr lang="ja-JP" altLang="en-US" sz="1050" u="sng" dirty="0" smtClean="0">
                <a:solidFill>
                  <a:schemeClr val="tx1"/>
                </a:solidFill>
                <a:latin typeface="ＭＳ Ｐ明朝" pitchFamily="18" charset="-128"/>
                <a:ea typeface="ＭＳ Ｐ明朝" pitchFamily="18" charset="-128"/>
              </a:rPr>
              <a:t>稼働世代には</a:t>
            </a:r>
            <a:r>
              <a:rPr lang="en-US" altLang="ja-JP" sz="1050" u="sng" dirty="0" smtClean="0">
                <a:solidFill>
                  <a:schemeClr val="tx1"/>
                </a:solidFill>
                <a:latin typeface="ＭＳ Ｐ明朝" pitchFamily="18" charset="-128"/>
                <a:ea typeface="ＭＳ Ｐ明朝" pitchFamily="18" charset="-128"/>
              </a:rPr>
              <a:t>5</a:t>
            </a:r>
            <a:r>
              <a:rPr lang="ja-JP" altLang="en-US" sz="1050" u="sng" dirty="0" smtClean="0">
                <a:solidFill>
                  <a:schemeClr val="tx1"/>
                </a:solidFill>
                <a:latin typeface="ＭＳ Ｐ明朝" pitchFamily="18" charset="-128"/>
                <a:ea typeface="ＭＳ Ｐ明朝" pitchFamily="18" charset="-128"/>
              </a:rPr>
              <a:t>年間の有期保護</a:t>
            </a:r>
            <a:r>
              <a:rPr lang="ja-JP" altLang="en-US" sz="1050" dirty="0" smtClean="0">
                <a:solidFill>
                  <a:schemeClr val="tx1"/>
                </a:solidFill>
                <a:latin typeface="ＭＳ Ｐ明朝" pitchFamily="18" charset="-128"/>
                <a:ea typeface="ＭＳ Ｐ明朝" pitchFamily="18" charset="-128"/>
              </a:rPr>
              <a:t>制度。職業訓練による就労支援など。</a:t>
            </a:r>
            <a:endParaRPr kumimoji="1" lang="ja-JP" altLang="en-US" sz="1050" dirty="0">
              <a:solidFill>
                <a:schemeClr val="tx1"/>
              </a:solidFill>
              <a:latin typeface="ＭＳ Ｐ明朝" pitchFamily="18" charset="-128"/>
              <a:ea typeface="ＭＳ Ｐ明朝" pitchFamily="18" charset="-128"/>
            </a:endParaRPr>
          </a:p>
        </p:txBody>
      </p:sp>
      <p:sp>
        <p:nvSpPr>
          <p:cNvPr id="6" name="正方形/長方形 5"/>
          <p:cNvSpPr/>
          <p:nvPr/>
        </p:nvSpPr>
        <p:spPr>
          <a:xfrm>
            <a:off x="457200" y="4495800"/>
            <a:ext cx="6172200" cy="838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労働市場のセーフティネットをめぐる議論は「やや錯綜した状況にある」</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第</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層の雇用保険制度←</a:t>
            </a:r>
            <a:r>
              <a:rPr lang="en-US" altLang="ja-JP" sz="1050" dirty="0" smtClean="0">
                <a:solidFill>
                  <a:schemeClr val="tx1"/>
                </a:solidFill>
                <a:latin typeface="ＭＳ Ｐ明朝" pitchFamily="18" charset="-128"/>
                <a:ea typeface="ＭＳ Ｐ明朝" pitchFamily="18" charset="-128"/>
              </a:rPr>
              <a:t>2010</a:t>
            </a:r>
            <a:r>
              <a:rPr lang="ja-JP" altLang="en-US" sz="1050" dirty="0" smtClean="0">
                <a:solidFill>
                  <a:schemeClr val="tx1"/>
                </a:solidFill>
                <a:latin typeface="ＭＳ Ｐ明朝" pitchFamily="18" charset="-128"/>
                <a:ea typeface="ＭＳ Ｐ明朝" pitchFamily="18" charset="-128"/>
              </a:rPr>
              <a:t>年改正でほぼ解決のめどが立つに至った。</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第</a:t>
            </a:r>
            <a:r>
              <a:rPr kumimoji="1" lang="en-US" altLang="ja-JP" sz="1050" dirty="0" smtClean="0">
                <a:solidFill>
                  <a:schemeClr val="tx1"/>
                </a:solidFill>
                <a:latin typeface="ＭＳ Ｐ明朝" pitchFamily="18" charset="-128"/>
                <a:ea typeface="ＭＳ Ｐ明朝" pitchFamily="18" charset="-128"/>
              </a:rPr>
              <a:t>2</a:t>
            </a:r>
            <a:r>
              <a:rPr kumimoji="1" lang="ja-JP" altLang="en-US" sz="1050" dirty="0" smtClean="0">
                <a:solidFill>
                  <a:schemeClr val="tx1"/>
                </a:solidFill>
                <a:latin typeface="ＭＳ Ｐ明朝" pitchFamily="18" charset="-128"/>
                <a:ea typeface="ＭＳ Ｐ明朝" pitchFamily="18" charset="-128"/>
              </a:rPr>
              <a:t>層の求職者支援制度←</a:t>
            </a:r>
            <a:r>
              <a:rPr kumimoji="1" lang="en-US" altLang="ja-JP" sz="1050" dirty="0" smtClean="0">
                <a:solidFill>
                  <a:schemeClr val="tx1"/>
                </a:solidFill>
                <a:latin typeface="ＭＳ Ｐ明朝" pitchFamily="18" charset="-128"/>
                <a:ea typeface="ＭＳ Ｐ明朝" pitchFamily="18" charset="-128"/>
              </a:rPr>
              <a:t>2011</a:t>
            </a:r>
            <a:r>
              <a:rPr kumimoji="1" lang="ja-JP" altLang="en-US" sz="1050" dirty="0" smtClean="0">
                <a:solidFill>
                  <a:schemeClr val="tx1"/>
                </a:solidFill>
                <a:latin typeface="ＭＳ Ｐ明朝" pitchFamily="18" charset="-128"/>
                <a:ea typeface="ＭＳ Ｐ明朝" pitchFamily="18" charset="-128"/>
              </a:rPr>
              <a:t>年</a:t>
            </a:r>
            <a:r>
              <a:rPr kumimoji="1" lang="en-US" altLang="ja-JP" sz="1050" dirty="0" smtClean="0">
                <a:solidFill>
                  <a:schemeClr val="tx1"/>
                </a:solidFill>
                <a:latin typeface="ＭＳ Ｐ明朝" pitchFamily="18" charset="-128"/>
                <a:ea typeface="ＭＳ Ｐ明朝" pitchFamily="18" charset="-128"/>
              </a:rPr>
              <a:t>10</a:t>
            </a:r>
            <a:r>
              <a:rPr kumimoji="1" lang="ja-JP" altLang="en-US" sz="1050" dirty="0" smtClean="0">
                <a:solidFill>
                  <a:schemeClr val="tx1"/>
                </a:solidFill>
                <a:latin typeface="ＭＳ Ｐ明朝" pitchFamily="18" charset="-128"/>
                <a:ea typeface="ＭＳ Ｐ明朝" pitchFamily="18" charset="-128"/>
              </a:rPr>
              <a:t>月から恒久制度化している。</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第</a:t>
            </a:r>
            <a:r>
              <a:rPr lang="en-US" altLang="ja-JP" sz="1050" dirty="0" smtClean="0">
                <a:solidFill>
                  <a:schemeClr val="tx1"/>
                </a:solidFill>
                <a:latin typeface="ＭＳ Ｐ明朝" pitchFamily="18" charset="-128"/>
                <a:ea typeface="ＭＳ Ｐ明朝" pitchFamily="18" charset="-128"/>
              </a:rPr>
              <a:t>3</a:t>
            </a:r>
            <a:r>
              <a:rPr lang="ja-JP" altLang="en-US" sz="1050" dirty="0" smtClean="0">
                <a:solidFill>
                  <a:schemeClr val="tx1"/>
                </a:solidFill>
                <a:latin typeface="ＭＳ Ｐ明朝" pitchFamily="18" charset="-128"/>
                <a:ea typeface="ＭＳ Ｐ明朝" pitchFamily="18" charset="-128"/>
              </a:rPr>
              <a:t>層の生活保護制度←議論の方向を再度整理する必要がある。</a:t>
            </a:r>
            <a:endParaRPr kumimoji="1" lang="ja-JP" altLang="en-US" sz="1050" dirty="0">
              <a:solidFill>
                <a:schemeClr val="tx1"/>
              </a:solidFill>
              <a:latin typeface="ＭＳ Ｐ明朝" pitchFamily="18" charset="-128"/>
              <a:ea typeface="ＭＳ Ｐ明朝" pitchFamily="18" charset="-128"/>
            </a:endParaRPr>
          </a:p>
        </p:txBody>
      </p:sp>
      <p:sp>
        <p:nvSpPr>
          <p:cNvPr id="7" name="正方形/長方形 6"/>
          <p:cNvSpPr/>
          <p:nvPr/>
        </p:nvSpPr>
        <p:spPr>
          <a:xfrm>
            <a:off x="457200" y="5334000"/>
            <a:ext cx="6019800" cy="228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錯綜している議論点</a:t>
            </a:r>
            <a:r>
              <a:rPr kumimoji="1" lang="en-US" altLang="ja-JP" sz="1050" dirty="0" smtClean="0">
                <a:solidFill>
                  <a:schemeClr val="tx1"/>
                </a:solidFill>
                <a:latin typeface="ＭＳ Ｐ明朝" pitchFamily="18" charset="-128"/>
                <a:ea typeface="ＭＳ Ｐ明朝" pitchFamily="18" charset="-128"/>
              </a:rPr>
              <a:t>〕</a:t>
            </a:r>
          </a:p>
          <a:p>
            <a:r>
              <a:rPr lang="ja-JP" altLang="en-US" sz="105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稼働世代であることと、職業訓練をすれば直ちに就労可能であることの間に大きな落差がある。そもそも生活訓練や各種のセラピー</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治療</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をきめ細かく実施することにより、労働市場の入口にまで連れて行くこと自体が課題の人びとが存在する。福祉事務所とハローワークの密接な連携で「ふさわしい支援サービス」と「その間の生活を維持するための給付」の制度設計が必要である。生活訓練が必要なのに、いきなりの実践的な職業訓練の実施は、効果がないばかりか、逆効果になる。きめ細かい「受け渡しの仕組み」が求められる。（濱口</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←派遣村のワン・ストップ・サービスの教訓。</a:t>
            </a:r>
            <a:r>
              <a:rPr lang="en-US" altLang="ja-JP" sz="1050" dirty="0" smtClean="0">
                <a:solidFill>
                  <a:schemeClr val="tx1"/>
                </a:solidFill>
                <a:latin typeface="ＭＳ Ｐ明朝" pitchFamily="18" charset="-128"/>
                <a:ea typeface="ＭＳ Ｐ明朝" pitchFamily="18" charset="-128"/>
              </a:rPr>
              <a:t>(</a:t>
            </a:r>
            <a:r>
              <a:rPr lang="en-US" altLang="ja-JP" sz="1050" dirty="0" err="1" smtClean="0">
                <a:solidFill>
                  <a:schemeClr val="tx1"/>
                </a:solidFill>
                <a:latin typeface="ＭＳ Ｐ明朝" pitchFamily="18" charset="-128"/>
                <a:ea typeface="ＭＳ Ｐ明朝" pitchFamily="18" charset="-128"/>
              </a:rPr>
              <a:t>ryo</a:t>
            </a:r>
            <a:r>
              <a:rPr lang="en-US" altLang="ja-JP" sz="1050" dirty="0" smtClean="0">
                <a:solidFill>
                  <a:schemeClr val="tx1"/>
                </a:solidFill>
                <a:latin typeface="ＭＳ Ｐ明朝" pitchFamily="18" charset="-128"/>
                <a:ea typeface="ＭＳ Ｐ明朝" pitchFamily="18" charset="-128"/>
              </a:rPr>
              <a:t>)</a:t>
            </a:r>
          </a:p>
          <a:p>
            <a:r>
              <a:rPr kumimoji="1" lang="ja-JP" altLang="en-US" sz="1050" dirty="0" smtClean="0">
                <a:solidFill>
                  <a:srgbClr val="FF0000"/>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大阪市長－「訓練・生活支援給付」を生活保護制度に優先することの提案。←現在の稼働世代の多様</a:t>
            </a:r>
            <a:endParaRPr kumimoji="1"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kumimoji="1" lang="ja-JP" altLang="en-US" sz="1050" dirty="0" smtClean="0">
                <a:solidFill>
                  <a:schemeClr val="tx1"/>
                </a:solidFill>
                <a:latin typeface="ＭＳ Ｐ明朝" pitchFamily="18" charset="-128"/>
                <a:ea typeface="ＭＳ Ｐ明朝" pitchFamily="18" charset="-128"/>
              </a:rPr>
              <a:t>性を考える</a:t>
            </a:r>
            <a:r>
              <a:rPr lang="ja-JP" altLang="en-US" sz="1050" dirty="0" smtClean="0">
                <a:solidFill>
                  <a:schemeClr val="tx1"/>
                </a:solidFill>
                <a:latin typeface="ＭＳ Ｐ明朝" pitchFamily="18" charset="-128"/>
                <a:ea typeface="ＭＳ Ｐ明朝" pitchFamily="18" charset="-128"/>
              </a:rPr>
              <a:t>と財政を理由に生活保護制度の責任を縮小するのは疑問</a:t>
            </a:r>
            <a:r>
              <a:rPr kumimoji="1" lang="ja-JP" altLang="en-US" sz="1050" dirty="0" smtClean="0">
                <a:solidFill>
                  <a:schemeClr val="tx1"/>
                </a:solidFill>
                <a:latin typeface="ＭＳ Ｐ明朝" pitchFamily="18" charset="-128"/>
                <a:ea typeface="ＭＳ Ｐ明朝" pitchFamily="18" charset="-128"/>
              </a:rPr>
              <a:t>だ。（濱口</a:t>
            </a:r>
            <a:r>
              <a:rPr kumimoji="1" lang="en-US" altLang="ja-JP" sz="1050" dirty="0" smtClean="0">
                <a:solidFill>
                  <a:schemeClr val="tx1"/>
                </a:solidFill>
                <a:latin typeface="ＭＳ Ｐ明朝" pitchFamily="18" charset="-128"/>
                <a:ea typeface="ＭＳ Ｐ明朝" pitchFamily="18" charset="-128"/>
              </a:rPr>
              <a:t>)</a:t>
            </a:r>
          </a:p>
          <a:p>
            <a:r>
              <a:rPr lang="ja-JP" altLang="en-US" sz="105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布川日佐史（静大教授）の「生活保護の論点」－「生活保護制度が利用しやすく、自立しやすい制度に</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なり、生活困窮状態の人をしっかりカバーすることになれば、重層的社会保障制度の土台が固まり、各</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制度それぞれの機能強化することになるし、全体の機能を強化することになる」「社会保障制度全体を改</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革するには、土台である生活保護制度をもっと活用せよ</a:t>
            </a:r>
            <a:r>
              <a:rPr lang="en-US" altLang="ja-JP" sz="1050" dirty="0" smtClean="0">
                <a:solidFill>
                  <a:schemeClr val="tx1"/>
                </a:solidFill>
                <a:latin typeface="ＭＳ Ｐ明朝" pitchFamily="18" charset="-128"/>
                <a:ea typeface="ＭＳ Ｐ明朝" pitchFamily="18" charset="-128"/>
              </a:rPr>
              <a:t>‥</a:t>
            </a:r>
            <a:r>
              <a:rPr lang="ja-JP" altLang="en-US" sz="1050" dirty="0" err="1"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社会保障改革を重点課題とするには、生活</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保護改革を社会保障改革の土台として論じはじめなければならい」</a:t>
            </a:r>
            <a:endParaRPr kumimoji="1" lang="ja-JP" altLang="en-US" sz="1050" dirty="0">
              <a:solidFill>
                <a:schemeClr val="tx1"/>
              </a:solidFill>
              <a:latin typeface="ＭＳ Ｐ明朝" pitchFamily="18" charset="-128"/>
              <a:ea typeface="ＭＳ Ｐ明朝" pitchFamily="18" charset="-128"/>
            </a:endParaRPr>
          </a:p>
        </p:txBody>
      </p:sp>
      <p:sp>
        <p:nvSpPr>
          <p:cNvPr id="8" name="正方形/長方形 7"/>
          <p:cNvSpPr/>
          <p:nvPr/>
        </p:nvSpPr>
        <p:spPr>
          <a:xfrm>
            <a:off x="457200" y="7924800"/>
            <a:ext cx="5943600" cy="838200"/>
          </a:xfrm>
          <a:prstGeom prst="rect">
            <a:avLst/>
          </a:prstGeom>
          <a:solidFill>
            <a:schemeClr val="accent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濱口桂一郎の主張</a:t>
            </a:r>
            <a:r>
              <a:rPr lang="en-US" altLang="ja-JP" sz="1050" dirty="0" smtClean="0">
                <a:solidFill>
                  <a:schemeClr val="tx1"/>
                </a:solidFill>
                <a:latin typeface="ＭＳ Ｐ明朝" pitchFamily="18" charset="-128"/>
                <a:ea typeface="ＭＳ Ｐ明朝" pitchFamily="18" charset="-128"/>
              </a:rPr>
              <a:t>〕</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適用拡大された雇用保険制度と、職業訓練受講を前提とする求職者支援制度とさまざまな生活訓練やセラピー</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治療</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など自立支援を伴った生活保護制度を組み合わせながら、誰も落ちこぼれることのない切れ目のないセーフティネツトを構築することである。</a:t>
            </a:r>
            <a:r>
              <a:rPr kumimoji="1" lang="ja-JP" altLang="en-US" sz="1050" dirty="0" smtClean="0">
                <a:solidFill>
                  <a:schemeClr val="tx1"/>
                </a:solidFill>
                <a:latin typeface="ＭＳ Ｐ明朝" pitchFamily="18" charset="-128"/>
                <a:ea typeface="ＭＳ Ｐ明朝" pitchFamily="18" charset="-128"/>
              </a:rPr>
              <a:t>その際には、行政窓口をどのように設計するかが重要となる。</a:t>
            </a:r>
            <a:r>
              <a:rPr lang="ja-JP" altLang="en-US"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mn-ea"/>
              </a:rPr>
              <a:t>京都支部の「ホームレス」のとりくみと事業団における就労はこの指摘を先取りする実践である。</a:t>
            </a:r>
            <a:endParaRPr kumimoji="1" lang="ja-JP" altLang="en-US" sz="1050" dirty="0">
              <a:solidFill>
                <a:schemeClr val="tx1"/>
              </a:solidFill>
              <a:latin typeface="+mn-ea"/>
            </a:endParaRPr>
          </a:p>
        </p:txBody>
      </p:sp>
      <p:sp>
        <p:nvSpPr>
          <p:cNvPr id="9" name="大かっこ 8"/>
          <p:cNvSpPr/>
          <p:nvPr/>
        </p:nvSpPr>
        <p:spPr>
          <a:xfrm>
            <a:off x="381000" y="381000"/>
            <a:ext cx="6172200" cy="1905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endParaRPr lang="en-US" altLang="ja-JP" sz="900" dirty="0" smtClean="0">
              <a:latin typeface="ＭＳ Ｐ明朝" pitchFamily="18" charset="-128"/>
              <a:ea typeface="ＭＳ Ｐ明朝" pitchFamily="18" charset="-128"/>
            </a:endParaRPr>
          </a:p>
          <a:p>
            <a:r>
              <a:rPr lang="en-US" altLang="ja-JP" sz="1050" dirty="0" smtClean="0">
                <a:latin typeface="+mj-ea"/>
                <a:ea typeface="+mj-ea"/>
              </a:rPr>
              <a:t>〔</a:t>
            </a:r>
            <a:r>
              <a:rPr lang="ja-JP" altLang="en-US" sz="1050" dirty="0" smtClean="0">
                <a:latin typeface="+mj-ea"/>
                <a:ea typeface="+mj-ea"/>
              </a:rPr>
              <a:t>失業保険制度の基本的な視点－「モラルハザード」の要因</a:t>
            </a:r>
            <a:r>
              <a:rPr lang="en-US" altLang="ja-JP" sz="1050" dirty="0" smtClean="0">
                <a:latin typeface="+mj-ea"/>
                <a:ea typeface="+mj-ea"/>
              </a:rPr>
              <a:t>〕</a:t>
            </a:r>
          </a:p>
          <a:p>
            <a:r>
              <a:rPr lang="ja-JP" altLang="en-US" sz="1050" dirty="0" smtClean="0">
                <a:latin typeface="ＭＳ Ｐ明朝" pitchFamily="18" charset="-128"/>
                <a:ea typeface="ＭＳ Ｐ明朝" pitchFamily="18" charset="-128"/>
              </a:rPr>
              <a:t>●失業保険は、社会保険と雇用政策手段の</a:t>
            </a:r>
            <a:r>
              <a:rPr lang="en-US" altLang="ja-JP" sz="1050" dirty="0" smtClean="0">
                <a:latin typeface="ＭＳ Ｐ明朝" pitchFamily="18" charset="-128"/>
                <a:ea typeface="ＭＳ Ｐ明朝" pitchFamily="18" charset="-128"/>
              </a:rPr>
              <a:t>2</a:t>
            </a:r>
            <a:r>
              <a:rPr lang="ja-JP" altLang="en-US" sz="1050" dirty="0" err="1" smtClean="0">
                <a:latin typeface="ＭＳ Ｐ明朝" pitchFamily="18" charset="-128"/>
                <a:ea typeface="ＭＳ Ｐ明朝" pitchFamily="18" charset="-128"/>
              </a:rPr>
              <a:t>つの</a:t>
            </a:r>
            <a:r>
              <a:rPr lang="ja-JP" altLang="en-US" sz="1050" dirty="0" smtClean="0">
                <a:latin typeface="ＭＳ Ｐ明朝" pitchFamily="18" charset="-128"/>
                <a:ea typeface="ＭＳ Ｐ明朝" pitchFamily="18" charset="-128"/>
              </a:rPr>
              <a:t>性格を併せ持つ。</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・社会保険－失業による所得の喪失を保険事故ととらえ、再就職するまでその所得の補償を行う。</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・雇用政策手段－完全雇用を実現するため、できるだけ速やかに再就職を援助する。</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失業保険給付は、両者を一体的に担うもの。すなわち、求職活動中の生活安定を確保し、これを通じて求職活動を奨励するということ。</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a:t>
            </a:r>
            <a:r>
              <a:rPr lang="en-US" altLang="ja-JP" sz="1050" dirty="0" smtClean="0">
                <a:latin typeface="ＭＳ Ｐ明朝" pitchFamily="18" charset="-128"/>
                <a:ea typeface="ＭＳ Ｐ明朝" pitchFamily="18" charset="-128"/>
              </a:rPr>
              <a:t>2</a:t>
            </a:r>
            <a:r>
              <a:rPr lang="ja-JP" altLang="en-US" sz="1050" dirty="0" err="1" smtClean="0">
                <a:latin typeface="ＭＳ Ｐ明朝" pitchFamily="18" charset="-128"/>
                <a:ea typeface="ＭＳ Ｐ明朝" pitchFamily="18" charset="-128"/>
              </a:rPr>
              <a:t>つの</a:t>
            </a:r>
            <a:r>
              <a:rPr lang="ja-JP" altLang="en-US" sz="1050" dirty="0" smtClean="0">
                <a:latin typeface="ＭＳ Ｐ明朝" pitchFamily="18" charset="-128"/>
                <a:ea typeface="ＭＳ Ｐ明朝" pitchFamily="18" charset="-128"/>
              </a:rPr>
              <a:t>性格は、常に整合的ではない。生活保障が再就職を阻害するモラルハザードとして機能する。</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失業」には特殊性があり、労働の意思と能力という主観的要因が含まれる。この意思は外部から判断が困難。離職そのものにも任意性がある。つまり、保険事故の主観性が濫用を容易にする基本的要因となる。これを防止する制度設計上の工夫が必要となる。→「モラルハザードとのたたかい」</a:t>
            </a:r>
            <a:endParaRPr lang="en-US" altLang="ja-JP" sz="1050" dirty="0" smtClean="0">
              <a:latin typeface="ＭＳ Ｐ明朝" pitchFamily="18" charset="-128"/>
              <a:ea typeface="ＭＳ Ｐ明朝" pitchFamily="18" charset="-128"/>
            </a:endParaRPr>
          </a:p>
        </p:txBody>
      </p:sp>
      <p:sp>
        <p:nvSpPr>
          <p:cNvPr id="10" name="線吹き出し 1 (枠付き) 9"/>
          <p:cNvSpPr/>
          <p:nvPr/>
        </p:nvSpPr>
        <p:spPr>
          <a:xfrm>
            <a:off x="4495800" y="7620000"/>
            <a:ext cx="1981200" cy="228600"/>
          </a:xfrm>
          <a:prstGeom prst="borderCallout1">
            <a:avLst>
              <a:gd name="adj1" fmla="val 35417"/>
              <a:gd name="adj2" fmla="val 2679"/>
              <a:gd name="adj3" fmla="val -59166"/>
              <a:gd name="adj4" fmla="val -5661"/>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n-ea"/>
              </a:rPr>
              <a:t>ぜひ、「月刊全労連」</a:t>
            </a:r>
            <a:r>
              <a:rPr kumimoji="1" lang="en-US" altLang="ja-JP" sz="1000" dirty="0" smtClean="0">
                <a:solidFill>
                  <a:schemeClr val="tx1"/>
                </a:solidFill>
                <a:latin typeface="+mn-ea"/>
              </a:rPr>
              <a:t>11</a:t>
            </a:r>
            <a:r>
              <a:rPr kumimoji="1" lang="ja-JP" altLang="en-US" sz="1000" dirty="0" smtClean="0">
                <a:solidFill>
                  <a:schemeClr val="tx1"/>
                </a:solidFill>
                <a:latin typeface="+mn-ea"/>
              </a:rPr>
              <a:t>月号参照</a:t>
            </a:r>
            <a:endParaRPr kumimoji="1" lang="ja-JP" altLang="en-US" sz="1000" dirty="0">
              <a:solidFill>
                <a:schemeClr val="tx1"/>
              </a:solidFill>
              <a:latin typeface="+mn-ea"/>
            </a:endParaRPr>
          </a:p>
        </p:txBody>
      </p:sp>
      <p:sp>
        <p:nvSpPr>
          <p:cNvPr id="11" name="正方形/長方形 10"/>
          <p:cNvSpPr/>
          <p:nvPr/>
        </p:nvSpPr>
        <p:spPr>
          <a:xfrm>
            <a:off x="4038600" y="228600"/>
            <a:ext cx="2438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rPr>
              <a:t>Business  Labor</a:t>
            </a:r>
            <a:r>
              <a:rPr lang="ja-JP" altLang="en-US" sz="900" dirty="0" smtClean="0">
                <a:solidFill>
                  <a:schemeClr val="tx1"/>
                </a:solidFill>
              </a:rPr>
              <a:t>　</a:t>
            </a:r>
            <a:r>
              <a:rPr lang="en-US" altLang="ja-JP" sz="900" dirty="0" smtClean="0">
                <a:solidFill>
                  <a:schemeClr val="tx1"/>
                </a:solidFill>
              </a:rPr>
              <a:t>Trend</a:t>
            </a:r>
            <a:r>
              <a:rPr lang="ja-JP" altLang="en-US" sz="900" dirty="0" smtClean="0">
                <a:solidFill>
                  <a:schemeClr val="tx1"/>
                </a:solidFill>
              </a:rPr>
              <a:t>　</a:t>
            </a:r>
            <a:r>
              <a:rPr lang="en-US" altLang="ja-JP" sz="900" dirty="0" smtClean="0">
                <a:solidFill>
                  <a:schemeClr val="tx1"/>
                </a:solidFill>
              </a:rPr>
              <a:t>2010.4</a:t>
            </a:r>
            <a:endParaRPr kumimoji="1" lang="ja-JP" altLang="en-US" sz="9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7043</TotalTime>
  <Words>1733</Words>
  <Application>Microsoft Office PowerPoint</Application>
  <PresentationFormat>画面に合わせる (4:3)</PresentationFormat>
  <Paragraphs>101</Paragraphs>
  <Slides>3</Slides>
  <Notes>2</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スライド 1</vt:lpstr>
      <vt:lpstr>スライド 2</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佐藤陵一</dc:creator>
  <cp:lastModifiedBy>佐藤陵一</cp:lastModifiedBy>
  <cp:revision>105</cp:revision>
  <cp:lastPrinted>1601-01-01T00:00:00Z</cp:lastPrinted>
  <dcterms:created xsi:type="dcterms:W3CDTF">1601-01-01T00:00:00Z</dcterms:created>
  <dcterms:modified xsi:type="dcterms:W3CDTF">2012-01-28T08:32:12Z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