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258" r:id="rId2"/>
    <p:sldId id="257" r:id="rId3"/>
    <p:sldId id="259" r:id="rId4"/>
    <p:sldId id="260" r:id="rId5"/>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259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2B2E8-5B62-490D-A004-3F2423B7B5CA}" type="datetimeFigureOut">
              <a:rPr kumimoji="1" lang="ja-JP" altLang="en-US" smtClean="0"/>
              <a:pPr/>
              <a:t>2012/1/26</a:t>
            </a:fld>
            <a:endParaRPr kumimoji="1" lang="ja-JP" altLang="en-US"/>
          </a:p>
        </p:txBody>
      </p:sp>
      <p:sp>
        <p:nvSpPr>
          <p:cNvPr id="4" name="スライド イメージ プレースホルダ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3AD18E-361C-4734-A7BA-6B888F702E7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714500" y="4165600"/>
            <a:ext cx="4629150" cy="2525816"/>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5156716" y="1676588"/>
            <a:ext cx="3048000" cy="285750"/>
          </a:xfrm>
        </p:spPr>
        <p:txBody>
          <a:bodyPr/>
          <a:lstStyle/>
          <a:p>
            <a:fld id="{C56469AF-A837-41AB-86B7-867DF8BD1FEE}" type="datetime1">
              <a:rPr kumimoji="1" lang="ja-JP" altLang="en-US" smtClean="0"/>
              <a:pPr/>
              <a:t>2012/1/26</a:t>
            </a:fld>
            <a:endParaRPr kumimoji="1" lang="ja-JP" altLang="en-US"/>
          </a:p>
        </p:txBody>
      </p:sp>
      <p:sp>
        <p:nvSpPr>
          <p:cNvPr id="17" name="フッター プレースホルダ 16"/>
          <p:cNvSpPr>
            <a:spLocks noGrp="1"/>
          </p:cNvSpPr>
          <p:nvPr>
            <p:ph type="ftr" sz="quarter" idx="11"/>
          </p:nvPr>
        </p:nvSpPr>
        <p:spPr bwMode="auto">
          <a:xfrm rot="5400000">
            <a:off x="4241152" y="5687573"/>
            <a:ext cx="4876800" cy="288036"/>
          </a:xfrm>
        </p:spPr>
        <p:txBody>
          <a:bodyPr/>
          <a:lstStyle/>
          <a:p>
            <a:endParaRPr kumimoji="1" lang="ja-JP" altLang="en-US"/>
          </a:p>
        </p:txBody>
      </p:sp>
      <p:sp>
        <p:nvSpPr>
          <p:cNvPr id="10" name="正方形/長方形 9"/>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994158" y="6571603"/>
            <a:ext cx="457200" cy="690032"/>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2AD6B13-7279-4392-BB82-BBD1C15D2E0A}" type="datetime1">
              <a:rPr kumimoji="1" lang="ja-JP" altLang="en-US" smtClean="0"/>
              <a:pPr/>
              <a:t>2012/1/26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25730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6E76B1E-886B-402B-9872-B36A05069FBB}" type="datetime1">
              <a:rPr kumimoji="1" lang="ja-JP" altLang="en-US" smtClean="0"/>
              <a:pPr/>
              <a:t>2012/1/26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342900" y="2133600"/>
            <a:ext cx="5600700" cy="6498336"/>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17C59FBC-3E56-49D3-A2A7-55579D9939AC}" type="datetime1">
              <a:rPr kumimoji="1" lang="ja-JP" altLang="en-US" smtClean="0"/>
              <a:pPr/>
              <a:t>2012/1/26</a:t>
            </a:fld>
            <a:endParaRPr kumimoji="1" lang="ja-JP" altLang="en-US"/>
          </a:p>
        </p:txBody>
      </p:sp>
      <p:sp>
        <p:nvSpPr>
          <p:cNvPr id="9" name="スライド番号プレースホルダ 8"/>
          <p:cNvSpPr>
            <a:spLocks noGrp="1"/>
          </p:cNvSpPr>
          <p:nvPr>
            <p:ph type="sldNum" sz="quarter" idx="15"/>
          </p:nvPr>
        </p:nvSpPr>
        <p:spPr/>
        <p:txBody>
          <a:bodyPr rtlCol="0"/>
          <a:lstStyle/>
          <a:p>
            <a:fld id="{D2D8002D-B5B0-4BAC-B1F6-782DDCCE6D9C}"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0" y="3860800"/>
            <a:ext cx="4629150" cy="273812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5155692" y="1671701"/>
            <a:ext cx="3048000" cy="285750"/>
          </a:xfrm>
        </p:spPr>
        <p:txBody>
          <a:bodyPr/>
          <a:lstStyle/>
          <a:p>
            <a:fld id="{053CB766-AF03-4C59-A407-24CD9CE6C25F}" type="datetime1">
              <a:rPr kumimoji="1" lang="ja-JP" altLang="en-US" smtClean="0"/>
              <a:pPr/>
              <a:t>2012/1/26</a:t>
            </a:fld>
            <a:endParaRPr kumimoji="1" lang="ja-JP" altLang="en-US"/>
          </a:p>
        </p:txBody>
      </p:sp>
      <p:sp>
        <p:nvSpPr>
          <p:cNvPr id="5" name="フッター プレースホルダ 4"/>
          <p:cNvSpPr>
            <a:spLocks noGrp="1"/>
          </p:cNvSpPr>
          <p:nvPr>
            <p:ph type="ftr" sz="quarter" idx="11"/>
          </p:nvPr>
        </p:nvSpPr>
        <p:spPr bwMode="auto">
          <a:xfrm rot="5400000">
            <a:off x="4241292" y="5683758"/>
            <a:ext cx="4876800" cy="288036"/>
          </a:xfrm>
        </p:spPr>
        <p:txBody>
          <a:bodyPr/>
          <a:lstStyle/>
          <a:p>
            <a:endParaRPr kumimoji="1" lang="ja-JP" altLang="en-US"/>
          </a:p>
        </p:txBody>
      </p:sp>
      <p:sp>
        <p:nvSpPr>
          <p:cNvPr id="9" name="正方形/長方形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005462" y="6571603"/>
            <a:ext cx="457200" cy="690032"/>
          </a:xfrm>
        </p:spPr>
        <p:txBody>
          <a:bodyPr/>
          <a:lstStyle/>
          <a:p>
            <a:fld id="{D2D8002D-B5B0-4BAC-B1F6-782DDCCE6D9C}"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BF9F7E50-3FF0-4A07-99F8-D77C51D6E4DB}" type="datetime1">
              <a:rPr kumimoji="1" lang="ja-JP" altLang="en-US" smtClean="0"/>
              <a:pPr/>
              <a:t>2012/1/26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342900"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3202686"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5657850" cy="1524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89D44F65-99CD-4EF1-9779-1EE952E65AFB}" type="datetime1">
              <a:rPr kumimoji="1" lang="ja-JP" altLang="en-US" smtClean="0"/>
              <a:pPr/>
              <a:t>2012/1/26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342900"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3278981"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A07910E7-A7F4-4F50-9DF8-1AA486456D2A}" type="datetime1">
              <a:rPr kumimoji="1" lang="ja-JP" altLang="en-US" smtClean="0"/>
              <a:pPr/>
              <a:t>2012/1/26</a:t>
            </a:fld>
            <a:endParaRPr kumimoji="1" lang="ja-JP" altLang="en-US"/>
          </a:p>
        </p:txBody>
      </p:sp>
      <p:sp>
        <p:nvSpPr>
          <p:cNvPr id="7" name="スライド番号プレースホルダ 6"/>
          <p:cNvSpPr>
            <a:spLocks noGrp="1"/>
          </p:cNvSpPr>
          <p:nvPr>
            <p:ph type="sldNum" sz="quarter" idx="11"/>
          </p:nvPr>
        </p:nvSpPr>
        <p:spPr/>
        <p:txBody>
          <a:bodyPr rtlCol="0"/>
          <a:lstStyle/>
          <a:p>
            <a:fld id="{D2D8002D-B5B0-4BAC-B1F6-782DDCCE6D9C}"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A37F83F-9137-41C8-AD63-21AA0710C164}" type="datetime1">
              <a:rPr kumimoji="1" lang="ja-JP" altLang="en-US" smtClean="0"/>
              <a:pPr/>
              <a:t>2012/1/26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228600" y="365760"/>
            <a:ext cx="4229100" cy="843686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233314F3-F0DB-403D-A8E7-D7D42CA93C56}" type="datetime1">
              <a:rPr kumimoji="1" lang="ja-JP" altLang="en-US" smtClean="0"/>
              <a:pPr/>
              <a:t>2012/1/26</a:t>
            </a:fld>
            <a:endParaRPr kumimoji="1" lang="ja-JP" altLang="en-US"/>
          </a:p>
        </p:txBody>
      </p:sp>
      <p:sp>
        <p:nvSpPr>
          <p:cNvPr id="22" name="スライド番号プレースホルダ 21"/>
          <p:cNvSpPr>
            <a:spLocks noGrp="1"/>
          </p:cNvSpPr>
          <p:nvPr>
            <p:ph type="sldNum" sz="quarter" idx="15"/>
          </p:nvPr>
        </p:nvSpPr>
        <p:spPr/>
        <p:txBody>
          <a:bodyPr rtlCol="0"/>
          <a:lstStyle/>
          <a:p>
            <a:fld id="{D2D8002D-B5B0-4BAC-B1F6-782DDCCE6D9C}"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672370" y="4400550"/>
            <a:ext cx="8412480" cy="3429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725DFFBF-A268-442D-8587-F09D1063EF35}" type="datetime1">
              <a:rPr kumimoji="1" lang="ja-JP" altLang="en-US" smtClean="0"/>
              <a:pPr/>
              <a:t>2012/1/26</a:t>
            </a:fld>
            <a:endParaRPr kumimoji="1" lang="ja-JP" altLang="en-US"/>
          </a:p>
        </p:txBody>
      </p:sp>
      <p:sp>
        <p:nvSpPr>
          <p:cNvPr id="18" name="スライド番号プレースホルダ 17"/>
          <p:cNvSpPr>
            <a:spLocks noGrp="1"/>
          </p:cNvSpPr>
          <p:nvPr>
            <p:ph type="sldNum" sz="quarter" idx="11"/>
          </p:nvPr>
        </p:nvSpPr>
        <p:spPr/>
        <p:txBody>
          <a:bodyPr rtlCol="0"/>
          <a:lstStyle/>
          <a:p>
            <a:fld id="{D2D8002D-B5B0-4BAC-B1F6-782DDCCE6D9C}"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342900" y="366184"/>
            <a:ext cx="5600700" cy="1524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fld id="{E8068900-46C2-4F87-BDE2-553E23F26A3B}" type="datetime1">
              <a:rPr kumimoji="1" lang="ja-JP" altLang="en-US" smtClean="0"/>
              <a:pPr/>
              <a:t>2012/1/26</a:t>
            </a:fld>
            <a:endParaRPr kumimoji="1" lang="ja-JP" altLang="en-US"/>
          </a:p>
        </p:txBody>
      </p:sp>
      <p:sp>
        <p:nvSpPr>
          <p:cNvPr id="3" name="フッター プレースホルダ 2"/>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a:xfrm>
            <a:off x="1340768" y="1043608"/>
            <a:ext cx="4968552" cy="720080"/>
          </a:xfrm>
          <a:prstGeom prst="rect">
            <a:avLst/>
          </a:prstGeom>
          <a:solidFill>
            <a:schemeClr val="bg2">
              <a:lumMod val="75000"/>
            </a:schemeClr>
          </a:solidFill>
          <a:ln>
            <a:noFill/>
          </a:ln>
        </p:spPr>
        <p:txBody>
          <a:bodyPr vert="horz" anchor="b">
            <a:normAutofit fontScale="25000" lnSpcReduction="20000"/>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rgbClr val="FFFF00"/>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rgbClr val="FFFF00"/>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r>
            <a:br>
              <a:rPr kumimoji="1" lang="en-US" altLang="ja-JP"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br>
            <a:r>
              <a:rPr kumimoji="1" lang="ja-JP" altLang="en-US" sz="40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t>
            </a:r>
            <a:r>
              <a:rPr kumimoji="1" lang="en-US" altLang="ja-JP" sz="144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Common</a:t>
            </a:r>
            <a:r>
              <a:rPr kumimoji="1" lang="ja-JP" altLang="en-US" sz="144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 </a:t>
            </a:r>
            <a:r>
              <a:rPr kumimoji="1" lang="en-US" altLang="ja-JP" sz="14400" b="1" i="0" u="none" strike="noStrike" kern="1200" cap="small" spc="0" normalizeH="0" baseline="0" noProof="0" dirty="0" smtClean="0">
                <a:ln>
                  <a:noFill/>
                </a:ln>
                <a:solidFill>
                  <a:schemeClr val="tx1"/>
                </a:solidFill>
                <a:effectLst/>
                <a:uLnTx/>
                <a:uFillTx/>
                <a:latin typeface="AR P新藝体U" pitchFamily="50" charset="-128"/>
                <a:ea typeface="AR P新藝体U" pitchFamily="50" charset="-128"/>
                <a:cs typeface="+mj-cs"/>
              </a:rPr>
              <a:t>Sense </a:t>
            </a:r>
            <a:r>
              <a:rPr kumimoji="1" lang="ja-JP" altLang="en-US" sz="14400" b="1" i="0" u="none" strike="noStrike" kern="1200" cap="small" spc="0" normalizeH="0" baseline="0" noProof="0" dirty="0" smtClean="0">
                <a:ln>
                  <a:noFill/>
                </a:ln>
                <a:solidFill>
                  <a:srgbClr val="FFFF00"/>
                </a:solidFill>
                <a:effectLst/>
                <a:uLnTx/>
                <a:uFillTx/>
                <a:latin typeface="AR P新藝体U" pitchFamily="50" charset="-128"/>
                <a:ea typeface="AR P新藝体U" pitchFamily="50" charset="-128"/>
                <a:cs typeface="+mj-cs"/>
              </a:rPr>
              <a:t>　　　　　</a:t>
            </a:r>
            <a:r>
              <a:rPr kumimoji="1" lang="en-US" altLang="ja-JP" sz="14400" b="1" i="0" u="none" strike="noStrike" kern="1200" cap="small" spc="0" normalizeH="0" baseline="0" noProof="0" dirty="0" smtClean="0">
                <a:ln>
                  <a:noFill/>
                </a:ln>
                <a:solidFill>
                  <a:schemeClr val="tx2"/>
                </a:solidFill>
                <a:effectLst/>
                <a:uLnTx/>
                <a:uFillTx/>
                <a:latin typeface="AR P丸ゴシック体M" pitchFamily="50" charset="-128"/>
                <a:ea typeface="AR P丸ゴシック体M" pitchFamily="50" charset="-128"/>
                <a:cs typeface="+mj-cs"/>
              </a:rPr>
              <a:t/>
            </a:r>
            <a:br>
              <a:rPr kumimoji="1" lang="en-US" altLang="ja-JP" sz="14400" b="1" i="0" u="none" strike="noStrike" kern="1200" cap="small" spc="0" normalizeH="0" baseline="0" noProof="0" dirty="0" smtClean="0">
                <a:ln>
                  <a:noFill/>
                </a:ln>
                <a:solidFill>
                  <a:schemeClr val="tx2"/>
                </a:solidFill>
                <a:effectLst/>
                <a:uLnTx/>
                <a:uFillTx/>
                <a:latin typeface="AR P丸ゴシック体M" pitchFamily="50" charset="-128"/>
                <a:ea typeface="AR P丸ゴシック体M" pitchFamily="50" charset="-128"/>
                <a:cs typeface="+mj-cs"/>
              </a:rPr>
            </a:br>
            <a:r>
              <a:rPr kumimoji="1" lang="ja-JP" altLang="en-US" sz="1600" b="1" i="0" u="none" strike="noStrike" kern="1200" cap="small" spc="0" normalizeH="0" baseline="0" noProof="0" dirty="0" smtClean="0">
                <a:ln>
                  <a:noFill/>
                </a:ln>
                <a:solidFill>
                  <a:schemeClr val="tx2"/>
                </a:solidFill>
                <a:effectLst/>
                <a:uLnTx/>
                <a:uFillTx/>
                <a:latin typeface="AR P丸ゴシック体M" pitchFamily="50" charset="-128"/>
                <a:ea typeface="AR P丸ゴシック体M" pitchFamily="50" charset="-128"/>
                <a:cs typeface="+mj-cs"/>
              </a:rPr>
              <a:t>　</a:t>
            </a:r>
            <a:endParaRPr kumimoji="1" lang="ja-JP" sz="1600" b="1" i="0" u="none" strike="noStrike" kern="1200" cap="small" spc="0" normalizeH="0" baseline="0" noProof="0" dirty="0">
              <a:ln>
                <a:noFill/>
              </a:ln>
              <a:solidFill>
                <a:schemeClr val="tx2"/>
              </a:solidFill>
              <a:effectLst/>
              <a:uLnTx/>
              <a:uFillTx/>
              <a:latin typeface="AR P丸ゴシック体M" pitchFamily="50" charset="-128"/>
              <a:ea typeface="AR P丸ゴシック体M" pitchFamily="50" charset="-128"/>
              <a:cs typeface="+mj-cs"/>
            </a:endParaRPr>
          </a:p>
        </p:txBody>
      </p:sp>
      <p:sp>
        <p:nvSpPr>
          <p:cNvPr id="6" name="正方形/長方形 5"/>
          <p:cNvSpPr/>
          <p:nvPr/>
        </p:nvSpPr>
        <p:spPr>
          <a:xfrm>
            <a:off x="2780928" y="7020272"/>
            <a:ext cx="3429000" cy="646331"/>
          </a:xfrm>
          <a:prstGeom prst="rect">
            <a:avLst/>
          </a:prstGeom>
        </p:spPr>
        <p:txBody>
          <a:bodyPr>
            <a:spAutoFit/>
          </a:bodyPr>
          <a:lstStyle/>
          <a:p>
            <a:pPr lvl="0" indent="177800" algn="r" fontAlgn="base">
              <a:spcBef>
                <a:spcPct val="0"/>
              </a:spcBef>
              <a:spcAft>
                <a:spcPct val="0"/>
              </a:spcAft>
            </a:pPr>
            <a:r>
              <a:rPr lang="ja-JP" altLang="ja-JP" dirty="0" smtClean="0">
                <a:latin typeface="ＭＳ Ｐ明朝" pitchFamily="18" charset="-128"/>
                <a:ea typeface="ＭＳ Ｐ明朝" pitchFamily="18" charset="-128"/>
                <a:cs typeface="Times New Roman" pitchFamily="18" charset="0"/>
              </a:rPr>
              <a:t>労働運動への発信 </a:t>
            </a:r>
            <a:endParaRPr lang="ja-JP" altLang="ja-JP" sz="800" dirty="0" smtClean="0">
              <a:latin typeface="Arial" pitchFamily="34" charset="0"/>
              <a:ea typeface="ＭＳ Ｐゴシック" pitchFamily="50" charset="-128"/>
              <a:cs typeface="ＭＳ Ｐゴシック" pitchFamily="50" charset="-128"/>
            </a:endParaRPr>
          </a:p>
          <a:p>
            <a:pPr lvl="0" indent="177800" algn="r" eaLnBrk="0" fontAlgn="base" hangingPunct="0">
              <a:spcBef>
                <a:spcPct val="0"/>
              </a:spcBef>
              <a:spcAft>
                <a:spcPct val="0"/>
              </a:spcAft>
            </a:pPr>
            <a:r>
              <a:rPr lang="ja-JP" altLang="en-US" dirty="0" smtClean="0">
                <a:latin typeface="ＭＳ Ｐ明朝" pitchFamily="18" charset="-128"/>
                <a:ea typeface="ＭＳ Ｐ明朝" pitchFamily="18" charset="-128"/>
                <a:cs typeface="Times New Roman" pitchFamily="18" charset="0"/>
              </a:rPr>
              <a:t>　</a:t>
            </a:r>
            <a:r>
              <a:rPr lang="en-US" altLang="ja-JP" dirty="0" smtClean="0">
                <a:latin typeface="ＭＳ Ｐ明朝" pitchFamily="18" charset="-128"/>
                <a:ea typeface="ＭＳ Ｐ明朝" pitchFamily="18" charset="-128"/>
                <a:cs typeface="Times New Roman" pitchFamily="18" charset="0"/>
              </a:rPr>
              <a:t>ryo-sato@hyper.ocn.ne.jp</a:t>
            </a:r>
            <a:endParaRPr lang="en-US" altLang="ja-JP" sz="2400" dirty="0" smtClean="0">
              <a:latin typeface="Arial" pitchFamily="34" charset="0"/>
              <a:ea typeface="ＭＳ Ｐゴシック" pitchFamily="50" charset="-128"/>
              <a:cs typeface="ＭＳ Ｐゴシック" pitchFamily="50" charset="-128"/>
            </a:endParaRPr>
          </a:p>
        </p:txBody>
      </p:sp>
      <p:sp>
        <p:nvSpPr>
          <p:cNvPr id="7" name="正方形/長方形 6"/>
          <p:cNvSpPr/>
          <p:nvPr/>
        </p:nvSpPr>
        <p:spPr>
          <a:xfrm>
            <a:off x="476672" y="5220072"/>
            <a:ext cx="862737" cy="553998"/>
          </a:xfrm>
          <a:prstGeom prst="rect">
            <a:avLst/>
          </a:prstGeom>
        </p:spPr>
        <p:txBody>
          <a:bodyPr wrap="none">
            <a:spAutoFit/>
          </a:bodyPr>
          <a:lstStyle/>
          <a:p>
            <a:pPr lvl="0"/>
            <a:r>
              <a:rPr lang="en-US" altLang="ja-JP" sz="1200" dirty="0" smtClean="0">
                <a:solidFill>
                  <a:prstClr val="black"/>
                </a:solidFill>
                <a:latin typeface="+mj-ea"/>
                <a:ea typeface="+mj-ea"/>
                <a:cs typeface="Times New Roman" pitchFamily="18" charset="0"/>
              </a:rPr>
              <a:t>2012.1.18</a:t>
            </a:r>
            <a:r>
              <a:rPr lang="en-US" altLang="ja-JP" sz="1200" dirty="0" smtClean="0">
                <a:latin typeface="ＭＳ Ｐ明朝" pitchFamily="18" charset="-128"/>
                <a:ea typeface="ＭＳ Ｐ明朝" pitchFamily="18" charset="-128"/>
                <a:cs typeface="Times New Roman" pitchFamily="18" charset="0"/>
              </a:rPr>
              <a:t> </a:t>
            </a:r>
            <a:endParaRPr lang="en-US" altLang="ja-JP" sz="1200" dirty="0" smtClean="0">
              <a:latin typeface="Arial" pitchFamily="34" charset="0"/>
              <a:ea typeface="ＭＳ Ｐゴシック" pitchFamily="50" charset="-128"/>
              <a:cs typeface="ＭＳ Ｐゴシック" pitchFamily="50" charset="-128"/>
            </a:endParaRPr>
          </a:p>
          <a:p>
            <a:endParaRPr lang="ja-JP" altLang="en-US" dirty="0"/>
          </a:p>
        </p:txBody>
      </p:sp>
      <p:sp>
        <p:nvSpPr>
          <p:cNvPr id="8" name="正方形/長方形 7"/>
          <p:cNvSpPr/>
          <p:nvPr/>
        </p:nvSpPr>
        <p:spPr>
          <a:xfrm>
            <a:off x="692696" y="5004048"/>
            <a:ext cx="538930" cy="276999"/>
          </a:xfrm>
          <a:prstGeom prst="rect">
            <a:avLst/>
          </a:prstGeom>
        </p:spPr>
        <p:txBody>
          <a:bodyPr wrap="none">
            <a:spAutoFit/>
          </a:bodyPr>
          <a:lstStyle/>
          <a:p>
            <a:pPr lvl="0"/>
            <a:r>
              <a:rPr lang="ja-JP" altLang="ja-JP" sz="1200" dirty="0" smtClean="0">
                <a:solidFill>
                  <a:prstClr val="black"/>
                </a:solidFill>
                <a:latin typeface="ＭＳ Ｐ明朝" pitchFamily="18" charset="-128"/>
                <a:ea typeface="ＭＳ Ｐ明朝" pitchFamily="18" charset="-128"/>
                <a:cs typeface="Times New Roman" pitchFamily="18" charset="0"/>
              </a:rPr>
              <a:t>№</a:t>
            </a:r>
            <a:r>
              <a:rPr lang="en-US" altLang="ja-JP" sz="1200" dirty="0" smtClean="0">
                <a:solidFill>
                  <a:prstClr val="black"/>
                </a:solidFill>
                <a:latin typeface="ＭＳ Ｐ明朝" pitchFamily="18" charset="-128"/>
                <a:ea typeface="ＭＳ Ｐ明朝" pitchFamily="18" charset="-128"/>
                <a:cs typeface="Times New Roman" pitchFamily="18" charset="0"/>
              </a:rPr>
              <a:t>36 </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p:txBody>
      </p:sp>
      <p:sp>
        <p:nvSpPr>
          <p:cNvPr id="9" name="正方形/長方形 8"/>
          <p:cNvSpPr/>
          <p:nvPr/>
        </p:nvSpPr>
        <p:spPr>
          <a:xfrm>
            <a:off x="1700808" y="1979712"/>
            <a:ext cx="4464496" cy="4752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7800" algn="ctr" fontAlgn="base">
              <a:spcBef>
                <a:spcPct val="0"/>
              </a:spcBef>
              <a:spcAft>
                <a:spcPct val="0"/>
              </a:spcAft>
            </a:pPr>
            <a:r>
              <a:rPr lang="ja-JP" altLang="ja-JP" sz="1200" dirty="0" smtClean="0">
                <a:solidFill>
                  <a:schemeClr val="tx1"/>
                </a:solidFill>
                <a:latin typeface="ＭＳ Ｐ明朝" pitchFamily="18" charset="-128"/>
                <a:ea typeface="ＭＳ Ｐ明朝" pitchFamily="18" charset="-128"/>
                <a:cs typeface="Times New Roman" pitchFamily="18" charset="0"/>
              </a:rPr>
              <a:t>失業対策年鑑の「昭和</a:t>
            </a:r>
            <a:r>
              <a:rPr lang="en-US" altLang="ja-JP" sz="1200" dirty="0" smtClean="0">
                <a:solidFill>
                  <a:schemeClr val="tx1"/>
                </a:solidFill>
                <a:latin typeface="ＭＳ Ｐ明朝" pitchFamily="18" charset="-128"/>
                <a:ea typeface="ＭＳ Ｐ明朝" pitchFamily="18" charset="-128"/>
                <a:cs typeface="Times New Roman" pitchFamily="18" charset="0"/>
              </a:rPr>
              <a:t>26</a:t>
            </a:r>
            <a:r>
              <a:rPr lang="ja-JP" altLang="en-US" sz="1200" dirty="0" smtClean="0">
                <a:solidFill>
                  <a:schemeClr val="tx1"/>
                </a:solidFill>
                <a:latin typeface="ＭＳ Ｐ明朝" pitchFamily="18" charset="-128"/>
                <a:ea typeface="ＭＳ Ｐ明朝" pitchFamily="18" charset="-128"/>
                <a:cs typeface="Times New Roman" pitchFamily="18" charset="0"/>
              </a:rPr>
              <a:t>年度版」を読む</a:t>
            </a:r>
            <a:endParaRPr lang="ja-JP" altLang="en-US" sz="1200" dirty="0" smtClean="0">
              <a:solidFill>
                <a:schemeClr val="tx1"/>
              </a:solidFill>
              <a:latin typeface="Arial" pitchFamily="34" charset="0"/>
              <a:ea typeface="ＭＳ Ｐゴシック" pitchFamily="50" charset="-128"/>
              <a:cs typeface="ＭＳ Ｐゴシック" pitchFamily="50" charset="-128"/>
            </a:endParaRPr>
          </a:p>
          <a:p>
            <a:pPr lvl="0" indent="152400" algn="ctr" eaLnBrk="0" fontAlgn="base" hangingPunct="0">
              <a:spcBef>
                <a:spcPct val="0"/>
              </a:spcBef>
              <a:spcAft>
                <a:spcPct val="0"/>
              </a:spcAft>
            </a:pPr>
            <a:r>
              <a:rPr lang="ja-JP" altLang="en-US" sz="1200" dirty="0" smtClean="0">
                <a:solidFill>
                  <a:schemeClr val="tx1"/>
                </a:solidFill>
                <a:latin typeface="ＭＳ Ｐ明朝" pitchFamily="18" charset="-128"/>
                <a:ea typeface="ＭＳ Ｐ明朝" pitchFamily="18" charset="-128"/>
                <a:cs typeface="Times New Roman" pitchFamily="18" charset="0"/>
              </a:rPr>
              <a:t>－その</a:t>
            </a:r>
            <a:r>
              <a:rPr lang="en-US" altLang="ja-JP" sz="1200" dirty="0" smtClean="0">
                <a:solidFill>
                  <a:schemeClr val="tx1"/>
                </a:solidFill>
                <a:latin typeface="ＭＳ Ｐ明朝" pitchFamily="18" charset="-128"/>
                <a:ea typeface="ＭＳ Ｐ明朝" pitchFamily="18" charset="-128"/>
                <a:cs typeface="Times New Roman" pitchFamily="18" charset="0"/>
              </a:rPr>
              <a:t>1</a:t>
            </a:r>
            <a:r>
              <a:rPr lang="ja-JP" altLang="en-US" sz="1200" dirty="0" smtClean="0">
                <a:solidFill>
                  <a:schemeClr val="tx1"/>
                </a:solidFill>
                <a:latin typeface="ＭＳ Ｐ明朝" pitchFamily="18" charset="-128"/>
                <a:ea typeface="ＭＳ Ｐ明朝" pitchFamily="18" charset="-128"/>
                <a:cs typeface="Times New Roman" pitchFamily="18" charset="0"/>
              </a:rPr>
              <a:t>－</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indent="152400" eaLnBrk="0" fontAlgn="base" hangingPunct="0">
              <a:spcBef>
                <a:spcPct val="0"/>
              </a:spcBef>
              <a:spcAft>
                <a:spcPct val="0"/>
              </a:spcAft>
            </a:pPr>
            <a:endParaRPr lang="ja-JP" altLang="en-US" sz="1200" dirty="0" smtClean="0">
              <a:solidFill>
                <a:schemeClr val="tx1"/>
              </a:solidFill>
              <a:latin typeface="Arial" pitchFamily="34" charset="0"/>
              <a:ea typeface="ＭＳ Ｐゴシック" pitchFamily="50" charset="-128"/>
              <a:cs typeface="ＭＳ Ｐゴシック" pitchFamily="50" charset="-128"/>
            </a:endParaRPr>
          </a:p>
          <a:p>
            <a:pPr lvl="0" indent="152400" eaLnBrk="0" fontAlgn="base" hangingPunct="0">
              <a:spcBef>
                <a:spcPct val="0"/>
              </a:spcBef>
              <a:spcAft>
                <a:spcPct val="0"/>
              </a:spcAft>
            </a:pPr>
            <a:r>
              <a:rPr lang="ja-JP" altLang="en-US" sz="1200" dirty="0" smtClean="0">
                <a:solidFill>
                  <a:schemeClr val="tx1"/>
                </a:solidFill>
                <a:latin typeface="ＭＳ Ｐ明朝" pitchFamily="18" charset="-128"/>
                <a:ea typeface="ＭＳ Ｐ明朝" pitchFamily="18" charset="-128"/>
                <a:cs typeface="Times New Roman" pitchFamily="18" charset="0"/>
              </a:rPr>
              <a:t>失業対策年鑑は名前が変わり、</a:t>
            </a:r>
            <a:r>
              <a:rPr lang="en-US" altLang="ja-JP" sz="1200" dirty="0" smtClean="0">
                <a:solidFill>
                  <a:schemeClr val="tx1"/>
                </a:solidFill>
                <a:latin typeface="ＭＳ Ｐ明朝" pitchFamily="18" charset="-128"/>
                <a:ea typeface="ＭＳ Ｐ明朝" pitchFamily="18" charset="-128"/>
                <a:cs typeface="Times New Roman" pitchFamily="18" charset="0"/>
              </a:rPr>
              <a:t>2003</a:t>
            </a:r>
            <a:r>
              <a:rPr lang="ja-JP" altLang="en-US" sz="1200" dirty="0" smtClean="0">
                <a:solidFill>
                  <a:schemeClr val="tx1"/>
                </a:solidFill>
                <a:latin typeface="ＭＳ Ｐ明朝" pitchFamily="18" charset="-128"/>
                <a:ea typeface="ＭＳ Ｐ明朝" pitchFamily="18" charset="-128"/>
                <a:cs typeface="Times New Roman" pitchFamily="18" charset="0"/>
              </a:rPr>
              <a:t>年度（平成</a:t>
            </a:r>
            <a:r>
              <a:rPr lang="en-US" altLang="ja-JP" sz="1200" dirty="0" smtClean="0">
                <a:solidFill>
                  <a:schemeClr val="tx1"/>
                </a:solidFill>
                <a:latin typeface="ＭＳ Ｐ明朝" pitchFamily="18" charset="-128"/>
                <a:ea typeface="ＭＳ Ｐ明朝" pitchFamily="18" charset="-128"/>
                <a:cs typeface="Times New Roman" pitchFamily="18" charset="0"/>
              </a:rPr>
              <a:t>15</a:t>
            </a:r>
            <a:r>
              <a:rPr lang="ja-JP" altLang="en-US" sz="1200" dirty="0" smtClean="0">
                <a:solidFill>
                  <a:schemeClr val="tx1"/>
                </a:solidFill>
                <a:latin typeface="ＭＳ Ｐ明朝" pitchFamily="18" charset="-128"/>
                <a:ea typeface="ＭＳ Ｐ明朝" pitchFamily="18" charset="-128"/>
                <a:cs typeface="Times New Roman" pitchFamily="18" charset="0"/>
              </a:rPr>
              <a:t>年</a:t>
            </a:r>
            <a:r>
              <a:rPr lang="en-US" altLang="ja-JP" sz="1200" dirty="0" smtClean="0">
                <a:solidFill>
                  <a:schemeClr val="tx1"/>
                </a:solidFill>
                <a:latin typeface="ＭＳ Ｐ明朝" pitchFamily="18" charset="-128"/>
                <a:ea typeface="ＭＳ Ｐ明朝" pitchFamily="18" charset="-128"/>
                <a:cs typeface="Times New Roman" pitchFamily="18" charset="0"/>
              </a:rPr>
              <a:t>)</a:t>
            </a:r>
            <a:r>
              <a:rPr lang="ja-JP" altLang="en-US" sz="1200" dirty="0" smtClean="0">
                <a:solidFill>
                  <a:schemeClr val="tx1"/>
                </a:solidFill>
                <a:latin typeface="ＭＳ Ｐ明朝" pitchFamily="18" charset="-128"/>
                <a:ea typeface="ＭＳ Ｐ明朝" pitchFamily="18" charset="-128"/>
                <a:cs typeface="Times New Roman" pitchFamily="18" charset="0"/>
              </a:rPr>
              <a:t>からは雇用対策年鑑となっている。理由は語られていない。当時、私は壮丁の貧層な雇用対策年鑑を手にして、政策当局は</a:t>
            </a:r>
            <a:r>
              <a:rPr lang="ja-JP" altLang="en-US" sz="1200" dirty="0" smtClean="0">
                <a:solidFill>
                  <a:schemeClr val="tx1"/>
                </a:solidFill>
                <a:latin typeface="Century"/>
                <a:ea typeface="ＭＳ Ｐ明朝" pitchFamily="18" charset="-128"/>
                <a:cs typeface="Times New Roman" pitchFamily="18" charset="0"/>
              </a:rPr>
              <a:t>“</a:t>
            </a:r>
            <a:r>
              <a:rPr lang="ja-JP" altLang="en-US" sz="1200" dirty="0" smtClean="0">
                <a:solidFill>
                  <a:schemeClr val="tx1"/>
                </a:solidFill>
                <a:latin typeface="ＭＳ Ｐ明朝" pitchFamily="18" charset="-128"/>
                <a:ea typeface="ＭＳ Ｐ明朝" pitchFamily="18" charset="-128"/>
                <a:cs typeface="Times New Roman" pitchFamily="18" charset="0"/>
              </a:rPr>
              <a:t>失業</a:t>
            </a:r>
            <a:r>
              <a:rPr lang="ja-JP" altLang="en-US" sz="1200" dirty="0" smtClean="0">
                <a:solidFill>
                  <a:schemeClr val="tx1"/>
                </a:solidFill>
                <a:latin typeface="Century"/>
                <a:ea typeface="ＭＳ Ｐ明朝" pitchFamily="18" charset="-128"/>
                <a:cs typeface="Times New Roman" pitchFamily="18" charset="0"/>
              </a:rPr>
              <a:t>”</a:t>
            </a:r>
            <a:r>
              <a:rPr lang="ja-JP" altLang="en-US" sz="1200" dirty="0" smtClean="0">
                <a:solidFill>
                  <a:schemeClr val="tx1"/>
                </a:solidFill>
                <a:latin typeface="ＭＳ Ｐ明朝" pitchFamily="18" charset="-128"/>
                <a:ea typeface="ＭＳ Ｐ明朝" pitchFamily="18" charset="-128"/>
                <a:cs typeface="Times New Roman" pitchFamily="18" charset="0"/>
              </a:rPr>
              <a:t>の言葉をもう過去完了としたいのかとの思いであった。ふり返ると失業対策事業の廃止は平成</a:t>
            </a:r>
            <a:r>
              <a:rPr lang="en-US" altLang="ja-JP" sz="1200" dirty="0" smtClean="0">
                <a:solidFill>
                  <a:schemeClr val="tx1"/>
                </a:solidFill>
                <a:latin typeface="ＭＳ Ｐ明朝" pitchFamily="18" charset="-128"/>
                <a:ea typeface="ＭＳ Ｐ明朝" pitchFamily="18" charset="-128"/>
                <a:cs typeface="Times New Roman" pitchFamily="18" charset="0"/>
              </a:rPr>
              <a:t>8</a:t>
            </a:r>
            <a:r>
              <a:rPr lang="ja-JP" altLang="en-US" sz="1200" dirty="0" smtClean="0">
                <a:solidFill>
                  <a:schemeClr val="tx1"/>
                </a:solidFill>
                <a:latin typeface="ＭＳ Ｐ明朝" pitchFamily="18" charset="-128"/>
                <a:ea typeface="ＭＳ Ｐ明朝" pitchFamily="18" charset="-128"/>
                <a:cs typeface="Times New Roman" pitchFamily="18" charset="0"/>
              </a:rPr>
              <a:t>年</a:t>
            </a:r>
            <a:r>
              <a:rPr lang="en-US" altLang="ja-JP" sz="1200" dirty="0" smtClean="0">
                <a:solidFill>
                  <a:schemeClr val="tx1"/>
                </a:solidFill>
                <a:latin typeface="ＭＳ Ｐ明朝" pitchFamily="18" charset="-128"/>
                <a:ea typeface="ＭＳ Ｐ明朝" pitchFamily="18" charset="-128"/>
                <a:cs typeface="Times New Roman" pitchFamily="18" charset="0"/>
              </a:rPr>
              <a:t>(1996.4.1)</a:t>
            </a:r>
            <a:r>
              <a:rPr lang="ja-JP" altLang="en-US" sz="1200" dirty="0" smtClean="0">
                <a:solidFill>
                  <a:schemeClr val="tx1"/>
                </a:solidFill>
                <a:latin typeface="ＭＳ Ｐ明朝" pitchFamily="18" charset="-128"/>
                <a:ea typeface="ＭＳ Ｐ明朝" pitchFamily="18" charset="-128"/>
                <a:cs typeface="Times New Roman" pitchFamily="18" charset="0"/>
              </a:rPr>
              <a:t>であり、すでに失業保険から雇用保険への転換（</a:t>
            </a:r>
            <a:r>
              <a:rPr lang="en-US" altLang="ja-JP" sz="1200" dirty="0" smtClean="0">
                <a:solidFill>
                  <a:schemeClr val="tx1"/>
                </a:solidFill>
                <a:latin typeface="ＭＳ Ｐ明朝" pitchFamily="18" charset="-128"/>
                <a:ea typeface="ＭＳ Ｐ明朝" pitchFamily="18" charset="-128"/>
                <a:cs typeface="Times New Roman" pitchFamily="18" charset="0"/>
              </a:rPr>
              <a:t>1974</a:t>
            </a:r>
            <a:r>
              <a:rPr lang="ja-JP" altLang="en-US" sz="1200" dirty="0" smtClean="0">
                <a:solidFill>
                  <a:schemeClr val="tx1"/>
                </a:solidFill>
                <a:latin typeface="ＭＳ Ｐ明朝" pitchFamily="18" charset="-128"/>
                <a:ea typeface="ＭＳ Ｐ明朝" pitchFamily="18" charset="-128"/>
                <a:cs typeface="Times New Roman" pitchFamily="18" charset="0"/>
              </a:rPr>
              <a:t>年）により、失業者は「求職者」とされてきたのであるが</a:t>
            </a:r>
            <a:r>
              <a:rPr lang="en-US" altLang="ja-JP" sz="1200" dirty="0" smtClean="0">
                <a:solidFill>
                  <a:schemeClr val="tx1"/>
                </a:solidFill>
                <a:latin typeface="ＭＳ Ｐ明朝" pitchFamily="18" charset="-128"/>
                <a:ea typeface="ＭＳ Ｐ明朝" pitchFamily="18" charset="-128"/>
                <a:cs typeface="Times New Roman" pitchFamily="18" charset="0"/>
              </a:rPr>
              <a:t>‥</a:t>
            </a:r>
            <a:r>
              <a:rPr lang="ja-JP" altLang="en-US" sz="1200" dirty="0" err="1" smtClean="0">
                <a:solidFill>
                  <a:schemeClr val="tx1"/>
                </a:solidFill>
                <a:latin typeface="ＭＳ Ｐ明朝" pitchFamily="18" charset="-128"/>
                <a:ea typeface="ＭＳ Ｐ明朝" pitchFamily="18" charset="-128"/>
                <a:cs typeface="Times New Roman" pitchFamily="18" charset="0"/>
              </a:rPr>
              <a:t>。</a:t>
            </a:r>
            <a:endParaRPr lang="ja-JP" altLang="en-US" sz="1200" dirty="0" smtClean="0">
              <a:solidFill>
                <a:schemeClr val="tx1"/>
              </a:solidFill>
              <a:latin typeface="Arial" pitchFamily="34" charset="0"/>
              <a:ea typeface="ＭＳ Ｐゴシック" pitchFamily="50" charset="-128"/>
              <a:cs typeface="ＭＳ Ｐゴシック" pitchFamily="50" charset="-128"/>
            </a:endParaRPr>
          </a:p>
          <a:p>
            <a:pPr lvl="0" indent="152400" eaLnBrk="0" fontAlgn="base" hangingPunct="0">
              <a:spcBef>
                <a:spcPct val="0"/>
              </a:spcBef>
              <a:spcAft>
                <a:spcPct val="0"/>
              </a:spcAft>
            </a:pPr>
            <a:r>
              <a:rPr lang="ja-JP" altLang="en-US" sz="1200" dirty="0" smtClean="0">
                <a:solidFill>
                  <a:schemeClr val="tx1"/>
                </a:solidFill>
                <a:latin typeface="ＭＳ Ｐ明朝" pitchFamily="18" charset="-128"/>
                <a:ea typeface="ＭＳ Ｐ明朝" pitchFamily="18" charset="-128"/>
                <a:cs typeface="Times New Roman" pitchFamily="18" charset="0"/>
              </a:rPr>
              <a:t>今回、失業対策年鑑の「昭和</a:t>
            </a:r>
            <a:r>
              <a:rPr lang="en-US" altLang="ja-JP" sz="1200" dirty="0" smtClean="0">
                <a:solidFill>
                  <a:schemeClr val="tx1"/>
                </a:solidFill>
                <a:latin typeface="ＭＳ Ｐ明朝" pitchFamily="18" charset="-128"/>
                <a:ea typeface="ＭＳ Ｐ明朝" pitchFamily="18" charset="-128"/>
                <a:cs typeface="Times New Roman" pitchFamily="18" charset="0"/>
              </a:rPr>
              <a:t>26</a:t>
            </a:r>
            <a:r>
              <a:rPr lang="ja-JP" altLang="en-US" sz="1200" dirty="0" smtClean="0">
                <a:solidFill>
                  <a:schemeClr val="tx1"/>
                </a:solidFill>
                <a:latin typeface="ＭＳ Ｐ明朝" pitchFamily="18" charset="-128"/>
                <a:ea typeface="ＭＳ Ｐ明朝" pitchFamily="18" charset="-128"/>
                <a:cs typeface="Times New Roman" pitchFamily="18" charset="0"/>
              </a:rPr>
              <a:t>年度版」を有栖川公園・都立図書館で通読した。建交労本部に在籍時、事務所を家探したが見つからず、労働政策研究・研修機構では、全</a:t>
            </a:r>
            <a:r>
              <a:rPr lang="en-US" altLang="ja-JP" sz="1200" dirty="0" smtClean="0">
                <a:solidFill>
                  <a:schemeClr val="tx1"/>
                </a:solidFill>
                <a:latin typeface="ＭＳ Ｐ明朝" pitchFamily="18" charset="-128"/>
                <a:ea typeface="ＭＳ Ｐ明朝" pitchFamily="18" charset="-128"/>
                <a:cs typeface="Times New Roman" pitchFamily="18" charset="0"/>
              </a:rPr>
              <a:t>52</a:t>
            </a:r>
            <a:r>
              <a:rPr lang="ja-JP" altLang="en-US" sz="1200" dirty="0" smtClean="0">
                <a:solidFill>
                  <a:schemeClr val="tx1"/>
                </a:solidFill>
                <a:latin typeface="ＭＳ Ｐ明朝" pitchFamily="18" charset="-128"/>
                <a:ea typeface="ＭＳ Ｐ明朝" pitchFamily="18" charset="-128"/>
                <a:cs typeface="Times New Roman" pitchFamily="18" charset="0"/>
              </a:rPr>
              <a:t>巻のうち、「昭和</a:t>
            </a:r>
            <a:r>
              <a:rPr lang="en-US" altLang="ja-JP" sz="1200" dirty="0" smtClean="0">
                <a:solidFill>
                  <a:schemeClr val="tx1"/>
                </a:solidFill>
                <a:latin typeface="ＭＳ Ｐ明朝" pitchFamily="18" charset="-128"/>
                <a:ea typeface="ＭＳ Ｐ明朝" pitchFamily="18" charset="-128"/>
                <a:cs typeface="Times New Roman" pitchFamily="18" charset="0"/>
              </a:rPr>
              <a:t>26</a:t>
            </a:r>
            <a:r>
              <a:rPr lang="ja-JP" altLang="en-US" sz="1200" dirty="0" smtClean="0">
                <a:solidFill>
                  <a:schemeClr val="tx1"/>
                </a:solidFill>
                <a:latin typeface="ＭＳ Ｐ明朝" pitchFamily="18" charset="-128"/>
                <a:ea typeface="ＭＳ Ｐ明朝" pitchFamily="18" charset="-128"/>
                <a:cs typeface="Times New Roman" pitchFamily="18" charset="0"/>
              </a:rPr>
              <a:t>年度版」の「欠落」を私が発見者と</a:t>
            </a:r>
            <a:r>
              <a:rPr lang="ja-JP" altLang="en-US" sz="1200" dirty="0" smtClean="0">
                <a:solidFill>
                  <a:schemeClr val="tx1"/>
                </a:solidFill>
                <a:latin typeface="ＭＳ Ｐ明朝" pitchFamily="18" charset="-128"/>
                <a:ea typeface="ＭＳ Ｐ明朝" pitchFamily="18" charset="-128"/>
                <a:cs typeface="Times New Roman" pitchFamily="18" charset="0"/>
              </a:rPr>
              <a:t>なった。因縁</a:t>
            </a:r>
            <a:r>
              <a:rPr lang="ja-JP" altLang="en-US" sz="1200" dirty="0" smtClean="0">
                <a:solidFill>
                  <a:schemeClr val="tx1"/>
                </a:solidFill>
                <a:latin typeface="ＭＳ Ｐ明朝" pitchFamily="18" charset="-128"/>
                <a:ea typeface="ＭＳ Ｐ明朝" pitchFamily="18" charset="-128"/>
                <a:cs typeface="Times New Roman" pitchFamily="18" charset="0"/>
              </a:rPr>
              <a:t>の本なのである。</a:t>
            </a:r>
            <a:endParaRPr lang="ja-JP" altLang="en-US" sz="1200" dirty="0" smtClean="0">
              <a:solidFill>
                <a:schemeClr val="tx1"/>
              </a:solidFill>
              <a:latin typeface="Arial" pitchFamily="34" charset="0"/>
              <a:ea typeface="ＭＳ Ｐゴシック" pitchFamily="50" charset="-128"/>
              <a:cs typeface="ＭＳ Ｐゴシック" pitchFamily="50" charset="-128"/>
            </a:endParaRPr>
          </a:p>
          <a:p>
            <a:pPr lvl="0" indent="152400" eaLnBrk="0" fontAlgn="base" hangingPunct="0">
              <a:spcBef>
                <a:spcPct val="0"/>
              </a:spcBef>
              <a:spcAft>
                <a:spcPct val="0"/>
              </a:spcAft>
            </a:pPr>
            <a:r>
              <a:rPr lang="ja-JP" altLang="en-US" sz="1200" dirty="0" smtClean="0">
                <a:solidFill>
                  <a:schemeClr val="tx1"/>
                </a:solidFill>
                <a:latin typeface="ＭＳ Ｐ明朝" pitchFamily="18" charset="-128"/>
                <a:ea typeface="ＭＳ Ｐ明朝" pitchFamily="18" charset="-128"/>
                <a:cs typeface="Times New Roman" pitchFamily="18" charset="0"/>
              </a:rPr>
              <a:t>なぜ、「昭和</a:t>
            </a:r>
            <a:r>
              <a:rPr lang="en-US" altLang="ja-JP" sz="1200" dirty="0" smtClean="0">
                <a:solidFill>
                  <a:schemeClr val="tx1"/>
                </a:solidFill>
                <a:latin typeface="ＭＳ Ｐ明朝" pitchFamily="18" charset="-128"/>
                <a:ea typeface="ＭＳ Ｐ明朝" pitchFamily="18" charset="-128"/>
                <a:cs typeface="Times New Roman" pitchFamily="18" charset="0"/>
              </a:rPr>
              <a:t>26</a:t>
            </a:r>
            <a:r>
              <a:rPr lang="ja-JP" altLang="en-US" sz="1200" dirty="0" smtClean="0">
                <a:solidFill>
                  <a:schemeClr val="tx1"/>
                </a:solidFill>
                <a:latin typeface="ＭＳ Ｐ明朝" pitchFamily="18" charset="-128"/>
                <a:ea typeface="ＭＳ Ｐ明朝" pitchFamily="18" charset="-128"/>
                <a:cs typeface="Times New Roman" pitchFamily="18" charset="0"/>
              </a:rPr>
              <a:t>年度版」なのか。「年鑑」の第</a:t>
            </a:r>
            <a:r>
              <a:rPr lang="en-US" altLang="ja-JP" sz="1200" dirty="0" smtClean="0">
                <a:solidFill>
                  <a:schemeClr val="tx1"/>
                </a:solidFill>
                <a:latin typeface="ＭＳ Ｐ明朝" pitchFamily="18" charset="-128"/>
                <a:ea typeface="ＭＳ Ｐ明朝" pitchFamily="18" charset="-128"/>
                <a:cs typeface="Times New Roman" pitchFamily="18" charset="0"/>
              </a:rPr>
              <a:t>1</a:t>
            </a:r>
            <a:r>
              <a:rPr lang="ja-JP" altLang="en-US" sz="1200" dirty="0" smtClean="0">
                <a:solidFill>
                  <a:schemeClr val="tx1"/>
                </a:solidFill>
                <a:latin typeface="ＭＳ Ｐ明朝" pitchFamily="18" charset="-128"/>
                <a:ea typeface="ＭＳ Ｐ明朝" pitchFamily="18" charset="-128"/>
                <a:cs typeface="Times New Roman" pitchFamily="18" charset="0"/>
              </a:rPr>
              <a:t>巻であることはもちろんだが、敗戦から</a:t>
            </a:r>
            <a:r>
              <a:rPr lang="en-US" altLang="ja-JP" sz="1200" dirty="0" smtClean="0">
                <a:solidFill>
                  <a:schemeClr val="tx1"/>
                </a:solidFill>
                <a:latin typeface="ＭＳ Ｐ明朝" pitchFamily="18" charset="-128"/>
                <a:ea typeface="ＭＳ Ｐ明朝" pitchFamily="18" charset="-128"/>
                <a:cs typeface="Times New Roman" pitchFamily="18" charset="0"/>
              </a:rPr>
              <a:t>5</a:t>
            </a:r>
            <a:r>
              <a:rPr lang="ja-JP" altLang="en-US" sz="1200" dirty="0" smtClean="0">
                <a:solidFill>
                  <a:schemeClr val="tx1"/>
                </a:solidFill>
                <a:latin typeface="ＭＳ Ｐ明朝" pitchFamily="18" charset="-128"/>
                <a:ea typeface="ＭＳ Ｐ明朝" pitchFamily="18" charset="-128"/>
                <a:cs typeface="Times New Roman" pitchFamily="18" charset="0"/>
              </a:rPr>
              <a:t>年、日本社会の「経済の麻痺的混乱と厖大な失業者の発生」の実相と当局の政策対応を知りたいとことがあった。　　</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indent="152400" eaLnBrk="0" fontAlgn="base" hangingPunct="0">
              <a:spcBef>
                <a:spcPct val="0"/>
              </a:spcBef>
              <a:spcAft>
                <a:spcPct val="0"/>
              </a:spcAft>
            </a:pPr>
            <a:r>
              <a:rPr lang="ja-JP" altLang="en-US" sz="1200" dirty="0" smtClean="0">
                <a:solidFill>
                  <a:schemeClr val="tx1"/>
                </a:solidFill>
                <a:latin typeface="ＭＳ Ｐ明朝" pitchFamily="18" charset="-128"/>
                <a:ea typeface="ＭＳ Ｐ明朝" pitchFamily="18" charset="-128"/>
                <a:cs typeface="Times New Roman" pitchFamily="18" charset="0"/>
              </a:rPr>
              <a:t>「年鑑」が失業問題議論の必携書であることをあらためて確認したところである。</a:t>
            </a:r>
            <a:endParaRPr lang="ja-JP" altLang="en-US" sz="1200" dirty="0" smtClean="0">
              <a:solidFill>
                <a:schemeClr val="tx1"/>
              </a:solidFill>
              <a:latin typeface="Arial" pitchFamily="34" charset="0"/>
              <a:ea typeface="ＭＳ Ｐゴシック" pitchFamily="50" charset="-128"/>
              <a:cs typeface="ＭＳ Ｐゴシック" pitchFamily="50" charset="-128"/>
            </a:endParaRPr>
          </a:p>
          <a:p>
            <a:pPr lvl="0" indent="152400" eaLnBrk="0" fontAlgn="base" hangingPunct="0">
              <a:spcBef>
                <a:spcPct val="0"/>
              </a:spcBef>
              <a:spcAft>
                <a:spcPct val="0"/>
              </a:spcAft>
            </a:pPr>
            <a:r>
              <a:rPr lang="ja-JP" altLang="en-US" sz="1200" dirty="0" smtClean="0">
                <a:solidFill>
                  <a:schemeClr val="tx1"/>
                </a:solidFill>
                <a:latin typeface="ＭＳ Ｐ明朝" pitchFamily="18" charset="-128"/>
                <a:ea typeface="ＭＳ Ｐ明朝" pitchFamily="18" charset="-128"/>
                <a:cs typeface="Times New Roman" pitchFamily="18" charset="0"/>
              </a:rPr>
              <a:t>「失業対策事業」が、現在の失業に何を物語っているのか。私なりに認識した事実を備忘しておきたい。</a:t>
            </a:r>
            <a:endParaRPr lang="ja-JP" altLang="en-US" sz="1200" dirty="0" smtClean="0">
              <a:solidFill>
                <a:schemeClr val="tx1"/>
              </a:solidFill>
              <a:latin typeface="Arial" pitchFamily="34" charset="0"/>
              <a:ea typeface="ＭＳ Ｐゴシック" pitchFamily="50" charset="-128"/>
              <a:cs typeface="ＭＳ Ｐ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2656" y="395536"/>
            <a:ext cx="6192688" cy="8352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52400" fontAlgn="base">
              <a:lnSpc>
                <a:spcPts val="1500"/>
              </a:lnSpc>
              <a:spcBef>
                <a:spcPct val="0"/>
              </a:spcBef>
              <a:spcAft>
                <a:spcPct val="0"/>
              </a:spcAft>
            </a:pPr>
            <a:r>
              <a:rPr lang="ja-JP" altLang="ja-JP" sz="1400" dirty="0" smtClean="0">
                <a:solidFill>
                  <a:schemeClr val="tx1"/>
                </a:solidFill>
                <a:latin typeface="ＭＳ Ｐゴシック" pitchFamily="50" charset="-128"/>
                <a:ea typeface="ＭＳ Ｐゴシック" pitchFamily="50" charset="-128"/>
                <a:cs typeface="Times New Roman" pitchFamily="18" charset="0"/>
              </a:rPr>
              <a:t>敗戦</a:t>
            </a:r>
            <a:r>
              <a:rPr lang="ja-JP" altLang="ja-JP" sz="1200" dirty="0" smtClean="0">
                <a:solidFill>
                  <a:schemeClr val="tx1"/>
                </a:solidFill>
                <a:latin typeface="+mn-ea"/>
                <a:cs typeface="Times New Roman" pitchFamily="18" charset="0"/>
              </a:rPr>
              <a:t>により、政府は「国民勤労動員令の解除</a:t>
            </a:r>
            <a:r>
              <a:rPr lang="en-US" altLang="ja-JP" sz="1200" dirty="0" smtClean="0">
                <a:solidFill>
                  <a:schemeClr val="tx1"/>
                </a:solidFill>
                <a:latin typeface="+mn-ea"/>
                <a:cs typeface="Times New Roman" pitchFamily="18" charset="0"/>
              </a:rPr>
              <a:t>(10</a:t>
            </a:r>
            <a:r>
              <a:rPr lang="ja-JP" altLang="en-US" sz="1200" dirty="0" smtClean="0">
                <a:solidFill>
                  <a:schemeClr val="tx1"/>
                </a:solidFill>
                <a:latin typeface="+mn-ea"/>
                <a:cs typeface="Times New Roman" pitchFamily="18" charset="0"/>
              </a:rPr>
              <a:t>月</a:t>
            </a:r>
            <a:r>
              <a:rPr lang="en-US" altLang="ja-JP" sz="1200" dirty="0" smtClean="0">
                <a:solidFill>
                  <a:schemeClr val="tx1"/>
                </a:solidFill>
                <a:latin typeface="+mn-ea"/>
                <a:cs typeface="Times New Roman" pitchFamily="18" charset="0"/>
              </a:rPr>
              <a:t>)</a:t>
            </a:r>
            <a:r>
              <a:rPr lang="ja-JP" altLang="en-US" sz="1200" dirty="0" err="1" smtClean="0">
                <a:solidFill>
                  <a:schemeClr val="tx1"/>
                </a:solidFill>
                <a:latin typeface="+mn-ea"/>
                <a:cs typeface="Times New Roman" pitchFamily="18" charset="0"/>
              </a:rPr>
              <a:t>、</a:t>
            </a:r>
            <a:r>
              <a:rPr lang="ja-JP" altLang="en-US" sz="1200" dirty="0" smtClean="0">
                <a:solidFill>
                  <a:schemeClr val="tx1"/>
                </a:solidFill>
                <a:latin typeface="+mn-ea"/>
                <a:cs typeface="Times New Roman" pitchFamily="18" charset="0"/>
              </a:rPr>
              <a:t>軍の解体、在外邦人の引揚」による厖大な失業者の発生を予想していた。</a:t>
            </a:r>
            <a:endParaRPr lang="ja-JP" altLang="en-US" sz="1200" dirty="0" smtClean="0">
              <a:solidFill>
                <a:schemeClr val="tx1"/>
              </a:solidFill>
              <a:latin typeface="+mn-ea"/>
              <a:cs typeface="ＭＳ Ｐゴシック" pitchFamily="50" charset="-128"/>
            </a:endParaRPr>
          </a:p>
          <a:p>
            <a:pPr lvl="0" indent="152400" eaLnBrk="0" fontAlgn="base" hangingPunct="0">
              <a:lnSpc>
                <a:spcPts val="1500"/>
              </a:lnSpc>
              <a:spcBef>
                <a:spcPct val="0"/>
              </a:spcBef>
              <a:spcAft>
                <a:spcPct val="0"/>
              </a:spcAft>
            </a:pPr>
            <a:r>
              <a:rPr lang="ja-JP" altLang="en-US" sz="1200" dirty="0" smtClean="0">
                <a:solidFill>
                  <a:schemeClr val="tx1"/>
                </a:solidFill>
                <a:latin typeface="+mn-ea"/>
                <a:cs typeface="Times New Roman" pitchFamily="18" charset="0"/>
              </a:rPr>
              <a:t>昭和</a:t>
            </a:r>
            <a:r>
              <a:rPr lang="en-US" altLang="ja-JP" sz="1200" dirty="0" smtClean="0">
                <a:solidFill>
                  <a:schemeClr val="tx1"/>
                </a:solidFill>
                <a:latin typeface="+mn-ea"/>
                <a:cs typeface="Times New Roman" pitchFamily="18" charset="0"/>
              </a:rPr>
              <a:t>20</a:t>
            </a:r>
            <a:r>
              <a:rPr lang="ja-JP" altLang="en-US" sz="1200" dirty="0" smtClean="0">
                <a:solidFill>
                  <a:schemeClr val="tx1"/>
                </a:solidFill>
                <a:latin typeface="+mn-ea"/>
                <a:cs typeface="Times New Roman" pitchFamily="18" charset="0"/>
              </a:rPr>
              <a:t>年</a:t>
            </a:r>
            <a:r>
              <a:rPr lang="en-US" altLang="ja-JP" sz="1200" dirty="0" smtClean="0">
                <a:solidFill>
                  <a:schemeClr val="tx1"/>
                </a:solidFill>
                <a:latin typeface="+mn-ea"/>
                <a:cs typeface="Times New Roman" pitchFamily="18" charset="0"/>
              </a:rPr>
              <a:t>10</a:t>
            </a:r>
            <a:r>
              <a:rPr lang="ja-JP" altLang="en-US" sz="1200" dirty="0" smtClean="0">
                <a:solidFill>
                  <a:schemeClr val="tx1"/>
                </a:solidFill>
                <a:latin typeface="+mn-ea"/>
                <a:cs typeface="Times New Roman" pitchFamily="18" charset="0"/>
              </a:rPr>
              <a:t>月の時点では「第</a:t>
            </a:r>
            <a:r>
              <a:rPr lang="en-US" altLang="ja-JP" sz="1200" dirty="0" smtClean="0">
                <a:solidFill>
                  <a:schemeClr val="tx1"/>
                </a:solidFill>
                <a:latin typeface="+mn-ea"/>
                <a:cs typeface="Times New Roman" pitchFamily="18" charset="0"/>
              </a:rPr>
              <a:t>1</a:t>
            </a:r>
            <a:r>
              <a:rPr lang="ja-JP" altLang="en-US" sz="1200" dirty="0" smtClean="0">
                <a:solidFill>
                  <a:schemeClr val="tx1"/>
                </a:solidFill>
                <a:latin typeface="+mn-ea"/>
                <a:cs typeface="Times New Roman" pitchFamily="18" charset="0"/>
              </a:rPr>
              <a:t>次、第</a:t>
            </a:r>
            <a:r>
              <a:rPr lang="en-US" altLang="ja-JP" sz="1200" dirty="0" smtClean="0">
                <a:solidFill>
                  <a:schemeClr val="tx1"/>
                </a:solidFill>
                <a:latin typeface="+mn-ea"/>
                <a:cs typeface="Times New Roman" pitchFamily="18" charset="0"/>
              </a:rPr>
              <a:t>2</a:t>
            </a:r>
            <a:r>
              <a:rPr lang="ja-JP" altLang="en-US" sz="1200" dirty="0" smtClean="0">
                <a:solidFill>
                  <a:schemeClr val="tx1"/>
                </a:solidFill>
                <a:latin typeface="+mn-ea"/>
                <a:cs typeface="Times New Roman" pitchFamily="18" charset="0"/>
              </a:rPr>
              <a:t>次復員を合計すれば</a:t>
            </a:r>
            <a:r>
              <a:rPr lang="en-US" altLang="ja-JP" sz="1200" dirty="0" smtClean="0">
                <a:solidFill>
                  <a:schemeClr val="tx1"/>
                </a:solidFill>
                <a:latin typeface="+mn-ea"/>
                <a:cs typeface="Times New Roman" pitchFamily="18" charset="0"/>
              </a:rPr>
              <a:t>1,324</a:t>
            </a:r>
            <a:r>
              <a:rPr lang="ja-JP" altLang="en-US" sz="1200" dirty="0" smtClean="0">
                <a:solidFill>
                  <a:schemeClr val="tx1"/>
                </a:solidFill>
                <a:latin typeface="+mn-ea"/>
                <a:cs typeface="Times New Roman" pitchFamily="18" charset="0"/>
              </a:rPr>
              <a:t>万人（外に女子</a:t>
            </a:r>
            <a:r>
              <a:rPr lang="en-US" altLang="ja-JP" sz="1200" dirty="0" smtClean="0">
                <a:solidFill>
                  <a:schemeClr val="tx1"/>
                </a:solidFill>
                <a:latin typeface="+mn-ea"/>
                <a:cs typeface="Times New Roman" pitchFamily="18" charset="0"/>
              </a:rPr>
              <a:t>75</a:t>
            </a:r>
            <a:r>
              <a:rPr lang="ja-JP" altLang="en-US" sz="1200" dirty="0" smtClean="0">
                <a:solidFill>
                  <a:schemeClr val="tx1"/>
                </a:solidFill>
                <a:latin typeface="+mn-ea"/>
                <a:cs typeface="Times New Roman" pitchFamily="18" charset="0"/>
              </a:rPr>
              <a:t>万人）の膨大な労働力が労働市場に供給されることと見積もられた。極力前職復帰を図ることとしたが、なお</a:t>
            </a:r>
            <a:r>
              <a:rPr lang="en-US" altLang="ja-JP" sz="1200" dirty="0" smtClean="0">
                <a:solidFill>
                  <a:schemeClr val="tx1"/>
                </a:solidFill>
                <a:latin typeface="+mn-ea"/>
                <a:cs typeface="Times New Roman" pitchFamily="18" charset="0"/>
              </a:rPr>
              <a:t>600</a:t>
            </a:r>
            <a:r>
              <a:rPr lang="ja-JP" altLang="en-US" sz="1200" dirty="0" smtClean="0">
                <a:solidFill>
                  <a:schemeClr val="tx1"/>
                </a:solidFill>
                <a:latin typeface="+mn-ea"/>
                <a:cs typeface="Times New Roman" pitchFamily="18" charset="0"/>
              </a:rPr>
              <a:t>万人の就業不能者の発生」とした。</a:t>
            </a:r>
            <a:endParaRPr lang="ja-JP" altLang="en-US" sz="1200" dirty="0" smtClean="0">
              <a:solidFill>
                <a:schemeClr val="tx1"/>
              </a:solidFill>
              <a:latin typeface="+mn-ea"/>
              <a:cs typeface="ＭＳ Ｐゴシック" pitchFamily="50" charset="-128"/>
            </a:endParaRPr>
          </a:p>
          <a:p>
            <a:pPr lvl="0" indent="152400" eaLnBrk="0" fontAlgn="base" hangingPunct="0">
              <a:lnSpc>
                <a:spcPts val="1500"/>
              </a:lnSpc>
              <a:spcBef>
                <a:spcPct val="0"/>
              </a:spcBef>
              <a:spcAft>
                <a:spcPct val="0"/>
              </a:spcAft>
            </a:pPr>
            <a:r>
              <a:rPr lang="ja-JP" altLang="en-US" sz="1200" dirty="0" smtClean="0">
                <a:solidFill>
                  <a:schemeClr val="tx1"/>
                </a:solidFill>
                <a:latin typeface="+mn-ea"/>
                <a:cs typeface="Times New Roman" pitchFamily="18" charset="0"/>
              </a:rPr>
              <a:t>昭和</a:t>
            </a:r>
            <a:r>
              <a:rPr lang="en-US" altLang="ja-JP" sz="1200" dirty="0" smtClean="0">
                <a:solidFill>
                  <a:schemeClr val="tx1"/>
                </a:solidFill>
                <a:latin typeface="+mn-ea"/>
                <a:cs typeface="Times New Roman" pitchFamily="18" charset="0"/>
              </a:rPr>
              <a:t>21</a:t>
            </a:r>
            <a:r>
              <a:rPr lang="ja-JP" altLang="en-US" sz="1200" dirty="0" smtClean="0">
                <a:solidFill>
                  <a:schemeClr val="tx1"/>
                </a:solidFill>
                <a:latin typeface="+mn-ea"/>
                <a:cs typeface="Times New Roman" pitchFamily="18" charset="0"/>
              </a:rPr>
              <a:t>年</a:t>
            </a:r>
            <a:r>
              <a:rPr lang="en-US" altLang="ja-JP" sz="1200" dirty="0" smtClean="0">
                <a:solidFill>
                  <a:schemeClr val="tx1"/>
                </a:solidFill>
                <a:latin typeface="+mn-ea"/>
                <a:cs typeface="Times New Roman" pitchFamily="18" charset="0"/>
              </a:rPr>
              <a:t>4</a:t>
            </a:r>
            <a:r>
              <a:rPr lang="ja-JP" altLang="en-US" sz="1200" dirty="0" smtClean="0">
                <a:solidFill>
                  <a:schemeClr val="tx1"/>
                </a:solidFill>
                <a:latin typeface="+mn-ea"/>
                <a:cs typeface="Times New Roman" pitchFamily="18" charset="0"/>
              </a:rPr>
              <a:t>月</a:t>
            </a:r>
            <a:r>
              <a:rPr lang="en-US" altLang="ja-JP" sz="1200" dirty="0" smtClean="0">
                <a:solidFill>
                  <a:schemeClr val="tx1"/>
                </a:solidFill>
                <a:latin typeface="+mn-ea"/>
                <a:cs typeface="Times New Roman" pitchFamily="18" charset="0"/>
              </a:rPr>
              <a:t>26</a:t>
            </a:r>
            <a:r>
              <a:rPr lang="ja-JP" altLang="en-US" sz="1200" dirty="0" smtClean="0">
                <a:solidFill>
                  <a:schemeClr val="tx1"/>
                </a:solidFill>
                <a:latin typeface="+mn-ea"/>
                <a:cs typeface="Times New Roman" pitchFamily="18" charset="0"/>
              </a:rPr>
              <a:t>日の人口調査結果では顕在失業者－約</a:t>
            </a:r>
            <a:r>
              <a:rPr lang="en-US" altLang="ja-JP" sz="1200" dirty="0" smtClean="0">
                <a:solidFill>
                  <a:schemeClr val="tx1"/>
                </a:solidFill>
                <a:latin typeface="+mn-ea"/>
                <a:cs typeface="Times New Roman" pitchFamily="18" charset="0"/>
              </a:rPr>
              <a:t>255.5</a:t>
            </a:r>
            <a:r>
              <a:rPr lang="ja-JP" altLang="en-US" sz="1200" dirty="0" smtClean="0">
                <a:solidFill>
                  <a:schemeClr val="tx1"/>
                </a:solidFill>
                <a:latin typeface="+mn-ea"/>
                <a:cs typeface="Times New Roman" pitchFamily="18" charset="0"/>
              </a:rPr>
              <a:t>万人、潜在失業者－約</a:t>
            </a:r>
            <a:r>
              <a:rPr lang="en-US" altLang="ja-JP" sz="1200" dirty="0" smtClean="0">
                <a:solidFill>
                  <a:schemeClr val="tx1"/>
                </a:solidFill>
                <a:latin typeface="+mn-ea"/>
                <a:cs typeface="Times New Roman" pitchFamily="18" charset="0"/>
              </a:rPr>
              <a:t>344.6</a:t>
            </a:r>
            <a:r>
              <a:rPr lang="ja-JP" altLang="en-US" sz="1200" dirty="0" smtClean="0">
                <a:solidFill>
                  <a:schemeClr val="tx1"/>
                </a:solidFill>
                <a:latin typeface="+mn-ea"/>
                <a:cs typeface="Times New Roman" pitchFamily="18" charset="0"/>
              </a:rPr>
              <a:t>万人、全失業者－約</a:t>
            </a:r>
            <a:r>
              <a:rPr lang="en-US" altLang="ja-JP" sz="1200" dirty="0" smtClean="0">
                <a:solidFill>
                  <a:schemeClr val="tx1"/>
                </a:solidFill>
                <a:latin typeface="+mn-ea"/>
                <a:cs typeface="Times New Roman" pitchFamily="18" charset="0"/>
              </a:rPr>
              <a:t>600.1</a:t>
            </a:r>
            <a:r>
              <a:rPr lang="ja-JP" altLang="en-US" sz="1200" dirty="0" smtClean="0">
                <a:solidFill>
                  <a:schemeClr val="tx1"/>
                </a:solidFill>
                <a:latin typeface="+mn-ea"/>
                <a:cs typeface="Times New Roman" pitchFamily="18" charset="0"/>
              </a:rPr>
              <a:t>万人とされている。</a:t>
            </a:r>
            <a:endParaRPr lang="ja-JP" altLang="en-US" sz="1200" dirty="0" smtClean="0">
              <a:solidFill>
                <a:schemeClr val="tx1"/>
              </a:solidFill>
              <a:latin typeface="+mn-ea"/>
              <a:cs typeface="ＭＳ Ｐゴシック" pitchFamily="50" charset="-128"/>
            </a:endParaRPr>
          </a:p>
          <a:p>
            <a:pPr lvl="0" indent="152400" eaLnBrk="0" fontAlgn="base" hangingPunct="0">
              <a:lnSpc>
                <a:spcPts val="1500"/>
              </a:lnSpc>
              <a:spcBef>
                <a:spcPct val="0"/>
              </a:spcBef>
              <a:spcAft>
                <a:spcPct val="0"/>
              </a:spcAft>
            </a:pPr>
            <a:r>
              <a:rPr lang="ja-JP" altLang="en-US" sz="1200" dirty="0" smtClean="0">
                <a:solidFill>
                  <a:schemeClr val="tx1"/>
                </a:solidFill>
                <a:latin typeface="+mn-ea"/>
                <a:cs typeface="Times New Roman" pitchFamily="18" charset="0"/>
              </a:rPr>
              <a:t>昭和</a:t>
            </a:r>
            <a:r>
              <a:rPr lang="en-US" altLang="ja-JP" sz="1200" dirty="0" smtClean="0">
                <a:solidFill>
                  <a:schemeClr val="tx1"/>
                </a:solidFill>
                <a:latin typeface="+mn-ea"/>
                <a:cs typeface="Times New Roman" pitchFamily="18" charset="0"/>
              </a:rPr>
              <a:t>22</a:t>
            </a:r>
            <a:r>
              <a:rPr lang="ja-JP" altLang="en-US" sz="1200" dirty="0" smtClean="0">
                <a:solidFill>
                  <a:schemeClr val="tx1"/>
                </a:solidFill>
                <a:latin typeface="+mn-ea"/>
                <a:cs typeface="Times New Roman" pitchFamily="18" charset="0"/>
              </a:rPr>
              <a:t>年</a:t>
            </a:r>
            <a:r>
              <a:rPr lang="en-US" altLang="ja-JP" sz="1200" dirty="0" smtClean="0">
                <a:solidFill>
                  <a:schemeClr val="tx1"/>
                </a:solidFill>
                <a:latin typeface="+mn-ea"/>
                <a:cs typeface="Times New Roman" pitchFamily="18" charset="0"/>
              </a:rPr>
              <a:t>7</a:t>
            </a:r>
            <a:r>
              <a:rPr lang="ja-JP" altLang="en-US" sz="1200" dirty="0" smtClean="0">
                <a:solidFill>
                  <a:schemeClr val="tx1"/>
                </a:solidFill>
                <a:latin typeface="+mn-ea"/>
                <a:cs typeface="Times New Roman" pitchFamily="18" charset="0"/>
              </a:rPr>
              <a:t>月の「経済実相報告書」</a:t>
            </a:r>
            <a:r>
              <a:rPr lang="en-US" altLang="ja-JP" sz="1200" dirty="0" smtClean="0">
                <a:solidFill>
                  <a:schemeClr val="tx1"/>
                </a:solidFill>
                <a:latin typeface="+mn-ea"/>
                <a:cs typeface="Times New Roman" pitchFamily="18" charset="0"/>
              </a:rPr>
              <a:t>(</a:t>
            </a:r>
            <a:r>
              <a:rPr lang="ja-JP" altLang="en-US" sz="1200" dirty="0" smtClean="0">
                <a:solidFill>
                  <a:schemeClr val="tx1"/>
                </a:solidFill>
                <a:latin typeface="+mn-ea"/>
                <a:cs typeface="Times New Roman" pitchFamily="18" charset="0"/>
              </a:rPr>
              <a:t>経済安定本部</a:t>
            </a:r>
            <a:r>
              <a:rPr lang="en-US" altLang="ja-JP" sz="1200" dirty="0" smtClean="0">
                <a:solidFill>
                  <a:schemeClr val="tx1"/>
                </a:solidFill>
                <a:latin typeface="+mn-ea"/>
                <a:cs typeface="Times New Roman" pitchFamily="18" charset="0"/>
              </a:rPr>
              <a:t>)</a:t>
            </a:r>
            <a:r>
              <a:rPr lang="ja-JP" altLang="en-US" sz="1200" dirty="0" smtClean="0">
                <a:solidFill>
                  <a:schemeClr val="tx1"/>
                </a:solidFill>
                <a:latin typeface="+mn-ea"/>
                <a:cs typeface="Times New Roman" pitchFamily="18" charset="0"/>
              </a:rPr>
              <a:t>では「最近、我が国鉱工業生産活動は戦前の</a:t>
            </a:r>
            <a:r>
              <a:rPr lang="en-US" altLang="ja-JP" sz="1200" dirty="0" smtClean="0">
                <a:solidFill>
                  <a:schemeClr val="tx1"/>
                </a:solidFill>
                <a:latin typeface="+mn-ea"/>
                <a:cs typeface="Times New Roman" pitchFamily="18" charset="0"/>
              </a:rPr>
              <a:t>3</a:t>
            </a:r>
            <a:r>
              <a:rPr lang="ja-JP" altLang="en-US" sz="1200" dirty="0" smtClean="0">
                <a:solidFill>
                  <a:schemeClr val="tx1"/>
                </a:solidFill>
                <a:latin typeface="+mn-ea"/>
                <a:cs typeface="Times New Roman" pitchFamily="18" charset="0"/>
              </a:rPr>
              <a:t>割程度であり、農村も人口飽和の状態にあるから、戦前の生産能率を基にして考えれば</a:t>
            </a:r>
            <a:r>
              <a:rPr lang="en-US" altLang="ja-JP" sz="1200" dirty="0" smtClean="0">
                <a:solidFill>
                  <a:schemeClr val="tx1"/>
                </a:solidFill>
                <a:latin typeface="+mn-ea"/>
                <a:cs typeface="Times New Roman" pitchFamily="18" charset="0"/>
              </a:rPr>
              <a:t>1,000</a:t>
            </a:r>
            <a:r>
              <a:rPr lang="ja-JP" altLang="en-US" sz="1200" dirty="0" smtClean="0">
                <a:solidFill>
                  <a:schemeClr val="tx1"/>
                </a:solidFill>
                <a:latin typeface="+mn-ea"/>
                <a:cs typeface="Times New Roman" pitchFamily="18" charset="0"/>
              </a:rPr>
              <a:t>万に近い失業者が生ずる筈である」としている。</a:t>
            </a:r>
            <a:endParaRPr lang="en-US" altLang="ja-JP" sz="1200" dirty="0" smtClean="0">
              <a:solidFill>
                <a:schemeClr val="tx1"/>
              </a:solidFill>
              <a:latin typeface="+mn-ea"/>
              <a:cs typeface="Times New Roman" pitchFamily="18" charset="0"/>
            </a:endParaRPr>
          </a:p>
          <a:p>
            <a:pPr lvl="0" indent="152400" eaLnBrk="0" fontAlgn="base" hangingPunct="0">
              <a:lnSpc>
                <a:spcPts val="1500"/>
              </a:lnSpc>
              <a:spcBef>
                <a:spcPct val="0"/>
              </a:spcBef>
              <a:spcAft>
                <a:spcPct val="0"/>
              </a:spcAft>
            </a:pPr>
            <a:endParaRPr lang="ja-JP" altLang="en-US" sz="1200" dirty="0" smtClean="0">
              <a:solidFill>
                <a:schemeClr val="tx1"/>
              </a:solidFill>
              <a:latin typeface="+mn-ea"/>
              <a:cs typeface="ＭＳ Ｐゴシック" pitchFamily="50" charset="-128"/>
            </a:endParaRPr>
          </a:p>
          <a:p>
            <a:pPr lvl="0" indent="152400" eaLnBrk="0" fontAlgn="base" hangingPunct="0">
              <a:lnSpc>
                <a:spcPts val="1500"/>
              </a:lnSpc>
              <a:spcBef>
                <a:spcPct val="0"/>
              </a:spcBef>
              <a:spcAft>
                <a:spcPct val="0"/>
              </a:spcAft>
            </a:pPr>
            <a:r>
              <a:rPr lang="ja-JP" altLang="en-US" sz="1400" dirty="0" smtClean="0">
                <a:solidFill>
                  <a:schemeClr val="tx1"/>
                </a:solidFill>
                <a:latin typeface="ＭＳ Ｐゴシック" pitchFamily="50" charset="-128"/>
                <a:ea typeface="ＭＳ Ｐゴシック" pitchFamily="50" charset="-128"/>
                <a:cs typeface="Times New Roman" pitchFamily="18" charset="0"/>
              </a:rPr>
              <a:t>未曾有の失業</a:t>
            </a:r>
            <a:r>
              <a:rPr lang="ja-JP" altLang="en-US" sz="1200" dirty="0" smtClean="0">
                <a:solidFill>
                  <a:schemeClr val="tx1"/>
                </a:solidFill>
                <a:latin typeface="+mn-ea"/>
                <a:cs typeface="Times New Roman" pitchFamily="18" charset="0"/>
              </a:rPr>
              <a:t>に対して公共事業が活用され、「多大の努力」がはらわれた。具体的には、「簡易公共事業」「知識階級失業応急事業」「共同作業施設」の実施である。背景に昭和</a:t>
            </a:r>
            <a:r>
              <a:rPr lang="en-US" altLang="ja-JP" sz="1200" dirty="0" smtClean="0">
                <a:solidFill>
                  <a:schemeClr val="tx1"/>
                </a:solidFill>
                <a:latin typeface="+mn-ea"/>
                <a:cs typeface="Times New Roman" pitchFamily="18" charset="0"/>
              </a:rPr>
              <a:t>21</a:t>
            </a:r>
            <a:r>
              <a:rPr lang="ja-JP" altLang="en-US" sz="1200" dirty="0" smtClean="0">
                <a:solidFill>
                  <a:schemeClr val="tx1"/>
                </a:solidFill>
                <a:latin typeface="+mn-ea"/>
                <a:cs typeface="Times New Roman" pitchFamily="18" charset="0"/>
              </a:rPr>
              <a:t>年度予算に対する事業費</a:t>
            </a:r>
            <a:r>
              <a:rPr lang="en-US" altLang="ja-JP" sz="1200" dirty="0" smtClean="0">
                <a:solidFill>
                  <a:schemeClr val="tx1"/>
                </a:solidFill>
                <a:latin typeface="+mn-ea"/>
                <a:cs typeface="Times New Roman" pitchFamily="18" charset="0"/>
              </a:rPr>
              <a:t>60</a:t>
            </a:r>
            <a:r>
              <a:rPr lang="ja-JP" altLang="en-US" sz="1200" dirty="0" smtClean="0">
                <a:solidFill>
                  <a:schemeClr val="tx1"/>
                </a:solidFill>
                <a:latin typeface="+mn-ea"/>
                <a:cs typeface="Times New Roman" pitchFamily="18" charset="0"/>
              </a:rPr>
              <a:t>億円に及ぶ</a:t>
            </a:r>
            <a:r>
              <a:rPr lang="en-US" altLang="ja-JP" sz="1200" dirty="0" smtClean="0">
                <a:solidFill>
                  <a:schemeClr val="tx1"/>
                </a:solidFill>
                <a:latin typeface="+mn-ea"/>
                <a:cs typeface="Times New Roman" pitchFamily="18" charset="0"/>
              </a:rPr>
              <a:t>GHQ</a:t>
            </a:r>
            <a:r>
              <a:rPr lang="ja-JP" altLang="en-US" sz="1200" dirty="0" smtClean="0">
                <a:solidFill>
                  <a:schemeClr val="tx1"/>
                </a:solidFill>
                <a:latin typeface="+mn-ea"/>
                <a:cs typeface="Times New Roman" pitchFamily="18" charset="0"/>
              </a:rPr>
              <a:t>の公共事業実施命令</a:t>
            </a:r>
            <a:r>
              <a:rPr lang="en-US" altLang="ja-JP" sz="1200" dirty="0" smtClean="0">
                <a:solidFill>
                  <a:schemeClr val="tx1"/>
                </a:solidFill>
                <a:latin typeface="+mn-ea"/>
                <a:cs typeface="Times New Roman" pitchFamily="18" charset="0"/>
              </a:rPr>
              <a:t>(</a:t>
            </a:r>
            <a:r>
              <a:rPr lang="ja-JP" altLang="en-US" sz="1200" dirty="0" smtClean="0">
                <a:solidFill>
                  <a:schemeClr val="tx1"/>
                </a:solidFill>
                <a:latin typeface="+mn-ea"/>
                <a:cs typeface="Times New Roman" pitchFamily="18" charset="0"/>
              </a:rPr>
              <a:t>「日本公共事業計画原則」</a:t>
            </a:r>
            <a:r>
              <a:rPr lang="en-US" altLang="ja-JP" sz="1200" dirty="0" smtClean="0">
                <a:solidFill>
                  <a:schemeClr val="tx1"/>
                </a:solidFill>
                <a:latin typeface="+mn-ea"/>
                <a:cs typeface="Times New Roman" pitchFamily="18" charset="0"/>
              </a:rPr>
              <a:t>)</a:t>
            </a:r>
            <a:r>
              <a:rPr lang="ja-JP" altLang="en-US" sz="1200" dirty="0" smtClean="0">
                <a:solidFill>
                  <a:schemeClr val="tx1"/>
                </a:solidFill>
                <a:latin typeface="+mn-ea"/>
                <a:cs typeface="Times New Roman" pitchFamily="18" charset="0"/>
              </a:rPr>
              <a:t>があった。</a:t>
            </a:r>
            <a:endParaRPr lang="ja-JP" altLang="en-US" sz="1200" dirty="0" smtClean="0">
              <a:solidFill>
                <a:schemeClr val="tx1"/>
              </a:solidFill>
              <a:latin typeface="+mn-ea"/>
              <a:cs typeface="ＭＳ Ｐゴシック" pitchFamily="50" charset="-128"/>
            </a:endParaRPr>
          </a:p>
          <a:p>
            <a:pPr lvl="0" indent="152400" eaLnBrk="0" fontAlgn="base" hangingPunct="0">
              <a:lnSpc>
                <a:spcPts val="1500"/>
              </a:lnSpc>
              <a:spcBef>
                <a:spcPct val="0"/>
              </a:spcBef>
              <a:spcAft>
                <a:spcPct val="0"/>
              </a:spcAft>
            </a:pPr>
            <a:r>
              <a:rPr lang="ja-JP" altLang="en-US" sz="1200" dirty="0" smtClean="0">
                <a:solidFill>
                  <a:schemeClr val="tx1"/>
                </a:solidFill>
                <a:latin typeface="+mn-ea"/>
                <a:cs typeface="Times New Roman" pitchFamily="18" charset="0"/>
              </a:rPr>
              <a:t>昭和</a:t>
            </a:r>
            <a:r>
              <a:rPr lang="en-US" altLang="ja-JP" sz="1200" dirty="0" smtClean="0">
                <a:solidFill>
                  <a:schemeClr val="tx1"/>
                </a:solidFill>
                <a:latin typeface="+mn-ea"/>
                <a:cs typeface="Times New Roman" pitchFamily="18" charset="0"/>
              </a:rPr>
              <a:t>22</a:t>
            </a:r>
            <a:r>
              <a:rPr lang="ja-JP" altLang="en-US" sz="1200" dirty="0" smtClean="0">
                <a:solidFill>
                  <a:schemeClr val="tx1"/>
                </a:solidFill>
                <a:latin typeface="+mn-ea"/>
                <a:cs typeface="Times New Roman" pitchFamily="18" charset="0"/>
              </a:rPr>
              <a:t>年６月の「経済緊急対策」では「積極的」「消極的」な位置づけの分類で失業対策がまとめられた。積極的失業対策とは、①公共職業安定所の効率的運営、②職業補導施設の拡充強化、③輸出産業その他民需産業の振興による雇用量の増大化、④公共事業への失業者の吸収であり、消極的失業対策とは失業保険制度及び失業手当制度の創設であった。</a:t>
            </a:r>
            <a:endParaRPr lang="en-US" altLang="ja-JP" sz="1200" dirty="0" smtClean="0">
              <a:solidFill>
                <a:schemeClr val="tx1"/>
              </a:solidFill>
              <a:latin typeface="+mn-ea"/>
              <a:cs typeface="Times New Roman" pitchFamily="18" charset="0"/>
            </a:endParaRPr>
          </a:p>
          <a:p>
            <a:pPr lvl="0" indent="152400" eaLnBrk="0" fontAlgn="base" hangingPunct="0">
              <a:lnSpc>
                <a:spcPts val="1500"/>
              </a:lnSpc>
              <a:spcBef>
                <a:spcPct val="0"/>
              </a:spcBef>
              <a:spcAft>
                <a:spcPct val="0"/>
              </a:spcAft>
            </a:pPr>
            <a:endParaRPr lang="en-US" altLang="ja-JP" sz="1200" dirty="0" smtClean="0">
              <a:solidFill>
                <a:schemeClr val="tx1"/>
              </a:solidFill>
              <a:latin typeface="+mn-ea"/>
              <a:cs typeface="Times New Roman" pitchFamily="18" charset="0"/>
            </a:endParaRPr>
          </a:p>
          <a:p>
            <a:pPr lvl="0" indent="152400" eaLnBrk="0" fontAlgn="base" hangingPunct="0">
              <a:lnSpc>
                <a:spcPts val="1500"/>
              </a:lnSpc>
              <a:spcBef>
                <a:spcPct val="0"/>
              </a:spcBef>
              <a:spcAft>
                <a:spcPct val="0"/>
              </a:spcAft>
            </a:pPr>
            <a:r>
              <a:rPr lang="ja-JP" altLang="en-US" sz="1400" dirty="0" smtClean="0">
                <a:solidFill>
                  <a:schemeClr val="tx1"/>
                </a:solidFill>
                <a:latin typeface="ＭＳ Ｐゴシック" pitchFamily="50" charset="-128"/>
                <a:ea typeface="ＭＳ Ｐゴシック" pitchFamily="50" charset="-128"/>
                <a:cs typeface="Times New Roman" pitchFamily="18" charset="0"/>
              </a:rPr>
              <a:t>戦前</a:t>
            </a:r>
            <a:r>
              <a:rPr lang="ja-JP" altLang="en-US" sz="1400" dirty="0" smtClean="0">
                <a:solidFill>
                  <a:schemeClr val="tx1"/>
                </a:solidFill>
                <a:latin typeface="+mn-ea"/>
                <a:cs typeface="Times New Roman" pitchFamily="18" charset="0"/>
              </a:rPr>
              <a:t>、</a:t>
            </a:r>
            <a:r>
              <a:rPr lang="ja-JP" altLang="en-US" sz="1200" dirty="0" smtClean="0">
                <a:solidFill>
                  <a:schemeClr val="tx1"/>
                </a:solidFill>
                <a:latin typeface="+mn-ea"/>
                <a:cs typeface="Times New Roman" pitchFamily="18" charset="0"/>
              </a:rPr>
              <a:t>財界の執拗な反対により「流産」させられてきた失業保険制度の創設が初めて現実化した。法案が第</a:t>
            </a:r>
            <a:r>
              <a:rPr lang="en-US" altLang="ja-JP" sz="1200" dirty="0" smtClean="0">
                <a:solidFill>
                  <a:schemeClr val="tx1"/>
                </a:solidFill>
                <a:latin typeface="+mn-ea"/>
                <a:cs typeface="Times New Roman" pitchFamily="18" charset="0"/>
              </a:rPr>
              <a:t>1</a:t>
            </a:r>
            <a:r>
              <a:rPr lang="ja-JP" altLang="en-US" sz="1200" dirty="0" smtClean="0">
                <a:solidFill>
                  <a:schemeClr val="tx1"/>
                </a:solidFill>
                <a:latin typeface="+mn-ea"/>
                <a:cs typeface="Times New Roman" pitchFamily="18" charset="0"/>
              </a:rPr>
              <a:t>回国会に提出され、昭和</a:t>
            </a:r>
            <a:r>
              <a:rPr lang="en-US" altLang="ja-JP" sz="1200" dirty="0" smtClean="0">
                <a:solidFill>
                  <a:schemeClr val="tx1"/>
                </a:solidFill>
                <a:latin typeface="+mn-ea"/>
                <a:cs typeface="Times New Roman" pitchFamily="18" charset="0"/>
              </a:rPr>
              <a:t>21</a:t>
            </a:r>
            <a:r>
              <a:rPr lang="ja-JP" altLang="en-US" sz="1200" dirty="0" smtClean="0">
                <a:solidFill>
                  <a:schemeClr val="tx1"/>
                </a:solidFill>
                <a:latin typeface="+mn-ea"/>
                <a:cs typeface="Times New Roman" pitchFamily="18" charset="0"/>
              </a:rPr>
              <a:t>年</a:t>
            </a:r>
            <a:r>
              <a:rPr lang="en-US" altLang="ja-JP" sz="1200" dirty="0" smtClean="0">
                <a:solidFill>
                  <a:schemeClr val="tx1"/>
                </a:solidFill>
                <a:latin typeface="+mn-ea"/>
                <a:cs typeface="Times New Roman" pitchFamily="18" charset="0"/>
              </a:rPr>
              <a:t>12</a:t>
            </a:r>
            <a:r>
              <a:rPr lang="ja-JP" altLang="en-US" sz="1200" dirty="0" smtClean="0">
                <a:solidFill>
                  <a:schemeClr val="tx1"/>
                </a:solidFill>
                <a:latin typeface="+mn-ea"/>
                <a:cs typeface="Times New Roman" pitchFamily="18" charset="0"/>
              </a:rPr>
              <a:t>月</a:t>
            </a:r>
            <a:r>
              <a:rPr lang="en-US" altLang="ja-JP" sz="1200" dirty="0" smtClean="0">
                <a:solidFill>
                  <a:schemeClr val="tx1"/>
                </a:solidFill>
                <a:latin typeface="+mn-ea"/>
                <a:cs typeface="Times New Roman" pitchFamily="18" charset="0"/>
              </a:rPr>
              <a:t>1</a:t>
            </a:r>
            <a:r>
              <a:rPr lang="ja-JP" altLang="en-US" sz="1200" dirty="0" smtClean="0">
                <a:solidFill>
                  <a:schemeClr val="tx1"/>
                </a:solidFill>
                <a:latin typeface="+mn-ea"/>
                <a:cs typeface="Times New Roman" pitchFamily="18" charset="0"/>
              </a:rPr>
              <a:t>日に公布された。その後、保険金の実質的増額、適用範囲の拡充、日雇失業保険制度の創設の改正法が昭和</a:t>
            </a:r>
            <a:r>
              <a:rPr lang="en-US" altLang="ja-JP" sz="1200" dirty="0" smtClean="0">
                <a:solidFill>
                  <a:schemeClr val="tx1"/>
                </a:solidFill>
                <a:latin typeface="+mn-ea"/>
                <a:cs typeface="Times New Roman" pitchFamily="18" charset="0"/>
              </a:rPr>
              <a:t>24</a:t>
            </a:r>
            <a:r>
              <a:rPr lang="ja-JP" altLang="en-US" sz="1200" dirty="0" smtClean="0">
                <a:solidFill>
                  <a:schemeClr val="tx1"/>
                </a:solidFill>
                <a:latin typeface="+mn-ea"/>
                <a:cs typeface="Times New Roman" pitchFamily="18" charset="0"/>
              </a:rPr>
              <a:t>年</a:t>
            </a:r>
            <a:r>
              <a:rPr lang="en-US" altLang="ja-JP" sz="1200" dirty="0" smtClean="0">
                <a:solidFill>
                  <a:schemeClr val="tx1"/>
                </a:solidFill>
                <a:latin typeface="+mn-ea"/>
                <a:cs typeface="Times New Roman" pitchFamily="18" charset="0"/>
              </a:rPr>
              <a:t>6</a:t>
            </a:r>
            <a:r>
              <a:rPr lang="ja-JP" altLang="en-US" sz="1200" dirty="0" smtClean="0">
                <a:solidFill>
                  <a:schemeClr val="tx1"/>
                </a:solidFill>
                <a:latin typeface="+mn-ea"/>
                <a:cs typeface="Times New Roman" pitchFamily="18" charset="0"/>
              </a:rPr>
              <a:t>月</a:t>
            </a:r>
            <a:r>
              <a:rPr lang="en-US" altLang="ja-JP" sz="1200" dirty="0" smtClean="0">
                <a:solidFill>
                  <a:schemeClr val="tx1"/>
                </a:solidFill>
                <a:latin typeface="+mn-ea"/>
                <a:cs typeface="Times New Roman" pitchFamily="18" charset="0"/>
              </a:rPr>
              <a:t>1</a:t>
            </a:r>
            <a:r>
              <a:rPr lang="ja-JP" altLang="en-US" sz="1200" dirty="0" smtClean="0">
                <a:solidFill>
                  <a:schemeClr val="tx1"/>
                </a:solidFill>
                <a:latin typeface="+mn-ea"/>
                <a:cs typeface="Times New Roman" pitchFamily="18" charset="0"/>
              </a:rPr>
              <a:t>日から施行された。</a:t>
            </a:r>
            <a:endParaRPr lang="ja-JP" altLang="en-US" sz="1200" dirty="0" smtClean="0">
              <a:solidFill>
                <a:schemeClr val="tx1"/>
              </a:solidFill>
              <a:latin typeface="+mn-ea"/>
              <a:cs typeface="ＭＳ Ｐゴシック" pitchFamily="50" charset="-128"/>
            </a:endParaRPr>
          </a:p>
          <a:p>
            <a:pPr lvl="0" indent="152400" eaLnBrk="0" fontAlgn="base" hangingPunct="0">
              <a:lnSpc>
                <a:spcPts val="1500"/>
              </a:lnSpc>
              <a:spcBef>
                <a:spcPct val="0"/>
              </a:spcBef>
              <a:spcAft>
                <a:spcPct val="0"/>
              </a:spcAft>
            </a:pPr>
            <a:r>
              <a:rPr lang="ja-JP" altLang="en-US" sz="1200" dirty="0" smtClean="0">
                <a:solidFill>
                  <a:schemeClr val="tx1"/>
                </a:solidFill>
                <a:latin typeface="+mn-ea"/>
                <a:cs typeface="Times New Roman" pitchFamily="18" charset="0"/>
              </a:rPr>
              <a:t>失業保険の制定時のスキームは、受給資格が「離職の日前</a:t>
            </a:r>
            <a:r>
              <a:rPr lang="en-US" altLang="ja-JP" sz="1200" dirty="0" smtClean="0">
                <a:solidFill>
                  <a:schemeClr val="tx1"/>
                </a:solidFill>
                <a:latin typeface="+mn-ea"/>
                <a:cs typeface="Times New Roman" pitchFamily="18" charset="0"/>
              </a:rPr>
              <a:t>1</a:t>
            </a:r>
            <a:r>
              <a:rPr lang="ja-JP" altLang="en-US" sz="1200" dirty="0" smtClean="0">
                <a:solidFill>
                  <a:schemeClr val="tx1"/>
                </a:solidFill>
                <a:latin typeface="+mn-ea"/>
                <a:cs typeface="Times New Roman" pitchFamily="18" charset="0"/>
              </a:rPr>
              <a:t>年以内に、通算して</a:t>
            </a:r>
            <a:r>
              <a:rPr lang="en-US" altLang="ja-JP" sz="1200" dirty="0" smtClean="0">
                <a:solidFill>
                  <a:schemeClr val="tx1"/>
                </a:solidFill>
                <a:latin typeface="+mn-ea"/>
                <a:cs typeface="Times New Roman" pitchFamily="18" charset="0"/>
              </a:rPr>
              <a:t>6</a:t>
            </a:r>
            <a:r>
              <a:rPr lang="ja-JP" altLang="en-US" sz="1200" dirty="0" smtClean="0">
                <a:solidFill>
                  <a:schemeClr val="tx1"/>
                </a:solidFill>
                <a:latin typeface="+mn-ea"/>
                <a:cs typeface="Times New Roman" pitchFamily="18" charset="0"/>
              </a:rPr>
              <a:t>ヵ月以上の被保険者」であり、給付は「報酬の</a:t>
            </a:r>
            <a:r>
              <a:rPr lang="en-US" altLang="ja-JP" sz="1200" dirty="0" smtClean="0">
                <a:solidFill>
                  <a:schemeClr val="tx1"/>
                </a:solidFill>
                <a:latin typeface="+mn-ea"/>
                <a:cs typeface="Times New Roman" pitchFamily="18" charset="0"/>
              </a:rPr>
              <a:t>6</a:t>
            </a:r>
            <a:r>
              <a:rPr lang="ja-JP" altLang="en-US" sz="1200" dirty="0" smtClean="0">
                <a:solidFill>
                  <a:schemeClr val="tx1"/>
                </a:solidFill>
                <a:latin typeface="+mn-ea"/>
                <a:cs typeface="Times New Roman" pitchFamily="18" charset="0"/>
              </a:rPr>
              <a:t>割に当たる失業手当を</a:t>
            </a:r>
            <a:r>
              <a:rPr lang="en-US" altLang="ja-JP" sz="1200" dirty="0" smtClean="0">
                <a:solidFill>
                  <a:schemeClr val="tx1"/>
                </a:solidFill>
                <a:latin typeface="+mn-ea"/>
                <a:cs typeface="Times New Roman" pitchFamily="18" charset="0"/>
              </a:rPr>
              <a:t>180</a:t>
            </a:r>
            <a:r>
              <a:rPr lang="ja-JP" altLang="en-US" sz="1200" dirty="0" smtClean="0">
                <a:solidFill>
                  <a:schemeClr val="tx1"/>
                </a:solidFill>
                <a:latin typeface="+mn-ea"/>
                <a:cs typeface="Times New Roman" pitchFamily="18" charset="0"/>
              </a:rPr>
              <a:t>日の範囲内で支給」され、費用は「国は事務費の全額と給付費用の</a:t>
            </a:r>
            <a:r>
              <a:rPr lang="en-US" altLang="ja-JP" sz="1200" dirty="0" smtClean="0">
                <a:solidFill>
                  <a:schemeClr val="tx1"/>
                </a:solidFill>
                <a:latin typeface="+mn-ea"/>
                <a:cs typeface="Times New Roman" pitchFamily="18" charset="0"/>
              </a:rPr>
              <a:t>1/3</a:t>
            </a:r>
            <a:r>
              <a:rPr lang="ja-JP" altLang="en-US" sz="1200" dirty="0" smtClean="0">
                <a:solidFill>
                  <a:schemeClr val="tx1"/>
                </a:solidFill>
                <a:latin typeface="+mn-ea"/>
                <a:cs typeface="Times New Roman" pitchFamily="18" charset="0"/>
              </a:rPr>
              <a:t>を負担。国の負担以外は、労使折半負担。報酬に比例する」というものであった。</a:t>
            </a:r>
            <a:endParaRPr lang="ja-JP" altLang="en-US" sz="1200" dirty="0" smtClean="0">
              <a:solidFill>
                <a:schemeClr val="tx1"/>
              </a:solidFill>
              <a:latin typeface="+mn-ea"/>
              <a:cs typeface="ＭＳ Ｐゴシック" pitchFamily="50" charset="-128"/>
            </a:endParaRPr>
          </a:p>
          <a:p>
            <a:pPr lvl="0" indent="152400" eaLnBrk="0" fontAlgn="base" hangingPunct="0">
              <a:lnSpc>
                <a:spcPts val="1500"/>
              </a:lnSpc>
              <a:spcBef>
                <a:spcPct val="0"/>
              </a:spcBef>
              <a:spcAft>
                <a:spcPct val="0"/>
              </a:spcAft>
            </a:pPr>
            <a:r>
              <a:rPr lang="ja-JP" altLang="en-US" sz="1200" dirty="0" smtClean="0">
                <a:solidFill>
                  <a:schemeClr val="tx1"/>
                </a:solidFill>
                <a:latin typeface="+mn-ea"/>
                <a:cs typeface="Times New Roman" pitchFamily="18" charset="0"/>
              </a:rPr>
              <a:t>なお、失業保険の意義について、「失業問題の解決は雇用政策の推進以外には真に有効なる方法はあり得ない。失業保険はいわばこれを側面から補足して、短期的失業者に対して生活保障を与えるに止まる。長期的要素を帯びる失業の解決は、飽くまでも雇用政策の推進以外にはあり得ない」とされ、「就業促進と結びつくところに積極的失業対策の一助をなすもの」でり、失業保険は他の社会保険と「著しくその本質を異にする」としている。</a:t>
            </a:r>
            <a:endParaRPr lang="en-US" altLang="ja-JP" sz="1200" dirty="0" smtClean="0">
              <a:solidFill>
                <a:schemeClr val="tx1"/>
              </a:solidFill>
              <a:latin typeface="+mn-ea"/>
              <a:cs typeface="Times New Roman" pitchFamily="18" charset="0"/>
            </a:endParaRPr>
          </a:p>
          <a:p>
            <a:pPr indent="152400" eaLnBrk="0" fontAlgn="base" hangingPunct="0">
              <a:lnSpc>
                <a:spcPts val="1500"/>
              </a:lnSpc>
              <a:spcBef>
                <a:spcPct val="0"/>
              </a:spcBef>
              <a:spcAft>
                <a:spcPct val="0"/>
              </a:spcAft>
            </a:pPr>
            <a:endParaRPr lang="en-US" altLang="ja-JP" sz="1200" dirty="0" smtClean="0">
              <a:solidFill>
                <a:schemeClr val="tx1"/>
              </a:solidFill>
              <a:latin typeface="+mn-ea"/>
              <a:cs typeface="Times New Roman" pitchFamily="18" charset="0"/>
            </a:endParaRPr>
          </a:p>
          <a:p>
            <a:pPr indent="152400" eaLnBrk="0" fontAlgn="base" hangingPunct="0">
              <a:lnSpc>
                <a:spcPts val="1500"/>
              </a:lnSpc>
              <a:spcBef>
                <a:spcPct val="0"/>
              </a:spcBef>
              <a:spcAft>
                <a:spcPct val="0"/>
              </a:spcAft>
            </a:pPr>
            <a:r>
              <a:rPr lang="ja-JP" altLang="ja-JP" sz="1400" dirty="0" smtClean="0">
                <a:solidFill>
                  <a:schemeClr val="tx1"/>
                </a:solidFill>
                <a:latin typeface="ＭＳ Ｐゴシック" pitchFamily="50" charset="-128"/>
                <a:ea typeface="ＭＳ Ｐゴシック" pitchFamily="50" charset="-128"/>
              </a:rPr>
              <a:t>失業情勢</a:t>
            </a:r>
            <a:r>
              <a:rPr lang="ja-JP" altLang="ja-JP" sz="1200" dirty="0" smtClean="0">
                <a:solidFill>
                  <a:schemeClr val="tx1"/>
                </a:solidFill>
                <a:latin typeface="+mn-ea"/>
              </a:rPr>
              <a:t>は昭和</a:t>
            </a:r>
            <a:r>
              <a:rPr lang="en-US" altLang="ja-JP" sz="1200" dirty="0" smtClean="0">
                <a:solidFill>
                  <a:schemeClr val="tx1"/>
                </a:solidFill>
                <a:latin typeface="+mn-ea"/>
              </a:rPr>
              <a:t>24</a:t>
            </a:r>
            <a:r>
              <a:rPr lang="ja-JP" altLang="ja-JP" sz="1200" dirty="0" smtClean="0">
                <a:solidFill>
                  <a:schemeClr val="tx1"/>
                </a:solidFill>
                <a:latin typeface="+mn-ea"/>
              </a:rPr>
              <a:t>年に断行された行政整理、企業整備を契機として悪化の一途をたどった。「労働攻勢が時日の経過とともに熾烈化」したのである。労働攻勢とは、「経済の停滞は、労働市場を硬直化し、農村不況を誘引し、失業問題は労働の最低線である日雇労働に集中するようになる。失業攻勢はここを拠点として展開され、労働不安はこの面に生起」し、「昭和</a:t>
            </a:r>
            <a:r>
              <a:rPr lang="en-US" altLang="ja-JP" sz="1200" dirty="0" smtClean="0">
                <a:solidFill>
                  <a:schemeClr val="tx1"/>
                </a:solidFill>
                <a:latin typeface="+mn-ea"/>
              </a:rPr>
              <a:t>24</a:t>
            </a:r>
            <a:r>
              <a:rPr lang="ja-JP" altLang="ja-JP" sz="1200" dirty="0" smtClean="0">
                <a:solidFill>
                  <a:schemeClr val="tx1"/>
                </a:solidFill>
                <a:latin typeface="+mn-ea"/>
              </a:rPr>
              <a:t>年</a:t>
            </a:r>
            <a:r>
              <a:rPr lang="en-US" altLang="ja-JP" sz="1200" dirty="0" smtClean="0">
                <a:solidFill>
                  <a:schemeClr val="tx1"/>
                </a:solidFill>
                <a:latin typeface="+mn-ea"/>
              </a:rPr>
              <a:t>5</a:t>
            </a:r>
            <a:r>
              <a:rPr lang="ja-JP" altLang="ja-JP" sz="1200" dirty="0" smtClean="0">
                <a:solidFill>
                  <a:schemeClr val="tx1"/>
                </a:solidFill>
                <a:latin typeface="+mn-ea"/>
              </a:rPr>
              <a:t>月頃より公共職業安定所及び地方公共団体を対象とする『求職闘争』は大衆行動を伴って</a:t>
            </a:r>
            <a:r>
              <a:rPr lang="ja-JP" altLang="en-US" sz="1200" dirty="0" smtClean="0">
                <a:solidFill>
                  <a:schemeClr val="tx1"/>
                </a:solidFill>
                <a:latin typeface="+mn-ea"/>
              </a:rPr>
              <a:t>　　　　</a:t>
            </a:r>
            <a:r>
              <a:rPr lang="ja-JP" altLang="ja-JP" sz="1200" dirty="0" smtClean="0">
                <a:solidFill>
                  <a:schemeClr val="tx1"/>
                </a:solidFill>
                <a:latin typeface="+mn-ea"/>
              </a:rPr>
              <a:t>日常闘争として展開され、公務執行の妨害行為が各地に頻発した」ことを指している。「雇</a:t>
            </a:r>
            <a:r>
              <a:rPr lang="ja-JP" altLang="en-US" sz="1200" dirty="0" smtClean="0">
                <a:solidFill>
                  <a:schemeClr val="tx1"/>
                </a:solidFill>
                <a:latin typeface="+mn-ea"/>
              </a:rPr>
              <a:t>　　　</a:t>
            </a:r>
            <a:r>
              <a:rPr lang="ja-JP" altLang="ja-JP" sz="1200" dirty="0" smtClean="0">
                <a:solidFill>
                  <a:schemeClr val="tx1"/>
                </a:solidFill>
                <a:latin typeface="+mn-ea"/>
              </a:rPr>
              <a:t>用は伸長せず、緊迫せる日雇労働情勢は必然的に失業者の求職攻勢となって現れた」の</a:t>
            </a:r>
            <a:r>
              <a:rPr lang="ja-JP" altLang="en-US" sz="1200" dirty="0" smtClean="0">
                <a:solidFill>
                  <a:schemeClr val="tx1"/>
                </a:solidFill>
                <a:latin typeface="+mn-ea"/>
              </a:rPr>
              <a:t>　　　</a:t>
            </a:r>
            <a:r>
              <a:rPr lang="ja-JP" altLang="ja-JP" sz="1200" dirty="0" smtClean="0">
                <a:solidFill>
                  <a:schemeClr val="tx1"/>
                </a:solidFill>
                <a:latin typeface="+mn-ea"/>
              </a:rPr>
              <a:t>である。背景には実施されていた公共事業の大半は農山村地域で行われ、都市地域の失</a:t>
            </a:r>
            <a:r>
              <a:rPr lang="ja-JP" altLang="en-US" sz="1200" dirty="0" smtClean="0">
                <a:solidFill>
                  <a:schemeClr val="tx1"/>
                </a:solidFill>
                <a:latin typeface="+mn-ea"/>
              </a:rPr>
              <a:t>　　　</a:t>
            </a:r>
            <a:r>
              <a:rPr lang="ja-JP" altLang="ja-JP" sz="1200" dirty="0" smtClean="0">
                <a:solidFill>
                  <a:schemeClr val="tx1"/>
                </a:solidFill>
                <a:latin typeface="+mn-ea"/>
              </a:rPr>
              <a:t>業者を充分吸収できなかったことがある。</a:t>
            </a:r>
          </a:p>
          <a:p>
            <a:pPr lvl="0" indent="152400" eaLnBrk="0" fontAlgn="base" hangingPunct="0">
              <a:spcBef>
                <a:spcPct val="0"/>
              </a:spcBef>
              <a:spcAft>
                <a:spcPct val="0"/>
              </a:spcAft>
            </a:pPr>
            <a:endParaRPr lang="ja-JP" altLang="en-US" sz="1200" dirty="0" smtClean="0">
              <a:solidFill>
                <a:schemeClr val="tx1"/>
              </a:solidFill>
              <a:latin typeface="+mn-ea"/>
              <a:cs typeface="ＭＳ Ｐゴシック" pitchFamily="50" charset="-128"/>
            </a:endParaRPr>
          </a:p>
        </p:txBody>
      </p:sp>
      <p:sp>
        <p:nvSpPr>
          <p:cNvPr id="8" name="スライド番号プレースホルダ 7"/>
          <p:cNvSpPr>
            <a:spLocks noGrp="1"/>
          </p:cNvSpPr>
          <p:nvPr>
            <p:ph type="sldNum" sz="quarter" idx="15"/>
          </p:nvPr>
        </p:nvSpPr>
        <p:spPr/>
        <p:txBody>
          <a:bodyPr/>
          <a:lstStyle/>
          <a:p>
            <a:fld id="{D2D8002D-B5B0-4BAC-B1F6-782DDCCE6D9C}"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342900" y="323528"/>
            <a:ext cx="6254452" cy="8308408"/>
          </a:xfrm>
        </p:spPr>
        <p:txBody>
          <a:bodyPr>
            <a:noAutofit/>
          </a:bodyPr>
          <a:lstStyle/>
          <a:p>
            <a:pPr>
              <a:lnSpc>
                <a:spcPts val="1500"/>
              </a:lnSpc>
              <a:spcBef>
                <a:spcPts val="0"/>
              </a:spcBef>
              <a:buNone/>
            </a:pPr>
            <a:r>
              <a:rPr lang="ja-JP" altLang="en-US" sz="1400" dirty="0" smtClean="0">
                <a:latin typeface="ＭＳ Ｐゴシック" pitchFamily="50" charset="-128"/>
                <a:ea typeface="ＭＳ Ｐゴシック" pitchFamily="50" charset="-128"/>
              </a:rPr>
              <a:t>　</a:t>
            </a:r>
            <a:r>
              <a:rPr lang="ja-JP" altLang="ja-JP" sz="1400" dirty="0" smtClean="0">
                <a:latin typeface="ＭＳ Ｐゴシック" pitchFamily="50" charset="-128"/>
                <a:ea typeface="ＭＳ Ｐゴシック" pitchFamily="50" charset="-128"/>
              </a:rPr>
              <a:t>「現下の失業情勢に対処するべき失業対策」</a:t>
            </a:r>
            <a:r>
              <a:rPr lang="ja-JP" altLang="ja-JP" sz="1200" dirty="0" smtClean="0">
                <a:latin typeface="+mj-ea"/>
                <a:ea typeface="+mj-ea"/>
              </a:rPr>
              <a:t>が閣議決定</a:t>
            </a:r>
            <a:r>
              <a:rPr lang="en-US" altLang="ja-JP" sz="1200" dirty="0" smtClean="0">
                <a:latin typeface="+mj-ea"/>
                <a:ea typeface="+mj-ea"/>
              </a:rPr>
              <a:t>(</a:t>
            </a:r>
            <a:r>
              <a:rPr lang="ja-JP" altLang="ja-JP" sz="1200" dirty="0" smtClean="0">
                <a:latin typeface="+mj-ea"/>
                <a:ea typeface="+mj-ea"/>
              </a:rPr>
              <a:t>昭和</a:t>
            </a:r>
            <a:r>
              <a:rPr lang="en-US" altLang="ja-JP" sz="1200" dirty="0" smtClean="0">
                <a:latin typeface="+mj-ea"/>
                <a:ea typeface="+mj-ea"/>
              </a:rPr>
              <a:t>24</a:t>
            </a:r>
            <a:r>
              <a:rPr lang="ja-JP" altLang="ja-JP" sz="1200" dirty="0" smtClean="0">
                <a:latin typeface="+mj-ea"/>
                <a:ea typeface="+mj-ea"/>
              </a:rPr>
              <a:t>年</a:t>
            </a:r>
            <a:r>
              <a:rPr lang="en-US" altLang="ja-JP" sz="1200" dirty="0" smtClean="0">
                <a:latin typeface="+mj-ea"/>
                <a:ea typeface="+mj-ea"/>
              </a:rPr>
              <a:t>3</a:t>
            </a:r>
            <a:r>
              <a:rPr lang="ja-JP" altLang="ja-JP" sz="1200" dirty="0" smtClean="0">
                <a:latin typeface="+mj-ea"/>
                <a:ea typeface="+mj-ea"/>
              </a:rPr>
              <a:t>月</a:t>
            </a:r>
            <a:r>
              <a:rPr lang="en-US" altLang="ja-JP" sz="1200" dirty="0" smtClean="0">
                <a:latin typeface="+mj-ea"/>
                <a:ea typeface="+mj-ea"/>
              </a:rPr>
              <a:t>4</a:t>
            </a:r>
            <a:r>
              <a:rPr lang="ja-JP" altLang="ja-JP" sz="1200" dirty="0" smtClean="0">
                <a:latin typeface="+mj-ea"/>
                <a:ea typeface="+mj-ea"/>
              </a:rPr>
              <a:t>日</a:t>
            </a:r>
            <a:r>
              <a:rPr lang="en-US" altLang="ja-JP" sz="1200" dirty="0" smtClean="0">
                <a:latin typeface="+mj-ea"/>
                <a:ea typeface="+mj-ea"/>
              </a:rPr>
              <a:t>)</a:t>
            </a:r>
            <a:r>
              <a:rPr lang="ja-JP" altLang="ja-JP" sz="1200" dirty="0" smtClean="0">
                <a:latin typeface="+mj-ea"/>
                <a:ea typeface="+mj-ea"/>
              </a:rPr>
              <a:t>され、失業</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対策法草案の準備が進められた。なお、閣議決定は、「失業の深刻化が社会不安の原因となり、</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ひいては経済９原則の円滑なる推進を妨げる事のないよう失業対策を急速に確立整備するもの</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とする」というものであった。</a:t>
            </a:r>
            <a:r>
              <a:rPr lang="ja-JP" altLang="en-US" sz="1200" dirty="0" smtClean="0">
                <a:latin typeface="+mj-ea"/>
                <a:ea typeface="+mj-ea"/>
              </a:rPr>
              <a:t>ポイントは、</a:t>
            </a:r>
            <a:r>
              <a:rPr lang="ja-JP" altLang="ja-JP" sz="1200" dirty="0" smtClean="0">
                <a:latin typeface="+mj-ea"/>
                <a:ea typeface="+mj-ea"/>
              </a:rPr>
              <a:t>以下の内容である。</a:t>
            </a:r>
            <a:endParaRPr lang="en-US" altLang="ja-JP" sz="1200" dirty="0" smtClean="0">
              <a:latin typeface="+mj-ea"/>
              <a:ea typeface="+mj-ea"/>
            </a:endParaRPr>
          </a:p>
          <a:p>
            <a:pPr>
              <a:lnSpc>
                <a:spcPts val="1500"/>
              </a:lnSpc>
              <a:spcBef>
                <a:spcPts val="0"/>
              </a:spcBef>
              <a:buNone/>
            </a:pPr>
            <a:r>
              <a:rPr lang="ja-JP" altLang="ja-JP" sz="1200" dirty="0" smtClean="0">
                <a:latin typeface="ＭＳ Ｐゴシック" pitchFamily="50" charset="-128"/>
                <a:ea typeface="ＭＳ Ｐゴシック" pitchFamily="50" charset="-128"/>
              </a:rPr>
              <a:t>第</a:t>
            </a:r>
            <a:r>
              <a:rPr lang="en-US" altLang="ja-JP" sz="1200" dirty="0" smtClean="0">
                <a:latin typeface="ＭＳ Ｐゴシック" pitchFamily="50" charset="-128"/>
                <a:ea typeface="ＭＳ Ｐゴシック" pitchFamily="50" charset="-128"/>
              </a:rPr>
              <a:t>1</a:t>
            </a:r>
            <a:r>
              <a:rPr lang="ja-JP" altLang="ja-JP" sz="1200" dirty="0" smtClean="0">
                <a:latin typeface="+mj-ea"/>
                <a:ea typeface="+mj-ea"/>
              </a:rPr>
              <a:t>－人員整理の実行を適正ならしめるよう必要措置を講ずること。</a:t>
            </a:r>
          </a:p>
          <a:p>
            <a:pPr>
              <a:lnSpc>
                <a:spcPts val="1500"/>
              </a:lnSpc>
              <a:spcBef>
                <a:spcPts val="0"/>
              </a:spcBef>
              <a:buNone/>
            </a:pPr>
            <a:r>
              <a:rPr lang="ja-JP" altLang="ja-JP" sz="1200" dirty="0" smtClean="0">
                <a:latin typeface="+mj-ea"/>
                <a:ea typeface="+mj-ea"/>
              </a:rPr>
              <a:t>このために政府、民間において過剰労務の調査が先行した。措置には将来における優先的再雇</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用の考慮等が言及されていた。</a:t>
            </a:r>
            <a:endParaRPr lang="en-US" altLang="ja-JP" sz="1200" dirty="0" smtClean="0">
              <a:latin typeface="+mj-ea"/>
              <a:ea typeface="+mj-ea"/>
            </a:endParaRPr>
          </a:p>
          <a:p>
            <a:pPr>
              <a:lnSpc>
                <a:spcPts val="1500"/>
              </a:lnSpc>
              <a:spcBef>
                <a:spcPts val="0"/>
              </a:spcBef>
              <a:buNone/>
            </a:pPr>
            <a:r>
              <a:rPr lang="ja-JP" altLang="ja-JP" sz="1200" dirty="0" smtClean="0">
                <a:latin typeface="ＭＳ Ｐゴシック" pitchFamily="50" charset="-128"/>
                <a:ea typeface="ＭＳ Ｐゴシック" pitchFamily="50" charset="-128"/>
              </a:rPr>
              <a:t>第</a:t>
            </a:r>
            <a:r>
              <a:rPr lang="en-US" altLang="ja-JP" sz="1200" dirty="0" smtClean="0">
                <a:latin typeface="ＭＳ Ｐゴシック" pitchFamily="50" charset="-128"/>
                <a:ea typeface="ＭＳ Ｐゴシック" pitchFamily="50" charset="-128"/>
              </a:rPr>
              <a:t>2</a:t>
            </a:r>
            <a:r>
              <a:rPr lang="ja-JP" altLang="ja-JP" sz="1200" dirty="0" smtClean="0">
                <a:latin typeface="+mj-ea"/>
                <a:ea typeface="+mj-ea"/>
              </a:rPr>
              <a:t>－公共事業に失業者を吸収すべき特別方途を講ずること。</a:t>
            </a:r>
          </a:p>
          <a:p>
            <a:pPr>
              <a:lnSpc>
                <a:spcPts val="1500"/>
              </a:lnSpc>
              <a:spcBef>
                <a:spcPts val="0"/>
              </a:spcBef>
              <a:buNone/>
            </a:pPr>
            <a:r>
              <a:rPr lang="ja-JP" altLang="ja-JP" sz="1200" dirty="0" smtClean="0">
                <a:latin typeface="+mj-ea"/>
                <a:ea typeface="+mj-ea"/>
              </a:rPr>
              <a:t>この内容は、①公共事業の拡大と職安の全面的活動強化、②公共事業失業者を優先的に雇用</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させる、③失業対策事業費の予算化である。当初案では、「従来通りの公共事業を建設事業と失</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業対策事業との間に明確に区別して失業者の吸収措置をとる如く計画し、従って法案の名称は</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『公共事業雇用</a:t>
            </a:r>
            <a:r>
              <a:rPr lang="en-US" altLang="ja-JP" sz="1200" dirty="0" smtClean="0">
                <a:latin typeface="+mj-ea"/>
                <a:ea typeface="+mj-ea"/>
              </a:rPr>
              <a:t>(</a:t>
            </a:r>
            <a:r>
              <a:rPr lang="ja-JP" altLang="ja-JP" sz="1200" dirty="0" smtClean="0">
                <a:latin typeface="+mj-ea"/>
                <a:ea typeface="+mj-ea"/>
              </a:rPr>
              <a:t>安定</a:t>
            </a:r>
            <a:r>
              <a:rPr lang="en-US" altLang="ja-JP" sz="1200" dirty="0" smtClean="0">
                <a:latin typeface="+mj-ea"/>
                <a:ea typeface="+mj-ea"/>
              </a:rPr>
              <a:t>)</a:t>
            </a:r>
            <a:r>
              <a:rPr lang="ja-JP" altLang="ja-JP" sz="1200" dirty="0" smtClean="0">
                <a:latin typeface="+mj-ea"/>
                <a:ea typeface="+mj-ea"/>
              </a:rPr>
              <a:t>法案』として整備していたが、</a:t>
            </a:r>
            <a:r>
              <a:rPr lang="en-US" altLang="ja-JP" sz="1200" dirty="0" smtClean="0">
                <a:latin typeface="+mj-ea"/>
                <a:ea typeface="+mj-ea"/>
              </a:rPr>
              <a:t>24</a:t>
            </a:r>
            <a:r>
              <a:rPr lang="ja-JP" altLang="ja-JP" sz="1200" dirty="0" smtClean="0">
                <a:latin typeface="+mj-ea"/>
                <a:ea typeface="+mj-ea"/>
              </a:rPr>
              <a:t>年度予算編成に新たに失業対策事業費</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が計上されることになり、名称も</a:t>
            </a:r>
            <a:r>
              <a:rPr lang="en-US" altLang="ja-JP" sz="1200" dirty="0" smtClean="0">
                <a:latin typeface="+mj-ea"/>
                <a:ea typeface="+mj-ea"/>
              </a:rPr>
              <a:t>(</a:t>
            </a:r>
            <a:r>
              <a:rPr lang="ja-JP" altLang="ja-JP" sz="1200" dirty="0" smtClean="0">
                <a:latin typeface="+mj-ea"/>
                <a:ea typeface="+mj-ea"/>
              </a:rPr>
              <a:t>緊急失業対策法に</a:t>
            </a:r>
            <a:r>
              <a:rPr lang="en-US" altLang="ja-JP" sz="1200" dirty="0" smtClean="0">
                <a:latin typeface="+mj-ea"/>
                <a:ea typeface="+mj-ea"/>
              </a:rPr>
              <a:t>)</a:t>
            </a:r>
            <a:r>
              <a:rPr lang="ja-JP" altLang="ja-JP" sz="1200" dirty="0" smtClean="0">
                <a:latin typeface="+mj-ea"/>
                <a:ea typeface="+mj-ea"/>
              </a:rPr>
              <a:t>変更された」としている。</a:t>
            </a:r>
            <a:endParaRPr lang="en-US" altLang="ja-JP" sz="1200" dirty="0" smtClean="0">
              <a:latin typeface="+mj-ea"/>
              <a:ea typeface="+mj-ea"/>
            </a:endParaRPr>
          </a:p>
          <a:p>
            <a:pPr>
              <a:lnSpc>
                <a:spcPts val="1500"/>
              </a:lnSpc>
              <a:spcBef>
                <a:spcPts val="0"/>
              </a:spcBef>
              <a:buNone/>
            </a:pPr>
            <a:r>
              <a:rPr lang="ja-JP" altLang="ja-JP" sz="1200" dirty="0" smtClean="0">
                <a:latin typeface="ＭＳ Ｐゴシック" pitchFamily="50" charset="-128"/>
                <a:ea typeface="ＭＳ Ｐゴシック" pitchFamily="50" charset="-128"/>
              </a:rPr>
              <a:t>第</a:t>
            </a:r>
            <a:r>
              <a:rPr lang="en-US" altLang="ja-JP" sz="1200" dirty="0" smtClean="0">
                <a:latin typeface="ＭＳ Ｐゴシック" pitchFamily="50" charset="-128"/>
                <a:ea typeface="ＭＳ Ｐゴシック" pitchFamily="50" charset="-128"/>
              </a:rPr>
              <a:t>3</a:t>
            </a:r>
            <a:r>
              <a:rPr lang="ja-JP" altLang="ja-JP" sz="1200" dirty="0" smtClean="0">
                <a:latin typeface="+mj-ea"/>
                <a:ea typeface="+mj-ea"/>
              </a:rPr>
              <a:t>－配置転換を円滑ならしむべき措置を講ずること。</a:t>
            </a:r>
          </a:p>
          <a:p>
            <a:pPr>
              <a:lnSpc>
                <a:spcPts val="1500"/>
              </a:lnSpc>
              <a:spcBef>
                <a:spcPts val="0"/>
              </a:spcBef>
              <a:buNone/>
            </a:pPr>
            <a:r>
              <a:rPr lang="ja-JP" altLang="ja-JP" sz="1200" dirty="0" smtClean="0">
                <a:latin typeface="+mj-ea"/>
                <a:ea typeface="+mj-ea"/>
              </a:rPr>
              <a:t>ここでは労働者住宅の建設や職安管内での労使協議会の設置が決められている。</a:t>
            </a:r>
            <a:endParaRPr lang="en-US" altLang="ja-JP" sz="1200" dirty="0" smtClean="0">
              <a:latin typeface="+mj-ea"/>
              <a:ea typeface="+mj-ea"/>
            </a:endParaRPr>
          </a:p>
          <a:p>
            <a:pPr>
              <a:lnSpc>
                <a:spcPts val="1500"/>
              </a:lnSpc>
              <a:spcBef>
                <a:spcPts val="0"/>
              </a:spcBef>
              <a:buNone/>
            </a:pPr>
            <a:r>
              <a:rPr lang="ja-JP" altLang="ja-JP" sz="1200" dirty="0" smtClean="0">
                <a:latin typeface="ＭＳ Ｐゴシック" pitchFamily="50" charset="-128"/>
                <a:ea typeface="ＭＳ Ｐゴシック" pitchFamily="50" charset="-128"/>
              </a:rPr>
              <a:t>第</a:t>
            </a:r>
            <a:r>
              <a:rPr lang="en-US" altLang="ja-JP" sz="1200" dirty="0" smtClean="0">
                <a:latin typeface="ＭＳ Ｐゴシック" pitchFamily="50" charset="-128"/>
                <a:ea typeface="ＭＳ Ｐゴシック" pitchFamily="50" charset="-128"/>
              </a:rPr>
              <a:t>4</a:t>
            </a:r>
            <a:r>
              <a:rPr lang="ja-JP" altLang="ja-JP" sz="1200" dirty="0" smtClean="0">
                <a:latin typeface="+mj-ea"/>
                <a:ea typeface="+mj-ea"/>
              </a:rPr>
              <a:t>－失業保険制度の整備拡充</a:t>
            </a:r>
          </a:p>
          <a:p>
            <a:pPr>
              <a:lnSpc>
                <a:spcPts val="1500"/>
              </a:lnSpc>
              <a:spcBef>
                <a:spcPts val="0"/>
              </a:spcBef>
              <a:buNone/>
            </a:pPr>
            <a:r>
              <a:rPr lang="ja-JP" altLang="ja-JP" sz="1200" dirty="0" smtClean="0">
                <a:latin typeface="+mj-ea"/>
                <a:ea typeface="+mj-ea"/>
              </a:rPr>
              <a:t>これは、緊急措置の</a:t>
            </a:r>
            <a:r>
              <a:rPr lang="en-US" altLang="ja-JP" sz="1200" dirty="0" smtClean="0">
                <a:latin typeface="+mj-ea"/>
                <a:ea typeface="+mj-ea"/>
              </a:rPr>
              <a:t>90</a:t>
            </a:r>
            <a:r>
              <a:rPr lang="ja-JP" altLang="ja-JP" sz="1200" dirty="0" smtClean="0">
                <a:latin typeface="+mj-ea"/>
                <a:ea typeface="+mj-ea"/>
              </a:rPr>
              <a:t>日延長と土木建築業等への適用拡大である。</a:t>
            </a:r>
            <a:endParaRPr lang="en-US" altLang="ja-JP" sz="1200" dirty="0" smtClean="0">
              <a:latin typeface="+mj-ea"/>
              <a:ea typeface="+mj-ea"/>
            </a:endParaRPr>
          </a:p>
          <a:p>
            <a:pPr>
              <a:lnSpc>
                <a:spcPts val="1500"/>
              </a:lnSpc>
              <a:spcBef>
                <a:spcPts val="0"/>
              </a:spcBef>
              <a:buNone/>
            </a:pPr>
            <a:r>
              <a:rPr lang="ja-JP" altLang="ja-JP" sz="1200" dirty="0" smtClean="0">
                <a:latin typeface="ＭＳ Ｐゴシック" pitchFamily="50" charset="-128"/>
                <a:ea typeface="ＭＳ Ｐゴシック" pitchFamily="50" charset="-128"/>
              </a:rPr>
              <a:t>第</a:t>
            </a:r>
            <a:r>
              <a:rPr lang="en-US" altLang="ja-JP" sz="1200" dirty="0" smtClean="0">
                <a:latin typeface="ＭＳ Ｐゴシック" pitchFamily="50" charset="-128"/>
                <a:ea typeface="ＭＳ Ｐゴシック" pitchFamily="50" charset="-128"/>
              </a:rPr>
              <a:t>5</a:t>
            </a:r>
            <a:r>
              <a:rPr lang="ja-JP" altLang="ja-JP" sz="1200" dirty="0" smtClean="0">
                <a:latin typeface="+mj-ea"/>
                <a:ea typeface="+mj-ea"/>
              </a:rPr>
              <a:t>－職業補導事業を整備拡充すること。</a:t>
            </a:r>
          </a:p>
          <a:p>
            <a:pPr>
              <a:lnSpc>
                <a:spcPts val="1500"/>
              </a:lnSpc>
              <a:spcBef>
                <a:spcPts val="0"/>
              </a:spcBef>
              <a:buNone/>
            </a:pPr>
            <a:r>
              <a:rPr lang="ja-JP" altLang="ja-JP" sz="1200" dirty="0" smtClean="0">
                <a:latin typeface="+mj-ea"/>
                <a:ea typeface="+mj-ea"/>
              </a:rPr>
              <a:t>職業補導とは、職業訓練であり、不足していた技能工養成の訓練強化である。</a:t>
            </a:r>
            <a:endParaRPr lang="en-US" altLang="ja-JP" sz="1200" dirty="0" smtClean="0">
              <a:latin typeface="+mj-ea"/>
              <a:ea typeface="+mj-ea"/>
            </a:endParaRPr>
          </a:p>
          <a:p>
            <a:pPr>
              <a:lnSpc>
                <a:spcPts val="1500"/>
              </a:lnSpc>
              <a:spcBef>
                <a:spcPts val="0"/>
              </a:spcBef>
              <a:buNone/>
            </a:pPr>
            <a:r>
              <a:rPr lang="ja-JP" altLang="ja-JP" sz="1200" dirty="0" smtClean="0">
                <a:latin typeface="ＭＳ Ｐゴシック" pitchFamily="50" charset="-128"/>
                <a:ea typeface="ＭＳ Ｐゴシック" pitchFamily="50" charset="-128"/>
              </a:rPr>
              <a:t>第</a:t>
            </a:r>
            <a:r>
              <a:rPr lang="en-US" altLang="ja-JP" sz="1200" dirty="0" smtClean="0">
                <a:latin typeface="ＭＳ Ｐゴシック" pitchFamily="50" charset="-128"/>
                <a:ea typeface="ＭＳ Ｐゴシック" pitchFamily="50" charset="-128"/>
              </a:rPr>
              <a:t>6</a:t>
            </a:r>
            <a:r>
              <a:rPr lang="ja-JP" altLang="ja-JP" sz="1200" dirty="0" smtClean="0">
                <a:latin typeface="+mj-ea"/>
                <a:ea typeface="+mj-ea"/>
              </a:rPr>
              <a:t>－その他</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その他としては「失業し、なお生活困窮者は生活保護を適用する」としている。</a:t>
            </a:r>
            <a:endParaRPr lang="en-US" altLang="ja-JP" sz="1200" dirty="0" smtClean="0">
              <a:latin typeface="+mj-ea"/>
              <a:ea typeface="+mj-ea"/>
            </a:endParaRPr>
          </a:p>
          <a:p>
            <a:pPr>
              <a:lnSpc>
                <a:spcPts val="1500"/>
              </a:lnSpc>
              <a:spcBef>
                <a:spcPts val="0"/>
              </a:spcBef>
              <a:buNone/>
            </a:pPr>
            <a:endParaRPr lang="en-US" altLang="ja-JP" sz="1200" dirty="0" smtClean="0">
              <a:latin typeface="+mj-ea"/>
              <a:ea typeface="+mj-ea"/>
            </a:endParaRPr>
          </a:p>
          <a:p>
            <a:pPr>
              <a:lnSpc>
                <a:spcPts val="1500"/>
              </a:lnSpc>
              <a:spcBef>
                <a:spcPts val="0"/>
              </a:spcBef>
              <a:buNone/>
            </a:pPr>
            <a:r>
              <a:rPr lang="ja-JP" altLang="en-US" sz="1400" dirty="0" smtClean="0">
                <a:latin typeface="ＭＳ Ｐゴシック" pitchFamily="50" charset="-128"/>
                <a:ea typeface="ＭＳ Ｐゴシック" pitchFamily="50" charset="-128"/>
              </a:rPr>
              <a:t>　</a:t>
            </a:r>
            <a:r>
              <a:rPr lang="ja-JP" altLang="ja-JP" sz="1400" dirty="0" smtClean="0">
                <a:latin typeface="ＭＳ Ｐゴシック" pitchFamily="50" charset="-128"/>
                <a:ea typeface="ＭＳ Ｐゴシック" pitchFamily="50" charset="-128"/>
              </a:rPr>
              <a:t>緊急失業対策法</a:t>
            </a:r>
            <a:r>
              <a:rPr lang="ja-JP" altLang="ja-JP" sz="1200" dirty="0" smtClean="0">
                <a:latin typeface="+mj-ea"/>
                <a:ea typeface="+mj-ea"/>
              </a:rPr>
              <a:t>は「失業対策事業の創始」と「公共事業の失業者</a:t>
            </a:r>
            <a:r>
              <a:rPr lang="ja-JP" altLang="ja-JP" sz="1200" dirty="0" smtClean="0">
                <a:latin typeface="+mj-ea"/>
                <a:ea typeface="+mj-ea"/>
              </a:rPr>
              <a:t>吸収率</a:t>
            </a:r>
            <a:r>
              <a:rPr lang="ja-JP" altLang="en-US" sz="1200" dirty="0" smtClean="0">
                <a:latin typeface="+mj-ea"/>
                <a:ea typeface="+mj-ea"/>
              </a:rPr>
              <a:t>」</a:t>
            </a:r>
            <a:r>
              <a:rPr lang="ja-JP" altLang="ja-JP" sz="1200" dirty="0" smtClean="0">
                <a:latin typeface="+mj-ea"/>
                <a:ea typeface="+mj-ea"/>
              </a:rPr>
              <a:t>を法律化した</a:t>
            </a:r>
            <a:r>
              <a:rPr lang="ja-JP" altLang="ja-JP" sz="1200" dirty="0" smtClean="0">
                <a:latin typeface="+mj-ea"/>
                <a:ea typeface="+mj-ea"/>
              </a:rPr>
              <a:t>もの</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である。これにより、従来公共事業の一部として実施されていた「簡易公共事業」「知識階級失業</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応急事業」「共同作業施設」は失業対策事業に一本化された。</a:t>
            </a:r>
            <a:r>
              <a:rPr lang="ja-JP" altLang="en-US" sz="1200" dirty="0" smtClean="0">
                <a:latin typeface="+mj-ea"/>
                <a:ea typeface="+mj-ea"/>
              </a:rPr>
              <a:t>緊急</a:t>
            </a:r>
            <a:r>
              <a:rPr lang="ja-JP" altLang="ja-JP" sz="1200" dirty="0" smtClean="0">
                <a:latin typeface="+mj-ea"/>
                <a:ea typeface="+mj-ea"/>
              </a:rPr>
              <a:t>失業対策法の概要と直後の</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状況は次の通りである。</a:t>
            </a:r>
          </a:p>
          <a:p>
            <a:pPr>
              <a:lnSpc>
                <a:spcPts val="1500"/>
              </a:lnSpc>
              <a:spcBef>
                <a:spcPts val="0"/>
              </a:spcBef>
              <a:buNone/>
            </a:pPr>
            <a:r>
              <a:rPr lang="ja-JP" altLang="ja-JP" sz="1200" dirty="0" smtClean="0">
                <a:latin typeface="+mj-ea"/>
                <a:ea typeface="+mj-ea"/>
              </a:rPr>
              <a:t>①多数の失業者の発生に対処する。生活の安定と経済に寄与することが目的である。従来の公</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共事業「失業対策事業」及び「公共事業」の二つに分類した。</a:t>
            </a:r>
          </a:p>
          <a:p>
            <a:pPr>
              <a:lnSpc>
                <a:spcPts val="1500"/>
              </a:lnSpc>
              <a:spcBef>
                <a:spcPts val="0"/>
              </a:spcBef>
              <a:buNone/>
            </a:pPr>
            <a:r>
              <a:rPr lang="ja-JP" altLang="ja-JP" sz="1200" dirty="0" smtClean="0">
                <a:latin typeface="+mj-ea"/>
                <a:ea typeface="+mj-ea"/>
              </a:rPr>
              <a:t>②失業対策事業を実施すべきことを定めた。事業種目は経済安定本部と協議する。公共職業安</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定所の紹介する失業者を使用する。</a:t>
            </a:r>
          </a:p>
          <a:p>
            <a:pPr>
              <a:lnSpc>
                <a:spcPts val="1500"/>
              </a:lnSpc>
              <a:spcBef>
                <a:spcPts val="0"/>
              </a:spcBef>
              <a:buNone/>
            </a:pPr>
            <a:r>
              <a:rPr lang="ja-JP" altLang="ja-JP" sz="1200" dirty="0" smtClean="0">
                <a:latin typeface="+mj-ea"/>
                <a:ea typeface="+mj-ea"/>
              </a:rPr>
              <a:t>③失業者吸収率－（「</a:t>
            </a:r>
            <a:r>
              <a:rPr lang="en-US" altLang="ja-JP" sz="1200" dirty="0" smtClean="0">
                <a:latin typeface="+mj-ea"/>
                <a:ea typeface="+mj-ea"/>
              </a:rPr>
              <a:t>GHQ</a:t>
            </a:r>
            <a:r>
              <a:rPr lang="ja-JP" altLang="ja-JP" sz="1200" dirty="0" smtClean="0">
                <a:latin typeface="+mj-ea"/>
                <a:ea typeface="+mj-ea"/>
              </a:rPr>
              <a:t>覚書」、昭和</a:t>
            </a:r>
            <a:r>
              <a:rPr lang="en-US" altLang="ja-JP" sz="1200" dirty="0" smtClean="0">
                <a:latin typeface="+mj-ea"/>
                <a:ea typeface="+mj-ea"/>
              </a:rPr>
              <a:t>21</a:t>
            </a:r>
            <a:r>
              <a:rPr lang="ja-JP" altLang="ja-JP" sz="1200" dirty="0" smtClean="0">
                <a:latin typeface="+mj-ea"/>
                <a:ea typeface="+mj-ea"/>
              </a:rPr>
              <a:t>年</a:t>
            </a:r>
            <a:r>
              <a:rPr lang="en-US" altLang="ja-JP" sz="1200" dirty="0" smtClean="0">
                <a:latin typeface="+mj-ea"/>
                <a:ea typeface="+mj-ea"/>
              </a:rPr>
              <a:t>5</a:t>
            </a:r>
            <a:r>
              <a:rPr lang="ja-JP" altLang="ja-JP" sz="1200" dirty="0" smtClean="0">
                <a:latin typeface="+mj-ea"/>
                <a:ea typeface="+mj-ea"/>
              </a:rPr>
              <a:t>月）を踏襲し、法文化した。</a:t>
            </a:r>
          </a:p>
          <a:p>
            <a:pPr>
              <a:lnSpc>
                <a:spcPts val="1500"/>
              </a:lnSpc>
              <a:spcBef>
                <a:spcPts val="0"/>
              </a:spcBef>
              <a:buNone/>
            </a:pPr>
            <a:r>
              <a:rPr lang="ja-JP" altLang="ja-JP" sz="1200" dirty="0" smtClean="0">
                <a:latin typeface="+mj-ea"/>
                <a:ea typeface="+mj-ea"/>
              </a:rPr>
              <a:t>④監督は、失業者の吸収活用面から行うので罰則はない。ただし補助金返還がある。</a:t>
            </a:r>
            <a:r>
              <a:rPr lang="en-US" altLang="ja-JP" sz="1200" dirty="0" smtClean="0">
                <a:latin typeface="+mj-ea"/>
                <a:ea typeface="+mj-ea"/>
              </a:rPr>
              <a:t> </a:t>
            </a:r>
            <a:endParaRPr lang="ja-JP" altLang="ja-JP" sz="1200" dirty="0" smtClean="0">
              <a:latin typeface="+mj-ea"/>
              <a:ea typeface="+mj-ea"/>
            </a:endParaRPr>
          </a:p>
          <a:p>
            <a:pPr>
              <a:lnSpc>
                <a:spcPts val="1500"/>
              </a:lnSpc>
              <a:spcBef>
                <a:spcPts val="0"/>
              </a:spcBef>
              <a:buNone/>
            </a:pPr>
            <a:endParaRPr lang="en-US" altLang="ja-JP" sz="1200" dirty="0" smtClean="0">
              <a:latin typeface="+mj-ea"/>
              <a:ea typeface="+mj-ea"/>
            </a:endParaRPr>
          </a:p>
          <a:p>
            <a:pPr>
              <a:lnSpc>
                <a:spcPts val="1500"/>
              </a:lnSpc>
              <a:spcBef>
                <a:spcPts val="0"/>
              </a:spcBef>
              <a:buNone/>
            </a:pPr>
            <a:r>
              <a:rPr lang="ja-JP" altLang="en-US" sz="1200" dirty="0" smtClean="0">
                <a:latin typeface="+mj-ea"/>
                <a:ea typeface="+mj-ea"/>
              </a:rPr>
              <a:t>　</a:t>
            </a:r>
            <a:r>
              <a:rPr lang="ja-JP" altLang="ja-JP" sz="1200" dirty="0" smtClean="0">
                <a:latin typeface="+mj-ea"/>
                <a:ea typeface="+mj-ea"/>
              </a:rPr>
              <a:t>失業対策事業実施後の特徴的な記述</a:t>
            </a:r>
          </a:p>
          <a:p>
            <a:pPr>
              <a:lnSpc>
                <a:spcPts val="1500"/>
              </a:lnSpc>
              <a:spcBef>
                <a:spcPts val="0"/>
              </a:spcBef>
              <a:buNone/>
            </a:pPr>
            <a:r>
              <a:rPr lang="ja-JP" altLang="ja-JP" sz="1200" dirty="0" smtClean="0">
                <a:latin typeface="+mj-ea"/>
                <a:ea typeface="+mj-ea"/>
              </a:rPr>
              <a:t>・予算－昭和</a:t>
            </a:r>
            <a:r>
              <a:rPr lang="en-US" altLang="ja-JP" sz="1200" dirty="0" smtClean="0">
                <a:latin typeface="+mj-ea"/>
                <a:ea typeface="+mj-ea"/>
              </a:rPr>
              <a:t>24</a:t>
            </a:r>
            <a:r>
              <a:rPr lang="ja-JP" altLang="ja-JP" sz="1200" dirty="0" smtClean="0">
                <a:latin typeface="+mj-ea"/>
                <a:ea typeface="+mj-ea"/>
              </a:rPr>
              <a:t>年度－</a:t>
            </a:r>
            <a:r>
              <a:rPr lang="en-US" altLang="ja-JP" sz="1200" dirty="0" smtClean="0">
                <a:latin typeface="+mj-ea"/>
                <a:ea typeface="+mj-ea"/>
              </a:rPr>
              <a:t>16</a:t>
            </a:r>
            <a:r>
              <a:rPr lang="ja-JP" altLang="ja-JP" sz="1200" dirty="0" smtClean="0">
                <a:latin typeface="+mj-ea"/>
                <a:ea typeface="+mj-ea"/>
              </a:rPr>
              <a:t>億</a:t>
            </a:r>
            <a:r>
              <a:rPr lang="en-US" altLang="ja-JP" sz="1200" dirty="0" smtClean="0">
                <a:latin typeface="+mj-ea"/>
                <a:ea typeface="+mj-ea"/>
              </a:rPr>
              <a:t>5000</a:t>
            </a:r>
            <a:r>
              <a:rPr lang="ja-JP" altLang="ja-JP" sz="1200" dirty="0" smtClean="0">
                <a:latin typeface="+mj-ea"/>
                <a:ea typeface="+mj-ea"/>
              </a:rPr>
              <a:t>万円</a:t>
            </a:r>
          </a:p>
          <a:p>
            <a:pPr>
              <a:lnSpc>
                <a:spcPts val="1500"/>
              </a:lnSpc>
              <a:spcBef>
                <a:spcPts val="0"/>
              </a:spcBef>
              <a:buNone/>
            </a:pPr>
            <a:r>
              <a:rPr lang="ja-JP" altLang="en-US" sz="1200" dirty="0" smtClean="0">
                <a:latin typeface="+mj-ea"/>
                <a:ea typeface="+mj-ea"/>
              </a:rPr>
              <a:t>　　　</a:t>
            </a:r>
            <a:r>
              <a:rPr lang="ja-JP" altLang="ja-JP" sz="1200" dirty="0" smtClean="0">
                <a:latin typeface="+mj-ea"/>
                <a:ea typeface="+mj-ea"/>
              </a:rPr>
              <a:t>　　</a:t>
            </a:r>
            <a:r>
              <a:rPr lang="ja-JP" altLang="en-US" sz="1200" dirty="0" smtClean="0">
                <a:latin typeface="+mj-ea"/>
                <a:ea typeface="+mj-ea"/>
              </a:rPr>
              <a:t> </a:t>
            </a:r>
            <a:r>
              <a:rPr lang="ja-JP" altLang="ja-JP" sz="1200" dirty="0" smtClean="0">
                <a:latin typeface="+mj-ea"/>
                <a:ea typeface="+mj-ea"/>
              </a:rPr>
              <a:t>昭和</a:t>
            </a:r>
            <a:r>
              <a:rPr lang="en-US" altLang="ja-JP" sz="1200" dirty="0" smtClean="0">
                <a:latin typeface="+mj-ea"/>
                <a:ea typeface="+mj-ea"/>
              </a:rPr>
              <a:t>25</a:t>
            </a:r>
            <a:r>
              <a:rPr lang="ja-JP" altLang="ja-JP" sz="1200" dirty="0" smtClean="0">
                <a:latin typeface="+mj-ea"/>
                <a:ea typeface="+mj-ea"/>
              </a:rPr>
              <a:t>年度－当初予算</a:t>
            </a:r>
            <a:r>
              <a:rPr lang="en-US" altLang="ja-JP" sz="1200" dirty="0" smtClean="0">
                <a:latin typeface="+mj-ea"/>
                <a:ea typeface="+mj-ea"/>
              </a:rPr>
              <a:t>40</a:t>
            </a:r>
            <a:r>
              <a:rPr lang="ja-JP" altLang="ja-JP" sz="1200" dirty="0" smtClean="0">
                <a:latin typeface="+mj-ea"/>
                <a:ea typeface="+mj-ea"/>
              </a:rPr>
              <a:t>億円、補正予算</a:t>
            </a:r>
            <a:r>
              <a:rPr lang="en-US" altLang="ja-JP" sz="1200" dirty="0" smtClean="0">
                <a:latin typeface="+mj-ea"/>
                <a:ea typeface="+mj-ea"/>
              </a:rPr>
              <a:t>15</a:t>
            </a:r>
            <a:r>
              <a:rPr lang="ja-JP" altLang="ja-JP" sz="1200" dirty="0" smtClean="0">
                <a:latin typeface="+mj-ea"/>
                <a:ea typeface="+mj-ea"/>
              </a:rPr>
              <a:t>億円</a:t>
            </a:r>
          </a:p>
          <a:p>
            <a:pPr>
              <a:lnSpc>
                <a:spcPts val="1500"/>
              </a:lnSpc>
              <a:spcBef>
                <a:spcPts val="0"/>
              </a:spcBef>
              <a:buNone/>
            </a:pPr>
            <a:r>
              <a:rPr lang="ja-JP" altLang="ja-JP" sz="1200" dirty="0" smtClean="0">
                <a:latin typeface="+mj-ea"/>
                <a:ea typeface="+mj-ea"/>
              </a:rPr>
              <a:t>・輪番制の実施、作業規律の確立。</a:t>
            </a:r>
          </a:p>
          <a:p>
            <a:pPr>
              <a:lnSpc>
                <a:spcPts val="1500"/>
              </a:lnSpc>
              <a:spcBef>
                <a:spcPts val="0"/>
              </a:spcBef>
              <a:buNone/>
            </a:pPr>
            <a:r>
              <a:rPr lang="ja-JP" altLang="ja-JP" sz="1200" dirty="0" smtClean="0">
                <a:latin typeface="+mj-ea"/>
                <a:ea typeface="+mj-ea"/>
              </a:rPr>
              <a:t>・地方失業応急事業が実施された。年間、</a:t>
            </a:r>
            <a:r>
              <a:rPr lang="en-US" altLang="ja-JP" sz="1200" dirty="0" smtClean="0">
                <a:latin typeface="+mj-ea"/>
                <a:ea typeface="+mj-ea"/>
              </a:rPr>
              <a:t>1</a:t>
            </a:r>
            <a:r>
              <a:rPr lang="ja-JP" altLang="ja-JP" sz="1200" dirty="0" err="1" smtClean="0">
                <a:latin typeface="+mj-ea"/>
                <a:ea typeface="+mj-ea"/>
              </a:rPr>
              <a:t>に就</a:t>
            </a:r>
            <a:r>
              <a:rPr lang="ja-JP" altLang="ja-JP" sz="1200" dirty="0" smtClean="0">
                <a:latin typeface="+mj-ea"/>
                <a:ea typeface="+mj-ea"/>
              </a:rPr>
              <a:t>平均</a:t>
            </a:r>
            <a:r>
              <a:rPr lang="en-US" altLang="ja-JP" sz="1200" dirty="0" smtClean="0">
                <a:latin typeface="+mj-ea"/>
                <a:ea typeface="+mj-ea"/>
              </a:rPr>
              <a:t>1</a:t>
            </a:r>
            <a:r>
              <a:rPr lang="ja-JP" altLang="ja-JP" sz="1200" dirty="0" smtClean="0">
                <a:latin typeface="+mj-ea"/>
                <a:ea typeface="+mj-ea"/>
              </a:rPr>
              <a:t>万人以上に達した。</a:t>
            </a:r>
          </a:p>
          <a:p>
            <a:pPr>
              <a:lnSpc>
                <a:spcPts val="1500"/>
              </a:lnSpc>
              <a:spcBef>
                <a:spcPts val="0"/>
              </a:spcBef>
              <a:buNone/>
            </a:pPr>
            <a:r>
              <a:rPr lang="ja-JP" altLang="ja-JP" sz="1200" dirty="0" smtClean="0">
                <a:latin typeface="+mj-ea"/>
                <a:ea typeface="+mj-ea"/>
              </a:rPr>
              <a:t>・「完全就労」の求職闘争が展開された。</a:t>
            </a:r>
          </a:p>
          <a:p>
            <a:pPr>
              <a:lnSpc>
                <a:spcPts val="1500"/>
              </a:lnSpc>
              <a:spcBef>
                <a:spcPts val="0"/>
              </a:spcBef>
              <a:buNone/>
            </a:pPr>
            <a:r>
              <a:rPr lang="ja-JP" altLang="ja-JP" sz="1200" dirty="0" smtClean="0">
                <a:latin typeface="+mj-ea"/>
                <a:ea typeface="+mj-ea"/>
              </a:rPr>
              <a:t>・特定の思想団体がこの事業の就労者を動員して、不当な政治目的に利用せんとしたため、</a:t>
            </a:r>
            <a:endParaRPr lang="en-US" altLang="ja-JP" sz="1200" dirty="0" smtClean="0">
              <a:latin typeface="+mj-ea"/>
              <a:ea typeface="+mj-ea"/>
            </a:endParaRPr>
          </a:p>
          <a:p>
            <a:pPr>
              <a:lnSpc>
                <a:spcPts val="1500"/>
              </a:lnSpc>
              <a:spcBef>
                <a:spcPts val="0"/>
              </a:spcBef>
              <a:buNone/>
            </a:pPr>
            <a:r>
              <a:rPr lang="ja-JP" altLang="en-US" sz="1200" dirty="0" smtClean="0">
                <a:latin typeface="+mj-ea"/>
                <a:ea typeface="+mj-ea"/>
              </a:rPr>
              <a:t>　</a:t>
            </a:r>
            <a:r>
              <a:rPr lang="ja-JP" altLang="ja-JP" sz="1200" dirty="0" smtClean="0">
                <a:latin typeface="+mj-ea"/>
                <a:ea typeface="+mj-ea"/>
              </a:rPr>
              <a:t>この事業の正常な運営は著しく阻害された。</a:t>
            </a:r>
          </a:p>
          <a:p>
            <a:pPr>
              <a:lnSpc>
                <a:spcPts val="1500"/>
              </a:lnSpc>
              <a:spcBef>
                <a:spcPts val="0"/>
              </a:spcBef>
              <a:buNone/>
            </a:pPr>
            <a:r>
              <a:rPr lang="ja-JP" altLang="ja-JP" sz="1200" dirty="0" smtClean="0">
                <a:latin typeface="+mj-ea"/>
                <a:ea typeface="+mj-ea"/>
              </a:rPr>
              <a:t>・作業能率は当初</a:t>
            </a:r>
            <a:r>
              <a:rPr lang="en-US" altLang="ja-JP" sz="1200" dirty="0" smtClean="0">
                <a:latin typeface="+mj-ea"/>
                <a:ea typeface="+mj-ea"/>
              </a:rPr>
              <a:t>30</a:t>
            </a:r>
            <a:r>
              <a:rPr lang="ja-JP" altLang="ja-JP" sz="1200" dirty="0" smtClean="0">
                <a:latin typeface="+mj-ea"/>
                <a:ea typeface="+mj-ea"/>
              </a:rPr>
              <a:t>％程度だったのが</a:t>
            </a:r>
            <a:r>
              <a:rPr lang="en-US" altLang="ja-JP" sz="1200" dirty="0" smtClean="0">
                <a:latin typeface="+mj-ea"/>
                <a:ea typeface="+mj-ea"/>
              </a:rPr>
              <a:t>60</a:t>
            </a:r>
            <a:r>
              <a:rPr lang="ja-JP" altLang="ja-JP" sz="1200" dirty="0" smtClean="0">
                <a:latin typeface="+mj-ea"/>
                <a:ea typeface="+mj-ea"/>
              </a:rPr>
              <a:t>％に改善した。（</a:t>
            </a:r>
            <a:r>
              <a:rPr lang="en-US" altLang="ja-JP" sz="1200" dirty="0" smtClean="0">
                <a:latin typeface="+mj-ea"/>
                <a:ea typeface="+mj-ea"/>
              </a:rPr>
              <a:t>25</a:t>
            </a:r>
            <a:r>
              <a:rPr lang="ja-JP" altLang="ja-JP" sz="1200" dirty="0" smtClean="0">
                <a:latin typeface="+mj-ea"/>
                <a:ea typeface="+mj-ea"/>
              </a:rPr>
              <a:t>年度第</a:t>
            </a:r>
            <a:r>
              <a:rPr lang="en-US" altLang="ja-JP" sz="1200" dirty="0" smtClean="0">
                <a:latin typeface="+mj-ea"/>
                <a:ea typeface="+mj-ea"/>
              </a:rPr>
              <a:t>4</a:t>
            </a:r>
            <a:r>
              <a:rPr lang="ja-JP" altLang="ja-JP" sz="1200" dirty="0" smtClean="0">
                <a:latin typeface="+mj-ea"/>
                <a:ea typeface="+mj-ea"/>
              </a:rPr>
              <a:t>四半期）</a:t>
            </a:r>
          </a:p>
          <a:p>
            <a:pPr>
              <a:lnSpc>
                <a:spcPts val="1500"/>
              </a:lnSpc>
              <a:spcBef>
                <a:spcPts val="0"/>
              </a:spcBef>
              <a:buNone/>
            </a:pPr>
            <a:r>
              <a:rPr lang="en-US" altLang="ja-JP" sz="1200" dirty="0" smtClean="0">
                <a:latin typeface="+mj-ea"/>
                <a:ea typeface="+mj-ea"/>
              </a:rPr>
              <a:t> </a:t>
            </a:r>
            <a:endParaRPr lang="ja-JP" altLang="ja-JP" sz="1200" dirty="0" smtClean="0">
              <a:latin typeface="+mj-ea"/>
              <a:ea typeface="+mj-ea"/>
            </a:endParaRPr>
          </a:p>
          <a:p>
            <a:pPr>
              <a:lnSpc>
                <a:spcPct val="120000"/>
              </a:lnSpc>
              <a:spcBef>
                <a:spcPts val="0"/>
              </a:spcBef>
              <a:buNone/>
            </a:pPr>
            <a:endParaRPr lang="ja-JP" altLang="ja-JP" sz="1200" dirty="0" smtClean="0"/>
          </a:p>
          <a:p>
            <a:pPr>
              <a:lnSpc>
                <a:spcPct val="120000"/>
              </a:lnSpc>
              <a:buNone/>
            </a:pPr>
            <a:endParaRPr kumimoji="1" lang="ja-JP" altLang="en-US" sz="1200" dirty="0"/>
          </a:p>
        </p:txBody>
      </p:sp>
      <p:sp>
        <p:nvSpPr>
          <p:cNvPr id="4" name="スライド番号プレースホルダ 3"/>
          <p:cNvSpPr>
            <a:spLocks noGrp="1"/>
          </p:cNvSpPr>
          <p:nvPr>
            <p:ph type="sldNum" sz="quarter" idx="15"/>
          </p:nvPr>
        </p:nvSpPr>
        <p:spPr/>
        <p:txBody>
          <a:bodyPr/>
          <a:lstStyle/>
          <a:p>
            <a:fld id="{D2D8002D-B5B0-4BAC-B1F6-782DDCCE6D9C}"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332656" y="467544"/>
            <a:ext cx="6182444" cy="6498336"/>
          </a:xfrm>
        </p:spPr>
        <p:txBody>
          <a:bodyPr>
            <a:normAutofit/>
          </a:bodyPr>
          <a:lstStyle/>
          <a:p>
            <a:pPr algn="ctr">
              <a:lnSpc>
                <a:spcPts val="1500"/>
              </a:lnSpc>
              <a:spcBef>
                <a:spcPts val="0"/>
              </a:spcBef>
              <a:buNone/>
            </a:pPr>
            <a:r>
              <a:rPr lang="ja-JP" altLang="ja-JP" sz="1200" dirty="0" smtClean="0">
                <a:latin typeface="+mj-ea"/>
                <a:ea typeface="+mj-ea"/>
              </a:rPr>
              <a:t>「－その</a:t>
            </a:r>
            <a:r>
              <a:rPr lang="en-US" altLang="ja-JP" sz="1200" dirty="0" smtClean="0">
                <a:latin typeface="+mj-ea"/>
                <a:ea typeface="+mj-ea"/>
              </a:rPr>
              <a:t>2</a:t>
            </a:r>
            <a:r>
              <a:rPr lang="ja-JP" altLang="ja-JP" sz="1200" dirty="0" smtClean="0">
                <a:latin typeface="+mj-ea"/>
                <a:ea typeface="+mj-ea"/>
              </a:rPr>
              <a:t>－」以降の読解の予定</a:t>
            </a:r>
            <a:endParaRPr lang="en-US" altLang="ja-JP" sz="1200" dirty="0" smtClean="0">
              <a:latin typeface="+mj-ea"/>
              <a:ea typeface="+mj-ea"/>
            </a:endParaRPr>
          </a:p>
          <a:p>
            <a:pPr>
              <a:lnSpc>
                <a:spcPts val="1500"/>
              </a:lnSpc>
              <a:spcBef>
                <a:spcPts val="0"/>
              </a:spcBef>
              <a:buNone/>
            </a:pPr>
            <a:endParaRPr lang="ja-JP" altLang="ja-JP" sz="1200" dirty="0" smtClean="0">
              <a:latin typeface="+mj-ea"/>
              <a:ea typeface="+mj-ea"/>
            </a:endParaRPr>
          </a:p>
          <a:p>
            <a:pPr>
              <a:lnSpc>
                <a:spcPts val="1500"/>
              </a:lnSpc>
              <a:spcBef>
                <a:spcPts val="0"/>
              </a:spcBef>
              <a:buNone/>
            </a:pPr>
            <a:r>
              <a:rPr lang="ja-JP" altLang="ja-JP" sz="1200" dirty="0" smtClean="0">
                <a:latin typeface="+mj-ea"/>
                <a:ea typeface="+mj-ea"/>
              </a:rPr>
              <a:t>〔完全雇用政策〕－失業対策事業あるいは公共事業による失業者救済は、取り敢えず端的な措</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置である」「わが国では、失業者の急速な増大傾向に圧倒され、</a:t>
            </a:r>
            <a:r>
              <a:rPr lang="en-US" altLang="ja-JP" sz="1200" dirty="0" smtClean="0">
                <a:latin typeface="+mj-ea"/>
                <a:ea typeface="+mj-ea"/>
              </a:rPr>
              <a:t>(</a:t>
            </a:r>
            <a:r>
              <a:rPr lang="ja-JP" altLang="ja-JP" sz="1200" dirty="0" smtClean="0">
                <a:latin typeface="+mj-ea"/>
                <a:ea typeface="+mj-ea"/>
              </a:rPr>
              <a:t>完全雇用政策が</a:t>
            </a:r>
            <a:r>
              <a:rPr lang="en-US" altLang="ja-JP" sz="1200" dirty="0" smtClean="0">
                <a:latin typeface="+mj-ea"/>
                <a:ea typeface="+mj-ea"/>
              </a:rPr>
              <a:t>)</a:t>
            </a:r>
            <a:r>
              <a:rPr lang="ja-JP" altLang="ja-JP" sz="1200" dirty="0" smtClean="0">
                <a:latin typeface="+mj-ea"/>
                <a:ea typeface="+mj-ea"/>
              </a:rPr>
              <a:t>事実上実施</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の段階に至らず、研究も未着の状態である。</a:t>
            </a:r>
            <a:r>
              <a:rPr lang="en-US" altLang="ja-JP" sz="1200" dirty="0" smtClean="0">
                <a:latin typeface="+mj-ea"/>
                <a:ea typeface="+mj-ea"/>
              </a:rPr>
              <a:t> </a:t>
            </a:r>
            <a:endParaRPr lang="ja-JP" altLang="ja-JP" sz="1200" dirty="0" smtClean="0">
              <a:latin typeface="+mj-ea"/>
              <a:ea typeface="+mj-ea"/>
            </a:endParaRPr>
          </a:p>
          <a:p>
            <a:pPr>
              <a:lnSpc>
                <a:spcPts val="1500"/>
              </a:lnSpc>
              <a:spcBef>
                <a:spcPts val="0"/>
              </a:spcBef>
            </a:pP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〔失業と社会保障〕－最終的な救済対応策として失業者は社会保障制度による補償を受ける</a:t>
            </a:r>
            <a:r>
              <a:rPr lang="ja-JP" altLang="ja-JP" sz="1200" dirty="0" err="1" smtClean="0">
                <a:latin typeface="+mj-ea"/>
                <a:ea typeface="+mj-ea"/>
              </a:rPr>
              <a:t>こ</a:t>
            </a:r>
            <a:endParaRPr lang="en-US" altLang="ja-JP" sz="1200" dirty="0" smtClean="0">
              <a:latin typeface="+mj-ea"/>
              <a:ea typeface="+mj-ea"/>
            </a:endParaRPr>
          </a:p>
          <a:p>
            <a:pPr>
              <a:lnSpc>
                <a:spcPts val="1500"/>
              </a:lnSpc>
              <a:spcBef>
                <a:spcPts val="0"/>
              </a:spcBef>
              <a:buNone/>
            </a:pPr>
            <a:r>
              <a:rPr lang="ja-JP" altLang="ja-JP" sz="1200" dirty="0" err="1" smtClean="0">
                <a:latin typeface="+mj-ea"/>
                <a:ea typeface="+mj-ea"/>
              </a:rPr>
              <a:t>とが</a:t>
            </a:r>
            <a:r>
              <a:rPr lang="ja-JP" altLang="ja-JP" sz="1200" dirty="0" smtClean="0">
                <a:latin typeface="+mj-ea"/>
                <a:ea typeface="+mj-ea"/>
              </a:rPr>
              <a:t>できる。我が国において、社会保障制度と称されているものは、明治</a:t>
            </a:r>
            <a:r>
              <a:rPr lang="en-US" altLang="ja-JP" sz="1200" dirty="0" smtClean="0">
                <a:latin typeface="+mj-ea"/>
                <a:ea typeface="+mj-ea"/>
              </a:rPr>
              <a:t>4</a:t>
            </a:r>
            <a:r>
              <a:rPr lang="ja-JP" altLang="ja-JP" sz="1200" dirty="0" smtClean="0">
                <a:latin typeface="+mj-ea"/>
                <a:ea typeface="+mj-ea"/>
              </a:rPr>
              <a:t>年に制定せられた恩</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給法以来、何らの基本構想を持たずに、従って、相互間に何らの関連もなく、全く個々別々に、</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時代の要求に従って、次々と制定されてきた各種の社会保障制度とみられるべき制度の総称に</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過ぎず、従って‥。</a:t>
            </a:r>
            <a:r>
              <a:rPr lang="en-US" altLang="ja-JP" sz="1200" dirty="0" smtClean="0">
                <a:latin typeface="+mj-ea"/>
                <a:ea typeface="+mj-ea"/>
              </a:rPr>
              <a:t> </a:t>
            </a:r>
            <a:endParaRPr lang="ja-JP" altLang="ja-JP" sz="1200" dirty="0" smtClean="0">
              <a:latin typeface="+mj-ea"/>
              <a:ea typeface="+mj-ea"/>
            </a:endParaRPr>
          </a:p>
          <a:p>
            <a:pPr>
              <a:lnSpc>
                <a:spcPts val="1500"/>
              </a:lnSpc>
              <a:spcBef>
                <a:spcPts val="0"/>
              </a:spcBef>
            </a:pP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〔諸外国における失業問題〕－</a:t>
            </a:r>
            <a:r>
              <a:rPr lang="ja-JP" altLang="en-US" sz="1200" dirty="0" smtClean="0">
                <a:latin typeface="+mj-ea"/>
                <a:ea typeface="+mj-ea"/>
              </a:rPr>
              <a:t>失業問題は</a:t>
            </a:r>
            <a:r>
              <a:rPr lang="ja-JP" altLang="ja-JP" sz="1200" dirty="0" smtClean="0">
                <a:latin typeface="+mj-ea"/>
                <a:ea typeface="+mj-ea"/>
              </a:rPr>
              <a:t>今世紀前半の中心的な社会、経済問題の一つで</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あった。特に、第</a:t>
            </a:r>
            <a:r>
              <a:rPr lang="en-US" altLang="ja-JP" sz="1200" dirty="0" smtClean="0">
                <a:latin typeface="+mj-ea"/>
                <a:ea typeface="+mj-ea"/>
              </a:rPr>
              <a:t>1</a:t>
            </a:r>
            <a:r>
              <a:rPr lang="ja-JP" altLang="ja-JP" sz="1200" dirty="0" smtClean="0">
                <a:latin typeface="+mj-ea"/>
                <a:ea typeface="+mj-ea"/>
              </a:rPr>
              <a:t>次大戦の終了から第</a:t>
            </a:r>
            <a:r>
              <a:rPr lang="en-US" altLang="ja-JP" sz="1200" dirty="0" smtClean="0">
                <a:latin typeface="+mj-ea"/>
                <a:ea typeface="+mj-ea"/>
              </a:rPr>
              <a:t>2</a:t>
            </a:r>
            <a:r>
              <a:rPr lang="ja-JP" altLang="ja-JP" sz="1200" dirty="0" smtClean="0">
                <a:latin typeface="+mj-ea"/>
                <a:ea typeface="+mj-ea"/>
              </a:rPr>
              <a:t>次世界大戦勃発までの</a:t>
            </a:r>
            <a:r>
              <a:rPr lang="en-US" altLang="ja-JP" sz="1200" dirty="0" smtClean="0">
                <a:latin typeface="+mj-ea"/>
                <a:ea typeface="+mj-ea"/>
              </a:rPr>
              <a:t>20</a:t>
            </a:r>
            <a:r>
              <a:rPr lang="ja-JP" altLang="ja-JP" sz="1200" dirty="0" smtClean="0">
                <a:latin typeface="+mj-ea"/>
                <a:ea typeface="+mj-ea"/>
              </a:rPr>
              <a:t>年間は「失業の時代」と</a:t>
            </a:r>
            <a:r>
              <a:rPr lang="ja-JP" altLang="ja-JP" sz="1200" dirty="0" err="1" smtClean="0">
                <a:latin typeface="+mj-ea"/>
                <a:ea typeface="+mj-ea"/>
              </a:rPr>
              <a:t>呼ば</a:t>
            </a:r>
            <a:endParaRPr lang="en-US" altLang="ja-JP" sz="1200" dirty="0" smtClean="0">
              <a:latin typeface="+mj-ea"/>
              <a:ea typeface="+mj-ea"/>
            </a:endParaRPr>
          </a:p>
          <a:p>
            <a:pPr>
              <a:lnSpc>
                <a:spcPts val="1500"/>
              </a:lnSpc>
              <a:spcBef>
                <a:spcPts val="0"/>
              </a:spcBef>
              <a:buNone/>
            </a:pPr>
            <a:r>
              <a:rPr lang="ja-JP" altLang="ja-JP" sz="1200" dirty="0" err="1" smtClean="0">
                <a:latin typeface="+mj-ea"/>
                <a:ea typeface="+mj-ea"/>
              </a:rPr>
              <a:t>れるほど</a:t>
            </a:r>
            <a:r>
              <a:rPr lang="ja-JP" altLang="ja-JP" sz="1200" dirty="0" smtClean="0">
                <a:latin typeface="+mj-ea"/>
                <a:ea typeface="+mj-ea"/>
              </a:rPr>
              <a:t>深刻な様相を呈し‥。戦争が失業を一応「解消」した。</a:t>
            </a:r>
            <a:r>
              <a:rPr lang="en-US" altLang="ja-JP" sz="1200" dirty="0" smtClean="0">
                <a:latin typeface="+mj-ea"/>
                <a:ea typeface="+mj-ea"/>
              </a:rPr>
              <a:t>1944</a:t>
            </a:r>
            <a:r>
              <a:rPr lang="ja-JP" altLang="ja-JP" sz="1200" dirty="0" smtClean="0">
                <a:latin typeface="+mj-ea"/>
                <a:ea typeface="+mj-ea"/>
              </a:rPr>
              <a:t>年、フィラディア宣言と完全</a:t>
            </a:r>
            <a:endParaRPr lang="en-US" altLang="ja-JP" sz="1200" dirty="0" smtClean="0">
              <a:latin typeface="+mj-ea"/>
              <a:ea typeface="+mj-ea"/>
            </a:endParaRPr>
          </a:p>
          <a:p>
            <a:pPr>
              <a:lnSpc>
                <a:spcPts val="1500"/>
              </a:lnSpc>
              <a:spcBef>
                <a:spcPts val="0"/>
              </a:spcBef>
              <a:buNone/>
            </a:pPr>
            <a:r>
              <a:rPr lang="ja-JP" altLang="ja-JP" sz="1200" dirty="0" smtClean="0">
                <a:latin typeface="+mj-ea"/>
                <a:ea typeface="+mj-ea"/>
              </a:rPr>
              <a:t>雇用</a:t>
            </a:r>
            <a:r>
              <a:rPr lang="ja-JP" altLang="en-US" sz="1200" dirty="0" smtClean="0">
                <a:latin typeface="+mj-ea"/>
                <a:ea typeface="+mj-ea"/>
              </a:rPr>
              <a:t>は</a:t>
            </a:r>
            <a:r>
              <a:rPr lang="en-US" altLang="ja-JP" sz="1200" dirty="0" smtClean="0">
                <a:latin typeface="+mj-ea"/>
                <a:ea typeface="+mj-ea"/>
              </a:rPr>
              <a:t>‥</a:t>
            </a:r>
            <a:r>
              <a:rPr lang="ja-JP" altLang="ja-JP" sz="1200" dirty="0" err="1" smtClean="0">
                <a:latin typeface="+mj-ea"/>
                <a:ea typeface="+mj-ea"/>
              </a:rPr>
              <a:t>。</a:t>
            </a:r>
            <a:endParaRPr lang="ja-JP" altLang="ja-JP" sz="1200" dirty="0" smtClean="0">
              <a:latin typeface="+mj-ea"/>
              <a:ea typeface="+mj-ea"/>
            </a:endParaRPr>
          </a:p>
          <a:p>
            <a:pPr>
              <a:lnSpc>
                <a:spcPts val="1500"/>
              </a:lnSpc>
              <a:spcBef>
                <a:spcPts val="0"/>
              </a:spcBef>
              <a:buNone/>
            </a:pPr>
            <a:endParaRPr kumimoji="1" lang="ja-JP" altLang="en-US" sz="1200" dirty="0"/>
          </a:p>
        </p:txBody>
      </p:sp>
      <p:sp>
        <p:nvSpPr>
          <p:cNvPr id="4" name="スライド番号プレースホルダ 3"/>
          <p:cNvSpPr>
            <a:spLocks noGrp="1"/>
          </p:cNvSpPr>
          <p:nvPr>
            <p:ph type="sldNum" sz="quarter" idx="15"/>
          </p:nvPr>
        </p:nvSpPr>
        <p:spPr/>
        <p:txBody>
          <a:bodyPr/>
          <a:lstStyle/>
          <a:p>
            <a:fld id="{D2D8002D-B5B0-4BAC-B1F6-782DDCCE6D9C}" type="slidenum">
              <a:rPr kumimoji="1" lang="ja-JP" altLang="en-US" smtClean="0"/>
              <a:pPr/>
              <a:t>4</a:t>
            </a:fld>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TotalTime>
  <Words>1242</Words>
  <Application>Microsoft Office PowerPoint</Application>
  <PresentationFormat>画面に合わせる (4:3)</PresentationFormat>
  <Paragraphs>88</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スパイス</vt:lpstr>
      <vt:lpstr>スライド 1</vt:lpstr>
      <vt:lpstr>スライド 2</vt:lpstr>
      <vt:lpstr>スライド 3</vt:lpstr>
      <vt:lpstr>スライド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佐藤陵一</dc:creator>
  <cp:lastModifiedBy>佐藤陵一</cp:lastModifiedBy>
  <cp:revision>6</cp:revision>
  <dcterms:created xsi:type="dcterms:W3CDTF">2012-01-18T04:59:08Z</dcterms:created>
  <dcterms:modified xsi:type="dcterms:W3CDTF">2012-01-25T23:49:54Z</dcterms:modified>
</cp:coreProperties>
</file>