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6" r:id="rId2"/>
    <p:sldId id="260" r:id="rId3"/>
    <p:sldId id="258" r:id="rId4"/>
    <p:sldId id="261" r:id="rId5"/>
    <p:sldId id="268" r:id="rId6"/>
    <p:sldId id="263" r:id="rId7"/>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94660"/>
  </p:normalViewPr>
  <p:slideViewPr>
    <p:cSldViewPr>
      <p:cViewPr>
        <p:scale>
          <a:sx n="100" d="100"/>
          <a:sy n="100" d="100"/>
        </p:scale>
        <p:origin x="-28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D4250AD3-37E4-4CB3-94E8-C9FE7F2DBB66}" type="datetimeFigureOut">
              <a:rPr kumimoji="1" lang="ja-JP" altLang="en-US" smtClean="0"/>
              <a:pPr/>
              <a:t>2012/1/9</a:t>
            </a:fld>
            <a:endParaRPr kumimoji="1" lang="ja-JP" altLang="en-US"/>
          </a:p>
        </p:txBody>
      </p:sp>
      <p:sp>
        <p:nvSpPr>
          <p:cNvPr id="4" name="フッター プレースホルダ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06595980-4D90-4F83-8168-1CAEAB7A786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69811EF-1AF3-443E-98A7-73BC100023C1}" type="datetimeFigureOut">
              <a:rPr kumimoji="1" lang="ja-JP" altLang="en-US" smtClean="0"/>
              <a:pPr/>
              <a:t>2012/1/9</a:t>
            </a:fld>
            <a:endParaRPr kumimoji="1"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2A746242-7894-40EF-887C-F90A8C775B4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42975" y="746125"/>
            <a:ext cx="4972050" cy="3729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A746242-7894-40EF-887C-F90A8C775B4A}"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2012/1/9</a:t>
            </a:fld>
            <a:endParaRPr kumimoji="1"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3728" y="980728"/>
            <a:ext cx="4680521" cy="810090"/>
          </a:xfrm>
          <a:blipFill>
            <a:blip r:embed="rId2" cstate="print"/>
            <a:tile tx="0" ty="0" sx="100000" sy="100000" flip="none" algn="tl"/>
          </a:blipFill>
          <a:effectLst/>
        </p:spPr>
        <p:txBody>
          <a:bodyPr>
            <a:normAutofit fontScale="90000"/>
          </a:bodyPr>
          <a:lstStyle/>
          <a:p>
            <a:r>
              <a:rPr lang="en-US" altLang="ja-JP" dirty="0" smtClean="0">
                <a:solidFill>
                  <a:srgbClr val="FFFF00"/>
                </a:solidFill>
                <a:latin typeface="AR P新藝体U" pitchFamily="50" charset="-128"/>
                <a:ea typeface="AR P新藝体U" pitchFamily="50" charset="-128"/>
              </a:rPr>
              <a:t/>
            </a:r>
            <a:br>
              <a:rPr lang="en-US" altLang="ja-JP" dirty="0" smtClean="0">
                <a:solidFill>
                  <a:srgbClr val="FFFF00"/>
                </a:solidFill>
                <a:latin typeface="AR P新藝体U" pitchFamily="50" charset="-128"/>
                <a:ea typeface="AR P新藝体U" pitchFamily="50" charset="-128"/>
              </a:rPr>
            </a:br>
            <a:r>
              <a:rPr lang="en-US" altLang="ja-JP" dirty="0" smtClean="0">
                <a:solidFill>
                  <a:srgbClr val="FFFF00"/>
                </a:solidFill>
                <a:latin typeface="AR P新藝体U" pitchFamily="50" charset="-128"/>
                <a:ea typeface="AR P新藝体U" pitchFamily="50" charset="-128"/>
              </a:rPr>
              <a:t/>
            </a:r>
            <a:br>
              <a:rPr lang="en-US" altLang="ja-JP" dirty="0" smtClean="0">
                <a:solidFill>
                  <a:srgbClr val="FFFF00"/>
                </a:solidFill>
                <a:latin typeface="AR P新藝体U" pitchFamily="50" charset="-128"/>
                <a:ea typeface="AR P新藝体U" pitchFamily="50" charset="-128"/>
              </a:rPr>
            </a:br>
            <a:r>
              <a:rPr lang="en-US" altLang="ja-JP" dirty="0" smtClean="0">
                <a:solidFill>
                  <a:srgbClr val="FFFF00"/>
                </a:solidFill>
                <a:latin typeface="AR P新藝体U" pitchFamily="50" charset="-128"/>
                <a:ea typeface="AR P新藝体U" pitchFamily="50" charset="-128"/>
              </a:rPr>
              <a:t/>
            </a:r>
            <a:br>
              <a:rPr lang="en-US" altLang="ja-JP" dirty="0" smtClean="0">
                <a:solidFill>
                  <a:srgbClr val="FFFF00"/>
                </a:solidFill>
                <a:latin typeface="AR P新藝体U" pitchFamily="50" charset="-128"/>
                <a:ea typeface="AR P新藝体U" pitchFamily="50" charset="-128"/>
              </a:rPr>
            </a:br>
            <a:r>
              <a:rPr lang="en-US" altLang="ja-JP" dirty="0" smtClean="0">
                <a:solidFill>
                  <a:srgbClr val="FFFF00"/>
                </a:solidFill>
                <a:latin typeface="AR P新藝体U" pitchFamily="50" charset="-128"/>
                <a:ea typeface="AR P新藝体U" pitchFamily="50" charset="-128"/>
              </a:rPr>
              <a:t/>
            </a:r>
            <a:br>
              <a:rPr lang="en-US" altLang="ja-JP" dirty="0" smtClean="0">
                <a:solidFill>
                  <a:srgbClr val="FFFF00"/>
                </a:solidFill>
                <a:latin typeface="AR P新藝体U" pitchFamily="50" charset="-128"/>
                <a:ea typeface="AR P新藝体U" pitchFamily="50" charset="-128"/>
              </a:rPr>
            </a:br>
            <a:r>
              <a:rPr lang="en-US" altLang="ja-JP" dirty="0" smtClean="0">
                <a:solidFill>
                  <a:srgbClr val="FFFF00"/>
                </a:solidFill>
                <a:latin typeface="AR P新藝体U" pitchFamily="50" charset="-128"/>
                <a:ea typeface="AR P新藝体U" pitchFamily="50" charset="-128"/>
              </a:rPr>
              <a:t/>
            </a:r>
            <a:br>
              <a:rPr lang="en-US" altLang="ja-JP" dirty="0" smtClean="0">
                <a:solidFill>
                  <a:srgbClr val="FFFF00"/>
                </a:solidFill>
                <a:latin typeface="AR P新藝体U" pitchFamily="50" charset="-128"/>
                <a:ea typeface="AR P新藝体U" pitchFamily="50" charset="-128"/>
              </a:rPr>
            </a:br>
            <a:r>
              <a:rPr lang="en-US" altLang="ja-JP" dirty="0" smtClean="0">
                <a:ln w="18415" cmpd="sng">
                  <a:solidFill>
                    <a:srgbClr val="FFFFFF"/>
                  </a:solidFill>
                  <a:prstDash val="solid"/>
                </a:ln>
                <a:effectLst>
                  <a:outerShdw blurRad="38100" dist="38100" dir="2700000" algn="tl">
                    <a:srgbClr val="000000">
                      <a:alpha val="43137"/>
                    </a:srgbClr>
                  </a:outerShdw>
                </a:effectLst>
                <a:latin typeface="HGP創英角ﾎﾟｯﾌﾟ体" pitchFamily="50" charset="-128"/>
                <a:ea typeface="HGP創英角ﾎﾟｯﾌﾟ体" pitchFamily="50" charset="-128"/>
              </a:rPr>
              <a:t>Common</a:t>
            </a:r>
            <a:r>
              <a:rPr lang="ja-JP" altLang="en-US" dirty="0" smtClean="0">
                <a:ln w="18415" cmpd="sng">
                  <a:solidFill>
                    <a:srgbClr val="FFFFFF"/>
                  </a:solidFill>
                  <a:prstDash val="solid"/>
                </a:ln>
                <a:effectLst>
                  <a:outerShdw blurRad="38100" dist="38100" dir="2700000" algn="tl">
                    <a:srgbClr val="000000">
                      <a:alpha val="43137"/>
                    </a:srgbClr>
                  </a:outerShdw>
                </a:effectLst>
                <a:latin typeface="HGP創英角ﾎﾟｯﾌﾟ体" pitchFamily="50" charset="-128"/>
                <a:ea typeface="HGP創英角ﾎﾟｯﾌﾟ体" pitchFamily="50" charset="-128"/>
              </a:rPr>
              <a:t> </a:t>
            </a:r>
            <a:r>
              <a:rPr lang="en-US" altLang="ja-JP" dirty="0" smtClean="0">
                <a:ln w="18415" cmpd="sng">
                  <a:solidFill>
                    <a:srgbClr val="FFFFFF"/>
                  </a:solidFill>
                  <a:prstDash val="solid"/>
                </a:ln>
                <a:effectLst>
                  <a:outerShdw blurRad="38100" dist="38100" dir="2700000" algn="tl">
                    <a:srgbClr val="000000">
                      <a:alpha val="43137"/>
                    </a:srgbClr>
                  </a:outerShdw>
                </a:effectLst>
                <a:latin typeface="HGP創英角ﾎﾟｯﾌﾟ体" pitchFamily="50" charset="-128"/>
                <a:ea typeface="HGP創英角ﾎﾟｯﾌﾟ体" pitchFamily="50" charset="-128"/>
              </a:rPr>
              <a:t>Sense</a:t>
            </a:r>
            <a:r>
              <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P創英角ﾎﾟｯﾌﾟ体" pitchFamily="50" charset="-128"/>
                <a:ea typeface="HGP創英角ﾎﾟｯﾌﾟ体" pitchFamily="50" charset="-128"/>
              </a:rPr>
              <a:t/>
            </a:r>
            <a:br>
              <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GP創英角ﾎﾟｯﾌﾟ体" pitchFamily="50" charset="-128"/>
                <a:ea typeface="HGP創英角ﾎﾟｯﾌﾟ体" pitchFamily="50" charset="-128"/>
              </a:rPr>
            </a:br>
            <a:r>
              <a:rPr lang="en-US" altLang="ja-JP" dirty="0" smtClean="0">
                <a:solidFill>
                  <a:srgbClr val="FFFF00"/>
                </a:solidFill>
                <a:latin typeface="AR新藝体U" pitchFamily="49" charset="-128"/>
                <a:ea typeface="AR新藝体U" pitchFamily="49" charset="-128"/>
              </a:rPr>
              <a:t/>
            </a:r>
            <a:br>
              <a:rPr lang="en-US" altLang="ja-JP" dirty="0" smtClean="0">
                <a:solidFill>
                  <a:srgbClr val="FFFF00"/>
                </a:solidFill>
                <a:latin typeface="AR新藝体U" pitchFamily="49" charset="-128"/>
                <a:ea typeface="AR新藝体U" pitchFamily="49" charset="-128"/>
              </a:rPr>
            </a:br>
            <a:r>
              <a:rPr lang="en-US" altLang="ja-JP" dirty="0" smtClean="0">
                <a:solidFill>
                  <a:srgbClr val="FFFF00"/>
                </a:solidFill>
                <a:latin typeface="AR P新藝体U" pitchFamily="50" charset="-128"/>
                <a:ea typeface="AR P新藝体U" pitchFamily="50" charset="-128"/>
              </a:rPr>
              <a:t/>
            </a:r>
            <a:br>
              <a:rPr lang="en-US" altLang="ja-JP" dirty="0" smtClean="0">
                <a:solidFill>
                  <a:srgbClr val="FFFF00"/>
                </a:solidFill>
                <a:latin typeface="AR P新藝体U" pitchFamily="50" charset="-128"/>
                <a:ea typeface="AR P新藝体U" pitchFamily="50" charset="-128"/>
              </a:rPr>
            </a:br>
            <a:r>
              <a:rPr lang="en-US" altLang="ja-JP" dirty="0" smtClean="0">
                <a:solidFill>
                  <a:srgbClr val="FFFF00"/>
                </a:solidFill>
                <a:latin typeface="AR P新藝体U" pitchFamily="50" charset="-128"/>
                <a:ea typeface="AR P新藝体U" pitchFamily="50" charset="-128"/>
              </a:rPr>
              <a:t/>
            </a:r>
            <a:br>
              <a:rPr lang="en-US" altLang="ja-JP" dirty="0" smtClean="0">
                <a:solidFill>
                  <a:srgbClr val="FFFF00"/>
                </a:solidFill>
                <a:latin typeface="AR P新藝体U" pitchFamily="50" charset="-128"/>
                <a:ea typeface="AR P新藝体U" pitchFamily="50" charset="-128"/>
              </a:rPr>
            </a:br>
            <a:r>
              <a:rPr lang="en-US" altLang="ja-JP" sz="49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 P新藝体U" pitchFamily="50" charset="-128"/>
                <a:ea typeface="AR P新藝体U" pitchFamily="50" charset="-128"/>
              </a:rPr>
              <a:t/>
            </a:r>
            <a:br>
              <a:rPr lang="en-US" altLang="ja-JP" sz="49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 P新藝体U" pitchFamily="50" charset="-128"/>
                <a:ea typeface="AR P新藝体U" pitchFamily="50" charset="-128"/>
              </a:rPr>
            </a:br>
            <a:endParaRPr kumimoji="1" lang="ja-JP" altLang="en-US" dirty="0"/>
          </a:p>
        </p:txBody>
      </p:sp>
      <p:sp>
        <p:nvSpPr>
          <p:cNvPr id="4" name="スライド番号プレースホルダ 3"/>
          <p:cNvSpPr>
            <a:spLocks noGrp="1"/>
          </p:cNvSpPr>
          <p:nvPr>
            <p:ph type="sldNum" sz="quarter" idx="12"/>
          </p:nvPr>
        </p:nvSpPr>
        <p:spPr>
          <a:xfrm>
            <a:off x="6588224" y="6129300"/>
            <a:ext cx="2133600" cy="365125"/>
          </a:xfrm>
        </p:spPr>
        <p:txBody>
          <a:bodyPr/>
          <a:lstStyle/>
          <a:p>
            <a:fld id="{1AD93096-5B34-4342-9326-69289CEAE4C2}" type="slidenum">
              <a:rPr lang="en-US" altLang="ja-JP" smtClean="0">
                <a:solidFill>
                  <a:schemeClr val="bg1"/>
                </a:solidFill>
                <a:latin typeface="ＭＳ Ｐゴシック" pitchFamily="50" charset="-128"/>
                <a:ea typeface="ＭＳ Ｐゴシック" pitchFamily="50" charset="-128"/>
              </a:rPr>
              <a:pPr/>
              <a:t>1</a:t>
            </a:fld>
            <a:endParaRPr kumimoji="1" lang="ja-JP" altLang="en-US" dirty="0">
              <a:solidFill>
                <a:schemeClr val="bg1"/>
              </a:solidFill>
              <a:latin typeface="ＭＳ Ｐゴシック" pitchFamily="50" charset="-128"/>
              <a:ea typeface="ＭＳ Ｐゴシック" pitchFamily="50" charset="-128"/>
            </a:endParaRPr>
          </a:p>
        </p:txBody>
      </p:sp>
      <p:sp>
        <p:nvSpPr>
          <p:cNvPr id="6" name="正方形/長方形 5"/>
          <p:cNvSpPr/>
          <p:nvPr/>
        </p:nvSpPr>
        <p:spPr>
          <a:xfrm>
            <a:off x="3563888" y="5517232"/>
            <a:ext cx="3960440" cy="702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2000"/>
              </a:lnSpc>
            </a:pPr>
            <a:endParaRPr lang="en-US" altLang="ja-JP" dirty="0" smtClean="0">
              <a:solidFill>
                <a:schemeClr val="tx1"/>
              </a:solidFill>
              <a:latin typeface="ＭＳ Ｐ明朝" pitchFamily="18" charset="-128"/>
              <a:ea typeface="ＭＳ Ｐ明朝" pitchFamily="18" charset="-128"/>
            </a:endParaRPr>
          </a:p>
          <a:p>
            <a:pPr algn="r">
              <a:lnSpc>
                <a:spcPts val="2000"/>
              </a:lnSpc>
            </a:pPr>
            <a:endParaRPr lang="en-US" altLang="ja-JP" dirty="0" smtClean="0">
              <a:solidFill>
                <a:schemeClr val="tx1"/>
              </a:solidFill>
              <a:latin typeface="ＭＳ Ｐ明朝" pitchFamily="18" charset="-128"/>
              <a:ea typeface="ＭＳ Ｐ明朝" pitchFamily="18" charset="-128"/>
            </a:endParaRPr>
          </a:p>
          <a:p>
            <a:pPr algn="r">
              <a:lnSpc>
                <a:spcPts val="1500"/>
              </a:lnSpc>
            </a:pPr>
            <a:r>
              <a:rPr lang="ja-JP" altLang="en-US" sz="1400" dirty="0" smtClean="0">
                <a:solidFill>
                  <a:schemeClr val="tx1"/>
                </a:solidFill>
                <a:latin typeface="+mj-ea"/>
                <a:ea typeface="+mj-ea"/>
              </a:rPr>
              <a:t>労働運動への発信</a:t>
            </a:r>
            <a:endParaRPr lang="en-US" altLang="ja-JP" sz="1400" dirty="0" smtClean="0">
              <a:solidFill>
                <a:schemeClr val="tx1"/>
              </a:solidFill>
              <a:latin typeface="+mj-ea"/>
              <a:ea typeface="+mj-ea"/>
            </a:endParaRPr>
          </a:p>
          <a:p>
            <a:pPr algn="r">
              <a:lnSpc>
                <a:spcPts val="1500"/>
              </a:lnSpc>
            </a:pPr>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.35</a:t>
            </a:r>
            <a:endParaRPr lang="en-US" altLang="ja-JP" sz="1200" dirty="0" smtClean="0">
              <a:solidFill>
                <a:schemeClr val="tx1"/>
              </a:solidFill>
              <a:latin typeface="+mj-ea"/>
              <a:ea typeface="+mj-ea"/>
            </a:endParaRPr>
          </a:p>
          <a:p>
            <a:pPr algn="r">
              <a:lnSpc>
                <a:spcPts val="1500"/>
              </a:lnSpc>
            </a:pPr>
            <a:r>
              <a:rPr lang="en-US" altLang="ja-JP" sz="1200" dirty="0" smtClean="0">
                <a:solidFill>
                  <a:schemeClr val="tx1"/>
                </a:solidFill>
                <a:latin typeface="+mj-ea"/>
                <a:ea typeface="+mj-ea"/>
              </a:rPr>
              <a:t>2012.1.10 </a:t>
            </a:r>
          </a:p>
          <a:p>
            <a:pPr algn="r">
              <a:lnSpc>
                <a:spcPts val="1500"/>
              </a:lnSpc>
            </a:pPr>
            <a:r>
              <a:rPr lang="ja-JP" altLang="en-US" sz="1200" dirty="0" smtClean="0">
                <a:solidFill>
                  <a:schemeClr val="tx1"/>
                </a:solidFill>
                <a:latin typeface="+mj-ea"/>
                <a:ea typeface="+mj-ea"/>
              </a:rPr>
              <a:t>　</a:t>
            </a:r>
            <a:r>
              <a:rPr lang="en-US" altLang="ja-JP" sz="1400" dirty="0" smtClean="0">
                <a:solidFill>
                  <a:schemeClr val="tx1"/>
                </a:solidFill>
                <a:latin typeface="+mj-ea"/>
                <a:ea typeface="+mj-ea"/>
              </a:rPr>
              <a:t>ryo-sato@hyper.ocn.ne.jp</a:t>
            </a:r>
          </a:p>
          <a:p>
            <a:pPr>
              <a:lnSpc>
                <a:spcPts val="1200"/>
              </a:lnSpc>
            </a:pPr>
            <a:endParaRPr lang="ja-JP" altLang="ja-JP" dirty="0" smtClean="0">
              <a:solidFill>
                <a:schemeClr val="tx1"/>
              </a:solidFill>
            </a:endParaRPr>
          </a:p>
          <a:p>
            <a:pPr>
              <a:lnSpc>
                <a:spcPct val="110000"/>
              </a:lnSpc>
              <a:spcBef>
                <a:spcPts val="600"/>
              </a:spcBef>
            </a:pPr>
            <a:r>
              <a:rPr lang="en-US" altLang="ja-JP" dirty="0" smtClean="0">
                <a:solidFill>
                  <a:schemeClr val="tx1"/>
                </a:solidFill>
              </a:rPr>
              <a:t>  </a:t>
            </a:r>
          </a:p>
        </p:txBody>
      </p:sp>
      <p:pic>
        <p:nvPicPr>
          <p:cNvPr id="65537" name="Picture 1" descr="C:\Users\佐藤陵一\Pictures\MP Navigator EX\2011_11_28\IMG.jpg"/>
          <p:cNvPicPr>
            <a:picLocks noChangeAspect="1" noChangeArrowheads="1"/>
          </p:cNvPicPr>
          <p:nvPr/>
        </p:nvPicPr>
        <p:blipFill>
          <a:blip r:embed="rId3" cstate="print"/>
          <a:srcRect/>
          <a:stretch>
            <a:fillRect/>
          </a:stretch>
        </p:blipFill>
        <p:spPr bwMode="auto">
          <a:xfrm>
            <a:off x="2555776" y="2636912"/>
            <a:ext cx="3744416" cy="2592288"/>
          </a:xfrm>
          <a:prstGeom prst="rect">
            <a:avLst/>
          </a:prstGeom>
          <a:ln>
            <a:noFill/>
          </a:ln>
          <a:effectLst>
            <a:softEdge rad="112500"/>
          </a:effectLst>
        </p:spPr>
      </p:pic>
      <p:sp>
        <p:nvSpPr>
          <p:cNvPr id="8" name="正方形/長方形 7"/>
          <p:cNvSpPr/>
          <p:nvPr/>
        </p:nvSpPr>
        <p:spPr>
          <a:xfrm>
            <a:off x="1475656" y="2024844"/>
            <a:ext cx="576064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1200" dirty="0" smtClean="0">
                <a:solidFill>
                  <a:schemeClr val="tx1"/>
                </a:solidFill>
                <a:latin typeface="ＭＳ Ｐ明朝" pitchFamily="18" charset="-128"/>
                <a:ea typeface="ＭＳ Ｐ明朝" pitchFamily="18" charset="-128"/>
              </a:rPr>
              <a:t>札幌労災支部執行委員会　学習テキスト</a:t>
            </a:r>
            <a:endParaRPr lang="en-US" altLang="ja-JP" sz="1200" dirty="0" smtClean="0">
              <a:solidFill>
                <a:schemeClr val="tx1"/>
              </a:solidFill>
              <a:latin typeface="ＭＳ Ｐ明朝" pitchFamily="18" charset="-128"/>
              <a:ea typeface="ＭＳ Ｐ明朝" pitchFamily="18" charset="-128"/>
            </a:endParaRPr>
          </a:p>
          <a:p>
            <a:pPr algn="ctr">
              <a:buNone/>
            </a:pPr>
            <a:r>
              <a:rPr lang="ja-JP" altLang="en-US" sz="1200" dirty="0" smtClean="0">
                <a:solidFill>
                  <a:schemeClr val="tx1"/>
                </a:solidFill>
                <a:latin typeface="ＭＳ Ｐ明朝" pitchFamily="18" charset="-128"/>
                <a:ea typeface="ＭＳ Ｐ明朝" pitchFamily="18" charset="-128"/>
              </a:rPr>
              <a:t>振動障害－打ち切りを許さず、社会復帰</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事業団</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のとりくみ強化を－</a:t>
            </a:r>
            <a:endParaRPr lang="en-US" altLang="ja-JP" sz="1200" dirty="0" smtClean="0">
              <a:solidFill>
                <a:schemeClr val="tx1"/>
              </a:solidFill>
              <a:latin typeface="ＭＳ Ｐ明朝" pitchFamily="18" charset="-128"/>
              <a:ea typeface="ＭＳ Ｐ明朝" pitchFamily="18" charset="-128"/>
            </a:endParaRPr>
          </a:p>
          <a:p>
            <a:pPr algn="ctr">
              <a:buNone/>
            </a:pPr>
            <a:endParaRPr lang="ja-JP" altLang="en-US" sz="1200" dirty="0" smtClean="0">
              <a:solidFill>
                <a:schemeClr val="tx1"/>
              </a:solidFill>
              <a:latin typeface="ＭＳ Ｐ明朝" pitchFamily="18" charset="-128"/>
              <a:ea typeface="ＭＳ Ｐ明朝" pitchFamily="18" charset="-128"/>
            </a:endParaRPr>
          </a:p>
        </p:txBody>
      </p:sp>
      <p:sp>
        <p:nvSpPr>
          <p:cNvPr id="9" name="正方形/長方形 8"/>
          <p:cNvSpPr/>
          <p:nvPr/>
        </p:nvSpPr>
        <p:spPr>
          <a:xfrm>
            <a:off x="3995936" y="5013176"/>
            <a:ext cx="2160240" cy="2160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第</a:t>
            </a:r>
            <a:r>
              <a:rPr kumimoji="1" lang="en-US" altLang="ja-JP" sz="900" dirty="0" smtClean="0">
                <a:solidFill>
                  <a:schemeClr val="tx1"/>
                </a:solidFill>
                <a:latin typeface="ＭＳ Ｐ明朝" pitchFamily="18" charset="-128"/>
                <a:ea typeface="ＭＳ Ｐ明朝" pitchFamily="18" charset="-128"/>
              </a:rPr>
              <a:t>5</a:t>
            </a:r>
            <a:r>
              <a:rPr kumimoji="1" lang="ja-JP" altLang="en-US" sz="900" dirty="0" smtClean="0">
                <a:solidFill>
                  <a:schemeClr val="tx1"/>
                </a:solidFill>
                <a:latin typeface="ＭＳ Ｐ明朝" pitchFamily="18" charset="-128"/>
                <a:ea typeface="ＭＳ Ｐ明朝" pitchFamily="18" charset="-128"/>
              </a:rPr>
              <a:t>回佐藤塾－第</a:t>
            </a:r>
            <a:r>
              <a:rPr kumimoji="1" lang="en-US" altLang="ja-JP" sz="900" dirty="0" smtClean="0">
                <a:solidFill>
                  <a:schemeClr val="tx1"/>
                </a:solidFill>
                <a:latin typeface="ＭＳ Ｐ明朝" pitchFamily="18" charset="-128"/>
                <a:ea typeface="ＭＳ Ｐ明朝" pitchFamily="18" charset="-128"/>
              </a:rPr>
              <a:t>8</a:t>
            </a:r>
            <a:r>
              <a:rPr kumimoji="1" lang="ja-JP" altLang="en-US" sz="900" dirty="0" smtClean="0">
                <a:solidFill>
                  <a:schemeClr val="tx1"/>
                </a:solidFill>
                <a:latin typeface="ＭＳ Ｐ明朝" pitchFamily="18" charset="-128"/>
                <a:ea typeface="ＭＳ Ｐ明朝" pitchFamily="18" charset="-128"/>
              </a:rPr>
              <a:t>章　災害</a:t>
            </a:r>
            <a:r>
              <a:rPr lang="ja-JP" altLang="en-US" sz="900" dirty="0" smtClean="0">
                <a:solidFill>
                  <a:schemeClr val="tx1"/>
                </a:solidFill>
                <a:latin typeface="ＭＳ Ｐ明朝" pitchFamily="18" charset="-128"/>
                <a:ea typeface="ＭＳ Ｐ明朝" pitchFamily="18" charset="-128"/>
              </a:rPr>
              <a:t>補償）</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251520" y="404664"/>
          <a:ext cx="8640973" cy="2592704"/>
        </p:xfrm>
        <a:graphic>
          <a:graphicData uri="http://schemas.openxmlformats.org/drawingml/2006/table">
            <a:tbl>
              <a:tblPr firstRow="1" bandRow="1">
                <a:tableStyleId>{5C22544A-7EE6-4342-B048-85BDC9FD1C3A}</a:tableStyleId>
              </a:tblPr>
              <a:tblGrid>
                <a:gridCol w="785543"/>
                <a:gridCol w="785543"/>
                <a:gridCol w="785543"/>
                <a:gridCol w="785543"/>
                <a:gridCol w="785543"/>
                <a:gridCol w="785543"/>
                <a:gridCol w="785543"/>
                <a:gridCol w="785543"/>
                <a:gridCol w="785543"/>
                <a:gridCol w="785543"/>
                <a:gridCol w="785543"/>
              </a:tblGrid>
              <a:tr h="331182">
                <a:tc rowSpan="2">
                  <a:txBody>
                    <a:bodyPr/>
                    <a:lstStyle/>
                    <a:p>
                      <a:r>
                        <a:rPr kumimoji="1" lang="ja-JP" altLang="en-US" sz="1100" b="0" dirty="0" smtClean="0">
                          <a:solidFill>
                            <a:schemeClr val="tx1"/>
                          </a:solidFill>
                          <a:latin typeface="ＭＳ Ｐ明朝" pitchFamily="18" charset="-128"/>
                          <a:ea typeface="ＭＳ Ｐ明朝" pitchFamily="18" charset="-128"/>
                        </a:rPr>
                        <a:t>　　分析</a:t>
                      </a:r>
                      <a:endParaRPr kumimoji="1" lang="en-US" altLang="ja-JP" sz="1100" b="0" dirty="0" smtClean="0">
                        <a:solidFill>
                          <a:schemeClr val="tx1"/>
                        </a:solidFill>
                        <a:latin typeface="ＭＳ Ｐ明朝" pitchFamily="18" charset="-128"/>
                        <a:ea typeface="ＭＳ Ｐ明朝" pitchFamily="18" charset="-128"/>
                      </a:endParaRPr>
                    </a:p>
                    <a:p>
                      <a:endParaRPr kumimoji="1" lang="en-US" altLang="ja-JP" sz="1100" b="0" dirty="0" smtClean="0">
                        <a:solidFill>
                          <a:schemeClr val="tx1"/>
                        </a:solidFill>
                        <a:latin typeface="ＭＳ Ｐ明朝" pitchFamily="18" charset="-128"/>
                        <a:ea typeface="ＭＳ Ｐ明朝" pitchFamily="18" charset="-128"/>
                      </a:endParaRPr>
                    </a:p>
                    <a:p>
                      <a:endParaRPr kumimoji="1" lang="en-US" altLang="ja-JP" sz="1100" b="0" dirty="0" smtClean="0">
                        <a:solidFill>
                          <a:schemeClr val="tx1"/>
                        </a:solidFill>
                        <a:latin typeface="ＭＳ Ｐ明朝" pitchFamily="18" charset="-128"/>
                        <a:ea typeface="ＭＳ Ｐ明朝" pitchFamily="18" charset="-128"/>
                      </a:endParaRPr>
                    </a:p>
                    <a:p>
                      <a:endParaRPr kumimoji="1" lang="en-US" altLang="ja-JP" sz="1100" b="0" dirty="0" smtClean="0">
                        <a:solidFill>
                          <a:schemeClr val="tx1"/>
                        </a:solidFill>
                        <a:latin typeface="ＭＳ Ｐ明朝" pitchFamily="18" charset="-128"/>
                        <a:ea typeface="ＭＳ Ｐ明朝" pitchFamily="18" charset="-128"/>
                      </a:endParaRPr>
                    </a:p>
                    <a:p>
                      <a:r>
                        <a:rPr kumimoji="1" lang="ja-JP" altLang="en-US" sz="1100" b="0" dirty="0" smtClean="0">
                          <a:solidFill>
                            <a:schemeClr val="tx1"/>
                          </a:solidFill>
                          <a:latin typeface="ＭＳ Ｐ明朝" pitchFamily="18" charset="-128"/>
                          <a:ea typeface="ＭＳ Ｐ明朝" pitchFamily="18" charset="-128"/>
                        </a:rPr>
                        <a:t>分類</a:t>
                      </a:r>
                      <a:endParaRPr kumimoji="1" lang="ja-JP" altLang="en-US" sz="1100" b="0" dirty="0">
                        <a:solidFill>
                          <a:schemeClr val="tx1"/>
                        </a:solidFill>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6">
                  <a:txBody>
                    <a:bodyPr/>
                    <a:lstStyle/>
                    <a:p>
                      <a:pPr algn="ctr"/>
                      <a:r>
                        <a:rPr kumimoji="1" lang="ja-JP" altLang="en-US" sz="1100" b="0" dirty="0" smtClean="0">
                          <a:solidFill>
                            <a:schemeClr val="tx1"/>
                          </a:solidFill>
                          <a:latin typeface="ＭＳ Ｐ明朝" pitchFamily="18" charset="-128"/>
                          <a:ea typeface="ＭＳ Ｐ明朝" pitchFamily="18" charset="-128"/>
                        </a:rPr>
                        <a:t>療養開始後</a:t>
                      </a:r>
                      <a:r>
                        <a:rPr kumimoji="1" lang="en-US" altLang="ja-JP" sz="1100" b="0" dirty="0" smtClean="0">
                          <a:solidFill>
                            <a:schemeClr val="tx1"/>
                          </a:solidFill>
                          <a:latin typeface="ＭＳ Ｐ明朝" pitchFamily="18" charset="-128"/>
                          <a:ea typeface="ＭＳ Ｐ明朝" pitchFamily="18" charset="-128"/>
                        </a:rPr>
                        <a:t>1</a:t>
                      </a:r>
                      <a:r>
                        <a:rPr kumimoji="1" lang="ja-JP" altLang="en-US" sz="1100" b="0" dirty="0" smtClean="0">
                          <a:solidFill>
                            <a:schemeClr val="tx1"/>
                          </a:solidFill>
                          <a:latin typeface="ＭＳ Ｐ明朝" pitchFamily="18" charset="-128"/>
                          <a:ea typeface="ＭＳ Ｐ明朝" pitchFamily="18" charset="-128"/>
                        </a:rPr>
                        <a:t>年以上経過した者の推移</a:t>
                      </a:r>
                      <a:endParaRPr kumimoji="1" lang="ja-JP" altLang="en-US" sz="1100" b="0" dirty="0">
                        <a:solidFill>
                          <a:schemeClr val="tx1"/>
                        </a:solidFill>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gridSpan="4">
                  <a:txBody>
                    <a:bodyPr/>
                    <a:lstStyle/>
                    <a:p>
                      <a:pPr algn="ctr"/>
                      <a:r>
                        <a:rPr kumimoji="1" lang="ja-JP" altLang="en-US" sz="1100" b="0" dirty="0" smtClean="0">
                          <a:solidFill>
                            <a:schemeClr val="tx1"/>
                          </a:solidFill>
                          <a:latin typeface="ＭＳ Ｐ明朝" pitchFamily="18" charset="-128"/>
                          <a:ea typeface="ＭＳ Ｐ明朝" pitchFamily="18" charset="-128"/>
                        </a:rPr>
                        <a:t>本年度末療養中の内訳</a:t>
                      </a:r>
                      <a:endParaRPr kumimoji="1" lang="ja-JP" altLang="en-US" sz="1100" b="0" dirty="0">
                        <a:solidFill>
                          <a:schemeClr val="tx1"/>
                        </a:solidFill>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h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r>
              <a:tr h="596128">
                <a:tc vMerge="1">
                  <a:txBody>
                    <a:bodyPr/>
                    <a:lstStyle/>
                    <a:p>
                      <a:endParaRPr kumimoji="1" lang="ja-JP" altLang="en-US" sz="1050" b="0" dirty="0">
                        <a:latin typeface="ＭＳ Ｐ明朝" pitchFamily="18" charset="-128"/>
                        <a:ea typeface="ＭＳ Ｐ明朝" pitchFamily="18" charset="-128"/>
                      </a:endParaRPr>
                    </a:p>
                  </a:txBody>
                  <a:tcPr marL="121920" marR="121920" marT="34290" marB="34290"/>
                </a:tc>
                <a:tc>
                  <a:txBody>
                    <a:bodyPr/>
                    <a:lstStyle/>
                    <a:p>
                      <a:r>
                        <a:rPr kumimoji="1" lang="ja-JP" altLang="en-US" sz="1100" b="0" dirty="0" smtClean="0">
                          <a:latin typeface="ＭＳ Ｐ明朝" pitchFamily="18" charset="-128"/>
                          <a:ea typeface="ＭＳ Ｐ明朝" pitchFamily="18" charset="-128"/>
                        </a:rPr>
                        <a:t>前年度末療養中</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smtClean="0">
                          <a:latin typeface="ＭＳ Ｐ明朝" pitchFamily="18" charset="-128"/>
                          <a:ea typeface="ＭＳ Ｐ明朝" pitchFamily="18" charset="-128"/>
                        </a:rPr>
                        <a:t>新規該当者（再発含む</a:t>
                      </a:r>
                      <a:r>
                        <a:rPr kumimoji="1" lang="en-US" altLang="ja-JP" sz="1100" b="0" dirty="0" smtClean="0">
                          <a:latin typeface="ＭＳ Ｐ明朝" pitchFamily="18" charset="-128"/>
                          <a:ea typeface="ＭＳ Ｐ明朝" pitchFamily="18" charset="-128"/>
                        </a:rPr>
                        <a:t>)</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smtClean="0">
                          <a:latin typeface="ＭＳ Ｐ明朝" pitchFamily="18" charset="-128"/>
                          <a:ea typeface="ＭＳ Ｐ明朝" pitchFamily="18" charset="-128"/>
                        </a:rPr>
                        <a:t>治</a:t>
                      </a:r>
                      <a:r>
                        <a:rPr kumimoji="1" lang="ja-JP" altLang="en-US" sz="1100" b="0" dirty="0" err="1" smtClean="0">
                          <a:latin typeface="ＭＳ Ｐ明朝" pitchFamily="18" charset="-128"/>
                          <a:ea typeface="ＭＳ Ｐ明朝" pitchFamily="18" charset="-128"/>
                        </a:rPr>
                        <a:t>ゆ</a:t>
                      </a:r>
                      <a:endParaRPr kumimoji="1" lang="en-US" altLang="ja-JP" sz="1100" b="0" dirty="0" smtClean="0">
                        <a:latin typeface="ＭＳ Ｐ明朝" pitchFamily="18" charset="-128"/>
                        <a:ea typeface="ＭＳ Ｐ明朝" pitchFamily="18" charset="-128"/>
                      </a:endParaRPr>
                    </a:p>
                    <a:p>
                      <a:r>
                        <a:rPr kumimoji="1" lang="en-US" altLang="ja-JP" sz="1100" b="0" dirty="0" smtClean="0">
                          <a:latin typeface="ＭＳ Ｐ明朝" pitchFamily="18" charset="-128"/>
                          <a:ea typeface="ＭＳ Ｐ明朝" pitchFamily="18" charset="-128"/>
                        </a:rPr>
                        <a:t>(</a:t>
                      </a:r>
                      <a:r>
                        <a:rPr kumimoji="1" lang="ja-JP" altLang="en-US" sz="1100" b="0" dirty="0" smtClean="0">
                          <a:latin typeface="ＭＳ Ｐ明朝" pitchFamily="18" charset="-128"/>
                          <a:ea typeface="ＭＳ Ｐ明朝" pitchFamily="18" charset="-128"/>
                        </a:rPr>
                        <a:t>中断者</a:t>
                      </a:r>
                      <a:r>
                        <a:rPr kumimoji="1" lang="en-US" altLang="ja-JP" sz="1100" b="0" dirty="0" smtClean="0">
                          <a:latin typeface="ＭＳ Ｐ明朝" pitchFamily="18" charset="-128"/>
                          <a:ea typeface="ＭＳ Ｐ明朝" pitchFamily="18" charset="-128"/>
                        </a:rPr>
                        <a:t>)</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smtClean="0">
                          <a:latin typeface="ＭＳ Ｐ明朝" pitchFamily="18" charset="-128"/>
                          <a:ea typeface="ＭＳ Ｐ明朝" pitchFamily="18" charset="-128"/>
                        </a:rPr>
                        <a:t>死亡</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smtClean="0">
                          <a:latin typeface="ＭＳ Ｐ明朝" pitchFamily="18" charset="-128"/>
                          <a:ea typeface="ＭＳ Ｐ明朝" pitchFamily="18" charset="-128"/>
                        </a:rPr>
                        <a:t>年金</a:t>
                      </a:r>
                      <a:endParaRPr kumimoji="1" lang="en-US" altLang="ja-JP" sz="1100" b="0" dirty="0" smtClean="0">
                        <a:latin typeface="ＭＳ Ｐ明朝" pitchFamily="18" charset="-128"/>
                        <a:ea typeface="ＭＳ Ｐ明朝" pitchFamily="18" charset="-128"/>
                      </a:endParaRPr>
                    </a:p>
                    <a:p>
                      <a:r>
                        <a:rPr kumimoji="1" lang="ja-JP" altLang="en-US" sz="1100" b="0" dirty="0" smtClean="0">
                          <a:latin typeface="ＭＳ Ｐ明朝" pitchFamily="18" charset="-128"/>
                          <a:ea typeface="ＭＳ Ｐ明朝" pitchFamily="18" charset="-128"/>
                        </a:rPr>
                        <a:t>移行者</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smtClean="0">
                          <a:latin typeface="ＭＳ Ｐ明朝" pitchFamily="18" charset="-128"/>
                          <a:ea typeface="ＭＳ Ｐ明朝" pitchFamily="18" charset="-128"/>
                        </a:rPr>
                        <a:t>本年度末療養中</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smtClean="0">
                          <a:latin typeface="ＭＳ Ｐ明朝" pitchFamily="18" charset="-128"/>
                          <a:ea typeface="ＭＳ Ｐ明朝" pitchFamily="18" charset="-128"/>
                        </a:rPr>
                        <a:t>1</a:t>
                      </a:r>
                      <a:r>
                        <a:rPr kumimoji="1" lang="ja-JP" altLang="en-US" sz="1100" b="0" dirty="0" smtClean="0">
                          <a:latin typeface="ＭＳ Ｐ明朝" pitchFamily="18" charset="-128"/>
                          <a:ea typeface="ＭＳ Ｐ明朝" pitchFamily="18" charset="-128"/>
                        </a:rPr>
                        <a:t>年～</a:t>
                      </a:r>
                      <a:r>
                        <a:rPr kumimoji="1" lang="en-US" altLang="ja-JP" sz="1100" b="0" dirty="0" smtClean="0">
                          <a:latin typeface="ＭＳ Ｐ明朝" pitchFamily="18" charset="-128"/>
                          <a:ea typeface="ＭＳ Ｐ明朝" pitchFamily="18" charset="-128"/>
                        </a:rPr>
                        <a:t>1</a:t>
                      </a:r>
                      <a:r>
                        <a:rPr kumimoji="1" lang="ja-JP" altLang="en-US" sz="1100" b="0" dirty="0" smtClean="0">
                          <a:latin typeface="ＭＳ Ｐ明朝" pitchFamily="18" charset="-128"/>
                          <a:ea typeface="ＭＳ Ｐ明朝" pitchFamily="18" charset="-128"/>
                        </a:rPr>
                        <a:t>年</a:t>
                      </a:r>
                      <a:r>
                        <a:rPr kumimoji="1" lang="en-US" altLang="ja-JP" sz="1100" b="0" dirty="0" smtClean="0">
                          <a:latin typeface="ＭＳ Ｐ明朝" pitchFamily="18" charset="-128"/>
                          <a:ea typeface="ＭＳ Ｐ明朝" pitchFamily="18" charset="-128"/>
                        </a:rPr>
                        <a:t>6</a:t>
                      </a:r>
                      <a:r>
                        <a:rPr kumimoji="1" lang="ja-JP" altLang="en-US" sz="1100" b="0" dirty="0" smtClean="0">
                          <a:latin typeface="ＭＳ Ｐ明朝" pitchFamily="18" charset="-128"/>
                          <a:ea typeface="ＭＳ Ｐ明朝" pitchFamily="18" charset="-128"/>
                        </a:rPr>
                        <a:t>ヵ月未満</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smtClean="0">
                          <a:latin typeface="ＭＳ Ｐ明朝" pitchFamily="18" charset="-128"/>
                          <a:ea typeface="ＭＳ Ｐ明朝" pitchFamily="18" charset="-128"/>
                        </a:rPr>
                        <a:t>1</a:t>
                      </a:r>
                      <a:r>
                        <a:rPr kumimoji="1" lang="ja-JP" altLang="en-US" sz="1100" b="0" dirty="0" smtClean="0">
                          <a:latin typeface="ＭＳ Ｐ明朝" pitchFamily="18" charset="-128"/>
                          <a:ea typeface="ＭＳ Ｐ明朝" pitchFamily="18" charset="-128"/>
                        </a:rPr>
                        <a:t>年</a:t>
                      </a:r>
                      <a:r>
                        <a:rPr kumimoji="1" lang="en-US" altLang="ja-JP" sz="1100" b="0" dirty="0" smtClean="0">
                          <a:latin typeface="ＭＳ Ｐ明朝" pitchFamily="18" charset="-128"/>
                          <a:ea typeface="ＭＳ Ｐ明朝" pitchFamily="18" charset="-128"/>
                        </a:rPr>
                        <a:t>6</a:t>
                      </a:r>
                      <a:r>
                        <a:rPr kumimoji="1" lang="ja-JP" altLang="en-US" sz="1100" b="0" dirty="0" smtClean="0">
                          <a:latin typeface="ＭＳ Ｐ明朝" pitchFamily="18" charset="-128"/>
                          <a:ea typeface="ＭＳ Ｐ明朝" pitchFamily="18" charset="-128"/>
                        </a:rPr>
                        <a:t>ヵ月以上</a:t>
                      </a:r>
                      <a:r>
                        <a:rPr kumimoji="1" lang="en-US" altLang="ja-JP" sz="1100" b="0" dirty="0" smtClean="0">
                          <a:latin typeface="ＭＳ Ｐ明朝" pitchFamily="18" charset="-128"/>
                          <a:ea typeface="ＭＳ Ｐ明朝" pitchFamily="18" charset="-128"/>
                        </a:rPr>
                        <a:t>2</a:t>
                      </a:r>
                      <a:r>
                        <a:rPr kumimoji="1" lang="ja-JP" altLang="en-US" sz="1100" b="0" dirty="0" smtClean="0">
                          <a:latin typeface="ＭＳ Ｐ明朝" pitchFamily="18" charset="-128"/>
                          <a:ea typeface="ＭＳ Ｐ明朝" pitchFamily="18" charset="-128"/>
                        </a:rPr>
                        <a:t>年未満</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smtClean="0">
                          <a:latin typeface="ＭＳ Ｐ明朝" pitchFamily="18" charset="-128"/>
                          <a:ea typeface="ＭＳ Ｐ明朝" pitchFamily="18" charset="-128"/>
                        </a:rPr>
                        <a:t>2</a:t>
                      </a:r>
                      <a:r>
                        <a:rPr kumimoji="1" lang="ja-JP" altLang="en-US" sz="1100" b="0" dirty="0" smtClean="0">
                          <a:latin typeface="ＭＳ Ｐ明朝" pitchFamily="18" charset="-128"/>
                          <a:ea typeface="ＭＳ Ｐ明朝" pitchFamily="18" charset="-128"/>
                        </a:rPr>
                        <a:t>年以上</a:t>
                      </a:r>
                      <a:r>
                        <a:rPr kumimoji="1" lang="en-US" altLang="ja-JP" sz="1100" b="0" dirty="0" smtClean="0">
                          <a:latin typeface="ＭＳ Ｐ明朝" pitchFamily="18" charset="-128"/>
                          <a:ea typeface="ＭＳ Ｐ明朝" pitchFamily="18" charset="-128"/>
                        </a:rPr>
                        <a:t>3</a:t>
                      </a:r>
                      <a:r>
                        <a:rPr kumimoji="1" lang="ja-JP" altLang="en-US" sz="1100" b="0" dirty="0" smtClean="0">
                          <a:latin typeface="ＭＳ Ｐ明朝" pitchFamily="18" charset="-128"/>
                          <a:ea typeface="ＭＳ Ｐ明朝" pitchFamily="18" charset="-128"/>
                        </a:rPr>
                        <a:t>年未満</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b="0" dirty="0" smtClean="0">
                          <a:latin typeface="ＭＳ Ｐ明朝" pitchFamily="18" charset="-128"/>
                          <a:ea typeface="ＭＳ Ｐ明朝" pitchFamily="18" charset="-128"/>
                        </a:rPr>
                        <a:t>3</a:t>
                      </a:r>
                      <a:r>
                        <a:rPr kumimoji="1" lang="ja-JP" altLang="en-US" sz="1100" b="0" dirty="0" smtClean="0">
                          <a:latin typeface="ＭＳ Ｐ明朝" pitchFamily="18" charset="-128"/>
                          <a:ea typeface="ＭＳ Ｐ明朝" pitchFamily="18" charset="-128"/>
                        </a:rPr>
                        <a:t>年以上</a:t>
                      </a:r>
                      <a:endParaRPr kumimoji="1" lang="ja-JP" altLang="en-US" sz="1100" b="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3458">
                <a:tc>
                  <a:txBody>
                    <a:bodyPr/>
                    <a:lstStyle/>
                    <a:p>
                      <a:r>
                        <a:rPr kumimoji="1" lang="ja-JP" altLang="en-US" sz="1100" dirty="0" smtClean="0">
                          <a:latin typeface="ＭＳ Ｐ明朝" pitchFamily="18" charset="-128"/>
                          <a:ea typeface="ＭＳ Ｐ明朝" pitchFamily="18" charset="-128"/>
                        </a:rPr>
                        <a:t>じん肺</a:t>
                      </a:r>
                      <a:endParaRPr kumimoji="1" lang="en-US" altLang="ja-JP" sz="1100" dirty="0" smtClean="0">
                        <a:latin typeface="ＭＳ Ｐ明朝" pitchFamily="18" charset="-128"/>
                        <a:ea typeface="ＭＳ Ｐ明朝" pitchFamily="18" charset="-128"/>
                      </a:endParaRPr>
                    </a:p>
                    <a:p>
                      <a:r>
                        <a:rPr kumimoji="1" lang="ja-JP" altLang="en-US" sz="1100" dirty="0" smtClean="0">
                          <a:latin typeface="ＭＳ Ｐ明朝" pitchFamily="18" charset="-128"/>
                          <a:ea typeface="ＭＳ Ｐ明朝" pitchFamily="18" charset="-128"/>
                        </a:rPr>
                        <a:t>患者</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9,166</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1,194</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49</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522</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527</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9,262</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508</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442</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816</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7,496</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r>
                        <a:rPr kumimoji="1" lang="ja-JP" altLang="en-US" sz="1100" dirty="0" smtClean="0">
                          <a:latin typeface="ＭＳ Ｐ明朝" pitchFamily="18" charset="-128"/>
                          <a:ea typeface="ＭＳ Ｐ明朝" pitchFamily="18" charset="-128"/>
                        </a:rPr>
                        <a:t>振動障害患者</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8,624</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492</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556</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108</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ＭＳ Ｐ明朝" pitchFamily="18" charset="-128"/>
                          <a:ea typeface="ＭＳ Ｐ明朝" pitchFamily="18" charset="-128"/>
                        </a:rPr>
                        <a:t>8,452</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248</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205</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490</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7,509</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2240">
                <a:tc>
                  <a:txBody>
                    <a:bodyPr/>
                    <a:lstStyle/>
                    <a:p>
                      <a:r>
                        <a:rPr kumimoji="1" lang="ja-JP" altLang="en-US" sz="1100" dirty="0" smtClean="0">
                          <a:latin typeface="ＭＳ Ｐ明朝" pitchFamily="18" charset="-128"/>
                          <a:ea typeface="ＭＳ Ｐ明朝" pitchFamily="18" charset="-128"/>
                        </a:rPr>
                        <a:t>その他の患者</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16,315</a:t>
                      </a:r>
                    </a:p>
                    <a:p>
                      <a:pPr algn="ctr"/>
                      <a:r>
                        <a:rPr kumimoji="1" lang="en-US" altLang="ja-JP" sz="1100" dirty="0" smtClean="0">
                          <a:latin typeface="ＭＳ Ｐ明朝" pitchFamily="18" charset="-128"/>
                          <a:ea typeface="ＭＳ Ｐ明朝" pitchFamily="18" charset="-128"/>
                        </a:rPr>
                        <a:t>(2,652</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19,906</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3,164</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19,836</a:t>
                      </a:r>
                    </a:p>
                    <a:p>
                      <a:pPr algn="ctr"/>
                      <a:r>
                        <a:rPr kumimoji="1" lang="en-US" altLang="ja-JP" sz="1100" dirty="0" smtClean="0">
                          <a:latin typeface="ＭＳ Ｐ明朝" pitchFamily="18" charset="-128"/>
                          <a:ea typeface="ＭＳ Ｐ明朝" pitchFamily="18" charset="-128"/>
                        </a:rPr>
                        <a:t>(3,138</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68</a:t>
                      </a:r>
                    </a:p>
                    <a:p>
                      <a:pPr algn="ctr"/>
                      <a:r>
                        <a:rPr kumimoji="1" lang="en-US" altLang="ja-JP" sz="1100" dirty="0" smtClean="0">
                          <a:latin typeface="ＭＳ Ｐ明朝" pitchFamily="18" charset="-128"/>
                          <a:ea typeface="ＭＳ Ｐ明朝" pitchFamily="18" charset="-128"/>
                        </a:rPr>
                        <a:t>(4</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53</a:t>
                      </a:r>
                    </a:p>
                    <a:p>
                      <a:pPr algn="ctr"/>
                      <a:r>
                        <a:rPr kumimoji="1" lang="en-US" altLang="ja-JP" sz="1100" dirty="0" smtClean="0">
                          <a:latin typeface="ＭＳ Ｐ明朝" pitchFamily="18" charset="-128"/>
                          <a:ea typeface="ＭＳ Ｐ明朝" pitchFamily="18" charset="-128"/>
                        </a:rPr>
                        <a:t>(5</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16,264</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2,669)</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5,908</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1,039)</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3,737</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611</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3,384</a:t>
                      </a:r>
                    </a:p>
                    <a:p>
                      <a:pPr algn="ctr"/>
                      <a:r>
                        <a:rPr kumimoji="1" lang="en-US" altLang="ja-JP" sz="1100" dirty="0" smtClean="0">
                          <a:latin typeface="ＭＳ Ｐ明朝" pitchFamily="18" charset="-128"/>
                          <a:ea typeface="ＭＳ Ｐ明朝" pitchFamily="18" charset="-128"/>
                        </a:rPr>
                        <a:t>(590)</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ＭＳ Ｐ明朝" pitchFamily="18" charset="-128"/>
                          <a:ea typeface="ＭＳ Ｐ明朝" pitchFamily="18" charset="-128"/>
                        </a:rPr>
                        <a:t>3,235</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429)</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5836">
                <a:tc>
                  <a:txBody>
                    <a:bodyPr/>
                    <a:lstStyle/>
                    <a:p>
                      <a:r>
                        <a:rPr kumimoji="1" lang="ja-JP" altLang="en-US" sz="1100" dirty="0" smtClean="0">
                          <a:latin typeface="ＭＳ Ｐ明朝" pitchFamily="18" charset="-128"/>
                          <a:ea typeface="ＭＳ Ｐ明朝" pitchFamily="18" charset="-128"/>
                        </a:rPr>
                        <a:t>合計</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36,473</a:t>
                      </a:r>
                    </a:p>
                    <a:p>
                      <a:pPr algn="ctr"/>
                      <a:r>
                        <a:rPr kumimoji="1" lang="en-US" altLang="ja-JP" sz="1100" dirty="0" smtClean="0">
                          <a:latin typeface="ＭＳ Ｐ明朝" pitchFamily="18" charset="-128"/>
                          <a:ea typeface="ＭＳ Ｐ明朝" pitchFamily="18" charset="-128"/>
                        </a:rPr>
                        <a:t>(3,062</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23,796</a:t>
                      </a:r>
                    </a:p>
                    <a:p>
                      <a:pPr algn="ctr"/>
                      <a:r>
                        <a:rPr kumimoji="1" lang="en-US" altLang="ja-JP" sz="1100" dirty="0" smtClean="0">
                          <a:latin typeface="ＭＳ Ｐ明朝" pitchFamily="18" charset="-128"/>
                          <a:ea typeface="ＭＳ Ｐ明朝" pitchFamily="18" charset="-128"/>
                        </a:rPr>
                        <a:t>(3,618</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22,490</a:t>
                      </a:r>
                    </a:p>
                    <a:p>
                      <a:pPr algn="ctr"/>
                      <a:r>
                        <a:rPr kumimoji="1" lang="en-US" altLang="ja-JP" sz="1100" dirty="0" smtClean="0">
                          <a:latin typeface="ＭＳ Ｐ明朝" pitchFamily="18" charset="-128"/>
                          <a:ea typeface="ＭＳ Ｐ明朝" pitchFamily="18" charset="-128"/>
                        </a:rPr>
                        <a:t>(3,540</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716</a:t>
                      </a:r>
                    </a:p>
                    <a:p>
                      <a:pPr algn="ctr"/>
                      <a:r>
                        <a:rPr kumimoji="1" lang="en-US" altLang="ja-JP" sz="1100" dirty="0" smtClean="0">
                          <a:latin typeface="ＭＳ Ｐ明朝" pitchFamily="18" charset="-128"/>
                          <a:ea typeface="ＭＳ Ｐ明朝" pitchFamily="18" charset="-128"/>
                        </a:rPr>
                        <a:t>(7)</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691</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30</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36,372</a:t>
                      </a:r>
                    </a:p>
                    <a:p>
                      <a:pPr algn="ctr"/>
                      <a:r>
                        <a:rPr kumimoji="1" lang="en-US" altLang="ja-JP" sz="1100" dirty="0" smtClean="0">
                          <a:latin typeface="ＭＳ Ｐ明朝" pitchFamily="18" charset="-128"/>
                          <a:ea typeface="ＭＳ Ｐ明朝" pitchFamily="18" charset="-128"/>
                        </a:rPr>
                        <a:t>(3,103</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7,293</a:t>
                      </a:r>
                    </a:p>
                    <a:p>
                      <a:pPr algn="ctr"/>
                      <a:r>
                        <a:rPr kumimoji="1" lang="en-US" altLang="ja-JP" sz="1100" dirty="0" smtClean="0">
                          <a:latin typeface="ＭＳ Ｐ明朝" pitchFamily="18" charset="-128"/>
                          <a:ea typeface="ＭＳ Ｐ明朝" pitchFamily="18" charset="-128"/>
                        </a:rPr>
                        <a:t>(1,187)</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4,883</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709)</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5,237</a:t>
                      </a:r>
                    </a:p>
                    <a:p>
                      <a:pPr algn="ctr"/>
                      <a:r>
                        <a:rPr kumimoji="1" lang="ja-JP" altLang="en-US" sz="1100" dirty="0" smtClean="0">
                          <a:latin typeface="ＭＳ Ｐ明朝" pitchFamily="18" charset="-128"/>
                          <a:ea typeface="ＭＳ Ｐ明朝" pitchFamily="18" charset="-128"/>
                        </a:rPr>
                        <a:t>（</a:t>
                      </a:r>
                      <a:r>
                        <a:rPr kumimoji="1" lang="en-US" altLang="ja-JP" sz="1100" dirty="0" smtClean="0">
                          <a:latin typeface="ＭＳ Ｐ明朝" pitchFamily="18" charset="-128"/>
                          <a:ea typeface="ＭＳ Ｐ明朝" pitchFamily="18" charset="-128"/>
                        </a:rPr>
                        <a:t>690</a:t>
                      </a: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sz="1100" dirty="0" smtClean="0">
                          <a:latin typeface="ＭＳ Ｐ明朝" pitchFamily="18" charset="-128"/>
                          <a:ea typeface="ＭＳ Ｐ明朝" pitchFamily="18" charset="-128"/>
                        </a:rPr>
                        <a:t>18,959</a:t>
                      </a:r>
                    </a:p>
                    <a:p>
                      <a:pPr algn="ctr"/>
                      <a:r>
                        <a:rPr kumimoji="1" lang="en-US" altLang="ja-JP" sz="1100" dirty="0" smtClean="0">
                          <a:latin typeface="ＭＳ Ｐ明朝" pitchFamily="18" charset="-128"/>
                          <a:ea typeface="ＭＳ Ｐ明朝" pitchFamily="18" charset="-128"/>
                        </a:rPr>
                        <a:t>(517)</a:t>
                      </a:r>
                      <a:endParaRPr kumimoji="1" lang="ja-JP" altLang="en-US" sz="1100" dirty="0">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6" name="正方形/長方形 5"/>
          <p:cNvSpPr/>
          <p:nvPr/>
        </p:nvSpPr>
        <p:spPr>
          <a:xfrm>
            <a:off x="6660232" y="188640"/>
            <a:ext cx="21602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平成</a:t>
            </a:r>
            <a:r>
              <a:rPr kumimoji="1" lang="en-US" altLang="ja-JP" sz="900" dirty="0" smtClean="0">
                <a:solidFill>
                  <a:schemeClr val="tx1"/>
                </a:solidFill>
                <a:latin typeface="ＭＳ Ｐ明朝" pitchFamily="18" charset="-128"/>
                <a:ea typeface="ＭＳ Ｐ明朝" pitchFamily="18" charset="-128"/>
              </a:rPr>
              <a:t>16</a:t>
            </a:r>
            <a:r>
              <a:rPr kumimoji="1" lang="ja-JP" altLang="en-US" sz="900" dirty="0" smtClean="0">
                <a:solidFill>
                  <a:schemeClr val="tx1"/>
                </a:solidFill>
                <a:latin typeface="ＭＳ Ｐ明朝" pitchFamily="18" charset="-128"/>
                <a:ea typeface="ＭＳ Ｐ明朝" pitchFamily="18" charset="-128"/>
              </a:rPr>
              <a:t>年度</a:t>
            </a:r>
            <a:r>
              <a:rPr lang="ja-JP" altLang="en-US" sz="900" dirty="0" smtClean="0">
                <a:solidFill>
                  <a:schemeClr val="tx1"/>
                </a:solidFill>
                <a:latin typeface="ＭＳ Ｐ明朝" pitchFamily="18" charset="-128"/>
                <a:ea typeface="ＭＳ Ｐ明朝" pitchFamily="18" charset="-128"/>
              </a:rPr>
              <a:t>、全国、（　　）は通勤災害</a:t>
            </a:r>
            <a:r>
              <a:rPr lang="en-US" altLang="ja-JP" sz="900" dirty="0" smtClean="0">
                <a:solidFill>
                  <a:schemeClr val="tx1"/>
                </a:solidFill>
                <a:latin typeface="ＭＳ Ｐ明朝" pitchFamily="18" charset="-128"/>
                <a:ea typeface="ＭＳ Ｐ明朝" pitchFamily="18" charset="-128"/>
              </a:rPr>
              <a:t>〕</a:t>
            </a:r>
            <a:endParaRPr lang="ja-JP" altLang="en-US" sz="900" dirty="0" smtClean="0">
              <a:solidFill>
                <a:schemeClr val="tx1"/>
              </a:solidFill>
              <a:latin typeface="ＭＳ Ｐ明朝" pitchFamily="18" charset="-128"/>
              <a:ea typeface="ＭＳ Ｐ明朝" pitchFamily="18" charset="-128"/>
            </a:endParaRPr>
          </a:p>
        </p:txBody>
      </p:sp>
      <p:sp>
        <p:nvSpPr>
          <p:cNvPr id="7" name="正方形/長方形 6"/>
          <p:cNvSpPr/>
          <p:nvPr/>
        </p:nvSpPr>
        <p:spPr>
          <a:xfrm>
            <a:off x="179512" y="3068961"/>
            <a:ext cx="8712968" cy="352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rgbClr val="FF0000"/>
                </a:solidFill>
                <a:latin typeface="ＭＳ Ｐ明朝" pitchFamily="18" charset="-128"/>
                <a:ea typeface="ＭＳ Ｐ明朝" pitchFamily="18" charset="-128"/>
                <a:sym typeface="Wingdings"/>
              </a:rPr>
              <a:t></a:t>
            </a:r>
            <a:r>
              <a:rPr kumimoji="1" lang="ja-JP" altLang="en-US" sz="1050" dirty="0" smtClean="0">
                <a:solidFill>
                  <a:schemeClr val="tx1"/>
                </a:solidFill>
                <a:latin typeface="ＭＳ Ｐ明朝" pitchFamily="18" charset="-128"/>
                <a:ea typeface="ＭＳ Ｐ明朝" pitchFamily="18" charset="-128"/>
              </a:rPr>
              <a:t>じん肺・振動病患者が療養者（</a:t>
            </a:r>
            <a:r>
              <a:rPr kumimoji="1" lang="en-US" altLang="ja-JP" sz="1050" dirty="0" smtClean="0">
                <a:solidFill>
                  <a:schemeClr val="tx1"/>
                </a:solidFill>
                <a:latin typeface="ＭＳ Ｐ明朝" pitchFamily="18" charset="-128"/>
                <a:ea typeface="ＭＳ Ｐ明朝" pitchFamily="18" charset="-128"/>
              </a:rPr>
              <a:t>36,473</a:t>
            </a:r>
            <a:r>
              <a:rPr kumimoji="1" lang="ja-JP" altLang="en-US" sz="1050" dirty="0" smtClean="0">
                <a:solidFill>
                  <a:schemeClr val="tx1"/>
                </a:solidFill>
                <a:latin typeface="ＭＳ Ｐ明朝" pitchFamily="18" charset="-128"/>
                <a:ea typeface="ＭＳ Ｐ明朝" pitchFamily="18" charset="-128"/>
              </a:rPr>
              <a:t>人</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の</a:t>
            </a:r>
            <a:r>
              <a:rPr kumimoji="1" lang="en-US" altLang="ja-JP" sz="1050" dirty="0" smtClean="0">
                <a:solidFill>
                  <a:schemeClr val="tx1"/>
                </a:solidFill>
                <a:latin typeface="ＭＳ Ｐ明朝" pitchFamily="18" charset="-128"/>
                <a:ea typeface="ＭＳ Ｐ明朝" pitchFamily="18" charset="-128"/>
              </a:rPr>
              <a:t>48</a:t>
            </a:r>
            <a:r>
              <a:rPr kumimoji="1" lang="ja-JP" altLang="en-US" sz="1050" dirty="0" smtClean="0">
                <a:solidFill>
                  <a:schemeClr val="tx1"/>
                </a:solidFill>
                <a:latin typeface="ＭＳ Ｐ明朝" pitchFamily="18" charset="-128"/>
                <a:ea typeface="ＭＳ Ｐ明朝" pitchFamily="18" charset="-128"/>
              </a:rPr>
              <a:t>％を占めている。</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→患者の多くを労働組合に組織し、じん肺裁判</a:t>
            </a:r>
            <a:r>
              <a:rPr lang="ja-JP" altLang="en-US" sz="1050" dirty="0" smtClean="0">
                <a:solidFill>
                  <a:schemeClr val="tx1"/>
                </a:solidFill>
                <a:latin typeface="ＭＳ Ｐ明朝" pitchFamily="18" charset="-128"/>
                <a:ea typeface="ＭＳ Ｐ明朝" pitchFamily="18" charset="-128"/>
              </a:rPr>
              <a:t>や全国キャラバン行動の中心となっている建交労が果たす役割が決定的に重要である。このことを厚労省、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基準監督署はよく知っている。担当者が中央本部に懸案協議に訪ねてくる。じん肺では安倍首相と会見し、「根絶協定」を大臣と結ぶ力を持っている。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rgbClr val="FF0000"/>
              </a:solidFill>
              <a:latin typeface="ＭＳ Ｐ明朝" pitchFamily="18" charset="-128"/>
              <a:ea typeface="ＭＳ Ｐ明朝" pitchFamily="18" charset="-128"/>
              <a:sym typeface="Wingdings"/>
            </a:endParaRPr>
          </a:p>
          <a:p>
            <a:r>
              <a:rPr lang="ja-JP" altLang="en-US" sz="1050" dirty="0" smtClean="0">
                <a:solidFill>
                  <a:srgbClr val="FF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新規認定はじん肺</a:t>
            </a:r>
            <a:r>
              <a:rPr lang="en-US" altLang="ja-JP" sz="1050" dirty="0" smtClean="0">
                <a:solidFill>
                  <a:schemeClr val="tx1"/>
                </a:solidFill>
                <a:latin typeface="ＭＳ Ｐ明朝" pitchFamily="18" charset="-128"/>
                <a:ea typeface="ＭＳ Ｐ明朝" pitchFamily="18" charset="-128"/>
                <a:sym typeface="Wingdings"/>
              </a:rPr>
              <a:t>―1,194</a:t>
            </a:r>
            <a:r>
              <a:rPr lang="ja-JP" altLang="en-US" sz="1050" dirty="0" smtClean="0">
                <a:solidFill>
                  <a:schemeClr val="tx1"/>
                </a:solidFill>
                <a:latin typeface="ＭＳ Ｐ明朝" pitchFamily="18" charset="-128"/>
                <a:ea typeface="ＭＳ Ｐ明朝" pitchFamily="18" charset="-128"/>
                <a:sym typeface="Wingdings"/>
              </a:rPr>
              <a:t>人、振動病－</a:t>
            </a:r>
            <a:r>
              <a:rPr lang="en-US" altLang="ja-JP" sz="1050" dirty="0" smtClean="0">
                <a:solidFill>
                  <a:schemeClr val="tx1"/>
                </a:solidFill>
                <a:latin typeface="ＭＳ Ｐ明朝" pitchFamily="18" charset="-128"/>
                <a:ea typeface="ＭＳ Ｐ明朝" pitchFamily="18" charset="-128"/>
                <a:sym typeface="Wingdings"/>
              </a:rPr>
              <a:t>492</a:t>
            </a:r>
            <a:r>
              <a:rPr lang="ja-JP" altLang="en-US" sz="1050" dirty="0" smtClean="0">
                <a:solidFill>
                  <a:schemeClr val="tx1"/>
                </a:solidFill>
                <a:latin typeface="ＭＳ Ｐ明朝" pitchFamily="18" charset="-128"/>
                <a:ea typeface="ＭＳ Ｐ明朝" pitchFamily="18" charset="-128"/>
                <a:sym typeface="Wingdings"/>
              </a:rPr>
              <a:t>人である。建交労の認定闘争の成果が現れている。</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→札幌労災支部はじん肺－○○人、振動病○○人、難聴○○人、その他○○人である。全国の中でも奮闘している。</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→その他の患者は約</a:t>
            </a:r>
            <a:r>
              <a:rPr lang="en-US" altLang="ja-JP" sz="1050" dirty="0" smtClean="0">
                <a:solidFill>
                  <a:schemeClr val="tx1"/>
                </a:solidFill>
                <a:latin typeface="ＭＳ Ｐ明朝" pitchFamily="18" charset="-128"/>
                <a:ea typeface="ＭＳ Ｐ明朝" pitchFamily="18" charset="-128"/>
                <a:sym typeface="Wingdings"/>
              </a:rPr>
              <a:t>2</a:t>
            </a:r>
            <a:r>
              <a:rPr lang="ja-JP" altLang="en-US" sz="1050" dirty="0" smtClean="0">
                <a:solidFill>
                  <a:schemeClr val="tx1"/>
                </a:solidFill>
                <a:latin typeface="ＭＳ Ｐ明朝" pitchFamily="18" charset="-128"/>
                <a:ea typeface="ＭＳ Ｐ明朝" pitchFamily="18" charset="-128"/>
                <a:sym typeface="Wingdings"/>
              </a:rPr>
              <a:t>万人。その他とは骨折</a:t>
            </a:r>
            <a:r>
              <a:rPr lang="en-US" altLang="ja-JP" sz="1050" dirty="0" smtClean="0">
                <a:solidFill>
                  <a:schemeClr val="tx1"/>
                </a:solidFill>
                <a:latin typeface="ＭＳ Ｐ明朝" pitchFamily="18" charset="-128"/>
                <a:ea typeface="ＭＳ Ｐ明朝" pitchFamily="18" charset="-128"/>
                <a:sym typeface="Wingdings"/>
              </a:rPr>
              <a:t>(9,303</a:t>
            </a:r>
            <a:r>
              <a:rPr lang="ja-JP" altLang="en-US" sz="1050" dirty="0" smtClean="0">
                <a:solidFill>
                  <a:schemeClr val="tx1"/>
                </a:solidFill>
                <a:latin typeface="ＭＳ Ｐ明朝" pitchFamily="18" charset="-128"/>
                <a:ea typeface="ＭＳ Ｐ明朝" pitchFamily="18" charset="-128"/>
                <a:sym typeface="Wingdings"/>
              </a:rPr>
              <a:t>人</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err="1"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切断</a:t>
            </a:r>
            <a:r>
              <a:rPr lang="en-US" altLang="ja-JP" sz="1050" dirty="0" smtClean="0">
                <a:solidFill>
                  <a:schemeClr val="tx1"/>
                </a:solidFill>
                <a:latin typeface="ＭＳ Ｐ明朝" pitchFamily="18" charset="-128"/>
                <a:ea typeface="ＭＳ Ｐ明朝" pitchFamily="18" charset="-128"/>
                <a:sym typeface="Wingdings"/>
              </a:rPr>
              <a:t>(536</a:t>
            </a:r>
            <a:r>
              <a:rPr lang="ja-JP" altLang="en-US" sz="1050" dirty="0" smtClean="0">
                <a:solidFill>
                  <a:schemeClr val="tx1"/>
                </a:solidFill>
                <a:latin typeface="ＭＳ Ｐ明朝" pitchFamily="18" charset="-128"/>
                <a:ea typeface="ＭＳ Ｐ明朝" pitchFamily="18" charset="-128"/>
                <a:sym typeface="Wingdings"/>
              </a:rPr>
              <a:t>人</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err="1"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関節障害</a:t>
            </a:r>
            <a:r>
              <a:rPr lang="en-US" altLang="ja-JP" sz="1050" dirty="0" smtClean="0">
                <a:solidFill>
                  <a:schemeClr val="tx1"/>
                </a:solidFill>
                <a:latin typeface="ＭＳ Ｐ明朝" pitchFamily="18" charset="-128"/>
                <a:ea typeface="ＭＳ Ｐ明朝" pitchFamily="18" charset="-128"/>
                <a:sym typeface="Wingdings"/>
              </a:rPr>
              <a:t>(1,528</a:t>
            </a:r>
            <a:r>
              <a:rPr lang="ja-JP" altLang="en-US" sz="1050" dirty="0" smtClean="0">
                <a:solidFill>
                  <a:schemeClr val="tx1"/>
                </a:solidFill>
                <a:latin typeface="ＭＳ Ｐ明朝" pitchFamily="18" charset="-128"/>
                <a:ea typeface="ＭＳ Ｐ明朝" pitchFamily="18" charset="-128"/>
                <a:sym typeface="Wingdings"/>
              </a:rPr>
              <a:t>人</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err="1"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打撲傷（</a:t>
            </a:r>
            <a:r>
              <a:rPr lang="en-US" altLang="ja-JP" sz="1050" dirty="0" smtClean="0">
                <a:solidFill>
                  <a:schemeClr val="tx1"/>
                </a:solidFill>
                <a:latin typeface="ＭＳ Ｐ明朝" pitchFamily="18" charset="-128"/>
                <a:ea typeface="ＭＳ Ｐ明朝" pitchFamily="18" charset="-128"/>
                <a:sym typeface="Wingdings"/>
              </a:rPr>
              <a:t>1,050</a:t>
            </a:r>
            <a:r>
              <a:rPr lang="ja-JP" altLang="en-US" sz="1050" dirty="0" smtClean="0">
                <a:solidFill>
                  <a:schemeClr val="tx1"/>
                </a:solidFill>
                <a:latin typeface="ＭＳ Ｐ明朝" pitchFamily="18" charset="-128"/>
                <a:ea typeface="ＭＳ Ｐ明朝" pitchFamily="18" charset="-128"/>
                <a:sym typeface="Wingdings"/>
              </a:rPr>
              <a:t>人</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err="1"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創傷</a:t>
            </a:r>
            <a:r>
              <a:rPr lang="en-US" altLang="ja-JP" sz="1050" dirty="0" smtClean="0">
                <a:solidFill>
                  <a:schemeClr val="tx1"/>
                </a:solidFill>
                <a:latin typeface="ＭＳ Ｐ明朝" pitchFamily="18" charset="-128"/>
                <a:ea typeface="ＭＳ Ｐ明朝" pitchFamily="18" charset="-128"/>
                <a:sym typeface="Wingdings"/>
              </a:rPr>
              <a:t>(766</a:t>
            </a:r>
            <a:r>
              <a:rPr lang="ja-JP" altLang="en-US" sz="1050" dirty="0" smtClean="0">
                <a:solidFill>
                  <a:schemeClr val="tx1"/>
                </a:solidFill>
                <a:latin typeface="ＭＳ Ｐ明朝" pitchFamily="18" charset="-128"/>
                <a:ea typeface="ＭＳ Ｐ明朝" pitchFamily="18" charset="-128"/>
                <a:sym typeface="Wingdings"/>
              </a:rPr>
              <a:t>人</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err="1"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その他</a:t>
            </a:r>
            <a:r>
              <a:rPr lang="en-US" altLang="ja-JP" sz="1050" dirty="0" smtClean="0">
                <a:solidFill>
                  <a:schemeClr val="tx1"/>
                </a:solidFill>
                <a:latin typeface="ＭＳ Ｐ明朝" pitchFamily="18" charset="-128"/>
                <a:ea typeface="ＭＳ Ｐ明朝" pitchFamily="18" charset="-128"/>
                <a:sym typeface="Wingdings"/>
              </a:rPr>
              <a:t>(3,132</a:t>
            </a:r>
            <a:r>
              <a:rPr lang="ja-JP" altLang="en-US" sz="1050" dirty="0" smtClean="0">
                <a:solidFill>
                  <a:schemeClr val="tx1"/>
                </a:solidFill>
                <a:latin typeface="ＭＳ Ｐ明朝" pitchFamily="18" charset="-128"/>
                <a:ea typeface="ＭＳ Ｐ明朝" pitchFamily="18" charset="-128"/>
                <a:sym typeface="Wingdings"/>
              </a:rPr>
              <a:t>人</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であるが、や</a:t>
            </a:r>
            <a:endParaRPr lang="en-US" altLang="ja-JP" sz="1050" dirty="0" smtClean="0">
              <a:solidFill>
                <a:schemeClr val="tx1"/>
              </a:solidFill>
              <a:latin typeface="ＭＳ Ｐ明朝" pitchFamily="18" charset="-128"/>
              <a:ea typeface="ＭＳ Ｐ明朝" pitchFamily="18" charset="-128"/>
              <a:sym typeface="Wingdings"/>
            </a:endParaRPr>
          </a:p>
          <a:p>
            <a:r>
              <a:rPr lang="en-US" altLang="ja-JP"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sym typeface="Wingdings"/>
              </a:rPr>
              <a:t>はり職場の安全・衛生をとりくむ建交労の組織の拡大が期待されている。</a:t>
            </a:r>
            <a:endParaRPr lang="en-US" altLang="ja-JP" sz="1050" dirty="0" smtClean="0">
              <a:solidFill>
                <a:schemeClr val="tx1"/>
              </a:solidFill>
              <a:latin typeface="ＭＳ Ｐ明朝" pitchFamily="18" charset="-128"/>
              <a:ea typeface="ＭＳ Ｐ明朝" pitchFamily="18" charset="-128"/>
              <a:sym typeface="Wingdings"/>
            </a:endParaRPr>
          </a:p>
          <a:p>
            <a:endParaRPr lang="en-US" altLang="ja-JP" sz="1050" dirty="0" smtClean="0">
              <a:solidFill>
                <a:srgbClr val="FF0000"/>
              </a:solidFill>
              <a:latin typeface="ＭＳ Ｐ明朝" pitchFamily="18" charset="-128"/>
              <a:ea typeface="ＭＳ Ｐ明朝" pitchFamily="18" charset="-128"/>
              <a:sym typeface="Wingdings"/>
            </a:endParaRPr>
          </a:p>
          <a:p>
            <a:r>
              <a:rPr lang="ja-JP" altLang="en-US" sz="1050" dirty="0" smtClean="0">
                <a:solidFill>
                  <a:srgbClr val="FF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厚労省の言う「治</a:t>
            </a:r>
            <a:r>
              <a:rPr lang="ja-JP" altLang="en-US" sz="1050" dirty="0" err="1" smtClean="0">
                <a:solidFill>
                  <a:schemeClr val="tx1"/>
                </a:solidFill>
                <a:latin typeface="ＭＳ Ｐ明朝" pitchFamily="18" charset="-128"/>
                <a:ea typeface="ＭＳ Ｐ明朝" pitchFamily="18" charset="-128"/>
                <a:sym typeface="Wingdings"/>
              </a:rPr>
              <a:t>ゆ</a:t>
            </a:r>
            <a:r>
              <a:rPr lang="ja-JP" altLang="en-US" sz="1050" dirty="0" smtClean="0">
                <a:solidFill>
                  <a:schemeClr val="tx1"/>
                </a:solidFill>
                <a:latin typeface="ＭＳ Ｐ明朝" pitchFamily="18" charset="-128"/>
                <a:ea typeface="ＭＳ Ｐ明朝" pitchFamily="18" charset="-128"/>
                <a:sym typeface="Wingdings"/>
              </a:rPr>
              <a:t>」とは、「療養効果を期待し得ない状態となり、症状が固定した状態」である。平たく言えば、「良くもならない、悪くもならない」ということ</a:t>
            </a:r>
            <a:endParaRPr lang="en-US" altLang="ja-JP" sz="1050" dirty="0" smtClean="0">
              <a:solidFill>
                <a:schemeClr val="tx1"/>
              </a:solidFill>
              <a:latin typeface="ＭＳ Ｐ明朝" pitchFamily="18" charset="-128"/>
              <a:ea typeface="ＭＳ Ｐ明朝" pitchFamily="18" charset="-128"/>
              <a:sym typeface="Wingdings"/>
            </a:endParaRPr>
          </a:p>
          <a:p>
            <a:r>
              <a:rPr lang="en-US" altLang="ja-JP"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sym typeface="Wingdings"/>
              </a:rPr>
              <a:t>であるが、これは患者本人と医師の問題であるが、最終的には行政が判断している。</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→じん肺の</a:t>
            </a:r>
            <a:r>
              <a:rPr lang="en-US" altLang="ja-JP" sz="1050" dirty="0" smtClean="0">
                <a:solidFill>
                  <a:schemeClr val="tx1"/>
                </a:solidFill>
                <a:latin typeface="ＭＳ Ｐ明朝" pitchFamily="18" charset="-128"/>
                <a:ea typeface="ＭＳ Ｐ明朝" pitchFamily="18" charset="-128"/>
                <a:sym typeface="Wingdings"/>
              </a:rPr>
              <a:t>49</a:t>
            </a:r>
            <a:r>
              <a:rPr lang="ja-JP" altLang="en-US" sz="1050" dirty="0" smtClean="0">
                <a:solidFill>
                  <a:schemeClr val="tx1"/>
                </a:solidFill>
                <a:latin typeface="ＭＳ Ｐ明朝" pitchFamily="18" charset="-128"/>
                <a:ea typeface="ＭＳ Ｐ明朝" pitchFamily="18" charset="-128"/>
                <a:sym typeface="Wingdings"/>
              </a:rPr>
              <a:t>人の数字はじん肺には「治</a:t>
            </a:r>
            <a:r>
              <a:rPr lang="ja-JP" altLang="en-US" sz="1050" dirty="0" err="1" smtClean="0">
                <a:solidFill>
                  <a:schemeClr val="tx1"/>
                </a:solidFill>
                <a:latin typeface="ＭＳ Ｐ明朝" pitchFamily="18" charset="-128"/>
                <a:ea typeface="ＭＳ Ｐ明朝" pitchFamily="18" charset="-128"/>
                <a:sym typeface="Wingdings"/>
              </a:rPr>
              <a:t>ゆ</a:t>
            </a:r>
            <a:r>
              <a:rPr lang="ja-JP" altLang="en-US" sz="1050" dirty="0" smtClean="0">
                <a:solidFill>
                  <a:schemeClr val="tx1"/>
                </a:solidFill>
                <a:latin typeface="ＭＳ Ｐ明朝" pitchFamily="18" charset="-128"/>
                <a:ea typeface="ＭＳ Ｐ明朝" pitchFamily="18" charset="-128"/>
                <a:sym typeface="Wingdings"/>
              </a:rPr>
              <a:t>」はなく、不可逆性であることを示している。逆に「死亡」数の多いことに胸が痛む。</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→振動病の</a:t>
            </a:r>
            <a:r>
              <a:rPr lang="en-US" altLang="ja-JP" sz="1050" dirty="0" smtClean="0">
                <a:solidFill>
                  <a:schemeClr val="tx1"/>
                </a:solidFill>
                <a:latin typeface="ＭＳ Ｐ明朝" pitchFamily="18" charset="-128"/>
                <a:ea typeface="ＭＳ Ｐ明朝" pitchFamily="18" charset="-128"/>
                <a:sym typeface="Wingdings"/>
              </a:rPr>
              <a:t>556</a:t>
            </a:r>
            <a:r>
              <a:rPr lang="ja-JP" altLang="en-US" sz="1050" dirty="0" smtClean="0">
                <a:solidFill>
                  <a:schemeClr val="tx1"/>
                </a:solidFill>
                <a:latin typeface="ＭＳ Ｐ明朝" pitchFamily="18" charset="-128"/>
                <a:ea typeface="ＭＳ Ｐ明朝" pitchFamily="18" charset="-128"/>
                <a:sym typeface="Wingdings"/>
              </a:rPr>
              <a:t>人は、「症状固定」の名で打ち切られた数である。北海道の「症状固定」は○○○人</a:t>
            </a:r>
            <a:r>
              <a:rPr lang="en-US" altLang="ja-JP"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sym typeface="Wingdings"/>
              </a:rPr>
              <a:t>年</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である。打ち切りとのたたかいは後述する。</a:t>
            </a:r>
            <a:endParaRPr lang="en-US" altLang="ja-JP" sz="1050" dirty="0" smtClean="0">
              <a:solidFill>
                <a:schemeClr val="tx1"/>
              </a:solidFill>
              <a:latin typeface="ＭＳ Ｐ明朝" pitchFamily="18" charset="-128"/>
              <a:ea typeface="ＭＳ Ｐ明朝" pitchFamily="18" charset="-128"/>
              <a:sym typeface="Wingdings"/>
            </a:endParaRPr>
          </a:p>
          <a:p>
            <a:endParaRPr lang="en-US" altLang="ja-JP" sz="1050" dirty="0" smtClean="0">
              <a:solidFill>
                <a:srgbClr val="FF0000"/>
              </a:solidFill>
              <a:latin typeface="ＭＳ Ｐ明朝" pitchFamily="18" charset="-128"/>
              <a:ea typeface="ＭＳ Ｐ明朝" pitchFamily="18" charset="-128"/>
              <a:sym typeface="Wingdings"/>
            </a:endParaRPr>
          </a:p>
          <a:p>
            <a:r>
              <a:rPr lang="ja-JP" altLang="en-US" sz="1050" dirty="0" smtClean="0">
                <a:solidFill>
                  <a:srgbClr val="FF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振動病に年金移行はない。→これは、「死ぬまで補償してもらいたい」という要求と関係する。</a:t>
            </a:r>
            <a:endParaRPr lang="en-US" altLang="ja-JP" sz="1050" dirty="0" smtClean="0">
              <a:solidFill>
                <a:schemeClr val="tx1"/>
              </a:solidFill>
              <a:latin typeface="ＭＳ Ｐ明朝" pitchFamily="18" charset="-128"/>
              <a:ea typeface="ＭＳ Ｐ明朝" pitchFamily="18" charset="-128"/>
              <a:sym typeface="Wingdings"/>
            </a:endParaRPr>
          </a:p>
          <a:p>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rgbClr val="FF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じん肺の本年度末療養者数は前年度末療養者数より、わずかだが上回っている。認定闘争に成果である。</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→振動病患者が腹に据えなければならないのは、その他の患者は療養（治療・休業補償</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が</a:t>
            </a:r>
            <a:r>
              <a:rPr lang="en-US" altLang="ja-JP" sz="1050" dirty="0" smtClean="0">
                <a:solidFill>
                  <a:schemeClr val="tx1"/>
                </a:solidFill>
                <a:latin typeface="ＭＳ Ｐ明朝" pitchFamily="18" charset="-128"/>
                <a:ea typeface="ＭＳ Ｐ明朝" pitchFamily="18" charset="-128"/>
                <a:sym typeface="Wingdings"/>
              </a:rPr>
              <a:t>1</a:t>
            </a:r>
            <a:r>
              <a:rPr lang="ja-JP" altLang="en-US" sz="1050" dirty="0" smtClean="0">
                <a:solidFill>
                  <a:schemeClr val="tx1"/>
                </a:solidFill>
                <a:latin typeface="ＭＳ Ｐ明朝" pitchFamily="18" charset="-128"/>
                <a:ea typeface="ＭＳ Ｐ明朝" pitchFamily="18" charset="-128"/>
                <a:sym typeface="Wingdings"/>
              </a:rPr>
              <a:t>年半以内に「症状固定・治</a:t>
            </a:r>
            <a:r>
              <a:rPr lang="ja-JP" altLang="en-US" sz="1050" dirty="0" err="1" smtClean="0">
                <a:solidFill>
                  <a:schemeClr val="tx1"/>
                </a:solidFill>
                <a:latin typeface="ＭＳ Ｐ明朝" pitchFamily="18" charset="-128"/>
                <a:ea typeface="ＭＳ Ｐ明朝" pitchFamily="18" charset="-128"/>
                <a:sym typeface="Wingdings"/>
              </a:rPr>
              <a:t>ゆ</a:t>
            </a:r>
            <a:r>
              <a:rPr lang="ja-JP" altLang="en-US" sz="1050" dirty="0" smtClean="0">
                <a:solidFill>
                  <a:schemeClr val="tx1"/>
                </a:solidFill>
                <a:latin typeface="ＭＳ Ｐ明朝" pitchFamily="18" charset="-128"/>
                <a:ea typeface="ＭＳ Ｐ明朝" pitchFamily="18" charset="-128"/>
                <a:sym typeface="Wingdings"/>
              </a:rPr>
              <a:t>」で打ち切られ、残存障害の補償　</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　 で終わっていることである。振動病が長期療養の「別格扱い」となっている。厚労省はここに攻撃をかけ、建交労との攻防戦となっている。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rgbClr val="FF0000"/>
              </a:solidFill>
              <a:latin typeface="ＭＳ Ｐ明朝" pitchFamily="18" charset="-128"/>
              <a:ea typeface="ＭＳ Ｐ明朝" pitchFamily="18" charset="-128"/>
              <a:sym typeface="Wingdings"/>
            </a:endParaRPr>
          </a:p>
          <a:p>
            <a:r>
              <a:rPr lang="ja-JP" altLang="en-US" sz="1050" dirty="0" smtClean="0">
                <a:solidFill>
                  <a:srgbClr val="FF0000"/>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振動病は圧倒的に長期療養である。この現実を厚労省はどうしょうとしているのか。組合から見れば相手の「手の内」を知り、正面からたたかうことである。</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　 相手は常に療養の「出」</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打ち切り</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と「入り」</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認定</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を頭に置いている。学習が決定的に重要である。</a:t>
            </a:r>
            <a:endParaRPr lang="en-US" altLang="ja-JP" sz="1050" dirty="0" smtClean="0">
              <a:solidFill>
                <a:schemeClr val="tx1"/>
              </a:solidFill>
              <a:latin typeface="ＭＳ Ｐ明朝" pitchFamily="18" charset="-128"/>
              <a:ea typeface="ＭＳ Ｐ明朝" pitchFamily="18" charset="-128"/>
            </a:endParaRPr>
          </a:p>
        </p:txBody>
      </p:sp>
      <p:sp>
        <p:nvSpPr>
          <p:cNvPr id="10" name="円/楕円 9"/>
          <p:cNvSpPr/>
          <p:nvPr/>
        </p:nvSpPr>
        <p:spPr>
          <a:xfrm>
            <a:off x="1187624" y="1412776"/>
            <a:ext cx="504056"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187624" y="1772817"/>
            <a:ext cx="504056"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771800" y="1772817"/>
            <a:ext cx="504056"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5076056" y="1412776"/>
            <a:ext cx="576064"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076056" y="1772817"/>
            <a:ext cx="576064"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251520" y="476672"/>
            <a:ext cx="792088" cy="86409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691680" y="1628800"/>
            <a:ext cx="3384376" cy="0"/>
          </a:xfrm>
          <a:prstGeom prst="straightConnector1">
            <a:avLst/>
          </a:prstGeom>
          <a:ln w="31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691680" y="2060848"/>
            <a:ext cx="3384376" cy="0"/>
          </a:xfrm>
          <a:prstGeom prst="straightConnector1">
            <a:avLst/>
          </a:prstGeom>
          <a:ln w="3175">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55576" y="116632"/>
            <a:ext cx="5472608" cy="216024"/>
          </a:xfrm>
          <a:prstGeom prst="rect">
            <a:avLst/>
          </a:pr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j-ea"/>
                <a:ea typeface="+mj-ea"/>
              </a:rPr>
              <a:t>現実が物語ること－「彼　</a:t>
            </a:r>
            <a:r>
              <a:rPr lang="ja-JP" altLang="en-US" sz="800" dirty="0" smtClean="0">
                <a:solidFill>
                  <a:schemeClr val="tx1"/>
                </a:solidFill>
                <a:latin typeface="+mj-ea"/>
                <a:ea typeface="+mj-ea"/>
              </a:rPr>
              <a:t>（</a:t>
            </a:r>
            <a:r>
              <a:rPr lang="ja-JP" altLang="en-US" sz="800" dirty="0" err="1" smtClean="0">
                <a:solidFill>
                  <a:schemeClr val="tx1"/>
                </a:solidFill>
                <a:latin typeface="+mj-ea"/>
                <a:ea typeface="+mj-ea"/>
              </a:rPr>
              <a:t>て</a:t>
            </a:r>
            <a:r>
              <a:rPr lang="ja-JP" altLang="en-US" sz="800" dirty="0" smtClean="0">
                <a:solidFill>
                  <a:schemeClr val="tx1"/>
                </a:solidFill>
                <a:latin typeface="+mj-ea"/>
                <a:ea typeface="+mj-ea"/>
              </a:rPr>
              <a:t>き</a:t>
            </a:r>
            <a:r>
              <a:rPr lang="en-US" altLang="ja-JP" sz="800" dirty="0" smtClean="0">
                <a:solidFill>
                  <a:schemeClr val="tx1"/>
                </a:solidFill>
                <a:latin typeface="+mj-ea"/>
                <a:ea typeface="+mj-ea"/>
              </a:rPr>
              <a:t>)</a:t>
            </a:r>
            <a:r>
              <a:rPr lang="ja-JP" altLang="en-US" sz="800" dirty="0" smtClean="0">
                <a:solidFill>
                  <a:schemeClr val="tx1"/>
                </a:solidFill>
                <a:latin typeface="+mj-ea"/>
                <a:ea typeface="+mj-ea"/>
              </a:rPr>
              <a:t>　</a:t>
            </a:r>
            <a:r>
              <a:rPr lang="ja-JP" altLang="en-US" sz="1050" dirty="0" smtClean="0">
                <a:solidFill>
                  <a:schemeClr val="tx1"/>
                </a:solidFill>
                <a:latin typeface="+mj-ea"/>
                <a:ea typeface="+mj-ea"/>
              </a:rPr>
              <a:t>を知り己を知れば、百戦して殆　</a:t>
            </a:r>
            <a:r>
              <a:rPr lang="en-US" altLang="ja-JP" sz="800" dirty="0" smtClean="0">
                <a:solidFill>
                  <a:schemeClr val="tx1"/>
                </a:solidFill>
                <a:latin typeface="+mj-ea"/>
                <a:ea typeface="+mj-ea"/>
              </a:rPr>
              <a:t>(</a:t>
            </a:r>
            <a:r>
              <a:rPr lang="ja-JP" altLang="en-US" sz="800" dirty="0" err="1" smtClean="0">
                <a:solidFill>
                  <a:schemeClr val="tx1"/>
                </a:solidFill>
                <a:latin typeface="+mj-ea"/>
                <a:ea typeface="+mj-ea"/>
              </a:rPr>
              <a:t>あやう</a:t>
            </a:r>
            <a:r>
              <a:rPr lang="en-US" altLang="ja-JP" sz="800" dirty="0" smtClean="0">
                <a:solidFill>
                  <a:schemeClr val="tx1"/>
                </a:solidFill>
                <a:latin typeface="+mj-ea"/>
                <a:ea typeface="+mj-ea"/>
              </a:rPr>
              <a:t>)</a:t>
            </a:r>
            <a:r>
              <a:rPr lang="ja-JP" altLang="en-US" sz="800" dirty="0" smtClean="0">
                <a:solidFill>
                  <a:schemeClr val="tx1"/>
                </a:solidFill>
                <a:latin typeface="+mj-ea"/>
                <a:ea typeface="+mj-ea"/>
              </a:rPr>
              <a:t>　</a:t>
            </a:r>
            <a:r>
              <a:rPr lang="ja-JP" altLang="en-US" sz="1050" dirty="0" smtClean="0">
                <a:solidFill>
                  <a:schemeClr val="tx1"/>
                </a:solidFill>
                <a:latin typeface="+mj-ea"/>
                <a:ea typeface="+mj-ea"/>
              </a:rPr>
              <a:t>からず 」 </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孫子の兵法</a:t>
            </a:r>
            <a:r>
              <a:rPr lang="en-US" altLang="ja-JP" sz="1050" dirty="0" smtClean="0">
                <a:solidFill>
                  <a:schemeClr val="tx1"/>
                </a:solidFill>
                <a:latin typeface="+mj-ea"/>
                <a:ea typeface="+mj-ea"/>
              </a:rPr>
              <a:t>)</a:t>
            </a:r>
            <a:endParaRPr kumimoji="1" lang="ja-JP" altLang="en-US" sz="1050" dirty="0">
              <a:solidFill>
                <a:schemeClr val="tx1"/>
              </a:solidFill>
              <a:latin typeface="+mj-ea"/>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611560" y="1268761"/>
          <a:ext cx="3024336" cy="3490033"/>
        </p:xfrm>
        <a:graphic>
          <a:graphicData uri="http://schemas.openxmlformats.org/drawingml/2006/table">
            <a:tbl>
              <a:tblPr firstRow="1" bandRow="1">
                <a:tableStyleId>{5C22544A-7EE6-4342-B048-85BDC9FD1C3A}</a:tableStyleId>
              </a:tblPr>
              <a:tblGrid>
                <a:gridCol w="2160240"/>
                <a:gridCol w="864096"/>
              </a:tblGrid>
              <a:tr h="515293">
                <a:tc>
                  <a:txBody>
                    <a:bodyPr/>
                    <a:lstStyle/>
                    <a:p>
                      <a:r>
                        <a:rPr kumimoji="1" lang="ja-JP" altLang="en-US" sz="1100" b="0" dirty="0" smtClean="0">
                          <a:solidFill>
                            <a:schemeClr val="tx1"/>
                          </a:solidFill>
                          <a:latin typeface="ＭＳ Ｐ明朝" pitchFamily="18" charset="-128"/>
                          <a:ea typeface="ＭＳ Ｐ明朝" pitchFamily="18" charset="-128"/>
                        </a:rPr>
                        <a:t>　　　　　　　　　　　　　　　年度</a:t>
                      </a:r>
                      <a:endParaRPr kumimoji="1" lang="en-US" altLang="ja-JP" sz="1100" b="0" dirty="0" smtClean="0">
                        <a:solidFill>
                          <a:schemeClr val="tx1"/>
                        </a:solidFill>
                        <a:latin typeface="ＭＳ Ｐ明朝" pitchFamily="18" charset="-128"/>
                        <a:ea typeface="ＭＳ Ｐ明朝" pitchFamily="18" charset="-128"/>
                      </a:endParaRPr>
                    </a:p>
                    <a:p>
                      <a:r>
                        <a:rPr kumimoji="1" lang="ja-JP" altLang="en-US" sz="1100" b="0" dirty="0" smtClean="0">
                          <a:solidFill>
                            <a:schemeClr val="tx1"/>
                          </a:solidFill>
                          <a:latin typeface="ＭＳ Ｐ明朝" pitchFamily="18" charset="-128"/>
                          <a:ea typeface="ＭＳ Ｐ明朝" pitchFamily="18" charset="-128"/>
                        </a:rPr>
                        <a:t>分類</a:t>
                      </a:r>
                      <a:endParaRPr kumimoji="1" lang="en-US" altLang="ja-JP" sz="1100" b="0" dirty="0" smtClean="0">
                        <a:solidFill>
                          <a:schemeClr val="tx1"/>
                        </a:solidFill>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kumimoji="1" lang="en-US" altLang="ja-JP" sz="1100" b="0" dirty="0" smtClean="0">
                          <a:solidFill>
                            <a:schemeClr val="tx1"/>
                          </a:solidFill>
                          <a:latin typeface="ＭＳ Ｐ明朝" pitchFamily="18" charset="-128"/>
                          <a:ea typeface="ＭＳ Ｐ明朝" pitchFamily="18" charset="-128"/>
                        </a:rPr>
                        <a:t>2009</a:t>
                      </a:r>
                      <a:r>
                        <a:rPr kumimoji="1" lang="ja-JP" altLang="en-US" sz="1100" b="0" dirty="0" smtClean="0">
                          <a:solidFill>
                            <a:schemeClr val="tx1"/>
                          </a:solidFill>
                          <a:latin typeface="ＭＳ Ｐ明朝" pitchFamily="18" charset="-128"/>
                          <a:ea typeface="ＭＳ Ｐ明朝" pitchFamily="18" charset="-128"/>
                        </a:rPr>
                        <a:t>年度</a:t>
                      </a:r>
                      <a:endParaRPr kumimoji="1" lang="en-US" altLang="ja-JP" sz="1100" b="0" dirty="0" smtClean="0">
                        <a:solidFill>
                          <a:schemeClr val="tx1"/>
                        </a:solidFill>
                        <a:latin typeface="ＭＳ Ｐ明朝" pitchFamily="18" charset="-128"/>
                        <a:ea typeface="ＭＳ Ｐ明朝" pitchFamily="18" charset="-128"/>
                      </a:endParaRPr>
                    </a:p>
                    <a:p>
                      <a:r>
                        <a:rPr kumimoji="1" lang="en-US" altLang="ja-JP" sz="1100" b="0" dirty="0" smtClean="0">
                          <a:solidFill>
                            <a:schemeClr val="tx1"/>
                          </a:solidFill>
                          <a:latin typeface="ＭＳ Ｐ明朝" pitchFamily="18" charset="-128"/>
                          <a:ea typeface="ＭＳ Ｐ明朝" pitchFamily="18" charset="-128"/>
                        </a:rPr>
                        <a:t>(</a:t>
                      </a:r>
                      <a:r>
                        <a:rPr kumimoji="1" lang="ja-JP" altLang="en-US" sz="1100" b="0" dirty="0" smtClean="0">
                          <a:solidFill>
                            <a:schemeClr val="tx1"/>
                          </a:solidFill>
                          <a:latin typeface="ＭＳ Ｐ明朝" pitchFamily="18" charset="-128"/>
                          <a:ea typeface="ＭＳ Ｐ明朝" pitchFamily="18" charset="-128"/>
                        </a:rPr>
                        <a:t>平成</a:t>
                      </a:r>
                      <a:r>
                        <a:rPr kumimoji="1" lang="en-US" altLang="ja-JP" sz="1100" b="0" dirty="0" smtClean="0">
                          <a:solidFill>
                            <a:schemeClr val="tx1"/>
                          </a:solidFill>
                          <a:latin typeface="ＭＳ Ｐ明朝" pitchFamily="18" charset="-128"/>
                          <a:ea typeface="ＭＳ Ｐ明朝" pitchFamily="18" charset="-128"/>
                        </a:rPr>
                        <a:t>21)</a:t>
                      </a:r>
                      <a:endParaRPr kumimoji="1" lang="ja-JP" altLang="en-US" sz="1100" b="0" dirty="0">
                        <a:solidFill>
                          <a:schemeClr val="tx1"/>
                        </a:solidFill>
                        <a:latin typeface="ＭＳ Ｐ明朝" pitchFamily="18" charset="-128"/>
                        <a:ea typeface="ＭＳ Ｐ明朝" pitchFamily="18" charset="-128"/>
                      </a:endParaRPr>
                    </a:p>
                  </a:txBody>
                  <a:tcPr marL="121920" marR="12192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236841">
                <a:tc>
                  <a:txBody>
                    <a:bodyPr/>
                    <a:lstStyle/>
                    <a:p>
                      <a:r>
                        <a:rPr kumimoji="1" lang="ja-JP" altLang="en-US" sz="1100" b="0" dirty="0" smtClean="0">
                          <a:solidFill>
                            <a:schemeClr val="tx1"/>
                          </a:solidFill>
                          <a:latin typeface="ＭＳ Ｐ明朝" pitchFamily="18" charset="-128"/>
                          <a:ea typeface="ＭＳ Ｐ明朝" pitchFamily="18" charset="-128"/>
                        </a:rPr>
                        <a:t>業務上の負傷</a:t>
                      </a:r>
                      <a:r>
                        <a:rPr kumimoji="1" lang="en-US" altLang="ja-JP" sz="1100" b="0" dirty="0" smtClean="0">
                          <a:solidFill>
                            <a:schemeClr val="tx1"/>
                          </a:solidFill>
                          <a:latin typeface="ＭＳ Ｐ明朝" pitchFamily="18" charset="-128"/>
                          <a:ea typeface="ＭＳ Ｐ明朝" pitchFamily="18" charset="-128"/>
                        </a:rPr>
                        <a:t>(</a:t>
                      </a:r>
                      <a:r>
                        <a:rPr kumimoji="1" lang="ja-JP" altLang="en-US" sz="1100" b="0" dirty="0" smtClean="0">
                          <a:solidFill>
                            <a:schemeClr val="tx1"/>
                          </a:solidFill>
                          <a:latin typeface="ＭＳ Ｐ明朝" pitchFamily="18" charset="-128"/>
                          <a:ea typeface="ＭＳ Ｐ明朝" pitchFamily="18" charset="-128"/>
                        </a:rPr>
                        <a:t>ケガ</a:t>
                      </a:r>
                      <a:r>
                        <a:rPr kumimoji="1" lang="en-US" altLang="ja-JP" sz="1100" b="0" dirty="0" smtClean="0">
                          <a:solidFill>
                            <a:schemeClr val="tx1"/>
                          </a:solidFill>
                          <a:latin typeface="ＭＳ Ｐ明朝" pitchFamily="18" charset="-128"/>
                          <a:ea typeface="ＭＳ Ｐ明朝" pitchFamily="18" charset="-128"/>
                        </a:rPr>
                        <a:t>)</a:t>
                      </a:r>
                      <a:endParaRPr kumimoji="1" lang="ja-JP" altLang="en-US" sz="1100" b="0" dirty="0">
                        <a:solidFill>
                          <a:schemeClr val="tx1"/>
                        </a:solidFill>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smtClean="0">
                          <a:latin typeface="ＭＳ Ｐ明朝" pitchFamily="18" charset="-128"/>
                          <a:ea typeface="ＭＳ Ｐ明朝" pitchFamily="18" charset="-128"/>
                        </a:rPr>
                        <a:t>5,721</a:t>
                      </a:r>
                      <a:r>
                        <a:rPr kumimoji="1" lang="ja-JP" altLang="en-US" sz="1100" dirty="0" smtClean="0">
                          <a:latin typeface="ＭＳ Ｐ明朝" pitchFamily="18" charset="-128"/>
                          <a:ea typeface="ＭＳ Ｐ明朝" pitchFamily="18" charset="-128"/>
                        </a:rPr>
                        <a:t>件</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4140">
                <a:tc>
                  <a:txBody>
                    <a:bodyPr/>
                    <a:lstStyle/>
                    <a:p>
                      <a:r>
                        <a:rPr kumimoji="1" lang="ja-JP" altLang="en-US" sz="1100" dirty="0" smtClean="0">
                          <a:latin typeface="ＭＳ Ｐ明朝" pitchFamily="18" charset="-128"/>
                          <a:ea typeface="ＭＳ Ｐ明朝" pitchFamily="18" charset="-128"/>
                        </a:rPr>
                        <a:t>物理的原因</a:t>
                      </a:r>
                      <a:r>
                        <a:rPr kumimoji="1" lang="en-US" altLang="ja-JP" sz="1100" dirty="0" smtClean="0">
                          <a:latin typeface="ＭＳ Ｐ明朝" pitchFamily="18" charset="-128"/>
                          <a:ea typeface="ＭＳ Ｐ明朝" pitchFamily="18" charset="-128"/>
                        </a:rPr>
                        <a:t>(</a:t>
                      </a:r>
                      <a:r>
                        <a:rPr kumimoji="1" lang="ja-JP" altLang="en-US" sz="1100" dirty="0" smtClean="0">
                          <a:latin typeface="ＭＳ Ｐ明朝" pitchFamily="18" charset="-128"/>
                          <a:ea typeface="ＭＳ Ｐ明朝" pitchFamily="18" charset="-128"/>
                        </a:rPr>
                        <a:t>有害光線、異常気圧、温度、超音波</a:t>
                      </a:r>
                      <a:r>
                        <a:rPr kumimoji="1" lang="en-US" altLang="ja-JP"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smtClean="0">
                          <a:latin typeface="ＭＳ Ｐ明朝" pitchFamily="18" charset="-128"/>
                          <a:ea typeface="ＭＳ Ｐ明朝" pitchFamily="18" charset="-128"/>
                        </a:rPr>
                        <a:t>328</a:t>
                      </a:r>
                    </a:p>
                    <a:p>
                      <a:pPr algn="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1887">
                <a:tc>
                  <a:txBody>
                    <a:bodyPr/>
                    <a:lstStyle/>
                    <a:p>
                      <a:r>
                        <a:rPr kumimoji="1" lang="ja-JP" altLang="en-US" sz="1100" dirty="0" smtClean="0">
                          <a:latin typeface="ＭＳ Ｐ明朝" pitchFamily="18" charset="-128"/>
                          <a:ea typeface="ＭＳ Ｐ明朝" pitchFamily="18" charset="-128"/>
                        </a:rPr>
                        <a:t>過度の負担のかかる作業</a:t>
                      </a:r>
                      <a:r>
                        <a:rPr kumimoji="1" lang="en-US" altLang="ja-JP" sz="1100" dirty="0" smtClean="0">
                          <a:latin typeface="ＭＳ Ｐ明朝" pitchFamily="18" charset="-128"/>
                          <a:ea typeface="ＭＳ Ｐ明朝" pitchFamily="18" charset="-128"/>
                        </a:rPr>
                        <a:t>(</a:t>
                      </a:r>
                      <a:r>
                        <a:rPr kumimoji="1" lang="ja-JP" altLang="en-US" sz="1100" dirty="0" smtClean="0">
                          <a:latin typeface="ＭＳ Ｐ明朝" pitchFamily="18" charset="-128"/>
                          <a:ea typeface="ＭＳ Ｐ明朝" pitchFamily="18" charset="-128"/>
                        </a:rPr>
                        <a:t>腰痛、振動障害、上肢障害）</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smtClean="0">
                          <a:latin typeface="ＭＳ Ｐ明朝" pitchFamily="18" charset="-128"/>
                          <a:ea typeface="ＭＳ Ｐ明朝" pitchFamily="18" charset="-128"/>
                        </a:rPr>
                        <a:t>388</a:t>
                      </a:r>
                    </a:p>
                    <a:p>
                      <a:pPr algn="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841">
                <a:tc>
                  <a:txBody>
                    <a:bodyPr/>
                    <a:lstStyle/>
                    <a:p>
                      <a:r>
                        <a:rPr kumimoji="1" lang="ja-JP" altLang="en-US" sz="1100" dirty="0" smtClean="0">
                          <a:latin typeface="ＭＳ Ｐ明朝" pitchFamily="18" charset="-128"/>
                          <a:ea typeface="ＭＳ Ｐ明朝" pitchFamily="18" charset="-128"/>
                        </a:rPr>
                        <a:t>化学物質（がんを除く</a:t>
                      </a:r>
                      <a:r>
                        <a:rPr kumimoji="1" lang="en-US" altLang="ja-JP"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smtClean="0">
                          <a:latin typeface="ＭＳ Ｐ明朝" pitchFamily="18" charset="-128"/>
                          <a:ea typeface="ＭＳ Ｐ明朝" pitchFamily="18" charset="-128"/>
                        </a:rPr>
                        <a:t>191</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841">
                <a:tc>
                  <a:txBody>
                    <a:bodyPr/>
                    <a:lstStyle/>
                    <a:p>
                      <a:r>
                        <a:rPr kumimoji="1" lang="ja-JP" altLang="en-US" sz="1100" dirty="0" smtClean="0">
                          <a:latin typeface="ＭＳ Ｐ明朝" pitchFamily="18" charset="-128"/>
                          <a:ea typeface="ＭＳ Ｐ明朝" pitchFamily="18" charset="-128"/>
                        </a:rPr>
                        <a:t>粉</a:t>
                      </a:r>
                      <a:r>
                        <a:rPr kumimoji="1" lang="ja-JP" altLang="en-US" sz="1100" dirty="0" err="1" smtClean="0">
                          <a:latin typeface="ＭＳ Ｐ明朝" pitchFamily="18" charset="-128"/>
                          <a:ea typeface="ＭＳ Ｐ明朝" pitchFamily="18" charset="-128"/>
                        </a:rPr>
                        <a:t>じん</a:t>
                      </a:r>
                      <a:r>
                        <a:rPr kumimoji="1" lang="ja-JP" altLang="en-US" sz="1100" dirty="0" smtClean="0">
                          <a:latin typeface="ＭＳ Ｐ明朝" pitchFamily="18" charset="-128"/>
                          <a:ea typeface="ＭＳ Ｐ明朝" pitchFamily="18" charset="-128"/>
                        </a:rPr>
                        <a:t>吸入</a:t>
                      </a:r>
                      <a:r>
                        <a:rPr kumimoji="1" lang="en-US" altLang="ja-JP" sz="1100" dirty="0" smtClean="0">
                          <a:latin typeface="ＭＳ Ｐ明朝" pitchFamily="18" charset="-128"/>
                          <a:ea typeface="ＭＳ Ｐ明朝" pitchFamily="18" charset="-128"/>
                        </a:rPr>
                        <a:t>(</a:t>
                      </a:r>
                      <a:r>
                        <a:rPr kumimoji="1" lang="ja-JP" altLang="en-US" sz="1100" dirty="0" smtClean="0">
                          <a:latin typeface="ＭＳ Ｐ明朝" pitchFamily="18" charset="-128"/>
                          <a:ea typeface="ＭＳ Ｐ明朝" pitchFamily="18" charset="-128"/>
                        </a:rPr>
                        <a:t>じん肺</a:t>
                      </a:r>
                      <a:r>
                        <a:rPr kumimoji="1" lang="en-US" altLang="ja-JP"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smtClean="0">
                          <a:latin typeface="ＭＳ Ｐ明朝" pitchFamily="18" charset="-128"/>
                          <a:ea typeface="ＭＳ Ｐ明朝" pitchFamily="18" charset="-128"/>
                        </a:rPr>
                        <a:t>531</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841">
                <a:tc>
                  <a:txBody>
                    <a:bodyPr/>
                    <a:lstStyle/>
                    <a:p>
                      <a:r>
                        <a:rPr kumimoji="1" lang="ja-JP" altLang="en-US" sz="1100" dirty="0" smtClean="0">
                          <a:latin typeface="ＭＳ Ｐ明朝" pitchFamily="18" charset="-128"/>
                          <a:ea typeface="ＭＳ Ｐ明朝" pitchFamily="18" charset="-128"/>
                        </a:rPr>
                        <a:t>細菌・ウイルス感染</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smtClean="0">
                          <a:latin typeface="ＭＳ Ｐ明朝" pitchFamily="18" charset="-128"/>
                          <a:ea typeface="ＭＳ Ｐ明朝" pitchFamily="18" charset="-128"/>
                        </a:rPr>
                        <a:t>137</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6060">
                <a:tc>
                  <a:txBody>
                    <a:bodyPr/>
                    <a:lstStyle/>
                    <a:p>
                      <a:r>
                        <a:rPr kumimoji="1" lang="ja-JP" altLang="en-US" sz="1100" dirty="0" smtClean="0">
                          <a:latin typeface="ＭＳ Ｐ明朝" pitchFamily="18" charset="-128"/>
                          <a:ea typeface="ＭＳ Ｐ明朝" pitchFamily="18" charset="-128"/>
                        </a:rPr>
                        <a:t>がん原性物質における業務疾病</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smtClean="0">
                          <a:latin typeface="ＭＳ Ｐ明朝" pitchFamily="18" charset="-128"/>
                          <a:ea typeface="ＭＳ Ｐ明朝" pitchFamily="18" charset="-128"/>
                        </a:rPr>
                        <a:t>10</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841">
                <a:tc>
                  <a:txBody>
                    <a:bodyPr/>
                    <a:lstStyle/>
                    <a:p>
                      <a:r>
                        <a:rPr kumimoji="1" lang="ja-JP" altLang="en-US" sz="1100" dirty="0" smtClean="0">
                          <a:latin typeface="ＭＳ Ｐ明朝" pitchFamily="18" charset="-128"/>
                          <a:ea typeface="ＭＳ Ｐ明朝" pitchFamily="18" charset="-128"/>
                        </a:rPr>
                        <a:t>大臣が指定する疾病</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1887">
                <a:tc>
                  <a:txBody>
                    <a:bodyPr/>
                    <a:lstStyle/>
                    <a:p>
                      <a:r>
                        <a:rPr kumimoji="1" lang="ja-JP" altLang="en-US" sz="1100" dirty="0" smtClean="0">
                          <a:latin typeface="ＭＳ Ｐ明朝" pitchFamily="18" charset="-128"/>
                          <a:ea typeface="ＭＳ Ｐ明朝" pitchFamily="18" charset="-128"/>
                        </a:rPr>
                        <a:t>その他、明らかに業務に起因する疾病</a:t>
                      </a:r>
                      <a:r>
                        <a:rPr kumimoji="1" lang="en-US" altLang="ja-JP" sz="1100" dirty="0" smtClean="0">
                          <a:latin typeface="ＭＳ Ｐ明朝" pitchFamily="18" charset="-128"/>
                          <a:ea typeface="ＭＳ Ｐ明朝" pitchFamily="18" charset="-128"/>
                        </a:rPr>
                        <a:t>(</a:t>
                      </a:r>
                      <a:r>
                        <a:rPr kumimoji="1" lang="ja-JP" altLang="en-US" sz="1100" dirty="0" smtClean="0">
                          <a:latin typeface="ＭＳ Ｐ明朝" pitchFamily="18" charset="-128"/>
                          <a:ea typeface="ＭＳ Ｐ明朝" pitchFamily="18" charset="-128"/>
                        </a:rPr>
                        <a:t>過労死、過労自殺</a:t>
                      </a:r>
                      <a:r>
                        <a:rPr kumimoji="1" lang="en-US" altLang="ja-JP" sz="1100" dirty="0" smtClean="0">
                          <a:latin typeface="ＭＳ Ｐ明朝" pitchFamily="18" charset="-128"/>
                          <a:ea typeface="ＭＳ Ｐ明朝" pitchFamily="18" charset="-128"/>
                        </a:rPr>
                        <a:t>)</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smtClean="0">
                          <a:latin typeface="ＭＳ Ｐ明朝" pitchFamily="18" charset="-128"/>
                          <a:ea typeface="ＭＳ Ｐ明朝" pitchFamily="18" charset="-128"/>
                        </a:rPr>
                        <a:t>176</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6841">
                <a:tc>
                  <a:txBody>
                    <a:bodyPr/>
                    <a:lstStyle/>
                    <a:p>
                      <a:r>
                        <a:rPr kumimoji="1" lang="ja-JP" altLang="en-US" sz="1100" dirty="0" smtClean="0">
                          <a:latin typeface="ＭＳ Ｐ明朝" pitchFamily="18" charset="-128"/>
                          <a:ea typeface="ＭＳ Ｐ明朝" pitchFamily="18" charset="-128"/>
                        </a:rPr>
                        <a:t>　　　　　　　　　　　　　　　　計</a:t>
                      </a:r>
                      <a:endParaRPr kumimoji="1" lang="ja-JP" altLang="en-US" sz="1100" dirty="0">
                        <a:latin typeface="ＭＳ Ｐ明朝" pitchFamily="18" charset="-128"/>
                        <a:ea typeface="ＭＳ Ｐ明朝" pitchFamily="18" charset="-128"/>
                      </a:endParaRPr>
                    </a:p>
                  </a:txBody>
                  <a:tcPr marL="121920" marR="12192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kumimoji="1" lang="en-US" altLang="ja-JP" sz="1100" dirty="0" smtClean="0">
                          <a:latin typeface="ＭＳ Ｐ明朝" pitchFamily="18" charset="-128"/>
                          <a:ea typeface="ＭＳ Ｐ明朝" pitchFamily="18" charset="-128"/>
                        </a:rPr>
                        <a:t>7,491</a:t>
                      </a:r>
                      <a:endParaRPr kumimoji="1" lang="ja-JP" altLang="en-US" sz="1100" dirty="0">
                        <a:latin typeface="ＭＳ Ｐ明朝" pitchFamily="18" charset="-128"/>
                        <a:ea typeface="ＭＳ Ｐ明朝" pitchFamily="18" charset="-128"/>
                      </a:endParaRPr>
                    </a:p>
                  </a:txBody>
                  <a:tcPr marL="121920" marR="12192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
        <p:nvSpPr>
          <p:cNvPr id="5" name="正方形/長方形 4"/>
          <p:cNvSpPr/>
          <p:nvPr/>
        </p:nvSpPr>
        <p:spPr>
          <a:xfrm>
            <a:off x="1187624" y="764704"/>
            <a:ext cx="23042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じん肺有所見者に発生した原発性肺がんは「粉</a:t>
            </a:r>
            <a:r>
              <a:rPr kumimoji="1" lang="ja-JP" altLang="en-US" sz="900" dirty="0" err="1" smtClean="0">
                <a:solidFill>
                  <a:schemeClr val="tx1"/>
                </a:solidFill>
                <a:latin typeface="ＭＳ Ｐ明朝" pitchFamily="18" charset="-128"/>
                <a:ea typeface="ＭＳ Ｐ明朝" pitchFamily="18" charset="-128"/>
              </a:rPr>
              <a:t>じん</a:t>
            </a:r>
            <a:r>
              <a:rPr kumimoji="1" lang="ja-JP" altLang="en-US" sz="900" dirty="0" smtClean="0">
                <a:solidFill>
                  <a:schemeClr val="tx1"/>
                </a:solidFill>
                <a:latin typeface="ＭＳ Ｐ明朝" pitchFamily="18" charset="-128"/>
                <a:ea typeface="ＭＳ Ｐ明朝" pitchFamily="18" charset="-128"/>
              </a:rPr>
              <a:t>吸入」に分類</a:t>
            </a:r>
            <a:r>
              <a:rPr lang="ja-JP" altLang="en-US" sz="900" dirty="0" smtClean="0">
                <a:solidFill>
                  <a:schemeClr val="tx1"/>
                </a:solidFill>
                <a:latin typeface="ＭＳ Ｐ明朝" pitchFamily="18" charset="-128"/>
                <a:ea typeface="ＭＳ Ｐ明朝" pitchFamily="18" charset="-128"/>
              </a:rPr>
              <a:t>。</a:t>
            </a:r>
            <a:r>
              <a:rPr kumimoji="1" lang="en-US" altLang="ja-JP" sz="900" dirty="0" smtClean="0">
                <a:solidFill>
                  <a:schemeClr val="tx1"/>
                </a:solidFill>
                <a:latin typeface="ＭＳ Ｐ明朝" pitchFamily="18" charset="-128"/>
                <a:ea typeface="ＭＳ Ｐ明朝" pitchFamily="18" charset="-128"/>
              </a:rPr>
              <a:t>2003</a:t>
            </a:r>
            <a:r>
              <a:rPr kumimoji="1" lang="ja-JP" altLang="en-US" sz="900" dirty="0" smtClean="0">
                <a:solidFill>
                  <a:schemeClr val="tx1"/>
                </a:solidFill>
                <a:latin typeface="ＭＳ Ｐ明朝" pitchFamily="18" charset="-128"/>
                <a:ea typeface="ＭＳ Ｐ明朝" pitchFamily="18" charset="-128"/>
              </a:rPr>
              <a:t>年から。</a:t>
            </a:r>
            <a:endParaRPr kumimoji="1" lang="ja-JP" altLang="en-US" sz="900" dirty="0">
              <a:solidFill>
                <a:schemeClr val="tx1"/>
              </a:solidFill>
              <a:latin typeface="ＭＳ Ｐ明朝" pitchFamily="18" charset="-128"/>
              <a:ea typeface="ＭＳ Ｐ明朝" pitchFamily="18" charset="-128"/>
            </a:endParaRPr>
          </a:p>
        </p:txBody>
      </p:sp>
      <p:sp>
        <p:nvSpPr>
          <p:cNvPr id="6" name="正方形/長方形 5"/>
          <p:cNvSpPr/>
          <p:nvPr/>
        </p:nvSpPr>
        <p:spPr>
          <a:xfrm>
            <a:off x="683568" y="476672"/>
            <a:ext cx="2880320"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業務上疾病の新規支給決定数</a:t>
            </a:r>
            <a:endParaRPr kumimoji="1" lang="ja-JP" altLang="en-US" sz="1050" dirty="0">
              <a:solidFill>
                <a:schemeClr val="tx1"/>
              </a:solidFill>
            </a:endParaRPr>
          </a:p>
        </p:txBody>
      </p:sp>
      <p:cxnSp>
        <p:nvCxnSpPr>
          <p:cNvPr id="8" name="直線コネクタ 7"/>
          <p:cNvCxnSpPr/>
          <p:nvPr/>
        </p:nvCxnSpPr>
        <p:spPr>
          <a:xfrm>
            <a:off x="3851920" y="476672"/>
            <a:ext cx="0" cy="5616624"/>
          </a:xfrm>
          <a:prstGeom prst="line">
            <a:avLst/>
          </a:prstGeom>
          <a:ln w="3175">
            <a:prstDash val="sysDot"/>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995936" y="476672"/>
            <a:ext cx="4752528" cy="2520280"/>
          </a:xfrm>
          <a:prstGeom prst="rect">
            <a:avLst/>
          </a:prstGeom>
          <a:solidFill>
            <a:srgbClr val="FFFF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労災保険の財政状況</a:t>
            </a:r>
            <a:r>
              <a:rPr kumimoji="1" lang="en-US" altLang="ja-JP" sz="1050" dirty="0" smtClean="0">
                <a:solidFill>
                  <a:schemeClr val="tx1"/>
                </a:solidFill>
              </a:rPr>
              <a:t>(</a:t>
            </a:r>
            <a:r>
              <a:rPr lang="ja-JP" altLang="en-US" sz="1050" dirty="0" smtClean="0">
                <a:solidFill>
                  <a:schemeClr val="tx1"/>
                </a:solidFill>
                <a:latin typeface="ＭＳ Ｐ明朝" pitchFamily="18" charset="-128"/>
                <a:ea typeface="ＭＳ Ｐ明朝" pitchFamily="18" charset="-128"/>
              </a:rPr>
              <a:t>平成</a:t>
            </a:r>
            <a:r>
              <a:rPr lang="en-US" altLang="ja-JP" sz="1050" dirty="0" smtClean="0">
                <a:solidFill>
                  <a:schemeClr val="tx1"/>
                </a:solidFill>
                <a:latin typeface="ＭＳ Ｐ明朝" pitchFamily="18" charset="-128"/>
                <a:ea typeface="ＭＳ Ｐ明朝" pitchFamily="18" charset="-128"/>
              </a:rPr>
              <a:t>22</a:t>
            </a:r>
            <a:r>
              <a:rPr lang="ja-JP" altLang="en-US" sz="1050" dirty="0" smtClean="0">
                <a:solidFill>
                  <a:schemeClr val="tx1"/>
                </a:solidFill>
                <a:latin typeface="ＭＳ Ｐ明朝" pitchFamily="18" charset="-128"/>
                <a:ea typeface="ＭＳ Ｐ明朝" pitchFamily="18" charset="-128"/>
              </a:rPr>
              <a:t>年度）</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保険料収納済額－</a:t>
            </a:r>
            <a:r>
              <a:rPr lang="en-US" altLang="ja-JP" sz="1050" dirty="0" smtClean="0">
                <a:solidFill>
                  <a:schemeClr val="tx1"/>
                </a:solidFill>
                <a:latin typeface="ＭＳ Ｐ明朝" pitchFamily="18" charset="-128"/>
                <a:ea typeface="ＭＳ Ｐ明朝" pitchFamily="18" charset="-128"/>
              </a:rPr>
              <a:t>7,841</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44,96</a:t>
            </a:r>
            <a:r>
              <a:rPr lang="ja-JP" altLang="en-US" sz="1050" dirty="0" smtClean="0">
                <a:solidFill>
                  <a:schemeClr val="tx1"/>
                </a:solidFill>
                <a:latin typeface="ＭＳ Ｐ明朝" pitchFamily="18" charset="-128"/>
                <a:ea typeface="ＭＳ Ｐ明朝" pitchFamily="18" charset="-128"/>
              </a:rPr>
              <a:t>万円（前年度比▲</a:t>
            </a:r>
            <a:r>
              <a:rPr lang="en-US" altLang="ja-JP" sz="1050" dirty="0" smtClean="0">
                <a:solidFill>
                  <a:schemeClr val="tx1"/>
                </a:solidFill>
                <a:latin typeface="ＭＳ Ｐ明朝" pitchFamily="18" charset="-128"/>
                <a:ea typeface="ＭＳ Ｐ明朝" pitchFamily="18" charset="-128"/>
              </a:rPr>
              <a:t>6.9</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保険給付支払額－</a:t>
            </a:r>
            <a:r>
              <a:rPr lang="en-US" altLang="ja-JP" sz="1050" dirty="0" smtClean="0">
                <a:solidFill>
                  <a:schemeClr val="tx1"/>
                </a:solidFill>
                <a:latin typeface="ＭＳ Ｐ明朝" pitchFamily="18" charset="-128"/>
                <a:ea typeface="ＭＳ Ｐ明朝" pitchFamily="18" charset="-128"/>
              </a:rPr>
              <a:t>7,444</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5,714</a:t>
            </a:r>
            <a:r>
              <a:rPr lang="ja-JP" altLang="en-US" sz="1050" dirty="0" smtClean="0">
                <a:solidFill>
                  <a:schemeClr val="tx1"/>
                </a:solidFill>
                <a:latin typeface="ＭＳ Ｐ明朝" pitchFamily="18" charset="-128"/>
                <a:ea typeface="ＭＳ Ｐ明朝" pitchFamily="18" charset="-128"/>
              </a:rPr>
              <a:t>万円（前年度比▲</a:t>
            </a:r>
            <a:r>
              <a:rPr lang="en-US" altLang="ja-JP" sz="1050" dirty="0" smtClean="0">
                <a:solidFill>
                  <a:schemeClr val="tx1"/>
                </a:solidFill>
                <a:latin typeface="ＭＳ Ｐ明朝" pitchFamily="18" charset="-128"/>
                <a:ea typeface="ＭＳ Ｐ明朝" pitchFamily="18" charset="-128"/>
              </a:rPr>
              <a:t>0.7</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buNone/>
            </a:pPr>
            <a:r>
              <a:rPr lang="ja-JP" altLang="en-US" sz="1050" dirty="0" smtClean="0">
                <a:solidFill>
                  <a:schemeClr val="tx1"/>
                </a:solidFill>
                <a:latin typeface="ＭＳ Ｐ明朝" pitchFamily="18" charset="-128"/>
                <a:ea typeface="ＭＳ Ｐ明朝" pitchFamily="18" charset="-128"/>
              </a:rPr>
              <a:t>　　　　　・年金等給付　          －  </a:t>
            </a:r>
            <a:r>
              <a:rPr lang="en-US" altLang="ja-JP" sz="1050" dirty="0" smtClean="0">
                <a:solidFill>
                  <a:schemeClr val="tx1"/>
                </a:solidFill>
                <a:latin typeface="ＭＳ Ｐ明朝" pitchFamily="18" charset="-128"/>
                <a:ea typeface="ＭＳ Ｐ明朝" pitchFamily="18" charset="-128"/>
              </a:rPr>
              <a:t>3,893</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0164</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構成比</a:t>
            </a:r>
            <a:r>
              <a:rPr lang="en-US" altLang="ja-JP" sz="1050" dirty="0" smtClean="0">
                <a:solidFill>
                  <a:schemeClr val="tx1"/>
                </a:solidFill>
                <a:latin typeface="ＭＳ Ｐ明朝" pitchFamily="18" charset="-128"/>
                <a:ea typeface="ＭＳ Ｐ明朝" pitchFamily="18" charset="-128"/>
              </a:rPr>
              <a:t>52.3</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buNone/>
            </a:pPr>
            <a:r>
              <a:rPr lang="ja-JP" altLang="en-US" sz="1050" dirty="0" smtClean="0">
                <a:solidFill>
                  <a:schemeClr val="tx1"/>
                </a:solidFill>
                <a:latin typeface="ＭＳ Ｐ明朝" pitchFamily="18" charset="-128"/>
                <a:ea typeface="ＭＳ Ｐ明朝" pitchFamily="18" charset="-128"/>
              </a:rPr>
              <a:t>     ・療養補償給付         －  </a:t>
            </a:r>
            <a:r>
              <a:rPr lang="en-US" altLang="ja-JP" sz="1050" dirty="0" smtClean="0">
                <a:solidFill>
                  <a:schemeClr val="tx1"/>
                </a:solidFill>
                <a:latin typeface="ＭＳ Ｐ明朝" pitchFamily="18" charset="-128"/>
                <a:ea typeface="ＭＳ Ｐ明朝" pitchFamily="18" charset="-128"/>
              </a:rPr>
              <a:t>2,012</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2,143</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27.0</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buNone/>
            </a:pPr>
            <a:r>
              <a:rPr lang="ja-JP" altLang="en-US" sz="1050" dirty="0" smtClean="0">
                <a:solidFill>
                  <a:schemeClr val="tx1"/>
                </a:solidFill>
                <a:latin typeface="ＭＳ Ｐ明朝" pitchFamily="18" charset="-128"/>
                <a:ea typeface="ＭＳ Ｐ明朝" pitchFamily="18" charset="-128"/>
              </a:rPr>
              <a:t>　　　・休業補償給付         －  </a:t>
            </a:r>
            <a:r>
              <a:rPr lang="en-US" altLang="ja-JP" sz="1050" dirty="0" smtClean="0">
                <a:solidFill>
                  <a:schemeClr val="tx1"/>
                </a:solidFill>
                <a:latin typeface="ＭＳ Ｐ明朝" pitchFamily="18" charset="-128"/>
                <a:ea typeface="ＭＳ Ｐ明朝" pitchFamily="18" charset="-128"/>
              </a:rPr>
              <a:t>1,037</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2,929</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13.9</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buNone/>
            </a:pPr>
            <a:r>
              <a:rPr lang="ja-JP" altLang="en-US" sz="1050" dirty="0" smtClean="0">
                <a:solidFill>
                  <a:schemeClr val="tx1"/>
                </a:solidFill>
                <a:latin typeface="ＭＳ Ｐ明朝" pitchFamily="18" charset="-128"/>
                <a:ea typeface="ＭＳ Ｐ明朝" pitchFamily="18" charset="-128"/>
              </a:rPr>
              <a:t>　　・障害補償一時金      －    </a:t>
            </a:r>
            <a:r>
              <a:rPr lang="en-US" altLang="ja-JP" sz="1050" dirty="0" smtClean="0">
                <a:solidFill>
                  <a:schemeClr val="tx1"/>
                </a:solidFill>
                <a:latin typeface="ＭＳ Ｐ明朝" pitchFamily="18" charset="-128"/>
                <a:ea typeface="ＭＳ Ｐ明朝" pitchFamily="18" charset="-128"/>
              </a:rPr>
              <a:t>329</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7,172</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4.4</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buNone/>
            </a:pPr>
            <a:r>
              <a:rPr lang="ja-JP" altLang="en-US" sz="1050" dirty="0" smtClean="0">
                <a:solidFill>
                  <a:schemeClr val="tx1"/>
                </a:solidFill>
                <a:latin typeface="ＭＳ Ｐ明朝" pitchFamily="18" charset="-128"/>
                <a:ea typeface="ＭＳ Ｐ明朝" pitchFamily="18" charset="-128"/>
              </a:rPr>
              <a:t>　　・介護補償給付         －      </a:t>
            </a:r>
            <a:r>
              <a:rPr lang="en-US" altLang="ja-JP" sz="1050" dirty="0" smtClean="0">
                <a:solidFill>
                  <a:schemeClr val="tx1"/>
                </a:solidFill>
                <a:latin typeface="ＭＳ Ｐ明朝" pitchFamily="18" charset="-128"/>
                <a:ea typeface="ＭＳ Ｐ明朝" pitchFamily="18" charset="-128"/>
              </a:rPr>
              <a:t>69</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8,052</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0.9</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buNone/>
            </a:pPr>
            <a:r>
              <a:rPr lang="ja-JP" altLang="en-US" sz="1050" dirty="0" smtClean="0">
                <a:solidFill>
                  <a:schemeClr val="tx1"/>
                </a:solidFill>
                <a:latin typeface="ＭＳ Ｐ明朝" pitchFamily="18" charset="-128"/>
                <a:ea typeface="ＭＳ Ｐ明朝" pitchFamily="18" charset="-128"/>
              </a:rPr>
              <a:t>　　・遺族補償一時金      －      </a:t>
            </a:r>
            <a:r>
              <a:rPr lang="en-US" altLang="ja-JP" sz="1050" dirty="0" smtClean="0">
                <a:solidFill>
                  <a:schemeClr val="tx1"/>
                </a:solidFill>
                <a:latin typeface="ＭＳ Ｐ明朝" pitchFamily="18" charset="-128"/>
                <a:ea typeface="ＭＳ Ｐ明朝" pitchFamily="18" charset="-128"/>
              </a:rPr>
              <a:t>69</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6,573</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0.9</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buNone/>
            </a:pPr>
            <a:r>
              <a:rPr lang="ja-JP" altLang="en-US" sz="1050" dirty="0" smtClean="0">
                <a:solidFill>
                  <a:schemeClr val="tx1"/>
                </a:solidFill>
                <a:latin typeface="ＭＳ Ｐ明朝" pitchFamily="18" charset="-128"/>
                <a:ea typeface="ＭＳ Ｐ明朝" pitchFamily="18" charset="-128"/>
              </a:rPr>
              <a:t>　　・葬祭料                   －     </a:t>
            </a:r>
            <a:r>
              <a:rPr lang="en-US" altLang="ja-JP" sz="1050" dirty="0" smtClean="0">
                <a:solidFill>
                  <a:schemeClr val="tx1"/>
                </a:solidFill>
                <a:latin typeface="ＭＳ Ｐ明朝" pitchFamily="18" charset="-128"/>
                <a:ea typeface="ＭＳ Ｐ明朝" pitchFamily="18" charset="-128"/>
              </a:rPr>
              <a:t> 25</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1,938</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0.3</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pPr algn="ctr"/>
            <a:r>
              <a:rPr lang="ja-JP" altLang="en-US" sz="1050" dirty="0" smtClean="0">
                <a:solidFill>
                  <a:schemeClr val="tx1"/>
                </a:solidFill>
                <a:latin typeface="ＭＳ Ｐ明朝" pitchFamily="18" charset="-128"/>
                <a:ea typeface="ＭＳ Ｐ明朝" pitchFamily="18" charset="-128"/>
              </a:rPr>
              <a:t>　　・二次健康診断等給付－       </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6,737</a:t>
            </a:r>
            <a:r>
              <a:rPr lang="ja-JP" altLang="en-US" sz="1050" dirty="0" smtClean="0">
                <a:solidFill>
                  <a:schemeClr val="tx1"/>
                </a:solidFill>
                <a:latin typeface="ＭＳ Ｐ明朝" pitchFamily="18" charset="-128"/>
                <a:ea typeface="ＭＳ Ｐ明朝" pitchFamily="18" charset="-128"/>
              </a:rPr>
              <a:t>万円</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a:t>
            </a:r>
            <a:r>
              <a:rPr lang="en-US" altLang="ja-JP" sz="1050" dirty="0" smtClean="0">
                <a:solidFill>
                  <a:schemeClr val="tx1"/>
                </a:solidFill>
                <a:latin typeface="ＭＳ Ｐ明朝" pitchFamily="18" charset="-128"/>
                <a:ea typeface="ＭＳ Ｐ明朝" pitchFamily="18" charset="-128"/>
              </a:rPr>
              <a:t>0.1</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特別支給金支払－</a:t>
            </a:r>
            <a:r>
              <a:rPr lang="en-US" altLang="ja-JP" sz="1050" dirty="0" smtClean="0">
                <a:solidFill>
                  <a:schemeClr val="tx1"/>
                </a:solidFill>
                <a:latin typeface="ＭＳ Ｐ明朝" pitchFamily="18" charset="-128"/>
                <a:ea typeface="ＭＳ Ｐ明朝" pitchFamily="18" charset="-128"/>
              </a:rPr>
              <a:t>1,078</a:t>
            </a:r>
            <a:r>
              <a:rPr lang="ja-JP" altLang="en-US" sz="1050" dirty="0" smtClean="0">
                <a:solidFill>
                  <a:schemeClr val="tx1"/>
                </a:solidFill>
                <a:latin typeface="ＭＳ Ｐ明朝" pitchFamily="18" charset="-128"/>
                <a:ea typeface="ＭＳ Ｐ明朝" pitchFamily="18" charset="-128"/>
              </a:rPr>
              <a:t>億</a:t>
            </a:r>
            <a:r>
              <a:rPr lang="en-US" altLang="ja-JP" sz="1050" dirty="0" smtClean="0">
                <a:solidFill>
                  <a:schemeClr val="tx1"/>
                </a:solidFill>
                <a:latin typeface="ＭＳ Ｐ明朝" pitchFamily="18" charset="-128"/>
                <a:ea typeface="ＭＳ Ｐ明朝" pitchFamily="18" charset="-128"/>
              </a:rPr>
              <a:t>2,421</a:t>
            </a:r>
            <a:r>
              <a:rPr lang="ja-JP" altLang="en-US" sz="1050" dirty="0" smtClean="0">
                <a:solidFill>
                  <a:schemeClr val="tx1"/>
                </a:solidFill>
                <a:latin typeface="ＭＳ Ｐ明朝" pitchFamily="18" charset="-128"/>
                <a:ea typeface="ＭＳ Ｐ明朝" pitchFamily="18" charset="-128"/>
              </a:rPr>
              <a:t>万円（前年度比▲</a:t>
            </a:r>
            <a:r>
              <a:rPr lang="en-US" altLang="ja-JP" sz="1050" dirty="0" smtClean="0">
                <a:solidFill>
                  <a:schemeClr val="tx1"/>
                </a:solidFill>
                <a:latin typeface="ＭＳ Ｐ明朝" pitchFamily="18" charset="-128"/>
                <a:ea typeface="ＭＳ Ｐ明朝" pitchFamily="18" charset="-128"/>
              </a:rPr>
              <a:t>3.5</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kumimoji="1" lang="ja-JP" altLang="en-US" dirty="0">
              <a:solidFill>
                <a:schemeClr val="tx1"/>
              </a:solidFill>
            </a:endParaRPr>
          </a:p>
        </p:txBody>
      </p:sp>
      <p:sp>
        <p:nvSpPr>
          <p:cNvPr id="11" name="角丸四角形 10"/>
          <p:cNvSpPr/>
          <p:nvPr/>
        </p:nvSpPr>
        <p:spPr>
          <a:xfrm>
            <a:off x="4283968" y="4149081"/>
            <a:ext cx="4392488" cy="28803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「おい、おい野田君よ、震災復興でないのか。おかしいぞ！」</a:t>
            </a:r>
            <a:endParaRPr kumimoji="1" lang="ja-JP" altLang="en-US" sz="1050" dirty="0">
              <a:solidFill>
                <a:schemeClr val="tx1"/>
              </a:solidFill>
            </a:endParaRPr>
          </a:p>
        </p:txBody>
      </p:sp>
      <p:pic>
        <p:nvPicPr>
          <p:cNvPr id="12" name="Picture 2" descr="C:\Users\佐藤陵一\Pictures\Ｆ３５.jpg"/>
          <p:cNvPicPr>
            <a:picLocks noChangeAspect="1" noChangeArrowheads="1"/>
          </p:cNvPicPr>
          <p:nvPr/>
        </p:nvPicPr>
        <p:blipFill>
          <a:blip r:embed="rId2" cstate="print"/>
          <a:srcRect/>
          <a:stretch>
            <a:fillRect/>
          </a:stretch>
        </p:blipFill>
        <p:spPr bwMode="auto">
          <a:xfrm>
            <a:off x="4283968" y="4509121"/>
            <a:ext cx="2016224" cy="1612979"/>
          </a:xfrm>
          <a:prstGeom prst="rect">
            <a:avLst/>
          </a:prstGeom>
          <a:noFill/>
          <a:ln>
            <a:noFill/>
          </a:ln>
        </p:spPr>
      </p:pic>
      <p:sp>
        <p:nvSpPr>
          <p:cNvPr id="13" name="線吹き出し 2 (枠付き) 12"/>
          <p:cNvSpPr/>
          <p:nvPr/>
        </p:nvSpPr>
        <p:spPr>
          <a:xfrm>
            <a:off x="6660232" y="4509120"/>
            <a:ext cx="2016224" cy="792088"/>
          </a:xfrm>
          <a:prstGeom prst="borderCallout2">
            <a:avLst>
              <a:gd name="adj1" fmla="val 22357"/>
              <a:gd name="adj2" fmla="val 3005"/>
              <a:gd name="adj3" fmla="val 22358"/>
              <a:gd name="adj4" fmla="val -13832"/>
              <a:gd name="adj5" fmla="val 65603"/>
              <a:gd name="adj6" fmla="val -28715"/>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smtClean="0">
                <a:solidFill>
                  <a:prstClr val="black"/>
                </a:solidFill>
                <a:latin typeface="ＭＳ Ｐ明朝" pitchFamily="18" charset="-128"/>
                <a:ea typeface="ＭＳ Ｐ明朝" pitchFamily="18" charset="-128"/>
              </a:rPr>
              <a:t>Ｆ</a:t>
            </a:r>
            <a:r>
              <a:rPr lang="en-US" altLang="ja-JP" dirty="0" smtClean="0">
                <a:solidFill>
                  <a:prstClr val="black"/>
                </a:solidFill>
                <a:latin typeface="ＭＳ Ｐ明朝" pitchFamily="18" charset="-128"/>
                <a:ea typeface="ＭＳ Ｐ明朝" pitchFamily="18" charset="-128"/>
              </a:rPr>
              <a:t>35</a:t>
            </a:r>
            <a:r>
              <a:rPr lang="ja-JP" altLang="en-US" dirty="0" smtClean="0">
                <a:solidFill>
                  <a:prstClr val="black"/>
                </a:solidFill>
                <a:latin typeface="ＭＳ Ｐ明朝" pitchFamily="18" charset="-128"/>
                <a:ea typeface="ＭＳ Ｐ明朝" pitchFamily="18" charset="-128"/>
              </a:rPr>
              <a:t>　</a:t>
            </a:r>
            <a:r>
              <a:rPr lang="en-US" altLang="ja-JP" dirty="0" smtClean="0">
                <a:solidFill>
                  <a:prstClr val="black"/>
                </a:solidFill>
                <a:latin typeface="ＭＳ Ｐ明朝" pitchFamily="18" charset="-128"/>
                <a:ea typeface="ＭＳ Ｐ明朝" pitchFamily="18" charset="-128"/>
              </a:rPr>
              <a:t>1</a:t>
            </a:r>
            <a:r>
              <a:rPr lang="ja-JP" altLang="en-US" dirty="0" smtClean="0">
                <a:solidFill>
                  <a:prstClr val="black"/>
                </a:solidFill>
                <a:latin typeface="ＭＳ Ｐ明朝" pitchFamily="18" charset="-128"/>
                <a:ea typeface="ＭＳ Ｐ明朝" pitchFamily="18" charset="-128"/>
              </a:rPr>
              <a:t>機　</a:t>
            </a:r>
            <a:r>
              <a:rPr lang="en-US" altLang="ja-JP" dirty="0" smtClean="0">
                <a:solidFill>
                  <a:prstClr val="black"/>
                </a:solidFill>
                <a:latin typeface="ＭＳ Ｐ明朝" pitchFamily="18" charset="-128"/>
                <a:ea typeface="ＭＳ Ｐ明朝" pitchFamily="18" charset="-128"/>
              </a:rPr>
              <a:t>99</a:t>
            </a:r>
            <a:r>
              <a:rPr lang="ja-JP" altLang="en-US" dirty="0" smtClean="0">
                <a:solidFill>
                  <a:prstClr val="black"/>
                </a:solidFill>
                <a:latin typeface="ＭＳ Ｐ明朝" pitchFamily="18" charset="-128"/>
                <a:ea typeface="ＭＳ Ｐ明朝" pitchFamily="18" charset="-128"/>
              </a:rPr>
              <a:t>億円　</a:t>
            </a:r>
            <a:endParaRPr lang="en-US" altLang="ja-JP" dirty="0" smtClean="0">
              <a:solidFill>
                <a:prstClr val="black"/>
              </a:solidFill>
              <a:latin typeface="ＭＳ Ｐ明朝" pitchFamily="18" charset="-128"/>
              <a:ea typeface="ＭＳ Ｐ明朝" pitchFamily="18" charset="-128"/>
            </a:endParaRPr>
          </a:p>
          <a:p>
            <a:pPr lvl="0"/>
            <a:r>
              <a:rPr lang="ja-JP" altLang="en-US" sz="1050" dirty="0" smtClean="0">
                <a:solidFill>
                  <a:prstClr val="black"/>
                </a:solidFill>
                <a:latin typeface="ＭＳ Ｐ明朝" pitchFamily="18" charset="-128"/>
                <a:ea typeface="ＭＳ Ｐ明朝" pitchFamily="18" charset="-128"/>
              </a:rPr>
              <a:t>ロッキード・マーチン社　</a:t>
            </a:r>
            <a:endParaRPr lang="en-US" altLang="ja-JP" sz="1050" dirty="0" smtClean="0">
              <a:solidFill>
                <a:prstClr val="black"/>
              </a:solidFill>
              <a:latin typeface="ＭＳ Ｐ明朝" pitchFamily="18" charset="-128"/>
              <a:ea typeface="ＭＳ Ｐ明朝" pitchFamily="18" charset="-128"/>
            </a:endParaRPr>
          </a:p>
          <a:p>
            <a:pPr lvl="0"/>
            <a:r>
              <a:rPr lang="en-US" altLang="ja-JP" dirty="0" smtClean="0">
                <a:solidFill>
                  <a:prstClr val="black"/>
                </a:solidFill>
                <a:latin typeface="ＭＳ Ｐ明朝" pitchFamily="18" charset="-128"/>
                <a:ea typeface="ＭＳ Ｐ明朝" pitchFamily="18" charset="-128"/>
              </a:rPr>
              <a:t>42</a:t>
            </a:r>
            <a:r>
              <a:rPr lang="ja-JP" altLang="en-US" dirty="0" smtClean="0">
                <a:solidFill>
                  <a:prstClr val="black"/>
                </a:solidFill>
                <a:latin typeface="ＭＳ Ｐ明朝" pitchFamily="18" charset="-128"/>
                <a:ea typeface="ＭＳ Ｐ明朝" pitchFamily="18" charset="-128"/>
              </a:rPr>
              <a:t>機</a:t>
            </a:r>
            <a:r>
              <a:rPr lang="ja-JP" altLang="en-US" sz="1050" dirty="0" smtClean="0">
                <a:solidFill>
                  <a:prstClr val="black"/>
                </a:solidFill>
                <a:latin typeface="ＭＳ Ｐ明朝" pitchFamily="18" charset="-128"/>
                <a:ea typeface="ＭＳ Ｐ明朝" pitchFamily="18" charset="-128"/>
              </a:rPr>
              <a:t>購入予定</a:t>
            </a:r>
            <a:endParaRPr lang="ja-JP" altLang="en-US" sz="1050" dirty="0">
              <a:solidFill>
                <a:prstClr val="black"/>
              </a:solidFill>
              <a:latin typeface="ＭＳ Ｐ明朝" pitchFamily="18" charset="-128"/>
              <a:ea typeface="ＭＳ Ｐ明朝" pitchFamily="18" charset="-128"/>
            </a:endParaRPr>
          </a:p>
        </p:txBody>
      </p:sp>
      <p:sp>
        <p:nvSpPr>
          <p:cNvPr id="15" name="角丸四角形 14"/>
          <p:cNvSpPr/>
          <p:nvPr/>
        </p:nvSpPr>
        <p:spPr>
          <a:xfrm>
            <a:off x="3995936" y="3068960"/>
            <a:ext cx="4752528" cy="864096"/>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労災保険料は、会社が払っている！→労働災害・職業病は誰の責任か</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後述</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●この労災保険制度が「民営化」されるとどうなるか</a:t>
            </a:r>
            <a:r>
              <a:rPr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「民営化」会社は、保険料を安くし、多くの会社に保険に入ってもらおうとする。「自賠責」と同じ。</a:t>
            </a:r>
            <a:r>
              <a:rPr lang="ja-JP" altLang="en-US" sz="1050" dirty="0" smtClean="0">
                <a:solidFill>
                  <a:schemeClr val="tx1"/>
                </a:solidFill>
                <a:latin typeface="ＭＳ Ｐ明朝" pitchFamily="18" charset="-128"/>
                <a:ea typeface="ＭＳ Ｐ明朝" pitchFamily="18" charset="-128"/>
              </a:rPr>
              <a:t>他方、「民営化」会社は、患者に支払すぎると、利益がでない。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支払の「抑制」は、「認定しない」「打ち切り」に直結することになる。</a:t>
            </a:r>
            <a:endParaRPr kumimoji="1" lang="ja-JP" altLang="en-US" sz="1050" dirty="0">
              <a:solidFill>
                <a:schemeClr val="tx1"/>
              </a:solidFill>
              <a:latin typeface="ＭＳ Ｐ明朝" pitchFamily="18" charset="-128"/>
              <a:ea typeface="ＭＳ Ｐ明朝" pitchFamily="18" charset="-128"/>
            </a:endParaRPr>
          </a:p>
        </p:txBody>
      </p:sp>
      <p:sp>
        <p:nvSpPr>
          <p:cNvPr id="16" name="角丸四角形 15"/>
          <p:cNvSpPr/>
          <p:nvPr/>
        </p:nvSpPr>
        <p:spPr>
          <a:xfrm>
            <a:off x="539552" y="5013176"/>
            <a:ext cx="3168352" cy="1584176"/>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2003</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平成</a:t>
            </a:r>
            <a:r>
              <a:rPr kumimoji="1" lang="en-US" altLang="ja-JP" sz="1050" dirty="0" smtClean="0">
                <a:solidFill>
                  <a:schemeClr val="tx1"/>
                </a:solidFill>
                <a:latin typeface="ＭＳ Ｐ明朝" pitchFamily="18" charset="-128"/>
                <a:ea typeface="ＭＳ Ｐ明朝" pitchFamily="18" charset="-128"/>
              </a:rPr>
              <a:t>15</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石綿関連の労災認定基準を改正。石綿使用量は</a:t>
            </a:r>
            <a:r>
              <a:rPr lang="en-US" altLang="ja-JP" sz="1050" dirty="0" smtClean="0">
                <a:solidFill>
                  <a:schemeClr val="tx1"/>
                </a:solidFill>
                <a:latin typeface="ＭＳ Ｐ明朝" pitchFamily="18" charset="-128"/>
                <a:ea typeface="ＭＳ Ｐ明朝" pitchFamily="18" charset="-128"/>
              </a:rPr>
              <a:t>1070</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80</a:t>
            </a:r>
            <a:r>
              <a:rPr lang="ja-JP" altLang="en-US" sz="1050" dirty="0" smtClean="0">
                <a:solidFill>
                  <a:schemeClr val="tx1"/>
                </a:solidFill>
                <a:latin typeface="ＭＳ Ｐ明朝" pitchFamily="18" charset="-128"/>
                <a:ea typeface="ＭＳ Ｐ明朝" pitchFamily="18" charset="-128"/>
              </a:rPr>
              <a:t>年に欠けてピークだった。中皮腫、肺がんの潜伏期間は</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年とされていることから、当分の間、石綿による請求・認定の増加傾向が続くと危ぶんでいる。</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石綿関連疾患は、これまでの業務上疾病の様相を一変させる可能性がある。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厚労省労災補償部　只野祐　</a:t>
            </a:r>
            <a:r>
              <a:rPr lang="en-US" altLang="ja-JP" sz="900" dirty="0" smtClean="0">
                <a:solidFill>
                  <a:schemeClr val="tx1"/>
                </a:solidFill>
                <a:latin typeface="ＭＳ Ｐ明朝" pitchFamily="18" charset="-128"/>
                <a:ea typeface="ＭＳ Ｐ明朝" pitchFamily="18" charset="-128"/>
              </a:rPr>
              <a:t>2006.5</a:t>
            </a:r>
            <a:r>
              <a:rPr lang="ja-JP" altLang="en-US" sz="900" dirty="0" smtClean="0">
                <a:solidFill>
                  <a:schemeClr val="tx1"/>
                </a:solidFill>
                <a:latin typeface="ＭＳ Ｐ明朝" pitchFamily="18" charset="-128"/>
                <a:ea typeface="ＭＳ Ｐ明朝" pitchFamily="18" charset="-128"/>
              </a:rPr>
              <a:t>「日職災医誌」）</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p:txBody>
      </p:sp>
      <p:sp>
        <p:nvSpPr>
          <p:cNvPr id="14" name="正方形/長方形 13"/>
          <p:cNvSpPr/>
          <p:nvPr/>
        </p:nvSpPr>
        <p:spPr>
          <a:xfrm>
            <a:off x="827584" y="4869160"/>
            <a:ext cx="1800200" cy="21602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深刻化するアスベスト被害</a:t>
            </a:r>
            <a:endParaRPr kumimoji="1" lang="ja-JP" altLang="en-US" sz="105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347864" y="404665"/>
            <a:ext cx="2160240" cy="288032"/>
          </a:xfrm>
          <a:prstGeom prst="roundRect">
            <a:avLst/>
          </a:prstGeom>
          <a:solidFill>
            <a:schemeClr val="tx1">
              <a:lumMod val="75000"/>
              <a:lumOff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p>
          <a:p>
            <a:pPr algn="ctr"/>
            <a:endParaRPr lang="en-US" altLang="ja-JP" sz="1050" dirty="0" smtClean="0"/>
          </a:p>
          <a:p>
            <a:pPr algn="ctr"/>
            <a:r>
              <a:rPr lang="ja-JP" altLang="en-US" sz="1050" b="1" dirty="0" smtClean="0">
                <a:solidFill>
                  <a:schemeClr val="bg1"/>
                </a:solidFill>
              </a:rPr>
              <a:t>じん肺・振動病の歴史から</a:t>
            </a:r>
          </a:p>
          <a:p>
            <a:pPr algn="ctr"/>
            <a:endParaRPr kumimoji="1" lang="ja-JP" altLang="en-US" dirty="0"/>
          </a:p>
        </p:txBody>
      </p:sp>
      <p:cxnSp>
        <p:nvCxnSpPr>
          <p:cNvPr id="7" name="直線コネクタ 6"/>
          <p:cNvCxnSpPr/>
          <p:nvPr/>
        </p:nvCxnSpPr>
        <p:spPr>
          <a:xfrm>
            <a:off x="4572000" y="836712"/>
            <a:ext cx="0" cy="576064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9" name="Picture 3" descr="C:\Users\佐藤陵一\Pictures\MP Navigator EX\2010_03_25\IMG_0002.jpg"/>
          <p:cNvPicPr>
            <a:picLocks noChangeAspect="1" noChangeArrowheads="1"/>
          </p:cNvPicPr>
          <p:nvPr/>
        </p:nvPicPr>
        <p:blipFill>
          <a:blip r:embed="rId2" cstate="print"/>
          <a:srcRect/>
          <a:stretch>
            <a:fillRect/>
          </a:stretch>
        </p:blipFill>
        <p:spPr bwMode="auto">
          <a:xfrm rot="16200000">
            <a:off x="7105525" y="607444"/>
            <a:ext cx="1556464" cy="1582952"/>
          </a:xfrm>
          <a:prstGeom prst="rect">
            <a:avLst/>
          </a:prstGeom>
          <a:ln w="3175">
            <a:solidFill>
              <a:srgbClr val="FFC000"/>
            </a:solidFill>
          </a:ln>
        </p:spPr>
        <p:style>
          <a:lnRef idx="1">
            <a:schemeClr val="accent1"/>
          </a:lnRef>
          <a:fillRef idx="2">
            <a:schemeClr val="accent1"/>
          </a:fillRef>
          <a:effectRef idx="1">
            <a:schemeClr val="accent1"/>
          </a:effectRef>
          <a:fontRef idx="minor">
            <a:schemeClr val="dk1"/>
          </a:fontRef>
        </p:style>
      </p:pic>
      <p:sp>
        <p:nvSpPr>
          <p:cNvPr id="11" name="正方形/長方形 10"/>
          <p:cNvSpPr/>
          <p:nvPr/>
        </p:nvSpPr>
        <p:spPr>
          <a:xfrm>
            <a:off x="4644008" y="764705"/>
            <a:ext cx="2304256"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デッド・フィンガ</a:t>
            </a:r>
            <a:r>
              <a:rPr lang="en-US" altLang="ja-JP" sz="1050" dirty="0" smtClean="0">
                <a:solidFill>
                  <a:schemeClr val="tx1"/>
                </a:solidFill>
                <a:latin typeface="ＭＳ Ｐ明朝" pitchFamily="18" charset="-128"/>
                <a:ea typeface="ＭＳ Ｐ明朝" pitchFamily="18" charset="-128"/>
              </a:rPr>
              <a:t>―</a:t>
            </a:r>
            <a:endParaRPr lang="ja-JP" altLang="en-US"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振動病の歴史は古い。イギリスで</a:t>
            </a:r>
            <a:r>
              <a:rPr lang="en-US" altLang="ja-JP" sz="1050" dirty="0" smtClean="0">
                <a:solidFill>
                  <a:schemeClr val="tx1"/>
                </a:solidFill>
                <a:latin typeface="ＭＳ Ｐ明朝" pitchFamily="18" charset="-128"/>
                <a:ea typeface="ＭＳ Ｐ明朝" pitchFamily="18" charset="-128"/>
              </a:rPr>
              <a:t>191</a:t>
            </a:r>
            <a:r>
              <a:rPr lang="ja-JP" altLang="en-US" sz="1050" dirty="0" smtClean="0">
                <a:solidFill>
                  <a:schemeClr val="tx1"/>
                </a:solidFill>
                <a:latin typeface="ＭＳ Ｐ明朝" pitchFamily="18" charset="-128"/>
                <a:ea typeface="ＭＳ Ｐ明朝" pitchFamily="18" charset="-128"/>
              </a:rPr>
              <a:t>１年</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明治</a:t>
            </a:r>
            <a:r>
              <a:rPr lang="en-US" altLang="ja-JP" sz="1050" dirty="0" smtClean="0">
                <a:solidFill>
                  <a:schemeClr val="tx1"/>
                </a:solidFill>
                <a:latin typeface="ＭＳ Ｐ明朝" pitchFamily="18" charset="-128"/>
                <a:ea typeface="ＭＳ Ｐ明朝" pitchFamily="18" charset="-128"/>
              </a:rPr>
              <a:t>44</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に報告</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「死んだ指」が棺桶になっている。白くなるのは血管がけいれんし収縮し、血が通わないから。</a:t>
            </a:r>
          </a:p>
        </p:txBody>
      </p:sp>
      <p:pic>
        <p:nvPicPr>
          <p:cNvPr id="12" name="Picture 2" descr="C:\Users\佐藤陵一\Pictures\佐渡金山.jpg"/>
          <p:cNvPicPr>
            <a:picLocks noChangeAspect="1" noChangeArrowheads="1"/>
          </p:cNvPicPr>
          <p:nvPr/>
        </p:nvPicPr>
        <p:blipFill>
          <a:blip r:embed="rId3" cstate="print"/>
          <a:srcRect/>
          <a:stretch>
            <a:fillRect/>
          </a:stretch>
        </p:blipFill>
        <p:spPr bwMode="auto">
          <a:xfrm>
            <a:off x="251520" y="548680"/>
            <a:ext cx="1368152" cy="2838915"/>
          </a:xfrm>
          <a:prstGeom prst="rect">
            <a:avLst/>
          </a:prstGeom>
          <a:noFill/>
          <a:ln w="3175">
            <a:solidFill>
              <a:schemeClr val="tx1"/>
            </a:solidFill>
          </a:ln>
        </p:spPr>
      </p:pic>
      <p:sp>
        <p:nvSpPr>
          <p:cNvPr id="13" name="正方形/長方形 12"/>
          <p:cNvSpPr/>
          <p:nvPr/>
        </p:nvSpPr>
        <p:spPr>
          <a:xfrm>
            <a:off x="683568" y="692697"/>
            <a:ext cx="79208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mj-ea"/>
                <a:ea typeface="+mj-ea"/>
              </a:rPr>
              <a:t>佐渡金山</a:t>
            </a:r>
            <a:endParaRPr kumimoji="1" lang="ja-JP" altLang="en-US" sz="1050" b="1" dirty="0">
              <a:latin typeface="+mj-ea"/>
              <a:ea typeface="+mj-ea"/>
            </a:endParaRPr>
          </a:p>
        </p:txBody>
      </p:sp>
      <p:sp>
        <p:nvSpPr>
          <p:cNvPr id="14" name="正方形/長方形 13"/>
          <p:cNvSpPr/>
          <p:nvPr/>
        </p:nvSpPr>
        <p:spPr>
          <a:xfrm>
            <a:off x="1907704" y="836712"/>
            <a:ext cx="25202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－地獄の労働と“よろけ”－</a:t>
            </a:r>
          </a:p>
          <a:p>
            <a:r>
              <a:rPr lang="en-US" altLang="ja-JP" sz="1050" dirty="0" err="1" smtClean="0">
                <a:solidFill>
                  <a:schemeClr val="tx1"/>
                </a:solidFill>
                <a:latin typeface="ＭＳ Ｐ明朝" pitchFamily="18" charset="-128"/>
                <a:ea typeface="ＭＳ Ｐ明朝" pitchFamily="18" charset="-128"/>
              </a:rPr>
              <a:t>竪坑</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たて</a:t>
            </a:r>
            <a:r>
              <a:rPr lang="ja-JP" altLang="en-US" sz="1050" dirty="0" err="1" smtClean="0">
                <a:solidFill>
                  <a:schemeClr val="tx1"/>
                </a:solidFill>
                <a:latin typeface="ＭＳ Ｐ明朝" pitchFamily="18" charset="-128"/>
                <a:ea typeface="ＭＳ Ｐ明朝" pitchFamily="18" charset="-128"/>
              </a:rPr>
              <a:t>あな</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三千尺</a:t>
            </a:r>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下れば地獄</a:t>
            </a:r>
            <a:br>
              <a:rPr lang="ja-JP" altLang="ja-JP" sz="1050" dirty="0" smtClean="0">
                <a:solidFill>
                  <a:schemeClr val="tx1"/>
                </a:solidFill>
                <a:latin typeface="ＭＳ Ｐ明朝" pitchFamily="18" charset="-128"/>
                <a:ea typeface="ＭＳ Ｐ明朝" pitchFamily="18" charset="-128"/>
              </a:rPr>
            </a:br>
            <a:r>
              <a:rPr lang="ja-JP" altLang="ja-JP" sz="1050" dirty="0" smtClean="0">
                <a:solidFill>
                  <a:schemeClr val="tx1"/>
                </a:solidFill>
                <a:latin typeface="ＭＳ Ｐ明朝" pitchFamily="18" charset="-128"/>
                <a:ea typeface="ＭＳ Ｐ明朝" pitchFamily="18" charset="-128"/>
              </a:rPr>
              <a:t>死ねば廃坑の土となる</a:t>
            </a:r>
            <a:endParaRPr kumimoji="1" lang="ja-JP" altLang="en-US" sz="1050" dirty="0">
              <a:solidFill>
                <a:schemeClr val="tx1"/>
              </a:solidFill>
            </a:endParaRPr>
          </a:p>
        </p:txBody>
      </p:sp>
      <p:sp>
        <p:nvSpPr>
          <p:cNvPr id="15" name="正方形/長方形 14"/>
          <p:cNvSpPr/>
          <p:nvPr/>
        </p:nvSpPr>
        <p:spPr>
          <a:xfrm>
            <a:off x="2195736" y="1484784"/>
            <a:ext cx="2160240" cy="864096"/>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佐渡金山は石英質で珪酸分が高いものですから、その粉塵をまともに吸う大工は山よろけ、つまり珪肺になる。また、</a:t>
            </a:r>
            <a:r>
              <a:rPr lang="ja-JP" altLang="ja-JP" sz="900" dirty="0" err="1" smtClean="0">
                <a:solidFill>
                  <a:schemeClr val="tx1"/>
                </a:solidFill>
                <a:latin typeface="ＭＳ Ｐ明朝" pitchFamily="18" charset="-128"/>
                <a:ea typeface="ＭＳ Ｐ明朝" pitchFamily="18" charset="-128"/>
              </a:rPr>
              <a:t>け</a:t>
            </a:r>
            <a:r>
              <a:rPr lang="ja-JP" altLang="ja-JP" sz="900" dirty="0" smtClean="0">
                <a:solidFill>
                  <a:schemeClr val="tx1"/>
                </a:solidFill>
                <a:latin typeface="ＭＳ Ｐ明朝" pitchFamily="18" charset="-128"/>
                <a:ea typeface="ＭＳ Ｐ明朝" pitchFamily="18" charset="-128"/>
              </a:rPr>
              <a:t>たえ</a:t>
            </a:r>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気絶え</a:t>
            </a:r>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というのは、坑内の酸素欠乏から突然倒れるんです。</a:t>
            </a:r>
            <a:r>
              <a:rPr lang="ja-JP" altLang="en-US" sz="900" dirty="0" smtClean="0">
                <a:solidFill>
                  <a:schemeClr val="tx1"/>
                </a:solidFill>
                <a:latin typeface="ＭＳ Ｐ明朝" pitchFamily="18" charset="-128"/>
                <a:ea typeface="ＭＳ Ｐ明朝" pitchFamily="18" charset="-128"/>
              </a:rPr>
              <a:t>＞</a:t>
            </a:r>
            <a:endParaRPr lang="en-US" altLang="ja-JP" sz="900" dirty="0" smtClean="0">
              <a:solidFill>
                <a:schemeClr val="tx1"/>
              </a:solidFill>
              <a:latin typeface="ＭＳ Ｐ明朝" pitchFamily="18" charset="-128"/>
              <a:ea typeface="ＭＳ Ｐ明朝" pitchFamily="18" charset="-128"/>
            </a:endParaRPr>
          </a:p>
          <a:p>
            <a:pPr>
              <a:buNone/>
            </a:pPr>
            <a:r>
              <a:rPr lang="ja-JP" altLang="en-US" sz="900" dirty="0" smtClean="0">
                <a:solidFill>
                  <a:schemeClr val="tx1"/>
                </a:solidFill>
                <a:latin typeface="ＭＳ Ｐ明朝" pitchFamily="18" charset="-128"/>
                <a:ea typeface="ＭＳ Ｐ明朝" pitchFamily="18" charset="-128"/>
              </a:rPr>
              <a:t>（津村節子、「松本清張の日本史探訪」）</a:t>
            </a:r>
            <a:endParaRPr lang="en-US" altLang="ja-JP" sz="900" dirty="0" smtClean="0">
              <a:solidFill>
                <a:schemeClr val="tx1"/>
              </a:solidFill>
              <a:latin typeface="ＭＳ Ｐ明朝" pitchFamily="18" charset="-128"/>
              <a:ea typeface="ＭＳ Ｐ明朝" pitchFamily="18" charset="-128"/>
            </a:endParaRPr>
          </a:p>
        </p:txBody>
      </p:sp>
      <p:sp>
        <p:nvSpPr>
          <p:cNvPr id="10" name="正方形/長方形 9"/>
          <p:cNvSpPr/>
          <p:nvPr/>
        </p:nvSpPr>
        <p:spPr>
          <a:xfrm>
            <a:off x="251520" y="5445225"/>
            <a:ext cx="20162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じん肺法施行　</a:t>
            </a:r>
            <a:r>
              <a:rPr kumimoji="1" lang="en-US" altLang="ja-JP" sz="1050" dirty="0" smtClean="0">
                <a:solidFill>
                  <a:schemeClr val="tx1"/>
                </a:solidFill>
                <a:latin typeface="ＭＳ Ｐ明朝" pitchFamily="18" charset="-128"/>
                <a:ea typeface="ＭＳ Ｐ明朝" pitchFamily="18" charset="-128"/>
              </a:rPr>
              <a:t>1960</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4</a:t>
            </a:r>
            <a:r>
              <a:rPr kumimoji="1" lang="ja-JP" altLang="en-US" sz="1050" dirty="0" smtClean="0">
                <a:solidFill>
                  <a:schemeClr val="tx1"/>
                </a:solidFill>
                <a:latin typeface="ＭＳ Ｐ明朝" pitchFamily="18" charset="-128"/>
                <a:ea typeface="ＭＳ Ｐ明朝" pitchFamily="18" charset="-128"/>
              </a:rPr>
              <a:t>月</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日　</a:t>
            </a:r>
            <a:endParaRPr kumimoji="1" lang="ja-JP" altLang="en-US" sz="1050" dirty="0">
              <a:solidFill>
                <a:schemeClr val="tx1"/>
              </a:solidFill>
              <a:latin typeface="ＭＳ Ｐ明朝" pitchFamily="18" charset="-128"/>
              <a:ea typeface="ＭＳ Ｐ明朝" pitchFamily="18" charset="-128"/>
            </a:endParaRPr>
          </a:p>
        </p:txBody>
      </p:sp>
      <p:sp>
        <p:nvSpPr>
          <p:cNvPr id="16" name="正方形/長方形 15"/>
          <p:cNvSpPr/>
          <p:nvPr/>
        </p:nvSpPr>
        <p:spPr>
          <a:xfrm>
            <a:off x="1763688" y="2420889"/>
            <a:ext cx="266429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世界では</a:t>
            </a:r>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1925</a:t>
            </a:r>
            <a:r>
              <a:rPr kumimoji="1" lang="ja-JP" altLang="en-US" sz="1050" dirty="0" smtClean="0">
                <a:solidFill>
                  <a:schemeClr val="tx1"/>
                </a:solidFill>
                <a:latin typeface="ＭＳ Ｐ明朝" pitchFamily="18" charset="-128"/>
                <a:ea typeface="ＭＳ Ｐ明朝" pitchFamily="18" charset="-128"/>
              </a:rPr>
              <a:t>年</a:t>
            </a: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大正</a:t>
            </a:r>
            <a:r>
              <a:rPr kumimoji="1" lang="en-US" altLang="ja-JP" sz="900" dirty="0" smtClean="0">
                <a:solidFill>
                  <a:schemeClr val="tx1"/>
                </a:solidFill>
                <a:latin typeface="ＭＳ Ｐ明朝" pitchFamily="18" charset="-128"/>
                <a:ea typeface="ＭＳ Ｐ明朝" pitchFamily="18" charset="-128"/>
              </a:rPr>
              <a:t>14</a:t>
            </a:r>
            <a:r>
              <a:rPr kumimoji="1" lang="ja-JP" altLang="en-US" sz="900" dirty="0" smtClean="0">
                <a:solidFill>
                  <a:schemeClr val="tx1"/>
                </a:solidFill>
                <a:latin typeface="ＭＳ Ｐ明朝" pitchFamily="18" charset="-128"/>
                <a:ea typeface="ＭＳ Ｐ明朝" pitchFamily="18" charset="-128"/>
              </a:rPr>
              <a:t>年</a:t>
            </a:r>
            <a:r>
              <a:rPr kumimoji="1" lang="en-US" altLang="ja-JP" sz="90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ILO</a:t>
            </a:r>
            <a:r>
              <a:rPr kumimoji="1" lang="ja-JP" altLang="en-US" sz="1050" dirty="0" smtClean="0">
                <a:solidFill>
                  <a:schemeClr val="tx1"/>
                </a:solidFill>
                <a:latin typeface="ＭＳ Ｐ明朝" pitchFamily="18" charset="-128"/>
                <a:ea typeface="ＭＳ Ｐ明朝" pitchFamily="18" charset="-128"/>
              </a:rPr>
              <a:t>総会における採択</a:t>
            </a:r>
            <a:endParaRPr kumimoji="1" lang="en-US" altLang="ja-JP" sz="105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労働者災害補償に関する条約案</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・労働者職業病補償に関する条約案</a:t>
            </a:r>
            <a:endParaRPr lang="en-US" altLang="ja-JP" sz="900" dirty="0" smtClean="0">
              <a:solidFill>
                <a:schemeClr val="tx1"/>
              </a:solidFill>
              <a:latin typeface="ＭＳ Ｐ明朝" pitchFamily="18" charset="-128"/>
              <a:ea typeface="ＭＳ Ｐ明朝" pitchFamily="18" charset="-128"/>
            </a:endParaRPr>
          </a:p>
          <a:p>
            <a:pPr algn="ctr"/>
            <a:endParaRPr kumimoji="1" lang="en-US" altLang="ja-JP" sz="1050" dirty="0" smtClean="0">
              <a:solidFill>
                <a:schemeClr val="tx1"/>
              </a:solidFill>
              <a:latin typeface="ＭＳ Ｐ明朝" pitchFamily="18" charset="-128"/>
              <a:ea typeface="ＭＳ Ｐ明朝" pitchFamily="18" charset="-128"/>
            </a:endParaRPr>
          </a:p>
          <a:p>
            <a:pPr algn="ctr"/>
            <a:endParaRPr kumimoji="1" lang="ja-JP" altLang="en-US" sz="1050" dirty="0">
              <a:solidFill>
                <a:schemeClr val="tx1"/>
              </a:solidFill>
              <a:latin typeface="ＭＳ Ｐ明朝" pitchFamily="18" charset="-128"/>
              <a:ea typeface="ＭＳ Ｐ明朝" pitchFamily="18" charset="-128"/>
            </a:endParaRPr>
          </a:p>
        </p:txBody>
      </p:sp>
      <p:sp>
        <p:nvSpPr>
          <p:cNvPr id="17" name="正方形/長方形 16"/>
          <p:cNvSpPr/>
          <p:nvPr/>
        </p:nvSpPr>
        <p:spPr>
          <a:xfrm>
            <a:off x="1763688" y="3068961"/>
            <a:ext cx="25202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日本では</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労働者災害扶助法</a:t>
            </a:r>
            <a:r>
              <a:rPr lang="ja-JP" altLang="en-US" sz="900" dirty="0" smtClean="0">
                <a:solidFill>
                  <a:schemeClr val="tx1"/>
                </a:solidFill>
                <a:latin typeface="ＭＳ Ｐ明朝" pitchFamily="18" charset="-128"/>
                <a:ea typeface="ＭＳ Ｐ明朝" pitchFamily="18" charset="-128"/>
              </a:rPr>
              <a:t>（昭和</a:t>
            </a:r>
            <a:r>
              <a:rPr lang="en-US" altLang="ja-JP" sz="900" dirty="0" smtClean="0">
                <a:solidFill>
                  <a:schemeClr val="tx1"/>
                </a:solidFill>
                <a:latin typeface="ＭＳ Ｐ明朝" pitchFamily="18" charset="-128"/>
                <a:ea typeface="ＭＳ Ｐ明朝" pitchFamily="18" charset="-128"/>
              </a:rPr>
              <a:t>6</a:t>
            </a:r>
            <a:r>
              <a:rPr lang="ja-JP" altLang="en-US" sz="900" dirty="0" smtClean="0">
                <a:solidFill>
                  <a:schemeClr val="tx1"/>
                </a:solidFill>
                <a:latin typeface="ＭＳ Ｐ明朝" pitchFamily="18" charset="-128"/>
                <a:ea typeface="ＭＳ Ｐ明朝" pitchFamily="18" charset="-128"/>
              </a:rPr>
              <a:t>年</a:t>
            </a:r>
            <a:r>
              <a:rPr lang="en-US" altLang="ja-JP" sz="900" dirty="0" smtClean="0">
                <a:solidFill>
                  <a:schemeClr val="tx1"/>
                </a:solidFill>
                <a:latin typeface="ＭＳ Ｐ明朝" pitchFamily="18" charset="-128"/>
                <a:ea typeface="ＭＳ Ｐ明朝" pitchFamily="18" charset="-128"/>
              </a:rPr>
              <a:t>)</a:t>
            </a:r>
          </a:p>
          <a:p>
            <a:r>
              <a:rPr lang="ja-JP" altLang="en-US" sz="900" dirty="0" smtClean="0">
                <a:solidFill>
                  <a:schemeClr val="tx1"/>
                </a:solidFill>
                <a:latin typeface="ＭＳ Ｐ明朝" pitchFamily="18" charset="-128"/>
                <a:ea typeface="ＭＳ Ｐ明朝" pitchFamily="18" charset="-128"/>
              </a:rPr>
              <a:t>労働基準法により、昭和</a:t>
            </a:r>
            <a:r>
              <a:rPr lang="en-US" altLang="ja-JP" sz="900" dirty="0" smtClean="0">
                <a:solidFill>
                  <a:schemeClr val="tx1"/>
                </a:solidFill>
                <a:latin typeface="ＭＳ Ｐ明朝" pitchFamily="18" charset="-128"/>
                <a:ea typeface="ＭＳ Ｐ明朝" pitchFamily="18" charset="-128"/>
              </a:rPr>
              <a:t>22</a:t>
            </a:r>
            <a:r>
              <a:rPr lang="ja-JP" altLang="en-US" sz="900" dirty="0" smtClean="0">
                <a:solidFill>
                  <a:schemeClr val="tx1"/>
                </a:solidFill>
                <a:latin typeface="ＭＳ Ｐ明朝" pitchFamily="18" charset="-128"/>
                <a:ea typeface="ＭＳ Ｐ明朝" pitchFamily="18" charset="-128"/>
              </a:rPr>
              <a:t>年</a:t>
            </a:r>
            <a:r>
              <a:rPr lang="en-US" altLang="ja-JP" sz="900" dirty="0" smtClean="0">
                <a:solidFill>
                  <a:schemeClr val="tx1"/>
                </a:solidFill>
                <a:latin typeface="ＭＳ Ｐ明朝" pitchFamily="18" charset="-128"/>
                <a:ea typeface="ＭＳ Ｐ明朝" pitchFamily="18" charset="-128"/>
              </a:rPr>
              <a:t>9</a:t>
            </a:r>
            <a:r>
              <a:rPr lang="ja-JP" altLang="en-US" sz="900" dirty="0" smtClean="0">
                <a:solidFill>
                  <a:schemeClr val="tx1"/>
                </a:solidFill>
                <a:latin typeface="ＭＳ Ｐ明朝" pitchFamily="18" charset="-128"/>
                <a:ea typeface="ＭＳ Ｐ明朝" pitchFamily="18" charset="-128"/>
              </a:rPr>
              <a:t>月</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日に廃止 </a:t>
            </a:r>
          </a:p>
          <a:p>
            <a:pPr algn="ctr"/>
            <a:endParaRPr kumimoji="1" lang="ja-JP" altLang="en-US" sz="900" dirty="0">
              <a:solidFill>
                <a:schemeClr val="tx1"/>
              </a:solidFill>
              <a:latin typeface="ＭＳ Ｐ明朝" pitchFamily="18" charset="-128"/>
              <a:ea typeface="ＭＳ Ｐ明朝" pitchFamily="18" charset="-128"/>
            </a:endParaRPr>
          </a:p>
        </p:txBody>
      </p:sp>
      <p:sp>
        <p:nvSpPr>
          <p:cNvPr id="18" name="正方形/長方形 17"/>
          <p:cNvSpPr/>
          <p:nvPr/>
        </p:nvSpPr>
        <p:spPr>
          <a:xfrm>
            <a:off x="251520" y="3789040"/>
            <a:ext cx="4248472" cy="864095"/>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第</a:t>
            </a:r>
            <a:r>
              <a:rPr lang="en-US" altLang="ja-JP" sz="900" dirty="0" smtClean="0">
                <a:solidFill>
                  <a:schemeClr val="tx1"/>
                </a:solidFill>
                <a:latin typeface="ＭＳ Ｐ明朝" pitchFamily="18" charset="-128"/>
                <a:ea typeface="ＭＳ Ｐ明朝" pitchFamily="18" charset="-128"/>
              </a:rPr>
              <a:t>2</a:t>
            </a:r>
            <a:r>
              <a:rPr lang="ja-JP" altLang="en-US" sz="900" dirty="0" smtClean="0">
                <a:solidFill>
                  <a:schemeClr val="tx1"/>
                </a:solidFill>
                <a:latin typeface="ＭＳ Ｐ明朝" pitchFamily="18" charset="-128"/>
                <a:ea typeface="ＭＳ Ｐ明朝" pitchFamily="18" charset="-128"/>
              </a:rPr>
              <a:t>条　事業主ハ勅令ノ定ムル所ニ依リ労働者ガ業務上負傷シ、疾病ニ罹リ又ハ死亡シタル場合ニ於テ本人又ハ其ノ遺族若ハ本人ノ死亡当時其ノ収入ニ依リ生計ヲ維持シタル者ヲ扶助スベシ</a:t>
            </a:r>
            <a:br>
              <a:rPr lang="ja-JP" altLang="en-US" sz="900" dirty="0" smtClean="0">
                <a:solidFill>
                  <a:schemeClr val="tx1"/>
                </a:solidFill>
                <a:latin typeface="ＭＳ Ｐ明朝" pitchFamily="18" charset="-128"/>
                <a:ea typeface="ＭＳ Ｐ明朝" pitchFamily="18" charset="-128"/>
              </a:rPr>
            </a:br>
            <a:r>
              <a:rPr lang="en-US" altLang="ja-JP" sz="900" dirty="0" smtClean="0">
                <a:solidFill>
                  <a:schemeClr val="tx1"/>
                </a:solidFill>
                <a:latin typeface="ＭＳ Ｐ明朝" pitchFamily="18" charset="-128"/>
                <a:ea typeface="ＭＳ Ｐ明朝" pitchFamily="18" charset="-128"/>
              </a:rPr>
              <a:t>2</a:t>
            </a:r>
            <a:r>
              <a:rPr lang="ja-JP" altLang="en-US" sz="900" dirty="0" smtClean="0">
                <a:solidFill>
                  <a:schemeClr val="tx1"/>
                </a:solidFill>
                <a:latin typeface="ＭＳ Ｐ明朝" pitchFamily="18" charset="-128"/>
                <a:ea typeface="ＭＳ Ｐ明朝" pitchFamily="18" charset="-128"/>
              </a:rPr>
              <a:t>　労働者ガ健康保険法又ハ厚生年金保険法ニ依リ前項ノ扶助ニ相当スル保険給付ヲ受クベキトキハ事業主ハ同項ノ規定ニ拘ラズ同項ノ扶助ヲ為スコトヲ要セズ</a:t>
            </a:r>
            <a:endParaRPr lang="en-US" altLang="ja-JP" sz="900" dirty="0" smtClean="0">
              <a:solidFill>
                <a:schemeClr val="tx1"/>
              </a:solidFill>
              <a:latin typeface="ＭＳ Ｐ明朝" pitchFamily="18" charset="-128"/>
              <a:ea typeface="ＭＳ Ｐ明朝" pitchFamily="18" charset="-128"/>
            </a:endParaRPr>
          </a:p>
          <a:p>
            <a:endParaRPr lang="ja-JP" altLang="en-US" sz="900" dirty="0">
              <a:solidFill>
                <a:schemeClr val="tx1"/>
              </a:solidFill>
              <a:latin typeface="ＭＳ Ｐ明朝" pitchFamily="18" charset="-128"/>
              <a:ea typeface="ＭＳ Ｐ明朝" pitchFamily="18" charset="-128"/>
            </a:endParaRPr>
          </a:p>
        </p:txBody>
      </p:sp>
      <p:sp>
        <p:nvSpPr>
          <p:cNvPr id="23" name="大かっこ 22"/>
          <p:cNvSpPr/>
          <p:nvPr/>
        </p:nvSpPr>
        <p:spPr>
          <a:xfrm>
            <a:off x="323528" y="3573016"/>
            <a:ext cx="1368152" cy="288032"/>
          </a:xfrm>
          <a:prstGeom prst="bracketPair">
            <a:avLst/>
          </a:prstGeom>
          <a:solidFill>
            <a:srgbClr val="FFFF00"/>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900" dirty="0" smtClean="0">
                <a:latin typeface="ＭＳ Ｐ明朝" pitchFamily="18" charset="-128"/>
                <a:ea typeface="ＭＳ Ｐ明朝" pitchFamily="18" charset="-128"/>
              </a:rPr>
              <a:t>事業主の恩恵</a:t>
            </a:r>
            <a:endParaRPr kumimoji="1" lang="en-US" altLang="ja-JP" sz="900" dirty="0" smtClean="0">
              <a:latin typeface="ＭＳ Ｐ明朝" pitchFamily="18" charset="-128"/>
              <a:ea typeface="ＭＳ Ｐ明朝" pitchFamily="18" charset="-128"/>
            </a:endParaRPr>
          </a:p>
          <a:p>
            <a:r>
              <a:rPr kumimoji="1" lang="ja-JP" altLang="en-US" sz="900" dirty="0" smtClean="0">
                <a:latin typeface="ＭＳ Ｐ明朝" pitchFamily="18" charset="-128"/>
                <a:ea typeface="ＭＳ Ｐ明朝" pitchFamily="18" charset="-128"/>
              </a:rPr>
              <a:t>給付は社会保険が代行</a:t>
            </a:r>
            <a:endParaRPr kumimoji="1" lang="ja-JP" altLang="en-US" sz="900" dirty="0">
              <a:latin typeface="ＭＳ Ｐ明朝" pitchFamily="18" charset="-128"/>
              <a:ea typeface="ＭＳ Ｐ明朝" pitchFamily="18" charset="-128"/>
            </a:endParaRPr>
          </a:p>
        </p:txBody>
      </p:sp>
      <p:sp>
        <p:nvSpPr>
          <p:cNvPr id="27" name="正方形/長方形 26"/>
          <p:cNvSpPr/>
          <p:nvPr/>
        </p:nvSpPr>
        <p:spPr>
          <a:xfrm>
            <a:off x="251520" y="4653137"/>
            <a:ext cx="244827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労働基準法</a:t>
            </a:r>
            <a:r>
              <a:rPr kumimoji="1" lang="en-US" altLang="ja-JP" sz="1050" dirty="0" smtClean="0">
                <a:solidFill>
                  <a:schemeClr val="tx1"/>
                </a:solidFill>
                <a:latin typeface="ＭＳ Ｐ明朝" pitchFamily="18" charset="-128"/>
                <a:ea typeface="ＭＳ Ｐ明朝" pitchFamily="18" charset="-128"/>
              </a:rPr>
              <a:t>(1947</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労働者災害補償保険法</a:t>
            </a:r>
            <a:r>
              <a:rPr kumimoji="1" lang="en-US" altLang="ja-JP" sz="1050" dirty="0" smtClean="0">
                <a:solidFill>
                  <a:schemeClr val="tx1"/>
                </a:solidFill>
                <a:latin typeface="ＭＳ Ｐ明朝" pitchFamily="18" charset="-128"/>
                <a:ea typeface="ＭＳ Ｐ明朝" pitchFamily="18" charset="-128"/>
              </a:rPr>
              <a:t>(1947</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a:t>
            </a:r>
          </a:p>
          <a:p>
            <a:r>
              <a:rPr lang="ja-JP" altLang="en-US" sz="900" dirty="0" smtClean="0">
                <a:solidFill>
                  <a:schemeClr val="tx1"/>
                </a:solidFill>
                <a:latin typeface="ＭＳ Ｐ明朝" pitchFamily="18" charset="-128"/>
                <a:ea typeface="ＭＳ Ｐ明朝" pitchFamily="18" charset="-128"/>
              </a:rPr>
              <a:t>・扶助→補償</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・無過失賠償責任</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・業務責任論</a:t>
            </a:r>
            <a:endParaRPr lang="en-US" altLang="ja-JP" sz="900" dirty="0" smtClean="0">
              <a:solidFill>
                <a:schemeClr val="tx1"/>
              </a:solidFill>
              <a:latin typeface="ＭＳ Ｐ明朝" pitchFamily="18" charset="-128"/>
              <a:ea typeface="ＭＳ Ｐ明朝" pitchFamily="18" charset="-128"/>
            </a:endParaRPr>
          </a:p>
        </p:txBody>
      </p:sp>
      <p:sp>
        <p:nvSpPr>
          <p:cNvPr id="28" name="正方形/長方形 27"/>
          <p:cNvSpPr/>
          <p:nvPr/>
        </p:nvSpPr>
        <p:spPr>
          <a:xfrm>
            <a:off x="251520" y="5733256"/>
            <a:ext cx="2304256" cy="79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四国トンネルじん肺裁判</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道南トンネルじん肺裁判</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トンネルじん肺裁判</a:t>
            </a: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請求団</a:t>
            </a:r>
            <a:r>
              <a:rPr kumimoji="1" lang="en-US" altLang="ja-JP" sz="900" dirty="0" smtClean="0">
                <a:solidFill>
                  <a:schemeClr val="tx1"/>
                </a:solidFill>
                <a:latin typeface="ＭＳ Ｐ明朝" pitchFamily="18" charset="-128"/>
                <a:ea typeface="ＭＳ Ｐ明朝" pitchFamily="18" charset="-128"/>
              </a:rPr>
              <a:t>)</a:t>
            </a:r>
          </a:p>
          <a:p>
            <a:r>
              <a:rPr lang="ja-JP" altLang="en-US" sz="900" dirty="0" smtClean="0">
                <a:solidFill>
                  <a:schemeClr val="tx1"/>
                </a:solidFill>
                <a:latin typeface="ＭＳ Ｐ明朝" pitchFamily="18" charset="-128"/>
                <a:ea typeface="ＭＳ Ｐ明朝" pitchFamily="18" charset="-128"/>
              </a:rPr>
              <a:t>トンネルじん肺裁判（根絶闘争本部</a:t>
            </a:r>
            <a:r>
              <a:rPr lang="en-US" altLang="ja-JP" sz="900" dirty="0" smtClean="0">
                <a:solidFill>
                  <a:schemeClr val="tx1"/>
                </a:solidFill>
                <a:latin typeface="ＭＳ Ｐ明朝" pitchFamily="18" charset="-128"/>
                <a:ea typeface="ＭＳ Ｐ明朝" pitchFamily="18" charset="-128"/>
              </a:rPr>
              <a:t>)</a:t>
            </a:r>
            <a:endParaRPr kumimoji="1" lang="ja-JP" altLang="en-US" sz="900" dirty="0">
              <a:solidFill>
                <a:schemeClr val="tx1"/>
              </a:solidFill>
              <a:latin typeface="ＭＳ Ｐ明朝" pitchFamily="18" charset="-128"/>
              <a:ea typeface="ＭＳ Ｐ明朝" pitchFamily="18" charset="-128"/>
            </a:endParaRPr>
          </a:p>
        </p:txBody>
      </p:sp>
      <p:sp>
        <p:nvSpPr>
          <p:cNvPr id="29" name="正方形/長方形 28"/>
          <p:cNvSpPr/>
          <p:nvPr/>
        </p:nvSpPr>
        <p:spPr>
          <a:xfrm>
            <a:off x="4788024" y="2852937"/>
            <a:ext cx="2808312" cy="3744416"/>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基発第</a:t>
            </a:r>
            <a:r>
              <a:rPr lang="en-US" altLang="ja-JP" sz="1050" dirty="0" smtClean="0">
                <a:solidFill>
                  <a:schemeClr val="tx1"/>
                </a:solidFill>
                <a:latin typeface="ＭＳ Ｐ明朝" pitchFamily="18" charset="-128"/>
                <a:ea typeface="ＭＳ Ｐ明朝" pitchFamily="18" charset="-128"/>
              </a:rPr>
              <a:t>0710</a:t>
            </a:r>
            <a:r>
              <a:rPr lang="ja-JP" altLang="en-US" sz="1050" dirty="0" smtClean="0">
                <a:solidFill>
                  <a:schemeClr val="tx1"/>
                </a:solidFill>
                <a:latin typeface="ＭＳ Ｐ明朝" pitchFamily="18" charset="-128"/>
                <a:ea typeface="ＭＳ Ｐ明朝" pitchFamily="18" charset="-128"/>
              </a:rPr>
              <a:t>号第</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号別紙</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平成</a:t>
            </a:r>
            <a:r>
              <a:rPr lang="en-US" altLang="ja-JP" sz="1050" dirty="0" smtClean="0">
                <a:solidFill>
                  <a:schemeClr val="tx1"/>
                </a:solidFill>
                <a:latin typeface="ＭＳ Ｐ明朝" pitchFamily="18" charset="-128"/>
                <a:ea typeface="ＭＳ Ｐ明朝" pitchFamily="18" charset="-128"/>
              </a:rPr>
              <a:t>21.7.10)</a:t>
            </a:r>
          </a:p>
          <a:p>
            <a:r>
              <a:rPr lang="ja-JP" altLang="en-US" sz="1050" dirty="0" smtClean="0">
                <a:solidFill>
                  <a:schemeClr val="tx1"/>
                </a:solidFill>
                <a:latin typeface="ＭＳ Ｐ明朝" pitchFamily="18" charset="-128"/>
                <a:ea typeface="ＭＳ Ｐ明朝" pitchFamily="18" charset="-128"/>
              </a:rPr>
              <a:t>「振動障害総合対策要綱」</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基発</a:t>
            </a:r>
            <a:r>
              <a:rPr lang="en-US" altLang="ja-JP" sz="1050" dirty="0" smtClean="0">
                <a:solidFill>
                  <a:schemeClr val="tx1"/>
                </a:solidFill>
                <a:latin typeface="ＭＳ Ｐ明朝" pitchFamily="18" charset="-128"/>
                <a:ea typeface="ＭＳ Ｐ明朝" pitchFamily="18" charset="-128"/>
              </a:rPr>
              <a:t>0710</a:t>
            </a:r>
            <a:r>
              <a:rPr lang="ja-JP" altLang="en-US" sz="1050" dirty="0" smtClean="0">
                <a:solidFill>
                  <a:schemeClr val="tx1"/>
                </a:solidFill>
                <a:latin typeface="ＭＳ Ｐ明朝" pitchFamily="18" charset="-128"/>
                <a:ea typeface="ＭＳ Ｐ明朝" pitchFamily="18" charset="-128"/>
              </a:rPr>
              <a:t>第１号（平成</a:t>
            </a:r>
            <a:r>
              <a:rPr lang="en-US" altLang="ja-JP" sz="1050" dirty="0" smtClean="0">
                <a:solidFill>
                  <a:schemeClr val="tx1"/>
                </a:solidFill>
                <a:latin typeface="ＭＳ Ｐ明朝" pitchFamily="18" charset="-128"/>
                <a:ea typeface="ＭＳ Ｐ明朝" pitchFamily="18" charset="-128"/>
              </a:rPr>
              <a:t>21.</a:t>
            </a:r>
            <a:r>
              <a:rPr lang="ja-JP" altLang="en-US" sz="1050" dirty="0" smtClean="0">
                <a:solidFill>
                  <a:schemeClr val="tx1"/>
                </a:solidFill>
                <a:latin typeface="ＭＳ Ｐ明朝" pitchFamily="18" charset="-128"/>
                <a:ea typeface="ＭＳ Ｐ明朝" pitchFamily="18" charset="-128"/>
              </a:rPr>
              <a:t>７</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←予防通達</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チエーンソー取扱い作業指針について</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基発</a:t>
            </a:r>
            <a:r>
              <a:rPr lang="en-US" altLang="ja-JP" sz="1050" dirty="0" smtClean="0">
                <a:solidFill>
                  <a:schemeClr val="tx1"/>
                </a:solidFill>
                <a:latin typeface="ＭＳ Ｐ明朝" pitchFamily="18" charset="-128"/>
                <a:ea typeface="ＭＳ Ｐ明朝" pitchFamily="18" charset="-128"/>
              </a:rPr>
              <a:t>0710</a:t>
            </a:r>
            <a:r>
              <a:rPr lang="ja-JP" altLang="en-US" sz="1050" dirty="0" smtClean="0">
                <a:solidFill>
                  <a:schemeClr val="tx1"/>
                </a:solidFill>
                <a:latin typeface="ＭＳ Ｐ明朝" pitchFamily="18" charset="-128"/>
                <a:ea typeface="ＭＳ Ｐ明朝" pitchFamily="18" charset="-128"/>
              </a:rPr>
              <a:t>第２号（平成</a:t>
            </a:r>
            <a:r>
              <a:rPr lang="en-US" altLang="ja-JP" sz="1050" dirty="0" smtClean="0">
                <a:solidFill>
                  <a:schemeClr val="tx1"/>
                </a:solidFill>
                <a:latin typeface="ＭＳ Ｐ明朝" pitchFamily="18" charset="-128"/>
                <a:ea typeface="ＭＳ Ｐ明朝" pitchFamily="18" charset="-128"/>
              </a:rPr>
              <a:t>21.</a:t>
            </a:r>
            <a:r>
              <a:rPr lang="ja-JP" altLang="en-US" sz="1050" dirty="0" smtClean="0">
                <a:solidFill>
                  <a:schemeClr val="tx1"/>
                </a:solidFill>
                <a:latin typeface="ＭＳ Ｐ明朝" pitchFamily="18" charset="-128"/>
                <a:ea typeface="ＭＳ Ｐ明朝" pitchFamily="18" charset="-128"/>
              </a:rPr>
              <a:t>７</a:t>
            </a:r>
            <a:r>
              <a:rPr lang="en-US" altLang="ja-JP" sz="1050" dirty="0" smtClean="0">
                <a:solidFill>
                  <a:schemeClr val="tx1"/>
                </a:solidFill>
                <a:latin typeface="ＭＳ Ｐ明朝" pitchFamily="18" charset="-128"/>
                <a:ea typeface="ＭＳ Ｐ明朝" pitchFamily="18" charset="-128"/>
              </a:rPr>
              <a:t>.10)</a:t>
            </a:r>
          </a:p>
          <a:p>
            <a:r>
              <a:rPr lang="ja-JP" altLang="en-US" sz="1050" dirty="0" smtClean="0">
                <a:solidFill>
                  <a:schemeClr val="tx1"/>
                </a:solidFill>
                <a:latin typeface="ＭＳ Ｐ明朝" pitchFamily="18" charset="-128"/>
                <a:ea typeface="ＭＳ Ｐ明朝" pitchFamily="18" charset="-128"/>
              </a:rPr>
              <a:t>チエーンソー以外の振動工具の取扱い業務に係る振動障害予防対策指針について</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基発第</a:t>
            </a:r>
            <a:r>
              <a:rPr lang="en-US" altLang="ja-JP" sz="1050" dirty="0" smtClean="0">
                <a:solidFill>
                  <a:schemeClr val="tx1"/>
                </a:solidFill>
                <a:latin typeface="ＭＳ Ｐ明朝" pitchFamily="18" charset="-128"/>
                <a:ea typeface="ＭＳ Ｐ明朝" pitchFamily="18" charset="-128"/>
              </a:rPr>
              <a:t>307</a:t>
            </a:r>
            <a:r>
              <a:rPr lang="ja-JP" altLang="en-US" sz="1050" dirty="0" smtClean="0">
                <a:solidFill>
                  <a:schemeClr val="tx1"/>
                </a:solidFill>
                <a:latin typeface="ＭＳ Ｐ明朝" pitchFamily="18" charset="-128"/>
                <a:ea typeface="ＭＳ Ｐ明朝" pitchFamily="18" charset="-128"/>
              </a:rPr>
              <a:t>号（昭和</a:t>
            </a:r>
            <a:r>
              <a:rPr lang="en-US" altLang="ja-JP" sz="1050" dirty="0" smtClean="0">
                <a:solidFill>
                  <a:schemeClr val="tx1"/>
                </a:solidFill>
                <a:latin typeface="ＭＳ Ｐ明朝" pitchFamily="18" charset="-128"/>
                <a:ea typeface="ＭＳ Ｐ明朝" pitchFamily="18" charset="-128"/>
              </a:rPr>
              <a:t>52.5.28)</a:t>
            </a:r>
            <a:r>
              <a:rPr lang="ja-JP" altLang="en-US" sz="1050" dirty="0" smtClean="0">
                <a:solidFill>
                  <a:schemeClr val="tx1"/>
                </a:solidFill>
                <a:latin typeface="ＭＳ Ｐ明朝" pitchFamily="18" charset="-128"/>
                <a:ea typeface="ＭＳ Ｐ明朝" pitchFamily="18" charset="-128"/>
              </a:rPr>
              <a:t>←認定通達</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「振動障害の認定基準の認定基準」</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基発第</a:t>
            </a:r>
            <a:r>
              <a:rPr lang="en-US" altLang="ja-JP" sz="1050" dirty="0" smtClean="0">
                <a:solidFill>
                  <a:schemeClr val="tx1"/>
                </a:solidFill>
                <a:latin typeface="ＭＳ Ｐ明朝" pitchFamily="18" charset="-128"/>
                <a:ea typeface="ＭＳ Ｐ明朝" pitchFamily="18" charset="-128"/>
              </a:rPr>
              <a:t>585</a:t>
            </a:r>
            <a:r>
              <a:rPr lang="ja-JP" altLang="en-US" sz="1050" dirty="0" smtClean="0">
                <a:solidFill>
                  <a:schemeClr val="tx1"/>
                </a:solidFill>
                <a:latin typeface="ＭＳ Ｐ明朝" pitchFamily="18" charset="-128"/>
                <a:ea typeface="ＭＳ Ｐ明朝" pitchFamily="18" charset="-128"/>
              </a:rPr>
              <a:t>号（昭和</a:t>
            </a:r>
            <a:r>
              <a:rPr lang="en-US" altLang="ja-JP" sz="1050" dirty="0" smtClean="0">
                <a:solidFill>
                  <a:schemeClr val="tx1"/>
                </a:solidFill>
                <a:latin typeface="ＭＳ Ｐ明朝" pitchFamily="18" charset="-128"/>
                <a:ea typeface="ＭＳ Ｐ明朝" pitchFamily="18" charset="-128"/>
              </a:rPr>
              <a:t>61.10.9)</a:t>
            </a:r>
            <a:r>
              <a:rPr lang="ja-JP" altLang="en-US" sz="1050" dirty="0" smtClean="0">
                <a:solidFill>
                  <a:schemeClr val="tx1"/>
                </a:solidFill>
                <a:latin typeface="ＭＳ Ｐ明朝" pitchFamily="18" charset="-128"/>
                <a:ea typeface="ＭＳ Ｐ明朝" pitchFamily="18" charset="-128"/>
              </a:rPr>
              <a:t>←治療通達</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「振動障害の治療指針」</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基発第</a:t>
            </a:r>
            <a:r>
              <a:rPr lang="en-US" altLang="ja-JP" sz="1050" dirty="0" smtClean="0">
                <a:solidFill>
                  <a:schemeClr val="tx1"/>
                </a:solidFill>
                <a:latin typeface="ＭＳ Ｐ明朝" pitchFamily="18" charset="-128"/>
                <a:ea typeface="ＭＳ Ｐ明朝" pitchFamily="18" charset="-128"/>
              </a:rPr>
              <a:t>35</a:t>
            </a:r>
            <a:r>
              <a:rPr lang="ja-JP" altLang="en-US" sz="1050" dirty="0" smtClean="0">
                <a:solidFill>
                  <a:schemeClr val="tx1"/>
                </a:solidFill>
                <a:latin typeface="ＭＳ Ｐ明朝" pitchFamily="18" charset="-128"/>
                <a:ea typeface="ＭＳ Ｐ明朝" pitchFamily="18" charset="-128"/>
              </a:rPr>
              <a:t>号（平成</a:t>
            </a:r>
            <a:r>
              <a:rPr lang="en-US" altLang="ja-JP" sz="1050" dirty="0" smtClean="0">
                <a:solidFill>
                  <a:schemeClr val="tx1"/>
                </a:solidFill>
                <a:latin typeface="ＭＳ Ｐ明朝" pitchFamily="18" charset="-128"/>
                <a:ea typeface="ＭＳ Ｐ明朝" pitchFamily="18" charset="-128"/>
              </a:rPr>
              <a:t>8.1.25)</a:t>
            </a:r>
            <a:r>
              <a:rPr lang="ja-JP" altLang="en-US" sz="1050" dirty="0" smtClean="0">
                <a:solidFill>
                  <a:schemeClr val="tx1"/>
                </a:solidFill>
                <a:latin typeface="ＭＳ Ｐ明朝" pitchFamily="18" charset="-128"/>
                <a:ea typeface="ＭＳ Ｐ明朝" pitchFamily="18" charset="-128"/>
              </a:rPr>
              <a:t>←「打ち切り」通達</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「振動障害に係る保険給付の適正化について」</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基発第172号</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平成5</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3</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22</a:t>
            </a:r>
            <a:r>
              <a:rPr lang="ja-JP" altLang="en-US" sz="1050" dirty="0" smtClean="0">
                <a:solidFill>
                  <a:schemeClr val="tx1"/>
                </a:solidFill>
                <a:latin typeface="ＭＳ Ｐ明朝" pitchFamily="18" charset="-128"/>
                <a:ea typeface="ＭＳ Ｐ明朝" pitchFamily="18" charset="-128"/>
              </a:rPr>
              <a:t>）←社会復帰通達</a:t>
            </a:r>
          </a:p>
          <a:p>
            <a:r>
              <a:rPr lang="ja-JP" altLang="ja-JP" sz="1050" dirty="0" smtClean="0">
                <a:solidFill>
                  <a:schemeClr val="tx1"/>
                </a:solidFill>
                <a:latin typeface="ＭＳ Ｐ明朝" pitchFamily="18" charset="-128"/>
                <a:ea typeface="ＭＳ Ｐ明朝" pitchFamily="18" charset="-128"/>
              </a:rPr>
              <a:t>「被災労働者の社会復帰対策要綱」</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基発第</a:t>
            </a:r>
            <a:r>
              <a:rPr lang="en-US" altLang="ja-JP" sz="1050" dirty="0" smtClean="0">
                <a:solidFill>
                  <a:schemeClr val="tx1"/>
                </a:solidFill>
                <a:latin typeface="ＭＳ Ｐ明朝" pitchFamily="18" charset="-128"/>
                <a:ea typeface="ＭＳ Ｐ明朝" pitchFamily="18" charset="-128"/>
              </a:rPr>
              <a:t>311</a:t>
            </a:r>
            <a:r>
              <a:rPr lang="ja-JP" altLang="en-US" sz="1050" dirty="0" smtClean="0">
                <a:solidFill>
                  <a:schemeClr val="tx1"/>
                </a:solidFill>
                <a:latin typeface="ＭＳ Ｐ明朝" pitchFamily="18" charset="-128"/>
                <a:ea typeface="ＭＳ Ｐ明朝" pitchFamily="18" charset="-128"/>
              </a:rPr>
              <a:t>号</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平成</a:t>
            </a:r>
            <a:r>
              <a:rPr lang="en-US" altLang="ja-JP" sz="1050" dirty="0" smtClean="0">
                <a:solidFill>
                  <a:schemeClr val="tx1"/>
                </a:solidFill>
                <a:latin typeface="ＭＳ Ｐ明朝" pitchFamily="18" charset="-128"/>
                <a:ea typeface="ＭＳ Ｐ明朝" pitchFamily="18" charset="-128"/>
              </a:rPr>
              <a:t>5.3.22)</a:t>
            </a:r>
          </a:p>
          <a:p>
            <a:r>
              <a:rPr lang="ja-JP" altLang="en-US" sz="1050" dirty="0" smtClean="0">
                <a:solidFill>
                  <a:schemeClr val="tx1"/>
                </a:solidFill>
                <a:latin typeface="ＭＳ Ｐ明朝" pitchFamily="18" charset="-128"/>
                <a:ea typeface="ＭＳ Ｐ明朝" pitchFamily="18" charset="-128"/>
              </a:rPr>
              <a:t>「振動障害者に係る社会復帰援護制度の拡充等について</a:t>
            </a:r>
          </a:p>
          <a:p>
            <a:endParaRPr lang="en-US" altLang="ja-JP" sz="1050" dirty="0" smtClean="0">
              <a:latin typeface="ＭＳ Ｐ明朝" pitchFamily="18" charset="-128"/>
              <a:ea typeface="ＭＳ Ｐ明朝" pitchFamily="18" charset="-128"/>
            </a:endParaRPr>
          </a:p>
        </p:txBody>
      </p:sp>
      <p:sp>
        <p:nvSpPr>
          <p:cNvPr id="20" name="正方形/長方形 19"/>
          <p:cNvSpPr/>
          <p:nvPr/>
        </p:nvSpPr>
        <p:spPr>
          <a:xfrm>
            <a:off x="4644008" y="2420889"/>
            <a:ext cx="3744416" cy="288032"/>
          </a:xfrm>
          <a:prstGeom prst="rect">
            <a:avLst/>
          </a:prstGeom>
          <a:solidFill>
            <a:schemeClr val="tx1">
              <a:lumMod val="75000"/>
              <a:lumOff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t>振動障害の予防、</a:t>
            </a:r>
            <a:r>
              <a:rPr lang="ja-JP" altLang="en-US" sz="1050" b="1" dirty="0" smtClean="0"/>
              <a:t>補償、</a:t>
            </a:r>
            <a:r>
              <a:rPr kumimoji="1" lang="ja-JP" altLang="en-US" sz="1050" b="1" dirty="0" smtClean="0"/>
              <a:t>治療、社会復帰は通達で示されている</a:t>
            </a:r>
            <a:endParaRPr kumimoji="1" lang="ja-JP" altLang="en-US" sz="1050" b="1" dirty="0"/>
          </a:p>
        </p:txBody>
      </p:sp>
      <p:sp>
        <p:nvSpPr>
          <p:cNvPr id="21" name="角丸四角形 20"/>
          <p:cNvSpPr/>
          <p:nvPr/>
        </p:nvSpPr>
        <p:spPr>
          <a:xfrm>
            <a:off x="8172400" y="3789040"/>
            <a:ext cx="360040" cy="1152128"/>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smtClean="0">
                <a:solidFill>
                  <a:schemeClr val="tx1"/>
                </a:solidFill>
                <a:latin typeface="ＭＳ Ｐ明朝" pitchFamily="18" charset="-128"/>
                <a:ea typeface="ＭＳ Ｐ明朝" pitchFamily="18" charset="-128"/>
              </a:rPr>
              <a:t>今回の学習</a:t>
            </a:r>
            <a:endParaRPr kumimoji="1" lang="ja-JP" altLang="en-US" sz="1050" dirty="0">
              <a:solidFill>
                <a:schemeClr val="tx1"/>
              </a:solidFill>
              <a:latin typeface="ＭＳ Ｐ明朝" pitchFamily="18" charset="-128"/>
              <a:ea typeface="ＭＳ Ｐ明朝" pitchFamily="18" charset="-128"/>
            </a:endParaRPr>
          </a:p>
        </p:txBody>
      </p:sp>
      <p:cxnSp>
        <p:nvCxnSpPr>
          <p:cNvPr id="24" name="直線コネクタ 23"/>
          <p:cNvCxnSpPr>
            <a:endCxn id="21" idx="1"/>
          </p:cNvCxnSpPr>
          <p:nvPr/>
        </p:nvCxnSpPr>
        <p:spPr>
          <a:xfrm flipV="1">
            <a:off x="7164288" y="4365105"/>
            <a:ext cx="1008112" cy="504056"/>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直線コネクタ 25"/>
          <p:cNvCxnSpPr>
            <a:endCxn id="21" idx="1"/>
          </p:cNvCxnSpPr>
          <p:nvPr/>
        </p:nvCxnSpPr>
        <p:spPr>
          <a:xfrm flipV="1">
            <a:off x="7308304" y="4365105"/>
            <a:ext cx="864096" cy="936104"/>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32" name="Picture 2" descr="C:\Users\佐藤陵一\Desktop\労災部会\モグラの職場.jpg"/>
          <p:cNvPicPr>
            <a:picLocks noChangeAspect="1" noChangeArrowheads="1"/>
          </p:cNvPicPr>
          <p:nvPr/>
        </p:nvPicPr>
        <p:blipFill>
          <a:blip r:embed="rId4" cstate="print"/>
          <a:srcRect/>
          <a:stretch>
            <a:fillRect/>
          </a:stretch>
        </p:blipFill>
        <p:spPr bwMode="auto">
          <a:xfrm>
            <a:off x="2627785" y="4797152"/>
            <a:ext cx="1603039" cy="1728192"/>
          </a:xfrm>
          <a:prstGeom prst="rect">
            <a:avLst/>
          </a:prstGeom>
          <a:noFill/>
          <a:ln w="3175">
            <a:solidFill>
              <a:srgbClr val="FF0000"/>
            </a:solidFill>
          </a:ln>
        </p:spPr>
      </p:pic>
      <p:sp>
        <p:nvSpPr>
          <p:cNvPr id="33" name="角丸四角形 32"/>
          <p:cNvSpPr/>
          <p:nvPr/>
        </p:nvSpPr>
        <p:spPr>
          <a:xfrm>
            <a:off x="2339752" y="5949280"/>
            <a:ext cx="1584176" cy="504056"/>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青函トンネル</a:t>
            </a:r>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モグラの職場に渦巻く要求</a:t>
            </a:r>
            <a:endParaRPr kumimoji="1"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1980</a:t>
            </a:r>
            <a:r>
              <a:rPr lang="ja-JP" altLang="en-US" sz="900" dirty="0" smtClean="0">
                <a:solidFill>
                  <a:schemeClr val="tx1"/>
                </a:solidFill>
                <a:latin typeface="ＭＳ Ｐ明朝" pitchFamily="18" charset="-128"/>
                <a:ea typeface="ＭＳ Ｐ明朝" pitchFamily="18" charset="-128"/>
              </a:rPr>
              <a:t>年に分会を結成</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佐藤陵一\Pictures\MP Navigator EX\2010_03_25\IMG_0014.jpg"/>
          <p:cNvPicPr>
            <a:picLocks noGrp="1" noChangeAspect="1" noChangeArrowheads="1"/>
          </p:cNvPicPr>
          <p:nvPr>
            <p:ph idx="1"/>
          </p:nvPr>
        </p:nvPicPr>
        <p:blipFill>
          <a:blip r:embed="rId2" cstate="print"/>
          <a:srcRect/>
          <a:stretch>
            <a:fillRect/>
          </a:stretch>
        </p:blipFill>
        <p:spPr bwMode="auto">
          <a:xfrm>
            <a:off x="251520" y="404664"/>
            <a:ext cx="2126610" cy="3135196"/>
          </a:xfrm>
          <a:prstGeom prst="rect">
            <a:avLst/>
          </a:prstGeom>
          <a:noFill/>
          <a:ln w="3175">
            <a:solidFill>
              <a:schemeClr val="tx1"/>
            </a:solidFill>
            <a:prstDash val="sysDot"/>
          </a:ln>
        </p:spPr>
      </p:pic>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5</a:t>
            </a:fld>
            <a:endParaRPr lang="en-US" altLang="ja-JP" dirty="0"/>
          </a:p>
        </p:txBody>
      </p:sp>
      <p:sp>
        <p:nvSpPr>
          <p:cNvPr id="7" name="正方形/長方形 6"/>
          <p:cNvSpPr/>
          <p:nvPr/>
        </p:nvSpPr>
        <p:spPr>
          <a:xfrm>
            <a:off x="2483768" y="404664"/>
            <a:ext cx="6552728" cy="12961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latin typeface="+mj-ea"/>
                <a:ea typeface="+mj-ea"/>
              </a:rPr>
              <a:t>「治ったとき」　</a:t>
            </a:r>
            <a:r>
              <a:rPr lang="ja-JP" altLang="en-US" sz="1050" dirty="0" smtClean="0">
                <a:solidFill>
                  <a:schemeClr val="tx1"/>
                </a:solidFill>
                <a:latin typeface="ＭＳ Ｐ明朝" pitchFamily="18" charset="-128"/>
                <a:ea typeface="ＭＳ Ｐ明朝" pitchFamily="18" charset="-128"/>
              </a:rPr>
              <a:t>とは健康時の状態に完全に回復した状態のみをいうものではなく、</a:t>
            </a:r>
            <a:r>
              <a:rPr kumimoji="1" lang="ja-JP" altLang="en-US" sz="1050" dirty="0" smtClean="0">
                <a:solidFill>
                  <a:schemeClr val="tx1"/>
                </a:solidFill>
                <a:latin typeface="ＭＳ Ｐ明朝" pitchFamily="18" charset="-128"/>
                <a:ea typeface="ＭＳ Ｐ明朝" pitchFamily="18" charset="-128"/>
              </a:rPr>
              <a:t>医療効果が期待できなくなった状態</a:t>
            </a:r>
            <a:r>
              <a:rPr lang="ja-JP" altLang="en-US" sz="1050" dirty="0" smtClean="0">
                <a:solidFill>
                  <a:schemeClr val="tx1"/>
                </a:solidFill>
                <a:latin typeface="ＭＳ Ｐ明朝" pitchFamily="18" charset="-128"/>
                <a:ea typeface="ＭＳ Ｐ明朝" pitchFamily="18" charset="-128"/>
              </a:rPr>
              <a:t>＝症状の回復・改善が期待できなくなった状態。これを</a:t>
            </a:r>
            <a:r>
              <a:rPr kumimoji="1" lang="ja-JP" altLang="en-US" sz="1050" dirty="0" smtClean="0">
                <a:solidFill>
                  <a:schemeClr val="tx1"/>
                </a:solidFill>
                <a:latin typeface="ＭＳ Ｐ明朝" pitchFamily="18" charset="-128"/>
                <a:ea typeface="ＭＳ Ｐ明朝" pitchFamily="18" charset="-128"/>
              </a:rPr>
              <a:t>「治</a:t>
            </a:r>
            <a:r>
              <a:rPr kumimoji="1" lang="ja-JP" altLang="en-US" sz="1050" dirty="0" err="1" smtClean="0">
                <a:solidFill>
                  <a:schemeClr val="tx1"/>
                </a:solidFill>
                <a:latin typeface="ＭＳ Ｐ明朝" pitchFamily="18" charset="-128"/>
                <a:ea typeface="ＭＳ Ｐ明朝" pitchFamily="18" charset="-128"/>
              </a:rPr>
              <a:t>ゆ</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症状固定</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という。</a:t>
            </a:r>
            <a:r>
              <a:rPr lang="ja-JP" altLang="en-US" sz="1050" dirty="0" smtClean="0">
                <a:solidFill>
                  <a:schemeClr val="tx1"/>
                </a:solidFill>
                <a:latin typeface="ＭＳ Ｐ明朝" pitchFamily="18" charset="-128"/>
                <a:ea typeface="ＭＳ Ｐ明朝" pitchFamily="18" charset="-128"/>
              </a:rPr>
              <a:t>（「基発第</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号」は</a:t>
            </a:r>
            <a:r>
              <a:rPr kumimoji="1" lang="en-US" altLang="ja-JP" sz="1050" dirty="0" smtClean="0">
                <a:solidFill>
                  <a:schemeClr val="tx1"/>
                </a:solidFill>
                <a:latin typeface="ＭＳ Ｐ明朝" pitchFamily="18" charset="-128"/>
                <a:ea typeface="ＭＳ Ｐ明朝" pitchFamily="18" charset="-128"/>
              </a:rPr>
              <a:t>62</a:t>
            </a:r>
            <a:r>
              <a:rPr kumimoji="1" lang="ja-JP" altLang="en-US" sz="1050" dirty="0" smtClean="0">
                <a:solidFill>
                  <a:schemeClr val="tx1"/>
                </a:solidFill>
                <a:latin typeface="ＭＳ Ｐ明朝" pitchFamily="18" charset="-128"/>
                <a:ea typeface="ＭＳ Ｐ明朝" pitchFamily="18" charset="-128"/>
              </a:rPr>
              <a:t>年前の通達）</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例</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－痛みがあっても、その状態が続き、治療を継続しても改善しない。</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例</a:t>
            </a:r>
            <a:r>
              <a:rPr kumimoji="1" lang="en-US" altLang="ja-JP" sz="1050" dirty="0" smtClean="0">
                <a:solidFill>
                  <a:schemeClr val="tx1"/>
                </a:solidFill>
                <a:latin typeface="ＭＳ Ｐ明朝" pitchFamily="18" charset="-128"/>
                <a:ea typeface="ＭＳ Ｐ明朝" pitchFamily="18" charset="-128"/>
              </a:rPr>
              <a:t>2</a:t>
            </a:r>
            <a:r>
              <a:rPr kumimoji="1" lang="ja-JP" altLang="en-US" sz="1050" dirty="0" smtClean="0">
                <a:solidFill>
                  <a:schemeClr val="tx1"/>
                </a:solidFill>
                <a:latin typeface="ＭＳ Ｐ明朝" pitchFamily="18" charset="-128"/>
                <a:ea typeface="ＭＳ Ｐ明朝" pitchFamily="18" charset="-128"/>
              </a:rPr>
              <a:t>－治療すると運動障害がある程度改善されるが、数日後、元にもどる状態を繰り返</a:t>
            </a:r>
            <a:r>
              <a:rPr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しているとき。</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2483768" y="1340768"/>
            <a:ext cx="4786346" cy="7920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●症状が改善する→治療継続</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改善しない→治</a:t>
            </a:r>
            <a:r>
              <a:rPr lang="ja-JP" altLang="en-US" sz="1050" dirty="0" err="1" smtClean="0">
                <a:solidFill>
                  <a:schemeClr val="tx1"/>
                </a:solidFill>
                <a:latin typeface="ＭＳ Ｐ明朝" pitchFamily="18" charset="-128"/>
                <a:ea typeface="ＭＳ Ｐ明朝" pitchFamily="18" charset="-128"/>
              </a:rPr>
              <a:t>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●治療</a:t>
            </a:r>
            <a:r>
              <a:rPr lang="ja-JP" altLang="en-US" sz="1050" dirty="0" smtClean="0">
                <a:solidFill>
                  <a:schemeClr val="tx1"/>
                </a:solidFill>
                <a:latin typeface="ＭＳ Ｐ明朝" pitchFamily="18" charset="-128"/>
                <a:ea typeface="ＭＳ Ｐ明朝" pitchFamily="18" charset="-128"/>
              </a:rPr>
              <a:t>を中止</a:t>
            </a:r>
            <a:r>
              <a:rPr kumimoji="1" lang="ja-JP" altLang="en-US" sz="1050" dirty="0" smtClean="0">
                <a:solidFill>
                  <a:schemeClr val="tx1"/>
                </a:solidFill>
                <a:latin typeface="ＭＳ Ｐ明朝" pitchFamily="18" charset="-128"/>
                <a:ea typeface="ＭＳ Ｐ明朝" pitchFamily="18" charset="-128"/>
              </a:rPr>
              <a:t>すると悪化する→治療継続</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中止しても悪化しない→治</a:t>
            </a:r>
            <a:r>
              <a:rPr kumimoji="1" lang="ja-JP" altLang="en-US" sz="1050" dirty="0" err="1" smtClean="0">
                <a:solidFill>
                  <a:schemeClr val="tx1"/>
                </a:solidFill>
                <a:latin typeface="ＭＳ Ｐ明朝" pitchFamily="18" charset="-128"/>
                <a:ea typeface="ＭＳ Ｐ明朝" pitchFamily="18" charset="-128"/>
              </a:rPr>
              <a:t>ゆ</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395536" y="476672"/>
            <a:ext cx="1872208" cy="343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AR丸ゴシック体M" pitchFamily="49" charset="-128"/>
                <a:ea typeface="AR丸ゴシック体M" pitchFamily="49" charset="-128"/>
              </a:rPr>
              <a:t>労災医療を担当する先生方へ</a:t>
            </a:r>
            <a:endParaRPr kumimoji="1" lang="ja-JP" altLang="en-US" sz="900" dirty="0">
              <a:solidFill>
                <a:schemeClr val="tx1"/>
              </a:solidFill>
              <a:latin typeface="AR丸ゴシック体M" pitchFamily="49" charset="-128"/>
              <a:ea typeface="AR丸ゴシック体M" pitchFamily="49" charset="-128"/>
            </a:endParaRPr>
          </a:p>
        </p:txBody>
      </p:sp>
      <p:sp>
        <p:nvSpPr>
          <p:cNvPr id="12" name="正方形/長方形 11"/>
          <p:cNvSpPr/>
          <p:nvPr/>
        </p:nvSpPr>
        <p:spPr>
          <a:xfrm>
            <a:off x="0" y="2636912"/>
            <a:ext cx="9361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Ｐ明朝" pitchFamily="18" charset="-128"/>
                <a:ea typeface="ＭＳ Ｐ明朝" pitchFamily="18" charset="-128"/>
              </a:rPr>
              <a:t>厚生労働省</a:t>
            </a:r>
            <a:endParaRPr kumimoji="1" lang="en-US" altLang="ja-JP" sz="800" dirty="0" smtClean="0">
              <a:solidFill>
                <a:schemeClr val="tx1"/>
              </a:solidFill>
              <a:latin typeface="ＭＳ Ｐ明朝" pitchFamily="18" charset="-128"/>
              <a:ea typeface="ＭＳ Ｐ明朝" pitchFamily="18" charset="-128"/>
            </a:endParaRPr>
          </a:p>
          <a:p>
            <a:pPr algn="ctr"/>
            <a:r>
              <a:rPr lang="ja-JP" altLang="en-US" sz="800" dirty="0" smtClean="0">
                <a:solidFill>
                  <a:schemeClr val="tx1"/>
                </a:solidFill>
                <a:latin typeface="ＭＳ Ｐ明朝" pitchFamily="18" charset="-128"/>
                <a:ea typeface="ＭＳ Ｐ明朝" pitchFamily="18" charset="-128"/>
              </a:rPr>
              <a:t>労働局</a:t>
            </a:r>
            <a:endParaRPr lang="en-US" altLang="ja-JP" sz="800" dirty="0" smtClean="0">
              <a:solidFill>
                <a:schemeClr val="tx1"/>
              </a:solidFill>
              <a:latin typeface="ＭＳ Ｐ明朝" pitchFamily="18" charset="-128"/>
              <a:ea typeface="ＭＳ Ｐ明朝" pitchFamily="18" charset="-128"/>
            </a:endParaRPr>
          </a:p>
          <a:p>
            <a:pPr algn="ctr"/>
            <a:r>
              <a:rPr kumimoji="1" lang="ja-JP" altLang="en-US" sz="800" dirty="0" smtClean="0">
                <a:solidFill>
                  <a:schemeClr val="tx1"/>
                </a:solidFill>
                <a:latin typeface="ＭＳ Ｐ明朝" pitchFamily="18" charset="-128"/>
                <a:ea typeface="ＭＳ Ｐ明朝" pitchFamily="18" charset="-128"/>
              </a:rPr>
              <a:t>労働基準監督署</a:t>
            </a:r>
            <a:endParaRPr kumimoji="1" lang="ja-JP" altLang="en-US" sz="800" dirty="0">
              <a:solidFill>
                <a:schemeClr val="tx1"/>
              </a:solidFill>
              <a:latin typeface="ＭＳ Ｐ明朝" pitchFamily="18" charset="-128"/>
              <a:ea typeface="ＭＳ Ｐ明朝" pitchFamily="18" charset="-128"/>
            </a:endParaRPr>
          </a:p>
        </p:txBody>
      </p:sp>
      <p:sp>
        <p:nvSpPr>
          <p:cNvPr id="16" name="角丸四角形 15"/>
          <p:cNvSpPr/>
          <p:nvPr/>
        </p:nvSpPr>
        <p:spPr>
          <a:xfrm>
            <a:off x="2627784" y="2204864"/>
            <a:ext cx="5328592" cy="576064"/>
          </a:xfrm>
          <a:prstGeom prst="roundRect">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rPr>
              <a:t>振動障害は法律で認定され、「法律」の名で、行政決定で打ち切られる！</a:t>
            </a:r>
            <a:endParaRPr kumimoji="1" lang="en-US" altLang="ja-JP" sz="1050" b="1" dirty="0" smtClean="0">
              <a:solidFill>
                <a:schemeClr val="tx1"/>
              </a:solidFill>
            </a:endParaRPr>
          </a:p>
          <a:p>
            <a:pPr algn="ctr"/>
            <a:r>
              <a:rPr lang="ja-JP" altLang="en-US" sz="1050" b="1" dirty="0" smtClean="0">
                <a:solidFill>
                  <a:schemeClr val="tx1"/>
                </a:solidFill>
              </a:rPr>
              <a:t>－「理屈」のうえでは、不当性を裁判で争うことはできる－</a:t>
            </a:r>
            <a:endParaRPr kumimoji="1" lang="ja-JP" altLang="en-US" sz="1050" b="1" dirty="0">
              <a:solidFill>
                <a:schemeClr val="tx1"/>
              </a:solidFill>
            </a:endParaRPr>
          </a:p>
        </p:txBody>
      </p:sp>
      <p:sp>
        <p:nvSpPr>
          <p:cNvPr id="17" name="正方形/長方形 16"/>
          <p:cNvSpPr/>
          <p:nvPr/>
        </p:nvSpPr>
        <p:spPr>
          <a:xfrm>
            <a:off x="2627784" y="2852936"/>
            <a:ext cx="619268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ＭＳ Ｐ明朝" pitchFamily="18" charset="-128"/>
                <a:ea typeface="ＭＳ Ｐ明朝" pitchFamily="18" charset="-128"/>
              </a:rPr>
              <a:t>１．社会保険－どんなに遅くとも初診日から</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カ月後に障害認定される。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２．労災保険－原則としてその傷病が「治</a:t>
            </a:r>
            <a:r>
              <a:rPr lang="ja-JP" altLang="en-US" sz="1050" dirty="0" err="1" smtClean="0">
                <a:solidFill>
                  <a:schemeClr val="tx1"/>
                </a:solidFill>
                <a:latin typeface="ＭＳ Ｐ明朝" pitchFamily="18" charset="-128"/>
                <a:ea typeface="ＭＳ Ｐ明朝" pitchFamily="18" charset="-128"/>
              </a:rPr>
              <a:t>ゆ</a:t>
            </a:r>
            <a:r>
              <a:rPr lang="ja-JP" altLang="en-US" sz="1050" dirty="0" smtClean="0">
                <a:solidFill>
                  <a:schemeClr val="tx1"/>
                </a:solidFill>
                <a:latin typeface="ＭＳ Ｐ明朝" pitchFamily="18" charset="-128"/>
                <a:ea typeface="ＭＳ Ｐ明朝" pitchFamily="18" charset="-128"/>
              </a:rPr>
              <a:t>」しない限り障害認定はされない。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・障害給付を請求できない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・「労働能力喪失率</a:t>
            </a:r>
            <a:r>
              <a:rPr lang="en-US" altLang="ja-JP" sz="1050" dirty="0" smtClean="0">
                <a:solidFill>
                  <a:schemeClr val="tx1"/>
                </a:solidFill>
                <a:latin typeface="ＭＳ Ｐ明朝" pitchFamily="18" charset="-128"/>
                <a:ea typeface="ＭＳ Ｐ明朝" pitchFamily="18" charset="-128"/>
              </a:rPr>
              <a:t>56</a:t>
            </a:r>
            <a:r>
              <a:rPr lang="ja-JP" altLang="en-US" sz="1050" dirty="0" smtClean="0">
                <a:solidFill>
                  <a:schemeClr val="tx1"/>
                </a:solidFill>
                <a:latin typeface="ＭＳ Ｐ明朝" pitchFamily="18" charset="-128"/>
                <a:ea typeface="ＭＳ Ｐ明朝" pitchFamily="18" charset="-128"/>
              </a:rPr>
              <a:t>％以上」は障害年金にされる。</a:t>
            </a:r>
          </a:p>
          <a:p>
            <a:endParaRPr kumimoji="1" lang="ja-JP" altLang="en-US" sz="1050" dirty="0">
              <a:latin typeface="ＭＳ Ｐ明朝" pitchFamily="18" charset="-128"/>
              <a:ea typeface="ＭＳ Ｐ明朝" pitchFamily="18" charset="-128"/>
            </a:endParaRPr>
          </a:p>
        </p:txBody>
      </p:sp>
      <p:cxnSp>
        <p:nvCxnSpPr>
          <p:cNvPr id="19" name="直線矢印コネクタ 18"/>
          <p:cNvCxnSpPr/>
          <p:nvPr/>
        </p:nvCxnSpPr>
        <p:spPr>
          <a:xfrm>
            <a:off x="683568" y="3212976"/>
            <a:ext cx="288032" cy="7200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131840" y="3861048"/>
            <a:ext cx="0" cy="223224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331640" y="4149080"/>
            <a:ext cx="1512168" cy="18722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331640" y="4149080"/>
            <a:ext cx="1800200" cy="1152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331640" y="4149080"/>
            <a:ext cx="1800200" cy="4320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131840" y="4581128"/>
            <a:ext cx="15841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131840" y="5301208"/>
            <a:ext cx="15841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4860032" y="4365104"/>
            <a:ext cx="504056" cy="28803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１級</a:t>
            </a:r>
            <a:endParaRPr kumimoji="1" lang="ja-JP" altLang="en-US" sz="1050" dirty="0">
              <a:solidFill>
                <a:schemeClr val="tx1"/>
              </a:solidFill>
              <a:latin typeface="ＭＳ Ｐ明朝" pitchFamily="18" charset="-128"/>
              <a:ea typeface="ＭＳ Ｐ明朝" pitchFamily="18" charset="-128"/>
            </a:endParaRPr>
          </a:p>
        </p:txBody>
      </p:sp>
      <p:sp>
        <p:nvSpPr>
          <p:cNvPr id="33" name="角丸四角形 32"/>
          <p:cNvSpPr/>
          <p:nvPr/>
        </p:nvSpPr>
        <p:spPr>
          <a:xfrm>
            <a:off x="4860032" y="5157192"/>
            <a:ext cx="504056" cy="288032"/>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ＭＳ Ｐ明朝" pitchFamily="18" charset="-128"/>
                <a:ea typeface="ＭＳ Ｐ明朝" pitchFamily="18" charset="-128"/>
              </a:rPr>
              <a:t>14</a:t>
            </a:r>
            <a:r>
              <a:rPr kumimoji="1" lang="ja-JP" altLang="en-US" sz="1050" dirty="0" smtClean="0">
                <a:solidFill>
                  <a:schemeClr val="tx1"/>
                </a:solidFill>
                <a:latin typeface="ＭＳ Ｐ明朝" pitchFamily="18" charset="-128"/>
                <a:ea typeface="ＭＳ Ｐ明朝" pitchFamily="18" charset="-128"/>
              </a:rPr>
              <a:t>級</a:t>
            </a:r>
            <a:endParaRPr kumimoji="1" lang="ja-JP" altLang="en-US" sz="1050" dirty="0">
              <a:solidFill>
                <a:schemeClr val="tx1"/>
              </a:solidFill>
              <a:latin typeface="ＭＳ Ｐ明朝" pitchFamily="18" charset="-128"/>
              <a:ea typeface="ＭＳ Ｐ明朝" pitchFamily="18" charset="-128"/>
            </a:endParaRPr>
          </a:p>
        </p:txBody>
      </p:sp>
      <p:sp>
        <p:nvSpPr>
          <p:cNvPr id="34" name="正方形/長方形 33"/>
          <p:cNvSpPr/>
          <p:nvPr/>
        </p:nvSpPr>
        <p:spPr>
          <a:xfrm>
            <a:off x="827584" y="4149080"/>
            <a:ext cx="216024"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050" dirty="0" smtClean="0">
                <a:solidFill>
                  <a:schemeClr val="tx1"/>
                </a:solidFill>
                <a:latin typeface="ＭＳ Ｐ明朝" pitchFamily="18" charset="-128"/>
                <a:ea typeface="ＭＳ Ｐ明朝" pitchFamily="18" charset="-128"/>
              </a:rPr>
              <a:t>症状が重い　　　　　　→　　　　　　　治</a:t>
            </a:r>
            <a:r>
              <a:rPr kumimoji="1" lang="ja-JP" altLang="en-US" sz="1050" dirty="0" err="1" smtClean="0">
                <a:solidFill>
                  <a:schemeClr val="tx1"/>
                </a:solidFill>
                <a:latin typeface="ＭＳ Ｐ明朝" pitchFamily="18" charset="-128"/>
                <a:ea typeface="ＭＳ Ｐ明朝" pitchFamily="18" charset="-128"/>
              </a:rPr>
              <a:t>ゆ</a:t>
            </a:r>
            <a:endParaRPr kumimoji="1" lang="ja-JP" altLang="en-US" sz="1050" dirty="0">
              <a:solidFill>
                <a:schemeClr val="tx1"/>
              </a:solidFill>
              <a:latin typeface="ＭＳ Ｐ明朝" pitchFamily="18" charset="-128"/>
              <a:ea typeface="ＭＳ Ｐ明朝" pitchFamily="18" charset="-128"/>
            </a:endParaRPr>
          </a:p>
        </p:txBody>
      </p:sp>
      <p:sp>
        <p:nvSpPr>
          <p:cNvPr id="35" name="正方形/長方形 34"/>
          <p:cNvSpPr/>
          <p:nvPr/>
        </p:nvSpPr>
        <p:spPr>
          <a:xfrm>
            <a:off x="1475656" y="6309320"/>
            <a:ext cx="40324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「認定」の直後　　　　　　　　→　　　　　　　　　　時間の経過</a:t>
            </a:r>
            <a:endParaRPr lang="ja-JP" altLang="en-US" sz="1050" dirty="0">
              <a:solidFill>
                <a:schemeClr val="tx1"/>
              </a:solidFill>
              <a:latin typeface="ＭＳ Ｐ明朝" pitchFamily="18" charset="-128"/>
              <a:ea typeface="ＭＳ Ｐ明朝" pitchFamily="18" charset="-128"/>
            </a:endParaRPr>
          </a:p>
        </p:txBody>
      </p:sp>
      <p:sp>
        <p:nvSpPr>
          <p:cNvPr id="36" name="正方形/長方形 35"/>
          <p:cNvSpPr/>
          <p:nvPr/>
        </p:nvSpPr>
        <p:spPr>
          <a:xfrm>
            <a:off x="1979712" y="4077072"/>
            <a:ext cx="10081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治療中</a:t>
            </a:r>
            <a:endParaRPr kumimoji="1" lang="ja-JP" altLang="en-US" sz="1050" dirty="0">
              <a:solidFill>
                <a:schemeClr val="tx1"/>
              </a:solidFill>
              <a:latin typeface="ＭＳ Ｐ明朝" pitchFamily="18" charset="-128"/>
              <a:ea typeface="ＭＳ Ｐ明朝" pitchFamily="18" charset="-128"/>
            </a:endParaRPr>
          </a:p>
        </p:txBody>
      </p:sp>
      <p:sp>
        <p:nvSpPr>
          <p:cNvPr id="37" name="正方形/長方形 36"/>
          <p:cNvSpPr/>
          <p:nvPr/>
        </p:nvSpPr>
        <p:spPr>
          <a:xfrm>
            <a:off x="3851920" y="4077072"/>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症状固定</a:t>
            </a:r>
            <a:endParaRPr kumimoji="1" lang="ja-JP" altLang="en-US" sz="1050" dirty="0">
              <a:solidFill>
                <a:schemeClr val="tx1"/>
              </a:solidFill>
              <a:latin typeface="ＭＳ Ｐ明朝" pitchFamily="18" charset="-128"/>
              <a:ea typeface="ＭＳ Ｐ明朝" pitchFamily="18" charset="-128"/>
            </a:endParaRPr>
          </a:p>
        </p:txBody>
      </p:sp>
      <p:sp>
        <p:nvSpPr>
          <p:cNvPr id="38" name="正方形/長方形 37"/>
          <p:cNvSpPr/>
          <p:nvPr/>
        </p:nvSpPr>
        <p:spPr>
          <a:xfrm>
            <a:off x="1187624" y="5805264"/>
            <a:ext cx="1440160" cy="21602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後遺障害部分の損害</a:t>
            </a:r>
            <a:endParaRPr lang="ja-JP" altLang="en-US" sz="1050" dirty="0">
              <a:solidFill>
                <a:schemeClr val="tx1"/>
              </a:solidFill>
              <a:latin typeface="ＭＳ Ｐ明朝" pitchFamily="18" charset="-128"/>
              <a:ea typeface="ＭＳ Ｐ明朝" pitchFamily="18" charset="-128"/>
            </a:endParaRPr>
          </a:p>
        </p:txBody>
      </p:sp>
      <p:sp>
        <p:nvSpPr>
          <p:cNvPr id="39" name="正方形/長方形 38"/>
          <p:cNvSpPr/>
          <p:nvPr/>
        </p:nvSpPr>
        <p:spPr>
          <a:xfrm>
            <a:off x="4067944" y="5805264"/>
            <a:ext cx="1296144" cy="21602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障害部分の損害</a:t>
            </a:r>
            <a:endParaRPr lang="ja-JP" altLang="en-US" sz="1050" dirty="0">
              <a:solidFill>
                <a:schemeClr val="tx1"/>
              </a:solidFill>
              <a:latin typeface="ＭＳ Ｐ明朝" pitchFamily="18" charset="-128"/>
              <a:ea typeface="ＭＳ Ｐ明朝" pitchFamily="18" charset="-128"/>
            </a:endParaRPr>
          </a:p>
        </p:txBody>
      </p:sp>
      <p:sp>
        <p:nvSpPr>
          <p:cNvPr id="40" name="正方形/長方形 39"/>
          <p:cNvSpPr/>
          <p:nvPr/>
        </p:nvSpPr>
        <p:spPr>
          <a:xfrm>
            <a:off x="5868144" y="4221088"/>
            <a:ext cx="2160240"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「治</a:t>
            </a:r>
            <a:r>
              <a:rPr lang="ja-JP" altLang="en-US" sz="1050" dirty="0" err="1" smtClean="0">
                <a:solidFill>
                  <a:schemeClr val="tx1"/>
                </a:solidFill>
                <a:latin typeface="ＭＳ Ｐ明朝" pitchFamily="18" charset="-128"/>
                <a:ea typeface="ＭＳ Ｐ明朝" pitchFamily="18" charset="-128"/>
              </a:rPr>
              <a:t>ゆ</a:t>
            </a:r>
            <a:r>
              <a:rPr lang="ja-JP" altLang="en-US" sz="1050" dirty="0" smtClean="0">
                <a:solidFill>
                  <a:schemeClr val="tx1"/>
                </a:solidFill>
                <a:latin typeface="ＭＳ Ｐ明朝" pitchFamily="18" charset="-128"/>
                <a:ea typeface="ＭＳ Ｐ明朝" pitchFamily="18" charset="-128"/>
              </a:rPr>
              <a:t>」を誰が判断するのか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①労災の指定病院の主</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治医が判断し</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②監督署長が認定する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級～</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級－年金</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級～</a:t>
            </a:r>
            <a:r>
              <a:rPr lang="en-US" altLang="ja-JP" sz="1050" dirty="0" smtClean="0">
                <a:solidFill>
                  <a:schemeClr val="tx1"/>
                </a:solidFill>
                <a:latin typeface="ＭＳ Ｐ明朝" pitchFamily="18" charset="-128"/>
                <a:ea typeface="ＭＳ Ｐ明朝" pitchFamily="18" charset="-128"/>
              </a:rPr>
              <a:t>14</a:t>
            </a:r>
            <a:r>
              <a:rPr lang="ja-JP" altLang="en-US" sz="1050" dirty="0" smtClean="0">
                <a:solidFill>
                  <a:schemeClr val="tx1"/>
                </a:solidFill>
                <a:latin typeface="ＭＳ Ｐ明朝" pitchFamily="18" charset="-128"/>
                <a:ea typeface="ＭＳ Ｐ明朝" pitchFamily="18" charset="-128"/>
              </a:rPr>
              <a:t>級－一時金</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上しの障害</a:t>
            </a:r>
            <a:r>
              <a:rPr lang="en-US" altLang="ja-JP" sz="1050" dirty="0" smtClean="0">
                <a:solidFill>
                  <a:schemeClr val="tx1"/>
                </a:solidFill>
                <a:latin typeface="ＭＳ Ｐ明朝" pitchFamily="18" charset="-128"/>
                <a:ea typeface="ＭＳ Ｐ明朝" pitchFamily="18" charset="-128"/>
              </a:rPr>
              <a:t>(503</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a:t>
            </a:r>
          </a:p>
          <a:p>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下しの障害</a:t>
            </a:r>
            <a:r>
              <a:rPr lang="en-US" altLang="ja-JP" sz="1050" dirty="0" smtClean="0">
                <a:solidFill>
                  <a:schemeClr val="tx1"/>
                </a:solidFill>
                <a:latin typeface="ＭＳ Ｐ明朝" pitchFamily="18" charset="-128"/>
                <a:ea typeface="ＭＳ Ｐ明朝" pitchFamily="18" charset="-128"/>
              </a:rPr>
              <a:t>(391</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endParaRPr lang="ja-JP" altLang="en-US" sz="1050" dirty="0">
              <a:solidFill>
                <a:schemeClr val="tx1"/>
              </a:solidFill>
              <a:latin typeface="ＭＳ Ｐ明朝" pitchFamily="18" charset="-128"/>
              <a:ea typeface="ＭＳ Ｐ明朝" pitchFamily="18" charset="-128"/>
            </a:endParaRPr>
          </a:p>
        </p:txBody>
      </p:sp>
      <p:sp>
        <p:nvSpPr>
          <p:cNvPr id="26" name="正方形/長方形 25"/>
          <p:cNvSpPr/>
          <p:nvPr/>
        </p:nvSpPr>
        <p:spPr>
          <a:xfrm>
            <a:off x="539552" y="3789040"/>
            <a:ext cx="7704856" cy="288032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71600" y="3645024"/>
            <a:ext cx="1440160" cy="288032"/>
          </a:xfrm>
          <a:prstGeom prst="rect">
            <a:avLst/>
          </a:prstGeom>
          <a:solidFill>
            <a:srgbClr val="FFFF00"/>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障害認定の考え方</a:t>
            </a:r>
            <a:endParaRPr kumimoji="1" lang="ja-JP" altLang="en-US" sz="105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3528" y="1052736"/>
            <a:ext cx="6624736" cy="237626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j-ea"/>
                <a:ea typeface="+mj-ea"/>
              </a:rPr>
              <a:t>振動障害の治療－</a:t>
            </a:r>
            <a:r>
              <a:rPr kumimoji="1" lang="en-US" altLang="ja-JP" sz="1050" dirty="0" smtClean="0">
                <a:solidFill>
                  <a:schemeClr val="tx1"/>
                </a:solidFill>
                <a:latin typeface="+mj-ea"/>
                <a:ea typeface="+mj-ea"/>
              </a:rPr>
              <a:t>585</a:t>
            </a:r>
            <a:r>
              <a:rPr kumimoji="1" lang="ja-JP" altLang="en-US" sz="1050" dirty="0" smtClean="0">
                <a:solidFill>
                  <a:schemeClr val="tx1"/>
                </a:solidFill>
                <a:latin typeface="+mj-ea"/>
                <a:ea typeface="+mj-ea"/>
              </a:rPr>
              <a:t>通達</a:t>
            </a:r>
            <a:endParaRPr kumimoji="1" lang="en-US" altLang="ja-JP" sz="1050" dirty="0" smtClean="0">
              <a:solidFill>
                <a:schemeClr val="tx1"/>
              </a:solidFill>
              <a:latin typeface="+mj-ea"/>
              <a:ea typeface="+mj-ea"/>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就労と治療効果との関係については、一般的に、入院期間を除き、就労しながら治療を行うほうがより効果的である。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症度区分は年２回程度（寒冷期及びそれ以外の時期）見直す必要がある。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通院治療では、患者との接触を通じて日常生活等の指導を十分に行うことに主眼を置く。通院治療の回数は、２週間に１回ないし週１回程度の目安が望ましい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治療期間は、一般的に、治療効果が期待できると考えられる期間は次のとおりである。これを目安とし、治療効果について判断すべきである。</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　イ 　末梢循環障害の自覚症状・身体所見・・・・・・・・・治療開始後２年以内</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の検査成績・・・・・・・・・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４年以内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ロ 　末梢神経障害の検査成績・・・・・・・・・・・・・・・・・・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２年以内</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ハ 　「末梢神経障害の自覚症状・身体所見」及び「運動器障害の手術的療法を要するもの以外の疾病」については、ほとんどの場合、対症療法にとどまり有効な治療効果が期待できない。</a:t>
            </a:r>
            <a:endParaRPr kumimoji="1" lang="en-US" altLang="ja-JP" sz="1050" dirty="0" smtClean="0">
              <a:solidFill>
                <a:schemeClr val="tx1"/>
              </a:solidFill>
              <a:latin typeface="ＭＳ Ｐ明朝" pitchFamily="18" charset="-128"/>
              <a:ea typeface="ＭＳ Ｐ明朝" pitchFamily="18" charset="-128"/>
            </a:endParaRPr>
          </a:p>
          <a:p>
            <a:pPr algn="ctr"/>
            <a:endParaRPr kumimoji="1" lang="ja-JP" altLang="en-US" sz="1050" dirty="0">
              <a:latin typeface="ＭＳ Ｐ明朝" pitchFamily="18" charset="-128"/>
              <a:ea typeface="ＭＳ Ｐ明朝" pitchFamily="18" charset="-128"/>
            </a:endParaRPr>
          </a:p>
        </p:txBody>
      </p:sp>
      <p:sp>
        <p:nvSpPr>
          <p:cNvPr id="5" name="正方形/長方形 4"/>
          <p:cNvSpPr/>
          <p:nvPr/>
        </p:nvSpPr>
        <p:spPr>
          <a:xfrm>
            <a:off x="323528" y="476672"/>
            <a:ext cx="6624736" cy="43204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主治医は「通達」にしばられている！さらに「事務連絡」で行政内部に対し、</a:t>
            </a:r>
            <a:r>
              <a:rPr lang="ja-JP" altLang="en-US" sz="1050" dirty="0" smtClean="0">
                <a:solidFill>
                  <a:schemeClr val="tx1"/>
                </a:solidFill>
              </a:rPr>
              <a:t>事</a:t>
            </a:r>
            <a:r>
              <a:rPr kumimoji="1" lang="ja-JP" altLang="en-US" sz="1050" dirty="0" smtClean="0">
                <a:solidFill>
                  <a:schemeClr val="tx1"/>
                </a:solidFill>
              </a:rPr>
              <a:t>細かに指示している。</a:t>
            </a:r>
            <a:endParaRPr kumimoji="1" lang="ja-JP" altLang="en-US" sz="1050" dirty="0">
              <a:solidFill>
                <a:schemeClr val="tx1"/>
              </a:solidFill>
            </a:endParaRPr>
          </a:p>
        </p:txBody>
      </p:sp>
      <p:sp>
        <p:nvSpPr>
          <p:cNvPr id="6" name="正方形/長方形 5"/>
          <p:cNvSpPr/>
          <p:nvPr/>
        </p:nvSpPr>
        <p:spPr>
          <a:xfrm>
            <a:off x="323528" y="3717032"/>
            <a:ext cx="6624736" cy="259228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j-ea"/>
                <a:ea typeface="+mj-ea"/>
              </a:rPr>
              <a:t>振動障害の保険給付－</a:t>
            </a:r>
            <a:r>
              <a:rPr kumimoji="1" lang="en-US" altLang="ja-JP" sz="1050" dirty="0" smtClean="0">
                <a:solidFill>
                  <a:schemeClr val="tx1"/>
                </a:solidFill>
                <a:latin typeface="+mj-ea"/>
                <a:ea typeface="+mj-ea"/>
              </a:rPr>
              <a:t>35</a:t>
            </a:r>
            <a:r>
              <a:rPr kumimoji="1" lang="ja-JP" altLang="en-US" sz="1050" dirty="0" smtClean="0">
                <a:solidFill>
                  <a:schemeClr val="tx1"/>
                </a:solidFill>
                <a:latin typeface="+mj-ea"/>
                <a:ea typeface="+mj-ea"/>
              </a:rPr>
              <a:t>号通達</a:t>
            </a:r>
            <a:endParaRPr kumimoji="1" lang="en-US" altLang="ja-JP" sz="1050" dirty="0" smtClean="0">
              <a:solidFill>
                <a:schemeClr val="tx1"/>
              </a:solidFill>
              <a:latin typeface="+mj-ea"/>
              <a:ea typeface="+mj-ea"/>
            </a:endParaRPr>
          </a:p>
          <a:p>
            <a:r>
              <a:rPr lang="ja-JP" altLang="en-US" sz="1050" dirty="0" smtClean="0">
                <a:solidFill>
                  <a:schemeClr val="tx1"/>
                </a:solidFill>
                <a:latin typeface="ＭＳ Ｐ明朝" pitchFamily="18" charset="-128"/>
                <a:ea typeface="ＭＳ Ｐ明朝" pitchFamily="18" charset="-128"/>
              </a:rPr>
              <a:t>「振動障害療養者の中には、依然として必要以上の期間にわたり療養を継続する等公正を欠くとみられるものも少なくない現状にある」「保険給付の適正化を図ることとした」</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適正給付管理対象者－療養を１年以上にわたって継続している者を個別管理を行い、症状経過の把握に努めること。 「治療指針」により定められている症度区分を把握することが重要である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症状の把握－主治医等に対する調査を実施する。必要に応じ症状調査対象者に対する調査を実施すること。</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調査結果に基き区分し、管理すること</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①　療養の継続が必要と認められる者</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②　一定期間経過観察をする必要があると認められる者</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③　症状固定（治ゆ）と認められる者</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療養の要否等の判断－主治医の意見等を踏まえること。なお、疑義が生じた場合には、地方労災医員協議会に意見を求め、その後の処理方針を決定すること。</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　所見書</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主治医）－強制にわたることのないよう留意すること。</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聴取書</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被災者</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－聴取りは、立会人の意見・要望を聞く場ではないこと。</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7020272" y="476672"/>
            <a:ext cx="1944216" cy="43204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事務連絡第</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号（</a:t>
            </a:r>
            <a:r>
              <a:rPr lang="en-US" altLang="ja-JP" sz="1050" dirty="0" smtClean="0">
                <a:solidFill>
                  <a:schemeClr val="tx1"/>
                </a:solidFill>
                <a:latin typeface="ＭＳ Ｐ明朝" pitchFamily="18" charset="-128"/>
                <a:ea typeface="ＭＳ Ｐ明朝" pitchFamily="18" charset="-128"/>
              </a:rPr>
              <a:t>1996.1.25</a:t>
            </a:r>
            <a:r>
              <a:rPr lang="ja-JP" altLang="en-US" sz="1050" dirty="0" smtClean="0">
                <a:solidFill>
                  <a:schemeClr val="tx1"/>
                </a:solidFill>
                <a:latin typeface="ＭＳ Ｐ明朝" pitchFamily="18" charset="-128"/>
                <a:ea typeface="ＭＳ Ｐ明朝" pitchFamily="18" charset="-128"/>
              </a:rPr>
              <a:t>）は</a:t>
            </a:r>
            <a:endParaRPr lang="en-US" altLang="ja-JP" sz="105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打ち切りマニュアル</a:t>
            </a:r>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7020272" y="1052737"/>
            <a:ext cx="1944216" cy="525658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rgbClr val="FF0000"/>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年以上の療養者は、事業所別、医療機関別、治</a:t>
            </a:r>
            <a:r>
              <a:rPr kumimoji="1" lang="ja-JP" altLang="en-US" sz="1050" dirty="0" err="1" smtClean="0">
                <a:solidFill>
                  <a:schemeClr val="tx1"/>
                </a:solidFill>
                <a:latin typeface="ＭＳ Ｐ明朝" pitchFamily="18" charset="-128"/>
                <a:ea typeface="ＭＳ Ｐ明朝" pitchFamily="18" charset="-128"/>
              </a:rPr>
              <a:t>ゆ</a:t>
            </a:r>
            <a:r>
              <a:rPr kumimoji="1" lang="ja-JP" altLang="en-US" sz="1050" dirty="0" smtClean="0">
                <a:solidFill>
                  <a:schemeClr val="tx1"/>
                </a:solidFill>
                <a:latin typeface="ＭＳ Ｐ明朝" pitchFamily="18" charset="-128"/>
                <a:ea typeface="ＭＳ Ｐ明朝" pitchFamily="18" charset="-128"/>
              </a:rPr>
              <a:t>見込み者別にコンピュター管理されている。</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道局</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組合別にチェック</a:t>
            </a:r>
            <a:r>
              <a:rPr kumimoji="1" lang="en-US" altLang="ja-JP" sz="1050" dirty="0" smtClean="0">
                <a:solidFill>
                  <a:schemeClr val="tx1"/>
                </a:solidFill>
                <a:latin typeface="ＭＳ Ｐ明朝" pitchFamily="18" charset="-128"/>
                <a:ea typeface="ＭＳ Ｐ明朝" pitchFamily="18" charset="-128"/>
              </a:rPr>
              <a:t>)</a:t>
            </a: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局暑一体の体制確立。</a:t>
            </a:r>
            <a:endParaRPr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rgbClr val="FF0000"/>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局医協議会</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療養の要否</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と診療費審査委員会が情報交換を行うこと。</a:t>
            </a:r>
            <a:endParaRPr kumimoji="1"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症度区分の判断に受診命令</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鑑別診断</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を行え。</a:t>
            </a:r>
            <a:endParaRPr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rgbClr val="FF0000"/>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療養</a:t>
            </a:r>
            <a:r>
              <a:rPr kumimoji="1" lang="en-US" altLang="ja-JP" sz="1050" dirty="0" smtClean="0">
                <a:solidFill>
                  <a:schemeClr val="tx1"/>
                </a:solidFill>
                <a:latin typeface="ＭＳ Ｐ明朝" pitchFamily="18" charset="-128"/>
                <a:ea typeface="ＭＳ Ｐ明朝" pitchFamily="18" charset="-128"/>
              </a:rPr>
              <a:t>4</a:t>
            </a:r>
            <a:r>
              <a:rPr kumimoji="1" lang="ja-JP" altLang="en-US" sz="1050" dirty="0" smtClean="0">
                <a:solidFill>
                  <a:schemeClr val="tx1"/>
                </a:solidFill>
                <a:latin typeface="ＭＳ Ｐ明朝" pitchFamily="18" charset="-128"/>
                <a:ea typeface="ＭＳ Ｐ明朝" pitchFamily="18" charset="-128"/>
              </a:rPr>
              <a:t>年以上のうち「治療効果が認められない者」は症状調査対象者とせよ。</a:t>
            </a:r>
            <a:endParaRPr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rgbClr val="FF0000"/>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当分の間、調査対象から除外する者の基準を</a:t>
            </a:r>
            <a:r>
              <a:rPr lang="ja-JP" altLang="en-US" sz="1050" dirty="0" smtClean="0">
                <a:solidFill>
                  <a:schemeClr val="tx1"/>
                </a:solidFill>
                <a:latin typeface="ＭＳ Ｐ明朝" pitchFamily="18" charset="-128"/>
                <a:ea typeface="ＭＳ Ｐ明朝" pitchFamily="18" charset="-128"/>
              </a:rPr>
              <a:t>示す。</a:t>
            </a:r>
            <a:endParaRPr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rgbClr val="FF0000"/>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本人調査を行う。</a:t>
            </a:r>
            <a:endParaRPr kumimoji="1"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受診命令は</a:t>
            </a:r>
            <a:r>
              <a:rPr kumimoji="1" lang="ja-JP" altLang="en-US" sz="1050" dirty="0" smtClean="0">
                <a:solidFill>
                  <a:schemeClr val="tx1"/>
                </a:solidFill>
                <a:latin typeface="ＭＳ Ｐ明朝" pitchFamily="18" charset="-128"/>
                <a:ea typeface="ＭＳ Ｐ明朝" pitchFamily="18" charset="-128"/>
              </a:rPr>
              <a:t>①署と主治医の意見が一致しない時、</a:t>
            </a:r>
            <a:r>
              <a:rPr lang="ja-JP" altLang="en-US" sz="1050" dirty="0" smtClean="0">
                <a:solidFill>
                  <a:schemeClr val="tx1"/>
                </a:solidFill>
                <a:latin typeface="ＭＳ Ｐ明朝" pitchFamily="18" charset="-128"/>
                <a:ea typeface="ＭＳ Ｐ明朝" pitchFamily="18" charset="-128"/>
              </a:rPr>
              <a:t>②症度区分に疑義がある時に行え。</a:t>
            </a:r>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経過観察は最長</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ヶ月。治療は中止する。①主治医方式治、②局医協議会方式</a:t>
            </a:r>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１カ月前に治</a:t>
            </a:r>
            <a:r>
              <a:rPr lang="ja-JP" altLang="en-US" sz="1050" dirty="0" err="1" smtClean="0">
                <a:solidFill>
                  <a:schemeClr val="tx1"/>
                </a:solidFill>
                <a:latin typeface="ＭＳ Ｐ明朝" pitchFamily="18" charset="-128"/>
                <a:ea typeface="ＭＳ Ｐ明朝" pitchFamily="18" charset="-128"/>
              </a:rPr>
              <a:t>ゆを</a:t>
            </a:r>
            <a:r>
              <a:rPr lang="ja-JP" altLang="en-US" sz="1050" dirty="0" smtClean="0">
                <a:solidFill>
                  <a:schemeClr val="tx1"/>
                </a:solidFill>
                <a:latin typeface="ＭＳ Ｐ明朝" pitchFamily="18" charset="-128"/>
                <a:ea typeface="ＭＳ Ｐ明朝" pitchFamily="18" charset="-128"/>
              </a:rPr>
              <a:t>通知する。</a:t>
            </a:r>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当分の間、通院回数が超えても、主治医及び療養者に指導は行わない。</a:t>
            </a:r>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通院日以外の日の休業補償請求は、当分の間、主治医及び療養者に指導は行わない。</a:t>
            </a:r>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局は、毎年４月末日までに報告せよ。</a:t>
            </a:r>
            <a:endParaRPr kumimoji="1" lang="ja-JP" altLang="en-US" sz="1050" dirty="0">
              <a:solidFill>
                <a:schemeClr val="tx1"/>
              </a:solidFill>
              <a:latin typeface="ＭＳ Ｐ明朝" pitchFamily="18" charset="-128"/>
              <a:ea typeface="ＭＳ Ｐ明朝" pitchFamily="18" charset="-128"/>
            </a:endParaRPr>
          </a:p>
        </p:txBody>
      </p:sp>
      <p:sp>
        <p:nvSpPr>
          <p:cNvPr id="9" name="角丸四角形 8"/>
          <p:cNvSpPr/>
          <p:nvPr/>
        </p:nvSpPr>
        <p:spPr>
          <a:xfrm>
            <a:off x="3131840" y="3284985"/>
            <a:ext cx="3168352" cy="576064"/>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itchFamily="50" charset="-128"/>
                <a:ea typeface="ＭＳ Ｐゴシック" pitchFamily="50" charset="-128"/>
              </a:rPr>
              <a:t>通達</a:t>
            </a:r>
            <a:r>
              <a:rPr lang="ja-JP" altLang="en-US" sz="1050" dirty="0" smtClean="0">
                <a:solidFill>
                  <a:schemeClr val="tx1"/>
                </a:solidFill>
                <a:latin typeface="ＭＳ Ｐ明朝" pitchFamily="18" charset="-128"/>
                <a:ea typeface="ＭＳ Ｐ明朝" pitchFamily="18" charset="-128"/>
              </a:rPr>
              <a:t>は、あくまでも行政内部の「指針」。同時に、通達は、行政執行の「斉一性の確保」を目的とする上級機関の下部機関に対する命令である。</a:t>
            </a:r>
            <a:endParaRPr lang="en-US" altLang="ja-JP" sz="1050" dirty="0" smtClean="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1834</Words>
  <Application>Microsoft Office PowerPoint</Application>
  <PresentationFormat>画面に合わせる (4:3)</PresentationFormat>
  <Paragraphs>307</Paragraphs>
  <Slides>6</Slides>
  <Notes>1</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Office テーマ</vt:lpstr>
      <vt:lpstr>     Common Sense     </vt:lpstr>
      <vt:lpstr>スライド 2</vt:lpstr>
      <vt:lpstr>スライド 3</vt:lpstr>
      <vt:lpstr>スライド 4</vt:lpstr>
      <vt:lpstr>スライド 5</vt:lpstr>
      <vt:lpstr>スライド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佐藤陵一</dc:creator>
  <cp:lastModifiedBy>佐藤陵一</cp:lastModifiedBy>
  <cp:revision>22</cp:revision>
  <dcterms:created xsi:type="dcterms:W3CDTF">2011-12-31T13:47:06Z</dcterms:created>
  <dcterms:modified xsi:type="dcterms:W3CDTF">2012-01-09T07:31:15Z</dcterms:modified>
</cp:coreProperties>
</file>