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2" r:id="rId1"/>
  </p:sldMasterIdLst>
  <p:notesMasterIdLst>
    <p:notesMasterId r:id="rId9"/>
  </p:notesMasterIdLst>
  <p:sldIdLst>
    <p:sldId id="256" r:id="rId2"/>
    <p:sldId id="263" r:id="rId3"/>
    <p:sldId id="265" r:id="rId4"/>
    <p:sldId id="270" r:id="rId5"/>
    <p:sldId id="267" r:id="rId6"/>
    <p:sldId id="268" r:id="rId7"/>
    <p:sldId id="271" r:id="rId8"/>
  </p:sldIdLst>
  <p:sldSz cx="6858000" cy="9144000" type="screen4x3"/>
  <p:notesSz cx="6858000" cy="9945688"/>
  <p:defaultTextStyle>
    <a:lvl1pPr marL="0" algn="l" rtl="0" latinLnBrk="0">
      <a:defRPr kumimoji="1" lang="ja-JP" sz="1800" kern="1200">
        <a:solidFill>
          <a:schemeClr val="tx1"/>
        </a:solidFill>
        <a:latin typeface="+mn-lt"/>
        <a:ea typeface="+mn-ea"/>
        <a:cs typeface="+mn-cs"/>
      </a:defRPr>
    </a:lvl1pPr>
    <a:lvl2pPr marL="457200" algn="l" rtl="0" latinLnBrk="0">
      <a:defRPr kumimoji="1" lang="ja-JP" sz="1800" kern="1200">
        <a:solidFill>
          <a:schemeClr val="tx1"/>
        </a:solidFill>
        <a:latin typeface="+mn-lt"/>
        <a:ea typeface="+mn-ea"/>
        <a:cs typeface="+mn-cs"/>
      </a:defRPr>
    </a:lvl2pPr>
    <a:lvl3pPr marL="914400" algn="l" rtl="0" latinLnBrk="0">
      <a:defRPr kumimoji="1" lang="ja-JP" sz="1800" kern="1200">
        <a:solidFill>
          <a:schemeClr val="tx1"/>
        </a:solidFill>
        <a:latin typeface="+mn-lt"/>
        <a:ea typeface="+mn-ea"/>
        <a:cs typeface="+mn-cs"/>
      </a:defRPr>
    </a:lvl3pPr>
    <a:lvl4pPr marL="1371600" algn="l" rtl="0" latinLnBrk="0">
      <a:defRPr kumimoji="1" lang="ja-JP" sz="1800" kern="1200">
        <a:solidFill>
          <a:schemeClr val="tx1"/>
        </a:solidFill>
        <a:latin typeface="+mn-lt"/>
        <a:ea typeface="+mn-ea"/>
        <a:cs typeface="+mn-cs"/>
      </a:defRPr>
    </a:lvl4pPr>
    <a:lvl5pPr marL="1828800" algn="l" rtl="0" latinLnBrk="0">
      <a:defRPr kumimoji="1" lang="ja-JP" sz="1800" kern="1200">
        <a:solidFill>
          <a:schemeClr val="tx1"/>
        </a:solidFill>
        <a:latin typeface="+mn-lt"/>
        <a:ea typeface="+mn-ea"/>
        <a:cs typeface="+mn-cs"/>
      </a:defRPr>
    </a:lvl5pPr>
    <a:lvl6pPr marL="2286000" algn="l" rtl="0" latinLnBrk="0">
      <a:defRPr kumimoji="1" lang="ja-JP" sz="1800" kern="1200">
        <a:solidFill>
          <a:schemeClr val="tx1"/>
        </a:solidFill>
        <a:latin typeface="+mn-lt"/>
        <a:ea typeface="+mn-ea"/>
        <a:cs typeface="+mn-cs"/>
      </a:defRPr>
    </a:lvl6pPr>
    <a:lvl7pPr marL="2743200" algn="l" rtl="0" latinLnBrk="0">
      <a:defRPr kumimoji="1" lang="ja-JP" sz="1800" kern="1200">
        <a:solidFill>
          <a:schemeClr val="tx1"/>
        </a:solidFill>
        <a:latin typeface="+mn-lt"/>
        <a:ea typeface="+mn-ea"/>
        <a:cs typeface="+mn-cs"/>
      </a:defRPr>
    </a:lvl7pPr>
    <a:lvl8pPr marL="3200400" algn="l" rtl="0" latinLnBrk="0">
      <a:defRPr kumimoji="1" lang="ja-JP" sz="1800" kern="1200">
        <a:solidFill>
          <a:schemeClr val="tx1"/>
        </a:solidFill>
        <a:latin typeface="+mn-lt"/>
        <a:ea typeface="+mn-ea"/>
        <a:cs typeface="+mn-cs"/>
      </a:defRPr>
    </a:lvl8pPr>
    <a:lvl9pPr marL="3657600" algn="l" rtl="0" latinLnBrk="0">
      <a:defRPr kumimoji="1" lang="ja-JP"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454" autoAdjust="0"/>
  </p:normalViewPr>
  <p:slideViewPr>
    <p:cSldViewPr>
      <p:cViewPr>
        <p:scale>
          <a:sx n="100" d="100"/>
          <a:sy n="100" d="100"/>
        </p:scale>
        <p:origin x="-1008" y="228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ltLang="en-US" sz="1050" b="0" dirty="0" smtClean="0">
                <a:latin typeface="+mj-ea"/>
                <a:ea typeface="+mj-ea"/>
              </a:rPr>
              <a:t>非正規労働者</a:t>
            </a:r>
            <a:endParaRPr lang="en-US" altLang="ja-JP" sz="1050" b="0" dirty="0" smtClean="0">
              <a:latin typeface="+mj-ea"/>
              <a:ea typeface="+mj-ea"/>
            </a:endParaRPr>
          </a:p>
          <a:p>
            <a:pPr>
              <a:defRPr/>
            </a:pPr>
            <a:r>
              <a:rPr lang="ja-JP" altLang="en-US" sz="1050" b="0" dirty="0" smtClean="0">
                <a:latin typeface="+mj-ea"/>
                <a:ea typeface="+mj-ea"/>
              </a:rPr>
              <a:t>　</a:t>
            </a:r>
            <a:r>
              <a:rPr lang="en-US" altLang="ja-JP" sz="1050" b="0" dirty="0" smtClean="0">
                <a:latin typeface="+mj-ea"/>
                <a:ea typeface="+mj-ea"/>
              </a:rPr>
              <a:t>38.7</a:t>
            </a:r>
            <a:r>
              <a:rPr lang="ja-JP" altLang="en-US" sz="1050" b="0" dirty="0" smtClean="0">
                <a:latin typeface="+mj-ea"/>
                <a:ea typeface="+mj-ea"/>
              </a:rPr>
              <a:t>％</a:t>
            </a:r>
            <a:r>
              <a:rPr lang="en-US" altLang="ja-JP" sz="800" b="0" dirty="0" smtClean="0">
                <a:latin typeface="+mj-ea"/>
                <a:ea typeface="+mj-ea"/>
              </a:rPr>
              <a:t>(2010</a:t>
            </a:r>
            <a:r>
              <a:rPr lang="ja-JP" altLang="en-US" sz="800" b="0" dirty="0" smtClean="0">
                <a:latin typeface="+mj-ea"/>
                <a:ea typeface="+mj-ea"/>
              </a:rPr>
              <a:t>年）</a:t>
            </a:r>
            <a:endParaRPr lang="ja-JP" altLang="en-US" sz="800" b="0" dirty="0">
              <a:latin typeface="+mj-ea"/>
              <a:ea typeface="+mj-ea"/>
            </a:endParaRPr>
          </a:p>
        </c:rich>
      </c:tx>
      <c:layout>
        <c:manualLayout>
          <c:xMode val="edge"/>
          <c:yMode val="edge"/>
          <c:x val="0.17521419188717655"/>
          <c:y val="0.77554744875090409"/>
        </c:manualLayout>
      </c:layout>
      <c:spPr>
        <a:solidFill>
          <a:srgbClr val="FFFF00"/>
        </a:solidFill>
      </c:spPr>
    </c:title>
    <c:plotArea>
      <c:layout/>
      <c:pieChart>
        <c:varyColors val="1"/>
        <c:ser>
          <c:idx val="0"/>
          <c:order val="0"/>
          <c:tx>
            <c:strRef>
              <c:f>'Sheet1'!$B$1</c:f>
              <c:strCache>
                <c:ptCount val="1"/>
                <c:pt idx="0">
                  <c:v>売上高</c:v>
                </c:pt>
              </c:strCache>
            </c:strRef>
          </c:tx>
          <c:explosion val="7"/>
          <c:dPt>
            <c:idx val="0"/>
            <c:explosion val="3"/>
          </c:dPt>
          <c:dLbls>
            <c:dLbl>
              <c:idx val="0"/>
              <c:layout>
                <c:manualLayout>
                  <c:x val="-0.15088233660312286"/>
                  <c:y val="-0.14371487459247886"/>
                </c:manualLayout>
              </c:layout>
              <c:tx>
                <c:rich>
                  <a:bodyPr/>
                  <a:lstStyle/>
                  <a:p>
                    <a:pPr>
                      <a:defRPr sz="1000">
                        <a:latin typeface="+mj-ea"/>
                        <a:ea typeface="+mj-ea"/>
                      </a:defRPr>
                    </a:pPr>
                    <a:r>
                      <a:rPr lang="ja-JP" altLang="en-US" sz="1000" dirty="0">
                        <a:latin typeface="+mj-ea"/>
                        <a:ea typeface="+mj-ea"/>
                      </a:rPr>
                      <a:t>正社員
</a:t>
                    </a:r>
                    <a:r>
                      <a:rPr lang="en-US" altLang="ja-JP" sz="1000" dirty="0" smtClean="0">
                        <a:latin typeface="+mj-ea"/>
                        <a:ea typeface="+mj-ea"/>
                      </a:rPr>
                      <a:t>61.3%</a:t>
                    </a:r>
                    <a:endParaRPr lang="ja-JP" altLang="en-US" sz="1000" dirty="0">
                      <a:latin typeface="+mj-ea"/>
                      <a:ea typeface="+mj-ea"/>
                    </a:endParaRPr>
                  </a:p>
                </c:rich>
              </c:tx>
              <c:spPr/>
              <c:showVal val="1"/>
              <c:showCatName val="1"/>
              <c:showPercent val="1"/>
            </c:dLbl>
            <c:dLbl>
              <c:idx val="1"/>
              <c:layout>
                <c:manualLayout>
                  <c:x val="5.7200752204003474E-2"/>
                  <c:y val="3.0803090844312347E-2"/>
                </c:manualLayout>
              </c:layout>
              <c:tx>
                <c:rich>
                  <a:bodyPr/>
                  <a:lstStyle/>
                  <a:p>
                    <a:pPr>
                      <a:defRPr sz="1000">
                        <a:latin typeface="+mj-ea"/>
                        <a:ea typeface="+mj-ea"/>
                      </a:defRPr>
                    </a:pPr>
                    <a:r>
                      <a:rPr lang="ja-JP" altLang="en-US" sz="1000" dirty="0">
                        <a:latin typeface="+mj-ea"/>
                        <a:ea typeface="+mj-ea"/>
                      </a:rPr>
                      <a:t>パート
</a:t>
                    </a:r>
                    <a:r>
                      <a:rPr lang="en-US" altLang="ja-JP" sz="1000" dirty="0" smtClean="0">
                        <a:latin typeface="+mj-ea"/>
                        <a:ea typeface="+mj-ea"/>
                      </a:rPr>
                      <a:t>22.9%</a:t>
                    </a:r>
                    <a:r>
                      <a:rPr lang="en-US" altLang="ja-JP" sz="1000" dirty="0">
                        <a:latin typeface="+mj-ea"/>
                        <a:ea typeface="+mj-ea"/>
                      </a:rPr>
                      <a:t>
</a:t>
                    </a:r>
                    <a:endParaRPr lang="ja-JP" altLang="en-US" sz="1000" dirty="0">
                      <a:latin typeface="+mj-ea"/>
                      <a:ea typeface="+mj-ea"/>
                    </a:endParaRPr>
                  </a:p>
                </c:rich>
              </c:tx>
              <c:spPr/>
              <c:showVal val="1"/>
              <c:showCatName val="1"/>
              <c:showPercent val="1"/>
            </c:dLbl>
            <c:dLbl>
              <c:idx val="2"/>
              <c:layout>
                <c:manualLayout>
                  <c:x val="-1.0942203653114801E-2"/>
                  <c:y val="2.452429636738759E-2"/>
                </c:manualLayout>
              </c:layout>
              <c:tx>
                <c:rich>
                  <a:bodyPr/>
                  <a:lstStyle/>
                  <a:p>
                    <a:pPr>
                      <a:defRPr sz="1000">
                        <a:latin typeface="+mj-ea"/>
                        <a:ea typeface="+mj-ea"/>
                      </a:defRPr>
                    </a:pPr>
                    <a:r>
                      <a:rPr lang="ja-JP" altLang="en-US" sz="1000" dirty="0">
                        <a:latin typeface="+mj-ea"/>
                        <a:ea typeface="+mj-ea"/>
                      </a:rPr>
                      <a:t>契約
</a:t>
                    </a:r>
                    <a:r>
                      <a:rPr lang="en-US" altLang="ja-JP" sz="1000" dirty="0" smtClean="0">
                        <a:latin typeface="+mj-ea"/>
                        <a:ea typeface="+mj-ea"/>
                      </a:rPr>
                      <a:t>3.5%</a:t>
                    </a:r>
                    <a:endParaRPr lang="en-US" altLang="ja-JP" sz="1000" dirty="0">
                      <a:latin typeface="+mj-ea"/>
                      <a:ea typeface="+mj-ea"/>
                    </a:endParaRPr>
                  </a:p>
                </c:rich>
              </c:tx>
              <c:spPr/>
              <c:showVal val="1"/>
              <c:showCatName val="1"/>
              <c:showPercent val="1"/>
            </c:dLbl>
            <c:dLbl>
              <c:idx val="3"/>
              <c:layout>
                <c:manualLayout>
                  <c:x val="3.6513099851650486E-2"/>
                  <c:y val="1.3754218879894559E-2"/>
                </c:manualLayout>
              </c:layout>
              <c:tx>
                <c:rich>
                  <a:bodyPr/>
                  <a:lstStyle/>
                  <a:p>
                    <a:pPr>
                      <a:defRPr sz="1000">
                        <a:latin typeface="+mj-ea"/>
                        <a:ea typeface="+mj-ea"/>
                      </a:defRPr>
                    </a:pPr>
                    <a:r>
                      <a:rPr lang="ja-JP" altLang="en-US" sz="1000" dirty="0" smtClean="0">
                        <a:latin typeface="+mj-ea"/>
                        <a:ea typeface="+mj-ea"/>
                      </a:rPr>
                      <a:t>派遣</a:t>
                    </a:r>
                    <a:r>
                      <a:rPr lang="en-US" altLang="ja-JP" sz="1000" dirty="0">
                        <a:latin typeface="+mj-ea"/>
                        <a:ea typeface="+mj-ea"/>
                      </a:rPr>
                      <a:t>
3%</a:t>
                    </a:r>
                    <a:endParaRPr lang="ja-JP" altLang="en-US" sz="1000" dirty="0">
                      <a:latin typeface="+mj-ea"/>
                      <a:ea typeface="+mj-ea"/>
                    </a:endParaRPr>
                  </a:p>
                </c:rich>
              </c:tx>
              <c:spPr/>
              <c:showVal val="1"/>
              <c:showCatName val="1"/>
              <c:showPercent val="1"/>
            </c:dLbl>
            <c:dLbl>
              <c:idx val="4"/>
              <c:layout>
                <c:manualLayout>
                  <c:x val="7.0751942594613704E-2"/>
                  <c:y val="6.3009282493516103E-2"/>
                </c:manualLayout>
              </c:layout>
              <c:tx>
                <c:rich>
                  <a:bodyPr/>
                  <a:lstStyle/>
                  <a:p>
                    <a:pPr>
                      <a:defRPr sz="1000">
                        <a:latin typeface="+mj-ea"/>
                        <a:ea typeface="+mj-ea"/>
                      </a:defRPr>
                    </a:pPr>
                    <a:r>
                      <a:rPr lang="ja-JP" altLang="en-US" sz="1000" dirty="0" smtClean="0">
                        <a:latin typeface="+mj-ea"/>
                        <a:ea typeface="+mj-ea"/>
                      </a:rPr>
                      <a:t>嘱託</a:t>
                    </a:r>
                    <a:r>
                      <a:rPr lang="ja-JP" altLang="en-US" sz="1000" dirty="0">
                        <a:latin typeface="+mj-ea"/>
                        <a:ea typeface="+mj-ea"/>
                      </a:rPr>
                      <a:t>
</a:t>
                    </a:r>
                    <a:r>
                      <a:rPr lang="en-US" altLang="ja-JP" sz="1000" dirty="0" smtClean="0">
                        <a:latin typeface="+mj-ea"/>
                        <a:ea typeface="+mj-ea"/>
                      </a:rPr>
                      <a:t>2.4%</a:t>
                    </a:r>
                    <a:r>
                      <a:rPr lang="en-US" altLang="ja-JP" sz="1000" dirty="0">
                        <a:latin typeface="+mj-ea"/>
                        <a:ea typeface="+mj-ea"/>
                      </a:rPr>
                      <a:t>
</a:t>
                    </a:r>
                    <a:endParaRPr lang="ja-JP" altLang="en-US" sz="1000" dirty="0">
                      <a:latin typeface="+mj-ea"/>
                      <a:ea typeface="+mj-ea"/>
                    </a:endParaRPr>
                  </a:p>
                </c:rich>
              </c:tx>
              <c:spPr/>
              <c:showVal val="1"/>
              <c:showCatName val="1"/>
              <c:showPercent val="1"/>
            </c:dLbl>
            <c:txPr>
              <a:bodyPr/>
              <a:lstStyle/>
              <a:p>
                <a:pPr>
                  <a:defRPr sz="1000"/>
                </a:pPr>
                <a:endParaRPr lang="ja-JP"/>
              </a:p>
            </c:txPr>
            <c:showCatName val="1"/>
            <c:showPercent val="1"/>
            <c:showLeaderLines val="1"/>
          </c:dLbls>
          <c:cat>
            <c:strRef>
              <c:f>'Sheet1'!$A$2:$A$6</c:f>
              <c:strCache>
                <c:ptCount val="5"/>
                <c:pt idx="0">
                  <c:v>正社員</c:v>
                </c:pt>
                <c:pt idx="1">
                  <c:v>パート</c:v>
                </c:pt>
                <c:pt idx="2">
                  <c:v>契約</c:v>
                </c:pt>
                <c:pt idx="3">
                  <c:v>派遣</c:v>
                </c:pt>
                <c:pt idx="4">
                  <c:v>嘱託</c:v>
                </c:pt>
              </c:strCache>
            </c:strRef>
          </c:cat>
          <c:val>
            <c:numRef>
              <c:f>'Sheet1'!$B$2:$B$6</c:f>
              <c:numCache>
                <c:formatCode>General</c:formatCode>
                <c:ptCount val="5"/>
                <c:pt idx="0">
                  <c:v>61.3</c:v>
                </c:pt>
                <c:pt idx="1">
                  <c:v>22.9</c:v>
                </c:pt>
                <c:pt idx="2">
                  <c:v>3.5</c:v>
                </c:pt>
                <c:pt idx="3">
                  <c:v>3</c:v>
                </c:pt>
                <c:pt idx="4">
                  <c:v>2.4</c:v>
                </c:pt>
              </c:numCache>
            </c:numRef>
          </c:val>
        </c:ser>
        <c:firstSliceAng val="0"/>
      </c:pieChart>
    </c:plotArea>
    <c:plotVisOnly val="1"/>
  </c:chart>
  <c:txPr>
    <a:bodyPr/>
    <a:lstStyle/>
    <a:p>
      <a:pPr>
        <a:defRPr sz="1800"/>
      </a:pPr>
      <a:endParaRPr lang="ja-JP"/>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rtlCol="0"/>
          <a:lstStyle>
            <a:lvl1pPr algn="l" latinLnBrk="0">
              <a:defRPr kumimoji="1" lang="ja-JP" sz="1200"/>
            </a:lvl1pPr>
            <a:extLst/>
          </a:lstStyle>
          <a:p>
            <a:endParaRPr kumimoji="1" lang="ja-JP"/>
          </a:p>
        </p:txBody>
      </p:sp>
      <p:sp>
        <p:nvSpPr>
          <p:cNvPr id="3" name="Date Placeholder 2"/>
          <p:cNvSpPr>
            <a:spLocks noGrp="1"/>
          </p:cNvSpPr>
          <p:nvPr>
            <p:ph type="dt" idx="1"/>
          </p:nvPr>
        </p:nvSpPr>
        <p:spPr>
          <a:xfrm>
            <a:off x="3884613" y="0"/>
            <a:ext cx="2971800" cy="497284"/>
          </a:xfrm>
          <a:prstGeom prst="rect">
            <a:avLst/>
          </a:prstGeom>
        </p:spPr>
        <p:txBody>
          <a:bodyPr vert="horz" rtlCol="0"/>
          <a:lstStyle>
            <a:lvl1pPr algn="r" latinLnBrk="0">
              <a:defRPr kumimoji="1" lang="ja-JP" sz="1200"/>
            </a:lvl1pPr>
            <a:extLst/>
          </a:lstStyle>
          <a:p>
            <a:fld id="{C238408C-6839-46EE-8131-EDA75C487F2E}" type="datetimeFigureOut">
              <a:rPr/>
              <a:pPr/>
              <a:t>2006/6/30</a:t>
            </a:fld>
            <a:endParaRPr kumimoji="1" lang="ja-JP"/>
          </a:p>
        </p:txBody>
      </p:sp>
      <p:sp>
        <p:nvSpPr>
          <p:cNvPr id="4" name="Slide Image Placeholder 3"/>
          <p:cNvSpPr>
            <a:spLocks noGrp="1" noRot="1" noChangeAspect="1"/>
          </p:cNvSpPr>
          <p:nvPr>
            <p:ph type="sldImg" idx="2"/>
          </p:nvPr>
        </p:nvSpPr>
        <p:spPr>
          <a:xfrm>
            <a:off x="2030413" y="746125"/>
            <a:ext cx="2797175" cy="3729038"/>
          </a:xfrm>
          <a:prstGeom prst="rect">
            <a:avLst/>
          </a:prstGeom>
          <a:noFill/>
          <a:ln w="12700">
            <a:solidFill>
              <a:prstClr val="black"/>
            </a:solidFill>
          </a:ln>
        </p:spPr>
        <p:txBody>
          <a:bodyPr vert="horz" rtlCol="0" anchor="ctr"/>
          <a:lstStyle>
            <a:extLst/>
          </a:lstStyle>
          <a:p>
            <a:endParaRPr kumimoji="1" lang="ja-JP"/>
          </a:p>
        </p:txBody>
      </p:sp>
      <p:sp>
        <p:nvSpPr>
          <p:cNvPr id="5" name="Notes Placeholder 4"/>
          <p:cNvSpPr>
            <a:spLocks noGrp="1"/>
          </p:cNvSpPr>
          <p:nvPr>
            <p:ph type="body" sz="quarter" idx="3"/>
          </p:nvPr>
        </p:nvSpPr>
        <p:spPr>
          <a:xfrm>
            <a:off x="685800" y="4724202"/>
            <a:ext cx="5486400" cy="4475560"/>
          </a:xfrm>
          <a:prstGeom prst="rect">
            <a:avLst/>
          </a:prstGeom>
        </p:spPr>
        <p:txBody>
          <a:bodyPr vert="horz" rtlCol="0">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9446678"/>
            <a:ext cx="2971800" cy="497284"/>
          </a:xfrm>
          <a:prstGeom prst="rect">
            <a:avLst/>
          </a:prstGeom>
        </p:spPr>
        <p:txBody>
          <a:bodyPr vert="horz" rtlCol="0" anchor="b"/>
          <a:lstStyle>
            <a:lvl1pPr algn="l" latinLnBrk="0">
              <a:defRPr kumimoji="1" lang="ja-JP" sz="1200"/>
            </a:lvl1pPr>
            <a:extLst/>
          </a:lstStyle>
          <a:p>
            <a:endParaRPr kumimoji="1" lang="ja-JP"/>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rtlCol="0" anchor="b"/>
          <a:lstStyle>
            <a:lvl1pPr algn="r" latinLnBrk="0">
              <a:defRPr kumimoji="1" lang="ja-JP" sz="1200"/>
            </a:lvl1pPr>
            <a:extLst/>
          </a:lstStyle>
          <a:p>
            <a:fld id="{87D77045-401A-4D5E-BFE3-54C21A8A6634}" type="slidenum">
              <a:rPr/>
              <a:pPr/>
              <a:t>&lt;#&gt;</a:t>
            </a:fld>
            <a:endParaRPr kumimoji="1" lang="ja-JP"/>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latinLnBrk="0">
      <a:defRPr kumimoji="1" lang="ja-JP" sz="1200" kern="1200">
        <a:solidFill>
          <a:schemeClr val="tx1"/>
        </a:solidFill>
        <a:latin typeface="+mn-lt"/>
        <a:ea typeface="+mn-ea"/>
        <a:cs typeface="+mn-cs"/>
      </a:defRPr>
    </a:lvl2pPr>
    <a:lvl3pPr marL="914400" algn="l" rtl="0" latinLnBrk="0">
      <a:defRPr kumimoji="1" lang="ja-JP" sz="1200" kern="1200">
        <a:solidFill>
          <a:schemeClr val="tx1"/>
        </a:solidFill>
        <a:latin typeface="+mn-lt"/>
        <a:ea typeface="+mn-ea"/>
        <a:cs typeface="+mn-cs"/>
      </a:defRPr>
    </a:lvl3pPr>
    <a:lvl4pPr marL="1371600" algn="l" rtl="0" latinLnBrk="0">
      <a:defRPr kumimoji="1" lang="ja-JP" sz="1200" kern="1200">
        <a:solidFill>
          <a:schemeClr val="tx1"/>
        </a:solidFill>
        <a:latin typeface="+mn-lt"/>
        <a:ea typeface="+mn-ea"/>
        <a:cs typeface="+mn-cs"/>
      </a:defRPr>
    </a:lvl4pPr>
    <a:lvl5pPr marL="1828800" algn="l" rtl="0" latinLnBrk="0">
      <a:defRPr kumimoji="1" lang="ja-JP" sz="1200" kern="1200">
        <a:solidFill>
          <a:schemeClr val="tx1"/>
        </a:solidFill>
        <a:latin typeface="+mn-lt"/>
        <a:ea typeface="+mn-ea"/>
        <a:cs typeface="+mn-cs"/>
      </a:defRPr>
    </a:lvl5pPr>
    <a:lvl6pPr marL="2286000" algn="l" rtl="0" latinLnBrk="0">
      <a:defRPr kumimoji="1" lang="ja-JP" sz="1200" kern="1200">
        <a:solidFill>
          <a:schemeClr val="tx1"/>
        </a:solidFill>
        <a:latin typeface="+mn-lt"/>
        <a:ea typeface="+mn-ea"/>
        <a:cs typeface="+mn-cs"/>
      </a:defRPr>
    </a:lvl6pPr>
    <a:lvl7pPr marL="2743200" algn="l" rtl="0" latinLnBrk="0">
      <a:defRPr kumimoji="1" lang="ja-JP" sz="1200" kern="1200">
        <a:solidFill>
          <a:schemeClr val="tx1"/>
        </a:solidFill>
        <a:latin typeface="+mn-lt"/>
        <a:ea typeface="+mn-ea"/>
        <a:cs typeface="+mn-cs"/>
      </a:defRPr>
    </a:lvl7pPr>
    <a:lvl8pPr marL="3200400" algn="l" rtl="0" latinLnBrk="0">
      <a:defRPr kumimoji="1" lang="ja-JP" sz="1200" kern="1200">
        <a:solidFill>
          <a:schemeClr val="tx1"/>
        </a:solidFill>
        <a:latin typeface="+mn-lt"/>
        <a:ea typeface="+mn-ea"/>
        <a:cs typeface="+mn-cs"/>
      </a:defRPr>
    </a:lvl8pPr>
    <a:lvl9pPr marL="3657600" algn="l" rtl="0" latinLnBrk="0">
      <a:defRPr kumimoji="1" lang="ja-JP"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0413" y="746125"/>
            <a:ext cx="2797175" cy="3729038"/>
          </a:xfrm>
        </p:spPr>
      </p:sp>
      <p:sp>
        <p:nvSpPr>
          <p:cNvPr id="3" name="Notes Placeholder 2"/>
          <p:cNvSpPr>
            <a:spLocks noGrp="1"/>
          </p:cNvSpPr>
          <p:nvPr>
            <p:ph type="body" idx="1"/>
          </p:nvPr>
        </p:nvSpPr>
        <p:spPr/>
        <p:txBody>
          <a:bodyPr>
            <a:normAutofit/>
          </a:bodyPr>
          <a:lstStyle/>
          <a:p>
            <a:endParaRPr kumimoji="1" lang="ja-JP" dirty="0"/>
          </a:p>
        </p:txBody>
      </p:sp>
      <p:sp>
        <p:nvSpPr>
          <p:cNvPr id="4" name="Slide Number Placeholder 3"/>
          <p:cNvSpPr>
            <a:spLocks noGrp="1"/>
          </p:cNvSpPr>
          <p:nvPr>
            <p:ph type="sldNum" sz="quarter" idx="10"/>
          </p:nvPr>
        </p:nvSpPr>
        <p:spPr/>
        <p:txBody>
          <a:bodyPr/>
          <a:lstStyle/>
          <a:p>
            <a:fld id="{87D77045-401A-4D5E-BFE3-54C21A8A6634}" type="slidenum">
              <a:rPr kumimoji="1" lang="ja-JP" smtClean="0"/>
              <a:pPr/>
              <a:t>1</a:t>
            </a:fld>
            <a:endParaRPr kumimoji="1" 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1714500" y="4165600"/>
            <a:ext cx="4629150" cy="2525816"/>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714500" y="6671096"/>
            <a:ext cx="4629150" cy="18288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5156716" y="1676588"/>
            <a:ext cx="3048000" cy="285750"/>
          </a:xfrm>
        </p:spPr>
        <p:txBody>
          <a:bodyPr/>
          <a:lstStyle/>
          <a:p>
            <a:fld id="{45F18FA9-13CF-4168-BF53-3F6D749F480B}" type="datetime1">
              <a:rPr lang="en-US" altLang="ja-JP" smtClean="0"/>
              <a:pPr/>
              <a:t>1/9/2012</a:t>
            </a:fld>
            <a:endParaRPr kumimoji="1" lang="ja-JP" altLang="en-US"/>
          </a:p>
        </p:txBody>
      </p:sp>
      <p:sp>
        <p:nvSpPr>
          <p:cNvPr id="17" name="フッター プレースホルダ 16"/>
          <p:cNvSpPr>
            <a:spLocks noGrp="1"/>
          </p:cNvSpPr>
          <p:nvPr>
            <p:ph type="ftr" sz="quarter" idx="11"/>
          </p:nvPr>
        </p:nvSpPr>
        <p:spPr bwMode="auto">
          <a:xfrm rot="5400000">
            <a:off x="4241152" y="5687573"/>
            <a:ext cx="4876800" cy="288036"/>
          </a:xfrm>
        </p:spPr>
        <p:txBody>
          <a:bodyPr/>
          <a:lstStyle/>
          <a:p>
            <a:endParaRPr kumimoji="1" lang="ja-JP"/>
          </a:p>
        </p:txBody>
      </p:sp>
      <p:sp>
        <p:nvSpPr>
          <p:cNvPr id="10" name="正方形/長方形 9"/>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6835392"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457200" y="4572000"/>
            <a:ext cx="971550" cy="17272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982224"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248156" y="7717536"/>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428750" y="5994400"/>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994158" y="6571603"/>
            <a:ext cx="457200" cy="690032"/>
          </a:xfrm>
        </p:spPr>
        <p:txBody>
          <a:bodyPr/>
          <a:lstStyle/>
          <a:p>
            <a:fld id="{72AC53DF-4216-466D-99A7-94400E6C2A25}" type="slidenum">
              <a:rPr lang="en-US" altLang="ja-JP"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0154CF3-7848-43F9-B50F-6AA3B1D6BBC4}" type="datetime1">
              <a:rPr kumimoji="1" lang="en-US" altLang="ja-JP" smtClean="0">
                <a:solidFill>
                  <a:schemeClr val="tx2"/>
                </a:solidFill>
              </a:rPr>
              <a:pPr/>
              <a:t>1/9/2012</a:t>
            </a:fld>
            <a:endParaRPr kumimoji="1" lang="ja-JP" sz="1100">
              <a:solidFill>
                <a:schemeClr val="tx2"/>
              </a:solidFill>
            </a:endParaRPr>
          </a:p>
        </p:txBody>
      </p:sp>
      <p:sp>
        <p:nvSpPr>
          <p:cNvPr id="5" name="フッター プレースホルダ 4"/>
          <p:cNvSpPr>
            <a:spLocks noGrp="1"/>
          </p:cNvSpPr>
          <p:nvPr>
            <p:ph type="ftr" sz="quarter" idx="11"/>
          </p:nvPr>
        </p:nvSpPr>
        <p:spPr/>
        <p:txBody>
          <a:bodyPr/>
          <a:lstStyle/>
          <a:p>
            <a:pPr algn="r"/>
            <a:endParaRPr kumimoji="1" lang="ja-JP" sz="1100">
              <a:solidFill>
                <a:schemeClr val="tx2"/>
              </a:solidFill>
            </a:endParaRPr>
          </a:p>
        </p:txBody>
      </p:sp>
      <p:sp>
        <p:nvSpPr>
          <p:cNvPr id="6" name="スライド番号プレースホルダ 5"/>
          <p:cNvSpPr>
            <a:spLocks noGrp="1"/>
          </p:cNvSpPr>
          <p:nvPr>
            <p:ph type="sldNum" sz="quarter" idx="12"/>
          </p:nvPr>
        </p:nvSpPr>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6"/>
            <a:ext cx="1257300" cy="780203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BEA92C6-E563-43B5-9671-956E17BB3776}" type="datetime1">
              <a:rPr kumimoji="1" lang="en-US" altLang="ja-JP" smtClean="0">
                <a:solidFill>
                  <a:schemeClr val="tx2"/>
                </a:solidFill>
              </a:rPr>
              <a:pPr/>
              <a:t>1/9/2012</a:t>
            </a:fld>
            <a:endParaRPr kumimoji="1" lang="ja-JP" sz="1100">
              <a:solidFill>
                <a:schemeClr val="tx2"/>
              </a:solidFill>
            </a:endParaRPr>
          </a:p>
        </p:txBody>
      </p:sp>
      <p:sp>
        <p:nvSpPr>
          <p:cNvPr id="5" name="フッター プレースホルダ 4"/>
          <p:cNvSpPr>
            <a:spLocks noGrp="1"/>
          </p:cNvSpPr>
          <p:nvPr>
            <p:ph type="ftr" sz="quarter" idx="11"/>
          </p:nvPr>
        </p:nvSpPr>
        <p:spPr/>
        <p:txBody>
          <a:bodyPr/>
          <a:lstStyle/>
          <a:p>
            <a:pPr algn="r"/>
            <a:endParaRPr kumimoji="1" lang="ja-JP" sz="1100">
              <a:solidFill>
                <a:schemeClr val="tx2"/>
              </a:solidFill>
            </a:endParaRPr>
          </a:p>
        </p:txBody>
      </p:sp>
      <p:sp>
        <p:nvSpPr>
          <p:cNvPr id="6" name="スライド番号プレースホルダ 5"/>
          <p:cNvSpPr>
            <a:spLocks noGrp="1"/>
          </p:cNvSpPr>
          <p:nvPr>
            <p:ph type="sldNum" sz="quarter" idx="12"/>
          </p:nvPr>
        </p:nvSpPr>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342900" y="2133600"/>
            <a:ext cx="5600700" cy="6498336"/>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B154B9CD-8534-4EB7-90B1-093BCC9DB189}" type="datetime1">
              <a:rPr lang="en-US" altLang="ja-JP" smtClean="0"/>
              <a:pPr/>
              <a:t>1/9/2012</a:t>
            </a:fld>
            <a:endParaRPr kumimoji="1" lang="ja-JP" altLang="en-US"/>
          </a:p>
        </p:txBody>
      </p:sp>
      <p:sp>
        <p:nvSpPr>
          <p:cNvPr id="9" name="スライド番号プレースホルダ 8"/>
          <p:cNvSpPr>
            <a:spLocks noGrp="1"/>
          </p:cNvSpPr>
          <p:nvPr>
            <p:ph type="sldNum" sz="quarter" idx="15"/>
          </p:nvPr>
        </p:nvSpPr>
        <p:spPr/>
        <p:txBody>
          <a:bodyPr rtlCol="0"/>
          <a:lstStyle/>
          <a:p>
            <a:fld id="{1AD93096-5B34-4342-9326-69289CEAE4C2}" type="slidenum">
              <a:rPr lang="en-US" altLang="ja-JP"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14500" y="3860800"/>
            <a:ext cx="4629150" cy="273812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714500" y="6680200"/>
            <a:ext cx="4629150" cy="18288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5155692" y="1671701"/>
            <a:ext cx="3048000" cy="285750"/>
          </a:xfrm>
        </p:spPr>
        <p:txBody>
          <a:bodyPr/>
          <a:lstStyle/>
          <a:p>
            <a:fld id="{0620F55B-C8FE-416A-B617-03335C935BC4}" type="datetime1">
              <a:rPr kumimoji="1" lang="en-US" altLang="ja-JP" smtClean="0">
                <a:solidFill>
                  <a:schemeClr val="tx2"/>
                </a:solidFill>
              </a:rPr>
              <a:pPr/>
              <a:t>1/9/2012</a:t>
            </a:fld>
            <a:endParaRPr kumimoji="1" lang="ja-JP" sz="1100">
              <a:solidFill>
                <a:schemeClr val="tx2"/>
              </a:solidFill>
            </a:endParaRPr>
          </a:p>
        </p:txBody>
      </p:sp>
      <p:sp>
        <p:nvSpPr>
          <p:cNvPr id="5" name="フッター プレースホルダ 4"/>
          <p:cNvSpPr>
            <a:spLocks noGrp="1"/>
          </p:cNvSpPr>
          <p:nvPr>
            <p:ph type="ftr" sz="quarter" idx="11"/>
          </p:nvPr>
        </p:nvSpPr>
        <p:spPr bwMode="auto">
          <a:xfrm rot="5400000">
            <a:off x="4241292" y="5683758"/>
            <a:ext cx="4876800" cy="288036"/>
          </a:xfrm>
        </p:spPr>
        <p:txBody>
          <a:bodyPr/>
          <a:lstStyle/>
          <a:p>
            <a:pPr algn="r"/>
            <a:endParaRPr kumimoji="1" lang="ja-JP" sz="1100">
              <a:solidFill>
                <a:schemeClr val="tx2"/>
              </a:solidFill>
            </a:endParaRPr>
          </a:p>
        </p:txBody>
      </p:sp>
      <p:sp>
        <p:nvSpPr>
          <p:cNvPr id="9" name="正方形/長方形 8"/>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457200" y="4572000"/>
            <a:ext cx="971550" cy="17272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993528"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248156" y="7721600"/>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409280" y="5973184"/>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6823458"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005462" y="6571603"/>
            <a:ext cx="457200" cy="690032"/>
          </a:xfrm>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A77960BA-2C8B-4F87-A6BC-BC28175B3A30}" type="datetime1">
              <a:rPr lang="en-US" altLang="ja-JP" smtClean="0"/>
              <a:pPr/>
              <a:t>1/9/2012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p>
        </p:txBody>
      </p:sp>
      <p:sp>
        <p:nvSpPr>
          <p:cNvPr id="7" name="スライド番号プレースホルダ 6"/>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
        <p:nvSpPr>
          <p:cNvPr id="9" name="コンテンツ プレースホルダ 8"/>
          <p:cNvSpPr>
            <a:spLocks noGrp="1"/>
          </p:cNvSpPr>
          <p:nvPr>
            <p:ph sz="quarter" idx="1"/>
          </p:nvPr>
        </p:nvSpPr>
        <p:spPr>
          <a:xfrm>
            <a:off x="342900" y="2133600"/>
            <a:ext cx="2743200" cy="6096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3202686" y="2133600"/>
            <a:ext cx="2743200" cy="6096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5657850" cy="1524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D5E71AC5-4EB2-4C86-A43D-A6DDD13DBE29}" type="datetime1">
              <a:rPr lang="en-US" altLang="ja-JP" smtClean="0"/>
              <a:pPr/>
              <a:t>1/9/2012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p>
        </p:txBody>
      </p:sp>
      <p:sp>
        <p:nvSpPr>
          <p:cNvPr id="9" name="スライド番号プレースホルダ 8"/>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
        <p:nvSpPr>
          <p:cNvPr id="11" name="コンテンツ プレースホルダ 10"/>
          <p:cNvSpPr>
            <a:spLocks noGrp="1"/>
          </p:cNvSpPr>
          <p:nvPr>
            <p:ph sz="quarter" idx="2"/>
          </p:nvPr>
        </p:nvSpPr>
        <p:spPr>
          <a:xfrm>
            <a:off x="342900" y="3149600"/>
            <a:ext cx="2743200" cy="5181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3278981" y="3149600"/>
            <a:ext cx="2743200" cy="5181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34290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325755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24C7C8E3-2756-490D-A3CD-659C85DAA961}" type="datetime1">
              <a:rPr lang="en-US" altLang="ja-JP" smtClean="0"/>
              <a:pPr/>
              <a:t>1/9/2012</a:t>
            </a:fld>
            <a:endParaRPr kumimoji="1" lang="ja-JP" altLang="en-US"/>
          </a:p>
        </p:txBody>
      </p:sp>
      <p:sp>
        <p:nvSpPr>
          <p:cNvPr id="7" name="スライド番号プレースホルダ 6"/>
          <p:cNvSpPr>
            <a:spLocks noGrp="1"/>
          </p:cNvSpPr>
          <p:nvPr>
            <p:ph type="sldNum" sz="quarter" idx="11"/>
          </p:nvPr>
        </p:nvSpPr>
        <p:spPr/>
        <p:txBody>
          <a:bodyPr rtlCol="0"/>
          <a:lstStyle/>
          <a:p>
            <a:fld id="{1AD93096-5B34-4342-9326-69289CEAE4C2}" type="slidenum">
              <a:rPr lang="en-US" altLang="ja-JP"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8067B9C-0605-460E-8AEC-8B23E035563B}" type="datetime1">
              <a:rPr lang="en-US" altLang="ja-JP" smtClean="0"/>
              <a:pPr/>
              <a:t>1/9/2012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p>
        </p:txBody>
      </p:sp>
      <p:sp>
        <p:nvSpPr>
          <p:cNvPr id="4" name="スライド番号プレースホルダ 3"/>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688658" y="4400550"/>
            <a:ext cx="8412480" cy="3429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109210" y="365760"/>
            <a:ext cx="1145286" cy="664464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228600" y="365760"/>
            <a:ext cx="4229100" cy="8436864"/>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46C91767-76C9-4321-9061-B17E811DCE80}" type="datetime1">
              <a:rPr kumimoji="1" lang="en-US" altLang="ja-JP" smtClean="0">
                <a:solidFill>
                  <a:schemeClr val="tx2"/>
                </a:solidFill>
              </a:rPr>
              <a:pPr/>
              <a:t>1/9/2012</a:t>
            </a:fld>
            <a:endParaRPr kumimoji="1" lang="ja-JP" sz="1100">
              <a:solidFill>
                <a:schemeClr val="tx2"/>
              </a:solidFill>
            </a:endParaRPr>
          </a:p>
        </p:txBody>
      </p:sp>
      <p:sp>
        <p:nvSpPr>
          <p:cNvPr id="22" name="スライド番号プレースホルダ 21"/>
          <p:cNvSpPr>
            <a:spLocks noGrp="1"/>
          </p:cNvSpPr>
          <p:nvPr>
            <p:ph type="sldNum" sz="quarter" idx="15"/>
          </p:nvPr>
        </p:nvSpPr>
        <p:spPr/>
        <p:txBody>
          <a:bodyPr rtlCol="0"/>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
        <p:nvSpPr>
          <p:cNvPr id="23" name="フッター プレースホルダ 22"/>
          <p:cNvSpPr>
            <a:spLocks noGrp="1"/>
          </p:cNvSpPr>
          <p:nvPr>
            <p:ph type="ftr" sz="quarter" idx="16"/>
          </p:nvPr>
        </p:nvSpPr>
        <p:spPr/>
        <p:txBody>
          <a:bodyPr rtlCol="0"/>
          <a:lstStyle/>
          <a:p>
            <a:pPr algn="r"/>
            <a:endParaRPr kumimoji="1" lang="ja-JP" sz="110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657225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672370" y="4400550"/>
            <a:ext cx="8412480" cy="3429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4629150" cy="9144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5074349" y="353060"/>
            <a:ext cx="1143000" cy="6608064"/>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6743700" y="0"/>
            <a:ext cx="0" cy="9144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6629400" y="0"/>
            <a:ext cx="228600" cy="9144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BC158457-10DA-4793-A40C-52DE66429260}" type="datetime1">
              <a:rPr kumimoji="1" lang="en-US" altLang="ja-JP" smtClean="0">
                <a:solidFill>
                  <a:schemeClr val="tx2"/>
                </a:solidFill>
              </a:rPr>
              <a:pPr/>
              <a:t>1/9/2012</a:t>
            </a:fld>
            <a:endParaRPr kumimoji="1" lang="ja-JP" sz="1100">
              <a:solidFill>
                <a:schemeClr val="tx2"/>
              </a:solidFill>
            </a:endParaRPr>
          </a:p>
        </p:txBody>
      </p:sp>
      <p:sp>
        <p:nvSpPr>
          <p:cNvPr id="18" name="スライド番号プレースホルダ 17"/>
          <p:cNvSpPr>
            <a:spLocks noGrp="1"/>
          </p:cNvSpPr>
          <p:nvPr>
            <p:ph type="sldNum" sz="quarter" idx="11"/>
          </p:nvPr>
        </p:nvSpPr>
        <p:spPr/>
        <p:txBody>
          <a:bodyPr rtlCol="0"/>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
        <p:nvSpPr>
          <p:cNvPr id="21" name="フッター プレースホルダ 20"/>
          <p:cNvSpPr>
            <a:spLocks noGrp="1"/>
          </p:cNvSpPr>
          <p:nvPr>
            <p:ph type="ftr" sz="quarter" idx="12"/>
          </p:nvPr>
        </p:nvSpPr>
        <p:spPr/>
        <p:txBody>
          <a:bodyPr rtlCol="0"/>
          <a:lstStyle/>
          <a:p>
            <a:pPr algn="r"/>
            <a:endParaRPr kumimoji="1" lang="ja-JP" sz="11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342900" y="366184"/>
            <a:ext cx="5600700" cy="1524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342900" y="2133600"/>
            <a:ext cx="5600700" cy="6498336"/>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5105400" y="1554482"/>
            <a:ext cx="2682240" cy="288036"/>
          </a:xfrm>
          <a:prstGeom prst="rect">
            <a:avLst/>
          </a:prstGeom>
        </p:spPr>
        <p:txBody>
          <a:bodyPr vert="horz" anchor="ctr" anchorCtr="0"/>
          <a:lstStyle>
            <a:lvl1pPr algn="r" eaLnBrk="1" latinLnBrk="0" hangingPunct="1">
              <a:defRPr kumimoji="0" sz="1200">
                <a:solidFill>
                  <a:schemeClr val="tx2"/>
                </a:solidFill>
              </a:defRPr>
            </a:lvl1pPr>
          </a:lstStyle>
          <a:p>
            <a:fld id="{098CEEF7-F130-478E-9B04-AB08ADA79A10}" type="datetime1">
              <a:rPr kumimoji="1" lang="en-US" altLang="ja-JP" smtClean="0">
                <a:solidFill>
                  <a:schemeClr val="tx2"/>
                </a:solidFill>
              </a:rPr>
              <a:pPr/>
              <a:t>1/9/2012</a:t>
            </a:fld>
            <a:endParaRPr kumimoji="1" lang="ja-JP" sz="1100">
              <a:solidFill>
                <a:schemeClr val="tx2"/>
              </a:solidFill>
            </a:endParaRPr>
          </a:p>
        </p:txBody>
      </p:sp>
      <p:sp>
        <p:nvSpPr>
          <p:cNvPr id="3" name="フッター プレースホルダ 2"/>
          <p:cNvSpPr>
            <a:spLocks noGrp="1"/>
          </p:cNvSpPr>
          <p:nvPr>
            <p:ph type="ftr" sz="quarter" idx="3"/>
          </p:nvPr>
        </p:nvSpPr>
        <p:spPr>
          <a:xfrm rot="5400000">
            <a:off x="4309190" y="5089667"/>
            <a:ext cx="4267200" cy="274320"/>
          </a:xfrm>
          <a:prstGeom prst="rect">
            <a:avLst/>
          </a:prstGeom>
        </p:spPr>
        <p:txBody>
          <a:bodyPr vert="horz" anchor="ctr" anchorCtr="0"/>
          <a:lstStyle>
            <a:lvl1pPr algn="l" eaLnBrk="1" latinLnBrk="0" hangingPunct="1">
              <a:defRPr kumimoji="0" sz="1200">
                <a:solidFill>
                  <a:schemeClr val="tx2"/>
                </a:solidFill>
              </a:defRPr>
            </a:lvl1pPr>
          </a:lstStyle>
          <a:p>
            <a:pPr algn="r"/>
            <a:endParaRPr kumimoji="1" lang="ja-JP" sz="1100">
              <a:solidFill>
                <a:schemeClr val="tx2"/>
              </a:solidFill>
            </a:endParaRPr>
          </a:p>
        </p:txBody>
      </p:sp>
      <p:sp>
        <p:nvSpPr>
          <p:cNvPr id="7" name="直線コネクタ 6"/>
          <p:cNvSpPr>
            <a:spLocks noChangeShapeType="1"/>
          </p:cNvSpPr>
          <p:nvPr/>
        </p:nvSpPr>
        <p:spPr bwMode="auto">
          <a:xfrm>
            <a:off x="57150"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6096762" y="7645400"/>
            <a:ext cx="457200" cy="694944"/>
          </a:xfrm>
          <a:prstGeom prst="rect">
            <a:avLst/>
          </a:prstGeom>
        </p:spPr>
        <p:txBody>
          <a:bodyPr vert="horz" anchor="ctr"/>
          <a:lstStyle>
            <a:lvl1pPr algn="ctr" eaLnBrk="1" latinLnBrk="0" hangingPunct="1">
              <a:defRPr kumimoji="0" sz="1400" b="1">
                <a:solidFill>
                  <a:srgbClr val="FFFFFF"/>
                </a:solidFill>
              </a:defRPr>
            </a:lvl1p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atome.naver.jp/odai/2125894521131442925"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matome.naver.j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1340768" y="1115616"/>
            <a:ext cx="4680520" cy="1008112"/>
          </a:xfrm>
          <a:solidFill>
            <a:schemeClr val="bg2">
              <a:lumMod val="75000"/>
            </a:schemeClr>
          </a:solidFill>
          <a:ln>
            <a:noFill/>
          </a:ln>
        </p:spPr>
        <p:txBody>
          <a:bodyPr anchor="b">
            <a:normAutofit fontScale="90000"/>
          </a:bodyPr>
          <a:lstStyle>
            <a:extLst/>
          </a:lstStyle>
          <a:p>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rgbClr val="FFFF00"/>
                </a:solidFill>
                <a:latin typeface="AR P新藝体U" pitchFamily="50" charset="-128"/>
                <a:ea typeface="AR P新藝体U" pitchFamily="50" charset="-128"/>
              </a:rPr>
              <a:t/>
            </a:r>
            <a:br>
              <a:rPr lang="en-US" altLang="ja-JP" sz="4000" dirty="0" smtClean="0">
                <a:solidFill>
                  <a:srgbClr val="FFFF00"/>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Common</a:t>
            </a:r>
            <a:r>
              <a:rPr lang="ja-JP" altLang="en-US" sz="4000" dirty="0" smtClean="0">
                <a:solidFill>
                  <a:schemeClr val="tx1"/>
                </a:solidFill>
                <a:latin typeface="AR P新藝体U" pitchFamily="50" charset="-128"/>
                <a:ea typeface="AR P新藝体U" pitchFamily="50" charset="-128"/>
              </a:rPr>
              <a:t> </a:t>
            </a:r>
            <a:r>
              <a:rPr lang="en-US" altLang="ja-JP" sz="4000" dirty="0" smtClean="0">
                <a:solidFill>
                  <a:schemeClr val="tx1"/>
                </a:solidFill>
                <a:latin typeface="AR P新藝体U" pitchFamily="50" charset="-128"/>
                <a:ea typeface="AR P新藝体U" pitchFamily="50" charset="-128"/>
              </a:rPr>
              <a:t>Sense </a:t>
            </a:r>
            <a:r>
              <a:rPr lang="ja-JP" altLang="en-US" sz="4000" dirty="0" smtClean="0">
                <a:solidFill>
                  <a:srgbClr val="FFFF00"/>
                </a:solidFill>
                <a:latin typeface="AR P新藝体U" pitchFamily="50" charset="-128"/>
                <a:ea typeface="AR P新藝体U" pitchFamily="50" charset="-128"/>
              </a:rPr>
              <a:t>　　　　　</a:t>
            </a:r>
            <a:r>
              <a:rPr lang="en-US" altLang="ja-JP" sz="1600" dirty="0" smtClean="0">
                <a:effectLst/>
                <a:latin typeface="AR P丸ゴシック体M" pitchFamily="50" charset="-128"/>
                <a:ea typeface="AR P丸ゴシック体M" pitchFamily="50" charset="-128"/>
              </a:rPr>
              <a:t/>
            </a:r>
            <a:br>
              <a:rPr lang="en-US" altLang="ja-JP" sz="1600" dirty="0" smtClean="0">
                <a:effectLst/>
                <a:latin typeface="AR P丸ゴシック体M" pitchFamily="50" charset="-128"/>
                <a:ea typeface="AR P丸ゴシック体M" pitchFamily="50" charset="-128"/>
              </a:rPr>
            </a:br>
            <a:r>
              <a:rPr lang="ja-JP" altLang="en-US" sz="1600" dirty="0" smtClean="0">
                <a:effectLst/>
                <a:latin typeface="AR P丸ゴシック体M" pitchFamily="50" charset="-128"/>
                <a:ea typeface="AR P丸ゴシック体M" pitchFamily="50" charset="-128"/>
              </a:rPr>
              <a:t>　</a:t>
            </a:r>
            <a:endParaRPr kumimoji="1" lang="ja-JP" sz="1600" dirty="0">
              <a:effectLst/>
              <a:latin typeface="AR P丸ゴシック体M" pitchFamily="50" charset="-128"/>
              <a:ea typeface="AR P丸ゴシック体M" pitchFamily="50" charset="-128"/>
            </a:endParaRPr>
          </a:p>
        </p:txBody>
      </p:sp>
      <p:sp>
        <p:nvSpPr>
          <p:cNvPr id="5" name="Rectangle 4"/>
          <p:cNvSpPr>
            <a:spLocks noGrp="1"/>
          </p:cNvSpPr>
          <p:nvPr>
            <p:ph type="subTitle" idx="1"/>
          </p:nvPr>
        </p:nvSpPr>
        <p:spPr>
          <a:xfrm>
            <a:off x="3429000" y="5868144"/>
            <a:ext cx="3312368" cy="1584176"/>
          </a:xfrm>
        </p:spPr>
        <p:txBody>
          <a:bodyPr>
            <a:normAutofit/>
          </a:bodyPr>
          <a:lstStyle>
            <a:extLst/>
          </a:lstStyle>
          <a:p>
            <a:pPr>
              <a:lnSpc>
                <a:spcPct val="110000"/>
              </a:lnSpc>
              <a:spcBef>
                <a:spcPts val="600"/>
              </a:spcBef>
            </a:pPr>
            <a:endParaRPr lang="en-US" altLang="ja-JP" dirty="0" smtClean="0"/>
          </a:p>
          <a:p>
            <a:pPr>
              <a:lnSpc>
                <a:spcPct val="110000"/>
              </a:lnSpc>
              <a:spcBef>
                <a:spcPts val="600"/>
              </a:spcBef>
            </a:pPr>
            <a:r>
              <a:rPr lang="en-US" altLang="ja-JP" dirty="0" smtClean="0"/>
              <a:t>  </a:t>
            </a:r>
          </a:p>
          <a:p>
            <a:pPr>
              <a:lnSpc>
                <a:spcPct val="110000"/>
              </a:lnSpc>
              <a:spcBef>
                <a:spcPts val="600"/>
              </a:spcBef>
            </a:pPr>
            <a:r>
              <a:rPr lang="ja-JP" altLang="en-US" b="0" dirty="0" smtClean="0">
                <a:solidFill>
                  <a:schemeClr val="tx1"/>
                </a:solidFill>
                <a:latin typeface="AR P丸ゴシック体M" pitchFamily="50" charset="-128"/>
                <a:ea typeface="AR P丸ゴシック体M" pitchFamily="50" charset="-128"/>
              </a:rPr>
              <a:t>労働運動への発信</a:t>
            </a:r>
            <a:endParaRPr lang="en-US" altLang="ja-JP" b="0" dirty="0" smtClean="0">
              <a:solidFill>
                <a:schemeClr val="tx1"/>
              </a:solidFill>
              <a:latin typeface="AR P丸ゴシック体M" pitchFamily="50" charset="-128"/>
              <a:ea typeface="AR P丸ゴシック体M" pitchFamily="50" charset="-128"/>
            </a:endParaRPr>
          </a:p>
          <a:p>
            <a:pPr>
              <a:lnSpc>
                <a:spcPct val="110000"/>
              </a:lnSpc>
              <a:spcBef>
                <a:spcPts val="600"/>
              </a:spcBef>
            </a:pPr>
            <a:r>
              <a:rPr lang="en-US" altLang="ja-JP" b="0" dirty="0" smtClean="0">
                <a:solidFill>
                  <a:schemeClr val="tx1"/>
                </a:solidFill>
                <a:latin typeface="AR P丸ゴシック体M" pitchFamily="50" charset="-128"/>
                <a:ea typeface="AR P丸ゴシック体M" pitchFamily="50" charset="-128"/>
              </a:rPr>
              <a:t>ryo-sato@hyper.ocn.ne.jp</a:t>
            </a:r>
          </a:p>
          <a:p>
            <a:endParaRPr kumimoji="1" lang="ja-JP" dirty="0"/>
          </a:p>
        </p:txBody>
      </p:sp>
      <p:sp>
        <p:nvSpPr>
          <p:cNvPr id="7" name="正方形/長方形 6"/>
          <p:cNvSpPr/>
          <p:nvPr/>
        </p:nvSpPr>
        <p:spPr>
          <a:xfrm>
            <a:off x="1844824" y="2483768"/>
            <a:ext cx="3744416"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tLang="ja-JP" sz="1600" dirty="0" smtClean="0">
              <a:solidFill>
                <a:schemeClr val="tx1"/>
              </a:solidFill>
              <a:latin typeface="AR P丸ゴシック体M" pitchFamily="50" charset="-128"/>
              <a:ea typeface="AR P丸ゴシック体M" pitchFamily="50" charset="-128"/>
            </a:endParaRPr>
          </a:p>
          <a:p>
            <a:pPr algn="r"/>
            <a:endParaRPr lang="en-US" altLang="ja-JP" sz="1600" dirty="0" smtClean="0">
              <a:solidFill>
                <a:schemeClr val="tx1"/>
              </a:solidFill>
              <a:latin typeface="AR P丸ゴシック体M" pitchFamily="50" charset="-128"/>
              <a:ea typeface="AR P丸ゴシック体M" pitchFamily="50" charset="-128"/>
            </a:endParaRPr>
          </a:p>
          <a:p>
            <a:pPr algn="r"/>
            <a:endParaRPr lang="en-US" altLang="ja-JP" sz="1600" dirty="0" smtClean="0">
              <a:solidFill>
                <a:schemeClr val="tx1"/>
              </a:solidFill>
              <a:latin typeface="AR P丸ゴシック体M" pitchFamily="50" charset="-128"/>
              <a:ea typeface="AR P丸ゴシック体M" pitchFamily="50" charset="-128"/>
            </a:endParaRPr>
          </a:p>
        </p:txBody>
      </p:sp>
      <p:sp>
        <p:nvSpPr>
          <p:cNvPr id="8" name="正方形/長方形 7"/>
          <p:cNvSpPr/>
          <p:nvPr/>
        </p:nvSpPr>
        <p:spPr>
          <a:xfrm>
            <a:off x="476672" y="5220072"/>
            <a:ext cx="86409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050" b="1" dirty="0" smtClean="0">
                <a:solidFill>
                  <a:schemeClr val="tx1"/>
                </a:solidFill>
                <a:latin typeface="ＭＳ Ｐ明朝" pitchFamily="18" charset="-128"/>
                <a:ea typeface="ＭＳ Ｐ明朝" pitchFamily="18" charset="-128"/>
              </a:rPr>
              <a:t>No.34</a:t>
            </a:r>
            <a:r>
              <a:rPr lang="ja-JP" altLang="en-US" sz="1050" b="1" dirty="0" smtClean="0">
                <a:solidFill>
                  <a:schemeClr val="tx1"/>
                </a:solidFill>
                <a:latin typeface="ＭＳ Ｐ明朝" pitchFamily="18" charset="-128"/>
                <a:ea typeface="ＭＳ Ｐ明朝" pitchFamily="18" charset="-128"/>
              </a:rPr>
              <a:t>　</a:t>
            </a:r>
            <a:endParaRPr lang="en-US" altLang="ja-JP" sz="1050" b="1" dirty="0" smtClean="0">
              <a:solidFill>
                <a:schemeClr val="tx1"/>
              </a:solidFill>
              <a:latin typeface="ＭＳ Ｐ明朝" pitchFamily="18" charset="-128"/>
              <a:ea typeface="ＭＳ Ｐ明朝" pitchFamily="18" charset="-128"/>
            </a:endParaRPr>
          </a:p>
          <a:p>
            <a:pPr algn="r"/>
            <a:r>
              <a:rPr lang="en-US" altLang="ja-JP" sz="1050" b="1" dirty="0" smtClean="0">
                <a:solidFill>
                  <a:schemeClr val="tx1"/>
                </a:solidFill>
                <a:latin typeface="ＭＳ Ｐ明朝" pitchFamily="18" charset="-128"/>
                <a:ea typeface="ＭＳ Ｐ明朝" pitchFamily="18" charset="-128"/>
              </a:rPr>
              <a:t>2012.1.4</a:t>
            </a:r>
          </a:p>
        </p:txBody>
      </p:sp>
      <p:sp>
        <p:nvSpPr>
          <p:cNvPr id="9" name="角丸四角形 8"/>
          <p:cNvSpPr/>
          <p:nvPr/>
        </p:nvSpPr>
        <p:spPr>
          <a:xfrm>
            <a:off x="1916832" y="2411760"/>
            <a:ext cx="3672408" cy="165618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latin typeface="+mj-ea"/>
              <a:ea typeface="+mj-ea"/>
            </a:endParaRPr>
          </a:p>
          <a:p>
            <a:r>
              <a:rPr kumimoji="1" lang="ja-JP" altLang="en-US" sz="1050" dirty="0" smtClean="0">
                <a:solidFill>
                  <a:schemeClr val="tx1"/>
                </a:solidFill>
                <a:latin typeface="+mj-ea"/>
                <a:ea typeface="+mj-ea"/>
              </a:rPr>
              <a:t>　 消費税の引き上げについて、「社会保障のために使うのならやむを得ない」という声がある。</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   今回考えるのは、日本の社会保障は現在でも「高負担」であり、消費税が引き上げられても、いまの「低福祉」はいっそうひどくなるということである。</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   スウェーデンは</a:t>
            </a:r>
            <a:r>
              <a:rPr lang="en-US" altLang="ja-JP" sz="1050" dirty="0" smtClean="0">
                <a:solidFill>
                  <a:schemeClr val="tx1"/>
                </a:solidFill>
                <a:latin typeface="+mj-ea"/>
                <a:ea typeface="+mj-ea"/>
              </a:rPr>
              <a:t>25</a:t>
            </a:r>
            <a:r>
              <a:rPr lang="ja-JP" altLang="en-US" sz="1050" dirty="0" smtClean="0">
                <a:solidFill>
                  <a:schemeClr val="tx1"/>
                </a:solidFill>
                <a:latin typeface="+mj-ea"/>
                <a:ea typeface="+mj-ea"/>
              </a:rPr>
              <a:t>％、日本は</a:t>
            </a:r>
            <a:r>
              <a:rPr lang="en-US" altLang="ja-JP" sz="1050" dirty="0" smtClean="0">
                <a:solidFill>
                  <a:schemeClr val="tx1"/>
                </a:solidFill>
                <a:latin typeface="+mj-ea"/>
                <a:ea typeface="+mj-ea"/>
              </a:rPr>
              <a:t>5</a:t>
            </a:r>
            <a:r>
              <a:rPr lang="ja-JP" altLang="en-US" sz="1050" dirty="0" smtClean="0">
                <a:solidFill>
                  <a:schemeClr val="tx1"/>
                </a:solidFill>
                <a:latin typeface="+mj-ea"/>
                <a:ea typeface="+mj-ea"/>
              </a:rPr>
              <a:t>％。福祉のためにやはり引き上げはしかたないのか。スウェーデンの「ゆりかごから墓場まで」の考え方と日本の現実を比べながら、あるべき「この国の形」を考える。</a:t>
            </a:r>
            <a:endParaRPr kumimoji="1" lang="en-US" altLang="ja-JP" sz="1050" dirty="0" smtClean="0">
              <a:solidFill>
                <a:schemeClr val="tx1"/>
              </a:solidFill>
              <a:latin typeface="+mj-ea"/>
              <a:ea typeface="+mj-ea"/>
            </a:endParaRPr>
          </a:p>
          <a:p>
            <a:endParaRPr kumimoji="1" lang="ja-JP" altLang="en-US" sz="1050" dirty="0">
              <a:solidFill>
                <a:schemeClr val="tx1"/>
              </a:solidFill>
              <a:latin typeface="+mj-ea"/>
              <a:ea typeface="+mj-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佐藤陵一\Pictures\MP Navigator EX\2012_01_01\IMG.jpg"/>
          <p:cNvPicPr>
            <a:picLocks noGrp="1" noChangeAspect="1" noChangeArrowheads="1"/>
          </p:cNvPicPr>
          <p:nvPr>
            <p:ph sz="quarter" idx="1"/>
          </p:nvPr>
        </p:nvPicPr>
        <p:blipFill>
          <a:blip r:embed="rId2" cstate="print"/>
          <a:srcRect/>
          <a:stretch>
            <a:fillRect/>
          </a:stretch>
        </p:blipFill>
        <p:spPr bwMode="auto">
          <a:xfrm>
            <a:off x="404664" y="1979712"/>
            <a:ext cx="2959608" cy="2581656"/>
          </a:xfrm>
          <a:prstGeom prst="rect">
            <a:avLst/>
          </a:prstGeom>
          <a:noFill/>
          <a:ln w="3175">
            <a:solidFill>
              <a:schemeClr val="bg2">
                <a:lumMod val="90000"/>
              </a:schemeClr>
            </a:solidFill>
          </a:ln>
        </p:spPr>
      </p:pic>
      <p:sp>
        <p:nvSpPr>
          <p:cNvPr id="5" name="正方形/長方形 4"/>
          <p:cNvSpPr/>
          <p:nvPr/>
        </p:nvSpPr>
        <p:spPr>
          <a:xfrm>
            <a:off x="1916832" y="4283968"/>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j-ea"/>
                <a:ea typeface="+mj-ea"/>
              </a:rPr>
              <a:t>(</a:t>
            </a:r>
            <a:r>
              <a:rPr kumimoji="1" lang="ja-JP" altLang="en-US" sz="900" dirty="0" smtClean="0">
                <a:solidFill>
                  <a:schemeClr val="tx1"/>
                </a:solidFill>
                <a:latin typeface="+mj-ea"/>
                <a:ea typeface="+mj-ea"/>
              </a:rPr>
              <a:t>道新</a:t>
            </a:r>
            <a:r>
              <a:rPr kumimoji="1" lang="en-US" altLang="ja-JP" sz="900" dirty="0" smtClean="0">
                <a:solidFill>
                  <a:schemeClr val="tx1"/>
                </a:solidFill>
                <a:latin typeface="+mj-ea"/>
                <a:ea typeface="+mj-ea"/>
              </a:rPr>
              <a:t>11.12.31</a:t>
            </a:r>
            <a:r>
              <a:rPr kumimoji="1" lang="ja-JP" altLang="en-US" sz="900" dirty="0" smtClean="0">
                <a:solidFill>
                  <a:schemeClr val="tx1"/>
                </a:solidFill>
                <a:latin typeface="+mj-ea"/>
                <a:ea typeface="+mj-ea"/>
              </a:rPr>
              <a:t>）</a:t>
            </a:r>
            <a:endParaRPr kumimoji="1" lang="ja-JP" altLang="en-US" sz="900" dirty="0">
              <a:solidFill>
                <a:schemeClr val="tx1"/>
              </a:solidFill>
              <a:latin typeface="+mj-ea"/>
              <a:ea typeface="+mj-ea"/>
            </a:endParaRPr>
          </a:p>
        </p:txBody>
      </p:sp>
      <p:sp>
        <p:nvSpPr>
          <p:cNvPr id="6" name="角丸四角形 5"/>
          <p:cNvSpPr/>
          <p:nvPr/>
        </p:nvSpPr>
        <p:spPr>
          <a:xfrm>
            <a:off x="404664" y="539552"/>
            <a:ext cx="2952328" cy="1296144"/>
          </a:xfrm>
          <a:prstGeom prst="roundRect">
            <a:avLst/>
          </a:prstGeom>
          <a:solidFill>
            <a:schemeClr val="accent6">
              <a:lumMod val="20000"/>
              <a:lumOff val="80000"/>
            </a:schemeClr>
          </a:solidFill>
          <a:ln w="31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b="1" dirty="0" smtClean="0">
              <a:solidFill>
                <a:schemeClr val="tx1"/>
              </a:solidFill>
              <a:latin typeface="ＭＳ Ｐゴシック" pitchFamily="50" charset="-128"/>
              <a:ea typeface="ＭＳ Ｐゴシック" pitchFamily="50" charset="-128"/>
            </a:endParaRPr>
          </a:p>
          <a:p>
            <a:r>
              <a:rPr kumimoji="1" lang="ja-JP" altLang="en-US" sz="1050" dirty="0" smtClean="0">
                <a:solidFill>
                  <a:schemeClr val="tx1"/>
                </a:solidFill>
                <a:latin typeface="ＭＳ Ｐゴシック" pitchFamily="50" charset="-128"/>
                <a:ea typeface="ＭＳ Ｐゴシック" pitchFamily="50" charset="-128"/>
              </a:rPr>
              <a:t>消費税－確かに日本の税率は低いが</a:t>
            </a:r>
            <a:r>
              <a:rPr kumimoji="1" lang="en-US" altLang="ja-JP" sz="1050" dirty="0" smtClean="0">
                <a:solidFill>
                  <a:schemeClr val="tx1"/>
                </a:solidFill>
                <a:latin typeface="ＭＳ Ｐゴシック" pitchFamily="50" charset="-128"/>
                <a:ea typeface="ＭＳ Ｐゴシック" pitchFamily="50" charset="-128"/>
              </a:rPr>
              <a:t>‥</a:t>
            </a:r>
          </a:p>
          <a:p>
            <a:r>
              <a:rPr lang="ja-JP" altLang="en-US" sz="1050" dirty="0" smtClean="0">
                <a:solidFill>
                  <a:schemeClr val="tx1"/>
                </a:solidFill>
                <a:latin typeface="ＭＳ Ｐゴシック" pitchFamily="50" charset="-128"/>
                <a:ea typeface="ＭＳ Ｐゴシック" pitchFamily="50" charset="-128"/>
              </a:rPr>
              <a:t>日本の社会保障は全体を見ると「高負担・低福祉」の現実にある。「一体改革」により、今後、「低福祉」はいっそうひどくなり、さらに増税の「高負担」が強いられようとしている。</a:t>
            </a:r>
            <a:endParaRPr kumimoji="1" lang="en-US" altLang="ja-JP" sz="1050" dirty="0" smtClean="0">
              <a:solidFill>
                <a:schemeClr val="tx1"/>
              </a:solidFill>
              <a:latin typeface="ＭＳ Ｐゴシック" pitchFamily="50" charset="-128"/>
              <a:ea typeface="ＭＳ Ｐゴシック" pitchFamily="50" charset="-128"/>
            </a:endParaRPr>
          </a:p>
          <a:p>
            <a:endParaRPr kumimoji="1" lang="ja-JP" altLang="en-US" sz="1200" b="1" dirty="0">
              <a:solidFill>
                <a:schemeClr val="tx1"/>
              </a:solidFill>
              <a:latin typeface="ＭＳ Ｐゴシック" pitchFamily="50" charset="-128"/>
              <a:ea typeface="ＭＳ Ｐゴシック" pitchFamily="50" charset="-128"/>
            </a:endParaRPr>
          </a:p>
        </p:txBody>
      </p:sp>
      <p:graphicFrame>
        <p:nvGraphicFramePr>
          <p:cNvPr id="8" name="表 7"/>
          <p:cNvGraphicFramePr>
            <a:graphicFrameLocks noGrp="1"/>
          </p:cNvGraphicFramePr>
          <p:nvPr/>
        </p:nvGraphicFramePr>
        <p:xfrm>
          <a:off x="3573016" y="827584"/>
          <a:ext cx="2880320" cy="1074420"/>
        </p:xfrm>
        <a:graphic>
          <a:graphicData uri="http://schemas.openxmlformats.org/drawingml/2006/table">
            <a:tbl>
              <a:tblPr firstRow="1" bandRow="1">
                <a:tableStyleId>{5C22544A-7EE6-4342-B048-85BDC9FD1C3A}</a:tableStyleId>
              </a:tblPr>
              <a:tblGrid>
                <a:gridCol w="720080"/>
                <a:gridCol w="576064"/>
                <a:gridCol w="1584176"/>
              </a:tblGrid>
              <a:tr h="216024">
                <a:tc>
                  <a:txBody>
                    <a:bodyPr/>
                    <a:lstStyle/>
                    <a:p>
                      <a:endParaRPr kumimoji="1" lang="ja-JP" altLang="en-US" sz="105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050" b="0" dirty="0" smtClean="0">
                          <a:solidFill>
                            <a:schemeClr val="tx1"/>
                          </a:solidFill>
                          <a:latin typeface="+mn-ea"/>
                          <a:ea typeface="+mn-ea"/>
                        </a:rPr>
                        <a:t>税率</a:t>
                      </a:r>
                      <a:endParaRPr kumimoji="1" lang="ja-JP" altLang="en-US" sz="105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n-ea"/>
                          <a:ea typeface="+mn-ea"/>
                        </a:rPr>
                        <a:t>軽減税率</a:t>
                      </a:r>
                      <a:endParaRPr kumimoji="1" lang="ja-JP" altLang="en-US" sz="105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20588">
                <a:tc>
                  <a:txBody>
                    <a:bodyPr/>
                    <a:lstStyle/>
                    <a:p>
                      <a:r>
                        <a:rPr kumimoji="1" lang="ja-JP" altLang="en-US" sz="1050" b="0" dirty="0" smtClean="0">
                          <a:solidFill>
                            <a:schemeClr val="tx1"/>
                          </a:solidFill>
                          <a:latin typeface="+mn-ea"/>
                          <a:ea typeface="+mn-ea"/>
                        </a:rPr>
                        <a:t>日本</a:t>
                      </a:r>
                      <a:endParaRPr kumimoji="1" lang="ja-JP" altLang="en-US" sz="105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kumimoji="1" lang="en-US" altLang="ja-JP" sz="1050" b="0" dirty="0" smtClean="0">
                          <a:solidFill>
                            <a:schemeClr val="tx1"/>
                          </a:solidFill>
                          <a:latin typeface="+mn-ea"/>
                          <a:ea typeface="+mn-ea"/>
                        </a:rPr>
                        <a:t>5</a:t>
                      </a:r>
                      <a:r>
                        <a:rPr kumimoji="1" lang="ja-JP" altLang="en-US" sz="1050" b="0" dirty="0" smtClean="0">
                          <a:solidFill>
                            <a:schemeClr val="tx1"/>
                          </a:solidFill>
                          <a:latin typeface="+mn-ea"/>
                          <a:ea typeface="+mn-ea"/>
                        </a:rPr>
                        <a:t>％</a:t>
                      </a:r>
                      <a:endParaRPr kumimoji="1" lang="ja-JP" altLang="en-US" sz="105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050" b="0" dirty="0" smtClean="0">
                          <a:solidFill>
                            <a:schemeClr val="tx1"/>
                          </a:solidFill>
                          <a:latin typeface="+mn-ea"/>
                          <a:ea typeface="+mn-ea"/>
                        </a:rPr>
                        <a:t>なし</a:t>
                      </a:r>
                      <a:endParaRPr kumimoji="1" lang="ja-JP" altLang="en-US" sz="105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kumimoji="1" lang="ja-JP" altLang="en-US" sz="1050" b="0" dirty="0" smtClean="0">
                          <a:solidFill>
                            <a:schemeClr val="tx1"/>
                          </a:solidFill>
                          <a:latin typeface="+mn-ea"/>
                          <a:ea typeface="+mn-ea"/>
                        </a:rPr>
                        <a:t>スウェーデン</a:t>
                      </a:r>
                      <a:endParaRPr kumimoji="1" lang="ja-JP" altLang="en-US" sz="105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kumimoji="1" lang="en-US" altLang="ja-JP" sz="1050" b="0" dirty="0" smtClean="0">
                          <a:solidFill>
                            <a:schemeClr val="tx1"/>
                          </a:solidFill>
                          <a:latin typeface="+mn-ea"/>
                          <a:ea typeface="+mn-ea"/>
                        </a:rPr>
                        <a:t>25</a:t>
                      </a:r>
                      <a:r>
                        <a:rPr kumimoji="1" lang="ja-JP" altLang="en-US" sz="1050" b="0" dirty="0" smtClean="0">
                          <a:solidFill>
                            <a:schemeClr val="tx1"/>
                          </a:solidFill>
                          <a:latin typeface="+mn-ea"/>
                          <a:ea typeface="+mn-ea"/>
                        </a:rPr>
                        <a:t>％</a:t>
                      </a:r>
                      <a:endParaRPr kumimoji="1" lang="ja-JP" altLang="en-US" sz="105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050" b="0" dirty="0" smtClean="0">
                          <a:solidFill>
                            <a:schemeClr val="tx1"/>
                          </a:solidFill>
                          <a:latin typeface="+mn-ea"/>
                          <a:ea typeface="+mn-ea"/>
                        </a:rPr>
                        <a:t>食料品など</a:t>
                      </a:r>
                      <a:r>
                        <a:rPr kumimoji="1" lang="en-US" altLang="ja-JP" sz="1050" b="0" dirty="0" smtClean="0">
                          <a:solidFill>
                            <a:schemeClr val="tx1"/>
                          </a:solidFill>
                          <a:latin typeface="+mn-ea"/>
                          <a:ea typeface="+mn-ea"/>
                        </a:rPr>
                        <a:t>12</a:t>
                      </a:r>
                      <a:r>
                        <a:rPr kumimoji="1" lang="ja-JP" altLang="en-US" sz="1050" b="0" dirty="0" smtClean="0">
                          <a:solidFill>
                            <a:schemeClr val="tx1"/>
                          </a:solidFill>
                          <a:latin typeface="+mn-ea"/>
                          <a:ea typeface="+mn-ea"/>
                        </a:rPr>
                        <a:t>％</a:t>
                      </a:r>
                      <a:endParaRPr kumimoji="1" lang="en-US" altLang="ja-JP" sz="1050" b="0" dirty="0" smtClean="0">
                        <a:solidFill>
                          <a:schemeClr val="tx1"/>
                        </a:solidFill>
                        <a:latin typeface="+mn-ea"/>
                        <a:ea typeface="+mn-ea"/>
                      </a:endParaRPr>
                    </a:p>
                    <a:p>
                      <a:r>
                        <a:rPr kumimoji="1" lang="ja-JP" altLang="en-US" sz="1050" b="0" dirty="0" smtClean="0">
                          <a:solidFill>
                            <a:schemeClr val="tx1"/>
                          </a:solidFill>
                          <a:latin typeface="+mn-ea"/>
                          <a:ea typeface="+mn-ea"/>
                        </a:rPr>
                        <a:t>新聞、書籍、映画、スポーツ観戦など</a:t>
                      </a:r>
                      <a:r>
                        <a:rPr kumimoji="1" lang="en-US" altLang="ja-JP" sz="1050" b="0" dirty="0" smtClean="0">
                          <a:solidFill>
                            <a:schemeClr val="tx1"/>
                          </a:solidFill>
                          <a:latin typeface="+mn-ea"/>
                          <a:ea typeface="+mn-ea"/>
                        </a:rPr>
                        <a:t>6</a:t>
                      </a:r>
                      <a:r>
                        <a:rPr kumimoji="1" lang="ja-JP" altLang="en-US" sz="1050" b="0" dirty="0" smtClean="0">
                          <a:solidFill>
                            <a:schemeClr val="tx1"/>
                          </a:solidFill>
                          <a:latin typeface="+mn-ea"/>
                          <a:ea typeface="+mn-ea"/>
                        </a:rPr>
                        <a:t>％</a:t>
                      </a:r>
                      <a:endParaRPr kumimoji="1" lang="ja-JP" altLang="en-US" sz="105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10" name="正方形/長方形 9"/>
          <p:cNvSpPr/>
          <p:nvPr/>
        </p:nvSpPr>
        <p:spPr>
          <a:xfrm>
            <a:off x="3573016" y="611560"/>
            <a:ext cx="244827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ゴシック" pitchFamily="50" charset="-128"/>
                <a:ea typeface="ＭＳ Ｐゴシック" pitchFamily="50" charset="-128"/>
              </a:rPr>
              <a:t>諸外国では軽減税率が採られている</a:t>
            </a:r>
            <a:endParaRPr kumimoji="1" lang="ja-JP" altLang="en-US" sz="1050" dirty="0">
              <a:solidFill>
                <a:schemeClr val="tx1"/>
              </a:solidFill>
              <a:latin typeface="ＭＳ Ｐゴシック" pitchFamily="50" charset="-128"/>
              <a:ea typeface="ＭＳ Ｐゴシック" pitchFamily="50" charset="-128"/>
            </a:endParaRPr>
          </a:p>
        </p:txBody>
      </p:sp>
      <p:sp>
        <p:nvSpPr>
          <p:cNvPr id="11" name="大かっこ 10"/>
          <p:cNvSpPr/>
          <p:nvPr/>
        </p:nvSpPr>
        <p:spPr>
          <a:xfrm>
            <a:off x="3645024" y="2627784"/>
            <a:ext cx="2808312" cy="1584176"/>
          </a:xfrm>
          <a:prstGeom prst="bracketPair">
            <a:avLst/>
          </a:prstGeom>
          <a:ln w="3175"/>
        </p:spPr>
        <p:style>
          <a:lnRef idx="1">
            <a:schemeClr val="accent1"/>
          </a:lnRef>
          <a:fillRef idx="0">
            <a:schemeClr val="accent1"/>
          </a:fillRef>
          <a:effectRef idx="0">
            <a:schemeClr val="accent1"/>
          </a:effectRef>
          <a:fontRef idx="minor">
            <a:schemeClr val="tx1"/>
          </a:fontRef>
        </p:style>
        <p:txBody>
          <a:bodyPr rtlCol="0" anchor="ctr"/>
          <a:lstStyle/>
          <a:p>
            <a:endParaRPr lang="en-US" altLang="ja-JP" sz="1050" dirty="0" smtClean="0">
              <a:latin typeface="+mj-ea"/>
              <a:ea typeface="+mj-ea"/>
              <a:sym typeface="Wingdings"/>
            </a:endParaRPr>
          </a:p>
          <a:p>
            <a:r>
              <a:rPr lang="ja-JP" altLang="en-US" sz="1050" dirty="0" smtClean="0">
                <a:latin typeface="+mj-ea"/>
                <a:ea typeface="+mj-ea"/>
                <a:sym typeface="Wingdings"/>
              </a:rPr>
              <a:t>「逆進性」に対して－「一体改革」</a:t>
            </a:r>
            <a:endParaRPr kumimoji="1" lang="en-US" altLang="ja-JP" sz="1050" dirty="0" smtClean="0">
              <a:latin typeface="+mj-ea"/>
              <a:ea typeface="+mj-ea"/>
            </a:endParaRPr>
          </a:p>
          <a:p>
            <a:r>
              <a:rPr kumimoji="1" lang="ja-JP" altLang="en-US" sz="1050" dirty="0" smtClean="0">
                <a:latin typeface="+mj-ea"/>
                <a:ea typeface="+mj-ea"/>
              </a:rPr>
              <a:t>・国民に「番号」をつけて、それが定着後</a:t>
            </a:r>
            <a:r>
              <a:rPr kumimoji="1" lang="en-US" altLang="ja-JP" sz="1050" dirty="0" smtClean="0">
                <a:latin typeface="+mj-ea"/>
                <a:ea typeface="+mj-ea"/>
              </a:rPr>
              <a:t>(2015</a:t>
            </a:r>
            <a:r>
              <a:rPr kumimoji="1" lang="ja-JP" altLang="en-US" sz="1050" dirty="0" smtClean="0">
                <a:latin typeface="+mj-ea"/>
                <a:ea typeface="+mj-ea"/>
              </a:rPr>
              <a:t>年）、「総合合算」や「給付付き税額控除」を行い、低所得者の負担</a:t>
            </a:r>
            <a:r>
              <a:rPr lang="ja-JP" altLang="en-US" sz="1050" dirty="0" smtClean="0">
                <a:latin typeface="+mj-ea"/>
                <a:ea typeface="+mj-ea"/>
              </a:rPr>
              <a:t>を</a:t>
            </a:r>
            <a:r>
              <a:rPr kumimoji="1" lang="ja-JP" altLang="en-US" sz="1050" dirty="0" smtClean="0">
                <a:latin typeface="+mj-ea"/>
                <a:ea typeface="+mj-ea"/>
              </a:rPr>
              <a:t>軽減する。それまでは、簡易な給付を行う。</a:t>
            </a:r>
            <a:endParaRPr kumimoji="1" lang="en-US" altLang="ja-JP" sz="1050" dirty="0" smtClean="0">
              <a:latin typeface="+mj-ea"/>
              <a:ea typeface="+mj-ea"/>
            </a:endParaRPr>
          </a:p>
          <a:p>
            <a:r>
              <a:rPr lang="ja-JP" altLang="en-US" sz="1050" dirty="0" smtClean="0">
                <a:latin typeface="+mj-ea"/>
                <a:ea typeface="+mj-ea"/>
              </a:rPr>
              <a:t>・税率は一律である。</a:t>
            </a:r>
            <a:endParaRPr lang="en-US" altLang="ja-JP" sz="1050" dirty="0" smtClean="0">
              <a:latin typeface="+mj-ea"/>
              <a:ea typeface="+mj-ea"/>
            </a:endParaRPr>
          </a:p>
          <a:p>
            <a:r>
              <a:rPr lang="ja-JP" altLang="en-US" sz="1050" dirty="0" smtClean="0">
                <a:latin typeface="+mj-ea"/>
                <a:ea typeface="+mj-ea"/>
              </a:rPr>
              <a:t>・「給付付き税額控除」とは、</a:t>
            </a:r>
            <a:r>
              <a:rPr lang="ja-JP" altLang="en-US" sz="1050" dirty="0" smtClean="0">
                <a:latin typeface="+mj-ea"/>
                <a:ea typeface="+mj-ea"/>
                <a:sym typeface="Wingdings"/>
              </a:rPr>
              <a:t></a:t>
            </a:r>
            <a:r>
              <a:rPr lang="ja-JP" altLang="en-US" sz="1050" dirty="0" smtClean="0">
                <a:latin typeface="+mj-ea"/>
                <a:ea typeface="+mj-ea"/>
              </a:rPr>
              <a:t>所得税からの払い戻し、</a:t>
            </a:r>
            <a:r>
              <a:rPr lang="ja-JP" altLang="en-US" sz="1050" dirty="0" smtClean="0">
                <a:latin typeface="+mj-ea"/>
                <a:ea typeface="+mj-ea"/>
                <a:sym typeface="Wingdings"/>
              </a:rPr>
              <a:t>課税最低限以下には現金給付を組み合わせるというもの。</a:t>
            </a:r>
            <a:endParaRPr kumimoji="1" lang="en-US" altLang="ja-JP" sz="1050" dirty="0" smtClean="0">
              <a:latin typeface="+mj-ea"/>
              <a:ea typeface="+mj-ea"/>
            </a:endParaRPr>
          </a:p>
          <a:p>
            <a:endParaRPr kumimoji="1" lang="en-US" altLang="ja-JP" sz="1050" dirty="0" smtClean="0">
              <a:latin typeface="+mj-ea"/>
              <a:ea typeface="+mj-ea"/>
            </a:endParaRPr>
          </a:p>
        </p:txBody>
      </p:sp>
      <p:sp>
        <p:nvSpPr>
          <p:cNvPr id="13" name="正方形/長方形 12"/>
          <p:cNvSpPr/>
          <p:nvPr/>
        </p:nvSpPr>
        <p:spPr>
          <a:xfrm>
            <a:off x="3573016" y="1979712"/>
            <a:ext cx="28803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latin typeface="+mj-ea"/>
              <a:ea typeface="+mj-ea"/>
            </a:endParaRPr>
          </a:p>
          <a:p>
            <a:endParaRPr lang="en-US" altLang="ja-JP" sz="1050" dirty="0" smtClean="0">
              <a:latin typeface="+mj-ea"/>
              <a:ea typeface="+mj-ea"/>
            </a:endParaRPr>
          </a:p>
          <a:p>
            <a:r>
              <a:rPr lang="ja-JP" altLang="en-US" sz="1050" dirty="0" smtClean="0">
                <a:solidFill>
                  <a:schemeClr val="tx1"/>
                </a:solidFill>
                <a:latin typeface="+mj-ea"/>
                <a:ea typeface="+mj-ea"/>
              </a:rPr>
              <a:t>・フランスは食料品、書籍、外食など</a:t>
            </a:r>
            <a:r>
              <a:rPr lang="en-US" altLang="ja-JP" sz="1050" dirty="0" smtClean="0">
                <a:solidFill>
                  <a:schemeClr val="tx1"/>
                </a:solidFill>
                <a:latin typeface="+mj-ea"/>
                <a:ea typeface="+mj-ea"/>
              </a:rPr>
              <a:t>5.5</a:t>
            </a:r>
            <a:r>
              <a:rPr lang="ja-JP" altLang="en-US" sz="1050" dirty="0" smtClean="0">
                <a:solidFill>
                  <a:schemeClr val="tx1"/>
                </a:solidFill>
                <a:latin typeface="+mj-ea"/>
                <a:ea typeface="+mj-ea"/>
              </a:rPr>
              <a:t>％</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・ドイツは食料品、水道水、新聞、旅客輸送など</a:t>
            </a:r>
            <a:r>
              <a:rPr lang="en-US" altLang="ja-JP" sz="1050" dirty="0" smtClean="0">
                <a:solidFill>
                  <a:schemeClr val="tx1"/>
                </a:solidFill>
                <a:latin typeface="+mj-ea"/>
                <a:ea typeface="+mj-ea"/>
              </a:rPr>
              <a:t>7</a:t>
            </a:r>
            <a:r>
              <a:rPr lang="ja-JP" altLang="en-US" sz="1050" dirty="0" smtClean="0">
                <a:solidFill>
                  <a:schemeClr val="tx1"/>
                </a:solidFill>
                <a:latin typeface="+mj-ea"/>
                <a:ea typeface="+mj-ea"/>
              </a:rPr>
              <a:t>％</a:t>
            </a:r>
          </a:p>
          <a:p>
            <a:pPr algn="ctr"/>
            <a:endParaRPr kumimoji="1" lang="ja-JP" altLang="en-US" dirty="0"/>
          </a:p>
        </p:txBody>
      </p:sp>
      <p:sp>
        <p:nvSpPr>
          <p:cNvPr id="26" name="メモ 25"/>
          <p:cNvSpPr/>
          <p:nvPr/>
        </p:nvSpPr>
        <p:spPr>
          <a:xfrm>
            <a:off x="4653136" y="5436096"/>
            <a:ext cx="1872208" cy="3312368"/>
          </a:xfrm>
          <a:prstGeom prst="foldedCorner">
            <a:avLst/>
          </a:prstGeom>
          <a:no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latin typeface="+mj-ea"/>
              <a:ea typeface="+mj-ea"/>
            </a:endParaRPr>
          </a:p>
          <a:p>
            <a:endParaRPr lang="en-US" altLang="ja-JP" sz="1050" dirty="0" smtClean="0">
              <a:solidFill>
                <a:schemeClr val="tx1"/>
              </a:solidFill>
              <a:latin typeface="+mj-ea"/>
              <a:ea typeface="+mj-ea"/>
            </a:endParaRPr>
          </a:p>
          <a:p>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国税の滞納の</a:t>
            </a:r>
            <a:r>
              <a:rPr lang="en-US" altLang="ja-JP" sz="1050" dirty="0" smtClean="0">
                <a:solidFill>
                  <a:schemeClr val="tx1"/>
                </a:solidFill>
                <a:latin typeface="+mj-ea"/>
                <a:ea typeface="+mj-ea"/>
              </a:rPr>
              <a:t>6</a:t>
            </a:r>
            <a:r>
              <a:rPr lang="ja-JP" altLang="en-US" sz="1050" dirty="0" smtClean="0">
                <a:solidFill>
                  <a:schemeClr val="tx1"/>
                </a:solidFill>
                <a:latin typeface="+mj-ea"/>
                <a:ea typeface="+mj-ea"/>
              </a:rPr>
              <a:t>割が消費税</a:t>
            </a:r>
            <a:endParaRPr lang="en-US" altLang="ja-JP" sz="1050" dirty="0" smtClean="0">
              <a:solidFill>
                <a:schemeClr val="tx1"/>
              </a:solidFill>
              <a:latin typeface="+mj-ea"/>
              <a:ea typeface="+mj-ea"/>
            </a:endParaRPr>
          </a:p>
          <a:p>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a:t>
            </a:r>
            <a:r>
              <a:rPr kumimoji="1" lang="ja-JP" altLang="en-US" sz="1050" dirty="0" smtClean="0">
                <a:solidFill>
                  <a:schemeClr val="tx1"/>
                </a:solidFill>
                <a:latin typeface="+mj-ea"/>
                <a:ea typeface="+mj-ea"/>
              </a:rPr>
              <a:t>消費税</a:t>
            </a:r>
            <a:r>
              <a:rPr lang="ja-JP" altLang="en-US" sz="1050" dirty="0" smtClean="0">
                <a:solidFill>
                  <a:schemeClr val="tx1"/>
                </a:solidFill>
                <a:latin typeface="+mj-ea"/>
                <a:ea typeface="+mj-ea"/>
              </a:rPr>
              <a:t>滞納</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　　　　　　　　</a:t>
            </a:r>
            <a:r>
              <a:rPr kumimoji="1" lang="en-US" altLang="ja-JP" sz="900" dirty="0" smtClean="0">
                <a:solidFill>
                  <a:schemeClr val="tx1"/>
                </a:solidFill>
                <a:latin typeface="+mj-ea"/>
                <a:ea typeface="+mj-ea"/>
              </a:rPr>
              <a:t>(</a:t>
            </a:r>
            <a:r>
              <a:rPr kumimoji="1" lang="ja-JP" altLang="en-US" sz="900" dirty="0" smtClean="0">
                <a:solidFill>
                  <a:schemeClr val="tx1"/>
                </a:solidFill>
                <a:latin typeface="+mj-ea"/>
                <a:ea typeface="+mj-ea"/>
              </a:rPr>
              <a:t>国税分</a:t>
            </a:r>
            <a:r>
              <a:rPr kumimoji="1" lang="en-US" altLang="ja-JP" sz="900" dirty="0" smtClean="0">
                <a:solidFill>
                  <a:schemeClr val="tx1"/>
                </a:solidFill>
                <a:latin typeface="+mj-ea"/>
                <a:ea typeface="+mj-ea"/>
              </a:rPr>
              <a:t>10</a:t>
            </a:r>
            <a:r>
              <a:rPr kumimoji="1" lang="ja-JP" altLang="en-US" sz="900" dirty="0" smtClean="0">
                <a:solidFill>
                  <a:schemeClr val="tx1"/>
                </a:solidFill>
                <a:latin typeface="+mj-ea"/>
                <a:ea typeface="+mj-ea"/>
              </a:rPr>
              <a:t>年度）</a:t>
            </a:r>
            <a:endParaRPr kumimoji="1" lang="en-US" altLang="ja-JP" sz="900" dirty="0" smtClean="0">
              <a:solidFill>
                <a:schemeClr val="tx1"/>
              </a:solidFill>
              <a:latin typeface="+mj-ea"/>
              <a:ea typeface="+mj-ea"/>
            </a:endParaRPr>
          </a:p>
          <a:p>
            <a:pPr algn="r"/>
            <a:r>
              <a:rPr lang="ja-JP" altLang="en-US" sz="1050" dirty="0" smtClean="0">
                <a:solidFill>
                  <a:schemeClr val="tx1"/>
                </a:solidFill>
                <a:latin typeface="+mj-ea"/>
                <a:ea typeface="+mj-ea"/>
              </a:rPr>
              <a:t>北海道－</a:t>
            </a:r>
            <a:r>
              <a:rPr lang="en-US" altLang="ja-JP" sz="1050" dirty="0" smtClean="0">
                <a:solidFill>
                  <a:schemeClr val="tx1"/>
                </a:solidFill>
                <a:latin typeface="+mj-ea"/>
                <a:ea typeface="+mj-ea"/>
              </a:rPr>
              <a:t>176</a:t>
            </a:r>
            <a:r>
              <a:rPr lang="ja-JP" altLang="en-US" sz="1050" dirty="0" smtClean="0">
                <a:solidFill>
                  <a:schemeClr val="tx1"/>
                </a:solidFill>
                <a:latin typeface="+mj-ea"/>
                <a:ea typeface="+mj-ea"/>
              </a:rPr>
              <a:t>億円</a:t>
            </a:r>
            <a:endParaRPr lang="en-US" altLang="ja-JP" sz="1050" dirty="0" smtClean="0">
              <a:solidFill>
                <a:schemeClr val="tx1"/>
              </a:solidFill>
              <a:latin typeface="+mj-ea"/>
              <a:ea typeface="+mj-ea"/>
            </a:endParaRPr>
          </a:p>
          <a:p>
            <a:pPr algn="r"/>
            <a:r>
              <a:rPr kumimoji="1" lang="ja-JP" altLang="en-US" sz="1050" dirty="0" smtClean="0">
                <a:solidFill>
                  <a:schemeClr val="tx1"/>
                </a:solidFill>
                <a:latin typeface="+mj-ea"/>
                <a:ea typeface="+mj-ea"/>
              </a:rPr>
              <a:t>全国－</a:t>
            </a:r>
            <a:r>
              <a:rPr kumimoji="1" lang="en-US" altLang="ja-JP" sz="1050" dirty="0" smtClean="0">
                <a:solidFill>
                  <a:schemeClr val="tx1"/>
                </a:solidFill>
                <a:latin typeface="+mj-ea"/>
                <a:ea typeface="+mj-ea"/>
              </a:rPr>
              <a:t>3,400</a:t>
            </a:r>
            <a:r>
              <a:rPr kumimoji="1" lang="ja-JP" altLang="en-US" sz="1050" dirty="0" smtClean="0">
                <a:solidFill>
                  <a:schemeClr val="tx1"/>
                </a:solidFill>
                <a:latin typeface="+mj-ea"/>
                <a:ea typeface="+mj-ea"/>
              </a:rPr>
              <a:t>億円</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●税率が</a:t>
            </a:r>
            <a:r>
              <a:rPr kumimoji="1" lang="en-US" altLang="ja-JP" sz="1050" dirty="0" smtClean="0">
                <a:solidFill>
                  <a:schemeClr val="tx1"/>
                </a:solidFill>
                <a:latin typeface="+mj-ea"/>
                <a:ea typeface="+mj-ea"/>
              </a:rPr>
              <a:t>3</a:t>
            </a:r>
            <a:r>
              <a:rPr kumimoji="1" lang="ja-JP" altLang="en-US" sz="1050" dirty="0" smtClean="0">
                <a:solidFill>
                  <a:schemeClr val="tx1"/>
                </a:solidFill>
                <a:latin typeface="+mj-ea"/>
                <a:ea typeface="+mj-ea"/>
              </a:rPr>
              <a:t>％から</a:t>
            </a:r>
            <a:r>
              <a:rPr lang="en-US" altLang="ja-JP" sz="1050" dirty="0" smtClean="0">
                <a:solidFill>
                  <a:schemeClr val="tx1"/>
                </a:solidFill>
                <a:latin typeface="+mj-ea"/>
                <a:ea typeface="+mj-ea"/>
              </a:rPr>
              <a:t>5</a:t>
            </a:r>
            <a:r>
              <a:rPr lang="ja-JP" altLang="en-US" sz="1050" dirty="0" smtClean="0">
                <a:solidFill>
                  <a:schemeClr val="tx1"/>
                </a:solidFill>
                <a:latin typeface="+mj-ea"/>
                <a:ea typeface="+mj-ea"/>
              </a:rPr>
              <a:t>％に上がった翌年の</a:t>
            </a:r>
            <a:r>
              <a:rPr lang="en-US" altLang="ja-JP" sz="1050" dirty="0" smtClean="0">
                <a:solidFill>
                  <a:schemeClr val="tx1"/>
                </a:solidFill>
                <a:latin typeface="+mj-ea"/>
                <a:ea typeface="+mj-ea"/>
              </a:rPr>
              <a:t>1998</a:t>
            </a:r>
            <a:r>
              <a:rPr lang="ja-JP" altLang="en-US" sz="1050" dirty="0" smtClean="0">
                <a:solidFill>
                  <a:schemeClr val="tx1"/>
                </a:solidFill>
                <a:latin typeface="+mj-ea"/>
                <a:ea typeface="+mj-ea"/>
              </a:rPr>
              <a:t>年度には</a:t>
            </a:r>
            <a:r>
              <a:rPr lang="en-US" altLang="ja-JP" sz="1050" dirty="0" smtClean="0">
                <a:solidFill>
                  <a:schemeClr val="tx1"/>
                </a:solidFill>
                <a:latin typeface="+mj-ea"/>
                <a:ea typeface="+mj-ea"/>
              </a:rPr>
              <a:t>7,200</a:t>
            </a:r>
            <a:r>
              <a:rPr lang="ja-JP" altLang="en-US" sz="1050" dirty="0" smtClean="0">
                <a:solidFill>
                  <a:schemeClr val="tx1"/>
                </a:solidFill>
                <a:latin typeface="+mj-ea"/>
                <a:ea typeface="+mj-ea"/>
              </a:rPr>
              <a:t>億円</a:t>
            </a:r>
            <a:r>
              <a:rPr lang="en-US" altLang="ja-JP" sz="1050" dirty="0" smtClean="0">
                <a:solidFill>
                  <a:schemeClr val="tx1"/>
                </a:solidFill>
                <a:latin typeface="+mj-ea"/>
                <a:ea typeface="+mj-ea"/>
              </a:rPr>
              <a:t>(</a:t>
            </a:r>
            <a:r>
              <a:rPr lang="ja-JP" altLang="en-US" sz="1050" dirty="0" smtClean="0">
                <a:solidFill>
                  <a:schemeClr val="tx1"/>
                </a:solidFill>
                <a:latin typeface="+mj-ea"/>
                <a:ea typeface="+mj-ea"/>
              </a:rPr>
              <a:t>地方消費税を含めると</a:t>
            </a:r>
            <a:r>
              <a:rPr lang="en-US" altLang="ja-JP" sz="1050" dirty="0" smtClean="0">
                <a:solidFill>
                  <a:schemeClr val="tx1"/>
                </a:solidFill>
                <a:latin typeface="+mj-ea"/>
                <a:ea typeface="+mj-ea"/>
              </a:rPr>
              <a:t>9,000</a:t>
            </a:r>
            <a:r>
              <a:rPr lang="ja-JP" altLang="en-US" sz="1050" dirty="0" smtClean="0">
                <a:solidFill>
                  <a:schemeClr val="tx1"/>
                </a:solidFill>
                <a:latin typeface="+mj-ea"/>
                <a:ea typeface="+mj-ea"/>
              </a:rPr>
              <a:t>億円</a:t>
            </a:r>
            <a:r>
              <a:rPr lang="en-US" altLang="ja-JP" sz="1050" dirty="0" smtClean="0">
                <a:solidFill>
                  <a:schemeClr val="tx1"/>
                </a:solidFill>
                <a:latin typeface="+mj-ea"/>
                <a:ea typeface="+mj-ea"/>
              </a:rPr>
              <a:t>)</a:t>
            </a:r>
            <a:r>
              <a:rPr lang="ja-JP" altLang="en-US" sz="1050" dirty="0" smtClean="0">
                <a:solidFill>
                  <a:schemeClr val="tx1"/>
                </a:solidFill>
                <a:latin typeface="+mj-ea"/>
                <a:ea typeface="+mj-ea"/>
              </a:rPr>
              <a:t>の滞納でピークとなった</a:t>
            </a:r>
            <a:r>
              <a:rPr lang="ja-JP" altLang="en-US" sz="900" dirty="0" smtClean="0">
                <a:solidFill>
                  <a:schemeClr val="tx1"/>
                </a:solidFill>
                <a:latin typeface="+mj-ea"/>
                <a:ea typeface="+mj-ea"/>
              </a:rPr>
              <a:t>。</a:t>
            </a:r>
            <a:r>
              <a:rPr lang="en-US" altLang="ja-JP" sz="900" dirty="0" smtClean="0">
                <a:solidFill>
                  <a:schemeClr val="tx1"/>
                </a:solidFill>
                <a:latin typeface="+mj-ea"/>
                <a:ea typeface="+mj-ea"/>
              </a:rPr>
              <a:t>  (</a:t>
            </a:r>
            <a:r>
              <a:rPr lang="ja-JP" altLang="en-US" sz="900" dirty="0" smtClean="0">
                <a:solidFill>
                  <a:schemeClr val="tx1"/>
                </a:solidFill>
                <a:latin typeface="+mj-ea"/>
                <a:ea typeface="+mj-ea"/>
              </a:rPr>
              <a:t>国税庁</a:t>
            </a:r>
            <a:r>
              <a:rPr lang="en-US" altLang="ja-JP" sz="900" dirty="0" smtClean="0">
                <a:solidFill>
                  <a:schemeClr val="tx1"/>
                </a:solidFill>
                <a:latin typeface="+mj-ea"/>
                <a:ea typeface="+mj-ea"/>
              </a:rPr>
              <a:t>)</a:t>
            </a:r>
          </a:p>
          <a:p>
            <a:r>
              <a:rPr lang="ja-JP" altLang="en-US" sz="1050" dirty="0" smtClean="0">
                <a:solidFill>
                  <a:schemeClr val="tx1"/>
                </a:solidFill>
                <a:latin typeface="+mj-ea"/>
              </a:rPr>
              <a:t>●価格に反映できず</a:t>
            </a:r>
            <a:r>
              <a:rPr lang="en-US" altLang="ja-JP" sz="1050" dirty="0" smtClean="0">
                <a:solidFill>
                  <a:schemeClr val="tx1"/>
                </a:solidFill>
                <a:latin typeface="+mj-ea"/>
              </a:rPr>
              <a:t>…</a:t>
            </a:r>
            <a:r>
              <a:rPr lang="ja-JP" altLang="en-US" sz="1050" dirty="0" smtClean="0">
                <a:solidFill>
                  <a:schemeClr val="tx1"/>
                </a:solidFill>
                <a:latin typeface="+mj-ea"/>
              </a:rPr>
              <a:t>廃業</a:t>
            </a:r>
            <a:endParaRPr lang="en-US" altLang="ja-JP" sz="1050" dirty="0" smtClean="0">
              <a:solidFill>
                <a:schemeClr val="tx1"/>
              </a:solidFill>
              <a:latin typeface="+mj-ea"/>
            </a:endParaRPr>
          </a:p>
          <a:p>
            <a:r>
              <a:rPr lang="ja-JP" altLang="en-US" sz="1050" dirty="0" smtClean="0">
                <a:solidFill>
                  <a:schemeClr val="tx1"/>
                </a:solidFill>
                <a:latin typeface="+mj-ea"/>
              </a:rPr>
              <a:t>仕組みは売り上げに応</a:t>
            </a:r>
            <a:endParaRPr lang="en-US" altLang="ja-JP" sz="1050" dirty="0" smtClean="0">
              <a:solidFill>
                <a:schemeClr val="tx1"/>
              </a:solidFill>
              <a:latin typeface="+mj-ea"/>
            </a:endParaRPr>
          </a:p>
          <a:p>
            <a:r>
              <a:rPr lang="ja-JP" altLang="en-US" sz="1050" dirty="0" err="1" smtClean="0">
                <a:solidFill>
                  <a:schemeClr val="tx1"/>
                </a:solidFill>
                <a:latin typeface="+mj-ea"/>
              </a:rPr>
              <a:t>じて</a:t>
            </a:r>
            <a:r>
              <a:rPr lang="ja-JP" altLang="en-US" sz="1050" dirty="0" smtClean="0">
                <a:solidFill>
                  <a:schemeClr val="tx1"/>
                </a:solidFill>
                <a:latin typeface="+mj-ea"/>
              </a:rPr>
              <a:t>課税。販売価格に</a:t>
            </a:r>
            <a:endParaRPr lang="en-US" altLang="ja-JP" sz="1050" dirty="0" smtClean="0">
              <a:solidFill>
                <a:schemeClr val="tx1"/>
              </a:solidFill>
              <a:latin typeface="+mj-ea"/>
            </a:endParaRPr>
          </a:p>
          <a:p>
            <a:r>
              <a:rPr lang="ja-JP" altLang="en-US" sz="1050" dirty="0" smtClean="0">
                <a:solidFill>
                  <a:schemeClr val="tx1"/>
                </a:solidFill>
                <a:latin typeface="+mj-ea"/>
              </a:rPr>
              <a:t>上乗せしたかどうかは関</a:t>
            </a:r>
            <a:endParaRPr lang="en-US" altLang="ja-JP" sz="1050" dirty="0" smtClean="0">
              <a:solidFill>
                <a:schemeClr val="tx1"/>
              </a:solidFill>
              <a:latin typeface="+mj-ea"/>
            </a:endParaRPr>
          </a:p>
          <a:p>
            <a:r>
              <a:rPr lang="ja-JP" altLang="en-US" sz="1050" dirty="0" smtClean="0">
                <a:solidFill>
                  <a:schemeClr val="tx1"/>
                </a:solidFill>
                <a:latin typeface="+mj-ea"/>
              </a:rPr>
              <a:t>係ない。</a:t>
            </a:r>
            <a:r>
              <a:rPr lang="en-US" altLang="ja-JP" sz="1050" dirty="0" smtClean="0">
                <a:solidFill>
                  <a:schemeClr val="tx1"/>
                </a:solidFill>
                <a:latin typeface="+mj-ea"/>
              </a:rPr>
              <a:t>6</a:t>
            </a:r>
            <a:r>
              <a:rPr lang="ja-JP" altLang="en-US" sz="1050" dirty="0" smtClean="0">
                <a:solidFill>
                  <a:schemeClr val="tx1"/>
                </a:solidFill>
                <a:latin typeface="+mj-ea"/>
              </a:rPr>
              <a:t>割が転嫁できず。</a:t>
            </a:r>
            <a:endParaRPr lang="en-US" altLang="ja-JP" sz="1050" dirty="0" smtClean="0">
              <a:solidFill>
                <a:schemeClr val="tx1"/>
              </a:solidFill>
              <a:latin typeface="+mj-ea"/>
            </a:endParaRPr>
          </a:p>
          <a:p>
            <a:r>
              <a:rPr lang="ja-JP" altLang="en-US" sz="900" dirty="0" smtClean="0">
                <a:solidFill>
                  <a:schemeClr val="tx1"/>
                </a:solidFill>
                <a:latin typeface="+mj-ea"/>
              </a:rPr>
              <a:t>（中小企業</a:t>
            </a:r>
            <a:r>
              <a:rPr lang="en-US" altLang="ja-JP" sz="900" dirty="0" smtClean="0">
                <a:solidFill>
                  <a:schemeClr val="tx1"/>
                </a:solidFill>
                <a:latin typeface="+mj-ea"/>
              </a:rPr>
              <a:t>4</a:t>
            </a:r>
            <a:r>
              <a:rPr lang="ja-JP" altLang="en-US" sz="900" dirty="0" smtClean="0">
                <a:solidFill>
                  <a:schemeClr val="tx1"/>
                </a:solidFill>
                <a:latin typeface="+mj-ea"/>
              </a:rPr>
              <a:t>団体調査）</a:t>
            </a:r>
            <a:endParaRPr kumimoji="1" lang="ja-JP" altLang="en-US" sz="900" dirty="0"/>
          </a:p>
        </p:txBody>
      </p:sp>
      <p:sp>
        <p:nvSpPr>
          <p:cNvPr id="27" name="メモ 26"/>
          <p:cNvSpPr/>
          <p:nvPr/>
        </p:nvSpPr>
        <p:spPr>
          <a:xfrm>
            <a:off x="2564904" y="5436096"/>
            <a:ext cx="1872208" cy="3384376"/>
          </a:xfrm>
          <a:prstGeom prst="foldedCorner">
            <a:avLst/>
          </a:prstGeom>
          <a:no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latin typeface="+mj-ea"/>
            </a:endParaRPr>
          </a:p>
          <a:p>
            <a:endParaRPr lang="en-US" altLang="ja-JP" sz="1050" dirty="0" smtClean="0">
              <a:solidFill>
                <a:schemeClr val="tx1"/>
              </a:solidFill>
              <a:latin typeface="+mj-ea"/>
            </a:endParaRPr>
          </a:p>
          <a:p>
            <a:endParaRPr lang="en-US" altLang="ja-JP" sz="1050" dirty="0" smtClean="0">
              <a:solidFill>
                <a:schemeClr val="tx1"/>
              </a:solidFill>
              <a:latin typeface="+mj-ea"/>
            </a:endParaRPr>
          </a:p>
          <a:p>
            <a:endParaRPr lang="en-US" altLang="ja-JP" sz="1050" dirty="0" smtClean="0">
              <a:solidFill>
                <a:schemeClr val="tx1"/>
              </a:solidFill>
              <a:latin typeface="+mj-ea"/>
            </a:endParaRPr>
          </a:p>
          <a:p>
            <a:r>
              <a:rPr lang="en-US" altLang="ja-JP" sz="1050" dirty="0" smtClean="0">
                <a:solidFill>
                  <a:schemeClr val="tx1"/>
                </a:solidFill>
                <a:latin typeface="+mj-ea"/>
              </a:rPr>
              <a:t>10</a:t>
            </a:r>
            <a:r>
              <a:rPr lang="ja-JP" altLang="en-US" sz="1050" dirty="0" smtClean="0">
                <a:solidFill>
                  <a:schemeClr val="tx1"/>
                </a:solidFill>
                <a:latin typeface="+mj-ea"/>
              </a:rPr>
              <a:t>％時の年間の負担増</a:t>
            </a:r>
            <a:endParaRPr lang="en-US" altLang="ja-JP" sz="1050" dirty="0" smtClean="0">
              <a:solidFill>
                <a:schemeClr val="tx1"/>
              </a:solidFill>
              <a:latin typeface="+mj-ea"/>
            </a:endParaRPr>
          </a:p>
          <a:p>
            <a:endParaRPr lang="en-US" altLang="ja-JP" sz="1050" dirty="0" smtClean="0">
              <a:solidFill>
                <a:schemeClr val="tx1"/>
              </a:solidFill>
              <a:latin typeface="+mj-ea"/>
            </a:endParaRPr>
          </a:p>
          <a:p>
            <a:r>
              <a:rPr lang="ja-JP" altLang="en-US" sz="1050" dirty="0" smtClean="0">
                <a:solidFill>
                  <a:schemeClr val="tx1"/>
                </a:solidFill>
                <a:latin typeface="+mj-ea"/>
              </a:rPr>
              <a:t>●年収では</a:t>
            </a:r>
            <a:r>
              <a:rPr lang="en-US" altLang="ja-JP" sz="1050" dirty="0" smtClean="0">
                <a:solidFill>
                  <a:schemeClr val="tx1"/>
                </a:solidFill>
                <a:latin typeface="+mj-ea"/>
              </a:rPr>
              <a:t>…</a:t>
            </a:r>
          </a:p>
          <a:p>
            <a:r>
              <a:rPr lang="en-US" altLang="ja-JP" sz="1050" dirty="0" smtClean="0">
                <a:solidFill>
                  <a:schemeClr val="tx1"/>
                </a:solidFill>
                <a:latin typeface="+mj-ea"/>
              </a:rPr>
              <a:t>250</a:t>
            </a:r>
            <a:r>
              <a:rPr lang="ja-JP" altLang="en-US" sz="1050" dirty="0" smtClean="0">
                <a:solidFill>
                  <a:schemeClr val="tx1"/>
                </a:solidFill>
                <a:latin typeface="+mj-ea"/>
              </a:rPr>
              <a:t>万円未満－</a:t>
            </a:r>
            <a:r>
              <a:rPr lang="en-US" altLang="ja-JP" sz="1050" dirty="0" smtClean="0">
                <a:solidFill>
                  <a:schemeClr val="tx1"/>
                </a:solidFill>
                <a:latin typeface="+mj-ea"/>
              </a:rPr>
              <a:t>117,560</a:t>
            </a:r>
            <a:r>
              <a:rPr lang="ja-JP" altLang="en-US" sz="1050" dirty="0" smtClean="0">
                <a:solidFill>
                  <a:schemeClr val="tx1"/>
                </a:solidFill>
                <a:latin typeface="+mj-ea"/>
              </a:rPr>
              <a:t>円</a:t>
            </a:r>
            <a:endParaRPr lang="en-US" altLang="ja-JP" sz="1050" dirty="0" smtClean="0">
              <a:solidFill>
                <a:schemeClr val="tx1"/>
              </a:solidFill>
              <a:latin typeface="+mj-ea"/>
            </a:endParaRPr>
          </a:p>
          <a:p>
            <a:r>
              <a:rPr lang="en-US" altLang="ja-JP" sz="1050" dirty="0" smtClean="0">
                <a:solidFill>
                  <a:schemeClr val="tx1"/>
                </a:solidFill>
                <a:latin typeface="+mj-ea"/>
              </a:rPr>
              <a:t>300</a:t>
            </a:r>
            <a:r>
              <a:rPr lang="ja-JP" altLang="en-US" sz="1050" dirty="0" smtClean="0">
                <a:solidFill>
                  <a:schemeClr val="tx1"/>
                </a:solidFill>
                <a:latin typeface="+mj-ea"/>
              </a:rPr>
              <a:t>～</a:t>
            </a:r>
            <a:r>
              <a:rPr lang="en-US" altLang="ja-JP" sz="1050" dirty="0" smtClean="0">
                <a:solidFill>
                  <a:schemeClr val="tx1"/>
                </a:solidFill>
                <a:latin typeface="+mj-ea"/>
              </a:rPr>
              <a:t>350</a:t>
            </a:r>
            <a:r>
              <a:rPr lang="ja-JP" altLang="en-US" sz="1050" dirty="0" smtClean="0">
                <a:solidFill>
                  <a:schemeClr val="tx1"/>
                </a:solidFill>
                <a:latin typeface="+mj-ea"/>
              </a:rPr>
              <a:t>万円－</a:t>
            </a:r>
            <a:r>
              <a:rPr lang="en-US" altLang="ja-JP" sz="1050" dirty="0" smtClean="0">
                <a:solidFill>
                  <a:schemeClr val="tx1"/>
                </a:solidFill>
                <a:latin typeface="+mj-ea"/>
              </a:rPr>
              <a:t>13.4</a:t>
            </a:r>
            <a:r>
              <a:rPr lang="ja-JP" altLang="en-US" sz="1050" dirty="0" smtClean="0">
                <a:solidFill>
                  <a:schemeClr val="tx1"/>
                </a:solidFill>
                <a:latin typeface="+mj-ea"/>
              </a:rPr>
              <a:t>万円　</a:t>
            </a:r>
            <a:r>
              <a:rPr lang="en-US" altLang="ja-JP" sz="1050" dirty="0" smtClean="0">
                <a:solidFill>
                  <a:schemeClr val="tx1"/>
                </a:solidFill>
                <a:latin typeface="+mj-ea"/>
              </a:rPr>
              <a:t>550</a:t>
            </a:r>
            <a:r>
              <a:rPr lang="ja-JP" altLang="en-US" sz="1050" dirty="0" smtClean="0">
                <a:solidFill>
                  <a:schemeClr val="tx1"/>
                </a:solidFill>
                <a:latin typeface="+mj-ea"/>
              </a:rPr>
              <a:t>～</a:t>
            </a:r>
            <a:r>
              <a:rPr lang="en-US" altLang="ja-JP" sz="1050" dirty="0" smtClean="0">
                <a:solidFill>
                  <a:schemeClr val="tx1"/>
                </a:solidFill>
                <a:latin typeface="+mj-ea"/>
              </a:rPr>
              <a:t>600</a:t>
            </a:r>
            <a:r>
              <a:rPr lang="ja-JP" altLang="en-US" sz="1050" dirty="0" smtClean="0">
                <a:solidFill>
                  <a:schemeClr val="tx1"/>
                </a:solidFill>
                <a:latin typeface="+mj-ea"/>
              </a:rPr>
              <a:t>万円－</a:t>
            </a:r>
            <a:r>
              <a:rPr lang="en-US" altLang="ja-JP" sz="1050" dirty="0" smtClean="0">
                <a:solidFill>
                  <a:schemeClr val="tx1"/>
                </a:solidFill>
                <a:latin typeface="+mj-ea"/>
              </a:rPr>
              <a:t>14.0</a:t>
            </a:r>
            <a:r>
              <a:rPr lang="ja-JP" altLang="en-US" sz="1050" dirty="0" smtClean="0">
                <a:solidFill>
                  <a:schemeClr val="tx1"/>
                </a:solidFill>
                <a:latin typeface="+mj-ea"/>
              </a:rPr>
              <a:t>万円</a:t>
            </a:r>
            <a:endParaRPr lang="en-US" altLang="ja-JP" sz="1050" dirty="0" smtClean="0">
              <a:solidFill>
                <a:schemeClr val="tx1"/>
              </a:solidFill>
              <a:latin typeface="+mj-ea"/>
            </a:endParaRPr>
          </a:p>
          <a:p>
            <a:r>
              <a:rPr lang="ja-JP" altLang="en-US" sz="1050" dirty="0" smtClean="0">
                <a:solidFill>
                  <a:schemeClr val="tx1"/>
                </a:solidFill>
                <a:latin typeface="+mj-ea"/>
              </a:rPr>
              <a:t>●逆進性</a:t>
            </a:r>
            <a:r>
              <a:rPr lang="en-US" altLang="ja-JP" sz="1050" dirty="0" smtClean="0">
                <a:solidFill>
                  <a:schemeClr val="tx1"/>
                </a:solidFill>
                <a:latin typeface="+mj-ea"/>
              </a:rPr>
              <a:t>…</a:t>
            </a:r>
            <a:r>
              <a:rPr lang="ja-JP" altLang="en-US" sz="1050" dirty="0" smtClean="0">
                <a:solidFill>
                  <a:schemeClr val="tx1"/>
                </a:solidFill>
                <a:latin typeface="+mj-ea"/>
              </a:rPr>
              <a:t>負担増の割合</a:t>
            </a:r>
            <a:endParaRPr lang="en-US" altLang="ja-JP" sz="1050" dirty="0" smtClean="0">
              <a:solidFill>
                <a:schemeClr val="tx1"/>
              </a:solidFill>
              <a:latin typeface="+mj-ea"/>
            </a:endParaRPr>
          </a:p>
          <a:p>
            <a:r>
              <a:rPr lang="en-US" altLang="ja-JP" sz="1050" dirty="0" smtClean="0">
                <a:solidFill>
                  <a:schemeClr val="tx1"/>
                </a:solidFill>
                <a:latin typeface="+mj-ea"/>
              </a:rPr>
              <a:t>250</a:t>
            </a:r>
            <a:r>
              <a:rPr lang="ja-JP" altLang="en-US" sz="1050" dirty="0" smtClean="0">
                <a:solidFill>
                  <a:schemeClr val="tx1"/>
                </a:solidFill>
                <a:latin typeface="+mj-ea"/>
              </a:rPr>
              <a:t>万円未満では</a:t>
            </a:r>
            <a:r>
              <a:rPr lang="en-US" altLang="ja-JP" sz="1050" dirty="0" smtClean="0">
                <a:solidFill>
                  <a:schemeClr val="tx1"/>
                </a:solidFill>
                <a:latin typeface="+mj-ea"/>
              </a:rPr>
              <a:t>5.2</a:t>
            </a:r>
            <a:r>
              <a:rPr lang="ja-JP" altLang="en-US" sz="1050" dirty="0" smtClean="0">
                <a:solidFill>
                  <a:schemeClr val="tx1"/>
                </a:solidFill>
                <a:latin typeface="+mj-ea"/>
              </a:rPr>
              <a:t>％</a:t>
            </a:r>
            <a:endParaRPr lang="en-US" altLang="ja-JP" sz="1050" dirty="0" smtClean="0">
              <a:solidFill>
                <a:schemeClr val="tx1"/>
              </a:solidFill>
              <a:latin typeface="+mj-ea"/>
            </a:endParaRPr>
          </a:p>
          <a:p>
            <a:r>
              <a:rPr lang="en-US" altLang="ja-JP" sz="1050" dirty="0" smtClean="0">
                <a:solidFill>
                  <a:schemeClr val="tx1"/>
                </a:solidFill>
                <a:latin typeface="+mj-ea"/>
              </a:rPr>
              <a:t>1000</a:t>
            </a:r>
            <a:r>
              <a:rPr lang="ja-JP" altLang="en-US" sz="1050" dirty="0" smtClean="0">
                <a:solidFill>
                  <a:schemeClr val="tx1"/>
                </a:solidFill>
                <a:latin typeface="+mj-ea"/>
              </a:rPr>
              <a:t>～</a:t>
            </a:r>
            <a:r>
              <a:rPr lang="en-US" altLang="ja-JP" sz="1050" dirty="0" smtClean="0">
                <a:solidFill>
                  <a:schemeClr val="tx1"/>
                </a:solidFill>
                <a:latin typeface="+mj-ea"/>
              </a:rPr>
              <a:t>1,250</a:t>
            </a:r>
            <a:r>
              <a:rPr lang="ja-JP" altLang="en-US" sz="1050" dirty="0" smtClean="0">
                <a:solidFill>
                  <a:schemeClr val="tx1"/>
                </a:solidFill>
                <a:latin typeface="+mj-ea"/>
              </a:rPr>
              <a:t>万円では</a:t>
            </a:r>
            <a:r>
              <a:rPr lang="en-US" altLang="ja-JP" sz="1050" dirty="0" smtClean="0">
                <a:solidFill>
                  <a:schemeClr val="tx1"/>
                </a:solidFill>
                <a:latin typeface="+mj-ea"/>
              </a:rPr>
              <a:t>2.1</a:t>
            </a:r>
            <a:r>
              <a:rPr lang="ja-JP" altLang="en-US" sz="1050" dirty="0" smtClean="0">
                <a:solidFill>
                  <a:schemeClr val="tx1"/>
                </a:solidFill>
                <a:latin typeface="+mj-ea"/>
              </a:rPr>
              <a:t>％</a:t>
            </a:r>
            <a:endParaRPr lang="en-US" altLang="ja-JP" sz="1050" dirty="0" smtClean="0">
              <a:solidFill>
                <a:schemeClr val="tx1"/>
              </a:solidFill>
              <a:latin typeface="+mj-ea"/>
            </a:endParaRPr>
          </a:p>
          <a:p>
            <a:r>
              <a:rPr lang="en-US" altLang="ja-JP" sz="1050" dirty="0" smtClean="0">
                <a:solidFill>
                  <a:schemeClr val="tx1"/>
                </a:solidFill>
                <a:latin typeface="+mj-ea"/>
              </a:rPr>
              <a:t>(</a:t>
            </a:r>
            <a:r>
              <a:rPr lang="ja-JP" altLang="en-US" sz="1050" dirty="0" smtClean="0">
                <a:solidFill>
                  <a:schemeClr val="tx1"/>
                </a:solidFill>
                <a:latin typeface="+mj-ea"/>
              </a:rPr>
              <a:t>第一生命経済研究所）　　　　　　　　　　　</a:t>
            </a:r>
            <a:endParaRPr lang="en-US" altLang="ja-JP" sz="1050" dirty="0" smtClean="0">
              <a:solidFill>
                <a:schemeClr val="tx1"/>
              </a:solidFill>
              <a:latin typeface="+mj-ea"/>
            </a:endParaRPr>
          </a:p>
          <a:p>
            <a:endParaRPr lang="en-US" altLang="ja-JP" sz="1050" dirty="0" smtClean="0">
              <a:solidFill>
                <a:schemeClr val="tx1"/>
              </a:solidFill>
              <a:latin typeface="+mj-ea"/>
            </a:endParaRPr>
          </a:p>
          <a:p>
            <a:r>
              <a:rPr lang="ja-JP" altLang="en-US" sz="1050" dirty="0" smtClean="0">
                <a:solidFill>
                  <a:schemeClr val="tx1"/>
                </a:solidFill>
                <a:latin typeface="+mj-ea"/>
              </a:rPr>
              <a:t>●食料品購入による負担増</a:t>
            </a:r>
            <a:endParaRPr lang="en-US" altLang="ja-JP" sz="1050" dirty="0" smtClean="0">
              <a:solidFill>
                <a:schemeClr val="tx1"/>
              </a:solidFill>
              <a:latin typeface="+mj-ea"/>
            </a:endParaRPr>
          </a:p>
          <a:p>
            <a:r>
              <a:rPr lang="ja-JP" altLang="en-US" sz="1050" dirty="0" smtClean="0">
                <a:solidFill>
                  <a:schemeClr val="tx1"/>
                </a:solidFill>
                <a:latin typeface="+mj-ea"/>
              </a:rPr>
              <a:t>年収</a:t>
            </a:r>
            <a:r>
              <a:rPr lang="en-US" altLang="ja-JP" sz="1050" dirty="0" smtClean="0">
                <a:solidFill>
                  <a:schemeClr val="tx1"/>
                </a:solidFill>
                <a:latin typeface="+mj-ea"/>
              </a:rPr>
              <a:t>550</a:t>
            </a:r>
            <a:r>
              <a:rPr lang="ja-JP" altLang="en-US" sz="1050" dirty="0" smtClean="0">
                <a:solidFill>
                  <a:schemeClr val="tx1"/>
                </a:solidFill>
                <a:latin typeface="+mj-ea"/>
              </a:rPr>
              <a:t>万円以下の世帯</a:t>
            </a:r>
            <a:endParaRPr lang="en-US" altLang="ja-JP" sz="1050" dirty="0" smtClean="0">
              <a:solidFill>
                <a:schemeClr val="tx1"/>
              </a:solidFill>
              <a:latin typeface="+mj-ea"/>
            </a:endParaRPr>
          </a:p>
          <a:p>
            <a:r>
              <a:rPr lang="ja-JP" altLang="en-US" sz="1050" dirty="0" smtClean="0">
                <a:solidFill>
                  <a:schemeClr val="tx1"/>
                </a:solidFill>
                <a:latin typeface="+mj-ea"/>
              </a:rPr>
              <a:t>年間</a:t>
            </a:r>
            <a:r>
              <a:rPr lang="en-US" altLang="ja-JP" sz="1050" dirty="0" smtClean="0">
                <a:solidFill>
                  <a:schemeClr val="tx1"/>
                </a:solidFill>
                <a:latin typeface="+mj-ea"/>
              </a:rPr>
              <a:t>34,000</a:t>
            </a:r>
            <a:r>
              <a:rPr lang="ja-JP" altLang="en-US" sz="1050" dirty="0" smtClean="0">
                <a:solidFill>
                  <a:schemeClr val="tx1"/>
                </a:solidFill>
                <a:latin typeface="+mj-ea"/>
              </a:rPr>
              <a:t>円</a:t>
            </a:r>
            <a:endParaRPr lang="en-US" altLang="ja-JP" sz="1050" dirty="0" smtClean="0">
              <a:solidFill>
                <a:schemeClr val="tx1"/>
              </a:solidFill>
              <a:latin typeface="+mj-ea"/>
            </a:endParaRPr>
          </a:p>
          <a:p>
            <a:r>
              <a:rPr lang="ja-JP" altLang="en-US" sz="1050" dirty="0" smtClean="0">
                <a:solidFill>
                  <a:schemeClr val="tx1"/>
                </a:solidFill>
                <a:latin typeface="+mj-ea"/>
              </a:rPr>
              <a:t>これを税額控除で補うには、総額１兆円程度が必要。</a:t>
            </a:r>
            <a:endParaRPr lang="en-US" altLang="ja-JP" sz="1050" dirty="0" smtClean="0">
              <a:solidFill>
                <a:schemeClr val="tx1"/>
              </a:solidFill>
              <a:latin typeface="+mj-ea"/>
            </a:endParaRPr>
          </a:p>
          <a:p>
            <a:r>
              <a:rPr lang="ja-JP" altLang="en-US" sz="1050" dirty="0" smtClean="0">
                <a:solidFill>
                  <a:schemeClr val="tx1"/>
                </a:solidFill>
                <a:latin typeface="+mj-ea"/>
              </a:rPr>
              <a:t>　　　　　　</a:t>
            </a:r>
            <a:r>
              <a:rPr lang="en-US" altLang="ja-JP" sz="1050" dirty="0" smtClean="0">
                <a:solidFill>
                  <a:schemeClr val="tx1"/>
                </a:solidFill>
                <a:latin typeface="+mj-ea"/>
              </a:rPr>
              <a:t>(</a:t>
            </a:r>
            <a:r>
              <a:rPr lang="ja-JP" altLang="en-US" sz="1050" dirty="0" smtClean="0">
                <a:solidFill>
                  <a:schemeClr val="tx1"/>
                </a:solidFill>
                <a:latin typeface="+mj-ea"/>
              </a:rPr>
              <a:t>財務省－道新</a:t>
            </a:r>
            <a:r>
              <a:rPr lang="en-US" altLang="ja-JP" sz="1050" dirty="0" smtClean="0">
                <a:solidFill>
                  <a:schemeClr val="tx1"/>
                </a:solidFill>
                <a:latin typeface="+mj-ea"/>
              </a:rPr>
              <a:t>)</a:t>
            </a:r>
          </a:p>
          <a:p>
            <a:endParaRPr lang="en-US" altLang="ja-JP" dirty="0" smtClean="0">
              <a:solidFill>
                <a:schemeClr val="tx1"/>
              </a:solidFill>
            </a:endParaRPr>
          </a:p>
        </p:txBody>
      </p:sp>
      <p:sp>
        <p:nvSpPr>
          <p:cNvPr id="28" name="メモ 27"/>
          <p:cNvSpPr/>
          <p:nvPr/>
        </p:nvSpPr>
        <p:spPr>
          <a:xfrm>
            <a:off x="404664" y="5436096"/>
            <a:ext cx="1944216" cy="3384376"/>
          </a:xfrm>
          <a:prstGeom prst="foldedCorner">
            <a:avLst/>
          </a:prstGeom>
          <a:no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latin typeface="+mj-ea"/>
            </a:endParaRPr>
          </a:p>
          <a:p>
            <a:endParaRPr lang="en-US" altLang="ja-JP" sz="1050" dirty="0" smtClean="0">
              <a:solidFill>
                <a:schemeClr val="tx1"/>
              </a:solidFill>
              <a:latin typeface="+mj-ea"/>
            </a:endParaRPr>
          </a:p>
          <a:p>
            <a:endParaRPr lang="en-US" altLang="ja-JP" sz="1050" dirty="0" smtClean="0">
              <a:solidFill>
                <a:schemeClr val="tx1"/>
              </a:solidFill>
              <a:latin typeface="+mj-ea"/>
            </a:endParaRPr>
          </a:p>
          <a:p>
            <a:endParaRPr lang="en-US" altLang="ja-JP" sz="1050" dirty="0" smtClean="0">
              <a:solidFill>
                <a:schemeClr val="tx1"/>
              </a:solidFill>
              <a:latin typeface="+mj-ea"/>
            </a:endParaRPr>
          </a:p>
          <a:p>
            <a:r>
              <a:rPr lang="en-US" altLang="ja-JP" sz="1050" dirty="0" smtClean="0">
                <a:solidFill>
                  <a:schemeClr val="tx1"/>
                </a:solidFill>
                <a:latin typeface="+mj-ea"/>
              </a:rPr>
              <a:t>2012</a:t>
            </a:r>
            <a:r>
              <a:rPr lang="ja-JP" altLang="en-US" sz="1050" dirty="0" smtClean="0">
                <a:solidFill>
                  <a:schemeClr val="tx1"/>
                </a:solidFill>
                <a:latin typeface="+mj-ea"/>
              </a:rPr>
              <a:t>年度以降、増税ラッシュ</a:t>
            </a:r>
            <a:endParaRPr lang="en-US" altLang="ja-JP" sz="1050" dirty="0" smtClean="0">
              <a:solidFill>
                <a:schemeClr val="tx1"/>
              </a:solidFill>
              <a:latin typeface="+mj-ea"/>
            </a:endParaRPr>
          </a:p>
          <a:p>
            <a:endParaRPr lang="en-US" altLang="ja-JP" sz="1050" dirty="0" smtClean="0">
              <a:solidFill>
                <a:schemeClr val="tx1"/>
              </a:solidFill>
              <a:latin typeface="+mj-ea"/>
            </a:endParaRPr>
          </a:p>
          <a:p>
            <a:r>
              <a:rPr lang="ja-JP" altLang="en-US" sz="1050" dirty="0" smtClean="0">
                <a:solidFill>
                  <a:schemeClr val="tx1"/>
                </a:solidFill>
                <a:latin typeface="+mj-ea"/>
              </a:rPr>
              <a:t>●</a:t>
            </a:r>
            <a:r>
              <a:rPr lang="en-US" altLang="ja-JP" sz="1050" dirty="0" smtClean="0">
                <a:solidFill>
                  <a:schemeClr val="tx1"/>
                </a:solidFill>
                <a:latin typeface="+mj-ea"/>
              </a:rPr>
              <a:t>12</a:t>
            </a:r>
            <a:r>
              <a:rPr lang="ja-JP" altLang="en-US" sz="1050" dirty="0" smtClean="0">
                <a:solidFill>
                  <a:schemeClr val="tx1"/>
                </a:solidFill>
                <a:latin typeface="+mj-ea"/>
              </a:rPr>
              <a:t>年</a:t>
            </a:r>
            <a:r>
              <a:rPr lang="en-US" altLang="ja-JP" sz="1050" dirty="0" smtClean="0">
                <a:solidFill>
                  <a:schemeClr val="tx1"/>
                </a:solidFill>
                <a:latin typeface="+mj-ea"/>
              </a:rPr>
              <a:t>6</a:t>
            </a:r>
            <a:r>
              <a:rPr lang="ja-JP" altLang="en-US" sz="1050" dirty="0" smtClean="0">
                <a:solidFill>
                  <a:schemeClr val="tx1"/>
                </a:solidFill>
                <a:latin typeface="+mj-ea"/>
              </a:rPr>
              <a:t>月　</a:t>
            </a:r>
            <a:r>
              <a:rPr lang="en-US" altLang="ja-JP" sz="1050" dirty="0" smtClean="0">
                <a:solidFill>
                  <a:schemeClr val="tx1"/>
                </a:solidFill>
                <a:latin typeface="+mj-ea"/>
              </a:rPr>
              <a:t>16</a:t>
            </a:r>
            <a:r>
              <a:rPr lang="ja-JP" altLang="en-US" sz="1050" dirty="0" smtClean="0">
                <a:solidFill>
                  <a:schemeClr val="tx1"/>
                </a:solidFill>
                <a:latin typeface="+mj-ea"/>
              </a:rPr>
              <a:t>歳～</a:t>
            </a:r>
            <a:r>
              <a:rPr lang="en-US" altLang="ja-JP" sz="1050" dirty="0" smtClean="0">
                <a:solidFill>
                  <a:schemeClr val="tx1"/>
                </a:solidFill>
                <a:latin typeface="+mj-ea"/>
              </a:rPr>
              <a:t>19</a:t>
            </a:r>
            <a:r>
              <a:rPr lang="ja-JP" altLang="en-US" sz="1050" dirty="0" smtClean="0">
                <a:solidFill>
                  <a:schemeClr val="tx1"/>
                </a:solidFill>
                <a:latin typeface="+mj-ea"/>
              </a:rPr>
              <a:t>歳未満</a:t>
            </a:r>
            <a:endParaRPr lang="en-US" altLang="ja-JP" sz="1050" dirty="0" smtClean="0">
              <a:solidFill>
                <a:schemeClr val="tx1"/>
              </a:solidFill>
              <a:latin typeface="+mj-ea"/>
            </a:endParaRPr>
          </a:p>
          <a:p>
            <a:r>
              <a:rPr lang="ja-JP" altLang="en-US" sz="1050" dirty="0" smtClean="0">
                <a:solidFill>
                  <a:schemeClr val="tx1"/>
                </a:solidFill>
                <a:latin typeface="+mj-ea"/>
              </a:rPr>
              <a:t>  ・控除縮小　</a:t>
            </a:r>
            <a:r>
              <a:rPr lang="en-US" altLang="ja-JP" sz="1050" dirty="0" smtClean="0">
                <a:solidFill>
                  <a:schemeClr val="tx1"/>
                </a:solidFill>
                <a:latin typeface="+mj-ea"/>
              </a:rPr>
              <a:t>45</a:t>
            </a:r>
            <a:r>
              <a:rPr lang="ja-JP" altLang="en-US" sz="1050" dirty="0" smtClean="0">
                <a:solidFill>
                  <a:schemeClr val="tx1"/>
                </a:solidFill>
                <a:latin typeface="+mj-ea"/>
              </a:rPr>
              <a:t>万円→</a:t>
            </a:r>
            <a:r>
              <a:rPr lang="en-US" altLang="ja-JP" sz="1050" dirty="0" smtClean="0">
                <a:solidFill>
                  <a:schemeClr val="tx1"/>
                </a:solidFill>
                <a:latin typeface="+mj-ea"/>
              </a:rPr>
              <a:t>33</a:t>
            </a:r>
            <a:r>
              <a:rPr lang="ja-JP" altLang="en-US" sz="1050" dirty="0" smtClean="0">
                <a:solidFill>
                  <a:schemeClr val="tx1"/>
                </a:solidFill>
                <a:latin typeface="+mj-ea"/>
              </a:rPr>
              <a:t>万円</a:t>
            </a:r>
            <a:endParaRPr lang="en-US" altLang="ja-JP" sz="1050" dirty="0" smtClean="0">
              <a:solidFill>
                <a:schemeClr val="tx1"/>
              </a:solidFill>
              <a:latin typeface="+mj-ea"/>
            </a:endParaRPr>
          </a:p>
          <a:p>
            <a:r>
              <a:rPr lang="ja-JP" altLang="en-US" sz="1050" dirty="0" smtClean="0">
                <a:solidFill>
                  <a:schemeClr val="tx1"/>
                </a:solidFill>
                <a:latin typeface="+mj-ea"/>
              </a:rPr>
              <a:t>  ・住民税の扶養控除廃止</a:t>
            </a:r>
            <a:r>
              <a:rPr lang="en-US" altLang="ja-JP" sz="1050" dirty="0" smtClean="0">
                <a:solidFill>
                  <a:schemeClr val="tx1"/>
                </a:solidFill>
                <a:latin typeface="+mj-ea"/>
              </a:rPr>
              <a:t>33</a:t>
            </a:r>
            <a:r>
              <a:rPr lang="ja-JP" altLang="en-US" sz="1050" dirty="0" smtClean="0">
                <a:solidFill>
                  <a:schemeClr val="tx1"/>
                </a:solidFill>
                <a:latin typeface="+mj-ea"/>
              </a:rPr>
              <a:t>万</a:t>
            </a:r>
            <a:endParaRPr lang="en-US" altLang="ja-JP" sz="1050" dirty="0" smtClean="0">
              <a:solidFill>
                <a:schemeClr val="tx1"/>
              </a:solidFill>
              <a:latin typeface="+mj-ea"/>
            </a:endParaRPr>
          </a:p>
          <a:p>
            <a:r>
              <a:rPr lang="ja-JP" altLang="en-US" sz="1050" dirty="0" smtClean="0">
                <a:solidFill>
                  <a:schemeClr val="tx1"/>
                </a:solidFill>
                <a:latin typeface="+mj-ea"/>
              </a:rPr>
              <a:t>　  円→</a:t>
            </a:r>
            <a:r>
              <a:rPr lang="en-US" altLang="ja-JP" sz="1050" dirty="0" smtClean="0">
                <a:solidFill>
                  <a:schemeClr val="tx1"/>
                </a:solidFill>
                <a:latin typeface="+mj-ea"/>
              </a:rPr>
              <a:t>0</a:t>
            </a:r>
            <a:r>
              <a:rPr lang="ja-JP" altLang="en-US" sz="1050" dirty="0" smtClean="0">
                <a:solidFill>
                  <a:schemeClr val="tx1"/>
                </a:solidFill>
                <a:latin typeface="+mj-ea"/>
              </a:rPr>
              <a:t>円</a:t>
            </a:r>
            <a:endParaRPr lang="en-US" altLang="ja-JP" sz="1050" dirty="0" smtClean="0">
              <a:solidFill>
                <a:schemeClr val="tx1"/>
              </a:solidFill>
              <a:latin typeface="+mj-ea"/>
            </a:endParaRPr>
          </a:p>
          <a:p>
            <a:r>
              <a:rPr lang="ja-JP" altLang="en-US" sz="1050" dirty="0" smtClean="0">
                <a:solidFill>
                  <a:schemeClr val="tx1"/>
                </a:solidFill>
                <a:latin typeface="+mj-ea"/>
              </a:rPr>
              <a:t>●</a:t>
            </a:r>
            <a:r>
              <a:rPr lang="en-US" altLang="ja-JP" sz="1050" dirty="0" smtClean="0">
                <a:solidFill>
                  <a:schemeClr val="tx1"/>
                </a:solidFill>
                <a:latin typeface="+mj-ea"/>
              </a:rPr>
              <a:t>12</a:t>
            </a:r>
            <a:r>
              <a:rPr lang="ja-JP" altLang="en-US" sz="1050" dirty="0" smtClean="0">
                <a:solidFill>
                  <a:schemeClr val="tx1"/>
                </a:solidFill>
                <a:latin typeface="+mj-ea"/>
              </a:rPr>
              <a:t>年</a:t>
            </a:r>
            <a:r>
              <a:rPr lang="en-US" altLang="ja-JP" sz="1050" dirty="0" smtClean="0">
                <a:solidFill>
                  <a:schemeClr val="tx1"/>
                </a:solidFill>
                <a:latin typeface="+mj-ea"/>
              </a:rPr>
              <a:t>10</a:t>
            </a:r>
            <a:r>
              <a:rPr lang="ja-JP" altLang="en-US" sz="1050" dirty="0" smtClean="0">
                <a:solidFill>
                  <a:schemeClr val="tx1"/>
                </a:solidFill>
                <a:latin typeface="+mj-ea"/>
              </a:rPr>
              <a:t>月　環境税導入</a:t>
            </a:r>
            <a:endParaRPr lang="en-US" altLang="ja-JP" sz="1050" dirty="0" smtClean="0">
              <a:solidFill>
                <a:schemeClr val="tx1"/>
              </a:solidFill>
              <a:latin typeface="+mj-ea"/>
            </a:endParaRPr>
          </a:p>
          <a:p>
            <a:r>
              <a:rPr lang="ja-JP" altLang="en-US" sz="1050" dirty="0" smtClean="0">
                <a:solidFill>
                  <a:schemeClr val="tx1"/>
                </a:solidFill>
                <a:latin typeface="+mj-ea"/>
              </a:rPr>
              <a:t>    ガソリン・灯油　</a:t>
            </a:r>
            <a:r>
              <a:rPr lang="en-US" altLang="ja-JP" sz="1050" dirty="0" smtClean="0">
                <a:solidFill>
                  <a:schemeClr val="tx1"/>
                </a:solidFill>
                <a:latin typeface="+mj-ea"/>
              </a:rPr>
              <a:t>2,040</a:t>
            </a:r>
            <a:r>
              <a:rPr lang="ja-JP" altLang="en-US" sz="1050" dirty="0" smtClean="0">
                <a:solidFill>
                  <a:schemeClr val="tx1"/>
                </a:solidFill>
                <a:latin typeface="+mj-ea"/>
              </a:rPr>
              <a:t>円　</a:t>
            </a:r>
            <a:endParaRPr lang="en-US" altLang="ja-JP" sz="1050" dirty="0" smtClean="0">
              <a:solidFill>
                <a:schemeClr val="tx1"/>
              </a:solidFill>
              <a:latin typeface="+mj-ea"/>
            </a:endParaRPr>
          </a:p>
          <a:p>
            <a:r>
              <a:rPr lang="ja-JP" altLang="en-US" sz="1050" dirty="0" smtClean="0">
                <a:solidFill>
                  <a:schemeClr val="tx1"/>
                </a:solidFill>
                <a:latin typeface="+mj-ea"/>
              </a:rPr>
              <a:t>　　→</a:t>
            </a:r>
            <a:r>
              <a:rPr lang="en-US" altLang="ja-JP" sz="1050" dirty="0" smtClean="0">
                <a:solidFill>
                  <a:schemeClr val="tx1"/>
                </a:solidFill>
                <a:latin typeface="+mj-ea"/>
              </a:rPr>
              <a:t>2,800</a:t>
            </a:r>
            <a:r>
              <a:rPr lang="ja-JP" altLang="en-US" sz="1050" dirty="0" smtClean="0">
                <a:solidFill>
                  <a:schemeClr val="tx1"/>
                </a:solidFill>
                <a:latin typeface="+mj-ea"/>
              </a:rPr>
              <a:t>円</a:t>
            </a:r>
            <a:endParaRPr lang="en-US" altLang="ja-JP" sz="1050" dirty="0" smtClean="0">
              <a:solidFill>
                <a:schemeClr val="tx1"/>
              </a:solidFill>
              <a:latin typeface="+mj-ea"/>
            </a:endParaRPr>
          </a:p>
          <a:p>
            <a:r>
              <a:rPr lang="ja-JP" altLang="en-US" sz="1050" dirty="0" smtClean="0">
                <a:solidFill>
                  <a:schemeClr val="tx1"/>
                </a:solidFill>
                <a:latin typeface="+mj-ea"/>
              </a:rPr>
              <a:t>●</a:t>
            </a:r>
            <a:r>
              <a:rPr lang="en-US" altLang="ja-JP" sz="1050" dirty="0" smtClean="0">
                <a:solidFill>
                  <a:schemeClr val="tx1"/>
                </a:solidFill>
                <a:latin typeface="+mj-ea"/>
              </a:rPr>
              <a:t>13</a:t>
            </a:r>
            <a:r>
              <a:rPr lang="ja-JP" altLang="en-US" sz="1050" dirty="0" smtClean="0">
                <a:solidFill>
                  <a:schemeClr val="tx1"/>
                </a:solidFill>
                <a:latin typeface="+mj-ea"/>
              </a:rPr>
              <a:t>年</a:t>
            </a:r>
            <a:r>
              <a:rPr lang="en-US" altLang="ja-JP" sz="1050" dirty="0" smtClean="0">
                <a:solidFill>
                  <a:schemeClr val="tx1"/>
                </a:solidFill>
                <a:latin typeface="+mj-ea"/>
              </a:rPr>
              <a:t>1</a:t>
            </a:r>
            <a:r>
              <a:rPr lang="ja-JP" altLang="en-US" sz="1050" dirty="0" smtClean="0">
                <a:solidFill>
                  <a:schemeClr val="tx1"/>
                </a:solidFill>
                <a:latin typeface="+mj-ea"/>
              </a:rPr>
              <a:t>月　所得税の復興増税</a:t>
            </a:r>
            <a:endParaRPr lang="en-US" altLang="ja-JP" sz="1050" dirty="0" smtClean="0">
              <a:solidFill>
                <a:schemeClr val="tx1"/>
              </a:solidFill>
              <a:latin typeface="+mj-ea"/>
            </a:endParaRPr>
          </a:p>
          <a:p>
            <a:r>
              <a:rPr lang="ja-JP" altLang="en-US" sz="1050" dirty="0" smtClean="0">
                <a:solidFill>
                  <a:schemeClr val="tx1"/>
                </a:solidFill>
                <a:latin typeface="+mj-ea"/>
              </a:rPr>
              <a:t>    納税額の</a:t>
            </a:r>
            <a:r>
              <a:rPr lang="en-US" altLang="ja-JP" sz="1050" dirty="0" smtClean="0">
                <a:solidFill>
                  <a:schemeClr val="tx1"/>
                </a:solidFill>
                <a:latin typeface="+mj-ea"/>
              </a:rPr>
              <a:t>2.1</a:t>
            </a:r>
            <a:r>
              <a:rPr lang="ja-JP" altLang="en-US" sz="1050" dirty="0" smtClean="0">
                <a:solidFill>
                  <a:schemeClr val="tx1"/>
                </a:solidFill>
                <a:latin typeface="+mj-ea"/>
              </a:rPr>
              <a:t>％</a:t>
            </a:r>
            <a:r>
              <a:rPr lang="en-US" altLang="ja-JP" sz="1050" dirty="0" smtClean="0">
                <a:solidFill>
                  <a:schemeClr val="tx1"/>
                </a:solidFill>
                <a:latin typeface="+mj-ea"/>
              </a:rPr>
              <a:t>×25</a:t>
            </a:r>
            <a:r>
              <a:rPr lang="ja-JP" altLang="en-US" sz="1050" dirty="0" smtClean="0">
                <a:solidFill>
                  <a:schemeClr val="tx1"/>
                </a:solidFill>
                <a:latin typeface="+mj-ea"/>
              </a:rPr>
              <a:t>年間</a:t>
            </a:r>
            <a:endParaRPr lang="en-US" altLang="ja-JP" sz="1050" dirty="0" smtClean="0">
              <a:solidFill>
                <a:schemeClr val="tx1"/>
              </a:solidFill>
              <a:latin typeface="+mj-ea"/>
            </a:endParaRPr>
          </a:p>
          <a:p>
            <a:r>
              <a:rPr lang="ja-JP" altLang="en-US" sz="1050" dirty="0" smtClean="0">
                <a:solidFill>
                  <a:schemeClr val="tx1"/>
                </a:solidFill>
                <a:latin typeface="+mj-ea"/>
              </a:rPr>
              <a:t>●</a:t>
            </a:r>
            <a:r>
              <a:rPr lang="en-US" altLang="ja-JP" sz="1050" dirty="0" smtClean="0">
                <a:solidFill>
                  <a:schemeClr val="tx1"/>
                </a:solidFill>
                <a:latin typeface="+mj-ea"/>
              </a:rPr>
              <a:t>14</a:t>
            </a:r>
            <a:r>
              <a:rPr lang="ja-JP" altLang="en-US" sz="1050" dirty="0" smtClean="0">
                <a:solidFill>
                  <a:schemeClr val="tx1"/>
                </a:solidFill>
                <a:latin typeface="+mj-ea"/>
              </a:rPr>
              <a:t>年</a:t>
            </a:r>
            <a:r>
              <a:rPr lang="en-US" altLang="ja-JP" sz="1050" dirty="0" smtClean="0">
                <a:solidFill>
                  <a:schemeClr val="tx1"/>
                </a:solidFill>
                <a:latin typeface="+mj-ea"/>
              </a:rPr>
              <a:t>4</a:t>
            </a:r>
            <a:r>
              <a:rPr lang="ja-JP" altLang="en-US" sz="1050" dirty="0" smtClean="0">
                <a:solidFill>
                  <a:schemeClr val="tx1"/>
                </a:solidFill>
                <a:latin typeface="+mj-ea"/>
              </a:rPr>
              <a:t>月　消費税増税</a:t>
            </a:r>
            <a:endParaRPr lang="en-US" altLang="ja-JP" sz="1050" dirty="0" smtClean="0">
              <a:solidFill>
                <a:schemeClr val="tx1"/>
              </a:solidFill>
              <a:latin typeface="+mj-ea"/>
            </a:endParaRPr>
          </a:p>
          <a:p>
            <a:r>
              <a:rPr lang="en-US" altLang="ja-JP" sz="1050" dirty="0" smtClean="0">
                <a:solidFill>
                  <a:schemeClr val="tx1"/>
                </a:solidFill>
                <a:latin typeface="+mj-ea"/>
              </a:rPr>
              <a:t>    </a:t>
            </a:r>
            <a:r>
              <a:rPr lang="en-US" altLang="ja-JP" sz="1050" b="1" dirty="0" smtClean="0">
                <a:solidFill>
                  <a:schemeClr val="tx1"/>
                </a:solidFill>
                <a:latin typeface="+mj-ea"/>
              </a:rPr>
              <a:t>5</a:t>
            </a:r>
            <a:r>
              <a:rPr lang="ja-JP" altLang="en-US" sz="1050" b="1" dirty="0" smtClean="0">
                <a:solidFill>
                  <a:schemeClr val="tx1"/>
                </a:solidFill>
                <a:latin typeface="+mj-ea"/>
              </a:rPr>
              <a:t>％→</a:t>
            </a:r>
            <a:r>
              <a:rPr lang="en-US" altLang="ja-JP" sz="1050" b="1" dirty="0" smtClean="0">
                <a:solidFill>
                  <a:schemeClr val="tx1"/>
                </a:solidFill>
                <a:latin typeface="+mj-ea"/>
              </a:rPr>
              <a:t>8</a:t>
            </a:r>
            <a:r>
              <a:rPr lang="ja-JP" altLang="en-US" sz="1050" b="1" dirty="0" smtClean="0">
                <a:solidFill>
                  <a:schemeClr val="tx1"/>
                </a:solidFill>
                <a:latin typeface="+mj-ea"/>
              </a:rPr>
              <a:t>％</a:t>
            </a:r>
            <a:r>
              <a:rPr lang="en-US" altLang="ja-JP" sz="1050" b="1" dirty="0" smtClean="0">
                <a:solidFill>
                  <a:schemeClr val="tx1"/>
                </a:solidFill>
                <a:latin typeface="+mj-ea"/>
              </a:rPr>
              <a:t>	</a:t>
            </a:r>
            <a:endParaRPr lang="en-US" altLang="ja-JP" sz="1050" dirty="0" smtClean="0">
              <a:solidFill>
                <a:schemeClr val="tx1"/>
              </a:solidFill>
              <a:latin typeface="+mj-ea"/>
            </a:endParaRPr>
          </a:p>
          <a:p>
            <a:r>
              <a:rPr lang="ja-JP" altLang="en-US" sz="1050" dirty="0" smtClean="0">
                <a:solidFill>
                  <a:schemeClr val="tx1"/>
                </a:solidFill>
                <a:latin typeface="+mj-ea"/>
              </a:rPr>
              <a:t>●</a:t>
            </a:r>
            <a:r>
              <a:rPr lang="en-US" altLang="ja-JP" sz="1050" dirty="0" smtClean="0">
                <a:solidFill>
                  <a:schemeClr val="tx1"/>
                </a:solidFill>
                <a:latin typeface="+mj-ea"/>
              </a:rPr>
              <a:t>14</a:t>
            </a:r>
            <a:r>
              <a:rPr lang="ja-JP" altLang="en-US" sz="1050" dirty="0" smtClean="0">
                <a:solidFill>
                  <a:schemeClr val="tx1"/>
                </a:solidFill>
                <a:latin typeface="+mj-ea"/>
              </a:rPr>
              <a:t>年</a:t>
            </a:r>
            <a:r>
              <a:rPr lang="en-US" altLang="ja-JP" sz="1050" dirty="0" smtClean="0">
                <a:solidFill>
                  <a:schemeClr val="tx1"/>
                </a:solidFill>
                <a:latin typeface="+mj-ea"/>
              </a:rPr>
              <a:t>6</a:t>
            </a:r>
            <a:r>
              <a:rPr lang="ja-JP" altLang="en-US" sz="1050" dirty="0" smtClean="0">
                <a:solidFill>
                  <a:schemeClr val="tx1"/>
                </a:solidFill>
                <a:latin typeface="+mj-ea"/>
              </a:rPr>
              <a:t>月　住民税の復興増税</a:t>
            </a:r>
            <a:endParaRPr lang="en-US" altLang="ja-JP" sz="1050" dirty="0" smtClean="0">
              <a:solidFill>
                <a:schemeClr val="tx1"/>
              </a:solidFill>
              <a:latin typeface="+mj-ea"/>
            </a:endParaRPr>
          </a:p>
          <a:p>
            <a:r>
              <a:rPr lang="ja-JP" altLang="en-US" sz="1050" dirty="0" smtClean="0">
                <a:solidFill>
                  <a:schemeClr val="tx1"/>
                </a:solidFill>
                <a:latin typeface="+mj-ea"/>
              </a:rPr>
              <a:t>    年</a:t>
            </a:r>
            <a:r>
              <a:rPr lang="en-US" altLang="ja-JP" sz="1050" dirty="0" smtClean="0">
                <a:solidFill>
                  <a:schemeClr val="tx1"/>
                </a:solidFill>
                <a:latin typeface="+mj-ea"/>
              </a:rPr>
              <a:t>1,000</a:t>
            </a:r>
            <a:r>
              <a:rPr lang="ja-JP" altLang="en-US" sz="1050" dirty="0" smtClean="0">
                <a:solidFill>
                  <a:schemeClr val="tx1"/>
                </a:solidFill>
                <a:latin typeface="+mj-ea"/>
              </a:rPr>
              <a:t>円</a:t>
            </a:r>
            <a:r>
              <a:rPr lang="en-US" altLang="ja-JP" sz="1050" dirty="0" smtClean="0">
                <a:solidFill>
                  <a:schemeClr val="tx1"/>
                </a:solidFill>
                <a:latin typeface="+mj-ea"/>
              </a:rPr>
              <a:t>×10</a:t>
            </a:r>
            <a:r>
              <a:rPr lang="ja-JP" altLang="en-US" sz="1050" dirty="0" smtClean="0">
                <a:solidFill>
                  <a:schemeClr val="tx1"/>
                </a:solidFill>
                <a:latin typeface="+mj-ea"/>
              </a:rPr>
              <a:t>年間</a:t>
            </a:r>
            <a:endParaRPr lang="en-US" altLang="ja-JP" sz="1050" dirty="0" smtClean="0">
              <a:solidFill>
                <a:schemeClr val="tx1"/>
              </a:solidFill>
              <a:latin typeface="+mj-ea"/>
            </a:endParaRPr>
          </a:p>
          <a:p>
            <a:r>
              <a:rPr lang="ja-JP" altLang="en-US" sz="1050" dirty="0" smtClean="0">
                <a:solidFill>
                  <a:schemeClr val="tx1"/>
                </a:solidFill>
                <a:latin typeface="+mj-ea"/>
              </a:rPr>
              <a:t>●</a:t>
            </a:r>
            <a:r>
              <a:rPr lang="en-US" altLang="ja-JP" sz="1050" dirty="0" smtClean="0">
                <a:solidFill>
                  <a:schemeClr val="tx1"/>
                </a:solidFill>
                <a:latin typeface="+mj-ea"/>
              </a:rPr>
              <a:t>15</a:t>
            </a:r>
            <a:r>
              <a:rPr lang="ja-JP" altLang="en-US" sz="1050" dirty="0" smtClean="0">
                <a:solidFill>
                  <a:schemeClr val="tx1"/>
                </a:solidFill>
                <a:latin typeface="+mj-ea"/>
              </a:rPr>
              <a:t>年</a:t>
            </a:r>
            <a:r>
              <a:rPr lang="en-US" altLang="ja-JP" sz="1050" dirty="0" smtClean="0">
                <a:solidFill>
                  <a:schemeClr val="tx1"/>
                </a:solidFill>
                <a:latin typeface="+mj-ea"/>
              </a:rPr>
              <a:t>10</a:t>
            </a:r>
            <a:r>
              <a:rPr lang="ja-JP" altLang="en-US" sz="1050" dirty="0" smtClean="0">
                <a:solidFill>
                  <a:schemeClr val="tx1"/>
                </a:solidFill>
                <a:latin typeface="+mj-ea"/>
              </a:rPr>
              <a:t>月　消費税増税</a:t>
            </a:r>
            <a:endParaRPr lang="en-US" altLang="ja-JP" sz="1050" dirty="0" smtClean="0">
              <a:solidFill>
                <a:schemeClr val="tx1"/>
              </a:solidFill>
              <a:latin typeface="+mj-ea"/>
            </a:endParaRPr>
          </a:p>
          <a:p>
            <a:r>
              <a:rPr lang="en-US" altLang="ja-JP" sz="1050" dirty="0" smtClean="0">
                <a:solidFill>
                  <a:schemeClr val="tx1"/>
                </a:solidFill>
                <a:latin typeface="+mj-ea"/>
              </a:rPr>
              <a:t>    </a:t>
            </a:r>
            <a:r>
              <a:rPr lang="en-US" altLang="ja-JP" sz="1050" b="1" dirty="0" smtClean="0">
                <a:solidFill>
                  <a:schemeClr val="tx1"/>
                </a:solidFill>
                <a:latin typeface="+mj-ea"/>
              </a:rPr>
              <a:t>8</a:t>
            </a:r>
            <a:r>
              <a:rPr lang="ja-JP" altLang="en-US" sz="1050" b="1" dirty="0" smtClean="0">
                <a:solidFill>
                  <a:schemeClr val="tx1"/>
                </a:solidFill>
                <a:latin typeface="+mj-ea"/>
              </a:rPr>
              <a:t>％→</a:t>
            </a:r>
            <a:r>
              <a:rPr lang="en-US" altLang="ja-JP" sz="1050" b="1" dirty="0" smtClean="0">
                <a:solidFill>
                  <a:schemeClr val="tx1"/>
                </a:solidFill>
                <a:latin typeface="+mj-ea"/>
              </a:rPr>
              <a:t>10</a:t>
            </a:r>
            <a:r>
              <a:rPr lang="ja-JP" altLang="en-US" sz="1050" b="1" dirty="0" smtClean="0">
                <a:solidFill>
                  <a:schemeClr val="tx1"/>
                </a:solidFill>
                <a:latin typeface="+mj-ea"/>
              </a:rPr>
              <a:t>％</a:t>
            </a:r>
            <a:endParaRPr lang="en-US" altLang="ja-JP" sz="1050" b="1" dirty="0" smtClean="0">
              <a:solidFill>
                <a:schemeClr val="tx1"/>
              </a:solidFill>
              <a:latin typeface="+mj-ea"/>
            </a:endParaRPr>
          </a:p>
          <a:p>
            <a:endParaRPr lang="en-US" altLang="ja-JP" sz="1050" dirty="0" smtClean="0">
              <a:solidFill>
                <a:schemeClr val="tx1"/>
              </a:solidFill>
              <a:latin typeface="+mj-ea"/>
            </a:endParaRPr>
          </a:p>
          <a:p>
            <a:pPr algn="ctr"/>
            <a:r>
              <a:rPr kumimoji="1" lang="en-US" altLang="ja-JP" sz="1050" dirty="0" smtClean="0"/>
              <a:t>  </a:t>
            </a:r>
            <a:endParaRPr kumimoji="1" lang="ja-JP" altLang="en-US" sz="1050" dirty="0"/>
          </a:p>
        </p:txBody>
      </p:sp>
      <p:sp>
        <p:nvSpPr>
          <p:cNvPr id="22" name="角丸四角形 21"/>
          <p:cNvSpPr/>
          <p:nvPr/>
        </p:nvSpPr>
        <p:spPr>
          <a:xfrm>
            <a:off x="1772816" y="4860032"/>
            <a:ext cx="3024336" cy="792088"/>
          </a:xfrm>
          <a:prstGeom prst="roundRect">
            <a:avLst/>
          </a:prstGeom>
          <a:solidFill>
            <a:schemeClr val="accent6">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ＭＳ Ｐゴシック" pitchFamily="50" charset="-128"/>
                <a:ea typeface="ＭＳ Ｐゴシック" pitchFamily="50" charset="-128"/>
              </a:rPr>
              <a:t>消費税の引き上げは重い負担増となる</a:t>
            </a:r>
            <a:endParaRPr kumimoji="1" lang="en-US" altLang="ja-JP" sz="1200" dirty="0" smtClean="0">
              <a:solidFill>
                <a:schemeClr val="tx1"/>
              </a:solidFill>
              <a:latin typeface="ＭＳ Ｐゴシック" pitchFamily="50" charset="-128"/>
              <a:ea typeface="ＭＳ Ｐゴシック" pitchFamily="50" charset="-128"/>
            </a:endParaRPr>
          </a:p>
          <a:p>
            <a:r>
              <a:rPr lang="ja-JP" altLang="en-US" sz="1050" dirty="0" smtClean="0">
                <a:solidFill>
                  <a:schemeClr val="tx1"/>
                </a:solidFill>
                <a:latin typeface="ＭＳ Ｐゴシック" pitchFamily="50" charset="-128"/>
                <a:ea typeface="ＭＳ Ｐゴシック" pitchFamily="50" charset="-128"/>
              </a:rPr>
              <a:t>１．増税ラッシュのもとでの消費税率の引き上げ</a:t>
            </a:r>
            <a:endParaRPr lang="en-US" altLang="ja-JP" sz="1050" dirty="0" smtClean="0">
              <a:solidFill>
                <a:schemeClr val="tx1"/>
              </a:solidFill>
              <a:latin typeface="ＭＳ Ｐゴシック" pitchFamily="50" charset="-128"/>
              <a:ea typeface="ＭＳ Ｐゴシック" pitchFamily="50" charset="-128"/>
            </a:endParaRPr>
          </a:p>
          <a:p>
            <a:r>
              <a:rPr kumimoji="1" lang="ja-JP" altLang="en-US" sz="1050" dirty="0" smtClean="0">
                <a:solidFill>
                  <a:schemeClr val="tx1"/>
                </a:solidFill>
                <a:latin typeface="ＭＳ Ｐゴシック" pitchFamily="50" charset="-128"/>
                <a:ea typeface="ＭＳ Ｐゴシック" pitchFamily="50" charset="-128"/>
              </a:rPr>
              <a:t>２．低所得者に重い負担となる－逆進性</a:t>
            </a:r>
            <a:endParaRPr kumimoji="1" lang="en-US" altLang="ja-JP" sz="1050" dirty="0" smtClean="0">
              <a:solidFill>
                <a:schemeClr val="tx1"/>
              </a:solidFill>
              <a:latin typeface="ＭＳ Ｐゴシック" pitchFamily="50" charset="-128"/>
              <a:ea typeface="ＭＳ Ｐゴシック" pitchFamily="50" charset="-128"/>
            </a:endParaRPr>
          </a:p>
          <a:p>
            <a:r>
              <a:rPr lang="ja-JP" altLang="en-US" sz="1050" dirty="0" smtClean="0">
                <a:solidFill>
                  <a:schemeClr val="tx1"/>
                </a:solidFill>
                <a:latin typeface="ＭＳ Ｐゴシック" pitchFamily="50" charset="-128"/>
                <a:ea typeface="ＭＳ Ｐゴシック" pitchFamily="50" charset="-128"/>
              </a:rPr>
              <a:t>３．中小・零細企業の滞納、廃業に追い込まれる</a:t>
            </a:r>
            <a:endParaRPr kumimoji="1" lang="ja-JP" altLang="en-US" sz="1050" dirty="0">
              <a:solidFill>
                <a:schemeClr val="tx1"/>
              </a:solidFill>
              <a:latin typeface="ＭＳ Ｐゴシック" pitchFamily="50" charset="-128"/>
              <a:ea typeface="ＭＳ Ｐゴシック" pitchFamily="50" charset="-128"/>
            </a:endParaRPr>
          </a:p>
        </p:txBody>
      </p:sp>
      <p:sp>
        <p:nvSpPr>
          <p:cNvPr id="29" name="スライド番号プレースホルダ 28"/>
          <p:cNvSpPr>
            <a:spLocks noGrp="1"/>
          </p:cNvSpPr>
          <p:nvPr>
            <p:ph type="sldNum" sz="quarter" idx="15"/>
          </p:nvPr>
        </p:nvSpPr>
        <p:spPr>
          <a:xfrm>
            <a:off x="6165304" y="7668344"/>
            <a:ext cx="388658" cy="672000"/>
          </a:xfrm>
        </p:spPr>
        <p:txBody>
          <a:bodyPr/>
          <a:lstStyle/>
          <a:p>
            <a:fld id="{1AD93096-5B34-4342-9326-69289CEAE4C2}" type="slidenum">
              <a:rPr lang="en-US" altLang="ja-JP" smtClean="0"/>
              <a:pPr/>
              <a:t>2</a:t>
            </a:fld>
            <a:endParaRPr kumimoji="1" lang="ja-JP" altLang="en-US" dirty="0"/>
          </a:p>
        </p:txBody>
      </p:sp>
      <p:sp>
        <p:nvSpPr>
          <p:cNvPr id="16" name="円形吹き出し 15"/>
          <p:cNvSpPr/>
          <p:nvPr/>
        </p:nvSpPr>
        <p:spPr>
          <a:xfrm>
            <a:off x="5229200" y="4139952"/>
            <a:ext cx="1152128" cy="720080"/>
          </a:xfrm>
          <a:prstGeom prst="wedgeEllipseCallout">
            <a:avLst>
              <a:gd name="adj1" fmla="val -65202"/>
              <a:gd name="adj2" fmla="val -48088"/>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j-ea"/>
              </a:rPr>
              <a:t>「返す」のなら、初めから取らなければ良い。</a:t>
            </a:r>
            <a:endParaRPr lang="ja-JP" altLang="en-US" sz="900" dirty="0">
              <a:latin typeface="+mj-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5"/>
          </p:nvPr>
        </p:nvSpPr>
        <p:spPr/>
        <p:txBody>
          <a:bodyPr/>
          <a:lstStyle/>
          <a:p>
            <a:fld id="{1AD93096-5B34-4342-9326-69289CEAE4C2}" type="slidenum">
              <a:rPr lang="en-US" altLang="ja-JP" smtClean="0"/>
              <a:pPr/>
              <a:t>3</a:t>
            </a:fld>
            <a:endParaRPr kumimoji="1" lang="ja-JP" altLang="en-US"/>
          </a:p>
        </p:txBody>
      </p:sp>
      <p:sp>
        <p:nvSpPr>
          <p:cNvPr id="6" name="角丸四角形 5"/>
          <p:cNvSpPr/>
          <p:nvPr/>
        </p:nvSpPr>
        <p:spPr>
          <a:xfrm>
            <a:off x="476672" y="251520"/>
            <a:ext cx="3960440" cy="504056"/>
          </a:xfrm>
          <a:prstGeom prst="roundRect">
            <a:avLst/>
          </a:prstGeom>
          <a:solidFill>
            <a:schemeClr val="accent3">
              <a:lumMod val="20000"/>
              <a:lumOff val="80000"/>
            </a:schemeClr>
          </a:solidFill>
          <a:ln w="317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Ｐゴシック" pitchFamily="50" charset="-128"/>
                <a:ea typeface="ＭＳ Ｐゴシック" pitchFamily="50" charset="-128"/>
              </a:rPr>
              <a:t>日本の現実とスウェーデンの「安心」を考える前提状況</a:t>
            </a:r>
            <a:endParaRPr kumimoji="1" lang="ja-JP" altLang="en-US" sz="1200" dirty="0">
              <a:solidFill>
                <a:schemeClr val="tx1"/>
              </a:solidFill>
              <a:latin typeface="ＭＳ Ｐゴシック" pitchFamily="50" charset="-128"/>
              <a:ea typeface="ＭＳ Ｐゴシック" pitchFamily="50" charset="-128"/>
            </a:endParaRPr>
          </a:p>
        </p:txBody>
      </p:sp>
      <p:graphicFrame>
        <p:nvGraphicFramePr>
          <p:cNvPr id="7" name="表 6"/>
          <p:cNvGraphicFramePr>
            <a:graphicFrameLocks noGrp="1"/>
          </p:cNvGraphicFramePr>
          <p:nvPr/>
        </p:nvGraphicFramePr>
        <p:xfrm>
          <a:off x="476672" y="971600"/>
          <a:ext cx="5976664" cy="5202932"/>
        </p:xfrm>
        <a:graphic>
          <a:graphicData uri="http://schemas.openxmlformats.org/drawingml/2006/table">
            <a:tbl>
              <a:tblPr firstRow="1" bandRow="1">
                <a:tableStyleId>{5C22544A-7EE6-4342-B048-85BDC9FD1C3A}</a:tableStyleId>
              </a:tblPr>
              <a:tblGrid>
                <a:gridCol w="1008112"/>
                <a:gridCol w="792088"/>
                <a:gridCol w="720080"/>
                <a:gridCol w="720080"/>
                <a:gridCol w="720080"/>
                <a:gridCol w="792088"/>
                <a:gridCol w="1224136"/>
              </a:tblGrid>
              <a:tr h="370840">
                <a:tc>
                  <a:txBody>
                    <a:bodyPr/>
                    <a:lstStyle/>
                    <a:p>
                      <a:r>
                        <a:rPr kumimoji="1" lang="en-US" altLang="ja-JP" sz="1050" b="0" baseline="0" dirty="0" smtClean="0">
                          <a:solidFill>
                            <a:schemeClr val="tx1"/>
                          </a:solidFill>
                          <a:latin typeface="+mj-ea"/>
                          <a:ea typeface="+mj-ea"/>
                        </a:rPr>
                        <a:t>ILO </a:t>
                      </a:r>
                      <a:r>
                        <a:rPr kumimoji="1" lang="ja-JP" altLang="en-US" sz="1050" b="0" baseline="0" dirty="0" smtClean="0">
                          <a:solidFill>
                            <a:schemeClr val="tx1"/>
                          </a:solidFill>
                          <a:latin typeface="+mj-ea"/>
                          <a:ea typeface="+mj-ea"/>
                        </a:rPr>
                        <a:t>基準による分類</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mj-ea"/>
                          <a:ea typeface="+mj-ea"/>
                        </a:rPr>
                        <a:t>日本</a:t>
                      </a:r>
                      <a:endParaRPr kumimoji="1" lang="ja-JP" altLang="en-US" sz="105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mj-ea"/>
                          <a:ea typeface="+mj-ea"/>
                        </a:rPr>
                        <a:t>スウェーデン</a:t>
                      </a:r>
                      <a:endParaRPr kumimoji="1" lang="ja-JP" altLang="en-US" sz="105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mj-ea"/>
                          <a:ea typeface="+mj-ea"/>
                        </a:rPr>
                        <a:t>アメリカ</a:t>
                      </a:r>
                      <a:endParaRPr kumimoji="1" lang="ja-JP" altLang="en-US" sz="105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mj-ea"/>
                          <a:ea typeface="+mj-ea"/>
                        </a:rPr>
                        <a:t>ドイツ</a:t>
                      </a:r>
                      <a:endParaRPr kumimoji="1" lang="ja-JP" altLang="en-US" sz="105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mj-ea"/>
                          <a:ea typeface="+mj-ea"/>
                        </a:rPr>
                        <a:t>フランス</a:t>
                      </a:r>
                      <a:endParaRPr kumimoji="1" lang="ja-JP" altLang="en-US" sz="105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mj-ea"/>
                          <a:ea typeface="+mj-ea"/>
                        </a:rPr>
                        <a:t>社会保障の機能</a:t>
                      </a:r>
                      <a:endParaRPr kumimoji="1" lang="ja-JP" altLang="en-US" sz="105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424">
                <a:tc>
                  <a:txBody>
                    <a:bodyPr/>
                    <a:lstStyle/>
                    <a:p>
                      <a:pPr algn="r"/>
                      <a:r>
                        <a:rPr kumimoji="1" lang="ja-JP" altLang="en-US" sz="1050" b="0" dirty="0" smtClean="0">
                          <a:latin typeface="+mj-ea"/>
                          <a:ea typeface="+mj-ea"/>
                        </a:rPr>
                        <a:t>　　　高齢</a:t>
                      </a:r>
                      <a:endParaRPr kumimoji="1" lang="en-US" altLang="ja-JP" sz="1050" b="0" dirty="0" smtClean="0">
                        <a:latin typeface="+mj-ea"/>
                        <a:ea typeface="+mj-ea"/>
                      </a:endParaRPr>
                    </a:p>
                    <a:p>
                      <a:pPr algn="l"/>
                      <a:r>
                        <a:rPr kumimoji="1" lang="en-US" altLang="ja-JP" sz="900" b="0" dirty="0" smtClean="0">
                          <a:latin typeface="+mj-ea"/>
                          <a:ea typeface="+mj-ea"/>
                        </a:rPr>
                        <a:t>     (2007/</a:t>
                      </a:r>
                      <a:r>
                        <a:rPr kumimoji="1" lang="ja-JP" altLang="en-US" sz="900" b="0" dirty="0" smtClean="0">
                          <a:latin typeface="+mj-ea"/>
                          <a:ea typeface="+mj-ea"/>
                        </a:rPr>
                        <a:t>億円</a:t>
                      </a:r>
                      <a:r>
                        <a:rPr kumimoji="1" lang="en-US" altLang="ja-JP" sz="900" b="0" dirty="0" smtClean="0">
                          <a:latin typeface="+mj-ea"/>
                          <a:ea typeface="+mj-ea"/>
                        </a:rPr>
                        <a:t>)</a:t>
                      </a:r>
                      <a:endParaRPr kumimoji="1" lang="ja-JP" altLang="en-US" sz="900" b="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47.6</a:t>
                      </a:r>
                      <a:r>
                        <a:rPr kumimoji="1" lang="ja-JP" altLang="en-US" sz="1050" b="0" dirty="0" smtClean="0">
                          <a:latin typeface="+mj-ea"/>
                          <a:ea typeface="+mj-ea"/>
                        </a:rPr>
                        <a:t>％</a:t>
                      </a:r>
                      <a:endParaRPr kumimoji="1" lang="en-US" altLang="ja-JP" sz="1050" b="0" dirty="0" smtClean="0">
                        <a:latin typeface="+mj-ea"/>
                        <a:ea typeface="+mj-ea"/>
                      </a:endParaRPr>
                    </a:p>
                    <a:p>
                      <a:pPr algn="ctr"/>
                      <a:r>
                        <a:rPr kumimoji="1" lang="en-US" altLang="ja-JP" sz="900" b="0" dirty="0" smtClean="0">
                          <a:latin typeface="+mj-ea"/>
                          <a:ea typeface="+mj-ea"/>
                        </a:rPr>
                        <a:t>(470,307)</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32.4</a:t>
                      </a:r>
                      <a:r>
                        <a:rPr kumimoji="1" lang="ja-JP" altLang="en-US" sz="1050" b="0" dirty="0" smtClean="0">
                          <a:latin typeface="+mj-ea"/>
                          <a:ea typeface="+mj-ea"/>
                        </a:rPr>
                        <a:t>％</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smtClean="0">
                          <a:solidFill>
                            <a:schemeClr val="dk1"/>
                          </a:solidFill>
                          <a:latin typeface="+mj-ea"/>
                          <a:ea typeface="+mn-ea"/>
                          <a:cs typeface="+mn-cs"/>
                        </a:rPr>
                        <a:t>32.1</a:t>
                      </a:r>
                      <a:r>
                        <a:rPr kumimoji="1" lang="ja-JP" altLang="en-US" sz="1050" b="0" kern="1200" dirty="0" smtClean="0">
                          <a:solidFill>
                            <a:schemeClr val="dk1"/>
                          </a:solidFill>
                          <a:latin typeface="+mj-ea"/>
                          <a:ea typeface="+mn-ea"/>
                          <a:cs typeface="+mn-cs"/>
                        </a:rPr>
                        <a:t>％</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32.9</a:t>
                      </a:r>
                      <a:r>
                        <a:rPr kumimoji="1" lang="ja-JP" altLang="en-US" sz="1050" b="0" dirty="0" smtClean="0">
                          <a:latin typeface="+mj-ea"/>
                          <a:ea typeface="+mj-ea"/>
                        </a:rPr>
                        <a:t>％</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38.81</a:t>
                      </a:r>
                      <a:r>
                        <a:rPr kumimoji="1" lang="ja-JP" altLang="en-US" sz="1050" b="0" dirty="0" smtClean="0">
                          <a:latin typeface="+mj-ea"/>
                          <a:ea typeface="+mj-ea"/>
                        </a:rPr>
                        <a:t>％</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dirty="0" smtClean="0">
                          <a:latin typeface="+mj-ea"/>
                          <a:ea typeface="+mj-ea"/>
                        </a:rPr>
                        <a:t>諸老齢年金、各種恩給、介護保険の給付</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2988">
                <a:tc>
                  <a:txBody>
                    <a:bodyPr/>
                    <a:lstStyle/>
                    <a:p>
                      <a:pPr algn="r"/>
                      <a:r>
                        <a:rPr kumimoji="1" lang="ja-JP" altLang="en-US" sz="1050" b="0" dirty="0" smtClean="0">
                          <a:latin typeface="+mj-ea"/>
                          <a:ea typeface="+mj-ea"/>
                        </a:rPr>
                        <a:t>遺族</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6.74</a:t>
                      </a:r>
                    </a:p>
                    <a:p>
                      <a:pPr algn="ctr"/>
                      <a:r>
                        <a:rPr kumimoji="1" lang="en-US" altLang="ja-JP" sz="900" b="0" dirty="0" smtClean="0">
                          <a:latin typeface="+mj-ea"/>
                          <a:ea typeface="+mj-ea"/>
                        </a:rPr>
                        <a:t>(66,564)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1.95</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4.24</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7.86 </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6.44</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dirty="0" smtClean="0">
                          <a:latin typeface="+mj-ea"/>
                          <a:ea typeface="+mj-ea"/>
                        </a:rPr>
                        <a:t>諸遺族年金</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744">
                <a:tc>
                  <a:txBody>
                    <a:bodyPr/>
                    <a:lstStyle/>
                    <a:p>
                      <a:pPr algn="r"/>
                      <a:r>
                        <a:rPr kumimoji="1" lang="ja-JP" altLang="en-US" sz="1050" b="0" dirty="0" smtClean="0">
                          <a:latin typeface="+mj-ea"/>
                          <a:ea typeface="+mj-ea"/>
                        </a:rPr>
                        <a:t>障害・業務</a:t>
                      </a:r>
                      <a:endParaRPr kumimoji="1" lang="en-US" altLang="ja-JP" sz="1050" b="0" dirty="0" smtClean="0">
                        <a:latin typeface="+mj-ea"/>
                        <a:ea typeface="+mj-ea"/>
                      </a:endParaRPr>
                    </a:p>
                    <a:p>
                      <a:pPr algn="r"/>
                      <a:r>
                        <a:rPr kumimoji="1" lang="ja-JP" altLang="en-US" sz="1050" b="0" dirty="0" smtClean="0">
                          <a:latin typeface="+mj-ea"/>
                          <a:ea typeface="+mj-ea"/>
                        </a:rPr>
                        <a:t>災害・疾病</a:t>
                      </a:r>
                      <a:endParaRPr kumimoji="1" lang="ja-JP" altLang="en-US" sz="1050" b="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4.99</a:t>
                      </a:r>
                    </a:p>
                    <a:p>
                      <a:pPr algn="ctr"/>
                      <a:r>
                        <a:rPr kumimoji="1" lang="ja-JP" altLang="en-US" sz="900" b="0" dirty="0" smtClean="0">
                          <a:latin typeface="+mj-ea"/>
                          <a:ea typeface="+mj-ea"/>
                        </a:rPr>
                        <a:t>（</a:t>
                      </a:r>
                      <a:r>
                        <a:rPr kumimoji="1" lang="en-US" altLang="ja-JP" sz="900" b="0" dirty="0" smtClean="0">
                          <a:latin typeface="+mj-ea"/>
                          <a:ea typeface="+mj-ea"/>
                        </a:rPr>
                        <a:t>49,311)</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19.5</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8.90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11.13</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6.60</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dirty="0" smtClean="0">
                          <a:latin typeface="+mj-ea"/>
                          <a:ea typeface="+mj-ea"/>
                        </a:rPr>
                        <a:t>諸障害年金、自立支援、労災保険</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4016">
                <a:tc>
                  <a:txBody>
                    <a:bodyPr/>
                    <a:lstStyle/>
                    <a:p>
                      <a:pPr algn="r"/>
                      <a:r>
                        <a:rPr kumimoji="1" lang="ja-JP" altLang="en-US" sz="1050" b="0" dirty="0" smtClean="0">
                          <a:latin typeface="+mj-ea"/>
                          <a:ea typeface="+mj-ea"/>
                        </a:rPr>
                        <a:t>保健医療</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32.72</a:t>
                      </a:r>
                    </a:p>
                    <a:p>
                      <a:pPr algn="ctr"/>
                      <a:r>
                        <a:rPr kumimoji="1" lang="ja-JP" altLang="en-US" sz="900" b="0" dirty="0" smtClean="0">
                          <a:latin typeface="+mj-ea"/>
                          <a:ea typeface="+mj-ea"/>
                        </a:rPr>
                        <a:t>（</a:t>
                      </a:r>
                      <a:r>
                        <a:rPr kumimoji="1" lang="en-US" altLang="ja-JP" sz="900" b="0" dirty="0" smtClean="0">
                          <a:latin typeface="+mj-ea"/>
                          <a:ea typeface="+mj-ea"/>
                        </a:rPr>
                        <a:t>323,217)</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23.75</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44.7</a:t>
                      </a:r>
                    </a:p>
                    <a:p>
                      <a:pPr algn="ctr"/>
                      <a:endParaRPr kumimoji="1" lang="ja-JP" altLang="en-US" sz="1050" b="0" dirty="0">
                        <a:latin typeface="+mj-ea"/>
                        <a:ea typeface="+mj-ea"/>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29.90</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26.04</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dirty="0" smtClean="0">
                          <a:latin typeface="+mj-ea"/>
                          <a:ea typeface="+mj-ea"/>
                        </a:rPr>
                        <a:t>健康保険、労災給付は労災保険、医療扶助は生活保護</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4692">
                <a:tc>
                  <a:txBody>
                    <a:bodyPr/>
                    <a:lstStyle/>
                    <a:p>
                      <a:pPr algn="r"/>
                      <a:r>
                        <a:rPr kumimoji="1" lang="ja-JP" altLang="en-US" sz="1050" b="0" dirty="0" smtClean="0">
                          <a:latin typeface="+mj-ea"/>
                          <a:ea typeface="+mj-ea"/>
                        </a:rPr>
                        <a:t>家族</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4.11</a:t>
                      </a:r>
                    </a:p>
                    <a:p>
                      <a:pPr algn="ctr"/>
                      <a:r>
                        <a:rPr kumimoji="1" lang="ja-JP" altLang="en-US" sz="900" b="0" dirty="0" smtClean="0">
                          <a:latin typeface="+mj-ea"/>
                          <a:ea typeface="+mj-ea"/>
                        </a:rPr>
                        <a:t>（</a:t>
                      </a:r>
                      <a:r>
                        <a:rPr kumimoji="1" lang="en-US" altLang="ja-JP" sz="900" b="0" dirty="0" smtClean="0">
                          <a:latin typeface="+mj-ea"/>
                          <a:ea typeface="+mj-ea"/>
                        </a:rPr>
                        <a:t>40,628)</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12.1</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7.16</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10.4</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dirty="0" smtClean="0">
                          <a:latin typeface="+mj-ea"/>
                          <a:ea typeface="+mj-ea"/>
                        </a:rPr>
                        <a:t>児童手当、育児休業給付、介護休業給付児童福祉サービス</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050" b="0" dirty="0" smtClean="0">
                          <a:latin typeface="+mj-ea"/>
                          <a:ea typeface="+mj-ea"/>
                        </a:rPr>
                        <a:t>積極的</a:t>
                      </a:r>
                      <a:endParaRPr kumimoji="1" lang="en-US" altLang="ja-JP" sz="1050" b="0" dirty="0" smtClean="0">
                        <a:latin typeface="+mj-ea"/>
                        <a:ea typeface="+mj-ea"/>
                      </a:endParaRPr>
                    </a:p>
                    <a:p>
                      <a:pPr algn="r"/>
                      <a:r>
                        <a:rPr kumimoji="1" lang="ja-JP" altLang="en-US" sz="1050" b="0" dirty="0" smtClean="0">
                          <a:latin typeface="+mj-ea"/>
                          <a:ea typeface="+mj-ea"/>
                        </a:rPr>
                        <a:t>労働政策</a:t>
                      </a:r>
                      <a:endParaRPr kumimoji="1" lang="ja-JP" altLang="en-US" sz="1050" b="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0.85</a:t>
                      </a:r>
                    </a:p>
                    <a:p>
                      <a:pPr algn="ctr"/>
                      <a:r>
                        <a:rPr kumimoji="1" lang="ja-JP" altLang="en-US" sz="900" b="0" dirty="0" smtClean="0">
                          <a:latin typeface="+mj-ea"/>
                          <a:ea typeface="+mj-ea"/>
                        </a:rPr>
                        <a:t>（</a:t>
                      </a:r>
                      <a:r>
                        <a:rPr kumimoji="1" lang="en-US" altLang="ja-JP" sz="900" b="0" dirty="0" smtClean="0">
                          <a:latin typeface="+mj-ea"/>
                          <a:ea typeface="+mj-ea"/>
                        </a:rPr>
                        <a:t>8,353)</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3.96</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0.69</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2.75</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3.14</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b="0" dirty="0" smtClean="0">
                          <a:latin typeface="+mj-ea"/>
                          <a:ea typeface="+mj-ea"/>
                        </a:rPr>
                        <a:t>(</a:t>
                      </a:r>
                      <a:r>
                        <a:rPr kumimoji="1" lang="ja-JP" altLang="en-US" sz="900" b="0" dirty="0" smtClean="0">
                          <a:latin typeface="+mj-ea"/>
                          <a:ea typeface="+mj-ea"/>
                        </a:rPr>
                        <a:t>厚労省の解説なし</a:t>
                      </a:r>
                      <a:r>
                        <a:rPr kumimoji="1" lang="en-US" altLang="ja-JP" sz="900" b="0" dirty="0" smtClean="0">
                          <a:latin typeface="+mj-ea"/>
                          <a:ea typeface="+mj-ea"/>
                        </a:rPr>
                        <a:t>)</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6004">
                <a:tc>
                  <a:txBody>
                    <a:bodyPr/>
                    <a:lstStyle/>
                    <a:p>
                      <a:pPr algn="r"/>
                      <a:r>
                        <a:rPr kumimoji="1" lang="ja-JP" altLang="en-US" sz="1050" b="0" dirty="0" smtClean="0">
                          <a:latin typeface="+mj-ea"/>
                          <a:ea typeface="+mj-ea"/>
                        </a:rPr>
                        <a:t>失業</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1.60</a:t>
                      </a:r>
                    </a:p>
                    <a:p>
                      <a:pPr algn="ctr"/>
                      <a:r>
                        <a:rPr kumimoji="1" lang="ja-JP" altLang="en-US" sz="900" b="0" dirty="0" smtClean="0">
                          <a:latin typeface="+mj-ea"/>
                          <a:ea typeface="+mj-ea"/>
                        </a:rPr>
                        <a:t>（</a:t>
                      </a:r>
                      <a:r>
                        <a:rPr kumimoji="1" lang="en-US" altLang="ja-JP" sz="900" b="0" dirty="0" smtClean="0">
                          <a:latin typeface="+mj-ea"/>
                          <a:ea typeface="+mj-ea"/>
                        </a:rPr>
                        <a:t>15,845)</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2.41</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2.02</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5.27</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4.72</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dirty="0" smtClean="0">
                          <a:latin typeface="+mj-ea"/>
                          <a:ea typeface="+mj-ea"/>
                        </a:rPr>
                        <a:t>求職者給付、雇用安定事業</a:t>
                      </a:r>
                      <a:r>
                        <a:rPr kumimoji="1" lang="en-US" altLang="ja-JP" sz="900" b="0" dirty="0" smtClean="0">
                          <a:latin typeface="+mj-ea"/>
                          <a:ea typeface="+mj-ea"/>
                        </a:rPr>
                        <a:t>(</a:t>
                      </a:r>
                      <a:r>
                        <a:rPr kumimoji="1" lang="ja-JP" altLang="en-US" sz="900" b="0" dirty="0" smtClean="0">
                          <a:latin typeface="+mj-ea"/>
                          <a:ea typeface="+mj-ea"/>
                        </a:rPr>
                        <a:t>事業主助成を含む）、育児・介護休業給付は家族</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r"/>
                      <a:r>
                        <a:rPr kumimoji="1" lang="ja-JP" altLang="en-US" sz="1050" b="0" dirty="0" smtClean="0">
                          <a:latin typeface="+mj-ea"/>
                          <a:ea typeface="+mj-ea"/>
                        </a:rPr>
                        <a:t>住宅</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1.70</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2.31</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2.64</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dirty="0" smtClean="0">
                          <a:latin typeface="+mj-ea"/>
                          <a:ea typeface="+mj-ea"/>
                        </a:rPr>
                        <a:t>生活保護の住宅扶助</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kumimoji="1" lang="ja-JP" altLang="en-US" sz="1050" b="0" dirty="0" smtClean="0">
                          <a:latin typeface="+mj-ea"/>
                          <a:ea typeface="+mj-ea"/>
                        </a:rPr>
                        <a:t>生活保護</a:t>
                      </a:r>
                      <a:endParaRPr kumimoji="1" lang="en-US" altLang="ja-JP" sz="1050" b="0" dirty="0" smtClean="0">
                        <a:latin typeface="+mj-ea"/>
                        <a:ea typeface="+mj-ea"/>
                      </a:endParaRPr>
                    </a:p>
                    <a:p>
                      <a:pPr algn="r"/>
                      <a:r>
                        <a:rPr kumimoji="1" lang="ja-JP" altLang="en-US" sz="1050" b="0" dirty="0" smtClean="0">
                          <a:latin typeface="+mj-ea"/>
                          <a:ea typeface="+mj-ea"/>
                        </a:rPr>
                        <a:t>その他</a:t>
                      </a:r>
                      <a:endParaRPr kumimoji="1" lang="ja-JP" altLang="en-US" sz="1050" b="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1.37</a:t>
                      </a:r>
                    </a:p>
                    <a:p>
                      <a:pPr algn="ctr"/>
                      <a:r>
                        <a:rPr kumimoji="1" lang="en-US" altLang="ja-JP" sz="900" b="0" dirty="0" smtClean="0">
                          <a:latin typeface="+mj-ea"/>
                          <a:ea typeface="+mj-ea"/>
                        </a:rPr>
                        <a:t>(13,494)</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2.14</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3.32</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0.65</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1.20</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dirty="0" smtClean="0">
                          <a:latin typeface="+mj-ea"/>
                          <a:ea typeface="+mj-ea"/>
                        </a:rPr>
                        <a:t>生活保護の諸扶助費、災害見舞金</a:t>
                      </a:r>
                      <a:r>
                        <a:rPr kumimoji="1" lang="en-US" altLang="ja-JP" sz="900" b="0" dirty="0" smtClean="0">
                          <a:latin typeface="+mj-ea"/>
                          <a:ea typeface="+mj-ea"/>
                        </a:rPr>
                        <a:t>(</a:t>
                      </a:r>
                      <a:r>
                        <a:rPr kumimoji="1" lang="ja-JP" altLang="en-US" sz="900" b="0" dirty="0" smtClean="0">
                          <a:latin typeface="+mj-ea"/>
                          <a:ea typeface="+mj-ea"/>
                        </a:rPr>
                        <a:t>住宅は住宅扶助費に含む）</a:t>
                      </a: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6592">
                <a:tc>
                  <a:txBody>
                    <a:bodyPr/>
                    <a:lstStyle/>
                    <a:p>
                      <a:pPr algn="l"/>
                      <a:r>
                        <a:rPr kumimoji="1" lang="ja-JP" altLang="en-US" sz="1050" b="0" dirty="0" smtClean="0">
                          <a:latin typeface="+mj-ea"/>
                          <a:ea typeface="+mj-ea"/>
                        </a:rPr>
                        <a:t>対国民所得比</a:t>
                      </a:r>
                      <a:endParaRPr kumimoji="1" lang="ja-JP" altLang="en-US" sz="1050" b="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26.08</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36.92</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20.13</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34.77</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38.61</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520">
                <a:tc>
                  <a:txBody>
                    <a:bodyPr/>
                    <a:lstStyle/>
                    <a:p>
                      <a:r>
                        <a:rPr kumimoji="1" lang="ja-JP" altLang="en-US" sz="1050" b="0" dirty="0" smtClean="0">
                          <a:latin typeface="+mj-ea"/>
                          <a:ea typeface="+mj-ea"/>
                        </a:rPr>
                        <a:t>対</a:t>
                      </a:r>
                      <a:r>
                        <a:rPr kumimoji="1" lang="en-US" altLang="ja-JP" sz="1050" b="0" dirty="0" smtClean="0">
                          <a:latin typeface="+mj-ea"/>
                          <a:ea typeface="+mj-ea"/>
                        </a:rPr>
                        <a:t>GDP</a:t>
                      </a:r>
                      <a:r>
                        <a:rPr kumimoji="1" lang="ja-JP" altLang="en-US" sz="1050" b="0" dirty="0" smtClean="0">
                          <a:latin typeface="+mj-ea"/>
                          <a:ea typeface="+mj-ea"/>
                        </a:rPr>
                        <a:t>比</a:t>
                      </a:r>
                      <a:endParaRPr kumimoji="1" lang="ja-JP" altLang="en-US" sz="1050" b="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19.15</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27.69</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16.50</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26.24</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28.75</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520">
                <a:tc>
                  <a:txBody>
                    <a:bodyPr/>
                    <a:lstStyle/>
                    <a:p>
                      <a:r>
                        <a:rPr kumimoji="1" lang="ja-JP" altLang="en-US" sz="1050" b="0" dirty="0" smtClean="0">
                          <a:latin typeface="+mj-ea"/>
                          <a:ea typeface="+mj-ea"/>
                        </a:rPr>
                        <a:t>国民負担率</a:t>
                      </a:r>
                      <a:endParaRPr kumimoji="1" lang="ja-JP" altLang="en-US" sz="1050" b="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39.5</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64.8</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34.9</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52.4</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latin typeface="+mj-ea"/>
                          <a:ea typeface="+mj-ea"/>
                        </a:rPr>
                        <a:t>61</a:t>
                      </a:r>
                      <a:r>
                        <a:rPr kumimoji="1" lang="ja-JP" altLang="en-US" sz="1050" b="0" dirty="0" smtClean="0">
                          <a:latin typeface="+mj-ea"/>
                          <a:ea typeface="+mj-ea"/>
                        </a:rPr>
                        <a:t>・</a:t>
                      </a:r>
                      <a:r>
                        <a:rPr kumimoji="1" lang="en-US" altLang="ja-JP" sz="1050" b="0" dirty="0" smtClean="0">
                          <a:latin typeface="+mj-ea"/>
                          <a:ea typeface="+mj-ea"/>
                        </a:rPr>
                        <a:t>2</a:t>
                      </a:r>
                      <a:endParaRPr kumimoji="1" lang="ja-JP" altLang="en-US" sz="105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900" b="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正方形/長方形 7"/>
          <p:cNvSpPr/>
          <p:nvPr/>
        </p:nvSpPr>
        <p:spPr>
          <a:xfrm>
            <a:off x="4437112" y="179512"/>
            <a:ext cx="201622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「平成</a:t>
            </a:r>
            <a:r>
              <a:rPr kumimoji="1" lang="en-US" altLang="ja-JP" sz="1050" dirty="0" smtClean="0">
                <a:solidFill>
                  <a:schemeClr val="tx1"/>
                </a:solidFill>
                <a:latin typeface="+mj-ea"/>
                <a:ea typeface="+mj-ea"/>
              </a:rPr>
              <a:t>21</a:t>
            </a:r>
            <a:r>
              <a:rPr kumimoji="1" lang="ja-JP" altLang="en-US" sz="1050" dirty="0" smtClean="0">
                <a:solidFill>
                  <a:schemeClr val="tx1"/>
                </a:solidFill>
                <a:latin typeface="+mj-ea"/>
                <a:ea typeface="+mj-ea"/>
              </a:rPr>
              <a:t>年度社会保障給付費」から</a:t>
            </a:r>
            <a:r>
              <a:rPr lang="ja-JP" altLang="en-US" sz="1050" dirty="0" smtClean="0">
                <a:solidFill>
                  <a:schemeClr val="tx1"/>
                </a:solidFill>
                <a:latin typeface="+mj-ea"/>
                <a:ea typeface="+mj-ea"/>
              </a:rPr>
              <a:t>作成</a:t>
            </a:r>
            <a:endParaRPr kumimoji="1" lang="en-US" altLang="ja-JP" sz="1050" dirty="0" smtClean="0">
              <a:solidFill>
                <a:schemeClr val="tx1"/>
              </a:solidFill>
              <a:latin typeface="+mj-ea"/>
              <a:ea typeface="+mj-ea"/>
            </a:endParaRPr>
          </a:p>
          <a:p>
            <a:r>
              <a:rPr lang="en-US" altLang="ja-JP" sz="900" dirty="0" smtClean="0">
                <a:solidFill>
                  <a:schemeClr val="tx1"/>
                </a:solidFill>
                <a:latin typeface="+mj-ea"/>
                <a:ea typeface="+mj-ea"/>
              </a:rPr>
              <a:t>(</a:t>
            </a:r>
            <a:r>
              <a:rPr lang="ja-JP" altLang="en-US" sz="900" dirty="0" smtClean="0">
                <a:solidFill>
                  <a:schemeClr val="tx1"/>
                </a:solidFill>
                <a:latin typeface="+mj-ea"/>
                <a:ea typeface="+mj-ea"/>
              </a:rPr>
              <a:t>国立社会保障・人口問題研究所、</a:t>
            </a:r>
            <a:r>
              <a:rPr lang="en-US" altLang="ja-JP" sz="900" dirty="0" smtClean="0">
                <a:solidFill>
                  <a:schemeClr val="tx1"/>
                </a:solidFill>
                <a:latin typeface="+mj-ea"/>
                <a:ea typeface="+mj-ea"/>
              </a:rPr>
              <a:t>2011.10</a:t>
            </a:r>
            <a:r>
              <a:rPr lang="ja-JP" altLang="en-US" sz="900" dirty="0" smtClean="0">
                <a:solidFill>
                  <a:schemeClr val="tx1"/>
                </a:solidFill>
                <a:latin typeface="+mj-ea"/>
                <a:ea typeface="+mj-ea"/>
              </a:rPr>
              <a:t>発表</a:t>
            </a:r>
            <a:r>
              <a:rPr lang="en-US" altLang="ja-JP" sz="900" dirty="0" smtClean="0">
                <a:solidFill>
                  <a:schemeClr val="tx1"/>
                </a:solidFill>
                <a:latin typeface="+mj-ea"/>
                <a:ea typeface="+mj-ea"/>
              </a:rPr>
              <a:t>)</a:t>
            </a:r>
          </a:p>
        </p:txBody>
      </p:sp>
      <p:sp>
        <p:nvSpPr>
          <p:cNvPr id="9" name="正方形/長方形 8"/>
          <p:cNvSpPr/>
          <p:nvPr/>
        </p:nvSpPr>
        <p:spPr>
          <a:xfrm>
            <a:off x="764704" y="683568"/>
            <a:ext cx="1584176" cy="216024"/>
          </a:xfrm>
          <a:prstGeom prst="rect">
            <a:avLst/>
          </a:prstGeom>
          <a:solidFill>
            <a:schemeClr val="accent5"/>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latin typeface="ＭＳ Ｐゴシック" pitchFamily="50" charset="-128"/>
                <a:ea typeface="ＭＳ Ｐゴシック" pitchFamily="50" charset="-128"/>
              </a:rPr>
              <a:t>政策分野別の社会支出</a:t>
            </a:r>
            <a:endParaRPr kumimoji="1" lang="ja-JP" altLang="en-US" sz="1050" b="1" dirty="0">
              <a:latin typeface="ＭＳ Ｐゴシック" pitchFamily="50" charset="-128"/>
              <a:ea typeface="ＭＳ Ｐゴシック" pitchFamily="50" charset="-128"/>
            </a:endParaRPr>
          </a:p>
        </p:txBody>
      </p:sp>
      <p:sp>
        <p:nvSpPr>
          <p:cNvPr id="11" name="メモ 10"/>
          <p:cNvSpPr/>
          <p:nvPr/>
        </p:nvSpPr>
        <p:spPr>
          <a:xfrm>
            <a:off x="548680" y="6372200"/>
            <a:ext cx="1800200" cy="2376264"/>
          </a:xfrm>
          <a:prstGeom prst="foldedCorner">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solidFill>
                <a:schemeClr val="tx1"/>
              </a:solidFill>
              <a:latin typeface="+mj-ea"/>
              <a:ea typeface="+mj-ea"/>
              <a:sym typeface="Wingdings"/>
            </a:endParaRPr>
          </a:p>
          <a:p>
            <a:endParaRPr kumimoji="1" lang="en-US" altLang="ja-JP" sz="1050" dirty="0" smtClean="0">
              <a:solidFill>
                <a:schemeClr val="tx1"/>
              </a:solidFill>
              <a:latin typeface="+mj-ea"/>
              <a:ea typeface="+mj-ea"/>
              <a:sym typeface="Wingdings"/>
            </a:endParaRPr>
          </a:p>
          <a:p>
            <a:r>
              <a:rPr lang="en-US" altLang="ja-JP" sz="1050" dirty="0" smtClean="0">
                <a:solidFill>
                  <a:schemeClr val="tx1"/>
                </a:solidFill>
                <a:latin typeface="+mj-ea"/>
                <a:ea typeface="+mj-ea"/>
                <a:sym typeface="Wingdings"/>
              </a:rPr>
              <a:t>〔</a:t>
            </a:r>
            <a:r>
              <a:rPr lang="ja-JP" altLang="en-US" sz="1050" dirty="0" smtClean="0">
                <a:solidFill>
                  <a:schemeClr val="tx1"/>
                </a:solidFill>
                <a:latin typeface="+mj-ea"/>
                <a:ea typeface="+mj-ea"/>
                <a:sym typeface="Wingdings"/>
              </a:rPr>
              <a:t>概要</a:t>
            </a:r>
            <a:r>
              <a:rPr lang="en-US" altLang="ja-JP" sz="1050" dirty="0" smtClean="0">
                <a:solidFill>
                  <a:schemeClr val="tx1"/>
                </a:solidFill>
                <a:latin typeface="+mj-ea"/>
                <a:ea typeface="+mj-ea"/>
                <a:sym typeface="Wingdings"/>
              </a:rPr>
              <a:t>〕</a:t>
            </a:r>
          </a:p>
          <a:p>
            <a:r>
              <a:rPr kumimoji="1" lang="ja-JP" altLang="en-US" sz="1050" dirty="0" smtClean="0">
                <a:solidFill>
                  <a:schemeClr val="tx1"/>
                </a:solidFill>
                <a:latin typeface="+mj-ea"/>
                <a:ea typeface="+mj-ea"/>
                <a:sym typeface="Wingdings"/>
              </a:rPr>
              <a:t></a:t>
            </a:r>
            <a:r>
              <a:rPr kumimoji="1" lang="ja-JP" altLang="en-US" sz="1050" dirty="0" smtClean="0">
                <a:solidFill>
                  <a:schemeClr val="tx1"/>
                </a:solidFill>
                <a:latin typeface="+mj-ea"/>
                <a:ea typeface="+mj-ea"/>
              </a:rPr>
              <a:t>日本の「社会保障給付</a:t>
            </a:r>
            <a:r>
              <a:rPr kumimoji="1" lang="en-US" altLang="ja-JP" sz="1050" dirty="0" smtClean="0">
                <a:solidFill>
                  <a:schemeClr val="tx1"/>
                </a:solidFill>
                <a:latin typeface="+mj-ea"/>
                <a:ea typeface="+mj-ea"/>
              </a:rPr>
              <a:t>100</a:t>
            </a:r>
            <a:r>
              <a:rPr kumimoji="1" lang="ja-JP" altLang="en-US" sz="1050" dirty="0" smtClean="0">
                <a:solidFill>
                  <a:schemeClr val="tx1"/>
                </a:solidFill>
                <a:latin typeface="+mj-ea"/>
                <a:ea typeface="+mj-ea"/>
              </a:rPr>
              <a:t>兆円に迫る」との見出し</a:t>
            </a:r>
            <a:r>
              <a:rPr kumimoji="1" lang="ja-JP" altLang="en-US" sz="900" dirty="0" smtClean="0">
                <a:solidFill>
                  <a:schemeClr val="tx1"/>
                </a:solidFill>
                <a:latin typeface="+mj-ea"/>
                <a:ea typeface="+mj-ea"/>
              </a:rPr>
              <a:t>（道新</a:t>
            </a:r>
            <a:r>
              <a:rPr kumimoji="1" lang="en-US" altLang="ja-JP" sz="900" dirty="0" smtClean="0">
                <a:solidFill>
                  <a:schemeClr val="tx1"/>
                </a:solidFill>
                <a:latin typeface="+mj-ea"/>
                <a:ea typeface="+mj-ea"/>
              </a:rPr>
              <a:t>11.10.29</a:t>
            </a:r>
            <a:r>
              <a:rPr kumimoji="1" lang="ja-JP" altLang="en-US" sz="900" dirty="0" smtClean="0">
                <a:solidFill>
                  <a:schemeClr val="tx1"/>
                </a:solidFill>
                <a:latin typeface="+mj-ea"/>
                <a:ea typeface="+mj-ea"/>
              </a:rPr>
              <a:t>）</a:t>
            </a:r>
            <a:endParaRPr kumimoji="1" lang="en-US" altLang="ja-JP" sz="900" dirty="0" smtClean="0">
              <a:solidFill>
                <a:schemeClr val="tx1"/>
              </a:solidFill>
              <a:latin typeface="+mj-ea"/>
              <a:ea typeface="+mj-ea"/>
            </a:endParaRPr>
          </a:p>
          <a:p>
            <a:endParaRPr lang="en-US" altLang="ja-JP" sz="1050" dirty="0" smtClean="0">
              <a:solidFill>
                <a:schemeClr val="tx1"/>
              </a:solidFill>
              <a:latin typeface="+mj-ea"/>
              <a:ea typeface="+mj-ea"/>
            </a:endParaRPr>
          </a:p>
          <a:p>
            <a:r>
              <a:rPr lang="ja-JP" altLang="en-US" sz="1050" dirty="0" smtClean="0">
                <a:solidFill>
                  <a:schemeClr val="tx1"/>
                </a:solidFill>
                <a:latin typeface="+mj-ea"/>
                <a:sym typeface="Wingdings"/>
              </a:rPr>
              <a:t>国民</a:t>
            </a:r>
            <a:r>
              <a:rPr lang="en-US" altLang="ja-JP" sz="1050" dirty="0" smtClean="0">
                <a:solidFill>
                  <a:schemeClr val="tx1"/>
                </a:solidFill>
                <a:latin typeface="+mj-ea"/>
                <a:sym typeface="Wingdings"/>
              </a:rPr>
              <a:t>1</a:t>
            </a:r>
            <a:r>
              <a:rPr lang="ja-JP" altLang="en-US" sz="1050" dirty="0" smtClean="0">
                <a:solidFill>
                  <a:schemeClr val="tx1"/>
                </a:solidFill>
                <a:latin typeface="+mj-ea"/>
                <a:sym typeface="Wingdings"/>
              </a:rPr>
              <a:t>人当たりの社会保障給付は</a:t>
            </a:r>
            <a:r>
              <a:rPr lang="en-US" altLang="ja-JP" sz="1050" dirty="0" smtClean="0">
                <a:solidFill>
                  <a:schemeClr val="tx1"/>
                </a:solidFill>
                <a:latin typeface="+mj-ea"/>
                <a:sym typeface="Wingdings"/>
              </a:rPr>
              <a:t>783,100</a:t>
            </a:r>
            <a:r>
              <a:rPr lang="ja-JP" altLang="en-US" sz="1050" dirty="0" smtClean="0">
                <a:solidFill>
                  <a:schemeClr val="tx1"/>
                </a:solidFill>
                <a:latin typeface="+mj-ea"/>
                <a:sym typeface="Wingdings"/>
              </a:rPr>
              <a:t>円</a:t>
            </a:r>
            <a:endParaRPr lang="en-US" altLang="ja-JP" sz="1050" dirty="0" smtClean="0">
              <a:solidFill>
                <a:schemeClr val="tx1"/>
              </a:solidFill>
              <a:latin typeface="+mj-ea"/>
              <a:sym typeface="Wingdings"/>
            </a:endParaRPr>
          </a:p>
          <a:p>
            <a:endParaRPr kumimoji="1" lang="en-US" altLang="ja-JP" sz="1050" dirty="0" smtClean="0">
              <a:solidFill>
                <a:schemeClr val="tx1"/>
              </a:solidFill>
              <a:latin typeface="+mj-ea"/>
              <a:ea typeface="+mj-ea"/>
              <a:sym typeface="Wingdings"/>
            </a:endParaRPr>
          </a:p>
          <a:p>
            <a:r>
              <a:rPr lang="ja-JP" altLang="en-US" sz="1050" dirty="0" smtClean="0">
                <a:solidFill>
                  <a:schemeClr val="tx1"/>
                </a:solidFill>
                <a:latin typeface="+mj-ea"/>
                <a:sym typeface="Wingdings"/>
              </a:rPr>
              <a:t>「医療」「年金」「福祉その他」で分類すると、「医療」－</a:t>
            </a:r>
            <a:r>
              <a:rPr lang="en-US" altLang="ja-JP" sz="1050" dirty="0" smtClean="0">
                <a:solidFill>
                  <a:schemeClr val="tx1"/>
                </a:solidFill>
                <a:latin typeface="+mj-ea"/>
                <a:sym typeface="Wingdings"/>
              </a:rPr>
              <a:t>30</a:t>
            </a:r>
            <a:r>
              <a:rPr lang="ja-JP" altLang="en-US" sz="1050" dirty="0" smtClean="0">
                <a:solidFill>
                  <a:schemeClr val="tx1"/>
                </a:solidFill>
                <a:latin typeface="+mj-ea"/>
                <a:sym typeface="Wingdings"/>
              </a:rPr>
              <a:t>兆</a:t>
            </a:r>
            <a:r>
              <a:rPr lang="en-US" altLang="ja-JP" sz="1050" dirty="0" smtClean="0">
                <a:solidFill>
                  <a:schemeClr val="tx1"/>
                </a:solidFill>
                <a:latin typeface="+mj-ea"/>
                <a:sym typeface="Wingdings"/>
              </a:rPr>
              <a:t>8,447</a:t>
            </a:r>
            <a:r>
              <a:rPr lang="ja-JP" altLang="en-US" sz="1050" dirty="0" smtClean="0">
                <a:solidFill>
                  <a:schemeClr val="tx1"/>
                </a:solidFill>
                <a:latin typeface="+mj-ea"/>
                <a:sym typeface="Wingdings"/>
              </a:rPr>
              <a:t>億円</a:t>
            </a:r>
            <a:r>
              <a:rPr lang="en-US" altLang="ja-JP" sz="1050" dirty="0" smtClean="0">
                <a:solidFill>
                  <a:schemeClr val="tx1"/>
                </a:solidFill>
                <a:latin typeface="+mj-ea"/>
                <a:sym typeface="Wingdings"/>
              </a:rPr>
              <a:t>(30.9</a:t>
            </a:r>
            <a:r>
              <a:rPr lang="ja-JP" altLang="en-US" sz="1050" dirty="0" smtClean="0">
                <a:solidFill>
                  <a:schemeClr val="tx1"/>
                </a:solidFill>
                <a:latin typeface="+mj-ea"/>
                <a:sym typeface="Wingdings"/>
              </a:rPr>
              <a:t>％</a:t>
            </a:r>
            <a:r>
              <a:rPr lang="en-US" altLang="ja-JP" sz="1050" dirty="0" smtClean="0">
                <a:solidFill>
                  <a:schemeClr val="tx1"/>
                </a:solidFill>
                <a:latin typeface="+mj-ea"/>
                <a:sym typeface="Wingdings"/>
              </a:rPr>
              <a:t>)</a:t>
            </a:r>
            <a:r>
              <a:rPr lang="ja-JP" altLang="en-US" sz="1050" dirty="0" err="1" smtClean="0">
                <a:solidFill>
                  <a:schemeClr val="tx1"/>
                </a:solidFill>
                <a:latin typeface="+mj-ea"/>
                <a:sym typeface="Wingdings"/>
              </a:rPr>
              <a:t>、</a:t>
            </a:r>
            <a:r>
              <a:rPr lang="ja-JP" altLang="en-US" sz="1050" dirty="0" smtClean="0">
                <a:solidFill>
                  <a:schemeClr val="tx1"/>
                </a:solidFill>
                <a:latin typeface="+mj-ea"/>
                <a:sym typeface="Wingdings"/>
              </a:rPr>
              <a:t>「年金」－</a:t>
            </a:r>
            <a:r>
              <a:rPr lang="en-US" altLang="ja-JP" sz="1050" dirty="0" smtClean="0">
                <a:solidFill>
                  <a:schemeClr val="tx1"/>
                </a:solidFill>
                <a:latin typeface="+mj-ea"/>
                <a:sym typeface="Wingdings"/>
              </a:rPr>
              <a:t>51</a:t>
            </a:r>
            <a:r>
              <a:rPr lang="ja-JP" altLang="en-US" sz="1050" dirty="0" smtClean="0">
                <a:solidFill>
                  <a:schemeClr val="tx1"/>
                </a:solidFill>
                <a:latin typeface="+mj-ea"/>
                <a:sym typeface="Wingdings"/>
              </a:rPr>
              <a:t>兆</a:t>
            </a:r>
            <a:r>
              <a:rPr lang="en-US" altLang="ja-JP" sz="1050" dirty="0" smtClean="0">
                <a:solidFill>
                  <a:schemeClr val="tx1"/>
                </a:solidFill>
                <a:latin typeface="+mj-ea"/>
                <a:sym typeface="Wingdings"/>
              </a:rPr>
              <a:t>7,246</a:t>
            </a:r>
            <a:r>
              <a:rPr lang="ja-JP" altLang="en-US" sz="1050" dirty="0" smtClean="0">
                <a:solidFill>
                  <a:schemeClr val="tx1"/>
                </a:solidFill>
                <a:latin typeface="+mj-ea"/>
                <a:sym typeface="Wingdings"/>
              </a:rPr>
              <a:t>億円、「福祉その他」－</a:t>
            </a:r>
            <a:r>
              <a:rPr lang="en-US" altLang="ja-JP" sz="1050" dirty="0" smtClean="0">
                <a:solidFill>
                  <a:schemeClr val="tx1"/>
                </a:solidFill>
                <a:latin typeface="+mj-ea"/>
                <a:sym typeface="Wingdings"/>
              </a:rPr>
              <a:t>17</a:t>
            </a:r>
            <a:r>
              <a:rPr lang="ja-JP" altLang="en-US" sz="1050" dirty="0" smtClean="0">
                <a:solidFill>
                  <a:schemeClr val="tx1"/>
                </a:solidFill>
                <a:latin typeface="+mj-ea"/>
                <a:sym typeface="Wingdings"/>
              </a:rPr>
              <a:t>兆</a:t>
            </a:r>
            <a:r>
              <a:rPr lang="en-US" altLang="ja-JP" sz="1050" dirty="0" smtClean="0">
                <a:solidFill>
                  <a:schemeClr val="tx1"/>
                </a:solidFill>
                <a:latin typeface="+mj-ea"/>
                <a:sym typeface="Wingdings"/>
              </a:rPr>
              <a:t>2,814</a:t>
            </a:r>
            <a:r>
              <a:rPr lang="ja-JP" altLang="en-US" sz="1050" dirty="0" smtClean="0">
                <a:solidFill>
                  <a:schemeClr val="tx1"/>
                </a:solidFill>
                <a:latin typeface="+mj-ea"/>
                <a:sym typeface="Wingdings"/>
              </a:rPr>
              <a:t>億円である。</a:t>
            </a:r>
            <a:endParaRPr kumimoji="1" lang="ja-JP" altLang="en-US" sz="1050" dirty="0">
              <a:solidFill>
                <a:schemeClr val="tx1"/>
              </a:solidFill>
              <a:latin typeface="+mj-ea"/>
              <a:ea typeface="+mj-ea"/>
            </a:endParaRPr>
          </a:p>
        </p:txBody>
      </p:sp>
      <p:sp>
        <p:nvSpPr>
          <p:cNvPr id="12" name="メモ 11"/>
          <p:cNvSpPr/>
          <p:nvPr/>
        </p:nvSpPr>
        <p:spPr>
          <a:xfrm>
            <a:off x="2420888" y="6372200"/>
            <a:ext cx="1800200" cy="2376264"/>
          </a:xfrm>
          <a:prstGeom prst="foldedCorner">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財源</a:t>
            </a:r>
            <a:r>
              <a:rPr kumimoji="1" lang="en-US" altLang="ja-JP" sz="1050" dirty="0" smtClean="0">
                <a:solidFill>
                  <a:schemeClr val="tx1"/>
                </a:solidFill>
                <a:latin typeface="+mj-ea"/>
                <a:ea typeface="+mj-ea"/>
              </a:rPr>
              <a:t>〕</a:t>
            </a:r>
          </a:p>
          <a:p>
            <a:r>
              <a:rPr lang="ja-JP" altLang="en-US" sz="1050" dirty="0" smtClean="0">
                <a:solidFill>
                  <a:schemeClr val="tx1"/>
                </a:solidFill>
                <a:latin typeface="+mj-ea"/>
                <a:sym typeface="Wingdings"/>
              </a:rPr>
              <a:t>収入総額は</a:t>
            </a:r>
            <a:r>
              <a:rPr lang="en-US" altLang="ja-JP" sz="1050" dirty="0" smtClean="0">
                <a:solidFill>
                  <a:schemeClr val="tx1"/>
                </a:solidFill>
                <a:latin typeface="+mj-ea"/>
                <a:sym typeface="Wingdings"/>
              </a:rPr>
              <a:t>121</a:t>
            </a:r>
            <a:r>
              <a:rPr lang="ja-JP" altLang="en-US" sz="1050" dirty="0" smtClean="0">
                <a:solidFill>
                  <a:schemeClr val="tx1"/>
                </a:solidFill>
                <a:latin typeface="+mj-ea"/>
                <a:sym typeface="Wingdings"/>
              </a:rPr>
              <a:t>兆</a:t>
            </a:r>
            <a:r>
              <a:rPr lang="en-US" altLang="ja-JP" sz="1050" dirty="0" smtClean="0">
                <a:solidFill>
                  <a:schemeClr val="tx1"/>
                </a:solidFill>
                <a:latin typeface="+mj-ea"/>
                <a:sym typeface="Wingdings"/>
              </a:rPr>
              <a:t>8,326</a:t>
            </a:r>
            <a:r>
              <a:rPr lang="ja-JP" altLang="en-US" sz="1050" dirty="0" smtClean="0">
                <a:solidFill>
                  <a:schemeClr val="tx1"/>
                </a:solidFill>
                <a:latin typeface="+mj-ea"/>
                <a:sym typeface="Wingdings"/>
              </a:rPr>
              <a:t>億円である。</a:t>
            </a:r>
            <a:r>
              <a:rPr lang="en-US" altLang="ja-JP" sz="900" dirty="0" smtClean="0">
                <a:solidFill>
                  <a:schemeClr val="tx1"/>
                </a:solidFill>
                <a:latin typeface="+mj-ea"/>
                <a:sym typeface="Wingdings"/>
              </a:rPr>
              <a:t>(</a:t>
            </a:r>
            <a:r>
              <a:rPr lang="ja-JP" altLang="en-US" sz="900" dirty="0" smtClean="0">
                <a:solidFill>
                  <a:schemeClr val="tx1"/>
                </a:solidFill>
                <a:latin typeface="+mj-ea"/>
                <a:sym typeface="Wingdings"/>
              </a:rPr>
              <a:t>管理費及び給付以外の支出財源を含む</a:t>
            </a:r>
            <a:r>
              <a:rPr lang="en-US" altLang="ja-JP" sz="900" dirty="0" smtClean="0">
                <a:solidFill>
                  <a:schemeClr val="tx1"/>
                </a:solidFill>
                <a:latin typeface="+mj-ea"/>
                <a:sym typeface="Wingdings"/>
              </a:rPr>
              <a:t>)</a:t>
            </a:r>
          </a:p>
          <a:p>
            <a:endParaRPr kumimoji="1" lang="en-US" altLang="ja-JP" sz="900" dirty="0" smtClean="0">
              <a:solidFill>
                <a:schemeClr val="tx1"/>
              </a:solidFill>
              <a:latin typeface="+mj-ea"/>
              <a:ea typeface="+mj-ea"/>
              <a:sym typeface="Wingdings"/>
            </a:endParaRPr>
          </a:p>
          <a:p>
            <a:r>
              <a:rPr lang="ja-JP" altLang="en-US" sz="900" dirty="0" smtClean="0">
                <a:solidFill>
                  <a:schemeClr val="tx1"/>
                </a:solidFill>
                <a:latin typeface="+mj-ea"/>
                <a:sym typeface="Wingdings"/>
              </a:rPr>
              <a:t></a:t>
            </a:r>
            <a:r>
              <a:rPr kumimoji="1" lang="ja-JP" altLang="en-US" sz="900" dirty="0" smtClean="0">
                <a:solidFill>
                  <a:schemeClr val="tx1"/>
                </a:solidFill>
                <a:latin typeface="+mj-ea"/>
                <a:ea typeface="+mj-ea"/>
                <a:sym typeface="Wingdings"/>
              </a:rPr>
              <a:t>社会保険料－</a:t>
            </a:r>
            <a:r>
              <a:rPr kumimoji="1" lang="en-US" altLang="ja-JP" sz="900" dirty="0" smtClean="0">
                <a:solidFill>
                  <a:schemeClr val="tx1"/>
                </a:solidFill>
                <a:latin typeface="+mj-ea"/>
                <a:ea typeface="+mj-ea"/>
                <a:sym typeface="Wingdings"/>
              </a:rPr>
              <a:t>554,126</a:t>
            </a:r>
            <a:r>
              <a:rPr kumimoji="1" lang="ja-JP" altLang="en-US" sz="900" dirty="0" smtClean="0">
                <a:solidFill>
                  <a:schemeClr val="tx1"/>
                </a:solidFill>
                <a:latin typeface="+mj-ea"/>
                <a:ea typeface="+mj-ea"/>
                <a:sym typeface="Wingdings"/>
              </a:rPr>
              <a:t>億円　</a:t>
            </a:r>
            <a:endParaRPr kumimoji="1" lang="en-US" altLang="ja-JP" sz="900" dirty="0" smtClean="0">
              <a:solidFill>
                <a:schemeClr val="tx1"/>
              </a:solidFill>
              <a:latin typeface="+mj-ea"/>
              <a:ea typeface="+mj-ea"/>
              <a:sym typeface="Wingdings"/>
            </a:endParaRPr>
          </a:p>
          <a:p>
            <a:r>
              <a:rPr lang="ja-JP" altLang="en-US" sz="900" dirty="0" smtClean="0">
                <a:solidFill>
                  <a:schemeClr val="tx1"/>
                </a:solidFill>
                <a:latin typeface="+mj-ea"/>
                <a:ea typeface="+mj-ea"/>
                <a:sym typeface="Wingdings"/>
              </a:rPr>
              <a:t>　　　　　　　　　　　　</a:t>
            </a:r>
            <a:r>
              <a:rPr kumimoji="1" lang="ja-JP" altLang="en-US" sz="900" dirty="0" smtClean="0">
                <a:solidFill>
                  <a:schemeClr val="tx1"/>
                </a:solidFill>
                <a:latin typeface="+mj-ea"/>
                <a:ea typeface="+mj-ea"/>
                <a:sym typeface="Wingdings"/>
              </a:rPr>
              <a:t>（</a:t>
            </a:r>
            <a:r>
              <a:rPr kumimoji="1" lang="en-US" altLang="ja-JP" sz="900" dirty="0" smtClean="0">
                <a:solidFill>
                  <a:schemeClr val="tx1"/>
                </a:solidFill>
                <a:latin typeface="+mj-ea"/>
                <a:ea typeface="+mj-ea"/>
                <a:sym typeface="Wingdings"/>
              </a:rPr>
              <a:t>45.5</a:t>
            </a:r>
            <a:r>
              <a:rPr kumimoji="1" lang="ja-JP" altLang="en-US" sz="900" dirty="0" smtClean="0">
                <a:solidFill>
                  <a:schemeClr val="tx1"/>
                </a:solidFill>
                <a:latin typeface="+mj-ea"/>
                <a:ea typeface="+mj-ea"/>
                <a:sym typeface="Wingdings"/>
              </a:rPr>
              <a:t>％）</a:t>
            </a:r>
            <a:endParaRPr kumimoji="1" lang="en-US" altLang="ja-JP" sz="900" dirty="0" smtClean="0">
              <a:solidFill>
                <a:schemeClr val="tx1"/>
              </a:solidFill>
              <a:latin typeface="+mj-ea"/>
              <a:ea typeface="+mj-ea"/>
              <a:sym typeface="Wingdings"/>
            </a:endParaRPr>
          </a:p>
          <a:p>
            <a:r>
              <a:rPr lang="ja-JP" altLang="en-US" sz="900" dirty="0" smtClean="0">
                <a:solidFill>
                  <a:schemeClr val="tx1"/>
                </a:solidFill>
                <a:latin typeface="+mj-ea"/>
                <a:ea typeface="+mj-ea"/>
                <a:sym typeface="Wingdings"/>
              </a:rPr>
              <a:t>　公費負担－　　</a:t>
            </a:r>
            <a:r>
              <a:rPr lang="en-US" altLang="ja-JP" sz="900" dirty="0" smtClean="0">
                <a:solidFill>
                  <a:schemeClr val="tx1"/>
                </a:solidFill>
                <a:latin typeface="+mj-ea"/>
                <a:ea typeface="+mj-ea"/>
                <a:sym typeface="Wingdings"/>
              </a:rPr>
              <a:t>391,739</a:t>
            </a:r>
            <a:r>
              <a:rPr lang="ja-JP" altLang="en-US" sz="900" dirty="0" smtClean="0">
                <a:solidFill>
                  <a:schemeClr val="tx1"/>
                </a:solidFill>
                <a:latin typeface="+mj-ea"/>
                <a:ea typeface="+mj-ea"/>
                <a:sym typeface="Wingdings"/>
              </a:rPr>
              <a:t>億円</a:t>
            </a:r>
            <a:endParaRPr lang="en-US" altLang="ja-JP" sz="900" dirty="0" smtClean="0">
              <a:solidFill>
                <a:schemeClr val="tx1"/>
              </a:solidFill>
              <a:latin typeface="+mj-ea"/>
              <a:ea typeface="+mj-ea"/>
              <a:sym typeface="Wingdings"/>
            </a:endParaRPr>
          </a:p>
          <a:p>
            <a:r>
              <a:rPr lang="ja-JP" altLang="en-US" sz="900" dirty="0" smtClean="0">
                <a:solidFill>
                  <a:schemeClr val="tx1"/>
                </a:solidFill>
                <a:latin typeface="+mj-ea"/>
                <a:ea typeface="+mj-ea"/>
                <a:sym typeface="Wingdings"/>
              </a:rPr>
              <a:t>　　　　　　　　　　　　（</a:t>
            </a:r>
            <a:r>
              <a:rPr lang="en-US" altLang="ja-JP" sz="900" dirty="0" smtClean="0">
                <a:solidFill>
                  <a:schemeClr val="tx1"/>
                </a:solidFill>
                <a:latin typeface="+mj-ea"/>
                <a:ea typeface="+mj-ea"/>
                <a:sym typeface="Wingdings"/>
              </a:rPr>
              <a:t>32.2</a:t>
            </a:r>
            <a:r>
              <a:rPr lang="ja-JP" altLang="en-US" sz="900" dirty="0" smtClean="0">
                <a:solidFill>
                  <a:schemeClr val="tx1"/>
                </a:solidFill>
                <a:latin typeface="+mj-ea"/>
                <a:ea typeface="+mj-ea"/>
                <a:sym typeface="Wingdings"/>
              </a:rPr>
              <a:t>％）</a:t>
            </a:r>
            <a:endParaRPr lang="en-US" altLang="ja-JP" sz="900" dirty="0" smtClean="0">
              <a:solidFill>
                <a:schemeClr val="tx1"/>
              </a:solidFill>
              <a:latin typeface="+mj-ea"/>
              <a:ea typeface="+mj-ea"/>
              <a:sym typeface="Wingdings"/>
            </a:endParaRPr>
          </a:p>
          <a:p>
            <a:r>
              <a:rPr kumimoji="1" lang="ja-JP" altLang="en-US" sz="900" dirty="0" smtClean="0">
                <a:solidFill>
                  <a:schemeClr val="tx1"/>
                </a:solidFill>
                <a:latin typeface="+mj-ea"/>
                <a:ea typeface="+mj-ea"/>
                <a:sym typeface="Wingdings"/>
              </a:rPr>
              <a:t>　資産収入－　　</a:t>
            </a:r>
            <a:r>
              <a:rPr kumimoji="1" lang="en-US" altLang="ja-JP" sz="900" dirty="0" smtClean="0">
                <a:solidFill>
                  <a:schemeClr val="tx1"/>
                </a:solidFill>
                <a:latin typeface="+mj-ea"/>
                <a:ea typeface="+mj-ea"/>
                <a:sym typeface="Wingdings"/>
              </a:rPr>
              <a:t>146,154</a:t>
            </a:r>
            <a:r>
              <a:rPr kumimoji="1" lang="ja-JP" altLang="en-US" sz="900" dirty="0" smtClean="0">
                <a:solidFill>
                  <a:schemeClr val="tx1"/>
                </a:solidFill>
                <a:latin typeface="+mj-ea"/>
                <a:ea typeface="+mj-ea"/>
                <a:sym typeface="Wingdings"/>
              </a:rPr>
              <a:t>億円</a:t>
            </a:r>
            <a:endParaRPr kumimoji="1" lang="en-US" altLang="ja-JP" sz="900" dirty="0" smtClean="0">
              <a:solidFill>
                <a:schemeClr val="tx1"/>
              </a:solidFill>
              <a:latin typeface="+mj-ea"/>
              <a:ea typeface="+mj-ea"/>
              <a:sym typeface="Wingdings"/>
            </a:endParaRPr>
          </a:p>
          <a:p>
            <a:r>
              <a:rPr lang="ja-JP" altLang="en-US" sz="900" dirty="0" smtClean="0">
                <a:solidFill>
                  <a:schemeClr val="tx1"/>
                </a:solidFill>
                <a:latin typeface="+mj-ea"/>
                <a:ea typeface="+mj-ea"/>
                <a:sym typeface="Wingdings"/>
              </a:rPr>
              <a:t>　その他－　　　　</a:t>
            </a:r>
            <a:r>
              <a:rPr lang="en-US" altLang="ja-JP" sz="900" dirty="0" smtClean="0">
                <a:solidFill>
                  <a:schemeClr val="tx1"/>
                </a:solidFill>
                <a:latin typeface="+mj-ea"/>
                <a:ea typeface="+mj-ea"/>
                <a:sym typeface="Wingdings"/>
              </a:rPr>
              <a:t>126,307</a:t>
            </a:r>
            <a:r>
              <a:rPr lang="ja-JP" altLang="en-US" sz="900" dirty="0" smtClean="0">
                <a:solidFill>
                  <a:schemeClr val="tx1"/>
                </a:solidFill>
                <a:latin typeface="+mj-ea"/>
                <a:ea typeface="+mj-ea"/>
                <a:sym typeface="Wingdings"/>
              </a:rPr>
              <a:t>億円</a:t>
            </a:r>
            <a:endParaRPr lang="en-US" altLang="ja-JP" sz="900" dirty="0" smtClean="0">
              <a:solidFill>
                <a:schemeClr val="tx1"/>
              </a:solidFill>
              <a:latin typeface="+mj-ea"/>
              <a:ea typeface="+mj-ea"/>
              <a:sym typeface="Wingdings"/>
            </a:endParaRPr>
          </a:p>
          <a:p>
            <a:r>
              <a:rPr kumimoji="1" lang="en-US" altLang="ja-JP" sz="900" dirty="0" smtClean="0">
                <a:solidFill>
                  <a:schemeClr val="tx1"/>
                </a:solidFill>
                <a:latin typeface="+mj-ea"/>
                <a:ea typeface="+mj-ea"/>
                <a:sym typeface="Wingdings"/>
              </a:rPr>
              <a:t>          (</a:t>
            </a:r>
            <a:r>
              <a:rPr kumimoji="1" lang="ja-JP" altLang="en-US" sz="900" dirty="0" smtClean="0">
                <a:solidFill>
                  <a:schemeClr val="tx1"/>
                </a:solidFill>
                <a:latin typeface="+mj-ea"/>
                <a:ea typeface="+mj-ea"/>
                <a:sym typeface="Wingdings"/>
              </a:rPr>
              <a:t>運用実績により変動</a:t>
            </a:r>
            <a:r>
              <a:rPr kumimoji="1" lang="en-US" altLang="ja-JP" sz="900" dirty="0" smtClean="0">
                <a:solidFill>
                  <a:schemeClr val="tx1"/>
                </a:solidFill>
                <a:latin typeface="+mj-ea"/>
                <a:ea typeface="+mj-ea"/>
                <a:sym typeface="Wingdings"/>
              </a:rPr>
              <a:t>)</a:t>
            </a:r>
          </a:p>
          <a:p>
            <a:endParaRPr kumimoji="1" lang="ja-JP" altLang="en-US" sz="900" dirty="0">
              <a:solidFill>
                <a:schemeClr val="tx1"/>
              </a:solidFill>
              <a:latin typeface="+mj-ea"/>
              <a:ea typeface="+mj-ea"/>
            </a:endParaRPr>
          </a:p>
        </p:txBody>
      </p:sp>
      <p:sp>
        <p:nvSpPr>
          <p:cNvPr id="13" name="メモ 12"/>
          <p:cNvSpPr/>
          <p:nvPr/>
        </p:nvSpPr>
        <p:spPr>
          <a:xfrm>
            <a:off x="4293096" y="6372200"/>
            <a:ext cx="1800200" cy="2376264"/>
          </a:xfrm>
          <a:prstGeom prst="foldedCorner">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endParaRPr>
          </a:p>
          <a:p>
            <a:endParaRPr lang="en-US" altLang="ja-JP" sz="1050" dirty="0" smtClean="0">
              <a:solidFill>
                <a:schemeClr val="tx1"/>
              </a:solidFill>
            </a:endParaRPr>
          </a:p>
          <a:p>
            <a:r>
              <a:rPr lang="en-US" altLang="ja-JP" sz="1050" dirty="0" smtClean="0">
                <a:solidFill>
                  <a:schemeClr val="tx1"/>
                </a:solidFill>
              </a:rPr>
              <a:t>〔</a:t>
            </a:r>
            <a:r>
              <a:rPr lang="ja-JP" altLang="en-US" sz="1050" dirty="0" smtClean="0">
                <a:solidFill>
                  <a:schemeClr val="tx1"/>
                </a:solidFill>
              </a:rPr>
              <a:t>特徴</a:t>
            </a:r>
            <a:r>
              <a:rPr lang="en-US" altLang="ja-JP" sz="1050" dirty="0" smtClean="0">
                <a:solidFill>
                  <a:schemeClr val="tx1"/>
                </a:solidFill>
              </a:rPr>
              <a:t>〕</a:t>
            </a:r>
          </a:p>
          <a:p>
            <a:pPr>
              <a:buFont typeface="Wingdings"/>
              <a:buChar char="m"/>
            </a:pPr>
            <a:r>
              <a:rPr lang="ja-JP" altLang="en-US" sz="1050" dirty="0" smtClean="0">
                <a:solidFill>
                  <a:schemeClr val="tx1"/>
                </a:solidFill>
                <a:latin typeface="+mj-ea"/>
                <a:sym typeface="Wingdings"/>
              </a:rPr>
              <a:t>対前年伸び率では「失業」が</a:t>
            </a:r>
            <a:r>
              <a:rPr lang="en-US" altLang="ja-JP" sz="1050" dirty="0" smtClean="0">
                <a:solidFill>
                  <a:schemeClr val="tx1"/>
                </a:solidFill>
                <a:latin typeface="+mj-ea"/>
                <a:sym typeface="Wingdings"/>
              </a:rPr>
              <a:t>102.2</a:t>
            </a:r>
            <a:r>
              <a:rPr lang="ja-JP" altLang="en-US" sz="1050" dirty="0" smtClean="0">
                <a:solidFill>
                  <a:schemeClr val="tx1"/>
                </a:solidFill>
                <a:latin typeface="+mj-ea"/>
                <a:sym typeface="Wingdings"/>
              </a:rPr>
              <a:t>％と大幅に増加。「住宅」は</a:t>
            </a:r>
            <a:r>
              <a:rPr lang="en-US" altLang="ja-JP" sz="1050" dirty="0" smtClean="0">
                <a:solidFill>
                  <a:schemeClr val="tx1"/>
                </a:solidFill>
                <a:latin typeface="+mj-ea"/>
                <a:sym typeface="Wingdings"/>
              </a:rPr>
              <a:t>17.7</a:t>
            </a:r>
            <a:r>
              <a:rPr lang="ja-JP" altLang="en-US" sz="1050" dirty="0" smtClean="0">
                <a:solidFill>
                  <a:schemeClr val="tx1"/>
                </a:solidFill>
                <a:latin typeface="+mj-ea"/>
                <a:sym typeface="Wingdings"/>
              </a:rPr>
              <a:t>％、「生活保護その他」が</a:t>
            </a:r>
            <a:r>
              <a:rPr lang="en-US" altLang="ja-JP" sz="1050" dirty="0" smtClean="0">
                <a:solidFill>
                  <a:schemeClr val="tx1"/>
                </a:solidFill>
                <a:latin typeface="+mj-ea"/>
                <a:sym typeface="Wingdings"/>
              </a:rPr>
              <a:t>14.5</a:t>
            </a:r>
            <a:r>
              <a:rPr lang="ja-JP" altLang="en-US" sz="1050" dirty="0" smtClean="0">
                <a:solidFill>
                  <a:schemeClr val="tx1"/>
                </a:solidFill>
                <a:latin typeface="+mj-ea"/>
                <a:sym typeface="Wingdings"/>
              </a:rPr>
              <a:t>％増加している。</a:t>
            </a:r>
            <a:endParaRPr lang="en-US" altLang="ja-JP" sz="1050" dirty="0" smtClean="0">
              <a:solidFill>
                <a:schemeClr val="tx1"/>
              </a:solidFill>
              <a:latin typeface="+mj-ea"/>
              <a:sym typeface="Wingdings"/>
            </a:endParaRPr>
          </a:p>
          <a:p>
            <a:pPr>
              <a:buFont typeface="Wingdings"/>
              <a:buChar char="m"/>
            </a:pPr>
            <a:endParaRPr lang="en-US" altLang="ja-JP" sz="1050" dirty="0" smtClean="0">
              <a:solidFill>
                <a:schemeClr val="tx1"/>
              </a:solidFill>
              <a:latin typeface="+mj-ea"/>
              <a:sym typeface="Wingdings"/>
            </a:endParaRPr>
          </a:p>
          <a:p>
            <a:r>
              <a:rPr lang="ja-JP" altLang="en-US" sz="1050" dirty="0" smtClean="0">
                <a:solidFill>
                  <a:schemeClr val="tx1"/>
                </a:solidFill>
                <a:latin typeface="+mj-ea"/>
                <a:sym typeface="Wingdings"/>
              </a:rPr>
              <a:t>高齢者関係給付費</a:t>
            </a:r>
            <a:r>
              <a:rPr lang="en-US" altLang="ja-JP" sz="900" dirty="0" smtClean="0">
                <a:solidFill>
                  <a:schemeClr val="tx1"/>
                </a:solidFill>
                <a:latin typeface="+mj-ea"/>
                <a:sym typeface="Wingdings"/>
              </a:rPr>
              <a:t>(</a:t>
            </a:r>
            <a:r>
              <a:rPr lang="ja-JP" altLang="en-US" sz="900" dirty="0" smtClean="0">
                <a:solidFill>
                  <a:schemeClr val="tx1"/>
                </a:solidFill>
                <a:latin typeface="+mj-ea"/>
                <a:sym typeface="Wingdings"/>
              </a:rPr>
              <a:t>年金保険、高齢者医療、老人福祉サービス、高年齢雇用継続</a:t>
            </a:r>
            <a:r>
              <a:rPr lang="en-US" altLang="ja-JP" sz="900" dirty="0" smtClean="0">
                <a:solidFill>
                  <a:schemeClr val="tx1"/>
                </a:solidFill>
                <a:latin typeface="+mj-ea"/>
                <a:sym typeface="Wingdings"/>
              </a:rPr>
              <a:t>)</a:t>
            </a:r>
            <a:r>
              <a:rPr lang="ja-JP" altLang="en-US" sz="1050" dirty="0" smtClean="0">
                <a:solidFill>
                  <a:schemeClr val="tx1"/>
                </a:solidFill>
                <a:latin typeface="+mj-ea"/>
                <a:sym typeface="Wingdings"/>
              </a:rPr>
              <a:t>の合計は</a:t>
            </a:r>
            <a:r>
              <a:rPr lang="en-US" altLang="ja-JP" sz="1050" dirty="0" smtClean="0">
                <a:solidFill>
                  <a:schemeClr val="tx1"/>
                </a:solidFill>
                <a:latin typeface="+mj-ea"/>
                <a:sym typeface="Wingdings"/>
              </a:rPr>
              <a:t>68</a:t>
            </a:r>
            <a:r>
              <a:rPr lang="ja-JP" altLang="en-US" sz="1050" dirty="0" smtClean="0">
                <a:solidFill>
                  <a:schemeClr val="tx1"/>
                </a:solidFill>
                <a:latin typeface="+mj-ea"/>
                <a:sym typeface="Wingdings"/>
              </a:rPr>
              <a:t>兆</a:t>
            </a:r>
            <a:r>
              <a:rPr lang="en-US" altLang="ja-JP" sz="1050" dirty="0" smtClean="0">
                <a:solidFill>
                  <a:schemeClr val="tx1"/>
                </a:solidFill>
                <a:latin typeface="+mj-ea"/>
                <a:sym typeface="Wingdings"/>
              </a:rPr>
              <a:t>6,422</a:t>
            </a:r>
            <a:r>
              <a:rPr lang="ja-JP" altLang="en-US" sz="1050" dirty="0" smtClean="0">
                <a:solidFill>
                  <a:schemeClr val="tx1"/>
                </a:solidFill>
                <a:latin typeface="+mj-ea"/>
                <a:sym typeface="Wingdings"/>
              </a:rPr>
              <a:t>億円である。</a:t>
            </a:r>
            <a:r>
              <a:rPr lang="ja-JP" altLang="en-US" sz="900" dirty="0" smtClean="0">
                <a:solidFill>
                  <a:schemeClr val="tx1"/>
                </a:solidFill>
                <a:latin typeface="+mj-ea"/>
                <a:sym typeface="Wingdings"/>
              </a:rPr>
              <a:t>（社会保障給付費の</a:t>
            </a:r>
            <a:r>
              <a:rPr lang="en-US" altLang="ja-JP" sz="900" dirty="0" smtClean="0">
                <a:solidFill>
                  <a:schemeClr val="tx1"/>
                </a:solidFill>
                <a:latin typeface="+mj-ea"/>
                <a:sym typeface="Wingdings"/>
              </a:rPr>
              <a:t>68.7</a:t>
            </a:r>
            <a:r>
              <a:rPr lang="ja-JP" altLang="en-US" sz="900" dirty="0" smtClean="0">
                <a:solidFill>
                  <a:schemeClr val="tx1"/>
                </a:solidFill>
                <a:latin typeface="+mj-ea"/>
                <a:sym typeface="Wingdings"/>
              </a:rPr>
              <a:t>％）</a:t>
            </a:r>
            <a:endParaRPr lang="en-US" altLang="ja-JP" sz="900" dirty="0" smtClean="0">
              <a:solidFill>
                <a:schemeClr val="tx1"/>
              </a:solidFill>
              <a:latin typeface="+mj-ea"/>
              <a:sym typeface="Wingdings"/>
            </a:endParaRPr>
          </a:p>
          <a:p>
            <a:endParaRPr lang="en-US" altLang="ja-JP" sz="900" dirty="0" smtClean="0">
              <a:solidFill>
                <a:schemeClr val="tx1"/>
              </a:solidFill>
              <a:latin typeface="+mj-ea"/>
              <a:sym typeface="Wingdings"/>
            </a:endParaRPr>
          </a:p>
          <a:p>
            <a:r>
              <a:rPr lang="ja-JP" altLang="en-US" sz="1050" dirty="0" smtClean="0">
                <a:solidFill>
                  <a:schemeClr val="tx1"/>
                </a:solidFill>
                <a:latin typeface="+mj-ea"/>
                <a:sym typeface="Wingdings"/>
              </a:rPr>
              <a:t>国民負担率の意味することは別に検討する。</a:t>
            </a:r>
            <a:endParaRPr kumimoji="1" lang="ja-JP" altLang="en-US" sz="105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4</a:t>
            </a:fld>
            <a:endParaRPr kumimoji="1" lang="ja-JP" altLang="en-US"/>
          </a:p>
        </p:txBody>
      </p:sp>
      <p:graphicFrame>
        <p:nvGraphicFramePr>
          <p:cNvPr id="5" name="表 4"/>
          <p:cNvGraphicFramePr>
            <a:graphicFrameLocks noGrp="1"/>
          </p:cNvGraphicFramePr>
          <p:nvPr/>
        </p:nvGraphicFramePr>
        <p:xfrm>
          <a:off x="332656" y="3923928"/>
          <a:ext cx="6048672" cy="4289648"/>
        </p:xfrm>
        <a:graphic>
          <a:graphicData uri="http://schemas.openxmlformats.org/drawingml/2006/table">
            <a:tbl>
              <a:tblPr firstRow="1" bandRow="1">
                <a:tableStyleId>{5C22544A-7EE6-4342-B048-85BDC9FD1C3A}</a:tableStyleId>
              </a:tblPr>
              <a:tblGrid>
                <a:gridCol w="288032"/>
                <a:gridCol w="2880320"/>
                <a:gridCol w="2880320"/>
              </a:tblGrid>
              <a:tr h="370840">
                <a:tc>
                  <a:txBody>
                    <a:bodyPr/>
                    <a:lstStyle/>
                    <a:p>
                      <a:pPr algn="ctr"/>
                      <a:endParaRPr kumimoji="1" lang="ja-JP" altLang="en-US" sz="1050" b="0" dirty="0"/>
                    </a:p>
                  </a:txBody>
                  <a:tcPr vert="eaVert">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rPr>
                        <a:t>スウェーデン</a:t>
                      </a:r>
                      <a:endParaRPr kumimoji="1" lang="ja-JP" altLang="en-US"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rPr>
                        <a:t>日本</a:t>
                      </a:r>
                      <a:endParaRPr kumimoji="1" lang="ja-JP" altLang="en-US" sz="1050" b="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1861408">
                <a:tc>
                  <a:txBody>
                    <a:bodyPr/>
                    <a:lstStyle/>
                    <a:p>
                      <a:pPr algn="ctr"/>
                      <a:r>
                        <a:rPr kumimoji="1" lang="ja-JP" altLang="en-US" sz="1050" b="0" dirty="0" smtClean="0">
                          <a:solidFill>
                            <a:schemeClr val="tx1"/>
                          </a:solidFill>
                        </a:rPr>
                        <a:t>子育て</a:t>
                      </a:r>
                      <a:endParaRPr kumimoji="1" lang="ja-JP" altLang="en-US" sz="1050" b="0" dirty="0"/>
                    </a:p>
                  </a:txBody>
                  <a:tcPr vert="eaVert">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dirty="0" smtClean="0">
                          <a:solidFill>
                            <a:schemeClr val="tx1"/>
                          </a:solidFill>
                          <a:latin typeface="+mj-ea"/>
                          <a:ea typeface="+mn-ea"/>
                          <a:cs typeface="DFMaruGothic-Bd-WINP-RKSJ-H"/>
                        </a:rPr>
                        <a:t>女性の就労は</a:t>
                      </a:r>
                      <a:r>
                        <a:rPr kumimoji="1" lang="en-US" altLang="ja-JP" sz="1050" kern="1200" baseline="0" dirty="0" smtClean="0">
                          <a:solidFill>
                            <a:schemeClr val="dk1"/>
                          </a:solidFill>
                          <a:latin typeface="+mj-ea"/>
                          <a:ea typeface="+mn-ea"/>
                          <a:cs typeface="+mn-cs"/>
                        </a:rPr>
                        <a:t>75</a:t>
                      </a:r>
                      <a:r>
                        <a:rPr kumimoji="1" lang="ja-JP" altLang="en-US" sz="1050" kern="1200" baseline="0" dirty="0" smtClean="0">
                          <a:solidFill>
                            <a:schemeClr val="dk1"/>
                          </a:solidFill>
                          <a:latin typeface="+mj-ea"/>
                          <a:ea typeface="+mn-ea"/>
                          <a:cs typeface="+mn-cs"/>
                        </a:rPr>
                        <a:t>％を超える。</a:t>
                      </a:r>
                      <a:r>
                        <a:rPr kumimoji="1" lang="ja-JP" altLang="en-US" sz="1050" kern="1200" dirty="0" smtClean="0">
                          <a:solidFill>
                            <a:schemeClr val="tx1"/>
                          </a:solidFill>
                          <a:latin typeface="+mj-ea"/>
                          <a:ea typeface="+mn-ea"/>
                          <a:cs typeface="DFMaruGothic-Bd-WINP-RKSJ-H"/>
                        </a:rPr>
                        <a:t>児童保育所の充実。育児休暇は最高</a:t>
                      </a:r>
                      <a:r>
                        <a:rPr kumimoji="1" lang="en-US" altLang="ja-JP" sz="1050" kern="1200" dirty="0" smtClean="0">
                          <a:solidFill>
                            <a:schemeClr val="tx1"/>
                          </a:solidFill>
                          <a:latin typeface="+mj-ea"/>
                          <a:ea typeface="+mn-ea"/>
                          <a:cs typeface="DFMaruGothic-Bd-WINP-RKSJ-H"/>
                        </a:rPr>
                        <a:t>16</a:t>
                      </a:r>
                      <a:r>
                        <a:rPr kumimoji="1" lang="ja-JP" altLang="en-US" sz="1050" kern="1200" dirty="0" smtClean="0">
                          <a:solidFill>
                            <a:schemeClr val="tx1"/>
                          </a:solidFill>
                          <a:latin typeface="+mj-ea"/>
                          <a:ea typeface="+mn-ea"/>
                          <a:cs typeface="DFMaruGothic-Bd-WINP-RKSJ-H"/>
                        </a:rPr>
                        <a:t>ｹ月。</a:t>
                      </a:r>
                      <a:endParaRPr kumimoji="1" lang="en-US" altLang="ja-JP" sz="1050" kern="1200" dirty="0" smtClean="0">
                        <a:solidFill>
                          <a:schemeClr val="tx1"/>
                        </a:solidFill>
                        <a:latin typeface="+mj-ea"/>
                        <a:ea typeface="+mn-ea"/>
                        <a:cs typeface="DFMaruGothic-Bd-WINP-RKSJ-H"/>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baseline="0" dirty="0" smtClean="0">
                          <a:solidFill>
                            <a:schemeClr val="dk1"/>
                          </a:solidFill>
                          <a:latin typeface="+mj-ea"/>
                          <a:ea typeface="+mn-ea"/>
                          <a:cs typeface="+mn-cs"/>
                        </a:rPr>
                        <a:t>出産・育児休業中の生活と職場復帰への意欲を支える親保険がある。従前所得の</a:t>
                      </a:r>
                      <a:r>
                        <a:rPr kumimoji="1" lang="en-US" altLang="ja-JP" sz="1050" kern="1200" baseline="0" dirty="0" smtClean="0">
                          <a:solidFill>
                            <a:schemeClr val="dk1"/>
                          </a:solidFill>
                          <a:latin typeface="+mj-ea"/>
                          <a:ea typeface="+mn-ea"/>
                          <a:cs typeface="+mn-cs"/>
                        </a:rPr>
                        <a:t>8</a:t>
                      </a:r>
                      <a:r>
                        <a:rPr kumimoji="1" lang="ja-JP" altLang="en-US" sz="1050" kern="1200" baseline="0" dirty="0" smtClean="0">
                          <a:solidFill>
                            <a:schemeClr val="dk1"/>
                          </a:solidFill>
                          <a:latin typeface="+mj-ea"/>
                          <a:ea typeface="+mn-ea"/>
                          <a:cs typeface="+mn-cs"/>
                        </a:rPr>
                        <a:t>割保障。</a:t>
                      </a:r>
                      <a:endParaRPr kumimoji="1" lang="en-US" altLang="ja-JP" sz="1050" kern="1200" baseline="0" dirty="0" smtClean="0">
                        <a:solidFill>
                          <a:schemeClr val="dk1"/>
                        </a:solidFill>
                        <a:latin typeface="+mj-ea"/>
                        <a:ea typeface="+mn-ea"/>
                        <a:cs typeface="+mn-cs"/>
                      </a:endParaRPr>
                    </a:p>
                    <a:p>
                      <a:r>
                        <a:rPr kumimoji="1" lang="ja-JP" altLang="en-US" sz="1050" kern="1200" baseline="0" dirty="0" smtClean="0">
                          <a:solidFill>
                            <a:schemeClr val="dk1"/>
                          </a:solidFill>
                          <a:latin typeface="+mj-ea"/>
                          <a:ea typeface="+mn-ea"/>
                          <a:cs typeface="+mn-cs"/>
                        </a:rPr>
                        <a:t>①妊娠給付</a:t>
                      </a:r>
                      <a:endParaRPr kumimoji="1" lang="en-US" altLang="ja-JP" sz="1050" kern="1200" baseline="0" dirty="0" smtClean="0">
                        <a:solidFill>
                          <a:schemeClr val="dk1"/>
                        </a:solidFill>
                        <a:latin typeface="+mj-ea"/>
                        <a:ea typeface="+mn-ea"/>
                        <a:cs typeface="+mn-cs"/>
                      </a:endParaRPr>
                    </a:p>
                    <a:p>
                      <a:r>
                        <a:rPr kumimoji="1" lang="ja-JP" altLang="en-US" sz="1050" kern="1200" baseline="0" dirty="0" smtClean="0">
                          <a:solidFill>
                            <a:schemeClr val="dk1"/>
                          </a:solidFill>
                          <a:latin typeface="+mj-ea"/>
                          <a:ea typeface="+mn-ea"/>
                          <a:cs typeface="+mn-cs"/>
                        </a:rPr>
                        <a:t>②出産と育児のための給付</a:t>
                      </a:r>
                      <a:endParaRPr kumimoji="1" lang="en-US" altLang="ja-JP" sz="1050" kern="1200" baseline="0" dirty="0" smtClean="0">
                        <a:solidFill>
                          <a:schemeClr val="dk1"/>
                        </a:solidFill>
                        <a:latin typeface="+mj-ea"/>
                        <a:ea typeface="+mn-ea"/>
                        <a:cs typeface="+mn-cs"/>
                      </a:endParaRPr>
                    </a:p>
                    <a:p>
                      <a:r>
                        <a:rPr kumimoji="1" lang="ja-JP" altLang="en-US" sz="1050" kern="1200" baseline="0" dirty="0" smtClean="0">
                          <a:solidFill>
                            <a:schemeClr val="dk1"/>
                          </a:solidFill>
                          <a:latin typeface="+mj-ea"/>
                          <a:ea typeface="+mn-ea"/>
                          <a:cs typeface="+mn-cs"/>
                        </a:rPr>
                        <a:t>③一時的育児給付</a:t>
                      </a:r>
                      <a:endParaRPr kumimoji="1" lang="en-US" altLang="ja-JP" sz="1050" kern="1200" baseline="0" dirty="0" smtClean="0">
                        <a:solidFill>
                          <a:schemeClr val="dk1"/>
                        </a:solidFill>
                        <a:latin typeface="+mj-ea"/>
                        <a:ea typeface="+mn-ea"/>
                        <a:cs typeface="+mn-cs"/>
                      </a:endParaRPr>
                    </a:p>
                    <a:p>
                      <a:r>
                        <a:rPr kumimoji="1" lang="ja-JP" altLang="en-US" sz="1050" kern="1200" baseline="0" dirty="0" smtClean="0">
                          <a:solidFill>
                            <a:schemeClr val="dk1"/>
                          </a:solidFill>
                          <a:latin typeface="+mj-ea"/>
                          <a:ea typeface="+mn-ea"/>
                          <a:cs typeface="+mn-cs"/>
                        </a:rPr>
                        <a:t>④父親育児給付</a:t>
                      </a:r>
                      <a:endParaRPr kumimoji="1" lang="en-US" altLang="ja-JP" dirty="0" smtClean="0"/>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kern="1200" dirty="0" smtClean="0">
                          <a:solidFill>
                            <a:schemeClr val="tx1"/>
                          </a:solidFill>
                          <a:latin typeface="+mj-ea"/>
                          <a:ea typeface="+mj-ea"/>
                          <a:cs typeface="+mn-cs"/>
                        </a:rPr>
                        <a:t>「子どもがいる現役世代の相対的貧困率」</a:t>
                      </a:r>
                      <a:endParaRPr kumimoji="1" lang="en-US" altLang="ja-JP" sz="1050" b="0" kern="1200" dirty="0" smtClean="0">
                        <a:solidFill>
                          <a:schemeClr val="tx1"/>
                        </a:solidFill>
                        <a:latin typeface="+mj-ea"/>
                        <a:ea typeface="+mj-ea"/>
                        <a:cs typeface="+mn-cs"/>
                      </a:endParaRPr>
                    </a:p>
                    <a:p>
                      <a:r>
                        <a:rPr kumimoji="1" lang="ja-JP" altLang="en-US" sz="800" b="0" kern="1200" dirty="0" smtClean="0">
                          <a:solidFill>
                            <a:schemeClr val="tx1"/>
                          </a:solidFill>
                          <a:latin typeface="+mj-ea"/>
                          <a:ea typeface="+mj-ea"/>
                          <a:cs typeface="+mn-cs"/>
                        </a:rPr>
                        <a:t>　　　　　　　　　　　　</a:t>
                      </a:r>
                      <a:r>
                        <a:rPr kumimoji="1" lang="en-US" altLang="ja-JP" sz="800" b="0" kern="1200" dirty="0" smtClean="0">
                          <a:solidFill>
                            <a:schemeClr val="tx1"/>
                          </a:solidFill>
                          <a:latin typeface="+mj-ea"/>
                          <a:ea typeface="+mj-ea"/>
                          <a:cs typeface="+mn-cs"/>
                        </a:rPr>
                        <a:t>(2000</a:t>
                      </a:r>
                      <a:r>
                        <a:rPr kumimoji="1" lang="ja-JP" altLang="en-US" sz="800" b="0" kern="1200" dirty="0" smtClean="0">
                          <a:solidFill>
                            <a:schemeClr val="tx1"/>
                          </a:solidFill>
                          <a:latin typeface="+mj-ea"/>
                          <a:ea typeface="+mj-ea"/>
                          <a:cs typeface="+mn-cs"/>
                        </a:rPr>
                        <a:t>年代半ば、小塩隆士「日経</a:t>
                      </a:r>
                      <a:r>
                        <a:rPr kumimoji="1" lang="en-US" altLang="ja-JP" sz="800" b="0" kern="1200" dirty="0" smtClean="0">
                          <a:solidFill>
                            <a:schemeClr val="tx1"/>
                          </a:solidFill>
                          <a:latin typeface="+mj-ea"/>
                          <a:ea typeface="+mj-ea"/>
                          <a:cs typeface="+mn-cs"/>
                        </a:rPr>
                        <a:t>11.11.19)</a:t>
                      </a:r>
                    </a:p>
                    <a:p>
                      <a:endParaRPr kumimoji="1" lang="en-US" altLang="ja-JP" sz="800" b="0" kern="1200" dirty="0" smtClean="0">
                        <a:solidFill>
                          <a:schemeClr val="tx1"/>
                        </a:solidFill>
                        <a:latin typeface="+mj-ea"/>
                        <a:ea typeface="+mj-ea"/>
                        <a:cs typeface="+mn-cs"/>
                      </a:endParaRPr>
                    </a:p>
                    <a:p>
                      <a:endParaRPr kumimoji="1" lang="en-US" altLang="ja-JP" sz="800" b="0" kern="1200" dirty="0" smtClean="0">
                        <a:solidFill>
                          <a:schemeClr val="tx1"/>
                        </a:solidFill>
                        <a:latin typeface="+mj-ea"/>
                        <a:ea typeface="+mj-ea"/>
                        <a:cs typeface="+mn-cs"/>
                      </a:endParaRPr>
                    </a:p>
                    <a:p>
                      <a:endParaRPr kumimoji="1" lang="en-US" altLang="ja-JP" sz="800" b="0" kern="1200" dirty="0" smtClean="0">
                        <a:solidFill>
                          <a:schemeClr val="tx1"/>
                        </a:solidFill>
                        <a:latin typeface="+mj-ea"/>
                        <a:ea typeface="+mj-ea"/>
                        <a:cs typeface="+mn-cs"/>
                      </a:endParaRPr>
                    </a:p>
                    <a:p>
                      <a:endParaRPr kumimoji="1" lang="en-US" altLang="ja-JP" sz="800" b="0" kern="1200" dirty="0" smtClean="0">
                        <a:solidFill>
                          <a:schemeClr val="tx1"/>
                        </a:solidFill>
                        <a:latin typeface="+mj-ea"/>
                        <a:ea typeface="+mj-ea"/>
                        <a:cs typeface="+mn-cs"/>
                      </a:endParaRPr>
                    </a:p>
                    <a:p>
                      <a:endParaRPr kumimoji="1" lang="en-US" altLang="ja-JP" sz="800" b="0" kern="1200" dirty="0" smtClean="0">
                        <a:solidFill>
                          <a:schemeClr val="tx1"/>
                        </a:solidFill>
                        <a:latin typeface="+mj-ea"/>
                        <a:ea typeface="+mj-ea"/>
                        <a:cs typeface="+mn-cs"/>
                      </a:endParaRPr>
                    </a:p>
                    <a:p>
                      <a:endParaRPr kumimoji="1" lang="en-US" altLang="ja-JP" sz="800" b="0" kern="1200" dirty="0" smtClean="0">
                        <a:solidFill>
                          <a:schemeClr val="tx1"/>
                        </a:solidFill>
                        <a:latin typeface="+mj-ea"/>
                        <a:ea typeface="+mj-ea"/>
                        <a:cs typeface="+mn-cs"/>
                      </a:endParaRPr>
                    </a:p>
                    <a:p>
                      <a:endParaRPr kumimoji="1" lang="en-US" altLang="ja-JP" sz="800" b="0" kern="1200" dirty="0" smtClean="0">
                        <a:solidFill>
                          <a:schemeClr val="tx1"/>
                        </a:solidFill>
                        <a:latin typeface="+mj-ea"/>
                        <a:ea typeface="+mj-ea"/>
                        <a:cs typeface="+mn-cs"/>
                      </a:endParaRPr>
                    </a:p>
                    <a:p>
                      <a:endParaRPr kumimoji="1" lang="en-US" altLang="ja-JP" sz="800" b="0" kern="1200" dirty="0" smtClean="0">
                        <a:solidFill>
                          <a:schemeClr val="tx1"/>
                        </a:solidFill>
                        <a:latin typeface="+mj-ea"/>
                        <a:ea typeface="+mj-ea"/>
                        <a:cs typeface="+mn-cs"/>
                      </a:endParaRPr>
                    </a:p>
                    <a:p>
                      <a:r>
                        <a:rPr kumimoji="1" lang="ja-JP" altLang="en-US" sz="1050" b="0" kern="1200" dirty="0" smtClean="0">
                          <a:solidFill>
                            <a:schemeClr val="tx1"/>
                          </a:solidFill>
                          <a:latin typeface="+mj-ea"/>
                          <a:ea typeface="+mj-ea"/>
                          <a:cs typeface="+mn-cs"/>
                        </a:rPr>
                        <a:t>マニフェストの月額</a:t>
                      </a:r>
                      <a:r>
                        <a:rPr kumimoji="1" lang="en-US" altLang="ja-JP" sz="1050" b="0" kern="1200" dirty="0" smtClean="0">
                          <a:solidFill>
                            <a:schemeClr val="tx1"/>
                          </a:solidFill>
                          <a:latin typeface="+mj-ea"/>
                          <a:ea typeface="+mj-ea"/>
                          <a:cs typeface="+mn-cs"/>
                        </a:rPr>
                        <a:t>26,000</a:t>
                      </a:r>
                      <a:r>
                        <a:rPr kumimoji="1" lang="ja-JP" altLang="en-US" sz="1050" b="0" kern="1200" dirty="0" smtClean="0">
                          <a:solidFill>
                            <a:schemeClr val="tx1"/>
                          </a:solidFill>
                          <a:latin typeface="+mj-ea"/>
                          <a:ea typeface="+mj-ea"/>
                          <a:cs typeface="+mn-cs"/>
                        </a:rPr>
                        <a:t>円の子ども手当の破綻。「</a:t>
                      </a:r>
                      <a:r>
                        <a:rPr kumimoji="1" lang="en-US" altLang="ja-JP" sz="1050" b="0" kern="1200" dirty="0" smtClean="0">
                          <a:solidFill>
                            <a:schemeClr val="tx1"/>
                          </a:solidFill>
                          <a:latin typeface="+mj-ea"/>
                          <a:ea typeface="+mj-ea"/>
                          <a:cs typeface="+mn-cs"/>
                        </a:rPr>
                        <a:t>3</a:t>
                      </a:r>
                      <a:r>
                        <a:rPr kumimoji="1" lang="ja-JP" altLang="en-US" sz="1050" b="0" kern="1200" dirty="0" smtClean="0">
                          <a:solidFill>
                            <a:schemeClr val="tx1"/>
                          </a:solidFill>
                          <a:latin typeface="+mj-ea"/>
                          <a:ea typeface="+mj-ea"/>
                          <a:cs typeface="+mn-cs"/>
                        </a:rPr>
                        <a:t>歳未満の子どもがいる低所得層を除き、ほとんどの世帯で負担増が必至」</a:t>
                      </a:r>
                      <a:r>
                        <a:rPr kumimoji="1" lang="en-US" altLang="ja-JP" sz="800" b="0" kern="1200" dirty="0" smtClean="0">
                          <a:solidFill>
                            <a:schemeClr val="tx1"/>
                          </a:solidFill>
                          <a:latin typeface="+mj-ea"/>
                          <a:ea typeface="+mj-ea"/>
                          <a:cs typeface="+mn-cs"/>
                        </a:rPr>
                        <a:t>(</a:t>
                      </a:r>
                      <a:r>
                        <a:rPr kumimoji="1" lang="ja-JP" altLang="en-US" sz="800" b="0" kern="1200" dirty="0" smtClean="0">
                          <a:solidFill>
                            <a:schemeClr val="tx1"/>
                          </a:solidFill>
                          <a:latin typeface="+mj-ea"/>
                          <a:ea typeface="+mj-ea"/>
                          <a:cs typeface="+mn-cs"/>
                        </a:rPr>
                        <a:t>第一生命経済研究所</a:t>
                      </a:r>
                      <a:r>
                        <a:rPr kumimoji="1" lang="en-US" altLang="ja-JP" sz="800" b="0" kern="1200" dirty="0" smtClean="0">
                          <a:solidFill>
                            <a:schemeClr val="tx1"/>
                          </a:solidFill>
                          <a:latin typeface="+mj-ea"/>
                          <a:ea typeface="+mj-ea"/>
                          <a:cs typeface="+mn-cs"/>
                        </a:rPr>
                        <a:t>)</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72">
                <a:tc>
                  <a:txBody>
                    <a:bodyPr/>
                    <a:lstStyle/>
                    <a:p>
                      <a:pPr algn="ctr"/>
                      <a:r>
                        <a:rPr kumimoji="1" lang="ja-JP" altLang="en-US" sz="1050" dirty="0" smtClean="0"/>
                        <a:t>教育</a:t>
                      </a:r>
                      <a:endParaRPr kumimoji="1" lang="ja-JP" altLang="en-US" sz="1050" dirty="0"/>
                    </a:p>
                  </a:txBody>
                  <a:tcPr vert="eaVert">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mj-ea"/>
                          <a:ea typeface="+mn-ea"/>
                          <a:cs typeface="DFMaruGothic-Bd-WINP-RKSJ-H"/>
                        </a:rPr>
                        <a:t>教育費は</a:t>
                      </a:r>
                      <a:r>
                        <a:rPr kumimoji="1" lang="ja-JP" altLang="ja-JP" sz="1050" kern="1200" dirty="0" smtClean="0">
                          <a:solidFill>
                            <a:schemeClr val="dk1"/>
                          </a:solidFill>
                          <a:latin typeface="+mj-ea"/>
                          <a:ea typeface="+mn-ea"/>
                          <a:cs typeface="+mn-cs"/>
                        </a:rPr>
                        <a:t>私立も含めて小学校から大学院まで無料</a:t>
                      </a:r>
                      <a:r>
                        <a:rPr kumimoji="1" lang="ja-JP" altLang="en-US" sz="1050" kern="1200" dirty="0" smtClean="0">
                          <a:solidFill>
                            <a:schemeClr val="dk1"/>
                          </a:solidFill>
                          <a:latin typeface="+mj-ea"/>
                          <a:ea typeface="+mn-ea"/>
                          <a:cs typeface="+mn-cs"/>
                        </a:rPr>
                        <a:t>。</a:t>
                      </a:r>
                      <a:r>
                        <a:rPr kumimoji="1" lang="ja-JP" altLang="ja-JP" sz="1050" kern="1200" dirty="0" smtClean="0">
                          <a:solidFill>
                            <a:schemeClr val="dk1"/>
                          </a:solidFill>
                          <a:latin typeface="+mj-ea"/>
                          <a:ea typeface="+mn-ea"/>
                          <a:cs typeface="+mn-cs"/>
                        </a:rPr>
                        <a:t>手厚い奨学金制度が整</a:t>
                      </a:r>
                      <a:r>
                        <a:rPr kumimoji="1" lang="ja-JP" altLang="en-US" sz="1050" kern="1200" dirty="0" smtClean="0">
                          <a:solidFill>
                            <a:schemeClr val="dk1"/>
                          </a:solidFill>
                          <a:latin typeface="+mj-ea"/>
                          <a:ea typeface="+mn-ea"/>
                          <a:cs typeface="+mn-cs"/>
                        </a:rPr>
                        <a:t>う。</a:t>
                      </a:r>
                      <a:endParaRPr kumimoji="1" lang="en-US" altLang="ja-JP" sz="1050" kern="1200" dirty="0" smtClean="0">
                        <a:solidFill>
                          <a:schemeClr val="dk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050" kern="1200" dirty="0" smtClean="0">
                          <a:solidFill>
                            <a:schemeClr val="dk1"/>
                          </a:solidFill>
                          <a:latin typeface="+mj-ea"/>
                          <a:ea typeface="+mn-ea"/>
                          <a:cs typeface="+mn-cs"/>
                        </a:rPr>
                        <a:t>教科書</a:t>
                      </a:r>
                      <a:r>
                        <a:rPr kumimoji="1" lang="ja-JP" altLang="en-US" sz="1050" kern="1200" dirty="0" smtClean="0">
                          <a:solidFill>
                            <a:schemeClr val="dk1"/>
                          </a:solidFill>
                          <a:latin typeface="+mj-ea"/>
                          <a:ea typeface="+mn-ea"/>
                          <a:cs typeface="+mn-cs"/>
                        </a:rPr>
                        <a:t>、</a:t>
                      </a:r>
                      <a:r>
                        <a:rPr kumimoji="1" lang="ja-JP" altLang="ja-JP" sz="1050" kern="1200" dirty="0" smtClean="0">
                          <a:solidFill>
                            <a:schemeClr val="dk1"/>
                          </a:solidFill>
                          <a:latin typeface="+mj-ea"/>
                          <a:ea typeface="+mn-ea"/>
                          <a:cs typeface="+mn-cs"/>
                        </a:rPr>
                        <a:t>教材</a:t>
                      </a:r>
                      <a:r>
                        <a:rPr kumimoji="1" lang="ja-JP" altLang="en-US" sz="1050" kern="1200" dirty="0" smtClean="0">
                          <a:solidFill>
                            <a:schemeClr val="dk1"/>
                          </a:solidFill>
                          <a:latin typeface="+mj-ea"/>
                          <a:ea typeface="+mn-ea"/>
                          <a:cs typeface="+mn-cs"/>
                        </a:rPr>
                        <a:t>、</a:t>
                      </a:r>
                      <a:r>
                        <a:rPr kumimoji="1" lang="ja-JP" altLang="ja-JP" sz="1050" kern="1200" dirty="0" smtClean="0">
                          <a:solidFill>
                            <a:schemeClr val="dk1"/>
                          </a:solidFill>
                          <a:latin typeface="+mj-ea"/>
                          <a:ea typeface="+mn-ea"/>
                          <a:cs typeface="+mn-cs"/>
                        </a:rPr>
                        <a:t>給食</a:t>
                      </a:r>
                      <a:r>
                        <a:rPr kumimoji="1" lang="ja-JP" altLang="en-US" sz="1050" kern="1200" dirty="0" smtClean="0">
                          <a:solidFill>
                            <a:schemeClr val="dk1"/>
                          </a:solidFill>
                          <a:latin typeface="+mj-ea"/>
                          <a:ea typeface="+mn-ea"/>
                          <a:cs typeface="+mn-cs"/>
                        </a:rPr>
                        <a:t>も</a:t>
                      </a:r>
                      <a:r>
                        <a:rPr kumimoji="1" lang="ja-JP" altLang="ja-JP" sz="1050" kern="1200" dirty="0" smtClean="0">
                          <a:solidFill>
                            <a:schemeClr val="dk1"/>
                          </a:solidFill>
                          <a:latin typeface="+mj-ea"/>
                          <a:ea typeface="+mn-ea"/>
                          <a:cs typeface="+mn-cs"/>
                        </a:rPr>
                        <a:t>無償。</a:t>
                      </a:r>
                      <a:endParaRPr kumimoji="1" lang="ja-JP" altLang="en-US" sz="1050" b="0" kern="1200" dirty="0" smtClean="0">
                        <a:solidFill>
                          <a:schemeClr val="tx1"/>
                        </a:solidFill>
                        <a:latin typeface="+mj-ea"/>
                        <a:ea typeface="+mn-ea"/>
                        <a:cs typeface="+mn-cs"/>
                      </a:endParaRPr>
                    </a:p>
                    <a:p>
                      <a:pPr algn="l"/>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mj-ea"/>
                          <a:ea typeface="+mn-ea"/>
                          <a:cs typeface="+mn-cs"/>
                        </a:rPr>
                        <a:t>教育費</a:t>
                      </a:r>
                      <a:r>
                        <a:rPr kumimoji="1" lang="ja-JP" altLang="en-US" sz="800" b="0" kern="1200" dirty="0" smtClean="0">
                          <a:solidFill>
                            <a:schemeClr val="tx1"/>
                          </a:solidFill>
                          <a:latin typeface="+mj-ea"/>
                          <a:ea typeface="+mn-ea"/>
                          <a:cs typeface="+mn-cs"/>
                        </a:rPr>
                        <a:t>（「文部科学省調査」</a:t>
                      </a:r>
                      <a:r>
                        <a:rPr kumimoji="1" lang="en-US" altLang="ja-JP" sz="800" b="0" kern="1200" dirty="0" smtClean="0">
                          <a:solidFill>
                            <a:schemeClr val="tx1"/>
                          </a:solidFill>
                          <a:latin typeface="+mj-ea"/>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mj-ea"/>
                          <a:ea typeface="+mn-ea"/>
                          <a:cs typeface="+mn-cs"/>
                        </a:rPr>
                        <a:t>幼稚園－</a:t>
                      </a:r>
                      <a:r>
                        <a:rPr kumimoji="1" lang="en-US" altLang="ja-JP" sz="1050" b="0" kern="1200" dirty="0" smtClean="0">
                          <a:solidFill>
                            <a:schemeClr val="tx1"/>
                          </a:solidFill>
                          <a:latin typeface="+mj-ea"/>
                          <a:ea typeface="+mn-ea"/>
                          <a:cs typeface="+mn-cs"/>
                        </a:rPr>
                        <a:t>238,178</a:t>
                      </a:r>
                      <a:r>
                        <a:rPr kumimoji="1" lang="ja-JP" altLang="en-US" sz="1050" b="0" kern="1200" dirty="0" smtClean="0">
                          <a:solidFill>
                            <a:schemeClr val="tx1"/>
                          </a:solidFill>
                          <a:latin typeface="+mj-ea"/>
                          <a:ea typeface="+mn-ea"/>
                          <a:cs typeface="+mn-cs"/>
                        </a:rPr>
                        <a:t>円</a:t>
                      </a:r>
                      <a:r>
                        <a:rPr kumimoji="1" lang="en-US" altLang="ja-JP" sz="1050" b="0" kern="1200" dirty="0" smtClean="0">
                          <a:solidFill>
                            <a:schemeClr val="tx1"/>
                          </a:solidFill>
                          <a:latin typeface="+mj-ea"/>
                          <a:ea typeface="+mn-ea"/>
                          <a:cs typeface="+mn-cs"/>
                        </a:rPr>
                        <a:t>(</a:t>
                      </a:r>
                      <a:r>
                        <a:rPr kumimoji="1" lang="ja-JP" altLang="en-US" sz="1050" b="0" kern="1200" dirty="0" smtClean="0">
                          <a:solidFill>
                            <a:schemeClr val="tx1"/>
                          </a:solidFill>
                          <a:latin typeface="+mj-ea"/>
                          <a:ea typeface="+mn-ea"/>
                          <a:cs typeface="+mn-cs"/>
                        </a:rPr>
                        <a:t>私立</a:t>
                      </a:r>
                      <a:r>
                        <a:rPr kumimoji="1" lang="en-US" altLang="ja-JP" sz="1050" b="0" kern="1200" dirty="0" smtClean="0">
                          <a:solidFill>
                            <a:schemeClr val="tx1"/>
                          </a:solidFill>
                          <a:latin typeface="+mj-ea"/>
                          <a:ea typeface="+mn-ea"/>
                          <a:cs typeface="+mn-cs"/>
                        </a:rPr>
                        <a:t>509,419</a:t>
                      </a:r>
                      <a:r>
                        <a:rPr kumimoji="1" lang="ja-JP" altLang="en-US" sz="1050" b="0" kern="1200" dirty="0" smtClean="0">
                          <a:solidFill>
                            <a:schemeClr val="tx1"/>
                          </a:solidFill>
                          <a:latin typeface="+mj-ea"/>
                          <a:ea typeface="+mn-ea"/>
                          <a:cs typeface="+mn-cs"/>
                        </a:rPr>
                        <a:t>円</a:t>
                      </a:r>
                      <a:r>
                        <a:rPr kumimoji="1" lang="en-US" altLang="ja-JP" sz="1050" b="0" kern="1200" dirty="0" smtClean="0">
                          <a:solidFill>
                            <a:schemeClr val="tx1"/>
                          </a:solidFill>
                          <a:latin typeface="+mj-ea"/>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mj-ea"/>
                          <a:ea typeface="+mn-ea"/>
                          <a:cs typeface="+mn-cs"/>
                        </a:rPr>
                        <a:t>小学校－</a:t>
                      </a:r>
                      <a:r>
                        <a:rPr kumimoji="1" lang="en-US" altLang="ja-JP" sz="1050" b="0" kern="1200" dirty="0" smtClean="0">
                          <a:solidFill>
                            <a:schemeClr val="tx1"/>
                          </a:solidFill>
                          <a:latin typeface="+mj-ea"/>
                          <a:ea typeface="+mn-ea"/>
                          <a:cs typeface="+mn-cs"/>
                        </a:rPr>
                        <a:t>314,161</a:t>
                      </a:r>
                      <a:r>
                        <a:rPr kumimoji="1" lang="ja-JP" altLang="en-US" sz="1050" b="0" kern="1200" dirty="0" smtClean="0">
                          <a:solidFill>
                            <a:schemeClr val="tx1"/>
                          </a:solidFill>
                          <a:latin typeface="+mj-ea"/>
                          <a:ea typeface="+mn-ea"/>
                          <a:cs typeface="+mn-cs"/>
                        </a:rPr>
                        <a:t>円</a:t>
                      </a:r>
                      <a:endParaRPr kumimoji="1" lang="en-US" altLang="ja-JP" sz="1050" b="0"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mj-ea"/>
                          <a:ea typeface="+mn-ea"/>
                          <a:cs typeface="+mn-cs"/>
                        </a:rPr>
                        <a:t>中学校－</a:t>
                      </a:r>
                      <a:r>
                        <a:rPr kumimoji="1" lang="en-US" altLang="ja-JP" sz="1050" b="0" kern="1200" dirty="0" smtClean="0">
                          <a:solidFill>
                            <a:schemeClr val="tx1"/>
                          </a:solidFill>
                          <a:latin typeface="+mj-ea"/>
                          <a:ea typeface="+mn-ea"/>
                          <a:cs typeface="+mn-cs"/>
                        </a:rPr>
                        <a:t>468,773</a:t>
                      </a:r>
                      <a:r>
                        <a:rPr kumimoji="1" lang="ja-JP" altLang="en-US" sz="1050" b="0" kern="1200" dirty="0" smtClean="0">
                          <a:solidFill>
                            <a:schemeClr val="tx1"/>
                          </a:solidFill>
                          <a:latin typeface="+mj-ea"/>
                          <a:ea typeface="+mn-ea"/>
                          <a:cs typeface="+mn-cs"/>
                        </a:rPr>
                        <a:t>円</a:t>
                      </a:r>
                      <a:r>
                        <a:rPr kumimoji="1" lang="en-US" altLang="ja-JP" sz="1050" b="0" kern="1200" dirty="0" smtClean="0">
                          <a:solidFill>
                            <a:schemeClr val="tx1"/>
                          </a:solidFill>
                          <a:latin typeface="+mj-ea"/>
                          <a:ea typeface="+mn-ea"/>
                          <a:cs typeface="+mn-cs"/>
                        </a:rPr>
                        <a:t>(</a:t>
                      </a:r>
                      <a:r>
                        <a:rPr kumimoji="1" lang="ja-JP" altLang="en-US" sz="1050" b="0" kern="1200" dirty="0" smtClean="0">
                          <a:solidFill>
                            <a:schemeClr val="tx1"/>
                          </a:solidFill>
                          <a:latin typeface="+mj-ea"/>
                          <a:ea typeface="+mn-ea"/>
                          <a:cs typeface="+mn-cs"/>
                        </a:rPr>
                        <a:t>私立</a:t>
                      </a:r>
                      <a:r>
                        <a:rPr kumimoji="1" lang="en-US" altLang="ja-JP" sz="1050" b="0" kern="1200" dirty="0" smtClean="0">
                          <a:solidFill>
                            <a:schemeClr val="tx1"/>
                          </a:solidFill>
                          <a:latin typeface="+mj-ea"/>
                          <a:ea typeface="+mn-ea"/>
                          <a:cs typeface="+mn-cs"/>
                        </a:rPr>
                        <a:t>1,274,768</a:t>
                      </a:r>
                      <a:r>
                        <a:rPr kumimoji="1" lang="ja-JP" altLang="en-US" sz="1050" b="0" kern="1200" dirty="0" smtClean="0">
                          <a:solidFill>
                            <a:schemeClr val="tx1"/>
                          </a:solidFill>
                          <a:latin typeface="+mj-ea"/>
                          <a:ea typeface="+mn-ea"/>
                          <a:cs typeface="+mn-cs"/>
                        </a:rPr>
                        <a:t>円</a:t>
                      </a:r>
                      <a:r>
                        <a:rPr kumimoji="1" lang="en-US" altLang="ja-JP" sz="1050" b="0" kern="1200" dirty="0" smtClean="0">
                          <a:solidFill>
                            <a:schemeClr val="tx1"/>
                          </a:solidFill>
                          <a:latin typeface="+mj-ea"/>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mj-ea"/>
                          <a:ea typeface="+mn-ea"/>
                          <a:cs typeface="+mn-cs"/>
                        </a:rPr>
                        <a:t>高校－</a:t>
                      </a:r>
                      <a:r>
                        <a:rPr kumimoji="1" lang="en-US" altLang="ja-JP" sz="1050" b="0" kern="1200" dirty="0" smtClean="0">
                          <a:solidFill>
                            <a:schemeClr val="tx1"/>
                          </a:solidFill>
                          <a:latin typeface="+mj-ea"/>
                          <a:ea typeface="+mn-ea"/>
                          <a:cs typeface="+mn-cs"/>
                        </a:rPr>
                        <a:t>516,331</a:t>
                      </a:r>
                      <a:r>
                        <a:rPr kumimoji="1" lang="ja-JP" altLang="en-US" sz="1050" b="0" kern="1200" dirty="0" smtClean="0">
                          <a:solidFill>
                            <a:schemeClr val="tx1"/>
                          </a:solidFill>
                          <a:latin typeface="+mj-ea"/>
                          <a:ea typeface="+mn-ea"/>
                          <a:cs typeface="+mn-cs"/>
                        </a:rPr>
                        <a:t>円</a:t>
                      </a:r>
                      <a:r>
                        <a:rPr kumimoji="1" lang="en-US" altLang="ja-JP" sz="1050" b="0" kern="1200" dirty="0" smtClean="0">
                          <a:solidFill>
                            <a:schemeClr val="tx1"/>
                          </a:solidFill>
                          <a:latin typeface="+mj-ea"/>
                          <a:ea typeface="+mn-ea"/>
                          <a:cs typeface="+mn-cs"/>
                        </a:rPr>
                        <a:t>(</a:t>
                      </a:r>
                      <a:r>
                        <a:rPr kumimoji="1" lang="ja-JP" altLang="en-US" sz="1050" b="0" kern="1200" dirty="0" smtClean="0">
                          <a:solidFill>
                            <a:schemeClr val="tx1"/>
                          </a:solidFill>
                          <a:latin typeface="+mj-ea"/>
                          <a:ea typeface="+mn-ea"/>
                          <a:cs typeface="+mn-cs"/>
                        </a:rPr>
                        <a:t>私立</a:t>
                      </a:r>
                      <a:r>
                        <a:rPr kumimoji="1" lang="en-US" altLang="ja-JP" sz="1050" b="0" kern="1200" dirty="0" smtClean="0">
                          <a:solidFill>
                            <a:schemeClr val="tx1"/>
                          </a:solidFill>
                          <a:latin typeface="+mj-ea"/>
                          <a:ea typeface="+mn-ea"/>
                          <a:cs typeface="+mn-cs"/>
                        </a:rPr>
                        <a:t>1,034,689</a:t>
                      </a:r>
                      <a:r>
                        <a:rPr kumimoji="1" lang="ja-JP" altLang="en-US" sz="1050" b="0" kern="1200" dirty="0" smtClean="0">
                          <a:solidFill>
                            <a:schemeClr val="tx1"/>
                          </a:solidFill>
                          <a:latin typeface="+mj-ea"/>
                          <a:ea typeface="+mn-ea"/>
                          <a:cs typeface="+mn-cs"/>
                        </a:rPr>
                        <a:t>円</a:t>
                      </a:r>
                      <a:r>
                        <a:rPr kumimoji="1" lang="en-US" altLang="ja-JP" sz="1050" b="0" kern="1200" dirty="0" smtClean="0">
                          <a:solidFill>
                            <a:schemeClr val="tx1"/>
                          </a:solidFill>
                          <a:latin typeface="+mj-ea"/>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smtClean="0">
                          <a:solidFill>
                            <a:schemeClr val="tx1"/>
                          </a:solidFill>
                          <a:latin typeface="+mj-ea"/>
                          <a:ea typeface="+mn-ea"/>
                          <a:cs typeface="+mn-cs"/>
                        </a:rPr>
                        <a:t> </a:t>
                      </a:r>
                      <a:r>
                        <a:rPr kumimoji="1" lang="en-US" altLang="ja-JP" sz="800" b="0" kern="1200" dirty="0" smtClean="0">
                          <a:solidFill>
                            <a:schemeClr val="tx1"/>
                          </a:solidFill>
                          <a:latin typeface="+mj-ea"/>
                          <a:ea typeface="+mn-ea"/>
                          <a:cs typeface="+mn-cs"/>
                        </a:rPr>
                        <a:t>(2004</a:t>
                      </a:r>
                      <a:r>
                        <a:rPr kumimoji="1" lang="ja-JP" altLang="en-US" sz="800" b="0" kern="1200" dirty="0" smtClean="0">
                          <a:solidFill>
                            <a:schemeClr val="tx1"/>
                          </a:solidFill>
                          <a:latin typeface="+mj-ea"/>
                          <a:ea typeface="+mn-ea"/>
                          <a:cs typeface="+mn-cs"/>
                        </a:rPr>
                        <a:t>度－授業料、入学金、給食費、塾習い事も含む年間</a:t>
                      </a:r>
                      <a:r>
                        <a:rPr kumimoji="1" lang="en-US" altLang="ja-JP" sz="800" b="0" kern="1200" dirty="0" smtClean="0">
                          <a:solidFill>
                            <a:schemeClr val="tx1"/>
                          </a:solidFill>
                          <a:latin typeface="+mj-ea"/>
                          <a:ea typeface="+mn-ea"/>
                          <a:cs typeface="+mn-cs"/>
                        </a:rPr>
                        <a:t>)</a:t>
                      </a:r>
                    </a:p>
                    <a:p>
                      <a:pPr algn="l"/>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050" dirty="0" smtClean="0"/>
                        <a:t>雇用</a:t>
                      </a:r>
                      <a:endParaRPr kumimoji="1" lang="ja-JP" altLang="en-US" sz="105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ja-JP" altLang="en-US" sz="1050" dirty="0" smtClean="0"/>
                        <a:t>政策の基本－</a:t>
                      </a:r>
                      <a:r>
                        <a:rPr kumimoji="1" lang="ja-JP" altLang="en-US" sz="1050" kern="1200" baseline="0" dirty="0" smtClean="0">
                          <a:solidFill>
                            <a:schemeClr val="dk1"/>
                          </a:solidFill>
                          <a:latin typeface="+mj-ea"/>
                          <a:ea typeface="+mn-ea"/>
                          <a:cs typeface="+mn-cs"/>
                        </a:rPr>
                        <a:t>失業者に対して受動的に所得を保障するのではなく、職業訓練や教育を提供し、労働市場に戻すことを重視している。</a:t>
                      </a:r>
                      <a:endParaRPr kumimoji="1" lang="en-US" altLang="ja-JP" dirty="0" smtClean="0"/>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ja-JP" altLang="en-US" sz="1050" kern="1200" dirty="0" smtClean="0">
                          <a:solidFill>
                            <a:schemeClr val="dk1"/>
                          </a:solidFill>
                          <a:latin typeface="+mn-lt"/>
                          <a:ea typeface="+mn-ea"/>
                          <a:cs typeface="+mn-cs"/>
                        </a:rPr>
                        <a:t>現状－</a:t>
                      </a:r>
                      <a:r>
                        <a:rPr kumimoji="1" lang="ja-JP" altLang="en-US" sz="1050" kern="1200" dirty="0" smtClean="0">
                          <a:solidFill>
                            <a:schemeClr val="tx1"/>
                          </a:solidFill>
                          <a:latin typeface="+mj-ea"/>
                          <a:ea typeface="+mn-ea"/>
                          <a:cs typeface="+mn-cs"/>
                        </a:rPr>
                        <a:t>「労働力需要の急減」「重要不足失業の拡大」「失業の長期化」に対応できない。</a:t>
                      </a:r>
                      <a:endParaRPr kumimoji="1" lang="en-US" altLang="ja-JP" sz="1050" kern="1200" dirty="0" smtClean="0">
                        <a:solidFill>
                          <a:schemeClr val="tx1"/>
                        </a:solidFill>
                        <a:latin typeface="+mj-ea"/>
                        <a:ea typeface="+mn-ea"/>
                        <a:cs typeface="+mn-cs"/>
                      </a:endParaRPr>
                    </a:p>
                    <a:p>
                      <a:r>
                        <a:rPr kumimoji="1" lang="ja-JP" altLang="en-US" sz="1050" dirty="0" smtClean="0"/>
                        <a:t>雇用保険体系の「ほころび」の繕いに終始。</a:t>
                      </a:r>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
        <p:nvSpPr>
          <p:cNvPr id="6" name="角丸四角形 5"/>
          <p:cNvSpPr/>
          <p:nvPr/>
        </p:nvSpPr>
        <p:spPr>
          <a:xfrm>
            <a:off x="548680" y="251520"/>
            <a:ext cx="5760640" cy="720080"/>
          </a:xfrm>
          <a:prstGeom prst="roundRect">
            <a:avLst/>
          </a:prstGeom>
          <a:solidFill>
            <a:schemeClr val="accent3">
              <a:lumMod val="20000"/>
              <a:lumOff val="80000"/>
            </a:schemeClr>
          </a:solidFill>
          <a:ln w="317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ゴシック" pitchFamily="50" charset="-128"/>
                <a:ea typeface="ＭＳ Ｐゴシック" pitchFamily="50" charset="-128"/>
              </a:rPr>
              <a:t>「幸福度」の順位は、何を基準・指標とするのかで変わる。従って日本とスウェーデンの「ゆりかごから墓場まで」の公的保障のシステムの特徴を見る。</a:t>
            </a:r>
          </a:p>
        </p:txBody>
      </p:sp>
      <p:sp>
        <p:nvSpPr>
          <p:cNvPr id="8" name="角丸四角形 7"/>
          <p:cNvSpPr/>
          <p:nvPr/>
        </p:nvSpPr>
        <p:spPr>
          <a:xfrm>
            <a:off x="548680" y="1331640"/>
            <a:ext cx="5760640" cy="1728192"/>
          </a:xfrm>
          <a:prstGeom prst="roundRect">
            <a:avLst/>
          </a:prstGeom>
          <a:solidFill>
            <a:schemeClr val="accent3">
              <a:lumMod val="20000"/>
              <a:lumOff val="80000"/>
            </a:schemeClr>
          </a:solidFill>
          <a:ln w="317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ja-JP" altLang="ja-JP" sz="1050" dirty="0" smtClean="0">
                <a:solidFill>
                  <a:schemeClr val="tx1"/>
                </a:solidFill>
                <a:latin typeface="Century" pitchFamily="18" charset="0"/>
                <a:ea typeface="ＭＳ 明朝" pitchFamily="17" charset="-128"/>
                <a:cs typeface="RyuminPro-Regular"/>
              </a:rPr>
              <a:t>スウェーデンの社会保障制度の組織</a:t>
            </a:r>
            <a:r>
              <a:rPr lang="ja-JP" altLang="en-US" sz="1050" dirty="0" smtClean="0">
                <a:solidFill>
                  <a:schemeClr val="tx1"/>
                </a:solidFill>
                <a:latin typeface="Century" pitchFamily="18" charset="0"/>
                <a:ea typeface="ＭＳ 明朝" pitchFamily="17" charset="-128"/>
                <a:cs typeface="RyuminPro-Regular"/>
              </a:rPr>
              <a:t>・</a:t>
            </a:r>
            <a:r>
              <a:rPr lang="ja-JP" altLang="ja-JP" sz="1050" dirty="0" smtClean="0">
                <a:solidFill>
                  <a:schemeClr val="tx1"/>
                </a:solidFill>
                <a:latin typeface="Century" pitchFamily="18" charset="0"/>
                <a:ea typeface="ＭＳ 明朝" pitchFamily="17" charset="-128"/>
                <a:cs typeface="RyuminPro-Regular"/>
              </a:rPr>
              <a:t>運営</a:t>
            </a:r>
            <a:endParaRPr lang="en-US" altLang="ja-JP" sz="1050" dirty="0" smtClean="0">
              <a:solidFill>
                <a:schemeClr val="tx1"/>
              </a:solidFill>
              <a:latin typeface="Century" pitchFamily="18" charset="0"/>
              <a:ea typeface="ＭＳ 明朝" pitchFamily="17" charset="-128"/>
              <a:cs typeface="RyuminPro-Regular"/>
            </a:endParaRPr>
          </a:p>
          <a:p>
            <a:pPr lvl="0" fontAlgn="base">
              <a:spcBef>
                <a:spcPct val="0"/>
              </a:spcBef>
              <a:spcAft>
                <a:spcPct val="0"/>
              </a:spcAft>
            </a:pPr>
            <a:r>
              <a:rPr lang="ja-JP" altLang="ja-JP" sz="1050" dirty="0" smtClean="0">
                <a:solidFill>
                  <a:schemeClr val="tx1"/>
                </a:solidFill>
                <a:latin typeface="Century" pitchFamily="18" charset="0"/>
                <a:ea typeface="ＭＳ 明朝" pitchFamily="17" charset="-128"/>
                <a:cs typeface="RyuminPro-Regular"/>
              </a:rPr>
              <a:t>失業保険や積極的労働市場政策は労働省が、失業保険以外の社会保険と社会扶助</a:t>
            </a:r>
            <a:r>
              <a:rPr lang="ja-JP" altLang="ja-JP" sz="900" dirty="0" smtClean="0">
                <a:solidFill>
                  <a:schemeClr val="tx1"/>
                </a:solidFill>
                <a:latin typeface="Century" pitchFamily="18" charset="0"/>
                <a:ea typeface="ＭＳ 明朝" pitchFamily="17" charset="-128"/>
                <a:cs typeface="RyuminPro-Regular"/>
              </a:rPr>
              <a:t>（</a:t>
            </a:r>
            <a:r>
              <a:rPr lang="ja-JP" altLang="en-US" sz="900" dirty="0" smtClean="0">
                <a:solidFill>
                  <a:schemeClr val="tx1"/>
                </a:solidFill>
                <a:latin typeface="Century" pitchFamily="18" charset="0"/>
                <a:ea typeface="ＭＳ 明朝" pitchFamily="17" charset="-128"/>
                <a:cs typeface="RyuminPro-Regular"/>
              </a:rPr>
              <a:t>生活保護</a:t>
            </a:r>
            <a:r>
              <a:rPr lang="ja-JP" altLang="ja-JP" sz="900" dirty="0" smtClean="0">
                <a:solidFill>
                  <a:schemeClr val="tx1"/>
                </a:solidFill>
                <a:latin typeface="Century" pitchFamily="18" charset="0"/>
                <a:ea typeface="ＭＳ 明朝" pitchFamily="17" charset="-128"/>
                <a:cs typeface="RyuminPro-Regular"/>
              </a:rPr>
              <a:t>）</a:t>
            </a:r>
            <a:r>
              <a:rPr lang="ja-JP" altLang="ja-JP" sz="1050" dirty="0" smtClean="0">
                <a:solidFill>
                  <a:schemeClr val="tx1"/>
                </a:solidFill>
                <a:latin typeface="Century" pitchFamily="18" charset="0"/>
                <a:ea typeface="ＭＳ 明朝" pitchFamily="17" charset="-128"/>
                <a:cs typeface="RyuminPro-Regular"/>
              </a:rPr>
              <a:t>は社会省が担当し</a:t>
            </a:r>
            <a:r>
              <a:rPr lang="ja-JP" altLang="en-US" sz="1050" dirty="0" smtClean="0">
                <a:solidFill>
                  <a:schemeClr val="tx1"/>
                </a:solidFill>
                <a:latin typeface="Century" pitchFamily="18" charset="0"/>
                <a:ea typeface="ＭＳ 明朝" pitchFamily="17" charset="-128"/>
                <a:cs typeface="RyuminPro-Regular"/>
              </a:rPr>
              <a:t>、</a:t>
            </a:r>
            <a:r>
              <a:rPr lang="ja-JP" altLang="ja-JP" sz="1050" dirty="0" smtClean="0">
                <a:solidFill>
                  <a:schemeClr val="tx1"/>
                </a:solidFill>
                <a:latin typeface="Century" pitchFamily="18" charset="0"/>
                <a:ea typeface="ＭＳ 明朝" pitchFamily="17" charset="-128"/>
                <a:cs typeface="RyuminPro-Regular"/>
              </a:rPr>
              <a:t>社会保障が構成されている。</a:t>
            </a:r>
            <a:endParaRPr lang="en-US" altLang="ja-JP" sz="1050" dirty="0" smtClean="0">
              <a:solidFill>
                <a:schemeClr val="tx1"/>
              </a:solidFill>
              <a:latin typeface="Century" pitchFamily="18" charset="0"/>
              <a:ea typeface="ＭＳ 明朝" pitchFamily="17" charset="-128"/>
              <a:cs typeface="RyuminPro-Regular"/>
            </a:endParaRPr>
          </a:p>
          <a:p>
            <a:pPr lvl="0" fontAlgn="base">
              <a:spcBef>
                <a:spcPct val="0"/>
              </a:spcBef>
              <a:spcAft>
                <a:spcPct val="0"/>
              </a:spcAft>
            </a:pPr>
            <a:r>
              <a:rPr lang="ja-JP" altLang="ja-JP" sz="1050" dirty="0" smtClean="0">
                <a:solidFill>
                  <a:schemeClr val="tx1"/>
                </a:solidFill>
                <a:latin typeface="Century" pitchFamily="18" charset="0"/>
                <a:ea typeface="ＭＳ 明朝" pitchFamily="17" charset="-128"/>
                <a:cs typeface="RyuminPro-Regular"/>
              </a:rPr>
              <a:t>失業保険・積極的労働市場政策・社会保険が充実していれば、社会扶助は縮小していくと考えられて</a:t>
            </a:r>
            <a:r>
              <a:rPr lang="ja-JP" altLang="en-US" sz="1050" dirty="0" smtClean="0">
                <a:solidFill>
                  <a:schemeClr val="tx1"/>
                </a:solidFill>
                <a:latin typeface="Century" pitchFamily="18" charset="0"/>
                <a:ea typeface="ＭＳ 明朝" pitchFamily="17" charset="-128"/>
                <a:cs typeface="RyuminPro-Regular"/>
              </a:rPr>
              <a:t>いる。</a:t>
            </a:r>
            <a:r>
              <a:rPr lang="ja-JP" altLang="ja-JP" sz="1050" dirty="0" smtClean="0">
                <a:solidFill>
                  <a:schemeClr val="tx1"/>
                </a:solidFill>
                <a:latin typeface="Century" pitchFamily="18" charset="0"/>
                <a:ea typeface="ＭＳ 明朝" pitchFamily="17" charset="-128"/>
                <a:cs typeface="RyuminPro-Regular"/>
              </a:rPr>
              <a:t>　</a:t>
            </a:r>
            <a:endParaRPr lang="ja-JP" altLang="ja-JP" sz="1050" dirty="0" smtClean="0">
              <a:solidFill>
                <a:schemeClr val="tx1"/>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ja-JP" sz="1050" dirty="0" smtClean="0">
                <a:solidFill>
                  <a:schemeClr val="tx1"/>
                </a:solidFill>
                <a:latin typeface="Century" pitchFamily="18" charset="0"/>
                <a:ea typeface="ＭＳ 明朝" pitchFamily="17" charset="-128"/>
                <a:cs typeface="RyuminPro-Regular"/>
              </a:rPr>
              <a:t>社会保険</a:t>
            </a:r>
            <a:r>
              <a:rPr lang="ja-JP" altLang="en-US" sz="1050" dirty="0" smtClean="0">
                <a:solidFill>
                  <a:schemeClr val="tx1"/>
                </a:solidFill>
                <a:latin typeface="Century" pitchFamily="18" charset="0"/>
                <a:ea typeface="ＭＳ 明朝" pitchFamily="17" charset="-128"/>
                <a:cs typeface="RyuminPro-Regular"/>
              </a:rPr>
              <a:t>－</a:t>
            </a:r>
            <a:r>
              <a:rPr lang="ja-JP" altLang="ja-JP" sz="1050" dirty="0" smtClean="0">
                <a:solidFill>
                  <a:schemeClr val="tx1"/>
                </a:solidFill>
                <a:latin typeface="Century" pitchFamily="18" charset="0"/>
                <a:ea typeface="ＭＳ 明朝" pitchFamily="17" charset="-128"/>
                <a:cs typeface="RyuminPro-Regular"/>
              </a:rPr>
              <a:t>国の権限</a:t>
            </a:r>
            <a:r>
              <a:rPr lang="ja-JP" altLang="en-US" sz="1050" dirty="0" smtClean="0">
                <a:solidFill>
                  <a:schemeClr val="tx1"/>
                </a:solidFill>
                <a:latin typeface="Century" pitchFamily="18" charset="0"/>
                <a:ea typeface="ＭＳ 明朝" pitchFamily="17" charset="-128"/>
                <a:cs typeface="RyuminPro-Regular"/>
              </a:rPr>
              <a:t>。①</a:t>
            </a:r>
            <a:r>
              <a:rPr lang="ja-JP" altLang="ja-JP" sz="1050" dirty="0" smtClean="0">
                <a:solidFill>
                  <a:schemeClr val="tx1"/>
                </a:solidFill>
                <a:latin typeface="Century" pitchFamily="18" charset="0"/>
                <a:ea typeface="ＭＳ 明朝" pitchFamily="17" charset="-128"/>
                <a:cs typeface="RyuminPro-Regular"/>
              </a:rPr>
              <a:t>スウェーデンに居住していれば給付される保険</a:t>
            </a:r>
            <a:r>
              <a:rPr lang="ja-JP" altLang="ja-JP" sz="900" dirty="0" smtClean="0">
                <a:solidFill>
                  <a:schemeClr val="tx1"/>
                </a:solidFill>
                <a:latin typeface="Century" pitchFamily="18" charset="0"/>
                <a:ea typeface="ＭＳ 明朝" pitchFamily="17" charset="-128"/>
                <a:cs typeface="RyuminPro-Regular"/>
              </a:rPr>
              <a:t>（一種の手当</a:t>
            </a:r>
            <a:r>
              <a:rPr lang="en-US" altLang="ja-JP" sz="900" dirty="0" smtClean="0">
                <a:solidFill>
                  <a:schemeClr val="tx1"/>
                </a:solidFill>
                <a:latin typeface="Century" pitchFamily="18" charset="0"/>
                <a:ea typeface="ＭＳ 明朝" pitchFamily="17" charset="-128"/>
                <a:cs typeface="RyuminPro-Regular"/>
              </a:rPr>
              <a:t>)</a:t>
            </a:r>
            <a:r>
              <a:rPr lang="ja-JP" altLang="en-US" sz="1050" dirty="0" smtClean="0">
                <a:solidFill>
                  <a:schemeClr val="tx1"/>
                </a:solidFill>
                <a:latin typeface="Century" pitchFamily="18" charset="0"/>
                <a:ea typeface="ＭＳ 明朝" pitchFamily="17" charset="-128"/>
                <a:cs typeface="RyuminPro-Regular"/>
              </a:rPr>
              <a:t>と②</a:t>
            </a:r>
            <a:r>
              <a:rPr lang="ja-JP" altLang="ja-JP" sz="1050" dirty="0" smtClean="0">
                <a:solidFill>
                  <a:schemeClr val="tx1"/>
                </a:solidFill>
                <a:latin typeface="Century" pitchFamily="18" charset="0"/>
                <a:ea typeface="ＭＳ 明朝" pitchFamily="17" charset="-128"/>
                <a:cs typeface="RyuminPro-Regular"/>
              </a:rPr>
              <a:t>労働市場に参加し保険料を支払っていれば給付される保険の</a:t>
            </a:r>
            <a:r>
              <a:rPr lang="en-US" altLang="ja-JP" sz="1050" dirty="0" smtClean="0">
                <a:solidFill>
                  <a:schemeClr val="tx1"/>
                </a:solidFill>
                <a:latin typeface="Century" pitchFamily="18" charset="0"/>
                <a:ea typeface="RyuminPro-Regular"/>
                <a:cs typeface="CenturySchoolbook"/>
              </a:rPr>
              <a:t>2 </a:t>
            </a:r>
            <a:r>
              <a:rPr lang="ja-JP" altLang="en-US" sz="1050" dirty="0" smtClean="0">
                <a:solidFill>
                  <a:schemeClr val="tx1"/>
                </a:solidFill>
                <a:latin typeface="Century" pitchFamily="18" charset="0"/>
                <a:ea typeface="ＭＳ 明朝" pitchFamily="17" charset="-128"/>
                <a:cs typeface="RyuminPro-Regular"/>
              </a:rPr>
              <a:t>段階の組み立て。従前所得に対して高い割合の給付が保障される。</a:t>
            </a:r>
            <a:endParaRPr lang="en-US" altLang="ja-JP" sz="1050" dirty="0" smtClean="0">
              <a:solidFill>
                <a:schemeClr val="tx1"/>
              </a:solidFill>
              <a:latin typeface="Century" pitchFamily="18" charset="0"/>
              <a:ea typeface="ＭＳ 明朝" pitchFamily="17" charset="-128"/>
              <a:cs typeface="RyuminPro-Regular"/>
            </a:endParaRPr>
          </a:p>
          <a:p>
            <a:pPr lvl="0" eaLnBrk="0" fontAlgn="base" hangingPunct="0">
              <a:spcBef>
                <a:spcPct val="0"/>
              </a:spcBef>
              <a:spcAft>
                <a:spcPct val="0"/>
              </a:spcAft>
            </a:pPr>
            <a:r>
              <a:rPr lang="ja-JP" altLang="en-US" sz="1050" dirty="0" smtClean="0">
                <a:solidFill>
                  <a:schemeClr val="tx1"/>
                </a:solidFill>
                <a:latin typeface="Century" pitchFamily="18" charset="0"/>
                <a:ea typeface="ＭＳ 明朝" pitchFamily="17" charset="-128"/>
                <a:cs typeface="RyuminPro-Regular"/>
              </a:rPr>
              <a:t>社会扶助－管理・運営はコミューン</a:t>
            </a:r>
            <a:r>
              <a:rPr lang="ja-JP" altLang="en-US" sz="900" dirty="0" smtClean="0">
                <a:solidFill>
                  <a:schemeClr val="tx1"/>
                </a:solidFill>
                <a:latin typeface="Century" pitchFamily="18" charset="0"/>
                <a:ea typeface="ＭＳ 明朝" pitchFamily="17" charset="-128"/>
                <a:cs typeface="RyuminPro-Regular"/>
              </a:rPr>
              <a:t>（基礎自治体）</a:t>
            </a:r>
            <a:r>
              <a:rPr lang="ja-JP" altLang="en-US" sz="1050" dirty="0" smtClean="0">
                <a:solidFill>
                  <a:schemeClr val="tx1"/>
                </a:solidFill>
                <a:latin typeface="Century" pitchFamily="18" charset="0"/>
                <a:ea typeface="ＭＳ 明朝" pitchFamily="17" charset="-128"/>
                <a:cs typeface="RyuminPro-Regular"/>
              </a:rPr>
              <a:t>。社会サービス法</a:t>
            </a:r>
            <a:r>
              <a:rPr lang="en-US" altLang="ja-JP" sz="1050" dirty="0" smtClean="0">
                <a:solidFill>
                  <a:schemeClr val="tx1"/>
                </a:solidFill>
                <a:latin typeface="Century" pitchFamily="18" charset="0"/>
                <a:ea typeface="ＭＳ 明朝" pitchFamily="17" charset="-128"/>
                <a:cs typeface="RyuminPro-Regular"/>
              </a:rPr>
              <a:t>(</a:t>
            </a:r>
            <a:r>
              <a:rPr lang="en-US" altLang="ja-JP" sz="1050" dirty="0" smtClean="0">
                <a:solidFill>
                  <a:schemeClr val="tx1"/>
                </a:solidFill>
                <a:latin typeface="Century" pitchFamily="18" charset="0"/>
                <a:ea typeface="RyuminPro-Regular"/>
                <a:cs typeface="CenturySchoolbook"/>
              </a:rPr>
              <a:t>1982 </a:t>
            </a:r>
            <a:r>
              <a:rPr lang="ja-JP" altLang="en-US" sz="1050" dirty="0" smtClean="0">
                <a:solidFill>
                  <a:schemeClr val="tx1"/>
                </a:solidFill>
                <a:latin typeface="Century" pitchFamily="18" charset="0"/>
                <a:ea typeface="ＭＳ 明朝" pitchFamily="17" charset="-128"/>
                <a:cs typeface="RyuminPro-Regular"/>
              </a:rPr>
              <a:t>年施行）に基づく。財源も裁量をすべてコミューンに委ねている。コミューン間に相違がある。</a:t>
            </a:r>
            <a:endParaRPr lang="ja-JP" altLang="en-US" sz="1050" dirty="0" smtClean="0">
              <a:solidFill>
                <a:schemeClr val="tx1"/>
              </a:solidFill>
              <a:latin typeface="Arial" pitchFamily="34" charset="0"/>
              <a:ea typeface="ＭＳ Ｐゴシック" pitchFamily="50" charset="-128"/>
              <a:cs typeface="ＭＳ Ｐゴシック" pitchFamily="50" charset="-128"/>
            </a:endParaRPr>
          </a:p>
        </p:txBody>
      </p:sp>
      <p:sp>
        <p:nvSpPr>
          <p:cNvPr id="7" name="正方形/長方形 6"/>
          <p:cNvSpPr/>
          <p:nvPr/>
        </p:nvSpPr>
        <p:spPr>
          <a:xfrm>
            <a:off x="3789040" y="683568"/>
            <a:ext cx="2304256" cy="792088"/>
          </a:xfrm>
          <a:prstGeom prst="rect">
            <a:avLst/>
          </a:prstGeom>
          <a:solidFill>
            <a:schemeClr val="accent3">
              <a:lumMod val="20000"/>
              <a:lumOff val="80000"/>
            </a:schemeClr>
          </a:solidFill>
          <a:ln w="317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j-ea"/>
              </a:rPr>
              <a:t>OECD</a:t>
            </a:r>
            <a:r>
              <a:rPr lang="ja-JP" altLang="en-US" sz="1050" dirty="0" smtClean="0">
                <a:solidFill>
                  <a:schemeClr val="tx1"/>
                </a:solidFill>
                <a:latin typeface="+mj-ea"/>
              </a:rPr>
              <a:t>－</a:t>
            </a:r>
            <a:r>
              <a:rPr lang="en-US" altLang="ja-JP" sz="1050" dirty="0" smtClean="0">
                <a:solidFill>
                  <a:schemeClr val="tx1"/>
                </a:solidFill>
                <a:latin typeface="+mj-ea"/>
              </a:rPr>
              <a:t>34</a:t>
            </a:r>
            <a:r>
              <a:rPr lang="ja-JP" altLang="en-US" sz="1050" dirty="0" smtClean="0">
                <a:solidFill>
                  <a:schemeClr val="tx1"/>
                </a:solidFill>
                <a:latin typeface="+mj-ea"/>
              </a:rPr>
              <a:t>ヵ国中</a:t>
            </a:r>
            <a:r>
              <a:rPr lang="en-US" altLang="ja-JP" sz="1050" dirty="0" smtClean="0">
                <a:solidFill>
                  <a:schemeClr val="tx1"/>
                </a:solidFill>
                <a:latin typeface="ＭＳ Ｐゴシック" pitchFamily="50" charset="-128"/>
                <a:ea typeface="ＭＳ Ｐゴシック" pitchFamily="50" charset="-128"/>
              </a:rPr>
              <a:t/>
            </a:r>
            <a:br>
              <a:rPr lang="en-US" altLang="ja-JP" sz="1050" dirty="0" smtClean="0">
                <a:solidFill>
                  <a:schemeClr val="tx1"/>
                </a:solidFill>
                <a:latin typeface="ＭＳ Ｐゴシック" pitchFamily="50" charset="-128"/>
                <a:ea typeface="ＭＳ Ｐゴシック" pitchFamily="50" charset="-128"/>
              </a:rPr>
            </a:br>
            <a:r>
              <a:rPr lang="en-US" altLang="ja-JP" sz="1050" dirty="0" smtClean="0">
                <a:solidFill>
                  <a:schemeClr val="tx1"/>
                </a:solidFill>
                <a:latin typeface="ＭＳ Ｐゴシック" pitchFamily="50" charset="-128"/>
                <a:ea typeface="ＭＳ Ｐゴシック" pitchFamily="50" charset="-128"/>
              </a:rPr>
              <a:t> </a:t>
            </a:r>
            <a:r>
              <a:rPr lang="ja-JP" altLang="en-US" sz="1050" dirty="0" smtClean="0">
                <a:solidFill>
                  <a:schemeClr val="tx1"/>
                </a:solidFill>
                <a:latin typeface="ＭＳ Ｐゴシック" pitchFamily="50" charset="-128"/>
                <a:ea typeface="ＭＳ Ｐゴシック" pitchFamily="50" charset="-128"/>
              </a:rPr>
              <a:t>「幸福度」</a:t>
            </a:r>
            <a:r>
              <a:rPr lang="en-US" altLang="ja-JP" sz="1050" dirty="0" smtClean="0">
                <a:solidFill>
                  <a:schemeClr val="tx1"/>
                </a:solidFill>
                <a:latin typeface="+mj-ea"/>
              </a:rPr>
              <a:t>(</a:t>
            </a:r>
            <a:r>
              <a:rPr lang="ja-JP" altLang="ja-JP" sz="1050" dirty="0" smtClean="0">
                <a:solidFill>
                  <a:schemeClr val="tx1"/>
                </a:solidFill>
                <a:latin typeface="+mj-ea"/>
              </a:rPr>
              <a:t>「より良い暮らし指標」</a:t>
            </a:r>
            <a:r>
              <a:rPr lang="en-US" altLang="ja-JP" sz="1050" dirty="0" smtClean="0">
                <a:solidFill>
                  <a:schemeClr val="tx1"/>
                </a:solidFill>
                <a:latin typeface="+mj-ea"/>
              </a:rPr>
              <a:t>)</a:t>
            </a:r>
            <a:br>
              <a:rPr lang="en-US" altLang="ja-JP" sz="1050" dirty="0" smtClean="0">
                <a:solidFill>
                  <a:schemeClr val="tx1"/>
                </a:solidFill>
                <a:latin typeface="+mj-ea"/>
              </a:rPr>
            </a:br>
            <a:r>
              <a:rPr lang="ja-JP" altLang="en-US" sz="1050" dirty="0" smtClean="0">
                <a:solidFill>
                  <a:schemeClr val="tx1"/>
                </a:solidFill>
                <a:latin typeface="+mj-ea"/>
              </a:rPr>
              <a:t>スウェーデン 第</a:t>
            </a:r>
            <a:r>
              <a:rPr lang="en-US" altLang="ja-JP" sz="1050" dirty="0" smtClean="0">
                <a:solidFill>
                  <a:schemeClr val="tx1"/>
                </a:solidFill>
                <a:latin typeface="+mj-ea"/>
              </a:rPr>
              <a:t>3</a:t>
            </a:r>
            <a:r>
              <a:rPr lang="ja-JP" altLang="en-US" sz="1050" dirty="0" smtClean="0">
                <a:solidFill>
                  <a:schemeClr val="tx1"/>
                </a:solidFill>
                <a:latin typeface="+mj-ea"/>
              </a:rPr>
              <a:t>位　　日本 第</a:t>
            </a:r>
            <a:r>
              <a:rPr lang="en-US" altLang="ja-JP" sz="1050" dirty="0" smtClean="0">
                <a:solidFill>
                  <a:schemeClr val="tx1"/>
                </a:solidFill>
                <a:latin typeface="+mj-ea"/>
              </a:rPr>
              <a:t>19</a:t>
            </a:r>
            <a:r>
              <a:rPr lang="ja-JP" altLang="en-US" sz="1050" dirty="0" smtClean="0">
                <a:solidFill>
                  <a:schemeClr val="tx1"/>
                </a:solidFill>
                <a:latin typeface="+mj-ea"/>
              </a:rPr>
              <a:t>位</a:t>
            </a:r>
            <a:endParaRPr lang="en-US" altLang="ja-JP" sz="1050" dirty="0" smtClean="0">
              <a:solidFill>
                <a:schemeClr val="tx1"/>
              </a:solidFill>
              <a:latin typeface="+mj-ea"/>
            </a:endParaRPr>
          </a:p>
          <a:p>
            <a:pPr algn="ctr"/>
            <a:r>
              <a:rPr kumimoji="1" lang="en-US" altLang="ja-JP" sz="900" dirty="0" smtClean="0">
                <a:solidFill>
                  <a:schemeClr val="tx1"/>
                </a:solidFill>
                <a:latin typeface="+mj-ea"/>
                <a:ea typeface="+mj-ea"/>
              </a:rPr>
              <a:t>                                 (</a:t>
            </a:r>
            <a:r>
              <a:rPr kumimoji="1" lang="ja-JP" altLang="en-US" sz="900" dirty="0" smtClean="0">
                <a:solidFill>
                  <a:schemeClr val="tx1"/>
                </a:solidFill>
                <a:latin typeface="+mj-ea"/>
                <a:ea typeface="+mj-ea"/>
              </a:rPr>
              <a:t>「読売」</a:t>
            </a:r>
            <a:r>
              <a:rPr kumimoji="1" lang="en-US" altLang="ja-JP" sz="900" dirty="0" smtClean="0">
                <a:solidFill>
                  <a:schemeClr val="tx1"/>
                </a:solidFill>
                <a:latin typeface="+mj-ea"/>
                <a:ea typeface="+mj-ea"/>
              </a:rPr>
              <a:t>2011.5.24)</a:t>
            </a:r>
            <a:endParaRPr kumimoji="1" lang="ja-JP" altLang="en-US" sz="900" dirty="0">
              <a:latin typeface="+mj-ea"/>
              <a:ea typeface="+mj-ea"/>
            </a:endParaRPr>
          </a:p>
        </p:txBody>
      </p:sp>
      <p:sp>
        <p:nvSpPr>
          <p:cNvPr id="10" name="正方形/長方形 9"/>
          <p:cNvSpPr/>
          <p:nvPr/>
        </p:nvSpPr>
        <p:spPr>
          <a:xfrm>
            <a:off x="548680" y="3347864"/>
            <a:ext cx="4824536" cy="288032"/>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ゴシック" pitchFamily="50" charset="-128"/>
                <a:ea typeface="ＭＳ Ｐゴシック" pitchFamily="50" charset="-128"/>
              </a:rPr>
              <a:t>子育て・教育</a:t>
            </a:r>
            <a:r>
              <a:rPr kumimoji="1" lang="en-US" altLang="ja-JP" sz="1050" dirty="0" smtClean="0">
                <a:solidFill>
                  <a:schemeClr val="tx1"/>
                </a:solidFill>
                <a:latin typeface="ＭＳ Ｐゴシック" pitchFamily="50" charset="-128"/>
                <a:ea typeface="ＭＳ Ｐゴシック" pitchFamily="50" charset="-128"/>
              </a:rPr>
              <a:t>/</a:t>
            </a:r>
            <a:r>
              <a:rPr kumimoji="1" lang="ja-JP" altLang="en-US" sz="1050" dirty="0" smtClean="0">
                <a:solidFill>
                  <a:schemeClr val="tx1"/>
                </a:solidFill>
                <a:latin typeface="ＭＳ Ｐゴシック" pitchFamily="50" charset="-128"/>
                <a:ea typeface="ＭＳ Ｐゴシック" pitchFamily="50" charset="-128"/>
              </a:rPr>
              <a:t>労働政策</a:t>
            </a:r>
            <a:r>
              <a:rPr kumimoji="1" lang="en-US" altLang="ja-JP" sz="1050" dirty="0" smtClean="0">
                <a:solidFill>
                  <a:schemeClr val="tx1"/>
                </a:solidFill>
                <a:latin typeface="ＭＳ Ｐゴシック" pitchFamily="50" charset="-128"/>
                <a:ea typeface="ＭＳ Ｐゴシック" pitchFamily="50" charset="-128"/>
              </a:rPr>
              <a:t>/3</a:t>
            </a:r>
            <a:r>
              <a:rPr kumimoji="1" lang="ja-JP" altLang="en-US" sz="1050" dirty="0" smtClean="0">
                <a:solidFill>
                  <a:schemeClr val="tx1"/>
                </a:solidFill>
                <a:latin typeface="ＭＳ Ｐゴシック" pitchFamily="50" charset="-128"/>
                <a:ea typeface="ＭＳ Ｐゴシック" pitchFamily="50" charset="-128"/>
              </a:rPr>
              <a:t>大不安</a:t>
            </a:r>
            <a:r>
              <a:rPr kumimoji="1" lang="en-US" altLang="ja-JP" sz="1050" dirty="0" smtClean="0">
                <a:solidFill>
                  <a:schemeClr val="tx1"/>
                </a:solidFill>
                <a:latin typeface="ＭＳ Ｐゴシック" pitchFamily="50" charset="-128"/>
                <a:ea typeface="ＭＳ Ｐゴシック" pitchFamily="50" charset="-128"/>
              </a:rPr>
              <a:t>(</a:t>
            </a:r>
            <a:r>
              <a:rPr kumimoji="1" lang="ja-JP" altLang="en-US" sz="1050" dirty="0" smtClean="0">
                <a:solidFill>
                  <a:schemeClr val="tx1"/>
                </a:solidFill>
                <a:latin typeface="ＭＳ Ｐゴシック" pitchFamily="50" charset="-128"/>
                <a:ea typeface="ＭＳ Ｐゴシック" pitchFamily="50" charset="-128"/>
              </a:rPr>
              <a:t>医療・介護・年金</a:t>
            </a:r>
            <a:r>
              <a:rPr kumimoji="1" lang="en-US" altLang="ja-JP" sz="1050" dirty="0" smtClean="0">
                <a:solidFill>
                  <a:schemeClr val="tx1"/>
                </a:solidFill>
                <a:latin typeface="ＭＳ Ｐゴシック" pitchFamily="50" charset="-128"/>
                <a:ea typeface="ＭＳ Ｐゴシック" pitchFamily="50" charset="-128"/>
              </a:rPr>
              <a:t>)</a:t>
            </a:r>
            <a:r>
              <a:rPr lang="ja-JP" altLang="en-US" sz="1050" dirty="0" smtClean="0">
                <a:solidFill>
                  <a:schemeClr val="tx1"/>
                </a:solidFill>
                <a:latin typeface="ＭＳ Ｐゴシック" pitchFamily="50" charset="-128"/>
                <a:ea typeface="ＭＳ Ｐゴシック" pitchFamily="50" charset="-128"/>
              </a:rPr>
              <a:t>と社会</a:t>
            </a:r>
            <a:r>
              <a:rPr kumimoji="1" lang="ja-JP" altLang="en-US" sz="1050" dirty="0" smtClean="0">
                <a:solidFill>
                  <a:schemeClr val="tx1"/>
                </a:solidFill>
                <a:latin typeface="ＭＳ Ｐゴシック" pitchFamily="50" charset="-128"/>
                <a:ea typeface="ＭＳ Ｐゴシック" pitchFamily="50" charset="-128"/>
              </a:rPr>
              <a:t>扶助をとりあげる</a:t>
            </a:r>
            <a:endParaRPr kumimoji="1" lang="ja-JP" altLang="en-US" sz="1050" dirty="0">
              <a:solidFill>
                <a:schemeClr val="tx1"/>
              </a:solidFill>
              <a:latin typeface="ＭＳ Ｐゴシック" pitchFamily="50" charset="-128"/>
              <a:ea typeface="ＭＳ Ｐゴシック" pitchFamily="50" charset="-128"/>
            </a:endParaRPr>
          </a:p>
        </p:txBody>
      </p:sp>
      <p:graphicFrame>
        <p:nvGraphicFramePr>
          <p:cNvPr id="11" name="表 10"/>
          <p:cNvGraphicFramePr>
            <a:graphicFrameLocks noGrp="1"/>
          </p:cNvGraphicFramePr>
          <p:nvPr/>
        </p:nvGraphicFramePr>
        <p:xfrm>
          <a:off x="3573017" y="4731753"/>
          <a:ext cx="2808311" cy="790415"/>
        </p:xfrm>
        <a:graphic>
          <a:graphicData uri="http://schemas.openxmlformats.org/drawingml/2006/table">
            <a:tbl>
              <a:tblPr firstRow="1" bandRow="1">
                <a:tableStyleId>{5C22544A-7EE6-4342-B048-85BDC9FD1C3A}</a:tableStyleId>
              </a:tblPr>
              <a:tblGrid>
                <a:gridCol w="936104"/>
                <a:gridCol w="570795"/>
                <a:gridCol w="616459"/>
                <a:gridCol w="684953"/>
              </a:tblGrid>
              <a:tr h="351696">
                <a:tc>
                  <a:txBody>
                    <a:bodyPr/>
                    <a:lstStyle/>
                    <a:p>
                      <a:endParaRPr kumimoji="1" lang="ja-JP" altLang="en-US" sz="900" b="0" dirty="0">
                        <a:solidFill>
                          <a:schemeClr val="tx1"/>
                        </a:solidFill>
                        <a:latin typeface="+mj-ea"/>
                        <a:ea typeface="+mj-ea"/>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mj-ea"/>
                          <a:ea typeface="+mj-ea"/>
                        </a:rPr>
                        <a:t>全体</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mj-ea"/>
                          <a:ea typeface="+mj-ea"/>
                        </a:rPr>
                        <a:t>大人</a:t>
                      </a:r>
                      <a:r>
                        <a:rPr kumimoji="1" lang="en-US" altLang="ja-JP" sz="900" b="0" dirty="0" smtClean="0">
                          <a:solidFill>
                            <a:schemeClr val="tx1"/>
                          </a:solidFill>
                          <a:latin typeface="+mj-ea"/>
                          <a:ea typeface="+mj-ea"/>
                        </a:rPr>
                        <a:t>1</a:t>
                      </a:r>
                      <a:r>
                        <a:rPr kumimoji="1" lang="ja-JP" altLang="en-US" sz="900" b="0" dirty="0" smtClean="0">
                          <a:solidFill>
                            <a:schemeClr val="tx1"/>
                          </a:solidFill>
                          <a:latin typeface="+mj-ea"/>
                          <a:ea typeface="+mj-ea"/>
                        </a:rPr>
                        <a:t>人世帯</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mj-ea"/>
                          <a:ea typeface="+mj-ea"/>
                        </a:rPr>
                        <a:t>大人</a:t>
                      </a:r>
                      <a:r>
                        <a:rPr kumimoji="1" lang="en-US" altLang="ja-JP" sz="900" b="0" dirty="0" smtClean="0">
                          <a:solidFill>
                            <a:schemeClr val="tx1"/>
                          </a:solidFill>
                          <a:latin typeface="+mj-ea"/>
                          <a:ea typeface="+mj-ea"/>
                        </a:rPr>
                        <a:t>2</a:t>
                      </a:r>
                      <a:r>
                        <a:rPr kumimoji="1" lang="ja-JP" altLang="en-US" sz="900" b="0" dirty="0" smtClean="0">
                          <a:solidFill>
                            <a:schemeClr val="tx1"/>
                          </a:solidFill>
                          <a:latin typeface="+mj-ea"/>
                          <a:ea typeface="+mj-ea"/>
                        </a:rPr>
                        <a:t>人</a:t>
                      </a:r>
                      <a:endParaRPr kumimoji="1" lang="en-US" altLang="ja-JP" sz="900" b="0" dirty="0" smtClean="0">
                        <a:solidFill>
                          <a:schemeClr val="tx1"/>
                        </a:solidFill>
                        <a:latin typeface="+mj-ea"/>
                        <a:ea typeface="+mj-ea"/>
                      </a:endParaRPr>
                    </a:p>
                    <a:p>
                      <a:r>
                        <a:rPr kumimoji="1" lang="ja-JP" altLang="en-US" sz="900" b="0" dirty="0" smtClean="0">
                          <a:solidFill>
                            <a:schemeClr val="tx1"/>
                          </a:solidFill>
                          <a:latin typeface="+mj-ea"/>
                          <a:ea typeface="+mj-ea"/>
                        </a:rPr>
                        <a:t>以上世帯</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424655">
                <a:tc>
                  <a:txBody>
                    <a:bodyPr/>
                    <a:lstStyle/>
                    <a:p>
                      <a:r>
                        <a:rPr kumimoji="1" lang="ja-JP" altLang="en-US" sz="900" b="0" dirty="0" smtClean="0">
                          <a:solidFill>
                            <a:schemeClr val="tx1"/>
                          </a:solidFill>
                          <a:latin typeface="+mj-ea"/>
                          <a:ea typeface="+mj-ea"/>
                        </a:rPr>
                        <a:t>日本</a:t>
                      </a:r>
                      <a:endParaRPr kumimoji="1" lang="en-US" altLang="ja-JP" sz="900" b="0" dirty="0" smtClean="0">
                        <a:solidFill>
                          <a:schemeClr val="tx1"/>
                        </a:solidFill>
                        <a:latin typeface="+mj-ea"/>
                        <a:ea typeface="+mj-ea"/>
                      </a:endParaRPr>
                    </a:p>
                    <a:p>
                      <a:r>
                        <a:rPr kumimoji="1" lang="en-US" altLang="ja-JP" sz="900" b="0" dirty="0" smtClean="0">
                          <a:solidFill>
                            <a:schemeClr val="tx1"/>
                          </a:solidFill>
                          <a:latin typeface="+mj-ea"/>
                          <a:ea typeface="+mj-ea"/>
                        </a:rPr>
                        <a:t>(</a:t>
                      </a:r>
                      <a:r>
                        <a:rPr kumimoji="1" lang="ja-JP" altLang="en-US" sz="900" b="0" dirty="0" smtClean="0">
                          <a:solidFill>
                            <a:schemeClr val="tx1"/>
                          </a:solidFill>
                          <a:latin typeface="+mj-ea"/>
                          <a:ea typeface="+mj-ea"/>
                        </a:rPr>
                        <a:t>スウェーデン</a:t>
                      </a:r>
                      <a:r>
                        <a:rPr kumimoji="1" lang="en-US" altLang="ja-JP" sz="900" b="0" dirty="0" smtClean="0">
                          <a:solidFill>
                            <a:schemeClr val="tx1"/>
                          </a:solidFill>
                          <a:latin typeface="+mj-ea"/>
                          <a:ea typeface="+mj-ea"/>
                        </a:rPr>
                        <a:t>)</a:t>
                      </a:r>
                      <a:endParaRPr kumimoji="1" lang="ja-JP" altLang="en-US" sz="900" b="0" dirty="0">
                        <a:solidFill>
                          <a:schemeClr val="tx1"/>
                        </a:solidFill>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kumimoji="1" lang="en-US" altLang="ja-JP" sz="900" b="0" dirty="0" smtClean="0">
                          <a:solidFill>
                            <a:schemeClr val="tx1"/>
                          </a:solidFill>
                          <a:latin typeface="+mj-ea"/>
                          <a:ea typeface="+mj-ea"/>
                        </a:rPr>
                        <a:t>12.5%</a:t>
                      </a:r>
                    </a:p>
                    <a:p>
                      <a:pPr algn="ctr"/>
                      <a:r>
                        <a:rPr kumimoji="1" lang="ja-JP" altLang="en-US" sz="900" b="0" dirty="0" smtClean="0">
                          <a:solidFill>
                            <a:schemeClr val="tx1"/>
                          </a:solidFill>
                          <a:latin typeface="+mj-ea"/>
                          <a:ea typeface="+mj-ea"/>
                        </a:rPr>
                        <a:t>（</a:t>
                      </a:r>
                      <a:r>
                        <a:rPr kumimoji="1" lang="en-US" altLang="ja-JP" sz="900" b="0" dirty="0" smtClean="0">
                          <a:solidFill>
                            <a:schemeClr val="tx1"/>
                          </a:solidFill>
                          <a:latin typeface="+mj-ea"/>
                          <a:ea typeface="+mj-ea"/>
                        </a:rPr>
                        <a:t>3.6)</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kumimoji="1" lang="en-US" altLang="ja-JP" sz="900" b="0" dirty="0" smtClean="0">
                          <a:solidFill>
                            <a:schemeClr val="tx1"/>
                          </a:solidFill>
                          <a:latin typeface="+mj-ea"/>
                          <a:ea typeface="+mj-ea"/>
                        </a:rPr>
                        <a:t>58.7</a:t>
                      </a:r>
                      <a:r>
                        <a:rPr kumimoji="1" lang="en-US" altLang="ja-JP" sz="900" b="0" baseline="0" dirty="0" smtClean="0">
                          <a:solidFill>
                            <a:schemeClr val="tx1"/>
                          </a:solidFill>
                          <a:latin typeface="+mj-ea"/>
                          <a:ea typeface="+mj-ea"/>
                        </a:rPr>
                        <a:t>%</a:t>
                      </a:r>
                    </a:p>
                    <a:p>
                      <a:pPr algn="ctr"/>
                      <a:r>
                        <a:rPr kumimoji="1" lang="en-US" altLang="ja-JP" sz="900" b="0" baseline="0" dirty="0" smtClean="0">
                          <a:solidFill>
                            <a:schemeClr val="tx1"/>
                          </a:solidFill>
                          <a:latin typeface="+mj-ea"/>
                          <a:ea typeface="+mj-ea"/>
                        </a:rPr>
                        <a:t>(7.5</a:t>
                      </a:r>
                      <a:r>
                        <a:rPr kumimoji="1" lang="ja-JP" altLang="en-US" sz="900" b="0" baseline="0" dirty="0" smtClean="0">
                          <a:solidFill>
                            <a:schemeClr val="tx1"/>
                          </a:solidFill>
                          <a:latin typeface="+mj-ea"/>
                          <a:ea typeface="+mj-ea"/>
                        </a:rPr>
                        <a:t>）</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kumimoji="1" lang="en-US" altLang="ja-JP" sz="900" b="0" dirty="0" smtClean="0">
                          <a:solidFill>
                            <a:schemeClr val="tx1"/>
                          </a:solidFill>
                          <a:latin typeface="+mj-ea"/>
                          <a:ea typeface="+mj-ea"/>
                        </a:rPr>
                        <a:t>10.6%</a:t>
                      </a:r>
                    </a:p>
                    <a:p>
                      <a:pPr algn="ctr"/>
                      <a:r>
                        <a:rPr kumimoji="1" lang="ja-JP" altLang="en-US" sz="900" b="0" dirty="0" smtClean="0">
                          <a:solidFill>
                            <a:schemeClr val="tx1"/>
                          </a:solidFill>
                          <a:latin typeface="+mj-ea"/>
                          <a:ea typeface="+mj-ea"/>
                        </a:rPr>
                        <a:t>（</a:t>
                      </a:r>
                      <a:r>
                        <a:rPr kumimoji="1" lang="en-US" altLang="ja-JP" sz="900" b="0" dirty="0" smtClean="0">
                          <a:solidFill>
                            <a:schemeClr val="tx1"/>
                          </a:solidFill>
                          <a:latin typeface="+mj-ea"/>
                          <a:ea typeface="+mj-ea"/>
                        </a:rPr>
                        <a:t>2.8)</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
        <p:nvSpPr>
          <p:cNvPr id="12" name="正方形/長方形 11"/>
          <p:cNvSpPr/>
          <p:nvPr/>
        </p:nvSpPr>
        <p:spPr>
          <a:xfrm>
            <a:off x="3284984" y="8028384"/>
            <a:ext cx="432048" cy="2160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続く</a:t>
            </a:r>
            <a:endParaRPr kumimoji="1" lang="ja-JP" altLang="en-US" sz="9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5</a:t>
            </a:fld>
            <a:endParaRPr kumimoji="1" lang="ja-JP" altLang="en-US"/>
          </a:p>
        </p:txBody>
      </p:sp>
      <p:graphicFrame>
        <p:nvGraphicFramePr>
          <p:cNvPr id="8" name="表 7"/>
          <p:cNvGraphicFramePr>
            <a:graphicFrameLocks noGrp="1"/>
          </p:cNvGraphicFramePr>
          <p:nvPr/>
        </p:nvGraphicFramePr>
        <p:xfrm>
          <a:off x="332656" y="323528"/>
          <a:ext cx="6048672" cy="7734656"/>
        </p:xfrm>
        <a:graphic>
          <a:graphicData uri="http://schemas.openxmlformats.org/drawingml/2006/table">
            <a:tbl>
              <a:tblPr firstRow="1" bandRow="1">
                <a:tableStyleId>{5C22544A-7EE6-4342-B048-85BDC9FD1C3A}</a:tableStyleId>
              </a:tblPr>
              <a:tblGrid>
                <a:gridCol w="288032"/>
                <a:gridCol w="2952328"/>
                <a:gridCol w="2808312"/>
              </a:tblGrid>
              <a:tr h="1800200">
                <a:tc>
                  <a:txBody>
                    <a:bodyPr/>
                    <a:lstStyle/>
                    <a:p>
                      <a:pPr algn="ctr"/>
                      <a:r>
                        <a:rPr kumimoji="1" lang="ja-JP" altLang="en-US" sz="1050" b="0" dirty="0" smtClean="0">
                          <a:solidFill>
                            <a:schemeClr val="tx1"/>
                          </a:solidFill>
                          <a:latin typeface="+mj-ea"/>
                          <a:ea typeface="+mj-ea"/>
                        </a:rPr>
                        <a:t>雇用・失業</a:t>
                      </a:r>
                      <a:endParaRPr kumimoji="1" lang="ja-JP" altLang="en-US" sz="1050" b="0" dirty="0">
                        <a:solidFill>
                          <a:schemeClr val="tx1"/>
                        </a:solidFill>
                        <a:latin typeface="+mj-ea"/>
                        <a:ea typeface="+mj-ea"/>
                      </a:endParaRPr>
                    </a:p>
                  </a:txBody>
                  <a:tcPr vert="eaVert">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50" b="0" kern="1200" baseline="0" dirty="0" smtClean="0">
                          <a:solidFill>
                            <a:schemeClr val="dk1"/>
                          </a:solidFill>
                          <a:latin typeface="+mj-ea"/>
                          <a:ea typeface="+mj-ea"/>
                          <a:cs typeface="+mn-cs"/>
                        </a:rPr>
                        <a:t>①流動性と適応性を高めるプログラム</a:t>
                      </a:r>
                      <a:endParaRPr kumimoji="1" lang="en-US" altLang="ja-JP" sz="1050" b="0" kern="1200" baseline="0" dirty="0" smtClean="0">
                        <a:solidFill>
                          <a:schemeClr val="dk1"/>
                        </a:solidFill>
                        <a:latin typeface="+mj-ea"/>
                        <a:ea typeface="+mj-ea"/>
                        <a:cs typeface="+mn-cs"/>
                      </a:endParaRPr>
                    </a:p>
                    <a:p>
                      <a:pPr algn="l"/>
                      <a:r>
                        <a:rPr kumimoji="1" lang="ja-JP" altLang="en-US" sz="1050" b="0" kern="1200" baseline="0" dirty="0" smtClean="0">
                          <a:solidFill>
                            <a:schemeClr val="dk1"/>
                          </a:solidFill>
                          <a:latin typeface="+mj-ea"/>
                          <a:ea typeface="+mj-ea"/>
                          <a:cs typeface="+mn-cs"/>
                        </a:rPr>
                        <a:t>　 職業訓練、企業・公共部門への一時的雇用、障</a:t>
                      </a:r>
                      <a:endParaRPr kumimoji="1" lang="en-US" altLang="ja-JP" sz="1050" b="0" kern="1200" baseline="0" dirty="0" smtClean="0">
                        <a:solidFill>
                          <a:schemeClr val="dk1"/>
                        </a:solidFill>
                        <a:latin typeface="+mj-ea"/>
                        <a:ea typeface="+mj-ea"/>
                        <a:cs typeface="+mn-cs"/>
                      </a:endParaRPr>
                    </a:p>
                    <a:p>
                      <a:pPr algn="l"/>
                      <a:r>
                        <a:rPr kumimoji="1" lang="en-US" altLang="ja-JP" sz="1050" b="0" kern="1200" baseline="0" dirty="0" smtClean="0">
                          <a:solidFill>
                            <a:schemeClr val="dk1"/>
                          </a:solidFill>
                          <a:latin typeface="+mj-ea"/>
                          <a:ea typeface="+mj-ea"/>
                          <a:cs typeface="+mn-cs"/>
                        </a:rPr>
                        <a:t>   </a:t>
                      </a:r>
                      <a:r>
                        <a:rPr kumimoji="1" lang="ja-JP" altLang="en-US" sz="1050" b="0" kern="1200" baseline="0" dirty="0" smtClean="0">
                          <a:solidFill>
                            <a:schemeClr val="dk1"/>
                          </a:solidFill>
                          <a:latin typeface="+mj-ea"/>
                          <a:ea typeface="+mj-ea"/>
                          <a:cs typeface="+mn-cs"/>
                        </a:rPr>
                        <a:t>害者対策、就職支援</a:t>
                      </a:r>
                      <a:endParaRPr kumimoji="1" lang="en-US" altLang="ja-JP" sz="1050" b="0" kern="1200" baseline="0" dirty="0" smtClean="0">
                        <a:solidFill>
                          <a:schemeClr val="dk1"/>
                        </a:solidFill>
                        <a:latin typeface="+mj-ea"/>
                        <a:ea typeface="+mj-ea"/>
                        <a:cs typeface="+mn-cs"/>
                      </a:endParaRPr>
                    </a:p>
                    <a:p>
                      <a:pPr algn="l"/>
                      <a:r>
                        <a:rPr kumimoji="1" lang="ja-JP" altLang="en-US" sz="1050" b="0" kern="1200" baseline="0" dirty="0" smtClean="0">
                          <a:solidFill>
                            <a:schemeClr val="dk1"/>
                          </a:solidFill>
                          <a:latin typeface="+mj-ea"/>
                          <a:ea typeface="+mj-ea"/>
                          <a:cs typeface="+mn-cs"/>
                        </a:rPr>
                        <a:t>②企業への助成金</a:t>
                      </a:r>
                      <a:endParaRPr kumimoji="1" lang="en-US" altLang="ja-JP" sz="1050" b="0" kern="1200" baseline="0" dirty="0" smtClean="0">
                        <a:solidFill>
                          <a:schemeClr val="dk1"/>
                        </a:solidFill>
                        <a:latin typeface="+mj-ea"/>
                        <a:ea typeface="+mj-ea"/>
                        <a:cs typeface="+mn-cs"/>
                      </a:endParaRPr>
                    </a:p>
                    <a:p>
                      <a:pPr algn="l"/>
                      <a:r>
                        <a:rPr kumimoji="1" lang="ja-JP" altLang="en-US" sz="1050" b="0" kern="1200" baseline="0" dirty="0" smtClean="0">
                          <a:solidFill>
                            <a:schemeClr val="dk1"/>
                          </a:solidFill>
                          <a:latin typeface="+mj-ea"/>
                          <a:ea typeface="+mj-ea"/>
                          <a:cs typeface="+mn-cs"/>
                        </a:rPr>
                        <a:t>   長期失業者を採用する企業への助成</a:t>
                      </a:r>
                      <a:endParaRPr kumimoji="1" lang="en-US" altLang="ja-JP" sz="1050" b="0" kern="1200" baseline="0" dirty="0" smtClean="0">
                        <a:solidFill>
                          <a:schemeClr val="dk1"/>
                        </a:solidFill>
                        <a:latin typeface="+mj-ea"/>
                        <a:ea typeface="+mj-ea"/>
                        <a:cs typeface="+mn-cs"/>
                      </a:endParaRPr>
                    </a:p>
                    <a:p>
                      <a:pPr algn="l"/>
                      <a:r>
                        <a:rPr kumimoji="1" lang="ja-JP" altLang="en-US" sz="800" b="0" kern="1200" baseline="0" dirty="0" smtClean="0">
                          <a:solidFill>
                            <a:schemeClr val="dk1"/>
                          </a:solidFill>
                          <a:latin typeface="+mj-ea"/>
                          <a:ea typeface="+mj-ea"/>
                          <a:cs typeface="+mn-cs"/>
                        </a:rPr>
                        <a:t>      （賃金の</a:t>
                      </a:r>
                      <a:r>
                        <a:rPr kumimoji="1" lang="en-US" altLang="ja-JP" sz="800" b="0" kern="1200" baseline="0" dirty="0" smtClean="0">
                          <a:solidFill>
                            <a:schemeClr val="dk1"/>
                          </a:solidFill>
                          <a:latin typeface="+mj-ea"/>
                          <a:ea typeface="+mj-ea"/>
                          <a:cs typeface="+mn-cs"/>
                        </a:rPr>
                        <a:t>50</a:t>
                      </a:r>
                      <a:r>
                        <a:rPr kumimoji="1" lang="ja-JP" altLang="en-US" sz="800" b="0" kern="1200" baseline="0" dirty="0" smtClean="0">
                          <a:solidFill>
                            <a:schemeClr val="dk1"/>
                          </a:solidFill>
                          <a:latin typeface="+mj-ea"/>
                          <a:ea typeface="+mj-ea"/>
                          <a:cs typeface="+mn-cs"/>
                        </a:rPr>
                        <a:t>％を上限に最長６か月間）</a:t>
                      </a:r>
                      <a:endParaRPr kumimoji="1" lang="en-US" altLang="ja-JP" sz="800" b="0" kern="1200" baseline="0" dirty="0" smtClean="0">
                        <a:solidFill>
                          <a:schemeClr val="dk1"/>
                        </a:solidFill>
                        <a:latin typeface="+mj-ea"/>
                        <a:ea typeface="+mj-ea"/>
                        <a:cs typeface="+mn-cs"/>
                      </a:endParaRPr>
                    </a:p>
                    <a:p>
                      <a:pPr algn="l"/>
                      <a:endParaRPr kumimoji="1" lang="en-US" altLang="ja-JP" sz="1050" kern="1200" baseline="0" dirty="0" smtClean="0">
                        <a:solidFill>
                          <a:schemeClr val="dk1"/>
                        </a:solidFill>
                        <a:latin typeface="+mj-ea"/>
                        <a:ea typeface="+mj-ea"/>
                        <a:cs typeface="+mn-cs"/>
                      </a:endParaRPr>
                    </a:p>
                    <a:p>
                      <a:pPr algn="l"/>
                      <a:r>
                        <a:rPr kumimoji="1" lang="ja-JP" altLang="en-US" sz="1050" b="0" kern="1200" baseline="0" dirty="0" smtClean="0">
                          <a:solidFill>
                            <a:schemeClr val="dk1"/>
                          </a:solidFill>
                          <a:latin typeface="+mj-ea"/>
                          <a:ea typeface="+mj-ea"/>
                          <a:cs typeface="+mn-cs"/>
                        </a:rPr>
                        <a:t>失業保険－保険料は</a:t>
                      </a:r>
                      <a:r>
                        <a:rPr kumimoji="1" lang="en-US" altLang="ja-JP" sz="1050" b="0" kern="1200" baseline="0" dirty="0" smtClean="0">
                          <a:solidFill>
                            <a:schemeClr val="dk1"/>
                          </a:solidFill>
                          <a:latin typeface="+mj-ea"/>
                          <a:ea typeface="+mj-ea"/>
                          <a:cs typeface="+mn-cs"/>
                        </a:rPr>
                        <a:t>4.4% </a:t>
                      </a:r>
                      <a:r>
                        <a:rPr kumimoji="1" lang="ja-JP" altLang="en-US" sz="1050" b="0" kern="1200" baseline="0" dirty="0" err="1" smtClean="0">
                          <a:solidFill>
                            <a:schemeClr val="dk1"/>
                          </a:solidFill>
                          <a:latin typeface="+mj-ea"/>
                          <a:ea typeface="+mj-ea"/>
                          <a:cs typeface="+mn-cs"/>
                        </a:rPr>
                        <a:t>。</a:t>
                      </a:r>
                      <a:r>
                        <a:rPr kumimoji="1" lang="ja-JP" altLang="en-US" sz="1050" b="0" kern="1200" baseline="0" dirty="0" smtClean="0">
                          <a:solidFill>
                            <a:schemeClr val="dk1"/>
                          </a:solidFill>
                          <a:latin typeface="+mj-ea"/>
                          <a:ea typeface="+mj-ea"/>
                          <a:cs typeface="+mn-cs"/>
                        </a:rPr>
                        <a:t>給付は</a:t>
                      </a:r>
                      <a:r>
                        <a:rPr kumimoji="1" lang="en-US" altLang="ja-JP" sz="1050" b="0" kern="1200" baseline="0" dirty="0" smtClean="0">
                          <a:solidFill>
                            <a:schemeClr val="dk1"/>
                          </a:solidFill>
                          <a:latin typeface="+mj-ea"/>
                          <a:ea typeface="+mj-ea"/>
                          <a:cs typeface="+mn-cs"/>
                        </a:rPr>
                        <a:t>300</a:t>
                      </a:r>
                      <a:r>
                        <a:rPr kumimoji="1" lang="ja-JP" altLang="en-US" sz="1050" b="0" kern="1200" baseline="0" dirty="0" smtClean="0">
                          <a:solidFill>
                            <a:schemeClr val="dk1"/>
                          </a:solidFill>
                          <a:latin typeface="+mj-ea"/>
                          <a:ea typeface="+mj-ea"/>
                          <a:cs typeface="+mn-cs"/>
                        </a:rPr>
                        <a:t>日に制限。給付額は</a:t>
                      </a:r>
                      <a:r>
                        <a:rPr kumimoji="1" lang="en-US" altLang="ja-JP" sz="1050" b="0" kern="1200" baseline="0" dirty="0" smtClean="0">
                          <a:solidFill>
                            <a:schemeClr val="dk1"/>
                          </a:solidFill>
                          <a:latin typeface="+mj-ea"/>
                          <a:ea typeface="+mj-ea"/>
                          <a:cs typeface="+mn-cs"/>
                        </a:rPr>
                        <a:t>80</a:t>
                      </a:r>
                      <a:r>
                        <a:rPr kumimoji="1" lang="ja-JP" altLang="en-US" sz="1050" b="0" kern="1200" baseline="0" dirty="0" smtClean="0">
                          <a:solidFill>
                            <a:schemeClr val="dk1"/>
                          </a:solidFill>
                          <a:latin typeface="+mj-ea"/>
                          <a:ea typeface="+mj-ea"/>
                          <a:cs typeface="+mn-cs"/>
                        </a:rPr>
                        <a:t>％～</a:t>
                      </a:r>
                      <a:r>
                        <a:rPr kumimoji="1" lang="en-US" altLang="ja-JP" sz="1050" b="0" kern="1200" baseline="0" dirty="0" smtClean="0">
                          <a:solidFill>
                            <a:schemeClr val="dk1"/>
                          </a:solidFill>
                          <a:latin typeface="+mj-ea"/>
                          <a:ea typeface="+mj-ea"/>
                          <a:cs typeface="+mn-cs"/>
                        </a:rPr>
                        <a:t>70</a:t>
                      </a:r>
                      <a:r>
                        <a:rPr kumimoji="1" lang="ja-JP" altLang="en-US" sz="1050" b="0" kern="1200" baseline="0" dirty="0" smtClean="0">
                          <a:solidFill>
                            <a:schemeClr val="dk1"/>
                          </a:solidFill>
                          <a:latin typeface="+mj-ea"/>
                          <a:ea typeface="+mj-ea"/>
                          <a:cs typeface="+mn-cs"/>
                        </a:rPr>
                        <a:t>％で日額は</a:t>
                      </a:r>
                      <a:r>
                        <a:rPr kumimoji="1" lang="en-US" altLang="ja-JP" sz="1050" b="0" kern="1200" baseline="0" dirty="0" smtClean="0">
                          <a:solidFill>
                            <a:schemeClr val="dk1"/>
                          </a:solidFill>
                          <a:latin typeface="+mj-ea"/>
                          <a:ea typeface="+mj-ea"/>
                          <a:cs typeface="+mn-cs"/>
                        </a:rPr>
                        <a:t>730</a:t>
                      </a:r>
                      <a:r>
                        <a:rPr kumimoji="1" lang="ja-JP" altLang="en-US" sz="1050" b="0" kern="1200" baseline="0" dirty="0" smtClean="0">
                          <a:solidFill>
                            <a:schemeClr val="dk1"/>
                          </a:solidFill>
                          <a:latin typeface="+mj-ea"/>
                          <a:ea typeface="+mj-ea"/>
                          <a:cs typeface="+mn-cs"/>
                        </a:rPr>
                        <a:t>クローナ。</a:t>
                      </a:r>
                      <a:endParaRPr kumimoji="1" lang="en-US" altLang="ja-JP" sz="800" b="0" kern="1200" baseline="0" dirty="0" smtClean="0">
                        <a:solidFill>
                          <a:schemeClr val="dk1"/>
                        </a:solidFill>
                        <a:latin typeface="+mj-ea"/>
                        <a:ea typeface="+mj-ea"/>
                        <a:cs typeface="+mn-cs"/>
                      </a:endParaRPr>
                    </a:p>
                    <a:p>
                      <a:pPr algn="l"/>
                      <a:r>
                        <a:rPr lang="ja-JP" altLang="en-US" sz="800" b="0" dirty="0" smtClean="0">
                          <a:solidFill>
                            <a:schemeClr val="tx1"/>
                          </a:solidFill>
                          <a:latin typeface="+mj-ea"/>
                          <a:ea typeface="+mj-ea"/>
                        </a:rPr>
                        <a:t>　</a:t>
                      </a:r>
                      <a:r>
                        <a:rPr lang="en-US" altLang="ja-JP" sz="800" b="0" dirty="0" smtClean="0">
                          <a:solidFill>
                            <a:schemeClr val="tx1"/>
                          </a:solidFill>
                          <a:latin typeface="+mj-ea"/>
                          <a:ea typeface="+mj-ea"/>
                        </a:rPr>
                        <a:t>(</a:t>
                      </a:r>
                      <a:r>
                        <a:rPr kumimoji="1" lang="en-US" altLang="ja-JP" sz="800" b="0" kern="1200" baseline="0" dirty="0" smtClean="0">
                          <a:solidFill>
                            <a:schemeClr val="dk1"/>
                          </a:solidFill>
                          <a:latin typeface="+mj-ea"/>
                          <a:ea typeface="+mn-ea"/>
                          <a:cs typeface="+mn-cs"/>
                        </a:rPr>
                        <a:t>1</a:t>
                      </a:r>
                      <a:r>
                        <a:rPr kumimoji="1" lang="ja-JP" altLang="en-US" sz="800" b="0" kern="1200" baseline="0" dirty="0" smtClean="0">
                          <a:solidFill>
                            <a:schemeClr val="dk1"/>
                          </a:solidFill>
                          <a:latin typeface="+mj-ea"/>
                          <a:ea typeface="+mn-ea"/>
                          <a:cs typeface="+mn-cs"/>
                        </a:rPr>
                        <a:t>クローナ≒</a:t>
                      </a:r>
                      <a:r>
                        <a:rPr kumimoji="1" lang="en-US" altLang="ja-JP" sz="800" b="0" kern="1200" baseline="0" dirty="0" smtClean="0">
                          <a:solidFill>
                            <a:schemeClr val="dk1"/>
                          </a:solidFill>
                          <a:latin typeface="+mj-ea"/>
                          <a:ea typeface="+mn-ea"/>
                          <a:cs typeface="+mn-cs"/>
                        </a:rPr>
                        <a:t>11</a:t>
                      </a:r>
                      <a:r>
                        <a:rPr kumimoji="1" lang="ja-JP" altLang="en-US" sz="800" b="0" kern="1200" baseline="0" dirty="0" smtClean="0">
                          <a:solidFill>
                            <a:schemeClr val="dk1"/>
                          </a:solidFill>
                          <a:latin typeface="+mj-ea"/>
                          <a:ea typeface="+mn-ea"/>
                          <a:cs typeface="+mn-cs"/>
                        </a:rPr>
                        <a:t>円、</a:t>
                      </a:r>
                      <a:r>
                        <a:rPr lang="ja-JP" altLang="en-US" sz="800" b="0" dirty="0" smtClean="0">
                          <a:solidFill>
                            <a:schemeClr val="tx1"/>
                          </a:solidFill>
                        </a:rPr>
                        <a:t>普通所得者層は</a:t>
                      </a:r>
                      <a:r>
                        <a:rPr lang="en-US" altLang="ja-JP" sz="800" b="0" dirty="0" smtClean="0">
                          <a:solidFill>
                            <a:schemeClr val="tx1"/>
                          </a:solidFill>
                        </a:rPr>
                        <a:t>2</a:t>
                      </a:r>
                      <a:r>
                        <a:rPr lang="ja-JP" altLang="en-US" sz="800" b="0" dirty="0" smtClean="0">
                          <a:solidFill>
                            <a:schemeClr val="tx1"/>
                          </a:solidFill>
                        </a:rPr>
                        <a:t>万から</a:t>
                      </a:r>
                      <a:r>
                        <a:rPr lang="en-US" altLang="ja-JP" sz="800" b="0" dirty="0" smtClean="0">
                          <a:solidFill>
                            <a:schemeClr val="tx1"/>
                          </a:solidFill>
                        </a:rPr>
                        <a:t>3</a:t>
                      </a:r>
                      <a:r>
                        <a:rPr lang="ja-JP" altLang="en-US" sz="800" b="0" dirty="0" smtClean="0">
                          <a:solidFill>
                            <a:schemeClr val="tx1"/>
                          </a:solidFill>
                        </a:rPr>
                        <a:t>万クローナ</a:t>
                      </a:r>
                      <a:r>
                        <a:rPr lang="en-US" altLang="ja-JP" sz="800" b="0" dirty="0" smtClean="0">
                          <a:solidFill>
                            <a:schemeClr val="tx1"/>
                          </a:solidFill>
                        </a:rPr>
                        <a:t>/</a:t>
                      </a:r>
                      <a:r>
                        <a:rPr lang="ja-JP" altLang="en-US" sz="800" b="0" dirty="0" smtClean="0">
                          <a:solidFill>
                            <a:schemeClr val="tx1"/>
                          </a:solidFill>
                        </a:rPr>
                        <a:t>月）</a:t>
                      </a:r>
                      <a:endParaRPr kumimoji="1" lang="ja-JP" altLang="en-US" sz="800" b="0" kern="1200" baseline="0" dirty="0" smtClean="0">
                        <a:solidFill>
                          <a:schemeClr val="dk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ja-JP" altLang="en-US" sz="1050" dirty="0" smtClean="0"/>
                    </a:p>
                    <a:p>
                      <a:pPr algn="l"/>
                      <a:endParaRPr kumimoji="1" lang="en-US" altLang="ja-JP" sz="1050" b="0" dirty="0" smtClean="0">
                        <a:solidFill>
                          <a:schemeClr val="tx1"/>
                        </a:solidFill>
                        <a:latin typeface="+mj-ea"/>
                        <a:ea typeface="+mj-ea"/>
                      </a:endParaRPr>
                    </a:p>
                    <a:p>
                      <a:pPr algn="l"/>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12168">
                <a:tc>
                  <a:txBody>
                    <a:bodyPr/>
                    <a:lstStyle/>
                    <a:p>
                      <a:pPr algn="ctr"/>
                      <a:r>
                        <a:rPr kumimoji="1" lang="ja-JP" altLang="en-US" sz="1050" b="0" dirty="0" smtClean="0">
                          <a:solidFill>
                            <a:schemeClr val="tx1"/>
                          </a:solidFill>
                          <a:latin typeface="+mj-ea"/>
                          <a:ea typeface="+mj-ea"/>
                        </a:rPr>
                        <a:t>医療</a:t>
                      </a:r>
                      <a:r>
                        <a:rPr kumimoji="1" lang="en-US" altLang="ja-JP" sz="1050" b="0" dirty="0" smtClean="0">
                          <a:solidFill>
                            <a:schemeClr val="tx1"/>
                          </a:solidFill>
                          <a:latin typeface="+mj-ea"/>
                          <a:ea typeface="+mj-ea"/>
                        </a:rPr>
                        <a:t>/ </a:t>
                      </a:r>
                      <a:r>
                        <a:rPr kumimoji="1" lang="ja-JP" altLang="en-US" sz="1050" b="0" dirty="0" smtClean="0">
                          <a:solidFill>
                            <a:schemeClr val="tx1"/>
                          </a:solidFill>
                          <a:latin typeface="+mj-ea"/>
                          <a:ea typeface="+mj-ea"/>
                        </a:rPr>
                        <a:t>介護</a:t>
                      </a:r>
                      <a:endParaRPr kumimoji="1" lang="ja-JP" altLang="en-US" sz="1050" b="0" dirty="0">
                        <a:solidFill>
                          <a:schemeClr val="tx1"/>
                        </a:solidFill>
                        <a:latin typeface="+mj-ea"/>
                        <a:ea typeface="+mj-ea"/>
                      </a:endParaRPr>
                    </a:p>
                  </a:txBody>
                  <a:tcPr vert="ea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ja-JP" sz="1050" kern="1200" dirty="0" smtClean="0">
                          <a:solidFill>
                            <a:schemeClr val="dk1"/>
                          </a:solidFill>
                          <a:latin typeface="+mj-ea"/>
                          <a:ea typeface="+mj-ea"/>
                          <a:cs typeface="+mn-cs"/>
                        </a:rPr>
                        <a:t>診療所、病院のほとんど</a:t>
                      </a:r>
                      <a:r>
                        <a:rPr kumimoji="1" lang="ja-JP" altLang="en-US" sz="1050" kern="1200" dirty="0" smtClean="0">
                          <a:solidFill>
                            <a:schemeClr val="dk1"/>
                          </a:solidFill>
                          <a:latin typeface="+mj-ea"/>
                          <a:ea typeface="+mj-ea"/>
                          <a:cs typeface="+mn-cs"/>
                        </a:rPr>
                        <a:t>は</a:t>
                      </a:r>
                      <a:r>
                        <a:rPr kumimoji="1" lang="ja-JP" altLang="ja-JP" sz="1050" kern="1200" dirty="0" smtClean="0">
                          <a:solidFill>
                            <a:schemeClr val="dk1"/>
                          </a:solidFill>
                          <a:latin typeface="+mj-ea"/>
                          <a:ea typeface="+mj-ea"/>
                          <a:cs typeface="+mn-cs"/>
                        </a:rPr>
                        <a:t>公立</a:t>
                      </a:r>
                      <a:r>
                        <a:rPr kumimoji="1" lang="ja-JP" altLang="en-US" sz="1050" kern="1200" dirty="0" smtClean="0">
                          <a:solidFill>
                            <a:schemeClr val="dk1"/>
                          </a:solidFill>
                          <a:latin typeface="+mj-ea"/>
                          <a:ea typeface="+mj-ea"/>
                          <a:cs typeface="+mn-cs"/>
                        </a:rPr>
                        <a:t>。</a:t>
                      </a:r>
                      <a:r>
                        <a:rPr kumimoji="1" lang="ja-JP" altLang="ja-JP" sz="1050" kern="1200" dirty="0" smtClean="0">
                          <a:solidFill>
                            <a:schemeClr val="dk1"/>
                          </a:solidFill>
                          <a:latin typeface="+mj-ea"/>
                          <a:ea typeface="+mj-ea"/>
                          <a:cs typeface="+mn-cs"/>
                        </a:rPr>
                        <a:t>私立のベッド数は</a:t>
                      </a:r>
                      <a:r>
                        <a:rPr kumimoji="1" lang="en-US" altLang="ja-JP" sz="1050" kern="1200" dirty="0" smtClean="0">
                          <a:solidFill>
                            <a:schemeClr val="dk1"/>
                          </a:solidFill>
                          <a:latin typeface="+mj-ea"/>
                          <a:ea typeface="+mj-ea"/>
                          <a:cs typeface="+mn-cs"/>
                        </a:rPr>
                        <a:t>1</a:t>
                      </a:r>
                      <a:r>
                        <a:rPr kumimoji="1" lang="ja-JP" altLang="ja-JP" sz="1050" kern="1200" dirty="0" smtClean="0">
                          <a:solidFill>
                            <a:schemeClr val="dk1"/>
                          </a:solidFill>
                          <a:latin typeface="+mj-ea"/>
                          <a:ea typeface="+mj-ea"/>
                          <a:cs typeface="+mn-cs"/>
                        </a:rPr>
                        <a:t>割程度</a:t>
                      </a:r>
                      <a:r>
                        <a:rPr kumimoji="1" lang="ja-JP" altLang="en-US" sz="1050" kern="1200" dirty="0" smtClean="0">
                          <a:solidFill>
                            <a:schemeClr val="dk1"/>
                          </a:solidFill>
                          <a:latin typeface="+mj-ea"/>
                          <a:ea typeface="+mj-ea"/>
                          <a:cs typeface="+mn-cs"/>
                        </a:rPr>
                        <a:t>。</a:t>
                      </a:r>
                      <a:endParaRPr kumimoji="1" lang="en-US" altLang="ja-JP" sz="1050" kern="1200" dirty="0" smtClean="0">
                        <a:solidFill>
                          <a:schemeClr val="dk1"/>
                        </a:solidFill>
                        <a:latin typeface="+mj-ea"/>
                        <a:ea typeface="+mj-ea"/>
                        <a:cs typeface="+mn-cs"/>
                      </a:endParaRPr>
                    </a:p>
                    <a:p>
                      <a:pPr algn="l"/>
                      <a:r>
                        <a:rPr lang="ja-JP" altLang="en-US" sz="1050" dirty="0" smtClean="0">
                          <a:latin typeface="+mj-ea"/>
                          <a:ea typeface="+mj-ea"/>
                        </a:rPr>
                        <a:t>医療・福祉は</a:t>
                      </a:r>
                      <a:r>
                        <a:rPr lang="en-US" altLang="ja-JP" sz="1050" dirty="0" smtClean="0">
                          <a:latin typeface="+mj-ea"/>
                          <a:ea typeface="+mj-ea"/>
                        </a:rPr>
                        <a:t>24</a:t>
                      </a:r>
                      <a:r>
                        <a:rPr lang="ja-JP" altLang="en-US" sz="1050" dirty="0" smtClean="0">
                          <a:latin typeface="+mj-ea"/>
                          <a:ea typeface="+mj-ea"/>
                        </a:rPr>
                        <a:t>時間在宅サービス</a:t>
                      </a:r>
                      <a:r>
                        <a:rPr lang="en-US" altLang="ja-JP" sz="900" dirty="0" smtClean="0">
                          <a:latin typeface="+mj-ea"/>
                          <a:ea typeface="+mj-ea"/>
                        </a:rPr>
                        <a:t>(</a:t>
                      </a:r>
                      <a:r>
                        <a:rPr lang="ja-JP" altLang="en-US" sz="900" dirty="0" smtClean="0">
                          <a:latin typeface="+mj-ea"/>
                          <a:ea typeface="+mj-ea"/>
                        </a:rPr>
                        <a:t>脱施設化</a:t>
                      </a:r>
                      <a:r>
                        <a:rPr lang="en-US" altLang="ja-JP" sz="900" dirty="0" smtClean="0">
                          <a:latin typeface="+mj-ea"/>
                          <a:ea typeface="+mj-ea"/>
                        </a:rPr>
                        <a:t>)</a:t>
                      </a:r>
                      <a:endParaRPr kumimoji="1" lang="en-US" altLang="ja-JP" sz="900" kern="1200" dirty="0" smtClean="0">
                        <a:solidFill>
                          <a:schemeClr val="dk1"/>
                        </a:solidFill>
                        <a:latin typeface="+mj-ea"/>
                        <a:ea typeface="+mj-ea"/>
                        <a:cs typeface="+mn-cs"/>
                      </a:endParaRPr>
                    </a:p>
                    <a:p>
                      <a:pPr algn="l"/>
                      <a:r>
                        <a:rPr lang="ja-JP" altLang="en-US" sz="1050" dirty="0" smtClean="0">
                          <a:latin typeface="+mj-ea"/>
                          <a:ea typeface="+mj-ea"/>
                        </a:rPr>
                        <a:t>保健医療サービスの自己負担の上限は年間</a:t>
                      </a:r>
                      <a:r>
                        <a:rPr lang="en-US" altLang="ja-JP" sz="1050" dirty="0" smtClean="0">
                          <a:latin typeface="+mj-ea"/>
                          <a:ea typeface="+mj-ea"/>
                        </a:rPr>
                        <a:t>900 </a:t>
                      </a:r>
                      <a:r>
                        <a:rPr lang="ja-JP" altLang="en-US" sz="1050" dirty="0" smtClean="0">
                          <a:latin typeface="+mj-ea"/>
                          <a:ea typeface="+mj-ea"/>
                        </a:rPr>
                        <a:t>クローネ。薬代は年間</a:t>
                      </a:r>
                      <a:r>
                        <a:rPr lang="en-US" altLang="ja-JP" sz="1050" dirty="0" smtClean="0">
                          <a:latin typeface="+mj-ea"/>
                          <a:ea typeface="+mj-ea"/>
                        </a:rPr>
                        <a:t>1,800</a:t>
                      </a:r>
                      <a:r>
                        <a:rPr lang="ja-JP" altLang="en-US" sz="1050" dirty="0" smtClean="0">
                          <a:latin typeface="+mj-ea"/>
                          <a:ea typeface="+mj-ea"/>
                        </a:rPr>
                        <a:t>クローナ。歯科医療は自己負担。</a:t>
                      </a:r>
                      <a:endParaRPr lang="en-US" altLang="ja-JP" sz="1050" dirty="0" smtClean="0">
                        <a:latin typeface="+mj-ea"/>
                        <a:ea typeface="+mj-ea"/>
                      </a:endParaRPr>
                    </a:p>
                    <a:p>
                      <a:pPr algn="l"/>
                      <a:r>
                        <a:rPr lang="ja-JP" altLang="en-US" sz="1050" dirty="0" smtClean="0">
                          <a:latin typeface="+mj-ea"/>
                          <a:ea typeface="+mj-ea"/>
                        </a:rPr>
                        <a:t>医療費は「無料」と言われる状況にある。</a:t>
                      </a:r>
                      <a:endParaRPr lang="en-US" altLang="ja-JP" sz="1050" dirty="0" smtClean="0">
                        <a:latin typeface="+mj-ea"/>
                        <a:ea typeface="+mj-ea"/>
                      </a:endParaRPr>
                    </a:p>
                    <a:p>
                      <a:pPr algn="l"/>
                      <a:r>
                        <a:rPr kumimoji="1" lang="ja-JP" altLang="en-US" sz="1050" b="0" kern="1200" baseline="0" dirty="0" smtClean="0">
                          <a:solidFill>
                            <a:schemeClr val="dk1"/>
                          </a:solidFill>
                          <a:latin typeface="+mj-ea"/>
                          <a:ea typeface="+mj-ea"/>
                          <a:cs typeface="+mn-cs"/>
                        </a:rPr>
                        <a:t>ヘルパーの月収は</a:t>
                      </a:r>
                      <a:r>
                        <a:rPr kumimoji="1" lang="en-US" altLang="ja-JP" sz="1050" b="0" kern="1200" baseline="0" dirty="0" smtClean="0">
                          <a:solidFill>
                            <a:schemeClr val="dk1"/>
                          </a:solidFill>
                          <a:latin typeface="+mj-ea"/>
                          <a:ea typeface="+mj-ea"/>
                          <a:cs typeface="+mn-cs"/>
                        </a:rPr>
                        <a:t>2</a:t>
                      </a:r>
                      <a:r>
                        <a:rPr kumimoji="1" lang="ja-JP" altLang="en-US" sz="1050" b="0" kern="1200" baseline="0" dirty="0" smtClean="0">
                          <a:solidFill>
                            <a:schemeClr val="dk1"/>
                          </a:solidFill>
                          <a:latin typeface="+mj-ea"/>
                          <a:ea typeface="+mj-ea"/>
                          <a:cs typeface="+mn-cs"/>
                        </a:rPr>
                        <a:t>万クローナ程度。</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dk1"/>
                          </a:solidFill>
                          <a:latin typeface="+mj-ea"/>
                          <a:ea typeface="+mn-ea"/>
                          <a:cs typeface="+mn-cs"/>
                        </a:rPr>
                        <a:t>・国民健康保険税</a:t>
                      </a:r>
                      <a:endParaRPr kumimoji="1" lang="en-US" altLang="ja-JP" sz="1050" kern="1200" dirty="0" smtClean="0">
                        <a:solidFill>
                          <a:schemeClr val="dk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dk1"/>
                          </a:solidFill>
                          <a:latin typeface="+mj-ea"/>
                          <a:ea typeface="+mn-ea"/>
                          <a:cs typeface="+mn-cs"/>
                        </a:rPr>
                        <a:t>所得は</a:t>
                      </a:r>
                      <a:r>
                        <a:rPr kumimoji="1" lang="en-US" altLang="ja-JP" sz="1050" kern="1200" dirty="0" smtClean="0">
                          <a:solidFill>
                            <a:schemeClr val="dk1"/>
                          </a:solidFill>
                          <a:latin typeface="+mj-ea"/>
                          <a:ea typeface="+mn-ea"/>
                          <a:cs typeface="+mn-cs"/>
                        </a:rPr>
                        <a:t>91</a:t>
                      </a:r>
                      <a:r>
                        <a:rPr kumimoji="1" lang="ja-JP" altLang="en-US" sz="1050" kern="1200" dirty="0" smtClean="0">
                          <a:solidFill>
                            <a:schemeClr val="dk1"/>
                          </a:solidFill>
                          <a:latin typeface="+mj-ea"/>
                          <a:ea typeface="+mn-ea"/>
                          <a:cs typeface="+mn-cs"/>
                        </a:rPr>
                        <a:t>万円で保険税は</a:t>
                      </a:r>
                      <a:r>
                        <a:rPr kumimoji="1" lang="en-US" altLang="ja-JP" sz="1050" kern="1200" dirty="0" smtClean="0">
                          <a:solidFill>
                            <a:schemeClr val="dk1"/>
                          </a:solidFill>
                          <a:latin typeface="+mj-ea"/>
                          <a:ea typeface="+mn-ea"/>
                          <a:cs typeface="+mn-cs"/>
                        </a:rPr>
                        <a:t>8.3</a:t>
                      </a:r>
                      <a:r>
                        <a:rPr kumimoji="1" lang="ja-JP" altLang="en-US" sz="1050" kern="1200" dirty="0" smtClean="0">
                          <a:solidFill>
                            <a:schemeClr val="dk1"/>
                          </a:solidFill>
                          <a:latin typeface="+mj-ea"/>
                          <a:ea typeface="+mn-ea"/>
                          <a:cs typeface="+mn-cs"/>
                        </a:rPr>
                        <a:t>万</a:t>
                      </a:r>
                      <a:r>
                        <a:rPr kumimoji="1" lang="ja-JP" altLang="en-US" sz="900" kern="1200" dirty="0" smtClean="0">
                          <a:solidFill>
                            <a:schemeClr val="dk1"/>
                          </a:solidFill>
                          <a:latin typeface="+mj-ea"/>
                          <a:ea typeface="+mn-ea"/>
                          <a:cs typeface="+mn-cs"/>
                        </a:rPr>
                        <a:t>円 </a:t>
                      </a:r>
                      <a:r>
                        <a:rPr kumimoji="1" lang="en-US" altLang="ja-JP" sz="900" kern="1200" dirty="0" smtClean="0">
                          <a:solidFill>
                            <a:schemeClr val="dk1"/>
                          </a:solidFill>
                          <a:latin typeface="+mj-ea"/>
                          <a:ea typeface="+mn-ea"/>
                          <a:cs typeface="+mn-cs"/>
                        </a:rPr>
                        <a:t>(</a:t>
                      </a:r>
                      <a:r>
                        <a:rPr kumimoji="1" lang="ja-JP" altLang="en-US" sz="900" kern="1200" dirty="0" smtClean="0">
                          <a:solidFill>
                            <a:schemeClr val="dk1"/>
                          </a:solidFill>
                          <a:latin typeface="+mj-ea"/>
                          <a:ea typeface="+mn-ea"/>
                          <a:cs typeface="+mn-cs"/>
                        </a:rPr>
                        <a:t>毎日</a:t>
                      </a:r>
                      <a:r>
                        <a:rPr kumimoji="1" lang="en-US" altLang="ja-JP" sz="900" kern="1200" dirty="0" smtClean="0">
                          <a:solidFill>
                            <a:schemeClr val="dk1"/>
                          </a:solidFill>
                          <a:latin typeface="+mj-ea"/>
                          <a:ea typeface="+mn-ea"/>
                          <a:cs typeface="+mn-cs"/>
                        </a:rPr>
                        <a:t>11.11.4)</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j-ea"/>
                          <a:ea typeface="+mj-ea"/>
                        </a:rPr>
                        <a:t>税納付率</a:t>
                      </a:r>
                      <a:r>
                        <a:rPr lang="en-US" altLang="ja-JP" sz="1050" dirty="0" smtClean="0">
                          <a:latin typeface="+mj-ea"/>
                          <a:ea typeface="+mj-ea"/>
                        </a:rPr>
                        <a:t>59.3</a:t>
                      </a:r>
                      <a:r>
                        <a:rPr lang="ja-JP" altLang="en-US" sz="1050" dirty="0" smtClean="0">
                          <a:latin typeface="+mj-ea"/>
                          <a:ea typeface="+mj-ea"/>
                        </a:rPr>
                        <a:t>％</a:t>
                      </a:r>
                      <a:r>
                        <a:rPr lang="en-US" altLang="ja-JP" sz="900" dirty="0" smtClean="0">
                          <a:latin typeface="+mj-ea"/>
                          <a:ea typeface="+mj-ea"/>
                        </a:rPr>
                        <a:t>(10</a:t>
                      </a:r>
                      <a:r>
                        <a:rPr lang="ja-JP" altLang="en-US" sz="900" dirty="0" smtClean="0">
                          <a:latin typeface="+mj-ea"/>
                          <a:ea typeface="+mj-ea"/>
                        </a:rPr>
                        <a:t>年度</a:t>
                      </a:r>
                      <a:r>
                        <a:rPr lang="en-US" altLang="ja-JP" sz="900" dirty="0" smtClean="0">
                          <a:latin typeface="+mj-ea"/>
                          <a:ea typeface="+mj-ea"/>
                        </a:rPr>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j-ea"/>
                          <a:ea typeface="+mj-ea"/>
                        </a:rPr>
                        <a:t>・健康保険の本人負担</a:t>
                      </a:r>
                      <a:endParaRPr lang="en-US" altLang="ja-JP" sz="1050"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j-ea"/>
                          <a:ea typeface="+mj-ea"/>
                        </a:rPr>
                        <a:t>  </a:t>
                      </a:r>
                      <a:r>
                        <a:rPr lang="en-US" altLang="ja-JP" sz="1050" dirty="0" smtClean="0">
                          <a:latin typeface="+mj-ea"/>
                          <a:ea typeface="+mj-ea"/>
                        </a:rPr>
                        <a:t>1947</a:t>
                      </a:r>
                      <a:r>
                        <a:rPr lang="ja-JP" altLang="en-US" sz="1050" dirty="0" smtClean="0">
                          <a:latin typeface="+mj-ea"/>
                          <a:ea typeface="+mj-ea"/>
                        </a:rPr>
                        <a:t>年ゼロ円→</a:t>
                      </a:r>
                      <a:r>
                        <a:rPr lang="en-US" altLang="ja-JP" sz="1050" dirty="0" smtClean="0">
                          <a:latin typeface="+mj-ea"/>
                          <a:ea typeface="+mj-ea"/>
                        </a:rPr>
                        <a:t>1984</a:t>
                      </a:r>
                      <a:r>
                        <a:rPr lang="ja-JP" altLang="en-US" sz="1050" dirty="0" smtClean="0">
                          <a:latin typeface="+mj-ea"/>
                          <a:ea typeface="+mj-ea"/>
                        </a:rPr>
                        <a:t>年</a:t>
                      </a:r>
                      <a:r>
                        <a:rPr lang="en-US" altLang="ja-JP" sz="1050" dirty="0" smtClean="0">
                          <a:latin typeface="+mj-ea"/>
                          <a:ea typeface="+mj-ea"/>
                        </a:rPr>
                        <a:t>1</a:t>
                      </a:r>
                      <a:r>
                        <a:rPr lang="ja-JP" altLang="en-US" sz="1050" dirty="0" smtClean="0">
                          <a:latin typeface="+mj-ea"/>
                          <a:ea typeface="+mj-ea"/>
                        </a:rPr>
                        <a:t>割→</a:t>
                      </a:r>
                      <a:r>
                        <a:rPr lang="en-US" altLang="ja-JP" sz="1050" dirty="0" smtClean="0">
                          <a:latin typeface="+mj-ea"/>
                          <a:ea typeface="+mj-ea"/>
                        </a:rPr>
                        <a:t>1997</a:t>
                      </a:r>
                      <a:r>
                        <a:rPr lang="ja-JP" altLang="en-US" sz="1050" dirty="0" smtClean="0">
                          <a:latin typeface="+mj-ea"/>
                          <a:ea typeface="+mj-ea"/>
                        </a:rPr>
                        <a:t>年</a:t>
                      </a:r>
                      <a:r>
                        <a:rPr lang="en-US" altLang="ja-JP" sz="1050" dirty="0" smtClean="0">
                          <a:latin typeface="+mj-ea"/>
                          <a:ea typeface="+mj-ea"/>
                        </a:rPr>
                        <a:t>2</a:t>
                      </a:r>
                      <a:r>
                        <a:rPr lang="ja-JP" altLang="en-US" sz="1050" dirty="0" smtClean="0">
                          <a:latin typeface="+mj-ea"/>
                          <a:ea typeface="+mj-ea"/>
                        </a:rPr>
                        <a:t>割  </a:t>
                      </a:r>
                      <a:endParaRPr lang="en-US" altLang="ja-JP" sz="1050"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latin typeface="+mj-ea"/>
                          <a:ea typeface="+mj-ea"/>
                        </a:rPr>
                        <a:t>  </a:t>
                      </a:r>
                      <a:r>
                        <a:rPr lang="ja-JP" altLang="en-US" sz="1050" dirty="0" smtClean="0">
                          <a:latin typeface="+mj-ea"/>
                          <a:ea typeface="+mj-ea"/>
                        </a:rPr>
                        <a:t>→</a:t>
                      </a:r>
                      <a:r>
                        <a:rPr lang="en-US" altLang="ja-JP" sz="1050" dirty="0" smtClean="0">
                          <a:latin typeface="+mj-ea"/>
                          <a:ea typeface="+mj-ea"/>
                        </a:rPr>
                        <a:t>2003</a:t>
                      </a:r>
                      <a:r>
                        <a:rPr lang="ja-JP" altLang="en-US" sz="1050" dirty="0" smtClean="0">
                          <a:latin typeface="+mj-ea"/>
                          <a:ea typeface="+mj-ea"/>
                        </a:rPr>
                        <a:t>年</a:t>
                      </a:r>
                      <a:r>
                        <a:rPr lang="en-US" altLang="ja-JP" sz="1050" dirty="0" smtClean="0">
                          <a:latin typeface="+mj-ea"/>
                          <a:ea typeface="+mj-ea"/>
                        </a:rPr>
                        <a:t>3</a:t>
                      </a:r>
                      <a:r>
                        <a:rPr lang="ja-JP" altLang="en-US" sz="1050" dirty="0" smtClean="0">
                          <a:latin typeface="+mj-ea"/>
                          <a:ea typeface="+mj-ea"/>
                        </a:rPr>
                        <a:t>割</a:t>
                      </a:r>
                      <a:endParaRPr lang="en-US" altLang="ja-JP" sz="1050"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j-ea"/>
                          <a:ea typeface="+mj-ea"/>
                        </a:rPr>
                        <a:t>・介護保険－国</a:t>
                      </a:r>
                      <a:r>
                        <a:rPr lang="en-US" altLang="ja-JP" sz="1050" dirty="0" smtClean="0">
                          <a:latin typeface="+mj-ea"/>
                          <a:ea typeface="+mj-ea"/>
                        </a:rPr>
                        <a:t>25</a:t>
                      </a:r>
                      <a:r>
                        <a:rPr lang="ja-JP" altLang="en-US" sz="1050" dirty="0" smtClean="0">
                          <a:latin typeface="+mj-ea"/>
                          <a:ea typeface="+mj-ea"/>
                        </a:rPr>
                        <a:t>％、都道府県</a:t>
                      </a:r>
                      <a:r>
                        <a:rPr lang="en-US" altLang="ja-JP" sz="1050" dirty="0" smtClean="0">
                          <a:latin typeface="+mj-ea"/>
                          <a:ea typeface="+mj-ea"/>
                        </a:rPr>
                        <a:t>12.5</a:t>
                      </a:r>
                      <a:r>
                        <a:rPr lang="ja-JP" altLang="en-US" sz="1050" dirty="0" smtClean="0">
                          <a:latin typeface="+mj-ea"/>
                          <a:ea typeface="+mj-ea"/>
                        </a:rPr>
                        <a:t>％、市町村</a:t>
                      </a:r>
                      <a:r>
                        <a:rPr lang="en-US" altLang="ja-JP" sz="1050" dirty="0" smtClean="0">
                          <a:latin typeface="+mj-ea"/>
                          <a:ea typeface="+mj-ea"/>
                        </a:rPr>
                        <a:t>12.5</a:t>
                      </a:r>
                      <a:r>
                        <a:rPr lang="ja-JP" altLang="en-US" sz="1050" dirty="0" smtClean="0">
                          <a:latin typeface="+mj-ea"/>
                          <a:ea typeface="+mj-ea"/>
                        </a:rPr>
                        <a:t>％の公費負担。</a:t>
                      </a:r>
                      <a:r>
                        <a:rPr kumimoji="1" lang="en-US" altLang="ja-JP" sz="1050" kern="1200" dirty="0" smtClean="0">
                          <a:solidFill>
                            <a:schemeClr val="dk1"/>
                          </a:solidFill>
                          <a:latin typeface="+mj-ea"/>
                          <a:ea typeface="+mj-ea"/>
                          <a:cs typeface="+mn-cs"/>
                        </a:rPr>
                        <a:t>1</a:t>
                      </a:r>
                      <a:r>
                        <a:rPr kumimoji="1" lang="ja-JP" altLang="en-US" sz="1050" kern="1200" dirty="0" smtClean="0">
                          <a:solidFill>
                            <a:schemeClr val="dk1"/>
                          </a:solidFill>
                          <a:latin typeface="+mj-ea"/>
                          <a:ea typeface="+mj-ea"/>
                          <a:cs typeface="+mn-cs"/>
                        </a:rPr>
                        <a:t>割が本人負担。</a:t>
                      </a:r>
                      <a:endParaRPr kumimoji="1" lang="en-US" altLang="ja-JP" sz="1050" kern="1200" dirty="0" smtClean="0">
                        <a:solidFill>
                          <a:schemeClr val="dk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j-ea"/>
                          <a:ea typeface="+mj-ea"/>
                        </a:rPr>
                        <a:t>基準保険料月額　</a:t>
                      </a:r>
                      <a:r>
                        <a:rPr lang="en-US" altLang="ja-JP" sz="1050" dirty="0" smtClean="0">
                          <a:latin typeface="+mj-ea"/>
                          <a:ea typeface="+mj-ea"/>
                        </a:rPr>
                        <a:t>2,911</a:t>
                      </a:r>
                      <a:r>
                        <a:rPr lang="ja-JP" altLang="en-US" sz="1050" dirty="0" smtClean="0">
                          <a:latin typeface="+mj-ea"/>
                          <a:ea typeface="+mj-ea"/>
                        </a:rPr>
                        <a:t>円</a:t>
                      </a:r>
                      <a:r>
                        <a:rPr lang="en-US" altLang="ja-JP" sz="900" dirty="0" smtClean="0">
                          <a:latin typeface="+mj-ea"/>
                          <a:ea typeface="+mj-ea"/>
                        </a:rPr>
                        <a:t>(2000</a:t>
                      </a:r>
                      <a:r>
                        <a:rPr lang="ja-JP" altLang="en-US" sz="900" dirty="0" smtClean="0">
                          <a:latin typeface="+mj-ea"/>
                          <a:ea typeface="+mj-ea"/>
                        </a:rPr>
                        <a:t>年</a:t>
                      </a:r>
                      <a:r>
                        <a:rPr lang="en-US" altLang="ja-JP" sz="900" dirty="0" smtClean="0">
                          <a:latin typeface="+mj-ea"/>
                          <a:ea typeface="+mj-ea"/>
                        </a:rPr>
                        <a:t>)</a:t>
                      </a:r>
                      <a:r>
                        <a:rPr lang="ja-JP" altLang="en-US" sz="1050" dirty="0" smtClean="0">
                          <a:latin typeface="+mj-ea"/>
                          <a:ea typeface="+mj-ea"/>
                        </a:rPr>
                        <a:t>→</a:t>
                      </a:r>
                      <a:r>
                        <a:rPr lang="en-US" altLang="ja-JP" sz="1050" dirty="0" smtClean="0">
                          <a:latin typeface="+mj-ea"/>
                          <a:ea typeface="+mj-ea"/>
                        </a:rPr>
                        <a:t>4,160</a:t>
                      </a:r>
                      <a:r>
                        <a:rPr lang="ja-JP" altLang="en-US" sz="1050" dirty="0" smtClean="0">
                          <a:latin typeface="+mj-ea"/>
                          <a:ea typeface="+mj-ea"/>
                        </a:rPr>
                        <a:t>円</a:t>
                      </a:r>
                      <a:r>
                        <a:rPr lang="en-US" altLang="ja-JP" sz="900" dirty="0" smtClean="0">
                          <a:latin typeface="+mj-ea"/>
                          <a:ea typeface="+mj-ea"/>
                        </a:rPr>
                        <a:t>(2011</a:t>
                      </a:r>
                      <a:r>
                        <a:rPr lang="ja-JP" altLang="en-US" sz="900" dirty="0" smtClean="0">
                          <a:latin typeface="+mj-ea"/>
                          <a:ea typeface="+mj-ea"/>
                        </a:rPr>
                        <a:t>年</a:t>
                      </a:r>
                      <a:r>
                        <a:rPr lang="en-US" altLang="ja-JP" sz="900" dirty="0" smtClean="0">
                          <a:latin typeface="+mj-ea"/>
                          <a:ea typeface="+mj-ea"/>
                        </a:rPr>
                        <a:t>)</a:t>
                      </a:r>
                      <a:r>
                        <a:rPr lang="ja-JP" altLang="en-US" sz="900" dirty="0" smtClean="0">
                          <a:latin typeface="+mj-ea"/>
                          <a:ea typeface="+mj-ea"/>
                        </a:rPr>
                        <a:t> </a:t>
                      </a:r>
                      <a:r>
                        <a:rPr lang="en-US" altLang="ja-JP" sz="900" dirty="0" smtClean="0">
                          <a:latin typeface="+mj-ea"/>
                          <a:ea typeface="+mj-ea"/>
                        </a:rPr>
                        <a:t> </a:t>
                      </a:r>
                    </a:p>
                    <a:p>
                      <a:pPr>
                        <a:spcBef>
                          <a:spcPts val="0"/>
                        </a:spcBef>
                        <a:buNone/>
                      </a:pPr>
                      <a:r>
                        <a:rPr kumimoji="1" lang="ja-JP" altLang="en-US" sz="1050" b="0" dirty="0" smtClean="0">
                          <a:solidFill>
                            <a:schemeClr val="tx1"/>
                          </a:solidFill>
                          <a:latin typeface="+mj-ea"/>
                          <a:ea typeface="+mj-ea"/>
                        </a:rPr>
                        <a:t>・介護労働者の平均年収</a:t>
                      </a:r>
                      <a:r>
                        <a:rPr kumimoji="1" lang="en-US" altLang="ja-JP" sz="1050" b="0" dirty="0" smtClean="0">
                          <a:solidFill>
                            <a:schemeClr val="tx1"/>
                          </a:solidFill>
                          <a:latin typeface="+mj-ea"/>
                          <a:ea typeface="+mj-ea"/>
                        </a:rPr>
                        <a:t>206</a:t>
                      </a:r>
                      <a:r>
                        <a:rPr kumimoji="1" lang="ja-JP" altLang="en-US" sz="1050" b="0" dirty="0" smtClean="0">
                          <a:solidFill>
                            <a:schemeClr val="tx1"/>
                          </a:solidFill>
                          <a:latin typeface="+mj-ea"/>
                          <a:ea typeface="+mj-ea"/>
                        </a:rPr>
                        <a:t>万円</a:t>
                      </a:r>
                      <a:r>
                        <a:rPr kumimoji="1" lang="en-US" altLang="ja-JP" sz="900" b="0" dirty="0" smtClean="0">
                          <a:solidFill>
                            <a:schemeClr val="tx1"/>
                          </a:solidFill>
                          <a:latin typeface="+mj-ea"/>
                          <a:ea typeface="+mj-ea"/>
                        </a:rPr>
                        <a:t>(</a:t>
                      </a:r>
                      <a:r>
                        <a:rPr kumimoji="1" lang="ja-JP" altLang="en-US" sz="900" b="0" dirty="0" smtClean="0">
                          <a:solidFill>
                            <a:schemeClr val="tx1"/>
                          </a:solidFill>
                          <a:latin typeface="+mj-ea"/>
                          <a:ea typeface="+mj-ea"/>
                        </a:rPr>
                        <a:t>全労連）</a:t>
                      </a:r>
                      <a:endParaRPr kumimoji="1" lang="en-US" altLang="ja-JP" sz="900" b="0" dirty="0" smtClean="0">
                        <a:solidFill>
                          <a:schemeClr val="tx1"/>
                        </a:solidFill>
                        <a:latin typeface="+mj-ea"/>
                        <a:ea typeface="+mj-ea"/>
                      </a:endParaRPr>
                    </a:p>
                    <a:p>
                      <a:pPr>
                        <a:spcBef>
                          <a:spcPts val="0"/>
                        </a:spcBef>
                        <a:buNone/>
                      </a:pPr>
                      <a:r>
                        <a:rPr kumimoji="1" lang="ja-JP" altLang="en-US" sz="1050" b="0" dirty="0" smtClean="0">
                          <a:solidFill>
                            <a:schemeClr val="tx1"/>
                          </a:solidFill>
                          <a:latin typeface="+mj-ea"/>
                          <a:ea typeface="+mj-ea"/>
                        </a:rPr>
                        <a:t>・特別養護老人ホームの待機者</a:t>
                      </a:r>
                      <a:r>
                        <a:rPr kumimoji="1" lang="en-US" altLang="ja-JP" sz="1050" b="0" dirty="0" smtClean="0">
                          <a:solidFill>
                            <a:schemeClr val="tx1"/>
                          </a:solidFill>
                          <a:latin typeface="+mj-ea"/>
                          <a:ea typeface="+mj-ea"/>
                        </a:rPr>
                        <a:t>42</a:t>
                      </a:r>
                      <a:r>
                        <a:rPr kumimoji="1" lang="ja-JP" altLang="en-US" sz="1050" b="0" dirty="0" smtClean="0">
                          <a:solidFill>
                            <a:schemeClr val="tx1"/>
                          </a:solidFill>
                          <a:latin typeface="+mj-ea"/>
                          <a:ea typeface="+mj-ea"/>
                        </a:rPr>
                        <a:t>万人</a:t>
                      </a:r>
                      <a:r>
                        <a:rPr kumimoji="1" lang="ja-JP" altLang="en-US" sz="900" b="0" dirty="0" smtClean="0">
                          <a:solidFill>
                            <a:schemeClr val="tx1"/>
                          </a:solidFill>
                          <a:latin typeface="+mj-ea"/>
                          <a:ea typeface="+mj-ea"/>
                        </a:rPr>
                        <a:t>（</a:t>
                      </a:r>
                      <a:r>
                        <a:rPr kumimoji="1" lang="en-US" altLang="ja-JP" sz="900" b="0" dirty="0" smtClean="0">
                          <a:solidFill>
                            <a:schemeClr val="tx1"/>
                          </a:solidFill>
                          <a:latin typeface="+mj-ea"/>
                          <a:ea typeface="+mj-ea"/>
                        </a:rPr>
                        <a:t>09.12</a:t>
                      </a:r>
                      <a:r>
                        <a:rPr kumimoji="1" lang="ja-JP" altLang="en-US" sz="900" b="0" dirty="0" err="1" smtClean="0">
                          <a:solidFill>
                            <a:schemeClr val="tx1"/>
                          </a:solidFill>
                          <a:latin typeface="+mj-ea"/>
                          <a:ea typeface="+mj-ea"/>
                        </a:rPr>
                        <a:t>、</a:t>
                      </a:r>
                      <a:r>
                        <a:rPr kumimoji="1" lang="ja-JP" altLang="en-US" sz="900" b="0" dirty="0" smtClean="0">
                          <a:solidFill>
                            <a:schemeClr val="tx1"/>
                          </a:solidFill>
                          <a:latin typeface="+mj-ea"/>
                          <a:ea typeface="+mj-ea"/>
                        </a:rPr>
                        <a:t>制度発足時</a:t>
                      </a:r>
                      <a:r>
                        <a:rPr kumimoji="1" lang="en-US" altLang="ja-JP" sz="900" b="0" dirty="0" smtClean="0">
                          <a:solidFill>
                            <a:schemeClr val="tx1"/>
                          </a:solidFill>
                          <a:latin typeface="+mj-ea"/>
                          <a:ea typeface="+mj-ea"/>
                        </a:rPr>
                        <a:t>1988</a:t>
                      </a:r>
                      <a:r>
                        <a:rPr kumimoji="1" lang="ja-JP" altLang="en-US" sz="900" b="0" dirty="0" smtClean="0">
                          <a:solidFill>
                            <a:schemeClr val="tx1"/>
                          </a:solidFill>
                          <a:latin typeface="+mj-ea"/>
                          <a:ea typeface="+mj-ea"/>
                        </a:rPr>
                        <a:t>年は</a:t>
                      </a:r>
                      <a:r>
                        <a:rPr kumimoji="1" lang="en-US" altLang="ja-JP" sz="900" b="0" dirty="0" smtClean="0">
                          <a:solidFill>
                            <a:schemeClr val="tx1"/>
                          </a:solidFill>
                          <a:latin typeface="+mj-ea"/>
                          <a:ea typeface="+mj-ea"/>
                        </a:rPr>
                        <a:t>2</a:t>
                      </a:r>
                      <a:r>
                        <a:rPr kumimoji="1" lang="ja-JP" altLang="en-US" sz="900" b="0" dirty="0" smtClean="0">
                          <a:solidFill>
                            <a:schemeClr val="tx1"/>
                          </a:solidFill>
                          <a:latin typeface="+mj-ea"/>
                          <a:ea typeface="+mj-ea"/>
                        </a:rPr>
                        <a:t>万人だった）</a:t>
                      </a:r>
                      <a:endParaRPr kumimoji="1" lang="en-US" altLang="ja-JP" sz="900" b="0" dirty="0" smtClean="0">
                        <a:solidFill>
                          <a:schemeClr val="tx1"/>
                        </a:solidFill>
                        <a:latin typeface="+mj-ea"/>
                        <a:ea typeface="+mj-ea"/>
                      </a:endParaRPr>
                    </a:p>
                    <a:p>
                      <a:pPr>
                        <a:spcBef>
                          <a:spcPts val="0"/>
                        </a:spcBef>
                        <a:buNone/>
                      </a:pP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2229">
                <a:tc>
                  <a:txBody>
                    <a:bodyPr/>
                    <a:lstStyle/>
                    <a:p>
                      <a:pPr algn="ctr"/>
                      <a:r>
                        <a:rPr kumimoji="1" lang="ja-JP" altLang="en-US" sz="1050" b="0" dirty="0" smtClean="0">
                          <a:solidFill>
                            <a:schemeClr val="tx1"/>
                          </a:solidFill>
                          <a:latin typeface="+mj-ea"/>
                          <a:ea typeface="+mj-ea"/>
                        </a:rPr>
                        <a:t>年金</a:t>
                      </a:r>
                      <a:endParaRPr kumimoji="1" lang="ja-JP" altLang="en-US" sz="1050" b="0" dirty="0">
                        <a:solidFill>
                          <a:schemeClr val="tx1"/>
                        </a:solidFill>
                        <a:latin typeface="+mj-ea"/>
                        <a:ea typeface="+mj-ea"/>
                      </a:endParaRPr>
                    </a:p>
                  </a:txBody>
                  <a:tcPr vert="ea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050" kern="1200" dirty="0" smtClean="0">
                          <a:solidFill>
                            <a:schemeClr val="dk1"/>
                          </a:solidFill>
                          <a:latin typeface="+mj-ea"/>
                          <a:ea typeface="+mj-ea"/>
                          <a:cs typeface="+mn-cs"/>
                        </a:rPr>
                        <a:t>2</a:t>
                      </a:r>
                      <a:r>
                        <a:rPr kumimoji="1" lang="ja-JP" altLang="en-US" sz="1050" kern="1200" dirty="0" smtClean="0">
                          <a:solidFill>
                            <a:schemeClr val="dk1"/>
                          </a:solidFill>
                          <a:latin typeface="+mj-ea"/>
                          <a:ea typeface="+mj-ea"/>
                          <a:cs typeface="+mn-cs"/>
                        </a:rPr>
                        <a:t>階建となっている</a:t>
                      </a:r>
                      <a:endParaRPr kumimoji="1" lang="en-US" altLang="ja-JP" sz="1050" kern="1200" dirty="0" smtClean="0">
                        <a:solidFill>
                          <a:schemeClr val="dk1"/>
                        </a:solidFill>
                        <a:latin typeface="+mj-ea"/>
                        <a:ea typeface="+mj-ea"/>
                        <a:cs typeface="+mn-cs"/>
                      </a:endParaRPr>
                    </a:p>
                    <a:p>
                      <a:pPr algn="l"/>
                      <a:r>
                        <a:rPr kumimoji="1" lang="ja-JP" altLang="en-US" sz="1050" kern="1200" dirty="0" smtClean="0">
                          <a:solidFill>
                            <a:schemeClr val="dk1"/>
                          </a:solidFill>
                          <a:latin typeface="+mj-ea"/>
                          <a:ea typeface="+mj-ea"/>
                          <a:cs typeface="+mn-cs"/>
                        </a:rPr>
                        <a:t>・</a:t>
                      </a:r>
                      <a:r>
                        <a:rPr kumimoji="1" lang="ja-JP" altLang="ja-JP" sz="1050" kern="1200" dirty="0" smtClean="0">
                          <a:solidFill>
                            <a:schemeClr val="dk1"/>
                          </a:solidFill>
                          <a:latin typeface="+mj-ea"/>
                          <a:ea typeface="+mj-ea"/>
                          <a:cs typeface="+mn-cs"/>
                        </a:rPr>
                        <a:t>国民基礎年金</a:t>
                      </a:r>
                      <a:r>
                        <a:rPr kumimoji="1" lang="ja-JP" altLang="en-US" sz="1050" kern="1200" dirty="0" smtClean="0">
                          <a:solidFill>
                            <a:schemeClr val="dk1"/>
                          </a:solidFill>
                          <a:latin typeface="+mj-ea"/>
                          <a:ea typeface="+mj-ea"/>
                          <a:cs typeface="+mn-cs"/>
                        </a:rPr>
                        <a:t>－</a:t>
                      </a:r>
                      <a:r>
                        <a:rPr kumimoji="1" lang="en-US" altLang="ja-JP" sz="1050" kern="1200" dirty="0" smtClean="0">
                          <a:solidFill>
                            <a:schemeClr val="dk1"/>
                          </a:solidFill>
                          <a:latin typeface="+mj-ea"/>
                          <a:ea typeface="+mj-ea"/>
                          <a:cs typeface="+mn-cs"/>
                        </a:rPr>
                        <a:t>65</a:t>
                      </a:r>
                      <a:r>
                        <a:rPr kumimoji="1" lang="ja-JP" altLang="en-US" sz="1050" kern="1200" dirty="0" smtClean="0">
                          <a:solidFill>
                            <a:schemeClr val="dk1"/>
                          </a:solidFill>
                          <a:latin typeface="+mj-ea"/>
                          <a:ea typeface="+mj-ea"/>
                          <a:cs typeface="+mn-cs"/>
                        </a:rPr>
                        <a:t>歳以上、税負担。基礎的な購</a:t>
                      </a:r>
                      <a:endParaRPr kumimoji="1" lang="en-US" altLang="ja-JP" sz="1050" kern="1200" dirty="0" smtClean="0">
                        <a:solidFill>
                          <a:schemeClr val="dk1"/>
                        </a:solidFill>
                        <a:latin typeface="+mj-ea"/>
                        <a:ea typeface="+mj-ea"/>
                        <a:cs typeface="+mn-cs"/>
                      </a:endParaRPr>
                    </a:p>
                    <a:p>
                      <a:pPr algn="l"/>
                      <a:r>
                        <a:rPr kumimoji="1" lang="ja-JP" altLang="en-US" sz="1050" kern="1200" dirty="0" smtClean="0">
                          <a:solidFill>
                            <a:schemeClr val="dk1"/>
                          </a:solidFill>
                          <a:latin typeface="+mj-ea"/>
                          <a:ea typeface="+mj-ea"/>
                          <a:cs typeface="+mn-cs"/>
                        </a:rPr>
                        <a:t>　買力が保障される。</a:t>
                      </a:r>
                      <a:endParaRPr kumimoji="1" lang="en-US" altLang="ja-JP" sz="1050" kern="1200" dirty="0" smtClean="0">
                        <a:solidFill>
                          <a:schemeClr val="dk1"/>
                        </a:solidFill>
                        <a:latin typeface="+mj-ea"/>
                        <a:ea typeface="+mj-ea"/>
                        <a:cs typeface="+mn-cs"/>
                      </a:endParaRPr>
                    </a:p>
                    <a:p>
                      <a:pPr algn="l"/>
                      <a:r>
                        <a:rPr kumimoji="1" lang="ja-JP" altLang="en-US" sz="1050" kern="1200" dirty="0" smtClean="0">
                          <a:solidFill>
                            <a:schemeClr val="dk1"/>
                          </a:solidFill>
                          <a:latin typeface="+mj-ea"/>
                          <a:ea typeface="+mj-ea"/>
                          <a:cs typeface="+mn-cs"/>
                        </a:rPr>
                        <a:t>・</a:t>
                      </a:r>
                      <a:r>
                        <a:rPr kumimoji="1" lang="ja-JP" altLang="ja-JP" sz="1050" kern="1200" dirty="0" smtClean="0">
                          <a:solidFill>
                            <a:schemeClr val="dk1"/>
                          </a:solidFill>
                          <a:latin typeface="+mj-ea"/>
                          <a:ea typeface="+mj-ea"/>
                          <a:cs typeface="+mn-cs"/>
                        </a:rPr>
                        <a:t>付加年金</a:t>
                      </a:r>
                      <a:r>
                        <a:rPr kumimoji="1" lang="ja-JP" altLang="en-US" sz="1050" kern="1200" dirty="0" smtClean="0">
                          <a:solidFill>
                            <a:schemeClr val="dk1"/>
                          </a:solidFill>
                          <a:latin typeface="+mj-ea"/>
                          <a:ea typeface="+mj-ea"/>
                          <a:cs typeface="+mn-cs"/>
                        </a:rPr>
                        <a:t>－プラス年金で企業負担。従前賃金の</a:t>
                      </a:r>
                      <a:endParaRPr kumimoji="1" lang="en-US" altLang="ja-JP" sz="1050" kern="1200" dirty="0" smtClean="0">
                        <a:solidFill>
                          <a:schemeClr val="dk1"/>
                        </a:solidFill>
                        <a:latin typeface="+mj-ea"/>
                        <a:ea typeface="+mj-ea"/>
                        <a:cs typeface="+mn-cs"/>
                      </a:endParaRPr>
                    </a:p>
                    <a:p>
                      <a:pPr algn="l"/>
                      <a:r>
                        <a:rPr kumimoji="1" lang="ja-JP" altLang="en-US" sz="1050" kern="1200" dirty="0" smtClean="0">
                          <a:solidFill>
                            <a:schemeClr val="dk1"/>
                          </a:solidFill>
                          <a:latin typeface="+mj-ea"/>
                          <a:ea typeface="+mj-ea"/>
                          <a:cs typeface="+mn-cs"/>
                        </a:rPr>
                        <a:t>　</a:t>
                      </a:r>
                      <a:r>
                        <a:rPr kumimoji="1" lang="en-US" altLang="ja-JP" sz="1050" kern="1200" dirty="0" smtClean="0">
                          <a:solidFill>
                            <a:schemeClr val="dk1"/>
                          </a:solidFill>
                          <a:latin typeface="+mj-ea"/>
                          <a:ea typeface="+mj-ea"/>
                          <a:cs typeface="+mn-cs"/>
                        </a:rPr>
                        <a:t>60</a:t>
                      </a:r>
                      <a:r>
                        <a:rPr kumimoji="1" lang="ja-JP" altLang="en-US" sz="1050" kern="1200" dirty="0" smtClean="0">
                          <a:solidFill>
                            <a:schemeClr val="dk1"/>
                          </a:solidFill>
                          <a:latin typeface="+mj-ea"/>
                          <a:ea typeface="+mj-ea"/>
                          <a:cs typeface="+mn-cs"/>
                        </a:rPr>
                        <a:t>％。</a:t>
                      </a:r>
                      <a:r>
                        <a:rPr kumimoji="1" lang="en-US" altLang="ja-JP" sz="1050" kern="1200" dirty="0" smtClean="0">
                          <a:solidFill>
                            <a:schemeClr val="dk1"/>
                          </a:solidFill>
                          <a:latin typeface="+mj-ea"/>
                          <a:ea typeface="+mj-ea"/>
                          <a:cs typeface="+mn-cs"/>
                        </a:rPr>
                        <a:t>30</a:t>
                      </a:r>
                      <a:r>
                        <a:rPr kumimoji="1" lang="ja-JP" altLang="en-US" sz="1050" kern="1200" dirty="0" smtClean="0">
                          <a:solidFill>
                            <a:schemeClr val="dk1"/>
                          </a:solidFill>
                          <a:latin typeface="+mj-ea"/>
                          <a:ea typeface="+mj-ea"/>
                          <a:cs typeface="+mn-cs"/>
                        </a:rPr>
                        <a:t>年間の就労。</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50" b="0" dirty="0" smtClean="0">
                          <a:solidFill>
                            <a:schemeClr val="tx1"/>
                          </a:solidFill>
                          <a:latin typeface="+mj-ea"/>
                          <a:ea typeface="+mj-ea"/>
                        </a:rPr>
                        <a:t>「消えた年金」だけでない年金不信</a:t>
                      </a:r>
                      <a:endParaRPr kumimoji="1" lang="en-US" altLang="ja-JP" sz="1050" b="0" dirty="0" smtClean="0">
                        <a:solidFill>
                          <a:schemeClr val="tx1"/>
                        </a:solidFill>
                        <a:latin typeface="+mj-ea"/>
                        <a:ea typeface="+mj-ea"/>
                      </a:endParaRPr>
                    </a:p>
                    <a:p>
                      <a:pPr algn="l"/>
                      <a:r>
                        <a:rPr lang="ja-JP" altLang="en-US" sz="1050" dirty="0" smtClean="0">
                          <a:latin typeface="+mj-ea"/>
                          <a:ea typeface="+mj-ea"/>
                        </a:rPr>
                        <a:t>①構造的欠陥－無収入でも納付義務がある。納めなければ救済対象から外す（排除原理）</a:t>
                      </a:r>
                      <a:endParaRPr lang="en-US" altLang="ja-JP" sz="1050" dirty="0" smtClean="0">
                        <a:latin typeface="+mj-ea"/>
                        <a:ea typeface="+mj-ea"/>
                      </a:endParaRPr>
                    </a:p>
                    <a:p>
                      <a:pPr>
                        <a:lnSpc>
                          <a:spcPct val="120000"/>
                        </a:lnSpc>
                        <a:spcBef>
                          <a:spcPts val="0"/>
                        </a:spcBef>
                        <a:buNone/>
                      </a:pPr>
                      <a:r>
                        <a:rPr lang="ja-JP" altLang="en-US" sz="1050" dirty="0" smtClean="0">
                          <a:latin typeface="+mj-ea"/>
                          <a:ea typeface="+mj-ea"/>
                        </a:rPr>
                        <a:t>②高い保険料－</a:t>
                      </a:r>
                      <a:r>
                        <a:rPr kumimoji="1" lang="ja-JP" altLang="en-US" sz="1050" dirty="0" smtClean="0">
                          <a:latin typeface="+mj-ea"/>
                          <a:ea typeface="+mj-ea"/>
                        </a:rPr>
                        <a:t>月額</a:t>
                      </a:r>
                      <a:r>
                        <a:rPr kumimoji="1" lang="en-US" altLang="ja-JP" sz="1050" dirty="0" smtClean="0">
                          <a:latin typeface="+mj-ea"/>
                          <a:ea typeface="+mj-ea"/>
                        </a:rPr>
                        <a:t>14,100</a:t>
                      </a:r>
                      <a:r>
                        <a:rPr kumimoji="1" lang="ja-JP" altLang="en-US" sz="1050" dirty="0" smtClean="0">
                          <a:latin typeface="+mj-ea"/>
                          <a:ea typeface="+mj-ea"/>
                        </a:rPr>
                        <a:t>円</a:t>
                      </a:r>
                      <a:endParaRPr kumimoji="1" lang="en-US" altLang="ja-JP" sz="1050" dirty="0" smtClean="0">
                        <a:latin typeface="+mj-ea"/>
                        <a:ea typeface="+mj-ea"/>
                      </a:endParaRPr>
                    </a:p>
                    <a:p>
                      <a:pPr algn="r">
                        <a:lnSpc>
                          <a:spcPct val="120000"/>
                        </a:lnSpc>
                        <a:spcBef>
                          <a:spcPts val="0"/>
                        </a:spcBef>
                        <a:buNone/>
                      </a:pPr>
                      <a:r>
                        <a:rPr kumimoji="1" lang="ja-JP" altLang="en-US" sz="1050" dirty="0" smtClean="0">
                          <a:latin typeface="+mj-ea"/>
                          <a:ea typeface="+mj-ea"/>
                        </a:rPr>
                        <a:t>　  全額免除・猶予者</a:t>
                      </a:r>
                      <a:r>
                        <a:rPr kumimoji="1" lang="en-US" altLang="ja-JP" sz="1050" dirty="0" smtClean="0">
                          <a:latin typeface="+mj-ea"/>
                          <a:ea typeface="+mj-ea"/>
                        </a:rPr>
                        <a:t>537</a:t>
                      </a:r>
                      <a:r>
                        <a:rPr kumimoji="1" lang="ja-JP" altLang="en-US" sz="1050" dirty="0" smtClean="0">
                          <a:latin typeface="+mj-ea"/>
                          <a:ea typeface="+mj-ea"/>
                        </a:rPr>
                        <a:t>万人</a:t>
                      </a:r>
                      <a:endParaRPr kumimoji="1" lang="en-US" altLang="ja-JP" sz="1050" dirty="0" smtClean="0">
                        <a:latin typeface="+mj-ea"/>
                        <a:ea typeface="+mj-ea"/>
                      </a:endParaRPr>
                    </a:p>
                    <a:p>
                      <a:pPr algn="r">
                        <a:lnSpc>
                          <a:spcPct val="120000"/>
                        </a:lnSpc>
                        <a:spcBef>
                          <a:spcPts val="0"/>
                        </a:spcBef>
                        <a:buNone/>
                      </a:pPr>
                      <a:r>
                        <a:rPr lang="ja-JP" altLang="en-US" sz="1050" dirty="0" smtClean="0">
                          <a:latin typeface="+mj-ea"/>
                          <a:ea typeface="+mj-ea"/>
                        </a:rPr>
                        <a:t>　　　　　　　　　完全未納者</a:t>
                      </a:r>
                      <a:r>
                        <a:rPr lang="en-US" altLang="ja-JP" sz="1050" dirty="0" smtClean="0">
                          <a:latin typeface="+mj-ea"/>
                          <a:ea typeface="+mj-ea"/>
                        </a:rPr>
                        <a:t>370</a:t>
                      </a:r>
                      <a:r>
                        <a:rPr lang="ja-JP" altLang="en-US" sz="1050" dirty="0" smtClean="0">
                          <a:latin typeface="+mj-ea"/>
                          <a:ea typeface="+mj-ea"/>
                        </a:rPr>
                        <a:t>万人</a:t>
                      </a:r>
                      <a:endParaRPr lang="en-US" altLang="ja-JP" sz="1050" dirty="0" smtClean="0">
                        <a:latin typeface="+mj-ea"/>
                        <a:ea typeface="+mj-ea"/>
                      </a:endParaRPr>
                    </a:p>
                    <a:p>
                      <a:pPr algn="r">
                        <a:lnSpc>
                          <a:spcPct val="120000"/>
                        </a:lnSpc>
                        <a:spcBef>
                          <a:spcPts val="0"/>
                        </a:spcBef>
                        <a:buNone/>
                      </a:pPr>
                      <a:r>
                        <a:rPr kumimoji="1" lang="ja-JP" altLang="en-US" sz="1050" dirty="0" smtClean="0">
                          <a:latin typeface="+mj-ea"/>
                          <a:ea typeface="+mj-ea"/>
                        </a:rPr>
                        <a:t>　　　　　　　　　完納者</a:t>
                      </a:r>
                      <a:r>
                        <a:rPr kumimoji="1" lang="en-US" altLang="ja-JP" sz="1050" dirty="0" smtClean="0">
                          <a:latin typeface="+mj-ea"/>
                          <a:ea typeface="+mj-ea"/>
                        </a:rPr>
                        <a:t>940</a:t>
                      </a:r>
                      <a:r>
                        <a:rPr kumimoji="1" lang="ja-JP" altLang="en-US" sz="1050" dirty="0" smtClean="0">
                          <a:latin typeface="+mj-ea"/>
                          <a:ea typeface="+mj-ea"/>
                        </a:rPr>
                        <a:t>万人</a:t>
                      </a:r>
                      <a:endParaRPr lang="en-US" altLang="ja-JP" sz="1050"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j-ea"/>
                          <a:ea typeface="+mj-ea"/>
                        </a:rPr>
                        <a:t>③低い年金額－</a:t>
                      </a:r>
                      <a:r>
                        <a:rPr kumimoji="1" lang="ja-JP" altLang="en-US" sz="1050" b="0" kern="1200" dirty="0" smtClean="0">
                          <a:solidFill>
                            <a:schemeClr val="tx1"/>
                          </a:solidFill>
                          <a:latin typeface="+mj-ea"/>
                          <a:ea typeface="+mj-ea"/>
                          <a:cs typeface="+mn-cs"/>
                        </a:rPr>
                        <a:t>基礎年金は</a:t>
                      </a:r>
                      <a:r>
                        <a:rPr kumimoji="1" lang="en-US" altLang="ja-JP" sz="1050" b="0" kern="1200" dirty="0" smtClean="0">
                          <a:solidFill>
                            <a:schemeClr val="tx1"/>
                          </a:solidFill>
                          <a:latin typeface="+mj-ea"/>
                          <a:ea typeface="+mj-ea"/>
                          <a:cs typeface="+mn-cs"/>
                        </a:rPr>
                        <a:t>40</a:t>
                      </a:r>
                      <a:r>
                        <a:rPr kumimoji="1" lang="ja-JP" altLang="en-US" sz="1050" b="0" kern="1200" dirty="0" smtClean="0">
                          <a:solidFill>
                            <a:schemeClr val="tx1"/>
                          </a:solidFill>
                          <a:latin typeface="+mj-ea"/>
                          <a:ea typeface="+mj-ea"/>
                          <a:cs typeface="+mn-cs"/>
                        </a:rPr>
                        <a:t>年間納め、満額支給で</a:t>
                      </a:r>
                      <a:r>
                        <a:rPr kumimoji="1" lang="en-US" altLang="ja-JP" sz="1050" b="0" kern="1200" dirty="0" smtClean="0">
                          <a:solidFill>
                            <a:schemeClr val="tx1"/>
                          </a:solidFill>
                          <a:latin typeface="+mj-ea"/>
                          <a:ea typeface="+mj-ea"/>
                          <a:cs typeface="+mn-cs"/>
                        </a:rPr>
                        <a:t>65,741</a:t>
                      </a:r>
                      <a:r>
                        <a:rPr kumimoji="1" lang="ja-JP" altLang="en-US" sz="1050" b="0" kern="1200" dirty="0" smtClean="0">
                          <a:solidFill>
                            <a:schemeClr val="tx1"/>
                          </a:solidFill>
                          <a:latin typeface="+mj-ea"/>
                          <a:ea typeface="+mj-ea"/>
                          <a:cs typeface="+mn-cs"/>
                        </a:rPr>
                        <a:t>円</a:t>
                      </a:r>
                      <a:endParaRPr lang="en-US" altLang="ja-JP" sz="1050" dirty="0" smtClean="0">
                        <a:latin typeface="+mj-ea"/>
                        <a:ea typeface="+mj-ea"/>
                      </a:endParaRPr>
                    </a:p>
                    <a:p>
                      <a:pPr>
                        <a:buNone/>
                      </a:pPr>
                      <a:r>
                        <a:rPr lang="ja-JP" altLang="en-US" sz="1050" dirty="0" smtClean="0">
                          <a:latin typeface="+mj-ea"/>
                          <a:ea typeface="+mj-ea"/>
                        </a:rPr>
                        <a:t>④受給資格期間の長さ－</a:t>
                      </a:r>
                      <a:r>
                        <a:rPr lang="ja-JP" altLang="en-US" sz="1050" dirty="0" smtClean="0">
                          <a:solidFill>
                            <a:schemeClr val="tx1"/>
                          </a:solidFill>
                          <a:latin typeface="+mj-ea"/>
                          <a:ea typeface="+mj-ea"/>
                        </a:rPr>
                        <a:t>未納者の差し押さえが</a:t>
                      </a:r>
                      <a:r>
                        <a:rPr lang="en-US" altLang="ja-JP" sz="1050" dirty="0" smtClean="0">
                          <a:solidFill>
                            <a:schemeClr val="tx1"/>
                          </a:solidFill>
                          <a:latin typeface="+mj-ea"/>
                          <a:ea typeface="+mj-ea"/>
                        </a:rPr>
                        <a:t>11,910</a:t>
                      </a:r>
                      <a:r>
                        <a:rPr lang="ja-JP" altLang="en-US" sz="1050" dirty="0" smtClean="0">
                          <a:solidFill>
                            <a:schemeClr val="tx1"/>
                          </a:solidFill>
                          <a:latin typeface="+mj-ea"/>
                          <a:ea typeface="+mj-ea"/>
                        </a:rPr>
                        <a:t>人</a:t>
                      </a:r>
                      <a:r>
                        <a:rPr lang="ja-JP" altLang="en-US" sz="900" dirty="0" smtClean="0">
                          <a:solidFill>
                            <a:schemeClr val="tx1"/>
                          </a:solidFill>
                          <a:latin typeface="+mj-ea"/>
                          <a:ea typeface="+mj-ea"/>
                        </a:rPr>
                        <a:t>（</a:t>
                      </a:r>
                      <a:r>
                        <a:rPr lang="en-US" altLang="ja-JP" sz="900" dirty="0" smtClean="0">
                          <a:solidFill>
                            <a:schemeClr val="tx1"/>
                          </a:solidFill>
                          <a:latin typeface="+mj-ea"/>
                          <a:ea typeface="+mj-ea"/>
                        </a:rPr>
                        <a:t>09</a:t>
                      </a:r>
                      <a:r>
                        <a:rPr lang="ja-JP" altLang="en-US" sz="900" dirty="0" smtClean="0">
                          <a:solidFill>
                            <a:schemeClr val="tx1"/>
                          </a:solidFill>
                          <a:latin typeface="+mj-ea"/>
                          <a:ea typeface="+mj-ea"/>
                        </a:rPr>
                        <a:t>年度）</a:t>
                      </a:r>
                      <a:endParaRPr kumimoji="1" lang="en-US" altLang="ja-JP" sz="1050" b="0" dirty="0" smtClean="0">
                        <a:solidFill>
                          <a:schemeClr val="tx1"/>
                        </a:solidFill>
                        <a:latin typeface="+mj-ea"/>
                        <a:ea typeface="+mj-ea"/>
                      </a:endParaRPr>
                    </a:p>
                    <a:p>
                      <a:pPr algn="l"/>
                      <a:r>
                        <a:rPr kumimoji="1" lang="ja-JP" altLang="en-US" sz="1050" b="0" dirty="0" smtClean="0">
                          <a:solidFill>
                            <a:schemeClr val="tx1"/>
                          </a:solidFill>
                          <a:latin typeface="+mj-ea"/>
                          <a:ea typeface="+mj-ea"/>
                        </a:rPr>
                        <a:t>生活保護</a:t>
                      </a:r>
                      <a:r>
                        <a:rPr kumimoji="1" lang="ja-JP" altLang="en-US" sz="900" b="0" dirty="0" smtClean="0">
                          <a:solidFill>
                            <a:schemeClr val="tx1"/>
                          </a:solidFill>
                          <a:latin typeface="+mj-ea"/>
                          <a:ea typeface="+mj-ea"/>
                        </a:rPr>
                        <a:t>（</a:t>
                      </a:r>
                      <a:r>
                        <a:rPr kumimoji="1" lang="en-US" altLang="ja-JP" sz="900" b="0" dirty="0" smtClean="0">
                          <a:solidFill>
                            <a:schemeClr val="tx1"/>
                          </a:solidFill>
                          <a:latin typeface="+mj-ea"/>
                          <a:ea typeface="+mj-ea"/>
                        </a:rPr>
                        <a:t>1</a:t>
                      </a:r>
                      <a:r>
                        <a:rPr kumimoji="1" lang="ja-JP" altLang="en-US" sz="900" b="0" dirty="0" smtClean="0">
                          <a:solidFill>
                            <a:schemeClr val="tx1"/>
                          </a:solidFill>
                          <a:latin typeface="+mj-ea"/>
                          <a:ea typeface="+mj-ea"/>
                        </a:rPr>
                        <a:t>級地</a:t>
                      </a:r>
                      <a:r>
                        <a:rPr kumimoji="1" lang="en-US" altLang="ja-JP" sz="900" b="0" dirty="0" smtClean="0">
                          <a:solidFill>
                            <a:schemeClr val="tx1"/>
                          </a:solidFill>
                          <a:latin typeface="+mj-ea"/>
                          <a:ea typeface="+mj-ea"/>
                        </a:rPr>
                        <a:t>)</a:t>
                      </a:r>
                      <a:r>
                        <a:rPr kumimoji="1" lang="ja-JP" altLang="en-US" sz="1050" b="0" dirty="0" smtClean="0">
                          <a:solidFill>
                            <a:schemeClr val="tx1"/>
                          </a:solidFill>
                          <a:latin typeface="+mj-ea"/>
                          <a:ea typeface="+mj-ea"/>
                        </a:rPr>
                        <a:t>の生活扶助は</a:t>
                      </a:r>
                      <a:r>
                        <a:rPr kumimoji="1" lang="en-US" altLang="ja-JP" sz="1050" b="0" dirty="0" smtClean="0">
                          <a:solidFill>
                            <a:schemeClr val="tx1"/>
                          </a:solidFill>
                          <a:latin typeface="+mj-ea"/>
                          <a:ea typeface="+mj-ea"/>
                        </a:rPr>
                        <a:t>80,820</a:t>
                      </a:r>
                      <a:r>
                        <a:rPr kumimoji="1" lang="ja-JP" altLang="en-US" sz="1050" b="0" dirty="0" smtClean="0">
                          <a:solidFill>
                            <a:schemeClr val="tx1"/>
                          </a:solidFill>
                          <a:latin typeface="+mj-ea"/>
                          <a:ea typeface="+mj-ea"/>
                        </a:rPr>
                        <a:t>円</a:t>
                      </a:r>
                      <a:endParaRPr kumimoji="1" lang="en-US" altLang="ja-JP" sz="1050" b="0" dirty="0" smtClean="0">
                        <a:solidFill>
                          <a:schemeClr val="tx1"/>
                        </a:solidFill>
                        <a:latin typeface="+mj-ea"/>
                        <a:ea typeface="+mj-ea"/>
                      </a:endParaRPr>
                    </a:p>
                    <a:p>
                      <a:pPr algn="l"/>
                      <a:endParaRPr kumimoji="1" lang="ja-JP" altLang="en-US" sz="105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80217">
                <a:tc>
                  <a:txBody>
                    <a:bodyPr/>
                    <a:lstStyle/>
                    <a:p>
                      <a:pPr algn="ctr"/>
                      <a:r>
                        <a:rPr kumimoji="1" lang="ja-JP" altLang="en-US" sz="1050" b="0" dirty="0" smtClean="0">
                          <a:solidFill>
                            <a:schemeClr val="tx1"/>
                          </a:solidFill>
                          <a:latin typeface="+mj-ea"/>
                          <a:ea typeface="+mj-ea"/>
                        </a:rPr>
                        <a:t>社会扶助</a:t>
                      </a:r>
                      <a:endParaRPr kumimoji="1" lang="ja-JP" altLang="en-US" sz="1050" b="0" dirty="0">
                        <a:solidFill>
                          <a:schemeClr val="tx1"/>
                        </a:solidFill>
                        <a:latin typeface="+mj-ea"/>
                        <a:ea typeface="+mj-ea"/>
                      </a:endParaRPr>
                    </a:p>
                  </a:txBody>
                  <a:tcPr vert="ea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050" dirty="0" smtClean="0"/>
                        <a:t>社会サービス法における「生活保護」給付。</a:t>
                      </a:r>
                      <a:endParaRPr lang="en-US" altLang="ja-JP" sz="1050" dirty="0" smtClean="0"/>
                    </a:p>
                    <a:p>
                      <a:pPr algn="l"/>
                      <a:r>
                        <a:rPr lang="ja-JP" altLang="en-US" sz="1050" dirty="0" smtClean="0"/>
                        <a:t>給付額は、「最低生活の保障」ではなく、「妥当な消費水準」</a:t>
                      </a:r>
                      <a:r>
                        <a:rPr lang="en-US" altLang="ja-JP" sz="800" dirty="0" smtClean="0"/>
                        <a:t>(</a:t>
                      </a:r>
                      <a:r>
                        <a:rPr lang="ja-JP" altLang="en-US" sz="800" dirty="0" smtClean="0"/>
                        <a:t>消費庁が算定</a:t>
                      </a:r>
                      <a:r>
                        <a:rPr lang="en-US" altLang="ja-JP" sz="800" dirty="0" smtClean="0"/>
                        <a:t>)</a:t>
                      </a:r>
                      <a:r>
                        <a:rPr lang="ja-JP" altLang="en-US" sz="1050" dirty="0" smtClean="0"/>
                        <a:t>を保障する。</a:t>
                      </a:r>
                      <a:endParaRPr lang="en-US" altLang="ja-JP" sz="10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buNone/>
                      </a:pPr>
                      <a:r>
                        <a:rPr kumimoji="1" lang="ja-JP" altLang="en-US" sz="1050" dirty="0" smtClean="0">
                          <a:solidFill>
                            <a:schemeClr val="tx1"/>
                          </a:solidFill>
                          <a:latin typeface="+mj-ea"/>
                          <a:ea typeface="+mj-ea"/>
                        </a:rPr>
                        <a:t>過去最悪－受給者</a:t>
                      </a:r>
                      <a:r>
                        <a:rPr kumimoji="1" lang="en-US" altLang="ja-JP" sz="1050" dirty="0" smtClean="0">
                          <a:solidFill>
                            <a:schemeClr val="tx1"/>
                          </a:solidFill>
                          <a:latin typeface="+mj-ea"/>
                          <a:ea typeface="+mj-ea"/>
                        </a:rPr>
                        <a:t>2,050,495</a:t>
                      </a:r>
                      <a:r>
                        <a:rPr kumimoji="1" lang="ja-JP" altLang="en-US" sz="1050" dirty="0" smtClean="0">
                          <a:solidFill>
                            <a:schemeClr val="tx1"/>
                          </a:solidFill>
                          <a:latin typeface="+mj-ea"/>
                          <a:ea typeface="+mj-ea"/>
                        </a:rPr>
                        <a:t>人</a:t>
                      </a:r>
                      <a:r>
                        <a:rPr kumimoji="1" lang="en-US" altLang="ja-JP" sz="900" dirty="0" smtClean="0">
                          <a:solidFill>
                            <a:schemeClr val="tx1"/>
                          </a:solidFill>
                          <a:latin typeface="+mj-ea"/>
                          <a:ea typeface="+mj-ea"/>
                        </a:rPr>
                        <a:t>(</a:t>
                      </a:r>
                      <a:r>
                        <a:rPr lang="ja-JP" altLang="en-US" sz="900" dirty="0" smtClean="0">
                          <a:solidFill>
                            <a:schemeClr val="tx1"/>
                          </a:solidFill>
                          <a:latin typeface="+mj-ea"/>
                          <a:ea typeface="+mj-ea"/>
                        </a:rPr>
                        <a:t>給付費</a:t>
                      </a:r>
                      <a:r>
                        <a:rPr lang="en-US" altLang="ja-JP" sz="900" dirty="0" smtClean="0">
                          <a:solidFill>
                            <a:schemeClr val="tx1"/>
                          </a:solidFill>
                          <a:latin typeface="+mj-ea"/>
                          <a:ea typeface="+mj-ea"/>
                        </a:rPr>
                        <a:t>3.4</a:t>
                      </a:r>
                      <a:r>
                        <a:rPr lang="ja-JP" altLang="en-US" sz="900" dirty="0" smtClean="0">
                          <a:solidFill>
                            <a:schemeClr val="tx1"/>
                          </a:solidFill>
                          <a:latin typeface="+mj-ea"/>
                          <a:ea typeface="+mj-ea"/>
                        </a:rPr>
                        <a:t>兆円</a:t>
                      </a:r>
                      <a:r>
                        <a:rPr lang="en-US" altLang="ja-JP" sz="900" dirty="0" smtClean="0">
                          <a:solidFill>
                            <a:schemeClr val="tx1"/>
                          </a:solidFill>
                          <a:latin typeface="+mj-ea"/>
                          <a:ea typeface="+mj-ea"/>
                        </a:rPr>
                        <a:t>)</a:t>
                      </a:r>
                      <a:endParaRPr kumimoji="1" lang="en-US" altLang="ja-JP" sz="900" dirty="0" smtClean="0">
                        <a:solidFill>
                          <a:schemeClr val="tx1"/>
                        </a:solidFill>
                        <a:latin typeface="+mj-ea"/>
                        <a:ea typeface="+mj-ea"/>
                      </a:endParaRPr>
                    </a:p>
                    <a:p>
                      <a:pPr algn="r">
                        <a:buNone/>
                      </a:pPr>
                      <a:r>
                        <a:rPr lang="ja-JP" altLang="en-US" sz="1050" dirty="0" smtClean="0">
                          <a:latin typeface="+mj-ea"/>
                          <a:ea typeface="+mj-ea"/>
                        </a:rPr>
                        <a:t>高齢者世帯　</a:t>
                      </a:r>
                      <a:r>
                        <a:rPr lang="en-US" altLang="ja-JP" sz="1050" dirty="0" smtClean="0">
                          <a:latin typeface="+mj-ea"/>
                          <a:ea typeface="+mj-ea"/>
                        </a:rPr>
                        <a:t>42.5</a:t>
                      </a:r>
                      <a:r>
                        <a:rPr lang="ja-JP" altLang="en-US" sz="1050" dirty="0" smtClean="0">
                          <a:latin typeface="+mj-ea"/>
                          <a:ea typeface="+mj-ea"/>
                        </a:rPr>
                        <a:t>％</a:t>
                      </a:r>
                      <a:endParaRPr lang="en-US" altLang="ja-JP" sz="1050" dirty="0" smtClean="0">
                        <a:latin typeface="+mj-ea"/>
                        <a:ea typeface="+mj-ea"/>
                      </a:endParaRPr>
                    </a:p>
                    <a:p>
                      <a:pPr algn="r">
                        <a:buNone/>
                      </a:pPr>
                      <a:r>
                        <a:rPr kumimoji="1" lang="ja-JP" altLang="en-US" sz="1050" dirty="0" smtClean="0">
                          <a:latin typeface="+mj-ea"/>
                          <a:ea typeface="+mj-ea"/>
                        </a:rPr>
                        <a:t>傷病・障害者世帯　</a:t>
                      </a:r>
                      <a:r>
                        <a:rPr kumimoji="1" lang="en-US" altLang="ja-JP" sz="1050" dirty="0" smtClean="0">
                          <a:latin typeface="+mj-ea"/>
                          <a:ea typeface="+mj-ea"/>
                        </a:rPr>
                        <a:t>32.8</a:t>
                      </a:r>
                      <a:r>
                        <a:rPr kumimoji="1" lang="ja-JP" altLang="en-US" sz="1050" dirty="0" smtClean="0">
                          <a:latin typeface="+mj-ea"/>
                          <a:ea typeface="+mj-ea"/>
                        </a:rPr>
                        <a:t>％</a:t>
                      </a:r>
                      <a:endParaRPr kumimoji="1" lang="en-US" altLang="ja-JP" sz="1050" dirty="0" smtClean="0">
                        <a:latin typeface="+mj-ea"/>
                        <a:ea typeface="+mj-ea"/>
                      </a:endParaRPr>
                    </a:p>
                    <a:p>
                      <a:pPr algn="r">
                        <a:buNone/>
                      </a:pPr>
                      <a:r>
                        <a:rPr lang="ja-JP" altLang="en-US" sz="1050" dirty="0" smtClean="0">
                          <a:latin typeface="+mj-ea"/>
                          <a:ea typeface="+mj-ea"/>
                        </a:rPr>
                        <a:t>その他世帯　</a:t>
                      </a:r>
                      <a:r>
                        <a:rPr lang="en-US" altLang="ja-JP" sz="1050" dirty="0" smtClean="0">
                          <a:latin typeface="+mj-ea"/>
                          <a:ea typeface="+mj-ea"/>
                        </a:rPr>
                        <a:t>17.0</a:t>
                      </a:r>
                      <a:r>
                        <a:rPr lang="ja-JP" altLang="en-US" sz="1050" dirty="0" smtClean="0">
                          <a:latin typeface="+mj-ea"/>
                          <a:ea typeface="+mj-ea"/>
                        </a:rPr>
                        <a:t>％</a:t>
                      </a:r>
                      <a:endParaRPr lang="en-US" altLang="ja-JP" sz="1050" dirty="0" smtClean="0">
                        <a:latin typeface="+mj-ea"/>
                        <a:ea typeface="+mj-ea"/>
                      </a:endParaRPr>
                    </a:p>
                    <a:p>
                      <a:pPr algn="r">
                        <a:buNone/>
                      </a:pPr>
                      <a:r>
                        <a:rPr lang="ja-JP" altLang="en-US" sz="1050" dirty="0" smtClean="0">
                          <a:latin typeface="+mj-ea"/>
                          <a:ea typeface="+mj-ea"/>
                        </a:rPr>
                        <a:t>母子世帯</a:t>
                      </a:r>
                      <a:r>
                        <a:rPr lang="en-US" altLang="ja-JP" sz="1050" dirty="0" smtClean="0">
                          <a:latin typeface="+mj-ea"/>
                          <a:ea typeface="+mj-ea"/>
                        </a:rPr>
                        <a:t>7.6</a:t>
                      </a:r>
                      <a:r>
                        <a:rPr lang="ja-JP" altLang="en-US" sz="1050" dirty="0" smtClean="0">
                          <a:latin typeface="+mj-ea"/>
                          <a:ea typeface="+mj-ea"/>
                        </a:rPr>
                        <a:t>％</a:t>
                      </a:r>
                      <a:endParaRPr lang="en-US" altLang="ja-JP" sz="1050" dirty="0" smtClean="0">
                        <a:latin typeface="+mj-ea"/>
                        <a:ea typeface="+mj-ea"/>
                      </a:endParaRPr>
                    </a:p>
                    <a:p>
                      <a:pPr>
                        <a:buNone/>
                      </a:pPr>
                      <a:r>
                        <a:rPr kumimoji="1" lang="ja-JP" altLang="en-US" sz="1050" dirty="0" smtClean="0">
                          <a:solidFill>
                            <a:schemeClr val="tx1"/>
                          </a:solidFill>
                          <a:latin typeface="+mj-ea"/>
                          <a:ea typeface="+mj-ea"/>
                        </a:rPr>
                        <a:t>医療、雇用、介護、年金など他の社会保障の「ほころび」を生活保護が支えている。</a:t>
                      </a:r>
                      <a:endParaRPr kumimoji="1" lang="en-US" altLang="ja-JP" sz="1050" dirty="0" smtClean="0">
                        <a:solidFill>
                          <a:schemeClr val="tx1"/>
                        </a:solidFill>
                        <a:latin typeface="+mj-ea"/>
                        <a:ea typeface="+mj-ea"/>
                      </a:endParaRPr>
                    </a:p>
                    <a:p>
                      <a:pPr>
                        <a:buNone/>
                      </a:pP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4" name="コンテンツ プレースホルダ 4"/>
          <p:cNvGraphicFramePr>
            <a:graphicFrameLocks noGrp="1"/>
          </p:cNvGraphicFramePr>
          <p:nvPr>
            <p:ph sz="quarter" idx="1"/>
          </p:nvPr>
        </p:nvGraphicFramePr>
        <p:xfrm>
          <a:off x="3212976" y="0"/>
          <a:ext cx="2448272" cy="2088232"/>
        </p:xfrm>
        <a:graphic>
          <a:graphicData uri="http://schemas.openxmlformats.org/drawingml/2006/chart">
            <c:chart xmlns:c="http://schemas.openxmlformats.org/drawingml/2006/chart" xmlns:r="http://schemas.openxmlformats.org/officeDocument/2006/relationships" r:id="rId2"/>
          </a:graphicData>
        </a:graphic>
      </p:graphicFrame>
      <p:sp>
        <p:nvSpPr>
          <p:cNvPr id="16" name="正方形/長方形 15"/>
          <p:cNvSpPr/>
          <p:nvPr/>
        </p:nvSpPr>
        <p:spPr>
          <a:xfrm>
            <a:off x="5157192" y="323528"/>
            <a:ext cx="1368152" cy="158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・失業者の</a:t>
            </a:r>
            <a:r>
              <a:rPr lang="ja-JP" altLang="en-US" sz="1050" dirty="0" smtClean="0">
                <a:solidFill>
                  <a:schemeClr val="tx1"/>
                </a:solidFill>
                <a:latin typeface="+mj-ea"/>
                <a:ea typeface="+mj-ea"/>
              </a:rPr>
              <a:t>７</a:t>
            </a:r>
            <a:r>
              <a:rPr lang="en-US" altLang="ja-JP" sz="1050" dirty="0" smtClean="0">
                <a:solidFill>
                  <a:schemeClr val="tx1"/>
                </a:solidFill>
                <a:latin typeface="+mj-ea"/>
                <a:ea typeface="+mj-ea"/>
              </a:rPr>
              <a:t>8</a:t>
            </a:r>
            <a:r>
              <a:rPr kumimoji="1" lang="ja-JP" altLang="en-US" sz="1050" dirty="0" smtClean="0">
                <a:solidFill>
                  <a:schemeClr val="tx1"/>
                </a:solidFill>
                <a:latin typeface="+mj-ea"/>
                <a:ea typeface="+mj-ea"/>
              </a:rPr>
              <a:t>％が失業給付なく求職活動を継続している。</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a:t>
            </a:r>
            <a:r>
              <a:rPr lang="ja-JP" altLang="en-US" sz="1050" dirty="0" smtClean="0">
                <a:solidFill>
                  <a:schemeClr val="tx1"/>
                </a:solidFill>
                <a:latin typeface="+mj-ea"/>
                <a:ea typeface="+mj-ea"/>
              </a:rPr>
              <a:t>求職者支援制度</a:t>
            </a:r>
            <a:endParaRPr lang="en-US" altLang="ja-JP" sz="1050" dirty="0" smtClean="0">
              <a:solidFill>
                <a:schemeClr val="tx1"/>
              </a:solidFill>
              <a:latin typeface="+mj-ea"/>
              <a:ea typeface="+mj-ea"/>
            </a:endParaRPr>
          </a:p>
          <a:p>
            <a:r>
              <a:rPr kumimoji="1" lang="en-US" altLang="ja-JP" sz="1050" dirty="0" smtClean="0">
                <a:solidFill>
                  <a:schemeClr val="tx1"/>
                </a:solidFill>
                <a:latin typeface="+mj-ea"/>
                <a:ea typeface="+mj-ea"/>
              </a:rPr>
              <a:t>2011.10</a:t>
            </a:r>
            <a:r>
              <a:rPr kumimoji="1" lang="ja-JP" altLang="en-US" sz="1050" dirty="0" smtClean="0">
                <a:solidFill>
                  <a:schemeClr val="tx1"/>
                </a:solidFill>
                <a:latin typeface="+mj-ea"/>
                <a:ea typeface="+mj-ea"/>
              </a:rPr>
              <a:t>～</a:t>
            </a:r>
            <a:r>
              <a:rPr lang="ja-JP" altLang="en-US" sz="1050" dirty="0" smtClean="0">
                <a:solidFill>
                  <a:schemeClr val="tx1"/>
                </a:solidFill>
                <a:latin typeface="+mj-ea"/>
                <a:ea typeface="+mj-ea"/>
              </a:rPr>
              <a:t>手当</a:t>
            </a:r>
            <a:r>
              <a:rPr lang="en-US" altLang="ja-JP" sz="1050" dirty="0" smtClean="0">
                <a:solidFill>
                  <a:schemeClr val="tx1"/>
                </a:solidFill>
                <a:latin typeface="+mj-ea"/>
                <a:ea typeface="+mj-ea"/>
              </a:rPr>
              <a:t>10</a:t>
            </a:r>
            <a:r>
              <a:rPr lang="ja-JP" altLang="en-US" sz="1050" dirty="0" smtClean="0">
                <a:solidFill>
                  <a:schemeClr val="tx1"/>
                </a:solidFill>
                <a:latin typeface="+mj-ea"/>
                <a:ea typeface="+mj-ea"/>
              </a:rPr>
              <a:t>万円</a:t>
            </a:r>
            <a:r>
              <a:rPr lang="ja-JP" altLang="en-US" sz="900" dirty="0" smtClean="0">
                <a:solidFill>
                  <a:schemeClr val="tx1"/>
                </a:solidFill>
                <a:latin typeface="+mj-ea"/>
                <a:ea typeface="+mj-ea"/>
              </a:rPr>
              <a:t>（月額</a:t>
            </a:r>
            <a:r>
              <a:rPr lang="en-US" altLang="ja-JP" sz="900" dirty="0" smtClean="0">
                <a:solidFill>
                  <a:schemeClr val="tx1"/>
                </a:solidFill>
                <a:latin typeface="+mj-ea"/>
                <a:ea typeface="+mj-ea"/>
              </a:rPr>
              <a:t> </a:t>
            </a:r>
            <a:r>
              <a:rPr lang="ja-JP" altLang="en-US" sz="900" dirty="0" err="1" smtClean="0">
                <a:solidFill>
                  <a:schemeClr val="tx1"/>
                </a:solidFill>
                <a:latin typeface="+mj-ea"/>
                <a:ea typeface="+mj-ea"/>
              </a:rPr>
              <a:t>、</a:t>
            </a:r>
            <a:r>
              <a:rPr lang="en-US" altLang="ja-JP" sz="900" dirty="0" smtClean="0">
                <a:solidFill>
                  <a:schemeClr val="tx1"/>
                </a:solidFill>
                <a:latin typeface="+mj-ea"/>
                <a:ea typeface="+mj-ea"/>
              </a:rPr>
              <a:t>6</a:t>
            </a:r>
            <a:r>
              <a:rPr lang="ja-JP" altLang="en-US" sz="900" dirty="0" smtClean="0">
                <a:solidFill>
                  <a:schemeClr val="tx1"/>
                </a:solidFill>
                <a:latin typeface="+mj-ea"/>
                <a:ea typeface="+mj-ea"/>
              </a:rPr>
              <a:t>ヵ月</a:t>
            </a:r>
            <a:r>
              <a:rPr lang="en-US" altLang="ja-JP" sz="900" dirty="0" smtClean="0">
                <a:solidFill>
                  <a:schemeClr val="tx1"/>
                </a:solidFill>
                <a:latin typeface="+mj-ea"/>
                <a:ea typeface="+mj-ea"/>
              </a:rPr>
              <a:t>)</a:t>
            </a:r>
          </a:p>
          <a:p>
            <a:r>
              <a:rPr lang="ja-JP" altLang="en-US" sz="1050" dirty="0" smtClean="0">
                <a:solidFill>
                  <a:schemeClr val="tx1"/>
                </a:solidFill>
                <a:latin typeface="+mj-ea"/>
                <a:ea typeface="+mj-ea"/>
              </a:rPr>
              <a:t>・</a:t>
            </a:r>
            <a:r>
              <a:rPr lang="ja-JP" altLang="en-US" sz="1050" dirty="0" smtClean="0">
                <a:latin typeface="+mj-ea"/>
                <a:ea typeface="+mj-ea"/>
              </a:rPr>
              <a:t> </a:t>
            </a:r>
            <a:r>
              <a:rPr lang="ja-JP" altLang="en-US" sz="1050" dirty="0" smtClean="0">
                <a:solidFill>
                  <a:schemeClr val="tx1"/>
                </a:solidFill>
                <a:latin typeface="+mj-ea"/>
                <a:ea typeface="+mj-ea"/>
              </a:rPr>
              <a:t>「高齢者は働くことしか才能がない。</a:t>
            </a:r>
            <a:r>
              <a:rPr lang="en-US" altLang="ja-JP" sz="1050" dirty="0" smtClean="0">
                <a:solidFill>
                  <a:schemeClr val="tx1"/>
                </a:solidFill>
                <a:latin typeface="+mj-ea"/>
                <a:ea typeface="+mj-ea"/>
              </a:rPr>
              <a:t>80</a:t>
            </a:r>
            <a:r>
              <a:rPr lang="ja-JP" altLang="en-US" sz="1050" dirty="0" smtClean="0">
                <a:solidFill>
                  <a:schemeClr val="tx1"/>
                </a:solidFill>
                <a:latin typeface="+mj-ea"/>
                <a:ea typeface="+mj-ea"/>
              </a:rPr>
              <a:t>歳を過ぎて遊びを覚えても遅い」</a:t>
            </a:r>
            <a:r>
              <a:rPr lang="en-US" altLang="ja-JP" sz="900" dirty="0" smtClean="0">
                <a:solidFill>
                  <a:schemeClr val="tx1"/>
                </a:solidFill>
                <a:latin typeface="+mj-ea"/>
                <a:ea typeface="+mj-ea"/>
              </a:rPr>
              <a:t>(</a:t>
            </a:r>
            <a:r>
              <a:rPr lang="ja-JP" altLang="en-US" sz="900" dirty="0" smtClean="0">
                <a:solidFill>
                  <a:schemeClr val="tx1"/>
                </a:solidFill>
                <a:latin typeface="+mj-ea"/>
                <a:ea typeface="+mj-ea"/>
              </a:rPr>
              <a:t>麻生元首相</a:t>
            </a:r>
            <a:r>
              <a:rPr lang="en-US" altLang="ja-JP" sz="900" dirty="0" smtClean="0">
                <a:solidFill>
                  <a:schemeClr val="tx1"/>
                </a:solidFill>
                <a:latin typeface="+mj-ea"/>
                <a:ea typeface="+mj-ea"/>
              </a:rPr>
              <a:t>09.7.25</a:t>
            </a:r>
            <a:r>
              <a:rPr lang="ja-JP" altLang="en-US" sz="900" dirty="0" smtClean="0">
                <a:solidFill>
                  <a:schemeClr val="tx1"/>
                </a:solidFill>
                <a:latin typeface="+mj-ea"/>
                <a:ea typeface="+mj-ea"/>
              </a:rPr>
              <a:t>）</a:t>
            </a:r>
            <a:endParaRPr kumimoji="1" lang="en-US" altLang="ja-JP" sz="900" dirty="0" smtClean="0">
              <a:solidFill>
                <a:schemeClr val="tx1"/>
              </a:solidFill>
              <a:latin typeface="+mj-ea"/>
              <a:ea typeface="+mj-ea"/>
            </a:endParaRPr>
          </a:p>
        </p:txBody>
      </p:sp>
      <p:sp>
        <p:nvSpPr>
          <p:cNvPr id="13" name="正方形/長方形 12"/>
          <p:cNvSpPr/>
          <p:nvPr/>
        </p:nvSpPr>
        <p:spPr>
          <a:xfrm>
            <a:off x="3356992" y="251520"/>
            <a:ext cx="432048" cy="1440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続き</a:t>
            </a:r>
            <a:endParaRPr kumimoji="1" lang="ja-JP" altLang="en-US" sz="9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6</a:t>
            </a:fld>
            <a:endParaRPr kumimoji="1" lang="ja-JP" altLang="en-US"/>
          </a:p>
        </p:txBody>
      </p:sp>
      <p:sp>
        <p:nvSpPr>
          <p:cNvPr id="5" name="角丸四角形 4"/>
          <p:cNvSpPr/>
          <p:nvPr/>
        </p:nvSpPr>
        <p:spPr>
          <a:xfrm>
            <a:off x="476672" y="251520"/>
            <a:ext cx="5904656" cy="720080"/>
          </a:xfrm>
          <a:prstGeom prst="roundRect">
            <a:avLst/>
          </a:prstGeom>
          <a:solidFill>
            <a:schemeClr val="accent3">
              <a:lumMod val="20000"/>
              <a:lumOff val="80000"/>
            </a:schemeClr>
          </a:solidFill>
          <a:ln w="3175">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solidFill>
                <a:schemeClr val="tx1"/>
              </a:solidFill>
              <a:latin typeface="ＭＳ Ｐゴシック" pitchFamily="50" charset="-128"/>
              <a:ea typeface="ＭＳ Ｐゴシック" pitchFamily="50" charset="-128"/>
            </a:endParaRPr>
          </a:p>
          <a:p>
            <a:r>
              <a:rPr lang="ja-JP" altLang="en-US" sz="1050" dirty="0" smtClean="0">
                <a:solidFill>
                  <a:schemeClr val="tx1"/>
                </a:solidFill>
                <a:latin typeface="ＭＳ Ｐゴシック" pitchFamily="50" charset="-128"/>
                <a:ea typeface="ＭＳ Ｐゴシック" pitchFamily="50" charset="-128"/>
              </a:rPr>
              <a:t>スウェーデンの「高福祉」は良いと思うが、「負担」が高過ぎるといわれる。自民党は、「中福祉・</a:t>
            </a:r>
            <a:r>
              <a:rPr kumimoji="1" lang="ja-JP" altLang="en-US" sz="1050" dirty="0" smtClean="0">
                <a:solidFill>
                  <a:schemeClr val="tx1"/>
                </a:solidFill>
                <a:latin typeface="ＭＳ Ｐゴシック" pitchFamily="50" charset="-128"/>
                <a:ea typeface="ＭＳ Ｐゴシック" pitchFamily="50" charset="-128"/>
              </a:rPr>
              <a:t>中負担」と言ってきたが、これは「低福祉」を自認したに等しい。ここまで、日本の「低福祉」の異常さを見てきたが、ここで解明するのは日本の「高負担」である。すなわち国民負担率</a:t>
            </a:r>
            <a:r>
              <a:rPr lang="ja-JP" altLang="en-US" sz="1050" dirty="0" smtClean="0">
                <a:solidFill>
                  <a:schemeClr val="tx1"/>
                </a:solidFill>
                <a:latin typeface="ＭＳ Ｐゴシック" pitchFamily="50" charset="-128"/>
                <a:ea typeface="ＭＳ Ｐゴシック" pitchFamily="50" charset="-128"/>
              </a:rPr>
              <a:t>から見る社会保障である。</a:t>
            </a:r>
            <a:endParaRPr kumimoji="1" lang="en-US" altLang="ja-JP" sz="1050" dirty="0" smtClean="0">
              <a:solidFill>
                <a:schemeClr val="tx1"/>
              </a:solidFill>
              <a:latin typeface="ＭＳ Ｐゴシック" pitchFamily="50" charset="-128"/>
              <a:ea typeface="ＭＳ Ｐゴシック" pitchFamily="50" charset="-128"/>
            </a:endParaRPr>
          </a:p>
          <a:p>
            <a:endParaRPr kumimoji="1" lang="ja-JP" altLang="en-US" sz="1050" dirty="0">
              <a:solidFill>
                <a:schemeClr val="tx1"/>
              </a:solidFill>
              <a:latin typeface="ＭＳ Ｐゴシック" pitchFamily="50" charset="-128"/>
              <a:ea typeface="ＭＳ Ｐゴシック" pitchFamily="50" charset="-128"/>
            </a:endParaRPr>
          </a:p>
        </p:txBody>
      </p:sp>
      <p:sp>
        <p:nvSpPr>
          <p:cNvPr id="8" name="正方形/長方形 7"/>
          <p:cNvSpPr/>
          <p:nvPr/>
        </p:nvSpPr>
        <p:spPr>
          <a:xfrm>
            <a:off x="260648" y="1187624"/>
            <a:ext cx="6192688" cy="3600400"/>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268760" y="1691680"/>
            <a:ext cx="648072" cy="720080"/>
          </a:xfrm>
          <a:prstGeom prst="rect">
            <a:avLst/>
          </a:prstGeom>
          <a:solidFill>
            <a:schemeClr val="bg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916832" y="1691680"/>
            <a:ext cx="504056" cy="720080"/>
          </a:xfrm>
          <a:prstGeom prst="rect">
            <a:avLst/>
          </a:prstGeom>
          <a:solidFill>
            <a:schemeClr val="accent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420888" y="1691680"/>
            <a:ext cx="504056" cy="720080"/>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924944" y="1691680"/>
            <a:ext cx="288032" cy="720080"/>
          </a:xfrm>
          <a:prstGeom prst="rect">
            <a:avLst/>
          </a:prstGeom>
          <a:solidFill>
            <a:schemeClr val="bg2">
              <a:lumMod val="5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212976" y="1691680"/>
            <a:ext cx="936104" cy="720080"/>
          </a:xfrm>
          <a:prstGeom prst="rect">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268760" y="3347864"/>
            <a:ext cx="1296144" cy="720080"/>
          </a:xfrm>
          <a:prstGeom prst="rect">
            <a:avLst/>
          </a:prstGeom>
          <a:solidFill>
            <a:schemeClr val="bg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564904" y="3347864"/>
            <a:ext cx="288032" cy="720080"/>
          </a:xfrm>
          <a:prstGeom prst="rect">
            <a:avLst/>
          </a:prstGeom>
          <a:solidFill>
            <a:schemeClr val="accent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852936" y="3347864"/>
            <a:ext cx="1224136" cy="72008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077072" y="3347864"/>
            <a:ext cx="432048" cy="720080"/>
          </a:xfrm>
          <a:prstGeom prst="rect">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509120" y="3347864"/>
            <a:ext cx="1008112" cy="720080"/>
          </a:xfrm>
          <a:prstGeom prst="rect">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a:off x="1268760" y="4427984"/>
            <a:ext cx="48965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1700808" y="4427984"/>
            <a:ext cx="576064"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j-ea"/>
                <a:ea typeface="+mj-ea"/>
              </a:rPr>
              <a:t>10 </a:t>
            </a:r>
            <a:r>
              <a:rPr kumimoji="1" lang="ja-JP" altLang="en-US" sz="1050" dirty="0" smtClean="0">
                <a:solidFill>
                  <a:schemeClr val="tx1"/>
                </a:solidFill>
                <a:latin typeface="+mj-ea"/>
                <a:ea typeface="+mj-ea"/>
              </a:rPr>
              <a:t>％</a:t>
            </a:r>
            <a:endParaRPr kumimoji="1" lang="ja-JP" altLang="en-US" sz="1050" dirty="0">
              <a:solidFill>
                <a:schemeClr val="tx1"/>
              </a:solidFill>
              <a:latin typeface="+mj-ea"/>
              <a:ea typeface="+mj-ea"/>
            </a:endParaRPr>
          </a:p>
        </p:txBody>
      </p:sp>
      <p:sp>
        <p:nvSpPr>
          <p:cNvPr id="23" name="角丸四角形 22"/>
          <p:cNvSpPr/>
          <p:nvPr/>
        </p:nvSpPr>
        <p:spPr>
          <a:xfrm>
            <a:off x="2420888" y="4427984"/>
            <a:ext cx="576064"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n-ea"/>
              </a:rPr>
              <a:t>20</a:t>
            </a:r>
            <a:r>
              <a:rPr lang="ja-JP" altLang="en-US" sz="1050" dirty="0" smtClean="0">
                <a:solidFill>
                  <a:schemeClr val="tx1"/>
                </a:solidFill>
                <a:latin typeface="+mn-ea"/>
              </a:rPr>
              <a:t>％</a:t>
            </a:r>
            <a:endParaRPr kumimoji="1" lang="ja-JP" altLang="en-US" sz="1050" dirty="0">
              <a:solidFill>
                <a:schemeClr val="tx1"/>
              </a:solidFill>
              <a:latin typeface="+mn-ea"/>
            </a:endParaRPr>
          </a:p>
        </p:txBody>
      </p:sp>
      <p:sp>
        <p:nvSpPr>
          <p:cNvPr id="24" name="角丸四角形 23"/>
          <p:cNvSpPr/>
          <p:nvPr/>
        </p:nvSpPr>
        <p:spPr>
          <a:xfrm>
            <a:off x="3140968" y="4427984"/>
            <a:ext cx="576064"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j-ea"/>
                <a:ea typeface="+mj-ea"/>
              </a:rPr>
              <a:t>30</a:t>
            </a:r>
            <a:r>
              <a:rPr kumimoji="1" lang="ja-JP" altLang="en-US" sz="1050" dirty="0" smtClean="0">
                <a:solidFill>
                  <a:schemeClr val="tx1"/>
                </a:solidFill>
                <a:latin typeface="+mj-ea"/>
                <a:ea typeface="+mj-ea"/>
              </a:rPr>
              <a:t>％　</a:t>
            </a:r>
            <a:endParaRPr kumimoji="1" lang="ja-JP" altLang="en-US" sz="1050" dirty="0">
              <a:solidFill>
                <a:schemeClr val="tx1"/>
              </a:solidFill>
              <a:latin typeface="+mj-ea"/>
              <a:ea typeface="+mj-ea"/>
            </a:endParaRPr>
          </a:p>
        </p:txBody>
      </p:sp>
      <p:sp>
        <p:nvSpPr>
          <p:cNvPr id="25" name="角丸四角形 24"/>
          <p:cNvSpPr/>
          <p:nvPr/>
        </p:nvSpPr>
        <p:spPr>
          <a:xfrm>
            <a:off x="3861048" y="4427984"/>
            <a:ext cx="576064"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j-ea"/>
                <a:ea typeface="+mj-ea"/>
              </a:rPr>
              <a:t>40</a:t>
            </a:r>
            <a:r>
              <a:rPr kumimoji="1" lang="ja-JP" altLang="en-US" sz="1050" dirty="0" smtClean="0">
                <a:solidFill>
                  <a:schemeClr val="tx1"/>
                </a:solidFill>
                <a:latin typeface="+mj-ea"/>
                <a:ea typeface="+mj-ea"/>
              </a:rPr>
              <a:t>％</a:t>
            </a:r>
            <a:endParaRPr kumimoji="1" lang="ja-JP" altLang="en-US" sz="1050" dirty="0">
              <a:solidFill>
                <a:schemeClr val="tx1"/>
              </a:solidFill>
              <a:latin typeface="+mj-ea"/>
              <a:ea typeface="+mj-ea"/>
            </a:endParaRPr>
          </a:p>
        </p:txBody>
      </p:sp>
      <p:sp>
        <p:nvSpPr>
          <p:cNvPr id="26" name="角丸四角形 25"/>
          <p:cNvSpPr/>
          <p:nvPr/>
        </p:nvSpPr>
        <p:spPr>
          <a:xfrm>
            <a:off x="4581128" y="4427984"/>
            <a:ext cx="576064"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j-ea"/>
                <a:ea typeface="+mj-ea"/>
              </a:rPr>
              <a:t>50</a:t>
            </a:r>
            <a:r>
              <a:rPr kumimoji="1" lang="ja-JP" altLang="en-US" sz="1050" dirty="0" smtClean="0">
                <a:solidFill>
                  <a:schemeClr val="tx1"/>
                </a:solidFill>
                <a:latin typeface="+mj-ea"/>
                <a:ea typeface="+mj-ea"/>
              </a:rPr>
              <a:t>％</a:t>
            </a:r>
            <a:endParaRPr kumimoji="1" lang="ja-JP" altLang="en-US" sz="1050" dirty="0">
              <a:solidFill>
                <a:schemeClr val="tx1"/>
              </a:solidFill>
              <a:latin typeface="+mj-ea"/>
              <a:ea typeface="+mj-ea"/>
            </a:endParaRPr>
          </a:p>
        </p:txBody>
      </p:sp>
      <p:sp>
        <p:nvSpPr>
          <p:cNvPr id="27" name="角丸四角形 26"/>
          <p:cNvSpPr/>
          <p:nvPr/>
        </p:nvSpPr>
        <p:spPr>
          <a:xfrm>
            <a:off x="5301208" y="4427984"/>
            <a:ext cx="576064"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j-ea"/>
                <a:ea typeface="+mj-ea"/>
              </a:rPr>
              <a:t>60</a:t>
            </a:r>
            <a:r>
              <a:rPr kumimoji="1" lang="ja-JP" altLang="en-US" sz="1050" dirty="0" smtClean="0">
                <a:solidFill>
                  <a:schemeClr val="tx1"/>
                </a:solidFill>
                <a:latin typeface="+mj-ea"/>
                <a:ea typeface="+mj-ea"/>
              </a:rPr>
              <a:t>％</a:t>
            </a:r>
            <a:endParaRPr kumimoji="1" lang="ja-JP" altLang="en-US" sz="1050" dirty="0">
              <a:solidFill>
                <a:schemeClr val="tx1"/>
              </a:solidFill>
              <a:latin typeface="+mj-ea"/>
              <a:ea typeface="+mj-ea"/>
            </a:endParaRPr>
          </a:p>
        </p:txBody>
      </p:sp>
      <p:sp>
        <p:nvSpPr>
          <p:cNvPr id="28" name="正方形/長方形 27"/>
          <p:cNvSpPr/>
          <p:nvPr/>
        </p:nvSpPr>
        <p:spPr>
          <a:xfrm>
            <a:off x="260648" y="3347864"/>
            <a:ext cx="100811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スウェーデン</a:t>
            </a:r>
            <a:endParaRPr kumimoji="1" lang="en-US" altLang="ja-JP" sz="1050" dirty="0" smtClean="0">
              <a:solidFill>
                <a:schemeClr val="tx1"/>
              </a:solidFill>
              <a:latin typeface="+mj-ea"/>
              <a:ea typeface="+mj-ea"/>
            </a:endParaRPr>
          </a:p>
          <a:p>
            <a:r>
              <a:rPr lang="en-US" altLang="ja-JP" sz="1050" dirty="0" smtClean="0">
                <a:solidFill>
                  <a:schemeClr val="tx1"/>
                </a:solidFill>
                <a:latin typeface="+mj-ea"/>
                <a:ea typeface="+mj-ea"/>
              </a:rPr>
              <a:t>(2008</a:t>
            </a:r>
            <a:r>
              <a:rPr lang="ja-JP" altLang="en-US" sz="1050" dirty="0" smtClean="0">
                <a:solidFill>
                  <a:schemeClr val="tx1"/>
                </a:solidFill>
                <a:latin typeface="+mj-ea"/>
                <a:ea typeface="+mj-ea"/>
              </a:rPr>
              <a:t>年度）</a:t>
            </a:r>
            <a:endParaRPr lang="en-US" altLang="ja-JP" sz="1050" dirty="0" smtClean="0">
              <a:solidFill>
                <a:schemeClr val="tx1"/>
              </a:solidFill>
              <a:latin typeface="+mj-ea"/>
              <a:ea typeface="+mj-ea"/>
            </a:endParaRPr>
          </a:p>
          <a:p>
            <a:r>
              <a:rPr kumimoji="1" lang="ja-JP" altLang="en-US" sz="900" dirty="0" smtClean="0">
                <a:solidFill>
                  <a:schemeClr val="tx1"/>
                </a:solidFill>
                <a:latin typeface="+mj-ea"/>
                <a:ea typeface="+mj-ea"/>
              </a:rPr>
              <a:t>老齢人口比率</a:t>
            </a:r>
            <a:endParaRPr kumimoji="1" lang="en-US" altLang="ja-JP" sz="900" dirty="0" smtClean="0">
              <a:solidFill>
                <a:schemeClr val="tx1"/>
              </a:solidFill>
              <a:latin typeface="+mj-ea"/>
              <a:ea typeface="+mj-ea"/>
            </a:endParaRPr>
          </a:p>
          <a:p>
            <a:r>
              <a:rPr lang="en-US" altLang="ja-JP" sz="1050" dirty="0" smtClean="0">
                <a:solidFill>
                  <a:schemeClr val="tx1"/>
                </a:solidFill>
                <a:latin typeface="+mj-ea"/>
                <a:ea typeface="+mj-ea"/>
              </a:rPr>
              <a:t>17.2%</a:t>
            </a:r>
            <a:endParaRPr kumimoji="1" lang="ja-JP" altLang="en-US" sz="1050" dirty="0">
              <a:solidFill>
                <a:schemeClr val="tx1"/>
              </a:solidFill>
              <a:latin typeface="+mj-ea"/>
              <a:ea typeface="+mj-ea"/>
            </a:endParaRPr>
          </a:p>
        </p:txBody>
      </p:sp>
      <p:sp>
        <p:nvSpPr>
          <p:cNvPr id="29" name="正方形/長方形 28"/>
          <p:cNvSpPr/>
          <p:nvPr/>
        </p:nvSpPr>
        <p:spPr>
          <a:xfrm>
            <a:off x="332656" y="1763688"/>
            <a:ext cx="10801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日本</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a:t>
            </a:r>
            <a:r>
              <a:rPr lang="en-US" altLang="ja-JP" sz="1050" dirty="0" smtClean="0">
                <a:solidFill>
                  <a:schemeClr val="tx1"/>
                </a:solidFill>
                <a:latin typeface="+mj-ea"/>
                <a:ea typeface="+mj-ea"/>
              </a:rPr>
              <a:t>2008</a:t>
            </a:r>
            <a:r>
              <a:rPr lang="ja-JP" altLang="en-US" sz="1050" dirty="0" smtClean="0">
                <a:solidFill>
                  <a:schemeClr val="tx1"/>
                </a:solidFill>
                <a:latin typeface="+mj-ea"/>
                <a:ea typeface="+mj-ea"/>
              </a:rPr>
              <a:t>年度）</a:t>
            </a:r>
            <a:endParaRPr lang="en-US" altLang="ja-JP" sz="1050" dirty="0" smtClean="0">
              <a:solidFill>
                <a:schemeClr val="tx1"/>
              </a:solidFill>
              <a:latin typeface="+mj-ea"/>
              <a:ea typeface="+mj-ea"/>
            </a:endParaRPr>
          </a:p>
          <a:p>
            <a:r>
              <a:rPr kumimoji="1" lang="ja-JP" altLang="en-US" sz="900" dirty="0" smtClean="0">
                <a:solidFill>
                  <a:schemeClr val="tx1"/>
                </a:solidFill>
                <a:latin typeface="+mj-ea"/>
                <a:ea typeface="+mj-ea"/>
              </a:rPr>
              <a:t>老齢人口比率</a:t>
            </a:r>
            <a:endParaRPr kumimoji="1" lang="en-US" altLang="ja-JP" sz="900" dirty="0" smtClean="0">
              <a:solidFill>
                <a:schemeClr val="tx1"/>
              </a:solidFill>
              <a:latin typeface="+mj-ea"/>
              <a:ea typeface="+mj-ea"/>
            </a:endParaRPr>
          </a:p>
          <a:p>
            <a:r>
              <a:rPr lang="en-US" altLang="ja-JP" sz="1050" dirty="0" smtClean="0">
                <a:solidFill>
                  <a:schemeClr val="tx1"/>
                </a:solidFill>
                <a:latin typeface="+mj-ea"/>
                <a:ea typeface="+mj-ea"/>
              </a:rPr>
              <a:t>21.5%</a:t>
            </a:r>
            <a:endParaRPr kumimoji="1" lang="ja-JP" altLang="en-US" sz="1050" dirty="0">
              <a:solidFill>
                <a:schemeClr val="tx1"/>
              </a:solidFill>
              <a:latin typeface="+mj-ea"/>
              <a:ea typeface="+mj-ea"/>
            </a:endParaRPr>
          </a:p>
        </p:txBody>
      </p:sp>
      <p:sp>
        <p:nvSpPr>
          <p:cNvPr id="30" name="正方形/長方形 29"/>
          <p:cNvSpPr/>
          <p:nvPr/>
        </p:nvSpPr>
        <p:spPr>
          <a:xfrm>
            <a:off x="332656" y="1043608"/>
            <a:ext cx="1368152" cy="432048"/>
          </a:xfrm>
          <a:prstGeom prst="rect">
            <a:avLst/>
          </a:prstGeom>
          <a:solidFill>
            <a:schemeClr val="tx2">
              <a:lumMod val="5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ＭＳ Ｐゴシック" pitchFamily="50" charset="-128"/>
                <a:ea typeface="ＭＳ Ｐゴシック" pitchFamily="50" charset="-128"/>
              </a:rPr>
              <a:t>国民負担率を見る①</a:t>
            </a:r>
            <a:endParaRPr kumimoji="1" lang="en-US" altLang="ja-JP" sz="1050" b="1" dirty="0" smtClean="0">
              <a:solidFill>
                <a:schemeClr val="bg1"/>
              </a:solidFill>
              <a:latin typeface="ＭＳ Ｐゴシック" pitchFamily="50" charset="-128"/>
              <a:ea typeface="ＭＳ Ｐゴシック" pitchFamily="50" charset="-128"/>
            </a:endParaRPr>
          </a:p>
          <a:p>
            <a:pPr algn="ctr"/>
            <a:r>
              <a:rPr lang="ja-JP" altLang="en-US" sz="1050" b="1" dirty="0" smtClean="0">
                <a:solidFill>
                  <a:schemeClr val="bg1"/>
                </a:solidFill>
                <a:latin typeface="ＭＳ Ｐゴシック" pitchFamily="50" charset="-128"/>
                <a:ea typeface="ＭＳ Ｐゴシック" pitchFamily="50" charset="-128"/>
              </a:rPr>
              <a:t>（ 対 国民所得比</a:t>
            </a:r>
            <a:r>
              <a:rPr lang="en-US" altLang="ja-JP" sz="1050" b="1" dirty="0" smtClean="0">
                <a:solidFill>
                  <a:schemeClr val="bg1"/>
                </a:solidFill>
                <a:latin typeface="ＭＳ Ｐゴシック" pitchFamily="50" charset="-128"/>
                <a:ea typeface="ＭＳ Ｐゴシック" pitchFamily="50" charset="-128"/>
              </a:rPr>
              <a:t>)</a:t>
            </a:r>
            <a:endParaRPr kumimoji="1" lang="ja-JP" altLang="en-US" sz="1050" b="1" dirty="0">
              <a:solidFill>
                <a:schemeClr val="bg1"/>
              </a:solidFill>
              <a:latin typeface="ＭＳ Ｐゴシック" pitchFamily="50" charset="-128"/>
              <a:ea typeface="ＭＳ Ｐゴシック" pitchFamily="50" charset="-128"/>
            </a:endParaRPr>
          </a:p>
        </p:txBody>
      </p:sp>
      <p:sp>
        <p:nvSpPr>
          <p:cNvPr id="31" name="正方形/長方形 30"/>
          <p:cNvSpPr/>
          <p:nvPr/>
        </p:nvSpPr>
        <p:spPr>
          <a:xfrm>
            <a:off x="692696" y="2699792"/>
            <a:ext cx="864096" cy="216024"/>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rPr>
              <a:t>個人所得税</a:t>
            </a:r>
            <a:endParaRPr kumimoji="1" lang="ja-JP" altLang="en-US" sz="1050" dirty="0">
              <a:solidFill>
                <a:schemeClr val="tx1"/>
              </a:solidFill>
            </a:endParaRPr>
          </a:p>
        </p:txBody>
      </p:sp>
      <p:sp>
        <p:nvSpPr>
          <p:cNvPr id="32" name="正方形/長方形 31"/>
          <p:cNvSpPr/>
          <p:nvPr/>
        </p:nvSpPr>
        <p:spPr>
          <a:xfrm>
            <a:off x="1628800" y="2699792"/>
            <a:ext cx="864096" cy="21602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法人所得税</a:t>
            </a:r>
            <a:endParaRPr kumimoji="1" lang="ja-JP" altLang="en-US" sz="1050" dirty="0">
              <a:solidFill>
                <a:schemeClr val="tx1"/>
              </a:solidFill>
            </a:endParaRPr>
          </a:p>
        </p:txBody>
      </p:sp>
      <p:sp>
        <p:nvSpPr>
          <p:cNvPr id="33" name="正方形/長方形 32"/>
          <p:cNvSpPr/>
          <p:nvPr/>
        </p:nvSpPr>
        <p:spPr>
          <a:xfrm>
            <a:off x="2564904" y="2699792"/>
            <a:ext cx="648072" cy="21602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消費税</a:t>
            </a:r>
            <a:endParaRPr kumimoji="1" lang="ja-JP" altLang="en-US" sz="1050" dirty="0">
              <a:solidFill>
                <a:schemeClr val="tx1"/>
              </a:solidFill>
            </a:endParaRPr>
          </a:p>
        </p:txBody>
      </p:sp>
      <p:sp>
        <p:nvSpPr>
          <p:cNvPr id="34" name="正方形/長方形 33"/>
          <p:cNvSpPr/>
          <p:nvPr/>
        </p:nvSpPr>
        <p:spPr>
          <a:xfrm>
            <a:off x="3284984" y="2699792"/>
            <a:ext cx="720080" cy="21602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資産課税</a:t>
            </a:r>
            <a:endParaRPr kumimoji="1" lang="ja-JP" altLang="en-US" sz="1050" dirty="0">
              <a:solidFill>
                <a:schemeClr val="tx1"/>
              </a:solidFill>
            </a:endParaRPr>
          </a:p>
        </p:txBody>
      </p:sp>
      <p:sp>
        <p:nvSpPr>
          <p:cNvPr id="35" name="正方形/長方形 34"/>
          <p:cNvSpPr/>
          <p:nvPr/>
        </p:nvSpPr>
        <p:spPr>
          <a:xfrm>
            <a:off x="4077072" y="2699792"/>
            <a:ext cx="1152128" cy="21602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社会保障負担率</a:t>
            </a:r>
            <a:endParaRPr kumimoji="1" lang="ja-JP" altLang="en-US" sz="1050" dirty="0">
              <a:solidFill>
                <a:schemeClr val="tx1"/>
              </a:solidFill>
            </a:endParaRPr>
          </a:p>
        </p:txBody>
      </p:sp>
      <p:sp>
        <p:nvSpPr>
          <p:cNvPr id="36" name="正方形/長方形 35"/>
          <p:cNvSpPr/>
          <p:nvPr/>
        </p:nvSpPr>
        <p:spPr>
          <a:xfrm>
            <a:off x="1628800" y="3707904"/>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j-ea"/>
                <a:ea typeface="+mj-ea"/>
              </a:rPr>
              <a:t>18.6</a:t>
            </a:r>
            <a:r>
              <a:rPr lang="en-US" altLang="ja-JP" sz="900" dirty="0" smtClean="0">
                <a:solidFill>
                  <a:schemeClr val="tx1"/>
                </a:solidFill>
                <a:latin typeface="+mj-ea"/>
                <a:ea typeface="+mj-ea"/>
              </a:rPr>
              <a:t>%</a:t>
            </a:r>
            <a:endParaRPr kumimoji="1" lang="ja-JP" altLang="en-US" sz="900" dirty="0">
              <a:solidFill>
                <a:schemeClr val="tx1"/>
              </a:solidFill>
              <a:latin typeface="+mj-ea"/>
              <a:ea typeface="+mj-ea"/>
            </a:endParaRPr>
          </a:p>
        </p:txBody>
      </p:sp>
      <p:sp>
        <p:nvSpPr>
          <p:cNvPr id="37" name="正方形/長方形 36"/>
          <p:cNvSpPr/>
          <p:nvPr/>
        </p:nvSpPr>
        <p:spPr>
          <a:xfrm>
            <a:off x="2492896" y="3707904"/>
            <a:ext cx="43204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j-ea"/>
                <a:ea typeface="+mj-ea"/>
              </a:rPr>
              <a:t>4.0%</a:t>
            </a:r>
            <a:endParaRPr kumimoji="1" lang="ja-JP" altLang="en-US" sz="900" dirty="0">
              <a:solidFill>
                <a:schemeClr val="tx1"/>
              </a:solidFill>
              <a:latin typeface="+mj-ea"/>
              <a:ea typeface="+mj-ea"/>
            </a:endParaRPr>
          </a:p>
        </p:txBody>
      </p:sp>
      <p:sp>
        <p:nvSpPr>
          <p:cNvPr id="38" name="正方形/長方形 37"/>
          <p:cNvSpPr/>
          <p:nvPr/>
        </p:nvSpPr>
        <p:spPr>
          <a:xfrm>
            <a:off x="3140968" y="3707904"/>
            <a:ext cx="64807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j-ea"/>
                <a:ea typeface="+mj-ea"/>
              </a:rPr>
              <a:t>17</a:t>
            </a:r>
            <a:r>
              <a:rPr lang="en-US" altLang="ja-JP" sz="900" dirty="0" smtClean="0">
                <a:solidFill>
                  <a:schemeClr val="tx1"/>
                </a:solidFill>
                <a:latin typeface="+mj-ea"/>
                <a:ea typeface="+mj-ea"/>
              </a:rPr>
              <a:t>.5%</a:t>
            </a:r>
            <a:endParaRPr kumimoji="1" lang="ja-JP" altLang="en-US" sz="900" dirty="0">
              <a:solidFill>
                <a:schemeClr val="tx1"/>
              </a:solidFill>
              <a:latin typeface="+mj-ea"/>
              <a:ea typeface="+mj-ea"/>
            </a:endParaRPr>
          </a:p>
        </p:txBody>
      </p:sp>
      <p:sp>
        <p:nvSpPr>
          <p:cNvPr id="39" name="正方形/長方形 38"/>
          <p:cNvSpPr/>
          <p:nvPr/>
        </p:nvSpPr>
        <p:spPr>
          <a:xfrm>
            <a:off x="4077072" y="3707904"/>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mj-ea"/>
              </a:rPr>
              <a:t>6.8%</a:t>
            </a:r>
            <a:endParaRPr kumimoji="1" lang="ja-JP" altLang="en-US" sz="900" dirty="0">
              <a:solidFill>
                <a:schemeClr val="tx1"/>
              </a:solidFill>
              <a:latin typeface="+mj-ea"/>
              <a:ea typeface="+mj-ea"/>
            </a:endParaRPr>
          </a:p>
        </p:txBody>
      </p:sp>
      <p:sp>
        <p:nvSpPr>
          <p:cNvPr id="40" name="正方形/長方形 39"/>
          <p:cNvSpPr/>
          <p:nvPr/>
        </p:nvSpPr>
        <p:spPr>
          <a:xfrm>
            <a:off x="4797152" y="3707904"/>
            <a:ext cx="57606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j-ea"/>
                <a:ea typeface="+mj-ea"/>
              </a:rPr>
              <a:t>12.1</a:t>
            </a:r>
            <a:r>
              <a:rPr lang="en-US" altLang="ja-JP" sz="900" dirty="0" smtClean="0">
                <a:solidFill>
                  <a:schemeClr val="tx1"/>
                </a:solidFill>
                <a:latin typeface="+mj-ea"/>
                <a:ea typeface="+mj-ea"/>
              </a:rPr>
              <a:t>%</a:t>
            </a:r>
            <a:endParaRPr kumimoji="1" lang="ja-JP" altLang="en-US" sz="900" dirty="0">
              <a:solidFill>
                <a:schemeClr val="tx1"/>
              </a:solidFill>
              <a:latin typeface="+mj-ea"/>
              <a:ea typeface="+mj-ea"/>
            </a:endParaRPr>
          </a:p>
        </p:txBody>
      </p:sp>
      <p:sp>
        <p:nvSpPr>
          <p:cNvPr id="41" name="正方形/長方形 40"/>
          <p:cNvSpPr/>
          <p:nvPr/>
        </p:nvSpPr>
        <p:spPr>
          <a:xfrm>
            <a:off x="1340768" y="1979712"/>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j-ea"/>
                <a:ea typeface="+mj-ea"/>
              </a:rPr>
              <a:t>7.9%</a:t>
            </a:r>
            <a:endParaRPr kumimoji="1" lang="ja-JP" altLang="en-US" sz="900" dirty="0">
              <a:solidFill>
                <a:schemeClr val="tx1"/>
              </a:solidFill>
              <a:latin typeface="+mj-ea"/>
              <a:ea typeface="+mj-ea"/>
            </a:endParaRPr>
          </a:p>
        </p:txBody>
      </p:sp>
      <p:sp>
        <p:nvSpPr>
          <p:cNvPr id="43" name="正方形/長方形 42"/>
          <p:cNvSpPr/>
          <p:nvPr/>
        </p:nvSpPr>
        <p:spPr>
          <a:xfrm>
            <a:off x="2492896" y="1979712"/>
            <a:ext cx="43204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j-ea"/>
                <a:ea typeface="+mj-ea"/>
              </a:rPr>
              <a:t>7</a:t>
            </a:r>
            <a:r>
              <a:rPr lang="en-US" altLang="ja-JP" sz="900" dirty="0" smtClean="0">
                <a:solidFill>
                  <a:schemeClr val="tx1"/>
                </a:solidFill>
                <a:latin typeface="+mj-ea"/>
                <a:ea typeface="+mj-ea"/>
              </a:rPr>
              <a:t>.</a:t>
            </a:r>
            <a:r>
              <a:rPr kumimoji="1" lang="en-US" altLang="ja-JP" sz="900" dirty="0" smtClean="0">
                <a:solidFill>
                  <a:schemeClr val="tx1"/>
                </a:solidFill>
                <a:latin typeface="+mj-ea"/>
                <a:ea typeface="+mj-ea"/>
              </a:rPr>
              <a:t>1%</a:t>
            </a:r>
            <a:endParaRPr kumimoji="1" lang="ja-JP" altLang="en-US" sz="900" dirty="0">
              <a:solidFill>
                <a:schemeClr val="tx1"/>
              </a:solidFill>
              <a:latin typeface="+mj-ea"/>
              <a:ea typeface="+mj-ea"/>
            </a:endParaRPr>
          </a:p>
        </p:txBody>
      </p:sp>
      <p:sp>
        <p:nvSpPr>
          <p:cNvPr id="46" name="正方形/長方形 45"/>
          <p:cNvSpPr/>
          <p:nvPr/>
        </p:nvSpPr>
        <p:spPr>
          <a:xfrm>
            <a:off x="3429000" y="1979712"/>
            <a:ext cx="57606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j-ea"/>
                <a:ea typeface="+mj-ea"/>
              </a:rPr>
              <a:t>16.3%</a:t>
            </a:r>
            <a:endParaRPr kumimoji="1" lang="ja-JP" altLang="en-US" sz="900" dirty="0">
              <a:solidFill>
                <a:schemeClr val="tx1"/>
              </a:solidFill>
              <a:latin typeface="+mj-ea"/>
              <a:ea typeface="+mj-ea"/>
            </a:endParaRPr>
          </a:p>
        </p:txBody>
      </p:sp>
      <p:sp>
        <p:nvSpPr>
          <p:cNvPr id="47" name="正方形/長方形 46"/>
          <p:cNvSpPr/>
          <p:nvPr/>
        </p:nvSpPr>
        <p:spPr>
          <a:xfrm>
            <a:off x="2852936" y="1979712"/>
            <a:ext cx="43204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j-ea"/>
                <a:ea typeface="+mj-ea"/>
              </a:rPr>
              <a:t>3.8%</a:t>
            </a:r>
            <a:endParaRPr kumimoji="1" lang="ja-JP" altLang="en-US" sz="900" dirty="0">
              <a:solidFill>
                <a:schemeClr val="tx1"/>
              </a:solidFill>
              <a:latin typeface="+mj-ea"/>
              <a:ea typeface="+mj-ea"/>
            </a:endParaRPr>
          </a:p>
        </p:txBody>
      </p:sp>
      <p:cxnSp>
        <p:nvCxnSpPr>
          <p:cNvPr id="49" name="直線コネクタ 48"/>
          <p:cNvCxnSpPr/>
          <p:nvPr/>
        </p:nvCxnSpPr>
        <p:spPr>
          <a:xfrm flipH="1">
            <a:off x="1124744" y="2267744"/>
            <a:ext cx="216024" cy="36004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H="1">
            <a:off x="1916832" y="2267744"/>
            <a:ext cx="144016" cy="36004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2636912" y="2267744"/>
            <a:ext cx="216024" cy="36004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3140968" y="2267744"/>
            <a:ext cx="288032" cy="36004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3789040" y="2339752"/>
            <a:ext cx="576064" cy="28803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1124744" y="2987824"/>
            <a:ext cx="504056" cy="43204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1916832" y="2987824"/>
            <a:ext cx="792088" cy="43204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a:stCxn id="33" idx="2"/>
          </p:cNvCxnSpPr>
          <p:nvPr/>
        </p:nvCxnSpPr>
        <p:spPr>
          <a:xfrm>
            <a:off x="2888940" y="2915816"/>
            <a:ext cx="396044" cy="50405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3645024" y="2987824"/>
            <a:ext cx="576064" cy="50405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4509120" y="2987824"/>
            <a:ext cx="288032" cy="43204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4149080" y="1835696"/>
            <a:ext cx="79208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j-ea"/>
                <a:ea typeface="+mj-ea"/>
              </a:rPr>
              <a:t>国民負担率</a:t>
            </a:r>
            <a:r>
              <a:rPr kumimoji="1" lang="en-US" altLang="ja-JP" sz="900" dirty="0" smtClean="0">
                <a:solidFill>
                  <a:schemeClr val="tx1"/>
                </a:solidFill>
                <a:latin typeface="+mj-ea"/>
                <a:ea typeface="+mj-ea"/>
              </a:rPr>
              <a:t>40.6% </a:t>
            </a:r>
          </a:p>
        </p:txBody>
      </p:sp>
      <p:sp>
        <p:nvSpPr>
          <p:cNvPr id="76" name="正方形/長方形 75"/>
          <p:cNvSpPr/>
          <p:nvPr/>
        </p:nvSpPr>
        <p:spPr>
          <a:xfrm>
            <a:off x="5589240" y="3563888"/>
            <a:ext cx="86409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j-ea"/>
                <a:ea typeface="+mj-ea"/>
              </a:rPr>
              <a:t>国民負担率</a:t>
            </a:r>
            <a:r>
              <a:rPr kumimoji="1" lang="en-US" altLang="ja-JP" sz="900" dirty="0" smtClean="0">
                <a:solidFill>
                  <a:schemeClr val="tx1"/>
                </a:solidFill>
                <a:latin typeface="+mj-ea"/>
                <a:ea typeface="+mj-ea"/>
              </a:rPr>
              <a:t>59.0%</a:t>
            </a:r>
            <a:endParaRPr kumimoji="1" lang="ja-JP" altLang="en-US" sz="900" dirty="0">
              <a:solidFill>
                <a:schemeClr val="tx1"/>
              </a:solidFill>
              <a:latin typeface="+mj-ea"/>
              <a:ea typeface="+mj-ea"/>
            </a:endParaRPr>
          </a:p>
        </p:txBody>
      </p:sp>
      <p:sp>
        <p:nvSpPr>
          <p:cNvPr id="77" name="正方形/長方形 76"/>
          <p:cNvSpPr/>
          <p:nvPr/>
        </p:nvSpPr>
        <p:spPr>
          <a:xfrm>
            <a:off x="4941168" y="4572000"/>
            <a:ext cx="129614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j-ea"/>
                <a:ea typeface="+mj-ea"/>
              </a:rPr>
              <a:t>（</a:t>
            </a:r>
            <a:r>
              <a:rPr kumimoji="1" lang="ja-JP" altLang="en-US" sz="900" dirty="0" smtClean="0">
                <a:solidFill>
                  <a:schemeClr val="tx1"/>
                </a:solidFill>
                <a:latin typeface="+mj-ea"/>
                <a:ea typeface="+mj-ea"/>
              </a:rPr>
              <a:t>財務省</a:t>
            </a:r>
            <a:r>
              <a:rPr kumimoji="1" lang="en-US" altLang="ja-JP" sz="900" dirty="0" smtClean="0">
                <a:solidFill>
                  <a:schemeClr val="tx1"/>
                </a:solidFill>
                <a:latin typeface="+mj-ea"/>
                <a:ea typeface="+mj-ea"/>
              </a:rPr>
              <a:t>HP</a:t>
            </a:r>
            <a:r>
              <a:rPr kumimoji="1" lang="ja-JP" altLang="en-US" sz="900" dirty="0" smtClean="0">
                <a:solidFill>
                  <a:schemeClr val="tx1"/>
                </a:solidFill>
                <a:latin typeface="+mj-ea"/>
                <a:ea typeface="+mj-ea"/>
              </a:rPr>
              <a:t>から作成</a:t>
            </a:r>
            <a:r>
              <a:rPr kumimoji="1" lang="en-US" altLang="ja-JP" sz="900" dirty="0" smtClean="0">
                <a:solidFill>
                  <a:schemeClr val="tx1"/>
                </a:solidFill>
                <a:latin typeface="+mj-ea"/>
                <a:ea typeface="+mj-ea"/>
              </a:rPr>
              <a:t>)</a:t>
            </a:r>
            <a:endParaRPr kumimoji="1" lang="ja-JP" altLang="en-US" sz="900" dirty="0">
              <a:solidFill>
                <a:schemeClr val="tx1"/>
              </a:solidFill>
              <a:latin typeface="+mj-ea"/>
              <a:ea typeface="+mj-ea"/>
            </a:endParaRPr>
          </a:p>
        </p:txBody>
      </p:sp>
      <p:sp>
        <p:nvSpPr>
          <p:cNvPr id="78" name="正方形/長方形 77"/>
          <p:cNvSpPr/>
          <p:nvPr/>
        </p:nvSpPr>
        <p:spPr>
          <a:xfrm>
            <a:off x="2492896" y="899592"/>
            <a:ext cx="3744416" cy="504056"/>
          </a:xfrm>
          <a:prstGeom prst="rect">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国民負担率－国税と地方税とを合わせた租税負担の国民所得に対する比率である租税負担率と、年金や医療保険などの社会保障負担の国民所得 に対する比率である社会保障負担率との合計。</a:t>
            </a:r>
            <a:endParaRPr kumimoji="1" lang="ja-JP" altLang="en-US" sz="900" dirty="0">
              <a:solidFill>
                <a:schemeClr val="tx1"/>
              </a:solidFill>
            </a:endParaRPr>
          </a:p>
        </p:txBody>
      </p:sp>
      <p:sp>
        <p:nvSpPr>
          <p:cNvPr id="79" name="正方形/長方形 78"/>
          <p:cNvSpPr/>
          <p:nvPr/>
        </p:nvSpPr>
        <p:spPr>
          <a:xfrm>
            <a:off x="1484784" y="1475656"/>
            <a:ext cx="1512168"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j-ea"/>
                <a:ea typeface="+mj-ea"/>
              </a:rPr>
              <a:t>租税負担率</a:t>
            </a:r>
            <a:r>
              <a:rPr kumimoji="1" lang="en-US" altLang="ja-JP" sz="900" dirty="0" smtClean="0">
                <a:solidFill>
                  <a:schemeClr val="tx1"/>
                </a:solidFill>
                <a:latin typeface="+mj-ea"/>
                <a:ea typeface="+mj-ea"/>
              </a:rPr>
              <a:t>24.3%</a:t>
            </a:r>
            <a:endParaRPr kumimoji="1" lang="ja-JP" altLang="en-US" sz="900" dirty="0">
              <a:solidFill>
                <a:schemeClr val="tx1"/>
              </a:solidFill>
              <a:latin typeface="+mj-ea"/>
              <a:ea typeface="+mj-ea"/>
            </a:endParaRPr>
          </a:p>
        </p:txBody>
      </p:sp>
      <p:sp>
        <p:nvSpPr>
          <p:cNvPr id="80" name="正方形/長方形 79"/>
          <p:cNvSpPr/>
          <p:nvPr/>
        </p:nvSpPr>
        <p:spPr>
          <a:xfrm>
            <a:off x="2204864" y="4139952"/>
            <a:ext cx="1440160"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j-ea"/>
                <a:ea typeface="+mj-ea"/>
              </a:rPr>
              <a:t>租税負担率</a:t>
            </a:r>
            <a:r>
              <a:rPr kumimoji="1" lang="en-US" altLang="ja-JP" sz="900" dirty="0" smtClean="0">
                <a:solidFill>
                  <a:schemeClr val="tx1"/>
                </a:solidFill>
                <a:latin typeface="+mj-ea"/>
                <a:ea typeface="+mj-ea"/>
              </a:rPr>
              <a:t>46.9%</a:t>
            </a:r>
            <a:endParaRPr kumimoji="1" lang="ja-JP" altLang="en-US" sz="900" dirty="0">
              <a:solidFill>
                <a:schemeClr val="tx1"/>
              </a:solidFill>
              <a:latin typeface="+mj-ea"/>
              <a:ea typeface="+mj-ea"/>
            </a:endParaRPr>
          </a:p>
        </p:txBody>
      </p:sp>
      <p:sp>
        <p:nvSpPr>
          <p:cNvPr id="82" name="メモ 81"/>
          <p:cNvSpPr/>
          <p:nvPr/>
        </p:nvSpPr>
        <p:spPr>
          <a:xfrm>
            <a:off x="260648" y="5076056"/>
            <a:ext cx="6192688" cy="1656184"/>
          </a:xfrm>
          <a:prstGeom prst="foldedCorner">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solidFill>
                <a:schemeClr val="tx1"/>
              </a:solidFill>
              <a:latin typeface="+mj-ea"/>
              <a:ea typeface="+mj-ea"/>
            </a:endParaRPr>
          </a:p>
          <a:p>
            <a:endParaRPr kumimoji="1" lang="en-US" altLang="ja-JP" sz="1050" dirty="0" smtClean="0">
              <a:solidFill>
                <a:schemeClr val="tx1"/>
              </a:solidFill>
              <a:latin typeface="ＭＳ Ｐゴシック" pitchFamily="50" charset="-128"/>
              <a:ea typeface="ＭＳ Ｐゴシック" pitchFamily="50" charset="-128"/>
            </a:endParaRPr>
          </a:p>
          <a:p>
            <a:r>
              <a:rPr kumimoji="1" lang="ja-JP" altLang="en-US" sz="1050" dirty="0" smtClean="0">
                <a:solidFill>
                  <a:schemeClr val="tx1"/>
                </a:solidFill>
                <a:latin typeface="ＭＳ Ｐゴシック" pitchFamily="50" charset="-128"/>
                <a:ea typeface="ＭＳ Ｐゴシック" pitchFamily="50" charset="-128"/>
              </a:rPr>
              <a:t>税収に占める消費税の割合</a:t>
            </a:r>
            <a:endParaRPr kumimoji="1" lang="en-US" altLang="ja-JP" sz="1050" dirty="0" smtClean="0">
              <a:solidFill>
                <a:schemeClr val="tx1"/>
              </a:solidFill>
              <a:latin typeface="ＭＳ Ｐゴシック" pitchFamily="50" charset="-128"/>
              <a:ea typeface="ＭＳ Ｐゴシック" pitchFamily="50" charset="-128"/>
            </a:endParaRPr>
          </a:p>
          <a:p>
            <a:r>
              <a:rPr kumimoji="1" lang="ja-JP" altLang="en-US" sz="1050" dirty="0" smtClean="0">
                <a:solidFill>
                  <a:schemeClr val="tx1"/>
                </a:solidFill>
                <a:latin typeface="+mj-ea"/>
                <a:ea typeface="+mj-ea"/>
              </a:rPr>
              <a:t>　 日本　　　　　－</a:t>
            </a:r>
            <a:r>
              <a:rPr kumimoji="1" lang="en-US" altLang="ja-JP" sz="1050" dirty="0" smtClean="0">
                <a:solidFill>
                  <a:schemeClr val="tx1"/>
                </a:solidFill>
                <a:latin typeface="+mj-ea"/>
                <a:ea typeface="+mj-ea"/>
              </a:rPr>
              <a:t>29.2</a:t>
            </a:r>
            <a:r>
              <a:rPr kumimoji="1" lang="ja-JP" altLang="en-US" sz="1050" dirty="0" smtClean="0">
                <a:solidFill>
                  <a:schemeClr val="tx1"/>
                </a:solidFill>
                <a:latin typeface="+mj-ea"/>
                <a:ea typeface="+mj-ea"/>
              </a:rPr>
              <a:t>％</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    スウェーデン－</a:t>
            </a:r>
            <a:r>
              <a:rPr lang="en-US" altLang="ja-JP" sz="1050" dirty="0" smtClean="0">
                <a:solidFill>
                  <a:schemeClr val="tx1"/>
                </a:solidFill>
                <a:latin typeface="+mj-ea"/>
                <a:ea typeface="+mj-ea"/>
              </a:rPr>
              <a:t>37.3</a:t>
            </a:r>
            <a:r>
              <a:rPr lang="ja-JP" altLang="en-US" sz="1050" dirty="0" smtClean="0">
                <a:solidFill>
                  <a:schemeClr val="tx1"/>
                </a:solidFill>
                <a:latin typeface="+mj-ea"/>
                <a:ea typeface="+mj-ea"/>
              </a:rPr>
              <a:t>％</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　 </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数字の意味するところは、日本は税率</a:t>
            </a:r>
            <a:r>
              <a:rPr lang="en-US" altLang="ja-JP" sz="1050" dirty="0" smtClean="0">
                <a:solidFill>
                  <a:schemeClr val="tx1"/>
                </a:solidFill>
                <a:latin typeface="+mj-ea"/>
                <a:ea typeface="+mj-ea"/>
              </a:rPr>
              <a:t>5</a:t>
            </a:r>
            <a:r>
              <a:rPr lang="ja-JP" altLang="en-US" sz="1050" dirty="0" smtClean="0">
                <a:solidFill>
                  <a:schemeClr val="tx1"/>
                </a:solidFill>
                <a:latin typeface="+mj-ea"/>
                <a:ea typeface="+mj-ea"/>
              </a:rPr>
              <a:t>％ と「小さい」が、税収全体の</a:t>
            </a:r>
            <a:r>
              <a:rPr lang="en-US" altLang="ja-JP" sz="1050" dirty="0" smtClean="0">
                <a:solidFill>
                  <a:schemeClr val="tx1"/>
                </a:solidFill>
                <a:latin typeface="+mj-ea"/>
                <a:ea typeface="+mj-ea"/>
              </a:rPr>
              <a:t>29.2%</a:t>
            </a:r>
            <a:r>
              <a:rPr lang="ja-JP" altLang="en-US" sz="1050" dirty="0" smtClean="0">
                <a:solidFill>
                  <a:schemeClr val="tx1"/>
                </a:solidFill>
                <a:latin typeface="+mj-ea"/>
                <a:ea typeface="+mj-ea"/>
              </a:rPr>
              <a:t>をまかなっている。スウェーデンは、税率</a:t>
            </a:r>
            <a:r>
              <a:rPr lang="en-US" altLang="ja-JP" sz="1050" dirty="0" smtClean="0">
                <a:solidFill>
                  <a:schemeClr val="tx1"/>
                </a:solidFill>
                <a:latin typeface="+mj-ea"/>
                <a:ea typeface="+mj-ea"/>
              </a:rPr>
              <a:t>25</a:t>
            </a:r>
            <a:r>
              <a:rPr lang="ja-JP" altLang="en-US" sz="1050" dirty="0" smtClean="0">
                <a:solidFill>
                  <a:schemeClr val="tx1"/>
                </a:solidFill>
                <a:latin typeface="+mj-ea"/>
                <a:ea typeface="+mj-ea"/>
              </a:rPr>
              <a:t>％と「大きい」が、税収全体の</a:t>
            </a:r>
            <a:r>
              <a:rPr lang="en-US" altLang="ja-JP" sz="1050" dirty="0" smtClean="0">
                <a:solidFill>
                  <a:schemeClr val="tx1"/>
                </a:solidFill>
                <a:latin typeface="+mj-ea"/>
                <a:ea typeface="+mj-ea"/>
              </a:rPr>
              <a:t>37.3</a:t>
            </a:r>
            <a:r>
              <a:rPr lang="ja-JP" altLang="en-US" sz="1050" dirty="0" smtClean="0">
                <a:solidFill>
                  <a:schemeClr val="tx1"/>
                </a:solidFill>
                <a:latin typeface="+mj-ea"/>
                <a:ea typeface="+mj-ea"/>
              </a:rPr>
              <a:t>％である。日本の税収は消費税への依存度合が格段に大きいことを示している。</a:t>
            </a:r>
            <a:endParaRPr lang="en-US" altLang="ja-JP" sz="1050" dirty="0" smtClean="0">
              <a:solidFill>
                <a:schemeClr val="tx1"/>
              </a:solidFill>
              <a:latin typeface="+mj-ea"/>
              <a:ea typeface="+mj-ea"/>
            </a:endParaRPr>
          </a:p>
          <a:p>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累進課税（応能負担）、法人税率のあり方が問題となる。　</a:t>
            </a:r>
            <a:endParaRPr kumimoji="1" lang="ja-JP" altLang="en-US" sz="1050" dirty="0">
              <a:solidFill>
                <a:schemeClr val="tx1"/>
              </a:solidFill>
              <a:latin typeface="+mj-ea"/>
              <a:ea typeface="+mj-ea"/>
            </a:endParaRPr>
          </a:p>
        </p:txBody>
      </p:sp>
      <p:cxnSp>
        <p:nvCxnSpPr>
          <p:cNvPr id="95" name="直線コネクタ 94"/>
          <p:cNvCxnSpPr/>
          <p:nvPr/>
        </p:nvCxnSpPr>
        <p:spPr>
          <a:xfrm>
            <a:off x="1988840" y="2483768"/>
            <a:ext cx="0" cy="792088"/>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a:stCxn id="11" idx="2"/>
            <a:endCxn id="16" idx="0"/>
          </p:cNvCxnSpPr>
          <p:nvPr/>
        </p:nvCxnSpPr>
        <p:spPr>
          <a:xfrm>
            <a:off x="2672916" y="2411760"/>
            <a:ext cx="36004" cy="936104"/>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3429000" y="2411760"/>
            <a:ext cx="0" cy="864096"/>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4149080" y="1691680"/>
            <a:ext cx="0" cy="1656184"/>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4869160" y="1691680"/>
            <a:ext cx="0" cy="1656184"/>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a:endCxn id="27" idx="0"/>
          </p:cNvCxnSpPr>
          <p:nvPr/>
        </p:nvCxnSpPr>
        <p:spPr>
          <a:xfrm>
            <a:off x="5589240" y="1691680"/>
            <a:ext cx="0" cy="2736304"/>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916832" y="1979712"/>
            <a:ext cx="43204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mj-ea"/>
                <a:ea typeface="+mj-ea"/>
              </a:rPr>
              <a:t>5</a:t>
            </a:r>
            <a:r>
              <a:rPr lang="en-US" altLang="ja-JP" sz="900" dirty="0" smtClean="0">
                <a:solidFill>
                  <a:schemeClr val="tx1"/>
                </a:solidFill>
                <a:latin typeface="+mj-ea"/>
                <a:ea typeface="+mj-ea"/>
              </a:rPr>
              <a:t>.</a:t>
            </a:r>
            <a:r>
              <a:rPr kumimoji="1" lang="en-US" altLang="ja-JP" sz="900" dirty="0" smtClean="0">
                <a:solidFill>
                  <a:schemeClr val="tx1"/>
                </a:solidFill>
                <a:latin typeface="+mj-ea"/>
                <a:ea typeface="+mj-ea"/>
              </a:rPr>
              <a:t>4%</a:t>
            </a:r>
            <a:endParaRPr kumimoji="1" lang="ja-JP" altLang="en-US" sz="900" dirty="0">
              <a:solidFill>
                <a:schemeClr val="tx1"/>
              </a:solidFill>
              <a:latin typeface="+mj-ea"/>
              <a:ea typeface="+mj-ea"/>
            </a:endParaRPr>
          </a:p>
        </p:txBody>
      </p:sp>
      <p:cxnSp>
        <p:nvCxnSpPr>
          <p:cNvPr id="130" name="直線コネクタ 129"/>
          <p:cNvCxnSpPr>
            <a:endCxn id="26" idx="0"/>
          </p:cNvCxnSpPr>
          <p:nvPr/>
        </p:nvCxnSpPr>
        <p:spPr>
          <a:xfrm>
            <a:off x="4869160" y="4067944"/>
            <a:ext cx="0" cy="36004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a:endCxn id="25" idx="0"/>
          </p:cNvCxnSpPr>
          <p:nvPr/>
        </p:nvCxnSpPr>
        <p:spPr>
          <a:xfrm>
            <a:off x="4149080" y="4067944"/>
            <a:ext cx="0" cy="360040"/>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a:stCxn id="17" idx="2"/>
            <a:endCxn id="17" idx="2"/>
          </p:cNvCxnSpPr>
          <p:nvPr/>
        </p:nvCxnSpPr>
        <p:spPr>
          <a:xfrm>
            <a:off x="3465004" y="406794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直線コネクタ 135"/>
          <p:cNvCxnSpPr>
            <a:endCxn id="23" idx="0"/>
          </p:cNvCxnSpPr>
          <p:nvPr/>
        </p:nvCxnSpPr>
        <p:spPr>
          <a:xfrm>
            <a:off x="2708920" y="4139952"/>
            <a:ext cx="0" cy="288032"/>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a:endCxn id="24" idx="0"/>
          </p:cNvCxnSpPr>
          <p:nvPr/>
        </p:nvCxnSpPr>
        <p:spPr>
          <a:xfrm>
            <a:off x="3429000" y="4139952"/>
            <a:ext cx="0" cy="288032"/>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a:endCxn id="22" idx="0"/>
          </p:cNvCxnSpPr>
          <p:nvPr/>
        </p:nvCxnSpPr>
        <p:spPr>
          <a:xfrm>
            <a:off x="1988840" y="4139952"/>
            <a:ext cx="0" cy="288032"/>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1268760" y="2411760"/>
            <a:ext cx="0" cy="288032"/>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1268760" y="4067944"/>
            <a:ext cx="0" cy="360040"/>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1268760" y="4067944"/>
            <a:ext cx="0" cy="288032"/>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1268760" y="2915816"/>
            <a:ext cx="0" cy="432048"/>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74" name="円/楕円 73"/>
          <p:cNvSpPr/>
          <p:nvPr/>
        </p:nvSpPr>
        <p:spPr>
          <a:xfrm>
            <a:off x="4221088" y="1763688"/>
            <a:ext cx="648072" cy="432048"/>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円/楕円 83"/>
          <p:cNvSpPr/>
          <p:nvPr/>
        </p:nvSpPr>
        <p:spPr>
          <a:xfrm>
            <a:off x="5661248" y="3491880"/>
            <a:ext cx="648072" cy="432048"/>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C:\Users\佐藤陵一\Pictures\Ｆ３５.jpg"/>
          <p:cNvPicPr>
            <a:picLocks noChangeAspect="1" noChangeArrowheads="1"/>
          </p:cNvPicPr>
          <p:nvPr/>
        </p:nvPicPr>
        <p:blipFill>
          <a:blip r:embed="rId2" cstate="print"/>
          <a:srcRect/>
          <a:stretch>
            <a:fillRect/>
          </a:stretch>
        </p:blipFill>
        <p:spPr bwMode="auto">
          <a:xfrm>
            <a:off x="3789040" y="6876256"/>
            <a:ext cx="2160240" cy="1728192"/>
          </a:xfrm>
          <a:prstGeom prst="rect">
            <a:avLst/>
          </a:prstGeom>
          <a:noFill/>
        </p:spPr>
      </p:pic>
      <p:sp>
        <p:nvSpPr>
          <p:cNvPr id="86" name="正方形/長方形 85"/>
          <p:cNvSpPr/>
          <p:nvPr/>
        </p:nvSpPr>
        <p:spPr>
          <a:xfrm>
            <a:off x="2060848" y="7236296"/>
            <a:ext cx="1656184" cy="584775"/>
          </a:xfrm>
          <a:prstGeom prst="rect">
            <a:avLst/>
          </a:prstGeom>
        </p:spPr>
        <p:txBody>
          <a:bodyPr wrap="square">
            <a:spAutoFit/>
          </a:bodyPr>
          <a:lstStyle/>
          <a:p>
            <a:pPr lvl="0"/>
            <a:r>
              <a:rPr lang="ja-JP" altLang="en-US" sz="1400" dirty="0" smtClean="0">
                <a:solidFill>
                  <a:prstClr val="black"/>
                </a:solidFill>
                <a:latin typeface="ＭＳ Ｐゴシック" pitchFamily="50" charset="-128"/>
                <a:ea typeface="ＭＳ Ｐゴシック" pitchFamily="50" charset="-128"/>
              </a:rPr>
              <a:t>Ｆ</a:t>
            </a:r>
            <a:r>
              <a:rPr lang="en-US" altLang="ja-JP" sz="1400" dirty="0" smtClean="0">
                <a:solidFill>
                  <a:prstClr val="black"/>
                </a:solidFill>
                <a:latin typeface="ＭＳ Ｐゴシック" pitchFamily="50" charset="-128"/>
                <a:ea typeface="ＭＳ Ｐゴシック" pitchFamily="50" charset="-128"/>
              </a:rPr>
              <a:t>35</a:t>
            </a:r>
          </a:p>
          <a:p>
            <a:pPr lvl="0"/>
            <a:r>
              <a:rPr lang="ja-JP" altLang="en-US" sz="900" dirty="0" smtClean="0">
                <a:solidFill>
                  <a:prstClr val="black"/>
                </a:solidFill>
                <a:latin typeface="ＭＳ Ｐゴシック" pitchFamily="50" charset="-128"/>
                <a:ea typeface="ＭＳ Ｐゴシック" pitchFamily="50" charset="-128"/>
              </a:rPr>
              <a:t>ロッキード・マーチン社</a:t>
            </a:r>
            <a:endParaRPr lang="en-US" altLang="ja-JP" sz="900" dirty="0" smtClean="0">
              <a:solidFill>
                <a:prstClr val="black"/>
              </a:solidFill>
              <a:latin typeface="ＭＳ Ｐゴシック" pitchFamily="50" charset="-128"/>
              <a:ea typeface="ＭＳ Ｐゴシック" pitchFamily="50" charset="-128"/>
            </a:endParaRPr>
          </a:p>
          <a:p>
            <a:pPr lvl="0"/>
            <a:r>
              <a:rPr lang="en-US" altLang="ja-JP" sz="900" dirty="0" smtClean="0">
                <a:solidFill>
                  <a:prstClr val="black"/>
                </a:solidFill>
                <a:latin typeface="ＭＳ Ｐゴシック" pitchFamily="50" charset="-128"/>
                <a:ea typeface="ＭＳ Ｐゴシック" pitchFamily="50" charset="-128"/>
              </a:rPr>
              <a:t>1</a:t>
            </a:r>
            <a:r>
              <a:rPr lang="ja-JP" altLang="en-US" sz="900" dirty="0" smtClean="0">
                <a:solidFill>
                  <a:prstClr val="black"/>
                </a:solidFill>
                <a:latin typeface="ＭＳ Ｐゴシック" pitchFamily="50" charset="-128"/>
                <a:ea typeface="ＭＳ Ｐゴシック" pitchFamily="50" charset="-128"/>
              </a:rPr>
              <a:t>機　</a:t>
            </a:r>
            <a:r>
              <a:rPr lang="en-US" altLang="ja-JP" sz="900" dirty="0" smtClean="0">
                <a:solidFill>
                  <a:prstClr val="black"/>
                </a:solidFill>
                <a:latin typeface="ＭＳ Ｐゴシック" pitchFamily="50" charset="-128"/>
                <a:ea typeface="ＭＳ Ｐゴシック" pitchFamily="50" charset="-128"/>
              </a:rPr>
              <a:t>99</a:t>
            </a:r>
            <a:r>
              <a:rPr lang="ja-JP" altLang="en-US" sz="900" dirty="0" smtClean="0">
                <a:solidFill>
                  <a:prstClr val="black"/>
                </a:solidFill>
                <a:latin typeface="ＭＳ Ｐゴシック" pitchFamily="50" charset="-128"/>
                <a:ea typeface="ＭＳ Ｐゴシック" pitchFamily="50" charset="-128"/>
              </a:rPr>
              <a:t>億円　　</a:t>
            </a:r>
            <a:r>
              <a:rPr lang="en-US" altLang="ja-JP" sz="900" dirty="0" smtClean="0">
                <a:solidFill>
                  <a:prstClr val="black"/>
                </a:solidFill>
                <a:latin typeface="ＭＳ Ｐゴシック" pitchFamily="50" charset="-128"/>
                <a:ea typeface="ＭＳ Ｐゴシック" pitchFamily="50" charset="-128"/>
              </a:rPr>
              <a:t>42</a:t>
            </a:r>
            <a:r>
              <a:rPr lang="ja-JP" altLang="en-US" sz="900" dirty="0" smtClean="0">
                <a:solidFill>
                  <a:prstClr val="black"/>
                </a:solidFill>
                <a:latin typeface="ＭＳ Ｐゴシック" pitchFamily="50" charset="-128"/>
                <a:ea typeface="ＭＳ Ｐゴシック" pitchFamily="50" charset="-128"/>
              </a:rPr>
              <a:t>機購入予定</a:t>
            </a:r>
            <a:endParaRPr lang="ja-JP" altLang="en-US" sz="900" dirty="0">
              <a:solidFill>
                <a:prstClr val="black"/>
              </a:solidFill>
              <a:latin typeface="ＭＳ Ｐゴシック" pitchFamily="50" charset="-128"/>
              <a:ea typeface="ＭＳ Ｐゴシック" pitchFamily="50" charset="-128"/>
            </a:endParaRPr>
          </a:p>
        </p:txBody>
      </p:sp>
      <p:sp>
        <p:nvSpPr>
          <p:cNvPr id="87" name="正方形/長方形 86"/>
          <p:cNvSpPr/>
          <p:nvPr/>
        </p:nvSpPr>
        <p:spPr>
          <a:xfrm>
            <a:off x="2708920" y="8316416"/>
            <a:ext cx="3429000" cy="492443"/>
          </a:xfrm>
          <a:prstGeom prst="rect">
            <a:avLst/>
          </a:prstGeom>
        </p:spPr>
        <p:txBody>
          <a:bodyPr wrap="square">
            <a:spAutoFit/>
          </a:bodyPr>
          <a:lstStyle/>
          <a:p>
            <a:endParaRPr lang="ja-JP" altLang="en-US" dirty="0" smtClean="0"/>
          </a:p>
          <a:p>
            <a:r>
              <a:rPr lang="en-US" altLang="ja-JP" sz="800" dirty="0" smtClean="0">
                <a:hlinkClick r:id="rId3"/>
              </a:rPr>
              <a:t>【F-35</a:t>
            </a:r>
            <a:r>
              <a:rPr lang="ja-JP" altLang="en-US" sz="800" dirty="0" smtClean="0">
                <a:hlinkClick r:id="rId3"/>
              </a:rPr>
              <a:t>ライトニング</a:t>
            </a:r>
            <a:r>
              <a:rPr lang="en-US" altLang="ja-JP" sz="800" dirty="0" smtClean="0">
                <a:hlinkClick r:id="rId3"/>
              </a:rPr>
              <a:t>】F35</a:t>
            </a:r>
            <a:r>
              <a:rPr lang="ja-JP" altLang="en-US" sz="800" dirty="0" smtClean="0">
                <a:hlinkClick r:id="rId3"/>
              </a:rPr>
              <a:t>の写真、画像集</a:t>
            </a:r>
            <a:r>
              <a:rPr lang="en-US" altLang="ja-JP" sz="800" dirty="0" smtClean="0">
                <a:hlinkClick r:id="rId3"/>
              </a:rPr>
              <a:t>【</a:t>
            </a:r>
            <a:r>
              <a:rPr lang="ja-JP" altLang="en-US" sz="800" dirty="0" smtClean="0">
                <a:hlinkClick r:id="rId3"/>
              </a:rPr>
              <a:t>戦闘機</a:t>
            </a:r>
            <a:r>
              <a:rPr lang="en-US" altLang="ja-JP" sz="800" dirty="0" smtClean="0">
                <a:hlinkClick r:id="rId3"/>
              </a:rPr>
              <a:t>】</a:t>
            </a:r>
            <a:r>
              <a:rPr lang="ja-JP" altLang="en-US" sz="800" dirty="0" smtClean="0"/>
              <a:t> </a:t>
            </a:r>
            <a:r>
              <a:rPr lang="en-US" altLang="ja-JP" sz="800" dirty="0" smtClean="0">
                <a:hlinkClick r:id="rId4"/>
              </a:rPr>
              <a:t>[NAVER </a:t>
            </a:r>
            <a:r>
              <a:rPr lang="ja-JP" altLang="en-US" sz="800" dirty="0" smtClean="0">
                <a:hlinkClick r:id="rId4"/>
              </a:rPr>
              <a:t>まとめ</a:t>
            </a:r>
            <a:r>
              <a:rPr lang="en-US" altLang="ja-JP" sz="800" dirty="0" smtClean="0">
                <a:hlinkClick r:id="rId4"/>
              </a:rPr>
              <a:t>]</a:t>
            </a:r>
            <a:endParaRPr lang="ja-JP" altLang="en-US" sz="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7</a:t>
            </a:fld>
            <a:endParaRPr kumimoji="1" lang="ja-JP" altLang="en-US"/>
          </a:p>
        </p:txBody>
      </p:sp>
      <p:sp>
        <p:nvSpPr>
          <p:cNvPr id="5" name="正方形/長方形 4"/>
          <p:cNvSpPr/>
          <p:nvPr/>
        </p:nvSpPr>
        <p:spPr>
          <a:xfrm>
            <a:off x="476672" y="251520"/>
            <a:ext cx="1512168" cy="504056"/>
          </a:xfrm>
          <a:prstGeom prst="rect">
            <a:avLst/>
          </a:prstGeom>
          <a:solidFill>
            <a:schemeClr val="tx2">
              <a:lumMod val="5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latin typeface="ＭＳ Ｐゴシック" pitchFamily="50" charset="-128"/>
                <a:ea typeface="ＭＳ Ｐゴシック" pitchFamily="50" charset="-128"/>
              </a:rPr>
              <a:t>国民負担率を見る②</a:t>
            </a:r>
            <a:endParaRPr kumimoji="1" lang="en-US" altLang="ja-JP" sz="1050" b="1" dirty="0" smtClean="0">
              <a:latin typeface="ＭＳ Ｐゴシック" pitchFamily="50" charset="-128"/>
              <a:ea typeface="ＭＳ Ｐゴシック" pitchFamily="50" charset="-128"/>
            </a:endParaRPr>
          </a:p>
          <a:p>
            <a:pPr algn="ctr"/>
            <a:r>
              <a:rPr lang="ja-JP" altLang="en-US" sz="1050" b="1" dirty="0" smtClean="0">
                <a:latin typeface="ＭＳ Ｐゴシック" pitchFamily="50" charset="-128"/>
                <a:ea typeface="ＭＳ Ｐゴシック" pitchFamily="50" charset="-128"/>
              </a:rPr>
              <a:t>（ 対 ＧＤＰ比）</a:t>
            </a:r>
            <a:endParaRPr kumimoji="1" lang="ja-JP" altLang="en-US" sz="1050" b="1" dirty="0">
              <a:latin typeface="ＭＳ Ｐゴシック" pitchFamily="50" charset="-128"/>
              <a:ea typeface="ＭＳ Ｐゴシック" pitchFamily="50" charset="-128"/>
            </a:endParaRPr>
          </a:p>
        </p:txBody>
      </p:sp>
      <p:graphicFrame>
        <p:nvGraphicFramePr>
          <p:cNvPr id="6" name="表 5"/>
          <p:cNvGraphicFramePr>
            <a:graphicFrameLocks noGrp="1"/>
          </p:cNvGraphicFramePr>
          <p:nvPr/>
        </p:nvGraphicFramePr>
        <p:xfrm>
          <a:off x="476672" y="6660232"/>
          <a:ext cx="3456384" cy="1934946"/>
        </p:xfrm>
        <a:graphic>
          <a:graphicData uri="http://schemas.openxmlformats.org/drawingml/2006/table">
            <a:tbl>
              <a:tblPr firstRow="1" bandRow="1">
                <a:tableStyleId>{5C22544A-7EE6-4342-B048-85BDC9FD1C3A}</a:tableStyleId>
              </a:tblPr>
              <a:tblGrid>
                <a:gridCol w="1929144"/>
                <a:gridCol w="723429"/>
                <a:gridCol w="803811"/>
              </a:tblGrid>
              <a:tr h="216024">
                <a:tc>
                  <a:txBody>
                    <a:bodyPr/>
                    <a:lstStyle/>
                    <a:p>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900" b="0" dirty="0" smtClean="0">
                          <a:solidFill>
                            <a:schemeClr val="tx1"/>
                          </a:solidFill>
                          <a:latin typeface="+mj-ea"/>
                          <a:ea typeface="+mj-ea"/>
                        </a:rPr>
                        <a:t>日本</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900" b="0" dirty="0" smtClean="0">
                          <a:solidFill>
                            <a:schemeClr val="tx1"/>
                          </a:solidFill>
                          <a:latin typeface="+mj-ea"/>
                          <a:ea typeface="+mj-ea"/>
                        </a:rPr>
                        <a:t>スウェーデン</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22136">
                <a:tc>
                  <a:txBody>
                    <a:bodyPr/>
                    <a:lstStyle/>
                    <a:p>
                      <a:r>
                        <a:rPr kumimoji="1" lang="ja-JP" altLang="en-US" sz="900" b="0" dirty="0" smtClean="0">
                          <a:solidFill>
                            <a:schemeClr val="tx1"/>
                          </a:solidFill>
                          <a:latin typeface="+mj-ea"/>
                          <a:ea typeface="+mj-ea"/>
                        </a:rPr>
                        <a:t>租税・社会保障負担率</a:t>
                      </a:r>
                      <a:r>
                        <a:rPr kumimoji="1" lang="en-US" altLang="ja-JP" sz="900" b="0" dirty="0" smtClean="0">
                          <a:solidFill>
                            <a:schemeClr val="tx1"/>
                          </a:solidFill>
                          <a:latin typeface="+mj-ea"/>
                          <a:ea typeface="+mj-ea"/>
                        </a:rPr>
                        <a:t>(A)</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26.8</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51.6</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46291">
                <a:tc>
                  <a:txBody>
                    <a:bodyPr/>
                    <a:lstStyle/>
                    <a:p>
                      <a:r>
                        <a:rPr kumimoji="1" lang="ja-JP" altLang="en-US" sz="900" b="0" dirty="0" smtClean="0">
                          <a:solidFill>
                            <a:schemeClr val="tx1"/>
                          </a:solidFill>
                          <a:latin typeface="+mj-ea"/>
                          <a:ea typeface="+mj-ea"/>
                        </a:rPr>
                        <a:t>一般政府財政収支（</a:t>
                      </a:r>
                      <a:r>
                        <a:rPr kumimoji="1" lang="en-US" altLang="ja-JP" sz="900" b="0" dirty="0" smtClean="0">
                          <a:solidFill>
                            <a:schemeClr val="tx1"/>
                          </a:solidFill>
                          <a:latin typeface="+mj-ea"/>
                          <a:ea typeface="+mj-ea"/>
                        </a:rPr>
                        <a:t>B)</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kern="1200" dirty="0" smtClean="0">
                          <a:solidFill>
                            <a:schemeClr val="tx1"/>
                          </a:solidFill>
                          <a:latin typeface="+mj-ea"/>
                          <a:ea typeface="+mn-ea"/>
                          <a:cs typeface="+mn-cs"/>
                        </a:rPr>
                        <a:t>－</a:t>
                      </a:r>
                      <a:r>
                        <a:rPr kumimoji="1" lang="en-US" altLang="ja-JP" sz="900" b="0" kern="1200" dirty="0" smtClean="0">
                          <a:solidFill>
                            <a:schemeClr val="tx1"/>
                          </a:solidFill>
                          <a:latin typeface="+mj-ea"/>
                          <a:ea typeface="+mn-ea"/>
                          <a:cs typeface="+mn-cs"/>
                        </a:rPr>
                        <a:t>5.5</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ea"/>
                          <a:ea typeface="+mn-ea"/>
                          <a:cs typeface="+mn-cs"/>
                        </a:rPr>
                        <a:t>2.1</a:t>
                      </a:r>
                      <a:endParaRPr kumimoji="1" lang="ja-JP" altLang="en-US" sz="900" b="0" kern="1200" dirty="0" smtClean="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46291">
                <a:tc>
                  <a:txBody>
                    <a:bodyPr/>
                    <a:lstStyle/>
                    <a:p>
                      <a:r>
                        <a:rPr kumimoji="1" lang="ja-JP" altLang="en-US" sz="900" b="0" dirty="0" smtClean="0">
                          <a:solidFill>
                            <a:schemeClr val="tx1"/>
                          </a:solidFill>
                          <a:latin typeface="+mj-ea"/>
                          <a:ea typeface="+mj-ea"/>
                        </a:rPr>
                        <a:t>修正国民負担率</a:t>
                      </a:r>
                      <a:r>
                        <a:rPr kumimoji="1" lang="en-US" altLang="ja-JP" sz="900" b="0" dirty="0" smtClean="0">
                          <a:solidFill>
                            <a:schemeClr val="tx1"/>
                          </a:solidFill>
                          <a:latin typeface="+mj-ea"/>
                          <a:ea typeface="+mj-ea"/>
                        </a:rPr>
                        <a:t>(C=A-B)</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ea"/>
                          <a:ea typeface="+mn-ea"/>
                          <a:cs typeface="+mn-cs"/>
                        </a:rPr>
                        <a:t>32.2</a:t>
                      </a:r>
                      <a:endParaRPr kumimoji="1" lang="ja-JP" altLang="en-US" sz="900" b="0" kern="1200" dirty="0" smtClean="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ea"/>
                          <a:ea typeface="+mn-ea"/>
                          <a:cs typeface="+mn-cs"/>
                        </a:rPr>
                        <a:t>49.5</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46291">
                <a:tc>
                  <a:txBody>
                    <a:bodyPr/>
                    <a:lstStyle/>
                    <a:p>
                      <a:r>
                        <a:rPr kumimoji="1" lang="ja-JP" altLang="en-US" sz="900" b="0" dirty="0" smtClean="0">
                          <a:solidFill>
                            <a:schemeClr val="tx1"/>
                          </a:solidFill>
                          <a:latin typeface="+mj-ea"/>
                          <a:ea typeface="+mj-ea"/>
                        </a:rPr>
                        <a:t>社会保障給付金</a:t>
                      </a:r>
                      <a:r>
                        <a:rPr kumimoji="1" lang="en-US" altLang="ja-JP" sz="900" b="0" dirty="0" smtClean="0">
                          <a:solidFill>
                            <a:schemeClr val="tx1"/>
                          </a:solidFill>
                          <a:latin typeface="+mj-ea"/>
                          <a:ea typeface="+mj-ea"/>
                        </a:rPr>
                        <a:t>(D)</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ea"/>
                          <a:ea typeface="+mn-ea"/>
                          <a:cs typeface="+mn-cs"/>
                        </a:rPr>
                        <a:t>14.7</a:t>
                      </a:r>
                      <a:endParaRPr kumimoji="1" lang="ja-JP" altLang="en-US" sz="900" b="0" kern="1200" dirty="0" smtClean="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ea"/>
                          <a:ea typeface="+mn-ea"/>
                          <a:cs typeface="+mn-cs"/>
                        </a:rPr>
                        <a:t>31.0</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46291">
                <a:tc>
                  <a:txBody>
                    <a:bodyPr/>
                    <a:lstStyle/>
                    <a:p>
                      <a:r>
                        <a:rPr kumimoji="1" lang="ja-JP" altLang="en-US" sz="900" b="0" dirty="0" smtClean="0">
                          <a:solidFill>
                            <a:schemeClr val="tx1"/>
                          </a:solidFill>
                          <a:latin typeface="+mj-ea"/>
                          <a:ea typeface="+mj-ea"/>
                        </a:rPr>
                        <a:t>修正国民純負担比率</a:t>
                      </a:r>
                      <a:r>
                        <a:rPr kumimoji="1" lang="en-US" altLang="ja-JP" sz="900" b="0" dirty="0" smtClean="0">
                          <a:solidFill>
                            <a:schemeClr val="tx1"/>
                          </a:solidFill>
                          <a:latin typeface="+mj-ea"/>
                          <a:ea typeface="+mj-ea"/>
                        </a:rPr>
                        <a:t>(E=C-D)</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ea"/>
                          <a:ea typeface="+mn-ea"/>
                          <a:cs typeface="+mn-cs"/>
                        </a:rPr>
                        <a:t>17.6</a:t>
                      </a:r>
                      <a:endParaRPr kumimoji="1" lang="ja-JP" altLang="en-US" sz="900" b="0" kern="1200" dirty="0" smtClean="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ea"/>
                          <a:ea typeface="+mn-ea"/>
                          <a:cs typeface="+mn-cs"/>
                        </a:rPr>
                        <a:t>18.5</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46291">
                <a:tc>
                  <a:txBody>
                    <a:bodyPr/>
                    <a:lstStyle/>
                    <a:p>
                      <a:r>
                        <a:rPr kumimoji="1" lang="ja-JP" altLang="en-US" sz="900" b="0" dirty="0" smtClean="0">
                          <a:solidFill>
                            <a:schemeClr val="tx1"/>
                          </a:solidFill>
                          <a:latin typeface="+mj-ea"/>
                          <a:ea typeface="+mj-ea"/>
                        </a:rPr>
                        <a:t>公財政支出教育費</a:t>
                      </a:r>
                      <a:r>
                        <a:rPr kumimoji="1" lang="en-US" altLang="ja-JP" sz="900" b="0" dirty="0" smtClean="0">
                          <a:solidFill>
                            <a:schemeClr val="tx1"/>
                          </a:solidFill>
                          <a:latin typeface="+mj-ea"/>
                          <a:ea typeface="+mj-ea"/>
                        </a:rPr>
                        <a:t>(F</a:t>
                      </a:r>
                      <a:r>
                        <a:rPr kumimoji="1" lang="ja-JP" altLang="en-US" sz="900" b="0" dirty="0" smtClean="0">
                          <a:solidFill>
                            <a:schemeClr val="tx1"/>
                          </a:solidFill>
                          <a:latin typeface="+mj-ea"/>
                          <a:ea typeface="+mj-ea"/>
                        </a:rPr>
                        <a:t>）</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ea"/>
                          <a:ea typeface="+mn-ea"/>
                          <a:cs typeface="+mn-cs"/>
                        </a:rPr>
                        <a:t>3.6</a:t>
                      </a:r>
                      <a:endParaRPr kumimoji="1" lang="ja-JP" altLang="en-US" sz="900" b="0" kern="1200" dirty="0" smtClean="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ea"/>
                          <a:ea typeface="+mn-ea"/>
                          <a:cs typeface="+mn-cs"/>
                        </a:rPr>
                        <a:t>6.6</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46291">
                <a:tc>
                  <a:txBody>
                    <a:bodyPr/>
                    <a:lstStyle/>
                    <a:p>
                      <a:r>
                        <a:rPr kumimoji="1" lang="ja-JP" altLang="en-US" sz="900" b="0" dirty="0" smtClean="0">
                          <a:solidFill>
                            <a:schemeClr val="tx1"/>
                          </a:solidFill>
                          <a:latin typeface="+mj-ea"/>
                          <a:ea typeface="+mj-ea"/>
                        </a:rPr>
                        <a:t>再修正国民純負担比率</a:t>
                      </a:r>
                      <a:r>
                        <a:rPr kumimoji="1" lang="en-US" altLang="ja-JP" sz="900" b="0" dirty="0" smtClean="0">
                          <a:solidFill>
                            <a:schemeClr val="tx1"/>
                          </a:solidFill>
                          <a:latin typeface="+mj-ea"/>
                          <a:ea typeface="+mj-ea"/>
                        </a:rPr>
                        <a:t>(G=E-F</a:t>
                      </a:r>
                      <a:r>
                        <a:rPr kumimoji="1" lang="ja-JP" altLang="en-US" sz="900" b="0" dirty="0" smtClean="0">
                          <a:solidFill>
                            <a:schemeClr val="tx1"/>
                          </a:solidFill>
                          <a:latin typeface="+mj-ea"/>
                          <a:ea typeface="+mj-ea"/>
                        </a:rPr>
                        <a:t>）</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ea"/>
                          <a:ea typeface="+mn-ea"/>
                          <a:cs typeface="+mn-cs"/>
                        </a:rPr>
                        <a:t>14.0</a:t>
                      </a:r>
                      <a:endParaRPr kumimoji="1" lang="ja-JP" altLang="en-US" sz="900" b="0" kern="1200" dirty="0" smtClean="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j-ea"/>
                          <a:ea typeface="+mn-ea"/>
                          <a:cs typeface="+mn-cs"/>
                        </a:rPr>
                        <a:t>11.9</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graphicFrame>
        <p:nvGraphicFramePr>
          <p:cNvPr id="7" name="表 6"/>
          <p:cNvGraphicFramePr>
            <a:graphicFrameLocks noGrp="1"/>
          </p:cNvGraphicFramePr>
          <p:nvPr/>
        </p:nvGraphicFramePr>
        <p:xfrm>
          <a:off x="3717032" y="1547664"/>
          <a:ext cx="2448272" cy="1965960"/>
        </p:xfrm>
        <a:graphic>
          <a:graphicData uri="http://schemas.openxmlformats.org/drawingml/2006/table">
            <a:tbl>
              <a:tblPr firstRow="1" bandRow="1">
                <a:tableStyleId>{5C22544A-7EE6-4342-B048-85BDC9FD1C3A}</a:tableStyleId>
              </a:tblPr>
              <a:tblGrid>
                <a:gridCol w="616664"/>
                <a:gridCol w="535464"/>
                <a:gridCol w="576064"/>
                <a:gridCol w="720080"/>
              </a:tblGrid>
              <a:tr h="212488">
                <a:tc rowSpan="2">
                  <a:txBody>
                    <a:bodyPr/>
                    <a:lstStyle/>
                    <a:p>
                      <a:pPr algn="ctr"/>
                      <a:r>
                        <a:rPr kumimoji="1" lang="en-US" altLang="ja-JP" sz="900" b="0" dirty="0" smtClean="0">
                          <a:solidFill>
                            <a:schemeClr val="tx1"/>
                          </a:solidFill>
                          <a:latin typeface="+mj-ea"/>
                          <a:ea typeface="+mj-ea"/>
                        </a:rPr>
                        <a:t>1992</a:t>
                      </a:r>
                      <a:r>
                        <a:rPr kumimoji="1" lang="ja-JP" altLang="en-US" sz="900" b="0" dirty="0" smtClean="0">
                          <a:solidFill>
                            <a:schemeClr val="tx1"/>
                          </a:solidFill>
                          <a:latin typeface="+mj-ea"/>
                          <a:ea typeface="+mj-ea"/>
                        </a:rPr>
                        <a:t>年</a:t>
                      </a:r>
                      <a:endParaRPr kumimoji="1" lang="en-US" altLang="ja-JP" sz="900" b="0" dirty="0" smtClean="0">
                        <a:solidFill>
                          <a:schemeClr val="tx1"/>
                        </a:solidFill>
                        <a:latin typeface="+mj-ea"/>
                        <a:ea typeface="+mj-ea"/>
                      </a:endParaRPr>
                    </a:p>
                    <a:p>
                      <a:pPr algn="ctr"/>
                      <a:r>
                        <a:rPr kumimoji="1" lang="en-US" altLang="ja-JP" sz="900" b="0" dirty="0" smtClean="0">
                          <a:solidFill>
                            <a:schemeClr val="tx1"/>
                          </a:solidFill>
                          <a:latin typeface="+mj-ea"/>
                          <a:ea typeface="+mj-ea"/>
                        </a:rPr>
                        <a:t>GDP</a:t>
                      </a:r>
                      <a:r>
                        <a:rPr kumimoji="1" lang="ja-JP" altLang="en-US" sz="900" b="0" dirty="0" smtClean="0">
                          <a:solidFill>
                            <a:schemeClr val="tx1"/>
                          </a:solidFill>
                          <a:latin typeface="+mj-ea"/>
                          <a:ea typeface="+mj-ea"/>
                        </a:rPr>
                        <a:t>比</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r>
                        <a:rPr kumimoji="1" lang="ja-JP" altLang="en-US" sz="900" b="0" dirty="0" smtClean="0">
                          <a:solidFill>
                            <a:schemeClr val="tx1"/>
                          </a:solidFill>
                          <a:latin typeface="+mj-ea"/>
                          <a:ea typeface="+mj-ea"/>
                        </a:rPr>
                        <a:t>社会保障</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kumimoji="1" lang="ja-JP" altLang="en-US"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a:r>
                        <a:rPr kumimoji="1" lang="ja-JP" altLang="en-US" sz="900" b="0" dirty="0" smtClean="0">
                          <a:solidFill>
                            <a:schemeClr val="tx1"/>
                          </a:solidFill>
                          <a:latin typeface="+mj-ea"/>
                          <a:ea typeface="+mj-ea"/>
                        </a:rPr>
                        <a:t>純負担率</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12488">
                <a:tc vMerge="1">
                  <a:txBody>
                    <a:bodyPr/>
                    <a:lstStyle/>
                    <a:p>
                      <a:endParaRPr kumimoji="1" lang="ja-JP" altLang="en-US"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900" b="0" dirty="0" smtClean="0">
                          <a:solidFill>
                            <a:schemeClr val="tx1"/>
                          </a:solidFill>
                          <a:latin typeface="+mj-ea"/>
                          <a:ea typeface="+mj-ea"/>
                        </a:rPr>
                        <a:t>負担率</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900" b="0" dirty="0" smtClean="0">
                          <a:solidFill>
                            <a:schemeClr val="tx1"/>
                          </a:solidFill>
                          <a:latin typeface="+mj-ea"/>
                          <a:ea typeface="+mj-ea"/>
                        </a:rPr>
                        <a:t>給付率</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endParaRPr kumimoji="1" lang="ja-JP" altLang="en-US"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12488">
                <a:tc>
                  <a:txBody>
                    <a:bodyPr/>
                    <a:lstStyle/>
                    <a:p>
                      <a:pPr algn="ctr"/>
                      <a:r>
                        <a:rPr kumimoji="1" lang="ja-JP" altLang="en-US" sz="900" b="0" dirty="0" smtClean="0">
                          <a:solidFill>
                            <a:schemeClr val="tx1"/>
                          </a:solidFill>
                          <a:latin typeface="+mj-ea"/>
                          <a:ea typeface="+mj-ea"/>
                        </a:rPr>
                        <a:t>日本</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29.4</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11.4</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17.8</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9981">
                <a:tc>
                  <a:txBody>
                    <a:bodyPr/>
                    <a:lstStyle/>
                    <a:p>
                      <a:pPr algn="ctr"/>
                      <a:r>
                        <a:rPr kumimoji="1" lang="ja-JP" altLang="en-US" sz="900" b="0" dirty="0" smtClean="0">
                          <a:solidFill>
                            <a:schemeClr val="tx1"/>
                          </a:solidFill>
                          <a:latin typeface="+mj-ea"/>
                          <a:ea typeface="+mj-ea"/>
                        </a:rPr>
                        <a:t>スウェーデン</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51.0</a:t>
                      </a:r>
                      <a:endParaRPr kumimoji="1" lang="ja-JP" altLang="en-US" sz="90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37.8</a:t>
                      </a:r>
                      <a:endParaRPr kumimoji="1" lang="ja-JP" altLang="en-US" sz="90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13.2</a:t>
                      </a:r>
                      <a:endParaRPr kumimoji="1" lang="ja-JP" altLang="en-US" sz="900" b="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27346">
                <a:tc>
                  <a:txBody>
                    <a:bodyPr/>
                    <a:lstStyle/>
                    <a:p>
                      <a:pPr algn="ctr"/>
                      <a:r>
                        <a:rPr kumimoji="1" lang="ja-JP" altLang="en-US" sz="900" b="0" dirty="0" smtClean="0">
                          <a:solidFill>
                            <a:schemeClr val="tx1"/>
                          </a:solidFill>
                          <a:latin typeface="+mj-ea"/>
                          <a:ea typeface="+mj-ea"/>
                        </a:rPr>
                        <a:t>ドイツ</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39.0</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24.0</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15.0</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12488">
                <a:tc>
                  <a:txBody>
                    <a:bodyPr/>
                    <a:lstStyle/>
                    <a:p>
                      <a:pPr algn="ctr"/>
                      <a:r>
                        <a:rPr kumimoji="1" lang="ja-JP" altLang="en-US" sz="900" b="0" dirty="0" smtClean="0">
                          <a:solidFill>
                            <a:schemeClr val="tx1"/>
                          </a:solidFill>
                          <a:latin typeface="+mj-ea"/>
                          <a:ea typeface="+mj-ea"/>
                        </a:rPr>
                        <a:t>フランス</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43.7</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26.4</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17.3</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12488">
                <a:tc>
                  <a:txBody>
                    <a:bodyPr/>
                    <a:lstStyle/>
                    <a:p>
                      <a:pPr algn="ctr"/>
                      <a:r>
                        <a:rPr kumimoji="1" lang="ja-JP" altLang="en-US" sz="900" b="0" dirty="0" smtClean="0">
                          <a:solidFill>
                            <a:schemeClr val="tx1"/>
                          </a:solidFill>
                          <a:latin typeface="+mj-ea"/>
                          <a:ea typeface="+mj-ea"/>
                        </a:rPr>
                        <a:t>イギリス</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35.1</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20.6</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14.5</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4847">
                <a:tc>
                  <a:txBody>
                    <a:bodyPr/>
                    <a:lstStyle/>
                    <a:p>
                      <a:pPr algn="ctr"/>
                      <a:r>
                        <a:rPr kumimoji="1" lang="ja-JP" altLang="en-US" sz="900" b="0" dirty="0" smtClean="0">
                          <a:solidFill>
                            <a:schemeClr val="tx1"/>
                          </a:solidFill>
                          <a:latin typeface="+mj-ea"/>
                          <a:ea typeface="+mj-ea"/>
                        </a:rPr>
                        <a:t>アメリカ</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26.7</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14.5</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en-US" altLang="ja-JP" sz="900" b="0" dirty="0" smtClean="0">
                          <a:solidFill>
                            <a:schemeClr val="tx1"/>
                          </a:solidFill>
                          <a:latin typeface="+mj-ea"/>
                          <a:ea typeface="+mj-ea"/>
                        </a:rPr>
                        <a:t>12.2</a:t>
                      </a:r>
                      <a:endParaRPr kumimoji="1" lang="ja-JP" altLang="en-US" sz="9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8" name="正方形/長方形 7"/>
          <p:cNvSpPr/>
          <p:nvPr/>
        </p:nvSpPr>
        <p:spPr>
          <a:xfrm>
            <a:off x="404664" y="6372200"/>
            <a:ext cx="367240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対</a:t>
            </a:r>
            <a:r>
              <a:rPr kumimoji="1" lang="en-US" altLang="ja-JP" sz="1050" dirty="0" smtClean="0">
                <a:solidFill>
                  <a:schemeClr val="tx1"/>
                </a:solidFill>
                <a:latin typeface="+mj-ea"/>
                <a:ea typeface="+mj-ea"/>
              </a:rPr>
              <a:t>GDP</a:t>
            </a:r>
            <a:r>
              <a:rPr kumimoji="1" lang="ja-JP" altLang="en-US" sz="1050" dirty="0" smtClean="0">
                <a:solidFill>
                  <a:schemeClr val="tx1"/>
                </a:solidFill>
                <a:latin typeface="+mj-ea"/>
                <a:ea typeface="+mj-ea"/>
              </a:rPr>
              <a:t>比</a:t>
            </a:r>
            <a:r>
              <a:rPr kumimoji="1" lang="en-US" altLang="ja-JP" sz="1050" dirty="0" smtClean="0">
                <a:solidFill>
                  <a:schemeClr val="tx1"/>
                </a:solidFill>
                <a:latin typeface="+mj-ea"/>
                <a:ea typeface="+mj-ea"/>
              </a:rPr>
              <a:t>) </a:t>
            </a:r>
            <a:r>
              <a:rPr kumimoji="1" lang="ja-JP" altLang="en-US" sz="1050" dirty="0" smtClean="0">
                <a:solidFill>
                  <a:schemeClr val="tx1"/>
                </a:solidFill>
                <a:latin typeface="+mj-ea"/>
                <a:ea typeface="+mj-ea"/>
              </a:rPr>
              <a:t>日本とスウェーデンの国民負担率対比表　</a:t>
            </a:r>
            <a:r>
              <a:rPr kumimoji="1" lang="en-US" altLang="ja-JP" sz="1050" dirty="0" smtClean="0">
                <a:solidFill>
                  <a:schemeClr val="tx1"/>
                </a:solidFill>
                <a:latin typeface="+mj-ea"/>
                <a:ea typeface="+mj-ea"/>
              </a:rPr>
              <a:t>1998</a:t>
            </a:r>
            <a:r>
              <a:rPr kumimoji="1" lang="ja-JP" altLang="en-US" sz="1050" dirty="0" smtClean="0">
                <a:solidFill>
                  <a:schemeClr val="tx1"/>
                </a:solidFill>
                <a:latin typeface="+mj-ea"/>
                <a:ea typeface="+mj-ea"/>
              </a:rPr>
              <a:t>年</a:t>
            </a:r>
            <a:endParaRPr kumimoji="1" lang="ja-JP" altLang="en-US" sz="1050" dirty="0">
              <a:solidFill>
                <a:schemeClr val="tx1"/>
              </a:solidFill>
              <a:latin typeface="+mj-ea"/>
              <a:ea typeface="+mj-ea"/>
            </a:endParaRPr>
          </a:p>
        </p:txBody>
      </p:sp>
      <p:sp>
        <p:nvSpPr>
          <p:cNvPr id="9" name="正方形/長方形 8"/>
          <p:cNvSpPr/>
          <p:nvPr/>
        </p:nvSpPr>
        <p:spPr>
          <a:xfrm>
            <a:off x="4797152" y="3563888"/>
            <a:ext cx="1728192" cy="369332"/>
          </a:xfrm>
          <a:prstGeom prst="rect">
            <a:avLst/>
          </a:prstGeom>
        </p:spPr>
        <p:txBody>
          <a:bodyPr wrap="square">
            <a:spAutoFit/>
          </a:bodyPr>
          <a:lstStyle/>
          <a:p>
            <a:r>
              <a:rPr lang="ja-JP" altLang="en-US" sz="900" dirty="0" smtClean="0">
                <a:latin typeface="+mj-ea"/>
                <a:ea typeface="+mj-ea"/>
              </a:rPr>
              <a:t>（損保ジャパン総合研究所</a:t>
            </a:r>
            <a:endParaRPr lang="en-US" altLang="ja-JP" sz="900" dirty="0" smtClean="0">
              <a:latin typeface="+mj-ea"/>
              <a:ea typeface="+mj-ea"/>
            </a:endParaRPr>
          </a:p>
          <a:p>
            <a:r>
              <a:rPr lang="ja-JP" altLang="en-US" sz="900" dirty="0" smtClean="0">
                <a:latin typeface="+mj-ea"/>
                <a:ea typeface="+mj-ea"/>
              </a:rPr>
              <a:t>主任研究員　卯辰昇氏）</a:t>
            </a:r>
            <a:endParaRPr lang="ja-JP" altLang="en-US" sz="900" dirty="0">
              <a:latin typeface="+mj-ea"/>
              <a:ea typeface="+mj-ea"/>
            </a:endParaRPr>
          </a:p>
        </p:txBody>
      </p:sp>
      <p:sp>
        <p:nvSpPr>
          <p:cNvPr id="10" name="正方形/長方形 9"/>
          <p:cNvSpPr/>
          <p:nvPr/>
        </p:nvSpPr>
        <p:spPr>
          <a:xfrm>
            <a:off x="4005064" y="4499992"/>
            <a:ext cx="2448272" cy="2954655"/>
          </a:xfrm>
          <a:prstGeom prst="rect">
            <a:avLst/>
          </a:prstGeom>
        </p:spPr>
        <p:txBody>
          <a:bodyPr wrap="square">
            <a:spAutoFit/>
          </a:bodyPr>
          <a:lstStyle/>
          <a:p>
            <a:r>
              <a:rPr lang="ja-JP" altLang="en-US" sz="1050" dirty="0" smtClean="0">
                <a:latin typeface="+mj-ea"/>
              </a:rPr>
              <a:t>この分析を根拠に</a:t>
            </a:r>
            <a:endParaRPr lang="en-US" altLang="ja-JP" sz="1050" dirty="0" smtClean="0">
              <a:latin typeface="+mj-ea"/>
            </a:endParaRPr>
          </a:p>
          <a:p>
            <a:endParaRPr lang="en-US" altLang="ja-JP" sz="1050" dirty="0" smtClean="0">
              <a:latin typeface="+mj-ea"/>
            </a:endParaRPr>
          </a:p>
          <a:p>
            <a:r>
              <a:rPr lang="ja-JP" altLang="en-US" sz="1050" dirty="0" smtClean="0">
                <a:latin typeface="+mj-ea"/>
              </a:rPr>
              <a:t>１．内閣府　経済社会総合研究所は国民総生産（</a:t>
            </a:r>
            <a:r>
              <a:rPr lang="en-US" altLang="ja-JP" sz="1050" dirty="0" smtClean="0">
                <a:latin typeface="+mj-ea"/>
              </a:rPr>
              <a:t>GDP</a:t>
            </a:r>
            <a:r>
              <a:rPr lang="ja-JP" altLang="en-US" sz="1050" dirty="0" smtClean="0">
                <a:latin typeface="+mj-ea"/>
              </a:rPr>
              <a:t>）にもとづき、日本とスウェーデンの国民負担率を比較している。国民負担率はスウェーデンが日本の</a:t>
            </a:r>
            <a:r>
              <a:rPr lang="en-US" altLang="ja-JP" sz="1050" dirty="0" smtClean="0">
                <a:latin typeface="+mj-ea"/>
              </a:rPr>
              <a:t>2</a:t>
            </a:r>
            <a:r>
              <a:rPr lang="ja-JP" altLang="en-US" sz="1050" dirty="0" smtClean="0">
                <a:latin typeface="+mj-ea"/>
              </a:rPr>
              <a:t>倍だが、社会保障費等を除いた「再修正国民負担率」を見ると、逆転して日本の方が高く</a:t>
            </a:r>
            <a:r>
              <a:rPr lang="en-US" altLang="ja-JP" sz="1050" dirty="0" smtClean="0">
                <a:latin typeface="+mj-ea"/>
              </a:rPr>
              <a:t>14</a:t>
            </a:r>
            <a:r>
              <a:rPr lang="ja-JP" altLang="en-US" sz="1050" dirty="0" smtClean="0">
                <a:latin typeface="+mj-ea"/>
              </a:rPr>
              <a:t>％である。 </a:t>
            </a:r>
            <a:r>
              <a:rPr lang="en-US" altLang="ja-JP" sz="1050" dirty="0" smtClean="0">
                <a:latin typeface="+mj-ea"/>
              </a:rPr>
              <a:t>(</a:t>
            </a:r>
            <a:r>
              <a:rPr lang="ja-JP" altLang="en-US" sz="1050" dirty="0" smtClean="0">
                <a:latin typeface="+mj-ea"/>
              </a:rPr>
              <a:t>＝「高負担」</a:t>
            </a:r>
            <a:r>
              <a:rPr lang="en-US" altLang="ja-JP" sz="1050" dirty="0" smtClean="0">
                <a:latin typeface="+mj-ea"/>
              </a:rPr>
              <a:t>)</a:t>
            </a:r>
          </a:p>
          <a:p>
            <a:endParaRPr lang="en-US" altLang="ja-JP" sz="1050" dirty="0" smtClean="0">
              <a:latin typeface="+mj-ea"/>
            </a:endParaRPr>
          </a:p>
          <a:p>
            <a:r>
              <a:rPr lang="en-US" altLang="ja-JP" sz="1050" dirty="0" smtClean="0">
                <a:latin typeface="+mj-ea"/>
              </a:rPr>
              <a:t>2.</a:t>
            </a:r>
            <a:r>
              <a:rPr lang="ja-JP" altLang="en-US" sz="1050" dirty="0" smtClean="0">
                <a:latin typeface="+mj-ea"/>
              </a:rPr>
              <a:t>同じ比較表から、みずほコーポレート顧問、元駐スウェーデン大使藤井威氏も</a:t>
            </a:r>
            <a:r>
              <a:rPr lang="en-US" altLang="ja-JP" sz="1050" dirty="0" smtClean="0">
                <a:latin typeface="+mj-ea"/>
              </a:rPr>
              <a:t>14</a:t>
            </a:r>
            <a:r>
              <a:rPr lang="ja-JP" altLang="en-US" sz="1050" dirty="0" smtClean="0">
                <a:latin typeface="+mj-ea"/>
              </a:rPr>
              <a:t>％を指摘している。</a:t>
            </a:r>
            <a:endParaRPr lang="en-US" altLang="ja-JP" sz="1050" dirty="0" smtClean="0">
              <a:latin typeface="+mj-ea"/>
            </a:endParaRPr>
          </a:p>
          <a:p>
            <a:r>
              <a:rPr lang="ja-JP" altLang="en-US" sz="1050" dirty="0" smtClean="0">
                <a:latin typeface="+mj-ea"/>
              </a:rPr>
              <a:t>藤井氏は、報告でフランス</a:t>
            </a:r>
            <a:r>
              <a:rPr lang="en-US" altLang="ja-JP" sz="1050" dirty="0" smtClean="0">
                <a:latin typeface="+mj-ea"/>
              </a:rPr>
              <a:t>13.1</a:t>
            </a:r>
            <a:r>
              <a:rPr lang="ja-JP" altLang="en-US" sz="1050" dirty="0" smtClean="0">
                <a:latin typeface="+mj-ea"/>
              </a:rPr>
              <a:t>％、アメリカ</a:t>
            </a:r>
            <a:r>
              <a:rPr lang="en-US" altLang="ja-JP" sz="1050" dirty="0" smtClean="0">
                <a:latin typeface="+mj-ea"/>
              </a:rPr>
              <a:t>9.2</a:t>
            </a:r>
            <a:r>
              <a:rPr lang="ja-JP" altLang="en-US" sz="1050" dirty="0" smtClean="0">
                <a:latin typeface="+mj-ea"/>
              </a:rPr>
              <a:t>％、ドイツ</a:t>
            </a:r>
            <a:r>
              <a:rPr lang="en-US" altLang="ja-JP" sz="1050" dirty="0" smtClean="0">
                <a:latin typeface="+mj-ea"/>
              </a:rPr>
              <a:t>7.5</a:t>
            </a:r>
            <a:r>
              <a:rPr lang="ja-JP" altLang="en-US" sz="1050" dirty="0" smtClean="0">
                <a:latin typeface="+mj-ea"/>
              </a:rPr>
              <a:t>％、イギリス</a:t>
            </a:r>
            <a:r>
              <a:rPr lang="en-US" altLang="ja-JP" sz="1050" dirty="0" smtClean="0">
                <a:latin typeface="+mj-ea"/>
              </a:rPr>
              <a:t>7.3</a:t>
            </a:r>
            <a:r>
              <a:rPr lang="ja-JP" altLang="en-US" sz="1050" dirty="0" smtClean="0">
                <a:latin typeface="+mj-ea"/>
              </a:rPr>
              <a:t>％としている。</a:t>
            </a:r>
            <a:endParaRPr lang="en-US" altLang="ja-JP" sz="1050" dirty="0" smtClean="0">
              <a:latin typeface="+mj-ea"/>
            </a:endParaRPr>
          </a:p>
          <a:p>
            <a:r>
              <a:rPr lang="en-US" altLang="ja-JP" sz="900" dirty="0" smtClean="0">
                <a:latin typeface="+mj-ea"/>
                <a:ea typeface="+mj-ea"/>
              </a:rPr>
              <a:t>(2004.6.25</a:t>
            </a:r>
            <a:r>
              <a:rPr lang="ja-JP" altLang="en-US" sz="900" dirty="0" err="1" smtClean="0">
                <a:latin typeface="+mj-ea"/>
                <a:ea typeface="+mj-ea"/>
              </a:rPr>
              <a:t>、</a:t>
            </a:r>
            <a:r>
              <a:rPr lang="ja-JP" altLang="en-US" sz="900" dirty="0" smtClean="0">
                <a:latin typeface="+mj-ea"/>
                <a:ea typeface="+mj-ea"/>
              </a:rPr>
              <a:t>経済社会総合研究所の政策フォーラムでの「基調報告」</a:t>
            </a:r>
            <a:r>
              <a:rPr lang="en-US" altLang="ja-JP" sz="900" dirty="0" smtClean="0">
                <a:latin typeface="+mj-ea"/>
                <a:ea typeface="+mj-ea"/>
              </a:rPr>
              <a:t>)</a:t>
            </a:r>
            <a:endParaRPr lang="en-US" altLang="ja-JP" dirty="0" smtClean="0">
              <a:latin typeface="+mj-ea"/>
            </a:endParaRPr>
          </a:p>
        </p:txBody>
      </p:sp>
      <p:graphicFrame>
        <p:nvGraphicFramePr>
          <p:cNvPr id="11" name="表 10"/>
          <p:cNvGraphicFramePr>
            <a:graphicFrameLocks noGrp="1"/>
          </p:cNvGraphicFramePr>
          <p:nvPr/>
        </p:nvGraphicFramePr>
        <p:xfrm>
          <a:off x="476672" y="1259632"/>
          <a:ext cx="2952328" cy="4907900"/>
        </p:xfrm>
        <a:graphic>
          <a:graphicData uri="http://schemas.openxmlformats.org/drawingml/2006/table">
            <a:tbl>
              <a:tblPr firstRow="1" bandRow="1">
                <a:tableStyleId>{5C22544A-7EE6-4342-B048-85BDC9FD1C3A}</a:tableStyleId>
              </a:tblPr>
              <a:tblGrid>
                <a:gridCol w="1656184"/>
                <a:gridCol w="648072"/>
                <a:gridCol w="648072"/>
              </a:tblGrid>
              <a:tr h="370840">
                <a:tc>
                  <a:txBody>
                    <a:bodyPr/>
                    <a:lstStyle/>
                    <a:p>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mj-ea"/>
                          <a:ea typeface="+mj-ea"/>
                        </a:rPr>
                        <a:t>スウェーデン</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mj-ea"/>
                          <a:ea typeface="+mj-ea"/>
                        </a:rPr>
                        <a:t>日本</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dirty="0" smtClean="0">
                          <a:latin typeface="+mj-ea"/>
                          <a:ea typeface="+mj-ea"/>
                        </a:rPr>
                        <a:t>老齢現金給付</a:t>
                      </a:r>
                      <a:endParaRPr kumimoji="1" lang="en-US" altLang="ja-JP" sz="1050" dirty="0" smtClean="0">
                        <a:latin typeface="+mj-ea"/>
                        <a:ea typeface="+mj-ea"/>
                      </a:endParaRPr>
                    </a:p>
                    <a:p>
                      <a:r>
                        <a:rPr kumimoji="1" lang="en-US" altLang="ja-JP" sz="1050" dirty="0" smtClean="0">
                          <a:latin typeface="+mj-ea"/>
                          <a:ea typeface="+mj-ea"/>
                        </a:rPr>
                        <a:t>(</a:t>
                      </a:r>
                      <a:r>
                        <a:rPr kumimoji="1" lang="ja-JP" altLang="en-US" sz="1050" dirty="0" smtClean="0">
                          <a:latin typeface="+mj-ea"/>
                          <a:ea typeface="+mj-ea"/>
                        </a:rPr>
                        <a:t>主に老齢年金）</a:t>
                      </a:r>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latin typeface="+mj-ea"/>
                          <a:ea typeface="+mj-ea"/>
                        </a:rPr>
                        <a:t>7.46</a:t>
                      </a:r>
                      <a:r>
                        <a:rPr kumimoji="1" lang="ja-JP" altLang="en-US" sz="1050" dirty="0" smtClean="0">
                          <a:latin typeface="+mj-ea"/>
                          <a:ea typeface="+mj-ea"/>
                        </a:rPr>
                        <a:t>　</a:t>
                      </a:r>
                      <a:endParaRPr kumimoji="1" lang="ja-JP" altLang="en-US" sz="105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latin typeface="+mj-ea"/>
                          <a:ea typeface="+mj-ea"/>
                        </a:rPr>
                        <a:t>6.06</a:t>
                      </a:r>
                      <a:r>
                        <a:rPr kumimoji="1" lang="ja-JP" altLang="en-US" sz="1050" dirty="0" smtClean="0">
                          <a:latin typeface="+mj-ea"/>
                          <a:ea typeface="+mj-ea"/>
                        </a:rPr>
                        <a:t>　</a:t>
                      </a:r>
                      <a:endParaRPr kumimoji="1" lang="ja-JP" altLang="en-US" sz="1050" dirty="0">
                        <a:latin typeface="+mj-ea"/>
                        <a:ea typeface="+mj-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160">
                <a:tc>
                  <a:txBody>
                    <a:bodyPr/>
                    <a:lstStyle/>
                    <a:p>
                      <a:r>
                        <a:rPr kumimoji="1" lang="ja-JP" altLang="en-US" sz="1050" dirty="0" smtClean="0">
                          <a:latin typeface="+mj-ea"/>
                          <a:ea typeface="+mj-ea"/>
                        </a:rPr>
                        <a:t>保健医療</a:t>
                      </a:r>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latin typeface="+mj-ea"/>
                          <a:ea typeface="+mj-ea"/>
                        </a:rPr>
                        <a:t>6.64</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latin typeface="+mj-ea"/>
                          <a:ea typeface="+mj-ea"/>
                        </a:rPr>
                        <a:t>5.65</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dirty="0" smtClean="0">
                          <a:latin typeface="+mj-ea"/>
                          <a:ea typeface="+mj-ea"/>
                        </a:rPr>
                        <a:t>出産・育児等家族政策</a:t>
                      </a:r>
                      <a:endParaRPr kumimoji="1" lang="en-US" altLang="ja-JP" sz="1050" dirty="0" smtClean="0">
                        <a:latin typeface="+mj-ea"/>
                        <a:ea typeface="+mj-ea"/>
                      </a:endParaRPr>
                    </a:p>
                    <a:p>
                      <a:r>
                        <a:rPr kumimoji="1" lang="ja-JP" altLang="en-US" sz="1050" dirty="0" smtClean="0">
                          <a:latin typeface="+mj-ea"/>
                          <a:ea typeface="+mj-ea"/>
                        </a:rPr>
                        <a:t>　</a:t>
                      </a:r>
                      <a:r>
                        <a:rPr kumimoji="1" lang="ja-JP" altLang="en-US" sz="1050" baseline="0" dirty="0" smtClean="0">
                          <a:latin typeface="+mj-ea"/>
                          <a:ea typeface="+mj-ea"/>
                        </a:rPr>
                        <a:t> </a:t>
                      </a:r>
                      <a:r>
                        <a:rPr kumimoji="1" lang="ja-JP" altLang="en-US" sz="1050" dirty="0" smtClean="0">
                          <a:latin typeface="+mj-ea"/>
                          <a:ea typeface="+mj-ea"/>
                        </a:rPr>
                        <a:t>家族現金給付</a:t>
                      </a:r>
                      <a:endParaRPr kumimoji="1" lang="en-US" altLang="ja-JP" sz="1050" dirty="0" smtClean="0">
                        <a:latin typeface="+mj-ea"/>
                        <a:ea typeface="+mj-ea"/>
                      </a:endParaRPr>
                    </a:p>
                    <a:p>
                      <a:r>
                        <a:rPr kumimoji="1" lang="ja-JP" altLang="en-US" sz="1050" dirty="0" smtClean="0">
                          <a:latin typeface="+mj-ea"/>
                          <a:ea typeface="+mj-ea"/>
                        </a:rPr>
                        <a:t>   家族サービス</a:t>
                      </a:r>
                      <a:endParaRPr kumimoji="1" lang="en-US" altLang="ja-JP" sz="1050" dirty="0" smtClean="0">
                        <a:latin typeface="+mj-ea"/>
                        <a:ea typeface="+mj-ea"/>
                      </a:endParaRPr>
                    </a:p>
                    <a:p>
                      <a:r>
                        <a:rPr kumimoji="1" lang="ja-JP" altLang="en-US" sz="1050" dirty="0" smtClean="0">
                          <a:latin typeface="+mj-ea"/>
                          <a:ea typeface="+mj-ea"/>
                        </a:rPr>
                        <a:t>   小計</a:t>
                      </a:r>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50" dirty="0" smtClean="0">
                        <a:latin typeface="+mj-ea"/>
                        <a:ea typeface="+mj-ea"/>
                      </a:endParaRPr>
                    </a:p>
                    <a:p>
                      <a:r>
                        <a:rPr kumimoji="1" lang="en-US" altLang="ja-JP" sz="1050" dirty="0" smtClean="0">
                          <a:latin typeface="+mj-ea"/>
                          <a:ea typeface="+mj-ea"/>
                        </a:rPr>
                        <a:t>1.63</a:t>
                      </a:r>
                    </a:p>
                    <a:p>
                      <a:r>
                        <a:rPr kumimoji="1" lang="en-US" altLang="ja-JP" sz="1050" dirty="0" smtClean="0">
                          <a:latin typeface="+mj-ea"/>
                          <a:ea typeface="+mj-ea"/>
                        </a:rPr>
                        <a:t>1.68</a:t>
                      </a:r>
                    </a:p>
                    <a:p>
                      <a:r>
                        <a:rPr kumimoji="1" lang="en-US" altLang="ja-JP" sz="1050" dirty="0" smtClean="0">
                          <a:latin typeface="+mj-ea"/>
                          <a:ea typeface="+mj-ea"/>
                        </a:rPr>
                        <a:t>3.31</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50" dirty="0" smtClean="0">
                        <a:latin typeface="+mj-ea"/>
                        <a:ea typeface="+mj-ea"/>
                      </a:endParaRPr>
                    </a:p>
                    <a:p>
                      <a:r>
                        <a:rPr kumimoji="1" lang="en-US" altLang="ja-JP" sz="1050" dirty="0" smtClean="0">
                          <a:latin typeface="+mj-ea"/>
                          <a:ea typeface="+mj-ea"/>
                        </a:rPr>
                        <a:t>0.21</a:t>
                      </a:r>
                    </a:p>
                    <a:p>
                      <a:r>
                        <a:rPr kumimoji="1" lang="en-US" altLang="ja-JP" sz="1050" dirty="0" smtClean="0">
                          <a:latin typeface="+mj-ea"/>
                          <a:ea typeface="+mj-ea"/>
                        </a:rPr>
                        <a:t>0.26</a:t>
                      </a:r>
                    </a:p>
                    <a:p>
                      <a:r>
                        <a:rPr kumimoji="1" lang="en-US" altLang="ja-JP" sz="1050" dirty="0" smtClean="0">
                          <a:latin typeface="+mj-ea"/>
                          <a:ea typeface="+mj-ea"/>
                        </a:rPr>
                        <a:t>0.47</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dirty="0" smtClean="0">
                          <a:latin typeface="+mj-ea"/>
                          <a:ea typeface="+mj-ea"/>
                        </a:rPr>
                        <a:t>その他社会サービス</a:t>
                      </a:r>
                      <a:endParaRPr kumimoji="1" lang="en-US" altLang="ja-JP" sz="1050" dirty="0" smtClean="0">
                        <a:latin typeface="+mj-ea"/>
                        <a:ea typeface="+mj-ea"/>
                      </a:endParaRPr>
                    </a:p>
                    <a:p>
                      <a:r>
                        <a:rPr kumimoji="1" lang="ja-JP" altLang="en-US" sz="1050" dirty="0" smtClean="0">
                          <a:latin typeface="+mj-ea"/>
                          <a:ea typeface="+mj-ea"/>
                        </a:rPr>
                        <a:t>    高齢者障害者サービス</a:t>
                      </a:r>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50" dirty="0" smtClean="0">
                        <a:latin typeface="+mj-ea"/>
                        <a:ea typeface="+mj-ea"/>
                      </a:endParaRPr>
                    </a:p>
                    <a:p>
                      <a:r>
                        <a:rPr kumimoji="1" lang="en-US" altLang="ja-JP" sz="1050" dirty="0" smtClean="0">
                          <a:latin typeface="+mj-ea"/>
                          <a:ea typeface="+mj-ea"/>
                        </a:rPr>
                        <a:t>3.71</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50" dirty="0" smtClean="0">
                        <a:latin typeface="+mj-ea"/>
                        <a:ea typeface="+mj-ea"/>
                      </a:endParaRPr>
                    </a:p>
                    <a:p>
                      <a:r>
                        <a:rPr kumimoji="1" lang="en-US" altLang="ja-JP" sz="1050" dirty="0" smtClean="0">
                          <a:latin typeface="+mj-ea"/>
                          <a:ea typeface="+mj-ea"/>
                        </a:rPr>
                        <a:t>0.31</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dirty="0" smtClean="0">
                          <a:latin typeface="+mj-ea"/>
                          <a:ea typeface="+mj-ea"/>
                        </a:rPr>
                        <a:t>その他の現金給付</a:t>
                      </a:r>
                      <a:endParaRPr kumimoji="1" lang="en-US" altLang="ja-JP" sz="1050" dirty="0" smtClean="0">
                        <a:latin typeface="+mj-ea"/>
                        <a:ea typeface="+mj-ea"/>
                      </a:endParaRPr>
                    </a:p>
                    <a:p>
                      <a:r>
                        <a:rPr kumimoji="1" lang="ja-JP" altLang="en-US" sz="1050" dirty="0" smtClean="0">
                          <a:latin typeface="+mj-ea"/>
                          <a:ea typeface="+mj-ea"/>
                        </a:rPr>
                        <a:t>   障害現金給付</a:t>
                      </a:r>
                      <a:endParaRPr kumimoji="1" lang="en-US" altLang="ja-JP" sz="1050" dirty="0" smtClean="0">
                        <a:latin typeface="+mj-ea"/>
                        <a:ea typeface="+mj-ea"/>
                      </a:endParaRPr>
                    </a:p>
                    <a:p>
                      <a:r>
                        <a:rPr kumimoji="1" lang="ja-JP" altLang="en-US" sz="1050" dirty="0" smtClean="0">
                          <a:latin typeface="+mj-ea"/>
                          <a:ea typeface="+mj-ea"/>
                        </a:rPr>
                        <a:t>   障害手当</a:t>
                      </a:r>
                      <a:endParaRPr kumimoji="1" lang="en-US" altLang="ja-JP" sz="1050" dirty="0" smtClean="0">
                        <a:latin typeface="+mj-ea"/>
                        <a:ea typeface="+mj-ea"/>
                      </a:endParaRPr>
                    </a:p>
                    <a:p>
                      <a:r>
                        <a:rPr kumimoji="1" lang="ja-JP" altLang="en-US" sz="1050" dirty="0" smtClean="0">
                          <a:latin typeface="+mj-ea"/>
                          <a:ea typeface="+mj-ea"/>
                        </a:rPr>
                        <a:t>   遺族給付</a:t>
                      </a:r>
                      <a:endParaRPr kumimoji="1" lang="en-US" altLang="ja-JP" sz="1050" dirty="0" smtClean="0">
                        <a:latin typeface="+mj-ea"/>
                        <a:ea typeface="+mj-ea"/>
                      </a:endParaRPr>
                    </a:p>
                    <a:p>
                      <a:r>
                        <a:rPr kumimoji="1" lang="ja-JP" altLang="en-US" sz="1050" dirty="0" smtClean="0">
                          <a:latin typeface="+mj-ea"/>
                          <a:ea typeface="+mj-ea"/>
                        </a:rPr>
                        <a:t>   住宅手当</a:t>
                      </a:r>
                      <a:endParaRPr kumimoji="1" lang="en-US" altLang="ja-JP" sz="1050" dirty="0" smtClean="0">
                        <a:latin typeface="+mj-ea"/>
                        <a:ea typeface="+mj-ea"/>
                      </a:endParaRPr>
                    </a:p>
                    <a:p>
                      <a:r>
                        <a:rPr kumimoji="1" lang="ja-JP" altLang="en-US" sz="1050" dirty="0" smtClean="0">
                          <a:latin typeface="+mj-ea"/>
                          <a:ea typeface="+mj-ea"/>
                        </a:rPr>
                        <a:t>   小計</a:t>
                      </a:r>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50" dirty="0" smtClean="0">
                        <a:latin typeface="+mj-ea"/>
                        <a:ea typeface="+mj-ea"/>
                      </a:endParaRPr>
                    </a:p>
                    <a:p>
                      <a:r>
                        <a:rPr kumimoji="1" lang="en-US" altLang="ja-JP" sz="1050" dirty="0" smtClean="0">
                          <a:latin typeface="+mj-ea"/>
                          <a:ea typeface="+mj-ea"/>
                        </a:rPr>
                        <a:t>2.10</a:t>
                      </a:r>
                    </a:p>
                    <a:p>
                      <a:r>
                        <a:rPr kumimoji="1" lang="en-US" altLang="ja-JP" sz="1050" dirty="0" smtClean="0">
                          <a:latin typeface="+mj-ea"/>
                          <a:ea typeface="+mj-ea"/>
                        </a:rPr>
                        <a:t>1.62</a:t>
                      </a:r>
                    </a:p>
                    <a:p>
                      <a:r>
                        <a:rPr kumimoji="1" lang="en-US" altLang="ja-JP" sz="1050" dirty="0" smtClean="0">
                          <a:latin typeface="+mj-ea"/>
                          <a:ea typeface="+mj-ea"/>
                        </a:rPr>
                        <a:t>0.69</a:t>
                      </a:r>
                    </a:p>
                    <a:p>
                      <a:r>
                        <a:rPr kumimoji="1" lang="en-US" altLang="ja-JP" sz="1050" dirty="0" smtClean="0">
                          <a:latin typeface="+mj-ea"/>
                          <a:ea typeface="+mj-ea"/>
                        </a:rPr>
                        <a:t>0.81</a:t>
                      </a:r>
                    </a:p>
                    <a:p>
                      <a:r>
                        <a:rPr kumimoji="1" lang="en-US" altLang="ja-JP" sz="1050" dirty="0" smtClean="0">
                          <a:latin typeface="+mj-ea"/>
                          <a:ea typeface="+mj-ea"/>
                        </a:rPr>
                        <a:t>5.22</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50" dirty="0" smtClean="0">
                        <a:latin typeface="+mj-ea"/>
                        <a:ea typeface="+mj-ea"/>
                      </a:endParaRPr>
                    </a:p>
                    <a:p>
                      <a:r>
                        <a:rPr kumimoji="1" lang="en-US" altLang="ja-JP" sz="1050" dirty="0" smtClean="0">
                          <a:latin typeface="+mj-ea"/>
                          <a:ea typeface="+mj-ea"/>
                        </a:rPr>
                        <a:t>0.32</a:t>
                      </a:r>
                    </a:p>
                    <a:p>
                      <a:r>
                        <a:rPr kumimoji="1" lang="en-US" altLang="ja-JP" sz="1050" dirty="0" smtClean="0">
                          <a:latin typeface="+mj-ea"/>
                          <a:ea typeface="+mj-ea"/>
                        </a:rPr>
                        <a:t>0.06</a:t>
                      </a:r>
                    </a:p>
                    <a:p>
                      <a:r>
                        <a:rPr kumimoji="1" lang="en-US" altLang="ja-JP" sz="1050" dirty="0" smtClean="0">
                          <a:latin typeface="+mj-ea"/>
                          <a:ea typeface="+mj-ea"/>
                        </a:rPr>
                        <a:t>1.08</a:t>
                      </a:r>
                    </a:p>
                    <a:p>
                      <a:endParaRPr kumimoji="1" lang="en-US" altLang="ja-JP" sz="1050" dirty="0" smtClean="0">
                        <a:latin typeface="+mj-ea"/>
                        <a:ea typeface="+mj-ea"/>
                      </a:endParaRPr>
                    </a:p>
                    <a:p>
                      <a:r>
                        <a:rPr kumimoji="1" lang="en-US" altLang="ja-JP" sz="1050" dirty="0" smtClean="0">
                          <a:latin typeface="+mj-ea"/>
                          <a:ea typeface="+mj-ea"/>
                        </a:rPr>
                        <a:t>1.46</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dirty="0" smtClean="0">
                          <a:latin typeface="+mj-ea"/>
                          <a:ea typeface="+mj-ea"/>
                        </a:rPr>
                        <a:t>雇用政策関係</a:t>
                      </a:r>
                      <a:endParaRPr kumimoji="1" lang="en-US" altLang="ja-JP" sz="1050" dirty="0" smtClean="0">
                        <a:latin typeface="+mj-ea"/>
                        <a:ea typeface="+mj-ea"/>
                      </a:endParaRPr>
                    </a:p>
                    <a:p>
                      <a:r>
                        <a:rPr kumimoji="1" lang="ja-JP" altLang="en-US" sz="1050" dirty="0" smtClean="0">
                          <a:latin typeface="+mj-ea"/>
                          <a:ea typeface="+mj-ea"/>
                        </a:rPr>
                        <a:t>    積極的労働市場施策</a:t>
                      </a:r>
                      <a:endParaRPr kumimoji="1" lang="en-US" altLang="ja-JP" sz="1050" dirty="0" smtClean="0">
                        <a:latin typeface="+mj-ea"/>
                        <a:ea typeface="+mj-ea"/>
                      </a:endParaRPr>
                    </a:p>
                    <a:p>
                      <a:r>
                        <a:rPr kumimoji="1" lang="ja-JP" altLang="en-US" sz="1050" dirty="0" smtClean="0">
                          <a:latin typeface="+mj-ea"/>
                          <a:ea typeface="+mj-ea"/>
                        </a:rPr>
                        <a:t>    失業給付</a:t>
                      </a:r>
                      <a:endParaRPr kumimoji="1" lang="en-US" altLang="ja-JP" sz="1050" dirty="0" smtClean="0">
                        <a:latin typeface="+mj-ea"/>
                        <a:ea typeface="+mj-ea"/>
                      </a:endParaRPr>
                    </a:p>
                    <a:p>
                      <a:r>
                        <a:rPr kumimoji="1" lang="ja-JP" altLang="en-US" sz="1050" dirty="0" smtClean="0">
                          <a:latin typeface="+mj-ea"/>
                          <a:ea typeface="+mj-ea"/>
                        </a:rPr>
                        <a:t>    労働災害</a:t>
                      </a:r>
                      <a:endParaRPr kumimoji="1" lang="en-US" altLang="ja-JP" sz="1050" dirty="0" smtClean="0">
                        <a:latin typeface="+mj-ea"/>
                        <a:ea typeface="+mj-ea"/>
                      </a:endParaRPr>
                    </a:p>
                    <a:p>
                      <a:r>
                        <a:rPr kumimoji="1" lang="ja-JP" altLang="en-US" sz="1050" dirty="0" smtClean="0">
                          <a:latin typeface="+mj-ea"/>
                          <a:ea typeface="+mj-ea"/>
                        </a:rPr>
                        <a:t>    小計</a:t>
                      </a:r>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50" dirty="0" smtClean="0">
                        <a:latin typeface="+mj-ea"/>
                        <a:ea typeface="+mj-ea"/>
                      </a:endParaRPr>
                    </a:p>
                    <a:p>
                      <a:r>
                        <a:rPr kumimoji="1" lang="en-US" altLang="ja-JP" sz="1050" dirty="0" smtClean="0">
                          <a:latin typeface="+mj-ea"/>
                          <a:ea typeface="+mj-ea"/>
                        </a:rPr>
                        <a:t>1.96</a:t>
                      </a:r>
                    </a:p>
                    <a:p>
                      <a:r>
                        <a:rPr kumimoji="1" lang="en-US" altLang="ja-JP" sz="1050" dirty="0" smtClean="0">
                          <a:latin typeface="+mj-ea"/>
                          <a:ea typeface="+mj-ea"/>
                        </a:rPr>
                        <a:t>1.93</a:t>
                      </a:r>
                    </a:p>
                    <a:p>
                      <a:r>
                        <a:rPr kumimoji="1" lang="en-US" altLang="ja-JP" sz="1050" dirty="0" smtClean="0">
                          <a:latin typeface="+mj-ea"/>
                          <a:ea typeface="+mj-ea"/>
                        </a:rPr>
                        <a:t>0.32</a:t>
                      </a:r>
                    </a:p>
                    <a:p>
                      <a:r>
                        <a:rPr kumimoji="1" lang="en-US" altLang="ja-JP" sz="1050" dirty="0" smtClean="0">
                          <a:latin typeface="+mj-ea"/>
                          <a:ea typeface="+mj-ea"/>
                        </a:rPr>
                        <a:t>4.21</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50" dirty="0" smtClean="0">
                        <a:latin typeface="+mj-ea"/>
                        <a:ea typeface="+mj-ea"/>
                      </a:endParaRPr>
                    </a:p>
                    <a:p>
                      <a:r>
                        <a:rPr kumimoji="1" lang="en-US" altLang="ja-JP" sz="1050" dirty="0" smtClean="0">
                          <a:latin typeface="+mj-ea"/>
                          <a:ea typeface="+mj-ea"/>
                        </a:rPr>
                        <a:t>0.25</a:t>
                      </a:r>
                    </a:p>
                    <a:p>
                      <a:r>
                        <a:rPr kumimoji="1" lang="en-US" altLang="ja-JP" sz="1050" dirty="0" smtClean="0">
                          <a:latin typeface="+mj-ea"/>
                          <a:ea typeface="+mj-ea"/>
                        </a:rPr>
                        <a:t>0.50</a:t>
                      </a:r>
                    </a:p>
                    <a:p>
                      <a:r>
                        <a:rPr kumimoji="1" lang="en-US" altLang="ja-JP" sz="1050" dirty="0" smtClean="0">
                          <a:latin typeface="+mj-ea"/>
                          <a:ea typeface="+mj-ea"/>
                        </a:rPr>
                        <a:t>0.20</a:t>
                      </a:r>
                    </a:p>
                    <a:p>
                      <a:r>
                        <a:rPr kumimoji="1" lang="en-US" altLang="ja-JP" sz="1050" dirty="0" smtClean="0">
                          <a:latin typeface="+mj-ea"/>
                          <a:ea typeface="+mj-ea"/>
                        </a:rPr>
                        <a:t>0.95</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dirty="0" smtClean="0">
                          <a:latin typeface="+mj-ea"/>
                          <a:ea typeface="+mj-ea"/>
                        </a:rPr>
                        <a:t>その他</a:t>
                      </a:r>
                      <a:endParaRPr kumimoji="1" lang="ja-JP" altLang="en-US" sz="1050" dirty="0">
                        <a:latin typeface="+mj-ea"/>
                        <a:ea typeface="+mj-ea"/>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latin typeface="+mj-ea"/>
                          <a:ea typeface="+mj-ea"/>
                        </a:rPr>
                        <a:t>0.93</a:t>
                      </a:r>
                      <a:endParaRPr kumimoji="1" lang="ja-JP" altLang="en-US" sz="105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latin typeface="+mj-ea"/>
                          <a:ea typeface="+mj-ea"/>
                        </a:rPr>
                        <a:t>0.16</a:t>
                      </a:r>
                      <a:endParaRPr kumimoji="1" lang="ja-JP" altLang="en-US" sz="1050" dirty="0">
                        <a:latin typeface="+mj-ea"/>
                        <a:ea typeface="+mj-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dirty="0" smtClean="0">
                          <a:latin typeface="+mj-ea"/>
                          <a:ea typeface="+mj-ea"/>
                        </a:rPr>
                        <a:t>計</a:t>
                      </a:r>
                      <a:endParaRPr kumimoji="1" lang="ja-JP" altLang="en-US" sz="1050" dirty="0">
                        <a:latin typeface="+mj-ea"/>
                        <a:ea typeface="+mj-ea"/>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050" dirty="0" smtClean="0">
                          <a:latin typeface="+mj-ea"/>
                          <a:ea typeface="+mj-ea"/>
                        </a:rPr>
                        <a:t>31.47</a:t>
                      </a:r>
                      <a:endParaRPr kumimoji="1" lang="ja-JP" altLang="en-US" sz="105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050" dirty="0" smtClean="0">
                          <a:latin typeface="+mj-ea"/>
                          <a:ea typeface="+mj-ea"/>
                        </a:rPr>
                        <a:t>15.05</a:t>
                      </a:r>
                      <a:endParaRPr kumimoji="1" lang="ja-JP" altLang="en-US" sz="1050" dirty="0">
                        <a:latin typeface="+mj-ea"/>
                        <a:ea typeface="+mj-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
        <p:nvSpPr>
          <p:cNvPr id="12" name="正方形/長方形 11"/>
          <p:cNvSpPr/>
          <p:nvPr/>
        </p:nvSpPr>
        <p:spPr>
          <a:xfrm>
            <a:off x="404664" y="971600"/>
            <a:ext cx="288032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50" b="1" dirty="0" smtClean="0">
                <a:solidFill>
                  <a:schemeClr val="tx1"/>
                </a:solidFill>
                <a:latin typeface="ＭＳ Ｐゴシック" pitchFamily="50" charset="-128"/>
                <a:ea typeface="ＭＳ Ｐゴシック" pitchFamily="50" charset="-128"/>
              </a:rPr>
              <a:t>社会保障費給付水準の比較　　対ＧＮＰ比　　％</a:t>
            </a:r>
            <a:endParaRPr kumimoji="1" lang="en-US" altLang="ja-JP" sz="1050" b="1" dirty="0" smtClean="0">
              <a:solidFill>
                <a:schemeClr val="tx1"/>
              </a:solidFill>
              <a:latin typeface="ＭＳ Ｐゴシック" pitchFamily="50" charset="-128"/>
              <a:ea typeface="ＭＳ Ｐゴシック" pitchFamily="50" charset="-128"/>
            </a:endParaRPr>
          </a:p>
          <a:p>
            <a:pPr algn="r"/>
            <a:r>
              <a:rPr lang="ja-JP" altLang="en-US" sz="900" dirty="0" smtClean="0">
                <a:solidFill>
                  <a:schemeClr val="tx1"/>
                </a:solidFill>
                <a:latin typeface="ＭＳ Ｐゴシック" pitchFamily="50" charset="-128"/>
                <a:ea typeface="ＭＳ Ｐゴシック" pitchFamily="50" charset="-128"/>
              </a:rPr>
              <a:t>１９９８年</a:t>
            </a:r>
            <a:endParaRPr kumimoji="1" lang="ja-JP" altLang="en-US" sz="900" dirty="0">
              <a:solidFill>
                <a:schemeClr val="tx1"/>
              </a:solidFill>
              <a:latin typeface="ＭＳ Ｐゴシック" pitchFamily="50" charset="-128"/>
              <a:ea typeface="ＭＳ Ｐゴシック" pitchFamily="50" charset="-128"/>
            </a:endParaRPr>
          </a:p>
        </p:txBody>
      </p:sp>
      <p:sp>
        <p:nvSpPr>
          <p:cNvPr id="16" name="角丸四角形 15"/>
          <p:cNvSpPr/>
          <p:nvPr/>
        </p:nvSpPr>
        <p:spPr>
          <a:xfrm>
            <a:off x="2060848" y="2843808"/>
            <a:ext cx="1296144" cy="288032"/>
          </a:xfrm>
          <a:prstGeom prst="round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2060848" y="3203848"/>
            <a:ext cx="1296144" cy="288032"/>
          </a:xfrm>
          <a:prstGeom prst="round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2060848" y="5220072"/>
            <a:ext cx="1296144" cy="288032"/>
          </a:xfrm>
          <a:prstGeom prst="round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04664" y="1331640"/>
            <a:ext cx="165618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内閣府　経済社会総合研究所</a:t>
            </a:r>
            <a:endParaRPr kumimoji="1" lang="ja-JP" altLang="en-US" sz="900" dirty="0">
              <a:solidFill>
                <a:schemeClr val="tx1"/>
              </a:solidFill>
            </a:endParaRPr>
          </a:p>
        </p:txBody>
      </p:sp>
      <p:sp>
        <p:nvSpPr>
          <p:cNvPr id="20" name="正方形/長方形 19"/>
          <p:cNvSpPr/>
          <p:nvPr/>
        </p:nvSpPr>
        <p:spPr>
          <a:xfrm>
            <a:off x="3789040" y="971600"/>
            <a:ext cx="230425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solidFill>
                  <a:schemeClr val="tx1"/>
                </a:solidFill>
                <a:latin typeface="ＭＳ Ｐゴシック" pitchFamily="50" charset="-128"/>
                <a:ea typeface="ＭＳ Ｐゴシック" pitchFamily="50" charset="-128"/>
              </a:rPr>
              <a:t>純負担率の国際比較</a:t>
            </a:r>
            <a:endParaRPr kumimoji="1" lang="en-US" altLang="ja-JP" sz="1050" b="1" dirty="0" smtClean="0">
              <a:solidFill>
                <a:schemeClr val="tx1"/>
              </a:solidFill>
              <a:latin typeface="ＭＳ Ｐゴシック" pitchFamily="50" charset="-128"/>
              <a:ea typeface="ＭＳ Ｐゴシック" pitchFamily="50" charset="-128"/>
            </a:endParaRPr>
          </a:p>
          <a:p>
            <a:r>
              <a:rPr lang="ja-JP" altLang="en-US" sz="1050" dirty="0" smtClean="0">
                <a:solidFill>
                  <a:schemeClr val="tx1"/>
                </a:solidFill>
                <a:latin typeface="+mj-ea"/>
                <a:ea typeface="+mj-ea"/>
              </a:rPr>
              <a:t>－日本の純負担率が一番高い－</a:t>
            </a:r>
            <a:endParaRPr kumimoji="1" lang="ja-JP" altLang="en-US" sz="1050" dirty="0">
              <a:solidFill>
                <a:schemeClr val="tx1"/>
              </a:solidFill>
              <a:latin typeface="+mj-ea"/>
              <a:ea typeface="+mj-ea"/>
            </a:endParaRPr>
          </a:p>
        </p:txBody>
      </p:sp>
      <p:sp>
        <p:nvSpPr>
          <p:cNvPr id="21" name="正方形/長方形 20"/>
          <p:cNvSpPr/>
          <p:nvPr/>
        </p:nvSpPr>
        <p:spPr>
          <a:xfrm>
            <a:off x="4077072" y="8028384"/>
            <a:ext cx="1872208" cy="576064"/>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smtClean="0">
                <a:solidFill>
                  <a:schemeClr val="tx1"/>
                </a:solidFill>
                <a:latin typeface="+mj-ea"/>
              </a:rPr>
              <a:t>(</a:t>
            </a:r>
            <a:r>
              <a:rPr lang="ja-JP" altLang="en-US" sz="900" dirty="0" smtClean="0">
                <a:solidFill>
                  <a:schemeClr val="tx1"/>
                </a:solidFill>
                <a:latin typeface="+mj-ea"/>
              </a:rPr>
              <a:t>以上は国公一般「すくらむ」と「ガジェット通信」の</a:t>
            </a:r>
            <a:r>
              <a:rPr lang="en-US" altLang="ja-JP" sz="900" dirty="0" smtClean="0">
                <a:solidFill>
                  <a:schemeClr val="tx1"/>
                </a:solidFill>
                <a:latin typeface="+mj-ea"/>
              </a:rPr>
              <a:t>HP</a:t>
            </a:r>
            <a:r>
              <a:rPr lang="ja-JP" altLang="en-US" sz="900" dirty="0" smtClean="0">
                <a:solidFill>
                  <a:schemeClr val="tx1"/>
                </a:solidFill>
                <a:latin typeface="+mj-ea"/>
              </a:rPr>
              <a:t>を参照にしています。）</a:t>
            </a:r>
            <a:endParaRPr lang="en-US" altLang="ja-JP" sz="900" dirty="0" smtClean="0">
              <a:solidFill>
                <a:schemeClr val="tx1"/>
              </a:solidFill>
              <a:latin typeface="+mj-ea"/>
            </a:endParaRPr>
          </a:p>
        </p:txBody>
      </p:sp>
      <p:sp>
        <p:nvSpPr>
          <p:cNvPr id="23" name="正方形/長方形 22"/>
          <p:cNvSpPr/>
          <p:nvPr/>
        </p:nvSpPr>
        <p:spPr>
          <a:xfrm>
            <a:off x="2060848" y="8604448"/>
            <a:ext cx="187220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smtClean="0">
                <a:solidFill>
                  <a:schemeClr val="tx1"/>
                </a:solidFill>
              </a:rPr>
              <a:t>（内閣府</a:t>
            </a:r>
            <a:r>
              <a:rPr lang="ja-JP" altLang="en-US" sz="900" dirty="0" smtClean="0">
                <a:solidFill>
                  <a:schemeClr val="tx1"/>
                </a:solidFill>
              </a:rPr>
              <a:t>　経済社会</a:t>
            </a:r>
            <a:r>
              <a:rPr lang="ja-JP" altLang="en-US" sz="900" smtClean="0">
                <a:solidFill>
                  <a:schemeClr val="tx1"/>
                </a:solidFill>
              </a:rPr>
              <a:t>総合研究所）</a:t>
            </a:r>
            <a:endParaRPr lang="ja-JP" altLang="en-US" sz="900" dirty="0">
              <a:solidFill>
                <a:schemeClr val="tx1"/>
              </a:solidFill>
            </a:endParaRPr>
          </a:p>
        </p:txBody>
      </p:sp>
      <p:cxnSp>
        <p:nvCxnSpPr>
          <p:cNvPr id="25" name="直線矢印コネクタ 24"/>
          <p:cNvCxnSpPr/>
          <p:nvPr/>
        </p:nvCxnSpPr>
        <p:spPr>
          <a:xfrm flipV="1">
            <a:off x="3429000" y="5436096"/>
            <a:ext cx="432048" cy="936104"/>
          </a:xfrm>
          <a:prstGeom prst="straightConnector1">
            <a:avLst/>
          </a:prstGeom>
          <a:ln w="31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2276872" y="179512"/>
            <a:ext cx="417646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rPr>
              <a:t>対ＧＤＰ比で見ても、スウェーデンの国民負担率は日本の２倍だが、①純負担率、②再修正国民純負担率は、日本がスウェーデンを上回り、逆転する。すなわち、日本の方が「高負担」であり、子育て、高齢者、雇用を見ると日本の「低福祉」はよりリアルに認識できる。</a:t>
            </a:r>
            <a:endParaRPr kumimoji="1" lang="ja-JP" altLang="en-US" sz="105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2141</Words>
  <Application>Microsoft Office PowerPoint</Application>
  <PresentationFormat>画面に合わせる (4:3)</PresentationFormat>
  <Paragraphs>545</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スパイス</vt:lpstr>
      <vt:lpstr>           Common Sense 　　　　　 　</vt:lpstr>
      <vt:lpstr>スライド 2</vt:lpstr>
      <vt:lpstr>スライド 3</vt:lpstr>
      <vt:lpstr>スライド 4</vt:lpstr>
      <vt:lpstr>スライド 5</vt:lpstr>
      <vt:lpstr>スライド 6</vt:lpstr>
      <vt:lpstr>スライド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2010-12-07T04:38:24Z</dcterms:created>
  <dcterms:modified xsi:type="dcterms:W3CDTF">2012-01-09T00:51:52Z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1041</vt:i4>
  </property>
  <property fmtid="{D5CDD505-2E9C-101B-9397-08002B2CF9AE}" pid="3" name="_Version">
    <vt:lpwstr>12.0.4518</vt:lpwstr>
  </property>
</Properties>
</file>