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2" r:id="rId1"/>
  </p:sldMasterIdLst>
  <p:notesMasterIdLst>
    <p:notesMasterId r:id="rId8"/>
  </p:notesMasterIdLst>
  <p:sldIdLst>
    <p:sldId id="256" r:id="rId2"/>
    <p:sldId id="260" r:id="rId3"/>
    <p:sldId id="261" r:id="rId4"/>
    <p:sldId id="262" r:id="rId5"/>
    <p:sldId id="264" r:id="rId6"/>
    <p:sldId id="263" r:id="rId7"/>
  </p:sldIdLst>
  <p:sldSz cx="6858000" cy="9144000" type="screen4x3"/>
  <p:notesSz cx="6858000" cy="9945688"/>
  <p:defaultTextStyle>
    <a:lvl1pPr marL="0" algn="l" rtl="0" latinLnBrk="0">
      <a:defRPr kumimoji="1" lang="ja-JP" sz="1800" kern="1200">
        <a:solidFill>
          <a:schemeClr val="tx1"/>
        </a:solidFill>
        <a:latin typeface="+mn-lt"/>
        <a:ea typeface="+mn-ea"/>
        <a:cs typeface="+mn-cs"/>
      </a:defRPr>
    </a:lvl1pPr>
    <a:lvl2pPr marL="457200" algn="l" rtl="0" latinLnBrk="0">
      <a:defRPr kumimoji="1" lang="ja-JP" sz="1800" kern="1200">
        <a:solidFill>
          <a:schemeClr val="tx1"/>
        </a:solidFill>
        <a:latin typeface="+mn-lt"/>
        <a:ea typeface="+mn-ea"/>
        <a:cs typeface="+mn-cs"/>
      </a:defRPr>
    </a:lvl2pPr>
    <a:lvl3pPr marL="914400" algn="l" rtl="0" latinLnBrk="0">
      <a:defRPr kumimoji="1" lang="ja-JP" sz="1800" kern="1200">
        <a:solidFill>
          <a:schemeClr val="tx1"/>
        </a:solidFill>
        <a:latin typeface="+mn-lt"/>
        <a:ea typeface="+mn-ea"/>
        <a:cs typeface="+mn-cs"/>
      </a:defRPr>
    </a:lvl3pPr>
    <a:lvl4pPr marL="1371600" algn="l" rtl="0" latinLnBrk="0">
      <a:defRPr kumimoji="1" lang="ja-JP" sz="1800" kern="1200">
        <a:solidFill>
          <a:schemeClr val="tx1"/>
        </a:solidFill>
        <a:latin typeface="+mn-lt"/>
        <a:ea typeface="+mn-ea"/>
        <a:cs typeface="+mn-cs"/>
      </a:defRPr>
    </a:lvl4pPr>
    <a:lvl5pPr marL="1828800" algn="l" rtl="0" latinLnBrk="0">
      <a:defRPr kumimoji="1" lang="ja-JP" sz="1800" kern="1200">
        <a:solidFill>
          <a:schemeClr val="tx1"/>
        </a:solidFill>
        <a:latin typeface="+mn-lt"/>
        <a:ea typeface="+mn-ea"/>
        <a:cs typeface="+mn-cs"/>
      </a:defRPr>
    </a:lvl5pPr>
    <a:lvl6pPr marL="2286000" algn="l" rtl="0" latinLnBrk="0">
      <a:defRPr kumimoji="1" lang="ja-JP" sz="1800" kern="1200">
        <a:solidFill>
          <a:schemeClr val="tx1"/>
        </a:solidFill>
        <a:latin typeface="+mn-lt"/>
        <a:ea typeface="+mn-ea"/>
        <a:cs typeface="+mn-cs"/>
      </a:defRPr>
    </a:lvl6pPr>
    <a:lvl7pPr marL="2743200" algn="l" rtl="0" latinLnBrk="0">
      <a:defRPr kumimoji="1" lang="ja-JP" sz="1800" kern="1200">
        <a:solidFill>
          <a:schemeClr val="tx1"/>
        </a:solidFill>
        <a:latin typeface="+mn-lt"/>
        <a:ea typeface="+mn-ea"/>
        <a:cs typeface="+mn-cs"/>
      </a:defRPr>
    </a:lvl7pPr>
    <a:lvl8pPr marL="3200400" algn="l" rtl="0" latinLnBrk="0">
      <a:defRPr kumimoji="1" lang="ja-JP" sz="1800" kern="1200">
        <a:solidFill>
          <a:schemeClr val="tx1"/>
        </a:solidFill>
        <a:latin typeface="+mn-lt"/>
        <a:ea typeface="+mn-ea"/>
        <a:cs typeface="+mn-cs"/>
      </a:defRPr>
    </a:lvl8pPr>
    <a:lvl9pPr marL="3657600" algn="l" rtl="0" latinLnBrk="0">
      <a:defRPr kumimoji="1" lang="ja-JP"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7" autoAdjust="0"/>
  </p:normalViewPr>
  <p:slideViewPr>
    <p:cSldViewPr>
      <p:cViewPr>
        <p:scale>
          <a:sx n="100" d="100"/>
          <a:sy n="100" d="100"/>
        </p:scale>
        <p:origin x="-1008" y="227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rtlCol="0"/>
          <a:lstStyle>
            <a:lvl1pPr algn="l" latinLnBrk="0">
              <a:defRPr kumimoji="1" lang="ja-JP" sz="1200"/>
            </a:lvl1pPr>
            <a:extLst/>
          </a:lstStyle>
          <a:p>
            <a:endParaRPr kumimoji="1" lang="ja-JP"/>
          </a:p>
        </p:txBody>
      </p:sp>
      <p:sp>
        <p:nvSpPr>
          <p:cNvPr id="3" name="Date Placeholder 2"/>
          <p:cNvSpPr>
            <a:spLocks noGrp="1"/>
          </p:cNvSpPr>
          <p:nvPr>
            <p:ph type="dt" idx="1"/>
          </p:nvPr>
        </p:nvSpPr>
        <p:spPr>
          <a:xfrm>
            <a:off x="3884613" y="0"/>
            <a:ext cx="2971800" cy="497284"/>
          </a:xfrm>
          <a:prstGeom prst="rect">
            <a:avLst/>
          </a:prstGeom>
        </p:spPr>
        <p:txBody>
          <a:bodyPr vert="horz" rtlCol="0"/>
          <a:lstStyle>
            <a:lvl1pPr algn="r" latinLnBrk="0">
              <a:defRPr kumimoji="1" lang="ja-JP" sz="1200"/>
            </a:lvl1pPr>
            <a:extLst/>
          </a:lstStyle>
          <a:p>
            <a:fld id="{C238408C-6839-46EE-8131-EDA75C487F2E}" type="datetimeFigureOut">
              <a:rPr/>
              <a:pPr/>
              <a:t>2006/6/30</a:t>
            </a:fld>
            <a:endParaRPr kumimoji="1" lang="ja-JP"/>
          </a:p>
        </p:txBody>
      </p:sp>
      <p:sp>
        <p:nvSpPr>
          <p:cNvPr id="4" name="Slide Image Placeholder 3"/>
          <p:cNvSpPr>
            <a:spLocks noGrp="1" noRot="1" noChangeAspect="1"/>
          </p:cNvSpPr>
          <p:nvPr>
            <p:ph type="sldImg" idx="2"/>
          </p:nvPr>
        </p:nvSpPr>
        <p:spPr>
          <a:xfrm>
            <a:off x="2030413" y="746125"/>
            <a:ext cx="2797175" cy="3729038"/>
          </a:xfrm>
          <a:prstGeom prst="rect">
            <a:avLst/>
          </a:prstGeom>
          <a:noFill/>
          <a:ln w="12700">
            <a:solidFill>
              <a:prstClr val="black"/>
            </a:solidFill>
          </a:ln>
        </p:spPr>
        <p:txBody>
          <a:bodyPr vert="horz" rtlCol="0" anchor="ctr"/>
          <a:lstStyle>
            <a:extLst/>
          </a:lstStyle>
          <a:p>
            <a:endParaRPr kumimoji="1" lang="ja-JP"/>
          </a:p>
        </p:txBody>
      </p:sp>
      <p:sp>
        <p:nvSpPr>
          <p:cNvPr id="5" name="Notes Placeholder 4"/>
          <p:cNvSpPr>
            <a:spLocks noGrp="1"/>
          </p:cNvSpPr>
          <p:nvPr>
            <p:ph type="body" sz="quarter" idx="3"/>
          </p:nvPr>
        </p:nvSpPr>
        <p:spPr>
          <a:xfrm>
            <a:off x="685800" y="4724202"/>
            <a:ext cx="5486400" cy="4475560"/>
          </a:xfrm>
          <a:prstGeom prst="rect">
            <a:avLst/>
          </a:prstGeom>
        </p:spPr>
        <p:txBody>
          <a:bodyPr vert="horz" rtlCol="0">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Footer Placeholder 5"/>
          <p:cNvSpPr>
            <a:spLocks noGrp="1"/>
          </p:cNvSpPr>
          <p:nvPr>
            <p:ph type="ftr" sz="quarter" idx="4"/>
          </p:nvPr>
        </p:nvSpPr>
        <p:spPr>
          <a:xfrm>
            <a:off x="0" y="9446678"/>
            <a:ext cx="2971800" cy="497284"/>
          </a:xfrm>
          <a:prstGeom prst="rect">
            <a:avLst/>
          </a:prstGeom>
        </p:spPr>
        <p:txBody>
          <a:bodyPr vert="horz" rtlCol="0" anchor="b"/>
          <a:lstStyle>
            <a:lvl1pPr algn="l" latinLnBrk="0">
              <a:defRPr kumimoji="1" lang="ja-JP" sz="1200"/>
            </a:lvl1pPr>
            <a:extLst/>
          </a:lstStyle>
          <a:p>
            <a:endParaRPr kumimoji="1" lang="ja-JP"/>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rtlCol="0" anchor="b"/>
          <a:lstStyle>
            <a:lvl1pPr algn="r" latinLnBrk="0">
              <a:defRPr kumimoji="1" lang="ja-JP" sz="1200"/>
            </a:lvl1pPr>
            <a:extLst/>
          </a:lstStyle>
          <a:p>
            <a:fld id="{87D77045-401A-4D5E-BFE3-54C21A8A6634}" type="slidenum">
              <a:rPr/>
              <a:pPr/>
              <a:t>&lt;#&gt;</a:t>
            </a:fld>
            <a:endParaRPr kumimoji="1" lang="ja-JP"/>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latinLnBrk="0">
      <a:defRPr kumimoji="1" lang="ja-JP" sz="1200" kern="1200">
        <a:solidFill>
          <a:schemeClr val="tx1"/>
        </a:solidFill>
        <a:latin typeface="+mn-lt"/>
        <a:ea typeface="+mn-ea"/>
        <a:cs typeface="+mn-cs"/>
      </a:defRPr>
    </a:lvl2pPr>
    <a:lvl3pPr marL="914400" algn="l" rtl="0" latinLnBrk="0">
      <a:defRPr kumimoji="1" lang="ja-JP" sz="1200" kern="1200">
        <a:solidFill>
          <a:schemeClr val="tx1"/>
        </a:solidFill>
        <a:latin typeface="+mn-lt"/>
        <a:ea typeface="+mn-ea"/>
        <a:cs typeface="+mn-cs"/>
      </a:defRPr>
    </a:lvl3pPr>
    <a:lvl4pPr marL="1371600" algn="l" rtl="0" latinLnBrk="0">
      <a:defRPr kumimoji="1" lang="ja-JP" sz="1200" kern="1200">
        <a:solidFill>
          <a:schemeClr val="tx1"/>
        </a:solidFill>
        <a:latin typeface="+mn-lt"/>
        <a:ea typeface="+mn-ea"/>
        <a:cs typeface="+mn-cs"/>
      </a:defRPr>
    </a:lvl4pPr>
    <a:lvl5pPr marL="1828800" algn="l" rtl="0" latinLnBrk="0">
      <a:defRPr kumimoji="1" lang="ja-JP" sz="1200" kern="1200">
        <a:solidFill>
          <a:schemeClr val="tx1"/>
        </a:solidFill>
        <a:latin typeface="+mn-lt"/>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46125"/>
            <a:ext cx="2797175" cy="3729038"/>
          </a:xfrm>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87D77045-401A-4D5E-BFE3-54C21A8A6634}" type="slidenum">
              <a:rPr kumimoji="1" lang="ja-JP" smtClean="0"/>
              <a:pPr/>
              <a:t>1</a:t>
            </a:fld>
            <a:endParaRPr kumimoji="1" 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1714500" y="4165600"/>
            <a:ext cx="4629150" cy="2525816"/>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714500" y="6671096"/>
            <a:ext cx="4629150" cy="18288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5156716" y="1676588"/>
            <a:ext cx="3048000" cy="285750"/>
          </a:xfrm>
        </p:spPr>
        <p:txBody>
          <a:bodyPr/>
          <a:lstStyle/>
          <a:p>
            <a:fld id="{9DD3D79B-3C21-4B6E-A7A5-A0A2AFFC24BB}" type="datetime1">
              <a:rPr lang="en-US" altLang="ja-JP" smtClean="0"/>
              <a:pPr/>
              <a:t>1/6/2012</a:t>
            </a:fld>
            <a:endParaRPr kumimoji="1" lang="ja-JP" altLang="en-US"/>
          </a:p>
        </p:txBody>
      </p:sp>
      <p:sp>
        <p:nvSpPr>
          <p:cNvPr id="17" name="フッター プレースホルダ 16"/>
          <p:cNvSpPr>
            <a:spLocks noGrp="1"/>
          </p:cNvSpPr>
          <p:nvPr>
            <p:ph type="ftr" sz="quarter" idx="11"/>
          </p:nvPr>
        </p:nvSpPr>
        <p:spPr bwMode="auto">
          <a:xfrm rot="5400000">
            <a:off x="4241152" y="5687573"/>
            <a:ext cx="4876800" cy="288036"/>
          </a:xfrm>
        </p:spPr>
        <p:txBody>
          <a:bodyPr/>
          <a:lstStyle/>
          <a:p>
            <a:endParaRPr kumimoji="1" lang="ja-JP"/>
          </a:p>
        </p:txBody>
      </p:sp>
      <p:sp>
        <p:nvSpPr>
          <p:cNvPr id="10" name="正方形/長方形 9"/>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6835392"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457200" y="4572000"/>
            <a:ext cx="971550" cy="17272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982224"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248156" y="7717536"/>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428750" y="5994400"/>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994158" y="6571603"/>
            <a:ext cx="457200" cy="690032"/>
          </a:xfrm>
        </p:spPr>
        <p:txBody>
          <a:bodyPr/>
          <a:lstStyle/>
          <a:p>
            <a:fld id="{72AC53DF-4216-466D-99A7-94400E6C2A25}" type="slidenum">
              <a:rPr lang="en-US" altLang="ja-JP"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C33DBF1-29AF-403F-BFCC-E031223A9FD5}" type="datetime1">
              <a:rPr kumimoji="1" lang="en-US" altLang="ja-JP" smtClean="0">
                <a:solidFill>
                  <a:schemeClr val="tx2"/>
                </a:solidFill>
              </a:rPr>
              <a:pPr/>
              <a:t>1/6/2012</a:t>
            </a:fld>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257300" cy="780203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B18EBA9-258D-4ABC-9B1C-4B648783F20B}" type="datetime1">
              <a:rPr kumimoji="1" lang="en-US" altLang="ja-JP" smtClean="0">
                <a:solidFill>
                  <a:schemeClr val="tx2"/>
                </a:solidFill>
              </a:rPr>
              <a:pPr/>
              <a:t>1/6/2012</a:t>
            </a:fld>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342900" y="2133600"/>
            <a:ext cx="5600700" cy="6498336"/>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DA568586-501A-4BFA-BF40-EE795168EF0E}" type="datetime1">
              <a:rPr lang="en-US" altLang="ja-JP" smtClean="0"/>
              <a:pPr/>
              <a:t>1/6/2012</a:t>
            </a:fld>
            <a:endParaRPr kumimoji="1" lang="ja-JP" altLang="en-US"/>
          </a:p>
        </p:txBody>
      </p:sp>
      <p:sp>
        <p:nvSpPr>
          <p:cNvPr id="9" name="スライド番号プレースホルダ 8"/>
          <p:cNvSpPr>
            <a:spLocks noGrp="1"/>
          </p:cNvSpPr>
          <p:nvPr>
            <p:ph type="sldNum" sz="quarter" idx="15"/>
          </p:nvPr>
        </p:nvSpPr>
        <p:spPr/>
        <p:txBody>
          <a:bodyPr rtlCol="0"/>
          <a:lstStyle/>
          <a:p>
            <a:fld id="{1AD93096-5B34-4342-9326-69289CEAE4C2}" type="slidenum">
              <a:rPr lang="en-US" altLang="ja-JP"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714500" y="3860800"/>
            <a:ext cx="4629150" cy="273812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714500" y="6680200"/>
            <a:ext cx="4629150" cy="18288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5155692" y="1671701"/>
            <a:ext cx="3048000" cy="285750"/>
          </a:xfrm>
        </p:spPr>
        <p:txBody>
          <a:bodyPr/>
          <a:lstStyle/>
          <a:p>
            <a:fld id="{F519E31D-E700-42BD-A285-A10899187BD4}" type="datetime1">
              <a:rPr kumimoji="1" lang="en-US" altLang="ja-JP" smtClean="0">
                <a:solidFill>
                  <a:schemeClr val="tx2"/>
                </a:solidFill>
              </a:rPr>
              <a:pPr/>
              <a:t>1/6/2012</a:t>
            </a:fld>
            <a:endParaRPr kumimoji="1" lang="ja-JP" sz="1100">
              <a:solidFill>
                <a:schemeClr val="tx2"/>
              </a:solidFill>
            </a:endParaRPr>
          </a:p>
        </p:txBody>
      </p:sp>
      <p:sp>
        <p:nvSpPr>
          <p:cNvPr id="5" name="フッター プレースホルダ 4"/>
          <p:cNvSpPr>
            <a:spLocks noGrp="1"/>
          </p:cNvSpPr>
          <p:nvPr>
            <p:ph type="ftr" sz="quarter" idx="11"/>
          </p:nvPr>
        </p:nvSpPr>
        <p:spPr bwMode="auto">
          <a:xfrm rot="5400000">
            <a:off x="4241292" y="5683758"/>
            <a:ext cx="4876800" cy="288036"/>
          </a:xfrm>
        </p:spPr>
        <p:txBody>
          <a:bodyPr/>
          <a:lstStyle/>
          <a:p>
            <a:pPr algn="r"/>
            <a:endParaRPr kumimoji="1" lang="ja-JP" sz="1100">
              <a:solidFill>
                <a:schemeClr val="tx2"/>
              </a:solidFill>
            </a:endParaRPr>
          </a:p>
        </p:txBody>
      </p:sp>
      <p:sp>
        <p:nvSpPr>
          <p:cNvPr id="9" name="正方形/長方形 8"/>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457200" y="4572000"/>
            <a:ext cx="971550" cy="17272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993528"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248156" y="7721600"/>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09280" y="5973184"/>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6823458"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005462" y="6571603"/>
            <a:ext cx="457200" cy="690032"/>
          </a:xfrm>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B2D62F94-F3F5-4478-A79C-13B5231FDF2F}" type="datetime1">
              <a:rPr lang="en-US" altLang="ja-JP" smtClean="0"/>
              <a:pPr/>
              <a:t>1/6/2012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p>
        </p:txBody>
      </p:sp>
      <p:sp>
        <p:nvSpPr>
          <p:cNvPr id="7" name="スライド番号プレースホルダ 6"/>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
        <p:nvSpPr>
          <p:cNvPr id="9" name="コンテンツ プレースホルダ 8"/>
          <p:cNvSpPr>
            <a:spLocks noGrp="1"/>
          </p:cNvSpPr>
          <p:nvPr>
            <p:ph sz="quarter" idx="1"/>
          </p:nvPr>
        </p:nvSpPr>
        <p:spPr>
          <a:xfrm>
            <a:off x="342900" y="2133600"/>
            <a:ext cx="2743200" cy="6096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3202686" y="2133600"/>
            <a:ext cx="2743200" cy="6096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5657850" cy="1524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6CBC5C40-18EB-4948-8495-F1C2B13089F9}" type="datetime1">
              <a:rPr lang="en-US" altLang="ja-JP" smtClean="0"/>
              <a:pPr/>
              <a:t>1/6/2012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
        <p:nvSpPr>
          <p:cNvPr id="11" name="コンテンツ プレースホルダ 10"/>
          <p:cNvSpPr>
            <a:spLocks noGrp="1"/>
          </p:cNvSpPr>
          <p:nvPr>
            <p:ph sz="quarter" idx="2"/>
          </p:nvPr>
        </p:nvSpPr>
        <p:spPr>
          <a:xfrm>
            <a:off x="342900" y="3149600"/>
            <a:ext cx="2743200" cy="5181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3278981" y="3149600"/>
            <a:ext cx="2743200" cy="5181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34290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325755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B841F1AF-06CA-4697-B385-E0CF7F040A97}" type="datetime1">
              <a:rPr lang="en-US" altLang="ja-JP" smtClean="0"/>
              <a:pPr/>
              <a:t>1/6/2012</a:t>
            </a:fld>
            <a:endParaRPr kumimoji="1" lang="ja-JP" altLang="en-US"/>
          </a:p>
        </p:txBody>
      </p:sp>
      <p:sp>
        <p:nvSpPr>
          <p:cNvPr id="7" name="スライド番号プレースホルダ 6"/>
          <p:cNvSpPr>
            <a:spLocks noGrp="1"/>
          </p:cNvSpPr>
          <p:nvPr>
            <p:ph type="sldNum" sz="quarter" idx="11"/>
          </p:nvPr>
        </p:nvSpPr>
        <p:spPr/>
        <p:txBody>
          <a:bodyPr rtlCol="0"/>
          <a:lstStyle/>
          <a:p>
            <a:fld id="{1AD93096-5B34-4342-9326-69289CEAE4C2}" type="slidenum">
              <a:rPr lang="en-US" altLang="ja-JP"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22AC884-2EC2-4172-9490-7DF2B7F28EFA}" type="datetime1">
              <a:rPr lang="en-US" altLang="ja-JP" smtClean="0"/>
              <a:pPr/>
              <a:t>1/6/2012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688658" y="4400550"/>
            <a:ext cx="8412480" cy="3429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109210" y="365760"/>
            <a:ext cx="1145286" cy="664464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228600" y="365760"/>
            <a:ext cx="4229100" cy="8436864"/>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ED634848-04B6-41D9-92E9-511C00A13A2C}" type="datetime1">
              <a:rPr kumimoji="1" lang="en-US" altLang="ja-JP" smtClean="0">
                <a:solidFill>
                  <a:schemeClr val="tx2"/>
                </a:solidFill>
              </a:rPr>
              <a:pPr/>
              <a:t>1/6/2012</a:t>
            </a:fld>
            <a:endParaRPr kumimoji="1" lang="ja-JP" sz="1100">
              <a:solidFill>
                <a:schemeClr val="tx2"/>
              </a:solidFill>
            </a:endParaRPr>
          </a:p>
        </p:txBody>
      </p:sp>
      <p:sp>
        <p:nvSpPr>
          <p:cNvPr id="22" name="スライド番号プレースホルダ 21"/>
          <p:cNvSpPr>
            <a:spLocks noGrp="1"/>
          </p:cNvSpPr>
          <p:nvPr>
            <p:ph type="sldNum" sz="quarter" idx="15"/>
          </p:nvPr>
        </p:nvSpPr>
        <p:spPr/>
        <p:txBody>
          <a:bodyPr rtlCol="0"/>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
        <p:nvSpPr>
          <p:cNvPr id="23" name="フッター プレースホルダ 22"/>
          <p:cNvSpPr>
            <a:spLocks noGrp="1"/>
          </p:cNvSpPr>
          <p:nvPr>
            <p:ph type="ftr" sz="quarter" idx="16"/>
          </p:nvPr>
        </p:nvSpPr>
        <p:spPr/>
        <p:txBody>
          <a:bodyPr rtlCol="0"/>
          <a:lstStyle/>
          <a:p>
            <a:pPr algn="r"/>
            <a:endParaRPr kumimoji="1" lang="ja-JP" sz="110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657225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672370" y="4400550"/>
            <a:ext cx="8412480" cy="3429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4629150" cy="9144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5074349" y="353060"/>
            <a:ext cx="1143000" cy="6608064"/>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6743700" y="0"/>
            <a:ext cx="0" cy="9144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6629400" y="0"/>
            <a:ext cx="228600" cy="9144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44F7437E-E1A2-4BDC-BA2D-946967254AAE}" type="datetime1">
              <a:rPr kumimoji="1" lang="en-US" altLang="ja-JP" smtClean="0">
                <a:solidFill>
                  <a:schemeClr val="tx2"/>
                </a:solidFill>
              </a:rPr>
              <a:pPr/>
              <a:t>1/6/2012</a:t>
            </a:fld>
            <a:endParaRPr kumimoji="1" lang="ja-JP" sz="1100">
              <a:solidFill>
                <a:schemeClr val="tx2"/>
              </a:solidFill>
            </a:endParaRPr>
          </a:p>
        </p:txBody>
      </p:sp>
      <p:sp>
        <p:nvSpPr>
          <p:cNvPr id="18" name="スライド番号プレースホルダ 17"/>
          <p:cNvSpPr>
            <a:spLocks noGrp="1"/>
          </p:cNvSpPr>
          <p:nvPr>
            <p:ph type="sldNum" sz="quarter" idx="11"/>
          </p:nvPr>
        </p:nvSpPr>
        <p:spPr/>
        <p:txBody>
          <a:bodyPr rtlCol="0"/>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
        <p:nvSpPr>
          <p:cNvPr id="21" name="フッター プレースホルダ 20"/>
          <p:cNvSpPr>
            <a:spLocks noGrp="1"/>
          </p:cNvSpPr>
          <p:nvPr>
            <p:ph type="ftr" sz="quarter" idx="12"/>
          </p:nvPr>
        </p:nvSpPr>
        <p:spPr/>
        <p:txBody>
          <a:bodyPr rtlCol="0"/>
          <a:lstStyle/>
          <a:p>
            <a:pPr algn="r"/>
            <a:endParaRPr kumimoji="1" lang="ja-JP" sz="11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342900" y="366184"/>
            <a:ext cx="5600700" cy="1524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342900" y="2133600"/>
            <a:ext cx="5600700" cy="6498336"/>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5105400" y="1554482"/>
            <a:ext cx="2682240" cy="288036"/>
          </a:xfrm>
          <a:prstGeom prst="rect">
            <a:avLst/>
          </a:prstGeom>
        </p:spPr>
        <p:txBody>
          <a:bodyPr vert="horz" anchor="ctr" anchorCtr="0"/>
          <a:lstStyle>
            <a:lvl1pPr algn="r" eaLnBrk="1" latinLnBrk="0" hangingPunct="1">
              <a:defRPr kumimoji="0" sz="1200">
                <a:solidFill>
                  <a:schemeClr val="tx2"/>
                </a:solidFill>
              </a:defRPr>
            </a:lvl1pPr>
          </a:lstStyle>
          <a:p>
            <a:fld id="{6BC97876-B01D-4DAC-8CFA-6A2A6F80DB73}" type="datetime1">
              <a:rPr kumimoji="1" lang="en-US" altLang="ja-JP" smtClean="0">
                <a:solidFill>
                  <a:schemeClr val="tx2"/>
                </a:solidFill>
              </a:rPr>
              <a:pPr/>
              <a:t>1/6/2012</a:t>
            </a:fld>
            <a:endParaRPr kumimoji="1" lang="ja-JP" sz="1100">
              <a:solidFill>
                <a:schemeClr val="tx2"/>
              </a:solidFill>
            </a:endParaRPr>
          </a:p>
        </p:txBody>
      </p:sp>
      <p:sp>
        <p:nvSpPr>
          <p:cNvPr id="3" name="フッター プレースホルダ 2"/>
          <p:cNvSpPr>
            <a:spLocks noGrp="1"/>
          </p:cNvSpPr>
          <p:nvPr>
            <p:ph type="ftr" sz="quarter" idx="3"/>
          </p:nvPr>
        </p:nvSpPr>
        <p:spPr>
          <a:xfrm rot="5400000">
            <a:off x="4309190" y="5089667"/>
            <a:ext cx="4267200" cy="274320"/>
          </a:xfrm>
          <a:prstGeom prst="rect">
            <a:avLst/>
          </a:prstGeom>
        </p:spPr>
        <p:txBody>
          <a:bodyPr vert="horz" anchor="ctr" anchorCtr="0"/>
          <a:lstStyle>
            <a:lvl1pPr algn="l" eaLnBrk="1" latinLnBrk="0" hangingPunct="1">
              <a:defRPr kumimoji="0" sz="1200">
                <a:solidFill>
                  <a:schemeClr val="tx2"/>
                </a:solidFill>
              </a:defRPr>
            </a:lvl1pPr>
          </a:lstStyle>
          <a:p>
            <a:pPr algn="r"/>
            <a:endParaRPr kumimoji="1" lang="ja-JP" sz="1100">
              <a:solidFill>
                <a:schemeClr val="tx2"/>
              </a:solidFill>
            </a:endParaRPr>
          </a:p>
        </p:txBody>
      </p:sp>
      <p:sp>
        <p:nvSpPr>
          <p:cNvPr id="7" name="直線コネクタ 6"/>
          <p:cNvSpPr>
            <a:spLocks noChangeShapeType="1"/>
          </p:cNvSpPr>
          <p:nvPr/>
        </p:nvSpPr>
        <p:spPr bwMode="auto">
          <a:xfrm>
            <a:off x="57150"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6096762" y="7645400"/>
            <a:ext cx="457200" cy="694944"/>
          </a:xfrm>
          <a:prstGeom prst="rect">
            <a:avLst/>
          </a:prstGeom>
        </p:spPr>
        <p:txBody>
          <a:bodyPr vert="horz" anchor="ctr"/>
          <a:lstStyle>
            <a:lvl1pPr algn="ctr" eaLnBrk="1" latinLnBrk="0" hangingPunct="1">
              <a:defRPr kumimoji="0" sz="1400" b="1">
                <a:solidFill>
                  <a:srgbClr val="FFFFFF"/>
                </a:solidFill>
              </a:defRPr>
            </a:lvl1p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340768" y="1115616"/>
            <a:ext cx="4680520" cy="1008112"/>
          </a:xfrm>
          <a:solidFill>
            <a:schemeClr val="bg2">
              <a:lumMod val="75000"/>
            </a:schemeClr>
          </a:solidFill>
          <a:ln>
            <a:noFill/>
          </a:ln>
        </p:spPr>
        <p:txBody>
          <a:bodyPr anchor="b">
            <a:normAutofit fontScale="90000"/>
          </a:bodyPr>
          <a:lstStyle>
            <a:extLst/>
          </a:lstStyle>
          <a:p>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rgbClr val="FFFF00"/>
                </a:solidFill>
                <a:latin typeface="AR P新藝体U" pitchFamily="50" charset="-128"/>
                <a:ea typeface="AR P新藝体U" pitchFamily="50" charset="-128"/>
              </a:rPr>
              <a:t/>
            </a:r>
            <a:br>
              <a:rPr lang="en-US" altLang="ja-JP" sz="4000" dirty="0" smtClean="0">
                <a:solidFill>
                  <a:srgbClr val="FFFF00"/>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Common</a:t>
            </a:r>
            <a:r>
              <a:rPr lang="ja-JP" altLang="en-US" sz="4000" dirty="0" smtClean="0">
                <a:solidFill>
                  <a:schemeClr val="tx1"/>
                </a:solidFill>
                <a:latin typeface="AR P新藝体U" pitchFamily="50" charset="-128"/>
                <a:ea typeface="AR P新藝体U" pitchFamily="50" charset="-128"/>
              </a:rPr>
              <a:t> </a:t>
            </a:r>
            <a:r>
              <a:rPr lang="en-US" altLang="ja-JP" sz="4000" dirty="0" smtClean="0">
                <a:solidFill>
                  <a:schemeClr val="tx1"/>
                </a:solidFill>
                <a:latin typeface="AR P新藝体U" pitchFamily="50" charset="-128"/>
                <a:ea typeface="AR P新藝体U" pitchFamily="50" charset="-128"/>
              </a:rPr>
              <a:t>Sense </a:t>
            </a:r>
            <a:r>
              <a:rPr lang="ja-JP" altLang="en-US" sz="4000" dirty="0" smtClean="0">
                <a:solidFill>
                  <a:srgbClr val="FFFF00"/>
                </a:solidFill>
                <a:latin typeface="AR P新藝体U" pitchFamily="50" charset="-128"/>
                <a:ea typeface="AR P新藝体U" pitchFamily="50" charset="-128"/>
              </a:rPr>
              <a:t>　　　　　</a:t>
            </a:r>
            <a:r>
              <a:rPr lang="en-US" altLang="ja-JP" sz="1600" dirty="0" smtClean="0">
                <a:effectLst/>
                <a:latin typeface="AR P丸ゴシック体M" pitchFamily="50" charset="-128"/>
                <a:ea typeface="AR P丸ゴシック体M" pitchFamily="50" charset="-128"/>
              </a:rPr>
              <a:t/>
            </a:r>
            <a:br>
              <a:rPr lang="en-US" altLang="ja-JP" sz="1600" dirty="0" smtClean="0">
                <a:effectLst/>
                <a:latin typeface="AR P丸ゴシック体M" pitchFamily="50" charset="-128"/>
                <a:ea typeface="AR P丸ゴシック体M" pitchFamily="50" charset="-128"/>
              </a:rPr>
            </a:br>
            <a:r>
              <a:rPr lang="ja-JP" altLang="en-US" sz="1600" dirty="0" smtClean="0">
                <a:effectLst/>
                <a:latin typeface="AR P丸ゴシック体M" pitchFamily="50" charset="-128"/>
                <a:ea typeface="AR P丸ゴシック体M" pitchFamily="50" charset="-128"/>
              </a:rPr>
              <a:t>　</a:t>
            </a:r>
            <a:endParaRPr kumimoji="1" lang="ja-JP" sz="1600" dirty="0">
              <a:effectLst/>
              <a:latin typeface="AR P丸ゴシック体M" pitchFamily="50" charset="-128"/>
              <a:ea typeface="AR P丸ゴシック体M" pitchFamily="50" charset="-128"/>
            </a:endParaRPr>
          </a:p>
        </p:txBody>
      </p:sp>
      <p:sp>
        <p:nvSpPr>
          <p:cNvPr id="5" name="Rectangle 4"/>
          <p:cNvSpPr>
            <a:spLocks noGrp="1"/>
          </p:cNvSpPr>
          <p:nvPr>
            <p:ph type="subTitle" idx="1"/>
          </p:nvPr>
        </p:nvSpPr>
        <p:spPr>
          <a:xfrm>
            <a:off x="1412776" y="6876256"/>
            <a:ext cx="2664296" cy="1512168"/>
          </a:xfrm>
        </p:spPr>
        <p:txBody>
          <a:bodyPr>
            <a:normAutofit lnSpcReduction="10000"/>
          </a:bodyPr>
          <a:lstStyle>
            <a:extLst/>
          </a:lstStyle>
          <a:p>
            <a:pPr>
              <a:lnSpc>
                <a:spcPct val="110000"/>
              </a:lnSpc>
              <a:spcBef>
                <a:spcPts val="600"/>
              </a:spcBef>
            </a:pPr>
            <a:endParaRPr lang="en-US" altLang="ja-JP" dirty="0" smtClean="0"/>
          </a:p>
          <a:p>
            <a:pPr>
              <a:lnSpc>
                <a:spcPct val="110000"/>
              </a:lnSpc>
              <a:spcBef>
                <a:spcPts val="600"/>
              </a:spcBef>
            </a:pPr>
            <a:r>
              <a:rPr lang="en-US" altLang="ja-JP" dirty="0" smtClean="0"/>
              <a:t>  </a:t>
            </a:r>
          </a:p>
          <a:p>
            <a:pPr>
              <a:lnSpc>
                <a:spcPct val="110000"/>
              </a:lnSpc>
              <a:spcBef>
                <a:spcPts val="600"/>
              </a:spcBef>
            </a:pPr>
            <a:r>
              <a:rPr lang="ja-JP" altLang="en-US" b="0" dirty="0" smtClean="0">
                <a:solidFill>
                  <a:schemeClr val="tx1"/>
                </a:solidFill>
                <a:latin typeface="AR P丸ゴシック体M" pitchFamily="50" charset="-128"/>
                <a:ea typeface="AR P丸ゴシック体M" pitchFamily="50" charset="-128"/>
              </a:rPr>
              <a:t>労働運動への発信</a:t>
            </a:r>
            <a:endParaRPr lang="en-US" altLang="ja-JP" b="0" dirty="0" smtClean="0">
              <a:solidFill>
                <a:schemeClr val="tx1"/>
              </a:solidFill>
              <a:latin typeface="AR P丸ゴシック体M" pitchFamily="50" charset="-128"/>
              <a:ea typeface="AR P丸ゴシック体M" pitchFamily="50" charset="-128"/>
            </a:endParaRPr>
          </a:p>
          <a:p>
            <a:pPr>
              <a:lnSpc>
                <a:spcPct val="110000"/>
              </a:lnSpc>
              <a:spcBef>
                <a:spcPts val="600"/>
              </a:spcBef>
            </a:pPr>
            <a:r>
              <a:rPr lang="en-US" altLang="ja-JP" b="0" dirty="0" smtClean="0">
                <a:solidFill>
                  <a:schemeClr val="tx1"/>
                </a:solidFill>
                <a:latin typeface="AR P丸ゴシック体M" pitchFamily="50" charset="-128"/>
                <a:ea typeface="AR P丸ゴシック体M" pitchFamily="50" charset="-128"/>
              </a:rPr>
              <a:t>ryo-sato@hyper.ocn.ne.jp</a:t>
            </a:r>
          </a:p>
          <a:p>
            <a:endParaRPr kumimoji="1" lang="ja-JP" dirty="0"/>
          </a:p>
        </p:txBody>
      </p:sp>
      <p:sp>
        <p:nvSpPr>
          <p:cNvPr id="7" name="正方形/長方形 6"/>
          <p:cNvSpPr/>
          <p:nvPr/>
        </p:nvSpPr>
        <p:spPr>
          <a:xfrm>
            <a:off x="1772816" y="2483768"/>
            <a:ext cx="3744416"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1600" dirty="0" smtClean="0">
              <a:solidFill>
                <a:schemeClr val="tx1"/>
              </a:solidFill>
              <a:latin typeface="AR P丸ゴシック体M" pitchFamily="50" charset="-128"/>
              <a:ea typeface="AR P丸ゴシック体M" pitchFamily="50" charset="-128"/>
            </a:endParaRPr>
          </a:p>
          <a:p>
            <a:pPr algn="r"/>
            <a:endParaRPr lang="en-US" altLang="ja-JP" sz="1600" dirty="0" smtClean="0">
              <a:solidFill>
                <a:schemeClr val="tx1"/>
              </a:solidFill>
              <a:latin typeface="AR P丸ゴシック体M" pitchFamily="50" charset="-128"/>
              <a:ea typeface="AR P丸ゴシック体M" pitchFamily="50" charset="-128"/>
            </a:endParaRPr>
          </a:p>
          <a:p>
            <a:pPr algn="r"/>
            <a:endParaRPr lang="en-US" altLang="ja-JP" sz="1600" dirty="0" smtClean="0">
              <a:solidFill>
                <a:schemeClr val="tx1"/>
              </a:solidFill>
              <a:latin typeface="AR P丸ゴシック体M" pitchFamily="50" charset="-128"/>
              <a:ea typeface="AR P丸ゴシック体M" pitchFamily="50" charset="-128"/>
            </a:endParaRPr>
          </a:p>
          <a:p>
            <a:pPr algn="r"/>
            <a:endParaRPr lang="en-US" altLang="ja-JP" sz="1600" dirty="0" smtClean="0">
              <a:solidFill>
                <a:schemeClr val="tx1"/>
              </a:solidFill>
              <a:latin typeface="AR P丸ゴシック体M" pitchFamily="50" charset="-128"/>
              <a:ea typeface="AR P丸ゴシック体M" pitchFamily="50" charset="-128"/>
            </a:endParaRPr>
          </a:p>
          <a:p>
            <a:pPr algn="r"/>
            <a:endParaRPr lang="en-US" altLang="ja-JP" sz="1600" dirty="0" smtClean="0">
              <a:solidFill>
                <a:schemeClr val="tx1"/>
              </a:solidFill>
              <a:latin typeface="AR P丸ゴシック体M" pitchFamily="50" charset="-128"/>
              <a:ea typeface="AR P丸ゴシック体M" pitchFamily="50" charset="-128"/>
            </a:endParaRPr>
          </a:p>
        </p:txBody>
      </p:sp>
      <p:sp>
        <p:nvSpPr>
          <p:cNvPr id="8" name="正方形/長方形 7"/>
          <p:cNvSpPr/>
          <p:nvPr/>
        </p:nvSpPr>
        <p:spPr>
          <a:xfrm>
            <a:off x="476672" y="5220072"/>
            <a:ext cx="864096"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50" b="1" dirty="0" smtClean="0">
                <a:solidFill>
                  <a:schemeClr val="tx1"/>
                </a:solidFill>
                <a:latin typeface="ＭＳ Ｐ明朝" pitchFamily="18" charset="-128"/>
                <a:ea typeface="ＭＳ Ｐ明朝" pitchFamily="18" charset="-128"/>
              </a:rPr>
              <a:t>No.33</a:t>
            </a:r>
            <a:r>
              <a:rPr lang="ja-JP" altLang="en-US" sz="1050" b="1" dirty="0" smtClean="0">
                <a:solidFill>
                  <a:schemeClr val="tx1"/>
                </a:solidFill>
                <a:latin typeface="ＭＳ Ｐ明朝" pitchFamily="18" charset="-128"/>
                <a:ea typeface="ＭＳ Ｐ明朝" pitchFamily="18" charset="-128"/>
              </a:rPr>
              <a:t>　</a:t>
            </a:r>
            <a:endParaRPr lang="en-US" altLang="ja-JP" sz="1050" b="1" dirty="0" smtClean="0">
              <a:solidFill>
                <a:schemeClr val="tx1"/>
              </a:solidFill>
              <a:latin typeface="ＭＳ Ｐ明朝" pitchFamily="18" charset="-128"/>
              <a:ea typeface="ＭＳ Ｐ明朝" pitchFamily="18" charset="-128"/>
            </a:endParaRPr>
          </a:p>
          <a:p>
            <a:pPr algn="r"/>
            <a:r>
              <a:rPr lang="en-US" altLang="ja-JP" sz="1050" b="1" dirty="0" smtClean="0">
                <a:solidFill>
                  <a:schemeClr val="tx1"/>
                </a:solidFill>
                <a:latin typeface="ＭＳ Ｐ明朝" pitchFamily="18" charset="-128"/>
                <a:ea typeface="ＭＳ Ｐ明朝" pitchFamily="18" charset="-128"/>
              </a:rPr>
              <a:t>201</a:t>
            </a:r>
            <a:r>
              <a:rPr lang="ja-JP" altLang="en-US" sz="1050" b="1" dirty="0" smtClean="0">
                <a:solidFill>
                  <a:schemeClr val="tx1"/>
                </a:solidFill>
                <a:latin typeface="ＭＳ Ｐ明朝" pitchFamily="18" charset="-128"/>
                <a:ea typeface="ＭＳ Ｐ明朝" pitchFamily="18" charset="-128"/>
              </a:rPr>
              <a:t>１</a:t>
            </a:r>
            <a:r>
              <a:rPr lang="en-US" altLang="ja-JP" sz="1050" b="1" dirty="0" smtClean="0">
                <a:solidFill>
                  <a:schemeClr val="tx1"/>
                </a:solidFill>
                <a:latin typeface="ＭＳ Ｐ明朝" pitchFamily="18" charset="-128"/>
                <a:ea typeface="ＭＳ Ｐ明朝" pitchFamily="18" charset="-128"/>
              </a:rPr>
              <a:t>.12.31</a:t>
            </a:r>
          </a:p>
        </p:txBody>
      </p:sp>
      <p:sp>
        <p:nvSpPr>
          <p:cNvPr id="6" name="角丸四角形 5"/>
          <p:cNvSpPr/>
          <p:nvPr/>
        </p:nvSpPr>
        <p:spPr>
          <a:xfrm>
            <a:off x="1412776" y="2339752"/>
            <a:ext cx="2592288" cy="2664296"/>
          </a:xfrm>
          <a:prstGeom prst="round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mn-ea"/>
            </a:endParaRPr>
          </a:p>
          <a:p>
            <a:r>
              <a:rPr kumimoji="1" lang="ja-JP" altLang="en-US" sz="1050" dirty="0" smtClean="0">
                <a:solidFill>
                  <a:schemeClr val="tx1"/>
                </a:solidFill>
                <a:latin typeface="+mn-ea"/>
              </a:rPr>
              <a:t>　</a:t>
            </a:r>
            <a:r>
              <a:rPr kumimoji="1" lang="en-US" altLang="ja-JP" sz="1050" dirty="0" smtClean="0">
                <a:solidFill>
                  <a:schemeClr val="tx1"/>
                </a:solidFill>
                <a:latin typeface="+mn-ea"/>
              </a:rPr>
              <a:t>2012</a:t>
            </a:r>
            <a:r>
              <a:rPr kumimoji="1" lang="ja-JP" altLang="en-US" sz="1050" dirty="0" smtClean="0">
                <a:solidFill>
                  <a:schemeClr val="tx1"/>
                </a:solidFill>
                <a:latin typeface="+mn-ea"/>
              </a:rPr>
              <a:t>年度予算案。各紙がいっせいに「マニフェスト総崩れ」と論評した。</a:t>
            </a:r>
            <a:endParaRPr kumimoji="1" lang="en-US" altLang="ja-JP" sz="1050" dirty="0" smtClean="0">
              <a:solidFill>
                <a:schemeClr val="tx1"/>
              </a:solidFill>
              <a:latin typeface="+mn-ea"/>
            </a:endParaRPr>
          </a:p>
          <a:p>
            <a:r>
              <a:rPr lang="ja-JP" altLang="en-US" sz="1050" dirty="0" smtClean="0">
                <a:solidFill>
                  <a:schemeClr val="tx1"/>
                </a:solidFill>
                <a:latin typeface="+mn-ea"/>
              </a:rPr>
              <a:t>　 先だって「朝日」は「</a:t>
            </a:r>
            <a:r>
              <a:rPr lang="ja-JP" altLang="ja-JP" sz="1050" dirty="0" smtClean="0">
                <a:solidFill>
                  <a:schemeClr val="tx1"/>
                </a:solidFill>
              </a:rPr>
              <a:t>任期半分に満たない段階で白旗をあげる政治責任</a:t>
            </a:r>
            <a:r>
              <a:rPr lang="ja-JP" altLang="en-US" sz="1050" dirty="0" smtClean="0">
                <a:solidFill>
                  <a:schemeClr val="tx1"/>
                </a:solidFill>
              </a:rPr>
              <a:t>」</a:t>
            </a:r>
            <a:r>
              <a:rPr lang="ja-JP" altLang="en-US" sz="1050" dirty="0" smtClean="0">
                <a:solidFill>
                  <a:schemeClr val="tx1"/>
                </a:solidFill>
                <a:latin typeface="+mn-ea"/>
              </a:rPr>
              <a:t>を問い、「</a:t>
            </a:r>
            <a:r>
              <a:rPr lang="ja-JP" altLang="ja-JP" sz="1050" dirty="0" smtClean="0">
                <a:solidFill>
                  <a:schemeClr val="tx1"/>
                </a:solidFill>
                <a:latin typeface="+mn-ea"/>
              </a:rPr>
              <a:t>ウソの看板で票を集めた言われかねない行為に結果として加担したという自責の念すらある</a:t>
            </a:r>
            <a:r>
              <a:rPr lang="ja-JP" altLang="en-US" sz="1050" dirty="0" smtClean="0">
                <a:solidFill>
                  <a:schemeClr val="tx1"/>
                </a:solidFill>
                <a:latin typeface="+mn-ea"/>
              </a:rPr>
              <a:t>」との自己批判も聞かれた。（</a:t>
            </a:r>
            <a:r>
              <a:rPr lang="en-US" altLang="ja-JP" sz="1050" dirty="0" smtClean="0">
                <a:solidFill>
                  <a:schemeClr val="tx1"/>
                </a:solidFill>
                <a:latin typeface="+mn-ea"/>
              </a:rPr>
              <a:t>11.10.14</a:t>
            </a:r>
            <a:r>
              <a:rPr lang="ja-JP" altLang="ja-JP" sz="1050" dirty="0" smtClean="0">
                <a:solidFill>
                  <a:schemeClr val="tx1"/>
                </a:solidFill>
                <a:latin typeface="+mn-ea"/>
              </a:rPr>
              <a:t>　</a:t>
            </a:r>
            <a:r>
              <a:rPr lang="ja-JP" altLang="en-US" sz="1050" dirty="0" smtClean="0">
                <a:solidFill>
                  <a:schemeClr val="tx1"/>
                </a:solidFill>
                <a:latin typeface="+mn-ea"/>
              </a:rPr>
              <a:t>「</a:t>
            </a:r>
            <a:r>
              <a:rPr lang="ja-JP" altLang="ja-JP" sz="1050" dirty="0" smtClean="0">
                <a:solidFill>
                  <a:schemeClr val="tx1"/>
                </a:solidFill>
                <a:latin typeface="+mn-ea"/>
              </a:rPr>
              <a:t>政策ウォッチ</a:t>
            </a:r>
            <a:r>
              <a:rPr lang="ja-JP" altLang="en-US" sz="1050" dirty="0" smtClean="0">
                <a:solidFill>
                  <a:schemeClr val="tx1"/>
                </a:solidFill>
                <a:latin typeface="+mn-ea"/>
              </a:rPr>
              <a:t>」</a:t>
            </a:r>
            <a:r>
              <a:rPr lang="ja-JP" altLang="ja-JP" sz="1050" dirty="0" smtClean="0">
                <a:solidFill>
                  <a:schemeClr val="tx1"/>
                </a:solidFill>
                <a:latin typeface="+mn-ea"/>
              </a:rPr>
              <a:t>松田京平）</a:t>
            </a:r>
            <a:endParaRPr lang="en-US" altLang="ja-JP" sz="1050" dirty="0" smtClean="0">
              <a:solidFill>
                <a:schemeClr val="tx1"/>
              </a:solidFill>
              <a:latin typeface="+mn-ea"/>
            </a:endParaRPr>
          </a:p>
          <a:p>
            <a:r>
              <a:rPr lang="ja-JP" altLang="en-US" sz="1050" dirty="0" smtClean="0">
                <a:solidFill>
                  <a:schemeClr val="tx1"/>
                </a:solidFill>
                <a:latin typeface="+mn-ea"/>
              </a:rPr>
              <a:t>　今年は、「選挙の年」である。「崩れた」のは何だったのか。「ウソ」に騙されないためにも、ここはしっかり検証が必要である－その整理である。</a:t>
            </a:r>
            <a:endParaRPr lang="en-US" altLang="ja-JP" sz="1050" dirty="0" smtClean="0">
              <a:solidFill>
                <a:schemeClr val="tx1"/>
              </a:solidFill>
              <a:latin typeface="+mn-ea"/>
            </a:endParaRPr>
          </a:p>
          <a:p>
            <a:endParaRPr lang="ja-JP" altLang="en-US" sz="1050" dirty="0" smtClean="0">
              <a:solidFill>
                <a:schemeClr val="tx1"/>
              </a:solidFill>
              <a:latin typeface="+mn-ea"/>
            </a:endParaRPr>
          </a:p>
        </p:txBody>
      </p:sp>
      <p:sp>
        <p:nvSpPr>
          <p:cNvPr id="11" name="正方形/長方形 10"/>
          <p:cNvSpPr/>
          <p:nvPr/>
        </p:nvSpPr>
        <p:spPr>
          <a:xfrm>
            <a:off x="3068960" y="5076056"/>
            <a:ext cx="936104"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j-ea"/>
                <a:ea typeface="+mj-ea"/>
              </a:rPr>
              <a:t>　　</a:t>
            </a:r>
            <a:endParaRPr kumimoji="1" lang="ja-JP" altLang="en-US" sz="800" dirty="0">
              <a:solidFill>
                <a:schemeClr val="tx1"/>
              </a:solidFill>
              <a:latin typeface="+mj-ea"/>
              <a:ea typeface="+mj-ea"/>
            </a:endParaRPr>
          </a:p>
        </p:txBody>
      </p:sp>
      <p:pic>
        <p:nvPicPr>
          <p:cNvPr id="1026" name="Picture 2" descr="C:\Users\佐藤陵一\Pictures\MP Navigator EX\2011_12_31\３代の変質IMG.jpg"/>
          <p:cNvPicPr>
            <a:picLocks noChangeAspect="1" noChangeArrowheads="1"/>
          </p:cNvPicPr>
          <p:nvPr/>
        </p:nvPicPr>
        <p:blipFill>
          <a:blip r:embed="rId3" cstate="print"/>
          <a:srcRect/>
          <a:stretch>
            <a:fillRect/>
          </a:stretch>
        </p:blipFill>
        <p:spPr bwMode="auto">
          <a:xfrm>
            <a:off x="4077072" y="2411760"/>
            <a:ext cx="2021986" cy="5472608"/>
          </a:xfrm>
          <a:prstGeom prst="rect">
            <a:avLst/>
          </a:prstGeom>
          <a:noFill/>
        </p:spPr>
      </p:pic>
      <p:sp>
        <p:nvSpPr>
          <p:cNvPr id="9" name="正方形/長方形 8"/>
          <p:cNvSpPr/>
          <p:nvPr/>
        </p:nvSpPr>
        <p:spPr>
          <a:xfrm>
            <a:off x="5157192" y="2195736"/>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j-ea"/>
                <a:ea typeface="+mj-ea"/>
              </a:rPr>
              <a:t>(</a:t>
            </a:r>
            <a:r>
              <a:rPr kumimoji="1" lang="ja-JP" altLang="en-US" sz="900" dirty="0" smtClean="0">
                <a:solidFill>
                  <a:schemeClr val="tx1"/>
                </a:solidFill>
                <a:latin typeface="+mj-ea"/>
                <a:ea typeface="+mj-ea"/>
              </a:rPr>
              <a:t>「朝日」</a:t>
            </a:r>
            <a:r>
              <a:rPr kumimoji="1" lang="en-US" altLang="ja-JP" sz="900" dirty="0" smtClean="0">
                <a:solidFill>
                  <a:schemeClr val="tx1"/>
                </a:solidFill>
                <a:latin typeface="+mj-ea"/>
                <a:ea typeface="+mj-ea"/>
              </a:rPr>
              <a:t>12.30</a:t>
            </a:r>
            <a:r>
              <a:rPr kumimoji="1" lang="ja-JP" altLang="en-US" sz="900" dirty="0" smtClean="0">
                <a:solidFill>
                  <a:schemeClr val="tx1"/>
                </a:solidFill>
                <a:latin typeface="+mj-ea"/>
                <a:ea typeface="+mj-ea"/>
              </a:rPr>
              <a:t>）</a:t>
            </a:r>
            <a:endParaRPr kumimoji="1" lang="ja-JP" altLang="en-US" sz="900" dirty="0">
              <a:solidFill>
                <a:schemeClr val="tx1"/>
              </a:solidFill>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76672" y="395536"/>
            <a:ext cx="2952328" cy="576064"/>
          </a:xfrm>
          <a:prstGeom prst="roundRect">
            <a:avLst/>
          </a:prstGeom>
          <a:solidFill>
            <a:schemeClr val="accent6">
              <a:lumMod val="5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bg1"/>
                </a:solidFill>
                <a:latin typeface="ＭＳ Ｐゴシック" pitchFamily="50" charset="-128"/>
                <a:ea typeface="ＭＳ Ｐゴシック" pitchFamily="50" charset="-128"/>
              </a:rPr>
              <a:t>目玉は４つ</a:t>
            </a:r>
            <a:endParaRPr lang="en-US" altLang="ja-JP" sz="1200" b="1" dirty="0" smtClean="0">
              <a:solidFill>
                <a:schemeClr val="bg1"/>
              </a:solidFill>
              <a:latin typeface="ＭＳ Ｐゴシック" pitchFamily="50" charset="-128"/>
              <a:ea typeface="ＭＳ Ｐゴシック" pitchFamily="50" charset="-128"/>
            </a:endParaRPr>
          </a:p>
          <a:p>
            <a:r>
              <a:rPr kumimoji="1" lang="ja-JP" altLang="en-US" sz="1200" b="1" dirty="0" smtClean="0">
                <a:solidFill>
                  <a:schemeClr val="bg1"/>
                </a:solidFill>
                <a:latin typeface="ＭＳ Ｐゴシック" pitchFamily="50" charset="-128"/>
                <a:ea typeface="ＭＳ Ｐゴシック" pitchFamily="50" charset="-128"/>
              </a:rPr>
              <a:t>「財源は確保する」－小沢一郎幹事長</a:t>
            </a:r>
            <a:r>
              <a:rPr kumimoji="1" lang="en-US" altLang="ja-JP" sz="900" dirty="0" smtClean="0">
                <a:solidFill>
                  <a:schemeClr val="bg1"/>
                </a:solidFill>
                <a:latin typeface="ＭＳ Ｐゴシック" pitchFamily="50" charset="-128"/>
                <a:ea typeface="ＭＳ Ｐゴシック" pitchFamily="50" charset="-128"/>
              </a:rPr>
              <a:t>(</a:t>
            </a:r>
            <a:r>
              <a:rPr kumimoji="1" lang="ja-JP" altLang="en-US" sz="900" dirty="0" smtClean="0">
                <a:solidFill>
                  <a:schemeClr val="bg1"/>
                </a:solidFill>
                <a:latin typeface="ＭＳ Ｐゴシック" pitchFamily="50" charset="-128"/>
                <a:ea typeface="ＭＳ Ｐゴシック" pitchFamily="50" charset="-128"/>
              </a:rPr>
              <a:t>当時</a:t>
            </a:r>
            <a:r>
              <a:rPr kumimoji="1" lang="en-US" altLang="ja-JP" sz="900" dirty="0" smtClean="0">
                <a:solidFill>
                  <a:schemeClr val="bg1"/>
                </a:solidFill>
                <a:latin typeface="ＭＳ Ｐゴシック" pitchFamily="50" charset="-128"/>
                <a:ea typeface="ＭＳ Ｐゴシック" pitchFamily="50" charset="-128"/>
              </a:rPr>
              <a:t>)</a:t>
            </a:r>
          </a:p>
        </p:txBody>
      </p:sp>
      <p:pic>
        <p:nvPicPr>
          <p:cNvPr id="5" name="Picture 8" descr="/syu/7223690"/>
          <p:cNvPicPr>
            <a:picLocks noChangeAspect="1" noChangeArrowheads="1"/>
          </p:cNvPicPr>
          <p:nvPr/>
        </p:nvPicPr>
        <p:blipFill>
          <a:blip r:embed="rId2" cstate="print"/>
          <a:srcRect/>
          <a:stretch>
            <a:fillRect/>
          </a:stretch>
        </p:blipFill>
        <p:spPr bwMode="auto">
          <a:xfrm>
            <a:off x="5445224" y="323528"/>
            <a:ext cx="918102" cy="1368151"/>
          </a:xfrm>
          <a:prstGeom prst="rect">
            <a:avLst/>
          </a:prstGeom>
          <a:ln>
            <a:noFill/>
          </a:ln>
          <a:effectLst>
            <a:softEdge rad="112500"/>
          </a:effectLst>
        </p:spPr>
      </p:pic>
      <p:sp>
        <p:nvSpPr>
          <p:cNvPr id="6" name="円形吹き出し 5"/>
          <p:cNvSpPr/>
          <p:nvPr/>
        </p:nvSpPr>
        <p:spPr>
          <a:xfrm>
            <a:off x="3501008" y="179512"/>
            <a:ext cx="1872208" cy="1224136"/>
          </a:xfrm>
          <a:prstGeom prst="wedgeEllipseCallout">
            <a:avLst>
              <a:gd name="adj1" fmla="val 64129"/>
              <a:gd name="adj2" fmla="val 10885"/>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「歳出削減で財源を確保する。一般会計と特別会計の純支出計</a:t>
            </a:r>
            <a:r>
              <a:rPr lang="en-US" altLang="ja-JP" sz="1050" dirty="0" smtClean="0">
                <a:solidFill>
                  <a:schemeClr val="tx1"/>
                </a:solidFill>
                <a:latin typeface="ＭＳ Ｐ明朝" pitchFamily="18" charset="-128"/>
                <a:ea typeface="ＭＳ Ｐ明朝" pitchFamily="18" charset="-128"/>
              </a:rPr>
              <a:t>212</a:t>
            </a:r>
            <a:r>
              <a:rPr lang="ja-JP" altLang="en-US" sz="1050" dirty="0" smtClean="0">
                <a:solidFill>
                  <a:schemeClr val="tx1"/>
                </a:solidFill>
                <a:latin typeface="ＭＳ Ｐ明朝" pitchFamily="18" charset="-128"/>
                <a:ea typeface="ＭＳ Ｐ明朝" pitchFamily="18" charset="-128"/>
              </a:rPr>
              <a:t>兆円の</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割にあたる</a:t>
            </a:r>
            <a:r>
              <a:rPr lang="en-US" altLang="ja-JP" sz="1050" dirty="0" smtClean="0">
                <a:solidFill>
                  <a:schemeClr val="tx1"/>
                </a:solidFill>
                <a:latin typeface="ＭＳ Ｐ明朝" pitchFamily="18" charset="-128"/>
                <a:ea typeface="ＭＳ Ｐ明朝" pitchFamily="18" charset="-128"/>
              </a:rPr>
              <a:t>22</a:t>
            </a:r>
            <a:r>
              <a:rPr lang="ja-JP" altLang="en-US" sz="1050" dirty="0" smtClean="0">
                <a:solidFill>
                  <a:schemeClr val="tx1"/>
                </a:solidFill>
                <a:latin typeface="ＭＳ Ｐ明朝" pitchFamily="18" charset="-128"/>
                <a:ea typeface="ＭＳ Ｐ明朝" pitchFamily="18" charset="-128"/>
              </a:rPr>
              <a:t>兆円を財源に充てる」</a:t>
            </a:r>
            <a:endParaRPr lang="ja-JP" altLang="en-US" sz="1050" dirty="0">
              <a:latin typeface="ＭＳ Ｐ明朝" pitchFamily="18" charset="-128"/>
              <a:ea typeface="ＭＳ Ｐ明朝" pitchFamily="18" charset="-128"/>
            </a:endParaRPr>
          </a:p>
        </p:txBody>
      </p:sp>
      <p:sp>
        <p:nvSpPr>
          <p:cNvPr id="7" name="正方形/長方形 6"/>
          <p:cNvSpPr/>
          <p:nvPr/>
        </p:nvSpPr>
        <p:spPr>
          <a:xfrm>
            <a:off x="3573016" y="1763688"/>
            <a:ext cx="2808312" cy="86409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麻生総理が、</a:t>
            </a:r>
            <a:r>
              <a:rPr lang="en-US" altLang="ja-JP" sz="1050" dirty="0" smtClean="0">
                <a:solidFill>
                  <a:schemeClr val="tx1"/>
                </a:solidFill>
                <a:latin typeface="ＭＳ Ｐ明朝" pitchFamily="18" charset="-128"/>
                <a:ea typeface="ＭＳ Ｐ明朝" pitchFamily="18" charset="-128"/>
              </a:rPr>
              <a:t>2008</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29</a:t>
            </a:r>
            <a:r>
              <a:rPr lang="ja-JP" altLang="en-US" sz="1050" dirty="0" smtClean="0">
                <a:solidFill>
                  <a:schemeClr val="tx1"/>
                </a:solidFill>
                <a:latin typeface="ＭＳ Ｐ明朝" pitchFamily="18" charset="-128"/>
                <a:ea typeface="ＭＳ Ｐ明朝" pitchFamily="18" charset="-128"/>
              </a:rPr>
              <a:t>日の総選挙を想定し、民主党の財源論を批判したのに対し、小沢幹事長が反論。（</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28</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なお、</a:t>
            </a:r>
            <a:r>
              <a:rPr lang="en-US" altLang="ja-JP" sz="1050" dirty="0" smtClean="0">
                <a:solidFill>
                  <a:schemeClr val="tx1"/>
                </a:solidFill>
                <a:latin typeface="ＭＳ Ｐ明朝" pitchFamily="18" charset="-128"/>
                <a:ea typeface="ＭＳ Ｐ明朝" pitchFamily="18" charset="-128"/>
              </a:rPr>
              <a:t>9.11(</a:t>
            </a:r>
            <a:r>
              <a:rPr lang="ja-JP" altLang="en-US" sz="1050" dirty="0" smtClean="0">
                <a:solidFill>
                  <a:schemeClr val="tx1"/>
                </a:solidFill>
                <a:latin typeface="ＭＳ Ｐ明朝" pitchFamily="18" charset="-128"/>
                <a:ea typeface="ＭＳ Ｐ明朝" pitchFamily="18" charset="-128"/>
              </a:rPr>
              <a:t>リーマン・ショック</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後、「最大の景気対策は総選挙」の声にもかかわらず、麻生総理は解散・総選挙できなかった。</a:t>
            </a:r>
            <a:endParaRPr lang="ja-JP" altLang="en-US" sz="1050" dirty="0">
              <a:solidFill>
                <a:schemeClr val="tx1"/>
              </a:solidFill>
              <a:latin typeface="ＭＳ Ｐ明朝" pitchFamily="18" charset="-128"/>
              <a:ea typeface="ＭＳ Ｐ明朝" pitchFamily="18" charset="-128"/>
            </a:endParaRPr>
          </a:p>
        </p:txBody>
      </p:sp>
      <p:graphicFrame>
        <p:nvGraphicFramePr>
          <p:cNvPr id="8" name="表 7"/>
          <p:cNvGraphicFramePr>
            <a:graphicFrameLocks noGrp="1"/>
          </p:cNvGraphicFramePr>
          <p:nvPr/>
        </p:nvGraphicFramePr>
        <p:xfrm>
          <a:off x="476672" y="2411760"/>
          <a:ext cx="2934327" cy="2886452"/>
        </p:xfrm>
        <a:graphic>
          <a:graphicData uri="http://schemas.openxmlformats.org/drawingml/2006/table">
            <a:tbl>
              <a:tblPr firstRow="1" bandRow="1">
                <a:tableStyleId>{5C22544A-7EE6-4342-B048-85BDC9FD1C3A}</a:tableStyleId>
              </a:tblPr>
              <a:tblGrid>
                <a:gridCol w="1254932"/>
                <a:gridCol w="579023"/>
                <a:gridCol w="1100372"/>
              </a:tblGrid>
              <a:tr h="288032">
                <a:tc>
                  <a:txBody>
                    <a:bodyPr/>
                    <a:lstStyle/>
                    <a:p>
                      <a:r>
                        <a:rPr kumimoji="1" lang="ja-JP" altLang="en-US" sz="1050" b="0" dirty="0" smtClean="0">
                          <a:solidFill>
                            <a:schemeClr val="tx1"/>
                          </a:solidFill>
                          <a:latin typeface="+mj-ea"/>
                          <a:ea typeface="+mj-ea"/>
                        </a:rPr>
                        <a:t>財源確保の方針</a:t>
                      </a:r>
                      <a:endParaRPr kumimoji="1" lang="ja-JP" altLang="en-US" sz="1050" b="0" dirty="0">
                        <a:solidFill>
                          <a:schemeClr val="tx1"/>
                        </a:solidFill>
                        <a:latin typeface="+mj-ea"/>
                        <a:ea typeface="+mj-ea"/>
                      </a:endParaRPr>
                    </a:p>
                  </a:txBody>
                  <a:tcPr marL="68580" marR="6858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mj-ea"/>
                          <a:ea typeface="+mj-ea"/>
                        </a:rPr>
                        <a:t>兆円</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r>
                        <a:rPr lang="ja-JP" altLang="en-US" sz="1050" b="0" dirty="0" smtClean="0">
                          <a:solidFill>
                            <a:schemeClr val="tx1"/>
                          </a:solidFill>
                          <a:latin typeface="+mj-ea"/>
                          <a:ea typeface="+mj-ea"/>
                        </a:rPr>
                        <a:t>総予算（</a:t>
                      </a:r>
                      <a:r>
                        <a:rPr lang="en-US" altLang="ja-JP" sz="1050" b="0" dirty="0" smtClean="0">
                          <a:solidFill>
                            <a:schemeClr val="tx1"/>
                          </a:solidFill>
                          <a:latin typeface="+mj-ea"/>
                          <a:ea typeface="+mj-ea"/>
                        </a:rPr>
                        <a:t>212</a:t>
                      </a:r>
                      <a:r>
                        <a:rPr lang="ja-JP" altLang="en-US" sz="1050" b="0" dirty="0" smtClean="0">
                          <a:solidFill>
                            <a:schemeClr val="tx1"/>
                          </a:solidFill>
                          <a:latin typeface="+mj-ea"/>
                          <a:ea typeface="+mj-ea"/>
                        </a:rPr>
                        <a:t>兆円）から捻出</a:t>
                      </a:r>
                      <a:endParaRPr kumimoji="1" lang="ja-JP" altLang="en-US" sz="1050" b="0" dirty="0">
                        <a:solidFill>
                          <a:schemeClr val="tx1"/>
                        </a:solidFill>
                        <a:latin typeface="+mj-ea"/>
                        <a:ea typeface="+mj-ea"/>
                      </a:endParaRPr>
                    </a:p>
                  </a:txBody>
                  <a:tcPr marL="68580" marR="6858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050" b="0" dirty="0" smtClean="0">
                          <a:solidFill>
                            <a:schemeClr val="tx1"/>
                          </a:solidFill>
                          <a:latin typeface="+mj-ea"/>
                          <a:ea typeface="+mj-ea"/>
                        </a:rPr>
                        <a:t>26.3</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050" b="0" dirty="0" smtClean="0">
                          <a:solidFill>
                            <a:schemeClr val="tx1"/>
                          </a:solidFill>
                          <a:latin typeface="+mj-ea"/>
                          <a:ea typeface="+mj-ea"/>
                        </a:rPr>
                        <a:t>交付金・補助金削減</a:t>
                      </a:r>
                      <a:endParaRPr kumimoji="1" lang="en-US" altLang="ja-JP" sz="1050" b="0" dirty="0" smtClean="0">
                        <a:solidFill>
                          <a:schemeClr val="tx1"/>
                        </a:solidFill>
                        <a:latin typeface="+mj-ea"/>
                        <a:ea typeface="+mj-ea"/>
                      </a:endParaRPr>
                    </a:p>
                    <a:p>
                      <a:pPr algn="r"/>
                      <a:r>
                        <a:rPr kumimoji="1" lang="ja-JP" altLang="en-US" sz="1050" b="0" dirty="0" smtClean="0">
                          <a:solidFill>
                            <a:schemeClr val="tx1"/>
                          </a:solidFill>
                          <a:latin typeface="+mj-ea"/>
                          <a:ea typeface="+mj-ea"/>
                        </a:rPr>
                        <a:t>公務員人件費</a:t>
                      </a:r>
                      <a:r>
                        <a:rPr kumimoji="1" lang="en-US" altLang="ja-JP" sz="1050" b="0" dirty="0" smtClean="0">
                          <a:solidFill>
                            <a:schemeClr val="tx1"/>
                          </a:solidFill>
                          <a:latin typeface="+mj-ea"/>
                          <a:ea typeface="+mj-ea"/>
                        </a:rPr>
                        <a:t>2</a:t>
                      </a:r>
                      <a:r>
                        <a:rPr kumimoji="1" lang="ja-JP" altLang="en-US" sz="1050" b="0" dirty="0" smtClean="0">
                          <a:solidFill>
                            <a:schemeClr val="tx1"/>
                          </a:solidFill>
                          <a:latin typeface="+mj-ea"/>
                          <a:ea typeface="+mj-ea"/>
                        </a:rPr>
                        <a:t>割減</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0128">
                <a:tc>
                  <a:txBody>
                    <a:bodyPr/>
                    <a:lstStyle/>
                    <a:p>
                      <a:r>
                        <a:rPr lang="ja-JP" altLang="en-US" sz="1050" b="0" dirty="0" smtClean="0">
                          <a:solidFill>
                            <a:schemeClr val="tx1"/>
                          </a:solidFill>
                          <a:latin typeface="+mj-ea"/>
                          <a:ea typeface="+mj-ea"/>
                        </a:rPr>
                        <a:t>特別会計の運用益の活用</a:t>
                      </a:r>
                      <a:endParaRPr kumimoji="1" lang="ja-JP" altLang="en-US" sz="1050" b="0" dirty="0">
                        <a:solidFill>
                          <a:schemeClr val="tx1"/>
                        </a:solidFill>
                        <a:latin typeface="+mj-ea"/>
                        <a:ea typeface="+mj-ea"/>
                      </a:endParaRPr>
                    </a:p>
                  </a:txBody>
                  <a:tcPr marL="68580" marR="6858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sz="1050" b="0" dirty="0" smtClean="0">
                          <a:solidFill>
                            <a:schemeClr val="tx1"/>
                          </a:solidFill>
                          <a:latin typeface="+mj-ea"/>
                          <a:ea typeface="+mj-ea"/>
                        </a:rPr>
                        <a:t> </a:t>
                      </a:r>
                      <a:r>
                        <a:rPr lang="en-US" altLang="ja-JP" sz="1050" b="0" dirty="0" smtClean="0">
                          <a:solidFill>
                            <a:schemeClr val="tx1"/>
                          </a:solidFill>
                          <a:latin typeface="+mj-ea"/>
                          <a:ea typeface="+mj-ea"/>
                        </a:rPr>
                        <a:t>12.0</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050" b="0" dirty="0" smtClean="0">
                          <a:solidFill>
                            <a:schemeClr val="tx1"/>
                          </a:solidFill>
                          <a:latin typeface="+mj-ea"/>
                          <a:ea typeface="+mj-ea"/>
                        </a:rPr>
                        <a:t>埋蔵金取崩</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r>
                        <a:rPr lang="ja-JP" altLang="en-US" sz="1050" b="0" dirty="0" smtClean="0">
                          <a:solidFill>
                            <a:schemeClr val="tx1"/>
                          </a:solidFill>
                          <a:latin typeface="+mj-ea"/>
                          <a:ea typeface="+mj-ea"/>
                        </a:rPr>
                        <a:t>特別会計の積立金の取崩 </a:t>
                      </a:r>
                      <a:endParaRPr kumimoji="1" lang="ja-JP" altLang="en-US" sz="1050" b="0" dirty="0">
                        <a:solidFill>
                          <a:schemeClr val="tx1"/>
                        </a:solidFill>
                        <a:latin typeface="+mj-ea"/>
                        <a:ea typeface="+mj-ea"/>
                      </a:endParaRPr>
                    </a:p>
                  </a:txBody>
                  <a:tcPr marL="68580" marR="6858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50" b="0" dirty="0" smtClean="0">
                          <a:solidFill>
                            <a:schemeClr val="tx1"/>
                          </a:solidFill>
                          <a:latin typeface="+mj-ea"/>
                          <a:ea typeface="+mj-ea"/>
                        </a:rPr>
                        <a:t>2.7</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j-ea"/>
                          <a:ea typeface="+mj-ea"/>
                        </a:rPr>
                        <a:t>埋蔵金取崩</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6288">
                <a:tc>
                  <a:txBody>
                    <a:bodyPr/>
                    <a:lstStyle/>
                    <a:p>
                      <a:r>
                        <a:rPr lang="ja-JP" altLang="en-US" sz="1050" b="0" dirty="0" smtClean="0">
                          <a:solidFill>
                            <a:schemeClr val="tx1"/>
                          </a:solidFill>
                          <a:latin typeface="+mj-ea"/>
                          <a:ea typeface="+mj-ea"/>
                        </a:rPr>
                        <a:t>政府資産売却 </a:t>
                      </a:r>
                      <a:endParaRPr kumimoji="1" lang="ja-JP" altLang="en-US" sz="1050" b="0" dirty="0">
                        <a:solidFill>
                          <a:schemeClr val="tx1"/>
                        </a:solidFill>
                        <a:latin typeface="+mj-ea"/>
                        <a:ea typeface="+mj-ea"/>
                      </a:endParaRPr>
                    </a:p>
                  </a:txBody>
                  <a:tcPr marL="68580" marR="6858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50" b="0" dirty="0" smtClean="0">
                          <a:solidFill>
                            <a:schemeClr val="tx1"/>
                          </a:solidFill>
                          <a:latin typeface="+mj-ea"/>
                          <a:ea typeface="+mj-ea"/>
                        </a:rPr>
                        <a:t>2.8</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r>
                        <a:rPr lang="ja-JP" altLang="en-US" sz="1050" b="0" dirty="0" smtClean="0">
                          <a:solidFill>
                            <a:schemeClr val="tx1"/>
                          </a:solidFill>
                          <a:latin typeface="+mj-ea"/>
                          <a:ea typeface="+mj-ea"/>
                        </a:rPr>
                        <a:t>租税特別措置見直 </a:t>
                      </a:r>
                      <a:endParaRPr kumimoji="1" lang="ja-JP" altLang="en-US" sz="1050" b="0" dirty="0">
                        <a:solidFill>
                          <a:schemeClr val="tx1"/>
                        </a:solidFill>
                        <a:latin typeface="+mj-ea"/>
                        <a:ea typeface="+mj-ea"/>
                      </a:endParaRPr>
                    </a:p>
                  </a:txBody>
                  <a:tcPr marL="68580" marR="6858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050" b="0" dirty="0" smtClean="0">
                          <a:solidFill>
                            <a:schemeClr val="tx1"/>
                          </a:solidFill>
                          <a:latin typeface="+mj-ea"/>
                          <a:ea typeface="+mj-ea"/>
                        </a:rPr>
                        <a:t>13.1</a:t>
                      </a:r>
                      <a:r>
                        <a:rPr lang="ja-JP" altLang="en-US" sz="1050" b="0" dirty="0" smtClean="0">
                          <a:solidFill>
                            <a:schemeClr val="tx1"/>
                          </a:solidFill>
                          <a:latin typeface="+mj-ea"/>
                          <a:ea typeface="+mj-ea"/>
                        </a:rPr>
                        <a:t>    　</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050" b="0" dirty="0" smtClean="0">
                          <a:solidFill>
                            <a:schemeClr val="tx1"/>
                          </a:solidFill>
                          <a:latin typeface="+mj-ea"/>
                          <a:ea typeface="+mj-ea"/>
                        </a:rPr>
                        <a:t>税制改革</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r>
                        <a:rPr kumimoji="1" lang="ja-JP" altLang="en-US" sz="1050" b="0" dirty="0" smtClean="0">
                          <a:solidFill>
                            <a:schemeClr val="tx1"/>
                          </a:solidFill>
                          <a:latin typeface="+mj-ea"/>
                          <a:ea typeface="+mj-ea"/>
                        </a:rPr>
                        <a:t>　　　　　　　　　　計</a:t>
                      </a:r>
                      <a:endParaRPr kumimoji="1" lang="ja-JP" altLang="en-US" sz="1050" b="0" dirty="0">
                        <a:solidFill>
                          <a:schemeClr val="tx1"/>
                        </a:solidFill>
                        <a:latin typeface="+mj-ea"/>
                        <a:ea typeface="+mj-ea"/>
                      </a:endParaRPr>
                    </a:p>
                  </a:txBody>
                  <a:tcPr marL="68580" marR="6858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050" b="0" dirty="0" smtClean="0">
                          <a:solidFill>
                            <a:schemeClr val="tx1"/>
                          </a:solidFill>
                          <a:latin typeface="+mj-ea"/>
                          <a:ea typeface="+mj-ea"/>
                        </a:rPr>
                        <a:t>56.9</a:t>
                      </a: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sz="1050" b="0" dirty="0">
                        <a:solidFill>
                          <a:schemeClr val="tx1"/>
                        </a:solidFill>
                        <a:latin typeface="+mj-ea"/>
                        <a:ea typeface="+mj-ea"/>
                      </a:endParaRPr>
                    </a:p>
                  </a:txBody>
                  <a:tcPr marL="68580" marR="6858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正方形/長方形 8"/>
          <p:cNvSpPr/>
          <p:nvPr/>
        </p:nvSpPr>
        <p:spPr>
          <a:xfrm>
            <a:off x="476672" y="1115616"/>
            <a:ext cx="2952328" cy="115212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n-ea"/>
              </a:rPr>
              <a:t>「マニフェスト」の目玉</a:t>
            </a:r>
            <a:endParaRPr lang="en-US" altLang="ja-JP" sz="1050" dirty="0" smtClean="0">
              <a:solidFill>
                <a:schemeClr val="tx1"/>
              </a:solidFill>
              <a:latin typeface="+mn-ea"/>
            </a:endParaRPr>
          </a:p>
          <a:p>
            <a:r>
              <a:rPr lang="ja-JP" altLang="en-US" sz="1050" dirty="0" smtClean="0">
                <a:solidFill>
                  <a:schemeClr val="tx1"/>
                </a:solidFill>
                <a:latin typeface="+mn-ea"/>
              </a:rPr>
              <a:t>◆高速道路無料化－</a:t>
            </a:r>
            <a:r>
              <a:rPr lang="en-US" altLang="ja-JP" sz="1050" dirty="0" smtClean="0">
                <a:solidFill>
                  <a:schemeClr val="tx1"/>
                </a:solidFill>
                <a:latin typeface="+mn-ea"/>
              </a:rPr>
              <a:t>1.5</a:t>
            </a:r>
            <a:r>
              <a:rPr lang="ja-JP" altLang="en-US" sz="1050" dirty="0" smtClean="0">
                <a:solidFill>
                  <a:schemeClr val="tx1"/>
                </a:solidFill>
                <a:latin typeface="+mn-ea"/>
              </a:rPr>
              <a:t>兆円</a:t>
            </a:r>
            <a:r>
              <a:rPr lang="en-US" altLang="ja-JP" sz="1050" dirty="0" smtClean="0">
                <a:solidFill>
                  <a:schemeClr val="tx1"/>
                </a:solidFill>
                <a:latin typeface="+mn-ea"/>
              </a:rPr>
              <a:t/>
            </a:r>
            <a:br>
              <a:rPr lang="en-US" altLang="ja-JP" sz="1050" dirty="0" smtClean="0">
                <a:solidFill>
                  <a:schemeClr val="tx1"/>
                </a:solidFill>
                <a:latin typeface="+mn-ea"/>
              </a:rPr>
            </a:br>
            <a:r>
              <a:rPr lang="ja-JP" altLang="en-US" sz="1050" dirty="0" smtClean="0">
                <a:solidFill>
                  <a:schemeClr val="tx1"/>
                </a:solidFill>
                <a:latin typeface="+mn-ea"/>
              </a:rPr>
              <a:t>◆農業者戸別所得補償－</a:t>
            </a:r>
            <a:r>
              <a:rPr lang="en-US" altLang="ja-JP" sz="1050" dirty="0" smtClean="0">
                <a:solidFill>
                  <a:schemeClr val="tx1"/>
                </a:solidFill>
                <a:latin typeface="+mn-ea"/>
              </a:rPr>
              <a:t>1</a:t>
            </a:r>
            <a:r>
              <a:rPr lang="ja-JP" altLang="en-US" sz="1050" dirty="0" smtClean="0">
                <a:solidFill>
                  <a:schemeClr val="tx1"/>
                </a:solidFill>
                <a:latin typeface="+mn-ea"/>
              </a:rPr>
              <a:t>兆円</a:t>
            </a:r>
            <a:endParaRPr lang="en-US" altLang="ja-JP" sz="1050" dirty="0" smtClean="0">
              <a:solidFill>
                <a:schemeClr val="tx1"/>
              </a:solidFill>
              <a:latin typeface="+mn-ea"/>
            </a:endParaRPr>
          </a:p>
          <a:p>
            <a:r>
              <a:rPr lang="ja-JP" altLang="en-US" sz="1050" dirty="0" smtClean="0">
                <a:solidFill>
                  <a:schemeClr val="tx1"/>
                </a:solidFill>
                <a:latin typeface="+mn-ea"/>
              </a:rPr>
              <a:t>◆こども手当創設－</a:t>
            </a:r>
            <a:r>
              <a:rPr lang="en-US" altLang="ja-JP" sz="1050" dirty="0" smtClean="0">
                <a:solidFill>
                  <a:schemeClr val="tx1"/>
                </a:solidFill>
                <a:latin typeface="+mn-ea"/>
              </a:rPr>
              <a:t>4.8</a:t>
            </a:r>
            <a:r>
              <a:rPr lang="ja-JP" altLang="en-US" sz="1050" dirty="0" smtClean="0">
                <a:solidFill>
                  <a:schemeClr val="tx1"/>
                </a:solidFill>
                <a:latin typeface="+mn-ea"/>
              </a:rPr>
              <a:t>兆円</a:t>
            </a:r>
            <a:r>
              <a:rPr lang="en-US" altLang="ja-JP" sz="1050" dirty="0" smtClean="0">
                <a:solidFill>
                  <a:schemeClr val="tx1"/>
                </a:solidFill>
                <a:latin typeface="+mn-ea"/>
              </a:rPr>
              <a:t/>
            </a:r>
            <a:br>
              <a:rPr lang="en-US" altLang="ja-JP" sz="1050" dirty="0" smtClean="0">
                <a:solidFill>
                  <a:schemeClr val="tx1"/>
                </a:solidFill>
                <a:latin typeface="+mn-ea"/>
              </a:rPr>
            </a:br>
            <a:r>
              <a:rPr lang="ja-JP" altLang="en-US" sz="1050" dirty="0" smtClean="0">
                <a:solidFill>
                  <a:schemeClr val="tx1"/>
                </a:solidFill>
                <a:latin typeface="+mn-ea"/>
              </a:rPr>
              <a:t>◆年金改革－</a:t>
            </a:r>
            <a:r>
              <a:rPr lang="en-US" altLang="ja-JP" sz="1050" dirty="0" smtClean="0">
                <a:solidFill>
                  <a:schemeClr val="tx1"/>
                </a:solidFill>
                <a:latin typeface="+mn-ea"/>
              </a:rPr>
              <a:t>5.8</a:t>
            </a:r>
            <a:r>
              <a:rPr lang="ja-JP" altLang="en-US" sz="1050" dirty="0" smtClean="0">
                <a:solidFill>
                  <a:schemeClr val="tx1"/>
                </a:solidFill>
                <a:latin typeface="+mn-ea"/>
              </a:rPr>
              <a:t>兆円</a:t>
            </a:r>
            <a:endParaRPr lang="en-US" altLang="ja-JP" sz="1050" dirty="0" smtClean="0">
              <a:solidFill>
                <a:schemeClr val="tx1"/>
              </a:solidFill>
              <a:latin typeface="+mn-ea"/>
            </a:endParaRPr>
          </a:p>
          <a:p>
            <a:r>
              <a:rPr lang="ja-JP" altLang="en-US" sz="1050" dirty="0" smtClean="0">
                <a:solidFill>
                  <a:schemeClr val="tx1"/>
                </a:solidFill>
                <a:latin typeface="+mn-ea"/>
              </a:rPr>
              <a:t>→必要な総額は年間</a:t>
            </a:r>
            <a:r>
              <a:rPr lang="en-US" altLang="ja-JP" sz="1050" dirty="0" smtClean="0">
                <a:solidFill>
                  <a:schemeClr val="tx1"/>
                </a:solidFill>
                <a:latin typeface="+mn-ea"/>
              </a:rPr>
              <a:t>20.5</a:t>
            </a:r>
            <a:r>
              <a:rPr lang="ja-JP" altLang="en-US" sz="1050" dirty="0" smtClean="0">
                <a:solidFill>
                  <a:schemeClr val="tx1"/>
                </a:solidFill>
                <a:latin typeface="+mn-ea"/>
              </a:rPr>
              <a:t>兆円と試算していた。</a:t>
            </a:r>
          </a:p>
        </p:txBody>
      </p:sp>
      <p:sp>
        <p:nvSpPr>
          <p:cNvPr id="10" name="正方形/長方形 9"/>
          <p:cNvSpPr/>
          <p:nvPr/>
        </p:nvSpPr>
        <p:spPr>
          <a:xfrm>
            <a:off x="3645024" y="2771800"/>
            <a:ext cx="2664296"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最初から指摘されていた問題</a:t>
            </a:r>
            <a:endParaRPr kumimoji="1" lang="ja-JP" altLang="en-US" sz="1050" dirty="0">
              <a:solidFill>
                <a:schemeClr val="tx1"/>
              </a:solidFill>
            </a:endParaRPr>
          </a:p>
        </p:txBody>
      </p:sp>
      <p:sp>
        <p:nvSpPr>
          <p:cNvPr id="11" name="強調線吹き出し 1 10"/>
          <p:cNvSpPr/>
          <p:nvPr/>
        </p:nvSpPr>
        <p:spPr>
          <a:xfrm>
            <a:off x="3717032" y="3059832"/>
            <a:ext cx="2592288" cy="648072"/>
          </a:xfrm>
          <a:prstGeom prst="accentCallout1">
            <a:avLst>
              <a:gd name="adj1" fmla="val 45206"/>
              <a:gd name="adj2" fmla="val -4291"/>
              <a:gd name="adj3" fmla="val -22717"/>
              <a:gd name="adj4" fmla="val -13714"/>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地方への支出は約</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億円が国保、生保の国庫負担分。約</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兆円は文教費。いずれも法による義務的経費だった。</a:t>
            </a:r>
            <a:endParaRPr kumimoji="1" lang="ja-JP" altLang="en-US" sz="1050" dirty="0"/>
          </a:p>
        </p:txBody>
      </p:sp>
      <p:sp>
        <p:nvSpPr>
          <p:cNvPr id="12" name="強調線吹き出し 1 11"/>
          <p:cNvSpPr/>
          <p:nvPr/>
        </p:nvSpPr>
        <p:spPr>
          <a:xfrm>
            <a:off x="3717032" y="3779912"/>
            <a:ext cx="2592288" cy="288032"/>
          </a:xfrm>
          <a:prstGeom prst="accentCallout1">
            <a:avLst>
              <a:gd name="adj1" fmla="val 20640"/>
              <a:gd name="adj2" fmla="val -3639"/>
              <a:gd name="adj3" fmla="val -138826"/>
              <a:gd name="adj4" fmla="val -13715"/>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公務員の</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割は自衛官・関係予算である。</a:t>
            </a:r>
            <a:endParaRPr lang="ja-JP" altLang="en-US" sz="1050" dirty="0">
              <a:solidFill>
                <a:schemeClr val="tx1"/>
              </a:solidFill>
              <a:latin typeface="ＭＳ Ｐ明朝" pitchFamily="18" charset="-128"/>
              <a:ea typeface="ＭＳ Ｐ明朝" pitchFamily="18" charset="-128"/>
            </a:endParaRPr>
          </a:p>
        </p:txBody>
      </p:sp>
      <p:pic>
        <p:nvPicPr>
          <p:cNvPr id="15" name="Picture 2" descr="C:\Users\佐藤陵一\Pictures\MP Navigator EX\2011_12_23\IMG_0001.jpg"/>
          <p:cNvPicPr>
            <a:picLocks noGrp="1" noChangeAspect="1" noChangeArrowheads="1"/>
          </p:cNvPicPr>
          <p:nvPr>
            <p:ph idx="1"/>
          </p:nvPr>
        </p:nvPicPr>
        <p:blipFill>
          <a:blip r:embed="rId3" cstate="print"/>
          <a:srcRect/>
          <a:stretch>
            <a:fillRect/>
          </a:stretch>
        </p:blipFill>
        <p:spPr bwMode="auto">
          <a:xfrm>
            <a:off x="3933056" y="6228184"/>
            <a:ext cx="1811932" cy="2277921"/>
          </a:xfrm>
          <a:prstGeom prst="rect">
            <a:avLst/>
          </a:prstGeom>
          <a:noFill/>
          <a:ln w="3175">
            <a:noFill/>
          </a:ln>
        </p:spPr>
      </p:pic>
      <p:sp>
        <p:nvSpPr>
          <p:cNvPr id="18" name="下矢印 17"/>
          <p:cNvSpPr/>
          <p:nvPr/>
        </p:nvSpPr>
        <p:spPr>
          <a:xfrm>
            <a:off x="4293096" y="5004048"/>
            <a:ext cx="864096" cy="1080120"/>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smtClean="0">
                <a:solidFill>
                  <a:schemeClr val="tx1"/>
                </a:solidFill>
                <a:latin typeface="+mj-ea"/>
                <a:ea typeface="+mj-ea"/>
              </a:rPr>
              <a:t>政権交代</a:t>
            </a:r>
            <a:endParaRPr kumimoji="1" lang="en-US" altLang="ja-JP" sz="1050" dirty="0" smtClean="0">
              <a:solidFill>
                <a:schemeClr val="tx1"/>
              </a:solidFill>
              <a:latin typeface="+mj-ea"/>
              <a:ea typeface="+mj-ea"/>
            </a:endParaRPr>
          </a:p>
          <a:p>
            <a:pPr algn="ctr"/>
            <a:r>
              <a:rPr kumimoji="1" lang="ja-JP" altLang="en-US" sz="1050" dirty="0" smtClean="0">
                <a:solidFill>
                  <a:schemeClr val="tx1"/>
                </a:solidFill>
                <a:latin typeface="+mj-ea"/>
                <a:ea typeface="+mj-ea"/>
              </a:rPr>
              <a:t>から</a:t>
            </a:r>
            <a:r>
              <a:rPr kumimoji="1" lang="en-US" altLang="ja-JP" sz="1050" dirty="0" smtClean="0">
                <a:solidFill>
                  <a:schemeClr val="tx1"/>
                </a:solidFill>
                <a:latin typeface="+mj-ea"/>
                <a:ea typeface="+mj-ea"/>
              </a:rPr>
              <a:t>2</a:t>
            </a:r>
            <a:r>
              <a:rPr kumimoji="1" lang="ja-JP" altLang="en-US" sz="1050" dirty="0" smtClean="0">
                <a:solidFill>
                  <a:schemeClr val="tx1"/>
                </a:solidFill>
                <a:latin typeface="+mj-ea"/>
                <a:ea typeface="+mj-ea"/>
              </a:rPr>
              <a:t>年</a:t>
            </a:r>
            <a:endParaRPr kumimoji="1" lang="ja-JP" altLang="en-US" sz="1050" dirty="0">
              <a:solidFill>
                <a:schemeClr val="tx1"/>
              </a:solidFill>
              <a:latin typeface="+mj-ea"/>
              <a:ea typeface="+mj-ea"/>
            </a:endParaRPr>
          </a:p>
        </p:txBody>
      </p:sp>
      <p:pic>
        <p:nvPicPr>
          <p:cNvPr id="19" name="Picture 3" descr="C:\Users\佐藤陵一\Pictures\MP Navigator EX\2011_12_23\IMG_0002.jpg"/>
          <p:cNvPicPr>
            <a:picLocks noChangeAspect="1" noChangeArrowheads="1"/>
          </p:cNvPicPr>
          <p:nvPr/>
        </p:nvPicPr>
        <p:blipFill>
          <a:blip r:embed="rId4" cstate="print"/>
          <a:srcRect/>
          <a:stretch>
            <a:fillRect/>
          </a:stretch>
        </p:blipFill>
        <p:spPr bwMode="auto">
          <a:xfrm>
            <a:off x="620688" y="5796136"/>
            <a:ext cx="2959608" cy="2871216"/>
          </a:xfrm>
          <a:prstGeom prst="rect">
            <a:avLst/>
          </a:prstGeom>
          <a:noFill/>
          <a:ln>
            <a:noFill/>
          </a:ln>
        </p:spPr>
      </p:pic>
      <p:cxnSp>
        <p:nvCxnSpPr>
          <p:cNvPr id="25" name="直線矢印コネクタ 24"/>
          <p:cNvCxnSpPr/>
          <p:nvPr/>
        </p:nvCxnSpPr>
        <p:spPr>
          <a:xfrm flipH="1">
            <a:off x="3645024" y="615617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04664" y="5436096"/>
            <a:ext cx="3888432" cy="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573016" y="4283968"/>
            <a:ext cx="2736304" cy="43204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rPr>
              <a:t>マニュフェスト検討準備委員会</a:t>
            </a:r>
            <a:r>
              <a:rPr lang="ja-JP" altLang="en-US" sz="1050" dirty="0" smtClean="0">
                <a:solidFill>
                  <a:schemeClr val="tx1"/>
                </a:solidFill>
              </a:rPr>
              <a:t>メンバー</a:t>
            </a:r>
            <a:endParaRPr lang="en-US" altLang="ja-JP" sz="1050" dirty="0" smtClean="0">
              <a:solidFill>
                <a:schemeClr val="tx1"/>
              </a:solidFill>
            </a:endParaRPr>
          </a:p>
          <a:p>
            <a:r>
              <a:rPr lang="ja-JP" altLang="ja-JP" sz="1050" dirty="0" smtClean="0">
                <a:solidFill>
                  <a:schemeClr val="tx1"/>
                </a:solidFill>
              </a:rPr>
              <a:t>直嶋正行、長妻昭、蓮法、福山哲郎</a:t>
            </a:r>
            <a:endParaRPr kumimoji="1" lang="ja-JP" altLang="en-US" sz="1050" dirty="0">
              <a:solidFill>
                <a:schemeClr val="tx1"/>
              </a:solidFill>
            </a:endParaRPr>
          </a:p>
        </p:txBody>
      </p:sp>
      <p:sp>
        <p:nvSpPr>
          <p:cNvPr id="20" name="スライド番号プレースホルダ 19"/>
          <p:cNvSpPr>
            <a:spLocks noGrp="1"/>
          </p:cNvSpPr>
          <p:nvPr>
            <p:ph type="sldNum" sz="quarter" idx="15"/>
          </p:nvPr>
        </p:nvSpPr>
        <p:spPr/>
        <p:txBody>
          <a:bodyPr/>
          <a:lstStyle/>
          <a:p>
            <a:fld id="{1AD93096-5B34-4342-9326-69289CEAE4C2}" type="slidenum">
              <a:rPr lang="en-US" altLang="ja-JP" smtClean="0"/>
              <a:pPr/>
              <a:t>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政権交代。民主党の政権政策Manifesto"/>
          <p:cNvPicPr>
            <a:picLocks noGrp="1" noChangeAspect="1" noChangeArrowheads="1"/>
          </p:cNvPicPr>
          <p:nvPr>
            <p:ph idx="1"/>
          </p:nvPr>
        </p:nvPicPr>
        <p:blipFill>
          <a:blip r:embed="rId2" cstate="print"/>
          <a:srcRect/>
          <a:stretch>
            <a:fillRect/>
          </a:stretch>
        </p:blipFill>
        <p:spPr bwMode="auto">
          <a:xfrm>
            <a:off x="836712" y="5724128"/>
            <a:ext cx="1296144" cy="1836205"/>
          </a:xfrm>
          <a:prstGeom prst="rect">
            <a:avLst/>
          </a:prstGeom>
          <a:noFill/>
          <a:ln>
            <a:noFill/>
          </a:ln>
        </p:spPr>
      </p:pic>
      <p:sp>
        <p:nvSpPr>
          <p:cNvPr id="5" name="正方形/長方形 4"/>
          <p:cNvSpPr/>
          <p:nvPr/>
        </p:nvSpPr>
        <p:spPr>
          <a:xfrm>
            <a:off x="548680" y="539552"/>
            <a:ext cx="3429000" cy="4752528"/>
          </a:xfrm>
          <a:prstGeom prst="rect">
            <a:avLst/>
          </a:prstGeom>
        </p:spPr>
        <p:txBody>
          <a:bodyPr wrap="square">
            <a:spAutoFit/>
          </a:bodyPr>
          <a:lstStyle/>
          <a:p>
            <a:r>
              <a:rPr lang="ja-JP" altLang="en-US" sz="1050" dirty="0" smtClean="0">
                <a:latin typeface="ＭＳ Ｐ明朝" pitchFamily="18" charset="-128"/>
                <a:ea typeface="ＭＳ Ｐ明朝" pitchFamily="18" charset="-128"/>
                <a:sym typeface="Wingdings"/>
              </a:rPr>
              <a:t></a:t>
            </a:r>
            <a:r>
              <a:rPr lang="ja-JP" altLang="en-US" sz="1050" dirty="0" smtClean="0">
                <a:latin typeface="ＭＳ Ｐ明朝" pitchFamily="18" charset="-128"/>
                <a:ea typeface="ＭＳ Ｐ明朝" pitchFamily="18" charset="-128"/>
              </a:rPr>
              <a:t>ムダづかい</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国の総予算</a:t>
            </a:r>
            <a:r>
              <a:rPr lang="en-US" altLang="ja-JP" sz="1050" dirty="0" smtClean="0">
                <a:latin typeface="ＭＳ Ｐ明朝" pitchFamily="18" charset="-128"/>
                <a:ea typeface="ＭＳ Ｐ明朝" pitchFamily="18" charset="-128"/>
              </a:rPr>
              <a:t>207</a:t>
            </a:r>
            <a:r>
              <a:rPr lang="ja-JP" altLang="en-US" sz="1050" dirty="0" smtClean="0">
                <a:latin typeface="ＭＳ Ｐ明朝" pitchFamily="18" charset="-128"/>
                <a:ea typeface="ＭＳ Ｐ明朝" pitchFamily="18" charset="-128"/>
              </a:rPr>
              <a:t>兆円を全面組み替え。</a:t>
            </a:r>
          </a:p>
          <a:p>
            <a:r>
              <a:rPr lang="ja-JP" altLang="en-US" sz="1050" dirty="0" smtClean="0">
                <a:latin typeface="ＭＳ Ｐ明朝" pitchFamily="18" charset="-128"/>
                <a:ea typeface="ＭＳ Ｐ明朝" pitchFamily="18" charset="-128"/>
              </a:rPr>
              <a:t>税金のムダづかいと天下りを根絶します。</a:t>
            </a:r>
          </a:p>
          <a:p>
            <a:r>
              <a:rPr lang="ja-JP" altLang="en-US" sz="1050" dirty="0" smtClean="0">
                <a:latin typeface="ＭＳ Ｐ明朝" pitchFamily="18" charset="-128"/>
                <a:ea typeface="ＭＳ Ｐ明朝" pitchFamily="18" charset="-128"/>
              </a:rPr>
              <a:t>議員の世襲と企業団体献金は禁止し、衆院定数を</a:t>
            </a:r>
            <a:r>
              <a:rPr lang="en-US" altLang="ja-JP" sz="1050" dirty="0" smtClean="0">
                <a:latin typeface="ＭＳ Ｐ明朝" pitchFamily="18" charset="-128"/>
                <a:ea typeface="ＭＳ Ｐ明朝" pitchFamily="18" charset="-128"/>
              </a:rPr>
              <a:t>80</a:t>
            </a:r>
            <a:r>
              <a:rPr lang="ja-JP" altLang="en-US" sz="1050" dirty="0" smtClean="0">
                <a:latin typeface="ＭＳ Ｐ明朝" pitchFamily="18" charset="-128"/>
                <a:ea typeface="ＭＳ Ｐ明朝" pitchFamily="18" charset="-128"/>
              </a:rPr>
              <a:t>削減します。</a:t>
            </a:r>
            <a:endParaRPr lang="en-US" altLang="ja-JP" sz="1050" dirty="0" smtClean="0">
              <a:latin typeface="ＭＳ Ｐ明朝" pitchFamily="18" charset="-128"/>
              <a:ea typeface="ＭＳ Ｐ明朝" pitchFamily="18" charset="-128"/>
            </a:endParaRPr>
          </a:p>
          <a:p>
            <a:endParaRPr lang="ja-JP" altLang="en-US"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sym typeface="Wingdings"/>
              </a:rPr>
              <a:t></a:t>
            </a:r>
            <a:r>
              <a:rPr lang="ja-JP" altLang="en-US" sz="1050" dirty="0" smtClean="0">
                <a:latin typeface="ＭＳ Ｐ明朝" pitchFamily="18" charset="-128"/>
                <a:ea typeface="ＭＳ Ｐ明朝" pitchFamily="18" charset="-128"/>
              </a:rPr>
              <a:t>子育て教育</a:t>
            </a:r>
          </a:p>
          <a:p>
            <a:r>
              <a:rPr lang="ja-JP" altLang="en-US" sz="1050" dirty="0" smtClean="0">
                <a:latin typeface="ＭＳ Ｐ明朝" pitchFamily="18" charset="-128"/>
                <a:ea typeface="ＭＳ Ｐ明朝" pitchFamily="18" charset="-128"/>
              </a:rPr>
              <a:t>中学卒業まで、１人当たり年</a:t>
            </a:r>
            <a:r>
              <a:rPr lang="en-US" altLang="ja-JP" sz="1050" dirty="0" smtClean="0">
                <a:latin typeface="ＭＳ Ｐ明朝" pitchFamily="18" charset="-128"/>
                <a:ea typeface="ＭＳ Ｐ明朝" pitchFamily="18" charset="-128"/>
              </a:rPr>
              <a:t>31</a:t>
            </a:r>
            <a:r>
              <a:rPr lang="ja-JP" altLang="en-US" sz="1050" dirty="0" smtClean="0">
                <a:latin typeface="ＭＳ Ｐ明朝" pitchFamily="18" charset="-128"/>
                <a:ea typeface="ＭＳ Ｐ明朝" pitchFamily="18" charset="-128"/>
              </a:rPr>
              <a:t>万</a:t>
            </a:r>
            <a:r>
              <a:rPr lang="en-US" altLang="ja-JP" sz="1050" dirty="0" smtClean="0">
                <a:latin typeface="ＭＳ Ｐ明朝" pitchFamily="18" charset="-128"/>
                <a:ea typeface="ＭＳ Ｐ明朝" pitchFamily="18" charset="-128"/>
              </a:rPr>
              <a:t>2000</a:t>
            </a:r>
            <a:r>
              <a:rPr lang="ja-JP" altLang="en-US" sz="1050" dirty="0" smtClean="0">
                <a:latin typeface="ＭＳ Ｐ明朝" pitchFamily="18" charset="-128"/>
                <a:ea typeface="ＭＳ Ｐ明朝" pitchFamily="18" charset="-128"/>
              </a:rPr>
              <a:t>円の「子ども手当」を支給します。</a:t>
            </a:r>
          </a:p>
          <a:p>
            <a:r>
              <a:rPr lang="ja-JP" altLang="en-US" sz="1050" dirty="0" smtClean="0">
                <a:latin typeface="ＭＳ Ｐ明朝" pitchFamily="18" charset="-128"/>
                <a:ea typeface="ＭＳ Ｐ明朝" pitchFamily="18" charset="-128"/>
              </a:rPr>
              <a:t>高校は実質無償化し、大学は奨学金を大幅に拡充します。</a:t>
            </a:r>
          </a:p>
          <a:p>
            <a:endParaRPr lang="en-US" altLang="ja-JP" sz="1050" dirty="0" smtClean="0">
              <a:latin typeface="ＭＳ Ｐ明朝" pitchFamily="18" charset="-128"/>
              <a:ea typeface="ＭＳ Ｐ明朝" pitchFamily="18" charset="-128"/>
              <a:sym typeface="Wingdings"/>
            </a:endParaRPr>
          </a:p>
          <a:p>
            <a:r>
              <a:rPr lang="ja-JP" altLang="en-US" sz="1050" dirty="0" smtClean="0">
                <a:latin typeface="ＭＳ Ｐ明朝" pitchFamily="18" charset="-128"/>
                <a:ea typeface="ＭＳ Ｐ明朝" pitchFamily="18" charset="-128"/>
                <a:sym typeface="Wingdings"/>
              </a:rPr>
              <a:t></a:t>
            </a:r>
            <a:r>
              <a:rPr lang="ja-JP" altLang="en-US" sz="1050" dirty="0" smtClean="0">
                <a:latin typeface="ＭＳ Ｐ明朝" pitchFamily="18" charset="-128"/>
                <a:ea typeface="ＭＳ Ｐ明朝" pitchFamily="18" charset="-128"/>
              </a:rPr>
              <a:t>年金・医療</a:t>
            </a:r>
          </a:p>
          <a:p>
            <a:r>
              <a:rPr lang="ja-JP" altLang="en-US" sz="1050" dirty="0" smtClean="0">
                <a:latin typeface="ＭＳ Ｐ明朝" pitchFamily="18" charset="-128"/>
                <a:ea typeface="ＭＳ Ｐ明朝" pitchFamily="18" charset="-128"/>
              </a:rPr>
              <a:t>「年金通帳」で消えない年金。　</a:t>
            </a:r>
          </a:p>
          <a:p>
            <a:r>
              <a:rPr lang="ja-JP" altLang="en-US" sz="1050" dirty="0" smtClean="0">
                <a:latin typeface="ＭＳ Ｐ明朝" pitchFamily="18" charset="-128"/>
                <a:ea typeface="ＭＳ Ｐ明朝" pitchFamily="18" charset="-128"/>
              </a:rPr>
              <a:t>年金制度を一元化し、月額７万円の最低保障年金を実現します。</a:t>
            </a:r>
          </a:p>
          <a:p>
            <a:r>
              <a:rPr lang="ja-JP" altLang="en-US" sz="1050" dirty="0" smtClean="0">
                <a:latin typeface="ＭＳ Ｐ明朝" pitchFamily="18" charset="-128"/>
                <a:ea typeface="ＭＳ Ｐ明朝" pitchFamily="18" charset="-128"/>
              </a:rPr>
              <a:t>後期高齢者医療制度は廃止し、医師の数を</a:t>
            </a:r>
            <a:r>
              <a:rPr lang="en-US" altLang="ja-JP" sz="1050" dirty="0" smtClean="0">
                <a:latin typeface="ＭＳ Ｐ明朝" pitchFamily="18" charset="-128"/>
                <a:ea typeface="ＭＳ Ｐ明朝" pitchFamily="18" charset="-128"/>
              </a:rPr>
              <a:t>1.5</a:t>
            </a:r>
            <a:r>
              <a:rPr lang="ja-JP" altLang="en-US" sz="1050" dirty="0" smtClean="0">
                <a:latin typeface="ＭＳ Ｐ明朝" pitchFamily="18" charset="-128"/>
                <a:ea typeface="ＭＳ Ｐ明朝" pitchFamily="18" charset="-128"/>
              </a:rPr>
              <a:t>倍にします。</a:t>
            </a:r>
          </a:p>
          <a:p>
            <a:endParaRPr lang="en-US" altLang="ja-JP" sz="1050" dirty="0" smtClean="0">
              <a:latin typeface="ＭＳ Ｐ明朝" pitchFamily="18" charset="-128"/>
              <a:ea typeface="ＭＳ Ｐ明朝" pitchFamily="18" charset="-128"/>
              <a:sym typeface="Wingdings"/>
            </a:endParaRPr>
          </a:p>
          <a:p>
            <a:r>
              <a:rPr lang="ja-JP" altLang="en-US" sz="1050" dirty="0" smtClean="0">
                <a:latin typeface="ＭＳ Ｐ明朝" pitchFamily="18" charset="-128"/>
                <a:ea typeface="ＭＳ Ｐ明朝" pitchFamily="18" charset="-128"/>
                <a:sym typeface="Wingdings"/>
              </a:rPr>
              <a:t></a:t>
            </a:r>
            <a:r>
              <a:rPr lang="ja-JP" altLang="en-US" sz="1050" dirty="0" smtClean="0">
                <a:latin typeface="ＭＳ Ｐ明朝" pitchFamily="18" charset="-128"/>
                <a:ea typeface="ＭＳ Ｐ明朝" pitchFamily="18" charset="-128"/>
              </a:rPr>
              <a:t>地域主権</a:t>
            </a:r>
          </a:p>
          <a:p>
            <a:r>
              <a:rPr lang="ja-JP" altLang="en-US" sz="1050" dirty="0" smtClean="0">
                <a:latin typeface="ＭＳ Ｐ明朝" pitchFamily="18" charset="-128"/>
                <a:ea typeface="ＭＳ Ｐ明朝" pitchFamily="18" charset="-128"/>
              </a:rPr>
              <a:t>「地域主権」を確立し、第一歩として、地方の自主財源を大幅に増やします。</a:t>
            </a:r>
          </a:p>
          <a:p>
            <a:r>
              <a:rPr lang="ja-JP" altLang="en-US" sz="1050" dirty="0" smtClean="0">
                <a:latin typeface="ＭＳ Ｐ明朝" pitchFamily="18" charset="-128"/>
                <a:ea typeface="ＭＳ Ｐ明朝" pitchFamily="18" charset="-128"/>
              </a:rPr>
              <a:t>農業の戸別所得補償制度を創設。</a:t>
            </a:r>
          </a:p>
          <a:p>
            <a:r>
              <a:rPr lang="ja-JP" altLang="en-US" sz="1050" dirty="0" smtClean="0">
                <a:latin typeface="ＭＳ Ｐ明朝" pitchFamily="18" charset="-128"/>
                <a:ea typeface="ＭＳ Ｐ明朝" pitchFamily="18" charset="-128"/>
              </a:rPr>
              <a:t>高速道路の無料化、郵政事業の抜本見直しで地域を元気にします。</a:t>
            </a:r>
          </a:p>
          <a:p>
            <a:r>
              <a:rPr lang="ja-JP" altLang="en-US" sz="1050" dirty="0" smtClean="0">
                <a:latin typeface="ＭＳ Ｐ明朝" pitchFamily="18" charset="-128"/>
                <a:ea typeface="ＭＳ Ｐ明朝" pitchFamily="18" charset="-128"/>
              </a:rPr>
              <a:t>中小企業の法人税率を</a:t>
            </a:r>
            <a:r>
              <a:rPr lang="en-US" altLang="ja-JP" sz="1050" dirty="0" smtClean="0">
                <a:latin typeface="ＭＳ Ｐ明朝" pitchFamily="18" charset="-128"/>
                <a:ea typeface="ＭＳ Ｐ明朝" pitchFamily="18" charset="-128"/>
              </a:rPr>
              <a:t>11</a:t>
            </a:r>
            <a:r>
              <a:rPr lang="ja-JP" altLang="en-US" sz="1050" dirty="0" smtClean="0">
                <a:latin typeface="ＭＳ Ｐ明朝" pitchFamily="18" charset="-128"/>
                <a:ea typeface="ＭＳ Ｐ明朝" pitchFamily="18" charset="-128"/>
              </a:rPr>
              <a:t>％に引き下げます。</a:t>
            </a:r>
          </a:p>
          <a:p>
            <a:endParaRPr lang="en-US" altLang="ja-JP" sz="1050" dirty="0" smtClean="0">
              <a:latin typeface="ＭＳ Ｐ明朝" pitchFamily="18" charset="-128"/>
              <a:ea typeface="ＭＳ Ｐ明朝" pitchFamily="18" charset="-128"/>
              <a:sym typeface="Wingdings"/>
            </a:endParaRPr>
          </a:p>
          <a:p>
            <a:r>
              <a:rPr lang="ja-JP" altLang="en-US" sz="1050" dirty="0" smtClean="0">
                <a:latin typeface="ＭＳ Ｐ明朝" pitchFamily="18" charset="-128"/>
                <a:ea typeface="ＭＳ Ｐ明朝" pitchFamily="18" charset="-128"/>
                <a:sym typeface="Wingdings"/>
              </a:rPr>
              <a:t>雇用・経済</a:t>
            </a:r>
            <a:endParaRPr lang="en-US" altLang="ja-JP" sz="1050" dirty="0" smtClean="0">
              <a:latin typeface="ＭＳ Ｐ明朝" pitchFamily="18" charset="-128"/>
              <a:ea typeface="ＭＳ Ｐ明朝" pitchFamily="18" charset="-128"/>
              <a:sym typeface="Wingdings"/>
            </a:endParaRPr>
          </a:p>
          <a:p>
            <a:r>
              <a:rPr lang="ja-JP" altLang="en-US" sz="1050" dirty="0" smtClean="0">
                <a:latin typeface="ＭＳ Ｐ明朝" pitchFamily="18" charset="-128"/>
                <a:ea typeface="ＭＳ Ｐ明朝" pitchFamily="18" charset="-128"/>
              </a:rPr>
              <a:t>月額</a:t>
            </a:r>
            <a:r>
              <a:rPr lang="en-US" altLang="ja-JP" sz="1050" dirty="0" smtClean="0">
                <a:latin typeface="ＭＳ Ｐ明朝" pitchFamily="18" charset="-128"/>
                <a:ea typeface="ＭＳ Ｐ明朝" pitchFamily="18" charset="-128"/>
              </a:rPr>
              <a:t>10</a:t>
            </a:r>
            <a:r>
              <a:rPr lang="ja-JP" altLang="en-US" sz="1050" dirty="0" smtClean="0">
                <a:latin typeface="ＭＳ Ｐ明朝" pitchFamily="18" charset="-128"/>
                <a:ea typeface="ＭＳ Ｐ明朝" pitchFamily="18" charset="-128"/>
              </a:rPr>
              <a:t>万円の手当つき職業訓練制度により求職者を支援します。</a:t>
            </a:r>
          </a:p>
          <a:p>
            <a:r>
              <a:rPr lang="ja-JP" altLang="en-US" sz="1050" dirty="0" smtClean="0">
                <a:latin typeface="ＭＳ Ｐ明朝" pitchFamily="18" charset="-128"/>
                <a:ea typeface="ＭＳ Ｐ明朝" pitchFamily="18" charset="-128"/>
              </a:rPr>
              <a:t>地球温暖化対策を強力に推進し、新産業を育てます。</a:t>
            </a:r>
            <a:endParaRPr lang="ja-JP" altLang="en-US" sz="1050" dirty="0">
              <a:latin typeface="ＭＳ Ｐ明朝" pitchFamily="18" charset="-128"/>
              <a:ea typeface="ＭＳ Ｐ明朝" pitchFamily="18" charset="-128"/>
            </a:endParaRPr>
          </a:p>
        </p:txBody>
      </p:sp>
      <p:sp>
        <p:nvSpPr>
          <p:cNvPr id="6" name="正方形/長方形 5"/>
          <p:cNvSpPr/>
          <p:nvPr/>
        </p:nvSpPr>
        <p:spPr>
          <a:xfrm>
            <a:off x="692696" y="5436096"/>
            <a:ext cx="1512168" cy="144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ＭＳ Ｐゴシック" pitchFamily="50" charset="-128"/>
                <a:ea typeface="ＭＳ Ｐゴシック" pitchFamily="50" charset="-128"/>
              </a:rPr>
              <a:t>2009</a:t>
            </a:r>
            <a:r>
              <a:rPr kumimoji="1" lang="ja-JP" altLang="en-US" sz="1050" dirty="0" smtClean="0">
                <a:solidFill>
                  <a:schemeClr val="tx1"/>
                </a:solidFill>
                <a:latin typeface="ＭＳ Ｐゴシック" pitchFamily="50" charset="-128"/>
                <a:ea typeface="ＭＳ Ｐゴシック" pitchFamily="50" charset="-128"/>
              </a:rPr>
              <a:t>年　衆議院選挙</a:t>
            </a:r>
            <a:endParaRPr kumimoji="1" lang="ja-JP" altLang="en-US" sz="1050" dirty="0">
              <a:solidFill>
                <a:schemeClr val="tx1"/>
              </a:solidFill>
              <a:latin typeface="ＭＳ Ｐゴシック" pitchFamily="50" charset="-128"/>
              <a:ea typeface="ＭＳ Ｐゴシック" pitchFamily="50" charset="-128"/>
            </a:endParaRPr>
          </a:p>
        </p:txBody>
      </p:sp>
      <p:sp>
        <p:nvSpPr>
          <p:cNvPr id="8" name="正方形/長方形 7"/>
          <p:cNvSpPr/>
          <p:nvPr/>
        </p:nvSpPr>
        <p:spPr>
          <a:xfrm>
            <a:off x="4005064" y="611560"/>
            <a:ext cx="2448272" cy="72008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事業仕分け　</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年度</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兆円程度、</a:t>
            </a:r>
            <a:r>
              <a:rPr lang="en-US" altLang="ja-JP" sz="1050" dirty="0" smtClean="0">
                <a:solidFill>
                  <a:schemeClr val="tx1"/>
                </a:solidFill>
                <a:latin typeface="ＭＳ Ｐ明朝" pitchFamily="18" charset="-128"/>
                <a:ea typeface="ＭＳ Ｐ明朝" pitchFamily="18" charset="-128"/>
              </a:rPr>
              <a:t>11</a:t>
            </a:r>
            <a:r>
              <a:rPr lang="ja-JP" altLang="en-US" sz="1050" dirty="0" smtClean="0">
                <a:solidFill>
                  <a:schemeClr val="tx1"/>
                </a:solidFill>
                <a:latin typeface="ＭＳ Ｐ明朝" pitchFamily="18" charset="-128"/>
                <a:ea typeface="ＭＳ Ｐ明朝" pitchFamily="18" charset="-128"/>
              </a:rPr>
              <a:t>年度算定不能。マニフェストでは</a:t>
            </a:r>
            <a:r>
              <a:rPr lang="en-US" altLang="ja-JP" sz="1050" dirty="0" smtClean="0">
                <a:solidFill>
                  <a:schemeClr val="tx1"/>
                </a:solidFill>
                <a:latin typeface="ＭＳ Ｐ明朝" pitchFamily="18" charset="-128"/>
                <a:ea typeface="ＭＳ Ｐ明朝" pitchFamily="18" charset="-128"/>
              </a:rPr>
              <a:t>16</a:t>
            </a:r>
            <a:r>
              <a:rPr lang="ja-JP" altLang="en-US" sz="1050" dirty="0" smtClean="0">
                <a:solidFill>
                  <a:schemeClr val="tx1"/>
                </a:solidFill>
                <a:latin typeface="ＭＳ Ｐ明朝" pitchFamily="18" charset="-128"/>
                <a:ea typeface="ＭＳ Ｐ明朝" pitchFamily="18" charset="-128"/>
              </a:rPr>
              <a:t>兆円捻出できるとしていた。</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道新</a:t>
            </a:r>
            <a:r>
              <a:rPr lang="en-US" altLang="ja-JP" sz="1050" dirty="0" smtClean="0">
                <a:solidFill>
                  <a:schemeClr val="tx1"/>
                </a:solidFill>
                <a:latin typeface="ＭＳ Ｐ明朝" pitchFamily="18" charset="-128"/>
                <a:ea typeface="ＭＳ Ｐ明朝" pitchFamily="18" charset="-128"/>
              </a:rPr>
              <a:t>12.26 </a:t>
            </a:r>
            <a:r>
              <a:rPr lang="ja-JP" altLang="en-US" sz="1050" dirty="0" smtClean="0">
                <a:solidFill>
                  <a:schemeClr val="tx1"/>
                </a:solidFill>
                <a:latin typeface="ＭＳ Ｐ明朝" pitchFamily="18" charset="-128"/>
                <a:ea typeface="ＭＳ Ｐ明朝" pitchFamily="18" charset="-128"/>
              </a:rPr>
              <a:t>社説</a:t>
            </a:r>
            <a:r>
              <a:rPr lang="en-US" altLang="ja-JP" sz="1050" dirty="0" smtClean="0">
                <a:solidFill>
                  <a:schemeClr val="tx1"/>
                </a:solidFill>
                <a:latin typeface="ＭＳ Ｐ明朝" pitchFamily="18" charset="-128"/>
                <a:ea typeface="ＭＳ Ｐ明朝" pitchFamily="18" charset="-128"/>
              </a:rPr>
              <a:t>)</a:t>
            </a:r>
            <a:endParaRPr lang="ja-JP" altLang="en-US" sz="1050" dirty="0"/>
          </a:p>
        </p:txBody>
      </p:sp>
      <p:sp>
        <p:nvSpPr>
          <p:cNvPr id="9" name="正方形/長方形 8"/>
          <p:cNvSpPr/>
          <p:nvPr/>
        </p:nvSpPr>
        <p:spPr>
          <a:xfrm>
            <a:off x="4005064" y="1403648"/>
            <a:ext cx="2448272" cy="108012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子ども手当→子どものための手当</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26,000</a:t>
            </a:r>
            <a:r>
              <a:rPr lang="ja-JP" altLang="en-US" sz="1050" dirty="0" smtClean="0">
                <a:solidFill>
                  <a:schemeClr val="tx1"/>
                </a:solidFill>
                <a:latin typeface="ＭＳ Ｐ明朝" pitchFamily="18" charset="-128"/>
                <a:ea typeface="ＭＳ Ｐ明朝" pitchFamily="18" charset="-128"/>
              </a:rPr>
              <a:t>円→</a:t>
            </a:r>
            <a:r>
              <a:rPr lang="en-US" altLang="ja-JP" sz="1050" dirty="0" smtClean="0">
                <a:solidFill>
                  <a:schemeClr val="tx1"/>
                </a:solidFill>
                <a:latin typeface="ＭＳ Ｐ明朝" pitchFamily="18" charset="-128"/>
                <a:ea typeface="ＭＳ Ｐ明朝" pitchFamily="18" charset="-128"/>
              </a:rPr>
              <a:t>13,000</a:t>
            </a:r>
            <a:r>
              <a:rPr lang="ja-JP" altLang="en-US" sz="1050" dirty="0" smtClean="0">
                <a:solidFill>
                  <a:schemeClr val="tx1"/>
                </a:solidFill>
                <a:latin typeface="ＭＳ Ｐ明朝" pitchFamily="18" charset="-128"/>
                <a:ea typeface="ＭＳ Ｐ明朝" pitchFamily="18" charset="-128"/>
              </a:rPr>
              <a:t>円からの上積み→</a:t>
            </a:r>
            <a:r>
              <a:rPr lang="en-US" altLang="ja-JP" sz="1050" dirty="0" smtClean="0">
                <a:solidFill>
                  <a:schemeClr val="tx1"/>
                </a:solidFill>
                <a:latin typeface="ＭＳ Ｐ明朝" pitchFamily="18" charset="-128"/>
                <a:ea typeface="ＭＳ Ｐ明朝" pitchFamily="18" charset="-128"/>
              </a:rPr>
              <a:t>15,000</a:t>
            </a:r>
            <a:r>
              <a:rPr lang="ja-JP" altLang="en-US" sz="1050" dirty="0" smtClean="0">
                <a:solidFill>
                  <a:schemeClr val="tx1"/>
                </a:solidFill>
                <a:latin typeface="ＭＳ Ｐ明朝" pitchFamily="18" charset="-128"/>
                <a:ea typeface="ＭＳ Ｐ明朝" pitchFamily="18" charset="-128"/>
              </a:rPr>
              <a:t>円</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歳未満</a:t>
            </a:r>
            <a:r>
              <a:rPr lang="en-US" altLang="ja-JP" sz="1050" dirty="0" smtClean="0">
                <a:solidFill>
                  <a:schemeClr val="tx1"/>
                </a:solidFill>
                <a:latin typeface="ＭＳ Ｐ明朝" pitchFamily="18" charset="-128"/>
                <a:ea typeface="ＭＳ Ｐ明朝" pitchFamily="18" charset="-128"/>
              </a:rPr>
              <a:t>)</a:t>
            </a: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年齢、所得別に→</a:t>
            </a:r>
            <a:r>
              <a:rPr lang="en-US" altLang="ja-JP" sz="1050" dirty="0" smtClean="0">
                <a:solidFill>
                  <a:schemeClr val="tx1"/>
                </a:solidFill>
                <a:latin typeface="ＭＳ Ｐ明朝" pitchFamily="18" charset="-128"/>
                <a:ea typeface="ＭＳ Ｐ明朝" pitchFamily="18" charset="-128"/>
              </a:rPr>
              <a:t>10,000</a:t>
            </a:r>
            <a:r>
              <a:rPr lang="ja-JP" altLang="en-US" sz="1050" dirty="0" smtClean="0">
                <a:solidFill>
                  <a:schemeClr val="tx1"/>
                </a:solidFill>
                <a:latin typeface="ＭＳ Ｐ明朝" pitchFamily="18" charset="-128"/>
                <a:ea typeface="ＭＳ Ｐ明朝" pitchFamily="18" charset="-128"/>
              </a:rPr>
              <a:t>円（第</a:t>
            </a:r>
            <a:r>
              <a:rPr lang="en-US" altLang="ja-JP" sz="1050" dirty="0" smtClean="0">
                <a:solidFill>
                  <a:schemeClr val="tx1"/>
                </a:solidFill>
                <a:latin typeface="ＭＳ Ｐ明朝" pitchFamily="18" charset="-128"/>
                <a:ea typeface="ＭＳ Ｐ明朝" pitchFamily="18" charset="-128"/>
              </a:rPr>
              <a:t>1</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子</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15,000</a:t>
            </a:r>
            <a:r>
              <a:rPr lang="ja-JP" altLang="en-US" sz="1050" dirty="0" smtClean="0">
                <a:solidFill>
                  <a:schemeClr val="tx1"/>
                </a:solidFill>
                <a:latin typeface="ＭＳ Ｐ明朝" pitchFamily="18" charset="-128"/>
                <a:ea typeface="ＭＳ Ｐ明朝" pitchFamily="18" charset="-128"/>
              </a:rPr>
              <a:t>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子</a:t>
            </a:r>
            <a:r>
              <a:rPr lang="en-US" altLang="ja-JP" sz="1050" dirty="0" smtClean="0">
                <a:solidFill>
                  <a:schemeClr val="tx1"/>
                </a:solidFill>
                <a:latin typeface="ＭＳ Ｐ明朝" pitchFamily="18" charset="-128"/>
                <a:ea typeface="ＭＳ Ｐ明朝" pitchFamily="18" charset="-128"/>
              </a:rPr>
              <a:t>) 10,000</a:t>
            </a:r>
            <a:r>
              <a:rPr lang="ja-JP" altLang="en-US" sz="1050" dirty="0" smtClean="0">
                <a:solidFill>
                  <a:schemeClr val="tx1"/>
                </a:solidFill>
                <a:latin typeface="ＭＳ Ｐ明朝" pitchFamily="18" charset="-128"/>
                <a:ea typeface="ＭＳ Ｐ明朝" pitchFamily="18" charset="-128"/>
              </a:rPr>
              <a:t>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中学生）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5,000</a:t>
            </a:r>
            <a:r>
              <a:rPr lang="ja-JP" altLang="en-US" sz="1050" dirty="0" smtClean="0">
                <a:solidFill>
                  <a:schemeClr val="tx1"/>
                </a:solidFill>
                <a:latin typeface="ＭＳ Ｐ明朝" pitchFamily="18" charset="-128"/>
                <a:ea typeface="ＭＳ Ｐ明朝" pitchFamily="18" charset="-128"/>
              </a:rPr>
              <a:t>円（所得制限</a:t>
            </a:r>
            <a:r>
              <a:rPr lang="en-US" altLang="ja-JP" sz="1050" dirty="0" smtClean="0">
                <a:solidFill>
                  <a:schemeClr val="tx1"/>
                </a:solidFill>
                <a:latin typeface="ＭＳ Ｐ明朝" pitchFamily="18" charset="-128"/>
                <a:ea typeface="ＭＳ Ｐ明朝" pitchFamily="18" charset="-128"/>
              </a:rPr>
              <a:t>)〕</a:t>
            </a:r>
            <a:endParaRPr lang="ja-JP" altLang="en-US" sz="1050" dirty="0" smtClean="0">
              <a:solidFill>
                <a:schemeClr val="tx1"/>
              </a:solidFill>
              <a:latin typeface="ＭＳ Ｐ明朝" pitchFamily="18" charset="-128"/>
              <a:ea typeface="ＭＳ Ｐ明朝" pitchFamily="18" charset="-128"/>
            </a:endParaRPr>
          </a:p>
        </p:txBody>
      </p:sp>
      <p:sp>
        <p:nvSpPr>
          <p:cNvPr id="10" name="正方形/長方形 9"/>
          <p:cNvSpPr/>
          <p:nvPr/>
        </p:nvSpPr>
        <p:spPr>
          <a:xfrm>
            <a:off x="4005064" y="2627784"/>
            <a:ext cx="2448272" cy="1512168"/>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年金－削減の“痛み”先行</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国民年金</a:t>
            </a:r>
            <a:r>
              <a:rPr lang="en-US" altLang="ja-JP" sz="1050" dirty="0" smtClean="0">
                <a:solidFill>
                  <a:schemeClr val="tx1"/>
                </a:solidFill>
                <a:latin typeface="ＭＳ Ｐ明朝" pitchFamily="18" charset="-128"/>
                <a:ea typeface="ＭＳ Ｐ明朝" pitchFamily="18" charset="-128"/>
              </a:rPr>
              <a:t>66,000</a:t>
            </a:r>
            <a:r>
              <a:rPr lang="ja-JP" altLang="en-US" sz="1050" dirty="0" smtClean="0">
                <a:solidFill>
                  <a:schemeClr val="tx1"/>
                </a:solidFill>
                <a:latin typeface="ＭＳ Ｐ明朝" pitchFamily="18" charset="-128"/>
                <a:ea typeface="ＭＳ Ｐ明朝" pitchFamily="18" charset="-128"/>
              </a:rPr>
              <a:t>円から月</a:t>
            </a:r>
            <a:r>
              <a:rPr lang="en-US" altLang="ja-JP" sz="1050" dirty="0" smtClean="0">
                <a:solidFill>
                  <a:schemeClr val="tx1"/>
                </a:solidFill>
                <a:latin typeface="ＭＳ Ｐ明朝" pitchFamily="18" charset="-128"/>
                <a:ea typeface="ＭＳ Ｐ明朝" pitchFamily="18" charset="-128"/>
              </a:rPr>
              <a:t>800</a:t>
            </a:r>
            <a:r>
              <a:rPr lang="ja-JP" altLang="en-US" sz="1050" dirty="0" smtClean="0">
                <a:solidFill>
                  <a:schemeClr val="tx1"/>
                </a:solidFill>
                <a:latin typeface="ＭＳ Ｐ明朝" pitchFamily="18" charset="-128"/>
                <a:ea typeface="ＭＳ Ｐ明朝" pitchFamily="18" charset="-128"/>
              </a:rPr>
              <a:t>円（</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年間で</a:t>
            </a:r>
            <a:r>
              <a:rPr lang="en-US" altLang="ja-JP" sz="1050" dirty="0" smtClean="0">
                <a:solidFill>
                  <a:schemeClr val="tx1"/>
                </a:solidFill>
                <a:latin typeface="ＭＳ Ｐ明朝" pitchFamily="18" charset="-128"/>
                <a:ea typeface="ＭＳ Ｐ明朝" pitchFamily="18" charset="-128"/>
              </a:rPr>
              <a:t>36,000</a:t>
            </a:r>
            <a:r>
              <a:rPr lang="ja-JP" altLang="en-US" sz="1050" dirty="0" smtClean="0">
                <a:solidFill>
                  <a:schemeClr val="tx1"/>
                </a:solidFill>
                <a:latin typeface="ＭＳ Ｐ明朝" pitchFamily="18" charset="-128"/>
                <a:ea typeface="ＭＳ Ｐ明朝" pitchFamily="18" charset="-128"/>
              </a:rPr>
              <a:t>円減額）</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厚生年金</a:t>
            </a:r>
            <a:r>
              <a:rPr lang="en-US" altLang="ja-JP" sz="1050" dirty="0" smtClean="0">
                <a:solidFill>
                  <a:schemeClr val="tx1"/>
                </a:solidFill>
                <a:latin typeface="ＭＳ Ｐ明朝" pitchFamily="18" charset="-128"/>
                <a:ea typeface="ＭＳ Ｐ明朝" pitchFamily="18" charset="-128"/>
              </a:rPr>
              <a:t>230,000</a:t>
            </a:r>
            <a:r>
              <a:rPr lang="ja-JP" altLang="en-US" sz="1050" dirty="0" smtClean="0">
                <a:solidFill>
                  <a:schemeClr val="tx1"/>
                </a:solidFill>
                <a:latin typeface="ＭＳ Ｐ明朝" pitchFamily="18" charset="-128"/>
                <a:ea typeface="ＭＳ Ｐ明朝" pitchFamily="18" charset="-128"/>
              </a:rPr>
              <a:t>円から月</a:t>
            </a:r>
            <a:r>
              <a:rPr lang="en-US" altLang="ja-JP" sz="1050" dirty="0" smtClean="0">
                <a:solidFill>
                  <a:schemeClr val="tx1"/>
                </a:solidFill>
                <a:latin typeface="ＭＳ Ｐ明朝" pitchFamily="18" charset="-128"/>
                <a:ea typeface="ＭＳ Ｐ明朝" pitchFamily="18" charset="-128"/>
              </a:rPr>
              <a:t>2,800</a:t>
            </a:r>
            <a:r>
              <a:rPr lang="ja-JP" altLang="en-US" sz="1050" dirty="0" smtClean="0">
                <a:solidFill>
                  <a:schemeClr val="tx1"/>
                </a:solidFill>
                <a:latin typeface="ＭＳ Ｐ明朝" pitchFamily="18" charset="-128"/>
                <a:ea typeface="ＭＳ Ｐ明朝" pitchFamily="18" charset="-128"/>
              </a:rPr>
              <a:t>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a:t>
            </a:r>
            <a:r>
              <a:rPr lang="en-US" altLang="ja-JP" sz="1050" dirty="0" smtClean="0">
                <a:solidFill>
                  <a:schemeClr val="tx1"/>
                </a:solidFill>
                <a:latin typeface="ＭＳ Ｐ明朝" pitchFamily="18" charset="-128"/>
                <a:ea typeface="ＭＳ Ｐ明朝" pitchFamily="18" charset="-128"/>
              </a:rPr>
              <a:t>128,000</a:t>
            </a:r>
            <a:r>
              <a:rPr lang="ja-JP" altLang="en-US" sz="1050" dirty="0" smtClean="0">
                <a:solidFill>
                  <a:schemeClr val="tx1"/>
                </a:solidFill>
                <a:latin typeface="ＭＳ Ｐ明朝" pitchFamily="18" charset="-128"/>
                <a:ea typeface="ＭＳ Ｐ明朝" pitchFamily="18" charset="-128"/>
              </a:rPr>
              <a:t>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介護報酬－「処遇改善交付金」</a:t>
            </a:r>
            <a:r>
              <a:rPr lang="en-US" altLang="ja-JP" sz="1050" dirty="0" smtClean="0">
                <a:solidFill>
                  <a:schemeClr val="tx1"/>
                </a:solidFill>
                <a:latin typeface="ＭＳ Ｐ明朝" pitchFamily="18" charset="-128"/>
                <a:ea typeface="ＭＳ Ｐ明朝" pitchFamily="18" charset="-128"/>
              </a:rPr>
              <a:t>(1900</a:t>
            </a:r>
            <a:r>
              <a:rPr lang="ja-JP" altLang="en-US" sz="1050" dirty="0" smtClean="0">
                <a:solidFill>
                  <a:schemeClr val="tx1"/>
                </a:solidFill>
                <a:latin typeface="ＭＳ Ｐ明朝" pitchFamily="18" charset="-128"/>
                <a:ea typeface="ＭＳ Ｐ明朝" pitchFamily="18" charset="-128"/>
              </a:rPr>
              <a:t>億円交付、</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万円賃上げ分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を</a:t>
            </a:r>
            <a:r>
              <a:rPr lang="en-US" altLang="ja-JP" sz="1050" dirty="0" smtClean="0">
                <a:solidFill>
                  <a:schemeClr val="tx1"/>
                </a:solidFill>
                <a:latin typeface="ＭＳ Ｐ明朝" pitchFamily="18" charset="-128"/>
                <a:ea typeface="ＭＳ Ｐ明朝" pitchFamily="18" charset="-128"/>
              </a:rPr>
              <a:t>800</a:t>
            </a:r>
            <a:r>
              <a:rPr lang="ja-JP" altLang="en-US" sz="1050" dirty="0" smtClean="0">
                <a:solidFill>
                  <a:schemeClr val="tx1"/>
                </a:solidFill>
                <a:latin typeface="ＭＳ Ｐ明朝" pitchFamily="18" charset="-128"/>
                <a:ea typeface="ＭＳ Ｐ明朝" pitchFamily="18" charset="-128"/>
              </a:rPr>
              <a:t>億円に減額。残りは国と利用料・保険料アップに転嫁。</a:t>
            </a:r>
            <a:endParaRPr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2348880" y="5724128"/>
            <a:ext cx="4032448" cy="1368152"/>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鳩山内閣　「今回の選挙において負託された政権担当期間中において税率引き上げは行わない」</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連立政権合意</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年間はあげない」（国会答弁で繰り返す）</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菅内閣　「自民党が提案している</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％という数字を一つの参考にさせていただく」</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参院マニフェスト時の発表会見）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野田政権 「</a:t>
            </a:r>
            <a:r>
              <a:rPr lang="en-US" altLang="ja-JP" sz="1050" dirty="0" smtClean="0">
                <a:solidFill>
                  <a:schemeClr val="tx1"/>
                </a:solidFill>
                <a:latin typeface="ＭＳ Ｐ明朝" pitchFamily="18" charset="-128"/>
                <a:ea typeface="ＭＳ Ｐ明朝" pitchFamily="18" charset="-128"/>
              </a:rPr>
              <a:t>2010</a:t>
            </a:r>
            <a:r>
              <a:rPr lang="ja-JP" altLang="en-US" sz="1050" dirty="0" smtClean="0">
                <a:solidFill>
                  <a:schemeClr val="tx1"/>
                </a:solidFill>
                <a:latin typeface="ＭＳ Ｐ明朝" pitchFamily="18" charset="-128"/>
                <a:ea typeface="ＭＳ Ｐ明朝" pitchFamily="18" charset="-128"/>
              </a:rPr>
              <a:t>年代半ばまでに段階的に消費税率を</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％までに引き上げる」</a:t>
            </a:r>
            <a:r>
              <a:rPr lang="en-US" altLang="ja-JP" sz="1050" dirty="0" smtClean="0">
                <a:solidFill>
                  <a:schemeClr val="tx1"/>
                </a:solidFill>
                <a:latin typeface="ＭＳ Ｐ明朝" pitchFamily="18" charset="-128"/>
                <a:ea typeface="ＭＳ Ｐ明朝" pitchFamily="18" charset="-128"/>
              </a:rPr>
              <a:t>(G20</a:t>
            </a:r>
            <a:r>
              <a:rPr lang="ja-JP" altLang="en-US" sz="1050" dirty="0" smtClean="0">
                <a:solidFill>
                  <a:schemeClr val="tx1"/>
                </a:solidFill>
                <a:latin typeface="ＭＳ Ｐ明朝" pitchFamily="18" charset="-128"/>
                <a:ea typeface="ＭＳ Ｐ明朝" pitchFamily="18" charset="-128"/>
              </a:rPr>
              <a:t>で国際公約</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政府・民主党案－</a:t>
            </a:r>
            <a:r>
              <a:rPr lang="en-US" altLang="ja-JP" sz="1050" dirty="0" smtClean="0">
                <a:solidFill>
                  <a:schemeClr val="tx1"/>
                </a:solidFill>
                <a:latin typeface="ＭＳ Ｐ明朝" pitchFamily="18" charset="-128"/>
                <a:ea typeface="ＭＳ Ｐ明朝" pitchFamily="18" charset="-128"/>
              </a:rPr>
              <a:t>13</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15</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p:txBody>
      </p:sp>
      <p:sp>
        <p:nvSpPr>
          <p:cNvPr id="12" name="正方形/長方形 11"/>
          <p:cNvSpPr/>
          <p:nvPr/>
        </p:nvSpPr>
        <p:spPr>
          <a:xfrm>
            <a:off x="2348880" y="5436096"/>
            <a:ext cx="3024336" cy="216024"/>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消費税</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－菅、野田内閣は態度を一変させた</a:t>
            </a:r>
            <a:endParaRPr lang="en-US" altLang="ja-JP" sz="1050" dirty="0" smtClean="0">
              <a:solidFill>
                <a:schemeClr val="tx1"/>
              </a:solidFill>
              <a:latin typeface="ＭＳ Ｐ明朝" pitchFamily="18" charset="-128"/>
              <a:ea typeface="ＭＳ Ｐ明朝" pitchFamily="18" charset="-128"/>
            </a:endParaRPr>
          </a:p>
        </p:txBody>
      </p:sp>
      <p:sp>
        <p:nvSpPr>
          <p:cNvPr id="13" name="正方形/長方形 12"/>
          <p:cNvSpPr/>
          <p:nvPr/>
        </p:nvSpPr>
        <p:spPr>
          <a:xfrm>
            <a:off x="4005064" y="4499992"/>
            <a:ext cx="2448272" cy="36004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農業個別補償 </a:t>
            </a:r>
            <a:r>
              <a:rPr lang="en-US" altLang="ja-JP" sz="1050" dirty="0" smtClean="0">
                <a:solidFill>
                  <a:schemeClr val="tx1"/>
                </a:solidFill>
                <a:latin typeface="ＭＳ Ｐ明朝" pitchFamily="18" charset="-128"/>
                <a:ea typeface="ＭＳ Ｐ明朝" pitchFamily="18" charset="-128"/>
              </a:rPr>
              <a:t>11</a:t>
            </a:r>
            <a:r>
              <a:rPr lang="ja-JP" altLang="en-US" sz="1050" dirty="0" smtClean="0">
                <a:solidFill>
                  <a:schemeClr val="tx1"/>
                </a:solidFill>
                <a:latin typeface="ＭＳ Ｐ明朝" pitchFamily="18" charset="-128"/>
                <a:ea typeface="ＭＳ Ｐ明朝" pitchFamily="18" charset="-128"/>
              </a:rPr>
              <a:t>年度</a:t>
            </a:r>
            <a:r>
              <a:rPr lang="en-US" altLang="ja-JP" sz="1050" dirty="0" smtClean="0">
                <a:solidFill>
                  <a:schemeClr val="tx1"/>
                </a:solidFill>
                <a:latin typeface="ＭＳ Ｐ明朝" pitchFamily="18" charset="-128"/>
                <a:ea typeface="ＭＳ Ｐ明朝" pitchFamily="18" charset="-128"/>
              </a:rPr>
              <a:t>8000</a:t>
            </a:r>
            <a:r>
              <a:rPr lang="ja-JP" altLang="en-US" sz="1050" dirty="0" smtClean="0">
                <a:solidFill>
                  <a:schemeClr val="tx1"/>
                </a:solidFill>
                <a:latin typeface="ＭＳ Ｐ明朝" pitchFamily="18" charset="-128"/>
                <a:ea typeface="ＭＳ Ｐ明朝" pitchFamily="18" charset="-128"/>
              </a:rPr>
              <a:t>億円→</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年度予算</a:t>
            </a:r>
            <a:r>
              <a:rPr lang="en-US" altLang="ja-JP" sz="1050" dirty="0" smtClean="0">
                <a:solidFill>
                  <a:schemeClr val="tx1"/>
                </a:solidFill>
                <a:latin typeface="ＭＳ Ｐ明朝" pitchFamily="18" charset="-128"/>
                <a:ea typeface="ＭＳ Ｐ明朝" pitchFamily="18" charset="-128"/>
              </a:rPr>
              <a:t>6900</a:t>
            </a:r>
            <a:r>
              <a:rPr lang="ja-JP" altLang="en-US" sz="1050" dirty="0" smtClean="0">
                <a:solidFill>
                  <a:schemeClr val="tx1"/>
                </a:solidFill>
                <a:latin typeface="ＭＳ Ｐ明朝" pitchFamily="18" charset="-128"/>
                <a:ea typeface="ＭＳ Ｐ明朝" pitchFamily="18" charset="-128"/>
              </a:rPr>
              <a:t>億円</a:t>
            </a:r>
            <a:endParaRPr lang="ja-JP" altLang="en-US" sz="1050" dirty="0">
              <a:solidFill>
                <a:schemeClr val="tx1"/>
              </a:solidFill>
              <a:latin typeface="ＭＳ Ｐ明朝" pitchFamily="18" charset="-128"/>
              <a:ea typeface="ＭＳ Ｐ明朝" pitchFamily="18" charset="-128"/>
            </a:endParaRPr>
          </a:p>
        </p:txBody>
      </p:sp>
      <p:sp>
        <p:nvSpPr>
          <p:cNvPr id="14" name="正方形/長方形 13"/>
          <p:cNvSpPr/>
          <p:nvPr/>
        </p:nvSpPr>
        <p:spPr>
          <a:xfrm>
            <a:off x="2348880" y="7236296"/>
            <a:ext cx="2304256" cy="216024"/>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n-ea"/>
              </a:rPr>
              <a:t>普天間基地－</a:t>
            </a:r>
            <a:r>
              <a:rPr lang="ja-JP" altLang="en-US" sz="1050" dirty="0" smtClean="0">
                <a:solidFill>
                  <a:schemeClr val="tx1"/>
                </a:solidFill>
                <a:latin typeface="ＭＳ Ｐ明朝" pitchFamily="18" charset="-128"/>
                <a:ea typeface="ＭＳ Ｐ明朝" pitchFamily="18" charset="-128"/>
              </a:rPr>
              <a:t>新基地建設に逆もどり</a:t>
            </a:r>
            <a:endParaRPr kumimoji="1" lang="ja-JP" altLang="en-US" sz="1050" dirty="0">
              <a:solidFill>
                <a:schemeClr val="tx1"/>
              </a:solidFill>
              <a:latin typeface="+mn-ea"/>
            </a:endParaRPr>
          </a:p>
        </p:txBody>
      </p:sp>
      <p:sp>
        <p:nvSpPr>
          <p:cNvPr id="15" name="正方形/長方形 14"/>
          <p:cNvSpPr/>
          <p:nvPr/>
        </p:nvSpPr>
        <p:spPr>
          <a:xfrm>
            <a:off x="2348880" y="7524328"/>
            <a:ext cx="4032448" cy="864096"/>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「国外、最低でも県外移設」</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鳩山元首相）</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普天間は</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ベストではないが、ベターな選択肢だ」</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菅前首相）</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「環境評価書を年内に提出する」→「未明に守衛室に置き去る」</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野田首相</a:t>
            </a:r>
            <a:r>
              <a:rPr lang="en-US" altLang="ja-JP" sz="1050" dirty="0" smtClean="0">
                <a:solidFill>
                  <a:schemeClr val="tx1"/>
                </a:solidFill>
                <a:latin typeface="ＭＳ Ｐ明朝" pitchFamily="18" charset="-128"/>
                <a:ea typeface="ＭＳ Ｐ明朝" pitchFamily="18" charset="-128"/>
              </a:rPr>
              <a:t>)</a:t>
            </a:r>
          </a:p>
          <a:p>
            <a:endParaRPr lang="ja-JP" altLang="en-US" sz="1050" dirty="0">
              <a:solidFill>
                <a:schemeClr val="tx1"/>
              </a:solidFill>
              <a:latin typeface="ＭＳ Ｐ明朝" pitchFamily="18" charset="-128"/>
              <a:ea typeface="ＭＳ Ｐ明朝" pitchFamily="18" charset="-128"/>
            </a:endParaRPr>
          </a:p>
        </p:txBody>
      </p:sp>
      <p:sp>
        <p:nvSpPr>
          <p:cNvPr id="16" name="正方形/長方形 15"/>
          <p:cNvSpPr/>
          <p:nvPr/>
        </p:nvSpPr>
        <p:spPr>
          <a:xfrm>
            <a:off x="4005064" y="4932040"/>
            <a:ext cx="24482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（雇用対策は別項</a:t>
            </a:r>
            <a:r>
              <a:rPr lang="en-US" altLang="ja-JP" sz="1050" dirty="0" smtClean="0">
                <a:solidFill>
                  <a:schemeClr val="tx1"/>
                </a:solidFill>
              </a:rPr>
              <a:t>)</a:t>
            </a:r>
            <a:endParaRPr kumimoji="1" lang="ja-JP" altLang="en-US" sz="1050" dirty="0">
              <a:solidFill>
                <a:schemeClr val="tx1"/>
              </a:solidFill>
            </a:endParaRPr>
          </a:p>
        </p:txBody>
      </p:sp>
      <p:sp>
        <p:nvSpPr>
          <p:cNvPr id="17" name="正方形/長方形 16"/>
          <p:cNvSpPr/>
          <p:nvPr/>
        </p:nvSpPr>
        <p:spPr>
          <a:xfrm>
            <a:off x="4005064" y="4211960"/>
            <a:ext cx="2448272" cy="216024"/>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高速無料化－「社会実験」後に有料化。</a:t>
            </a:r>
            <a:endParaRPr kumimoji="1" lang="ja-JP" altLang="en-US" sz="1050" dirty="0">
              <a:solidFill>
                <a:schemeClr val="tx1"/>
              </a:solidFill>
            </a:endParaRPr>
          </a:p>
        </p:txBody>
      </p:sp>
      <p:sp>
        <p:nvSpPr>
          <p:cNvPr id="18" name="角丸四角形 17"/>
          <p:cNvSpPr/>
          <p:nvPr/>
        </p:nvSpPr>
        <p:spPr>
          <a:xfrm>
            <a:off x="548680" y="251520"/>
            <a:ext cx="1944216" cy="288032"/>
          </a:xfrm>
          <a:prstGeom prst="roundRect">
            <a:avLst/>
          </a:prstGeom>
          <a:solidFill>
            <a:schemeClr val="accent6">
              <a:lumMod val="5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bg1"/>
                </a:solidFill>
                <a:latin typeface="ＭＳ Ｐゴシック" pitchFamily="50" charset="-128"/>
                <a:ea typeface="ＭＳ Ｐゴシック" pitchFamily="50" charset="-128"/>
              </a:rPr>
              <a:t>マニフェスト－５つのお約束－</a:t>
            </a:r>
            <a:endParaRPr lang="ja-JP" altLang="en-US" sz="1050" b="1" dirty="0">
              <a:solidFill>
                <a:schemeClr val="bg1"/>
              </a:solidFill>
              <a:latin typeface="ＭＳ Ｐゴシック" pitchFamily="50" charset="-128"/>
              <a:ea typeface="ＭＳ Ｐゴシック" pitchFamily="50" charset="-128"/>
            </a:endParaRPr>
          </a:p>
        </p:txBody>
      </p:sp>
      <p:sp>
        <p:nvSpPr>
          <p:cNvPr id="19" name="スライド番号プレースホルダ 18"/>
          <p:cNvSpPr>
            <a:spLocks noGrp="1"/>
          </p:cNvSpPr>
          <p:nvPr>
            <p:ph type="sldNum" sz="quarter" idx="15"/>
          </p:nvPr>
        </p:nvSpPr>
        <p:spPr/>
        <p:txBody>
          <a:bodyPr/>
          <a:lstStyle/>
          <a:p>
            <a:fld id="{1AD93096-5B34-4342-9326-69289CEAE4C2}" type="slidenum">
              <a:rPr lang="en-US" altLang="ja-JP" smtClean="0"/>
              <a:pPr/>
              <a:t>3</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元気な日本を復活させる。民主党の政権政策Manifesto"/>
          <p:cNvPicPr>
            <a:picLocks noGrp="1" noChangeAspect="1" noChangeArrowheads="1"/>
          </p:cNvPicPr>
          <p:nvPr>
            <p:ph idx="1"/>
          </p:nvPr>
        </p:nvPicPr>
        <p:blipFill>
          <a:blip r:embed="rId2" cstate="print"/>
          <a:srcRect/>
          <a:stretch>
            <a:fillRect/>
          </a:stretch>
        </p:blipFill>
        <p:spPr bwMode="auto">
          <a:xfrm>
            <a:off x="548680" y="683568"/>
            <a:ext cx="936104" cy="1326147"/>
          </a:xfrm>
          <a:prstGeom prst="rect">
            <a:avLst/>
          </a:prstGeom>
          <a:noFill/>
          <a:ln>
            <a:noFill/>
          </a:ln>
        </p:spPr>
      </p:pic>
      <p:sp>
        <p:nvSpPr>
          <p:cNvPr id="5" name="正方形/長方形 4"/>
          <p:cNvSpPr/>
          <p:nvPr/>
        </p:nvSpPr>
        <p:spPr>
          <a:xfrm>
            <a:off x="332656" y="467544"/>
            <a:ext cx="1440160"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j-ea"/>
                <a:ea typeface="+mj-ea"/>
              </a:rPr>
              <a:t>2010</a:t>
            </a:r>
            <a:r>
              <a:rPr kumimoji="1" lang="ja-JP" altLang="en-US" sz="1050" dirty="0" smtClean="0">
                <a:solidFill>
                  <a:schemeClr val="tx1"/>
                </a:solidFill>
                <a:latin typeface="+mj-ea"/>
                <a:ea typeface="+mj-ea"/>
              </a:rPr>
              <a:t>年　参議院選挙</a:t>
            </a:r>
            <a:endParaRPr kumimoji="1" lang="ja-JP" altLang="en-US" sz="1050" dirty="0">
              <a:solidFill>
                <a:schemeClr val="tx1"/>
              </a:solidFill>
              <a:latin typeface="+mj-ea"/>
              <a:ea typeface="+mj-ea"/>
            </a:endParaRPr>
          </a:p>
        </p:txBody>
      </p:sp>
      <p:sp>
        <p:nvSpPr>
          <p:cNvPr id="6" name="正方形/長方形 5"/>
          <p:cNvSpPr/>
          <p:nvPr/>
        </p:nvSpPr>
        <p:spPr>
          <a:xfrm>
            <a:off x="5085184" y="7812360"/>
            <a:ext cx="1008112" cy="1080120"/>
          </a:xfrm>
          <a:prstGeom prst="rect">
            <a:avLst/>
          </a:prstGeom>
          <a:solidFill>
            <a:schemeClr val="bg2"/>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j-ea"/>
                <a:ea typeface="+mj-ea"/>
              </a:rPr>
              <a:t>検証が必要なのは</a:t>
            </a:r>
            <a:r>
              <a:rPr lang="en-US" altLang="ja-JP" sz="800" dirty="0" smtClean="0">
                <a:solidFill>
                  <a:schemeClr val="tx1"/>
                </a:solidFill>
                <a:latin typeface="+mj-ea"/>
                <a:ea typeface="+mj-ea"/>
              </a:rPr>
              <a:t>4</a:t>
            </a:r>
            <a:r>
              <a:rPr lang="ja-JP" altLang="en-US" sz="800" dirty="0" smtClean="0">
                <a:solidFill>
                  <a:schemeClr val="tx1"/>
                </a:solidFill>
                <a:latin typeface="+mj-ea"/>
                <a:ea typeface="+mj-ea"/>
              </a:rPr>
              <a:t>分野全体の具体的内容</a:t>
            </a:r>
            <a:endParaRPr lang="en-US" altLang="ja-JP" sz="800" dirty="0" smtClean="0">
              <a:solidFill>
                <a:schemeClr val="tx1"/>
              </a:solidFill>
              <a:latin typeface="+mj-ea"/>
              <a:ea typeface="+mj-ea"/>
            </a:endParaRPr>
          </a:p>
          <a:p>
            <a:r>
              <a:rPr lang="ja-JP" altLang="ja-JP" sz="800" dirty="0" smtClean="0">
                <a:solidFill>
                  <a:schemeClr val="tx1"/>
                </a:solidFill>
                <a:latin typeface="+mj-ea"/>
                <a:ea typeface="+mj-ea"/>
              </a:rPr>
              <a:t>①雇用継続策</a:t>
            </a:r>
            <a:endParaRPr lang="en-US" altLang="ja-JP" sz="800" dirty="0" smtClean="0">
              <a:solidFill>
                <a:schemeClr val="tx1"/>
              </a:solidFill>
              <a:latin typeface="+mj-ea"/>
              <a:ea typeface="+mj-ea"/>
            </a:endParaRPr>
          </a:p>
          <a:p>
            <a:r>
              <a:rPr lang="ja-JP" altLang="ja-JP" sz="800" dirty="0" smtClean="0">
                <a:solidFill>
                  <a:schemeClr val="tx1"/>
                </a:solidFill>
                <a:latin typeface="+mj-ea"/>
                <a:ea typeface="+mj-ea"/>
              </a:rPr>
              <a:t>②雇用創出策</a:t>
            </a:r>
            <a:endParaRPr lang="en-US" altLang="ja-JP" sz="800" dirty="0" smtClean="0">
              <a:solidFill>
                <a:schemeClr val="tx1"/>
              </a:solidFill>
              <a:latin typeface="+mj-ea"/>
              <a:ea typeface="+mj-ea"/>
            </a:endParaRPr>
          </a:p>
          <a:p>
            <a:r>
              <a:rPr lang="ja-JP" altLang="ja-JP" sz="800" dirty="0" smtClean="0">
                <a:solidFill>
                  <a:schemeClr val="tx1"/>
                </a:solidFill>
                <a:latin typeface="+mj-ea"/>
                <a:ea typeface="+mj-ea"/>
              </a:rPr>
              <a:t>③再就職支援策</a:t>
            </a:r>
            <a:endParaRPr lang="en-US" altLang="ja-JP" sz="800" dirty="0" smtClean="0">
              <a:solidFill>
                <a:schemeClr val="tx1"/>
              </a:solidFill>
              <a:latin typeface="+mj-ea"/>
              <a:ea typeface="+mj-ea"/>
            </a:endParaRPr>
          </a:p>
          <a:p>
            <a:r>
              <a:rPr lang="ja-JP" altLang="ja-JP" sz="800" dirty="0" smtClean="0">
                <a:solidFill>
                  <a:schemeClr val="tx1"/>
                </a:solidFill>
                <a:latin typeface="+mj-ea"/>
                <a:ea typeface="+mj-ea"/>
              </a:rPr>
              <a:t>④セーフティネット</a:t>
            </a:r>
            <a:endParaRPr kumimoji="1" lang="ja-JP" altLang="en-US" sz="800" dirty="0">
              <a:latin typeface="+mj-ea"/>
              <a:ea typeface="+mj-ea"/>
            </a:endParaRPr>
          </a:p>
        </p:txBody>
      </p:sp>
      <p:sp>
        <p:nvSpPr>
          <p:cNvPr id="7" name="正方形/長方形 6"/>
          <p:cNvSpPr/>
          <p:nvPr/>
        </p:nvSpPr>
        <p:spPr>
          <a:xfrm>
            <a:off x="1844824" y="323528"/>
            <a:ext cx="446449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itchFamily="50" charset="-128"/>
                <a:ea typeface="ＭＳ Ｐゴシック" pitchFamily="50" charset="-128"/>
              </a:rPr>
              <a:t>実はＴＰＰのコトバはなかった</a:t>
            </a:r>
            <a:r>
              <a:rPr lang="ja-JP" altLang="en-US" sz="1050" dirty="0" smtClean="0">
                <a:solidFill>
                  <a:schemeClr val="tx1"/>
                </a:solidFill>
                <a:latin typeface="+mj-ea"/>
                <a:ea typeface="+mj-ea"/>
              </a:rPr>
              <a:t>－参議院選マニフェスト－</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「Ｅ</a:t>
            </a:r>
            <a:r>
              <a:rPr lang="en-US" altLang="ja-JP" sz="1050" dirty="0" smtClean="0">
                <a:solidFill>
                  <a:schemeClr val="tx1"/>
                </a:solidFill>
                <a:latin typeface="+mj-ea"/>
                <a:ea typeface="+mj-ea"/>
              </a:rPr>
              <a:t>R</a:t>
            </a:r>
            <a:r>
              <a:rPr lang="ja-JP" altLang="en-US" sz="1050" dirty="0" smtClean="0">
                <a:solidFill>
                  <a:schemeClr val="tx1"/>
                </a:solidFill>
                <a:latin typeface="+mj-ea"/>
                <a:ea typeface="+mj-ea"/>
              </a:rPr>
              <a:t>Ａ・ＦＴＡに積極的に取り組み、人やモノの交流を活性化させ、特にアジアを中心とする経済の活力を国内に取り込んでいきます」とだけ。</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ERA</a:t>
            </a:r>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2</a:t>
            </a:r>
            <a:r>
              <a:rPr lang="ja-JP" altLang="en-US" sz="1050" dirty="0" smtClean="0">
                <a:solidFill>
                  <a:schemeClr val="tx1"/>
                </a:solidFill>
                <a:latin typeface="+mj-ea"/>
                <a:ea typeface="+mj-ea"/>
              </a:rPr>
              <a:t>国間貿易協定</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FTA</a:t>
            </a:r>
            <a:r>
              <a:rPr lang="ja-JP" altLang="en-US" sz="1050" dirty="0" smtClean="0">
                <a:solidFill>
                  <a:schemeClr val="tx1"/>
                </a:solidFill>
                <a:latin typeface="+mj-ea"/>
                <a:ea typeface="+mj-ea"/>
              </a:rPr>
              <a:t>＝自由貿易協定</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選挙後、</a:t>
            </a:r>
            <a:r>
              <a:rPr lang="en-US" altLang="ja-JP" sz="1050" dirty="0" smtClean="0">
                <a:solidFill>
                  <a:schemeClr val="tx1"/>
                </a:solidFill>
                <a:latin typeface="+mj-ea"/>
                <a:ea typeface="+mj-ea"/>
              </a:rPr>
              <a:t>2010</a:t>
            </a:r>
            <a:r>
              <a:rPr lang="ja-JP" altLang="en-US" sz="1050" dirty="0" smtClean="0">
                <a:solidFill>
                  <a:schemeClr val="tx1"/>
                </a:solidFill>
                <a:latin typeface="+mj-ea"/>
                <a:ea typeface="+mj-ea"/>
              </a:rPr>
              <a:t>年秋に菅総理が突然、「わが国も</a:t>
            </a:r>
            <a:r>
              <a:rPr lang="en-US" altLang="ja-JP" sz="1050" dirty="0" smtClean="0">
                <a:solidFill>
                  <a:schemeClr val="tx1"/>
                </a:solidFill>
                <a:latin typeface="+mj-ea"/>
                <a:ea typeface="+mj-ea"/>
              </a:rPr>
              <a:t>TPP</a:t>
            </a:r>
            <a:r>
              <a:rPr lang="ja-JP" altLang="en-US" sz="1050" dirty="0" smtClean="0">
                <a:solidFill>
                  <a:schemeClr val="tx1"/>
                </a:solidFill>
                <a:latin typeface="+mj-ea"/>
                <a:ea typeface="+mj-ea"/>
              </a:rPr>
              <a:t>に参加を検討する」</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＝「平成の開国」）と言い始め、閣議決定した。</a:t>
            </a:r>
            <a:r>
              <a:rPr lang="en-US" altLang="ja-JP" sz="1050" dirty="0" smtClean="0">
                <a:solidFill>
                  <a:schemeClr val="tx1"/>
                </a:solidFill>
                <a:latin typeface="+mj-ea"/>
                <a:ea typeface="+mj-ea"/>
              </a:rPr>
              <a:t>(10.11/26</a:t>
            </a:r>
            <a:r>
              <a:rPr lang="ja-JP" altLang="en-US" sz="1050" dirty="0" smtClean="0">
                <a:solidFill>
                  <a:schemeClr val="tx1"/>
                </a:solidFill>
                <a:latin typeface="+mj-ea"/>
                <a:ea typeface="+mj-ea"/>
              </a:rPr>
              <a:t>）</a:t>
            </a:r>
            <a:endParaRPr lang="en-US" altLang="ja-JP" sz="1050" dirty="0" smtClean="0">
              <a:solidFill>
                <a:schemeClr val="tx1"/>
              </a:solidFill>
              <a:latin typeface="+mj-ea"/>
              <a:ea typeface="+mj-ea"/>
            </a:endParaRPr>
          </a:p>
        </p:txBody>
      </p:sp>
      <p:graphicFrame>
        <p:nvGraphicFramePr>
          <p:cNvPr id="8" name="表 7"/>
          <p:cNvGraphicFramePr>
            <a:graphicFrameLocks noGrp="1"/>
          </p:cNvGraphicFramePr>
          <p:nvPr/>
        </p:nvGraphicFramePr>
        <p:xfrm>
          <a:off x="476672" y="2483768"/>
          <a:ext cx="5976664" cy="2217420"/>
        </p:xfrm>
        <a:graphic>
          <a:graphicData uri="http://schemas.openxmlformats.org/drawingml/2006/table">
            <a:tbl>
              <a:tblPr firstRow="1" bandRow="1">
                <a:tableStyleId>{5C22544A-7EE6-4342-B048-85BDC9FD1C3A}</a:tableStyleId>
              </a:tblPr>
              <a:tblGrid>
                <a:gridCol w="1440160"/>
                <a:gridCol w="4536504"/>
              </a:tblGrid>
              <a:tr h="194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solidFill>
                            <a:schemeClr val="tx1"/>
                          </a:solidFill>
                          <a:latin typeface="+mj-ea"/>
                          <a:ea typeface="+mj-ea"/>
                        </a:rPr>
                        <a:t>＜借金が収入を上</a:t>
                      </a:r>
                      <a:endParaRPr lang="en-US" altLang="ja-JP" sz="105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baseline="0" dirty="0" smtClean="0">
                          <a:solidFill>
                            <a:schemeClr val="tx1"/>
                          </a:solidFill>
                          <a:latin typeface="+mj-ea"/>
                          <a:ea typeface="+mj-ea"/>
                        </a:rPr>
                        <a:t>    </a:t>
                      </a:r>
                      <a:r>
                        <a:rPr lang="ja-JP" altLang="en-US" sz="1050" b="0" dirty="0" smtClean="0">
                          <a:solidFill>
                            <a:schemeClr val="tx1"/>
                          </a:solidFill>
                          <a:latin typeface="+mj-ea"/>
                          <a:ea typeface="+mj-ea"/>
                        </a:rPr>
                        <a:t>回った予算＞</a:t>
                      </a:r>
                      <a:endParaRPr kumimoji="1" lang="ja-JP" altLang="en-US" sz="1050" b="0" dirty="0">
                        <a:solidFill>
                          <a:schemeClr val="tx1"/>
                        </a:solidFill>
                        <a:latin typeface="+mj-ea"/>
                        <a:ea typeface="+mj-ea"/>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altLang="ja-JP" sz="1050" b="0" dirty="0" smtClean="0">
                          <a:solidFill>
                            <a:schemeClr val="tx1"/>
                          </a:solidFill>
                          <a:latin typeface="+mj-ea"/>
                          <a:ea typeface="+mj-ea"/>
                        </a:rPr>
                        <a:t>2010</a:t>
                      </a:r>
                      <a:r>
                        <a:rPr lang="ja-JP" altLang="en-US" sz="1050" b="0" dirty="0" smtClean="0">
                          <a:solidFill>
                            <a:schemeClr val="tx1"/>
                          </a:solidFill>
                          <a:latin typeface="+mj-ea"/>
                          <a:ea typeface="+mj-ea"/>
                        </a:rPr>
                        <a:t>年度の予算は、税収が急落したこと、ムダづかい根絶が途上にあることから、昨年度に続き、借金収入が税収を上回る異例の予算となりました。</a:t>
                      </a:r>
                      <a:endParaRPr kumimoji="1" lang="ja-JP" altLang="en-US"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806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latin typeface="+mj-ea"/>
                          <a:ea typeface="+mj-ea"/>
                        </a:rPr>
                        <a:t>＜隠れた天下り＞</a:t>
                      </a:r>
                      <a:endParaRPr kumimoji="1" lang="ja-JP" altLang="en-US" dirty="0">
                        <a:latin typeface="+mj-ea"/>
                        <a:ea typeface="+mj-ea"/>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smtClean="0">
                          <a:latin typeface="+mj-ea"/>
                          <a:ea typeface="+mj-ea"/>
                        </a:rPr>
                        <a:t>「天下りあっせん」は禁止しましたが、「あっせん」によらない、隠れた天下りはいまだに続いており、また、政権交代前の天下りを一掃することはできていません。</a:t>
                      </a:r>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latin typeface="+mj-ea"/>
                          <a:ea typeface="+mj-ea"/>
                        </a:rPr>
                        <a:t>＜暫定税率廃止＞</a:t>
                      </a:r>
                      <a:endParaRPr kumimoji="1" lang="ja-JP" altLang="en-US" dirty="0">
                        <a:latin typeface="+mj-ea"/>
                        <a:ea typeface="+mj-ea"/>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smtClean="0">
                          <a:latin typeface="+mj-ea"/>
                          <a:ea typeface="+mj-ea"/>
                        </a:rPr>
                        <a:t>ガソリン価格が比較的低価格で推移していたこと、税収の急落、環境への配慮などから、ガソリン税などの暫定税率の水準を維持しました。</a:t>
                      </a:r>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050" b="0" dirty="0" smtClean="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50" b="0" dirty="0" smtClean="0">
                          <a:latin typeface="ＭＳ Ｐ明朝" pitchFamily="18" charset="-128"/>
                          <a:ea typeface="ＭＳ Ｐ明朝" pitchFamily="18" charset="-128"/>
                        </a:rPr>
                        <a:t>＜高速道路無料化＞</a:t>
                      </a:r>
                      <a:endParaRPr kumimoji="1" lang="ja-JP" altLang="en-US" dirty="0">
                        <a:latin typeface="+mj-ea"/>
                        <a:ea typeface="+mj-ea"/>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smtClean="0">
                          <a:latin typeface="+mj-ea"/>
                          <a:ea typeface="+mj-ea"/>
                        </a:rPr>
                        <a:t>高速道路の原則無料化は、温暖化や関係する公共交通機関への影響などを検証しながら慎重に進めることとしたため、</a:t>
                      </a:r>
                      <a:r>
                        <a:rPr lang="en-US" altLang="ja-JP" sz="1050" dirty="0" smtClean="0">
                          <a:latin typeface="+mj-ea"/>
                          <a:ea typeface="+mj-ea"/>
                        </a:rPr>
                        <a:t>2010 </a:t>
                      </a:r>
                      <a:r>
                        <a:rPr lang="ja-JP" altLang="en-US" sz="1050" dirty="0" smtClean="0">
                          <a:latin typeface="+mj-ea"/>
                          <a:ea typeface="+mj-ea"/>
                        </a:rPr>
                        <a:t>年度における無料化の区間は限定的なものとしました。</a:t>
                      </a:r>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5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latin typeface="+mj-ea"/>
                          <a:ea typeface="+mj-ea"/>
                        </a:rPr>
                        <a:t>＜後期高齢者医療制</a:t>
                      </a:r>
                      <a:endParaRPr lang="en-US" altLang="ja-JP" sz="1050" b="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dirty="0" smtClean="0">
                          <a:latin typeface="+mj-ea"/>
                          <a:ea typeface="+mj-ea"/>
                        </a:rPr>
                        <a:t>   </a:t>
                      </a:r>
                      <a:r>
                        <a:rPr lang="en-US" altLang="ja-JP" sz="1050" b="0" baseline="0" dirty="0" smtClean="0">
                          <a:latin typeface="+mj-ea"/>
                          <a:ea typeface="+mj-ea"/>
                        </a:rPr>
                        <a:t> </a:t>
                      </a:r>
                      <a:r>
                        <a:rPr lang="ja-JP" altLang="en-US" sz="1050" b="0" dirty="0" smtClean="0">
                          <a:latin typeface="+mj-ea"/>
                          <a:ea typeface="+mj-ea"/>
                        </a:rPr>
                        <a:t>度の廃止＞</a:t>
                      </a:r>
                      <a:endParaRPr kumimoji="1" lang="ja-JP" altLang="en-US" dirty="0">
                        <a:latin typeface="+mj-ea"/>
                        <a:ea typeface="+mj-ea"/>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ja-JP" altLang="en-US" sz="1050" dirty="0" smtClean="0">
                          <a:latin typeface="+mj-ea"/>
                          <a:ea typeface="+mj-ea"/>
                        </a:rPr>
                        <a:t>廃止後の制度について、広く国民的な議論を行って結論を得るまでの間は、負担軽減措置を継続しつつ、後期高齢者医療制度を存続させることとしました。</a:t>
                      </a:r>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9" name="正方形/長方形 8"/>
          <p:cNvSpPr/>
          <p:nvPr/>
        </p:nvSpPr>
        <p:spPr>
          <a:xfrm>
            <a:off x="1844824" y="1619672"/>
            <a:ext cx="4536504" cy="36004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latin typeface="ＭＳ Ｐゴシック" pitchFamily="50" charset="-128"/>
              <a:ea typeface="ＭＳ Ｐゴシック" pitchFamily="50" charset="-128"/>
            </a:endParaRPr>
          </a:p>
          <a:p>
            <a:r>
              <a:rPr kumimoji="1" lang="ja-JP" altLang="en-US" sz="1050" dirty="0" smtClean="0">
                <a:solidFill>
                  <a:schemeClr val="tx1"/>
                </a:solidFill>
                <a:latin typeface="ＭＳ Ｐゴシック" pitchFamily="50" charset="-128"/>
                <a:ea typeface="ＭＳ Ｐゴシック" pitchFamily="50" charset="-128"/>
              </a:rPr>
              <a:t>民主党の「自己評価」－</a:t>
            </a:r>
            <a:r>
              <a:rPr lang="en-US" altLang="ja-JP" sz="1050" dirty="0" smtClean="0">
                <a:solidFill>
                  <a:schemeClr val="tx1"/>
                </a:solidFill>
                <a:latin typeface="+mj-ea"/>
                <a:ea typeface="+mj-ea"/>
              </a:rPr>
              <a:t>2009</a:t>
            </a:r>
            <a:r>
              <a:rPr lang="ja-JP" altLang="en-US" sz="1050" dirty="0" smtClean="0">
                <a:solidFill>
                  <a:schemeClr val="tx1"/>
                </a:solidFill>
                <a:latin typeface="+mj-ea"/>
                <a:ea typeface="+mj-ea"/>
              </a:rPr>
              <a:t>年衆議院選挙マニフェストの進捗状況から</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10.06.11</a:t>
            </a:r>
            <a:r>
              <a:rPr lang="ja-JP" altLang="en-US" sz="1050" dirty="0" smtClean="0">
                <a:solidFill>
                  <a:schemeClr val="tx1"/>
                </a:solidFill>
                <a:latin typeface="+mj-ea"/>
                <a:ea typeface="+mj-ea"/>
              </a:rPr>
              <a:t>現在）</a:t>
            </a:r>
            <a:endParaRPr lang="en-US" altLang="ja-JP" sz="1050" dirty="0" smtClean="0">
              <a:solidFill>
                <a:schemeClr val="tx1"/>
              </a:solidFill>
              <a:latin typeface="+mj-ea"/>
              <a:ea typeface="+mj-ea"/>
            </a:endParaRPr>
          </a:p>
          <a:p>
            <a:endParaRPr kumimoji="1" lang="ja-JP" altLang="en-US" sz="1050" dirty="0">
              <a:solidFill>
                <a:schemeClr val="tx1"/>
              </a:solidFill>
              <a:latin typeface="ＭＳ Ｐゴシック" pitchFamily="50" charset="-128"/>
              <a:ea typeface="ＭＳ Ｐゴシック" pitchFamily="50" charset="-128"/>
            </a:endParaRPr>
          </a:p>
        </p:txBody>
      </p:sp>
      <p:sp>
        <p:nvSpPr>
          <p:cNvPr id="10" name="正方形/長方形 9"/>
          <p:cNvSpPr/>
          <p:nvPr/>
        </p:nvSpPr>
        <p:spPr>
          <a:xfrm>
            <a:off x="476672" y="2123728"/>
            <a:ext cx="417646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smtClean="0">
              <a:solidFill>
                <a:schemeClr val="tx1"/>
              </a:solidFill>
              <a:latin typeface="+mj-ea"/>
            </a:endParaRPr>
          </a:p>
        </p:txBody>
      </p:sp>
      <p:sp>
        <p:nvSpPr>
          <p:cNvPr id="11" name="角丸四角形 10"/>
          <p:cNvSpPr/>
          <p:nvPr/>
        </p:nvSpPr>
        <p:spPr>
          <a:xfrm>
            <a:off x="476672" y="2051720"/>
            <a:ext cx="4104456" cy="288032"/>
          </a:xfrm>
          <a:prstGeom prst="roundRect">
            <a:avLst/>
          </a:prstGeom>
          <a:solidFill>
            <a:schemeClr val="accent6">
              <a:lumMod val="50000"/>
            </a:schemeClr>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ＭＳ Ｐゴシック" pitchFamily="50" charset="-128"/>
                <a:ea typeface="ＭＳ Ｐゴシック" pitchFamily="50" charset="-128"/>
              </a:rPr>
              <a:t>【</a:t>
            </a:r>
            <a:r>
              <a:rPr lang="ja-JP" altLang="en-US" sz="1200" b="1" dirty="0" smtClean="0">
                <a:solidFill>
                  <a:schemeClr val="bg1"/>
                </a:solidFill>
                <a:latin typeface="ＭＳ Ｐゴシック" pitchFamily="50" charset="-128"/>
                <a:ea typeface="ＭＳ Ｐゴシック" pitchFamily="50" charset="-128"/>
              </a:rPr>
              <a:t>まだ、実現できていないこと</a:t>
            </a:r>
            <a:r>
              <a:rPr lang="en-US" altLang="ja-JP" sz="1200" b="1" dirty="0" smtClean="0">
                <a:solidFill>
                  <a:schemeClr val="bg1"/>
                </a:solidFill>
                <a:latin typeface="ＭＳ Ｐゴシック" pitchFamily="50" charset="-128"/>
                <a:ea typeface="ＭＳ Ｐゴシック" pitchFamily="50" charset="-128"/>
              </a:rPr>
              <a:t>】</a:t>
            </a:r>
            <a:r>
              <a:rPr lang="ja-JP" altLang="en-US" sz="1400" b="1" dirty="0" smtClean="0">
                <a:solidFill>
                  <a:schemeClr val="bg1"/>
                </a:solidFill>
                <a:latin typeface="ＭＳ Ｐゴシック" pitchFamily="50" charset="-128"/>
                <a:ea typeface="ＭＳ Ｐゴシック" pitchFamily="50" charset="-128"/>
              </a:rPr>
              <a:t>　</a:t>
            </a:r>
            <a:r>
              <a:rPr lang="ja-JP" altLang="en-US" sz="900" b="1" dirty="0" smtClean="0">
                <a:solidFill>
                  <a:schemeClr val="bg1"/>
                </a:solidFill>
                <a:latin typeface="ＭＳ Ｐゴシック" pitchFamily="50" charset="-128"/>
                <a:ea typeface="ＭＳ Ｐゴシック" pitchFamily="50" charset="-128"/>
              </a:rPr>
              <a:t>（引き続き取り組みます。）</a:t>
            </a:r>
            <a:endParaRPr lang="ja-JP" altLang="en-US" sz="900" dirty="0" smtClean="0">
              <a:solidFill>
                <a:schemeClr val="bg1"/>
              </a:solidFill>
              <a:latin typeface="ＭＳ Ｐゴシック" pitchFamily="50" charset="-128"/>
              <a:ea typeface="ＭＳ Ｐゴシック" pitchFamily="50" charset="-128"/>
            </a:endParaRPr>
          </a:p>
        </p:txBody>
      </p:sp>
      <p:sp>
        <p:nvSpPr>
          <p:cNvPr id="12" name="正方形/長方形 11"/>
          <p:cNvSpPr/>
          <p:nvPr/>
        </p:nvSpPr>
        <p:spPr>
          <a:xfrm>
            <a:off x="2132856" y="5364088"/>
            <a:ext cx="28803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　</a:t>
            </a:r>
            <a:r>
              <a:rPr lang="en-US" altLang="ja-JP" sz="1050" dirty="0" smtClean="0">
                <a:solidFill>
                  <a:schemeClr val="tx1"/>
                </a:solidFill>
                <a:latin typeface="+mj-ea"/>
                <a:ea typeface="+mj-ea"/>
              </a:rPr>
              <a:t>(2010.9/1</a:t>
            </a:r>
            <a:r>
              <a:rPr lang="ja-JP" altLang="en-US" sz="1050" dirty="0" smtClean="0">
                <a:solidFill>
                  <a:schemeClr val="tx1"/>
                </a:solidFill>
                <a:latin typeface="+mj-ea"/>
                <a:ea typeface="+mj-ea"/>
              </a:rPr>
              <a:t>　代表選の記者会見、</a:t>
            </a:r>
            <a:r>
              <a:rPr lang="en-US" altLang="ja-JP" sz="1050" dirty="0" smtClean="0">
                <a:solidFill>
                  <a:schemeClr val="tx1"/>
                </a:solidFill>
                <a:latin typeface="+mj-ea"/>
                <a:ea typeface="+mj-ea"/>
              </a:rPr>
              <a:t>2</a:t>
            </a:r>
            <a:r>
              <a:rPr lang="ja-JP" altLang="en-US" sz="1050" dirty="0" smtClean="0">
                <a:solidFill>
                  <a:schemeClr val="tx1"/>
                </a:solidFill>
                <a:latin typeface="+mj-ea"/>
                <a:ea typeface="+mj-ea"/>
              </a:rPr>
              <a:t>日目の発言</a:t>
            </a:r>
            <a:r>
              <a:rPr lang="en-US" altLang="ja-JP" sz="1050" dirty="0" smtClean="0">
                <a:solidFill>
                  <a:schemeClr val="tx1"/>
                </a:solidFill>
                <a:latin typeface="+mj-ea"/>
                <a:ea typeface="+mj-ea"/>
              </a:rPr>
              <a:t>)</a:t>
            </a:r>
          </a:p>
        </p:txBody>
      </p:sp>
      <p:sp>
        <p:nvSpPr>
          <p:cNvPr id="13" name="角丸四角形 12"/>
          <p:cNvSpPr/>
          <p:nvPr/>
        </p:nvSpPr>
        <p:spPr>
          <a:xfrm>
            <a:off x="332656" y="4860032"/>
            <a:ext cx="4680520" cy="504056"/>
          </a:xfrm>
          <a:prstGeom prst="roundRect">
            <a:avLst/>
          </a:prstGeom>
          <a:solidFill>
            <a:schemeClr val="accent6">
              <a:lumMod val="5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1050" b="1" dirty="0" smtClean="0">
                <a:latin typeface="AR P丸ゴシック体M" pitchFamily="50" charset="-128"/>
                <a:ea typeface="AR P丸ゴシック体M" pitchFamily="50" charset="-128"/>
              </a:rPr>
              <a:t>「私がまずやるべきことは、一に雇用、二に雇用、三に雇用だ」</a:t>
            </a:r>
            <a:endParaRPr lang="en-US" altLang="ja-JP" sz="1050" b="1" dirty="0" smtClean="0">
              <a:latin typeface="AR P丸ゴシック体M" pitchFamily="50" charset="-128"/>
              <a:ea typeface="AR P丸ゴシック体M" pitchFamily="50" charset="-128"/>
            </a:endParaRPr>
          </a:p>
          <a:p>
            <a:pPr>
              <a:buNone/>
            </a:pPr>
            <a:r>
              <a:rPr lang="ja-JP" altLang="en-US" sz="1050" b="1" dirty="0" smtClean="0">
                <a:latin typeface="AR P丸ゴシック体M" pitchFamily="50" charset="-128"/>
                <a:ea typeface="AR P丸ゴシック体M" pitchFamily="50" charset="-128"/>
              </a:rPr>
              <a:t>「雇用こそが今の経済の低迷、社会の不安、社会保障を変えていくキーになる」</a:t>
            </a:r>
          </a:p>
        </p:txBody>
      </p:sp>
      <p:pic>
        <p:nvPicPr>
          <p:cNvPr id="14" name="Picture 2" descr="C:\Users\佐藤陵一\Pictures\MP Navigator EX\2010_03_21\IMG.jpg"/>
          <p:cNvPicPr>
            <a:picLocks noChangeAspect="1" noChangeArrowheads="1"/>
          </p:cNvPicPr>
          <p:nvPr/>
        </p:nvPicPr>
        <p:blipFill>
          <a:blip r:embed="rId3" cstate="print"/>
          <a:srcRect/>
          <a:stretch>
            <a:fillRect/>
          </a:stretch>
        </p:blipFill>
        <p:spPr bwMode="auto">
          <a:xfrm>
            <a:off x="404664" y="6012160"/>
            <a:ext cx="1314145" cy="1896211"/>
          </a:xfrm>
          <a:prstGeom prst="rect">
            <a:avLst/>
          </a:prstGeom>
          <a:solidFill>
            <a:srgbClr val="FFC000"/>
          </a:solidFill>
          <a:ln w="3175">
            <a:solidFill>
              <a:srgbClr val="FFC000"/>
            </a:solidFill>
          </a:ln>
        </p:spPr>
      </p:pic>
      <p:pic>
        <p:nvPicPr>
          <p:cNvPr id="15" name="Picture 2" descr="C:\Users\佐藤陵一\Pictures\MP Navigator EX\2010_03_16\IMG_0001.jpg"/>
          <p:cNvPicPr>
            <a:picLocks noChangeAspect="1" noChangeArrowheads="1"/>
          </p:cNvPicPr>
          <p:nvPr/>
        </p:nvPicPr>
        <p:blipFill>
          <a:blip r:embed="rId4" cstate="print"/>
          <a:srcRect/>
          <a:stretch>
            <a:fillRect/>
          </a:stretch>
        </p:blipFill>
        <p:spPr bwMode="auto">
          <a:xfrm>
            <a:off x="2060848" y="6012160"/>
            <a:ext cx="1317480" cy="1872208"/>
          </a:xfrm>
          <a:prstGeom prst="rect">
            <a:avLst/>
          </a:prstGeom>
          <a:noFill/>
          <a:ln>
            <a:noFill/>
          </a:ln>
        </p:spPr>
      </p:pic>
      <p:pic>
        <p:nvPicPr>
          <p:cNvPr id="16" name="Picture 4" descr="C:\Users\佐藤陵一\Pictures\MP Navigator EX\2010_03_22\IMG_0007.jpg"/>
          <p:cNvPicPr>
            <a:picLocks noChangeAspect="1" noChangeArrowheads="1"/>
          </p:cNvPicPr>
          <p:nvPr/>
        </p:nvPicPr>
        <p:blipFill>
          <a:blip r:embed="rId5" cstate="print"/>
          <a:srcRect/>
          <a:stretch>
            <a:fillRect/>
          </a:stretch>
        </p:blipFill>
        <p:spPr bwMode="auto">
          <a:xfrm>
            <a:off x="3717032" y="5960592"/>
            <a:ext cx="1296144" cy="1923776"/>
          </a:xfrm>
          <a:prstGeom prst="rect">
            <a:avLst/>
          </a:prstGeom>
          <a:noFill/>
          <a:ln w="3175">
            <a:solidFill>
              <a:srgbClr val="FFC000"/>
            </a:solidFill>
          </a:ln>
        </p:spPr>
      </p:pic>
      <p:sp>
        <p:nvSpPr>
          <p:cNvPr id="17" name="正方形/長方形 16"/>
          <p:cNvSpPr/>
          <p:nvPr/>
        </p:nvSpPr>
        <p:spPr>
          <a:xfrm>
            <a:off x="692696" y="5652120"/>
            <a:ext cx="41764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AR P丸ゴシック体M" pitchFamily="50" charset="-128"/>
                <a:ea typeface="AR P丸ゴシック体M" pitchFamily="50" charset="-128"/>
              </a:rPr>
              <a:t>派遣村の再現を防ぐ－「ワンストップサービス」</a:t>
            </a:r>
            <a:r>
              <a:rPr lang="ja-JP" altLang="en-US" sz="900" dirty="0" smtClean="0">
                <a:solidFill>
                  <a:schemeClr val="tx1"/>
                </a:solidFill>
                <a:latin typeface="AR P丸ゴシック体M" pitchFamily="50" charset="-128"/>
                <a:ea typeface="AR P丸ゴシック体M" pitchFamily="50" charset="-128"/>
              </a:rPr>
              <a:t>（</a:t>
            </a:r>
            <a:r>
              <a:rPr lang="en-US" altLang="ja-JP" sz="900" dirty="0" smtClean="0">
                <a:solidFill>
                  <a:schemeClr val="tx1"/>
                </a:solidFill>
                <a:latin typeface="AR P丸ゴシック体M" pitchFamily="50" charset="-128"/>
                <a:ea typeface="AR P丸ゴシック体M" pitchFamily="50" charset="-128"/>
              </a:rPr>
              <a:t>09</a:t>
            </a:r>
            <a:r>
              <a:rPr lang="ja-JP" altLang="en-US" sz="900" dirty="0" smtClean="0">
                <a:solidFill>
                  <a:schemeClr val="tx1"/>
                </a:solidFill>
                <a:latin typeface="AR P丸ゴシック体M" pitchFamily="50" charset="-128"/>
                <a:ea typeface="AR P丸ゴシック体M" pitchFamily="50" charset="-128"/>
              </a:rPr>
              <a:t>年末～</a:t>
            </a:r>
            <a:r>
              <a:rPr lang="en-US" altLang="ja-JP" sz="900" dirty="0" smtClean="0">
                <a:solidFill>
                  <a:schemeClr val="tx1"/>
                </a:solidFill>
                <a:latin typeface="AR P丸ゴシック体M" pitchFamily="50" charset="-128"/>
                <a:ea typeface="AR P丸ゴシック体M" pitchFamily="50" charset="-128"/>
              </a:rPr>
              <a:t>10</a:t>
            </a:r>
            <a:r>
              <a:rPr lang="ja-JP" altLang="en-US" sz="900" dirty="0" smtClean="0">
                <a:solidFill>
                  <a:schemeClr val="tx1"/>
                </a:solidFill>
                <a:latin typeface="AR P丸ゴシック体M" pitchFamily="50" charset="-128"/>
                <a:ea typeface="AR P丸ゴシック体M" pitchFamily="50" charset="-128"/>
              </a:rPr>
              <a:t>年年始</a:t>
            </a:r>
            <a:r>
              <a:rPr lang="en-US" altLang="ja-JP" sz="900" dirty="0" smtClean="0">
                <a:solidFill>
                  <a:schemeClr val="tx1"/>
                </a:solidFill>
                <a:latin typeface="AR P丸ゴシック体M" pitchFamily="50" charset="-128"/>
                <a:ea typeface="AR P丸ゴシック体M" pitchFamily="50" charset="-128"/>
              </a:rPr>
              <a:t>)</a:t>
            </a:r>
            <a:r>
              <a:rPr lang="ja-JP" altLang="en-US" sz="1050" dirty="0" smtClean="0">
                <a:solidFill>
                  <a:schemeClr val="tx1"/>
                </a:solidFill>
                <a:latin typeface="AR P丸ゴシック体M" pitchFamily="50" charset="-128"/>
                <a:ea typeface="AR P丸ゴシック体M" pitchFamily="50" charset="-128"/>
              </a:rPr>
              <a:t>を実施</a:t>
            </a:r>
            <a:endParaRPr kumimoji="1" lang="ja-JP" altLang="en-US" sz="1050" dirty="0"/>
          </a:p>
        </p:txBody>
      </p:sp>
      <p:sp>
        <p:nvSpPr>
          <p:cNvPr id="18" name="大かっこ 17"/>
          <p:cNvSpPr/>
          <p:nvPr/>
        </p:nvSpPr>
        <p:spPr>
          <a:xfrm>
            <a:off x="404664" y="7956376"/>
            <a:ext cx="1368152" cy="864096"/>
          </a:xfrm>
          <a:prstGeom prst="bracketPair">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1050" dirty="0" smtClean="0"/>
          </a:p>
          <a:p>
            <a:endParaRPr kumimoji="1" lang="en-US" altLang="ja-JP" sz="1050" dirty="0" smtClean="0"/>
          </a:p>
          <a:p>
            <a:r>
              <a:rPr kumimoji="1" lang="ja-JP" altLang="en-US" sz="1050" dirty="0" smtClean="0">
                <a:latin typeface="+mj-ea"/>
                <a:ea typeface="+mj-ea"/>
              </a:rPr>
              <a:t>菅政権発足直後、年内</a:t>
            </a:r>
            <a:r>
              <a:rPr kumimoji="1" lang="en-US" altLang="ja-JP" sz="1050" dirty="0" smtClean="0">
                <a:latin typeface="+mj-ea"/>
                <a:ea typeface="+mj-ea"/>
              </a:rPr>
              <a:t>5</a:t>
            </a:r>
            <a:r>
              <a:rPr kumimoji="1" lang="ja-JP" altLang="en-US" sz="1050" dirty="0" smtClean="0">
                <a:latin typeface="+mj-ea"/>
                <a:ea typeface="+mj-ea"/>
              </a:rPr>
              <a:t>万人</a:t>
            </a:r>
            <a:r>
              <a:rPr kumimoji="1" lang="en-US" altLang="ja-JP" sz="1050" dirty="0" smtClean="0">
                <a:latin typeface="+mj-ea"/>
                <a:ea typeface="+mj-ea"/>
              </a:rPr>
              <a:t>(</a:t>
            </a:r>
            <a:r>
              <a:rPr kumimoji="1" lang="ja-JP" altLang="en-US" sz="1050" dirty="0" smtClean="0">
                <a:latin typeface="+mj-ea"/>
                <a:ea typeface="+mj-ea"/>
              </a:rPr>
              <a:t>年度内</a:t>
            </a:r>
            <a:r>
              <a:rPr kumimoji="1" lang="en-US" altLang="ja-JP" sz="1050" dirty="0" smtClean="0">
                <a:latin typeface="+mj-ea"/>
                <a:ea typeface="+mj-ea"/>
              </a:rPr>
              <a:t>19</a:t>
            </a:r>
            <a:r>
              <a:rPr kumimoji="1" lang="ja-JP" altLang="en-US" sz="1050" dirty="0" smtClean="0">
                <a:latin typeface="+mj-ea"/>
                <a:ea typeface="+mj-ea"/>
              </a:rPr>
              <a:t>万人）は</a:t>
            </a:r>
            <a:r>
              <a:rPr lang="ja-JP" altLang="en-US" sz="1050" dirty="0" smtClean="0">
                <a:latin typeface="+mj-ea"/>
                <a:ea typeface="+mj-ea"/>
              </a:rPr>
              <a:t>半年後に</a:t>
            </a:r>
            <a:r>
              <a:rPr lang="en-US" altLang="ja-JP" sz="1050" dirty="0" smtClean="0">
                <a:latin typeface="+mj-ea"/>
                <a:ea typeface="+mj-ea"/>
              </a:rPr>
              <a:t>26,648</a:t>
            </a:r>
            <a:r>
              <a:rPr lang="ja-JP" altLang="en-US" sz="1050" dirty="0" smtClean="0">
                <a:latin typeface="+mj-ea"/>
                <a:ea typeface="+mj-ea"/>
              </a:rPr>
              <a:t>人</a:t>
            </a:r>
            <a:r>
              <a:rPr lang="en-US" altLang="ja-JP" sz="1050" dirty="0" smtClean="0">
                <a:latin typeface="+mj-ea"/>
                <a:ea typeface="+mj-ea"/>
              </a:rPr>
              <a:t>(14%)</a:t>
            </a:r>
            <a:r>
              <a:rPr lang="ja-JP" altLang="en-US" sz="1050" dirty="0" smtClean="0">
                <a:latin typeface="+mj-ea"/>
                <a:ea typeface="+mj-ea"/>
              </a:rPr>
              <a:t>だった。　</a:t>
            </a:r>
            <a:r>
              <a:rPr lang="ja-JP" altLang="en-US" sz="900" dirty="0" smtClean="0">
                <a:latin typeface="+mj-ea"/>
                <a:ea typeface="+mj-ea"/>
              </a:rPr>
              <a:t>（「日経」）</a:t>
            </a:r>
          </a:p>
          <a:p>
            <a:endParaRPr kumimoji="1" lang="en-US" altLang="ja-JP" sz="1050" dirty="0" smtClean="0"/>
          </a:p>
          <a:p>
            <a:endParaRPr kumimoji="1" lang="ja-JP" altLang="en-US" sz="1050" dirty="0"/>
          </a:p>
        </p:txBody>
      </p:sp>
      <p:sp>
        <p:nvSpPr>
          <p:cNvPr id="19" name="大かっこ 18"/>
          <p:cNvSpPr/>
          <p:nvPr/>
        </p:nvSpPr>
        <p:spPr>
          <a:xfrm>
            <a:off x="1988840" y="7956376"/>
            <a:ext cx="1440160" cy="864096"/>
          </a:xfrm>
          <a:prstGeom prst="bracketPair">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smtClean="0">
                <a:latin typeface="+mj-ea"/>
                <a:ea typeface="+mj-ea"/>
              </a:rPr>
              <a:t>貸付策ばかり</a:t>
            </a:r>
            <a:r>
              <a:rPr kumimoji="1" lang="en-US" altLang="ja-JP" sz="1050" dirty="0" smtClean="0">
                <a:latin typeface="+mj-ea"/>
                <a:ea typeface="+mj-ea"/>
              </a:rPr>
              <a:t>…</a:t>
            </a:r>
            <a:r>
              <a:rPr kumimoji="1" lang="ja-JP" altLang="en-US" sz="1050" dirty="0" err="1" smtClean="0">
                <a:latin typeface="+mj-ea"/>
                <a:ea typeface="+mj-ea"/>
              </a:rPr>
              <a:t>。</a:t>
            </a:r>
            <a:r>
              <a:rPr kumimoji="1" lang="ja-JP" altLang="en-US" sz="1050" dirty="0" smtClean="0">
                <a:latin typeface="+mj-ea"/>
                <a:ea typeface="+mj-ea"/>
              </a:rPr>
              <a:t>「</a:t>
            </a:r>
            <a:r>
              <a:rPr lang="ja-JP" altLang="en-US" sz="1050" dirty="0" smtClean="0">
                <a:latin typeface="+mj-ea"/>
                <a:ea typeface="+mj-ea"/>
              </a:rPr>
              <a:t>公的な多重債務者を生むようなもの」「生活保護の先送り」の批判も。就労重視を。</a:t>
            </a:r>
            <a:endParaRPr kumimoji="1" lang="ja-JP" altLang="en-US" sz="1050" dirty="0">
              <a:latin typeface="+mj-ea"/>
              <a:ea typeface="+mj-ea"/>
            </a:endParaRPr>
          </a:p>
        </p:txBody>
      </p:sp>
      <p:sp>
        <p:nvSpPr>
          <p:cNvPr id="20" name="大かっこ 19"/>
          <p:cNvSpPr/>
          <p:nvPr/>
        </p:nvSpPr>
        <p:spPr>
          <a:xfrm>
            <a:off x="3645024" y="7956376"/>
            <a:ext cx="1368152" cy="936104"/>
          </a:xfrm>
          <a:prstGeom prst="bracketPair">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050" dirty="0" smtClean="0">
                <a:latin typeface="+mj-ea"/>
                <a:ea typeface="+mj-ea"/>
              </a:rPr>
              <a:t>3</a:t>
            </a:r>
            <a:r>
              <a:rPr kumimoji="1" lang="ja-JP" altLang="en-US" sz="1050" dirty="0" smtClean="0">
                <a:latin typeface="+mj-ea"/>
                <a:ea typeface="+mj-ea"/>
              </a:rPr>
              <a:t>ヶ月経過して「第</a:t>
            </a:r>
            <a:r>
              <a:rPr kumimoji="1" lang="en-US" altLang="ja-JP" sz="1050" dirty="0" smtClean="0">
                <a:latin typeface="+mj-ea"/>
                <a:ea typeface="+mj-ea"/>
              </a:rPr>
              <a:t>2</a:t>
            </a:r>
            <a:r>
              <a:rPr kumimoji="1" lang="ja-JP" altLang="en-US" sz="1050" dirty="0" smtClean="0">
                <a:latin typeface="+mj-ea"/>
                <a:ea typeface="+mj-ea"/>
              </a:rPr>
              <a:t>の安全網」の活用は</a:t>
            </a:r>
            <a:r>
              <a:rPr kumimoji="1" lang="en-US" altLang="ja-JP" sz="1050" dirty="0" smtClean="0">
                <a:latin typeface="+mj-ea"/>
                <a:ea typeface="+mj-ea"/>
              </a:rPr>
              <a:t>7.7</a:t>
            </a:r>
            <a:r>
              <a:rPr kumimoji="1" lang="ja-JP" altLang="en-US" sz="1050" dirty="0" smtClean="0">
                <a:latin typeface="+mj-ea"/>
                <a:ea typeface="+mj-ea"/>
              </a:rPr>
              <a:t>％に過ぎず、厚労省は見直し・テコ入れすると報道。</a:t>
            </a:r>
            <a:endParaRPr kumimoji="1" lang="en-US" altLang="ja-JP" sz="1050" dirty="0" smtClean="0">
              <a:latin typeface="+mj-ea"/>
              <a:ea typeface="+mj-ea"/>
            </a:endParaRPr>
          </a:p>
          <a:p>
            <a:pPr algn="r"/>
            <a:r>
              <a:rPr kumimoji="1" lang="ja-JP" altLang="en-US" sz="900" dirty="0" smtClean="0">
                <a:latin typeface="+mj-ea"/>
                <a:ea typeface="+mj-ea"/>
              </a:rPr>
              <a:t>（「日経」）</a:t>
            </a:r>
            <a:endParaRPr kumimoji="1" lang="ja-JP" altLang="en-US" sz="900" dirty="0">
              <a:latin typeface="+mj-ea"/>
              <a:ea typeface="+mj-ea"/>
            </a:endParaRPr>
          </a:p>
        </p:txBody>
      </p:sp>
      <p:sp>
        <p:nvSpPr>
          <p:cNvPr id="21" name="右矢印 20"/>
          <p:cNvSpPr/>
          <p:nvPr/>
        </p:nvSpPr>
        <p:spPr>
          <a:xfrm>
            <a:off x="1772816" y="6804248"/>
            <a:ext cx="216024" cy="1440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3429000" y="6804248"/>
            <a:ext cx="216024" cy="1440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052736" y="5940152"/>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j-ea"/>
                <a:ea typeface="+mj-ea"/>
              </a:rPr>
              <a:t>9.10.2</a:t>
            </a:r>
            <a:r>
              <a:rPr kumimoji="1" lang="en-US" altLang="ja-JP" sz="900" dirty="0" smtClean="0">
                <a:solidFill>
                  <a:schemeClr val="tx1"/>
                </a:solidFill>
              </a:rPr>
              <a:t>3</a:t>
            </a:r>
            <a:endParaRPr kumimoji="1" lang="ja-JP" altLang="en-US" sz="900" dirty="0">
              <a:solidFill>
                <a:schemeClr val="tx1"/>
              </a:solidFill>
            </a:endParaRPr>
          </a:p>
        </p:txBody>
      </p:sp>
      <p:sp>
        <p:nvSpPr>
          <p:cNvPr id="24" name="正方形/長方形 23"/>
          <p:cNvSpPr/>
          <p:nvPr/>
        </p:nvSpPr>
        <p:spPr>
          <a:xfrm>
            <a:off x="4365104" y="5940152"/>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latin typeface="+mj-ea"/>
                <a:ea typeface="+mj-ea"/>
              </a:rPr>
              <a:t>10.3</a:t>
            </a:r>
            <a:r>
              <a:rPr kumimoji="1" lang="en-US" altLang="ja-JP" sz="900" dirty="0" smtClean="0">
                <a:solidFill>
                  <a:schemeClr val="tx1"/>
                </a:solidFill>
                <a:latin typeface="+mj-ea"/>
                <a:ea typeface="+mj-ea"/>
              </a:rPr>
              <a:t>.2</a:t>
            </a:r>
            <a:endParaRPr kumimoji="1" lang="ja-JP" altLang="en-US" sz="900" dirty="0">
              <a:solidFill>
                <a:schemeClr val="tx1"/>
              </a:solidFill>
              <a:latin typeface="+mj-ea"/>
              <a:ea typeface="+mj-ea"/>
            </a:endParaRPr>
          </a:p>
        </p:txBody>
      </p:sp>
      <p:sp>
        <p:nvSpPr>
          <p:cNvPr id="26" name="正方形/長方形 25"/>
          <p:cNvSpPr/>
          <p:nvPr/>
        </p:nvSpPr>
        <p:spPr>
          <a:xfrm>
            <a:off x="5085184" y="4788024"/>
            <a:ext cx="1440160" cy="28083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0"/>
              </a:spcBef>
              <a:buNone/>
            </a:pPr>
            <a:endParaRPr lang="en-US" altLang="ja-JP" sz="1050" dirty="0" smtClean="0">
              <a:solidFill>
                <a:schemeClr val="tx1"/>
              </a:solidFill>
              <a:latin typeface="+mj-ea"/>
              <a:ea typeface="+mj-ea"/>
            </a:endParaRPr>
          </a:p>
          <a:p>
            <a:pPr>
              <a:lnSpc>
                <a:spcPct val="110000"/>
              </a:lnSpc>
              <a:spcBef>
                <a:spcPts val="0"/>
              </a:spcBef>
              <a:buNone/>
            </a:pPr>
            <a:endParaRPr lang="en-US" altLang="ja-JP" sz="1050" dirty="0" smtClean="0">
              <a:solidFill>
                <a:schemeClr val="tx1"/>
              </a:solidFill>
              <a:latin typeface="+mj-ea"/>
              <a:ea typeface="+mj-ea"/>
            </a:endParaRPr>
          </a:p>
          <a:p>
            <a:pPr>
              <a:lnSpc>
                <a:spcPct val="110000"/>
              </a:lnSpc>
              <a:spcBef>
                <a:spcPts val="0"/>
              </a:spcBef>
              <a:buNone/>
            </a:pPr>
            <a:r>
              <a:rPr lang="ja-JP" altLang="en-US" sz="1050" dirty="0" smtClean="0">
                <a:solidFill>
                  <a:schemeClr val="tx1"/>
                </a:solidFill>
                <a:latin typeface="ＭＳ Ｐゴシック" pitchFamily="50" charset="-128"/>
                <a:ea typeface="ＭＳ Ｐゴシック" pitchFamily="50" charset="-128"/>
              </a:rPr>
              <a:t>＜世論は＞</a:t>
            </a:r>
            <a:endParaRPr lang="en-US" altLang="ja-JP" sz="1050" dirty="0" smtClean="0">
              <a:solidFill>
                <a:schemeClr val="tx1"/>
              </a:solidFill>
              <a:latin typeface="ＭＳ Ｐゴシック" pitchFamily="50" charset="-128"/>
              <a:ea typeface="ＭＳ Ｐゴシック" pitchFamily="50" charset="-128"/>
            </a:endParaRPr>
          </a:p>
          <a:p>
            <a:pPr>
              <a:lnSpc>
                <a:spcPct val="110000"/>
              </a:lnSpc>
              <a:spcBef>
                <a:spcPts val="0"/>
              </a:spcBef>
              <a:buNone/>
            </a:pPr>
            <a:r>
              <a:rPr lang="ja-JP" altLang="en-US" sz="1050" dirty="0" smtClean="0">
                <a:solidFill>
                  <a:schemeClr val="tx1"/>
                </a:solidFill>
                <a:latin typeface="+mj-ea"/>
                <a:ea typeface="+mj-ea"/>
              </a:rPr>
              <a:t>貧困対策－就労につながる支援を</a:t>
            </a:r>
            <a:endParaRPr lang="en-US" altLang="ja-JP" sz="1050" dirty="0" smtClean="0">
              <a:solidFill>
                <a:schemeClr val="tx1"/>
              </a:solidFill>
              <a:latin typeface="+mj-ea"/>
              <a:ea typeface="+mj-ea"/>
            </a:endParaRPr>
          </a:p>
          <a:p>
            <a:pPr>
              <a:lnSpc>
                <a:spcPct val="110000"/>
              </a:lnSpc>
              <a:spcBef>
                <a:spcPts val="0"/>
              </a:spcBef>
              <a:buNone/>
            </a:pPr>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いくら安全網を拡充しても、それが機能しなければ生活保護の受給者は増え、長期化して財政を圧迫する悪循環に陥る。</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相談窓口と予算を増やすだけでなく、着実に就労や社会参加につなげるための制度改革が必要でないか」</a:t>
            </a:r>
            <a:endParaRPr lang="en-US" altLang="ja-JP" sz="1050" dirty="0" smtClean="0">
              <a:solidFill>
                <a:schemeClr val="tx1"/>
              </a:solidFill>
              <a:latin typeface="+mj-ea"/>
              <a:ea typeface="+mj-ea"/>
            </a:endParaRPr>
          </a:p>
          <a:p>
            <a:pPr>
              <a:lnSpc>
                <a:spcPct val="110000"/>
              </a:lnSpc>
              <a:spcBef>
                <a:spcPts val="0"/>
              </a:spcBef>
              <a:buNone/>
            </a:pPr>
            <a:r>
              <a:rPr lang="ja-JP" altLang="en-US" sz="900" dirty="0" smtClean="0">
                <a:solidFill>
                  <a:schemeClr val="tx1"/>
                </a:solidFill>
                <a:latin typeface="+mj-ea"/>
                <a:ea typeface="+mj-ea"/>
              </a:rPr>
              <a:t>（</a:t>
            </a:r>
            <a:r>
              <a:rPr lang="en-US" altLang="ja-JP" sz="900" dirty="0" smtClean="0">
                <a:solidFill>
                  <a:schemeClr val="tx1"/>
                </a:solidFill>
                <a:latin typeface="+mj-ea"/>
                <a:ea typeface="+mj-ea"/>
              </a:rPr>
              <a:t>2010.1.23</a:t>
            </a:r>
            <a:r>
              <a:rPr lang="ja-JP" altLang="en-US" sz="900" dirty="0" smtClean="0">
                <a:solidFill>
                  <a:schemeClr val="tx1"/>
                </a:solidFill>
                <a:latin typeface="+mj-ea"/>
                <a:ea typeface="+mj-ea"/>
              </a:rPr>
              <a:t>「毎日」社説）</a:t>
            </a:r>
            <a:endParaRPr lang="en-US" altLang="ja-JP" sz="900" dirty="0" smtClean="0">
              <a:solidFill>
                <a:schemeClr val="tx1"/>
              </a:solidFill>
              <a:latin typeface="+mj-ea"/>
              <a:ea typeface="+mj-ea"/>
            </a:endParaRPr>
          </a:p>
          <a:p>
            <a:pPr algn="ctr"/>
            <a:endParaRPr kumimoji="1" lang="ja-JP" altLang="en-US" dirty="0"/>
          </a:p>
        </p:txBody>
      </p:sp>
      <p:sp>
        <p:nvSpPr>
          <p:cNvPr id="25" name="スライド番号プレースホルダ 24"/>
          <p:cNvSpPr>
            <a:spLocks noGrp="1"/>
          </p:cNvSpPr>
          <p:nvPr>
            <p:ph type="sldNum" sz="quarter" idx="15"/>
          </p:nvPr>
        </p:nvSpPr>
        <p:spPr/>
        <p:txBody>
          <a:bodyPr/>
          <a:lstStyle/>
          <a:p>
            <a:fld id="{1AD93096-5B34-4342-9326-69289CEAE4C2}" type="slidenum">
              <a:rPr lang="en-US" altLang="ja-JP" smtClean="0"/>
              <a:pPr/>
              <a:t>4</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76672" y="251520"/>
            <a:ext cx="5400600" cy="648072"/>
          </a:xfrm>
          <a:prstGeom prst="roundRect">
            <a:avLst/>
          </a:prstGeom>
          <a:solidFill>
            <a:schemeClr val="accent1">
              <a:lumMod val="40000"/>
              <a:lumOff val="6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b="1" dirty="0" smtClean="0">
              <a:solidFill>
                <a:schemeClr val="bg1"/>
              </a:solidFill>
              <a:latin typeface="ＭＳ Ｐゴシック" pitchFamily="50" charset="-128"/>
              <a:ea typeface="ＭＳ Ｐゴシック" pitchFamily="50" charset="-128"/>
            </a:endParaRPr>
          </a:p>
          <a:p>
            <a:r>
              <a:rPr lang="ja-JP" altLang="en-US" sz="1200" b="1" dirty="0" smtClean="0">
                <a:solidFill>
                  <a:schemeClr val="tx1"/>
                </a:solidFill>
                <a:latin typeface="ＭＳ Ｐゴシック" pitchFamily="50" charset="-128"/>
                <a:ea typeface="ＭＳ Ｐゴシック" pitchFamily="50" charset="-128"/>
              </a:rPr>
              <a:t>野田内閣</a:t>
            </a:r>
            <a:r>
              <a:rPr lang="ja-JP" altLang="en-US" sz="1050" b="1" dirty="0" smtClean="0">
                <a:solidFill>
                  <a:schemeClr val="tx1"/>
                </a:solidFill>
                <a:latin typeface="ＭＳ Ｐゴシック" pitchFamily="50" charset="-128"/>
                <a:ea typeface="ＭＳ Ｐゴシック" pitchFamily="50" charset="-128"/>
              </a:rPr>
              <a:t>－</a:t>
            </a:r>
            <a:r>
              <a:rPr lang="en-US" altLang="ja-JP" sz="1050" b="1" dirty="0" smtClean="0">
                <a:solidFill>
                  <a:schemeClr val="tx1"/>
                </a:solidFill>
                <a:latin typeface="ＭＳ Ｐゴシック" pitchFamily="50" charset="-128"/>
                <a:ea typeface="ＭＳ Ｐゴシック" pitchFamily="50" charset="-128"/>
              </a:rPr>
              <a:t>2012</a:t>
            </a:r>
            <a:r>
              <a:rPr lang="ja-JP" altLang="en-US" sz="1050" b="1" dirty="0" smtClean="0">
                <a:solidFill>
                  <a:schemeClr val="tx1"/>
                </a:solidFill>
                <a:latin typeface="ＭＳ Ｐゴシック" pitchFamily="50" charset="-128"/>
                <a:ea typeface="ＭＳ Ｐゴシック" pitchFamily="50" charset="-128"/>
              </a:rPr>
              <a:t>年度予算案</a:t>
            </a:r>
            <a:endParaRPr lang="en-US" altLang="ja-JP" sz="1050" b="1" dirty="0" smtClean="0">
              <a:solidFill>
                <a:schemeClr val="tx1"/>
              </a:solidFill>
              <a:latin typeface="ＭＳ Ｐゴシック" pitchFamily="50" charset="-128"/>
              <a:ea typeface="ＭＳ Ｐゴシック" pitchFamily="50" charset="-128"/>
            </a:endParaRPr>
          </a:p>
          <a:p>
            <a:r>
              <a:rPr lang="ja-JP" altLang="en-US" sz="1050" b="1" dirty="0" smtClean="0">
                <a:solidFill>
                  <a:schemeClr val="tx1"/>
                </a:solidFill>
                <a:latin typeface="ＭＳ Ｐゴシック" pitchFamily="50" charset="-128"/>
                <a:ea typeface="ＭＳ Ｐゴシック" pitchFamily="50" charset="-128"/>
              </a:rPr>
              <a:t>「借金まみれ」の財政　　 新規国債　＋　復興債　 　　 ＋　年金交付国債</a:t>
            </a:r>
            <a:endParaRPr lang="en-US" altLang="ja-JP" sz="1050" b="1" dirty="0" smtClean="0">
              <a:solidFill>
                <a:schemeClr val="tx1"/>
              </a:solidFill>
              <a:latin typeface="ＭＳ Ｐゴシック" pitchFamily="50" charset="-128"/>
              <a:ea typeface="ＭＳ Ｐゴシック" pitchFamily="50" charset="-128"/>
            </a:endParaRPr>
          </a:p>
          <a:p>
            <a:r>
              <a:rPr lang="ja-JP" altLang="en-US" sz="1050" b="1" dirty="0" smtClean="0">
                <a:solidFill>
                  <a:schemeClr val="tx1"/>
                </a:solidFill>
                <a:latin typeface="ＭＳ Ｐゴシック" pitchFamily="50" charset="-128"/>
                <a:ea typeface="ＭＳ Ｐゴシック" pitchFamily="50" charset="-128"/>
              </a:rPr>
              <a:t>　　　　　　　　　　　　</a:t>
            </a:r>
            <a:r>
              <a:rPr lang="en-US" altLang="ja-JP" sz="1050" b="1" dirty="0" smtClean="0">
                <a:solidFill>
                  <a:schemeClr val="tx1"/>
                </a:solidFill>
                <a:latin typeface="ＭＳ Ｐゴシック" pitchFamily="50" charset="-128"/>
                <a:ea typeface="ＭＳ Ｐゴシック" pitchFamily="50" charset="-128"/>
              </a:rPr>
              <a:t>(44</a:t>
            </a:r>
            <a:r>
              <a:rPr lang="ja-JP" altLang="en-US" sz="1050" b="1" dirty="0" smtClean="0">
                <a:solidFill>
                  <a:schemeClr val="tx1"/>
                </a:solidFill>
                <a:latin typeface="ＭＳ Ｐゴシック" pitchFamily="50" charset="-128"/>
                <a:ea typeface="ＭＳ Ｐゴシック" pitchFamily="50" charset="-128"/>
              </a:rPr>
              <a:t>兆</a:t>
            </a:r>
            <a:r>
              <a:rPr lang="en-US" altLang="ja-JP" sz="1050" b="1" dirty="0" smtClean="0">
                <a:solidFill>
                  <a:schemeClr val="tx1"/>
                </a:solidFill>
                <a:latin typeface="ＭＳ Ｐゴシック" pitchFamily="50" charset="-128"/>
                <a:ea typeface="ＭＳ Ｐゴシック" pitchFamily="50" charset="-128"/>
              </a:rPr>
              <a:t>2440</a:t>
            </a:r>
            <a:r>
              <a:rPr lang="ja-JP" altLang="en-US" sz="1050" b="1" dirty="0" smtClean="0">
                <a:solidFill>
                  <a:schemeClr val="tx1"/>
                </a:solidFill>
                <a:latin typeface="ＭＳ Ｐゴシック" pitchFamily="50" charset="-128"/>
                <a:ea typeface="ＭＳ Ｐゴシック" pitchFamily="50" charset="-128"/>
              </a:rPr>
              <a:t>億円）＋（</a:t>
            </a:r>
            <a:r>
              <a:rPr lang="en-US" altLang="ja-JP" sz="1050" b="1" dirty="0" smtClean="0">
                <a:solidFill>
                  <a:schemeClr val="tx1"/>
                </a:solidFill>
                <a:latin typeface="ＭＳ Ｐゴシック" pitchFamily="50" charset="-128"/>
                <a:ea typeface="ＭＳ Ｐゴシック" pitchFamily="50" charset="-128"/>
              </a:rPr>
              <a:t>3</a:t>
            </a:r>
            <a:r>
              <a:rPr lang="ja-JP" altLang="en-US" sz="1050" b="1" dirty="0" smtClean="0">
                <a:solidFill>
                  <a:schemeClr val="tx1"/>
                </a:solidFill>
                <a:latin typeface="ＭＳ Ｐゴシック" pitchFamily="50" charset="-128"/>
                <a:ea typeface="ＭＳ Ｐゴシック" pitchFamily="50" charset="-128"/>
              </a:rPr>
              <a:t>兆</a:t>
            </a:r>
            <a:r>
              <a:rPr lang="en-US" altLang="ja-JP" sz="1050" b="1" dirty="0" smtClean="0">
                <a:solidFill>
                  <a:schemeClr val="tx1"/>
                </a:solidFill>
                <a:latin typeface="ＭＳ Ｐゴシック" pitchFamily="50" charset="-128"/>
                <a:ea typeface="ＭＳ Ｐゴシック" pitchFamily="50" charset="-128"/>
              </a:rPr>
              <a:t>7754</a:t>
            </a:r>
            <a:r>
              <a:rPr lang="ja-JP" altLang="en-US" sz="1050" b="1" dirty="0" smtClean="0">
                <a:solidFill>
                  <a:schemeClr val="tx1"/>
                </a:solidFill>
                <a:latin typeface="ＭＳ Ｐゴシック" pitchFamily="50" charset="-128"/>
                <a:ea typeface="ＭＳ Ｐゴシック" pitchFamily="50" charset="-128"/>
              </a:rPr>
              <a:t>億円）＋</a:t>
            </a:r>
            <a:r>
              <a:rPr lang="en-US" altLang="ja-JP" sz="1050" b="1" dirty="0" smtClean="0">
                <a:solidFill>
                  <a:schemeClr val="tx1"/>
                </a:solidFill>
                <a:latin typeface="ＭＳ Ｐゴシック" pitchFamily="50" charset="-128"/>
                <a:ea typeface="ＭＳ Ｐゴシック" pitchFamily="50" charset="-128"/>
              </a:rPr>
              <a:t>(2</a:t>
            </a:r>
            <a:r>
              <a:rPr lang="ja-JP" altLang="en-US" sz="1050" b="1" dirty="0" smtClean="0">
                <a:solidFill>
                  <a:schemeClr val="tx1"/>
                </a:solidFill>
                <a:latin typeface="ＭＳ Ｐゴシック" pitchFamily="50" charset="-128"/>
                <a:ea typeface="ＭＳ Ｐゴシック" pitchFamily="50" charset="-128"/>
              </a:rPr>
              <a:t>兆</a:t>
            </a:r>
            <a:r>
              <a:rPr lang="en-US" altLang="ja-JP" sz="1050" b="1" dirty="0" smtClean="0">
                <a:solidFill>
                  <a:schemeClr val="tx1"/>
                </a:solidFill>
                <a:latin typeface="ＭＳ Ｐゴシック" pitchFamily="50" charset="-128"/>
                <a:ea typeface="ＭＳ Ｐゴシック" pitchFamily="50" charset="-128"/>
              </a:rPr>
              <a:t>5822</a:t>
            </a:r>
            <a:r>
              <a:rPr lang="ja-JP" altLang="en-US" sz="1050" b="1" dirty="0" smtClean="0">
                <a:solidFill>
                  <a:schemeClr val="tx1"/>
                </a:solidFill>
                <a:latin typeface="ＭＳ Ｐゴシック" pitchFamily="50" charset="-128"/>
                <a:ea typeface="ＭＳ Ｐゴシック" pitchFamily="50" charset="-128"/>
              </a:rPr>
              <a:t>億円＝</a:t>
            </a:r>
            <a:r>
              <a:rPr lang="en-US" altLang="ja-JP" sz="1050" b="1" dirty="0" smtClean="0">
                <a:solidFill>
                  <a:schemeClr val="tx1"/>
                </a:solidFill>
                <a:latin typeface="ＭＳ Ｐゴシック" pitchFamily="50" charset="-128"/>
                <a:ea typeface="ＭＳ Ｐゴシック" pitchFamily="50" charset="-128"/>
              </a:rPr>
              <a:t>50</a:t>
            </a:r>
            <a:r>
              <a:rPr lang="ja-JP" altLang="en-US" sz="1050" b="1" dirty="0" smtClean="0">
                <a:solidFill>
                  <a:schemeClr val="tx1"/>
                </a:solidFill>
                <a:latin typeface="ＭＳ Ｐゴシック" pitchFamily="50" charset="-128"/>
                <a:ea typeface="ＭＳ Ｐゴシック" pitchFamily="50" charset="-128"/>
              </a:rPr>
              <a:t>兆</a:t>
            </a:r>
            <a:r>
              <a:rPr lang="en-US" altLang="ja-JP" sz="1050" b="1" dirty="0" smtClean="0">
                <a:solidFill>
                  <a:schemeClr val="tx1"/>
                </a:solidFill>
                <a:latin typeface="ＭＳ Ｐゴシック" pitchFamily="50" charset="-128"/>
                <a:ea typeface="ＭＳ Ｐゴシック" pitchFamily="50" charset="-128"/>
              </a:rPr>
              <a:t>6016</a:t>
            </a:r>
            <a:r>
              <a:rPr lang="ja-JP" altLang="en-US" sz="1050" b="1" dirty="0" smtClean="0">
                <a:solidFill>
                  <a:schemeClr val="tx1"/>
                </a:solidFill>
                <a:latin typeface="ＭＳ Ｐゴシック" pitchFamily="50" charset="-128"/>
                <a:ea typeface="ＭＳ Ｐゴシック" pitchFamily="50" charset="-128"/>
              </a:rPr>
              <a:t>億円</a:t>
            </a:r>
          </a:p>
          <a:p>
            <a:pPr algn="ctr"/>
            <a:endParaRPr kumimoji="1" lang="ja-JP" altLang="en-US" sz="1050" b="1" dirty="0">
              <a:solidFill>
                <a:schemeClr val="tx1"/>
              </a:solidFill>
              <a:latin typeface="ＭＳ Ｐゴシック" pitchFamily="50" charset="-128"/>
              <a:ea typeface="ＭＳ Ｐゴシック" pitchFamily="50" charset="-128"/>
            </a:endParaRPr>
          </a:p>
        </p:txBody>
      </p:sp>
      <p:sp>
        <p:nvSpPr>
          <p:cNvPr id="5" name="正方形/長方形 4"/>
          <p:cNvSpPr/>
          <p:nvPr/>
        </p:nvSpPr>
        <p:spPr>
          <a:xfrm>
            <a:off x="4149080" y="179512"/>
            <a:ext cx="1440160" cy="288032"/>
          </a:xfrm>
          <a:prstGeom prst="rect">
            <a:avLst/>
          </a:prstGeom>
          <a:solidFill>
            <a:schemeClr val="accent6">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latin typeface="ＭＳ Ｐゴシック" pitchFamily="50" charset="-128"/>
                <a:ea typeface="ＭＳ Ｐゴシック" pitchFamily="50" charset="-128"/>
              </a:rPr>
              <a:t>税収は</a:t>
            </a:r>
            <a:r>
              <a:rPr kumimoji="1" lang="en-US" altLang="ja-JP" sz="1050" b="1" dirty="0" smtClean="0">
                <a:latin typeface="ＭＳ Ｐゴシック" pitchFamily="50" charset="-128"/>
                <a:ea typeface="ＭＳ Ｐゴシック" pitchFamily="50" charset="-128"/>
              </a:rPr>
              <a:t>42</a:t>
            </a:r>
            <a:r>
              <a:rPr kumimoji="1" lang="ja-JP" altLang="en-US" sz="1050" b="1" dirty="0" smtClean="0">
                <a:latin typeface="ＭＳ Ｐゴシック" pitchFamily="50" charset="-128"/>
                <a:ea typeface="ＭＳ Ｐゴシック" pitchFamily="50" charset="-128"/>
              </a:rPr>
              <a:t>兆</a:t>
            </a:r>
            <a:r>
              <a:rPr kumimoji="1" lang="en-US" altLang="ja-JP" sz="1050" b="1" dirty="0" smtClean="0">
                <a:latin typeface="ＭＳ Ｐゴシック" pitchFamily="50" charset="-128"/>
                <a:ea typeface="ＭＳ Ｐゴシック" pitchFamily="50" charset="-128"/>
              </a:rPr>
              <a:t>3460</a:t>
            </a:r>
            <a:r>
              <a:rPr kumimoji="1" lang="ja-JP" altLang="en-US" sz="1050" b="1" dirty="0" smtClean="0">
                <a:latin typeface="ＭＳ Ｐゴシック" pitchFamily="50" charset="-128"/>
                <a:ea typeface="ＭＳ Ｐゴシック" pitchFamily="50" charset="-128"/>
              </a:rPr>
              <a:t>億円</a:t>
            </a:r>
            <a:endParaRPr kumimoji="1" lang="ja-JP" altLang="en-US" sz="1050" b="1" dirty="0">
              <a:latin typeface="ＭＳ Ｐゴシック" pitchFamily="50" charset="-128"/>
              <a:ea typeface="ＭＳ Ｐゴシック" pitchFamily="50" charset="-128"/>
            </a:endParaRPr>
          </a:p>
        </p:txBody>
      </p:sp>
      <p:sp>
        <p:nvSpPr>
          <p:cNvPr id="6" name="正方形/長方形 5"/>
          <p:cNvSpPr/>
          <p:nvPr/>
        </p:nvSpPr>
        <p:spPr>
          <a:xfrm>
            <a:off x="1268760" y="1691680"/>
            <a:ext cx="1440160" cy="288032"/>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税外収入</a:t>
            </a:r>
            <a:endParaRPr kumimoji="1" lang="ja-JP" altLang="en-US" sz="1050" dirty="0">
              <a:solidFill>
                <a:schemeClr val="tx1"/>
              </a:solidFill>
            </a:endParaRPr>
          </a:p>
        </p:txBody>
      </p:sp>
      <p:sp>
        <p:nvSpPr>
          <p:cNvPr id="7" name="正方形/長方形 6"/>
          <p:cNvSpPr/>
          <p:nvPr/>
        </p:nvSpPr>
        <p:spPr>
          <a:xfrm>
            <a:off x="1268760" y="1979712"/>
            <a:ext cx="1440160" cy="1584176"/>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j-ea"/>
                <a:ea typeface="+mj-ea"/>
              </a:rPr>
              <a:t>税収</a:t>
            </a:r>
            <a:endParaRPr kumimoji="1" lang="en-US" altLang="ja-JP" sz="1050" dirty="0" smtClean="0">
              <a:solidFill>
                <a:schemeClr val="tx1"/>
              </a:solidFill>
              <a:latin typeface="+mj-ea"/>
              <a:ea typeface="+mj-ea"/>
            </a:endParaRPr>
          </a:p>
          <a:p>
            <a:pPr algn="ctr"/>
            <a:r>
              <a:rPr kumimoji="1" lang="en-US" altLang="ja-JP" sz="1050" dirty="0" smtClean="0">
                <a:solidFill>
                  <a:schemeClr val="tx1"/>
                </a:solidFill>
                <a:latin typeface="+mj-ea"/>
                <a:ea typeface="+mj-ea"/>
              </a:rPr>
              <a:t>42</a:t>
            </a:r>
            <a:r>
              <a:rPr kumimoji="1" lang="ja-JP" altLang="en-US" sz="1050" dirty="0" smtClean="0">
                <a:solidFill>
                  <a:schemeClr val="tx1"/>
                </a:solidFill>
                <a:latin typeface="+mj-ea"/>
                <a:ea typeface="+mj-ea"/>
              </a:rPr>
              <a:t>兆</a:t>
            </a:r>
            <a:r>
              <a:rPr kumimoji="1" lang="en-US" altLang="ja-JP" sz="1050" dirty="0" smtClean="0">
                <a:solidFill>
                  <a:schemeClr val="tx1"/>
                </a:solidFill>
                <a:latin typeface="+mj-ea"/>
                <a:ea typeface="+mj-ea"/>
              </a:rPr>
              <a:t>3460</a:t>
            </a:r>
            <a:r>
              <a:rPr kumimoji="1" lang="ja-JP" altLang="en-US" sz="1050" dirty="0" smtClean="0">
                <a:solidFill>
                  <a:schemeClr val="tx1"/>
                </a:solidFill>
                <a:latin typeface="+mj-ea"/>
                <a:ea typeface="+mj-ea"/>
              </a:rPr>
              <a:t>億円</a:t>
            </a:r>
            <a:endParaRPr kumimoji="1" lang="en-US" altLang="ja-JP" sz="1050" dirty="0" smtClean="0">
              <a:solidFill>
                <a:schemeClr val="tx1"/>
              </a:solidFill>
              <a:latin typeface="+mj-ea"/>
              <a:ea typeface="+mj-ea"/>
            </a:endParaRPr>
          </a:p>
          <a:p>
            <a:pPr algn="ctr"/>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3.5)</a:t>
            </a:r>
            <a:endParaRPr kumimoji="1" lang="ja-JP" altLang="en-US" sz="1050" dirty="0">
              <a:solidFill>
                <a:schemeClr val="tx1"/>
              </a:solidFill>
              <a:latin typeface="+mj-ea"/>
              <a:ea typeface="+mj-ea"/>
            </a:endParaRPr>
          </a:p>
        </p:txBody>
      </p:sp>
      <p:sp>
        <p:nvSpPr>
          <p:cNvPr id="8" name="正方形/長方形 7"/>
          <p:cNvSpPr/>
          <p:nvPr/>
        </p:nvSpPr>
        <p:spPr>
          <a:xfrm>
            <a:off x="1268760" y="3563888"/>
            <a:ext cx="1440160" cy="1728192"/>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n-ea"/>
              </a:rPr>
              <a:t>新規公債発行</a:t>
            </a:r>
            <a:endParaRPr kumimoji="1" lang="en-US" altLang="ja-JP" sz="1050" dirty="0" smtClean="0">
              <a:solidFill>
                <a:schemeClr val="tx1"/>
              </a:solidFill>
              <a:latin typeface="+mn-ea"/>
            </a:endParaRPr>
          </a:p>
          <a:p>
            <a:pPr algn="ctr"/>
            <a:r>
              <a:rPr lang="en-US" altLang="ja-JP" sz="1050" dirty="0" smtClean="0">
                <a:solidFill>
                  <a:schemeClr val="tx1"/>
                </a:solidFill>
                <a:latin typeface="+mn-ea"/>
              </a:rPr>
              <a:t>44</a:t>
            </a:r>
            <a:r>
              <a:rPr lang="ja-JP" altLang="en-US" sz="1050" dirty="0" smtClean="0">
                <a:solidFill>
                  <a:schemeClr val="tx1"/>
                </a:solidFill>
                <a:latin typeface="+mn-ea"/>
              </a:rPr>
              <a:t>兆</a:t>
            </a:r>
            <a:r>
              <a:rPr lang="en-US" altLang="ja-JP" sz="1050" dirty="0" smtClean="0">
                <a:solidFill>
                  <a:schemeClr val="tx1"/>
                </a:solidFill>
                <a:latin typeface="+mn-ea"/>
              </a:rPr>
              <a:t>2440</a:t>
            </a:r>
            <a:r>
              <a:rPr lang="ja-JP" altLang="en-US" sz="1050" dirty="0" smtClean="0">
                <a:solidFill>
                  <a:schemeClr val="tx1"/>
                </a:solidFill>
                <a:latin typeface="+mn-ea"/>
              </a:rPr>
              <a:t>億円</a:t>
            </a:r>
            <a:endParaRPr lang="en-US" altLang="ja-JP" sz="1050" dirty="0" smtClean="0">
              <a:solidFill>
                <a:schemeClr val="tx1"/>
              </a:solidFill>
              <a:latin typeface="+mn-ea"/>
            </a:endParaRPr>
          </a:p>
          <a:p>
            <a:pPr algn="ctr"/>
            <a:r>
              <a:rPr kumimoji="1" lang="en-US" altLang="ja-JP" sz="1050" dirty="0" smtClean="0">
                <a:solidFill>
                  <a:schemeClr val="tx1"/>
                </a:solidFill>
                <a:latin typeface="+mn-ea"/>
              </a:rPr>
              <a:t>(</a:t>
            </a:r>
            <a:r>
              <a:rPr kumimoji="1" lang="ja-JP" altLang="en-US" sz="1050" dirty="0" smtClean="0">
                <a:solidFill>
                  <a:schemeClr val="tx1"/>
                </a:solidFill>
                <a:latin typeface="+mn-ea"/>
              </a:rPr>
              <a:t>▲</a:t>
            </a:r>
            <a:r>
              <a:rPr kumimoji="1" lang="en-US" altLang="ja-JP" sz="1050" dirty="0" smtClean="0">
                <a:solidFill>
                  <a:schemeClr val="tx1"/>
                </a:solidFill>
                <a:latin typeface="+mn-ea"/>
              </a:rPr>
              <a:t>0.1)</a:t>
            </a:r>
            <a:endParaRPr kumimoji="1" lang="ja-JP" altLang="en-US" sz="1050" dirty="0">
              <a:solidFill>
                <a:schemeClr val="tx1"/>
              </a:solidFill>
              <a:latin typeface="+mn-ea"/>
            </a:endParaRPr>
          </a:p>
        </p:txBody>
      </p:sp>
      <p:sp>
        <p:nvSpPr>
          <p:cNvPr id="9" name="正方形/長方形 8"/>
          <p:cNvSpPr/>
          <p:nvPr/>
        </p:nvSpPr>
        <p:spPr>
          <a:xfrm>
            <a:off x="1268760" y="1115616"/>
            <a:ext cx="1440160" cy="288032"/>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歳入</a:t>
            </a:r>
            <a:endParaRPr kumimoji="1" lang="ja-JP" altLang="en-US" sz="1050" dirty="0">
              <a:solidFill>
                <a:schemeClr val="tx1"/>
              </a:solidFill>
            </a:endParaRPr>
          </a:p>
        </p:txBody>
      </p:sp>
      <p:sp>
        <p:nvSpPr>
          <p:cNvPr id="10" name="正方形/長方形 9"/>
          <p:cNvSpPr/>
          <p:nvPr/>
        </p:nvSpPr>
        <p:spPr>
          <a:xfrm>
            <a:off x="3933056" y="1115616"/>
            <a:ext cx="1440160" cy="288032"/>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歳出</a:t>
            </a:r>
            <a:endParaRPr kumimoji="1" lang="ja-JP" altLang="en-US" sz="1050" dirty="0">
              <a:solidFill>
                <a:schemeClr val="tx1"/>
              </a:solidFill>
            </a:endParaRPr>
          </a:p>
        </p:txBody>
      </p:sp>
      <p:sp>
        <p:nvSpPr>
          <p:cNvPr id="11" name="正方形/長方形 10"/>
          <p:cNvSpPr/>
          <p:nvPr/>
        </p:nvSpPr>
        <p:spPr>
          <a:xfrm>
            <a:off x="3933056" y="1691680"/>
            <a:ext cx="1440160" cy="2304256"/>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j-ea"/>
                <a:ea typeface="+mj-ea"/>
              </a:rPr>
              <a:t>一般歳出</a:t>
            </a:r>
            <a:endParaRPr kumimoji="1" lang="en-US" altLang="ja-JP" sz="1050" dirty="0" smtClean="0">
              <a:solidFill>
                <a:schemeClr val="tx1"/>
              </a:solidFill>
              <a:latin typeface="+mj-ea"/>
              <a:ea typeface="+mj-ea"/>
            </a:endParaRPr>
          </a:p>
          <a:p>
            <a:pPr algn="ctr"/>
            <a:r>
              <a:rPr lang="en-US" altLang="ja-JP" sz="1050" dirty="0" smtClean="0">
                <a:solidFill>
                  <a:schemeClr val="tx1"/>
                </a:solidFill>
                <a:latin typeface="+mj-ea"/>
                <a:ea typeface="+mj-ea"/>
              </a:rPr>
              <a:t>51</a:t>
            </a:r>
            <a:r>
              <a:rPr lang="ja-JP" altLang="en-US" sz="1050" dirty="0" smtClean="0">
                <a:solidFill>
                  <a:schemeClr val="tx1"/>
                </a:solidFill>
                <a:latin typeface="+mj-ea"/>
                <a:ea typeface="+mj-ea"/>
              </a:rPr>
              <a:t>兆</a:t>
            </a:r>
            <a:r>
              <a:rPr lang="en-US" altLang="ja-JP" sz="1050" dirty="0" smtClean="0">
                <a:solidFill>
                  <a:schemeClr val="tx1"/>
                </a:solidFill>
                <a:latin typeface="+mj-ea"/>
                <a:ea typeface="+mj-ea"/>
              </a:rPr>
              <a:t>7957</a:t>
            </a:r>
            <a:r>
              <a:rPr lang="ja-JP" altLang="en-US" sz="1050" dirty="0" smtClean="0">
                <a:solidFill>
                  <a:schemeClr val="tx1"/>
                </a:solidFill>
                <a:latin typeface="+mj-ea"/>
                <a:ea typeface="+mj-ea"/>
              </a:rPr>
              <a:t>億円</a:t>
            </a:r>
            <a:endParaRPr lang="en-US" altLang="ja-JP" sz="1050" dirty="0" smtClean="0">
              <a:solidFill>
                <a:schemeClr val="tx1"/>
              </a:solidFill>
              <a:latin typeface="+mj-ea"/>
              <a:ea typeface="+mj-ea"/>
            </a:endParaRPr>
          </a:p>
          <a:p>
            <a:pPr algn="ct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a:t>
            </a:r>
            <a:r>
              <a:rPr kumimoji="1" lang="en-US" altLang="ja-JP" sz="1050" dirty="0" smtClean="0">
                <a:solidFill>
                  <a:schemeClr val="tx1"/>
                </a:solidFill>
                <a:latin typeface="+mj-ea"/>
                <a:ea typeface="+mj-ea"/>
              </a:rPr>
              <a:t>4.2)</a:t>
            </a:r>
            <a:endParaRPr kumimoji="1" lang="ja-JP" altLang="en-US" sz="1050" dirty="0">
              <a:solidFill>
                <a:schemeClr val="tx1"/>
              </a:solidFill>
              <a:latin typeface="+mj-ea"/>
              <a:ea typeface="+mj-ea"/>
            </a:endParaRPr>
          </a:p>
        </p:txBody>
      </p:sp>
      <p:sp>
        <p:nvSpPr>
          <p:cNvPr id="12" name="正方形/長方形 11"/>
          <p:cNvSpPr/>
          <p:nvPr/>
        </p:nvSpPr>
        <p:spPr>
          <a:xfrm>
            <a:off x="3933056" y="3995936"/>
            <a:ext cx="1440160" cy="576064"/>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j-ea"/>
                <a:ea typeface="+mj-ea"/>
              </a:rPr>
              <a:t>地方交付税など</a:t>
            </a:r>
            <a:endParaRPr lang="en-US" altLang="ja-JP" sz="1050" dirty="0" smtClean="0">
              <a:solidFill>
                <a:schemeClr val="tx1"/>
              </a:solidFill>
              <a:latin typeface="+mj-ea"/>
              <a:ea typeface="+mj-ea"/>
            </a:endParaRPr>
          </a:p>
          <a:p>
            <a:pPr algn="ctr"/>
            <a:r>
              <a:rPr lang="en-US" altLang="ja-JP" sz="1050" dirty="0" smtClean="0">
                <a:solidFill>
                  <a:schemeClr val="tx1"/>
                </a:solidFill>
                <a:latin typeface="+mj-ea"/>
                <a:ea typeface="+mj-ea"/>
              </a:rPr>
              <a:t>16</a:t>
            </a:r>
            <a:r>
              <a:rPr lang="ja-JP" altLang="en-US" sz="1050" dirty="0" smtClean="0">
                <a:solidFill>
                  <a:schemeClr val="tx1"/>
                </a:solidFill>
                <a:latin typeface="+mj-ea"/>
                <a:ea typeface="+mj-ea"/>
              </a:rPr>
              <a:t>兆</a:t>
            </a:r>
            <a:r>
              <a:rPr lang="en-US" altLang="ja-JP" sz="1050" dirty="0" smtClean="0">
                <a:solidFill>
                  <a:schemeClr val="tx1"/>
                </a:solidFill>
                <a:latin typeface="+mj-ea"/>
                <a:ea typeface="+mj-ea"/>
              </a:rPr>
              <a:t>5940</a:t>
            </a:r>
            <a:r>
              <a:rPr lang="ja-JP" altLang="en-US" sz="1050" dirty="0" smtClean="0">
                <a:solidFill>
                  <a:schemeClr val="tx1"/>
                </a:solidFill>
                <a:latin typeface="+mj-ea"/>
                <a:ea typeface="+mj-ea"/>
              </a:rPr>
              <a:t>億円</a:t>
            </a:r>
            <a:endParaRPr lang="en-US" altLang="ja-JP" sz="1050" dirty="0" smtClean="0">
              <a:solidFill>
                <a:schemeClr val="tx1"/>
              </a:solidFill>
              <a:latin typeface="+mj-ea"/>
              <a:ea typeface="+mj-ea"/>
            </a:endParaRPr>
          </a:p>
          <a:p>
            <a:pPr algn="ctr"/>
            <a:r>
              <a:rPr kumimoji="1" lang="ja-JP" altLang="en-US" sz="1050" dirty="0" smtClean="0">
                <a:solidFill>
                  <a:schemeClr val="tx1"/>
                </a:solidFill>
                <a:latin typeface="+mj-ea"/>
                <a:ea typeface="+mj-ea"/>
              </a:rPr>
              <a:t>（▲</a:t>
            </a:r>
            <a:r>
              <a:rPr kumimoji="1" lang="en-US" altLang="ja-JP" sz="1050" dirty="0" smtClean="0">
                <a:solidFill>
                  <a:schemeClr val="tx1"/>
                </a:solidFill>
                <a:latin typeface="+mj-ea"/>
                <a:ea typeface="+mj-ea"/>
              </a:rPr>
              <a:t>1</a:t>
            </a:r>
            <a:r>
              <a:rPr lang="en-US" altLang="ja-JP" sz="1050" dirty="0" smtClean="0">
                <a:solidFill>
                  <a:schemeClr val="tx1"/>
                </a:solidFill>
                <a:latin typeface="+mj-ea"/>
                <a:ea typeface="+mj-ea"/>
              </a:rPr>
              <a:t>.1</a:t>
            </a:r>
            <a:r>
              <a:rPr kumimoji="1" lang="en-US" altLang="ja-JP" sz="1050" dirty="0" smtClean="0">
                <a:solidFill>
                  <a:schemeClr val="tx1"/>
                </a:solidFill>
                <a:latin typeface="+mj-ea"/>
                <a:ea typeface="+mj-ea"/>
              </a:rPr>
              <a:t>)</a:t>
            </a:r>
            <a:endParaRPr kumimoji="1" lang="ja-JP" altLang="en-US" sz="1050" dirty="0">
              <a:solidFill>
                <a:schemeClr val="tx1"/>
              </a:solidFill>
              <a:latin typeface="+mj-ea"/>
              <a:ea typeface="+mj-ea"/>
            </a:endParaRPr>
          </a:p>
        </p:txBody>
      </p:sp>
      <p:sp>
        <p:nvSpPr>
          <p:cNvPr id="13" name="正方形/長方形 12"/>
          <p:cNvSpPr/>
          <p:nvPr/>
        </p:nvSpPr>
        <p:spPr>
          <a:xfrm>
            <a:off x="3933056" y="4572000"/>
            <a:ext cx="1440160" cy="720080"/>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j-ea"/>
                <a:ea typeface="+mj-ea"/>
              </a:rPr>
              <a:t>国債費</a:t>
            </a:r>
            <a:endParaRPr lang="en-US" altLang="ja-JP" sz="1050" dirty="0" smtClean="0">
              <a:solidFill>
                <a:schemeClr val="tx1"/>
              </a:solidFill>
              <a:latin typeface="+mj-ea"/>
              <a:ea typeface="+mj-ea"/>
            </a:endParaRPr>
          </a:p>
          <a:p>
            <a:pPr algn="ctr"/>
            <a:r>
              <a:rPr kumimoji="1" lang="en-US" altLang="ja-JP" sz="1050" dirty="0" smtClean="0">
                <a:solidFill>
                  <a:schemeClr val="tx1"/>
                </a:solidFill>
                <a:latin typeface="+mj-ea"/>
                <a:ea typeface="+mj-ea"/>
              </a:rPr>
              <a:t>21</a:t>
            </a:r>
            <a:r>
              <a:rPr kumimoji="1" lang="ja-JP" altLang="en-US" sz="1050" dirty="0" smtClean="0">
                <a:solidFill>
                  <a:schemeClr val="tx1"/>
                </a:solidFill>
                <a:latin typeface="+mj-ea"/>
                <a:ea typeface="+mj-ea"/>
              </a:rPr>
              <a:t>兆</a:t>
            </a:r>
            <a:r>
              <a:rPr kumimoji="1" lang="en-US" altLang="ja-JP" sz="1050" dirty="0" smtClean="0">
                <a:solidFill>
                  <a:schemeClr val="tx1"/>
                </a:solidFill>
                <a:latin typeface="+mj-ea"/>
                <a:ea typeface="+mj-ea"/>
              </a:rPr>
              <a:t>9442</a:t>
            </a:r>
            <a:r>
              <a:rPr kumimoji="1" lang="ja-JP" altLang="en-US" sz="1050" dirty="0" smtClean="0">
                <a:solidFill>
                  <a:schemeClr val="tx1"/>
                </a:solidFill>
                <a:latin typeface="+mj-ea"/>
                <a:ea typeface="+mj-ea"/>
              </a:rPr>
              <a:t>億円</a:t>
            </a:r>
            <a:endParaRPr kumimoji="1" lang="en-US" altLang="ja-JP" sz="1050" dirty="0" smtClean="0">
              <a:solidFill>
                <a:schemeClr val="tx1"/>
              </a:solidFill>
              <a:latin typeface="+mj-ea"/>
              <a:ea typeface="+mj-ea"/>
            </a:endParaRPr>
          </a:p>
          <a:p>
            <a:pPr algn="ctr"/>
            <a:r>
              <a:rPr lang="en-US" altLang="ja-JP" sz="1050" dirty="0" smtClean="0">
                <a:solidFill>
                  <a:schemeClr val="tx1"/>
                </a:solidFill>
                <a:latin typeface="+mj-ea"/>
                <a:ea typeface="+mj-ea"/>
              </a:rPr>
              <a:t>(1.8)</a:t>
            </a:r>
            <a:endParaRPr kumimoji="1" lang="ja-JP" altLang="en-US" sz="1050" dirty="0">
              <a:solidFill>
                <a:schemeClr val="tx1"/>
              </a:solidFill>
              <a:latin typeface="+mj-ea"/>
              <a:ea typeface="+mj-ea"/>
            </a:endParaRPr>
          </a:p>
        </p:txBody>
      </p:sp>
      <p:sp>
        <p:nvSpPr>
          <p:cNvPr id="14" name="線吹き出し 1 (枠付き) 13"/>
          <p:cNvSpPr/>
          <p:nvPr/>
        </p:nvSpPr>
        <p:spPr>
          <a:xfrm>
            <a:off x="2852936" y="1331640"/>
            <a:ext cx="936104" cy="576064"/>
          </a:xfrm>
          <a:prstGeom prst="borderCallout1">
            <a:avLst>
              <a:gd name="adj1" fmla="val 18750"/>
              <a:gd name="adj2" fmla="val -8333"/>
              <a:gd name="adj3" fmla="val 76124"/>
              <a:gd name="adj4" fmla="val -35280"/>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mj-ea"/>
                <a:ea typeface="+mj-ea"/>
              </a:rPr>
              <a:t>3</a:t>
            </a:r>
            <a:r>
              <a:rPr lang="ja-JP" altLang="en-US" sz="1050" dirty="0" smtClean="0">
                <a:solidFill>
                  <a:schemeClr val="tx1"/>
                </a:solidFill>
                <a:latin typeface="+mj-ea"/>
                <a:ea typeface="+mj-ea"/>
              </a:rPr>
              <a:t>兆</a:t>
            </a:r>
            <a:r>
              <a:rPr lang="en-US" altLang="ja-JP" sz="1050" dirty="0" smtClean="0">
                <a:solidFill>
                  <a:schemeClr val="tx1"/>
                </a:solidFill>
                <a:latin typeface="+mj-ea"/>
                <a:ea typeface="+mj-ea"/>
              </a:rPr>
              <a:t>7439</a:t>
            </a:r>
            <a:r>
              <a:rPr lang="ja-JP" altLang="en-US" sz="1050" dirty="0" smtClean="0">
                <a:solidFill>
                  <a:schemeClr val="tx1"/>
                </a:solidFill>
                <a:latin typeface="+mj-ea"/>
                <a:ea typeface="+mj-ea"/>
              </a:rPr>
              <a:t>億円</a:t>
            </a:r>
            <a:endParaRPr lang="en-US" altLang="ja-JP" sz="1050" dirty="0" smtClean="0">
              <a:solidFill>
                <a:schemeClr val="tx1"/>
              </a:solidFill>
              <a:latin typeface="+mj-ea"/>
              <a:ea typeface="+mj-ea"/>
            </a:endParaRPr>
          </a:p>
          <a:p>
            <a:pPr algn="ct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a:t>
            </a:r>
            <a:r>
              <a:rPr kumimoji="1" lang="en-US" altLang="ja-JP" sz="1050" dirty="0" smtClean="0">
                <a:solidFill>
                  <a:schemeClr val="tx1"/>
                </a:solidFill>
                <a:latin typeface="+mj-ea"/>
                <a:ea typeface="+mj-ea"/>
              </a:rPr>
              <a:t>47.9)</a:t>
            </a:r>
          </a:p>
          <a:p>
            <a:pPr algn="ctr"/>
            <a:r>
              <a:rPr lang="ja-JP" altLang="en-US" sz="1050" dirty="0" smtClean="0">
                <a:solidFill>
                  <a:schemeClr val="tx1"/>
                </a:solidFill>
                <a:latin typeface="+mj-ea"/>
                <a:ea typeface="+mj-ea"/>
              </a:rPr>
              <a:t>埋蔵金激減</a:t>
            </a:r>
            <a:endParaRPr kumimoji="1" lang="ja-JP" altLang="en-US" sz="1050" dirty="0">
              <a:latin typeface="+mj-ea"/>
              <a:ea typeface="+mj-ea"/>
            </a:endParaRPr>
          </a:p>
        </p:txBody>
      </p:sp>
      <p:sp>
        <p:nvSpPr>
          <p:cNvPr id="15" name="正方形/長方形 14"/>
          <p:cNvSpPr/>
          <p:nvPr/>
        </p:nvSpPr>
        <p:spPr>
          <a:xfrm>
            <a:off x="1268760" y="5580112"/>
            <a:ext cx="1440160" cy="504056"/>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年金交付国債</a:t>
            </a:r>
            <a:endParaRPr kumimoji="1" lang="ja-JP" altLang="en-US" sz="1050" dirty="0">
              <a:solidFill>
                <a:schemeClr val="tx1"/>
              </a:solidFill>
            </a:endParaRPr>
          </a:p>
        </p:txBody>
      </p:sp>
      <p:sp>
        <p:nvSpPr>
          <p:cNvPr id="16" name="正方形/長方形 15"/>
          <p:cNvSpPr/>
          <p:nvPr/>
        </p:nvSpPr>
        <p:spPr>
          <a:xfrm>
            <a:off x="3933056" y="5580112"/>
            <a:ext cx="1440160" cy="504056"/>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ffectLst>
                  <a:outerShdw blurRad="38100" dist="38100" dir="2700000" algn="tl">
                    <a:srgbClr val="000000">
                      <a:alpha val="43137"/>
                    </a:srgbClr>
                  </a:outerShdw>
                </a:effectLst>
                <a:latin typeface="+mj-ea"/>
                <a:ea typeface="+mj-ea"/>
              </a:rPr>
              <a:t>基礎年金国庫負担</a:t>
            </a:r>
            <a:endParaRPr kumimoji="1" lang="en-US" altLang="ja-JP" sz="1050" dirty="0" smtClean="0">
              <a:solidFill>
                <a:schemeClr val="tx1"/>
              </a:solidFill>
              <a:effectLst>
                <a:outerShdw blurRad="38100" dist="38100" dir="2700000" algn="tl">
                  <a:srgbClr val="000000">
                    <a:alpha val="43137"/>
                  </a:srgbClr>
                </a:outerShdw>
              </a:effectLst>
              <a:latin typeface="+mj-ea"/>
              <a:ea typeface="+mj-ea"/>
            </a:endParaRPr>
          </a:p>
          <a:p>
            <a:pPr algn="ctr"/>
            <a:r>
              <a:rPr lang="en-US" altLang="ja-JP" sz="1050" dirty="0" smtClean="0">
                <a:solidFill>
                  <a:schemeClr val="tx1"/>
                </a:solidFill>
                <a:effectLst>
                  <a:outerShdw blurRad="38100" dist="38100" dir="2700000" algn="tl">
                    <a:srgbClr val="000000">
                      <a:alpha val="43137"/>
                    </a:srgbClr>
                  </a:outerShdw>
                </a:effectLst>
                <a:latin typeface="+mj-ea"/>
                <a:ea typeface="+mj-ea"/>
              </a:rPr>
              <a:t>2</a:t>
            </a:r>
            <a:r>
              <a:rPr lang="ja-JP" altLang="en-US" sz="1050" dirty="0" smtClean="0">
                <a:solidFill>
                  <a:schemeClr val="tx1"/>
                </a:solidFill>
                <a:effectLst>
                  <a:outerShdw blurRad="38100" dist="38100" dir="2700000" algn="tl">
                    <a:srgbClr val="000000">
                      <a:alpha val="43137"/>
                    </a:srgbClr>
                  </a:outerShdw>
                </a:effectLst>
                <a:latin typeface="+mj-ea"/>
                <a:ea typeface="+mj-ea"/>
              </a:rPr>
              <a:t>兆</a:t>
            </a:r>
            <a:r>
              <a:rPr lang="en-US" altLang="ja-JP" sz="1050" dirty="0" smtClean="0">
                <a:solidFill>
                  <a:schemeClr val="tx1"/>
                </a:solidFill>
                <a:effectLst>
                  <a:outerShdw blurRad="38100" dist="38100" dir="2700000" algn="tl">
                    <a:srgbClr val="000000">
                      <a:alpha val="43137"/>
                    </a:srgbClr>
                  </a:outerShdw>
                </a:effectLst>
                <a:latin typeface="+mj-ea"/>
                <a:ea typeface="+mj-ea"/>
              </a:rPr>
              <a:t>5882</a:t>
            </a:r>
            <a:r>
              <a:rPr lang="ja-JP" altLang="en-US" sz="1050" dirty="0" smtClean="0">
                <a:solidFill>
                  <a:schemeClr val="tx1"/>
                </a:solidFill>
                <a:effectLst>
                  <a:outerShdw blurRad="38100" dist="38100" dir="2700000" algn="tl">
                    <a:srgbClr val="000000">
                      <a:alpha val="43137"/>
                    </a:srgbClr>
                  </a:outerShdw>
                </a:effectLst>
                <a:latin typeface="+mj-ea"/>
                <a:ea typeface="+mj-ea"/>
              </a:rPr>
              <a:t>億円</a:t>
            </a:r>
            <a:endParaRPr kumimoji="1" lang="ja-JP" altLang="en-US" sz="1050" dirty="0">
              <a:solidFill>
                <a:schemeClr val="tx1"/>
              </a:solidFill>
              <a:effectLst>
                <a:outerShdw blurRad="38100" dist="38100" dir="2700000" algn="tl">
                  <a:srgbClr val="000000">
                    <a:alpha val="43137"/>
                  </a:srgbClr>
                </a:outerShdw>
              </a:effectLst>
              <a:latin typeface="+mj-ea"/>
              <a:ea typeface="+mj-ea"/>
            </a:endParaRPr>
          </a:p>
        </p:txBody>
      </p:sp>
      <p:sp>
        <p:nvSpPr>
          <p:cNvPr id="17" name="線吹き出し 1 (枠付き) 16"/>
          <p:cNvSpPr/>
          <p:nvPr/>
        </p:nvSpPr>
        <p:spPr>
          <a:xfrm>
            <a:off x="3068960" y="5652120"/>
            <a:ext cx="720080" cy="360040"/>
          </a:xfrm>
          <a:prstGeom prst="borderCallout1">
            <a:avLst>
              <a:gd name="adj1" fmla="val 21396"/>
              <a:gd name="adj2" fmla="val 145108"/>
              <a:gd name="adj3" fmla="val 22551"/>
              <a:gd name="adj4" fmla="val 96590"/>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rPr>
              <a:t>一般会計から切離し</a:t>
            </a:r>
            <a:endParaRPr kumimoji="1" lang="ja-JP" altLang="en-US" sz="900" dirty="0">
              <a:solidFill>
                <a:schemeClr val="tx1"/>
              </a:solidFill>
            </a:endParaRPr>
          </a:p>
        </p:txBody>
      </p:sp>
      <p:sp>
        <p:nvSpPr>
          <p:cNvPr id="18" name="正方形/長方形 17"/>
          <p:cNvSpPr/>
          <p:nvPr/>
        </p:nvSpPr>
        <p:spPr>
          <a:xfrm>
            <a:off x="1268760" y="6228184"/>
            <a:ext cx="1440160" cy="648072"/>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復興債</a:t>
            </a:r>
            <a:endParaRPr kumimoji="1" lang="ja-JP" altLang="en-US" sz="1050" dirty="0">
              <a:solidFill>
                <a:schemeClr val="tx1"/>
              </a:solidFill>
            </a:endParaRPr>
          </a:p>
        </p:txBody>
      </p:sp>
      <p:sp>
        <p:nvSpPr>
          <p:cNvPr id="19" name="正方形/長方形 18"/>
          <p:cNvSpPr/>
          <p:nvPr/>
        </p:nvSpPr>
        <p:spPr>
          <a:xfrm>
            <a:off x="3933056" y="6228184"/>
            <a:ext cx="1440160" cy="648072"/>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j-ea"/>
                <a:ea typeface="+mj-ea"/>
              </a:rPr>
              <a:t>震災復興費</a:t>
            </a:r>
            <a:endParaRPr kumimoji="1" lang="en-US" altLang="ja-JP" sz="1050" dirty="0" smtClean="0">
              <a:solidFill>
                <a:schemeClr val="tx1"/>
              </a:solidFill>
              <a:latin typeface="+mj-ea"/>
              <a:ea typeface="+mj-ea"/>
            </a:endParaRPr>
          </a:p>
          <a:p>
            <a:pPr algn="ctr"/>
            <a:r>
              <a:rPr lang="en-US" altLang="ja-JP" sz="1050" dirty="0" smtClean="0">
                <a:solidFill>
                  <a:schemeClr val="tx1"/>
                </a:solidFill>
                <a:latin typeface="+mj-ea"/>
                <a:ea typeface="+mj-ea"/>
              </a:rPr>
              <a:t>3</a:t>
            </a:r>
            <a:r>
              <a:rPr lang="ja-JP" altLang="en-US" sz="1050" dirty="0" smtClean="0">
                <a:solidFill>
                  <a:schemeClr val="tx1"/>
                </a:solidFill>
                <a:latin typeface="+mj-ea"/>
                <a:ea typeface="+mj-ea"/>
              </a:rPr>
              <a:t>兆</a:t>
            </a:r>
            <a:r>
              <a:rPr lang="en-US" altLang="ja-JP" sz="1050" dirty="0" smtClean="0">
                <a:solidFill>
                  <a:schemeClr val="tx1"/>
                </a:solidFill>
                <a:latin typeface="+mj-ea"/>
                <a:ea typeface="+mj-ea"/>
              </a:rPr>
              <a:t>7754</a:t>
            </a:r>
            <a:r>
              <a:rPr lang="ja-JP" altLang="en-US" sz="1050" dirty="0" smtClean="0">
                <a:solidFill>
                  <a:schemeClr val="tx1"/>
                </a:solidFill>
                <a:latin typeface="+mj-ea"/>
                <a:ea typeface="+mj-ea"/>
              </a:rPr>
              <a:t>億円</a:t>
            </a:r>
            <a:endParaRPr lang="en-US" altLang="ja-JP" sz="1050" dirty="0" smtClean="0">
              <a:solidFill>
                <a:schemeClr val="tx1"/>
              </a:solidFill>
              <a:latin typeface="+mj-ea"/>
              <a:ea typeface="+mj-ea"/>
            </a:endParaRPr>
          </a:p>
          <a:p>
            <a:pPr algn="ctr"/>
            <a:r>
              <a:rPr kumimoji="1" lang="ja-JP" altLang="en-US" sz="1050" dirty="0" smtClean="0">
                <a:solidFill>
                  <a:schemeClr val="tx1"/>
                </a:solidFill>
                <a:latin typeface="+mj-ea"/>
                <a:ea typeface="+mj-ea"/>
              </a:rPr>
              <a:t>特別会計</a:t>
            </a:r>
            <a:endParaRPr kumimoji="1" lang="ja-JP" altLang="en-US" sz="1050" dirty="0">
              <a:solidFill>
                <a:schemeClr val="tx1"/>
              </a:solidFill>
              <a:latin typeface="+mj-ea"/>
              <a:ea typeface="+mj-ea"/>
            </a:endParaRPr>
          </a:p>
        </p:txBody>
      </p:sp>
      <p:sp>
        <p:nvSpPr>
          <p:cNvPr id="20" name="線吹き出し 1 (枠付き) 19"/>
          <p:cNvSpPr/>
          <p:nvPr/>
        </p:nvSpPr>
        <p:spPr>
          <a:xfrm>
            <a:off x="2852936" y="3779912"/>
            <a:ext cx="936104" cy="432048"/>
          </a:xfrm>
          <a:prstGeom prst="borderCallout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mj-ea"/>
                <a:ea typeface="+mj-ea"/>
              </a:rPr>
              <a:t>国際依存度過去最高　</a:t>
            </a:r>
            <a:r>
              <a:rPr lang="en-US" altLang="ja-JP" sz="900" dirty="0" smtClean="0">
                <a:solidFill>
                  <a:schemeClr val="tx1"/>
                </a:solidFill>
                <a:latin typeface="+mj-ea"/>
                <a:ea typeface="+mj-ea"/>
              </a:rPr>
              <a:t>49</a:t>
            </a:r>
            <a:r>
              <a:rPr lang="ja-JP" altLang="en-US" sz="900" dirty="0" smtClean="0">
                <a:solidFill>
                  <a:schemeClr val="tx1"/>
                </a:solidFill>
                <a:latin typeface="+mj-ea"/>
                <a:ea typeface="+mj-ea"/>
              </a:rPr>
              <a:t>％</a:t>
            </a:r>
            <a:endParaRPr kumimoji="1" lang="ja-JP" altLang="en-US" sz="900" dirty="0">
              <a:solidFill>
                <a:schemeClr val="tx1"/>
              </a:solidFill>
              <a:latin typeface="+mj-ea"/>
              <a:ea typeface="+mj-ea"/>
            </a:endParaRPr>
          </a:p>
        </p:txBody>
      </p:sp>
      <p:sp>
        <p:nvSpPr>
          <p:cNvPr id="21" name="線吹き出し 1 (枠付き) 20"/>
          <p:cNvSpPr/>
          <p:nvPr/>
        </p:nvSpPr>
        <p:spPr>
          <a:xfrm>
            <a:off x="2852936" y="2051720"/>
            <a:ext cx="936104" cy="576064"/>
          </a:xfrm>
          <a:prstGeom prst="borderCallout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smtClean="0">
                <a:solidFill>
                  <a:schemeClr val="tx1"/>
                </a:solidFill>
                <a:latin typeface="+mj-ea"/>
                <a:ea typeface="+mj-ea"/>
              </a:rPr>
              <a:t>3</a:t>
            </a:r>
            <a:r>
              <a:rPr kumimoji="1" lang="ja-JP" altLang="en-US" sz="900" dirty="0" smtClean="0">
                <a:solidFill>
                  <a:schemeClr val="tx1"/>
                </a:solidFill>
                <a:latin typeface="+mj-ea"/>
                <a:ea typeface="+mj-ea"/>
              </a:rPr>
              <a:t>年連続　</a:t>
            </a:r>
            <a:r>
              <a:rPr lang="ja-JP" altLang="en-US" sz="900" dirty="0" smtClean="0">
                <a:solidFill>
                  <a:schemeClr val="tx1"/>
                </a:solidFill>
                <a:latin typeface="+mj-ea"/>
                <a:ea typeface="+mj-ea"/>
              </a:rPr>
              <a:t>新規国債発行額を下回る</a:t>
            </a:r>
            <a:endParaRPr kumimoji="1" lang="ja-JP" altLang="en-US" sz="900" dirty="0">
              <a:solidFill>
                <a:schemeClr val="tx1"/>
              </a:solidFill>
              <a:latin typeface="+mj-ea"/>
              <a:ea typeface="+mj-ea"/>
            </a:endParaRPr>
          </a:p>
        </p:txBody>
      </p:sp>
      <p:sp>
        <p:nvSpPr>
          <p:cNvPr id="22" name="線吹き出し 1 (枠付き) 21"/>
          <p:cNvSpPr/>
          <p:nvPr/>
        </p:nvSpPr>
        <p:spPr>
          <a:xfrm>
            <a:off x="3068960" y="6300192"/>
            <a:ext cx="720080" cy="360040"/>
          </a:xfrm>
          <a:prstGeom prst="borderCallout1">
            <a:avLst>
              <a:gd name="adj1" fmla="val 16105"/>
              <a:gd name="adj2" fmla="val 141140"/>
              <a:gd name="adj3" fmla="val 19906"/>
              <a:gd name="adj4" fmla="val 96590"/>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別枠管理</a:t>
            </a:r>
            <a:endParaRPr kumimoji="1" lang="ja-JP" altLang="en-US" sz="900" dirty="0">
              <a:solidFill>
                <a:schemeClr val="tx1"/>
              </a:solidFill>
            </a:endParaRPr>
          </a:p>
        </p:txBody>
      </p:sp>
      <p:cxnSp>
        <p:nvCxnSpPr>
          <p:cNvPr id="24" name="直線矢印コネクタ 23"/>
          <p:cNvCxnSpPr/>
          <p:nvPr/>
        </p:nvCxnSpPr>
        <p:spPr>
          <a:xfrm>
            <a:off x="548680" y="1691680"/>
            <a:ext cx="0" cy="51845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32656" y="3275856"/>
            <a:ext cx="360040" cy="21602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j-ea"/>
                <a:ea typeface="+mj-ea"/>
              </a:rPr>
              <a:t>実質は過去最高約</a:t>
            </a:r>
            <a:r>
              <a:rPr kumimoji="1" lang="en-US" altLang="ja-JP" sz="1050" dirty="0" smtClean="0">
                <a:solidFill>
                  <a:schemeClr val="tx1"/>
                </a:solidFill>
                <a:latin typeface="+mj-ea"/>
                <a:ea typeface="+mj-ea"/>
              </a:rPr>
              <a:t>96</a:t>
            </a:r>
            <a:r>
              <a:rPr kumimoji="1" lang="ja-JP" altLang="en-US" sz="1050" dirty="0" smtClean="0">
                <a:solidFill>
                  <a:schemeClr val="tx1"/>
                </a:solidFill>
                <a:latin typeface="+mj-ea"/>
                <a:ea typeface="+mj-ea"/>
              </a:rPr>
              <a:t>兆円</a:t>
            </a:r>
            <a:endParaRPr kumimoji="1" lang="ja-JP" altLang="en-US" sz="1050" dirty="0">
              <a:solidFill>
                <a:schemeClr val="tx1"/>
              </a:solidFill>
              <a:latin typeface="+mj-ea"/>
              <a:ea typeface="+mj-ea"/>
            </a:endParaRPr>
          </a:p>
        </p:txBody>
      </p:sp>
      <p:cxnSp>
        <p:nvCxnSpPr>
          <p:cNvPr id="27" name="直線矢印コネクタ 26"/>
          <p:cNvCxnSpPr/>
          <p:nvPr/>
        </p:nvCxnSpPr>
        <p:spPr>
          <a:xfrm>
            <a:off x="980728" y="1691680"/>
            <a:ext cx="0" cy="3600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836712" y="2195736"/>
            <a:ext cx="360040" cy="25922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050" dirty="0" smtClean="0">
                <a:solidFill>
                  <a:schemeClr val="tx1"/>
                </a:solidFill>
                <a:latin typeface="+mj-ea"/>
                <a:ea typeface="+mj-ea"/>
              </a:rPr>
              <a:t>一般会計総額</a:t>
            </a:r>
            <a:r>
              <a:rPr kumimoji="1" lang="en-US" altLang="ja-JP" sz="1050" dirty="0" smtClean="0">
                <a:solidFill>
                  <a:schemeClr val="tx1"/>
                </a:solidFill>
                <a:latin typeface="+mj-ea"/>
                <a:ea typeface="+mj-ea"/>
              </a:rPr>
              <a:t>90</a:t>
            </a:r>
            <a:r>
              <a:rPr kumimoji="1" lang="ja-JP" altLang="en-US" sz="1050" dirty="0" smtClean="0">
                <a:solidFill>
                  <a:schemeClr val="tx1"/>
                </a:solidFill>
                <a:latin typeface="+mj-ea"/>
                <a:ea typeface="+mj-ea"/>
              </a:rPr>
              <a:t>兆</a:t>
            </a:r>
            <a:r>
              <a:rPr kumimoji="1" lang="en-US" altLang="ja-JP" sz="1050" dirty="0" smtClean="0">
                <a:solidFill>
                  <a:schemeClr val="tx1"/>
                </a:solidFill>
                <a:latin typeface="+mj-ea"/>
                <a:ea typeface="+mj-ea"/>
              </a:rPr>
              <a:t>3339</a:t>
            </a:r>
            <a:r>
              <a:rPr kumimoji="1" lang="ja-JP" altLang="en-US" sz="1050" dirty="0" smtClean="0">
                <a:solidFill>
                  <a:schemeClr val="tx1"/>
                </a:solidFill>
                <a:latin typeface="+mj-ea"/>
                <a:ea typeface="+mj-ea"/>
              </a:rPr>
              <a:t>億円</a:t>
            </a: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a:t>
            </a:r>
            <a:r>
              <a:rPr kumimoji="1" lang="en-US" altLang="ja-JP" sz="1050" dirty="0" smtClean="0">
                <a:solidFill>
                  <a:schemeClr val="tx1"/>
                </a:solidFill>
                <a:latin typeface="+mj-ea"/>
                <a:ea typeface="+mj-ea"/>
              </a:rPr>
              <a:t>2.2</a:t>
            </a:r>
            <a:r>
              <a:rPr kumimoji="1" lang="ja-JP" altLang="en-US" sz="1050" dirty="0" smtClean="0">
                <a:solidFill>
                  <a:schemeClr val="tx1"/>
                </a:solidFill>
                <a:latin typeface="+mj-ea"/>
                <a:ea typeface="+mj-ea"/>
              </a:rPr>
              <a:t>％</a:t>
            </a:r>
            <a:r>
              <a:rPr kumimoji="1" lang="en-US" altLang="ja-JP" sz="1050" dirty="0" smtClean="0">
                <a:solidFill>
                  <a:schemeClr val="tx1"/>
                </a:solidFill>
                <a:latin typeface="+mj-ea"/>
                <a:ea typeface="+mj-ea"/>
              </a:rPr>
              <a:t>)</a:t>
            </a:r>
            <a:endParaRPr kumimoji="1" lang="ja-JP" altLang="en-US" sz="1050" dirty="0">
              <a:solidFill>
                <a:schemeClr val="tx1"/>
              </a:solidFill>
              <a:latin typeface="+mj-ea"/>
              <a:ea typeface="+mj-ea"/>
            </a:endParaRPr>
          </a:p>
        </p:txBody>
      </p:sp>
      <p:sp>
        <p:nvSpPr>
          <p:cNvPr id="30" name="線吹き出し 1 (枠付き) 29"/>
          <p:cNvSpPr/>
          <p:nvPr/>
        </p:nvSpPr>
        <p:spPr>
          <a:xfrm>
            <a:off x="5517232" y="1475656"/>
            <a:ext cx="936104" cy="576064"/>
          </a:xfrm>
          <a:prstGeom prst="borderCallout1">
            <a:avLst>
              <a:gd name="adj1" fmla="val 14341"/>
              <a:gd name="adj2" fmla="val 3877"/>
              <a:gd name="adj3" fmla="val 50403"/>
              <a:gd name="adj4" fmla="val -3788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mj-ea"/>
                <a:ea typeface="+mj-ea"/>
              </a:rPr>
              <a:t>社会保障</a:t>
            </a:r>
            <a:endParaRPr kumimoji="1" lang="en-US" altLang="ja-JP" sz="900" dirty="0" smtClean="0">
              <a:solidFill>
                <a:schemeClr val="tx1"/>
              </a:solidFill>
              <a:latin typeface="+mj-ea"/>
              <a:ea typeface="+mj-ea"/>
            </a:endParaRPr>
          </a:p>
          <a:p>
            <a:r>
              <a:rPr lang="en-US" altLang="ja-JP" sz="900" dirty="0" smtClean="0">
                <a:solidFill>
                  <a:schemeClr val="tx1"/>
                </a:solidFill>
                <a:latin typeface="+mj-ea"/>
                <a:ea typeface="+mj-ea"/>
              </a:rPr>
              <a:t>26</a:t>
            </a:r>
            <a:r>
              <a:rPr lang="ja-JP" altLang="en-US" sz="900" dirty="0" smtClean="0">
                <a:solidFill>
                  <a:schemeClr val="tx1"/>
                </a:solidFill>
                <a:latin typeface="+mj-ea"/>
                <a:ea typeface="+mj-ea"/>
              </a:rPr>
              <a:t>兆</a:t>
            </a:r>
            <a:r>
              <a:rPr lang="en-US" altLang="ja-JP" sz="900" dirty="0" smtClean="0">
                <a:solidFill>
                  <a:schemeClr val="tx1"/>
                </a:solidFill>
                <a:latin typeface="+mj-ea"/>
                <a:ea typeface="+mj-ea"/>
              </a:rPr>
              <a:t>3901</a:t>
            </a:r>
            <a:r>
              <a:rPr lang="ja-JP" altLang="en-US" sz="900" dirty="0" smtClean="0">
                <a:solidFill>
                  <a:schemeClr val="tx1"/>
                </a:solidFill>
                <a:latin typeface="+mj-ea"/>
                <a:ea typeface="+mj-ea"/>
              </a:rPr>
              <a:t>億円</a:t>
            </a:r>
            <a:endParaRPr lang="en-US" altLang="ja-JP" sz="900" dirty="0" smtClean="0">
              <a:solidFill>
                <a:schemeClr val="tx1"/>
              </a:solidFill>
              <a:latin typeface="+mj-ea"/>
              <a:ea typeface="+mj-ea"/>
            </a:endParaRPr>
          </a:p>
          <a:p>
            <a:r>
              <a:rPr kumimoji="1" lang="en-US" altLang="ja-JP" sz="900" dirty="0" smtClean="0">
                <a:solidFill>
                  <a:schemeClr val="tx1"/>
                </a:solidFill>
                <a:latin typeface="+mj-ea"/>
                <a:ea typeface="+mj-ea"/>
              </a:rPr>
              <a:t>(</a:t>
            </a:r>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8.1</a:t>
            </a:r>
            <a:r>
              <a:rPr kumimoji="1" lang="ja-JP" altLang="en-US" sz="900" dirty="0" smtClean="0">
                <a:solidFill>
                  <a:schemeClr val="tx1"/>
                </a:solidFill>
                <a:latin typeface="+mj-ea"/>
                <a:ea typeface="+mj-ea"/>
              </a:rPr>
              <a:t>％）</a:t>
            </a:r>
            <a:endParaRPr kumimoji="1" lang="ja-JP" altLang="en-US" sz="900" dirty="0">
              <a:solidFill>
                <a:schemeClr val="tx1"/>
              </a:solidFill>
              <a:latin typeface="+mj-ea"/>
              <a:ea typeface="+mj-ea"/>
            </a:endParaRPr>
          </a:p>
        </p:txBody>
      </p:sp>
      <p:sp>
        <p:nvSpPr>
          <p:cNvPr id="31" name="線吹き出し 1 (枠付き) 30"/>
          <p:cNvSpPr/>
          <p:nvPr/>
        </p:nvSpPr>
        <p:spPr>
          <a:xfrm>
            <a:off x="5517232" y="2123728"/>
            <a:ext cx="936104" cy="576064"/>
          </a:xfrm>
          <a:prstGeom prst="borderCallout1">
            <a:avLst>
              <a:gd name="adj1" fmla="val 8829"/>
              <a:gd name="adj2" fmla="val 1842"/>
              <a:gd name="adj3" fmla="val 43606"/>
              <a:gd name="adj4" fmla="val -32228"/>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mj-ea"/>
                <a:ea typeface="+mj-ea"/>
              </a:rPr>
              <a:t>文教・科学振興</a:t>
            </a:r>
            <a:endParaRPr kumimoji="1" lang="en-US" altLang="ja-JP" sz="900" dirty="0" smtClean="0">
              <a:solidFill>
                <a:schemeClr val="tx1"/>
              </a:solidFill>
              <a:latin typeface="+mj-ea"/>
              <a:ea typeface="+mj-ea"/>
            </a:endParaRPr>
          </a:p>
          <a:p>
            <a:r>
              <a:rPr kumimoji="1" lang="en-US" altLang="ja-JP" sz="900" dirty="0" smtClean="0">
                <a:solidFill>
                  <a:schemeClr val="tx1"/>
                </a:solidFill>
                <a:latin typeface="+mj-ea"/>
                <a:ea typeface="+mj-ea"/>
              </a:rPr>
              <a:t>5</a:t>
            </a:r>
            <a:r>
              <a:rPr lang="ja-JP" altLang="en-US" sz="900" dirty="0" smtClean="0">
                <a:solidFill>
                  <a:schemeClr val="tx1"/>
                </a:solidFill>
                <a:latin typeface="+mj-ea"/>
                <a:ea typeface="+mj-ea"/>
              </a:rPr>
              <a:t>兆</a:t>
            </a:r>
            <a:r>
              <a:rPr lang="en-US" altLang="ja-JP" sz="900" dirty="0" smtClean="0">
                <a:solidFill>
                  <a:schemeClr val="tx1"/>
                </a:solidFill>
                <a:latin typeface="+mj-ea"/>
                <a:ea typeface="+mj-ea"/>
              </a:rPr>
              <a:t>4057</a:t>
            </a:r>
            <a:r>
              <a:rPr lang="ja-JP" altLang="en-US" sz="900" dirty="0" smtClean="0">
                <a:solidFill>
                  <a:schemeClr val="tx1"/>
                </a:solidFill>
                <a:latin typeface="+mj-ea"/>
                <a:ea typeface="+mj-ea"/>
              </a:rPr>
              <a:t>億円</a:t>
            </a:r>
            <a:endParaRPr lang="en-US" altLang="ja-JP" sz="900" dirty="0" smtClean="0">
              <a:solidFill>
                <a:schemeClr val="tx1"/>
              </a:solidFill>
              <a:latin typeface="+mj-ea"/>
              <a:ea typeface="+mj-ea"/>
            </a:endParaRPr>
          </a:p>
          <a:p>
            <a:r>
              <a:rPr kumimoji="1" lang="en-US" altLang="ja-JP" sz="900" dirty="0" smtClean="0">
                <a:solidFill>
                  <a:schemeClr val="tx1"/>
                </a:solidFill>
                <a:latin typeface="+mj-ea"/>
                <a:ea typeface="+mj-ea"/>
              </a:rPr>
              <a:t>(</a:t>
            </a:r>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1.9</a:t>
            </a:r>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a:t>
            </a:r>
            <a:endParaRPr kumimoji="1" lang="ja-JP" altLang="en-US" sz="900" dirty="0">
              <a:solidFill>
                <a:schemeClr val="tx1"/>
              </a:solidFill>
              <a:latin typeface="+mj-ea"/>
              <a:ea typeface="+mj-ea"/>
            </a:endParaRPr>
          </a:p>
        </p:txBody>
      </p:sp>
      <p:sp>
        <p:nvSpPr>
          <p:cNvPr id="32" name="線吹き出し 1 (枠付き) 31"/>
          <p:cNvSpPr/>
          <p:nvPr/>
        </p:nvSpPr>
        <p:spPr>
          <a:xfrm>
            <a:off x="5517232" y="2771800"/>
            <a:ext cx="936104" cy="576064"/>
          </a:xfrm>
          <a:prstGeom prst="borderCallout1">
            <a:avLst>
              <a:gd name="adj1" fmla="val 10483"/>
              <a:gd name="adj2" fmla="val 3877"/>
              <a:gd name="adj3" fmla="val 39748"/>
              <a:gd name="adj4" fmla="val -3019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mj-ea"/>
                <a:ea typeface="+mj-ea"/>
              </a:rPr>
              <a:t>公共工事</a:t>
            </a:r>
            <a:endParaRPr kumimoji="1" lang="en-US" altLang="ja-JP" sz="900" dirty="0" smtClean="0">
              <a:solidFill>
                <a:schemeClr val="tx1"/>
              </a:solidFill>
              <a:latin typeface="+mj-ea"/>
              <a:ea typeface="+mj-ea"/>
            </a:endParaRPr>
          </a:p>
          <a:p>
            <a:r>
              <a:rPr lang="en-US" altLang="ja-JP" sz="900" dirty="0" smtClean="0">
                <a:solidFill>
                  <a:schemeClr val="tx1"/>
                </a:solidFill>
                <a:latin typeface="+mj-ea"/>
                <a:ea typeface="+mj-ea"/>
              </a:rPr>
              <a:t>4</a:t>
            </a:r>
            <a:r>
              <a:rPr lang="ja-JP" altLang="en-US" sz="900" dirty="0" smtClean="0">
                <a:solidFill>
                  <a:schemeClr val="tx1"/>
                </a:solidFill>
                <a:latin typeface="+mj-ea"/>
                <a:ea typeface="+mj-ea"/>
              </a:rPr>
              <a:t>兆</a:t>
            </a:r>
            <a:r>
              <a:rPr lang="en-US" altLang="ja-JP" sz="900" dirty="0" smtClean="0">
                <a:solidFill>
                  <a:schemeClr val="tx1"/>
                </a:solidFill>
                <a:latin typeface="+mj-ea"/>
                <a:ea typeface="+mj-ea"/>
              </a:rPr>
              <a:t>5734</a:t>
            </a:r>
            <a:r>
              <a:rPr lang="ja-JP" altLang="en-US" sz="900" dirty="0" smtClean="0">
                <a:solidFill>
                  <a:schemeClr val="tx1"/>
                </a:solidFill>
                <a:latin typeface="+mj-ea"/>
                <a:ea typeface="+mj-ea"/>
              </a:rPr>
              <a:t>億円</a:t>
            </a:r>
            <a:endParaRPr lang="en-US" altLang="ja-JP" sz="900" dirty="0" smtClean="0">
              <a:solidFill>
                <a:schemeClr val="tx1"/>
              </a:solidFill>
              <a:latin typeface="+mj-ea"/>
              <a:ea typeface="+mj-ea"/>
            </a:endParaRPr>
          </a:p>
          <a:p>
            <a:r>
              <a:rPr kumimoji="1" lang="en-US" altLang="ja-JP" sz="900" dirty="0" smtClean="0">
                <a:solidFill>
                  <a:schemeClr val="tx1"/>
                </a:solidFill>
                <a:latin typeface="+mj-ea"/>
                <a:ea typeface="+mj-ea"/>
              </a:rPr>
              <a:t>(</a:t>
            </a:r>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8.1</a:t>
            </a:r>
            <a:r>
              <a:rPr kumimoji="1" lang="ja-JP" altLang="en-US" sz="900" dirty="0" smtClean="0">
                <a:solidFill>
                  <a:schemeClr val="tx1"/>
                </a:solidFill>
                <a:latin typeface="+mj-ea"/>
                <a:ea typeface="+mj-ea"/>
              </a:rPr>
              <a:t>％</a:t>
            </a:r>
            <a:r>
              <a:rPr kumimoji="1" lang="en-US" altLang="ja-JP" sz="900" dirty="0" smtClean="0">
                <a:solidFill>
                  <a:schemeClr val="tx1"/>
                </a:solidFill>
                <a:latin typeface="+mj-ea"/>
                <a:ea typeface="+mj-ea"/>
              </a:rPr>
              <a:t>)</a:t>
            </a:r>
            <a:endParaRPr kumimoji="1" lang="ja-JP" altLang="en-US" sz="900" dirty="0">
              <a:solidFill>
                <a:schemeClr val="tx1"/>
              </a:solidFill>
              <a:latin typeface="+mj-ea"/>
              <a:ea typeface="+mj-ea"/>
            </a:endParaRPr>
          </a:p>
        </p:txBody>
      </p:sp>
      <p:sp>
        <p:nvSpPr>
          <p:cNvPr id="33" name="正方形/長方形 32"/>
          <p:cNvSpPr/>
          <p:nvPr/>
        </p:nvSpPr>
        <p:spPr>
          <a:xfrm>
            <a:off x="620688" y="7020272"/>
            <a:ext cx="30243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j-ea"/>
                <a:ea typeface="+mj-ea"/>
              </a:rPr>
              <a:t>道新</a:t>
            </a:r>
            <a:r>
              <a:rPr kumimoji="1" lang="en-US" altLang="ja-JP" sz="1050" dirty="0" smtClean="0">
                <a:solidFill>
                  <a:schemeClr val="tx1"/>
                </a:solidFill>
                <a:latin typeface="+mj-ea"/>
                <a:ea typeface="+mj-ea"/>
              </a:rPr>
              <a:t>2011.12</a:t>
            </a:r>
            <a:r>
              <a:rPr lang="en-US" altLang="ja-JP" sz="1050" dirty="0" smtClean="0">
                <a:solidFill>
                  <a:schemeClr val="tx1"/>
                </a:solidFill>
                <a:latin typeface="+mj-ea"/>
                <a:ea typeface="+mj-ea"/>
              </a:rPr>
              <a:t>.25</a:t>
            </a:r>
            <a:r>
              <a:rPr kumimoji="1" lang="ja-JP" altLang="en-US" sz="1050" dirty="0" smtClean="0">
                <a:solidFill>
                  <a:schemeClr val="tx1"/>
                </a:solidFill>
                <a:latin typeface="+mj-ea"/>
                <a:ea typeface="+mj-ea"/>
              </a:rPr>
              <a:t>から作成</a:t>
            </a:r>
            <a:endParaRPr kumimoji="1" lang="en-US" altLang="ja-JP" sz="1050" dirty="0" smtClean="0">
              <a:solidFill>
                <a:schemeClr val="tx1"/>
              </a:solidFill>
              <a:latin typeface="+mj-ea"/>
              <a:ea typeface="+mj-ea"/>
            </a:endParaRPr>
          </a:p>
          <a:p>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　　</a:t>
            </a: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は前年度比伸び率</a:t>
            </a:r>
            <a:endParaRPr kumimoji="1" lang="en-US" altLang="ja-JP" sz="1050" dirty="0" smtClean="0">
              <a:solidFill>
                <a:schemeClr val="tx1"/>
              </a:solidFill>
              <a:latin typeface="+mj-ea"/>
              <a:ea typeface="+mj-ea"/>
            </a:endParaRPr>
          </a:p>
          <a:p>
            <a:r>
              <a:rPr lang="ja-JP" altLang="en-US" sz="1050" dirty="0" smtClean="0">
                <a:solidFill>
                  <a:schemeClr val="tx1"/>
                </a:solidFill>
                <a:latin typeface="+mj-ea"/>
                <a:ea typeface="+mj-ea"/>
              </a:rPr>
              <a:t>一般会計と復興特会には</a:t>
            </a:r>
            <a:r>
              <a:rPr lang="en-US" altLang="ja-JP" sz="1050" dirty="0" smtClean="0">
                <a:solidFill>
                  <a:schemeClr val="tx1"/>
                </a:solidFill>
                <a:latin typeface="+mj-ea"/>
                <a:ea typeface="+mj-ea"/>
              </a:rPr>
              <a:t>6607</a:t>
            </a:r>
            <a:r>
              <a:rPr lang="ja-JP" altLang="en-US" sz="1050" dirty="0" smtClean="0">
                <a:solidFill>
                  <a:schemeClr val="tx1"/>
                </a:solidFill>
                <a:latin typeface="+mj-ea"/>
                <a:ea typeface="+mj-ea"/>
              </a:rPr>
              <a:t>億円の重複がある。</a:t>
            </a:r>
            <a:endParaRPr kumimoji="1" lang="ja-JP" altLang="en-US" sz="1050" dirty="0">
              <a:solidFill>
                <a:schemeClr val="tx1"/>
              </a:solidFill>
              <a:latin typeface="+mj-ea"/>
              <a:ea typeface="+mj-ea"/>
            </a:endParaRPr>
          </a:p>
        </p:txBody>
      </p:sp>
      <p:sp>
        <p:nvSpPr>
          <p:cNvPr id="34" name="線吹き出し 1 (枠付き) 33"/>
          <p:cNvSpPr/>
          <p:nvPr/>
        </p:nvSpPr>
        <p:spPr>
          <a:xfrm>
            <a:off x="4365104" y="7236296"/>
            <a:ext cx="1584176" cy="936104"/>
          </a:xfrm>
          <a:prstGeom prst="borderCallout1">
            <a:avLst>
              <a:gd name="adj1" fmla="val 8829"/>
              <a:gd name="adj2" fmla="val 11509"/>
              <a:gd name="adj3" fmla="val -53949"/>
              <a:gd name="adj4" fmla="val -406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j-ea"/>
                <a:ea typeface="+mj-ea"/>
              </a:rPr>
              <a:t>歳出は</a:t>
            </a:r>
            <a:endParaRPr kumimoji="1"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復旧・復興</a:t>
            </a:r>
            <a:r>
              <a:rPr kumimoji="1" lang="en-US" altLang="ja-JP" sz="1050" dirty="0" smtClean="0">
                <a:solidFill>
                  <a:schemeClr val="tx1"/>
                </a:solidFill>
                <a:latin typeface="+mj-ea"/>
                <a:ea typeface="+mj-ea"/>
              </a:rPr>
              <a:t>2</a:t>
            </a:r>
            <a:r>
              <a:rPr kumimoji="1" lang="ja-JP" altLang="en-US" sz="1050" dirty="0" smtClean="0">
                <a:solidFill>
                  <a:schemeClr val="tx1"/>
                </a:solidFill>
                <a:latin typeface="+mj-ea"/>
                <a:ea typeface="+mj-ea"/>
              </a:rPr>
              <a:t>兆</a:t>
            </a:r>
            <a:r>
              <a:rPr kumimoji="1" lang="en-US" altLang="ja-JP" sz="1050" dirty="0" smtClean="0">
                <a:solidFill>
                  <a:schemeClr val="tx1"/>
                </a:solidFill>
                <a:latin typeface="+mj-ea"/>
                <a:ea typeface="+mj-ea"/>
              </a:rPr>
              <a:t>2497</a:t>
            </a:r>
            <a:r>
              <a:rPr kumimoji="1" lang="ja-JP" altLang="en-US" sz="1050" dirty="0" smtClean="0">
                <a:solidFill>
                  <a:schemeClr val="tx1"/>
                </a:solidFill>
                <a:latin typeface="+mj-ea"/>
                <a:ea typeface="+mj-ea"/>
              </a:rPr>
              <a:t>億円</a:t>
            </a:r>
            <a:endParaRPr kumimoji="1" lang="en-US" altLang="ja-JP" sz="1050" dirty="0" smtClean="0">
              <a:solidFill>
                <a:schemeClr val="tx1"/>
              </a:solidFill>
              <a:latin typeface="+mj-ea"/>
              <a:ea typeface="+mj-ea"/>
            </a:endParaRPr>
          </a:p>
          <a:p>
            <a:r>
              <a:rPr lang="ja-JP" altLang="en-US" sz="1050" dirty="0" smtClean="0">
                <a:solidFill>
                  <a:schemeClr val="tx1"/>
                </a:solidFill>
                <a:latin typeface="+mj-ea"/>
                <a:ea typeface="+mj-ea"/>
              </a:rPr>
              <a:t>除染など</a:t>
            </a:r>
            <a:r>
              <a:rPr lang="en-US" altLang="ja-JP" sz="1050" dirty="0" smtClean="0">
                <a:solidFill>
                  <a:schemeClr val="tx1"/>
                </a:solidFill>
                <a:latin typeface="+mj-ea"/>
                <a:ea typeface="+mj-ea"/>
              </a:rPr>
              <a:t>4811</a:t>
            </a:r>
            <a:r>
              <a:rPr lang="ja-JP" altLang="en-US" sz="1050" dirty="0" smtClean="0">
                <a:solidFill>
                  <a:schemeClr val="tx1"/>
                </a:solidFill>
                <a:latin typeface="+mj-ea"/>
                <a:ea typeface="+mj-ea"/>
              </a:rPr>
              <a:t>億円</a:t>
            </a:r>
            <a:endParaRPr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交付税財源</a:t>
            </a:r>
            <a:r>
              <a:rPr kumimoji="1" lang="en-US" altLang="ja-JP" sz="1050" dirty="0" smtClean="0">
                <a:solidFill>
                  <a:schemeClr val="tx1"/>
                </a:solidFill>
                <a:latin typeface="+mj-ea"/>
                <a:ea typeface="+mj-ea"/>
              </a:rPr>
              <a:t>5490</a:t>
            </a:r>
            <a:r>
              <a:rPr kumimoji="1" lang="ja-JP" altLang="en-US" sz="1050" dirty="0" smtClean="0">
                <a:solidFill>
                  <a:schemeClr val="tx1"/>
                </a:solidFill>
                <a:latin typeface="+mj-ea"/>
                <a:ea typeface="+mj-ea"/>
              </a:rPr>
              <a:t>億円</a:t>
            </a:r>
            <a:endParaRPr kumimoji="1" lang="en-US" altLang="ja-JP" sz="1050" dirty="0" smtClean="0">
              <a:solidFill>
                <a:schemeClr val="tx1"/>
              </a:solidFill>
              <a:latin typeface="+mj-ea"/>
              <a:ea typeface="+mj-ea"/>
            </a:endParaRPr>
          </a:p>
          <a:p>
            <a:r>
              <a:rPr lang="ja-JP" altLang="en-US" sz="1050" dirty="0" smtClean="0">
                <a:solidFill>
                  <a:schemeClr val="tx1"/>
                </a:solidFill>
                <a:latin typeface="+mj-ea"/>
                <a:ea typeface="+mj-ea"/>
              </a:rPr>
              <a:t>予備費</a:t>
            </a:r>
            <a:r>
              <a:rPr lang="en-US" altLang="ja-JP" sz="1050" dirty="0" smtClean="0">
                <a:solidFill>
                  <a:schemeClr val="tx1"/>
                </a:solidFill>
                <a:latin typeface="+mj-ea"/>
                <a:ea typeface="+mj-ea"/>
              </a:rPr>
              <a:t>4000</a:t>
            </a:r>
            <a:r>
              <a:rPr lang="ja-JP" altLang="en-US" sz="1050" dirty="0" smtClean="0">
                <a:solidFill>
                  <a:schemeClr val="tx1"/>
                </a:solidFill>
                <a:latin typeface="+mj-ea"/>
                <a:ea typeface="+mj-ea"/>
              </a:rPr>
              <a:t>億円など</a:t>
            </a:r>
            <a:endParaRPr kumimoji="1" lang="ja-JP" altLang="en-US" sz="1050" dirty="0">
              <a:solidFill>
                <a:schemeClr val="tx1"/>
              </a:solidFill>
              <a:latin typeface="+mj-ea"/>
              <a:ea typeface="+mj-ea"/>
            </a:endParaRPr>
          </a:p>
        </p:txBody>
      </p:sp>
      <p:sp>
        <p:nvSpPr>
          <p:cNvPr id="35" name="スライド番号プレースホルダ 34"/>
          <p:cNvSpPr>
            <a:spLocks noGrp="1"/>
          </p:cNvSpPr>
          <p:nvPr>
            <p:ph type="sldNum" sz="quarter" idx="15"/>
          </p:nvPr>
        </p:nvSpPr>
        <p:spPr/>
        <p:txBody>
          <a:bodyPr/>
          <a:lstStyle/>
          <a:p>
            <a:fld id="{1AD93096-5B34-4342-9326-69289CEAE4C2}" type="slidenum">
              <a:rPr lang="en-US" altLang="ja-JP"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48680" y="395536"/>
            <a:ext cx="23762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ＭＳ Ｐゴシック" pitchFamily="50" charset="-128"/>
                <a:ea typeface="ＭＳ Ｐゴシック" pitchFamily="50" charset="-128"/>
              </a:rPr>
              <a:t>復旧・復興予算の流れ</a:t>
            </a:r>
          </a:p>
          <a:p>
            <a:r>
              <a:rPr lang="en-US" altLang="ja-JP" sz="1050" dirty="0" smtClean="0">
                <a:solidFill>
                  <a:schemeClr val="tx1"/>
                </a:solidFill>
              </a:rPr>
              <a:t>(</a:t>
            </a:r>
            <a:r>
              <a:rPr lang="ja-JP" altLang="en-US" sz="1050" dirty="0" smtClean="0">
                <a:solidFill>
                  <a:schemeClr val="tx1"/>
                </a:solidFill>
              </a:rPr>
              <a:t>東日本大震災・福島事故　</a:t>
            </a:r>
            <a:r>
              <a:rPr lang="en-US" altLang="ja-JP" sz="1050" dirty="0" smtClean="0">
                <a:solidFill>
                  <a:schemeClr val="tx1"/>
                </a:solidFill>
                <a:latin typeface="+mj-ea"/>
              </a:rPr>
              <a:t>2011.3.11</a:t>
            </a:r>
            <a:r>
              <a:rPr lang="ja-JP" altLang="en-US" sz="1050" dirty="0" smtClean="0">
                <a:solidFill>
                  <a:schemeClr val="tx1"/>
                </a:solidFill>
                <a:latin typeface="+mj-ea"/>
              </a:rPr>
              <a:t>）</a:t>
            </a:r>
            <a:endParaRPr lang="en-US" altLang="ja-JP" sz="1050" dirty="0" smtClean="0">
              <a:solidFill>
                <a:schemeClr val="tx1"/>
              </a:solidFill>
              <a:latin typeface="+mj-ea"/>
            </a:endParaRPr>
          </a:p>
        </p:txBody>
      </p:sp>
      <p:sp>
        <p:nvSpPr>
          <p:cNvPr id="6" name="正方形/長方形 5"/>
          <p:cNvSpPr/>
          <p:nvPr/>
        </p:nvSpPr>
        <p:spPr>
          <a:xfrm>
            <a:off x="548680" y="2771800"/>
            <a:ext cx="2376264" cy="8640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j-ea"/>
                <a:ea typeface="+mj-ea"/>
              </a:rPr>
              <a:t>11</a:t>
            </a:r>
            <a:r>
              <a:rPr kumimoji="1" lang="ja-JP" altLang="en-US" sz="1050" dirty="0" smtClean="0">
                <a:solidFill>
                  <a:schemeClr val="tx1"/>
                </a:solidFill>
                <a:latin typeface="+mj-ea"/>
                <a:ea typeface="+mj-ea"/>
              </a:rPr>
              <a:t>年度－</a:t>
            </a:r>
            <a:r>
              <a:rPr kumimoji="1" lang="en-US" altLang="ja-JP" sz="1050" dirty="0" smtClean="0">
                <a:solidFill>
                  <a:schemeClr val="tx1"/>
                </a:solidFill>
                <a:latin typeface="+mj-ea"/>
                <a:ea typeface="+mj-ea"/>
              </a:rPr>
              <a:t>1</a:t>
            </a:r>
            <a:r>
              <a:rPr kumimoji="1" lang="ja-JP" altLang="en-US" sz="1050" dirty="0" smtClean="0">
                <a:solidFill>
                  <a:schemeClr val="tx1"/>
                </a:solidFill>
                <a:latin typeface="+mj-ea"/>
                <a:ea typeface="+mj-ea"/>
              </a:rPr>
              <a:t>次補正</a:t>
            </a:r>
            <a:r>
              <a:rPr kumimoji="1" lang="en-US" altLang="ja-JP" sz="1050" dirty="0" smtClean="0">
                <a:solidFill>
                  <a:schemeClr val="tx1"/>
                </a:solidFill>
                <a:latin typeface="+mj-ea"/>
                <a:ea typeface="+mj-ea"/>
              </a:rPr>
              <a:t>(5</a:t>
            </a:r>
            <a:r>
              <a:rPr kumimoji="1" lang="ja-JP" altLang="en-US" sz="1050" dirty="0" smtClean="0">
                <a:solidFill>
                  <a:schemeClr val="tx1"/>
                </a:solidFill>
                <a:latin typeface="+mj-ea"/>
                <a:ea typeface="+mj-ea"/>
              </a:rPr>
              <a:t>月</a:t>
            </a:r>
            <a:r>
              <a:rPr kumimoji="1" lang="en-US" altLang="ja-JP" sz="1050" dirty="0" smtClean="0">
                <a:solidFill>
                  <a:schemeClr val="tx1"/>
                </a:solidFill>
                <a:latin typeface="+mj-ea"/>
                <a:ea typeface="+mj-ea"/>
              </a:rPr>
              <a:t>2</a:t>
            </a:r>
            <a:r>
              <a:rPr kumimoji="1" lang="ja-JP" altLang="en-US" sz="1050" dirty="0" smtClean="0">
                <a:solidFill>
                  <a:schemeClr val="tx1"/>
                </a:solidFill>
                <a:latin typeface="+mj-ea"/>
                <a:ea typeface="+mj-ea"/>
              </a:rPr>
              <a:t>日成立</a:t>
            </a:r>
            <a:r>
              <a:rPr kumimoji="1" lang="en-US" altLang="ja-JP" sz="1050" dirty="0" smtClean="0">
                <a:solidFill>
                  <a:schemeClr val="tx1"/>
                </a:solidFill>
                <a:latin typeface="+mj-ea"/>
                <a:ea typeface="+mj-ea"/>
              </a:rPr>
              <a:t>)</a:t>
            </a:r>
          </a:p>
          <a:p>
            <a:r>
              <a:rPr lang="en-US" altLang="ja-JP" sz="1050" dirty="0" smtClean="0">
                <a:solidFill>
                  <a:schemeClr val="tx1"/>
                </a:solidFill>
                <a:latin typeface="+mj-ea"/>
                <a:ea typeface="+mj-ea"/>
              </a:rPr>
              <a:t>4</a:t>
            </a:r>
            <a:r>
              <a:rPr lang="ja-JP" altLang="en-US" sz="1050" dirty="0" smtClean="0">
                <a:solidFill>
                  <a:schemeClr val="tx1"/>
                </a:solidFill>
                <a:latin typeface="+mj-ea"/>
                <a:ea typeface="+mj-ea"/>
              </a:rPr>
              <a:t>兆</a:t>
            </a:r>
            <a:r>
              <a:rPr lang="en-US" altLang="ja-JP" sz="1050" dirty="0" smtClean="0">
                <a:solidFill>
                  <a:schemeClr val="tx1"/>
                </a:solidFill>
                <a:latin typeface="+mj-ea"/>
                <a:ea typeface="+mj-ea"/>
              </a:rPr>
              <a:t>153</a:t>
            </a:r>
            <a:r>
              <a:rPr lang="ja-JP" altLang="en-US" sz="1050" dirty="0" smtClean="0">
                <a:solidFill>
                  <a:schemeClr val="tx1"/>
                </a:solidFill>
                <a:latin typeface="+mj-ea"/>
                <a:ea typeface="+mj-ea"/>
              </a:rPr>
              <a:t>億円</a:t>
            </a:r>
            <a:endParaRPr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・復旧公共事業</a:t>
            </a:r>
            <a:endParaRPr kumimoji="1"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・仮設住宅の建設など</a:t>
            </a:r>
            <a:endParaRPr kumimoji="1" lang="ja-JP" altLang="en-US" sz="1050" dirty="0">
              <a:solidFill>
                <a:schemeClr val="tx1"/>
              </a:solidFill>
              <a:latin typeface="+mj-ea"/>
              <a:ea typeface="+mj-ea"/>
            </a:endParaRPr>
          </a:p>
        </p:txBody>
      </p:sp>
      <p:sp>
        <p:nvSpPr>
          <p:cNvPr id="7" name="正方形/長方形 6"/>
          <p:cNvSpPr/>
          <p:nvPr/>
        </p:nvSpPr>
        <p:spPr>
          <a:xfrm>
            <a:off x="548680" y="4283968"/>
            <a:ext cx="2376264" cy="93610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j-ea"/>
                <a:ea typeface="+mj-ea"/>
              </a:rPr>
              <a:t>2</a:t>
            </a:r>
            <a:r>
              <a:rPr kumimoji="1" lang="ja-JP" altLang="en-US" sz="1050" dirty="0" smtClean="0">
                <a:solidFill>
                  <a:schemeClr val="tx1"/>
                </a:solidFill>
                <a:latin typeface="+mj-ea"/>
                <a:ea typeface="+mj-ea"/>
              </a:rPr>
              <a:t>次補正</a:t>
            </a:r>
            <a:r>
              <a:rPr kumimoji="1" lang="en-US" altLang="ja-JP" sz="1050" dirty="0" smtClean="0">
                <a:solidFill>
                  <a:schemeClr val="tx1"/>
                </a:solidFill>
                <a:latin typeface="+mj-ea"/>
                <a:ea typeface="+mj-ea"/>
              </a:rPr>
              <a:t>(7</a:t>
            </a:r>
            <a:r>
              <a:rPr kumimoji="1" lang="ja-JP" altLang="en-US" sz="1050" dirty="0" smtClean="0">
                <a:solidFill>
                  <a:schemeClr val="tx1"/>
                </a:solidFill>
                <a:latin typeface="+mj-ea"/>
                <a:ea typeface="+mj-ea"/>
              </a:rPr>
              <a:t>月</a:t>
            </a:r>
            <a:r>
              <a:rPr kumimoji="1" lang="en-US" altLang="ja-JP" sz="1050" dirty="0" smtClean="0">
                <a:solidFill>
                  <a:schemeClr val="tx1"/>
                </a:solidFill>
                <a:latin typeface="+mj-ea"/>
                <a:ea typeface="+mj-ea"/>
              </a:rPr>
              <a:t>25</a:t>
            </a:r>
            <a:r>
              <a:rPr kumimoji="1" lang="ja-JP" altLang="en-US" sz="1050" dirty="0" smtClean="0">
                <a:solidFill>
                  <a:schemeClr val="tx1"/>
                </a:solidFill>
                <a:latin typeface="+mj-ea"/>
                <a:ea typeface="+mj-ea"/>
              </a:rPr>
              <a:t>日成立</a:t>
            </a:r>
            <a:r>
              <a:rPr kumimoji="1" lang="en-US" altLang="ja-JP" sz="1050" dirty="0" smtClean="0">
                <a:solidFill>
                  <a:schemeClr val="tx1"/>
                </a:solidFill>
                <a:latin typeface="+mj-ea"/>
                <a:ea typeface="+mj-ea"/>
              </a:rPr>
              <a:t>)</a:t>
            </a:r>
          </a:p>
          <a:p>
            <a:r>
              <a:rPr lang="ja-JP" altLang="en-US" sz="1050" dirty="0" smtClean="0">
                <a:solidFill>
                  <a:schemeClr val="tx1"/>
                </a:solidFill>
                <a:latin typeface="+mj-ea"/>
                <a:ea typeface="+mj-ea"/>
              </a:rPr>
              <a:t>１兆</a:t>
            </a:r>
            <a:r>
              <a:rPr lang="en-US" altLang="ja-JP" sz="1050" dirty="0" smtClean="0">
                <a:solidFill>
                  <a:schemeClr val="tx1"/>
                </a:solidFill>
                <a:latin typeface="+mj-ea"/>
                <a:ea typeface="+mj-ea"/>
              </a:rPr>
              <a:t>9988</a:t>
            </a:r>
            <a:r>
              <a:rPr lang="ja-JP" altLang="en-US" sz="1050" dirty="0" smtClean="0">
                <a:solidFill>
                  <a:schemeClr val="tx1"/>
                </a:solidFill>
                <a:latin typeface="+mj-ea"/>
                <a:ea typeface="+mj-ea"/>
              </a:rPr>
              <a:t>億円</a:t>
            </a:r>
            <a:endParaRPr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・原発事故補償金関連</a:t>
            </a:r>
            <a:endParaRPr kumimoji="1" lang="en-US" altLang="ja-JP" sz="1050" dirty="0" smtClean="0">
              <a:solidFill>
                <a:schemeClr val="tx1"/>
              </a:solidFill>
              <a:latin typeface="+mj-ea"/>
              <a:ea typeface="+mj-ea"/>
            </a:endParaRPr>
          </a:p>
          <a:p>
            <a:r>
              <a:rPr lang="ja-JP" altLang="en-US" sz="1050" dirty="0" smtClean="0">
                <a:solidFill>
                  <a:schemeClr val="tx1"/>
                </a:solidFill>
                <a:latin typeface="+mj-ea"/>
                <a:ea typeface="+mj-ea"/>
              </a:rPr>
              <a:t>・二重ローン対策など</a:t>
            </a:r>
            <a:endParaRPr kumimoji="1" lang="ja-JP" altLang="en-US" sz="1050" dirty="0">
              <a:solidFill>
                <a:schemeClr val="tx1"/>
              </a:solidFill>
              <a:latin typeface="+mj-ea"/>
              <a:ea typeface="+mj-ea"/>
            </a:endParaRPr>
          </a:p>
        </p:txBody>
      </p:sp>
      <p:sp>
        <p:nvSpPr>
          <p:cNvPr id="8" name="正方形/長方形 7"/>
          <p:cNvSpPr/>
          <p:nvPr/>
        </p:nvSpPr>
        <p:spPr>
          <a:xfrm>
            <a:off x="548680" y="5652120"/>
            <a:ext cx="2376264" cy="8640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j-ea"/>
                <a:ea typeface="+mj-ea"/>
              </a:rPr>
              <a:t>3</a:t>
            </a:r>
            <a:r>
              <a:rPr kumimoji="1" lang="ja-JP" altLang="en-US" sz="1050" dirty="0" smtClean="0">
                <a:solidFill>
                  <a:schemeClr val="tx1"/>
                </a:solidFill>
                <a:latin typeface="+mj-ea"/>
                <a:ea typeface="+mj-ea"/>
              </a:rPr>
              <a:t>次補正</a:t>
            </a:r>
            <a:r>
              <a:rPr lang="en-US" altLang="ja-JP" sz="1050" dirty="0" smtClean="0">
                <a:solidFill>
                  <a:schemeClr val="tx1"/>
                </a:solidFill>
                <a:latin typeface="+mj-ea"/>
                <a:ea typeface="+mj-ea"/>
              </a:rPr>
              <a:t>(11</a:t>
            </a:r>
            <a:r>
              <a:rPr lang="ja-JP" altLang="en-US" sz="1050" dirty="0" smtClean="0">
                <a:solidFill>
                  <a:schemeClr val="tx1"/>
                </a:solidFill>
                <a:latin typeface="+mj-ea"/>
                <a:ea typeface="+mj-ea"/>
              </a:rPr>
              <a:t>月</a:t>
            </a:r>
            <a:r>
              <a:rPr lang="en-US" altLang="ja-JP" sz="1050" dirty="0" smtClean="0">
                <a:solidFill>
                  <a:schemeClr val="tx1"/>
                </a:solidFill>
                <a:latin typeface="+mj-ea"/>
                <a:ea typeface="+mj-ea"/>
              </a:rPr>
              <a:t>21</a:t>
            </a:r>
            <a:r>
              <a:rPr lang="ja-JP" altLang="en-US" sz="1050" dirty="0" smtClean="0">
                <a:solidFill>
                  <a:schemeClr val="tx1"/>
                </a:solidFill>
                <a:latin typeface="+mj-ea"/>
                <a:ea typeface="+mj-ea"/>
              </a:rPr>
              <a:t>日成立</a:t>
            </a:r>
            <a:r>
              <a:rPr lang="en-US" altLang="ja-JP" sz="1050" dirty="0" smtClean="0">
                <a:solidFill>
                  <a:schemeClr val="tx1"/>
                </a:solidFill>
                <a:latin typeface="+mj-ea"/>
                <a:ea typeface="+mj-ea"/>
              </a:rPr>
              <a:t>)</a:t>
            </a:r>
          </a:p>
          <a:p>
            <a:r>
              <a:rPr kumimoji="1" lang="en-US" altLang="ja-JP" sz="1050" dirty="0" smtClean="0">
                <a:solidFill>
                  <a:schemeClr val="tx1"/>
                </a:solidFill>
                <a:latin typeface="+mj-ea"/>
                <a:ea typeface="+mj-ea"/>
              </a:rPr>
              <a:t>9</a:t>
            </a:r>
            <a:r>
              <a:rPr kumimoji="1" lang="ja-JP" altLang="en-US" sz="1050" dirty="0" smtClean="0">
                <a:solidFill>
                  <a:schemeClr val="tx1"/>
                </a:solidFill>
                <a:latin typeface="+mj-ea"/>
                <a:ea typeface="+mj-ea"/>
              </a:rPr>
              <a:t>兆</a:t>
            </a:r>
            <a:r>
              <a:rPr kumimoji="1" lang="en-US" altLang="ja-JP" sz="1050" dirty="0" smtClean="0">
                <a:solidFill>
                  <a:schemeClr val="tx1"/>
                </a:solidFill>
                <a:latin typeface="+mj-ea"/>
                <a:ea typeface="+mj-ea"/>
              </a:rPr>
              <a:t>2438</a:t>
            </a:r>
            <a:r>
              <a:rPr kumimoji="1" lang="ja-JP" altLang="en-US" sz="1050" dirty="0" smtClean="0">
                <a:solidFill>
                  <a:schemeClr val="tx1"/>
                </a:solidFill>
                <a:latin typeface="+mj-ea"/>
                <a:ea typeface="+mj-ea"/>
              </a:rPr>
              <a:t>億円</a:t>
            </a:r>
            <a:endParaRPr kumimoji="1" lang="en-US" altLang="ja-JP" sz="1050" dirty="0" smtClean="0">
              <a:solidFill>
                <a:schemeClr val="tx1"/>
              </a:solidFill>
              <a:latin typeface="+mj-ea"/>
              <a:ea typeface="+mj-ea"/>
            </a:endParaRPr>
          </a:p>
          <a:p>
            <a:r>
              <a:rPr lang="ja-JP" altLang="en-US" sz="1050" dirty="0" smtClean="0">
                <a:solidFill>
                  <a:schemeClr val="tx1"/>
                </a:solidFill>
                <a:latin typeface="+mj-ea"/>
                <a:ea typeface="+mj-ea"/>
              </a:rPr>
              <a:t>・集団移転などの交付金</a:t>
            </a:r>
            <a:endParaRPr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・ガレキ処理積み増し</a:t>
            </a:r>
            <a:endParaRPr kumimoji="1" lang="en-US" altLang="ja-JP" sz="1050" dirty="0" smtClean="0">
              <a:solidFill>
                <a:schemeClr val="tx1"/>
              </a:solidFill>
              <a:latin typeface="+mj-ea"/>
              <a:ea typeface="+mj-ea"/>
            </a:endParaRPr>
          </a:p>
          <a:p>
            <a:r>
              <a:rPr lang="ja-JP" altLang="en-US" sz="1050" dirty="0" smtClean="0">
                <a:solidFill>
                  <a:schemeClr val="tx1"/>
                </a:solidFill>
                <a:latin typeface="+mj-ea"/>
                <a:ea typeface="+mj-ea"/>
              </a:rPr>
              <a:t>・除染など原発対策など</a:t>
            </a:r>
            <a:endParaRPr kumimoji="1" lang="en-US" altLang="ja-JP" sz="1050" dirty="0" smtClean="0">
              <a:solidFill>
                <a:schemeClr val="tx1"/>
              </a:solidFill>
              <a:latin typeface="+mj-ea"/>
              <a:ea typeface="+mj-ea"/>
            </a:endParaRPr>
          </a:p>
        </p:txBody>
      </p:sp>
      <p:sp>
        <p:nvSpPr>
          <p:cNvPr id="9" name="正方形/長方形 8"/>
          <p:cNvSpPr/>
          <p:nvPr/>
        </p:nvSpPr>
        <p:spPr>
          <a:xfrm>
            <a:off x="548680" y="6948264"/>
            <a:ext cx="2376264" cy="100811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j-ea"/>
                <a:ea typeface="+mj-ea"/>
              </a:rPr>
              <a:t>12</a:t>
            </a:r>
            <a:r>
              <a:rPr kumimoji="1" lang="ja-JP" altLang="en-US" sz="1050" dirty="0" smtClean="0">
                <a:solidFill>
                  <a:schemeClr val="tx1"/>
                </a:solidFill>
                <a:latin typeface="+mj-ea"/>
                <a:ea typeface="+mj-ea"/>
              </a:rPr>
              <a:t>年度－予算案</a:t>
            </a:r>
            <a:r>
              <a:rPr lang="en-US" altLang="ja-JP" sz="1050" dirty="0" smtClean="0">
                <a:solidFill>
                  <a:schemeClr val="tx1"/>
                </a:solidFill>
                <a:latin typeface="+mj-ea"/>
                <a:ea typeface="+mj-ea"/>
              </a:rPr>
              <a:t>(12</a:t>
            </a:r>
            <a:r>
              <a:rPr lang="ja-JP" altLang="en-US" sz="1050" dirty="0" smtClean="0">
                <a:solidFill>
                  <a:schemeClr val="tx1"/>
                </a:solidFill>
                <a:latin typeface="+mj-ea"/>
                <a:ea typeface="+mj-ea"/>
              </a:rPr>
              <a:t>月</a:t>
            </a:r>
            <a:r>
              <a:rPr lang="en-US" altLang="ja-JP" sz="1050" dirty="0" smtClean="0">
                <a:solidFill>
                  <a:schemeClr val="tx1"/>
                </a:solidFill>
                <a:latin typeface="+mj-ea"/>
                <a:ea typeface="+mj-ea"/>
              </a:rPr>
              <a:t>24</a:t>
            </a:r>
            <a:r>
              <a:rPr lang="ja-JP" altLang="en-US" sz="1050" dirty="0" smtClean="0">
                <a:solidFill>
                  <a:schemeClr val="tx1"/>
                </a:solidFill>
                <a:latin typeface="+mj-ea"/>
                <a:ea typeface="+mj-ea"/>
              </a:rPr>
              <a:t>日閣議決定</a:t>
            </a:r>
            <a:r>
              <a:rPr lang="en-US" altLang="ja-JP" sz="1050" dirty="0" smtClean="0">
                <a:solidFill>
                  <a:schemeClr val="tx1"/>
                </a:solidFill>
                <a:latin typeface="+mj-ea"/>
                <a:ea typeface="+mj-ea"/>
              </a:rPr>
              <a:t>)</a:t>
            </a:r>
          </a:p>
          <a:p>
            <a:r>
              <a:rPr lang="en-US" altLang="ja-JP" sz="1050" dirty="0" smtClean="0">
                <a:solidFill>
                  <a:schemeClr val="tx1"/>
                </a:solidFill>
                <a:latin typeface="+mj-ea"/>
                <a:ea typeface="+mj-ea"/>
              </a:rPr>
              <a:t>3</a:t>
            </a:r>
            <a:r>
              <a:rPr lang="ja-JP" altLang="en-US" sz="1050" dirty="0" smtClean="0">
                <a:solidFill>
                  <a:schemeClr val="tx1"/>
                </a:solidFill>
                <a:latin typeface="+mj-ea"/>
                <a:ea typeface="+mj-ea"/>
              </a:rPr>
              <a:t>兆</a:t>
            </a:r>
            <a:r>
              <a:rPr lang="en-US" altLang="ja-JP" sz="1050" dirty="0" smtClean="0">
                <a:solidFill>
                  <a:schemeClr val="tx1"/>
                </a:solidFill>
                <a:latin typeface="+mj-ea"/>
                <a:ea typeface="+mj-ea"/>
              </a:rPr>
              <a:t>7764</a:t>
            </a:r>
            <a:r>
              <a:rPr lang="ja-JP" altLang="en-US" sz="1050" dirty="0" smtClean="0">
                <a:solidFill>
                  <a:schemeClr val="tx1"/>
                </a:solidFill>
                <a:latin typeface="+mj-ea"/>
                <a:ea typeface="+mj-ea"/>
              </a:rPr>
              <a:t>億円</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・原発事故に伴う除染</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・学校の耐震化</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・被災地の道路整備</a:t>
            </a:r>
            <a:endParaRPr kumimoji="1" lang="ja-JP" altLang="en-US" dirty="0">
              <a:latin typeface="+mj-ea"/>
              <a:ea typeface="+mj-ea"/>
            </a:endParaRPr>
          </a:p>
        </p:txBody>
      </p:sp>
      <p:sp>
        <p:nvSpPr>
          <p:cNvPr id="10" name="大かっこ 9"/>
          <p:cNvSpPr/>
          <p:nvPr/>
        </p:nvSpPr>
        <p:spPr>
          <a:xfrm>
            <a:off x="404664" y="971600"/>
            <a:ext cx="2520280" cy="1584176"/>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ltLang="ja-JP" sz="1050" dirty="0" smtClean="0">
              <a:latin typeface="+mj-ea"/>
              <a:ea typeface="+mj-ea"/>
              <a:sym typeface="Wingdings"/>
            </a:endParaRPr>
          </a:p>
          <a:p>
            <a:endParaRPr lang="en-US" altLang="ja-JP" sz="1050" dirty="0" smtClean="0">
              <a:latin typeface="+mj-ea"/>
              <a:ea typeface="+mj-ea"/>
              <a:sym typeface="Wingdings"/>
            </a:endParaRPr>
          </a:p>
          <a:p>
            <a:r>
              <a:rPr lang="en-US" altLang="ja-JP" sz="1050" dirty="0" smtClean="0">
                <a:latin typeface="+mj-ea"/>
                <a:ea typeface="+mj-ea"/>
                <a:sym typeface="Wingdings"/>
              </a:rPr>
              <a:t>2015</a:t>
            </a:r>
            <a:r>
              <a:rPr lang="ja-JP" altLang="en-US" sz="1050" dirty="0" smtClean="0">
                <a:latin typeface="+mj-ea"/>
                <a:ea typeface="+mj-ea"/>
                <a:sym typeface="Wingdings"/>
              </a:rPr>
              <a:t>年度までの</a:t>
            </a:r>
            <a:r>
              <a:rPr lang="en-US" altLang="ja-JP" sz="1050" dirty="0" smtClean="0">
                <a:latin typeface="+mj-ea"/>
                <a:ea typeface="+mj-ea"/>
                <a:sym typeface="Wingdings"/>
              </a:rPr>
              <a:t>5</a:t>
            </a:r>
            <a:r>
              <a:rPr lang="ja-JP" altLang="en-US" sz="1050" dirty="0" smtClean="0">
                <a:latin typeface="+mj-ea"/>
                <a:ea typeface="+mj-ea"/>
                <a:sym typeface="Wingdings"/>
              </a:rPr>
              <a:t>年間を「集中復興期間」とする。想定費用は</a:t>
            </a:r>
            <a:r>
              <a:rPr lang="en-US" altLang="ja-JP" sz="1050" dirty="0" smtClean="0">
                <a:latin typeface="+mj-ea"/>
                <a:ea typeface="+mj-ea"/>
                <a:sym typeface="Wingdings"/>
              </a:rPr>
              <a:t>23</a:t>
            </a:r>
            <a:r>
              <a:rPr lang="ja-JP" altLang="en-US" sz="1050" dirty="0" smtClean="0">
                <a:latin typeface="+mj-ea"/>
                <a:ea typeface="+mj-ea"/>
                <a:sym typeface="Wingdings"/>
              </a:rPr>
              <a:t>兆円。</a:t>
            </a:r>
            <a:endParaRPr lang="en-US" altLang="ja-JP" sz="1050" dirty="0" smtClean="0">
              <a:latin typeface="+mj-ea"/>
              <a:ea typeface="+mj-ea"/>
              <a:sym typeface="Wingdings"/>
            </a:endParaRPr>
          </a:p>
          <a:p>
            <a:endParaRPr lang="en-US" altLang="ja-JP" sz="1050" dirty="0" smtClean="0">
              <a:latin typeface="+mj-ea"/>
              <a:ea typeface="+mj-ea"/>
              <a:sym typeface="Wingdings"/>
            </a:endParaRPr>
          </a:p>
          <a:p>
            <a:r>
              <a:rPr lang="en-US" altLang="ja-JP" sz="1050" dirty="0" smtClean="0">
                <a:latin typeface="+mj-ea"/>
                <a:ea typeface="+mj-ea"/>
                <a:sym typeface="Wingdings"/>
              </a:rPr>
              <a:t></a:t>
            </a:r>
            <a:r>
              <a:rPr lang="ja-JP" altLang="en-US" sz="1050" dirty="0" smtClean="0">
                <a:latin typeface="+mj-ea"/>
                <a:ea typeface="+mj-ea"/>
                <a:sym typeface="Wingdings"/>
              </a:rPr>
              <a:t>財源を</a:t>
            </a:r>
            <a:r>
              <a:rPr lang="en-US" altLang="ja-JP" sz="1050" dirty="0" smtClean="0">
                <a:latin typeface="+mj-ea"/>
                <a:ea typeface="+mj-ea"/>
                <a:sym typeface="Wingdings"/>
              </a:rPr>
              <a:t>10</a:t>
            </a:r>
            <a:r>
              <a:rPr lang="ja-JP" altLang="en-US" sz="1050" dirty="0" smtClean="0">
                <a:latin typeface="+mj-ea"/>
                <a:ea typeface="+mj-ea"/>
                <a:sym typeface="Wingdings"/>
              </a:rPr>
              <a:t>兆円を調達するため、復興増税</a:t>
            </a:r>
            <a:r>
              <a:rPr lang="en-US" altLang="ja-JP" sz="1050" dirty="0" smtClean="0">
                <a:latin typeface="+mj-ea"/>
                <a:ea typeface="+mj-ea"/>
                <a:sym typeface="Wingdings"/>
              </a:rPr>
              <a:t>(</a:t>
            </a:r>
            <a:r>
              <a:rPr lang="ja-JP" altLang="en-US" sz="1050" dirty="0" smtClean="0">
                <a:latin typeface="+mj-ea"/>
                <a:ea typeface="+mj-ea"/>
                <a:sym typeface="Wingdings"/>
              </a:rPr>
              <a:t>所得税の</a:t>
            </a:r>
            <a:r>
              <a:rPr lang="en-US" altLang="ja-JP" sz="1050" dirty="0" smtClean="0">
                <a:latin typeface="+mj-ea"/>
                <a:ea typeface="+mj-ea"/>
                <a:sym typeface="Wingdings"/>
              </a:rPr>
              <a:t>25</a:t>
            </a:r>
            <a:r>
              <a:rPr lang="ja-JP" altLang="en-US" sz="1050" dirty="0" smtClean="0">
                <a:latin typeface="+mj-ea"/>
                <a:ea typeface="+mj-ea"/>
                <a:sym typeface="Wingdings"/>
              </a:rPr>
              <a:t>年間引上げ</a:t>
            </a:r>
            <a:r>
              <a:rPr lang="en-US" altLang="ja-JP" sz="1050" dirty="0" smtClean="0">
                <a:latin typeface="+mj-ea"/>
                <a:ea typeface="+mj-ea"/>
                <a:sym typeface="Wingdings"/>
              </a:rPr>
              <a:t>)</a:t>
            </a:r>
          </a:p>
          <a:p>
            <a:endParaRPr lang="en-US" altLang="ja-JP" sz="1050" dirty="0" smtClean="0">
              <a:latin typeface="+mj-ea"/>
              <a:ea typeface="+mj-ea"/>
              <a:sym typeface="Wingdings"/>
            </a:endParaRPr>
          </a:p>
          <a:p>
            <a:r>
              <a:rPr lang="en-US" altLang="ja-JP" sz="1050" dirty="0" smtClean="0">
                <a:latin typeface="+mj-ea"/>
                <a:ea typeface="+mj-ea"/>
                <a:sym typeface="Wingdings"/>
              </a:rPr>
              <a:t>11</a:t>
            </a:r>
            <a:r>
              <a:rPr lang="ja-JP" altLang="en-US" sz="1050" dirty="0" smtClean="0">
                <a:latin typeface="+mj-ea"/>
                <a:ea typeface="+mj-ea"/>
                <a:sym typeface="Wingdings"/>
              </a:rPr>
              <a:t>年度補正は一般会計。</a:t>
            </a:r>
            <a:r>
              <a:rPr lang="en-US" altLang="ja-JP" sz="1050" dirty="0" smtClean="0">
                <a:latin typeface="+mj-ea"/>
                <a:ea typeface="+mj-ea"/>
                <a:sym typeface="Wingdings"/>
              </a:rPr>
              <a:t>12</a:t>
            </a:r>
            <a:r>
              <a:rPr lang="ja-JP" altLang="en-US" sz="1050" dirty="0" smtClean="0">
                <a:latin typeface="+mj-ea"/>
                <a:ea typeface="+mj-ea"/>
                <a:sym typeface="Wingdings"/>
              </a:rPr>
              <a:t>年度は「東日本大震災復興特別会計」（復興費は収支の透明性をはかる</a:t>
            </a:r>
            <a:r>
              <a:rPr lang="en-US" altLang="ja-JP" sz="1050" dirty="0" smtClean="0">
                <a:latin typeface="+mj-ea"/>
                <a:ea typeface="+mj-ea"/>
                <a:sym typeface="Wingdings"/>
              </a:rPr>
              <a:t>)</a:t>
            </a:r>
            <a:endParaRPr lang="ja-JP" altLang="en-US" sz="1050" dirty="0" smtClean="0">
              <a:latin typeface="+mj-ea"/>
              <a:ea typeface="+mj-ea"/>
            </a:endParaRPr>
          </a:p>
          <a:p>
            <a:endParaRPr lang="ja-JP" altLang="en-US" sz="1050" dirty="0" smtClean="0"/>
          </a:p>
          <a:p>
            <a:endParaRPr lang="ja-JP" altLang="en-US" sz="1050" dirty="0">
              <a:latin typeface="+mj-ea"/>
              <a:ea typeface="+mj-ea"/>
            </a:endParaRPr>
          </a:p>
        </p:txBody>
      </p:sp>
      <p:sp>
        <p:nvSpPr>
          <p:cNvPr id="14" name="正方形/長方形 13"/>
          <p:cNvSpPr/>
          <p:nvPr/>
        </p:nvSpPr>
        <p:spPr>
          <a:xfrm>
            <a:off x="548680" y="8100392"/>
            <a:ext cx="2376264" cy="64807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j-ea"/>
                <a:ea typeface="+mj-ea"/>
              </a:rPr>
              <a:t>4</a:t>
            </a:r>
            <a:r>
              <a:rPr kumimoji="1" lang="ja-JP" altLang="en-US" sz="1050" dirty="0" smtClean="0">
                <a:solidFill>
                  <a:schemeClr val="tx1"/>
                </a:solidFill>
                <a:latin typeface="+mj-ea"/>
                <a:ea typeface="+mj-ea"/>
              </a:rPr>
              <a:t>次補正を通常国会冒頭に提出。民間需要をひきだすために個人消費や企業の設備投資を促す方針。</a:t>
            </a:r>
            <a:r>
              <a:rPr lang="en-US" altLang="ja-JP" sz="1050" dirty="0" smtClean="0">
                <a:solidFill>
                  <a:schemeClr val="tx1"/>
                </a:solidFill>
                <a:latin typeface="+mj-ea"/>
                <a:ea typeface="+mj-ea"/>
              </a:rPr>
              <a:t>2</a:t>
            </a:r>
            <a:r>
              <a:rPr kumimoji="1" lang="ja-JP" altLang="en-US" sz="1050" dirty="0" smtClean="0">
                <a:solidFill>
                  <a:schemeClr val="tx1"/>
                </a:solidFill>
                <a:latin typeface="+mj-ea"/>
                <a:ea typeface="+mj-ea"/>
              </a:rPr>
              <a:t>兆円</a:t>
            </a:r>
            <a:r>
              <a:rPr lang="en-US" altLang="ja-JP" sz="1050" dirty="0" smtClean="0">
                <a:solidFill>
                  <a:schemeClr val="tx1"/>
                </a:solidFill>
                <a:latin typeface="+mj-ea"/>
                <a:ea typeface="+mj-ea"/>
              </a:rPr>
              <a:t>?</a:t>
            </a:r>
          </a:p>
        </p:txBody>
      </p:sp>
      <p:sp>
        <p:nvSpPr>
          <p:cNvPr id="15" name="正方形/長方形 14"/>
          <p:cNvSpPr/>
          <p:nvPr/>
        </p:nvSpPr>
        <p:spPr>
          <a:xfrm>
            <a:off x="2132856" y="4139952"/>
            <a:ext cx="720080" cy="720080"/>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smtClean="0">
                <a:solidFill>
                  <a:schemeClr val="tx1"/>
                </a:solidFill>
              </a:rPr>
              <a:t>(</a:t>
            </a:r>
            <a:r>
              <a:rPr kumimoji="1" lang="ja-JP" altLang="en-US" sz="900" dirty="0" smtClean="0">
                <a:solidFill>
                  <a:schemeClr val="tx1"/>
                </a:solidFill>
              </a:rPr>
              <a:t>現在はこのお金が動いている段階）</a:t>
            </a:r>
            <a:endParaRPr kumimoji="1" lang="ja-JP" altLang="en-US" sz="900" dirty="0">
              <a:solidFill>
                <a:schemeClr val="tx1"/>
              </a:solidFill>
            </a:endParaRPr>
          </a:p>
        </p:txBody>
      </p:sp>
      <p:sp>
        <p:nvSpPr>
          <p:cNvPr id="17" name="正方形/長方形 16"/>
          <p:cNvSpPr/>
          <p:nvPr/>
        </p:nvSpPr>
        <p:spPr>
          <a:xfrm>
            <a:off x="1124744" y="3707904"/>
            <a:ext cx="18002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900" dirty="0" smtClean="0">
              <a:solidFill>
                <a:schemeClr val="tx1"/>
              </a:solidFill>
            </a:endParaRPr>
          </a:p>
          <a:p>
            <a:r>
              <a:rPr kumimoji="1" lang="ja-JP" altLang="en-US" sz="900" dirty="0" smtClean="0">
                <a:solidFill>
                  <a:schemeClr val="tx1"/>
                </a:solidFill>
              </a:rPr>
              <a:t>菅総理不信任決議－</a:t>
            </a:r>
            <a:r>
              <a:rPr kumimoji="1" lang="ja-JP" altLang="en-US" sz="900" dirty="0" smtClean="0">
                <a:solidFill>
                  <a:schemeClr val="tx1"/>
                </a:solidFill>
                <a:latin typeface="+mj-ea"/>
                <a:ea typeface="+mj-ea"/>
              </a:rPr>
              <a:t>退陣・</a:t>
            </a:r>
            <a:r>
              <a:rPr kumimoji="1" lang="ja-JP" altLang="en-US" sz="900" dirty="0" smtClean="0">
                <a:solidFill>
                  <a:schemeClr val="tx1"/>
                </a:solidFill>
                <a:latin typeface="+mj-ea"/>
                <a:ea typeface="+mj-ea"/>
              </a:rPr>
              <a:t>続投</a:t>
            </a:r>
            <a:endParaRPr kumimoji="1" lang="en-US" altLang="ja-JP" sz="900" dirty="0" smtClean="0">
              <a:solidFill>
                <a:schemeClr val="tx1"/>
              </a:solidFill>
              <a:latin typeface="+mj-ea"/>
              <a:ea typeface="+mj-ea"/>
            </a:endParaRPr>
          </a:p>
          <a:p>
            <a:r>
              <a:rPr lang="en-US" altLang="ja-JP" sz="900" dirty="0" smtClean="0">
                <a:solidFill>
                  <a:schemeClr val="tx1"/>
                </a:solidFill>
                <a:latin typeface="+mj-ea"/>
                <a:ea typeface="+mj-ea"/>
              </a:rPr>
              <a:t>(</a:t>
            </a:r>
            <a:r>
              <a:rPr lang="ja-JP" altLang="en-US" sz="900" dirty="0" smtClean="0">
                <a:solidFill>
                  <a:schemeClr val="tx1"/>
                </a:solidFill>
                <a:latin typeface="+mj-ea"/>
                <a:ea typeface="+mj-ea"/>
              </a:rPr>
              <a:t>「ペテン師」－鳩山、</a:t>
            </a:r>
            <a:r>
              <a:rPr lang="en-US" altLang="ja-JP" sz="900" dirty="0" smtClean="0">
                <a:solidFill>
                  <a:schemeClr val="tx1"/>
                </a:solidFill>
                <a:latin typeface="+mj-ea"/>
                <a:ea typeface="+mj-ea"/>
              </a:rPr>
              <a:t>6/3</a:t>
            </a:r>
            <a:r>
              <a:rPr lang="ja-JP" altLang="en-US" sz="900" dirty="0" smtClean="0">
                <a:solidFill>
                  <a:schemeClr val="tx1"/>
                </a:solidFill>
                <a:latin typeface="+mj-ea"/>
                <a:ea typeface="+mj-ea"/>
              </a:rPr>
              <a:t>朝日</a:t>
            </a:r>
            <a:r>
              <a:rPr lang="en-US" altLang="ja-JP" sz="900" dirty="0" smtClean="0">
                <a:solidFill>
                  <a:schemeClr val="tx1"/>
                </a:solidFill>
                <a:latin typeface="+mj-ea"/>
                <a:ea typeface="+mj-ea"/>
              </a:rPr>
              <a:t>)</a:t>
            </a:r>
            <a:endParaRPr kumimoji="1" lang="en-US" altLang="ja-JP" sz="900" dirty="0" smtClean="0">
              <a:solidFill>
                <a:schemeClr val="tx1"/>
              </a:solidFill>
              <a:latin typeface="+mj-ea"/>
              <a:ea typeface="+mj-ea"/>
            </a:endParaRPr>
          </a:p>
          <a:p>
            <a:endParaRPr kumimoji="1" lang="ja-JP" altLang="en-US" sz="900" dirty="0">
              <a:solidFill>
                <a:schemeClr val="tx1"/>
              </a:solidFill>
            </a:endParaRPr>
          </a:p>
        </p:txBody>
      </p:sp>
      <p:sp>
        <p:nvSpPr>
          <p:cNvPr id="20" name="正方形/長方形 19"/>
          <p:cNvSpPr/>
          <p:nvPr/>
        </p:nvSpPr>
        <p:spPr>
          <a:xfrm>
            <a:off x="1196752" y="5364088"/>
            <a:ext cx="1656184"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mj-ea"/>
                <a:ea typeface="+mj-ea"/>
              </a:rPr>
              <a:t>9</a:t>
            </a:r>
            <a:r>
              <a:rPr lang="ja-JP" altLang="en-US" sz="900" dirty="0" smtClean="0">
                <a:solidFill>
                  <a:schemeClr val="tx1"/>
                </a:solidFill>
                <a:latin typeface="+mj-ea"/>
                <a:ea typeface="+mj-ea"/>
              </a:rPr>
              <a:t>月</a:t>
            </a:r>
            <a:r>
              <a:rPr lang="en-US" altLang="ja-JP" sz="900" dirty="0" smtClean="0">
                <a:solidFill>
                  <a:schemeClr val="tx1"/>
                </a:solidFill>
                <a:latin typeface="+mj-ea"/>
                <a:ea typeface="+mj-ea"/>
              </a:rPr>
              <a:t>2</a:t>
            </a:r>
            <a:r>
              <a:rPr lang="ja-JP" altLang="en-US" sz="900" dirty="0" smtClean="0">
                <a:solidFill>
                  <a:schemeClr val="tx1"/>
                </a:solidFill>
                <a:latin typeface="+mj-ea"/>
                <a:ea typeface="+mj-ea"/>
              </a:rPr>
              <a:t>日　野田内閣発足</a:t>
            </a:r>
            <a:endParaRPr kumimoji="1" lang="ja-JP" altLang="en-US" sz="900" dirty="0">
              <a:solidFill>
                <a:schemeClr val="tx1"/>
              </a:solidFill>
              <a:latin typeface="+mj-ea"/>
              <a:ea typeface="+mj-ea"/>
            </a:endParaRPr>
          </a:p>
        </p:txBody>
      </p:sp>
      <p:sp>
        <p:nvSpPr>
          <p:cNvPr id="21" name="正方形/長方形 20"/>
          <p:cNvSpPr/>
          <p:nvPr/>
        </p:nvSpPr>
        <p:spPr>
          <a:xfrm>
            <a:off x="1196752" y="6588224"/>
            <a:ext cx="15841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j-ea"/>
                <a:ea typeface="+mj-ea"/>
              </a:rPr>
              <a:t>12</a:t>
            </a:r>
            <a:r>
              <a:rPr lang="en-US" altLang="ja-JP" sz="900" dirty="0" smtClean="0">
                <a:solidFill>
                  <a:schemeClr val="tx1"/>
                </a:solidFill>
                <a:latin typeface="+mj-ea"/>
                <a:ea typeface="+mj-ea"/>
              </a:rPr>
              <a:t>/16</a:t>
            </a:r>
            <a:r>
              <a:rPr lang="ja-JP" altLang="en-US" sz="900" dirty="0" smtClean="0">
                <a:solidFill>
                  <a:schemeClr val="tx1"/>
                </a:solidFill>
                <a:latin typeface="+mj-ea"/>
                <a:ea typeface="+mj-ea"/>
              </a:rPr>
              <a:t>　「福島原発」収束宣言</a:t>
            </a:r>
            <a:endParaRPr kumimoji="1" lang="en-US" altLang="ja-JP" sz="900" dirty="0" smtClean="0">
              <a:solidFill>
                <a:schemeClr val="tx1"/>
              </a:solidFill>
              <a:latin typeface="+mj-ea"/>
              <a:ea typeface="+mj-ea"/>
            </a:endParaRPr>
          </a:p>
        </p:txBody>
      </p:sp>
      <p:cxnSp>
        <p:nvCxnSpPr>
          <p:cNvPr id="16" name="直線矢印コネクタ 15"/>
          <p:cNvCxnSpPr/>
          <p:nvPr/>
        </p:nvCxnSpPr>
        <p:spPr>
          <a:xfrm>
            <a:off x="836712" y="3779912"/>
            <a:ext cx="0" cy="360040"/>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36712" y="5292080"/>
            <a:ext cx="0" cy="288032"/>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36712" y="6588224"/>
            <a:ext cx="0" cy="288032"/>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36712" y="7884368"/>
            <a:ext cx="0" cy="216024"/>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3284984" y="323528"/>
            <a:ext cx="3096344" cy="3384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ゴシック" pitchFamily="50" charset="-128"/>
                <a:ea typeface="ＭＳ Ｐゴシック" pitchFamily="50" charset="-128"/>
              </a:rPr>
              <a:t>〔</a:t>
            </a:r>
            <a:r>
              <a:rPr lang="ja-JP" altLang="en-US" sz="1050" dirty="0" smtClean="0">
                <a:solidFill>
                  <a:schemeClr val="tx1"/>
                </a:solidFill>
                <a:latin typeface="ＭＳ Ｐゴシック" pitchFamily="50" charset="-128"/>
                <a:ea typeface="ＭＳ Ｐゴシック" pitchFamily="50" charset="-128"/>
              </a:rPr>
              <a:t>基礎年金の国庫負担の交付国債とは</a:t>
            </a:r>
            <a:r>
              <a:rPr lang="en-US" altLang="ja-JP" sz="1050" dirty="0" smtClean="0">
                <a:solidFill>
                  <a:schemeClr val="tx1"/>
                </a:solidFill>
                <a:latin typeface="ＭＳ Ｐゴシック" pitchFamily="50" charset="-128"/>
                <a:ea typeface="ＭＳ Ｐゴシック" pitchFamily="50" charset="-128"/>
              </a:rPr>
              <a:t>?〕</a:t>
            </a:r>
          </a:p>
          <a:p>
            <a:endParaRPr lang="en-US" altLang="ja-JP" sz="1050" dirty="0" smtClean="0">
              <a:solidFill>
                <a:schemeClr val="tx1"/>
              </a:solidFill>
              <a:latin typeface="ＭＳ Ｐゴシック" pitchFamily="50" charset="-128"/>
              <a:ea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rPr>
              <a:t>●基礎年金の国庫負担の財源とする。将来の消費税増税分を充てるとする。国会で審議はおろか、与党内でさえ異論が噴出している消費税増税を、すでに決まっているかのように「先食い」することは許されない。</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市田忠義書記局長談話から）</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●政府が現金を支払う代わりに、公的機関や特定の人に割り当てる無利子の国債。政府に償還を請求されば現金化できる「小切手」と同じように使われる。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●消費税増税が実現しない限り現金化できない。それまでは、年金の積立金</a:t>
            </a:r>
            <a:r>
              <a:rPr lang="en-US" altLang="ja-JP" sz="1050" dirty="0" smtClean="0">
                <a:solidFill>
                  <a:schemeClr val="tx1"/>
                </a:solidFill>
                <a:latin typeface="ＭＳ Ｐ明朝" pitchFamily="18" charset="-128"/>
                <a:ea typeface="ＭＳ Ｐ明朝" pitchFamily="18" charset="-128"/>
              </a:rPr>
              <a:t>120</a:t>
            </a:r>
            <a:r>
              <a:rPr lang="ja-JP" altLang="en-US" sz="1050" dirty="0" smtClean="0">
                <a:solidFill>
                  <a:schemeClr val="tx1"/>
                </a:solidFill>
                <a:latin typeface="ＭＳ Ｐ明朝" pitchFamily="18" charset="-128"/>
                <a:ea typeface="ＭＳ Ｐ明朝" pitchFamily="18" charset="-128"/>
              </a:rPr>
              <a:t>兆円の一部を現金化し、取り崩す。増税法案が成立しなければ、新しい財源を探さなければならない。年金財源に穴があくことになる。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●厚労省は</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兆</a:t>
            </a:r>
            <a:r>
              <a:rPr lang="en-US" altLang="ja-JP" sz="1050" dirty="0" smtClean="0">
                <a:solidFill>
                  <a:schemeClr val="tx1"/>
                </a:solidFill>
                <a:latin typeface="ＭＳ Ｐ明朝" pitchFamily="18" charset="-128"/>
                <a:ea typeface="ＭＳ Ｐ明朝" pitchFamily="18" charset="-128"/>
              </a:rPr>
              <a:t>6000</a:t>
            </a:r>
            <a:r>
              <a:rPr lang="ja-JP" altLang="en-US" sz="1050" dirty="0" smtClean="0">
                <a:solidFill>
                  <a:schemeClr val="tx1"/>
                </a:solidFill>
                <a:latin typeface="ＭＳ Ｐ明朝" pitchFamily="18" charset="-128"/>
                <a:ea typeface="ＭＳ Ｐ明朝" pitchFamily="18" charset="-128"/>
              </a:rPr>
              <a:t>億円＋運用収益額を見込んでいる。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●交付国債は</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年度に限った対応。以降は改めて考えることになる。</a:t>
            </a:r>
            <a:endParaRPr kumimoji="1" lang="ja-JP" altLang="en-US" sz="1050" dirty="0"/>
          </a:p>
        </p:txBody>
      </p:sp>
      <p:sp>
        <p:nvSpPr>
          <p:cNvPr id="27" name="正方形/長方形 26"/>
          <p:cNvSpPr/>
          <p:nvPr/>
        </p:nvSpPr>
        <p:spPr>
          <a:xfrm>
            <a:off x="3356992" y="5868144"/>
            <a:ext cx="3024336"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　　　　　　　　　　　　　　　　　　　</a:t>
            </a:r>
            <a:r>
              <a:rPr kumimoji="1" lang="ja-JP" altLang="en-US" sz="1050" dirty="0" smtClean="0">
                <a:solidFill>
                  <a:schemeClr val="tx1"/>
                </a:solidFill>
                <a:latin typeface="+mj-ea"/>
                <a:ea typeface="+mj-ea"/>
              </a:rPr>
              <a:t>（</a:t>
            </a:r>
            <a:r>
              <a:rPr kumimoji="1" lang="en-US" altLang="ja-JP" sz="1050" dirty="0" smtClean="0">
                <a:solidFill>
                  <a:schemeClr val="tx1"/>
                </a:solidFill>
                <a:latin typeface="+mj-ea"/>
                <a:ea typeface="+mj-ea"/>
              </a:rPr>
              <a:t>2012</a:t>
            </a:r>
            <a:r>
              <a:rPr kumimoji="1" lang="ja-JP" altLang="en-US" sz="1050" dirty="0" smtClean="0">
                <a:solidFill>
                  <a:schemeClr val="tx1"/>
                </a:solidFill>
                <a:latin typeface="+mj-ea"/>
                <a:ea typeface="+mj-ea"/>
              </a:rPr>
              <a:t>年度</a:t>
            </a:r>
            <a:r>
              <a:rPr kumimoji="1" lang="ja-JP" altLang="en-US" sz="1050" dirty="0" smtClean="0">
                <a:solidFill>
                  <a:schemeClr val="tx1"/>
                </a:solidFill>
                <a:latin typeface="+mj-ea"/>
                <a:ea typeface="+mj-ea"/>
              </a:rPr>
              <a:t>以降）</a:t>
            </a:r>
            <a:endParaRPr kumimoji="1"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12</a:t>
            </a:r>
            <a:r>
              <a:rPr lang="ja-JP" altLang="en-US" sz="1050" dirty="0" smtClean="0">
                <a:solidFill>
                  <a:schemeClr val="tx1"/>
                </a:solidFill>
                <a:latin typeface="+mj-ea"/>
                <a:ea typeface="+mj-ea"/>
              </a:rPr>
              <a:t>年</a:t>
            </a:r>
            <a:r>
              <a:rPr lang="en-US" altLang="ja-JP" sz="1050" dirty="0" smtClean="0">
                <a:solidFill>
                  <a:schemeClr val="tx1"/>
                </a:solidFill>
                <a:latin typeface="+mj-ea"/>
                <a:ea typeface="+mj-ea"/>
              </a:rPr>
              <a:t>6</a:t>
            </a:r>
            <a:r>
              <a:rPr lang="ja-JP" altLang="en-US" sz="1050" dirty="0" smtClean="0">
                <a:solidFill>
                  <a:schemeClr val="tx1"/>
                </a:solidFill>
                <a:latin typeface="+mj-ea"/>
                <a:ea typeface="+mj-ea"/>
              </a:rPr>
              <a:t>月　</a:t>
            </a:r>
            <a:r>
              <a:rPr lang="en-US" altLang="ja-JP" sz="1050" dirty="0" smtClean="0">
                <a:solidFill>
                  <a:schemeClr val="tx1"/>
                </a:solidFill>
                <a:latin typeface="+mj-ea"/>
                <a:ea typeface="+mj-ea"/>
              </a:rPr>
              <a:t>16</a:t>
            </a:r>
            <a:r>
              <a:rPr lang="ja-JP" altLang="en-US" sz="1050" dirty="0" smtClean="0">
                <a:solidFill>
                  <a:schemeClr val="tx1"/>
                </a:solidFill>
                <a:latin typeface="+mj-ea"/>
                <a:ea typeface="+mj-ea"/>
              </a:rPr>
              <a:t>歳以上～</a:t>
            </a:r>
            <a:r>
              <a:rPr lang="en-US" altLang="ja-JP" sz="1050" dirty="0" smtClean="0">
                <a:solidFill>
                  <a:schemeClr val="tx1"/>
                </a:solidFill>
                <a:latin typeface="+mj-ea"/>
                <a:ea typeface="+mj-ea"/>
              </a:rPr>
              <a:t>19</a:t>
            </a:r>
            <a:r>
              <a:rPr lang="ja-JP" altLang="en-US" sz="1050" dirty="0" smtClean="0">
                <a:solidFill>
                  <a:schemeClr val="tx1"/>
                </a:solidFill>
                <a:latin typeface="+mj-ea"/>
                <a:ea typeface="+mj-ea"/>
              </a:rPr>
              <a:t>歳未満</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・控除縮小　</a:t>
            </a:r>
            <a:r>
              <a:rPr kumimoji="1" lang="en-US" altLang="ja-JP" sz="1050" dirty="0" smtClean="0">
                <a:solidFill>
                  <a:schemeClr val="tx1"/>
                </a:solidFill>
                <a:latin typeface="+mj-ea"/>
                <a:ea typeface="+mj-ea"/>
              </a:rPr>
              <a:t>45</a:t>
            </a:r>
            <a:r>
              <a:rPr kumimoji="1" lang="ja-JP" altLang="en-US" sz="1050" dirty="0" smtClean="0">
                <a:solidFill>
                  <a:schemeClr val="tx1"/>
                </a:solidFill>
                <a:latin typeface="+mj-ea"/>
                <a:ea typeface="+mj-ea"/>
              </a:rPr>
              <a:t>万円→</a:t>
            </a:r>
            <a:r>
              <a:rPr kumimoji="1" lang="en-US" altLang="ja-JP" sz="1050" dirty="0" smtClean="0">
                <a:solidFill>
                  <a:schemeClr val="tx1"/>
                </a:solidFill>
                <a:latin typeface="+mj-ea"/>
                <a:ea typeface="+mj-ea"/>
              </a:rPr>
              <a:t>33</a:t>
            </a:r>
            <a:r>
              <a:rPr kumimoji="1" lang="ja-JP" altLang="en-US" sz="1050" dirty="0" smtClean="0">
                <a:solidFill>
                  <a:schemeClr val="tx1"/>
                </a:solidFill>
                <a:latin typeface="+mj-ea"/>
                <a:ea typeface="+mj-ea"/>
              </a:rPr>
              <a:t>万円</a:t>
            </a:r>
            <a:endParaRPr kumimoji="1" lang="en-US" altLang="ja-JP" sz="1050" dirty="0" smtClean="0">
              <a:solidFill>
                <a:schemeClr val="tx1"/>
              </a:solidFill>
              <a:latin typeface="+mj-ea"/>
              <a:ea typeface="+mj-ea"/>
            </a:endParaRPr>
          </a:p>
          <a:p>
            <a:r>
              <a:rPr lang="ja-JP" altLang="en-US" sz="1050" dirty="0" smtClean="0">
                <a:solidFill>
                  <a:schemeClr val="tx1"/>
                </a:solidFill>
                <a:latin typeface="+mj-ea"/>
                <a:ea typeface="+mj-ea"/>
              </a:rPr>
              <a:t>  ・条民税の扶養控除廃止</a:t>
            </a:r>
            <a:r>
              <a:rPr lang="en-US" altLang="ja-JP" sz="1050" dirty="0" smtClean="0">
                <a:solidFill>
                  <a:schemeClr val="tx1"/>
                </a:solidFill>
                <a:latin typeface="+mj-ea"/>
                <a:ea typeface="+mj-ea"/>
              </a:rPr>
              <a:t>33</a:t>
            </a:r>
            <a:r>
              <a:rPr lang="ja-JP" altLang="en-US" sz="1050" dirty="0" smtClean="0">
                <a:solidFill>
                  <a:schemeClr val="tx1"/>
                </a:solidFill>
                <a:latin typeface="+mj-ea"/>
                <a:ea typeface="+mj-ea"/>
              </a:rPr>
              <a:t>万円→</a:t>
            </a:r>
            <a:r>
              <a:rPr lang="en-US" altLang="ja-JP" sz="1050" dirty="0" smtClean="0">
                <a:solidFill>
                  <a:schemeClr val="tx1"/>
                </a:solidFill>
                <a:latin typeface="+mj-ea"/>
                <a:ea typeface="+mj-ea"/>
              </a:rPr>
              <a:t>0</a:t>
            </a:r>
            <a:r>
              <a:rPr lang="ja-JP" altLang="en-US" sz="1050" dirty="0" smtClean="0">
                <a:solidFill>
                  <a:schemeClr val="tx1"/>
                </a:solidFill>
                <a:latin typeface="+mj-ea"/>
                <a:ea typeface="+mj-ea"/>
              </a:rPr>
              <a:t>円</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12</a:t>
            </a:r>
            <a:r>
              <a:rPr lang="ja-JP" altLang="en-US" sz="1050" dirty="0" smtClean="0">
                <a:solidFill>
                  <a:schemeClr val="tx1"/>
                </a:solidFill>
                <a:latin typeface="+mj-ea"/>
                <a:ea typeface="+mj-ea"/>
              </a:rPr>
              <a:t>年</a:t>
            </a:r>
            <a:r>
              <a:rPr lang="en-US" altLang="ja-JP" sz="1050" dirty="0" smtClean="0">
                <a:solidFill>
                  <a:schemeClr val="tx1"/>
                </a:solidFill>
                <a:latin typeface="+mj-ea"/>
                <a:ea typeface="+mj-ea"/>
              </a:rPr>
              <a:t>10</a:t>
            </a:r>
            <a:r>
              <a:rPr lang="ja-JP" altLang="en-US" sz="1050" dirty="0" smtClean="0">
                <a:solidFill>
                  <a:schemeClr val="tx1"/>
                </a:solidFill>
                <a:latin typeface="+mj-ea"/>
                <a:ea typeface="+mj-ea"/>
              </a:rPr>
              <a:t>月　環境税導入</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ガソリン・灯油　</a:t>
            </a:r>
            <a:r>
              <a:rPr lang="en-US" altLang="ja-JP" sz="1050" dirty="0" smtClean="0">
                <a:solidFill>
                  <a:schemeClr val="tx1"/>
                </a:solidFill>
                <a:latin typeface="+mj-ea"/>
                <a:ea typeface="+mj-ea"/>
              </a:rPr>
              <a:t>2040</a:t>
            </a:r>
            <a:r>
              <a:rPr lang="ja-JP" altLang="en-US" sz="1050" dirty="0" smtClean="0">
                <a:solidFill>
                  <a:schemeClr val="tx1"/>
                </a:solidFill>
                <a:latin typeface="+mj-ea"/>
                <a:ea typeface="+mj-ea"/>
              </a:rPr>
              <a:t>円→</a:t>
            </a:r>
            <a:r>
              <a:rPr lang="en-US" altLang="ja-JP" sz="1050" dirty="0" smtClean="0">
                <a:solidFill>
                  <a:schemeClr val="tx1"/>
                </a:solidFill>
                <a:latin typeface="+mj-ea"/>
                <a:ea typeface="+mj-ea"/>
              </a:rPr>
              <a:t>2800</a:t>
            </a:r>
            <a:r>
              <a:rPr lang="ja-JP" altLang="en-US" sz="1050" dirty="0" smtClean="0">
                <a:solidFill>
                  <a:schemeClr val="tx1"/>
                </a:solidFill>
                <a:latin typeface="+mj-ea"/>
                <a:ea typeface="+mj-ea"/>
              </a:rPr>
              <a:t>円</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13</a:t>
            </a:r>
            <a:r>
              <a:rPr lang="ja-JP" altLang="en-US" sz="1050" dirty="0" smtClean="0">
                <a:solidFill>
                  <a:schemeClr val="tx1"/>
                </a:solidFill>
                <a:latin typeface="+mj-ea"/>
                <a:ea typeface="+mj-ea"/>
              </a:rPr>
              <a:t>年</a:t>
            </a:r>
            <a:r>
              <a:rPr lang="en-US" altLang="ja-JP" sz="1050" dirty="0" smtClean="0">
                <a:solidFill>
                  <a:schemeClr val="tx1"/>
                </a:solidFill>
                <a:latin typeface="+mj-ea"/>
                <a:ea typeface="+mj-ea"/>
              </a:rPr>
              <a:t>1</a:t>
            </a:r>
            <a:r>
              <a:rPr lang="ja-JP" altLang="en-US" sz="1050" dirty="0" smtClean="0">
                <a:solidFill>
                  <a:schemeClr val="tx1"/>
                </a:solidFill>
                <a:latin typeface="+mj-ea"/>
                <a:ea typeface="+mj-ea"/>
              </a:rPr>
              <a:t>月　所得税の復興増税</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納税額の</a:t>
            </a:r>
            <a:r>
              <a:rPr lang="en-US" altLang="ja-JP" sz="1050" dirty="0" smtClean="0">
                <a:solidFill>
                  <a:schemeClr val="tx1"/>
                </a:solidFill>
                <a:latin typeface="+mj-ea"/>
                <a:ea typeface="+mj-ea"/>
              </a:rPr>
              <a:t>2.1</a:t>
            </a:r>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×25</a:t>
            </a:r>
            <a:r>
              <a:rPr lang="ja-JP" altLang="en-US" sz="1050" dirty="0" smtClean="0">
                <a:solidFill>
                  <a:schemeClr val="tx1"/>
                </a:solidFill>
                <a:latin typeface="+mj-ea"/>
                <a:ea typeface="+mj-ea"/>
              </a:rPr>
              <a:t>年間</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14</a:t>
            </a:r>
            <a:r>
              <a:rPr lang="ja-JP" altLang="en-US" sz="1050" dirty="0" smtClean="0">
                <a:solidFill>
                  <a:schemeClr val="tx1"/>
                </a:solidFill>
                <a:latin typeface="+mj-ea"/>
                <a:ea typeface="+mj-ea"/>
              </a:rPr>
              <a:t>年</a:t>
            </a:r>
            <a:r>
              <a:rPr lang="en-US" altLang="ja-JP" sz="1050" dirty="0" smtClean="0">
                <a:solidFill>
                  <a:schemeClr val="tx1"/>
                </a:solidFill>
                <a:latin typeface="+mj-ea"/>
                <a:ea typeface="+mj-ea"/>
              </a:rPr>
              <a:t>4</a:t>
            </a:r>
            <a:r>
              <a:rPr lang="ja-JP" altLang="en-US" sz="1050" dirty="0" smtClean="0">
                <a:solidFill>
                  <a:schemeClr val="tx1"/>
                </a:solidFill>
                <a:latin typeface="+mj-ea"/>
                <a:ea typeface="+mj-ea"/>
              </a:rPr>
              <a:t>月　消費税増税</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en-US" altLang="ja-JP" sz="1050" b="1" dirty="0" smtClean="0">
                <a:solidFill>
                  <a:schemeClr val="tx1"/>
                </a:solidFill>
                <a:latin typeface="+mj-ea"/>
                <a:ea typeface="+mj-ea"/>
              </a:rPr>
              <a:t>5</a:t>
            </a:r>
            <a:r>
              <a:rPr lang="ja-JP" altLang="en-US" sz="1050" b="1" dirty="0" smtClean="0">
                <a:solidFill>
                  <a:schemeClr val="tx1"/>
                </a:solidFill>
                <a:latin typeface="+mj-ea"/>
                <a:ea typeface="+mj-ea"/>
              </a:rPr>
              <a:t>％→</a:t>
            </a:r>
            <a:r>
              <a:rPr lang="en-US" altLang="ja-JP" sz="1050" b="1" dirty="0" smtClean="0">
                <a:solidFill>
                  <a:schemeClr val="tx1"/>
                </a:solidFill>
                <a:latin typeface="+mj-ea"/>
                <a:ea typeface="+mj-ea"/>
              </a:rPr>
              <a:t>8</a:t>
            </a:r>
            <a:r>
              <a:rPr lang="ja-JP" altLang="en-US" sz="1050" b="1" dirty="0" smtClean="0">
                <a:solidFill>
                  <a:schemeClr val="tx1"/>
                </a:solidFill>
                <a:latin typeface="+mj-ea"/>
                <a:ea typeface="+mj-ea"/>
              </a:rPr>
              <a:t>％</a:t>
            </a:r>
            <a:r>
              <a:rPr lang="en-US" altLang="ja-JP" sz="1050" b="1" dirty="0" smtClean="0">
                <a:solidFill>
                  <a:schemeClr val="tx1"/>
                </a:solidFill>
                <a:latin typeface="+mj-ea"/>
                <a:ea typeface="+mj-ea"/>
              </a:rPr>
              <a:t>	</a:t>
            </a:r>
            <a:r>
              <a:rPr lang="en-US" altLang="ja-JP" sz="1050" dirty="0" smtClean="0">
                <a:solidFill>
                  <a:schemeClr val="tx1"/>
                </a:solidFill>
                <a:latin typeface="+mj-ea"/>
                <a:ea typeface="+mj-ea"/>
              </a:rPr>
              <a:t>4</a:t>
            </a:r>
            <a:r>
              <a:rPr lang="ja-JP" altLang="en-US" sz="1050" dirty="0" smtClean="0">
                <a:solidFill>
                  <a:schemeClr val="tx1"/>
                </a:solidFill>
                <a:latin typeface="+mj-ea"/>
                <a:ea typeface="+mj-ea"/>
              </a:rPr>
              <a:t>人世帯で年収</a:t>
            </a:r>
            <a:r>
              <a:rPr lang="en-US" altLang="ja-JP" sz="1050" dirty="0" smtClean="0">
                <a:solidFill>
                  <a:schemeClr val="tx1"/>
                </a:solidFill>
                <a:latin typeface="+mj-ea"/>
                <a:ea typeface="+mj-ea"/>
              </a:rPr>
              <a:t>250</a:t>
            </a:r>
            <a:r>
              <a:rPr lang="ja-JP" altLang="en-US" sz="1050" dirty="0" smtClean="0">
                <a:solidFill>
                  <a:schemeClr val="tx1"/>
                </a:solidFill>
                <a:latin typeface="+mj-ea"/>
                <a:ea typeface="+mj-ea"/>
              </a:rPr>
              <a:t>万円なら　　</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新たに年間</a:t>
            </a:r>
            <a:r>
              <a:rPr lang="en-US" altLang="ja-JP" sz="1050" dirty="0" smtClean="0">
                <a:solidFill>
                  <a:schemeClr val="tx1"/>
                </a:solidFill>
                <a:latin typeface="+mj-ea"/>
                <a:ea typeface="+mj-ea"/>
              </a:rPr>
              <a:t>12</a:t>
            </a:r>
            <a:r>
              <a:rPr lang="ja-JP" altLang="en-US" sz="1050" dirty="0" smtClean="0">
                <a:solidFill>
                  <a:schemeClr val="tx1"/>
                </a:solidFill>
                <a:latin typeface="+mj-ea"/>
                <a:ea typeface="+mj-ea"/>
              </a:rPr>
              <a:t>万円の負担増</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14</a:t>
            </a:r>
            <a:r>
              <a:rPr lang="ja-JP" altLang="en-US" sz="1050" dirty="0" smtClean="0">
                <a:solidFill>
                  <a:schemeClr val="tx1"/>
                </a:solidFill>
                <a:latin typeface="+mj-ea"/>
                <a:ea typeface="+mj-ea"/>
              </a:rPr>
              <a:t>年</a:t>
            </a:r>
            <a:r>
              <a:rPr lang="en-US" altLang="ja-JP" sz="1050" dirty="0" smtClean="0">
                <a:solidFill>
                  <a:schemeClr val="tx1"/>
                </a:solidFill>
                <a:latin typeface="+mj-ea"/>
                <a:ea typeface="+mj-ea"/>
              </a:rPr>
              <a:t>6</a:t>
            </a:r>
            <a:r>
              <a:rPr lang="ja-JP" altLang="en-US" sz="1050" dirty="0" smtClean="0">
                <a:solidFill>
                  <a:schemeClr val="tx1"/>
                </a:solidFill>
                <a:latin typeface="+mj-ea"/>
                <a:ea typeface="+mj-ea"/>
              </a:rPr>
              <a:t>月　住民税の復興増税</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年</a:t>
            </a:r>
            <a:r>
              <a:rPr lang="en-US" altLang="ja-JP" sz="1050" dirty="0" smtClean="0">
                <a:solidFill>
                  <a:schemeClr val="tx1"/>
                </a:solidFill>
                <a:latin typeface="+mj-ea"/>
                <a:ea typeface="+mj-ea"/>
              </a:rPr>
              <a:t>1000</a:t>
            </a:r>
            <a:r>
              <a:rPr lang="ja-JP" altLang="en-US" sz="1050" dirty="0" smtClean="0">
                <a:solidFill>
                  <a:schemeClr val="tx1"/>
                </a:solidFill>
                <a:latin typeface="+mj-ea"/>
                <a:ea typeface="+mj-ea"/>
              </a:rPr>
              <a:t>円</a:t>
            </a:r>
            <a:r>
              <a:rPr lang="en-US" altLang="ja-JP" sz="1050" dirty="0" smtClean="0">
                <a:solidFill>
                  <a:schemeClr val="tx1"/>
                </a:solidFill>
                <a:latin typeface="+mj-ea"/>
                <a:ea typeface="+mj-ea"/>
              </a:rPr>
              <a:t>×10</a:t>
            </a:r>
            <a:r>
              <a:rPr lang="ja-JP" altLang="en-US" sz="1050" dirty="0" smtClean="0">
                <a:solidFill>
                  <a:schemeClr val="tx1"/>
                </a:solidFill>
                <a:latin typeface="+mj-ea"/>
                <a:ea typeface="+mj-ea"/>
              </a:rPr>
              <a:t>年間</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15</a:t>
            </a:r>
            <a:r>
              <a:rPr lang="ja-JP" altLang="en-US" sz="1050" dirty="0" smtClean="0">
                <a:solidFill>
                  <a:schemeClr val="tx1"/>
                </a:solidFill>
                <a:latin typeface="+mj-ea"/>
                <a:ea typeface="+mj-ea"/>
              </a:rPr>
              <a:t>年</a:t>
            </a:r>
            <a:r>
              <a:rPr lang="en-US" altLang="ja-JP" sz="1050" dirty="0" smtClean="0">
                <a:solidFill>
                  <a:schemeClr val="tx1"/>
                </a:solidFill>
                <a:latin typeface="+mj-ea"/>
                <a:ea typeface="+mj-ea"/>
              </a:rPr>
              <a:t>10</a:t>
            </a:r>
            <a:r>
              <a:rPr lang="ja-JP" altLang="en-US" sz="1050" dirty="0" smtClean="0">
                <a:solidFill>
                  <a:schemeClr val="tx1"/>
                </a:solidFill>
                <a:latin typeface="+mj-ea"/>
                <a:ea typeface="+mj-ea"/>
              </a:rPr>
              <a:t>月　消費税増税</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en-US" altLang="ja-JP" sz="1050" b="1" dirty="0" smtClean="0">
                <a:solidFill>
                  <a:schemeClr val="tx1"/>
                </a:solidFill>
                <a:latin typeface="+mj-ea"/>
                <a:ea typeface="+mj-ea"/>
              </a:rPr>
              <a:t>8</a:t>
            </a:r>
            <a:r>
              <a:rPr lang="ja-JP" altLang="en-US" sz="1050" b="1" dirty="0" smtClean="0">
                <a:solidFill>
                  <a:schemeClr val="tx1"/>
                </a:solidFill>
                <a:latin typeface="+mj-ea"/>
                <a:ea typeface="+mj-ea"/>
              </a:rPr>
              <a:t>％→</a:t>
            </a:r>
            <a:r>
              <a:rPr lang="en-US" altLang="ja-JP" sz="1050" b="1" dirty="0" smtClean="0">
                <a:solidFill>
                  <a:schemeClr val="tx1"/>
                </a:solidFill>
                <a:latin typeface="+mj-ea"/>
                <a:ea typeface="+mj-ea"/>
              </a:rPr>
              <a:t>10</a:t>
            </a:r>
            <a:r>
              <a:rPr lang="ja-JP" altLang="en-US" sz="1050" b="1" dirty="0" smtClean="0">
                <a:solidFill>
                  <a:schemeClr val="tx1"/>
                </a:solidFill>
                <a:latin typeface="+mj-ea"/>
                <a:ea typeface="+mj-ea"/>
              </a:rPr>
              <a:t>％</a:t>
            </a:r>
            <a:endParaRPr lang="en-US" altLang="ja-JP" sz="1050" b="1" dirty="0" smtClean="0">
              <a:solidFill>
                <a:schemeClr val="tx1"/>
              </a:solidFill>
              <a:latin typeface="+mj-ea"/>
              <a:ea typeface="+mj-ea"/>
            </a:endParaRPr>
          </a:p>
          <a:p>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r>
              <a:rPr lang="ja-JP" altLang="en-US" sz="1050" dirty="0" smtClean="0">
                <a:latin typeface="+mj-ea"/>
                <a:ea typeface="+mj-ea"/>
              </a:rPr>
              <a:t>　</a:t>
            </a:r>
            <a:endParaRPr kumimoji="1" lang="en-US" altLang="ja-JP" sz="1050" dirty="0" smtClean="0">
              <a:latin typeface="+mj-ea"/>
              <a:ea typeface="+mj-ea"/>
            </a:endParaRPr>
          </a:p>
        </p:txBody>
      </p:sp>
      <p:pic>
        <p:nvPicPr>
          <p:cNvPr id="1026" name="Picture 2" descr="C:\Users\佐藤陵一\Pictures\MP Navigator EX\2011_12_30\増税ラッシュIMG_0001.jpg"/>
          <p:cNvPicPr>
            <a:picLocks noChangeAspect="1" noChangeArrowheads="1"/>
          </p:cNvPicPr>
          <p:nvPr/>
        </p:nvPicPr>
        <p:blipFill>
          <a:blip r:embed="rId2" cstate="print"/>
          <a:srcRect/>
          <a:stretch>
            <a:fillRect/>
          </a:stretch>
        </p:blipFill>
        <p:spPr bwMode="auto">
          <a:xfrm>
            <a:off x="5013176" y="3851920"/>
            <a:ext cx="1273005" cy="1221850"/>
          </a:xfrm>
          <a:prstGeom prst="rect">
            <a:avLst/>
          </a:prstGeom>
          <a:noFill/>
          <a:ln w="3175">
            <a:noFill/>
          </a:ln>
        </p:spPr>
      </p:pic>
      <p:pic>
        <p:nvPicPr>
          <p:cNvPr id="1027" name="Picture 3" descr="C:\Users\佐藤陵一\Pictures\MP Navigator EX\2011_12_30\増税ラッシュIMG_0002.jpg"/>
          <p:cNvPicPr>
            <a:picLocks noChangeAspect="1" noChangeArrowheads="1"/>
          </p:cNvPicPr>
          <p:nvPr/>
        </p:nvPicPr>
        <p:blipFill>
          <a:blip r:embed="rId3" cstate="print"/>
          <a:srcRect/>
          <a:stretch>
            <a:fillRect/>
          </a:stretch>
        </p:blipFill>
        <p:spPr bwMode="auto">
          <a:xfrm>
            <a:off x="3284984" y="3851920"/>
            <a:ext cx="1492077" cy="1872208"/>
          </a:xfrm>
          <a:prstGeom prst="rect">
            <a:avLst/>
          </a:prstGeom>
          <a:noFill/>
          <a:ln w="3175">
            <a:noFill/>
          </a:ln>
        </p:spPr>
      </p:pic>
      <p:sp>
        <p:nvSpPr>
          <p:cNvPr id="22" name="角丸四角形 21"/>
          <p:cNvSpPr/>
          <p:nvPr/>
        </p:nvSpPr>
        <p:spPr>
          <a:xfrm>
            <a:off x="3645024" y="5868144"/>
            <a:ext cx="1368152" cy="288032"/>
          </a:xfrm>
          <a:prstGeom prst="roundRect">
            <a:avLst/>
          </a:prstGeom>
          <a:solidFill>
            <a:schemeClr val="accent6">
              <a:lumMod val="50000"/>
            </a:schemeClr>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latin typeface="ＭＳ Ｐゴシック" pitchFamily="50" charset="-128"/>
                <a:ea typeface="ＭＳ Ｐゴシック" pitchFamily="50" charset="-128"/>
              </a:rPr>
              <a:t>想定される増税案件</a:t>
            </a:r>
          </a:p>
        </p:txBody>
      </p:sp>
      <p:sp>
        <p:nvSpPr>
          <p:cNvPr id="24" name="正方形/長方形 23"/>
          <p:cNvSpPr/>
          <p:nvPr/>
        </p:nvSpPr>
        <p:spPr>
          <a:xfrm>
            <a:off x="4797152" y="5148064"/>
            <a:ext cx="7920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smtClean="0">
                <a:solidFill>
                  <a:schemeClr val="tx1"/>
                </a:solidFill>
                <a:latin typeface="+mj-ea"/>
                <a:ea typeface="+mj-ea"/>
              </a:rPr>
              <a:t>(</a:t>
            </a:r>
            <a:r>
              <a:rPr kumimoji="1" lang="ja-JP" altLang="en-US" sz="900" dirty="0" smtClean="0">
                <a:solidFill>
                  <a:schemeClr val="tx1"/>
                </a:solidFill>
                <a:latin typeface="+mj-ea"/>
                <a:ea typeface="+mj-ea"/>
              </a:rPr>
              <a:t>道新</a:t>
            </a:r>
            <a:r>
              <a:rPr kumimoji="1" lang="en-US" altLang="ja-JP" sz="900" dirty="0" smtClean="0">
                <a:solidFill>
                  <a:schemeClr val="tx1"/>
                </a:solidFill>
                <a:latin typeface="+mj-ea"/>
                <a:ea typeface="+mj-ea"/>
              </a:rPr>
              <a:t>12</a:t>
            </a:r>
            <a:r>
              <a:rPr lang="en-US" altLang="ja-JP" sz="900" dirty="0" smtClean="0">
                <a:solidFill>
                  <a:schemeClr val="tx1"/>
                </a:solidFill>
                <a:latin typeface="+mj-ea"/>
                <a:ea typeface="+mj-ea"/>
              </a:rPr>
              <a:t>.30)</a:t>
            </a:r>
            <a:endParaRPr kumimoji="1" lang="ja-JP" altLang="en-US" sz="900" dirty="0">
              <a:solidFill>
                <a:schemeClr val="tx1"/>
              </a:solidFill>
              <a:latin typeface="+mj-ea"/>
              <a:ea typeface="+mj-ea"/>
            </a:endParaRPr>
          </a:p>
        </p:txBody>
      </p:sp>
      <p:sp>
        <p:nvSpPr>
          <p:cNvPr id="29" name="スライド番号プレースホルダ 28"/>
          <p:cNvSpPr>
            <a:spLocks noGrp="1"/>
          </p:cNvSpPr>
          <p:nvPr>
            <p:ph type="sldNum" sz="quarter" idx="15"/>
          </p:nvPr>
        </p:nvSpPr>
        <p:spPr/>
        <p:txBody>
          <a:bodyPr/>
          <a:lstStyle/>
          <a:p>
            <a:fld id="{1AD93096-5B34-4342-9326-69289CEAE4C2}" type="slidenum">
              <a:rPr lang="en-US" altLang="ja-JP" smtClean="0"/>
              <a:pPr/>
              <a:t>6</a:t>
            </a:fld>
            <a:endParaRPr kumimoji="1" lang="ja-JP" altLang="en-US"/>
          </a:p>
        </p:txBody>
      </p:sp>
      <p:cxnSp>
        <p:nvCxnSpPr>
          <p:cNvPr id="31" name="直線矢印コネクタ 30"/>
          <p:cNvCxnSpPr/>
          <p:nvPr/>
        </p:nvCxnSpPr>
        <p:spPr>
          <a:xfrm>
            <a:off x="3284984" y="6300192"/>
            <a:ext cx="0" cy="2160240"/>
          </a:xfrm>
          <a:prstGeom prst="straightConnector1">
            <a:avLst/>
          </a:prstGeom>
          <a:ln w="3175">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1791</Words>
  <Application>Microsoft Office PowerPoint</Application>
  <PresentationFormat>画面に合わせる (4:3)</PresentationFormat>
  <Paragraphs>271</Paragraphs>
  <Slides>6</Slides>
  <Notes>1</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スパイス</vt:lpstr>
      <vt:lpstr>           Common Sense 　　　　　 　</vt:lpstr>
      <vt:lpstr>スライド 2</vt:lpstr>
      <vt:lpstr>スライド 3</vt:lpstr>
      <vt:lpstr>スライド 4</vt:lpstr>
      <vt:lpstr>スライド 5</vt:lpstr>
      <vt:lpstr>スライド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2010-12-07T04:38:24Z</dcterms:created>
  <dcterms:modified xsi:type="dcterms:W3CDTF">2012-01-06T00:53:00Z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1041</vt:i4>
  </property>
  <property fmtid="{D5CDD505-2E9C-101B-9397-08002B2CF9AE}" pid="3" name="_Version">
    <vt:lpwstr>12.0.4518</vt:lpwstr>
  </property>
</Properties>
</file>