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8" r:id="rId2"/>
    <p:sldId id="259" r:id="rId3"/>
    <p:sldId id="257" r:id="rId4"/>
    <p:sldId id="260" r:id="rId5"/>
    <p:sldId id="262"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259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1FE33-64FB-4452-A658-5B6E413CD843}" type="datetimeFigureOut">
              <a:rPr kumimoji="1" lang="ja-JP" altLang="en-US" smtClean="0"/>
              <a:pPr/>
              <a:t>2012/1/18</a:t>
            </a:fld>
            <a:endParaRPr kumimoji="1" lang="ja-JP" altLang="en-US"/>
          </a:p>
        </p:txBody>
      </p:sp>
      <p:sp>
        <p:nvSpPr>
          <p:cNvPr id="4" name="スライド イメージ プレースホル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3BE40-8196-4CF7-97EF-FE4F7ABB96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err="1" smtClean="0"/>
              <a:t>りょ</a:t>
            </a:r>
            <a:r>
              <a:rPr kumimoji="1" lang="en-US" altLang="ja-JP" dirty="0" err="1" smtClean="0"/>
              <a:t>ryo</a:t>
            </a:r>
            <a:endParaRPr kumimoji="1" lang="ja-JP" altLang="en-US" dirty="0"/>
          </a:p>
        </p:txBody>
      </p:sp>
      <p:sp>
        <p:nvSpPr>
          <p:cNvPr id="4" name="スライド番号プレースホルダ 3"/>
          <p:cNvSpPr>
            <a:spLocks noGrp="1"/>
          </p:cNvSpPr>
          <p:nvPr>
            <p:ph type="sldNum" sz="quarter" idx="10"/>
          </p:nvPr>
        </p:nvSpPr>
        <p:spPr/>
        <p:txBody>
          <a:bodyPr/>
          <a:lstStyle/>
          <a:p>
            <a:fld id="{5A83BE40-8196-4CF7-97EF-FE4F7ABB96C4}"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83BE40-8196-4CF7-97EF-FE4F7ABB96C4}"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83BE40-8196-4CF7-97EF-FE4F7ABB96C4}" type="slidenum">
              <a:rPr kumimoji="1" lang="ja-JP" altLang="en-US" smtClean="0"/>
              <a:pPr/>
              <a:t>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914400" y="5181600"/>
            <a:ext cx="5143500" cy="13208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914400" y="6832600"/>
            <a:ext cx="5143500" cy="7112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4800600" y="8473440"/>
            <a:ext cx="1714500" cy="487680"/>
          </a:xfrm>
        </p:spPr>
        <p:txBody>
          <a:bodyPr/>
          <a:lstStyle>
            <a:lvl1pPr>
              <a:defRPr sz="1400"/>
            </a:lvl1pPr>
          </a:lstStyle>
          <a:p>
            <a:fld id="{143415C7-F889-450C-B023-0A98E1D5CE9E}" type="datetime1">
              <a:rPr kumimoji="1" lang="ja-JP" altLang="en-US" smtClean="0"/>
              <a:pPr/>
              <a:t>2012/1/18</a:t>
            </a:fld>
            <a:endParaRPr kumimoji="1" lang="ja-JP" altLang="en-US"/>
          </a:p>
        </p:txBody>
      </p:sp>
      <p:sp>
        <p:nvSpPr>
          <p:cNvPr id="17" name="フッター プレースホルダ 16"/>
          <p:cNvSpPr>
            <a:spLocks noGrp="1"/>
          </p:cNvSpPr>
          <p:nvPr>
            <p:ph type="ftr" sz="quarter" idx="11"/>
          </p:nvPr>
        </p:nvSpPr>
        <p:spPr>
          <a:xfrm>
            <a:off x="2173986" y="8473440"/>
            <a:ext cx="2606040" cy="487680"/>
          </a:xfrm>
        </p:spPr>
        <p:txBody>
          <a:bodyPr/>
          <a:lstStyle/>
          <a:p>
            <a:endParaRPr kumimoji="1" lang="ja-JP" altLang="en-US"/>
          </a:p>
        </p:txBody>
      </p:sp>
      <p:sp>
        <p:nvSpPr>
          <p:cNvPr id="29" name="スライド番号プレースホルダ 28"/>
          <p:cNvSpPr>
            <a:spLocks noGrp="1"/>
          </p:cNvSpPr>
          <p:nvPr>
            <p:ph type="sldNum" sz="quarter" idx="12"/>
          </p:nvPr>
        </p:nvSpPr>
        <p:spPr>
          <a:xfrm>
            <a:off x="912114" y="8473440"/>
            <a:ext cx="914400" cy="487680"/>
          </a:xfrm>
        </p:spPr>
        <p:txBody>
          <a:body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678656" y="48641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685800" y="6731000"/>
            <a:ext cx="5486400" cy="914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678656" y="48641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685800" y="6731000"/>
            <a:ext cx="171450" cy="9144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88B78D6-405C-4AA2-B4B0-4387AE0184BE}" type="datetime1">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73334CD-A4F0-45C9-9DEA-7A00B4518804}" type="datetime1">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7E2A2A9-9113-44FC-9CD8-B13C259B18D5}" type="datetime1">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342900" y="1625600"/>
            <a:ext cx="6172200" cy="658368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800600" y="8473440"/>
            <a:ext cx="1714500" cy="487680"/>
          </a:xfrm>
        </p:spPr>
        <p:txBody>
          <a:bodyPr/>
          <a:lstStyle/>
          <a:p>
            <a:fld id="{6C033767-AF16-449E-8A4D-5C90A9D38B61}" type="datetime1">
              <a:rPr kumimoji="1" lang="ja-JP" altLang="en-US" smtClean="0"/>
              <a:pPr/>
              <a:t>2012/1/18</a:t>
            </a:fld>
            <a:endParaRPr kumimoji="1" lang="ja-JP" altLang="en-US"/>
          </a:p>
        </p:txBody>
      </p:sp>
      <p:sp>
        <p:nvSpPr>
          <p:cNvPr id="5" name="フッター プレースホルダ 4"/>
          <p:cNvSpPr>
            <a:spLocks noGrp="1"/>
          </p:cNvSpPr>
          <p:nvPr>
            <p:ph type="ftr" sz="quarter" idx="11"/>
          </p:nvPr>
        </p:nvSpPr>
        <p:spPr>
          <a:xfrm>
            <a:off x="2173986" y="8473440"/>
            <a:ext cx="2606040" cy="487680"/>
          </a:xfrm>
        </p:spPr>
        <p:txBody>
          <a:bodyPr/>
          <a:lstStyle/>
          <a:p>
            <a:endParaRPr kumimoji="1" lang="ja-JP" altLang="en-US"/>
          </a:p>
        </p:txBody>
      </p:sp>
      <p:sp>
        <p:nvSpPr>
          <p:cNvPr id="6" name="スライド番号プレースホルダ 5"/>
          <p:cNvSpPr>
            <a:spLocks noGrp="1"/>
          </p:cNvSpPr>
          <p:nvPr>
            <p:ph type="sldNum" sz="quarter" idx="12"/>
          </p:nvPr>
        </p:nvSpPr>
        <p:spPr>
          <a:xfrm>
            <a:off x="802386" y="8473440"/>
            <a:ext cx="1140714" cy="487680"/>
          </a:xfr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75B644D4-A285-4750-8D5C-A463B5A109C0}" type="datetime1">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342900" y="1625600"/>
            <a:ext cx="3031236" cy="658368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474149" y="1621536"/>
            <a:ext cx="3031236" cy="658368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42900"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3486151"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963B253D-2CC1-4BFA-A277-F727A133CFA2}" type="datetime1">
              <a:rPr kumimoji="1" lang="ja-JP" altLang="en-US" smtClean="0"/>
              <a:pPr/>
              <a:t>2012/1/18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342900" y="2844800"/>
            <a:ext cx="3028950" cy="5384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486150" y="2844800"/>
            <a:ext cx="3028950" cy="5384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04800"/>
            <a:ext cx="6172200" cy="12192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720F8D4D-974E-4F86-8F61-42293B65B750}" type="datetime1">
              <a:rPr kumimoji="1" lang="ja-JP" altLang="en-US" smtClean="0"/>
              <a:pPr/>
              <a:t>2012/1/18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7AA9E7D-0C7F-42DE-BD32-EBCC0B417ACC}" type="datetime1">
              <a:rPr kumimoji="1" lang="ja-JP" altLang="en-US" smtClean="0"/>
              <a:pPr/>
              <a:t>2012/1/18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743450" y="1625601"/>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DF2F1B3A-DE09-4535-9187-1CFEA9BD0763}" type="datetime1">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228600" y="406400"/>
            <a:ext cx="4286250" cy="7620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33478EE6-362C-47D2-A53E-E28A611C8DF3}" type="datetime1">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342900" y="203200"/>
            <a:ext cx="6172200" cy="13208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EF2122C2-AC19-4FD8-BAD7-4936B8DF688E}" type="datetime1">
              <a:rPr kumimoji="1" lang="ja-JP" altLang="en-US" smtClean="0"/>
              <a:pPr/>
              <a:t>2012/1/18</a:t>
            </a:fld>
            <a:endParaRPr kumimoji="1" lang="ja-JP" altLang="en-US"/>
          </a:p>
        </p:txBody>
      </p:sp>
      <p:sp>
        <p:nvSpPr>
          <p:cNvPr id="3" name="フッター プレースホルダ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pPr/>
              <a:t>&lt;#&gt;</a:t>
            </a:fld>
            <a:endParaRPr kumimoji="1" lang="ja-JP" altLang="en-US"/>
          </a:p>
        </p:txBody>
      </p:sp>
      <p:sp>
        <p:nvSpPr>
          <p:cNvPr id="28" name="直線コネクタ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タイトル 29"/>
          <p:cNvSpPr>
            <a:spLocks noGrp="1"/>
          </p:cNvSpPr>
          <p:nvPr>
            <p:ph type="title"/>
          </p:nvPr>
        </p:nvSpPr>
        <p:spPr>
          <a:xfrm>
            <a:off x="342900" y="2051720"/>
            <a:ext cx="6254452" cy="216024"/>
          </a:xfrm>
        </p:spPr>
        <p:txBody>
          <a:bodyPr>
            <a:normAutofit fontScale="90000"/>
          </a:bodyPr>
          <a:lstStyle/>
          <a:p>
            <a:pPr algn="r"/>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sz="quarter" idx="1"/>
          </p:nvPr>
        </p:nvSpPr>
        <p:spPr>
          <a:xfrm>
            <a:off x="342900" y="2771800"/>
            <a:ext cx="5600700" cy="5396418"/>
          </a:xfrm>
        </p:spPr>
        <p:txBody>
          <a:bodyPr/>
          <a:lstStyle/>
          <a:p>
            <a:endParaRPr kumimoji="1" lang="en-US" altLang="ja-JP" dirty="0" smtClean="0"/>
          </a:p>
          <a:p>
            <a:pPr>
              <a:buNone/>
            </a:pPr>
            <a:endParaRPr kumimoji="1" lang="ja-JP" altLang="en-US" dirty="0"/>
          </a:p>
        </p:txBody>
      </p:sp>
      <p:sp>
        <p:nvSpPr>
          <p:cNvPr id="4" name="角丸四角形 3"/>
          <p:cNvSpPr/>
          <p:nvPr/>
        </p:nvSpPr>
        <p:spPr>
          <a:xfrm>
            <a:off x="476672" y="2267744"/>
            <a:ext cx="5976664" cy="1800200"/>
          </a:xfrm>
          <a:prstGeom prst="round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現在、実施されている「基金事業」による雇用創出の事業</a:t>
            </a:r>
            <a:r>
              <a:rPr lang="en-US" altLang="ja-JP" sz="1050" dirty="0" smtClean="0">
                <a:solidFill>
                  <a:schemeClr val="tx1"/>
                </a:solidFill>
                <a:latin typeface="ＭＳ Ｐゴシック" pitchFamily="50" charset="-128"/>
                <a:ea typeface="ＭＳ Ｐゴシック" pitchFamily="50" charset="-128"/>
              </a:rPr>
              <a:t>〕</a:t>
            </a:r>
            <a:endParaRPr lang="ja-JP" altLang="en-US" sz="1050" dirty="0" smtClean="0">
              <a:solidFill>
                <a:schemeClr val="tx1"/>
              </a:solidFill>
              <a:latin typeface="ＭＳ Ｐゴシック" pitchFamily="50" charset="-128"/>
              <a:ea typeface="ＭＳ Ｐゴシック" pitchFamily="50"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　ふるさと雇用再生特別基金事業</a:t>
            </a:r>
          </a:p>
          <a:p>
            <a:r>
              <a:rPr lang="ja-JP" altLang="en-US" sz="1050" dirty="0" smtClean="0">
                <a:solidFill>
                  <a:schemeClr val="tx1"/>
                </a:solidFill>
                <a:latin typeface="ＭＳ Ｐ明朝" pitchFamily="18" charset="-128"/>
                <a:ea typeface="ＭＳ Ｐ明朝" pitchFamily="18" charset="-128"/>
              </a:rPr>
              <a:t>　　 地域の創意工夫で、地域の求職者等が継続的に働く場を創り出します。</a:t>
            </a:r>
          </a:p>
          <a:p>
            <a:r>
              <a:rPr lang="ja-JP" altLang="en-US" sz="1050" dirty="0" smtClean="0">
                <a:solidFill>
                  <a:schemeClr val="tx1"/>
                </a:solidFill>
                <a:latin typeface="ＭＳ Ｐ明朝" pitchFamily="18" charset="-128"/>
                <a:ea typeface="ＭＳ Ｐ明朝" pitchFamily="18" charset="-128"/>
              </a:rPr>
              <a:t>◇　緊急雇用創出事業</a:t>
            </a: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離職を余儀なくされた失業者等の一時的な雇用・就業機会を創ります。</a:t>
            </a:r>
          </a:p>
          <a:p>
            <a:r>
              <a:rPr lang="ja-JP" altLang="en-US" sz="1050" dirty="0" smtClean="0">
                <a:solidFill>
                  <a:schemeClr val="tx1"/>
                </a:solidFill>
                <a:latin typeface="ＭＳ Ｐ明朝" pitchFamily="18" charset="-128"/>
                <a:ea typeface="ＭＳ Ｐ明朝" pitchFamily="18" charset="-128"/>
              </a:rPr>
              <a:t>◇　重点分野雇用創造事業</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・介護、医療等今後の成長が見込まれる分野で雇用創出や人材育成を行います。</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・東日本大震災の影響等で失業された方々の雇用機会を創ります。</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（厚労省の説明</a:t>
            </a:r>
            <a:r>
              <a:rPr lang="en-US" altLang="ja-JP" sz="1050" dirty="0" smtClean="0">
                <a:solidFill>
                  <a:schemeClr val="tx1"/>
                </a:solidFill>
                <a:latin typeface="ＭＳ Ｐ明朝" pitchFamily="18" charset="-128"/>
                <a:ea typeface="ＭＳ Ｐ明朝" pitchFamily="18" charset="-128"/>
              </a:rPr>
              <a:t>)</a:t>
            </a:r>
            <a:endParaRPr lang="ja-JP" altLang="en-US" sz="1050" dirty="0" smtClean="0">
              <a:solidFill>
                <a:schemeClr val="tx1"/>
              </a:solidFill>
              <a:latin typeface="ＭＳ Ｐ明朝" pitchFamily="18" charset="-128"/>
              <a:ea typeface="ＭＳ Ｐ明朝" pitchFamily="18" charset="-128"/>
            </a:endParaRPr>
          </a:p>
        </p:txBody>
      </p:sp>
      <p:graphicFrame>
        <p:nvGraphicFramePr>
          <p:cNvPr id="5" name="表 4"/>
          <p:cNvGraphicFramePr>
            <a:graphicFrameLocks noGrp="1"/>
          </p:cNvGraphicFramePr>
          <p:nvPr/>
        </p:nvGraphicFramePr>
        <p:xfrm>
          <a:off x="404664" y="4211960"/>
          <a:ext cx="6120680" cy="4536504"/>
        </p:xfrm>
        <a:graphic>
          <a:graphicData uri="http://schemas.openxmlformats.org/drawingml/2006/table">
            <a:tbl>
              <a:tblPr firstRow="1" bandRow="1">
                <a:tableStyleId>{5C22544A-7EE6-4342-B048-85BDC9FD1C3A}</a:tableStyleId>
              </a:tblPr>
              <a:tblGrid>
                <a:gridCol w="612068"/>
                <a:gridCol w="612068"/>
                <a:gridCol w="612068"/>
                <a:gridCol w="612068"/>
                <a:gridCol w="612068"/>
                <a:gridCol w="612068"/>
                <a:gridCol w="612068"/>
                <a:gridCol w="612068"/>
                <a:gridCol w="612068"/>
                <a:gridCol w="612068"/>
              </a:tblGrid>
              <a:tr h="329802">
                <a:tc>
                  <a:txBody>
                    <a:bodyPr/>
                    <a:lstStyle/>
                    <a:p>
                      <a:pPr algn="ctr"/>
                      <a:endParaRPr kumimoji="1" lang="en-US" altLang="ja-JP" sz="1200" b="0" dirty="0" smtClean="0">
                        <a:solidFill>
                          <a:schemeClr val="tx1"/>
                        </a:solidFill>
                        <a:latin typeface="ＭＳ Ｐ明朝" pitchFamily="18" charset="-128"/>
                        <a:ea typeface="ＭＳ Ｐ明朝" pitchFamily="18" charset="-128"/>
                      </a:endParaRPr>
                    </a:p>
                    <a:p>
                      <a:pPr algn="ctr"/>
                      <a:r>
                        <a:rPr kumimoji="1" lang="ja-JP" altLang="en-US" sz="1100" b="0" dirty="0" smtClean="0">
                          <a:solidFill>
                            <a:schemeClr val="tx1"/>
                          </a:solidFill>
                          <a:latin typeface="ＭＳ Ｐ明朝" pitchFamily="18" charset="-128"/>
                          <a:ea typeface="ＭＳ Ｐ明朝" pitchFamily="18" charset="-128"/>
                        </a:rPr>
                        <a:t>（平成</a:t>
                      </a:r>
                      <a:r>
                        <a:rPr kumimoji="1" lang="en-US" altLang="ja-JP" sz="1100" b="0" dirty="0" smtClean="0">
                          <a:solidFill>
                            <a:schemeClr val="tx1"/>
                          </a:solidFill>
                          <a:latin typeface="ＭＳ Ｐ明朝" pitchFamily="18" charset="-128"/>
                          <a:ea typeface="ＭＳ Ｐ明朝" pitchFamily="18" charset="-128"/>
                        </a:rPr>
                        <a:t>)</a:t>
                      </a:r>
                      <a:endParaRPr kumimoji="1" lang="ja-JP" altLang="en-US" sz="11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2008</a:t>
                      </a:r>
                    </a:p>
                    <a:p>
                      <a:pPr algn="ctr"/>
                      <a:r>
                        <a:rPr kumimoji="1" lang="ja-JP" altLang="en-US" sz="1200" b="0" dirty="0" smtClean="0">
                          <a:solidFill>
                            <a:schemeClr val="tx1"/>
                          </a:solidFill>
                          <a:latin typeface="ＭＳ Ｐ明朝" pitchFamily="18" charset="-128"/>
                          <a:ea typeface="ＭＳ Ｐ明朝" pitchFamily="18" charset="-128"/>
                        </a:rPr>
                        <a:t>（</a:t>
                      </a:r>
                      <a:r>
                        <a:rPr kumimoji="1" lang="en-US" altLang="ja-JP" sz="1200" b="0" dirty="0" smtClean="0">
                          <a:solidFill>
                            <a:schemeClr val="tx1"/>
                          </a:solidFill>
                          <a:latin typeface="ＭＳ Ｐ明朝" pitchFamily="18" charset="-128"/>
                          <a:ea typeface="ＭＳ Ｐ明朝" pitchFamily="18" charset="-128"/>
                        </a:rPr>
                        <a:t>20)</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2009</a:t>
                      </a:r>
                    </a:p>
                    <a:p>
                      <a:pPr algn="ctr"/>
                      <a:r>
                        <a:rPr kumimoji="1" lang="en-US" altLang="ja-JP" sz="1200" b="0" dirty="0" smtClean="0">
                          <a:solidFill>
                            <a:schemeClr val="tx1"/>
                          </a:solidFill>
                          <a:latin typeface="ＭＳ Ｐ明朝" pitchFamily="18" charset="-128"/>
                          <a:ea typeface="ＭＳ Ｐ明朝" pitchFamily="18" charset="-128"/>
                        </a:rPr>
                        <a:t>(21</a:t>
                      </a:r>
                      <a:r>
                        <a:rPr kumimoji="1" lang="ja-JP" altLang="en-US" sz="1200" b="0" dirty="0" smtClean="0">
                          <a:solidFill>
                            <a:schemeClr val="tx1"/>
                          </a:solidFill>
                          <a:latin typeface="ＭＳ Ｐ明朝" pitchFamily="18" charset="-128"/>
                          <a:ea typeface="ＭＳ Ｐ明朝" pitchFamily="18" charset="-128"/>
                        </a:rPr>
                        <a:t>）</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2010</a:t>
                      </a:r>
                    </a:p>
                    <a:p>
                      <a:pPr algn="ctr"/>
                      <a:r>
                        <a:rPr kumimoji="1" lang="en-US" altLang="ja-JP" sz="1200" b="0" dirty="0" smtClean="0">
                          <a:solidFill>
                            <a:schemeClr val="tx1"/>
                          </a:solidFill>
                          <a:latin typeface="ＭＳ Ｐ明朝" pitchFamily="18" charset="-128"/>
                          <a:ea typeface="ＭＳ Ｐ明朝" pitchFamily="18" charset="-128"/>
                        </a:rPr>
                        <a:t>(22</a:t>
                      </a:r>
                      <a:r>
                        <a:rPr kumimoji="1" lang="ja-JP" altLang="en-US" sz="1200" b="0" dirty="0" smtClean="0">
                          <a:solidFill>
                            <a:schemeClr val="tx1"/>
                          </a:solidFill>
                          <a:latin typeface="ＭＳ Ｐ明朝" pitchFamily="18" charset="-128"/>
                          <a:ea typeface="ＭＳ Ｐ明朝" pitchFamily="18" charset="-128"/>
                        </a:rPr>
                        <a:t>）</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2011</a:t>
                      </a:r>
                    </a:p>
                    <a:p>
                      <a:pPr algn="ctr"/>
                      <a:r>
                        <a:rPr kumimoji="1" lang="ja-JP" altLang="en-US" sz="1200" b="0" dirty="0" smtClean="0">
                          <a:solidFill>
                            <a:schemeClr val="tx1"/>
                          </a:solidFill>
                          <a:latin typeface="ＭＳ Ｐ明朝" pitchFamily="18" charset="-128"/>
                          <a:ea typeface="ＭＳ Ｐ明朝" pitchFamily="18" charset="-128"/>
                        </a:rPr>
                        <a:t>（</a:t>
                      </a:r>
                      <a:r>
                        <a:rPr kumimoji="1" lang="en-US" altLang="ja-JP" sz="1200" b="0" dirty="0" smtClean="0">
                          <a:solidFill>
                            <a:schemeClr val="tx1"/>
                          </a:solidFill>
                          <a:latin typeface="ＭＳ Ｐ明朝" pitchFamily="18" charset="-128"/>
                          <a:ea typeface="ＭＳ Ｐ明朝" pitchFamily="18" charset="-128"/>
                        </a:rPr>
                        <a:t>23</a:t>
                      </a:r>
                      <a:r>
                        <a:rPr kumimoji="1" lang="ja-JP" altLang="en-US" sz="1200" b="0" dirty="0" smtClean="0">
                          <a:solidFill>
                            <a:schemeClr val="tx1"/>
                          </a:solidFill>
                          <a:latin typeface="ＭＳ Ｐ明朝" pitchFamily="18" charset="-128"/>
                          <a:ea typeface="ＭＳ Ｐ明朝" pitchFamily="18" charset="-128"/>
                        </a:rPr>
                        <a:t>）</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2012</a:t>
                      </a:r>
                    </a:p>
                    <a:p>
                      <a:pPr algn="ctr"/>
                      <a:r>
                        <a:rPr kumimoji="1" lang="ja-JP" altLang="en-US" sz="1200" b="0" dirty="0" smtClean="0">
                          <a:solidFill>
                            <a:schemeClr val="tx1"/>
                          </a:solidFill>
                          <a:latin typeface="ＭＳ Ｐ明朝" pitchFamily="18" charset="-128"/>
                          <a:ea typeface="ＭＳ Ｐ明朝" pitchFamily="18" charset="-128"/>
                        </a:rPr>
                        <a:t>（</a:t>
                      </a:r>
                      <a:r>
                        <a:rPr kumimoji="1" lang="en-US" altLang="ja-JP" sz="1200" b="0" dirty="0" smtClean="0">
                          <a:solidFill>
                            <a:schemeClr val="tx1"/>
                          </a:solidFill>
                          <a:latin typeface="ＭＳ Ｐ明朝" pitchFamily="18" charset="-128"/>
                          <a:ea typeface="ＭＳ Ｐ明朝" pitchFamily="18" charset="-128"/>
                        </a:rPr>
                        <a:t>24</a:t>
                      </a:r>
                      <a:r>
                        <a:rPr kumimoji="1" lang="ja-JP" altLang="en-US" sz="1200" b="0" dirty="0" smtClean="0">
                          <a:solidFill>
                            <a:schemeClr val="tx1"/>
                          </a:solidFill>
                          <a:latin typeface="ＭＳ Ｐ明朝" pitchFamily="18" charset="-128"/>
                          <a:ea typeface="ＭＳ Ｐ明朝" pitchFamily="18" charset="-128"/>
                        </a:rPr>
                        <a:t>）</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2013</a:t>
                      </a:r>
                    </a:p>
                    <a:p>
                      <a:pPr algn="ctr"/>
                      <a:r>
                        <a:rPr kumimoji="1" lang="en-US" altLang="ja-JP" sz="1200" b="0" dirty="0" smtClean="0">
                          <a:solidFill>
                            <a:schemeClr val="tx1"/>
                          </a:solidFill>
                          <a:latin typeface="ＭＳ Ｐ明朝" pitchFamily="18" charset="-128"/>
                          <a:ea typeface="ＭＳ Ｐ明朝" pitchFamily="18" charset="-128"/>
                        </a:rPr>
                        <a:t>(25)</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2014</a:t>
                      </a:r>
                    </a:p>
                    <a:p>
                      <a:pPr algn="ctr"/>
                      <a:r>
                        <a:rPr kumimoji="1" lang="en-US" altLang="ja-JP" sz="1200" b="0" dirty="0" smtClean="0">
                          <a:solidFill>
                            <a:schemeClr val="tx1"/>
                          </a:solidFill>
                          <a:latin typeface="ＭＳ Ｐ明朝" pitchFamily="18" charset="-128"/>
                          <a:ea typeface="ＭＳ Ｐ明朝" pitchFamily="18" charset="-128"/>
                        </a:rPr>
                        <a:t>(26)</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2015</a:t>
                      </a:r>
                    </a:p>
                    <a:p>
                      <a:pPr algn="ctr"/>
                      <a:r>
                        <a:rPr kumimoji="1" lang="en-US" altLang="ja-JP" sz="1200" b="0" dirty="0" smtClean="0">
                          <a:solidFill>
                            <a:schemeClr val="tx1"/>
                          </a:solidFill>
                          <a:latin typeface="ＭＳ Ｐ明朝" pitchFamily="18" charset="-128"/>
                          <a:ea typeface="ＭＳ Ｐ明朝" pitchFamily="18" charset="-128"/>
                        </a:rPr>
                        <a:t>(27</a:t>
                      </a:r>
                      <a:r>
                        <a:rPr kumimoji="1" lang="ja-JP" altLang="en-US" sz="1200" b="0" dirty="0" smtClean="0">
                          <a:solidFill>
                            <a:schemeClr val="tx1"/>
                          </a:solidFill>
                          <a:latin typeface="ＭＳ Ｐ明朝" pitchFamily="18" charset="-128"/>
                          <a:ea typeface="ＭＳ Ｐ明朝" pitchFamily="18" charset="-128"/>
                        </a:rPr>
                        <a:t>）</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ＭＳ Ｐ明朝" pitchFamily="18" charset="-128"/>
                          <a:ea typeface="ＭＳ Ｐ明朝" pitchFamily="18" charset="-128"/>
                        </a:rPr>
                        <a:t>2016</a:t>
                      </a:r>
                    </a:p>
                    <a:p>
                      <a:pPr algn="ctr"/>
                      <a:r>
                        <a:rPr kumimoji="1" lang="en-US" altLang="ja-JP" sz="1200" b="0" dirty="0" smtClean="0">
                          <a:solidFill>
                            <a:schemeClr val="tx1"/>
                          </a:solidFill>
                          <a:latin typeface="ＭＳ Ｐ明朝" pitchFamily="18" charset="-128"/>
                          <a:ea typeface="ＭＳ Ｐ明朝" pitchFamily="18" charset="-128"/>
                        </a:rPr>
                        <a:t>(28)</a:t>
                      </a:r>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881">
                <a:tc>
                  <a:txBody>
                    <a:bodyPr/>
                    <a:lstStyle/>
                    <a:p>
                      <a:pPr algn="ctr"/>
                      <a:r>
                        <a:rPr kumimoji="1" lang="ja-JP" altLang="en-US" sz="1050" dirty="0" smtClean="0">
                          <a:solidFill>
                            <a:schemeClr val="tx1"/>
                          </a:solidFill>
                          <a:latin typeface="ＭＳ Ｐ明朝" pitchFamily="18" charset="-128"/>
                          <a:ea typeface="ＭＳ Ｐ明朝" pitchFamily="18" charset="-128"/>
                        </a:rPr>
                        <a:t>失業率％</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4.0</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5.2</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4.9</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a:t>
                      </a:r>
                      <a:r>
                        <a:rPr kumimoji="1" lang="ja-JP" altLang="en-US" sz="900" dirty="0" smtClean="0">
                          <a:solidFill>
                            <a:schemeClr val="tx1"/>
                          </a:solidFill>
                          <a:latin typeface="ＭＳ Ｐ明朝" pitchFamily="18" charset="-128"/>
                          <a:ea typeface="ＭＳ Ｐ明朝" pitchFamily="18" charset="-128"/>
                        </a:rPr>
                        <a:t>見込）</a:t>
                      </a:r>
                      <a:r>
                        <a:rPr kumimoji="1" lang="en-US" altLang="ja-JP" sz="900" dirty="0" smtClean="0">
                          <a:solidFill>
                            <a:schemeClr val="tx1"/>
                          </a:solidFill>
                          <a:latin typeface="ＭＳ Ｐ明朝" pitchFamily="18" charset="-128"/>
                          <a:ea typeface="ＭＳ Ｐ明朝" pitchFamily="18" charset="-128"/>
                        </a:rPr>
                        <a:t>4.87</a:t>
                      </a:r>
                      <a:r>
                        <a:rPr kumimoji="1" lang="en-US" altLang="ja-JP" sz="900" baseline="0" dirty="0" smtClean="0">
                          <a:solidFill>
                            <a:schemeClr val="tx1"/>
                          </a:solidFill>
                          <a:latin typeface="ＭＳ Ｐ明朝" pitchFamily="18" charset="-128"/>
                          <a:ea typeface="ＭＳ Ｐ明朝" pitchFamily="18" charset="-128"/>
                        </a:rPr>
                        <a:t> </a:t>
                      </a:r>
                      <a:endParaRPr kumimoji="1" lang="ja-JP" altLang="en-US" sz="9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9520">
                <a:tc>
                  <a:txBody>
                    <a:bodyPr/>
                    <a:lstStyle/>
                    <a:p>
                      <a:pPr algn="ctr"/>
                      <a:r>
                        <a:rPr kumimoji="1" lang="ja-JP" altLang="en-US" sz="1050" dirty="0" smtClean="0">
                          <a:solidFill>
                            <a:schemeClr val="tx1"/>
                          </a:solidFill>
                          <a:latin typeface="ＭＳ Ｐ明朝" pitchFamily="18" charset="-128"/>
                          <a:ea typeface="ＭＳ Ｐ明朝" pitchFamily="18" charset="-128"/>
                        </a:rPr>
                        <a:t>失業者数</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265</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347</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ＭＳ Ｐ明朝" pitchFamily="18" charset="-128"/>
                          <a:ea typeface="ＭＳ Ｐ明朝" pitchFamily="18" charset="-128"/>
                        </a:rPr>
                        <a:t>342</a:t>
                      </a:r>
                      <a:endParaRPr kumimoji="1" lang="ja-JP" altLang="en-US" sz="12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(10</a:t>
                      </a:r>
                      <a:r>
                        <a:rPr kumimoji="1" lang="ja-JP" altLang="en-US" sz="900" dirty="0" smtClean="0">
                          <a:solidFill>
                            <a:schemeClr val="tx1"/>
                          </a:solidFill>
                          <a:latin typeface="ＭＳ Ｐ明朝" pitchFamily="18" charset="-128"/>
                          <a:ea typeface="ＭＳ Ｐ明朝" pitchFamily="18" charset="-128"/>
                        </a:rPr>
                        <a:t>月</a:t>
                      </a:r>
                      <a:r>
                        <a:rPr kumimoji="1" lang="en-US" altLang="ja-JP" sz="900" dirty="0" smtClean="0">
                          <a:solidFill>
                            <a:schemeClr val="tx1"/>
                          </a:solidFill>
                          <a:latin typeface="ＭＳ Ｐ明朝" pitchFamily="18" charset="-128"/>
                          <a:ea typeface="ＭＳ Ｐ明朝" pitchFamily="18" charset="-128"/>
                        </a:rPr>
                        <a:t>)</a:t>
                      </a:r>
                    </a:p>
                    <a:p>
                      <a:pPr algn="ctr"/>
                      <a:r>
                        <a:rPr kumimoji="1" lang="en-US" altLang="ja-JP" sz="1050" dirty="0" smtClean="0">
                          <a:solidFill>
                            <a:schemeClr val="tx1"/>
                          </a:solidFill>
                          <a:latin typeface="ＭＳ Ｐ明朝" pitchFamily="18" charset="-128"/>
                          <a:ea typeface="ＭＳ Ｐ明朝" pitchFamily="18" charset="-128"/>
                        </a:rPr>
                        <a:t>288</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715">
                <a:tc>
                  <a:txBody>
                    <a:bodyPr/>
                    <a:lstStyle/>
                    <a:p>
                      <a:pPr algn="ctr"/>
                      <a:r>
                        <a:rPr kumimoji="1" lang="ja-JP" altLang="en-US" sz="1050" dirty="0" smtClean="0">
                          <a:solidFill>
                            <a:schemeClr val="tx1"/>
                          </a:solidFill>
                          <a:latin typeface="ＭＳ Ｐ明朝" pitchFamily="18" charset="-128"/>
                          <a:ea typeface="ＭＳ Ｐ明朝" pitchFamily="18" charset="-128"/>
                        </a:rPr>
                        <a:t>内閣</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2024">
                <a:tc>
                  <a:txBody>
                    <a:bodyPr/>
                    <a:lstStyle/>
                    <a:p>
                      <a:pPr algn="ct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980728" y="5508104"/>
            <a:ext cx="504056"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福田</a:t>
            </a:r>
            <a:endParaRPr kumimoji="1" lang="ja-JP" altLang="en-US" sz="1050" dirty="0">
              <a:solidFill>
                <a:schemeClr val="tx1"/>
              </a:solidFill>
              <a:latin typeface="ＭＳ Ｐ明朝" pitchFamily="18" charset="-128"/>
              <a:ea typeface="ＭＳ Ｐ明朝" pitchFamily="18" charset="-128"/>
            </a:endParaRPr>
          </a:p>
        </p:txBody>
      </p:sp>
      <p:sp>
        <p:nvSpPr>
          <p:cNvPr id="7" name="正方形/長方形 6"/>
          <p:cNvSpPr/>
          <p:nvPr/>
        </p:nvSpPr>
        <p:spPr>
          <a:xfrm>
            <a:off x="1484784" y="5508104"/>
            <a:ext cx="648072"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麻生</a:t>
            </a:r>
            <a:endParaRPr kumimoji="1" lang="ja-JP" altLang="en-US" sz="1050" dirty="0">
              <a:solidFill>
                <a:schemeClr val="tx1"/>
              </a:solidFill>
              <a:latin typeface="ＭＳ Ｐ明朝" pitchFamily="18" charset="-128"/>
              <a:ea typeface="ＭＳ Ｐ明朝" pitchFamily="18" charset="-128"/>
            </a:endParaRPr>
          </a:p>
        </p:txBody>
      </p:sp>
      <p:sp>
        <p:nvSpPr>
          <p:cNvPr id="8" name="正方形/長方形 7"/>
          <p:cNvSpPr/>
          <p:nvPr/>
        </p:nvSpPr>
        <p:spPr>
          <a:xfrm>
            <a:off x="2132856" y="5508104"/>
            <a:ext cx="57606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鳩山</a:t>
            </a:r>
            <a:endParaRPr kumimoji="1" lang="ja-JP" altLang="en-US" sz="1050" dirty="0">
              <a:solidFill>
                <a:schemeClr val="tx1"/>
              </a:solidFill>
              <a:latin typeface="ＭＳ Ｐ明朝" pitchFamily="18" charset="-128"/>
              <a:ea typeface="ＭＳ Ｐ明朝" pitchFamily="18" charset="-128"/>
            </a:endParaRPr>
          </a:p>
        </p:txBody>
      </p:sp>
      <p:sp>
        <p:nvSpPr>
          <p:cNvPr id="9" name="正方形/長方形 8"/>
          <p:cNvSpPr/>
          <p:nvPr/>
        </p:nvSpPr>
        <p:spPr>
          <a:xfrm>
            <a:off x="2708920" y="5508104"/>
            <a:ext cx="648072"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菅</a:t>
            </a:r>
            <a:endParaRPr kumimoji="1" lang="ja-JP" altLang="en-US" sz="1050" dirty="0">
              <a:solidFill>
                <a:schemeClr val="tx1"/>
              </a:solidFill>
              <a:latin typeface="ＭＳ Ｐ明朝" pitchFamily="18" charset="-128"/>
              <a:ea typeface="ＭＳ Ｐ明朝" pitchFamily="18" charset="-128"/>
            </a:endParaRPr>
          </a:p>
        </p:txBody>
      </p:sp>
      <p:sp>
        <p:nvSpPr>
          <p:cNvPr id="11" name="ホームベース 10"/>
          <p:cNvSpPr/>
          <p:nvPr/>
        </p:nvSpPr>
        <p:spPr>
          <a:xfrm>
            <a:off x="3356992" y="5508104"/>
            <a:ext cx="216024" cy="216024"/>
          </a:xfrm>
          <a:prstGeom prst="homePlat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線吹き出し 1 (枠付き) 11"/>
          <p:cNvSpPr/>
          <p:nvPr/>
        </p:nvSpPr>
        <p:spPr>
          <a:xfrm>
            <a:off x="3717032" y="5508104"/>
            <a:ext cx="576064" cy="216024"/>
          </a:xfrm>
          <a:prstGeom prst="borderCallout1">
            <a:avLst>
              <a:gd name="adj1" fmla="val 18750"/>
              <a:gd name="adj2" fmla="val -8333"/>
              <a:gd name="adj3" fmla="val 47463"/>
              <a:gd name="adj4" fmla="val -43293"/>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野田</a:t>
            </a:r>
            <a:endParaRPr kumimoji="1" lang="ja-JP" altLang="en-US" sz="1050" dirty="0">
              <a:solidFill>
                <a:schemeClr val="tx1"/>
              </a:solidFill>
              <a:latin typeface="ＭＳ Ｐ明朝" pitchFamily="18" charset="-128"/>
              <a:ea typeface="ＭＳ Ｐ明朝" pitchFamily="18" charset="-128"/>
            </a:endParaRPr>
          </a:p>
        </p:txBody>
      </p:sp>
      <p:sp>
        <p:nvSpPr>
          <p:cNvPr id="14" name="正方形/長方形 13"/>
          <p:cNvSpPr/>
          <p:nvPr/>
        </p:nvSpPr>
        <p:spPr>
          <a:xfrm>
            <a:off x="1484784" y="6012160"/>
            <a:ext cx="2160240" cy="36004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ふるさと雇用再生特別基金事業</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(2008.10</a:t>
            </a:r>
            <a:r>
              <a:rPr kumimoji="1"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2012.3)</a:t>
            </a:r>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2500</a:t>
            </a:r>
            <a:r>
              <a:rPr lang="ja-JP" altLang="en-US" sz="1050" dirty="0" smtClean="0">
                <a:solidFill>
                  <a:schemeClr val="tx1"/>
                </a:solidFill>
                <a:latin typeface="ＭＳ Ｐ明朝" pitchFamily="18" charset="-128"/>
                <a:ea typeface="ＭＳ Ｐ明朝" pitchFamily="18" charset="-128"/>
              </a:rPr>
              <a:t>億円</a:t>
            </a:r>
            <a:endParaRPr kumimoji="1" lang="ja-JP" altLang="en-US" sz="1050" dirty="0">
              <a:solidFill>
                <a:schemeClr val="tx1"/>
              </a:solidFill>
              <a:latin typeface="ＭＳ Ｐ明朝" pitchFamily="18" charset="-128"/>
              <a:ea typeface="ＭＳ Ｐ明朝" pitchFamily="18" charset="-128"/>
            </a:endParaRPr>
          </a:p>
        </p:txBody>
      </p:sp>
      <p:sp>
        <p:nvSpPr>
          <p:cNvPr id="27" name="正方形/長方形 26"/>
          <p:cNvSpPr/>
          <p:nvPr/>
        </p:nvSpPr>
        <p:spPr>
          <a:xfrm>
            <a:off x="404664" y="251520"/>
            <a:ext cx="3312368" cy="1008112"/>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3200" dirty="0" smtClean="0">
              <a:solidFill>
                <a:schemeClr val="tx1"/>
              </a:solidFill>
              <a:latin typeface="+mn-ea"/>
            </a:endParaRPr>
          </a:p>
          <a:p>
            <a:pPr algn="r"/>
            <a:endParaRPr kumimoji="1" lang="en-US" altLang="ja-JP" sz="1200" dirty="0" smtClean="0">
              <a:solidFill>
                <a:schemeClr val="tx1"/>
              </a:solidFill>
              <a:latin typeface="+mn-ea"/>
            </a:endParaRPr>
          </a:p>
          <a:p>
            <a:pPr algn="r"/>
            <a:endParaRPr kumimoji="1" lang="en-US" altLang="ja-JP" sz="1200" dirty="0" smtClean="0">
              <a:solidFill>
                <a:schemeClr val="tx1"/>
              </a:solidFill>
              <a:latin typeface="+mn-ea"/>
            </a:endParaRPr>
          </a:p>
          <a:p>
            <a:pPr algn="r"/>
            <a:r>
              <a:rPr kumimoji="1" lang="en-US" altLang="ja-JP" sz="1200" dirty="0" smtClean="0">
                <a:solidFill>
                  <a:schemeClr val="tx1"/>
                </a:solidFill>
                <a:latin typeface="+mn-ea"/>
              </a:rPr>
              <a:t>No.32</a:t>
            </a:r>
            <a:r>
              <a:rPr kumimoji="1" lang="ja-JP" altLang="en-US" sz="1200" dirty="0" smtClean="0">
                <a:solidFill>
                  <a:schemeClr val="tx1"/>
                </a:solidFill>
                <a:latin typeface="+mn-ea"/>
              </a:rPr>
              <a:t>　</a:t>
            </a:r>
            <a:r>
              <a:rPr kumimoji="1" lang="en-US" altLang="ja-JP" sz="1200" dirty="0" smtClean="0">
                <a:solidFill>
                  <a:schemeClr val="tx1"/>
                </a:solidFill>
                <a:latin typeface="+mn-ea"/>
              </a:rPr>
              <a:t>2011.12.15</a:t>
            </a:r>
          </a:p>
          <a:p>
            <a:pPr algn="r"/>
            <a:r>
              <a:rPr lang="en-US" altLang="ja-JP" sz="1200" dirty="0" smtClean="0">
                <a:solidFill>
                  <a:schemeClr val="tx1"/>
                </a:solidFill>
                <a:latin typeface="+mn-ea"/>
              </a:rPr>
              <a:t>ryo-sato@hyper.ocn.ne.jp</a:t>
            </a:r>
          </a:p>
          <a:p>
            <a:pPr algn="ctr"/>
            <a:endParaRPr lang="en-US" altLang="ja-JP" sz="1400" dirty="0" smtClean="0">
              <a:latin typeface="+mj-ea"/>
              <a:ea typeface="+mj-ea"/>
            </a:endParaRPr>
          </a:p>
          <a:p>
            <a:pPr algn="ctr"/>
            <a:endParaRPr kumimoji="1" lang="ja-JP" altLang="en-US" sz="1400" dirty="0">
              <a:latin typeface="+mj-ea"/>
              <a:ea typeface="+mj-ea"/>
            </a:endParaRPr>
          </a:p>
        </p:txBody>
      </p:sp>
      <p:sp>
        <p:nvSpPr>
          <p:cNvPr id="29" name="正方形/長方形 28"/>
          <p:cNvSpPr/>
          <p:nvPr/>
        </p:nvSpPr>
        <p:spPr>
          <a:xfrm>
            <a:off x="1052736" y="1763688"/>
            <a:ext cx="43204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n-ea"/>
              </a:rPr>
              <a:t>リーマン・ショック後の雇用創出の検証</a:t>
            </a:r>
            <a:endParaRPr kumimoji="1" lang="ja-JP" altLang="en-US" sz="1600" dirty="0">
              <a:solidFill>
                <a:schemeClr val="tx1"/>
              </a:solidFill>
              <a:latin typeface="+mn-ea"/>
            </a:endParaRPr>
          </a:p>
        </p:txBody>
      </p:sp>
      <p:sp>
        <p:nvSpPr>
          <p:cNvPr id="31" name="正方形/長方形 30"/>
          <p:cNvSpPr/>
          <p:nvPr/>
        </p:nvSpPr>
        <p:spPr>
          <a:xfrm>
            <a:off x="1556792" y="6516216"/>
            <a:ext cx="2088232" cy="36004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緊急雇用創出事業</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2008.12</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2012.3)  1500</a:t>
            </a:r>
            <a:r>
              <a:rPr lang="ja-JP" altLang="en-US" sz="1050" dirty="0" smtClean="0">
                <a:solidFill>
                  <a:schemeClr val="tx1"/>
                </a:solidFill>
                <a:latin typeface="ＭＳ Ｐ明朝" pitchFamily="18" charset="-128"/>
                <a:ea typeface="ＭＳ Ｐ明朝" pitchFamily="18" charset="-128"/>
              </a:rPr>
              <a:t>億円＋</a:t>
            </a:r>
            <a:r>
              <a:rPr lang="en-US" altLang="ja-JP" sz="1050" dirty="0" smtClean="0">
                <a:solidFill>
                  <a:schemeClr val="tx1"/>
                </a:solidFill>
                <a:latin typeface="ＭＳ Ｐ明朝" pitchFamily="18" charset="-128"/>
                <a:ea typeface="ＭＳ Ｐ明朝" pitchFamily="18" charset="-128"/>
              </a:rPr>
              <a:t>3000</a:t>
            </a:r>
            <a:r>
              <a:rPr lang="ja-JP" altLang="en-US" sz="1050" dirty="0" smtClean="0">
                <a:solidFill>
                  <a:schemeClr val="tx1"/>
                </a:solidFill>
                <a:latin typeface="ＭＳ Ｐ明朝" pitchFamily="18" charset="-128"/>
                <a:ea typeface="ＭＳ Ｐ明朝" pitchFamily="18" charset="-128"/>
              </a:rPr>
              <a:t>億円</a:t>
            </a:r>
            <a:endParaRPr kumimoji="1" lang="ja-JP" altLang="en-US" sz="1050" dirty="0">
              <a:solidFill>
                <a:schemeClr val="tx1"/>
              </a:solidFill>
              <a:latin typeface="ＭＳ Ｐ明朝" pitchFamily="18" charset="-128"/>
              <a:ea typeface="ＭＳ Ｐ明朝" pitchFamily="18" charset="-128"/>
            </a:endParaRPr>
          </a:p>
        </p:txBody>
      </p:sp>
      <p:sp>
        <p:nvSpPr>
          <p:cNvPr id="32" name="正方形/長方形 31"/>
          <p:cNvSpPr/>
          <p:nvPr/>
        </p:nvSpPr>
        <p:spPr>
          <a:xfrm>
            <a:off x="3645024" y="6516216"/>
            <a:ext cx="144016" cy="360040"/>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204864" y="6948264"/>
            <a:ext cx="2016224" cy="576064"/>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重点分野雇用創造事</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2009.12</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2013.3)  1500</a:t>
            </a:r>
            <a:r>
              <a:rPr lang="ja-JP" altLang="en-US" sz="1050" dirty="0" smtClean="0">
                <a:solidFill>
                  <a:schemeClr val="tx1"/>
                </a:solidFill>
                <a:latin typeface="ＭＳ Ｐ明朝" pitchFamily="18" charset="-128"/>
                <a:ea typeface="ＭＳ Ｐ明朝" pitchFamily="18" charset="-128"/>
              </a:rPr>
              <a:t>億円＋</a:t>
            </a:r>
            <a:r>
              <a:rPr lang="en-US" altLang="ja-JP" sz="1050" dirty="0" smtClean="0">
                <a:solidFill>
                  <a:schemeClr val="tx1"/>
                </a:solidFill>
                <a:latin typeface="ＭＳ Ｐ明朝" pitchFamily="18" charset="-128"/>
                <a:ea typeface="ＭＳ Ｐ明朝" pitchFamily="18" charset="-128"/>
              </a:rPr>
              <a:t>1000</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1000</a:t>
            </a:r>
            <a:r>
              <a:rPr kumimoji="1" lang="ja-JP" altLang="en-US" sz="1050" dirty="0" smtClean="0">
                <a:solidFill>
                  <a:schemeClr val="tx1"/>
                </a:solidFill>
                <a:latin typeface="ＭＳ Ｐ明朝" pitchFamily="18" charset="-128"/>
                <a:ea typeface="ＭＳ Ｐ明朝" pitchFamily="18" charset="-128"/>
              </a:rPr>
              <a:t>億円＋</a:t>
            </a:r>
            <a:r>
              <a:rPr kumimoji="1" lang="en-US" altLang="ja-JP" sz="1050" dirty="0" smtClean="0">
                <a:solidFill>
                  <a:schemeClr val="tx1"/>
                </a:solidFill>
                <a:latin typeface="ＭＳ Ｐ明朝" pitchFamily="18" charset="-128"/>
                <a:ea typeface="ＭＳ Ｐ明朝" pitchFamily="18" charset="-128"/>
              </a:rPr>
              <a:t>500</a:t>
            </a:r>
            <a:r>
              <a:rPr kumimoji="1" lang="ja-JP" altLang="en-US" sz="1050" dirty="0" smtClean="0">
                <a:solidFill>
                  <a:schemeClr val="tx1"/>
                </a:solidFill>
                <a:latin typeface="ＭＳ Ｐ明朝" pitchFamily="18" charset="-128"/>
                <a:ea typeface="ＭＳ Ｐ明朝" pitchFamily="18" charset="-128"/>
              </a:rPr>
              <a:t>億円</a:t>
            </a:r>
            <a:endParaRPr kumimoji="1" lang="ja-JP" altLang="en-US" sz="1050" dirty="0">
              <a:solidFill>
                <a:schemeClr val="tx1"/>
              </a:solidFill>
              <a:latin typeface="ＭＳ Ｐ明朝" pitchFamily="18" charset="-128"/>
              <a:ea typeface="ＭＳ Ｐ明朝" pitchFamily="18" charset="-128"/>
            </a:endParaRPr>
          </a:p>
        </p:txBody>
      </p:sp>
      <p:sp>
        <p:nvSpPr>
          <p:cNvPr id="34" name="正方形/長方形 33"/>
          <p:cNvSpPr/>
          <p:nvPr/>
        </p:nvSpPr>
        <p:spPr>
          <a:xfrm>
            <a:off x="4221088" y="6948264"/>
            <a:ext cx="144016" cy="576064"/>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429000" y="7596336"/>
            <a:ext cx="792088" cy="216024"/>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震災対応</a:t>
            </a:r>
            <a:endParaRPr kumimoji="1" lang="ja-JP" altLang="en-US" sz="1050" dirty="0">
              <a:solidFill>
                <a:schemeClr val="tx1"/>
              </a:solidFill>
              <a:latin typeface="ＭＳ Ｐ明朝" pitchFamily="18" charset="-128"/>
              <a:ea typeface="ＭＳ Ｐ明朝" pitchFamily="18" charset="-128"/>
            </a:endParaRPr>
          </a:p>
        </p:txBody>
      </p:sp>
      <p:sp>
        <p:nvSpPr>
          <p:cNvPr id="37" name="正方形/長方形 36"/>
          <p:cNvSpPr/>
          <p:nvPr/>
        </p:nvSpPr>
        <p:spPr>
          <a:xfrm>
            <a:off x="4221088" y="7596336"/>
            <a:ext cx="720080" cy="216024"/>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429000" y="7884368"/>
            <a:ext cx="2592288" cy="216024"/>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生涯現役</a:t>
            </a:r>
            <a:r>
              <a:rPr lang="ja-JP" altLang="en-US" sz="1050" dirty="0" smtClean="0">
                <a:solidFill>
                  <a:schemeClr val="tx1"/>
                </a:solidFill>
                <a:latin typeface="ＭＳ Ｐ明朝" pitchFamily="18" charset="-128"/>
                <a:ea typeface="ＭＳ Ｐ明朝" pitchFamily="18" charset="-128"/>
              </a:rPr>
              <a:t>・全員参加・世代継承型雇用創出</a:t>
            </a:r>
            <a:endParaRPr kumimoji="1" lang="ja-JP" altLang="en-US" sz="1050" dirty="0">
              <a:solidFill>
                <a:schemeClr val="tx1"/>
              </a:solidFill>
              <a:latin typeface="ＭＳ Ｐ明朝" pitchFamily="18" charset="-128"/>
              <a:ea typeface="ＭＳ Ｐ明朝" pitchFamily="18" charset="-128"/>
            </a:endParaRPr>
          </a:p>
        </p:txBody>
      </p:sp>
      <p:sp>
        <p:nvSpPr>
          <p:cNvPr id="41" name="正方形/長方形 40"/>
          <p:cNvSpPr/>
          <p:nvPr/>
        </p:nvSpPr>
        <p:spPr>
          <a:xfrm>
            <a:off x="3429000" y="8172400"/>
            <a:ext cx="2592288" cy="216024"/>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事業復興型雇用創出事業</a:t>
            </a:r>
            <a:endParaRPr kumimoji="1" lang="ja-JP" altLang="en-US" sz="1050" dirty="0">
              <a:solidFill>
                <a:schemeClr val="tx1"/>
              </a:solidFill>
              <a:latin typeface="ＭＳ Ｐ明朝" pitchFamily="18" charset="-128"/>
              <a:ea typeface="ＭＳ Ｐ明朝" pitchFamily="18" charset="-128"/>
            </a:endParaRPr>
          </a:p>
        </p:txBody>
      </p:sp>
      <p:sp>
        <p:nvSpPr>
          <p:cNvPr id="44" name="大かっこ 43"/>
          <p:cNvSpPr/>
          <p:nvPr/>
        </p:nvSpPr>
        <p:spPr>
          <a:xfrm>
            <a:off x="476672" y="7956376"/>
            <a:ext cx="2736304" cy="1008112"/>
          </a:xfrm>
          <a:prstGeom prst="bracketPair">
            <a:avLst/>
          </a:prstGeom>
          <a:solidFill>
            <a:schemeClr val="accent6">
              <a:lumMod val="20000"/>
              <a:lumOff val="80000"/>
            </a:schemeClr>
          </a:solidFill>
        </p:spPr>
        <p:style>
          <a:lnRef idx="1">
            <a:schemeClr val="accent1"/>
          </a:lnRef>
          <a:fillRef idx="0">
            <a:schemeClr val="accent1"/>
          </a:fillRef>
          <a:effectRef idx="0">
            <a:schemeClr val="accent1"/>
          </a:effectRef>
          <a:fontRef idx="minor">
            <a:schemeClr val="tx1"/>
          </a:fontRef>
        </p:style>
        <p:txBody>
          <a:bodyPr rtlCol="0" anchor="ctr"/>
          <a:lstStyle/>
          <a:p>
            <a:endParaRPr lang="en-US" altLang="ja-JP" sz="1050" dirty="0" smtClean="0">
              <a:latin typeface="ＭＳ Ｐ明朝" pitchFamily="18" charset="-128"/>
              <a:ea typeface="ＭＳ Ｐ明朝" pitchFamily="18" charset="-128"/>
            </a:endParaRPr>
          </a:p>
          <a:p>
            <a:endParaRPr lang="en-US" altLang="ja-JP" sz="1050" dirty="0" smtClean="0">
              <a:latin typeface="ＭＳ Ｐ明朝" pitchFamily="18" charset="-128"/>
              <a:ea typeface="ＭＳ Ｐ明朝" pitchFamily="18" charset="-128"/>
            </a:endParaRPr>
          </a:p>
          <a:p>
            <a:endParaRPr lang="en-US" altLang="ja-JP" sz="1050" dirty="0" smtClean="0">
              <a:latin typeface="ＭＳ Ｐ明朝" pitchFamily="18" charset="-128"/>
              <a:ea typeface="ＭＳ Ｐ明朝" pitchFamily="18" charset="-128"/>
            </a:endParaRPr>
          </a:p>
          <a:p>
            <a:r>
              <a:rPr lang="en-US" altLang="ja-JP" sz="900" dirty="0" smtClean="0">
                <a:latin typeface="ＭＳ Ｐ明朝" pitchFamily="18" charset="-128"/>
                <a:ea typeface="ＭＳ Ｐ明朝" pitchFamily="18" charset="-128"/>
              </a:rPr>
              <a:t>2011</a:t>
            </a:r>
            <a:r>
              <a:rPr lang="ja-JP" altLang="en-US" sz="900" dirty="0" smtClean="0">
                <a:latin typeface="ＭＳ Ｐ明朝" pitchFamily="18" charset="-128"/>
                <a:ea typeface="ＭＳ Ｐ明朝" pitchFamily="18" charset="-128"/>
              </a:rPr>
              <a:t>年度第</a:t>
            </a:r>
            <a:r>
              <a:rPr lang="en-US" altLang="ja-JP" sz="900" dirty="0" smtClean="0">
                <a:latin typeface="ＭＳ Ｐ明朝" pitchFamily="18" charset="-128"/>
                <a:ea typeface="ＭＳ Ｐ明朝" pitchFamily="18" charset="-128"/>
              </a:rPr>
              <a:t>3</a:t>
            </a:r>
            <a:r>
              <a:rPr lang="ja-JP" altLang="en-US" sz="900" dirty="0" smtClean="0">
                <a:latin typeface="ＭＳ Ｐ明朝" pitchFamily="18" charset="-128"/>
                <a:ea typeface="ＭＳ Ｐ明朝" pitchFamily="18" charset="-128"/>
              </a:rPr>
              <a:t>次補正で「重点分野」の拡充</a:t>
            </a:r>
            <a:endParaRPr lang="en-US" altLang="ja-JP" sz="900" dirty="0" smtClean="0">
              <a:latin typeface="ＭＳ Ｐ明朝" pitchFamily="18" charset="-128"/>
              <a:ea typeface="ＭＳ Ｐ明朝" pitchFamily="18" charset="-128"/>
            </a:endParaRPr>
          </a:p>
          <a:p>
            <a:r>
              <a:rPr lang="ja-JP" altLang="en-US" sz="900" dirty="0" smtClean="0">
                <a:latin typeface="ＭＳ Ｐ明朝" pitchFamily="18" charset="-128"/>
                <a:ea typeface="ＭＳ Ｐ明朝" pitchFamily="18" charset="-128"/>
              </a:rPr>
              <a:t>・震災等緊急雇用対応事業</a:t>
            </a:r>
            <a:endParaRPr lang="en-US" altLang="ja-JP" sz="900" dirty="0" smtClean="0">
              <a:latin typeface="ＭＳ Ｐ明朝" pitchFamily="18" charset="-128"/>
              <a:ea typeface="ＭＳ Ｐ明朝" pitchFamily="18" charset="-128"/>
            </a:endParaRPr>
          </a:p>
          <a:p>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(2011.12</a:t>
            </a:r>
            <a:r>
              <a:rPr lang="ja-JP" altLang="en-US" sz="900" dirty="0" smtClean="0">
                <a:latin typeface="ＭＳ Ｐ明朝" pitchFamily="18" charset="-128"/>
                <a:ea typeface="ＭＳ Ｐ明朝" pitchFamily="18" charset="-128"/>
              </a:rPr>
              <a:t>～</a:t>
            </a:r>
            <a:r>
              <a:rPr lang="en-US" altLang="ja-JP" sz="900" dirty="0" smtClean="0">
                <a:latin typeface="ＭＳ Ｐ明朝" pitchFamily="18" charset="-128"/>
                <a:ea typeface="ＭＳ Ｐ明朝" pitchFamily="18" charset="-128"/>
              </a:rPr>
              <a:t>2013.3</a:t>
            </a:r>
            <a:r>
              <a:rPr lang="ja-JP" altLang="en-US" sz="900" dirty="0" err="1" smtClean="0">
                <a:latin typeface="ＭＳ Ｐ明朝" pitchFamily="18" charset="-128"/>
                <a:ea typeface="ＭＳ Ｐ明朝" pitchFamily="18" charset="-128"/>
              </a:rPr>
              <a:t>、</a:t>
            </a:r>
            <a:r>
              <a:rPr lang="en-US" altLang="ja-JP" sz="900" dirty="0" smtClean="0">
                <a:latin typeface="ＭＳ Ｐ明朝" pitchFamily="18" charset="-128"/>
                <a:ea typeface="ＭＳ Ｐ明朝" pitchFamily="18" charset="-128"/>
              </a:rPr>
              <a:t>2000</a:t>
            </a:r>
            <a:r>
              <a:rPr lang="ja-JP" altLang="en-US" sz="900" dirty="0" smtClean="0">
                <a:latin typeface="ＭＳ Ｐ明朝" pitchFamily="18" charset="-128"/>
                <a:ea typeface="ＭＳ Ｐ明朝" pitchFamily="18" charset="-128"/>
              </a:rPr>
              <a:t>億円）</a:t>
            </a:r>
            <a:endParaRPr lang="en-US" altLang="ja-JP" sz="900" dirty="0" smtClean="0">
              <a:latin typeface="ＭＳ Ｐ明朝" pitchFamily="18" charset="-128"/>
              <a:ea typeface="ＭＳ Ｐ明朝" pitchFamily="18" charset="-128"/>
            </a:endParaRPr>
          </a:p>
          <a:p>
            <a:r>
              <a:rPr lang="ja-JP" altLang="en-US" sz="900" dirty="0" smtClean="0">
                <a:latin typeface="ＭＳ Ｐ明朝" pitchFamily="18" charset="-128"/>
                <a:ea typeface="ＭＳ Ｐ明朝" pitchFamily="18" charset="-128"/>
              </a:rPr>
              <a:t>・生涯現役・全員参加・世代継承型雇用創出事業　　</a:t>
            </a:r>
            <a:endParaRPr lang="en-US" altLang="ja-JP" sz="900" dirty="0" smtClean="0">
              <a:latin typeface="ＭＳ Ｐ明朝" pitchFamily="18" charset="-128"/>
              <a:ea typeface="ＭＳ Ｐ明朝" pitchFamily="18" charset="-128"/>
            </a:endParaRPr>
          </a:p>
          <a:p>
            <a:r>
              <a:rPr lang="ja-JP" altLang="en-US" sz="900" dirty="0" smtClean="0">
                <a:latin typeface="ＭＳ Ｐ明朝" pitchFamily="18" charset="-128"/>
                <a:ea typeface="ＭＳ Ｐ明朝" pitchFamily="18" charset="-128"/>
              </a:rPr>
              <a:t>・事業復興型雇用創出事業（事業主助成</a:t>
            </a:r>
            <a:r>
              <a:rPr lang="en-US" altLang="ja-JP" sz="900" dirty="0" smtClean="0">
                <a:latin typeface="ＭＳ Ｐ明朝" pitchFamily="18" charset="-128"/>
                <a:ea typeface="ＭＳ Ｐ明朝" pitchFamily="18" charset="-128"/>
              </a:rPr>
              <a:t>)</a:t>
            </a:r>
          </a:p>
          <a:p>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(2011.12</a:t>
            </a:r>
            <a:r>
              <a:rPr lang="ja-JP" altLang="en-US" sz="900" dirty="0" smtClean="0">
                <a:latin typeface="ＭＳ Ｐ明朝" pitchFamily="18" charset="-128"/>
                <a:ea typeface="ＭＳ Ｐ明朝" pitchFamily="18" charset="-128"/>
              </a:rPr>
              <a:t>～最大</a:t>
            </a:r>
            <a:r>
              <a:rPr lang="en-US" altLang="ja-JP" sz="900" dirty="0" smtClean="0">
                <a:latin typeface="ＭＳ Ｐ明朝" pitchFamily="18" charset="-128"/>
                <a:ea typeface="ＭＳ Ｐ明朝" pitchFamily="18" charset="-128"/>
              </a:rPr>
              <a:t>3</a:t>
            </a:r>
            <a:r>
              <a:rPr lang="ja-JP" altLang="en-US" sz="900" dirty="0" smtClean="0">
                <a:latin typeface="ＭＳ Ｐ明朝" pitchFamily="18" charset="-128"/>
                <a:ea typeface="ＭＳ Ｐ明朝" pitchFamily="18" charset="-128"/>
              </a:rPr>
              <a:t>年間、被災地中心、１</a:t>
            </a:r>
            <a:r>
              <a:rPr lang="en-US" altLang="ja-JP" sz="900" dirty="0" smtClean="0">
                <a:latin typeface="ＭＳ Ｐ明朝" pitchFamily="18" charset="-128"/>
                <a:ea typeface="ＭＳ Ｐ明朝" pitchFamily="18" charset="-128"/>
              </a:rPr>
              <a:t>510</a:t>
            </a:r>
            <a:r>
              <a:rPr lang="ja-JP" altLang="en-US" sz="900" dirty="0" smtClean="0">
                <a:latin typeface="ＭＳ Ｐ明朝" pitchFamily="18" charset="-128"/>
                <a:ea typeface="ＭＳ Ｐ明朝" pitchFamily="18" charset="-128"/>
              </a:rPr>
              <a:t>億円）</a:t>
            </a:r>
          </a:p>
          <a:p>
            <a:endParaRPr lang="ja-JP" altLang="en-US" sz="1050" dirty="0" smtClean="0"/>
          </a:p>
          <a:p>
            <a:pPr algn="ctr"/>
            <a:endParaRPr kumimoji="1" lang="ja-JP" altLang="en-US" dirty="0"/>
          </a:p>
        </p:txBody>
      </p:sp>
      <p:sp>
        <p:nvSpPr>
          <p:cNvPr id="45" name="大かっこ 44"/>
          <p:cNvSpPr/>
          <p:nvPr/>
        </p:nvSpPr>
        <p:spPr>
          <a:xfrm>
            <a:off x="4581128" y="6948264"/>
            <a:ext cx="1008112" cy="504056"/>
          </a:xfrm>
          <a:prstGeom prst="bracketPair">
            <a:avLst/>
          </a:prstGeom>
          <a:solidFill>
            <a:srgbClr val="FFCCFF"/>
          </a:solidFill>
          <a:ln w="3175"/>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smtClean="0">
                <a:latin typeface="ＭＳ Ｐ明朝" pitchFamily="18" charset="-128"/>
                <a:ea typeface="ＭＳ Ｐ明朝" pitchFamily="18" charset="-128"/>
              </a:rPr>
              <a:t>延長可</a:t>
            </a:r>
            <a:endParaRPr lang="en-US" altLang="ja-JP" sz="900" dirty="0" smtClean="0">
              <a:latin typeface="ＭＳ Ｐ明朝" pitchFamily="18" charset="-128"/>
              <a:ea typeface="ＭＳ Ｐ明朝" pitchFamily="18" charset="-128"/>
            </a:endParaRPr>
          </a:p>
          <a:p>
            <a:r>
              <a:rPr lang="ja-JP" altLang="en-US" sz="900" dirty="0" smtClean="0">
                <a:latin typeface="ＭＳ Ｐ明朝" pitchFamily="18" charset="-128"/>
                <a:ea typeface="ＭＳ Ｐ明朝" pitchFamily="18" charset="-128"/>
              </a:rPr>
              <a:t>年度末までの事業開始の場合</a:t>
            </a:r>
            <a:endParaRPr lang="ja-JP" altLang="en-US" sz="900" dirty="0">
              <a:latin typeface="ＭＳ Ｐ明朝" pitchFamily="18" charset="-128"/>
              <a:ea typeface="ＭＳ Ｐ明朝" pitchFamily="18" charset="-128"/>
            </a:endParaRPr>
          </a:p>
        </p:txBody>
      </p:sp>
      <p:sp>
        <p:nvSpPr>
          <p:cNvPr id="46" name="正方形/長方形 45"/>
          <p:cNvSpPr/>
          <p:nvPr/>
        </p:nvSpPr>
        <p:spPr>
          <a:xfrm>
            <a:off x="6021288" y="7884368"/>
            <a:ext cx="144016" cy="216024"/>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021288" y="8172400"/>
            <a:ext cx="144016" cy="216024"/>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645024" y="6012160"/>
            <a:ext cx="144016" cy="360040"/>
          </a:xfrm>
          <a:prstGeom prst="rect">
            <a:avLst/>
          </a:prstGeom>
          <a:solidFill>
            <a:srgbClr val="FFCCFF"/>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764704" y="323528"/>
            <a:ext cx="2592288" cy="432048"/>
          </a:xfrm>
          <a:prstGeom prst="roundRect">
            <a:avLst/>
          </a:prstGeom>
          <a:solidFill>
            <a:schemeClr val="accent6">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AR P新藝体U" pitchFamily="50" charset="-128"/>
                <a:ea typeface="AR P新藝体U" pitchFamily="50" charset="-128"/>
              </a:rPr>
              <a:t>Common Sense</a:t>
            </a:r>
          </a:p>
        </p:txBody>
      </p:sp>
      <p:sp>
        <p:nvSpPr>
          <p:cNvPr id="38" name="正方形/長方形 37"/>
          <p:cNvSpPr/>
          <p:nvPr/>
        </p:nvSpPr>
        <p:spPr>
          <a:xfrm>
            <a:off x="3861048" y="467544"/>
            <a:ext cx="2664296"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世界金融危機</a:t>
            </a:r>
            <a:r>
              <a:rPr kumimoji="1"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リーマンショック</a:t>
            </a:r>
            <a:r>
              <a:rPr lang="en-US" altLang="ja-JP" sz="1050" dirty="0" smtClean="0">
                <a:solidFill>
                  <a:schemeClr val="tx1"/>
                </a:solidFill>
                <a:latin typeface="ＭＳ Ｐ明朝" pitchFamily="18" charset="-128"/>
                <a:ea typeface="ＭＳ Ｐ明朝" pitchFamily="18" charset="-128"/>
              </a:rPr>
              <a:t>08.9</a:t>
            </a:r>
            <a:r>
              <a:rPr lang="ja-JP" altLang="en-US" sz="1050" dirty="0" smtClean="0">
                <a:solidFill>
                  <a:schemeClr val="tx1"/>
                </a:solidFill>
                <a:latin typeface="ＭＳ Ｐ明朝" pitchFamily="18" charset="-128"/>
                <a:ea typeface="ＭＳ Ｐ明朝" pitchFamily="18" charset="-128"/>
              </a:rPr>
              <a:t>）に対し、麻生総理は総選挙を回避しながら、「</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段ロケット」</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第</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次補正、第</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次補正、</a:t>
            </a:r>
            <a:r>
              <a:rPr lang="en-US" altLang="ja-JP" sz="1050" dirty="0" smtClean="0">
                <a:solidFill>
                  <a:schemeClr val="tx1"/>
                </a:solidFill>
                <a:latin typeface="ＭＳ Ｐ明朝" pitchFamily="18" charset="-128"/>
                <a:ea typeface="ＭＳ Ｐ明朝" pitchFamily="18" charset="-128"/>
              </a:rPr>
              <a:t>09</a:t>
            </a:r>
            <a:r>
              <a:rPr lang="ja-JP" altLang="en-US" sz="1050" dirty="0" smtClean="0">
                <a:solidFill>
                  <a:schemeClr val="tx1"/>
                </a:solidFill>
                <a:latin typeface="ＭＳ Ｐ明朝" pitchFamily="18" charset="-128"/>
                <a:ea typeface="ＭＳ Ｐ明朝" pitchFamily="18" charset="-128"/>
              </a:rPr>
              <a:t>年度予算</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で実体経済の悪化に対応した。「派遣切り」に対し、自治体が臨時採用等に踏み切り、</a:t>
            </a:r>
            <a:endParaRPr kumimoji="1" lang="en-US" altLang="ja-JP" sz="1050" dirty="0" smtClean="0">
              <a:solidFill>
                <a:schemeClr val="tx1"/>
              </a:solidFill>
              <a:latin typeface="ＭＳ Ｐ明朝" pitchFamily="18" charset="-128"/>
              <a:ea typeface="ＭＳ Ｐ明朝" pitchFamily="18" charset="-128"/>
            </a:endParaRPr>
          </a:p>
        </p:txBody>
      </p:sp>
      <p:sp>
        <p:nvSpPr>
          <p:cNvPr id="40" name="正方形/長方形 39"/>
          <p:cNvSpPr/>
          <p:nvPr/>
        </p:nvSpPr>
        <p:spPr>
          <a:xfrm>
            <a:off x="404664" y="1259632"/>
            <a:ext cx="619268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前代未聞の「年越し派遣村」が出現した。失業が社会問題化するもとで第</a:t>
            </a:r>
            <a:r>
              <a:rPr kumimoji="1" lang="en-US" altLang="ja-JP" sz="1050" dirty="0" smtClean="0">
                <a:solidFill>
                  <a:schemeClr val="tx1"/>
                </a:solidFill>
                <a:latin typeface="ＭＳ Ｐ明朝" pitchFamily="18" charset="-128"/>
                <a:ea typeface="ＭＳ Ｐ明朝" pitchFamily="18" charset="-128"/>
              </a:rPr>
              <a:t>2</a:t>
            </a:r>
            <a:r>
              <a:rPr kumimoji="1" lang="ja-JP" altLang="en-US" sz="1050" dirty="0" smtClean="0">
                <a:solidFill>
                  <a:schemeClr val="tx1"/>
                </a:solidFill>
                <a:latin typeface="ＭＳ Ｐ明朝" pitchFamily="18" charset="-128"/>
                <a:ea typeface="ＭＳ Ｐ明朝" pitchFamily="18" charset="-128"/>
              </a:rPr>
              <a:t>次補正</a:t>
            </a:r>
            <a:r>
              <a:rPr kumimoji="1" lang="en-US" altLang="ja-JP" sz="1050" dirty="0" smtClean="0">
                <a:solidFill>
                  <a:schemeClr val="tx1"/>
                </a:solidFill>
                <a:latin typeface="ＭＳ Ｐ明朝" pitchFamily="18" charset="-128"/>
                <a:ea typeface="ＭＳ Ｐ明朝" pitchFamily="18" charset="-128"/>
              </a:rPr>
              <a:t>(09</a:t>
            </a:r>
            <a:r>
              <a:rPr lang="en-US" altLang="ja-JP" sz="1050" dirty="0" smtClean="0">
                <a:solidFill>
                  <a:schemeClr val="tx1"/>
                </a:solidFill>
                <a:latin typeface="ＭＳ Ｐ明朝" pitchFamily="18" charset="-128"/>
                <a:ea typeface="ＭＳ Ｐ明朝" pitchFamily="18" charset="-128"/>
              </a:rPr>
              <a:t>.1.27</a:t>
            </a:r>
            <a:r>
              <a:rPr lang="ja-JP" altLang="en-US" sz="1050" dirty="0" smtClean="0">
                <a:solidFill>
                  <a:schemeClr val="tx1"/>
                </a:solidFill>
                <a:latin typeface="ＭＳ Ｐ明朝" pitchFamily="18" charset="-128"/>
                <a:ea typeface="ＭＳ Ｐ明朝" pitchFamily="18" charset="-128"/>
              </a:rPr>
              <a:t>成立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において「ふるさと雇用</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」「緊急雇用</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」が創設された</a:t>
            </a:r>
            <a:r>
              <a:rPr lang="ja-JP" altLang="en-US" sz="1050" dirty="0" smtClean="0">
                <a:solidFill>
                  <a:schemeClr val="tx1"/>
                </a:solidFill>
                <a:latin typeface="ＭＳ Ｐ明朝" pitchFamily="18" charset="-128"/>
                <a:ea typeface="ＭＳ Ｐ明朝" pitchFamily="18" charset="-128"/>
              </a:rPr>
              <a:t>。さらに、「</a:t>
            </a:r>
            <a:r>
              <a:rPr lang="ja-JP" altLang="en-US" sz="1050" dirty="0" smtClean="0">
                <a:solidFill>
                  <a:schemeClr val="tx1"/>
                </a:solidFill>
                <a:latin typeface="ＭＳ Ｐ明朝" pitchFamily="18" charset="-128"/>
                <a:ea typeface="ＭＳ Ｐ明朝" pitchFamily="18" charset="-128"/>
              </a:rPr>
              <a:t>雇用調整給付金」の活用が激増した。</a:t>
            </a:r>
            <a:endParaRPr kumimoji="1" lang="ja-JP" altLang="en-US" sz="1050" dirty="0">
              <a:solidFill>
                <a:schemeClr val="tx1"/>
              </a:solidFill>
              <a:latin typeface="ＭＳ Ｐ明朝" pitchFamily="18" charset="-128"/>
              <a:ea typeface="ＭＳ Ｐ明朝" pitchFamily="18" charset="-128"/>
            </a:endParaRPr>
          </a:p>
        </p:txBody>
      </p:sp>
      <p:sp>
        <p:nvSpPr>
          <p:cNvPr id="42" name="スライド番号プレースホルダ 41"/>
          <p:cNvSpPr>
            <a:spLocks noGrp="1"/>
          </p:cNvSpPr>
          <p:nvPr>
            <p:ph type="sldNum" sz="quarter" idx="12"/>
          </p:nvPr>
        </p:nvSpPr>
        <p:spPr>
          <a:xfrm>
            <a:off x="116632" y="8475133"/>
            <a:ext cx="1828754" cy="487680"/>
          </a:xfrm>
        </p:spPr>
        <p:txBody>
          <a:bodyPr/>
          <a:lstStyle/>
          <a:p>
            <a:fld id="{D2D8002D-B5B0-4BAC-B1F6-782DDCCE6D9C}"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404664" y="251520"/>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latin typeface="+mj-ea"/>
              <a:ea typeface="+mj-ea"/>
            </a:endParaRPr>
          </a:p>
          <a:p>
            <a:endParaRPr kumimoji="1" lang="en-US" altLang="ja-JP" sz="1200" dirty="0" smtClean="0">
              <a:latin typeface="+mj-ea"/>
              <a:ea typeface="+mj-ea"/>
            </a:endParaRPr>
          </a:p>
          <a:p>
            <a:r>
              <a:rPr kumimoji="1" lang="ja-JP" altLang="en-US" sz="1050" dirty="0" smtClean="0">
                <a:solidFill>
                  <a:schemeClr val="tx1"/>
                </a:solidFill>
                <a:latin typeface="+mn-ea"/>
              </a:rPr>
              <a:t>緊急雇用創出事業臨時特例交付金</a:t>
            </a:r>
            <a:r>
              <a:rPr lang="ja-JP" altLang="en-US" sz="1050" dirty="0" smtClean="0">
                <a:solidFill>
                  <a:schemeClr val="tx1"/>
                </a:solidFill>
                <a:latin typeface="+mn-ea"/>
              </a:rPr>
              <a:t>＝</a:t>
            </a:r>
            <a:r>
              <a:rPr kumimoji="1" lang="ja-JP" altLang="en-US" sz="1050" dirty="0" smtClean="0">
                <a:solidFill>
                  <a:schemeClr val="tx1"/>
                </a:solidFill>
                <a:latin typeface="+mn-ea"/>
              </a:rPr>
              <a:t>「基金事業」</a:t>
            </a:r>
            <a:r>
              <a:rPr lang="ja-JP" altLang="en-US" sz="1050" dirty="0" smtClean="0">
                <a:solidFill>
                  <a:schemeClr val="tx1"/>
                </a:solidFill>
                <a:latin typeface="+mn-ea"/>
              </a:rPr>
              <a:t>と称される</a:t>
            </a:r>
            <a:endParaRPr lang="en-US" altLang="ja-JP" sz="1050" dirty="0" smtClean="0">
              <a:solidFill>
                <a:schemeClr val="tx1"/>
              </a:solidFill>
              <a:latin typeface="+mn-ea"/>
            </a:endParaRPr>
          </a:p>
          <a:p>
            <a:r>
              <a:rPr kumimoji="1" lang="ja-JP" altLang="en-US" sz="1050" dirty="0" smtClean="0">
                <a:solidFill>
                  <a:schemeClr val="tx1"/>
                </a:solidFill>
                <a:latin typeface="+mn-ea"/>
              </a:rPr>
              <a:t>　－内容は被災地</a:t>
            </a:r>
            <a:r>
              <a:rPr kumimoji="1" lang="en-US" altLang="ja-JP" sz="1050" dirty="0" smtClean="0">
                <a:solidFill>
                  <a:schemeClr val="tx1"/>
                </a:solidFill>
                <a:latin typeface="+mn-ea"/>
              </a:rPr>
              <a:t>(</a:t>
            </a:r>
            <a:r>
              <a:rPr kumimoji="1" lang="ja-JP" altLang="en-US" sz="1050" dirty="0" smtClean="0">
                <a:solidFill>
                  <a:schemeClr val="tx1"/>
                </a:solidFill>
                <a:latin typeface="+mn-ea"/>
              </a:rPr>
              <a:t>者）中心の対策が中心－</a:t>
            </a:r>
            <a:endParaRPr kumimoji="1" lang="en-US" altLang="ja-JP" sz="1050" dirty="0" smtClean="0">
              <a:solidFill>
                <a:schemeClr val="tx1"/>
              </a:solidFill>
              <a:latin typeface="+mn-ea"/>
            </a:endParaRPr>
          </a:p>
          <a:p>
            <a:endParaRPr kumimoji="1" lang="en-US" altLang="ja-JP" sz="1200" dirty="0" smtClean="0">
              <a:solidFill>
                <a:schemeClr val="tx1"/>
              </a:solidFill>
              <a:latin typeface="+mn-ea"/>
            </a:endParaRPr>
          </a:p>
          <a:p>
            <a:endParaRPr kumimoji="1" lang="ja-JP" altLang="en-US" dirty="0">
              <a:solidFill>
                <a:schemeClr val="tx1"/>
              </a:solidFill>
              <a:latin typeface="+mn-ea"/>
            </a:endParaRPr>
          </a:p>
        </p:txBody>
      </p:sp>
      <p:sp>
        <p:nvSpPr>
          <p:cNvPr id="3" name="正方形/長方形 2"/>
          <p:cNvSpPr/>
          <p:nvPr/>
        </p:nvSpPr>
        <p:spPr>
          <a:xfrm>
            <a:off x="332656" y="611560"/>
            <a:ext cx="4032448"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目的</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①離職を余儀なくされた非正規労働者、中高年齢者等の失業者に対して、次の雇用までの短期の雇用・就業機会を創出・提供する。</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②</a:t>
            </a:r>
            <a:r>
              <a:rPr lang="ja-JP" altLang="en-US" sz="1050" dirty="0" smtClean="0">
                <a:solidFill>
                  <a:schemeClr val="tx1"/>
                </a:solidFill>
                <a:latin typeface="ＭＳ Ｐ明朝" pitchFamily="18" charset="-128"/>
                <a:ea typeface="ＭＳ Ｐ明朝" pitchFamily="18" charset="-128"/>
              </a:rPr>
              <a:t>被災地域の本格的な雇用復興を図るため、産業政策と一体となった雇用面での支援を行う。（青森県、岩手県、宮城県、福島県、茨城県、栃木県、千葉県、新潟県及び長野県内の災害救助法適用地域）</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③</a:t>
            </a:r>
            <a:r>
              <a:rPr lang="ja-JP" altLang="en-US" sz="1050" dirty="0" smtClean="0">
                <a:solidFill>
                  <a:schemeClr val="tx1"/>
                </a:solidFill>
                <a:latin typeface="ＭＳ Ｐ明朝" pitchFamily="18" charset="-128"/>
                <a:ea typeface="ＭＳ Ｐ明朝" pitchFamily="18" charset="-128"/>
              </a:rPr>
              <a:t>生涯現役で年齢にかかわりなく働き続けられる全員参加型・世代継承型の先導的な雇用復興を支援する事業。　　　　　</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「実施要領」</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endParaRPr kumimoji="1" lang="ja-JP" altLang="en-US" sz="1050" dirty="0">
              <a:solidFill>
                <a:schemeClr val="tx1"/>
              </a:solidFill>
              <a:latin typeface="ＭＳ Ｐ明朝" pitchFamily="18" charset="-128"/>
              <a:ea typeface="ＭＳ Ｐ明朝" pitchFamily="18" charset="-128"/>
            </a:endParaRPr>
          </a:p>
        </p:txBody>
      </p:sp>
      <p:graphicFrame>
        <p:nvGraphicFramePr>
          <p:cNvPr id="5" name="表 4"/>
          <p:cNvGraphicFramePr>
            <a:graphicFrameLocks noGrp="1"/>
          </p:cNvGraphicFramePr>
          <p:nvPr/>
        </p:nvGraphicFramePr>
        <p:xfrm>
          <a:off x="404664" y="2411760"/>
          <a:ext cx="6120680" cy="6244128"/>
        </p:xfrm>
        <a:graphic>
          <a:graphicData uri="http://schemas.openxmlformats.org/drawingml/2006/table">
            <a:tbl>
              <a:tblPr firstRow="1" bandRow="1">
                <a:tableStyleId>{5C22544A-7EE6-4342-B048-85BDC9FD1C3A}</a:tableStyleId>
              </a:tblPr>
              <a:tblGrid>
                <a:gridCol w="360040"/>
                <a:gridCol w="1152128"/>
                <a:gridCol w="3240360"/>
                <a:gridCol w="1368152"/>
              </a:tblGrid>
              <a:tr h="288032">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事業名</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事業内容</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ＭＳ Ｐ明朝" pitchFamily="18" charset="-128"/>
                          <a:ea typeface="ＭＳ Ｐ明朝" pitchFamily="18" charset="-128"/>
                        </a:rPr>
                        <a:t>終了年度</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前図参照</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5">
                  <a:txBody>
                    <a:bodyPr/>
                    <a:lstStyle/>
                    <a:p>
                      <a:pPr algn="ctr"/>
                      <a:r>
                        <a:rPr kumimoji="1" lang="ja-JP" altLang="en-US" sz="1050" dirty="0" smtClean="0">
                          <a:solidFill>
                            <a:schemeClr val="tx1"/>
                          </a:solidFill>
                          <a:latin typeface="ＭＳ Ｐ明朝" pitchFamily="18" charset="-128"/>
                          <a:ea typeface="ＭＳ Ｐ明朝" pitchFamily="18" charset="-128"/>
                        </a:rPr>
                        <a:t>委託事業</a:t>
                      </a:r>
                      <a:endParaRPr kumimoji="1" lang="ja-JP" altLang="en-US" sz="1050" dirty="0">
                        <a:solidFill>
                          <a:schemeClr val="tx1"/>
                        </a:solidFill>
                        <a:latin typeface="ＭＳ Ｐ明朝" pitchFamily="18" charset="-128"/>
                        <a:ea typeface="ＭＳ Ｐ明朝" pitchFamily="18"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solidFill>
                            <a:schemeClr val="tx1"/>
                          </a:solidFill>
                          <a:latin typeface="ＭＳ Ｐ明朝" pitchFamily="18" charset="-128"/>
                          <a:ea typeface="ＭＳ Ｐ明朝" pitchFamily="18" charset="-128"/>
                        </a:rPr>
                        <a:t>①緊急雇用事業</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900" dirty="0" smtClean="0">
                          <a:solidFill>
                            <a:schemeClr val="tx1"/>
                          </a:solidFill>
                          <a:latin typeface="ＭＳ Ｐ明朝" pitchFamily="18" charset="-128"/>
                          <a:ea typeface="ＭＳ Ｐ明朝" pitchFamily="18" charset="-128"/>
                        </a:rPr>
                        <a:t>(1500</a:t>
                      </a:r>
                      <a:r>
                        <a:rPr kumimoji="1" lang="ja-JP" altLang="en-US" sz="900" dirty="0" smtClean="0">
                          <a:solidFill>
                            <a:schemeClr val="tx1"/>
                          </a:solidFill>
                          <a:latin typeface="ＭＳ Ｐ明朝" pitchFamily="18" charset="-128"/>
                          <a:ea typeface="ＭＳ Ｐ明朝" pitchFamily="18" charset="-128"/>
                        </a:rPr>
                        <a:t>＋</a:t>
                      </a:r>
                      <a:r>
                        <a:rPr kumimoji="1" lang="en-US" altLang="ja-JP" sz="900" dirty="0" smtClean="0">
                          <a:solidFill>
                            <a:schemeClr val="tx1"/>
                          </a:solidFill>
                          <a:latin typeface="ＭＳ Ｐ明朝" pitchFamily="18" charset="-128"/>
                          <a:ea typeface="ＭＳ Ｐ明朝" pitchFamily="18" charset="-128"/>
                        </a:rPr>
                        <a:t>3000</a:t>
                      </a:r>
                      <a:r>
                        <a:rPr kumimoji="1" lang="ja-JP" altLang="en-US" sz="900" dirty="0" smtClean="0">
                          <a:solidFill>
                            <a:schemeClr val="tx1"/>
                          </a:solidFill>
                          <a:latin typeface="ＭＳ Ｐ明朝" pitchFamily="18" charset="-128"/>
                          <a:ea typeface="ＭＳ Ｐ明朝" pitchFamily="18" charset="-128"/>
                        </a:rPr>
                        <a:t>億円</a:t>
                      </a:r>
                      <a:r>
                        <a:rPr kumimoji="1" lang="en-US" altLang="ja-JP" sz="900" dirty="0" smtClean="0">
                          <a:solidFill>
                            <a:schemeClr val="tx1"/>
                          </a:solidFill>
                          <a:latin typeface="ＭＳ Ｐ明朝" pitchFamily="18" charset="-128"/>
                          <a:ea typeface="ＭＳ Ｐ明朝" pitchFamily="18" charset="-128"/>
                        </a:rPr>
                        <a:t>)</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smtClean="0">
                          <a:solidFill>
                            <a:schemeClr val="tx1"/>
                          </a:solidFill>
                          <a:latin typeface="ＭＳ Ｐ明朝" pitchFamily="18" charset="-128"/>
                          <a:ea typeface="ＭＳ Ｐ明朝" pitchFamily="18" charset="-128"/>
                          <a:cs typeface="+mn-cs"/>
                        </a:rPr>
                        <a:t>失業者に対する短期の雇用・就業機会を創出・提供する事業であって、「重点分野」以外のもの。</a:t>
                      </a:r>
                      <a:endParaRPr kumimoji="1" lang="ja-JP" altLang="en-US" sz="105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2011</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(12.6</a:t>
                      </a:r>
                      <a:r>
                        <a:rPr kumimoji="1" lang="ja-JP" altLang="en-US" sz="1050" dirty="0" err="1" smtClean="0">
                          <a:solidFill>
                            <a:schemeClr val="tx1"/>
                          </a:solidFill>
                          <a:latin typeface="ＭＳ Ｐ明朝" pitchFamily="18" charset="-128"/>
                          <a:ea typeface="ＭＳ Ｐ明朝" pitchFamily="18" charset="-128"/>
                        </a:rPr>
                        <a:t>までの</a:t>
                      </a:r>
                      <a:r>
                        <a:rPr kumimoji="1" lang="ja-JP" altLang="en-US" sz="1050" dirty="0" smtClean="0">
                          <a:solidFill>
                            <a:schemeClr val="tx1"/>
                          </a:solidFill>
                          <a:latin typeface="ＭＳ Ｐ明朝" pitchFamily="18" charset="-128"/>
                          <a:ea typeface="ＭＳ Ｐ明朝" pitchFamily="18" charset="-128"/>
                        </a:rPr>
                        <a:t>延長可）</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②</a:t>
                      </a:r>
                      <a:r>
                        <a:rPr kumimoji="1" lang="zh-TW" altLang="en-US" sz="1050" kern="1200" baseline="0" dirty="0" smtClean="0">
                          <a:solidFill>
                            <a:schemeClr val="tx1"/>
                          </a:solidFill>
                          <a:latin typeface="ＭＳ Ｐ明朝" pitchFamily="18" charset="-128"/>
                          <a:ea typeface="ＭＳ Ｐ明朝" pitchFamily="18" charset="-128"/>
                          <a:cs typeface="+mn-cs"/>
                        </a:rPr>
                        <a:t>重点分野雇用創出事業</a:t>
                      </a:r>
                      <a:endParaRPr kumimoji="1" lang="en-US" altLang="zh-TW" sz="1050" kern="1200" baseline="0" dirty="0" smtClean="0">
                        <a:solidFill>
                          <a:schemeClr val="tx1"/>
                        </a:solidFill>
                        <a:latin typeface="ＭＳ Ｐ明朝" pitchFamily="18" charset="-128"/>
                        <a:ea typeface="ＭＳ Ｐ明朝" pitchFamily="18" charset="-128"/>
                        <a:cs typeface="+mn-cs"/>
                      </a:endParaRPr>
                    </a:p>
                    <a:p>
                      <a:r>
                        <a:rPr kumimoji="1" lang="ja-JP" altLang="en-US" sz="900" kern="1200" baseline="0" dirty="0" smtClean="0">
                          <a:solidFill>
                            <a:schemeClr val="tx1"/>
                          </a:solidFill>
                          <a:latin typeface="ＭＳ Ｐ明朝" pitchFamily="18" charset="-128"/>
                          <a:ea typeface="ＭＳ Ｐ明朝" pitchFamily="18" charset="-128"/>
                          <a:cs typeface="+mn-cs"/>
                        </a:rPr>
                        <a:t>（</a:t>
                      </a:r>
                      <a:r>
                        <a:rPr kumimoji="1" lang="en-US" altLang="ja-JP" sz="900" kern="1200" baseline="0" dirty="0" smtClean="0">
                          <a:solidFill>
                            <a:schemeClr val="tx1"/>
                          </a:solidFill>
                          <a:latin typeface="ＭＳ Ｐ明朝" pitchFamily="18" charset="-128"/>
                          <a:ea typeface="ＭＳ Ｐ明朝" pitchFamily="18" charset="-128"/>
                          <a:cs typeface="+mn-cs"/>
                        </a:rPr>
                        <a:t>1500</a:t>
                      </a:r>
                      <a:r>
                        <a:rPr kumimoji="1" lang="ja-JP" altLang="en-US" sz="900" kern="1200" baseline="0" dirty="0" smtClean="0">
                          <a:solidFill>
                            <a:schemeClr val="tx1"/>
                          </a:solidFill>
                          <a:latin typeface="ＭＳ Ｐ明朝" pitchFamily="18" charset="-128"/>
                          <a:ea typeface="ＭＳ Ｐ明朝" pitchFamily="18" charset="-128"/>
                          <a:cs typeface="+mn-cs"/>
                        </a:rPr>
                        <a:t>＋</a:t>
                      </a:r>
                      <a:r>
                        <a:rPr kumimoji="1" lang="en-US" altLang="ja-JP" sz="900" kern="1200" baseline="0" dirty="0" smtClean="0">
                          <a:solidFill>
                            <a:schemeClr val="tx1"/>
                          </a:solidFill>
                          <a:latin typeface="ＭＳ Ｐ明朝" pitchFamily="18" charset="-128"/>
                          <a:ea typeface="ＭＳ Ｐ明朝" pitchFamily="18" charset="-128"/>
                          <a:cs typeface="+mn-cs"/>
                        </a:rPr>
                        <a:t>1000</a:t>
                      </a:r>
                      <a:r>
                        <a:rPr kumimoji="1" lang="ja-JP" altLang="en-US" sz="900" kern="1200" baseline="0" dirty="0" smtClean="0">
                          <a:solidFill>
                            <a:schemeClr val="tx1"/>
                          </a:solidFill>
                          <a:latin typeface="ＭＳ Ｐ明朝" pitchFamily="18" charset="-128"/>
                          <a:ea typeface="ＭＳ Ｐ明朝" pitchFamily="18" charset="-128"/>
                          <a:cs typeface="+mn-cs"/>
                        </a:rPr>
                        <a:t>＋</a:t>
                      </a:r>
                      <a:r>
                        <a:rPr kumimoji="1" lang="en-US" altLang="ja-JP" sz="900" kern="1200" baseline="0" dirty="0" smtClean="0">
                          <a:solidFill>
                            <a:schemeClr val="tx1"/>
                          </a:solidFill>
                          <a:latin typeface="ＭＳ Ｐ明朝" pitchFamily="18" charset="-128"/>
                          <a:ea typeface="ＭＳ Ｐ明朝" pitchFamily="18" charset="-128"/>
                          <a:cs typeface="+mn-cs"/>
                        </a:rPr>
                        <a:t>1000</a:t>
                      </a:r>
                      <a:r>
                        <a:rPr kumimoji="1" lang="ja-JP" altLang="en-US" sz="900" kern="1200" baseline="0" dirty="0" smtClean="0">
                          <a:solidFill>
                            <a:schemeClr val="tx1"/>
                          </a:solidFill>
                          <a:latin typeface="ＭＳ Ｐ明朝" pitchFamily="18" charset="-128"/>
                          <a:ea typeface="ＭＳ Ｐ明朝" pitchFamily="18" charset="-128"/>
                          <a:cs typeface="+mn-cs"/>
                        </a:rPr>
                        <a:t>＋</a:t>
                      </a:r>
                      <a:r>
                        <a:rPr kumimoji="1" lang="en-US" altLang="ja-JP" sz="900" kern="1200" baseline="0" dirty="0" smtClean="0">
                          <a:solidFill>
                            <a:schemeClr val="tx1"/>
                          </a:solidFill>
                          <a:latin typeface="ＭＳ Ｐ明朝" pitchFamily="18" charset="-128"/>
                          <a:ea typeface="ＭＳ Ｐ明朝" pitchFamily="18" charset="-128"/>
                          <a:cs typeface="+mn-cs"/>
                        </a:rPr>
                        <a:t>500</a:t>
                      </a:r>
                      <a:r>
                        <a:rPr kumimoji="1" lang="ja-JP" altLang="en-US" sz="900" kern="1200" baseline="0" dirty="0" smtClean="0">
                          <a:solidFill>
                            <a:schemeClr val="tx1"/>
                          </a:solidFill>
                          <a:latin typeface="ＭＳ Ｐ明朝" pitchFamily="18" charset="-128"/>
                          <a:ea typeface="ＭＳ Ｐ明朝" pitchFamily="18" charset="-128"/>
                          <a:cs typeface="+mn-cs"/>
                        </a:rPr>
                        <a:t>億円</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失業者に対する短期の雇用・就業機会を創出・提供する事業。重点分野－介護、医療、農林水産、環境・エネルギー、観光、地域社会雇用。</a:t>
                      </a:r>
                      <a:endParaRPr kumimoji="1" lang="en-US" altLang="ja-JP" sz="1050" kern="1200" baseline="0" dirty="0" smtClean="0">
                        <a:solidFill>
                          <a:schemeClr val="tx1"/>
                        </a:solidFill>
                        <a:latin typeface="ＭＳ Ｐ明朝" pitchFamily="18" charset="-128"/>
                        <a:ea typeface="ＭＳ Ｐ明朝" pitchFamily="18" charset="-128"/>
                        <a:cs typeface="+mn-cs"/>
                      </a:endParaRPr>
                    </a:p>
                    <a:p>
                      <a:r>
                        <a:rPr kumimoji="1" lang="en-US" altLang="ja-JP" sz="1050" kern="1200" baseline="0" dirty="0" smtClean="0">
                          <a:solidFill>
                            <a:schemeClr val="tx1"/>
                          </a:solidFill>
                          <a:latin typeface="ＭＳ Ｐ明朝" pitchFamily="18" charset="-128"/>
                          <a:ea typeface="ＭＳ Ｐ明朝" pitchFamily="18" charset="-128"/>
                          <a:cs typeface="+mn-cs"/>
                        </a:rPr>
                        <a:t>2011.4.5</a:t>
                      </a:r>
                      <a:r>
                        <a:rPr kumimoji="1" lang="ja-JP" altLang="en-US" sz="1050" kern="1200" baseline="0" dirty="0" smtClean="0">
                          <a:solidFill>
                            <a:schemeClr val="tx1"/>
                          </a:solidFill>
                          <a:latin typeface="ＭＳ Ｐ明朝" pitchFamily="18" charset="-128"/>
                          <a:ea typeface="ＭＳ Ｐ明朝" pitchFamily="18" charset="-128"/>
                          <a:cs typeface="+mn-cs"/>
                        </a:rPr>
                        <a:t>　「実施要領」の緩和。「震災対応分野」を追加。自治体の直接雇用も可。</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2012</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13.6</a:t>
                      </a:r>
                      <a:r>
                        <a:rPr kumimoji="1" lang="ja-JP" altLang="en-US" sz="1050" dirty="0" err="1" smtClean="0">
                          <a:solidFill>
                            <a:schemeClr val="tx1"/>
                          </a:solidFill>
                          <a:latin typeface="ＭＳ Ｐ明朝" pitchFamily="18" charset="-128"/>
                          <a:ea typeface="ＭＳ Ｐ明朝" pitchFamily="18" charset="-128"/>
                        </a:rPr>
                        <a:t>までの</a:t>
                      </a:r>
                      <a:r>
                        <a:rPr kumimoji="1" lang="ja-JP" altLang="en-US" sz="1050" dirty="0" smtClean="0">
                          <a:solidFill>
                            <a:schemeClr val="tx1"/>
                          </a:solidFill>
                          <a:latin typeface="ＭＳ Ｐ明朝" pitchFamily="18" charset="-128"/>
                          <a:ea typeface="ＭＳ Ｐ明朝" pitchFamily="18" charset="-128"/>
                        </a:rPr>
                        <a:t>延長可</a:t>
                      </a:r>
                      <a:r>
                        <a:rPr kumimoji="1"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③</a:t>
                      </a:r>
                      <a:r>
                        <a:rPr kumimoji="1" lang="zh-TW" altLang="en-US" sz="1050" kern="1200" baseline="0" dirty="0" smtClean="0">
                          <a:solidFill>
                            <a:schemeClr val="tx1"/>
                          </a:solidFill>
                          <a:latin typeface="ＭＳ Ｐ明朝" pitchFamily="18" charset="-128"/>
                          <a:ea typeface="ＭＳ Ｐ明朝" pitchFamily="18" charset="-128"/>
                          <a:cs typeface="+mn-cs"/>
                        </a:rPr>
                        <a:t>地域人材育成事業</a:t>
                      </a:r>
                      <a:r>
                        <a:rPr kumimoji="1" lang="en-US" altLang="zh-TW" sz="900" kern="1200" baseline="0" dirty="0" smtClean="0">
                          <a:solidFill>
                            <a:schemeClr val="tx1"/>
                          </a:solidFill>
                          <a:latin typeface="ＭＳ Ｐ明朝" pitchFamily="18" charset="-128"/>
                          <a:ea typeface="ＭＳ Ｐ明朝" pitchFamily="18" charset="-128"/>
                          <a:cs typeface="+mn-cs"/>
                        </a:rPr>
                        <a:t>(</a:t>
                      </a:r>
                      <a:r>
                        <a:rPr kumimoji="1" lang="ja-JP" altLang="en-US" sz="900" kern="1200" baseline="0" dirty="0" smtClean="0">
                          <a:solidFill>
                            <a:schemeClr val="tx1"/>
                          </a:solidFill>
                          <a:latin typeface="ＭＳ Ｐ明朝" pitchFamily="18" charset="-128"/>
                          <a:ea typeface="ＭＳ Ｐ明朝" pitchFamily="18" charset="-128"/>
                          <a:cs typeface="+mn-cs"/>
                        </a:rPr>
                        <a:t>基金活用</a:t>
                      </a:r>
                      <a:r>
                        <a:rPr kumimoji="1" lang="en-US" altLang="ja-JP" sz="900" kern="1200" baseline="0" dirty="0" smtClean="0">
                          <a:solidFill>
                            <a:schemeClr val="tx1"/>
                          </a:solidFill>
                          <a:latin typeface="ＭＳ Ｐ明朝" pitchFamily="18" charset="-128"/>
                          <a:ea typeface="ＭＳ Ｐ明朝" pitchFamily="18" charset="-128"/>
                          <a:cs typeface="+mn-cs"/>
                        </a:rPr>
                        <a:t>)</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失業者に対する短期の雇用機会を提供した上で、地域のニーズに応じた人材育成を行う事業</a:t>
                      </a:r>
                      <a:r>
                        <a:rPr kumimoji="1" lang="en-US" altLang="ja-JP" sz="1050" kern="1200" baseline="0" dirty="0" smtClean="0">
                          <a:solidFill>
                            <a:schemeClr val="tx1"/>
                          </a:solidFill>
                          <a:latin typeface="ＭＳ Ｐ明朝" pitchFamily="18" charset="-128"/>
                          <a:ea typeface="ＭＳ Ｐ明朝" pitchFamily="18" charset="-128"/>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2012</a:t>
                      </a:r>
                      <a:r>
                        <a:rPr kumimoji="1" lang="ja-JP" altLang="en-US" sz="1050" baseline="0" dirty="0" smtClean="0">
                          <a:solidFill>
                            <a:schemeClr val="tx1"/>
                          </a:solidFill>
                          <a:latin typeface="ＭＳ Ｐ明朝" pitchFamily="18" charset="-128"/>
                          <a:ea typeface="ＭＳ Ｐ明朝" pitchFamily="18" charset="-128"/>
                        </a:rPr>
                        <a:t>年度末</a:t>
                      </a:r>
                      <a:endParaRPr kumimoji="1" lang="en-US" altLang="ja-JP" sz="1050" baseline="0" dirty="0" smtClean="0">
                        <a:solidFill>
                          <a:schemeClr val="tx1"/>
                        </a:solidFill>
                        <a:latin typeface="ＭＳ Ｐ明朝" pitchFamily="18" charset="-128"/>
                        <a:ea typeface="ＭＳ Ｐ明朝" pitchFamily="18" charset="-128"/>
                      </a:endParaRPr>
                    </a:p>
                    <a:p>
                      <a:r>
                        <a:rPr kumimoji="1" lang="en-US" altLang="ja-JP" sz="1050" baseline="0" dirty="0" smtClean="0">
                          <a:solidFill>
                            <a:schemeClr val="tx1"/>
                          </a:solidFill>
                          <a:latin typeface="ＭＳ Ｐ明朝" pitchFamily="18" charset="-128"/>
                          <a:ea typeface="ＭＳ Ｐ明朝" pitchFamily="18" charset="-128"/>
                        </a:rPr>
                        <a:t>(13.6</a:t>
                      </a:r>
                      <a:r>
                        <a:rPr kumimoji="1" lang="ja-JP" altLang="en-US" sz="1050" baseline="0" dirty="0" err="1" smtClean="0">
                          <a:solidFill>
                            <a:schemeClr val="tx1"/>
                          </a:solidFill>
                          <a:latin typeface="ＭＳ Ｐ明朝" pitchFamily="18" charset="-128"/>
                          <a:ea typeface="ＭＳ Ｐ明朝" pitchFamily="18" charset="-128"/>
                        </a:rPr>
                        <a:t>までの</a:t>
                      </a:r>
                      <a:r>
                        <a:rPr kumimoji="1" lang="ja-JP" altLang="en-US" sz="1050" baseline="0" dirty="0" smtClean="0">
                          <a:solidFill>
                            <a:schemeClr val="tx1"/>
                          </a:solidFill>
                          <a:latin typeface="ＭＳ Ｐ明朝" pitchFamily="18" charset="-128"/>
                          <a:ea typeface="ＭＳ Ｐ明朝" pitchFamily="18" charset="-128"/>
                        </a:rPr>
                        <a:t>延長可</a:t>
                      </a:r>
                      <a:r>
                        <a:rPr kumimoji="1" lang="en-US" altLang="ja-JP" sz="1050" baseline="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④震</a:t>
                      </a:r>
                      <a:r>
                        <a:rPr kumimoji="1" lang="zh-TW" altLang="en-US" sz="1050" kern="1200" baseline="0" dirty="0" smtClean="0">
                          <a:solidFill>
                            <a:schemeClr val="tx1"/>
                          </a:solidFill>
                          <a:latin typeface="ＭＳ Ｐ明朝" pitchFamily="18" charset="-128"/>
                          <a:ea typeface="ＭＳ Ｐ明朝" pitchFamily="18" charset="-128"/>
                          <a:cs typeface="+mn-cs"/>
                        </a:rPr>
                        <a:t>災等緊急雇用対応事業</a:t>
                      </a:r>
                      <a:endParaRPr kumimoji="1" lang="en-US" altLang="zh-TW" sz="1050" kern="1200" baseline="0" dirty="0" smtClean="0">
                        <a:solidFill>
                          <a:schemeClr val="tx1"/>
                        </a:solidFill>
                        <a:latin typeface="ＭＳ Ｐ明朝" pitchFamily="18" charset="-128"/>
                        <a:ea typeface="ＭＳ Ｐ明朝" pitchFamily="18" charset="-128"/>
                        <a:cs typeface="+mn-cs"/>
                      </a:endParaRPr>
                    </a:p>
                    <a:p>
                      <a:r>
                        <a:rPr kumimoji="1" lang="ja-JP" altLang="en-US" sz="900" kern="1200" baseline="0" dirty="0" smtClean="0">
                          <a:solidFill>
                            <a:schemeClr val="tx1"/>
                          </a:solidFill>
                          <a:latin typeface="ＭＳ Ｐ明朝" pitchFamily="18" charset="-128"/>
                          <a:ea typeface="ＭＳ Ｐ明朝" pitchFamily="18" charset="-128"/>
                          <a:cs typeface="+mn-cs"/>
                        </a:rPr>
                        <a:t>（</a:t>
                      </a:r>
                      <a:r>
                        <a:rPr kumimoji="1" lang="en-US" altLang="ja-JP" sz="900" kern="1200" baseline="0" dirty="0" smtClean="0">
                          <a:solidFill>
                            <a:schemeClr val="tx1"/>
                          </a:solidFill>
                          <a:latin typeface="ＭＳ Ｐ明朝" pitchFamily="18" charset="-128"/>
                          <a:ea typeface="ＭＳ Ｐ明朝" pitchFamily="18" charset="-128"/>
                          <a:cs typeface="+mn-cs"/>
                        </a:rPr>
                        <a:t>2011</a:t>
                      </a:r>
                      <a:r>
                        <a:rPr kumimoji="1" lang="ja-JP" altLang="en-US" sz="900" kern="1200" baseline="0" dirty="0" smtClean="0">
                          <a:solidFill>
                            <a:schemeClr val="tx1"/>
                          </a:solidFill>
                          <a:latin typeface="ＭＳ Ｐ明朝" pitchFamily="18" charset="-128"/>
                          <a:ea typeface="ＭＳ Ｐ明朝" pitchFamily="18" charset="-128"/>
                          <a:cs typeface="+mn-cs"/>
                        </a:rPr>
                        <a:t>年度第</a:t>
                      </a:r>
                      <a:r>
                        <a:rPr kumimoji="1" lang="en-US" altLang="ja-JP" sz="900" kern="1200" baseline="0" dirty="0" smtClean="0">
                          <a:solidFill>
                            <a:schemeClr val="tx1"/>
                          </a:solidFill>
                          <a:latin typeface="ＭＳ Ｐ明朝" pitchFamily="18" charset="-128"/>
                          <a:ea typeface="ＭＳ Ｐ明朝" pitchFamily="18" charset="-128"/>
                          <a:cs typeface="+mn-cs"/>
                        </a:rPr>
                        <a:t>3</a:t>
                      </a:r>
                      <a:r>
                        <a:rPr kumimoji="1" lang="ja-JP" altLang="en-US" sz="900" kern="1200" baseline="0" dirty="0" smtClean="0">
                          <a:solidFill>
                            <a:schemeClr val="tx1"/>
                          </a:solidFill>
                          <a:latin typeface="ＭＳ Ｐ明朝" pitchFamily="18" charset="-128"/>
                          <a:ea typeface="ＭＳ Ｐ明朝" pitchFamily="18" charset="-128"/>
                          <a:cs typeface="+mn-cs"/>
                        </a:rPr>
                        <a:t>次補正で</a:t>
                      </a:r>
                      <a:r>
                        <a:rPr kumimoji="1" lang="en-US" altLang="ja-JP" sz="900" kern="1200" baseline="0" dirty="0" smtClean="0">
                          <a:solidFill>
                            <a:schemeClr val="tx1"/>
                          </a:solidFill>
                          <a:latin typeface="ＭＳ Ｐ明朝" pitchFamily="18" charset="-128"/>
                          <a:ea typeface="ＭＳ Ｐ明朝" pitchFamily="18" charset="-128"/>
                          <a:cs typeface="+mn-cs"/>
                        </a:rPr>
                        <a:t>2000</a:t>
                      </a:r>
                      <a:r>
                        <a:rPr kumimoji="1" lang="ja-JP" altLang="en-US" sz="900" kern="1200" baseline="0" dirty="0" smtClean="0">
                          <a:solidFill>
                            <a:schemeClr val="tx1"/>
                          </a:solidFill>
                          <a:latin typeface="ＭＳ Ｐ明朝" pitchFamily="18" charset="-128"/>
                          <a:ea typeface="ＭＳ Ｐ明朝" pitchFamily="18" charset="-128"/>
                          <a:cs typeface="+mn-cs"/>
                        </a:rPr>
                        <a:t>億円</a:t>
                      </a:r>
                      <a:r>
                        <a:rPr kumimoji="1" lang="en-US" altLang="ja-JP" sz="900" kern="1200" baseline="0" dirty="0" smtClean="0">
                          <a:solidFill>
                            <a:schemeClr val="tx1"/>
                          </a:solidFill>
                          <a:latin typeface="ＭＳ Ｐ明朝" pitchFamily="18" charset="-128"/>
                          <a:ea typeface="ＭＳ Ｐ明朝" pitchFamily="18" charset="-128"/>
                          <a:cs typeface="+mn-cs"/>
                        </a:rPr>
                        <a:t>)</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重点分野の「震災対応」が、「基金」に</a:t>
                      </a:r>
                      <a:r>
                        <a:rPr kumimoji="1" lang="en-US" altLang="ja-JP" sz="1050" kern="1200" baseline="0" dirty="0" smtClean="0">
                          <a:solidFill>
                            <a:schemeClr val="tx1"/>
                          </a:solidFill>
                          <a:latin typeface="ＭＳ Ｐ明朝" pitchFamily="18" charset="-128"/>
                          <a:ea typeface="ＭＳ Ｐ明朝" pitchFamily="18" charset="-128"/>
                          <a:cs typeface="+mn-cs"/>
                        </a:rPr>
                        <a:t>2000</a:t>
                      </a:r>
                      <a:r>
                        <a:rPr kumimoji="1" lang="ja-JP" altLang="en-US" sz="1050" kern="1200" baseline="0" dirty="0" smtClean="0">
                          <a:solidFill>
                            <a:schemeClr val="tx1"/>
                          </a:solidFill>
                          <a:latin typeface="ＭＳ Ｐ明朝" pitchFamily="18" charset="-128"/>
                          <a:ea typeface="ＭＳ Ｐ明朝" pitchFamily="18" charset="-128"/>
                          <a:cs typeface="+mn-cs"/>
                        </a:rPr>
                        <a:t>億円が積み増され、期間を延長し、名称を変えて実施される。被災地優先である。大震災の影響による失業者、若しくは</a:t>
                      </a:r>
                      <a:r>
                        <a:rPr kumimoji="1" lang="en-US" altLang="ja-JP" sz="1050" kern="1200" baseline="0" dirty="0" smtClean="0">
                          <a:solidFill>
                            <a:schemeClr val="tx1"/>
                          </a:solidFill>
                          <a:latin typeface="ＭＳ Ｐ明朝" pitchFamily="18" charset="-128"/>
                          <a:ea typeface="ＭＳ Ｐ明朝" pitchFamily="18" charset="-128"/>
                          <a:cs typeface="+mn-cs"/>
                        </a:rPr>
                        <a:t>3.11</a:t>
                      </a:r>
                      <a:r>
                        <a:rPr kumimoji="1" lang="ja-JP" altLang="en-US" sz="1050" kern="1200" baseline="0" dirty="0" smtClean="0">
                          <a:solidFill>
                            <a:schemeClr val="tx1"/>
                          </a:solidFill>
                          <a:latin typeface="ＭＳ Ｐ明朝" pitchFamily="18" charset="-128"/>
                          <a:ea typeface="ＭＳ Ｐ明朝" pitchFamily="18" charset="-128"/>
                          <a:cs typeface="+mn-cs"/>
                        </a:rPr>
                        <a:t>以降に離職した失業者に対する短期の雇用・就業機会を創出・提供し、又は短期の雇用機会を提供した上で地域のニーズに応じた人材育成を行う。</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2012</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(14.6</a:t>
                      </a:r>
                      <a:r>
                        <a:rPr kumimoji="1" lang="ja-JP" altLang="en-US" sz="1050" dirty="0" err="1" smtClean="0">
                          <a:solidFill>
                            <a:schemeClr val="tx1"/>
                          </a:solidFill>
                          <a:latin typeface="ＭＳ Ｐ明朝" pitchFamily="18" charset="-128"/>
                          <a:ea typeface="ＭＳ Ｐ明朝" pitchFamily="18" charset="-128"/>
                        </a:rPr>
                        <a:t>までの</a:t>
                      </a:r>
                      <a:r>
                        <a:rPr kumimoji="1" lang="ja-JP" altLang="en-US" sz="1050" dirty="0" smtClean="0">
                          <a:solidFill>
                            <a:schemeClr val="tx1"/>
                          </a:solidFill>
                          <a:latin typeface="ＭＳ Ｐ明朝" pitchFamily="18" charset="-128"/>
                          <a:ea typeface="ＭＳ Ｐ明朝" pitchFamily="18" charset="-128"/>
                        </a:rPr>
                        <a:t>延長可</a:t>
                      </a:r>
                      <a:r>
                        <a:rPr kumimoji="1"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⑤生涯現役・全員参加・世代継承型雇用創出事業</a:t>
                      </a:r>
                      <a:endParaRPr kumimoji="1" lang="en-US" altLang="ja-JP" sz="1050" kern="1200" baseline="0" dirty="0" smtClean="0">
                        <a:solidFill>
                          <a:schemeClr val="tx1"/>
                        </a:solidFill>
                        <a:latin typeface="ＭＳ Ｐ明朝" pitchFamily="18" charset="-128"/>
                        <a:ea typeface="ＭＳ Ｐ明朝" pitchFamily="18" charset="-128"/>
                        <a:cs typeface="+mn-cs"/>
                      </a:endParaRPr>
                    </a:p>
                    <a:p>
                      <a:r>
                        <a:rPr kumimoji="1" lang="en-US" altLang="ja-JP" sz="900" kern="1200" baseline="0" dirty="0" smtClean="0">
                          <a:solidFill>
                            <a:schemeClr val="tx1"/>
                          </a:solidFill>
                          <a:latin typeface="ＭＳ Ｐ明朝" pitchFamily="18" charset="-128"/>
                          <a:ea typeface="ＭＳ Ｐ明朝" pitchFamily="18" charset="-128"/>
                          <a:cs typeface="+mn-cs"/>
                        </a:rPr>
                        <a:t>(2011</a:t>
                      </a:r>
                      <a:r>
                        <a:rPr kumimoji="1" lang="ja-JP" altLang="en-US" sz="900" kern="1200" baseline="0" dirty="0" smtClean="0">
                          <a:solidFill>
                            <a:schemeClr val="tx1"/>
                          </a:solidFill>
                          <a:latin typeface="ＭＳ Ｐ明朝" pitchFamily="18" charset="-128"/>
                          <a:ea typeface="ＭＳ Ｐ明朝" pitchFamily="18" charset="-128"/>
                          <a:cs typeface="+mn-cs"/>
                        </a:rPr>
                        <a:t>年度第</a:t>
                      </a:r>
                      <a:r>
                        <a:rPr kumimoji="1" lang="en-US" altLang="ja-JP" sz="900" kern="1200" baseline="0" dirty="0" smtClean="0">
                          <a:solidFill>
                            <a:schemeClr val="tx1"/>
                          </a:solidFill>
                          <a:latin typeface="ＭＳ Ｐ明朝" pitchFamily="18" charset="-128"/>
                          <a:ea typeface="ＭＳ Ｐ明朝" pitchFamily="18" charset="-128"/>
                          <a:cs typeface="+mn-cs"/>
                        </a:rPr>
                        <a:t>3</a:t>
                      </a:r>
                      <a:r>
                        <a:rPr kumimoji="1" lang="ja-JP" altLang="en-US" sz="900" kern="1200" baseline="0" dirty="0" smtClean="0">
                          <a:solidFill>
                            <a:schemeClr val="tx1"/>
                          </a:solidFill>
                          <a:latin typeface="ＭＳ Ｐ明朝" pitchFamily="18" charset="-128"/>
                          <a:ea typeface="ＭＳ Ｐ明朝" pitchFamily="18" charset="-128"/>
                          <a:cs typeface="+mn-cs"/>
                        </a:rPr>
                        <a:t>次補正の</a:t>
                      </a:r>
                      <a:r>
                        <a:rPr kumimoji="1" lang="en-US" altLang="ja-JP" sz="900" kern="1200" baseline="0" dirty="0" smtClean="0">
                          <a:solidFill>
                            <a:schemeClr val="tx1"/>
                          </a:solidFill>
                          <a:latin typeface="ＭＳ Ｐ明朝" pitchFamily="18" charset="-128"/>
                          <a:ea typeface="ＭＳ Ｐ明朝" pitchFamily="18" charset="-128"/>
                          <a:cs typeface="+mn-cs"/>
                        </a:rPr>
                        <a:t>1510</a:t>
                      </a:r>
                      <a:r>
                        <a:rPr kumimoji="1" lang="ja-JP" altLang="en-US" sz="900" kern="1200" baseline="0" dirty="0" smtClean="0">
                          <a:solidFill>
                            <a:schemeClr val="tx1"/>
                          </a:solidFill>
                          <a:latin typeface="ＭＳ Ｐ明朝" pitchFamily="18" charset="-128"/>
                          <a:ea typeface="ＭＳ Ｐ明朝" pitchFamily="18" charset="-128"/>
                          <a:cs typeface="+mn-cs"/>
                        </a:rPr>
                        <a:t>億円の内数</a:t>
                      </a:r>
                      <a:r>
                        <a:rPr kumimoji="1" lang="en-US" altLang="ja-JP" sz="900" kern="1200" baseline="0" dirty="0" smtClean="0">
                          <a:solidFill>
                            <a:schemeClr val="tx1"/>
                          </a:solidFill>
                          <a:latin typeface="ＭＳ Ｐ明朝" pitchFamily="18" charset="-128"/>
                          <a:ea typeface="ＭＳ Ｐ明朝" pitchFamily="18" charset="-128"/>
                          <a:cs typeface="+mn-cs"/>
                        </a:rPr>
                        <a:t>)</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被災地域において、求職者の安定的な雇用機会を創出する。地域で若者・女性・高齢者・障害者が活躍できる雇用機会を創出する。</a:t>
                      </a:r>
                      <a:endParaRPr kumimoji="1" lang="en-US" altLang="ja-JP" sz="1050" kern="1200" baseline="0" dirty="0" smtClean="0">
                        <a:solidFill>
                          <a:schemeClr val="tx1"/>
                        </a:solidFill>
                        <a:latin typeface="ＭＳ Ｐ明朝" pitchFamily="18" charset="-128"/>
                        <a:ea typeface="ＭＳ Ｐ明朝" pitchFamily="18" charset="-128"/>
                        <a:cs typeface="+mn-cs"/>
                      </a:endParaRPr>
                    </a:p>
                    <a:p>
                      <a:r>
                        <a:rPr kumimoji="1" lang="ja-JP" altLang="en-US" sz="1050" kern="1200" baseline="0" dirty="0" smtClean="0">
                          <a:solidFill>
                            <a:schemeClr val="tx1"/>
                          </a:solidFill>
                          <a:latin typeface="ＭＳ Ｐ明朝" pitchFamily="18" charset="-128"/>
                          <a:ea typeface="ＭＳ Ｐ明朝" pitchFamily="18" charset="-128"/>
                          <a:cs typeface="+mn-cs"/>
                        </a:rPr>
                        <a:t>（高齢者から若者への技能伝承、女性、障害者等の積極的な活用、地域に根ざした働き方など雇用面でのモデル性があり、将来的な事業の自立により雇用創出が期待される事業</a:t>
                      </a:r>
                      <a:r>
                        <a:rPr kumimoji="1" lang="en-US" altLang="ja-JP" sz="1050" kern="1200" baseline="0" dirty="0" smtClean="0">
                          <a:solidFill>
                            <a:schemeClr val="tx1"/>
                          </a:solidFill>
                          <a:latin typeface="ＭＳ Ｐ明朝" pitchFamily="18" charset="-128"/>
                          <a:ea typeface="ＭＳ Ｐ明朝" pitchFamily="18" charset="-128"/>
                          <a:cs typeface="+mn-cs"/>
                        </a:rPr>
                        <a:t>)</a:t>
                      </a:r>
                      <a:r>
                        <a:rPr kumimoji="1" lang="ja-JP" altLang="en-US" sz="1050" kern="1200" baseline="0" dirty="0" smtClean="0">
                          <a:solidFill>
                            <a:schemeClr val="tx1"/>
                          </a:solidFill>
                          <a:latin typeface="ＭＳ Ｐ明朝" pitchFamily="18" charset="-128"/>
                          <a:ea typeface="ＭＳ Ｐ明朝" pitchFamily="18" charset="-128"/>
                          <a:cs typeface="+mn-cs"/>
                        </a:rPr>
                        <a:t> →何でもあり？</a:t>
                      </a:r>
                      <a:endParaRPr kumimoji="1" lang="en-US" altLang="ja-JP" sz="1050" kern="1200" baseline="0" dirty="0" smtClean="0">
                        <a:solidFill>
                          <a:schemeClr val="tx1"/>
                        </a:solidFill>
                        <a:latin typeface="ＭＳ Ｐ明朝" pitchFamily="18" charset="-128"/>
                        <a:ea typeface="ＭＳ Ｐ明朝"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2015</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最大</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年間、</a:t>
                      </a:r>
                      <a:r>
                        <a:rPr kumimoji="1" lang="en-US" altLang="ja-JP" sz="1050" dirty="0" smtClean="0">
                          <a:solidFill>
                            <a:schemeClr val="tx1"/>
                          </a:solidFill>
                          <a:latin typeface="ＭＳ Ｐ明朝" pitchFamily="18" charset="-128"/>
                          <a:ea typeface="ＭＳ Ｐ明朝" pitchFamily="18" charset="-128"/>
                        </a:rPr>
                        <a:t>2014.6</a:t>
                      </a:r>
                      <a:r>
                        <a:rPr kumimoji="1" lang="ja-JP" altLang="en-US" sz="1050" dirty="0" err="1" smtClean="0">
                          <a:solidFill>
                            <a:schemeClr val="tx1"/>
                          </a:solidFill>
                          <a:latin typeface="ＭＳ Ｐ明朝" pitchFamily="18" charset="-128"/>
                          <a:ea typeface="ＭＳ Ｐ明朝" pitchFamily="18" charset="-128"/>
                        </a:rPr>
                        <a:t>までの</a:t>
                      </a:r>
                      <a:r>
                        <a:rPr kumimoji="1" lang="ja-JP" altLang="en-US" sz="1050" dirty="0" smtClean="0">
                          <a:solidFill>
                            <a:schemeClr val="tx1"/>
                          </a:solidFill>
                          <a:latin typeface="ＭＳ Ｐ明朝" pitchFamily="18" charset="-128"/>
                          <a:ea typeface="ＭＳ Ｐ明朝" pitchFamily="18" charset="-128"/>
                        </a:rPr>
                        <a:t>延長可</a:t>
                      </a:r>
                      <a:r>
                        <a:rPr kumimoji="1"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⑥</a:t>
                      </a:r>
                      <a:r>
                        <a:rPr kumimoji="1" lang="zh-TW" altLang="en-US" sz="1050" kern="1200" baseline="0" dirty="0" smtClean="0">
                          <a:solidFill>
                            <a:schemeClr val="tx1"/>
                          </a:solidFill>
                          <a:latin typeface="ＭＳ Ｐ明朝" pitchFamily="18" charset="-128"/>
                          <a:ea typeface="ＭＳ Ｐ明朝" pitchFamily="18" charset="-128"/>
                          <a:cs typeface="+mn-cs"/>
                        </a:rPr>
                        <a:t>直接実施事業</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失業者に対する短期の雇用・就業機会の創出・提供及び人材育成のために、都道府県が自ら実施する①～④までの事業。</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⑦</a:t>
                      </a:r>
                      <a:r>
                        <a:rPr kumimoji="1" lang="zh-TW" altLang="en-US" sz="1050" kern="1200" baseline="0" dirty="0" smtClean="0">
                          <a:solidFill>
                            <a:schemeClr val="tx1"/>
                          </a:solidFill>
                          <a:latin typeface="ＭＳ Ｐ明朝" pitchFamily="18" charset="-128"/>
                          <a:ea typeface="ＭＳ Ｐ明朝" pitchFamily="18" charset="-128"/>
                          <a:cs typeface="+mn-cs"/>
                        </a:rPr>
                        <a:t>事業復興型雇用創出事業</a:t>
                      </a:r>
                      <a:endParaRPr kumimoji="1" lang="en-US" altLang="zh-TW" sz="1050" kern="1200" baseline="0" dirty="0" smtClean="0">
                        <a:solidFill>
                          <a:schemeClr val="tx1"/>
                        </a:solidFill>
                        <a:latin typeface="ＭＳ Ｐ明朝" pitchFamily="18" charset="-128"/>
                        <a:ea typeface="ＭＳ Ｐ明朝" pitchFamily="18" charset="-128"/>
                        <a:cs typeface="+mn-cs"/>
                      </a:endParaRPr>
                    </a:p>
                    <a:p>
                      <a:r>
                        <a:rPr kumimoji="1" lang="en-US" altLang="ja-JP" sz="900" kern="1200" baseline="0" dirty="0" smtClean="0">
                          <a:solidFill>
                            <a:schemeClr val="tx1"/>
                          </a:solidFill>
                          <a:latin typeface="ＭＳ Ｐ明朝" pitchFamily="18" charset="-128"/>
                          <a:ea typeface="ＭＳ Ｐ明朝" pitchFamily="18" charset="-128"/>
                          <a:cs typeface="+mn-cs"/>
                        </a:rPr>
                        <a:t>(2011</a:t>
                      </a:r>
                      <a:r>
                        <a:rPr kumimoji="1" lang="ja-JP" altLang="en-US" sz="900" kern="1200" baseline="0" dirty="0" smtClean="0">
                          <a:solidFill>
                            <a:schemeClr val="tx1"/>
                          </a:solidFill>
                          <a:latin typeface="ＭＳ Ｐ明朝" pitchFamily="18" charset="-128"/>
                          <a:ea typeface="ＭＳ Ｐ明朝" pitchFamily="18" charset="-128"/>
                          <a:cs typeface="+mn-cs"/>
                        </a:rPr>
                        <a:t>年度第</a:t>
                      </a:r>
                      <a:r>
                        <a:rPr kumimoji="1" lang="en-US" altLang="ja-JP" sz="900" kern="1200" baseline="0" dirty="0" smtClean="0">
                          <a:solidFill>
                            <a:schemeClr val="tx1"/>
                          </a:solidFill>
                          <a:latin typeface="ＭＳ Ｐ明朝" pitchFamily="18" charset="-128"/>
                          <a:ea typeface="ＭＳ Ｐ明朝" pitchFamily="18" charset="-128"/>
                          <a:cs typeface="+mn-cs"/>
                        </a:rPr>
                        <a:t>3</a:t>
                      </a:r>
                      <a:r>
                        <a:rPr kumimoji="1" lang="ja-JP" altLang="en-US" sz="900" kern="1200" baseline="0" dirty="0" smtClean="0">
                          <a:solidFill>
                            <a:schemeClr val="tx1"/>
                          </a:solidFill>
                          <a:latin typeface="ＭＳ Ｐ明朝" pitchFamily="18" charset="-128"/>
                          <a:ea typeface="ＭＳ Ｐ明朝" pitchFamily="18" charset="-128"/>
                          <a:cs typeface="+mn-cs"/>
                        </a:rPr>
                        <a:t>次補正の</a:t>
                      </a:r>
                      <a:r>
                        <a:rPr kumimoji="1" lang="en-US" altLang="ja-JP" sz="900" kern="1200" baseline="0" dirty="0" smtClean="0">
                          <a:solidFill>
                            <a:schemeClr val="tx1"/>
                          </a:solidFill>
                          <a:latin typeface="ＭＳ Ｐ明朝" pitchFamily="18" charset="-128"/>
                          <a:ea typeface="ＭＳ Ｐ明朝" pitchFamily="18" charset="-128"/>
                          <a:cs typeface="+mn-cs"/>
                        </a:rPr>
                        <a:t>1510</a:t>
                      </a:r>
                      <a:r>
                        <a:rPr kumimoji="1" lang="ja-JP" altLang="en-US" sz="900" kern="1200" baseline="0" dirty="0" smtClean="0">
                          <a:solidFill>
                            <a:schemeClr val="tx1"/>
                          </a:solidFill>
                          <a:latin typeface="ＭＳ Ｐ明朝" pitchFamily="18" charset="-128"/>
                          <a:ea typeface="ＭＳ Ｐ明朝" pitchFamily="18" charset="-128"/>
                          <a:cs typeface="+mn-cs"/>
                        </a:rPr>
                        <a:t>億円の内数</a:t>
                      </a:r>
                      <a:r>
                        <a:rPr kumimoji="1" lang="en-US" altLang="ja-JP" sz="900" kern="1200" baseline="0" dirty="0" smtClean="0">
                          <a:solidFill>
                            <a:schemeClr val="tx1"/>
                          </a:solidFill>
                          <a:latin typeface="ＭＳ Ｐ明朝" pitchFamily="18" charset="-128"/>
                          <a:ea typeface="ＭＳ Ｐ明朝" pitchFamily="18" charset="-128"/>
                          <a:cs typeface="+mn-cs"/>
                        </a:rPr>
                        <a:t>)</a:t>
                      </a:r>
                      <a:endParaRPr kumimoji="1" lang="ja-JP" altLang="en-US" sz="90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baseline="0" dirty="0" smtClean="0">
                          <a:solidFill>
                            <a:schemeClr val="tx1"/>
                          </a:solidFill>
                          <a:latin typeface="ＭＳ Ｐ明朝" pitchFamily="18" charset="-128"/>
                          <a:ea typeface="ＭＳ Ｐ明朝" pitchFamily="18" charset="-128"/>
                          <a:cs typeface="+mn-cs"/>
                        </a:rPr>
                        <a:t>将来的に地域の雇用創出の中核となることが期待される事業の事業主が被災求職者を雇用する場合に、産業政策と一体となり、当該雇用に係る費用を事業主に助成する事業。（</a:t>
                      </a:r>
                      <a:r>
                        <a:rPr kumimoji="1" lang="en-US" altLang="ja-JP" sz="1050" kern="1200" baseline="0" dirty="0" smtClean="0">
                          <a:solidFill>
                            <a:schemeClr val="tx1"/>
                          </a:solidFill>
                          <a:latin typeface="ＭＳ Ｐ明朝" pitchFamily="18" charset="-128"/>
                          <a:ea typeface="ＭＳ Ｐ明朝" pitchFamily="18" charset="-128"/>
                          <a:cs typeface="+mn-cs"/>
                        </a:rPr>
                        <a:t>120</a:t>
                      </a:r>
                      <a:r>
                        <a:rPr kumimoji="1" lang="ja-JP" altLang="en-US" sz="1050" kern="1200" baseline="0" dirty="0" smtClean="0">
                          <a:solidFill>
                            <a:schemeClr val="tx1"/>
                          </a:solidFill>
                          <a:latin typeface="ＭＳ Ｐ明朝" pitchFamily="18" charset="-128"/>
                          <a:ea typeface="ＭＳ Ｐ明朝" pitchFamily="18" charset="-128"/>
                          <a:cs typeface="+mn-cs"/>
                        </a:rPr>
                        <a:t>万円→</a:t>
                      </a:r>
                      <a:r>
                        <a:rPr kumimoji="1" lang="en-US" altLang="ja-JP" sz="1050" kern="1200" baseline="0" dirty="0" smtClean="0">
                          <a:solidFill>
                            <a:schemeClr val="tx1"/>
                          </a:solidFill>
                          <a:latin typeface="ＭＳ Ｐ明朝" pitchFamily="18" charset="-128"/>
                          <a:ea typeface="ＭＳ Ｐ明朝" pitchFamily="18" charset="-128"/>
                          <a:cs typeface="+mn-cs"/>
                        </a:rPr>
                        <a:t>70</a:t>
                      </a:r>
                      <a:r>
                        <a:rPr kumimoji="1" lang="ja-JP" altLang="en-US" sz="1050" kern="1200" baseline="0" dirty="0" smtClean="0">
                          <a:solidFill>
                            <a:schemeClr val="tx1"/>
                          </a:solidFill>
                          <a:latin typeface="ＭＳ Ｐ明朝" pitchFamily="18" charset="-128"/>
                          <a:ea typeface="ＭＳ Ｐ明朝" pitchFamily="18" charset="-128"/>
                          <a:cs typeface="+mn-cs"/>
                        </a:rPr>
                        <a:t>万円→</a:t>
                      </a:r>
                      <a:r>
                        <a:rPr kumimoji="1" lang="en-US" altLang="ja-JP" sz="1050" kern="1200" baseline="0" dirty="0" smtClean="0">
                          <a:solidFill>
                            <a:schemeClr val="tx1"/>
                          </a:solidFill>
                          <a:latin typeface="ＭＳ Ｐ明朝" pitchFamily="18" charset="-128"/>
                          <a:ea typeface="ＭＳ Ｐ明朝" pitchFamily="18" charset="-128"/>
                          <a:cs typeface="+mn-cs"/>
                        </a:rPr>
                        <a:t>35</a:t>
                      </a:r>
                      <a:r>
                        <a:rPr kumimoji="1" lang="ja-JP" altLang="en-US" sz="1050" kern="1200" baseline="0" dirty="0" smtClean="0">
                          <a:solidFill>
                            <a:schemeClr val="tx1"/>
                          </a:solidFill>
                          <a:latin typeface="ＭＳ Ｐ明朝" pitchFamily="18" charset="-128"/>
                          <a:ea typeface="ＭＳ Ｐ明朝" pitchFamily="18" charset="-128"/>
                          <a:cs typeface="+mn-cs"/>
                        </a:rPr>
                        <a:t>万円</a:t>
                      </a:r>
                      <a:r>
                        <a:rPr kumimoji="1" lang="en-US" altLang="ja-JP" sz="1050" kern="1200" baseline="0" dirty="0" smtClean="0">
                          <a:solidFill>
                            <a:schemeClr val="tx1"/>
                          </a:solidFill>
                          <a:latin typeface="ＭＳ Ｐ明朝" pitchFamily="18" charset="-128"/>
                          <a:ea typeface="ＭＳ Ｐ明朝" pitchFamily="18" charset="-128"/>
                          <a:cs typeface="+mn-cs"/>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2015</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2016.6</a:t>
                      </a:r>
                      <a:r>
                        <a:rPr kumimoji="1" lang="ja-JP" altLang="en-US" sz="1050" dirty="0" err="1" smtClean="0">
                          <a:solidFill>
                            <a:schemeClr val="tx1"/>
                          </a:solidFill>
                          <a:latin typeface="ＭＳ Ｐ明朝" pitchFamily="18" charset="-128"/>
                          <a:ea typeface="ＭＳ Ｐ明朝" pitchFamily="18" charset="-128"/>
                        </a:rPr>
                        <a:t>まで</a:t>
                      </a:r>
                      <a:r>
                        <a:rPr kumimoji="1" lang="ja-JP" altLang="en-US" sz="1050" dirty="0" smtClean="0">
                          <a:solidFill>
                            <a:schemeClr val="tx1"/>
                          </a:solidFill>
                          <a:latin typeface="ＭＳ Ｐ明朝" pitchFamily="18" charset="-128"/>
                          <a:ea typeface="ＭＳ Ｐ明朝" pitchFamily="18" charset="-128"/>
                        </a:rPr>
                        <a:t>延長可）</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956">
                <a:tc gridSpan="2">
                  <a:txBody>
                    <a:bodyPr/>
                    <a:lstStyle/>
                    <a:p>
                      <a:r>
                        <a:rPr kumimoji="1" lang="ja-JP" altLang="en-US" sz="1050" dirty="0" smtClean="0">
                          <a:solidFill>
                            <a:schemeClr val="tx1"/>
                          </a:solidFill>
                          <a:latin typeface="ＭＳ Ｐ明朝" pitchFamily="18" charset="-128"/>
                          <a:ea typeface="ＭＳ Ｐ明朝" pitchFamily="18" charset="-128"/>
                        </a:rPr>
                        <a:t>⑨市町村補助事業</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050" dirty="0" smtClean="0">
                          <a:solidFill>
                            <a:schemeClr val="tx1"/>
                          </a:solidFill>
                          <a:latin typeface="ＭＳ Ｐ明朝" pitchFamily="18" charset="-128"/>
                          <a:ea typeface="ＭＳ Ｐ明朝" pitchFamily="18" charset="-128"/>
                        </a:rPr>
                        <a:t>委託事業及び⑥、⑦を実施する市町村に補助金交付。</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050" dirty="0" smtClean="0">
                          <a:solidFill>
                            <a:schemeClr val="tx1"/>
                          </a:solidFill>
                          <a:latin typeface="ＭＳ Ｐ明朝" pitchFamily="18" charset="-128"/>
                          <a:ea typeface="ＭＳ Ｐ明朝" pitchFamily="18" charset="-128"/>
                        </a:rPr>
                        <a:t>生活・相談事業</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050" dirty="0" smtClean="0">
                          <a:solidFill>
                            <a:schemeClr val="tx1"/>
                          </a:solidFill>
                          <a:latin typeface="ＭＳ Ｐ明朝" pitchFamily="18" charset="-128"/>
                          <a:ea typeface="ＭＳ Ｐ明朝" pitchFamily="18" charset="-128"/>
                        </a:rPr>
                        <a:t>⑩生活・就労相談支援事業</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⑪パーソナル</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サポート・モデル推進事業</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solidFill>
                            <a:schemeClr val="tx1"/>
                          </a:solidFill>
                          <a:latin typeface="ＭＳ Ｐ明朝" pitchFamily="18" charset="-128"/>
                          <a:ea typeface="ＭＳ Ｐ明朝" pitchFamily="18" charset="-128"/>
                        </a:rPr>
                        <a:t>2011</a:t>
                      </a:r>
                      <a:r>
                        <a:rPr kumimoji="1" lang="ja-JP" altLang="en-US" sz="1050" dirty="0" smtClean="0">
                          <a:solidFill>
                            <a:schemeClr val="tx1"/>
                          </a:solidFill>
                          <a:latin typeface="ＭＳ Ｐ明朝" pitchFamily="18" charset="-128"/>
                          <a:ea typeface="ＭＳ Ｐ明朝" pitchFamily="18" charset="-128"/>
                        </a:rPr>
                        <a:t>年度末</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a:t>
                      </a:r>
                      <a:r>
                        <a:rPr kumimoji="1" lang="en-US" altLang="ja-JP" sz="1050" dirty="0" smtClean="0">
                          <a:solidFill>
                            <a:schemeClr val="tx1"/>
                          </a:solidFill>
                          <a:latin typeface="ＭＳ Ｐ明朝" pitchFamily="18" charset="-128"/>
                          <a:ea typeface="ＭＳ Ｐ明朝" pitchFamily="18" charset="-128"/>
                        </a:rPr>
                        <a:t>2012.6</a:t>
                      </a:r>
                      <a:r>
                        <a:rPr kumimoji="1" lang="ja-JP" altLang="en-US" sz="1050" dirty="0" err="1" smtClean="0">
                          <a:solidFill>
                            <a:schemeClr val="tx1"/>
                          </a:solidFill>
                          <a:latin typeface="ＭＳ Ｐ明朝" pitchFamily="18" charset="-128"/>
                          <a:ea typeface="ＭＳ Ｐ明朝" pitchFamily="18" charset="-128"/>
                        </a:rPr>
                        <a:t>まで</a:t>
                      </a:r>
                      <a:r>
                        <a:rPr kumimoji="1" lang="ja-JP" altLang="en-US" sz="1050" dirty="0" smtClean="0">
                          <a:solidFill>
                            <a:schemeClr val="tx1"/>
                          </a:solidFill>
                          <a:latin typeface="ＭＳ Ｐ明朝" pitchFamily="18" charset="-128"/>
                          <a:ea typeface="ＭＳ Ｐ明朝" pitchFamily="18" charset="-128"/>
                        </a:rPr>
                        <a:t>延長可</a:t>
                      </a:r>
                      <a:r>
                        <a:rPr kumimoji="1"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角丸四角形 5"/>
          <p:cNvSpPr/>
          <p:nvPr/>
        </p:nvSpPr>
        <p:spPr>
          <a:xfrm>
            <a:off x="4365104" y="395536"/>
            <a:ext cx="2376264" cy="1872208"/>
          </a:xfrm>
          <a:prstGeom prst="roundRect">
            <a:avLst/>
          </a:prstGeom>
          <a:solidFill>
            <a:srgbClr val="FFFF00"/>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局面は「ふるさと雇用再生特別基金事業」と「</a:t>
            </a:r>
            <a:r>
              <a:rPr lang="ja-JP" altLang="en-US" sz="1050" dirty="0" smtClean="0">
                <a:solidFill>
                  <a:schemeClr val="tx1"/>
                </a:solidFill>
                <a:latin typeface="ＭＳ Ｐ明朝" pitchFamily="18" charset="-128"/>
                <a:ea typeface="ＭＳ Ｐ明朝" pitchFamily="18" charset="-128"/>
              </a:rPr>
              <a:t>①</a:t>
            </a:r>
            <a:r>
              <a:rPr kumimoji="1" lang="ja-JP" altLang="en-US" sz="1050" dirty="0" smtClean="0">
                <a:solidFill>
                  <a:schemeClr val="tx1"/>
                </a:solidFill>
                <a:latin typeface="ＭＳ Ｐ明朝" pitchFamily="18" charset="-128"/>
                <a:ea typeface="ＭＳ Ｐ明朝" pitchFamily="18" charset="-128"/>
              </a:rPr>
              <a:t>緊急雇用事業」の二つが</a:t>
            </a:r>
            <a:r>
              <a:rPr kumimoji="1" lang="en-US" altLang="ja-JP" sz="1050" dirty="0" smtClean="0">
                <a:solidFill>
                  <a:schemeClr val="tx1"/>
                </a:solidFill>
                <a:latin typeface="ＭＳ Ｐ明朝" pitchFamily="18" charset="-128"/>
                <a:ea typeface="ＭＳ Ｐ明朝" pitchFamily="18" charset="-128"/>
              </a:rPr>
              <a:t>2012</a:t>
            </a:r>
            <a:r>
              <a:rPr kumimoji="1" lang="ja-JP" altLang="en-US" sz="1050" dirty="0" smtClean="0">
                <a:solidFill>
                  <a:schemeClr val="tx1"/>
                </a:solidFill>
                <a:latin typeface="ＭＳ Ｐ明朝" pitchFamily="18" charset="-128"/>
                <a:ea typeface="ＭＳ Ｐ明朝" pitchFamily="18" charset="-128"/>
              </a:rPr>
              <a:t>年</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月末で廃止され、その後は「緊急雇用創出事業臨時特例交付金」</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基金事業</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の枠内で、「②重点分野」が継続し、</a:t>
            </a:r>
            <a:r>
              <a:rPr kumimoji="1" lang="en-US" altLang="ja-JP" sz="1050" dirty="0" smtClean="0">
                <a:solidFill>
                  <a:schemeClr val="tx1"/>
                </a:solidFill>
                <a:latin typeface="ＭＳ Ｐ明朝" pitchFamily="18" charset="-128"/>
                <a:ea typeface="ＭＳ Ｐ明朝" pitchFamily="18" charset="-128"/>
              </a:rPr>
              <a:t>2011</a:t>
            </a:r>
            <a:r>
              <a:rPr kumimoji="1" lang="ja-JP" altLang="en-US" sz="1050" dirty="0" smtClean="0">
                <a:solidFill>
                  <a:schemeClr val="tx1"/>
                </a:solidFill>
                <a:latin typeface="ＭＳ Ｐ明朝" pitchFamily="18" charset="-128"/>
                <a:ea typeface="ＭＳ Ｐ明朝" pitchFamily="18" charset="-128"/>
              </a:rPr>
              <a:t>年</a:t>
            </a:r>
            <a:r>
              <a:rPr lang="en-US" altLang="ja-JP" sz="1050" dirty="0" smtClean="0">
                <a:solidFill>
                  <a:schemeClr val="tx1"/>
                </a:solidFill>
                <a:latin typeface="ＭＳ Ｐ明朝" pitchFamily="18" charset="-128"/>
                <a:ea typeface="ＭＳ Ｐ明朝" pitchFamily="18" charset="-128"/>
              </a:rPr>
              <a:t>11</a:t>
            </a:r>
            <a:r>
              <a:rPr lang="ja-JP" altLang="en-US" sz="1050" dirty="0" smtClean="0">
                <a:solidFill>
                  <a:schemeClr val="tx1"/>
                </a:solidFill>
                <a:latin typeface="ＭＳ Ｐ明朝" pitchFamily="18" charset="-128"/>
                <a:ea typeface="ＭＳ Ｐ明朝" pitchFamily="18" charset="-128"/>
              </a:rPr>
              <a:t>月の第</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次補正で予算措置された「④震災対応緊急雇用対応事業」に集約さる。なお、第</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次補正では、新たに「⑤生涯</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」と「⑦事業主助成」が措置されている。</a:t>
            </a:r>
            <a:endParaRPr kumimoji="1" lang="ja-JP" altLang="en-US" sz="1050" dirty="0">
              <a:solidFill>
                <a:schemeClr val="tx1"/>
              </a:solidFill>
              <a:latin typeface="ＭＳ Ｐ明朝" pitchFamily="18" charset="-128"/>
              <a:ea typeface="ＭＳ Ｐ明朝" pitchFamily="18" charset="-128"/>
            </a:endParaRPr>
          </a:p>
        </p:txBody>
      </p:sp>
      <p:sp>
        <p:nvSpPr>
          <p:cNvPr id="7" name="正方形/長方形 6"/>
          <p:cNvSpPr/>
          <p:nvPr/>
        </p:nvSpPr>
        <p:spPr>
          <a:xfrm>
            <a:off x="5805264" y="2051720"/>
            <a:ext cx="720080" cy="144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ＭＳ Ｐ明朝" pitchFamily="18" charset="-128"/>
                <a:ea typeface="ＭＳ Ｐ明朝" pitchFamily="18" charset="-128"/>
              </a:rPr>
              <a:t>2011</a:t>
            </a:r>
            <a:r>
              <a:rPr lang="en-US" altLang="ja-JP" sz="1050" dirty="0" smtClean="0">
                <a:solidFill>
                  <a:schemeClr val="tx1"/>
                </a:solidFill>
                <a:latin typeface="ＭＳ Ｐ明朝" pitchFamily="18" charset="-128"/>
                <a:ea typeface="ＭＳ Ｐ明朝" pitchFamily="18" charset="-128"/>
              </a:rPr>
              <a:t>.12</a:t>
            </a:r>
            <a:endParaRPr kumimoji="1" lang="ja-JP" altLang="en-US" sz="1050" dirty="0">
              <a:solidFill>
                <a:schemeClr val="tx1"/>
              </a:solidFill>
              <a:latin typeface="ＭＳ Ｐ明朝" pitchFamily="18" charset="-128"/>
              <a:ea typeface="ＭＳ Ｐ明朝" pitchFamily="18" charset="-128"/>
            </a:endParaRPr>
          </a:p>
        </p:txBody>
      </p:sp>
      <p:sp>
        <p:nvSpPr>
          <p:cNvPr id="8" name="角丸四角形 7"/>
          <p:cNvSpPr/>
          <p:nvPr/>
        </p:nvSpPr>
        <p:spPr>
          <a:xfrm>
            <a:off x="260648" y="5364088"/>
            <a:ext cx="288032" cy="1008112"/>
          </a:xfrm>
          <a:prstGeom prst="roundRect">
            <a:avLst>
              <a:gd name="adj" fmla="val 332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smtClean="0">
                <a:solidFill>
                  <a:schemeClr val="tx1"/>
                </a:solidFill>
                <a:latin typeface="ＭＳ Ｐ明朝" pitchFamily="18" charset="-128"/>
                <a:ea typeface="ＭＳ Ｐ明朝" pitchFamily="18" charset="-128"/>
              </a:rPr>
              <a:t>被災地中心</a:t>
            </a:r>
            <a:endParaRPr kumimoji="1" lang="ja-JP" altLang="en-US" sz="1050" dirty="0">
              <a:solidFill>
                <a:schemeClr val="tx1"/>
              </a:solidFill>
              <a:latin typeface="ＭＳ Ｐ明朝" pitchFamily="18" charset="-128"/>
              <a:ea typeface="ＭＳ Ｐ明朝" pitchFamily="18" charset="-128"/>
            </a:endParaRPr>
          </a:p>
        </p:txBody>
      </p:sp>
      <p:cxnSp>
        <p:nvCxnSpPr>
          <p:cNvPr id="10" name="直線コネクタ 9"/>
          <p:cNvCxnSpPr>
            <a:stCxn id="8" idx="0"/>
          </p:cNvCxnSpPr>
          <p:nvPr/>
        </p:nvCxnSpPr>
        <p:spPr>
          <a:xfrm flipV="1">
            <a:off x="404664" y="4932040"/>
            <a:ext cx="432048" cy="43204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8" idx="0"/>
          </p:cNvCxnSpPr>
          <p:nvPr/>
        </p:nvCxnSpPr>
        <p:spPr>
          <a:xfrm>
            <a:off x="404664" y="5364088"/>
            <a:ext cx="432048"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8" idx="2"/>
          </p:cNvCxnSpPr>
          <p:nvPr/>
        </p:nvCxnSpPr>
        <p:spPr>
          <a:xfrm>
            <a:off x="404664" y="6372200"/>
            <a:ext cx="144016" cy="93610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 10"/>
          <p:cNvSpPr>
            <a:spLocks noGrp="1"/>
          </p:cNvSpPr>
          <p:nvPr>
            <p:ph type="sldNum" sz="quarter" idx="12"/>
          </p:nvPr>
        </p:nvSpPr>
        <p:spPr>
          <a:xfrm>
            <a:off x="188640" y="8475133"/>
            <a:ext cx="1756746" cy="487680"/>
          </a:xfrm>
        </p:spPr>
        <p:txBody>
          <a:bodyPr/>
          <a:lstStyle/>
          <a:p>
            <a:fld id="{D2D8002D-B5B0-4BAC-B1F6-782DDCCE6D9C}" type="slidenum">
              <a:rPr kumimoji="1" lang="ja-JP" altLang="en-US" smtClean="0"/>
              <a:pPr/>
              <a:t>2</a:t>
            </a:fld>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203200"/>
            <a:ext cx="6172200" cy="2280568"/>
          </a:xfrm>
        </p:spPr>
        <p:txBody>
          <a:bodyPr>
            <a:normAutofit fontScale="90000"/>
          </a:bodyPr>
          <a:lstStyle/>
          <a:p>
            <a:r>
              <a:rPr kumimoji="1" lang="en-US" altLang="ja-JP" sz="1050" dirty="0" smtClean="0"/>
              <a:t/>
            </a:r>
            <a:br>
              <a:rPr kumimoji="1" lang="en-US" altLang="ja-JP" sz="1050" dirty="0" smtClean="0"/>
            </a:br>
            <a:r>
              <a:rPr kumimoji="1" lang="en-US" altLang="ja-JP" sz="1050" dirty="0" smtClean="0"/>
              <a:t/>
            </a:r>
            <a:br>
              <a:rPr kumimoji="1" lang="en-US" altLang="ja-JP" sz="1050" dirty="0" smtClean="0"/>
            </a:br>
            <a:r>
              <a:rPr kumimoji="1" lang="en-US" altLang="ja-JP" sz="1050" dirty="0" smtClean="0"/>
              <a:t/>
            </a:r>
            <a:br>
              <a:rPr kumimoji="1" lang="en-US" altLang="ja-JP" sz="1050" dirty="0" smtClean="0"/>
            </a:br>
            <a:r>
              <a:rPr lang="en-US" altLang="ja-JP" sz="1050" dirty="0" smtClean="0"/>
              <a:t/>
            </a:r>
            <a:br>
              <a:rPr lang="en-US" altLang="ja-JP" sz="1050" dirty="0" smtClean="0"/>
            </a:br>
            <a:r>
              <a:rPr lang="en-US" altLang="ja-JP" sz="1050" dirty="0" smtClean="0"/>
              <a:t/>
            </a:r>
            <a:br>
              <a:rPr lang="en-US" altLang="ja-JP" sz="1050" dirty="0" smtClean="0"/>
            </a:br>
            <a:r>
              <a:rPr lang="en-US" altLang="ja-JP" sz="1050" dirty="0" smtClean="0"/>
              <a:t/>
            </a:r>
            <a:br>
              <a:rPr lang="en-US" altLang="ja-JP" sz="1050" dirty="0" smtClean="0"/>
            </a:br>
            <a:r>
              <a:rPr kumimoji="1" lang="ja-JP" altLang="en-US" sz="1050" dirty="0" smtClean="0"/>
              <a:t>　</a:t>
            </a:r>
            <a:r>
              <a:rPr lang="ja-JP" altLang="en-US" sz="1200" dirty="0" smtClean="0">
                <a:solidFill>
                  <a:schemeClr val="tx1"/>
                </a:solidFill>
                <a:latin typeface="ＭＳ Ｐ明朝" pitchFamily="18" charset="-128"/>
                <a:ea typeface="ＭＳ Ｐ明朝" pitchFamily="18" charset="-128"/>
              </a:rPr>
              <a:t>麻生内閣の第</a:t>
            </a:r>
            <a:r>
              <a:rPr lang="en-US" altLang="ja-JP" sz="1200" dirty="0" smtClean="0">
                <a:solidFill>
                  <a:schemeClr val="tx1"/>
                </a:solidFill>
                <a:latin typeface="ＭＳ Ｐ明朝" pitchFamily="18" charset="-128"/>
                <a:ea typeface="ＭＳ Ｐ明朝" pitchFamily="18" charset="-128"/>
              </a:rPr>
              <a:t>2</a:t>
            </a:r>
            <a:r>
              <a:rPr lang="ja-JP" altLang="en-US" sz="1200" dirty="0" smtClean="0">
                <a:solidFill>
                  <a:schemeClr val="tx1"/>
                </a:solidFill>
                <a:latin typeface="ＭＳ Ｐ明朝" pitchFamily="18" charset="-128"/>
                <a:ea typeface="ＭＳ Ｐ明朝" pitchFamily="18" charset="-128"/>
              </a:rPr>
              <a:t>次補正</a:t>
            </a:r>
            <a:r>
              <a:rPr lang="en-US" altLang="ja-JP" sz="1200" dirty="0" smtClean="0">
                <a:solidFill>
                  <a:schemeClr val="tx1"/>
                </a:solidFill>
                <a:latin typeface="ＭＳ Ｐ明朝" pitchFamily="18" charset="-128"/>
                <a:ea typeface="ＭＳ Ｐ明朝" pitchFamily="18" charset="-128"/>
              </a:rPr>
              <a:t>(08.10</a:t>
            </a:r>
            <a:r>
              <a:rPr lang="ja-JP" altLang="en-US" sz="1200" dirty="0" smtClean="0">
                <a:solidFill>
                  <a:schemeClr val="tx1"/>
                </a:solidFill>
                <a:latin typeface="ＭＳ Ｐ明朝" pitchFamily="18" charset="-128"/>
                <a:ea typeface="ＭＳ Ｐ明朝" pitchFamily="18" charset="-128"/>
              </a:rPr>
              <a:t>）の「生活対策」で創設。</a:t>
            </a:r>
            <a:r>
              <a:rPr lang="en-US" altLang="ja-JP" sz="1200" dirty="0" smtClean="0">
                <a:solidFill>
                  <a:schemeClr val="tx1"/>
                </a:solidFill>
                <a:latin typeface="ＭＳ Ｐ明朝" pitchFamily="18" charset="-128"/>
                <a:ea typeface="ＭＳ Ｐ明朝" pitchFamily="18" charset="-128"/>
              </a:rPr>
              <a:t>2500</a:t>
            </a:r>
            <a:r>
              <a:rPr lang="ja-JP" altLang="en-US" sz="1200" dirty="0" smtClean="0">
                <a:solidFill>
                  <a:schemeClr val="tx1"/>
                </a:solidFill>
                <a:latin typeface="ＭＳ Ｐ明朝" pitchFamily="18" charset="-128"/>
                <a:ea typeface="ＭＳ Ｐ明朝" pitchFamily="18" charset="-128"/>
              </a:rPr>
              <a:t>億円の財源は労災保険特別会計だった。「そんなことができるのか」との思いだったが、事業は平成</a:t>
            </a:r>
            <a:r>
              <a:rPr lang="en-US" altLang="ja-JP" sz="1200" dirty="0" smtClean="0">
                <a:solidFill>
                  <a:schemeClr val="tx1"/>
                </a:solidFill>
                <a:latin typeface="ＭＳ Ｐ明朝" pitchFamily="18" charset="-128"/>
                <a:ea typeface="ＭＳ Ｐ明朝" pitchFamily="18" charset="-128"/>
              </a:rPr>
              <a:t>23</a:t>
            </a:r>
            <a:r>
              <a:rPr lang="ja-JP" altLang="en-US" sz="1200" dirty="0" smtClean="0">
                <a:solidFill>
                  <a:schemeClr val="tx1"/>
                </a:solidFill>
                <a:latin typeface="ＭＳ Ｐ明朝" pitchFamily="18" charset="-128"/>
                <a:ea typeface="ＭＳ Ｐ明朝" pitchFamily="18" charset="-128"/>
              </a:rPr>
              <a:t>年度末（</a:t>
            </a:r>
            <a:r>
              <a:rPr lang="en-US" altLang="ja-JP" sz="1200" dirty="0" smtClean="0">
                <a:solidFill>
                  <a:schemeClr val="tx1"/>
                </a:solidFill>
                <a:latin typeface="ＭＳ Ｐ明朝" pitchFamily="18" charset="-128"/>
                <a:ea typeface="ＭＳ Ｐ明朝" pitchFamily="18" charset="-128"/>
              </a:rPr>
              <a:t>2012/3)</a:t>
            </a:r>
            <a:r>
              <a:rPr lang="ja-JP" altLang="en-US" sz="1200" dirty="0" smtClean="0">
                <a:solidFill>
                  <a:schemeClr val="tx1"/>
                </a:solidFill>
                <a:latin typeface="ＭＳ Ｐ明朝" pitchFamily="18" charset="-128"/>
                <a:ea typeface="ＭＳ Ｐ明朝" pitchFamily="18" charset="-128"/>
              </a:rPr>
              <a:t>で打ち切られる。</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rPr>
              <a:t>　「ふるさと</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」には以下のような積極面があった。</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sym typeface="Wingdings"/>
              </a:rPr>
              <a:t></a:t>
            </a:r>
            <a:r>
              <a:rPr lang="ja-JP" altLang="en-US" sz="1200" dirty="0" smtClean="0">
                <a:solidFill>
                  <a:schemeClr val="tx1"/>
                </a:solidFill>
                <a:latin typeface="ＭＳ Ｐ明朝" pitchFamily="18" charset="-128"/>
                <a:ea typeface="ＭＳ Ｐ明朝" pitchFamily="18" charset="-128"/>
              </a:rPr>
              <a:t>目的－地域における継続的な雇用機会の創出を図る。</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sym typeface="Wingdings"/>
              </a:rPr>
              <a:t>雇用期間－</a:t>
            </a:r>
            <a:r>
              <a:rPr lang="ja-JP" altLang="en-US" sz="1200" dirty="0" smtClean="0">
                <a:solidFill>
                  <a:schemeClr val="tx1"/>
                </a:solidFill>
                <a:latin typeface="ＭＳ Ｐ明朝" pitchFamily="18" charset="-128"/>
                <a:ea typeface="ＭＳ Ｐ明朝" pitchFamily="18" charset="-128"/>
              </a:rPr>
              <a:t>新規雇用する労働者の雇用期間は、原則１年以上とし、更新ができる。</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sym typeface="Wingdings"/>
              </a:rPr>
              <a:t>継続雇用－受託者は</a:t>
            </a:r>
            <a:r>
              <a:rPr lang="ja-JP" altLang="en-US" sz="1200" dirty="0" smtClean="0">
                <a:solidFill>
                  <a:schemeClr val="tx1"/>
                </a:solidFill>
                <a:latin typeface="ＭＳ Ｐ明朝" pitchFamily="18" charset="-128"/>
                <a:ea typeface="ＭＳ Ｐ明朝" pitchFamily="18" charset="-128"/>
              </a:rPr>
              <a:t>委託事業において雇用した労働者のうち、その１</a:t>
            </a:r>
            <a:r>
              <a:rPr lang="en-US" altLang="ja-JP" sz="1200" dirty="0"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２以上を委託事業に係る契約　</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rPr>
              <a:t>　 期終了後も継続して雇用すること。</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sym typeface="Wingdings"/>
              </a:rPr>
              <a:t> 一時金－</a:t>
            </a:r>
            <a:r>
              <a:rPr lang="ja-JP" altLang="en-US" sz="1200" dirty="0" smtClean="0">
                <a:solidFill>
                  <a:schemeClr val="tx1"/>
                </a:solidFill>
                <a:latin typeface="ＭＳ Ｐ明朝" pitchFamily="18" charset="-128"/>
                <a:ea typeface="ＭＳ Ｐ明朝" pitchFamily="18" charset="-128"/>
              </a:rPr>
              <a:t>都道府県は、委託事業の実施のために新規に雇い入れた労働者を引き続き正規労働者と</a:t>
            </a: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して雇い入れた事業主に対する一時金を支給する。</a:t>
            </a:r>
            <a:r>
              <a:rPr lang="en-US" altLang="ja-JP" sz="1200" dirty="0" smtClean="0">
                <a:solidFill>
                  <a:schemeClr val="tx1"/>
                </a:solidFill>
                <a:latin typeface="ＭＳ Ｐ明朝" pitchFamily="18" charset="-128"/>
                <a:ea typeface="ＭＳ Ｐ明朝" pitchFamily="18" charset="-128"/>
              </a:rPr>
              <a:t>1</a:t>
            </a:r>
            <a:r>
              <a:rPr lang="ja-JP" altLang="en-US" sz="1200" dirty="0" smtClean="0">
                <a:solidFill>
                  <a:schemeClr val="tx1"/>
                </a:solidFill>
                <a:latin typeface="ＭＳ Ｐ明朝" pitchFamily="18" charset="-128"/>
                <a:ea typeface="ＭＳ Ｐ明朝" pitchFamily="18" charset="-128"/>
              </a:rPr>
              <a:t>人あたり</a:t>
            </a:r>
            <a:r>
              <a:rPr lang="en-US" altLang="ja-JP" sz="1200" dirty="0" smtClean="0">
                <a:solidFill>
                  <a:schemeClr val="tx1"/>
                </a:solidFill>
                <a:latin typeface="ＭＳ Ｐ明朝" pitchFamily="18" charset="-128"/>
                <a:ea typeface="ＭＳ Ｐ明朝" pitchFamily="18" charset="-128"/>
              </a:rPr>
              <a:t>30</a:t>
            </a:r>
            <a:r>
              <a:rPr lang="ja-JP" altLang="en-US" sz="1200" dirty="0" smtClean="0">
                <a:solidFill>
                  <a:schemeClr val="tx1"/>
                </a:solidFill>
                <a:latin typeface="ＭＳ Ｐ明朝" pitchFamily="18" charset="-128"/>
                <a:ea typeface="ＭＳ Ｐ明朝" pitchFamily="18" charset="-128"/>
              </a:rPr>
              <a:t>万円。</a:t>
            </a:r>
            <a:endParaRPr kumimoji="1" lang="ja-JP" altLang="en-US" sz="1200" dirty="0"/>
          </a:p>
        </p:txBody>
      </p:sp>
      <p:graphicFrame>
        <p:nvGraphicFramePr>
          <p:cNvPr id="4" name="表 3"/>
          <p:cNvGraphicFramePr>
            <a:graphicFrameLocks noGrp="1"/>
          </p:cNvGraphicFramePr>
          <p:nvPr/>
        </p:nvGraphicFramePr>
        <p:xfrm>
          <a:off x="476672" y="2843808"/>
          <a:ext cx="5976663" cy="2927225"/>
        </p:xfrm>
        <a:graphic>
          <a:graphicData uri="http://schemas.openxmlformats.org/drawingml/2006/table">
            <a:tbl>
              <a:tblPr firstRow="1" bandRow="1">
                <a:tableStyleId>{5C22544A-7EE6-4342-B048-85BDC9FD1C3A}</a:tableStyleId>
              </a:tblPr>
              <a:tblGrid>
                <a:gridCol w="835447"/>
                <a:gridCol w="642652"/>
                <a:gridCol w="578386"/>
                <a:gridCol w="642652"/>
                <a:gridCol w="1238429"/>
                <a:gridCol w="1042986"/>
                <a:gridCol w="996111"/>
              </a:tblGrid>
              <a:tr h="240262">
                <a:tc gridSpan="7">
                  <a:txBody>
                    <a:bodyPr/>
                    <a:lstStyle/>
                    <a:p>
                      <a:r>
                        <a:rPr kumimoji="1" lang="ja-JP" altLang="en-US" sz="1050" b="0" dirty="0" smtClean="0">
                          <a:solidFill>
                            <a:schemeClr val="tx1"/>
                          </a:solidFill>
                          <a:latin typeface="ＭＳ Ｐ明朝" pitchFamily="18" charset="-128"/>
                          <a:ea typeface="ＭＳ Ｐ明朝" pitchFamily="18" charset="-128"/>
                        </a:rPr>
                        <a:t>ふるさと雇用再生特別基金事業 　　　　　　　　　　　　　　　　　　  </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各県状況は厚労省</a:t>
                      </a:r>
                      <a:r>
                        <a:rPr kumimoji="1" lang="en-US" altLang="ja-JP" sz="1050" b="0" dirty="0" smtClean="0">
                          <a:solidFill>
                            <a:schemeClr val="tx1"/>
                          </a:solidFill>
                          <a:latin typeface="ＭＳ Ｐ明朝" pitchFamily="18" charset="-128"/>
                          <a:ea typeface="ＭＳ Ｐ明朝" pitchFamily="18" charset="-128"/>
                        </a:rPr>
                        <a:t>HP</a:t>
                      </a:r>
                      <a:r>
                        <a:rPr kumimoji="1" lang="ja-JP" altLang="en-US" sz="1050" b="0" dirty="0" smtClean="0">
                          <a:solidFill>
                            <a:schemeClr val="tx1"/>
                          </a:solidFill>
                          <a:latin typeface="ＭＳ Ｐ明朝" pitchFamily="18" charset="-128"/>
                          <a:ea typeface="ＭＳ Ｐ明朝" pitchFamily="18" charset="-128"/>
                        </a:rPr>
                        <a:t>参照）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155">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雇用創出</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人</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事業所あたりの事業費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事業所の雇用創出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2009</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252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24</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8,520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1,000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3.4</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5,700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24,429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489</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9,587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2010</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ja-JP" altLang="en-US" sz="1050" b="0" dirty="0" smtClean="0">
                          <a:solidFill>
                            <a:schemeClr val="tx1"/>
                          </a:solidFill>
                          <a:latin typeface="ＭＳ Ｐ明朝" pitchFamily="18" charset="-128"/>
                          <a:ea typeface="ＭＳ Ｐ明朝" pitchFamily="18" charset="-128"/>
                        </a:rPr>
                        <a:t>（</a:t>
                      </a:r>
                      <a:r>
                        <a:rPr kumimoji="1" lang="en-US" altLang="ja-JP" sz="1050" b="0" dirty="0" smtClean="0">
                          <a:solidFill>
                            <a:schemeClr val="tx1"/>
                          </a:solidFill>
                          <a:latin typeface="ＭＳ Ｐ明朝" pitchFamily="18" charset="-128"/>
                          <a:ea typeface="ＭＳ Ｐ明朝" pitchFamily="18" charset="-128"/>
                        </a:rPr>
                        <a:t>22</a:t>
                      </a: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300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1,094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38</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9,600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1,300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7,287</a:t>
                      </a:r>
                      <a:r>
                        <a:rPr kumimoji="1" lang="ja-JP" altLang="en-US" sz="1050" b="0" dirty="0" smtClean="0">
                          <a:solidFill>
                            <a:schemeClr val="tx1"/>
                          </a:solidFill>
                          <a:latin typeface="ＭＳ Ｐ明朝" pitchFamily="18" charset="-128"/>
                          <a:ea typeface="ＭＳ Ｐ明朝" pitchFamily="18" charset="-128"/>
                        </a:rPr>
                        <a:t>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31,692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580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1,182</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2011</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l"/>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月時点の計画数</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392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17</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6,687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1,732</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3.8</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7,020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28,693</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1,073</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4,021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1,529</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4.1</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rowSpan="2">
                  <a:txBody>
                    <a:bodyPr/>
                    <a:lstStyle/>
                    <a:p>
                      <a:pPr algn="ctr"/>
                      <a:r>
                        <a:rPr kumimoji="1" lang="ja-JP" altLang="en-US" sz="1050" b="0" dirty="0" smtClean="0">
                          <a:solidFill>
                            <a:schemeClr val="tx1"/>
                          </a:solidFill>
                          <a:latin typeface="ＭＳ Ｐ明朝" pitchFamily="18" charset="-128"/>
                          <a:ea typeface="ＭＳ Ｐ明朝" pitchFamily="18" charset="-128"/>
                        </a:rPr>
                        <a:t>計</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654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2,346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2,107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1,241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pPr algn="l"/>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20,007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84,814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2,424</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4,188</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1,211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4.2</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404664" y="5868144"/>
            <a:ext cx="6192688" cy="266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2008</a:t>
            </a:r>
            <a:r>
              <a:rPr lang="ja-JP" altLang="en-US" sz="1050" dirty="0" smtClean="0">
                <a:solidFill>
                  <a:schemeClr val="tx1"/>
                </a:solidFill>
                <a:latin typeface="ＭＳ Ｐ明朝" pitchFamily="18" charset="-128"/>
                <a:ea typeface="ＭＳ Ｐ明朝" pitchFamily="18" charset="-128"/>
              </a:rPr>
              <a:t>年度は広報の準備などが中心で雇用創出なし。</a:t>
            </a: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●事業費に占める新規雇用失業者の人件費割合は１</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２以上。原則</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年の雇用契約。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道の場合、人件費を仮に</a:t>
            </a:r>
            <a:r>
              <a:rPr kumimoji="1" lang="en-US" altLang="ja-JP" sz="1050" dirty="0" smtClean="0">
                <a:solidFill>
                  <a:schemeClr val="tx1"/>
                </a:solidFill>
                <a:latin typeface="ＭＳ Ｐ明朝" pitchFamily="18" charset="-128"/>
                <a:ea typeface="ＭＳ Ｐ明朝" pitchFamily="18" charset="-128"/>
              </a:rPr>
              <a:t>13</a:t>
            </a:r>
            <a:r>
              <a:rPr kumimoji="1" lang="ja-JP" altLang="en-US" sz="1050" dirty="0" smtClean="0">
                <a:solidFill>
                  <a:schemeClr val="tx1"/>
                </a:solidFill>
                <a:latin typeface="ＭＳ Ｐ明朝" pitchFamily="18" charset="-128"/>
                <a:ea typeface="ＭＳ Ｐ明朝" pitchFamily="18" charset="-128"/>
              </a:rPr>
              <a:t>億円とすると、</a:t>
            </a:r>
            <a:r>
              <a:rPr kumimoji="1"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人</a:t>
            </a:r>
            <a:r>
              <a:rPr kumimoji="1" lang="ja-JP" altLang="en-US" sz="1050" dirty="0" smtClean="0">
                <a:solidFill>
                  <a:schemeClr val="tx1"/>
                </a:solidFill>
                <a:latin typeface="ＭＳ Ｐ明朝" pitchFamily="18" charset="-128"/>
                <a:ea typeface="ＭＳ Ｐ明朝" pitchFamily="18" charset="-128"/>
              </a:rPr>
              <a:t>あたり年収</a:t>
            </a:r>
            <a:r>
              <a:rPr kumimoji="1" lang="en-US" altLang="ja-JP" sz="1050" dirty="0" smtClean="0">
                <a:solidFill>
                  <a:schemeClr val="tx1"/>
                </a:solidFill>
                <a:latin typeface="ＭＳ Ｐ明朝" pitchFamily="18" charset="-128"/>
                <a:ea typeface="ＭＳ Ｐ明朝" pitchFamily="18" charset="-128"/>
              </a:rPr>
              <a:t>150</a:t>
            </a:r>
            <a:r>
              <a:rPr kumimoji="1" lang="ja-JP" altLang="en-US" sz="1050" dirty="0" smtClean="0">
                <a:solidFill>
                  <a:schemeClr val="tx1"/>
                </a:solidFill>
                <a:latin typeface="ＭＳ Ｐ明朝" pitchFamily="18" charset="-128"/>
                <a:ea typeface="ＭＳ Ｐ明朝" pitchFamily="18" charset="-128"/>
              </a:rPr>
              <a:t>万円となる。</a:t>
            </a:r>
            <a:endParaRPr kumimoji="1"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●雇用した失業者の１</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２の継続雇用を前提にした「計画」で事業が受諾できる。</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　 道の場合、</a:t>
            </a:r>
            <a:r>
              <a:rPr kumimoji="1" lang="en-US" altLang="ja-JP" sz="1050" dirty="0" smtClean="0">
                <a:solidFill>
                  <a:schemeClr val="tx1"/>
                </a:solidFill>
                <a:latin typeface="ＭＳ Ｐ明朝" pitchFamily="18" charset="-128"/>
                <a:ea typeface="ＭＳ Ｐ明朝" pitchFamily="18" charset="-128"/>
              </a:rPr>
              <a:t>868</a:t>
            </a:r>
            <a:r>
              <a:rPr kumimoji="1" lang="ja-JP" altLang="en-US" sz="1050" dirty="0" smtClean="0">
                <a:solidFill>
                  <a:schemeClr val="tx1"/>
                </a:solidFill>
                <a:latin typeface="ＭＳ Ｐ明朝" pitchFamily="18" charset="-128"/>
                <a:ea typeface="ＭＳ Ｐ明朝" pitchFamily="18" charset="-128"/>
              </a:rPr>
              <a:t>人の雇用創出人数のうち、継続雇用された数は示されていない。</a:t>
            </a:r>
            <a:endParaRPr kumimoji="1"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●委託事業では、失業者を継続して正規雇用に雇い入れると、事業主に一時金が１人あたり</a:t>
            </a:r>
            <a:r>
              <a:rPr lang="en-US" altLang="ja-JP" sz="1050" dirty="0" smtClean="0">
                <a:solidFill>
                  <a:schemeClr val="tx1"/>
                </a:solidFill>
                <a:latin typeface="ＭＳ Ｐ明朝" pitchFamily="18" charset="-128"/>
                <a:ea typeface="ＭＳ Ｐ明朝" pitchFamily="18" charset="-128"/>
              </a:rPr>
              <a:t>30</a:t>
            </a:r>
            <a:r>
              <a:rPr lang="ja-JP" altLang="en-US" sz="1050" dirty="0" smtClean="0">
                <a:solidFill>
                  <a:schemeClr val="tx1"/>
                </a:solidFill>
                <a:latin typeface="ＭＳ Ｐ明朝" pitchFamily="18" charset="-128"/>
                <a:ea typeface="ＭＳ Ｐ明朝" pitchFamily="18" charset="-128"/>
              </a:rPr>
              <a:t>万円が支給 </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される。この数字が安定雇用の創出ということになる。</a:t>
            </a:r>
            <a:r>
              <a:rPr kumimoji="1" lang="ja-JP" altLang="en-US" sz="1050" dirty="0" smtClean="0">
                <a:solidFill>
                  <a:schemeClr val="tx1"/>
                </a:solidFill>
                <a:latin typeface="ＭＳ Ｐ明朝" pitchFamily="18" charset="-128"/>
                <a:ea typeface="ＭＳ Ｐ明朝" pitchFamily="18" charset="-128"/>
              </a:rPr>
              <a:t>現時点では、国・</a:t>
            </a:r>
            <a:r>
              <a:rPr lang="ja-JP" altLang="en-US" sz="1050" dirty="0" smtClean="0">
                <a:solidFill>
                  <a:schemeClr val="tx1"/>
                </a:solidFill>
                <a:latin typeface="ＭＳ Ｐ明朝" pitchFamily="18" charset="-128"/>
                <a:ea typeface="ＭＳ Ｐ明朝" pitchFamily="18" charset="-128"/>
              </a:rPr>
              <a:t>道分ともに</a:t>
            </a:r>
            <a:r>
              <a:rPr kumimoji="1" lang="ja-JP" altLang="en-US" sz="1050" dirty="0" smtClean="0">
                <a:solidFill>
                  <a:schemeClr val="tx1"/>
                </a:solidFill>
                <a:latin typeface="ＭＳ Ｐ明朝" pitchFamily="18" charset="-128"/>
                <a:ea typeface="ＭＳ Ｐ明朝" pitchFamily="18" charset="-128"/>
              </a:rPr>
              <a:t>未把握である。</a:t>
            </a:r>
            <a:endParaRPr kumimoji="1"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sym typeface="Wingdings"/>
            </a:endParaRPr>
          </a:p>
          <a:p>
            <a:r>
              <a:rPr lang="ja-JP" altLang="en-US" sz="1050" dirty="0" smtClean="0">
                <a:solidFill>
                  <a:schemeClr val="tx1"/>
                </a:solidFill>
                <a:latin typeface="ＭＳ Ｐ明朝" pitchFamily="18" charset="-128"/>
                <a:ea typeface="ＭＳ Ｐ明朝" pitchFamily="18" charset="-128"/>
                <a:sym typeface="Wingdings"/>
              </a:rPr>
              <a:t>●</a:t>
            </a:r>
            <a:r>
              <a:rPr lang="en-US" altLang="ja-JP" sz="1050" dirty="0" smtClean="0">
                <a:solidFill>
                  <a:schemeClr val="tx1"/>
                </a:solidFill>
                <a:latin typeface="ＭＳ Ｐ明朝" pitchFamily="18" charset="-128"/>
                <a:ea typeface="ＭＳ Ｐ明朝" pitchFamily="18" charset="-128"/>
                <a:sym typeface="Wingdings"/>
              </a:rPr>
              <a:t>1</a:t>
            </a:r>
            <a:r>
              <a:rPr lang="ja-JP" altLang="en-US" sz="1050" dirty="0" smtClean="0">
                <a:solidFill>
                  <a:schemeClr val="tx1"/>
                </a:solidFill>
                <a:latin typeface="ＭＳ Ｐ明朝" pitchFamily="18" charset="-128"/>
                <a:ea typeface="ＭＳ Ｐ明朝" pitchFamily="18" charset="-128"/>
                <a:sym typeface="Wingdings"/>
              </a:rPr>
              <a:t>人当たりの雇用創出費用は、</a:t>
            </a:r>
            <a:r>
              <a:rPr lang="en-US" altLang="ja-JP"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sym typeface="Wingdings"/>
              </a:rPr>
              <a:t>事業費</a:t>
            </a:r>
            <a:r>
              <a:rPr lang="en-US" altLang="ja-JP"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sym typeface="Wingdings"/>
              </a:rPr>
              <a:t>雇用創出数、失業者の所得額ではない</a:t>
            </a:r>
            <a:r>
              <a:rPr lang="en-US" altLang="ja-JP" sz="1050" dirty="0" smtClean="0">
                <a:solidFill>
                  <a:schemeClr val="tx1"/>
                </a:solidFill>
                <a:latin typeface="ＭＳ Ｐ明朝" pitchFamily="18" charset="-128"/>
                <a:ea typeface="ＭＳ Ｐ明朝" pitchFamily="18" charset="-128"/>
                <a:sym typeface="Wingdings"/>
              </a:rPr>
              <a:t>)</a:t>
            </a:r>
          </a:p>
          <a:p>
            <a:r>
              <a:rPr lang="ja-JP" altLang="en-US" sz="1050" dirty="0" smtClean="0">
                <a:solidFill>
                  <a:schemeClr val="tx1"/>
                </a:solidFill>
                <a:latin typeface="ＭＳ Ｐ明朝" pitchFamily="18" charset="-128"/>
                <a:ea typeface="ＭＳ Ｐ明朝" pitchFamily="18" charset="-128"/>
                <a:sym typeface="Wingdings"/>
              </a:rPr>
              <a:t>　　北海道</a:t>
            </a:r>
            <a:r>
              <a:rPr lang="en-US" altLang="ja-JP" sz="1050" dirty="0" smtClean="0">
                <a:solidFill>
                  <a:schemeClr val="tx1"/>
                </a:solidFill>
                <a:latin typeface="ＭＳ Ｐ明朝" pitchFamily="18" charset="-128"/>
                <a:ea typeface="ＭＳ Ｐ明朝" pitchFamily="18" charset="-128"/>
                <a:sym typeface="Wingdings"/>
              </a:rPr>
              <a:t>346</a:t>
            </a:r>
            <a:r>
              <a:rPr lang="ja-JP" altLang="en-US" sz="1050" dirty="0" smtClean="0">
                <a:solidFill>
                  <a:schemeClr val="tx1"/>
                </a:solidFill>
                <a:latin typeface="ＭＳ Ｐ明朝" pitchFamily="18" charset="-128"/>
                <a:ea typeface="ＭＳ Ｐ明朝" pitchFamily="18" charset="-128"/>
                <a:sym typeface="Wingdings"/>
              </a:rPr>
              <a:t>万円</a:t>
            </a:r>
            <a:endParaRPr lang="en-US" altLang="ja-JP" sz="1050" dirty="0" smtClean="0">
              <a:solidFill>
                <a:schemeClr val="tx1"/>
              </a:solidFill>
              <a:latin typeface="ＭＳ Ｐ明朝" pitchFamily="18" charset="-128"/>
              <a:ea typeface="ＭＳ Ｐ明朝" pitchFamily="18" charset="-128"/>
              <a:sym typeface="Wingdings"/>
            </a:endParaRPr>
          </a:p>
          <a:p>
            <a:r>
              <a:rPr lang="ja-JP" altLang="en-US" sz="1050" dirty="0" smtClean="0">
                <a:solidFill>
                  <a:schemeClr val="tx1"/>
                </a:solidFill>
                <a:latin typeface="ＭＳ Ｐ明朝" pitchFamily="18" charset="-128"/>
                <a:ea typeface="ＭＳ Ｐ明朝" pitchFamily="18" charset="-128"/>
                <a:sym typeface="Wingdings"/>
              </a:rPr>
              <a:t>　　全国は</a:t>
            </a:r>
            <a:r>
              <a:rPr lang="en-US" altLang="ja-JP" sz="1050" dirty="0" smtClean="0">
                <a:solidFill>
                  <a:schemeClr val="tx1"/>
                </a:solidFill>
                <a:latin typeface="ＭＳ Ｐ明朝" pitchFamily="18" charset="-128"/>
                <a:ea typeface="ＭＳ Ｐ明朝" pitchFamily="18" charset="-128"/>
                <a:sym typeface="Wingdings"/>
              </a:rPr>
              <a:t>286</a:t>
            </a:r>
            <a:r>
              <a:rPr lang="ja-JP" altLang="en-US" sz="1050" dirty="0" smtClean="0">
                <a:solidFill>
                  <a:schemeClr val="tx1"/>
                </a:solidFill>
                <a:latin typeface="ＭＳ Ｐ明朝" pitchFamily="18" charset="-128"/>
                <a:ea typeface="ＭＳ Ｐ明朝" pitchFamily="18" charset="-128"/>
                <a:sym typeface="Wingdings"/>
              </a:rPr>
              <a:t>万円</a:t>
            </a:r>
            <a:endParaRPr lang="ja-JP" altLang="en-US" sz="1050" dirty="0" smtClean="0"/>
          </a:p>
          <a:p>
            <a:endParaRPr kumimoji="1" lang="en-US" altLang="ja-JP" sz="1050" dirty="0" smtClean="0">
              <a:solidFill>
                <a:schemeClr val="tx1"/>
              </a:solidFill>
              <a:latin typeface="ＭＳ Ｐ明朝" pitchFamily="18" charset="-128"/>
              <a:ea typeface="ＭＳ Ｐ明朝" pitchFamily="18" charset="-128"/>
            </a:endParaRPr>
          </a:p>
          <a:p>
            <a:endParaRPr kumimoji="1" lang="ja-JP" altLang="en-US" sz="1050" dirty="0">
              <a:solidFill>
                <a:schemeClr val="tx1"/>
              </a:solidFill>
              <a:latin typeface="ＭＳ Ｐ明朝" pitchFamily="18" charset="-128"/>
              <a:ea typeface="ＭＳ Ｐ明朝" pitchFamily="18" charset="-128"/>
            </a:endParaRPr>
          </a:p>
        </p:txBody>
      </p:sp>
      <p:sp>
        <p:nvSpPr>
          <p:cNvPr id="7" name="正方形/長方形 6"/>
          <p:cNvSpPr/>
          <p:nvPr/>
        </p:nvSpPr>
        <p:spPr>
          <a:xfrm>
            <a:off x="476672" y="7884368"/>
            <a:ext cx="597666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latin typeface="ＭＳ Ｐ明朝" pitchFamily="18" charset="-128"/>
              <a:ea typeface="ＭＳ Ｐ明朝" pitchFamily="18" charset="-128"/>
            </a:endParaRPr>
          </a:p>
        </p:txBody>
      </p:sp>
      <p:sp>
        <p:nvSpPr>
          <p:cNvPr id="8" name="正方形/長方形 7"/>
          <p:cNvSpPr/>
          <p:nvPr/>
        </p:nvSpPr>
        <p:spPr>
          <a:xfrm>
            <a:off x="476672" y="611560"/>
            <a:ext cx="3096344" cy="288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「ふるさと雇用再生特別基金事業」の検証</a:t>
            </a:r>
            <a:endParaRPr kumimoji="1" lang="ja-JP" altLang="en-US" sz="1200" dirty="0">
              <a:solidFill>
                <a:schemeClr val="tx1"/>
              </a:solidFill>
            </a:endParaRPr>
          </a:p>
        </p:txBody>
      </p:sp>
      <p:sp>
        <p:nvSpPr>
          <p:cNvPr id="9" name="正方形/長方形 8"/>
          <p:cNvSpPr/>
          <p:nvPr/>
        </p:nvSpPr>
        <p:spPr>
          <a:xfrm>
            <a:off x="548680" y="2555776"/>
            <a:ext cx="26642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mn-ea"/>
              </a:rPr>
              <a:t>事業のスキームにもとづき政策効果を見る</a:t>
            </a:r>
            <a:endParaRPr lang="en-US" altLang="ja-JP" sz="1050" dirty="0" smtClean="0">
              <a:solidFill>
                <a:schemeClr val="tx1"/>
              </a:solidFill>
              <a:latin typeface="+mn-ea"/>
            </a:endParaRPr>
          </a:p>
          <a:p>
            <a:pPr algn="ctr"/>
            <a:endParaRPr kumimoji="1" lang="ja-JP" altLang="en-US" dirty="0"/>
          </a:p>
        </p:txBody>
      </p:sp>
      <p:sp>
        <p:nvSpPr>
          <p:cNvPr id="10" name="正方形/長方形 9"/>
          <p:cNvSpPr/>
          <p:nvPr/>
        </p:nvSpPr>
        <p:spPr>
          <a:xfrm>
            <a:off x="4005064" y="2627784"/>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ＭＳ Ｐ明朝" pitchFamily="18" charset="-128"/>
              <a:ea typeface="ＭＳ Ｐ明朝" pitchFamily="18" charset="-128"/>
            </a:endParaRPr>
          </a:p>
        </p:txBody>
      </p:sp>
      <p:sp>
        <p:nvSpPr>
          <p:cNvPr id="12" name="角丸四角形 11"/>
          <p:cNvSpPr/>
          <p:nvPr/>
        </p:nvSpPr>
        <p:spPr>
          <a:xfrm>
            <a:off x="4653136" y="323528"/>
            <a:ext cx="1512168" cy="288032"/>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n-ea"/>
              </a:rPr>
              <a:t>これまでの対策①</a:t>
            </a:r>
            <a:endParaRPr kumimoji="1" lang="ja-JP" altLang="en-US" sz="1200" dirty="0">
              <a:solidFill>
                <a:schemeClr val="tx1"/>
              </a:solidFill>
              <a:latin typeface="+mn-ea"/>
            </a:endParaRPr>
          </a:p>
        </p:txBody>
      </p:sp>
      <p:sp>
        <p:nvSpPr>
          <p:cNvPr id="11" name="スライド番号プレースホルダ 10"/>
          <p:cNvSpPr>
            <a:spLocks noGrp="1"/>
          </p:cNvSpPr>
          <p:nvPr>
            <p:ph type="sldNum" sz="quarter" idx="12"/>
          </p:nvPr>
        </p:nvSpPr>
        <p:spPr>
          <a:xfrm>
            <a:off x="260648" y="8475133"/>
            <a:ext cx="1684738" cy="487680"/>
          </a:xfrm>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476672" y="395536"/>
            <a:ext cx="2160240" cy="288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n-ea"/>
              </a:rPr>
              <a:t>「緊急雇用創出事業」の検討</a:t>
            </a:r>
            <a:endParaRPr kumimoji="1" lang="ja-JP" altLang="en-US" sz="1050" dirty="0">
              <a:latin typeface="+mn-ea"/>
            </a:endParaRPr>
          </a:p>
        </p:txBody>
      </p:sp>
      <p:graphicFrame>
        <p:nvGraphicFramePr>
          <p:cNvPr id="5" name="表 4"/>
          <p:cNvGraphicFramePr>
            <a:graphicFrameLocks noGrp="1"/>
          </p:cNvGraphicFramePr>
          <p:nvPr/>
        </p:nvGraphicFramePr>
        <p:xfrm>
          <a:off x="476672" y="755576"/>
          <a:ext cx="5976663" cy="3430145"/>
        </p:xfrm>
        <a:graphic>
          <a:graphicData uri="http://schemas.openxmlformats.org/drawingml/2006/table">
            <a:tbl>
              <a:tblPr firstRow="1" bandRow="1">
                <a:tableStyleId>{5C22544A-7EE6-4342-B048-85BDC9FD1C3A}</a:tableStyleId>
              </a:tblPr>
              <a:tblGrid>
                <a:gridCol w="835447"/>
                <a:gridCol w="642652"/>
                <a:gridCol w="578386"/>
                <a:gridCol w="642652"/>
                <a:gridCol w="1238429"/>
                <a:gridCol w="1042986"/>
                <a:gridCol w="996111"/>
              </a:tblGrid>
              <a:tr h="240262">
                <a:tc gridSpan="7">
                  <a:txBody>
                    <a:bodyPr/>
                    <a:lstStyle/>
                    <a:p>
                      <a:r>
                        <a:rPr lang="ja-JP" altLang="en-US" sz="1050" b="0" dirty="0" smtClean="0">
                          <a:solidFill>
                            <a:schemeClr val="tx1"/>
                          </a:solidFill>
                          <a:latin typeface="ＭＳ Ｐ明朝" pitchFamily="18" charset="-128"/>
                          <a:ea typeface="ＭＳ Ｐ明朝" pitchFamily="18" charset="-128"/>
                        </a:rPr>
                        <a:t>緊急雇用創出</a:t>
                      </a:r>
                      <a:r>
                        <a:rPr kumimoji="1" lang="ja-JP" altLang="en-US" sz="1050" b="0" dirty="0" smtClean="0">
                          <a:solidFill>
                            <a:schemeClr val="tx1"/>
                          </a:solidFill>
                          <a:latin typeface="ＭＳ Ｐ明朝" pitchFamily="18" charset="-128"/>
                          <a:ea typeface="ＭＳ Ｐ明朝" pitchFamily="18" charset="-128"/>
                        </a:rPr>
                        <a:t>事業 　　　　　　　　　　　　　　　　　　 　　　　　　　　　　　　　 </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各県状況は厚労省</a:t>
                      </a:r>
                      <a:r>
                        <a:rPr kumimoji="1" lang="en-US" altLang="ja-JP" sz="1050" b="0" dirty="0" smtClean="0">
                          <a:solidFill>
                            <a:schemeClr val="tx1"/>
                          </a:solidFill>
                          <a:latin typeface="ＭＳ Ｐ明朝" pitchFamily="18" charset="-128"/>
                          <a:ea typeface="ＭＳ Ｐ明朝" pitchFamily="18" charset="-128"/>
                        </a:rPr>
                        <a:t>HP</a:t>
                      </a:r>
                      <a:r>
                        <a:rPr kumimoji="1" lang="ja-JP" altLang="en-US" sz="1050" b="0" dirty="0" smtClean="0">
                          <a:solidFill>
                            <a:schemeClr val="tx1"/>
                          </a:solidFill>
                          <a:latin typeface="ＭＳ Ｐ明朝" pitchFamily="18" charset="-128"/>
                          <a:ea typeface="ＭＳ Ｐ明朝" pitchFamily="18" charset="-128"/>
                        </a:rPr>
                        <a:t>参照）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155">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雇用創出</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人</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事業所あたりの平均事業費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事業所平均の雇用創出数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2008</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en-US" altLang="ja-JP" sz="1050" b="0" dirty="0" smtClean="0">
                          <a:solidFill>
                            <a:schemeClr val="tx1"/>
                          </a:solidFill>
                          <a:latin typeface="ＭＳ Ｐ明朝" pitchFamily="18" charset="-128"/>
                          <a:ea typeface="ＭＳ Ｐ明朝" pitchFamily="18" charset="-128"/>
                        </a:rPr>
                        <a:t>(20</a:t>
                      </a:r>
                      <a:r>
                        <a:rPr kumimoji="1" lang="ja-JP" altLang="en-US" sz="1050" b="0" dirty="0" smtClean="0">
                          <a:solidFill>
                            <a:schemeClr val="tx1"/>
                          </a:solidFill>
                          <a:latin typeface="ＭＳ Ｐ明朝" pitchFamily="18" charset="-128"/>
                          <a:ea typeface="ＭＳ Ｐ明朝" pitchFamily="18" charset="-128"/>
                        </a:rPr>
                        <a:t>年度</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11</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151</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2,721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247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13.7</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vMerge="1">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442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4,552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9,486</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225</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2009</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951</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6,379</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54</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2,785</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571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6.7</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23,612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187,678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1,266</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6,900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536</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7.9</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262">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2010</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ja-JP" altLang="en-US" sz="1050" b="0" dirty="0" smtClean="0">
                          <a:solidFill>
                            <a:schemeClr val="tx1"/>
                          </a:solidFill>
                          <a:latin typeface="ＭＳ Ｐ明朝" pitchFamily="18" charset="-128"/>
                          <a:ea typeface="ＭＳ Ｐ明朝" pitchFamily="18" charset="-128"/>
                        </a:rPr>
                        <a:t>（</a:t>
                      </a:r>
                      <a:r>
                        <a:rPr kumimoji="1" lang="en-US" altLang="ja-JP" sz="1050" b="0" dirty="0" smtClean="0">
                          <a:solidFill>
                            <a:schemeClr val="tx1"/>
                          </a:solidFill>
                          <a:latin typeface="ＭＳ Ｐ明朝" pitchFamily="18" charset="-128"/>
                          <a:ea typeface="ＭＳ Ｐ明朝" pitchFamily="18" charset="-128"/>
                        </a:rPr>
                        <a:t>22</a:t>
                      </a: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688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4,403</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45</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5,870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662</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6.4</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20,342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189,714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1,506</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8,116</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740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2011</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l"/>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月時点の計画数</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360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2,268</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26</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6,492</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740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16,340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121,611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1,368</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2,268</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837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7.4</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rowSpan="2">
                  <a:txBody>
                    <a:bodyPr/>
                    <a:lstStyle/>
                    <a:p>
                      <a:pPr algn="ctr"/>
                      <a:r>
                        <a:rPr kumimoji="1" lang="ja-JP" altLang="en-US" sz="1050" b="0" dirty="0" smtClean="0">
                          <a:solidFill>
                            <a:schemeClr val="tx1"/>
                          </a:solidFill>
                          <a:latin typeface="ＭＳ Ｐ明朝" pitchFamily="18" charset="-128"/>
                          <a:ea typeface="ＭＳ Ｐ明朝" pitchFamily="18" charset="-128"/>
                        </a:rPr>
                        <a:t>計</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2,010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13,201</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126</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7,868</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630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81">
                <a:tc vMerge="1">
                  <a:txBody>
                    <a:bodyPr/>
                    <a:lstStyle/>
                    <a:p>
                      <a:pPr algn="l"/>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60,736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503,555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4,151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6,770</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684</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8.3</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nvGraphicFramePr>
        <p:xfrm>
          <a:off x="476672" y="5220072"/>
          <a:ext cx="5976663" cy="2743200"/>
        </p:xfrm>
        <a:graphic>
          <a:graphicData uri="http://schemas.openxmlformats.org/drawingml/2006/table">
            <a:tbl>
              <a:tblPr firstRow="1" bandRow="1">
                <a:tableStyleId>{5C22544A-7EE6-4342-B048-85BDC9FD1C3A}</a:tableStyleId>
              </a:tblPr>
              <a:tblGrid>
                <a:gridCol w="835447"/>
                <a:gridCol w="642652"/>
                <a:gridCol w="578386"/>
                <a:gridCol w="642652"/>
                <a:gridCol w="1238429"/>
                <a:gridCol w="1042986"/>
                <a:gridCol w="996111"/>
              </a:tblGrid>
              <a:tr h="246543">
                <a:tc gridSpan="7">
                  <a:txBody>
                    <a:bodyPr/>
                    <a:lstStyle/>
                    <a:p>
                      <a:r>
                        <a:rPr kumimoji="1" lang="ja-JP" altLang="en-US" sz="1050" b="0" dirty="0" smtClean="0">
                          <a:solidFill>
                            <a:schemeClr val="tx1"/>
                          </a:solidFill>
                          <a:latin typeface="ＭＳ Ｐ明朝" pitchFamily="18" charset="-128"/>
                          <a:ea typeface="ＭＳ Ｐ明朝" pitchFamily="18" charset="-128"/>
                        </a:rPr>
                        <a:t>重点分野雇用創造事業 　　　　　　　　　　　　　　　　　　　　　　　　　　　　　  </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各県状況は厚労省</a:t>
                      </a:r>
                      <a:r>
                        <a:rPr kumimoji="1" lang="en-US" altLang="ja-JP" sz="1050" b="0" dirty="0" smtClean="0">
                          <a:solidFill>
                            <a:schemeClr val="tx1"/>
                          </a:solidFill>
                          <a:latin typeface="ＭＳ Ｐ明朝" pitchFamily="18" charset="-128"/>
                          <a:ea typeface="ＭＳ Ｐ明朝" pitchFamily="18" charset="-128"/>
                        </a:rPr>
                        <a:t>HP</a:t>
                      </a:r>
                      <a:r>
                        <a:rPr kumimoji="1" lang="ja-JP" altLang="en-US" sz="1050" b="0" dirty="0" smtClean="0">
                          <a:solidFill>
                            <a:schemeClr val="tx1"/>
                          </a:solidFill>
                          <a:latin typeface="ＭＳ Ｐ明朝" pitchFamily="18" charset="-128"/>
                          <a:ea typeface="ＭＳ Ｐ明朝" pitchFamily="18" charset="-128"/>
                        </a:rPr>
                        <a:t>参照）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434">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雇用創出</a:t>
                      </a:r>
                      <a:r>
                        <a:rPr kumimoji="1" lang="en-US" altLang="ja-JP" sz="1050" b="0" dirty="0" smtClean="0">
                          <a:solidFill>
                            <a:schemeClr val="tx1"/>
                          </a:solidFill>
                          <a:latin typeface="ＭＳ Ｐ明朝" pitchFamily="18" charset="-128"/>
                          <a:ea typeface="ＭＳ Ｐ明朝" pitchFamily="18" charset="-128"/>
                        </a:rPr>
                        <a:t>(</a:t>
                      </a:r>
                      <a:r>
                        <a:rPr kumimoji="1" lang="ja-JP" altLang="en-US" sz="1050" b="0" dirty="0" smtClean="0">
                          <a:solidFill>
                            <a:schemeClr val="tx1"/>
                          </a:solidFill>
                          <a:latin typeface="ＭＳ Ｐ明朝" pitchFamily="18" charset="-128"/>
                          <a:ea typeface="ＭＳ Ｐ明朝" pitchFamily="18" charset="-128"/>
                        </a:rPr>
                        <a:t>人</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ＭＳ Ｐ明朝" pitchFamily="18" charset="-128"/>
                          <a:ea typeface="ＭＳ Ｐ明朝" pitchFamily="18" charset="-128"/>
                        </a:rPr>
                        <a:t>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事業所あたりの平均事業費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事業所平均の雇用創出数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543">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2009</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en-US" altLang="ja-JP" sz="1050" b="0" dirty="0" smtClean="0">
                          <a:solidFill>
                            <a:schemeClr val="tx1"/>
                          </a:solidFill>
                          <a:latin typeface="ＭＳ Ｐ明朝" pitchFamily="18" charset="-128"/>
                          <a:ea typeface="ＭＳ Ｐ明朝" pitchFamily="18" charset="-128"/>
                        </a:rPr>
                        <a:t>(21</a:t>
                      </a:r>
                      <a:r>
                        <a:rPr kumimoji="1" lang="ja-JP" altLang="en-US" sz="1050" b="0" dirty="0" smtClean="0">
                          <a:solidFill>
                            <a:schemeClr val="tx1"/>
                          </a:solidFill>
                          <a:latin typeface="ＭＳ Ｐ明朝" pitchFamily="18" charset="-128"/>
                          <a:ea typeface="ＭＳ Ｐ明朝" pitchFamily="18" charset="-128"/>
                        </a:rPr>
                        <a:t>年度</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543">
                <a:tc vMerge="1">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30</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497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1,224</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374</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16.6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543">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2010</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en-US" altLang="ja-JP" sz="1050" b="0" dirty="0" smtClean="0">
                          <a:solidFill>
                            <a:schemeClr val="tx1"/>
                          </a:solidFill>
                          <a:latin typeface="ＭＳ Ｐ明朝" pitchFamily="18" charset="-128"/>
                          <a:ea typeface="ＭＳ Ｐ明朝" pitchFamily="18" charset="-128"/>
                        </a:rPr>
                        <a:t>(22</a:t>
                      </a:r>
                      <a:r>
                        <a:rPr kumimoji="1" lang="ja-JP" altLang="en-US" sz="1050" b="0" dirty="0" smtClean="0">
                          <a:solidFill>
                            <a:schemeClr val="tx1"/>
                          </a:solidFill>
                          <a:latin typeface="ＭＳ Ｐ明朝" pitchFamily="18" charset="-128"/>
                          <a:ea typeface="ＭＳ Ｐ明朝" pitchFamily="18" charset="-128"/>
                        </a:rPr>
                        <a:t>年度）</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692</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4,836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68</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2,709</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987</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7.0</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543">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9,329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80,072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1011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2,583</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1,084</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543">
                <a:tc rowSpan="2">
                  <a:txBody>
                    <a:bodyPr/>
                    <a:lstStyle/>
                    <a:p>
                      <a:pPr algn="ctr"/>
                      <a:r>
                        <a:rPr kumimoji="1" lang="en-US" altLang="ja-JP" sz="1050" b="0" dirty="0" smtClean="0">
                          <a:solidFill>
                            <a:schemeClr val="tx1"/>
                          </a:solidFill>
                          <a:latin typeface="ＭＳ Ｐ明朝" pitchFamily="18" charset="-128"/>
                          <a:ea typeface="ＭＳ Ｐ明朝" pitchFamily="18" charset="-128"/>
                        </a:rPr>
                        <a:t>2011</a:t>
                      </a:r>
                      <a:r>
                        <a:rPr kumimoji="1" lang="ja-JP" altLang="en-US" sz="1050" b="0" dirty="0" smtClean="0">
                          <a:solidFill>
                            <a:schemeClr val="tx1"/>
                          </a:solidFill>
                          <a:latin typeface="ＭＳ Ｐ明朝" pitchFamily="18" charset="-128"/>
                          <a:ea typeface="ＭＳ Ｐ明朝" pitchFamily="18" charset="-128"/>
                        </a:rPr>
                        <a:t>年度</a:t>
                      </a:r>
                      <a:endParaRPr kumimoji="1" lang="en-US" altLang="ja-JP" sz="1050" b="0" dirty="0" smtClean="0">
                        <a:solidFill>
                          <a:schemeClr val="tx1"/>
                        </a:solidFill>
                        <a:latin typeface="ＭＳ Ｐ明朝" pitchFamily="18" charset="-128"/>
                        <a:ea typeface="ＭＳ Ｐ明朝" pitchFamily="18" charset="-128"/>
                      </a:endParaRPr>
                    </a:p>
                    <a:p>
                      <a:pPr algn="ctr"/>
                      <a:r>
                        <a:rPr kumimoji="1" lang="ja-JP" altLang="en-US" sz="1050" b="0" dirty="0" smtClean="0">
                          <a:solidFill>
                            <a:schemeClr val="tx1"/>
                          </a:solidFill>
                          <a:latin typeface="ＭＳ Ｐ明朝" pitchFamily="18" charset="-128"/>
                          <a:ea typeface="ＭＳ Ｐ明朝" pitchFamily="18" charset="-128"/>
                        </a:rPr>
                        <a:t>（</a:t>
                      </a:r>
                      <a:r>
                        <a:rPr kumimoji="1" lang="en-US" altLang="ja-JP" sz="1050" b="0" dirty="0" smtClean="0">
                          <a:solidFill>
                            <a:schemeClr val="tx1"/>
                          </a:solidFill>
                          <a:latin typeface="ＭＳ Ｐ明朝" pitchFamily="18" charset="-128"/>
                          <a:ea typeface="ＭＳ Ｐ明朝" pitchFamily="18" charset="-128"/>
                        </a:rPr>
                        <a:t>3</a:t>
                      </a:r>
                      <a:r>
                        <a:rPr kumimoji="1" lang="ja-JP" altLang="en-US" sz="1050" b="0" dirty="0" smtClean="0">
                          <a:solidFill>
                            <a:schemeClr val="tx1"/>
                          </a:solidFill>
                          <a:latin typeface="ＭＳ Ｐ明朝" pitchFamily="18" charset="-128"/>
                          <a:ea typeface="ＭＳ Ｐ明朝" pitchFamily="18" charset="-128"/>
                        </a:rPr>
                        <a:t>月時点の計画数）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783 </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4,507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120</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5,268</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1,539</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5.8</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110">
                <a:tc vMerge="1">
                  <a:txBody>
                    <a:bodyPr/>
                    <a:lstStyle/>
                    <a:p>
                      <a:endParaRPr kumimoji="1" lang="ja-JP" altLang="en-US" sz="120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11,157</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95,705</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2,076</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5,354</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1,861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0094">
                <a:tc rowSpan="2">
                  <a:txBody>
                    <a:bodyPr/>
                    <a:lstStyle/>
                    <a:p>
                      <a:pPr algn="ctr"/>
                      <a:r>
                        <a:rPr kumimoji="1" lang="ja-JP" altLang="en-US" sz="1050" b="0" dirty="0" smtClean="0">
                          <a:solidFill>
                            <a:schemeClr val="tx1"/>
                          </a:solidFill>
                          <a:latin typeface="ＭＳ Ｐ明朝" pitchFamily="18" charset="-128"/>
                          <a:ea typeface="ＭＳ Ｐ明朝" pitchFamily="18" charset="-128"/>
                        </a:rPr>
                        <a:t>計</a:t>
                      </a:r>
                      <a:endParaRPr kumimoji="1" lang="ja-JP" altLang="en-US" sz="1050" b="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北海道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1,475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9,343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121</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6,492</a:t>
                      </a:r>
                      <a:r>
                        <a:rPr kumimoji="1" lang="ja-JP" altLang="en-US" sz="1050" b="0" dirty="0" smtClean="0">
                          <a:solidFill>
                            <a:schemeClr val="tx1"/>
                          </a:solidFill>
                          <a:latin typeface="ＭＳ Ｐ明朝" pitchFamily="18" charset="-128"/>
                          <a:ea typeface="ＭＳ Ｐ明朝" pitchFamily="18" charset="-128"/>
                        </a:rPr>
                        <a:t>万円</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824</a:t>
                      </a:r>
                      <a:r>
                        <a:rPr kumimoji="1" lang="ja-JP" altLang="en-US" sz="1050" b="0" dirty="0" smtClean="0">
                          <a:solidFill>
                            <a:schemeClr val="tx1"/>
                          </a:solidFill>
                          <a:latin typeface="ＭＳ Ｐ明朝" pitchFamily="18" charset="-128"/>
                          <a:ea typeface="ＭＳ Ｐ明朝" pitchFamily="18" charset="-128"/>
                        </a:rPr>
                        <a:t>万円</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6.3</a:t>
                      </a:r>
                      <a:r>
                        <a:rPr kumimoji="1" lang="ja-JP" altLang="en-US" sz="1050" b="0" dirty="0" smtClean="0">
                          <a:solidFill>
                            <a:schemeClr val="tx1"/>
                          </a:solidFill>
                          <a:latin typeface="ＭＳ Ｐ明朝" pitchFamily="18" charset="-128"/>
                          <a:ea typeface="ＭＳ Ｐ明朝" pitchFamily="18" charset="-128"/>
                        </a:rPr>
                        <a:t>人</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7349">
                <a:tc vMerge="1">
                  <a:txBody>
                    <a:bodyPr/>
                    <a:lstStyle/>
                    <a:p>
                      <a:pPr algn="ct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ＭＳ Ｐ明朝" pitchFamily="18" charset="-128"/>
                          <a:ea typeface="ＭＳ Ｐ明朝" pitchFamily="18" charset="-128"/>
                        </a:rPr>
                        <a:t>全国</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20,516</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176,274</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3,088</a:t>
                      </a:r>
                      <a:r>
                        <a:rPr kumimoji="1" lang="ja-JP" altLang="en-US" sz="1050" b="0" dirty="0" smtClean="0">
                          <a:solidFill>
                            <a:schemeClr val="tx1"/>
                          </a:solidFill>
                          <a:latin typeface="ＭＳ Ｐ明朝" pitchFamily="18" charset="-128"/>
                          <a:ea typeface="ＭＳ Ｐ明朝" pitchFamily="18" charset="-128"/>
                        </a:rPr>
                        <a:t>億</a:t>
                      </a:r>
                      <a:r>
                        <a:rPr kumimoji="1" lang="en-US" altLang="ja-JP" sz="1050" b="0" dirty="0" smtClean="0">
                          <a:solidFill>
                            <a:schemeClr val="tx1"/>
                          </a:solidFill>
                          <a:latin typeface="ＭＳ Ｐ明朝" pitchFamily="18" charset="-128"/>
                          <a:ea typeface="ＭＳ Ｐ明朝" pitchFamily="18" charset="-128"/>
                        </a:rPr>
                        <a:t>9,161</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1,506</a:t>
                      </a:r>
                      <a:r>
                        <a:rPr kumimoji="1" lang="ja-JP" altLang="en-US" sz="1050" b="0" dirty="0" smtClean="0">
                          <a:solidFill>
                            <a:schemeClr val="tx1"/>
                          </a:solidFill>
                          <a:latin typeface="ＭＳ Ｐ明朝" pitchFamily="18" charset="-128"/>
                          <a:ea typeface="ＭＳ Ｐ明朝" pitchFamily="18" charset="-128"/>
                        </a:rPr>
                        <a:t>万円</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50" b="0" dirty="0" smtClean="0">
                          <a:solidFill>
                            <a:schemeClr val="tx1"/>
                          </a:solidFill>
                          <a:latin typeface="ＭＳ Ｐ明朝" pitchFamily="18" charset="-128"/>
                          <a:ea typeface="ＭＳ Ｐ明朝" pitchFamily="18" charset="-128"/>
                        </a:rPr>
                        <a:t>8.6</a:t>
                      </a:r>
                      <a:r>
                        <a:rPr kumimoji="1" lang="ja-JP" altLang="en-US" sz="1050" b="0" dirty="0" smtClean="0">
                          <a:solidFill>
                            <a:schemeClr val="tx1"/>
                          </a:solidFill>
                          <a:latin typeface="ＭＳ Ｐ明朝" pitchFamily="18" charset="-128"/>
                          <a:ea typeface="ＭＳ Ｐ明朝" pitchFamily="18" charset="-128"/>
                        </a:rPr>
                        <a:t>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476672" y="4788024"/>
            <a:ext cx="2304256" cy="2880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重点分野雇用創造事業の検討</a:t>
            </a:r>
            <a:endParaRPr kumimoji="1" lang="ja-JP" altLang="en-US" sz="1050" dirty="0">
              <a:solidFill>
                <a:schemeClr val="tx1"/>
              </a:solidFill>
            </a:endParaRPr>
          </a:p>
        </p:txBody>
      </p:sp>
      <p:sp>
        <p:nvSpPr>
          <p:cNvPr id="7" name="大かっこ 6"/>
          <p:cNvSpPr/>
          <p:nvPr/>
        </p:nvSpPr>
        <p:spPr>
          <a:xfrm>
            <a:off x="2996952" y="4283968"/>
            <a:ext cx="3384376" cy="576064"/>
          </a:xfrm>
          <a:prstGeom prst="bracketPair">
            <a:avLst/>
          </a:prstGeom>
          <a:solidFill>
            <a:srgbClr val="FFFF00"/>
          </a:solidFill>
          <a:ln w="3175"/>
        </p:spPr>
        <p:style>
          <a:lnRef idx="1">
            <a:schemeClr val="accent1"/>
          </a:lnRef>
          <a:fillRef idx="0">
            <a:schemeClr val="accent1"/>
          </a:fillRef>
          <a:effectRef idx="0">
            <a:schemeClr val="accent1"/>
          </a:effectRef>
          <a:fontRef idx="minor">
            <a:schemeClr val="tx1"/>
          </a:fontRef>
        </p:style>
        <p:txBody>
          <a:bodyPr rtlCol="0" anchor="ctr"/>
          <a:lstStyle/>
          <a:p>
            <a:endParaRPr kumimoji="1" lang="en-US" altLang="ja-JP" sz="1050" dirty="0" smtClean="0">
              <a:latin typeface="ＭＳ Ｐ明朝" pitchFamily="18" charset="-128"/>
              <a:ea typeface="ＭＳ Ｐ明朝" pitchFamily="18" charset="-128"/>
              <a:sym typeface="Wingdings"/>
            </a:endParaRPr>
          </a:p>
          <a:p>
            <a:r>
              <a:rPr kumimoji="1" lang="ja-JP" altLang="en-US" sz="1050" dirty="0" smtClean="0">
                <a:latin typeface="ＭＳ Ｐ明朝" pitchFamily="18" charset="-128"/>
                <a:ea typeface="ＭＳ Ｐ明朝" pitchFamily="18" charset="-128"/>
                <a:sym typeface="Wingdings"/>
              </a:rPr>
              <a:t></a:t>
            </a:r>
            <a:r>
              <a:rPr kumimoji="1" lang="ja-JP" altLang="en-US" sz="1050" dirty="0" smtClean="0">
                <a:latin typeface="ＭＳ Ｐ明朝" pitchFamily="18" charset="-128"/>
                <a:ea typeface="ＭＳ Ｐ明朝" pitchFamily="18" charset="-128"/>
              </a:rPr>
              <a:t>事業規模</a:t>
            </a:r>
            <a:r>
              <a:rPr kumimoji="1" lang="en-US" altLang="ja-JP" sz="1050" dirty="0" smtClean="0">
                <a:latin typeface="ＭＳ Ｐ明朝" pitchFamily="18" charset="-128"/>
                <a:ea typeface="ＭＳ Ｐ明朝" pitchFamily="18" charset="-128"/>
              </a:rPr>
              <a:t>4,500</a:t>
            </a:r>
            <a:r>
              <a:rPr kumimoji="1" lang="ja-JP" altLang="en-US" sz="1050" dirty="0" smtClean="0">
                <a:latin typeface="ＭＳ Ｐ明朝" pitchFamily="18" charset="-128"/>
                <a:ea typeface="ＭＳ Ｐ明朝" pitchFamily="18" charset="-128"/>
              </a:rPr>
              <a:t>億円、</a:t>
            </a:r>
            <a:r>
              <a:rPr kumimoji="1" lang="en-US" altLang="ja-JP" sz="1050" dirty="0" smtClean="0">
                <a:latin typeface="ＭＳ Ｐ明朝" pitchFamily="18" charset="-128"/>
                <a:ea typeface="ＭＳ Ｐ明朝" pitchFamily="18" charset="-128"/>
              </a:rPr>
              <a:t>2011</a:t>
            </a:r>
            <a:r>
              <a:rPr kumimoji="1" lang="ja-JP" altLang="en-US" sz="1050" dirty="0" smtClean="0">
                <a:latin typeface="ＭＳ Ｐ明朝" pitchFamily="18" charset="-128"/>
                <a:ea typeface="ＭＳ Ｐ明朝" pitchFamily="18" charset="-128"/>
              </a:rPr>
              <a:t>年度末まで</a:t>
            </a:r>
            <a:endParaRPr kumimoji="1" lang="en-US" altLang="ja-JP" sz="1050" dirty="0" smtClean="0">
              <a:latin typeface="ＭＳ Ｐ明朝" pitchFamily="18" charset="-128"/>
              <a:ea typeface="ＭＳ Ｐ明朝" pitchFamily="18" charset="-128"/>
            </a:endParaRPr>
          </a:p>
          <a:p>
            <a:pPr>
              <a:buFont typeface="Wingdings"/>
              <a:buChar char="r"/>
            </a:pPr>
            <a:r>
              <a:rPr lang="ja-JP" altLang="en-US" sz="1050" dirty="0" smtClean="0">
                <a:latin typeface="ＭＳ Ｐ明朝" pitchFamily="18" charset="-128"/>
                <a:ea typeface="ＭＳ Ｐ明朝" pitchFamily="18" charset="-128"/>
                <a:sym typeface="Wingdings"/>
              </a:rPr>
              <a:t>失業者の人件費割合は事業費の</a:t>
            </a:r>
            <a:r>
              <a:rPr lang="en-US" altLang="ja-JP" sz="1050" dirty="0" smtClean="0">
                <a:latin typeface="ＭＳ Ｐ明朝" pitchFamily="18" charset="-128"/>
                <a:ea typeface="ＭＳ Ｐ明朝" pitchFamily="18" charset="-128"/>
                <a:sym typeface="Wingdings"/>
              </a:rPr>
              <a:t>1/2</a:t>
            </a:r>
            <a:r>
              <a:rPr lang="ja-JP" altLang="en-US" sz="1050" dirty="0" smtClean="0">
                <a:latin typeface="ＭＳ Ｐ明朝" pitchFamily="18" charset="-128"/>
                <a:ea typeface="ＭＳ Ｐ明朝" pitchFamily="18" charset="-128"/>
                <a:sym typeface="Wingdings"/>
              </a:rPr>
              <a:t>以上</a:t>
            </a:r>
            <a:endParaRPr lang="en-US" altLang="ja-JP" sz="1050" dirty="0" smtClean="0">
              <a:latin typeface="ＭＳ Ｐ明朝" pitchFamily="18" charset="-128"/>
              <a:ea typeface="ＭＳ Ｐ明朝" pitchFamily="18" charset="-128"/>
              <a:sym typeface="Wingdings"/>
            </a:endParaRPr>
          </a:p>
          <a:p>
            <a:pPr>
              <a:buFont typeface="Wingdings"/>
              <a:buChar char="r"/>
            </a:pPr>
            <a:r>
              <a:rPr kumimoji="1" lang="ja-JP" altLang="en-US" sz="1050" dirty="0" smtClean="0">
                <a:latin typeface="ＭＳ Ｐ明朝" pitchFamily="18" charset="-128"/>
                <a:ea typeface="ＭＳ Ｐ明朝" pitchFamily="18" charset="-128"/>
                <a:sym typeface="Wingdings"/>
              </a:rPr>
              <a:t>雇用・就業期間－原則</a:t>
            </a:r>
            <a:r>
              <a:rPr kumimoji="1" lang="en-US" altLang="ja-JP" sz="1050" dirty="0" smtClean="0">
                <a:latin typeface="ＭＳ Ｐ明朝" pitchFamily="18" charset="-128"/>
                <a:ea typeface="ＭＳ Ｐ明朝" pitchFamily="18" charset="-128"/>
                <a:sym typeface="Wingdings"/>
              </a:rPr>
              <a:t>6</a:t>
            </a:r>
            <a:r>
              <a:rPr kumimoji="1" lang="ja-JP" altLang="en-US" sz="1050" dirty="0" smtClean="0">
                <a:latin typeface="ＭＳ Ｐ明朝" pitchFamily="18" charset="-128"/>
                <a:ea typeface="ＭＳ Ｐ明朝" pitchFamily="18" charset="-128"/>
                <a:sym typeface="Wingdings"/>
              </a:rPr>
              <a:t>ヵ月以内、</a:t>
            </a:r>
            <a:r>
              <a:rPr kumimoji="1" lang="en-US" altLang="ja-JP" sz="1050" dirty="0" smtClean="0">
                <a:latin typeface="ＭＳ Ｐ明朝" pitchFamily="18" charset="-128"/>
                <a:ea typeface="ＭＳ Ｐ明朝" pitchFamily="18" charset="-128"/>
                <a:sym typeface="Wingdings"/>
              </a:rPr>
              <a:t>1</a:t>
            </a:r>
            <a:r>
              <a:rPr kumimoji="1" lang="ja-JP" altLang="en-US" sz="1050" dirty="0" smtClean="0">
                <a:latin typeface="ＭＳ Ｐ明朝" pitchFamily="18" charset="-128"/>
                <a:ea typeface="ＭＳ Ｐ明朝" pitchFamily="18" charset="-128"/>
                <a:sym typeface="Wingdings"/>
              </a:rPr>
              <a:t>回更新可</a:t>
            </a:r>
            <a:endParaRPr kumimoji="1" lang="en-US" altLang="ja-JP" sz="1050" dirty="0" smtClean="0">
              <a:latin typeface="ＭＳ Ｐ明朝" pitchFamily="18" charset="-128"/>
              <a:ea typeface="ＭＳ Ｐ明朝" pitchFamily="18" charset="-128"/>
            </a:endParaRPr>
          </a:p>
          <a:p>
            <a:endParaRPr kumimoji="1" lang="ja-JP" altLang="en-US" sz="1050" dirty="0">
              <a:latin typeface="ＭＳ Ｐ明朝" pitchFamily="18" charset="-128"/>
              <a:ea typeface="ＭＳ Ｐ明朝" pitchFamily="18" charset="-128"/>
            </a:endParaRPr>
          </a:p>
        </p:txBody>
      </p:sp>
      <p:sp>
        <p:nvSpPr>
          <p:cNvPr id="10" name="大かっこ 9"/>
          <p:cNvSpPr/>
          <p:nvPr/>
        </p:nvSpPr>
        <p:spPr>
          <a:xfrm>
            <a:off x="2996952" y="8100392"/>
            <a:ext cx="3384376" cy="792088"/>
          </a:xfrm>
          <a:prstGeom prst="bracketPair">
            <a:avLst/>
          </a:prstGeom>
          <a:solidFill>
            <a:srgbClr val="FFFF00"/>
          </a:solidFill>
          <a:ln w="3175"/>
        </p:spPr>
        <p:style>
          <a:lnRef idx="1">
            <a:schemeClr val="accent1"/>
          </a:lnRef>
          <a:fillRef idx="0">
            <a:schemeClr val="accent1"/>
          </a:fillRef>
          <a:effectRef idx="0">
            <a:schemeClr val="accent1"/>
          </a:effectRef>
          <a:fontRef idx="minor">
            <a:schemeClr val="tx1"/>
          </a:fontRef>
        </p:style>
        <p:txBody>
          <a:bodyPr rtlCol="0" anchor="ctr"/>
          <a:lstStyle/>
          <a:p>
            <a:endParaRPr lang="en-US" altLang="ja-JP" sz="1050" dirty="0" smtClean="0">
              <a:latin typeface="ＭＳ Ｐ明朝" pitchFamily="18" charset="-128"/>
              <a:ea typeface="ＭＳ Ｐ明朝" pitchFamily="18" charset="-128"/>
              <a:sym typeface="Wingdings"/>
            </a:endParaRPr>
          </a:p>
          <a:p>
            <a:r>
              <a:rPr lang="ja-JP" altLang="en-US" sz="1050" dirty="0" smtClean="0">
                <a:latin typeface="ＭＳ Ｐ明朝" pitchFamily="18" charset="-128"/>
                <a:ea typeface="ＭＳ Ｐ明朝" pitchFamily="18" charset="-128"/>
                <a:sym typeface="Wingdings"/>
              </a:rPr>
              <a:t>事業規模</a:t>
            </a:r>
            <a:r>
              <a:rPr lang="en-US" altLang="ja-JP" sz="1050" dirty="0" smtClean="0">
                <a:latin typeface="ＭＳ Ｐ明朝" pitchFamily="18" charset="-128"/>
                <a:ea typeface="ＭＳ Ｐ明朝" pitchFamily="18" charset="-128"/>
                <a:sym typeface="Wingdings"/>
              </a:rPr>
              <a:t>4,000</a:t>
            </a:r>
            <a:r>
              <a:rPr lang="ja-JP" altLang="en-US" sz="1050" dirty="0" smtClean="0">
                <a:latin typeface="ＭＳ Ｐ明朝" pitchFamily="18" charset="-128"/>
                <a:ea typeface="ＭＳ Ｐ明朝" pitchFamily="18" charset="-128"/>
                <a:sym typeface="Wingdings"/>
              </a:rPr>
              <a:t>億円、</a:t>
            </a:r>
            <a:r>
              <a:rPr lang="en-US" altLang="ja-JP" sz="1050" dirty="0" smtClean="0">
                <a:latin typeface="ＭＳ Ｐ明朝" pitchFamily="18" charset="-128"/>
                <a:ea typeface="ＭＳ Ｐ明朝" pitchFamily="18" charset="-128"/>
                <a:sym typeface="Wingdings"/>
              </a:rPr>
              <a:t>2012</a:t>
            </a:r>
            <a:r>
              <a:rPr lang="ja-JP" altLang="en-US" sz="1050" dirty="0" smtClean="0">
                <a:latin typeface="ＭＳ Ｐ明朝" pitchFamily="18" charset="-128"/>
                <a:ea typeface="ＭＳ Ｐ明朝" pitchFamily="18" charset="-128"/>
                <a:sym typeface="Wingdings"/>
              </a:rPr>
              <a:t>年度末まで</a:t>
            </a:r>
            <a:endParaRPr lang="en-US" altLang="ja-JP" sz="1050" dirty="0" smtClean="0">
              <a:latin typeface="ＭＳ Ｐ明朝" pitchFamily="18" charset="-128"/>
              <a:ea typeface="ＭＳ Ｐ明朝" pitchFamily="18" charset="-128"/>
              <a:sym typeface="Wingdings"/>
            </a:endParaRPr>
          </a:p>
          <a:p>
            <a:r>
              <a:rPr lang="ja-JP" altLang="en-US" sz="1050" dirty="0" smtClean="0">
                <a:latin typeface="ＭＳ Ｐ明朝" pitchFamily="18" charset="-128"/>
                <a:ea typeface="ＭＳ Ｐ明朝" pitchFamily="18" charset="-128"/>
                <a:sym typeface="Wingdings"/>
              </a:rPr>
              <a:t>失業者の人件費割合は事業費の</a:t>
            </a:r>
            <a:r>
              <a:rPr lang="en-US" altLang="ja-JP" sz="1050" dirty="0" smtClean="0">
                <a:latin typeface="ＭＳ Ｐ明朝" pitchFamily="18" charset="-128"/>
                <a:ea typeface="ＭＳ Ｐ明朝" pitchFamily="18" charset="-128"/>
                <a:sym typeface="Wingdings"/>
              </a:rPr>
              <a:t>1/2</a:t>
            </a:r>
            <a:r>
              <a:rPr lang="ja-JP" altLang="en-US" sz="1050" dirty="0" smtClean="0">
                <a:latin typeface="ＭＳ Ｐ明朝" pitchFamily="18" charset="-128"/>
                <a:ea typeface="ＭＳ Ｐ明朝" pitchFamily="18" charset="-128"/>
                <a:sym typeface="Wingdings"/>
              </a:rPr>
              <a:t>以上</a:t>
            </a:r>
            <a:endParaRPr lang="en-US" altLang="ja-JP" sz="1050" dirty="0" smtClean="0">
              <a:latin typeface="ＭＳ Ｐ明朝" pitchFamily="18" charset="-128"/>
              <a:ea typeface="ＭＳ Ｐ明朝" pitchFamily="18" charset="-128"/>
              <a:sym typeface="Wingdings"/>
            </a:endParaRPr>
          </a:p>
          <a:p>
            <a:r>
              <a:rPr lang="ja-JP" altLang="en-US" sz="1050" dirty="0" smtClean="0">
                <a:latin typeface="ＭＳ Ｐ明朝" pitchFamily="18" charset="-128"/>
                <a:ea typeface="ＭＳ Ｐ明朝" pitchFamily="18" charset="-128"/>
                <a:sym typeface="Wingdings"/>
              </a:rPr>
              <a:t>雇用期間は</a:t>
            </a:r>
            <a:r>
              <a:rPr lang="en-US" altLang="ja-JP" sz="1050" dirty="0" smtClean="0">
                <a:latin typeface="ＭＳ Ｐ明朝" pitchFamily="18" charset="-128"/>
                <a:ea typeface="ＭＳ Ｐ明朝" pitchFamily="18" charset="-128"/>
                <a:sym typeface="Wingdings"/>
              </a:rPr>
              <a:t>1</a:t>
            </a:r>
            <a:r>
              <a:rPr lang="ja-JP" altLang="en-US" sz="1050" dirty="0" smtClean="0">
                <a:latin typeface="ＭＳ Ｐ明朝" pitchFamily="18" charset="-128"/>
                <a:ea typeface="ＭＳ Ｐ明朝" pitchFamily="18" charset="-128"/>
                <a:sym typeface="Wingdings"/>
              </a:rPr>
              <a:t>年以内</a:t>
            </a:r>
            <a:endParaRPr lang="en-US" altLang="ja-JP" sz="1050" dirty="0" smtClean="0">
              <a:latin typeface="ＭＳ Ｐ明朝" pitchFamily="18" charset="-128"/>
              <a:ea typeface="ＭＳ Ｐ明朝" pitchFamily="18" charset="-128"/>
              <a:sym typeface="Wingdings"/>
            </a:endParaRPr>
          </a:p>
          <a:p>
            <a:r>
              <a:rPr lang="ja-JP" altLang="en-US" sz="1050" dirty="0" smtClean="0">
                <a:latin typeface="ＭＳ Ｐ明朝" pitchFamily="18" charset="-128"/>
                <a:ea typeface="ＭＳ Ｐ明朝" pitchFamily="18" charset="-128"/>
                <a:sym typeface="Wingdings"/>
              </a:rPr>
              <a:t>雇用期間中に講義等（</a:t>
            </a:r>
            <a:r>
              <a:rPr lang="en-US" altLang="ja-JP" sz="1050" dirty="0" smtClean="0">
                <a:latin typeface="ＭＳ Ｐ明朝" pitchFamily="18" charset="-128"/>
                <a:ea typeface="ＭＳ Ｐ明朝" pitchFamily="18" charset="-128"/>
                <a:sym typeface="Wingdings"/>
              </a:rPr>
              <a:t>OFF‐JT</a:t>
            </a:r>
            <a:r>
              <a:rPr lang="ja-JP" altLang="en-US" sz="1050" dirty="0" smtClean="0">
                <a:latin typeface="ＭＳ Ｐ明朝" pitchFamily="18" charset="-128"/>
                <a:ea typeface="ＭＳ Ｐ明朝" pitchFamily="18" charset="-128"/>
                <a:sym typeface="Wingdings"/>
              </a:rPr>
              <a:t>）、職場実習等</a:t>
            </a:r>
            <a:r>
              <a:rPr lang="en-US" altLang="ja-JP" sz="1050" dirty="0" smtClean="0">
                <a:latin typeface="ＭＳ Ｐ明朝" pitchFamily="18" charset="-128"/>
                <a:ea typeface="ＭＳ Ｐ明朝" pitchFamily="18" charset="-128"/>
                <a:sym typeface="Wingdings"/>
              </a:rPr>
              <a:t>(OJT)</a:t>
            </a:r>
          </a:p>
          <a:p>
            <a:endParaRPr lang="en-US" altLang="ja-JP" sz="1050" dirty="0" smtClean="0">
              <a:latin typeface="ＭＳ Ｐ明朝" pitchFamily="18" charset="-128"/>
              <a:ea typeface="ＭＳ Ｐ明朝" pitchFamily="18" charset="-128"/>
              <a:sym typeface="Wingdings"/>
            </a:endParaRPr>
          </a:p>
        </p:txBody>
      </p:sp>
      <p:sp>
        <p:nvSpPr>
          <p:cNvPr id="9" name="角丸四角形 8"/>
          <p:cNvSpPr/>
          <p:nvPr/>
        </p:nvSpPr>
        <p:spPr>
          <a:xfrm>
            <a:off x="4869160" y="251520"/>
            <a:ext cx="1440160" cy="288032"/>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これまでの対策②</a:t>
            </a:r>
            <a:endParaRPr kumimoji="1" lang="ja-JP" altLang="en-US" sz="1200" dirty="0">
              <a:solidFill>
                <a:schemeClr val="tx1"/>
              </a:solidFill>
            </a:endParaRPr>
          </a:p>
        </p:txBody>
      </p:sp>
      <p:sp>
        <p:nvSpPr>
          <p:cNvPr id="11" name="スライド番号プレースホルダ 10"/>
          <p:cNvSpPr>
            <a:spLocks noGrp="1"/>
          </p:cNvSpPr>
          <p:nvPr>
            <p:ph type="sldNum" sz="quarter" idx="12"/>
          </p:nvPr>
        </p:nvSpPr>
        <p:spPr>
          <a:xfrm>
            <a:off x="188640" y="8475133"/>
            <a:ext cx="1756746" cy="487680"/>
          </a:xfrm>
        </p:spPr>
        <p:txBody>
          <a:bodyPr/>
          <a:lstStyle/>
          <a:p>
            <a:fld id="{D2D8002D-B5B0-4BAC-B1F6-782DDCCE6D9C}" type="slidenum">
              <a:rPr kumimoji="1" lang="ja-JP" altLang="en-US" smtClean="0"/>
              <a:pPr/>
              <a:t>4</a:t>
            </a:fld>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04664" y="899592"/>
          <a:ext cx="6120679" cy="1143000"/>
        </p:xfrm>
        <a:graphic>
          <a:graphicData uri="http://schemas.openxmlformats.org/drawingml/2006/table">
            <a:tbl>
              <a:tblPr firstRow="1" bandRow="1">
                <a:tableStyleId>{5C22544A-7EE6-4342-B048-85BDC9FD1C3A}</a:tableStyleId>
              </a:tblPr>
              <a:tblGrid>
                <a:gridCol w="874383"/>
                <a:gridCol w="655787"/>
                <a:gridCol w="655787"/>
                <a:gridCol w="655787"/>
                <a:gridCol w="1238709"/>
                <a:gridCol w="1020113"/>
                <a:gridCol w="1020113"/>
              </a:tblGrid>
              <a:tr h="370914">
                <a:tc gridSpan="2">
                  <a:txBody>
                    <a:bodyPr/>
                    <a:lstStyle/>
                    <a:p>
                      <a:endParaRPr kumimoji="1" lang="ja-JP" altLang="en-US"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kumimoji="1" lang="ja-JP" altLang="en-US" sz="1050" b="0" dirty="0" smtClean="0">
                          <a:solidFill>
                            <a:schemeClr val="tx1"/>
                          </a:solidFill>
                          <a:latin typeface="ＭＳ Ｐ明朝" pitchFamily="18" charset="-128"/>
                          <a:ea typeface="ＭＳ Ｐ明朝" pitchFamily="18" charset="-128"/>
                        </a:rPr>
                        <a:t>事業数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kumimoji="1" lang="ja-JP" altLang="en-US" sz="1050" b="0" dirty="0" smtClean="0">
                          <a:solidFill>
                            <a:schemeClr val="tx1"/>
                          </a:solidFill>
                          <a:latin typeface="ＭＳ Ｐ明朝" pitchFamily="18" charset="-128"/>
                          <a:ea typeface="ＭＳ Ｐ明朝" pitchFamily="18" charset="-128"/>
                        </a:rPr>
                        <a:t>雇用創出（人</a:t>
                      </a:r>
                      <a:r>
                        <a:rPr kumimoji="1" lang="en-US" altLang="ja-JP" sz="1050" b="0" dirty="0" smtClean="0">
                          <a:solidFill>
                            <a:schemeClr val="tx1"/>
                          </a:solidFill>
                          <a:latin typeface="ＭＳ Ｐ明朝" pitchFamily="18" charset="-128"/>
                          <a:ea typeface="ＭＳ Ｐ明朝" pitchFamily="18" charset="-128"/>
                        </a:rPr>
                        <a:t>)</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kumimoji="1" lang="ja-JP" altLang="en-US" sz="1050" b="0" dirty="0" smtClean="0">
                          <a:solidFill>
                            <a:schemeClr val="tx1"/>
                          </a:solidFill>
                          <a:latin typeface="ＭＳ Ｐ明朝" pitchFamily="18" charset="-128"/>
                          <a:ea typeface="ＭＳ Ｐ明朝" pitchFamily="18" charset="-128"/>
                        </a:rPr>
                        <a:t>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事業所あたりの平均事業費</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latin typeface="ＭＳ Ｐ明朝" pitchFamily="18" charset="-128"/>
                          <a:ea typeface="ＭＳ Ｐ明朝" pitchFamily="18" charset="-128"/>
                        </a:rPr>
                        <a:t>1</a:t>
                      </a:r>
                      <a:r>
                        <a:rPr kumimoji="1" lang="ja-JP" altLang="en-US" sz="1050" b="0" dirty="0" smtClean="0">
                          <a:solidFill>
                            <a:schemeClr val="tx1"/>
                          </a:solidFill>
                          <a:latin typeface="ＭＳ Ｐ明朝" pitchFamily="18" charset="-128"/>
                          <a:ea typeface="ＭＳ Ｐ明朝" pitchFamily="18" charset="-128"/>
                        </a:rPr>
                        <a:t>事業所平均の雇用創出数</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329701">
                <a:tc rowSpan="2">
                  <a:txBody>
                    <a:bodyPr/>
                    <a:lstStyle/>
                    <a:p>
                      <a:r>
                        <a:rPr kumimoji="1" lang="ja-JP" altLang="en-US" sz="1050" dirty="0" smtClean="0">
                          <a:solidFill>
                            <a:schemeClr val="tx1"/>
                          </a:solidFill>
                          <a:latin typeface="ＭＳ Ｐ明朝" pitchFamily="18" charset="-128"/>
                          <a:ea typeface="ＭＳ Ｐ明朝" pitchFamily="18" charset="-128"/>
                        </a:rPr>
                        <a:t>「ふるさと」「緊急」「重点」の「</a:t>
                      </a: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事業」合計</a:t>
                      </a:r>
                      <a:endParaRPr kumimoji="1" lang="ja-JP" altLang="en-US" sz="105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kumimoji="1" lang="ja-JP" altLang="en-US" sz="1050" dirty="0" smtClean="0">
                          <a:solidFill>
                            <a:schemeClr val="tx1"/>
                          </a:solidFill>
                          <a:latin typeface="ＭＳ Ｐ明朝" pitchFamily="18" charset="-128"/>
                          <a:ea typeface="ＭＳ Ｐ明朝" pitchFamily="18" charset="-128"/>
                        </a:rPr>
                        <a:t>北海道</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4,139</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24,890</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329</a:t>
                      </a:r>
                      <a:r>
                        <a:rPr kumimoji="1" lang="ja-JP" altLang="en-US" sz="1050" dirty="0" smtClean="0">
                          <a:solidFill>
                            <a:schemeClr val="tx1"/>
                          </a:solidFill>
                          <a:latin typeface="ＭＳ Ｐ明朝" pitchFamily="18" charset="-128"/>
                          <a:ea typeface="ＭＳ Ｐ明朝" pitchFamily="18" charset="-128"/>
                        </a:rPr>
                        <a:t>億</a:t>
                      </a:r>
                      <a:r>
                        <a:rPr kumimoji="1" lang="en-US" altLang="ja-JP" sz="1050" dirty="0" smtClean="0">
                          <a:solidFill>
                            <a:schemeClr val="tx1"/>
                          </a:solidFill>
                          <a:latin typeface="ＭＳ Ｐ明朝" pitchFamily="18" charset="-128"/>
                          <a:ea typeface="ＭＳ Ｐ明朝" pitchFamily="18" charset="-128"/>
                        </a:rPr>
                        <a:t>6,467</a:t>
                      </a:r>
                      <a:r>
                        <a:rPr kumimoji="1" lang="ja-JP" altLang="en-US" sz="1050" dirty="0" smtClean="0">
                          <a:solidFill>
                            <a:schemeClr val="tx1"/>
                          </a:solidFill>
                          <a:latin typeface="ＭＳ Ｐ明朝" pitchFamily="18" charset="-128"/>
                          <a:ea typeface="ＭＳ Ｐ明朝" pitchFamily="18" charset="-128"/>
                        </a:rPr>
                        <a:t>万円</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796</a:t>
                      </a:r>
                      <a:r>
                        <a:rPr kumimoji="1" lang="ja-JP" altLang="en-US" sz="1050" dirty="0" smtClean="0">
                          <a:solidFill>
                            <a:schemeClr val="tx1"/>
                          </a:solidFill>
                          <a:latin typeface="ＭＳ Ｐ明朝" pitchFamily="18" charset="-128"/>
                          <a:ea typeface="ＭＳ Ｐ明朝" pitchFamily="18" charset="-128"/>
                        </a:rPr>
                        <a:t>万円</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6.0</a:t>
                      </a:r>
                      <a:r>
                        <a:rPr kumimoji="1" lang="ja-JP" altLang="en-US" sz="1050" dirty="0" smtClean="0">
                          <a:solidFill>
                            <a:schemeClr val="tx1"/>
                          </a:solidFill>
                          <a:latin typeface="ＭＳ Ｐ明朝" pitchFamily="18" charset="-128"/>
                          <a:ea typeface="ＭＳ Ｐ明朝" pitchFamily="18" charset="-128"/>
                        </a:rPr>
                        <a:t>人</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338939">
                <a:tc vMerge="1">
                  <a:txBody>
                    <a:bodyPr/>
                    <a:lstStyle/>
                    <a:p>
                      <a:endParaRPr kumimoji="1" lang="ja-JP" altLang="en-US"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kumimoji="1" lang="ja-JP" altLang="en-US" sz="1050" dirty="0" smtClean="0">
                          <a:solidFill>
                            <a:schemeClr val="tx1"/>
                          </a:solidFill>
                          <a:latin typeface="ＭＳ Ｐ明朝" pitchFamily="18" charset="-128"/>
                          <a:ea typeface="ＭＳ Ｐ明朝" pitchFamily="18" charset="-128"/>
                        </a:rPr>
                        <a:t>全国</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101,259</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100" dirty="0" smtClean="0">
                          <a:solidFill>
                            <a:schemeClr val="tx1"/>
                          </a:solidFill>
                          <a:latin typeface="ＭＳ Ｐ明朝" pitchFamily="18" charset="-128"/>
                          <a:ea typeface="ＭＳ Ｐ明朝" pitchFamily="18" charset="-128"/>
                        </a:rPr>
                        <a:t>764,643</a:t>
                      </a:r>
                      <a:endParaRPr kumimoji="1" lang="ja-JP" altLang="en-US" sz="110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9,665</a:t>
                      </a:r>
                      <a:r>
                        <a:rPr kumimoji="1" lang="ja-JP" altLang="en-US" sz="1050" dirty="0" smtClean="0">
                          <a:solidFill>
                            <a:schemeClr val="tx1"/>
                          </a:solidFill>
                          <a:latin typeface="ＭＳ Ｐ明朝" pitchFamily="18" charset="-128"/>
                          <a:ea typeface="ＭＳ Ｐ明朝" pitchFamily="18" charset="-128"/>
                        </a:rPr>
                        <a:t>億</a:t>
                      </a:r>
                      <a:r>
                        <a:rPr kumimoji="1" lang="en-US" altLang="ja-JP" sz="1050" dirty="0" smtClean="0">
                          <a:solidFill>
                            <a:schemeClr val="tx1"/>
                          </a:solidFill>
                          <a:latin typeface="ＭＳ Ｐ明朝" pitchFamily="18" charset="-128"/>
                          <a:ea typeface="ＭＳ Ｐ明朝" pitchFamily="18" charset="-128"/>
                        </a:rPr>
                        <a:t>0120</a:t>
                      </a:r>
                      <a:r>
                        <a:rPr kumimoji="1" lang="ja-JP" altLang="en-US" sz="1050" dirty="0" smtClean="0">
                          <a:solidFill>
                            <a:schemeClr val="tx1"/>
                          </a:solidFill>
                          <a:latin typeface="ＭＳ Ｐ明朝" pitchFamily="18" charset="-128"/>
                          <a:ea typeface="ＭＳ Ｐ明朝" pitchFamily="18" charset="-128"/>
                        </a:rPr>
                        <a:t>万円</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954</a:t>
                      </a:r>
                      <a:r>
                        <a:rPr kumimoji="1" lang="ja-JP" altLang="en-US" sz="1050" dirty="0" smtClean="0">
                          <a:solidFill>
                            <a:schemeClr val="tx1"/>
                          </a:solidFill>
                          <a:latin typeface="ＭＳ Ｐ明朝" pitchFamily="18" charset="-128"/>
                          <a:ea typeface="ＭＳ Ｐ明朝" pitchFamily="18" charset="-128"/>
                        </a:rPr>
                        <a:t>万円</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a:r>
                        <a:rPr kumimoji="1" lang="en-US" altLang="ja-JP" sz="1050" dirty="0" smtClean="0">
                          <a:solidFill>
                            <a:schemeClr val="tx1"/>
                          </a:solidFill>
                          <a:latin typeface="ＭＳ Ｐ明朝" pitchFamily="18" charset="-128"/>
                          <a:ea typeface="ＭＳ Ｐ明朝" pitchFamily="18" charset="-128"/>
                        </a:rPr>
                        <a:t>7.6</a:t>
                      </a:r>
                      <a:r>
                        <a:rPr kumimoji="1" lang="ja-JP" altLang="en-US" sz="1050" dirty="0" smtClean="0">
                          <a:solidFill>
                            <a:schemeClr val="tx1"/>
                          </a:solidFill>
                          <a:latin typeface="ＭＳ Ｐ明朝" pitchFamily="18" charset="-128"/>
                          <a:ea typeface="ＭＳ Ｐ明朝" pitchFamily="18" charset="-128"/>
                        </a:rPr>
                        <a:t>人</a:t>
                      </a:r>
                      <a:endParaRPr kumimoji="1" lang="ja-JP" altLang="en-US" sz="1050" dirty="0">
                        <a:solidFill>
                          <a:schemeClr val="tx1"/>
                        </a:solidFill>
                        <a:latin typeface="ＭＳ Ｐ明朝" pitchFamily="18" charset="-128"/>
                        <a:ea typeface="ＭＳ Ｐ明朝"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bl>
          </a:graphicData>
        </a:graphic>
      </p:graphicFrame>
      <p:sp>
        <p:nvSpPr>
          <p:cNvPr id="5" name="正方形/長方形 4"/>
          <p:cNvSpPr/>
          <p:nvPr/>
        </p:nvSpPr>
        <p:spPr>
          <a:xfrm>
            <a:off x="404664" y="395536"/>
            <a:ext cx="1944216" cy="2880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n-ea"/>
              </a:rPr>
              <a:t>「</a:t>
            </a:r>
            <a:r>
              <a:rPr kumimoji="1" lang="en-US" altLang="ja-JP" sz="1050" dirty="0" smtClean="0">
                <a:solidFill>
                  <a:schemeClr val="tx1"/>
                </a:solidFill>
                <a:latin typeface="+mn-ea"/>
              </a:rPr>
              <a:t>3</a:t>
            </a:r>
            <a:r>
              <a:rPr kumimoji="1" lang="ja-JP" altLang="en-US" sz="1050" dirty="0" smtClean="0">
                <a:solidFill>
                  <a:schemeClr val="tx1"/>
                </a:solidFill>
                <a:latin typeface="+mn-ea"/>
              </a:rPr>
              <a:t>事業」の全体像の検討</a:t>
            </a:r>
            <a:endParaRPr kumimoji="1" lang="ja-JP" altLang="en-US" sz="1050" dirty="0">
              <a:solidFill>
                <a:schemeClr val="tx1"/>
              </a:solidFill>
              <a:latin typeface="+mn-ea"/>
            </a:endParaRPr>
          </a:p>
        </p:txBody>
      </p:sp>
      <p:cxnSp>
        <p:nvCxnSpPr>
          <p:cNvPr id="7" name="直線コネクタ 6"/>
          <p:cNvCxnSpPr/>
          <p:nvPr/>
        </p:nvCxnSpPr>
        <p:spPr>
          <a:xfrm flipV="1">
            <a:off x="404664" y="899592"/>
            <a:ext cx="1584176"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48680" y="4716016"/>
            <a:ext cx="4464496" cy="1440160"/>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latin typeface="ＭＳ Ｐ明朝" pitchFamily="18" charset="-128"/>
              <a:ea typeface="ＭＳ Ｐ明朝" pitchFamily="18" charset="-128"/>
            </a:endParaRPr>
          </a:p>
          <a:p>
            <a:endParaRPr lang="en-US" altLang="ja-JP" sz="1050" dirty="0" smtClean="0">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「雇用対策」にいくらかかるか</a:t>
            </a:r>
            <a:r>
              <a:rPr lang="ja-JP" altLang="en-US" sz="1050" dirty="0" smtClean="0">
                <a:solidFill>
                  <a:schemeClr val="tx1"/>
                </a:solidFill>
                <a:latin typeface="ＭＳ Ｐ明朝" pitchFamily="18" charset="-128"/>
                <a:ea typeface="ＭＳ Ｐ明朝" pitchFamily="18" charset="-128"/>
              </a:rPr>
              <a:t>、得られる月収額で試算</a:t>
            </a:r>
            <a:r>
              <a:rPr lang="ja-JP" altLang="en-US" sz="1050" dirty="0" smtClean="0">
                <a:solidFill>
                  <a:schemeClr val="tx1"/>
                </a:solidFill>
                <a:latin typeface="ＭＳ Ｐ明朝" pitchFamily="18" charset="-128"/>
                <a:ea typeface="ＭＳ Ｐ明朝" pitchFamily="18" charset="-128"/>
              </a:rPr>
              <a:t>すると</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　　　　　　　　　　月</a:t>
            </a:r>
            <a:r>
              <a:rPr lang="en-US" altLang="ja-JP" sz="1050" dirty="0" smtClean="0">
                <a:solidFill>
                  <a:schemeClr val="tx1"/>
                </a:solidFill>
                <a:latin typeface="ＭＳ Ｐ明朝" pitchFamily="18" charset="-128"/>
                <a:ea typeface="ＭＳ Ｐ明朝" pitchFamily="18" charset="-128"/>
              </a:rPr>
              <a:t>30</a:t>
            </a:r>
            <a:r>
              <a:rPr lang="ja-JP" altLang="en-US" sz="1050" dirty="0" smtClean="0">
                <a:solidFill>
                  <a:schemeClr val="tx1"/>
                </a:solidFill>
                <a:latin typeface="ＭＳ Ｐ明朝" pitchFamily="18" charset="-128"/>
                <a:ea typeface="ＭＳ Ｐ明朝" pitchFamily="18" charset="-128"/>
              </a:rPr>
              <a:t>万円　　　　　　月</a:t>
            </a:r>
            <a:r>
              <a:rPr lang="en-US" altLang="ja-JP" sz="1050" dirty="0" smtClean="0">
                <a:solidFill>
                  <a:schemeClr val="tx1"/>
                </a:solidFill>
                <a:latin typeface="ＭＳ Ｐ明朝" pitchFamily="18" charset="-128"/>
                <a:ea typeface="ＭＳ Ｐ明朝" pitchFamily="18" charset="-128"/>
              </a:rPr>
              <a:t>20</a:t>
            </a:r>
            <a:r>
              <a:rPr lang="ja-JP" altLang="en-US" sz="1050" dirty="0" smtClean="0">
                <a:solidFill>
                  <a:schemeClr val="tx1"/>
                </a:solidFill>
                <a:latin typeface="ＭＳ Ｐ明朝" pitchFamily="18" charset="-128"/>
                <a:ea typeface="ＭＳ Ｐ明朝" pitchFamily="18" charset="-128"/>
              </a:rPr>
              <a:t>万円　　　　　　月</a:t>
            </a:r>
            <a:r>
              <a:rPr lang="en-US" altLang="ja-JP" sz="1050" dirty="0" smtClean="0">
                <a:solidFill>
                  <a:schemeClr val="tx1"/>
                </a:solidFill>
                <a:latin typeface="ＭＳ Ｐ明朝" pitchFamily="18" charset="-128"/>
                <a:ea typeface="ＭＳ Ｐ明朝" pitchFamily="18" charset="-128"/>
              </a:rPr>
              <a:t>10</a:t>
            </a:r>
            <a:r>
              <a:rPr lang="ja-JP" altLang="en-US" sz="1050" dirty="0" smtClean="0">
                <a:solidFill>
                  <a:schemeClr val="tx1"/>
                </a:solidFill>
                <a:latin typeface="ＭＳ Ｐ明朝" pitchFamily="18" charset="-128"/>
                <a:ea typeface="ＭＳ Ｐ明朝" pitchFamily="18" charset="-128"/>
              </a:rPr>
              <a:t>万円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創出雇用数</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100</a:t>
            </a:r>
            <a:r>
              <a:rPr lang="ja-JP" altLang="en-US" sz="1050" dirty="0" smtClean="0">
                <a:solidFill>
                  <a:schemeClr val="tx1"/>
                </a:solidFill>
                <a:latin typeface="ＭＳ Ｐ明朝" pitchFamily="18" charset="-128"/>
                <a:ea typeface="ＭＳ Ｐ明朝" pitchFamily="18" charset="-128"/>
              </a:rPr>
              <a:t>人　　　　→　</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億</a:t>
            </a:r>
            <a:r>
              <a:rPr lang="en-US" altLang="ja-JP" sz="1050" dirty="0" smtClean="0">
                <a:solidFill>
                  <a:schemeClr val="tx1"/>
                </a:solidFill>
                <a:latin typeface="ＭＳ Ｐ明朝" pitchFamily="18" charset="-128"/>
                <a:ea typeface="ＭＳ Ｐ明朝" pitchFamily="18" charset="-128"/>
              </a:rPr>
              <a:t>6,000</a:t>
            </a:r>
            <a:r>
              <a:rPr lang="ja-JP" altLang="en-US" sz="1050" dirty="0" smtClean="0">
                <a:solidFill>
                  <a:schemeClr val="tx1"/>
                </a:solidFill>
                <a:latin typeface="ＭＳ Ｐ明朝" pitchFamily="18" charset="-128"/>
                <a:ea typeface="ＭＳ Ｐ明朝" pitchFamily="18" charset="-128"/>
              </a:rPr>
              <a:t>万円　　　 </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億</a:t>
            </a:r>
            <a:r>
              <a:rPr lang="en-US" altLang="ja-JP" sz="1050" dirty="0" smtClean="0">
                <a:solidFill>
                  <a:schemeClr val="tx1"/>
                </a:solidFill>
                <a:latin typeface="ＭＳ Ｐ明朝" pitchFamily="18" charset="-128"/>
                <a:ea typeface="ＭＳ Ｐ明朝" pitchFamily="18" charset="-128"/>
              </a:rPr>
              <a:t>4,000</a:t>
            </a:r>
            <a:r>
              <a:rPr lang="ja-JP" altLang="en-US" sz="1050" dirty="0" smtClean="0">
                <a:solidFill>
                  <a:schemeClr val="tx1"/>
                </a:solidFill>
                <a:latin typeface="ＭＳ Ｐ明朝" pitchFamily="18" charset="-128"/>
                <a:ea typeface="ＭＳ Ｐ明朝" pitchFamily="18" charset="-128"/>
              </a:rPr>
              <a:t>万円      １億</a:t>
            </a:r>
            <a:r>
              <a:rPr lang="en-US" altLang="ja-JP" sz="1050" dirty="0" smtClean="0">
                <a:solidFill>
                  <a:schemeClr val="tx1"/>
                </a:solidFill>
                <a:latin typeface="ＭＳ Ｐ明朝" pitchFamily="18" charset="-128"/>
                <a:ea typeface="ＭＳ Ｐ明朝" pitchFamily="18" charset="-128"/>
              </a:rPr>
              <a:t>2,000</a:t>
            </a:r>
            <a:r>
              <a:rPr lang="ja-JP" altLang="en-US" sz="1050" dirty="0" smtClean="0">
                <a:solidFill>
                  <a:schemeClr val="tx1"/>
                </a:solidFill>
                <a:latin typeface="ＭＳ Ｐ明朝" pitchFamily="18" charset="-128"/>
                <a:ea typeface="ＭＳ Ｐ明朝" pitchFamily="18" charset="-128"/>
              </a:rPr>
              <a:t>万円</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10,000</a:t>
            </a:r>
            <a:r>
              <a:rPr lang="ja-JP" altLang="en-US" sz="1050" dirty="0" smtClean="0">
                <a:solidFill>
                  <a:schemeClr val="tx1"/>
                </a:solidFill>
                <a:latin typeface="ＭＳ Ｐ明朝" pitchFamily="18" charset="-128"/>
                <a:ea typeface="ＭＳ Ｐ明朝" pitchFamily="18" charset="-128"/>
              </a:rPr>
              <a:t>人　　→　</a:t>
            </a:r>
            <a:r>
              <a:rPr lang="en-US" altLang="ja-JP" sz="1050" dirty="0" smtClean="0">
                <a:solidFill>
                  <a:schemeClr val="tx1"/>
                </a:solidFill>
                <a:latin typeface="ＭＳ Ｐ明朝" pitchFamily="18" charset="-128"/>
                <a:ea typeface="ＭＳ Ｐ明朝" pitchFamily="18" charset="-128"/>
              </a:rPr>
              <a:t>360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240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120</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100,000</a:t>
            </a:r>
            <a:r>
              <a:rPr lang="ja-JP" altLang="en-US" sz="1050" dirty="0" smtClean="0">
                <a:solidFill>
                  <a:schemeClr val="tx1"/>
                </a:solidFill>
                <a:latin typeface="ＭＳ Ｐ明朝" pitchFamily="18" charset="-128"/>
                <a:ea typeface="ＭＳ Ｐ明朝" pitchFamily="18" charset="-128"/>
              </a:rPr>
              <a:t>人　→　</a:t>
            </a:r>
            <a:r>
              <a:rPr lang="en-US" altLang="ja-JP" sz="1050" dirty="0" smtClean="0">
                <a:solidFill>
                  <a:schemeClr val="tx1"/>
                </a:solidFill>
                <a:latin typeface="ＭＳ Ｐ明朝" pitchFamily="18" charset="-128"/>
                <a:ea typeface="ＭＳ Ｐ明朝" pitchFamily="18" charset="-128"/>
              </a:rPr>
              <a:t>3600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2,400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1,200</a:t>
            </a:r>
            <a:r>
              <a:rPr lang="ja-JP" altLang="en-US" sz="1050" dirty="0" smtClean="0">
                <a:solidFill>
                  <a:schemeClr val="tx1"/>
                </a:solidFill>
                <a:latin typeface="ＭＳ Ｐ明朝" pitchFamily="18" charset="-128"/>
                <a:ea typeface="ＭＳ Ｐ明朝" pitchFamily="18" charset="-128"/>
              </a:rPr>
              <a:t>億円</a:t>
            </a: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1,000,000</a:t>
            </a:r>
            <a:r>
              <a:rPr lang="ja-JP" altLang="en-US" sz="1050" dirty="0" smtClean="0">
                <a:solidFill>
                  <a:schemeClr val="tx1"/>
                </a:solidFill>
                <a:latin typeface="ＭＳ Ｐ明朝" pitchFamily="18" charset="-128"/>
                <a:ea typeface="ＭＳ Ｐ明朝" pitchFamily="18" charset="-128"/>
              </a:rPr>
              <a:t>人→　</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6,000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4,000</a:t>
            </a:r>
            <a:r>
              <a:rPr lang="ja-JP" altLang="en-US" sz="1050" dirty="0" smtClean="0">
                <a:solidFill>
                  <a:schemeClr val="tx1"/>
                </a:solidFill>
                <a:latin typeface="ＭＳ Ｐ明朝" pitchFamily="18" charset="-128"/>
                <a:ea typeface="ＭＳ Ｐ明朝" pitchFamily="18" charset="-128"/>
              </a:rPr>
              <a:t>億円      </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2,000</a:t>
            </a:r>
            <a:r>
              <a:rPr lang="ja-JP" altLang="en-US" sz="1050" dirty="0" smtClean="0">
                <a:solidFill>
                  <a:schemeClr val="tx1"/>
                </a:solidFill>
                <a:latin typeface="ＭＳ Ｐ明朝" pitchFamily="18" charset="-128"/>
                <a:ea typeface="ＭＳ Ｐ明朝" pitchFamily="18" charset="-128"/>
              </a:rPr>
              <a:t>億円</a:t>
            </a:r>
            <a:endParaRPr lang="en-US" altLang="ja-JP" dirty="0" smtClean="0">
              <a:solidFill>
                <a:schemeClr val="tx1"/>
              </a:solidFill>
              <a:latin typeface="ＭＳ Ｐ明朝" pitchFamily="18" charset="-128"/>
              <a:ea typeface="ＭＳ Ｐ明朝" pitchFamily="18" charset="-128"/>
            </a:endParaRPr>
          </a:p>
          <a:p>
            <a:pPr algn="ctr"/>
            <a:endParaRPr lang="en-US" altLang="ja-JP" dirty="0" smtClean="0">
              <a:solidFill>
                <a:schemeClr val="tx1"/>
              </a:solidFill>
            </a:endParaRPr>
          </a:p>
        </p:txBody>
      </p:sp>
      <p:sp>
        <p:nvSpPr>
          <p:cNvPr id="11" name="正方形/長方形 10"/>
          <p:cNvSpPr/>
          <p:nvPr/>
        </p:nvSpPr>
        <p:spPr>
          <a:xfrm>
            <a:off x="476672" y="2123728"/>
            <a:ext cx="597666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ＭＳ Ｐ明朝" pitchFamily="18" charset="-128"/>
                <a:ea typeface="ＭＳ Ｐ明朝" pitchFamily="18" charset="-128"/>
              </a:rPr>
              <a:t>1</a:t>
            </a:r>
            <a:r>
              <a:rPr kumimoji="1" lang="ja-JP" altLang="en-US" sz="1050" dirty="0" smtClean="0">
                <a:solidFill>
                  <a:schemeClr val="tx1"/>
                </a:solidFill>
                <a:latin typeface="ＭＳ Ｐ明朝" pitchFamily="18" charset="-128"/>
                <a:ea typeface="ＭＳ Ｐ明朝" pitchFamily="18" charset="-128"/>
              </a:rPr>
              <a:t>人の雇用創出に「賃金」</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事業費の</a:t>
            </a:r>
            <a:r>
              <a:rPr kumimoji="1" lang="en-US" altLang="ja-JP" sz="1050" dirty="0" smtClean="0">
                <a:solidFill>
                  <a:schemeClr val="tx1"/>
                </a:solidFill>
                <a:latin typeface="ＭＳ Ｐ明朝" pitchFamily="18" charset="-128"/>
                <a:ea typeface="ＭＳ Ｐ明朝" pitchFamily="18" charset="-128"/>
              </a:rPr>
              <a:t>1/2</a:t>
            </a:r>
            <a:r>
              <a:rPr kumimoji="1" lang="ja-JP" altLang="en-US" sz="1050" dirty="0" smtClean="0">
                <a:solidFill>
                  <a:schemeClr val="tx1"/>
                </a:solidFill>
                <a:latin typeface="ＭＳ Ｐ明朝" pitchFamily="18" charset="-128"/>
                <a:ea typeface="ＭＳ Ｐ明朝" pitchFamily="18" charset="-128"/>
              </a:rPr>
              <a:t>以上</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＋「企業の利益、経費」等で約</a:t>
            </a:r>
            <a:r>
              <a:rPr kumimoji="1" lang="en-US" altLang="ja-JP" sz="1050" dirty="0" smtClean="0">
                <a:solidFill>
                  <a:schemeClr val="tx1"/>
                </a:solidFill>
                <a:latin typeface="ＭＳ Ｐ明朝" pitchFamily="18" charset="-128"/>
                <a:ea typeface="ＭＳ Ｐ明朝" pitchFamily="18" charset="-128"/>
              </a:rPr>
              <a:t>126</a:t>
            </a:r>
            <a:r>
              <a:rPr kumimoji="1" lang="ja-JP" altLang="en-US" sz="1050" dirty="0" smtClean="0">
                <a:solidFill>
                  <a:schemeClr val="tx1"/>
                </a:solidFill>
                <a:latin typeface="ＭＳ Ｐ明朝" pitchFamily="18" charset="-128"/>
                <a:ea typeface="ＭＳ Ｐ明朝" pitchFamily="18" charset="-128"/>
              </a:rPr>
              <a:t>万円がかかっている。</a:t>
            </a:r>
            <a:endParaRPr kumimoji="1" lang="en-US" altLang="ja-JP" sz="1050" dirty="0" smtClean="0">
              <a:solidFill>
                <a:schemeClr val="tx1"/>
              </a:solidFill>
              <a:latin typeface="ＭＳ Ｐ明朝" pitchFamily="18" charset="-128"/>
              <a:ea typeface="ＭＳ Ｐ明朝" pitchFamily="18" charset="-128"/>
            </a:endParaRPr>
          </a:p>
          <a:p>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事業費</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雇用創出数）</a:t>
            </a:r>
            <a:endParaRPr kumimoji="1" lang="ja-JP" altLang="en-US" sz="1050" dirty="0">
              <a:solidFill>
                <a:schemeClr val="tx1"/>
              </a:solidFill>
              <a:latin typeface="ＭＳ Ｐ明朝" pitchFamily="18" charset="-128"/>
              <a:ea typeface="ＭＳ Ｐ明朝" pitchFamily="18" charset="-128"/>
            </a:endParaRPr>
          </a:p>
        </p:txBody>
      </p:sp>
      <p:sp>
        <p:nvSpPr>
          <p:cNvPr id="13" name="角丸四角形 12"/>
          <p:cNvSpPr/>
          <p:nvPr/>
        </p:nvSpPr>
        <p:spPr>
          <a:xfrm>
            <a:off x="548680" y="2627784"/>
            <a:ext cx="3816424" cy="2016224"/>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政府の「</a:t>
            </a:r>
            <a:r>
              <a:rPr lang="ja-JP" altLang="en-US" sz="1050" dirty="0" smtClean="0">
                <a:solidFill>
                  <a:schemeClr val="tx1"/>
                </a:solidFill>
                <a:latin typeface="ＭＳ Ｐ明朝" pitchFamily="18" charset="-128"/>
                <a:ea typeface="ＭＳ Ｐ明朝" pitchFamily="18" charset="-128"/>
              </a:rPr>
              <a:t>緊急雇用創出事業臨時特例交付金＝「基金事業」は、法的根拠がなく、閣議決定による予算措置である。</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p>
          <a:p>
            <a:r>
              <a:rPr lang="ja-JP" altLang="en-US" sz="1050" dirty="0" smtClean="0">
                <a:solidFill>
                  <a:schemeClr val="tx1"/>
                </a:solidFill>
                <a:latin typeface="ＭＳ Ｐ明朝" pitchFamily="18" charset="-128"/>
                <a:ea typeface="ＭＳ Ｐ明朝" pitchFamily="18" charset="-128"/>
              </a:rPr>
              <a:t>職業安定法（政府の行う業務）</a:t>
            </a:r>
          </a:p>
          <a:p>
            <a:r>
              <a:rPr lang="ja-JP" altLang="en-US" sz="1050" dirty="0" smtClean="0">
                <a:solidFill>
                  <a:schemeClr val="tx1"/>
                </a:solidFill>
                <a:latin typeface="ＭＳ Ｐ明朝" pitchFamily="18" charset="-128"/>
                <a:ea typeface="ＭＳ Ｐ明朝" pitchFamily="18" charset="-128"/>
              </a:rPr>
              <a:t>第</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条　政府は、第一条の目的を達成するために、次に掲げる業務を行う。</a:t>
            </a:r>
          </a:p>
          <a:p>
            <a:r>
              <a:rPr lang="ja-JP" altLang="en-US" sz="1050" b="1" dirty="0" smtClean="0">
                <a:solidFill>
                  <a:schemeClr val="tx1"/>
                </a:solidFill>
                <a:latin typeface="ＭＳ Ｐ明朝" pitchFamily="18" charset="-128"/>
                <a:ea typeface="ＭＳ Ｐ明朝" pitchFamily="18" charset="-128"/>
              </a:rPr>
              <a:t>二</a:t>
            </a:r>
            <a:r>
              <a:rPr lang="ja-JP" altLang="en-US" sz="1050" dirty="0" smtClean="0">
                <a:solidFill>
                  <a:schemeClr val="tx1"/>
                </a:solidFill>
                <a:latin typeface="ＭＳ Ｐ明朝" pitchFamily="18" charset="-128"/>
                <a:ea typeface="ＭＳ Ｐ明朝" pitchFamily="18" charset="-128"/>
              </a:rPr>
              <a:t>　失業者に対し、職業に就く機会を与えるために、必要な政策を樹立し、その実施に努めること。</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雇用対策法（国の施策</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第</a:t>
            </a:r>
            <a:r>
              <a:rPr lang="en-US" altLang="ja-JP" sz="1050" dirty="0" smtClean="0">
                <a:solidFill>
                  <a:schemeClr val="tx1"/>
                </a:solidFill>
                <a:latin typeface="ＭＳ Ｐ明朝" pitchFamily="18" charset="-128"/>
                <a:ea typeface="ＭＳ Ｐ明朝" pitchFamily="18" charset="-128"/>
              </a:rPr>
              <a:t>4</a:t>
            </a:r>
            <a:r>
              <a:rPr lang="ja-JP" altLang="en-US" sz="1050" dirty="0" smtClean="0">
                <a:solidFill>
                  <a:schemeClr val="tx1"/>
                </a:solidFill>
                <a:latin typeface="ＭＳ Ｐ明朝" pitchFamily="18" charset="-128"/>
                <a:ea typeface="ＭＳ Ｐ明朝" pitchFamily="18" charset="-128"/>
              </a:rPr>
              <a:t>条には国の施策が</a:t>
            </a:r>
            <a:r>
              <a:rPr lang="en-US" altLang="ja-JP" sz="1050" dirty="0" smtClean="0">
                <a:solidFill>
                  <a:schemeClr val="tx1"/>
                </a:solidFill>
                <a:latin typeface="ＭＳ Ｐ明朝" pitchFamily="18" charset="-128"/>
                <a:ea typeface="ＭＳ Ｐ明朝" pitchFamily="18" charset="-128"/>
              </a:rPr>
              <a:t>12</a:t>
            </a:r>
            <a:r>
              <a:rPr lang="ja-JP" altLang="en-US" sz="1050" dirty="0" smtClean="0">
                <a:solidFill>
                  <a:schemeClr val="tx1"/>
                </a:solidFill>
                <a:latin typeface="ＭＳ Ｐ明朝" pitchFamily="18" charset="-128"/>
                <a:ea typeface="ＭＳ Ｐ明朝" pitchFamily="18" charset="-128"/>
              </a:rPr>
              <a:t>項目にわたり規定されているが、「公共雇用創出」に相当するものはない。</a:t>
            </a:r>
          </a:p>
          <a:p>
            <a:endParaRPr kumimoji="1" lang="ja-JP" altLang="en-US" sz="1050" dirty="0">
              <a:solidFill>
                <a:schemeClr val="tx1"/>
              </a:solidFill>
              <a:latin typeface="ＭＳ Ｐ明朝" pitchFamily="18" charset="-128"/>
              <a:ea typeface="ＭＳ Ｐ明朝" pitchFamily="18" charset="-128"/>
            </a:endParaRPr>
          </a:p>
        </p:txBody>
      </p:sp>
      <p:sp>
        <p:nvSpPr>
          <p:cNvPr id="12" name="角丸四角形 11"/>
          <p:cNvSpPr/>
          <p:nvPr/>
        </p:nvSpPr>
        <p:spPr>
          <a:xfrm>
            <a:off x="4509120" y="323528"/>
            <a:ext cx="1800200" cy="288032"/>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まとめ的に</a:t>
            </a:r>
            <a:r>
              <a:rPr kumimoji="1" lang="en-US" altLang="ja-JP" sz="1200" dirty="0" smtClean="0">
                <a:solidFill>
                  <a:schemeClr val="tx1"/>
                </a:solidFill>
              </a:rPr>
              <a:t>……</a:t>
            </a:r>
            <a:endParaRPr kumimoji="1" lang="ja-JP" altLang="en-US" sz="1200" dirty="0">
              <a:solidFill>
                <a:schemeClr val="tx1"/>
              </a:solidFill>
            </a:endParaRPr>
          </a:p>
        </p:txBody>
      </p:sp>
      <p:sp>
        <p:nvSpPr>
          <p:cNvPr id="14" name="線吹き出し 1 (枠付き) 13"/>
          <p:cNvSpPr/>
          <p:nvPr/>
        </p:nvSpPr>
        <p:spPr>
          <a:xfrm>
            <a:off x="4581128" y="2699792"/>
            <a:ext cx="1944216" cy="1800200"/>
          </a:xfrm>
          <a:prstGeom prst="borderCallout1">
            <a:avLst>
              <a:gd name="adj1" fmla="val 5936"/>
              <a:gd name="adj2" fmla="val 2249"/>
              <a:gd name="adj3" fmla="val 29531"/>
              <a:gd name="adj4" fmla="val -23391"/>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－雇用対策法の基本方針を改正すべき－</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①労働力需要の急減、②需要不足失業の拡大、③失業の長期化を雇用対策法に明示し、求職者への生活保障給付の拡充として、職業転換給付金に代えて求職者手当を新設し、同時に個人担当制の導入など就労支援サービスの拡充をはかるべきである。</a:t>
            </a:r>
            <a:endParaRPr kumimoji="1" lang="ja-JP" altLang="en-US" sz="1050" dirty="0">
              <a:solidFill>
                <a:schemeClr val="tx1"/>
              </a:solidFill>
              <a:latin typeface="ＭＳ Ｐ明朝" pitchFamily="18" charset="-128"/>
              <a:ea typeface="ＭＳ Ｐ明朝" pitchFamily="18" charset="-128"/>
            </a:endParaRPr>
          </a:p>
        </p:txBody>
      </p:sp>
      <p:sp>
        <p:nvSpPr>
          <p:cNvPr id="15" name="正方形/長方形 14"/>
          <p:cNvSpPr/>
          <p:nvPr/>
        </p:nvSpPr>
        <p:spPr>
          <a:xfrm>
            <a:off x="5373216" y="4427984"/>
            <a:ext cx="1080120" cy="36004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布川日佐史</a:t>
            </a:r>
            <a:endParaRPr kumimoji="1" lang="en-US" altLang="ja-JP" sz="105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「全労連」</a:t>
            </a:r>
            <a:r>
              <a:rPr lang="en-US" altLang="ja-JP" sz="1050" dirty="0" smtClean="0">
                <a:solidFill>
                  <a:schemeClr val="tx1"/>
                </a:solidFill>
                <a:latin typeface="ＭＳ Ｐ明朝" pitchFamily="18" charset="-128"/>
                <a:ea typeface="ＭＳ Ｐ明朝" pitchFamily="18" charset="-128"/>
              </a:rPr>
              <a:t>11.11</a:t>
            </a:r>
            <a:endParaRPr kumimoji="1" lang="ja-JP" altLang="en-US" sz="1050" dirty="0">
              <a:solidFill>
                <a:schemeClr val="tx1"/>
              </a:solidFill>
              <a:latin typeface="ＭＳ Ｐ明朝" pitchFamily="18" charset="-128"/>
              <a:ea typeface="ＭＳ Ｐ明朝" pitchFamily="18" charset="-128"/>
            </a:endParaRPr>
          </a:p>
        </p:txBody>
      </p:sp>
      <p:sp>
        <p:nvSpPr>
          <p:cNvPr id="16" name="角丸四角形 15"/>
          <p:cNvSpPr/>
          <p:nvPr/>
        </p:nvSpPr>
        <p:spPr>
          <a:xfrm>
            <a:off x="548680" y="6300192"/>
            <a:ext cx="5688632" cy="2304256"/>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雇用対策の予算の概要</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雇用保険から－麻生内閣の</a:t>
            </a:r>
            <a:r>
              <a:rPr lang="en-US" altLang="ja-JP" sz="1050" dirty="0" smtClean="0">
                <a:solidFill>
                  <a:schemeClr val="tx1"/>
                </a:solidFill>
                <a:latin typeface="ＭＳ Ｐ明朝" pitchFamily="18" charset="-128"/>
                <a:ea typeface="ＭＳ Ｐ明朝" pitchFamily="18" charset="-128"/>
              </a:rPr>
              <a:t>09</a:t>
            </a:r>
            <a:r>
              <a:rPr lang="ja-JP" altLang="en-US" sz="1050" dirty="0" smtClean="0">
                <a:solidFill>
                  <a:schemeClr val="tx1"/>
                </a:solidFill>
                <a:latin typeface="ＭＳ Ｐ明朝" pitchFamily="18" charset="-128"/>
                <a:ea typeface="ＭＳ Ｐ明朝" pitchFamily="18" charset="-128"/>
              </a:rPr>
              <a:t>年度第</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次補正後</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●失業等給付－</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2605</a:t>
            </a:r>
            <a:r>
              <a:rPr lang="ja-JP" altLang="en-US" sz="1050" dirty="0" smtClean="0">
                <a:solidFill>
                  <a:schemeClr val="tx1"/>
                </a:solidFill>
                <a:latin typeface="ＭＳ Ｐ明朝" pitchFamily="18" charset="-128"/>
                <a:ea typeface="ＭＳ Ｐ明朝" pitchFamily="18" charset="-128"/>
              </a:rPr>
              <a:t>億円（積立金</a:t>
            </a:r>
            <a:r>
              <a:rPr lang="en-US" altLang="ja-JP" sz="1050" dirty="0" smtClean="0">
                <a:solidFill>
                  <a:schemeClr val="tx1"/>
                </a:solidFill>
                <a:latin typeface="ＭＳ Ｐ明朝" pitchFamily="18" charset="-128"/>
                <a:ea typeface="ＭＳ Ｐ明朝" pitchFamily="18" charset="-128"/>
              </a:rPr>
              <a:t>4</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7868</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事業からの支出－</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1811</a:t>
            </a:r>
            <a:r>
              <a:rPr lang="ja-JP" altLang="en-US" sz="1050" dirty="0" smtClean="0">
                <a:solidFill>
                  <a:schemeClr val="tx1"/>
                </a:solidFill>
                <a:latin typeface="ＭＳ Ｐ明朝" pitchFamily="18" charset="-128"/>
                <a:ea typeface="ＭＳ Ｐ明朝" pitchFamily="18" charset="-128"/>
              </a:rPr>
              <a:t>億円（積立金</a:t>
            </a:r>
            <a:r>
              <a:rPr lang="en-US" altLang="ja-JP" sz="1050" dirty="0" smtClean="0">
                <a:solidFill>
                  <a:schemeClr val="tx1"/>
                </a:solidFill>
                <a:latin typeface="ＭＳ Ｐ明朝" pitchFamily="18" charset="-128"/>
                <a:ea typeface="ＭＳ Ｐ明朝" pitchFamily="18" charset="-128"/>
              </a:rPr>
              <a:t>3552</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雇用調整助成金（</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2165</a:t>
            </a:r>
            <a:r>
              <a:rPr lang="ja-JP" altLang="en-US" sz="1050" dirty="0" smtClean="0">
                <a:solidFill>
                  <a:schemeClr val="tx1"/>
                </a:solidFill>
                <a:latin typeface="ＭＳ Ｐ明朝" pitchFamily="18" charset="-128"/>
                <a:ea typeface="ＭＳ Ｐ明朝" pitchFamily="18" charset="-128"/>
              </a:rPr>
              <a:t>億円、麻生～鳩山内閣）</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ふるさと雇用再生特別交付金－</a:t>
            </a:r>
            <a:r>
              <a:rPr lang="en-US" altLang="ja-JP" sz="1050" dirty="0" smtClean="0">
                <a:solidFill>
                  <a:schemeClr val="tx1"/>
                </a:solidFill>
                <a:latin typeface="ＭＳ Ｐ明朝" pitchFamily="18" charset="-128"/>
                <a:ea typeface="ＭＳ Ｐ明朝" pitchFamily="18" charset="-128"/>
              </a:rPr>
              <a:t>2500</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一般会計から</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●緊急人材育成・就職支援－</a:t>
            </a:r>
            <a:r>
              <a:rPr lang="en-US" altLang="ja-JP" sz="1050" dirty="0" smtClean="0">
                <a:solidFill>
                  <a:schemeClr val="tx1"/>
                </a:solidFill>
                <a:latin typeface="ＭＳ Ｐ明朝" pitchFamily="18" charset="-128"/>
                <a:ea typeface="ＭＳ Ｐ明朝" pitchFamily="18" charset="-128"/>
              </a:rPr>
              <a:t>7000</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●緊急雇用創出事業（基金）－</a:t>
            </a:r>
            <a:r>
              <a:rPr lang="en-US" altLang="ja-JP" sz="1050" dirty="0" smtClean="0">
                <a:solidFill>
                  <a:schemeClr val="tx1"/>
                </a:solidFill>
                <a:latin typeface="ＭＳ Ｐ明朝" pitchFamily="18" charset="-128"/>
                <a:ea typeface="ＭＳ Ｐ明朝" pitchFamily="18" charset="-128"/>
              </a:rPr>
              <a:t>4,500</a:t>
            </a:r>
            <a:r>
              <a:rPr lang="ja-JP" altLang="en-US" sz="1050" dirty="0" smtClean="0">
                <a:solidFill>
                  <a:schemeClr val="tx1"/>
                </a:solidFill>
                <a:latin typeface="ＭＳ Ｐ明朝" pitchFamily="18" charset="-128"/>
                <a:ea typeface="ＭＳ Ｐ明朝" pitchFamily="18" charset="-128"/>
              </a:rPr>
              <a:t>億円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●雇用対策等の地方交付税－</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兆円（麻生内閣</a:t>
            </a:r>
            <a:r>
              <a:rPr lang="en-US" altLang="ja-JP" sz="1050" dirty="0" smtClean="0">
                <a:solidFill>
                  <a:schemeClr val="tx1"/>
                </a:solidFill>
                <a:latin typeface="ＭＳ Ｐ明朝" pitchFamily="18" charset="-128"/>
                <a:ea typeface="ＭＳ Ｐ明朝" pitchFamily="18" charset="-128"/>
              </a:rPr>
              <a:t>09</a:t>
            </a:r>
            <a:r>
              <a:rPr lang="ja-JP" altLang="en-US" sz="1050" dirty="0" smtClean="0">
                <a:solidFill>
                  <a:schemeClr val="tx1"/>
                </a:solidFill>
                <a:latin typeface="ＭＳ Ｐ明朝" pitchFamily="18" charset="-128"/>
                <a:ea typeface="ＭＳ Ｐ明朝" pitchFamily="18" charset="-128"/>
              </a:rPr>
              <a:t>年度予算）</a:t>
            </a:r>
            <a:endParaRPr lang="en-US" altLang="ja-JP" sz="1050" dirty="0" smtClean="0">
              <a:solidFill>
                <a:schemeClr val="tx1"/>
              </a:solidFill>
              <a:latin typeface="ＭＳ Ｐ明朝" pitchFamily="18" charset="-128"/>
              <a:ea typeface="ＭＳ Ｐ明朝" pitchFamily="18" charset="-128"/>
            </a:endParaRPr>
          </a:p>
          <a:p>
            <a:r>
              <a:rPr lang="ja-JP" altLang="en-US" sz="1050" kern="100" dirty="0" smtClean="0">
                <a:solidFill>
                  <a:schemeClr val="tx1"/>
                </a:solidFill>
                <a:latin typeface="ＭＳ Ｐ明朝" pitchFamily="18" charset="-128"/>
                <a:ea typeface="ＭＳ Ｐ明朝" pitchFamily="18" charset="-128"/>
                <a:cs typeface="Times New Roman"/>
              </a:rPr>
              <a:t>●貸付・給付のセーフティネット関係－</a:t>
            </a:r>
            <a:r>
              <a:rPr lang="en-US" altLang="ja-JP" sz="1050" kern="100" dirty="0" smtClean="0">
                <a:solidFill>
                  <a:schemeClr val="tx1"/>
                </a:solidFill>
                <a:latin typeface="ＭＳ Ｐ明朝" pitchFamily="18" charset="-128"/>
                <a:ea typeface="ＭＳ Ｐ明朝" pitchFamily="18" charset="-128"/>
                <a:cs typeface="Times New Roman"/>
              </a:rPr>
              <a:t>3647</a:t>
            </a:r>
            <a:r>
              <a:rPr lang="ja-JP" altLang="en-US" sz="1050" kern="100" dirty="0" smtClean="0">
                <a:solidFill>
                  <a:schemeClr val="tx1"/>
                </a:solidFill>
                <a:latin typeface="ＭＳ Ｐ明朝" pitchFamily="18" charset="-128"/>
                <a:ea typeface="ＭＳ Ｐ明朝" pitchFamily="18" charset="-128"/>
                <a:cs typeface="Times New Roman"/>
              </a:rPr>
              <a:t>億円（麻生～鳩山内閣）</a:t>
            </a:r>
            <a:endParaRPr lang="en-US" altLang="ja-JP" sz="1050" kern="100" dirty="0" smtClean="0">
              <a:solidFill>
                <a:schemeClr val="tx1"/>
              </a:solidFill>
              <a:latin typeface="ＭＳ Ｐ明朝" pitchFamily="18" charset="-128"/>
              <a:ea typeface="ＭＳ Ｐ明朝" pitchFamily="18" charset="-128"/>
              <a:cs typeface="Times New Roman"/>
            </a:endParaRPr>
          </a:p>
        </p:txBody>
      </p:sp>
      <p:sp>
        <p:nvSpPr>
          <p:cNvPr id="17" name="角丸四角形 16"/>
          <p:cNvSpPr/>
          <p:nvPr/>
        </p:nvSpPr>
        <p:spPr>
          <a:xfrm>
            <a:off x="4221088" y="6948264"/>
            <a:ext cx="2160240" cy="1080120"/>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生活保護費 政府予算</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2009</a:t>
            </a:r>
            <a:r>
              <a:rPr lang="ja-JP" altLang="en-US" sz="1050" dirty="0" smtClean="0">
                <a:solidFill>
                  <a:schemeClr val="tx1"/>
                </a:solidFill>
                <a:latin typeface="ＭＳ Ｐ明朝" pitchFamily="18" charset="-128"/>
                <a:ea typeface="ＭＳ Ｐ明朝" pitchFamily="18" charset="-128"/>
              </a:rPr>
              <a:t>年　</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596</a:t>
            </a:r>
            <a:r>
              <a:rPr lang="ja-JP" altLang="en-US" sz="1050" dirty="0" smtClean="0">
                <a:solidFill>
                  <a:schemeClr val="tx1"/>
                </a:solidFill>
                <a:latin typeface="ＭＳ Ｐ明朝" pitchFamily="18" charset="-128"/>
                <a:ea typeface="ＭＳ Ｐ明朝" pitchFamily="18" charset="-128"/>
              </a:rPr>
              <a:t>億</a:t>
            </a:r>
            <a:r>
              <a:rPr lang="en-US" altLang="ja-JP" sz="1050" dirty="0" smtClean="0">
                <a:solidFill>
                  <a:schemeClr val="tx1"/>
                </a:solidFill>
                <a:latin typeface="ＭＳ Ｐ明朝" pitchFamily="18" charset="-128"/>
                <a:ea typeface="ＭＳ Ｐ明朝" pitchFamily="18" charset="-128"/>
              </a:rPr>
              <a:t>5200</a:t>
            </a:r>
            <a:r>
              <a:rPr lang="ja-JP" altLang="en-US" sz="1050" dirty="0" smtClean="0">
                <a:solidFill>
                  <a:schemeClr val="tx1"/>
                </a:solidFill>
                <a:latin typeface="ＭＳ Ｐ明朝" pitchFamily="18" charset="-128"/>
                <a:ea typeface="ＭＳ Ｐ明朝" pitchFamily="18" charset="-128"/>
              </a:rPr>
              <a:t>万円</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2010</a:t>
            </a:r>
            <a:r>
              <a:rPr lang="ja-JP" altLang="en-US" sz="1050" dirty="0" smtClean="0">
                <a:solidFill>
                  <a:schemeClr val="tx1"/>
                </a:solidFill>
                <a:latin typeface="ＭＳ Ｐ明朝" pitchFamily="18" charset="-128"/>
                <a:ea typeface="ＭＳ Ｐ明朝" pitchFamily="18" charset="-128"/>
              </a:rPr>
              <a:t>年　</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兆</a:t>
            </a:r>
            <a:r>
              <a:rPr lang="en-US" altLang="ja-JP" sz="1050" dirty="0" smtClean="0">
                <a:solidFill>
                  <a:schemeClr val="tx1"/>
                </a:solidFill>
                <a:latin typeface="ＭＳ Ｐ明朝" pitchFamily="18" charset="-128"/>
                <a:ea typeface="ＭＳ Ｐ明朝" pitchFamily="18" charset="-128"/>
              </a:rPr>
              <a:t>2021</a:t>
            </a:r>
            <a:r>
              <a:rPr lang="ja-JP" altLang="en-US" sz="1050" dirty="0" smtClean="0">
                <a:solidFill>
                  <a:schemeClr val="tx1"/>
                </a:solidFill>
                <a:latin typeface="ＭＳ Ｐ明朝" pitchFamily="18" charset="-128"/>
                <a:ea typeface="ＭＳ Ｐ明朝" pitchFamily="18" charset="-128"/>
              </a:rPr>
              <a:t>億</a:t>
            </a:r>
            <a:r>
              <a:rPr lang="en-US" altLang="ja-JP" sz="1050" dirty="0" smtClean="0">
                <a:solidFill>
                  <a:schemeClr val="tx1"/>
                </a:solidFill>
                <a:latin typeface="ＭＳ Ｐ明朝" pitchFamily="18" charset="-128"/>
                <a:ea typeface="ＭＳ Ｐ明朝" pitchFamily="18" charset="-128"/>
              </a:rPr>
              <a:t>2400</a:t>
            </a:r>
            <a:r>
              <a:rPr lang="ja-JP" altLang="en-US" sz="1050" dirty="0" smtClean="0">
                <a:solidFill>
                  <a:schemeClr val="tx1"/>
                </a:solidFill>
                <a:latin typeface="ＭＳ Ｐ明朝" pitchFamily="18" charset="-128"/>
                <a:ea typeface="ＭＳ Ｐ明朝" pitchFamily="18" charset="-128"/>
              </a:rPr>
              <a:t>万円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1424</a:t>
            </a:r>
            <a:r>
              <a:rPr lang="ja-JP" altLang="en-US" sz="1050" dirty="0" smtClean="0">
                <a:solidFill>
                  <a:schemeClr val="tx1"/>
                </a:solidFill>
                <a:latin typeface="ＭＳ Ｐ明朝" pitchFamily="18" charset="-128"/>
                <a:ea typeface="ＭＳ Ｐ明朝" pitchFamily="18" charset="-128"/>
              </a:rPr>
              <a:t>億</a:t>
            </a:r>
            <a:r>
              <a:rPr lang="en-US" altLang="ja-JP" sz="1050" dirty="0" smtClean="0">
                <a:solidFill>
                  <a:schemeClr val="tx1"/>
                </a:solidFill>
                <a:latin typeface="ＭＳ Ｐ明朝" pitchFamily="18" charset="-128"/>
                <a:ea typeface="ＭＳ Ｐ明朝" pitchFamily="18" charset="-128"/>
              </a:rPr>
              <a:t>7200</a:t>
            </a:r>
            <a:r>
              <a:rPr lang="ja-JP" altLang="en-US" sz="1050" dirty="0" smtClean="0">
                <a:solidFill>
                  <a:schemeClr val="tx1"/>
                </a:solidFill>
                <a:latin typeface="ＭＳ Ｐ明朝" pitchFamily="18" charset="-128"/>
                <a:ea typeface="ＭＳ Ｐ明朝" pitchFamily="18" charset="-128"/>
              </a:rPr>
              <a:t>万円</a:t>
            </a:r>
            <a:endParaRPr lang="en-US" altLang="ja-JP" sz="1050" dirty="0" smtClean="0">
              <a:solidFill>
                <a:schemeClr val="tx1"/>
              </a:solidFill>
              <a:latin typeface="ＭＳ Ｐ明朝" pitchFamily="18" charset="-128"/>
              <a:ea typeface="ＭＳ Ｐ明朝" pitchFamily="18" charset="-128"/>
            </a:endParaRPr>
          </a:p>
        </p:txBody>
      </p:sp>
      <p:sp>
        <p:nvSpPr>
          <p:cNvPr id="18" name="スライド番号プレースホルダ 17"/>
          <p:cNvSpPr>
            <a:spLocks noGrp="1"/>
          </p:cNvSpPr>
          <p:nvPr>
            <p:ph type="sldNum" sz="quarter" idx="12"/>
          </p:nvPr>
        </p:nvSpPr>
        <p:spPr>
          <a:xfrm>
            <a:off x="188640" y="8475133"/>
            <a:ext cx="1756746" cy="487680"/>
          </a:xfrm>
        </p:spPr>
        <p:txBody>
          <a:bodyPr/>
          <a:lstStyle/>
          <a:p>
            <a:fld id="{D2D8002D-B5B0-4BAC-B1F6-782DDCCE6D9C}" type="slidenum">
              <a:rPr kumimoji="1" lang="ja-JP" altLang="en-US" smtClean="0"/>
              <a:pPr/>
              <a:t>5</a:t>
            </a:fld>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1275</TotalTime>
  <Words>1960</Words>
  <Application>Microsoft Office PowerPoint</Application>
  <PresentationFormat>画面に合わせる (4:3)</PresentationFormat>
  <Paragraphs>432</Paragraphs>
  <Slides>5</Slides>
  <Notes>3</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アース</vt:lpstr>
      <vt:lpstr> </vt:lpstr>
      <vt:lpstr>スライド 2</vt:lpstr>
      <vt:lpstr>      　麻生内閣の第2次補正(08.10）の「生活対策」で創設。2500億円の財源は労災保険特別会計だった。「そんなことができるのか」との思いだったが、事業は平成23年度末（2012/3)で打ち切られる。 　「ふるさと‥」には以下のような積極面があった。 目的－地域における継続的な雇用機会の創出を図る。 雇用期間－新規雇用する労働者の雇用期間は、原則１年以上とし、更新ができる。 継続雇用－受託者は委託事業において雇用した労働者のうち、その１/２以上を委託事業に係る契約　 　 期終了後も継続して雇用すること。  一時金－都道府県は、委託事業の実施のために新規に雇い入れた労働者を引き続き正規労働者と     して雇い入れた事業主に対する一時金を支給する。1人あたり30万円。</vt:lpstr>
      <vt:lpstr>スライド 4</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Sense                       No.32　2011.12.15                                                               ryo-sato@hyper.ocn.ne.jp     リーマンショック（08.9)後の雇用創出の検証</dc:title>
  <dc:creator>佐藤陵一</dc:creator>
  <cp:lastModifiedBy>佐藤陵一</cp:lastModifiedBy>
  <cp:revision>31</cp:revision>
  <dcterms:created xsi:type="dcterms:W3CDTF">2011-12-15T09:11:03Z</dcterms:created>
  <dcterms:modified xsi:type="dcterms:W3CDTF">2012-01-18T09:51:18Z</dcterms:modified>
</cp:coreProperties>
</file>