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8" r:id="rId1"/>
  </p:sldMasterIdLst>
  <p:notesMasterIdLst>
    <p:notesMasterId r:id="rId17"/>
  </p:notesMasterIdLst>
  <p:sldIdLst>
    <p:sldId id="256" r:id="rId2"/>
    <p:sldId id="258" r:id="rId3"/>
    <p:sldId id="257" r:id="rId4"/>
    <p:sldId id="259" r:id="rId5"/>
    <p:sldId id="261" r:id="rId6"/>
    <p:sldId id="262" r:id="rId7"/>
    <p:sldId id="264" r:id="rId8"/>
    <p:sldId id="271" r:id="rId9"/>
    <p:sldId id="265" r:id="rId10"/>
    <p:sldId id="267" r:id="rId11"/>
    <p:sldId id="276" r:id="rId12"/>
    <p:sldId id="269" r:id="rId13"/>
    <p:sldId id="266" r:id="rId14"/>
    <p:sldId id="278" r:id="rId15"/>
    <p:sldId id="273" r:id="rId16"/>
  </p:sldIdLst>
  <p:sldSz cx="9144000" cy="6858000" type="screen4x3"/>
  <p:notesSz cx="6858000" cy="9945688"/>
  <p:defaultTextStyle>
    <a:lvl1pPr marL="0" algn="l" rtl="0" latinLnBrk="0">
      <a:defRPr kumimoji="1" lang="ja-JP" sz="1800" kern="1200">
        <a:solidFill>
          <a:schemeClr val="tx1"/>
        </a:solidFill>
        <a:latin typeface="+mn-lt"/>
        <a:ea typeface="+mn-ea"/>
        <a:cs typeface="+mn-cs"/>
      </a:defRPr>
    </a:lvl1pPr>
    <a:lvl2pPr marL="457200" algn="l" rtl="0" latinLnBrk="0">
      <a:defRPr kumimoji="1" lang="ja-JP" sz="1800" kern="1200">
        <a:solidFill>
          <a:schemeClr val="tx1"/>
        </a:solidFill>
        <a:latin typeface="+mn-lt"/>
        <a:ea typeface="+mn-ea"/>
        <a:cs typeface="+mn-cs"/>
      </a:defRPr>
    </a:lvl2pPr>
    <a:lvl3pPr marL="914400" algn="l" rtl="0" latinLnBrk="0">
      <a:defRPr kumimoji="1" lang="ja-JP" sz="1800" kern="1200">
        <a:solidFill>
          <a:schemeClr val="tx1"/>
        </a:solidFill>
        <a:latin typeface="+mn-lt"/>
        <a:ea typeface="+mn-ea"/>
        <a:cs typeface="+mn-cs"/>
      </a:defRPr>
    </a:lvl3pPr>
    <a:lvl4pPr marL="1371600" algn="l" rtl="0" latinLnBrk="0">
      <a:defRPr kumimoji="1" lang="ja-JP" sz="1800" kern="1200">
        <a:solidFill>
          <a:schemeClr val="tx1"/>
        </a:solidFill>
        <a:latin typeface="+mn-lt"/>
        <a:ea typeface="+mn-ea"/>
        <a:cs typeface="+mn-cs"/>
      </a:defRPr>
    </a:lvl4pPr>
    <a:lvl5pPr marL="1828800" algn="l" rtl="0" latinLnBrk="0">
      <a:defRPr kumimoji="1" lang="ja-JP" sz="1800" kern="1200">
        <a:solidFill>
          <a:schemeClr val="tx1"/>
        </a:solidFill>
        <a:latin typeface="+mn-lt"/>
        <a:ea typeface="+mn-ea"/>
        <a:cs typeface="+mn-cs"/>
      </a:defRPr>
    </a:lvl5pPr>
    <a:lvl6pPr marL="2286000" algn="l" rtl="0" latinLnBrk="0">
      <a:defRPr kumimoji="1" lang="ja-JP" sz="1800" kern="1200">
        <a:solidFill>
          <a:schemeClr val="tx1"/>
        </a:solidFill>
        <a:latin typeface="+mn-lt"/>
        <a:ea typeface="+mn-ea"/>
        <a:cs typeface="+mn-cs"/>
      </a:defRPr>
    </a:lvl6pPr>
    <a:lvl7pPr marL="2743200" algn="l" rtl="0" latinLnBrk="0">
      <a:defRPr kumimoji="1" lang="ja-JP" sz="1800" kern="1200">
        <a:solidFill>
          <a:schemeClr val="tx1"/>
        </a:solidFill>
        <a:latin typeface="+mn-lt"/>
        <a:ea typeface="+mn-ea"/>
        <a:cs typeface="+mn-cs"/>
      </a:defRPr>
    </a:lvl7pPr>
    <a:lvl8pPr marL="3200400" algn="l" rtl="0" latinLnBrk="0">
      <a:defRPr kumimoji="1" lang="ja-JP" sz="1800" kern="1200">
        <a:solidFill>
          <a:schemeClr val="tx1"/>
        </a:solidFill>
        <a:latin typeface="+mn-lt"/>
        <a:ea typeface="+mn-ea"/>
        <a:cs typeface="+mn-cs"/>
      </a:defRPr>
    </a:lvl8pPr>
    <a:lvl9pPr marL="3657600" algn="l" rtl="0" latinLnBrk="0">
      <a:defRPr kumimoji="1" lang="ja-JP"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CFFFF"/>
    <a:srgbClr val="777777"/>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7" autoAdjust="0"/>
  </p:normalViewPr>
  <p:slideViewPr>
    <p:cSldViewPr>
      <p:cViewPr>
        <p:scale>
          <a:sx n="100" d="100"/>
          <a:sy n="100" d="100"/>
        </p:scale>
        <p:origin x="-28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620" y="2226"/>
      </p:cViewPr>
      <p:guideLst>
        <p:guide orient="horz" pos="3132"/>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___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______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0.19179813354072289"/>
          <c:y val="0.1824268024273607"/>
          <c:w val="0.79811722479751257"/>
          <c:h val="0.92331208358927996"/>
        </c:manualLayout>
      </c:layout>
      <c:pieChart>
        <c:varyColors val="1"/>
        <c:ser>
          <c:idx val="0"/>
          <c:order val="0"/>
          <c:tx>
            <c:strRef>
              <c:f>'Sheet1'!$B$1</c:f>
              <c:strCache>
                <c:ptCount val="1"/>
                <c:pt idx="0">
                  <c:v>相談項目</c:v>
                </c:pt>
              </c:strCache>
            </c:strRef>
          </c:tx>
          <c:spPr>
            <a:ln>
              <a:solidFill>
                <a:schemeClr val="tx1"/>
              </a:solidFill>
            </a:ln>
          </c:spPr>
          <c:explosion val="6"/>
          <c:dPt>
            <c:idx val="0"/>
            <c:spPr>
              <a:solidFill>
                <a:schemeClr val="bg1"/>
              </a:solidFill>
              <a:ln>
                <a:solidFill>
                  <a:schemeClr val="tx1"/>
                </a:solidFill>
              </a:ln>
            </c:spPr>
          </c:dPt>
          <c:dPt>
            <c:idx val="1"/>
            <c:spPr>
              <a:solidFill>
                <a:schemeClr val="accent1"/>
              </a:solidFill>
              <a:ln>
                <a:solidFill>
                  <a:schemeClr val="accent1"/>
                </a:solidFill>
              </a:ln>
            </c:spPr>
          </c:dPt>
          <c:dPt>
            <c:idx val="2"/>
            <c:spPr>
              <a:solidFill>
                <a:srgbClr val="FFFF00"/>
              </a:solidFill>
              <a:ln>
                <a:solidFill>
                  <a:schemeClr val="tx1"/>
                </a:solidFill>
              </a:ln>
            </c:spPr>
          </c:dPt>
          <c:dPt>
            <c:idx val="4"/>
            <c:spPr>
              <a:solidFill>
                <a:schemeClr val="accent4">
                  <a:lumMod val="40000"/>
                  <a:lumOff val="60000"/>
                </a:schemeClr>
              </a:solidFill>
              <a:ln>
                <a:solidFill>
                  <a:schemeClr val="tx1"/>
                </a:solidFill>
              </a:ln>
            </c:spPr>
          </c:dPt>
          <c:dLbls>
            <c:dLbl>
              <c:idx val="0"/>
              <c:layout>
                <c:manualLayout>
                  <c:x val="-3.3295542919474022E-2"/>
                  <c:y val="-4.3720367406624494E-2"/>
                </c:manualLayout>
              </c:layout>
              <c:dLblPos val="bestFit"/>
              <c:showVal val="1"/>
              <c:showCatName val="1"/>
              <c:showPercent val="1"/>
            </c:dLbl>
            <c:dLbl>
              <c:idx val="1"/>
              <c:layout>
                <c:manualLayout>
                  <c:x val="-0.13914741796366059"/>
                  <c:y val="-0.16477448451673773"/>
                </c:manualLayout>
              </c:layout>
              <c:tx>
                <c:rich>
                  <a:bodyPr/>
                  <a:lstStyle/>
                  <a:p>
                    <a:r>
                      <a:rPr lang="ja-JP" altLang="en-US" dirty="0">
                        <a:solidFill>
                          <a:schemeClr val="bg1"/>
                        </a:solidFill>
                        <a:latin typeface="ＭＳ Ｐゴシック" pitchFamily="50" charset="-128"/>
                        <a:ea typeface="ＭＳ Ｐゴシック" pitchFamily="50" charset="-128"/>
                      </a:rPr>
                      <a:t>退</a:t>
                    </a:r>
                    <a:r>
                      <a:rPr lang="ja-JP" altLang="en-US" dirty="0">
                        <a:solidFill>
                          <a:schemeClr val="bg1"/>
                        </a:solidFill>
                      </a:rPr>
                      <a:t>職</a:t>
                    </a:r>
                    <a:r>
                      <a:rPr lang="en-US" altLang="ja-JP" dirty="0">
                        <a:solidFill>
                          <a:schemeClr val="bg1"/>
                        </a:solidFill>
                      </a:rPr>
                      <a:t>, 8460, 22%</a:t>
                    </a:r>
                    <a:endParaRPr lang="ja-JP" altLang="en-US" dirty="0">
                      <a:solidFill>
                        <a:schemeClr val="bg1"/>
                      </a:solidFill>
                    </a:endParaRPr>
                  </a:p>
                </c:rich>
              </c:tx>
              <c:dLblPos val="bestFit"/>
              <c:showVal val="1"/>
              <c:showCatName val="1"/>
              <c:showPercent val="1"/>
            </c:dLbl>
            <c:dLbl>
              <c:idx val="2"/>
              <c:layout>
                <c:manualLayout>
                  <c:x val="0.17688312409732387"/>
                  <c:y val="-0.12870191600332689"/>
                </c:manualLayout>
              </c:layout>
              <c:tx>
                <c:rich>
                  <a:bodyPr/>
                  <a:lstStyle/>
                  <a:p>
                    <a:r>
                      <a:rPr lang="ja-JP" altLang="en-US" dirty="0">
                        <a:solidFill>
                          <a:schemeClr val="bg1"/>
                        </a:solidFill>
                        <a:latin typeface="ＭＳ Ｐゴシック" pitchFamily="50" charset="-128"/>
                        <a:ea typeface="ＭＳ Ｐゴシック" pitchFamily="50" charset="-128"/>
                      </a:rPr>
                      <a:t>賃</a:t>
                    </a:r>
                    <a:r>
                      <a:rPr lang="ja-JP" altLang="en-US" dirty="0">
                        <a:solidFill>
                          <a:schemeClr val="bg1"/>
                        </a:solidFill>
                      </a:rPr>
                      <a:t>金</a:t>
                    </a:r>
                    <a:r>
                      <a:rPr lang="ja-JP" altLang="en-US" dirty="0" smtClean="0">
                        <a:solidFill>
                          <a:schemeClr val="bg1"/>
                        </a:solidFill>
                      </a:rPr>
                      <a:t>不払</a:t>
                    </a:r>
                    <a:r>
                      <a:rPr lang="en-US" altLang="ja-JP" dirty="0" smtClean="0">
                        <a:solidFill>
                          <a:schemeClr val="bg1"/>
                        </a:solidFill>
                      </a:rPr>
                      <a:t>, </a:t>
                    </a:r>
                    <a:r>
                      <a:rPr lang="en-US" altLang="ja-JP" dirty="0">
                        <a:solidFill>
                          <a:schemeClr val="bg1"/>
                        </a:solidFill>
                      </a:rPr>
                      <a:t>7733, 20%</a:t>
                    </a:r>
                    <a:endParaRPr lang="ja-JP" altLang="en-US" dirty="0">
                      <a:solidFill>
                        <a:schemeClr val="bg1"/>
                      </a:solidFill>
                    </a:endParaRPr>
                  </a:p>
                </c:rich>
              </c:tx>
              <c:dLblPos val="bestFit"/>
              <c:showVal val="1"/>
              <c:showCatName val="1"/>
              <c:showPercent val="1"/>
            </c:dLbl>
            <c:dLbl>
              <c:idx val="3"/>
              <c:layout>
                <c:manualLayout>
                  <c:x val="1.3519669949021281E-3"/>
                  <c:y val="-0.26787590961071017"/>
                </c:manualLayout>
              </c:layout>
              <c:dLblPos val="bestFit"/>
              <c:showVal val="1"/>
              <c:showCatName val="1"/>
              <c:showPercent val="1"/>
            </c:dLbl>
            <c:dLbl>
              <c:idx val="4"/>
              <c:layout>
                <c:manualLayout>
                  <c:x val="1.1658216427130988E-2"/>
                  <c:y val="2.3011707407885871E-3"/>
                </c:manualLayout>
              </c:layout>
              <c:dLblPos val="bestFit"/>
              <c:showVal val="1"/>
              <c:showCatName val="1"/>
              <c:showPercent val="1"/>
            </c:dLbl>
            <c:spPr>
              <a:ln>
                <a:noFill/>
              </a:ln>
            </c:spPr>
            <c:txPr>
              <a:bodyPr/>
              <a:lstStyle/>
              <a:p>
                <a:pPr>
                  <a:defRPr sz="1050">
                    <a:solidFill>
                      <a:schemeClr val="tx1"/>
                    </a:solidFill>
                    <a:latin typeface="ＭＳ Ｐゴシック" pitchFamily="50" charset="-128"/>
                    <a:ea typeface="ＭＳ Ｐゴシック" pitchFamily="50" charset="-128"/>
                  </a:defRPr>
                </a:pPr>
                <a:endParaRPr lang="ja-JP"/>
              </a:p>
            </c:txPr>
            <c:dLblPos val="ctr"/>
            <c:showVal val="1"/>
            <c:showCatName val="1"/>
            <c:showPercent val="1"/>
            <c:showLeaderLines val="1"/>
          </c:dLbls>
          <c:cat>
            <c:strRef>
              <c:f>'Sheet1'!$A$2:$A$6</c:f>
              <c:strCache>
                <c:ptCount val="5"/>
                <c:pt idx="0">
                  <c:v>解雇</c:v>
                </c:pt>
                <c:pt idx="1">
                  <c:v>退職</c:v>
                </c:pt>
                <c:pt idx="2">
                  <c:v>賃金不払い</c:v>
                </c:pt>
                <c:pt idx="3">
                  <c:v>労働契約</c:v>
                </c:pt>
                <c:pt idx="4">
                  <c:v>いやがらせ</c:v>
                </c:pt>
              </c:strCache>
            </c:strRef>
          </c:cat>
          <c:val>
            <c:numRef>
              <c:f>'Sheet1'!$B$2:$B$6</c:f>
              <c:numCache>
                <c:formatCode>General</c:formatCode>
                <c:ptCount val="5"/>
                <c:pt idx="0">
                  <c:v>10625</c:v>
                </c:pt>
                <c:pt idx="1">
                  <c:v>8460</c:v>
                </c:pt>
                <c:pt idx="2">
                  <c:v>7733</c:v>
                </c:pt>
                <c:pt idx="3">
                  <c:v>6377</c:v>
                </c:pt>
                <c:pt idx="4">
                  <c:v>5960</c:v>
                </c:pt>
              </c:numCache>
            </c:numRef>
          </c:val>
        </c:ser>
        <c:firstSliceAng val="0"/>
      </c:pieChart>
    </c:plotArea>
    <c:plotVisOnly val="1"/>
  </c:chart>
  <c:spPr>
    <a:noFill/>
  </c:spPr>
  <c:txPr>
    <a:bodyPr/>
    <a:lstStyle/>
    <a:p>
      <a:pPr>
        <a:defRPr sz="1800"/>
      </a:pPr>
      <a:endParaRPr lang="ja-JP"/>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hart>
    <c:autoTitleDeleted val="1"/>
    <c:plotArea>
      <c:layout>
        <c:manualLayout>
          <c:layoutTarget val="inner"/>
          <c:xMode val="edge"/>
          <c:yMode val="edge"/>
          <c:x val="4.7374751570813119E-2"/>
          <c:y val="3.5166032644456828E-2"/>
          <c:w val="0.94727572944604754"/>
          <c:h val="0.87081975703292314"/>
        </c:manualLayout>
      </c:layout>
      <c:lineChart>
        <c:grouping val="standard"/>
        <c:ser>
          <c:idx val="0"/>
          <c:order val="0"/>
          <c:tx>
            <c:strRef>
              <c:f>Sheet1!$B$1</c:f>
              <c:strCache>
                <c:ptCount val="1"/>
                <c:pt idx="0">
                  <c:v>自給率(%）</c:v>
                </c:pt>
              </c:strCache>
            </c:strRef>
          </c:tx>
          <c:spPr>
            <a:ln w="38100">
              <a:solidFill>
                <a:srgbClr val="FF0000"/>
              </a:solidFill>
            </a:ln>
          </c:spPr>
          <c:marker>
            <c:spPr>
              <a:solidFill>
                <a:schemeClr val="accent1"/>
              </a:solidFill>
              <a:ln w="38100">
                <a:solidFill>
                  <a:schemeClr val="tx1"/>
                </a:solidFill>
              </a:ln>
            </c:spPr>
          </c:marker>
          <c:dLbls>
            <c:dLbl>
              <c:idx val="4"/>
              <c:layout>
                <c:manualLayout>
                  <c:x val="-1.6330490027857223E-3"/>
                  <c:y val="-3.7487869943657631E-2"/>
                </c:manualLayout>
              </c:layout>
              <c:showVal val="1"/>
            </c:dLbl>
            <c:dLbl>
              <c:idx val="5"/>
              <c:layout>
                <c:manualLayout>
                  <c:x val="6.5321960111428823E-3"/>
                  <c:y val="3.748786994365761E-2"/>
                </c:manualLayout>
              </c:layout>
              <c:showVal val="1"/>
            </c:dLbl>
            <c:spPr>
              <a:noFill/>
              <a:ln>
                <a:noFill/>
              </a:ln>
            </c:spPr>
            <c:txPr>
              <a:bodyPr/>
              <a:lstStyle/>
              <a:p>
                <a:pPr>
                  <a:defRPr sz="1200" b="0">
                    <a:latin typeface="ＭＳ Ｐ明朝" pitchFamily="18" charset="-128"/>
                    <a:ea typeface="ＭＳ Ｐ明朝" pitchFamily="18" charset="-128"/>
                  </a:defRPr>
                </a:pPr>
                <a:endParaRPr lang="ja-JP"/>
              </a:p>
            </c:txPr>
            <c:showVal val="1"/>
          </c:dLbls>
          <c:cat>
            <c:strRef>
              <c:f>Sheet1!$A$2:$A$9</c:f>
              <c:strCache>
                <c:ptCount val="8"/>
                <c:pt idx="0">
                  <c:v>1960</c:v>
                </c:pt>
                <c:pt idx="1">
                  <c:v>1970</c:v>
                </c:pt>
                <c:pt idx="2">
                  <c:v>1974</c:v>
                </c:pt>
                <c:pt idx="3">
                  <c:v>1988</c:v>
                </c:pt>
                <c:pt idx="4">
                  <c:v>1995</c:v>
                </c:pt>
                <c:pt idx="5">
                  <c:v>1998</c:v>
                </c:pt>
                <c:pt idx="6">
                  <c:v>2008</c:v>
                </c:pt>
                <c:pt idx="7">
                  <c:v>TPP参加</c:v>
                </c:pt>
              </c:strCache>
            </c:strRef>
          </c:cat>
          <c:val>
            <c:numRef>
              <c:f>Sheet1!$B$2:$B$9</c:f>
              <c:numCache>
                <c:formatCode>General</c:formatCode>
                <c:ptCount val="8"/>
                <c:pt idx="0">
                  <c:v>79</c:v>
                </c:pt>
                <c:pt idx="1">
                  <c:v>60</c:v>
                </c:pt>
                <c:pt idx="2">
                  <c:v>53</c:v>
                </c:pt>
                <c:pt idx="3">
                  <c:v>47</c:v>
                </c:pt>
                <c:pt idx="4">
                  <c:v>42</c:v>
                </c:pt>
                <c:pt idx="5">
                  <c:v>41</c:v>
                </c:pt>
                <c:pt idx="6">
                  <c:v>40</c:v>
                </c:pt>
                <c:pt idx="7">
                  <c:v>13</c:v>
                </c:pt>
              </c:numCache>
            </c:numRef>
          </c:val>
          <c:smooth val="1"/>
        </c:ser>
        <c:marker val="1"/>
        <c:axId val="202894720"/>
        <c:axId val="215172608"/>
      </c:lineChart>
      <c:catAx>
        <c:axId val="202894720"/>
        <c:scaling>
          <c:orientation val="minMax"/>
        </c:scaling>
        <c:axPos val="b"/>
        <c:numFmt formatCode="General" sourceLinked="1"/>
        <c:majorTickMark val="none"/>
        <c:tickLblPos val="nextTo"/>
        <c:txPr>
          <a:bodyPr/>
          <a:lstStyle/>
          <a:p>
            <a:pPr>
              <a:defRPr sz="1200">
                <a:latin typeface="ＭＳ Ｐ明朝" pitchFamily="18" charset="-128"/>
                <a:ea typeface="ＭＳ Ｐ明朝" pitchFamily="18" charset="-128"/>
              </a:defRPr>
            </a:pPr>
            <a:endParaRPr lang="ja-JP"/>
          </a:p>
        </c:txPr>
        <c:crossAx val="215172608"/>
        <c:crosses val="autoZero"/>
        <c:auto val="1"/>
        <c:lblAlgn val="ctr"/>
        <c:lblOffset val="100"/>
      </c:catAx>
      <c:valAx>
        <c:axId val="215172608"/>
        <c:scaling>
          <c:orientation val="minMax"/>
        </c:scaling>
        <c:axPos val="l"/>
        <c:majorGridlines/>
        <c:numFmt formatCode="General" sourceLinked="1"/>
        <c:majorTickMark val="none"/>
        <c:tickLblPos val="nextTo"/>
        <c:spPr>
          <a:ln w="9525">
            <a:noFill/>
          </a:ln>
        </c:spPr>
        <c:txPr>
          <a:bodyPr/>
          <a:lstStyle/>
          <a:p>
            <a:pPr>
              <a:defRPr sz="1200">
                <a:latin typeface="ＭＳ Ｐ明朝" pitchFamily="18" charset="-128"/>
                <a:ea typeface="ＭＳ Ｐ明朝" pitchFamily="18" charset="-128"/>
              </a:defRPr>
            </a:pPr>
            <a:endParaRPr lang="ja-JP"/>
          </a:p>
        </c:txPr>
        <c:crossAx val="202894720"/>
        <c:crosses val="autoZero"/>
        <c:crossBetween val="between"/>
      </c:valAx>
      <c:spPr>
        <a:noFill/>
        <a:ln w="25400">
          <a:noFill/>
        </a:ln>
      </c:spPr>
    </c:plotArea>
    <c:plotVisOnly val="1"/>
  </c:chart>
  <c:spPr>
    <a:noFill/>
  </c:spPr>
  <c:txPr>
    <a:bodyPr/>
    <a:lstStyle/>
    <a:p>
      <a:pPr>
        <a:defRPr sz="1800"/>
      </a:pPr>
      <a:endParaRPr lang="ja-JP"/>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0.0463</cdr:x>
      <cdr:y>0.26569</cdr:y>
    </cdr:from>
    <cdr:to>
      <cdr:x>0.18629</cdr:x>
      <cdr:y>0.38039</cdr:y>
    </cdr:to>
    <cdr:sp macro="" textlink="">
      <cdr:nvSpPr>
        <cdr:cNvPr id="3" name="正方形/長方形 2"/>
        <cdr:cNvSpPr/>
      </cdr:nvSpPr>
      <cdr:spPr>
        <a:xfrm xmlns:a="http://schemas.openxmlformats.org/drawingml/2006/main">
          <a:off x="360040" y="1080120"/>
          <a:ext cx="1088683" cy="466266"/>
        </a:xfrm>
        <a:prstGeom xmlns:a="http://schemas.openxmlformats.org/drawingml/2006/main" prst="rect">
          <a:avLst/>
        </a:prstGeom>
        <a:solidFill xmlns:a="http://schemas.openxmlformats.org/drawingml/2006/main">
          <a:schemeClr val="accent2">
            <a:lumMod val="20000"/>
            <a:lumOff val="80000"/>
          </a:schemeClr>
        </a:solidFill>
        <a:ln xmlns:a="http://schemas.openxmlformats.org/drawingml/2006/main" w="317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050" dirty="0" smtClean="0">
              <a:solidFill>
                <a:schemeClr val="bg1"/>
              </a:solidFill>
              <a:latin typeface="ＭＳ Ｐ明朝" pitchFamily="18" charset="-128"/>
              <a:ea typeface="ＭＳ Ｐ明朝" pitchFamily="18" charset="-128"/>
            </a:rPr>
            <a:t>農産物</a:t>
          </a:r>
          <a:r>
            <a:rPr lang="en-US" altLang="ja-JP" sz="1050" dirty="0">
              <a:solidFill>
                <a:schemeClr val="bg1"/>
              </a:solidFill>
              <a:latin typeface="ＭＳ Ｐ明朝" pitchFamily="18" charset="-128"/>
              <a:ea typeface="ＭＳ Ｐ明朝" pitchFamily="18" charset="-128"/>
            </a:rPr>
            <a:t>121</a:t>
          </a:r>
          <a:r>
            <a:rPr lang="ja-JP" altLang="en-US" sz="1050" dirty="0" smtClean="0">
              <a:solidFill>
                <a:schemeClr val="bg1"/>
              </a:solidFill>
              <a:latin typeface="ＭＳ Ｐ明朝" pitchFamily="18" charset="-128"/>
              <a:ea typeface="ＭＳ Ｐ明朝" pitchFamily="18" charset="-128"/>
            </a:rPr>
            <a:t>品目の自由化</a:t>
          </a:r>
          <a:endParaRPr lang="ja-JP" sz="1050" dirty="0">
            <a:solidFill>
              <a:schemeClr val="bg1"/>
            </a:solidFill>
            <a:latin typeface="ＭＳ Ｐ明朝" pitchFamily="18" charset="-128"/>
            <a:ea typeface="ＭＳ Ｐ明朝" pitchFamily="18" charset="-128"/>
          </a:endParaRPr>
        </a:p>
      </cdr:txBody>
    </cdr:sp>
  </cdr:relSizeAnchor>
  <cdr:relSizeAnchor xmlns:cdr="http://schemas.openxmlformats.org/drawingml/2006/chartDrawing">
    <cdr:from>
      <cdr:x>0.22</cdr:x>
      <cdr:y>0.18133</cdr:y>
    </cdr:from>
    <cdr:to>
      <cdr:x>0.32924</cdr:x>
      <cdr:y>0.24497</cdr:y>
    </cdr:to>
    <cdr:sp macro="" textlink="">
      <cdr:nvSpPr>
        <cdr:cNvPr id="4" name="正方形/長方形 3"/>
        <cdr:cNvSpPr/>
      </cdr:nvSpPr>
      <cdr:spPr>
        <a:xfrm xmlns:a="http://schemas.openxmlformats.org/drawingml/2006/main">
          <a:off x="1642872" y="820693"/>
          <a:ext cx="815744" cy="288032"/>
        </a:xfrm>
        <a:prstGeom xmlns:a="http://schemas.openxmlformats.org/drawingml/2006/main" prst="rect">
          <a:avLst/>
        </a:prstGeom>
        <a:solidFill xmlns:a="http://schemas.openxmlformats.org/drawingml/2006/main">
          <a:schemeClr val="accent2">
            <a:lumMod val="20000"/>
            <a:lumOff val="80000"/>
          </a:schemeClr>
        </a:solidFill>
        <a:ln xmlns:a="http://schemas.openxmlformats.org/drawingml/2006/main" w="317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l"/>
          <a:r>
            <a:rPr lang="ja-JP" altLang="en-US" sz="1050" dirty="0" smtClean="0">
              <a:solidFill>
                <a:schemeClr val="bg1"/>
              </a:solidFill>
              <a:latin typeface="ＭＳ Ｐ明朝" pitchFamily="18" charset="-128"/>
              <a:ea typeface="ＭＳ Ｐ明朝" pitchFamily="18" charset="-128"/>
            </a:rPr>
            <a:t>減反開始</a:t>
          </a:r>
          <a:endParaRPr lang="ja-JP" sz="1050" dirty="0">
            <a:solidFill>
              <a:schemeClr val="bg1"/>
            </a:solidFill>
            <a:latin typeface="ＭＳ Ｐ明朝" pitchFamily="18" charset="-128"/>
            <a:ea typeface="ＭＳ Ｐ明朝" pitchFamily="18" charset="-128"/>
          </a:endParaRPr>
        </a:p>
      </cdr:txBody>
    </cdr:sp>
  </cdr:relSizeAnchor>
  <cdr:relSizeAnchor xmlns:cdr="http://schemas.openxmlformats.org/drawingml/2006/chartDrawing">
    <cdr:from>
      <cdr:x>0.28125</cdr:x>
      <cdr:y>0.4518</cdr:y>
    </cdr:from>
    <cdr:to>
      <cdr:x>0.40638</cdr:x>
      <cdr:y>0.51544</cdr:y>
    </cdr:to>
    <cdr:sp macro="" textlink="">
      <cdr:nvSpPr>
        <cdr:cNvPr id="5" name="正方形/長方形 4"/>
        <cdr:cNvSpPr/>
      </cdr:nvSpPr>
      <cdr:spPr>
        <a:xfrm xmlns:a="http://schemas.openxmlformats.org/drawingml/2006/main">
          <a:off x="2100263" y="2044830"/>
          <a:ext cx="934417" cy="288032"/>
        </a:xfrm>
        <a:prstGeom xmlns:a="http://schemas.openxmlformats.org/drawingml/2006/main" prst="rect">
          <a:avLst/>
        </a:prstGeom>
        <a:solidFill xmlns:a="http://schemas.openxmlformats.org/drawingml/2006/main">
          <a:schemeClr val="accent2">
            <a:lumMod val="20000"/>
            <a:lumOff val="80000"/>
          </a:schemeClr>
        </a:solidFill>
        <a:ln xmlns:a="http://schemas.openxmlformats.org/drawingml/2006/main" w="317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050" dirty="0" smtClean="0">
              <a:solidFill>
                <a:schemeClr val="bg1"/>
              </a:solidFill>
              <a:latin typeface="ＭＳ Ｐ明朝" pitchFamily="18" charset="-128"/>
              <a:ea typeface="ＭＳ Ｐ明朝" pitchFamily="18" charset="-128"/>
            </a:rPr>
            <a:t>果汁自由化</a:t>
          </a:r>
          <a:endParaRPr lang="ja-JP" sz="1050" dirty="0">
            <a:solidFill>
              <a:schemeClr val="bg1"/>
            </a:solidFill>
            <a:latin typeface="ＭＳ Ｐ明朝" pitchFamily="18" charset="-128"/>
            <a:ea typeface="ＭＳ Ｐ明朝" pitchFamily="18" charset="-128"/>
          </a:endParaRPr>
        </a:p>
      </cdr:txBody>
    </cdr:sp>
  </cdr:relSizeAnchor>
  <cdr:relSizeAnchor xmlns:cdr="http://schemas.openxmlformats.org/drawingml/2006/chartDrawing">
    <cdr:from>
      <cdr:x>0.64875</cdr:x>
      <cdr:y>0.38816</cdr:y>
    </cdr:from>
    <cdr:to>
      <cdr:x>0.80173</cdr:x>
      <cdr:y>0.4518</cdr:y>
    </cdr:to>
    <cdr:sp macro="" textlink="">
      <cdr:nvSpPr>
        <cdr:cNvPr id="7" name="正方形/長方形 6"/>
        <cdr:cNvSpPr/>
      </cdr:nvSpPr>
      <cdr:spPr>
        <a:xfrm xmlns:a="http://schemas.openxmlformats.org/drawingml/2006/main">
          <a:off x="4844606" y="1756798"/>
          <a:ext cx="1142402" cy="288032"/>
        </a:xfrm>
        <a:prstGeom xmlns:a="http://schemas.openxmlformats.org/drawingml/2006/main" prst="rect">
          <a:avLst/>
        </a:prstGeom>
        <a:solidFill xmlns:a="http://schemas.openxmlformats.org/drawingml/2006/main">
          <a:schemeClr val="accent2">
            <a:lumMod val="20000"/>
            <a:lumOff val="80000"/>
          </a:schemeClr>
        </a:solidFill>
        <a:ln xmlns:a="http://schemas.openxmlformats.org/drawingml/2006/main" w="3175"/>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050" dirty="0" smtClean="0">
              <a:solidFill>
                <a:schemeClr val="bg1"/>
              </a:solidFill>
              <a:latin typeface="ＭＳ Ｐ明朝" pitchFamily="18" charset="-128"/>
              <a:ea typeface="ＭＳ Ｐ明朝" pitchFamily="18" charset="-128"/>
            </a:rPr>
            <a:t>コメ関税化実施</a:t>
          </a:r>
          <a:endParaRPr lang="ja-JP" sz="1050" dirty="0">
            <a:solidFill>
              <a:schemeClr val="bg1"/>
            </a:solidFill>
            <a:latin typeface="ＭＳ Ｐ明朝" pitchFamily="18" charset="-128"/>
            <a:ea typeface="ＭＳ Ｐ明朝" pitchFamily="18" charset="-128"/>
          </a:endParaRPr>
        </a:p>
      </cdr:txBody>
    </cdr:sp>
  </cdr:relSizeAnchor>
  <cdr:relSizeAnchor xmlns:cdr="http://schemas.openxmlformats.org/drawingml/2006/chartDrawing">
    <cdr:from>
      <cdr:x>0.88499</cdr:x>
      <cdr:y>0.64272</cdr:y>
    </cdr:from>
    <cdr:to>
      <cdr:x>1</cdr:x>
      <cdr:y>0.69968</cdr:y>
    </cdr:to>
    <cdr:sp macro="" textlink="">
      <cdr:nvSpPr>
        <cdr:cNvPr id="9" name="正方形/長方形 8"/>
        <cdr:cNvSpPr/>
      </cdr:nvSpPr>
      <cdr:spPr>
        <a:xfrm xmlns:a="http://schemas.openxmlformats.org/drawingml/2006/main">
          <a:off x="7019054" y="2844264"/>
          <a:ext cx="912170" cy="252080"/>
        </a:xfrm>
        <a:prstGeom xmlns:a="http://schemas.openxmlformats.org/drawingml/2006/main" prst="rect">
          <a:avLst/>
        </a:prstGeom>
        <a:noFill xmlns:a="http://schemas.openxmlformats.org/drawingml/2006/main"/>
        <a:ln xmlns:a="http://schemas.openxmlformats.org/drawingml/2006/main" w="3175">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050" dirty="0" smtClean="0">
              <a:solidFill>
                <a:schemeClr val="tx1"/>
              </a:solidFill>
              <a:latin typeface="ＭＳ Ｐ明朝" pitchFamily="18" charset="-128"/>
              <a:ea typeface="ＭＳ Ｐ明朝" pitchFamily="18" charset="-128"/>
            </a:rPr>
            <a:t>農水省試算</a:t>
          </a:r>
          <a:endParaRPr lang="ja-JP" sz="1050" dirty="0">
            <a:solidFill>
              <a:schemeClr val="tx1"/>
            </a:solidFill>
            <a:latin typeface="ＭＳ Ｐ明朝" pitchFamily="18" charset="-128"/>
            <a:ea typeface="ＭＳ Ｐ明朝" pitchFamily="18" charset="-128"/>
          </a:endParaRPr>
        </a:p>
      </cdr:txBody>
    </cdr:sp>
  </cdr:relSizeAnchor>
  <cdr:relSizeAnchor xmlns:cdr="http://schemas.openxmlformats.org/drawingml/2006/chartDrawing">
    <cdr:from>
      <cdr:x>0.81842</cdr:x>
      <cdr:y>0.37197</cdr:y>
    </cdr:from>
    <cdr:to>
      <cdr:x>0.90741</cdr:x>
      <cdr:y>0.51544</cdr:y>
    </cdr:to>
    <cdr:sp macro="" textlink="">
      <cdr:nvSpPr>
        <cdr:cNvPr id="10" name="直線矢印コネクタ 9"/>
        <cdr:cNvSpPr/>
      </cdr:nvSpPr>
      <cdr:spPr>
        <a:xfrm xmlns:a="http://schemas.openxmlformats.org/drawingml/2006/main" flipV="1">
          <a:off x="6364741" y="1512168"/>
          <a:ext cx="692043" cy="583258"/>
        </a:xfrm>
        <a:prstGeom xmlns:a="http://schemas.openxmlformats.org/drawingml/2006/main" prst="straightConnector1">
          <a:avLst/>
        </a:prstGeom>
        <a:ln xmlns:a="http://schemas.openxmlformats.org/drawingml/2006/main" w="6350">
          <a:solidFill>
            <a:srgbClr val="FFFF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dr:relSizeAnchor xmlns:cdr="http://schemas.openxmlformats.org/drawingml/2006/chartDrawing">
    <cdr:from>
      <cdr:x>0.23148</cdr:x>
      <cdr:y>0.12399</cdr:y>
    </cdr:from>
    <cdr:to>
      <cdr:x>0.85185</cdr:x>
      <cdr:y>0.6908</cdr:y>
    </cdr:to>
    <cdr:sp macro="" textlink="">
      <cdr:nvSpPr>
        <cdr:cNvPr id="11" name="直線矢印コネクタ 10"/>
        <cdr:cNvSpPr/>
      </cdr:nvSpPr>
      <cdr:spPr>
        <a:xfrm xmlns:a="http://schemas.openxmlformats.org/drawingml/2006/main">
          <a:off x="1800200" y="504056"/>
          <a:ext cx="4824536" cy="2304256"/>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rtlCol="0"/>
          <a:lstStyle>
            <a:lvl1pPr algn="l" latinLnBrk="0">
              <a:defRPr kumimoji="1" lang="ja-JP" sz="1200">
                <a:latin typeface="ABOUTFACE" pitchFamily="2" charset="0"/>
              </a:defRPr>
            </a:lvl1pPr>
            <a:extLst/>
          </a:lstStyle>
          <a:p>
            <a:endParaRPr lang="ja-JP" altLang="en-US" dirty="0"/>
          </a:p>
        </p:txBody>
      </p:sp>
      <p:sp>
        <p:nvSpPr>
          <p:cNvPr id="3" name="Date Placeholder 2"/>
          <p:cNvSpPr>
            <a:spLocks noGrp="1"/>
          </p:cNvSpPr>
          <p:nvPr>
            <p:ph type="dt" idx="1"/>
          </p:nvPr>
        </p:nvSpPr>
        <p:spPr>
          <a:xfrm>
            <a:off x="3884613" y="0"/>
            <a:ext cx="2971800" cy="497284"/>
          </a:xfrm>
          <a:prstGeom prst="rect">
            <a:avLst/>
          </a:prstGeom>
        </p:spPr>
        <p:txBody>
          <a:bodyPr vert="horz" rtlCol="0"/>
          <a:lstStyle>
            <a:lvl1pPr algn="r" latinLnBrk="0">
              <a:defRPr kumimoji="1" lang="ja-JP" sz="1200">
                <a:latin typeface="ABOUTFACE" pitchFamily="2" charset="0"/>
              </a:defRPr>
            </a:lvl1pPr>
            <a:extLst/>
          </a:lstStyle>
          <a:p>
            <a:fld id="{C238408C-6839-46EE-8131-EDA75C487F2E}" type="datetimeFigureOut">
              <a:rPr lang="en-US" altLang="ja-JP" smtClean="0"/>
              <a:pPr/>
              <a:t>3/21/2012</a:t>
            </a:fld>
            <a:endParaRPr lang="en-US" altLang="ja-JP" dirty="0"/>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rtlCol="0" anchor="ctr"/>
          <a:lstStyle>
            <a:extLst/>
          </a:lstStyle>
          <a:p>
            <a:endParaRPr kumimoji="1" lang="ja-JP" dirty="0"/>
          </a:p>
        </p:txBody>
      </p:sp>
      <p:sp>
        <p:nvSpPr>
          <p:cNvPr id="5" name="Notes Placeholder 4"/>
          <p:cNvSpPr>
            <a:spLocks noGrp="1"/>
          </p:cNvSpPr>
          <p:nvPr>
            <p:ph type="body" sz="quarter" idx="3"/>
          </p:nvPr>
        </p:nvSpPr>
        <p:spPr>
          <a:xfrm>
            <a:off x="685800" y="4724202"/>
            <a:ext cx="5486400" cy="4475560"/>
          </a:xfrm>
          <a:prstGeom prst="rect">
            <a:avLst/>
          </a:prstGeom>
        </p:spPr>
        <p:txBody>
          <a:bodyPr vert="horz" rtlCol="0">
            <a:normAutofit/>
          </a:bodyPr>
          <a:lstStyle>
            <a:extLst/>
          </a:lstStyle>
          <a:p>
            <a:pPr lvl="0"/>
            <a:r>
              <a:rPr kumimoji="1" lang="ja-JP" dirty="0"/>
              <a:t>マスタ テキストの書式設定</a:t>
            </a:r>
          </a:p>
          <a:p>
            <a:pPr lvl="1"/>
            <a:r>
              <a:rPr kumimoji="1" lang="ja-JP" dirty="0"/>
              <a:t>第 2 レベル</a:t>
            </a:r>
          </a:p>
          <a:p>
            <a:pPr lvl="2"/>
            <a:r>
              <a:rPr kumimoji="1" lang="ja-JP" dirty="0"/>
              <a:t>第 3 レベル</a:t>
            </a:r>
          </a:p>
          <a:p>
            <a:pPr lvl="3"/>
            <a:r>
              <a:rPr kumimoji="1" lang="ja-JP" dirty="0"/>
              <a:t>第 4 レベル</a:t>
            </a:r>
          </a:p>
          <a:p>
            <a:pPr lvl="4"/>
            <a:r>
              <a:rPr kumimoji="1" lang="ja-JP" dirty="0"/>
              <a:t>第 5 レベル</a:t>
            </a:r>
          </a:p>
        </p:txBody>
      </p:sp>
      <p:sp>
        <p:nvSpPr>
          <p:cNvPr id="6" name="Footer Placeholder 5"/>
          <p:cNvSpPr>
            <a:spLocks noGrp="1"/>
          </p:cNvSpPr>
          <p:nvPr>
            <p:ph type="ftr" sz="quarter" idx="4"/>
          </p:nvPr>
        </p:nvSpPr>
        <p:spPr>
          <a:xfrm>
            <a:off x="0" y="9446678"/>
            <a:ext cx="2971800" cy="497284"/>
          </a:xfrm>
          <a:prstGeom prst="rect">
            <a:avLst/>
          </a:prstGeom>
        </p:spPr>
        <p:txBody>
          <a:bodyPr vert="horz" rtlCol="0" anchor="b"/>
          <a:lstStyle>
            <a:lvl1pPr algn="l" latinLnBrk="0">
              <a:defRPr kumimoji="1" lang="ja-JP" sz="1200">
                <a:latin typeface="ABOUTFACE" pitchFamily="2" charset="0"/>
              </a:defRPr>
            </a:lvl1pPr>
            <a:extLst/>
          </a:lstStyle>
          <a:p>
            <a:endParaRPr lang="ja-JP" altLang="en-US" dirty="0"/>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rtlCol="0" anchor="b"/>
          <a:lstStyle>
            <a:lvl1pPr algn="r" latinLnBrk="0">
              <a:defRPr kumimoji="1" lang="ja-JP" sz="1200">
                <a:latin typeface="ABOUTFACE" pitchFamily="2" charset="0"/>
              </a:defRPr>
            </a:lvl1pPr>
            <a:extLst/>
          </a:lstStyle>
          <a:p>
            <a:fld id="{87D77045-401A-4D5E-BFE3-54C21A8A6634}" type="slidenum">
              <a:rPr lang="en-US" altLang="ja-JP" smtClean="0"/>
              <a:pPr/>
              <a:t>&lt;#&gt;</a:t>
            </a:fld>
            <a:endParaRPr lang="en-US" altLang="ja-JP" dirty="0"/>
          </a:p>
        </p:txBody>
      </p:sp>
    </p:spTree>
  </p:cSld>
  <p:clrMap bg1="lt1" tx1="dk1" bg2="lt2" tx2="dk2" accent1="accent1" accent2="accent2" accent3="accent3" accent4="accent4" accent5="accent5" accent6="accent6" hlink="hlink" folHlink="folHlink"/>
  <p:notesStyle>
    <a:lvl1pPr marL="0" algn="l" rtl="0" latinLnBrk="0">
      <a:defRPr kumimoji="1" lang="ja-JP" sz="1200" kern="1200">
        <a:solidFill>
          <a:schemeClr val="tx1"/>
        </a:solidFill>
        <a:latin typeface="ABOUTFACE" pitchFamily="2" charset="0"/>
        <a:ea typeface="+mn-ea"/>
        <a:cs typeface="+mn-cs"/>
      </a:defRPr>
    </a:lvl1pPr>
    <a:lvl2pPr marL="457200" algn="l" rtl="0" latinLnBrk="0">
      <a:defRPr kumimoji="1" lang="ja-JP" sz="1200" kern="1200">
        <a:solidFill>
          <a:schemeClr val="tx1"/>
        </a:solidFill>
        <a:latin typeface="ABOUTFACE" pitchFamily="2" charset="0"/>
        <a:ea typeface="+mn-ea"/>
        <a:cs typeface="+mn-cs"/>
      </a:defRPr>
    </a:lvl2pPr>
    <a:lvl3pPr marL="914400" algn="l" rtl="0" latinLnBrk="0">
      <a:defRPr kumimoji="1" lang="ja-JP" sz="1200" kern="1200">
        <a:solidFill>
          <a:schemeClr val="tx1"/>
        </a:solidFill>
        <a:latin typeface="ABOUTFACE" pitchFamily="2" charset="0"/>
        <a:ea typeface="+mn-ea"/>
        <a:cs typeface="+mn-cs"/>
      </a:defRPr>
    </a:lvl3pPr>
    <a:lvl4pPr marL="1371600" algn="l" rtl="0" latinLnBrk="0">
      <a:defRPr kumimoji="1" lang="ja-JP" sz="1200" kern="1200">
        <a:solidFill>
          <a:schemeClr val="tx1"/>
        </a:solidFill>
        <a:latin typeface="ABOUTFACE" pitchFamily="2" charset="0"/>
        <a:ea typeface="+mn-ea"/>
        <a:cs typeface="+mn-cs"/>
      </a:defRPr>
    </a:lvl4pPr>
    <a:lvl5pPr marL="1828800" algn="l" rtl="0" latinLnBrk="0">
      <a:defRPr kumimoji="1" lang="ja-JP" sz="1200" kern="1200">
        <a:solidFill>
          <a:schemeClr val="tx1"/>
        </a:solidFill>
        <a:latin typeface="ABOUTFACE" pitchFamily="2" charset="0"/>
        <a:ea typeface="+mn-ea"/>
        <a:cs typeface="+mn-cs"/>
      </a:defRPr>
    </a:lvl5pPr>
    <a:lvl6pPr marL="2286000" algn="l" rtl="0" latinLnBrk="0">
      <a:defRPr kumimoji="1" lang="ja-JP" sz="1200" kern="1200">
        <a:solidFill>
          <a:schemeClr val="tx1"/>
        </a:solidFill>
        <a:latin typeface="+mn-lt"/>
        <a:ea typeface="+mn-ea"/>
        <a:cs typeface="+mn-cs"/>
      </a:defRPr>
    </a:lvl6pPr>
    <a:lvl7pPr marL="2743200" algn="l" rtl="0" latinLnBrk="0">
      <a:defRPr kumimoji="1" lang="ja-JP" sz="1200" kern="1200">
        <a:solidFill>
          <a:schemeClr val="tx1"/>
        </a:solidFill>
        <a:latin typeface="+mn-lt"/>
        <a:ea typeface="+mn-ea"/>
        <a:cs typeface="+mn-cs"/>
      </a:defRPr>
    </a:lvl7pPr>
    <a:lvl8pPr marL="3200400" algn="l" rtl="0" latinLnBrk="0">
      <a:defRPr kumimoji="1" lang="ja-JP" sz="1200" kern="1200">
        <a:solidFill>
          <a:schemeClr val="tx1"/>
        </a:solidFill>
        <a:latin typeface="+mn-lt"/>
        <a:ea typeface="+mn-ea"/>
        <a:cs typeface="+mn-cs"/>
      </a:defRPr>
    </a:lvl8pPr>
    <a:lvl9pPr marL="3657600" algn="l" rtl="0" latinLnBrk="0">
      <a:defRPr kumimoji="1" lang="ja-JP"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2975" y="746125"/>
            <a:ext cx="4972050" cy="3729038"/>
          </a:xfrm>
        </p:spPr>
      </p:sp>
      <p:sp>
        <p:nvSpPr>
          <p:cNvPr id="3" name="Notes Placeholder 2"/>
          <p:cNvSpPr>
            <a:spLocks noGrp="1"/>
          </p:cNvSpPr>
          <p:nvPr>
            <p:ph type="body" idx="1"/>
          </p:nvPr>
        </p:nvSpPr>
        <p:spPr/>
        <p:txBody>
          <a:bodyPr>
            <a:normAutofit/>
          </a:bodyPr>
          <a:lstStyle/>
          <a:p>
            <a:r>
              <a:rPr lang="ja-JP" altLang="en-US" dirty="0" smtClean="0"/>
              <a:t>     </a:t>
            </a:r>
            <a:r>
              <a:rPr lang="ja-JP" altLang="ja-JP" dirty="0" smtClean="0"/>
              <a:t>与えられたテーマは、「労働組合のいまとこれから、活動のあり方」です。実は、学習協で話した時は、サブテーマがありまして、「労働組合をいきいきと、みんなのものに」でした。</a:t>
            </a:r>
          </a:p>
          <a:p>
            <a:r>
              <a:rPr lang="en-US" altLang="ja-JP" dirty="0" smtClean="0"/>
              <a:t>    </a:t>
            </a:r>
            <a:r>
              <a:rPr lang="ja-JP" altLang="ja-JP" dirty="0" smtClean="0"/>
              <a:t>今日は、私の</a:t>
            </a:r>
            <a:r>
              <a:rPr lang="ja-JP" altLang="en-US" dirty="0" smtClean="0"/>
              <a:t>４０年の</a:t>
            </a:r>
            <a:r>
              <a:rPr lang="ja-JP" altLang="ja-JP" dirty="0" smtClean="0"/>
              <a:t>経験で実感していること</a:t>
            </a:r>
          </a:p>
          <a:p>
            <a:r>
              <a:rPr lang="ja-JP" altLang="ja-JP" dirty="0" smtClean="0"/>
              <a:t>①「それは仲間です」という日ハムの斉藤祐樹</a:t>
            </a:r>
            <a:r>
              <a:rPr lang="ja-JP" altLang="en-US" dirty="0" smtClean="0"/>
              <a:t>投手</a:t>
            </a:r>
            <a:r>
              <a:rPr lang="ja-JP" altLang="ja-JP" dirty="0" smtClean="0"/>
              <a:t>の言葉を借りました。少し、きざな言葉を許してもらうならば、「労働組合の仲間こそが、私の人生であり、太陽であった」という実感です。</a:t>
            </a:r>
          </a:p>
          <a:p>
            <a:r>
              <a:rPr lang="ja-JP" altLang="ja-JP" dirty="0" smtClean="0"/>
              <a:t>②そして「あぁ、そうなんだ」の発見</a:t>
            </a:r>
            <a:r>
              <a:rPr lang="ja-JP" altLang="en-US" dirty="0" smtClean="0"/>
              <a:t>、これが</a:t>
            </a:r>
            <a:r>
              <a:rPr lang="ja-JP" altLang="ja-JP" dirty="0" smtClean="0"/>
              <a:t>活動のエネルギーだったと思います。</a:t>
            </a:r>
          </a:p>
          <a:p>
            <a:r>
              <a:rPr lang="ja-JP" altLang="ja-JP" dirty="0" smtClean="0"/>
              <a:t>③みなさん、労働組合は必要だし、大事だと考えているのだと思いますが、「かっこうよく、楽しい」「やりがいがある」となるために、いま何が重要なのか、一緒に考えてみたいという事です。</a:t>
            </a:r>
            <a:endParaRPr lang="en-US" altLang="ja-JP" dirty="0" smtClean="0"/>
          </a:p>
          <a:p>
            <a:endParaRPr lang="ja-JP" altLang="ja-JP" dirty="0" smtClean="0"/>
          </a:p>
          <a:p>
            <a:r>
              <a:rPr lang="ja-JP" altLang="ja-JP" dirty="0" smtClean="0">
                <a:solidFill>
                  <a:srgbClr val="FF0000"/>
                </a:solidFill>
              </a:rPr>
              <a:t>スライドショー</a:t>
            </a:r>
            <a:endParaRPr lang="en-US" altLang="ja-JP" dirty="0" smtClean="0">
              <a:solidFill>
                <a:srgbClr val="FF0000"/>
              </a:solidFill>
            </a:endParaRPr>
          </a:p>
          <a:p>
            <a:endParaRPr lang="ja-JP" altLang="ja-JP" dirty="0" smtClean="0"/>
          </a:p>
          <a:p>
            <a:r>
              <a:rPr lang="ja-JP" altLang="ja-JP" dirty="0" smtClean="0"/>
              <a:t>二つの写真。</a:t>
            </a:r>
            <a:r>
              <a:rPr lang="en-US" altLang="ja-JP" dirty="0" smtClean="0">
                <a:latin typeface="ＭＳ Ｐ明朝" pitchFamily="18" charset="-128"/>
                <a:ea typeface="ＭＳ Ｐ明朝" pitchFamily="18" charset="-128"/>
              </a:rPr>
              <a:t>81</a:t>
            </a:r>
            <a:r>
              <a:rPr lang="ja-JP" altLang="en-US" dirty="0" smtClean="0">
                <a:latin typeface="ＭＳ Ｐ明朝" pitchFamily="18" charset="-128"/>
                <a:ea typeface="ＭＳ Ｐ明朝" pitchFamily="18" charset="-128"/>
              </a:rPr>
              <a:t>カ国で若者が一斉に行動する。日本でも</a:t>
            </a:r>
            <a:r>
              <a:rPr lang="en-US" altLang="ja-JP" dirty="0" smtClean="0">
                <a:latin typeface="ＭＳ Ｐ明朝" pitchFamily="18" charset="-128"/>
                <a:ea typeface="ＭＳ Ｐ明朝" pitchFamily="18" charset="-128"/>
              </a:rPr>
              <a:t>4800</a:t>
            </a:r>
            <a:r>
              <a:rPr lang="ja-JP" altLang="en-US" dirty="0" smtClean="0">
                <a:latin typeface="ＭＳ Ｐ明朝" pitchFamily="18" charset="-128"/>
                <a:ea typeface="ＭＳ Ｐ明朝" pitchFamily="18" charset="-128"/>
              </a:rPr>
              <a:t>人が集まった。</a:t>
            </a:r>
            <a:r>
              <a:rPr lang="ja-JP" altLang="ja-JP" dirty="0" smtClean="0"/>
              <a:t>みなさんは、何を感じていますか。資本主義の限界、資本主義の暴走ＮＯのもとで、世界と日本がどう動いているのか。労働組合はどこに行くのか、この点も念頭において話を進めます。</a:t>
            </a:r>
          </a:p>
          <a:p>
            <a:endParaRPr kumimoji="1" lang="ja-JP" dirty="0"/>
          </a:p>
        </p:txBody>
      </p:sp>
      <p:sp>
        <p:nvSpPr>
          <p:cNvPr id="4" name="Slide Number Placeholder 3"/>
          <p:cNvSpPr>
            <a:spLocks noGrp="1"/>
          </p:cNvSpPr>
          <p:nvPr>
            <p:ph type="sldNum" sz="quarter" idx="10"/>
          </p:nvPr>
        </p:nvSpPr>
        <p:spPr/>
        <p:txBody>
          <a:bodyPr/>
          <a:lstStyle/>
          <a:p>
            <a:fld id="{87D77045-401A-4D5E-BFE3-54C21A8A6634}" type="slidenum">
              <a:rPr kumimoji="1" lang="ja-JP" smtClean="0"/>
              <a:pPr/>
              <a:t>1</a:t>
            </a:fld>
            <a:endParaRPr kumimoji="1" 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spcBef>
                <a:spcPts val="0"/>
              </a:spcBef>
            </a:pPr>
            <a:r>
              <a:rPr kumimoji="1" lang="ja-JP" altLang="en-US" dirty="0" smtClean="0"/>
              <a:t>　ここから、どういきいき活動するか、という問題です。</a:t>
            </a:r>
            <a:endParaRPr kumimoji="1" lang="en-US" altLang="ja-JP" dirty="0" smtClean="0"/>
          </a:p>
          <a:p>
            <a:pPr>
              <a:spcBef>
                <a:spcPts val="0"/>
              </a:spcBef>
            </a:pPr>
            <a:r>
              <a:rPr lang="ja-JP" altLang="en-US" dirty="0" smtClean="0"/>
              <a:t>　最初に、日本高校生の意識です。私は「人間性が歪められている」と特徴づけましたが、この状況から賃上げは要求になるか、です。</a:t>
            </a:r>
            <a:endParaRPr lang="en-US" altLang="ja-JP" dirty="0" smtClean="0"/>
          </a:p>
          <a:p>
            <a:pPr>
              <a:spcBef>
                <a:spcPts val="0"/>
              </a:spcBef>
            </a:pPr>
            <a:r>
              <a:rPr kumimoji="1" lang="ja-JP" altLang="en-US" dirty="0" smtClean="0"/>
              <a:t>　自分が賃金が安いのは、人並みに能力がないから。自分はだめな人間だから仕方ないとなってしまうと思います。生徒会も面倒だし、労働組合もうさん臭い。</a:t>
            </a:r>
            <a:endParaRPr kumimoji="1" lang="en-US" altLang="ja-JP" dirty="0" smtClean="0"/>
          </a:p>
          <a:p>
            <a:pPr>
              <a:spcBef>
                <a:spcPts val="0"/>
              </a:spcBef>
            </a:pPr>
            <a:r>
              <a:rPr lang="ja-JP" altLang="en-US" dirty="0" smtClean="0"/>
              <a:t>　もうひとつ。自分の中に存在する、異なる自分。「どうせ」論と「こだわり」論の私なりの整理です。</a:t>
            </a:r>
            <a:endParaRPr lang="en-US" altLang="ja-JP" dirty="0" smtClean="0"/>
          </a:p>
          <a:p>
            <a:pPr>
              <a:spcBef>
                <a:spcPts val="0"/>
              </a:spcBef>
            </a:pPr>
            <a:r>
              <a:rPr kumimoji="1" lang="ja-JP" altLang="en-US" dirty="0" smtClean="0"/>
              <a:t>　この現実を踏まえて、組織化も組合運営もやっていかなければならない。</a:t>
            </a:r>
            <a:endParaRPr kumimoji="1" lang="en-US" altLang="ja-JP" dirty="0" smtClean="0"/>
          </a:p>
          <a:p>
            <a:pPr>
              <a:spcBef>
                <a:spcPts val="0"/>
              </a:spcBef>
            </a:pPr>
            <a:r>
              <a:rPr lang="ja-JP" altLang="en-US" dirty="0" smtClean="0"/>
              <a:t>　変えるかとはできる。</a:t>
            </a:r>
            <a:endParaRPr lang="en-US" altLang="ja-JP" dirty="0" smtClean="0"/>
          </a:p>
          <a:p>
            <a:pPr>
              <a:spcBef>
                <a:spcPts val="0"/>
              </a:spcBef>
            </a:pPr>
            <a:r>
              <a:rPr kumimoji="1" lang="ja-JP" altLang="en-US" dirty="0" smtClean="0"/>
              <a:t>　スライドクリック</a:t>
            </a:r>
            <a:endParaRPr kumimoji="1" lang="en-US" altLang="ja-JP" dirty="0" smtClean="0"/>
          </a:p>
          <a:p>
            <a:pPr>
              <a:spcBef>
                <a:spcPts val="0"/>
              </a:spcBef>
            </a:pPr>
            <a:r>
              <a:rPr lang="ja-JP" altLang="en-US" dirty="0" smtClean="0"/>
              <a:t>　</a:t>
            </a:r>
            <a:endParaRPr lang="en-US" altLang="ja-JP" dirty="0" smtClean="0"/>
          </a:p>
          <a:p>
            <a:pPr>
              <a:spcBef>
                <a:spcPts val="0"/>
              </a:spcBef>
            </a:pPr>
            <a:r>
              <a:rPr kumimoji="1" lang="ja-JP" altLang="en-US" dirty="0" smtClean="0"/>
              <a:t>　どう打開していくのか、うまい解決策はいえませんが、ぜひ</a:t>
            </a:r>
            <a:r>
              <a:rPr kumimoji="1" lang="en-US" altLang="ja-JP" dirty="0" smtClean="0"/>
              <a:t>2</a:t>
            </a:r>
            <a:r>
              <a:rPr kumimoji="1" lang="ja-JP" altLang="en-US" dirty="0" err="1" smtClean="0"/>
              <a:t>つの</a:t>
            </a:r>
            <a:r>
              <a:rPr kumimoji="1" lang="ja-JP" altLang="en-US" dirty="0" smtClean="0"/>
              <a:t>本を推薦しておきます。「あぁ、そうなんだ」のエネルギーが高まります。</a:t>
            </a:r>
            <a:endParaRPr kumimoji="1" lang="en-US" altLang="ja-JP" dirty="0" smtClean="0"/>
          </a:p>
          <a:p>
            <a:pPr>
              <a:spcBef>
                <a:spcPts val="0"/>
              </a:spcBef>
            </a:pPr>
            <a:endParaRPr kumimoji="1" lang="ja-JP" altLang="en-US" dirty="0"/>
          </a:p>
        </p:txBody>
      </p:sp>
      <p:sp>
        <p:nvSpPr>
          <p:cNvPr id="4" name="スライド番号プレースホルダ 3"/>
          <p:cNvSpPr>
            <a:spLocks noGrp="1"/>
          </p:cNvSpPr>
          <p:nvPr>
            <p:ph type="sldNum" sz="quarter" idx="10"/>
          </p:nvPr>
        </p:nvSpPr>
        <p:spPr/>
        <p:txBody>
          <a:bodyPr/>
          <a:lstStyle/>
          <a:p>
            <a:fld id="{7F457BA2-4868-41FF-B204-512A68B01A4F}" type="slidenum">
              <a:rPr lang="en-US" altLang="ja-JP" smtClean="0"/>
              <a:pPr/>
              <a:t>10</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7D77045-401A-4D5E-BFE3-54C21A8A6634}" type="slidenum">
              <a:rPr lang="en-US" altLang="ja-JP" smtClean="0"/>
              <a:pPr/>
              <a:t>11</a:t>
            </a:fld>
            <a:endParaRPr lang="en-US" altLang="ja-JP"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spcBef>
                <a:spcPts val="0"/>
              </a:spcBef>
            </a:pPr>
            <a:r>
              <a:rPr kumimoji="1" lang="ja-JP" altLang="en-US" dirty="0" smtClean="0"/>
              <a:t>　</a:t>
            </a:r>
            <a:r>
              <a:rPr kumimoji="1" lang="ja-JP" altLang="en-US" dirty="0" smtClean="0">
                <a:latin typeface="ＭＳ Ｐ明朝" pitchFamily="18" charset="-128"/>
                <a:ea typeface="ＭＳ Ｐ明朝" pitchFamily="18" charset="-128"/>
              </a:rPr>
              <a:t>労働組合の活動には、当然のことだが相手がある。相手は、社長だけではないが、企業内組合の多くの役員は</a:t>
            </a:r>
            <a:r>
              <a:rPr lang="ja-JP" altLang="en-US" dirty="0" smtClean="0">
                <a:latin typeface="ＭＳ Ｐ明朝" pitchFamily="18" charset="-128"/>
                <a:ea typeface="ＭＳ Ｐ明朝" pitchFamily="18" charset="-128"/>
              </a:rPr>
              <a:t>社長交渉の経験しか持っていない。</a:t>
            </a:r>
            <a:endParaRPr kumimoji="1"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この間、本部段階で努力してきたのは、「労働組合は無法者の集団ではない」ということ、同時に「要求する意志を断固として行動で示す」ことでした。</a:t>
            </a:r>
            <a:endParaRPr lang="en-US" altLang="ja-JP" dirty="0" smtClean="0">
              <a:latin typeface="ＭＳ Ｐ明朝" pitchFamily="18" charset="-128"/>
              <a:ea typeface="ＭＳ Ｐ明朝" pitchFamily="18" charset="-128"/>
            </a:endParaRPr>
          </a:p>
          <a:p>
            <a:pPr>
              <a:spcBef>
                <a:spcPts val="0"/>
              </a:spcBef>
            </a:pPr>
            <a:r>
              <a:rPr kumimoji="1" lang="ja-JP" altLang="en-US" dirty="0" smtClean="0">
                <a:latin typeface="ＭＳ Ｐ明朝" pitchFamily="18" charset="-128"/>
                <a:ea typeface="ＭＳ Ｐ明朝" pitchFamily="18" charset="-128"/>
              </a:rPr>
              <a:t>その時、組合員にその行動の意味を丁寧に説明し、「納得。よしやるぞ」という気持ちを大事にすることでした。</a:t>
            </a:r>
            <a:endParaRPr kumimoji="1"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相手は財界、経団連の場合。押しかけられるだけの理由がある。</a:t>
            </a:r>
            <a:endParaRPr lang="en-US" altLang="ja-JP" dirty="0" smtClean="0">
              <a:latin typeface="ＭＳ Ｐ明朝" pitchFamily="18" charset="-128"/>
              <a:ea typeface="ＭＳ Ｐ明朝" pitchFamily="18" charset="-128"/>
            </a:endParaRPr>
          </a:p>
          <a:p>
            <a:pPr>
              <a:spcBef>
                <a:spcPts val="0"/>
              </a:spcBef>
            </a:pPr>
            <a:r>
              <a:rPr kumimoji="1" lang="ja-JP" altLang="en-US" dirty="0" smtClean="0">
                <a:latin typeface="ＭＳ Ｐ明朝" pitchFamily="18" charset="-128"/>
                <a:ea typeface="ＭＳ Ｐ明朝" pitchFamily="18" charset="-128"/>
              </a:rPr>
              <a:t>　政府、自治体の場合。政府に要求することは、権利として保障されている。　　</a:t>
            </a:r>
            <a:endParaRPr kumimoji="1"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a:t>
            </a:r>
            <a:r>
              <a:rPr kumimoji="1" lang="ja-JP" altLang="en-US" dirty="0" smtClean="0">
                <a:latin typeface="ＭＳ Ｐ明朝" pitchFamily="18" charset="-128"/>
                <a:ea typeface="ＭＳ Ｐ明朝" pitchFamily="18" charset="-128"/>
              </a:rPr>
              <a:t>「お願い」にいくのではない。かといって「喧嘩を売り」に行くのではない。政策転換と要求の実現を求めて話し合うためにいくのである。</a:t>
            </a:r>
            <a:endParaRPr kumimoji="1"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中小企業の場合。労働組合を敵視するとんでもない社長も多い。不当な仕打ちとは闘う。このことは前提だが、建交労はトラック中小企業の経営者と一緒に政府、トラック協会との要請・交渉、労使共同セミナーを実施してきた。</a:t>
            </a:r>
            <a:endParaRPr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そして、中小企業との「共存・共同」の新しい組織方針をとっている。これまでは「一面闘争、一面共同」だった。労使協調とどこが違う、経営者はそんなに甘くない等々、意見が出された。</a:t>
            </a:r>
            <a:endParaRPr lang="en-US" altLang="ja-JP" dirty="0" smtClean="0">
              <a:latin typeface="ＭＳ Ｐ明朝" pitchFamily="18" charset="-128"/>
              <a:ea typeface="ＭＳ Ｐ明朝" pitchFamily="18" charset="-128"/>
            </a:endParaRPr>
          </a:p>
          <a:p>
            <a:pPr>
              <a:spcBef>
                <a:spcPts val="0"/>
              </a:spcBef>
            </a:pPr>
            <a:r>
              <a:rPr kumimoji="1" lang="ja-JP" altLang="en-US" dirty="0" smtClean="0">
                <a:latin typeface="ＭＳ Ｐ明朝" pitchFamily="18" charset="-128"/>
                <a:ea typeface="ＭＳ Ｐ明朝" pitchFamily="18" charset="-128"/>
              </a:rPr>
              <a:t>　この実践は、中小企業の職場に建交労の組織が拡大しなければ、正しさは実践の中でしか証明できない。「共存・共同」は労働組合が本当の意味で力がなければ貫けない方針である。</a:t>
            </a:r>
            <a:endParaRPr kumimoji="1" lang="en-US" altLang="ja-JP" dirty="0" smtClean="0">
              <a:latin typeface="ＭＳ Ｐ明朝" pitchFamily="18" charset="-128"/>
              <a:ea typeface="ＭＳ Ｐ明朝" pitchFamily="18" charset="-128"/>
            </a:endParaRPr>
          </a:p>
          <a:p>
            <a:pPr>
              <a:spcBef>
                <a:spcPts val="0"/>
              </a:spcBef>
            </a:pPr>
            <a:endParaRPr kumimoji="1" lang="ja-JP" altLang="en-US" dirty="0">
              <a:latin typeface="ＭＳ Ｐ明朝" pitchFamily="18" charset="-128"/>
              <a:ea typeface="ＭＳ Ｐ明朝" pitchFamily="18" charset="-128"/>
            </a:endParaRPr>
          </a:p>
        </p:txBody>
      </p:sp>
      <p:sp>
        <p:nvSpPr>
          <p:cNvPr id="4" name="スライド番号プレースホルダ 3"/>
          <p:cNvSpPr>
            <a:spLocks noGrp="1"/>
          </p:cNvSpPr>
          <p:nvPr>
            <p:ph type="sldNum" sz="quarter" idx="10"/>
          </p:nvPr>
        </p:nvSpPr>
        <p:spPr/>
        <p:txBody>
          <a:bodyPr/>
          <a:lstStyle/>
          <a:p>
            <a:fld id="{7F457BA2-4868-41FF-B204-512A68B01A4F}" type="slidenum">
              <a:rPr lang="en-US" altLang="ja-JP" smtClean="0"/>
              <a:pPr/>
              <a:t>12</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7D77045-401A-4D5E-BFE3-54C21A8A6634}" type="slidenum">
              <a:rPr lang="en-US" altLang="ja-JP" smtClean="0"/>
              <a:pPr/>
              <a:t>13</a:t>
            </a:fld>
            <a:endParaRPr lang="en-US" altLang="ja-JP"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7D77045-401A-4D5E-BFE3-54C21A8A6634}" type="slidenum">
              <a:rPr lang="en-US" altLang="ja-JP" smtClean="0"/>
              <a:pPr/>
              <a:t>14</a:t>
            </a:fld>
            <a:endParaRPr lang="en-US" altLang="ja-JP"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a:xfrm>
            <a:off x="914400" y="4540796"/>
            <a:ext cx="5029200" cy="5040560"/>
          </a:xfrm>
        </p:spPr>
        <p:txBody>
          <a:bodyPr>
            <a:normAutofit/>
          </a:bodyPr>
          <a:lstStyle/>
          <a:p>
            <a:pPr>
              <a:spcBef>
                <a:spcPts val="0"/>
              </a:spcBef>
            </a:pPr>
            <a:r>
              <a:rPr lang="ja-JP" altLang="en-US" dirty="0" smtClean="0">
                <a:latin typeface="ＭＳ Ｐ明朝" pitchFamily="18" charset="-128"/>
                <a:ea typeface="ＭＳ Ｐ明朝" pitchFamily="18" charset="-128"/>
              </a:rPr>
              <a:t>　かっこう良く、楽しく活動しよう</a:t>
            </a:r>
            <a:r>
              <a:rPr lang="en-US" altLang="ja-JP" dirty="0" smtClean="0">
                <a:latin typeface="ＭＳ Ｐ明朝" pitchFamily="18" charset="-128"/>
                <a:ea typeface="ＭＳ Ｐ明朝" pitchFamily="18" charset="-128"/>
              </a:rPr>
              <a:t>!</a:t>
            </a:r>
            <a:r>
              <a:rPr lang="ja-JP" altLang="en-US" dirty="0" smtClean="0">
                <a:latin typeface="ＭＳ Ｐ明朝" pitchFamily="18" charset="-128"/>
                <a:ea typeface="ＭＳ Ｐ明朝" pitchFamily="18" charset="-128"/>
              </a:rPr>
              <a:t>ですが、実践的に最初に取り上げたいのは、就業規則の分析と労働協約の重要性です。中小企業の労働組合は、「備えあれども憂いあり、備えなければ何もなし」、すなわち労働組合があっても中小企業はいつ倒産してもおかしくない状態にある。労働協約がなければ、何もなしで放り出される状況にあるわけです。</a:t>
            </a:r>
            <a:endParaRPr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例え、就業規則にある文言でも労働協約化する、この意味をしっかり労働組合のあり方として押さえることが重要です。</a:t>
            </a:r>
            <a:endParaRPr lang="en-US" altLang="ja-JP" dirty="0" smtClean="0">
              <a:latin typeface="ＭＳ Ｐ明朝" pitchFamily="18" charset="-128"/>
              <a:ea typeface="ＭＳ Ｐ明朝" pitchFamily="18" charset="-128"/>
            </a:endParaRPr>
          </a:p>
          <a:p>
            <a:pPr>
              <a:spcBef>
                <a:spcPts val="0"/>
              </a:spcBef>
            </a:pPr>
            <a:endParaRPr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写真を見て下さい。京都で舞妓さんが９条のタスキをかけて宣伝署名を行う。外人が写真を写しに話しかけてくる。楽しそうでないですか。関西支部の青年部は、選挙になると公示になっても宣伝カーを出し、原稿を書いて「選挙に行こう」と呼びかけます。警察が来ても何も起きません。参政権、要求実現と法制化を徹底して学習し、自ら決めてやっているわけです。公務員だってやれル活動です。</a:t>
            </a:r>
            <a:endParaRPr lang="en-US" altLang="ja-JP" dirty="0" smtClean="0">
              <a:latin typeface="ＭＳ Ｐ明朝" pitchFamily="18" charset="-128"/>
              <a:ea typeface="ＭＳ Ｐ明朝" pitchFamily="18" charset="-128"/>
            </a:endParaRPr>
          </a:p>
          <a:p>
            <a:pPr>
              <a:spcBef>
                <a:spcPts val="0"/>
              </a:spcBef>
            </a:pPr>
            <a:endParaRPr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強い労働組合。活力ある労働組合は総括が重視されているのが特徴です。</a:t>
            </a:r>
            <a:endParaRPr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その立場は、要求が前進したか、組合員の自覚は高まったか、組合員は増えたか、の視点で正面から掘り下げられている。言葉を変えれば、議論になる、意見が出る生きた総括になっているか、どうかです。</a:t>
            </a:r>
            <a:endParaRPr lang="en-US" altLang="ja-JP" dirty="0" smtClean="0">
              <a:latin typeface="ＭＳ Ｐ明朝" pitchFamily="18" charset="-128"/>
              <a:ea typeface="ＭＳ Ｐ明朝" pitchFamily="18" charset="-128"/>
            </a:endParaRPr>
          </a:p>
          <a:p>
            <a:pPr>
              <a:spcBef>
                <a:spcPts val="0"/>
              </a:spcBef>
            </a:pPr>
            <a:endParaRPr lang="en-US" altLang="ja-JP" dirty="0" smtClean="0">
              <a:latin typeface="ＭＳ Ｐ明朝" pitchFamily="18" charset="-128"/>
              <a:ea typeface="ＭＳ Ｐ明朝" pitchFamily="18" charset="-128"/>
            </a:endParaRPr>
          </a:p>
          <a:p>
            <a:pPr>
              <a:spcBef>
                <a:spcPts val="0"/>
              </a:spcBef>
            </a:pPr>
            <a:r>
              <a:rPr lang="ja-JP" altLang="en-US" dirty="0" smtClean="0">
                <a:latin typeface="ＭＳ Ｐ明朝" pitchFamily="18" charset="-128"/>
                <a:ea typeface="ＭＳ Ｐ明朝" pitchFamily="18" charset="-128"/>
              </a:rPr>
              <a:t>　最後に「過去・現在・未来」からです。意識的に行動することを学ばなければならない。労働組合の努力。世間を納得させなければならない」等々、この深い意味をしっかり認識し、目立ってなんぼのとりくみをすることではないでしょうか。</a:t>
            </a:r>
            <a:endParaRPr lang="en-US" altLang="ja-JP" dirty="0" smtClean="0">
              <a:latin typeface="ＭＳ Ｐ明朝" pitchFamily="18" charset="-128"/>
              <a:ea typeface="ＭＳ Ｐ明朝" pitchFamily="18" charset="-128"/>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7F457BA2-4868-41FF-B204-512A68B01A4F}" type="slidenum">
              <a:rPr lang="en-US" altLang="ja-JP" smtClean="0"/>
              <a:pPr/>
              <a:t>15</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a:xfrm>
            <a:off x="980728" y="4756820"/>
            <a:ext cx="5029200" cy="4475560"/>
          </a:xfrm>
        </p:spPr>
        <p:txBody>
          <a:bodyPr>
            <a:normAutofit/>
          </a:bodyPr>
          <a:lstStyle/>
          <a:p>
            <a:r>
              <a:rPr lang="ja-JP" altLang="en-US" dirty="0" smtClean="0"/>
              <a:t> </a:t>
            </a:r>
            <a:endParaRPr lang="en-US" altLang="ja-JP" dirty="0" smtClean="0"/>
          </a:p>
          <a:p>
            <a:r>
              <a:rPr lang="en-US" altLang="ja-JP" dirty="0" smtClean="0">
                <a:latin typeface="ＭＳ Ｐ明朝" pitchFamily="18" charset="-128"/>
                <a:ea typeface="ＭＳ Ｐ明朝" pitchFamily="18" charset="-128"/>
              </a:rPr>
              <a:t>    </a:t>
            </a:r>
            <a:r>
              <a:rPr lang="ja-JP" altLang="ja-JP" dirty="0" smtClean="0">
                <a:latin typeface="+mj-ea"/>
                <a:ea typeface="+mj-ea"/>
              </a:rPr>
              <a:t>ある新聞が、「労働者苦難の時代」と書きました。ここでは、</a:t>
            </a:r>
            <a:r>
              <a:rPr lang="ja-JP" altLang="en-US" dirty="0" smtClean="0">
                <a:latin typeface="+mj-ea"/>
                <a:ea typeface="+mj-ea"/>
              </a:rPr>
              <a:t>イラストで一部を紹介していますが、</a:t>
            </a:r>
            <a:r>
              <a:rPr lang="ja-JP" altLang="ja-JP" dirty="0" smtClean="0">
                <a:latin typeface="+mj-ea"/>
                <a:ea typeface="+mj-ea"/>
              </a:rPr>
              <a:t>労働相談の激増を上げています。新聞の見出しには、「常勤で働く、非常勤、恒常的に働く、臨時」とか、「限りなく底辺に向かう賃金」とか、「安全配慮義務違反</a:t>
            </a:r>
            <a:r>
              <a:rPr lang="ja-JP" altLang="en-US" dirty="0" smtClean="0">
                <a:latin typeface="+mj-ea"/>
                <a:ea typeface="+mj-ea"/>
              </a:rPr>
              <a:t>による労働災害、職業病</a:t>
            </a:r>
            <a:r>
              <a:rPr lang="ja-JP" altLang="ja-JP" dirty="0" smtClean="0">
                <a:latin typeface="+mj-ea"/>
                <a:ea typeface="+mj-ea"/>
              </a:rPr>
              <a:t>」の活字があふれ、いまや、「</a:t>
            </a:r>
            <a:r>
              <a:rPr lang="ja-JP" altLang="en-US" dirty="0" smtClean="0">
                <a:latin typeface="+mj-ea"/>
                <a:ea typeface="+mj-ea"/>
              </a:rPr>
              <a:t>１</a:t>
            </a:r>
            <a:r>
              <a:rPr lang="ja-JP" altLang="ja-JP" dirty="0" smtClean="0">
                <a:latin typeface="+mj-ea"/>
                <a:ea typeface="+mj-ea"/>
              </a:rPr>
              <a:t>億総中流から</a:t>
            </a:r>
            <a:r>
              <a:rPr lang="ja-JP" altLang="en-US" dirty="0" smtClean="0">
                <a:latin typeface="+mj-ea"/>
                <a:ea typeface="+mj-ea"/>
              </a:rPr>
              <a:t>９９</a:t>
            </a:r>
            <a:r>
              <a:rPr lang="ja-JP" altLang="ja-JP" dirty="0" smtClean="0">
                <a:latin typeface="+mj-ea"/>
                <a:ea typeface="+mj-ea"/>
              </a:rPr>
              <a:t>％のワーキングプア」です。</a:t>
            </a:r>
            <a:r>
              <a:rPr lang="ja-JP" altLang="en-US" dirty="0" smtClean="0">
                <a:latin typeface="+mj-ea"/>
                <a:ea typeface="+mj-ea"/>
              </a:rPr>
              <a:t>事態は、何か異常な様相にあるのではないか。</a:t>
            </a:r>
            <a:endParaRPr lang="ja-JP" altLang="ja-JP" dirty="0" smtClean="0">
              <a:latin typeface="+mj-ea"/>
              <a:ea typeface="+mj-ea"/>
            </a:endParaRPr>
          </a:p>
          <a:p>
            <a:r>
              <a:rPr lang="en-US" altLang="ja-JP" dirty="0" smtClean="0">
                <a:latin typeface="+mj-ea"/>
                <a:ea typeface="+mj-ea"/>
              </a:rPr>
              <a:t>   </a:t>
            </a:r>
            <a:r>
              <a:rPr lang="ja-JP" altLang="ja-JP" dirty="0" smtClean="0">
                <a:latin typeface="+mj-ea"/>
                <a:ea typeface="+mj-ea"/>
              </a:rPr>
              <a:t>労働相談の内容は、解雇、退職、賃金の不払いなどの「仕打ち」が納得できない。そして職場における「トラブル」に大別できます。</a:t>
            </a:r>
            <a:endParaRPr lang="en-US" altLang="ja-JP" dirty="0" smtClean="0">
              <a:latin typeface="+mj-ea"/>
              <a:ea typeface="+mj-ea"/>
            </a:endParaRPr>
          </a:p>
          <a:p>
            <a:r>
              <a:rPr lang="en-US" altLang="ja-JP" dirty="0" smtClean="0">
                <a:latin typeface="+mj-ea"/>
                <a:ea typeface="+mj-ea"/>
              </a:rPr>
              <a:t>   </a:t>
            </a:r>
            <a:r>
              <a:rPr lang="ja-JP" altLang="ja-JP" dirty="0" smtClean="0">
                <a:latin typeface="+mj-ea"/>
                <a:ea typeface="+mj-ea"/>
              </a:rPr>
              <a:t>私は、労働組合は「組織された社会的な力」だと考えていますが、不当な仕打ちで放り出される労働者に対し、その苦難に対し、労働組合は、適切に対応できているだろうか、考</a:t>
            </a:r>
            <a:r>
              <a:rPr lang="ja-JP" altLang="en-US" dirty="0" smtClean="0">
                <a:latin typeface="+mj-ea"/>
                <a:ea typeface="+mj-ea"/>
              </a:rPr>
              <a:t>えるわけです。</a:t>
            </a:r>
            <a:endParaRPr lang="en-US" altLang="ja-JP" dirty="0" smtClean="0">
              <a:latin typeface="+mj-ea"/>
              <a:ea typeface="+mj-ea"/>
            </a:endParaRPr>
          </a:p>
          <a:p>
            <a:r>
              <a:rPr lang="ja-JP" altLang="en-US" dirty="0" smtClean="0">
                <a:latin typeface="+mj-ea"/>
                <a:ea typeface="+mj-ea"/>
              </a:rPr>
              <a:t>　　</a:t>
            </a:r>
            <a:endParaRPr lang="en-US" altLang="ja-JP" dirty="0" smtClean="0">
              <a:latin typeface="+mj-ea"/>
              <a:ea typeface="+mj-ea"/>
            </a:endParaRPr>
          </a:p>
          <a:p>
            <a:r>
              <a:rPr lang="ja-JP" altLang="en-US" dirty="0" smtClean="0">
                <a:latin typeface="+mj-ea"/>
                <a:ea typeface="+mj-ea"/>
              </a:rPr>
              <a:t>　</a:t>
            </a:r>
            <a:r>
              <a:rPr lang="ja-JP" altLang="en-US" dirty="0" smtClean="0">
                <a:solidFill>
                  <a:srgbClr val="FF0000"/>
                </a:solidFill>
                <a:latin typeface="+mj-ea"/>
                <a:ea typeface="+mj-ea"/>
              </a:rPr>
              <a:t>スライドショー</a:t>
            </a:r>
            <a:endParaRPr lang="ja-JP" altLang="ja-JP" dirty="0" smtClean="0">
              <a:solidFill>
                <a:srgbClr val="FF0000"/>
              </a:solidFill>
              <a:latin typeface="+mj-ea"/>
              <a:ea typeface="+mj-ea"/>
            </a:endParaRPr>
          </a:p>
          <a:p>
            <a:pPr>
              <a:spcBef>
                <a:spcPts val="0"/>
              </a:spcBef>
            </a:pPr>
            <a:r>
              <a:rPr lang="ja-JP" altLang="en-US" dirty="0" smtClean="0">
                <a:latin typeface="+mj-ea"/>
                <a:ea typeface="+mj-ea"/>
              </a:rPr>
              <a:t>　　</a:t>
            </a:r>
            <a:endParaRPr lang="en-US" altLang="ja-JP" dirty="0" smtClean="0">
              <a:latin typeface="+mj-ea"/>
              <a:ea typeface="+mj-ea"/>
            </a:endParaRPr>
          </a:p>
          <a:p>
            <a:pPr>
              <a:spcBef>
                <a:spcPts val="0"/>
              </a:spcBef>
            </a:pPr>
            <a:r>
              <a:rPr lang="ja-JP" altLang="en-US" dirty="0" smtClean="0">
                <a:latin typeface="+mj-ea"/>
                <a:ea typeface="+mj-ea"/>
              </a:rPr>
              <a:t>　はたらけど、はたらけど猶、わがくらし、楽になら</a:t>
            </a:r>
            <a:r>
              <a:rPr lang="ja-JP" altLang="en-US" dirty="0" err="1" smtClean="0">
                <a:latin typeface="+mj-ea"/>
                <a:ea typeface="+mj-ea"/>
              </a:rPr>
              <a:t>ざり、</a:t>
            </a:r>
            <a:r>
              <a:rPr lang="ja-JP" altLang="en-US" dirty="0" smtClean="0">
                <a:latin typeface="+mj-ea"/>
                <a:ea typeface="+mj-ea"/>
              </a:rPr>
              <a:t>ぢっと手を見る</a:t>
            </a:r>
            <a:endParaRPr lang="en-US" altLang="ja-JP" dirty="0" smtClean="0">
              <a:latin typeface="+mj-ea"/>
              <a:ea typeface="+mj-ea"/>
            </a:endParaRPr>
          </a:p>
          <a:p>
            <a:pPr>
              <a:spcBef>
                <a:spcPts val="0"/>
              </a:spcBef>
            </a:pPr>
            <a:r>
              <a:rPr lang="ja-JP" altLang="en-US" dirty="0" smtClean="0">
                <a:latin typeface="+mj-ea"/>
                <a:ea typeface="+mj-ea"/>
              </a:rPr>
              <a:t>　字余りの返歌です。</a:t>
            </a:r>
            <a:endParaRPr lang="en-US" altLang="ja-JP" dirty="0" smtClean="0">
              <a:latin typeface="+mj-ea"/>
              <a:ea typeface="+mj-ea"/>
            </a:endParaRPr>
          </a:p>
          <a:p>
            <a:pPr>
              <a:spcBef>
                <a:spcPts val="0"/>
              </a:spcBef>
            </a:pPr>
            <a:r>
              <a:rPr lang="ja-JP" altLang="en-US" dirty="0" smtClean="0">
                <a:latin typeface="+mj-ea"/>
                <a:ea typeface="+mj-ea"/>
              </a:rPr>
              <a:t>　百年後、啄木も、私も同じ手をしてる。</a:t>
            </a:r>
            <a:endParaRPr lang="en-US" altLang="ja-JP" dirty="0" smtClean="0">
              <a:latin typeface="+mj-ea"/>
              <a:ea typeface="+mj-ea"/>
            </a:endParaRPr>
          </a:p>
          <a:p>
            <a:pPr>
              <a:spcBef>
                <a:spcPts val="0"/>
              </a:spcBef>
            </a:pPr>
            <a:r>
              <a:rPr lang="ja-JP" altLang="en-US" dirty="0" smtClean="0">
                <a:latin typeface="+mj-ea"/>
                <a:ea typeface="+mj-ea"/>
              </a:rPr>
              <a:t>　</a:t>
            </a:r>
            <a:endParaRPr lang="en-US" altLang="ja-JP" dirty="0" smtClean="0">
              <a:latin typeface="+mj-ea"/>
              <a:ea typeface="+mj-ea"/>
            </a:endParaRPr>
          </a:p>
          <a:p>
            <a:pPr>
              <a:spcBef>
                <a:spcPts val="0"/>
              </a:spcBef>
            </a:pPr>
            <a:r>
              <a:rPr lang="ja-JP" altLang="en-US" dirty="0" smtClean="0">
                <a:latin typeface="+mj-ea"/>
                <a:ea typeface="+mj-ea"/>
              </a:rPr>
              <a:t>    労働組合は、労働者の苦難を解決するためにこそ、存在する。差別や不条理を許さない。いま、このことを痛切に感じているわけです。</a:t>
            </a:r>
            <a:endParaRPr kumimoji="1" lang="en-US" altLang="ja-JP" dirty="0" smtClean="0">
              <a:latin typeface="+mj-ea"/>
              <a:ea typeface="+mj-ea"/>
            </a:endParaRPr>
          </a:p>
          <a:p>
            <a:endParaRPr kumimoji="1" lang="ja-JP" altLang="en-US" dirty="0">
              <a:latin typeface="ＭＳ Ｐ明朝" pitchFamily="18" charset="-128"/>
              <a:ea typeface="ＭＳ Ｐ明朝" pitchFamily="18" charset="-128"/>
            </a:endParaRPr>
          </a:p>
        </p:txBody>
      </p:sp>
      <p:sp>
        <p:nvSpPr>
          <p:cNvPr id="4" name="スライド番号プレースホルダ 3"/>
          <p:cNvSpPr>
            <a:spLocks noGrp="1"/>
          </p:cNvSpPr>
          <p:nvPr>
            <p:ph type="sldNum" sz="quarter" idx="10"/>
          </p:nvPr>
        </p:nvSpPr>
        <p:spPr/>
        <p:txBody>
          <a:bodyPr/>
          <a:lstStyle/>
          <a:p>
            <a:fld id="{7F457BA2-4868-41FF-B204-512A68B01A4F}" type="slidenum">
              <a:rPr lang="en-US" altLang="ja-JP" smtClean="0"/>
              <a:pPr/>
              <a:t>2</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a:xfrm>
            <a:off x="685800" y="4612804"/>
            <a:ext cx="5486400" cy="5332884"/>
          </a:xfrm>
        </p:spPr>
        <p:txBody>
          <a:bodyPr>
            <a:normAutofit fontScale="70000" lnSpcReduction="20000"/>
          </a:bodyPr>
          <a:lstStyle/>
          <a:p>
            <a:pPr>
              <a:lnSpc>
                <a:spcPct val="120000"/>
              </a:lnSpc>
            </a:pPr>
            <a:r>
              <a:rPr kumimoji="1" lang="ja-JP" altLang="en-US" sz="1300" dirty="0" smtClean="0">
                <a:latin typeface="ＭＳ Ｐ明朝" pitchFamily="18" charset="-128"/>
                <a:ea typeface="ＭＳ Ｐ明朝" pitchFamily="18" charset="-128"/>
              </a:rPr>
              <a:t>　</a:t>
            </a:r>
            <a:r>
              <a:rPr lang="ja-JP" altLang="en-US" sz="1300" dirty="0" smtClean="0">
                <a:latin typeface="ＭＳ Ｐ明朝" pitchFamily="18" charset="-128"/>
                <a:ea typeface="ＭＳ Ｐ明朝" pitchFamily="18" charset="-128"/>
              </a:rPr>
              <a:t> </a:t>
            </a:r>
            <a:r>
              <a:rPr kumimoji="1" lang="ja-JP" altLang="en-US" sz="1700" dirty="0" smtClean="0">
                <a:latin typeface="+mn-ea"/>
              </a:rPr>
              <a:t>どうすれば、労働組合は「組織された社会的な力」として役割を果たすことができるのか。私は、「資本主義の秘密に迫ろう」と題しましたが、その一つは、みなさんの要求との関係する、制度・政策問題、もう一つは、賃金に関する搾取、剰余価値の問題を、労働組合が一貫して大事にする必要があると考えてきました。</a:t>
            </a:r>
            <a:endParaRPr lang="en-US" altLang="ja-JP" sz="1700" dirty="0" smtClean="0">
              <a:latin typeface="+mn-ea"/>
            </a:endParaRPr>
          </a:p>
          <a:p>
            <a:pPr>
              <a:lnSpc>
                <a:spcPct val="120000"/>
              </a:lnSpc>
            </a:pPr>
            <a:r>
              <a:rPr lang="ja-JP" altLang="en-US" sz="1700" dirty="0" smtClean="0">
                <a:latin typeface="+mn-ea"/>
              </a:rPr>
              <a:t>    記憶にあるかも知れませんが、「働いても、働いても豊かになれない」－ＨＮＫがワーキングプアを発見し、日本中に衝撃を与えました。</a:t>
            </a:r>
            <a:endParaRPr lang="en-US" altLang="ja-JP" sz="1700" dirty="0" smtClean="0">
              <a:latin typeface="+mn-ea"/>
            </a:endParaRPr>
          </a:p>
          <a:p>
            <a:pPr>
              <a:lnSpc>
                <a:spcPct val="120000"/>
              </a:lnSpc>
            </a:pPr>
            <a:r>
              <a:rPr kumimoji="1" lang="en-US" altLang="ja-JP" sz="1700" dirty="0" smtClean="0">
                <a:latin typeface="+mn-ea"/>
              </a:rPr>
              <a:t>   </a:t>
            </a:r>
            <a:r>
              <a:rPr kumimoji="1" lang="ja-JP" altLang="en-US" sz="1700" dirty="0" smtClean="0">
                <a:latin typeface="+mn-ea"/>
              </a:rPr>
              <a:t>それから１０年、大阪で市営地下鉄で働くＡさんが、賃金１４４，８８０円でしたが、生活保護を申請すると、月２４，２２１円が扶助されました。新聞、テレビが「官製ワークングプア」として大きく取り上げました。</a:t>
            </a:r>
            <a:endParaRPr kumimoji="1" lang="en-US" altLang="ja-JP" sz="1700" dirty="0" smtClean="0">
              <a:latin typeface="+mn-ea"/>
            </a:endParaRPr>
          </a:p>
          <a:p>
            <a:pPr>
              <a:lnSpc>
                <a:spcPct val="120000"/>
              </a:lnSpc>
            </a:pPr>
            <a:r>
              <a:rPr lang="ja-JP" altLang="en-US" sz="1700" dirty="0" smtClean="0">
                <a:latin typeface="+mn-ea"/>
              </a:rPr>
              <a:t>　 </a:t>
            </a:r>
            <a:r>
              <a:rPr kumimoji="1" lang="ja-JP" altLang="en-US" sz="1700" dirty="0" smtClean="0">
                <a:latin typeface="+mn-ea"/>
              </a:rPr>
              <a:t>大阪で働き、生活するには月１６９，０００円必要であり、それは時給９６０円だということを行政が公認したということです。</a:t>
            </a:r>
            <a:endParaRPr kumimoji="1" lang="en-US" altLang="ja-JP" sz="1700" dirty="0" smtClean="0">
              <a:latin typeface="+mn-ea"/>
            </a:endParaRPr>
          </a:p>
          <a:p>
            <a:pPr>
              <a:lnSpc>
                <a:spcPct val="120000"/>
              </a:lnSpc>
            </a:pPr>
            <a:r>
              <a:rPr lang="ja-JP" altLang="en-US" sz="1700" dirty="0" smtClean="0">
                <a:latin typeface="+mn-ea"/>
              </a:rPr>
              <a:t>　現在、札幌市の公契約条例に対する市民の意見が求められています。市が発注する公共事業と市が委託している清掃事業、指定管理者のもとで働いている労働者に市が決める最低基準以上の賃金の支払いを義務づける条例です。</a:t>
            </a:r>
            <a:endParaRPr lang="en-US" altLang="ja-JP" sz="1700" dirty="0" smtClean="0">
              <a:latin typeface="+mn-ea"/>
            </a:endParaRPr>
          </a:p>
          <a:p>
            <a:pPr>
              <a:lnSpc>
                <a:spcPct val="120000"/>
              </a:lnSpc>
            </a:pPr>
            <a:r>
              <a:rPr kumimoji="1" lang="ja-JP" altLang="en-US" sz="1700" dirty="0" smtClean="0">
                <a:latin typeface="+mn-ea"/>
              </a:rPr>
              <a:t>　建設工事は、１０，７００円予算を見積もっているが、実際は８，０００円にもなっていない。税金の使われ方としておかしい。</a:t>
            </a:r>
            <a:r>
              <a:rPr lang="ja-JP" altLang="en-US" sz="1700" dirty="0" smtClean="0">
                <a:latin typeface="+mn-ea"/>
              </a:rPr>
              <a:t>札幌市には、非常勤職員が２，０００人、臨時職員が１，０００人、最低時給は８４６円。市で働く職員の２０％に及んでいる。ちなみに、恵庭市は４５．１％、北広島市は４０．２％。北見市が最高で何と５１．９％</a:t>
            </a:r>
            <a:r>
              <a:rPr kumimoji="1" lang="ja-JP" altLang="en-US" sz="1700" dirty="0" smtClean="0">
                <a:latin typeface="+mn-ea"/>
              </a:rPr>
              <a:t>、市役所は非正規労働者が行政を支えているわけです。</a:t>
            </a:r>
            <a:endParaRPr kumimoji="1" lang="en-US" altLang="ja-JP" sz="1700" dirty="0" smtClean="0">
              <a:latin typeface="+mn-ea"/>
            </a:endParaRPr>
          </a:p>
          <a:p>
            <a:pPr>
              <a:lnSpc>
                <a:spcPct val="120000"/>
              </a:lnSpc>
            </a:pPr>
            <a:r>
              <a:rPr lang="ja-JP" altLang="en-US" sz="1700" dirty="0" smtClean="0">
                <a:latin typeface="+mn-ea"/>
              </a:rPr>
              <a:t>    最低基準をいくらにするのか、条例を制定させることと、まさに適正な賃金額を決める、みなさんにとって来年の春闘、３月議会が問われることになります。</a:t>
            </a:r>
            <a:endParaRPr lang="en-US" altLang="ja-JP" sz="1700" dirty="0" smtClean="0">
              <a:latin typeface="+mn-ea"/>
            </a:endParaRPr>
          </a:p>
          <a:p>
            <a:pPr>
              <a:lnSpc>
                <a:spcPct val="120000"/>
              </a:lnSpc>
            </a:pPr>
            <a:r>
              <a:rPr kumimoji="1" lang="en-US" altLang="ja-JP" sz="1700" dirty="0" smtClean="0">
                <a:latin typeface="+mn-ea"/>
              </a:rPr>
              <a:t>   </a:t>
            </a:r>
            <a:r>
              <a:rPr kumimoji="1" lang="ja-JP" altLang="en-US" sz="1700" dirty="0" smtClean="0">
                <a:latin typeface="+mn-ea"/>
              </a:rPr>
              <a:t>大阪の話しはわかった。では、北海道はどうなるか。札幌市はどうなるか、です。</a:t>
            </a:r>
            <a:r>
              <a:rPr lang="ja-JP" altLang="en-US" sz="1700" dirty="0" smtClean="0">
                <a:latin typeface="+mn-ea"/>
              </a:rPr>
              <a:t>　</a:t>
            </a:r>
            <a:endParaRPr lang="en-US" altLang="ja-JP" sz="1700" dirty="0" smtClean="0">
              <a:latin typeface="+mn-ea"/>
            </a:endParaRPr>
          </a:p>
          <a:p>
            <a:pPr>
              <a:lnSpc>
                <a:spcPct val="120000"/>
              </a:lnSpc>
            </a:pPr>
            <a:r>
              <a:rPr lang="ja-JP" altLang="en-US" sz="1700" dirty="0" smtClean="0">
                <a:solidFill>
                  <a:srgbClr val="FF0000"/>
                </a:solidFill>
                <a:latin typeface="+mn-ea"/>
              </a:rPr>
              <a:t>　</a:t>
            </a:r>
            <a:endParaRPr lang="en-US" altLang="ja-JP" sz="1700" dirty="0" smtClean="0">
              <a:solidFill>
                <a:srgbClr val="FF0000"/>
              </a:solidFill>
              <a:latin typeface="+mn-ea"/>
            </a:endParaRPr>
          </a:p>
          <a:p>
            <a:pPr>
              <a:lnSpc>
                <a:spcPct val="120000"/>
              </a:lnSpc>
            </a:pPr>
            <a:r>
              <a:rPr lang="ja-JP" altLang="en-US" sz="1700" dirty="0" smtClean="0">
                <a:solidFill>
                  <a:srgbClr val="FF0000"/>
                </a:solidFill>
                <a:latin typeface="+mn-ea"/>
              </a:rPr>
              <a:t>　スライドショー</a:t>
            </a:r>
            <a:endParaRPr lang="en-US" altLang="ja-JP" sz="1700" dirty="0" smtClean="0">
              <a:latin typeface="+mn-ea"/>
            </a:endParaRPr>
          </a:p>
          <a:p>
            <a:pPr>
              <a:lnSpc>
                <a:spcPct val="120000"/>
              </a:lnSpc>
            </a:pPr>
            <a:r>
              <a:rPr kumimoji="1" lang="ja-JP" altLang="en-US" sz="1700" dirty="0" smtClean="0">
                <a:latin typeface="+mn-ea"/>
              </a:rPr>
              <a:t>　</a:t>
            </a:r>
            <a:endParaRPr kumimoji="1" lang="en-US" altLang="ja-JP" sz="1700" dirty="0" smtClean="0">
              <a:latin typeface="+mn-ea"/>
            </a:endParaRPr>
          </a:p>
          <a:p>
            <a:pPr>
              <a:lnSpc>
                <a:spcPct val="120000"/>
              </a:lnSpc>
            </a:pPr>
            <a:r>
              <a:rPr lang="ja-JP" altLang="en-US" sz="1700" dirty="0" smtClean="0">
                <a:latin typeface="+mn-ea"/>
              </a:rPr>
              <a:t>　制度・政策的に</a:t>
            </a:r>
            <a:r>
              <a:rPr kumimoji="1" lang="ja-JP" altLang="en-US" sz="1700" dirty="0" smtClean="0">
                <a:latin typeface="+mn-ea"/>
              </a:rPr>
              <a:t>時給１０００円は、いかに根拠のある、いますぐの金額なのか、強調しておきたいと思います。</a:t>
            </a:r>
            <a:endParaRPr kumimoji="1" lang="en-US" altLang="ja-JP" sz="1700" dirty="0" smtClean="0">
              <a:latin typeface="+mn-ea"/>
            </a:endParaRPr>
          </a:p>
          <a:p>
            <a:pPr>
              <a:lnSpc>
                <a:spcPct val="120000"/>
              </a:lnSpc>
            </a:pPr>
            <a:r>
              <a:rPr lang="ja-JP" altLang="en-US" sz="1700" dirty="0" smtClean="0">
                <a:latin typeface="+mn-ea"/>
              </a:rPr>
              <a:t>　</a:t>
            </a:r>
            <a:endParaRPr kumimoji="1" lang="en-US" altLang="ja-JP" sz="1700" dirty="0" smtClean="0">
              <a:latin typeface="+mn-ea"/>
            </a:endParaRPr>
          </a:p>
          <a:p>
            <a:pPr>
              <a:lnSpc>
                <a:spcPct val="120000"/>
              </a:lnSpc>
            </a:pPr>
            <a:endParaRPr kumimoji="1" lang="ja-JP" altLang="en-US" sz="1300" dirty="0">
              <a:latin typeface="ＭＳ Ｐ明朝" pitchFamily="18" charset="-128"/>
              <a:ea typeface="ＭＳ Ｐ明朝" pitchFamily="18" charset="-128"/>
            </a:endParaRPr>
          </a:p>
        </p:txBody>
      </p:sp>
      <p:sp>
        <p:nvSpPr>
          <p:cNvPr id="4" name="スライド番号プレースホルダ 3"/>
          <p:cNvSpPr>
            <a:spLocks noGrp="1"/>
          </p:cNvSpPr>
          <p:nvPr>
            <p:ph type="sldNum" sz="quarter" idx="10"/>
          </p:nvPr>
        </p:nvSpPr>
        <p:spPr/>
        <p:txBody>
          <a:bodyPr/>
          <a:lstStyle/>
          <a:p>
            <a:fld id="{87D77045-401A-4D5E-BFE3-54C21A8A6634}" type="slidenum">
              <a:rPr lang="en-US" altLang="ja-JP" smtClean="0"/>
              <a:pPr/>
              <a:t>3</a:t>
            </a:fld>
            <a:endParaRPr lang="en-US" altLang="ja-JP"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20000"/>
          </a:bodyPr>
          <a:lstStyle/>
          <a:p>
            <a:r>
              <a:rPr kumimoji="1" lang="ja-JP" altLang="en-US" dirty="0" smtClean="0"/>
              <a:t>　</a:t>
            </a:r>
            <a:r>
              <a:rPr kumimoji="1" lang="ja-JP" altLang="en-US" sz="1300" dirty="0" smtClean="0">
                <a:latin typeface="+mn-ea"/>
              </a:rPr>
              <a:t>労働組合は、資本主義の秘密、搾取の根源に迫らなければならない。「あぁ、そうなんだ」の認識の深まりが、実は、労働組合の底力になっている、このことも私の実感です。</a:t>
            </a:r>
            <a:endParaRPr kumimoji="1" lang="en-US" altLang="ja-JP" sz="1300" dirty="0" smtClean="0">
              <a:latin typeface="+mn-ea"/>
            </a:endParaRPr>
          </a:p>
          <a:p>
            <a:endParaRPr lang="en-US" altLang="ja-JP" sz="1300" dirty="0" smtClean="0">
              <a:latin typeface="+mn-ea"/>
            </a:endParaRPr>
          </a:p>
          <a:p>
            <a:r>
              <a:rPr kumimoji="1" lang="ja-JP" altLang="en-US" sz="1300" dirty="0" smtClean="0">
                <a:solidFill>
                  <a:srgbClr val="FF0000"/>
                </a:solidFill>
                <a:latin typeface="+mn-ea"/>
              </a:rPr>
              <a:t>　スライドショー</a:t>
            </a:r>
            <a:endParaRPr kumimoji="1" lang="en-US" altLang="ja-JP" sz="1300" dirty="0" smtClean="0">
              <a:solidFill>
                <a:srgbClr val="FF0000"/>
              </a:solidFill>
              <a:latin typeface="+mn-ea"/>
            </a:endParaRPr>
          </a:p>
          <a:p>
            <a:endParaRPr lang="en-US" altLang="ja-JP" sz="1300" dirty="0" smtClean="0">
              <a:latin typeface="+mn-ea"/>
            </a:endParaRPr>
          </a:p>
          <a:p>
            <a:r>
              <a:rPr kumimoji="1" lang="ja-JP" altLang="en-US" sz="1300" dirty="0" smtClean="0">
                <a:latin typeface="+mn-ea"/>
              </a:rPr>
              <a:t>　１万円札で１００万円は１センチ。ふり返ってみなさんの給料はミリの世界です。１０００万円は１０センチ。１億円は１メートル。１０億円は１０メートル。昨年からの「賃上げ」は９１００万円でした。</a:t>
            </a:r>
            <a:endParaRPr kumimoji="1" lang="en-US" altLang="ja-JP" sz="1300" dirty="0" smtClean="0">
              <a:latin typeface="+mn-ea"/>
            </a:endParaRPr>
          </a:p>
          <a:p>
            <a:endParaRPr lang="en-US" altLang="ja-JP" sz="1300" dirty="0" smtClean="0">
              <a:latin typeface="+mn-ea"/>
            </a:endParaRPr>
          </a:p>
          <a:p>
            <a:r>
              <a:rPr kumimoji="1" lang="ja-JP" altLang="en-US" sz="1300" dirty="0" smtClean="0">
                <a:latin typeface="+mn-ea"/>
              </a:rPr>
              <a:t>　朝日に「エコ補助の影、廃車の山」</a:t>
            </a:r>
            <a:r>
              <a:rPr lang="ja-JP" altLang="en-US" sz="1300" dirty="0" smtClean="0">
                <a:latin typeface="+mn-ea"/>
              </a:rPr>
              <a:t>－「まだまだ走れる車も多く、エコなんて名ばかり」の記事がのりました。今年のノーベル賞は、みなさん「もったいない」でしたよ。</a:t>
            </a:r>
            <a:endParaRPr lang="en-US" altLang="ja-JP" sz="1300" dirty="0" smtClean="0">
              <a:latin typeface="+mn-ea"/>
            </a:endParaRPr>
          </a:p>
          <a:p>
            <a:endParaRPr kumimoji="1" lang="en-US" altLang="ja-JP" sz="1300" dirty="0" smtClean="0">
              <a:latin typeface="+mn-ea"/>
            </a:endParaRPr>
          </a:p>
          <a:p>
            <a:r>
              <a:rPr lang="ja-JP" altLang="en-US" sz="1300" dirty="0" smtClean="0">
                <a:latin typeface="+mn-ea"/>
              </a:rPr>
              <a:t>　二つを紹介したのは、資本主義の秘密が隠されていると思うからです。</a:t>
            </a:r>
            <a:endParaRPr lang="en-US" altLang="ja-JP" sz="1300" dirty="0" smtClean="0">
              <a:latin typeface="+mn-ea"/>
            </a:endParaRPr>
          </a:p>
          <a:p>
            <a:r>
              <a:rPr lang="ja-JP" altLang="en-US" sz="1300" dirty="0" smtClean="0">
                <a:latin typeface="+mn-ea"/>
              </a:rPr>
              <a:t>　</a:t>
            </a:r>
            <a:endParaRPr lang="en-US" altLang="ja-JP" sz="1300" dirty="0" smtClean="0">
              <a:latin typeface="+mn-ea"/>
            </a:endParaRPr>
          </a:p>
          <a:p>
            <a:r>
              <a:rPr kumimoji="1" lang="ja-JP" altLang="en-US" sz="1300" dirty="0" smtClean="0">
                <a:latin typeface="+mn-ea"/>
              </a:rPr>
              <a:t>　いま、金融危機のヨーロッパではマルクスが読まれているそうです。不破哲三さんの「マルクスは生きている」では、資本家はインチキをしているわけではない。労働者に世間並みの賃金を支払っても、資本家は「利潤」を手にする。秘密は「剰余価値」だといっています。平凡社新書です。ぜひ、読むことを薦めたいと思います。</a:t>
            </a:r>
            <a:endParaRPr kumimoji="1" lang="en-US" altLang="ja-JP" sz="1300" dirty="0" smtClean="0">
              <a:latin typeface="+mn-ea"/>
            </a:endParaRPr>
          </a:p>
          <a:p>
            <a:endParaRPr lang="en-US" altLang="ja-JP" sz="1300" dirty="0" smtClean="0">
              <a:latin typeface="+mn-ea"/>
            </a:endParaRPr>
          </a:p>
          <a:p>
            <a:r>
              <a:rPr kumimoji="1" lang="ja-JP" altLang="en-US" sz="1300" dirty="0" smtClean="0">
                <a:latin typeface="+mn-ea"/>
              </a:rPr>
              <a:t>　</a:t>
            </a:r>
            <a:endParaRPr kumimoji="1" lang="en-US" altLang="ja-JP" sz="1300" dirty="0" smtClean="0">
              <a:latin typeface="+mn-ea"/>
            </a:endParaRPr>
          </a:p>
          <a:p>
            <a:r>
              <a:rPr lang="ja-JP" altLang="en-US" sz="1300" dirty="0" smtClean="0">
                <a:latin typeface="+mn-ea"/>
              </a:rPr>
              <a:t>　突然、「朝夕線香半分、正午線香１本」と引用しました。意味がわかりますか。明治の富国強兵を支えた紡績工場の女工さんは、昼休みはお線香１本が燃え尽きるまでが昼休み時間だったということです。午前、午後の休憩は線香半分です。</a:t>
            </a:r>
            <a:endParaRPr lang="en-US" altLang="ja-JP" sz="1300" dirty="0" smtClean="0">
              <a:latin typeface="+mn-ea"/>
            </a:endParaRPr>
          </a:p>
          <a:p>
            <a:r>
              <a:rPr lang="ja-JP" altLang="en-US" sz="1300" dirty="0" smtClean="0">
                <a:latin typeface="+mn-ea"/>
              </a:rPr>
              <a:t>　資本主義の秘密では、労働者がどんな働かされ方をしてきたのか、抵抗とたたかいの歴史も、今に生きる自らの存在を確認するものだと思います。</a:t>
            </a:r>
            <a:endParaRPr kumimoji="1" lang="en-US" altLang="ja-JP" sz="1300" dirty="0" smtClean="0">
              <a:latin typeface="+mn-ea"/>
            </a:endParaRPr>
          </a:p>
          <a:p>
            <a:endParaRPr lang="en-US" altLang="ja-JP" sz="1300" dirty="0" smtClean="0">
              <a:latin typeface="+mn-ea"/>
            </a:endParaRPr>
          </a:p>
          <a:p>
            <a:r>
              <a:rPr kumimoji="1" lang="ja-JP" altLang="en-US" sz="1300" dirty="0" smtClean="0">
                <a:latin typeface="+mn-ea"/>
              </a:rPr>
              <a:t>　</a:t>
            </a:r>
            <a:endParaRPr kumimoji="1" lang="en-US" altLang="ja-JP" sz="1300" dirty="0" smtClean="0">
              <a:latin typeface="+mn-ea"/>
            </a:endParaRPr>
          </a:p>
          <a:p>
            <a:r>
              <a:rPr lang="ja-JP" altLang="en-US" sz="1300" dirty="0" smtClean="0">
                <a:solidFill>
                  <a:srgbClr val="FF0000"/>
                </a:solidFill>
              </a:rPr>
              <a:t>　</a:t>
            </a:r>
            <a:endParaRPr kumimoji="1" lang="ja-JP" altLang="en-US" sz="1300" dirty="0">
              <a:solidFill>
                <a:srgbClr val="FF0000"/>
              </a:solidFill>
            </a:endParaRPr>
          </a:p>
        </p:txBody>
      </p:sp>
      <p:sp>
        <p:nvSpPr>
          <p:cNvPr id="4" name="スライド番号プレースホルダ 3"/>
          <p:cNvSpPr>
            <a:spLocks noGrp="1"/>
          </p:cNvSpPr>
          <p:nvPr>
            <p:ph type="sldNum" sz="quarter" idx="10"/>
          </p:nvPr>
        </p:nvSpPr>
        <p:spPr/>
        <p:txBody>
          <a:bodyPr/>
          <a:lstStyle/>
          <a:p>
            <a:fld id="{87D77045-401A-4D5E-BFE3-54C21A8A6634}" type="slidenum">
              <a:rPr lang="en-US" altLang="ja-JP" smtClean="0"/>
              <a:pPr/>
              <a:t>4</a:t>
            </a:fld>
            <a:endParaRPr lang="en-US" altLang="ja-JP"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a:xfrm>
            <a:off x="685800" y="4252764"/>
            <a:ext cx="5486400" cy="5692924"/>
          </a:xfrm>
        </p:spPr>
        <p:txBody>
          <a:bodyPr>
            <a:normAutofit fontScale="25000" lnSpcReduction="20000"/>
          </a:bodyPr>
          <a:lstStyle/>
          <a:p>
            <a:pPr>
              <a:lnSpc>
                <a:spcPct val="110000"/>
              </a:lnSpc>
            </a:pPr>
            <a:r>
              <a:rPr kumimoji="1" lang="ja-JP" altLang="en-US" dirty="0" smtClean="0"/>
              <a:t>　</a:t>
            </a:r>
            <a:endParaRPr kumimoji="1" lang="en-US" altLang="ja-JP" dirty="0" smtClean="0"/>
          </a:p>
          <a:p>
            <a:pPr>
              <a:lnSpc>
                <a:spcPct val="110000"/>
              </a:lnSpc>
            </a:pPr>
            <a:endParaRPr lang="en-US" altLang="ja-JP" sz="2200" dirty="0" smtClean="0">
              <a:latin typeface="+mj-ea"/>
              <a:ea typeface="+mj-ea"/>
            </a:endParaRPr>
          </a:p>
          <a:p>
            <a:pPr>
              <a:lnSpc>
                <a:spcPct val="110000"/>
              </a:lnSpc>
            </a:pPr>
            <a:endParaRPr kumimoji="1" lang="en-US" altLang="ja-JP" sz="3000" dirty="0" smtClean="0">
              <a:latin typeface="+mj-ea"/>
              <a:ea typeface="+mj-ea"/>
            </a:endParaRPr>
          </a:p>
          <a:p>
            <a:pPr>
              <a:lnSpc>
                <a:spcPct val="110000"/>
              </a:lnSpc>
            </a:pPr>
            <a:endParaRPr lang="en-US" altLang="ja-JP" sz="2200" dirty="0" smtClean="0">
              <a:latin typeface="+mj-ea"/>
              <a:ea typeface="+mj-ea"/>
            </a:endParaRPr>
          </a:p>
          <a:p>
            <a:pPr>
              <a:lnSpc>
                <a:spcPct val="110000"/>
              </a:lnSpc>
            </a:pPr>
            <a:r>
              <a:rPr kumimoji="1" lang="ja-JP" altLang="en-US" sz="2200" dirty="0" smtClean="0">
                <a:latin typeface="+mj-ea"/>
                <a:ea typeface="+mj-ea"/>
              </a:rPr>
              <a:t>　</a:t>
            </a:r>
            <a:r>
              <a:rPr kumimoji="1" lang="ja-JP" altLang="en-US" sz="4400" dirty="0" smtClean="0">
                <a:latin typeface="+mj-ea"/>
                <a:ea typeface="+mj-ea"/>
              </a:rPr>
              <a:t>「あぁ、そうなんだ」と認識を深めるうえで、ものごと</a:t>
            </a:r>
            <a:r>
              <a:rPr lang="ja-JP" altLang="en-US" sz="4400" dirty="0" smtClean="0">
                <a:latin typeface="+mj-ea"/>
                <a:ea typeface="+mj-ea"/>
              </a:rPr>
              <a:t>を歴史的に見る、そして「想像する」ということの重要さにふれたいと思います。</a:t>
            </a:r>
            <a:endParaRPr kumimoji="1" lang="en-US" altLang="ja-JP" sz="4400" dirty="0" smtClean="0">
              <a:latin typeface="+mj-ea"/>
              <a:ea typeface="+mj-ea"/>
            </a:endParaRPr>
          </a:p>
          <a:p>
            <a:pPr>
              <a:lnSpc>
                <a:spcPct val="110000"/>
              </a:lnSpc>
            </a:pPr>
            <a:r>
              <a:rPr kumimoji="1" lang="ja-JP" altLang="en-US" sz="4400" dirty="0" smtClean="0">
                <a:latin typeface="+mj-ea"/>
                <a:ea typeface="+mj-ea"/>
              </a:rPr>
              <a:t>　 ５０年経つと出来事は初めて歴史になるといわれます。みなさんは、「戦後６０年」という言い方をしますか。「昭和は遠くになりにけり」ですが、</a:t>
            </a:r>
            <a:r>
              <a:rPr lang="ja-JP" altLang="en-US" sz="4400" dirty="0" smtClean="0">
                <a:latin typeface="+mj-ea"/>
                <a:ea typeface="+mj-ea"/>
              </a:rPr>
              <a:t>例えば、戦争についても、私は昭和２１年生まれですから、本やテレビ、体験者の話で戦争を理解します。想像しながら、認識を深めるわけです。みなさんも同じだと思います。</a:t>
            </a:r>
            <a:endParaRPr lang="en-US" altLang="ja-JP" sz="4400" dirty="0" smtClean="0">
              <a:latin typeface="+mj-ea"/>
              <a:ea typeface="+mj-ea"/>
            </a:endParaRPr>
          </a:p>
          <a:p>
            <a:pPr>
              <a:lnSpc>
                <a:spcPct val="110000"/>
              </a:lnSpc>
            </a:pPr>
            <a:r>
              <a:rPr lang="ja-JP" altLang="en-US" sz="4400" dirty="0" smtClean="0">
                <a:latin typeface="+mj-ea"/>
                <a:ea typeface="+mj-ea"/>
              </a:rPr>
              <a:t>　</a:t>
            </a:r>
            <a:r>
              <a:rPr lang="ja-JP" altLang="en-US" sz="4400" dirty="0" smtClean="0">
                <a:solidFill>
                  <a:srgbClr val="FF0000"/>
                </a:solidFill>
                <a:latin typeface="+mj-ea"/>
                <a:ea typeface="+mj-ea"/>
              </a:rPr>
              <a:t>　スライドショー</a:t>
            </a:r>
            <a:endParaRPr lang="en-US" altLang="ja-JP" sz="4400" dirty="0" smtClean="0">
              <a:solidFill>
                <a:srgbClr val="FF0000"/>
              </a:solidFill>
              <a:latin typeface="+mj-ea"/>
              <a:ea typeface="+mj-ea"/>
            </a:endParaRPr>
          </a:p>
          <a:p>
            <a:pPr>
              <a:lnSpc>
                <a:spcPct val="110000"/>
              </a:lnSpc>
            </a:pPr>
            <a:r>
              <a:rPr lang="ja-JP" altLang="en-US" sz="4400" dirty="0" smtClean="0">
                <a:latin typeface="+mj-ea"/>
                <a:ea typeface="+mj-ea"/>
              </a:rPr>
              <a:t>　 戦前の７７年と戦後６６年、一体何が違うのか。違いを認識することは、今に生きる私たちにとってどのような意味を持つのか、です。</a:t>
            </a:r>
            <a:endParaRPr lang="en-US" altLang="ja-JP" sz="4400" dirty="0" smtClean="0">
              <a:latin typeface="+mj-ea"/>
              <a:ea typeface="+mj-ea"/>
            </a:endParaRPr>
          </a:p>
          <a:p>
            <a:pPr>
              <a:lnSpc>
                <a:spcPct val="110000"/>
              </a:lnSpc>
            </a:pPr>
            <a:r>
              <a:rPr lang="en-US" altLang="ja-JP" sz="4400" dirty="0" smtClean="0">
                <a:latin typeface="+mj-ea"/>
                <a:ea typeface="+mj-ea"/>
              </a:rPr>
              <a:t>    </a:t>
            </a:r>
            <a:r>
              <a:rPr lang="ja-JP" altLang="en-US" sz="4400" dirty="0" smtClean="0">
                <a:latin typeface="+mj-ea"/>
                <a:ea typeface="+mj-ea"/>
              </a:rPr>
              <a:t>まず、事実をジッと見てみます。戦前の日本、台湾出兵から太平洋戦争まで日本は戦争に明け暮れていました。 国内ではなく、すべてアジア・太平洋地域です。</a:t>
            </a:r>
            <a:endParaRPr lang="en-US" altLang="ja-JP" sz="4400" dirty="0" smtClean="0">
              <a:latin typeface="+mj-ea"/>
              <a:ea typeface="+mj-ea"/>
            </a:endParaRPr>
          </a:p>
          <a:p>
            <a:pPr>
              <a:lnSpc>
                <a:spcPct val="110000"/>
              </a:lnSpc>
            </a:pPr>
            <a:r>
              <a:rPr lang="ja-JP" altLang="en-US" sz="4400" dirty="0" smtClean="0">
                <a:latin typeface="+mj-ea"/>
                <a:ea typeface="+mj-ea"/>
              </a:rPr>
              <a:t>　　財界人の品川正治さんは、「アメリカはいまも戦争をしている。日本には憲法９条がある。この９条の価値観と、戦争をしているアメリカの価値観は相いれないのだ」と強調されていますが、戦争に明け暮れていた戦前の社会とは、どんな価値観の社会だったのか、想像するわけです。侵略の意味を含めて想像するわけです。</a:t>
            </a:r>
            <a:endParaRPr lang="en-US" altLang="ja-JP" sz="4400" dirty="0" smtClean="0">
              <a:latin typeface="+mj-ea"/>
              <a:ea typeface="+mj-ea"/>
            </a:endParaRPr>
          </a:p>
          <a:p>
            <a:pPr>
              <a:lnSpc>
                <a:spcPct val="110000"/>
              </a:lnSpc>
            </a:pPr>
            <a:r>
              <a:rPr lang="ja-JP" altLang="en-US" sz="4400" dirty="0" smtClean="0">
                <a:latin typeface="+mj-ea"/>
                <a:ea typeface="+mj-ea"/>
              </a:rPr>
              <a:t>　　不破哲三さんの「私の戦後６０年」の一部－不破さんの戦前の価値観を紹介しています。あの不破さんが徹底的に頭に刷り込まれていた、というわけです。</a:t>
            </a:r>
            <a:endParaRPr lang="en-US" altLang="ja-JP" sz="4400" dirty="0" smtClean="0">
              <a:latin typeface="+mj-ea"/>
              <a:ea typeface="+mj-ea"/>
            </a:endParaRPr>
          </a:p>
          <a:p>
            <a:pPr>
              <a:lnSpc>
                <a:spcPct val="110000"/>
              </a:lnSpc>
            </a:pPr>
            <a:r>
              <a:rPr lang="ja-JP" altLang="en-US" sz="4400" dirty="0" smtClean="0">
                <a:latin typeface="+mj-ea"/>
                <a:ea typeface="+mj-ea"/>
              </a:rPr>
              <a:t>　 靖国神社に兵士だけで２４０万人。北海道の人口の半分です。犠牲になった国民はさらに多い。太平洋戦争で戦死した兵士のうち、餓死が１４０万人。飢えて死ぬことの無残さを想像するわけです。</a:t>
            </a:r>
            <a:endParaRPr lang="en-US" altLang="ja-JP" sz="4400" dirty="0" smtClean="0">
              <a:latin typeface="+mj-ea"/>
              <a:ea typeface="+mj-ea"/>
            </a:endParaRPr>
          </a:p>
          <a:p>
            <a:pPr>
              <a:lnSpc>
                <a:spcPct val="110000"/>
              </a:lnSpc>
            </a:pPr>
            <a:r>
              <a:rPr lang="ja-JP" altLang="en-US" sz="4400" dirty="0" smtClean="0">
                <a:latin typeface="+mj-ea"/>
                <a:ea typeface="+mj-ea"/>
              </a:rPr>
              <a:t>　 私の父は、横須賀の海軍に召集されましたが、もう乗る軍艦がなかったそうです。乗っていれば、私の存在はなかったかも知れない。いのちの重みを考えるわけです。</a:t>
            </a:r>
            <a:endParaRPr lang="en-US" altLang="ja-JP" sz="4400" dirty="0" smtClean="0">
              <a:latin typeface="+mj-ea"/>
              <a:ea typeface="+mj-ea"/>
            </a:endParaRPr>
          </a:p>
          <a:p>
            <a:pPr>
              <a:lnSpc>
                <a:spcPct val="110000"/>
              </a:lnSpc>
            </a:pPr>
            <a:r>
              <a:rPr lang="en-US" altLang="ja-JP" sz="4400" dirty="0" smtClean="0">
                <a:latin typeface="+mj-ea"/>
                <a:ea typeface="+mj-ea"/>
              </a:rPr>
              <a:t>   </a:t>
            </a:r>
            <a:r>
              <a:rPr lang="ja-JP" altLang="en-US" sz="4400" dirty="0" smtClean="0">
                <a:solidFill>
                  <a:srgbClr val="FF0000"/>
                </a:solidFill>
                <a:latin typeface="+mj-ea"/>
                <a:ea typeface="+mj-ea"/>
              </a:rPr>
              <a:t>スライドショー</a:t>
            </a:r>
            <a:endParaRPr lang="en-US" altLang="ja-JP" sz="4400" dirty="0" smtClean="0">
              <a:solidFill>
                <a:srgbClr val="FF0000"/>
              </a:solidFill>
              <a:latin typeface="+mj-ea"/>
              <a:ea typeface="+mj-ea"/>
            </a:endParaRPr>
          </a:p>
          <a:p>
            <a:pPr>
              <a:lnSpc>
                <a:spcPct val="110000"/>
              </a:lnSpc>
            </a:pPr>
            <a:r>
              <a:rPr lang="ja-JP" altLang="en-US" sz="4400" dirty="0" smtClean="0">
                <a:latin typeface="+mj-ea"/>
                <a:ea typeface="+mj-ea"/>
              </a:rPr>
              <a:t>　強制連行、広辞苑に１００万人と書いてます。</a:t>
            </a:r>
            <a:endParaRPr lang="en-US" altLang="ja-JP" sz="4400" dirty="0" smtClean="0">
              <a:latin typeface="+mj-ea"/>
              <a:ea typeface="+mj-ea"/>
            </a:endParaRPr>
          </a:p>
          <a:p>
            <a:pPr>
              <a:lnSpc>
                <a:spcPct val="110000"/>
              </a:lnSpc>
            </a:pPr>
            <a:r>
              <a:rPr lang="ja-JP" altLang="en-US" sz="4400" dirty="0" smtClean="0">
                <a:latin typeface="+mj-ea"/>
                <a:ea typeface="+mj-ea"/>
              </a:rPr>
              <a:t>　慰安婦、原爆症の裁判－６６年経っても「戦後は終わっていない」のです。</a:t>
            </a:r>
            <a:endParaRPr lang="en-US" altLang="ja-JP" sz="4400" dirty="0" smtClean="0">
              <a:latin typeface="+mj-ea"/>
              <a:ea typeface="+mj-ea"/>
            </a:endParaRPr>
          </a:p>
          <a:p>
            <a:pPr>
              <a:lnSpc>
                <a:spcPct val="110000"/>
              </a:lnSpc>
            </a:pPr>
            <a:r>
              <a:rPr lang="ja-JP" altLang="en-US" sz="4400" dirty="0" smtClean="0">
                <a:latin typeface="+mj-ea"/>
                <a:ea typeface="+mj-ea"/>
              </a:rPr>
              <a:t>　原爆手帳を持っている人は２２万人です。そのうち、健康管理手当をもらっているのは、１９万人。１カ月</a:t>
            </a:r>
            <a:r>
              <a:rPr lang="en-US" altLang="ja-JP" sz="4400" dirty="0" smtClean="0">
                <a:latin typeface="+mj-ea"/>
                <a:ea typeface="+mj-ea"/>
              </a:rPr>
              <a:t>33,800</a:t>
            </a:r>
            <a:r>
              <a:rPr lang="ja-JP" altLang="en-US" sz="4400" dirty="0" smtClean="0">
                <a:latin typeface="+mj-ea"/>
                <a:ea typeface="+mj-ea"/>
              </a:rPr>
              <a:t>円です。裁判で争われたのは、後から救援に入った入市被ばく、母親の胎内にいた被ばく</a:t>
            </a:r>
            <a:r>
              <a:rPr lang="en-US" altLang="ja-JP" sz="4400" dirty="0" smtClean="0">
                <a:latin typeface="+mj-ea"/>
                <a:ea typeface="+mj-ea"/>
              </a:rPr>
              <a:t>2</a:t>
            </a:r>
            <a:r>
              <a:rPr lang="ja-JP" altLang="en-US" sz="4400" dirty="0" smtClean="0">
                <a:latin typeface="+mj-ea"/>
                <a:ea typeface="+mj-ea"/>
              </a:rPr>
              <a:t>世です。原爆症と認められれば、医療手当が月</a:t>
            </a:r>
            <a:r>
              <a:rPr lang="en-US" altLang="ja-JP" sz="4400" dirty="0" smtClean="0">
                <a:latin typeface="+mj-ea"/>
                <a:ea typeface="+mj-ea"/>
              </a:rPr>
              <a:t>137,430</a:t>
            </a:r>
            <a:r>
              <a:rPr lang="ja-JP" altLang="en-US" sz="4400" dirty="0" smtClean="0">
                <a:latin typeface="+mj-ea"/>
                <a:ea typeface="+mj-ea"/>
              </a:rPr>
              <a:t>円支給されます。いまその数は</a:t>
            </a:r>
            <a:r>
              <a:rPr lang="en-US" altLang="ja-JP" sz="4400" dirty="0" smtClean="0">
                <a:latin typeface="+mj-ea"/>
                <a:ea typeface="+mj-ea"/>
              </a:rPr>
              <a:t>6,400</a:t>
            </a:r>
            <a:r>
              <a:rPr lang="ja-JP" altLang="en-US" sz="4400" dirty="0" smtClean="0">
                <a:latin typeface="+mj-ea"/>
                <a:ea typeface="+mj-ea"/>
              </a:rPr>
              <a:t>人にすぎない。</a:t>
            </a:r>
            <a:endParaRPr lang="en-US" altLang="ja-JP" sz="4400" dirty="0" smtClean="0">
              <a:latin typeface="+mj-ea"/>
              <a:ea typeface="+mj-ea"/>
            </a:endParaRPr>
          </a:p>
          <a:p>
            <a:pPr>
              <a:lnSpc>
                <a:spcPct val="110000"/>
              </a:lnSpc>
            </a:pPr>
            <a:r>
              <a:rPr lang="ja-JP" altLang="en-US" sz="4400" dirty="0" smtClean="0">
                <a:latin typeface="+mj-ea"/>
                <a:ea typeface="+mj-ea"/>
              </a:rPr>
              <a:t>　　全国</a:t>
            </a:r>
            <a:r>
              <a:rPr lang="en-US" altLang="ja-JP" sz="4400" dirty="0" smtClean="0">
                <a:latin typeface="+mj-ea"/>
                <a:ea typeface="+mj-ea"/>
              </a:rPr>
              <a:t>54</a:t>
            </a:r>
            <a:r>
              <a:rPr lang="ja-JP" altLang="en-US" sz="4400" dirty="0" smtClean="0">
                <a:latin typeface="+mj-ea"/>
                <a:ea typeface="+mj-ea"/>
              </a:rPr>
              <a:t>基の原子力発電所では</a:t>
            </a:r>
            <a:r>
              <a:rPr lang="en-US" altLang="ja-JP" sz="4400" dirty="0" smtClean="0">
                <a:latin typeface="+mj-ea"/>
                <a:ea typeface="+mj-ea"/>
              </a:rPr>
              <a:t>75,000</a:t>
            </a:r>
            <a:r>
              <a:rPr lang="ja-JP" altLang="en-US" sz="4400" dirty="0" smtClean="0">
                <a:latin typeface="+mj-ea"/>
                <a:ea typeface="+mj-ea"/>
              </a:rPr>
              <a:t>人が働いている。放射能被害の救済も、優れて今日的な問題だと思います。</a:t>
            </a:r>
            <a:endParaRPr lang="en-US" altLang="ja-JP" sz="4400" dirty="0" smtClean="0">
              <a:latin typeface="+mj-ea"/>
              <a:ea typeface="+mj-ea"/>
            </a:endParaRPr>
          </a:p>
          <a:p>
            <a:pPr>
              <a:lnSpc>
                <a:spcPct val="110000"/>
              </a:lnSpc>
            </a:pPr>
            <a:r>
              <a:rPr lang="ja-JP" altLang="en-US" sz="4400" dirty="0" smtClean="0">
                <a:latin typeface="+mj-ea"/>
                <a:ea typeface="+mj-ea"/>
              </a:rPr>
              <a:t>　</a:t>
            </a:r>
            <a:endParaRPr lang="en-US" altLang="ja-JP" sz="4400" dirty="0" smtClean="0">
              <a:latin typeface="+mj-ea"/>
              <a:ea typeface="+mj-ea"/>
            </a:endParaRPr>
          </a:p>
          <a:p>
            <a:pPr>
              <a:lnSpc>
                <a:spcPct val="110000"/>
              </a:lnSpc>
            </a:pPr>
            <a:r>
              <a:rPr lang="ja-JP" altLang="en-US" sz="4400" dirty="0" smtClean="0">
                <a:latin typeface="+mj-ea"/>
                <a:ea typeface="+mj-ea"/>
              </a:rPr>
              <a:t>　　</a:t>
            </a:r>
            <a:endParaRPr lang="en-US" altLang="ja-JP" sz="4400" dirty="0" smtClean="0">
              <a:latin typeface="+mj-ea"/>
              <a:ea typeface="+mj-ea"/>
            </a:endParaRPr>
          </a:p>
          <a:p>
            <a:r>
              <a:rPr lang="ja-JP" altLang="en-US" sz="4400" dirty="0" smtClean="0">
                <a:latin typeface="+mj-ea"/>
                <a:ea typeface="+mj-ea"/>
              </a:rPr>
              <a:t>　　</a:t>
            </a:r>
            <a:endParaRPr lang="en-US" altLang="ja-JP" sz="4400" dirty="0" smtClean="0">
              <a:latin typeface="+mj-ea"/>
              <a:ea typeface="+mj-ea"/>
            </a:endParaRPr>
          </a:p>
          <a:p>
            <a:r>
              <a:rPr kumimoji="1" lang="ja-JP" altLang="en-US" sz="4400" dirty="0" smtClean="0">
                <a:latin typeface="+mj-ea"/>
                <a:ea typeface="+mj-ea"/>
              </a:rPr>
              <a:t>　　</a:t>
            </a:r>
            <a:endParaRPr kumimoji="1" lang="ja-JP" altLang="en-US" sz="4400" dirty="0">
              <a:latin typeface="+mj-ea"/>
              <a:ea typeface="+mj-ea"/>
            </a:endParaRPr>
          </a:p>
        </p:txBody>
      </p:sp>
      <p:sp>
        <p:nvSpPr>
          <p:cNvPr id="4" name="スライド番号プレースホルダ 3"/>
          <p:cNvSpPr>
            <a:spLocks noGrp="1"/>
          </p:cNvSpPr>
          <p:nvPr>
            <p:ph type="sldNum" sz="quarter" idx="10"/>
          </p:nvPr>
        </p:nvSpPr>
        <p:spPr/>
        <p:txBody>
          <a:bodyPr/>
          <a:lstStyle/>
          <a:p>
            <a:fld id="{87D77045-401A-4D5E-BFE3-54C21A8A6634}" type="slidenum">
              <a:rPr lang="en-US" altLang="ja-JP" smtClean="0"/>
              <a:pPr/>
              <a:t>5</a:t>
            </a:fld>
            <a:endParaRPr lang="en-US" altLang="ja-JP"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a:xfrm>
            <a:off x="908720" y="4684812"/>
            <a:ext cx="5029200" cy="4475560"/>
          </a:xfrm>
        </p:spPr>
        <p:txBody>
          <a:bodyPr>
            <a:normAutofit/>
          </a:bodyPr>
          <a:lstStyle/>
          <a:p>
            <a:pPr>
              <a:spcBef>
                <a:spcPts val="0"/>
              </a:spcBef>
            </a:pPr>
            <a:r>
              <a:rPr lang="ja-JP" altLang="en-US" dirty="0" smtClean="0"/>
              <a:t>　</a:t>
            </a:r>
            <a:r>
              <a:rPr lang="ja-JP" altLang="en-US" dirty="0" smtClean="0">
                <a:solidFill>
                  <a:srgbClr val="FF0000"/>
                </a:solidFill>
                <a:latin typeface="+mj-ea"/>
                <a:ea typeface="+mj-ea"/>
              </a:rPr>
              <a:t>スライドショー</a:t>
            </a:r>
            <a:endParaRPr lang="en-US" altLang="ja-JP" dirty="0" smtClean="0">
              <a:solidFill>
                <a:srgbClr val="FF0000"/>
              </a:solidFill>
              <a:latin typeface="+mj-ea"/>
              <a:ea typeface="+mj-ea"/>
            </a:endParaRPr>
          </a:p>
          <a:p>
            <a:pPr>
              <a:spcBef>
                <a:spcPts val="0"/>
              </a:spcBef>
            </a:pPr>
            <a:r>
              <a:rPr lang="ja-JP" altLang="en-US" dirty="0" smtClean="0">
                <a:latin typeface="+mj-ea"/>
                <a:ea typeface="+mj-ea"/>
              </a:rPr>
              <a:t>　中央区民センターで中学の教科書の閲覧をしていたが、「自由社」の教科書は、「大東亜戦争」「自存自衛のための戦争」であり、日本軍の勝利を「東南アジアやインドの人々に独立と夢と勇気を育てた」と書いていました。</a:t>
            </a:r>
            <a:endParaRPr lang="en-US" altLang="ja-JP" dirty="0" smtClean="0">
              <a:latin typeface="+mj-ea"/>
              <a:ea typeface="+mj-ea"/>
            </a:endParaRPr>
          </a:p>
          <a:p>
            <a:pPr>
              <a:spcBef>
                <a:spcPts val="0"/>
              </a:spcBef>
            </a:pPr>
            <a:r>
              <a:rPr lang="en-US" altLang="ja-JP" dirty="0" smtClean="0">
                <a:latin typeface="+mj-ea"/>
                <a:ea typeface="+mj-ea"/>
              </a:rPr>
              <a:t>   </a:t>
            </a:r>
            <a:r>
              <a:rPr lang="ja-JP" altLang="en-US" dirty="0" smtClean="0">
                <a:latin typeface="+mj-ea"/>
                <a:ea typeface="+mj-ea"/>
              </a:rPr>
              <a:t>みなさんに問いたいのは、みなさんの子どもがこの教科書で教えられてもよいのか。労働組合は黙っているのか、という問題です。</a:t>
            </a:r>
            <a:endParaRPr lang="en-US" altLang="ja-JP" dirty="0" smtClean="0">
              <a:latin typeface="+mj-ea"/>
              <a:ea typeface="+mj-ea"/>
            </a:endParaRPr>
          </a:p>
          <a:p>
            <a:pPr>
              <a:spcBef>
                <a:spcPts val="0"/>
              </a:spcBef>
            </a:pPr>
            <a:endParaRPr lang="en-US" altLang="ja-JP" dirty="0" smtClean="0">
              <a:latin typeface="+mj-ea"/>
              <a:ea typeface="+mj-ea"/>
            </a:endParaRPr>
          </a:p>
          <a:p>
            <a:pPr>
              <a:spcBef>
                <a:spcPts val="0"/>
              </a:spcBef>
            </a:pPr>
            <a:r>
              <a:rPr lang="ja-JP" altLang="en-US" dirty="0" smtClean="0">
                <a:latin typeface="+mj-ea"/>
                <a:ea typeface="+mj-ea"/>
              </a:rPr>
              <a:t>　「偏向教科書」は許されない。世論にしなければなりませんが、ことは「歴史認識」ですから、丁寧な議論が求められます。</a:t>
            </a:r>
            <a:endParaRPr lang="en-US" altLang="ja-JP" dirty="0" smtClean="0">
              <a:latin typeface="+mj-ea"/>
              <a:ea typeface="+mj-ea"/>
            </a:endParaRPr>
          </a:p>
          <a:p>
            <a:pPr>
              <a:spcBef>
                <a:spcPts val="0"/>
              </a:spcBef>
            </a:pPr>
            <a:endParaRPr lang="en-US" altLang="ja-JP" dirty="0" smtClean="0">
              <a:latin typeface="+mj-ea"/>
              <a:ea typeface="+mj-ea"/>
            </a:endParaRPr>
          </a:p>
          <a:p>
            <a:pPr>
              <a:spcBef>
                <a:spcPts val="0"/>
              </a:spcBef>
            </a:pPr>
            <a:r>
              <a:rPr lang="ja-JP" altLang="en-US" dirty="0" smtClean="0">
                <a:latin typeface="+mj-ea"/>
                <a:ea typeface="+mj-ea"/>
              </a:rPr>
              <a:t>　天皇は</a:t>
            </a:r>
            <a:r>
              <a:rPr lang="en-US" altLang="ja-JP" dirty="0" smtClean="0">
                <a:latin typeface="+mj-ea"/>
                <a:ea typeface="+mj-ea"/>
              </a:rPr>
              <a:t>8</a:t>
            </a:r>
            <a:r>
              <a:rPr lang="ja-JP" altLang="en-US" dirty="0" smtClean="0">
                <a:latin typeface="+mj-ea"/>
                <a:ea typeface="+mj-ea"/>
              </a:rPr>
              <a:t>月</a:t>
            </a:r>
            <a:r>
              <a:rPr lang="en-US" altLang="ja-JP" dirty="0" smtClean="0">
                <a:latin typeface="+mj-ea"/>
                <a:ea typeface="+mj-ea"/>
              </a:rPr>
              <a:t>15</a:t>
            </a:r>
            <a:r>
              <a:rPr lang="ja-JP" altLang="en-US" dirty="0" smtClean="0">
                <a:latin typeface="+mj-ea"/>
                <a:ea typeface="+mj-ea"/>
              </a:rPr>
              <a:t>日、戦没者慰霊式で「先の大戦」といいます。なぜ、そんなあいまいないい方をするのか。戦争に対するよび方、その性格、見方が一致していない、日本の現状を保坂正康さん「昭和史の深層」から説明しています。</a:t>
            </a:r>
            <a:endParaRPr lang="en-US" altLang="ja-JP" dirty="0" smtClean="0">
              <a:latin typeface="+mj-ea"/>
              <a:ea typeface="+mj-ea"/>
            </a:endParaRPr>
          </a:p>
          <a:p>
            <a:pPr>
              <a:spcBef>
                <a:spcPts val="0"/>
              </a:spcBef>
            </a:pPr>
            <a:endParaRPr lang="en-US" altLang="ja-JP" dirty="0" smtClean="0">
              <a:latin typeface="+mj-ea"/>
              <a:ea typeface="+mj-ea"/>
            </a:endParaRPr>
          </a:p>
          <a:p>
            <a:pPr>
              <a:spcBef>
                <a:spcPts val="0"/>
              </a:spcBef>
            </a:pPr>
            <a:r>
              <a:rPr lang="ja-JP" altLang="en-US" dirty="0" smtClean="0">
                <a:latin typeface="+mj-ea"/>
                <a:ea typeface="+mj-ea"/>
              </a:rPr>
              <a:t>　みなさんのご論が深まり、認識が一致しなければ労働組合の方針は出せません。どの分類の考え方の影響をつよく受けていますか。</a:t>
            </a:r>
            <a:endParaRPr lang="en-US" altLang="ja-JP" dirty="0" smtClean="0">
              <a:latin typeface="+mj-ea"/>
              <a:ea typeface="+mj-ea"/>
            </a:endParaRPr>
          </a:p>
          <a:p>
            <a:pPr>
              <a:spcBef>
                <a:spcPts val="0"/>
              </a:spcBef>
            </a:pPr>
            <a:endParaRPr lang="en-US" altLang="ja-JP" dirty="0" smtClean="0">
              <a:latin typeface="+mj-ea"/>
              <a:ea typeface="+mj-ea"/>
            </a:endParaRPr>
          </a:p>
          <a:p>
            <a:pPr>
              <a:spcBef>
                <a:spcPts val="0"/>
              </a:spcBef>
            </a:pPr>
            <a:r>
              <a:rPr lang="ja-JP" altLang="en-US" dirty="0" smtClean="0">
                <a:latin typeface="+mj-ea"/>
                <a:ea typeface="+mj-ea"/>
              </a:rPr>
              <a:t>　もう一点、問いたい。なぜ、労働組合が戦争に反対するのか。</a:t>
            </a:r>
            <a:endParaRPr lang="en-US" altLang="ja-JP" dirty="0" smtClean="0">
              <a:latin typeface="+mj-ea"/>
              <a:ea typeface="+mj-ea"/>
            </a:endParaRPr>
          </a:p>
          <a:p>
            <a:pPr>
              <a:spcBef>
                <a:spcPts val="0"/>
              </a:spcBef>
            </a:pPr>
            <a:r>
              <a:rPr lang="ja-JP" altLang="en-US" dirty="0" smtClean="0">
                <a:solidFill>
                  <a:srgbClr val="FF0000"/>
                </a:solidFill>
                <a:latin typeface="+mj-ea"/>
                <a:ea typeface="+mj-ea"/>
              </a:rPr>
              <a:t>　スライドショー</a:t>
            </a:r>
            <a:endParaRPr lang="en-US" altLang="ja-JP" dirty="0" smtClean="0">
              <a:solidFill>
                <a:srgbClr val="FF0000"/>
              </a:solidFill>
              <a:latin typeface="+mj-ea"/>
              <a:ea typeface="+mj-ea"/>
            </a:endParaRPr>
          </a:p>
          <a:p>
            <a:pPr>
              <a:spcBef>
                <a:spcPts val="0"/>
              </a:spcBef>
            </a:pPr>
            <a:r>
              <a:rPr lang="ja-JP" altLang="en-US" dirty="0" smtClean="0">
                <a:latin typeface="+mj-ea"/>
                <a:ea typeface="+mj-ea"/>
              </a:rPr>
              <a:t>　これで、説得力があり、みんながそうだ、となる方針なのか。</a:t>
            </a:r>
            <a:endParaRPr lang="en-US" altLang="ja-JP" dirty="0" smtClean="0">
              <a:latin typeface="+mj-ea"/>
              <a:ea typeface="+mj-ea"/>
            </a:endParaRPr>
          </a:p>
          <a:p>
            <a:pPr>
              <a:spcBef>
                <a:spcPts val="0"/>
              </a:spcBef>
            </a:pPr>
            <a:endParaRPr lang="en-US" altLang="ja-JP" dirty="0" smtClean="0">
              <a:latin typeface="+mj-ea"/>
              <a:ea typeface="+mj-ea"/>
            </a:endParaRPr>
          </a:p>
          <a:p>
            <a:pPr>
              <a:spcBef>
                <a:spcPts val="0"/>
              </a:spcBef>
            </a:pPr>
            <a:endParaRPr lang="ja-JP" altLang="en-US" dirty="0" smtClean="0">
              <a:latin typeface="+mj-ea"/>
              <a:ea typeface="+mj-ea"/>
            </a:endParaRPr>
          </a:p>
        </p:txBody>
      </p:sp>
      <p:sp>
        <p:nvSpPr>
          <p:cNvPr id="4" name="スライド番号プレースホルダ 3"/>
          <p:cNvSpPr>
            <a:spLocks noGrp="1"/>
          </p:cNvSpPr>
          <p:nvPr>
            <p:ph type="sldNum" sz="quarter" idx="10"/>
          </p:nvPr>
        </p:nvSpPr>
        <p:spPr/>
        <p:txBody>
          <a:bodyPr/>
          <a:lstStyle/>
          <a:p>
            <a:fld id="{7F457BA2-4868-41FF-B204-512A68B01A4F}" type="slidenum">
              <a:rPr lang="en-US" altLang="ja-JP" smtClean="0"/>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a:xfrm>
            <a:off x="1052736" y="4872510"/>
            <a:ext cx="5486400" cy="5073178"/>
          </a:xfrm>
        </p:spPr>
        <p:txBody>
          <a:bodyPr>
            <a:normAutofit/>
          </a:bodyPr>
          <a:lstStyle/>
          <a:p>
            <a:pPr>
              <a:spcBef>
                <a:spcPts val="0"/>
              </a:spcBef>
            </a:pPr>
            <a:r>
              <a:rPr kumimoji="1" lang="ja-JP" altLang="en-US" dirty="0" smtClean="0">
                <a:ea typeface="AR P新藝体U" pitchFamily="50" charset="-128"/>
              </a:rPr>
              <a:t>　</a:t>
            </a:r>
            <a:r>
              <a:rPr lang="ja-JP" altLang="en-US" dirty="0" smtClean="0">
                <a:latin typeface="+mj-ea"/>
                <a:ea typeface="+mj-ea"/>
              </a:rPr>
              <a:t>ＴＰＰ</a:t>
            </a:r>
            <a:r>
              <a:rPr kumimoji="1" lang="ja-JP" altLang="en-US" dirty="0" smtClean="0">
                <a:latin typeface="+mj-ea"/>
                <a:ea typeface="+mj-ea"/>
              </a:rPr>
              <a:t>が日本の国を滅ぼすのか、大きな政治課題になっていますが。やはり、歴史的に見ることが重要性だと思います。</a:t>
            </a:r>
            <a:r>
              <a:rPr lang="ja-JP" altLang="en-US" dirty="0" smtClean="0">
                <a:latin typeface="+mj-ea"/>
                <a:ea typeface="+mj-ea"/>
              </a:rPr>
              <a:t>認識の一致は、事実にもとづく丁寧さが必要です。言って聞かせる押しつけは、「あぁ、そうなんだ」とならない。</a:t>
            </a:r>
            <a:endParaRPr lang="en-US" altLang="ja-JP" dirty="0" smtClean="0">
              <a:latin typeface="+mj-ea"/>
              <a:ea typeface="+mj-ea"/>
            </a:endParaRPr>
          </a:p>
          <a:p>
            <a:pPr>
              <a:spcBef>
                <a:spcPts val="0"/>
              </a:spcBef>
            </a:pPr>
            <a:endParaRPr lang="en-US" altLang="ja-JP" dirty="0" smtClean="0">
              <a:latin typeface="+mj-ea"/>
              <a:ea typeface="+mj-ea"/>
            </a:endParaRPr>
          </a:p>
          <a:p>
            <a:pPr>
              <a:spcBef>
                <a:spcPts val="0"/>
              </a:spcBef>
            </a:pPr>
            <a:r>
              <a:rPr lang="ja-JP" altLang="en-US" dirty="0" smtClean="0">
                <a:latin typeface="+mj-ea"/>
                <a:ea typeface="+mj-ea"/>
              </a:rPr>
              <a:t>　</a:t>
            </a:r>
            <a:r>
              <a:rPr lang="ja-JP" altLang="en-US" dirty="0" smtClean="0">
                <a:solidFill>
                  <a:srgbClr val="FF0000"/>
                </a:solidFill>
                <a:latin typeface="+mj-ea"/>
                <a:ea typeface="+mj-ea"/>
              </a:rPr>
              <a:t>スライドショー</a:t>
            </a:r>
            <a:endParaRPr lang="en-US" altLang="ja-JP" dirty="0" smtClean="0">
              <a:solidFill>
                <a:srgbClr val="FF0000"/>
              </a:solidFill>
              <a:latin typeface="+mj-ea"/>
              <a:ea typeface="+mj-ea"/>
            </a:endParaRPr>
          </a:p>
          <a:p>
            <a:pPr>
              <a:spcBef>
                <a:spcPts val="0"/>
              </a:spcBef>
            </a:pPr>
            <a:endParaRPr kumimoji="1" lang="en-US" altLang="ja-JP" dirty="0" smtClean="0">
              <a:latin typeface="+mj-ea"/>
              <a:ea typeface="+mj-ea"/>
            </a:endParaRPr>
          </a:p>
          <a:p>
            <a:pPr>
              <a:spcBef>
                <a:spcPts val="0"/>
              </a:spcBef>
            </a:pPr>
            <a:r>
              <a:rPr lang="ja-JP" altLang="en-US" dirty="0" smtClean="0">
                <a:latin typeface="+mj-ea"/>
                <a:ea typeface="+mj-ea"/>
              </a:rPr>
              <a:t>　日本の食料自給率は、</a:t>
            </a:r>
            <a:r>
              <a:rPr lang="en-US" altLang="ja-JP" dirty="0" smtClean="0">
                <a:latin typeface="+mj-ea"/>
                <a:ea typeface="+mj-ea"/>
              </a:rPr>
              <a:t>50</a:t>
            </a:r>
            <a:r>
              <a:rPr lang="ja-JP" altLang="en-US" dirty="0" smtClean="0">
                <a:latin typeface="+mj-ea"/>
                <a:ea typeface="+mj-ea"/>
              </a:rPr>
              <a:t>年前は</a:t>
            </a:r>
            <a:r>
              <a:rPr lang="en-US" altLang="ja-JP" dirty="0" smtClean="0">
                <a:latin typeface="+mj-ea"/>
                <a:ea typeface="+mj-ea"/>
              </a:rPr>
              <a:t>79</a:t>
            </a:r>
            <a:r>
              <a:rPr lang="ja-JP" altLang="en-US" dirty="0" smtClean="0">
                <a:latin typeface="+mj-ea"/>
                <a:ea typeface="+mj-ea"/>
              </a:rPr>
              <a:t>％だったのが、現在は</a:t>
            </a:r>
            <a:r>
              <a:rPr lang="en-US" altLang="ja-JP" dirty="0" smtClean="0">
                <a:latin typeface="+mj-ea"/>
                <a:ea typeface="+mj-ea"/>
              </a:rPr>
              <a:t>40</a:t>
            </a:r>
            <a:r>
              <a:rPr lang="ja-JP" altLang="en-US" dirty="0" smtClean="0">
                <a:latin typeface="+mj-ea"/>
                <a:ea typeface="+mj-ea"/>
              </a:rPr>
              <a:t>％です。この間、減反があり、コメの輸入自由化強行されてきました。いま、コメを作る農家の所得は、時給</a:t>
            </a:r>
            <a:r>
              <a:rPr lang="en-US" altLang="ja-JP" dirty="0" smtClean="0">
                <a:latin typeface="+mj-ea"/>
                <a:ea typeface="+mj-ea"/>
              </a:rPr>
              <a:t>177</a:t>
            </a:r>
            <a:r>
              <a:rPr lang="ja-JP" altLang="en-US" dirty="0" smtClean="0">
                <a:latin typeface="+mj-ea"/>
                <a:ea typeface="+mj-ea"/>
              </a:rPr>
              <a:t>円だそうです。こうした状況の中でＴＰＰです。農水省の試算で</a:t>
            </a:r>
            <a:r>
              <a:rPr lang="en-US" altLang="ja-JP" dirty="0" smtClean="0">
                <a:latin typeface="+mj-ea"/>
                <a:ea typeface="+mj-ea"/>
              </a:rPr>
              <a:t>13</a:t>
            </a:r>
            <a:r>
              <a:rPr lang="ja-JP" altLang="en-US" dirty="0" smtClean="0">
                <a:latin typeface="+mj-ea"/>
                <a:ea typeface="+mj-ea"/>
              </a:rPr>
              <a:t>％の自給率となる。</a:t>
            </a:r>
            <a:endParaRPr lang="en-US" altLang="ja-JP" dirty="0" smtClean="0">
              <a:latin typeface="+mj-ea"/>
              <a:ea typeface="+mj-ea"/>
            </a:endParaRPr>
          </a:p>
          <a:p>
            <a:pPr>
              <a:spcBef>
                <a:spcPts val="0"/>
              </a:spcBef>
            </a:pPr>
            <a:endParaRPr lang="en-US" altLang="ja-JP" dirty="0" smtClean="0">
              <a:solidFill>
                <a:srgbClr val="FF0000"/>
              </a:solidFill>
              <a:latin typeface="+mj-ea"/>
              <a:ea typeface="+mj-ea"/>
            </a:endParaRPr>
          </a:p>
          <a:p>
            <a:pPr>
              <a:spcBef>
                <a:spcPts val="0"/>
              </a:spcBef>
            </a:pPr>
            <a:r>
              <a:rPr lang="ja-JP" altLang="en-US" dirty="0" smtClean="0">
                <a:solidFill>
                  <a:srgbClr val="FF0000"/>
                </a:solidFill>
                <a:latin typeface="+mj-ea"/>
                <a:ea typeface="+mj-ea"/>
              </a:rPr>
              <a:t>　スライドショー</a:t>
            </a:r>
            <a:endParaRPr lang="en-US" altLang="ja-JP" dirty="0" smtClean="0">
              <a:solidFill>
                <a:srgbClr val="FF0000"/>
              </a:solidFill>
              <a:latin typeface="+mj-ea"/>
              <a:ea typeface="+mj-ea"/>
            </a:endParaRPr>
          </a:p>
          <a:p>
            <a:pPr>
              <a:spcBef>
                <a:spcPts val="0"/>
              </a:spcBef>
            </a:pPr>
            <a:endParaRPr lang="en-US" altLang="ja-JP" dirty="0" smtClean="0">
              <a:solidFill>
                <a:srgbClr val="FF0000"/>
              </a:solidFill>
              <a:latin typeface="+mj-ea"/>
              <a:ea typeface="+mj-ea"/>
            </a:endParaRPr>
          </a:p>
          <a:p>
            <a:pPr>
              <a:spcBef>
                <a:spcPts val="0"/>
              </a:spcBef>
            </a:pPr>
            <a:r>
              <a:rPr lang="ja-JP" altLang="en-US" dirty="0" smtClean="0">
                <a:latin typeface="+mj-ea"/>
                <a:ea typeface="+mj-ea"/>
              </a:rPr>
              <a:t>　</a:t>
            </a:r>
            <a:r>
              <a:rPr lang="en-US" altLang="ja-JP" dirty="0" smtClean="0">
                <a:latin typeface="+mj-ea"/>
                <a:ea typeface="+mj-ea"/>
              </a:rPr>
              <a:t>50</a:t>
            </a:r>
            <a:r>
              <a:rPr lang="ja-JP" altLang="en-US" dirty="0" smtClean="0">
                <a:latin typeface="+mj-ea"/>
                <a:ea typeface="+mj-ea"/>
              </a:rPr>
              <a:t>年間に半分とされた、変化の事実を確認し、そのことが国を滅ぼす亡国の農政となっていることを、「ほんとうにそうだ」と共通認識することが必要だと思います。</a:t>
            </a:r>
            <a:endParaRPr lang="en-US" altLang="ja-JP" dirty="0" smtClean="0">
              <a:latin typeface="+mj-ea"/>
              <a:ea typeface="+mj-ea"/>
            </a:endParaRPr>
          </a:p>
          <a:p>
            <a:pPr>
              <a:spcBef>
                <a:spcPts val="0"/>
              </a:spcBef>
            </a:pPr>
            <a:r>
              <a:rPr lang="ja-JP" altLang="en-US" dirty="0" smtClean="0">
                <a:latin typeface="+mj-ea"/>
                <a:ea typeface="+mj-ea"/>
              </a:rPr>
              <a:t>　</a:t>
            </a:r>
            <a:endParaRPr lang="en-US" altLang="ja-JP" dirty="0" smtClean="0">
              <a:latin typeface="+mj-ea"/>
              <a:ea typeface="+mj-ea"/>
            </a:endParaRPr>
          </a:p>
          <a:p>
            <a:pPr>
              <a:spcBef>
                <a:spcPts val="0"/>
              </a:spcBef>
            </a:pPr>
            <a:r>
              <a:rPr lang="ja-JP" altLang="en-US" dirty="0" smtClean="0">
                <a:latin typeface="+mj-ea"/>
                <a:ea typeface="+mj-ea"/>
              </a:rPr>
              <a:t>　もう一点。私の言葉では、労働組合が「他流試合」に強くなること。いまはメール、つぶやきも含め、みなさんの職場のニュース活動をどう強化するか、です。　</a:t>
            </a:r>
            <a:endParaRPr lang="en-US" altLang="ja-JP" dirty="0" smtClean="0">
              <a:latin typeface="+mj-ea"/>
              <a:ea typeface="+mj-ea"/>
            </a:endParaRPr>
          </a:p>
          <a:p>
            <a:pPr>
              <a:spcBef>
                <a:spcPts val="0"/>
              </a:spcBef>
            </a:pPr>
            <a:r>
              <a:rPr lang="ja-JP" altLang="en-US" dirty="0" smtClean="0">
                <a:latin typeface="+mj-ea"/>
                <a:ea typeface="+mj-ea"/>
              </a:rPr>
              <a:t>　相手は、何を言っているのか。</a:t>
            </a:r>
            <a:endParaRPr lang="en-US" altLang="ja-JP" dirty="0" smtClean="0">
              <a:latin typeface="+mj-ea"/>
              <a:ea typeface="+mj-ea"/>
            </a:endParaRPr>
          </a:p>
          <a:p>
            <a:pPr>
              <a:spcBef>
                <a:spcPts val="0"/>
              </a:spcBef>
            </a:pPr>
            <a:r>
              <a:rPr lang="ja-JP" altLang="en-US" dirty="0" smtClean="0">
                <a:latin typeface="+mj-ea"/>
                <a:ea typeface="+mj-ea"/>
              </a:rPr>
              <a:t>「</a:t>
            </a:r>
            <a:r>
              <a:rPr lang="en-US" altLang="ja-JP" dirty="0" smtClean="0">
                <a:latin typeface="+mj-ea"/>
                <a:ea typeface="+mj-ea"/>
              </a:rPr>
              <a:t>GDP</a:t>
            </a:r>
            <a:r>
              <a:rPr lang="ja-JP" altLang="en-US" dirty="0" smtClean="0">
                <a:latin typeface="+mj-ea"/>
                <a:ea typeface="+mj-ea"/>
              </a:rPr>
              <a:t>で</a:t>
            </a:r>
            <a:r>
              <a:rPr lang="en-US" altLang="ja-JP" dirty="0" smtClean="0">
                <a:latin typeface="+mj-ea"/>
                <a:ea typeface="+mj-ea"/>
              </a:rPr>
              <a:t>1.5</a:t>
            </a:r>
            <a:r>
              <a:rPr lang="ja-JP" altLang="en-US" dirty="0" smtClean="0">
                <a:latin typeface="+mj-ea"/>
                <a:ea typeface="+mj-ea"/>
              </a:rPr>
              <a:t>％の農業が</a:t>
            </a:r>
            <a:r>
              <a:rPr lang="en-US" altLang="ja-JP" dirty="0" smtClean="0">
                <a:latin typeface="+mj-ea"/>
                <a:ea typeface="+mj-ea"/>
              </a:rPr>
              <a:t>98.5</a:t>
            </a:r>
            <a:r>
              <a:rPr lang="ja-JP" altLang="en-US" dirty="0" smtClean="0">
                <a:latin typeface="+mj-ea"/>
                <a:ea typeface="+mj-ea"/>
              </a:rPr>
              <a:t>％の他の産業分野を犠牲にしている」は前原前外相。</a:t>
            </a:r>
            <a:endParaRPr lang="en-US" altLang="ja-JP" dirty="0" smtClean="0">
              <a:latin typeface="+mj-ea"/>
              <a:ea typeface="+mj-ea"/>
            </a:endParaRPr>
          </a:p>
          <a:p>
            <a:pPr>
              <a:spcBef>
                <a:spcPts val="0"/>
              </a:spcBef>
            </a:pPr>
            <a:r>
              <a:rPr lang="ja-JP" altLang="en-US" dirty="0" smtClean="0">
                <a:latin typeface="+mj-ea"/>
                <a:ea typeface="+mj-ea"/>
              </a:rPr>
              <a:t>菅内閣の</a:t>
            </a:r>
            <a:r>
              <a:rPr lang="en-US" altLang="ja-JP" dirty="0" smtClean="0">
                <a:latin typeface="+mj-ea"/>
                <a:ea typeface="+mj-ea"/>
              </a:rPr>
              <a:t>TPP</a:t>
            </a:r>
            <a:r>
              <a:rPr lang="ja-JP" altLang="en-US" dirty="0" smtClean="0">
                <a:latin typeface="+mj-ea"/>
                <a:ea typeface="+mj-ea"/>
              </a:rPr>
              <a:t>対策は、「日本の農産物の輸出拡大」「農業への企業参加」です。争点を明確に、「間違っている」と真正面から挑んでいく。</a:t>
            </a:r>
            <a:endParaRPr lang="en-US" altLang="ja-JP" dirty="0" smtClean="0">
              <a:latin typeface="+mj-ea"/>
              <a:ea typeface="+mj-ea"/>
            </a:endParaRPr>
          </a:p>
          <a:p>
            <a:pPr>
              <a:spcBef>
                <a:spcPts val="0"/>
              </a:spcBef>
            </a:pPr>
            <a:r>
              <a:rPr lang="ja-JP" altLang="en-US" dirty="0" smtClean="0">
                <a:latin typeface="+mj-ea"/>
                <a:ea typeface="+mj-ea"/>
              </a:rPr>
              <a:t>　反対運動の強化には、何が論点なのか、相手の「もっともらしい」言い分と組合員の前で論争し、勝負しなければならない。</a:t>
            </a:r>
            <a:endParaRPr lang="en-US" altLang="ja-JP" dirty="0" smtClean="0">
              <a:latin typeface="+mj-ea"/>
              <a:ea typeface="+mj-ea"/>
            </a:endParaRPr>
          </a:p>
          <a:p>
            <a:pPr>
              <a:spcBef>
                <a:spcPts val="0"/>
              </a:spcBef>
            </a:pPr>
            <a:r>
              <a:rPr lang="ja-JP" altLang="en-US" dirty="0" smtClean="0">
                <a:latin typeface="+mj-ea"/>
                <a:ea typeface="+mj-ea"/>
              </a:rPr>
              <a:t>　農業は国民生活の安全・安心の要である。労働者は国民そのもの。だから重視するという労働組合のスタンスを明確にしてだと思います。</a:t>
            </a:r>
            <a:endParaRPr lang="en-US" altLang="ja-JP" dirty="0" smtClean="0">
              <a:latin typeface="+mj-ea"/>
              <a:ea typeface="+mj-ea"/>
            </a:endParaRPr>
          </a:p>
          <a:p>
            <a:pPr>
              <a:spcBef>
                <a:spcPts val="0"/>
              </a:spcBef>
            </a:pPr>
            <a:r>
              <a:rPr lang="ja-JP" altLang="en-US" dirty="0" smtClean="0">
                <a:latin typeface="+mj-ea"/>
                <a:ea typeface="+mj-ea"/>
              </a:rPr>
              <a:t>　</a:t>
            </a:r>
            <a:r>
              <a:rPr kumimoji="1" lang="ja-JP" altLang="en-US" dirty="0" smtClean="0">
                <a:latin typeface="+mj-ea"/>
                <a:ea typeface="+mj-ea"/>
              </a:rPr>
              <a:t>　</a:t>
            </a:r>
            <a:endParaRPr kumimoji="1" lang="ja-JP" altLang="en-US" dirty="0">
              <a:latin typeface="+mj-ea"/>
              <a:ea typeface="+mj-ea"/>
            </a:endParaRPr>
          </a:p>
        </p:txBody>
      </p:sp>
      <p:sp>
        <p:nvSpPr>
          <p:cNvPr id="4" name="スライド番号プレースホルダ 3"/>
          <p:cNvSpPr>
            <a:spLocks noGrp="1"/>
          </p:cNvSpPr>
          <p:nvPr>
            <p:ph type="sldNum" sz="quarter" idx="10"/>
          </p:nvPr>
        </p:nvSpPr>
        <p:spPr/>
        <p:txBody>
          <a:bodyPr/>
          <a:lstStyle/>
          <a:p>
            <a:fld id="{7F457BA2-4868-41FF-B204-512A68B01A4F}" type="slidenum">
              <a:rPr lang="en-US" altLang="ja-JP" smtClean="0"/>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ＴＰＰは賛否が拮抗しているといわれます。日本は、資源がない国だから明治以来、貿易で国を発展させてきた。これからも「開国」は必要だという気持ちが強くあります。</a:t>
            </a:r>
            <a:endParaRPr kumimoji="1" lang="en-US" altLang="ja-JP" dirty="0" smtClean="0"/>
          </a:p>
          <a:p>
            <a:r>
              <a:rPr kumimoji="1" lang="ja-JP" altLang="en-US" dirty="0" smtClean="0"/>
              <a:t>私が、強調したいのは、イロハのイを重視した議論を行うということです。やはり、貿易が大事と考えている人に、「いって聞かせ、わからせる」と言うやり方は、逆効果だと思います。</a:t>
            </a:r>
            <a:endParaRPr kumimoji="1" lang="en-US" altLang="ja-JP" dirty="0" smtClean="0"/>
          </a:p>
          <a:p>
            <a:endParaRPr lang="en-US" altLang="ja-JP" dirty="0" smtClean="0"/>
          </a:p>
          <a:p>
            <a:r>
              <a:rPr kumimoji="1" lang="ja-JP" altLang="en-US" dirty="0" smtClean="0"/>
              <a:t>そのためには、いい資料を選び、イロハのイの証拠で話し合うことだと思います。</a:t>
            </a:r>
            <a:endParaRPr kumimoji="1" lang="en-US" altLang="ja-JP" dirty="0" smtClean="0"/>
          </a:p>
          <a:p>
            <a:r>
              <a:rPr lang="ja-JP" altLang="en-US" dirty="0" smtClean="0"/>
              <a:t>２点だけ、述べます。</a:t>
            </a:r>
            <a:endParaRPr lang="en-US" altLang="ja-JP" dirty="0" smtClean="0"/>
          </a:p>
          <a:p>
            <a:r>
              <a:rPr kumimoji="1" lang="ja-JP" altLang="en-US" dirty="0" smtClean="0"/>
              <a:t>まず、道新の金子教授の見方です。</a:t>
            </a:r>
            <a:endParaRPr kumimoji="1" lang="en-US" altLang="ja-JP" dirty="0" smtClean="0"/>
          </a:p>
          <a:p>
            <a:endParaRPr lang="en-US" altLang="ja-JP" dirty="0" smtClean="0"/>
          </a:p>
          <a:p>
            <a:r>
              <a:rPr kumimoji="1" lang="ja-JP" altLang="en-US" dirty="0" smtClean="0"/>
              <a:t>次に、ほかの国、すなわち中国、韓国などとの関係で、日本がＴＰＰ参加することによる枠組みです。</a:t>
            </a:r>
            <a:endParaRPr kumimoji="1" lang="en-US" altLang="ja-JP" dirty="0" smtClean="0"/>
          </a:p>
          <a:p>
            <a:endParaRPr kumimoji="1" lang="en-US" altLang="ja-JP" dirty="0" smtClean="0"/>
          </a:p>
          <a:p>
            <a:r>
              <a:rPr lang="ja-JP" altLang="en-US" dirty="0" smtClean="0">
                <a:solidFill>
                  <a:srgbClr val="FF0000"/>
                </a:solidFill>
              </a:rPr>
              <a:t>スライドショー</a:t>
            </a:r>
            <a:endParaRPr lang="en-US" altLang="ja-JP" dirty="0" smtClean="0">
              <a:solidFill>
                <a:srgbClr val="FF0000"/>
              </a:solidFill>
            </a:endParaRPr>
          </a:p>
          <a:p>
            <a:endParaRPr kumimoji="1" lang="en-US" altLang="ja-JP" dirty="0" smtClean="0">
              <a:solidFill>
                <a:srgbClr val="FF0000"/>
              </a:solidFill>
            </a:endParaRPr>
          </a:p>
          <a:p>
            <a:r>
              <a:rPr kumimoji="1" lang="ja-JP" altLang="en-US" dirty="0" smtClean="0"/>
              <a:t>結局、アメリカと日本の貿易関係だということ。事前協議が始まりますが、牛肉輸入の拡大、自動車輸入の規制緩和、郵貯や簡保の解体など、事前協議でアメリカの要求を丸のみさせられ、譲歩に譲歩を重ね、最後に参加しないとなっても、アメリカはおいしいところを食い逃げするだけになる。</a:t>
            </a:r>
            <a:endParaRPr kumimoji="1" lang="en-US" altLang="ja-JP" dirty="0" smtClean="0"/>
          </a:p>
          <a:p>
            <a:endParaRPr kumimoji="1" lang="en-US" altLang="ja-JP" dirty="0" smtClean="0">
              <a:solidFill>
                <a:srgbClr val="FF0000"/>
              </a:solidFill>
            </a:endParaRPr>
          </a:p>
          <a:p>
            <a:endParaRPr kumimoji="1" lang="en-US" altLang="ja-JP" dirty="0" smtClean="0">
              <a:solidFill>
                <a:srgbClr val="FF0000"/>
              </a:solidFill>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87D77045-401A-4D5E-BFE3-54C21A8A6634}" type="slidenum">
              <a:rPr lang="en-US" altLang="ja-JP" smtClean="0"/>
              <a:pPr/>
              <a:t>8</a:t>
            </a:fld>
            <a:endParaRPr lang="en-US" altLang="ja-JP"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spcBef>
                <a:spcPts val="0"/>
              </a:spcBef>
            </a:pPr>
            <a:r>
              <a:rPr lang="ja-JP" altLang="en-US" dirty="0" smtClean="0"/>
              <a:t>　いま、労働組合を考える視点です。少し、刺激的な紹介をします。</a:t>
            </a:r>
            <a:endParaRPr lang="en-US" altLang="ja-JP" dirty="0" smtClean="0"/>
          </a:p>
          <a:p>
            <a:pPr>
              <a:spcBef>
                <a:spcPts val="0"/>
              </a:spcBef>
            </a:pPr>
            <a:r>
              <a:rPr lang="ja-JP" altLang="en-US" dirty="0" smtClean="0"/>
              <a:t>　「外部からみて、いま、労働組合はこう写っている」</a:t>
            </a:r>
            <a:endParaRPr lang="en-US" altLang="ja-JP" dirty="0" smtClean="0"/>
          </a:p>
          <a:p>
            <a:pPr>
              <a:spcBef>
                <a:spcPts val="0"/>
              </a:spcBef>
            </a:pPr>
            <a:r>
              <a:rPr lang="ja-JP" altLang="en-US" dirty="0" smtClean="0"/>
              <a:t>　</a:t>
            </a:r>
            <a:endParaRPr lang="en-US" altLang="ja-JP" dirty="0" smtClean="0"/>
          </a:p>
        </p:txBody>
      </p:sp>
      <p:sp>
        <p:nvSpPr>
          <p:cNvPr id="4" name="スライド番号プレースホルダ 3"/>
          <p:cNvSpPr>
            <a:spLocks noGrp="1"/>
          </p:cNvSpPr>
          <p:nvPr>
            <p:ph type="sldNum" sz="quarter" idx="10"/>
          </p:nvPr>
        </p:nvSpPr>
        <p:spPr/>
        <p:txBody>
          <a:bodyPr/>
          <a:lstStyle/>
          <a:p>
            <a:fld id="{7F457BA2-4868-41FF-B204-512A68B01A4F}" type="slidenum">
              <a:rPr lang="en-US" altLang="ja-JP" smtClean="0"/>
              <a:pPr/>
              <a:t>9</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フリーフォーム 6"/>
          <p:cNvSpPr>
            <a:spLocks/>
          </p:cNvSpPr>
          <p:nvPr/>
        </p:nvSpPr>
        <p:spPr bwMode="auto">
          <a:xfrm>
            <a:off x="0" y="4752127"/>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フリーフォーム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タイトル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ja-JP" altLang="en-US" smtClean="0"/>
              <a:t>マスタ タイトルの書式設定</a:t>
            </a:r>
            <a:endParaRPr kumimoji="0" lang="en-US"/>
          </a:p>
        </p:txBody>
      </p:sp>
      <p:sp>
        <p:nvSpPr>
          <p:cNvPr id="17" name="サブタイトル 16"/>
          <p:cNvSpPr>
            <a:spLocks noGrp="1"/>
          </p:cNvSpPr>
          <p:nvPr>
            <p:ph type="subTitle" idx="1"/>
          </p:nvPr>
        </p:nvSpPr>
        <p:spPr>
          <a:xfrm>
            <a:off x="433051"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30" name="日付プレースホルダ 29"/>
          <p:cNvSpPr>
            <a:spLocks noGrp="1"/>
          </p:cNvSpPr>
          <p:nvPr>
            <p:ph type="dt" sz="half" idx="10"/>
          </p:nvPr>
        </p:nvSpPr>
        <p:spPr/>
        <p:txBody>
          <a:bodyPr/>
          <a:lstStyle/>
          <a:p>
            <a:fld id="{743653DA-8BF4-4869-96FE-9BCF43372D46}" type="datetimeFigureOut">
              <a:rPr lang="en-US" altLang="ja-JP" smtClean="0"/>
              <a:pPr/>
              <a:t>3/21/2012</a:t>
            </a:fld>
            <a:endParaRPr kumimoji="1" lang="ja-JP" altLang="en-US"/>
          </a:p>
        </p:txBody>
      </p:sp>
      <p:sp>
        <p:nvSpPr>
          <p:cNvPr id="19" name="フッター プレースホルダ 18"/>
          <p:cNvSpPr>
            <a:spLocks noGrp="1"/>
          </p:cNvSpPr>
          <p:nvPr>
            <p:ph type="ftr" sz="quarter" idx="11"/>
          </p:nvPr>
        </p:nvSpPr>
        <p:spPr/>
        <p:txBody>
          <a:bodyPr/>
          <a:lstStyle/>
          <a:p>
            <a:endParaRPr kumimoji="1" lang="ja-JP"/>
          </a:p>
        </p:txBody>
      </p:sp>
      <p:sp>
        <p:nvSpPr>
          <p:cNvPr id="27" name="スライド番号プレースホルダ 26"/>
          <p:cNvSpPr>
            <a:spLocks noGrp="1"/>
          </p:cNvSpPr>
          <p:nvPr>
            <p:ph type="sldNum" sz="quarter" idx="12"/>
          </p:nvPr>
        </p:nvSpPr>
        <p:spPr/>
        <p:txBody>
          <a:bodyPr/>
          <a:lstStyle/>
          <a:p>
            <a:fld id="{72AC53DF-4216-466D-99A7-94400E6C2A25}" type="slidenum">
              <a:rPr lang="en-US" altLang="ja-JP"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8D3816DF-213E-421B-92D3-C068DBB023D6}" type="datetimeFigureOut">
              <a:rPr kumimoji="1" lang="en-US" altLang="ja-JP" smtClean="0">
                <a:solidFill>
                  <a:schemeClr val="tx2"/>
                </a:solidFill>
              </a:rPr>
              <a:pPr/>
              <a:t>3/21/2012</a:t>
            </a:fld>
            <a:endParaRPr kumimoji="1" lang="ja-JP" sz="1100">
              <a:solidFill>
                <a:schemeClr val="tx2"/>
              </a:solidFill>
            </a:endParaRPr>
          </a:p>
        </p:txBody>
      </p:sp>
      <p:sp>
        <p:nvSpPr>
          <p:cNvPr id="5" name="フッター プレースホルダ 4"/>
          <p:cNvSpPr>
            <a:spLocks noGrp="1"/>
          </p:cNvSpPr>
          <p:nvPr>
            <p:ph type="ftr" sz="quarter" idx="11"/>
          </p:nvPr>
        </p:nvSpPr>
        <p:spPr/>
        <p:txBody>
          <a:bodyPr/>
          <a:lstStyle/>
          <a:p>
            <a:pPr algn="r"/>
            <a:endParaRPr kumimoji="1" lang="ja-JP" sz="1100">
              <a:solidFill>
                <a:schemeClr val="tx2"/>
              </a:solidFill>
            </a:endParaRPr>
          </a:p>
        </p:txBody>
      </p:sp>
      <p:sp>
        <p:nvSpPr>
          <p:cNvPr id="6" name="スライド番号プレースホルダ 5"/>
          <p:cNvSpPr>
            <a:spLocks noGrp="1"/>
          </p:cNvSpPr>
          <p:nvPr>
            <p:ph type="sldNum" sz="quarter" idx="12"/>
          </p:nvPr>
        </p:nvSpPr>
        <p:spPr/>
        <p:txBody>
          <a:bodyPr/>
          <a:lstStyle/>
          <a:p>
            <a:pPr algn="l"/>
            <a:fld id="{72AC53DF-4216-466D-99A7-94400E6C2A25}" type="slidenum">
              <a:rPr kumimoji="1" lang="en-US" altLang="ja-JP" sz="1200" smtClean="0">
                <a:solidFill>
                  <a:schemeClr val="tx2"/>
                </a:solidFill>
              </a:rPr>
              <a:pPr algn="l"/>
              <a:t>&lt;#&gt;</a:t>
            </a:fld>
            <a:endParaRPr kumimoji="1" lang="ja-JP"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9"/>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8D3816DF-213E-421B-92D3-C068DBB023D6}" type="datetimeFigureOut">
              <a:rPr kumimoji="1" lang="en-US" altLang="ja-JP" smtClean="0">
                <a:solidFill>
                  <a:schemeClr val="tx2"/>
                </a:solidFill>
              </a:rPr>
              <a:pPr/>
              <a:t>3/21/2012</a:t>
            </a:fld>
            <a:endParaRPr kumimoji="1" lang="ja-JP" sz="1100">
              <a:solidFill>
                <a:schemeClr val="tx2"/>
              </a:solidFill>
            </a:endParaRPr>
          </a:p>
        </p:txBody>
      </p:sp>
      <p:sp>
        <p:nvSpPr>
          <p:cNvPr id="5" name="フッター プレースホルダ 4"/>
          <p:cNvSpPr>
            <a:spLocks noGrp="1"/>
          </p:cNvSpPr>
          <p:nvPr>
            <p:ph type="ftr" sz="quarter" idx="11"/>
          </p:nvPr>
        </p:nvSpPr>
        <p:spPr/>
        <p:txBody>
          <a:bodyPr/>
          <a:lstStyle/>
          <a:p>
            <a:pPr algn="r"/>
            <a:endParaRPr kumimoji="1" lang="ja-JP" sz="1100">
              <a:solidFill>
                <a:schemeClr val="tx2"/>
              </a:solidFill>
            </a:endParaRPr>
          </a:p>
        </p:txBody>
      </p:sp>
      <p:sp>
        <p:nvSpPr>
          <p:cNvPr id="6" name="スライド番号プレースホルダ 5"/>
          <p:cNvSpPr>
            <a:spLocks noGrp="1"/>
          </p:cNvSpPr>
          <p:nvPr>
            <p:ph type="sldNum" sz="quarter" idx="12"/>
          </p:nvPr>
        </p:nvSpPr>
        <p:spPr/>
        <p:txBody>
          <a:bodyPr/>
          <a:lstStyle/>
          <a:p>
            <a:pPr algn="l"/>
            <a:fld id="{72AC53DF-4216-466D-99A7-94400E6C2A25}" type="slidenum">
              <a:rPr kumimoji="1" lang="en-US" altLang="ja-JP" sz="1200" smtClean="0">
                <a:solidFill>
                  <a:schemeClr val="tx2"/>
                </a:solidFill>
              </a:rPr>
              <a:pPr algn="l"/>
              <a:t>&lt;#&gt;</a:t>
            </a:fld>
            <a:endParaRPr kumimoji="1" lang="ja-JP"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l">
              <a:defRPr/>
            </a:lvl1pPr>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B7129108-AC8D-4212-9283-60D9E99BF07A}" type="datetimeFigureOut">
              <a:rPr lang="en-US" altLang="ja-JP" smtClean="0"/>
              <a:pPr/>
              <a:t>3/21/2012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p>
        </p:txBody>
      </p:sp>
      <p:sp>
        <p:nvSpPr>
          <p:cNvPr id="6" name="スライド番号プレースホルダ 5"/>
          <p:cNvSpPr>
            <a:spLocks noGrp="1"/>
          </p:cNvSpPr>
          <p:nvPr>
            <p:ph type="sldNum" sz="quarter" idx="12"/>
          </p:nvPr>
        </p:nvSpPr>
        <p:spPr/>
        <p:txBody>
          <a:bodyPr/>
          <a:lstStyle/>
          <a:p>
            <a:fld id="{1AD93096-5B34-4342-9326-69289CEAE4C2}" type="slidenum">
              <a:rPr lang="en-US" altLang="ja-JP"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フリーフォーム 6"/>
          <p:cNvSpPr>
            <a:spLocks/>
          </p:cNvSpPr>
          <p:nvPr/>
        </p:nvSpPr>
        <p:spPr bwMode="auto">
          <a:xfrm>
            <a:off x="0" y="4752127"/>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フリーフォーム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タイトル 1"/>
          <p:cNvSpPr>
            <a:spLocks noGrp="1"/>
          </p:cNvSpPr>
          <p:nvPr>
            <p:ph type="title"/>
          </p:nvPr>
        </p:nvSpPr>
        <p:spPr>
          <a:xfrm>
            <a:off x="685800" y="3583838"/>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685800" y="2485801"/>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p>
            <a:fld id="{8D3816DF-213E-421B-92D3-C068DBB023D6}" type="datetimeFigureOut">
              <a:rPr kumimoji="1" lang="en-US" altLang="ja-JP" smtClean="0">
                <a:solidFill>
                  <a:schemeClr val="tx2"/>
                </a:solidFill>
              </a:rPr>
              <a:pPr/>
              <a:t>3/21/2012</a:t>
            </a:fld>
            <a:endParaRPr kumimoji="1" lang="ja-JP" sz="1100">
              <a:solidFill>
                <a:schemeClr val="tx2"/>
              </a:solidFill>
            </a:endParaRPr>
          </a:p>
        </p:txBody>
      </p:sp>
      <p:sp>
        <p:nvSpPr>
          <p:cNvPr id="5" name="フッター プレースホルダ 4"/>
          <p:cNvSpPr>
            <a:spLocks noGrp="1"/>
          </p:cNvSpPr>
          <p:nvPr>
            <p:ph type="ftr" sz="quarter" idx="11"/>
          </p:nvPr>
        </p:nvSpPr>
        <p:spPr/>
        <p:txBody>
          <a:bodyPr/>
          <a:lstStyle/>
          <a:p>
            <a:pPr algn="r"/>
            <a:endParaRPr kumimoji="1" lang="ja-JP" sz="1100">
              <a:solidFill>
                <a:schemeClr val="tx2"/>
              </a:solidFill>
            </a:endParaRPr>
          </a:p>
        </p:txBody>
      </p:sp>
      <p:sp>
        <p:nvSpPr>
          <p:cNvPr id="6" name="スライド番号プレースホルダ 5"/>
          <p:cNvSpPr>
            <a:spLocks noGrp="1"/>
          </p:cNvSpPr>
          <p:nvPr>
            <p:ph type="sldNum" sz="quarter" idx="12"/>
          </p:nvPr>
        </p:nvSpPr>
        <p:spPr/>
        <p:txBody>
          <a:bodyPr/>
          <a:lstStyle/>
          <a:p>
            <a:pPr algn="l"/>
            <a:fld id="{72AC53DF-4216-466D-99A7-94400E6C2A25}" type="slidenum">
              <a:rPr kumimoji="1" lang="en-US" altLang="ja-JP" sz="1200" smtClean="0">
                <a:solidFill>
                  <a:schemeClr val="tx2"/>
                </a:solidFill>
              </a:rPr>
              <a:pPr algn="l"/>
              <a:t>&lt;#&gt;</a:t>
            </a:fld>
            <a:endParaRPr kumimoji="1" lang="ja-JP" sz="1200">
              <a:solidFill>
                <a:schemeClr val="tx2"/>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1143000"/>
          </a:xfrm>
        </p:spPr>
        <p:txBody>
          <a:body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600201"/>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267200" y="1600201"/>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3B5F1E3E-4B2F-4895-B65E-28B2E64F39F6}" type="datetimeFigureOut">
              <a:rPr lang="en-US" altLang="ja-JP" smtClean="0"/>
              <a:pPr/>
              <a:t>3/21/2012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p>
        </p:txBody>
      </p:sp>
      <p:sp>
        <p:nvSpPr>
          <p:cNvPr id="7" name="スライド番号プレースホルダ 6"/>
          <p:cNvSpPr>
            <a:spLocks noGrp="1"/>
          </p:cNvSpPr>
          <p:nvPr>
            <p:ph type="sldNum" sz="quarter" idx="12"/>
          </p:nvPr>
        </p:nvSpPr>
        <p:spPr/>
        <p:txBody>
          <a:bodyPr/>
          <a:lstStyle/>
          <a:p>
            <a:fld id="{1AD93096-5B34-4342-9326-69289CEAE4C2}" type="slidenum">
              <a:rPr lang="en-US" altLang="ja-JP"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1"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5026"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457201"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45026"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p>
            <a:fld id="{63085435-8225-4333-BFFA-0096413F0D76}" type="datetimeFigureOut">
              <a:rPr lang="en-US" altLang="ja-JP" smtClean="0"/>
              <a:pPr/>
              <a:t>3/21/2012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p>
        </p:txBody>
      </p:sp>
      <p:sp>
        <p:nvSpPr>
          <p:cNvPr id="9" name="スライド番号プレースホルダ 8"/>
          <p:cNvSpPr>
            <a:spLocks noGrp="1"/>
          </p:cNvSpPr>
          <p:nvPr>
            <p:ph type="sldNum" sz="quarter" idx="12"/>
          </p:nvPr>
        </p:nvSpPr>
        <p:spPr/>
        <p:txBody>
          <a:bodyPr/>
          <a:lstStyle/>
          <a:p>
            <a:fld id="{1AD93096-5B34-4342-9326-69289CEAE4C2}" type="slidenum">
              <a:rPr lang="en-US" altLang="ja-JP"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320"/>
            <a:ext cx="7470648" cy="1143000"/>
          </a:xfrm>
        </p:spPr>
        <p:txBody>
          <a:bodyPr anchor="ctr"/>
          <a:lstStyle>
            <a:lvl1pPr algn="l">
              <a:defRPr sz="4600"/>
            </a:lvl1pPr>
          </a:lstStyle>
          <a:p>
            <a:r>
              <a:rPr kumimoji="0" lang="ja-JP" altLang="en-US" smtClean="0"/>
              <a:t>マスタ タイトルの書式設定</a:t>
            </a:r>
            <a:endParaRPr kumimoji="0" lang="en-US"/>
          </a:p>
        </p:txBody>
      </p:sp>
      <p:sp>
        <p:nvSpPr>
          <p:cNvPr id="7" name="日付プレースホルダ 6"/>
          <p:cNvSpPr>
            <a:spLocks noGrp="1"/>
          </p:cNvSpPr>
          <p:nvPr>
            <p:ph type="dt" sz="half" idx="10"/>
          </p:nvPr>
        </p:nvSpPr>
        <p:spPr/>
        <p:txBody>
          <a:bodyPr/>
          <a:lstStyle/>
          <a:p>
            <a:fld id="{0783C494-2A87-468C-A21B-CB14FB9ABB00}" type="datetimeFigureOut">
              <a:rPr lang="en-US" altLang="ja-JP" smtClean="0"/>
              <a:pPr/>
              <a:t>3/21/2012</a:t>
            </a:fld>
            <a:endParaRPr kumimoji="1" lang="ja-JP" altLang="en-US"/>
          </a:p>
        </p:txBody>
      </p:sp>
      <p:sp>
        <p:nvSpPr>
          <p:cNvPr id="8" name="スライド番号プレースホルダ 7"/>
          <p:cNvSpPr>
            <a:spLocks noGrp="1"/>
          </p:cNvSpPr>
          <p:nvPr>
            <p:ph type="sldNum" sz="quarter" idx="11"/>
          </p:nvPr>
        </p:nvSpPr>
        <p:spPr/>
        <p:txBody>
          <a:bodyPr/>
          <a:lstStyle/>
          <a:p>
            <a:fld id="{1AD93096-5B34-4342-9326-69289CEAE4C2}" type="slidenum">
              <a:rPr lang="en-US" altLang="ja-JP" smtClean="0"/>
              <a:pPr/>
              <a:t>&lt;#&gt;</a:t>
            </a:fld>
            <a:endParaRPr kumimoji="1" lang="ja-JP" altLang="en-US"/>
          </a:p>
        </p:txBody>
      </p:sp>
      <p:sp>
        <p:nvSpPr>
          <p:cNvPr id="9" name="フッター プレースホルダ 8"/>
          <p:cNvSpPr>
            <a:spLocks noGrp="1"/>
          </p:cNvSpPr>
          <p:nvPr>
            <p:ph type="ftr" sz="quarter" idx="12"/>
          </p:nvPr>
        </p:nvSpPr>
        <p:spPr/>
        <p:txBody>
          <a:bodyPr/>
          <a:lstStyle/>
          <a:p>
            <a:endParaRPr kumimoji="1" 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A180FA0-5B31-4864-A2BB-719EA5A679C6}" type="datetimeFigureOut">
              <a:rPr lang="en-US" altLang="ja-JP" smtClean="0"/>
              <a:pPr/>
              <a:t>3/21/2012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85529"/>
            <a:ext cx="3200400" cy="730250"/>
          </a:xfrm>
        </p:spPr>
        <p:txBody>
          <a:bodyPr tIns="0" bIns="0" anchor="t"/>
          <a:lstStyle>
            <a:lvl1pPr algn="l">
              <a:buNone/>
              <a:defRPr sz="1800" b="1">
                <a:solidFill>
                  <a:schemeClr val="accent1"/>
                </a:solidFill>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p>
            <a:fld id="{8D3816DF-213E-421B-92D3-C068DBB023D6}" type="datetimeFigureOut">
              <a:rPr kumimoji="1" lang="en-US" altLang="ja-JP" smtClean="0">
                <a:solidFill>
                  <a:schemeClr val="tx2"/>
                </a:solidFill>
              </a:rPr>
              <a:pPr/>
              <a:t>3/21/2012</a:t>
            </a:fld>
            <a:endParaRPr kumimoji="1" lang="ja-JP" sz="1100">
              <a:solidFill>
                <a:schemeClr val="tx2"/>
              </a:solidFill>
            </a:endParaRPr>
          </a:p>
        </p:txBody>
      </p:sp>
      <p:sp>
        <p:nvSpPr>
          <p:cNvPr id="6" name="フッター プレースホルダ 5"/>
          <p:cNvSpPr>
            <a:spLocks noGrp="1"/>
          </p:cNvSpPr>
          <p:nvPr>
            <p:ph type="ftr" sz="quarter" idx="11"/>
          </p:nvPr>
        </p:nvSpPr>
        <p:spPr/>
        <p:txBody>
          <a:bodyPr/>
          <a:lstStyle/>
          <a:p>
            <a:pPr algn="r"/>
            <a:endParaRPr kumimoji="1" lang="ja-JP" sz="1100">
              <a:solidFill>
                <a:schemeClr val="tx2"/>
              </a:solidFill>
            </a:endParaRPr>
          </a:p>
        </p:txBody>
      </p:sp>
      <p:sp>
        <p:nvSpPr>
          <p:cNvPr id="7" name="スライド番号プレースホルダ 6"/>
          <p:cNvSpPr>
            <a:spLocks noGrp="1"/>
          </p:cNvSpPr>
          <p:nvPr>
            <p:ph type="sldNum" sz="quarter" idx="12"/>
          </p:nvPr>
        </p:nvSpPr>
        <p:spPr>
          <a:xfrm>
            <a:off x="8156448" y="6422065"/>
            <a:ext cx="762000" cy="365125"/>
          </a:xfrm>
        </p:spPr>
        <p:txBody>
          <a:bodyPr/>
          <a:lstStyle/>
          <a:p>
            <a:pPr algn="l"/>
            <a:fld id="{72AC53DF-4216-466D-99A7-94400E6C2A25}" type="slidenum">
              <a:rPr kumimoji="1" lang="en-US" altLang="ja-JP" sz="1200" smtClean="0">
                <a:solidFill>
                  <a:schemeClr val="tx2"/>
                </a:solidFill>
              </a:rPr>
              <a:pPr algn="l"/>
              <a:t>&lt;#&gt;</a:t>
            </a:fld>
            <a:endParaRPr kumimoji="1" lang="ja-JP" sz="120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556733" y="1705709"/>
            <a:ext cx="3053868" cy="1253808"/>
          </a:xfrm>
        </p:spPr>
        <p:txBody>
          <a:bodyPr anchor="b"/>
          <a:lstStyle>
            <a:lvl1pPr algn="l">
              <a:buNone/>
              <a:defRPr sz="2200" b="1">
                <a:solidFill>
                  <a:schemeClr val="accent1"/>
                </a:solidFill>
              </a:defRPr>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5556733" y="2998766"/>
            <a:ext cx="3053867"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a:xfrm>
            <a:off x="457200" y="6422065"/>
            <a:ext cx="2133600" cy="365125"/>
          </a:xfrm>
        </p:spPr>
        <p:txBody>
          <a:bodyPr/>
          <a:lstStyle/>
          <a:p>
            <a:fld id="{8D3816DF-213E-421B-92D3-C068DBB023D6}" type="datetimeFigureOut">
              <a:rPr kumimoji="1" lang="en-US" altLang="ja-JP" smtClean="0">
                <a:solidFill>
                  <a:schemeClr val="tx2"/>
                </a:solidFill>
              </a:rPr>
              <a:pPr/>
              <a:t>3/21/2012</a:t>
            </a:fld>
            <a:endParaRPr kumimoji="1" lang="ja-JP" sz="1100">
              <a:solidFill>
                <a:schemeClr val="tx2"/>
              </a:solidFill>
            </a:endParaRPr>
          </a:p>
        </p:txBody>
      </p:sp>
      <p:sp>
        <p:nvSpPr>
          <p:cNvPr id="6" name="フッター プレースホルダ 5"/>
          <p:cNvSpPr>
            <a:spLocks noGrp="1"/>
          </p:cNvSpPr>
          <p:nvPr>
            <p:ph type="ftr" sz="quarter" idx="11"/>
          </p:nvPr>
        </p:nvSpPr>
        <p:spPr/>
        <p:txBody>
          <a:bodyPr/>
          <a:lstStyle/>
          <a:p>
            <a:pPr algn="r"/>
            <a:endParaRPr kumimoji="1" lang="ja-JP" sz="1100">
              <a:solidFill>
                <a:schemeClr val="tx2"/>
              </a:solidFill>
            </a:endParaRPr>
          </a:p>
        </p:txBody>
      </p:sp>
      <p:sp>
        <p:nvSpPr>
          <p:cNvPr id="7" name="スライド番号プレースホルダ 6"/>
          <p:cNvSpPr>
            <a:spLocks noGrp="1"/>
          </p:cNvSpPr>
          <p:nvPr>
            <p:ph type="sldNum" sz="quarter" idx="12"/>
          </p:nvPr>
        </p:nvSpPr>
        <p:spPr/>
        <p:txBody>
          <a:bodyPr/>
          <a:lstStyle/>
          <a:p>
            <a:pPr algn="l"/>
            <a:fld id="{72AC53DF-4216-466D-99A7-94400E6C2A25}" type="slidenum">
              <a:rPr kumimoji="1" lang="en-US" altLang="ja-JP" sz="1200" smtClean="0">
                <a:solidFill>
                  <a:schemeClr val="tx2"/>
                </a:solidFill>
              </a:rPr>
              <a:pPr algn="l"/>
              <a:t>&lt;#&gt;</a:t>
            </a:fld>
            <a:endParaRPr kumimoji="1" lang="ja-JP" sz="120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フリーフォーム 11"/>
          <p:cNvSpPr>
            <a:spLocks/>
          </p:cNvSpPr>
          <p:nvPr/>
        </p:nvSpPr>
        <p:spPr bwMode="auto">
          <a:xfrm>
            <a:off x="0" y="4752127"/>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フリーフォーム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タイトル プレースホルダ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ja-JP" altLang="en-US" smtClean="0"/>
              <a:t>マスタ タイトルの書式設定</a:t>
            </a:r>
            <a:endParaRPr kumimoji="0" lang="en-US"/>
          </a:p>
        </p:txBody>
      </p:sp>
      <p:sp>
        <p:nvSpPr>
          <p:cNvPr id="30" name="テキスト プレースホルダ 29"/>
          <p:cNvSpPr>
            <a:spLocks noGrp="1"/>
          </p:cNvSpPr>
          <p:nvPr>
            <p:ph type="body" idx="1"/>
          </p:nvPr>
        </p:nvSpPr>
        <p:spPr>
          <a:xfrm>
            <a:off x="457200" y="1600201"/>
            <a:ext cx="7467600" cy="4525963"/>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 9"/>
          <p:cNvSpPr>
            <a:spLocks noGrp="1"/>
          </p:cNvSpPr>
          <p:nvPr>
            <p:ph type="dt" sz="half" idx="2"/>
          </p:nvPr>
        </p:nvSpPr>
        <p:spPr>
          <a:xfrm>
            <a:off x="457200" y="6422065"/>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D3816DF-213E-421B-92D3-C068DBB023D6}" type="datetimeFigureOut">
              <a:rPr kumimoji="1" lang="en-US" altLang="ja-JP" smtClean="0">
                <a:solidFill>
                  <a:schemeClr val="tx2"/>
                </a:solidFill>
              </a:rPr>
              <a:pPr/>
              <a:t>3/21/2012</a:t>
            </a:fld>
            <a:endParaRPr kumimoji="1" lang="ja-JP" sz="1100">
              <a:solidFill>
                <a:schemeClr val="tx2"/>
              </a:solidFill>
            </a:endParaRPr>
          </a:p>
        </p:txBody>
      </p:sp>
      <p:sp>
        <p:nvSpPr>
          <p:cNvPr id="22" name="フッター プレースホルダ 21"/>
          <p:cNvSpPr>
            <a:spLocks noGrp="1"/>
          </p:cNvSpPr>
          <p:nvPr>
            <p:ph type="ftr" sz="quarter" idx="3"/>
          </p:nvPr>
        </p:nvSpPr>
        <p:spPr>
          <a:xfrm>
            <a:off x="3124200" y="6422065"/>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r"/>
            <a:endParaRPr kumimoji="1" lang="ja-JP" sz="1100">
              <a:solidFill>
                <a:schemeClr val="tx2"/>
              </a:solidFill>
            </a:endParaRPr>
          </a:p>
        </p:txBody>
      </p:sp>
      <p:sp>
        <p:nvSpPr>
          <p:cNvPr id="18" name="スライド番号プレースホルダ 17"/>
          <p:cNvSpPr>
            <a:spLocks noGrp="1"/>
          </p:cNvSpPr>
          <p:nvPr>
            <p:ph type="sldNum" sz="quarter" idx="4"/>
          </p:nvPr>
        </p:nvSpPr>
        <p:spPr>
          <a:xfrm>
            <a:off x="8153400" y="6422065"/>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lgn="l"/>
            <a:fld id="{72AC53DF-4216-466D-99A7-94400E6C2A25}" type="slidenum">
              <a:rPr kumimoji="1" lang="en-US" altLang="ja-JP" sz="1200" smtClean="0">
                <a:solidFill>
                  <a:schemeClr val="tx2"/>
                </a:solidFill>
              </a:rPr>
              <a:pPr algn="l"/>
              <a:t>&lt;#&gt;</a:t>
            </a:fld>
            <a:endParaRPr kumimoji="1" lang="ja-JP"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rtl="0" eaLnBrk="1" latinLnBrk="0" hangingPunct="1">
        <a:spcBef>
          <a:spcPct val="0"/>
        </a:spcBef>
        <a:buNone/>
        <a:defRPr kumimoji="1"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1"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1"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1"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1"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1"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1"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1"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1" sz="16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Grp="1"/>
          </p:cNvSpPr>
          <p:nvPr>
            <p:ph type="ctrTitle"/>
          </p:nvPr>
        </p:nvSpPr>
        <p:spPr>
          <a:xfrm>
            <a:off x="1547664" y="548680"/>
            <a:ext cx="4536504" cy="792088"/>
          </a:xfrm>
          <a:solidFill>
            <a:schemeClr val="accent2"/>
          </a:solidFill>
          <a:ln>
            <a:noFill/>
          </a:ln>
        </p:spPr>
        <p:txBody>
          <a:bodyPr>
            <a:noAutofit/>
          </a:bodyPr>
          <a:lstStyle>
            <a:extLst/>
          </a:lstStyle>
          <a:p>
            <a:pPr algn="dist"/>
            <a:r>
              <a:rPr lang="en-US" altLang="ja-JP" sz="4400" dirty="0" smtClean="0">
                <a:solidFill>
                  <a:schemeClr val="bg1"/>
                </a:solidFill>
                <a:effectLst/>
                <a:latin typeface="+mj-ea"/>
              </a:rPr>
              <a:t>Common</a:t>
            </a:r>
            <a:r>
              <a:rPr lang="ja-JP" altLang="en-US" sz="4400" dirty="0" smtClean="0">
                <a:solidFill>
                  <a:schemeClr val="bg1"/>
                </a:solidFill>
                <a:effectLst/>
                <a:latin typeface="+mj-ea"/>
              </a:rPr>
              <a:t>　</a:t>
            </a:r>
            <a:r>
              <a:rPr lang="en-US" altLang="ja-JP" sz="4400" dirty="0" smtClean="0">
                <a:solidFill>
                  <a:schemeClr val="bg1"/>
                </a:solidFill>
                <a:effectLst/>
                <a:latin typeface="+mj-ea"/>
              </a:rPr>
              <a:t>Sense</a:t>
            </a:r>
            <a:r>
              <a:rPr lang="en-US" altLang="ja-JP" sz="3600" dirty="0" smtClean="0">
                <a:latin typeface="ＤＦＧPOPミックスW5" pitchFamily="50" charset="-128"/>
                <a:ea typeface="ＤＦＧPOPミックスW5" pitchFamily="50" charset="-128"/>
              </a:rPr>
              <a:t/>
            </a:r>
            <a:br>
              <a:rPr lang="en-US" altLang="ja-JP" sz="3600" dirty="0" smtClean="0">
                <a:latin typeface="ＤＦＧPOPミックスW5" pitchFamily="50" charset="-128"/>
                <a:ea typeface="ＤＦＧPOPミックスW5" pitchFamily="50" charset="-128"/>
              </a:rPr>
            </a:br>
            <a:r>
              <a:rPr lang="ja-JP" altLang="en-US" sz="3600" b="0" dirty="0" smtClean="0">
                <a:solidFill>
                  <a:srgbClr val="FFFF00"/>
                </a:solidFill>
                <a:latin typeface="ＤＦＧPOPミックスW5" pitchFamily="50" charset="-128"/>
                <a:ea typeface="ＤＦＧPOPミックスW5" pitchFamily="50" charset="-128"/>
              </a:rPr>
              <a:t>　</a:t>
            </a:r>
            <a:r>
              <a:rPr lang="en-US" altLang="ja-JP" sz="3600" b="0" dirty="0" smtClean="0">
                <a:solidFill>
                  <a:srgbClr val="FFFF00"/>
                </a:solidFill>
                <a:latin typeface="ＤＦＧPOPミックスW5" pitchFamily="50" charset="-128"/>
                <a:ea typeface="ＤＦＧPOPミックスW5" pitchFamily="50" charset="-128"/>
              </a:rPr>
              <a:t/>
            </a:r>
            <a:br>
              <a:rPr lang="en-US" altLang="ja-JP" sz="3600" b="0" dirty="0" smtClean="0">
                <a:solidFill>
                  <a:srgbClr val="FFFF00"/>
                </a:solidFill>
                <a:latin typeface="ＤＦＧPOPミックスW5" pitchFamily="50" charset="-128"/>
                <a:ea typeface="ＤＦＧPOPミックスW5" pitchFamily="50" charset="-128"/>
              </a:rPr>
            </a:br>
            <a:r>
              <a:rPr lang="ja-JP" altLang="en-US" sz="3600" b="0" dirty="0" smtClean="0">
                <a:solidFill>
                  <a:srgbClr val="FFFF00"/>
                </a:solidFill>
                <a:latin typeface="ＤＦＧPOPミックスW5" pitchFamily="50" charset="-128"/>
                <a:ea typeface="ＤＦＧPOPミックスW5" pitchFamily="50" charset="-128"/>
              </a:rPr>
              <a:t>　　　　　</a:t>
            </a:r>
            <a:r>
              <a:rPr lang="en-US" altLang="ja-JP" sz="3600" b="0" dirty="0" smtClean="0">
                <a:effectLst/>
                <a:latin typeface="ＤＦＧPOPミックスW5" pitchFamily="50" charset="-128"/>
                <a:ea typeface="ＤＦＧPOPミックスW5" pitchFamily="50" charset="-128"/>
              </a:rPr>
              <a:t/>
            </a:r>
            <a:br>
              <a:rPr lang="en-US" altLang="ja-JP" sz="3600" b="0" dirty="0" smtClean="0">
                <a:effectLst/>
                <a:latin typeface="ＤＦＧPOPミックスW5" pitchFamily="50" charset="-128"/>
                <a:ea typeface="ＤＦＧPOPミックスW5" pitchFamily="50" charset="-128"/>
              </a:rPr>
            </a:br>
            <a:r>
              <a:rPr lang="ja-JP" altLang="en-US" sz="3600" b="0" dirty="0" smtClean="0">
                <a:effectLst/>
                <a:latin typeface="ＤＦＧPOPミックスW5" pitchFamily="50" charset="-128"/>
                <a:ea typeface="ＤＦＧPOPミックスW5" pitchFamily="50" charset="-128"/>
              </a:rPr>
              <a:t>　</a:t>
            </a:r>
            <a:endParaRPr kumimoji="1" lang="ja-JP" sz="3600" b="0" dirty="0">
              <a:effectLst/>
              <a:latin typeface="ＤＦＧPOPミックスW5" pitchFamily="50" charset="-128"/>
              <a:ea typeface="ＤＦＧPOPミックスW5" pitchFamily="50" charset="-128"/>
            </a:endParaRPr>
          </a:p>
        </p:txBody>
      </p:sp>
      <p:sp>
        <p:nvSpPr>
          <p:cNvPr id="5" name="Rectangle 4"/>
          <p:cNvSpPr>
            <a:spLocks noGrp="1"/>
          </p:cNvSpPr>
          <p:nvPr>
            <p:ph type="subTitle" idx="1"/>
          </p:nvPr>
        </p:nvSpPr>
        <p:spPr>
          <a:xfrm>
            <a:off x="4427984" y="5157192"/>
            <a:ext cx="3816424" cy="1700808"/>
          </a:xfrm>
        </p:spPr>
        <p:txBody>
          <a:bodyPr>
            <a:normAutofit lnSpcReduction="10000"/>
          </a:bodyPr>
          <a:lstStyle>
            <a:extLst/>
          </a:lstStyle>
          <a:p>
            <a:pPr>
              <a:lnSpc>
                <a:spcPct val="110000"/>
              </a:lnSpc>
              <a:spcBef>
                <a:spcPts val="600"/>
              </a:spcBef>
            </a:pPr>
            <a:endParaRPr lang="en-US" altLang="ja-JP" dirty="0" smtClean="0"/>
          </a:p>
          <a:p>
            <a:pPr>
              <a:lnSpc>
                <a:spcPct val="110000"/>
              </a:lnSpc>
              <a:spcBef>
                <a:spcPts val="600"/>
              </a:spcBef>
            </a:pPr>
            <a:r>
              <a:rPr lang="en-US" altLang="ja-JP" dirty="0" smtClean="0"/>
              <a:t>  </a:t>
            </a:r>
          </a:p>
          <a:p>
            <a:pPr>
              <a:lnSpc>
                <a:spcPct val="110000"/>
              </a:lnSpc>
              <a:spcBef>
                <a:spcPts val="600"/>
              </a:spcBef>
            </a:pPr>
            <a:r>
              <a:rPr lang="ja-JP" altLang="en-US" sz="1500" dirty="0" smtClean="0">
                <a:latin typeface="ＭＳ Ｐ明朝" pitchFamily="18" charset="-128"/>
                <a:ea typeface="ＭＳ Ｐ明朝" pitchFamily="18" charset="-128"/>
              </a:rPr>
              <a:t>号外　</a:t>
            </a:r>
            <a:r>
              <a:rPr lang="en-US" altLang="ja-JP" sz="1500" dirty="0" smtClean="0">
                <a:latin typeface="ＭＳ Ｐ明朝" pitchFamily="18" charset="-128"/>
                <a:ea typeface="ＭＳ Ｐ明朝" pitchFamily="18" charset="-128"/>
              </a:rPr>
              <a:t>201</a:t>
            </a:r>
            <a:r>
              <a:rPr lang="ja-JP" altLang="en-US" sz="1500" dirty="0" smtClean="0">
                <a:latin typeface="ＭＳ Ｐ明朝" pitchFamily="18" charset="-128"/>
                <a:ea typeface="ＭＳ Ｐ明朝" pitchFamily="18" charset="-128"/>
              </a:rPr>
              <a:t>１</a:t>
            </a:r>
            <a:r>
              <a:rPr lang="en-US" altLang="ja-JP" sz="1500" dirty="0" smtClean="0">
                <a:latin typeface="ＭＳ Ｐ明朝" pitchFamily="18" charset="-128"/>
                <a:ea typeface="ＭＳ Ｐ明朝" pitchFamily="18" charset="-128"/>
              </a:rPr>
              <a:t>.11.27</a:t>
            </a:r>
          </a:p>
          <a:p>
            <a:pPr>
              <a:lnSpc>
                <a:spcPct val="110000"/>
              </a:lnSpc>
              <a:spcBef>
                <a:spcPts val="0"/>
              </a:spcBef>
            </a:pPr>
            <a:r>
              <a:rPr lang="ja-JP" altLang="en-US" dirty="0" smtClean="0">
                <a:latin typeface="+mj-ea"/>
                <a:ea typeface="+mj-ea"/>
              </a:rPr>
              <a:t>労働運動への発信</a:t>
            </a:r>
            <a:endParaRPr lang="en-US" altLang="ja-JP" dirty="0" smtClean="0">
              <a:latin typeface="+mj-ea"/>
              <a:ea typeface="+mj-ea"/>
            </a:endParaRPr>
          </a:p>
          <a:p>
            <a:pPr>
              <a:lnSpc>
                <a:spcPct val="110000"/>
              </a:lnSpc>
              <a:spcBef>
                <a:spcPts val="0"/>
              </a:spcBef>
            </a:pPr>
            <a:r>
              <a:rPr lang="en-US" altLang="ja-JP" dirty="0" smtClean="0">
                <a:latin typeface="+mj-ea"/>
                <a:ea typeface="+mj-ea"/>
              </a:rPr>
              <a:t>ryo-sato@hyper.ocn.ne.jp</a:t>
            </a:r>
          </a:p>
          <a:p>
            <a:pPr>
              <a:spcBef>
                <a:spcPts val="0"/>
              </a:spcBef>
            </a:pPr>
            <a:endParaRPr kumimoji="1" lang="ja-JP" dirty="0">
              <a:latin typeface="+mj-ea"/>
              <a:ea typeface="+mj-ea"/>
            </a:endParaRPr>
          </a:p>
        </p:txBody>
      </p:sp>
      <p:sp>
        <p:nvSpPr>
          <p:cNvPr id="7" name="正方形/長方形 6"/>
          <p:cNvSpPr/>
          <p:nvPr/>
        </p:nvSpPr>
        <p:spPr>
          <a:xfrm>
            <a:off x="443542" y="1340768"/>
            <a:ext cx="8160906" cy="3528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tLang="ja-JP" sz="1600" dirty="0" smtClean="0">
              <a:solidFill>
                <a:schemeClr val="tx1"/>
              </a:solidFill>
              <a:latin typeface="ＭＳ Ｐ明朝" pitchFamily="18" charset="-128"/>
              <a:ea typeface="ＭＳ Ｐ明朝" pitchFamily="18" charset="-128"/>
            </a:endParaRPr>
          </a:p>
          <a:p>
            <a:pPr algn="r"/>
            <a:endParaRPr lang="en-US" altLang="ja-JP" sz="1600" dirty="0" smtClean="0">
              <a:solidFill>
                <a:schemeClr val="tx1"/>
              </a:solidFill>
              <a:latin typeface="ＭＳ Ｐ明朝" pitchFamily="18" charset="-128"/>
              <a:ea typeface="ＭＳ Ｐ明朝" pitchFamily="18" charset="-128"/>
            </a:endParaRPr>
          </a:p>
          <a:p>
            <a:pPr algn="r"/>
            <a:endParaRPr lang="en-US" altLang="ja-JP" sz="1600" dirty="0" smtClean="0">
              <a:solidFill>
                <a:schemeClr val="tx1"/>
              </a:solidFill>
              <a:latin typeface="ＭＳ Ｐ明朝" pitchFamily="18" charset="-128"/>
              <a:ea typeface="ＭＳ Ｐ明朝" pitchFamily="18" charset="-128"/>
            </a:endParaRPr>
          </a:p>
          <a:p>
            <a:pPr algn="r"/>
            <a:endParaRPr lang="en-US" altLang="ja-JP" sz="1600" dirty="0" smtClean="0">
              <a:solidFill>
                <a:schemeClr val="tx1"/>
              </a:solidFill>
              <a:latin typeface="ＭＳ Ｐ明朝" pitchFamily="18" charset="-128"/>
              <a:ea typeface="ＭＳ Ｐ明朝" pitchFamily="18" charset="-128"/>
            </a:endParaRPr>
          </a:p>
          <a:p>
            <a:pPr algn="r"/>
            <a:endParaRPr lang="en-US" altLang="ja-JP" sz="1600" dirty="0" smtClean="0">
              <a:solidFill>
                <a:schemeClr val="tx1"/>
              </a:solidFill>
              <a:latin typeface="ＭＳ Ｐ明朝" pitchFamily="18" charset="-128"/>
              <a:ea typeface="ＭＳ Ｐ明朝" pitchFamily="18" charset="-128"/>
            </a:endParaRPr>
          </a:p>
        </p:txBody>
      </p:sp>
      <p:pic>
        <p:nvPicPr>
          <p:cNvPr id="6" name="図 5" descr="C:\Users\佐藤陵一\Pictures\MP Navigator EX\2011_10_16\IMG_0003.jpg"/>
          <p:cNvPicPr/>
          <p:nvPr/>
        </p:nvPicPr>
        <p:blipFill>
          <a:blip r:embed="rId3" cstate="print"/>
          <a:srcRect/>
          <a:stretch>
            <a:fillRect/>
          </a:stretch>
        </p:blipFill>
        <p:spPr bwMode="auto">
          <a:xfrm>
            <a:off x="899592" y="2420888"/>
            <a:ext cx="3600400" cy="2592288"/>
          </a:xfrm>
          <a:prstGeom prst="rect">
            <a:avLst/>
          </a:prstGeom>
          <a:solidFill>
            <a:srgbClr val="FFFFFF">
              <a:shade val="85000"/>
            </a:srgbClr>
          </a:solidFill>
          <a:ln w="3175"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C:\Users\佐藤陵一\Pictures\MP Navigator EX\2011_10_29\IMG.jpg"/>
          <p:cNvPicPr>
            <a:picLocks noChangeAspect="1" noChangeArrowheads="1"/>
          </p:cNvPicPr>
          <p:nvPr/>
        </p:nvPicPr>
        <p:blipFill>
          <a:blip r:embed="rId4" cstate="print"/>
          <a:srcRect/>
          <a:stretch>
            <a:fillRect/>
          </a:stretch>
        </p:blipFill>
        <p:spPr bwMode="auto">
          <a:xfrm>
            <a:off x="4788024" y="2420888"/>
            <a:ext cx="3600400" cy="2592288"/>
          </a:xfrm>
          <a:prstGeom prst="rect">
            <a:avLst/>
          </a:prstGeom>
          <a:noFill/>
          <a:ln w="3175">
            <a:noFill/>
          </a:ln>
        </p:spPr>
      </p:pic>
      <p:sp>
        <p:nvSpPr>
          <p:cNvPr id="11" name="正方形/長方形 10"/>
          <p:cNvSpPr/>
          <p:nvPr/>
        </p:nvSpPr>
        <p:spPr>
          <a:xfrm>
            <a:off x="3059832" y="4509120"/>
            <a:ext cx="1008112" cy="144016"/>
          </a:xfrm>
          <a:prstGeom prst="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solidFill>
                  <a:schemeClr val="bg1"/>
                </a:solidFill>
                <a:latin typeface="ＭＳ Ｐ明朝" pitchFamily="18" charset="-128"/>
                <a:ea typeface="ＭＳ Ｐ明朝" pitchFamily="18" charset="-128"/>
              </a:rPr>
              <a:t>11.10</a:t>
            </a:r>
            <a:r>
              <a:rPr lang="en-US" altLang="ja-JP" sz="800" dirty="0" smtClean="0">
                <a:solidFill>
                  <a:schemeClr val="bg1"/>
                </a:solidFill>
                <a:latin typeface="ＭＳ Ｐ明朝" pitchFamily="18" charset="-128"/>
                <a:ea typeface="ＭＳ Ｐ明朝" pitchFamily="18" charset="-128"/>
              </a:rPr>
              <a:t>.</a:t>
            </a:r>
            <a:r>
              <a:rPr kumimoji="1" lang="en-US" altLang="ja-JP" sz="800" dirty="0" smtClean="0">
                <a:solidFill>
                  <a:schemeClr val="bg1"/>
                </a:solidFill>
                <a:latin typeface="ＭＳ Ｐ明朝" pitchFamily="18" charset="-128"/>
                <a:ea typeface="ＭＳ Ｐ明朝" pitchFamily="18" charset="-128"/>
              </a:rPr>
              <a:t>16 </a:t>
            </a:r>
            <a:r>
              <a:rPr kumimoji="1" lang="ja-JP" altLang="en-US" sz="800" dirty="0" smtClean="0">
                <a:solidFill>
                  <a:schemeClr val="bg1"/>
                </a:solidFill>
                <a:latin typeface="ＭＳ Ｐ明朝" pitchFamily="18" charset="-128"/>
                <a:ea typeface="ＭＳ Ｐ明朝" pitchFamily="18" charset="-128"/>
              </a:rPr>
              <a:t>道新</a:t>
            </a:r>
            <a:endParaRPr kumimoji="1" lang="ja-JP" altLang="en-US" sz="800" dirty="0">
              <a:solidFill>
                <a:schemeClr val="bg1"/>
              </a:solidFill>
              <a:latin typeface="ＭＳ Ｐ明朝" pitchFamily="18" charset="-128"/>
              <a:ea typeface="ＭＳ Ｐ明朝" pitchFamily="18" charset="-128"/>
            </a:endParaRPr>
          </a:p>
        </p:txBody>
      </p:sp>
      <p:sp>
        <p:nvSpPr>
          <p:cNvPr id="12" name="正方形/長方形 11"/>
          <p:cNvSpPr/>
          <p:nvPr/>
        </p:nvSpPr>
        <p:spPr>
          <a:xfrm>
            <a:off x="6300192" y="4509120"/>
            <a:ext cx="1008112" cy="144016"/>
          </a:xfrm>
          <a:prstGeom prst="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bg1"/>
                </a:solidFill>
                <a:latin typeface="ＭＳ Ｐ明朝" pitchFamily="18" charset="-128"/>
                <a:ea typeface="ＭＳ Ｐ明朝" pitchFamily="18" charset="-128"/>
              </a:rPr>
              <a:t>１１</a:t>
            </a:r>
            <a:r>
              <a:rPr kumimoji="1" lang="en-US" altLang="ja-JP" sz="800" dirty="0" smtClean="0">
                <a:solidFill>
                  <a:schemeClr val="bg1"/>
                </a:solidFill>
                <a:latin typeface="ＭＳ Ｐ明朝" pitchFamily="18" charset="-128"/>
                <a:ea typeface="ＭＳ Ｐ明朝" pitchFamily="18" charset="-128"/>
              </a:rPr>
              <a:t>.10.24</a:t>
            </a:r>
            <a:r>
              <a:rPr kumimoji="1" lang="ja-JP" altLang="en-US" sz="800" dirty="0" smtClean="0">
                <a:solidFill>
                  <a:schemeClr val="bg1"/>
                </a:solidFill>
                <a:latin typeface="ＭＳ Ｐ明朝" pitchFamily="18" charset="-128"/>
                <a:ea typeface="ＭＳ Ｐ明朝" pitchFamily="18" charset="-128"/>
              </a:rPr>
              <a:t>赤旗</a:t>
            </a:r>
            <a:endParaRPr kumimoji="1" lang="ja-JP" altLang="en-US" sz="800" dirty="0">
              <a:solidFill>
                <a:schemeClr val="bg1"/>
              </a:solidFill>
              <a:latin typeface="ＭＳ Ｐ明朝" pitchFamily="18" charset="-128"/>
              <a:ea typeface="ＭＳ Ｐ明朝" pitchFamily="18" charset="-128"/>
            </a:endParaRPr>
          </a:p>
        </p:txBody>
      </p:sp>
      <p:sp>
        <p:nvSpPr>
          <p:cNvPr id="15" name="正方形/長方形 14"/>
          <p:cNvSpPr/>
          <p:nvPr/>
        </p:nvSpPr>
        <p:spPr>
          <a:xfrm>
            <a:off x="1331640" y="1340768"/>
            <a:ext cx="5904656" cy="12241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ＭＳ Ｐ明朝" pitchFamily="18" charset="-128"/>
                <a:ea typeface="ＭＳ Ｐ明朝" pitchFamily="18" charset="-128"/>
              </a:rPr>
              <a:t>労働</a:t>
            </a:r>
            <a:r>
              <a:rPr lang="ja-JP" altLang="en-US" dirty="0" smtClean="0">
                <a:latin typeface="ＭＳ Ｐ明朝" pitchFamily="18" charset="-128"/>
                <a:ea typeface="ＭＳ Ｐ明朝" pitchFamily="18" charset="-128"/>
              </a:rPr>
              <a:t>組合、「それは仲間です」</a:t>
            </a:r>
            <a:r>
              <a:rPr lang="en-US" altLang="ja-JP" dirty="0" smtClean="0">
                <a:latin typeface="ＭＳ Ｐ明朝" pitchFamily="18" charset="-128"/>
                <a:ea typeface="ＭＳ Ｐ明朝" pitchFamily="18" charset="-128"/>
              </a:rPr>
              <a:t>‥</a:t>
            </a:r>
            <a:r>
              <a:rPr lang="ja-JP" altLang="en-US" dirty="0" smtClean="0">
                <a:latin typeface="ＭＳ Ｐ明朝" pitchFamily="18" charset="-128"/>
                <a:ea typeface="ＭＳ Ｐ明朝" pitchFamily="18" charset="-128"/>
              </a:rPr>
              <a:t>楽しさとかっこうの良さ</a:t>
            </a:r>
            <a:endParaRPr kumimoji="1" lang="en-US" altLang="ja-JP" dirty="0" smtClean="0">
              <a:latin typeface="ＭＳ Ｐ明朝" pitchFamily="18" charset="-128"/>
              <a:ea typeface="ＭＳ Ｐ明朝" pitchFamily="18" charset="-128"/>
            </a:endParaRPr>
          </a:p>
          <a:p>
            <a:pPr algn="ctr"/>
            <a:r>
              <a:rPr lang="ja-JP" altLang="en-US" dirty="0" smtClean="0">
                <a:latin typeface="ＭＳ Ｐ明朝" pitchFamily="18" charset="-128"/>
                <a:ea typeface="ＭＳ Ｐ明朝" pitchFamily="18" charset="-128"/>
              </a:rPr>
              <a:t>「あぁ、そうなんだ」の発見が勇気の源泉</a:t>
            </a:r>
            <a:endParaRPr kumimoji="1" lang="en-US" altLang="ja-JP" dirty="0" smtClean="0">
              <a:latin typeface="ＭＳ Ｐ明朝" pitchFamily="18" charset="-128"/>
              <a:ea typeface="ＭＳ Ｐ明朝" pitchFamily="18" charset="-128"/>
            </a:endParaRPr>
          </a:p>
        </p:txBody>
      </p:sp>
      <p:sp>
        <p:nvSpPr>
          <p:cNvPr id="10" name="正方形/長方形 9"/>
          <p:cNvSpPr/>
          <p:nvPr/>
        </p:nvSpPr>
        <p:spPr>
          <a:xfrm>
            <a:off x="1187624" y="5085184"/>
            <a:ext cx="655272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latin typeface="+mj-ea"/>
                <a:ea typeface="+mj-ea"/>
              </a:rPr>
              <a:t>リーマンショックでは「</a:t>
            </a:r>
            <a:r>
              <a:rPr kumimoji="1" lang="ja-JP" altLang="en-US" sz="1200" dirty="0" smtClean="0">
                <a:latin typeface="+mj-ea"/>
                <a:ea typeface="+mj-ea"/>
              </a:rPr>
              <a:t>資本主義の限界」が言われ、いま、「暴走資本主義に</a:t>
            </a:r>
            <a:r>
              <a:rPr lang="ja-JP" altLang="en-US" sz="1200" dirty="0" smtClean="0">
                <a:latin typeface="+mj-ea"/>
                <a:ea typeface="+mj-ea"/>
              </a:rPr>
              <a:t>“</a:t>
            </a:r>
            <a:r>
              <a:rPr lang="en-US" altLang="ja-JP" sz="1200" dirty="0" smtClean="0">
                <a:latin typeface="+mj-ea"/>
                <a:ea typeface="+mj-ea"/>
              </a:rPr>
              <a:t>No</a:t>
            </a:r>
            <a:r>
              <a:rPr lang="ja-JP" altLang="en-US" sz="1200" dirty="0" smtClean="0">
                <a:latin typeface="+mj-ea"/>
                <a:ea typeface="+mj-ea"/>
              </a:rPr>
              <a:t>”</a:t>
            </a:r>
            <a:r>
              <a:rPr kumimoji="1" lang="ja-JP" altLang="en-US" sz="1200" dirty="0" smtClean="0">
                <a:latin typeface="+mj-ea"/>
                <a:ea typeface="+mj-ea"/>
              </a:rPr>
              <a:t>」が世界をめぐる</a:t>
            </a:r>
            <a:endParaRPr kumimoji="1" lang="ja-JP" altLang="en-US" sz="1200" dirty="0">
              <a:latin typeface="+mj-ea"/>
              <a:ea typeface="+mj-ea"/>
            </a:endParaRPr>
          </a:p>
        </p:txBody>
      </p:sp>
      <p:sp>
        <p:nvSpPr>
          <p:cNvPr id="13" name="正方形/長方形 12"/>
          <p:cNvSpPr/>
          <p:nvPr/>
        </p:nvSpPr>
        <p:spPr>
          <a:xfrm>
            <a:off x="1115616" y="404664"/>
            <a:ext cx="5256584" cy="108012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88641"/>
            <a:ext cx="5760640" cy="576064"/>
          </a:xfrm>
        </p:spPr>
        <p:txBody>
          <a:bodyPr>
            <a:normAutofit/>
          </a:bodyPr>
          <a:lstStyle/>
          <a:p>
            <a:r>
              <a:rPr lang="ja-JP" altLang="en-US" sz="1800" dirty="0" smtClean="0">
                <a:solidFill>
                  <a:schemeClr val="tx1"/>
                </a:solidFill>
                <a:latin typeface="ＭＳ Ｐ明朝" pitchFamily="18" charset="-128"/>
                <a:ea typeface="ＭＳ Ｐ明朝" pitchFamily="18" charset="-128"/>
              </a:rPr>
              <a:t>「悪いのはあなたじゃない」では心が開かれない。</a:t>
            </a:r>
            <a:endParaRPr kumimoji="1" lang="ja-JP" altLang="en-US" sz="1800" dirty="0">
              <a:solidFill>
                <a:schemeClr val="tx1"/>
              </a:solidFill>
              <a:latin typeface="ＭＳ Ｐ明朝" pitchFamily="18" charset="-128"/>
              <a:ea typeface="ＭＳ Ｐ明朝" pitchFamily="18" charset="-128"/>
            </a:endParaRPr>
          </a:p>
        </p:txBody>
      </p:sp>
      <p:sp>
        <p:nvSpPr>
          <p:cNvPr id="3" name="コンテンツ プレースホルダ 2"/>
          <p:cNvSpPr>
            <a:spLocks noGrp="1"/>
          </p:cNvSpPr>
          <p:nvPr>
            <p:ph idx="1"/>
          </p:nvPr>
        </p:nvSpPr>
        <p:spPr>
          <a:xfrm>
            <a:off x="395536" y="1916832"/>
            <a:ext cx="8748464" cy="4156720"/>
          </a:xfrm>
          <a:noFill/>
        </p:spPr>
        <p:txBody>
          <a:bodyPr/>
          <a:lstStyle/>
          <a:p>
            <a:endParaRPr kumimoji="1" lang="en-US" altLang="ja-JP" dirty="0" smtClean="0"/>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D026F84F-5C3C-44A6-8224-35D7C8CA8BBE}" type="slidenum">
              <a:rPr lang="en-US" altLang="ja-JP" smtClean="0"/>
              <a:pPr/>
              <a:t>10</a:t>
            </a:fld>
            <a:endParaRPr lang="en-US" altLang="ja-JP"/>
          </a:p>
        </p:txBody>
      </p:sp>
      <p:graphicFrame>
        <p:nvGraphicFramePr>
          <p:cNvPr id="9" name="表 8"/>
          <p:cNvGraphicFramePr>
            <a:graphicFrameLocks noGrp="1"/>
          </p:cNvGraphicFramePr>
          <p:nvPr/>
        </p:nvGraphicFramePr>
        <p:xfrm>
          <a:off x="2267744" y="3861048"/>
          <a:ext cx="4464496" cy="2745219"/>
        </p:xfrm>
        <a:graphic>
          <a:graphicData uri="http://schemas.openxmlformats.org/drawingml/2006/table">
            <a:tbl>
              <a:tblPr firstRow="1" bandRow="1">
                <a:tableStyleId>{5C22544A-7EE6-4342-B048-85BDC9FD1C3A}</a:tableStyleId>
              </a:tblPr>
              <a:tblGrid>
                <a:gridCol w="2232248"/>
                <a:gridCol w="2232248"/>
              </a:tblGrid>
              <a:tr h="633118">
                <a:tc>
                  <a:txBody>
                    <a:bodyPr/>
                    <a:lstStyle/>
                    <a:p>
                      <a:r>
                        <a:rPr kumimoji="1" lang="ja-JP" altLang="en-US" sz="1050" b="0" dirty="0" smtClean="0">
                          <a:solidFill>
                            <a:schemeClr val="tx1"/>
                          </a:solidFill>
                          <a:latin typeface="ＭＳ Ｐ明朝" pitchFamily="18" charset="-128"/>
                          <a:ea typeface="ＭＳ Ｐ明朝" pitchFamily="18" charset="-128"/>
                        </a:rPr>
                        <a:t>「どうせ」論－人間らしさや自分の可能性をあきらめている。</a:t>
                      </a:r>
                      <a:endParaRPr kumimoji="1" lang="ja-JP" altLang="en-US" sz="1050" b="0" dirty="0">
                        <a:solidFill>
                          <a:schemeClr val="tx1"/>
                        </a:solidFill>
                        <a:latin typeface="ＭＳ Ｐ明朝" pitchFamily="18" charset="-128"/>
                        <a:ea typeface="ＭＳ Ｐ明朝"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ＭＳ Ｐ明朝" pitchFamily="18" charset="-128"/>
                          <a:ea typeface="ＭＳ Ｐ明朝" pitchFamily="18" charset="-128"/>
                        </a:rPr>
                        <a:t>「こだわり」論－人間は捨てたものではない。世の中、人間、自分にこだわる気持ちもある。</a:t>
                      </a:r>
                      <a:endParaRPr kumimoji="1" lang="ja-JP" altLang="en-US" sz="1050" b="0" dirty="0">
                        <a:solidFill>
                          <a:schemeClr val="tx1"/>
                        </a:solidFill>
                        <a:latin typeface="ＭＳ Ｐ明朝" pitchFamily="18" charset="-128"/>
                        <a:ea typeface="ＭＳ Ｐ明朝"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90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明朝" pitchFamily="18" charset="-128"/>
                          <a:ea typeface="ＭＳ Ｐ明朝" pitchFamily="18" charset="-128"/>
                        </a:rPr>
                        <a:t>どうせ世の中、変わりっこない。</a:t>
                      </a:r>
                      <a:endParaRPr kumimoji="1" lang="ja-JP" altLang="en-US" sz="1050" b="0" dirty="0">
                        <a:solidFill>
                          <a:schemeClr val="tx1"/>
                        </a:solidFill>
                        <a:latin typeface="ＭＳ Ｐ明朝" pitchFamily="18" charset="-128"/>
                        <a:ea typeface="ＭＳ Ｐ明朝"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ＭＳ Ｐ明朝" pitchFamily="18" charset="-128"/>
                          <a:ea typeface="ＭＳ Ｐ明朝" pitchFamily="18" charset="-128"/>
                        </a:rPr>
                        <a:t>少しでもがんばっている人が報われる世の中になってほしい</a:t>
                      </a:r>
                      <a:endParaRPr kumimoji="1" lang="ja-JP" altLang="en-US" sz="1050" b="0" dirty="0">
                        <a:solidFill>
                          <a:schemeClr val="tx1"/>
                        </a:solidFill>
                        <a:latin typeface="ＭＳ Ｐ明朝" pitchFamily="18" charset="-128"/>
                        <a:ea typeface="ＭＳ Ｐ明朝"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7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明朝" pitchFamily="18" charset="-128"/>
                          <a:ea typeface="ＭＳ Ｐ明朝" pitchFamily="18" charset="-128"/>
                        </a:rPr>
                        <a:t>どうせ、人間は自分の利益やお金のことだけに夢中になるのさ。</a:t>
                      </a:r>
                      <a:endParaRPr kumimoji="1" lang="ja-JP" altLang="en-US" sz="1050" b="0" dirty="0">
                        <a:solidFill>
                          <a:schemeClr val="tx1"/>
                        </a:solidFill>
                        <a:latin typeface="ＭＳ Ｐ明朝" pitchFamily="18" charset="-128"/>
                        <a:ea typeface="ＭＳ Ｐ明朝"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ＭＳ Ｐ明朝" pitchFamily="18" charset="-128"/>
                          <a:ea typeface="ＭＳ Ｐ明朝" pitchFamily="18" charset="-128"/>
                        </a:rPr>
                        <a:t>確かにお金が必要だが、お金で買えない大切なものがある。</a:t>
                      </a:r>
                      <a:endParaRPr kumimoji="1" lang="ja-JP" altLang="en-US" sz="1050" b="0" dirty="0">
                        <a:solidFill>
                          <a:schemeClr val="tx1"/>
                        </a:solidFill>
                        <a:latin typeface="ＭＳ Ｐ明朝" pitchFamily="18" charset="-128"/>
                        <a:ea typeface="ＭＳ Ｐ明朝"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00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050" b="0" dirty="0" smtClean="0">
                        <a:solidFill>
                          <a:schemeClr val="tx1"/>
                        </a:solidFill>
                        <a:latin typeface="ＭＳ Ｐ明朝" pitchFamily="18" charset="-128"/>
                        <a:ea typeface="ＭＳ Ｐ明朝"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050" b="0" dirty="0" smtClean="0">
                          <a:solidFill>
                            <a:schemeClr val="tx1"/>
                          </a:solidFill>
                          <a:latin typeface="ＭＳ Ｐ明朝" pitchFamily="18" charset="-128"/>
                          <a:ea typeface="ＭＳ Ｐ明朝" pitchFamily="18" charset="-128"/>
                        </a:rPr>
                        <a:t>どうせ、自分はこの程度</a:t>
                      </a:r>
                      <a:endParaRPr kumimoji="1" lang="ja-JP" altLang="en-US" sz="1050" b="0" dirty="0" smtClean="0">
                        <a:solidFill>
                          <a:schemeClr val="tx1"/>
                        </a:solidFill>
                        <a:latin typeface="ＭＳ Ｐ明朝" pitchFamily="18" charset="-128"/>
                        <a:ea typeface="ＭＳ Ｐ明朝" pitchFamily="18" charset="-128"/>
                      </a:endParaRPr>
                    </a:p>
                    <a:p>
                      <a:pPr>
                        <a:spcBef>
                          <a:spcPts val="0"/>
                        </a:spcBef>
                        <a:buNone/>
                      </a:pPr>
                      <a:endParaRPr kumimoji="1" lang="ja-JP" altLang="en-US" sz="1050" b="0" dirty="0">
                        <a:solidFill>
                          <a:schemeClr val="tx1"/>
                        </a:solidFill>
                        <a:latin typeface="ＭＳ Ｐ明朝" pitchFamily="18" charset="-128"/>
                        <a:ea typeface="ＭＳ Ｐ明朝"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ＭＳ Ｐ明朝" pitchFamily="18" charset="-128"/>
                          <a:ea typeface="ＭＳ Ｐ明朝" pitchFamily="18" charset="-128"/>
                        </a:rPr>
                        <a:t>もっと技術を身につけていろんな仕事をしてみたい。</a:t>
                      </a:r>
                      <a:endParaRPr kumimoji="1" lang="ja-JP" altLang="en-US" sz="1050" b="0" dirty="0">
                        <a:solidFill>
                          <a:schemeClr val="tx1"/>
                        </a:solidFill>
                        <a:latin typeface="ＭＳ Ｐ明朝" pitchFamily="18" charset="-128"/>
                        <a:ea typeface="ＭＳ Ｐ明朝"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5527">
                <a:tc>
                  <a:txBody>
                    <a:bodyPr/>
                    <a:lstStyle/>
                    <a:p>
                      <a:r>
                        <a:rPr lang="ja-JP" altLang="en-US" sz="1050" b="0" dirty="0" smtClean="0">
                          <a:solidFill>
                            <a:schemeClr val="tx1"/>
                          </a:solidFill>
                          <a:latin typeface="ＭＳ Ｐ明朝" pitchFamily="18" charset="-128"/>
                          <a:ea typeface="ＭＳ Ｐ明朝" pitchFamily="18" charset="-128"/>
                        </a:rPr>
                        <a:t>どうせ、同じことのくりかえし。</a:t>
                      </a:r>
                      <a:endParaRPr kumimoji="1" lang="ja-JP" altLang="en-US" sz="1050" b="0" dirty="0">
                        <a:solidFill>
                          <a:schemeClr val="tx1"/>
                        </a:solidFill>
                        <a:latin typeface="ＭＳ Ｐ明朝" pitchFamily="18" charset="-128"/>
                        <a:ea typeface="ＭＳ Ｐ明朝"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0" dirty="0" smtClean="0">
                          <a:solidFill>
                            <a:schemeClr val="tx1"/>
                          </a:solidFill>
                          <a:latin typeface="ＭＳ Ｐ明朝" pitchFamily="18" charset="-128"/>
                          <a:ea typeface="ＭＳ Ｐ明朝" pitchFamily="18" charset="-128"/>
                        </a:rPr>
                        <a:t>単なる遊び友達だけでなく、本音で話せる友達を見つけたい</a:t>
                      </a:r>
                      <a:endParaRPr kumimoji="1" lang="ja-JP" altLang="en-US" sz="1050" b="0" dirty="0">
                        <a:solidFill>
                          <a:schemeClr val="tx1"/>
                        </a:solidFill>
                        <a:latin typeface="ＭＳ Ｐ明朝" pitchFamily="18" charset="-128"/>
                        <a:ea typeface="ＭＳ Ｐ明朝" pitchFamily="18"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 name="角丸四角形 9"/>
          <p:cNvSpPr/>
          <p:nvPr/>
        </p:nvSpPr>
        <p:spPr>
          <a:xfrm>
            <a:off x="3347864" y="3501008"/>
            <a:ext cx="2304256" cy="216024"/>
          </a:xfrm>
          <a:prstGeom prst="round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bg1"/>
                </a:solidFill>
                <a:latin typeface="ＭＳ Ｐ明朝" pitchFamily="18" charset="-128"/>
                <a:ea typeface="ＭＳ Ｐ明朝" pitchFamily="18" charset="-128"/>
              </a:rPr>
              <a:t>「自分の中に存在する、異なる 自分」</a:t>
            </a:r>
          </a:p>
        </p:txBody>
      </p:sp>
      <p:graphicFrame>
        <p:nvGraphicFramePr>
          <p:cNvPr id="11" name="表 10"/>
          <p:cNvGraphicFramePr>
            <a:graphicFrameLocks noGrp="1"/>
          </p:cNvGraphicFramePr>
          <p:nvPr/>
        </p:nvGraphicFramePr>
        <p:xfrm>
          <a:off x="251520" y="1124744"/>
          <a:ext cx="4464495" cy="2232249"/>
        </p:xfrm>
        <a:graphic>
          <a:graphicData uri="http://schemas.openxmlformats.org/drawingml/2006/table">
            <a:tbl>
              <a:tblPr firstRow="1" bandRow="1">
                <a:tableStyleId>{5C22544A-7EE6-4342-B048-85BDC9FD1C3A}</a:tableStyleId>
              </a:tblPr>
              <a:tblGrid>
                <a:gridCol w="2232248"/>
                <a:gridCol w="792088"/>
                <a:gridCol w="696076"/>
                <a:gridCol w="744083"/>
              </a:tblGrid>
              <a:tr h="364749">
                <a:tc>
                  <a:txBody>
                    <a:bodyPr/>
                    <a:lstStyle/>
                    <a:p>
                      <a:pPr algn="l"/>
                      <a:r>
                        <a:rPr kumimoji="1" lang="ja-JP" altLang="en-US" sz="1050" b="0" dirty="0" smtClean="0">
                          <a:solidFill>
                            <a:schemeClr val="tx1"/>
                          </a:solidFill>
                          <a:latin typeface="ＭＳ Ｐ明朝" pitchFamily="18" charset="-128"/>
                          <a:ea typeface="ＭＳ Ｐ明朝" pitchFamily="18" charset="-128"/>
                        </a:rPr>
                        <a:t>「とてもそう思う」の比率</a:t>
                      </a:r>
                      <a:endParaRPr kumimoji="1" lang="ja-JP" altLang="en-US" sz="1050" b="0" dirty="0">
                        <a:solidFill>
                          <a:schemeClr val="tx1"/>
                        </a:solidFill>
                        <a:latin typeface="ＭＳ Ｐ明朝" pitchFamily="18" charset="-128"/>
                        <a:ea typeface="ＭＳ Ｐ明朝" pitchFamily="18"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b="0" dirty="0" smtClean="0">
                          <a:solidFill>
                            <a:schemeClr val="tx1"/>
                          </a:solidFill>
                          <a:latin typeface="ＭＳ Ｐ明朝" pitchFamily="18" charset="-128"/>
                          <a:ea typeface="ＭＳ Ｐ明朝" pitchFamily="18" charset="-128"/>
                        </a:rPr>
                        <a:t>日本　％</a:t>
                      </a:r>
                      <a:endParaRPr kumimoji="1" lang="ja-JP" altLang="en-US" sz="1050" b="0" dirty="0">
                        <a:solidFill>
                          <a:schemeClr val="tx1"/>
                        </a:solidFill>
                        <a:latin typeface="ＭＳ Ｐ明朝" pitchFamily="18" charset="-128"/>
                        <a:ea typeface="ＭＳ Ｐ明朝" pitchFamily="18"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b="0" dirty="0" smtClean="0">
                          <a:solidFill>
                            <a:schemeClr val="tx1"/>
                          </a:solidFill>
                          <a:latin typeface="ＭＳ Ｐ明朝" pitchFamily="18" charset="-128"/>
                          <a:ea typeface="ＭＳ Ｐ明朝" pitchFamily="18" charset="-128"/>
                        </a:rPr>
                        <a:t>米国　％</a:t>
                      </a:r>
                      <a:endParaRPr kumimoji="1" lang="ja-JP" altLang="en-US" sz="1050" b="0" dirty="0">
                        <a:solidFill>
                          <a:schemeClr val="tx1"/>
                        </a:solidFill>
                        <a:latin typeface="ＭＳ Ｐ明朝" pitchFamily="18" charset="-128"/>
                        <a:ea typeface="ＭＳ Ｐ明朝" pitchFamily="18"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b="0" dirty="0" smtClean="0">
                          <a:solidFill>
                            <a:schemeClr val="tx1"/>
                          </a:solidFill>
                          <a:latin typeface="ＭＳ Ｐ明朝" pitchFamily="18" charset="-128"/>
                          <a:ea typeface="ＭＳ Ｐ明朝" pitchFamily="18" charset="-128"/>
                        </a:rPr>
                        <a:t>中国　％</a:t>
                      </a:r>
                      <a:endParaRPr kumimoji="1" lang="ja-JP" altLang="en-US" sz="1050" b="0" dirty="0">
                        <a:solidFill>
                          <a:schemeClr val="tx1"/>
                        </a:solidFill>
                        <a:latin typeface="ＭＳ Ｐ明朝" pitchFamily="18" charset="-128"/>
                        <a:ea typeface="ＭＳ Ｐ明朝" pitchFamily="18"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6875">
                <a:tc>
                  <a:txBody>
                    <a:bodyPr/>
                    <a:lstStyle/>
                    <a:p>
                      <a:r>
                        <a:rPr kumimoji="1" lang="ja-JP" altLang="en-US" sz="1050" dirty="0" smtClean="0">
                          <a:solidFill>
                            <a:schemeClr val="tx1"/>
                          </a:solidFill>
                          <a:latin typeface="ＭＳ Ｐ明朝" pitchFamily="18" charset="-128"/>
                          <a:ea typeface="ＭＳ Ｐ明朝" pitchFamily="18" charset="-128"/>
                        </a:rPr>
                        <a:t>私には人並みの能力がある</a:t>
                      </a:r>
                      <a:endParaRPr kumimoji="1" lang="ja-JP" altLang="en-US" sz="1050" dirty="0">
                        <a:solidFill>
                          <a:schemeClr val="tx1"/>
                        </a:solidFill>
                        <a:latin typeface="ＭＳ Ｐ明朝" pitchFamily="18" charset="-128"/>
                        <a:ea typeface="ＭＳ Ｐ明朝" pitchFamily="18"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solidFill>
                            <a:schemeClr val="tx1"/>
                          </a:solidFill>
                          <a:latin typeface="ＭＳ Ｐ明朝" pitchFamily="18" charset="-128"/>
                          <a:ea typeface="ＭＳ Ｐ明朝" pitchFamily="18" charset="-128"/>
                        </a:rPr>
                        <a:t>8.4</a:t>
                      </a:r>
                      <a:endParaRPr kumimoji="1" lang="ja-JP" altLang="en-US" sz="1050" dirty="0">
                        <a:solidFill>
                          <a:schemeClr val="tx1"/>
                        </a:solidFill>
                        <a:latin typeface="ＭＳ Ｐ明朝" pitchFamily="18" charset="-128"/>
                        <a:ea typeface="ＭＳ Ｐ明朝" pitchFamily="18"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solidFill>
                            <a:schemeClr val="tx1"/>
                          </a:solidFill>
                          <a:latin typeface="ＭＳ Ｐ明朝" pitchFamily="18" charset="-128"/>
                          <a:ea typeface="ＭＳ Ｐ明朝" pitchFamily="18" charset="-128"/>
                        </a:rPr>
                        <a:t>61.1</a:t>
                      </a:r>
                      <a:endParaRPr kumimoji="1" lang="ja-JP" altLang="en-US" sz="1050" dirty="0">
                        <a:solidFill>
                          <a:schemeClr val="tx1"/>
                        </a:solidFill>
                        <a:latin typeface="ＭＳ Ｐ明朝" pitchFamily="18" charset="-128"/>
                        <a:ea typeface="ＭＳ Ｐ明朝" pitchFamily="18"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solidFill>
                            <a:schemeClr val="tx1"/>
                          </a:solidFill>
                          <a:latin typeface="ＭＳ Ｐ明朝" pitchFamily="18" charset="-128"/>
                          <a:ea typeface="ＭＳ Ｐ明朝" pitchFamily="18" charset="-128"/>
                        </a:rPr>
                        <a:t>41.0</a:t>
                      </a:r>
                      <a:endParaRPr kumimoji="1" lang="ja-JP" altLang="en-US" sz="1050" dirty="0">
                        <a:solidFill>
                          <a:schemeClr val="tx1"/>
                        </a:solidFill>
                        <a:latin typeface="ＭＳ Ｐ明朝" pitchFamily="18" charset="-128"/>
                        <a:ea typeface="ＭＳ Ｐ明朝" pitchFamily="18"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6875">
                <a:tc>
                  <a:txBody>
                    <a:bodyPr/>
                    <a:lstStyle/>
                    <a:p>
                      <a:r>
                        <a:rPr kumimoji="1" lang="ja-JP" altLang="en-US" sz="1050" dirty="0" smtClean="0">
                          <a:solidFill>
                            <a:schemeClr val="tx1"/>
                          </a:solidFill>
                          <a:latin typeface="ＭＳ Ｐ明朝" pitchFamily="18" charset="-128"/>
                          <a:ea typeface="ＭＳ Ｐ明朝" pitchFamily="18" charset="-128"/>
                        </a:rPr>
                        <a:t>自分はダメな人間だと思うことがある</a:t>
                      </a:r>
                      <a:endParaRPr kumimoji="1" lang="ja-JP" altLang="en-US" sz="1050" dirty="0">
                        <a:solidFill>
                          <a:schemeClr val="tx1"/>
                        </a:solidFill>
                        <a:latin typeface="ＭＳ Ｐ明朝" pitchFamily="18" charset="-128"/>
                        <a:ea typeface="ＭＳ Ｐ明朝" pitchFamily="18"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solidFill>
                            <a:schemeClr val="tx1"/>
                          </a:solidFill>
                          <a:latin typeface="ＭＳ Ｐ明朝" pitchFamily="18" charset="-128"/>
                          <a:ea typeface="ＭＳ Ｐ明朝" pitchFamily="18" charset="-128"/>
                        </a:rPr>
                        <a:t>23.1</a:t>
                      </a:r>
                      <a:endParaRPr kumimoji="1" lang="ja-JP" altLang="en-US" sz="1050" dirty="0">
                        <a:solidFill>
                          <a:schemeClr val="tx1"/>
                        </a:solidFill>
                        <a:latin typeface="ＭＳ Ｐ明朝" pitchFamily="18" charset="-128"/>
                        <a:ea typeface="ＭＳ Ｐ明朝" pitchFamily="18"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solidFill>
                            <a:schemeClr val="tx1"/>
                          </a:solidFill>
                          <a:latin typeface="ＭＳ Ｐ明朝" pitchFamily="18" charset="-128"/>
                          <a:ea typeface="ＭＳ Ｐ明朝" pitchFamily="18" charset="-128"/>
                        </a:rPr>
                        <a:t>7.6</a:t>
                      </a:r>
                      <a:endParaRPr kumimoji="1" lang="ja-JP" altLang="en-US" sz="1050" dirty="0">
                        <a:solidFill>
                          <a:schemeClr val="tx1"/>
                        </a:solidFill>
                        <a:latin typeface="ＭＳ Ｐ明朝" pitchFamily="18" charset="-128"/>
                        <a:ea typeface="ＭＳ Ｐ明朝" pitchFamily="18"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solidFill>
                            <a:schemeClr val="tx1"/>
                          </a:solidFill>
                          <a:latin typeface="ＭＳ Ｐ明朝" pitchFamily="18" charset="-128"/>
                          <a:ea typeface="ＭＳ Ｐ明朝" pitchFamily="18" charset="-128"/>
                        </a:rPr>
                        <a:t>2.6</a:t>
                      </a:r>
                      <a:endParaRPr kumimoji="1" lang="ja-JP" altLang="en-US" sz="1050" dirty="0">
                        <a:solidFill>
                          <a:schemeClr val="tx1"/>
                        </a:solidFill>
                        <a:latin typeface="ＭＳ Ｐ明朝" pitchFamily="18" charset="-128"/>
                        <a:ea typeface="ＭＳ Ｐ明朝" pitchFamily="18"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6875">
                <a:tc>
                  <a:txBody>
                    <a:bodyPr/>
                    <a:lstStyle/>
                    <a:p>
                      <a:r>
                        <a:rPr kumimoji="1" lang="ja-JP" altLang="en-US" sz="1050" dirty="0" smtClean="0">
                          <a:solidFill>
                            <a:schemeClr val="tx1"/>
                          </a:solidFill>
                          <a:latin typeface="ＭＳ Ｐ明朝" pitchFamily="18" charset="-128"/>
                          <a:ea typeface="ＭＳ Ｐ明朝" pitchFamily="18" charset="-128"/>
                        </a:rPr>
                        <a:t>私は将来に不安を感じている</a:t>
                      </a:r>
                      <a:endParaRPr kumimoji="1" lang="ja-JP" altLang="en-US" sz="1050" dirty="0">
                        <a:solidFill>
                          <a:schemeClr val="tx1"/>
                        </a:solidFill>
                        <a:latin typeface="ＭＳ Ｐ明朝" pitchFamily="18" charset="-128"/>
                        <a:ea typeface="ＭＳ Ｐ明朝" pitchFamily="18"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solidFill>
                            <a:schemeClr val="tx1"/>
                          </a:solidFill>
                          <a:latin typeface="ＭＳ Ｐ明朝" pitchFamily="18" charset="-128"/>
                          <a:ea typeface="ＭＳ Ｐ明朝" pitchFamily="18" charset="-128"/>
                        </a:rPr>
                        <a:t>32.2</a:t>
                      </a:r>
                      <a:endParaRPr kumimoji="1" lang="ja-JP" altLang="en-US" sz="1050" dirty="0">
                        <a:solidFill>
                          <a:schemeClr val="tx1"/>
                        </a:solidFill>
                        <a:latin typeface="ＭＳ Ｐ明朝" pitchFamily="18" charset="-128"/>
                        <a:ea typeface="ＭＳ Ｐ明朝" pitchFamily="18"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solidFill>
                            <a:schemeClr val="tx1"/>
                          </a:solidFill>
                          <a:latin typeface="ＭＳ Ｐ明朝" pitchFamily="18" charset="-128"/>
                          <a:ea typeface="ＭＳ Ｐ明朝" pitchFamily="18" charset="-128"/>
                        </a:rPr>
                        <a:t>27.4</a:t>
                      </a:r>
                      <a:endParaRPr kumimoji="1" lang="ja-JP" altLang="en-US" sz="1050" dirty="0">
                        <a:solidFill>
                          <a:schemeClr val="tx1"/>
                        </a:solidFill>
                        <a:latin typeface="ＭＳ Ｐ明朝" pitchFamily="18" charset="-128"/>
                        <a:ea typeface="ＭＳ Ｐ明朝" pitchFamily="18"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solidFill>
                            <a:schemeClr val="tx1"/>
                          </a:solidFill>
                          <a:latin typeface="ＭＳ Ｐ明朝" pitchFamily="18" charset="-128"/>
                          <a:ea typeface="ＭＳ Ｐ明朝" pitchFamily="18" charset="-128"/>
                        </a:rPr>
                        <a:t>16.5</a:t>
                      </a:r>
                      <a:endParaRPr kumimoji="1" lang="ja-JP" altLang="en-US" sz="1050" dirty="0">
                        <a:solidFill>
                          <a:schemeClr val="tx1"/>
                        </a:solidFill>
                        <a:latin typeface="ＭＳ Ｐ明朝" pitchFamily="18" charset="-128"/>
                        <a:ea typeface="ＭＳ Ｐ明朝" pitchFamily="18"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6875">
                <a:tc>
                  <a:txBody>
                    <a:bodyPr/>
                    <a:lstStyle/>
                    <a:p>
                      <a:r>
                        <a:rPr kumimoji="1" lang="ja-JP" altLang="en-US" sz="1050" dirty="0" smtClean="0">
                          <a:solidFill>
                            <a:schemeClr val="tx1"/>
                          </a:solidFill>
                          <a:latin typeface="ＭＳ Ｐ明朝" pitchFamily="18" charset="-128"/>
                          <a:ea typeface="ＭＳ Ｐ明朝" pitchFamily="18" charset="-128"/>
                        </a:rPr>
                        <a:t>学校の生徒会活動に参加したいですか</a:t>
                      </a:r>
                      <a:endParaRPr kumimoji="1" lang="ja-JP" altLang="en-US" sz="1050" dirty="0">
                        <a:solidFill>
                          <a:schemeClr val="tx1"/>
                        </a:solidFill>
                        <a:latin typeface="ＭＳ Ｐ明朝" pitchFamily="18" charset="-128"/>
                        <a:ea typeface="ＭＳ Ｐ明朝" pitchFamily="18"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solidFill>
                            <a:schemeClr val="tx1"/>
                          </a:solidFill>
                          <a:latin typeface="ＭＳ Ｐ明朝" pitchFamily="18" charset="-128"/>
                          <a:ea typeface="ＭＳ Ｐ明朝" pitchFamily="18" charset="-128"/>
                        </a:rPr>
                        <a:t>10.9</a:t>
                      </a:r>
                      <a:endParaRPr kumimoji="1" lang="ja-JP" altLang="en-US" sz="1050" dirty="0">
                        <a:solidFill>
                          <a:schemeClr val="tx1"/>
                        </a:solidFill>
                        <a:latin typeface="ＭＳ Ｐ明朝" pitchFamily="18" charset="-128"/>
                        <a:ea typeface="ＭＳ Ｐ明朝" pitchFamily="18"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solidFill>
                            <a:schemeClr val="tx1"/>
                          </a:solidFill>
                          <a:latin typeface="ＭＳ Ｐ明朝" pitchFamily="18" charset="-128"/>
                          <a:ea typeface="ＭＳ Ｐ明朝" pitchFamily="18" charset="-128"/>
                        </a:rPr>
                        <a:t>49.3</a:t>
                      </a:r>
                      <a:endParaRPr kumimoji="1" lang="ja-JP" altLang="en-US" sz="1050" dirty="0">
                        <a:solidFill>
                          <a:schemeClr val="tx1"/>
                        </a:solidFill>
                        <a:latin typeface="ＭＳ Ｐ明朝" pitchFamily="18" charset="-128"/>
                        <a:ea typeface="ＭＳ Ｐ明朝" pitchFamily="18"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050" dirty="0" smtClean="0">
                          <a:solidFill>
                            <a:schemeClr val="tx1"/>
                          </a:solidFill>
                          <a:latin typeface="ＭＳ Ｐ明朝" pitchFamily="18" charset="-128"/>
                          <a:ea typeface="ＭＳ Ｐ明朝" pitchFamily="18" charset="-128"/>
                        </a:rPr>
                        <a:t>49.9</a:t>
                      </a:r>
                      <a:endParaRPr kumimoji="1" lang="ja-JP" altLang="en-US" sz="1050" dirty="0">
                        <a:solidFill>
                          <a:schemeClr val="tx1"/>
                        </a:solidFill>
                        <a:latin typeface="ＭＳ Ｐ明朝" pitchFamily="18" charset="-128"/>
                        <a:ea typeface="ＭＳ Ｐ明朝" pitchFamily="18" charset="-128"/>
                      </a:endParaRPr>
                    </a:p>
                  </a:txBody>
                  <a:tcPr marL="84406" marR="844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3" name="角丸四角形 12"/>
          <p:cNvSpPr/>
          <p:nvPr/>
        </p:nvSpPr>
        <p:spPr>
          <a:xfrm>
            <a:off x="323528" y="836712"/>
            <a:ext cx="2664296" cy="216024"/>
          </a:xfrm>
          <a:prstGeom prst="round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bg1"/>
                </a:solidFill>
                <a:latin typeface="ＭＳ Ｐ明朝" pitchFamily="18" charset="-128"/>
                <a:ea typeface="ＭＳ Ｐ明朝" pitchFamily="18" charset="-128"/>
              </a:rPr>
              <a:t>日本の高校生は人間性がゆがめられている</a:t>
            </a:r>
            <a:endParaRPr lang="ja-JP" altLang="en-US" sz="1050" dirty="0">
              <a:solidFill>
                <a:schemeClr val="bg1"/>
              </a:solidFill>
              <a:latin typeface="ＭＳ Ｐ明朝" pitchFamily="18" charset="-128"/>
              <a:ea typeface="ＭＳ Ｐ明朝" pitchFamily="18" charset="-128"/>
            </a:endParaRPr>
          </a:p>
        </p:txBody>
      </p:sp>
      <p:sp>
        <p:nvSpPr>
          <p:cNvPr id="14" name="正方形/長方形 13"/>
          <p:cNvSpPr/>
          <p:nvPr/>
        </p:nvSpPr>
        <p:spPr>
          <a:xfrm>
            <a:off x="2771800" y="908720"/>
            <a:ext cx="216024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schemeClr val="tx1"/>
                </a:solidFill>
                <a:latin typeface="ＭＳ Ｐ明朝" pitchFamily="18" charset="-128"/>
                <a:ea typeface="ＭＳ Ｐ明朝" pitchFamily="18" charset="-128"/>
              </a:rPr>
              <a:t>(</a:t>
            </a:r>
            <a:r>
              <a:rPr lang="ja-JP" altLang="en-US" sz="900" dirty="0" smtClean="0">
                <a:solidFill>
                  <a:schemeClr val="tx1"/>
                </a:solidFill>
                <a:latin typeface="ＭＳ Ｐ明朝" pitchFamily="18" charset="-128"/>
                <a:ea typeface="ＭＳ Ｐ明朝" pitchFamily="18" charset="-128"/>
              </a:rPr>
              <a:t>日本青少年研究所</a:t>
            </a:r>
            <a:r>
              <a:rPr lang="en-US" altLang="ja-JP" sz="900" dirty="0" smtClean="0">
                <a:solidFill>
                  <a:schemeClr val="tx1"/>
                </a:solidFill>
                <a:latin typeface="ＭＳ Ｐ明朝" pitchFamily="18" charset="-128"/>
                <a:ea typeface="ＭＳ Ｐ明朝" pitchFamily="18" charset="-128"/>
              </a:rPr>
              <a:t>09.2</a:t>
            </a:r>
            <a:r>
              <a:rPr lang="ja-JP" altLang="en-US" sz="900" dirty="0" smtClean="0">
                <a:solidFill>
                  <a:schemeClr val="tx1"/>
                </a:solidFill>
                <a:latin typeface="ＭＳ Ｐ明朝" pitchFamily="18" charset="-128"/>
                <a:ea typeface="ＭＳ Ｐ明朝" pitchFamily="18" charset="-128"/>
              </a:rPr>
              <a:t>発表から</a:t>
            </a:r>
            <a:r>
              <a:rPr lang="en-US" altLang="ja-JP" sz="900" dirty="0" smtClean="0">
                <a:solidFill>
                  <a:schemeClr val="tx1"/>
                </a:solidFill>
                <a:latin typeface="ＭＳ Ｐ明朝" pitchFamily="18" charset="-128"/>
                <a:ea typeface="ＭＳ Ｐ明朝" pitchFamily="18" charset="-128"/>
              </a:rPr>
              <a:t>)</a:t>
            </a:r>
            <a:endParaRPr kumimoji="1" lang="ja-JP" altLang="en-US" sz="900" dirty="0">
              <a:latin typeface="ＭＳ Ｐ明朝" pitchFamily="18" charset="-128"/>
              <a:ea typeface="ＭＳ Ｐ明朝" pitchFamily="18" charset="-128"/>
            </a:endParaRPr>
          </a:p>
        </p:txBody>
      </p:sp>
      <p:pic>
        <p:nvPicPr>
          <p:cNvPr id="15" name="Picture 2" descr="C:\Users\佐藤陵一\Pictures\MP Navigator EX\2010_03_30\IMG.jpg"/>
          <p:cNvPicPr>
            <a:picLocks noChangeAspect="1" noChangeArrowheads="1"/>
          </p:cNvPicPr>
          <p:nvPr/>
        </p:nvPicPr>
        <p:blipFill>
          <a:blip r:embed="rId3" cstate="print"/>
          <a:srcRect/>
          <a:stretch>
            <a:fillRect/>
          </a:stretch>
        </p:blipFill>
        <p:spPr bwMode="auto">
          <a:xfrm>
            <a:off x="7092280" y="3861048"/>
            <a:ext cx="1621570" cy="2684212"/>
          </a:xfrm>
          <a:prstGeom prst="rect">
            <a:avLst/>
          </a:prstGeom>
          <a:noFill/>
          <a:ln w="3175">
            <a:solidFill>
              <a:srgbClr val="FF0000"/>
            </a:solidFill>
          </a:ln>
        </p:spPr>
      </p:pic>
      <p:sp>
        <p:nvSpPr>
          <p:cNvPr id="17" name="正方形/長方形 16"/>
          <p:cNvSpPr/>
          <p:nvPr/>
        </p:nvSpPr>
        <p:spPr>
          <a:xfrm>
            <a:off x="7452320" y="4653136"/>
            <a:ext cx="1008112" cy="360040"/>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bg1"/>
                </a:solidFill>
                <a:latin typeface="ＭＳ Ｐ明朝" pitchFamily="18" charset="-128"/>
                <a:ea typeface="ＭＳ Ｐ明朝" pitchFamily="18" charset="-128"/>
              </a:rPr>
              <a:t>豊かさとは何か</a:t>
            </a:r>
            <a:endParaRPr kumimoji="1" lang="en-US" altLang="ja-JP" sz="900" dirty="0" smtClean="0">
              <a:solidFill>
                <a:schemeClr val="bg1"/>
              </a:solidFill>
              <a:latin typeface="ＭＳ Ｐ明朝" pitchFamily="18" charset="-128"/>
              <a:ea typeface="ＭＳ Ｐ明朝" pitchFamily="18" charset="-128"/>
            </a:endParaRPr>
          </a:p>
          <a:p>
            <a:r>
              <a:rPr lang="ja-JP" altLang="ja-JP" sz="900" dirty="0" smtClean="0">
                <a:solidFill>
                  <a:schemeClr val="bg1"/>
                </a:solidFill>
                <a:latin typeface="ＭＳ Ｐ明朝" pitchFamily="18" charset="-128"/>
                <a:ea typeface="ＭＳ Ｐ明朝" pitchFamily="18" charset="-128"/>
              </a:rPr>
              <a:t>暉峻淑子</a:t>
            </a:r>
            <a:endParaRPr kumimoji="1" lang="ja-JP" altLang="en-US" sz="900" dirty="0">
              <a:solidFill>
                <a:schemeClr val="bg1"/>
              </a:solidFill>
              <a:latin typeface="ＭＳ Ｐ明朝" pitchFamily="18" charset="-128"/>
              <a:ea typeface="ＭＳ Ｐ明朝" pitchFamily="18" charset="-128"/>
            </a:endParaRPr>
          </a:p>
        </p:txBody>
      </p:sp>
      <p:sp>
        <p:nvSpPr>
          <p:cNvPr id="19" name="正方形/長方形 18"/>
          <p:cNvSpPr/>
          <p:nvPr/>
        </p:nvSpPr>
        <p:spPr>
          <a:xfrm>
            <a:off x="5724128" y="260648"/>
            <a:ext cx="2952328" cy="1728192"/>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Ｑ</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朝ごはん何を食べているの？</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A:</a:t>
            </a:r>
            <a:r>
              <a:rPr lang="ja-JP" altLang="en-US" sz="1050" dirty="0" smtClean="0">
                <a:solidFill>
                  <a:schemeClr val="tx1"/>
                </a:solidFill>
                <a:latin typeface="ＭＳ Ｐ明朝" pitchFamily="18" charset="-128"/>
                <a:ea typeface="ＭＳ Ｐ明朝" pitchFamily="18" charset="-128"/>
              </a:rPr>
              <a:t>マグドナルド。</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Ｑ：毎日なの？</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Ａ：そうです。</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Ｑ：お昼ご飯は？</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Ａ：吉野家です。</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Ｑ：どうしてそうなの。</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Ａ：家でご飯を食べるのがつらい。</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誰かと一緒に楽しいご飯を食べたことがない。</a:t>
            </a:r>
            <a:endParaRPr kumimoji="1" lang="ja-JP" altLang="en-US" sz="1050" dirty="0">
              <a:latin typeface="ＭＳ Ｐ明朝" pitchFamily="18" charset="-128"/>
              <a:ea typeface="ＭＳ Ｐ明朝" pitchFamily="18" charset="-128"/>
            </a:endParaRPr>
          </a:p>
        </p:txBody>
      </p:sp>
      <p:sp>
        <p:nvSpPr>
          <p:cNvPr id="20" name="線吹き出し 1 (枠付き) 19"/>
          <p:cNvSpPr/>
          <p:nvPr/>
        </p:nvSpPr>
        <p:spPr>
          <a:xfrm>
            <a:off x="7668344" y="692696"/>
            <a:ext cx="1224136" cy="720080"/>
          </a:xfrm>
          <a:prstGeom prst="borderCallout1">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latin typeface="ＭＳ Ｐ明朝" pitchFamily="18" charset="-128"/>
                <a:ea typeface="ＭＳ Ｐ明朝" pitchFamily="18" charset="-128"/>
              </a:rPr>
              <a:t>「鍋会」が始まる。</a:t>
            </a:r>
            <a:endParaRPr kumimoji="1"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人が変わったように明るくなった。</a:t>
            </a:r>
            <a:endParaRPr kumimoji="1" lang="ja-JP" altLang="en-US" sz="1050" dirty="0">
              <a:latin typeface="ＭＳ Ｐ明朝" pitchFamily="18" charset="-128"/>
              <a:ea typeface="ＭＳ Ｐ明朝" pitchFamily="18" charset="-128"/>
            </a:endParaRPr>
          </a:p>
        </p:txBody>
      </p:sp>
      <p:sp>
        <p:nvSpPr>
          <p:cNvPr id="21" name="正方形/長方形 20"/>
          <p:cNvSpPr/>
          <p:nvPr/>
        </p:nvSpPr>
        <p:spPr>
          <a:xfrm>
            <a:off x="6588224" y="116632"/>
            <a:ext cx="2016224" cy="216024"/>
          </a:xfrm>
          <a:prstGeom prst="rect">
            <a:avLst/>
          </a:pr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solidFill>
                  <a:schemeClr val="bg1"/>
                </a:solidFill>
                <a:latin typeface="ＭＳ Ｐ明朝" pitchFamily="18" charset="-128"/>
                <a:ea typeface="ＭＳ Ｐ明朝" pitchFamily="18" charset="-128"/>
              </a:rPr>
              <a:t>(</a:t>
            </a:r>
            <a:r>
              <a:rPr lang="ja-JP" altLang="en-US" sz="800" dirty="0" smtClean="0">
                <a:solidFill>
                  <a:schemeClr val="bg1"/>
                </a:solidFill>
                <a:latin typeface="ＭＳ Ｐ明朝" pitchFamily="18" charset="-128"/>
                <a:ea typeface="ＭＳ Ｐ明朝" pitchFamily="18" charset="-128"/>
              </a:rPr>
              <a:t>第</a:t>
            </a:r>
            <a:r>
              <a:rPr lang="en-US" altLang="ja-JP" sz="800" dirty="0" smtClean="0">
                <a:solidFill>
                  <a:schemeClr val="bg1"/>
                </a:solidFill>
                <a:latin typeface="ＭＳ Ｐ明朝" pitchFamily="18" charset="-128"/>
                <a:ea typeface="ＭＳ Ｐ明朝" pitchFamily="18" charset="-128"/>
              </a:rPr>
              <a:t>2</a:t>
            </a:r>
            <a:r>
              <a:rPr lang="ja-JP" altLang="en-US" sz="800" dirty="0" smtClean="0">
                <a:solidFill>
                  <a:schemeClr val="bg1"/>
                </a:solidFill>
                <a:latin typeface="ＭＳ Ｐ明朝" pitchFamily="18" charset="-128"/>
                <a:ea typeface="ＭＳ Ｐ明朝" pitchFamily="18" charset="-128"/>
              </a:rPr>
              <a:t>回職場問題学習・交流講座）</a:t>
            </a:r>
            <a:endParaRPr kumimoji="1" lang="ja-JP" altLang="en-US" sz="800" dirty="0">
              <a:solidFill>
                <a:schemeClr val="bg1"/>
              </a:solidFill>
              <a:latin typeface="ＭＳ Ｐ明朝" pitchFamily="18" charset="-128"/>
              <a:ea typeface="ＭＳ Ｐ明朝" pitchFamily="18" charset="-128"/>
            </a:endParaRPr>
          </a:p>
        </p:txBody>
      </p:sp>
      <p:sp>
        <p:nvSpPr>
          <p:cNvPr id="22" name="強調線吹き出し 1 (枠付き) 21"/>
          <p:cNvSpPr/>
          <p:nvPr/>
        </p:nvSpPr>
        <p:spPr>
          <a:xfrm>
            <a:off x="5364088" y="2132856"/>
            <a:ext cx="1800200" cy="792088"/>
          </a:xfrm>
          <a:prstGeom prst="accentBorderCallout1">
            <a:avLst>
              <a:gd name="adj1" fmla="val 36387"/>
              <a:gd name="adj2" fmla="val -4019"/>
              <a:gd name="adj3" fmla="val 7680"/>
              <a:gd name="adj4" fmla="val -38897"/>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50" dirty="0" smtClean="0">
              <a:latin typeface="ＭＳ Ｐ明朝" pitchFamily="18" charset="-128"/>
              <a:ea typeface="ＭＳ Ｐ明朝" pitchFamily="18" charset="-128"/>
            </a:endParaRPr>
          </a:p>
          <a:p>
            <a:endParaRPr lang="en-US" altLang="ja-JP" sz="1050" dirty="0" smtClean="0">
              <a:latin typeface="ＭＳ Ｐ明朝" pitchFamily="18" charset="-128"/>
              <a:ea typeface="ＭＳ Ｐ明朝" pitchFamily="18" charset="-128"/>
            </a:endParaRPr>
          </a:p>
          <a:p>
            <a:endParaRPr kumimoji="1" lang="en-US" altLang="ja-JP" sz="1050" dirty="0" smtClean="0">
              <a:latin typeface="ＭＳ Ｐ明朝" pitchFamily="18" charset="-128"/>
              <a:ea typeface="ＭＳ Ｐ明朝" pitchFamily="18" charset="-128"/>
            </a:endParaRPr>
          </a:p>
          <a:p>
            <a:endParaRPr kumimoji="1" lang="en-US" altLang="ja-JP" sz="1050" dirty="0" smtClean="0">
              <a:latin typeface="ＭＳ Ｐ明朝" pitchFamily="18" charset="-128"/>
              <a:ea typeface="ＭＳ Ｐ明朝" pitchFamily="18" charset="-128"/>
            </a:endParaRPr>
          </a:p>
          <a:p>
            <a:r>
              <a:rPr kumimoji="1" lang="ja-JP" altLang="en-US" sz="1050" dirty="0" smtClean="0">
                <a:latin typeface="ＭＳ Ｐ明朝" pitchFamily="18" charset="-128"/>
                <a:ea typeface="ＭＳ Ｐ明朝" pitchFamily="18" charset="-128"/>
              </a:rPr>
              <a:t>賃金が安いのは、</a:t>
            </a:r>
            <a:endParaRPr kumimoji="1"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「ダメな自分のせい」「能力がないから」－自己責任論</a:t>
            </a:r>
            <a:endParaRPr lang="en-US" altLang="ja-JP" sz="1050" dirty="0" smtClean="0">
              <a:latin typeface="ＭＳ Ｐ明朝" pitchFamily="18" charset="-128"/>
              <a:ea typeface="ＭＳ Ｐ明朝" pitchFamily="18" charset="-128"/>
            </a:endParaRPr>
          </a:p>
          <a:p>
            <a:endParaRPr lang="en-US" altLang="ja-JP" sz="1050" dirty="0" smtClean="0">
              <a:latin typeface="ＭＳ Ｐ明朝" pitchFamily="18" charset="-128"/>
              <a:ea typeface="ＭＳ Ｐ明朝" pitchFamily="18" charset="-128"/>
            </a:endParaRPr>
          </a:p>
          <a:p>
            <a:endParaRPr lang="en-US" altLang="ja-JP" sz="1050" dirty="0" smtClean="0">
              <a:latin typeface="ＭＳ Ｐ明朝" pitchFamily="18" charset="-128"/>
              <a:ea typeface="ＭＳ Ｐ明朝" pitchFamily="18" charset="-128"/>
            </a:endParaRPr>
          </a:p>
          <a:p>
            <a:endParaRPr kumimoji="1" lang="en-US" altLang="ja-JP" sz="1050" dirty="0" smtClean="0">
              <a:latin typeface="ＭＳ Ｐ明朝" pitchFamily="18" charset="-128"/>
              <a:ea typeface="ＭＳ Ｐ明朝" pitchFamily="18" charset="-128"/>
            </a:endParaRPr>
          </a:p>
          <a:p>
            <a:endParaRPr kumimoji="1" lang="ja-JP" altLang="en-US" sz="1050" dirty="0">
              <a:latin typeface="ＭＳ Ｐ明朝" pitchFamily="18" charset="-128"/>
              <a:ea typeface="ＭＳ Ｐ明朝" pitchFamily="18" charset="-128"/>
            </a:endParaRPr>
          </a:p>
        </p:txBody>
      </p:sp>
      <p:sp>
        <p:nvSpPr>
          <p:cNvPr id="34" name="正方形/長方形 33"/>
          <p:cNvSpPr/>
          <p:nvPr/>
        </p:nvSpPr>
        <p:spPr>
          <a:xfrm>
            <a:off x="323528" y="116632"/>
            <a:ext cx="244827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latin typeface="ＭＳ Ｐ明朝" pitchFamily="18" charset="-128"/>
                <a:ea typeface="ＭＳ Ｐ明朝" pitchFamily="18" charset="-128"/>
              </a:rPr>
              <a:t>〔</a:t>
            </a:r>
            <a:r>
              <a:rPr kumimoji="1" lang="ja-JP" altLang="en-US" sz="1200" dirty="0" smtClean="0">
                <a:latin typeface="ＭＳ Ｐ明朝" pitchFamily="18" charset="-128"/>
                <a:ea typeface="ＭＳ Ｐ明朝" pitchFamily="18" charset="-128"/>
              </a:rPr>
              <a:t>いま、労働組合を考える視点　②</a:t>
            </a:r>
            <a:r>
              <a:rPr kumimoji="1" lang="en-US" altLang="ja-JP" sz="1200" dirty="0" smtClean="0">
                <a:latin typeface="ＭＳ Ｐ明朝" pitchFamily="18" charset="-128"/>
                <a:ea typeface="ＭＳ Ｐ明朝" pitchFamily="18" charset="-128"/>
              </a:rPr>
              <a:t>〕</a:t>
            </a:r>
            <a:endParaRPr kumimoji="1" lang="ja-JP" altLang="en-US" sz="1200" dirty="0">
              <a:latin typeface="ＭＳ Ｐ明朝" pitchFamily="18" charset="-128"/>
              <a:ea typeface="ＭＳ Ｐ明朝" pitchFamily="18" charset="-128"/>
            </a:endParaRPr>
          </a:p>
        </p:txBody>
      </p:sp>
      <p:cxnSp>
        <p:nvCxnSpPr>
          <p:cNvPr id="26" name="直線コネクタ 25"/>
          <p:cNvCxnSpPr/>
          <p:nvPr/>
        </p:nvCxnSpPr>
        <p:spPr>
          <a:xfrm>
            <a:off x="4644008" y="1700808"/>
            <a:ext cx="648072" cy="72008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C:\Users\佐藤陵一\Pictures\MP Navigator EX\2011_11_09\IMG_0002.jpg"/>
          <p:cNvPicPr>
            <a:picLocks noChangeAspect="1" noChangeArrowheads="1"/>
          </p:cNvPicPr>
          <p:nvPr/>
        </p:nvPicPr>
        <p:blipFill>
          <a:blip r:embed="rId4" cstate="print"/>
          <a:srcRect/>
          <a:stretch>
            <a:fillRect/>
          </a:stretch>
        </p:blipFill>
        <p:spPr bwMode="auto">
          <a:xfrm>
            <a:off x="395536" y="3861048"/>
            <a:ext cx="1512168" cy="2408237"/>
          </a:xfrm>
          <a:prstGeom prst="rect">
            <a:avLst/>
          </a:prstGeom>
          <a:noFill/>
          <a:ln w="3175">
            <a:solidFill>
              <a:srgbClr val="FFFF00"/>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heckerboard(across)">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
            </a:r>
            <a:br>
              <a:rPr kumimoji="1" lang="en-US" altLang="ja-JP" dirty="0" smtClean="0"/>
            </a:br>
            <a:r>
              <a:rPr lang="en-US" altLang="ja-JP" sz="1300" dirty="0" smtClean="0">
                <a:latin typeface="ＭＳ Ｐ明朝" pitchFamily="18" charset="-128"/>
                <a:ea typeface="ＭＳ Ｐ明朝" pitchFamily="18" charset="-128"/>
              </a:rPr>
              <a:t>〔</a:t>
            </a:r>
            <a:r>
              <a:rPr lang="ja-JP" altLang="en-US" sz="1300" dirty="0" smtClean="0">
                <a:latin typeface="ＭＳ Ｐ明朝" pitchFamily="18" charset="-128"/>
                <a:ea typeface="ＭＳ Ｐ明朝" pitchFamily="18" charset="-128"/>
              </a:rPr>
              <a:t>いま、労働組合を考える視点　③</a:t>
            </a:r>
            <a:r>
              <a:rPr lang="en-US" altLang="ja-JP" sz="1300" dirty="0" smtClean="0">
                <a:latin typeface="ＭＳ Ｐ明朝" pitchFamily="18" charset="-128"/>
                <a:ea typeface="ＭＳ Ｐ明朝" pitchFamily="18" charset="-128"/>
              </a:rPr>
              <a:t>〕</a:t>
            </a:r>
            <a:r>
              <a:rPr lang="en-US" altLang="ja-JP" sz="1050" dirty="0" smtClean="0">
                <a:latin typeface="ＭＳ Ｐ明朝" pitchFamily="18" charset="-128"/>
                <a:ea typeface="ＭＳ Ｐ明朝" pitchFamily="18" charset="-128"/>
              </a:rPr>
              <a:t/>
            </a:r>
            <a:br>
              <a:rPr lang="en-US" altLang="ja-JP" sz="1050" dirty="0" smtClean="0">
                <a:latin typeface="ＭＳ Ｐ明朝" pitchFamily="18" charset="-128"/>
                <a:ea typeface="ＭＳ Ｐ明朝" pitchFamily="18" charset="-128"/>
              </a:rPr>
            </a:br>
            <a:r>
              <a:rPr lang="en-US" altLang="ja-JP" sz="2000" dirty="0" smtClean="0">
                <a:latin typeface="ＭＳ Ｐ明朝" pitchFamily="18" charset="-128"/>
                <a:ea typeface="ＭＳ Ｐ明朝" pitchFamily="18" charset="-128"/>
              </a:rPr>
              <a:t>“</a:t>
            </a:r>
            <a:r>
              <a:rPr lang="ja-JP" altLang="en-US" sz="2000" dirty="0" smtClean="0">
                <a:latin typeface="ＭＳ Ｐ明朝" pitchFamily="18" charset="-128"/>
                <a:ea typeface="ＭＳ Ｐ明朝" pitchFamily="18" charset="-128"/>
              </a:rPr>
              <a:t>権利”と“わがまま</a:t>
            </a:r>
            <a:r>
              <a:rPr lang="en-US" altLang="ja-JP" sz="2000" dirty="0" smtClean="0">
                <a:latin typeface="ＭＳ Ｐ明朝" pitchFamily="18" charset="-128"/>
                <a:ea typeface="ＭＳ Ｐ明朝" pitchFamily="18" charset="-128"/>
              </a:rPr>
              <a:t>”‥</a:t>
            </a:r>
            <a:r>
              <a:rPr lang="ja-JP" altLang="en-US" sz="2000" dirty="0" smtClean="0">
                <a:latin typeface="ＭＳ Ｐ明朝" pitchFamily="18" charset="-128"/>
                <a:ea typeface="ＭＳ Ｐ明朝" pitchFamily="18" charset="-128"/>
              </a:rPr>
              <a:t>大切なのは権利の自覚！</a:t>
            </a:r>
            <a:r>
              <a:rPr lang="en-US" altLang="ja-JP" sz="2000" dirty="0" smtClean="0">
                <a:latin typeface="ＭＳ Ｐ明朝" pitchFamily="18" charset="-128"/>
                <a:ea typeface="ＭＳ Ｐ明朝" pitchFamily="18" charset="-128"/>
              </a:rPr>
              <a:t/>
            </a:r>
            <a:br>
              <a:rPr lang="en-US" altLang="ja-JP" sz="2000" dirty="0" smtClean="0">
                <a:latin typeface="ＭＳ Ｐ明朝" pitchFamily="18" charset="-128"/>
                <a:ea typeface="ＭＳ Ｐ明朝" pitchFamily="18" charset="-128"/>
              </a:rPr>
            </a:br>
            <a:r>
              <a:rPr lang="en-US" altLang="ja-JP" sz="2000" dirty="0" smtClean="0">
                <a:latin typeface="ＭＳ Ｐ明朝" pitchFamily="18" charset="-128"/>
                <a:ea typeface="ＭＳ Ｐ明朝" pitchFamily="18" charset="-128"/>
              </a:rPr>
              <a:t/>
            </a:r>
            <a:br>
              <a:rPr lang="en-US" altLang="ja-JP" sz="2000" dirty="0" smtClean="0">
                <a:latin typeface="ＭＳ Ｐ明朝" pitchFamily="18" charset="-128"/>
                <a:ea typeface="ＭＳ Ｐ明朝" pitchFamily="18" charset="-128"/>
              </a:rPr>
            </a:br>
            <a:r>
              <a:rPr lang="en-US" altLang="ja-JP" sz="1050" dirty="0" smtClean="0">
                <a:latin typeface="ＭＳ Ｐ明朝" pitchFamily="18" charset="-128"/>
                <a:ea typeface="ＭＳ Ｐ明朝" pitchFamily="18" charset="-128"/>
              </a:rPr>
              <a:t/>
            </a:r>
            <a:br>
              <a:rPr lang="en-US" altLang="ja-JP" sz="1050" dirty="0" smtClean="0">
                <a:latin typeface="ＭＳ Ｐ明朝" pitchFamily="18" charset="-128"/>
                <a:ea typeface="ＭＳ Ｐ明朝" pitchFamily="18" charset="-128"/>
              </a:rPr>
            </a:br>
            <a:r>
              <a:rPr lang="en-US" altLang="ja-JP" sz="1050" dirty="0" smtClean="0">
                <a:latin typeface="ＭＳ Ｐ明朝" pitchFamily="18" charset="-128"/>
                <a:ea typeface="ＭＳ Ｐ明朝" pitchFamily="18" charset="-128"/>
              </a:rPr>
              <a:t/>
            </a:r>
            <a:br>
              <a:rPr lang="en-US" altLang="ja-JP" sz="1050" dirty="0" smtClean="0">
                <a:latin typeface="ＭＳ Ｐ明朝" pitchFamily="18" charset="-128"/>
                <a:ea typeface="ＭＳ Ｐ明朝" pitchFamily="18" charset="-128"/>
              </a:rPr>
            </a:br>
            <a:r>
              <a:rPr lang="en-US" altLang="ja-JP" sz="1050" dirty="0" smtClean="0">
                <a:latin typeface="ＭＳ Ｐ明朝" pitchFamily="18" charset="-128"/>
                <a:ea typeface="ＭＳ Ｐ明朝" pitchFamily="18" charset="-128"/>
              </a:rPr>
              <a:t/>
            </a:r>
            <a:br>
              <a:rPr lang="en-US" altLang="ja-JP" sz="1050" dirty="0" smtClean="0">
                <a:latin typeface="ＭＳ Ｐ明朝" pitchFamily="18" charset="-128"/>
                <a:ea typeface="ＭＳ Ｐ明朝" pitchFamily="18" charset="-128"/>
              </a:rPr>
            </a:br>
            <a:r>
              <a:rPr lang="en-US" altLang="ja-JP" sz="1050" dirty="0" smtClean="0">
                <a:latin typeface="ＭＳ Ｐ明朝" pitchFamily="18" charset="-128"/>
                <a:ea typeface="ＭＳ Ｐ明朝" pitchFamily="18" charset="-128"/>
              </a:rPr>
              <a:t/>
            </a:r>
            <a:br>
              <a:rPr lang="en-US" altLang="ja-JP" sz="1050" dirty="0" smtClean="0">
                <a:latin typeface="ＭＳ Ｐ明朝" pitchFamily="18" charset="-128"/>
                <a:ea typeface="ＭＳ Ｐ明朝" pitchFamily="18" charset="-128"/>
              </a:rPr>
            </a:br>
            <a:r>
              <a:rPr lang="en-US" altLang="ja-JP" sz="1050" dirty="0" smtClean="0">
                <a:latin typeface="ＭＳ Ｐ明朝" pitchFamily="18" charset="-128"/>
                <a:ea typeface="ＭＳ Ｐ明朝" pitchFamily="18" charset="-128"/>
              </a:rPr>
              <a:t/>
            </a:r>
            <a:br>
              <a:rPr lang="en-US" altLang="ja-JP" sz="1050" dirty="0" smtClean="0">
                <a:latin typeface="ＭＳ Ｐ明朝" pitchFamily="18" charset="-128"/>
                <a:ea typeface="ＭＳ Ｐ明朝" pitchFamily="18" charset="-128"/>
              </a:rPr>
            </a:br>
            <a:r>
              <a:rPr lang="en-US" altLang="ja-JP" sz="1050" dirty="0" smtClean="0">
                <a:latin typeface="ＭＳ Ｐ明朝" pitchFamily="18" charset="-128"/>
                <a:ea typeface="ＭＳ Ｐ明朝" pitchFamily="18" charset="-128"/>
              </a:rPr>
              <a:t/>
            </a:r>
            <a:br>
              <a:rPr lang="en-US" altLang="ja-JP" sz="1050" dirty="0" smtClean="0">
                <a:latin typeface="ＭＳ Ｐ明朝" pitchFamily="18" charset="-128"/>
                <a:ea typeface="ＭＳ Ｐ明朝" pitchFamily="18" charset="-128"/>
              </a:rPr>
            </a:br>
            <a:endParaRPr kumimoji="1" lang="ja-JP" altLang="en-US" sz="1050" dirty="0">
              <a:latin typeface="ＭＳ Ｐ明朝" pitchFamily="18" charset="-128"/>
              <a:ea typeface="ＭＳ Ｐ明朝" pitchFamily="18" charset="-128"/>
            </a:endParaRPr>
          </a:p>
        </p:txBody>
      </p:sp>
      <p:sp>
        <p:nvSpPr>
          <p:cNvPr id="3" name="コンテンツ プレースホルダ 2"/>
          <p:cNvSpPr>
            <a:spLocks noGrp="1"/>
          </p:cNvSpPr>
          <p:nvPr>
            <p:ph idx="1"/>
          </p:nvPr>
        </p:nvSpPr>
        <p:spPr>
          <a:xfrm>
            <a:off x="323528" y="3212976"/>
            <a:ext cx="8280920" cy="2913188"/>
          </a:xfrm>
        </p:spPr>
        <p:txBody>
          <a:bodyPr/>
          <a:lstStyle/>
          <a:p>
            <a:endParaRPr kumimoji="1" lang="en-US" altLang="ja-JP" dirty="0" smtClean="0"/>
          </a:p>
          <a:p>
            <a:pPr>
              <a:buNone/>
            </a:pPr>
            <a:endParaRPr kumimoji="1" lang="ja-JP" altLang="en-US" dirty="0"/>
          </a:p>
        </p:txBody>
      </p:sp>
      <p:sp>
        <p:nvSpPr>
          <p:cNvPr id="5" name="雲形吹き出し 4"/>
          <p:cNvSpPr/>
          <p:nvPr/>
        </p:nvSpPr>
        <p:spPr>
          <a:xfrm>
            <a:off x="5364088" y="188640"/>
            <a:ext cx="3600400" cy="891480"/>
          </a:xfrm>
          <a:prstGeom prst="cloudCallout">
            <a:avLst>
              <a:gd name="adj1" fmla="val -58677"/>
              <a:gd name="adj2" fmla="val 25716"/>
            </a:avLst>
          </a:prstGeom>
          <a:noFill/>
          <a:ln w="31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rPr>
              <a:t>権利を主張すると「世の中、まぁー</a:t>
            </a:r>
            <a:r>
              <a:rPr lang="ja-JP" altLang="en-US" sz="1050" dirty="0" err="1" smtClean="0">
                <a:solidFill>
                  <a:schemeClr val="tx1"/>
                </a:solidFill>
                <a:latin typeface="ＭＳ Ｐ明朝" pitchFamily="18" charset="-128"/>
                <a:ea typeface="ＭＳ Ｐ明朝" pitchFamily="18" charset="-128"/>
              </a:rPr>
              <a:t>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く治まらない！」</a:t>
            </a:r>
            <a:r>
              <a:rPr lang="en-US" altLang="ja-JP" sz="1050" dirty="0" smtClean="0">
                <a:solidFill>
                  <a:schemeClr val="tx1"/>
                </a:solidFill>
                <a:latin typeface="ＭＳ Ｐ明朝" pitchFamily="18" charset="-128"/>
                <a:ea typeface="ＭＳ Ｐ明朝" pitchFamily="18" charset="-128"/>
              </a:rPr>
              <a:t/>
            </a:r>
            <a:br>
              <a:rPr lang="en-US" altLang="ja-JP" sz="1050" dirty="0" smtClean="0">
                <a:solidFill>
                  <a:schemeClr val="tx1"/>
                </a:solidFill>
                <a:latin typeface="ＭＳ Ｐ明朝" pitchFamily="18" charset="-128"/>
                <a:ea typeface="ＭＳ Ｐ明朝" pitchFamily="18" charset="-128"/>
              </a:rPr>
            </a:br>
            <a:r>
              <a:rPr lang="en-US" altLang="ja-JP" sz="1050" dirty="0" smtClean="0">
                <a:solidFill>
                  <a:schemeClr val="tx1"/>
                </a:solidFill>
                <a:latin typeface="ＭＳ Ｐ明朝" pitchFamily="18" charset="-128"/>
                <a:ea typeface="ＭＳ Ｐ明朝" pitchFamily="18" charset="-128"/>
                <a:sym typeface="Wingdings"/>
              </a:rPr>
              <a:t> </a:t>
            </a:r>
            <a:r>
              <a:rPr lang="ja-JP" altLang="en-US" sz="1050" dirty="0" smtClean="0">
                <a:solidFill>
                  <a:schemeClr val="tx1"/>
                </a:solidFill>
                <a:latin typeface="ＭＳ Ｐ明朝" pitchFamily="18" charset="-128"/>
                <a:ea typeface="ＭＳ Ｐ明朝" pitchFamily="18" charset="-128"/>
              </a:rPr>
              <a:t>義務を果たすのが先ではないか。</a:t>
            </a:r>
            <a:endParaRPr lang="ja-JP" altLang="en-US" sz="1050" dirty="0">
              <a:solidFill>
                <a:schemeClr val="tx1"/>
              </a:solidFill>
              <a:latin typeface="ＭＳ Ｐ明朝" pitchFamily="18" charset="-128"/>
              <a:ea typeface="ＭＳ Ｐ明朝" pitchFamily="18" charset="-128"/>
            </a:endParaRPr>
          </a:p>
        </p:txBody>
      </p:sp>
      <p:sp>
        <p:nvSpPr>
          <p:cNvPr id="6" name="角丸四角形 5"/>
          <p:cNvSpPr/>
          <p:nvPr/>
        </p:nvSpPr>
        <p:spPr>
          <a:xfrm>
            <a:off x="2195736" y="908720"/>
            <a:ext cx="4104456" cy="2160240"/>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14300"/>
            <a:r>
              <a:rPr lang="ja-JP" altLang="en-US" sz="1050" dirty="0" smtClean="0">
                <a:solidFill>
                  <a:schemeClr val="tx1"/>
                </a:solidFill>
                <a:latin typeface="ＭＳ Ｐ明朝" pitchFamily="18" charset="-128"/>
                <a:ea typeface="ＭＳ Ｐ明朝" pitchFamily="18" charset="-128"/>
                <a:cs typeface="Times New Roman" pitchFamily="18" charset="0"/>
              </a:rPr>
              <a:t>■</a:t>
            </a:r>
            <a:r>
              <a:rPr lang="ja-JP" altLang="ja-JP" sz="1050" dirty="0" smtClean="0">
                <a:solidFill>
                  <a:schemeClr val="tx1"/>
                </a:solidFill>
                <a:latin typeface="ＭＳ Ｐ明朝" pitchFamily="18" charset="-128"/>
                <a:ea typeface="ＭＳ Ｐ明朝" pitchFamily="18" charset="-128"/>
                <a:cs typeface="Times New Roman" pitchFamily="18" charset="0"/>
              </a:rPr>
              <a:t>日本の労働運動</a:t>
            </a:r>
            <a:r>
              <a:rPr lang="ja-JP" altLang="en-US" sz="1050" dirty="0" smtClean="0">
                <a:solidFill>
                  <a:schemeClr val="tx1"/>
                </a:solidFill>
                <a:latin typeface="ＭＳ Ｐ明朝" pitchFamily="18" charset="-128"/>
                <a:ea typeface="ＭＳ Ｐ明朝" pitchFamily="18" charset="-128"/>
                <a:cs typeface="Times New Roman" pitchFamily="18" charset="0"/>
              </a:rPr>
              <a:t>、</a:t>
            </a:r>
            <a:r>
              <a:rPr lang="ja-JP" altLang="ja-JP" sz="1050" dirty="0" smtClean="0">
                <a:solidFill>
                  <a:schemeClr val="tx1"/>
                </a:solidFill>
                <a:latin typeface="ＭＳ Ｐ明朝" pitchFamily="18" charset="-128"/>
                <a:ea typeface="ＭＳ Ｐ明朝" pitchFamily="18" charset="-128"/>
                <a:cs typeface="Times New Roman" pitchFamily="18" charset="0"/>
              </a:rPr>
              <a:t>社会全体も労働者の権利意識を育む努力を怠ってきた。学生は無手勝流に社会に放り出されている。「就職すれば会社が何とかしてくれる」との精神構造にある。「会社人間」からの決別は</a:t>
            </a:r>
            <a:r>
              <a:rPr lang="ja-JP" altLang="en-US" sz="1050" dirty="0" smtClean="0">
                <a:solidFill>
                  <a:schemeClr val="tx1"/>
                </a:solidFill>
                <a:latin typeface="ＭＳ Ｐ明朝" pitchFamily="18" charset="-128"/>
                <a:ea typeface="ＭＳ Ｐ明朝" pitchFamily="18" charset="-128"/>
                <a:cs typeface="Times New Roman" pitchFamily="18" charset="0"/>
              </a:rPr>
              <a:t>　</a:t>
            </a:r>
            <a:r>
              <a:rPr lang="ja-JP" altLang="ja-JP" sz="1050" dirty="0" smtClean="0">
                <a:solidFill>
                  <a:schemeClr val="tx1"/>
                </a:solidFill>
                <a:latin typeface="ＭＳ Ｐ明朝" pitchFamily="18" charset="-128"/>
                <a:ea typeface="ＭＳ Ｐ明朝" pitchFamily="18" charset="-128"/>
                <a:cs typeface="Times New Roman" pitchFamily="18" charset="0"/>
              </a:rPr>
              <a:t>難しい。</a:t>
            </a:r>
            <a:endParaRPr lang="en-US" altLang="ja-JP" sz="1050" dirty="0" smtClean="0">
              <a:solidFill>
                <a:schemeClr val="tx1"/>
              </a:solidFill>
              <a:latin typeface="ＭＳ Ｐ明朝" pitchFamily="18" charset="-128"/>
              <a:ea typeface="ＭＳ Ｐ明朝" pitchFamily="18" charset="-128"/>
              <a:cs typeface="Times New Roman" pitchFamily="18" charset="0"/>
              <a:sym typeface="Wingdings"/>
            </a:endParaRPr>
          </a:p>
          <a:p>
            <a:pPr indent="114300"/>
            <a:endParaRPr lang="en-US" altLang="ja-JP" sz="1050" dirty="0" smtClean="0">
              <a:solidFill>
                <a:schemeClr val="tx1"/>
              </a:solidFill>
              <a:latin typeface="ＭＳ Ｐ明朝" pitchFamily="18" charset="-128"/>
              <a:ea typeface="ＭＳ Ｐ明朝" pitchFamily="18" charset="-128"/>
              <a:cs typeface="Times New Roman" pitchFamily="18" charset="0"/>
            </a:endParaRPr>
          </a:p>
          <a:p>
            <a:pPr indent="114300"/>
            <a:r>
              <a:rPr lang="ja-JP" altLang="en-US" sz="1050" dirty="0" smtClean="0">
                <a:solidFill>
                  <a:schemeClr val="tx1"/>
                </a:solidFill>
                <a:latin typeface="ＭＳ Ｐ明朝" pitchFamily="18" charset="-128"/>
                <a:ea typeface="ＭＳ Ｐ明朝" pitchFamily="18" charset="-128"/>
                <a:cs typeface="Times New Roman" pitchFamily="18" charset="0"/>
              </a:rPr>
              <a:t>■</a:t>
            </a:r>
            <a:r>
              <a:rPr lang="ja-JP" altLang="ja-JP" sz="1050" dirty="0" smtClean="0">
                <a:solidFill>
                  <a:schemeClr val="tx1"/>
                </a:solidFill>
                <a:latin typeface="ＭＳ Ｐ明朝" pitchFamily="18" charset="-128"/>
                <a:ea typeface="ＭＳ Ｐ明朝" pitchFamily="18" charset="-128"/>
                <a:cs typeface="Times New Roman" pitchFamily="18" charset="0"/>
              </a:rPr>
              <a:t>若い人ほど、権利意識が低く、休みをとらず、上司に言われるままに、長時間・過密労働をこなし、「明日から来なくてもいい」といわれ、黙って会社を去っている</a:t>
            </a:r>
            <a:r>
              <a:rPr lang="ja-JP" altLang="en-US" sz="1050" dirty="0" smtClean="0">
                <a:solidFill>
                  <a:schemeClr val="tx1"/>
                </a:solidFill>
                <a:latin typeface="ＭＳ Ｐ明朝" pitchFamily="18" charset="-128"/>
                <a:ea typeface="ＭＳ Ｐ明朝" pitchFamily="18" charset="-128"/>
                <a:cs typeface="Times New Roman" pitchFamily="18" charset="0"/>
              </a:rPr>
              <a:t>。</a:t>
            </a:r>
            <a:endParaRPr lang="en-US" altLang="ja-JP" sz="1050" dirty="0" smtClean="0">
              <a:solidFill>
                <a:schemeClr val="tx1"/>
              </a:solidFill>
              <a:latin typeface="ＭＳ Ｐ明朝" pitchFamily="18" charset="-128"/>
              <a:ea typeface="ＭＳ Ｐ明朝" pitchFamily="18" charset="-128"/>
              <a:cs typeface="Times New Roman" pitchFamily="18" charset="0"/>
            </a:endParaRPr>
          </a:p>
          <a:p>
            <a:pPr indent="114300"/>
            <a:endParaRPr lang="en-US" altLang="ja-JP" sz="1050" dirty="0" smtClean="0">
              <a:solidFill>
                <a:schemeClr val="tx1"/>
              </a:solidFill>
              <a:latin typeface="ＭＳ Ｐ明朝" pitchFamily="18" charset="-128"/>
              <a:ea typeface="ＭＳ Ｐ明朝" pitchFamily="18" charset="-128"/>
            </a:endParaRPr>
          </a:p>
          <a:p>
            <a:pPr indent="114300"/>
            <a:r>
              <a:rPr lang="ja-JP" altLang="en-US"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自らどのような権利を有しているのか</a:t>
            </a:r>
            <a:r>
              <a:rPr lang="ja-JP" altLang="en-US"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会社に主張できるのか</a:t>
            </a:r>
            <a:r>
              <a:rPr lang="ja-JP" altLang="en-US"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知らない限り権利意識は生じない。</a:t>
            </a:r>
            <a:endParaRPr lang="en-US" altLang="ja-JP" sz="1050" dirty="0" smtClean="0">
              <a:solidFill>
                <a:schemeClr val="tx1"/>
              </a:solidFill>
              <a:latin typeface="ＭＳ Ｐ明朝" pitchFamily="18" charset="-128"/>
              <a:ea typeface="ＭＳ Ｐ明朝" pitchFamily="18" charset="-128"/>
            </a:endParaRPr>
          </a:p>
          <a:p>
            <a:pPr indent="114300"/>
            <a:r>
              <a:rPr lang="en-US" altLang="ja-JP" sz="1050" dirty="0" smtClean="0">
                <a:solidFill>
                  <a:schemeClr val="tx1"/>
                </a:solidFill>
                <a:latin typeface="ＭＳ Ｐ明朝" pitchFamily="18" charset="-128"/>
                <a:ea typeface="ＭＳ Ｐ明朝" pitchFamily="18" charset="-128"/>
              </a:rPr>
              <a:t>                                                            (</a:t>
            </a:r>
            <a:r>
              <a:rPr lang="ja-JP" altLang="ja-JP" sz="1050" dirty="0" smtClean="0">
                <a:solidFill>
                  <a:schemeClr val="tx1"/>
                </a:solidFill>
                <a:latin typeface="ＭＳ Ｐ明朝" pitchFamily="18" charset="-128"/>
                <a:ea typeface="ＭＳ Ｐ明朝" pitchFamily="18" charset="-128"/>
              </a:rPr>
              <a:t>徳住堅治</a:t>
            </a:r>
            <a:r>
              <a:rPr lang="ja-JP" altLang="en-US" sz="1050" dirty="0" smtClean="0">
                <a:solidFill>
                  <a:schemeClr val="tx1"/>
                </a:solidFill>
                <a:latin typeface="ＭＳ Ｐ明朝" pitchFamily="18" charset="-128"/>
                <a:ea typeface="ＭＳ Ｐ明朝" pitchFamily="18" charset="-128"/>
              </a:rPr>
              <a:t>弁護士</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p:txBody>
      </p:sp>
      <p:pic>
        <p:nvPicPr>
          <p:cNvPr id="7" name="Picture 4" descr="C:\Users\佐藤陵一\Pictures\MP Navigator EX\2009_12_23\IMG_0045.jpg"/>
          <p:cNvPicPr>
            <a:picLocks noChangeAspect="1" noChangeArrowheads="1"/>
          </p:cNvPicPr>
          <p:nvPr/>
        </p:nvPicPr>
        <p:blipFill>
          <a:blip r:embed="rId3" cstate="print"/>
          <a:srcRect/>
          <a:stretch>
            <a:fillRect/>
          </a:stretch>
        </p:blipFill>
        <p:spPr bwMode="auto">
          <a:xfrm>
            <a:off x="323528" y="1124744"/>
            <a:ext cx="1681994" cy="1854198"/>
          </a:xfrm>
          <a:prstGeom prst="rect">
            <a:avLst/>
          </a:prstGeom>
          <a:solidFill>
            <a:schemeClr val="bg1"/>
          </a:solidFill>
          <a:ln w="3175">
            <a:solidFill>
              <a:schemeClr val="tx1"/>
            </a:solidFill>
            <a:prstDash val="sysDot"/>
          </a:ln>
        </p:spPr>
      </p:pic>
      <p:pic>
        <p:nvPicPr>
          <p:cNvPr id="8" name="Picture 2" descr="C:\Users\佐藤陵一\Pictures\MP Navigator EX\2009_12_23\IMG_0044.jpg"/>
          <p:cNvPicPr>
            <a:picLocks noChangeAspect="1" noChangeArrowheads="1"/>
          </p:cNvPicPr>
          <p:nvPr/>
        </p:nvPicPr>
        <p:blipFill>
          <a:blip r:embed="rId4" cstate="print"/>
          <a:stretch>
            <a:fillRect/>
          </a:stretch>
        </p:blipFill>
        <p:spPr bwMode="auto">
          <a:xfrm>
            <a:off x="6372200" y="1124744"/>
            <a:ext cx="1728192" cy="1814601"/>
          </a:xfrm>
          <a:prstGeom prst="rect">
            <a:avLst/>
          </a:prstGeom>
          <a:noFill/>
          <a:ln w="3175">
            <a:solidFill>
              <a:schemeClr val="tx1"/>
            </a:solidFill>
            <a:prstDash val="sysDot"/>
          </a:ln>
        </p:spPr>
      </p:pic>
      <p:sp>
        <p:nvSpPr>
          <p:cNvPr id="10" name="正方形/長方形 9"/>
          <p:cNvSpPr/>
          <p:nvPr/>
        </p:nvSpPr>
        <p:spPr>
          <a:xfrm>
            <a:off x="323528" y="3140968"/>
            <a:ext cx="8424936"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rgbClr val="FFC000"/>
                </a:solidFill>
                <a:latin typeface="ＭＳ Ｐ明朝" pitchFamily="18" charset="-128"/>
                <a:ea typeface="ＭＳ Ｐ明朝" pitchFamily="18" charset="-128"/>
              </a:rPr>
              <a:t>●</a:t>
            </a:r>
            <a:r>
              <a:rPr lang="ja-JP" altLang="en-US" sz="1400" dirty="0" smtClean="0">
                <a:solidFill>
                  <a:schemeClr val="tx1"/>
                </a:solidFill>
                <a:latin typeface="ＭＳ Ｐ明朝" pitchFamily="18" charset="-128"/>
                <a:ea typeface="ＭＳ Ｐ明朝" pitchFamily="18" charset="-128"/>
              </a:rPr>
              <a:t>すべて国民は、健康で文化的な最低限度の生活を営む</a:t>
            </a:r>
            <a:r>
              <a:rPr lang="ja-JP" altLang="en-US" sz="1400" b="1" dirty="0" smtClean="0">
                <a:solidFill>
                  <a:srgbClr val="FF0000"/>
                </a:solidFill>
                <a:latin typeface="ＭＳ Ｐ明朝" pitchFamily="18" charset="-128"/>
                <a:ea typeface="ＭＳ Ｐ明朝" pitchFamily="18" charset="-128"/>
              </a:rPr>
              <a:t>権利</a:t>
            </a:r>
            <a:r>
              <a:rPr lang="ja-JP" altLang="en-US" sz="1400" dirty="0" smtClean="0">
                <a:solidFill>
                  <a:schemeClr val="tx1"/>
                </a:solidFill>
                <a:latin typeface="ＭＳ Ｐ明朝" pitchFamily="18" charset="-128"/>
                <a:ea typeface="ＭＳ Ｐ明朝" pitchFamily="18" charset="-128"/>
              </a:rPr>
              <a:t>を有する（憲法○○条）－生きる権利－</a:t>
            </a:r>
            <a:endParaRPr lang="en-US" altLang="ja-JP" sz="1400" dirty="0" smtClean="0">
              <a:solidFill>
                <a:schemeClr val="tx1"/>
              </a:solidFill>
              <a:latin typeface="ＭＳ Ｐ明朝" pitchFamily="18" charset="-128"/>
              <a:ea typeface="ＭＳ Ｐ明朝" pitchFamily="18" charset="-128"/>
            </a:endParaRPr>
          </a:p>
          <a:p>
            <a:r>
              <a:rPr lang="ja-JP" altLang="en-US" sz="1400" dirty="0" smtClean="0">
                <a:solidFill>
                  <a:srgbClr val="FFC000"/>
                </a:solidFill>
                <a:latin typeface="ＭＳ Ｐ明朝" pitchFamily="18" charset="-128"/>
                <a:ea typeface="ＭＳ Ｐ明朝" pitchFamily="18" charset="-128"/>
              </a:rPr>
              <a:t>●</a:t>
            </a:r>
            <a:r>
              <a:rPr lang="ja-JP" altLang="en-US" sz="1400" dirty="0" smtClean="0">
                <a:solidFill>
                  <a:schemeClr val="tx1"/>
                </a:solidFill>
                <a:latin typeface="ＭＳ Ｐ明朝" pitchFamily="18" charset="-128"/>
                <a:ea typeface="ＭＳ Ｐ明朝" pitchFamily="18" charset="-128"/>
              </a:rPr>
              <a:t>すべて国民は、勤労の</a:t>
            </a:r>
            <a:r>
              <a:rPr lang="ja-JP" altLang="en-US" sz="1400" b="1" dirty="0" smtClean="0">
                <a:solidFill>
                  <a:srgbClr val="FF0000"/>
                </a:solidFill>
                <a:latin typeface="ＭＳ Ｐ明朝" pitchFamily="18" charset="-128"/>
                <a:ea typeface="ＭＳ Ｐ明朝" pitchFamily="18" charset="-128"/>
              </a:rPr>
              <a:t>権利</a:t>
            </a:r>
            <a:r>
              <a:rPr lang="ja-JP" altLang="en-US" sz="1400" dirty="0" smtClean="0">
                <a:solidFill>
                  <a:schemeClr val="tx1"/>
                </a:solidFill>
                <a:latin typeface="ＭＳ Ｐ明朝" pitchFamily="18" charset="-128"/>
                <a:ea typeface="ＭＳ Ｐ明朝" pitchFamily="18" charset="-128"/>
              </a:rPr>
              <a:t>を有し、義務を負う（憲法○○条）－働く権利－</a:t>
            </a:r>
            <a:endParaRPr lang="ja-JP" altLang="en-US" sz="1400" dirty="0">
              <a:solidFill>
                <a:schemeClr val="tx1"/>
              </a:solidFill>
              <a:latin typeface="ＭＳ Ｐ明朝" pitchFamily="18" charset="-128"/>
              <a:ea typeface="ＭＳ Ｐ明朝" pitchFamily="18" charset="-128"/>
            </a:endParaRPr>
          </a:p>
        </p:txBody>
      </p:sp>
      <p:sp>
        <p:nvSpPr>
          <p:cNvPr id="11" name="正方形/長方形 10"/>
          <p:cNvSpPr/>
          <p:nvPr/>
        </p:nvSpPr>
        <p:spPr>
          <a:xfrm>
            <a:off x="467544" y="4005064"/>
            <a:ext cx="5544616" cy="64807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600" dirty="0" smtClean="0">
                <a:solidFill>
                  <a:schemeClr val="tx1"/>
                </a:solidFill>
                <a:latin typeface="ＭＳ Ｐ明朝" pitchFamily="18" charset="-128"/>
                <a:ea typeface="ＭＳ Ｐ明朝" pitchFamily="18" charset="-128"/>
              </a:rPr>
              <a:t>「権利がある」と憲法に</a:t>
            </a:r>
            <a:r>
              <a:rPr lang="ja-JP" altLang="en-US" sz="1600" dirty="0" smtClean="0">
                <a:solidFill>
                  <a:schemeClr val="tx1"/>
                </a:solidFill>
                <a:latin typeface="ＭＳ Ｐ明朝" pitchFamily="18" charset="-128"/>
                <a:ea typeface="ＭＳ Ｐ明朝" pitchFamily="18" charset="-128"/>
              </a:rPr>
              <a:t>書かれている。もはや</a:t>
            </a:r>
            <a:r>
              <a:rPr lang="ja-JP" altLang="ja-JP" sz="1600" dirty="0" smtClean="0">
                <a:solidFill>
                  <a:schemeClr val="tx1"/>
                </a:solidFill>
                <a:latin typeface="ＭＳ Ｐ明朝" pitchFamily="18" charset="-128"/>
                <a:ea typeface="ＭＳ Ｐ明朝" pitchFamily="18" charset="-128"/>
              </a:rPr>
              <a:t>権利はわがままや勝手な主張ではありません。</a:t>
            </a:r>
            <a:endParaRPr lang="en-US" altLang="ja-JP" sz="1600" dirty="0" smtClean="0">
              <a:solidFill>
                <a:schemeClr val="tx1"/>
              </a:solidFill>
              <a:latin typeface="ＭＳ Ｐ明朝" pitchFamily="18" charset="-128"/>
              <a:ea typeface="ＭＳ Ｐ明朝" pitchFamily="18" charset="-128"/>
            </a:endParaRPr>
          </a:p>
        </p:txBody>
      </p:sp>
      <p:sp>
        <p:nvSpPr>
          <p:cNvPr id="12" name="線吹き出し 1 (枠付き) 11"/>
          <p:cNvSpPr/>
          <p:nvPr/>
        </p:nvSpPr>
        <p:spPr>
          <a:xfrm>
            <a:off x="6660232" y="3861048"/>
            <a:ext cx="1728192" cy="648072"/>
          </a:xfrm>
          <a:prstGeom prst="borderCallout1">
            <a:avLst>
              <a:gd name="adj1" fmla="val 18750"/>
              <a:gd name="adj2" fmla="val -8333"/>
              <a:gd name="adj3" fmla="val 83893"/>
              <a:gd name="adj4" fmla="val -45419"/>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latin typeface="ＭＳ Ｐ明朝" pitchFamily="18" charset="-128"/>
                <a:ea typeface="ＭＳ Ｐ明朝" pitchFamily="18" charset="-128"/>
              </a:rPr>
              <a:t>「あぁ、そうなんだ」</a:t>
            </a:r>
            <a:endParaRPr kumimoji="1" lang="en-US" altLang="ja-JP" sz="1200" dirty="0" smtClean="0">
              <a:latin typeface="ＭＳ Ｐ明朝" pitchFamily="18" charset="-128"/>
              <a:ea typeface="ＭＳ Ｐ明朝" pitchFamily="18" charset="-128"/>
            </a:endParaRPr>
          </a:p>
          <a:p>
            <a:r>
              <a:rPr lang="ja-JP" altLang="en-US" sz="1200" dirty="0" smtClean="0">
                <a:latin typeface="ＭＳ Ｐ明朝" pitchFamily="18" charset="-128"/>
                <a:ea typeface="ＭＳ Ｐ明朝" pitchFamily="18" charset="-128"/>
              </a:rPr>
              <a:t>まず、確認を！</a:t>
            </a:r>
            <a:endParaRPr kumimoji="1" lang="ja-JP" altLang="en-US" sz="1200" dirty="0">
              <a:latin typeface="ＭＳ Ｐ明朝" pitchFamily="18" charset="-128"/>
              <a:ea typeface="ＭＳ Ｐ明朝" pitchFamily="18" charset="-128"/>
            </a:endParaRPr>
          </a:p>
        </p:txBody>
      </p:sp>
      <p:sp>
        <p:nvSpPr>
          <p:cNvPr id="13" name="下矢印 12"/>
          <p:cNvSpPr/>
          <p:nvPr/>
        </p:nvSpPr>
        <p:spPr>
          <a:xfrm>
            <a:off x="2843808" y="3789040"/>
            <a:ext cx="360040" cy="144016"/>
          </a:xfrm>
          <a:prstGeom prst="downArrow">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67544" y="4941168"/>
            <a:ext cx="5544616" cy="136815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労働組合法　第</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条　この法律は、労働者が使用者との交渉において対等の立場に立つことを促進することにより労働者の地位を向上させること、労働者がその労働条件について交渉するために自ら代表者を選出することその他の団体行動を行うために自主的に労働組合を組織し、団結することを擁護すること並びに使用者と労働者の関係を規制する労働協約を締結するための団体交渉をすること及びその手続きを助成することを目的とする。</a:t>
            </a:r>
            <a:endParaRPr lang="ja-JP" altLang="en-US" sz="1050" dirty="0">
              <a:latin typeface="ＭＳ Ｐ明朝" pitchFamily="18" charset="-128"/>
              <a:ea typeface="ＭＳ Ｐ明朝" pitchFamily="18" charset="-128"/>
            </a:endParaRPr>
          </a:p>
        </p:txBody>
      </p:sp>
      <p:sp>
        <p:nvSpPr>
          <p:cNvPr id="15" name="正方形/長方形 14"/>
          <p:cNvSpPr/>
          <p:nvPr/>
        </p:nvSpPr>
        <p:spPr>
          <a:xfrm>
            <a:off x="899592" y="4869160"/>
            <a:ext cx="2088232" cy="288032"/>
          </a:xfrm>
          <a:prstGeom prst="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bg1"/>
                </a:solidFill>
                <a:latin typeface="ＭＳ Ｐ明朝" pitchFamily="18" charset="-128"/>
                <a:ea typeface="ＭＳ Ｐ明朝" pitchFamily="18" charset="-128"/>
              </a:rPr>
              <a:t>社長への口の聞き方が変わった</a:t>
            </a:r>
            <a:r>
              <a:rPr kumimoji="1" lang="ja-JP" altLang="en-US" sz="1050" dirty="0" smtClean="0">
                <a:latin typeface="ＭＳ Ｐ明朝" pitchFamily="18" charset="-128"/>
                <a:ea typeface="ＭＳ Ｐ明朝" pitchFamily="18" charset="-128"/>
              </a:rPr>
              <a:t>。</a:t>
            </a:r>
            <a:endParaRPr kumimoji="1" lang="ja-JP" altLang="en-US" sz="1050" dirty="0">
              <a:latin typeface="ＭＳ Ｐ明朝" pitchFamily="18" charset="-128"/>
              <a:ea typeface="ＭＳ Ｐ明朝" pitchFamily="18" charset="-128"/>
            </a:endParaRPr>
          </a:p>
        </p:txBody>
      </p:sp>
      <p:sp>
        <p:nvSpPr>
          <p:cNvPr id="16" name="正方形/長方形 15"/>
          <p:cNvSpPr/>
          <p:nvPr/>
        </p:nvSpPr>
        <p:spPr>
          <a:xfrm>
            <a:off x="3347864" y="4869160"/>
            <a:ext cx="2160240" cy="288032"/>
          </a:xfrm>
          <a:prstGeom prst="rect">
            <a:avLst/>
          </a:prstGeom>
          <a:solidFill>
            <a:schemeClr val="tx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bg1"/>
                </a:solidFill>
                <a:latin typeface="ＭＳ Ｐ明朝" pitchFamily="18" charset="-128"/>
                <a:ea typeface="ＭＳ Ｐ明朝" pitchFamily="18" charset="-128"/>
              </a:rPr>
              <a:t>法律を都合よく解釈しない。</a:t>
            </a:r>
            <a:endParaRPr kumimoji="1" lang="ja-JP" altLang="en-US" sz="1050" dirty="0">
              <a:solidFill>
                <a:schemeClr val="bg1"/>
              </a:solidFill>
              <a:latin typeface="ＭＳ Ｐ明朝" pitchFamily="18" charset="-128"/>
              <a:ea typeface="ＭＳ Ｐ明朝" pitchFamily="18" charset="-128"/>
            </a:endParaRPr>
          </a:p>
        </p:txBody>
      </p:sp>
      <p:sp>
        <p:nvSpPr>
          <p:cNvPr id="17" name="線吹き出し 1 (枠付き) 16"/>
          <p:cNvSpPr/>
          <p:nvPr/>
        </p:nvSpPr>
        <p:spPr>
          <a:xfrm>
            <a:off x="6660232" y="5013176"/>
            <a:ext cx="1728192" cy="936104"/>
          </a:xfrm>
          <a:prstGeom prst="borderCallout1">
            <a:avLst>
              <a:gd name="adj1" fmla="val 18750"/>
              <a:gd name="adj2" fmla="val -8333"/>
              <a:gd name="adj3" fmla="val 53790"/>
              <a:gd name="adj4" fmla="val -43057"/>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社長と労働者が人格的に「平等」になるためではない。「交渉で対等の立場に立つ」ためである。</a:t>
            </a:r>
            <a:endParaRPr lang="en-US" altLang="ja-JP" sz="1050" dirty="0" smtClean="0">
              <a:solidFill>
                <a:schemeClr val="tx1"/>
              </a:solidFill>
              <a:latin typeface="ＭＳ Ｐ明朝" pitchFamily="18" charset="-128"/>
              <a:ea typeface="ＭＳ Ｐ明朝" pitchFamily="18" charset="-128"/>
            </a:endParaRPr>
          </a:p>
        </p:txBody>
      </p:sp>
      <p:sp>
        <p:nvSpPr>
          <p:cNvPr id="18" name="正方形/長方形 17"/>
          <p:cNvSpPr/>
          <p:nvPr/>
        </p:nvSpPr>
        <p:spPr>
          <a:xfrm>
            <a:off x="8388424" y="6165304"/>
            <a:ext cx="4320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latin typeface="ＭＳ Ｐ明朝" pitchFamily="18" charset="-128"/>
                <a:ea typeface="ＭＳ Ｐ明朝" pitchFamily="18" charset="-128"/>
              </a:rPr>
              <a:t>１１</a:t>
            </a:r>
            <a:endParaRPr kumimoji="1" lang="ja-JP" altLang="en-US" sz="1050" dirty="0">
              <a:latin typeface="ＭＳ Ｐ明朝" pitchFamily="18" charset="-128"/>
              <a:ea typeface="ＭＳ Ｐ明朝" pitchFamily="1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88641"/>
            <a:ext cx="8640960" cy="1008112"/>
          </a:xfrm>
          <a:noFill/>
        </p:spPr>
        <p:txBody>
          <a:bodyPr>
            <a:normAutofit fontScale="90000"/>
          </a:bodyPr>
          <a:lstStyle/>
          <a:p>
            <a:r>
              <a:rPr kumimoji="1" lang="en-US" altLang="ja-JP" sz="1800" b="1" dirty="0" smtClean="0">
                <a:ea typeface="AR P新藝体U" pitchFamily="50" charset="-128"/>
              </a:rPr>
              <a:t/>
            </a:r>
            <a:br>
              <a:rPr kumimoji="1" lang="en-US" altLang="ja-JP" sz="1800" b="1" dirty="0" smtClean="0">
                <a:ea typeface="AR P新藝体U" pitchFamily="50" charset="-128"/>
              </a:rPr>
            </a:br>
            <a:r>
              <a:rPr lang="en-US" altLang="ja-JP" sz="1300" dirty="0" smtClean="0">
                <a:latin typeface="ＭＳ Ｐ明朝" pitchFamily="18" charset="-128"/>
                <a:ea typeface="ＭＳ Ｐ明朝" pitchFamily="18" charset="-128"/>
              </a:rPr>
              <a:t>〔</a:t>
            </a:r>
            <a:r>
              <a:rPr lang="ja-JP" altLang="en-US" sz="1300" dirty="0" smtClean="0">
                <a:latin typeface="ＭＳ Ｐ明朝" pitchFamily="18" charset="-128"/>
                <a:ea typeface="ＭＳ Ｐ明朝" pitchFamily="18" charset="-128"/>
              </a:rPr>
              <a:t>いま、労働組合を考える視点　④</a:t>
            </a:r>
            <a:r>
              <a:rPr lang="en-US" altLang="ja-JP" sz="1300" dirty="0" smtClean="0">
                <a:latin typeface="ＭＳ Ｐ明朝" pitchFamily="18" charset="-128"/>
                <a:ea typeface="ＭＳ Ｐ明朝" pitchFamily="18" charset="-128"/>
              </a:rPr>
              <a:t>〕</a:t>
            </a:r>
            <a:r>
              <a:rPr lang="en-US" altLang="ja-JP" sz="1800" b="1" dirty="0" smtClean="0">
                <a:ea typeface="AR P新藝体U" pitchFamily="50" charset="-128"/>
              </a:rPr>
              <a:t/>
            </a:r>
            <a:br>
              <a:rPr lang="en-US" altLang="ja-JP" sz="1800" b="1" dirty="0" smtClean="0">
                <a:ea typeface="AR P新藝体U" pitchFamily="50" charset="-128"/>
              </a:rPr>
            </a:br>
            <a:r>
              <a:rPr kumimoji="1" lang="ja-JP" altLang="en-US" sz="2000" dirty="0" smtClean="0">
                <a:latin typeface="ＭＳ Ｐ明朝" pitchFamily="18" charset="-128"/>
                <a:ea typeface="ＭＳ Ｐ明朝" pitchFamily="18" charset="-128"/>
              </a:rPr>
              <a:t>労働組合の要求闘争には相手がある</a:t>
            </a:r>
            <a:r>
              <a:rPr lang="ja-JP" altLang="en-US" sz="2000" dirty="0" smtClean="0">
                <a:latin typeface="ＭＳ Ｐ明朝" pitchFamily="18" charset="-128"/>
                <a:ea typeface="ＭＳ Ｐ明朝" pitchFamily="18" charset="-128"/>
              </a:rPr>
              <a:t>！</a:t>
            </a:r>
            <a:r>
              <a:rPr lang="ja-JP" altLang="en-US" sz="2000" b="1" dirty="0" smtClean="0">
                <a:ea typeface="AR P新藝体U" pitchFamily="50" charset="-128"/>
              </a:rPr>
              <a:t>　</a:t>
            </a:r>
            <a:r>
              <a:rPr lang="ja-JP" altLang="en-US" sz="1200" dirty="0" smtClean="0">
                <a:latin typeface="ＭＳ Ｐ明朝" pitchFamily="18" charset="-128"/>
                <a:ea typeface="ＭＳ Ｐ明朝" pitchFamily="18" charset="-128"/>
              </a:rPr>
              <a:t>彼を知り、己を知れば、百戦危うからず　</a:t>
            </a:r>
            <a:r>
              <a:rPr lang="en-US"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「孫子」の兵法</a:t>
            </a:r>
            <a:r>
              <a:rPr lang="en-US" altLang="ja-JP" sz="1200" dirty="0" smtClean="0">
                <a:latin typeface="ＭＳ Ｐ明朝" pitchFamily="18" charset="-128"/>
                <a:ea typeface="ＭＳ Ｐ明朝" pitchFamily="18" charset="-128"/>
              </a:rPr>
              <a:t>)</a:t>
            </a:r>
            <a:r>
              <a:rPr lang="ja-JP" altLang="en-US" sz="1200" dirty="0" smtClean="0">
                <a:ea typeface="AR P新藝体U" pitchFamily="50" charset="-128"/>
              </a:rPr>
              <a:t/>
            </a:r>
            <a:br>
              <a:rPr lang="ja-JP" altLang="en-US" sz="1200" dirty="0" smtClean="0">
                <a:ea typeface="AR P新藝体U" pitchFamily="50" charset="-128"/>
              </a:rPr>
            </a:br>
            <a:endParaRPr kumimoji="1" lang="ja-JP" altLang="en-US" sz="1200" b="1" dirty="0">
              <a:ea typeface="AR P新藝体U" pitchFamily="50" charset="-128"/>
            </a:endParaRPr>
          </a:p>
        </p:txBody>
      </p:sp>
      <p:sp>
        <p:nvSpPr>
          <p:cNvPr id="3" name="コンテンツ プレースホルダ 2"/>
          <p:cNvSpPr>
            <a:spLocks noGrp="1"/>
          </p:cNvSpPr>
          <p:nvPr>
            <p:ph idx="1"/>
          </p:nvPr>
        </p:nvSpPr>
        <p:spPr>
          <a:xfrm>
            <a:off x="179512" y="1052736"/>
            <a:ext cx="8712968" cy="5043264"/>
          </a:xfrm>
        </p:spPr>
        <p:txBody>
          <a:bodyPr/>
          <a:lstStyle/>
          <a:p>
            <a:pPr>
              <a:buNone/>
            </a:pPr>
            <a:endParaRPr lang="en-US" altLang="ja-JP" dirty="0" smtClean="0"/>
          </a:p>
          <a:p>
            <a:pPr>
              <a:buNone/>
            </a:pPr>
            <a:endParaRPr lang="en-US" altLang="ja-JP" dirty="0" smtClean="0"/>
          </a:p>
          <a:p>
            <a:pPr>
              <a:buNone/>
            </a:pPr>
            <a:endParaRPr lang="en-US" altLang="ja-JP" dirty="0" smtClean="0"/>
          </a:p>
          <a:p>
            <a:pPr>
              <a:buNone/>
            </a:pPr>
            <a:endParaRPr lang="en-US" altLang="ja-JP" dirty="0" smtClean="0"/>
          </a:p>
        </p:txBody>
      </p:sp>
      <p:sp>
        <p:nvSpPr>
          <p:cNvPr id="4" name="スライド番号プレースホルダ 3"/>
          <p:cNvSpPr>
            <a:spLocks noGrp="1"/>
          </p:cNvSpPr>
          <p:nvPr>
            <p:ph type="sldNum" sz="quarter" idx="12"/>
          </p:nvPr>
        </p:nvSpPr>
        <p:spPr/>
        <p:txBody>
          <a:bodyPr/>
          <a:lstStyle/>
          <a:p>
            <a:fld id="{D026F84F-5C3C-44A6-8224-35D7C8CA8BBE}" type="slidenum">
              <a:rPr lang="en-US" altLang="ja-JP" smtClean="0"/>
              <a:pPr/>
              <a:t>12</a:t>
            </a:fld>
            <a:endParaRPr lang="en-US" altLang="ja-JP"/>
          </a:p>
        </p:txBody>
      </p:sp>
      <p:sp>
        <p:nvSpPr>
          <p:cNvPr id="8" name="メモ 7"/>
          <p:cNvSpPr/>
          <p:nvPr/>
        </p:nvSpPr>
        <p:spPr>
          <a:xfrm>
            <a:off x="251520" y="1484784"/>
            <a:ext cx="2808312" cy="4824536"/>
          </a:xfrm>
          <a:prstGeom prst="foldedCorne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buNone/>
            </a:pPr>
            <a:endParaRPr lang="en-US" altLang="ja-JP" sz="1200" dirty="0" smtClean="0">
              <a:solidFill>
                <a:schemeClr val="tx1"/>
              </a:solidFill>
              <a:latin typeface="AR P新藝体U" pitchFamily="50" charset="-128"/>
              <a:ea typeface="AR P新藝体U" pitchFamily="50" charset="-128"/>
            </a:endParaRPr>
          </a:p>
          <a:p>
            <a:pPr>
              <a:spcBef>
                <a:spcPts val="0"/>
              </a:spcBef>
              <a:buNone/>
            </a:pPr>
            <a:r>
              <a:rPr lang="ja-JP" altLang="en-US" sz="1200" dirty="0" smtClean="0">
                <a:solidFill>
                  <a:schemeClr val="tx1"/>
                </a:solidFill>
                <a:latin typeface="ＭＳ Ｐ明朝" pitchFamily="18" charset="-128"/>
                <a:ea typeface="ＭＳ Ｐ明朝" pitchFamily="18" charset="-128"/>
              </a:rPr>
              <a:t>御手洗富士夫前経団連会長</a:t>
            </a:r>
            <a:endParaRPr lang="en-US" altLang="ja-JP" sz="1200" dirty="0" smtClean="0">
              <a:solidFill>
                <a:schemeClr val="tx1"/>
              </a:solidFill>
              <a:latin typeface="ＭＳ Ｐ明朝" pitchFamily="18" charset="-128"/>
              <a:ea typeface="ＭＳ Ｐ明朝" pitchFamily="18" charset="-128"/>
            </a:endParaRPr>
          </a:p>
          <a:p>
            <a:pPr>
              <a:spcBef>
                <a:spcPts val="0"/>
              </a:spcBef>
              <a:buNone/>
            </a:pPr>
            <a:r>
              <a:rPr lang="ja-JP" altLang="en-US" sz="1200" dirty="0" smtClean="0">
                <a:solidFill>
                  <a:schemeClr val="tx1"/>
                </a:solidFill>
                <a:latin typeface="ＭＳ Ｐ明朝" pitchFamily="18" charset="-128"/>
                <a:ea typeface="ＭＳ Ｐ明朝" pitchFamily="18" charset="-128"/>
              </a:rPr>
              <a:t>恐るべき貧困者憎悪の思想－「就任あいさつ」から</a:t>
            </a:r>
            <a:endParaRPr lang="en-US" altLang="ja-JP" sz="1200" dirty="0" smtClean="0">
              <a:solidFill>
                <a:schemeClr val="tx1"/>
              </a:solidFill>
              <a:latin typeface="ＭＳ Ｐ明朝" pitchFamily="18" charset="-128"/>
              <a:ea typeface="ＭＳ Ｐ明朝" pitchFamily="18" charset="-128"/>
            </a:endParaRPr>
          </a:p>
          <a:p>
            <a:pPr>
              <a:spcBef>
                <a:spcPts val="0"/>
              </a:spcBef>
              <a:buNone/>
            </a:pPr>
            <a:endParaRPr lang="en-US" altLang="ja-JP" sz="1200" dirty="0" smtClean="0">
              <a:solidFill>
                <a:schemeClr val="tx1"/>
              </a:solidFill>
              <a:latin typeface="ＭＳ Ｐ明朝" pitchFamily="18" charset="-128"/>
              <a:ea typeface="ＭＳ Ｐ明朝" pitchFamily="18" charset="-128"/>
            </a:endParaRPr>
          </a:p>
          <a:p>
            <a:pPr>
              <a:spcBef>
                <a:spcPts val="0"/>
              </a:spcBef>
              <a:buNone/>
            </a:pPr>
            <a:r>
              <a:rPr lang="ja-JP" altLang="en-US"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rPr>
              <a:t>福祉政策は 「自立・自助」。「自ら支払ったものを大幅に超える給付を受けられる制度」は「官への甘え」。「給付を経済の身の丈にあった水準に合わせ込め」とする。</a:t>
            </a:r>
          </a:p>
          <a:p>
            <a:pPr>
              <a:spcBef>
                <a:spcPts val="0"/>
              </a:spcBef>
              <a:buNone/>
            </a:pPr>
            <a:endParaRPr lang="en-US" altLang="ja-JP" sz="1200" dirty="0" smtClean="0">
              <a:solidFill>
                <a:schemeClr val="tx1"/>
              </a:solidFill>
              <a:latin typeface="ＭＳ Ｐ明朝" pitchFamily="18" charset="-128"/>
              <a:ea typeface="ＭＳ Ｐ明朝" pitchFamily="18" charset="-128"/>
              <a:sym typeface="Wingdings"/>
            </a:endParaRPr>
          </a:p>
          <a:p>
            <a:pPr>
              <a:spcBef>
                <a:spcPts val="0"/>
              </a:spcBef>
              <a:buNone/>
            </a:pPr>
            <a:r>
              <a:rPr lang="ja-JP" altLang="en-US"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rPr>
              <a:t>地方自治は、「地方住民が必要な行政サービスを選択し、その費用を自ら賄うことが基本」とする。</a:t>
            </a:r>
          </a:p>
          <a:p>
            <a:pPr>
              <a:spcBef>
                <a:spcPts val="0"/>
              </a:spcBef>
              <a:buNone/>
            </a:pPr>
            <a:endParaRPr lang="en-US" altLang="ja-JP" sz="1200" dirty="0" smtClean="0">
              <a:solidFill>
                <a:schemeClr val="tx1"/>
              </a:solidFill>
              <a:latin typeface="ＭＳ Ｐ明朝" pitchFamily="18" charset="-128"/>
              <a:ea typeface="ＭＳ Ｐ明朝" pitchFamily="18" charset="-128"/>
              <a:sym typeface="Wingdings"/>
            </a:endParaRPr>
          </a:p>
          <a:p>
            <a:pPr>
              <a:spcBef>
                <a:spcPts val="0"/>
              </a:spcBef>
              <a:buNone/>
            </a:pPr>
            <a:r>
              <a:rPr lang="ja-JP" altLang="en-US"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rPr>
              <a:t>「公正な競争の結果としての経済的な格差は生ずるのは当然」「格差はむしろ経済活力の源」である。</a:t>
            </a:r>
            <a:endParaRPr lang="en-US" altLang="ja-JP" sz="1200" dirty="0" smtClean="0">
              <a:solidFill>
                <a:schemeClr val="tx1"/>
              </a:solidFill>
              <a:latin typeface="ＭＳ Ｐ明朝" pitchFamily="18" charset="-128"/>
              <a:ea typeface="ＭＳ Ｐ明朝" pitchFamily="18" charset="-128"/>
            </a:endParaRPr>
          </a:p>
          <a:p>
            <a:pPr>
              <a:spcBef>
                <a:spcPts val="0"/>
              </a:spcBef>
              <a:buNone/>
            </a:pPr>
            <a:endParaRPr lang="ja-JP" altLang="en-US" sz="1200" dirty="0" smtClean="0">
              <a:solidFill>
                <a:schemeClr val="tx1"/>
              </a:solidFill>
              <a:latin typeface="ＭＳ Ｐ明朝" pitchFamily="18" charset="-128"/>
              <a:ea typeface="ＭＳ Ｐ明朝" pitchFamily="18" charset="-128"/>
            </a:endParaRPr>
          </a:p>
          <a:p>
            <a:pPr>
              <a:spcBef>
                <a:spcPts val="0"/>
              </a:spcBef>
              <a:buNone/>
            </a:pPr>
            <a:r>
              <a:rPr lang="ja-JP" altLang="en-US"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rPr>
              <a:t>競争に敗れた者は何度でも「再挑戦」すればよい。</a:t>
            </a:r>
            <a:endParaRPr lang="en-US" altLang="ja-JP" sz="1200" dirty="0" smtClean="0">
              <a:solidFill>
                <a:schemeClr val="tx1"/>
              </a:solidFill>
              <a:latin typeface="ＭＳ Ｐ明朝" pitchFamily="18" charset="-128"/>
              <a:ea typeface="ＭＳ Ｐ明朝" pitchFamily="18" charset="-128"/>
            </a:endParaRPr>
          </a:p>
          <a:p>
            <a:pPr>
              <a:spcBef>
                <a:spcPts val="0"/>
              </a:spcBef>
              <a:buNone/>
            </a:pPr>
            <a:endParaRPr lang="ja-JP" altLang="en-US" sz="1200" dirty="0" smtClean="0">
              <a:solidFill>
                <a:schemeClr val="tx1"/>
              </a:solidFill>
              <a:latin typeface="ＭＳ Ｐ明朝" pitchFamily="18" charset="-128"/>
              <a:ea typeface="ＭＳ Ｐ明朝" pitchFamily="18" charset="-128"/>
            </a:endParaRPr>
          </a:p>
          <a:p>
            <a:pPr>
              <a:spcBef>
                <a:spcPts val="0"/>
              </a:spcBef>
              <a:buNone/>
            </a:pPr>
            <a:r>
              <a:rPr lang="ja-JP" altLang="en-US"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rPr>
              <a:t>セーフティネットは、</a:t>
            </a:r>
            <a:r>
              <a:rPr lang="en-US" altLang="ja-JP" sz="1200" dirty="0" smtClean="0">
                <a:solidFill>
                  <a:schemeClr val="tx1"/>
                </a:solidFill>
                <a:latin typeface="ＭＳ Ｐ明朝" pitchFamily="18" charset="-128"/>
                <a:ea typeface="ＭＳ Ｐ明朝" pitchFamily="18" charset="-128"/>
              </a:rPr>
              <a:t>NPO</a:t>
            </a:r>
            <a:r>
              <a:rPr lang="ja-JP" altLang="en-US" sz="1200" dirty="0" smtClean="0">
                <a:solidFill>
                  <a:schemeClr val="tx1"/>
                </a:solidFill>
                <a:latin typeface="ＭＳ Ｐ明朝" pitchFamily="18" charset="-128"/>
                <a:ea typeface="ＭＳ Ｐ明朝" pitchFamily="18" charset="-128"/>
              </a:rPr>
              <a:t>やボランティアの力を最大限活用して整備する。</a:t>
            </a:r>
            <a:endParaRPr lang="ja-JP" altLang="en-US" sz="1200" dirty="0">
              <a:solidFill>
                <a:schemeClr val="tx1"/>
              </a:solidFill>
              <a:latin typeface="ＭＳ Ｐ明朝" pitchFamily="18" charset="-128"/>
              <a:ea typeface="ＭＳ Ｐ明朝" pitchFamily="18" charset="-128"/>
            </a:endParaRPr>
          </a:p>
        </p:txBody>
      </p:sp>
      <p:sp>
        <p:nvSpPr>
          <p:cNvPr id="9" name="メモ 8"/>
          <p:cNvSpPr/>
          <p:nvPr/>
        </p:nvSpPr>
        <p:spPr>
          <a:xfrm>
            <a:off x="3131840" y="1484784"/>
            <a:ext cx="2808312" cy="4896544"/>
          </a:xfrm>
          <a:prstGeom prst="foldedCorne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smtClean="0">
              <a:solidFill>
                <a:schemeClr val="tx1"/>
              </a:solidFill>
              <a:ea typeface="AR P新藝体U" pitchFamily="50" charset="-128"/>
            </a:endParaRPr>
          </a:p>
          <a:p>
            <a:endParaRPr lang="en-US" altLang="ja-JP" sz="1200" dirty="0" smtClean="0">
              <a:solidFill>
                <a:schemeClr val="tx1"/>
              </a:solidFill>
              <a:ea typeface="AR P新藝体U" pitchFamily="50" charset="-128"/>
            </a:endParaRPr>
          </a:p>
          <a:p>
            <a:endParaRPr kumimoji="1" lang="en-US" altLang="ja-JP" sz="1200" dirty="0" smtClean="0">
              <a:solidFill>
                <a:schemeClr val="tx1"/>
              </a:solidFill>
              <a:ea typeface="AR P新藝体U" pitchFamily="50" charset="-128"/>
            </a:endParaRPr>
          </a:p>
          <a:p>
            <a:endParaRPr lang="en-US" altLang="ja-JP" sz="1200" dirty="0" smtClean="0">
              <a:solidFill>
                <a:schemeClr val="tx1"/>
              </a:solidFill>
              <a:ea typeface="AR P新藝体U" pitchFamily="50" charset="-128"/>
            </a:endParaRPr>
          </a:p>
          <a:p>
            <a:r>
              <a:rPr kumimoji="1" lang="ja-JP" altLang="en-US" sz="1200" dirty="0" smtClean="0">
                <a:solidFill>
                  <a:schemeClr val="tx1"/>
                </a:solidFill>
                <a:latin typeface="ＭＳ Ｐ明朝" pitchFamily="18" charset="-128"/>
                <a:ea typeface="ＭＳ Ｐ明朝" pitchFamily="18" charset="-128"/>
              </a:rPr>
              <a:t>政府・自治体に要求し、座り込むのは「無法者」ではないのか</a:t>
            </a:r>
            <a:r>
              <a:rPr kumimoji="1" lang="en-US" altLang="ja-JP" sz="1200" dirty="0" smtClean="0">
                <a:solidFill>
                  <a:schemeClr val="tx1"/>
                </a:solidFill>
                <a:latin typeface="ＭＳ Ｐ明朝" pitchFamily="18" charset="-128"/>
                <a:ea typeface="ＭＳ Ｐ明朝" pitchFamily="18" charset="-128"/>
              </a:rPr>
              <a:t>?</a:t>
            </a:r>
          </a:p>
          <a:p>
            <a:endParaRPr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基準当局：これから陳情を受けます。</a:t>
            </a:r>
            <a:endParaRPr kumimoji="1"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白板に建設一般交渉と書いてあった。</a:t>
            </a:r>
            <a:endParaRPr lang="en-US" altLang="ja-JP" sz="1200" dirty="0" smtClean="0">
              <a:solidFill>
                <a:schemeClr val="tx1"/>
              </a:solidFill>
              <a:latin typeface="ＭＳ Ｐ明朝" pitchFamily="18" charset="-128"/>
              <a:ea typeface="ＭＳ Ｐ明朝" pitchFamily="18" charset="-128"/>
            </a:endParaRPr>
          </a:p>
          <a:p>
            <a:endParaRPr kumimoji="1"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rPr>
              <a:t>「請願権」－何人も、損害の救済、公務員の罷免、法律、命令又は規則の制定、廃止又は改正その他事項に関し、平穏に請願する権利を有し</a:t>
            </a:r>
            <a:r>
              <a:rPr lang="en-US" altLang="ja-JP" sz="1200" dirty="0" smtClean="0">
                <a:solidFill>
                  <a:schemeClr val="tx1"/>
                </a:solidFill>
                <a:latin typeface="ＭＳ Ｐ明朝" pitchFamily="18" charset="-128"/>
                <a:ea typeface="ＭＳ Ｐ明朝" pitchFamily="18" charset="-128"/>
              </a:rPr>
              <a:t>…</a:t>
            </a:r>
            <a:r>
              <a:rPr lang="ja-JP" altLang="en-US" sz="1200" dirty="0" err="1"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　</a:t>
            </a:r>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　　　　　　　　　　　　　　　（憲法第</a:t>
            </a:r>
            <a:r>
              <a:rPr lang="en-US" altLang="ja-JP" sz="1200" dirty="0" smtClean="0">
                <a:solidFill>
                  <a:schemeClr val="tx1"/>
                </a:solidFill>
                <a:latin typeface="ＭＳ Ｐ明朝" pitchFamily="18" charset="-128"/>
                <a:ea typeface="ＭＳ Ｐ明朝" pitchFamily="18" charset="-128"/>
              </a:rPr>
              <a:t>16</a:t>
            </a:r>
            <a:r>
              <a:rPr lang="ja-JP" altLang="en-US" sz="1200" dirty="0" smtClean="0">
                <a:solidFill>
                  <a:schemeClr val="tx1"/>
                </a:solidFill>
                <a:latin typeface="ＭＳ Ｐ明朝" pitchFamily="18" charset="-128"/>
                <a:ea typeface="ＭＳ Ｐ明朝" pitchFamily="18" charset="-128"/>
              </a:rPr>
              <a:t>条</a:t>
            </a:r>
            <a:r>
              <a:rPr lang="en-US" altLang="ja-JP" sz="1200" dirty="0" smtClean="0">
                <a:solidFill>
                  <a:schemeClr val="tx1"/>
                </a:solidFill>
                <a:latin typeface="ＭＳ Ｐ明朝" pitchFamily="18" charset="-128"/>
                <a:ea typeface="ＭＳ Ｐ明朝" pitchFamily="18" charset="-128"/>
              </a:rPr>
              <a:t>)</a:t>
            </a:r>
          </a:p>
          <a:p>
            <a:pPr>
              <a:buFont typeface="Wingdings"/>
              <a:buChar char="r"/>
            </a:pPr>
            <a:r>
              <a:rPr lang="ja-JP" altLang="en-US" sz="1200" dirty="0" smtClean="0">
                <a:solidFill>
                  <a:schemeClr val="tx1"/>
                </a:solidFill>
                <a:latin typeface="ＭＳ Ｐ明朝" pitchFamily="18" charset="-128"/>
                <a:ea typeface="ＭＳ Ｐ明朝" pitchFamily="18" charset="-128"/>
              </a:rPr>
              <a:t>「官公署において、これを受理し、誠実に処理しなければならない」　　　　　　　　　　　　　　　　　　　　　</a:t>
            </a:r>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　　　　　　　　　　　　　　　（請願法第</a:t>
            </a:r>
            <a:r>
              <a:rPr lang="en-US" altLang="ja-JP" sz="1200" dirty="0" smtClean="0">
                <a:solidFill>
                  <a:schemeClr val="tx1"/>
                </a:solidFill>
                <a:latin typeface="ＭＳ Ｐ明朝" pitchFamily="18" charset="-128"/>
                <a:ea typeface="ＭＳ Ｐ明朝" pitchFamily="18" charset="-128"/>
              </a:rPr>
              <a:t>5</a:t>
            </a:r>
            <a:r>
              <a:rPr lang="ja-JP" altLang="en-US" sz="1200" dirty="0" smtClean="0">
                <a:solidFill>
                  <a:schemeClr val="tx1"/>
                </a:solidFill>
                <a:latin typeface="ＭＳ Ｐ明朝" pitchFamily="18" charset="-128"/>
                <a:ea typeface="ＭＳ Ｐ明朝" pitchFamily="18" charset="-128"/>
              </a:rPr>
              <a:t>条）</a:t>
            </a:r>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政府の経済的役割は、公共の福祉の増大が目的。そのため公共財・公共サービスの供給</a:t>
            </a:r>
            <a:r>
              <a:rPr lang="en-US" altLang="ja-JP" sz="1200" dirty="0"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資源配分の調整</a:t>
            </a:r>
            <a:r>
              <a:rPr lang="en-US" altLang="ja-JP" sz="1200" dirty="0" smtClean="0">
                <a:solidFill>
                  <a:schemeClr val="tx1"/>
                </a:solidFill>
                <a:latin typeface="ＭＳ Ｐ明朝" pitchFamily="18" charset="-128"/>
                <a:ea typeface="ＭＳ Ｐ明朝" pitchFamily="18" charset="-128"/>
              </a:rPr>
              <a:t>)</a:t>
            </a:r>
            <a:r>
              <a:rPr lang="ja-JP" altLang="en-US" sz="1200" dirty="0" err="1"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累進課税・社会保障</a:t>
            </a:r>
            <a:r>
              <a:rPr lang="en-US" altLang="ja-JP" sz="1200" dirty="0"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所得の再配分</a:t>
            </a:r>
            <a:r>
              <a:rPr lang="en-US" altLang="ja-JP" sz="1200" dirty="0" smtClean="0">
                <a:solidFill>
                  <a:schemeClr val="tx1"/>
                </a:solidFill>
                <a:latin typeface="ＭＳ Ｐ明朝" pitchFamily="18" charset="-128"/>
                <a:ea typeface="ＭＳ Ｐ明朝" pitchFamily="18" charset="-128"/>
              </a:rPr>
              <a:t>)</a:t>
            </a:r>
            <a:r>
              <a:rPr lang="ja-JP" altLang="en-US" sz="1200" dirty="0" err="1"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景気の安定をはかる。</a:t>
            </a:r>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自治体も地方の政府－「住民の福祉の増進を図る」</a:t>
            </a:r>
            <a:r>
              <a:rPr lang="en-US" altLang="ja-JP" sz="1200" dirty="0" smtClean="0">
                <a:solidFill>
                  <a:schemeClr val="tx1"/>
                </a:solidFill>
                <a:latin typeface="ＭＳ Ｐ明朝" pitchFamily="18" charset="-128"/>
                <a:ea typeface="ＭＳ Ｐ明朝" pitchFamily="18" charset="-128"/>
              </a:rPr>
              <a:t>(</a:t>
            </a:r>
            <a:r>
              <a:rPr lang="ja-JP" altLang="en-US" sz="1200" dirty="0" smtClean="0">
                <a:solidFill>
                  <a:schemeClr val="tx1"/>
                </a:solidFill>
                <a:latin typeface="ＭＳ Ｐ明朝" pitchFamily="18" charset="-128"/>
                <a:ea typeface="ＭＳ Ｐ明朝" pitchFamily="18" charset="-128"/>
              </a:rPr>
              <a:t>地方自治法）</a:t>
            </a:r>
            <a:endParaRPr lang="en-US" altLang="ja-JP" sz="120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endParaRPr lang="ja-JP" altLang="en-US" sz="1050" dirty="0" smtClean="0">
              <a:solidFill>
                <a:schemeClr val="tx1"/>
              </a:solidFill>
              <a:latin typeface="ＭＳ Ｐ明朝" pitchFamily="18" charset="-128"/>
              <a:ea typeface="ＭＳ Ｐ明朝" pitchFamily="18" charset="-128"/>
            </a:endParaRPr>
          </a:p>
          <a:p>
            <a:endParaRPr lang="ja-JP" altLang="en-US" sz="1050" dirty="0" smtClean="0">
              <a:solidFill>
                <a:schemeClr val="bg1"/>
              </a:solidFill>
              <a:latin typeface="ＭＳ Ｐ明朝" pitchFamily="18" charset="-128"/>
              <a:ea typeface="ＭＳ Ｐ明朝" pitchFamily="18" charset="-128"/>
            </a:endParaRPr>
          </a:p>
          <a:p>
            <a:endParaRPr kumimoji="1" lang="ja-JP" altLang="en-US" sz="1050" dirty="0">
              <a:solidFill>
                <a:schemeClr val="bg1"/>
              </a:solidFill>
              <a:latin typeface="ＭＳ Ｐ明朝" pitchFamily="18" charset="-128"/>
              <a:ea typeface="ＭＳ Ｐ明朝" pitchFamily="18" charset="-128"/>
            </a:endParaRPr>
          </a:p>
        </p:txBody>
      </p:sp>
      <p:sp>
        <p:nvSpPr>
          <p:cNvPr id="10" name="メモ 9"/>
          <p:cNvSpPr/>
          <p:nvPr/>
        </p:nvSpPr>
        <p:spPr>
          <a:xfrm>
            <a:off x="6084168" y="1484784"/>
            <a:ext cx="2808312" cy="4824536"/>
          </a:xfrm>
          <a:prstGeom prst="foldedCorner">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rgbClr val="FF0000"/>
              </a:solidFill>
              <a:latin typeface="AR P新藝体U" pitchFamily="50" charset="-128"/>
              <a:ea typeface="AR P新藝体U" pitchFamily="50" charset="-128"/>
              <a:sym typeface="Wingdings"/>
            </a:endParaRPr>
          </a:p>
          <a:p>
            <a:endParaRPr lang="en-US" altLang="ja-JP" sz="1200" dirty="0" smtClean="0">
              <a:solidFill>
                <a:schemeClr val="tx1"/>
              </a:solidFill>
              <a:latin typeface="ＭＳ Ｐ明朝" pitchFamily="18" charset="-128"/>
              <a:ea typeface="ＭＳ Ｐ明朝" pitchFamily="18" charset="-128"/>
              <a:sym typeface="Wingdings"/>
            </a:endParaRPr>
          </a:p>
          <a:p>
            <a:r>
              <a:rPr lang="ja-JP" altLang="en-US" sz="1200" dirty="0" smtClean="0">
                <a:solidFill>
                  <a:schemeClr val="tx1"/>
                </a:solidFill>
                <a:latin typeface="ＭＳ Ｐ明朝" pitchFamily="18" charset="-128"/>
                <a:ea typeface="ＭＳ Ｐ明朝" pitchFamily="18" charset="-128"/>
                <a:sym typeface="Wingdings"/>
              </a:rPr>
              <a:t>小企業の社長とどう向き合うのか。</a:t>
            </a:r>
            <a:endParaRPr lang="en-US" altLang="ja-JP" sz="1200" dirty="0" smtClean="0">
              <a:solidFill>
                <a:schemeClr val="tx1"/>
              </a:solidFill>
              <a:latin typeface="ＭＳ Ｐ明朝" pitchFamily="18" charset="-128"/>
              <a:ea typeface="ＭＳ Ｐ明朝" pitchFamily="18" charset="-128"/>
              <a:sym typeface="Wingdings"/>
            </a:endParaRPr>
          </a:p>
          <a:p>
            <a:r>
              <a:rPr lang="ja-JP" altLang="en-US" sz="1200" dirty="0" smtClean="0">
                <a:solidFill>
                  <a:schemeClr val="tx1"/>
                </a:solidFill>
                <a:latin typeface="ＭＳ Ｐ明朝" pitchFamily="18" charset="-128"/>
                <a:ea typeface="ＭＳ Ｐ明朝" pitchFamily="18" charset="-128"/>
                <a:sym typeface="Wingdings"/>
              </a:rPr>
              <a:t>やはり「敵」なのか。「共存・共闘」論</a:t>
            </a:r>
            <a:endParaRPr lang="en-US" altLang="ja-JP" sz="1200" dirty="0" smtClean="0">
              <a:solidFill>
                <a:schemeClr val="tx1"/>
              </a:solidFill>
              <a:latin typeface="ＭＳ Ｐ明朝" pitchFamily="18" charset="-128"/>
              <a:ea typeface="ＭＳ Ｐ明朝" pitchFamily="18" charset="-128"/>
              <a:sym typeface="Wingdings"/>
            </a:endParaRPr>
          </a:p>
          <a:p>
            <a:endParaRPr lang="en-US" altLang="ja-JP" sz="1200" dirty="0" smtClean="0">
              <a:solidFill>
                <a:schemeClr val="tx1"/>
              </a:solidFill>
              <a:latin typeface="ＭＳ Ｐ明朝" pitchFamily="18" charset="-128"/>
              <a:ea typeface="ＭＳ Ｐ明朝" pitchFamily="18" charset="-128"/>
              <a:sym typeface="Wingdings"/>
            </a:endParaRPr>
          </a:p>
          <a:p>
            <a:r>
              <a:rPr lang="ja-JP" altLang="ja-JP"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経営の全機能を十分に発揮させるキーポイントは正しい労使関係を樹立すること。</a:t>
            </a:r>
            <a:endParaRPr lang="en-US" altLang="ja-JP" sz="1200" dirty="0" smtClean="0">
              <a:solidFill>
                <a:schemeClr val="tx1"/>
              </a:solidFill>
              <a:latin typeface="ＭＳ Ｐ明朝" pitchFamily="18" charset="-128"/>
              <a:ea typeface="ＭＳ Ｐ明朝" pitchFamily="18" charset="-128"/>
              <a:sym typeface="Wingdings"/>
            </a:endParaRPr>
          </a:p>
          <a:p>
            <a:endParaRPr lang="en-US" altLang="ja-JP" sz="1200" dirty="0" smtClean="0">
              <a:solidFill>
                <a:schemeClr val="tx1"/>
              </a:solidFill>
              <a:latin typeface="ＭＳ Ｐ明朝" pitchFamily="18" charset="-128"/>
              <a:ea typeface="ＭＳ Ｐ明朝" pitchFamily="18" charset="-128"/>
              <a:sym typeface="Wingdings"/>
            </a:endParaRPr>
          </a:p>
          <a:p>
            <a:r>
              <a:rPr lang="ja-JP" altLang="ja-JP"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つまらないことから相互不信を招かないような</a:t>
            </a:r>
            <a:r>
              <a:rPr lang="en-US" altLang="ja-JP"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基本的には誠心誠意交渉に望む経営者の姿勢、態度こそもっとも大切。経営者が労働者の立場、考え方、感情をできるだけ理解しようとする姿勢は話し合いの前提。</a:t>
            </a:r>
            <a:endParaRPr lang="en-US" altLang="ja-JP" sz="1200" dirty="0" smtClean="0">
              <a:solidFill>
                <a:schemeClr val="tx1"/>
              </a:solidFill>
              <a:latin typeface="ＭＳ Ｐ明朝" pitchFamily="18" charset="-128"/>
              <a:ea typeface="ＭＳ Ｐ明朝" pitchFamily="18" charset="-128"/>
              <a:sym typeface="Wingdings"/>
            </a:endParaRPr>
          </a:p>
          <a:p>
            <a:endParaRPr lang="en-US" altLang="ja-JP" sz="1200" dirty="0" smtClean="0">
              <a:solidFill>
                <a:schemeClr val="tx1"/>
              </a:solidFill>
              <a:latin typeface="ＭＳ Ｐ明朝" pitchFamily="18" charset="-128"/>
              <a:ea typeface="ＭＳ Ｐ明朝" pitchFamily="18" charset="-128"/>
              <a:sym typeface="Wingdings"/>
            </a:endParaRPr>
          </a:p>
          <a:p>
            <a:r>
              <a:rPr lang="ja-JP" altLang="ja-JP"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中小企業家がいかに企業努力をはかったとしても、労使関係に横たわるすべての問題を企業内で解決することは不可能であり</a:t>
            </a:r>
            <a:r>
              <a:rPr lang="en-US" altLang="ja-JP" sz="1200" dirty="0" smtClean="0">
                <a:solidFill>
                  <a:schemeClr val="tx1"/>
                </a:solidFill>
                <a:latin typeface="ＭＳ Ｐ明朝" pitchFamily="18" charset="-128"/>
                <a:ea typeface="ＭＳ Ｐ明朝" pitchFamily="18" charset="-128"/>
                <a:sym typeface="Wingdings"/>
              </a:rPr>
              <a:t>‥</a:t>
            </a:r>
          </a:p>
          <a:p>
            <a:endParaRPr lang="en-US" altLang="ja-JP" sz="1200" dirty="0" smtClean="0">
              <a:solidFill>
                <a:schemeClr val="tx1"/>
              </a:solidFill>
              <a:latin typeface="ＭＳ Ｐ明朝" pitchFamily="18" charset="-128"/>
              <a:ea typeface="ＭＳ Ｐ明朝" pitchFamily="18" charset="-128"/>
              <a:sym typeface="Wingdings"/>
            </a:endParaRPr>
          </a:p>
          <a:p>
            <a:r>
              <a:rPr lang="ja-JP" altLang="ja-JP" sz="1200" dirty="0" smtClean="0">
                <a:solidFill>
                  <a:schemeClr val="tx1"/>
                </a:solidFill>
                <a:latin typeface="ＭＳ Ｐ明朝" pitchFamily="18" charset="-128"/>
                <a:ea typeface="ＭＳ Ｐ明朝" pitchFamily="18" charset="-128"/>
                <a:sym typeface="Wingdings"/>
              </a:rPr>
              <a:t></a:t>
            </a:r>
            <a:r>
              <a:rPr lang="ja-JP" altLang="en-US" sz="1200" dirty="0" smtClean="0">
                <a:solidFill>
                  <a:schemeClr val="tx1"/>
                </a:solidFill>
                <a:latin typeface="ＭＳ Ｐ明朝" pitchFamily="18" charset="-128"/>
                <a:ea typeface="ＭＳ Ｐ明朝" pitchFamily="18" charset="-128"/>
                <a:sym typeface="Wingdings"/>
              </a:rPr>
              <a:t>政治的に解決をはからなければならない問題を解決するために積極的に運動することは、中小企業家としての責任であり、自己の経営の労使関係にも重大な関わりがある。</a:t>
            </a:r>
            <a:endParaRPr lang="en-US" altLang="ja-JP" sz="1200" dirty="0" smtClean="0">
              <a:solidFill>
                <a:schemeClr val="tx1"/>
              </a:solidFill>
              <a:latin typeface="AR P新藝体U" pitchFamily="50" charset="-128"/>
              <a:ea typeface="AR P新藝体U" pitchFamily="50" charset="-128"/>
              <a:sym typeface="Wingdings"/>
            </a:endParaRPr>
          </a:p>
        </p:txBody>
      </p:sp>
      <p:sp>
        <p:nvSpPr>
          <p:cNvPr id="12" name="正方形/長方形 11"/>
          <p:cNvSpPr/>
          <p:nvPr/>
        </p:nvSpPr>
        <p:spPr>
          <a:xfrm>
            <a:off x="971600" y="1196752"/>
            <a:ext cx="1152128" cy="36004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latin typeface="ＭＳ Ｐ明朝" pitchFamily="18" charset="-128"/>
                <a:ea typeface="ＭＳ Ｐ明朝" pitchFamily="18" charset="-128"/>
              </a:rPr>
              <a:t>財界・業界</a:t>
            </a:r>
            <a:endParaRPr kumimoji="1" lang="ja-JP" altLang="en-US" sz="1400" dirty="0">
              <a:solidFill>
                <a:schemeClr val="bg1"/>
              </a:solidFill>
              <a:latin typeface="ＭＳ Ｐ明朝" pitchFamily="18" charset="-128"/>
              <a:ea typeface="ＭＳ Ｐ明朝" pitchFamily="18" charset="-128"/>
            </a:endParaRPr>
          </a:p>
        </p:txBody>
      </p:sp>
      <p:sp>
        <p:nvSpPr>
          <p:cNvPr id="13" name="正方形/長方形 12"/>
          <p:cNvSpPr/>
          <p:nvPr/>
        </p:nvSpPr>
        <p:spPr>
          <a:xfrm>
            <a:off x="3851920" y="1196752"/>
            <a:ext cx="1296144" cy="36004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latin typeface="ＭＳ Ｐ明朝" pitchFamily="18" charset="-128"/>
                <a:ea typeface="ＭＳ Ｐ明朝" pitchFamily="18" charset="-128"/>
              </a:rPr>
              <a:t>政府・自治体</a:t>
            </a:r>
            <a:endParaRPr kumimoji="1" lang="ja-JP" altLang="en-US" sz="1400" dirty="0">
              <a:solidFill>
                <a:schemeClr val="bg1"/>
              </a:solidFill>
              <a:latin typeface="ＭＳ Ｐ明朝" pitchFamily="18" charset="-128"/>
              <a:ea typeface="ＭＳ Ｐ明朝" pitchFamily="18" charset="-128"/>
            </a:endParaRPr>
          </a:p>
        </p:txBody>
      </p:sp>
      <p:sp>
        <p:nvSpPr>
          <p:cNvPr id="14" name="正方形/長方形 13"/>
          <p:cNvSpPr/>
          <p:nvPr/>
        </p:nvSpPr>
        <p:spPr>
          <a:xfrm>
            <a:off x="6876256" y="1196752"/>
            <a:ext cx="1080120" cy="360040"/>
          </a:xfrm>
          <a:prstGeom prst="rect">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bg1"/>
                </a:solidFill>
                <a:latin typeface="ＭＳ Ｐ明朝" pitchFamily="18" charset="-128"/>
                <a:ea typeface="ＭＳ Ｐ明朝" pitchFamily="18" charset="-128"/>
              </a:rPr>
              <a:t>中小企業</a:t>
            </a:r>
            <a:endParaRPr kumimoji="1" lang="ja-JP" altLang="en-US" sz="1400" dirty="0">
              <a:solidFill>
                <a:schemeClr val="bg1"/>
              </a:solidFill>
              <a:latin typeface="ＭＳ Ｐ明朝" pitchFamily="18" charset="-128"/>
              <a:ea typeface="ＭＳ Ｐ明朝" pitchFamily="18" charset="-128"/>
            </a:endParaRPr>
          </a:p>
        </p:txBody>
      </p:sp>
      <p:sp>
        <p:nvSpPr>
          <p:cNvPr id="15" name="角丸四角形 14"/>
          <p:cNvSpPr/>
          <p:nvPr/>
        </p:nvSpPr>
        <p:spPr>
          <a:xfrm>
            <a:off x="611560" y="6021288"/>
            <a:ext cx="1800200" cy="504056"/>
          </a:xfrm>
          <a:prstGeom prst="round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bg1"/>
                </a:solidFill>
                <a:latin typeface="ＭＳ Ｐ明朝" pitchFamily="18" charset="-128"/>
                <a:ea typeface="ＭＳ Ｐ明朝" pitchFamily="18" charset="-128"/>
              </a:rPr>
              <a:t>押しかけられるだけの理由がある。</a:t>
            </a:r>
            <a:endParaRPr kumimoji="1" lang="ja-JP" altLang="en-US" sz="1200" dirty="0">
              <a:solidFill>
                <a:schemeClr val="bg1"/>
              </a:solidFill>
              <a:latin typeface="ＭＳ Ｐ明朝" pitchFamily="18" charset="-128"/>
              <a:ea typeface="ＭＳ Ｐ明朝" pitchFamily="18" charset="-128"/>
            </a:endParaRPr>
          </a:p>
        </p:txBody>
      </p:sp>
      <p:sp>
        <p:nvSpPr>
          <p:cNvPr id="16" name="角丸四角形 15"/>
          <p:cNvSpPr/>
          <p:nvPr/>
        </p:nvSpPr>
        <p:spPr>
          <a:xfrm>
            <a:off x="3563888" y="6021288"/>
            <a:ext cx="1800200" cy="504056"/>
          </a:xfrm>
          <a:prstGeom prst="round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bg1"/>
                </a:solidFill>
                <a:latin typeface="ＭＳ Ｐ明朝" pitchFamily="18" charset="-128"/>
                <a:ea typeface="ＭＳ Ｐ明朝" pitchFamily="18" charset="-128"/>
              </a:rPr>
              <a:t>政府・自治体には説明責任がある。</a:t>
            </a:r>
            <a:endParaRPr kumimoji="1" lang="ja-JP" altLang="en-US" sz="1200" dirty="0">
              <a:solidFill>
                <a:schemeClr val="bg1"/>
              </a:solidFill>
              <a:latin typeface="ＭＳ Ｐ明朝" pitchFamily="18" charset="-128"/>
              <a:ea typeface="ＭＳ Ｐ明朝" pitchFamily="18" charset="-128"/>
            </a:endParaRPr>
          </a:p>
        </p:txBody>
      </p:sp>
      <p:sp>
        <p:nvSpPr>
          <p:cNvPr id="18" name="角丸四角形 17"/>
          <p:cNvSpPr/>
          <p:nvPr/>
        </p:nvSpPr>
        <p:spPr>
          <a:xfrm>
            <a:off x="6516216" y="6021288"/>
            <a:ext cx="1728192" cy="504056"/>
          </a:xfrm>
          <a:prstGeom prst="round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bg1"/>
                </a:solidFill>
                <a:latin typeface="ＭＳ Ｐ明朝" pitchFamily="18" charset="-128"/>
                <a:ea typeface="ＭＳ Ｐ明朝" pitchFamily="18" charset="-128"/>
                <a:sym typeface="Wingdings"/>
              </a:rPr>
              <a:t>中小企業家同友会の「見解」から</a:t>
            </a:r>
            <a:endParaRPr kumimoji="1" lang="ja-JP" altLang="en-US" sz="1200" dirty="0">
              <a:solidFill>
                <a:schemeClr val="bg1"/>
              </a:solidFill>
              <a:latin typeface="ＭＳ Ｐ明朝" pitchFamily="18" charset="-128"/>
              <a:ea typeface="ＭＳ Ｐ明朝" pitchFamily="18"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88640"/>
            <a:ext cx="8579296" cy="994122"/>
          </a:xfrm>
        </p:spPr>
        <p:txBody>
          <a:bodyPr>
            <a:normAutofit fontScale="90000"/>
          </a:bodyPr>
          <a:lstStyle/>
          <a:p>
            <a:r>
              <a:rPr kumimoji="1" lang="en-US" altLang="ja-JP" dirty="0" smtClean="0"/>
              <a:t/>
            </a:r>
            <a:br>
              <a:rPr kumimoji="1" lang="en-US" altLang="ja-JP" dirty="0" smtClean="0"/>
            </a:br>
            <a:endParaRPr kumimoji="1" lang="ja-JP" altLang="en-US" dirty="0"/>
          </a:p>
        </p:txBody>
      </p:sp>
      <p:sp>
        <p:nvSpPr>
          <p:cNvPr id="3" name="コンテンツ プレースホルダ 2"/>
          <p:cNvSpPr>
            <a:spLocks noGrp="1"/>
          </p:cNvSpPr>
          <p:nvPr>
            <p:ph idx="1"/>
          </p:nvPr>
        </p:nvSpPr>
        <p:spPr>
          <a:xfrm>
            <a:off x="251520" y="1196752"/>
            <a:ext cx="8640960" cy="5112568"/>
          </a:xfrm>
          <a:noFill/>
          <a:ln>
            <a:noFill/>
          </a:ln>
        </p:spPr>
        <p:txBody>
          <a:bodyPr/>
          <a:lstStyle/>
          <a:p>
            <a:pPr>
              <a:buNone/>
            </a:pPr>
            <a:endParaRPr kumimoji="1" lang="en-US" altLang="ja-JP" dirty="0" smtClean="0"/>
          </a:p>
          <a:p>
            <a:pPr>
              <a:buNone/>
            </a:pPr>
            <a:endParaRPr kumimoji="1" lang="en-US" altLang="ja-JP" dirty="0" smtClean="0"/>
          </a:p>
          <a:p>
            <a:pPr>
              <a:buNone/>
            </a:pPr>
            <a:endParaRPr kumimoji="1" lang="en-US" altLang="ja-JP" dirty="0" smtClean="0"/>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13</a:t>
            </a:fld>
            <a:endParaRPr kumimoji="1" lang="ja-JP" altLang="en-US"/>
          </a:p>
        </p:txBody>
      </p:sp>
      <p:sp>
        <p:nvSpPr>
          <p:cNvPr id="5" name="正方形/長方形 4"/>
          <p:cNvSpPr/>
          <p:nvPr/>
        </p:nvSpPr>
        <p:spPr>
          <a:xfrm>
            <a:off x="1763688" y="1268760"/>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latin typeface="ＭＳ Ｐ明朝" pitchFamily="18" charset="-128"/>
                <a:ea typeface="ＭＳ Ｐ明朝" pitchFamily="18" charset="-128"/>
              </a:rPr>
              <a:t>10000</a:t>
            </a:r>
            <a:endParaRPr kumimoji="1" lang="ja-JP" altLang="en-US" sz="1200" dirty="0">
              <a:latin typeface="ＭＳ Ｐ明朝" pitchFamily="18" charset="-128"/>
              <a:ea typeface="ＭＳ Ｐ明朝" pitchFamily="18" charset="-128"/>
            </a:endParaRPr>
          </a:p>
        </p:txBody>
      </p:sp>
      <p:sp>
        <p:nvSpPr>
          <p:cNvPr id="6" name="正方形/長方形 5"/>
          <p:cNvSpPr/>
          <p:nvPr/>
        </p:nvSpPr>
        <p:spPr>
          <a:xfrm>
            <a:off x="1763688" y="1700808"/>
            <a:ext cx="72008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latin typeface="ＭＳ Ｐ明朝" pitchFamily="18" charset="-128"/>
                <a:ea typeface="ＭＳ Ｐ明朝" pitchFamily="18" charset="-128"/>
              </a:rPr>
              <a:t>9000</a:t>
            </a:r>
            <a:endParaRPr kumimoji="1" lang="ja-JP" altLang="en-US" sz="1200" dirty="0">
              <a:latin typeface="ＭＳ Ｐ明朝" pitchFamily="18" charset="-128"/>
              <a:ea typeface="ＭＳ Ｐ明朝" pitchFamily="18" charset="-128"/>
            </a:endParaRPr>
          </a:p>
        </p:txBody>
      </p:sp>
      <p:sp>
        <p:nvSpPr>
          <p:cNvPr id="7" name="正方形/長方形 6"/>
          <p:cNvSpPr/>
          <p:nvPr/>
        </p:nvSpPr>
        <p:spPr>
          <a:xfrm>
            <a:off x="1763688" y="2060848"/>
            <a:ext cx="72008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latin typeface="ＭＳ Ｐ明朝" pitchFamily="18" charset="-128"/>
                <a:ea typeface="ＭＳ Ｐ明朝" pitchFamily="18" charset="-128"/>
              </a:rPr>
              <a:t>8000</a:t>
            </a:r>
            <a:endParaRPr kumimoji="1" lang="ja-JP" altLang="en-US" sz="1200" dirty="0">
              <a:latin typeface="ＭＳ Ｐ明朝" pitchFamily="18" charset="-128"/>
              <a:ea typeface="ＭＳ Ｐ明朝" pitchFamily="18" charset="-128"/>
            </a:endParaRPr>
          </a:p>
        </p:txBody>
      </p:sp>
      <p:sp>
        <p:nvSpPr>
          <p:cNvPr id="8" name="正方形/長方形 7"/>
          <p:cNvSpPr/>
          <p:nvPr/>
        </p:nvSpPr>
        <p:spPr>
          <a:xfrm>
            <a:off x="1763688" y="2420888"/>
            <a:ext cx="72008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latin typeface="ＭＳ Ｐ明朝" pitchFamily="18" charset="-128"/>
                <a:ea typeface="ＭＳ Ｐ明朝" pitchFamily="18" charset="-128"/>
              </a:rPr>
              <a:t>7000</a:t>
            </a:r>
            <a:endParaRPr kumimoji="1" lang="ja-JP" altLang="en-US" sz="1200" dirty="0">
              <a:latin typeface="ＭＳ Ｐ明朝" pitchFamily="18" charset="-128"/>
              <a:ea typeface="ＭＳ Ｐ明朝" pitchFamily="18" charset="-128"/>
            </a:endParaRPr>
          </a:p>
        </p:txBody>
      </p:sp>
      <p:sp>
        <p:nvSpPr>
          <p:cNvPr id="9" name="正方形/長方形 8"/>
          <p:cNvSpPr/>
          <p:nvPr/>
        </p:nvSpPr>
        <p:spPr>
          <a:xfrm>
            <a:off x="1763688" y="2708920"/>
            <a:ext cx="72008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latin typeface="ＭＳ Ｐ明朝" pitchFamily="18" charset="-128"/>
                <a:ea typeface="ＭＳ Ｐ明朝" pitchFamily="18" charset="-128"/>
              </a:rPr>
              <a:t>6000</a:t>
            </a:r>
            <a:endParaRPr kumimoji="1" lang="ja-JP" altLang="en-US" sz="1200" dirty="0">
              <a:latin typeface="ＭＳ Ｐ明朝" pitchFamily="18" charset="-128"/>
              <a:ea typeface="ＭＳ Ｐ明朝" pitchFamily="18" charset="-128"/>
            </a:endParaRPr>
          </a:p>
        </p:txBody>
      </p:sp>
      <p:sp>
        <p:nvSpPr>
          <p:cNvPr id="10" name="正方形/長方形 9"/>
          <p:cNvSpPr/>
          <p:nvPr/>
        </p:nvSpPr>
        <p:spPr>
          <a:xfrm>
            <a:off x="1763688" y="3140968"/>
            <a:ext cx="72008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latin typeface="ＭＳ Ｐ明朝" pitchFamily="18" charset="-128"/>
                <a:ea typeface="ＭＳ Ｐ明朝" pitchFamily="18" charset="-128"/>
              </a:rPr>
              <a:t>5000</a:t>
            </a:r>
            <a:endParaRPr kumimoji="1" lang="ja-JP" altLang="en-US" sz="1200" dirty="0">
              <a:latin typeface="ＭＳ Ｐ明朝" pitchFamily="18" charset="-128"/>
              <a:ea typeface="ＭＳ Ｐ明朝" pitchFamily="18" charset="-128"/>
            </a:endParaRPr>
          </a:p>
        </p:txBody>
      </p:sp>
      <p:sp>
        <p:nvSpPr>
          <p:cNvPr id="11" name="正方形/長方形 10"/>
          <p:cNvSpPr/>
          <p:nvPr/>
        </p:nvSpPr>
        <p:spPr>
          <a:xfrm>
            <a:off x="1763688" y="3501008"/>
            <a:ext cx="72008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latin typeface="ＭＳ Ｐ明朝" pitchFamily="18" charset="-128"/>
                <a:ea typeface="ＭＳ Ｐ明朝" pitchFamily="18" charset="-128"/>
              </a:rPr>
              <a:t>4000</a:t>
            </a:r>
            <a:endParaRPr kumimoji="1" lang="ja-JP" altLang="en-US" sz="1200" dirty="0">
              <a:latin typeface="ＭＳ Ｐ明朝" pitchFamily="18" charset="-128"/>
              <a:ea typeface="ＭＳ Ｐ明朝" pitchFamily="18" charset="-128"/>
            </a:endParaRPr>
          </a:p>
        </p:txBody>
      </p:sp>
      <p:sp>
        <p:nvSpPr>
          <p:cNvPr id="12" name="正方形/長方形 11"/>
          <p:cNvSpPr/>
          <p:nvPr/>
        </p:nvSpPr>
        <p:spPr>
          <a:xfrm>
            <a:off x="1763688" y="3861048"/>
            <a:ext cx="72008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latin typeface="ＭＳ Ｐ明朝" pitchFamily="18" charset="-128"/>
                <a:ea typeface="ＭＳ Ｐ明朝" pitchFamily="18" charset="-128"/>
              </a:rPr>
              <a:t>3000</a:t>
            </a:r>
            <a:endParaRPr kumimoji="1" lang="ja-JP" altLang="en-US" sz="1200" dirty="0">
              <a:latin typeface="ＭＳ Ｐ明朝" pitchFamily="18" charset="-128"/>
              <a:ea typeface="ＭＳ Ｐ明朝" pitchFamily="18" charset="-128"/>
            </a:endParaRPr>
          </a:p>
        </p:txBody>
      </p:sp>
      <p:sp>
        <p:nvSpPr>
          <p:cNvPr id="13" name="正方形/長方形 12"/>
          <p:cNvSpPr/>
          <p:nvPr/>
        </p:nvSpPr>
        <p:spPr>
          <a:xfrm>
            <a:off x="1763688" y="4221088"/>
            <a:ext cx="72008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latin typeface="ＭＳ Ｐ明朝" pitchFamily="18" charset="-128"/>
                <a:ea typeface="ＭＳ Ｐ明朝" pitchFamily="18" charset="-128"/>
              </a:rPr>
              <a:t>2000</a:t>
            </a:r>
            <a:endParaRPr kumimoji="1" lang="ja-JP" altLang="en-US" sz="1200" dirty="0">
              <a:latin typeface="ＭＳ Ｐ明朝" pitchFamily="18" charset="-128"/>
              <a:ea typeface="ＭＳ Ｐ明朝" pitchFamily="18" charset="-128"/>
            </a:endParaRPr>
          </a:p>
        </p:txBody>
      </p:sp>
      <p:sp>
        <p:nvSpPr>
          <p:cNvPr id="14" name="正方形/長方形 13"/>
          <p:cNvSpPr/>
          <p:nvPr/>
        </p:nvSpPr>
        <p:spPr>
          <a:xfrm>
            <a:off x="1763688" y="4581128"/>
            <a:ext cx="72008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latin typeface="ＭＳ Ｐ明朝" pitchFamily="18" charset="-128"/>
                <a:ea typeface="ＭＳ Ｐ明朝" pitchFamily="18" charset="-128"/>
              </a:rPr>
              <a:t>1000</a:t>
            </a:r>
            <a:endParaRPr kumimoji="1" lang="ja-JP" altLang="en-US" sz="1200" dirty="0">
              <a:latin typeface="ＭＳ Ｐ明朝" pitchFamily="18" charset="-128"/>
              <a:ea typeface="ＭＳ Ｐ明朝" pitchFamily="18" charset="-128"/>
            </a:endParaRPr>
          </a:p>
        </p:txBody>
      </p:sp>
      <p:sp>
        <p:nvSpPr>
          <p:cNvPr id="15" name="正方形/長方形 14"/>
          <p:cNvSpPr/>
          <p:nvPr/>
        </p:nvSpPr>
        <p:spPr>
          <a:xfrm>
            <a:off x="1835696" y="4869160"/>
            <a:ext cx="57606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latin typeface="ＭＳ Ｐ明朝" pitchFamily="18" charset="-128"/>
                <a:ea typeface="ＭＳ Ｐ明朝" pitchFamily="18" charset="-128"/>
              </a:rPr>
              <a:t>500</a:t>
            </a:r>
            <a:endParaRPr kumimoji="1" lang="ja-JP" altLang="en-US" sz="1200" dirty="0">
              <a:latin typeface="ＭＳ Ｐ明朝" pitchFamily="18" charset="-128"/>
              <a:ea typeface="ＭＳ Ｐ明朝" pitchFamily="18" charset="-128"/>
            </a:endParaRPr>
          </a:p>
        </p:txBody>
      </p:sp>
      <p:sp>
        <p:nvSpPr>
          <p:cNvPr id="16" name="上矢印 15"/>
          <p:cNvSpPr/>
          <p:nvPr/>
        </p:nvSpPr>
        <p:spPr>
          <a:xfrm>
            <a:off x="1403648" y="332656"/>
            <a:ext cx="1440160" cy="5976664"/>
          </a:xfrm>
          <a:prstGeom prst="up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323528" y="476672"/>
            <a:ext cx="1152128"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ＭＳ Ｐ明朝" pitchFamily="18" charset="-128"/>
                <a:ea typeface="ＭＳ Ｐ明朝" pitchFamily="18" charset="-128"/>
              </a:rPr>
              <a:t>全身被ばく</a:t>
            </a:r>
            <a:endParaRPr kumimoji="1" lang="ja-JP" altLang="en-US" sz="1400" dirty="0">
              <a:latin typeface="ＭＳ Ｐ明朝" pitchFamily="18" charset="-128"/>
              <a:ea typeface="ＭＳ Ｐ明朝" pitchFamily="18" charset="-128"/>
            </a:endParaRPr>
          </a:p>
        </p:txBody>
      </p:sp>
      <p:sp>
        <p:nvSpPr>
          <p:cNvPr id="18" name="角丸四角形 17"/>
          <p:cNvSpPr/>
          <p:nvPr/>
        </p:nvSpPr>
        <p:spPr>
          <a:xfrm>
            <a:off x="2843808" y="476672"/>
            <a:ext cx="1152128"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ＭＳ Ｐ明朝" pitchFamily="18" charset="-128"/>
                <a:ea typeface="ＭＳ Ｐ明朝" pitchFamily="18" charset="-128"/>
              </a:rPr>
              <a:t>局部被ばく</a:t>
            </a:r>
            <a:endParaRPr kumimoji="1" lang="ja-JP" altLang="en-US" sz="1400" dirty="0">
              <a:latin typeface="ＭＳ Ｐ明朝" pitchFamily="18" charset="-128"/>
              <a:ea typeface="ＭＳ Ｐ明朝" pitchFamily="18" charset="-128"/>
            </a:endParaRPr>
          </a:p>
        </p:txBody>
      </p:sp>
      <p:sp>
        <p:nvSpPr>
          <p:cNvPr id="19" name="角丸四角形 18"/>
          <p:cNvSpPr/>
          <p:nvPr/>
        </p:nvSpPr>
        <p:spPr>
          <a:xfrm>
            <a:off x="1547664" y="764704"/>
            <a:ext cx="1152128" cy="3600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latin typeface="ＭＳ Ｐ明朝" pitchFamily="18" charset="-128"/>
                <a:ea typeface="ＭＳ Ｐ明朝" pitchFamily="18" charset="-128"/>
              </a:rPr>
              <a:t>　ミリシーベ</a:t>
            </a:r>
            <a:endParaRPr lang="en-US" altLang="ja-JP" sz="1200" dirty="0" smtClean="0">
              <a:latin typeface="ＭＳ Ｐ明朝" pitchFamily="18" charset="-128"/>
              <a:ea typeface="ＭＳ Ｐ明朝" pitchFamily="18" charset="-128"/>
            </a:endParaRPr>
          </a:p>
          <a:p>
            <a:r>
              <a:rPr lang="ja-JP" altLang="en-US" sz="1200" dirty="0" smtClean="0">
                <a:latin typeface="ＭＳ Ｐ明朝" pitchFamily="18" charset="-128"/>
                <a:ea typeface="ＭＳ Ｐ明朝" pitchFamily="18" charset="-128"/>
              </a:rPr>
              <a:t>　　　ルト</a:t>
            </a:r>
            <a:endParaRPr kumimoji="1" lang="ja-JP" altLang="en-US" sz="1200" dirty="0">
              <a:latin typeface="ＭＳ Ｐ明朝" pitchFamily="18" charset="-128"/>
              <a:ea typeface="ＭＳ Ｐ明朝" pitchFamily="18" charset="-128"/>
            </a:endParaRPr>
          </a:p>
        </p:txBody>
      </p:sp>
      <p:cxnSp>
        <p:nvCxnSpPr>
          <p:cNvPr id="21" name="直線矢印コネクタ 20"/>
          <p:cNvCxnSpPr/>
          <p:nvPr/>
        </p:nvCxnSpPr>
        <p:spPr>
          <a:xfrm rot="5400000">
            <a:off x="1008398" y="2024050"/>
            <a:ext cx="1080120" cy="1588"/>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395536" y="1844824"/>
            <a:ext cx="108012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latin typeface="ＭＳ Ｐ明朝" pitchFamily="18" charset="-128"/>
                <a:ea typeface="ＭＳ Ｐ明朝" pitchFamily="18" charset="-128"/>
              </a:rPr>
              <a:t>100</a:t>
            </a:r>
            <a:r>
              <a:rPr kumimoji="1" lang="ja-JP" altLang="en-US" sz="1200" dirty="0" smtClean="0">
                <a:latin typeface="ＭＳ Ｐ明朝" pitchFamily="18" charset="-128"/>
                <a:ea typeface="ＭＳ Ｐ明朝" pitchFamily="18" charset="-128"/>
              </a:rPr>
              <a:t>％　死亡</a:t>
            </a:r>
            <a:endParaRPr kumimoji="1" lang="ja-JP" altLang="en-US" sz="1200" dirty="0">
              <a:latin typeface="ＭＳ Ｐ明朝" pitchFamily="18" charset="-128"/>
              <a:ea typeface="ＭＳ Ｐ明朝" pitchFamily="18" charset="-128"/>
            </a:endParaRPr>
          </a:p>
        </p:txBody>
      </p:sp>
      <p:cxnSp>
        <p:nvCxnSpPr>
          <p:cNvPr id="24" name="直線矢印コネクタ 23"/>
          <p:cNvCxnSpPr/>
          <p:nvPr/>
        </p:nvCxnSpPr>
        <p:spPr>
          <a:xfrm rot="5400000">
            <a:off x="1188418" y="3572222"/>
            <a:ext cx="720080" cy="1588"/>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467544" y="3429000"/>
            <a:ext cx="93610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latin typeface="ＭＳ Ｐ明朝" pitchFamily="18" charset="-128"/>
                <a:ea typeface="ＭＳ Ｐ明朝" pitchFamily="18" charset="-128"/>
              </a:rPr>
              <a:t>50</a:t>
            </a:r>
            <a:r>
              <a:rPr kumimoji="1" lang="ja-JP" altLang="en-US" sz="1200" dirty="0" smtClean="0">
                <a:latin typeface="ＭＳ Ｐ明朝" pitchFamily="18" charset="-128"/>
                <a:ea typeface="ＭＳ Ｐ明朝" pitchFamily="18" charset="-128"/>
              </a:rPr>
              <a:t>％　死亡</a:t>
            </a:r>
            <a:endParaRPr kumimoji="1" lang="ja-JP" altLang="en-US" sz="1200" dirty="0">
              <a:latin typeface="ＭＳ Ｐ明朝" pitchFamily="18" charset="-128"/>
              <a:ea typeface="ＭＳ Ｐ明朝" pitchFamily="18" charset="-128"/>
            </a:endParaRPr>
          </a:p>
        </p:txBody>
      </p:sp>
      <p:sp>
        <p:nvSpPr>
          <p:cNvPr id="31" name="正方形/長方形 30"/>
          <p:cNvSpPr/>
          <p:nvPr/>
        </p:nvSpPr>
        <p:spPr>
          <a:xfrm>
            <a:off x="251520" y="4509120"/>
            <a:ext cx="129614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kumimoji="1" lang="en-US" altLang="ja-JP" sz="1200" dirty="0" smtClean="0">
                <a:latin typeface="ＭＳ Ｐ明朝" pitchFamily="18" charset="-128"/>
                <a:ea typeface="ＭＳ Ｐ明朝" pitchFamily="18" charset="-128"/>
              </a:rPr>
              <a:t>10</a:t>
            </a:r>
            <a:r>
              <a:rPr kumimoji="1" lang="ja-JP" altLang="en-US" sz="1200" dirty="0" smtClean="0">
                <a:latin typeface="ＭＳ Ｐ明朝" pitchFamily="18" charset="-128"/>
                <a:ea typeface="ＭＳ Ｐ明朝" pitchFamily="18" charset="-128"/>
              </a:rPr>
              <a:t>％　悪心・嘔吐</a:t>
            </a:r>
            <a:r>
              <a:rPr kumimoji="1" lang="ja-JP" altLang="en-US" dirty="0" smtClean="0"/>
              <a:t>　</a:t>
            </a:r>
            <a:endParaRPr kumimoji="1" lang="ja-JP" altLang="en-US" dirty="0"/>
          </a:p>
        </p:txBody>
      </p:sp>
      <p:sp>
        <p:nvSpPr>
          <p:cNvPr id="32" name="正方形/長方形 31"/>
          <p:cNvSpPr/>
          <p:nvPr/>
        </p:nvSpPr>
        <p:spPr>
          <a:xfrm>
            <a:off x="323528" y="4869160"/>
            <a:ext cx="122413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200" dirty="0">
              <a:latin typeface="ＭＳ Ｐ明朝" pitchFamily="18" charset="-128"/>
              <a:ea typeface="ＭＳ Ｐ明朝" pitchFamily="18" charset="-128"/>
            </a:endParaRPr>
          </a:p>
        </p:txBody>
      </p:sp>
      <p:sp>
        <p:nvSpPr>
          <p:cNvPr id="34" name="正方形/長方形 33"/>
          <p:cNvSpPr/>
          <p:nvPr/>
        </p:nvSpPr>
        <p:spPr>
          <a:xfrm>
            <a:off x="3059832" y="1124744"/>
            <a:ext cx="93610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ＭＳ Ｐ明朝" pitchFamily="18" charset="-128"/>
                <a:ea typeface="ＭＳ Ｐ明朝" pitchFamily="18" charset="-128"/>
              </a:rPr>
              <a:t>急性潰瘍</a:t>
            </a:r>
            <a:endParaRPr kumimoji="1" lang="ja-JP" altLang="en-US" sz="1200" dirty="0">
              <a:latin typeface="ＭＳ Ｐ明朝" pitchFamily="18" charset="-128"/>
              <a:ea typeface="ＭＳ Ｐ明朝" pitchFamily="18" charset="-128"/>
            </a:endParaRPr>
          </a:p>
        </p:txBody>
      </p:sp>
      <p:cxnSp>
        <p:nvCxnSpPr>
          <p:cNvPr id="36" name="直線矢印コネクタ 35"/>
          <p:cNvCxnSpPr/>
          <p:nvPr/>
        </p:nvCxnSpPr>
        <p:spPr>
          <a:xfrm rot="5400000">
            <a:off x="2124522" y="3500214"/>
            <a:ext cx="1152128" cy="1588"/>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2843808" y="2852936"/>
            <a:ext cx="13681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latin typeface="ＭＳ Ｐ明朝" pitchFamily="18" charset="-128"/>
                <a:ea typeface="ＭＳ Ｐ明朝" pitchFamily="18" charset="-128"/>
              </a:rPr>
              <a:t>皮膚　紅斑</a:t>
            </a:r>
            <a:endParaRPr kumimoji="1" lang="ja-JP" altLang="en-US" sz="1200" dirty="0">
              <a:latin typeface="ＭＳ Ｐ明朝" pitchFamily="18" charset="-128"/>
              <a:ea typeface="ＭＳ Ｐ明朝" pitchFamily="18" charset="-128"/>
            </a:endParaRPr>
          </a:p>
        </p:txBody>
      </p:sp>
      <p:sp>
        <p:nvSpPr>
          <p:cNvPr id="38" name="正方形/長方形 37"/>
          <p:cNvSpPr/>
          <p:nvPr/>
        </p:nvSpPr>
        <p:spPr>
          <a:xfrm>
            <a:off x="2843808" y="3212976"/>
            <a:ext cx="13681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latin typeface="ＭＳ Ｐ明朝" pitchFamily="18" charset="-128"/>
                <a:ea typeface="ＭＳ Ｐ明朝" pitchFamily="18" charset="-128"/>
              </a:rPr>
              <a:t>水晶体　白内障</a:t>
            </a:r>
            <a:endParaRPr kumimoji="1" lang="ja-JP" altLang="en-US" sz="1200" dirty="0">
              <a:latin typeface="ＭＳ Ｐ明朝" pitchFamily="18" charset="-128"/>
              <a:ea typeface="ＭＳ Ｐ明朝" pitchFamily="18" charset="-128"/>
            </a:endParaRPr>
          </a:p>
        </p:txBody>
      </p:sp>
      <p:sp>
        <p:nvSpPr>
          <p:cNvPr id="39" name="正方形/長方形 38"/>
          <p:cNvSpPr/>
          <p:nvPr/>
        </p:nvSpPr>
        <p:spPr>
          <a:xfrm>
            <a:off x="2843808" y="3573016"/>
            <a:ext cx="136815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latin typeface="ＭＳ Ｐ明朝" pitchFamily="18" charset="-128"/>
                <a:ea typeface="ＭＳ Ｐ明朝" pitchFamily="18" charset="-128"/>
              </a:rPr>
              <a:t>生殖腺　永久不妊</a:t>
            </a:r>
            <a:endParaRPr kumimoji="1" lang="ja-JP" altLang="en-US" sz="1200" dirty="0">
              <a:latin typeface="ＭＳ Ｐ明朝" pitchFamily="18" charset="-128"/>
              <a:ea typeface="ＭＳ Ｐ明朝" pitchFamily="18" charset="-128"/>
            </a:endParaRPr>
          </a:p>
        </p:txBody>
      </p:sp>
      <p:sp>
        <p:nvSpPr>
          <p:cNvPr id="40" name="正方形/長方形 39"/>
          <p:cNvSpPr/>
          <p:nvPr/>
        </p:nvSpPr>
        <p:spPr>
          <a:xfrm>
            <a:off x="2843808" y="3933056"/>
            <a:ext cx="136815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latin typeface="ＭＳ Ｐ明朝" pitchFamily="18" charset="-128"/>
                <a:ea typeface="ＭＳ Ｐ明朝" pitchFamily="18" charset="-128"/>
              </a:rPr>
              <a:t>皮膚　脱毛</a:t>
            </a:r>
            <a:endParaRPr kumimoji="1" lang="ja-JP" altLang="en-US" sz="1200" dirty="0">
              <a:latin typeface="ＭＳ Ｐ明朝" pitchFamily="18" charset="-128"/>
              <a:ea typeface="ＭＳ Ｐ明朝" pitchFamily="18" charset="-128"/>
            </a:endParaRPr>
          </a:p>
        </p:txBody>
      </p:sp>
      <p:cxnSp>
        <p:nvCxnSpPr>
          <p:cNvPr id="42" name="直線矢印コネクタ 41"/>
          <p:cNvCxnSpPr/>
          <p:nvPr/>
        </p:nvCxnSpPr>
        <p:spPr>
          <a:xfrm rot="5400000">
            <a:off x="2304542" y="4688346"/>
            <a:ext cx="792088" cy="1588"/>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2843808" y="4509120"/>
            <a:ext cx="108012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latin typeface="ＭＳ Ｐ明朝" pitchFamily="18" charset="-128"/>
                <a:ea typeface="ＭＳ Ｐ明朝" pitchFamily="18" charset="-128"/>
              </a:rPr>
              <a:t>水晶体　混濁</a:t>
            </a:r>
            <a:endParaRPr kumimoji="1" lang="ja-JP" altLang="en-US" sz="1200" dirty="0">
              <a:latin typeface="ＭＳ Ｐ明朝" pitchFamily="18" charset="-128"/>
              <a:ea typeface="ＭＳ Ｐ明朝" pitchFamily="18" charset="-128"/>
            </a:endParaRPr>
          </a:p>
        </p:txBody>
      </p:sp>
      <p:sp>
        <p:nvSpPr>
          <p:cNvPr id="44" name="角丸四角形 43"/>
          <p:cNvSpPr/>
          <p:nvPr/>
        </p:nvSpPr>
        <p:spPr>
          <a:xfrm>
            <a:off x="179512" y="6381328"/>
            <a:ext cx="3996952"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latin typeface="ＭＳ Ｐ明朝" pitchFamily="18" charset="-128"/>
                <a:ea typeface="ＭＳ Ｐ明朝" pitchFamily="18" charset="-128"/>
              </a:rPr>
              <a:t>　（財）放射線影響協会</a:t>
            </a:r>
            <a:r>
              <a:rPr kumimoji="1" lang="en-US" altLang="ja-JP" sz="1050" dirty="0" smtClean="0">
                <a:latin typeface="ＭＳ Ｐ明朝" pitchFamily="18" charset="-128"/>
                <a:ea typeface="ＭＳ Ｐ明朝" pitchFamily="18" charset="-128"/>
              </a:rPr>
              <a:t>HP</a:t>
            </a:r>
            <a:r>
              <a:rPr kumimoji="1" lang="ja-JP" altLang="en-US" sz="1050" dirty="0" err="1" smtClean="0">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朝日</a:t>
            </a:r>
            <a:r>
              <a:rPr kumimoji="1" lang="en-US" altLang="ja-JP" sz="1050" dirty="0" smtClean="0">
                <a:latin typeface="ＭＳ Ｐ明朝" pitchFamily="18" charset="-128"/>
                <a:ea typeface="ＭＳ Ｐ明朝" pitchFamily="18" charset="-128"/>
              </a:rPr>
              <a:t>8.18</a:t>
            </a:r>
            <a:r>
              <a:rPr kumimoji="1" lang="ja-JP" altLang="en-US" sz="1050" dirty="0" smtClean="0">
                <a:latin typeface="ＭＳ Ｐ明朝" pitchFamily="18" charset="-128"/>
                <a:ea typeface="ＭＳ Ｐ明朝" pitchFamily="18" charset="-128"/>
              </a:rPr>
              <a:t>　</a:t>
            </a:r>
            <a:endParaRPr kumimoji="1" lang="ja-JP" altLang="en-US" sz="1050" dirty="0">
              <a:latin typeface="ＭＳ Ｐ明朝" pitchFamily="18" charset="-128"/>
              <a:ea typeface="ＭＳ Ｐ明朝" pitchFamily="18" charset="-128"/>
            </a:endParaRPr>
          </a:p>
        </p:txBody>
      </p:sp>
      <p:sp>
        <p:nvSpPr>
          <p:cNvPr id="45" name="角丸四角形 44"/>
          <p:cNvSpPr/>
          <p:nvPr/>
        </p:nvSpPr>
        <p:spPr>
          <a:xfrm>
            <a:off x="1763688" y="764704"/>
            <a:ext cx="288032" cy="216024"/>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角丸四角形 45"/>
          <p:cNvSpPr/>
          <p:nvPr/>
        </p:nvSpPr>
        <p:spPr>
          <a:xfrm>
            <a:off x="1835696" y="1268760"/>
            <a:ext cx="576064" cy="28803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矢印コネクタ 47"/>
          <p:cNvCxnSpPr/>
          <p:nvPr/>
        </p:nvCxnSpPr>
        <p:spPr>
          <a:xfrm flipV="1">
            <a:off x="2339752" y="980728"/>
            <a:ext cx="792088" cy="36004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角丸四角形 49"/>
          <p:cNvSpPr/>
          <p:nvPr/>
        </p:nvSpPr>
        <p:spPr>
          <a:xfrm>
            <a:off x="3059832" y="836712"/>
            <a:ext cx="1080120" cy="288032"/>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latin typeface="ＭＳ Ｐ明朝" pitchFamily="18" charset="-128"/>
                <a:ea typeface="ＭＳ Ｐ明朝" pitchFamily="18" charset="-128"/>
              </a:rPr>
              <a:t>10</a:t>
            </a:r>
            <a:r>
              <a:rPr kumimoji="1" lang="ja-JP" altLang="en-US" sz="1200" dirty="0" smtClean="0">
                <a:latin typeface="ＭＳ Ｐ明朝" pitchFamily="18" charset="-128"/>
                <a:ea typeface="ＭＳ Ｐ明朝" pitchFamily="18" charset="-128"/>
              </a:rPr>
              <a:t>シーベルト</a:t>
            </a:r>
            <a:endParaRPr kumimoji="1" lang="ja-JP" altLang="en-US" sz="1200" dirty="0">
              <a:latin typeface="ＭＳ Ｐ明朝" pitchFamily="18" charset="-128"/>
              <a:ea typeface="ＭＳ Ｐ明朝" pitchFamily="18" charset="-128"/>
            </a:endParaRPr>
          </a:p>
        </p:txBody>
      </p:sp>
      <p:pic>
        <p:nvPicPr>
          <p:cNvPr id="53" name="Picture 3" descr="C:\Users\佐藤陵一\Pictures\MP Navigator EX\2011_08_04\IMG.jpg"/>
          <p:cNvPicPr>
            <a:picLocks noChangeAspect="1" noChangeArrowheads="1"/>
          </p:cNvPicPr>
          <p:nvPr/>
        </p:nvPicPr>
        <p:blipFill>
          <a:blip r:embed="rId3" cstate="print"/>
          <a:srcRect/>
          <a:stretch>
            <a:fillRect/>
          </a:stretch>
        </p:blipFill>
        <p:spPr bwMode="auto">
          <a:xfrm>
            <a:off x="2915816" y="1484784"/>
            <a:ext cx="972108" cy="1296144"/>
          </a:xfrm>
          <a:prstGeom prst="rect">
            <a:avLst/>
          </a:prstGeom>
          <a:noFill/>
        </p:spPr>
      </p:pic>
      <p:sp>
        <p:nvSpPr>
          <p:cNvPr id="54" name="角丸四角形 53"/>
          <p:cNvSpPr/>
          <p:nvPr/>
        </p:nvSpPr>
        <p:spPr>
          <a:xfrm>
            <a:off x="4283968" y="2420888"/>
            <a:ext cx="2952328" cy="100811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放射線業務従事者　</a:t>
            </a:r>
            <a:r>
              <a:rPr kumimoji="1" lang="en-US" altLang="ja-JP" sz="1050" dirty="0" smtClean="0">
                <a:latin typeface="ＭＳ Ｐ明朝" pitchFamily="18" charset="-128"/>
                <a:ea typeface="ＭＳ Ｐ明朝" pitchFamily="18" charset="-128"/>
              </a:rPr>
              <a:t>75,066</a:t>
            </a:r>
            <a:r>
              <a:rPr kumimoji="1" lang="ja-JP" altLang="en-US" sz="1050" dirty="0" smtClean="0">
                <a:latin typeface="ＭＳ Ｐ明朝" pitchFamily="18" charset="-128"/>
                <a:ea typeface="ＭＳ Ｐ明朝" pitchFamily="18" charset="-128"/>
              </a:rPr>
              <a:t>人</a:t>
            </a:r>
            <a:r>
              <a:rPr kumimoji="1" lang="en-US" altLang="ja-JP" sz="1050" dirty="0" smtClean="0">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平成</a:t>
            </a:r>
            <a:r>
              <a:rPr kumimoji="1" lang="en-US" altLang="ja-JP" sz="1050" dirty="0" smtClean="0">
                <a:latin typeface="ＭＳ Ｐ明朝" pitchFamily="18" charset="-128"/>
                <a:ea typeface="ＭＳ Ｐ明朝" pitchFamily="18" charset="-128"/>
              </a:rPr>
              <a:t>21</a:t>
            </a:r>
            <a:r>
              <a:rPr kumimoji="1" lang="ja-JP" altLang="en-US" sz="1050" dirty="0" smtClean="0">
                <a:latin typeface="ＭＳ Ｐ明朝" pitchFamily="18" charset="-128"/>
                <a:ea typeface="ＭＳ Ｐ明朝" pitchFamily="18" charset="-128"/>
              </a:rPr>
              <a:t>年度</a:t>
            </a:r>
            <a:r>
              <a:rPr kumimoji="1" lang="en-US" altLang="ja-JP" sz="1050" dirty="0" smtClean="0">
                <a:latin typeface="ＭＳ Ｐ明朝" pitchFamily="18" charset="-128"/>
                <a:ea typeface="ＭＳ Ｐ明朝" pitchFamily="18" charset="-128"/>
              </a:rPr>
              <a:t>)</a:t>
            </a:r>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●「放射線管理手帳」－</a:t>
            </a:r>
            <a:r>
              <a:rPr lang="en-US" altLang="ja-JP" sz="1050" dirty="0" smtClean="0">
                <a:latin typeface="ＭＳ Ｐ明朝" pitchFamily="18" charset="-128"/>
                <a:ea typeface="ＭＳ Ｐ明朝" pitchFamily="18" charset="-128"/>
              </a:rPr>
              <a:t>11,442</a:t>
            </a:r>
            <a:r>
              <a:rPr lang="ja-JP" altLang="en-US" sz="1050" dirty="0" smtClean="0">
                <a:latin typeface="ＭＳ Ｐ明朝" pitchFamily="18" charset="-128"/>
                <a:ea typeface="ＭＳ Ｐ明朝" pitchFamily="18" charset="-128"/>
              </a:rPr>
              <a:t>冊発行</a:t>
            </a:r>
            <a:r>
              <a:rPr lang="en-US" altLang="ja-JP" sz="1050" dirty="0" smtClean="0">
                <a:latin typeface="ＭＳ Ｐ明朝" pitchFamily="18" charset="-128"/>
                <a:ea typeface="ＭＳ Ｐ明朝" pitchFamily="18" charset="-128"/>
              </a:rPr>
              <a:t>(4</a:t>
            </a:r>
            <a:r>
              <a:rPr lang="ja-JP" altLang="en-US" sz="1050" dirty="0" smtClean="0">
                <a:latin typeface="ＭＳ Ｐ明朝" pitchFamily="18" charset="-128"/>
                <a:ea typeface="ＭＳ Ｐ明朝" pitchFamily="18" charset="-128"/>
              </a:rPr>
              <a:t>～</a:t>
            </a:r>
            <a:r>
              <a:rPr lang="en-US" altLang="ja-JP" sz="1050" dirty="0" smtClean="0">
                <a:latin typeface="ＭＳ Ｐ明朝" pitchFamily="18" charset="-128"/>
                <a:ea typeface="ＭＳ Ｐ明朝" pitchFamily="18" charset="-128"/>
              </a:rPr>
              <a:t>6</a:t>
            </a:r>
            <a:r>
              <a:rPr lang="ja-JP" altLang="en-US" sz="1050" dirty="0" smtClean="0">
                <a:latin typeface="ＭＳ Ｐ明朝" pitchFamily="18" charset="-128"/>
                <a:ea typeface="ＭＳ Ｐ明朝" pitchFamily="18" charset="-128"/>
              </a:rPr>
              <a:t>月</a:t>
            </a: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　</a:t>
            </a:r>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　 昨年同期の</a:t>
            </a:r>
            <a:r>
              <a:rPr lang="en-US" altLang="ja-JP" sz="1050" dirty="0" smtClean="0">
                <a:latin typeface="ＭＳ Ｐ明朝" pitchFamily="18" charset="-128"/>
                <a:ea typeface="ＭＳ Ｐ明朝" pitchFamily="18" charset="-128"/>
              </a:rPr>
              <a:t>5</a:t>
            </a:r>
            <a:r>
              <a:rPr lang="ja-JP" altLang="en-US" sz="1050" dirty="0" smtClean="0">
                <a:latin typeface="ＭＳ Ｐ明朝" pitchFamily="18" charset="-128"/>
                <a:ea typeface="ＭＳ Ｐ明朝" pitchFamily="18" charset="-128"/>
              </a:rPr>
              <a:t>倍。</a:t>
            </a:r>
            <a:endParaRPr kumimoji="1" lang="en-US" altLang="ja-JP" sz="1050" dirty="0" smtClean="0">
              <a:latin typeface="ＭＳ Ｐ明朝" pitchFamily="18" charset="-128"/>
              <a:ea typeface="ＭＳ Ｐ明朝" pitchFamily="18" charset="-128"/>
            </a:endParaRPr>
          </a:p>
          <a:p>
            <a:r>
              <a:rPr kumimoji="1" lang="ja-JP" altLang="en-US" sz="1050" dirty="0" smtClean="0">
                <a:latin typeface="ＭＳ Ｐ明朝" pitchFamily="18" charset="-128"/>
                <a:ea typeface="ＭＳ Ｐ明朝" pitchFamily="18" charset="-128"/>
              </a:rPr>
              <a:t>●福島第１原発－</a:t>
            </a:r>
            <a:r>
              <a:rPr kumimoji="1" lang="en-US" altLang="ja-JP" sz="1050" dirty="0" smtClean="0">
                <a:latin typeface="ＭＳ Ｐ明朝" pitchFamily="18" charset="-128"/>
                <a:ea typeface="ＭＳ Ｐ明朝" pitchFamily="18" charset="-128"/>
              </a:rPr>
              <a:t>502</a:t>
            </a:r>
            <a:r>
              <a:rPr kumimoji="1" lang="ja-JP" altLang="en-US" sz="1050" dirty="0" smtClean="0">
                <a:latin typeface="ＭＳ Ｐ明朝" pitchFamily="18" charset="-128"/>
                <a:ea typeface="ＭＳ Ｐ明朝" pitchFamily="18" charset="-128"/>
              </a:rPr>
              <a:t>社の作業員のうち</a:t>
            </a:r>
            <a:r>
              <a:rPr kumimoji="1" lang="en-US" altLang="ja-JP" sz="1050" dirty="0" smtClean="0">
                <a:latin typeface="ＭＳ Ｐ明朝" pitchFamily="18" charset="-128"/>
                <a:ea typeface="ＭＳ Ｐ明朝" pitchFamily="18" charset="-128"/>
              </a:rPr>
              <a:t>250</a:t>
            </a:r>
            <a:r>
              <a:rPr kumimoji="1" lang="ja-JP" altLang="en-US" sz="1050" dirty="0" smtClean="0">
                <a:latin typeface="ＭＳ Ｐ明朝" pitchFamily="18" charset="-128"/>
                <a:ea typeface="ＭＳ Ｐ明朝" pitchFamily="18" charset="-128"/>
              </a:rPr>
              <a:t>社 </a:t>
            </a:r>
            <a:endParaRPr kumimoji="1" lang="en-US" altLang="ja-JP" sz="1050" dirty="0" smtClean="0">
              <a:latin typeface="ＭＳ Ｐ明朝" pitchFamily="18" charset="-128"/>
              <a:ea typeface="ＭＳ Ｐ明朝" pitchFamily="18" charset="-128"/>
            </a:endParaRPr>
          </a:p>
          <a:p>
            <a:r>
              <a:rPr lang="en-US" altLang="ja-JP" sz="1050" dirty="0" smtClean="0">
                <a:latin typeface="ＭＳ Ｐ明朝" pitchFamily="18" charset="-128"/>
                <a:ea typeface="ＭＳ Ｐ明朝" pitchFamily="18" charset="-128"/>
              </a:rPr>
              <a:t>   </a:t>
            </a:r>
            <a:r>
              <a:rPr kumimoji="1" lang="ja-JP" altLang="en-US" sz="1050" dirty="0" smtClean="0">
                <a:latin typeface="ＭＳ Ｐ明朝" pitchFamily="18" charset="-128"/>
                <a:ea typeface="ＭＳ Ｐ明朝" pitchFamily="18" charset="-128"/>
              </a:rPr>
              <a:t>以上が手帳の発行を受けたことがない。</a:t>
            </a:r>
            <a:endParaRPr kumimoji="1" lang="ja-JP" altLang="en-US" sz="1050" dirty="0">
              <a:latin typeface="ＭＳ Ｐ明朝" pitchFamily="18" charset="-128"/>
              <a:ea typeface="ＭＳ Ｐ明朝" pitchFamily="18" charset="-128"/>
            </a:endParaRPr>
          </a:p>
        </p:txBody>
      </p:sp>
      <p:sp>
        <p:nvSpPr>
          <p:cNvPr id="55" name="正方形/長方形 54"/>
          <p:cNvSpPr/>
          <p:nvPr/>
        </p:nvSpPr>
        <p:spPr>
          <a:xfrm>
            <a:off x="4283968" y="476672"/>
            <a:ext cx="4752528" cy="1800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smtClean="0">
                <a:latin typeface="ＭＳ Ｐ明朝" pitchFamily="18" charset="-128"/>
                <a:ea typeface="ＭＳ Ｐ明朝" pitchFamily="18" charset="-128"/>
              </a:rPr>
              <a:t>1999</a:t>
            </a:r>
            <a:r>
              <a:rPr lang="ja-JP" altLang="en-US" sz="1200" dirty="0" smtClean="0">
                <a:latin typeface="ＭＳ Ｐ明朝" pitchFamily="18" charset="-128"/>
                <a:ea typeface="ＭＳ Ｐ明朝" pitchFamily="18" charset="-128"/>
              </a:rPr>
              <a:t>年－</a:t>
            </a:r>
            <a:r>
              <a:rPr lang="en-US" altLang="ja-JP" sz="1200" dirty="0" smtClean="0">
                <a:latin typeface="ＭＳ Ｐ明朝" pitchFamily="18" charset="-128"/>
                <a:ea typeface="ＭＳ Ｐ明朝" pitchFamily="18" charset="-128"/>
              </a:rPr>
              <a:t>JOC</a:t>
            </a:r>
            <a:r>
              <a:rPr lang="ja-JP" altLang="en-US" sz="1200" dirty="0" smtClean="0">
                <a:latin typeface="ＭＳ Ｐ明朝" pitchFamily="18" charset="-128"/>
                <a:ea typeface="ＭＳ Ｐ明朝" pitchFamily="18" charset="-128"/>
              </a:rPr>
              <a:t>臨界事故の悲劇（東海村の核燃料加工工場</a:t>
            </a:r>
            <a:r>
              <a:rPr lang="en-US" altLang="ja-JP" sz="1200" dirty="0" smtClean="0">
                <a:latin typeface="ＭＳ Ｐ明朝" pitchFamily="18" charset="-128"/>
                <a:ea typeface="ＭＳ Ｐ明朝" pitchFamily="18" charset="-128"/>
              </a:rPr>
              <a:t>)</a:t>
            </a:r>
          </a:p>
          <a:p>
            <a:r>
              <a:rPr kumimoji="1" lang="ja-JP" altLang="en-US" sz="1200" dirty="0" smtClean="0">
                <a:latin typeface="ＭＳ Ｐ明朝" pitchFamily="18" charset="-128"/>
                <a:ea typeface="ＭＳ Ｐ明朝" pitchFamily="18" charset="-128"/>
              </a:rPr>
              <a:t>　大内さん－</a:t>
            </a:r>
            <a:r>
              <a:rPr kumimoji="1" lang="en-US" altLang="ja-JP" sz="1050" dirty="0" smtClean="0">
                <a:latin typeface="ＭＳ Ｐ明朝" pitchFamily="18" charset="-128"/>
                <a:ea typeface="ＭＳ Ｐ明朝" pitchFamily="18" charset="-128"/>
              </a:rPr>
              <a:t>18</a:t>
            </a:r>
            <a:r>
              <a:rPr kumimoji="1" lang="ja-JP" altLang="en-US" sz="1050" dirty="0" smtClean="0">
                <a:latin typeface="ＭＳ Ｐ明朝" pitchFamily="18" charset="-128"/>
                <a:ea typeface="ＭＳ Ｐ明朝" pitchFamily="18" charset="-128"/>
              </a:rPr>
              <a:t>シーベルト</a:t>
            </a:r>
            <a:endParaRPr kumimoji="1" lang="en-US" altLang="ja-JP" sz="1050" dirty="0" smtClean="0">
              <a:latin typeface="ＭＳ Ｐ明朝" pitchFamily="18" charset="-128"/>
              <a:ea typeface="ＭＳ Ｐ明朝" pitchFamily="18" charset="-128"/>
            </a:endParaRPr>
          </a:p>
          <a:p>
            <a:pPr>
              <a:buNone/>
            </a:pPr>
            <a:r>
              <a:rPr lang="ja-JP" altLang="en-US" sz="1200" dirty="0" smtClean="0">
                <a:latin typeface="ＭＳ Ｐ明朝" pitchFamily="18" charset="-128"/>
                <a:ea typeface="ＭＳ Ｐ明朝" pitchFamily="18" charset="-128"/>
              </a:rPr>
              <a:t>　東大病院に来た時は、目に見える外傷はなく、看護婦さんとおしゃべりできる状態だった。変わっていたのは肌が海で日焼けしたようになっていた。 被曝</a:t>
            </a:r>
            <a:r>
              <a:rPr lang="en-US" altLang="ja-JP" sz="1200" dirty="0" smtClean="0">
                <a:latin typeface="ＭＳ Ｐ明朝" pitchFamily="18" charset="-128"/>
                <a:ea typeface="ＭＳ Ｐ明朝" pitchFamily="18" charset="-128"/>
              </a:rPr>
              <a:t>1</a:t>
            </a:r>
            <a:r>
              <a:rPr lang="ja-JP" altLang="en-US" sz="1200" dirty="0" smtClean="0">
                <a:latin typeface="ＭＳ Ｐ明朝" pitchFamily="18" charset="-128"/>
                <a:ea typeface="ＭＳ Ｐ明朝" pitchFamily="18" charset="-128"/>
              </a:rPr>
              <a:t>ヶ月後には、皮膚全体が焼けただれたようになった。全身を包帯でぐるぐる巻きにされ、毎日それを取り替えるだけだった。皮膚だけでなく、肉も骨も内臓も焼けただれ、細胞が再生されず、下血して血液が失われ、毎日</a:t>
            </a:r>
            <a:r>
              <a:rPr lang="en-US" altLang="ja-JP" sz="1200" dirty="0" smtClean="0">
                <a:latin typeface="ＭＳ Ｐ明朝" pitchFamily="18" charset="-128"/>
                <a:ea typeface="ＭＳ Ｐ明朝" pitchFamily="18" charset="-128"/>
              </a:rPr>
              <a:t>10</a:t>
            </a:r>
            <a:r>
              <a:rPr lang="ja-JP" altLang="en-US" sz="1200" dirty="0" smtClean="0">
                <a:latin typeface="ＭＳ Ｐ明朝" pitchFamily="18" charset="-128"/>
                <a:ea typeface="ＭＳ Ｐ明朝" pitchFamily="18" charset="-128"/>
              </a:rPr>
              <a:t>リットルを超える輸血と輸液を繰り返し、天文学的な鎮痛剤（麻薬）が投与された。　「原発のウソ」</a:t>
            </a:r>
            <a:endParaRPr lang="en-US" altLang="ja-JP" sz="1200" dirty="0" smtClean="0">
              <a:latin typeface="ＭＳ Ｐ明朝" pitchFamily="18" charset="-128"/>
              <a:ea typeface="ＭＳ Ｐ明朝" pitchFamily="18" charset="-128"/>
            </a:endParaRPr>
          </a:p>
        </p:txBody>
      </p:sp>
      <p:sp>
        <p:nvSpPr>
          <p:cNvPr id="52" name="正方形/長方形 51"/>
          <p:cNvSpPr/>
          <p:nvPr/>
        </p:nvSpPr>
        <p:spPr>
          <a:xfrm>
            <a:off x="1835696" y="5157192"/>
            <a:ext cx="57606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latin typeface="ＭＳ Ｐ明朝" pitchFamily="18" charset="-128"/>
                <a:ea typeface="ＭＳ Ｐ明朝" pitchFamily="18" charset="-128"/>
              </a:rPr>
              <a:t>100</a:t>
            </a:r>
            <a:endParaRPr kumimoji="1" lang="ja-JP" altLang="en-US" sz="1200" dirty="0">
              <a:latin typeface="ＭＳ Ｐ明朝" pitchFamily="18" charset="-128"/>
              <a:ea typeface="ＭＳ Ｐ明朝" pitchFamily="18" charset="-128"/>
            </a:endParaRPr>
          </a:p>
        </p:txBody>
      </p:sp>
      <p:sp>
        <p:nvSpPr>
          <p:cNvPr id="57" name="正方形/長方形 56"/>
          <p:cNvSpPr/>
          <p:nvPr/>
        </p:nvSpPr>
        <p:spPr>
          <a:xfrm>
            <a:off x="1835696" y="5373216"/>
            <a:ext cx="57606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latin typeface="ＭＳ Ｐ明朝" pitchFamily="18" charset="-128"/>
                <a:ea typeface="ＭＳ Ｐ明朝" pitchFamily="18" charset="-128"/>
              </a:rPr>
              <a:t>50</a:t>
            </a:r>
            <a:endParaRPr kumimoji="1" lang="ja-JP" altLang="en-US" sz="1200" dirty="0">
              <a:latin typeface="ＭＳ Ｐ明朝" pitchFamily="18" charset="-128"/>
              <a:ea typeface="ＭＳ Ｐ明朝" pitchFamily="18" charset="-128"/>
            </a:endParaRPr>
          </a:p>
        </p:txBody>
      </p:sp>
      <p:sp>
        <p:nvSpPr>
          <p:cNvPr id="60" name="正方形/長方形 59"/>
          <p:cNvSpPr/>
          <p:nvPr/>
        </p:nvSpPr>
        <p:spPr>
          <a:xfrm>
            <a:off x="1835696" y="5589240"/>
            <a:ext cx="57606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smtClean="0">
                <a:latin typeface="ＭＳ Ｐ明朝" pitchFamily="18" charset="-128"/>
                <a:ea typeface="ＭＳ Ｐ明朝" pitchFamily="18" charset="-128"/>
              </a:rPr>
              <a:t>20</a:t>
            </a:r>
            <a:endParaRPr kumimoji="1" lang="ja-JP" altLang="en-US" sz="1200" dirty="0">
              <a:latin typeface="ＭＳ Ｐ明朝" pitchFamily="18" charset="-128"/>
              <a:ea typeface="ＭＳ Ｐ明朝" pitchFamily="18" charset="-128"/>
            </a:endParaRPr>
          </a:p>
        </p:txBody>
      </p:sp>
      <p:sp>
        <p:nvSpPr>
          <p:cNvPr id="61" name="正方形/長方形 60"/>
          <p:cNvSpPr/>
          <p:nvPr/>
        </p:nvSpPr>
        <p:spPr>
          <a:xfrm>
            <a:off x="1979712" y="5805264"/>
            <a:ext cx="36004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ＭＳ Ｐ明朝" pitchFamily="18" charset="-128"/>
                <a:ea typeface="ＭＳ Ｐ明朝" pitchFamily="18" charset="-128"/>
              </a:rPr>
              <a:t>１</a:t>
            </a:r>
            <a:endParaRPr kumimoji="1" lang="ja-JP" altLang="en-US" sz="1200" dirty="0">
              <a:latin typeface="ＭＳ Ｐ明朝" pitchFamily="18" charset="-128"/>
              <a:ea typeface="ＭＳ Ｐ明朝" pitchFamily="18" charset="-128"/>
            </a:endParaRPr>
          </a:p>
        </p:txBody>
      </p:sp>
      <p:sp>
        <p:nvSpPr>
          <p:cNvPr id="68" name="正方形/長方形 67"/>
          <p:cNvSpPr/>
          <p:nvPr/>
        </p:nvSpPr>
        <p:spPr>
          <a:xfrm>
            <a:off x="2555776" y="5157192"/>
            <a:ext cx="151216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200" dirty="0">
              <a:latin typeface="ＭＳ Ｐ明朝" pitchFamily="18" charset="-128"/>
              <a:ea typeface="ＭＳ Ｐ明朝" pitchFamily="18" charset="-128"/>
            </a:endParaRPr>
          </a:p>
        </p:txBody>
      </p:sp>
      <p:sp>
        <p:nvSpPr>
          <p:cNvPr id="69" name="正方形/長方形 68"/>
          <p:cNvSpPr/>
          <p:nvPr/>
        </p:nvSpPr>
        <p:spPr>
          <a:xfrm>
            <a:off x="2843808" y="5229200"/>
            <a:ext cx="1296144" cy="28803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latin typeface="ＭＳ Ｐ明朝" pitchFamily="18" charset="-128"/>
                <a:ea typeface="ＭＳ Ｐ明朝" pitchFamily="18" charset="-128"/>
              </a:rPr>
              <a:t>作業員の年間限度</a:t>
            </a:r>
            <a:endParaRPr kumimoji="1" lang="ja-JP" altLang="en-US" sz="1050" dirty="0">
              <a:latin typeface="ＭＳ Ｐ明朝" pitchFamily="18" charset="-128"/>
              <a:ea typeface="ＭＳ Ｐ明朝" pitchFamily="18" charset="-128"/>
            </a:endParaRPr>
          </a:p>
        </p:txBody>
      </p:sp>
      <p:sp>
        <p:nvSpPr>
          <p:cNvPr id="71" name="正方形/長方形 70"/>
          <p:cNvSpPr/>
          <p:nvPr/>
        </p:nvSpPr>
        <p:spPr>
          <a:xfrm>
            <a:off x="2555776" y="5805264"/>
            <a:ext cx="151216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dirty="0">
              <a:latin typeface="ＭＳ Ｐ明朝" pitchFamily="18" charset="-128"/>
              <a:ea typeface="ＭＳ Ｐ明朝" pitchFamily="18" charset="-128"/>
            </a:endParaRPr>
          </a:p>
        </p:txBody>
      </p:sp>
      <p:cxnSp>
        <p:nvCxnSpPr>
          <p:cNvPr id="75" name="直線矢印コネクタ 74"/>
          <p:cNvCxnSpPr/>
          <p:nvPr/>
        </p:nvCxnSpPr>
        <p:spPr>
          <a:xfrm rot="5400000">
            <a:off x="1332434" y="5372422"/>
            <a:ext cx="432048" cy="1588"/>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6" name="正方形/長方形 75"/>
          <p:cNvSpPr/>
          <p:nvPr/>
        </p:nvSpPr>
        <p:spPr>
          <a:xfrm>
            <a:off x="323528" y="5301208"/>
            <a:ext cx="122413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latin typeface="ＭＳ Ｐ明朝" pitchFamily="18" charset="-128"/>
                <a:ea typeface="ＭＳ Ｐ明朝" pitchFamily="18" charset="-128"/>
              </a:rPr>
              <a:t>福島</a:t>
            </a:r>
            <a:r>
              <a:rPr kumimoji="1" lang="en-US" altLang="ja-JP" sz="1200" dirty="0" smtClean="0">
                <a:latin typeface="ＭＳ Ｐ明朝" pitchFamily="18" charset="-128"/>
                <a:ea typeface="ＭＳ Ｐ明朝" pitchFamily="18" charset="-128"/>
              </a:rPr>
              <a:t>53</a:t>
            </a:r>
            <a:r>
              <a:rPr kumimoji="1" lang="ja-JP" altLang="en-US" sz="1200" dirty="0" smtClean="0">
                <a:latin typeface="ＭＳ Ｐ明朝" pitchFamily="18" charset="-128"/>
                <a:ea typeface="ＭＳ Ｐ明朝" pitchFamily="18" charset="-128"/>
              </a:rPr>
              <a:t>地点の年間被曝線量</a:t>
            </a:r>
            <a:endParaRPr kumimoji="1" lang="ja-JP" altLang="en-US" sz="1200" dirty="0">
              <a:latin typeface="ＭＳ Ｐ明朝" pitchFamily="18" charset="-128"/>
              <a:ea typeface="ＭＳ Ｐ明朝" pitchFamily="18" charset="-128"/>
            </a:endParaRPr>
          </a:p>
        </p:txBody>
      </p:sp>
      <p:sp>
        <p:nvSpPr>
          <p:cNvPr id="67" name="正方形/長方形 66"/>
          <p:cNvSpPr/>
          <p:nvPr/>
        </p:nvSpPr>
        <p:spPr>
          <a:xfrm>
            <a:off x="7380312" y="3501008"/>
            <a:ext cx="1440160" cy="2304256"/>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050" dirty="0" smtClean="0">
              <a:solidFill>
                <a:schemeClr val="bg1"/>
              </a:solidFill>
              <a:latin typeface="ＭＳ Ｐ明朝" pitchFamily="18" charset="-128"/>
              <a:ea typeface="ＭＳ Ｐ明朝" pitchFamily="18" charset="-128"/>
            </a:endParaRPr>
          </a:p>
          <a:p>
            <a:r>
              <a:rPr kumimoji="1" lang="en-US" altLang="ja-JP" sz="1400" dirty="0" smtClean="0">
                <a:solidFill>
                  <a:schemeClr val="bg1"/>
                </a:solidFill>
                <a:latin typeface="ＭＳ Ｐ明朝" pitchFamily="18" charset="-128"/>
                <a:ea typeface="ＭＳ Ｐ明朝" pitchFamily="18" charset="-128"/>
              </a:rPr>
              <a:t>100</a:t>
            </a:r>
            <a:r>
              <a:rPr kumimoji="1" lang="ja-JP" altLang="en-US" sz="1400" dirty="0" smtClean="0">
                <a:solidFill>
                  <a:schemeClr val="bg1"/>
                </a:solidFill>
                <a:latin typeface="ＭＳ Ｐ明朝" pitchFamily="18" charset="-128"/>
                <a:ea typeface="ＭＳ Ｐ明朝" pitchFamily="18" charset="-128"/>
              </a:rPr>
              <a:t>㍉</a:t>
            </a:r>
            <a:r>
              <a:rPr kumimoji="1" lang="ja-JP" altLang="en-US" sz="1050" dirty="0" smtClean="0">
                <a:solidFill>
                  <a:schemeClr val="bg1"/>
                </a:solidFill>
                <a:latin typeface="ＭＳ Ｐ明朝" pitchFamily="18" charset="-128"/>
                <a:ea typeface="ＭＳ Ｐ明朝" pitchFamily="18" charset="-128"/>
              </a:rPr>
              <a:t>シーベルト</a:t>
            </a:r>
            <a:endParaRPr lang="en-US" altLang="ja-JP" sz="1050" dirty="0" smtClean="0">
              <a:solidFill>
                <a:schemeClr val="bg1"/>
              </a:solidFill>
              <a:latin typeface="ＭＳ Ｐ明朝" pitchFamily="18" charset="-128"/>
              <a:ea typeface="ＭＳ Ｐ明朝" pitchFamily="18" charset="-128"/>
            </a:endParaRPr>
          </a:p>
          <a:p>
            <a:r>
              <a:rPr kumimoji="1" lang="ja-JP" altLang="en-US" sz="1050" dirty="0" smtClean="0">
                <a:solidFill>
                  <a:schemeClr val="bg1"/>
                </a:solidFill>
                <a:latin typeface="ＭＳ Ｐ明朝" pitchFamily="18" charset="-128"/>
                <a:ea typeface="ＭＳ Ｐ明朝" pitchFamily="18" charset="-128"/>
              </a:rPr>
              <a:t>「食品安全委員会」の発表。</a:t>
            </a:r>
            <a:endParaRPr kumimoji="1" lang="en-US" altLang="ja-JP" sz="1050" dirty="0" smtClean="0">
              <a:solidFill>
                <a:schemeClr val="bg1"/>
              </a:solidFill>
              <a:latin typeface="ＭＳ Ｐ明朝" pitchFamily="18" charset="-128"/>
              <a:ea typeface="ＭＳ Ｐ明朝" pitchFamily="18" charset="-128"/>
            </a:endParaRPr>
          </a:p>
          <a:p>
            <a:r>
              <a:rPr kumimoji="1" lang="ja-JP" altLang="en-US" sz="1050" dirty="0" smtClean="0">
                <a:solidFill>
                  <a:schemeClr val="bg1"/>
                </a:solidFill>
                <a:latin typeface="ＭＳ Ｐ明朝" pitchFamily="18" charset="-128"/>
                <a:ea typeface="ＭＳ Ｐ明朝" pitchFamily="18" charset="-128"/>
              </a:rPr>
              <a:t>　</a:t>
            </a:r>
            <a:endParaRPr kumimoji="1" lang="en-US" altLang="ja-JP" sz="1050" dirty="0" smtClean="0">
              <a:solidFill>
                <a:schemeClr val="bg1"/>
              </a:solidFill>
              <a:latin typeface="ＭＳ Ｐ明朝" pitchFamily="18" charset="-128"/>
              <a:ea typeface="ＭＳ Ｐ明朝" pitchFamily="18" charset="-128"/>
            </a:endParaRPr>
          </a:p>
          <a:p>
            <a:r>
              <a:rPr lang="ja-JP" altLang="en-US" sz="1050" dirty="0" smtClean="0">
                <a:solidFill>
                  <a:schemeClr val="bg1"/>
                </a:solidFill>
                <a:latin typeface="ＭＳ Ｐ明朝" pitchFamily="18" charset="-128"/>
                <a:ea typeface="ＭＳ Ｐ明朝" pitchFamily="18" charset="-128"/>
              </a:rPr>
              <a:t>生涯の累積で約</a:t>
            </a:r>
            <a:r>
              <a:rPr lang="en-US" altLang="ja-JP" sz="1050" dirty="0" smtClean="0">
                <a:solidFill>
                  <a:schemeClr val="bg1"/>
                </a:solidFill>
                <a:latin typeface="ＭＳ Ｐ明朝" pitchFamily="18" charset="-128"/>
                <a:ea typeface="ＭＳ Ｐ明朝" pitchFamily="18" charset="-128"/>
              </a:rPr>
              <a:t>100</a:t>
            </a:r>
            <a:r>
              <a:rPr lang="ja-JP" altLang="en-US" sz="1050" dirty="0" smtClean="0">
                <a:solidFill>
                  <a:schemeClr val="bg1"/>
                </a:solidFill>
                <a:latin typeface="ＭＳ Ｐ明朝" pitchFamily="18" charset="-128"/>
                <a:ea typeface="ＭＳ Ｐ明朝" pitchFamily="18" charset="-128"/>
              </a:rPr>
              <a:t>㍉シーベルト以上だと健康に被害を与える。</a:t>
            </a:r>
            <a:endParaRPr lang="en-US" altLang="ja-JP" sz="1050" dirty="0" smtClean="0">
              <a:solidFill>
                <a:schemeClr val="bg1"/>
              </a:solidFill>
              <a:latin typeface="ＭＳ Ｐ明朝" pitchFamily="18" charset="-128"/>
              <a:ea typeface="ＭＳ Ｐ明朝" pitchFamily="18" charset="-128"/>
            </a:endParaRPr>
          </a:p>
          <a:p>
            <a:r>
              <a:rPr lang="en-US" altLang="ja-JP" sz="1050" dirty="0" smtClean="0">
                <a:solidFill>
                  <a:schemeClr val="bg1"/>
                </a:solidFill>
                <a:latin typeface="ＭＳ Ｐ明朝" pitchFamily="18" charset="-128"/>
                <a:ea typeface="ＭＳ Ｐ明朝" pitchFamily="18" charset="-128"/>
              </a:rPr>
              <a:t>80</a:t>
            </a:r>
            <a:r>
              <a:rPr lang="ja-JP" altLang="en-US" sz="1050" dirty="0" smtClean="0">
                <a:solidFill>
                  <a:schemeClr val="bg1"/>
                </a:solidFill>
                <a:latin typeface="ＭＳ Ｐ明朝" pitchFamily="18" charset="-128"/>
                <a:ea typeface="ＭＳ Ｐ明朝" pitchFamily="18" charset="-128"/>
              </a:rPr>
              <a:t>歳までに</a:t>
            </a:r>
            <a:r>
              <a:rPr lang="en-US" altLang="ja-JP" sz="1050" dirty="0" smtClean="0">
                <a:solidFill>
                  <a:schemeClr val="bg1"/>
                </a:solidFill>
                <a:latin typeface="ＭＳ Ｐ明朝" pitchFamily="18" charset="-128"/>
                <a:ea typeface="ＭＳ Ｐ明朝" pitchFamily="18" charset="-128"/>
              </a:rPr>
              <a:t>100</a:t>
            </a:r>
            <a:r>
              <a:rPr lang="ja-JP" altLang="en-US" sz="1050" dirty="0" smtClean="0">
                <a:solidFill>
                  <a:schemeClr val="bg1"/>
                </a:solidFill>
                <a:latin typeface="ＭＳ Ｐ明朝" pitchFamily="18" charset="-128"/>
                <a:ea typeface="ＭＳ Ｐ明朝" pitchFamily="18" charset="-128"/>
              </a:rPr>
              <a:t>㍉シーベルト被ばくするとは、年間</a:t>
            </a:r>
            <a:r>
              <a:rPr lang="en-US" altLang="ja-JP" sz="1050" dirty="0" smtClean="0">
                <a:solidFill>
                  <a:schemeClr val="bg1"/>
                </a:solidFill>
                <a:latin typeface="ＭＳ Ｐ明朝" pitchFamily="18" charset="-128"/>
                <a:ea typeface="ＭＳ Ｐ明朝" pitchFamily="18" charset="-128"/>
              </a:rPr>
              <a:t>1.25</a:t>
            </a:r>
            <a:r>
              <a:rPr lang="ja-JP" altLang="en-US" sz="1050" dirty="0" smtClean="0">
                <a:solidFill>
                  <a:schemeClr val="bg1"/>
                </a:solidFill>
                <a:latin typeface="ＭＳ Ｐ明朝" pitchFamily="18" charset="-128"/>
                <a:ea typeface="ＭＳ Ｐ明朝" pitchFamily="18" charset="-128"/>
              </a:rPr>
              <a:t>㍉シーベルトとなる。ただし、内部被ばくだけの試算。</a:t>
            </a:r>
            <a:endParaRPr lang="en-US" altLang="ja-JP" sz="1050" dirty="0" smtClean="0">
              <a:solidFill>
                <a:schemeClr val="bg1"/>
              </a:solidFill>
              <a:latin typeface="ＭＳ Ｐ明朝" pitchFamily="18" charset="-128"/>
              <a:ea typeface="ＭＳ Ｐ明朝" pitchFamily="18" charset="-128"/>
            </a:endParaRPr>
          </a:p>
          <a:p>
            <a:endParaRPr lang="en-US" altLang="ja-JP" sz="1050" dirty="0" smtClean="0">
              <a:solidFill>
                <a:schemeClr val="bg1"/>
              </a:solidFill>
              <a:latin typeface="ＭＳ Ｐ明朝" pitchFamily="18" charset="-128"/>
              <a:ea typeface="ＭＳ Ｐ明朝" pitchFamily="18" charset="-128"/>
            </a:endParaRPr>
          </a:p>
          <a:p>
            <a:endParaRPr lang="en-US" altLang="ja-JP" sz="1050" dirty="0" smtClean="0">
              <a:solidFill>
                <a:schemeClr val="bg1"/>
              </a:solidFill>
              <a:latin typeface="ＭＳ Ｐ明朝" pitchFamily="18" charset="-128"/>
              <a:ea typeface="ＭＳ Ｐ明朝" pitchFamily="18" charset="-128"/>
            </a:endParaRPr>
          </a:p>
        </p:txBody>
      </p:sp>
      <p:sp>
        <p:nvSpPr>
          <p:cNvPr id="62" name="正方形/長方形 61"/>
          <p:cNvSpPr/>
          <p:nvPr/>
        </p:nvSpPr>
        <p:spPr>
          <a:xfrm>
            <a:off x="7380312" y="2708920"/>
            <a:ext cx="1440160" cy="720080"/>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bg1"/>
                </a:solidFill>
                <a:latin typeface="ＭＳ Ｐ明朝" pitchFamily="18" charset="-128"/>
                <a:ea typeface="ＭＳ Ｐ明朝" pitchFamily="18" charset="-128"/>
              </a:rPr>
              <a:t>「ただちに</a:t>
            </a:r>
            <a:r>
              <a:rPr lang="ja-JP" altLang="en-US" sz="1200" dirty="0" smtClean="0">
                <a:solidFill>
                  <a:schemeClr val="bg1"/>
                </a:solidFill>
                <a:latin typeface="ＭＳ Ｐ明朝" pitchFamily="18" charset="-128"/>
                <a:ea typeface="ＭＳ Ｐ明朝" pitchFamily="18" charset="-128"/>
              </a:rPr>
              <a:t>健康被害はない」としてきたが</a:t>
            </a:r>
            <a:r>
              <a:rPr lang="en-US" altLang="ja-JP" sz="1200" dirty="0" smtClean="0">
                <a:solidFill>
                  <a:schemeClr val="bg1"/>
                </a:solidFill>
                <a:latin typeface="ＭＳ Ｐ明朝" pitchFamily="18" charset="-128"/>
                <a:ea typeface="ＭＳ Ｐ明朝" pitchFamily="18" charset="-128"/>
              </a:rPr>
              <a:t>‥</a:t>
            </a:r>
            <a:endParaRPr kumimoji="1" lang="ja-JP" altLang="en-US" sz="1200" dirty="0">
              <a:solidFill>
                <a:schemeClr val="bg1"/>
              </a:solidFill>
              <a:latin typeface="ＭＳ Ｐ明朝" pitchFamily="18" charset="-128"/>
              <a:ea typeface="ＭＳ Ｐ明朝" pitchFamily="18" charset="-128"/>
            </a:endParaRPr>
          </a:p>
        </p:txBody>
      </p:sp>
      <p:sp>
        <p:nvSpPr>
          <p:cNvPr id="79" name="正方形/長方形 78"/>
          <p:cNvSpPr/>
          <p:nvPr/>
        </p:nvSpPr>
        <p:spPr>
          <a:xfrm>
            <a:off x="7812360" y="116632"/>
            <a:ext cx="100811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smtClean="0">
                <a:latin typeface="ＭＳ Ｐ明朝" pitchFamily="18" charset="-128"/>
                <a:ea typeface="ＭＳ Ｐ明朝" pitchFamily="18" charset="-128"/>
              </a:rPr>
              <a:t>（補論①）</a:t>
            </a:r>
            <a:endParaRPr kumimoji="1" lang="ja-JP" altLang="en-US" sz="1200" dirty="0">
              <a:latin typeface="ＭＳ Ｐ明朝" pitchFamily="18" charset="-128"/>
              <a:ea typeface="ＭＳ Ｐ明朝" pitchFamily="18" charset="-128"/>
            </a:endParaRPr>
          </a:p>
        </p:txBody>
      </p:sp>
      <p:sp>
        <p:nvSpPr>
          <p:cNvPr id="58" name="角丸四角形 57"/>
          <p:cNvSpPr/>
          <p:nvPr/>
        </p:nvSpPr>
        <p:spPr>
          <a:xfrm>
            <a:off x="1907704" y="5805264"/>
            <a:ext cx="432048"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63"/>
          <p:cNvSpPr/>
          <p:nvPr/>
        </p:nvSpPr>
        <p:spPr>
          <a:xfrm>
            <a:off x="5076056" y="692696"/>
            <a:ext cx="1008112" cy="28803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強調線吹き出し 1 (枠付き) 72"/>
          <p:cNvSpPr/>
          <p:nvPr/>
        </p:nvSpPr>
        <p:spPr>
          <a:xfrm>
            <a:off x="4788024" y="5877272"/>
            <a:ext cx="2376264" cy="648072"/>
          </a:xfrm>
          <a:prstGeom prst="accentBorderCallout1">
            <a:avLst>
              <a:gd name="adj1" fmla="val 46675"/>
              <a:gd name="adj2" fmla="val -5596"/>
              <a:gd name="adj3" fmla="val 37544"/>
              <a:gd name="adj4" fmla="val -30206"/>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solidFill>
                  <a:schemeClr val="tx1"/>
                </a:solidFill>
                <a:latin typeface="ＭＳ Ｐ明朝" pitchFamily="18" charset="-128"/>
                <a:ea typeface="ＭＳ Ｐ明朝" pitchFamily="18" charset="-128"/>
              </a:rPr>
              <a:t>1</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シーベルト以上はすべて国が責任を負うことを明確にさせた。</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志位和夫</a:t>
            </a:r>
            <a:r>
              <a:rPr lang="en-US" altLang="ja-JP" sz="1050" dirty="0" smtClean="0">
                <a:solidFill>
                  <a:schemeClr val="tx1"/>
                </a:solidFill>
                <a:latin typeface="ＭＳ Ｐ明朝" pitchFamily="18" charset="-128"/>
                <a:ea typeface="ＭＳ Ｐ明朝" pitchFamily="18" charset="-128"/>
              </a:rPr>
              <a:t>)</a:t>
            </a:r>
          </a:p>
        </p:txBody>
      </p:sp>
      <p:sp>
        <p:nvSpPr>
          <p:cNvPr id="78" name="線吹き出し 1 (枠付き) 77"/>
          <p:cNvSpPr/>
          <p:nvPr/>
        </p:nvSpPr>
        <p:spPr>
          <a:xfrm>
            <a:off x="323528" y="4797152"/>
            <a:ext cx="1152128" cy="432048"/>
          </a:xfrm>
          <a:prstGeom prst="borderCallout1">
            <a:avLst>
              <a:gd name="adj1" fmla="val 26687"/>
              <a:gd name="adj2" fmla="val 110716"/>
              <a:gd name="adj3" fmla="val 56943"/>
              <a:gd name="adj4" fmla="val 131147"/>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dirty="0" smtClean="0">
              <a:latin typeface="ＭＳ Ｐ明朝" pitchFamily="18" charset="-128"/>
              <a:ea typeface="ＭＳ Ｐ明朝" pitchFamily="18" charset="-128"/>
            </a:endParaRPr>
          </a:p>
          <a:p>
            <a:pPr algn="ctr"/>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血中のリンパ球の減少</a:t>
            </a:r>
          </a:p>
          <a:p>
            <a:pPr algn="ctr"/>
            <a:endParaRPr kumimoji="1" lang="ja-JP" altLang="en-US" dirty="0"/>
          </a:p>
        </p:txBody>
      </p:sp>
      <p:sp>
        <p:nvSpPr>
          <p:cNvPr id="80" name="線吹き出し 1 (枠付き) 79"/>
          <p:cNvSpPr/>
          <p:nvPr/>
        </p:nvSpPr>
        <p:spPr>
          <a:xfrm>
            <a:off x="2843808" y="4869160"/>
            <a:ext cx="1296144" cy="288032"/>
          </a:xfrm>
          <a:prstGeom prst="borderCallout1">
            <a:avLst>
              <a:gd name="adj1" fmla="val 51819"/>
              <a:gd name="adj2" fmla="val 6365"/>
              <a:gd name="adj3" fmla="val 112500"/>
              <a:gd name="adj4" fmla="val -38333"/>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050" dirty="0" smtClean="0">
                <a:latin typeface="ＭＳ Ｐ明朝" pitchFamily="18" charset="-128"/>
                <a:ea typeface="ＭＳ Ｐ明朝" pitchFamily="18" charset="-128"/>
              </a:rPr>
              <a:t>がん死亡が</a:t>
            </a:r>
            <a:r>
              <a:rPr lang="en-US" altLang="ja-JP" sz="1050" dirty="0" smtClean="0">
                <a:latin typeface="ＭＳ Ｐ明朝" pitchFamily="18" charset="-128"/>
                <a:ea typeface="ＭＳ Ｐ明朝" pitchFamily="18" charset="-128"/>
              </a:rPr>
              <a:t>0.5</a:t>
            </a:r>
            <a:r>
              <a:rPr lang="ja-JP" altLang="en-US" sz="1050" dirty="0" smtClean="0">
                <a:latin typeface="ＭＳ Ｐ明朝" pitchFamily="18" charset="-128"/>
                <a:ea typeface="ＭＳ Ｐ明朝" pitchFamily="18" charset="-128"/>
              </a:rPr>
              <a:t>％増</a:t>
            </a:r>
          </a:p>
        </p:txBody>
      </p:sp>
      <p:cxnSp>
        <p:nvCxnSpPr>
          <p:cNvPr id="82" name="直線コネクタ 81"/>
          <p:cNvCxnSpPr/>
          <p:nvPr/>
        </p:nvCxnSpPr>
        <p:spPr>
          <a:xfrm flipV="1">
            <a:off x="2339752" y="5301208"/>
            <a:ext cx="576064" cy="14401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正方形/長方形 83"/>
          <p:cNvSpPr/>
          <p:nvPr/>
        </p:nvSpPr>
        <p:spPr>
          <a:xfrm>
            <a:off x="2843808" y="5589240"/>
            <a:ext cx="1440160" cy="288032"/>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latin typeface="ＭＳ Ｐ明朝" pitchFamily="18" charset="-128"/>
                <a:ea typeface="ＭＳ Ｐ明朝" pitchFamily="18" charset="-128"/>
              </a:rPr>
              <a:t>避難の目安被曝線量</a:t>
            </a:r>
            <a:endParaRPr lang="ja-JP" altLang="en-US" sz="1050" dirty="0">
              <a:latin typeface="ＭＳ Ｐ明朝" pitchFamily="18" charset="-128"/>
              <a:ea typeface="ＭＳ Ｐ明朝" pitchFamily="18" charset="-128"/>
            </a:endParaRPr>
          </a:p>
        </p:txBody>
      </p:sp>
      <p:cxnSp>
        <p:nvCxnSpPr>
          <p:cNvPr id="86" name="直線コネクタ 85"/>
          <p:cNvCxnSpPr/>
          <p:nvPr/>
        </p:nvCxnSpPr>
        <p:spPr>
          <a:xfrm>
            <a:off x="2339752" y="5733256"/>
            <a:ext cx="576064" cy="0"/>
          </a:xfrm>
          <a:prstGeom prst="line">
            <a:avLst/>
          </a:prstGeom>
          <a:ln w="3175">
            <a:solidFill>
              <a:srgbClr val="FFFFFF"/>
            </a:solidFill>
          </a:ln>
        </p:spPr>
        <p:style>
          <a:lnRef idx="1">
            <a:schemeClr val="accent1"/>
          </a:lnRef>
          <a:fillRef idx="0">
            <a:schemeClr val="accent1"/>
          </a:fillRef>
          <a:effectRef idx="0">
            <a:schemeClr val="accent1"/>
          </a:effectRef>
          <a:fontRef idx="minor">
            <a:schemeClr val="tx1"/>
          </a:fontRef>
        </p:style>
      </p:cxnSp>
      <p:sp>
        <p:nvSpPr>
          <p:cNvPr id="88" name="正方形/長方形 87"/>
          <p:cNvSpPr/>
          <p:nvPr/>
        </p:nvSpPr>
        <p:spPr>
          <a:xfrm>
            <a:off x="2843808" y="5949280"/>
            <a:ext cx="1296144" cy="288032"/>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latin typeface="ＭＳ Ｐ明朝" pitchFamily="18" charset="-128"/>
                <a:ea typeface="ＭＳ Ｐ明朝" pitchFamily="18" charset="-128"/>
              </a:rPr>
              <a:t>市民の年間限度量</a:t>
            </a:r>
            <a:endParaRPr lang="ja-JP" altLang="en-US" sz="1050" dirty="0">
              <a:latin typeface="ＭＳ Ｐ明朝" pitchFamily="18" charset="-128"/>
              <a:ea typeface="ＭＳ Ｐ明朝" pitchFamily="18" charset="-128"/>
            </a:endParaRPr>
          </a:p>
        </p:txBody>
      </p:sp>
      <p:cxnSp>
        <p:nvCxnSpPr>
          <p:cNvPr id="90" name="直線コネクタ 89"/>
          <p:cNvCxnSpPr>
            <a:endCxn id="88" idx="1"/>
          </p:cNvCxnSpPr>
          <p:nvPr/>
        </p:nvCxnSpPr>
        <p:spPr>
          <a:xfrm>
            <a:off x="2267744" y="5949280"/>
            <a:ext cx="576064" cy="144016"/>
          </a:xfrm>
          <a:prstGeom prst="line">
            <a:avLst/>
          </a:prstGeom>
          <a:ln w="3175">
            <a:solidFill>
              <a:srgbClr val="FFFFFF"/>
            </a:solidFill>
          </a:ln>
        </p:spPr>
        <p:style>
          <a:lnRef idx="1">
            <a:schemeClr val="accent1"/>
          </a:lnRef>
          <a:fillRef idx="0">
            <a:schemeClr val="accent1"/>
          </a:fillRef>
          <a:effectRef idx="0">
            <a:schemeClr val="accent1"/>
          </a:effectRef>
          <a:fontRef idx="minor">
            <a:schemeClr val="tx1"/>
          </a:fontRef>
        </p:style>
      </p:cxnSp>
      <p:sp>
        <p:nvSpPr>
          <p:cNvPr id="91" name="正方形/長方形 90"/>
          <p:cNvSpPr/>
          <p:nvPr/>
        </p:nvSpPr>
        <p:spPr>
          <a:xfrm>
            <a:off x="4427984" y="3501008"/>
            <a:ext cx="2736304" cy="1440160"/>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bg1"/>
              </a:solidFill>
              <a:latin typeface="ＭＳ Ｐ明朝" pitchFamily="18" charset="-128"/>
              <a:ea typeface="ＭＳ Ｐ明朝" pitchFamily="18" charset="-128"/>
            </a:endParaRPr>
          </a:p>
          <a:p>
            <a:r>
              <a:rPr lang="ja-JP" altLang="en-US" sz="1050" dirty="0" smtClean="0">
                <a:solidFill>
                  <a:schemeClr val="bg1"/>
                </a:solidFill>
                <a:latin typeface="ＭＳ Ｐ明朝" pitchFamily="18" charset="-128"/>
                <a:ea typeface="ＭＳ Ｐ明朝" pitchFamily="18" charset="-128"/>
              </a:rPr>
              <a:t>●人は普通に暮らしていても自然界から</a:t>
            </a:r>
            <a:r>
              <a:rPr lang="en-US" altLang="ja-JP" sz="1050" dirty="0" smtClean="0">
                <a:solidFill>
                  <a:schemeClr val="bg1"/>
                </a:solidFill>
                <a:latin typeface="ＭＳ Ｐ明朝" pitchFamily="18" charset="-128"/>
                <a:ea typeface="ＭＳ Ｐ明朝" pitchFamily="18" charset="-128"/>
              </a:rPr>
              <a:t>1</a:t>
            </a:r>
            <a:r>
              <a:rPr lang="ja-JP" altLang="en-US" sz="1050" dirty="0" smtClean="0">
                <a:solidFill>
                  <a:schemeClr val="bg1"/>
                </a:solidFill>
                <a:latin typeface="ＭＳ Ｐ明朝" pitchFamily="18" charset="-128"/>
                <a:ea typeface="ＭＳ Ｐ明朝" pitchFamily="18" charset="-128"/>
              </a:rPr>
              <a:t>年間に世界平均で</a:t>
            </a:r>
            <a:r>
              <a:rPr lang="en-US" altLang="ja-JP" sz="1050" dirty="0" smtClean="0">
                <a:solidFill>
                  <a:schemeClr val="bg1"/>
                </a:solidFill>
                <a:latin typeface="ＭＳ Ｐ明朝" pitchFamily="18" charset="-128"/>
                <a:ea typeface="ＭＳ Ｐ明朝" pitchFamily="18" charset="-128"/>
              </a:rPr>
              <a:t>2.4</a:t>
            </a:r>
            <a:r>
              <a:rPr lang="ja-JP" altLang="en-US" sz="1050" dirty="0" smtClean="0">
                <a:solidFill>
                  <a:schemeClr val="bg1"/>
                </a:solidFill>
                <a:latin typeface="ＭＳ Ｐ明朝" pitchFamily="18" charset="-128"/>
                <a:ea typeface="ＭＳ Ｐ明朝" pitchFamily="18" charset="-128"/>
              </a:rPr>
              <a:t>㍉シーベルト（日本人は</a:t>
            </a:r>
            <a:r>
              <a:rPr lang="en-US" altLang="ja-JP" sz="1050" dirty="0" smtClean="0">
                <a:solidFill>
                  <a:schemeClr val="bg1"/>
                </a:solidFill>
                <a:latin typeface="ＭＳ Ｐ明朝" pitchFamily="18" charset="-128"/>
                <a:ea typeface="ＭＳ Ｐ明朝" pitchFamily="18" charset="-128"/>
              </a:rPr>
              <a:t>1.2</a:t>
            </a:r>
            <a:r>
              <a:rPr lang="ja-JP" altLang="en-US" sz="1050" dirty="0" smtClean="0">
                <a:solidFill>
                  <a:schemeClr val="bg1"/>
                </a:solidFill>
                <a:latin typeface="ＭＳ Ｐ明朝" pitchFamily="18" charset="-128"/>
                <a:ea typeface="ＭＳ Ｐ明朝" pitchFamily="18" charset="-128"/>
              </a:rPr>
              <a:t>～</a:t>
            </a:r>
            <a:r>
              <a:rPr lang="en-US" altLang="ja-JP" sz="1050" dirty="0" smtClean="0">
                <a:solidFill>
                  <a:schemeClr val="bg1"/>
                </a:solidFill>
                <a:latin typeface="ＭＳ Ｐ明朝" pitchFamily="18" charset="-128"/>
                <a:ea typeface="ＭＳ Ｐ明朝" pitchFamily="18" charset="-128"/>
              </a:rPr>
              <a:t>1.4</a:t>
            </a:r>
            <a:r>
              <a:rPr lang="ja-JP" altLang="en-US" sz="1050" dirty="0" smtClean="0">
                <a:solidFill>
                  <a:schemeClr val="bg1"/>
                </a:solidFill>
                <a:latin typeface="ＭＳ Ｐ明朝" pitchFamily="18" charset="-128"/>
                <a:ea typeface="ＭＳ Ｐ明朝" pitchFamily="18" charset="-128"/>
              </a:rPr>
              <a:t>㍉シーベルト</a:t>
            </a:r>
            <a:r>
              <a:rPr lang="en-US" altLang="ja-JP" sz="1050" dirty="0" smtClean="0">
                <a:solidFill>
                  <a:schemeClr val="bg1"/>
                </a:solidFill>
                <a:latin typeface="ＭＳ Ｐ明朝" pitchFamily="18" charset="-128"/>
                <a:ea typeface="ＭＳ Ｐ明朝" pitchFamily="18" charset="-128"/>
              </a:rPr>
              <a:t>)</a:t>
            </a:r>
            <a:r>
              <a:rPr lang="ja-JP" altLang="en-US" sz="1050" dirty="0" smtClean="0">
                <a:solidFill>
                  <a:schemeClr val="bg1"/>
                </a:solidFill>
                <a:latin typeface="ＭＳ Ｐ明朝" pitchFamily="18" charset="-128"/>
                <a:ea typeface="ＭＳ Ｐ明朝" pitchFamily="18" charset="-128"/>
              </a:rPr>
              <a:t>の放射線を浴びる。</a:t>
            </a:r>
            <a:endParaRPr lang="en-US" altLang="ja-JP" sz="1050" dirty="0" smtClean="0">
              <a:solidFill>
                <a:schemeClr val="bg1"/>
              </a:solidFill>
              <a:latin typeface="ＭＳ Ｐ明朝" pitchFamily="18" charset="-128"/>
              <a:ea typeface="ＭＳ Ｐ明朝" pitchFamily="18" charset="-128"/>
            </a:endParaRPr>
          </a:p>
          <a:p>
            <a:r>
              <a:rPr lang="en-US" altLang="ja-JP" sz="1050" dirty="0" smtClean="0">
                <a:solidFill>
                  <a:schemeClr val="bg1"/>
                </a:solidFill>
                <a:latin typeface="ＭＳ Ｐ明朝" pitchFamily="18" charset="-128"/>
                <a:ea typeface="ＭＳ Ｐ明朝" pitchFamily="18" charset="-128"/>
              </a:rPr>
              <a:t>ICRP</a:t>
            </a:r>
            <a:r>
              <a:rPr lang="ja-JP" altLang="en-US" sz="1050" dirty="0" smtClean="0">
                <a:solidFill>
                  <a:schemeClr val="bg1"/>
                </a:solidFill>
                <a:latin typeface="ＭＳ Ｐ明朝" pitchFamily="18" charset="-128"/>
                <a:ea typeface="ＭＳ Ｐ明朝" pitchFamily="18" charset="-128"/>
              </a:rPr>
              <a:t>はこれ以外で人工的に浴びる限度度を一般人で年</a:t>
            </a:r>
            <a:r>
              <a:rPr lang="en-US" altLang="ja-JP" sz="1050" dirty="0" smtClean="0">
                <a:solidFill>
                  <a:schemeClr val="bg1"/>
                </a:solidFill>
                <a:latin typeface="ＭＳ Ｐ明朝" pitchFamily="18" charset="-128"/>
                <a:ea typeface="ＭＳ Ｐ明朝" pitchFamily="18" charset="-128"/>
              </a:rPr>
              <a:t>1</a:t>
            </a:r>
            <a:r>
              <a:rPr lang="ja-JP" altLang="en-US" sz="1050" dirty="0" smtClean="0">
                <a:solidFill>
                  <a:schemeClr val="bg1"/>
                </a:solidFill>
                <a:latin typeface="ＭＳ Ｐ明朝" pitchFamily="18" charset="-128"/>
                <a:ea typeface="ＭＳ Ｐ明朝" pitchFamily="18" charset="-128"/>
              </a:rPr>
              <a:t>㍉シーベルト以下とする。</a:t>
            </a:r>
            <a:endParaRPr lang="en-US" altLang="ja-JP" sz="1050" dirty="0" smtClean="0">
              <a:solidFill>
                <a:schemeClr val="bg1"/>
              </a:solidFill>
              <a:latin typeface="ＭＳ Ｐ明朝" pitchFamily="18" charset="-128"/>
              <a:ea typeface="ＭＳ Ｐ明朝" pitchFamily="18" charset="-128"/>
            </a:endParaRPr>
          </a:p>
          <a:p>
            <a:r>
              <a:rPr lang="ja-JP" altLang="en-US" sz="1050" dirty="0" smtClean="0">
                <a:solidFill>
                  <a:schemeClr val="bg1"/>
                </a:solidFill>
                <a:latin typeface="ＭＳ Ｐ明朝" pitchFamily="18" charset="-128"/>
                <a:ea typeface="ＭＳ Ｐ明朝" pitchFamily="18" charset="-128"/>
              </a:rPr>
              <a:t>●札幌は毎時</a:t>
            </a:r>
            <a:r>
              <a:rPr lang="en-US" altLang="ja-JP" sz="1050" dirty="0" smtClean="0">
                <a:solidFill>
                  <a:schemeClr val="bg1"/>
                </a:solidFill>
                <a:latin typeface="ＭＳ Ｐ明朝" pitchFamily="18" charset="-128"/>
                <a:ea typeface="ＭＳ Ｐ明朝" pitchFamily="18" charset="-128"/>
              </a:rPr>
              <a:t>0.029</a:t>
            </a:r>
            <a:r>
              <a:rPr lang="ja-JP" altLang="en-US" sz="1050" dirty="0" smtClean="0">
                <a:solidFill>
                  <a:schemeClr val="bg1"/>
                </a:solidFill>
                <a:latin typeface="ＭＳ Ｐ明朝" pitchFamily="18" charset="-128"/>
                <a:ea typeface="ＭＳ Ｐ明朝" pitchFamily="18" charset="-128"/>
              </a:rPr>
              <a:t>マイクロシーベルト。</a:t>
            </a:r>
            <a:r>
              <a:rPr lang="en-US" altLang="ja-JP" sz="1050" dirty="0" smtClean="0">
                <a:solidFill>
                  <a:schemeClr val="bg1"/>
                </a:solidFill>
                <a:latin typeface="ＭＳ Ｐ明朝" pitchFamily="18" charset="-128"/>
                <a:ea typeface="ＭＳ Ｐ明朝" pitchFamily="18" charset="-128"/>
              </a:rPr>
              <a:t>(4</a:t>
            </a:r>
            <a:r>
              <a:rPr lang="ja-JP" altLang="en-US" sz="1050" dirty="0" smtClean="0">
                <a:solidFill>
                  <a:schemeClr val="bg1"/>
                </a:solidFill>
                <a:latin typeface="ＭＳ Ｐ明朝" pitchFamily="18" charset="-128"/>
                <a:ea typeface="ＭＳ Ｐ明朝" pitchFamily="18" charset="-128"/>
              </a:rPr>
              <a:t>月</a:t>
            </a:r>
            <a:r>
              <a:rPr lang="en-US" altLang="ja-JP" sz="1050" dirty="0" smtClean="0">
                <a:solidFill>
                  <a:schemeClr val="bg1"/>
                </a:solidFill>
                <a:latin typeface="ＭＳ Ｐ明朝" pitchFamily="18" charset="-128"/>
                <a:ea typeface="ＭＳ Ｐ明朝" pitchFamily="18" charset="-128"/>
              </a:rPr>
              <a:t>30</a:t>
            </a:r>
            <a:r>
              <a:rPr lang="ja-JP" altLang="en-US" sz="1050" dirty="0" smtClean="0">
                <a:solidFill>
                  <a:schemeClr val="bg1"/>
                </a:solidFill>
                <a:latin typeface="ＭＳ Ｐ明朝" pitchFamily="18" charset="-128"/>
                <a:ea typeface="ＭＳ Ｐ明朝" pitchFamily="18" charset="-128"/>
              </a:rPr>
              <a:t>日）仮に</a:t>
            </a:r>
            <a:r>
              <a:rPr lang="en-US" altLang="ja-JP" sz="1050" dirty="0" smtClean="0">
                <a:solidFill>
                  <a:schemeClr val="bg1"/>
                </a:solidFill>
                <a:latin typeface="ＭＳ Ｐ明朝" pitchFamily="18" charset="-128"/>
                <a:ea typeface="ＭＳ Ｐ明朝" pitchFamily="18" charset="-128"/>
              </a:rPr>
              <a:t>1</a:t>
            </a:r>
            <a:r>
              <a:rPr lang="ja-JP" altLang="en-US" sz="1050" dirty="0" smtClean="0">
                <a:solidFill>
                  <a:schemeClr val="bg1"/>
                </a:solidFill>
                <a:latin typeface="ＭＳ Ｐ明朝" pitchFamily="18" charset="-128"/>
                <a:ea typeface="ＭＳ Ｐ明朝" pitchFamily="18" charset="-128"/>
              </a:rPr>
              <a:t>年間浴び続けても</a:t>
            </a:r>
            <a:r>
              <a:rPr lang="en-US" altLang="ja-JP" sz="1050" dirty="0" smtClean="0">
                <a:solidFill>
                  <a:schemeClr val="bg1"/>
                </a:solidFill>
                <a:latin typeface="ＭＳ Ｐ明朝" pitchFamily="18" charset="-128"/>
                <a:ea typeface="ＭＳ Ｐ明朝" pitchFamily="18" charset="-128"/>
              </a:rPr>
              <a:t>254μ</a:t>
            </a:r>
            <a:r>
              <a:rPr lang="ja-JP" altLang="en-US" sz="1050" dirty="0" smtClean="0">
                <a:solidFill>
                  <a:schemeClr val="bg1"/>
                </a:solidFill>
                <a:latin typeface="ＭＳ Ｐ明朝" pitchFamily="18" charset="-128"/>
                <a:ea typeface="ＭＳ Ｐ明朝" pitchFamily="18" charset="-128"/>
              </a:rPr>
              <a:t>シーベルト（</a:t>
            </a:r>
            <a:r>
              <a:rPr lang="en-US" altLang="ja-JP" sz="1050" dirty="0" smtClean="0">
                <a:solidFill>
                  <a:schemeClr val="bg1"/>
                </a:solidFill>
                <a:latin typeface="ＭＳ Ｐ明朝" pitchFamily="18" charset="-128"/>
                <a:ea typeface="ＭＳ Ｐ明朝" pitchFamily="18" charset="-128"/>
              </a:rPr>
              <a:t>0.254</a:t>
            </a:r>
            <a:r>
              <a:rPr lang="ja-JP" altLang="en-US" sz="1050" dirty="0" smtClean="0">
                <a:solidFill>
                  <a:schemeClr val="bg1"/>
                </a:solidFill>
                <a:latin typeface="ＭＳ Ｐ明朝" pitchFamily="18" charset="-128"/>
                <a:ea typeface="ＭＳ Ｐ明朝" pitchFamily="18" charset="-128"/>
              </a:rPr>
              <a:t>㍉シーベルト</a:t>
            </a:r>
            <a:r>
              <a:rPr lang="en-US" altLang="ja-JP" sz="1050" dirty="0" smtClean="0">
                <a:solidFill>
                  <a:schemeClr val="bg1"/>
                </a:solidFill>
                <a:latin typeface="ＭＳ Ｐ明朝" pitchFamily="18" charset="-128"/>
                <a:ea typeface="ＭＳ Ｐ明朝" pitchFamily="18" charset="-128"/>
              </a:rPr>
              <a:t>) </a:t>
            </a:r>
            <a:r>
              <a:rPr lang="ja-JP" altLang="en-US" sz="1050" dirty="0" smtClean="0">
                <a:solidFill>
                  <a:schemeClr val="bg1"/>
                </a:solidFill>
                <a:latin typeface="ＭＳ Ｐ明朝" pitchFamily="18" charset="-128"/>
                <a:ea typeface="ＭＳ Ｐ明朝" pitchFamily="18" charset="-128"/>
              </a:rPr>
              <a:t>（道新</a:t>
            </a:r>
            <a:r>
              <a:rPr lang="en-US" altLang="ja-JP" sz="1050" dirty="0" smtClean="0">
                <a:solidFill>
                  <a:schemeClr val="bg1"/>
                </a:solidFill>
                <a:latin typeface="ＭＳ Ｐ明朝" pitchFamily="18" charset="-128"/>
                <a:ea typeface="ＭＳ Ｐ明朝" pitchFamily="18" charset="-128"/>
              </a:rPr>
              <a:t>5.1 )</a:t>
            </a:r>
          </a:p>
          <a:p>
            <a:endParaRPr lang="en-US" altLang="ja-JP" sz="1050" dirty="0" smtClean="0">
              <a:solidFill>
                <a:schemeClr val="bg1"/>
              </a:solidFill>
              <a:latin typeface="ＭＳ Ｐ明朝" pitchFamily="18" charset="-128"/>
              <a:ea typeface="ＭＳ Ｐ明朝" pitchFamily="18" charset="-128"/>
            </a:endParaRPr>
          </a:p>
        </p:txBody>
      </p:sp>
      <p:sp>
        <p:nvSpPr>
          <p:cNvPr id="92" name="角丸四角形 91"/>
          <p:cNvSpPr/>
          <p:nvPr/>
        </p:nvSpPr>
        <p:spPr>
          <a:xfrm>
            <a:off x="1907704" y="5157192"/>
            <a:ext cx="432048" cy="2160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線吹き出し 1 (枠付き) 65"/>
          <p:cNvSpPr/>
          <p:nvPr/>
        </p:nvSpPr>
        <p:spPr>
          <a:xfrm>
            <a:off x="4788024" y="5013176"/>
            <a:ext cx="2376264" cy="360040"/>
          </a:xfrm>
          <a:prstGeom prst="borderCallout1">
            <a:avLst>
              <a:gd name="adj1" fmla="val 18750"/>
              <a:gd name="adj2" fmla="val -8333"/>
              <a:gd name="adj3" fmla="val 93981"/>
              <a:gd name="adj4" fmla="val -30316"/>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latin typeface="ＭＳ Ｐ明朝" pitchFamily="18" charset="-128"/>
                <a:ea typeface="ＭＳ Ｐ明朝" pitchFamily="18" charset="-128"/>
              </a:rPr>
              <a:t>20㍉</a:t>
            </a:r>
            <a:r>
              <a:rPr kumimoji="1" lang="ja-JP" altLang="en-US" sz="1050" dirty="0" smtClean="0">
                <a:latin typeface="ＭＳ Ｐ明朝" pitchFamily="18" charset="-128"/>
                <a:ea typeface="ＭＳ Ｐ明朝" pitchFamily="18" charset="-128"/>
              </a:rPr>
              <a:t>シーベルトに下がるまでに</a:t>
            </a:r>
            <a:r>
              <a:rPr kumimoji="1" lang="en-US" altLang="ja-JP" sz="1050" dirty="0" smtClean="0">
                <a:latin typeface="ＭＳ Ｐ明朝" pitchFamily="18" charset="-128"/>
                <a:ea typeface="ＭＳ Ｐ明朝" pitchFamily="18" charset="-128"/>
              </a:rPr>
              <a:t>10</a:t>
            </a:r>
            <a:r>
              <a:rPr kumimoji="1" lang="ja-JP" altLang="en-US" sz="1050" dirty="0" smtClean="0">
                <a:latin typeface="ＭＳ Ｐ明朝" pitchFamily="18" charset="-128"/>
                <a:ea typeface="ＭＳ Ｐ明朝" pitchFamily="18" charset="-128"/>
              </a:rPr>
              <a:t>年以上かかる。（</a:t>
            </a:r>
            <a:r>
              <a:rPr kumimoji="1" lang="en-US" altLang="ja-JP" sz="1050" dirty="0" smtClean="0">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朝日</a:t>
            </a:r>
            <a:r>
              <a:rPr lang="ja-JP" altLang="en-US" sz="1050" dirty="0" smtClean="0">
                <a:latin typeface="ＭＳ Ｐ明朝" pitchFamily="18" charset="-128"/>
                <a:ea typeface="ＭＳ Ｐ明朝" pitchFamily="18" charset="-128"/>
              </a:rPr>
              <a:t>」帰還困難、</a:t>
            </a:r>
            <a:r>
              <a:rPr kumimoji="1" lang="en-US" altLang="ja-JP" sz="1050" dirty="0" smtClean="0">
                <a:latin typeface="ＭＳ Ｐ明朝" pitchFamily="18" charset="-128"/>
                <a:ea typeface="ＭＳ Ｐ明朝" pitchFamily="18" charset="-128"/>
              </a:rPr>
              <a:t>11.8)</a:t>
            </a:r>
            <a:endParaRPr kumimoji="1" lang="ja-JP" altLang="en-US" sz="1050" dirty="0">
              <a:latin typeface="ＭＳ Ｐ明朝" pitchFamily="18" charset="-128"/>
              <a:ea typeface="ＭＳ Ｐ明朝" pitchFamily="18" charset="-128"/>
            </a:endParaRPr>
          </a:p>
        </p:txBody>
      </p:sp>
      <p:sp>
        <p:nvSpPr>
          <p:cNvPr id="70" name="線吹き出し 1 (枠付き) 69"/>
          <p:cNvSpPr/>
          <p:nvPr/>
        </p:nvSpPr>
        <p:spPr>
          <a:xfrm>
            <a:off x="4788024" y="5445224"/>
            <a:ext cx="2376264" cy="360040"/>
          </a:xfrm>
          <a:prstGeom prst="borderCallout1">
            <a:avLst>
              <a:gd name="adj1" fmla="val 18750"/>
              <a:gd name="adj2" fmla="val -8333"/>
              <a:gd name="adj3" fmla="val 64880"/>
              <a:gd name="adj4" fmla="val -23502"/>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latin typeface="ＭＳ Ｐ明朝" pitchFamily="18" charset="-128"/>
                <a:ea typeface="ＭＳ Ｐ明朝" pitchFamily="18" charset="-128"/>
              </a:rPr>
              <a:t>10</a:t>
            </a:r>
            <a:r>
              <a:rPr kumimoji="1" lang="ja-JP" altLang="en-US" sz="1050" dirty="0" smtClean="0">
                <a:latin typeface="ＭＳ Ｐ明朝" pitchFamily="18" charset="-128"/>
                <a:ea typeface="ＭＳ Ｐ明朝" pitchFamily="18" charset="-128"/>
              </a:rPr>
              <a:t>月中旬、</a:t>
            </a:r>
            <a:r>
              <a:rPr kumimoji="1" lang="en-US" altLang="ja-JP" sz="1050" dirty="0" smtClean="0">
                <a:latin typeface="ＭＳ Ｐ明朝" pitchFamily="18" charset="-128"/>
                <a:ea typeface="ＭＳ Ｐ明朝" pitchFamily="18" charset="-128"/>
              </a:rPr>
              <a:t>37‣50</a:t>
            </a:r>
            <a:r>
              <a:rPr kumimoji="1" lang="ja-JP" altLang="en-US" sz="1050" dirty="0" smtClean="0">
                <a:latin typeface="ＭＳ Ｐ明朝" pitchFamily="18" charset="-128"/>
                <a:ea typeface="ＭＳ Ｐ明朝" pitchFamily="18" charset="-128"/>
              </a:rPr>
              <a:t>カ所（同</a:t>
            </a:r>
            <a:r>
              <a:rPr kumimoji="1" lang="en-US" altLang="ja-JP" sz="1050" dirty="0" smtClean="0">
                <a:latin typeface="ＭＳ Ｐ明朝" pitchFamily="18" charset="-128"/>
                <a:ea typeface="ＭＳ Ｐ明朝" pitchFamily="18" charset="-128"/>
              </a:rPr>
              <a:t>)</a:t>
            </a:r>
            <a:endParaRPr kumimoji="1" lang="ja-JP" altLang="en-US" sz="1050" dirty="0">
              <a:latin typeface="ＭＳ Ｐ明朝" pitchFamily="18" charset="-128"/>
              <a:ea typeface="ＭＳ Ｐ明朝" pitchFamily="1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2000" fill="hold"/>
                                        <p:tgtEl>
                                          <p:spTgt spid="55"/>
                                        </p:tgtEl>
                                        <p:attrNameLst>
                                          <p:attrName>ppt_x</p:attrName>
                                        </p:attrNameLst>
                                      </p:cBhvr>
                                      <p:tavLst>
                                        <p:tav tm="0">
                                          <p:val>
                                            <p:strVal val="1+#ppt_w/2"/>
                                          </p:val>
                                        </p:tav>
                                        <p:tav tm="100000">
                                          <p:val>
                                            <p:strVal val="#ppt_x"/>
                                          </p:val>
                                        </p:tav>
                                      </p:tavLst>
                                    </p:anim>
                                    <p:anim calcmode="lin" valueType="num">
                                      <p:cBhvr additive="base">
                                        <p:cTn id="8" dur="20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512065"/>
            <a:ext cx="8147248" cy="396656"/>
          </a:xfrm>
        </p:spPr>
        <p:txBody>
          <a:bodyPr/>
          <a:lstStyle/>
          <a:p>
            <a:r>
              <a:rPr kumimoji="1" lang="ja-JP" altLang="en-US" sz="1800" dirty="0" smtClean="0">
                <a:solidFill>
                  <a:schemeClr val="tx1"/>
                </a:solidFill>
                <a:effectLst/>
                <a:latin typeface="ＭＳ Ｐ明朝" pitchFamily="18" charset="-128"/>
                <a:ea typeface="ＭＳ Ｐ明朝" pitchFamily="18" charset="-128"/>
              </a:rPr>
              <a:t>子ども手当をめぐる政府・民主党の対応　</a:t>
            </a:r>
            <a:r>
              <a:rPr kumimoji="1" lang="ja-JP" altLang="en-US" sz="1050" dirty="0" smtClean="0">
                <a:solidFill>
                  <a:schemeClr val="tx1"/>
                </a:solidFill>
                <a:effectLst/>
                <a:latin typeface="ＭＳ Ｐ明朝" pitchFamily="18" charset="-128"/>
                <a:ea typeface="ＭＳ Ｐ明朝" pitchFamily="18" charset="-128"/>
              </a:rPr>
              <a:t>（</a:t>
            </a:r>
            <a:r>
              <a:rPr lang="ja-JP" altLang="en-US" sz="1050" dirty="0" smtClean="0">
                <a:solidFill>
                  <a:schemeClr val="tx1"/>
                </a:solidFill>
                <a:effectLst/>
                <a:latin typeface="ＭＳ Ｐ明朝" pitchFamily="18" charset="-128"/>
                <a:ea typeface="ＭＳ Ｐ明朝" pitchFamily="18" charset="-128"/>
              </a:rPr>
              <a:t>「</a:t>
            </a:r>
            <a:r>
              <a:rPr kumimoji="1" lang="ja-JP" altLang="en-US" sz="1050" dirty="0" smtClean="0">
                <a:solidFill>
                  <a:schemeClr val="tx1"/>
                </a:solidFill>
                <a:effectLst/>
                <a:latin typeface="ＭＳ Ｐ明朝" pitchFamily="18" charset="-128"/>
                <a:ea typeface="ＭＳ Ｐ明朝" pitchFamily="18" charset="-128"/>
              </a:rPr>
              <a:t>読売」１１．１．１８を参考</a:t>
            </a:r>
            <a:r>
              <a:rPr kumimoji="1" lang="en-US" altLang="ja-JP" sz="1050" dirty="0" smtClean="0">
                <a:solidFill>
                  <a:schemeClr val="tx1"/>
                </a:solidFill>
                <a:effectLst/>
                <a:latin typeface="ＭＳ Ｐ明朝" pitchFamily="18" charset="-128"/>
                <a:ea typeface="ＭＳ Ｐ明朝" pitchFamily="18" charset="-128"/>
              </a:rPr>
              <a:t>)</a:t>
            </a:r>
            <a:endParaRPr kumimoji="1" lang="ja-JP" altLang="en-US" sz="1050" dirty="0">
              <a:solidFill>
                <a:schemeClr val="tx1"/>
              </a:solidFill>
              <a:effectLst/>
              <a:latin typeface="ＭＳ Ｐ明朝" pitchFamily="18" charset="-128"/>
              <a:ea typeface="ＭＳ Ｐ明朝" pitchFamily="18" charset="-128"/>
            </a:endParaRPr>
          </a:p>
        </p:txBody>
      </p:sp>
      <p:sp>
        <p:nvSpPr>
          <p:cNvPr id="3" name="コンテンツ プレースホルダ 2"/>
          <p:cNvSpPr>
            <a:spLocks noGrp="1"/>
          </p:cNvSpPr>
          <p:nvPr>
            <p:ph idx="1"/>
          </p:nvPr>
        </p:nvSpPr>
        <p:spPr>
          <a:xfrm>
            <a:off x="611560" y="332656"/>
            <a:ext cx="4752528" cy="5949280"/>
          </a:xfrm>
        </p:spPr>
        <p:txBody>
          <a:bodyPr/>
          <a:lstStyle/>
          <a:p>
            <a:endParaRPr kumimoji="1" lang="en-US" altLang="ja-JP" dirty="0" smtClean="0"/>
          </a:p>
          <a:p>
            <a:pPr>
              <a:buNone/>
            </a:pPr>
            <a:endParaRPr kumimoji="1" lang="ja-JP" altLang="en-US" dirty="0"/>
          </a:p>
        </p:txBody>
      </p:sp>
      <p:sp>
        <p:nvSpPr>
          <p:cNvPr id="4" name="正方形/長方形 3"/>
          <p:cNvSpPr/>
          <p:nvPr/>
        </p:nvSpPr>
        <p:spPr>
          <a:xfrm>
            <a:off x="1547664" y="908720"/>
            <a:ext cx="3744416" cy="936104"/>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角丸四角形 4"/>
          <p:cNvSpPr/>
          <p:nvPr/>
        </p:nvSpPr>
        <p:spPr>
          <a:xfrm>
            <a:off x="1691680" y="1268760"/>
            <a:ext cx="960107" cy="198022"/>
          </a:xfrm>
          <a:prstGeom prst="roundRect">
            <a:avLst/>
          </a:prstGeom>
          <a:solidFill>
            <a:schemeClr val="tx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bg1"/>
                </a:solidFill>
                <a:latin typeface="ＭＳ Ｐ明朝" pitchFamily="18" charset="-128"/>
                <a:ea typeface="ＭＳ Ｐ明朝" pitchFamily="18" charset="-128"/>
              </a:rPr>
              <a:t>支給額</a:t>
            </a:r>
            <a:endParaRPr kumimoji="1" lang="ja-JP" altLang="en-US" sz="1050" dirty="0">
              <a:solidFill>
                <a:schemeClr val="bg1"/>
              </a:solidFill>
              <a:latin typeface="ＭＳ Ｐ明朝" pitchFamily="18" charset="-128"/>
              <a:ea typeface="ＭＳ Ｐ明朝" pitchFamily="18" charset="-128"/>
            </a:endParaRPr>
          </a:p>
        </p:txBody>
      </p:sp>
      <p:sp>
        <p:nvSpPr>
          <p:cNvPr id="6" name="正方形/長方形 5"/>
          <p:cNvSpPr/>
          <p:nvPr/>
        </p:nvSpPr>
        <p:spPr>
          <a:xfrm>
            <a:off x="2699792" y="1268760"/>
            <a:ext cx="2472275" cy="306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bg1"/>
                </a:solidFill>
                <a:latin typeface="ＭＳ Ｐ明朝" pitchFamily="18" charset="-128"/>
                <a:ea typeface="ＭＳ Ｐ明朝" pitchFamily="18" charset="-128"/>
              </a:rPr>
              <a:t>10</a:t>
            </a:r>
            <a:r>
              <a:rPr kumimoji="1" lang="ja-JP" altLang="en-US" sz="1050" dirty="0" smtClean="0">
                <a:solidFill>
                  <a:schemeClr val="bg1"/>
                </a:solidFill>
                <a:latin typeface="ＭＳ Ｐ明朝" pitchFamily="18" charset="-128"/>
                <a:ea typeface="ＭＳ Ｐ明朝" pitchFamily="18" charset="-128"/>
              </a:rPr>
              <a:t>年度は中学生以下月額</a:t>
            </a:r>
            <a:r>
              <a:rPr kumimoji="1" lang="en-US" altLang="ja-JP" sz="1050" dirty="0" smtClean="0">
                <a:solidFill>
                  <a:schemeClr val="bg1"/>
                </a:solidFill>
                <a:latin typeface="ＭＳ Ｐ明朝" pitchFamily="18" charset="-128"/>
                <a:ea typeface="ＭＳ Ｐ明朝" pitchFamily="18" charset="-128"/>
              </a:rPr>
              <a:t>13,000</a:t>
            </a:r>
            <a:r>
              <a:rPr kumimoji="1" lang="ja-JP" altLang="en-US" sz="1050" dirty="0" smtClean="0">
                <a:solidFill>
                  <a:schemeClr val="bg1"/>
                </a:solidFill>
                <a:latin typeface="ＭＳ Ｐ明朝" pitchFamily="18" charset="-128"/>
                <a:ea typeface="ＭＳ Ｐ明朝" pitchFamily="18" charset="-128"/>
              </a:rPr>
              <a:t>円。</a:t>
            </a:r>
            <a:endParaRPr kumimoji="1" lang="en-US" altLang="ja-JP" sz="1050" dirty="0" smtClean="0">
              <a:solidFill>
                <a:schemeClr val="bg1"/>
              </a:solidFill>
              <a:latin typeface="ＭＳ Ｐ明朝" pitchFamily="18" charset="-128"/>
              <a:ea typeface="ＭＳ Ｐ明朝" pitchFamily="18" charset="-128"/>
            </a:endParaRPr>
          </a:p>
          <a:p>
            <a:r>
              <a:rPr lang="en-US" altLang="ja-JP" sz="1050" dirty="0" smtClean="0">
                <a:solidFill>
                  <a:schemeClr val="bg1"/>
                </a:solidFill>
                <a:latin typeface="ＭＳ Ｐ明朝" pitchFamily="18" charset="-128"/>
                <a:ea typeface="ＭＳ Ｐ明朝" pitchFamily="18" charset="-128"/>
              </a:rPr>
              <a:t>11</a:t>
            </a:r>
            <a:r>
              <a:rPr lang="ja-JP" altLang="en-US" sz="1050" dirty="0" smtClean="0">
                <a:solidFill>
                  <a:schemeClr val="bg1"/>
                </a:solidFill>
                <a:latin typeface="ＭＳ Ｐ明朝" pitchFamily="18" charset="-128"/>
                <a:ea typeface="ＭＳ Ｐ明朝" pitchFamily="18" charset="-128"/>
              </a:rPr>
              <a:t>年度以降は同</a:t>
            </a:r>
            <a:r>
              <a:rPr lang="en-US" altLang="ja-JP" sz="1050" dirty="0" smtClean="0">
                <a:solidFill>
                  <a:schemeClr val="bg1"/>
                </a:solidFill>
                <a:latin typeface="ＭＳ Ｐ明朝" pitchFamily="18" charset="-128"/>
                <a:ea typeface="ＭＳ Ｐ明朝" pitchFamily="18" charset="-128"/>
              </a:rPr>
              <a:t>26,000</a:t>
            </a:r>
            <a:r>
              <a:rPr lang="ja-JP" altLang="en-US" sz="1050" dirty="0" smtClean="0">
                <a:solidFill>
                  <a:schemeClr val="bg1"/>
                </a:solidFill>
                <a:latin typeface="ＭＳ Ｐ明朝" pitchFamily="18" charset="-128"/>
                <a:ea typeface="ＭＳ Ｐ明朝" pitchFamily="18" charset="-128"/>
              </a:rPr>
              <a:t>円。</a:t>
            </a:r>
            <a:endParaRPr kumimoji="1" lang="ja-JP" altLang="en-US" sz="1050" dirty="0">
              <a:solidFill>
                <a:schemeClr val="bg1"/>
              </a:solidFill>
              <a:latin typeface="ＭＳ Ｐ明朝" pitchFamily="18" charset="-128"/>
              <a:ea typeface="ＭＳ Ｐ明朝" pitchFamily="18" charset="-128"/>
            </a:endParaRPr>
          </a:p>
        </p:txBody>
      </p:sp>
      <p:sp>
        <p:nvSpPr>
          <p:cNvPr id="7" name="角丸四角形 6"/>
          <p:cNvSpPr/>
          <p:nvPr/>
        </p:nvSpPr>
        <p:spPr>
          <a:xfrm>
            <a:off x="1691680" y="1484784"/>
            <a:ext cx="960107" cy="234026"/>
          </a:xfrm>
          <a:prstGeom prst="roundRect">
            <a:avLst/>
          </a:prstGeom>
          <a:solidFill>
            <a:schemeClr val="tx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bg1"/>
                </a:solidFill>
                <a:latin typeface="ＭＳ Ｐ明朝" pitchFamily="18" charset="-128"/>
                <a:ea typeface="ＭＳ Ｐ明朝" pitchFamily="18" charset="-128"/>
              </a:rPr>
              <a:t>財源</a:t>
            </a:r>
            <a:endParaRPr kumimoji="1" lang="ja-JP" altLang="en-US" sz="1050" dirty="0">
              <a:solidFill>
                <a:schemeClr val="bg1"/>
              </a:solidFill>
              <a:latin typeface="ＭＳ Ｐ明朝" pitchFamily="18" charset="-128"/>
              <a:ea typeface="ＭＳ Ｐ明朝" pitchFamily="18" charset="-128"/>
            </a:endParaRPr>
          </a:p>
        </p:txBody>
      </p:sp>
      <p:sp>
        <p:nvSpPr>
          <p:cNvPr id="8" name="正方形/長方形 7"/>
          <p:cNvSpPr/>
          <p:nvPr/>
        </p:nvSpPr>
        <p:spPr>
          <a:xfrm>
            <a:off x="2699792" y="1556792"/>
            <a:ext cx="2424269" cy="2700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bg1"/>
                </a:solidFill>
                <a:latin typeface="ＭＳ Ｐ明朝" pitchFamily="18" charset="-128"/>
                <a:ea typeface="ＭＳ Ｐ明朝" pitchFamily="18" charset="-128"/>
              </a:rPr>
              <a:t>行政の無駄をなくすなどして捻出。</a:t>
            </a:r>
            <a:endParaRPr kumimoji="1" lang="ja-JP" altLang="en-US" sz="1050" dirty="0">
              <a:solidFill>
                <a:schemeClr val="bg1"/>
              </a:solidFill>
              <a:latin typeface="ＭＳ Ｐ明朝" pitchFamily="18" charset="-128"/>
              <a:ea typeface="ＭＳ Ｐ明朝" pitchFamily="18" charset="-128"/>
            </a:endParaRPr>
          </a:p>
        </p:txBody>
      </p:sp>
      <p:sp>
        <p:nvSpPr>
          <p:cNvPr id="9" name="正方形/長方形 8"/>
          <p:cNvSpPr/>
          <p:nvPr/>
        </p:nvSpPr>
        <p:spPr>
          <a:xfrm>
            <a:off x="1763688" y="980728"/>
            <a:ext cx="1440159" cy="21602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tx1"/>
                </a:solidFill>
                <a:latin typeface="+mj-ea"/>
                <a:ea typeface="+mj-ea"/>
              </a:rPr>
              <a:t>2009</a:t>
            </a:r>
            <a:r>
              <a:rPr kumimoji="1" lang="ja-JP" altLang="en-US" sz="1200" dirty="0" smtClean="0">
                <a:solidFill>
                  <a:schemeClr val="tx1"/>
                </a:solidFill>
                <a:latin typeface="+mj-ea"/>
                <a:ea typeface="+mj-ea"/>
              </a:rPr>
              <a:t>年政権公約</a:t>
            </a:r>
            <a:endParaRPr kumimoji="1" lang="ja-JP" altLang="en-US" sz="1200" dirty="0">
              <a:solidFill>
                <a:schemeClr val="tx1"/>
              </a:solidFill>
              <a:latin typeface="+mj-ea"/>
              <a:ea typeface="+mj-ea"/>
            </a:endParaRPr>
          </a:p>
        </p:txBody>
      </p:sp>
      <p:sp>
        <p:nvSpPr>
          <p:cNvPr id="10" name="正方形/長方形 9"/>
          <p:cNvSpPr/>
          <p:nvPr/>
        </p:nvSpPr>
        <p:spPr>
          <a:xfrm>
            <a:off x="1547664" y="1844824"/>
            <a:ext cx="3744416" cy="936104"/>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第</a:t>
            </a:r>
            <a:r>
              <a:rPr kumimoji="1" lang="en-US" altLang="ja-JP" dirty="0" smtClean="0"/>
              <a:t>1</a:t>
            </a:r>
            <a:endParaRPr kumimoji="1" lang="ja-JP" altLang="en-US" dirty="0"/>
          </a:p>
        </p:txBody>
      </p:sp>
      <p:sp>
        <p:nvSpPr>
          <p:cNvPr id="11" name="正方形/長方形 10"/>
          <p:cNvSpPr/>
          <p:nvPr/>
        </p:nvSpPr>
        <p:spPr>
          <a:xfrm>
            <a:off x="1691680" y="1916832"/>
            <a:ext cx="1440160" cy="21602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tx1"/>
                </a:solidFill>
                <a:latin typeface="+mj-ea"/>
                <a:ea typeface="+mj-ea"/>
              </a:rPr>
              <a:t>10</a:t>
            </a:r>
            <a:r>
              <a:rPr kumimoji="1" lang="ja-JP" altLang="en-US" sz="1200" dirty="0" smtClean="0">
                <a:solidFill>
                  <a:schemeClr val="tx1"/>
                </a:solidFill>
                <a:latin typeface="+mj-ea"/>
                <a:ea typeface="+mj-ea"/>
              </a:rPr>
              <a:t>年度の制度設計</a:t>
            </a:r>
            <a:endParaRPr kumimoji="1" lang="ja-JP" altLang="en-US" sz="1200" dirty="0">
              <a:solidFill>
                <a:schemeClr val="tx1"/>
              </a:solidFill>
              <a:latin typeface="+mj-ea"/>
              <a:ea typeface="+mj-ea"/>
            </a:endParaRPr>
          </a:p>
        </p:txBody>
      </p:sp>
      <p:sp>
        <p:nvSpPr>
          <p:cNvPr id="12" name="角丸四角形 11"/>
          <p:cNvSpPr/>
          <p:nvPr/>
        </p:nvSpPr>
        <p:spPr>
          <a:xfrm>
            <a:off x="1691680" y="2204864"/>
            <a:ext cx="936104" cy="198022"/>
          </a:xfrm>
          <a:prstGeom prst="roundRect">
            <a:avLst/>
          </a:prstGeom>
          <a:solidFill>
            <a:schemeClr val="tx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bg1"/>
                </a:solidFill>
                <a:latin typeface="ＭＳ Ｐ明朝" pitchFamily="18" charset="-128"/>
                <a:ea typeface="ＭＳ Ｐ明朝" pitchFamily="18" charset="-128"/>
              </a:rPr>
              <a:t>支給額</a:t>
            </a:r>
            <a:endParaRPr kumimoji="1" lang="ja-JP" altLang="en-US" sz="1050" dirty="0">
              <a:solidFill>
                <a:schemeClr val="bg1"/>
              </a:solidFill>
              <a:latin typeface="ＭＳ Ｐ明朝" pitchFamily="18" charset="-128"/>
              <a:ea typeface="ＭＳ Ｐ明朝" pitchFamily="18" charset="-128"/>
            </a:endParaRPr>
          </a:p>
        </p:txBody>
      </p:sp>
      <p:sp>
        <p:nvSpPr>
          <p:cNvPr id="13" name="角丸四角形 12"/>
          <p:cNvSpPr/>
          <p:nvPr/>
        </p:nvSpPr>
        <p:spPr>
          <a:xfrm>
            <a:off x="1691680" y="2420888"/>
            <a:ext cx="936104" cy="234026"/>
          </a:xfrm>
          <a:prstGeom prst="roundRect">
            <a:avLst/>
          </a:prstGeom>
          <a:solidFill>
            <a:schemeClr val="tx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bg1"/>
                </a:solidFill>
                <a:latin typeface="ＭＳ Ｐ明朝" pitchFamily="18" charset="-128"/>
                <a:ea typeface="ＭＳ Ｐ明朝" pitchFamily="18" charset="-128"/>
              </a:rPr>
              <a:t>財源</a:t>
            </a:r>
            <a:endParaRPr kumimoji="1" lang="ja-JP" altLang="en-US" sz="1050" dirty="0">
              <a:solidFill>
                <a:schemeClr val="bg1"/>
              </a:solidFill>
              <a:latin typeface="ＭＳ Ｐ明朝" pitchFamily="18" charset="-128"/>
              <a:ea typeface="ＭＳ Ｐ明朝" pitchFamily="18" charset="-128"/>
            </a:endParaRPr>
          </a:p>
        </p:txBody>
      </p:sp>
      <p:sp>
        <p:nvSpPr>
          <p:cNvPr id="15" name="正方形/長方形 14"/>
          <p:cNvSpPr/>
          <p:nvPr/>
        </p:nvSpPr>
        <p:spPr>
          <a:xfrm>
            <a:off x="2699792" y="2204864"/>
            <a:ext cx="2376265"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bg1"/>
                </a:solidFill>
                <a:latin typeface="ＭＳ Ｐ明朝" pitchFamily="18" charset="-128"/>
                <a:ea typeface="ＭＳ Ｐ明朝" pitchFamily="18" charset="-128"/>
              </a:rPr>
              <a:t>中学生以下月額</a:t>
            </a:r>
            <a:r>
              <a:rPr kumimoji="1" lang="en-US" altLang="ja-JP" sz="1050" dirty="0" smtClean="0">
                <a:solidFill>
                  <a:schemeClr val="bg1"/>
                </a:solidFill>
                <a:latin typeface="ＭＳ Ｐ明朝" pitchFamily="18" charset="-128"/>
                <a:ea typeface="ＭＳ Ｐ明朝" pitchFamily="18" charset="-128"/>
              </a:rPr>
              <a:t>13,000</a:t>
            </a:r>
            <a:r>
              <a:rPr kumimoji="1" lang="ja-JP" altLang="en-US" sz="1050" dirty="0" smtClean="0">
                <a:solidFill>
                  <a:schemeClr val="bg1"/>
                </a:solidFill>
                <a:latin typeface="ＭＳ Ｐ明朝" pitchFamily="18" charset="-128"/>
                <a:ea typeface="ＭＳ Ｐ明朝" pitchFamily="18" charset="-128"/>
              </a:rPr>
              <a:t>円。</a:t>
            </a:r>
            <a:endParaRPr kumimoji="1" lang="ja-JP" altLang="en-US" sz="1050" dirty="0">
              <a:solidFill>
                <a:schemeClr val="bg1"/>
              </a:solidFill>
              <a:latin typeface="ＭＳ Ｐ明朝" pitchFamily="18" charset="-128"/>
              <a:ea typeface="ＭＳ Ｐ明朝" pitchFamily="18" charset="-128"/>
            </a:endParaRPr>
          </a:p>
        </p:txBody>
      </p:sp>
      <p:sp>
        <p:nvSpPr>
          <p:cNvPr id="16" name="正方形/長方形 15"/>
          <p:cNvSpPr/>
          <p:nvPr/>
        </p:nvSpPr>
        <p:spPr>
          <a:xfrm>
            <a:off x="2699792" y="2420888"/>
            <a:ext cx="2520280"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bg1"/>
                </a:solidFill>
                <a:latin typeface="ＭＳ Ｐ明朝" pitchFamily="18" charset="-128"/>
                <a:ea typeface="ＭＳ Ｐ明朝" pitchFamily="18" charset="-128"/>
              </a:rPr>
              <a:t>国費</a:t>
            </a:r>
            <a:r>
              <a:rPr kumimoji="1" lang="en-US" altLang="ja-JP" sz="1050" dirty="0" smtClean="0">
                <a:solidFill>
                  <a:schemeClr val="bg1"/>
                </a:solidFill>
                <a:latin typeface="ＭＳ Ｐ明朝" pitchFamily="18" charset="-128"/>
                <a:ea typeface="ＭＳ Ｐ明朝" pitchFamily="18" charset="-128"/>
              </a:rPr>
              <a:t>1.7</a:t>
            </a:r>
            <a:r>
              <a:rPr kumimoji="1" lang="ja-JP" altLang="en-US" sz="1050" dirty="0" smtClean="0">
                <a:solidFill>
                  <a:schemeClr val="bg1"/>
                </a:solidFill>
                <a:latin typeface="ＭＳ Ｐ明朝" pitchFamily="18" charset="-128"/>
                <a:ea typeface="ＭＳ Ｐ明朝" pitchFamily="18" charset="-128"/>
              </a:rPr>
              <a:t>兆円は予算組み替え、事業仕分け、旧児童手当などから捻出。</a:t>
            </a:r>
            <a:endParaRPr kumimoji="1" lang="ja-JP" altLang="en-US" sz="1050" dirty="0">
              <a:solidFill>
                <a:schemeClr val="bg1"/>
              </a:solidFill>
              <a:latin typeface="ＭＳ Ｐ明朝" pitchFamily="18" charset="-128"/>
              <a:ea typeface="ＭＳ Ｐ明朝" pitchFamily="18" charset="-128"/>
            </a:endParaRPr>
          </a:p>
        </p:txBody>
      </p:sp>
      <p:sp>
        <p:nvSpPr>
          <p:cNvPr id="17" name="正方形/長方形 16"/>
          <p:cNvSpPr/>
          <p:nvPr/>
        </p:nvSpPr>
        <p:spPr>
          <a:xfrm>
            <a:off x="1547664" y="2780928"/>
            <a:ext cx="3744416" cy="792088"/>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1691680" y="2924944"/>
            <a:ext cx="1656183" cy="21602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tx1"/>
                </a:solidFill>
                <a:latin typeface="+mj-ea"/>
                <a:ea typeface="+mj-ea"/>
              </a:rPr>
              <a:t>2010</a:t>
            </a:r>
            <a:r>
              <a:rPr kumimoji="1" lang="ja-JP" altLang="en-US" sz="1200" dirty="0" smtClean="0">
                <a:solidFill>
                  <a:schemeClr val="tx1"/>
                </a:solidFill>
                <a:latin typeface="+mj-ea"/>
                <a:ea typeface="+mj-ea"/>
              </a:rPr>
              <a:t>年参議院選公約</a:t>
            </a:r>
            <a:endParaRPr kumimoji="1" lang="ja-JP" altLang="en-US" sz="1200" dirty="0">
              <a:solidFill>
                <a:schemeClr val="tx1"/>
              </a:solidFill>
              <a:latin typeface="+mj-ea"/>
              <a:ea typeface="+mj-ea"/>
            </a:endParaRPr>
          </a:p>
        </p:txBody>
      </p:sp>
      <p:sp>
        <p:nvSpPr>
          <p:cNvPr id="19" name="角丸四角形 18"/>
          <p:cNvSpPr/>
          <p:nvPr/>
        </p:nvSpPr>
        <p:spPr>
          <a:xfrm>
            <a:off x="1691680" y="3284984"/>
            <a:ext cx="1008112" cy="216024"/>
          </a:xfrm>
          <a:prstGeom prst="roundRect">
            <a:avLst/>
          </a:prstGeom>
          <a:solidFill>
            <a:schemeClr val="tx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bg1"/>
                </a:solidFill>
                <a:latin typeface="ＭＳ Ｐ明朝" pitchFamily="18" charset="-128"/>
                <a:ea typeface="ＭＳ Ｐ明朝" pitchFamily="18" charset="-128"/>
              </a:rPr>
              <a:t>支給額と財源</a:t>
            </a:r>
            <a:endParaRPr kumimoji="1" lang="ja-JP" altLang="en-US" sz="1050" dirty="0">
              <a:solidFill>
                <a:schemeClr val="bg1"/>
              </a:solidFill>
              <a:latin typeface="ＭＳ Ｐ明朝" pitchFamily="18" charset="-128"/>
              <a:ea typeface="ＭＳ Ｐ明朝" pitchFamily="18" charset="-128"/>
            </a:endParaRPr>
          </a:p>
        </p:txBody>
      </p:sp>
      <p:sp>
        <p:nvSpPr>
          <p:cNvPr id="20" name="正方形/長方形 19"/>
          <p:cNvSpPr/>
          <p:nvPr/>
        </p:nvSpPr>
        <p:spPr>
          <a:xfrm>
            <a:off x="2699792" y="3140968"/>
            <a:ext cx="2448272" cy="45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bg1"/>
                </a:solidFill>
                <a:latin typeface="ＭＳ Ｐ明朝" pitchFamily="18" charset="-128"/>
                <a:ea typeface="ＭＳ Ｐ明朝" pitchFamily="18" charset="-128"/>
              </a:rPr>
              <a:t>財源を確保しつつ中学生以下月額</a:t>
            </a:r>
            <a:r>
              <a:rPr kumimoji="1" lang="en-US" altLang="ja-JP" sz="1050" dirty="0" smtClean="0">
                <a:solidFill>
                  <a:schemeClr val="bg1"/>
                </a:solidFill>
                <a:latin typeface="ＭＳ Ｐ明朝" pitchFamily="18" charset="-128"/>
                <a:ea typeface="ＭＳ Ｐ明朝" pitchFamily="18" charset="-128"/>
              </a:rPr>
              <a:t>13,000</a:t>
            </a:r>
            <a:r>
              <a:rPr kumimoji="1" lang="ja-JP" altLang="en-US" sz="1050" dirty="0" smtClean="0">
                <a:solidFill>
                  <a:schemeClr val="bg1"/>
                </a:solidFill>
                <a:latin typeface="ＭＳ Ｐ明朝" pitchFamily="18" charset="-128"/>
                <a:ea typeface="ＭＳ Ｐ明朝" pitchFamily="18" charset="-128"/>
              </a:rPr>
              <a:t>円から上積み。</a:t>
            </a:r>
            <a:endParaRPr kumimoji="1" lang="ja-JP" altLang="en-US" sz="1050" dirty="0">
              <a:solidFill>
                <a:schemeClr val="bg1"/>
              </a:solidFill>
              <a:latin typeface="ＭＳ Ｐ明朝" pitchFamily="18" charset="-128"/>
              <a:ea typeface="ＭＳ Ｐ明朝" pitchFamily="18" charset="-128"/>
            </a:endParaRPr>
          </a:p>
        </p:txBody>
      </p:sp>
      <p:sp>
        <p:nvSpPr>
          <p:cNvPr id="21" name="正方形/長方形 20"/>
          <p:cNvSpPr/>
          <p:nvPr/>
        </p:nvSpPr>
        <p:spPr>
          <a:xfrm>
            <a:off x="1547665" y="3573016"/>
            <a:ext cx="3744416" cy="1296144"/>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1691680" y="4005064"/>
            <a:ext cx="840093" cy="234026"/>
          </a:xfrm>
          <a:prstGeom prst="roundRect">
            <a:avLst/>
          </a:prstGeom>
          <a:solidFill>
            <a:schemeClr val="tx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bg1"/>
                </a:solidFill>
                <a:latin typeface="ＭＳ Ｐ明朝" pitchFamily="18" charset="-128"/>
                <a:ea typeface="ＭＳ Ｐ明朝" pitchFamily="18" charset="-128"/>
              </a:rPr>
              <a:t>支給額</a:t>
            </a:r>
            <a:endParaRPr kumimoji="1" lang="ja-JP" altLang="en-US" sz="1050" dirty="0">
              <a:solidFill>
                <a:schemeClr val="bg1"/>
              </a:solidFill>
              <a:latin typeface="ＭＳ Ｐ明朝" pitchFamily="18" charset="-128"/>
              <a:ea typeface="ＭＳ Ｐ明朝" pitchFamily="18" charset="-128"/>
            </a:endParaRPr>
          </a:p>
        </p:txBody>
      </p:sp>
      <p:sp>
        <p:nvSpPr>
          <p:cNvPr id="23" name="角丸四角形 22"/>
          <p:cNvSpPr/>
          <p:nvPr/>
        </p:nvSpPr>
        <p:spPr>
          <a:xfrm>
            <a:off x="1691680" y="4293096"/>
            <a:ext cx="840093" cy="216024"/>
          </a:xfrm>
          <a:prstGeom prst="roundRect">
            <a:avLst/>
          </a:prstGeom>
          <a:solidFill>
            <a:schemeClr val="tx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bg1"/>
                </a:solidFill>
                <a:latin typeface="ＭＳ Ｐ明朝" pitchFamily="18" charset="-128"/>
                <a:ea typeface="ＭＳ Ｐ明朝" pitchFamily="18" charset="-128"/>
              </a:rPr>
              <a:t>財源</a:t>
            </a:r>
            <a:endParaRPr kumimoji="1" lang="ja-JP" altLang="en-US" sz="1050" dirty="0">
              <a:solidFill>
                <a:schemeClr val="bg1"/>
              </a:solidFill>
              <a:latin typeface="ＭＳ Ｐ明朝" pitchFamily="18" charset="-128"/>
              <a:ea typeface="ＭＳ Ｐ明朝" pitchFamily="18" charset="-128"/>
            </a:endParaRPr>
          </a:p>
        </p:txBody>
      </p:sp>
      <p:sp>
        <p:nvSpPr>
          <p:cNvPr id="24" name="正方形/長方形 23"/>
          <p:cNvSpPr/>
          <p:nvPr/>
        </p:nvSpPr>
        <p:spPr>
          <a:xfrm>
            <a:off x="1691680" y="3717032"/>
            <a:ext cx="1440159" cy="21602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tx1"/>
                </a:solidFill>
                <a:latin typeface="+mj-ea"/>
                <a:ea typeface="+mj-ea"/>
              </a:rPr>
              <a:t>11</a:t>
            </a:r>
            <a:r>
              <a:rPr kumimoji="1" lang="ja-JP" altLang="en-US" sz="1200" dirty="0" smtClean="0">
                <a:solidFill>
                  <a:schemeClr val="tx1"/>
                </a:solidFill>
                <a:latin typeface="+mj-ea"/>
                <a:ea typeface="+mj-ea"/>
              </a:rPr>
              <a:t>年度の制度設計</a:t>
            </a:r>
            <a:endParaRPr kumimoji="1" lang="ja-JP" altLang="en-US" sz="1200" dirty="0">
              <a:solidFill>
                <a:schemeClr val="tx1"/>
              </a:solidFill>
              <a:latin typeface="+mj-ea"/>
              <a:ea typeface="+mj-ea"/>
            </a:endParaRPr>
          </a:p>
        </p:txBody>
      </p:sp>
      <p:sp>
        <p:nvSpPr>
          <p:cNvPr id="25" name="正方形/長方形 24"/>
          <p:cNvSpPr/>
          <p:nvPr/>
        </p:nvSpPr>
        <p:spPr>
          <a:xfrm>
            <a:off x="2699792" y="4005064"/>
            <a:ext cx="2424269" cy="3240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solidFill>
                  <a:schemeClr val="bg1"/>
                </a:solidFill>
                <a:latin typeface="ＭＳ Ｐ明朝" pitchFamily="18" charset="-128"/>
                <a:ea typeface="ＭＳ Ｐ明朝" pitchFamily="18" charset="-128"/>
              </a:rPr>
              <a:t>3</a:t>
            </a:r>
            <a:r>
              <a:rPr kumimoji="1" lang="ja-JP" altLang="en-US" sz="1050" dirty="0" smtClean="0">
                <a:solidFill>
                  <a:schemeClr val="bg1"/>
                </a:solidFill>
                <a:latin typeface="ＭＳ Ｐ明朝" pitchFamily="18" charset="-128"/>
                <a:ea typeface="ＭＳ Ｐ明朝" pitchFamily="18" charset="-128"/>
              </a:rPr>
              <a:t>歳未満に限定し、月額</a:t>
            </a:r>
            <a:r>
              <a:rPr kumimoji="1" lang="en-US" altLang="ja-JP" sz="1050" dirty="0" smtClean="0">
                <a:solidFill>
                  <a:schemeClr val="bg1"/>
                </a:solidFill>
                <a:latin typeface="ＭＳ Ｐ明朝" pitchFamily="18" charset="-128"/>
                <a:ea typeface="ＭＳ Ｐ明朝" pitchFamily="18" charset="-128"/>
              </a:rPr>
              <a:t>20,000</a:t>
            </a:r>
            <a:r>
              <a:rPr kumimoji="1" lang="ja-JP" altLang="en-US" sz="1050" dirty="0" smtClean="0">
                <a:solidFill>
                  <a:schemeClr val="bg1"/>
                </a:solidFill>
                <a:latin typeface="ＭＳ Ｐ明朝" pitchFamily="18" charset="-128"/>
                <a:ea typeface="ＭＳ Ｐ明朝" pitchFamily="18" charset="-128"/>
              </a:rPr>
              <a:t>円に引き上げ。</a:t>
            </a:r>
            <a:r>
              <a:rPr kumimoji="1" lang="en-US" altLang="ja-JP" sz="1050" dirty="0" smtClean="0">
                <a:solidFill>
                  <a:schemeClr val="bg1"/>
                </a:solidFill>
                <a:latin typeface="ＭＳ Ｐ明朝" pitchFamily="18" charset="-128"/>
                <a:ea typeface="ＭＳ Ｐ明朝" pitchFamily="18" charset="-128"/>
              </a:rPr>
              <a:t>3</a:t>
            </a:r>
            <a:r>
              <a:rPr kumimoji="1" lang="ja-JP" altLang="en-US" sz="1050" dirty="0" smtClean="0">
                <a:solidFill>
                  <a:schemeClr val="bg1"/>
                </a:solidFill>
                <a:latin typeface="ＭＳ Ｐ明朝" pitchFamily="18" charset="-128"/>
                <a:ea typeface="ＭＳ Ｐ明朝" pitchFamily="18" charset="-128"/>
              </a:rPr>
              <a:t>歳～中学生は</a:t>
            </a:r>
            <a:r>
              <a:rPr kumimoji="1" lang="en-US" altLang="ja-JP" sz="1050" dirty="0" smtClean="0">
                <a:solidFill>
                  <a:schemeClr val="bg1"/>
                </a:solidFill>
                <a:latin typeface="ＭＳ Ｐ明朝" pitchFamily="18" charset="-128"/>
                <a:ea typeface="ＭＳ Ｐ明朝" pitchFamily="18" charset="-128"/>
              </a:rPr>
              <a:t>16,000</a:t>
            </a:r>
            <a:r>
              <a:rPr kumimoji="1" lang="ja-JP" altLang="en-US" sz="1050" dirty="0" smtClean="0">
                <a:solidFill>
                  <a:schemeClr val="bg1"/>
                </a:solidFill>
                <a:latin typeface="ＭＳ Ｐ明朝" pitchFamily="18" charset="-128"/>
                <a:ea typeface="ＭＳ Ｐ明朝" pitchFamily="18" charset="-128"/>
              </a:rPr>
              <a:t>円に据置。</a:t>
            </a:r>
            <a:endParaRPr kumimoji="1" lang="ja-JP" altLang="en-US" sz="1050" dirty="0">
              <a:solidFill>
                <a:schemeClr val="bg1"/>
              </a:solidFill>
              <a:latin typeface="ＭＳ Ｐ明朝" pitchFamily="18" charset="-128"/>
              <a:ea typeface="ＭＳ Ｐ明朝" pitchFamily="18" charset="-128"/>
            </a:endParaRPr>
          </a:p>
        </p:txBody>
      </p:sp>
      <p:sp>
        <p:nvSpPr>
          <p:cNvPr id="26" name="正方形/長方形 25"/>
          <p:cNvSpPr/>
          <p:nvPr/>
        </p:nvSpPr>
        <p:spPr>
          <a:xfrm>
            <a:off x="2699792" y="4365104"/>
            <a:ext cx="2448272" cy="378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kumimoji="1" lang="ja-JP" altLang="en-US" sz="1050" dirty="0" smtClean="0">
                <a:solidFill>
                  <a:schemeClr val="bg1"/>
                </a:solidFill>
                <a:latin typeface="ＭＳ Ｐ明朝" pitchFamily="18" charset="-128"/>
                <a:ea typeface="ＭＳ Ｐ明朝" pitchFamily="18" charset="-128"/>
              </a:rPr>
              <a:t>国費約</a:t>
            </a:r>
            <a:r>
              <a:rPr kumimoji="1" lang="en-US" altLang="ja-JP" sz="1050" dirty="0" smtClean="0">
                <a:solidFill>
                  <a:schemeClr val="bg1"/>
                </a:solidFill>
                <a:latin typeface="ＭＳ Ｐ明朝" pitchFamily="18" charset="-128"/>
                <a:ea typeface="ＭＳ Ｐ明朝" pitchFamily="18" charset="-128"/>
              </a:rPr>
              <a:t>2.2</a:t>
            </a:r>
            <a:r>
              <a:rPr kumimoji="1" lang="ja-JP" altLang="en-US" sz="1050" dirty="0" smtClean="0">
                <a:solidFill>
                  <a:schemeClr val="bg1"/>
                </a:solidFill>
                <a:latin typeface="ＭＳ Ｐ明朝" pitchFamily="18" charset="-128"/>
                <a:ea typeface="ＭＳ Ｐ明朝" pitchFamily="18" charset="-128"/>
              </a:rPr>
              <a:t>兆円は税制改正による各種控除の縮小や旧児童手当などから捻出</a:t>
            </a:r>
            <a:r>
              <a:rPr kumimoji="1" lang="ja-JP" altLang="en-US" sz="1050" dirty="0" err="1" smtClean="0">
                <a:solidFill>
                  <a:schemeClr val="bg1"/>
                </a:solidFill>
                <a:latin typeface="ＭＳ Ｐ明朝" pitchFamily="18" charset="-128"/>
                <a:ea typeface="ＭＳ Ｐ明朝" pitchFamily="18" charset="-128"/>
              </a:rPr>
              <a:t>。</a:t>
            </a:r>
            <a:r>
              <a:rPr kumimoji="1" lang="ja-JP" altLang="en-US" sz="1050" dirty="0" err="1" smtClean="0">
                <a:latin typeface="ＭＳ Ｐ明朝" pitchFamily="18" charset="-128"/>
                <a:ea typeface="ＭＳ Ｐ明朝" pitchFamily="18" charset="-128"/>
              </a:rPr>
              <a:t>。</a:t>
            </a:r>
            <a:endParaRPr kumimoji="1" lang="ja-JP" altLang="en-US" sz="1050" dirty="0">
              <a:latin typeface="ＭＳ Ｐ明朝" pitchFamily="18" charset="-128"/>
              <a:ea typeface="ＭＳ Ｐ明朝" pitchFamily="18" charset="-128"/>
            </a:endParaRPr>
          </a:p>
        </p:txBody>
      </p:sp>
      <p:sp>
        <p:nvSpPr>
          <p:cNvPr id="35" name="角丸四角形 34"/>
          <p:cNvSpPr/>
          <p:nvPr/>
        </p:nvSpPr>
        <p:spPr>
          <a:xfrm>
            <a:off x="5436096" y="908720"/>
            <a:ext cx="3456384" cy="864096"/>
          </a:xfrm>
          <a:prstGeom prst="roundRect">
            <a:avLst/>
          </a:prstGeom>
          <a:solidFill>
            <a:schemeClr val="tx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smtClean="0">
              <a:solidFill>
                <a:schemeClr val="bg1"/>
              </a:solidFill>
              <a:latin typeface="ＭＳ Ｐ明朝" pitchFamily="18" charset="-128"/>
              <a:ea typeface="ＭＳ Ｐ明朝" pitchFamily="18" charset="-128"/>
            </a:endParaRPr>
          </a:p>
          <a:p>
            <a:r>
              <a:rPr kumimoji="1" lang="en-US" altLang="ja-JP" sz="1200" dirty="0" smtClean="0">
                <a:solidFill>
                  <a:schemeClr val="bg1"/>
                </a:solidFill>
                <a:latin typeface="ＭＳ Ｐ明朝" pitchFamily="18" charset="-128"/>
                <a:ea typeface="ＭＳ Ｐ明朝" pitchFamily="18" charset="-128"/>
              </a:rPr>
              <a:t>09</a:t>
            </a:r>
            <a:r>
              <a:rPr kumimoji="1" lang="ja-JP" altLang="en-US" sz="1200" dirty="0" smtClean="0">
                <a:solidFill>
                  <a:schemeClr val="bg1"/>
                </a:solidFill>
                <a:latin typeface="ＭＳ Ｐ明朝" pitchFamily="18" charset="-128"/>
                <a:ea typeface="ＭＳ Ｐ明朝" pitchFamily="18" charset="-128"/>
              </a:rPr>
              <a:t>年衆議院選マニフェスト</a:t>
            </a:r>
            <a:endParaRPr kumimoji="1" lang="en-US" altLang="ja-JP" sz="1200" dirty="0" smtClean="0">
              <a:solidFill>
                <a:schemeClr val="bg1"/>
              </a:solidFill>
              <a:latin typeface="ＭＳ Ｐ明朝" pitchFamily="18" charset="-128"/>
              <a:ea typeface="ＭＳ Ｐ明朝" pitchFamily="18" charset="-128"/>
            </a:endParaRPr>
          </a:p>
          <a:p>
            <a:r>
              <a:rPr lang="ja-JP" altLang="en-US" sz="1050" dirty="0" smtClean="0">
                <a:solidFill>
                  <a:schemeClr val="bg1"/>
                </a:solidFill>
                <a:latin typeface="ＭＳ Ｐ明朝" pitchFamily="18" charset="-128"/>
                <a:ea typeface="ＭＳ Ｐ明朝" pitchFamily="18" charset="-128"/>
              </a:rPr>
              <a:t>無駄遣いの削減や予算の組み換えで</a:t>
            </a:r>
            <a:r>
              <a:rPr lang="en-US" altLang="ja-JP" sz="1050" dirty="0" smtClean="0">
                <a:solidFill>
                  <a:schemeClr val="bg1"/>
                </a:solidFill>
                <a:latin typeface="ＭＳ Ｐ明朝" pitchFamily="18" charset="-128"/>
                <a:ea typeface="ＭＳ Ｐ明朝" pitchFamily="18" charset="-128"/>
              </a:rPr>
              <a:t>13</a:t>
            </a:r>
            <a:r>
              <a:rPr lang="ja-JP" altLang="en-US" sz="1050" dirty="0" smtClean="0">
                <a:solidFill>
                  <a:schemeClr val="bg1"/>
                </a:solidFill>
                <a:latin typeface="ＭＳ Ｐ明朝" pitchFamily="18" charset="-128"/>
                <a:ea typeface="ＭＳ Ｐ明朝" pitchFamily="18" charset="-128"/>
              </a:rPr>
              <a:t>年度に</a:t>
            </a:r>
            <a:r>
              <a:rPr lang="en-US" altLang="ja-JP" sz="1050" dirty="0" smtClean="0">
                <a:solidFill>
                  <a:schemeClr val="bg1"/>
                </a:solidFill>
                <a:latin typeface="ＭＳ Ｐ明朝" pitchFamily="18" charset="-128"/>
                <a:ea typeface="ＭＳ Ｐ明朝" pitchFamily="18" charset="-128"/>
              </a:rPr>
              <a:t>16.8</a:t>
            </a:r>
            <a:r>
              <a:rPr lang="ja-JP" altLang="en-US" sz="1050" dirty="0" smtClean="0">
                <a:solidFill>
                  <a:schemeClr val="bg1"/>
                </a:solidFill>
                <a:latin typeface="ＭＳ Ｐ明朝" pitchFamily="18" charset="-128"/>
                <a:ea typeface="ＭＳ Ｐ明朝" pitchFamily="18" charset="-128"/>
              </a:rPr>
              <a:t>兆円の財源を生み出す方針を掲げ、子ども手当、高速道路の無料化、ガソリン税の暫定税率廃止などを掲げた。</a:t>
            </a:r>
            <a:endParaRPr lang="en-US" altLang="ja-JP" sz="1050" dirty="0" smtClean="0">
              <a:solidFill>
                <a:schemeClr val="bg1"/>
              </a:solidFill>
              <a:latin typeface="ＭＳ Ｐ明朝" pitchFamily="18" charset="-128"/>
              <a:ea typeface="ＭＳ Ｐ明朝" pitchFamily="18" charset="-128"/>
            </a:endParaRPr>
          </a:p>
          <a:p>
            <a:endParaRPr kumimoji="1" lang="en-US" altLang="ja-JP" sz="1050" dirty="0" smtClean="0">
              <a:solidFill>
                <a:schemeClr val="bg1"/>
              </a:solidFill>
              <a:latin typeface="ＭＳ Ｐ明朝" pitchFamily="18" charset="-128"/>
              <a:ea typeface="ＭＳ Ｐ明朝" pitchFamily="18" charset="-128"/>
            </a:endParaRPr>
          </a:p>
        </p:txBody>
      </p:sp>
      <p:sp>
        <p:nvSpPr>
          <p:cNvPr id="36" name="正方形/長方形 35"/>
          <p:cNvSpPr/>
          <p:nvPr/>
        </p:nvSpPr>
        <p:spPr>
          <a:xfrm>
            <a:off x="5436096" y="3573016"/>
            <a:ext cx="3456384" cy="304233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bg1"/>
              </a:solidFill>
              <a:latin typeface="ＭＳ Ｐ明朝" pitchFamily="18" charset="-128"/>
              <a:ea typeface="ＭＳ Ｐ明朝" pitchFamily="18" charset="-128"/>
            </a:endParaRPr>
          </a:p>
        </p:txBody>
      </p:sp>
      <p:sp>
        <p:nvSpPr>
          <p:cNvPr id="29" name="正方形/長方形 28"/>
          <p:cNvSpPr/>
          <p:nvPr/>
        </p:nvSpPr>
        <p:spPr>
          <a:xfrm>
            <a:off x="1547664" y="4941168"/>
            <a:ext cx="1296144" cy="1224136"/>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1"/>
              </a:solidFill>
            </a:endParaRPr>
          </a:p>
        </p:txBody>
      </p:sp>
      <p:sp>
        <p:nvSpPr>
          <p:cNvPr id="30" name="正方形/長方形 29"/>
          <p:cNvSpPr/>
          <p:nvPr/>
        </p:nvSpPr>
        <p:spPr>
          <a:xfrm>
            <a:off x="1619672" y="5085184"/>
            <a:ext cx="1152128" cy="576064"/>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smtClean="0">
              <a:latin typeface="AR P新藝体U" pitchFamily="50" charset="-128"/>
              <a:ea typeface="AR P新藝体U" pitchFamily="50" charset="-128"/>
            </a:endParaRPr>
          </a:p>
          <a:p>
            <a:r>
              <a:rPr lang="ja-JP" altLang="en-US" sz="1200" dirty="0" smtClean="0">
                <a:latin typeface="+mj-ea"/>
                <a:ea typeface="+mj-ea"/>
              </a:rPr>
              <a:t>民・自公合意</a:t>
            </a:r>
            <a:endParaRPr lang="en-US" altLang="ja-JP" sz="1200" dirty="0" smtClean="0">
              <a:latin typeface="+mj-ea"/>
              <a:ea typeface="+mj-ea"/>
            </a:endParaRPr>
          </a:p>
          <a:p>
            <a:r>
              <a:rPr lang="ja-JP" altLang="en-US" sz="1050" dirty="0" smtClean="0">
                <a:latin typeface="+mj-ea"/>
                <a:ea typeface="+mj-ea"/>
              </a:rPr>
              <a:t>（</a:t>
            </a:r>
            <a:r>
              <a:rPr lang="en-US" altLang="ja-JP" sz="1050" dirty="0" smtClean="0">
                <a:latin typeface="+mj-ea"/>
                <a:ea typeface="+mj-ea"/>
              </a:rPr>
              <a:t>5.2 </a:t>
            </a:r>
            <a:r>
              <a:rPr lang="ja-JP" altLang="en-US" sz="1050" dirty="0" smtClean="0">
                <a:latin typeface="+mj-ea"/>
                <a:ea typeface="+mj-ea"/>
              </a:rPr>
              <a:t>成立</a:t>
            </a:r>
            <a:r>
              <a:rPr lang="en-US" altLang="ja-JP" sz="1050" dirty="0" smtClean="0">
                <a:latin typeface="+mj-ea"/>
                <a:ea typeface="+mj-ea"/>
              </a:rPr>
              <a:t>)</a:t>
            </a:r>
          </a:p>
          <a:p>
            <a:r>
              <a:rPr lang="ja-JP" altLang="en-US" sz="900" dirty="0" smtClean="0">
                <a:latin typeface="+mj-ea"/>
                <a:ea typeface="+mj-ea"/>
              </a:rPr>
              <a:t>　つなぎ法</a:t>
            </a:r>
            <a:endParaRPr lang="en-US" altLang="ja-JP" sz="900" dirty="0" smtClean="0">
              <a:latin typeface="+mj-ea"/>
              <a:ea typeface="+mj-ea"/>
            </a:endParaRPr>
          </a:p>
          <a:p>
            <a:pPr algn="ctr"/>
            <a:endParaRPr kumimoji="1" lang="ja-JP" altLang="en-US" dirty="0"/>
          </a:p>
        </p:txBody>
      </p:sp>
      <p:sp>
        <p:nvSpPr>
          <p:cNvPr id="37" name="正方形/長方形 36"/>
          <p:cNvSpPr/>
          <p:nvPr/>
        </p:nvSpPr>
        <p:spPr>
          <a:xfrm>
            <a:off x="7668344" y="476672"/>
            <a:ext cx="1080120"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補論②）</a:t>
            </a:r>
            <a:endParaRPr kumimoji="1" lang="ja-JP" altLang="en-US" sz="1050" dirty="0">
              <a:latin typeface="ＭＳ Ｐ明朝" pitchFamily="18" charset="-128"/>
              <a:ea typeface="ＭＳ Ｐ明朝" pitchFamily="18" charset="-128"/>
            </a:endParaRPr>
          </a:p>
        </p:txBody>
      </p:sp>
      <p:sp>
        <p:nvSpPr>
          <p:cNvPr id="38" name="正方形/長方形 37"/>
          <p:cNvSpPr/>
          <p:nvPr/>
        </p:nvSpPr>
        <p:spPr>
          <a:xfrm>
            <a:off x="5436096" y="1916832"/>
            <a:ext cx="3456384" cy="144016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50" dirty="0" smtClean="0">
              <a:solidFill>
                <a:schemeClr val="bg1"/>
              </a:solidFill>
              <a:latin typeface="ＭＳ Ｐ明朝" pitchFamily="18" charset="-128"/>
              <a:ea typeface="ＭＳ Ｐ明朝" pitchFamily="18" charset="-128"/>
            </a:endParaRPr>
          </a:p>
          <a:p>
            <a:r>
              <a:rPr lang="ja-JP" altLang="en-US" sz="1050" dirty="0" smtClean="0">
                <a:solidFill>
                  <a:schemeClr val="bg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任期半分に満たない段階で白旗をあげる政治責任</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ウソの看板で票を集めた言われかねない行為に結果として加担したという自責の念すらある。</a:t>
            </a:r>
            <a:r>
              <a:rPr lang="en-US" altLang="ja-JP" sz="1050" dirty="0" smtClean="0">
                <a:solidFill>
                  <a:schemeClr val="tx1"/>
                </a:solidFill>
                <a:latin typeface="ＭＳ Ｐ明朝" pitchFamily="18" charset="-128"/>
                <a:ea typeface="ＭＳ Ｐ明朝" pitchFamily="18" charset="-128"/>
              </a:rPr>
              <a:t/>
            </a:r>
            <a:br>
              <a:rPr lang="en-US" altLang="ja-JP" sz="1050" dirty="0" smtClean="0">
                <a:solidFill>
                  <a:schemeClr val="tx1"/>
                </a:solidFill>
                <a:latin typeface="ＭＳ Ｐ明朝" pitchFamily="18" charset="-128"/>
                <a:ea typeface="ＭＳ Ｐ明朝" pitchFamily="18" charset="-128"/>
              </a:rPr>
            </a:br>
            <a:r>
              <a:rPr lang="en-US" altLang="ja-JP"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「朝日」</a:t>
            </a:r>
            <a:r>
              <a:rPr lang="en-US" altLang="ja-JP" sz="1050" dirty="0" smtClean="0">
                <a:solidFill>
                  <a:schemeClr val="tx1"/>
                </a:solidFill>
                <a:latin typeface="ＭＳ Ｐ明朝" pitchFamily="18" charset="-128"/>
                <a:ea typeface="ＭＳ Ｐ明朝" pitchFamily="18" charset="-128"/>
              </a:rPr>
              <a:t>11.1.14</a:t>
            </a:r>
            <a:r>
              <a:rPr lang="ja-JP" altLang="ja-JP" sz="1050" dirty="0" smtClean="0">
                <a:solidFill>
                  <a:schemeClr val="tx1"/>
                </a:solidFill>
                <a:latin typeface="ＭＳ Ｐ明朝" pitchFamily="18" charset="-128"/>
                <a:ea typeface="ＭＳ Ｐ明朝" pitchFamily="18" charset="-128"/>
              </a:rPr>
              <a:t>　政策ウォッチ、松田京平）</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当時のマニュフェスト検討準備委員会－直嶋正行、長妻昭、蓮法、福山哲郎</a:t>
            </a:r>
            <a:r>
              <a:rPr lang="ja-JP" altLang="en-US" sz="1050" dirty="0" smtClean="0">
                <a:solidFill>
                  <a:schemeClr val="tx1"/>
                </a:solidFill>
                <a:latin typeface="ＭＳ Ｐ明朝" pitchFamily="18" charset="-128"/>
                <a:ea typeface="ＭＳ Ｐ明朝" pitchFamily="18" charset="-128"/>
              </a:rPr>
              <a:t>。</a:t>
            </a:r>
            <a:endParaRPr lang="en-US" altLang="ja-JP" sz="1050" dirty="0" smtClean="0">
              <a:solidFill>
                <a:schemeClr val="tx1"/>
              </a:solidFill>
              <a:latin typeface="ＭＳ Ｐ明朝" pitchFamily="18" charset="-128"/>
              <a:ea typeface="ＭＳ Ｐ明朝" pitchFamily="18" charset="-128"/>
            </a:endParaRPr>
          </a:p>
          <a:p>
            <a:endParaRPr kumimoji="1" lang="ja-JP" altLang="en-US" dirty="0"/>
          </a:p>
        </p:txBody>
      </p:sp>
      <p:sp>
        <p:nvSpPr>
          <p:cNvPr id="39" name="線吹き出し 1 (枠付き) 38"/>
          <p:cNvSpPr/>
          <p:nvPr/>
        </p:nvSpPr>
        <p:spPr>
          <a:xfrm>
            <a:off x="7380312" y="2636912"/>
            <a:ext cx="1368152" cy="216024"/>
          </a:xfrm>
          <a:prstGeom prst="borderCallout1">
            <a:avLst>
              <a:gd name="adj1" fmla="val 58433"/>
              <a:gd name="adj2" fmla="val -4156"/>
              <a:gd name="adj3" fmla="val 108091"/>
              <a:gd name="adj4" fmla="val -1488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幹事長は小沢一郎</a:t>
            </a:r>
            <a:endParaRPr kumimoji="1" lang="ja-JP" altLang="en-US" sz="1050" dirty="0">
              <a:solidFill>
                <a:schemeClr val="tx1"/>
              </a:solidFill>
              <a:latin typeface="ＭＳ Ｐ明朝" pitchFamily="18" charset="-128"/>
              <a:ea typeface="ＭＳ Ｐ明朝" pitchFamily="18" charset="-128"/>
            </a:endParaRPr>
          </a:p>
        </p:txBody>
      </p:sp>
      <p:graphicFrame>
        <p:nvGraphicFramePr>
          <p:cNvPr id="41" name="表 40"/>
          <p:cNvGraphicFramePr>
            <a:graphicFrameLocks noGrp="1"/>
          </p:cNvGraphicFramePr>
          <p:nvPr/>
        </p:nvGraphicFramePr>
        <p:xfrm>
          <a:off x="2915817" y="4941169"/>
          <a:ext cx="2376264" cy="1224136"/>
        </p:xfrm>
        <a:graphic>
          <a:graphicData uri="http://schemas.openxmlformats.org/drawingml/2006/table">
            <a:tbl>
              <a:tblPr firstRow="1" bandRow="1">
                <a:tableStyleId>{5C22544A-7EE6-4342-B048-85BDC9FD1C3A}</a:tableStyleId>
              </a:tblPr>
              <a:tblGrid>
                <a:gridCol w="965357"/>
                <a:gridCol w="1410907"/>
              </a:tblGrid>
              <a:tr h="264837">
                <a:tc>
                  <a:txBody>
                    <a:bodyPr/>
                    <a:lstStyle/>
                    <a:p>
                      <a:r>
                        <a:rPr kumimoji="1" lang="en-US" altLang="ja-JP" sz="900" b="0" dirty="0" smtClean="0">
                          <a:solidFill>
                            <a:schemeClr val="bg1"/>
                          </a:solidFill>
                          <a:latin typeface="ＭＳ Ｐ明朝" pitchFamily="18" charset="-128"/>
                          <a:ea typeface="ＭＳ Ｐ明朝" pitchFamily="18" charset="-128"/>
                        </a:rPr>
                        <a:t>2011</a:t>
                      </a:r>
                      <a:r>
                        <a:rPr kumimoji="1" lang="ja-JP" altLang="en-US" sz="900" b="0" dirty="0" smtClean="0">
                          <a:solidFill>
                            <a:schemeClr val="bg1"/>
                          </a:solidFill>
                          <a:latin typeface="ＭＳ Ｐ明朝" pitchFamily="18" charset="-128"/>
                          <a:ea typeface="ＭＳ Ｐ明朝" pitchFamily="18" charset="-128"/>
                        </a:rPr>
                        <a:t>年</a:t>
                      </a:r>
                      <a:r>
                        <a:rPr kumimoji="1" lang="en-US" altLang="ja-JP" sz="900" b="0" dirty="0" smtClean="0">
                          <a:solidFill>
                            <a:schemeClr val="bg1"/>
                          </a:solidFill>
                          <a:latin typeface="ＭＳ Ｐ明朝" pitchFamily="18" charset="-128"/>
                          <a:ea typeface="ＭＳ Ｐ明朝" pitchFamily="18" charset="-128"/>
                        </a:rPr>
                        <a:t>10</a:t>
                      </a:r>
                      <a:r>
                        <a:rPr kumimoji="1" lang="ja-JP" altLang="en-US" sz="900" b="0" dirty="0" smtClean="0">
                          <a:solidFill>
                            <a:schemeClr val="bg1"/>
                          </a:solidFill>
                          <a:latin typeface="ＭＳ Ｐ明朝" pitchFamily="18" charset="-128"/>
                          <a:ea typeface="ＭＳ Ｐ明朝" pitchFamily="18" charset="-128"/>
                        </a:rPr>
                        <a:t>月～</a:t>
                      </a:r>
                      <a:endParaRPr kumimoji="1" lang="ja-JP" altLang="en-US" sz="900" b="0" dirty="0">
                        <a:solidFill>
                          <a:schemeClr val="bg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kumimoji="1" lang="ja-JP" altLang="en-US" sz="900" b="0" dirty="0" smtClean="0">
                          <a:solidFill>
                            <a:schemeClr val="bg1"/>
                          </a:solidFill>
                          <a:latin typeface="ＭＳ Ｐ明朝" pitchFamily="18" charset="-128"/>
                          <a:ea typeface="ＭＳ Ｐ明朝" pitchFamily="18" charset="-128"/>
                        </a:rPr>
                        <a:t>月額</a:t>
                      </a:r>
                      <a:endParaRPr kumimoji="1" lang="ja-JP" altLang="en-US" sz="900" b="0" dirty="0">
                        <a:solidFill>
                          <a:schemeClr val="bg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4837">
                <a:tc>
                  <a:txBody>
                    <a:bodyPr/>
                    <a:lstStyle/>
                    <a:p>
                      <a:r>
                        <a:rPr kumimoji="1" lang="en-US" altLang="ja-JP" sz="900" b="0" dirty="0" smtClean="0">
                          <a:solidFill>
                            <a:schemeClr val="bg1"/>
                          </a:solidFill>
                          <a:latin typeface="ＭＳ Ｐ明朝" pitchFamily="18" charset="-128"/>
                          <a:ea typeface="ＭＳ Ｐ明朝" pitchFamily="18" charset="-128"/>
                        </a:rPr>
                        <a:t>0</a:t>
                      </a:r>
                      <a:r>
                        <a:rPr kumimoji="1" lang="ja-JP" altLang="en-US" sz="900" b="0" dirty="0" smtClean="0">
                          <a:solidFill>
                            <a:schemeClr val="bg1"/>
                          </a:solidFill>
                          <a:latin typeface="ＭＳ Ｐ明朝" pitchFamily="18" charset="-128"/>
                          <a:ea typeface="ＭＳ Ｐ明朝" pitchFamily="18" charset="-128"/>
                        </a:rPr>
                        <a:t>歳～</a:t>
                      </a:r>
                      <a:r>
                        <a:rPr kumimoji="1" lang="en-US" altLang="ja-JP" sz="900" b="0" dirty="0" smtClean="0">
                          <a:solidFill>
                            <a:schemeClr val="bg1"/>
                          </a:solidFill>
                          <a:latin typeface="ＭＳ Ｐ明朝" pitchFamily="18" charset="-128"/>
                          <a:ea typeface="ＭＳ Ｐ明朝" pitchFamily="18" charset="-128"/>
                        </a:rPr>
                        <a:t>3</a:t>
                      </a:r>
                      <a:r>
                        <a:rPr kumimoji="1" lang="ja-JP" altLang="en-US" sz="900" b="0" dirty="0" smtClean="0">
                          <a:solidFill>
                            <a:schemeClr val="bg1"/>
                          </a:solidFill>
                          <a:latin typeface="ＭＳ Ｐ明朝" pitchFamily="18" charset="-128"/>
                          <a:ea typeface="ＭＳ Ｐ明朝" pitchFamily="18" charset="-128"/>
                        </a:rPr>
                        <a:t>歳</a:t>
                      </a:r>
                      <a:endParaRPr kumimoji="1" lang="ja-JP" altLang="en-US" sz="900" b="0" dirty="0">
                        <a:solidFill>
                          <a:schemeClr val="bg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kumimoji="1" lang="ja-JP" altLang="en-US" sz="900" b="0" dirty="0" smtClean="0">
                          <a:solidFill>
                            <a:schemeClr val="bg1"/>
                          </a:solidFill>
                          <a:latin typeface="ＭＳ Ｐ明朝" pitchFamily="18" charset="-128"/>
                          <a:ea typeface="ＭＳ Ｐ明朝" pitchFamily="18" charset="-128"/>
                        </a:rPr>
                        <a:t>一律</a:t>
                      </a:r>
                      <a:r>
                        <a:rPr kumimoji="1" lang="en-US" altLang="ja-JP" sz="900" b="0" dirty="0" smtClean="0">
                          <a:solidFill>
                            <a:schemeClr val="bg1"/>
                          </a:solidFill>
                          <a:latin typeface="ＭＳ Ｐ明朝" pitchFamily="18" charset="-128"/>
                          <a:ea typeface="ＭＳ Ｐ明朝" pitchFamily="18" charset="-128"/>
                        </a:rPr>
                        <a:t>15,000</a:t>
                      </a:r>
                      <a:r>
                        <a:rPr kumimoji="1" lang="ja-JP" altLang="en-US" sz="900" b="0" dirty="0" smtClean="0">
                          <a:solidFill>
                            <a:schemeClr val="bg1"/>
                          </a:solidFill>
                          <a:latin typeface="ＭＳ Ｐ明朝" pitchFamily="18" charset="-128"/>
                          <a:ea typeface="ＭＳ Ｐ明朝" pitchFamily="18" charset="-128"/>
                        </a:rPr>
                        <a:t>円</a:t>
                      </a:r>
                      <a:endParaRPr kumimoji="1" lang="ja-JP" altLang="en-US" sz="900" b="0" dirty="0">
                        <a:solidFill>
                          <a:schemeClr val="bg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29625">
                <a:tc>
                  <a:txBody>
                    <a:bodyPr/>
                    <a:lstStyle/>
                    <a:p>
                      <a:r>
                        <a:rPr kumimoji="1" lang="en-US" altLang="ja-JP" sz="900" b="0" dirty="0" smtClean="0">
                          <a:solidFill>
                            <a:schemeClr val="bg1"/>
                          </a:solidFill>
                          <a:latin typeface="ＭＳ Ｐ明朝" pitchFamily="18" charset="-128"/>
                          <a:ea typeface="ＭＳ Ｐ明朝" pitchFamily="18" charset="-128"/>
                        </a:rPr>
                        <a:t>3</a:t>
                      </a:r>
                      <a:r>
                        <a:rPr kumimoji="1" lang="ja-JP" altLang="en-US" sz="900" b="0" dirty="0" smtClean="0">
                          <a:solidFill>
                            <a:schemeClr val="bg1"/>
                          </a:solidFill>
                          <a:latin typeface="ＭＳ Ｐ明朝" pitchFamily="18" charset="-128"/>
                          <a:ea typeface="ＭＳ Ｐ明朝" pitchFamily="18" charset="-128"/>
                        </a:rPr>
                        <a:t>歳～小学校</a:t>
                      </a:r>
                      <a:endParaRPr kumimoji="1" lang="en-US" altLang="ja-JP" sz="900" b="0" dirty="0" smtClean="0">
                        <a:solidFill>
                          <a:schemeClr val="bg1"/>
                        </a:solidFill>
                        <a:latin typeface="ＭＳ Ｐ明朝" pitchFamily="18" charset="-128"/>
                        <a:ea typeface="ＭＳ Ｐ明朝" pitchFamily="18" charset="-128"/>
                      </a:endParaRPr>
                    </a:p>
                    <a:p>
                      <a:r>
                        <a:rPr kumimoji="1" lang="ja-JP" altLang="en-US" sz="900" b="0" dirty="0" smtClean="0">
                          <a:solidFill>
                            <a:schemeClr val="bg1"/>
                          </a:solidFill>
                          <a:latin typeface="ＭＳ Ｐ明朝" pitchFamily="18" charset="-128"/>
                          <a:ea typeface="ＭＳ Ｐ明朝" pitchFamily="18" charset="-128"/>
                        </a:rPr>
                        <a:t>終了前</a:t>
                      </a:r>
                      <a:endParaRPr kumimoji="1" lang="ja-JP" altLang="en-US" sz="900" b="0" dirty="0">
                        <a:solidFill>
                          <a:schemeClr val="bg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kumimoji="1" lang="ja-JP" altLang="en-US" sz="900" b="0" dirty="0" smtClean="0">
                          <a:solidFill>
                            <a:schemeClr val="bg1"/>
                          </a:solidFill>
                          <a:latin typeface="ＭＳ Ｐ明朝" pitchFamily="18" charset="-128"/>
                          <a:ea typeface="ＭＳ Ｐ明朝" pitchFamily="18" charset="-128"/>
                        </a:rPr>
                        <a:t>第</a:t>
                      </a:r>
                      <a:r>
                        <a:rPr kumimoji="1" lang="en-US" altLang="ja-JP" sz="900" b="0" dirty="0" smtClean="0">
                          <a:solidFill>
                            <a:schemeClr val="bg1"/>
                          </a:solidFill>
                          <a:latin typeface="ＭＳ Ｐ明朝" pitchFamily="18" charset="-128"/>
                          <a:ea typeface="ＭＳ Ｐ明朝" pitchFamily="18" charset="-128"/>
                        </a:rPr>
                        <a:t>1</a:t>
                      </a:r>
                      <a:r>
                        <a:rPr kumimoji="1" lang="ja-JP" altLang="en-US" sz="900" b="0" dirty="0" smtClean="0">
                          <a:solidFill>
                            <a:schemeClr val="bg1"/>
                          </a:solidFill>
                          <a:latin typeface="ＭＳ Ｐ明朝" pitchFamily="18" charset="-128"/>
                          <a:ea typeface="ＭＳ Ｐ明朝" pitchFamily="18" charset="-128"/>
                        </a:rPr>
                        <a:t>子、第</a:t>
                      </a:r>
                      <a:r>
                        <a:rPr kumimoji="1" lang="en-US" altLang="ja-JP" sz="900" b="0" dirty="0" smtClean="0">
                          <a:solidFill>
                            <a:schemeClr val="bg1"/>
                          </a:solidFill>
                          <a:latin typeface="ＭＳ Ｐ明朝" pitchFamily="18" charset="-128"/>
                          <a:ea typeface="ＭＳ Ｐ明朝" pitchFamily="18" charset="-128"/>
                        </a:rPr>
                        <a:t>2</a:t>
                      </a:r>
                      <a:r>
                        <a:rPr kumimoji="1" lang="ja-JP" altLang="en-US" sz="900" b="0" dirty="0" smtClean="0">
                          <a:solidFill>
                            <a:schemeClr val="bg1"/>
                          </a:solidFill>
                          <a:latin typeface="ＭＳ Ｐ明朝" pitchFamily="18" charset="-128"/>
                          <a:ea typeface="ＭＳ Ｐ明朝" pitchFamily="18" charset="-128"/>
                        </a:rPr>
                        <a:t>子　</a:t>
                      </a:r>
                      <a:r>
                        <a:rPr kumimoji="1" lang="en-US" altLang="ja-JP" sz="900" b="0" dirty="0" smtClean="0">
                          <a:solidFill>
                            <a:schemeClr val="bg1"/>
                          </a:solidFill>
                          <a:latin typeface="ＭＳ Ｐ明朝" pitchFamily="18" charset="-128"/>
                          <a:ea typeface="ＭＳ Ｐ明朝" pitchFamily="18" charset="-128"/>
                        </a:rPr>
                        <a:t>10,000</a:t>
                      </a:r>
                      <a:r>
                        <a:rPr kumimoji="1" lang="ja-JP" altLang="en-US" sz="900" b="0" dirty="0" smtClean="0">
                          <a:solidFill>
                            <a:schemeClr val="bg1"/>
                          </a:solidFill>
                          <a:latin typeface="ＭＳ Ｐ明朝" pitchFamily="18" charset="-128"/>
                          <a:ea typeface="ＭＳ Ｐ明朝" pitchFamily="18" charset="-128"/>
                        </a:rPr>
                        <a:t>円</a:t>
                      </a:r>
                      <a:endParaRPr kumimoji="1" lang="en-US" altLang="ja-JP" sz="900" b="0" dirty="0" smtClean="0">
                        <a:solidFill>
                          <a:schemeClr val="bg1"/>
                        </a:solidFill>
                        <a:latin typeface="ＭＳ Ｐ明朝" pitchFamily="18" charset="-128"/>
                        <a:ea typeface="ＭＳ Ｐ明朝" pitchFamily="18" charset="-128"/>
                      </a:endParaRPr>
                    </a:p>
                    <a:p>
                      <a:r>
                        <a:rPr kumimoji="1" lang="ja-JP" altLang="en-US" sz="900" b="0" dirty="0" smtClean="0">
                          <a:solidFill>
                            <a:schemeClr val="bg1"/>
                          </a:solidFill>
                          <a:latin typeface="ＭＳ Ｐ明朝" pitchFamily="18" charset="-128"/>
                          <a:ea typeface="ＭＳ Ｐ明朝" pitchFamily="18" charset="-128"/>
                        </a:rPr>
                        <a:t>第</a:t>
                      </a:r>
                      <a:r>
                        <a:rPr kumimoji="1" lang="en-US" altLang="ja-JP" sz="900" b="0" dirty="0" smtClean="0">
                          <a:solidFill>
                            <a:schemeClr val="bg1"/>
                          </a:solidFill>
                          <a:latin typeface="ＭＳ Ｐ明朝" pitchFamily="18" charset="-128"/>
                          <a:ea typeface="ＭＳ Ｐ明朝" pitchFamily="18" charset="-128"/>
                        </a:rPr>
                        <a:t>3</a:t>
                      </a:r>
                      <a:r>
                        <a:rPr kumimoji="1" lang="ja-JP" altLang="en-US" sz="900" b="0" dirty="0" smtClean="0">
                          <a:solidFill>
                            <a:schemeClr val="bg1"/>
                          </a:solidFill>
                          <a:latin typeface="ＭＳ Ｐ明朝" pitchFamily="18" charset="-128"/>
                          <a:ea typeface="ＭＳ Ｐ明朝" pitchFamily="18" charset="-128"/>
                        </a:rPr>
                        <a:t>子以降　  　</a:t>
                      </a:r>
                      <a:r>
                        <a:rPr kumimoji="1" lang="en-US" altLang="ja-JP" sz="900" b="0" dirty="0" smtClean="0">
                          <a:solidFill>
                            <a:schemeClr val="bg1"/>
                          </a:solidFill>
                          <a:latin typeface="ＭＳ Ｐ明朝" pitchFamily="18" charset="-128"/>
                          <a:ea typeface="ＭＳ Ｐ明朝" pitchFamily="18" charset="-128"/>
                        </a:rPr>
                        <a:t>15,000</a:t>
                      </a:r>
                      <a:r>
                        <a:rPr kumimoji="1" lang="ja-JP" altLang="en-US" sz="900" b="0" dirty="0" smtClean="0">
                          <a:solidFill>
                            <a:schemeClr val="bg1"/>
                          </a:solidFill>
                          <a:latin typeface="ＭＳ Ｐ明朝" pitchFamily="18" charset="-128"/>
                          <a:ea typeface="ＭＳ Ｐ明朝" pitchFamily="18" charset="-128"/>
                        </a:rPr>
                        <a:t>円</a:t>
                      </a:r>
                      <a:endParaRPr kumimoji="1" lang="en-US" altLang="ja-JP" sz="900" b="0" dirty="0" smtClean="0">
                        <a:solidFill>
                          <a:schemeClr val="bg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64837">
                <a:tc>
                  <a:txBody>
                    <a:bodyPr/>
                    <a:lstStyle/>
                    <a:p>
                      <a:r>
                        <a:rPr kumimoji="1" lang="ja-JP" altLang="en-US" sz="900" b="0" dirty="0" smtClean="0">
                          <a:solidFill>
                            <a:schemeClr val="bg1"/>
                          </a:solidFill>
                          <a:latin typeface="ＭＳ Ｐ明朝" pitchFamily="18" charset="-128"/>
                          <a:ea typeface="ＭＳ Ｐ明朝" pitchFamily="18" charset="-128"/>
                        </a:rPr>
                        <a:t>中学生</a:t>
                      </a:r>
                      <a:endParaRPr kumimoji="1" lang="ja-JP" altLang="en-US" sz="900" b="0" dirty="0">
                        <a:solidFill>
                          <a:schemeClr val="bg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kumimoji="1" lang="ja-JP" altLang="en-US" sz="900" b="0" dirty="0" smtClean="0">
                          <a:solidFill>
                            <a:schemeClr val="bg1"/>
                          </a:solidFill>
                          <a:latin typeface="ＭＳ Ｐ明朝" pitchFamily="18" charset="-128"/>
                          <a:ea typeface="ＭＳ Ｐ明朝" pitchFamily="18" charset="-128"/>
                        </a:rPr>
                        <a:t>一律</a:t>
                      </a:r>
                      <a:r>
                        <a:rPr kumimoji="1" lang="en-US" altLang="ja-JP" sz="900" b="0" dirty="0" smtClean="0">
                          <a:solidFill>
                            <a:schemeClr val="bg1"/>
                          </a:solidFill>
                          <a:latin typeface="ＭＳ Ｐ明朝" pitchFamily="18" charset="-128"/>
                          <a:ea typeface="ＭＳ Ｐ明朝" pitchFamily="18" charset="-128"/>
                        </a:rPr>
                        <a:t>10,000</a:t>
                      </a:r>
                      <a:r>
                        <a:rPr kumimoji="1" lang="ja-JP" altLang="en-US" sz="900" b="0" dirty="0" smtClean="0">
                          <a:solidFill>
                            <a:schemeClr val="bg1"/>
                          </a:solidFill>
                          <a:latin typeface="ＭＳ Ｐ明朝" pitchFamily="18" charset="-128"/>
                          <a:ea typeface="ＭＳ Ｐ明朝" pitchFamily="18" charset="-128"/>
                        </a:rPr>
                        <a:t>円</a:t>
                      </a:r>
                      <a:endParaRPr kumimoji="1" lang="ja-JP" altLang="en-US" sz="900" b="0" dirty="0">
                        <a:solidFill>
                          <a:schemeClr val="bg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
        <p:nvSpPr>
          <p:cNvPr id="42" name="正方形/長方形 41"/>
          <p:cNvSpPr/>
          <p:nvPr/>
        </p:nvSpPr>
        <p:spPr>
          <a:xfrm>
            <a:off x="179512" y="1988840"/>
            <a:ext cx="1224136" cy="4680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50" dirty="0" smtClean="0">
              <a:latin typeface="ＭＳ Ｐ明朝" pitchFamily="18" charset="-128"/>
              <a:ea typeface="ＭＳ Ｐ明朝" pitchFamily="18" charset="-128"/>
            </a:endParaRPr>
          </a:p>
          <a:p>
            <a:pPr algn="ctr"/>
            <a:endParaRPr lang="en-US" altLang="ja-JP" sz="1050" dirty="0" smtClean="0">
              <a:latin typeface="ＭＳ Ｐ明朝" pitchFamily="18" charset="-128"/>
              <a:ea typeface="ＭＳ Ｐ明朝" pitchFamily="18" charset="-128"/>
            </a:endParaRPr>
          </a:p>
          <a:p>
            <a:pPr algn="ctr"/>
            <a:r>
              <a:rPr kumimoji="1" lang="en-US" altLang="ja-JP" sz="1050" dirty="0" smtClean="0">
                <a:latin typeface="ＭＳ Ｐ明朝" pitchFamily="18" charset="-128"/>
                <a:ea typeface="ＭＳ Ｐ明朝" pitchFamily="18" charset="-128"/>
              </a:rPr>
              <a:t>2010.4</a:t>
            </a:r>
          </a:p>
          <a:p>
            <a:pPr algn="ctr"/>
            <a:endParaRPr lang="en-US" altLang="ja-JP" sz="1050" dirty="0" smtClean="0">
              <a:latin typeface="ＭＳ Ｐ明朝" pitchFamily="18" charset="-128"/>
              <a:ea typeface="ＭＳ Ｐ明朝" pitchFamily="18" charset="-128"/>
            </a:endParaRPr>
          </a:p>
          <a:p>
            <a:pPr algn="ctr"/>
            <a:endParaRPr kumimoji="1" lang="en-US" altLang="ja-JP" sz="1050" dirty="0" smtClean="0">
              <a:latin typeface="ＭＳ Ｐ明朝" pitchFamily="18" charset="-128"/>
              <a:ea typeface="ＭＳ Ｐ明朝" pitchFamily="18" charset="-128"/>
            </a:endParaRPr>
          </a:p>
          <a:p>
            <a:pPr algn="ctr"/>
            <a:endParaRPr lang="en-US" altLang="ja-JP" sz="1050" dirty="0" smtClean="0">
              <a:latin typeface="ＭＳ Ｐ明朝" pitchFamily="18" charset="-128"/>
              <a:ea typeface="ＭＳ Ｐ明朝" pitchFamily="18" charset="-128"/>
            </a:endParaRPr>
          </a:p>
          <a:p>
            <a:pPr algn="ctr"/>
            <a:r>
              <a:rPr kumimoji="1" lang="en-US" altLang="ja-JP" sz="1050" dirty="0" smtClean="0">
                <a:latin typeface="ＭＳ Ｐ明朝" pitchFamily="18" charset="-128"/>
                <a:ea typeface="ＭＳ Ｐ明朝" pitchFamily="18" charset="-128"/>
              </a:rPr>
              <a:t>13,000</a:t>
            </a:r>
            <a:r>
              <a:rPr kumimoji="1" lang="ja-JP" altLang="en-US" sz="1050" dirty="0" smtClean="0">
                <a:latin typeface="ＭＳ Ｐ明朝" pitchFamily="18" charset="-128"/>
                <a:ea typeface="ＭＳ Ｐ明朝" pitchFamily="18" charset="-128"/>
              </a:rPr>
              <a:t>円</a:t>
            </a:r>
            <a:endParaRPr kumimoji="1" lang="en-US" altLang="ja-JP" sz="1050" dirty="0" smtClean="0">
              <a:latin typeface="ＭＳ Ｐ明朝" pitchFamily="18" charset="-128"/>
              <a:ea typeface="ＭＳ Ｐ明朝" pitchFamily="18" charset="-128"/>
            </a:endParaRPr>
          </a:p>
          <a:p>
            <a:pPr algn="ctr"/>
            <a:endParaRPr lang="en-US" altLang="ja-JP" sz="1050" dirty="0" smtClean="0">
              <a:latin typeface="ＭＳ Ｐ明朝" pitchFamily="18" charset="-128"/>
              <a:ea typeface="ＭＳ Ｐ明朝" pitchFamily="18" charset="-128"/>
            </a:endParaRPr>
          </a:p>
          <a:p>
            <a:pPr algn="ctr"/>
            <a:endParaRPr kumimoji="1" lang="en-US" altLang="ja-JP" sz="1050" dirty="0" smtClean="0">
              <a:latin typeface="ＭＳ Ｐ明朝" pitchFamily="18" charset="-128"/>
              <a:ea typeface="ＭＳ Ｐ明朝" pitchFamily="18" charset="-128"/>
            </a:endParaRPr>
          </a:p>
          <a:p>
            <a:pPr algn="ctr"/>
            <a:endParaRPr kumimoji="1" lang="en-US" altLang="ja-JP" sz="1050" dirty="0" smtClean="0">
              <a:latin typeface="ＭＳ Ｐ明朝" pitchFamily="18" charset="-128"/>
              <a:ea typeface="ＭＳ Ｐ明朝" pitchFamily="18" charset="-128"/>
            </a:endParaRPr>
          </a:p>
          <a:p>
            <a:pPr algn="ctr"/>
            <a:endParaRPr lang="en-US" altLang="ja-JP" sz="1050" dirty="0" smtClean="0">
              <a:latin typeface="ＭＳ Ｐ明朝" pitchFamily="18" charset="-128"/>
              <a:ea typeface="ＭＳ Ｐ明朝" pitchFamily="18" charset="-128"/>
            </a:endParaRPr>
          </a:p>
          <a:p>
            <a:pPr algn="ctr"/>
            <a:r>
              <a:rPr lang="en-US" altLang="ja-JP" sz="1050" dirty="0" smtClean="0">
                <a:latin typeface="ＭＳ Ｐ明朝" pitchFamily="18" charset="-128"/>
                <a:ea typeface="ＭＳ Ｐ明朝" pitchFamily="18" charset="-128"/>
              </a:rPr>
              <a:t>2011.4</a:t>
            </a:r>
          </a:p>
          <a:p>
            <a:pPr algn="ctr"/>
            <a:r>
              <a:rPr kumimoji="1" lang="en-US" altLang="ja-JP" sz="1050" dirty="0" smtClean="0">
                <a:latin typeface="ＭＳ Ｐ明朝" pitchFamily="18" charset="-128"/>
                <a:ea typeface="ＭＳ Ｐ明朝" pitchFamily="18" charset="-128"/>
              </a:rPr>
              <a:t>4</a:t>
            </a:r>
            <a:r>
              <a:rPr kumimoji="1" lang="ja-JP" altLang="en-US" sz="1050" dirty="0" smtClean="0">
                <a:latin typeface="ＭＳ Ｐ明朝" pitchFamily="18" charset="-128"/>
                <a:ea typeface="ＭＳ Ｐ明朝" pitchFamily="18" charset="-128"/>
              </a:rPr>
              <a:t>月</a:t>
            </a:r>
            <a:endParaRPr kumimoji="1" lang="en-US" altLang="ja-JP" sz="1050" dirty="0" smtClean="0">
              <a:latin typeface="ＭＳ Ｐ明朝" pitchFamily="18" charset="-128"/>
              <a:ea typeface="ＭＳ Ｐ明朝" pitchFamily="18" charset="-128"/>
            </a:endParaRPr>
          </a:p>
          <a:p>
            <a:pPr algn="ctr"/>
            <a:endParaRPr lang="en-US" altLang="ja-JP" sz="1050" dirty="0" smtClean="0">
              <a:latin typeface="ＭＳ Ｐ明朝" pitchFamily="18" charset="-128"/>
              <a:ea typeface="ＭＳ Ｐ明朝" pitchFamily="18" charset="-128"/>
            </a:endParaRPr>
          </a:p>
          <a:p>
            <a:pPr algn="ctr"/>
            <a:endParaRPr lang="en-US" altLang="ja-JP" sz="1050" dirty="0" smtClean="0">
              <a:latin typeface="ＭＳ Ｐ明朝" pitchFamily="18" charset="-128"/>
              <a:ea typeface="ＭＳ Ｐ明朝" pitchFamily="18" charset="-128"/>
            </a:endParaRPr>
          </a:p>
          <a:p>
            <a:pPr algn="ctr"/>
            <a:endParaRPr lang="en-US" altLang="ja-JP" sz="1050" dirty="0" smtClean="0">
              <a:latin typeface="ＭＳ Ｐ明朝" pitchFamily="18" charset="-128"/>
              <a:ea typeface="ＭＳ Ｐ明朝" pitchFamily="18" charset="-128"/>
            </a:endParaRPr>
          </a:p>
          <a:p>
            <a:pPr algn="ctr"/>
            <a:endParaRPr lang="en-US" altLang="ja-JP" sz="1050" dirty="0" smtClean="0">
              <a:latin typeface="ＭＳ Ｐ明朝" pitchFamily="18" charset="-128"/>
              <a:ea typeface="ＭＳ Ｐ明朝" pitchFamily="18" charset="-128"/>
            </a:endParaRPr>
          </a:p>
          <a:p>
            <a:pPr algn="ctr"/>
            <a:r>
              <a:rPr kumimoji="1" lang="en-US" altLang="ja-JP" sz="900" dirty="0" smtClean="0">
                <a:latin typeface="ＭＳ Ｐ明朝" pitchFamily="18" charset="-128"/>
                <a:ea typeface="ＭＳ Ｐ明朝" pitchFamily="18" charset="-128"/>
              </a:rPr>
              <a:t>13000</a:t>
            </a:r>
            <a:r>
              <a:rPr kumimoji="1" lang="ja-JP" altLang="en-US" sz="900" dirty="0" smtClean="0">
                <a:latin typeface="ＭＳ Ｐ明朝" pitchFamily="18" charset="-128"/>
                <a:ea typeface="ＭＳ Ｐ明朝" pitchFamily="18" charset="-128"/>
              </a:rPr>
              <a:t>円</a:t>
            </a:r>
            <a:endParaRPr kumimoji="1" lang="en-US" altLang="ja-JP" sz="900" dirty="0" smtClean="0">
              <a:latin typeface="ＭＳ Ｐ明朝" pitchFamily="18" charset="-128"/>
              <a:ea typeface="ＭＳ Ｐ明朝" pitchFamily="18" charset="-128"/>
            </a:endParaRPr>
          </a:p>
          <a:p>
            <a:pPr algn="ctr"/>
            <a:r>
              <a:rPr kumimoji="1" lang="ja-JP" altLang="en-US" sz="900" dirty="0" smtClean="0">
                <a:latin typeface="ＭＳ Ｐ明朝" pitchFamily="18" charset="-128"/>
                <a:ea typeface="ＭＳ Ｐ明朝" pitchFamily="18" charset="-128"/>
              </a:rPr>
              <a:t>据え置き</a:t>
            </a:r>
            <a:endParaRPr kumimoji="1" lang="en-US" altLang="ja-JP" sz="900" dirty="0" smtClean="0">
              <a:latin typeface="ＭＳ Ｐ明朝" pitchFamily="18" charset="-128"/>
              <a:ea typeface="ＭＳ Ｐ明朝" pitchFamily="18" charset="-128"/>
            </a:endParaRPr>
          </a:p>
          <a:p>
            <a:pPr algn="ctr"/>
            <a:endParaRPr lang="en-US" altLang="ja-JP" sz="1050" dirty="0" smtClean="0">
              <a:latin typeface="ＭＳ Ｐ明朝" pitchFamily="18" charset="-128"/>
              <a:ea typeface="ＭＳ Ｐ明朝" pitchFamily="18" charset="-128"/>
            </a:endParaRPr>
          </a:p>
          <a:p>
            <a:pPr algn="ctr"/>
            <a:endParaRPr kumimoji="1" lang="en-US" altLang="ja-JP" sz="1050" dirty="0" smtClean="0">
              <a:latin typeface="ＭＳ Ｐ明朝" pitchFamily="18" charset="-128"/>
              <a:ea typeface="ＭＳ Ｐ明朝" pitchFamily="18" charset="-128"/>
            </a:endParaRPr>
          </a:p>
          <a:p>
            <a:pPr algn="ctr"/>
            <a:endParaRPr lang="en-US" altLang="ja-JP" sz="1050" dirty="0" smtClean="0">
              <a:latin typeface="ＭＳ Ｐ明朝" pitchFamily="18" charset="-128"/>
              <a:ea typeface="ＭＳ Ｐ明朝" pitchFamily="18" charset="-128"/>
            </a:endParaRPr>
          </a:p>
          <a:p>
            <a:pPr algn="ctr"/>
            <a:r>
              <a:rPr kumimoji="1" lang="en-US" altLang="ja-JP" sz="1050" dirty="0" smtClean="0">
                <a:latin typeface="ＭＳ Ｐ明朝" pitchFamily="18" charset="-128"/>
                <a:ea typeface="ＭＳ Ｐ明朝" pitchFamily="18" charset="-128"/>
              </a:rPr>
              <a:t>2011</a:t>
            </a:r>
            <a:r>
              <a:rPr lang="en-US" altLang="ja-JP" sz="1050" dirty="0" smtClean="0">
                <a:latin typeface="ＭＳ Ｐ明朝" pitchFamily="18" charset="-128"/>
                <a:ea typeface="ＭＳ Ｐ明朝" pitchFamily="18" charset="-128"/>
              </a:rPr>
              <a:t>.10</a:t>
            </a:r>
            <a:endParaRPr kumimoji="1" lang="en-US" altLang="ja-JP" sz="1050" dirty="0" smtClean="0">
              <a:latin typeface="ＭＳ Ｐ明朝" pitchFamily="18" charset="-128"/>
              <a:ea typeface="ＭＳ Ｐ明朝" pitchFamily="18" charset="-128"/>
            </a:endParaRPr>
          </a:p>
          <a:p>
            <a:pPr algn="ctr"/>
            <a:r>
              <a:rPr lang="ja-JP" altLang="en-US" sz="900" dirty="0" smtClean="0">
                <a:latin typeface="ＭＳ Ｐ明朝" pitchFamily="18" charset="-128"/>
                <a:ea typeface="ＭＳ Ｐ明朝" pitchFamily="18" charset="-128"/>
              </a:rPr>
              <a:t>子ども手当</a:t>
            </a:r>
            <a:endParaRPr lang="en-US" altLang="ja-JP" sz="900" dirty="0" smtClean="0">
              <a:latin typeface="ＭＳ Ｐ明朝" pitchFamily="18" charset="-128"/>
              <a:ea typeface="ＭＳ Ｐ明朝" pitchFamily="18" charset="-128"/>
            </a:endParaRPr>
          </a:p>
          <a:p>
            <a:pPr algn="ctr"/>
            <a:r>
              <a:rPr lang="en-US" altLang="ja-JP" sz="900" dirty="0" smtClean="0">
                <a:latin typeface="ＭＳ Ｐ明朝" pitchFamily="18" charset="-128"/>
                <a:ea typeface="ＭＳ Ｐ明朝" pitchFamily="18" charset="-128"/>
              </a:rPr>
              <a:t>“</a:t>
            </a:r>
            <a:r>
              <a:rPr lang="ja-JP" altLang="en-US" sz="900" dirty="0" smtClean="0">
                <a:latin typeface="ＭＳ Ｐ明朝" pitchFamily="18" charset="-128"/>
                <a:ea typeface="ＭＳ Ｐ明朝" pitchFamily="18" charset="-128"/>
              </a:rPr>
              <a:t>廃止”</a:t>
            </a:r>
            <a:endParaRPr lang="en-US" altLang="ja-JP" sz="900" dirty="0" smtClean="0">
              <a:latin typeface="ＭＳ Ｐ明朝" pitchFamily="18" charset="-128"/>
              <a:ea typeface="ＭＳ Ｐ明朝" pitchFamily="18" charset="-128"/>
            </a:endParaRPr>
          </a:p>
          <a:p>
            <a:pPr algn="ctr"/>
            <a:endParaRPr lang="en-US" altLang="ja-JP" sz="900" dirty="0" smtClean="0">
              <a:latin typeface="ＭＳ Ｐ明朝" pitchFamily="18" charset="-128"/>
              <a:ea typeface="ＭＳ Ｐ明朝" pitchFamily="18" charset="-128"/>
            </a:endParaRPr>
          </a:p>
          <a:p>
            <a:pPr algn="ctr"/>
            <a:endParaRPr lang="en-US" altLang="ja-JP" sz="900" dirty="0" smtClean="0">
              <a:latin typeface="ＭＳ Ｐ明朝" pitchFamily="18" charset="-128"/>
              <a:ea typeface="ＭＳ Ｐ明朝" pitchFamily="18" charset="-128"/>
            </a:endParaRPr>
          </a:p>
          <a:p>
            <a:pPr algn="ctr"/>
            <a:endParaRPr lang="en-US" altLang="ja-JP" sz="900" dirty="0" smtClean="0">
              <a:latin typeface="ＭＳ Ｐ明朝" pitchFamily="18" charset="-128"/>
              <a:ea typeface="ＭＳ Ｐ明朝" pitchFamily="18" charset="-128"/>
            </a:endParaRPr>
          </a:p>
          <a:p>
            <a:pPr algn="ctr"/>
            <a:endParaRPr lang="en-US" altLang="ja-JP" sz="900" dirty="0" smtClean="0">
              <a:latin typeface="ＭＳ Ｐ明朝" pitchFamily="18" charset="-128"/>
              <a:ea typeface="ＭＳ Ｐ明朝" pitchFamily="18" charset="-128"/>
            </a:endParaRPr>
          </a:p>
          <a:p>
            <a:pPr algn="ctr"/>
            <a:endParaRPr lang="en-US" altLang="ja-JP" sz="1050" dirty="0" smtClean="0">
              <a:latin typeface="ＭＳ Ｐ明朝" pitchFamily="18" charset="-128"/>
              <a:ea typeface="ＭＳ Ｐ明朝" pitchFamily="18" charset="-128"/>
            </a:endParaRPr>
          </a:p>
          <a:p>
            <a:pPr algn="ctr"/>
            <a:r>
              <a:rPr lang="en-US" altLang="ja-JP" sz="1050" dirty="0" smtClean="0">
                <a:latin typeface="ＭＳ Ｐ明朝" pitchFamily="18" charset="-128"/>
                <a:ea typeface="ＭＳ Ｐ明朝" pitchFamily="18" charset="-128"/>
              </a:rPr>
              <a:t>2012.3</a:t>
            </a:r>
          </a:p>
          <a:p>
            <a:pPr algn="ctr"/>
            <a:endParaRPr kumimoji="1" lang="ja-JP" altLang="en-US" sz="1050" dirty="0">
              <a:latin typeface="ＭＳ Ｐ明朝" pitchFamily="18" charset="-128"/>
              <a:ea typeface="ＭＳ Ｐ明朝" pitchFamily="18" charset="-128"/>
            </a:endParaRPr>
          </a:p>
        </p:txBody>
      </p:sp>
      <p:cxnSp>
        <p:nvCxnSpPr>
          <p:cNvPr id="44" name="直線矢印コネクタ 43"/>
          <p:cNvCxnSpPr/>
          <p:nvPr/>
        </p:nvCxnSpPr>
        <p:spPr>
          <a:xfrm>
            <a:off x="755576" y="3068960"/>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755576" y="4941168"/>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flipV="1">
            <a:off x="755576" y="2420888"/>
            <a:ext cx="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flipV="1">
            <a:off x="755576" y="4005064"/>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755576" y="5877272"/>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p:nvPr/>
        </p:nvCxnSpPr>
        <p:spPr>
          <a:xfrm flipV="1">
            <a:off x="1043608" y="5949280"/>
            <a:ext cx="1728192"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179512" y="1052736"/>
            <a:ext cx="1224136"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latin typeface="ＭＳ Ｐ明朝" pitchFamily="18" charset="-128"/>
              <a:ea typeface="ＭＳ Ｐ明朝" pitchFamily="18" charset="-128"/>
            </a:endParaRPr>
          </a:p>
        </p:txBody>
      </p:sp>
      <p:cxnSp>
        <p:nvCxnSpPr>
          <p:cNvPr id="45" name="直線矢印コネクタ 44"/>
          <p:cNvCxnSpPr/>
          <p:nvPr/>
        </p:nvCxnSpPr>
        <p:spPr>
          <a:xfrm flipH="1">
            <a:off x="1187624" y="3933056"/>
            <a:ext cx="432048" cy="7920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爆発 1 48"/>
          <p:cNvSpPr/>
          <p:nvPr/>
        </p:nvSpPr>
        <p:spPr>
          <a:xfrm>
            <a:off x="-108520" y="764704"/>
            <a:ext cx="1619672" cy="1440160"/>
          </a:xfrm>
          <a:prstGeom prst="irregularSeal1">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050" dirty="0" smtClean="0">
              <a:latin typeface="ＭＳ Ｐ明朝" pitchFamily="18" charset="-128"/>
              <a:ea typeface="ＭＳ Ｐ明朝" pitchFamily="18" charset="-128"/>
            </a:endParaRPr>
          </a:p>
          <a:p>
            <a:pPr algn="ctr"/>
            <a:endParaRPr lang="en-US" altLang="ja-JP" sz="1050" dirty="0" smtClean="0">
              <a:latin typeface="ＭＳ Ｐ明朝" pitchFamily="18" charset="-128"/>
              <a:ea typeface="ＭＳ Ｐ明朝" pitchFamily="18" charset="-128"/>
            </a:endParaRPr>
          </a:p>
          <a:p>
            <a:pPr algn="ctr"/>
            <a:r>
              <a:rPr lang="ja-JP" altLang="en-US" sz="1050" dirty="0" smtClean="0">
                <a:latin typeface="ＭＳ Ｐ明朝" pitchFamily="18" charset="-128"/>
                <a:ea typeface="ＭＳ Ｐ明朝" pitchFamily="18" charset="-128"/>
              </a:rPr>
              <a:t>選挙では</a:t>
            </a:r>
            <a:endParaRPr lang="en-US" altLang="ja-JP" sz="1050" dirty="0" smtClean="0">
              <a:latin typeface="ＭＳ Ｐ明朝" pitchFamily="18" charset="-128"/>
              <a:ea typeface="ＭＳ Ｐ明朝" pitchFamily="18" charset="-128"/>
            </a:endParaRPr>
          </a:p>
          <a:p>
            <a:pPr algn="ctr"/>
            <a:r>
              <a:rPr lang="en-US" altLang="ja-JP" sz="1050" dirty="0" smtClean="0">
                <a:latin typeface="ＭＳ Ｐ明朝" pitchFamily="18" charset="-128"/>
                <a:ea typeface="ＭＳ Ｐ明朝" pitchFamily="18" charset="-128"/>
              </a:rPr>
              <a:t>26,000</a:t>
            </a:r>
            <a:r>
              <a:rPr lang="ja-JP" altLang="en-US" sz="1050" dirty="0" smtClean="0">
                <a:latin typeface="ＭＳ Ｐ明朝" pitchFamily="18" charset="-128"/>
                <a:ea typeface="ＭＳ Ｐ明朝" pitchFamily="18" charset="-128"/>
              </a:rPr>
              <a:t>円を約束</a:t>
            </a:r>
          </a:p>
          <a:p>
            <a:pPr algn="ctr"/>
            <a:endParaRPr kumimoji="1" lang="ja-JP" altLang="en-US" dirty="0"/>
          </a:p>
        </p:txBody>
      </p:sp>
      <p:cxnSp>
        <p:nvCxnSpPr>
          <p:cNvPr id="51" name="直線コネクタ 50"/>
          <p:cNvCxnSpPr/>
          <p:nvPr/>
        </p:nvCxnSpPr>
        <p:spPr>
          <a:xfrm flipV="1">
            <a:off x="1115616" y="1124744"/>
            <a:ext cx="648072" cy="2880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1115616" y="1412776"/>
            <a:ext cx="576064" cy="1440160"/>
          </a:xfrm>
          <a:prstGeom prst="line">
            <a:avLst/>
          </a:prstGeom>
          <a:ln w="3175">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角丸四角形 56"/>
          <p:cNvSpPr/>
          <p:nvPr/>
        </p:nvSpPr>
        <p:spPr>
          <a:xfrm>
            <a:off x="1547664" y="6381328"/>
            <a:ext cx="3744416" cy="28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latin typeface="ＭＳ Ｐ明朝" pitchFamily="18" charset="-128"/>
                <a:ea typeface="ＭＳ Ｐ明朝" pitchFamily="18" charset="-128"/>
              </a:rPr>
              <a:t>ずっとこのままで良いのか</a:t>
            </a:r>
            <a:r>
              <a:rPr kumimoji="1" lang="en-US" altLang="ja-JP" sz="1050" dirty="0" smtClean="0">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　地方負担</a:t>
            </a:r>
            <a:r>
              <a:rPr kumimoji="1" lang="en-US" altLang="ja-JP" sz="1050" dirty="0" smtClean="0">
                <a:latin typeface="ＭＳ Ｐ明朝" pitchFamily="18" charset="-128"/>
                <a:ea typeface="ＭＳ Ｐ明朝" pitchFamily="18" charset="-128"/>
              </a:rPr>
              <a:t>1.8</a:t>
            </a:r>
            <a:r>
              <a:rPr kumimoji="1" lang="ja-JP" altLang="en-US" sz="1050" dirty="0" smtClean="0">
                <a:latin typeface="ＭＳ Ｐ明朝" pitchFamily="18" charset="-128"/>
                <a:ea typeface="ＭＳ Ｐ明朝" pitchFamily="18" charset="-128"/>
              </a:rPr>
              <a:t>倍方針。</a:t>
            </a:r>
            <a:endParaRPr kumimoji="1" lang="ja-JP" altLang="en-US" sz="1050" dirty="0">
              <a:latin typeface="ＭＳ Ｐ明朝" pitchFamily="18" charset="-128"/>
              <a:ea typeface="ＭＳ Ｐ明朝" pitchFamily="18" charset="-128"/>
            </a:endParaRPr>
          </a:p>
        </p:txBody>
      </p:sp>
      <p:sp>
        <p:nvSpPr>
          <p:cNvPr id="60" name="正方形/長方形 59"/>
          <p:cNvSpPr/>
          <p:nvPr/>
        </p:nvSpPr>
        <p:spPr>
          <a:xfrm>
            <a:off x="5436096" y="3429000"/>
            <a:ext cx="3456384" cy="324036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AR P新藝体U" pitchFamily="50" charset="-128"/>
              <a:ea typeface="AR P新藝体U" pitchFamily="50" charset="-128"/>
              <a:sym typeface="Wingdings"/>
            </a:endParaRPr>
          </a:p>
          <a:p>
            <a:endParaRPr lang="en-US" altLang="ja-JP" sz="1050" dirty="0" smtClean="0">
              <a:solidFill>
                <a:schemeClr val="tx1"/>
              </a:solidFill>
              <a:latin typeface="AR P新藝体U" pitchFamily="50" charset="-128"/>
              <a:ea typeface="AR P新藝体U" pitchFamily="50" charset="-128"/>
              <a:sym typeface="Wingdings"/>
            </a:endParaRPr>
          </a:p>
          <a:p>
            <a:endParaRPr lang="en-US" altLang="ja-JP" sz="1050" dirty="0" smtClean="0">
              <a:solidFill>
                <a:schemeClr val="tx1"/>
              </a:solidFill>
              <a:latin typeface="AR P新藝体U" pitchFamily="50" charset="-128"/>
              <a:ea typeface="AR P新藝体U" pitchFamily="50" charset="-128"/>
              <a:sym typeface="Wingdings"/>
            </a:endParaRPr>
          </a:p>
          <a:p>
            <a:r>
              <a:rPr lang="ja-JP" altLang="en-US" sz="1050" dirty="0" smtClean="0">
                <a:latin typeface="ＭＳ Ｐ明朝" pitchFamily="18" charset="-128"/>
                <a:ea typeface="ＭＳ Ｐ明朝" pitchFamily="18" charset="-128"/>
              </a:rPr>
              <a:t>「同一労働同一賃金」と家族</a:t>
            </a: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子ども</a:t>
            </a: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手当の論点</a:t>
            </a:r>
            <a:endParaRPr lang="en-US" altLang="ja-JP" sz="1050" dirty="0" smtClean="0">
              <a:latin typeface="ＭＳ Ｐ明朝" pitchFamily="18" charset="-128"/>
              <a:ea typeface="ＭＳ Ｐ明朝" pitchFamily="18" charset="-128"/>
            </a:endParaRPr>
          </a:p>
          <a:p>
            <a:endParaRPr lang="en-US" altLang="ja-JP" sz="1050" dirty="0" smtClean="0">
              <a:latin typeface="AR P新藝体U" pitchFamily="50" charset="-128"/>
              <a:ea typeface="AR P新藝体U" pitchFamily="50" charset="-128"/>
            </a:endParaRPr>
          </a:p>
          <a:p>
            <a:r>
              <a:rPr lang="ja-JP" altLang="en-US"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rPr>
              <a:t>児童手当は</a:t>
            </a:r>
            <a:r>
              <a:rPr lang="en-US" altLang="ja-JP" sz="1050" dirty="0" smtClean="0">
                <a:solidFill>
                  <a:schemeClr val="tx1"/>
                </a:solidFill>
                <a:latin typeface="ＭＳ Ｐ明朝" pitchFamily="18" charset="-128"/>
                <a:ea typeface="ＭＳ Ｐ明朝" pitchFamily="18" charset="-128"/>
              </a:rPr>
              <a:t>1971</a:t>
            </a:r>
            <a:r>
              <a:rPr lang="ja-JP" altLang="en-US" sz="1050" dirty="0" smtClean="0">
                <a:solidFill>
                  <a:schemeClr val="tx1"/>
                </a:solidFill>
                <a:latin typeface="ＭＳ Ｐ明朝" pitchFamily="18" charset="-128"/>
                <a:ea typeface="ＭＳ Ｐ明朝" pitchFamily="18" charset="-128"/>
              </a:rPr>
              <a:t>年から「企業に家族手当があるのに」と始まった。</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rPr>
              <a:t>企業における家族手当－生計費を担う重要な手当。</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家族手当は、男性社員の世帯形成に合わせて金額設定がされてきた。</a:t>
            </a:r>
            <a:r>
              <a:rPr lang="en-US" altLang="ja-JP" sz="1050" dirty="0" smtClean="0">
                <a:solidFill>
                  <a:schemeClr val="tx1"/>
                </a:solidFill>
                <a:latin typeface="ＭＳ Ｐ明朝" pitchFamily="18" charset="-128"/>
                <a:ea typeface="ＭＳ Ｐ明朝" pitchFamily="18" charset="-128"/>
              </a:rPr>
              <a:t>20</a:t>
            </a:r>
            <a:r>
              <a:rPr lang="ja-JP" altLang="en-US" sz="1050" dirty="0" smtClean="0">
                <a:solidFill>
                  <a:schemeClr val="tx1"/>
                </a:solidFill>
                <a:latin typeface="ＭＳ Ｐ明朝" pitchFamily="18" charset="-128"/>
                <a:ea typeface="ＭＳ Ｐ明朝" pitchFamily="18" charset="-128"/>
              </a:rPr>
              <a:t>代後半で結婚し、</a:t>
            </a:r>
            <a:r>
              <a:rPr lang="en-US" altLang="ja-JP" sz="1050" dirty="0" smtClean="0">
                <a:solidFill>
                  <a:schemeClr val="tx1"/>
                </a:solidFill>
                <a:latin typeface="ＭＳ Ｐ明朝" pitchFamily="18" charset="-128"/>
                <a:ea typeface="ＭＳ Ｐ明朝" pitchFamily="18" charset="-128"/>
              </a:rPr>
              <a:t>30</a:t>
            </a:r>
            <a:r>
              <a:rPr lang="ja-JP" altLang="en-US" sz="1050" dirty="0" smtClean="0">
                <a:solidFill>
                  <a:schemeClr val="tx1"/>
                </a:solidFill>
                <a:latin typeface="ＭＳ Ｐ明朝" pitchFamily="18" charset="-128"/>
                <a:ea typeface="ＭＳ Ｐ明朝" pitchFamily="18" charset="-128"/>
              </a:rPr>
              <a:t>歳代前半で</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子誕生、</a:t>
            </a:r>
            <a:r>
              <a:rPr lang="en-US" altLang="ja-JP" sz="1050" dirty="0" smtClean="0">
                <a:solidFill>
                  <a:schemeClr val="tx1"/>
                </a:solidFill>
                <a:latin typeface="ＭＳ Ｐ明朝" pitchFamily="18" charset="-128"/>
                <a:ea typeface="ＭＳ Ｐ明朝" pitchFamily="18" charset="-128"/>
              </a:rPr>
              <a:t>30</a:t>
            </a:r>
            <a:r>
              <a:rPr lang="ja-JP" altLang="en-US" sz="1050" dirty="0" smtClean="0">
                <a:solidFill>
                  <a:schemeClr val="tx1"/>
                </a:solidFill>
                <a:latin typeface="ＭＳ Ｐ明朝" pitchFamily="18" charset="-128"/>
                <a:ea typeface="ＭＳ Ｐ明朝" pitchFamily="18" charset="-128"/>
              </a:rPr>
              <a:t>歳代半ばで</a:t>
            </a:r>
            <a:r>
              <a:rPr lang="en-US" altLang="ja-JP" sz="1050" dirty="0" smtClean="0">
                <a:solidFill>
                  <a:schemeClr val="tx1"/>
                </a:solidFill>
                <a:latin typeface="ＭＳ Ｐ明朝" pitchFamily="18" charset="-128"/>
                <a:ea typeface="ＭＳ Ｐ明朝" pitchFamily="18" charset="-128"/>
              </a:rPr>
              <a:t>2</a:t>
            </a:r>
            <a:r>
              <a:rPr lang="ja-JP" altLang="en-US" sz="1050" dirty="0" smtClean="0">
                <a:solidFill>
                  <a:schemeClr val="tx1"/>
                </a:solidFill>
                <a:latin typeface="ＭＳ Ｐ明朝" pitchFamily="18" charset="-128"/>
                <a:ea typeface="ＭＳ Ｐ明朝" pitchFamily="18" charset="-128"/>
              </a:rPr>
              <a:t>子誕生といったモデル。家族手当の採用は約７～８割程度。しかし、女性の社会進出、晩婚化、シングル層の拡大で現実は大きく変化している。</a:t>
            </a:r>
            <a:endParaRPr lang="en-US" altLang="ja-JP" sz="1050" dirty="0" smtClean="0">
              <a:solidFill>
                <a:schemeClr val="tx1"/>
              </a:solidFill>
              <a:latin typeface="ＭＳ Ｐ明朝" pitchFamily="18" charset="-128"/>
              <a:ea typeface="AR P新藝体U" pitchFamily="50" charset="-128"/>
            </a:endParaRPr>
          </a:p>
          <a:p>
            <a:r>
              <a:rPr lang="ja-JP" altLang="en-US" sz="1050" dirty="0" smtClean="0">
                <a:solidFill>
                  <a:schemeClr val="tx1"/>
                </a:solidFill>
                <a:latin typeface="AR P新藝体U" pitchFamily="50" charset="-128"/>
                <a:ea typeface="AR P新藝体U" pitchFamily="50" charset="-128"/>
                <a:sym typeface="Wingdings"/>
              </a:rPr>
              <a:t> </a:t>
            </a:r>
            <a:r>
              <a:rPr lang="ja-JP" altLang="en-US" sz="1050" dirty="0" smtClean="0">
                <a:solidFill>
                  <a:schemeClr val="tx1"/>
                </a:solidFill>
                <a:latin typeface="ＭＳ Ｐ明朝" pitchFamily="18" charset="-128"/>
                <a:ea typeface="ＭＳ Ｐ明朝" pitchFamily="18" charset="-128"/>
              </a:rPr>
              <a:t>「賃金制度の原則　」と「社会保障制度の設計」との連立方程式となっている。</a:t>
            </a:r>
            <a:endParaRPr lang="en-US" altLang="ja-JP" sz="1050" dirty="0" smtClean="0">
              <a:solidFill>
                <a:schemeClr val="tx1"/>
              </a:solidFill>
              <a:latin typeface="ＭＳ Ｐ明朝" pitchFamily="18" charset="-128"/>
              <a:ea typeface="ＭＳ Ｐ明朝" pitchFamily="18" charset="-128"/>
            </a:endParaRPr>
          </a:p>
          <a:p>
            <a:pPr>
              <a:buNone/>
            </a:pPr>
            <a:r>
              <a:rPr lang="ja-JP" altLang="en-US" sz="1050" dirty="0" smtClean="0">
                <a:solidFill>
                  <a:schemeClr val="tx1"/>
                </a:solidFill>
                <a:latin typeface="ＭＳ Ｐ明朝" pitchFamily="18" charset="-128"/>
                <a:ea typeface="ＭＳ Ｐ明朝" pitchFamily="18" charset="-128"/>
              </a:rPr>
              <a:t>・同じ仕事で扶養家族がいるか、いないで賃金に差がつくのは合理性がないのではないか。</a:t>
            </a:r>
            <a:endParaRPr lang="en-US" altLang="ja-JP" sz="1050" dirty="0" smtClean="0">
              <a:solidFill>
                <a:schemeClr val="tx1"/>
              </a:solidFill>
              <a:latin typeface="ＭＳ Ｐ明朝" pitchFamily="18" charset="-128"/>
              <a:ea typeface="ＭＳ Ｐ明朝" pitchFamily="18" charset="-128"/>
            </a:endParaRPr>
          </a:p>
          <a:p>
            <a:pPr>
              <a:buNone/>
            </a:pPr>
            <a:r>
              <a:rPr lang="ja-JP" altLang="en-US" sz="1050" dirty="0" smtClean="0">
                <a:solidFill>
                  <a:schemeClr val="tx1"/>
                </a:solidFill>
                <a:latin typeface="ＭＳ Ｐ明朝" pitchFamily="18" charset="-128"/>
                <a:ea typeface="ＭＳ Ｐ明朝" pitchFamily="18" charset="-128"/>
              </a:rPr>
              <a:t>・賃金の最低限はどこに設定されるべきか－「単身者の生計費」か「家族全員が生計を維持できる額」か。</a:t>
            </a:r>
            <a:endParaRPr lang="en-US" altLang="ja-JP" sz="1050" dirty="0" smtClean="0">
              <a:solidFill>
                <a:schemeClr val="tx1"/>
              </a:solidFill>
              <a:latin typeface="ＭＳ Ｐ明朝" pitchFamily="18" charset="-128"/>
              <a:ea typeface="ＭＳ Ｐ明朝" pitchFamily="18" charset="-128"/>
            </a:endParaRPr>
          </a:p>
          <a:p>
            <a:pPr>
              <a:buNone/>
            </a:pPr>
            <a:r>
              <a:rPr lang="ja-JP" altLang="en-US" sz="1050" dirty="0" smtClean="0">
                <a:solidFill>
                  <a:schemeClr val="tx1"/>
                </a:solidFill>
                <a:latin typeface="ＭＳ Ｐ明朝" pitchFamily="18" charset="-128"/>
                <a:ea typeface="ＭＳ Ｐ明朝" pitchFamily="18" charset="-128"/>
              </a:rPr>
              <a:t>・労働しない扶養家族の生計費は誰が、いかなる形で保障すべきなのか－「使用者」か「社会的な給付」か。</a:t>
            </a:r>
            <a:endParaRPr lang="en-US" altLang="ja-JP" sz="1050" dirty="0" smtClean="0">
              <a:solidFill>
                <a:schemeClr val="tx1"/>
              </a:solidFill>
              <a:latin typeface="ＭＳ Ｐ明朝" pitchFamily="18" charset="-128"/>
              <a:ea typeface="ＭＳ Ｐ明朝" pitchFamily="18" charset="-128"/>
            </a:endParaRPr>
          </a:p>
          <a:p>
            <a:pPr>
              <a:buNone/>
            </a:pPr>
            <a:endParaRPr lang="en-US" altLang="ja-JP" sz="1050" dirty="0" smtClean="0">
              <a:solidFill>
                <a:schemeClr val="tx1"/>
              </a:solidFill>
              <a:latin typeface="ＭＳ Ｐ明朝" pitchFamily="18" charset="-128"/>
              <a:ea typeface="ＭＳ Ｐ明朝" pitchFamily="18" charset="-128"/>
            </a:endParaRPr>
          </a:p>
          <a:p>
            <a:pPr>
              <a:buNone/>
            </a:pPr>
            <a:endParaRPr lang="en-US" altLang="ja-JP" dirty="0" smtClean="0">
              <a:latin typeface="ＭＳ Ｐ明朝" pitchFamily="18" charset="-128"/>
              <a:ea typeface="ＭＳ Ｐ明朝" pitchFamily="18" charset="-128"/>
            </a:endParaRPr>
          </a:p>
        </p:txBody>
      </p:sp>
      <p:sp>
        <p:nvSpPr>
          <p:cNvPr id="48" name="正方形/長方形 47"/>
          <p:cNvSpPr/>
          <p:nvPr/>
        </p:nvSpPr>
        <p:spPr>
          <a:xfrm>
            <a:off x="6948264" y="3212976"/>
            <a:ext cx="1800200" cy="36004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00" dirty="0" smtClean="0">
              <a:solidFill>
                <a:schemeClr val="tx1"/>
              </a:solidFill>
              <a:latin typeface="EPSON 丸ゴシック体Ｍ" pitchFamily="49" charset="-128"/>
              <a:ea typeface="EPSON 丸ゴシック体Ｍ" pitchFamily="49" charset="-128"/>
            </a:endParaRPr>
          </a:p>
          <a:p>
            <a:r>
              <a:rPr lang="ja-JP" altLang="en-US" sz="900" dirty="0" smtClean="0">
                <a:solidFill>
                  <a:schemeClr val="bg1"/>
                </a:solidFill>
                <a:latin typeface="ＭＳ Ｐ明朝" pitchFamily="18" charset="-128"/>
                <a:ea typeface="ＭＳ Ｐ明朝" pitchFamily="18" charset="-128"/>
              </a:rPr>
              <a:t>「新しい労働社会－雇用システムの再構築へ」</a:t>
            </a:r>
            <a:r>
              <a:rPr lang="en-US" altLang="ja-JP" sz="900" dirty="0" smtClean="0">
                <a:solidFill>
                  <a:schemeClr val="bg1"/>
                </a:solidFill>
                <a:latin typeface="ＭＳ Ｐ明朝" pitchFamily="18" charset="-128"/>
                <a:ea typeface="ＭＳ Ｐ明朝" pitchFamily="18" charset="-128"/>
              </a:rPr>
              <a:t>(</a:t>
            </a:r>
            <a:r>
              <a:rPr lang="ja-JP" altLang="en-US" sz="900" dirty="0" smtClean="0">
                <a:solidFill>
                  <a:schemeClr val="bg1"/>
                </a:solidFill>
                <a:latin typeface="ＭＳ Ｐ明朝" pitchFamily="18" charset="-128"/>
                <a:ea typeface="ＭＳ Ｐ明朝" pitchFamily="18" charset="-128"/>
              </a:rPr>
              <a:t>濱口桂一郎）</a:t>
            </a:r>
            <a:endParaRPr lang="en-US" altLang="ja-JP" sz="900" dirty="0" smtClean="0">
              <a:solidFill>
                <a:schemeClr val="bg1"/>
              </a:solidFill>
              <a:latin typeface="ＭＳ Ｐ明朝" pitchFamily="18" charset="-128"/>
              <a:ea typeface="ＭＳ Ｐ明朝" pitchFamily="18" charset="-128"/>
            </a:endParaRPr>
          </a:p>
          <a:p>
            <a:r>
              <a:rPr lang="ja-JP" altLang="en-US" sz="900" dirty="0" smtClean="0">
                <a:solidFill>
                  <a:schemeClr val="tx1"/>
                </a:solidFill>
                <a:latin typeface="EPSON 丸ゴシック体Ｍ" pitchFamily="49" charset="-128"/>
                <a:ea typeface="EPSON 丸ゴシック体Ｍ" pitchFamily="49" charset="-128"/>
              </a:rPr>
              <a:t>　　　　　　　　　　　</a:t>
            </a:r>
            <a:endParaRPr lang="en-US" altLang="ja-JP" sz="900" dirty="0" smtClean="0">
              <a:solidFill>
                <a:schemeClr val="tx1"/>
              </a:solidFill>
              <a:latin typeface="EPSON 丸ゴシック体Ｍ" pitchFamily="49" charset="-128"/>
              <a:ea typeface="EPSON 丸ゴシック体Ｍ" pitchFamily="49" charset="-128"/>
            </a:endParaRPr>
          </a:p>
        </p:txBody>
      </p:sp>
      <p:sp>
        <p:nvSpPr>
          <p:cNvPr id="50" name="角丸四角形 49"/>
          <p:cNvSpPr/>
          <p:nvPr/>
        </p:nvSpPr>
        <p:spPr>
          <a:xfrm>
            <a:off x="8388424" y="6453336"/>
            <a:ext cx="432048" cy="2160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smtClean="0">
                <a:latin typeface="ＭＳ Ｐ明朝" pitchFamily="18" charset="-128"/>
                <a:ea typeface="ＭＳ Ｐ明朝" pitchFamily="18" charset="-128"/>
              </a:rPr>
              <a:t>14</a:t>
            </a:r>
            <a:endParaRPr kumimoji="1" lang="ja-JP" altLang="en-US" sz="1050" dirty="0">
              <a:latin typeface="ＭＳ Ｐ明朝" pitchFamily="18" charset="-128"/>
              <a:ea typeface="ＭＳ Ｐ明朝" pitchFamily="1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blinds(horizontal)">
                                      <p:cBhvr>
                                        <p:cTn id="1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51720" y="548680"/>
            <a:ext cx="2160240" cy="1152128"/>
          </a:xfrm>
        </p:spPr>
        <p:txBody>
          <a:bodyPr>
            <a:normAutofit fontScale="90000"/>
          </a:bodyPr>
          <a:lstStyle/>
          <a:p>
            <a:r>
              <a:rPr kumimoji="1" lang="en-US" altLang="ja-JP" sz="1800" b="1" dirty="0" smtClean="0"/>
              <a:t/>
            </a:r>
            <a:br>
              <a:rPr kumimoji="1" lang="en-US" altLang="ja-JP" sz="1800" b="1" dirty="0" smtClean="0"/>
            </a:br>
            <a:r>
              <a:rPr lang="en-US" altLang="ja-JP" sz="1800" b="1" dirty="0" smtClean="0"/>
              <a:t/>
            </a:r>
            <a:br>
              <a:rPr lang="en-US" altLang="ja-JP" sz="1800" b="1" dirty="0" smtClean="0"/>
            </a:br>
            <a:r>
              <a:rPr lang="en-US" altLang="ja-JP" sz="1800" b="1" dirty="0" smtClean="0"/>
              <a:t/>
            </a:r>
            <a:br>
              <a:rPr lang="en-US" altLang="ja-JP" sz="1800" b="1" dirty="0" smtClean="0"/>
            </a:br>
            <a:r>
              <a:rPr lang="en-US" altLang="ja-JP" sz="1800" b="1" dirty="0" smtClean="0"/>
              <a:t/>
            </a:r>
            <a:br>
              <a:rPr lang="en-US" altLang="ja-JP" sz="1800" b="1" dirty="0" smtClean="0"/>
            </a:br>
            <a:r>
              <a:rPr lang="en-US" altLang="ja-JP" sz="1800" b="1" dirty="0" smtClean="0"/>
              <a:t/>
            </a:r>
            <a:br>
              <a:rPr lang="en-US" altLang="ja-JP" sz="1800" b="1" dirty="0" smtClean="0"/>
            </a:br>
            <a:r>
              <a:rPr lang="ja-JP" altLang="en-US" sz="2000" dirty="0" smtClean="0">
                <a:latin typeface="ＭＳ Ｐ明朝" pitchFamily="18" charset="-128"/>
                <a:ea typeface="ＭＳ Ｐ明朝" pitchFamily="18" charset="-128"/>
              </a:rPr>
              <a:t>労働組合</a:t>
            </a:r>
            <a:r>
              <a:rPr lang="en-US" altLang="ja-JP" sz="2000" dirty="0" smtClean="0">
                <a:latin typeface="ＭＳ Ｐ明朝" pitchFamily="18" charset="-128"/>
                <a:ea typeface="ＭＳ Ｐ明朝" pitchFamily="18" charset="-128"/>
              </a:rPr>
              <a:t>‥‥</a:t>
            </a:r>
            <a:r>
              <a:rPr lang="en-US" altLang="ja-JP" sz="2000" b="1" dirty="0" smtClean="0">
                <a:latin typeface="ＭＳ Ｐ明朝" pitchFamily="18" charset="-128"/>
                <a:ea typeface="ＭＳ Ｐ明朝" pitchFamily="18" charset="-128"/>
              </a:rPr>
              <a:t/>
            </a:r>
            <a:br>
              <a:rPr lang="en-US" altLang="ja-JP" sz="2000" b="1" dirty="0" smtClean="0">
                <a:latin typeface="ＭＳ Ｐ明朝" pitchFamily="18" charset="-128"/>
                <a:ea typeface="ＭＳ Ｐ明朝" pitchFamily="18" charset="-128"/>
              </a:rPr>
            </a:br>
            <a:r>
              <a:rPr lang="ja-JP" altLang="en-US" sz="2000" dirty="0" smtClean="0">
                <a:latin typeface="ＭＳ Ｐ明朝" pitchFamily="18" charset="-128"/>
                <a:ea typeface="ＭＳ Ｐ明朝" pitchFamily="18" charset="-128"/>
              </a:rPr>
              <a:t>「それは、仲間です」　かっこう良く、楽しく！</a:t>
            </a:r>
            <a:r>
              <a:rPr lang="en-US" altLang="ja-JP" sz="2000" dirty="0" smtClean="0">
                <a:latin typeface="ＭＳ Ｐ明朝" pitchFamily="18" charset="-128"/>
                <a:ea typeface="ＭＳ Ｐ明朝" pitchFamily="18" charset="-128"/>
              </a:rPr>
              <a:t/>
            </a:r>
            <a:br>
              <a:rPr lang="en-US" altLang="ja-JP" sz="2000" dirty="0" smtClean="0">
                <a:latin typeface="ＭＳ Ｐ明朝" pitchFamily="18" charset="-128"/>
                <a:ea typeface="ＭＳ Ｐ明朝" pitchFamily="18" charset="-128"/>
              </a:rPr>
            </a:br>
            <a:r>
              <a:rPr lang="ja-JP" altLang="en-US" sz="2000" dirty="0" smtClean="0">
                <a:latin typeface="ＭＳ Ｐ明朝" pitchFamily="18" charset="-128"/>
                <a:ea typeface="ＭＳ Ｐ明朝" pitchFamily="18" charset="-128"/>
              </a:rPr>
              <a:t>　</a:t>
            </a:r>
            <a:r>
              <a:rPr lang="en-US" altLang="ja-JP" sz="2000" dirty="0" smtClean="0">
                <a:latin typeface="ＭＳ Ｐ明朝" pitchFamily="18" charset="-128"/>
                <a:ea typeface="ＭＳ Ｐ明朝" pitchFamily="18" charset="-128"/>
              </a:rPr>
              <a:t/>
            </a:r>
            <a:br>
              <a:rPr lang="en-US" altLang="ja-JP" sz="2000" dirty="0" smtClean="0">
                <a:latin typeface="ＭＳ Ｐ明朝" pitchFamily="18" charset="-128"/>
                <a:ea typeface="ＭＳ Ｐ明朝" pitchFamily="18" charset="-128"/>
              </a:rPr>
            </a:br>
            <a:r>
              <a:rPr lang="ja-JP" altLang="en-US" sz="2000" dirty="0" smtClean="0">
                <a:latin typeface="ＭＳ Ｐ明朝" pitchFamily="18" charset="-128"/>
                <a:ea typeface="ＭＳ Ｐ明朝" pitchFamily="18" charset="-128"/>
              </a:rPr>
              <a:t>　　　　　　　　　</a:t>
            </a:r>
            <a:r>
              <a:rPr lang="en-US" altLang="ja-JP" sz="2000" dirty="0" smtClean="0">
                <a:latin typeface="ＭＳ Ｐ明朝" pitchFamily="18" charset="-128"/>
                <a:ea typeface="ＭＳ Ｐ明朝" pitchFamily="18" charset="-128"/>
              </a:rPr>
              <a:t/>
            </a:r>
            <a:br>
              <a:rPr lang="en-US" altLang="ja-JP" sz="2000" dirty="0" smtClean="0">
                <a:latin typeface="ＭＳ Ｐ明朝" pitchFamily="18" charset="-128"/>
                <a:ea typeface="ＭＳ Ｐ明朝" pitchFamily="18" charset="-128"/>
              </a:rPr>
            </a:br>
            <a:r>
              <a:rPr lang="en-US" altLang="ja-JP" sz="2000" dirty="0" smtClean="0">
                <a:latin typeface="ＭＳ Ｐ明朝" pitchFamily="18" charset="-128"/>
                <a:ea typeface="ＭＳ Ｐ明朝" pitchFamily="18" charset="-128"/>
              </a:rPr>
              <a:t/>
            </a:r>
            <a:br>
              <a:rPr lang="en-US" altLang="ja-JP" sz="2000" dirty="0" smtClean="0">
                <a:latin typeface="ＭＳ Ｐ明朝" pitchFamily="18" charset="-128"/>
                <a:ea typeface="ＭＳ Ｐ明朝" pitchFamily="18" charset="-128"/>
              </a:rPr>
            </a:br>
            <a:r>
              <a:rPr kumimoji="1" lang="en-US" altLang="ja-JP" sz="2000" dirty="0" smtClean="0">
                <a:latin typeface="ＭＳ Ｐ明朝" pitchFamily="18" charset="-128"/>
                <a:ea typeface="ＭＳ Ｐ明朝" pitchFamily="18" charset="-128"/>
              </a:rPr>
              <a:t/>
            </a:r>
            <a:br>
              <a:rPr kumimoji="1" lang="en-US" altLang="ja-JP" sz="2000" dirty="0" smtClean="0">
                <a:latin typeface="ＭＳ Ｐ明朝" pitchFamily="18" charset="-128"/>
                <a:ea typeface="ＭＳ Ｐ明朝" pitchFamily="18" charset="-128"/>
              </a:rPr>
            </a:br>
            <a:endParaRPr kumimoji="1" lang="ja-JP" altLang="en-US" sz="2000" dirty="0">
              <a:latin typeface="ＭＳ Ｐ明朝" pitchFamily="18" charset="-128"/>
              <a:ea typeface="ＭＳ Ｐ明朝" pitchFamily="18" charset="-128"/>
            </a:endParaRPr>
          </a:p>
        </p:txBody>
      </p:sp>
      <p:sp>
        <p:nvSpPr>
          <p:cNvPr id="3" name="コンテンツ プレースホルダ 2"/>
          <p:cNvSpPr>
            <a:spLocks noGrp="1"/>
          </p:cNvSpPr>
          <p:nvPr>
            <p:ph idx="1"/>
          </p:nvPr>
        </p:nvSpPr>
        <p:spPr>
          <a:xfrm>
            <a:off x="323528" y="1628800"/>
            <a:ext cx="8820472" cy="4467200"/>
          </a:xfrm>
        </p:spPr>
        <p:txBody>
          <a:bodyPr/>
          <a:lstStyle/>
          <a:p>
            <a:pPr>
              <a:buNone/>
            </a:pPr>
            <a:r>
              <a:rPr lang="ja-JP" altLang="en-US" sz="900" dirty="0" smtClean="0">
                <a:latin typeface="ＭＳ Ｐ明朝" pitchFamily="18" charset="-128"/>
                <a:ea typeface="ＭＳ Ｐ明朝" pitchFamily="18" charset="-128"/>
              </a:rPr>
              <a:t>　　　　　　　　　　　　　　　　　　　　　　　　　　　　　　　　　　　　</a:t>
            </a:r>
            <a:r>
              <a:rPr lang="ja-JP" altLang="en-US" sz="1050" dirty="0" smtClean="0">
                <a:latin typeface="ＭＳ Ｐ明朝" pitchFamily="18" charset="-128"/>
                <a:ea typeface="ＭＳ Ｐ明朝" pitchFamily="18" charset="-128"/>
              </a:rPr>
              <a:t>　</a:t>
            </a:r>
            <a:endParaRPr kumimoji="1" lang="en-US" altLang="ja-JP" sz="1050" dirty="0" smtClean="0"/>
          </a:p>
        </p:txBody>
      </p:sp>
      <p:sp>
        <p:nvSpPr>
          <p:cNvPr id="4" name="スライド番号プレースホルダ 3"/>
          <p:cNvSpPr>
            <a:spLocks noGrp="1"/>
          </p:cNvSpPr>
          <p:nvPr>
            <p:ph type="sldNum" sz="quarter" idx="12"/>
          </p:nvPr>
        </p:nvSpPr>
        <p:spPr/>
        <p:txBody>
          <a:bodyPr/>
          <a:lstStyle/>
          <a:p>
            <a:fld id="{D026F84F-5C3C-44A6-8224-35D7C8CA8BBE}" type="slidenum">
              <a:rPr lang="en-US" altLang="ja-JP" smtClean="0"/>
              <a:pPr/>
              <a:t>15</a:t>
            </a:fld>
            <a:endParaRPr lang="en-US" altLang="ja-JP"/>
          </a:p>
        </p:txBody>
      </p:sp>
      <p:pic>
        <p:nvPicPr>
          <p:cNvPr id="6" name="Picture 2" descr="C:\Users\佐藤陵一\Pictures\MP Navigator EX\2009_06_14\IMG.jpg"/>
          <p:cNvPicPr>
            <a:picLocks noChangeAspect="1" noChangeArrowheads="1"/>
          </p:cNvPicPr>
          <p:nvPr/>
        </p:nvPicPr>
        <p:blipFill>
          <a:blip r:embed="rId3" cstate="print"/>
          <a:srcRect/>
          <a:stretch>
            <a:fillRect/>
          </a:stretch>
        </p:blipFill>
        <p:spPr bwMode="auto">
          <a:xfrm>
            <a:off x="4355976" y="548680"/>
            <a:ext cx="4602539" cy="3072220"/>
          </a:xfrm>
          <a:prstGeom prst="rect">
            <a:avLst/>
          </a:prstGeom>
          <a:noFill/>
          <a:ln>
            <a:solidFill>
              <a:srgbClr val="FFFF00"/>
            </a:solidFill>
          </a:ln>
        </p:spPr>
      </p:pic>
      <p:sp>
        <p:nvSpPr>
          <p:cNvPr id="7" name="正方形/長方形 6"/>
          <p:cNvSpPr/>
          <p:nvPr/>
        </p:nvSpPr>
        <p:spPr>
          <a:xfrm>
            <a:off x="251520" y="1844824"/>
            <a:ext cx="3888432" cy="194421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400" dirty="0" smtClean="0">
              <a:solidFill>
                <a:schemeClr val="tx1"/>
              </a:solidFill>
              <a:latin typeface="AR P勘亭流H" pitchFamily="50" charset="-128"/>
              <a:ea typeface="AR P新藝体U" pitchFamily="50" charset="-128"/>
            </a:endParaRPr>
          </a:p>
          <a:p>
            <a:endParaRPr lang="en-US" altLang="ja-JP" sz="1400" dirty="0" smtClean="0">
              <a:solidFill>
                <a:schemeClr val="tx1"/>
              </a:solidFill>
              <a:latin typeface="AR P勘亭流H" pitchFamily="50" charset="-128"/>
              <a:ea typeface="AR P新藝体U" pitchFamily="50" charset="-128"/>
            </a:endParaRPr>
          </a:p>
          <a:p>
            <a:endParaRPr lang="en-US" altLang="ja-JP" sz="1400" dirty="0" smtClean="0">
              <a:solidFill>
                <a:schemeClr val="tx1"/>
              </a:solidFill>
              <a:latin typeface="AR P勘亭流H" pitchFamily="50" charset="-128"/>
              <a:ea typeface="AR P新藝体U" pitchFamily="50" charset="-128"/>
            </a:endParaRPr>
          </a:p>
          <a:p>
            <a:endParaRPr lang="en-US" altLang="ja-JP" sz="1400" dirty="0" smtClean="0">
              <a:solidFill>
                <a:schemeClr val="tx1"/>
              </a:solidFill>
              <a:latin typeface="AR P勘亭流H" pitchFamily="50" charset="-128"/>
              <a:ea typeface="AR P新藝体U" pitchFamily="50" charset="-128"/>
            </a:endParaRPr>
          </a:p>
          <a:p>
            <a:r>
              <a:rPr lang="ja-JP" altLang="en-US" sz="1600" dirty="0" smtClean="0">
                <a:solidFill>
                  <a:schemeClr val="tx1"/>
                </a:solidFill>
                <a:latin typeface="ＭＳ Ｐ明朝" pitchFamily="18" charset="-128"/>
                <a:ea typeface="ＭＳ Ｐ明朝" pitchFamily="18" charset="-128"/>
              </a:rPr>
              <a:t>「活動」の総括－何よりも大切－</a:t>
            </a:r>
            <a:endParaRPr lang="en-US" altLang="ja-JP" sz="1600" dirty="0" smtClean="0">
              <a:solidFill>
                <a:schemeClr val="tx1"/>
              </a:solidFill>
              <a:latin typeface="ＭＳ Ｐ明朝" pitchFamily="18" charset="-128"/>
              <a:ea typeface="ＭＳ Ｐ明朝" pitchFamily="18" charset="-128"/>
            </a:endParaRPr>
          </a:p>
          <a:p>
            <a:r>
              <a:rPr lang="ja-JP" altLang="en-US" sz="1600" dirty="0" smtClean="0">
                <a:solidFill>
                  <a:schemeClr val="tx1"/>
                </a:solidFill>
                <a:latin typeface="ＭＳ Ｐ明朝" pitchFamily="18" charset="-128"/>
                <a:ea typeface="ＭＳ Ｐ明朝" pitchFamily="18" charset="-128"/>
                <a:sym typeface="Wingdings"/>
              </a:rPr>
              <a:t></a:t>
            </a:r>
            <a:r>
              <a:rPr lang="ja-JP" altLang="en-US" sz="1600" dirty="0" smtClean="0">
                <a:solidFill>
                  <a:schemeClr val="tx1"/>
                </a:solidFill>
                <a:latin typeface="ＭＳ Ｐ明朝" pitchFamily="18" charset="-128"/>
                <a:ea typeface="ＭＳ Ｐ明朝" pitchFamily="18" charset="-128"/>
              </a:rPr>
              <a:t>要求がどれだけ実現したか。</a:t>
            </a:r>
            <a:endParaRPr lang="en-US" altLang="ja-JP" sz="1600" dirty="0" smtClean="0">
              <a:solidFill>
                <a:schemeClr val="tx1"/>
              </a:solidFill>
              <a:latin typeface="ＭＳ Ｐ明朝" pitchFamily="18" charset="-128"/>
              <a:ea typeface="ＭＳ Ｐ明朝" pitchFamily="18" charset="-128"/>
            </a:endParaRPr>
          </a:p>
          <a:p>
            <a:r>
              <a:rPr lang="ja-JP" altLang="en-US" sz="1600" dirty="0" smtClean="0">
                <a:solidFill>
                  <a:schemeClr val="tx1"/>
                </a:solidFill>
                <a:latin typeface="ＭＳ Ｐ明朝" pitchFamily="18" charset="-128"/>
                <a:ea typeface="ＭＳ Ｐ明朝" pitchFamily="18" charset="-128"/>
              </a:rPr>
              <a:t>　労働組合の魅力は要求実現の力</a:t>
            </a:r>
            <a:r>
              <a:rPr lang="en-US" altLang="ja-JP" sz="1600" dirty="0" smtClean="0">
                <a:solidFill>
                  <a:schemeClr val="tx1"/>
                </a:solidFill>
                <a:latin typeface="ＭＳ Ｐ明朝" pitchFamily="18" charset="-128"/>
                <a:ea typeface="ＭＳ Ｐ明朝" pitchFamily="18" charset="-128"/>
              </a:rPr>
              <a:t>‥</a:t>
            </a:r>
            <a:r>
              <a:rPr lang="ja-JP" altLang="en-US" sz="1600" dirty="0" err="1" smtClean="0">
                <a:solidFill>
                  <a:schemeClr val="tx1"/>
                </a:solidFill>
                <a:latin typeface="ＭＳ Ｐ明朝" pitchFamily="18" charset="-128"/>
                <a:ea typeface="ＭＳ Ｐ明朝" pitchFamily="18" charset="-128"/>
              </a:rPr>
              <a:t>。</a:t>
            </a:r>
            <a:endParaRPr lang="en-US" altLang="ja-JP" sz="1600" dirty="0" smtClean="0">
              <a:solidFill>
                <a:schemeClr val="tx1"/>
              </a:solidFill>
              <a:latin typeface="ＭＳ Ｐ明朝" pitchFamily="18" charset="-128"/>
              <a:ea typeface="ＭＳ Ｐ明朝" pitchFamily="18" charset="-128"/>
            </a:endParaRPr>
          </a:p>
          <a:p>
            <a:r>
              <a:rPr lang="ja-JP" altLang="en-US" sz="1600" dirty="0" smtClean="0">
                <a:solidFill>
                  <a:schemeClr val="tx1"/>
                </a:solidFill>
                <a:latin typeface="ＭＳ Ｐ明朝" pitchFamily="18" charset="-128"/>
                <a:ea typeface="ＭＳ Ｐ明朝" pitchFamily="18" charset="-128"/>
                <a:sym typeface="Wingdings"/>
              </a:rPr>
              <a:t></a:t>
            </a:r>
            <a:r>
              <a:rPr kumimoji="1" lang="ja-JP" altLang="en-US" sz="1600" dirty="0" smtClean="0">
                <a:solidFill>
                  <a:schemeClr val="tx1"/>
                </a:solidFill>
                <a:latin typeface="ＭＳ Ｐ明朝" pitchFamily="18" charset="-128"/>
                <a:ea typeface="ＭＳ Ｐ明朝" pitchFamily="18" charset="-128"/>
              </a:rPr>
              <a:t>組合員の自覚が高まったか。</a:t>
            </a:r>
            <a:endParaRPr kumimoji="1" lang="en-US" altLang="ja-JP" sz="1600" dirty="0" smtClean="0">
              <a:solidFill>
                <a:schemeClr val="tx1"/>
              </a:solidFill>
              <a:latin typeface="ＭＳ Ｐ明朝" pitchFamily="18" charset="-128"/>
              <a:ea typeface="ＭＳ Ｐ明朝" pitchFamily="18" charset="-128"/>
            </a:endParaRPr>
          </a:p>
          <a:p>
            <a:r>
              <a:rPr lang="ja-JP" altLang="en-US" sz="1600" dirty="0" smtClean="0">
                <a:solidFill>
                  <a:schemeClr val="tx1"/>
                </a:solidFill>
                <a:latin typeface="ＭＳ Ｐ明朝" pitchFamily="18" charset="-128"/>
                <a:ea typeface="ＭＳ Ｐ明朝" pitchFamily="18" charset="-128"/>
              </a:rPr>
              <a:t>　うちの組合はかっこういい</a:t>
            </a:r>
            <a:r>
              <a:rPr lang="en-US" altLang="ja-JP" sz="1600" dirty="0" smtClean="0">
                <a:solidFill>
                  <a:schemeClr val="tx1"/>
                </a:solidFill>
                <a:latin typeface="ＭＳ Ｐ明朝" pitchFamily="18" charset="-128"/>
                <a:ea typeface="ＭＳ Ｐ明朝" pitchFamily="18" charset="-128"/>
              </a:rPr>
              <a:t>‥</a:t>
            </a:r>
            <a:r>
              <a:rPr lang="ja-JP" altLang="en-US" sz="1600" dirty="0" err="1" smtClean="0">
                <a:solidFill>
                  <a:schemeClr val="tx1"/>
                </a:solidFill>
                <a:latin typeface="ＭＳ Ｐ明朝" pitchFamily="18" charset="-128"/>
                <a:ea typeface="ＭＳ Ｐ明朝" pitchFamily="18" charset="-128"/>
              </a:rPr>
              <a:t>。</a:t>
            </a:r>
            <a:endParaRPr lang="en-US" altLang="ja-JP" sz="1600" dirty="0" smtClean="0">
              <a:solidFill>
                <a:schemeClr val="tx1"/>
              </a:solidFill>
              <a:latin typeface="ＭＳ Ｐ明朝" pitchFamily="18" charset="-128"/>
              <a:ea typeface="ＭＳ Ｐ明朝" pitchFamily="18" charset="-128"/>
            </a:endParaRPr>
          </a:p>
          <a:p>
            <a:r>
              <a:rPr lang="ja-JP" altLang="en-US" sz="1600" dirty="0" smtClean="0">
                <a:solidFill>
                  <a:schemeClr val="tx1"/>
                </a:solidFill>
                <a:latin typeface="ＭＳ Ｐ明朝" pitchFamily="18" charset="-128"/>
                <a:ea typeface="ＭＳ Ｐ明朝" pitchFamily="18" charset="-128"/>
                <a:sym typeface="Wingdings"/>
              </a:rPr>
              <a:t> </a:t>
            </a:r>
            <a:r>
              <a:rPr kumimoji="1" lang="ja-JP" altLang="en-US" sz="1600" dirty="0" smtClean="0">
                <a:solidFill>
                  <a:schemeClr val="tx1"/>
                </a:solidFill>
                <a:latin typeface="ＭＳ Ｐ明朝" pitchFamily="18" charset="-128"/>
                <a:ea typeface="ＭＳ Ｐ明朝" pitchFamily="18" charset="-128"/>
              </a:rPr>
              <a:t>組合員が増えたか。</a:t>
            </a:r>
            <a:r>
              <a:rPr lang="ja-JP" altLang="en-US" sz="1600" dirty="0" smtClean="0">
                <a:solidFill>
                  <a:schemeClr val="tx1"/>
                </a:solidFill>
                <a:latin typeface="ＭＳ Ｐ明朝" pitchFamily="18" charset="-128"/>
                <a:ea typeface="ＭＳ Ｐ明朝" pitchFamily="18" charset="-128"/>
              </a:rPr>
              <a:t>仲間が増えるのが一</a:t>
            </a:r>
            <a:endParaRPr lang="en-US" altLang="ja-JP" sz="1600" dirty="0" smtClean="0">
              <a:solidFill>
                <a:schemeClr val="tx1"/>
              </a:solidFill>
              <a:latin typeface="ＭＳ Ｐ明朝" pitchFamily="18" charset="-128"/>
              <a:ea typeface="ＭＳ Ｐ明朝" pitchFamily="18" charset="-128"/>
            </a:endParaRPr>
          </a:p>
          <a:p>
            <a:r>
              <a:rPr lang="ja-JP" altLang="en-US" sz="1600" dirty="0" smtClean="0">
                <a:solidFill>
                  <a:schemeClr val="tx1"/>
                </a:solidFill>
                <a:latin typeface="ＭＳ Ｐ明朝" pitchFamily="18" charset="-128"/>
                <a:ea typeface="ＭＳ Ｐ明朝" pitchFamily="18" charset="-128"/>
              </a:rPr>
              <a:t>　番うれしい。</a:t>
            </a:r>
            <a:endParaRPr lang="en-US" altLang="ja-JP" sz="1600" dirty="0" smtClean="0">
              <a:solidFill>
                <a:schemeClr val="tx1"/>
              </a:solidFill>
              <a:latin typeface="ＭＳ Ｐ明朝" pitchFamily="18" charset="-128"/>
              <a:ea typeface="ＭＳ Ｐ明朝" pitchFamily="18" charset="-128"/>
            </a:endParaRPr>
          </a:p>
          <a:p>
            <a:endParaRPr kumimoji="1" lang="en-US" altLang="ja-JP" sz="1600" dirty="0" smtClean="0">
              <a:solidFill>
                <a:schemeClr val="tx1"/>
              </a:solidFill>
              <a:latin typeface="AR P勘亭流H" pitchFamily="50" charset="-128"/>
              <a:ea typeface="AR P新藝体U" pitchFamily="50" charset="-128"/>
            </a:endParaRPr>
          </a:p>
          <a:p>
            <a:endParaRPr lang="en-US" altLang="ja-JP" sz="1400" dirty="0" smtClean="0">
              <a:solidFill>
                <a:schemeClr val="tx1"/>
              </a:solidFill>
              <a:latin typeface="AR P勘亭流H" pitchFamily="50" charset="-128"/>
              <a:ea typeface="AR P新藝体U" pitchFamily="50" charset="-128"/>
            </a:endParaRPr>
          </a:p>
          <a:p>
            <a:endParaRPr kumimoji="1" lang="en-US" altLang="ja-JP" sz="1400" dirty="0" smtClean="0">
              <a:solidFill>
                <a:schemeClr val="tx1"/>
              </a:solidFill>
              <a:latin typeface="AR P勘亭流H" pitchFamily="50" charset="-128"/>
              <a:ea typeface="AR P新藝体U" pitchFamily="50" charset="-128"/>
            </a:endParaRPr>
          </a:p>
          <a:p>
            <a:endParaRPr lang="en-US" altLang="ja-JP" sz="1400" dirty="0" smtClean="0">
              <a:solidFill>
                <a:schemeClr val="tx1"/>
              </a:solidFill>
              <a:latin typeface="AR P勘亭流H" pitchFamily="50" charset="-128"/>
              <a:ea typeface="AR P新藝体U" pitchFamily="50" charset="-128"/>
            </a:endParaRPr>
          </a:p>
        </p:txBody>
      </p:sp>
      <p:sp>
        <p:nvSpPr>
          <p:cNvPr id="10" name="正方形/長方形 9"/>
          <p:cNvSpPr/>
          <p:nvPr/>
        </p:nvSpPr>
        <p:spPr>
          <a:xfrm>
            <a:off x="251520" y="3861048"/>
            <a:ext cx="3888432" cy="230425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tLang="ja-JP" sz="1600" dirty="0" smtClean="0">
              <a:solidFill>
                <a:schemeClr val="tx1"/>
              </a:solidFill>
              <a:latin typeface="AR P新藝体U" pitchFamily="50" charset="-128"/>
              <a:ea typeface="AR P新藝体U" pitchFamily="50" charset="-128"/>
            </a:endParaRPr>
          </a:p>
          <a:p>
            <a:r>
              <a:rPr lang="ja-JP" altLang="en-US" sz="1600" dirty="0" smtClean="0">
                <a:solidFill>
                  <a:schemeClr val="tx1"/>
                </a:solidFill>
                <a:latin typeface="ＭＳ Ｐ明朝" pitchFamily="18" charset="-128"/>
                <a:ea typeface="ＭＳ Ｐ明朝" pitchFamily="18" charset="-128"/>
              </a:rPr>
              <a:t>「（労働組合は）労働者階級の完全な開放という広大な目的のために、労働者階級の組織化の中心として意識的に行動することを学ばなければならない」</a:t>
            </a:r>
            <a:endParaRPr lang="en-US" altLang="ja-JP" sz="1600" dirty="0" smtClean="0">
              <a:solidFill>
                <a:schemeClr val="tx1"/>
              </a:solidFill>
              <a:latin typeface="ＭＳ Ｐ明朝" pitchFamily="18" charset="-128"/>
              <a:ea typeface="ＭＳ Ｐ明朝" pitchFamily="18" charset="-128"/>
            </a:endParaRPr>
          </a:p>
          <a:p>
            <a:r>
              <a:rPr lang="ja-JP" altLang="en-US" sz="1600" dirty="0" smtClean="0">
                <a:solidFill>
                  <a:schemeClr val="tx1"/>
                </a:solidFill>
                <a:latin typeface="ＭＳ Ｐ明朝" pitchFamily="18" charset="-128"/>
                <a:ea typeface="ＭＳ Ｐ明朝" pitchFamily="18" charset="-128"/>
              </a:rPr>
              <a:t>「労働組合の努力は狭い、利己的なものでは決してなく、ふみにじられた幾百万の大衆の開放が目標だということを、一般の世人に納得させなければならない」</a:t>
            </a:r>
            <a:endParaRPr lang="en-US" altLang="ja-JP" sz="1600" dirty="0" smtClean="0">
              <a:solidFill>
                <a:schemeClr val="tx1"/>
              </a:solidFill>
              <a:latin typeface="ＭＳ Ｐ明朝" pitchFamily="18" charset="-128"/>
              <a:ea typeface="ＭＳ Ｐ明朝" pitchFamily="18" charset="-128"/>
            </a:endParaRPr>
          </a:p>
          <a:p>
            <a:r>
              <a:rPr lang="ja-JP" altLang="en-US" sz="1600" dirty="0" smtClean="0">
                <a:solidFill>
                  <a:schemeClr val="tx1"/>
                </a:solidFill>
                <a:latin typeface="ＭＳ Ｐ明朝" pitchFamily="18" charset="-128"/>
                <a:ea typeface="ＭＳ Ｐ明朝" pitchFamily="18" charset="-128"/>
              </a:rPr>
              <a:t>　　　　　　　</a:t>
            </a:r>
            <a:r>
              <a:rPr lang="en-US" altLang="ja-JP" sz="1600" dirty="0" smtClean="0">
                <a:solidFill>
                  <a:schemeClr val="tx1"/>
                </a:solidFill>
                <a:latin typeface="ＭＳ Ｐ明朝" pitchFamily="18" charset="-128"/>
                <a:ea typeface="ＭＳ Ｐ明朝" pitchFamily="18" charset="-128"/>
              </a:rPr>
              <a:t> </a:t>
            </a:r>
            <a:r>
              <a:rPr lang="ja-JP" altLang="en-US" sz="900" dirty="0" smtClean="0">
                <a:solidFill>
                  <a:schemeClr val="tx1"/>
                </a:solidFill>
                <a:latin typeface="ＭＳ Ｐ明朝" pitchFamily="18" charset="-128"/>
                <a:ea typeface="ＭＳ Ｐ明朝" pitchFamily="18" charset="-128"/>
              </a:rPr>
              <a:t>（「労働組合。その過去、現在、未来」マルクス</a:t>
            </a:r>
            <a:r>
              <a:rPr lang="en-US" altLang="ja-JP" sz="900" dirty="0" smtClean="0">
                <a:solidFill>
                  <a:schemeClr val="tx1"/>
                </a:solidFill>
                <a:latin typeface="ＭＳ Ｐ明朝" pitchFamily="18" charset="-128"/>
                <a:ea typeface="ＭＳ Ｐ明朝" pitchFamily="18" charset="-128"/>
              </a:rPr>
              <a:t>)</a:t>
            </a:r>
            <a:endParaRPr lang="ja-JP" altLang="en-US" sz="900" dirty="0" smtClean="0">
              <a:solidFill>
                <a:schemeClr val="tx1"/>
              </a:solidFill>
              <a:latin typeface="ＭＳ Ｐ明朝" pitchFamily="18" charset="-128"/>
              <a:ea typeface="ＭＳ Ｐ明朝" pitchFamily="18" charset="-128"/>
            </a:endParaRPr>
          </a:p>
          <a:p>
            <a:pPr algn="ctr"/>
            <a:endParaRPr kumimoji="1" lang="ja-JP" altLang="en-US" dirty="0">
              <a:solidFill>
                <a:schemeClr val="tx1"/>
              </a:solidFill>
              <a:latin typeface="ＭＳ Ｐ明朝" pitchFamily="18" charset="-128"/>
              <a:ea typeface="ＭＳ Ｐ明朝" pitchFamily="18" charset="-128"/>
            </a:endParaRPr>
          </a:p>
        </p:txBody>
      </p:sp>
      <p:pic>
        <p:nvPicPr>
          <p:cNvPr id="1027" name="Picture 3" descr="C:\Users\佐藤陵一\Pictures\MP Navigator EX\2011_10_30\関西支部青年部IMG_0001.jpg"/>
          <p:cNvPicPr>
            <a:picLocks noChangeAspect="1" noChangeArrowheads="1"/>
          </p:cNvPicPr>
          <p:nvPr/>
        </p:nvPicPr>
        <p:blipFill>
          <a:blip r:embed="rId4" cstate="print"/>
          <a:srcRect/>
          <a:stretch>
            <a:fillRect/>
          </a:stretch>
        </p:blipFill>
        <p:spPr bwMode="auto">
          <a:xfrm>
            <a:off x="4355976" y="3717032"/>
            <a:ext cx="4608512" cy="2425700"/>
          </a:xfrm>
          <a:prstGeom prst="rect">
            <a:avLst/>
          </a:prstGeom>
          <a:noFill/>
          <a:ln>
            <a:solidFill>
              <a:srgbClr val="FFFF00"/>
            </a:solidFill>
          </a:ln>
        </p:spPr>
      </p:pic>
      <p:sp>
        <p:nvSpPr>
          <p:cNvPr id="8" name="正方形/長方形 7"/>
          <p:cNvSpPr/>
          <p:nvPr/>
        </p:nvSpPr>
        <p:spPr>
          <a:xfrm>
            <a:off x="5148064" y="3501008"/>
            <a:ext cx="2880320" cy="288032"/>
          </a:xfrm>
          <a:prstGeom prst="rect">
            <a:avLst/>
          </a:prstGeom>
          <a:solidFill>
            <a:srgbClr val="FFFF66"/>
          </a:solidFill>
          <a:ln w="31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dirty="0" smtClean="0">
                <a:solidFill>
                  <a:srgbClr val="FF0000"/>
                </a:solidFill>
                <a:latin typeface="ＭＳ Ｐ明朝" pitchFamily="18" charset="-128"/>
                <a:ea typeface="ＭＳ Ｐ明朝" pitchFamily="18" charset="-128"/>
              </a:rPr>
              <a:t>活動は「目立って何ぼ」</a:t>
            </a:r>
            <a:endParaRPr kumimoji="1" lang="ja-JP" altLang="en-US" sz="1400" dirty="0">
              <a:solidFill>
                <a:srgbClr val="FF0000"/>
              </a:solidFill>
              <a:latin typeface="ＭＳ Ｐ明朝" pitchFamily="18" charset="-128"/>
              <a:ea typeface="ＭＳ Ｐ明朝" pitchFamily="18" charset="-128"/>
            </a:endParaRPr>
          </a:p>
        </p:txBody>
      </p:sp>
      <p:pic>
        <p:nvPicPr>
          <p:cNvPr id="11" name="図 10" descr="C:\Users\佐藤陵一\Pictures\MP Navigator EX\2011_10_16\IMG_0007.jpg"/>
          <p:cNvPicPr/>
          <p:nvPr/>
        </p:nvPicPr>
        <p:blipFill>
          <a:blip r:embed="rId5" cstate="print"/>
          <a:srcRect/>
          <a:stretch>
            <a:fillRect/>
          </a:stretch>
        </p:blipFill>
        <p:spPr bwMode="auto">
          <a:xfrm>
            <a:off x="395536" y="404664"/>
            <a:ext cx="1512168" cy="1368152"/>
          </a:xfrm>
          <a:prstGeom prst="rect">
            <a:avLst/>
          </a:prstGeom>
          <a:noFill/>
          <a:ln w="9525">
            <a:noFill/>
            <a:miter lim="800000"/>
            <a:headEnd/>
            <a:tailEnd/>
          </a:ln>
        </p:spPr>
      </p:pic>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2" descr="C:\Users\佐藤陵一\Pictures\MP Navigator EX\2009_12_23\IMG_0005.jpg"/>
          <p:cNvPicPr>
            <a:picLocks noChangeAspect="1" noChangeArrowheads="1"/>
          </p:cNvPicPr>
          <p:nvPr/>
        </p:nvPicPr>
        <p:blipFill>
          <a:blip r:embed="rId3" cstate="print"/>
          <a:srcRect/>
          <a:stretch>
            <a:fillRect/>
          </a:stretch>
        </p:blipFill>
        <p:spPr bwMode="auto">
          <a:xfrm rot="16200000">
            <a:off x="2690792" y="2285872"/>
            <a:ext cx="2088231" cy="1638183"/>
          </a:xfrm>
          <a:prstGeom prst="rect">
            <a:avLst/>
          </a:prstGeom>
          <a:solidFill>
            <a:schemeClr val="bg1">
              <a:lumMod val="75000"/>
              <a:lumOff val="25000"/>
            </a:schemeClr>
          </a:solidFill>
          <a:ln w="3175">
            <a:noFill/>
            <a:miter lim="800000"/>
            <a:headEnd/>
            <a:tailEnd/>
          </a:ln>
          <a:effectLst/>
        </p:spPr>
      </p:pic>
      <p:sp>
        <p:nvSpPr>
          <p:cNvPr id="2" name="タイトル 1"/>
          <p:cNvSpPr>
            <a:spLocks noGrp="1"/>
          </p:cNvSpPr>
          <p:nvPr>
            <p:ph type="title"/>
          </p:nvPr>
        </p:nvSpPr>
        <p:spPr>
          <a:xfrm>
            <a:off x="8172400" y="476672"/>
            <a:ext cx="720080" cy="3168352"/>
          </a:xfrm>
          <a:solidFill>
            <a:srgbClr val="FFFF00"/>
          </a:solidFill>
          <a:ln w="3175"/>
        </p:spPr>
        <p:txBody>
          <a:bodyPr vert="eaVert">
            <a:normAutofit fontScale="90000"/>
          </a:bodyPr>
          <a:lstStyle/>
          <a:p>
            <a:r>
              <a:rPr lang="en-US" altLang="ja-JP" sz="1400" dirty="0" smtClean="0">
                <a:solidFill>
                  <a:schemeClr val="tx1"/>
                </a:solidFill>
              </a:rPr>
              <a:t/>
            </a:r>
            <a:br>
              <a:rPr lang="en-US" altLang="ja-JP" sz="1400" dirty="0" smtClean="0">
                <a:solidFill>
                  <a:schemeClr val="tx1"/>
                </a:solidFill>
              </a:rPr>
            </a:br>
            <a:r>
              <a:rPr lang="ja-JP" altLang="en-US" sz="1400" b="1" dirty="0" smtClean="0">
                <a:solidFill>
                  <a:schemeClr val="bg1"/>
                </a:solidFill>
              </a:rPr>
              <a:t>  </a:t>
            </a:r>
            <a:r>
              <a:rPr lang="ja-JP" altLang="en-US" sz="1300" dirty="0" smtClean="0">
                <a:solidFill>
                  <a:schemeClr val="bg1"/>
                </a:solidFill>
                <a:latin typeface="ＭＳ Ｐ明朝" pitchFamily="18" charset="-128"/>
                <a:ea typeface="ＭＳ Ｐ明朝" pitchFamily="18" charset="-128"/>
              </a:rPr>
              <a:t>はたらけど</a:t>
            </a:r>
            <a:br>
              <a:rPr lang="ja-JP" altLang="en-US" sz="1300" dirty="0" smtClean="0">
                <a:solidFill>
                  <a:schemeClr val="bg1"/>
                </a:solidFill>
                <a:latin typeface="ＭＳ Ｐ明朝" pitchFamily="18" charset="-128"/>
                <a:ea typeface="ＭＳ Ｐ明朝" pitchFamily="18" charset="-128"/>
              </a:rPr>
            </a:br>
            <a:r>
              <a:rPr lang="ja-JP" altLang="en-US" sz="1300" dirty="0" smtClean="0">
                <a:solidFill>
                  <a:schemeClr val="bg1"/>
                </a:solidFill>
                <a:latin typeface="ＭＳ Ｐ明朝" pitchFamily="18" charset="-128"/>
                <a:ea typeface="ＭＳ Ｐ明朝" pitchFamily="18" charset="-128"/>
              </a:rPr>
              <a:t>　 はたらけど猶わが生活（くらし）楽になら</a:t>
            </a:r>
            <a:r>
              <a:rPr lang="ja-JP" altLang="en-US" sz="1300" dirty="0" err="1" smtClean="0">
                <a:solidFill>
                  <a:schemeClr val="bg1"/>
                </a:solidFill>
                <a:latin typeface="ＭＳ Ｐ明朝" pitchFamily="18" charset="-128"/>
                <a:ea typeface="ＭＳ Ｐ明朝" pitchFamily="18" charset="-128"/>
              </a:rPr>
              <a:t>ざり</a:t>
            </a:r>
            <a:r>
              <a:rPr lang="ja-JP" altLang="en-US" sz="1300" dirty="0" smtClean="0">
                <a:solidFill>
                  <a:schemeClr val="bg1"/>
                </a:solidFill>
                <a:latin typeface="ＭＳ Ｐ明朝" pitchFamily="18" charset="-128"/>
                <a:ea typeface="ＭＳ Ｐ明朝" pitchFamily="18" charset="-128"/>
              </a:rPr>
              <a:t/>
            </a:r>
            <a:br>
              <a:rPr lang="ja-JP" altLang="en-US" sz="1300" dirty="0" smtClean="0">
                <a:solidFill>
                  <a:schemeClr val="bg1"/>
                </a:solidFill>
                <a:latin typeface="ＭＳ Ｐ明朝" pitchFamily="18" charset="-128"/>
                <a:ea typeface="ＭＳ Ｐ明朝" pitchFamily="18" charset="-128"/>
              </a:rPr>
            </a:br>
            <a:r>
              <a:rPr lang="ja-JP" altLang="en-US" sz="1300" dirty="0" smtClean="0">
                <a:solidFill>
                  <a:schemeClr val="bg1"/>
                </a:solidFill>
                <a:latin typeface="ＭＳ Ｐ明朝" pitchFamily="18" charset="-128"/>
                <a:ea typeface="ＭＳ Ｐ明朝" pitchFamily="18" charset="-128"/>
              </a:rPr>
              <a:t>　 ぢっと手を見る　　　　　　　　　　　</a:t>
            </a:r>
            <a:r>
              <a:rPr lang="ja-JP" altLang="en-US" sz="1000" dirty="0" smtClean="0">
                <a:solidFill>
                  <a:schemeClr val="bg1"/>
                </a:solidFill>
                <a:latin typeface="ＭＳ Ｐ明朝" pitchFamily="18" charset="-128"/>
                <a:ea typeface="ＭＳ Ｐ明朝" pitchFamily="18" charset="-128"/>
              </a:rPr>
              <a:t>　石川啄木</a:t>
            </a:r>
            <a:r>
              <a:rPr lang="en-US" altLang="ja-JP" sz="1000" b="1" dirty="0" smtClean="0">
                <a:solidFill>
                  <a:schemeClr val="bg1"/>
                </a:solidFill>
                <a:ea typeface="AR P新藝体U" pitchFamily="50" charset="-128"/>
              </a:rPr>
              <a:t/>
            </a:r>
            <a:br>
              <a:rPr lang="en-US" altLang="ja-JP" sz="1000" b="1" dirty="0" smtClean="0">
                <a:solidFill>
                  <a:schemeClr val="bg1"/>
                </a:solidFill>
                <a:ea typeface="AR P新藝体U" pitchFamily="50" charset="-128"/>
              </a:rPr>
            </a:br>
            <a:endParaRPr kumimoji="1" lang="ja-JP" altLang="en-US" sz="1000" b="1" dirty="0">
              <a:solidFill>
                <a:schemeClr val="bg1"/>
              </a:solidFill>
              <a:ea typeface="AR P新藝体U" pitchFamily="50" charset="-128"/>
            </a:endParaRPr>
          </a:p>
        </p:txBody>
      </p:sp>
      <p:sp>
        <p:nvSpPr>
          <p:cNvPr id="3" name="コンテンツ プレースホルダ 2"/>
          <p:cNvSpPr>
            <a:spLocks noGrp="1"/>
          </p:cNvSpPr>
          <p:nvPr>
            <p:ph idx="1"/>
          </p:nvPr>
        </p:nvSpPr>
        <p:spPr>
          <a:xfrm>
            <a:off x="251520" y="548680"/>
            <a:ext cx="7848872" cy="936104"/>
          </a:xfrm>
        </p:spPr>
        <p:txBody>
          <a:bodyPr vert="horz">
            <a:normAutofit fontScale="92500" lnSpcReduction="10000"/>
          </a:bodyPr>
          <a:lstStyle/>
          <a:p>
            <a:pPr>
              <a:buNone/>
            </a:pPr>
            <a:r>
              <a:rPr lang="ja-JP" altLang="en-US" sz="1800" dirty="0" smtClean="0">
                <a:latin typeface="ＭＳ Ｐ明朝" pitchFamily="18" charset="-128"/>
                <a:ea typeface="ＭＳ Ｐ明朝" pitchFamily="18" charset="-128"/>
              </a:rPr>
              <a:t>－労働組合－</a:t>
            </a:r>
            <a:endParaRPr lang="en-US" altLang="ja-JP" sz="1800" dirty="0" smtClean="0">
              <a:latin typeface="ＭＳ Ｐ明朝" pitchFamily="18" charset="-128"/>
              <a:ea typeface="ＭＳ Ｐ明朝" pitchFamily="18" charset="-128"/>
            </a:endParaRPr>
          </a:p>
          <a:p>
            <a:pPr>
              <a:buNone/>
            </a:pPr>
            <a:r>
              <a:rPr lang="ja-JP" altLang="en-US" sz="1800" dirty="0" smtClean="0">
                <a:latin typeface="ＭＳ Ｐ明朝" pitchFamily="18" charset="-128"/>
                <a:ea typeface="ＭＳ Ｐ明朝" pitchFamily="18" charset="-128"/>
              </a:rPr>
              <a:t>労働者の苦難を解決するためにこそ存在</a:t>
            </a:r>
            <a:endParaRPr lang="en-US" altLang="ja-JP" sz="1800" dirty="0" smtClean="0">
              <a:latin typeface="ＭＳ Ｐ明朝" pitchFamily="18" charset="-128"/>
              <a:ea typeface="ＭＳ Ｐ明朝" pitchFamily="18" charset="-128"/>
            </a:endParaRPr>
          </a:p>
          <a:p>
            <a:pPr>
              <a:buNone/>
            </a:pPr>
            <a:r>
              <a:rPr lang="ja-JP" altLang="en-US" sz="1800" dirty="0" smtClean="0">
                <a:latin typeface="ＭＳ Ｐ明朝" pitchFamily="18" charset="-128"/>
                <a:ea typeface="ＭＳ Ｐ明朝" pitchFamily="18" charset="-128"/>
              </a:rPr>
              <a:t>　</a:t>
            </a:r>
            <a:r>
              <a:rPr lang="ja-JP" altLang="en-US" sz="1200" dirty="0" smtClean="0">
                <a:latin typeface="ＭＳ Ｐ明朝" pitchFamily="18" charset="-128"/>
                <a:ea typeface="ＭＳ Ｐ明朝" pitchFamily="18" charset="-128"/>
              </a:rPr>
              <a:t>“ 不条理”にいきどおりを感ずる心を大事にしてこそ</a:t>
            </a:r>
            <a:endParaRPr lang="en-US" altLang="ja-JP" sz="1200" dirty="0" smtClean="0">
              <a:latin typeface="ＭＳ Ｐ明朝" pitchFamily="18" charset="-128"/>
              <a:ea typeface="ＭＳ Ｐ明朝" pitchFamily="18" charset="-128"/>
            </a:endParaRPr>
          </a:p>
          <a:p>
            <a:pPr>
              <a:buNone/>
            </a:pPr>
            <a:endParaRPr kumimoji="1" lang="en-US" altLang="ja-JP" sz="1800" b="1" dirty="0" smtClean="0">
              <a:ea typeface="AR P新藝体U" pitchFamily="50" charset="-128"/>
            </a:endParaRPr>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D026F84F-5C3C-44A6-8224-35D7C8CA8BBE}" type="slidenum">
              <a:rPr lang="en-US" altLang="ja-JP" smtClean="0"/>
              <a:pPr/>
              <a:t>2</a:t>
            </a:fld>
            <a:endParaRPr lang="en-US" altLang="ja-JP"/>
          </a:p>
        </p:txBody>
      </p:sp>
      <p:pic>
        <p:nvPicPr>
          <p:cNvPr id="9" name="Picture 3" descr="C:\Users\佐藤陵一\Pictures\MP Navigator EX\2009_12_23\IMG_0009.jpg"/>
          <p:cNvPicPr>
            <a:picLocks noChangeAspect="1" noChangeArrowheads="1"/>
          </p:cNvPicPr>
          <p:nvPr/>
        </p:nvPicPr>
        <p:blipFill>
          <a:blip r:embed="rId4" cstate="print"/>
          <a:srcRect/>
          <a:stretch>
            <a:fillRect/>
          </a:stretch>
        </p:blipFill>
        <p:spPr bwMode="auto">
          <a:xfrm>
            <a:off x="4716016" y="2060848"/>
            <a:ext cx="1656184" cy="2088232"/>
          </a:xfrm>
          <a:prstGeom prst="rect">
            <a:avLst/>
          </a:prstGeom>
          <a:noFill/>
        </p:spPr>
      </p:pic>
      <p:pic>
        <p:nvPicPr>
          <p:cNvPr id="10" name="Picture 4" descr="C:\Users\佐藤陵一\Pictures\MP Navigator EX\2009_12_23\IMG_0014.jpg"/>
          <p:cNvPicPr>
            <a:picLocks noChangeAspect="1" noChangeArrowheads="1"/>
          </p:cNvPicPr>
          <p:nvPr/>
        </p:nvPicPr>
        <p:blipFill>
          <a:blip r:embed="rId5" cstate="print"/>
          <a:srcRect/>
          <a:stretch>
            <a:fillRect/>
          </a:stretch>
        </p:blipFill>
        <p:spPr bwMode="auto">
          <a:xfrm>
            <a:off x="2915816" y="4221088"/>
            <a:ext cx="1656184" cy="2016224"/>
          </a:xfrm>
          <a:prstGeom prst="rect">
            <a:avLst/>
          </a:prstGeom>
          <a:noFill/>
        </p:spPr>
      </p:pic>
      <p:pic>
        <p:nvPicPr>
          <p:cNvPr id="11" name="Picture 7" descr="C:\Users\佐藤陵一\Pictures\MP Navigator EX\2009_12_23\IMG_0035.jpg"/>
          <p:cNvPicPr>
            <a:picLocks noChangeAspect="1" noChangeArrowheads="1"/>
          </p:cNvPicPr>
          <p:nvPr/>
        </p:nvPicPr>
        <p:blipFill>
          <a:blip r:embed="rId6" cstate="print"/>
          <a:srcRect/>
          <a:stretch>
            <a:fillRect/>
          </a:stretch>
        </p:blipFill>
        <p:spPr bwMode="auto">
          <a:xfrm>
            <a:off x="4716016" y="4221088"/>
            <a:ext cx="1656184" cy="2016224"/>
          </a:xfrm>
          <a:prstGeom prst="rect">
            <a:avLst/>
          </a:prstGeom>
          <a:noFill/>
        </p:spPr>
      </p:pic>
      <p:pic>
        <p:nvPicPr>
          <p:cNvPr id="12" name="Picture 6" descr="C:\Users\佐藤陵一\Pictures\MP Navigator EX\2009_12_23\IMG_0027.jpg"/>
          <p:cNvPicPr>
            <a:picLocks noChangeAspect="1" noChangeArrowheads="1"/>
          </p:cNvPicPr>
          <p:nvPr/>
        </p:nvPicPr>
        <p:blipFill>
          <a:blip r:embed="rId7" cstate="print"/>
          <a:srcRect/>
          <a:stretch>
            <a:fillRect/>
          </a:stretch>
        </p:blipFill>
        <p:spPr bwMode="auto">
          <a:xfrm>
            <a:off x="6516216" y="2060848"/>
            <a:ext cx="1595069" cy="2088232"/>
          </a:xfrm>
          <a:prstGeom prst="rect">
            <a:avLst/>
          </a:prstGeom>
          <a:noFill/>
        </p:spPr>
      </p:pic>
      <p:pic>
        <p:nvPicPr>
          <p:cNvPr id="13" name="Picture 5" descr="C:\Users\佐藤陵一\Pictures\MP Navigator EX\2009_12_23\IMG_0020.jpg"/>
          <p:cNvPicPr>
            <a:picLocks noChangeAspect="1" noChangeArrowheads="1"/>
          </p:cNvPicPr>
          <p:nvPr/>
        </p:nvPicPr>
        <p:blipFill>
          <a:blip r:embed="rId8" cstate="print"/>
          <a:srcRect/>
          <a:stretch>
            <a:fillRect/>
          </a:stretch>
        </p:blipFill>
        <p:spPr bwMode="auto">
          <a:xfrm>
            <a:off x="6516216" y="4221088"/>
            <a:ext cx="1584176" cy="2016224"/>
          </a:xfrm>
          <a:prstGeom prst="rect">
            <a:avLst/>
          </a:prstGeom>
          <a:noFill/>
        </p:spPr>
      </p:pic>
      <p:sp>
        <p:nvSpPr>
          <p:cNvPr id="14" name="正方形/長方形 13"/>
          <p:cNvSpPr/>
          <p:nvPr/>
        </p:nvSpPr>
        <p:spPr>
          <a:xfrm>
            <a:off x="6444208" y="1556792"/>
            <a:ext cx="172819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不条理とは、</a:t>
            </a:r>
            <a:r>
              <a:rPr lang="ja-JP" altLang="en-US" sz="1050" dirty="0" smtClean="0">
                <a:solidFill>
                  <a:schemeClr val="tx1"/>
                </a:solidFill>
                <a:latin typeface="ＭＳ Ｐ明朝" pitchFamily="18" charset="-128"/>
                <a:ea typeface="ＭＳ Ｐ明朝" pitchFamily="18" charset="-128"/>
              </a:rPr>
              <a:t>筋が通らない。</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道理がたたないこと。</a:t>
            </a:r>
            <a:endParaRPr kumimoji="1" lang="ja-JP" altLang="en-US" sz="1050" dirty="0">
              <a:solidFill>
                <a:schemeClr val="tx1"/>
              </a:solidFill>
              <a:latin typeface="ＭＳ Ｐ明朝" pitchFamily="18" charset="-128"/>
              <a:ea typeface="ＭＳ Ｐ明朝" pitchFamily="18" charset="-128"/>
            </a:endParaRPr>
          </a:p>
        </p:txBody>
      </p:sp>
      <p:graphicFrame>
        <p:nvGraphicFramePr>
          <p:cNvPr id="15" name="コンテンツ プレースホルダ 3"/>
          <p:cNvGraphicFramePr>
            <a:graphicFrameLocks/>
          </p:cNvGraphicFramePr>
          <p:nvPr/>
        </p:nvGraphicFramePr>
        <p:xfrm>
          <a:off x="395536" y="1700808"/>
          <a:ext cx="2376264" cy="2664296"/>
        </p:xfrm>
        <a:graphic>
          <a:graphicData uri="http://schemas.openxmlformats.org/drawingml/2006/chart">
            <c:chart xmlns:c="http://schemas.openxmlformats.org/drawingml/2006/chart" xmlns:r="http://schemas.openxmlformats.org/officeDocument/2006/relationships" r:id="rId9"/>
          </a:graphicData>
        </a:graphic>
      </p:graphicFrame>
      <p:sp>
        <p:nvSpPr>
          <p:cNvPr id="16" name="正方形/長方形 15"/>
          <p:cNvSpPr/>
          <p:nvPr/>
        </p:nvSpPr>
        <p:spPr>
          <a:xfrm>
            <a:off x="467544" y="4365104"/>
            <a:ext cx="2376264"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smtClean="0">
                <a:solidFill>
                  <a:schemeClr val="tx1"/>
                </a:solidFill>
                <a:latin typeface="ＭＳ Ｐ明朝" pitchFamily="18" charset="-128"/>
                <a:ea typeface="ＭＳ Ｐ明朝" pitchFamily="18" charset="-128"/>
              </a:rPr>
              <a:t>激増する労働相談</a:t>
            </a:r>
            <a:endParaRPr kumimoji="1" lang="en-US" altLang="ja-JP" sz="1800" dirty="0" smtClean="0">
              <a:solidFill>
                <a:schemeClr val="tx1"/>
              </a:solidFill>
              <a:latin typeface="ＭＳ Ｐ明朝" pitchFamily="18" charset="-128"/>
              <a:ea typeface="ＭＳ Ｐ明朝" pitchFamily="18" charset="-128"/>
            </a:endParaRPr>
          </a:p>
          <a:p>
            <a:pPr algn="ctr"/>
            <a:r>
              <a:rPr lang="ja-JP" altLang="en-US" sz="1050" dirty="0" smtClean="0">
                <a:solidFill>
                  <a:schemeClr val="tx1"/>
                </a:solidFill>
                <a:latin typeface="ＭＳ Ｐ明朝" pitchFamily="18" charset="-128"/>
                <a:ea typeface="ＭＳ Ｐ明朝" pitchFamily="18" charset="-128"/>
              </a:rPr>
              <a:t>都労働相談共同センター</a:t>
            </a:r>
            <a:r>
              <a:rPr lang="en-US" altLang="ja-JP" sz="1050" dirty="0" smtClean="0">
                <a:solidFill>
                  <a:schemeClr val="tx1"/>
                </a:solidFill>
                <a:latin typeface="ＭＳ Ｐ明朝" pitchFamily="18" charset="-128"/>
                <a:ea typeface="ＭＳ Ｐ明朝" pitchFamily="18" charset="-128"/>
              </a:rPr>
              <a:t>08</a:t>
            </a:r>
            <a:r>
              <a:rPr lang="ja-JP" altLang="en-US" sz="1050" dirty="0" smtClean="0">
                <a:solidFill>
                  <a:schemeClr val="tx1"/>
                </a:solidFill>
                <a:latin typeface="ＭＳ Ｐ明朝" pitchFamily="18" charset="-128"/>
                <a:ea typeface="ＭＳ Ｐ明朝" pitchFamily="18" charset="-128"/>
              </a:rPr>
              <a:t>年</a:t>
            </a:r>
            <a:endParaRPr kumimoji="1" lang="ja-JP" altLang="en-US" sz="1050" dirty="0">
              <a:solidFill>
                <a:schemeClr val="tx1"/>
              </a:solidFill>
              <a:latin typeface="ＭＳ Ｐ明朝" pitchFamily="18" charset="-128"/>
              <a:ea typeface="ＭＳ Ｐ明朝" pitchFamily="18" charset="-128"/>
            </a:endParaRPr>
          </a:p>
        </p:txBody>
      </p:sp>
      <p:sp>
        <p:nvSpPr>
          <p:cNvPr id="17" name="大かっこ 16"/>
          <p:cNvSpPr/>
          <p:nvPr/>
        </p:nvSpPr>
        <p:spPr>
          <a:xfrm>
            <a:off x="395536" y="5013176"/>
            <a:ext cx="2376264" cy="1368152"/>
          </a:xfrm>
          <a:prstGeom prst="bracketPair">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050" dirty="0" smtClean="0">
                <a:latin typeface="ＭＳ Ｐ明朝" pitchFamily="18" charset="-128"/>
                <a:ea typeface="ＭＳ Ｐ明朝" pitchFamily="18" charset="-128"/>
              </a:rPr>
              <a:t>労働基準法を制定する主旨</a:t>
            </a:r>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「労働者と使用者との間の法律関係を契約自由の原則に委ねることが、労働者の生存そのものを脅かすほどに不公正な結果をもたらす」</a:t>
            </a:r>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　　　　　　　　</a:t>
            </a: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労働省労働基準局</a:t>
            </a:r>
            <a:r>
              <a:rPr lang="en-US" altLang="ja-JP" sz="1050" dirty="0" smtClean="0">
                <a:latin typeface="ＭＳ Ｐ明朝" pitchFamily="18" charset="-128"/>
                <a:ea typeface="ＭＳ Ｐ明朝" pitchFamily="18" charset="-128"/>
              </a:rPr>
              <a:t>)</a:t>
            </a:r>
            <a:endParaRPr lang="ja-JP" altLang="en-US" sz="1050" dirty="0">
              <a:latin typeface="ＭＳ Ｐ明朝" pitchFamily="18" charset="-128"/>
              <a:ea typeface="ＭＳ Ｐ明朝" pitchFamily="18" charset="-128"/>
            </a:endParaRPr>
          </a:p>
        </p:txBody>
      </p:sp>
      <p:sp>
        <p:nvSpPr>
          <p:cNvPr id="18" name="正方形/長方形 17"/>
          <p:cNvSpPr/>
          <p:nvPr/>
        </p:nvSpPr>
        <p:spPr>
          <a:xfrm>
            <a:off x="2987824" y="3861048"/>
            <a:ext cx="936104"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bg1"/>
                </a:solidFill>
                <a:latin typeface="ＭＳ Ｐ明朝" pitchFamily="18" charset="-128"/>
                <a:ea typeface="ＭＳ Ｐ明朝" pitchFamily="18" charset="-128"/>
              </a:rPr>
              <a:t>生活できない</a:t>
            </a:r>
            <a:endParaRPr kumimoji="1" lang="ja-JP" altLang="en-US" sz="1050" dirty="0">
              <a:solidFill>
                <a:schemeClr val="bg1"/>
              </a:solidFill>
              <a:latin typeface="ＭＳ Ｐ明朝" pitchFamily="18" charset="-128"/>
              <a:ea typeface="ＭＳ Ｐ明朝" pitchFamily="18" charset="-128"/>
            </a:endParaRPr>
          </a:p>
        </p:txBody>
      </p:sp>
      <p:sp>
        <p:nvSpPr>
          <p:cNvPr id="21" name="正方形/長方形 20"/>
          <p:cNvSpPr/>
          <p:nvPr/>
        </p:nvSpPr>
        <p:spPr>
          <a:xfrm>
            <a:off x="3635896" y="5805264"/>
            <a:ext cx="864096"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bg1"/>
                </a:solidFill>
                <a:latin typeface="ＭＳ Ｐ明朝" pitchFamily="18" charset="-128"/>
                <a:ea typeface="ＭＳ Ｐ明朝" pitchFamily="18" charset="-128"/>
              </a:rPr>
              <a:t>同等の権利</a:t>
            </a:r>
            <a:endParaRPr kumimoji="1" lang="ja-JP" altLang="en-US" sz="1050" dirty="0">
              <a:solidFill>
                <a:schemeClr val="bg1"/>
              </a:solidFill>
              <a:latin typeface="ＭＳ Ｐ明朝" pitchFamily="18" charset="-128"/>
              <a:ea typeface="ＭＳ Ｐ明朝" pitchFamily="18" charset="-128"/>
            </a:endParaRPr>
          </a:p>
        </p:txBody>
      </p:sp>
      <p:sp>
        <p:nvSpPr>
          <p:cNvPr id="22" name="正方形/長方形 21"/>
          <p:cNvSpPr/>
          <p:nvPr/>
        </p:nvSpPr>
        <p:spPr>
          <a:xfrm>
            <a:off x="5580112" y="4437112"/>
            <a:ext cx="72008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bg1"/>
                </a:solidFill>
                <a:latin typeface="ＭＳ Ｐ明朝" pitchFamily="18" charset="-128"/>
                <a:ea typeface="ＭＳ Ｐ明朝" pitchFamily="18" charset="-128"/>
              </a:rPr>
              <a:t>労働災害</a:t>
            </a:r>
            <a:endParaRPr kumimoji="1" lang="ja-JP" altLang="en-US" sz="1050" dirty="0">
              <a:solidFill>
                <a:schemeClr val="bg1"/>
              </a:solidFill>
              <a:latin typeface="ＭＳ Ｐ明朝" pitchFamily="18" charset="-128"/>
              <a:ea typeface="ＭＳ Ｐ明朝" pitchFamily="18" charset="-128"/>
            </a:endParaRPr>
          </a:p>
        </p:txBody>
      </p:sp>
      <p:sp>
        <p:nvSpPr>
          <p:cNvPr id="19" name="正方形/長方形 18"/>
          <p:cNvSpPr/>
          <p:nvPr/>
        </p:nvSpPr>
        <p:spPr>
          <a:xfrm>
            <a:off x="5220072" y="3789040"/>
            <a:ext cx="936104"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bg1"/>
                </a:solidFill>
                <a:latin typeface="ＭＳ Ｐ明朝" pitchFamily="18" charset="-128"/>
                <a:ea typeface="ＭＳ Ｐ明朝" pitchFamily="18" charset="-128"/>
              </a:rPr>
              <a:t>過労死しそう</a:t>
            </a:r>
            <a:endParaRPr kumimoji="1" lang="ja-JP" altLang="en-US" sz="1050" dirty="0">
              <a:solidFill>
                <a:schemeClr val="bg1"/>
              </a:solidFill>
              <a:latin typeface="ＭＳ Ｐ明朝" pitchFamily="18" charset="-128"/>
              <a:ea typeface="ＭＳ Ｐ明朝" pitchFamily="18" charset="-128"/>
            </a:endParaRPr>
          </a:p>
        </p:txBody>
      </p:sp>
      <p:sp>
        <p:nvSpPr>
          <p:cNvPr id="20" name="正方形/長方形 19"/>
          <p:cNvSpPr/>
          <p:nvPr/>
        </p:nvSpPr>
        <p:spPr>
          <a:xfrm>
            <a:off x="7524328" y="2852936"/>
            <a:ext cx="576064" cy="21602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bg1"/>
                </a:solidFill>
                <a:latin typeface="ＭＳ Ｐ明朝" pitchFamily="18" charset="-128"/>
                <a:ea typeface="ＭＳ Ｐ明朝" pitchFamily="18" charset="-128"/>
              </a:rPr>
              <a:t>違法</a:t>
            </a:r>
            <a:endParaRPr kumimoji="1" lang="ja-JP" altLang="en-US" sz="1050" dirty="0">
              <a:solidFill>
                <a:schemeClr val="bg1"/>
              </a:solidFill>
              <a:latin typeface="ＭＳ Ｐ明朝" pitchFamily="18" charset="-128"/>
              <a:ea typeface="ＭＳ Ｐ明朝" pitchFamily="18" charset="-128"/>
            </a:endParaRPr>
          </a:p>
        </p:txBody>
      </p:sp>
      <p:sp>
        <p:nvSpPr>
          <p:cNvPr id="23" name="正方形/長方形 22"/>
          <p:cNvSpPr/>
          <p:nvPr/>
        </p:nvSpPr>
        <p:spPr>
          <a:xfrm>
            <a:off x="6660232" y="5877272"/>
            <a:ext cx="720080"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bg1"/>
                </a:solidFill>
                <a:latin typeface="ＭＳ Ｐ明朝" pitchFamily="18" charset="-128"/>
                <a:ea typeface="ＭＳ Ｐ明朝" pitchFamily="18" charset="-128"/>
              </a:rPr>
              <a:t>法令遵守</a:t>
            </a:r>
            <a:endParaRPr kumimoji="1" lang="ja-JP" altLang="en-US" sz="1050" dirty="0">
              <a:solidFill>
                <a:schemeClr val="bg1"/>
              </a:solidFill>
              <a:latin typeface="ＭＳ Ｐ明朝" pitchFamily="18" charset="-128"/>
              <a:ea typeface="ＭＳ Ｐ明朝" pitchFamily="18" charset="-128"/>
            </a:endParaRPr>
          </a:p>
        </p:txBody>
      </p:sp>
      <p:sp>
        <p:nvSpPr>
          <p:cNvPr id="24" name="正方形/長方形 23"/>
          <p:cNvSpPr/>
          <p:nvPr/>
        </p:nvSpPr>
        <p:spPr>
          <a:xfrm>
            <a:off x="5508104" y="476672"/>
            <a:ext cx="2520280" cy="936104"/>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050" dirty="0" smtClean="0">
              <a:latin typeface="ＭＳ Ｐ明朝" pitchFamily="18" charset="-128"/>
              <a:ea typeface="ＭＳ Ｐ明朝" pitchFamily="18" charset="-128"/>
            </a:endParaRPr>
          </a:p>
          <a:p>
            <a:pPr algn="ctr"/>
            <a:endParaRPr lang="en-US" altLang="ja-JP" sz="1050" dirty="0" smtClean="0">
              <a:latin typeface="ＭＳ Ｐ明朝" pitchFamily="18" charset="-128"/>
              <a:ea typeface="ＭＳ Ｐ明朝" pitchFamily="18" charset="-128"/>
            </a:endParaRPr>
          </a:p>
          <a:p>
            <a:pPr algn="ctr"/>
            <a:r>
              <a:rPr kumimoji="1" lang="ja-JP" altLang="en-US" sz="1050" dirty="0" smtClean="0">
                <a:latin typeface="ＭＳ Ｐ明朝" pitchFamily="18" charset="-128"/>
                <a:ea typeface="ＭＳ Ｐ明朝" pitchFamily="18" charset="-128"/>
              </a:rPr>
              <a:t>常勤で働く非常勤、恒常的に働く臨時</a:t>
            </a:r>
            <a:endParaRPr kumimoji="1" lang="en-US" altLang="ja-JP" sz="1050" dirty="0" smtClean="0">
              <a:latin typeface="ＭＳ Ｐ明朝" pitchFamily="18" charset="-128"/>
              <a:ea typeface="ＭＳ Ｐ明朝" pitchFamily="18" charset="-128"/>
            </a:endParaRPr>
          </a:p>
          <a:p>
            <a:pPr algn="ctr"/>
            <a:r>
              <a:rPr kumimoji="1" lang="ja-JP" altLang="en-US" sz="1050" dirty="0" smtClean="0">
                <a:latin typeface="ＭＳ Ｐ明朝" pitchFamily="18" charset="-128"/>
                <a:ea typeface="ＭＳ Ｐ明朝" pitchFamily="18" charset="-128"/>
              </a:rPr>
              <a:t>限りなく底辺に向かう賃金</a:t>
            </a:r>
            <a:endParaRPr kumimoji="1" lang="en-US" altLang="ja-JP" sz="1050" dirty="0" smtClean="0">
              <a:latin typeface="ＭＳ Ｐ明朝" pitchFamily="18" charset="-128"/>
              <a:ea typeface="ＭＳ Ｐ明朝" pitchFamily="18" charset="-128"/>
            </a:endParaRPr>
          </a:p>
          <a:p>
            <a:pPr algn="ctr"/>
            <a:r>
              <a:rPr lang="ja-JP" altLang="en-US" sz="1050" dirty="0" smtClean="0">
                <a:latin typeface="ＭＳ Ｐ明朝" pitchFamily="18" charset="-128"/>
                <a:ea typeface="ＭＳ Ｐ明朝" pitchFamily="18" charset="-128"/>
              </a:rPr>
              <a:t>安全配慮の義務違反－労災・職業病</a:t>
            </a:r>
            <a:endParaRPr lang="en-US" altLang="ja-JP" sz="1050" dirty="0" smtClean="0">
              <a:latin typeface="ＭＳ Ｐ明朝" pitchFamily="18" charset="-128"/>
              <a:ea typeface="ＭＳ Ｐ明朝" pitchFamily="18" charset="-128"/>
            </a:endParaRPr>
          </a:p>
          <a:p>
            <a:pPr algn="ctr"/>
            <a:r>
              <a:rPr kumimoji="1" lang="ja-JP" altLang="en-US" sz="1050" dirty="0" smtClean="0">
                <a:latin typeface="ＭＳ Ｐ明朝" pitchFamily="18" charset="-128"/>
                <a:ea typeface="ＭＳ Ｐ明朝" pitchFamily="18" charset="-128"/>
              </a:rPr>
              <a:t>「１億総中流」から</a:t>
            </a:r>
            <a:r>
              <a:rPr kumimoji="1" lang="en-US" altLang="ja-JP" sz="1050" dirty="0" smtClean="0">
                <a:latin typeface="ＭＳ Ｐ明朝" pitchFamily="18" charset="-128"/>
                <a:ea typeface="ＭＳ Ｐ明朝" pitchFamily="18" charset="-128"/>
              </a:rPr>
              <a:t>99</a:t>
            </a:r>
            <a:r>
              <a:rPr kumimoji="1" lang="ja-JP" altLang="en-US"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の</a:t>
            </a:r>
            <a:r>
              <a:rPr kumimoji="1" lang="ja-JP" altLang="en-US" sz="1050" dirty="0" smtClean="0">
                <a:latin typeface="ＭＳ Ｐ明朝" pitchFamily="18" charset="-128"/>
                <a:ea typeface="ＭＳ Ｐ明朝" pitchFamily="18" charset="-128"/>
              </a:rPr>
              <a:t>ワーキングプア</a:t>
            </a:r>
            <a:endParaRPr kumimoji="1" lang="en-US" altLang="ja-JP" sz="1050" dirty="0" smtClean="0">
              <a:latin typeface="ＭＳ Ｐ明朝" pitchFamily="18" charset="-128"/>
              <a:ea typeface="ＭＳ Ｐ明朝" pitchFamily="18" charset="-128"/>
            </a:endParaRPr>
          </a:p>
          <a:p>
            <a:pPr algn="ctr"/>
            <a:endParaRPr kumimoji="1" lang="en-US" altLang="ja-JP" sz="1050" dirty="0" smtClean="0">
              <a:latin typeface="ＭＳ Ｐ明朝" pitchFamily="18" charset="-128"/>
              <a:ea typeface="ＭＳ Ｐ明朝" pitchFamily="18" charset="-128"/>
            </a:endParaRPr>
          </a:p>
          <a:p>
            <a:pPr algn="ctr"/>
            <a:endParaRPr kumimoji="1" lang="ja-JP" altLang="en-US" sz="1050" dirty="0">
              <a:latin typeface="ＭＳ Ｐ明朝" pitchFamily="18" charset="-128"/>
              <a:ea typeface="ＭＳ Ｐ明朝" pitchFamily="18" charset="-128"/>
            </a:endParaRPr>
          </a:p>
        </p:txBody>
      </p:sp>
      <p:sp>
        <p:nvSpPr>
          <p:cNvPr id="26" name="正方形/長方形 25"/>
          <p:cNvSpPr/>
          <p:nvPr/>
        </p:nvSpPr>
        <p:spPr>
          <a:xfrm>
            <a:off x="8172400" y="3789040"/>
            <a:ext cx="720080" cy="2448272"/>
          </a:xfrm>
          <a:prstGeom prst="rect">
            <a:avLst/>
          </a:prstGeom>
          <a:solidFill>
            <a:srgbClr val="FFFF00"/>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1200" dirty="0" smtClean="0">
                <a:solidFill>
                  <a:schemeClr val="bg1"/>
                </a:solidFill>
                <a:latin typeface="ＭＳ Ｐ明朝" pitchFamily="18" charset="-128"/>
                <a:ea typeface="ＭＳ Ｐ明朝" pitchFamily="18" charset="-128"/>
              </a:rPr>
              <a:t>返歌　　百年後、啄木も</a:t>
            </a:r>
            <a:endParaRPr kumimoji="1" lang="en-US" altLang="ja-JP" sz="1200" dirty="0" smtClean="0">
              <a:solidFill>
                <a:schemeClr val="bg1"/>
              </a:solidFill>
              <a:latin typeface="ＭＳ Ｐ明朝" pitchFamily="18" charset="-128"/>
              <a:ea typeface="ＭＳ Ｐ明朝" pitchFamily="18" charset="-128"/>
            </a:endParaRPr>
          </a:p>
          <a:p>
            <a:r>
              <a:rPr kumimoji="1" lang="ja-JP" altLang="en-US" sz="1200" dirty="0" smtClean="0">
                <a:solidFill>
                  <a:schemeClr val="bg1"/>
                </a:solidFill>
                <a:latin typeface="ＭＳ Ｐ明朝" pitchFamily="18" charset="-128"/>
                <a:ea typeface="ＭＳ Ｐ明朝" pitchFamily="18" charset="-128"/>
              </a:rPr>
              <a:t>　　　　　　　　私も同じ手をしてる</a:t>
            </a:r>
            <a:endParaRPr kumimoji="1" lang="en-US" altLang="ja-JP" sz="1200" dirty="0" smtClean="0">
              <a:solidFill>
                <a:schemeClr val="bg1"/>
              </a:solidFill>
              <a:latin typeface="ＭＳ Ｐ明朝" pitchFamily="18" charset="-128"/>
              <a:ea typeface="ＭＳ Ｐ明朝" pitchFamily="18" charset="-128"/>
            </a:endParaRPr>
          </a:p>
          <a:p>
            <a:r>
              <a:rPr lang="ja-JP" altLang="en-US" sz="900" dirty="0" smtClean="0">
                <a:solidFill>
                  <a:schemeClr val="bg1"/>
                </a:solidFill>
                <a:latin typeface="ＭＳ Ｐ明朝" pitchFamily="18" charset="-128"/>
                <a:ea typeface="ＭＳ Ｐ明朝" pitchFamily="18" charset="-128"/>
              </a:rPr>
              <a:t>　　　　　　　　　　　　　　　　読み人知らず</a:t>
            </a:r>
            <a:endParaRPr kumimoji="1" lang="ja-JP" altLang="en-US" sz="900" dirty="0">
              <a:solidFill>
                <a:schemeClr val="bg1"/>
              </a:solidFill>
              <a:latin typeface="ＭＳ Ｐ明朝" pitchFamily="18" charset="-128"/>
              <a:ea typeface="ＭＳ Ｐ明朝" pitchFamily="18"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60648"/>
            <a:ext cx="3744416" cy="1368152"/>
          </a:xfrm>
        </p:spPr>
        <p:txBody>
          <a:bodyPr>
            <a:normAutofit fontScale="90000"/>
          </a:bodyPr>
          <a:lstStyle/>
          <a:p>
            <a:r>
              <a:rPr kumimoji="1" lang="en-US" altLang="ja-JP" sz="2000" dirty="0" smtClean="0"/>
              <a:t/>
            </a:r>
            <a:br>
              <a:rPr kumimoji="1" lang="en-US" altLang="ja-JP" sz="2000" dirty="0" smtClean="0"/>
            </a:br>
            <a:r>
              <a:rPr lang="en-US" altLang="ja-JP" sz="2000" dirty="0" smtClean="0"/>
              <a:t/>
            </a:r>
            <a:br>
              <a:rPr lang="en-US" altLang="ja-JP" sz="2000" dirty="0" smtClean="0"/>
            </a:br>
            <a:r>
              <a:rPr lang="en-US" altLang="ja-JP" sz="1300" dirty="0" smtClean="0">
                <a:latin typeface="ＭＳ Ｐ明朝" pitchFamily="18" charset="-128"/>
                <a:ea typeface="ＭＳ Ｐ明朝" pitchFamily="18" charset="-128"/>
              </a:rPr>
              <a:t>〔</a:t>
            </a:r>
            <a:r>
              <a:rPr lang="ja-JP" altLang="en-US" sz="1300" dirty="0" smtClean="0">
                <a:latin typeface="ＭＳ Ｐ明朝" pitchFamily="18" charset="-128"/>
                <a:ea typeface="ＭＳ Ｐ明朝" pitchFamily="18" charset="-128"/>
              </a:rPr>
              <a:t>資本主義の秘密に迫ろう－制度・政策</a:t>
            </a:r>
            <a:r>
              <a:rPr lang="en-US" altLang="ja-JP" sz="1300" dirty="0" smtClean="0">
                <a:latin typeface="ＭＳ Ｐ明朝" pitchFamily="18" charset="-128"/>
                <a:ea typeface="ＭＳ Ｐ明朝" pitchFamily="18" charset="-128"/>
              </a:rPr>
              <a:t>〕</a:t>
            </a:r>
            <a:br>
              <a:rPr lang="en-US" altLang="ja-JP" sz="1300" dirty="0" smtClean="0">
                <a:latin typeface="ＭＳ Ｐ明朝" pitchFamily="18" charset="-128"/>
                <a:ea typeface="ＭＳ Ｐ明朝" pitchFamily="18" charset="-128"/>
              </a:rPr>
            </a:br>
            <a:r>
              <a:rPr lang="en-US" altLang="ja-JP" sz="1300" dirty="0" smtClean="0">
                <a:latin typeface="ＭＳ Ｐ明朝" pitchFamily="18" charset="-128"/>
                <a:ea typeface="ＭＳ Ｐ明朝" pitchFamily="18" charset="-128"/>
              </a:rPr>
              <a:t/>
            </a:r>
            <a:br>
              <a:rPr lang="en-US" altLang="ja-JP" sz="1300" dirty="0" smtClean="0">
                <a:latin typeface="ＭＳ Ｐ明朝" pitchFamily="18" charset="-128"/>
                <a:ea typeface="ＭＳ Ｐ明朝" pitchFamily="18" charset="-128"/>
              </a:rPr>
            </a:br>
            <a:r>
              <a:rPr lang="ja-JP" altLang="en-US" sz="2000" dirty="0" smtClean="0">
                <a:latin typeface="ＭＳ Ｐ明朝" pitchFamily="18" charset="-128"/>
                <a:ea typeface="ＭＳ Ｐ明朝" pitchFamily="18" charset="-128"/>
              </a:rPr>
              <a:t>「働いても、働いても豊かになれない」　</a:t>
            </a:r>
            <a:r>
              <a:rPr lang="en-US" altLang="ja-JP" sz="2000" dirty="0" smtClean="0">
                <a:latin typeface="ＭＳ Ｐ明朝" pitchFamily="18" charset="-128"/>
                <a:ea typeface="ＭＳ Ｐ明朝" pitchFamily="18" charset="-128"/>
              </a:rPr>
              <a:t/>
            </a:r>
            <a:br>
              <a:rPr lang="en-US" altLang="ja-JP" sz="2000" dirty="0" smtClean="0">
                <a:latin typeface="ＭＳ Ｐ明朝" pitchFamily="18" charset="-128"/>
                <a:ea typeface="ＭＳ Ｐ明朝" pitchFamily="18" charset="-128"/>
              </a:rPr>
            </a:br>
            <a:r>
              <a:rPr lang="ja-JP" altLang="en-US" sz="2000" dirty="0" smtClean="0">
                <a:latin typeface="ＭＳ Ｐ明朝" pitchFamily="18" charset="-128"/>
                <a:ea typeface="ＭＳ Ｐ明朝" pitchFamily="18" charset="-128"/>
              </a:rPr>
              <a:t>　</a:t>
            </a:r>
            <a:r>
              <a:rPr lang="en-US" altLang="ja-JP" sz="1200" dirty="0" smtClean="0">
                <a:latin typeface="ＭＳ Ｐ明朝" pitchFamily="18" charset="-128"/>
                <a:ea typeface="ＭＳ Ｐ明朝" pitchFamily="18" charset="-128"/>
              </a:rPr>
              <a:t>NHK</a:t>
            </a:r>
            <a:r>
              <a:rPr lang="ja-JP" altLang="en-US" sz="1200" dirty="0" smtClean="0">
                <a:latin typeface="ＭＳ Ｐ明朝" pitchFamily="18" charset="-128"/>
                <a:ea typeface="ＭＳ Ｐ明朝" pitchFamily="18" charset="-128"/>
              </a:rPr>
              <a:t>（</a:t>
            </a:r>
            <a:r>
              <a:rPr lang="en-US" altLang="ja-JP" sz="1200" dirty="0" smtClean="0">
                <a:latin typeface="ＭＳ Ｐ明朝" pitchFamily="18" charset="-128"/>
                <a:ea typeface="ＭＳ Ｐ明朝" pitchFamily="18" charset="-128"/>
              </a:rPr>
              <a:t>2000.6 </a:t>
            </a:r>
            <a:r>
              <a:rPr lang="ja-JP" altLang="en-US" sz="1200" dirty="0" smtClean="0">
                <a:latin typeface="ＭＳ Ｐ明朝" pitchFamily="18" charset="-128"/>
                <a:ea typeface="ＭＳ Ｐ明朝" pitchFamily="18" charset="-128"/>
              </a:rPr>
              <a:t>）がワーキングプアを「発見」</a:t>
            </a:r>
            <a:r>
              <a:rPr lang="en-US" altLang="ja-JP" sz="1200" dirty="0" smtClean="0">
                <a:latin typeface="ＭＳ Ｐ明朝" pitchFamily="18" charset="-128"/>
                <a:ea typeface="ＭＳ Ｐ明朝" pitchFamily="18" charset="-128"/>
              </a:rPr>
              <a:t/>
            </a:r>
            <a:br>
              <a:rPr lang="en-US" altLang="ja-JP" sz="1200" dirty="0" smtClean="0">
                <a:latin typeface="ＭＳ Ｐ明朝" pitchFamily="18" charset="-128"/>
                <a:ea typeface="ＭＳ Ｐ明朝" pitchFamily="18" charset="-128"/>
              </a:rPr>
            </a:br>
            <a:r>
              <a:rPr lang="en-US" altLang="ja-JP" sz="1200" dirty="0" smtClean="0">
                <a:latin typeface="ＭＳ Ｐ明朝" pitchFamily="18" charset="-128"/>
                <a:ea typeface="ＭＳ Ｐ明朝" pitchFamily="18" charset="-128"/>
              </a:rPr>
              <a:t/>
            </a:r>
            <a:br>
              <a:rPr lang="en-US" altLang="ja-JP" sz="1200" dirty="0" smtClean="0">
                <a:latin typeface="ＭＳ Ｐ明朝" pitchFamily="18" charset="-128"/>
                <a:ea typeface="ＭＳ Ｐ明朝" pitchFamily="18" charset="-128"/>
              </a:rPr>
            </a:br>
            <a:r>
              <a:rPr lang="en-US" altLang="ja-JP" sz="1200" dirty="0" smtClean="0">
                <a:latin typeface="ＭＳ Ｐ明朝" pitchFamily="18" charset="-128"/>
                <a:ea typeface="ＭＳ Ｐ明朝" pitchFamily="18" charset="-128"/>
              </a:rPr>
              <a:t/>
            </a:r>
            <a:br>
              <a:rPr lang="en-US" altLang="ja-JP" sz="1200" dirty="0" smtClean="0">
                <a:latin typeface="ＭＳ Ｐ明朝" pitchFamily="18" charset="-128"/>
                <a:ea typeface="ＭＳ Ｐ明朝" pitchFamily="18" charset="-128"/>
              </a:rPr>
            </a:br>
            <a:r>
              <a:rPr lang="en-US" altLang="ja-JP" sz="1600" dirty="0" smtClean="0">
                <a:latin typeface="ＭＳ Ｐ明朝" pitchFamily="18" charset="-128"/>
                <a:ea typeface="ＭＳ Ｐ明朝" pitchFamily="18" charset="-128"/>
              </a:rPr>
              <a:t/>
            </a:r>
            <a:br>
              <a:rPr lang="en-US" altLang="ja-JP" sz="1600" dirty="0" smtClean="0">
                <a:latin typeface="ＭＳ Ｐ明朝" pitchFamily="18" charset="-128"/>
                <a:ea typeface="ＭＳ Ｐ明朝" pitchFamily="18" charset="-128"/>
              </a:rPr>
            </a:br>
            <a:endParaRPr kumimoji="1" lang="ja-JP" altLang="en-US" sz="1600" dirty="0">
              <a:latin typeface="ＭＳ Ｐ明朝" pitchFamily="18" charset="-128"/>
              <a:ea typeface="ＭＳ Ｐ明朝" pitchFamily="18" charset="-128"/>
            </a:endParaRPr>
          </a:p>
        </p:txBody>
      </p:sp>
      <p:pic>
        <p:nvPicPr>
          <p:cNvPr id="4" name="Picture 2" descr="C:\Users\佐藤陵一\Pictures\MP Navigator EX\2009_10_14\IMG_0002.jpg"/>
          <p:cNvPicPr>
            <a:picLocks noGrp="1" noChangeAspect="1" noChangeArrowheads="1"/>
          </p:cNvPicPr>
          <p:nvPr>
            <p:ph idx="1"/>
          </p:nvPr>
        </p:nvPicPr>
        <p:blipFill>
          <a:blip r:embed="rId3" cstate="print"/>
          <a:srcRect/>
          <a:stretch>
            <a:fillRect/>
          </a:stretch>
        </p:blipFill>
        <p:spPr bwMode="auto">
          <a:xfrm>
            <a:off x="539552" y="1556792"/>
            <a:ext cx="2522350" cy="2941787"/>
          </a:xfrm>
          <a:prstGeom prst="rect">
            <a:avLst/>
          </a:prstGeom>
          <a:noFill/>
          <a:ln w="3175">
            <a:solidFill>
              <a:schemeClr val="tx1"/>
            </a:solidFill>
          </a:ln>
        </p:spPr>
      </p:pic>
      <p:sp>
        <p:nvSpPr>
          <p:cNvPr id="5" name="正方形/長方形 4"/>
          <p:cNvSpPr/>
          <p:nvPr/>
        </p:nvSpPr>
        <p:spPr>
          <a:xfrm>
            <a:off x="683568" y="1628800"/>
            <a:ext cx="1440160" cy="504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bg1"/>
                </a:solidFill>
                <a:latin typeface="ＭＳ Ｐ明朝" pitchFamily="18" charset="-128"/>
                <a:ea typeface="ＭＳ Ｐ明朝" pitchFamily="18" charset="-128"/>
              </a:rPr>
              <a:t>それから</a:t>
            </a:r>
            <a:r>
              <a:rPr lang="en-US" altLang="ja-JP" sz="1200" dirty="0" smtClean="0">
                <a:solidFill>
                  <a:schemeClr val="bg1"/>
                </a:solidFill>
                <a:latin typeface="ＭＳ Ｐ明朝" pitchFamily="18" charset="-128"/>
                <a:ea typeface="ＭＳ Ｐ明朝" pitchFamily="18" charset="-128"/>
              </a:rPr>
              <a:t>10</a:t>
            </a:r>
            <a:r>
              <a:rPr lang="ja-JP" altLang="en-US" sz="1200" dirty="0" smtClean="0">
                <a:solidFill>
                  <a:schemeClr val="bg1"/>
                </a:solidFill>
                <a:latin typeface="ＭＳ Ｐ明朝" pitchFamily="18" charset="-128"/>
                <a:ea typeface="ＭＳ Ｐ明朝" pitchFamily="18" charset="-128"/>
              </a:rPr>
              <a:t>年</a:t>
            </a:r>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大阪の地下鉄清掃</a:t>
            </a:r>
            <a:endParaRPr lang="ja-JP" altLang="en-US" sz="1200" dirty="0">
              <a:solidFill>
                <a:schemeClr val="bg1"/>
              </a:solidFill>
              <a:latin typeface="ＭＳ Ｐ明朝" pitchFamily="18" charset="-128"/>
              <a:ea typeface="ＭＳ Ｐ明朝" pitchFamily="18" charset="-128"/>
            </a:endParaRPr>
          </a:p>
        </p:txBody>
      </p:sp>
      <p:sp>
        <p:nvSpPr>
          <p:cNvPr id="6" name="正方形/長方形 5"/>
          <p:cNvSpPr/>
          <p:nvPr/>
        </p:nvSpPr>
        <p:spPr>
          <a:xfrm>
            <a:off x="539552" y="4797152"/>
            <a:ext cx="3024336" cy="792088"/>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bg1"/>
                </a:solidFill>
                <a:latin typeface="ＭＳ Ｐ明朝" pitchFamily="18" charset="-128"/>
                <a:ea typeface="ＭＳ Ｐ明朝" pitchFamily="18" charset="-128"/>
              </a:rPr>
              <a:t>Ａさん－</a:t>
            </a:r>
            <a:r>
              <a:rPr lang="en-US" altLang="ja-JP" sz="900" dirty="0" smtClean="0">
                <a:solidFill>
                  <a:schemeClr val="bg1"/>
                </a:solidFill>
                <a:latin typeface="ＭＳ Ｐ明朝" pitchFamily="18" charset="-128"/>
                <a:ea typeface="ＭＳ Ｐ明朝" pitchFamily="18" charset="-128"/>
              </a:rPr>
              <a:t>53</a:t>
            </a:r>
            <a:r>
              <a:rPr lang="ja-JP" altLang="en-US" sz="900" dirty="0" smtClean="0">
                <a:solidFill>
                  <a:schemeClr val="bg1"/>
                </a:solidFill>
                <a:latin typeface="ＭＳ Ｐ明朝" pitchFamily="18" charset="-128"/>
                <a:ea typeface="ＭＳ Ｐ明朝" pitchFamily="18" charset="-128"/>
              </a:rPr>
              <a:t>歳</a:t>
            </a:r>
            <a:endParaRPr lang="en-US" altLang="ja-JP" sz="900" dirty="0" smtClean="0">
              <a:solidFill>
                <a:schemeClr val="bg1"/>
              </a:solidFill>
              <a:latin typeface="ＭＳ Ｐ明朝" pitchFamily="18" charset="-128"/>
              <a:ea typeface="ＭＳ Ｐ明朝" pitchFamily="18" charset="-128"/>
            </a:endParaRPr>
          </a:p>
          <a:p>
            <a:r>
              <a:rPr lang="ja-JP" altLang="en-US" sz="900" dirty="0" smtClean="0">
                <a:solidFill>
                  <a:schemeClr val="bg1"/>
                </a:solidFill>
                <a:latin typeface="ＭＳ Ｐ明朝" pitchFamily="18" charset="-128"/>
                <a:ea typeface="ＭＳ Ｐ明朝" pitchFamily="18" charset="-128"/>
              </a:rPr>
              <a:t>●昨年</a:t>
            </a:r>
            <a:r>
              <a:rPr lang="en-US" altLang="ja-JP" sz="900" dirty="0" smtClean="0">
                <a:solidFill>
                  <a:schemeClr val="bg1"/>
                </a:solidFill>
                <a:latin typeface="ＭＳ Ｐ明朝" pitchFamily="18" charset="-128"/>
                <a:ea typeface="ＭＳ Ｐ明朝" pitchFamily="18" charset="-128"/>
              </a:rPr>
              <a:t>4</a:t>
            </a:r>
            <a:r>
              <a:rPr lang="ja-JP" altLang="en-US" sz="900" dirty="0" smtClean="0">
                <a:solidFill>
                  <a:schemeClr val="bg1"/>
                </a:solidFill>
                <a:latin typeface="ＭＳ Ｐ明朝" pitchFamily="18" charset="-128"/>
                <a:ea typeface="ＭＳ Ｐ明朝" pitchFamily="18" charset="-128"/>
              </a:rPr>
              <a:t>月時給</a:t>
            </a:r>
            <a:r>
              <a:rPr lang="en-US" altLang="ja-JP" sz="900" dirty="0" smtClean="0">
                <a:solidFill>
                  <a:schemeClr val="bg1"/>
                </a:solidFill>
                <a:latin typeface="ＭＳ Ｐ明朝" pitchFamily="18" charset="-128"/>
                <a:ea typeface="ＭＳ Ｐ明朝" pitchFamily="18" charset="-128"/>
              </a:rPr>
              <a:t>800</a:t>
            </a:r>
            <a:r>
              <a:rPr lang="ja-JP" altLang="en-US" sz="900" dirty="0" smtClean="0">
                <a:solidFill>
                  <a:schemeClr val="bg1"/>
                </a:solidFill>
                <a:latin typeface="ＭＳ Ｐ明朝" pitchFamily="18" charset="-128"/>
                <a:ea typeface="ＭＳ Ｐ明朝" pitchFamily="18" charset="-128"/>
              </a:rPr>
              <a:t>円で地下鉄 駅清掃の仕事をはじめる。</a:t>
            </a:r>
            <a:endParaRPr lang="en-US" altLang="ja-JP" sz="900" dirty="0" smtClean="0">
              <a:solidFill>
                <a:schemeClr val="bg1"/>
              </a:solidFill>
              <a:latin typeface="ＭＳ Ｐ明朝" pitchFamily="18" charset="-128"/>
              <a:ea typeface="ＭＳ Ｐ明朝" pitchFamily="18" charset="-128"/>
            </a:endParaRPr>
          </a:p>
          <a:p>
            <a:r>
              <a:rPr lang="ja-JP" altLang="en-US" sz="900" dirty="0" smtClean="0">
                <a:solidFill>
                  <a:schemeClr val="bg1"/>
                </a:solidFill>
                <a:latin typeface="ＭＳ Ｐ明朝" pitchFamily="18" charset="-128"/>
                <a:ea typeface="ＭＳ Ｐ明朝" pitchFamily="18" charset="-128"/>
              </a:rPr>
              <a:t>●会社が入札に失敗。落札した新しい会社に就職。</a:t>
            </a:r>
            <a:endParaRPr lang="en-US" altLang="ja-JP" sz="900" dirty="0" smtClean="0">
              <a:solidFill>
                <a:schemeClr val="bg1"/>
              </a:solidFill>
              <a:latin typeface="ＭＳ Ｐ明朝" pitchFamily="18" charset="-128"/>
              <a:ea typeface="ＭＳ Ｐ明朝" pitchFamily="18" charset="-128"/>
            </a:endParaRPr>
          </a:p>
          <a:p>
            <a:r>
              <a:rPr lang="ja-JP" altLang="en-US" sz="900" dirty="0" smtClean="0">
                <a:solidFill>
                  <a:schemeClr val="bg1"/>
                </a:solidFill>
                <a:latin typeface="ＭＳ Ｐ明朝" pitchFamily="18" charset="-128"/>
                <a:ea typeface="ＭＳ Ｐ明朝" pitchFamily="18" charset="-128"/>
              </a:rPr>
              <a:t>●別会社は時給</a:t>
            </a:r>
            <a:r>
              <a:rPr lang="en-US" altLang="ja-JP" sz="900" dirty="0" smtClean="0">
                <a:solidFill>
                  <a:schemeClr val="bg1"/>
                </a:solidFill>
                <a:latin typeface="ＭＳ Ｐ明朝" pitchFamily="18" charset="-128"/>
                <a:ea typeface="ＭＳ Ｐ明朝" pitchFamily="18" charset="-128"/>
              </a:rPr>
              <a:t>760</a:t>
            </a:r>
            <a:r>
              <a:rPr lang="ja-JP" altLang="en-US" sz="900" dirty="0" smtClean="0">
                <a:solidFill>
                  <a:schemeClr val="bg1"/>
                </a:solidFill>
                <a:latin typeface="ＭＳ Ｐ明朝" pitchFamily="18" charset="-128"/>
                <a:ea typeface="ＭＳ Ｐ明朝" pitchFamily="18" charset="-128"/>
              </a:rPr>
              <a:t>円。週</a:t>
            </a:r>
            <a:r>
              <a:rPr lang="en-US" altLang="ja-JP" sz="900" dirty="0" smtClean="0">
                <a:solidFill>
                  <a:schemeClr val="bg1"/>
                </a:solidFill>
                <a:latin typeface="ＭＳ Ｐ明朝" pitchFamily="18" charset="-128"/>
                <a:ea typeface="ＭＳ Ｐ明朝" pitchFamily="18" charset="-128"/>
              </a:rPr>
              <a:t>6</a:t>
            </a:r>
            <a:r>
              <a:rPr lang="ja-JP" altLang="en-US" sz="900" dirty="0" smtClean="0">
                <a:solidFill>
                  <a:schemeClr val="bg1"/>
                </a:solidFill>
                <a:latin typeface="ＭＳ Ｐ明朝" pitchFamily="18" charset="-128"/>
                <a:ea typeface="ＭＳ Ｐ明朝" pitchFamily="18" charset="-128"/>
              </a:rPr>
              <a:t>日、</a:t>
            </a:r>
            <a:r>
              <a:rPr lang="en-US" altLang="ja-JP" sz="900" dirty="0" smtClean="0">
                <a:solidFill>
                  <a:schemeClr val="bg1"/>
                </a:solidFill>
                <a:latin typeface="ＭＳ Ｐ明朝" pitchFamily="18" charset="-128"/>
                <a:ea typeface="ＭＳ Ｐ明朝" pitchFamily="18" charset="-128"/>
              </a:rPr>
              <a:t> 1</a:t>
            </a:r>
            <a:r>
              <a:rPr lang="ja-JP" altLang="en-US" sz="900" dirty="0" smtClean="0">
                <a:solidFill>
                  <a:schemeClr val="bg1"/>
                </a:solidFill>
                <a:latin typeface="ＭＳ Ｐ明朝" pitchFamily="18" charset="-128"/>
                <a:ea typeface="ＭＳ Ｐ明朝" pitchFamily="18" charset="-128"/>
              </a:rPr>
              <a:t>日</a:t>
            </a:r>
            <a:r>
              <a:rPr lang="en-US" altLang="ja-JP" sz="900" dirty="0" smtClean="0">
                <a:solidFill>
                  <a:schemeClr val="bg1"/>
                </a:solidFill>
                <a:latin typeface="ＭＳ Ｐ明朝" pitchFamily="18" charset="-128"/>
                <a:ea typeface="ＭＳ Ｐ明朝" pitchFamily="18" charset="-128"/>
              </a:rPr>
              <a:t>7</a:t>
            </a:r>
            <a:r>
              <a:rPr lang="ja-JP" altLang="en-US" sz="900" dirty="0" smtClean="0">
                <a:solidFill>
                  <a:schemeClr val="bg1"/>
                </a:solidFill>
                <a:latin typeface="ＭＳ Ｐ明朝" pitchFamily="18" charset="-128"/>
                <a:ea typeface="ＭＳ Ｐ明朝" pitchFamily="18" charset="-128"/>
              </a:rPr>
              <a:t>時間でＡさんは就労。</a:t>
            </a:r>
            <a:endParaRPr lang="en-US" altLang="ja-JP" sz="900" dirty="0" smtClean="0">
              <a:solidFill>
                <a:schemeClr val="bg1"/>
              </a:solidFill>
              <a:latin typeface="ＭＳ Ｐ明朝" pitchFamily="18" charset="-128"/>
              <a:ea typeface="ＭＳ Ｐ明朝" pitchFamily="18" charset="-128"/>
            </a:endParaRPr>
          </a:p>
          <a:p>
            <a:r>
              <a:rPr lang="ja-JP" altLang="en-US" sz="900" dirty="0" smtClean="0">
                <a:solidFill>
                  <a:schemeClr val="bg1"/>
                </a:solidFill>
                <a:latin typeface="ＭＳ Ｐ明朝" pitchFamily="18" charset="-128"/>
                <a:ea typeface="ＭＳ Ｐ明朝" pitchFamily="18" charset="-128"/>
              </a:rPr>
              <a:t>●</a:t>
            </a:r>
            <a:r>
              <a:rPr lang="en-US" altLang="ja-JP" sz="900" dirty="0" smtClean="0">
                <a:solidFill>
                  <a:schemeClr val="bg1"/>
                </a:solidFill>
                <a:latin typeface="ＭＳ Ｐ明朝" pitchFamily="18" charset="-128"/>
                <a:ea typeface="ＭＳ Ｐ明朝" pitchFamily="18" charset="-128"/>
              </a:rPr>
              <a:t>5</a:t>
            </a:r>
            <a:r>
              <a:rPr lang="ja-JP" altLang="en-US" sz="900" dirty="0" smtClean="0">
                <a:solidFill>
                  <a:schemeClr val="bg1"/>
                </a:solidFill>
                <a:latin typeface="ＭＳ Ｐ明朝" pitchFamily="18" charset="-128"/>
                <a:ea typeface="ＭＳ Ｐ明朝" pitchFamily="18" charset="-128"/>
              </a:rPr>
              <a:t>月分は</a:t>
            </a:r>
            <a:r>
              <a:rPr lang="en-US" altLang="ja-JP" sz="900" dirty="0" smtClean="0">
                <a:solidFill>
                  <a:schemeClr val="bg1"/>
                </a:solidFill>
                <a:latin typeface="ＭＳ Ｐ明朝" pitchFamily="18" charset="-128"/>
                <a:ea typeface="ＭＳ Ｐ明朝" pitchFamily="18" charset="-128"/>
              </a:rPr>
              <a:t>144,880</a:t>
            </a:r>
            <a:r>
              <a:rPr lang="ja-JP" altLang="en-US" sz="900" dirty="0" smtClean="0">
                <a:solidFill>
                  <a:schemeClr val="bg1"/>
                </a:solidFill>
                <a:latin typeface="ＭＳ Ｐ明朝" pitchFamily="18" charset="-128"/>
                <a:ea typeface="ＭＳ Ｐ明朝" pitchFamily="18" charset="-128"/>
              </a:rPr>
              <a:t>円。</a:t>
            </a:r>
            <a:endParaRPr lang="ja-JP" altLang="en-US" sz="900" dirty="0">
              <a:solidFill>
                <a:schemeClr val="bg1"/>
              </a:solidFill>
              <a:latin typeface="ＭＳ Ｐ明朝" pitchFamily="18" charset="-128"/>
              <a:ea typeface="ＭＳ Ｐ明朝" pitchFamily="18" charset="-128"/>
            </a:endParaRPr>
          </a:p>
        </p:txBody>
      </p:sp>
      <p:sp>
        <p:nvSpPr>
          <p:cNvPr id="7" name="正方形/長方形 6"/>
          <p:cNvSpPr/>
          <p:nvPr/>
        </p:nvSpPr>
        <p:spPr>
          <a:xfrm>
            <a:off x="539552" y="5733256"/>
            <a:ext cx="3024336" cy="864096"/>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ja-JP" altLang="en-US" sz="900" dirty="0" smtClean="0">
                <a:solidFill>
                  <a:schemeClr val="bg1"/>
                </a:solidFill>
                <a:latin typeface="ＭＳ Ｐ明朝" pitchFamily="18" charset="-128"/>
                <a:ea typeface="ＭＳ Ｐ明朝" pitchFamily="18" charset="-128"/>
              </a:rPr>
              <a:t>生活保護基準（単身</a:t>
            </a:r>
            <a:r>
              <a:rPr lang="en-US" altLang="ja-JP" sz="900" dirty="0" smtClean="0">
                <a:solidFill>
                  <a:schemeClr val="bg1"/>
                </a:solidFill>
                <a:latin typeface="ＭＳ Ｐ明朝" pitchFamily="18" charset="-128"/>
                <a:ea typeface="ＭＳ Ｐ明朝" pitchFamily="18" charset="-128"/>
              </a:rPr>
              <a:t>/</a:t>
            </a:r>
            <a:r>
              <a:rPr lang="ja-JP" altLang="en-US" sz="900" dirty="0" smtClean="0">
                <a:solidFill>
                  <a:schemeClr val="bg1"/>
                </a:solidFill>
                <a:latin typeface="ＭＳ Ｐ明朝" pitchFamily="18" charset="-128"/>
                <a:ea typeface="ＭＳ Ｐ明朝" pitchFamily="18" charset="-128"/>
              </a:rPr>
              <a:t>大阪</a:t>
            </a:r>
            <a:r>
              <a:rPr lang="en-US" altLang="ja-JP" sz="900" dirty="0" smtClean="0">
                <a:solidFill>
                  <a:schemeClr val="bg1"/>
                </a:solidFill>
                <a:latin typeface="ＭＳ Ｐ明朝" pitchFamily="18" charset="-128"/>
                <a:ea typeface="ＭＳ Ｐ明朝" pitchFamily="18" charset="-128"/>
              </a:rPr>
              <a:t>)</a:t>
            </a:r>
          </a:p>
          <a:p>
            <a:pPr>
              <a:lnSpc>
                <a:spcPts val="1200"/>
              </a:lnSpc>
            </a:pPr>
            <a:r>
              <a:rPr lang="ja-JP" altLang="en-US" sz="900" dirty="0" smtClean="0">
                <a:solidFill>
                  <a:schemeClr val="bg1"/>
                </a:solidFill>
                <a:latin typeface="ＭＳ Ｐ明朝" pitchFamily="18" charset="-128"/>
                <a:ea typeface="ＭＳ Ｐ明朝" pitchFamily="18" charset="-128"/>
              </a:rPr>
              <a:t>生活扶助　　　　　</a:t>
            </a:r>
            <a:r>
              <a:rPr lang="en-US" altLang="ja-JP" sz="900" dirty="0" smtClean="0">
                <a:solidFill>
                  <a:schemeClr val="bg1"/>
                </a:solidFill>
                <a:latin typeface="ＭＳ Ｐ明朝" pitchFamily="18" charset="-128"/>
                <a:ea typeface="ＭＳ Ｐ明朝" pitchFamily="18" charset="-128"/>
              </a:rPr>
              <a:t>81,610</a:t>
            </a:r>
            <a:r>
              <a:rPr lang="ja-JP" altLang="en-US" sz="900" dirty="0" smtClean="0">
                <a:solidFill>
                  <a:schemeClr val="bg1"/>
                </a:solidFill>
                <a:latin typeface="ＭＳ Ｐ明朝" pitchFamily="18" charset="-128"/>
                <a:ea typeface="ＭＳ Ｐ明朝" pitchFamily="18" charset="-128"/>
              </a:rPr>
              <a:t>円</a:t>
            </a:r>
            <a:endParaRPr lang="en-US" altLang="ja-JP" sz="900" dirty="0" smtClean="0">
              <a:solidFill>
                <a:schemeClr val="bg1"/>
              </a:solidFill>
              <a:latin typeface="ＭＳ Ｐ明朝" pitchFamily="18" charset="-128"/>
              <a:ea typeface="ＭＳ Ｐ明朝" pitchFamily="18" charset="-128"/>
            </a:endParaRPr>
          </a:p>
          <a:p>
            <a:pPr>
              <a:lnSpc>
                <a:spcPts val="1200"/>
              </a:lnSpc>
            </a:pPr>
            <a:r>
              <a:rPr lang="ja-JP" altLang="en-US" sz="900" dirty="0" smtClean="0">
                <a:solidFill>
                  <a:schemeClr val="bg1"/>
                </a:solidFill>
                <a:latin typeface="ＭＳ Ｐ明朝" pitchFamily="18" charset="-128"/>
                <a:ea typeface="ＭＳ Ｐ明朝" pitchFamily="18" charset="-128"/>
              </a:rPr>
              <a:t>住宅扶助　　　　　</a:t>
            </a:r>
            <a:r>
              <a:rPr lang="en-US" altLang="ja-JP" sz="900" dirty="0" smtClean="0">
                <a:solidFill>
                  <a:schemeClr val="bg1"/>
                </a:solidFill>
                <a:latin typeface="ＭＳ Ｐ明朝" pitchFamily="18" charset="-128"/>
                <a:ea typeface="ＭＳ Ｐ明朝" pitchFamily="18" charset="-128"/>
              </a:rPr>
              <a:t>34,000</a:t>
            </a:r>
            <a:r>
              <a:rPr lang="ja-JP" altLang="en-US" sz="900" dirty="0" smtClean="0">
                <a:solidFill>
                  <a:schemeClr val="bg1"/>
                </a:solidFill>
                <a:latin typeface="ＭＳ Ｐ明朝" pitchFamily="18" charset="-128"/>
                <a:ea typeface="ＭＳ Ｐ明朝" pitchFamily="18" charset="-128"/>
              </a:rPr>
              <a:t>円</a:t>
            </a:r>
            <a:endParaRPr lang="en-US" altLang="ja-JP" sz="900" dirty="0" smtClean="0">
              <a:solidFill>
                <a:schemeClr val="bg1"/>
              </a:solidFill>
              <a:latin typeface="ＭＳ Ｐ明朝" pitchFamily="18" charset="-128"/>
              <a:ea typeface="ＭＳ Ｐ明朝" pitchFamily="18" charset="-128"/>
            </a:endParaRPr>
          </a:p>
          <a:p>
            <a:pPr>
              <a:lnSpc>
                <a:spcPts val="1200"/>
              </a:lnSpc>
            </a:pPr>
            <a:r>
              <a:rPr lang="ja-JP" altLang="en-US" sz="900" dirty="0" smtClean="0">
                <a:solidFill>
                  <a:schemeClr val="bg1"/>
                </a:solidFill>
                <a:latin typeface="ＭＳ Ｐ明朝" pitchFamily="18" charset="-128"/>
                <a:ea typeface="ＭＳ Ｐ明朝" pitchFamily="18" charset="-128"/>
              </a:rPr>
              <a:t>税</a:t>
            </a:r>
            <a:r>
              <a:rPr lang="en-US" altLang="ja-JP" sz="900" dirty="0" smtClean="0">
                <a:solidFill>
                  <a:schemeClr val="bg1"/>
                </a:solidFill>
                <a:latin typeface="ＭＳ Ｐ明朝" pitchFamily="18" charset="-128"/>
                <a:ea typeface="ＭＳ Ｐ明朝" pitchFamily="18" charset="-128"/>
              </a:rPr>
              <a:t>/</a:t>
            </a:r>
            <a:r>
              <a:rPr lang="ja-JP" altLang="en-US" sz="900" dirty="0" smtClean="0">
                <a:solidFill>
                  <a:schemeClr val="bg1"/>
                </a:solidFill>
                <a:latin typeface="ＭＳ Ｐ明朝" pitchFamily="18" charset="-128"/>
                <a:ea typeface="ＭＳ Ｐ明朝" pitchFamily="18" charset="-128"/>
              </a:rPr>
              <a:t>必要経費      </a:t>
            </a:r>
            <a:r>
              <a:rPr lang="en-US" altLang="ja-JP" sz="900" dirty="0" smtClean="0">
                <a:solidFill>
                  <a:schemeClr val="bg1"/>
                </a:solidFill>
                <a:latin typeface="ＭＳ Ｐ明朝" pitchFamily="18" charset="-128"/>
                <a:ea typeface="ＭＳ Ｐ明朝" pitchFamily="18" charset="-128"/>
              </a:rPr>
              <a:t>53,491</a:t>
            </a:r>
            <a:r>
              <a:rPr lang="ja-JP" altLang="en-US" sz="900" dirty="0" smtClean="0">
                <a:solidFill>
                  <a:schemeClr val="bg1"/>
                </a:solidFill>
                <a:latin typeface="ＭＳ Ｐ明朝" pitchFamily="18" charset="-128"/>
                <a:ea typeface="ＭＳ Ｐ明朝" pitchFamily="18" charset="-128"/>
              </a:rPr>
              <a:t>円</a:t>
            </a:r>
            <a:endParaRPr lang="en-US" altLang="ja-JP" sz="900" dirty="0" smtClean="0">
              <a:solidFill>
                <a:schemeClr val="bg1"/>
              </a:solidFill>
              <a:latin typeface="ＭＳ Ｐ明朝" pitchFamily="18" charset="-128"/>
              <a:ea typeface="ＭＳ Ｐ明朝" pitchFamily="18" charset="-128"/>
            </a:endParaRPr>
          </a:p>
          <a:p>
            <a:pPr>
              <a:lnSpc>
                <a:spcPts val="1200"/>
              </a:lnSpc>
            </a:pPr>
            <a:r>
              <a:rPr lang="ja-JP" altLang="en-US" sz="900" dirty="0" smtClean="0">
                <a:solidFill>
                  <a:schemeClr val="bg1"/>
                </a:solidFill>
                <a:latin typeface="ＭＳ Ｐ明朝" pitchFamily="18" charset="-128"/>
                <a:ea typeface="ＭＳ Ｐ明朝" pitchFamily="18" charset="-128"/>
              </a:rPr>
              <a:t>保護認定額　    </a:t>
            </a:r>
            <a:r>
              <a:rPr lang="en-US" altLang="ja-JP" sz="900" dirty="0" smtClean="0">
                <a:solidFill>
                  <a:schemeClr val="bg1"/>
                </a:solidFill>
                <a:latin typeface="ＭＳ Ｐ明朝" pitchFamily="18" charset="-128"/>
                <a:ea typeface="ＭＳ Ｐ明朝" pitchFamily="18" charset="-128"/>
              </a:rPr>
              <a:t>169,101</a:t>
            </a:r>
            <a:r>
              <a:rPr lang="ja-JP" altLang="en-US" sz="900" dirty="0" smtClean="0">
                <a:solidFill>
                  <a:schemeClr val="bg1"/>
                </a:solidFill>
                <a:latin typeface="ＭＳ Ｐ明朝" pitchFamily="18" charset="-128"/>
                <a:ea typeface="ＭＳ Ｐ明朝" pitchFamily="18" charset="-128"/>
              </a:rPr>
              <a:t>円</a:t>
            </a:r>
            <a:r>
              <a:rPr lang="ja-JP" altLang="en-US" b="1" dirty="0" smtClean="0">
                <a:solidFill>
                  <a:schemeClr val="bg1"/>
                </a:solidFill>
                <a:latin typeface="ＭＳ Ｐ明朝" pitchFamily="18" charset="-128"/>
                <a:ea typeface="ＭＳ Ｐ明朝" pitchFamily="18" charset="-128"/>
              </a:rPr>
              <a:t>　　</a:t>
            </a:r>
            <a:endParaRPr lang="ja-JP" altLang="en-US" dirty="0">
              <a:solidFill>
                <a:schemeClr val="bg1"/>
              </a:solidFill>
              <a:latin typeface="ＭＳ Ｐ明朝" pitchFamily="18" charset="-128"/>
              <a:ea typeface="ＭＳ Ｐ明朝" pitchFamily="18" charset="-128"/>
            </a:endParaRPr>
          </a:p>
        </p:txBody>
      </p:sp>
      <p:sp>
        <p:nvSpPr>
          <p:cNvPr id="8" name="正方形/長方形 7"/>
          <p:cNvSpPr/>
          <p:nvPr/>
        </p:nvSpPr>
        <p:spPr>
          <a:xfrm>
            <a:off x="2195736" y="5445224"/>
            <a:ext cx="1296144" cy="432048"/>
          </a:xfrm>
          <a:prstGeom prst="rect">
            <a:avLst/>
          </a:prstGeom>
          <a:solidFill>
            <a:srgbClr val="FFFF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900" dirty="0" smtClean="0">
                <a:solidFill>
                  <a:schemeClr val="bg1"/>
                </a:solidFill>
                <a:latin typeface="ＭＳ Ｐ明朝" pitchFamily="18" charset="-128"/>
                <a:ea typeface="ＭＳ Ｐ明朝" pitchFamily="18" charset="-128"/>
              </a:rPr>
              <a:t>24,221</a:t>
            </a:r>
            <a:r>
              <a:rPr lang="ja-JP" altLang="en-US" sz="900" dirty="0" smtClean="0">
                <a:solidFill>
                  <a:schemeClr val="bg1"/>
                </a:solidFill>
                <a:latin typeface="ＭＳ Ｐ明朝" pitchFamily="18" charset="-128"/>
                <a:ea typeface="ＭＳ Ｐ明朝" pitchFamily="18" charset="-128"/>
              </a:rPr>
              <a:t>円が生活保護で支給された。</a:t>
            </a:r>
            <a:endParaRPr lang="ja-JP" altLang="en-US" sz="900" dirty="0">
              <a:solidFill>
                <a:schemeClr val="bg1"/>
              </a:solidFill>
              <a:latin typeface="ＭＳ Ｐ明朝" pitchFamily="18" charset="-128"/>
              <a:ea typeface="ＭＳ Ｐ明朝" pitchFamily="18" charset="-128"/>
            </a:endParaRPr>
          </a:p>
        </p:txBody>
      </p:sp>
      <p:cxnSp>
        <p:nvCxnSpPr>
          <p:cNvPr id="10" name="直線コネクタ 9"/>
          <p:cNvCxnSpPr/>
          <p:nvPr/>
        </p:nvCxnSpPr>
        <p:spPr>
          <a:xfrm>
            <a:off x="3851920" y="548680"/>
            <a:ext cx="0" cy="612068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5" name="表 14"/>
          <p:cNvGraphicFramePr>
            <a:graphicFrameLocks noGrp="1"/>
          </p:cNvGraphicFramePr>
          <p:nvPr/>
        </p:nvGraphicFramePr>
        <p:xfrm>
          <a:off x="3995936" y="2132856"/>
          <a:ext cx="2376264" cy="4348295"/>
        </p:xfrm>
        <a:graphic>
          <a:graphicData uri="http://schemas.openxmlformats.org/drawingml/2006/table">
            <a:tbl>
              <a:tblPr firstRow="1" bandRow="1">
                <a:tableStyleId>{5C22544A-7EE6-4342-B048-85BDC9FD1C3A}</a:tableStyleId>
              </a:tblPr>
              <a:tblGrid>
                <a:gridCol w="2376264"/>
              </a:tblGrid>
              <a:tr h="1044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latin typeface="ＭＳ Ｐ明朝" pitchFamily="18" charset="-128"/>
                          <a:ea typeface="ＭＳ Ｐ明朝" pitchFamily="18" charset="-128"/>
                        </a:rPr>
                        <a:t>札幌市の最低時給</a:t>
                      </a:r>
                      <a:r>
                        <a:rPr kumimoji="1" lang="en-US" altLang="ja-JP" sz="1050" b="0" dirty="0" smtClean="0">
                          <a:latin typeface="ＭＳ Ｐ明朝" pitchFamily="18" charset="-128"/>
                          <a:ea typeface="ＭＳ Ｐ明朝" pitchFamily="18" charset="-128"/>
                        </a:rPr>
                        <a:t>846</a:t>
                      </a:r>
                      <a:r>
                        <a:rPr kumimoji="1" lang="ja-JP" altLang="en-US" sz="1050" b="0" dirty="0" smtClean="0">
                          <a:latin typeface="ＭＳ Ｐ明朝" pitchFamily="18" charset="-128"/>
                          <a:ea typeface="ＭＳ Ｐ明朝" pitchFamily="18" charset="-128"/>
                        </a:rPr>
                        <a:t>円の人が生活保護を申請すると</a:t>
                      </a:r>
                      <a:endParaRPr kumimoji="1" lang="en-US" altLang="ja-JP" sz="1050" b="0" dirty="0" smtClean="0">
                        <a:latin typeface="ＭＳ Ｐ明朝" pitchFamily="18" charset="-128"/>
                        <a:ea typeface="ＭＳ Ｐ明朝"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latin typeface="ＭＳ Ｐ明朝" pitchFamily="18" charset="-128"/>
                          <a:ea typeface="ＭＳ Ｐ明朝" pitchFamily="18" charset="-128"/>
                        </a:rPr>
                        <a:t>　 　　　　　　　　　　　　月額　</a:t>
                      </a:r>
                      <a:r>
                        <a:rPr kumimoji="1" lang="en-US" altLang="ja-JP" sz="1050" b="0" dirty="0" smtClean="0">
                          <a:latin typeface="ＭＳ Ｐ明朝" pitchFamily="18" charset="-128"/>
                          <a:ea typeface="ＭＳ Ｐ明朝" pitchFamily="18" charset="-128"/>
                        </a:rPr>
                        <a:t>142,128</a:t>
                      </a:r>
                      <a:r>
                        <a:rPr kumimoji="1" lang="ja-JP" altLang="en-US" sz="1050" b="0" dirty="0" smtClean="0">
                          <a:latin typeface="ＭＳ Ｐ明朝" pitchFamily="18" charset="-128"/>
                          <a:ea typeface="ＭＳ Ｐ明朝" pitchFamily="18" charset="-128"/>
                        </a:rPr>
                        <a:t>円</a:t>
                      </a:r>
                      <a:endParaRPr kumimoji="1" lang="en-US" altLang="ja-JP" sz="1050" b="0" dirty="0" smtClean="0">
                        <a:latin typeface="ＭＳ Ｐ明朝" pitchFamily="18" charset="-128"/>
                        <a:ea typeface="ＭＳ Ｐ明朝"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latin typeface="ＭＳ Ｐ明朝" pitchFamily="18" charset="-128"/>
                          <a:ea typeface="ＭＳ Ｐ明朝" pitchFamily="18" charset="-128"/>
                        </a:rPr>
                        <a:t>　　</a:t>
                      </a:r>
                      <a:r>
                        <a:rPr kumimoji="1" lang="en-US" altLang="ja-JP" sz="1050" b="0" dirty="0" smtClean="0">
                          <a:latin typeface="ＭＳ Ｐ明朝" pitchFamily="18" charset="-128"/>
                          <a:ea typeface="ＭＳ Ｐ明朝" pitchFamily="18" charset="-128"/>
                        </a:rPr>
                        <a:t>(</a:t>
                      </a:r>
                      <a:r>
                        <a:rPr kumimoji="1" lang="ja-JP" altLang="en-US" sz="1050" b="0" dirty="0" smtClean="0">
                          <a:latin typeface="ＭＳ Ｐ明朝" pitchFamily="18" charset="-128"/>
                          <a:ea typeface="ＭＳ Ｐ明朝" pitchFamily="18" charset="-128"/>
                        </a:rPr>
                        <a:t>年収</a:t>
                      </a:r>
                      <a:r>
                        <a:rPr kumimoji="1" lang="en-US" altLang="ja-JP" sz="1050" b="0" dirty="0" smtClean="0">
                          <a:latin typeface="ＭＳ Ｐ明朝" pitchFamily="18" charset="-128"/>
                          <a:ea typeface="ＭＳ Ｐ明朝" pitchFamily="18" charset="-128"/>
                        </a:rPr>
                        <a:t>1,705,536</a:t>
                      </a:r>
                      <a:r>
                        <a:rPr kumimoji="1" lang="ja-JP" altLang="en-US" sz="1050" b="0" dirty="0" smtClean="0">
                          <a:latin typeface="ＭＳ Ｐ明朝" pitchFamily="18" charset="-128"/>
                          <a:ea typeface="ＭＳ Ｐ明朝" pitchFamily="18" charset="-128"/>
                        </a:rPr>
                        <a:t>円）</a:t>
                      </a:r>
                      <a:endParaRPr kumimoji="1" lang="en-US" altLang="ja-JP" sz="1050" b="0" dirty="0" smtClean="0">
                        <a:latin typeface="ＭＳ Ｐ明朝" pitchFamily="18" charset="-128"/>
                        <a:ea typeface="ＭＳ Ｐ明朝"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latin typeface="ＭＳ Ｐ明朝" pitchFamily="18" charset="-128"/>
                          <a:ea typeface="ＭＳ Ｐ明朝" pitchFamily="18" charset="-128"/>
                        </a:rPr>
                        <a:t>    </a:t>
                      </a:r>
                      <a:r>
                        <a:rPr kumimoji="1" lang="ja-JP" altLang="en-US" sz="1050" b="0" dirty="0" smtClean="0">
                          <a:latin typeface="ＭＳ Ｐ明朝" pitchFamily="18" charset="-128"/>
                          <a:ea typeface="ＭＳ Ｐ明朝" pitchFamily="18" charset="-128"/>
                        </a:rPr>
                        <a:t>（</a:t>
                      </a:r>
                      <a:r>
                        <a:rPr kumimoji="1" lang="en-US" altLang="ja-JP" sz="1050" b="0" dirty="0" smtClean="0">
                          <a:latin typeface="ＭＳ Ｐ明朝" pitchFamily="18" charset="-128"/>
                          <a:ea typeface="ＭＳ Ｐ明朝" pitchFamily="18" charset="-128"/>
                        </a:rPr>
                        <a:t>50</a:t>
                      </a:r>
                      <a:r>
                        <a:rPr kumimoji="1" lang="ja-JP" altLang="en-US" sz="1050" b="0" dirty="0" smtClean="0">
                          <a:latin typeface="ＭＳ Ｐ明朝" pitchFamily="18" charset="-128"/>
                          <a:ea typeface="ＭＳ Ｐ明朝" pitchFamily="18" charset="-128"/>
                        </a:rPr>
                        <a:t>歳、単身、</a:t>
                      </a:r>
                      <a:r>
                        <a:rPr kumimoji="1" lang="en-US" altLang="ja-JP" sz="1050" b="0" dirty="0" smtClean="0">
                          <a:latin typeface="ＭＳ Ｐ明朝" pitchFamily="18" charset="-128"/>
                          <a:ea typeface="ＭＳ Ｐ明朝" pitchFamily="18" charset="-128"/>
                        </a:rPr>
                        <a:t>8</a:t>
                      </a:r>
                      <a:r>
                        <a:rPr kumimoji="1" lang="ja-JP" altLang="en-US" sz="1050" b="0" dirty="0" smtClean="0">
                          <a:latin typeface="ＭＳ Ｐ明朝" pitchFamily="18" charset="-128"/>
                          <a:ea typeface="ＭＳ Ｐ明朝" pitchFamily="18" charset="-128"/>
                        </a:rPr>
                        <a:t>時間、月</a:t>
                      </a:r>
                      <a:r>
                        <a:rPr kumimoji="1" lang="en-US" altLang="ja-JP" sz="1050" b="0" dirty="0" smtClean="0">
                          <a:latin typeface="ＭＳ Ｐ明朝" pitchFamily="18" charset="-128"/>
                          <a:ea typeface="ＭＳ Ｐ明朝" pitchFamily="18" charset="-128"/>
                        </a:rPr>
                        <a:t>21</a:t>
                      </a:r>
                      <a:r>
                        <a:rPr kumimoji="1" lang="ja-JP" altLang="en-US" sz="1050" b="0" dirty="0" smtClean="0">
                          <a:latin typeface="ＭＳ Ｐ明朝" pitchFamily="18" charset="-128"/>
                          <a:ea typeface="ＭＳ Ｐ明朝" pitchFamily="18" charset="-128"/>
                        </a:rPr>
                        <a:t>日、家賃　</a:t>
                      </a:r>
                      <a:endParaRPr kumimoji="1" lang="en-US" altLang="ja-JP" sz="1050" b="0" dirty="0" smtClean="0">
                        <a:latin typeface="ＭＳ Ｐ明朝" pitchFamily="18" charset="-128"/>
                        <a:ea typeface="ＭＳ Ｐ明朝"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latin typeface="ＭＳ Ｐ明朝" pitchFamily="18" charset="-128"/>
                          <a:ea typeface="ＭＳ Ｐ明朝" pitchFamily="18" charset="-128"/>
                        </a:rPr>
                        <a:t>　　</a:t>
                      </a:r>
                      <a:r>
                        <a:rPr kumimoji="1" lang="ja-JP" altLang="en-US" sz="1050" b="0" baseline="0" dirty="0" smtClean="0">
                          <a:latin typeface="ＭＳ Ｐ明朝" pitchFamily="18" charset="-128"/>
                          <a:ea typeface="ＭＳ Ｐ明朝" pitchFamily="18" charset="-128"/>
                        </a:rPr>
                        <a:t> </a:t>
                      </a:r>
                      <a:r>
                        <a:rPr kumimoji="1" lang="en-US" altLang="ja-JP" sz="1050" b="0" dirty="0" smtClean="0">
                          <a:latin typeface="ＭＳ Ｐ明朝" pitchFamily="18" charset="-128"/>
                          <a:ea typeface="ＭＳ Ｐ明朝" pitchFamily="18" charset="-128"/>
                        </a:rPr>
                        <a:t>36,000</a:t>
                      </a:r>
                      <a:r>
                        <a:rPr kumimoji="1" lang="ja-JP" altLang="en-US" sz="1050" b="0" dirty="0" smtClean="0">
                          <a:latin typeface="ＭＳ Ｐ明朝" pitchFamily="18" charset="-128"/>
                          <a:ea typeface="ＭＳ Ｐ明朝" pitchFamily="18" charset="-128"/>
                        </a:rPr>
                        <a:t>円で条件設定）</a:t>
                      </a:r>
                      <a:endParaRPr kumimoji="1" lang="ja-JP" altLang="en-US" sz="1050" b="1"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03299">
                <a:tc>
                  <a:txBody>
                    <a:bodyPr/>
                    <a:lstStyle/>
                    <a:p>
                      <a:r>
                        <a:rPr kumimoji="1" lang="ja-JP" altLang="en-US" sz="1050" smtClean="0">
                          <a:solidFill>
                            <a:schemeClr val="tx1"/>
                          </a:solidFill>
                          <a:latin typeface="ＭＳ Ｐ明朝" pitchFamily="18" charset="-128"/>
                          <a:ea typeface="ＭＳ Ｐ明朝" pitchFamily="18" charset="-128"/>
                        </a:rPr>
                        <a:t>働くことによる勤労控除</a:t>
                      </a:r>
                      <a:endParaRPr kumimoji="1" lang="en-US" altLang="ja-JP" sz="1050" smtClean="0">
                        <a:solidFill>
                          <a:schemeClr val="tx1"/>
                        </a:solidFill>
                        <a:latin typeface="ＭＳ Ｐ明朝" pitchFamily="18" charset="-128"/>
                        <a:ea typeface="ＭＳ Ｐ明朝" pitchFamily="18" charset="-128"/>
                      </a:endParaRPr>
                    </a:p>
                    <a:p>
                      <a:r>
                        <a:rPr kumimoji="1" lang="ja-JP" altLang="en-US" sz="1050" smtClean="0">
                          <a:solidFill>
                            <a:schemeClr val="tx1"/>
                          </a:solidFill>
                          <a:latin typeface="ＭＳ Ｐ明朝" pitchFamily="18" charset="-128"/>
                          <a:ea typeface="ＭＳ Ｐ明朝" pitchFamily="18" charset="-128"/>
                        </a:rPr>
                        <a:t>　　基礎控除　　　  </a:t>
                      </a:r>
                      <a:r>
                        <a:rPr kumimoji="1" lang="en-US" altLang="ja-JP" sz="1050" smtClean="0">
                          <a:solidFill>
                            <a:schemeClr val="tx1"/>
                          </a:solidFill>
                          <a:latin typeface="ＭＳ Ｐ明朝" pitchFamily="18" charset="-128"/>
                          <a:ea typeface="ＭＳ Ｐ明朝" pitchFamily="18" charset="-128"/>
                        </a:rPr>
                        <a:t>26,090</a:t>
                      </a:r>
                      <a:r>
                        <a:rPr kumimoji="1" lang="ja-JP" altLang="en-US" sz="1050" smtClean="0">
                          <a:solidFill>
                            <a:schemeClr val="tx1"/>
                          </a:solidFill>
                          <a:latin typeface="ＭＳ Ｐ明朝" pitchFamily="18" charset="-128"/>
                          <a:ea typeface="ＭＳ Ｐ明朝" pitchFamily="18" charset="-128"/>
                        </a:rPr>
                        <a:t>円</a:t>
                      </a:r>
                      <a:endParaRPr kumimoji="1" lang="en-US" altLang="ja-JP" sz="1050" smtClean="0">
                        <a:solidFill>
                          <a:schemeClr val="tx1"/>
                        </a:solidFill>
                        <a:latin typeface="ＭＳ Ｐ明朝" pitchFamily="18" charset="-128"/>
                        <a:ea typeface="ＭＳ Ｐ明朝" pitchFamily="18" charset="-128"/>
                      </a:endParaRPr>
                    </a:p>
                    <a:p>
                      <a:r>
                        <a:rPr kumimoji="1" lang="ja-JP" altLang="en-US" sz="1050" smtClean="0">
                          <a:solidFill>
                            <a:schemeClr val="tx1"/>
                          </a:solidFill>
                          <a:latin typeface="ＭＳ Ｐ明朝" pitchFamily="18" charset="-128"/>
                          <a:ea typeface="ＭＳ Ｐ明朝" pitchFamily="18" charset="-128"/>
                        </a:rPr>
                        <a:t>　　実額控除健保   </a:t>
                      </a:r>
                      <a:r>
                        <a:rPr kumimoji="1" lang="en-US" altLang="ja-JP" sz="1050" smtClean="0">
                          <a:solidFill>
                            <a:schemeClr val="tx1"/>
                          </a:solidFill>
                          <a:latin typeface="ＭＳ Ｐ明朝" pitchFamily="18" charset="-128"/>
                          <a:ea typeface="ＭＳ Ｐ明朝" pitchFamily="18" charset="-128"/>
                        </a:rPr>
                        <a:t>7,888</a:t>
                      </a:r>
                      <a:r>
                        <a:rPr kumimoji="1" lang="ja-JP" altLang="en-US" sz="1050" smtClean="0">
                          <a:solidFill>
                            <a:schemeClr val="tx1"/>
                          </a:solidFill>
                          <a:latin typeface="ＭＳ Ｐ明朝" pitchFamily="18" charset="-128"/>
                          <a:ea typeface="ＭＳ Ｐ明朝" pitchFamily="18" charset="-128"/>
                        </a:rPr>
                        <a:t>円</a:t>
                      </a:r>
                      <a:endParaRPr kumimoji="1" lang="en-US" altLang="ja-JP" sz="1050" smtClean="0">
                        <a:solidFill>
                          <a:schemeClr val="tx1"/>
                        </a:solidFill>
                        <a:latin typeface="ＭＳ Ｐ明朝" pitchFamily="18" charset="-128"/>
                        <a:ea typeface="ＭＳ Ｐ明朝" pitchFamily="18" charset="-128"/>
                      </a:endParaRPr>
                    </a:p>
                    <a:p>
                      <a:r>
                        <a:rPr kumimoji="1" lang="ja-JP" altLang="en-US" sz="1050" smtClean="0">
                          <a:solidFill>
                            <a:schemeClr val="tx1"/>
                          </a:solidFill>
                          <a:latin typeface="ＭＳ Ｐ明朝" pitchFamily="18" charset="-128"/>
                          <a:ea typeface="ＭＳ Ｐ明朝" pitchFamily="18" charset="-128"/>
                        </a:rPr>
                        <a:t>　　　　　　　　年金  </a:t>
                      </a:r>
                      <a:r>
                        <a:rPr kumimoji="1" lang="en-US" altLang="ja-JP" sz="1050" smtClean="0">
                          <a:solidFill>
                            <a:schemeClr val="tx1"/>
                          </a:solidFill>
                          <a:latin typeface="ＭＳ Ｐ明朝" pitchFamily="18" charset="-128"/>
                          <a:ea typeface="ＭＳ Ｐ明朝" pitchFamily="18" charset="-128"/>
                        </a:rPr>
                        <a:t>11,652</a:t>
                      </a:r>
                      <a:r>
                        <a:rPr kumimoji="1" lang="ja-JP" altLang="en-US" sz="1050" smtClean="0">
                          <a:solidFill>
                            <a:schemeClr val="tx1"/>
                          </a:solidFill>
                          <a:latin typeface="ＭＳ Ｐ明朝" pitchFamily="18" charset="-128"/>
                          <a:ea typeface="ＭＳ Ｐ明朝" pitchFamily="18" charset="-128"/>
                        </a:rPr>
                        <a:t>円</a:t>
                      </a:r>
                      <a:endParaRPr kumimoji="1" lang="en-US" altLang="ja-JP" sz="1050" smtClean="0">
                        <a:solidFill>
                          <a:schemeClr val="tx1"/>
                        </a:solidFill>
                        <a:latin typeface="ＭＳ Ｐ明朝" pitchFamily="18" charset="-128"/>
                        <a:ea typeface="ＭＳ Ｐ明朝" pitchFamily="18" charset="-128"/>
                      </a:endParaRPr>
                    </a:p>
                    <a:p>
                      <a:r>
                        <a:rPr kumimoji="1" lang="ja-JP" altLang="en-US" sz="1050" smtClean="0">
                          <a:solidFill>
                            <a:schemeClr val="tx1"/>
                          </a:solidFill>
                          <a:latin typeface="ＭＳ Ｐ明朝" pitchFamily="18" charset="-128"/>
                          <a:ea typeface="ＭＳ Ｐ明朝" pitchFamily="18" charset="-128"/>
                        </a:rPr>
                        <a:t>　　　　　　</a:t>
                      </a:r>
                      <a:r>
                        <a:rPr kumimoji="1" lang="ja-JP" altLang="en-US" sz="1050" baseline="0" smtClean="0">
                          <a:solidFill>
                            <a:schemeClr val="tx1"/>
                          </a:solidFill>
                          <a:latin typeface="ＭＳ Ｐ明朝" pitchFamily="18" charset="-128"/>
                          <a:ea typeface="ＭＳ Ｐ明朝" pitchFamily="18" charset="-128"/>
                        </a:rPr>
                        <a:t> </a:t>
                      </a:r>
                      <a:r>
                        <a:rPr kumimoji="1" lang="ja-JP" altLang="en-US" sz="1050" smtClean="0">
                          <a:solidFill>
                            <a:schemeClr val="tx1"/>
                          </a:solidFill>
                          <a:latin typeface="ＭＳ Ｐ明朝" pitchFamily="18" charset="-128"/>
                          <a:ea typeface="ＭＳ Ｐ明朝" pitchFamily="18" charset="-128"/>
                        </a:rPr>
                        <a:t>所得税    </a:t>
                      </a:r>
                      <a:r>
                        <a:rPr kumimoji="1" lang="en-US" altLang="ja-JP" sz="1050" smtClean="0">
                          <a:solidFill>
                            <a:schemeClr val="tx1"/>
                          </a:solidFill>
                          <a:latin typeface="ＭＳ Ｐ明朝" pitchFamily="18" charset="-128"/>
                          <a:ea typeface="ＭＳ Ｐ明朝" pitchFamily="18" charset="-128"/>
                        </a:rPr>
                        <a:t>1.700</a:t>
                      </a:r>
                      <a:r>
                        <a:rPr kumimoji="1" lang="ja-JP" altLang="en-US" sz="1050" smtClean="0">
                          <a:solidFill>
                            <a:schemeClr val="tx1"/>
                          </a:solidFill>
                          <a:latin typeface="ＭＳ Ｐ明朝" pitchFamily="18" charset="-128"/>
                          <a:ea typeface="ＭＳ Ｐ明朝" pitchFamily="18" charset="-128"/>
                        </a:rPr>
                        <a:t>円</a:t>
                      </a:r>
                      <a:endParaRPr kumimoji="1" lang="en-US" altLang="ja-JP" sz="1050" smtClean="0">
                        <a:solidFill>
                          <a:schemeClr val="tx1"/>
                        </a:solidFill>
                        <a:latin typeface="ＭＳ Ｐ明朝" pitchFamily="18" charset="-128"/>
                        <a:ea typeface="ＭＳ Ｐ明朝" pitchFamily="18" charset="-128"/>
                      </a:endParaRPr>
                    </a:p>
                    <a:p>
                      <a:r>
                        <a:rPr kumimoji="1" lang="ja-JP" altLang="en-US" sz="1050" smtClean="0">
                          <a:solidFill>
                            <a:schemeClr val="tx1"/>
                          </a:solidFill>
                          <a:latin typeface="ＭＳ Ｐ明朝" pitchFamily="18" charset="-128"/>
                          <a:ea typeface="ＭＳ Ｐ明朝" pitchFamily="18" charset="-128"/>
                        </a:rPr>
                        <a:t>　　　　</a:t>
                      </a:r>
                      <a:r>
                        <a:rPr kumimoji="1" lang="ja-JP" altLang="en-US" sz="1050" baseline="0" smtClean="0">
                          <a:solidFill>
                            <a:schemeClr val="tx1"/>
                          </a:solidFill>
                          <a:latin typeface="ＭＳ Ｐ明朝" pitchFamily="18" charset="-128"/>
                          <a:ea typeface="ＭＳ Ｐ明朝" pitchFamily="18" charset="-128"/>
                        </a:rPr>
                        <a:t> </a:t>
                      </a:r>
                      <a:r>
                        <a:rPr kumimoji="1" lang="ja-JP" altLang="en-US" sz="1050" smtClean="0">
                          <a:solidFill>
                            <a:schemeClr val="tx1"/>
                          </a:solidFill>
                          <a:latin typeface="ＭＳ Ｐ明朝" pitchFamily="18" charset="-128"/>
                          <a:ea typeface="ＭＳ Ｐ明朝" pitchFamily="18" charset="-128"/>
                        </a:rPr>
                        <a:t>道・市民税   </a:t>
                      </a:r>
                      <a:r>
                        <a:rPr kumimoji="1" lang="en-US" altLang="ja-JP" sz="1050" smtClean="0">
                          <a:solidFill>
                            <a:schemeClr val="tx1"/>
                          </a:solidFill>
                          <a:latin typeface="ＭＳ Ｐ明朝" pitchFamily="18" charset="-128"/>
                          <a:ea typeface="ＭＳ Ｐ明朝" pitchFamily="18" charset="-128"/>
                        </a:rPr>
                        <a:t>4.475</a:t>
                      </a:r>
                      <a:r>
                        <a:rPr kumimoji="1" lang="ja-JP" altLang="en-US" sz="1050" smtClean="0">
                          <a:solidFill>
                            <a:schemeClr val="tx1"/>
                          </a:solidFill>
                          <a:latin typeface="ＭＳ Ｐ明朝" pitchFamily="18" charset="-128"/>
                          <a:ea typeface="ＭＳ Ｐ明朝" pitchFamily="18" charset="-128"/>
                        </a:rPr>
                        <a:t>円 </a:t>
                      </a:r>
                      <a:endParaRPr kumimoji="1" lang="en-US" altLang="ja-JP" sz="1050" smtClean="0">
                        <a:solidFill>
                          <a:schemeClr val="tx1"/>
                        </a:solidFill>
                        <a:latin typeface="ＭＳ Ｐ明朝" pitchFamily="18" charset="-128"/>
                        <a:ea typeface="ＭＳ Ｐ明朝" pitchFamily="18" charset="-128"/>
                      </a:endParaRPr>
                    </a:p>
                    <a:p>
                      <a:r>
                        <a:rPr kumimoji="1" lang="en-US" altLang="ja-JP" sz="1050" smtClean="0">
                          <a:solidFill>
                            <a:schemeClr val="tx1"/>
                          </a:solidFill>
                          <a:latin typeface="ＭＳ Ｐ明朝" pitchFamily="18" charset="-128"/>
                          <a:ea typeface="ＭＳ Ｐ明朝" pitchFamily="18" charset="-128"/>
                        </a:rPr>
                        <a:t>                                    </a:t>
                      </a:r>
                      <a:r>
                        <a:rPr kumimoji="1" lang="ja-JP" altLang="en-US" sz="1050" smtClean="0">
                          <a:solidFill>
                            <a:schemeClr val="tx1"/>
                          </a:solidFill>
                          <a:latin typeface="ＭＳ Ｐ明朝" pitchFamily="18" charset="-128"/>
                          <a:ea typeface="ＭＳ Ｐ明朝" pitchFamily="18" charset="-128"/>
                        </a:rPr>
                        <a:t>　</a:t>
                      </a:r>
                      <a:r>
                        <a:rPr kumimoji="1" lang="en-US" altLang="ja-JP" sz="1050" smtClean="0">
                          <a:solidFill>
                            <a:schemeClr val="tx1"/>
                          </a:solidFill>
                          <a:latin typeface="ＭＳ Ｐ明朝" pitchFamily="18" charset="-128"/>
                          <a:ea typeface="ＭＳ Ｐ明朝" pitchFamily="18" charset="-128"/>
                        </a:rPr>
                        <a:t> 51,805</a:t>
                      </a:r>
                      <a:r>
                        <a:rPr kumimoji="1" lang="ja-JP" altLang="en-US" sz="1050" smtClean="0">
                          <a:solidFill>
                            <a:schemeClr val="tx1"/>
                          </a:solidFill>
                          <a:latin typeface="ＭＳ Ｐ明朝" pitchFamily="18" charset="-128"/>
                          <a:ea typeface="ＭＳ Ｐ明朝" pitchFamily="18" charset="-128"/>
                        </a:rPr>
                        <a:t>円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9741">
                <a:tc>
                  <a:txBody>
                    <a:bodyPr/>
                    <a:lstStyle/>
                    <a:p>
                      <a:r>
                        <a:rPr kumimoji="1" lang="ja-JP" altLang="en-US" sz="1050" dirty="0" smtClean="0">
                          <a:solidFill>
                            <a:schemeClr val="tx1"/>
                          </a:solidFill>
                          <a:latin typeface="ＭＳ Ｐ明朝" pitchFamily="18" charset="-128"/>
                          <a:ea typeface="ＭＳ Ｐ明朝" pitchFamily="18" charset="-128"/>
                        </a:rPr>
                        <a:t>収入認定額　　　　　　　　　　</a:t>
                      </a:r>
                      <a:r>
                        <a:rPr kumimoji="1" lang="en-US" altLang="ja-JP" sz="1050" dirty="0" smtClean="0">
                          <a:solidFill>
                            <a:schemeClr val="tx1"/>
                          </a:solidFill>
                          <a:latin typeface="ＭＳ Ｐ明朝" pitchFamily="18" charset="-128"/>
                          <a:ea typeface="ＭＳ Ｐ明朝" pitchFamily="18" charset="-128"/>
                        </a:rPr>
                        <a:t> 90,323</a:t>
                      </a:r>
                      <a:r>
                        <a:rPr kumimoji="1" lang="ja-JP" altLang="en-US" sz="1050" dirty="0" smtClean="0">
                          <a:solidFill>
                            <a:schemeClr val="tx1"/>
                          </a:solidFill>
                          <a:latin typeface="ＭＳ Ｐ明朝" pitchFamily="18" charset="-128"/>
                          <a:ea typeface="ＭＳ Ｐ明朝" pitchFamily="18" charset="-128"/>
                        </a:rPr>
                        <a:t>円</a:t>
                      </a:r>
                      <a:endParaRPr kumimoji="1" lang="ja-JP" altLang="en-US" sz="105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854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明朝" pitchFamily="18" charset="-128"/>
                          <a:ea typeface="ＭＳ Ｐ明朝" pitchFamily="18" charset="-128"/>
                        </a:rPr>
                        <a:t>生活保護基準　                </a:t>
                      </a:r>
                      <a:r>
                        <a:rPr kumimoji="1" lang="en-US" altLang="ja-JP" sz="1050" dirty="0" smtClean="0">
                          <a:solidFill>
                            <a:schemeClr val="tx1"/>
                          </a:solidFill>
                          <a:latin typeface="ＭＳ Ｐ明朝" pitchFamily="18" charset="-128"/>
                          <a:ea typeface="ＭＳ Ｐ明朝" pitchFamily="18" charset="-128"/>
                        </a:rPr>
                        <a:t>113,940</a:t>
                      </a:r>
                      <a:r>
                        <a:rPr kumimoji="1" lang="ja-JP" altLang="en-US" sz="1050" dirty="0" smtClean="0">
                          <a:solidFill>
                            <a:schemeClr val="tx1"/>
                          </a:solidFill>
                          <a:latin typeface="ＭＳ Ｐ明朝" pitchFamily="18" charset="-128"/>
                          <a:ea typeface="ＭＳ Ｐ明朝" pitchFamily="18" charset="-128"/>
                        </a:rPr>
                        <a:t>円</a:t>
                      </a:r>
                      <a:endParaRPr kumimoji="1" lang="en-US" altLang="ja-JP" sz="1050" dirty="0" smtClean="0">
                        <a:solidFill>
                          <a:schemeClr val="tx1"/>
                        </a:solidFill>
                        <a:latin typeface="ＭＳ Ｐ明朝" pitchFamily="18" charset="-128"/>
                        <a:ea typeface="ＭＳ Ｐ明朝"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第</a:t>
                      </a:r>
                      <a:r>
                        <a:rPr kumimoji="1" lang="en-US" altLang="ja-JP" sz="1050" dirty="0" smtClean="0">
                          <a:solidFill>
                            <a:schemeClr val="tx1"/>
                          </a:solidFill>
                          <a:latin typeface="ＭＳ Ｐ明朝" pitchFamily="18" charset="-128"/>
                          <a:ea typeface="ＭＳ Ｐ明朝" pitchFamily="18" charset="-128"/>
                        </a:rPr>
                        <a:t>1</a:t>
                      </a:r>
                      <a:r>
                        <a:rPr kumimoji="1" lang="ja-JP" altLang="en-US" sz="1050" dirty="0" smtClean="0">
                          <a:solidFill>
                            <a:schemeClr val="tx1"/>
                          </a:solidFill>
                          <a:latin typeface="ＭＳ Ｐ明朝" pitchFamily="18" charset="-128"/>
                          <a:ea typeface="ＭＳ Ｐ明朝" pitchFamily="18" charset="-128"/>
                        </a:rPr>
                        <a:t>類</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年齢</a:t>
                      </a:r>
                      <a:r>
                        <a:rPr kumimoji="1" lang="en-US" altLang="ja-JP" sz="1050" dirty="0" smtClean="0">
                          <a:solidFill>
                            <a:schemeClr val="tx1"/>
                          </a:solidFill>
                          <a:latin typeface="ＭＳ Ｐ明朝" pitchFamily="18" charset="-128"/>
                          <a:ea typeface="ＭＳ Ｐ明朝" pitchFamily="18" charset="-128"/>
                        </a:rPr>
                        <a:t>)    36,460</a:t>
                      </a:r>
                      <a:r>
                        <a:rPr kumimoji="1" lang="ja-JP" altLang="en-US" sz="1050" dirty="0" smtClean="0">
                          <a:solidFill>
                            <a:schemeClr val="tx1"/>
                          </a:solidFill>
                          <a:latin typeface="ＭＳ Ｐ明朝" pitchFamily="18" charset="-128"/>
                          <a:ea typeface="ＭＳ Ｐ明朝" pitchFamily="18" charset="-128"/>
                        </a:rPr>
                        <a:t>円</a:t>
                      </a:r>
                      <a:endParaRPr kumimoji="1" lang="en-US" altLang="ja-JP" sz="1050" dirty="0" smtClean="0">
                        <a:solidFill>
                          <a:schemeClr val="tx1"/>
                        </a:solidFill>
                        <a:latin typeface="ＭＳ Ｐ明朝" pitchFamily="18" charset="-128"/>
                        <a:ea typeface="ＭＳ Ｐ明朝"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第</a:t>
                      </a:r>
                      <a:r>
                        <a:rPr kumimoji="1" lang="en-US" altLang="ja-JP" sz="1050" dirty="0" smtClean="0">
                          <a:solidFill>
                            <a:schemeClr val="tx1"/>
                          </a:solidFill>
                          <a:latin typeface="ＭＳ Ｐ明朝" pitchFamily="18" charset="-128"/>
                          <a:ea typeface="ＭＳ Ｐ明朝" pitchFamily="18" charset="-128"/>
                        </a:rPr>
                        <a:t>2</a:t>
                      </a:r>
                      <a:r>
                        <a:rPr kumimoji="1" lang="ja-JP" altLang="en-US" sz="1050" dirty="0" smtClean="0">
                          <a:solidFill>
                            <a:schemeClr val="tx1"/>
                          </a:solidFill>
                          <a:latin typeface="ＭＳ Ｐ明朝" pitchFamily="18" charset="-128"/>
                          <a:ea typeface="ＭＳ Ｐ明朝" pitchFamily="18" charset="-128"/>
                        </a:rPr>
                        <a:t>類</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世帯</a:t>
                      </a:r>
                      <a:r>
                        <a:rPr kumimoji="1" lang="en-US" altLang="ja-JP" sz="1050" dirty="0" smtClean="0">
                          <a:solidFill>
                            <a:schemeClr val="tx1"/>
                          </a:solidFill>
                          <a:latin typeface="ＭＳ Ｐ明朝" pitchFamily="18" charset="-128"/>
                          <a:ea typeface="ＭＳ Ｐ明朝" pitchFamily="18" charset="-128"/>
                        </a:rPr>
                        <a:t>)    41,400</a:t>
                      </a:r>
                      <a:r>
                        <a:rPr kumimoji="1" lang="ja-JP" altLang="en-US" sz="1050" dirty="0" smtClean="0">
                          <a:solidFill>
                            <a:schemeClr val="tx1"/>
                          </a:solidFill>
                          <a:latin typeface="ＭＳ Ｐ明朝" pitchFamily="18" charset="-128"/>
                          <a:ea typeface="ＭＳ Ｐ明朝" pitchFamily="18" charset="-128"/>
                        </a:rPr>
                        <a:t>円</a:t>
                      </a:r>
                      <a:endParaRPr kumimoji="1" lang="en-US" altLang="ja-JP" sz="1050" dirty="0" smtClean="0">
                        <a:solidFill>
                          <a:schemeClr val="tx1"/>
                        </a:solidFill>
                        <a:latin typeface="ＭＳ Ｐ明朝" pitchFamily="18" charset="-128"/>
                        <a:ea typeface="ＭＳ Ｐ明朝"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solidFill>
                            <a:schemeClr val="tx1"/>
                          </a:solidFill>
                          <a:latin typeface="ＭＳ Ｐ明朝" pitchFamily="18" charset="-128"/>
                          <a:ea typeface="ＭＳ Ｐ明朝" pitchFamily="18" charset="-128"/>
                        </a:rPr>
                        <a:t>　　 家賃              </a:t>
                      </a:r>
                      <a:r>
                        <a:rPr kumimoji="1" lang="en-US" altLang="ja-JP" sz="1050" dirty="0" smtClean="0">
                          <a:solidFill>
                            <a:schemeClr val="tx1"/>
                          </a:solidFill>
                          <a:latin typeface="ＭＳ Ｐ明朝" pitchFamily="18" charset="-128"/>
                          <a:ea typeface="ＭＳ Ｐ明朝" pitchFamily="18" charset="-128"/>
                        </a:rPr>
                        <a:t>36,000</a:t>
                      </a:r>
                      <a:r>
                        <a:rPr kumimoji="1" lang="ja-JP" altLang="en-US" sz="1050" dirty="0" smtClean="0">
                          <a:solidFill>
                            <a:schemeClr val="tx1"/>
                          </a:solidFill>
                          <a:latin typeface="ＭＳ Ｐ明朝" pitchFamily="18" charset="-128"/>
                          <a:ea typeface="ＭＳ Ｐ明朝" pitchFamily="18" charset="-128"/>
                        </a:rPr>
                        <a:t>円</a:t>
                      </a:r>
                      <a:endParaRPr kumimoji="1" lang="en-US" altLang="ja-JP" sz="1050" dirty="0" smtClean="0">
                        <a:solidFill>
                          <a:schemeClr val="tx1"/>
                        </a:solidFill>
                        <a:latin typeface="ＭＳ Ｐ明朝" pitchFamily="18" charset="-128"/>
                        <a:ea typeface="ＭＳ Ｐ明朝" pitchFamily="18"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50" dirty="0" smtClean="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冬季加算　　    </a:t>
                      </a:r>
                      <a:r>
                        <a:rPr kumimoji="1" lang="en-US" altLang="ja-JP" sz="1050" dirty="0" smtClean="0">
                          <a:solidFill>
                            <a:schemeClr val="tx1"/>
                          </a:solidFill>
                          <a:latin typeface="ＭＳ Ｐ明朝" pitchFamily="18" charset="-128"/>
                          <a:ea typeface="ＭＳ Ｐ明朝" pitchFamily="18" charset="-128"/>
                        </a:rPr>
                        <a:t>22,250</a:t>
                      </a:r>
                      <a:r>
                        <a:rPr kumimoji="1" lang="ja-JP" altLang="en-US" sz="1050" dirty="0" smtClean="0">
                          <a:solidFill>
                            <a:schemeClr val="tx1"/>
                          </a:solidFill>
                          <a:latin typeface="ＭＳ Ｐ明朝" pitchFamily="18" charset="-128"/>
                          <a:ea typeface="ＭＳ Ｐ明朝" pitchFamily="18" charset="-128"/>
                        </a:rPr>
                        <a:t>円</a:t>
                      </a:r>
                      <a:endParaRPr kumimoji="1" lang="ja-JP" altLang="en-US" sz="105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9741">
                <a:tc>
                  <a:txBody>
                    <a:bodyPr/>
                    <a:lstStyle/>
                    <a:p>
                      <a:r>
                        <a:rPr kumimoji="1" lang="ja-JP" altLang="en-US" sz="1050" dirty="0" smtClean="0">
                          <a:solidFill>
                            <a:schemeClr val="tx1"/>
                          </a:solidFill>
                          <a:latin typeface="ＭＳ Ｐ明朝" pitchFamily="18" charset="-128"/>
                          <a:ea typeface="ＭＳ Ｐ明朝" pitchFamily="18" charset="-128"/>
                        </a:rPr>
                        <a:t>生活扶助額　　　　　　　　　   </a:t>
                      </a:r>
                      <a:r>
                        <a:rPr kumimoji="1" lang="en-US" altLang="ja-JP" sz="1050" dirty="0" smtClean="0">
                          <a:solidFill>
                            <a:schemeClr val="tx1"/>
                          </a:solidFill>
                          <a:latin typeface="ＭＳ Ｐ明朝" pitchFamily="18" charset="-128"/>
                          <a:ea typeface="ＭＳ Ｐ明朝" pitchFamily="18" charset="-128"/>
                        </a:rPr>
                        <a:t>23,617</a:t>
                      </a:r>
                      <a:r>
                        <a:rPr kumimoji="1" lang="ja-JP" altLang="en-US" sz="1050" dirty="0" smtClean="0">
                          <a:solidFill>
                            <a:schemeClr val="tx1"/>
                          </a:solidFill>
                          <a:latin typeface="ＭＳ Ｐ明朝" pitchFamily="18" charset="-128"/>
                          <a:ea typeface="ＭＳ Ｐ明朝" pitchFamily="18" charset="-128"/>
                        </a:rPr>
                        <a:t>円</a:t>
                      </a:r>
                      <a:endParaRPr kumimoji="1" lang="ja-JP" altLang="en-US" sz="105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9215">
                <a:tc>
                  <a:txBody>
                    <a:bodyPr/>
                    <a:lstStyle/>
                    <a:p>
                      <a:r>
                        <a:rPr kumimoji="1" lang="ja-JP" altLang="en-US" sz="1050" dirty="0" smtClean="0">
                          <a:solidFill>
                            <a:schemeClr val="tx1"/>
                          </a:solidFill>
                          <a:latin typeface="ＭＳ Ｐ明朝" pitchFamily="18" charset="-128"/>
                          <a:ea typeface="ＭＳ Ｐ明朝" pitchFamily="18" charset="-128"/>
                        </a:rPr>
                        <a:t>冬季加算</a:t>
                      </a:r>
                      <a:r>
                        <a:rPr kumimoji="1" lang="en-US" altLang="ja-JP" sz="1050" dirty="0" smtClean="0">
                          <a:solidFill>
                            <a:schemeClr val="tx1"/>
                          </a:solidFill>
                          <a:latin typeface="ＭＳ Ｐ明朝" pitchFamily="18" charset="-128"/>
                          <a:ea typeface="ＭＳ Ｐ明朝" pitchFamily="18" charset="-128"/>
                        </a:rPr>
                        <a:t>11</a:t>
                      </a:r>
                      <a:r>
                        <a:rPr kumimoji="1" lang="ja-JP" altLang="en-US" sz="1050" dirty="0" smtClean="0">
                          <a:solidFill>
                            <a:schemeClr val="tx1"/>
                          </a:solidFill>
                          <a:latin typeface="ＭＳ Ｐ明朝" pitchFamily="18" charset="-128"/>
                          <a:ea typeface="ＭＳ Ｐ明朝" pitchFamily="18" charset="-128"/>
                        </a:rPr>
                        <a:t>月～</a:t>
                      </a:r>
                      <a:r>
                        <a:rPr kumimoji="1" lang="en-US" altLang="ja-JP" sz="1050" dirty="0" smtClean="0">
                          <a:solidFill>
                            <a:schemeClr val="tx1"/>
                          </a:solidFill>
                          <a:latin typeface="ＭＳ Ｐ明朝" pitchFamily="18" charset="-128"/>
                          <a:ea typeface="ＭＳ Ｐ明朝" pitchFamily="18" charset="-128"/>
                        </a:rPr>
                        <a:t>3</a:t>
                      </a:r>
                      <a:r>
                        <a:rPr kumimoji="1" lang="ja-JP" altLang="en-US" sz="1050" dirty="0" smtClean="0">
                          <a:solidFill>
                            <a:schemeClr val="tx1"/>
                          </a:solidFill>
                          <a:latin typeface="ＭＳ Ｐ明朝" pitchFamily="18" charset="-128"/>
                          <a:ea typeface="ＭＳ Ｐ明朝" pitchFamily="18" charset="-128"/>
                        </a:rPr>
                        <a:t>月　　　　　</a:t>
                      </a:r>
                      <a:r>
                        <a:rPr kumimoji="1" lang="en-US" altLang="ja-JP" sz="1050" dirty="0" smtClean="0">
                          <a:solidFill>
                            <a:schemeClr val="tx1"/>
                          </a:solidFill>
                          <a:latin typeface="ＭＳ Ｐ明朝" pitchFamily="18" charset="-128"/>
                          <a:ea typeface="ＭＳ Ｐ明朝" pitchFamily="18" charset="-128"/>
                        </a:rPr>
                        <a:t>23,250</a:t>
                      </a:r>
                      <a:r>
                        <a:rPr kumimoji="1" lang="ja-JP" altLang="en-US" sz="1050" dirty="0" smtClean="0">
                          <a:solidFill>
                            <a:schemeClr val="tx1"/>
                          </a:solidFill>
                          <a:latin typeface="ＭＳ Ｐ明朝" pitchFamily="18" charset="-128"/>
                          <a:ea typeface="ＭＳ Ｐ明朝" pitchFamily="18" charset="-128"/>
                        </a:rPr>
                        <a:t>円</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8667">
                <a:tc>
                  <a:txBody>
                    <a:bodyPr/>
                    <a:lstStyle/>
                    <a:p>
                      <a:r>
                        <a:rPr kumimoji="1" lang="ja-JP" altLang="en-US" sz="1050" dirty="0" smtClean="0">
                          <a:solidFill>
                            <a:schemeClr val="tx1"/>
                          </a:solidFill>
                          <a:latin typeface="ＭＳ Ｐ明朝" pitchFamily="18" charset="-128"/>
                          <a:ea typeface="ＭＳ Ｐ明朝" pitchFamily="18" charset="-128"/>
                        </a:rPr>
                        <a:t>実質の月収　　　　　　　　　　</a:t>
                      </a:r>
                      <a:r>
                        <a:rPr kumimoji="1" lang="en-US" altLang="ja-JP" sz="1050" dirty="0" smtClean="0">
                          <a:solidFill>
                            <a:schemeClr val="tx1"/>
                          </a:solidFill>
                          <a:latin typeface="ＭＳ Ｐ明朝" pitchFamily="18" charset="-128"/>
                          <a:ea typeface="ＭＳ Ｐ明朝" pitchFamily="18" charset="-128"/>
                        </a:rPr>
                        <a:t>165,745</a:t>
                      </a:r>
                      <a:r>
                        <a:rPr kumimoji="1" lang="ja-JP" altLang="en-US" sz="1050" dirty="0" smtClean="0">
                          <a:solidFill>
                            <a:schemeClr val="tx1"/>
                          </a:solidFill>
                          <a:latin typeface="ＭＳ Ｐ明朝" pitchFamily="18" charset="-128"/>
                          <a:ea typeface="ＭＳ Ｐ明朝" pitchFamily="18" charset="-128"/>
                        </a:rPr>
                        <a:t>円</a:t>
                      </a:r>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　　　　　　　　　　　　　　　</a:t>
                      </a:r>
                      <a:r>
                        <a:rPr kumimoji="1" lang="ja-JP" altLang="en-US" sz="1050" baseline="0" dirty="0" smtClean="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時給≒</a:t>
                      </a:r>
                      <a:r>
                        <a:rPr kumimoji="1" lang="en-US" altLang="ja-JP" sz="1050" dirty="0" smtClean="0">
                          <a:solidFill>
                            <a:schemeClr val="tx1"/>
                          </a:solidFill>
                          <a:latin typeface="ＭＳ Ｐ明朝" pitchFamily="18" charset="-128"/>
                          <a:ea typeface="ＭＳ Ｐ明朝" pitchFamily="18" charset="-128"/>
                        </a:rPr>
                        <a:t>987</a:t>
                      </a:r>
                      <a:r>
                        <a:rPr kumimoji="1" lang="ja-JP" altLang="en-US" sz="1050" dirty="0" smtClean="0">
                          <a:solidFill>
                            <a:schemeClr val="tx1"/>
                          </a:solidFill>
                          <a:latin typeface="ＭＳ Ｐ明朝" pitchFamily="18" charset="-128"/>
                          <a:ea typeface="ＭＳ Ｐ明朝" pitchFamily="18" charset="-128"/>
                        </a:rPr>
                        <a:t>円</a:t>
                      </a:r>
                      <a:endParaRPr kumimoji="1" lang="ja-JP" altLang="en-US" sz="105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6" name="円/楕円 15"/>
          <p:cNvSpPr/>
          <p:nvPr/>
        </p:nvSpPr>
        <p:spPr>
          <a:xfrm>
            <a:off x="7884368" y="5589240"/>
            <a:ext cx="93610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7" name="表 16"/>
          <p:cNvGraphicFramePr>
            <a:graphicFrameLocks noGrp="1"/>
          </p:cNvGraphicFramePr>
          <p:nvPr/>
        </p:nvGraphicFramePr>
        <p:xfrm>
          <a:off x="6516216" y="2132856"/>
          <a:ext cx="2304256" cy="4357743"/>
        </p:xfrm>
        <a:graphic>
          <a:graphicData uri="http://schemas.openxmlformats.org/drawingml/2006/table">
            <a:tbl>
              <a:tblPr firstRow="1" bandRow="1">
                <a:tableStyleId>{5C22544A-7EE6-4342-B048-85BDC9FD1C3A}</a:tableStyleId>
              </a:tblPr>
              <a:tblGrid>
                <a:gridCol w="2304256"/>
              </a:tblGrid>
              <a:tr h="1028994">
                <a:tc>
                  <a:txBody>
                    <a:bodyPr/>
                    <a:lstStyle/>
                    <a:p>
                      <a:r>
                        <a:rPr kumimoji="1" lang="ja-JP" altLang="en-US" sz="1050" b="0" dirty="0" smtClean="0">
                          <a:latin typeface="ＭＳ Ｐ明朝" pitchFamily="18" charset="-128"/>
                          <a:ea typeface="ＭＳ Ｐ明朝" pitchFamily="18" charset="-128"/>
                        </a:rPr>
                        <a:t>北海道の最賃</a:t>
                      </a:r>
                      <a:r>
                        <a:rPr kumimoji="1" lang="en-US" altLang="ja-JP" sz="1050" b="0" dirty="0" smtClean="0">
                          <a:latin typeface="ＭＳ Ｐ明朝" pitchFamily="18" charset="-128"/>
                          <a:ea typeface="ＭＳ Ｐ明朝" pitchFamily="18" charset="-128"/>
                        </a:rPr>
                        <a:t>705</a:t>
                      </a:r>
                      <a:r>
                        <a:rPr kumimoji="1" lang="ja-JP" altLang="en-US" sz="1050" b="0" dirty="0" smtClean="0">
                          <a:latin typeface="ＭＳ Ｐ明朝" pitchFamily="18" charset="-128"/>
                          <a:ea typeface="ＭＳ Ｐ明朝" pitchFamily="18" charset="-128"/>
                        </a:rPr>
                        <a:t>円で試算すると</a:t>
                      </a:r>
                      <a:endParaRPr kumimoji="1" lang="en-US" altLang="ja-JP" sz="1050" b="0" dirty="0" smtClean="0">
                        <a:latin typeface="ＭＳ Ｐ明朝" pitchFamily="18" charset="-128"/>
                        <a:ea typeface="ＭＳ Ｐ明朝" pitchFamily="18" charset="-128"/>
                      </a:endParaRPr>
                    </a:p>
                    <a:p>
                      <a:endParaRPr kumimoji="1" lang="en-US" altLang="ja-JP" sz="1050" b="0" dirty="0" smtClean="0">
                        <a:latin typeface="ＭＳ Ｐ明朝" pitchFamily="18" charset="-128"/>
                        <a:ea typeface="ＭＳ Ｐ明朝" pitchFamily="18" charset="-128"/>
                      </a:endParaRPr>
                    </a:p>
                    <a:p>
                      <a:r>
                        <a:rPr kumimoji="1" lang="ja-JP" altLang="en-US" sz="1050" b="0" dirty="0" smtClean="0">
                          <a:latin typeface="ＭＳ Ｐ明朝" pitchFamily="18" charset="-128"/>
                          <a:ea typeface="ＭＳ Ｐ明朝" pitchFamily="18" charset="-128"/>
                        </a:rPr>
                        <a:t>　　　　　　　　　　　　　　月額</a:t>
                      </a:r>
                      <a:r>
                        <a:rPr kumimoji="1" lang="en-US" altLang="ja-JP" sz="1050" b="0" dirty="0" smtClean="0">
                          <a:latin typeface="ＭＳ Ｐ明朝" pitchFamily="18" charset="-128"/>
                          <a:ea typeface="ＭＳ Ｐ明朝" pitchFamily="18" charset="-128"/>
                        </a:rPr>
                        <a:t>118,440</a:t>
                      </a:r>
                      <a:r>
                        <a:rPr kumimoji="1" lang="ja-JP" altLang="en-US" sz="1050" b="0" dirty="0" smtClean="0">
                          <a:latin typeface="ＭＳ Ｐ明朝" pitchFamily="18" charset="-128"/>
                          <a:ea typeface="ＭＳ Ｐ明朝" pitchFamily="18" charset="-128"/>
                        </a:rPr>
                        <a:t>円</a:t>
                      </a:r>
                      <a:endParaRPr kumimoji="1" lang="en-US" altLang="ja-JP" sz="1050" b="0" dirty="0" smtClean="0">
                        <a:latin typeface="ＭＳ Ｐ明朝" pitchFamily="18" charset="-128"/>
                        <a:ea typeface="ＭＳ Ｐ明朝" pitchFamily="18" charset="-128"/>
                      </a:endParaRPr>
                    </a:p>
                    <a:p>
                      <a:r>
                        <a:rPr kumimoji="1" lang="en-US" altLang="ja-JP" sz="1050" b="0" dirty="0" smtClean="0">
                          <a:latin typeface="ＭＳ Ｐ明朝" pitchFamily="18" charset="-128"/>
                          <a:ea typeface="ＭＳ Ｐ明朝" pitchFamily="18" charset="-128"/>
                        </a:rPr>
                        <a:t>(</a:t>
                      </a:r>
                      <a:r>
                        <a:rPr kumimoji="1" lang="ja-JP" altLang="en-US" sz="1050" b="0" dirty="0" smtClean="0">
                          <a:latin typeface="ＭＳ Ｐ明朝" pitchFamily="18" charset="-128"/>
                          <a:ea typeface="ＭＳ Ｐ明朝" pitchFamily="18" charset="-128"/>
                        </a:rPr>
                        <a:t>年収</a:t>
                      </a:r>
                      <a:r>
                        <a:rPr kumimoji="1" lang="en-US" altLang="ja-JP" sz="1050" b="0" dirty="0" smtClean="0">
                          <a:latin typeface="ＭＳ Ｐ明朝" pitchFamily="18" charset="-128"/>
                          <a:ea typeface="ＭＳ Ｐ明朝" pitchFamily="18" charset="-128"/>
                        </a:rPr>
                        <a:t>1,421,280</a:t>
                      </a:r>
                      <a:r>
                        <a:rPr kumimoji="1" lang="ja-JP" altLang="en-US" sz="1050" b="0" dirty="0" smtClean="0">
                          <a:latin typeface="ＭＳ Ｐ明朝" pitchFamily="18" charset="-128"/>
                          <a:ea typeface="ＭＳ Ｐ明朝" pitchFamily="18" charset="-128"/>
                        </a:rPr>
                        <a:t>円）</a:t>
                      </a:r>
                      <a:endParaRPr kumimoji="1" lang="en-US" altLang="ja-JP" sz="1050" b="0" dirty="0" smtClean="0">
                        <a:latin typeface="ＭＳ Ｐ明朝" pitchFamily="18" charset="-128"/>
                        <a:ea typeface="ＭＳ Ｐ明朝" pitchFamily="18" charset="-128"/>
                      </a:endParaRPr>
                    </a:p>
                    <a:p>
                      <a:r>
                        <a:rPr kumimoji="1" lang="en-US" altLang="ja-JP" sz="1050" b="0" dirty="0" smtClean="0">
                          <a:latin typeface="ＭＳ Ｐ明朝" pitchFamily="18" charset="-128"/>
                          <a:ea typeface="ＭＳ Ｐ明朝" pitchFamily="18" charset="-128"/>
                        </a:rPr>
                        <a:t>35</a:t>
                      </a:r>
                      <a:r>
                        <a:rPr kumimoji="1" lang="ja-JP" altLang="en-US" sz="1050" b="0" dirty="0" smtClean="0">
                          <a:latin typeface="ＭＳ Ｐ明朝" pitchFamily="18" charset="-128"/>
                          <a:ea typeface="ＭＳ Ｐ明朝" pitchFamily="18" charset="-128"/>
                        </a:rPr>
                        <a:t>歳、単身、</a:t>
                      </a:r>
                      <a:r>
                        <a:rPr kumimoji="1" lang="en-US" altLang="ja-JP" sz="1050" b="0" dirty="0" smtClean="0">
                          <a:latin typeface="ＭＳ Ｐ明朝" pitchFamily="18" charset="-128"/>
                          <a:ea typeface="ＭＳ Ｐ明朝" pitchFamily="18" charset="-128"/>
                        </a:rPr>
                        <a:t>8</a:t>
                      </a:r>
                      <a:r>
                        <a:rPr kumimoji="1" lang="ja-JP" altLang="en-US" sz="1050" b="0" dirty="0" smtClean="0">
                          <a:latin typeface="ＭＳ Ｐ明朝" pitchFamily="18" charset="-128"/>
                          <a:ea typeface="ＭＳ Ｐ明朝" pitchFamily="18" charset="-128"/>
                        </a:rPr>
                        <a:t>時間、月</a:t>
                      </a:r>
                      <a:r>
                        <a:rPr kumimoji="1" lang="en-US" altLang="ja-JP" sz="1050" b="0" dirty="0" smtClean="0">
                          <a:latin typeface="ＭＳ Ｐ明朝" pitchFamily="18" charset="-128"/>
                          <a:ea typeface="ＭＳ Ｐ明朝" pitchFamily="18" charset="-128"/>
                        </a:rPr>
                        <a:t>21</a:t>
                      </a:r>
                      <a:r>
                        <a:rPr kumimoji="1" lang="ja-JP" altLang="en-US" sz="1050" b="0" dirty="0" smtClean="0">
                          <a:latin typeface="ＭＳ Ｐ明朝" pitchFamily="18" charset="-128"/>
                          <a:ea typeface="ＭＳ Ｐ明朝" pitchFamily="18" charset="-128"/>
                        </a:rPr>
                        <a:t>日、家賃</a:t>
                      </a:r>
                      <a:r>
                        <a:rPr kumimoji="1" lang="en-US" altLang="ja-JP" sz="1050" b="0" dirty="0" smtClean="0">
                          <a:latin typeface="ＭＳ Ｐ明朝" pitchFamily="18" charset="-128"/>
                          <a:ea typeface="ＭＳ Ｐ明朝" pitchFamily="18" charset="-128"/>
                        </a:rPr>
                        <a:t>36,000</a:t>
                      </a:r>
                      <a:r>
                        <a:rPr kumimoji="1" lang="ja-JP" altLang="en-US" sz="1050" b="0" dirty="0" smtClean="0">
                          <a:latin typeface="ＭＳ Ｐ明朝" pitchFamily="18" charset="-128"/>
                          <a:ea typeface="ＭＳ Ｐ明朝" pitchFamily="18" charset="-128"/>
                        </a:rPr>
                        <a:t>円</a:t>
                      </a:r>
                      <a:endParaRPr kumimoji="1" lang="ja-JP" altLang="en-US" sz="1050" b="0" dirty="0">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85580">
                <a:tc>
                  <a:txBody>
                    <a:bodyPr/>
                    <a:lstStyle/>
                    <a:p>
                      <a:r>
                        <a:rPr kumimoji="1" lang="ja-JP" altLang="en-US" sz="1050" dirty="0" smtClean="0">
                          <a:solidFill>
                            <a:schemeClr val="tx1"/>
                          </a:solidFill>
                          <a:latin typeface="ＭＳ Ｐ明朝" pitchFamily="18" charset="-128"/>
                          <a:ea typeface="ＭＳ Ｐ明朝" pitchFamily="18" charset="-128"/>
                        </a:rPr>
                        <a:t>勤労控除</a:t>
                      </a:r>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　　基礎控除　　　　</a:t>
                      </a:r>
                      <a:r>
                        <a:rPr kumimoji="1" lang="en-US" altLang="ja-JP" sz="1050" dirty="0" smtClean="0">
                          <a:solidFill>
                            <a:schemeClr val="tx1"/>
                          </a:solidFill>
                          <a:latin typeface="ＭＳ Ｐ明朝" pitchFamily="18" charset="-128"/>
                          <a:ea typeface="ＭＳ Ｐ明朝" pitchFamily="18" charset="-128"/>
                        </a:rPr>
                        <a:t>24,370</a:t>
                      </a:r>
                      <a:r>
                        <a:rPr kumimoji="1" lang="ja-JP" altLang="en-US" sz="1050" dirty="0" smtClean="0">
                          <a:solidFill>
                            <a:schemeClr val="tx1"/>
                          </a:solidFill>
                          <a:latin typeface="ＭＳ Ｐ明朝" pitchFamily="18" charset="-128"/>
                          <a:ea typeface="ＭＳ Ｐ明朝" pitchFamily="18" charset="-128"/>
                        </a:rPr>
                        <a:t>円</a:t>
                      </a:r>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　　実額控除健保　  </a:t>
                      </a:r>
                      <a:r>
                        <a:rPr kumimoji="1" lang="en-US" altLang="ja-JP" sz="1050" dirty="0" smtClean="0">
                          <a:solidFill>
                            <a:schemeClr val="tx1"/>
                          </a:solidFill>
                          <a:latin typeface="ＭＳ Ｐ明朝" pitchFamily="18" charset="-128"/>
                          <a:ea typeface="ＭＳ Ｐ明朝" pitchFamily="18" charset="-128"/>
                        </a:rPr>
                        <a:t>5,664</a:t>
                      </a:r>
                      <a:r>
                        <a:rPr kumimoji="1" lang="ja-JP" altLang="en-US" sz="1050" dirty="0" smtClean="0">
                          <a:solidFill>
                            <a:schemeClr val="tx1"/>
                          </a:solidFill>
                          <a:latin typeface="ＭＳ Ｐ明朝" pitchFamily="18" charset="-128"/>
                          <a:ea typeface="ＭＳ Ｐ明朝" pitchFamily="18" charset="-128"/>
                        </a:rPr>
                        <a:t>円</a:t>
                      </a:r>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　　　　　　　　年金  　</a:t>
                      </a:r>
                      <a:r>
                        <a:rPr kumimoji="1" lang="en-US" altLang="ja-JP" sz="1050" dirty="0" smtClean="0">
                          <a:solidFill>
                            <a:schemeClr val="tx1"/>
                          </a:solidFill>
                          <a:latin typeface="ＭＳ Ｐ明朝" pitchFamily="18" charset="-128"/>
                          <a:ea typeface="ＭＳ Ｐ明朝" pitchFamily="18" charset="-128"/>
                        </a:rPr>
                        <a:t>9,683</a:t>
                      </a:r>
                      <a:r>
                        <a:rPr kumimoji="1" lang="ja-JP" altLang="en-US" sz="1050" dirty="0" smtClean="0">
                          <a:solidFill>
                            <a:schemeClr val="tx1"/>
                          </a:solidFill>
                          <a:latin typeface="ＭＳ Ｐ明朝" pitchFamily="18" charset="-128"/>
                          <a:ea typeface="ＭＳ Ｐ明朝" pitchFamily="18" charset="-128"/>
                        </a:rPr>
                        <a:t>円</a:t>
                      </a:r>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　　　　　　　 所得税  　</a:t>
                      </a:r>
                      <a:r>
                        <a:rPr kumimoji="1" lang="en-US" altLang="ja-JP" sz="1050" dirty="0" smtClean="0">
                          <a:solidFill>
                            <a:schemeClr val="tx1"/>
                          </a:solidFill>
                          <a:latin typeface="ＭＳ Ｐ明朝" pitchFamily="18" charset="-128"/>
                          <a:ea typeface="ＭＳ Ｐ明朝" pitchFamily="18" charset="-128"/>
                        </a:rPr>
                        <a:t>863</a:t>
                      </a:r>
                      <a:r>
                        <a:rPr kumimoji="1" lang="ja-JP" altLang="en-US" sz="1050" dirty="0" smtClean="0">
                          <a:solidFill>
                            <a:schemeClr val="tx1"/>
                          </a:solidFill>
                          <a:latin typeface="ＭＳ Ｐ明朝" pitchFamily="18" charset="-128"/>
                          <a:ea typeface="ＭＳ Ｐ明朝" pitchFamily="18" charset="-128"/>
                        </a:rPr>
                        <a:t>円</a:t>
                      </a:r>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　　　　　道・市民税　</a:t>
                      </a:r>
                      <a:r>
                        <a:rPr kumimoji="1" lang="en-US" altLang="ja-JP" sz="1050" dirty="0" smtClean="0">
                          <a:solidFill>
                            <a:schemeClr val="tx1"/>
                          </a:solidFill>
                          <a:latin typeface="ＭＳ Ｐ明朝" pitchFamily="18" charset="-128"/>
                          <a:ea typeface="ＭＳ Ｐ明朝" pitchFamily="18" charset="-128"/>
                        </a:rPr>
                        <a:t>2,441</a:t>
                      </a:r>
                      <a:r>
                        <a:rPr kumimoji="1" lang="ja-JP" altLang="en-US" sz="1050" dirty="0" smtClean="0">
                          <a:solidFill>
                            <a:schemeClr val="tx1"/>
                          </a:solidFill>
                          <a:latin typeface="ＭＳ Ｐ明朝" pitchFamily="18" charset="-128"/>
                          <a:ea typeface="ＭＳ Ｐ明朝" pitchFamily="18" charset="-128"/>
                        </a:rPr>
                        <a:t>円</a:t>
                      </a:r>
                      <a:endParaRPr kumimoji="1" lang="en-US" altLang="ja-JP" sz="1050" dirty="0" smtClean="0">
                        <a:solidFill>
                          <a:schemeClr val="tx1"/>
                        </a:solidFill>
                        <a:latin typeface="ＭＳ Ｐ明朝" pitchFamily="18" charset="-128"/>
                        <a:ea typeface="ＭＳ Ｐ明朝" pitchFamily="18" charset="-128"/>
                      </a:endParaRPr>
                    </a:p>
                    <a:p>
                      <a:r>
                        <a:rPr kumimoji="1" lang="en-US" altLang="ja-JP" sz="1050" dirty="0" smtClean="0">
                          <a:solidFill>
                            <a:schemeClr val="tx1"/>
                          </a:solidFill>
                          <a:latin typeface="ＭＳ Ｐ明朝" pitchFamily="18" charset="-128"/>
                          <a:ea typeface="ＭＳ Ｐ明朝" pitchFamily="18" charset="-128"/>
                        </a:rPr>
                        <a:t>                                      43,021</a:t>
                      </a:r>
                      <a:r>
                        <a:rPr kumimoji="1" lang="ja-JP" altLang="en-US" sz="1050" dirty="0" smtClean="0">
                          <a:solidFill>
                            <a:schemeClr val="tx1"/>
                          </a:solidFill>
                          <a:latin typeface="ＭＳ Ｐ明朝" pitchFamily="18" charset="-128"/>
                          <a:ea typeface="ＭＳ Ｐ明朝" pitchFamily="18" charset="-128"/>
                        </a:rPr>
                        <a:t>円</a:t>
                      </a:r>
                      <a:endParaRPr kumimoji="1" lang="ja-JP" altLang="en-US" sz="105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6064">
                <a:tc>
                  <a:txBody>
                    <a:bodyPr/>
                    <a:lstStyle/>
                    <a:p>
                      <a:r>
                        <a:rPr kumimoji="1" lang="ja-JP" altLang="en-US" sz="1050" dirty="0" smtClean="0">
                          <a:solidFill>
                            <a:schemeClr val="tx1"/>
                          </a:solidFill>
                          <a:latin typeface="ＭＳ Ｐ明朝" pitchFamily="18" charset="-128"/>
                          <a:ea typeface="ＭＳ Ｐ明朝" pitchFamily="18" charset="-128"/>
                        </a:rPr>
                        <a:t>収入認定額　　　　　　　　　　</a:t>
                      </a:r>
                      <a:r>
                        <a:rPr kumimoji="1" lang="en-US" altLang="ja-JP" sz="1050" dirty="0" smtClean="0">
                          <a:solidFill>
                            <a:schemeClr val="tx1"/>
                          </a:solidFill>
                          <a:latin typeface="ＭＳ Ｐ明朝" pitchFamily="18" charset="-128"/>
                          <a:ea typeface="ＭＳ Ｐ明朝" pitchFamily="18" charset="-128"/>
                        </a:rPr>
                        <a:t>75,419</a:t>
                      </a:r>
                      <a:r>
                        <a:rPr kumimoji="1" lang="ja-JP" altLang="en-US" sz="1050" dirty="0" smtClean="0">
                          <a:solidFill>
                            <a:schemeClr val="tx1"/>
                          </a:solidFill>
                          <a:latin typeface="ＭＳ Ｐ明朝" pitchFamily="18" charset="-128"/>
                          <a:ea typeface="ＭＳ Ｐ明朝" pitchFamily="18" charset="-128"/>
                        </a:rPr>
                        <a:t>円</a:t>
                      </a:r>
                      <a:endParaRPr kumimoji="1" lang="ja-JP" altLang="en-US" sz="105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2408">
                <a:tc>
                  <a:txBody>
                    <a:bodyPr/>
                    <a:lstStyle/>
                    <a:p>
                      <a:r>
                        <a:rPr kumimoji="1" lang="ja-JP" altLang="en-US" sz="1050" dirty="0" smtClean="0">
                          <a:solidFill>
                            <a:schemeClr val="tx1"/>
                          </a:solidFill>
                          <a:latin typeface="ＭＳ Ｐ明朝" pitchFamily="18" charset="-128"/>
                          <a:ea typeface="ＭＳ Ｐ明朝" pitchFamily="18" charset="-128"/>
                        </a:rPr>
                        <a:t>生活保護基準　　　　　　　　</a:t>
                      </a:r>
                      <a:r>
                        <a:rPr kumimoji="1" lang="en-US" altLang="ja-JP" sz="1050" dirty="0" smtClean="0">
                          <a:solidFill>
                            <a:schemeClr val="tx1"/>
                          </a:solidFill>
                          <a:latin typeface="ＭＳ Ｐ明朝" pitchFamily="18" charset="-128"/>
                          <a:ea typeface="ＭＳ Ｐ明朝" pitchFamily="18" charset="-128"/>
                        </a:rPr>
                        <a:t>115,940</a:t>
                      </a:r>
                      <a:r>
                        <a:rPr kumimoji="1" lang="ja-JP" altLang="en-US" sz="1050" dirty="0" smtClean="0">
                          <a:solidFill>
                            <a:schemeClr val="tx1"/>
                          </a:solidFill>
                          <a:latin typeface="ＭＳ Ｐ明朝" pitchFamily="18" charset="-128"/>
                          <a:ea typeface="ＭＳ Ｐ明朝" pitchFamily="18" charset="-128"/>
                        </a:rPr>
                        <a:t>円</a:t>
                      </a:r>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第</a:t>
                      </a:r>
                      <a:r>
                        <a:rPr kumimoji="1" lang="en-US" altLang="ja-JP" sz="1050" dirty="0" smtClean="0">
                          <a:solidFill>
                            <a:schemeClr val="tx1"/>
                          </a:solidFill>
                          <a:latin typeface="ＭＳ Ｐ明朝" pitchFamily="18" charset="-128"/>
                          <a:ea typeface="ＭＳ Ｐ明朝" pitchFamily="18" charset="-128"/>
                        </a:rPr>
                        <a:t>1</a:t>
                      </a:r>
                      <a:r>
                        <a:rPr kumimoji="1" lang="ja-JP" altLang="en-US" sz="1050" dirty="0" smtClean="0">
                          <a:solidFill>
                            <a:schemeClr val="tx1"/>
                          </a:solidFill>
                          <a:latin typeface="ＭＳ Ｐ明朝" pitchFamily="18" charset="-128"/>
                          <a:ea typeface="ＭＳ Ｐ明朝" pitchFamily="18" charset="-128"/>
                        </a:rPr>
                        <a:t>類　　 </a:t>
                      </a:r>
                      <a:r>
                        <a:rPr kumimoji="1" lang="en-US" altLang="ja-JP" sz="1050" dirty="0" smtClean="0">
                          <a:solidFill>
                            <a:schemeClr val="tx1"/>
                          </a:solidFill>
                          <a:latin typeface="ＭＳ Ｐ明朝" pitchFamily="18" charset="-128"/>
                          <a:ea typeface="ＭＳ Ｐ明朝" pitchFamily="18" charset="-128"/>
                        </a:rPr>
                        <a:t>38,460</a:t>
                      </a:r>
                      <a:r>
                        <a:rPr kumimoji="1" lang="ja-JP" altLang="en-US" sz="1050" dirty="0" smtClean="0">
                          <a:solidFill>
                            <a:schemeClr val="tx1"/>
                          </a:solidFill>
                          <a:latin typeface="ＭＳ Ｐ明朝" pitchFamily="18" charset="-128"/>
                          <a:ea typeface="ＭＳ Ｐ明朝" pitchFamily="18" charset="-128"/>
                        </a:rPr>
                        <a:t>円</a:t>
                      </a:r>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第</a:t>
                      </a:r>
                      <a:r>
                        <a:rPr kumimoji="1" lang="en-US" altLang="ja-JP" sz="1050" dirty="0" smtClean="0">
                          <a:solidFill>
                            <a:schemeClr val="tx1"/>
                          </a:solidFill>
                          <a:latin typeface="ＭＳ Ｐ明朝" pitchFamily="18" charset="-128"/>
                          <a:ea typeface="ＭＳ Ｐ明朝" pitchFamily="18" charset="-128"/>
                        </a:rPr>
                        <a:t>2</a:t>
                      </a:r>
                      <a:r>
                        <a:rPr kumimoji="1" lang="ja-JP" altLang="en-US" sz="1050" dirty="0" smtClean="0">
                          <a:solidFill>
                            <a:schemeClr val="tx1"/>
                          </a:solidFill>
                          <a:latin typeface="ＭＳ Ｐ明朝" pitchFamily="18" charset="-128"/>
                          <a:ea typeface="ＭＳ Ｐ明朝" pitchFamily="18" charset="-128"/>
                        </a:rPr>
                        <a:t>類　</a:t>
                      </a:r>
                      <a:r>
                        <a:rPr kumimoji="1" lang="ja-JP" altLang="en-US" sz="1050" baseline="0" dirty="0" smtClean="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　</a:t>
                      </a:r>
                      <a:r>
                        <a:rPr kumimoji="1" lang="en-US" altLang="ja-JP" sz="1050" dirty="0" smtClean="0">
                          <a:solidFill>
                            <a:schemeClr val="tx1"/>
                          </a:solidFill>
                          <a:latin typeface="ＭＳ Ｐ明朝" pitchFamily="18" charset="-128"/>
                          <a:ea typeface="ＭＳ Ｐ明朝" pitchFamily="18" charset="-128"/>
                        </a:rPr>
                        <a:t>41,480</a:t>
                      </a:r>
                      <a:r>
                        <a:rPr kumimoji="1" lang="ja-JP" altLang="en-US" sz="1050" dirty="0" smtClean="0">
                          <a:solidFill>
                            <a:schemeClr val="tx1"/>
                          </a:solidFill>
                          <a:latin typeface="ＭＳ Ｐ明朝" pitchFamily="18" charset="-128"/>
                          <a:ea typeface="ＭＳ Ｐ明朝" pitchFamily="18" charset="-128"/>
                        </a:rPr>
                        <a:t>円</a:t>
                      </a:r>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家賃　</a:t>
                      </a:r>
                      <a:r>
                        <a:rPr kumimoji="1" lang="ja-JP" altLang="en-US" sz="1050" baseline="0" dirty="0" smtClean="0">
                          <a:solidFill>
                            <a:schemeClr val="tx1"/>
                          </a:solidFill>
                          <a:latin typeface="ＭＳ Ｐ明朝" pitchFamily="18" charset="-128"/>
                          <a:ea typeface="ＭＳ Ｐ明朝" pitchFamily="18" charset="-128"/>
                        </a:rPr>
                        <a:t> 　  </a:t>
                      </a:r>
                      <a:r>
                        <a:rPr kumimoji="1" lang="en-US" altLang="ja-JP" sz="1050" dirty="0" smtClean="0">
                          <a:solidFill>
                            <a:schemeClr val="tx1"/>
                          </a:solidFill>
                          <a:latin typeface="ＭＳ Ｐ明朝" pitchFamily="18" charset="-128"/>
                          <a:ea typeface="ＭＳ Ｐ明朝" pitchFamily="18" charset="-128"/>
                        </a:rPr>
                        <a:t>36,000</a:t>
                      </a:r>
                      <a:r>
                        <a:rPr kumimoji="1" lang="ja-JP" altLang="en-US" sz="1050" dirty="0" smtClean="0">
                          <a:solidFill>
                            <a:schemeClr val="tx1"/>
                          </a:solidFill>
                          <a:latin typeface="ＭＳ Ｐ明朝" pitchFamily="18" charset="-128"/>
                          <a:ea typeface="ＭＳ Ｐ明朝" pitchFamily="18" charset="-128"/>
                        </a:rPr>
                        <a:t>円</a:t>
                      </a:r>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冬期加算 </a:t>
                      </a:r>
                      <a:r>
                        <a:rPr kumimoji="1" lang="en-US" altLang="ja-JP" sz="1050" dirty="0" smtClean="0">
                          <a:solidFill>
                            <a:schemeClr val="tx1"/>
                          </a:solidFill>
                          <a:latin typeface="ＭＳ Ｐ明朝" pitchFamily="18" charset="-128"/>
                          <a:ea typeface="ＭＳ Ｐ明朝" pitchFamily="18" charset="-128"/>
                        </a:rPr>
                        <a:t>23,250</a:t>
                      </a:r>
                      <a:r>
                        <a:rPr kumimoji="1" lang="ja-JP" altLang="en-US" sz="1050" dirty="0" smtClean="0">
                          <a:solidFill>
                            <a:schemeClr val="tx1"/>
                          </a:solidFill>
                          <a:latin typeface="ＭＳ Ｐ明朝" pitchFamily="18" charset="-128"/>
                          <a:ea typeface="ＭＳ Ｐ明朝" pitchFamily="18" charset="-128"/>
                        </a:rPr>
                        <a:t>円</a:t>
                      </a:r>
                      <a:endParaRPr kumimoji="1" lang="ja-JP" altLang="en-US" sz="105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6064">
                <a:tc>
                  <a:txBody>
                    <a:bodyPr/>
                    <a:lstStyle/>
                    <a:p>
                      <a:r>
                        <a:rPr kumimoji="1" lang="ja-JP" altLang="en-US" sz="1050" dirty="0" smtClean="0">
                          <a:solidFill>
                            <a:schemeClr val="tx1"/>
                          </a:solidFill>
                          <a:latin typeface="ＭＳ Ｐ明朝" pitchFamily="18" charset="-128"/>
                          <a:ea typeface="ＭＳ Ｐ明朝" pitchFamily="18" charset="-128"/>
                        </a:rPr>
                        <a:t>生活扶助額　　　　　　　　　　</a:t>
                      </a:r>
                      <a:r>
                        <a:rPr kumimoji="1" lang="en-US" altLang="ja-JP" sz="1050" dirty="0" smtClean="0">
                          <a:solidFill>
                            <a:schemeClr val="tx1"/>
                          </a:solidFill>
                          <a:latin typeface="ＭＳ Ｐ明朝" pitchFamily="18" charset="-128"/>
                          <a:ea typeface="ＭＳ Ｐ明朝" pitchFamily="18" charset="-128"/>
                        </a:rPr>
                        <a:t>40,521</a:t>
                      </a:r>
                      <a:r>
                        <a:rPr kumimoji="1" lang="ja-JP" altLang="en-US" sz="1050" dirty="0" smtClean="0">
                          <a:solidFill>
                            <a:schemeClr val="tx1"/>
                          </a:solidFill>
                          <a:latin typeface="ＭＳ Ｐ明朝" pitchFamily="18" charset="-128"/>
                          <a:ea typeface="ＭＳ Ｐ明朝" pitchFamily="18" charset="-128"/>
                        </a:rPr>
                        <a:t>円　　　　　　　　　　</a:t>
                      </a:r>
                      <a:endParaRPr kumimoji="1" lang="ja-JP" altLang="en-US" sz="105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8663">
                <a:tc>
                  <a:txBody>
                    <a:bodyPr/>
                    <a:lstStyle/>
                    <a:p>
                      <a:r>
                        <a:rPr kumimoji="1" lang="ja-JP" altLang="en-US" sz="1050" dirty="0" smtClean="0">
                          <a:solidFill>
                            <a:schemeClr val="tx1"/>
                          </a:solidFill>
                          <a:latin typeface="ＭＳ Ｐ明朝" pitchFamily="18" charset="-128"/>
                          <a:ea typeface="ＭＳ Ｐ明朝" pitchFamily="18" charset="-128"/>
                        </a:rPr>
                        <a:t>冬期加算</a:t>
                      </a:r>
                      <a:r>
                        <a:rPr kumimoji="1" lang="en-US" altLang="ja-JP" sz="1050" dirty="0" smtClean="0">
                          <a:solidFill>
                            <a:schemeClr val="tx1"/>
                          </a:solidFill>
                          <a:latin typeface="ＭＳ Ｐ明朝" pitchFamily="18" charset="-128"/>
                          <a:ea typeface="ＭＳ Ｐ明朝" pitchFamily="18" charset="-128"/>
                        </a:rPr>
                        <a:t>11</a:t>
                      </a:r>
                      <a:r>
                        <a:rPr kumimoji="1" lang="ja-JP" altLang="en-US" sz="1050" dirty="0" smtClean="0">
                          <a:solidFill>
                            <a:schemeClr val="tx1"/>
                          </a:solidFill>
                          <a:latin typeface="ＭＳ Ｐ明朝" pitchFamily="18" charset="-128"/>
                          <a:ea typeface="ＭＳ Ｐ明朝" pitchFamily="18" charset="-128"/>
                        </a:rPr>
                        <a:t>月～</a:t>
                      </a:r>
                      <a:r>
                        <a:rPr kumimoji="1" lang="en-US" altLang="ja-JP" sz="1050" dirty="0" smtClean="0">
                          <a:solidFill>
                            <a:schemeClr val="tx1"/>
                          </a:solidFill>
                          <a:latin typeface="ＭＳ Ｐ明朝" pitchFamily="18" charset="-128"/>
                          <a:ea typeface="ＭＳ Ｐ明朝" pitchFamily="18" charset="-128"/>
                        </a:rPr>
                        <a:t>3</a:t>
                      </a:r>
                      <a:r>
                        <a:rPr kumimoji="1" lang="ja-JP" altLang="en-US" sz="1050" dirty="0" smtClean="0">
                          <a:solidFill>
                            <a:schemeClr val="tx1"/>
                          </a:solidFill>
                          <a:latin typeface="ＭＳ Ｐ明朝" pitchFamily="18" charset="-128"/>
                          <a:ea typeface="ＭＳ Ｐ明朝" pitchFamily="18" charset="-128"/>
                        </a:rPr>
                        <a:t>月　　</a:t>
                      </a:r>
                      <a:r>
                        <a:rPr kumimoji="1" lang="ja-JP" altLang="en-US" sz="1050" baseline="0" dirty="0" smtClean="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　　</a:t>
                      </a:r>
                      <a:r>
                        <a:rPr kumimoji="1" lang="en-US" altLang="ja-JP" sz="1050" dirty="0" smtClean="0">
                          <a:solidFill>
                            <a:schemeClr val="tx1"/>
                          </a:solidFill>
                          <a:latin typeface="ＭＳ Ｐ明朝" pitchFamily="18" charset="-128"/>
                          <a:ea typeface="ＭＳ Ｐ明朝" pitchFamily="18" charset="-128"/>
                        </a:rPr>
                        <a:t>23,250</a:t>
                      </a:r>
                      <a:r>
                        <a:rPr kumimoji="1" lang="ja-JP" altLang="en-US" sz="1050" dirty="0" smtClean="0">
                          <a:solidFill>
                            <a:schemeClr val="tx1"/>
                          </a:solidFill>
                          <a:latin typeface="ＭＳ Ｐ明朝" pitchFamily="18" charset="-128"/>
                          <a:ea typeface="ＭＳ Ｐ明朝" pitchFamily="18" charset="-128"/>
                        </a:rPr>
                        <a:t>円</a:t>
                      </a:r>
                      <a:endParaRPr kumimoji="1" lang="ja-JP" altLang="en-US" sz="105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4216">
                <a:tc>
                  <a:txBody>
                    <a:bodyPr/>
                    <a:lstStyle/>
                    <a:p>
                      <a:r>
                        <a:rPr kumimoji="1" lang="ja-JP" altLang="en-US" sz="1050" dirty="0" smtClean="0">
                          <a:solidFill>
                            <a:schemeClr val="tx1"/>
                          </a:solidFill>
                          <a:latin typeface="ＭＳ Ｐ明朝" pitchFamily="18" charset="-128"/>
                          <a:ea typeface="ＭＳ Ｐ明朝" pitchFamily="18" charset="-128"/>
                        </a:rPr>
                        <a:t>実質の月収　　　　　　　　　</a:t>
                      </a:r>
                      <a:r>
                        <a:rPr kumimoji="1" lang="en-US" altLang="ja-JP" sz="1050" dirty="0" smtClean="0">
                          <a:solidFill>
                            <a:schemeClr val="tx1"/>
                          </a:solidFill>
                          <a:latin typeface="ＭＳ Ｐ明朝" pitchFamily="18" charset="-128"/>
                          <a:ea typeface="ＭＳ Ｐ明朝" pitchFamily="18" charset="-128"/>
                        </a:rPr>
                        <a:t>158,961</a:t>
                      </a:r>
                      <a:r>
                        <a:rPr kumimoji="1" lang="ja-JP" altLang="en-US" sz="1050" dirty="0" smtClean="0">
                          <a:solidFill>
                            <a:schemeClr val="tx1"/>
                          </a:solidFill>
                          <a:latin typeface="ＭＳ Ｐ明朝" pitchFamily="18" charset="-128"/>
                          <a:ea typeface="ＭＳ Ｐ明朝" pitchFamily="18" charset="-128"/>
                        </a:rPr>
                        <a:t>円</a:t>
                      </a:r>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　　　　　　　　　　　　　　</a:t>
                      </a:r>
                      <a:r>
                        <a:rPr kumimoji="1" lang="ja-JP" altLang="en-US" sz="1050" baseline="0" dirty="0" smtClean="0">
                          <a:solidFill>
                            <a:schemeClr val="tx1"/>
                          </a:solidFill>
                          <a:latin typeface="ＭＳ Ｐ明朝" pitchFamily="18" charset="-128"/>
                          <a:ea typeface="ＭＳ Ｐ明朝" pitchFamily="18" charset="-128"/>
                        </a:rPr>
                        <a:t> </a:t>
                      </a:r>
                      <a:r>
                        <a:rPr kumimoji="1" lang="ja-JP" altLang="en-US" sz="1050" dirty="0" smtClean="0">
                          <a:solidFill>
                            <a:schemeClr val="tx1"/>
                          </a:solidFill>
                          <a:latin typeface="ＭＳ Ｐ明朝" pitchFamily="18" charset="-128"/>
                          <a:ea typeface="ＭＳ Ｐ明朝" pitchFamily="18" charset="-128"/>
                        </a:rPr>
                        <a:t>時給≒</a:t>
                      </a:r>
                      <a:r>
                        <a:rPr kumimoji="1" lang="en-US" altLang="ja-JP" sz="1050" dirty="0" smtClean="0">
                          <a:solidFill>
                            <a:schemeClr val="tx1"/>
                          </a:solidFill>
                          <a:latin typeface="ＭＳ Ｐ明朝" pitchFamily="18" charset="-128"/>
                          <a:ea typeface="ＭＳ Ｐ明朝" pitchFamily="18" charset="-128"/>
                        </a:rPr>
                        <a:t>946</a:t>
                      </a:r>
                      <a:r>
                        <a:rPr kumimoji="1" lang="ja-JP" altLang="en-US" sz="1050" dirty="0" smtClean="0">
                          <a:solidFill>
                            <a:schemeClr val="tx1"/>
                          </a:solidFill>
                          <a:latin typeface="ＭＳ Ｐ明朝" pitchFamily="18" charset="-128"/>
                          <a:ea typeface="ＭＳ Ｐ明朝" pitchFamily="18" charset="-128"/>
                        </a:rPr>
                        <a:t>円</a:t>
                      </a:r>
                      <a:endParaRPr kumimoji="1" lang="ja-JP" altLang="en-US" sz="1050" dirty="0">
                        <a:solidFill>
                          <a:schemeClr val="tx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8" name="円/楕円 17"/>
          <p:cNvSpPr/>
          <p:nvPr/>
        </p:nvSpPr>
        <p:spPr>
          <a:xfrm>
            <a:off x="5508104" y="5589240"/>
            <a:ext cx="792088"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大かっこ 18"/>
          <p:cNvSpPr/>
          <p:nvPr/>
        </p:nvSpPr>
        <p:spPr>
          <a:xfrm>
            <a:off x="4067944" y="476672"/>
            <a:ext cx="4824536" cy="136815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altLang="ja-JP" sz="1050" dirty="0" smtClean="0">
              <a:latin typeface="ＭＳ Ｐ明朝" pitchFamily="18" charset="-128"/>
              <a:ea typeface="ＭＳ Ｐ明朝" pitchFamily="18" charset="-128"/>
            </a:endParaRPr>
          </a:p>
          <a:p>
            <a:r>
              <a:rPr lang="ja-JP" altLang="en-US" sz="1200" dirty="0" smtClean="0">
                <a:latin typeface="ＭＳ Ｐ明朝" pitchFamily="18" charset="-128"/>
                <a:ea typeface="ＭＳ Ｐ明朝" pitchFamily="18" charset="-128"/>
              </a:rPr>
              <a:t>札幌市の公契約条例をめぐる攻防</a:t>
            </a:r>
            <a:endParaRPr lang="en-US" altLang="ja-JP" sz="1200" dirty="0" smtClean="0">
              <a:latin typeface="ＭＳ Ｐ明朝" pitchFamily="18" charset="-128"/>
              <a:ea typeface="ＭＳ Ｐ明朝" pitchFamily="18" charset="-128"/>
            </a:endParaRPr>
          </a:p>
          <a:p>
            <a:r>
              <a:rPr lang="ja-JP" altLang="en-US" sz="1200" dirty="0" smtClean="0">
                <a:latin typeface="ＭＳ Ｐ明朝" pitchFamily="18" charset="-128"/>
                <a:ea typeface="ＭＳ Ｐ明朝" pitchFamily="18" charset="-128"/>
              </a:rPr>
              <a:t>　　　　　　　　　</a:t>
            </a:r>
            <a:r>
              <a:rPr lang="ja-JP" altLang="en-US" sz="1050" dirty="0" smtClean="0">
                <a:latin typeface="ＭＳ Ｐ明朝" pitchFamily="18" charset="-128"/>
                <a:ea typeface="ＭＳ Ｐ明朝" pitchFamily="18" charset="-128"/>
              </a:rPr>
              <a:t>－規定水準以上の賃金支払いを雇用主に義務づける－</a:t>
            </a:r>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●建設会社に対し　　　積算は普通作業員</a:t>
            </a:r>
            <a:r>
              <a:rPr lang="en-US" altLang="ja-JP" sz="1050" dirty="0" smtClean="0">
                <a:latin typeface="ＭＳ Ｐ明朝" pitchFamily="18" charset="-128"/>
                <a:ea typeface="ＭＳ Ｐ明朝" pitchFamily="18" charset="-128"/>
              </a:rPr>
              <a:t>10,700</a:t>
            </a:r>
            <a:r>
              <a:rPr lang="ja-JP" altLang="en-US" sz="1050" dirty="0" smtClean="0">
                <a:latin typeface="ＭＳ Ｐ明朝" pitchFamily="18" charset="-128"/>
                <a:ea typeface="ＭＳ Ｐ明朝" pitchFamily="18" charset="-128"/>
              </a:rPr>
              <a:t>円。○割にするか。</a:t>
            </a:r>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●清掃など委託会社に対し　 検討中　積算基準が不明</a:t>
            </a:r>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a:t>
            </a:r>
            <a:r>
              <a:rPr lang="en-US" altLang="ja-JP" sz="1050" dirty="0" smtClean="0">
                <a:latin typeface="ＭＳ Ｐ明朝" pitchFamily="18" charset="-128"/>
                <a:ea typeface="ＭＳ Ｐ明朝" pitchFamily="18" charset="-128"/>
              </a:rPr>
              <a:t>418</a:t>
            </a:r>
            <a:r>
              <a:rPr lang="ja-JP" altLang="en-US" sz="1050" dirty="0" smtClean="0">
                <a:latin typeface="ＭＳ Ｐ明朝" pitchFamily="18" charset="-128"/>
                <a:ea typeface="ＭＳ Ｐ明朝" pitchFamily="18" charset="-128"/>
              </a:rPr>
              <a:t>施設の指定管理者に対し　　市の最低時給は</a:t>
            </a:r>
            <a:r>
              <a:rPr lang="en-US" altLang="ja-JP" sz="1050" dirty="0" smtClean="0">
                <a:latin typeface="ＭＳ Ｐ明朝" pitchFamily="18" charset="-128"/>
                <a:ea typeface="ＭＳ Ｐ明朝" pitchFamily="18" charset="-128"/>
              </a:rPr>
              <a:t>846</a:t>
            </a:r>
            <a:r>
              <a:rPr lang="ja-JP" altLang="en-US" sz="1050" dirty="0" smtClean="0">
                <a:latin typeface="ＭＳ Ｐ明朝" pitchFamily="18" charset="-128"/>
                <a:ea typeface="ＭＳ Ｐ明朝" pitchFamily="18" charset="-128"/>
              </a:rPr>
              <a:t>円</a:t>
            </a:r>
            <a:endParaRPr lang="en-US" altLang="ja-JP" sz="1050" dirty="0" smtClean="0">
              <a:latin typeface="ＭＳ Ｐ明朝" pitchFamily="18" charset="-128"/>
              <a:ea typeface="ＭＳ Ｐ明朝" pitchFamily="18" charset="-128"/>
            </a:endParaRPr>
          </a:p>
          <a:p>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除雪・道路管理、学校給食調理、地下鉄駅業務、水道メーター検針など委託</a:t>
            </a:r>
            <a:endParaRPr lang="en-US" altLang="ja-JP" sz="1050" dirty="0" smtClean="0">
              <a:latin typeface="ＭＳ Ｐ明朝" pitchFamily="18" charset="-128"/>
              <a:ea typeface="ＭＳ Ｐ明朝" pitchFamily="18" charset="-128"/>
            </a:endParaRPr>
          </a:p>
          <a:p>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札幌市には非常勤</a:t>
            </a:r>
            <a:r>
              <a:rPr lang="en-US" altLang="ja-JP" sz="1050" dirty="0" smtClean="0">
                <a:latin typeface="ＭＳ Ｐ明朝" pitchFamily="18" charset="-128"/>
                <a:ea typeface="ＭＳ Ｐ明朝" pitchFamily="18" charset="-128"/>
              </a:rPr>
              <a:t>2,011</a:t>
            </a:r>
            <a:r>
              <a:rPr lang="ja-JP" altLang="en-US" sz="1050" dirty="0" smtClean="0">
                <a:latin typeface="ＭＳ Ｐ明朝" pitchFamily="18" charset="-128"/>
                <a:ea typeface="ＭＳ Ｐ明朝" pitchFamily="18" charset="-128"/>
              </a:rPr>
              <a:t>人、臨時職員</a:t>
            </a:r>
            <a:r>
              <a:rPr lang="en-US" altLang="ja-JP" sz="1050" dirty="0" smtClean="0">
                <a:latin typeface="ＭＳ Ｐ明朝" pitchFamily="18" charset="-128"/>
                <a:ea typeface="ＭＳ Ｐ明朝" pitchFamily="18" charset="-128"/>
              </a:rPr>
              <a:t>973</a:t>
            </a:r>
            <a:r>
              <a:rPr lang="ja-JP" altLang="en-US" sz="1050" dirty="0" smtClean="0">
                <a:latin typeface="ＭＳ Ｐ明朝" pitchFamily="18" charset="-128"/>
                <a:ea typeface="ＭＳ Ｐ明朝" pitchFamily="18" charset="-128"/>
              </a:rPr>
              <a:t>人が働く</a:t>
            </a:r>
            <a:r>
              <a:rPr lang="en-US" altLang="ja-JP" sz="1050" dirty="0" smtClean="0">
                <a:latin typeface="ＭＳ Ｐ明朝" pitchFamily="18" charset="-128"/>
                <a:ea typeface="ＭＳ Ｐ明朝" pitchFamily="18" charset="-128"/>
              </a:rPr>
              <a:t>(20</a:t>
            </a:r>
            <a:r>
              <a:rPr lang="ja-JP" altLang="en-US" sz="1050" dirty="0" smtClean="0">
                <a:latin typeface="ＭＳ Ｐ明朝" pitchFamily="18" charset="-128"/>
                <a:ea typeface="ＭＳ Ｐ明朝" pitchFamily="18" charset="-128"/>
              </a:rPr>
              <a:t>％）</a:t>
            </a:r>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　　　　　　　　　</a:t>
            </a:r>
          </a:p>
        </p:txBody>
      </p:sp>
      <p:sp>
        <p:nvSpPr>
          <p:cNvPr id="20" name="円/楕円 19"/>
          <p:cNvSpPr/>
          <p:nvPr/>
        </p:nvSpPr>
        <p:spPr>
          <a:xfrm>
            <a:off x="8532440" y="6525344"/>
            <a:ext cx="432048" cy="3326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latin typeface="ＭＳ Ｐ明朝" pitchFamily="18" charset="-128"/>
                <a:ea typeface="ＭＳ Ｐ明朝" pitchFamily="18" charset="-128"/>
              </a:rPr>
              <a:t>3</a:t>
            </a:r>
            <a:endParaRPr kumimoji="1" lang="ja-JP" altLang="en-US" sz="1050" dirty="0">
              <a:latin typeface="ＭＳ Ｐ明朝" pitchFamily="18" charset="-128"/>
              <a:ea typeface="ＭＳ Ｐ明朝" pitchFamily="1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4392488" cy="1143000"/>
          </a:xfrm>
        </p:spPr>
        <p:txBody>
          <a:bodyPr>
            <a:normAutofit fontScale="90000"/>
          </a:bodyPr>
          <a:lstStyle/>
          <a:p>
            <a:pPr>
              <a:lnSpc>
                <a:spcPts val="1800"/>
              </a:lnSpc>
            </a:pPr>
            <a:r>
              <a:rPr lang="en-US" altLang="ja-JP" sz="1300" dirty="0" smtClean="0">
                <a:latin typeface="ＭＳ Ｐ明朝" pitchFamily="18" charset="-128"/>
                <a:ea typeface="ＭＳ Ｐ明朝" pitchFamily="18" charset="-128"/>
              </a:rPr>
              <a:t>〔</a:t>
            </a:r>
            <a:r>
              <a:rPr lang="ja-JP" altLang="en-US" sz="1300" dirty="0" smtClean="0">
                <a:latin typeface="ＭＳ Ｐ明朝" pitchFamily="18" charset="-128"/>
                <a:ea typeface="ＭＳ Ｐ明朝" pitchFamily="18" charset="-128"/>
              </a:rPr>
              <a:t>資本主義の秘密に迫ろう－搾取の根源</a:t>
            </a:r>
            <a:r>
              <a:rPr lang="en-US" altLang="ja-JP" sz="1300" dirty="0" smtClean="0">
                <a:latin typeface="ＭＳ Ｐ明朝" pitchFamily="18" charset="-128"/>
                <a:ea typeface="ＭＳ Ｐ明朝" pitchFamily="18" charset="-128"/>
              </a:rPr>
              <a:t>〕</a:t>
            </a:r>
            <a:br>
              <a:rPr lang="en-US" altLang="ja-JP" sz="1300" dirty="0" smtClean="0">
                <a:latin typeface="ＭＳ Ｐ明朝" pitchFamily="18" charset="-128"/>
                <a:ea typeface="ＭＳ Ｐ明朝" pitchFamily="18" charset="-128"/>
              </a:rPr>
            </a:br>
            <a:r>
              <a:rPr lang="en-US" altLang="ja-JP" sz="1300" dirty="0" smtClean="0">
                <a:latin typeface="ＭＳ Ｐ明朝" pitchFamily="18" charset="-128"/>
                <a:ea typeface="ＭＳ Ｐ明朝" pitchFamily="18" charset="-128"/>
              </a:rPr>
              <a:t/>
            </a:r>
            <a:br>
              <a:rPr lang="en-US" altLang="ja-JP" sz="1300" dirty="0" smtClean="0">
                <a:latin typeface="ＭＳ Ｐ明朝" pitchFamily="18" charset="-128"/>
                <a:ea typeface="ＭＳ Ｐ明朝" pitchFamily="18" charset="-128"/>
              </a:rPr>
            </a:br>
            <a:r>
              <a:rPr lang="ja-JP" altLang="en-US" sz="1300" dirty="0" smtClean="0">
                <a:latin typeface="ＭＳ Ｐ明朝" pitchFamily="18" charset="-128"/>
                <a:ea typeface="ＭＳ Ｐ明朝" pitchFamily="18" charset="-128"/>
              </a:rPr>
              <a:t> </a:t>
            </a:r>
            <a:r>
              <a:rPr lang="ja-JP" altLang="en-US" sz="2000" dirty="0" smtClean="0">
                <a:latin typeface="ＭＳ Ｐ明朝" pitchFamily="18" charset="-128"/>
                <a:ea typeface="ＭＳ Ｐ明朝" pitchFamily="18" charset="-128"/>
              </a:rPr>
              <a:t>　</a:t>
            </a:r>
            <a:r>
              <a:rPr lang="en-US" altLang="ja-JP" sz="1800" dirty="0" smtClean="0">
                <a:latin typeface="ＭＳ Ｐ明朝" pitchFamily="18" charset="-128"/>
                <a:ea typeface="ＭＳ Ｐ明朝" pitchFamily="18" charset="-128"/>
              </a:rPr>
              <a:t/>
            </a:r>
            <a:br>
              <a:rPr lang="en-US" altLang="ja-JP" sz="1800" dirty="0" smtClean="0">
                <a:latin typeface="ＭＳ Ｐ明朝" pitchFamily="18" charset="-128"/>
                <a:ea typeface="ＭＳ Ｐ明朝" pitchFamily="18" charset="-128"/>
              </a:rPr>
            </a:br>
            <a:r>
              <a:rPr lang="en-US" altLang="ja-JP" sz="1800" dirty="0" smtClean="0">
                <a:latin typeface="ＭＳ Ｐ明朝" pitchFamily="18" charset="-128"/>
                <a:ea typeface="ＭＳ Ｐ明朝" pitchFamily="18" charset="-128"/>
              </a:rPr>
              <a:t/>
            </a:r>
            <a:br>
              <a:rPr lang="en-US" altLang="ja-JP" sz="1800" dirty="0" smtClean="0">
                <a:latin typeface="ＭＳ Ｐ明朝" pitchFamily="18" charset="-128"/>
                <a:ea typeface="ＭＳ Ｐ明朝" pitchFamily="18" charset="-128"/>
              </a:rPr>
            </a:br>
            <a:endParaRPr kumimoji="1" lang="ja-JP" altLang="en-US" sz="1800" dirty="0"/>
          </a:p>
        </p:txBody>
      </p:sp>
      <p:sp>
        <p:nvSpPr>
          <p:cNvPr id="3" name="コンテンツ プレースホルダ 2"/>
          <p:cNvSpPr>
            <a:spLocks noGrp="1"/>
          </p:cNvSpPr>
          <p:nvPr>
            <p:ph idx="1"/>
          </p:nvPr>
        </p:nvSpPr>
        <p:spPr/>
        <p:txBody>
          <a:bodyPr/>
          <a:lstStyle/>
          <a:p>
            <a:endParaRPr kumimoji="1" lang="en-US" altLang="ja-JP" dirty="0" smtClean="0"/>
          </a:p>
          <a:p>
            <a:pPr>
              <a:buNone/>
            </a:pPr>
            <a:endParaRPr kumimoji="1" lang="ja-JP" altLang="en-US" dirty="0"/>
          </a:p>
        </p:txBody>
      </p:sp>
      <p:pic>
        <p:nvPicPr>
          <p:cNvPr id="4" name="Picture 2" descr="C:\Users\佐藤陵一\Pictures\MP Navigator EX\2010_12_22\IMG.jpg"/>
          <p:cNvPicPr>
            <a:picLocks noChangeAspect="1" noChangeArrowheads="1"/>
          </p:cNvPicPr>
          <p:nvPr/>
        </p:nvPicPr>
        <p:blipFill>
          <a:blip r:embed="rId3" cstate="print"/>
          <a:srcRect/>
          <a:stretch>
            <a:fillRect/>
          </a:stretch>
        </p:blipFill>
        <p:spPr bwMode="auto">
          <a:xfrm>
            <a:off x="1835696" y="548680"/>
            <a:ext cx="2685513" cy="2880320"/>
          </a:xfrm>
          <a:prstGeom prst="rect">
            <a:avLst/>
          </a:prstGeom>
          <a:noFill/>
          <a:ln w="3175">
            <a:solidFill>
              <a:schemeClr val="accent2"/>
            </a:solidFill>
          </a:ln>
        </p:spPr>
      </p:pic>
      <p:sp>
        <p:nvSpPr>
          <p:cNvPr id="5" name="大かっこ 4"/>
          <p:cNvSpPr/>
          <p:nvPr/>
        </p:nvSpPr>
        <p:spPr>
          <a:xfrm>
            <a:off x="179512" y="5013176"/>
            <a:ext cx="2736304" cy="1224136"/>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050" dirty="0" smtClean="0">
                <a:latin typeface="ＭＳ Ｐ明朝" pitchFamily="18" charset="-128"/>
                <a:ea typeface="ＭＳ Ｐ明朝" pitchFamily="18" charset="-128"/>
              </a:rPr>
              <a:t>資本家はインチキをしているわけではない。労働者に世間並みの賃金を支払っても、資本家は「利潤」を手にする。なぜか。</a:t>
            </a:r>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もうけの秘密は「剰余価値」</a:t>
            </a:r>
            <a:r>
              <a:rPr lang="en-US" altLang="ja-JP" sz="1050" dirty="0" smtClean="0">
                <a:latin typeface="ＭＳ Ｐ明朝" pitchFamily="18" charset="-128"/>
                <a:ea typeface="ＭＳ Ｐ明朝" pitchFamily="18" charset="-128"/>
              </a:rPr>
              <a:t>‥</a:t>
            </a:r>
            <a:r>
              <a:rPr lang="ja-JP" altLang="en-US" sz="1050" dirty="0" err="1" smtClean="0">
                <a:latin typeface="ＭＳ Ｐ明朝" pitchFamily="18" charset="-128"/>
                <a:ea typeface="ＭＳ Ｐ明朝" pitchFamily="18" charset="-128"/>
              </a:rPr>
              <a:t>。</a:t>
            </a:r>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資本主義の仕組みと姿をはっきり見る。　</a:t>
            </a:r>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　　　（「マルクスは生きている」不破哲三</a:t>
            </a:r>
            <a:r>
              <a:rPr lang="en-US" altLang="ja-JP" sz="1050" dirty="0" smtClean="0">
                <a:latin typeface="ＭＳ Ｐ明朝" pitchFamily="18" charset="-128"/>
                <a:ea typeface="ＭＳ Ｐ明朝" pitchFamily="18" charset="-128"/>
              </a:rPr>
              <a:t>)</a:t>
            </a:r>
            <a:endParaRPr lang="ja-JP" altLang="en-US" sz="1050" dirty="0">
              <a:latin typeface="ＭＳ Ｐ明朝" pitchFamily="18" charset="-128"/>
              <a:ea typeface="ＭＳ Ｐ明朝" pitchFamily="18" charset="-128"/>
            </a:endParaRPr>
          </a:p>
        </p:txBody>
      </p:sp>
      <p:pic>
        <p:nvPicPr>
          <p:cNvPr id="6" name="Picture 2" descr="C:\Users\佐藤陵一\Pictures\MP Navigator EX\2010_01_13\IMG_0002.jpg"/>
          <p:cNvPicPr>
            <a:picLocks noChangeAspect="1" noChangeArrowheads="1"/>
          </p:cNvPicPr>
          <p:nvPr/>
        </p:nvPicPr>
        <p:blipFill>
          <a:blip r:embed="rId4" cstate="print"/>
          <a:srcRect/>
          <a:stretch>
            <a:fillRect/>
          </a:stretch>
        </p:blipFill>
        <p:spPr bwMode="auto">
          <a:xfrm>
            <a:off x="3131840" y="4509120"/>
            <a:ext cx="1384303" cy="2160240"/>
          </a:xfrm>
          <a:prstGeom prst="rect">
            <a:avLst/>
          </a:prstGeom>
          <a:noFill/>
          <a:ln>
            <a:solidFill>
              <a:schemeClr val="tx1"/>
            </a:solidFill>
          </a:ln>
        </p:spPr>
      </p:pic>
      <p:pic>
        <p:nvPicPr>
          <p:cNvPr id="2050" name="Picture 2" descr="C:\Users\佐藤陵一\Desktop\総括表\ピクチャー～\まだ走れる.jpg"/>
          <p:cNvPicPr>
            <a:picLocks noChangeAspect="1" noChangeArrowheads="1"/>
          </p:cNvPicPr>
          <p:nvPr/>
        </p:nvPicPr>
        <p:blipFill>
          <a:blip r:embed="rId5" cstate="print"/>
          <a:srcRect/>
          <a:stretch>
            <a:fillRect/>
          </a:stretch>
        </p:blipFill>
        <p:spPr bwMode="auto">
          <a:xfrm>
            <a:off x="107504" y="2060848"/>
            <a:ext cx="2680460" cy="2736304"/>
          </a:xfrm>
          <a:prstGeom prst="rect">
            <a:avLst/>
          </a:prstGeom>
          <a:noFill/>
        </p:spPr>
      </p:pic>
      <p:sp>
        <p:nvSpPr>
          <p:cNvPr id="8" name="角丸四角形 7"/>
          <p:cNvSpPr/>
          <p:nvPr/>
        </p:nvSpPr>
        <p:spPr>
          <a:xfrm>
            <a:off x="107504" y="620688"/>
            <a:ext cx="1656184" cy="10081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latin typeface="ＭＳ Ｐ明朝" pitchFamily="18" charset="-128"/>
                <a:ea typeface="ＭＳ Ｐ明朝" pitchFamily="18" charset="-128"/>
              </a:rPr>
              <a:t>１万円札を積み上げると</a:t>
            </a:r>
            <a:endParaRPr kumimoji="1" lang="en-US" altLang="ja-JP" sz="1050" dirty="0" smtClean="0">
              <a:latin typeface="ＭＳ Ｐ明朝" pitchFamily="18" charset="-128"/>
              <a:ea typeface="ＭＳ Ｐ明朝" pitchFamily="18" charset="-128"/>
            </a:endParaRPr>
          </a:p>
          <a:p>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a:t>
            </a:r>
            <a:r>
              <a:rPr lang="en-US" altLang="ja-JP" sz="1050" dirty="0" smtClean="0">
                <a:latin typeface="ＭＳ Ｐ明朝" pitchFamily="18" charset="-128"/>
                <a:ea typeface="ＭＳ Ｐ明朝" pitchFamily="18" charset="-128"/>
              </a:rPr>
              <a:t>10</a:t>
            </a:r>
            <a:r>
              <a:rPr lang="ja-JP" altLang="en-US" sz="1050" dirty="0" smtClean="0">
                <a:latin typeface="ＭＳ Ｐ明朝" pitchFamily="18" charset="-128"/>
                <a:ea typeface="ＭＳ Ｐ明朝" pitchFamily="18" charset="-128"/>
              </a:rPr>
              <a:t>億円は</a:t>
            </a:r>
            <a:r>
              <a:rPr lang="en-US" altLang="ja-JP" sz="1050" dirty="0" smtClean="0">
                <a:latin typeface="ＭＳ Ｐ明朝" pitchFamily="18" charset="-128"/>
                <a:ea typeface="ＭＳ Ｐ明朝" pitchFamily="18" charset="-128"/>
              </a:rPr>
              <a:t>10</a:t>
            </a:r>
            <a:r>
              <a:rPr lang="ja-JP" altLang="en-US" sz="1050" dirty="0" smtClean="0">
                <a:latin typeface="ＭＳ Ｐ明朝" pitchFamily="18" charset="-128"/>
                <a:ea typeface="ＭＳ Ｐ明朝" pitchFamily="18" charset="-128"/>
              </a:rPr>
              <a:t>メートル</a:t>
            </a:r>
            <a:endParaRPr lang="en-US" altLang="ja-JP" sz="1050" dirty="0" smtClean="0">
              <a:latin typeface="ＭＳ Ｐ明朝" pitchFamily="18" charset="-128"/>
              <a:ea typeface="ＭＳ Ｐ明朝" pitchFamily="18" charset="-128"/>
            </a:endParaRPr>
          </a:p>
          <a:p>
            <a:r>
              <a:rPr kumimoji="1" lang="ja-JP" altLang="en-US" sz="1050" dirty="0" smtClean="0">
                <a:latin typeface="ＭＳ Ｐ明朝" pitchFamily="18" charset="-128"/>
                <a:ea typeface="ＭＳ Ｐ明朝" pitchFamily="18" charset="-128"/>
              </a:rPr>
              <a:t>・給料は㍉の世界</a:t>
            </a:r>
            <a:endParaRPr kumimoji="1" lang="ja-JP" altLang="en-US" sz="1050" dirty="0">
              <a:latin typeface="ＭＳ Ｐ明朝" pitchFamily="18" charset="-128"/>
              <a:ea typeface="ＭＳ Ｐ明朝" pitchFamily="18" charset="-128"/>
            </a:endParaRPr>
          </a:p>
        </p:txBody>
      </p:sp>
      <p:sp>
        <p:nvSpPr>
          <p:cNvPr id="9" name="正方形/長方形 8"/>
          <p:cNvSpPr/>
          <p:nvPr/>
        </p:nvSpPr>
        <p:spPr>
          <a:xfrm>
            <a:off x="4716016" y="404664"/>
            <a:ext cx="4176464" cy="136815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latin typeface="ＭＳ Ｐ明朝" pitchFamily="18" charset="-128"/>
                <a:ea typeface="ＭＳ Ｐ明朝" pitchFamily="18" charset="-128"/>
              </a:rPr>
              <a:t>「貧困化」は「だんだん貧乏になる」だけではない　　</a:t>
            </a:r>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労働と生活のすべての側面をとらえる－科学的な認識</a:t>
            </a:r>
            <a:endParaRPr lang="en-US" altLang="ja-JP" sz="1050" dirty="0" smtClean="0">
              <a:latin typeface="ＭＳ Ｐ明朝" pitchFamily="18" charset="-128"/>
              <a:ea typeface="ＭＳ Ｐ明朝" pitchFamily="18" charset="-128"/>
            </a:endParaRPr>
          </a:p>
          <a:p>
            <a:endParaRPr lang="en-US" altLang="ja-JP" sz="1050" dirty="0" smtClean="0">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マルクスは「食物、栄養、健康（病気</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 </a:t>
            </a:r>
            <a:r>
              <a:rPr lang="ja-JP" altLang="en-US" sz="1050" dirty="0" err="1"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衛生、住宅</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広さ、部屋数、寝室や性問題）、家賃、燃料、給水、排水、汚物処理、日光、空気、無知、堕落、私生児、自殺、死亡、犯罪</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」をあげて「貧困化」を例解している。（「資本論」第</a:t>
            </a:r>
            <a:r>
              <a:rPr lang="en-US" altLang="ja-JP" sz="1050" dirty="0" smtClean="0">
                <a:solidFill>
                  <a:schemeClr val="tx1"/>
                </a:solidFill>
                <a:latin typeface="ＭＳ Ｐ明朝" pitchFamily="18" charset="-128"/>
                <a:ea typeface="ＭＳ Ｐ明朝" pitchFamily="18" charset="-128"/>
              </a:rPr>
              <a:t>23</a:t>
            </a:r>
            <a:r>
              <a:rPr lang="ja-JP" altLang="en-US" sz="1050" dirty="0" smtClean="0">
                <a:solidFill>
                  <a:schemeClr val="tx1"/>
                </a:solidFill>
                <a:latin typeface="ＭＳ Ｐ明朝" pitchFamily="18" charset="-128"/>
                <a:ea typeface="ＭＳ Ｐ明朝" pitchFamily="18" charset="-128"/>
              </a:rPr>
              <a:t>章）</a:t>
            </a:r>
            <a:endParaRPr lang="en-US" altLang="ja-JP" sz="1050" dirty="0" smtClean="0">
              <a:solidFill>
                <a:schemeClr val="tx1"/>
              </a:solidFill>
              <a:latin typeface="ＭＳ Ｐ明朝" pitchFamily="18" charset="-128"/>
              <a:ea typeface="ＭＳ Ｐ明朝" pitchFamily="18" charset="-128"/>
            </a:endParaRPr>
          </a:p>
        </p:txBody>
      </p:sp>
      <p:sp>
        <p:nvSpPr>
          <p:cNvPr id="10" name="正方形/長方形 9"/>
          <p:cNvSpPr/>
          <p:nvPr/>
        </p:nvSpPr>
        <p:spPr>
          <a:xfrm>
            <a:off x="4716016" y="2060848"/>
            <a:ext cx="4176464" cy="12241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●「所得とか、物的な豊かさとは別の意味の貧困が生じている」</a:t>
            </a:r>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(30</a:t>
            </a:r>
            <a:r>
              <a:rPr lang="ja-JP" altLang="en-US" sz="1050" dirty="0" smtClean="0">
                <a:solidFill>
                  <a:schemeClr val="tx1"/>
                </a:solidFill>
                <a:latin typeface="ＭＳ Ｐ明朝" pitchFamily="18" charset="-128"/>
                <a:ea typeface="ＭＳ Ｐ明朝" pitchFamily="18" charset="-128"/>
              </a:rPr>
              <a:t>年前の「国民生活白書」）</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
            </a:r>
            <a:br>
              <a:rPr lang="en-US" altLang="ja-JP" sz="1050" dirty="0" smtClean="0">
                <a:solidFill>
                  <a:schemeClr val="tx1"/>
                </a:solidFill>
                <a:latin typeface="ＭＳ Ｐ明朝" pitchFamily="18" charset="-128"/>
                <a:ea typeface="ＭＳ Ｐ明朝" pitchFamily="18" charset="-128"/>
              </a:rPr>
            </a:b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貧困が一定程度広がったら政策で対応しないといけませんが、社会的に解決しないといけない大問題としての貧困はこの国にはないと思います」</a:t>
            </a:r>
            <a:r>
              <a:rPr lang="ja-JP" altLang="en-US" sz="1050" dirty="0" smtClean="0">
                <a:solidFill>
                  <a:schemeClr val="tx1"/>
                </a:solidFill>
                <a:latin typeface="ＭＳ Ｐ明朝" pitchFamily="18" charset="-128"/>
                <a:ea typeface="ＭＳ Ｐ明朝" pitchFamily="18" charset="-128"/>
              </a:rPr>
              <a:t>（</a:t>
            </a:r>
            <a:r>
              <a:rPr lang="ja-JP" altLang="ja-JP" sz="1050" dirty="0" smtClean="0">
                <a:solidFill>
                  <a:schemeClr val="tx1"/>
                </a:solidFill>
                <a:latin typeface="ＭＳ Ｐ明朝" pitchFamily="18" charset="-128"/>
                <a:ea typeface="ＭＳ Ｐ明朝" pitchFamily="18" charset="-128"/>
              </a:rPr>
              <a:t>竹中</a:t>
            </a:r>
            <a:r>
              <a:rPr lang="ja-JP" altLang="en-US" sz="1050" dirty="0" smtClean="0">
                <a:solidFill>
                  <a:schemeClr val="tx1"/>
                </a:solidFill>
                <a:latin typeface="ＭＳ Ｐ明朝" pitchFamily="18" charset="-128"/>
                <a:ea typeface="ＭＳ Ｐ明朝" pitchFamily="18" charset="-128"/>
              </a:rPr>
              <a:t>平蔵</a:t>
            </a:r>
            <a:r>
              <a:rPr lang="ja-JP" altLang="ja-JP" sz="1050" dirty="0" smtClean="0">
                <a:solidFill>
                  <a:schemeClr val="tx1"/>
                </a:solidFill>
                <a:latin typeface="ＭＳ Ｐ明朝" pitchFamily="18" charset="-128"/>
                <a:ea typeface="ＭＳ Ｐ明朝" pitchFamily="18" charset="-128"/>
              </a:rPr>
              <a:t>総務大臣</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05.5.15 </a:t>
            </a:r>
            <a:r>
              <a:rPr lang="ja-JP" altLang="en-US" sz="1050" dirty="0" smtClean="0">
                <a:solidFill>
                  <a:schemeClr val="tx1"/>
                </a:solidFill>
                <a:latin typeface="ＭＳ Ｐ明朝" pitchFamily="18" charset="-128"/>
                <a:ea typeface="ＭＳ Ｐ明朝" pitchFamily="18" charset="-128"/>
              </a:rPr>
              <a:t>朝日</a:t>
            </a:r>
            <a:r>
              <a:rPr lang="en-US" altLang="ja-JP" sz="1050" dirty="0" smtClean="0">
                <a:solidFill>
                  <a:schemeClr val="tx1"/>
                </a:solidFill>
                <a:latin typeface="ＭＳ Ｐ明朝" pitchFamily="18" charset="-128"/>
                <a:ea typeface="ＭＳ Ｐ明朝" pitchFamily="18" charset="-128"/>
              </a:rPr>
              <a:t>)</a:t>
            </a:r>
          </a:p>
        </p:txBody>
      </p:sp>
      <p:pic>
        <p:nvPicPr>
          <p:cNvPr id="11" name="Picture 2" descr="C:\Users\佐藤陵一\Pictures\MP Navigator EX\2010_03_30\IMG_0001.jpg"/>
          <p:cNvPicPr>
            <a:picLocks noChangeAspect="1" noChangeArrowheads="1"/>
          </p:cNvPicPr>
          <p:nvPr/>
        </p:nvPicPr>
        <p:blipFill>
          <a:blip r:embed="rId6" cstate="print"/>
          <a:srcRect/>
          <a:stretch>
            <a:fillRect/>
          </a:stretch>
        </p:blipFill>
        <p:spPr bwMode="auto">
          <a:xfrm>
            <a:off x="7236296" y="4365104"/>
            <a:ext cx="1470015" cy="2160240"/>
          </a:xfrm>
          <a:prstGeom prst="rect">
            <a:avLst/>
          </a:prstGeom>
          <a:solidFill>
            <a:schemeClr val="tx1">
              <a:lumMod val="50000"/>
              <a:lumOff val="50000"/>
            </a:schemeClr>
          </a:solidFill>
          <a:ln w="3175">
            <a:solidFill>
              <a:schemeClr val="bg1">
                <a:lumMod val="75000"/>
              </a:schemeClr>
            </a:solidFill>
          </a:ln>
        </p:spPr>
      </p:pic>
      <p:sp>
        <p:nvSpPr>
          <p:cNvPr id="12" name="正方形/長方形 11"/>
          <p:cNvSpPr/>
          <p:nvPr/>
        </p:nvSpPr>
        <p:spPr>
          <a:xfrm>
            <a:off x="4788024" y="3789040"/>
            <a:ext cx="410445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latin typeface="ＭＳ Ｐ明朝" pitchFamily="18" charset="-128"/>
                <a:ea typeface="ＭＳ Ｐ明朝" pitchFamily="18" charset="-128"/>
              </a:rPr>
              <a:t>朝夕線香半分、正午線香</a:t>
            </a:r>
            <a:r>
              <a:rPr lang="en-US" altLang="ja-JP" sz="1600" dirty="0" smtClean="0">
                <a:solidFill>
                  <a:schemeClr val="tx1"/>
                </a:solidFill>
                <a:latin typeface="ＭＳ Ｐ明朝" pitchFamily="18" charset="-128"/>
                <a:ea typeface="ＭＳ Ｐ明朝" pitchFamily="18" charset="-128"/>
              </a:rPr>
              <a:t>1</a:t>
            </a:r>
            <a:r>
              <a:rPr lang="ja-JP" altLang="en-US" sz="1600" dirty="0" smtClean="0">
                <a:solidFill>
                  <a:schemeClr val="tx1"/>
                </a:solidFill>
                <a:latin typeface="ＭＳ Ｐ明朝" pitchFamily="18" charset="-128"/>
                <a:ea typeface="ＭＳ Ｐ明朝" pitchFamily="18" charset="-128"/>
              </a:rPr>
              <a:t>本</a:t>
            </a:r>
            <a:endParaRPr kumimoji="1" lang="ja-JP" altLang="en-US" sz="1600" dirty="0">
              <a:latin typeface="ＭＳ Ｐ明朝" pitchFamily="18" charset="-128"/>
              <a:ea typeface="ＭＳ Ｐ明朝" pitchFamily="18" charset="-128"/>
            </a:endParaRPr>
          </a:p>
        </p:txBody>
      </p:sp>
      <p:sp>
        <p:nvSpPr>
          <p:cNvPr id="13" name="大かっこ 12"/>
          <p:cNvSpPr/>
          <p:nvPr/>
        </p:nvSpPr>
        <p:spPr>
          <a:xfrm>
            <a:off x="4860032" y="4365104"/>
            <a:ext cx="2232248" cy="223224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050" dirty="0" smtClean="0">
                <a:latin typeface="ＭＳ Ｐ明朝" pitchFamily="18" charset="-128"/>
                <a:ea typeface="ＭＳ Ｐ明朝" pitchFamily="18" charset="-128"/>
              </a:rPr>
              <a:t>「下巻」は</a:t>
            </a:r>
            <a:r>
              <a:rPr lang="ja-JP" altLang="ja-JP" sz="1050" dirty="0" smtClean="0">
                <a:latin typeface="ＭＳ Ｐ明朝" pitchFamily="18" charset="-128"/>
                <a:ea typeface="ＭＳ Ｐ明朝" pitchFamily="18" charset="-128"/>
              </a:rPr>
              <a:t>工女虐待などの新聞記事や職工たちの談話</a:t>
            </a:r>
            <a:r>
              <a:rPr lang="ja-JP" altLang="en-US" sz="1050" dirty="0" smtClean="0">
                <a:latin typeface="ＭＳ Ｐ明朝" pitchFamily="18" charset="-128"/>
                <a:ea typeface="ＭＳ Ｐ明朝" pitchFamily="18" charset="-128"/>
              </a:rPr>
              <a:t>を収録。</a:t>
            </a:r>
            <a:endParaRPr lang="en-US" altLang="ja-JP" sz="1050" dirty="0" smtClean="0">
              <a:latin typeface="ＭＳ Ｐ明朝" pitchFamily="18" charset="-128"/>
              <a:ea typeface="ＭＳ Ｐ明朝" pitchFamily="18" charset="-128"/>
            </a:endParaRPr>
          </a:p>
          <a:p>
            <a:r>
              <a:rPr lang="ja-JP" altLang="ja-JP" sz="1050" dirty="0" smtClean="0">
                <a:latin typeface="ＭＳ Ｐ明朝" pitchFamily="18" charset="-128"/>
                <a:ea typeface="ＭＳ Ｐ明朝" pitchFamily="18" charset="-128"/>
              </a:rPr>
              <a:t>埼玉県下足立郡のコールテン織物工場</a:t>
            </a:r>
            <a:r>
              <a:rPr lang="ja-JP" altLang="en-US" sz="1050" dirty="0" smtClean="0">
                <a:latin typeface="ＭＳ Ｐ明朝" pitchFamily="18" charset="-128"/>
                <a:ea typeface="ＭＳ Ｐ明朝" pitchFamily="18" charset="-128"/>
              </a:rPr>
              <a:t>－</a:t>
            </a:r>
            <a:r>
              <a:rPr lang="ja-JP" altLang="ja-JP" sz="1050" dirty="0" smtClean="0">
                <a:latin typeface="ＭＳ Ｐ明朝" pitchFamily="18" charset="-128"/>
                <a:ea typeface="ＭＳ Ｐ明朝" pitchFamily="18" charset="-128"/>
              </a:rPr>
              <a:t>鉄道での自殺事件にはじまり、仕事の遅いものを裸体にさらし、あるいは縄で鴨居に縛りあげて殴打し、雪中をひきまわしたり、竹片で陰部をかきまわしたり、盲女になる者</a:t>
            </a:r>
            <a:r>
              <a:rPr lang="ja-JP" altLang="en-US" sz="1050" dirty="0" smtClean="0">
                <a:latin typeface="ＭＳ Ｐ明朝" pitchFamily="18" charset="-128"/>
                <a:ea typeface="ＭＳ Ｐ明朝" pitchFamily="18" charset="-128"/>
              </a:rPr>
              <a:t>など、</a:t>
            </a:r>
            <a:r>
              <a:rPr lang="ja-JP" altLang="ja-JP" sz="1050" dirty="0" smtClean="0">
                <a:latin typeface="ＭＳ Ｐ明朝" pitchFamily="18" charset="-128"/>
                <a:ea typeface="ＭＳ Ｐ明朝" pitchFamily="18" charset="-128"/>
              </a:rPr>
              <a:t>凄惨な虐待事件が工女たちの口から直接語られ</a:t>
            </a:r>
            <a:r>
              <a:rPr lang="ja-JP" altLang="en-US" sz="1050" dirty="0" smtClean="0">
                <a:latin typeface="ＭＳ Ｐ明朝" pitchFamily="18" charset="-128"/>
                <a:ea typeface="ＭＳ Ｐ明朝" pitchFamily="18" charset="-128"/>
              </a:rPr>
              <a:t>ている</a:t>
            </a:r>
            <a:r>
              <a:rPr lang="ja-JP" altLang="en-US" sz="1050" dirty="0" smtClean="0">
                <a:latin typeface="AR P新藝体U" pitchFamily="50" charset="-128"/>
                <a:ea typeface="AR P新藝体U" pitchFamily="50" charset="-128"/>
              </a:rPr>
              <a:t>。</a:t>
            </a:r>
            <a:endParaRPr lang="ja-JP" altLang="en-US" sz="1050" dirty="0">
              <a:latin typeface="AR P新藝体U" pitchFamily="50" charset="-128"/>
              <a:ea typeface="AR P新藝体U" pitchFamily="50" charset="-128"/>
            </a:endParaRPr>
          </a:p>
        </p:txBody>
      </p:sp>
      <p:sp>
        <p:nvSpPr>
          <p:cNvPr id="14" name="正方形/長方形 13"/>
          <p:cNvSpPr/>
          <p:nvPr/>
        </p:nvSpPr>
        <p:spPr>
          <a:xfrm>
            <a:off x="6804248" y="1628800"/>
            <a:ext cx="1728192" cy="2160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bg1"/>
                </a:solidFill>
                <a:latin typeface="ＭＳ Ｐ明朝" pitchFamily="18" charset="-128"/>
                <a:ea typeface="ＭＳ Ｐ明朝" pitchFamily="18" charset="-128"/>
              </a:rPr>
              <a:t>ウサギ小屋　　</a:t>
            </a:r>
            <a:r>
              <a:rPr lang="ja-JP" altLang="en-US" sz="1050" dirty="0" smtClean="0">
                <a:solidFill>
                  <a:schemeClr val="bg1"/>
                </a:solidFill>
                <a:latin typeface="ＭＳ Ｐ明朝" pitchFamily="18" charset="-128"/>
                <a:ea typeface="ＭＳ Ｐ明朝" pitchFamily="18" charset="-128"/>
              </a:rPr>
              <a:t>通勤地獄</a:t>
            </a:r>
            <a:endParaRPr kumimoji="1" lang="ja-JP" altLang="en-US" sz="1050" dirty="0">
              <a:solidFill>
                <a:schemeClr val="bg1"/>
              </a:solidFill>
              <a:latin typeface="ＭＳ Ｐ明朝" pitchFamily="18" charset="-128"/>
              <a:ea typeface="ＭＳ Ｐ明朝" pitchFamily="18" charset="-128"/>
            </a:endParaRPr>
          </a:p>
        </p:txBody>
      </p:sp>
      <p:sp>
        <p:nvSpPr>
          <p:cNvPr id="16" name="正方形/長方形 15"/>
          <p:cNvSpPr/>
          <p:nvPr/>
        </p:nvSpPr>
        <p:spPr>
          <a:xfrm>
            <a:off x="3059832" y="3645024"/>
            <a:ext cx="151216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050" dirty="0">
              <a:latin typeface="ＭＳ Ｐ明朝" pitchFamily="18" charset="-128"/>
              <a:ea typeface="ＭＳ Ｐ明朝" pitchFamily="18" charset="-128"/>
            </a:endParaRPr>
          </a:p>
        </p:txBody>
      </p:sp>
      <p:sp>
        <p:nvSpPr>
          <p:cNvPr id="17" name="正方形/長方形 16"/>
          <p:cNvSpPr/>
          <p:nvPr/>
        </p:nvSpPr>
        <p:spPr>
          <a:xfrm>
            <a:off x="251520" y="6237312"/>
            <a:ext cx="2664296"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latin typeface="ＭＳ Ｐ明朝" pitchFamily="18" charset="-128"/>
                <a:ea typeface="ＭＳ Ｐ明朝" pitchFamily="18" charset="-128"/>
              </a:rPr>
              <a:t>賃金の科学的認識が、人を賢くする</a:t>
            </a:r>
            <a:r>
              <a:rPr lang="ja-JP" altLang="en-US" dirty="0" smtClean="0">
                <a:latin typeface="ＭＳ Ｐ明朝" pitchFamily="18" charset="-128"/>
                <a:ea typeface="ＭＳ Ｐ明朝" pitchFamily="18" charset="-128"/>
              </a:rPr>
              <a:t>。</a:t>
            </a:r>
            <a:endParaRPr kumimoji="1" lang="ja-JP" altLang="en-US" dirty="0"/>
          </a:p>
        </p:txBody>
      </p:sp>
      <p:pic>
        <p:nvPicPr>
          <p:cNvPr id="1026" name="Picture 2" descr="C:\Users\佐藤陵一\Pictures\MP Navigator EX\2011_11_09\IMG_0001.jpg"/>
          <p:cNvPicPr>
            <a:picLocks noChangeAspect="1" noChangeArrowheads="1"/>
          </p:cNvPicPr>
          <p:nvPr/>
        </p:nvPicPr>
        <p:blipFill>
          <a:blip r:embed="rId7" cstate="print"/>
          <a:srcRect/>
          <a:stretch>
            <a:fillRect/>
          </a:stretch>
        </p:blipFill>
        <p:spPr bwMode="auto">
          <a:xfrm>
            <a:off x="2843808" y="3501008"/>
            <a:ext cx="864096" cy="935872"/>
          </a:xfrm>
          <a:prstGeom prst="rect">
            <a:avLst/>
          </a:prstGeom>
          <a:noFill/>
        </p:spPr>
      </p:pic>
      <p:sp>
        <p:nvSpPr>
          <p:cNvPr id="18" name="正方形/長方形 17"/>
          <p:cNvSpPr/>
          <p:nvPr/>
        </p:nvSpPr>
        <p:spPr>
          <a:xfrm>
            <a:off x="3707904" y="3501008"/>
            <a:ext cx="216024"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1050" dirty="0" smtClean="0">
                <a:latin typeface="ＭＳ Ｐ明朝" pitchFamily="18" charset="-128"/>
                <a:ea typeface="ＭＳ Ｐ明朝" pitchFamily="18" charset="-128"/>
              </a:rPr>
              <a:t>ノーベル賞</a:t>
            </a:r>
            <a:endParaRPr kumimoji="1" lang="ja-JP" altLang="en-US" sz="1050" dirty="0">
              <a:latin typeface="ＭＳ Ｐ明朝" pitchFamily="18" charset="-128"/>
              <a:ea typeface="ＭＳ Ｐ明朝" pitchFamily="18" charset="-128"/>
            </a:endParaRPr>
          </a:p>
        </p:txBody>
      </p:sp>
      <p:sp>
        <p:nvSpPr>
          <p:cNvPr id="19" name="正方形/長方形 18"/>
          <p:cNvSpPr/>
          <p:nvPr/>
        </p:nvSpPr>
        <p:spPr>
          <a:xfrm>
            <a:off x="8604448" y="6597352"/>
            <a:ext cx="288032" cy="260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latin typeface="ＭＳ Ｐ明朝" pitchFamily="18" charset="-128"/>
                <a:ea typeface="ＭＳ Ｐ明朝" pitchFamily="18" charset="-128"/>
              </a:rPr>
              <a:t>４</a:t>
            </a:r>
            <a:endParaRPr kumimoji="1" lang="ja-JP" altLang="en-US" sz="1050" dirty="0">
              <a:latin typeface="ＭＳ Ｐ明朝" pitchFamily="18" charset="-128"/>
              <a:ea typeface="ＭＳ Ｐ明朝" pitchFamily="1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1200" dirty="0" smtClean="0">
                <a:latin typeface="ＭＳ Ｐ明朝" pitchFamily="18" charset="-128"/>
                <a:ea typeface="ＭＳ Ｐ明朝" pitchFamily="18" charset="-128"/>
              </a:rPr>
              <a:t>〔</a:t>
            </a:r>
            <a:r>
              <a:rPr kumimoji="1" lang="ja-JP" altLang="en-US" sz="1200" dirty="0" smtClean="0">
                <a:latin typeface="ＭＳ Ｐ明朝" pitchFamily="18" charset="-128"/>
                <a:ea typeface="ＭＳ Ｐ明朝" pitchFamily="18" charset="-128"/>
              </a:rPr>
              <a:t>ものごとを歴史的に見る！－「あぁ、そうなんだ」</a:t>
            </a:r>
            <a:r>
              <a:rPr kumimoji="1" lang="en-US" altLang="ja-JP" sz="1200" dirty="0" smtClean="0">
                <a:latin typeface="ＭＳ Ｐ明朝" pitchFamily="18" charset="-128"/>
                <a:ea typeface="ＭＳ Ｐ明朝" pitchFamily="18" charset="-128"/>
              </a:rPr>
              <a:t>〕</a:t>
            </a:r>
            <a:r>
              <a:rPr kumimoji="1" lang="en-US" altLang="ja-JP" sz="1800" dirty="0" smtClean="0">
                <a:latin typeface="ＭＳ Ｐ明朝" pitchFamily="18" charset="-128"/>
                <a:ea typeface="ＭＳ Ｐ明朝" pitchFamily="18" charset="-128"/>
              </a:rPr>
              <a:t/>
            </a:r>
            <a:br>
              <a:rPr kumimoji="1" lang="en-US" altLang="ja-JP" sz="1800" dirty="0" smtClean="0">
                <a:latin typeface="ＭＳ Ｐ明朝" pitchFamily="18" charset="-128"/>
                <a:ea typeface="ＭＳ Ｐ明朝" pitchFamily="18" charset="-128"/>
              </a:rPr>
            </a:br>
            <a:r>
              <a:rPr kumimoji="1" lang="ja-JP" altLang="en-US" sz="1800" dirty="0" smtClean="0">
                <a:latin typeface="ＭＳ Ｐ明朝" pitchFamily="18" charset="-128"/>
                <a:ea typeface="ＭＳ Ｐ明朝" pitchFamily="18" charset="-128"/>
              </a:rPr>
              <a:t>　　「戦前」</a:t>
            </a:r>
            <a:r>
              <a:rPr lang="en-US" altLang="ja-JP" sz="1800" dirty="0" smtClean="0">
                <a:latin typeface="ＭＳ Ｐ明朝" pitchFamily="18" charset="-128"/>
                <a:ea typeface="ＭＳ Ｐ明朝" pitchFamily="18" charset="-128"/>
              </a:rPr>
              <a:t>- </a:t>
            </a:r>
            <a:r>
              <a:rPr kumimoji="1" lang="ja-JP" altLang="en-US" sz="1800" dirty="0" smtClean="0">
                <a:latin typeface="ＭＳ Ｐ明朝" pitchFamily="18" charset="-128"/>
                <a:ea typeface="ＭＳ Ｐ明朝" pitchFamily="18" charset="-128"/>
              </a:rPr>
              <a:t>戦争に明け暮れた社会</a:t>
            </a:r>
            <a:endParaRPr kumimoji="1" lang="ja-JP" altLang="en-US" sz="1800" dirty="0">
              <a:latin typeface="ＭＳ Ｐ明朝" pitchFamily="18" charset="-128"/>
              <a:ea typeface="ＭＳ Ｐ明朝" pitchFamily="18" charset="-128"/>
            </a:endParaRPr>
          </a:p>
        </p:txBody>
      </p:sp>
      <p:sp>
        <p:nvSpPr>
          <p:cNvPr id="3" name="コンテンツ プレースホルダ 2"/>
          <p:cNvSpPr>
            <a:spLocks noGrp="1"/>
          </p:cNvSpPr>
          <p:nvPr>
            <p:ph idx="1"/>
          </p:nvPr>
        </p:nvSpPr>
        <p:spPr>
          <a:xfrm>
            <a:off x="539552" y="2564905"/>
            <a:ext cx="8075240" cy="2952328"/>
          </a:xfrm>
        </p:spPr>
        <p:txBody>
          <a:bodyPr/>
          <a:lstStyle/>
          <a:p>
            <a:endParaRPr kumimoji="1" lang="en-US" altLang="ja-JP" dirty="0" smtClean="0"/>
          </a:p>
          <a:p>
            <a:pPr>
              <a:buNone/>
            </a:pPr>
            <a:endParaRPr kumimoji="1" lang="en-US" altLang="ja-JP" dirty="0" smtClean="0"/>
          </a:p>
          <a:p>
            <a:pPr>
              <a:buNone/>
            </a:pPr>
            <a:endParaRPr lang="en-US" altLang="ja-JP" dirty="0" smtClean="0"/>
          </a:p>
          <a:p>
            <a:pPr>
              <a:buNone/>
            </a:pPr>
            <a:endParaRPr kumimoji="1" lang="ja-JP" altLang="en-US" dirty="0"/>
          </a:p>
        </p:txBody>
      </p:sp>
      <p:sp>
        <p:nvSpPr>
          <p:cNvPr id="5" name="正方形/長方形 4"/>
          <p:cNvSpPr/>
          <p:nvPr/>
        </p:nvSpPr>
        <p:spPr>
          <a:xfrm>
            <a:off x="395536" y="1340768"/>
            <a:ext cx="8496944" cy="800219"/>
          </a:xfrm>
          <a:prstGeom prst="rect">
            <a:avLst/>
          </a:prstGeom>
        </p:spPr>
        <p:txBody>
          <a:bodyPr wrap="square">
            <a:spAutoFit/>
          </a:bodyPr>
          <a:lstStyle/>
          <a:p>
            <a:r>
              <a:rPr lang="ja-JP" altLang="en-US" dirty="0" smtClean="0">
                <a:latin typeface="ＭＳ Ｐ明朝" pitchFamily="18" charset="-128"/>
                <a:ea typeface="ＭＳ Ｐ明朝" pitchFamily="18" charset="-128"/>
              </a:rPr>
              <a:t>　　　</a:t>
            </a:r>
            <a:r>
              <a:rPr lang="en-US" altLang="ja-JP" sz="1200" dirty="0" smtClean="0">
                <a:latin typeface="ＭＳ Ｐ明朝" pitchFamily="18" charset="-128"/>
                <a:ea typeface="ＭＳ Ｐ明朝" pitchFamily="18" charset="-128"/>
              </a:rPr>
              <a:t>77</a:t>
            </a:r>
            <a:r>
              <a:rPr lang="ja-JP" altLang="en-US" sz="1200" dirty="0" smtClean="0">
                <a:latin typeface="ＭＳ Ｐ明朝" pitchFamily="18" charset="-128"/>
                <a:ea typeface="ＭＳ Ｐ明朝" pitchFamily="18" charset="-128"/>
              </a:rPr>
              <a:t>年間　　</a:t>
            </a:r>
            <a:r>
              <a:rPr lang="ja-JP" altLang="en-US" sz="1200" b="1" dirty="0" smtClean="0">
                <a:latin typeface="ＭＳ Ｐ明朝" pitchFamily="18" charset="-128"/>
                <a:ea typeface="ＭＳ Ｐ明朝" pitchFamily="18" charset="-128"/>
              </a:rPr>
              <a:t>　　　　　　　</a:t>
            </a:r>
            <a:r>
              <a:rPr lang="en-US" altLang="ja-JP" sz="1200" dirty="0" smtClean="0">
                <a:latin typeface="ＭＳ Ｐ明朝" pitchFamily="18" charset="-128"/>
                <a:ea typeface="ＭＳ Ｐ明朝" pitchFamily="18" charset="-128"/>
              </a:rPr>
              <a:t>66</a:t>
            </a:r>
            <a:r>
              <a:rPr lang="ja-JP" altLang="en-US" sz="1200" dirty="0" smtClean="0">
                <a:latin typeface="ＭＳ Ｐ明朝" pitchFamily="18" charset="-128"/>
                <a:ea typeface="ＭＳ Ｐ明朝" pitchFamily="18" charset="-128"/>
              </a:rPr>
              <a:t>年間</a:t>
            </a:r>
            <a:endParaRPr lang="en-US" altLang="ja-JP" sz="1200" dirty="0" smtClean="0">
              <a:latin typeface="ＭＳ Ｐ明朝" pitchFamily="18" charset="-128"/>
              <a:ea typeface="ＭＳ Ｐ明朝" pitchFamily="18" charset="-128"/>
            </a:endParaRPr>
          </a:p>
          <a:p>
            <a:r>
              <a:rPr lang="en-US" altLang="ja-JP" sz="1200" dirty="0" smtClean="0">
                <a:latin typeface="ＭＳ Ｐ明朝" pitchFamily="18" charset="-128"/>
                <a:ea typeface="ＭＳ Ｐ明朝" pitchFamily="18" charset="-128"/>
              </a:rPr>
              <a:t>1968</a:t>
            </a:r>
            <a:r>
              <a:rPr lang="ja-JP" altLang="en-US" sz="1200" dirty="0" smtClean="0">
                <a:latin typeface="ＭＳ Ｐ明朝" pitchFamily="18" charset="-128"/>
                <a:ea typeface="ＭＳ Ｐ明朝" pitchFamily="18" charset="-128"/>
              </a:rPr>
              <a:t>年</a:t>
            </a:r>
            <a:r>
              <a:rPr lang="en-US"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明治元年</a:t>
            </a:r>
            <a:r>
              <a:rPr lang="en-US"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a:t>
            </a:r>
            <a:r>
              <a:rPr lang="en-US" altLang="ja-JP" sz="1200" dirty="0" smtClean="0">
                <a:latin typeface="ＭＳ Ｐ明朝" pitchFamily="18" charset="-128"/>
                <a:ea typeface="ＭＳ Ｐ明朝" pitchFamily="18" charset="-128"/>
              </a:rPr>
              <a:t>1945</a:t>
            </a:r>
            <a:r>
              <a:rPr lang="ja-JP" altLang="en-US" sz="1200" dirty="0" smtClean="0">
                <a:latin typeface="ＭＳ Ｐ明朝" pitchFamily="18" charset="-128"/>
                <a:ea typeface="ＭＳ Ｐ明朝" pitchFamily="18" charset="-128"/>
              </a:rPr>
              <a:t>年</a:t>
            </a:r>
            <a:r>
              <a:rPr lang="en-US"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敗戦</a:t>
            </a:r>
            <a:r>
              <a:rPr lang="en-US"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a:t>
            </a:r>
            <a:r>
              <a:rPr lang="en-US" altLang="ja-JP" sz="1200" dirty="0" smtClean="0">
                <a:latin typeface="ＭＳ Ｐ明朝" pitchFamily="18" charset="-128"/>
                <a:ea typeface="ＭＳ Ｐ明朝" pitchFamily="18" charset="-128"/>
              </a:rPr>
              <a:t>1989</a:t>
            </a:r>
            <a:r>
              <a:rPr lang="ja-JP" altLang="en-US" sz="1200" dirty="0" smtClean="0">
                <a:latin typeface="ＭＳ Ｐ明朝" pitchFamily="18" charset="-128"/>
                <a:ea typeface="ＭＳ Ｐ明朝" pitchFamily="18" charset="-128"/>
              </a:rPr>
              <a:t>年</a:t>
            </a:r>
            <a:r>
              <a:rPr lang="en-US"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平成</a:t>
            </a:r>
            <a:r>
              <a:rPr lang="en-US"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a:t>
            </a:r>
            <a:r>
              <a:rPr lang="en-US" altLang="ja-JP" sz="1200" dirty="0" smtClean="0">
                <a:latin typeface="ＭＳ Ｐ明朝" pitchFamily="18" charset="-128"/>
                <a:ea typeface="ＭＳ Ｐ明朝" pitchFamily="18" charset="-128"/>
              </a:rPr>
              <a:t>2011</a:t>
            </a:r>
            <a:r>
              <a:rPr lang="ja-JP" altLang="en-US" sz="1200" dirty="0" smtClean="0">
                <a:latin typeface="ＭＳ Ｐ明朝" pitchFamily="18" charset="-128"/>
                <a:ea typeface="ＭＳ Ｐ明朝" pitchFamily="18" charset="-128"/>
              </a:rPr>
              <a:t>年</a:t>
            </a:r>
            <a:endParaRPr lang="en-US" altLang="ja-JP" sz="1200" dirty="0" smtClean="0">
              <a:latin typeface="ＭＳ Ｐ明朝" pitchFamily="18" charset="-128"/>
              <a:ea typeface="ＭＳ Ｐ明朝" pitchFamily="18" charset="-128"/>
            </a:endParaRPr>
          </a:p>
          <a:p>
            <a:endParaRPr lang="en-US" altLang="ja-JP" sz="1600" dirty="0" smtClean="0">
              <a:latin typeface="ＭＳ Ｐ明朝" pitchFamily="18" charset="-128"/>
              <a:ea typeface="ＭＳ Ｐ明朝" pitchFamily="18" charset="-128"/>
            </a:endParaRPr>
          </a:p>
        </p:txBody>
      </p:sp>
      <p:cxnSp>
        <p:nvCxnSpPr>
          <p:cNvPr id="7" name="直線コネクタ 6"/>
          <p:cNvCxnSpPr/>
          <p:nvPr/>
        </p:nvCxnSpPr>
        <p:spPr>
          <a:xfrm rot="16200000" flipH="1">
            <a:off x="1115616" y="1844824"/>
            <a:ext cx="1296144" cy="144016"/>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 name="円/楕円 7"/>
          <p:cNvSpPr/>
          <p:nvPr/>
        </p:nvSpPr>
        <p:spPr>
          <a:xfrm>
            <a:off x="683568" y="2060848"/>
            <a:ext cx="792088" cy="3600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latin typeface="ＭＳ Ｐ明朝" pitchFamily="18" charset="-128"/>
                <a:ea typeface="ＭＳ Ｐ明朝" pitchFamily="18" charset="-128"/>
              </a:rPr>
              <a:t>戦前</a:t>
            </a:r>
            <a:endParaRPr kumimoji="1" lang="ja-JP" altLang="en-US" sz="1050" dirty="0">
              <a:latin typeface="ＭＳ Ｐ明朝" pitchFamily="18" charset="-128"/>
              <a:ea typeface="ＭＳ Ｐ明朝" pitchFamily="18" charset="-128"/>
            </a:endParaRPr>
          </a:p>
        </p:txBody>
      </p:sp>
      <p:sp>
        <p:nvSpPr>
          <p:cNvPr id="9" name="円/楕円 8"/>
          <p:cNvSpPr/>
          <p:nvPr/>
        </p:nvSpPr>
        <p:spPr>
          <a:xfrm>
            <a:off x="2195736" y="2060848"/>
            <a:ext cx="792088" cy="36004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latin typeface="ＭＳ Ｐ明朝" pitchFamily="18" charset="-128"/>
                <a:ea typeface="ＭＳ Ｐ明朝" pitchFamily="18" charset="-128"/>
              </a:rPr>
              <a:t>戦後</a:t>
            </a:r>
            <a:endParaRPr kumimoji="1" lang="ja-JP" altLang="en-US" sz="1050" dirty="0">
              <a:latin typeface="ＭＳ Ｐ明朝" pitchFamily="18" charset="-128"/>
              <a:ea typeface="ＭＳ Ｐ明朝" pitchFamily="18" charset="-128"/>
            </a:endParaRPr>
          </a:p>
        </p:txBody>
      </p:sp>
      <p:sp>
        <p:nvSpPr>
          <p:cNvPr id="10" name="正方形/長方形 9"/>
          <p:cNvSpPr/>
          <p:nvPr/>
        </p:nvSpPr>
        <p:spPr>
          <a:xfrm>
            <a:off x="1187624" y="2708920"/>
            <a:ext cx="1872208" cy="30243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国内で行なわれた戦争ではなく、すべてアジア・太平洋地域である。唯一、沖縄が戦場となった。空襲もあった。</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台湾出兵</a:t>
            </a:r>
            <a:r>
              <a:rPr lang="en-US" altLang="ja-JP" sz="1050" dirty="0" smtClean="0">
                <a:solidFill>
                  <a:schemeClr val="tx1"/>
                </a:solidFill>
                <a:latin typeface="ＭＳ Ｐ明朝" pitchFamily="18" charset="-128"/>
                <a:ea typeface="ＭＳ Ｐ明朝" pitchFamily="18" charset="-128"/>
              </a:rPr>
              <a:t>(1874)→</a:t>
            </a:r>
            <a:r>
              <a:rPr lang="ja-JP" altLang="en-US" sz="1050" dirty="0" smtClean="0">
                <a:solidFill>
                  <a:schemeClr val="tx1"/>
                </a:solidFill>
                <a:latin typeface="ＭＳ Ｐ明朝" pitchFamily="18" charset="-128"/>
                <a:ea typeface="ＭＳ Ｐ明朝" pitchFamily="18" charset="-128"/>
              </a:rPr>
              <a:t>江華島事件（</a:t>
            </a:r>
            <a:r>
              <a:rPr lang="en-US" altLang="ja-JP" sz="1050" dirty="0" smtClean="0">
                <a:solidFill>
                  <a:schemeClr val="tx1"/>
                </a:solidFill>
                <a:latin typeface="ＭＳ Ｐ明朝" pitchFamily="18" charset="-128"/>
                <a:ea typeface="ＭＳ Ｐ明朝" pitchFamily="18" charset="-128"/>
              </a:rPr>
              <a:t>75</a:t>
            </a:r>
            <a:r>
              <a:rPr lang="ja-JP" altLang="en-US" sz="1050" dirty="0" smtClean="0">
                <a:solidFill>
                  <a:schemeClr val="tx1"/>
                </a:solidFill>
                <a:latin typeface="ＭＳ Ｐ明朝" pitchFamily="18" charset="-128"/>
                <a:ea typeface="ＭＳ Ｐ明朝" pitchFamily="18" charset="-128"/>
              </a:rPr>
              <a:t>）→日清戦争</a:t>
            </a:r>
            <a:r>
              <a:rPr lang="en-US" altLang="ja-JP" sz="1050" dirty="0" smtClean="0">
                <a:solidFill>
                  <a:schemeClr val="tx1"/>
                </a:solidFill>
                <a:latin typeface="ＭＳ Ｐ明朝" pitchFamily="18" charset="-128"/>
                <a:ea typeface="ＭＳ Ｐ明朝" pitchFamily="18" charset="-128"/>
              </a:rPr>
              <a:t>(94-95 </a:t>
            </a:r>
            <a:r>
              <a:rPr lang="ja-JP" altLang="en-US" sz="1050" dirty="0" smtClean="0">
                <a:solidFill>
                  <a:schemeClr val="tx1"/>
                </a:solidFill>
                <a:latin typeface="ＭＳ Ｐ明朝" pitchFamily="18" charset="-128"/>
                <a:ea typeface="ＭＳ Ｐ明朝" pitchFamily="18" charset="-128"/>
              </a:rPr>
              <a:t>）→義和団鎮圧戦争</a:t>
            </a:r>
            <a:r>
              <a:rPr lang="en-US" altLang="ja-JP" sz="1050" dirty="0" smtClean="0">
                <a:solidFill>
                  <a:schemeClr val="tx1"/>
                </a:solidFill>
                <a:latin typeface="ＭＳ Ｐ明朝" pitchFamily="18" charset="-128"/>
                <a:ea typeface="ＭＳ Ｐ明朝" pitchFamily="18" charset="-128"/>
              </a:rPr>
              <a:t>(1900)→</a:t>
            </a:r>
            <a:r>
              <a:rPr lang="ja-JP" altLang="en-US" sz="1050" dirty="0" smtClean="0">
                <a:solidFill>
                  <a:schemeClr val="tx1"/>
                </a:solidFill>
                <a:latin typeface="ＭＳ Ｐ明朝" pitchFamily="18" charset="-128"/>
                <a:ea typeface="ＭＳ Ｐ明朝" pitchFamily="18" charset="-128"/>
              </a:rPr>
              <a:t>日露戦争</a:t>
            </a:r>
            <a:r>
              <a:rPr lang="en-US" altLang="ja-JP" sz="1050" dirty="0" smtClean="0">
                <a:solidFill>
                  <a:schemeClr val="tx1"/>
                </a:solidFill>
                <a:latin typeface="ＭＳ Ｐ明朝" pitchFamily="18" charset="-128"/>
                <a:ea typeface="ＭＳ Ｐ明朝" pitchFamily="18" charset="-128"/>
              </a:rPr>
              <a:t>(04-05)</a:t>
            </a:r>
            <a:r>
              <a:rPr lang="ja-JP" altLang="en-US" sz="1050" dirty="0" smtClean="0">
                <a:solidFill>
                  <a:schemeClr val="tx1"/>
                </a:solidFill>
                <a:latin typeface="ＭＳ Ｐ明朝" pitchFamily="18" charset="-128"/>
                <a:ea typeface="ＭＳ Ｐ明朝" pitchFamily="18" charset="-128"/>
              </a:rPr>
              <a:t>→第</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次世界大戦</a:t>
            </a:r>
            <a:r>
              <a:rPr lang="en-US" altLang="ja-JP" sz="1050" dirty="0" smtClean="0">
                <a:solidFill>
                  <a:schemeClr val="tx1"/>
                </a:solidFill>
                <a:latin typeface="ＭＳ Ｐ明朝" pitchFamily="18" charset="-128"/>
                <a:ea typeface="ＭＳ Ｐ明朝" pitchFamily="18" charset="-128"/>
              </a:rPr>
              <a:t>(14‐18)→</a:t>
            </a:r>
            <a:r>
              <a:rPr lang="ja-JP" altLang="en-US" sz="1050" dirty="0" smtClean="0">
                <a:solidFill>
                  <a:schemeClr val="tx1"/>
                </a:solidFill>
                <a:latin typeface="ＭＳ Ｐ明朝" pitchFamily="18" charset="-128"/>
                <a:ea typeface="ＭＳ Ｐ明朝" pitchFamily="18" charset="-128"/>
              </a:rPr>
              <a:t>シベリア出兵</a:t>
            </a:r>
            <a:r>
              <a:rPr lang="en-US" altLang="ja-JP" sz="1050" dirty="0" smtClean="0">
                <a:solidFill>
                  <a:schemeClr val="tx1"/>
                </a:solidFill>
                <a:latin typeface="ＭＳ Ｐ明朝" pitchFamily="18" charset="-128"/>
                <a:ea typeface="ＭＳ Ｐ明朝" pitchFamily="18" charset="-128"/>
              </a:rPr>
              <a:t>(18‐25)→</a:t>
            </a:r>
            <a:r>
              <a:rPr lang="ja-JP" altLang="en-US" sz="1050" dirty="0" smtClean="0">
                <a:solidFill>
                  <a:schemeClr val="tx1"/>
                </a:solidFill>
                <a:latin typeface="ＭＳ Ｐ明朝" pitchFamily="18" charset="-128"/>
                <a:ea typeface="ＭＳ Ｐ明朝" pitchFamily="18" charset="-128"/>
              </a:rPr>
              <a:t>山東出兵</a:t>
            </a:r>
            <a:r>
              <a:rPr lang="en-US" altLang="ja-JP" sz="1050" dirty="0" smtClean="0">
                <a:solidFill>
                  <a:schemeClr val="tx1"/>
                </a:solidFill>
                <a:latin typeface="ＭＳ Ｐ明朝" pitchFamily="18" charset="-128"/>
                <a:ea typeface="ＭＳ Ｐ明朝" pitchFamily="18" charset="-128"/>
              </a:rPr>
              <a:t>(27‐28)→</a:t>
            </a:r>
            <a:r>
              <a:rPr lang="ja-JP" altLang="en-US" sz="1050" dirty="0" smtClean="0">
                <a:solidFill>
                  <a:schemeClr val="tx1"/>
                </a:solidFill>
                <a:latin typeface="ＭＳ Ｐ明朝" pitchFamily="18" charset="-128"/>
                <a:ea typeface="ＭＳ Ｐ明朝" pitchFamily="18" charset="-128"/>
              </a:rPr>
              <a:t>満州事変</a:t>
            </a:r>
            <a:r>
              <a:rPr lang="en-US" altLang="ja-JP" sz="1050" dirty="0" smtClean="0">
                <a:solidFill>
                  <a:schemeClr val="tx1"/>
                </a:solidFill>
                <a:latin typeface="ＭＳ Ｐ明朝" pitchFamily="18" charset="-128"/>
                <a:ea typeface="ＭＳ Ｐ明朝" pitchFamily="18" charset="-128"/>
              </a:rPr>
              <a:t>(31)→</a:t>
            </a:r>
            <a:r>
              <a:rPr lang="ja-JP" altLang="en-US" sz="1050" dirty="0" smtClean="0">
                <a:solidFill>
                  <a:schemeClr val="tx1"/>
                </a:solidFill>
                <a:latin typeface="ＭＳ Ｐ明朝" pitchFamily="18" charset="-128"/>
                <a:ea typeface="ＭＳ Ｐ明朝" pitchFamily="18" charset="-128"/>
              </a:rPr>
              <a:t>日中戦争</a:t>
            </a:r>
            <a:r>
              <a:rPr lang="en-US" altLang="ja-JP" sz="1050" dirty="0" smtClean="0">
                <a:solidFill>
                  <a:schemeClr val="tx1"/>
                </a:solidFill>
                <a:latin typeface="ＭＳ Ｐ明朝" pitchFamily="18" charset="-128"/>
                <a:ea typeface="ＭＳ Ｐ明朝" pitchFamily="18" charset="-128"/>
              </a:rPr>
              <a:t>(37-45)</a:t>
            </a:r>
            <a:r>
              <a:rPr lang="ja-JP" altLang="en-US" sz="1050" dirty="0" smtClean="0">
                <a:solidFill>
                  <a:schemeClr val="tx1"/>
                </a:solidFill>
                <a:latin typeface="ＭＳ Ｐ明朝" pitchFamily="18" charset="-128"/>
                <a:ea typeface="ＭＳ Ｐ明朝" pitchFamily="18" charset="-128"/>
              </a:rPr>
              <a:t>→アジア・太平洋戦争</a:t>
            </a:r>
            <a:r>
              <a:rPr lang="en-US" altLang="ja-JP" sz="1050" dirty="0" smtClean="0">
                <a:solidFill>
                  <a:schemeClr val="tx1"/>
                </a:solidFill>
                <a:latin typeface="ＭＳ Ｐ明朝" pitchFamily="18" charset="-128"/>
                <a:ea typeface="ＭＳ Ｐ明朝" pitchFamily="18" charset="-128"/>
              </a:rPr>
              <a:t>(41‐45)</a:t>
            </a:r>
            <a:endParaRPr kumimoji="1" lang="en-US" altLang="ja-JP" sz="1050" dirty="0" smtClean="0">
              <a:solidFill>
                <a:schemeClr val="tx1"/>
              </a:solidFill>
              <a:latin typeface="ＭＳ Ｐ明朝" pitchFamily="18" charset="-128"/>
              <a:ea typeface="ＭＳ Ｐ明朝" pitchFamily="18" charset="-128"/>
            </a:endParaRPr>
          </a:p>
          <a:p>
            <a:endParaRPr kumimoji="1" lang="ja-JP" altLang="en-US" sz="1050" dirty="0">
              <a:solidFill>
                <a:schemeClr val="tx1"/>
              </a:solidFill>
            </a:endParaRPr>
          </a:p>
        </p:txBody>
      </p:sp>
      <p:sp>
        <p:nvSpPr>
          <p:cNvPr id="11" name="正方形/長方形 10"/>
          <p:cNvSpPr/>
          <p:nvPr/>
        </p:nvSpPr>
        <p:spPr>
          <a:xfrm>
            <a:off x="3203848" y="2708920"/>
            <a:ext cx="1944216" cy="302433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「靖国」に祀られている柱</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明治維新 　　   </a:t>
            </a:r>
            <a:r>
              <a:rPr lang="en-US" altLang="ja-JP" sz="1050" dirty="0" smtClean="0">
                <a:solidFill>
                  <a:schemeClr val="tx1"/>
                </a:solidFill>
                <a:latin typeface="ＭＳ Ｐ明朝" pitchFamily="18" charset="-128"/>
                <a:ea typeface="ＭＳ Ｐ明朝" pitchFamily="18" charset="-128"/>
              </a:rPr>
              <a:t>7,751</a:t>
            </a: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西南戦争     　 </a:t>
            </a:r>
            <a:r>
              <a:rPr lang="en-US" altLang="ja-JP" sz="1050" dirty="0" smtClean="0">
                <a:solidFill>
                  <a:schemeClr val="tx1"/>
                </a:solidFill>
                <a:latin typeface="ＭＳ Ｐ明朝" pitchFamily="18" charset="-128"/>
                <a:ea typeface="ＭＳ Ｐ明朝" pitchFamily="18" charset="-128"/>
              </a:rPr>
              <a:t>6,971</a:t>
            </a: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日清戦争       </a:t>
            </a:r>
            <a:r>
              <a:rPr lang="en-US" altLang="ja-JP" sz="1050" dirty="0" smtClean="0">
                <a:solidFill>
                  <a:schemeClr val="tx1"/>
                </a:solidFill>
                <a:latin typeface="ＭＳ Ｐ明朝" pitchFamily="18" charset="-128"/>
                <a:ea typeface="ＭＳ Ｐ明朝" pitchFamily="18" charset="-128"/>
              </a:rPr>
              <a:t>13,619</a:t>
            </a: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台湾征伐         </a:t>
            </a:r>
            <a:r>
              <a:rPr lang="en-US" altLang="ja-JP" sz="1050" dirty="0" smtClean="0">
                <a:solidFill>
                  <a:schemeClr val="tx1"/>
                </a:solidFill>
                <a:latin typeface="ＭＳ Ｐ明朝" pitchFamily="18" charset="-128"/>
                <a:ea typeface="ＭＳ Ｐ明朝" pitchFamily="18" charset="-128"/>
              </a:rPr>
              <a:t>1,130</a:t>
            </a: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北清事変         </a:t>
            </a:r>
            <a:r>
              <a:rPr lang="en-US" altLang="ja-JP" sz="1050" dirty="0" smtClean="0">
                <a:solidFill>
                  <a:schemeClr val="tx1"/>
                </a:solidFill>
                <a:latin typeface="ＭＳ Ｐ明朝" pitchFamily="18" charset="-128"/>
                <a:ea typeface="ＭＳ Ｐ明朝" pitchFamily="18" charset="-128"/>
              </a:rPr>
              <a:t>1,256</a:t>
            </a: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日露戦争       </a:t>
            </a:r>
            <a:r>
              <a:rPr lang="en-US" altLang="ja-JP" sz="1050" dirty="0" smtClean="0">
                <a:solidFill>
                  <a:schemeClr val="tx1"/>
                </a:solidFill>
                <a:latin typeface="ＭＳ Ｐ明朝" pitchFamily="18" charset="-128"/>
                <a:ea typeface="ＭＳ Ｐ明朝" pitchFamily="18" charset="-128"/>
              </a:rPr>
              <a:t>88,429</a:t>
            </a: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第</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次世界大戦 </a:t>
            </a:r>
            <a:r>
              <a:rPr lang="en-US" altLang="ja-JP" sz="1050" dirty="0" smtClean="0">
                <a:solidFill>
                  <a:schemeClr val="tx1"/>
                </a:solidFill>
                <a:latin typeface="ＭＳ Ｐ明朝" pitchFamily="18" charset="-128"/>
                <a:ea typeface="ＭＳ Ｐ明朝" pitchFamily="18" charset="-128"/>
              </a:rPr>
              <a:t>4,850</a:t>
            </a: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済南事変           </a:t>
            </a:r>
            <a:r>
              <a:rPr lang="en-US" altLang="ja-JP" sz="1050" dirty="0" smtClean="0">
                <a:solidFill>
                  <a:schemeClr val="tx1"/>
                </a:solidFill>
                <a:latin typeface="ＭＳ Ｐ明朝" pitchFamily="18" charset="-128"/>
                <a:ea typeface="ＭＳ Ｐ明朝" pitchFamily="18" charset="-128"/>
              </a:rPr>
              <a:t>185  </a:t>
            </a: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満州事変       </a:t>
            </a:r>
            <a:r>
              <a:rPr lang="en-US" altLang="ja-JP" sz="1050" dirty="0" smtClean="0">
                <a:solidFill>
                  <a:schemeClr val="tx1"/>
                </a:solidFill>
                <a:latin typeface="ＭＳ Ｐ明朝" pitchFamily="18" charset="-128"/>
                <a:ea typeface="ＭＳ Ｐ明朝" pitchFamily="18" charset="-128"/>
              </a:rPr>
              <a:t>17,176</a:t>
            </a: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支那事変　　 </a:t>
            </a:r>
            <a:r>
              <a:rPr lang="en-US" altLang="ja-JP" sz="1050" dirty="0" smtClean="0">
                <a:solidFill>
                  <a:schemeClr val="tx1"/>
                </a:solidFill>
                <a:latin typeface="ＭＳ Ｐ明朝" pitchFamily="18" charset="-128"/>
                <a:ea typeface="ＭＳ Ｐ明朝" pitchFamily="18" charset="-128"/>
              </a:rPr>
              <a:t>191,250   </a:t>
            </a: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大東亜戦争</a:t>
            </a:r>
            <a:r>
              <a:rPr lang="en-US" altLang="ja-JP" sz="1050" dirty="0" smtClean="0">
                <a:solidFill>
                  <a:schemeClr val="tx1"/>
                </a:solidFill>
                <a:latin typeface="ＭＳ Ｐ明朝" pitchFamily="18" charset="-128"/>
                <a:ea typeface="ＭＳ Ｐ明朝" pitchFamily="18" charset="-128"/>
              </a:rPr>
              <a:t>2,133,915 </a:t>
            </a: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計   </a:t>
            </a:r>
            <a:r>
              <a:rPr lang="en-US" altLang="ja-JP" sz="1050" dirty="0" smtClean="0">
                <a:solidFill>
                  <a:schemeClr val="tx1"/>
                </a:solidFill>
                <a:latin typeface="ＭＳ Ｐ明朝" pitchFamily="18" charset="-128"/>
                <a:ea typeface="ＭＳ Ｐ明朝" pitchFamily="18" charset="-128"/>
              </a:rPr>
              <a:t>2,466,532</a:t>
            </a:r>
          </a:p>
          <a:p>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endParaRPr lang="ja-JP" altLang="en-US" sz="1050" dirty="0">
              <a:solidFill>
                <a:schemeClr val="tx1"/>
              </a:solidFill>
              <a:latin typeface="ＭＳ Ｐ明朝" pitchFamily="18" charset="-128"/>
              <a:ea typeface="ＭＳ Ｐ明朝" pitchFamily="18" charset="-128"/>
            </a:endParaRPr>
          </a:p>
        </p:txBody>
      </p:sp>
      <p:sp>
        <p:nvSpPr>
          <p:cNvPr id="12" name="線吹き出し 1 (枠付き) 11"/>
          <p:cNvSpPr/>
          <p:nvPr/>
        </p:nvSpPr>
        <p:spPr>
          <a:xfrm>
            <a:off x="2267744" y="5445224"/>
            <a:ext cx="1368152" cy="1008112"/>
          </a:xfrm>
          <a:prstGeom prst="borderCallout1">
            <a:avLst>
              <a:gd name="adj1" fmla="val 4306"/>
              <a:gd name="adj2" fmla="val 78500"/>
              <a:gd name="adj3" fmla="val -34039"/>
              <a:gd name="adj4" fmla="val 93938"/>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bg1"/>
                </a:solidFill>
                <a:latin typeface="ＭＳ Ｐ明朝" pitchFamily="18" charset="-128"/>
                <a:ea typeface="ＭＳ Ｐ明朝" pitchFamily="18" charset="-128"/>
              </a:rPr>
              <a:t>「戦死」のあり様</a:t>
            </a:r>
            <a:endParaRPr lang="en-US" altLang="ja-JP" sz="1050" dirty="0" smtClean="0">
              <a:solidFill>
                <a:schemeClr val="bg1"/>
              </a:solidFill>
              <a:latin typeface="ＭＳ Ｐ明朝" pitchFamily="18" charset="-128"/>
              <a:ea typeface="ＭＳ Ｐ明朝" pitchFamily="18" charset="-128"/>
            </a:endParaRPr>
          </a:p>
          <a:p>
            <a:pPr algn="r"/>
            <a:r>
              <a:rPr lang="ja-JP" altLang="en-US" sz="1050" dirty="0" smtClean="0">
                <a:solidFill>
                  <a:schemeClr val="bg1"/>
                </a:solidFill>
                <a:latin typeface="ＭＳ Ｐ明朝" pitchFamily="18" charset="-128"/>
                <a:ea typeface="ＭＳ Ｐ明朝" pitchFamily="18" charset="-128"/>
              </a:rPr>
              <a:t>餓死　</a:t>
            </a:r>
            <a:r>
              <a:rPr lang="en-US" altLang="ja-JP" sz="1050" dirty="0" smtClean="0">
                <a:solidFill>
                  <a:schemeClr val="bg1"/>
                </a:solidFill>
                <a:latin typeface="ＭＳ Ｐ明朝" pitchFamily="18" charset="-128"/>
                <a:ea typeface="ＭＳ Ｐ明朝" pitchFamily="18" charset="-128"/>
              </a:rPr>
              <a:t>1,400,000</a:t>
            </a:r>
            <a:r>
              <a:rPr lang="ja-JP" altLang="en-US" sz="1050" dirty="0" smtClean="0">
                <a:solidFill>
                  <a:schemeClr val="bg1"/>
                </a:solidFill>
                <a:latin typeface="ＭＳ Ｐ明朝" pitchFamily="18" charset="-128"/>
                <a:ea typeface="ＭＳ Ｐ明朝" pitchFamily="18" charset="-128"/>
              </a:rPr>
              <a:t>人</a:t>
            </a:r>
            <a:endParaRPr lang="en-US" altLang="ja-JP" sz="1050" dirty="0" smtClean="0">
              <a:solidFill>
                <a:schemeClr val="bg1"/>
              </a:solidFill>
              <a:latin typeface="ＭＳ Ｐ明朝" pitchFamily="18" charset="-128"/>
              <a:ea typeface="ＭＳ Ｐ明朝" pitchFamily="18" charset="-128"/>
            </a:endParaRPr>
          </a:p>
          <a:p>
            <a:pPr algn="r"/>
            <a:r>
              <a:rPr lang="ja-JP" altLang="en-US" sz="1050" dirty="0" smtClean="0">
                <a:solidFill>
                  <a:schemeClr val="bg1"/>
                </a:solidFill>
                <a:latin typeface="ＭＳ Ｐ明朝" pitchFamily="18" charset="-128"/>
                <a:ea typeface="ＭＳ Ｐ明朝" pitchFamily="18" charset="-128"/>
              </a:rPr>
              <a:t>海没死　</a:t>
            </a:r>
            <a:r>
              <a:rPr lang="en-US" altLang="ja-JP" sz="1050" dirty="0" smtClean="0">
                <a:solidFill>
                  <a:schemeClr val="bg1"/>
                </a:solidFill>
                <a:latin typeface="ＭＳ Ｐ明朝" pitchFamily="18" charset="-128"/>
                <a:ea typeface="ＭＳ Ｐ明朝" pitchFamily="18" charset="-128"/>
              </a:rPr>
              <a:t>429,000</a:t>
            </a:r>
            <a:r>
              <a:rPr lang="ja-JP" altLang="en-US" sz="1050" dirty="0" smtClean="0">
                <a:solidFill>
                  <a:schemeClr val="bg1"/>
                </a:solidFill>
                <a:latin typeface="ＭＳ Ｐ明朝" pitchFamily="18" charset="-128"/>
                <a:ea typeface="ＭＳ Ｐ明朝" pitchFamily="18" charset="-128"/>
              </a:rPr>
              <a:t>人</a:t>
            </a:r>
            <a:endParaRPr lang="en-US" altLang="ja-JP" sz="1050" dirty="0" smtClean="0">
              <a:solidFill>
                <a:schemeClr val="bg1"/>
              </a:solidFill>
              <a:latin typeface="ＭＳ Ｐ明朝" pitchFamily="18" charset="-128"/>
              <a:ea typeface="ＭＳ Ｐ明朝" pitchFamily="18" charset="-128"/>
            </a:endParaRPr>
          </a:p>
          <a:p>
            <a:pPr algn="r"/>
            <a:r>
              <a:rPr lang="ja-JP" altLang="en-US" sz="1050" dirty="0" smtClean="0">
                <a:solidFill>
                  <a:schemeClr val="bg1"/>
                </a:solidFill>
                <a:latin typeface="ＭＳ Ｐ明朝" pitchFamily="18" charset="-128"/>
                <a:ea typeface="ＭＳ Ｐ明朝" pitchFamily="18" charset="-128"/>
              </a:rPr>
              <a:t>特攻死　 　</a:t>
            </a:r>
            <a:r>
              <a:rPr lang="en-US" altLang="ja-JP" sz="1050" dirty="0" smtClean="0">
                <a:solidFill>
                  <a:schemeClr val="bg1"/>
                </a:solidFill>
                <a:latin typeface="ＭＳ Ｐ明朝" pitchFamily="18" charset="-128"/>
                <a:ea typeface="ＭＳ Ｐ明朝" pitchFamily="18" charset="-128"/>
              </a:rPr>
              <a:t>4,000</a:t>
            </a:r>
            <a:r>
              <a:rPr lang="ja-JP" altLang="en-US" sz="1050" dirty="0" smtClean="0">
                <a:solidFill>
                  <a:schemeClr val="bg1"/>
                </a:solidFill>
                <a:latin typeface="ＭＳ Ｐ明朝" pitchFamily="18" charset="-128"/>
                <a:ea typeface="ＭＳ Ｐ明朝" pitchFamily="18" charset="-128"/>
              </a:rPr>
              <a:t>人</a:t>
            </a:r>
            <a:endParaRPr lang="en-US" altLang="ja-JP" sz="1050" dirty="0" smtClean="0">
              <a:solidFill>
                <a:schemeClr val="bg1"/>
              </a:solidFill>
              <a:latin typeface="ＭＳ Ｐ明朝" pitchFamily="18" charset="-128"/>
              <a:ea typeface="ＭＳ Ｐ明朝" pitchFamily="18" charset="-128"/>
            </a:endParaRPr>
          </a:p>
          <a:p>
            <a:pPr algn="r"/>
            <a:r>
              <a:rPr lang="ja-JP" altLang="en-US" sz="1050" dirty="0" smtClean="0">
                <a:solidFill>
                  <a:schemeClr val="bg1"/>
                </a:solidFill>
                <a:latin typeface="ＭＳ Ｐ明朝" pitchFamily="18" charset="-128"/>
                <a:ea typeface="ＭＳ Ｐ明朝" pitchFamily="18" charset="-128"/>
              </a:rPr>
              <a:t>（藤原彰、池田貞枝</a:t>
            </a:r>
            <a:r>
              <a:rPr lang="en-US" altLang="ja-JP" sz="1050" dirty="0" smtClean="0">
                <a:solidFill>
                  <a:schemeClr val="bg1"/>
                </a:solidFill>
                <a:latin typeface="ＭＳ Ｐ明朝" pitchFamily="18" charset="-128"/>
                <a:ea typeface="ＭＳ Ｐ明朝" pitchFamily="18" charset="-128"/>
              </a:rPr>
              <a:t>)</a:t>
            </a:r>
            <a:endParaRPr lang="ja-JP" altLang="en-US" sz="1050" dirty="0">
              <a:solidFill>
                <a:schemeClr val="bg1"/>
              </a:solidFill>
              <a:latin typeface="ＭＳ Ｐ明朝" pitchFamily="18" charset="-128"/>
              <a:ea typeface="ＭＳ Ｐ明朝" pitchFamily="18" charset="-128"/>
            </a:endParaRPr>
          </a:p>
        </p:txBody>
      </p:sp>
      <p:sp>
        <p:nvSpPr>
          <p:cNvPr id="13" name="角丸四角形 12"/>
          <p:cNvSpPr/>
          <p:nvPr/>
        </p:nvSpPr>
        <p:spPr>
          <a:xfrm>
            <a:off x="4860032" y="188640"/>
            <a:ext cx="4032448" cy="100811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US" altLang="ja-JP" sz="1050" dirty="0" smtClean="0">
              <a:latin typeface="ＭＳ Ｐ明朝" pitchFamily="18" charset="-128"/>
              <a:ea typeface="ＭＳ Ｐ明朝" pitchFamily="18" charset="-128"/>
            </a:endParaRPr>
          </a:p>
          <a:p>
            <a:pPr>
              <a:buNone/>
            </a:pPr>
            <a:r>
              <a:rPr lang="ja-JP" altLang="en-US" sz="1050" dirty="0" smtClean="0">
                <a:latin typeface="ＭＳ Ｐ明朝" pitchFamily="18" charset="-128"/>
                <a:ea typeface="ＭＳ Ｐ明朝" pitchFamily="18" charset="-128"/>
              </a:rPr>
              <a:t>●政府は半世紀にわたり、侵略戦争や植民地支配の責任を認めてこなかった。「痛切な反省とお詫び」表明。</a:t>
            </a:r>
            <a:endParaRPr lang="en-US" altLang="ja-JP" sz="1050" dirty="0" smtClean="0">
              <a:latin typeface="ＭＳ Ｐ明朝" pitchFamily="18" charset="-128"/>
              <a:ea typeface="ＭＳ Ｐ明朝" pitchFamily="18" charset="-128"/>
            </a:endParaRPr>
          </a:p>
          <a:p>
            <a:pPr>
              <a:buNone/>
            </a:pPr>
            <a:r>
              <a:rPr lang="en-US" altLang="ja-JP" sz="1050" dirty="0" smtClean="0">
                <a:latin typeface="ＭＳ Ｐ明朝" pitchFamily="18" charset="-128"/>
                <a:ea typeface="ＭＳ Ｐ明朝" pitchFamily="18" charset="-128"/>
              </a:rPr>
              <a:t>1995</a:t>
            </a:r>
            <a:r>
              <a:rPr lang="ja-JP" altLang="en-US" sz="1050" dirty="0" smtClean="0">
                <a:latin typeface="ＭＳ Ｐ明朝" pitchFamily="18" charset="-128"/>
                <a:ea typeface="ＭＳ Ｐ明朝" pitchFamily="18" charset="-128"/>
              </a:rPr>
              <a:t>年－村山談話</a:t>
            </a:r>
            <a:endParaRPr lang="en-US" altLang="ja-JP" sz="1050" dirty="0" smtClean="0">
              <a:latin typeface="ＭＳ Ｐ明朝" pitchFamily="18" charset="-128"/>
              <a:ea typeface="ＭＳ Ｐ明朝" pitchFamily="18" charset="-128"/>
            </a:endParaRPr>
          </a:p>
          <a:p>
            <a:pPr>
              <a:buNone/>
            </a:pPr>
            <a:r>
              <a:rPr lang="en-US" altLang="ja-JP" sz="1050" dirty="0" smtClean="0">
                <a:latin typeface="ＭＳ Ｐ明朝" pitchFamily="18" charset="-128"/>
                <a:ea typeface="ＭＳ Ｐ明朝" pitchFamily="18" charset="-128"/>
              </a:rPr>
              <a:t>2010</a:t>
            </a:r>
            <a:r>
              <a:rPr lang="ja-JP" altLang="en-US" sz="1050" dirty="0" smtClean="0">
                <a:latin typeface="ＭＳ Ｐ明朝" pitchFamily="18" charset="-128"/>
                <a:ea typeface="ＭＳ Ｐ明朝" pitchFamily="18" charset="-128"/>
              </a:rPr>
              <a:t>年－菅談話</a:t>
            </a:r>
            <a:endParaRPr lang="en-US" altLang="ja-JP" sz="1050" dirty="0" smtClean="0">
              <a:latin typeface="ＭＳ Ｐ明朝" pitchFamily="18" charset="-128"/>
              <a:ea typeface="ＭＳ Ｐ明朝" pitchFamily="18" charset="-128"/>
            </a:endParaRPr>
          </a:p>
          <a:p>
            <a:pPr>
              <a:buNone/>
            </a:pPr>
            <a:endParaRPr lang="en-US" altLang="ja-JP" sz="1050" dirty="0" smtClean="0">
              <a:latin typeface="ＭＳ Ｐ明朝" pitchFamily="18" charset="-128"/>
              <a:ea typeface="ＭＳ Ｐ明朝" pitchFamily="18" charset="-128"/>
            </a:endParaRPr>
          </a:p>
        </p:txBody>
      </p:sp>
      <p:sp>
        <p:nvSpPr>
          <p:cNvPr id="14" name="正方形/長方形 13"/>
          <p:cNvSpPr/>
          <p:nvPr/>
        </p:nvSpPr>
        <p:spPr>
          <a:xfrm>
            <a:off x="251520" y="2708920"/>
            <a:ext cx="720080" cy="37444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lang="ja-JP" altLang="en-US" sz="1200" dirty="0" smtClean="0">
                <a:solidFill>
                  <a:schemeClr val="bg1"/>
                </a:solidFill>
                <a:latin typeface="ＭＳ Ｐ明朝" pitchFamily="18" charset="-128"/>
                <a:ea typeface="ＭＳ Ｐ明朝" pitchFamily="18" charset="-128"/>
              </a:rPr>
              <a:t>　　地図の上　</a:t>
            </a:r>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　　朝鮮国にくろぐろと墨を塗りつつ　</a:t>
            </a:r>
            <a:endParaRPr lang="en-US" altLang="ja-JP" sz="1200" dirty="0" smtClean="0">
              <a:solidFill>
                <a:schemeClr val="bg1"/>
              </a:solidFill>
              <a:latin typeface="ＭＳ Ｐ明朝" pitchFamily="18" charset="-128"/>
              <a:ea typeface="ＭＳ Ｐ明朝" pitchFamily="18" charset="-128"/>
            </a:endParaRPr>
          </a:p>
          <a:p>
            <a:r>
              <a:rPr lang="ja-JP" altLang="en-US" sz="1200" dirty="0" smtClean="0">
                <a:solidFill>
                  <a:schemeClr val="bg1"/>
                </a:solidFill>
                <a:latin typeface="ＭＳ Ｐ明朝" pitchFamily="18" charset="-128"/>
                <a:ea typeface="ＭＳ Ｐ明朝" pitchFamily="18" charset="-128"/>
              </a:rPr>
              <a:t>　　秋風を聴く</a:t>
            </a:r>
            <a:r>
              <a:rPr kumimoji="1" lang="ja-JP" altLang="en-US" sz="1200" dirty="0" smtClean="0">
                <a:solidFill>
                  <a:schemeClr val="bg1"/>
                </a:solidFill>
                <a:latin typeface="ＭＳ Ｐ明朝" pitchFamily="18" charset="-128"/>
                <a:ea typeface="ＭＳ Ｐ明朝" pitchFamily="18" charset="-128"/>
              </a:rPr>
              <a:t>　　　　　　　　　</a:t>
            </a:r>
            <a:r>
              <a:rPr kumimoji="1" lang="ja-JP" altLang="en-US" sz="900" dirty="0" smtClean="0">
                <a:solidFill>
                  <a:schemeClr val="bg1"/>
                </a:solidFill>
                <a:latin typeface="ＭＳ Ｐ明朝" pitchFamily="18" charset="-128"/>
                <a:ea typeface="ＭＳ Ｐ明朝" pitchFamily="18" charset="-128"/>
              </a:rPr>
              <a:t>石川啄木（明治</a:t>
            </a:r>
            <a:r>
              <a:rPr kumimoji="1" lang="en-US" altLang="ja-JP" sz="900" dirty="0" smtClean="0">
                <a:solidFill>
                  <a:schemeClr val="bg1"/>
                </a:solidFill>
                <a:latin typeface="ＭＳ Ｐ明朝" pitchFamily="18" charset="-128"/>
                <a:ea typeface="ＭＳ Ｐ明朝" pitchFamily="18" charset="-128"/>
              </a:rPr>
              <a:t>43</a:t>
            </a:r>
            <a:r>
              <a:rPr kumimoji="1" lang="ja-JP" altLang="en-US" sz="900" dirty="0" smtClean="0">
                <a:solidFill>
                  <a:schemeClr val="bg1"/>
                </a:solidFill>
                <a:latin typeface="ＭＳ Ｐ明朝" pitchFamily="18" charset="-128"/>
                <a:ea typeface="ＭＳ Ｐ明朝" pitchFamily="18" charset="-128"/>
              </a:rPr>
              <a:t>年  </a:t>
            </a:r>
            <a:r>
              <a:rPr kumimoji="1" lang="en-US" altLang="ja-JP" sz="900" dirty="0" smtClean="0">
                <a:solidFill>
                  <a:schemeClr val="bg1"/>
                </a:solidFill>
                <a:latin typeface="ＭＳ Ｐ明朝" pitchFamily="18" charset="-128"/>
                <a:ea typeface="ＭＳ Ｐ明朝" pitchFamily="18" charset="-128"/>
              </a:rPr>
              <a:t>24</a:t>
            </a:r>
            <a:r>
              <a:rPr kumimoji="1" lang="ja-JP" altLang="en-US" sz="900" dirty="0" smtClean="0">
                <a:solidFill>
                  <a:schemeClr val="bg1"/>
                </a:solidFill>
                <a:latin typeface="ＭＳ Ｐ明朝" pitchFamily="18" charset="-128"/>
                <a:ea typeface="ＭＳ Ｐ明朝" pitchFamily="18" charset="-128"/>
              </a:rPr>
              <a:t>歳</a:t>
            </a:r>
            <a:r>
              <a:rPr kumimoji="1" lang="ja-JP" altLang="en-US" sz="1200" dirty="0" smtClean="0">
                <a:solidFill>
                  <a:schemeClr val="bg1"/>
                </a:solidFill>
                <a:latin typeface="ＭＳ Ｐ明朝" pitchFamily="18" charset="-128"/>
                <a:ea typeface="ＭＳ Ｐ明朝" pitchFamily="18" charset="-128"/>
              </a:rPr>
              <a:t>）</a:t>
            </a:r>
            <a:endParaRPr kumimoji="1" lang="ja-JP" altLang="en-US" sz="1200" dirty="0">
              <a:solidFill>
                <a:schemeClr val="bg1"/>
              </a:solidFill>
              <a:latin typeface="ＭＳ Ｐ明朝" pitchFamily="18" charset="-128"/>
              <a:ea typeface="ＭＳ Ｐ明朝" pitchFamily="18" charset="-128"/>
            </a:endParaRPr>
          </a:p>
        </p:txBody>
      </p:sp>
      <p:sp>
        <p:nvSpPr>
          <p:cNvPr id="15" name="スライド番号プレースホルダ 14"/>
          <p:cNvSpPr>
            <a:spLocks noGrp="1"/>
          </p:cNvSpPr>
          <p:nvPr>
            <p:ph type="sldNum" sz="quarter" idx="12"/>
          </p:nvPr>
        </p:nvSpPr>
        <p:spPr>
          <a:xfrm>
            <a:off x="8153400" y="6381328"/>
            <a:ext cx="762000" cy="405861"/>
          </a:xfrm>
        </p:spPr>
        <p:txBody>
          <a:bodyPr/>
          <a:lstStyle/>
          <a:p>
            <a:fld id="{D2D8002D-B5B0-4BAC-B1F6-782DDCCE6D9C}" type="slidenum">
              <a:rPr kumimoji="1" lang="ja-JP" altLang="en-US" smtClean="0"/>
              <a:pPr/>
              <a:t>5</a:t>
            </a:fld>
            <a:endParaRPr kumimoji="1" lang="ja-JP" altLang="en-US"/>
          </a:p>
        </p:txBody>
      </p:sp>
      <p:sp>
        <p:nvSpPr>
          <p:cNvPr id="16" name="角丸四角形 15"/>
          <p:cNvSpPr/>
          <p:nvPr/>
        </p:nvSpPr>
        <p:spPr>
          <a:xfrm>
            <a:off x="467544" y="1052736"/>
            <a:ext cx="2160240" cy="16561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5148064" y="6309320"/>
            <a:ext cx="1008112" cy="288032"/>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ＭＳ Ｐ明朝" pitchFamily="18" charset="-128"/>
                <a:ea typeface="ＭＳ Ｐ明朝" pitchFamily="18" charset="-128"/>
              </a:rPr>
              <a:t>　</a:t>
            </a:r>
            <a:endParaRPr lang="en-US" altLang="ja-JP" dirty="0" smtClean="0">
              <a:latin typeface="ＭＳ Ｐ明朝" pitchFamily="18" charset="-128"/>
              <a:ea typeface="ＭＳ Ｐ明朝" pitchFamily="18" charset="-128"/>
            </a:endParaRPr>
          </a:p>
          <a:p>
            <a:pPr algn="ctr"/>
            <a:r>
              <a:rPr lang="ja-JP" altLang="en-US" sz="1050" dirty="0" smtClean="0">
                <a:latin typeface="ＭＳ Ｐ明朝" pitchFamily="18" charset="-128"/>
                <a:ea typeface="ＭＳ Ｐ明朝" pitchFamily="18" charset="-128"/>
              </a:rPr>
              <a:t>強制連行</a:t>
            </a:r>
            <a:endParaRPr lang="en-US" altLang="ja-JP" sz="1050" dirty="0" smtClean="0">
              <a:latin typeface="ＭＳ Ｐ明朝" pitchFamily="18" charset="-128"/>
              <a:ea typeface="ＭＳ Ｐ明朝" pitchFamily="18" charset="-128"/>
            </a:endParaRPr>
          </a:p>
          <a:p>
            <a:pPr algn="ctr"/>
            <a:endParaRPr kumimoji="1" lang="ja-JP" altLang="en-US" dirty="0"/>
          </a:p>
        </p:txBody>
      </p:sp>
      <p:sp>
        <p:nvSpPr>
          <p:cNvPr id="18" name="角丸四角形 17"/>
          <p:cNvSpPr/>
          <p:nvPr/>
        </p:nvSpPr>
        <p:spPr>
          <a:xfrm>
            <a:off x="6300192" y="6309320"/>
            <a:ext cx="1008112" cy="288032"/>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ＭＳ Ｐ明朝" pitchFamily="18" charset="-128"/>
                <a:ea typeface="ＭＳ Ｐ明朝" pitchFamily="18" charset="-128"/>
              </a:rPr>
              <a:t>　</a:t>
            </a:r>
            <a:endParaRPr lang="en-US" altLang="ja-JP" dirty="0" smtClean="0">
              <a:latin typeface="ＭＳ Ｐ明朝" pitchFamily="18" charset="-128"/>
              <a:ea typeface="ＭＳ Ｐ明朝" pitchFamily="18" charset="-128"/>
            </a:endParaRPr>
          </a:p>
          <a:p>
            <a:pPr algn="ctr"/>
            <a:r>
              <a:rPr lang="ja-JP" altLang="en-US" sz="1050" dirty="0" smtClean="0">
                <a:latin typeface="ＭＳ Ｐ明朝" pitchFamily="18" charset="-128"/>
                <a:ea typeface="ＭＳ Ｐ明朝" pitchFamily="18" charset="-128"/>
              </a:rPr>
              <a:t>「慰安婦」</a:t>
            </a:r>
            <a:endParaRPr lang="en-US" altLang="ja-JP" sz="1050" dirty="0" smtClean="0">
              <a:latin typeface="ＭＳ Ｐ明朝" pitchFamily="18" charset="-128"/>
              <a:ea typeface="ＭＳ Ｐ明朝" pitchFamily="18" charset="-128"/>
            </a:endParaRPr>
          </a:p>
          <a:p>
            <a:pPr algn="ctr"/>
            <a:endParaRPr kumimoji="1" lang="ja-JP" altLang="en-US" dirty="0"/>
          </a:p>
        </p:txBody>
      </p:sp>
      <p:sp>
        <p:nvSpPr>
          <p:cNvPr id="19" name="角丸四角形 18"/>
          <p:cNvSpPr/>
          <p:nvPr/>
        </p:nvSpPr>
        <p:spPr>
          <a:xfrm>
            <a:off x="7452320" y="6309320"/>
            <a:ext cx="1008112" cy="288032"/>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ＭＳ Ｐ明朝" pitchFamily="18" charset="-128"/>
                <a:ea typeface="ＭＳ Ｐ明朝" pitchFamily="18" charset="-128"/>
              </a:rPr>
              <a:t>　</a:t>
            </a:r>
            <a:endParaRPr lang="en-US" altLang="ja-JP" dirty="0" smtClean="0">
              <a:latin typeface="ＭＳ Ｐ明朝" pitchFamily="18" charset="-128"/>
              <a:ea typeface="ＭＳ Ｐ明朝" pitchFamily="18" charset="-128"/>
            </a:endParaRPr>
          </a:p>
          <a:p>
            <a:pPr algn="ctr"/>
            <a:r>
              <a:rPr lang="ja-JP" altLang="en-US" sz="1050" dirty="0" smtClean="0">
                <a:latin typeface="ＭＳ Ｐ明朝" pitchFamily="18" charset="-128"/>
                <a:ea typeface="ＭＳ Ｐ明朝" pitchFamily="18" charset="-128"/>
              </a:rPr>
              <a:t>原爆症</a:t>
            </a:r>
            <a:endParaRPr lang="ja-JP" altLang="en-US" sz="1050" dirty="0" smtClean="0"/>
          </a:p>
          <a:p>
            <a:pPr algn="ctr"/>
            <a:endParaRPr kumimoji="1" lang="ja-JP" altLang="en-US" dirty="0"/>
          </a:p>
        </p:txBody>
      </p:sp>
      <p:sp>
        <p:nvSpPr>
          <p:cNvPr id="20" name="正方形/長方形 19"/>
          <p:cNvSpPr/>
          <p:nvPr/>
        </p:nvSpPr>
        <p:spPr>
          <a:xfrm>
            <a:off x="5076056" y="6021288"/>
            <a:ext cx="158417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latin typeface="ＭＳ Ｐ明朝" pitchFamily="18" charset="-128"/>
                <a:ea typeface="ＭＳ Ｐ明朝" pitchFamily="18" charset="-128"/>
              </a:rPr>
              <a:t>「戦後」が終わらない！</a:t>
            </a:r>
            <a:endParaRPr kumimoji="1" lang="ja-JP" altLang="en-US" sz="1050" dirty="0">
              <a:latin typeface="ＭＳ Ｐ明朝" pitchFamily="18" charset="-128"/>
              <a:ea typeface="ＭＳ Ｐ明朝" pitchFamily="18" charset="-128"/>
            </a:endParaRPr>
          </a:p>
        </p:txBody>
      </p:sp>
      <p:pic>
        <p:nvPicPr>
          <p:cNvPr id="1026" name="Picture 2" descr="C:\Users\佐藤陵一\Pictures\MP Navigator EX\2011_10_30\IMG.jpg"/>
          <p:cNvPicPr>
            <a:picLocks noChangeAspect="1" noChangeArrowheads="1"/>
          </p:cNvPicPr>
          <p:nvPr/>
        </p:nvPicPr>
        <p:blipFill>
          <a:blip r:embed="rId3" cstate="print"/>
          <a:srcRect/>
          <a:stretch>
            <a:fillRect/>
          </a:stretch>
        </p:blipFill>
        <p:spPr bwMode="auto">
          <a:xfrm>
            <a:off x="5220072" y="2708920"/>
            <a:ext cx="3552857" cy="3040955"/>
          </a:xfrm>
          <a:prstGeom prst="rect">
            <a:avLst/>
          </a:prstGeom>
          <a:noFill/>
        </p:spPr>
      </p:pic>
      <p:sp>
        <p:nvSpPr>
          <p:cNvPr id="21" name="大かっこ 20"/>
          <p:cNvSpPr/>
          <p:nvPr/>
        </p:nvSpPr>
        <p:spPr>
          <a:xfrm>
            <a:off x="4860032" y="1196752"/>
            <a:ext cx="3960440" cy="1296144"/>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050" dirty="0" smtClean="0">
                <a:latin typeface="ＭＳ Ｐ明朝" pitchFamily="18" charset="-128"/>
                <a:ea typeface="ＭＳ Ｐ明朝" pitchFamily="18" charset="-128"/>
              </a:rPr>
              <a:t>不破哲三　</a:t>
            </a: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「私の戦後</a:t>
            </a:r>
            <a:r>
              <a:rPr lang="en-US" altLang="ja-JP" sz="1050" dirty="0" smtClean="0">
                <a:latin typeface="ＭＳ Ｐ明朝" pitchFamily="18" charset="-128"/>
                <a:ea typeface="ＭＳ Ｐ明朝" pitchFamily="18" charset="-128"/>
              </a:rPr>
              <a:t>60</a:t>
            </a:r>
            <a:r>
              <a:rPr lang="ja-JP" altLang="en-US" sz="1050" dirty="0" smtClean="0">
                <a:latin typeface="ＭＳ Ｐ明朝" pitchFamily="18" charset="-128"/>
                <a:ea typeface="ＭＳ Ｐ明朝" pitchFamily="18" charset="-128"/>
              </a:rPr>
              <a:t>年」</a:t>
            </a:r>
            <a:r>
              <a:rPr lang="en-US" altLang="ja-JP" sz="1050" dirty="0" smtClean="0">
                <a:latin typeface="ＭＳ Ｐ明朝" pitchFamily="18" charset="-128"/>
                <a:ea typeface="ＭＳ Ｐ明朝" pitchFamily="18" charset="-128"/>
              </a:rPr>
              <a:t>)</a:t>
            </a:r>
          </a:p>
          <a:p>
            <a:r>
              <a:rPr lang="ja-JP" altLang="en-US" sz="1050" dirty="0" smtClean="0">
                <a:latin typeface="ＭＳ Ｐ明朝" pitchFamily="18" charset="-128"/>
                <a:ea typeface="ＭＳ Ｐ明朝" pitchFamily="18" charset="-128"/>
              </a:rPr>
              <a:t>真珠湾攻撃（</a:t>
            </a:r>
            <a:r>
              <a:rPr lang="en-US" altLang="ja-JP" sz="1050" dirty="0" smtClean="0">
                <a:latin typeface="ＭＳ Ｐ明朝" pitchFamily="18" charset="-128"/>
                <a:ea typeface="ＭＳ Ｐ明朝" pitchFamily="18" charset="-128"/>
              </a:rPr>
              <a:t>1941</a:t>
            </a:r>
            <a:r>
              <a:rPr lang="ja-JP" altLang="en-US" sz="1050" dirty="0" smtClean="0">
                <a:latin typeface="ＭＳ Ｐ明朝" pitchFamily="18" charset="-128"/>
                <a:ea typeface="ＭＳ Ｐ明朝" pitchFamily="18" charset="-128"/>
              </a:rPr>
              <a:t>年）の時、小学</a:t>
            </a:r>
            <a:r>
              <a:rPr lang="en-US" altLang="ja-JP" sz="1050" dirty="0" smtClean="0">
                <a:latin typeface="ＭＳ Ｐ明朝" pitchFamily="18" charset="-128"/>
                <a:ea typeface="ＭＳ Ｐ明朝" pitchFamily="18" charset="-128"/>
              </a:rPr>
              <a:t>6</a:t>
            </a:r>
            <a:r>
              <a:rPr lang="ja-JP" altLang="en-US" sz="1050" dirty="0" smtClean="0">
                <a:latin typeface="ＭＳ Ｐ明朝" pitchFamily="18" charset="-128"/>
                <a:ea typeface="ＭＳ Ｐ明朝" pitchFamily="18" charset="-128"/>
              </a:rPr>
              <a:t>年。終戦は中学</a:t>
            </a:r>
            <a:r>
              <a:rPr lang="en-US" altLang="ja-JP" sz="1050" dirty="0" smtClean="0">
                <a:latin typeface="ＭＳ Ｐ明朝" pitchFamily="18" charset="-128"/>
                <a:ea typeface="ＭＳ Ｐ明朝" pitchFamily="18" charset="-128"/>
              </a:rPr>
              <a:t>4</a:t>
            </a:r>
            <a:r>
              <a:rPr lang="ja-JP" altLang="en-US" sz="1050" dirty="0" smtClean="0">
                <a:latin typeface="ＭＳ Ｐ明朝" pitchFamily="18" charset="-128"/>
                <a:ea typeface="ＭＳ Ｐ明朝" pitchFamily="18" charset="-128"/>
              </a:rPr>
              <a:t>年で勤労動員中。徹底的に頭に刷り込まれたスローガンが３つ。①神国日本、②八紘一宇、③神州不滅。</a:t>
            </a:r>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「日本は神の国」だから、「世界を日本の指導下に一つの家」にする使命を持っている</a:t>
            </a: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八紘一宇</a:t>
            </a:r>
            <a:r>
              <a:rPr lang="en-US" altLang="ja-JP" sz="1050" dirty="0" smtClean="0">
                <a:latin typeface="ＭＳ Ｐ明朝" pitchFamily="18" charset="-128"/>
                <a:ea typeface="ＭＳ Ｐ明朝" pitchFamily="18" charset="-128"/>
              </a:rPr>
              <a:t>)</a:t>
            </a:r>
            <a:r>
              <a:rPr lang="ja-JP" altLang="en-US" sz="1050" dirty="0" err="1"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「神の国」日本が起こす戦争に敗北はない。</a:t>
            </a: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神州不滅）</a:t>
            </a:r>
            <a:endParaRPr lang="en-US" altLang="ja-JP" sz="1050" dirty="0" smtClean="0">
              <a:latin typeface="ＭＳ Ｐ明朝" pitchFamily="18" charset="-128"/>
              <a:ea typeface="ＭＳ Ｐ明朝" pitchFamily="18" charset="-128"/>
            </a:endParaRPr>
          </a:p>
        </p:txBody>
      </p:sp>
      <p:sp>
        <p:nvSpPr>
          <p:cNvPr id="22" name="正方形/長方形 21"/>
          <p:cNvSpPr/>
          <p:nvPr/>
        </p:nvSpPr>
        <p:spPr>
          <a:xfrm>
            <a:off x="6228184" y="2492896"/>
            <a:ext cx="252028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latin typeface="ＭＳ Ｐ明朝" pitchFamily="18" charset="-128"/>
                <a:ea typeface="ＭＳ Ｐ明朝" pitchFamily="18" charset="-128"/>
              </a:rPr>
              <a:t>「日本　近現代史を読む」</a:t>
            </a:r>
            <a:r>
              <a:rPr kumimoji="1" lang="en-US" altLang="ja-JP" sz="1050" dirty="0" smtClean="0">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新日本出版社）</a:t>
            </a:r>
            <a:endParaRPr kumimoji="1" lang="ja-JP" altLang="en-US" sz="1050" dirty="0">
              <a:latin typeface="ＭＳ Ｐ明朝" pitchFamily="18" charset="-128"/>
              <a:ea typeface="ＭＳ Ｐ明朝" pitchFamily="18" charset="-128"/>
            </a:endParaRPr>
          </a:p>
        </p:txBody>
      </p:sp>
      <p:sp>
        <p:nvSpPr>
          <p:cNvPr id="23" name="線吹き出し 1 (枠付き) 22"/>
          <p:cNvSpPr/>
          <p:nvPr/>
        </p:nvSpPr>
        <p:spPr>
          <a:xfrm>
            <a:off x="3923928" y="5949280"/>
            <a:ext cx="1080120" cy="360040"/>
          </a:xfrm>
          <a:prstGeom prst="borderCallout1">
            <a:avLst>
              <a:gd name="adj1" fmla="val 18750"/>
              <a:gd name="adj2" fmla="val -8333"/>
              <a:gd name="adj3" fmla="val -68279"/>
              <a:gd name="adj4" fmla="val -43845"/>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latin typeface="ＭＳ Ｐ明朝" pitchFamily="18" charset="-128"/>
                <a:ea typeface="ＭＳ Ｐ明朝" pitchFamily="18" charset="-128"/>
              </a:rPr>
              <a:t>想像する。認識を深める。</a:t>
            </a:r>
            <a:endParaRPr kumimoji="1" lang="ja-JP" altLang="en-US" sz="1050" dirty="0">
              <a:latin typeface="ＭＳ Ｐ明朝" pitchFamily="18" charset="-128"/>
              <a:ea typeface="ＭＳ Ｐ明朝" pitchFamily="1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17"/>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18"/>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60648"/>
            <a:ext cx="8820472" cy="997297"/>
          </a:xfrm>
        </p:spPr>
        <p:txBody>
          <a:bodyPr>
            <a:normAutofit/>
          </a:bodyPr>
          <a:lstStyle/>
          <a:p>
            <a:r>
              <a:rPr kumimoji="1" lang="en-US" altLang="ja-JP" sz="1050" dirty="0" smtClean="0">
                <a:ea typeface="AR P新藝体U" pitchFamily="50" charset="-128"/>
              </a:rPr>
              <a:t/>
            </a:r>
            <a:br>
              <a:rPr kumimoji="1" lang="en-US" altLang="ja-JP" sz="1050" dirty="0" smtClean="0">
                <a:ea typeface="AR P新藝体U" pitchFamily="50" charset="-128"/>
              </a:rPr>
            </a:br>
            <a:endParaRPr kumimoji="1" lang="ja-JP" altLang="en-US" sz="1050" dirty="0">
              <a:ea typeface="AR P新藝体U" pitchFamily="50" charset="-128"/>
            </a:endParaRPr>
          </a:p>
        </p:txBody>
      </p:sp>
      <p:sp>
        <p:nvSpPr>
          <p:cNvPr id="3" name="コンテンツ プレースホルダ 2"/>
          <p:cNvSpPr>
            <a:spLocks noGrp="1"/>
          </p:cNvSpPr>
          <p:nvPr>
            <p:ph idx="1"/>
          </p:nvPr>
        </p:nvSpPr>
        <p:spPr>
          <a:xfrm>
            <a:off x="3995936" y="1484784"/>
            <a:ext cx="1944216" cy="5092824"/>
          </a:xfrm>
        </p:spPr>
        <p:txBody>
          <a:bodyPr>
            <a:normAutofit/>
          </a:bodyPr>
          <a:lstStyle/>
          <a:p>
            <a:pPr>
              <a:buNone/>
            </a:pPr>
            <a:r>
              <a:rPr kumimoji="1" lang="ja-JP" altLang="en-US" sz="1200" dirty="0" smtClean="0">
                <a:latin typeface="ＭＳ Ｐ明朝" pitchFamily="18" charset="-128"/>
                <a:ea typeface="ＭＳ Ｐ明朝" pitchFamily="18" charset="-128"/>
              </a:rPr>
              <a:t>１．自存自衛の戦争</a:t>
            </a:r>
            <a:endParaRPr kumimoji="1" lang="en-US" altLang="ja-JP" sz="1200" dirty="0" smtClean="0">
              <a:latin typeface="ＭＳ Ｐ明朝" pitchFamily="18" charset="-128"/>
              <a:ea typeface="ＭＳ Ｐ明朝" pitchFamily="18" charset="-128"/>
            </a:endParaRPr>
          </a:p>
          <a:p>
            <a:pPr>
              <a:buNone/>
            </a:pPr>
            <a:endParaRPr lang="en-US" altLang="ja-JP" sz="1200" dirty="0" smtClean="0">
              <a:latin typeface="ＭＳ Ｐ明朝" pitchFamily="18" charset="-128"/>
              <a:ea typeface="ＭＳ Ｐ明朝" pitchFamily="18" charset="-128"/>
            </a:endParaRPr>
          </a:p>
          <a:p>
            <a:pPr>
              <a:buNone/>
            </a:pPr>
            <a:r>
              <a:rPr lang="ja-JP" altLang="en-US" sz="1200" dirty="0" smtClean="0">
                <a:latin typeface="ＭＳ Ｐ明朝" pitchFamily="18" charset="-128"/>
                <a:ea typeface="ＭＳ Ｐ明朝" pitchFamily="18" charset="-128"/>
              </a:rPr>
              <a:t>２．東亜解放の戦争</a:t>
            </a:r>
            <a:endParaRPr lang="en-US" altLang="ja-JP" sz="1200" dirty="0" smtClean="0">
              <a:latin typeface="ＭＳ Ｐ明朝" pitchFamily="18" charset="-128"/>
              <a:ea typeface="ＭＳ Ｐ明朝" pitchFamily="18" charset="-128"/>
            </a:endParaRPr>
          </a:p>
          <a:p>
            <a:pPr>
              <a:buNone/>
            </a:pPr>
            <a:endParaRPr kumimoji="1" lang="en-US" altLang="ja-JP" sz="1200" dirty="0" smtClean="0">
              <a:latin typeface="ＭＳ Ｐ明朝" pitchFamily="18" charset="-128"/>
              <a:ea typeface="ＭＳ Ｐ明朝" pitchFamily="18" charset="-128"/>
            </a:endParaRPr>
          </a:p>
          <a:p>
            <a:pPr>
              <a:buNone/>
            </a:pPr>
            <a:r>
              <a:rPr kumimoji="1" lang="ja-JP" altLang="en-US" sz="1200" dirty="0" smtClean="0">
                <a:latin typeface="ＭＳ Ｐ明朝" pitchFamily="18" charset="-128"/>
                <a:ea typeface="ＭＳ Ｐ明朝" pitchFamily="18" charset="-128"/>
              </a:rPr>
              <a:t>３．典型的な侵略戦争</a:t>
            </a:r>
            <a:endParaRPr kumimoji="1" lang="en-US" altLang="ja-JP" sz="1200" dirty="0" smtClean="0">
              <a:latin typeface="ＭＳ Ｐ明朝" pitchFamily="18" charset="-128"/>
              <a:ea typeface="ＭＳ Ｐ明朝" pitchFamily="18" charset="-128"/>
            </a:endParaRPr>
          </a:p>
          <a:p>
            <a:pPr>
              <a:buNone/>
            </a:pPr>
            <a:endParaRPr lang="en-US" altLang="ja-JP" sz="1200" dirty="0" smtClean="0">
              <a:latin typeface="ＭＳ Ｐ明朝" pitchFamily="18" charset="-128"/>
              <a:ea typeface="ＭＳ Ｐ明朝" pitchFamily="18" charset="-128"/>
            </a:endParaRPr>
          </a:p>
          <a:p>
            <a:pPr>
              <a:buNone/>
            </a:pPr>
            <a:r>
              <a:rPr lang="ja-JP" altLang="en-US" sz="1200" dirty="0" smtClean="0">
                <a:latin typeface="ＭＳ Ｐ明朝" pitchFamily="18" charset="-128"/>
                <a:ea typeface="ＭＳ Ｐ明朝" pitchFamily="18" charset="-128"/>
              </a:rPr>
              <a:t>４．強要された戦争</a:t>
            </a:r>
            <a:endParaRPr lang="en-US" altLang="ja-JP" sz="1200" dirty="0" smtClean="0">
              <a:latin typeface="ＭＳ Ｐ明朝" pitchFamily="18" charset="-128"/>
              <a:ea typeface="ＭＳ Ｐ明朝" pitchFamily="18" charset="-128"/>
            </a:endParaRPr>
          </a:p>
          <a:p>
            <a:pPr>
              <a:buNone/>
            </a:pPr>
            <a:endParaRPr kumimoji="1" lang="en-US" altLang="ja-JP" sz="1200" dirty="0" smtClean="0">
              <a:latin typeface="ＭＳ Ｐ明朝" pitchFamily="18" charset="-128"/>
              <a:ea typeface="ＭＳ Ｐ明朝" pitchFamily="18" charset="-128"/>
            </a:endParaRPr>
          </a:p>
          <a:p>
            <a:pPr>
              <a:buNone/>
            </a:pPr>
            <a:r>
              <a:rPr kumimoji="1" lang="ja-JP" altLang="en-US" sz="1200" dirty="0" smtClean="0">
                <a:latin typeface="ＭＳ Ｐ明朝" pitchFamily="18" charset="-128"/>
                <a:ea typeface="ＭＳ Ｐ明朝" pitchFamily="18" charset="-128"/>
              </a:rPr>
              <a:t>５．近代の精算の戦争</a:t>
            </a:r>
            <a:endParaRPr kumimoji="1" lang="en-US" altLang="ja-JP" sz="1200" dirty="0" smtClean="0">
              <a:latin typeface="ＭＳ Ｐ明朝" pitchFamily="18" charset="-128"/>
              <a:ea typeface="ＭＳ Ｐ明朝" pitchFamily="18" charset="-128"/>
            </a:endParaRPr>
          </a:p>
          <a:p>
            <a:pPr>
              <a:buNone/>
            </a:pPr>
            <a:endParaRPr lang="en-US" altLang="ja-JP" sz="1200" dirty="0" smtClean="0">
              <a:latin typeface="ＭＳ Ｐ明朝" pitchFamily="18" charset="-128"/>
              <a:ea typeface="ＭＳ Ｐ明朝" pitchFamily="18" charset="-128"/>
            </a:endParaRPr>
          </a:p>
          <a:p>
            <a:pPr>
              <a:buNone/>
            </a:pPr>
            <a:r>
              <a:rPr lang="ja-JP" altLang="en-US" sz="1200" dirty="0" smtClean="0">
                <a:latin typeface="ＭＳ Ｐ明朝" pitchFamily="18" charset="-128"/>
                <a:ea typeface="ＭＳ Ｐ明朝" pitchFamily="18" charset="-128"/>
              </a:rPr>
              <a:t>６．政治的決断の失敗</a:t>
            </a:r>
            <a:endParaRPr lang="en-US" altLang="ja-JP" sz="1200" dirty="0" smtClean="0">
              <a:latin typeface="ＭＳ Ｐ明朝" pitchFamily="18" charset="-128"/>
              <a:ea typeface="ＭＳ Ｐ明朝" pitchFamily="18" charset="-128"/>
            </a:endParaRPr>
          </a:p>
          <a:p>
            <a:pPr>
              <a:buNone/>
            </a:pPr>
            <a:r>
              <a:rPr lang="ja-JP" altLang="en-US" sz="1200" dirty="0" smtClean="0">
                <a:latin typeface="ＭＳ Ｐ明朝" pitchFamily="18" charset="-128"/>
                <a:ea typeface="ＭＳ Ｐ明朝" pitchFamily="18" charset="-128"/>
              </a:rPr>
              <a:t>　　した戦争</a:t>
            </a:r>
            <a:endParaRPr lang="en-US" altLang="ja-JP" sz="1200" dirty="0" smtClean="0">
              <a:latin typeface="ＭＳ Ｐ明朝" pitchFamily="18" charset="-128"/>
              <a:ea typeface="ＭＳ Ｐ明朝" pitchFamily="18" charset="-128"/>
            </a:endParaRPr>
          </a:p>
          <a:p>
            <a:pPr>
              <a:buNone/>
            </a:pPr>
            <a:endParaRPr kumimoji="1" lang="en-US" altLang="ja-JP" sz="1200" dirty="0" smtClean="0">
              <a:latin typeface="ＭＳ Ｐ明朝" pitchFamily="18" charset="-128"/>
              <a:ea typeface="ＭＳ Ｐ明朝" pitchFamily="18" charset="-128"/>
            </a:endParaRPr>
          </a:p>
          <a:p>
            <a:pPr>
              <a:buNone/>
            </a:pPr>
            <a:r>
              <a:rPr kumimoji="1" lang="ja-JP" altLang="en-US" sz="1200" dirty="0" smtClean="0">
                <a:latin typeface="ＭＳ Ｐ明朝" pitchFamily="18" charset="-128"/>
                <a:ea typeface="ＭＳ Ｐ明朝" pitchFamily="18" charset="-128"/>
              </a:rPr>
              <a:t>７．民族解放戦争</a:t>
            </a:r>
            <a:endParaRPr kumimoji="1" lang="ja-JP" altLang="en-US" sz="1200" dirty="0">
              <a:latin typeface="ＭＳ Ｐ明朝" pitchFamily="18" charset="-128"/>
              <a:ea typeface="ＭＳ Ｐ明朝" pitchFamily="18" charset="-128"/>
            </a:endParaRPr>
          </a:p>
        </p:txBody>
      </p:sp>
      <p:sp>
        <p:nvSpPr>
          <p:cNvPr id="4" name="スライド番号プレースホルダ 3"/>
          <p:cNvSpPr>
            <a:spLocks noGrp="1"/>
          </p:cNvSpPr>
          <p:nvPr>
            <p:ph type="sldNum" sz="quarter" idx="12"/>
          </p:nvPr>
        </p:nvSpPr>
        <p:spPr/>
        <p:txBody>
          <a:bodyPr/>
          <a:lstStyle/>
          <a:p>
            <a:fld id="{D026F84F-5C3C-44A6-8224-35D7C8CA8BBE}" type="slidenum">
              <a:rPr lang="en-US" altLang="ja-JP" smtClean="0"/>
              <a:pPr/>
              <a:t>6</a:t>
            </a:fld>
            <a:endParaRPr lang="en-US" altLang="ja-JP"/>
          </a:p>
        </p:txBody>
      </p:sp>
      <p:sp>
        <p:nvSpPr>
          <p:cNvPr id="6" name="正方形/長方形 5"/>
          <p:cNvSpPr/>
          <p:nvPr/>
        </p:nvSpPr>
        <p:spPr>
          <a:xfrm>
            <a:off x="5868144" y="1700808"/>
            <a:ext cx="1080120" cy="3600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軍事指導者</a:t>
            </a:r>
            <a:endParaRPr kumimoji="1" lang="ja-JP" altLang="en-US" sz="1050" dirty="0">
              <a:solidFill>
                <a:schemeClr val="tx1"/>
              </a:solidFill>
              <a:latin typeface="ＭＳ Ｐ明朝" pitchFamily="18" charset="-128"/>
              <a:ea typeface="ＭＳ Ｐ明朝" pitchFamily="18" charset="-128"/>
            </a:endParaRPr>
          </a:p>
        </p:txBody>
      </p:sp>
      <p:sp>
        <p:nvSpPr>
          <p:cNvPr id="16" name="正方形/長方形 15"/>
          <p:cNvSpPr/>
          <p:nvPr/>
        </p:nvSpPr>
        <p:spPr>
          <a:xfrm>
            <a:off x="5868144" y="2276872"/>
            <a:ext cx="1080120" cy="3600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solidFill>
                  <a:schemeClr val="tx1"/>
                </a:solidFill>
                <a:latin typeface="ＭＳ Ｐ明朝" pitchFamily="18" charset="-128"/>
                <a:ea typeface="ＭＳ Ｐ明朝" pitchFamily="18" charset="-128"/>
              </a:rPr>
              <a:t>GHQ</a:t>
            </a:r>
            <a:endParaRPr kumimoji="1" lang="ja-JP" altLang="en-US" sz="1050" dirty="0">
              <a:solidFill>
                <a:schemeClr val="tx1"/>
              </a:solidFill>
              <a:latin typeface="ＭＳ Ｐ明朝" pitchFamily="18" charset="-128"/>
              <a:ea typeface="ＭＳ Ｐ明朝" pitchFamily="18" charset="-128"/>
            </a:endParaRPr>
          </a:p>
        </p:txBody>
      </p:sp>
      <p:sp>
        <p:nvSpPr>
          <p:cNvPr id="21" name="正方形/長方形 20"/>
          <p:cNvSpPr/>
          <p:nvPr/>
        </p:nvSpPr>
        <p:spPr>
          <a:xfrm>
            <a:off x="5868144" y="3429000"/>
            <a:ext cx="1080120" cy="3600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唯物史観論者</a:t>
            </a:r>
            <a:endParaRPr kumimoji="1" lang="ja-JP" altLang="en-US" sz="1050" dirty="0">
              <a:solidFill>
                <a:schemeClr val="tx1"/>
              </a:solidFill>
              <a:latin typeface="ＭＳ Ｐ明朝" pitchFamily="18" charset="-128"/>
              <a:ea typeface="ＭＳ Ｐ明朝" pitchFamily="18" charset="-128"/>
            </a:endParaRPr>
          </a:p>
        </p:txBody>
      </p:sp>
      <p:sp>
        <p:nvSpPr>
          <p:cNvPr id="24" name="線吹き出し 1 (枠付き) 23"/>
          <p:cNvSpPr/>
          <p:nvPr/>
        </p:nvSpPr>
        <p:spPr>
          <a:xfrm>
            <a:off x="251520" y="692696"/>
            <a:ext cx="3384376" cy="576064"/>
          </a:xfrm>
          <a:prstGeom prst="borderCallout1">
            <a:avLst>
              <a:gd name="adj1" fmla="val 162301"/>
              <a:gd name="adj2" fmla="val 112431"/>
              <a:gd name="adj3" fmla="val 44300"/>
              <a:gd name="adj4" fmla="val 102209"/>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bg1"/>
                </a:solidFill>
                <a:latin typeface="ＭＳ Ｐ明朝" pitchFamily="18" charset="-128"/>
                <a:ea typeface="ＭＳ Ｐ明朝" pitchFamily="18" charset="-128"/>
              </a:rPr>
              <a:t>開戦詔書－日本は東亜で平和を望んでいるにも関わらず、</a:t>
            </a:r>
            <a:r>
              <a:rPr kumimoji="1" lang="en-US" altLang="ja-JP" sz="1050" dirty="0" smtClean="0">
                <a:solidFill>
                  <a:schemeClr val="bg1"/>
                </a:solidFill>
                <a:latin typeface="ＭＳ Ｐ明朝" pitchFamily="18" charset="-128"/>
                <a:ea typeface="ＭＳ Ｐ明朝" pitchFamily="18" charset="-128"/>
              </a:rPr>
              <a:t>ABCD</a:t>
            </a:r>
            <a:r>
              <a:rPr kumimoji="1" lang="ja-JP" altLang="en-US" sz="1050" dirty="0" smtClean="0">
                <a:solidFill>
                  <a:schemeClr val="bg1"/>
                </a:solidFill>
                <a:latin typeface="ＭＳ Ｐ明朝" pitchFamily="18" charset="-128"/>
                <a:ea typeface="ＭＳ Ｐ明朝" pitchFamily="18" charset="-128"/>
              </a:rPr>
              <a:t>包囲網</a:t>
            </a:r>
            <a:r>
              <a:rPr kumimoji="1" lang="en-US" altLang="ja-JP" sz="1050" dirty="0" smtClean="0">
                <a:solidFill>
                  <a:schemeClr val="bg1"/>
                </a:solidFill>
                <a:latin typeface="ＭＳ Ｐ明朝" pitchFamily="18" charset="-128"/>
                <a:ea typeface="ＭＳ Ｐ明朝" pitchFamily="18" charset="-128"/>
              </a:rPr>
              <a:t>(</a:t>
            </a:r>
            <a:r>
              <a:rPr kumimoji="1" lang="ja-JP" altLang="en-US" sz="1050" dirty="0" smtClean="0">
                <a:solidFill>
                  <a:schemeClr val="bg1"/>
                </a:solidFill>
                <a:latin typeface="ＭＳ Ｐ明朝" pitchFamily="18" charset="-128"/>
                <a:ea typeface="ＭＳ Ｐ明朝" pitchFamily="18" charset="-128"/>
              </a:rPr>
              <a:t>米、英、中国、オランダ</a:t>
            </a:r>
            <a:r>
              <a:rPr kumimoji="1" lang="en-US" altLang="ja-JP" sz="1050" dirty="0" smtClean="0">
                <a:solidFill>
                  <a:schemeClr val="bg1"/>
                </a:solidFill>
                <a:latin typeface="ＭＳ Ｐ明朝" pitchFamily="18" charset="-128"/>
                <a:ea typeface="ＭＳ Ｐ明朝" pitchFamily="18" charset="-128"/>
              </a:rPr>
              <a:t>)</a:t>
            </a:r>
            <a:r>
              <a:rPr kumimoji="1" lang="ja-JP" altLang="en-US" sz="1050" dirty="0" smtClean="0">
                <a:solidFill>
                  <a:schemeClr val="bg1"/>
                </a:solidFill>
                <a:latin typeface="ＭＳ Ｐ明朝" pitchFamily="18" charset="-128"/>
                <a:ea typeface="ＭＳ Ｐ明朝" pitchFamily="18" charset="-128"/>
              </a:rPr>
              <a:t>を敷いている以上、日本は立ち上がらなければならない。</a:t>
            </a:r>
            <a:endParaRPr kumimoji="1" lang="en-US" altLang="ja-JP" sz="1050" dirty="0" smtClean="0">
              <a:solidFill>
                <a:schemeClr val="bg1"/>
              </a:solidFill>
              <a:latin typeface="ＭＳ Ｐ明朝" pitchFamily="18" charset="-128"/>
              <a:ea typeface="ＭＳ Ｐ明朝" pitchFamily="18" charset="-128"/>
            </a:endParaRPr>
          </a:p>
        </p:txBody>
      </p:sp>
      <p:sp>
        <p:nvSpPr>
          <p:cNvPr id="25" name="線吹き出し 1 (枠付き) 24"/>
          <p:cNvSpPr/>
          <p:nvPr/>
        </p:nvSpPr>
        <p:spPr>
          <a:xfrm>
            <a:off x="251520" y="1412776"/>
            <a:ext cx="3384376" cy="504056"/>
          </a:xfrm>
          <a:prstGeom prst="borderCallout1">
            <a:avLst>
              <a:gd name="adj1" fmla="val 115123"/>
              <a:gd name="adj2" fmla="val 112277"/>
              <a:gd name="adj3" fmla="val 60965"/>
              <a:gd name="adj4" fmla="val 102874"/>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bg1"/>
                </a:solidFill>
                <a:latin typeface="ＭＳ Ｐ明朝" pitchFamily="18" charset="-128"/>
                <a:ea typeface="ＭＳ Ｐ明朝" pitchFamily="18" charset="-128"/>
              </a:rPr>
              <a:t>道南アジアの国の戦後の独立は、日本の貢献だ。しかしそれらの国からそんな評価は聞かれない。むしろ、多大な犠牲を蒙ったとの主張である。</a:t>
            </a:r>
            <a:endParaRPr kumimoji="1" lang="ja-JP" altLang="en-US" sz="1050" dirty="0">
              <a:solidFill>
                <a:schemeClr val="bg1"/>
              </a:solidFill>
              <a:latin typeface="ＭＳ Ｐ明朝" pitchFamily="18" charset="-128"/>
              <a:ea typeface="ＭＳ Ｐ明朝" pitchFamily="18" charset="-128"/>
            </a:endParaRPr>
          </a:p>
        </p:txBody>
      </p:sp>
      <p:sp>
        <p:nvSpPr>
          <p:cNvPr id="26" name="線吹き出し 1 (枠付き) 25"/>
          <p:cNvSpPr/>
          <p:nvPr/>
        </p:nvSpPr>
        <p:spPr>
          <a:xfrm>
            <a:off x="251520" y="2060848"/>
            <a:ext cx="3384376" cy="576064"/>
          </a:xfrm>
          <a:prstGeom prst="borderCallout1">
            <a:avLst>
              <a:gd name="adj1" fmla="val 75569"/>
              <a:gd name="adj2" fmla="val 112431"/>
              <a:gd name="adj3" fmla="val 55682"/>
              <a:gd name="adj4" fmla="val 103258"/>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bg1"/>
                </a:solidFill>
                <a:latin typeface="ＭＳ Ｐ明朝" pitchFamily="18" charset="-128"/>
                <a:ea typeface="ＭＳ Ｐ明朝" pitchFamily="18" charset="-128"/>
              </a:rPr>
              <a:t>帝国主義的な搾取をめざして侵略戦争を行った。「昭和史」（岩波書店、昭和</a:t>
            </a:r>
            <a:r>
              <a:rPr kumimoji="1" lang="en-US" altLang="ja-JP" sz="1050" dirty="0" smtClean="0">
                <a:solidFill>
                  <a:schemeClr val="bg1"/>
                </a:solidFill>
                <a:latin typeface="ＭＳ Ｐ明朝" pitchFamily="18" charset="-128"/>
                <a:ea typeface="ＭＳ Ｐ明朝" pitchFamily="18" charset="-128"/>
              </a:rPr>
              <a:t>30</a:t>
            </a:r>
            <a:r>
              <a:rPr kumimoji="1" lang="ja-JP" altLang="en-US" sz="1050" dirty="0" smtClean="0">
                <a:solidFill>
                  <a:schemeClr val="bg1"/>
                </a:solidFill>
                <a:latin typeface="ＭＳ Ｐ明朝" pitchFamily="18" charset="-128"/>
                <a:ea typeface="ＭＳ Ｐ明朝" pitchFamily="18" charset="-128"/>
              </a:rPr>
              <a:t>年）がベストセラーとなり。ジャーナリズムに一定の役割を果たしてきた。</a:t>
            </a:r>
            <a:endParaRPr kumimoji="1" lang="ja-JP" altLang="en-US" sz="1050" dirty="0">
              <a:solidFill>
                <a:schemeClr val="bg1"/>
              </a:solidFill>
              <a:latin typeface="ＭＳ Ｐ明朝" pitchFamily="18" charset="-128"/>
              <a:ea typeface="ＭＳ Ｐ明朝" pitchFamily="18" charset="-128"/>
            </a:endParaRPr>
          </a:p>
        </p:txBody>
      </p:sp>
      <p:sp>
        <p:nvSpPr>
          <p:cNvPr id="27" name="線吹き出し 1 (枠付き) 26"/>
          <p:cNvSpPr/>
          <p:nvPr/>
        </p:nvSpPr>
        <p:spPr>
          <a:xfrm>
            <a:off x="251520" y="2780928"/>
            <a:ext cx="3384376" cy="576064"/>
          </a:xfrm>
          <a:prstGeom prst="borderCallout1">
            <a:avLst>
              <a:gd name="adj1" fmla="val 30241"/>
              <a:gd name="adj2" fmla="val 112711"/>
              <a:gd name="adj3" fmla="val 50738"/>
              <a:gd name="adj4" fmla="val 101543"/>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bg1"/>
                </a:solidFill>
                <a:latin typeface="ＭＳ Ｐ明朝" pitchFamily="18" charset="-128"/>
                <a:ea typeface="ＭＳ Ｐ明朝" pitchFamily="18" charset="-128"/>
              </a:rPr>
              <a:t>日本は常に正しく、米英に平和の意志を妨害され、やむなく立ちあった。「忠臣蔵」の太平洋戦争観である。土壇場まで耐え抜き、最後に刀を抜いた。</a:t>
            </a:r>
            <a:endParaRPr kumimoji="1" lang="ja-JP" altLang="en-US" sz="1050" dirty="0">
              <a:solidFill>
                <a:schemeClr val="bg1"/>
              </a:solidFill>
              <a:latin typeface="ＭＳ Ｐ明朝" pitchFamily="18" charset="-128"/>
              <a:ea typeface="ＭＳ Ｐ明朝" pitchFamily="18" charset="-128"/>
            </a:endParaRPr>
          </a:p>
        </p:txBody>
      </p:sp>
      <p:sp>
        <p:nvSpPr>
          <p:cNvPr id="28" name="線吹き出し 1 (枠付き) 27"/>
          <p:cNvSpPr/>
          <p:nvPr/>
        </p:nvSpPr>
        <p:spPr>
          <a:xfrm>
            <a:off x="251520" y="3501008"/>
            <a:ext cx="3384376" cy="576064"/>
          </a:xfrm>
          <a:prstGeom prst="borderCallout1">
            <a:avLst>
              <a:gd name="adj1" fmla="val -11095"/>
              <a:gd name="adj2" fmla="val 112840"/>
              <a:gd name="adj3" fmla="val 37993"/>
              <a:gd name="adj4" fmla="val 102233"/>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bg1"/>
                </a:solidFill>
                <a:latin typeface="ＭＳ Ｐ明朝" pitchFamily="18" charset="-128"/>
                <a:ea typeface="ＭＳ Ｐ明朝" pitchFamily="18" charset="-128"/>
              </a:rPr>
              <a:t>開戦時の軍事指導者たちが、それまでの政策（統帥権の独立など）の矛盾を背負い込まされていた。政治家と軍人の「会話」がなくなっていた。</a:t>
            </a:r>
            <a:endParaRPr kumimoji="1" lang="ja-JP" altLang="en-US" sz="1050" dirty="0">
              <a:solidFill>
                <a:schemeClr val="bg1"/>
              </a:solidFill>
              <a:latin typeface="ＭＳ Ｐ明朝" pitchFamily="18" charset="-128"/>
              <a:ea typeface="ＭＳ Ｐ明朝" pitchFamily="18" charset="-128"/>
            </a:endParaRPr>
          </a:p>
        </p:txBody>
      </p:sp>
      <p:sp>
        <p:nvSpPr>
          <p:cNvPr id="29" name="線吹き出し 1 (枠付き) 28"/>
          <p:cNvSpPr/>
          <p:nvPr/>
        </p:nvSpPr>
        <p:spPr>
          <a:xfrm>
            <a:off x="251520" y="4221088"/>
            <a:ext cx="3384376" cy="576064"/>
          </a:xfrm>
          <a:prstGeom prst="borderCallout1">
            <a:avLst>
              <a:gd name="adj1" fmla="val -52349"/>
              <a:gd name="adj2" fmla="val 113531"/>
              <a:gd name="adj3" fmla="val 45610"/>
              <a:gd name="adj4" fmla="val 103538"/>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bg1"/>
                </a:solidFill>
                <a:latin typeface="ＭＳ Ｐ明朝" pitchFamily="18" charset="-128"/>
                <a:ea typeface="ＭＳ Ｐ明朝" pitchFamily="18" charset="-128"/>
              </a:rPr>
              <a:t>ドイツを頼りにする形で南部仏印に武力進駐。米の石油禁輸をまねいた。国策決定の判断ミスや分析の拙劣さが戦争の原因である。</a:t>
            </a:r>
            <a:endParaRPr kumimoji="1" lang="ja-JP" altLang="en-US" sz="1050" dirty="0">
              <a:solidFill>
                <a:schemeClr val="bg1"/>
              </a:solidFill>
              <a:latin typeface="ＭＳ Ｐ明朝" pitchFamily="18" charset="-128"/>
              <a:ea typeface="ＭＳ Ｐ明朝" pitchFamily="18" charset="-128"/>
            </a:endParaRPr>
          </a:p>
        </p:txBody>
      </p:sp>
      <p:sp>
        <p:nvSpPr>
          <p:cNvPr id="30" name="線吹き出し 1 (枠付き) 29"/>
          <p:cNvSpPr/>
          <p:nvPr/>
        </p:nvSpPr>
        <p:spPr>
          <a:xfrm>
            <a:off x="251520" y="4941168"/>
            <a:ext cx="3384376" cy="576064"/>
          </a:xfrm>
          <a:prstGeom prst="borderCallout1">
            <a:avLst>
              <a:gd name="adj1" fmla="val -63922"/>
              <a:gd name="adj2" fmla="val 112482"/>
              <a:gd name="adj3" fmla="val 52976"/>
              <a:gd name="adj4" fmla="val 102362"/>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bg1"/>
                </a:solidFill>
                <a:latin typeface="ＭＳ Ｐ明朝" pitchFamily="18" charset="-128"/>
                <a:ea typeface="ＭＳ Ｐ明朝" pitchFamily="18" charset="-128"/>
              </a:rPr>
              <a:t>謀略史観。軍事指導者のなかに共産主義者が入り込み、意図的に戦争へ引き込み、革命と結びつけ、天皇制を打倒し、日本人民を解放するための戦争だった。</a:t>
            </a:r>
            <a:endParaRPr kumimoji="1" lang="ja-JP" altLang="en-US" sz="1050" dirty="0">
              <a:solidFill>
                <a:schemeClr val="bg1"/>
              </a:solidFill>
              <a:latin typeface="ＭＳ Ｐ明朝" pitchFamily="18" charset="-128"/>
              <a:ea typeface="ＭＳ Ｐ明朝" pitchFamily="18" charset="-128"/>
            </a:endParaRPr>
          </a:p>
        </p:txBody>
      </p:sp>
      <p:sp>
        <p:nvSpPr>
          <p:cNvPr id="31" name="正方形/長方形 30"/>
          <p:cNvSpPr/>
          <p:nvPr/>
        </p:nvSpPr>
        <p:spPr>
          <a:xfrm>
            <a:off x="5868144" y="4005064"/>
            <a:ext cx="1080120" cy="3600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謀略史観</a:t>
            </a:r>
            <a:endParaRPr kumimoji="1" lang="ja-JP" altLang="en-US" sz="1050" dirty="0">
              <a:solidFill>
                <a:schemeClr val="tx1"/>
              </a:solidFill>
              <a:latin typeface="ＭＳ Ｐ明朝" pitchFamily="18" charset="-128"/>
              <a:ea typeface="ＭＳ Ｐ明朝" pitchFamily="18" charset="-128"/>
            </a:endParaRPr>
          </a:p>
        </p:txBody>
      </p:sp>
      <p:sp>
        <p:nvSpPr>
          <p:cNvPr id="33" name="正方形/長方形 32"/>
          <p:cNvSpPr/>
          <p:nvPr/>
        </p:nvSpPr>
        <p:spPr>
          <a:xfrm>
            <a:off x="5868144" y="2852936"/>
            <a:ext cx="1080120" cy="3600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保坂正康</a:t>
            </a:r>
            <a:endParaRPr kumimoji="1" lang="ja-JP" altLang="en-US" sz="1050" dirty="0">
              <a:solidFill>
                <a:schemeClr val="tx1"/>
              </a:solidFill>
              <a:latin typeface="ＭＳ Ｐ明朝" pitchFamily="18" charset="-128"/>
              <a:ea typeface="ＭＳ Ｐ明朝" pitchFamily="18" charset="-128"/>
            </a:endParaRPr>
          </a:p>
        </p:txBody>
      </p:sp>
      <p:sp>
        <p:nvSpPr>
          <p:cNvPr id="49" name="正方形/長方形 48"/>
          <p:cNvSpPr/>
          <p:nvPr/>
        </p:nvSpPr>
        <p:spPr>
          <a:xfrm>
            <a:off x="1331640" y="5589240"/>
            <a:ext cx="273630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ＭＳ Ｐ明朝" pitchFamily="18" charset="-128"/>
                <a:ea typeface="ＭＳ Ｐ明朝" pitchFamily="18" charset="-128"/>
              </a:rPr>
              <a:t>「昭和史の深層」保坂正康　</a:t>
            </a:r>
            <a:r>
              <a:rPr kumimoji="1" lang="en-US" altLang="ja-JP" sz="900" dirty="0" smtClean="0">
                <a:solidFill>
                  <a:schemeClr val="tx1"/>
                </a:solidFill>
                <a:latin typeface="ＭＳ Ｐ明朝" pitchFamily="18" charset="-128"/>
                <a:ea typeface="ＭＳ Ｐ明朝" pitchFamily="18" charset="-128"/>
              </a:rPr>
              <a:t>(</a:t>
            </a:r>
            <a:r>
              <a:rPr kumimoji="1" lang="ja-JP" altLang="en-US" sz="900" dirty="0" smtClean="0">
                <a:solidFill>
                  <a:schemeClr val="tx1"/>
                </a:solidFill>
                <a:latin typeface="ＭＳ Ｐ明朝" pitchFamily="18" charset="-128"/>
                <a:ea typeface="ＭＳ Ｐ明朝" pitchFamily="18" charset="-128"/>
              </a:rPr>
              <a:t>平凡社新書</a:t>
            </a:r>
            <a:r>
              <a:rPr kumimoji="1" lang="en-US" altLang="ja-JP" sz="900" dirty="0" smtClean="0">
                <a:solidFill>
                  <a:schemeClr val="tx1"/>
                </a:solidFill>
                <a:latin typeface="ＭＳ Ｐ明朝" pitchFamily="18" charset="-128"/>
                <a:ea typeface="ＭＳ Ｐ明朝" pitchFamily="18" charset="-128"/>
              </a:rPr>
              <a:t>)</a:t>
            </a:r>
            <a:endParaRPr kumimoji="1" lang="ja-JP" altLang="en-US" sz="900" dirty="0">
              <a:solidFill>
                <a:schemeClr val="tx1"/>
              </a:solidFill>
              <a:latin typeface="ＭＳ Ｐ明朝" pitchFamily="18" charset="-128"/>
              <a:ea typeface="ＭＳ Ｐ明朝" pitchFamily="18" charset="-128"/>
            </a:endParaRPr>
          </a:p>
        </p:txBody>
      </p:sp>
      <p:sp>
        <p:nvSpPr>
          <p:cNvPr id="50" name="角丸四角形 49"/>
          <p:cNvSpPr/>
          <p:nvPr/>
        </p:nvSpPr>
        <p:spPr>
          <a:xfrm>
            <a:off x="7452320" y="1340768"/>
            <a:ext cx="1368152" cy="3456384"/>
          </a:xfrm>
          <a:prstGeom prst="roundRect">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bg1"/>
                </a:solidFill>
                <a:latin typeface="ＭＳ Ｐ明朝" pitchFamily="18" charset="-128"/>
                <a:ea typeface="ＭＳ Ｐ明朝" pitchFamily="18" charset="-128"/>
              </a:rPr>
              <a:t>戦争の呼称・性格が一致していない。国民合意ができていない。太平洋戦争、アジア太平洋戦争、第</a:t>
            </a:r>
            <a:r>
              <a:rPr lang="en-US" altLang="ja-JP" sz="1050" dirty="0" smtClean="0">
                <a:solidFill>
                  <a:schemeClr val="bg1"/>
                </a:solidFill>
                <a:latin typeface="ＭＳ Ｐ明朝" pitchFamily="18" charset="-128"/>
                <a:ea typeface="ＭＳ Ｐ明朝" pitchFamily="18" charset="-128"/>
              </a:rPr>
              <a:t>2</a:t>
            </a:r>
            <a:r>
              <a:rPr lang="ja-JP" altLang="en-US" sz="1050" dirty="0" smtClean="0">
                <a:solidFill>
                  <a:schemeClr val="bg1"/>
                </a:solidFill>
                <a:latin typeface="ＭＳ Ｐ明朝" pitchFamily="18" charset="-128"/>
                <a:ea typeface="ＭＳ Ｐ明朝" pitchFamily="18" charset="-128"/>
              </a:rPr>
              <a:t>次世界大戦。</a:t>
            </a:r>
            <a:endParaRPr lang="en-US" altLang="ja-JP" sz="1050" dirty="0" smtClean="0">
              <a:solidFill>
                <a:schemeClr val="bg1"/>
              </a:solidFill>
              <a:latin typeface="ＭＳ Ｐ明朝" pitchFamily="18" charset="-128"/>
              <a:ea typeface="ＭＳ Ｐ明朝" pitchFamily="18" charset="-128"/>
            </a:endParaRPr>
          </a:p>
          <a:p>
            <a:endParaRPr lang="en-US" altLang="ja-JP" sz="1050" dirty="0" smtClean="0">
              <a:solidFill>
                <a:schemeClr val="bg1"/>
              </a:solidFill>
              <a:latin typeface="ＭＳ Ｐ明朝" pitchFamily="18" charset="-128"/>
              <a:ea typeface="ＭＳ Ｐ明朝" pitchFamily="18" charset="-128"/>
            </a:endParaRPr>
          </a:p>
          <a:p>
            <a:r>
              <a:rPr lang="en-US" altLang="ja-JP" sz="1050" dirty="0" smtClean="0">
                <a:solidFill>
                  <a:schemeClr val="bg1"/>
                </a:solidFill>
                <a:latin typeface="ＭＳ Ｐ明朝" pitchFamily="18" charset="-128"/>
                <a:ea typeface="ＭＳ Ｐ明朝" pitchFamily="18" charset="-128"/>
                <a:sym typeface="Wingdings"/>
              </a:rPr>
              <a:t></a:t>
            </a:r>
            <a:r>
              <a:rPr lang="ja-JP" altLang="en-US" sz="1050" dirty="0" smtClean="0">
                <a:solidFill>
                  <a:schemeClr val="bg1"/>
                </a:solidFill>
                <a:latin typeface="ＭＳ Ｐ明朝" pitchFamily="18" charset="-128"/>
                <a:ea typeface="ＭＳ Ｐ明朝" pitchFamily="18" charset="-128"/>
              </a:rPr>
              <a:t>米英－民主主義を守る戦い</a:t>
            </a:r>
            <a:endParaRPr lang="en-US" altLang="ja-JP" sz="1050" dirty="0" smtClean="0">
              <a:solidFill>
                <a:schemeClr val="bg1"/>
              </a:solidFill>
              <a:latin typeface="ＭＳ Ｐ明朝" pitchFamily="18" charset="-128"/>
              <a:ea typeface="ＭＳ Ｐ明朝" pitchFamily="18" charset="-128"/>
            </a:endParaRPr>
          </a:p>
          <a:p>
            <a:endParaRPr lang="en-US" altLang="ja-JP" sz="1050" dirty="0" smtClean="0">
              <a:solidFill>
                <a:schemeClr val="bg1"/>
              </a:solidFill>
              <a:latin typeface="ＭＳ Ｐ明朝" pitchFamily="18" charset="-128"/>
              <a:ea typeface="ＭＳ Ｐ明朝" pitchFamily="18" charset="-128"/>
            </a:endParaRPr>
          </a:p>
          <a:p>
            <a:r>
              <a:rPr lang="en-US" altLang="ja-JP" sz="1050" dirty="0" smtClean="0">
                <a:solidFill>
                  <a:schemeClr val="bg1"/>
                </a:solidFill>
                <a:latin typeface="ＭＳ Ｐ明朝" pitchFamily="18" charset="-128"/>
                <a:ea typeface="ＭＳ Ｐ明朝" pitchFamily="18" charset="-128"/>
                <a:sym typeface="Wingdings"/>
              </a:rPr>
              <a:t></a:t>
            </a:r>
            <a:r>
              <a:rPr lang="ja-JP" altLang="en-US" sz="1050" dirty="0" smtClean="0">
                <a:solidFill>
                  <a:schemeClr val="bg1"/>
                </a:solidFill>
                <a:latin typeface="ＭＳ Ｐ明朝" pitchFamily="18" charset="-128"/>
                <a:ea typeface="ＭＳ Ｐ明朝" pitchFamily="18" charset="-128"/>
              </a:rPr>
              <a:t>旧ソ連－祖国防衛戦争</a:t>
            </a:r>
            <a:endParaRPr lang="en-US" altLang="ja-JP" sz="1050" dirty="0" smtClean="0">
              <a:solidFill>
                <a:schemeClr val="bg1"/>
              </a:solidFill>
              <a:latin typeface="ＭＳ Ｐ明朝" pitchFamily="18" charset="-128"/>
              <a:ea typeface="ＭＳ Ｐ明朝" pitchFamily="18" charset="-128"/>
            </a:endParaRPr>
          </a:p>
          <a:p>
            <a:endParaRPr lang="en-US" altLang="ja-JP" sz="1050" dirty="0" smtClean="0">
              <a:solidFill>
                <a:schemeClr val="bg1"/>
              </a:solidFill>
              <a:latin typeface="ＭＳ Ｐ明朝" pitchFamily="18" charset="-128"/>
              <a:ea typeface="ＭＳ Ｐ明朝" pitchFamily="18" charset="-128"/>
            </a:endParaRPr>
          </a:p>
          <a:p>
            <a:r>
              <a:rPr lang="en-US" altLang="ja-JP" sz="1050" dirty="0" smtClean="0">
                <a:solidFill>
                  <a:schemeClr val="bg1"/>
                </a:solidFill>
                <a:latin typeface="ＭＳ Ｐ明朝" pitchFamily="18" charset="-128"/>
                <a:ea typeface="ＭＳ Ｐ明朝" pitchFamily="18" charset="-128"/>
                <a:sym typeface="Wingdings"/>
              </a:rPr>
              <a:t></a:t>
            </a:r>
            <a:r>
              <a:rPr lang="ja-JP" altLang="en-US" sz="1050" dirty="0" smtClean="0">
                <a:solidFill>
                  <a:schemeClr val="bg1"/>
                </a:solidFill>
                <a:latin typeface="ＭＳ Ｐ明朝" pitchFamily="18" charset="-128"/>
                <a:ea typeface="ＭＳ Ｐ明朝" pitchFamily="18" charset="-128"/>
              </a:rPr>
              <a:t>中国－抗日戦争</a:t>
            </a:r>
            <a:endParaRPr lang="en-US" altLang="ja-JP" sz="1050" dirty="0" smtClean="0">
              <a:solidFill>
                <a:schemeClr val="bg1"/>
              </a:solidFill>
              <a:latin typeface="ＭＳ Ｐ明朝" pitchFamily="18" charset="-128"/>
              <a:ea typeface="ＭＳ Ｐ明朝" pitchFamily="18" charset="-128"/>
            </a:endParaRPr>
          </a:p>
          <a:p>
            <a:endParaRPr lang="en-US" altLang="ja-JP" sz="1050" dirty="0" smtClean="0">
              <a:solidFill>
                <a:schemeClr val="bg1"/>
              </a:solidFill>
              <a:latin typeface="ＭＳ Ｐ明朝" pitchFamily="18" charset="-128"/>
              <a:ea typeface="ＭＳ Ｐ明朝" pitchFamily="18" charset="-128"/>
            </a:endParaRPr>
          </a:p>
          <a:p>
            <a:r>
              <a:rPr lang="en-US" altLang="ja-JP" sz="1050" dirty="0" smtClean="0">
                <a:solidFill>
                  <a:schemeClr val="bg1"/>
                </a:solidFill>
                <a:latin typeface="ＭＳ Ｐ明朝" pitchFamily="18" charset="-128"/>
                <a:ea typeface="ＭＳ Ｐ明朝" pitchFamily="18" charset="-128"/>
                <a:sym typeface="Wingdings"/>
              </a:rPr>
              <a:t></a:t>
            </a:r>
            <a:r>
              <a:rPr lang="ja-JP" altLang="en-US" sz="1050" dirty="0" smtClean="0">
                <a:solidFill>
                  <a:schemeClr val="bg1"/>
                </a:solidFill>
                <a:latin typeface="ＭＳ Ｐ明朝" pitchFamily="18" charset="-128"/>
                <a:ea typeface="ＭＳ Ｐ明朝" pitchFamily="18" charset="-128"/>
              </a:rPr>
              <a:t>韓国－日帝</a:t>
            </a:r>
            <a:r>
              <a:rPr lang="en-US" altLang="ja-JP" sz="1050" dirty="0" smtClean="0">
                <a:solidFill>
                  <a:schemeClr val="bg1"/>
                </a:solidFill>
                <a:latin typeface="ＭＳ Ｐ明朝" pitchFamily="18" charset="-128"/>
                <a:ea typeface="ＭＳ Ｐ明朝" pitchFamily="18" charset="-128"/>
              </a:rPr>
              <a:t>36</a:t>
            </a:r>
            <a:r>
              <a:rPr lang="ja-JP" altLang="en-US" sz="1050" dirty="0" smtClean="0">
                <a:solidFill>
                  <a:schemeClr val="bg1"/>
                </a:solidFill>
                <a:latin typeface="ＭＳ Ｐ明朝" pitchFamily="18" charset="-128"/>
                <a:ea typeface="ＭＳ Ｐ明朝" pitchFamily="18" charset="-128"/>
              </a:rPr>
              <a:t>年の支配を断ち切る解放戦争</a:t>
            </a:r>
            <a:endParaRPr kumimoji="1" lang="ja-JP" altLang="en-US" dirty="0">
              <a:solidFill>
                <a:schemeClr val="bg1"/>
              </a:solidFill>
              <a:latin typeface="ＭＳ Ｐ明朝" pitchFamily="18" charset="-128"/>
              <a:ea typeface="ＭＳ Ｐ明朝" pitchFamily="18" charset="-128"/>
            </a:endParaRPr>
          </a:p>
        </p:txBody>
      </p:sp>
      <p:sp>
        <p:nvSpPr>
          <p:cNvPr id="32" name="角丸四角形 31"/>
          <p:cNvSpPr/>
          <p:nvPr/>
        </p:nvSpPr>
        <p:spPr>
          <a:xfrm>
            <a:off x="4283968" y="404664"/>
            <a:ext cx="4320480" cy="720080"/>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「自由社」の中学の歴史教科書</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「大東亜戦争」「自存自衛のための戦争」であり、日本軍の勝利を「東南アジアやインドの人々に独立と夢と勇気を育てた」と賛美。</a:t>
            </a:r>
            <a:endParaRPr lang="ja-JP" altLang="en-US" sz="1050" dirty="0">
              <a:solidFill>
                <a:schemeClr val="tx1"/>
              </a:solidFill>
              <a:latin typeface="ＭＳ Ｐ明朝" pitchFamily="18" charset="-128"/>
              <a:ea typeface="ＭＳ Ｐ明朝" pitchFamily="18" charset="-128"/>
            </a:endParaRPr>
          </a:p>
        </p:txBody>
      </p:sp>
      <p:sp>
        <p:nvSpPr>
          <p:cNvPr id="34" name="正方形/長方形 33"/>
          <p:cNvSpPr/>
          <p:nvPr/>
        </p:nvSpPr>
        <p:spPr>
          <a:xfrm>
            <a:off x="179512" y="0"/>
            <a:ext cx="4608512"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dirty="0" smtClean="0">
              <a:latin typeface="ＭＳ Ｐ明朝" pitchFamily="18" charset="-128"/>
              <a:ea typeface="ＭＳ Ｐ明朝" pitchFamily="18" charset="-128"/>
            </a:endParaRPr>
          </a:p>
          <a:p>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あなたの歴史認識は－過去の問題ではない</a:t>
            </a:r>
            <a:r>
              <a:rPr lang="en-US" altLang="ja-JP" sz="1050" dirty="0" smtClean="0">
                <a:latin typeface="ＭＳ Ｐ明朝" pitchFamily="18" charset="-128"/>
                <a:ea typeface="ＭＳ Ｐ明朝" pitchFamily="18" charset="-128"/>
              </a:rPr>
              <a:t>〕</a:t>
            </a:r>
          </a:p>
          <a:p>
            <a:r>
              <a:rPr kumimoji="1" lang="ja-JP" altLang="en-US" sz="1200" dirty="0" smtClean="0">
                <a:latin typeface="ＭＳ Ｐ明朝" pitchFamily="18" charset="-128"/>
                <a:ea typeface="ＭＳ Ｐ明朝" pitchFamily="18" charset="-128"/>
              </a:rPr>
              <a:t>なぜ、</a:t>
            </a:r>
            <a:r>
              <a:rPr lang="ja-JP" altLang="en-US" sz="1200" dirty="0" smtClean="0">
                <a:latin typeface="ＭＳ Ｐ明朝" pitchFamily="18" charset="-128"/>
                <a:ea typeface="ＭＳ Ｐ明朝" pitchFamily="18" charset="-128"/>
              </a:rPr>
              <a:t>天皇は</a:t>
            </a:r>
            <a:r>
              <a:rPr lang="ja-JP" altLang="en-US" dirty="0" smtClean="0">
                <a:latin typeface="ＭＳ Ｐ明朝" pitchFamily="18" charset="-128"/>
                <a:ea typeface="ＭＳ Ｐ明朝" pitchFamily="18" charset="-128"/>
              </a:rPr>
              <a:t>「</a:t>
            </a:r>
            <a:r>
              <a:rPr kumimoji="1" lang="ja-JP" altLang="en-US" dirty="0" smtClean="0">
                <a:latin typeface="ＭＳ Ｐ明朝" pitchFamily="18" charset="-128"/>
                <a:ea typeface="ＭＳ Ｐ明朝" pitchFamily="18" charset="-128"/>
              </a:rPr>
              <a:t>先の大戦」</a:t>
            </a:r>
            <a:r>
              <a:rPr lang="ja-JP" altLang="en-US" sz="1200" dirty="0" smtClean="0">
                <a:latin typeface="ＭＳ Ｐ明朝" pitchFamily="18" charset="-128"/>
                <a:ea typeface="ＭＳ Ｐ明朝" pitchFamily="18" charset="-128"/>
              </a:rPr>
              <a:t>と言うのだろうか</a:t>
            </a:r>
            <a:endParaRPr lang="en-US" altLang="ja-JP" sz="1200" dirty="0" smtClean="0">
              <a:latin typeface="ＭＳ Ｐ明朝" pitchFamily="18" charset="-128"/>
              <a:ea typeface="ＭＳ Ｐ明朝" pitchFamily="18" charset="-128"/>
            </a:endParaRPr>
          </a:p>
          <a:p>
            <a:endParaRPr kumimoji="1" lang="ja-JP" altLang="en-US" dirty="0"/>
          </a:p>
        </p:txBody>
      </p:sp>
      <p:cxnSp>
        <p:nvCxnSpPr>
          <p:cNvPr id="36" name="直線コネクタ 35"/>
          <p:cNvCxnSpPr/>
          <p:nvPr/>
        </p:nvCxnSpPr>
        <p:spPr>
          <a:xfrm>
            <a:off x="5436096" y="1628800"/>
            <a:ext cx="504056" cy="2160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5436096" y="1844824"/>
            <a:ext cx="504056" cy="2160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flipV="1">
            <a:off x="5436096" y="1844824"/>
            <a:ext cx="504056" cy="108012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5508104" y="2420888"/>
            <a:ext cx="432048" cy="7200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5580112" y="2420888"/>
            <a:ext cx="360040" cy="136815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5508104" y="2492896"/>
            <a:ext cx="432048" cy="57606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5580112" y="3068960"/>
            <a:ext cx="360040" cy="28803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5508104" y="2492896"/>
            <a:ext cx="432048" cy="115212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V="1">
            <a:off x="5292080" y="4221088"/>
            <a:ext cx="648072" cy="2160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線吹き出し 1 (枠付き) 60"/>
          <p:cNvSpPr/>
          <p:nvPr/>
        </p:nvSpPr>
        <p:spPr>
          <a:xfrm>
            <a:off x="6660232" y="332656"/>
            <a:ext cx="1872208" cy="288032"/>
          </a:xfrm>
          <a:prstGeom prst="borderCallout1">
            <a:avLst>
              <a:gd name="adj1" fmla="val 18750"/>
              <a:gd name="adj2" fmla="val -8333"/>
              <a:gd name="adj3" fmla="val 82737"/>
              <a:gd name="adj4" fmla="val -23739"/>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bg1"/>
                </a:solidFill>
                <a:latin typeface="ＭＳ Ｐ明朝" pitchFamily="18" charset="-128"/>
                <a:ea typeface="ＭＳ Ｐ明朝" pitchFamily="18" charset="-128"/>
              </a:rPr>
              <a:t>中央区民センターで展示</a:t>
            </a:r>
            <a:endParaRPr kumimoji="1" lang="ja-JP" altLang="en-US" sz="1200" dirty="0">
              <a:solidFill>
                <a:schemeClr val="bg1"/>
              </a:solidFill>
              <a:latin typeface="ＭＳ Ｐ明朝" pitchFamily="18" charset="-128"/>
              <a:ea typeface="ＭＳ Ｐ明朝" pitchFamily="18" charset="-128"/>
            </a:endParaRPr>
          </a:p>
        </p:txBody>
      </p:sp>
      <p:sp>
        <p:nvSpPr>
          <p:cNvPr id="35" name="大かっこ 34"/>
          <p:cNvSpPr/>
          <p:nvPr/>
        </p:nvSpPr>
        <p:spPr>
          <a:xfrm>
            <a:off x="4283968" y="5013176"/>
            <a:ext cx="4392488" cy="115212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200" dirty="0" smtClean="0">
                <a:latin typeface="ＭＳ Ｐ明朝" pitchFamily="18" charset="-128"/>
                <a:ea typeface="ＭＳ Ｐ明朝" pitchFamily="18" charset="-128"/>
              </a:rPr>
              <a:t>なぜ、労働組合は、なぜ戦争に反対するのか</a:t>
            </a:r>
            <a:r>
              <a:rPr lang="en-US" altLang="ja-JP" sz="1200" dirty="0" smtClean="0">
                <a:latin typeface="ＭＳ Ｐ明朝" pitchFamily="18" charset="-128"/>
                <a:ea typeface="ＭＳ Ｐ明朝" pitchFamily="18" charset="-128"/>
              </a:rPr>
              <a:t>?</a:t>
            </a:r>
            <a:r>
              <a:rPr lang="ja-JP" altLang="en-US" sz="1200" dirty="0" smtClean="0">
                <a:latin typeface="ＭＳ Ｐ明朝" pitchFamily="18" charset="-128"/>
                <a:ea typeface="ＭＳ Ｐ明朝" pitchFamily="18" charset="-128"/>
              </a:rPr>
              <a:t>　次の</a:t>
            </a:r>
            <a:r>
              <a:rPr lang="en-US" altLang="ja-JP" sz="1200" dirty="0" smtClean="0">
                <a:latin typeface="ＭＳ Ｐ明朝" pitchFamily="18" charset="-128"/>
                <a:ea typeface="ＭＳ Ｐ明朝" pitchFamily="18" charset="-128"/>
              </a:rPr>
              <a:t>3</a:t>
            </a:r>
            <a:r>
              <a:rPr lang="ja-JP" altLang="en-US" sz="1200" dirty="0" smtClean="0">
                <a:latin typeface="ＭＳ Ｐ明朝" pitchFamily="18" charset="-128"/>
                <a:ea typeface="ＭＳ Ｐ明朝" pitchFamily="18" charset="-128"/>
              </a:rPr>
              <a:t>点でまとめ、組合の統一見解として良いか。</a:t>
            </a:r>
            <a:r>
              <a:rPr lang="en-US" altLang="ja-JP" sz="1200" dirty="0" smtClean="0">
                <a:latin typeface="ＭＳ Ｐ明朝" pitchFamily="18" charset="-128"/>
                <a:ea typeface="ＭＳ Ｐ明朝" pitchFamily="18" charset="-128"/>
              </a:rPr>
              <a:t/>
            </a:r>
            <a:br>
              <a:rPr lang="en-US" altLang="ja-JP" sz="1200" dirty="0" smtClean="0">
                <a:latin typeface="ＭＳ Ｐ明朝" pitchFamily="18" charset="-128"/>
                <a:ea typeface="ＭＳ Ｐ明朝" pitchFamily="18" charset="-128"/>
              </a:rPr>
            </a:br>
            <a:r>
              <a:rPr lang="ja-JP" altLang="en-US" sz="1200" dirty="0" smtClean="0">
                <a:latin typeface="ＭＳ Ｐ明朝" pitchFamily="18" charset="-128"/>
                <a:ea typeface="ＭＳ Ｐ明朝" pitchFamily="18" charset="-128"/>
              </a:rPr>
              <a:t>①労働者が徴兵され、戦争の犠牲になった。</a:t>
            </a:r>
            <a:r>
              <a:rPr lang="en-US" altLang="ja-JP" sz="1200" dirty="0" smtClean="0">
                <a:latin typeface="ＭＳ Ｐ明朝" pitchFamily="18" charset="-128"/>
                <a:ea typeface="ＭＳ Ｐ明朝" pitchFamily="18" charset="-128"/>
              </a:rPr>
              <a:t/>
            </a:r>
            <a:br>
              <a:rPr lang="en-US" altLang="ja-JP" sz="1200" dirty="0" smtClean="0">
                <a:latin typeface="ＭＳ Ｐ明朝" pitchFamily="18" charset="-128"/>
                <a:ea typeface="ＭＳ Ｐ明朝" pitchFamily="18" charset="-128"/>
              </a:rPr>
            </a:br>
            <a:r>
              <a:rPr lang="ja-JP" altLang="en-US" sz="1200" dirty="0" smtClean="0">
                <a:latin typeface="ＭＳ Ｐ明朝" pitchFamily="18" charset="-128"/>
                <a:ea typeface="ＭＳ Ｐ明朝" pitchFamily="18" charset="-128"/>
              </a:rPr>
              <a:t>②労働者・家族が平和に生活することができない。</a:t>
            </a:r>
            <a:r>
              <a:rPr lang="en-US" altLang="ja-JP" sz="1200" dirty="0" smtClean="0">
                <a:latin typeface="ＭＳ Ｐ明朝" pitchFamily="18" charset="-128"/>
                <a:ea typeface="ＭＳ Ｐ明朝" pitchFamily="18" charset="-128"/>
              </a:rPr>
              <a:t/>
            </a:r>
            <a:br>
              <a:rPr lang="en-US" altLang="ja-JP" sz="1200" dirty="0" smtClean="0">
                <a:latin typeface="ＭＳ Ｐ明朝" pitchFamily="18" charset="-128"/>
                <a:ea typeface="ＭＳ Ｐ明朝" pitchFamily="18" charset="-128"/>
              </a:rPr>
            </a:br>
            <a:r>
              <a:rPr lang="ja-JP" altLang="en-US" sz="1200" dirty="0" smtClean="0">
                <a:latin typeface="ＭＳ Ｐ明朝" pitchFamily="18" charset="-128"/>
                <a:ea typeface="ＭＳ Ｐ明朝" pitchFamily="18" charset="-128"/>
              </a:rPr>
              <a:t>③軍拡は福祉を切り捨て、国民生活を犠牲にする。</a:t>
            </a:r>
            <a:endParaRPr lang="ja-JP" altLang="en-US" sz="1200" dirty="0">
              <a:latin typeface="ＭＳ Ｐ明朝" pitchFamily="18" charset="-128"/>
              <a:ea typeface="ＭＳ Ｐ明朝" pitchFamily="18"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anim calcmode="lin" valueType="num">
                                      <p:cBhvr additive="base">
                                        <p:cTn id="13" dur="500" fill="hold"/>
                                        <p:tgtEl>
                                          <p:spTgt spid="61"/>
                                        </p:tgtEl>
                                        <p:attrNameLst>
                                          <p:attrName>ppt_x</p:attrName>
                                        </p:attrNameLst>
                                      </p:cBhvr>
                                      <p:tavLst>
                                        <p:tav tm="0">
                                          <p:val>
                                            <p:strVal val="#ppt_x"/>
                                          </p:val>
                                        </p:tav>
                                        <p:tav tm="100000">
                                          <p:val>
                                            <p:strVal val="#ppt_x"/>
                                          </p:val>
                                        </p:tav>
                                      </p:tavLst>
                                    </p:anim>
                                    <p:anim calcmode="lin" valueType="num">
                                      <p:cBhvr additive="base">
                                        <p:cTn id="14"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1"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1" grpId="0" animBg="1"/>
      <p:bldP spid="35"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60648"/>
            <a:ext cx="4752528" cy="1728192"/>
          </a:xfrm>
        </p:spPr>
        <p:txBody>
          <a:bodyPr>
            <a:normAutofit/>
          </a:bodyPr>
          <a:lstStyle/>
          <a:p>
            <a:pPr algn="l"/>
            <a:r>
              <a:rPr kumimoji="1" lang="en-US" altLang="ja-JP" sz="1200" dirty="0" smtClean="0">
                <a:latin typeface="ＭＳ Ｐ明朝" pitchFamily="18" charset="-128"/>
                <a:ea typeface="ＭＳ Ｐ明朝" pitchFamily="18" charset="-128"/>
              </a:rPr>
              <a:t/>
            </a:r>
            <a:br>
              <a:rPr kumimoji="1" lang="en-US" altLang="ja-JP" sz="1200" dirty="0" smtClean="0">
                <a:latin typeface="ＭＳ Ｐ明朝" pitchFamily="18" charset="-128"/>
                <a:ea typeface="ＭＳ Ｐ明朝" pitchFamily="18" charset="-128"/>
              </a:rPr>
            </a:br>
            <a:r>
              <a:rPr kumimoji="1" lang="en-US" altLang="ja-JP" sz="1200" dirty="0" smtClean="0">
                <a:latin typeface="ＭＳ Ｐ明朝" pitchFamily="18" charset="-128"/>
                <a:ea typeface="ＭＳ Ｐ明朝" pitchFamily="18" charset="-128"/>
              </a:rPr>
              <a:t/>
            </a:r>
            <a:br>
              <a:rPr kumimoji="1" lang="en-US" altLang="ja-JP" sz="1200" dirty="0" smtClean="0">
                <a:latin typeface="ＭＳ Ｐ明朝" pitchFamily="18" charset="-128"/>
                <a:ea typeface="ＭＳ Ｐ明朝" pitchFamily="18" charset="-128"/>
              </a:rPr>
            </a:br>
            <a:r>
              <a:rPr lang="en-US" altLang="ja-JP" sz="1200" dirty="0" smtClean="0">
                <a:latin typeface="ＭＳ Ｐ明朝" pitchFamily="18" charset="-128"/>
                <a:ea typeface="ＭＳ Ｐ明朝" pitchFamily="18" charset="-128"/>
              </a:rPr>
              <a:t/>
            </a:r>
            <a:br>
              <a:rPr lang="en-US" altLang="ja-JP" sz="1200" dirty="0" smtClean="0">
                <a:latin typeface="ＭＳ Ｐ明朝" pitchFamily="18" charset="-128"/>
                <a:ea typeface="ＭＳ Ｐ明朝" pitchFamily="18" charset="-128"/>
              </a:rPr>
            </a:br>
            <a:r>
              <a:rPr kumimoji="1" lang="en-US" altLang="ja-JP" sz="1200" dirty="0" smtClean="0">
                <a:latin typeface="ＭＳ Ｐ明朝" pitchFamily="18" charset="-128"/>
                <a:ea typeface="ＭＳ Ｐ明朝" pitchFamily="18" charset="-128"/>
              </a:rPr>
              <a:t/>
            </a:r>
            <a:br>
              <a:rPr kumimoji="1" lang="en-US" altLang="ja-JP" sz="1200" dirty="0" smtClean="0">
                <a:latin typeface="ＭＳ Ｐ明朝" pitchFamily="18" charset="-128"/>
                <a:ea typeface="ＭＳ Ｐ明朝" pitchFamily="18" charset="-128"/>
              </a:rPr>
            </a:br>
            <a:endParaRPr kumimoji="1" lang="ja-JP" altLang="en-US" sz="1200" dirty="0">
              <a:latin typeface="ＭＳ Ｐ明朝" pitchFamily="18" charset="-128"/>
              <a:ea typeface="ＭＳ Ｐ明朝" pitchFamily="18" charset="-128"/>
            </a:endParaRPr>
          </a:p>
        </p:txBody>
      </p:sp>
      <p:graphicFrame>
        <p:nvGraphicFramePr>
          <p:cNvPr id="4" name="コンテンツ プレースホルダ 3"/>
          <p:cNvGraphicFramePr>
            <a:graphicFrameLocks noGrp="1"/>
          </p:cNvGraphicFramePr>
          <p:nvPr>
            <p:ph idx="1"/>
          </p:nvPr>
        </p:nvGraphicFramePr>
        <p:xfrm>
          <a:off x="539552" y="2060848"/>
          <a:ext cx="7776864" cy="4065315"/>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p:nvPr/>
        </p:nvSpPr>
        <p:spPr>
          <a:xfrm>
            <a:off x="323528" y="260648"/>
            <a:ext cx="5616624" cy="1296144"/>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latin typeface="ＭＳ Ｐ明朝" pitchFamily="18" charset="-128"/>
                <a:ea typeface="ＭＳ Ｐ明朝" pitchFamily="18" charset="-128"/>
              </a:rPr>
              <a:t>「関税ゼロ」と「自給率</a:t>
            </a:r>
            <a:r>
              <a:rPr lang="en-US" altLang="ja-JP" sz="1400" dirty="0" smtClean="0">
                <a:solidFill>
                  <a:schemeClr val="tx1"/>
                </a:solidFill>
                <a:latin typeface="ＭＳ Ｐ明朝" pitchFamily="18" charset="-128"/>
                <a:ea typeface="ＭＳ Ｐ明朝" pitchFamily="18" charset="-128"/>
              </a:rPr>
              <a:t>50</a:t>
            </a:r>
            <a:r>
              <a:rPr lang="ja-JP" altLang="en-US" sz="1400" dirty="0" smtClean="0">
                <a:solidFill>
                  <a:schemeClr val="tx1"/>
                </a:solidFill>
                <a:latin typeface="ＭＳ Ｐ明朝" pitchFamily="18" charset="-128"/>
                <a:ea typeface="ＭＳ Ｐ明朝" pitchFamily="18" charset="-128"/>
              </a:rPr>
              <a:t>％」は両立しない。組合員も国民。</a:t>
            </a:r>
            <a:endParaRPr lang="en-US" altLang="ja-JP" sz="140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dirty="0" smtClean="0">
                <a:solidFill>
                  <a:schemeClr val="tx1"/>
                </a:solidFill>
                <a:latin typeface="ＭＳ Ｐ明朝" pitchFamily="18" charset="-128"/>
                <a:ea typeface="ＭＳ Ｐ明朝" pitchFamily="18" charset="-128"/>
              </a:rPr>
              <a:t>　</a:t>
            </a:r>
            <a:endParaRPr lang="en-US" altLang="ja-JP" dirty="0" smtClean="0">
              <a:solidFill>
                <a:schemeClr val="tx1"/>
              </a:solidFill>
              <a:latin typeface="ＭＳ Ｐ明朝" pitchFamily="18" charset="-128"/>
              <a:ea typeface="ＭＳ Ｐ明朝" pitchFamily="18" charset="-128"/>
            </a:endParaRPr>
          </a:p>
          <a:p>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kumimoji="1" lang="ja-JP" altLang="en-US" sz="1200" dirty="0" smtClean="0">
                <a:solidFill>
                  <a:schemeClr val="tx1"/>
                </a:solidFill>
                <a:latin typeface="ＭＳ Ｐ明朝" pitchFamily="18" charset="-128"/>
                <a:ea typeface="ＭＳ Ｐ明朝" pitchFamily="18" charset="-128"/>
              </a:rPr>
              <a:t>　</a:t>
            </a:r>
            <a:endParaRPr kumimoji="1" lang="ja-JP" altLang="en-US" sz="1200" dirty="0">
              <a:solidFill>
                <a:schemeClr val="tx1"/>
              </a:solidFill>
              <a:latin typeface="ＭＳ Ｐ明朝" pitchFamily="18" charset="-128"/>
              <a:ea typeface="ＭＳ Ｐ明朝" pitchFamily="18" charset="-128"/>
            </a:endParaRPr>
          </a:p>
        </p:txBody>
      </p:sp>
      <p:sp>
        <p:nvSpPr>
          <p:cNvPr id="7" name="正方形/長方形 6"/>
          <p:cNvSpPr/>
          <p:nvPr/>
        </p:nvSpPr>
        <p:spPr>
          <a:xfrm>
            <a:off x="4211960" y="2780928"/>
            <a:ext cx="1080120" cy="360040"/>
          </a:xfrm>
          <a:prstGeom prst="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bg1"/>
                </a:solidFill>
                <a:latin typeface="ＭＳ Ｐ明朝" pitchFamily="18" charset="-128"/>
                <a:ea typeface="ＭＳ Ｐ明朝" pitchFamily="18" charset="-128"/>
              </a:rPr>
              <a:t>農産物</a:t>
            </a:r>
            <a:r>
              <a:rPr kumimoji="1" lang="en-US" altLang="ja-JP" sz="1050" dirty="0" smtClean="0">
                <a:solidFill>
                  <a:schemeClr val="bg1"/>
                </a:solidFill>
                <a:latin typeface="ＭＳ Ｐ明朝" pitchFamily="18" charset="-128"/>
                <a:ea typeface="ＭＳ Ｐ明朝" pitchFamily="18" charset="-128"/>
              </a:rPr>
              <a:t>12</a:t>
            </a:r>
            <a:r>
              <a:rPr kumimoji="1" lang="ja-JP" altLang="en-US" sz="1050" dirty="0" smtClean="0">
                <a:solidFill>
                  <a:schemeClr val="bg1"/>
                </a:solidFill>
                <a:latin typeface="ＭＳ Ｐ明朝" pitchFamily="18" charset="-128"/>
                <a:ea typeface="ＭＳ Ｐ明朝" pitchFamily="18" charset="-128"/>
              </a:rPr>
              <a:t>品目の自由化</a:t>
            </a:r>
            <a:endParaRPr kumimoji="1" lang="ja-JP" altLang="en-US" sz="1050" dirty="0">
              <a:solidFill>
                <a:schemeClr val="bg1"/>
              </a:solidFill>
              <a:latin typeface="ＭＳ Ｐ明朝" pitchFamily="18" charset="-128"/>
              <a:ea typeface="ＭＳ Ｐ明朝" pitchFamily="18" charset="-128"/>
            </a:endParaRPr>
          </a:p>
        </p:txBody>
      </p:sp>
      <p:sp>
        <p:nvSpPr>
          <p:cNvPr id="8" name="正方形/長方形 7"/>
          <p:cNvSpPr/>
          <p:nvPr/>
        </p:nvSpPr>
        <p:spPr>
          <a:xfrm>
            <a:off x="1043608" y="6237312"/>
            <a:ext cx="4464496" cy="28803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（「赤旗」</a:t>
            </a:r>
            <a:r>
              <a:rPr lang="en-US" altLang="ja-JP" sz="1050" dirty="0" smtClean="0">
                <a:solidFill>
                  <a:schemeClr val="tx1"/>
                </a:solidFill>
                <a:latin typeface="ＭＳ Ｐ明朝" pitchFamily="18" charset="-128"/>
                <a:ea typeface="ＭＳ Ｐ明朝" pitchFamily="18" charset="-128"/>
              </a:rPr>
              <a:t>2011.2.11</a:t>
            </a:r>
            <a:r>
              <a:rPr lang="ja-JP" altLang="en-US" sz="1050" dirty="0" smtClean="0">
                <a:solidFill>
                  <a:schemeClr val="tx1"/>
                </a:solidFill>
                <a:latin typeface="ＭＳ Ｐ明朝" pitchFamily="18" charset="-128"/>
                <a:ea typeface="ＭＳ Ｐ明朝" pitchFamily="18" charset="-128"/>
              </a:rPr>
              <a:t>　衆議院予算員会吉井英勝議員質問の資料）</a:t>
            </a:r>
            <a:endParaRPr kumimoji="1" lang="ja-JP" altLang="en-US" sz="1050" dirty="0">
              <a:solidFill>
                <a:schemeClr val="tx1"/>
              </a:solidFill>
              <a:latin typeface="ＭＳ Ｐ明朝" pitchFamily="18" charset="-128"/>
              <a:ea typeface="ＭＳ Ｐ明朝" pitchFamily="18" charset="-128"/>
            </a:endParaRPr>
          </a:p>
        </p:txBody>
      </p:sp>
      <p:sp>
        <p:nvSpPr>
          <p:cNvPr id="12" name="円/楕円 11"/>
          <p:cNvSpPr/>
          <p:nvPr/>
        </p:nvSpPr>
        <p:spPr>
          <a:xfrm>
            <a:off x="7380312" y="4365104"/>
            <a:ext cx="1008112" cy="1944216"/>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latin typeface="AR P新藝体U" pitchFamily="50" charset="-128"/>
              <a:ea typeface="AR P新藝体U" pitchFamily="50" charset="-128"/>
            </a:endParaRPr>
          </a:p>
        </p:txBody>
      </p:sp>
      <p:sp>
        <p:nvSpPr>
          <p:cNvPr id="10" name="角丸四角形 9"/>
          <p:cNvSpPr/>
          <p:nvPr/>
        </p:nvSpPr>
        <p:spPr>
          <a:xfrm>
            <a:off x="5868144" y="404664"/>
            <a:ext cx="3131840" cy="1152128"/>
          </a:xfrm>
          <a:prstGeom prst="roundRect">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bg1"/>
                </a:solidFill>
                <a:latin typeface="ＭＳ Ｐ明朝" pitchFamily="18" charset="-128"/>
                <a:ea typeface="ＭＳ Ｐ明朝" pitchFamily="18" charset="-128"/>
              </a:rPr>
              <a:t>「</a:t>
            </a:r>
            <a:r>
              <a:rPr kumimoji="1" lang="en-US" altLang="ja-JP" sz="1050" dirty="0" smtClean="0">
                <a:solidFill>
                  <a:schemeClr val="bg1"/>
                </a:solidFill>
                <a:latin typeface="ＭＳ Ｐ明朝" pitchFamily="18" charset="-128"/>
                <a:ea typeface="ＭＳ Ｐ明朝" pitchFamily="18" charset="-128"/>
              </a:rPr>
              <a:t>GDP</a:t>
            </a:r>
            <a:r>
              <a:rPr kumimoji="1" lang="ja-JP" altLang="en-US" sz="1050" dirty="0" smtClean="0">
                <a:solidFill>
                  <a:schemeClr val="bg1"/>
                </a:solidFill>
                <a:latin typeface="ＭＳ Ｐ明朝" pitchFamily="18" charset="-128"/>
                <a:ea typeface="ＭＳ Ｐ明朝" pitchFamily="18" charset="-128"/>
              </a:rPr>
              <a:t>で</a:t>
            </a:r>
            <a:r>
              <a:rPr lang="en-US" altLang="ja-JP" sz="1050" dirty="0" smtClean="0">
                <a:solidFill>
                  <a:schemeClr val="bg1"/>
                </a:solidFill>
                <a:latin typeface="ＭＳ Ｐ明朝" pitchFamily="18" charset="-128"/>
                <a:ea typeface="ＭＳ Ｐ明朝" pitchFamily="18" charset="-128"/>
              </a:rPr>
              <a:t>1.5</a:t>
            </a:r>
            <a:r>
              <a:rPr lang="ja-JP" altLang="en-US" sz="1050" dirty="0" smtClean="0">
                <a:solidFill>
                  <a:schemeClr val="bg1"/>
                </a:solidFill>
                <a:latin typeface="ＭＳ Ｐ明朝" pitchFamily="18" charset="-128"/>
                <a:ea typeface="ＭＳ Ｐ明朝" pitchFamily="18" charset="-128"/>
              </a:rPr>
              <a:t>％</a:t>
            </a:r>
            <a:r>
              <a:rPr kumimoji="1" lang="ja-JP" altLang="en-US" sz="1050" dirty="0" smtClean="0">
                <a:solidFill>
                  <a:schemeClr val="bg1"/>
                </a:solidFill>
                <a:latin typeface="ＭＳ Ｐ明朝" pitchFamily="18" charset="-128"/>
                <a:ea typeface="ＭＳ Ｐ明朝" pitchFamily="18" charset="-128"/>
              </a:rPr>
              <a:t>の農業が</a:t>
            </a:r>
            <a:r>
              <a:rPr kumimoji="1" lang="en-US" altLang="ja-JP" sz="1050" dirty="0" smtClean="0">
                <a:solidFill>
                  <a:schemeClr val="bg1"/>
                </a:solidFill>
                <a:latin typeface="ＭＳ Ｐ明朝" pitchFamily="18" charset="-128"/>
                <a:ea typeface="ＭＳ Ｐ明朝" pitchFamily="18" charset="-128"/>
              </a:rPr>
              <a:t>98.5</a:t>
            </a:r>
            <a:r>
              <a:rPr kumimoji="1" lang="ja-JP" altLang="en-US" sz="1050" dirty="0" smtClean="0">
                <a:solidFill>
                  <a:schemeClr val="bg1"/>
                </a:solidFill>
                <a:latin typeface="ＭＳ Ｐ明朝" pitchFamily="18" charset="-128"/>
                <a:ea typeface="ＭＳ Ｐ明朝" pitchFamily="18" charset="-128"/>
              </a:rPr>
              <a:t>％の他の産業分野を犠牲にしている。」前原誠司外相</a:t>
            </a:r>
            <a:r>
              <a:rPr kumimoji="1" lang="en-US" altLang="ja-JP" sz="1050" dirty="0" smtClean="0">
                <a:solidFill>
                  <a:schemeClr val="bg1"/>
                </a:solidFill>
                <a:latin typeface="ＭＳ Ｐ明朝" pitchFamily="18" charset="-128"/>
                <a:ea typeface="ＭＳ Ｐ明朝" pitchFamily="18" charset="-128"/>
              </a:rPr>
              <a:t>(10.10</a:t>
            </a:r>
            <a:r>
              <a:rPr lang="en-US" altLang="ja-JP" sz="1050" dirty="0" smtClean="0">
                <a:solidFill>
                  <a:schemeClr val="bg1"/>
                </a:solidFill>
                <a:latin typeface="ＭＳ Ｐ明朝" pitchFamily="18" charset="-128"/>
                <a:ea typeface="ＭＳ Ｐ明朝" pitchFamily="18" charset="-128"/>
              </a:rPr>
              <a:t>.19</a:t>
            </a:r>
            <a:r>
              <a:rPr lang="ja-JP" altLang="en-US" sz="1050" dirty="0" smtClean="0">
                <a:solidFill>
                  <a:schemeClr val="bg1"/>
                </a:solidFill>
                <a:latin typeface="ＭＳ Ｐ明朝" pitchFamily="18" charset="-128"/>
                <a:ea typeface="ＭＳ Ｐ明朝" pitchFamily="18" charset="-128"/>
              </a:rPr>
              <a:t>講演）</a:t>
            </a:r>
            <a:endParaRPr lang="en-US" altLang="ja-JP" sz="1050" dirty="0" smtClean="0">
              <a:solidFill>
                <a:schemeClr val="bg1"/>
              </a:solidFill>
              <a:latin typeface="ＭＳ Ｐ明朝" pitchFamily="18" charset="-128"/>
              <a:ea typeface="ＭＳ Ｐ明朝" pitchFamily="18" charset="-128"/>
            </a:endParaRPr>
          </a:p>
          <a:p>
            <a:r>
              <a:rPr kumimoji="1" lang="ja-JP" altLang="en-US" sz="1050" dirty="0" smtClean="0">
                <a:solidFill>
                  <a:schemeClr val="bg1"/>
                </a:solidFill>
                <a:latin typeface="ＭＳ Ｐ明朝" pitchFamily="18" charset="-128"/>
                <a:ea typeface="ＭＳ Ｐ明朝" pitchFamily="18" charset="-128"/>
              </a:rPr>
              <a:t>日本の関税ゼロの農産物品目割合　</a:t>
            </a:r>
            <a:r>
              <a:rPr kumimoji="1" lang="en-US" altLang="ja-JP" sz="1050" dirty="0" smtClean="0">
                <a:solidFill>
                  <a:schemeClr val="bg1"/>
                </a:solidFill>
                <a:latin typeface="ＭＳ Ｐ明朝" pitchFamily="18" charset="-128"/>
                <a:ea typeface="ＭＳ Ｐ明朝" pitchFamily="18" charset="-128"/>
              </a:rPr>
              <a:t>34.2</a:t>
            </a:r>
            <a:r>
              <a:rPr kumimoji="1" lang="ja-JP" altLang="en-US" sz="1050" dirty="0" smtClean="0">
                <a:solidFill>
                  <a:schemeClr val="bg1"/>
                </a:solidFill>
                <a:latin typeface="ＭＳ Ｐ明朝" pitchFamily="18" charset="-128"/>
                <a:ea typeface="ＭＳ Ｐ明朝" pitchFamily="18" charset="-128"/>
              </a:rPr>
              <a:t>％</a:t>
            </a:r>
            <a:endParaRPr kumimoji="1" lang="en-US" altLang="ja-JP" sz="1050" dirty="0" smtClean="0">
              <a:solidFill>
                <a:schemeClr val="bg1"/>
              </a:solidFill>
              <a:latin typeface="ＭＳ Ｐ明朝" pitchFamily="18" charset="-128"/>
              <a:ea typeface="ＭＳ Ｐ明朝" pitchFamily="18" charset="-128"/>
            </a:endParaRPr>
          </a:p>
          <a:p>
            <a:r>
              <a:rPr lang="en-US" altLang="ja-JP" sz="1050" dirty="0" smtClean="0">
                <a:solidFill>
                  <a:schemeClr val="bg1"/>
                </a:solidFill>
                <a:latin typeface="ＭＳ Ｐ明朝" pitchFamily="18" charset="-128"/>
                <a:ea typeface="ＭＳ Ｐ明朝" pitchFamily="18" charset="-128"/>
              </a:rPr>
              <a:t>          </a:t>
            </a:r>
            <a:r>
              <a:rPr lang="ja-JP" altLang="en-US" sz="1050" dirty="0" smtClean="0">
                <a:solidFill>
                  <a:schemeClr val="bg1"/>
                </a:solidFill>
                <a:latin typeface="ＭＳ Ｐ明朝" pitchFamily="18" charset="-128"/>
                <a:ea typeface="ＭＳ Ｐ明朝" pitchFamily="18" charset="-128"/>
              </a:rPr>
              <a:t>　　　工業品などその他品目　</a:t>
            </a:r>
            <a:r>
              <a:rPr lang="en-US" altLang="ja-JP" sz="1050" dirty="0" smtClean="0">
                <a:solidFill>
                  <a:schemeClr val="bg1"/>
                </a:solidFill>
                <a:latin typeface="ＭＳ Ｐ明朝" pitchFamily="18" charset="-128"/>
                <a:ea typeface="ＭＳ Ｐ明朝" pitchFamily="18" charset="-128"/>
              </a:rPr>
              <a:t>55.9</a:t>
            </a:r>
            <a:r>
              <a:rPr lang="ja-JP" altLang="en-US" sz="1050" dirty="0" smtClean="0">
                <a:solidFill>
                  <a:schemeClr val="bg1"/>
                </a:solidFill>
                <a:latin typeface="ＭＳ Ｐ明朝" pitchFamily="18" charset="-128"/>
                <a:ea typeface="ＭＳ Ｐ明朝" pitchFamily="18" charset="-128"/>
              </a:rPr>
              <a:t>％</a:t>
            </a:r>
            <a:endParaRPr lang="en-US" altLang="ja-JP" sz="1050" dirty="0" smtClean="0">
              <a:solidFill>
                <a:schemeClr val="bg1"/>
              </a:solidFill>
              <a:latin typeface="ＭＳ Ｐ明朝" pitchFamily="18" charset="-128"/>
              <a:ea typeface="ＭＳ Ｐ明朝" pitchFamily="18" charset="-128"/>
            </a:endParaRPr>
          </a:p>
          <a:p>
            <a:r>
              <a:rPr lang="ja-JP" altLang="en-US" sz="1050" dirty="0" smtClean="0">
                <a:solidFill>
                  <a:schemeClr val="bg1"/>
                </a:solidFill>
                <a:latin typeface="ＭＳ Ｐ明朝" pitchFamily="18" charset="-128"/>
                <a:ea typeface="ＭＳ Ｐ明朝" pitchFamily="18" charset="-128"/>
              </a:rPr>
              <a:t>米国</a:t>
            </a:r>
            <a:r>
              <a:rPr lang="en-US" altLang="ja-JP" sz="1050" dirty="0" smtClean="0">
                <a:solidFill>
                  <a:schemeClr val="bg1"/>
                </a:solidFill>
                <a:latin typeface="ＭＳ Ｐ明朝" pitchFamily="18" charset="-128"/>
                <a:ea typeface="ＭＳ Ｐ明朝" pitchFamily="18" charset="-128"/>
              </a:rPr>
              <a:t>45.7</a:t>
            </a:r>
            <a:r>
              <a:rPr lang="ja-JP" altLang="en-US" sz="1050" dirty="0" smtClean="0">
                <a:solidFill>
                  <a:schemeClr val="bg1"/>
                </a:solidFill>
                <a:latin typeface="ＭＳ Ｐ明朝" pitchFamily="18" charset="-128"/>
                <a:ea typeface="ＭＳ Ｐ明朝" pitchFamily="18" charset="-128"/>
              </a:rPr>
              <a:t>％、</a:t>
            </a:r>
            <a:r>
              <a:rPr kumimoji="1" lang="en-US" altLang="ja-JP" sz="1050" dirty="0" smtClean="0">
                <a:solidFill>
                  <a:schemeClr val="bg1"/>
                </a:solidFill>
                <a:latin typeface="ＭＳ Ｐ明朝" pitchFamily="18" charset="-128"/>
                <a:ea typeface="ＭＳ Ｐ明朝" pitchFamily="18" charset="-128"/>
              </a:rPr>
              <a:t>EU</a:t>
            </a:r>
            <a:r>
              <a:rPr kumimoji="1" lang="ja-JP" altLang="en-US" sz="1050" dirty="0" smtClean="0">
                <a:solidFill>
                  <a:schemeClr val="bg1"/>
                </a:solidFill>
                <a:latin typeface="ＭＳ Ｐ明朝" pitchFamily="18" charset="-128"/>
                <a:ea typeface="ＭＳ Ｐ明朝" pitchFamily="18" charset="-128"/>
              </a:rPr>
              <a:t>　</a:t>
            </a:r>
            <a:r>
              <a:rPr kumimoji="1" lang="en-US" altLang="ja-JP" sz="1050" dirty="0" smtClean="0">
                <a:solidFill>
                  <a:schemeClr val="bg1"/>
                </a:solidFill>
                <a:latin typeface="ＭＳ Ｐ明朝" pitchFamily="18" charset="-128"/>
                <a:ea typeface="ＭＳ Ｐ明朝" pitchFamily="18" charset="-128"/>
              </a:rPr>
              <a:t>28.9</a:t>
            </a:r>
            <a:r>
              <a:rPr kumimoji="1" lang="ja-JP" altLang="en-US" sz="1050" dirty="0" smtClean="0">
                <a:solidFill>
                  <a:schemeClr val="bg1"/>
                </a:solidFill>
                <a:latin typeface="ＭＳ Ｐ明朝" pitchFamily="18" charset="-128"/>
                <a:ea typeface="ＭＳ Ｐ明朝" pitchFamily="18" charset="-128"/>
              </a:rPr>
              <a:t>％、</a:t>
            </a:r>
            <a:r>
              <a:rPr lang="ja-JP" altLang="en-US" sz="1050" dirty="0" smtClean="0">
                <a:solidFill>
                  <a:schemeClr val="bg1"/>
                </a:solidFill>
                <a:latin typeface="ＭＳ Ｐ明朝" pitchFamily="18" charset="-128"/>
                <a:ea typeface="ＭＳ Ｐ明朝" pitchFamily="18" charset="-128"/>
              </a:rPr>
              <a:t>中国　</a:t>
            </a:r>
            <a:r>
              <a:rPr lang="en-US" altLang="ja-JP" sz="1050" dirty="0" smtClean="0">
                <a:solidFill>
                  <a:schemeClr val="bg1"/>
                </a:solidFill>
                <a:latin typeface="ＭＳ Ｐ明朝" pitchFamily="18" charset="-128"/>
                <a:ea typeface="ＭＳ Ｐ明朝" pitchFamily="18" charset="-128"/>
              </a:rPr>
              <a:t>6.4</a:t>
            </a:r>
            <a:r>
              <a:rPr lang="ja-JP" altLang="en-US" sz="1050" dirty="0" smtClean="0">
                <a:solidFill>
                  <a:schemeClr val="bg1"/>
                </a:solidFill>
                <a:latin typeface="ＭＳ Ｐ明朝" pitchFamily="18" charset="-128"/>
                <a:ea typeface="ＭＳ Ｐ明朝" pitchFamily="18" charset="-128"/>
              </a:rPr>
              <a:t>％、韓国</a:t>
            </a:r>
            <a:r>
              <a:rPr lang="en-US" altLang="ja-JP" sz="1050" dirty="0" smtClean="0">
                <a:solidFill>
                  <a:schemeClr val="bg1"/>
                </a:solidFill>
                <a:latin typeface="ＭＳ Ｐ明朝" pitchFamily="18" charset="-128"/>
                <a:ea typeface="ＭＳ Ｐ明朝" pitchFamily="18" charset="-128"/>
              </a:rPr>
              <a:t>14.1</a:t>
            </a:r>
            <a:r>
              <a:rPr lang="ja-JP" altLang="en-US" sz="1050" dirty="0" smtClean="0">
                <a:solidFill>
                  <a:schemeClr val="bg1"/>
                </a:solidFill>
                <a:latin typeface="ＭＳ Ｐ明朝" pitchFamily="18" charset="-128"/>
                <a:ea typeface="ＭＳ Ｐ明朝" pitchFamily="18" charset="-128"/>
              </a:rPr>
              <a:t>％</a:t>
            </a:r>
            <a:endParaRPr kumimoji="1" lang="en-US" altLang="ja-JP" sz="1050" dirty="0" smtClean="0">
              <a:solidFill>
                <a:schemeClr val="bg1"/>
              </a:solidFill>
              <a:latin typeface="ＭＳ Ｐ明朝" pitchFamily="18" charset="-128"/>
              <a:ea typeface="ＭＳ Ｐ明朝" pitchFamily="18" charset="-128"/>
            </a:endParaRPr>
          </a:p>
        </p:txBody>
      </p:sp>
      <p:graphicFrame>
        <p:nvGraphicFramePr>
          <p:cNvPr id="9" name="表 8"/>
          <p:cNvGraphicFramePr>
            <a:graphicFrameLocks noGrp="1"/>
          </p:cNvGraphicFramePr>
          <p:nvPr/>
        </p:nvGraphicFramePr>
        <p:xfrm>
          <a:off x="8172400" y="2996952"/>
          <a:ext cx="792089" cy="1195172"/>
        </p:xfrm>
        <a:graphic>
          <a:graphicData uri="http://schemas.openxmlformats.org/drawingml/2006/table">
            <a:tbl>
              <a:tblPr firstRow="1" bandRow="1">
                <a:tableStyleId>{5C22544A-7EE6-4342-B048-85BDC9FD1C3A}</a:tableStyleId>
              </a:tblPr>
              <a:tblGrid>
                <a:gridCol w="247528"/>
                <a:gridCol w="544561"/>
              </a:tblGrid>
              <a:tr h="320483">
                <a:tc>
                  <a:txBody>
                    <a:bodyPr/>
                    <a:lstStyle/>
                    <a:p>
                      <a:endParaRPr kumimoji="1" lang="ja-JP" altLang="en-US" sz="800" b="0" dirty="0">
                        <a:solidFill>
                          <a:schemeClr val="bg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kumimoji="1" lang="ja-JP" altLang="en-US" sz="800" b="0" dirty="0" smtClean="0">
                          <a:solidFill>
                            <a:schemeClr val="bg1"/>
                          </a:solidFill>
                          <a:latin typeface="ＭＳ Ｐ明朝" pitchFamily="18" charset="-128"/>
                          <a:ea typeface="ＭＳ Ｐ明朝" pitchFamily="18" charset="-128"/>
                        </a:rPr>
                        <a:t>自給率</a:t>
                      </a:r>
                      <a:endParaRPr kumimoji="1" lang="en-US" altLang="ja-JP" sz="800" b="0" dirty="0" smtClean="0">
                        <a:solidFill>
                          <a:schemeClr val="bg1"/>
                        </a:solidFill>
                        <a:latin typeface="ＭＳ Ｐ明朝" pitchFamily="18" charset="-128"/>
                        <a:ea typeface="ＭＳ Ｐ明朝" pitchFamily="18" charset="-128"/>
                      </a:endParaRPr>
                    </a:p>
                    <a:p>
                      <a:r>
                        <a:rPr kumimoji="1" lang="en-US" altLang="ja-JP" sz="800" b="0" dirty="0" smtClean="0">
                          <a:solidFill>
                            <a:schemeClr val="bg1"/>
                          </a:solidFill>
                          <a:latin typeface="ＭＳ Ｐ明朝" pitchFamily="18" charset="-128"/>
                          <a:ea typeface="ＭＳ Ｐ明朝" pitchFamily="18" charset="-128"/>
                        </a:rPr>
                        <a:t>(2008)</a:t>
                      </a:r>
                      <a:endParaRPr kumimoji="1" lang="ja-JP" altLang="en-US" sz="800" b="0" dirty="0">
                        <a:solidFill>
                          <a:schemeClr val="bg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03944">
                <a:tc>
                  <a:txBody>
                    <a:bodyPr/>
                    <a:lstStyle/>
                    <a:p>
                      <a:r>
                        <a:rPr kumimoji="1" lang="ja-JP" altLang="en-US" sz="800" b="0" dirty="0" smtClean="0">
                          <a:solidFill>
                            <a:schemeClr val="bg1"/>
                          </a:solidFill>
                          <a:latin typeface="ＭＳ Ｐ明朝" pitchFamily="18" charset="-128"/>
                          <a:ea typeface="ＭＳ Ｐ明朝" pitchFamily="18" charset="-128"/>
                        </a:rPr>
                        <a:t>独</a:t>
                      </a:r>
                      <a:endParaRPr kumimoji="1" lang="ja-JP" altLang="en-US" sz="800" b="0" dirty="0">
                        <a:solidFill>
                          <a:schemeClr val="bg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800" b="0" dirty="0" smtClean="0">
                          <a:solidFill>
                            <a:schemeClr val="bg1"/>
                          </a:solidFill>
                          <a:latin typeface="ＭＳ Ｐ明朝" pitchFamily="18" charset="-128"/>
                          <a:ea typeface="ＭＳ Ｐ明朝" pitchFamily="18" charset="-128"/>
                        </a:rPr>
                        <a:t>80</a:t>
                      </a:r>
                      <a:r>
                        <a:rPr kumimoji="1" lang="ja-JP" altLang="en-US" sz="800" b="0" dirty="0" smtClean="0">
                          <a:solidFill>
                            <a:schemeClr val="bg1"/>
                          </a:solidFill>
                          <a:latin typeface="ＭＳ Ｐ明朝" pitchFamily="18" charset="-128"/>
                          <a:ea typeface="ＭＳ Ｐ明朝" pitchFamily="18" charset="-128"/>
                        </a:rPr>
                        <a:t>％</a:t>
                      </a:r>
                      <a:endParaRPr kumimoji="1" lang="ja-JP" altLang="en-US" sz="800" b="0" dirty="0">
                        <a:solidFill>
                          <a:schemeClr val="bg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03944">
                <a:tc>
                  <a:txBody>
                    <a:bodyPr/>
                    <a:lstStyle/>
                    <a:p>
                      <a:r>
                        <a:rPr kumimoji="1" lang="ja-JP" altLang="en-US" sz="800" b="0" dirty="0" smtClean="0">
                          <a:solidFill>
                            <a:schemeClr val="bg1"/>
                          </a:solidFill>
                          <a:latin typeface="ＭＳ Ｐ明朝" pitchFamily="18" charset="-128"/>
                          <a:ea typeface="ＭＳ Ｐ明朝" pitchFamily="18" charset="-128"/>
                        </a:rPr>
                        <a:t>英</a:t>
                      </a:r>
                      <a:endParaRPr kumimoji="1" lang="ja-JP" altLang="en-US" sz="800" b="0" dirty="0">
                        <a:solidFill>
                          <a:schemeClr val="bg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800" b="0" dirty="0" smtClean="0">
                          <a:solidFill>
                            <a:schemeClr val="bg1"/>
                          </a:solidFill>
                          <a:latin typeface="ＭＳ Ｐ明朝" pitchFamily="18" charset="-128"/>
                          <a:ea typeface="ＭＳ Ｐ明朝" pitchFamily="18" charset="-128"/>
                        </a:rPr>
                        <a:t>65</a:t>
                      </a:r>
                      <a:r>
                        <a:rPr kumimoji="1" lang="ja-JP" altLang="en-US" sz="800" b="0" dirty="0" smtClean="0">
                          <a:solidFill>
                            <a:schemeClr val="bg1"/>
                          </a:solidFill>
                          <a:latin typeface="ＭＳ Ｐ明朝" pitchFamily="18" charset="-128"/>
                          <a:ea typeface="ＭＳ Ｐ明朝" pitchFamily="18" charset="-128"/>
                        </a:rPr>
                        <a:t>％</a:t>
                      </a:r>
                      <a:endParaRPr kumimoji="1" lang="ja-JP" altLang="en-US" sz="800" b="0" dirty="0">
                        <a:solidFill>
                          <a:schemeClr val="bg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03944">
                <a:tc>
                  <a:txBody>
                    <a:bodyPr/>
                    <a:lstStyle/>
                    <a:p>
                      <a:r>
                        <a:rPr kumimoji="1" lang="ja-JP" altLang="en-US" sz="800" b="0" dirty="0" smtClean="0">
                          <a:solidFill>
                            <a:schemeClr val="bg1"/>
                          </a:solidFill>
                          <a:latin typeface="ＭＳ Ｐ明朝" pitchFamily="18" charset="-128"/>
                          <a:ea typeface="ＭＳ Ｐ明朝" pitchFamily="18" charset="-128"/>
                        </a:rPr>
                        <a:t>米</a:t>
                      </a:r>
                      <a:endParaRPr kumimoji="1" lang="ja-JP" altLang="en-US" sz="800" b="0" dirty="0">
                        <a:solidFill>
                          <a:schemeClr val="bg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800" b="0" dirty="0" smtClean="0">
                          <a:solidFill>
                            <a:schemeClr val="bg1"/>
                          </a:solidFill>
                          <a:latin typeface="ＭＳ Ｐ明朝" pitchFamily="18" charset="-128"/>
                          <a:ea typeface="ＭＳ Ｐ明朝" pitchFamily="18" charset="-128"/>
                        </a:rPr>
                        <a:t>124</a:t>
                      </a:r>
                      <a:r>
                        <a:rPr kumimoji="1" lang="ja-JP" altLang="en-US" sz="800" b="0" dirty="0" smtClean="0">
                          <a:solidFill>
                            <a:schemeClr val="bg1"/>
                          </a:solidFill>
                          <a:latin typeface="ＭＳ Ｐ明朝" pitchFamily="18" charset="-128"/>
                          <a:ea typeface="ＭＳ Ｐ明朝" pitchFamily="18" charset="-128"/>
                        </a:rPr>
                        <a:t>％</a:t>
                      </a:r>
                      <a:endParaRPr kumimoji="1" lang="ja-JP" altLang="en-US" sz="800" b="0" dirty="0">
                        <a:solidFill>
                          <a:schemeClr val="bg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219812">
                <a:tc>
                  <a:txBody>
                    <a:bodyPr/>
                    <a:lstStyle/>
                    <a:p>
                      <a:r>
                        <a:rPr kumimoji="1" lang="ja-JP" altLang="en-US" sz="800" b="0" dirty="0" smtClean="0">
                          <a:solidFill>
                            <a:schemeClr val="bg1"/>
                          </a:solidFill>
                          <a:latin typeface="ＭＳ Ｐ明朝" pitchFamily="18" charset="-128"/>
                          <a:ea typeface="ＭＳ Ｐ明朝" pitchFamily="18" charset="-128"/>
                        </a:rPr>
                        <a:t>日</a:t>
                      </a:r>
                      <a:endParaRPr kumimoji="1" lang="ja-JP" altLang="en-US" sz="800" b="0" dirty="0">
                        <a:solidFill>
                          <a:schemeClr val="bg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kumimoji="1" lang="en-US" altLang="ja-JP" sz="800" b="0" dirty="0" smtClean="0">
                          <a:solidFill>
                            <a:schemeClr val="bg1"/>
                          </a:solidFill>
                          <a:latin typeface="ＭＳ Ｐ明朝" pitchFamily="18" charset="-128"/>
                          <a:ea typeface="ＭＳ Ｐ明朝" pitchFamily="18" charset="-128"/>
                        </a:rPr>
                        <a:t>40</a:t>
                      </a:r>
                      <a:r>
                        <a:rPr kumimoji="1" lang="ja-JP" altLang="en-US" sz="800" b="0" dirty="0" smtClean="0">
                          <a:solidFill>
                            <a:schemeClr val="bg1"/>
                          </a:solidFill>
                          <a:latin typeface="ＭＳ Ｐ明朝" pitchFamily="18" charset="-128"/>
                          <a:ea typeface="ＭＳ Ｐ明朝" pitchFamily="18" charset="-128"/>
                        </a:rPr>
                        <a:t>％</a:t>
                      </a:r>
                      <a:endParaRPr kumimoji="1" lang="ja-JP" altLang="en-US" sz="800" b="0" dirty="0">
                        <a:solidFill>
                          <a:schemeClr val="bg1"/>
                        </a:solidFill>
                        <a:latin typeface="ＭＳ Ｐ明朝" pitchFamily="18" charset="-128"/>
                        <a:ea typeface="ＭＳ Ｐ明朝"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bl>
          </a:graphicData>
        </a:graphic>
      </p:graphicFrame>
      <p:sp>
        <p:nvSpPr>
          <p:cNvPr id="21" name="正方形/長方形 20"/>
          <p:cNvSpPr/>
          <p:nvPr/>
        </p:nvSpPr>
        <p:spPr>
          <a:xfrm>
            <a:off x="7020272" y="6093296"/>
            <a:ext cx="1728192" cy="576064"/>
          </a:xfrm>
          <a:prstGeom prst="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altLang="ja-JP" sz="1050" dirty="0" smtClean="0">
                <a:solidFill>
                  <a:schemeClr val="bg1"/>
                </a:solidFill>
                <a:latin typeface="ＭＳ Ｐ明朝" pitchFamily="18" charset="-128"/>
                <a:ea typeface="ＭＳ Ｐ明朝" pitchFamily="18" charset="-128"/>
                <a:sym typeface="Wingdings"/>
              </a:rPr>
              <a:t>TPP</a:t>
            </a:r>
            <a:r>
              <a:rPr lang="ja-JP" altLang="en-US" sz="1050" dirty="0" smtClean="0">
                <a:solidFill>
                  <a:schemeClr val="bg1"/>
                </a:solidFill>
                <a:latin typeface="ＭＳ Ｐ明朝" pitchFamily="18" charset="-128"/>
                <a:ea typeface="ＭＳ Ｐ明朝" pitchFamily="18" charset="-128"/>
                <a:sym typeface="Wingdings"/>
              </a:rPr>
              <a:t>とセットの農業強化策は、①農産物の輸出、②農業への企業参入。</a:t>
            </a:r>
            <a:endParaRPr lang="en-US" altLang="ja-JP" sz="1050" dirty="0" smtClean="0">
              <a:solidFill>
                <a:schemeClr val="bg1"/>
              </a:solidFill>
              <a:latin typeface="ＭＳ Ｐ明朝" pitchFamily="18" charset="-128"/>
              <a:ea typeface="ＭＳ Ｐ明朝" pitchFamily="18" charset="-128"/>
              <a:sym typeface="Wingdings"/>
            </a:endParaRPr>
          </a:p>
        </p:txBody>
      </p:sp>
      <p:sp>
        <p:nvSpPr>
          <p:cNvPr id="16" name="正方形/長方形 15"/>
          <p:cNvSpPr/>
          <p:nvPr/>
        </p:nvSpPr>
        <p:spPr>
          <a:xfrm>
            <a:off x="6948264" y="2996952"/>
            <a:ext cx="1152128" cy="576064"/>
          </a:xfrm>
          <a:prstGeom prst="rect">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bg1"/>
                </a:solidFill>
                <a:latin typeface="ＭＳ Ｐ明朝" pitchFamily="18" charset="-128"/>
                <a:ea typeface="ＭＳ Ｐ明朝" pitchFamily="18" charset="-128"/>
              </a:rPr>
              <a:t>自給率</a:t>
            </a:r>
            <a:r>
              <a:rPr kumimoji="1" lang="en-US" altLang="ja-JP" sz="1050" dirty="0" smtClean="0">
                <a:solidFill>
                  <a:schemeClr val="bg1"/>
                </a:solidFill>
                <a:latin typeface="ＭＳ Ｐ明朝" pitchFamily="18" charset="-128"/>
                <a:ea typeface="ＭＳ Ｐ明朝" pitchFamily="18" charset="-128"/>
              </a:rPr>
              <a:t>50</a:t>
            </a:r>
            <a:r>
              <a:rPr kumimoji="1" lang="ja-JP" altLang="en-US" sz="1050" dirty="0" smtClean="0">
                <a:solidFill>
                  <a:schemeClr val="bg1"/>
                </a:solidFill>
                <a:latin typeface="ＭＳ Ｐ明朝" pitchFamily="18" charset="-128"/>
                <a:ea typeface="ＭＳ Ｐ明朝" pitchFamily="18" charset="-128"/>
              </a:rPr>
              <a:t>％が</a:t>
            </a:r>
            <a:endParaRPr kumimoji="1" lang="en-US" altLang="ja-JP" sz="1050" dirty="0" smtClean="0">
              <a:solidFill>
                <a:schemeClr val="bg1"/>
              </a:solidFill>
              <a:latin typeface="ＭＳ Ｐ明朝" pitchFamily="18" charset="-128"/>
              <a:ea typeface="ＭＳ Ｐ明朝" pitchFamily="18" charset="-128"/>
            </a:endParaRPr>
          </a:p>
          <a:p>
            <a:r>
              <a:rPr lang="ja-JP" altLang="en-US" sz="1050" dirty="0" smtClean="0">
                <a:solidFill>
                  <a:schemeClr val="bg1"/>
                </a:solidFill>
                <a:latin typeface="ＭＳ Ｐ明朝" pitchFamily="18" charset="-128"/>
                <a:ea typeface="ＭＳ Ｐ明朝" pitchFamily="18" charset="-128"/>
              </a:rPr>
              <a:t>民主党の</a:t>
            </a:r>
            <a:endParaRPr lang="en-US" altLang="ja-JP" sz="1050" dirty="0" smtClean="0">
              <a:solidFill>
                <a:schemeClr val="bg1"/>
              </a:solidFill>
              <a:latin typeface="ＭＳ Ｐ明朝" pitchFamily="18" charset="-128"/>
              <a:ea typeface="ＭＳ Ｐ明朝" pitchFamily="18" charset="-128"/>
            </a:endParaRPr>
          </a:p>
          <a:p>
            <a:r>
              <a:rPr lang="ja-JP" altLang="en-US" sz="1050" dirty="0" smtClean="0">
                <a:solidFill>
                  <a:schemeClr val="bg1"/>
                </a:solidFill>
                <a:latin typeface="ＭＳ Ｐ明朝" pitchFamily="18" charset="-128"/>
                <a:ea typeface="ＭＳ Ｐ明朝" pitchFamily="18" charset="-128"/>
              </a:rPr>
              <a:t>マニフェスト</a:t>
            </a:r>
            <a:endParaRPr kumimoji="1" lang="ja-JP" altLang="en-US" sz="1050" dirty="0">
              <a:solidFill>
                <a:schemeClr val="bg1"/>
              </a:solidFill>
              <a:latin typeface="ＭＳ Ｐ明朝" pitchFamily="18" charset="-128"/>
              <a:ea typeface="ＭＳ Ｐ明朝" pitchFamily="18" charset="-128"/>
            </a:endParaRPr>
          </a:p>
        </p:txBody>
      </p:sp>
      <p:sp>
        <p:nvSpPr>
          <p:cNvPr id="18" name="角丸四角形 17"/>
          <p:cNvSpPr/>
          <p:nvPr/>
        </p:nvSpPr>
        <p:spPr>
          <a:xfrm>
            <a:off x="3635896" y="4437112"/>
            <a:ext cx="2664296" cy="1152128"/>
          </a:xfrm>
          <a:prstGeom prst="round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bg1"/>
                </a:solidFill>
                <a:latin typeface="ＭＳ Ｐ明朝" pitchFamily="18" charset="-128"/>
                <a:ea typeface="ＭＳ Ｐ明朝" pitchFamily="18" charset="-128"/>
              </a:rPr>
              <a:t>WTO</a:t>
            </a:r>
            <a:r>
              <a:rPr lang="ja-JP" altLang="en-US" sz="1050" dirty="0" smtClean="0">
                <a:solidFill>
                  <a:schemeClr val="bg1"/>
                </a:solidFill>
                <a:latin typeface="ＭＳ Ｐ明朝" pitchFamily="18" charset="-128"/>
                <a:ea typeface="ＭＳ Ｐ明朝" pitchFamily="18" charset="-128"/>
              </a:rPr>
              <a:t>発足。</a:t>
            </a:r>
            <a:r>
              <a:rPr lang="en-US" altLang="ja-JP" sz="1050" dirty="0" smtClean="0">
                <a:solidFill>
                  <a:schemeClr val="bg1"/>
                </a:solidFill>
                <a:latin typeface="ＭＳ Ｐ明朝" pitchFamily="18" charset="-128"/>
                <a:ea typeface="ＭＳ Ｐ明朝" pitchFamily="18" charset="-128"/>
              </a:rPr>
              <a:t>93</a:t>
            </a:r>
            <a:r>
              <a:rPr lang="ja-JP" altLang="en-US" sz="1050" dirty="0" smtClean="0">
                <a:solidFill>
                  <a:schemeClr val="bg1"/>
                </a:solidFill>
                <a:latin typeface="ＭＳ Ｐ明朝" pitchFamily="18" charset="-128"/>
                <a:ea typeface="ＭＳ Ｐ明朝" pitchFamily="18" charset="-128"/>
              </a:rPr>
              <a:t>年コメ輸入自由化表明</a:t>
            </a:r>
            <a:endParaRPr lang="ja-JP" altLang="ja-JP" sz="1050" dirty="0" smtClean="0">
              <a:solidFill>
                <a:schemeClr val="bg1"/>
              </a:solidFill>
              <a:latin typeface="ＭＳ Ｐ明朝" pitchFamily="18" charset="-128"/>
              <a:ea typeface="ＭＳ Ｐ明朝" pitchFamily="18" charset="-128"/>
            </a:endParaRPr>
          </a:p>
          <a:p>
            <a:pPr>
              <a:buNone/>
            </a:pPr>
            <a:r>
              <a:rPr lang="ja-JP" altLang="en-US" sz="1050" dirty="0" smtClean="0">
                <a:solidFill>
                  <a:schemeClr val="bg1"/>
                </a:solidFill>
                <a:latin typeface="ＭＳ Ｐ明朝" pitchFamily="18" charset="-128"/>
                <a:ea typeface="ＭＳ Ｐ明朝" pitchFamily="18" charset="-128"/>
                <a:sym typeface="Wingdings"/>
              </a:rPr>
              <a:t>コメの関税化実施</a:t>
            </a:r>
            <a:r>
              <a:rPr lang="ja-JP" altLang="ja-JP" sz="1050" dirty="0" smtClean="0">
                <a:solidFill>
                  <a:schemeClr val="bg1"/>
                </a:solidFill>
                <a:latin typeface="ＭＳ Ｐ明朝" pitchFamily="18" charset="-128"/>
                <a:ea typeface="ＭＳ Ｐ明朝" pitchFamily="18" charset="-128"/>
                <a:sym typeface="Wingdings"/>
              </a:rPr>
              <a:t></a:t>
            </a:r>
            <a:r>
              <a:rPr lang="ja-JP" altLang="en-US" sz="1050" dirty="0" smtClean="0">
                <a:solidFill>
                  <a:schemeClr val="bg1"/>
                </a:solidFill>
                <a:latin typeface="ＭＳ Ｐ明朝" pitchFamily="18" charset="-128"/>
                <a:ea typeface="ＭＳ Ｐ明朝" pitchFamily="18" charset="-128"/>
              </a:rPr>
              <a:t>貿易摩擦の元凶は</a:t>
            </a:r>
            <a:endParaRPr lang="en-US" altLang="ja-JP" sz="1050" dirty="0" smtClean="0">
              <a:solidFill>
                <a:schemeClr val="bg1"/>
              </a:solidFill>
              <a:latin typeface="ＭＳ Ｐ明朝" pitchFamily="18" charset="-128"/>
              <a:ea typeface="ＭＳ Ｐ明朝" pitchFamily="18" charset="-128"/>
            </a:endParaRPr>
          </a:p>
          <a:p>
            <a:pPr>
              <a:buNone/>
            </a:pPr>
            <a:r>
              <a:rPr lang="ja-JP" altLang="en-US" sz="1050" dirty="0" smtClean="0">
                <a:solidFill>
                  <a:schemeClr val="bg1"/>
                </a:solidFill>
                <a:latin typeface="ＭＳ Ｐ明朝" pitchFamily="18" charset="-128"/>
                <a:ea typeface="ＭＳ Ｐ明朝" pitchFamily="18" charset="-128"/>
              </a:rPr>
              <a:t>　農業である。</a:t>
            </a:r>
            <a:endParaRPr lang="en-US" altLang="ja-JP" sz="1050" dirty="0" smtClean="0">
              <a:solidFill>
                <a:schemeClr val="bg1"/>
              </a:solidFill>
              <a:latin typeface="ＭＳ Ｐ明朝" pitchFamily="18" charset="-128"/>
              <a:ea typeface="ＭＳ Ｐ明朝" pitchFamily="18" charset="-128"/>
            </a:endParaRPr>
          </a:p>
          <a:p>
            <a:pPr>
              <a:buNone/>
            </a:pPr>
            <a:r>
              <a:rPr lang="ja-JP" altLang="en-US" sz="1050" dirty="0" smtClean="0">
                <a:solidFill>
                  <a:schemeClr val="bg1"/>
                </a:solidFill>
                <a:latin typeface="ＭＳ Ｐ明朝" pitchFamily="18" charset="-128"/>
                <a:ea typeface="ＭＳ Ｐ明朝" pitchFamily="18" charset="-128"/>
                <a:sym typeface="Wingdings"/>
              </a:rPr>
              <a:t>わが国における農業保護はひどい。</a:t>
            </a:r>
            <a:endParaRPr lang="en-US" altLang="ja-JP" sz="1050" dirty="0" smtClean="0">
              <a:solidFill>
                <a:schemeClr val="bg1"/>
              </a:solidFill>
              <a:latin typeface="ＭＳ Ｐ明朝" pitchFamily="18" charset="-128"/>
              <a:ea typeface="ＭＳ Ｐ明朝" pitchFamily="18" charset="-128"/>
              <a:sym typeface="Wingdings"/>
            </a:endParaRPr>
          </a:p>
          <a:p>
            <a:pPr>
              <a:buNone/>
            </a:pPr>
            <a:r>
              <a:rPr lang="ja-JP" altLang="en-US" sz="1050" dirty="0" smtClean="0">
                <a:solidFill>
                  <a:schemeClr val="bg1"/>
                </a:solidFill>
                <a:latin typeface="ＭＳ Ｐ明朝" pitchFamily="18" charset="-128"/>
                <a:ea typeface="ＭＳ Ｐ明朝" pitchFamily="18" charset="-128"/>
                <a:sym typeface="Wingdings"/>
              </a:rPr>
              <a:t>これからは国産品ではなく国際品の　</a:t>
            </a:r>
            <a:endParaRPr lang="en-US" altLang="ja-JP" sz="1050" dirty="0" smtClean="0">
              <a:solidFill>
                <a:schemeClr val="bg1"/>
              </a:solidFill>
              <a:latin typeface="ＭＳ Ｐ明朝" pitchFamily="18" charset="-128"/>
              <a:ea typeface="ＭＳ Ｐ明朝" pitchFamily="18" charset="-128"/>
              <a:sym typeface="Wingdings"/>
            </a:endParaRPr>
          </a:p>
          <a:p>
            <a:pPr>
              <a:buNone/>
            </a:pPr>
            <a:r>
              <a:rPr lang="ja-JP" altLang="en-US" sz="1050" dirty="0" smtClean="0">
                <a:solidFill>
                  <a:schemeClr val="bg1"/>
                </a:solidFill>
                <a:latin typeface="ＭＳ Ｐ明朝" pitchFamily="18" charset="-128"/>
                <a:ea typeface="ＭＳ Ｐ明朝" pitchFamily="18" charset="-128"/>
                <a:sym typeface="Wingdings"/>
              </a:rPr>
              <a:t>　時代だ。</a:t>
            </a:r>
            <a:endParaRPr kumimoji="1" lang="ja-JP" altLang="en-US" dirty="0">
              <a:solidFill>
                <a:schemeClr val="bg1"/>
              </a:solidFill>
              <a:latin typeface="ＭＳ Ｐ明朝" pitchFamily="18" charset="-128"/>
              <a:ea typeface="ＭＳ Ｐ明朝" pitchFamily="18" charset="-128"/>
            </a:endParaRPr>
          </a:p>
        </p:txBody>
      </p:sp>
      <p:sp>
        <p:nvSpPr>
          <p:cNvPr id="20" name="正方形/長方形 19"/>
          <p:cNvSpPr/>
          <p:nvPr/>
        </p:nvSpPr>
        <p:spPr>
          <a:xfrm>
            <a:off x="1187624" y="2204864"/>
            <a:ext cx="1008112" cy="21602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bg1"/>
                </a:solidFill>
                <a:latin typeface="ＭＳ Ｐ明朝" pitchFamily="18" charset="-128"/>
                <a:ea typeface="ＭＳ Ｐ明朝" pitchFamily="18" charset="-128"/>
              </a:rPr>
              <a:t>食料自給率</a:t>
            </a:r>
            <a:endParaRPr kumimoji="1" lang="ja-JP" altLang="en-US" sz="1050" dirty="0">
              <a:solidFill>
                <a:schemeClr val="bg1"/>
              </a:solidFill>
              <a:latin typeface="ＭＳ Ｐ明朝" pitchFamily="18" charset="-128"/>
              <a:ea typeface="ＭＳ Ｐ明朝" pitchFamily="18" charset="-128"/>
            </a:endParaRPr>
          </a:p>
        </p:txBody>
      </p:sp>
      <p:sp>
        <p:nvSpPr>
          <p:cNvPr id="24" name="爆発 1 23"/>
          <p:cNvSpPr/>
          <p:nvPr/>
        </p:nvSpPr>
        <p:spPr>
          <a:xfrm>
            <a:off x="2483768" y="1628800"/>
            <a:ext cx="2376264" cy="1152128"/>
          </a:xfrm>
          <a:prstGeom prst="irregularSeal1">
            <a:avLst/>
          </a:prstGeom>
          <a:solidFill>
            <a:srgbClr val="FF99CC"/>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b="1" dirty="0" smtClean="0">
              <a:solidFill>
                <a:schemeClr val="tx1"/>
              </a:solidFill>
              <a:ea typeface="AR P新藝体U" pitchFamily="50" charset="-128"/>
            </a:endParaRPr>
          </a:p>
          <a:p>
            <a:pPr algn="ctr"/>
            <a:r>
              <a:rPr lang="ja-JP" altLang="en-US" sz="1200" dirty="0" smtClean="0">
                <a:solidFill>
                  <a:schemeClr val="bg1"/>
                </a:solidFill>
                <a:latin typeface="ＭＳ Ｐ明朝" pitchFamily="18" charset="-128"/>
                <a:ea typeface="ＭＳ Ｐ明朝" pitchFamily="18" charset="-128"/>
              </a:rPr>
              <a:t>食料自給率</a:t>
            </a:r>
            <a:endParaRPr lang="en-US" altLang="ja-JP" sz="1200" dirty="0" smtClean="0">
              <a:solidFill>
                <a:schemeClr val="bg1"/>
              </a:solidFill>
              <a:latin typeface="ＭＳ Ｐ明朝" pitchFamily="18" charset="-128"/>
              <a:ea typeface="ＭＳ Ｐ明朝" pitchFamily="18" charset="-128"/>
            </a:endParaRPr>
          </a:p>
          <a:p>
            <a:pPr algn="ctr"/>
            <a:r>
              <a:rPr lang="en-US" altLang="ja-JP" sz="1200" dirty="0" smtClean="0">
                <a:solidFill>
                  <a:schemeClr val="bg1"/>
                </a:solidFill>
                <a:latin typeface="ＭＳ Ｐ明朝" pitchFamily="18" charset="-128"/>
                <a:ea typeface="ＭＳ Ｐ明朝" pitchFamily="18" charset="-128"/>
              </a:rPr>
              <a:t>50</a:t>
            </a:r>
            <a:r>
              <a:rPr lang="ja-JP" altLang="en-US" sz="1200" dirty="0" smtClean="0">
                <a:solidFill>
                  <a:schemeClr val="bg1"/>
                </a:solidFill>
                <a:latin typeface="ＭＳ Ｐ明朝" pitchFamily="18" charset="-128"/>
                <a:ea typeface="ＭＳ Ｐ明朝" pitchFamily="18" charset="-128"/>
              </a:rPr>
              <a:t>年間で半分に</a:t>
            </a:r>
          </a:p>
          <a:p>
            <a:pPr algn="ctr"/>
            <a:endParaRPr kumimoji="1" lang="ja-JP" altLang="en-US" dirty="0"/>
          </a:p>
        </p:txBody>
      </p:sp>
      <p:sp>
        <p:nvSpPr>
          <p:cNvPr id="26" name="スライド番号プレースホルダ 25"/>
          <p:cNvSpPr>
            <a:spLocks noGrp="1"/>
          </p:cNvSpPr>
          <p:nvPr>
            <p:ph type="sldNum" sz="quarter" idx="12"/>
          </p:nvPr>
        </p:nvSpPr>
        <p:spPr/>
        <p:txBody>
          <a:bodyPr/>
          <a:lstStyle/>
          <a:p>
            <a:fld id="{D026F84F-5C3C-44A6-8224-35D7C8CA8BBE}" type="slidenum">
              <a:rPr lang="en-US" altLang="ja-JP" smtClean="0"/>
              <a:pPr/>
              <a:t>7</a:t>
            </a:fld>
            <a:endParaRPr lang="en-US" altLang="ja-JP"/>
          </a:p>
        </p:txBody>
      </p:sp>
      <p:sp>
        <p:nvSpPr>
          <p:cNvPr id="22" name="角丸四角形 21"/>
          <p:cNvSpPr/>
          <p:nvPr/>
        </p:nvSpPr>
        <p:spPr>
          <a:xfrm>
            <a:off x="107504" y="692696"/>
            <a:ext cx="5616624" cy="864096"/>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①</a:t>
            </a:r>
            <a:r>
              <a:rPr lang="en-US" altLang="ja-JP" sz="1200" dirty="0" smtClean="0">
                <a:solidFill>
                  <a:schemeClr val="tx1"/>
                </a:solidFill>
                <a:latin typeface="ＭＳ Ｐ明朝" pitchFamily="18" charset="-128"/>
                <a:ea typeface="ＭＳ Ｐ明朝" pitchFamily="18" charset="-128"/>
              </a:rPr>
              <a:t>TPP</a:t>
            </a:r>
            <a:r>
              <a:rPr lang="ja-JP" altLang="en-US" sz="1200" dirty="0" smtClean="0">
                <a:solidFill>
                  <a:schemeClr val="tx1"/>
                </a:solidFill>
                <a:latin typeface="ＭＳ Ｐ明朝" pitchFamily="18" charset="-128"/>
                <a:ea typeface="ＭＳ Ｐ明朝" pitchFamily="18" charset="-128"/>
              </a:rPr>
              <a:t>に参加すれば、企業の海外移転が止まり、　国内雇用が増えるのか。</a:t>
            </a:r>
            <a:r>
              <a:rPr lang="en-US" altLang="ja-JP" sz="1200" dirty="0" smtClean="0">
                <a:solidFill>
                  <a:schemeClr val="tx1"/>
                </a:solidFill>
                <a:latin typeface="ＭＳ Ｐ明朝" pitchFamily="18" charset="-128"/>
                <a:ea typeface="ＭＳ Ｐ明朝" pitchFamily="18" charset="-128"/>
              </a:rPr>
              <a:t/>
            </a:r>
            <a:br>
              <a:rPr lang="en-US" altLang="ja-JP" sz="1200" dirty="0" smtClean="0">
                <a:solidFill>
                  <a:schemeClr val="tx1"/>
                </a:solidFill>
                <a:latin typeface="ＭＳ Ｐ明朝" pitchFamily="18" charset="-128"/>
                <a:ea typeface="ＭＳ Ｐ明朝" pitchFamily="18" charset="-128"/>
              </a:rPr>
            </a:br>
            <a:r>
              <a:rPr lang="ja-JP" altLang="en-US" sz="1200" dirty="0" smtClean="0">
                <a:solidFill>
                  <a:schemeClr val="tx1"/>
                </a:solidFill>
                <a:latin typeface="ＭＳ Ｐ明朝" pitchFamily="18" charset="-128"/>
                <a:ea typeface="ＭＳ Ｐ明朝" pitchFamily="18" charset="-128"/>
              </a:rPr>
              <a:t>②輸出産業が海外で稼いだカネが国民に回ってみんなを豊かにするのか。</a:t>
            </a:r>
            <a:r>
              <a:rPr lang="en-US" altLang="ja-JP" sz="1200" dirty="0" smtClean="0">
                <a:solidFill>
                  <a:schemeClr val="tx1"/>
                </a:solidFill>
                <a:latin typeface="ＭＳ Ｐ明朝" pitchFamily="18" charset="-128"/>
                <a:ea typeface="ＭＳ Ｐ明朝" pitchFamily="18" charset="-128"/>
              </a:rPr>
              <a:t/>
            </a:r>
            <a:br>
              <a:rPr lang="en-US" altLang="ja-JP" sz="1200" dirty="0" smtClean="0">
                <a:solidFill>
                  <a:schemeClr val="tx1"/>
                </a:solidFill>
                <a:latin typeface="ＭＳ Ｐ明朝" pitchFamily="18" charset="-128"/>
                <a:ea typeface="ＭＳ Ｐ明朝" pitchFamily="18" charset="-128"/>
              </a:rPr>
            </a:br>
            <a:r>
              <a:rPr lang="ja-JP" altLang="en-US" sz="1200" dirty="0" smtClean="0">
                <a:solidFill>
                  <a:schemeClr val="tx1"/>
                </a:solidFill>
                <a:latin typeface="ＭＳ Ｐ明朝" pitchFamily="18" charset="-128"/>
                <a:ea typeface="ＭＳ Ｐ明朝" pitchFamily="18" charset="-128"/>
              </a:rPr>
              <a:t>③食料はカネさえ出せば、いつでもいくらでも、いつまでも買い続けられるのか。</a:t>
            </a:r>
            <a:endParaRPr kumimoji="1" lang="ja-JP" altLang="en-US" sz="1200" dirty="0">
              <a:solidFill>
                <a:schemeClr val="tx1"/>
              </a:solidFill>
              <a:latin typeface="ＭＳ Ｐ明朝" pitchFamily="18" charset="-128"/>
              <a:ea typeface="ＭＳ Ｐ明朝" pitchFamily="18" charset="-128"/>
            </a:endParaRPr>
          </a:p>
        </p:txBody>
      </p:sp>
      <p:sp>
        <p:nvSpPr>
          <p:cNvPr id="23" name="正方形/長方形 22"/>
          <p:cNvSpPr/>
          <p:nvPr/>
        </p:nvSpPr>
        <p:spPr>
          <a:xfrm>
            <a:off x="251520" y="764704"/>
            <a:ext cx="576064" cy="144016"/>
          </a:xfrm>
          <a:prstGeom prst="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bg1"/>
                </a:solidFill>
                <a:latin typeface="ＭＳ Ｐ明朝" pitchFamily="18" charset="-128"/>
                <a:ea typeface="ＭＳ Ｐ明朝" pitchFamily="18" charset="-128"/>
              </a:rPr>
              <a:t>論点</a:t>
            </a:r>
            <a:endParaRPr kumimoji="1" lang="ja-JP" altLang="en-US" sz="1050" dirty="0">
              <a:solidFill>
                <a:schemeClr val="bg1"/>
              </a:solidFill>
              <a:latin typeface="ＭＳ Ｐ明朝" pitchFamily="18" charset="-128"/>
              <a:ea typeface="ＭＳ Ｐ明朝" pitchFamily="18" charset="-128"/>
            </a:endParaRPr>
          </a:p>
        </p:txBody>
      </p:sp>
      <p:sp>
        <p:nvSpPr>
          <p:cNvPr id="19" name="正方形/長方形 18"/>
          <p:cNvSpPr/>
          <p:nvPr/>
        </p:nvSpPr>
        <p:spPr>
          <a:xfrm>
            <a:off x="6660232" y="1412776"/>
            <a:ext cx="2088232" cy="5760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bg1"/>
                </a:solidFill>
                <a:latin typeface="ＭＳ Ｐ明朝" pitchFamily="18" charset="-128"/>
                <a:ea typeface="ＭＳ Ｐ明朝" pitchFamily="18" charset="-128"/>
              </a:rPr>
              <a:t>一次産業は米国</a:t>
            </a:r>
            <a:r>
              <a:rPr lang="en-US" altLang="ja-JP" sz="1050" dirty="0" smtClean="0">
                <a:solidFill>
                  <a:schemeClr val="bg1"/>
                </a:solidFill>
                <a:latin typeface="ＭＳ Ｐ明朝" pitchFamily="18" charset="-128"/>
                <a:ea typeface="ＭＳ Ｐ明朝" pitchFamily="18" charset="-128"/>
              </a:rPr>
              <a:t>1.1</a:t>
            </a:r>
            <a:r>
              <a:rPr lang="ja-JP" altLang="en-US" sz="1050" dirty="0" smtClean="0">
                <a:solidFill>
                  <a:schemeClr val="bg1"/>
                </a:solidFill>
                <a:latin typeface="ＭＳ Ｐ明朝" pitchFamily="18" charset="-128"/>
                <a:ea typeface="ＭＳ Ｐ明朝" pitchFamily="18" charset="-128"/>
              </a:rPr>
              <a:t> ％、英国、ドイツは</a:t>
            </a:r>
            <a:r>
              <a:rPr lang="en-US" altLang="ja-JP" sz="1050" dirty="0" smtClean="0">
                <a:solidFill>
                  <a:schemeClr val="bg1"/>
                </a:solidFill>
                <a:latin typeface="ＭＳ Ｐ明朝" pitchFamily="18" charset="-128"/>
                <a:ea typeface="ＭＳ Ｐ明朝" pitchFamily="18" charset="-128"/>
              </a:rPr>
              <a:t>0.8</a:t>
            </a:r>
            <a:r>
              <a:rPr lang="ja-JP" altLang="en-US" sz="1050" dirty="0" smtClean="0">
                <a:solidFill>
                  <a:schemeClr val="bg1"/>
                </a:solidFill>
                <a:latin typeface="ＭＳ Ｐ明朝" pitchFamily="18" charset="-128"/>
                <a:ea typeface="ＭＳ Ｐ明朝" pitchFamily="18" charset="-128"/>
              </a:rPr>
              <a:t>％。残りの産業は犠牲になっているのか。</a:t>
            </a:r>
            <a:endParaRPr kumimoji="1" lang="ja-JP"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24"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コンテンツ プレースホルダ 16"/>
          <p:cNvSpPr>
            <a:spLocks noGrp="1"/>
          </p:cNvSpPr>
          <p:nvPr>
            <p:ph idx="1"/>
          </p:nvPr>
        </p:nvSpPr>
        <p:spPr>
          <a:xfrm>
            <a:off x="539552" y="332656"/>
            <a:ext cx="8229600" cy="3042338"/>
          </a:xfrm>
          <a:noFill/>
        </p:spPr>
        <p:txBody>
          <a:bodyPr/>
          <a:lstStyle/>
          <a:p>
            <a:pPr>
              <a:buNone/>
            </a:pPr>
            <a:r>
              <a:rPr lang="ja-JP" altLang="en-US" sz="1600" dirty="0" smtClean="0">
                <a:latin typeface="ＭＳ Ｐ明朝" pitchFamily="18" charset="-128"/>
                <a:ea typeface="ＭＳ Ｐ明朝" pitchFamily="18" charset="-128"/>
                <a:sym typeface="Wingdings"/>
              </a:rPr>
              <a:t>　　　　　　　　　　　　</a:t>
            </a:r>
            <a:endParaRPr lang="en-US" altLang="ja-JP" sz="900" dirty="0" smtClean="0">
              <a:latin typeface="AR P新藝体U" pitchFamily="50" charset="-128"/>
              <a:ea typeface="AR P新藝体U" pitchFamily="50" charset="-128"/>
            </a:endParaRPr>
          </a:p>
          <a:p>
            <a:pPr>
              <a:buNone/>
            </a:pPr>
            <a:endParaRPr kumimoji="1" lang="ja-JP" altLang="en-US" sz="1600" dirty="0">
              <a:latin typeface="AR P新藝体U" pitchFamily="50" charset="-128"/>
              <a:ea typeface="AR P新藝体U" pitchFamily="50" charset="-128"/>
            </a:endParaRPr>
          </a:p>
        </p:txBody>
      </p:sp>
      <p:sp>
        <p:nvSpPr>
          <p:cNvPr id="22" name="角丸四角形 21"/>
          <p:cNvSpPr/>
          <p:nvPr/>
        </p:nvSpPr>
        <p:spPr>
          <a:xfrm>
            <a:off x="827584" y="908720"/>
            <a:ext cx="3648405" cy="2448272"/>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1259632" y="980728"/>
            <a:ext cx="2592288" cy="46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solidFill>
                  <a:schemeClr val="tx1"/>
                </a:solidFill>
                <a:latin typeface="ＭＳ Ｐ明朝" pitchFamily="18" charset="-128"/>
                <a:ea typeface="ＭＳ Ｐ明朝" pitchFamily="18" charset="-128"/>
              </a:rPr>
              <a:t>ASEAN</a:t>
            </a:r>
            <a:r>
              <a:rPr lang="ja-JP" altLang="en-US" sz="1200" dirty="0" smtClean="0">
                <a:solidFill>
                  <a:schemeClr val="tx1"/>
                </a:solidFill>
                <a:latin typeface="ＭＳ Ｐ明朝" pitchFamily="18" charset="-128"/>
                <a:ea typeface="ＭＳ Ｐ明朝" pitchFamily="18" charset="-128"/>
              </a:rPr>
              <a:t>＋</a:t>
            </a:r>
            <a:r>
              <a:rPr lang="en-US" altLang="ja-JP" sz="1200" dirty="0" smtClean="0">
                <a:solidFill>
                  <a:schemeClr val="tx1"/>
                </a:solidFill>
                <a:latin typeface="ＭＳ Ｐ明朝" pitchFamily="18" charset="-128"/>
                <a:ea typeface="ＭＳ Ｐ明朝" pitchFamily="18" charset="-128"/>
              </a:rPr>
              <a:t>3</a:t>
            </a:r>
          </a:p>
          <a:p>
            <a:pPr algn="ctr"/>
            <a:r>
              <a:rPr lang="ja-JP" altLang="en-US" sz="1200" dirty="0" smtClean="0">
                <a:solidFill>
                  <a:schemeClr val="tx1"/>
                </a:solidFill>
                <a:latin typeface="ＭＳ Ｐ明朝" pitchFamily="18" charset="-128"/>
                <a:ea typeface="ＭＳ Ｐ明朝" pitchFamily="18" charset="-128"/>
              </a:rPr>
              <a:t>韓国　中国　日本　</a:t>
            </a:r>
            <a:endParaRPr kumimoji="1" lang="ja-JP" altLang="en-US" sz="1200" dirty="0">
              <a:solidFill>
                <a:schemeClr val="tx1"/>
              </a:solidFill>
              <a:latin typeface="ＭＳ Ｐ明朝" pitchFamily="18" charset="-128"/>
              <a:ea typeface="ＭＳ Ｐ明朝" pitchFamily="18" charset="-128"/>
            </a:endParaRPr>
          </a:p>
        </p:txBody>
      </p:sp>
      <p:sp>
        <p:nvSpPr>
          <p:cNvPr id="24" name="角丸四角形 23"/>
          <p:cNvSpPr/>
          <p:nvPr/>
        </p:nvSpPr>
        <p:spPr>
          <a:xfrm>
            <a:off x="827584" y="1628800"/>
            <a:ext cx="2976331" cy="1728192"/>
          </a:xfrm>
          <a:prstGeom prst="roundRect">
            <a:avLst/>
          </a:prstGeom>
          <a:no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400" b="1" dirty="0" smtClean="0">
                <a:solidFill>
                  <a:schemeClr val="tx1"/>
                </a:solidFill>
                <a:latin typeface="ＭＳ Ｐ明朝" pitchFamily="18" charset="-128"/>
                <a:ea typeface="ＭＳ Ｐ明朝" pitchFamily="18" charset="-128"/>
              </a:rPr>
              <a:t>ASEAN</a:t>
            </a:r>
          </a:p>
          <a:p>
            <a:r>
              <a:rPr lang="ja-JP" altLang="en-US" sz="1200" dirty="0" smtClean="0">
                <a:solidFill>
                  <a:schemeClr val="tx1"/>
                </a:solidFill>
                <a:latin typeface="ＭＳ Ｐ明朝" pitchFamily="18" charset="-128"/>
                <a:ea typeface="ＭＳ Ｐ明朝" pitchFamily="18" charset="-128"/>
              </a:rPr>
              <a:t>インドネシア</a:t>
            </a:r>
            <a:endParaRPr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タイ</a:t>
            </a:r>
            <a:endParaRPr kumimoji="1"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フィリピン</a:t>
            </a:r>
            <a:endParaRPr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ミャンマー</a:t>
            </a:r>
            <a:endParaRPr kumimoji="1"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ラオス</a:t>
            </a:r>
            <a:endParaRPr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カンボジア</a:t>
            </a:r>
            <a:endParaRPr kumimoji="1" lang="ja-JP" altLang="en-US" sz="1200" dirty="0">
              <a:solidFill>
                <a:schemeClr val="tx1"/>
              </a:solidFill>
              <a:latin typeface="ＭＳ Ｐ明朝" pitchFamily="18" charset="-128"/>
              <a:ea typeface="ＭＳ Ｐ明朝" pitchFamily="18" charset="-128"/>
            </a:endParaRPr>
          </a:p>
        </p:txBody>
      </p:sp>
      <p:sp>
        <p:nvSpPr>
          <p:cNvPr id="25" name="角丸四角形 24"/>
          <p:cNvSpPr/>
          <p:nvPr/>
        </p:nvSpPr>
        <p:spPr>
          <a:xfrm>
            <a:off x="2483768" y="1700808"/>
            <a:ext cx="6144683" cy="151216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ＭＳ Ｐ明朝" pitchFamily="18" charset="-128"/>
                <a:ea typeface="ＭＳ Ｐ明朝" pitchFamily="18" charset="-128"/>
              </a:rPr>
              <a:t>シンガポール</a:t>
            </a:r>
            <a:endParaRPr kumimoji="1"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ブルネィ　　　　　　　　　　　　　　　　　           　</a:t>
            </a:r>
            <a:r>
              <a:rPr lang="ja-JP" altLang="en-US" sz="1200" b="1" dirty="0" smtClean="0">
                <a:solidFill>
                  <a:schemeClr val="tx1"/>
                </a:solidFill>
                <a:latin typeface="ＭＳ ゴシック" pitchFamily="49" charset="-128"/>
                <a:ea typeface="ＭＳ ゴシック" pitchFamily="49" charset="-128"/>
              </a:rPr>
              <a:t> アメリカ</a:t>
            </a:r>
            <a:r>
              <a:rPr lang="ja-JP" altLang="en-US" sz="1200" dirty="0" smtClean="0">
                <a:solidFill>
                  <a:schemeClr val="tx1"/>
                </a:solidFill>
                <a:latin typeface="ＭＳ Ｐ明朝" pitchFamily="18" charset="-128"/>
                <a:ea typeface="ＭＳ Ｐ明朝" pitchFamily="18" charset="-128"/>
              </a:rPr>
              <a:t>　　　　　　　　　　　　　　　　　　　</a:t>
            </a:r>
            <a:endParaRPr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ベトナム　　　　　            オーストラリア　　　　　チリ</a:t>
            </a:r>
            <a:endParaRPr kumimoji="1"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マレーシア　　　　           ニュージランド　　　   ぺル－</a:t>
            </a:r>
            <a:endParaRPr kumimoji="1" lang="ja-JP" altLang="en-US" sz="1200" dirty="0">
              <a:solidFill>
                <a:schemeClr val="tx1"/>
              </a:solidFill>
              <a:latin typeface="ＭＳ Ｐ明朝" pitchFamily="18" charset="-128"/>
              <a:ea typeface="ＭＳ Ｐ明朝" pitchFamily="18" charset="-128"/>
            </a:endParaRPr>
          </a:p>
        </p:txBody>
      </p:sp>
      <p:sp>
        <p:nvSpPr>
          <p:cNvPr id="26" name="正方形/長方形 25"/>
          <p:cNvSpPr/>
          <p:nvPr/>
        </p:nvSpPr>
        <p:spPr>
          <a:xfrm>
            <a:off x="4860032" y="1916832"/>
            <a:ext cx="2304256" cy="27003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ＭＳ Ｐ明朝" pitchFamily="18" charset="-128"/>
                <a:ea typeface="ＭＳ Ｐ明朝" pitchFamily="18" charset="-128"/>
              </a:rPr>
              <a:t>TPP</a:t>
            </a:r>
            <a:r>
              <a:rPr kumimoji="1" lang="ja-JP" altLang="en-US" sz="1400" dirty="0" smtClean="0">
                <a:solidFill>
                  <a:schemeClr val="tx1"/>
                </a:solidFill>
                <a:latin typeface="ＭＳ Ｐ明朝" pitchFamily="18" charset="-128"/>
                <a:ea typeface="ＭＳ Ｐ明朝" pitchFamily="18" charset="-128"/>
              </a:rPr>
              <a:t>参加・交渉国</a:t>
            </a:r>
            <a:r>
              <a:rPr kumimoji="1" lang="en-US" altLang="ja-JP" sz="900" dirty="0" smtClean="0">
                <a:solidFill>
                  <a:schemeClr val="tx1"/>
                </a:solidFill>
                <a:latin typeface="ＭＳ Ｐ明朝" pitchFamily="18" charset="-128"/>
                <a:ea typeface="ＭＳ Ｐ明朝" pitchFamily="18" charset="-128"/>
              </a:rPr>
              <a:t>(</a:t>
            </a:r>
            <a:r>
              <a:rPr kumimoji="1" lang="ja-JP" altLang="en-US" sz="900" dirty="0" smtClean="0">
                <a:solidFill>
                  <a:schemeClr val="tx1"/>
                </a:solidFill>
                <a:latin typeface="ＭＳ Ｐ明朝" pitchFamily="18" charset="-128"/>
                <a:ea typeface="ＭＳ Ｐ明朝" pitchFamily="18" charset="-128"/>
              </a:rPr>
              <a:t>９カ国</a:t>
            </a:r>
            <a:r>
              <a:rPr kumimoji="1" lang="en-US" altLang="ja-JP" sz="900" dirty="0" smtClean="0">
                <a:solidFill>
                  <a:schemeClr val="tx1"/>
                </a:solidFill>
                <a:latin typeface="ＭＳ Ｐ明朝" pitchFamily="18" charset="-128"/>
                <a:ea typeface="ＭＳ Ｐ明朝" pitchFamily="18" charset="-128"/>
              </a:rPr>
              <a:t>)</a:t>
            </a:r>
            <a:endParaRPr kumimoji="1" lang="ja-JP" altLang="en-US" sz="900" dirty="0">
              <a:solidFill>
                <a:schemeClr val="tx1"/>
              </a:solidFill>
              <a:latin typeface="ＭＳ Ｐ明朝" pitchFamily="18" charset="-128"/>
              <a:ea typeface="ＭＳ Ｐ明朝" pitchFamily="18" charset="-128"/>
            </a:endParaRPr>
          </a:p>
        </p:txBody>
      </p:sp>
      <p:sp>
        <p:nvSpPr>
          <p:cNvPr id="27" name="正方形/長方形 26"/>
          <p:cNvSpPr/>
          <p:nvPr/>
        </p:nvSpPr>
        <p:spPr>
          <a:xfrm>
            <a:off x="4355976" y="3645024"/>
            <a:ext cx="4392488" cy="136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050" dirty="0">
              <a:solidFill>
                <a:schemeClr val="tx1"/>
              </a:solidFill>
              <a:latin typeface="ＭＳ Ｐ明朝" pitchFamily="18" charset="-128"/>
              <a:ea typeface="ＭＳ Ｐ明朝" pitchFamily="18" charset="-128"/>
            </a:endParaRPr>
          </a:p>
        </p:txBody>
      </p:sp>
      <p:sp>
        <p:nvSpPr>
          <p:cNvPr id="30" name="正方形/長方形 29"/>
          <p:cNvSpPr/>
          <p:nvPr/>
        </p:nvSpPr>
        <p:spPr>
          <a:xfrm>
            <a:off x="323528" y="3789040"/>
            <a:ext cx="3216357" cy="28083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smtClean="0">
              <a:solidFill>
                <a:schemeClr val="tx1"/>
              </a:solidFill>
              <a:latin typeface="ＭＳ Ｐ明朝" pitchFamily="18" charset="-128"/>
              <a:ea typeface="ＭＳ Ｐ明朝" pitchFamily="18" charset="-128"/>
            </a:endParaRPr>
          </a:p>
          <a:p>
            <a:r>
              <a:rPr kumimoji="1" lang="en-US" altLang="ja-JP" sz="1200" dirty="0" smtClean="0">
                <a:solidFill>
                  <a:schemeClr val="tx1"/>
                </a:solidFill>
                <a:latin typeface="ＭＳ Ｐ明朝" pitchFamily="18" charset="-128"/>
                <a:ea typeface="ＭＳ Ｐ明朝" pitchFamily="18" charset="-128"/>
              </a:rPr>
              <a:t>TPP</a:t>
            </a:r>
            <a:r>
              <a:rPr kumimoji="1" lang="ja-JP" altLang="en-US" sz="1200" dirty="0" smtClean="0">
                <a:solidFill>
                  <a:schemeClr val="tx1"/>
                </a:solidFill>
                <a:latin typeface="ＭＳ Ｐ明朝" pitchFamily="18" charset="-128"/>
                <a:ea typeface="ＭＳ Ｐ明朝" pitchFamily="18" charset="-128"/>
              </a:rPr>
              <a:t>に関する各国との協議</a:t>
            </a:r>
            <a:endParaRPr kumimoji="1" lang="en-US" altLang="ja-JP" sz="1200" dirty="0" smtClean="0">
              <a:solidFill>
                <a:schemeClr val="tx1"/>
              </a:solidFill>
              <a:latin typeface="ＭＳ Ｐ明朝" pitchFamily="18" charset="-128"/>
              <a:ea typeface="ＭＳ Ｐ明朝" pitchFamily="18" charset="-128"/>
            </a:endParaRPr>
          </a:p>
          <a:p>
            <a:pPr algn="r">
              <a:lnSpc>
                <a:spcPts val="1260"/>
              </a:lnSpc>
            </a:pPr>
            <a:r>
              <a:rPr lang="en-US" altLang="ja-JP" sz="900" dirty="0" smtClean="0">
                <a:solidFill>
                  <a:schemeClr val="tx1"/>
                </a:solidFill>
                <a:latin typeface="ＭＳ Ｐ明朝" pitchFamily="18" charset="-128"/>
                <a:ea typeface="ＭＳ Ｐ明朝" pitchFamily="18" charset="-128"/>
              </a:rPr>
              <a:t>2011</a:t>
            </a:r>
            <a:r>
              <a:rPr lang="ja-JP" altLang="en-US" sz="900" dirty="0" smtClean="0">
                <a:solidFill>
                  <a:schemeClr val="tx1"/>
                </a:solidFill>
                <a:latin typeface="ＭＳ Ｐ明朝" pitchFamily="18" charset="-128"/>
                <a:ea typeface="ＭＳ Ｐ明朝" pitchFamily="18" charset="-128"/>
              </a:rPr>
              <a:t>年</a:t>
            </a:r>
            <a:r>
              <a:rPr lang="en-US" altLang="ja-JP" sz="900" dirty="0" smtClean="0">
                <a:solidFill>
                  <a:schemeClr val="tx1"/>
                </a:solidFill>
                <a:latin typeface="ＭＳ Ｐ明朝" pitchFamily="18" charset="-128"/>
                <a:ea typeface="ＭＳ Ｐ明朝" pitchFamily="18" charset="-128"/>
              </a:rPr>
              <a:t>1</a:t>
            </a:r>
            <a:r>
              <a:rPr lang="ja-JP" altLang="en-US" sz="900" dirty="0" smtClean="0">
                <a:solidFill>
                  <a:schemeClr val="tx1"/>
                </a:solidFill>
                <a:latin typeface="ＭＳ Ｐ明朝" pitchFamily="18" charset="-128"/>
                <a:ea typeface="ＭＳ Ｐ明朝" pitchFamily="18" charset="-128"/>
              </a:rPr>
              <a:t>月</a:t>
            </a:r>
            <a:r>
              <a:rPr lang="en-US" altLang="ja-JP" sz="900" dirty="0" smtClean="0">
                <a:solidFill>
                  <a:schemeClr val="tx1"/>
                </a:solidFill>
                <a:latin typeface="ＭＳ Ｐ明朝" pitchFamily="18" charset="-128"/>
                <a:ea typeface="ＭＳ Ｐ明朝" pitchFamily="18" charset="-128"/>
              </a:rPr>
              <a:t>20</a:t>
            </a:r>
            <a:r>
              <a:rPr lang="ja-JP" altLang="en-US" sz="900" dirty="0" smtClean="0">
                <a:solidFill>
                  <a:schemeClr val="tx1"/>
                </a:solidFill>
                <a:latin typeface="ＭＳ Ｐ明朝" pitchFamily="18" charset="-128"/>
                <a:ea typeface="ＭＳ Ｐ明朝" pitchFamily="18" charset="-128"/>
              </a:rPr>
              <a:t>日</a:t>
            </a:r>
            <a:endParaRPr lang="en-US" altLang="ja-JP" sz="900" dirty="0" smtClean="0">
              <a:solidFill>
                <a:schemeClr val="tx1"/>
              </a:solidFill>
              <a:latin typeface="ＭＳ Ｐ明朝" pitchFamily="18" charset="-128"/>
              <a:ea typeface="ＭＳ Ｐ明朝" pitchFamily="18" charset="-128"/>
            </a:endParaRPr>
          </a:p>
          <a:p>
            <a:pPr algn="r">
              <a:lnSpc>
                <a:spcPts val="1260"/>
              </a:lnSpc>
            </a:pPr>
            <a:r>
              <a:rPr kumimoji="1" lang="ja-JP" altLang="en-US" sz="900" dirty="0" smtClean="0">
                <a:solidFill>
                  <a:schemeClr val="tx1"/>
                </a:solidFill>
                <a:latin typeface="ＭＳ Ｐ明朝" pitchFamily="18" charset="-128"/>
                <a:ea typeface="ＭＳ Ｐ明朝" pitchFamily="18" charset="-128"/>
              </a:rPr>
              <a:t>外務省、財務省、農水省、経産省</a:t>
            </a:r>
            <a:endParaRPr kumimoji="1" lang="en-US" altLang="ja-JP" sz="900" dirty="0" smtClean="0">
              <a:solidFill>
                <a:schemeClr val="tx1"/>
              </a:solidFill>
              <a:latin typeface="ＭＳ Ｐ明朝" pitchFamily="18" charset="-128"/>
              <a:ea typeface="ＭＳ Ｐ明朝" pitchFamily="18" charset="-128"/>
            </a:endParaRPr>
          </a:p>
          <a:p>
            <a:pPr algn="r">
              <a:lnSpc>
                <a:spcPts val="1260"/>
              </a:lnSpc>
            </a:pPr>
            <a:endParaRPr kumimoji="1" lang="en-US" altLang="ja-JP" sz="900" dirty="0" smtClean="0">
              <a:solidFill>
                <a:schemeClr val="tx1"/>
              </a:solidFill>
              <a:latin typeface="ＭＳ Ｐ明朝" pitchFamily="18" charset="-128"/>
              <a:ea typeface="ＭＳ Ｐ明朝" pitchFamily="18" charset="-128"/>
            </a:endParaRPr>
          </a:p>
          <a:p>
            <a:pPr>
              <a:lnSpc>
                <a:spcPts val="1260"/>
              </a:lnSpc>
            </a:pPr>
            <a:r>
              <a:rPr kumimoji="1" lang="ja-JP" altLang="en-US" sz="1050" dirty="0" smtClean="0">
                <a:solidFill>
                  <a:schemeClr val="tx1"/>
                </a:solidFill>
                <a:latin typeface="ＭＳ Ｐ明朝" pitchFamily="18" charset="-128"/>
                <a:ea typeface="ＭＳ Ｐ明朝" pitchFamily="18" charset="-128"/>
              </a:rPr>
              <a:t>●</a:t>
            </a:r>
            <a:r>
              <a:rPr kumimoji="1" lang="ja-JP" altLang="en-US" sz="1050" u="sng" dirty="0" smtClean="0">
                <a:solidFill>
                  <a:schemeClr val="tx1"/>
                </a:solidFill>
                <a:latin typeface="ＭＳ Ｐ明朝" pitchFamily="18" charset="-128"/>
                <a:ea typeface="ＭＳ Ｐ明朝" pitchFamily="18" charset="-128"/>
              </a:rPr>
              <a:t>センシティブ</a:t>
            </a:r>
            <a:r>
              <a:rPr kumimoji="1" lang="en-US" altLang="ja-JP" sz="1050" u="sng" dirty="0" smtClean="0">
                <a:solidFill>
                  <a:schemeClr val="tx1"/>
                </a:solidFill>
                <a:latin typeface="ＭＳ Ｐ明朝" pitchFamily="18" charset="-128"/>
                <a:ea typeface="ＭＳ Ｐ明朝" pitchFamily="18" charset="-128"/>
              </a:rPr>
              <a:t>(</a:t>
            </a:r>
            <a:r>
              <a:rPr kumimoji="1" lang="ja-JP" altLang="en-US" sz="1050" u="sng" dirty="0" smtClean="0">
                <a:solidFill>
                  <a:schemeClr val="tx1"/>
                </a:solidFill>
                <a:latin typeface="ＭＳ Ｐ明朝" pitchFamily="18" charset="-128"/>
                <a:ea typeface="ＭＳ Ｐ明朝" pitchFamily="18" charset="-128"/>
              </a:rPr>
              <a:t>重要）品目については、原則として除外や再協議は認めず、</a:t>
            </a:r>
            <a:r>
              <a:rPr kumimoji="1" lang="ja-JP" altLang="en-US" sz="1050" dirty="0" smtClean="0">
                <a:solidFill>
                  <a:schemeClr val="tx1"/>
                </a:solidFill>
                <a:latin typeface="ＭＳ Ｐ明朝" pitchFamily="18" charset="-128"/>
                <a:ea typeface="ＭＳ Ｐ明朝" pitchFamily="18" charset="-128"/>
              </a:rPr>
              <a:t>長期の段階的関税撤廃といったアプローチによるべきという考え方が基本。</a:t>
            </a:r>
            <a:endParaRPr kumimoji="1" lang="en-US" altLang="ja-JP" sz="1050" dirty="0" smtClean="0">
              <a:solidFill>
                <a:schemeClr val="tx1"/>
              </a:solidFill>
              <a:latin typeface="ＭＳ Ｐ明朝" pitchFamily="18" charset="-128"/>
              <a:ea typeface="ＭＳ Ｐ明朝" pitchFamily="18" charset="-128"/>
            </a:endParaRPr>
          </a:p>
          <a:p>
            <a:pPr>
              <a:lnSpc>
                <a:spcPts val="1260"/>
              </a:lnSpc>
            </a:pPr>
            <a:endParaRPr kumimoji="1" lang="en-US" altLang="ja-JP" sz="1050" dirty="0" smtClean="0">
              <a:solidFill>
                <a:schemeClr val="tx1"/>
              </a:solidFill>
              <a:latin typeface="ＭＳ Ｐ明朝" pitchFamily="18" charset="-128"/>
              <a:ea typeface="ＭＳ Ｐ明朝" pitchFamily="18" charset="-128"/>
            </a:endParaRPr>
          </a:p>
          <a:p>
            <a:pPr>
              <a:lnSpc>
                <a:spcPts val="1260"/>
              </a:lnSpc>
            </a:pPr>
            <a:r>
              <a:rPr lang="ja-JP" altLang="en-US" sz="1050" dirty="0" smtClean="0">
                <a:solidFill>
                  <a:schemeClr val="tx1"/>
                </a:solidFill>
                <a:latin typeface="ＭＳ Ｐ明朝" pitchFamily="18" charset="-128"/>
                <a:ea typeface="ＭＳ Ｐ明朝" pitchFamily="18" charset="-128"/>
              </a:rPr>
              <a:t>●新規参加には</a:t>
            </a:r>
            <a:r>
              <a:rPr lang="ja-JP" altLang="en-US" sz="1050" u="sng" dirty="0" smtClean="0">
                <a:solidFill>
                  <a:schemeClr val="tx1"/>
                </a:solidFill>
                <a:latin typeface="ＭＳ Ｐ明朝" pitchFamily="18" charset="-128"/>
                <a:ea typeface="ＭＳ Ｐ明朝" pitchFamily="18" charset="-128"/>
              </a:rPr>
              <a:t>全ての交渉国の同意</a:t>
            </a:r>
            <a:r>
              <a:rPr lang="ja-JP" altLang="en-US" sz="1050" dirty="0" smtClean="0">
                <a:solidFill>
                  <a:schemeClr val="tx1"/>
                </a:solidFill>
                <a:latin typeface="ＭＳ Ｐ明朝" pitchFamily="18" charset="-128"/>
                <a:ea typeface="ＭＳ Ｐ明朝" pitchFamily="18" charset="-128"/>
              </a:rPr>
              <a:t>が必要であり</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米国は、新規参加を認めるためには</a:t>
            </a:r>
            <a:r>
              <a:rPr lang="ja-JP" altLang="en-US" sz="1050" u="sng" dirty="0" smtClean="0">
                <a:solidFill>
                  <a:schemeClr val="tx1"/>
                </a:solidFill>
                <a:latin typeface="ＭＳ Ｐ明朝" pitchFamily="18" charset="-128"/>
                <a:ea typeface="ＭＳ Ｐ明朝" pitchFamily="18" charset="-128"/>
              </a:rPr>
              <a:t>議会の同意を取り付ける</a:t>
            </a:r>
            <a:r>
              <a:rPr lang="ja-JP" altLang="en-US" sz="1050" dirty="0" smtClean="0">
                <a:solidFill>
                  <a:schemeClr val="tx1"/>
                </a:solidFill>
                <a:latin typeface="ＭＳ Ｐ明朝" pitchFamily="18" charset="-128"/>
                <a:ea typeface="ＭＳ Ｐ明朝" pitchFamily="18" charset="-128"/>
              </a:rPr>
              <a:t>ことが必要。</a:t>
            </a:r>
            <a:endParaRPr lang="en-US" altLang="ja-JP" sz="1050" dirty="0" smtClean="0">
              <a:solidFill>
                <a:schemeClr val="tx1"/>
              </a:solidFill>
              <a:latin typeface="ＭＳ Ｐ明朝" pitchFamily="18" charset="-128"/>
              <a:ea typeface="ＭＳ Ｐ明朝" pitchFamily="18" charset="-128"/>
            </a:endParaRPr>
          </a:p>
          <a:p>
            <a:pPr>
              <a:lnSpc>
                <a:spcPts val="1260"/>
              </a:lnSpc>
            </a:pPr>
            <a:endParaRPr lang="en-US" altLang="ja-JP" sz="1050" dirty="0" smtClean="0">
              <a:solidFill>
                <a:schemeClr val="tx1"/>
              </a:solidFill>
              <a:latin typeface="ＭＳ Ｐ明朝" pitchFamily="18" charset="-128"/>
              <a:ea typeface="ＭＳ Ｐ明朝" pitchFamily="18" charset="-128"/>
            </a:endParaRPr>
          </a:p>
          <a:p>
            <a:pPr>
              <a:lnSpc>
                <a:spcPts val="1260"/>
              </a:lnSpc>
            </a:pPr>
            <a:r>
              <a:rPr kumimoji="1" lang="ja-JP" altLang="en-US" sz="1050" dirty="0" smtClean="0">
                <a:solidFill>
                  <a:schemeClr val="tx1"/>
                </a:solidFill>
                <a:latin typeface="ＭＳ Ｐ明朝" pitchFamily="18" charset="-128"/>
                <a:ea typeface="ＭＳ Ｐ明朝" pitchFamily="18" charset="-128"/>
              </a:rPr>
              <a:t>●日本が関税撤廃のみならず</a:t>
            </a:r>
            <a:r>
              <a:rPr kumimoji="1" lang="ja-JP" altLang="en-US" sz="1050" u="sng" dirty="0" smtClean="0">
                <a:solidFill>
                  <a:schemeClr val="tx1"/>
                </a:solidFill>
                <a:latin typeface="ＭＳ Ｐ明朝" pitchFamily="18" charset="-128"/>
                <a:ea typeface="ＭＳ Ｐ明朝" pitchFamily="18" charset="-128"/>
              </a:rPr>
              <a:t>非関税措置の改革</a:t>
            </a:r>
            <a:r>
              <a:rPr kumimoji="1" lang="ja-JP" altLang="en-US" sz="1050" dirty="0" smtClean="0">
                <a:solidFill>
                  <a:schemeClr val="tx1"/>
                </a:solidFill>
                <a:latin typeface="ＭＳ Ｐ明朝" pitchFamily="18" charset="-128"/>
                <a:ea typeface="ＭＳ Ｐ明朝" pitchFamily="18" charset="-128"/>
              </a:rPr>
              <a:t>にもとりくむことを期待。</a:t>
            </a:r>
            <a:endParaRPr kumimoji="1" lang="ja-JP" altLang="en-US" sz="1050" dirty="0">
              <a:solidFill>
                <a:schemeClr val="tx1"/>
              </a:solidFill>
              <a:latin typeface="ＭＳ Ｐ明朝" pitchFamily="18" charset="-128"/>
              <a:ea typeface="ＭＳ Ｐ明朝" pitchFamily="18" charset="-128"/>
            </a:endParaRPr>
          </a:p>
        </p:txBody>
      </p:sp>
      <p:sp>
        <p:nvSpPr>
          <p:cNvPr id="31" name="線吹き出し 1 (枠付き) 30"/>
          <p:cNvSpPr/>
          <p:nvPr/>
        </p:nvSpPr>
        <p:spPr>
          <a:xfrm>
            <a:off x="7308304" y="1196752"/>
            <a:ext cx="1656184" cy="936104"/>
          </a:xfrm>
          <a:prstGeom prst="borderCallout1">
            <a:avLst>
              <a:gd name="adj1" fmla="val 14680"/>
              <a:gd name="adj2" fmla="val -5457"/>
              <a:gd name="adj3" fmla="val 86045"/>
              <a:gd name="adj4" fmla="val -43221"/>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bg1"/>
                </a:solidFill>
                <a:latin typeface="ＭＳ Ｐ明朝" pitchFamily="18" charset="-128"/>
                <a:ea typeface="ＭＳ Ｐ明朝" pitchFamily="18" charset="-128"/>
                <a:sym typeface="Wingdings"/>
              </a:rPr>
              <a:t>仮に日本が</a:t>
            </a:r>
            <a:r>
              <a:rPr lang="en-US" altLang="ja-JP" sz="1050" dirty="0" smtClean="0">
                <a:solidFill>
                  <a:schemeClr val="bg1"/>
                </a:solidFill>
                <a:latin typeface="ＭＳ Ｐ明朝" pitchFamily="18" charset="-128"/>
                <a:ea typeface="ＭＳ Ｐ明朝" pitchFamily="18" charset="-128"/>
                <a:sym typeface="Wingdings"/>
              </a:rPr>
              <a:t>TPP</a:t>
            </a:r>
            <a:r>
              <a:rPr lang="ja-JP" altLang="en-US" sz="1050" dirty="0" smtClean="0">
                <a:solidFill>
                  <a:schemeClr val="bg1"/>
                </a:solidFill>
                <a:latin typeface="ＭＳ Ｐ明朝" pitchFamily="18" charset="-128"/>
                <a:ea typeface="ＭＳ Ｐ明朝" pitchFamily="18" charset="-128"/>
                <a:sym typeface="Wingdings"/>
              </a:rPr>
              <a:t>に参加し、</a:t>
            </a:r>
            <a:r>
              <a:rPr lang="en-US" altLang="ja-JP" sz="1050" dirty="0" smtClean="0">
                <a:solidFill>
                  <a:schemeClr val="bg1"/>
                </a:solidFill>
                <a:latin typeface="ＭＳ Ｐ明朝" pitchFamily="18" charset="-128"/>
                <a:ea typeface="ＭＳ Ｐ明朝" pitchFamily="18" charset="-128"/>
                <a:sym typeface="Wingdings"/>
              </a:rPr>
              <a:t>10</a:t>
            </a:r>
            <a:r>
              <a:rPr lang="ja-JP" altLang="en-US" sz="1050" dirty="0" smtClean="0">
                <a:solidFill>
                  <a:schemeClr val="bg1"/>
                </a:solidFill>
                <a:latin typeface="ＭＳ Ｐ明朝" pitchFamily="18" charset="-128"/>
                <a:ea typeface="ＭＳ Ｐ明朝" pitchFamily="18" charset="-128"/>
                <a:sym typeface="Wingdings"/>
              </a:rPr>
              <a:t>カ国になると日米だけで</a:t>
            </a:r>
            <a:r>
              <a:rPr lang="en-US" altLang="ja-JP" sz="1050" dirty="0" smtClean="0">
                <a:solidFill>
                  <a:schemeClr val="bg1"/>
                </a:solidFill>
                <a:latin typeface="ＭＳ Ｐ明朝" pitchFamily="18" charset="-128"/>
                <a:ea typeface="ＭＳ Ｐ明朝" pitchFamily="18" charset="-128"/>
                <a:sym typeface="Wingdings"/>
              </a:rPr>
              <a:t>GDP</a:t>
            </a:r>
            <a:r>
              <a:rPr lang="ja-JP" altLang="en-US" sz="1050" dirty="0" smtClean="0">
                <a:solidFill>
                  <a:schemeClr val="bg1"/>
                </a:solidFill>
                <a:latin typeface="ＭＳ Ｐ明朝" pitchFamily="18" charset="-128"/>
                <a:ea typeface="ＭＳ Ｐ明朝" pitchFamily="18" charset="-128"/>
                <a:sym typeface="Wingdings"/>
              </a:rPr>
              <a:t>の</a:t>
            </a:r>
            <a:r>
              <a:rPr lang="en-US" altLang="ja-JP" sz="1050" dirty="0" smtClean="0">
                <a:solidFill>
                  <a:schemeClr val="bg1"/>
                </a:solidFill>
                <a:latin typeface="ＭＳ Ｐ明朝" pitchFamily="18" charset="-128"/>
                <a:ea typeface="ＭＳ Ｐ明朝" pitchFamily="18" charset="-128"/>
                <a:sym typeface="Wingdings"/>
              </a:rPr>
              <a:t>90.8</a:t>
            </a:r>
            <a:r>
              <a:rPr lang="ja-JP" altLang="en-US" sz="1050" dirty="0" smtClean="0">
                <a:solidFill>
                  <a:schemeClr val="bg1"/>
                </a:solidFill>
                <a:latin typeface="ＭＳ Ｐ明朝" pitchFamily="18" charset="-128"/>
                <a:ea typeface="ＭＳ Ｐ明朝" pitchFamily="18" charset="-128"/>
                <a:sym typeface="Wingdings"/>
              </a:rPr>
              <a:t>％となる。</a:t>
            </a:r>
            <a:endParaRPr lang="en-US" altLang="ja-JP" sz="1050" dirty="0" smtClean="0">
              <a:solidFill>
                <a:schemeClr val="bg1"/>
              </a:solidFill>
              <a:latin typeface="ＭＳ Ｐ明朝" pitchFamily="18" charset="-128"/>
              <a:ea typeface="ＭＳ Ｐ明朝" pitchFamily="18" charset="-128"/>
              <a:sym typeface="Wingdings"/>
            </a:endParaRPr>
          </a:p>
          <a:p>
            <a:r>
              <a:rPr lang="ja-JP" altLang="en-US" sz="1050" dirty="0" smtClean="0">
                <a:solidFill>
                  <a:schemeClr val="bg1"/>
                </a:solidFill>
                <a:latin typeface="ＭＳ Ｐ明朝" pitchFamily="18" charset="-128"/>
                <a:ea typeface="ＭＳ Ｐ明朝" pitchFamily="18" charset="-128"/>
                <a:sym typeface="Wingdings"/>
              </a:rPr>
              <a:t>事実上の日米自由貿易協定</a:t>
            </a:r>
            <a:r>
              <a:rPr lang="en-US" altLang="ja-JP" sz="1050" dirty="0" smtClean="0">
                <a:solidFill>
                  <a:schemeClr val="bg1"/>
                </a:solidFill>
                <a:latin typeface="ＭＳ Ｐ明朝" pitchFamily="18" charset="-128"/>
                <a:ea typeface="ＭＳ Ｐ明朝" pitchFamily="18" charset="-128"/>
                <a:sym typeface="Wingdings"/>
              </a:rPr>
              <a:t>(FTA</a:t>
            </a:r>
            <a:r>
              <a:rPr lang="ja-JP" altLang="en-US" sz="1050" dirty="0" smtClean="0">
                <a:solidFill>
                  <a:schemeClr val="bg1"/>
                </a:solidFill>
                <a:latin typeface="ＭＳ Ｐ明朝" pitchFamily="18" charset="-128"/>
                <a:ea typeface="ＭＳ Ｐ明朝" pitchFamily="18" charset="-128"/>
                <a:sym typeface="Wingdings"/>
              </a:rPr>
              <a:t>）となる。</a:t>
            </a:r>
            <a:endParaRPr kumimoji="1" lang="ja-JP" altLang="en-US" dirty="0">
              <a:solidFill>
                <a:schemeClr val="bg1"/>
              </a:solidFill>
            </a:endParaRPr>
          </a:p>
        </p:txBody>
      </p:sp>
      <p:sp>
        <p:nvSpPr>
          <p:cNvPr id="32" name="線吹き出し 1 (枠付き) 31"/>
          <p:cNvSpPr/>
          <p:nvPr/>
        </p:nvSpPr>
        <p:spPr>
          <a:xfrm>
            <a:off x="4572000" y="764704"/>
            <a:ext cx="2088232" cy="792088"/>
          </a:xfrm>
          <a:prstGeom prst="borderCallout1">
            <a:avLst>
              <a:gd name="adj1" fmla="val 30775"/>
              <a:gd name="adj2" fmla="val -3772"/>
              <a:gd name="adj3" fmla="val 132943"/>
              <a:gd name="adj4" fmla="val -52017"/>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bg1"/>
                </a:solidFill>
                <a:latin typeface="ＭＳ Ｐ明朝" pitchFamily="18" charset="-128"/>
                <a:ea typeface="ＭＳ Ｐ明朝" pitchFamily="18" charset="-128"/>
                <a:sym typeface="Wingdings"/>
              </a:rPr>
              <a:t>アジアで</a:t>
            </a:r>
            <a:r>
              <a:rPr lang="en-US" altLang="ja-JP" sz="1050" dirty="0" smtClean="0">
                <a:solidFill>
                  <a:schemeClr val="bg1"/>
                </a:solidFill>
                <a:latin typeface="ＭＳ Ｐ明朝" pitchFamily="18" charset="-128"/>
                <a:ea typeface="ＭＳ Ｐ明朝" pitchFamily="18" charset="-128"/>
                <a:sym typeface="Wingdings"/>
              </a:rPr>
              <a:t>TPP</a:t>
            </a:r>
            <a:r>
              <a:rPr lang="ja-JP" altLang="en-US" sz="1050" dirty="0" smtClean="0">
                <a:solidFill>
                  <a:schemeClr val="bg1"/>
                </a:solidFill>
                <a:latin typeface="ＭＳ Ｐ明朝" pitchFamily="18" charset="-128"/>
                <a:ea typeface="ＭＳ Ｐ明朝" pitchFamily="18" charset="-128"/>
                <a:sym typeface="Wingdings"/>
              </a:rPr>
              <a:t>交渉に参加しているのは</a:t>
            </a:r>
            <a:r>
              <a:rPr lang="ja-JP" altLang="en-US" sz="1050" dirty="0" smtClean="0">
                <a:solidFill>
                  <a:schemeClr val="bg1"/>
                </a:solidFill>
                <a:latin typeface="ＭＳ Ｐ明朝" pitchFamily="18" charset="-128"/>
                <a:ea typeface="ＭＳ Ｐ明朝" pitchFamily="18" charset="-128"/>
              </a:rPr>
              <a:t>シンガ　ポール、ブルネイ、ベトナム、</a:t>
            </a:r>
            <a:r>
              <a:rPr lang="en-US" altLang="ja-JP" sz="1050" dirty="0" smtClean="0">
                <a:solidFill>
                  <a:schemeClr val="bg1"/>
                </a:solidFill>
                <a:latin typeface="ＭＳ Ｐ明朝" pitchFamily="18" charset="-128"/>
                <a:ea typeface="ＭＳ Ｐ明朝" pitchFamily="18" charset="-128"/>
              </a:rPr>
              <a:t> </a:t>
            </a:r>
            <a:r>
              <a:rPr lang="ja-JP" altLang="en-US" sz="1050" dirty="0" smtClean="0">
                <a:solidFill>
                  <a:schemeClr val="bg1"/>
                </a:solidFill>
                <a:latin typeface="ＭＳ Ｐ明朝" pitchFamily="18" charset="-128"/>
                <a:ea typeface="ＭＳ Ｐ明朝" pitchFamily="18" charset="-128"/>
              </a:rPr>
              <a:t>マレーシアの</a:t>
            </a:r>
            <a:r>
              <a:rPr lang="en-US" altLang="ja-JP" sz="1050" dirty="0" smtClean="0">
                <a:solidFill>
                  <a:schemeClr val="bg1"/>
                </a:solidFill>
                <a:latin typeface="ＭＳ Ｐ明朝" pitchFamily="18" charset="-128"/>
                <a:ea typeface="ＭＳ Ｐ明朝" pitchFamily="18" charset="-128"/>
              </a:rPr>
              <a:t>4</a:t>
            </a:r>
            <a:r>
              <a:rPr lang="ja-JP" altLang="en-US" sz="1050" dirty="0" smtClean="0">
                <a:solidFill>
                  <a:schemeClr val="bg1"/>
                </a:solidFill>
                <a:latin typeface="ＭＳ Ｐ明朝" pitchFamily="18" charset="-128"/>
                <a:ea typeface="ＭＳ Ｐ明朝" pitchFamily="18" charset="-128"/>
              </a:rPr>
              <a:t>カ国。人口は東アジアの</a:t>
            </a:r>
            <a:r>
              <a:rPr lang="en-US" altLang="ja-JP" sz="1050" dirty="0" smtClean="0">
                <a:solidFill>
                  <a:schemeClr val="bg1"/>
                </a:solidFill>
                <a:latin typeface="ＭＳ Ｐ明朝" pitchFamily="18" charset="-128"/>
                <a:ea typeface="ＭＳ Ｐ明朝" pitchFamily="18" charset="-128"/>
              </a:rPr>
              <a:t>5.7</a:t>
            </a:r>
            <a:r>
              <a:rPr lang="ja-JP" altLang="en-US" sz="1050" dirty="0" smtClean="0">
                <a:solidFill>
                  <a:schemeClr val="bg1"/>
                </a:solidFill>
                <a:latin typeface="ＭＳ Ｐ明朝" pitchFamily="18" charset="-128"/>
                <a:ea typeface="ＭＳ Ｐ明朝" pitchFamily="18" charset="-128"/>
              </a:rPr>
              <a:t>％。</a:t>
            </a:r>
            <a:endParaRPr lang="en-US" altLang="ja-JP" sz="1050" dirty="0" smtClean="0">
              <a:solidFill>
                <a:schemeClr val="bg1"/>
              </a:solidFill>
              <a:latin typeface="ＭＳ Ｐ明朝" pitchFamily="18" charset="-128"/>
              <a:ea typeface="ＭＳ Ｐ明朝" pitchFamily="18" charset="-128"/>
            </a:endParaRPr>
          </a:p>
        </p:txBody>
      </p:sp>
      <p:sp>
        <p:nvSpPr>
          <p:cNvPr id="34" name="線吹き出し 1 (枠付き) 33"/>
          <p:cNvSpPr/>
          <p:nvPr/>
        </p:nvSpPr>
        <p:spPr>
          <a:xfrm>
            <a:off x="251520" y="332656"/>
            <a:ext cx="1800200" cy="432048"/>
          </a:xfrm>
          <a:prstGeom prst="borderCallout1">
            <a:avLst>
              <a:gd name="adj1" fmla="val 191262"/>
              <a:gd name="adj2" fmla="val 92005"/>
              <a:gd name="adj3" fmla="val 112500"/>
              <a:gd name="adj4" fmla="val 21192"/>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明朝" pitchFamily="18" charset="-128"/>
              <a:ea typeface="ＭＳ Ｐ明朝" pitchFamily="18" charset="-128"/>
              <a:sym typeface="Wingdings"/>
            </a:endParaRPr>
          </a:p>
          <a:p>
            <a:endParaRPr lang="en-US" altLang="ja-JP" sz="1050" dirty="0" smtClean="0">
              <a:solidFill>
                <a:schemeClr val="bg1"/>
              </a:solidFill>
              <a:latin typeface="ＭＳ Ｐ明朝" pitchFamily="18" charset="-128"/>
              <a:ea typeface="ＭＳ Ｐ明朝" pitchFamily="18" charset="-128"/>
              <a:sym typeface="Wingdings"/>
            </a:endParaRPr>
          </a:p>
          <a:p>
            <a:r>
              <a:rPr lang="ja-JP" altLang="en-US" sz="1050" dirty="0" smtClean="0">
                <a:solidFill>
                  <a:schemeClr val="bg1"/>
                </a:solidFill>
                <a:latin typeface="ＭＳ Ｐ明朝" pitchFamily="18" charset="-128"/>
                <a:ea typeface="ＭＳ Ｐ明朝" pitchFamily="18" charset="-128"/>
                <a:sym typeface="Wingdings"/>
              </a:rPr>
              <a:t>中国、韓国、インドネシア、タイはＴＰＰと一線を画す態度。</a:t>
            </a:r>
            <a:endParaRPr lang="ja-JP" altLang="en-US" sz="1050" dirty="0" smtClean="0">
              <a:solidFill>
                <a:schemeClr val="bg1"/>
              </a:solidFill>
              <a:latin typeface="ＭＳ Ｐ明朝" pitchFamily="18" charset="-128"/>
              <a:ea typeface="ＭＳ Ｐ明朝" pitchFamily="18" charset="-128"/>
            </a:endParaRPr>
          </a:p>
          <a:p>
            <a:pPr algn="ctr"/>
            <a:endParaRPr kumimoji="1" lang="ja-JP" altLang="en-US" dirty="0">
              <a:solidFill>
                <a:schemeClr val="bg1"/>
              </a:solidFill>
            </a:endParaRPr>
          </a:p>
        </p:txBody>
      </p:sp>
      <p:cxnSp>
        <p:nvCxnSpPr>
          <p:cNvPr id="38" name="直線コネクタ 37"/>
          <p:cNvCxnSpPr/>
          <p:nvPr/>
        </p:nvCxnSpPr>
        <p:spPr>
          <a:xfrm>
            <a:off x="611560" y="836712"/>
            <a:ext cx="288032" cy="1224136"/>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Users\佐藤陵一\Pictures\MP Navigator EX\2011_10_31\IMG_0002.jpg"/>
          <p:cNvPicPr>
            <a:picLocks noChangeAspect="1" noChangeArrowheads="1"/>
          </p:cNvPicPr>
          <p:nvPr/>
        </p:nvPicPr>
        <p:blipFill>
          <a:blip r:embed="rId3" cstate="print"/>
          <a:srcRect/>
          <a:stretch>
            <a:fillRect/>
          </a:stretch>
        </p:blipFill>
        <p:spPr bwMode="auto">
          <a:xfrm>
            <a:off x="3707904" y="3429000"/>
            <a:ext cx="2025843" cy="3197920"/>
          </a:xfrm>
          <a:prstGeom prst="rect">
            <a:avLst/>
          </a:prstGeom>
          <a:noFill/>
        </p:spPr>
      </p:pic>
      <p:sp>
        <p:nvSpPr>
          <p:cNvPr id="18" name="正方形/長方形 17"/>
          <p:cNvSpPr/>
          <p:nvPr/>
        </p:nvSpPr>
        <p:spPr>
          <a:xfrm>
            <a:off x="5868144" y="3429000"/>
            <a:ext cx="3096344" cy="3429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●オバマ大統領－</a:t>
            </a:r>
            <a:r>
              <a:rPr lang="ja-JP" altLang="en-US" sz="1050" dirty="0" smtClean="0">
                <a:solidFill>
                  <a:schemeClr val="tx1"/>
                </a:solidFill>
                <a:latin typeface="ＭＳ Ｐ明朝" pitchFamily="18" charset="-128"/>
                <a:ea typeface="ＭＳ Ｐ明朝" pitchFamily="18" charset="-128"/>
              </a:rPr>
              <a:t>「今後</a:t>
            </a:r>
            <a:r>
              <a:rPr lang="en-US" altLang="ja-JP" sz="1050" dirty="0" smtClean="0">
                <a:solidFill>
                  <a:schemeClr val="tx1"/>
                </a:solidFill>
                <a:latin typeface="ＭＳ Ｐ明朝" pitchFamily="18" charset="-128"/>
                <a:ea typeface="ＭＳ Ｐ明朝" pitchFamily="18" charset="-128"/>
              </a:rPr>
              <a:t>5</a:t>
            </a:r>
            <a:r>
              <a:rPr lang="ja-JP" altLang="en-US" sz="1050" dirty="0" smtClean="0">
                <a:solidFill>
                  <a:schemeClr val="tx1"/>
                </a:solidFill>
                <a:latin typeface="ＭＳ Ｐ明朝" pitchFamily="18" charset="-128"/>
                <a:ea typeface="ＭＳ Ｐ明朝" pitchFamily="18" charset="-128"/>
              </a:rPr>
              <a:t>年間で輸出倍増、新規雇用</a:t>
            </a:r>
            <a:r>
              <a:rPr lang="en-US" altLang="ja-JP" sz="1050" dirty="0" smtClean="0">
                <a:solidFill>
                  <a:schemeClr val="tx1"/>
                </a:solidFill>
                <a:latin typeface="ＭＳ Ｐ明朝" pitchFamily="18" charset="-128"/>
                <a:ea typeface="ＭＳ Ｐ明朝" pitchFamily="18" charset="-128"/>
              </a:rPr>
              <a:t>200</a:t>
            </a:r>
            <a:r>
              <a:rPr lang="ja-JP" altLang="en-US" sz="1050" dirty="0" smtClean="0">
                <a:solidFill>
                  <a:schemeClr val="tx1"/>
                </a:solidFill>
                <a:latin typeface="ＭＳ Ｐ明朝" pitchFamily="18" charset="-128"/>
                <a:ea typeface="ＭＳ Ｐ明朝" pitchFamily="18" charset="-128"/>
              </a:rPr>
              <a:t>万人</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を掲げたが、おぼつかない。</a:t>
            </a:r>
            <a:r>
              <a:rPr kumimoji="1" lang="ja-JP" altLang="en-US" sz="1050" dirty="0" smtClean="0">
                <a:solidFill>
                  <a:schemeClr val="tx1"/>
                </a:solidFill>
                <a:latin typeface="ＭＳ Ｐ明朝" pitchFamily="18" charset="-128"/>
                <a:ea typeface="ＭＳ Ｐ明朝" pitchFamily="18" charset="-128"/>
              </a:rPr>
              <a:t>そこで、何でも言うことを聞く日本に、輸出の受け皿を担ってもらうという協定。</a:t>
            </a:r>
            <a:endParaRPr kumimoji="1"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●農産物の関税撤廃が焦点になっているが、</a:t>
            </a:r>
            <a:r>
              <a:rPr kumimoji="1" lang="en-US" altLang="ja-JP" sz="1050" dirty="0" smtClean="0">
                <a:solidFill>
                  <a:schemeClr val="tx1"/>
                </a:solidFill>
                <a:latin typeface="ＭＳ Ｐ明朝" pitchFamily="18" charset="-128"/>
                <a:ea typeface="ＭＳ Ｐ明朝" pitchFamily="18" charset="-128"/>
              </a:rPr>
              <a:t>24</a:t>
            </a:r>
            <a:r>
              <a:rPr kumimoji="1" lang="ja-JP" altLang="en-US" sz="1050" dirty="0" smtClean="0">
                <a:solidFill>
                  <a:schemeClr val="tx1"/>
                </a:solidFill>
                <a:latin typeface="ＭＳ Ｐ明朝" pitchFamily="18" charset="-128"/>
                <a:ea typeface="ＭＳ Ｐ明朝" pitchFamily="18" charset="-128"/>
              </a:rPr>
              <a:t>の作業部会が交渉中。「公正貿易」は「米国が参加できないものは公正でない</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という論理。</a:t>
            </a:r>
            <a:endParaRPr kumimoji="1"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●交渉には、中国も韓国もインドも入っておらず、アジア各国との貿易拡大には直結しない。</a:t>
            </a:r>
            <a:endParaRPr kumimoji="1"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●「とりあえず交渉に参加し、ルール策定に関与しょう」と繰り返すが、そ</a:t>
            </a:r>
            <a:r>
              <a:rPr lang="ja-JP" altLang="en-US" sz="1050" dirty="0" smtClean="0">
                <a:solidFill>
                  <a:schemeClr val="tx1"/>
                </a:solidFill>
                <a:latin typeface="ＭＳ Ｐ明朝" pitchFamily="18" charset="-128"/>
                <a:ea typeface="ＭＳ Ｐ明朝" pitchFamily="18" charset="-128"/>
              </a:rPr>
              <a:t>もそも米国主導のルール策定に日本がどれだけ関与できるのか。意図的に隠している。</a:t>
            </a:r>
            <a:endParaRPr lang="en-US" altLang="ja-JP" sz="1050" dirty="0" smtClean="0">
              <a:solidFill>
                <a:schemeClr val="tx1"/>
              </a:solidFill>
              <a:latin typeface="ＭＳ Ｐ明朝" pitchFamily="18" charset="-128"/>
              <a:ea typeface="ＭＳ Ｐ明朝" pitchFamily="18" charset="-128"/>
            </a:endParaRPr>
          </a:p>
          <a:p>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●日本がイラク戦争に協力し、失敗した過程とそっくりだ。</a:t>
            </a:r>
            <a:endParaRPr kumimoji="1" lang="ja-JP" altLang="en-US" sz="1050" dirty="0">
              <a:solidFill>
                <a:schemeClr val="tx1"/>
              </a:solidFill>
              <a:latin typeface="ＭＳ Ｐ明朝" pitchFamily="18" charset="-128"/>
              <a:ea typeface="ＭＳ Ｐ明朝" pitchFamily="18" charset="-128"/>
            </a:endParaRPr>
          </a:p>
        </p:txBody>
      </p:sp>
      <p:sp>
        <p:nvSpPr>
          <p:cNvPr id="19" name="正方形/長方形 18"/>
          <p:cNvSpPr/>
          <p:nvPr/>
        </p:nvSpPr>
        <p:spPr>
          <a:xfrm>
            <a:off x="4788024" y="6453336"/>
            <a:ext cx="864096" cy="216024"/>
          </a:xfrm>
          <a:prstGeom prst="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bg1"/>
                </a:solidFill>
                <a:latin typeface="ＭＳ Ｐ明朝" pitchFamily="18" charset="-128"/>
                <a:ea typeface="ＭＳ Ｐ明朝" pitchFamily="18" charset="-128"/>
              </a:rPr>
              <a:t>道新</a:t>
            </a:r>
            <a:r>
              <a:rPr kumimoji="1" lang="en-US" altLang="ja-JP" sz="900" dirty="0" smtClean="0">
                <a:solidFill>
                  <a:schemeClr val="bg1"/>
                </a:solidFill>
                <a:latin typeface="ＭＳ Ｐ明朝" pitchFamily="18" charset="-128"/>
                <a:ea typeface="ＭＳ Ｐ明朝" pitchFamily="18" charset="-128"/>
              </a:rPr>
              <a:t>10</a:t>
            </a:r>
            <a:r>
              <a:rPr lang="en-US" altLang="ja-JP" sz="900" dirty="0" smtClean="0">
                <a:solidFill>
                  <a:schemeClr val="bg1"/>
                </a:solidFill>
                <a:latin typeface="ＭＳ Ｐ明朝" pitchFamily="18" charset="-128"/>
                <a:ea typeface="ＭＳ Ｐ明朝" pitchFamily="18" charset="-128"/>
              </a:rPr>
              <a:t>.</a:t>
            </a:r>
            <a:r>
              <a:rPr kumimoji="1" lang="en-US" altLang="ja-JP" sz="900" dirty="0" smtClean="0">
                <a:solidFill>
                  <a:schemeClr val="bg1"/>
                </a:solidFill>
                <a:latin typeface="ＭＳ Ｐ明朝" pitchFamily="18" charset="-128"/>
                <a:ea typeface="ＭＳ Ｐ明朝" pitchFamily="18" charset="-128"/>
              </a:rPr>
              <a:t>23</a:t>
            </a:r>
            <a:endParaRPr kumimoji="1" lang="ja-JP" altLang="en-US" sz="900" dirty="0">
              <a:solidFill>
                <a:schemeClr val="bg1"/>
              </a:solidFill>
              <a:latin typeface="ＭＳ Ｐ明朝" pitchFamily="18" charset="-128"/>
              <a:ea typeface="ＭＳ Ｐ明朝" pitchFamily="18" charset="-128"/>
            </a:endParaRPr>
          </a:p>
        </p:txBody>
      </p:sp>
      <p:sp>
        <p:nvSpPr>
          <p:cNvPr id="20" name="正方形/長方形 19"/>
          <p:cNvSpPr/>
          <p:nvPr/>
        </p:nvSpPr>
        <p:spPr>
          <a:xfrm>
            <a:off x="395536" y="3573016"/>
            <a:ext cx="3096344" cy="3600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latin typeface="ＭＳ Ｐ明朝" pitchFamily="18" charset="-128"/>
                <a:ea typeface="ＭＳ Ｐ明朝" pitchFamily="18" charset="-128"/>
                <a:sym typeface="Wingdings"/>
              </a:rPr>
              <a:t>「アジアの成長を取り込む」－菅首相（当時）</a:t>
            </a:r>
            <a:endParaRPr kumimoji="1" lang="ja-JP" altLang="en-US" sz="1200" dirty="0"/>
          </a:p>
        </p:txBody>
      </p:sp>
      <p:sp>
        <p:nvSpPr>
          <p:cNvPr id="21" name="正方形/長方形 20"/>
          <p:cNvSpPr/>
          <p:nvPr/>
        </p:nvSpPr>
        <p:spPr>
          <a:xfrm>
            <a:off x="2483768" y="188640"/>
            <a:ext cx="5832648"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ＭＳ Ｐ明朝" pitchFamily="18" charset="-128"/>
                <a:ea typeface="ＭＳ Ｐ明朝" pitchFamily="18" charset="-128"/>
              </a:rPr>
              <a:t>　</a:t>
            </a:r>
            <a:r>
              <a:rPr lang="ja-JP" altLang="en-US" sz="1400" dirty="0" smtClean="0">
                <a:solidFill>
                  <a:schemeClr val="tx1"/>
                </a:solidFill>
                <a:latin typeface="ＭＳ Ｐ明朝" pitchFamily="18" charset="-128"/>
                <a:ea typeface="ＭＳ Ｐ明朝" pitchFamily="18" charset="-128"/>
              </a:rPr>
              <a:t>「イロハ」の「イ」の議論を－「言って聞かせ」型」は逆効果</a:t>
            </a:r>
            <a:endParaRPr kumimoji="1" lang="ja-JP" altLang="en-US" sz="1400" dirty="0"/>
          </a:p>
        </p:txBody>
      </p:sp>
      <p:sp>
        <p:nvSpPr>
          <p:cNvPr id="28" name="雲 27"/>
          <p:cNvSpPr/>
          <p:nvPr/>
        </p:nvSpPr>
        <p:spPr>
          <a:xfrm>
            <a:off x="6767736" y="980728"/>
            <a:ext cx="2376264" cy="1728192"/>
          </a:xfrm>
          <a:prstGeom prst="cloud">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8460432" y="6525344"/>
            <a:ext cx="504056" cy="3326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latin typeface="ＭＳ Ｐ明朝" pitchFamily="18" charset="-128"/>
                <a:ea typeface="ＭＳ Ｐ明朝" pitchFamily="18" charset="-128"/>
              </a:rPr>
              <a:t>８</a:t>
            </a:r>
            <a:endParaRPr kumimoji="1" lang="ja-JP" altLang="en-US" sz="1050" dirty="0">
              <a:latin typeface="ＭＳ Ｐ明朝" pitchFamily="18" charset="-128"/>
              <a:ea typeface="ＭＳ Ｐ明朝" pitchFamily="18" charset="-128"/>
            </a:endParaRPr>
          </a:p>
        </p:txBody>
      </p:sp>
      <p:sp>
        <p:nvSpPr>
          <p:cNvPr id="33" name="正方形/長方形 32"/>
          <p:cNvSpPr/>
          <p:nvPr/>
        </p:nvSpPr>
        <p:spPr>
          <a:xfrm>
            <a:off x="1835696" y="6309320"/>
            <a:ext cx="1656184" cy="36004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050" dirty="0" smtClean="0">
                <a:latin typeface="ＭＳ Ｐ明朝" pitchFamily="18" charset="-128"/>
                <a:ea typeface="ＭＳ Ｐ明朝" pitchFamily="18" charset="-128"/>
              </a:rPr>
              <a:t>JTB</a:t>
            </a:r>
            <a:r>
              <a:rPr kumimoji="1" lang="ja-JP" altLang="en-US" sz="1050" dirty="0" smtClean="0">
                <a:latin typeface="ＭＳ Ｐ明朝" pitchFamily="18" charset="-128"/>
                <a:ea typeface="ＭＳ Ｐ明朝" pitchFamily="18" charset="-128"/>
              </a:rPr>
              <a:t>が医療ツーリズム部門を創設。なぜ？</a:t>
            </a:r>
            <a:endParaRPr kumimoji="1" lang="ja-JP" altLang="en-US" sz="1050" dirty="0">
              <a:latin typeface="ＭＳ Ｐ明朝" pitchFamily="18" charset="-128"/>
              <a:ea typeface="ＭＳ Ｐ明朝" pitchFamily="1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2" nodeType="clickEffect">
                                  <p:stCondLst>
                                    <p:cond delay="0"/>
                                  </p:stCondLst>
                                  <p:childTnLst>
                                    <p:anim to="1.5" calcmode="lin" valueType="num">
                                      <p:cBhvr override="childStyle">
                                        <p:cTn id="6" dur="2000" fill="hold"/>
                                        <p:tgtEl>
                                          <p:spTgt spid="25"/>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2"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1463"/>
            <a:ext cx="4896544" cy="925289"/>
          </a:xfrm>
        </p:spPr>
        <p:txBody>
          <a:bodyPr>
            <a:normAutofit fontScale="90000"/>
          </a:bodyPr>
          <a:lstStyle/>
          <a:p>
            <a:r>
              <a:rPr kumimoji="1" lang="en-US" altLang="ja-JP" dirty="0" smtClean="0"/>
              <a:t/>
            </a:r>
            <a:br>
              <a:rPr kumimoji="1" lang="en-US" altLang="ja-JP" dirty="0" smtClean="0"/>
            </a:br>
            <a:r>
              <a:rPr lang="ja-JP" altLang="ja-JP" sz="2000" dirty="0" smtClean="0">
                <a:latin typeface="ＭＳ Ｐ明朝" pitchFamily="18" charset="-128"/>
                <a:ea typeface="ＭＳ Ｐ明朝" pitchFamily="18" charset="-128"/>
              </a:rPr>
              <a:t>「外部から見て、</a:t>
            </a:r>
            <a:r>
              <a:rPr lang="ja-JP" altLang="en-US" sz="2000" dirty="0" smtClean="0">
                <a:latin typeface="ＭＳ Ｐ明朝" pitchFamily="18" charset="-128"/>
                <a:ea typeface="ＭＳ Ｐ明朝" pitchFamily="18" charset="-128"/>
              </a:rPr>
              <a:t>いま</a:t>
            </a:r>
            <a:r>
              <a:rPr lang="ja-JP" altLang="ja-JP" sz="2000" dirty="0" smtClean="0">
                <a:latin typeface="ＭＳ Ｐ明朝" pitchFamily="18" charset="-128"/>
                <a:ea typeface="ＭＳ Ｐ明朝" pitchFamily="18" charset="-128"/>
              </a:rPr>
              <a:t>、労働組合はこう写っている」</a:t>
            </a:r>
            <a:r>
              <a:rPr lang="en-US" altLang="ja-JP" sz="2000" dirty="0" smtClean="0">
                <a:latin typeface="ＭＳ Ｐ明朝" pitchFamily="18" charset="-128"/>
                <a:ea typeface="ＭＳ Ｐ明朝" pitchFamily="18" charset="-128"/>
              </a:rPr>
              <a:t/>
            </a:r>
            <a:br>
              <a:rPr lang="en-US" altLang="ja-JP" sz="2000" dirty="0" smtClean="0">
                <a:latin typeface="ＭＳ Ｐ明朝" pitchFamily="18" charset="-128"/>
                <a:ea typeface="ＭＳ Ｐ明朝" pitchFamily="18" charset="-128"/>
              </a:rPr>
            </a:br>
            <a:r>
              <a:rPr lang="ja-JP" altLang="en-US" sz="1800" dirty="0" smtClean="0">
                <a:latin typeface="ＭＳ Ｐ明朝" pitchFamily="18" charset="-128"/>
                <a:ea typeface="ＭＳ Ｐ明朝" pitchFamily="18" charset="-128"/>
              </a:rPr>
              <a:t>　　　　　　　　　　</a:t>
            </a:r>
            <a:r>
              <a:rPr lang="en-US" altLang="ja-JP" sz="1800" dirty="0" smtClean="0">
                <a:latin typeface="ＭＳ Ｐ明朝" pitchFamily="18" charset="-128"/>
                <a:ea typeface="ＭＳ Ｐ明朝" pitchFamily="18" charset="-128"/>
              </a:rPr>
              <a:t/>
            </a:r>
            <a:br>
              <a:rPr lang="en-US" altLang="ja-JP" sz="1800" dirty="0" smtClean="0">
                <a:latin typeface="ＭＳ Ｐ明朝" pitchFamily="18" charset="-128"/>
                <a:ea typeface="ＭＳ Ｐ明朝" pitchFamily="18" charset="-128"/>
              </a:rPr>
            </a:br>
            <a:endParaRPr kumimoji="1" lang="ja-JP" altLang="en-US" sz="1800" dirty="0">
              <a:latin typeface="ＭＳ Ｐ明朝" pitchFamily="18" charset="-128"/>
              <a:ea typeface="ＭＳ Ｐ明朝" pitchFamily="18" charset="-128"/>
            </a:endParaRPr>
          </a:p>
        </p:txBody>
      </p:sp>
      <p:sp>
        <p:nvSpPr>
          <p:cNvPr id="3" name="コンテンツ プレースホルダ 2"/>
          <p:cNvSpPr>
            <a:spLocks noGrp="1"/>
          </p:cNvSpPr>
          <p:nvPr>
            <p:ph idx="1"/>
          </p:nvPr>
        </p:nvSpPr>
        <p:spPr>
          <a:xfrm>
            <a:off x="251520" y="1196752"/>
            <a:ext cx="8892480" cy="4876800"/>
          </a:xfrm>
        </p:spPr>
        <p:txBody>
          <a:bodyPr/>
          <a:lstStyle/>
          <a:p>
            <a:pPr>
              <a:buNone/>
            </a:pPr>
            <a:endParaRPr lang="en-US" altLang="ja-JP" sz="1400" dirty="0" smtClean="0">
              <a:latin typeface="AR P新藝体U" pitchFamily="50" charset="-128"/>
              <a:ea typeface="AR P新藝体U" pitchFamily="50" charset="-128"/>
            </a:endParaRPr>
          </a:p>
          <a:p>
            <a:pPr>
              <a:buNone/>
            </a:pPr>
            <a:endParaRPr lang="en-US" altLang="ja-JP" sz="1400" dirty="0" smtClean="0">
              <a:latin typeface="AR P新藝体U" pitchFamily="50" charset="-128"/>
              <a:ea typeface="AR P新藝体U" pitchFamily="50" charset="-128"/>
            </a:endParaRPr>
          </a:p>
        </p:txBody>
      </p:sp>
      <p:sp>
        <p:nvSpPr>
          <p:cNvPr id="4" name="スライド番号プレースホルダ 3"/>
          <p:cNvSpPr>
            <a:spLocks noGrp="1"/>
          </p:cNvSpPr>
          <p:nvPr>
            <p:ph type="sldNum" sz="quarter" idx="12"/>
          </p:nvPr>
        </p:nvSpPr>
        <p:spPr/>
        <p:txBody>
          <a:bodyPr/>
          <a:lstStyle/>
          <a:p>
            <a:fld id="{D026F84F-5C3C-44A6-8224-35D7C8CA8BBE}" type="slidenum">
              <a:rPr lang="en-US" altLang="ja-JP" smtClean="0"/>
              <a:pPr/>
              <a:t>9</a:t>
            </a:fld>
            <a:endParaRPr lang="en-US" altLang="ja-JP"/>
          </a:p>
        </p:txBody>
      </p:sp>
      <p:sp>
        <p:nvSpPr>
          <p:cNvPr id="5" name="角丸四角形 4"/>
          <p:cNvSpPr/>
          <p:nvPr/>
        </p:nvSpPr>
        <p:spPr>
          <a:xfrm>
            <a:off x="251520" y="1268760"/>
            <a:ext cx="3240360" cy="3456384"/>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050" dirty="0" smtClean="0">
                <a:solidFill>
                  <a:schemeClr val="tx1"/>
                </a:solidFill>
                <a:latin typeface="ＭＳ Ｐ明朝" pitchFamily="18" charset="-128"/>
                <a:ea typeface="ＭＳ Ｐ明朝" pitchFamily="18" charset="-128"/>
              </a:rPr>
              <a:t>＊労働組合員は働く人々全体の中では「めぐまれ</a:t>
            </a:r>
            <a:r>
              <a:rPr lang="en-US" altLang="ja-JP" sz="1050" dirty="0" smtClean="0">
                <a:solidFill>
                  <a:schemeClr val="tx1"/>
                </a:solidFill>
                <a:latin typeface="ＭＳ Ｐ明朝" pitchFamily="18" charset="-128"/>
                <a:ea typeface="ＭＳ Ｐ明朝" pitchFamily="18" charset="-128"/>
              </a:rPr>
              <a:t> </a:t>
            </a:r>
          </a:p>
          <a:p>
            <a:r>
              <a:rPr lang="en-US" altLang="ja-JP" sz="1050" dirty="0" smtClean="0">
                <a:solidFill>
                  <a:schemeClr val="tx1"/>
                </a:solidFill>
                <a:latin typeface="ＭＳ Ｐ明朝" pitchFamily="18" charset="-128"/>
                <a:ea typeface="ＭＳ Ｐ明朝" pitchFamily="18" charset="-128"/>
              </a:rPr>
              <a:t>   </a:t>
            </a:r>
            <a:r>
              <a:rPr lang="ja-JP" altLang="ja-JP" sz="1050" dirty="0" smtClean="0">
                <a:solidFill>
                  <a:schemeClr val="tx1"/>
                </a:solidFill>
                <a:latin typeface="ＭＳ Ｐ明朝" pitchFamily="18" charset="-128"/>
                <a:ea typeface="ＭＳ Ｐ明朝" pitchFamily="18" charset="-128"/>
              </a:rPr>
              <a:t>た層」である。</a:t>
            </a:r>
            <a:endParaRPr lang="en-US" altLang="ja-JP" sz="1050" dirty="0" smtClean="0">
              <a:solidFill>
                <a:schemeClr val="tx1"/>
              </a:solidFill>
              <a:latin typeface="ＭＳ Ｐ明朝" pitchFamily="18" charset="-128"/>
              <a:ea typeface="ＭＳ Ｐ明朝" pitchFamily="18" charset="-128"/>
            </a:endParaRPr>
          </a:p>
          <a:p>
            <a:endParaRPr lang="ja-JP"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ＭＳ Ｐ明朝" pitchFamily="18" charset="-128"/>
                <a:ea typeface="ＭＳ Ｐ明朝" pitchFamily="18" charset="-128"/>
              </a:rPr>
              <a:t>＊労使協調の中にどっぷりと浸かっていて、緊張</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ja-JP" sz="1050" dirty="0" smtClean="0">
                <a:solidFill>
                  <a:schemeClr val="tx1"/>
                </a:solidFill>
                <a:latin typeface="ＭＳ Ｐ明朝" pitchFamily="18" charset="-128"/>
                <a:ea typeface="ＭＳ Ｐ明朝" pitchFamily="18" charset="-128"/>
              </a:rPr>
              <a:t>感がたりな</a:t>
            </a:r>
            <a:r>
              <a:rPr lang="ja-JP" altLang="en-US" sz="1050" dirty="0" smtClean="0">
                <a:solidFill>
                  <a:schemeClr val="tx1"/>
                </a:solidFill>
                <a:latin typeface="ＭＳ Ｐ明朝" pitchFamily="18" charset="-128"/>
                <a:ea typeface="ＭＳ Ｐ明朝" pitchFamily="18" charset="-128"/>
              </a:rPr>
              <a:t>い</a:t>
            </a:r>
            <a:r>
              <a:rPr lang="ja-JP" altLang="ja-JP" sz="1050" dirty="0" smtClean="0">
                <a:solidFill>
                  <a:schemeClr val="tx1"/>
                </a:solidFill>
                <a:latin typeface="ＭＳ Ｐ明朝" pitchFamily="18" charset="-128"/>
                <a:ea typeface="ＭＳ Ｐ明朝" pitchFamily="18" charset="-128"/>
              </a:rPr>
              <a:t>。</a:t>
            </a:r>
            <a:endParaRPr lang="en-US" altLang="ja-JP" sz="1050" dirty="0" smtClean="0">
              <a:solidFill>
                <a:schemeClr val="tx1"/>
              </a:solidFill>
              <a:latin typeface="ＭＳ Ｐ明朝" pitchFamily="18" charset="-128"/>
              <a:ea typeface="ＭＳ Ｐ明朝" pitchFamily="18" charset="-128"/>
            </a:endParaRPr>
          </a:p>
          <a:p>
            <a:endParaRPr lang="ja-JP"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ＭＳ Ｐ明朝" pitchFamily="18" charset="-128"/>
                <a:ea typeface="ＭＳ Ｐ明朝" pitchFamily="18" charset="-128"/>
              </a:rPr>
              <a:t>＊組合自体にエゴが根付いている。</a:t>
            </a:r>
            <a:endParaRPr lang="en-US" altLang="ja-JP" sz="1050" dirty="0" smtClean="0">
              <a:solidFill>
                <a:schemeClr val="tx1"/>
              </a:solidFill>
              <a:latin typeface="ＭＳ Ｐ明朝" pitchFamily="18" charset="-128"/>
              <a:ea typeface="ＭＳ Ｐ明朝" pitchFamily="18" charset="-128"/>
            </a:endParaRPr>
          </a:p>
          <a:p>
            <a:endParaRPr lang="ja-JP"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ＭＳ Ｐ明朝" pitchFamily="18" charset="-128"/>
                <a:ea typeface="ＭＳ Ｐ明朝" pitchFamily="18" charset="-128"/>
              </a:rPr>
              <a:t>＊時代のしんがりにかろうじてついている。</a:t>
            </a:r>
            <a:endParaRPr lang="en-US" altLang="ja-JP" sz="1050" dirty="0" smtClean="0">
              <a:solidFill>
                <a:schemeClr val="tx1"/>
              </a:solidFill>
              <a:latin typeface="ＭＳ Ｐ明朝" pitchFamily="18" charset="-128"/>
              <a:ea typeface="ＭＳ Ｐ明朝" pitchFamily="18" charset="-128"/>
            </a:endParaRPr>
          </a:p>
          <a:p>
            <a:endParaRPr lang="ja-JP"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ＭＳ Ｐ明朝" pitchFamily="18" charset="-128"/>
                <a:ea typeface="ＭＳ Ｐ明朝" pitchFamily="18" charset="-128"/>
              </a:rPr>
              <a:t>＊労働組合運動が国民の共感を呼ぶ運動に</a:t>
            </a:r>
            <a:r>
              <a:rPr lang="ja-JP" altLang="ja-JP" sz="1050" dirty="0" err="1" smtClean="0">
                <a:solidFill>
                  <a:schemeClr val="tx1"/>
                </a:solidFill>
                <a:latin typeface="ＭＳ Ｐ明朝" pitchFamily="18" charset="-128"/>
                <a:ea typeface="ＭＳ Ｐ明朝" pitchFamily="18" charset="-128"/>
              </a:rPr>
              <a:t>なっ</a:t>
            </a:r>
            <a:r>
              <a:rPr lang="en-US" altLang="ja-JP" sz="1050" dirty="0" smtClean="0">
                <a:solidFill>
                  <a:schemeClr val="tx1"/>
                </a:solidFill>
                <a:latin typeface="ＭＳ Ｐ明朝" pitchFamily="18" charset="-128"/>
                <a:ea typeface="ＭＳ Ｐ明朝" pitchFamily="18" charset="-128"/>
              </a:rPr>
              <a:t> </a:t>
            </a:r>
          </a:p>
          <a:p>
            <a:r>
              <a:rPr lang="en-US" altLang="ja-JP" sz="1050" dirty="0" smtClean="0">
                <a:solidFill>
                  <a:schemeClr val="tx1"/>
                </a:solidFill>
                <a:latin typeface="ＭＳ Ｐ明朝" pitchFamily="18" charset="-128"/>
                <a:ea typeface="ＭＳ Ｐ明朝" pitchFamily="18" charset="-128"/>
              </a:rPr>
              <a:t>   </a:t>
            </a:r>
            <a:r>
              <a:rPr lang="ja-JP" altLang="ja-JP" sz="1050" dirty="0" smtClean="0">
                <a:solidFill>
                  <a:schemeClr val="tx1"/>
                </a:solidFill>
                <a:latin typeface="ＭＳ Ｐ明朝" pitchFamily="18" charset="-128"/>
                <a:ea typeface="ＭＳ Ｐ明朝" pitchFamily="18" charset="-128"/>
              </a:rPr>
              <a:t>ているかという疑問を強く抱かざるをえない。</a:t>
            </a:r>
            <a:endParaRPr lang="en-US" altLang="ja-JP" sz="1050" dirty="0" smtClean="0">
              <a:solidFill>
                <a:schemeClr val="tx1"/>
              </a:solidFill>
              <a:latin typeface="ＭＳ Ｐ明朝" pitchFamily="18" charset="-128"/>
              <a:ea typeface="ＭＳ Ｐ明朝" pitchFamily="18" charset="-128"/>
            </a:endParaRPr>
          </a:p>
          <a:p>
            <a:endParaRPr lang="ja-JP"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ＭＳ Ｐ明朝" pitchFamily="18" charset="-128"/>
                <a:ea typeface="ＭＳ Ｐ明朝" pitchFamily="18" charset="-128"/>
              </a:rPr>
              <a:t>＊労働運動が足元から崩壊してしまいかねない</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ja-JP" sz="1050" dirty="0" smtClean="0">
                <a:solidFill>
                  <a:schemeClr val="tx1"/>
                </a:solidFill>
                <a:latin typeface="ＭＳ Ｐ明朝" pitchFamily="18" charset="-128"/>
                <a:ea typeface="ＭＳ Ｐ明朝" pitchFamily="18" charset="-128"/>
              </a:rPr>
              <a:t>切迫した事態に直面している。</a:t>
            </a:r>
            <a:endParaRPr lang="en-US" altLang="ja-JP" sz="1050" dirty="0" smtClean="0">
              <a:solidFill>
                <a:schemeClr val="tx1"/>
              </a:solidFill>
              <a:latin typeface="ＭＳ Ｐ明朝" pitchFamily="18" charset="-128"/>
              <a:ea typeface="ＭＳ Ｐ明朝" pitchFamily="18" charset="-128"/>
            </a:endParaRPr>
          </a:p>
          <a:p>
            <a:endParaRPr lang="ja-JP"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ＭＳ Ｐ明朝" pitchFamily="18" charset="-128"/>
                <a:ea typeface="ＭＳ Ｐ明朝" pitchFamily="18" charset="-128"/>
              </a:rPr>
              <a:t>＊家の土台の寸前まで土砂が崩れ、断崖が迫</a:t>
            </a:r>
            <a:r>
              <a:rPr lang="ja-JP" altLang="ja-JP" sz="1050" dirty="0" err="1" smtClean="0">
                <a:solidFill>
                  <a:schemeClr val="tx1"/>
                </a:solidFill>
                <a:latin typeface="ＭＳ Ｐ明朝" pitchFamily="18" charset="-128"/>
                <a:ea typeface="ＭＳ Ｐ明朝" pitchFamily="18" charset="-128"/>
              </a:rPr>
              <a:t>っ</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ja-JP" sz="1050" dirty="0" smtClean="0">
                <a:solidFill>
                  <a:schemeClr val="tx1"/>
                </a:solidFill>
                <a:latin typeface="ＭＳ Ｐ明朝" pitchFamily="18" charset="-128"/>
                <a:ea typeface="ＭＳ Ｐ明朝" pitchFamily="18" charset="-128"/>
              </a:rPr>
              <a:t>てきてい</a:t>
            </a:r>
            <a:r>
              <a:rPr lang="ja-JP" altLang="en-US" sz="1050" dirty="0" smtClean="0">
                <a:solidFill>
                  <a:schemeClr val="tx1"/>
                </a:solidFill>
                <a:latin typeface="ＭＳ Ｐ明朝" pitchFamily="18" charset="-128"/>
                <a:ea typeface="ＭＳ Ｐ明朝" pitchFamily="18" charset="-128"/>
              </a:rPr>
              <a:t>る。</a:t>
            </a:r>
            <a:endParaRPr lang="en-US" altLang="ja-JP" sz="1050" dirty="0" smtClean="0">
              <a:solidFill>
                <a:schemeClr val="tx1"/>
              </a:solidFill>
              <a:latin typeface="ＭＳ Ｐ明朝" pitchFamily="18" charset="-128"/>
              <a:ea typeface="ＭＳ Ｐ明朝" pitchFamily="18" charset="-128"/>
            </a:endParaRPr>
          </a:p>
          <a:p>
            <a:endParaRPr kumimoji="1" lang="en-US" altLang="ja-JP" sz="1050" dirty="0" smtClean="0">
              <a:solidFill>
                <a:schemeClr val="tx1"/>
              </a:solidFill>
              <a:latin typeface="ＭＳ Ｐ明朝" pitchFamily="18" charset="-128"/>
              <a:ea typeface="ＭＳ Ｐ明朝" pitchFamily="18" charset="-128"/>
            </a:endParaRPr>
          </a:p>
          <a:p>
            <a:endParaRPr kumimoji="1" lang="ja-JP" altLang="en-US" sz="1050" dirty="0">
              <a:solidFill>
                <a:schemeClr val="tx1"/>
              </a:solidFill>
              <a:latin typeface="ＭＳ Ｐ明朝" pitchFamily="18" charset="-128"/>
              <a:ea typeface="ＭＳ Ｐ明朝" pitchFamily="18" charset="-128"/>
            </a:endParaRPr>
          </a:p>
        </p:txBody>
      </p:sp>
      <p:sp>
        <p:nvSpPr>
          <p:cNvPr id="9" name="正方形/長方形 8"/>
          <p:cNvSpPr/>
          <p:nvPr/>
        </p:nvSpPr>
        <p:spPr>
          <a:xfrm>
            <a:off x="323528" y="5013176"/>
            <a:ext cx="3096344" cy="158417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latin typeface="ＭＳ Ｐ明朝" pitchFamily="18" charset="-128"/>
                <a:ea typeface="ＭＳ Ｐ明朝" pitchFamily="18" charset="-128"/>
              </a:rPr>
              <a:t>2010</a:t>
            </a:r>
            <a:r>
              <a:rPr lang="ja-JP" altLang="en-US" sz="1050" dirty="0" smtClean="0">
                <a:solidFill>
                  <a:schemeClr val="tx1"/>
                </a:solidFill>
                <a:latin typeface="ＭＳ Ｐ明朝" pitchFamily="18" charset="-128"/>
                <a:ea typeface="ＭＳ Ｐ明朝" pitchFamily="18" charset="-128"/>
              </a:rPr>
              <a:t>年春季闘争の現実　</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「日経」</a:t>
            </a:r>
            <a:r>
              <a:rPr lang="en-US" altLang="ja-JP" sz="1050" dirty="0" smtClean="0">
                <a:solidFill>
                  <a:schemeClr val="tx1"/>
                </a:solidFill>
                <a:latin typeface="ＭＳ Ｐ明朝" pitchFamily="18" charset="-128"/>
                <a:ea typeface="ＭＳ Ｐ明朝" pitchFamily="18" charset="-128"/>
              </a:rPr>
              <a:t>2010.4.11)</a:t>
            </a: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●非正規労働者の待遇改善－大手組合の</a:t>
            </a:r>
            <a:r>
              <a:rPr lang="en-US" altLang="ja-JP" sz="1050" dirty="0" smtClean="0">
                <a:solidFill>
                  <a:schemeClr val="tx1"/>
                </a:solidFill>
                <a:latin typeface="ＭＳ Ｐ明朝" pitchFamily="18" charset="-128"/>
                <a:ea typeface="ＭＳ Ｐ明朝" pitchFamily="18" charset="-128"/>
              </a:rPr>
              <a:t>75</a:t>
            </a:r>
            <a:r>
              <a:rPr lang="ja-JP" altLang="en-US" sz="1050" dirty="0" smtClean="0">
                <a:solidFill>
                  <a:schemeClr val="tx1"/>
                </a:solidFill>
                <a:latin typeface="ＭＳ Ｐ明朝" pitchFamily="18" charset="-128"/>
                <a:ea typeface="ＭＳ Ｐ明朝" pitchFamily="18" charset="-128"/>
              </a:rPr>
              <a:t>％が要求せず。</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●改善の回答</a:t>
            </a:r>
            <a:r>
              <a:rPr lang="en-US" altLang="ja-JP" sz="1050" dirty="0" smtClean="0">
                <a:solidFill>
                  <a:schemeClr val="tx1"/>
                </a:solidFill>
                <a:latin typeface="ＭＳ Ｐ明朝" pitchFamily="18" charset="-128"/>
                <a:ea typeface="ＭＳ Ｐ明朝" pitchFamily="18" charset="-128"/>
              </a:rPr>
              <a:t>(176</a:t>
            </a:r>
            <a:r>
              <a:rPr lang="ja-JP" altLang="en-US" sz="1050" dirty="0" smtClean="0">
                <a:solidFill>
                  <a:schemeClr val="tx1"/>
                </a:solidFill>
                <a:latin typeface="ＭＳ Ｐ明朝" pitchFamily="18" charset="-128"/>
                <a:ea typeface="ＭＳ Ｐ明朝" pitchFamily="18" charset="-128"/>
              </a:rPr>
              <a:t>社のうち</a:t>
            </a:r>
            <a:r>
              <a:rPr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・時間給の引き上げ－</a:t>
            </a:r>
            <a:r>
              <a:rPr lang="en-US" altLang="ja-JP" sz="1050" dirty="0" smtClean="0">
                <a:solidFill>
                  <a:schemeClr val="tx1"/>
                </a:solidFill>
                <a:latin typeface="ＭＳ Ｐ明朝" pitchFamily="18" charset="-128"/>
                <a:ea typeface="ＭＳ Ｐ明朝" pitchFamily="18" charset="-128"/>
              </a:rPr>
              <a:t>12</a:t>
            </a:r>
            <a:r>
              <a:rPr lang="ja-JP" altLang="en-US" sz="1050" dirty="0" smtClean="0">
                <a:solidFill>
                  <a:schemeClr val="tx1"/>
                </a:solidFill>
                <a:latin typeface="ＭＳ Ｐ明朝" pitchFamily="18" charset="-128"/>
                <a:ea typeface="ＭＳ Ｐ明朝" pitchFamily="18" charset="-128"/>
              </a:rPr>
              <a:t>社</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・正社員と同様の割増率の引き上げ－</a:t>
            </a:r>
            <a:r>
              <a:rPr lang="en-US" altLang="ja-JP" sz="1050" dirty="0" smtClean="0">
                <a:solidFill>
                  <a:schemeClr val="tx1"/>
                </a:solidFill>
                <a:latin typeface="ＭＳ Ｐ明朝" pitchFamily="18" charset="-128"/>
                <a:ea typeface="ＭＳ Ｐ明朝" pitchFamily="18" charset="-128"/>
              </a:rPr>
              <a:t>9</a:t>
            </a:r>
            <a:r>
              <a:rPr lang="ja-JP" altLang="en-US" sz="1050" dirty="0" smtClean="0">
                <a:solidFill>
                  <a:schemeClr val="tx1"/>
                </a:solidFill>
                <a:latin typeface="ＭＳ Ｐ明朝" pitchFamily="18" charset="-128"/>
                <a:ea typeface="ＭＳ Ｐ明朝" pitchFamily="18" charset="-128"/>
              </a:rPr>
              <a:t>社</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・正社員への転換制度の促進－</a:t>
            </a:r>
            <a:r>
              <a:rPr lang="en-US" altLang="ja-JP" sz="1050" dirty="0" smtClean="0">
                <a:solidFill>
                  <a:schemeClr val="tx1"/>
                </a:solidFill>
                <a:latin typeface="ＭＳ Ｐ明朝" pitchFamily="18" charset="-128"/>
                <a:ea typeface="ＭＳ Ｐ明朝" pitchFamily="18" charset="-128"/>
              </a:rPr>
              <a:t>6</a:t>
            </a:r>
            <a:r>
              <a:rPr lang="ja-JP" altLang="en-US" sz="1050" dirty="0" smtClean="0">
                <a:solidFill>
                  <a:schemeClr val="tx1"/>
                </a:solidFill>
                <a:latin typeface="ＭＳ Ｐ明朝" pitchFamily="18" charset="-128"/>
                <a:ea typeface="ＭＳ Ｐ明朝" pitchFamily="18" charset="-128"/>
              </a:rPr>
              <a:t>社</a:t>
            </a:r>
            <a:endParaRPr lang="en-US" altLang="ja-JP" sz="1050" dirty="0" smtClean="0">
              <a:solidFill>
                <a:schemeClr val="tx1"/>
              </a:solidFill>
              <a:latin typeface="ＭＳ Ｐ明朝" pitchFamily="18" charset="-128"/>
              <a:ea typeface="ＭＳ Ｐ明朝" pitchFamily="18" charset="-128"/>
            </a:endParaRPr>
          </a:p>
        </p:txBody>
      </p:sp>
      <p:sp>
        <p:nvSpPr>
          <p:cNvPr id="12" name="正方形/長方形 11"/>
          <p:cNvSpPr/>
          <p:nvPr/>
        </p:nvSpPr>
        <p:spPr>
          <a:xfrm>
            <a:off x="3851920" y="1196752"/>
            <a:ext cx="5040560" cy="1008112"/>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ＭＳ Ｐ明朝" pitchFamily="18" charset="-128"/>
                <a:ea typeface="ＭＳ Ｐ明朝" pitchFamily="18" charset="-128"/>
              </a:rPr>
              <a:t>そもそも、憲法は労働組合を特別に重視している！</a:t>
            </a:r>
            <a:endParaRPr kumimoji="1" lang="en-US" altLang="ja-JP" dirty="0" smtClean="0">
              <a:solidFill>
                <a:schemeClr val="tx1"/>
              </a:solidFill>
              <a:latin typeface="ＭＳ Ｐ明朝" pitchFamily="18" charset="-128"/>
              <a:ea typeface="ＭＳ Ｐ明朝" pitchFamily="18" charset="-128"/>
            </a:endParaRPr>
          </a:p>
          <a:p>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第</a:t>
            </a:r>
            <a:r>
              <a:rPr kumimoji="1" lang="en-US" altLang="ja-JP" sz="1050" dirty="0" smtClean="0">
                <a:solidFill>
                  <a:schemeClr val="tx1"/>
                </a:solidFill>
                <a:latin typeface="ＭＳ Ｐ明朝" pitchFamily="18" charset="-128"/>
                <a:ea typeface="ＭＳ Ｐ明朝" pitchFamily="18" charset="-128"/>
              </a:rPr>
              <a:t>28</a:t>
            </a:r>
            <a:r>
              <a:rPr kumimoji="1" lang="ja-JP" altLang="en-US" sz="1050" dirty="0" smtClean="0">
                <a:solidFill>
                  <a:schemeClr val="tx1"/>
                </a:solidFill>
                <a:latin typeface="ＭＳ Ｐ明朝" pitchFamily="18" charset="-128"/>
                <a:ea typeface="ＭＳ Ｐ明朝" pitchFamily="18" charset="-128"/>
              </a:rPr>
              <a:t>条　　勤労者の団結する権利及び団体交渉その他の団体行動をする権利は、これを保障する。（保障は「保護して守る」の意味）</a:t>
            </a:r>
            <a:endParaRPr kumimoji="1" lang="ja-JP" altLang="en-US" sz="1050" dirty="0">
              <a:solidFill>
                <a:schemeClr val="tx1"/>
              </a:solidFill>
              <a:latin typeface="ＭＳ Ｐ明朝" pitchFamily="18" charset="-128"/>
              <a:ea typeface="ＭＳ Ｐ明朝" pitchFamily="18" charset="-128"/>
            </a:endParaRPr>
          </a:p>
        </p:txBody>
      </p:sp>
      <p:sp>
        <p:nvSpPr>
          <p:cNvPr id="13" name="正方形/長方形 12"/>
          <p:cNvSpPr/>
          <p:nvPr/>
        </p:nvSpPr>
        <p:spPr>
          <a:xfrm>
            <a:off x="3851920" y="2276872"/>
            <a:ext cx="5040560" cy="1080120"/>
          </a:xfrm>
          <a:prstGeom prst="rect">
            <a:avLst/>
          </a:prstGeom>
          <a:noFill/>
          <a:ln w="3175">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ja-JP" altLang="en-US" sz="1200" b="1" dirty="0" smtClean="0">
                <a:solidFill>
                  <a:srgbClr val="FF0000"/>
                </a:solidFill>
                <a:latin typeface="ＭＳ Ｐ明朝" pitchFamily="18" charset="-128"/>
                <a:ea typeface="ＭＳ Ｐ明朝" pitchFamily="18" charset="-128"/>
              </a:rPr>
              <a:t>証拠①　</a:t>
            </a:r>
            <a:r>
              <a:rPr lang="ja-JP" altLang="en-US" sz="1200" dirty="0" smtClean="0">
                <a:solidFill>
                  <a:schemeClr val="tx1"/>
                </a:solidFill>
                <a:latin typeface="ＭＳ Ｐ明朝" pitchFamily="18" charset="-128"/>
                <a:ea typeface="ＭＳ Ｐ明朝" pitchFamily="18" charset="-128"/>
              </a:rPr>
              <a:t>労働組合法は</a:t>
            </a:r>
            <a:r>
              <a:rPr lang="en-US" altLang="ja-JP" sz="1200" dirty="0" smtClean="0">
                <a:solidFill>
                  <a:schemeClr val="tx1"/>
                </a:solidFill>
                <a:latin typeface="ＭＳ Ｐ明朝" pitchFamily="18" charset="-128"/>
                <a:ea typeface="ＭＳ Ｐ明朝" pitchFamily="18" charset="-128"/>
              </a:rPr>
              <a:t>1945.12.22</a:t>
            </a:r>
            <a:r>
              <a:rPr lang="ja-JP" altLang="en-US" sz="1200" dirty="0" smtClean="0">
                <a:solidFill>
                  <a:schemeClr val="tx1"/>
                </a:solidFill>
                <a:latin typeface="ＭＳ Ｐ明朝" pitchFamily="18" charset="-128"/>
                <a:ea typeface="ＭＳ Ｐ明朝" pitchFamily="18" charset="-128"/>
              </a:rPr>
              <a:t>公布。まだ焼け野原が残る中で憲法（</a:t>
            </a:r>
            <a:r>
              <a:rPr lang="en-US" altLang="ja-JP" sz="1200" dirty="0" smtClean="0">
                <a:solidFill>
                  <a:schemeClr val="tx1"/>
                </a:solidFill>
                <a:latin typeface="ＭＳ Ｐ明朝" pitchFamily="18" charset="-128"/>
                <a:ea typeface="ＭＳ Ｐ明朝" pitchFamily="18" charset="-128"/>
              </a:rPr>
              <a:t>1947.5.3</a:t>
            </a:r>
            <a:r>
              <a:rPr lang="ja-JP" altLang="en-US" sz="1200" dirty="0" smtClean="0">
                <a:solidFill>
                  <a:schemeClr val="tx1"/>
                </a:solidFill>
                <a:latin typeface="ＭＳ Ｐ明朝" pitchFamily="18" charset="-128"/>
                <a:ea typeface="ＭＳ Ｐ明朝" pitchFamily="18" charset="-128"/>
              </a:rPr>
              <a:t>施行）に先立って改訂された。</a:t>
            </a:r>
            <a:endParaRPr lang="en-US" altLang="ja-JP" sz="1200" dirty="0" smtClean="0">
              <a:solidFill>
                <a:schemeClr val="tx1"/>
              </a:solidFill>
              <a:latin typeface="ＭＳ Ｐ明朝" pitchFamily="18" charset="-128"/>
              <a:ea typeface="ＭＳ Ｐ明朝" pitchFamily="18" charset="-128"/>
            </a:endParaRPr>
          </a:p>
          <a:p>
            <a:pPr>
              <a:buNone/>
            </a:pPr>
            <a:r>
              <a:rPr lang="ja-JP" altLang="en-US" sz="1200" dirty="0" smtClean="0">
                <a:solidFill>
                  <a:schemeClr val="tx1"/>
                </a:solidFill>
                <a:latin typeface="ＭＳ Ｐ明朝" pitchFamily="18" charset="-128"/>
                <a:ea typeface="ＭＳ Ｐ明朝" pitchFamily="18" charset="-128"/>
              </a:rPr>
              <a:t>　 憲法は第</a:t>
            </a:r>
            <a:r>
              <a:rPr lang="en-US" altLang="ja-JP" sz="1200" dirty="0" smtClean="0">
                <a:solidFill>
                  <a:schemeClr val="tx1"/>
                </a:solidFill>
                <a:latin typeface="ＭＳ Ｐ明朝" pitchFamily="18" charset="-128"/>
                <a:ea typeface="ＭＳ Ｐ明朝" pitchFamily="18" charset="-128"/>
              </a:rPr>
              <a:t>21</a:t>
            </a:r>
            <a:r>
              <a:rPr lang="ja-JP" altLang="en-US" sz="1200" dirty="0" smtClean="0">
                <a:solidFill>
                  <a:schemeClr val="tx1"/>
                </a:solidFill>
                <a:latin typeface="ＭＳ Ｐ明朝" pitchFamily="18" charset="-128"/>
                <a:ea typeface="ＭＳ Ｐ明朝" pitchFamily="18" charset="-128"/>
              </a:rPr>
              <a:t>条で「結社の自由」を規定しているが、結社の一つである労働組合を特別に条を設けて労働者の団結権を保障した。</a:t>
            </a:r>
            <a:endParaRPr lang="en-US" altLang="ja-JP" sz="1200" dirty="0" smtClean="0">
              <a:solidFill>
                <a:schemeClr val="tx1"/>
              </a:solidFill>
              <a:latin typeface="ＭＳ Ｐ明朝" pitchFamily="18" charset="-128"/>
              <a:ea typeface="ＭＳ Ｐ明朝" pitchFamily="18" charset="-128"/>
            </a:endParaRPr>
          </a:p>
        </p:txBody>
      </p:sp>
      <p:sp>
        <p:nvSpPr>
          <p:cNvPr id="14" name="正方形/長方形 13"/>
          <p:cNvSpPr/>
          <p:nvPr/>
        </p:nvSpPr>
        <p:spPr>
          <a:xfrm>
            <a:off x="3851920" y="3501008"/>
            <a:ext cx="5040560" cy="1440160"/>
          </a:xfrm>
          <a:prstGeom prst="rect">
            <a:avLst/>
          </a:prstGeom>
          <a:noFill/>
          <a:ln w="3175">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ja-JP" altLang="en-US" sz="1200" b="1" dirty="0" smtClean="0">
                <a:solidFill>
                  <a:srgbClr val="FF0000"/>
                </a:solidFill>
                <a:latin typeface="ＭＳ Ｐ明朝" pitchFamily="18" charset="-128"/>
                <a:ea typeface="ＭＳ Ｐ明朝" pitchFamily="18" charset="-128"/>
              </a:rPr>
              <a:t>証拠②　</a:t>
            </a:r>
            <a:r>
              <a:rPr lang="ja-JP" altLang="en-US" sz="1200" dirty="0" smtClean="0">
                <a:solidFill>
                  <a:schemeClr val="tx1"/>
                </a:solidFill>
                <a:latin typeface="ＭＳ Ｐ明朝" pitchFamily="18" charset="-128"/>
                <a:ea typeface="ＭＳ Ｐ明朝" pitchFamily="18" charset="-128"/>
              </a:rPr>
              <a:t>極東委員会（日本と戦った●●カ国。日本は無謀にも世界を相手に戦争した）は日本の労働者が</a:t>
            </a:r>
            <a:r>
              <a:rPr lang="en-US" altLang="ja-JP" sz="1200" dirty="0" smtClean="0">
                <a:solidFill>
                  <a:schemeClr val="tx1"/>
                </a:solidFill>
                <a:latin typeface="ＭＳ Ｐ明朝" pitchFamily="18" charset="-128"/>
                <a:ea typeface="ＭＳ Ｐ明朝" pitchFamily="18" charset="-128"/>
              </a:rPr>
              <a:t>3</a:t>
            </a:r>
            <a:r>
              <a:rPr lang="ja-JP" altLang="en-US" sz="1200" dirty="0" err="1" smtClean="0">
                <a:solidFill>
                  <a:schemeClr val="tx1"/>
                </a:solidFill>
                <a:latin typeface="ＭＳ Ｐ明朝" pitchFamily="18" charset="-128"/>
                <a:ea typeface="ＭＳ Ｐ明朝" pitchFamily="18" charset="-128"/>
              </a:rPr>
              <a:t>つの</a:t>
            </a:r>
            <a:r>
              <a:rPr lang="ja-JP" altLang="en-US" sz="1200" dirty="0" smtClean="0">
                <a:solidFill>
                  <a:schemeClr val="tx1"/>
                </a:solidFill>
                <a:latin typeface="ＭＳ Ｐ明朝" pitchFamily="18" charset="-128"/>
                <a:ea typeface="ＭＳ Ｐ明朝" pitchFamily="18" charset="-128"/>
              </a:rPr>
              <a:t>目的を持って労働組合を組織することを推奨した。</a:t>
            </a:r>
            <a:endParaRPr lang="en-US" altLang="ja-JP" sz="1200" dirty="0" smtClean="0">
              <a:solidFill>
                <a:schemeClr val="tx1"/>
              </a:solidFill>
              <a:latin typeface="ＭＳ Ｐ明朝" pitchFamily="18" charset="-128"/>
              <a:ea typeface="ＭＳ Ｐ明朝" pitchFamily="18" charset="-128"/>
            </a:endParaRPr>
          </a:p>
          <a:p>
            <a:pPr>
              <a:buNone/>
            </a:pPr>
            <a:r>
              <a:rPr lang="ja-JP" altLang="en-US" sz="1200" dirty="0" smtClean="0">
                <a:solidFill>
                  <a:schemeClr val="tx1"/>
                </a:solidFill>
                <a:latin typeface="ＭＳ Ｐ明朝" pitchFamily="18" charset="-128"/>
                <a:ea typeface="ＭＳ Ｐ明朝" pitchFamily="18" charset="-128"/>
              </a:rPr>
              <a:t>  ・労働条件を防護し、改善するため。</a:t>
            </a:r>
            <a:endParaRPr lang="en-US" altLang="ja-JP" sz="1200" dirty="0" smtClean="0">
              <a:solidFill>
                <a:schemeClr val="tx1"/>
              </a:solidFill>
              <a:latin typeface="ＭＳ Ｐ明朝" pitchFamily="18" charset="-128"/>
              <a:ea typeface="ＭＳ Ｐ明朝" pitchFamily="18" charset="-128"/>
            </a:endParaRPr>
          </a:p>
          <a:p>
            <a:pPr>
              <a:buNone/>
            </a:pPr>
            <a:r>
              <a:rPr lang="ja-JP" altLang="en-US" sz="1200" dirty="0" smtClean="0">
                <a:solidFill>
                  <a:schemeClr val="tx1"/>
                </a:solidFill>
                <a:latin typeface="ＭＳ Ｐ明朝" pitchFamily="18" charset="-128"/>
                <a:ea typeface="ＭＳ Ｐ明朝" pitchFamily="18" charset="-128"/>
              </a:rPr>
              <a:t>  ・産業別労働協約を交渉するため。</a:t>
            </a:r>
            <a:endParaRPr lang="en-US" altLang="ja-JP" sz="1200" dirty="0" smtClean="0">
              <a:solidFill>
                <a:schemeClr val="tx1"/>
              </a:solidFill>
              <a:latin typeface="ＭＳ Ｐ明朝" pitchFamily="18" charset="-128"/>
              <a:ea typeface="ＭＳ Ｐ明朝" pitchFamily="18" charset="-128"/>
            </a:endParaRPr>
          </a:p>
          <a:p>
            <a:pPr>
              <a:buNone/>
            </a:pPr>
            <a:r>
              <a:rPr lang="ja-JP" altLang="en-US" sz="1200" dirty="0" smtClean="0">
                <a:solidFill>
                  <a:schemeClr val="tx1"/>
                </a:solidFill>
                <a:latin typeface="ＭＳ Ｐ明朝" pitchFamily="18" charset="-128"/>
                <a:ea typeface="ＭＳ Ｐ明朝" pitchFamily="18" charset="-128"/>
              </a:rPr>
              <a:t>  ・平和的民主的日本の建設に団体として参加するため。</a:t>
            </a:r>
            <a:endParaRPr lang="en-US" altLang="ja-JP" sz="1200" dirty="0" smtClean="0">
              <a:solidFill>
                <a:schemeClr val="tx1"/>
              </a:solidFill>
              <a:latin typeface="ＭＳ Ｐ明朝" pitchFamily="18" charset="-128"/>
              <a:ea typeface="ＭＳ Ｐ明朝" pitchFamily="18" charset="-128"/>
            </a:endParaRPr>
          </a:p>
        </p:txBody>
      </p:sp>
      <p:sp>
        <p:nvSpPr>
          <p:cNvPr id="15" name="正方形/長方形 14"/>
          <p:cNvSpPr/>
          <p:nvPr/>
        </p:nvSpPr>
        <p:spPr>
          <a:xfrm>
            <a:off x="3851920" y="5085184"/>
            <a:ext cx="5040560" cy="648072"/>
          </a:xfrm>
          <a:prstGeom prst="rect">
            <a:avLst/>
          </a:prstGeom>
          <a:noFill/>
          <a:ln w="3175">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ja-JP" altLang="en-US" sz="1200" b="1" dirty="0" smtClean="0">
                <a:solidFill>
                  <a:srgbClr val="FF0000"/>
                </a:solidFill>
                <a:latin typeface="ＭＳ Ｐ明朝" pitchFamily="18" charset="-128"/>
                <a:ea typeface="ＭＳ Ｐ明朝" pitchFamily="18" charset="-128"/>
              </a:rPr>
              <a:t>証拠③　</a:t>
            </a:r>
            <a:r>
              <a:rPr lang="ja-JP" altLang="en-US" sz="1200" dirty="0" smtClean="0">
                <a:solidFill>
                  <a:schemeClr val="tx1"/>
                </a:solidFill>
                <a:latin typeface="ＭＳ Ｐ明朝" pitchFamily="18" charset="-128"/>
                <a:ea typeface="ＭＳ Ｐ明朝" pitchFamily="18" charset="-128"/>
              </a:rPr>
              <a:t>労働組合の奨励は戦後の</a:t>
            </a:r>
            <a:r>
              <a:rPr lang="en-US" altLang="ja-JP" sz="1200" dirty="0" smtClean="0">
                <a:solidFill>
                  <a:schemeClr val="tx1"/>
                </a:solidFill>
                <a:latin typeface="ＭＳ Ｐ明朝" pitchFamily="18" charset="-128"/>
                <a:ea typeface="ＭＳ Ｐ明朝" pitchFamily="18" charset="-128"/>
              </a:rPr>
              <a:t>5</a:t>
            </a:r>
            <a:r>
              <a:rPr lang="ja-JP" altLang="en-US" sz="1200" dirty="0" smtClean="0">
                <a:solidFill>
                  <a:schemeClr val="tx1"/>
                </a:solidFill>
                <a:latin typeface="ＭＳ Ｐ明朝" pitchFamily="18" charset="-128"/>
                <a:ea typeface="ＭＳ Ｐ明朝" pitchFamily="18" charset="-128"/>
              </a:rPr>
              <a:t>大改革の</a:t>
            </a:r>
            <a:r>
              <a:rPr lang="en-US" altLang="ja-JP" sz="1200" dirty="0" smtClean="0">
                <a:solidFill>
                  <a:schemeClr val="tx1"/>
                </a:solidFill>
                <a:latin typeface="ＭＳ Ｐ明朝" pitchFamily="18" charset="-128"/>
                <a:ea typeface="ＭＳ Ｐ明朝" pitchFamily="18" charset="-128"/>
              </a:rPr>
              <a:t>2</a:t>
            </a:r>
            <a:r>
              <a:rPr lang="ja-JP" altLang="en-US" sz="1200" dirty="0" smtClean="0">
                <a:solidFill>
                  <a:schemeClr val="tx1"/>
                </a:solidFill>
                <a:latin typeface="ＭＳ Ｐ明朝" pitchFamily="18" charset="-128"/>
                <a:ea typeface="ＭＳ Ｐ明朝" pitchFamily="18" charset="-128"/>
              </a:rPr>
              <a:t>番目（</a:t>
            </a:r>
            <a:r>
              <a:rPr lang="en-US" altLang="ja-JP" sz="1200" dirty="0" smtClean="0">
                <a:solidFill>
                  <a:schemeClr val="tx1"/>
                </a:solidFill>
                <a:latin typeface="ＭＳ Ｐ明朝" pitchFamily="18" charset="-128"/>
                <a:ea typeface="ＭＳ Ｐ明朝" pitchFamily="18" charset="-128"/>
              </a:rPr>
              <a:t>1</a:t>
            </a:r>
            <a:r>
              <a:rPr lang="ja-JP" altLang="en-US" sz="1200" dirty="0" smtClean="0">
                <a:solidFill>
                  <a:schemeClr val="tx1"/>
                </a:solidFill>
                <a:latin typeface="ＭＳ Ｐ明朝" pitchFamily="18" charset="-128"/>
                <a:ea typeface="ＭＳ Ｐ明朝" pitchFamily="18" charset="-128"/>
              </a:rPr>
              <a:t>番目は婦人の解放）に位置付けられた。</a:t>
            </a:r>
            <a:endParaRPr lang="en-US" altLang="ja-JP" sz="1200" dirty="0" smtClean="0">
              <a:solidFill>
                <a:schemeClr val="tx1"/>
              </a:solidFill>
              <a:latin typeface="ＭＳ Ｐ明朝" pitchFamily="18" charset="-128"/>
              <a:ea typeface="ＭＳ Ｐ明朝" pitchFamily="18" charset="-128"/>
            </a:endParaRPr>
          </a:p>
        </p:txBody>
      </p:sp>
      <p:sp>
        <p:nvSpPr>
          <p:cNvPr id="16" name="大かっこ 15"/>
          <p:cNvSpPr/>
          <p:nvPr/>
        </p:nvSpPr>
        <p:spPr>
          <a:xfrm>
            <a:off x="6444208" y="5517232"/>
            <a:ext cx="2232248" cy="936104"/>
          </a:xfrm>
          <a:prstGeom prst="bracketPair">
            <a:avLst/>
          </a:prstGeom>
          <a:solidFill>
            <a:schemeClr val="accent2">
              <a:lumMod val="40000"/>
              <a:lumOff val="6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050" dirty="0" smtClean="0">
                <a:solidFill>
                  <a:schemeClr val="bg1"/>
                </a:solidFill>
                <a:latin typeface="ＭＳ Ｐ明朝" pitchFamily="18" charset="-128"/>
                <a:ea typeface="ＭＳ Ｐ明朝" pitchFamily="18" charset="-128"/>
                <a:sym typeface="Wingdings"/>
              </a:rPr>
              <a:t></a:t>
            </a:r>
            <a:r>
              <a:rPr lang="ja-JP" altLang="en-US" sz="1050" dirty="0" smtClean="0">
                <a:solidFill>
                  <a:schemeClr val="bg1"/>
                </a:solidFill>
                <a:latin typeface="ＭＳ Ｐ明朝" pitchFamily="18" charset="-128"/>
                <a:ea typeface="ＭＳ Ｐ明朝" pitchFamily="18" charset="-128"/>
              </a:rPr>
              <a:t>婦人の解放</a:t>
            </a:r>
            <a:r>
              <a:rPr lang="en-US" altLang="ja-JP" sz="1050" dirty="0" smtClean="0">
                <a:solidFill>
                  <a:schemeClr val="bg1"/>
                </a:solidFill>
                <a:latin typeface="ＭＳ Ｐ明朝" pitchFamily="18" charset="-128"/>
                <a:ea typeface="ＭＳ Ｐ明朝" pitchFamily="18" charset="-128"/>
              </a:rPr>
              <a:t/>
            </a:r>
            <a:br>
              <a:rPr lang="en-US" altLang="ja-JP" sz="1050" dirty="0" smtClean="0">
                <a:solidFill>
                  <a:schemeClr val="bg1"/>
                </a:solidFill>
                <a:latin typeface="ＭＳ Ｐ明朝" pitchFamily="18" charset="-128"/>
                <a:ea typeface="ＭＳ Ｐ明朝" pitchFamily="18" charset="-128"/>
              </a:rPr>
            </a:br>
            <a:r>
              <a:rPr lang="ja-JP" altLang="en-US" sz="1050" dirty="0" smtClean="0">
                <a:solidFill>
                  <a:schemeClr val="bg1"/>
                </a:solidFill>
                <a:latin typeface="ＭＳ Ｐ明朝" pitchFamily="18" charset="-128"/>
                <a:ea typeface="ＭＳ Ｐ明朝" pitchFamily="18" charset="-128"/>
                <a:sym typeface="Wingdings"/>
              </a:rPr>
              <a:t></a:t>
            </a:r>
            <a:r>
              <a:rPr lang="ja-JP" altLang="en-US" sz="1050" dirty="0" smtClean="0">
                <a:solidFill>
                  <a:schemeClr val="bg1"/>
                </a:solidFill>
                <a:latin typeface="ＭＳ Ｐ明朝" pitchFamily="18" charset="-128"/>
                <a:ea typeface="ＭＳ Ｐ明朝" pitchFamily="18" charset="-128"/>
              </a:rPr>
              <a:t>労働組合の奨励－労働組合法</a:t>
            </a:r>
            <a:r>
              <a:rPr lang="en-US" altLang="ja-JP" sz="1050" b="1" dirty="0" smtClean="0">
                <a:solidFill>
                  <a:schemeClr val="bg1"/>
                </a:solidFill>
                <a:latin typeface="ＭＳ Ｐ明朝" pitchFamily="18" charset="-128"/>
                <a:ea typeface="ＭＳ Ｐ明朝" pitchFamily="18" charset="-128"/>
              </a:rPr>
              <a:t/>
            </a:r>
            <a:br>
              <a:rPr lang="en-US" altLang="ja-JP" sz="1050" b="1" dirty="0" smtClean="0">
                <a:solidFill>
                  <a:schemeClr val="bg1"/>
                </a:solidFill>
                <a:latin typeface="ＭＳ Ｐ明朝" pitchFamily="18" charset="-128"/>
                <a:ea typeface="ＭＳ Ｐ明朝" pitchFamily="18" charset="-128"/>
              </a:rPr>
            </a:br>
            <a:r>
              <a:rPr lang="ja-JP" altLang="en-US" sz="1050" dirty="0" smtClean="0">
                <a:solidFill>
                  <a:schemeClr val="bg1"/>
                </a:solidFill>
                <a:latin typeface="ＭＳ Ｐ明朝" pitchFamily="18" charset="-128"/>
                <a:ea typeface="ＭＳ Ｐ明朝" pitchFamily="18" charset="-128"/>
                <a:sym typeface="Wingdings"/>
              </a:rPr>
              <a:t></a:t>
            </a:r>
            <a:r>
              <a:rPr lang="ja-JP" altLang="en-US" sz="1050" dirty="0" smtClean="0">
                <a:solidFill>
                  <a:schemeClr val="bg1"/>
                </a:solidFill>
                <a:latin typeface="ＭＳ Ｐ明朝" pitchFamily="18" charset="-128"/>
                <a:ea typeface="ＭＳ Ｐ明朝" pitchFamily="18" charset="-128"/>
              </a:rPr>
              <a:t>教育の自由化・民主化</a:t>
            </a:r>
            <a:r>
              <a:rPr lang="en-US" altLang="ja-JP" sz="1050" dirty="0" smtClean="0">
                <a:solidFill>
                  <a:schemeClr val="bg1"/>
                </a:solidFill>
                <a:latin typeface="ＭＳ Ｐ明朝" pitchFamily="18" charset="-128"/>
                <a:ea typeface="ＭＳ Ｐ明朝" pitchFamily="18" charset="-128"/>
              </a:rPr>
              <a:t/>
            </a:r>
            <a:br>
              <a:rPr lang="en-US" altLang="ja-JP" sz="1050" dirty="0" smtClean="0">
                <a:solidFill>
                  <a:schemeClr val="bg1"/>
                </a:solidFill>
                <a:latin typeface="ＭＳ Ｐ明朝" pitchFamily="18" charset="-128"/>
                <a:ea typeface="ＭＳ Ｐ明朝" pitchFamily="18" charset="-128"/>
              </a:rPr>
            </a:br>
            <a:r>
              <a:rPr lang="ja-JP" altLang="en-US" sz="1050" dirty="0" smtClean="0">
                <a:solidFill>
                  <a:schemeClr val="bg1"/>
                </a:solidFill>
                <a:latin typeface="ＭＳ Ｐ明朝" pitchFamily="18" charset="-128"/>
                <a:ea typeface="ＭＳ Ｐ明朝" pitchFamily="18" charset="-128"/>
                <a:sym typeface="Wingdings"/>
              </a:rPr>
              <a:t></a:t>
            </a:r>
            <a:r>
              <a:rPr lang="ja-JP" altLang="en-US" sz="1050" dirty="0" smtClean="0">
                <a:solidFill>
                  <a:schemeClr val="bg1"/>
                </a:solidFill>
                <a:latin typeface="ＭＳ Ｐ明朝" pitchFamily="18" charset="-128"/>
                <a:ea typeface="ＭＳ Ｐ明朝" pitchFamily="18" charset="-128"/>
              </a:rPr>
              <a:t>秘密的弾圧機構の廃止</a:t>
            </a:r>
            <a:r>
              <a:rPr lang="en-US" altLang="ja-JP" sz="1050" dirty="0" smtClean="0">
                <a:solidFill>
                  <a:schemeClr val="bg1"/>
                </a:solidFill>
                <a:latin typeface="ＭＳ Ｐ明朝" pitchFamily="18" charset="-128"/>
                <a:ea typeface="ＭＳ Ｐ明朝" pitchFamily="18" charset="-128"/>
              </a:rPr>
              <a:t/>
            </a:r>
            <a:br>
              <a:rPr lang="en-US" altLang="ja-JP" sz="1050" dirty="0" smtClean="0">
                <a:solidFill>
                  <a:schemeClr val="bg1"/>
                </a:solidFill>
                <a:latin typeface="ＭＳ Ｐ明朝" pitchFamily="18" charset="-128"/>
                <a:ea typeface="ＭＳ Ｐ明朝" pitchFamily="18" charset="-128"/>
              </a:rPr>
            </a:br>
            <a:r>
              <a:rPr lang="ja-JP" altLang="en-US" sz="1050" dirty="0" smtClean="0">
                <a:solidFill>
                  <a:schemeClr val="bg1"/>
                </a:solidFill>
                <a:latin typeface="ＭＳ Ｐ明朝" pitchFamily="18" charset="-128"/>
                <a:ea typeface="ＭＳ Ｐ明朝" pitchFamily="18" charset="-128"/>
                <a:sym typeface="Wingdings"/>
              </a:rPr>
              <a:t></a:t>
            </a:r>
            <a:r>
              <a:rPr lang="ja-JP" altLang="en-US" sz="1050" dirty="0" smtClean="0">
                <a:solidFill>
                  <a:schemeClr val="bg1"/>
                </a:solidFill>
                <a:latin typeface="ＭＳ Ｐ明朝" pitchFamily="18" charset="-128"/>
                <a:ea typeface="ＭＳ Ｐ明朝" pitchFamily="18" charset="-128"/>
              </a:rPr>
              <a:t>経済機構の民主化</a:t>
            </a:r>
            <a:endParaRPr lang="ja-JP" altLang="en-US" sz="1050" dirty="0">
              <a:solidFill>
                <a:schemeClr val="bg1"/>
              </a:solidFill>
              <a:latin typeface="ＭＳ Ｐ明朝" pitchFamily="18" charset="-128"/>
              <a:ea typeface="ＭＳ Ｐ明朝" pitchFamily="18" charset="-128"/>
            </a:endParaRPr>
          </a:p>
        </p:txBody>
      </p:sp>
      <p:sp>
        <p:nvSpPr>
          <p:cNvPr id="17" name="正方形/長方形 16"/>
          <p:cNvSpPr/>
          <p:nvPr/>
        </p:nvSpPr>
        <p:spPr>
          <a:xfrm>
            <a:off x="1547664" y="4221088"/>
            <a:ext cx="1728192"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900" dirty="0" smtClean="0">
              <a:latin typeface="ＭＳ Ｐ明朝" pitchFamily="18" charset="-128"/>
              <a:ea typeface="ＭＳ Ｐ明朝" pitchFamily="18" charset="-128"/>
            </a:endParaRPr>
          </a:p>
          <a:p>
            <a:r>
              <a:rPr lang="ja-JP" altLang="en-US" sz="900" dirty="0" smtClean="0">
                <a:latin typeface="ＭＳ Ｐ明朝" pitchFamily="18" charset="-128"/>
                <a:ea typeface="ＭＳ Ｐ明朝" pitchFamily="18" charset="-128"/>
              </a:rPr>
              <a:t>「</a:t>
            </a:r>
            <a:r>
              <a:rPr lang="ja-JP" altLang="ja-JP" sz="900" dirty="0" smtClean="0">
                <a:latin typeface="ＭＳ Ｐ明朝" pitchFamily="18" charset="-128"/>
                <a:ea typeface="ＭＳ Ｐ明朝" pitchFamily="18" charset="-128"/>
              </a:rPr>
              <a:t>連合評価委員会の中間報告」</a:t>
            </a:r>
            <a:endParaRPr lang="en-US" altLang="ja-JP" sz="900" dirty="0" smtClean="0">
              <a:latin typeface="ＭＳ Ｐ明朝" pitchFamily="18" charset="-128"/>
              <a:ea typeface="ＭＳ Ｐ明朝" pitchFamily="18" charset="-128"/>
            </a:endParaRPr>
          </a:p>
          <a:p>
            <a:r>
              <a:rPr lang="ja-JP" altLang="ja-JP" sz="900" dirty="0" smtClean="0">
                <a:latin typeface="ＭＳ Ｐ明朝" pitchFamily="18" charset="-128"/>
                <a:ea typeface="ＭＳ Ｐ明朝" pitchFamily="18" charset="-128"/>
              </a:rPr>
              <a:t>座長・中坊公平弁護士</a:t>
            </a:r>
            <a:r>
              <a:rPr lang="ja-JP" altLang="en-US" sz="900" dirty="0" smtClean="0">
                <a:latin typeface="ＭＳ Ｐ明朝" pitchFamily="18" charset="-128"/>
                <a:ea typeface="ＭＳ Ｐ明朝" pitchFamily="18" charset="-128"/>
              </a:rPr>
              <a:t>　　　　　　　　　　　　　　　　　　　　　　　　　　</a:t>
            </a:r>
            <a:r>
              <a:rPr lang="en-US" altLang="ja-JP" sz="900" dirty="0" smtClean="0">
                <a:latin typeface="ＭＳ Ｐ明朝" pitchFamily="18" charset="-128"/>
                <a:ea typeface="ＭＳ Ｐ明朝" pitchFamily="18" charset="-128"/>
              </a:rPr>
              <a:t>(</a:t>
            </a:r>
            <a:r>
              <a:rPr lang="ja-JP" altLang="en-US" sz="900" dirty="0" smtClean="0">
                <a:latin typeface="ＭＳ Ｐ明朝" pitchFamily="18" charset="-128"/>
                <a:ea typeface="ＭＳ Ｐ明朝" pitchFamily="18" charset="-128"/>
              </a:rPr>
              <a:t>「</a:t>
            </a:r>
            <a:r>
              <a:rPr lang="ja-JP" altLang="ja-JP" sz="900" dirty="0" smtClean="0">
                <a:latin typeface="ＭＳ Ｐ明朝" pitchFamily="18" charset="-128"/>
                <a:ea typeface="ＭＳ Ｐ明朝" pitchFamily="18" charset="-128"/>
              </a:rPr>
              <a:t>賃金と社会保障」</a:t>
            </a:r>
            <a:r>
              <a:rPr lang="en-US" altLang="ja-JP" sz="900" dirty="0" smtClean="0">
                <a:latin typeface="ＭＳ Ｐ明朝" pitchFamily="18" charset="-128"/>
                <a:ea typeface="ＭＳ Ｐ明朝" pitchFamily="18" charset="-128"/>
              </a:rPr>
              <a:t>03.8</a:t>
            </a:r>
            <a:r>
              <a:rPr lang="ja-JP" altLang="ja-JP" sz="900" dirty="0" smtClean="0">
                <a:latin typeface="ＭＳ Ｐ明朝" pitchFamily="18" charset="-128"/>
                <a:ea typeface="ＭＳ Ｐ明朝" pitchFamily="18" charset="-128"/>
              </a:rPr>
              <a:t>合併号</a:t>
            </a:r>
            <a:r>
              <a:rPr lang="en-US" altLang="ja-JP" sz="900" dirty="0" smtClean="0">
                <a:latin typeface="ＭＳ Ｐ明朝" pitchFamily="18" charset="-128"/>
                <a:ea typeface="ＭＳ Ｐ明朝" pitchFamily="18" charset="-128"/>
              </a:rPr>
              <a:t>)</a:t>
            </a:r>
            <a:br>
              <a:rPr lang="en-US" altLang="ja-JP" sz="900" dirty="0" smtClean="0">
                <a:latin typeface="ＭＳ Ｐ明朝" pitchFamily="18" charset="-128"/>
                <a:ea typeface="ＭＳ Ｐ明朝" pitchFamily="18" charset="-128"/>
              </a:rPr>
            </a:br>
            <a:endParaRPr kumimoji="1" lang="ja-JP" altLang="en-US" sz="900" dirty="0"/>
          </a:p>
        </p:txBody>
      </p:sp>
      <p:sp>
        <p:nvSpPr>
          <p:cNvPr id="18" name="強調線吹き出し 1 (枠付き) 17"/>
          <p:cNvSpPr/>
          <p:nvPr/>
        </p:nvSpPr>
        <p:spPr>
          <a:xfrm>
            <a:off x="5796136" y="404664"/>
            <a:ext cx="3096344" cy="648072"/>
          </a:xfrm>
          <a:prstGeom prst="accentBorderCallout1">
            <a:avLst>
              <a:gd name="adj1" fmla="val 21155"/>
              <a:gd name="adj2" fmla="val -3679"/>
              <a:gd name="adj3" fmla="val 138287"/>
              <a:gd name="adj4" fmla="val -16605"/>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FF00"/>
                </a:solidFill>
                <a:latin typeface="ＭＳ Ｐ明朝" pitchFamily="18" charset="-128"/>
                <a:ea typeface="ＭＳ Ｐ明朝" pitchFamily="18" charset="-128"/>
              </a:rPr>
              <a:t>寅さんだったら</a:t>
            </a:r>
            <a:r>
              <a:rPr kumimoji="1" lang="en-US" altLang="ja-JP" sz="1200" dirty="0" smtClean="0">
                <a:latin typeface="ＭＳ Ｐ明朝" pitchFamily="18" charset="-128"/>
                <a:ea typeface="ＭＳ Ｐ明朝" pitchFamily="18" charset="-128"/>
              </a:rPr>
              <a:t>‥</a:t>
            </a:r>
          </a:p>
          <a:p>
            <a:r>
              <a:rPr lang="ja-JP" altLang="en-US" sz="1200" dirty="0" smtClean="0">
                <a:latin typeface="ＭＳ Ｐ明朝" pitchFamily="18" charset="-128"/>
                <a:ea typeface="ＭＳ Ｐ明朝" pitchFamily="18" charset="-128"/>
              </a:rPr>
              <a:t>「労働者諸君、労働組合に入ってたたかえ！」と言うと思う。</a:t>
            </a:r>
            <a:endParaRPr kumimoji="1" lang="ja-JP" altLang="en-US" sz="1200" dirty="0">
              <a:latin typeface="ＭＳ Ｐ明朝" pitchFamily="18" charset="-128"/>
              <a:ea typeface="ＭＳ Ｐ明朝" pitchFamily="18" charset="-128"/>
            </a:endParaRPr>
          </a:p>
        </p:txBody>
      </p:sp>
      <p:sp>
        <p:nvSpPr>
          <p:cNvPr id="19" name="正方形/長方形 18"/>
          <p:cNvSpPr/>
          <p:nvPr/>
        </p:nvSpPr>
        <p:spPr>
          <a:xfrm>
            <a:off x="323528" y="260648"/>
            <a:ext cx="2448272"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latin typeface="ＭＳ Ｐ明朝" pitchFamily="18" charset="-128"/>
                <a:ea typeface="ＭＳ Ｐ明朝" pitchFamily="18" charset="-128"/>
              </a:rPr>
              <a:t>〔</a:t>
            </a:r>
            <a:r>
              <a:rPr kumimoji="1" lang="ja-JP" altLang="en-US" sz="1200" dirty="0" smtClean="0">
                <a:latin typeface="ＭＳ Ｐ明朝" pitchFamily="18" charset="-128"/>
                <a:ea typeface="ＭＳ Ｐ明朝" pitchFamily="18" charset="-128"/>
              </a:rPr>
              <a:t>いま、労働組合を考える視点　①</a:t>
            </a:r>
            <a:r>
              <a:rPr kumimoji="1" lang="en-US" altLang="ja-JP" sz="1200" dirty="0" smtClean="0">
                <a:latin typeface="ＭＳ Ｐ明朝" pitchFamily="18" charset="-128"/>
                <a:ea typeface="ＭＳ Ｐ明朝" pitchFamily="18" charset="-128"/>
              </a:rPr>
              <a:t>〕</a:t>
            </a:r>
            <a:endParaRPr kumimoji="1" lang="ja-JP" altLang="en-US" sz="1200" dirty="0">
              <a:latin typeface="ＭＳ Ｐ明朝" pitchFamily="18" charset="-128"/>
              <a:ea typeface="ＭＳ Ｐ明朝" pitchFamily="18" charset="-128"/>
            </a:endParaRPr>
          </a:p>
        </p:txBody>
      </p:sp>
      <p:sp>
        <p:nvSpPr>
          <p:cNvPr id="20" name="正方形/長方形 19"/>
          <p:cNvSpPr/>
          <p:nvPr/>
        </p:nvSpPr>
        <p:spPr>
          <a:xfrm>
            <a:off x="755576" y="980728"/>
            <a:ext cx="1152128"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latin typeface="ＭＳ Ｐ明朝" pitchFamily="18" charset="-128"/>
                <a:ea typeface="ＭＳ Ｐ明朝" pitchFamily="18" charset="-128"/>
              </a:rPr>
              <a:t>Yes</a:t>
            </a:r>
            <a:r>
              <a:rPr lang="ja-JP" altLang="en-US" sz="1200" dirty="0" smtClean="0">
                <a:latin typeface="ＭＳ Ｐ明朝" pitchFamily="18" charset="-128"/>
                <a:ea typeface="ＭＳ Ｐ明朝" pitchFamily="18" charset="-128"/>
              </a:rPr>
              <a:t> 　　 </a:t>
            </a:r>
            <a:r>
              <a:rPr lang="en-US" altLang="ja-JP" sz="1200" dirty="0" smtClean="0">
                <a:latin typeface="ＭＳ Ｐ明朝" pitchFamily="18" charset="-128"/>
                <a:ea typeface="ＭＳ Ｐ明朝" pitchFamily="18" charset="-128"/>
              </a:rPr>
              <a:t>No</a:t>
            </a:r>
            <a:endParaRPr kumimoji="1" lang="en-US" altLang="ja-JP" sz="1200" dirty="0" smtClean="0">
              <a:latin typeface="ＭＳ Ｐ明朝" pitchFamily="18" charset="-128"/>
              <a:ea typeface="ＭＳ Ｐ明朝" pitchFamily="18" charset="-128"/>
            </a:endParaRPr>
          </a:p>
        </p:txBody>
      </p:sp>
      <p:sp>
        <p:nvSpPr>
          <p:cNvPr id="21" name="正方形/長方形 20"/>
          <p:cNvSpPr/>
          <p:nvPr/>
        </p:nvSpPr>
        <p:spPr>
          <a:xfrm>
            <a:off x="2051720" y="1052736"/>
            <a:ext cx="1440160"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latin typeface="ＭＳ Ｐ明朝" pitchFamily="18" charset="-128"/>
                <a:ea typeface="ＭＳ Ｐ明朝" pitchFamily="18" charset="-128"/>
              </a:rPr>
              <a:t>「改革」の処方箋は</a:t>
            </a:r>
            <a:r>
              <a:rPr kumimoji="1" lang="en-US" altLang="ja-JP" sz="1050" dirty="0" smtClean="0">
                <a:latin typeface="ＭＳ Ｐ明朝" pitchFamily="18" charset="-128"/>
                <a:ea typeface="ＭＳ Ｐ明朝" pitchFamily="18" charset="-128"/>
              </a:rPr>
              <a:t>?</a:t>
            </a:r>
            <a:endParaRPr kumimoji="1" lang="ja-JP" altLang="en-US" sz="1050" dirty="0">
              <a:latin typeface="ＭＳ Ｐ明朝" pitchFamily="18" charset="-128"/>
              <a:ea typeface="ＭＳ Ｐ明朝" pitchFamily="18" charset="-128"/>
            </a:endParaRPr>
          </a:p>
        </p:txBody>
      </p:sp>
      <p:sp>
        <p:nvSpPr>
          <p:cNvPr id="22" name="正方形/長方形 21"/>
          <p:cNvSpPr/>
          <p:nvPr/>
        </p:nvSpPr>
        <p:spPr>
          <a:xfrm>
            <a:off x="4644008" y="5949280"/>
            <a:ext cx="1440160" cy="504056"/>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latin typeface="ＭＳ Ｐ明朝" pitchFamily="18" charset="-128"/>
                <a:ea typeface="ＭＳ Ｐ明朝" pitchFamily="18" charset="-128"/>
              </a:rPr>
              <a:t>金さん、銀さんは人生の半分、選挙権がなかった。</a:t>
            </a:r>
            <a:endParaRPr kumimoji="1" lang="ja-JP" altLang="en-US" sz="1050" dirty="0">
              <a:latin typeface="ＭＳ Ｐ明朝" pitchFamily="18" charset="-128"/>
              <a:ea typeface="ＭＳ Ｐ明朝" pitchFamily="18" charset="-128"/>
            </a:endParaRPr>
          </a:p>
        </p:txBody>
      </p:sp>
      <p:cxnSp>
        <p:nvCxnSpPr>
          <p:cNvPr id="24" name="直線コネクタ 23"/>
          <p:cNvCxnSpPr/>
          <p:nvPr/>
        </p:nvCxnSpPr>
        <p:spPr>
          <a:xfrm flipV="1">
            <a:off x="6012160" y="5661248"/>
            <a:ext cx="576064" cy="432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 calcmode="lin" valueType="num">
                                      <p:cBhvr additive="base">
                                        <p:cTn id="2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
                                            <p:txEl>
                                              <p:pRg st="1" end="1"/>
                                            </p:txEl>
                                          </p:spTgt>
                                        </p:tgtEl>
                                        <p:attrNameLst>
                                          <p:attrName>style.visibility</p:attrName>
                                        </p:attrNameLst>
                                      </p:cBhvr>
                                      <p:to>
                                        <p:strVal val="visible"/>
                                      </p:to>
                                    </p:set>
                                    <p:anim calcmode="lin" valueType="num">
                                      <p:cBhvr additive="base">
                                        <p:cTn id="31"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animBg="1"/>
      <p:bldP spid="14" grpId="0" animBg="1"/>
      <p:bldP spid="15" grpId="0" animBg="1"/>
    </p:bldLst>
  </p:timing>
</p:sld>
</file>

<file path=ppt/theme/theme1.xml><?xml version="1.0" encoding="utf-8"?>
<a:theme xmlns:a="http://schemas.openxmlformats.org/drawingml/2006/main" name="テクノロジー">
  <a:themeElements>
    <a:clrScheme name="テクノロジー">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テクノロジー">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テクノロジー">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0</TotalTime>
  <Words>4536</Words>
  <Application>Microsoft Office PowerPoint</Application>
  <PresentationFormat>画面に合わせる (4:3)</PresentationFormat>
  <Paragraphs>857</Paragraphs>
  <Slides>15</Slides>
  <Notes>15</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テクノロジー</vt:lpstr>
      <vt:lpstr>Common　Sense 　 　　　　　 　</vt:lpstr>
      <vt:lpstr>   はたらけど 　 はたらけど猶わが生活（くらし）楽にならざり 　 ぢっと手を見る　　　　　　　　　　　　石川啄木 </vt:lpstr>
      <vt:lpstr>  〔資本主義の秘密に迫ろう－制度・政策〕  「働いても、働いても豊かになれない」　 　NHK（2000.6 ）がワーキングプアを「発見」    </vt:lpstr>
      <vt:lpstr>〔資本主義の秘密に迫ろう－搾取の根源〕   　  </vt:lpstr>
      <vt:lpstr>〔ものごとを歴史的に見る！－「あぁ、そうなんだ」〕 　　「戦前」- 戦争に明け暮れた社会</vt:lpstr>
      <vt:lpstr> </vt:lpstr>
      <vt:lpstr>    </vt:lpstr>
      <vt:lpstr>スライド 8</vt:lpstr>
      <vt:lpstr> 「外部から見て、いま、労働組合はこう写っている」 　　　　　　　　　　 </vt:lpstr>
      <vt:lpstr>「悪いのはあなたじゃない」では心が開かれない。</vt:lpstr>
      <vt:lpstr> 〔いま、労働組合を考える視点　③〕 “権利”と“わがまま”‥大切なのは権利の自覚！        </vt:lpstr>
      <vt:lpstr> 〔いま、労働組合を考える視点　④〕 労働組合の要求闘争には相手がある！　彼を知り、己を知れば、百戦危うからず　(「孫子」の兵法) </vt:lpstr>
      <vt:lpstr> </vt:lpstr>
      <vt:lpstr>子ども手当をめぐる政府・民主党の対応　（「読売」１１．１．１８を参考)</vt:lpstr>
      <vt:lpstr>     労働組合‥‥ 「それは、仲間です」　かっこう良く、楽しく！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2010-12-07T04:38:24Z</dcterms:created>
  <dcterms:modified xsi:type="dcterms:W3CDTF">2012-03-21T13:52:26Z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1041</vt:i4>
  </property>
  <property fmtid="{D5CDD505-2E9C-101B-9397-08002B2CF9AE}" pid="3" name="_Version">
    <vt:lpwstr>12.0.4518</vt:lpwstr>
  </property>
</Properties>
</file>