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2" r:id="rId1"/>
  </p:sldMasterIdLst>
  <p:notesMasterIdLst>
    <p:notesMasterId r:id="rId5"/>
  </p:notesMasterIdLst>
  <p:sldIdLst>
    <p:sldId id="256" r:id="rId2"/>
    <p:sldId id="258" r:id="rId3"/>
    <p:sldId id="259" r:id="rId4"/>
  </p:sldIdLst>
  <p:sldSz cx="6858000" cy="9144000" type="screen4x3"/>
  <p:notesSz cx="6858000" cy="9945688"/>
  <p:defaultTextStyle>
    <a:lvl1pPr marL="0" algn="l" rtl="0" latinLnBrk="0">
      <a:defRPr kumimoji="1" lang="ja-JP" sz="1800" kern="1200">
        <a:solidFill>
          <a:schemeClr val="tx1"/>
        </a:solidFill>
        <a:latin typeface="+mn-lt"/>
        <a:ea typeface="+mn-ea"/>
        <a:cs typeface="+mn-cs"/>
      </a:defRPr>
    </a:lvl1pPr>
    <a:lvl2pPr marL="457200" algn="l" rtl="0" latinLnBrk="0">
      <a:defRPr kumimoji="1" lang="ja-JP" sz="1800" kern="1200">
        <a:solidFill>
          <a:schemeClr val="tx1"/>
        </a:solidFill>
        <a:latin typeface="+mn-lt"/>
        <a:ea typeface="+mn-ea"/>
        <a:cs typeface="+mn-cs"/>
      </a:defRPr>
    </a:lvl2pPr>
    <a:lvl3pPr marL="914400" algn="l" rtl="0" latinLnBrk="0">
      <a:defRPr kumimoji="1" lang="ja-JP" sz="1800" kern="1200">
        <a:solidFill>
          <a:schemeClr val="tx1"/>
        </a:solidFill>
        <a:latin typeface="+mn-lt"/>
        <a:ea typeface="+mn-ea"/>
        <a:cs typeface="+mn-cs"/>
      </a:defRPr>
    </a:lvl3pPr>
    <a:lvl4pPr marL="1371600" algn="l" rtl="0" latinLnBrk="0">
      <a:defRPr kumimoji="1" lang="ja-JP" sz="1800" kern="1200">
        <a:solidFill>
          <a:schemeClr val="tx1"/>
        </a:solidFill>
        <a:latin typeface="+mn-lt"/>
        <a:ea typeface="+mn-ea"/>
        <a:cs typeface="+mn-cs"/>
      </a:defRPr>
    </a:lvl4pPr>
    <a:lvl5pPr marL="1828800" algn="l" rtl="0" latinLnBrk="0">
      <a:defRPr kumimoji="1" lang="ja-JP" sz="1800" kern="1200">
        <a:solidFill>
          <a:schemeClr val="tx1"/>
        </a:solidFill>
        <a:latin typeface="+mn-lt"/>
        <a:ea typeface="+mn-ea"/>
        <a:cs typeface="+mn-cs"/>
      </a:defRPr>
    </a:lvl5pPr>
    <a:lvl6pPr marL="2286000" algn="l" rtl="0" latinLnBrk="0">
      <a:defRPr kumimoji="1" lang="ja-JP" sz="1800" kern="1200">
        <a:solidFill>
          <a:schemeClr val="tx1"/>
        </a:solidFill>
        <a:latin typeface="+mn-lt"/>
        <a:ea typeface="+mn-ea"/>
        <a:cs typeface="+mn-cs"/>
      </a:defRPr>
    </a:lvl6pPr>
    <a:lvl7pPr marL="2743200" algn="l" rtl="0" latinLnBrk="0">
      <a:defRPr kumimoji="1" lang="ja-JP" sz="1800" kern="1200">
        <a:solidFill>
          <a:schemeClr val="tx1"/>
        </a:solidFill>
        <a:latin typeface="+mn-lt"/>
        <a:ea typeface="+mn-ea"/>
        <a:cs typeface="+mn-cs"/>
      </a:defRPr>
    </a:lvl7pPr>
    <a:lvl8pPr marL="3200400" algn="l" rtl="0" latinLnBrk="0">
      <a:defRPr kumimoji="1" lang="ja-JP" sz="1800" kern="1200">
        <a:solidFill>
          <a:schemeClr val="tx1"/>
        </a:solidFill>
        <a:latin typeface="+mn-lt"/>
        <a:ea typeface="+mn-ea"/>
        <a:cs typeface="+mn-cs"/>
      </a:defRPr>
    </a:lvl8pPr>
    <a:lvl9pPr marL="3657600" algn="l" rtl="0" latinLnBrk="0">
      <a:defRPr kumimoji="1" lang="ja-JP"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FF"/>
    <a:srgbClr val="777777"/>
    <a:srgbClr val="FFFFFF"/>
  </p:clrMru>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neCell>
      <a:tcStyle>
        <a:tcBdr/>
      </a:tcStyle>
    </a:neCell>
    <a:nwCell>
      <a:tcStyle>
        <a:tcBdr/>
      </a:tcStyle>
    </a:nw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neCell>
      <a:tcStyle>
        <a:tcBdr/>
      </a:tcStyle>
    </a:neCell>
    <a:nwCell>
      <a:tcStyle>
        <a:tcBdr/>
      </a:tcStyle>
    </a:nw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5C22544A-7EE6-4342-B048-85BDC9FD1C3A}" styleName="Medium Style 2 - Accent 1">
    <a:wholeTbl>
      <a:tcTxStyle>
        <a:fontRef idx="minor">
          <a:scrgbClr r="0" g="0" b="0"/>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fontRef idx="minor">
          <a:scrgbClr r="0" g="0" b="0"/>
        </a:fontRef>
        <a:schemeClr val="lt1"/>
      </a:tcTxStyle>
      <a:tcStyle>
        <a:tcBdr>
          <a:top>
            <a:ln w="38100" cmpd="sng">
              <a:solidFill>
                <a:schemeClr val="lt1"/>
              </a:solidFill>
            </a:ln>
          </a:top>
        </a:tcBdr>
        <a:fill>
          <a:solidFill>
            <a:schemeClr val="accent1"/>
          </a:solidFill>
        </a:fill>
      </a:tcStyle>
    </a:lastRow>
    <a:seCell>
      <a:tcStyle>
        <a:tcBdr/>
      </a:tcStyle>
    </a:seCell>
    <a:swCell>
      <a:tcStyle>
        <a:tcBdr/>
      </a:tcStyle>
    </a:swCell>
    <a:firstRow>
      <a:tcTxStyle b="on">
        <a:fontRef idx="minor">
          <a:scrgbClr r="0" g="0" b="0"/>
        </a:fontRef>
        <a:schemeClr val="lt1"/>
      </a:tcTxStyle>
      <a:tcStyle>
        <a:tcBdr>
          <a:bottom>
            <a:ln w="38100" cmpd="sng">
              <a:solidFill>
                <a:schemeClr val="lt1"/>
              </a:solidFill>
            </a:ln>
          </a:bottom>
        </a:tcBdr>
        <a:fill>
          <a:solidFill>
            <a:schemeClr val="accent1"/>
          </a:solidFill>
        </a:fill>
      </a:tcStyle>
    </a:firstRow>
    <a:neCell>
      <a:tcStyle>
        <a:tcBdr/>
      </a:tcStyle>
    </a:neCell>
    <a:nwCell>
      <a:tcStyle>
        <a:tcBdr/>
      </a:tcStyle>
    </a:nw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2H>
      <a:tcStyle>
        <a:tcBdr/>
      </a:tcStyle>
    </a:band2H>
    <a:band1V>
      <a:tcStyle>
        <a:tcBdr/>
        <a:fill>
          <a:solidFill>
            <a:schemeClr val="lt1">
              <a:alpha val="20000"/>
            </a:schemeClr>
          </a:solidFill>
        </a:fill>
      </a:tcStyle>
    </a:band1V>
    <a:band2V>
      <a:tcStyle>
        <a:tcBdr/>
      </a:tcStyle>
    </a:band2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nwCell>
      <a:tcStyle>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seCell>
      <a:tcStyle>
        <a:tcBdr/>
      </a:tcStyle>
    </a:seCell>
    <a:swCell>
      <a:tcStyle>
        <a:tcBdr/>
      </a:tcStyle>
    </a:swCell>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27" autoAdjust="0"/>
  </p:normalViewPr>
  <p:slideViewPr>
    <p:cSldViewPr>
      <p:cViewPr>
        <p:scale>
          <a:sx n="100" d="100"/>
          <a:sy n="100" d="100"/>
        </p:scale>
        <p:origin x="-1014" y="64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284"/>
          </a:xfrm>
          <a:prstGeom prst="rect">
            <a:avLst/>
          </a:prstGeom>
        </p:spPr>
        <p:txBody>
          <a:bodyPr vert="horz" rtlCol="0"/>
          <a:lstStyle>
            <a:lvl1pPr algn="l" latinLnBrk="0">
              <a:defRPr kumimoji="1" lang="ja-JP" sz="1200"/>
            </a:lvl1pPr>
            <a:extLst/>
          </a:lstStyle>
          <a:p>
            <a:endParaRPr kumimoji="1" lang="ja-JP"/>
          </a:p>
        </p:txBody>
      </p:sp>
      <p:sp>
        <p:nvSpPr>
          <p:cNvPr id="3" name="Date Placeholder 2"/>
          <p:cNvSpPr>
            <a:spLocks noGrp="1"/>
          </p:cNvSpPr>
          <p:nvPr>
            <p:ph type="dt" idx="1"/>
          </p:nvPr>
        </p:nvSpPr>
        <p:spPr>
          <a:xfrm>
            <a:off x="3884613" y="0"/>
            <a:ext cx="2971800" cy="497284"/>
          </a:xfrm>
          <a:prstGeom prst="rect">
            <a:avLst/>
          </a:prstGeom>
        </p:spPr>
        <p:txBody>
          <a:bodyPr vert="horz" rtlCol="0"/>
          <a:lstStyle>
            <a:lvl1pPr algn="r" latinLnBrk="0">
              <a:defRPr kumimoji="1" lang="ja-JP" sz="1200"/>
            </a:lvl1pPr>
            <a:extLst/>
          </a:lstStyle>
          <a:p>
            <a:fld id="{C238408C-6839-46EE-8131-EDA75C487F2E}" type="datetimeFigureOut">
              <a:rPr/>
              <a:pPr/>
              <a:t>2006/6/30</a:t>
            </a:fld>
            <a:endParaRPr kumimoji="1" lang="ja-JP"/>
          </a:p>
        </p:txBody>
      </p:sp>
      <p:sp>
        <p:nvSpPr>
          <p:cNvPr id="4" name="Slide Image Placeholder 3"/>
          <p:cNvSpPr>
            <a:spLocks noGrp="1" noRot="1" noChangeAspect="1"/>
          </p:cNvSpPr>
          <p:nvPr>
            <p:ph type="sldImg" idx="2"/>
          </p:nvPr>
        </p:nvSpPr>
        <p:spPr>
          <a:xfrm>
            <a:off x="2030413" y="746125"/>
            <a:ext cx="2797175" cy="3729038"/>
          </a:xfrm>
          <a:prstGeom prst="rect">
            <a:avLst/>
          </a:prstGeom>
          <a:noFill/>
          <a:ln w="12700">
            <a:solidFill>
              <a:prstClr val="black"/>
            </a:solidFill>
          </a:ln>
        </p:spPr>
        <p:txBody>
          <a:bodyPr vert="horz" rtlCol="0" anchor="ctr"/>
          <a:lstStyle>
            <a:extLst/>
          </a:lstStyle>
          <a:p>
            <a:endParaRPr kumimoji="1" lang="ja-JP"/>
          </a:p>
        </p:txBody>
      </p:sp>
      <p:sp>
        <p:nvSpPr>
          <p:cNvPr id="5" name="Notes Placeholder 4"/>
          <p:cNvSpPr>
            <a:spLocks noGrp="1"/>
          </p:cNvSpPr>
          <p:nvPr>
            <p:ph type="body" sz="quarter" idx="3"/>
          </p:nvPr>
        </p:nvSpPr>
        <p:spPr>
          <a:xfrm>
            <a:off x="685800" y="4724202"/>
            <a:ext cx="5486400" cy="4475560"/>
          </a:xfrm>
          <a:prstGeom prst="rect">
            <a:avLst/>
          </a:prstGeom>
        </p:spPr>
        <p:txBody>
          <a:bodyPr vert="horz" rtlCol="0">
            <a:normAutofit/>
          </a:bodyPr>
          <a:lstStyle>
            <a:extLst/>
          </a:lstStyle>
          <a:p>
            <a:pPr lvl="0"/>
            <a:r>
              <a:rPr kumimoji="1" lang="ja-JP"/>
              <a:t>マスタ テキストの書式設定</a:t>
            </a:r>
          </a:p>
          <a:p>
            <a:pPr lvl="1"/>
            <a:r>
              <a:rPr kumimoji="1" lang="ja-JP"/>
              <a:t>第 2 レベル</a:t>
            </a:r>
          </a:p>
          <a:p>
            <a:pPr lvl="2"/>
            <a:r>
              <a:rPr kumimoji="1" lang="ja-JP"/>
              <a:t>第 3 レベル</a:t>
            </a:r>
          </a:p>
          <a:p>
            <a:pPr lvl="3"/>
            <a:r>
              <a:rPr kumimoji="1" lang="ja-JP"/>
              <a:t>第 4 レベル</a:t>
            </a:r>
          </a:p>
          <a:p>
            <a:pPr lvl="4"/>
            <a:r>
              <a:rPr kumimoji="1" lang="ja-JP"/>
              <a:t>第 5 レベル</a:t>
            </a:r>
          </a:p>
        </p:txBody>
      </p:sp>
      <p:sp>
        <p:nvSpPr>
          <p:cNvPr id="6" name="Footer Placeholder 5"/>
          <p:cNvSpPr>
            <a:spLocks noGrp="1"/>
          </p:cNvSpPr>
          <p:nvPr>
            <p:ph type="ftr" sz="quarter" idx="4"/>
          </p:nvPr>
        </p:nvSpPr>
        <p:spPr>
          <a:xfrm>
            <a:off x="0" y="9446678"/>
            <a:ext cx="2971800" cy="497284"/>
          </a:xfrm>
          <a:prstGeom prst="rect">
            <a:avLst/>
          </a:prstGeom>
        </p:spPr>
        <p:txBody>
          <a:bodyPr vert="horz" rtlCol="0" anchor="b"/>
          <a:lstStyle>
            <a:lvl1pPr algn="l" latinLnBrk="0">
              <a:defRPr kumimoji="1" lang="ja-JP" sz="1200"/>
            </a:lvl1pPr>
            <a:extLst/>
          </a:lstStyle>
          <a:p>
            <a:endParaRPr kumimoji="1" lang="ja-JP"/>
          </a:p>
        </p:txBody>
      </p:sp>
      <p:sp>
        <p:nvSpPr>
          <p:cNvPr id="7" name="Slide Number Placeholder 6"/>
          <p:cNvSpPr>
            <a:spLocks noGrp="1"/>
          </p:cNvSpPr>
          <p:nvPr>
            <p:ph type="sldNum" sz="quarter" idx="5"/>
          </p:nvPr>
        </p:nvSpPr>
        <p:spPr>
          <a:xfrm>
            <a:off x="3884613" y="9446678"/>
            <a:ext cx="2971800" cy="497284"/>
          </a:xfrm>
          <a:prstGeom prst="rect">
            <a:avLst/>
          </a:prstGeom>
        </p:spPr>
        <p:txBody>
          <a:bodyPr vert="horz" rtlCol="0" anchor="b"/>
          <a:lstStyle>
            <a:lvl1pPr algn="r" latinLnBrk="0">
              <a:defRPr kumimoji="1" lang="ja-JP" sz="1200"/>
            </a:lvl1pPr>
            <a:extLst/>
          </a:lstStyle>
          <a:p>
            <a:fld id="{87D77045-401A-4D5E-BFE3-54C21A8A6634}" type="slidenum">
              <a:rPr/>
              <a:pPr/>
              <a:t>&lt;#&gt;</a:t>
            </a:fld>
            <a:endParaRPr kumimoji="1" lang="ja-JP"/>
          </a:p>
        </p:txBody>
      </p:sp>
    </p:spTree>
  </p:cSld>
  <p:clrMap bg1="lt1" tx1="dk1" bg2="lt2" tx2="dk2" accent1="accent1" accent2="accent2" accent3="accent3" accent4="accent4" accent5="accent5" accent6="accent6" hlink="hlink" folHlink="folHlink"/>
  <p:notesStyle>
    <a:lvl1pPr marL="0" algn="l" rtl="0" latinLnBrk="0">
      <a:defRPr kumimoji="1" lang="ja-JP" sz="1200" kern="1200">
        <a:solidFill>
          <a:schemeClr val="tx1"/>
        </a:solidFill>
        <a:latin typeface="+mn-lt"/>
        <a:ea typeface="+mn-ea"/>
        <a:cs typeface="+mn-cs"/>
      </a:defRPr>
    </a:lvl1pPr>
    <a:lvl2pPr marL="457200" algn="l" rtl="0" latinLnBrk="0">
      <a:defRPr kumimoji="1" lang="ja-JP" sz="1200" kern="1200">
        <a:solidFill>
          <a:schemeClr val="tx1"/>
        </a:solidFill>
        <a:latin typeface="+mn-lt"/>
        <a:ea typeface="+mn-ea"/>
        <a:cs typeface="+mn-cs"/>
      </a:defRPr>
    </a:lvl2pPr>
    <a:lvl3pPr marL="914400" algn="l" rtl="0" latinLnBrk="0">
      <a:defRPr kumimoji="1" lang="ja-JP" sz="1200" kern="1200">
        <a:solidFill>
          <a:schemeClr val="tx1"/>
        </a:solidFill>
        <a:latin typeface="+mn-lt"/>
        <a:ea typeface="+mn-ea"/>
        <a:cs typeface="+mn-cs"/>
      </a:defRPr>
    </a:lvl3pPr>
    <a:lvl4pPr marL="1371600" algn="l" rtl="0" latinLnBrk="0">
      <a:defRPr kumimoji="1" lang="ja-JP" sz="1200" kern="1200">
        <a:solidFill>
          <a:schemeClr val="tx1"/>
        </a:solidFill>
        <a:latin typeface="+mn-lt"/>
        <a:ea typeface="+mn-ea"/>
        <a:cs typeface="+mn-cs"/>
      </a:defRPr>
    </a:lvl4pPr>
    <a:lvl5pPr marL="1828800" algn="l" rtl="0" latinLnBrk="0">
      <a:defRPr kumimoji="1" lang="ja-JP" sz="1200" kern="1200">
        <a:solidFill>
          <a:schemeClr val="tx1"/>
        </a:solidFill>
        <a:latin typeface="+mn-lt"/>
        <a:ea typeface="+mn-ea"/>
        <a:cs typeface="+mn-cs"/>
      </a:defRPr>
    </a:lvl5pPr>
    <a:lvl6pPr marL="2286000" algn="l" rtl="0" latinLnBrk="0">
      <a:defRPr kumimoji="1" lang="ja-JP" sz="1200" kern="1200">
        <a:solidFill>
          <a:schemeClr val="tx1"/>
        </a:solidFill>
        <a:latin typeface="+mn-lt"/>
        <a:ea typeface="+mn-ea"/>
        <a:cs typeface="+mn-cs"/>
      </a:defRPr>
    </a:lvl6pPr>
    <a:lvl7pPr marL="2743200" algn="l" rtl="0" latinLnBrk="0">
      <a:defRPr kumimoji="1" lang="ja-JP" sz="1200" kern="1200">
        <a:solidFill>
          <a:schemeClr val="tx1"/>
        </a:solidFill>
        <a:latin typeface="+mn-lt"/>
        <a:ea typeface="+mn-ea"/>
        <a:cs typeface="+mn-cs"/>
      </a:defRPr>
    </a:lvl7pPr>
    <a:lvl8pPr marL="3200400" algn="l" rtl="0" latinLnBrk="0">
      <a:defRPr kumimoji="1" lang="ja-JP" sz="1200" kern="1200">
        <a:solidFill>
          <a:schemeClr val="tx1"/>
        </a:solidFill>
        <a:latin typeface="+mn-lt"/>
        <a:ea typeface="+mn-ea"/>
        <a:cs typeface="+mn-cs"/>
      </a:defRPr>
    </a:lvl8pPr>
    <a:lvl9pPr marL="3657600" algn="l" rtl="0" latinLnBrk="0">
      <a:defRPr kumimoji="1" lang="ja-JP"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030413" y="746125"/>
            <a:ext cx="2797175" cy="3729038"/>
          </a:xfrm>
        </p:spPr>
      </p:sp>
      <p:sp>
        <p:nvSpPr>
          <p:cNvPr id="3" name="Notes Placeholder 2"/>
          <p:cNvSpPr>
            <a:spLocks noGrp="1"/>
          </p:cNvSpPr>
          <p:nvPr>
            <p:ph type="body" idx="1"/>
          </p:nvPr>
        </p:nvSpPr>
        <p:spPr/>
        <p:txBody>
          <a:bodyPr>
            <a:normAutofit/>
          </a:bodyPr>
          <a:lstStyle/>
          <a:p>
            <a:endParaRPr kumimoji="1" lang="ja-JP" dirty="0"/>
          </a:p>
        </p:txBody>
      </p:sp>
      <p:sp>
        <p:nvSpPr>
          <p:cNvPr id="4" name="Slide Number Placeholder 3"/>
          <p:cNvSpPr>
            <a:spLocks noGrp="1"/>
          </p:cNvSpPr>
          <p:nvPr>
            <p:ph type="sldNum" sz="quarter" idx="10"/>
          </p:nvPr>
        </p:nvSpPr>
        <p:spPr/>
        <p:txBody>
          <a:bodyPr/>
          <a:lstStyle/>
          <a:p>
            <a:fld id="{87D77045-401A-4D5E-BFE3-54C21A8A6634}" type="slidenum">
              <a:rPr kumimoji="1" lang="ja-JP" smtClean="0"/>
              <a:pPr/>
              <a:t>1</a:t>
            </a:fld>
            <a:endParaRPr kumimoji="1" 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bg>
      <p:bgRef idx="1001">
        <a:schemeClr val="bg1"/>
      </p:bgRef>
    </p:bg>
    <p:spTree>
      <p:nvGrpSpPr>
        <p:cNvPr id="1" name=""/>
        <p:cNvGrpSpPr/>
        <p:nvPr/>
      </p:nvGrpSpPr>
      <p:grpSpPr>
        <a:xfrm>
          <a:off x="0" y="0"/>
          <a:ext cx="0" cy="0"/>
          <a:chOff x="0" y="0"/>
          <a:chExt cx="0" cy="0"/>
        </a:xfrm>
      </p:grpSpPr>
      <p:sp>
        <p:nvSpPr>
          <p:cNvPr id="8" name="タイトル 7"/>
          <p:cNvSpPr>
            <a:spLocks noGrp="1"/>
          </p:cNvSpPr>
          <p:nvPr>
            <p:ph type="ctrTitle"/>
          </p:nvPr>
        </p:nvSpPr>
        <p:spPr>
          <a:xfrm>
            <a:off x="1714500" y="4165600"/>
            <a:ext cx="4629150" cy="2525816"/>
          </a:xfrm>
        </p:spPr>
        <p:txBody>
          <a:bodyPr/>
          <a:lstStyle>
            <a:lvl1pPr>
              <a:defRPr b="1"/>
            </a:lvl1pPr>
          </a:lstStyle>
          <a:p>
            <a:r>
              <a:rPr kumimoji="0" lang="ja-JP" altLang="en-US" smtClean="0"/>
              <a:t>マスタ タイトルの書式設定</a:t>
            </a:r>
            <a:endParaRPr kumimoji="0" lang="en-US"/>
          </a:p>
        </p:txBody>
      </p:sp>
      <p:sp>
        <p:nvSpPr>
          <p:cNvPr id="9" name="サブタイトル 8"/>
          <p:cNvSpPr>
            <a:spLocks noGrp="1"/>
          </p:cNvSpPr>
          <p:nvPr>
            <p:ph type="subTitle" idx="1"/>
          </p:nvPr>
        </p:nvSpPr>
        <p:spPr>
          <a:xfrm>
            <a:off x="1714500" y="6671096"/>
            <a:ext cx="4629150" cy="18288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ja-JP" altLang="en-US" smtClean="0"/>
              <a:t>マスタ サブタイトルの書式設定</a:t>
            </a:r>
            <a:endParaRPr kumimoji="0" lang="en-US"/>
          </a:p>
        </p:txBody>
      </p:sp>
      <p:sp>
        <p:nvSpPr>
          <p:cNvPr id="28" name="日付プレースホルダ 27"/>
          <p:cNvSpPr>
            <a:spLocks noGrp="1"/>
          </p:cNvSpPr>
          <p:nvPr>
            <p:ph type="dt" sz="half" idx="10"/>
          </p:nvPr>
        </p:nvSpPr>
        <p:spPr bwMode="auto">
          <a:xfrm rot="5400000">
            <a:off x="5156716" y="1676588"/>
            <a:ext cx="3048000" cy="285750"/>
          </a:xfrm>
        </p:spPr>
        <p:txBody>
          <a:bodyPr/>
          <a:lstStyle/>
          <a:p>
            <a:fld id="{743653DA-8BF4-4869-96FE-9BCF43372D46}" type="datetimeFigureOut">
              <a:rPr lang="en-US" altLang="ja-JP" smtClean="0"/>
              <a:pPr/>
              <a:t>7/11/2012</a:t>
            </a:fld>
            <a:endParaRPr kumimoji="1" lang="ja-JP" altLang="en-US"/>
          </a:p>
        </p:txBody>
      </p:sp>
      <p:sp>
        <p:nvSpPr>
          <p:cNvPr id="17" name="フッター プレースホルダ 16"/>
          <p:cNvSpPr>
            <a:spLocks noGrp="1"/>
          </p:cNvSpPr>
          <p:nvPr>
            <p:ph type="ftr" sz="quarter" idx="11"/>
          </p:nvPr>
        </p:nvSpPr>
        <p:spPr bwMode="auto">
          <a:xfrm rot="5400000">
            <a:off x="4241152" y="5687573"/>
            <a:ext cx="4876800" cy="288036"/>
          </a:xfrm>
        </p:spPr>
        <p:txBody>
          <a:bodyPr/>
          <a:lstStyle/>
          <a:p>
            <a:endParaRPr kumimoji="1" lang="ja-JP"/>
          </a:p>
        </p:txBody>
      </p:sp>
      <p:sp>
        <p:nvSpPr>
          <p:cNvPr id="10" name="正方形/長方形 9"/>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207252" y="0"/>
            <a:ext cx="78498"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正方形/長方形 13"/>
          <p:cNvSpPr/>
          <p:nvPr/>
        </p:nvSpPr>
        <p:spPr bwMode="auto">
          <a:xfrm>
            <a:off x="742950" y="0"/>
            <a:ext cx="136404"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正方形/長方形 18"/>
          <p:cNvSpPr/>
          <p:nvPr/>
        </p:nvSpPr>
        <p:spPr bwMode="auto">
          <a:xfrm>
            <a:off x="855990" y="0"/>
            <a:ext cx="172710"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79758"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直線コネクタ 17"/>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直線コネクタ 19"/>
          <p:cNvSpPr>
            <a:spLocks noChangeShapeType="1"/>
          </p:cNvSpPr>
          <p:nvPr/>
        </p:nvSpPr>
        <p:spPr bwMode="auto">
          <a:xfrm>
            <a:off x="640584"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29498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直線コネクタ 21"/>
          <p:cNvSpPr>
            <a:spLocks noChangeShapeType="1"/>
          </p:cNvSpPr>
          <p:nvPr/>
        </p:nvSpPr>
        <p:spPr bwMode="auto">
          <a:xfrm>
            <a:off x="6835392"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正方形/長方形 26"/>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457200" y="4572000"/>
            <a:ext cx="971550" cy="17272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982224" y="6489003"/>
            <a:ext cx="481068" cy="85523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円/楕円 23"/>
          <p:cNvSpPr/>
          <p:nvPr/>
        </p:nvSpPr>
        <p:spPr bwMode="auto">
          <a:xfrm>
            <a:off x="818310" y="7334176"/>
            <a:ext cx="102870" cy="18288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円/楕円 25"/>
          <p:cNvSpPr/>
          <p:nvPr/>
        </p:nvSpPr>
        <p:spPr bwMode="auto">
          <a:xfrm>
            <a:off x="1248156" y="7717536"/>
            <a:ext cx="205740" cy="3657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円/楕円 24"/>
          <p:cNvSpPr/>
          <p:nvPr/>
        </p:nvSpPr>
        <p:spPr>
          <a:xfrm>
            <a:off x="1428750" y="5994400"/>
            <a:ext cx="274320" cy="48768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スライド番号プレースホルダ 28"/>
          <p:cNvSpPr>
            <a:spLocks noGrp="1"/>
          </p:cNvSpPr>
          <p:nvPr>
            <p:ph type="sldNum" sz="quarter" idx="12"/>
          </p:nvPr>
        </p:nvSpPr>
        <p:spPr bwMode="auto">
          <a:xfrm>
            <a:off x="994158" y="6571603"/>
            <a:ext cx="457200" cy="690032"/>
          </a:xfrm>
        </p:spPr>
        <p:txBody>
          <a:bodyPr/>
          <a:lstStyle/>
          <a:p>
            <a:fld id="{72AC53DF-4216-466D-99A7-94400E6C2A25}" type="slidenum">
              <a:rPr lang="en-US" altLang="ja-JP" smtClean="0"/>
              <a:pPr/>
              <a:t>&lt;#&gt;</a:t>
            </a:fld>
            <a:endParaRPr kumimoji="1" lang="ja-JP" alt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D3816DF-213E-421B-92D3-C068DBB023D6}" type="datetimeFigureOut">
              <a:rPr kumimoji="1" lang="en-US" altLang="ja-JP" smtClean="0">
                <a:solidFill>
                  <a:schemeClr val="tx2"/>
                </a:solidFill>
              </a:rPr>
              <a:pPr/>
              <a:t>7/11/2012</a:t>
            </a:fld>
            <a:endParaRPr kumimoji="1" lang="ja-JP" sz="1100">
              <a:solidFill>
                <a:schemeClr val="tx2"/>
              </a:solidFill>
            </a:endParaRPr>
          </a:p>
        </p:txBody>
      </p:sp>
      <p:sp>
        <p:nvSpPr>
          <p:cNvPr id="5" name="フッター プレースホルダ 4"/>
          <p:cNvSpPr>
            <a:spLocks noGrp="1"/>
          </p:cNvSpPr>
          <p:nvPr>
            <p:ph type="ftr" sz="quarter" idx="11"/>
          </p:nvPr>
        </p:nvSpPr>
        <p:spPr/>
        <p:txBody>
          <a:bodyPr/>
          <a:lstStyle/>
          <a:p>
            <a:pPr algn="r"/>
            <a:endParaRPr kumimoji="1" lang="ja-JP" sz="1100">
              <a:solidFill>
                <a:schemeClr val="tx2"/>
              </a:solidFill>
            </a:endParaRPr>
          </a:p>
        </p:txBody>
      </p:sp>
      <p:sp>
        <p:nvSpPr>
          <p:cNvPr id="6" name="スライド番号プレースホルダ 5"/>
          <p:cNvSpPr>
            <a:spLocks noGrp="1"/>
          </p:cNvSpPr>
          <p:nvPr>
            <p:ph type="sldNum" sz="quarter" idx="12"/>
          </p:nvPr>
        </p:nvSpPr>
        <p:spPr/>
        <p:txBody>
          <a:bodyPr/>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6"/>
            <a:ext cx="1257300" cy="7802033"/>
          </a:xfrm>
        </p:spPr>
        <p:txBody>
          <a:bodyPr vert="eaVert"/>
          <a:lstStyle/>
          <a:p>
            <a:r>
              <a:rPr kumimoji="0" lang="ja-JP" altLang="en-US" smtClean="0"/>
              <a:t>マスタ タイトルの書式設定</a:t>
            </a:r>
            <a:endParaRPr kumimoji="0" lang="en-US"/>
          </a:p>
        </p:txBody>
      </p:sp>
      <p:sp>
        <p:nvSpPr>
          <p:cNvPr id="3" name="縦書きテキスト プレースホルダ 2"/>
          <p:cNvSpPr>
            <a:spLocks noGrp="1"/>
          </p:cNvSpPr>
          <p:nvPr>
            <p:ph type="body" orient="vert" idx="1"/>
          </p:nvPr>
        </p:nvSpPr>
        <p:spPr>
          <a:xfrm>
            <a:off x="342900" y="366185"/>
            <a:ext cx="4514850" cy="7802033"/>
          </a:xfrm>
        </p:spPr>
        <p:txBody>
          <a:bodyPr vert="eaVert"/>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4" name="日付プレースホルダ 3"/>
          <p:cNvSpPr>
            <a:spLocks noGrp="1"/>
          </p:cNvSpPr>
          <p:nvPr>
            <p:ph type="dt" sz="half" idx="10"/>
          </p:nvPr>
        </p:nvSpPr>
        <p:spPr/>
        <p:txBody>
          <a:bodyPr/>
          <a:lstStyle/>
          <a:p>
            <a:fld id="{8D3816DF-213E-421B-92D3-C068DBB023D6}" type="datetimeFigureOut">
              <a:rPr kumimoji="1" lang="en-US" altLang="ja-JP" smtClean="0">
                <a:solidFill>
                  <a:schemeClr val="tx2"/>
                </a:solidFill>
              </a:rPr>
              <a:pPr/>
              <a:t>7/11/2012</a:t>
            </a:fld>
            <a:endParaRPr kumimoji="1" lang="ja-JP" sz="1100">
              <a:solidFill>
                <a:schemeClr val="tx2"/>
              </a:solidFill>
            </a:endParaRPr>
          </a:p>
        </p:txBody>
      </p:sp>
      <p:sp>
        <p:nvSpPr>
          <p:cNvPr id="5" name="フッター プレースホルダ 4"/>
          <p:cNvSpPr>
            <a:spLocks noGrp="1"/>
          </p:cNvSpPr>
          <p:nvPr>
            <p:ph type="ftr" sz="quarter" idx="11"/>
          </p:nvPr>
        </p:nvSpPr>
        <p:spPr/>
        <p:txBody>
          <a:bodyPr/>
          <a:lstStyle/>
          <a:p>
            <a:pPr algn="r"/>
            <a:endParaRPr kumimoji="1" lang="ja-JP" sz="1100">
              <a:solidFill>
                <a:schemeClr val="tx2"/>
              </a:solidFill>
            </a:endParaRPr>
          </a:p>
        </p:txBody>
      </p:sp>
      <p:sp>
        <p:nvSpPr>
          <p:cNvPr id="6" name="スライド番号プレースホルダ 5"/>
          <p:cNvSpPr>
            <a:spLocks noGrp="1"/>
          </p:cNvSpPr>
          <p:nvPr>
            <p:ph type="sldNum" sz="quarter" idx="12"/>
          </p:nvPr>
        </p:nvSpPr>
        <p:spPr/>
        <p:txBody>
          <a:bodyPr/>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8" name="コンテンツ プレースホルダ 7"/>
          <p:cNvSpPr>
            <a:spLocks noGrp="1"/>
          </p:cNvSpPr>
          <p:nvPr>
            <p:ph sz="quarter" idx="1"/>
          </p:nvPr>
        </p:nvSpPr>
        <p:spPr>
          <a:xfrm>
            <a:off x="342900" y="2133600"/>
            <a:ext cx="5600700" cy="6498336"/>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7" name="日付プレースホルダ 6"/>
          <p:cNvSpPr>
            <a:spLocks noGrp="1"/>
          </p:cNvSpPr>
          <p:nvPr>
            <p:ph type="dt" sz="half" idx="14"/>
          </p:nvPr>
        </p:nvSpPr>
        <p:spPr/>
        <p:txBody>
          <a:bodyPr rtlCol="0"/>
          <a:lstStyle/>
          <a:p>
            <a:fld id="{B7129108-AC8D-4212-9283-60D9E99BF07A}" type="datetimeFigureOut">
              <a:rPr lang="en-US" altLang="ja-JP" smtClean="0"/>
              <a:pPr/>
              <a:t>7/11/2012</a:t>
            </a:fld>
            <a:endParaRPr kumimoji="1" lang="ja-JP" altLang="en-US"/>
          </a:p>
        </p:txBody>
      </p:sp>
      <p:sp>
        <p:nvSpPr>
          <p:cNvPr id="9" name="スライド番号プレースホルダ 8"/>
          <p:cNvSpPr>
            <a:spLocks noGrp="1"/>
          </p:cNvSpPr>
          <p:nvPr>
            <p:ph type="sldNum" sz="quarter" idx="15"/>
          </p:nvPr>
        </p:nvSpPr>
        <p:spPr/>
        <p:txBody>
          <a:bodyPr rtlCol="0"/>
          <a:lstStyle/>
          <a:p>
            <a:fld id="{1AD93096-5B34-4342-9326-69289CEAE4C2}" type="slidenum">
              <a:rPr lang="en-US" altLang="ja-JP" smtClean="0"/>
              <a:pPr/>
              <a:t>&lt;#&gt;</a:t>
            </a:fld>
            <a:endParaRPr kumimoji="1" lang="ja-JP" altLang="en-US"/>
          </a:p>
        </p:txBody>
      </p:sp>
      <p:sp>
        <p:nvSpPr>
          <p:cNvPr id="10" name="フッター プレースホルダ 9"/>
          <p:cNvSpPr>
            <a:spLocks noGrp="1"/>
          </p:cNvSpPr>
          <p:nvPr>
            <p:ph type="ftr" sz="quarter" idx="16"/>
          </p:nvPr>
        </p:nvSpPr>
        <p:spPr/>
        <p:txBody>
          <a:bodyPr rtlCol="0"/>
          <a:lstStyle/>
          <a:p>
            <a:endParaRPr kumimoji="1" 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bg>
      <p:bgRef idx="1001">
        <a:schemeClr val="bg2"/>
      </p:bgRef>
    </p:bg>
    <p:spTree>
      <p:nvGrpSpPr>
        <p:cNvPr id="1" name=""/>
        <p:cNvGrpSpPr/>
        <p:nvPr/>
      </p:nvGrpSpPr>
      <p:grpSpPr>
        <a:xfrm>
          <a:off x="0" y="0"/>
          <a:ext cx="0" cy="0"/>
          <a:chOff x="0" y="0"/>
          <a:chExt cx="0" cy="0"/>
        </a:xfrm>
      </p:grpSpPr>
      <p:sp>
        <p:nvSpPr>
          <p:cNvPr id="2" name="タイトル 1"/>
          <p:cNvSpPr>
            <a:spLocks noGrp="1"/>
          </p:cNvSpPr>
          <p:nvPr>
            <p:ph type="title"/>
          </p:nvPr>
        </p:nvSpPr>
        <p:spPr>
          <a:xfrm>
            <a:off x="1714500" y="3860800"/>
            <a:ext cx="4629150" cy="2738120"/>
          </a:xfrm>
        </p:spPr>
        <p:txBody>
          <a:bodyPr/>
          <a:lstStyle>
            <a:lvl1pPr algn="l">
              <a:buNone/>
              <a:defRPr sz="3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1"/>
          </p:nvPr>
        </p:nvSpPr>
        <p:spPr>
          <a:xfrm>
            <a:off x="1714500" y="6680200"/>
            <a:ext cx="4629150" cy="18288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ja-JP" altLang="en-US" smtClean="0"/>
              <a:t>マスタ テキストの書式設定</a:t>
            </a:r>
          </a:p>
        </p:txBody>
      </p:sp>
      <p:sp>
        <p:nvSpPr>
          <p:cNvPr id="4" name="日付プレースホルダ 3"/>
          <p:cNvSpPr>
            <a:spLocks noGrp="1"/>
          </p:cNvSpPr>
          <p:nvPr>
            <p:ph type="dt" sz="half" idx="10"/>
          </p:nvPr>
        </p:nvSpPr>
        <p:spPr bwMode="auto">
          <a:xfrm rot="5400000">
            <a:off x="5155692" y="1671701"/>
            <a:ext cx="3048000" cy="285750"/>
          </a:xfrm>
        </p:spPr>
        <p:txBody>
          <a:bodyPr/>
          <a:lstStyle/>
          <a:p>
            <a:fld id="{8D3816DF-213E-421B-92D3-C068DBB023D6}" type="datetimeFigureOut">
              <a:rPr kumimoji="1" lang="en-US" altLang="ja-JP" smtClean="0">
                <a:solidFill>
                  <a:schemeClr val="tx2"/>
                </a:solidFill>
              </a:rPr>
              <a:pPr/>
              <a:t>7/11/2012</a:t>
            </a:fld>
            <a:endParaRPr kumimoji="1" lang="ja-JP" sz="1100">
              <a:solidFill>
                <a:schemeClr val="tx2"/>
              </a:solidFill>
            </a:endParaRPr>
          </a:p>
        </p:txBody>
      </p:sp>
      <p:sp>
        <p:nvSpPr>
          <p:cNvPr id="5" name="フッター プレースホルダ 4"/>
          <p:cNvSpPr>
            <a:spLocks noGrp="1"/>
          </p:cNvSpPr>
          <p:nvPr>
            <p:ph type="ftr" sz="quarter" idx="11"/>
          </p:nvPr>
        </p:nvSpPr>
        <p:spPr bwMode="auto">
          <a:xfrm rot="5400000">
            <a:off x="4241292" y="5683758"/>
            <a:ext cx="4876800" cy="288036"/>
          </a:xfrm>
        </p:spPr>
        <p:txBody>
          <a:bodyPr/>
          <a:lstStyle/>
          <a:p>
            <a:pPr algn="r"/>
            <a:endParaRPr kumimoji="1" lang="ja-JP" sz="1100">
              <a:solidFill>
                <a:schemeClr val="tx2"/>
              </a:solidFill>
            </a:endParaRPr>
          </a:p>
        </p:txBody>
      </p:sp>
      <p:sp>
        <p:nvSpPr>
          <p:cNvPr id="9" name="正方形/長方形 8"/>
          <p:cNvSpPr/>
          <p:nvPr/>
        </p:nvSpPr>
        <p:spPr bwMode="auto">
          <a:xfrm>
            <a:off x="285750" y="0"/>
            <a:ext cx="457200" cy="9144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正方形/長方形 9"/>
          <p:cNvSpPr/>
          <p:nvPr/>
        </p:nvSpPr>
        <p:spPr bwMode="auto">
          <a:xfrm>
            <a:off x="207252" y="0"/>
            <a:ext cx="78498" cy="9144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正方形/長方形 10"/>
          <p:cNvSpPr/>
          <p:nvPr/>
        </p:nvSpPr>
        <p:spPr bwMode="auto">
          <a:xfrm>
            <a:off x="742950" y="0"/>
            <a:ext cx="136404" cy="9144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正方形/長方形 11"/>
          <p:cNvSpPr/>
          <p:nvPr/>
        </p:nvSpPr>
        <p:spPr bwMode="auto">
          <a:xfrm>
            <a:off x="855990" y="0"/>
            <a:ext cx="172710" cy="9144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79758" y="0"/>
            <a:ext cx="0" cy="9144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直線コネクタ 13"/>
          <p:cNvSpPr>
            <a:spLocks noChangeShapeType="1"/>
          </p:cNvSpPr>
          <p:nvPr/>
        </p:nvSpPr>
        <p:spPr bwMode="auto">
          <a:xfrm>
            <a:off x="685800" y="0"/>
            <a:ext cx="0" cy="9144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直線コネクタ 14"/>
          <p:cNvSpPr>
            <a:spLocks noChangeShapeType="1"/>
          </p:cNvSpPr>
          <p:nvPr/>
        </p:nvSpPr>
        <p:spPr bwMode="auto">
          <a:xfrm>
            <a:off x="640584" y="0"/>
            <a:ext cx="0" cy="9144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直線コネクタ 15"/>
          <p:cNvSpPr>
            <a:spLocks noChangeShapeType="1"/>
          </p:cNvSpPr>
          <p:nvPr/>
        </p:nvSpPr>
        <p:spPr bwMode="auto">
          <a:xfrm>
            <a:off x="1294980" y="0"/>
            <a:ext cx="0" cy="9144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直線コネクタ 16"/>
          <p:cNvSpPr>
            <a:spLocks noChangeShapeType="1"/>
          </p:cNvSpPr>
          <p:nvPr/>
        </p:nvSpPr>
        <p:spPr bwMode="auto">
          <a:xfrm>
            <a:off x="800100" y="0"/>
            <a:ext cx="0" cy="9144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正方形/長方形 17"/>
          <p:cNvSpPr/>
          <p:nvPr/>
        </p:nvSpPr>
        <p:spPr bwMode="auto">
          <a:xfrm>
            <a:off x="914400" y="0"/>
            <a:ext cx="57150" cy="9144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円/楕円 18"/>
          <p:cNvSpPr/>
          <p:nvPr/>
        </p:nvSpPr>
        <p:spPr bwMode="auto">
          <a:xfrm>
            <a:off x="457200" y="4572000"/>
            <a:ext cx="971550" cy="17272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円/楕円 19"/>
          <p:cNvSpPr/>
          <p:nvPr/>
        </p:nvSpPr>
        <p:spPr bwMode="auto">
          <a:xfrm>
            <a:off x="993528" y="6489003"/>
            <a:ext cx="481068" cy="855232"/>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円/楕円 20"/>
          <p:cNvSpPr/>
          <p:nvPr/>
        </p:nvSpPr>
        <p:spPr bwMode="auto">
          <a:xfrm>
            <a:off x="818310" y="7334176"/>
            <a:ext cx="102870" cy="18288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円/楕円 21"/>
          <p:cNvSpPr/>
          <p:nvPr/>
        </p:nvSpPr>
        <p:spPr bwMode="auto">
          <a:xfrm>
            <a:off x="1248156" y="7721600"/>
            <a:ext cx="205740" cy="3657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円/楕円 22"/>
          <p:cNvSpPr/>
          <p:nvPr/>
        </p:nvSpPr>
        <p:spPr bwMode="auto">
          <a:xfrm>
            <a:off x="1409280" y="5973184"/>
            <a:ext cx="274320" cy="48768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直線コネクタ 25"/>
          <p:cNvSpPr>
            <a:spLocks noChangeShapeType="1"/>
          </p:cNvSpPr>
          <p:nvPr/>
        </p:nvSpPr>
        <p:spPr bwMode="auto">
          <a:xfrm>
            <a:off x="6823458"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スライド番号プレースホルダ 5"/>
          <p:cNvSpPr>
            <a:spLocks noGrp="1"/>
          </p:cNvSpPr>
          <p:nvPr>
            <p:ph type="sldNum" sz="quarter" idx="12"/>
          </p:nvPr>
        </p:nvSpPr>
        <p:spPr bwMode="auto">
          <a:xfrm>
            <a:off x="1005462" y="6571603"/>
            <a:ext cx="457200" cy="690032"/>
          </a:xfrm>
        </p:spPr>
        <p:txBody>
          <a:bodyPr/>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5" name="日付プレースホルダ 4"/>
          <p:cNvSpPr>
            <a:spLocks noGrp="1"/>
          </p:cNvSpPr>
          <p:nvPr>
            <p:ph type="dt" sz="half" idx="10"/>
          </p:nvPr>
        </p:nvSpPr>
        <p:spPr/>
        <p:txBody>
          <a:bodyPr/>
          <a:lstStyle/>
          <a:p>
            <a:fld id="{3B5F1E3E-4B2F-4895-B65E-28B2E64F39F6}" type="datetimeFigureOut">
              <a:rPr lang="en-US" altLang="ja-JP" smtClean="0"/>
              <a:pPr/>
              <a:t>7/11/2012</a:t>
            </a:fld>
            <a:endParaRPr kumimoji="1" lang="ja-JP" altLang="en-US"/>
          </a:p>
        </p:txBody>
      </p:sp>
      <p:sp>
        <p:nvSpPr>
          <p:cNvPr id="6" name="フッター プレースホルダ 5"/>
          <p:cNvSpPr>
            <a:spLocks noGrp="1"/>
          </p:cNvSpPr>
          <p:nvPr>
            <p:ph type="ftr" sz="quarter" idx="11"/>
          </p:nvPr>
        </p:nvSpPr>
        <p:spPr/>
        <p:txBody>
          <a:bodyPr/>
          <a:lstStyle/>
          <a:p>
            <a:endParaRPr kumimoji="1" lang="ja-JP"/>
          </a:p>
        </p:txBody>
      </p:sp>
      <p:sp>
        <p:nvSpPr>
          <p:cNvPr id="7" name="スライド番号プレースホルダ 6"/>
          <p:cNvSpPr>
            <a:spLocks noGrp="1"/>
          </p:cNvSpPr>
          <p:nvPr>
            <p:ph type="sldNum" sz="quarter" idx="12"/>
          </p:nvPr>
        </p:nvSpPr>
        <p:spPr/>
        <p:txBody>
          <a:bodyPr/>
          <a:lstStyle/>
          <a:p>
            <a:fld id="{1AD93096-5B34-4342-9326-69289CEAE4C2}" type="slidenum">
              <a:rPr lang="en-US" altLang="ja-JP" smtClean="0"/>
              <a:pPr/>
              <a:t>&lt;#&gt;</a:t>
            </a:fld>
            <a:endParaRPr kumimoji="1" lang="ja-JP" altLang="en-US"/>
          </a:p>
        </p:txBody>
      </p:sp>
      <p:sp>
        <p:nvSpPr>
          <p:cNvPr id="9" name="コンテンツ プレースホルダ 8"/>
          <p:cNvSpPr>
            <a:spLocks noGrp="1"/>
          </p:cNvSpPr>
          <p:nvPr>
            <p:ph sz="quarter" idx="1"/>
          </p:nvPr>
        </p:nvSpPr>
        <p:spPr>
          <a:xfrm>
            <a:off x="342900" y="2133600"/>
            <a:ext cx="2743200" cy="6096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1" name="コンテンツ プレースホルダ 10"/>
          <p:cNvSpPr>
            <a:spLocks noGrp="1"/>
          </p:cNvSpPr>
          <p:nvPr>
            <p:ph sz="quarter" idx="2"/>
          </p:nvPr>
        </p:nvSpPr>
        <p:spPr>
          <a:xfrm>
            <a:off x="3202686" y="2133600"/>
            <a:ext cx="2743200" cy="60960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5657850" cy="1524000"/>
          </a:xfrm>
        </p:spPr>
        <p:txBody>
          <a:bodyPr anchor="b"/>
          <a:lstStyle>
            <a:lvl1pPr>
              <a:defRPr/>
            </a:lvl1pPr>
          </a:lstStyle>
          <a:p>
            <a:r>
              <a:rPr kumimoji="0" lang="ja-JP" altLang="en-US" smtClean="0"/>
              <a:t>マスタ タイトルの書式設定</a:t>
            </a:r>
            <a:endParaRPr kumimoji="0" lang="en-US"/>
          </a:p>
        </p:txBody>
      </p:sp>
      <p:sp>
        <p:nvSpPr>
          <p:cNvPr id="7" name="日付プレースホルダ 6"/>
          <p:cNvSpPr>
            <a:spLocks noGrp="1"/>
          </p:cNvSpPr>
          <p:nvPr>
            <p:ph type="dt" sz="half" idx="10"/>
          </p:nvPr>
        </p:nvSpPr>
        <p:spPr/>
        <p:txBody>
          <a:bodyPr/>
          <a:lstStyle/>
          <a:p>
            <a:fld id="{63085435-8225-4333-BFFA-0096413F0D76}" type="datetimeFigureOut">
              <a:rPr lang="en-US" altLang="ja-JP" smtClean="0"/>
              <a:pPr/>
              <a:t>7/11/2012</a:t>
            </a:fld>
            <a:endParaRPr kumimoji="1" lang="ja-JP" altLang="en-US"/>
          </a:p>
        </p:txBody>
      </p:sp>
      <p:sp>
        <p:nvSpPr>
          <p:cNvPr id="8" name="フッター プレースホルダ 7"/>
          <p:cNvSpPr>
            <a:spLocks noGrp="1"/>
          </p:cNvSpPr>
          <p:nvPr>
            <p:ph type="ftr" sz="quarter" idx="11"/>
          </p:nvPr>
        </p:nvSpPr>
        <p:spPr/>
        <p:txBody>
          <a:bodyPr/>
          <a:lstStyle/>
          <a:p>
            <a:endParaRPr kumimoji="1" lang="ja-JP"/>
          </a:p>
        </p:txBody>
      </p:sp>
      <p:sp>
        <p:nvSpPr>
          <p:cNvPr id="9" name="スライド番号プレースホルダ 8"/>
          <p:cNvSpPr>
            <a:spLocks noGrp="1"/>
          </p:cNvSpPr>
          <p:nvPr>
            <p:ph type="sldNum" sz="quarter" idx="12"/>
          </p:nvPr>
        </p:nvSpPr>
        <p:spPr/>
        <p:txBody>
          <a:bodyPr/>
          <a:lstStyle/>
          <a:p>
            <a:fld id="{1AD93096-5B34-4342-9326-69289CEAE4C2}" type="slidenum">
              <a:rPr lang="en-US" altLang="ja-JP" smtClean="0"/>
              <a:pPr/>
              <a:t>&lt;#&gt;</a:t>
            </a:fld>
            <a:endParaRPr kumimoji="1" lang="ja-JP" altLang="en-US"/>
          </a:p>
        </p:txBody>
      </p:sp>
      <p:sp>
        <p:nvSpPr>
          <p:cNvPr id="11" name="コンテンツ プレースホルダ 10"/>
          <p:cNvSpPr>
            <a:spLocks noGrp="1"/>
          </p:cNvSpPr>
          <p:nvPr>
            <p:ph sz="quarter" idx="2"/>
          </p:nvPr>
        </p:nvSpPr>
        <p:spPr>
          <a:xfrm>
            <a:off x="342900" y="3149600"/>
            <a:ext cx="2743200" cy="5181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3" name="コンテンツ プレースホルダ 12"/>
          <p:cNvSpPr>
            <a:spLocks noGrp="1"/>
          </p:cNvSpPr>
          <p:nvPr>
            <p:ph sz="quarter" idx="4"/>
          </p:nvPr>
        </p:nvSpPr>
        <p:spPr>
          <a:xfrm>
            <a:off x="3278981" y="3149600"/>
            <a:ext cx="2743200" cy="5181600"/>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12" name="テキスト プレースホルダ 11"/>
          <p:cNvSpPr>
            <a:spLocks noGrp="1"/>
          </p:cNvSpPr>
          <p:nvPr>
            <p:ph type="body" sz="quarter" idx="1"/>
          </p:nvPr>
        </p:nvSpPr>
        <p:spPr>
          <a:xfrm>
            <a:off x="34290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
        <p:nvSpPr>
          <p:cNvPr id="14" name="テキスト プレースホルダ 13"/>
          <p:cNvSpPr>
            <a:spLocks noGrp="1"/>
          </p:cNvSpPr>
          <p:nvPr>
            <p:ph type="body" sz="quarter" idx="3"/>
          </p:nvPr>
        </p:nvSpPr>
        <p:spPr>
          <a:xfrm>
            <a:off x="3257550" y="2092960"/>
            <a:ext cx="2743200" cy="877824"/>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ja-JP" altLang="en-US" smtClean="0"/>
              <a:t>マスタ テキストの書式設定</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0" lang="ja-JP" altLang="en-US" smtClean="0"/>
              <a:t>マスタ タイトルの書式設定</a:t>
            </a:r>
            <a:endParaRPr kumimoji="0" lang="en-US"/>
          </a:p>
        </p:txBody>
      </p:sp>
      <p:sp>
        <p:nvSpPr>
          <p:cNvPr id="6" name="日付プレースホルダ 5"/>
          <p:cNvSpPr>
            <a:spLocks noGrp="1"/>
          </p:cNvSpPr>
          <p:nvPr>
            <p:ph type="dt" sz="half" idx="10"/>
          </p:nvPr>
        </p:nvSpPr>
        <p:spPr/>
        <p:txBody>
          <a:bodyPr rtlCol="0"/>
          <a:lstStyle/>
          <a:p>
            <a:fld id="{0783C494-2A87-468C-A21B-CB14FB9ABB00}" type="datetimeFigureOut">
              <a:rPr lang="en-US" altLang="ja-JP" smtClean="0"/>
              <a:pPr/>
              <a:t>7/11/2012</a:t>
            </a:fld>
            <a:endParaRPr kumimoji="1" lang="ja-JP" altLang="en-US"/>
          </a:p>
        </p:txBody>
      </p:sp>
      <p:sp>
        <p:nvSpPr>
          <p:cNvPr id="7" name="スライド番号プレースホルダ 6"/>
          <p:cNvSpPr>
            <a:spLocks noGrp="1"/>
          </p:cNvSpPr>
          <p:nvPr>
            <p:ph type="sldNum" sz="quarter" idx="11"/>
          </p:nvPr>
        </p:nvSpPr>
        <p:spPr/>
        <p:txBody>
          <a:bodyPr rtlCol="0"/>
          <a:lstStyle/>
          <a:p>
            <a:fld id="{1AD93096-5B34-4342-9326-69289CEAE4C2}" type="slidenum">
              <a:rPr lang="en-US" altLang="ja-JP" smtClean="0"/>
              <a:pPr/>
              <a:t>&lt;#&gt;</a:t>
            </a:fld>
            <a:endParaRPr kumimoji="1" lang="ja-JP" altLang="en-US"/>
          </a:p>
        </p:txBody>
      </p:sp>
      <p:sp>
        <p:nvSpPr>
          <p:cNvPr id="8" name="フッター プレースホルダ 7"/>
          <p:cNvSpPr>
            <a:spLocks noGrp="1"/>
          </p:cNvSpPr>
          <p:nvPr>
            <p:ph type="ftr" sz="quarter" idx="12"/>
          </p:nvPr>
        </p:nvSpPr>
        <p:spPr/>
        <p:txBody>
          <a:bodyPr rtlCol="0"/>
          <a:lstStyle/>
          <a:p>
            <a:endParaRPr kumimoji="1" 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9A180FA0-5B31-4864-A2BB-719EA5A679C6}" type="datetimeFigureOut">
              <a:rPr lang="en-US" altLang="ja-JP" smtClean="0"/>
              <a:pPr/>
              <a:t>7/11/2012</a:t>
            </a:fld>
            <a:endParaRPr kumimoji="1" lang="ja-JP" altLang="en-US"/>
          </a:p>
        </p:txBody>
      </p:sp>
      <p:sp>
        <p:nvSpPr>
          <p:cNvPr id="3" name="フッター プレースホルダ 2"/>
          <p:cNvSpPr>
            <a:spLocks noGrp="1"/>
          </p:cNvSpPr>
          <p:nvPr>
            <p:ph type="ftr" sz="quarter" idx="11"/>
          </p:nvPr>
        </p:nvSpPr>
        <p:spPr/>
        <p:txBody>
          <a:bodyPr/>
          <a:lstStyle/>
          <a:p>
            <a:endParaRPr kumimoji="1" lang="ja-JP"/>
          </a:p>
        </p:txBody>
      </p:sp>
      <p:sp>
        <p:nvSpPr>
          <p:cNvPr id="4" name="スライド番号プレースホルダ 3"/>
          <p:cNvSpPr>
            <a:spLocks noGrp="1"/>
          </p:cNvSpPr>
          <p:nvPr>
            <p:ph type="sldNum" sz="quarter" idx="12"/>
          </p:nvPr>
        </p:nvSpPr>
        <p:spPr/>
        <p:txBody>
          <a:bodyPr/>
          <a:lstStyle/>
          <a:p>
            <a:fld id="{1AD93096-5B34-4342-9326-69289CEAE4C2}" type="slidenum">
              <a:rPr lang="en-US" altLang="ja-JP" smtClean="0"/>
              <a:pPr/>
              <a:t>&lt;#&gt;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bg>
      <p:bgRef idx="1001">
        <a:schemeClr val="bg1"/>
      </p:bgRef>
    </p:bg>
    <p:spTree>
      <p:nvGrpSpPr>
        <p:cNvPr id="1" name=""/>
        <p:cNvGrpSpPr/>
        <p:nvPr/>
      </p:nvGrpSpPr>
      <p:grpSpPr>
        <a:xfrm>
          <a:off x="0" y="0"/>
          <a:ext cx="0" cy="0"/>
          <a:chOff x="0" y="0"/>
          <a:chExt cx="0" cy="0"/>
        </a:xfrm>
      </p:grpSpPr>
      <p:sp>
        <p:nvSpPr>
          <p:cNvPr id="10" name="直線コネクタ 9"/>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タイトル 1"/>
          <p:cNvSpPr>
            <a:spLocks noGrp="1"/>
          </p:cNvSpPr>
          <p:nvPr>
            <p:ph type="title"/>
          </p:nvPr>
        </p:nvSpPr>
        <p:spPr>
          <a:xfrm rot="5400000">
            <a:off x="688658" y="4400550"/>
            <a:ext cx="8412480" cy="342900"/>
          </a:xfrm>
        </p:spPr>
        <p:txBody>
          <a:bodyPr anchor="b"/>
          <a:lstStyle>
            <a:lvl1pPr algn="l">
              <a:buNone/>
              <a:defRPr sz="2000" b="1" cap="small" baseline="0"/>
            </a:lvl1pPr>
          </a:lstStyle>
          <a:p>
            <a:r>
              <a:rPr kumimoji="0" lang="ja-JP" altLang="en-US" smtClean="0"/>
              <a:t>マスタ タイトルの書式設定</a:t>
            </a:r>
            <a:endParaRPr kumimoji="0" lang="en-US"/>
          </a:p>
        </p:txBody>
      </p:sp>
      <p:sp>
        <p:nvSpPr>
          <p:cNvPr id="3" name="テキスト プレースホルダ 2"/>
          <p:cNvSpPr>
            <a:spLocks noGrp="1"/>
          </p:cNvSpPr>
          <p:nvPr>
            <p:ph type="body" idx="2"/>
          </p:nvPr>
        </p:nvSpPr>
        <p:spPr>
          <a:xfrm>
            <a:off x="5109210" y="365760"/>
            <a:ext cx="1145286" cy="664464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ja-JP" altLang="en-US" smtClean="0"/>
              <a:t>マスタ テキストの書式設定</a:t>
            </a:r>
          </a:p>
        </p:txBody>
      </p:sp>
      <p:sp>
        <p:nvSpPr>
          <p:cNvPr id="8" name="直線コネクタ 7"/>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直線コネクタ 8"/>
          <p:cNvSpPr>
            <a:spLocks noChangeShapeType="1"/>
          </p:cNvSpPr>
          <p:nvPr/>
        </p:nvSpPr>
        <p:spPr bwMode="auto">
          <a:xfrm>
            <a:off x="4644222" y="0"/>
            <a:ext cx="0" cy="9144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直線コネクタ 10"/>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正方形/長方形 11"/>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直線コネクタ 12"/>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円/楕円 13"/>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コンテンツ プレースホルダ 17"/>
          <p:cNvSpPr>
            <a:spLocks noGrp="1"/>
          </p:cNvSpPr>
          <p:nvPr>
            <p:ph sz="quarter" idx="1"/>
          </p:nvPr>
        </p:nvSpPr>
        <p:spPr>
          <a:xfrm>
            <a:off x="228600" y="365760"/>
            <a:ext cx="4229100" cy="8436864"/>
          </a:xfrm>
        </p:spPr>
        <p:txBody>
          <a:bodyPr/>
          <a:lstStyle/>
          <a:p>
            <a:pPr lvl="0" eaLnBrk="1" latinLnBrk="0" hangingPunct="1"/>
            <a:r>
              <a:rPr lang="ja-JP" altLang="en-US" smtClean="0"/>
              <a:t>マスタ テキストの書式設定</a:t>
            </a:r>
          </a:p>
          <a:p>
            <a:pPr lvl="1" eaLnBrk="1" latinLnBrk="0" hangingPunct="1"/>
            <a:r>
              <a:rPr lang="ja-JP" altLang="en-US" smtClean="0"/>
              <a:t>第 </a:t>
            </a:r>
            <a:r>
              <a:rPr lang="en-US" altLang="ja-JP" smtClean="0"/>
              <a:t>2 </a:t>
            </a:r>
            <a:r>
              <a:rPr lang="ja-JP" altLang="en-US" smtClean="0"/>
              <a:t>レベル</a:t>
            </a:r>
          </a:p>
          <a:p>
            <a:pPr lvl="2" eaLnBrk="1" latinLnBrk="0" hangingPunct="1"/>
            <a:r>
              <a:rPr lang="ja-JP" altLang="en-US" smtClean="0"/>
              <a:t>第 </a:t>
            </a:r>
            <a:r>
              <a:rPr lang="en-US" altLang="ja-JP" smtClean="0"/>
              <a:t>3 </a:t>
            </a:r>
            <a:r>
              <a:rPr lang="ja-JP" altLang="en-US" smtClean="0"/>
              <a:t>レベル</a:t>
            </a:r>
          </a:p>
          <a:p>
            <a:pPr lvl="3" eaLnBrk="1" latinLnBrk="0" hangingPunct="1"/>
            <a:r>
              <a:rPr lang="ja-JP" altLang="en-US" smtClean="0"/>
              <a:t>第 </a:t>
            </a:r>
            <a:r>
              <a:rPr lang="en-US" altLang="ja-JP" smtClean="0"/>
              <a:t>4 </a:t>
            </a:r>
            <a:r>
              <a:rPr lang="ja-JP" altLang="en-US" smtClean="0"/>
              <a:t>レベル</a:t>
            </a:r>
          </a:p>
          <a:p>
            <a:pPr lvl="4" eaLnBrk="1" latinLnBrk="0" hangingPunct="1"/>
            <a:r>
              <a:rPr lang="ja-JP" altLang="en-US" smtClean="0"/>
              <a:t>第 </a:t>
            </a:r>
            <a:r>
              <a:rPr lang="en-US" altLang="ja-JP" smtClean="0"/>
              <a:t>5 </a:t>
            </a:r>
            <a:r>
              <a:rPr lang="ja-JP" altLang="en-US" smtClean="0"/>
              <a:t>レベル</a:t>
            </a:r>
            <a:endParaRPr kumimoji="0" lang="en-US"/>
          </a:p>
        </p:txBody>
      </p:sp>
      <p:sp>
        <p:nvSpPr>
          <p:cNvPr id="21" name="日付プレースホルダ 20"/>
          <p:cNvSpPr>
            <a:spLocks noGrp="1"/>
          </p:cNvSpPr>
          <p:nvPr>
            <p:ph type="dt" sz="half" idx="14"/>
          </p:nvPr>
        </p:nvSpPr>
        <p:spPr/>
        <p:txBody>
          <a:bodyPr rtlCol="0"/>
          <a:lstStyle/>
          <a:p>
            <a:fld id="{8D3816DF-213E-421B-92D3-C068DBB023D6}" type="datetimeFigureOut">
              <a:rPr kumimoji="1" lang="en-US" altLang="ja-JP" smtClean="0">
                <a:solidFill>
                  <a:schemeClr val="tx2"/>
                </a:solidFill>
              </a:rPr>
              <a:pPr/>
              <a:t>7/11/2012</a:t>
            </a:fld>
            <a:endParaRPr kumimoji="1" lang="ja-JP" sz="1100">
              <a:solidFill>
                <a:schemeClr val="tx2"/>
              </a:solidFill>
            </a:endParaRPr>
          </a:p>
        </p:txBody>
      </p:sp>
      <p:sp>
        <p:nvSpPr>
          <p:cNvPr id="22" name="スライド番号プレースホルダ 21"/>
          <p:cNvSpPr>
            <a:spLocks noGrp="1"/>
          </p:cNvSpPr>
          <p:nvPr>
            <p:ph type="sldNum" sz="quarter" idx="15"/>
          </p:nvPr>
        </p:nvSpPr>
        <p:spPr/>
        <p:txBody>
          <a:bodyPr rtlCol="0"/>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
        <p:nvSpPr>
          <p:cNvPr id="23" name="フッター プレースホルダ 22"/>
          <p:cNvSpPr>
            <a:spLocks noGrp="1"/>
          </p:cNvSpPr>
          <p:nvPr>
            <p:ph type="ftr" sz="quarter" idx="16"/>
          </p:nvPr>
        </p:nvSpPr>
        <p:spPr/>
        <p:txBody>
          <a:bodyPr rtlCol="0"/>
          <a:lstStyle/>
          <a:p>
            <a:pPr algn="r"/>
            <a:endParaRPr kumimoji="1" lang="ja-JP" sz="1100">
              <a:solidFill>
                <a:schemeClr val="tx2"/>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sp>
        <p:nvSpPr>
          <p:cNvPr id="9" name="直線コネクタ 8"/>
          <p:cNvSpPr>
            <a:spLocks noChangeShapeType="1"/>
          </p:cNvSpPr>
          <p:nvPr/>
        </p:nvSpPr>
        <p:spPr bwMode="auto">
          <a:xfrm>
            <a:off x="657225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円/楕円 12"/>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タイトル 1"/>
          <p:cNvSpPr>
            <a:spLocks noGrp="1"/>
          </p:cNvSpPr>
          <p:nvPr>
            <p:ph type="title"/>
          </p:nvPr>
        </p:nvSpPr>
        <p:spPr>
          <a:xfrm rot="5400000">
            <a:off x="672370" y="4400550"/>
            <a:ext cx="8412480" cy="342900"/>
          </a:xfrm>
        </p:spPr>
        <p:txBody>
          <a:bodyPr anchor="b"/>
          <a:lstStyle>
            <a:lvl1pPr algn="l">
              <a:buNone/>
              <a:defRPr sz="2000" b="1"/>
            </a:lvl1pPr>
          </a:lstStyle>
          <a:p>
            <a:r>
              <a:rPr kumimoji="0" lang="ja-JP" altLang="en-US" smtClean="0"/>
              <a:t>マスタ タイトルの書式設定</a:t>
            </a:r>
            <a:endParaRPr kumimoji="0" lang="en-US"/>
          </a:p>
        </p:txBody>
      </p:sp>
      <p:sp>
        <p:nvSpPr>
          <p:cNvPr id="3" name="図プレースホルダ 2"/>
          <p:cNvSpPr>
            <a:spLocks noGrp="1"/>
          </p:cNvSpPr>
          <p:nvPr>
            <p:ph type="pic" idx="1"/>
          </p:nvPr>
        </p:nvSpPr>
        <p:spPr>
          <a:xfrm>
            <a:off x="0" y="0"/>
            <a:ext cx="4629150" cy="9144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ja-JP" altLang="en-US" smtClean="0"/>
              <a:t>アイコンをクリックして図を追加</a:t>
            </a:r>
            <a:endParaRPr kumimoji="0" lang="en-US" dirty="0"/>
          </a:p>
        </p:txBody>
      </p:sp>
      <p:sp>
        <p:nvSpPr>
          <p:cNvPr id="4" name="テキスト プレースホルダ 3"/>
          <p:cNvSpPr>
            <a:spLocks noGrp="1"/>
          </p:cNvSpPr>
          <p:nvPr>
            <p:ph type="body" sz="half" idx="2"/>
          </p:nvPr>
        </p:nvSpPr>
        <p:spPr>
          <a:xfrm>
            <a:off x="5074349" y="353060"/>
            <a:ext cx="1143000" cy="6608064"/>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ja-JP" altLang="en-US" smtClean="0"/>
              <a:t>マスタ テキストの書式設定</a:t>
            </a:r>
          </a:p>
        </p:txBody>
      </p:sp>
      <p:sp>
        <p:nvSpPr>
          <p:cNvPr id="10" name="直線コネクタ 9"/>
          <p:cNvSpPr>
            <a:spLocks noChangeShapeType="1"/>
          </p:cNvSpPr>
          <p:nvPr/>
        </p:nvSpPr>
        <p:spPr bwMode="auto">
          <a:xfrm>
            <a:off x="6743700" y="0"/>
            <a:ext cx="0" cy="9144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正方形/長方形 10"/>
          <p:cNvSpPr/>
          <p:nvPr/>
        </p:nvSpPr>
        <p:spPr bwMode="auto">
          <a:xfrm>
            <a:off x="6629400" y="0"/>
            <a:ext cx="228600" cy="9144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直線コネクタ 11"/>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直線コネクタ 18"/>
          <p:cNvSpPr>
            <a:spLocks noChangeShapeType="1"/>
          </p:cNvSpPr>
          <p:nvPr/>
        </p:nvSpPr>
        <p:spPr bwMode="auto">
          <a:xfrm>
            <a:off x="4686300" y="0"/>
            <a:ext cx="0" cy="9144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直線コネクタ 19"/>
          <p:cNvSpPr>
            <a:spLocks noChangeShapeType="1"/>
          </p:cNvSpPr>
          <p:nvPr/>
        </p:nvSpPr>
        <p:spPr bwMode="auto">
          <a:xfrm>
            <a:off x="4644222" y="0"/>
            <a:ext cx="0" cy="9144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日付プレースホルダ 16"/>
          <p:cNvSpPr>
            <a:spLocks noGrp="1"/>
          </p:cNvSpPr>
          <p:nvPr>
            <p:ph type="dt" sz="half" idx="10"/>
          </p:nvPr>
        </p:nvSpPr>
        <p:spPr/>
        <p:txBody>
          <a:bodyPr rtlCol="0"/>
          <a:lstStyle/>
          <a:p>
            <a:fld id="{8D3816DF-213E-421B-92D3-C068DBB023D6}" type="datetimeFigureOut">
              <a:rPr kumimoji="1" lang="en-US" altLang="ja-JP" smtClean="0">
                <a:solidFill>
                  <a:schemeClr val="tx2"/>
                </a:solidFill>
              </a:rPr>
              <a:pPr/>
              <a:t>7/11/2012</a:t>
            </a:fld>
            <a:endParaRPr kumimoji="1" lang="ja-JP" sz="1100">
              <a:solidFill>
                <a:schemeClr val="tx2"/>
              </a:solidFill>
            </a:endParaRPr>
          </a:p>
        </p:txBody>
      </p:sp>
      <p:sp>
        <p:nvSpPr>
          <p:cNvPr id="18" name="スライド番号プレースホルダ 17"/>
          <p:cNvSpPr>
            <a:spLocks noGrp="1"/>
          </p:cNvSpPr>
          <p:nvPr>
            <p:ph type="sldNum" sz="quarter" idx="11"/>
          </p:nvPr>
        </p:nvSpPr>
        <p:spPr/>
        <p:txBody>
          <a:bodyPr rtlCol="0"/>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
        <p:nvSpPr>
          <p:cNvPr id="21" name="フッター プレースホルダ 20"/>
          <p:cNvSpPr>
            <a:spLocks noGrp="1"/>
          </p:cNvSpPr>
          <p:nvPr>
            <p:ph type="ftr" sz="quarter" idx="12"/>
          </p:nvPr>
        </p:nvSpPr>
        <p:spPr/>
        <p:txBody>
          <a:bodyPr rtlCol="0"/>
          <a:lstStyle/>
          <a:p>
            <a:pPr algn="r"/>
            <a:endParaRPr kumimoji="1" lang="ja-JP" sz="1100">
              <a:solidFill>
                <a:schemeClr val="tx2"/>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直線コネクタ 15"/>
          <p:cNvSpPr>
            <a:spLocks noChangeShapeType="1"/>
          </p:cNvSpPr>
          <p:nvPr/>
        </p:nvSpPr>
        <p:spPr bwMode="auto">
          <a:xfrm>
            <a:off x="6572250" y="0"/>
            <a:ext cx="0" cy="9144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タイトル プレースホルダ 21"/>
          <p:cNvSpPr>
            <a:spLocks noGrp="1"/>
          </p:cNvSpPr>
          <p:nvPr>
            <p:ph type="title"/>
          </p:nvPr>
        </p:nvSpPr>
        <p:spPr>
          <a:xfrm>
            <a:off x="342900" y="366184"/>
            <a:ext cx="5600700" cy="1524000"/>
          </a:xfrm>
          <a:prstGeom prst="rect">
            <a:avLst/>
          </a:prstGeom>
        </p:spPr>
        <p:txBody>
          <a:bodyPr vert="horz" anchor="b">
            <a:normAutofit/>
          </a:bodyPr>
          <a:lstStyle/>
          <a:p>
            <a:r>
              <a:rPr kumimoji="0" lang="ja-JP" altLang="en-US" smtClean="0"/>
              <a:t>マスタ タイトルの書式設定</a:t>
            </a:r>
            <a:endParaRPr kumimoji="0" lang="en-US"/>
          </a:p>
        </p:txBody>
      </p:sp>
      <p:sp>
        <p:nvSpPr>
          <p:cNvPr id="13" name="テキスト プレースホルダ 12"/>
          <p:cNvSpPr>
            <a:spLocks noGrp="1"/>
          </p:cNvSpPr>
          <p:nvPr>
            <p:ph type="body" idx="1"/>
          </p:nvPr>
        </p:nvSpPr>
        <p:spPr>
          <a:xfrm>
            <a:off x="342900" y="2133600"/>
            <a:ext cx="5600700" cy="6498336"/>
          </a:xfrm>
          <a:prstGeom prst="rect">
            <a:avLst/>
          </a:prstGeom>
        </p:spPr>
        <p:txBody>
          <a:bodyPr vert="horz">
            <a:normAutofit/>
          </a:bodyPr>
          <a:lstStyle/>
          <a:p>
            <a:pPr lvl="0" eaLnBrk="1" latinLnBrk="0" hangingPunct="1"/>
            <a:r>
              <a:rPr kumimoji="0" lang="ja-JP" altLang="en-US" smtClean="0"/>
              <a:t>マスタ テキストの書式設定</a:t>
            </a:r>
          </a:p>
          <a:p>
            <a:pPr lvl="1" eaLnBrk="1" latinLnBrk="0" hangingPunct="1"/>
            <a:r>
              <a:rPr kumimoji="0" lang="ja-JP" altLang="en-US" smtClean="0"/>
              <a:t>第 </a:t>
            </a:r>
            <a:r>
              <a:rPr kumimoji="0" lang="en-US" altLang="ja-JP" smtClean="0"/>
              <a:t>2 </a:t>
            </a:r>
            <a:r>
              <a:rPr kumimoji="0" lang="ja-JP" altLang="en-US" smtClean="0"/>
              <a:t>レベル</a:t>
            </a:r>
          </a:p>
          <a:p>
            <a:pPr lvl="2" eaLnBrk="1" latinLnBrk="0" hangingPunct="1"/>
            <a:r>
              <a:rPr kumimoji="0" lang="ja-JP" altLang="en-US" smtClean="0"/>
              <a:t>第 </a:t>
            </a:r>
            <a:r>
              <a:rPr kumimoji="0" lang="en-US" altLang="ja-JP" smtClean="0"/>
              <a:t>3 </a:t>
            </a:r>
            <a:r>
              <a:rPr kumimoji="0" lang="ja-JP" altLang="en-US" smtClean="0"/>
              <a:t>レベル</a:t>
            </a:r>
          </a:p>
          <a:p>
            <a:pPr lvl="3" eaLnBrk="1" latinLnBrk="0" hangingPunct="1"/>
            <a:r>
              <a:rPr kumimoji="0" lang="ja-JP" altLang="en-US" smtClean="0"/>
              <a:t>第 </a:t>
            </a:r>
            <a:r>
              <a:rPr kumimoji="0" lang="en-US" altLang="ja-JP" smtClean="0"/>
              <a:t>4 </a:t>
            </a:r>
            <a:r>
              <a:rPr kumimoji="0" lang="ja-JP" altLang="en-US" smtClean="0"/>
              <a:t>レベル</a:t>
            </a:r>
          </a:p>
          <a:p>
            <a:pPr lvl="4" eaLnBrk="1" latinLnBrk="0" hangingPunct="1"/>
            <a:r>
              <a:rPr kumimoji="0" lang="ja-JP" altLang="en-US" smtClean="0"/>
              <a:t>第 </a:t>
            </a:r>
            <a:r>
              <a:rPr kumimoji="0" lang="en-US" altLang="ja-JP" smtClean="0"/>
              <a:t>5 </a:t>
            </a:r>
            <a:r>
              <a:rPr kumimoji="0" lang="ja-JP" altLang="en-US" smtClean="0"/>
              <a:t>レベル</a:t>
            </a:r>
            <a:endParaRPr kumimoji="0" lang="en-US"/>
          </a:p>
        </p:txBody>
      </p:sp>
      <p:sp>
        <p:nvSpPr>
          <p:cNvPr id="14" name="日付プレースホルダ 13"/>
          <p:cNvSpPr>
            <a:spLocks noGrp="1"/>
          </p:cNvSpPr>
          <p:nvPr>
            <p:ph type="dt" sz="half" idx="2"/>
          </p:nvPr>
        </p:nvSpPr>
        <p:spPr>
          <a:xfrm rot="5400000">
            <a:off x="5105400" y="1554482"/>
            <a:ext cx="2682240" cy="288036"/>
          </a:xfrm>
          <a:prstGeom prst="rect">
            <a:avLst/>
          </a:prstGeom>
        </p:spPr>
        <p:txBody>
          <a:bodyPr vert="horz" anchor="ctr" anchorCtr="0"/>
          <a:lstStyle>
            <a:lvl1pPr algn="r" eaLnBrk="1" latinLnBrk="0" hangingPunct="1">
              <a:defRPr kumimoji="0" sz="1200">
                <a:solidFill>
                  <a:schemeClr val="tx2"/>
                </a:solidFill>
              </a:defRPr>
            </a:lvl1pPr>
          </a:lstStyle>
          <a:p>
            <a:fld id="{8D3816DF-213E-421B-92D3-C068DBB023D6}" type="datetimeFigureOut">
              <a:rPr kumimoji="1" lang="en-US" altLang="ja-JP" smtClean="0">
                <a:solidFill>
                  <a:schemeClr val="tx2"/>
                </a:solidFill>
              </a:rPr>
              <a:pPr/>
              <a:t>7/11/2012</a:t>
            </a:fld>
            <a:endParaRPr kumimoji="1" lang="ja-JP" sz="1100">
              <a:solidFill>
                <a:schemeClr val="tx2"/>
              </a:solidFill>
            </a:endParaRPr>
          </a:p>
        </p:txBody>
      </p:sp>
      <p:sp>
        <p:nvSpPr>
          <p:cNvPr id="3" name="フッター プレースホルダ 2"/>
          <p:cNvSpPr>
            <a:spLocks noGrp="1"/>
          </p:cNvSpPr>
          <p:nvPr>
            <p:ph type="ftr" sz="quarter" idx="3"/>
          </p:nvPr>
        </p:nvSpPr>
        <p:spPr>
          <a:xfrm rot="5400000">
            <a:off x="4309190" y="5089667"/>
            <a:ext cx="4267200" cy="274320"/>
          </a:xfrm>
          <a:prstGeom prst="rect">
            <a:avLst/>
          </a:prstGeom>
        </p:spPr>
        <p:txBody>
          <a:bodyPr vert="horz" anchor="ctr" anchorCtr="0"/>
          <a:lstStyle>
            <a:lvl1pPr algn="l" eaLnBrk="1" latinLnBrk="0" hangingPunct="1">
              <a:defRPr kumimoji="0" sz="1200">
                <a:solidFill>
                  <a:schemeClr val="tx2"/>
                </a:solidFill>
              </a:defRPr>
            </a:lvl1pPr>
          </a:lstStyle>
          <a:p>
            <a:pPr algn="r"/>
            <a:endParaRPr kumimoji="1" lang="ja-JP" sz="1100">
              <a:solidFill>
                <a:schemeClr val="tx2"/>
              </a:solidFill>
            </a:endParaRPr>
          </a:p>
        </p:txBody>
      </p:sp>
      <p:sp>
        <p:nvSpPr>
          <p:cNvPr id="7" name="直線コネクタ 6"/>
          <p:cNvSpPr>
            <a:spLocks noChangeShapeType="1"/>
          </p:cNvSpPr>
          <p:nvPr/>
        </p:nvSpPr>
        <p:spPr bwMode="auto">
          <a:xfrm>
            <a:off x="57150" y="0"/>
            <a:ext cx="0" cy="9144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直線コネクタ 8"/>
          <p:cNvSpPr>
            <a:spLocks noChangeShapeType="1"/>
          </p:cNvSpPr>
          <p:nvPr/>
        </p:nvSpPr>
        <p:spPr bwMode="auto">
          <a:xfrm>
            <a:off x="6743700" y="0"/>
            <a:ext cx="0" cy="9144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正方形/長方形 9"/>
          <p:cNvSpPr/>
          <p:nvPr/>
        </p:nvSpPr>
        <p:spPr bwMode="auto">
          <a:xfrm>
            <a:off x="6629400" y="0"/>
            <a:ext cx="228600" cy="9144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直線コネクタ 10"/>
          <p:cNvSpPr>
            <a:spLocks noChangeShapeType="1"/>
          </p:cNvSpPr>
          <p:nvPr/>
        </p:nvSpPr>
        <p:spPr bwMode="auto">
          <a:xfrm>
            <a:off x="6686550" y="0"/>
            <a:ext cx="0" cy="9144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円/楕円 11"/>
          <p:cNvSpPr/>
          <p:nvPr/>
        </p:nvSpPr>
        <p:spPr>
          <a:xfrm>
            <a:off x="6117336" y="7620000"/>
            <a:ext cx="411480" cy="73152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スライド番号プレースホルダ 22"/>
          <p:cNvSpPr>
            <a:spLocks noGrp="1"/>
          </p:cNvSpPr>
          <p:nvPr>
            <p:ph type="sldNum" sz="quarter" idx="4"/>
          </p:nvPr>
        </p:nvSpPr>
        <p:spPr>
          <a:xfrm>
            <a:off x="6096762" y="7645400"/>
            <a:ext cx="457200" cy="694944"/>
          </a:xfrm>
          <a:prstGeom prst="rect">
            <a:avLst/>
          </a:prstGeom>
        </p:spPr>
        <p:txBody>
          <a:bodyPr vert="horz" anchor="ctr"/>
          <a:lstStyle>
            <a:lvl1pPr algn="ctr" eaLnBrk="1" latinLnBrk="0" hangingPunct="1">
              <a:defRPr kumimoji="0" sz="1400" b="1">
                <a:solidFill>
                  <a:srgbClr val="FFFFFF"/>
                </a:solidFill>
              </a:defRPr>
            </a:lvl1pPr>
          </a:lstStyle>
          <a:p>
            <a:pPr algn="l"/>
            <a:fld id="{72AC53DF-4216-466D-99A7-94400E6C2A25}" type="slidenum">
              <a:rPr kumimoji="1" lang="en-US" altLang="ja-JP" sz="1200" smtClean="0">
                <a:solidFill>
                  <a:schemeClr val="tx2"/>
                </a:solidFill>
              </a:rPr>
              <a:pPr algn="l"/>
              <a:t>&lt;#&gt;</a:t>
            </a:fld>
            <a:endParaRPr kumimoji="1" lang="ja-JP" sz="1200">
              <a:solidFill>
                <a:schemeClr val="tx2"/>
              </a:solidFill>
            </a:endParaRPr>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l" rtl="0" eaLnBrk="1" latinLnBrk="0" hangingPunct="1">
        <a:spcBef>
          <a:spcPct val="0"/>
        </a:spcBef>
        <a:buNone/>
        <a:defRPr kumimoji="1"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1"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1"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1"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1"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1"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1"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1"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1"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1" sz="1400" kern="1200" baseline="0">
          <a:solidFill>
            <a:schemeClr val="tx2"/>
          </a:solidFill>
          <a:latin typeface="+mn-lt"/>
          <a:ea typeface="+mn-ea"/>
          <a:cs typeface="+mn-cs"/>
        </a:defRPr>
      </a:lvl9pPr>
    </p:bodyStyle>
    <p:otherStyle>
      <a:lvl1pPr marL="0" algn="l" rtl="0" eaLnBrk="1" latinLnBrk="0" hangingPunct="1">
        <a:defRPr kumimoji="1" kern="1200">
          <a:solidFill>
            <a:schemeClr val="tx1"/>
          </a:solidFill>
          <a:latin typeface="+mn-lt"/>
          <a:ea typeface="+mn-ea"/>
          <a:cs typeface="+mn-cs"/>
        </a:defRPr>
      </a:lvl1pPr>
      <a:lvl2pPr marL="457200" algn="l" rtl="0" eaLnBrk="1" latinLnBrk="0" hangingPunct="1">
        <a:defRPr kumimoji="1" kern="1200">
          <a:solidFill>
            <a:schemeClr val="tx1"/>
          </a:solidFill>
          <a:latin typeface="+mn-lt"/>
          <a:ea typeface="+mn-ea"/>
          <a:cs typeface="+mn-cs"/>
        </a:defRPr>
      </a:lvl2pPr>
      <a:lvl3pPr marL="914400" algn="l" rtl="0" eaLnBrk="1" latinLnBrk="0" hangingPunct="1">
        <a:defRPr kumimoji="1" kern="1200">
          <a:solidFill>
            <a:schemeClr val="tx1"/>
          </a:solidFill>
          <a:latin typeface="+mn-lt"/>
          <a:ea typeface="+mn-ea"/>
          <a:cs typeface="+mn-cs"/>
        </a:defRPr>
      </a:lvl3pPr>
      <a:lvl4pPr marL="1371600" algn="l" rtl="0" eaLnBrk="1" latinLnBrk="0" hangingPunct="1">
        <a:defRPr kumimoji="1" kern="1200">
          <a:solidFill>
            <a:schemeClr val="tx1"/>
          </a:solidFill>
          <a:latin typeface="+mn-lt"/>
          <a:ea typeface="+mn-ea"/>
          <a:cs typeface="+mn-cs"/>
        </a:defRPr>
      </a:lvl4pPr>
      <a:lvl5pPr marL="1828800" algn="l" rtl="0" eaLnBrk="1" latinLnBrk="0" hangingPunct="1">
        <a:defRPr kumimoji="1" kern="1200">
          <a:solidFill>
            <a:schemeClr val="tx1"/>
          </a:solidFill>
          <a:latin typeface="+mn-lt"/>
          <a:ea typeface="+mn-ea"/>
          <a:cs typeface="+mn-cs"/>
        </a:defRPr>
      </a:lvl5pPr>
      <a:lvl6pPr marL="2286000" algn="l" rtl="0" eaLnBrk="1" latinLnBrk="0" hangingPunct="1">
        <a:defRPr kumimoji="1" kern="1200">
          <a:solidFill>
            <a:schemeClr val="tx1"/>
          </a:solidFill>
          <a:latin typeface="+mn-lt"/>
          <a:ea typeface="+mn-ea"/>
          <a:cs typeface="+mn-cs"/>
        </a:defRPr>
      </a:lvl6pPr>
      <a:lvl7pPr marL="2743200" algn="l" rtl="0" eaLnBrk="1" latinLnBrk="0" hangingPunct="1">
        <a:defRPr kumimoji="1" kern="1200">
          <a:solidFill>
            <a:schemeClr val="tx1"/>
          </a:solidFill>
          <a:latin typeface="+mn-lt"/>
          <a:ea typeface="+mn-ea"/>
          <a:cs typeface="+mn-cs"/>
        </a:defRPr>
      </a:lvl7pPr>
      <a:lvl8pPr marL="3200400" algn="l" rtl="0" eaLnBrk="1" latinLnBrk="0" hangingPunct="1">
        <a:defRPr kumimoji="1" kern="1200">
          <a:solidFill>
            <a:schemeClr val="tx1"/>
          </a:solidFill>
          <a:latin typeface="+mn-lt"/>
          <a:ea typeface="+mn-ea"/>
          <a:cs typeface="+mn-cs"/>
        </a:defRPr>
      </a:lvl8pPr>
      <a:lvl9pPr marL="3657600" algn="l" rtl="0" eaLnBrk="1" latinLnBrk="0" hangingPunct="1">
        <a:defRPr kumimoji="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Grp="1"/>
          </p:cNvSpPr>
          <p:nvPr>
            <p:ph type="ctrTitle"/>
          </p:nvPr>
        </p:nvSpPr>
        <p:spPr>
          <a:xfrm>
            <a:off x="1340768" y="1115616"/>
            <a:ext cx="4680520" cy="1008112"/>
          </a:xfrm>
          <a:solidFill>
            <a:schemeClr val="bg2">
              <a:lumMod val="75000"/>
            </a:schemeClr>
          </a:solidFill>
          <a:ln>
            <a:noFill/>
          </a:ln>
        </p:spPr>
        <p:txBody>
          <a:bodyPr anchor="b">
            <a:normAutofit fontScale="90000"/>
          </a:bodyPr>
          <a:lstStyle>
            <a:extLst/>
          </a:lstStyle>
          <a:p>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rgbClr val="FFFF00"/>
                </a:solidFill>
                <a:latin typeface="AR P新藝体U" pitchFamily="50" charset="-128"/>
                <a:ea typeface="AR P新藝体U" pitchFamily="50" charset="-128"/>
              </a:rPr>
              <a:t/>
            </a:r>
            <a:br>
              <a:rPr lang="en-US" altLang="ja-JP" sz="4000" dirty="0" smtClean="0">
                <a:solidFill>
                  <a:srgbClr val="FFFF00"/>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
            </a:r>
            <a:br>
              <a:rPr lang="en-US" altLang="ja-JP" sz="4000" dirty="0" smtClean="0">
                <a:solidFill>
                  <a:schemeClr val="tx1"/>
                </a:solidFill>
                <a:latin typeface="AR P新藝体U" pitchFamily="50" charset="-128"/>
                <a:ea typeface="AR P新藝体U" pitchFamily="50" charset="-128"/>
              </a:rPr>
            </a:br>
            <a:r>
              <a:rPr lang="en-US" altLang="ja-JP" sz="4000" dirty="0" smtClean="0">
                <a:solidFill>
                  <a:schemeClr val="tx1"/>
                </a:solidFill>
                <a:latin typeface="AR P新藝体U" pitchFamily="50" charset="-128"/>
                <a:ea typeface="AR P新藝体U" pitchFamily="50" charset="-128"/>
              </a:rPr>
              <a:t>Common</a:t>
            </a:r>
            <a:r>
              <a:rPr lang="ja-JP" altLang="en-US" sz="4000" dirty="0" smtClean="0">
                <a:solidFill>
                  <a:schemeClr val="tx1"/>
                </a:solidFill>
                <a:latin typeface="AR P新藝体U" pitchFamily="50" charset="-128"/>
                <a:ea typeface="AR P新藝体U" pitchFamily="50" charset="-128"/>
              </a:rPr>
              <a:t> </a:t>
            </a:r>
            <a:r>
              <a:rPr lang="en-US" altLang="ja-JP" sz="4000" dirty="0" smtClean="0">
                <a:solidFill>
                  <a:schemeClr val="tx1"/>
                </a:solidFill>
                <a:latin typeface="AR P新藝体U" pitchFamily="50" charset="-128"/>
                <a:ea typeface="AR P新藝体U" pitchFamily="50" charset="-128"/>
              </a:rPr>
              <a:t>Sense </a:t>
            </a:r>
            <a:r>
              <a:rPr lang="ja-JP" altLang="en-US" sz="4000" dirty="0" smtClean="0">
                <a:solidFill>
                  <a:srgbClr val="FFFF00"/>
                </a:solidFill>
                <a:latin typeface="AR P新藝体U" pitchFamily="50" charset="-128"/>
                <a:ea typeface="AR P新藝体U" pitchFamily="50" charset="-128"/>
              </a:rPr>
              <a:t>　　　　　</a:t>
            </a:r>
            <a:r>
              <a:rPr lang="en-US" altLang="ja-JP" sz="1600" dirty="0" smtClean="0">
                <a:effectLst/>
                <a:latin typeface="AR P丸ゴシック体M" pitchFamily="50" charset="-128"/>
                <a:ea typeface="AR P丸ゴシック体M" pitchFamily="50" charset="-128"/>
              </a:rPr>
              <a:t/>
            </a:r>
            <a:br>
              <a:rPr lang="en-US" altLang="ja-JP" sz="1600" dirty="0" smtClean="0">
                <a:effectLst/>
                <a:latin typeface="AR P丸ゴシック体M" pitchFamily="50" charset="-128"/>
                <a:ea typeface="AR P丸ゴシック体M" pitchFamily="50" charset="-128"/>
              </a:rPr>
            </a:br>
            <a:r>
              <a:rPr lang="ja-JP" altLang="en-US" sz="1600" dirty="0" smtClean="0">
                <a:effectLst/>
                <a:latin typeface="AR P丸ゴシック体M" pitchFamily="50" charset="-128"/>
                <a:ea typeface="AR P丸ゴシック体M" pitchFamily="50" charset="-128"/>
              </a:rPr>
              <a:t>　</a:t>
            </a:r>
            <a:endParaRPr kumimoji="1" lang="ja-JP" sz="1600" dirty="0">
              <a:effectLst/>
              <a:latin typeface="AR P丸ゴシック体M" pitchFamily="50" charset="-128"/>
              <a:ea typeface="AR P丸ゴシック体M" pitchFamily="50" charset="-128"/>
            </a:endParaRPr>
          </a:p>
        </p:txBody>
      </p:sp>
      <p:sp>
        <p:nvSpPr>
          <p:cNvPr id="5" name="Rectangle 4"/>
          <p:cNvSpPr>
            <a:spLocks noGrp="1"/>
          </p:cNvSpPr>
          <p:nvPr>
            <p:ph type="subTitle" idx="1"/>
          </p:nvPr>
        </p:nvSpPr>
        <p:spPr>
          <a:xfrm>
            <a:off x="3429000" y="5868144"/>
            <a:ext cx="3312368" cy="1584176"/>
          </a:xfrm>
        </p:spPr>
        <p:txBody>
          <a:bodyPr>
            <a:normAutofit/>
          </a:bodyPr>
          <a:lstStyle>
            <a:extLst/>
          </a:lstStyle>
          <a:p>
            <a:pPr>
              <a:lnSpc>
                <a:spcPct val="110000"/>
              </a:lnSpc>
              <a:spcBef>
                <a:spcPts val="600"/>
              </a:spcBef>
            </a:pPr>
            <a:endParaRPr lang="en-US" altLang="ja-JP" dirty="0" smtClean="0"/>
          </a:p>
          <a:p>
            <a:pPr>
              <a:lnSpc>
                <a:spcPct val="110000"/>
              </a:lnSpc>
              <a:spcBef>
                <a:spcPts val="600"/>
              </a:spcBef>
            </a:pPr>
            <a:r>
              <a:rPr lang="en-US" altLang="ja-JP" dirty="0" smtClean="0"/>
              <a:t>  </a:t>
            </a:r>
          </a:p>
          <a:p>
            <a:pPr>
              <a:lnSpc>
                <a:spcPct val="110000"/>
              </a:lnSpc>
              <a:spcBef>
                <a:spcPts val="600"/>
              </a:spcBef>
            </a:pPr>
            <a:r>
              <a:rPr lang="ja-JP" altLang="en-US" b="0" dirty="0" smtClean="0">
                <a:solidFill>
                  <a:schemeClr val="tx1"/>
                </a:solidFill>
                <a:latin typeface="AR P丸ゴシック体M" pitchFamily="50" charset="-128"/>
                <a:ea typeface="AR P丸ゴシック体M" pitchFamily="50" charset="-128"/>
              </a:rPr>
              <a:t>労働運動への発信</a:t>
            </a:r>
            <a:endParaRPr lang="en-US" altLang="ja-JP" b="0" dirty="0" smtClean="0">
              <a:solidFill>
                <a:schemeClr val="tx1"/>
              </a:solidFill>
              <a:latin typeface="AR P丸ゴシック体M" pitchFamily="50" charset="-128"/>
              <a:ea typeface="AR P丸ゴシック体M" pitchFamily="50" charset="-128"/>
            </a:endParaRPr>
          </a:p>
          <a:p>
            <a:pPr>
              <a:lnSpc>
                <a:spcPct val="110000"/>
              </a:lnSpc>
              <a:spcBef>
                <a:spcPts val="600"/>
              </a:spcBef>
            </a:pPr>
            <a:r>
              <a:rPr lang="en-US" altLang="ja-JP" b="0" dirty="0" smtClean="0">
                <a:solidFill>
                  <a:schemeClr val="tx1"/>
                </a:solidFill>
                <a:latin typeface="AR P丸ゴシック体M" pitchFamily="50" charset="-128"/>
                <a:ea typeface="AR P丸ゴシック体M" pitchFamily="50" charset="-128"/>
              </a:rPr>
              <a:t>ryo-sato@hyper.ocn.ne.jp</a:t>
            </a:r>
          </a:p>
          <a:p>
            <a:endParaRPr kumimoji="1" lang="ja-JP" dirty="0"/>
          </a:p>
        </p:txBody>
      </p:sp>
      <p:sp>
        <p:nvSpPr>
          <p:cNvPr id="7" name="正方形/長方形 6"/>
          <p:cNvSpPr/>
          <p:nvPr/>
        </p:nvSpPr>
        <p:spPr>
          <a:xfrm>
            <a:off x="1772816" y="2483768"/>
            <a:ext cx="3744416" cy="345638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US" altLang="ja-JP" sz="1600" dirty="0" smtClean="0">
              <a:solidFill>
                <a:schemeClr val="tx1"/>
              </a:solidFill>
              <a:latin typeface="AR P丸ゴシック体M" pitchFamily="50" charset="-128"/>
              <a:ea typeface="AR P丸ゴシック体M" pitchFamily="50" charset="-128"/>
            </a:endParaRPr>
          </a:p>
          <a:p>
            <a:endParaRPr lang="en-US" altLang="ja-JP" sz="1050" dirty="0" smtClean="0">
              <a:solidFill>
                <a:schemeClr val="tx1"/>
              </a:solidFill>
              <a:latin typeface="AR P丸ゴシック体M" pitchFamily="50" charset="-128"/>
              <a:ea typeface="AR P丸ゴシック体M" pitchFamily="50" charset="-128"/>
            </a:endParaRPr>
          </a:p>
          <a:p>
            <a:r>
              <a:rPr lang="en-US" altLang="ja-JP" sz="1050" dirty="0" smtClean="0">
                <a:solidFill>
                  <a:schemeClr val="tx1"/>
                </a:solidFill>
                <a:latin typeface="+mn-ea"/>
              </a:rPr>
              <a:t>11</a:t>
            </a:r>
            <a:r>
              <a:rPr lang="ja-JP" altLang="en-US" sz="1050" dirty="0" smtClean="0">
                <a:solidFill>
                  <a:schemeClr val="tx1"/>
                </a:solidFill>
                <a:latin typeface="+mn-ea"/>
              </a:rPr>
              <a:t>月</a:t>
            </a:r>
            <a:r>
              <a:rPr lang="en-US" altLang="ja-JP" sz="1050" dirty="0" smtClean="0">
                <a:solidFill>
                  <a:schemeClr val="tx1"/>
                </a:solidFill>
                <a:latin typeface="+mn-ea"/>
              </a:rPr>
              <a:t>23</a:t>
            </a:r>
            <a:r>
              <a:rPr lang="ja-JP" altLang="en-US" sz="1050" dirty="0" smtClean="0">
                <a:solidFill>
                  <a:schemeClr val="tx1"/>
                </a:solidFill>
                <a:latin typeface="+mn-ea"/>
              </a:rPr>
              <a:t>日、「提言型政策仕分け」において国会議員、民間有識者のワーキンググループによる「雇用政策の効果の検証、雇用保険の運営等」が行われた。</a:t>
            </a:r>
            <a:endParaRPr lang="en-US" altLang="ja-JP" sz="1050" dirty="0" smtClean="0">
              <a:solidFill>
                <a:schemeClr val="tx1"/>
              </a:solidFill>
              <a:latin typeface="+mn-ea"/>
            </a:endParaRPr>
          </a:p>
          <a:p>
            <a:endParaRPr lang="en-US" altLang="ja-JP" sz="1050" dirty="0" smtClean="0">
              <a:solidFill>
                <a:schemeClr val="tx1"/>
              </a:solidFill>
              <a:latin typeface="+mn-ea"/>
            </a:endParaRPr>
          </a:p>
          <a:p>
            <a:r>
              <a:rPr lang="ja-JP" altLang="en-US" sz="1050" dirty="0" smtClean="0">
                <a:solidFill>
                  <a:schemeClr val="tx1"/>
                </a:solidFill>
                <a:latin typeface="+mn-ea"/>
              </a:rPr>
              <a:t>論点は、</a:t>
            </a:r>
            <a:endParaRPr lang="en-US" altLang="ja-JP" sz="1050" dirty="0" smtClean="0">
              <a:solidFill>
                <a:schemeClr val="tx1"/>
              </a:solidFill>
              <a:latin typeface="+mn-ea"/>
            </a:endParaRPr>
          </a:p>
          <a:p>
            <a:r>
              <a:rPr lang="ja-JP" altLang="en-US" sz="1050" dirty="0" smtClean="0">
                <a:solidFill>
                  <a:schemeClr val="tx1"/>
                </a:solidFill>
                <a:latin typeface="+mn-ea"/>
              </a:rPr>
              <a:t>①雇用政策の効果の検証はどうすべきか。</a:t>
            </a:r>
            <a:endParaRPr lang="en-US" altLang="ja-JP" sz="1050" dirty="0" smtClean="0">
              <a:solidFill>
                <a:schemeClr val="tx1"/>
              </a:solidFill>
              <a:latin typeface="+mn-ea"/>
            </a:endParaRPr>
          </a:p>
          <a:p>
            <a:r>
              <a:rPr lang="ja-JP" altLang="en-US" sz="1050" dirty="0" smtClean="0">
                <a:solidFill>
                  <a:schemeClr val="tx1"/>
                </a:solidFill>
                <a:latin typeface="+mn-ea"/>
              </a:rPr>
              <a:t>②日本の雇用の課題・問題の要因とその解決策をどう考えるか。③雇用保険の現状と今後のあり方をどう考えるか、である。</a:t>
            </a:r>
            <a:endParaRPr lang="en-US" altLang="ja-JP" sz="1050" dirty="0" smtClean="0">
              <a:solidFill>
                <a:schemeClr val="tx1"/>
              </a:solidFill>
              <a:latin typeface="+mn-ea"/>
            </a:endParaRPr>
          </a:p>
          <a:p>
            <a:endParaRPr lang="en-US" altLang="ja-JP" sz="1050" dirty="0" smtClean="0">
              <a:solidFill>
                <a:schemeClr val="tx1"/>
              </a:solidFill>
              <a:latin typeface="+mn-ea"/>
            </a:endParaRPr>
          </a:p>
          <a:p>
            <a:r>
              <a:rPr lang="ja-JP" altLang="en-US" sz="1050" dirty="0" smtClean="0">
                <a:solidFill>
                  <a:schemeClr val="tx1"/>
                </a:solidFill>
                <a:latin typeface="+mn-ea"/>
              </a:rPr>
              <a:t>「課題・問題の要因は何か」「解決策は方向つけられたのか」－骨太い議論はなし。厚労省と財務省のペーパ－に基づく「方向ずけ」をまとめた、わずか１時間半の議論であった。「冗談でない」というのが実感である。</a:t>
            </a:r>
            <a:endParaRPr lang="en-US" altLang="ja-JP" sz="1050" dirty="0" smtClean="0">
              <a:solidFill>
                <a:schemeClr val="tx1"/>
              </a:solidFill>
              <a:latin typeface="+mn-ea"/>
            </a:endParaRPr>
          </a:p>
          <a:p>
            <a:endParaRPr lang="en-US" altLang="ja-JP" sz="1050" dirty="0" smtClean="0">
              <a:solidFill>
                <a:schemeClr val="tx1"/>
              </a:solidFill>
              <a:latin typeface="+mn-ea"/>
            </a:endParaRPr>
          </a:p>
          <a:p>
            <a:r>
              <a:rPr lang="ja-JP" altLang="en-US" sz="1050" dirty="0" smtClean="0">
                <a:solidFill>
                  <a:schemeClr val="tx1"/>
                </a:solidFill>
                <a:latin typeface="+mn-ea"/>
              </a:rPr>
              <a:t>行政刷新会議の「ＨＰを参照」だが、私にとって助かるのは、日頃入手できない資料が示され、「行間」が読み取れることである。少しづつ紹介していきたい。</a:t>
            </a:r>
            <a:endParaRPr lang="en-US" altLang="ja-JP" sz="1050" dirty="0" smtClean="0">
              <a:solidFill>
                <a:schemeClr val="tx1"/>
              </a:solidFill>
              <a:latin typeface="+mn-ea"/>
            </a:endParaRPr>
          </a:p>
          <a:p>
            <a:pPr algn="r"/>
            <a:endParaRPr lang="en-US" altLang="ja-JP" sz="1600" dirty="0" smtClean="0">
              <a:solidFill>
                <a:schemeClr val="tx1"/>
              </a:solidFill>
              <a:latin typeface="+mn-ea"/>
            </a:endParaRPr>
          </a:p>
          <a:p>
            <a:pPr algn="r"/>
            <a:endParaRPr lang="en-US" altLang="ja-JP" sz="1600" dirty="0" smtClean="0">
              <a:solidFill>
                <a:schemeClr val="tx1"/>
              </a:solidFill>
              <a:latin typeface="AR P丸ゴシック体M" pitchFamily="50" charset="-128"/>
              <a:ea typeface="AR P丸ゴシック体M" pitchFamily="50" charset="-128"/>
            </a:endParaRPr>
          </a:p>
        </p:txBody>
      </p:sp>
      <p:sp>
        <p:nvSpPr>
          <p:cNvPr id="8" name="正方形/長方形 7"/>
          <p:cNvSpPr/>
          <p:nvPr/>
        </p:nvSpPr>
        <p:spPr>
          <a:xfrm>
            <a:off x="476672" y="5220072"/>
            <a:ext cx="864096" cy="57606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US" altLang="ja-JP" sz="1050" dirty="0" smtClean="0">
                <a:solidFill>
                  <a:schemeClr val="tx1"/>
                </a:solidFill>
                <a:latin typeface="ＭＳ Ｐ明朝" pitchFamily="18" charset="-128"/>
                <a:ea typeface="ＭＳ Ｐ明朝" pitchFamily="18" charset="-128"/>
              </a:rPr>
              <a:t>No.28</a:t>
            </a:r>
            <a:r>
              <a:rPr lang="ja-JP" altLang="en-US" sz="1050" dirty="0" smtClean="0">
                <a:solidFill>
                  <a:schemeClr val="tx1"/>
                </a:solidFill>
                <a:latin typeface="ＭＳ Ｐ明朝" pitchFamily="18" charset="-128"/>
                <a:ea typeface="ＭＳ Ｐ明朝" pitchFamily="18" charset="-128"/>
              </a:rPr>
              <a:t>　</a:t>
            </a:r>
            <a:endParaRPr lang="en-US" altLang="ja-JP" sz="1050" dirty="0" smtClean="0">
              <a:solidFill>
                <a:schemeClr val="tx1"/>
              </a:solidFill>
              <a:latin typeface="ＭＳ Ｐ明朝" pitchFamily="18" charset="-128"/>
              <a:ea typeface="ＭＳ Ｐ明朝" pitchFamily="18" charset="-128"/>
            </a:endParaRPr>
          </a:p>
          <a:p>
            <a:pPr algn="r"/>
            <a:r>
              <a:rPr lang="en-US" altLang="ja-JP" sz="1050" dirty="0" smtClean="0">
                <a:solidFill>
                  <a:schemeClr val="tx1"/>
                </a:solidFill>
                <a:latin typeface="ＭＳ Ｐ明朝" pitchFamily="18" charset="-128"/>
                <a:ea typeface="ＭＳ Ｐ明朝" pitchFamily="18" charset="-128"/>
              </a:rPr>
              <a:t>201</a:t>
            </a:r>
            <a:r>
              <a:rPr lang="ja-JP" altLang="en-US" sz="1050" dirty="0" smtClean="0">
                <a:solidFill>
                  <a:schemeClr val="tx1"/>
                </a:solidFill>
                <a:latin typeface="ＭＳ Ｐ明朝" pitchFamily="18" charset="-128"/>
                <a:ea typeface="ＭＳ Ｐ明朝" pitchFamily="18" charset="-128"/>
              </a:rPr>
              <a:t>１</a:t>
            </a:r>
            <a:r>
              <a:rPr lang="en-US" altLang="ja-JP" sz="1050" dirty="0" smtClean="0">
                <a:solidFill>
                  <a:schemeClr val="tx1"/>
                </a:solidFill>
                <a:latin typeface="ＭＳ Ｐ明朝" pitchFamily="18" charset="-128"/>
                <a:ea typeface="ＭＳ Ｐ明朝" pitchFamily="18" charset="-128"/>
              </a:rPr>
              <a:t>.11.25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2656" y="3707904"/>
            <a:ext cx="6110436" cy="2016224"/>
          </a:xfrm>
          <a:ln w="3175">
            <a:solidFill>
              <a:schemeClr val="accent1"/>
            </a:solidFill>
          </a:ln>
        </p:spPr>
        <p:txBody>
          <a:bodyPr>
            <a:noAutofit/>
          </a:bodyPr>
          <a:lstStyle/>
          <a:p>
            <a:r>
              <a:rPr kumimoji="1" lang="en-US" altLang="ja-JP" sz="1050" dirty="0" smtClean="0"/>
              <a:t/>
            </a:r>
            <a:br>
              <a:rPr kumimoji="1" lang="en-US" altLang="ja-JP" sz="1050" dirty="0" smtClean="0"/>
            </a:br>
            <a:r>
              <a:rPr lang="ja-JP" altLang="en-US" sz="1050" dirty="0" smtClean="0"/>
              <a:t>「雇用戦略・基本方針２０１１」を踏まえ、新成長戦略の</a:t>
            </a:r>
            <a:r>
              <a:rPr lang="ja-JP" altLang="en-US" sz="1050" dirty="0" smtClean="0">
                <a:latin typeface="ＭＳ Ｐゴシック" pitchFamily="50" charset="-128"/>
                <a:ea typeface="ＭＳ Ｐゴシック" pitchFamily="50" charset="-128"/>
              </a:rPr>
              <a:t>「ステップ</a:t>
            </a:r>
            <a:r>
              <a:rPr lang="en-US" altLang="ja-JP" sz="1050" dirty="0" smtClean="0">
                <a:latin typeface="ＭＳ Ｐゴシック" pitchFamily="50" charset="-128"/>
                <a:ea typeface="ＭＳ Ｐゴシック" pitchFamily="50" charset="-128"/>
              </a:rPr>
              <a:t>2</a:t>
            </a:r>
            <a:r>
              <a:rPr lang="ja-JP" altLang="en-US" sz="1050" dirty="0" smtClean="0">
                <a:latin typeface="ＭＳ Ｐゴシック" pitchFamily="50" charset="-128"/>
                <a:ea typeface="ＭＳ Ｐゴシック" pitchFamily="50" charset="-128"/>
              </a:rPr>
              <a:t>」</a:t>
            </a:r>
            <a:r>
              <a:rPr lang="ja-JP" altLang="en-US" sz="1050" dirty="0" smtClean="0"/>
              <a:t>を着実に実施し、加えて</a:t>
            </a:r>
            <a:r>
              <a:rPr lang="ja-JP" altLang="en-US" sz="1050" dirty="0" smtClean="0">
                <a:latin typeface="ＭＳ Ｐゴシック" pitchFamily="50" charset="-128"/>
                <a:ea typeface="ＭＳ Ｐゴシック" pitchFamily="50" charset="-128"/>
              </a:rPr>
              <a:t>「ステップ</a:t>
            </a:r>
            <a:r>
              <a:rPr lang="en-US" altLang="ja-JP" sz="1050" dirty="0" smtClean="0">
                <a:latin typeface="ＭＳ Ｐゴシック" pitchFamily="50" charset="-128"/>
                <a:ea typeface="ＭＳ Ｐゴシック" pitchFamily="50" charset="-128"/>
              </a:rPr>
              <a:t>3</a:t>
            </a:r>
            <a:r>
              <a:rPr lang="ja-JP" altLang="en-US" sz="1050" dirty="0" smtClean="0">
                <a:latin typeface="ＭＳ Ｐゴシック" pitchFamily="50" charset="-128"/>
                <a:ea typeface="ＭＳ Ｐゴシック" pitchFamily="50" charset="-128"/>
              </a:rPr>
              <a:t>」</a:t>
            </a:r>
            <a:r>
              <a:rPr lang="ja-JP" altLang="en-US" sz="1050" dirty="0" smtClean="0"/>
              <a:t>として、本格的な「雇用・人材戦略」の推進をはかる。具体的には、</a:t>
            </a:r>
            <a:r>
              <a:rPr lang="en-US" altLang="ja-JP" sz="1050" dirty="0" smtClean="0"/>
              <a:t>2011</a:t>
            </a:r>
            <a:r>
              <a:rPr lang="ja-JP" altLang="en-US" sz="1050" dirty="0" smtClean="0"/>
              <a:t>年度予算において求職者支援制度の創設、新卒者等への就職支援、雇用保険の機能強化など総合的な雇用政策を推進する。</a:t>
            </a:r>
            <a:r>
              <a:rPr lang="en-US" altLang="ja-JP" sz="1050" dirty="0" smtClean="0"/>
              <a:t/>
            </a:r>
            <a:br>
              <a:rPr lang="en-US" altLang="ja-JP" sz="1050" dirty="0" smtClean="0"/>
            </a:br>
            <a:r>
              <a:rPr lang="en-US" altLang="ja-JP" sz="1050" dirty="0" smtClean="0"/>
              <a:t/>
            </a:r>
            <a:br>
              <a:rPr lang="en-US" altLang="ja-JP" sz="1050" dirty="0" smtClean="0"/>
            </a:br>
            <a:r>
              <a:rPr lang="ja-JP" altLang="en-US" sz="1200" dirty="0" smtClean="0">
                <a:latin typeface="ＭＳ Ｐゴシック" pitchFamily="50" charset="-128"/>
                <a:ea typeface="ＭＳ Ｐゴシック" pitchFamily="50" charset="-128"/>
              </a:rPr>
              <a:t>雇用を「つなぐ」</a:t>
            </a:r>
            <a:r>
              <a:rPr lang="en-US" altLang="ja-JP" sz="1050" dirty="0" smtClean="0">
                <a:latin typeface="ＭＳ Ｐゴシック" pitchFamily="50" charset="-128"/>
                <a:ea typeface="ＭＳ Ｐゴシック" pitchFamily="50" charset="-128"/>
              </a:rPr>
              <a:t/>
            </a:r>
            <a:br>
              <a:rPr lang="en-US" altLang="ja-JP" sz="1050" dirty="0" smtClean="0">
                <a:latin typeface="ＭＳ Ｐゴシック" pitchFamily="50" charset="-128"/>
                <a:ea typeface="ＭＳ Ｐゴシック" pitchFamily="50" charset="-128"/>
              </a:rPr>
            </a:br>
            <a:r>
              <a:rPr lang="en-US" altLang="ja-JP" sz="1050" dirty="0" smtClean="0"/>
              <a:t/>
            </a:r>
            <a:br>
              <a:rPr lang="en-US" altLang="ja-JP" sz="1050" dirty="0" smtClean="0"/>
            </a:br>
            <a:r>
              <a:rPr lang="ja-JP" altLang="en-US" sz="1050" dirty="0" smtClean="0"/>
              <a:t>●求職者支援制度の創設　</a:t>
            </a:r>
            <a:r>
              <a:rPr lang="en-US" altLang="ja-JP" sz="1050" dirty="0" smtClean="0"/>
              <a:t>628</a:t>
            </a:r>
            <a:r>
              <a:rPr lang="ja-JP" altLang="en-US" sz="1050" dirty="0" smtClean="0"/>
              <a:t>億円（</a:t>
            </a:r>
            <a:r>
              <a:rPr lang="en-US" altLang="ja-JP" sz="1050" dirty="0" smtClean="0"/>
              <a:t>10</a:t>
            </a:r>
            <a:r>
              <a:rPr lang="ja-JP" altLang="en-US" sz="1050" dirty="0" smtClean="0"/>
              <a:t>月から新制度、旧緊急人材育成支援事業が補正</a:t>
            </a:r>
            <a:r>
              <a:rPr lang="en-US" altLang="ja-JP" sz="1050" dirty="0" smtClean="0"/>
              <a:t>1000</a:t>
            </a:r>
            <a:r>
              <a:rPr lang="ja-JP" altLang="en-US" sz="1050" dirty="0" smtClean="0"/>
              <a:t>億円で延長</a:t>
            </a:r>
            <a:r>
              <a:rPr lang="en-US" altLang="ja-JP" sz="1050" dirty="0" smtClean="0"/>
              <a:t/>
            </a:r>
            <a:br>
              <a:rPr lang="en-US" altLang="ja-JP" sz="1050" dirty="0" smtClean="0"/>
            </a:br>
            <a:r>
              <a:rPr lang="ja-JP" altLang="en-US" sz="1050" dirty="0" smtClean="0"/>
              <a:t>　 されている）</a:t>
            </a:r>
            <a:r>
              <a:rPr lang="en-US" altLang="ja-JP" sz="1050" dirty="0" smtClean="0"/>
              <a:t/>
            </a:r>
            <a:br>
              <a:rPr lang="en-US" altLang="ja-JP" sz="1050" dirty="0" smtClean="0"/>
            </a:br>
            <a:r>
              <a:rPr lang="ja-JP" altLang="en-US" sz="1050" dirty="0" smtClean="0"/>
              <a:t>●新卒者、既卒者の就職支援　</a:t>
            </a:r>
            <a:r>
              <a:rPr lang="en-US" altLang="ja-JP" sz="1050" dirty="0" smtClean="0"/>
              <a:t>110</a:t>
            </a:r>
            <a:r>
              <a:rPr lang="ja-JP" altLang="en-US" sz="1050" dirty="0" smtClean="0"/>
              <a:t>億円（これまで新卒者就職実現プロジェクトで予備費</a:t>
            </a:r>
            <a:r>
              <a:rPr lang="en-US" altLang="ja-JP" sz="1050" dirty="0" smtClean="0"/>
              <a:t>120</a:t>
            </a:r>
            <a:r>
              <a:rPr lang="ja-JP" altLang="en-US" sz="1050" dirty="0" smtClean="0"/>
              <a:t>億円、補正</a:t>
            </a:r>
            <a:r>
              <a:rPr lang="en-US" altLang="ja-JP" sz="1050" dirty="0" smtClean="0"/>
              <a:t>495</a:t>
            </a:r>
            <a:br>
              <a:rPr lang="en-US" altLang="ja-JP" sz="1050" dirty="0" smtClean="0"/>
            </a:br>
            <a:r>
              <a:rPr lang="en-US" altLang="ja-JP" sz="1050" dirty="0" smtClean="0"/>
              <a:t>  </a:t>
            </a:r>
            <a:r>
              <a:rPr lang="ja-JP" altLang="en-US" sz="1050" dirty="0" smtClean="0"/>
              <a:t>億円が措置されている）</a:t>
            </a:r>
            <a:r>
              <a:rPr lang="en-US" altLang="ja-JP" sz="1050" dirty="0" smtClean="0"/>
              <a:t/>
            </a:r>
            <a:br>
              <a:rPr lang="en-US" altLang="ja-JP" sz="1050" dirty="0" smtClean="0"/>
            </a:br>
            <a:r>
              <a:rPr lang="ja-JP" altLang="en-US" sz="1050" dirty="0" smtClean="0"/>
              <a:t>●パーソナル・サポート・モデルプロジェクトの実施　</a:t>
            </a:r>
            <a:r>
              <a:rPr lang="en-US" altLang="ja-JP" sz="1050" dirty="0" smtClean="0"/>
              <a:t>3.9</a:t>
            </a:r>
            <a:r>
              <a:rPr lang="ja-JP" altLang="en-US" sz="1050" dirty="0" smtClean="0"/>
              <a:t>億円（予備費では</a:t>
            </a:r>
            <a:r>
              <a:rPr lang="en-US" altLang="ja-JP" sz="1050" dirty="0" smtClean="0"/>
              <a:t>29</a:t>
            </a:r>
            <a:r>
              <a:rPr lang="ja-JP" altLang="en-US" sz="1050" dirty="0" smtClean="0"/>
              <a:t>億円）</a:t>
            </a:r>
            <a:r>
              <a:rPr lang="en-US" altLang="ja-JP" sz="1050" dirty="0" smtClean="0"/>
              <a:t/>
            </a:r>
            <a:br>
              <a:rPr lang="en-US" altLang="ja-JP" sz="1050" dirty="0" smtClean="0"/>
            </a:br>
            <a:r>
              <a:rPr lang="ja-JP" altLang="en-US" sz="1050" dirty="0" smtClean="0"/>
              <a:t>●成長分野の人材育成職業訓練　</a:t>
            </a:r>
            <a:r>
              <a:rPr lang="en-US" altLang="ja-JP" sz="1050" dirty="0" smtClean="0"/>
              <a:t>317</a:t>
            </a:r>
            <a:r>
              <a:rPr lang="ja-JP" altLang="en-US" sz="1050" dirty="0" smtClean="0"/>
              <a:t>億円</a:t>
            </a:r>
            <a:r>
              <a:rPr lang="en-US" altLang="ja-JP" sz="1050" dirty="0" smtClean="0"/>
              <a:t/>
            </a:r>
            <a:br>
              <a:rPr lang="en-US" altLang="ja-JP" sz="1050" dirty="0" smtClean="0"/>
            </a:br>
            <a:r>
              <a:rPr lang="ja-JP" altLang="en-US" sz="1050" dirty="0" smtClean="0"/>
              <a:t>●ジョブカード制度の推進　</a:t>
            </a:r>
            <a:r>
              <a:rPr lang="en-US" altLang="ja-JP" sz="1050" dirty="0" smtClean="0"/>
              <a:t>107</a:t>
            </a:r>
            <a:r>
              <a:rPr lang="ja-JP" altLang="en-US" sz="1050" dirty="0" smtClean="0"/>
              <a:t>億円</a:t>
            </a:r>
            <a:r>
              <a:rPr lang="en-US" altLang="ja-JP" sz="1050" dirty="0" smtClean="0"/>
              <a:t/>
            </a:r>
            <a:br>
              <a:rPr lang="en-US" altLang="ja-JP" sz="1050" dirty="0" smtClean="0"/>
            </a:br>
            <a:r>
              <a:rPr lang="ja-JP" altLang="en-US" sz="1050" dirty="0" smtClean="0"/>
              <a:t>●女性の就業希望等の実現　</a:t>
            </a:r>
            <a:r>
              <a:rPr lang="en-US" altLang="ja-JP" sz="1050" dirty="0" smtClean="0"/>
              <a:t>125</a:t>
            </a:r>
            <a:r>
              <a:rPr lang="ja-JP" altLang="en-US" sz="1050" dirty="0" smtClean="0"/>
              <a:t>億円</a:t>
            </a:r>
            <a:r>
              <a:rPr lang="en-US" altLang="ja-JP" sz="1050" dirty="0" smtClean="0"/>
              <a:t/>
            </a:r>
            <a:br>
              <a:rPr lang="en-US" altLang="ja-JP" sz="1050" dirty="0" smtClean="0"/>
            </a:br>
            <a:r>
              <a:rPr lang="ja-JP" altLang="en-US" sz="1050" dirty="0" smtClean="0"/>
              <a:t>●高年齢者雇用対策　</a:t>
            </a:r>
            <a:r>
              <a:rPr lang="en-US" altLang="ja-JP" sz="1050" dirty="0" smtClean="0"/>
              <a:t>303</a:t>
            </a:r>
            <a:r>
              <a:rPr lang="ja-JP" altLang="en-US" sz="1050" dirty="0" smtClean="0"/>
              <a:t>億円</a:t>
            </a:r>
            <a:r>
              <a:rPr lang="en-US" altLang="ja-JP" sz="1050" dirty="0" smtClean="0"/>
              <a:t/>
            </a:r>
            <a:br>
              <a:rPr lang="en-US" altLang="ja-JP" sz="1050" dirty="0" smtClean="0"/>
            </a:br>
            <a:r>
              <a:rPr lang="ja-JP" altLang="en-US" sz="1050" dirty="0" smtClean="0"/>
              <a:t>●障害者に対する就労支援　</a:t>
            </a:r>
            <a:r>
              <a:rPr lang="en-US" altLang="ja-JP" sz="1050" dirty="0" smtClean="0"/>
              <a:t>233</a:t>
            </a:r>
            <a:r>
              <a:rPr lang="ja-JP" altLang="en-US" sz="1050" dirty="0" smtClean="0"/>
              <a:t>億円</a:t>
            </a:r>
            <a:endParaRPr kumimoji="1" lang="ja-JP" altLang="en-US" sz="1050" dirty="0"/>
          </a:p>
        </p:txBody>
      </p:sp>
      <p:sp>
        <p:nvSpPr>
          <p:cNvPr id="3" name="コンテンツ プレースホルダ 2"/>
          <p:cNvSpPr>
            <a:spLocks noGrp="1"/>
          </p:cNvSpPr>
          <p:nvPr>
            <p:ph sz="quarter" idx="1"/>
          </p:nvPr>
        </p:nvSpPr>
        <p:spPr>
          <a:xfrm>
            <a:off x="404664" y="4499992"/>
            <a:ext cx="5600700" cy="4059936"/>
          </a:xfrm>
        </p:spPr>
        <p:txBody>
          <a:bodyPr/>
          <a:lstStyle/>
          <a:p>
            <a:endParaRPr kumimoji="1" lang="en-US" altLang="ja-JP" dirty="0" smtClean="0"/>
          </a:p>
          <a:p>
            <a:pPr>
              <a:buNone/>
            </a:pPr>
            <a:endParaRPr kumimoji="1" lang="ja-JP" altLang="en-US" dirty="0"/>
          </a:p>
        </p:txBody>
      </p:sp>
      <p:sp>
        <p:nvSpPr>
          <p:cNvPr id="4" name="正方形/長方形 3"/>
          <p:cNvSpPr/>
          <p:nvPr/>
        </p:nvSpPr>
        <p:spPr>
          <a:xfrm>
            <a:off x="332656" y="5868144"/>
            <a:ext cx="6120680" cy="93610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ＭＳ Ｐゴシック" pitchFamily="50" charset="-128"/>
                <a:ea typeface="ＭＳ Ｐゴシック" pitchFamily="50" charset="-128"/>
              </a:rPr>
              <a:t>雇用を「創る」</a:t>
            </a:r>
            <a:endParaRPr kumimoji="1" lang="en-US" altLang="ja-JP" sz="1200" dirty="0" smtClean="0">
              <a:solidFill>
                <a:schemeClr val="tx1"/>
              </a:solidFill>
              <a:latin typeface="ＭＳ Ｐゴシック" pitchFamily="50" charset="-128"/>
              <a:ea typeface="ＭＳ Ｐゴシック" pitchFamily="50" charset="-128"/>
            </a:endParaRPr>
          </a:p>
          <a:p>
            <a:endParaRPr kumimoji="1" lang="en-US" altLang="ja-JP" sz="1050" dirty="0" smtClean="0">
              <a:solidFill>
                <a:schemeClr val="tx1"/>
              </a:solidFill>
              <a:latin typeface="ＭＳ Ｐゴシック" pitchFamily="50" charset="-128"/>
              <a:ea typeface="ＭＳ Ｐゴシック" pitchFamily="50" charset="-128"/>
            </a:endParaRPr>
          </a:p>
          <a:p>
            <a:r>
              <a:rPr lang="ja-JP" altLang="en-US" sz="1050" dirty="0" smtClean="0">
                <a:solidFill>
                  <a:schemeClr val="tx1"/>
                </a:solidFill>
                <a:latin typeface="+mj-ea"/>
                <a:ea typeface="+mj-ea"/>
              </a:rPr>
              <a:t>●重点分野雇用創造事業の拡充（これまで予備費、補正で各</a:t>
            </a:r>
            <a:r>
              <a:rPr lang="en-US" altLang="ja-JP" sz="1050" dirty="0" smtClean="0">
                <a:solidFill>
                  <a:schemeClr val="tx1"/>
                </a:solidFill>
                <a:latin typeface="+mj-ea"/>
                <a:ea typeface="+mj-ea"/>
              </a:rPr>
              <a:t>1000</a:t>
            </a:r>
            <a:r>
              <a:rPr lang="ja-JP" altLang="en-US" sz="1050" dirty="0" smtClean="0">
                <a:solidFill>
                  <a:schemeClr val="tx1"/>
                </a:solidFill>
                <a:latin typeface="+mj-ea"/>
                <a:ea typeface="+mj-ea"/>
              </a:rPr>
              <a:t>億円、</a:t>
            </a:r>
            <a:r>
              <a:rPr lang="en-US" altLang="ja-JP" sz="1050" dirty="0" smtClean="0">
                <a:solidFill>
                  <a:schemeClr val="tx1"/>
                </a:solidFill>
                <a:latin typeface="+mj-ea"/>
                <a:ea typeface="+mj-ea"/>
              </a:rPr>
              <a:t>2011</a:t>
            </a:r>
            <a:r>
              <a:rPr lang="ja-JP" altLang="en-US" sz="1050" dirty="0" smtClean="0">
                <a:solidFill>
                  <a:schemeClr val="tx1"/>
                </a:solidFill>
                <a:latin typeface="+mj-ea"/>
                <a:ea typeface="+mj-ea"/>
              </a:rPr>
              <a:t>年度までの対策）</a:t>
            </a:r>
            <a:endParaRPr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●成長分野等人材育成支援事業の創設（補正</a:t>
            </a:r>
            <a:r>
              <a:rPr kumimoji="1" lang="en-US" altLang="ja-JP" sz="1050" dirty="0" smtClean="0">
                <a:solidFill>
                  <a:schemeClr val="tx1"/>
                </a:solidFill>
                <a:latin typeface="+mj-ea"/>
                <a:ea typeface="+mj-ea"/>
              </a:rPr>
              <a:t>500</a:t>
            </a:r>
            <a:r>
              <a:rPr kumimoji="1" lang="ja-JP" altLang="en-US" sz="1050" dirty="0" smtClean="0">
                <a:solidFill>
                  <a:schemeClr val="tx1"/>
                </a:solidFill>
                <a:latin typeface="+mj-ea"/>
                <a:ea typeface="+mj-ea"/>
              </a:rPr>
              <a:t>億円，事業主助成上限</a:t>
            </a:r>
            <a:r>
              <a:rPr kumimoji="1" lang="en-US" altLang="ja-JP" sz="1050" dirty="0" smtClean="0">
                <a:solidFill>
                  <a:schemeClr val="tx1"/>
                </a:solidFill>
                <a:latin typeface="+mj-ea"/>
                <a:ea typeface="+mj-ea"/>
              </a:rPr>
              <a:t>20</a:t>
            </a:r>
            <a:r>
              <a:rPr kumimoji="1" lang="ja-JP" altLang="en-US" sz="1050" dirty="0" smtClean="0">
                <a:solidFill>
                  <a:schemeClr val="tx1"/>
                </a:solidFill>
                <a:latin typeface="+mj-ea"/>
                <a:ea typeface="+mj-ea"/>
              </a:rPr>
              <a:t>万円）</a:t>
            </a:r>
            <a:endParaRPr kumimoji="1" lang="ja-JP" altLang="en-US" sz="1050" dirty="0">
              <a:solidFill>
                <a:schemeClr val="tx1"/>
              </a:solidFill>
              <a:latin typeface="+mj-ea"/>
              <a:ea typeface="+mj-ea"/>
            </a:endParaRPr>
          </a:p>
        </p:txBody>
      </p:sp>
      <p:sp>
        <p:nvSpPr>
          <p:cNvPr id="5" name="正方形/長方形 4"/>
          <p:cNvSpPr/>
          <p:nvPr/>
        </p:nvSpPr>
        <p:spPr>
          <a:xfrm>
            <a:off x="2348880" y="2411760"/>
            <a:ext cx="3816424" cy="432048"/>
          </a:xfrm>
          <a:prstGeom prst="rect">
            <a:avLst/>
          </a:prstGeom>
          <a:solidFill>
            <a:schemeClr val="accent3">
              <a:lumMod val="20000"/>
              <a:lumOff val="80000"/>
            </a:schemeClr>
          </a:solid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rPr>
              <a:t>［政策提言型仕分け］－　施策・事業シート（施策等の全体像）</a:t>
            </a:r>
            <a:endParaRPr kumimoji="1" lang="en-US" altLang="ja-JP" sz="1050" dirty="0" smtClean="0">
              <a:solidFill>
                <a:schemeClr val="tx1"/>
              </a:solidFill>
            </a:endParaRPr>
          </a:p>
          <a:p>
            <a:r>
              <a:rPr lang="ja-JP" altLang="en-US" sz="1050" dirty="0" smtClean="0">
                <a:solidFill>
                  <a:schemeClr val="tx1"/>
                </a:solidFill>
              </a:rPr>
              <a:t>厳しい経済環境下における雇用政策の推進（平成</a:t>
            </a:r>
            <a:r>
              <a:rPr lang="en-US" altLang="ja-JP" sz="1050" dirty="0" smtClean="0">
                <a:solidFill>
                  <a:schemeClr val="tx1"/>
                </a:solidFill>
              </a:rPr>
              <a:t>23</a:t>
            </a:r>
            <a:r>
              <a:rPr lang="ja-JP" altLang="en-US" sz="1050" dirty="0" smtClean="0">
                <a:solidFill>
                  <a:schemeClr val="tx1"/>
                </a:solidFill>
              </a:rPr>
              <a:t>年度予算）</a:t>
            </a:r>
            <a:endParaRPr kumimoji="1" lang="ja-JP" altLang="en-US" sz="1050" dirty="0">
              <a:solidFill>
                <a:schemeClr val="tx1"/>
              </a:solidFill>
            </a:endParaRPr>
          </a:p>
        </p:txBody>
      </p:sp>
      <p:sp>
        <p:nvSpPr>
          <p:cNvPr id="6" name="正方形/長方形 5"/>
          <p:cNvSpPr/>
          <p:nvPr/>
        </p:nvSpPr>
        <p:spPr>
          <a:xfrm>
            <a:off x="332656" y="6948264"/>
            <a:ext cx="5688632" cy="1296144"/>
          </a:xfrm>
          <a:prstGeom prst="rect">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dirty="0" smtClean="0">
                <a:solidFill>
                  <a:schemeClr val="tx1"/>
                </a:solidFill>
                <a:latin typeface="ＭＳ Ｐゴシック" pitchFamily="50" charset="-128"/>
                <a:ea typeface="ＭＳ Ｐゴシック" pitchFamily="50" charset="-128"/>
              </a:rPr>
              <a:t>雇用を「守る」</a:t>
            </a:r>
            <a:endParaRPr kumimoji="1" lang="en-US" altLang="ja-JP" sz="1200" dirty="0" smtClean="0">
              <a:solidFill>
                <a:schemeClr val="tx1"/>
              </a:solidFill>
              <a:latin typeface="ＭＳ Ｐゴシック" pitchFamily="50" charset="-128"/>
              <a:ea typeface="ＭＳ Ｐゴシック" pitchFamily="50" charset="-128"/>
            </a:endParaRPr>
          </a:p>
          <a:p>
            <a:endParaRPr kumimoji="1" lang="en-US" altLang="ja-JP" sz="1050" dirty="0" smtClean="0">
              <a:solidFill>
                <a:schemeClr val="tx1"/>
              </a:solidFill>
              <a:latin typeface="ＭＳ Ｐゴシック" pitchFamily="50" charset="-128"/>
              <a:ea typeface="ＭＳ Ｐゴシック" pitchFamily="50" charset="-128"/>
            </a:endParaRPr>
          </a:p>
          <a:p>
            <a:r>
              <a:rPr lang="ja-JP" altLang="en-US" sz="1050" dirty="0" smtClean="0">
                <a:solidFill>
                  <a:schemeClr val="tx1"/>
                </a:solidFill>
              </a:rPr>
              <a:t>●雇用調整助成金　</a:t>
            </a:r>
            <a:r>
              <a:rPr lang="en-US" altLang="ja-JP" sz="1050" dirty="0" smtClean="0">
                <a:solidFill>
                  <a:schemeClr val="tx1"/>
                </a:solidFill>
              </a:rPr>
              <a:t>3927</a:t>
            </a:r>
            <a:r>
              <a:rPr lang="ja-JP" altLang="en-US" sz="1050" dirty="0" smtClean="0">
                <a:solidFill>
                  <a:schemeClr val="tx1"/>
                </a:solidFill>
              </a:rPr>
              <a:t>億円　（円高対策で要件緩和）</a:t>
            </a:r>
            <a:endParaRPr lang="en-US" altLang="ja-JP" sz="1050" dirty="0" smtClean="0">
              <a:solidFill>
                <a:schemeClr val="tx1"/>
              </a:solidFill>
            </a:endParaRPr>
          </a:p>
          <a:p>
            <a:r>
              <a:rPr lang="ja-JP" altLang="en-US" sz="1050" dirty="0" smtClean="0">
                <a:solidFill>
                  <a:schemeClr val="tx1"/>
                </a:solidFill>
              </a:rPr>
              <a:t>●雇用保険の機能強化　</a:t>
            </a:r>
            <a:r>
              <a:rPr lang="en-US" altLang="ja-JP" sz="1050" dirty="0" smtClean="0">
                <a:solidFill>
                  <a:schemeClr val="tx1"/>
                </a:solidFill>
              </a:rPr>
              <a:t>2147</a:t>
            </a:r>
            <a:r>
              <a:rPr lang="ja-JP" altLang="en-US" sz="1050" dirty="0" smtClean="0">
                <a:solidFill>
                  <a:schemeClr val="tx1"/>
                </a:solidFill>
              </a:rPr>
              <a:t>億円（拡充効果</a:t>
            </a:r>
            <a:r>
              <a:rPr lang="en-US" altLang="ja-JP" sz="1050" dirty="0" smtClean="0">
                <a:solidFill>
                  <a:schemeClr val="tx1"/>
                </a:solidFill>
              </a:rPr>
              <a:t>383</a:t>
            </a:r>
            <a:r>
              <a:rPr lang="ja-JP" altLang="en-US" sz="1050" dirty="0" smtClean="0">
                <a:solidFill>
                  <a:schemeClr val="tx1"/>
                </a:solidFill>
              </a:rPr>
              <a:t>億円）</a:t>
            </a:r>
            <a:endParaRPr lang="en-US" altLang="ja-JP" sz="1050" dirty="0" smtClean="0">
              <a:solidFill>
                <a:schemeClr val="tx1"/>
              </a:solidFill>
            </a:endParaRPr>
          </a:p>
          <a:p>
            <a:r>
              <a:rPr lang="ja-JP" altLang="en-US" sz="1050" dirty="0" smtClean="0">
                <a:solidFill>
                  <a:schemeClr val="tx1"/>
                </a:solidFill>
              </a:rPr>
              <a:t>・基本手当の引き上げ下限</a:t>
            </a:r>
            <a:r>
              <a:rPr lang="en-US" altLang="ja-JP" sz="1050" dirty="0" smtClean="0">
                <a:solidFill>
                  <a:schemeClr val="tx1"/>
                </a:solidFill>
              </a:rPr>
              <a:t>1600</a:t>
            </a:r>
            <a:r>
              <a:rPr lang="ja-JP" altLang="en-US" sz="1050" dirty="0" smtClean="0">
                <a:solidFill>
                  <a:schemeClr val="tx1"/>
                </a:solidFill>
              </a:rPr>
              <a:t>円→</a:t>
            </a:r>
            <a:r>
              <a:rPr lang="en-US" altLang="ja-JP" sz="1050" dirty="0" smtClean="0">
                <a:solidFill>
                  <a:schemeClr val="tx1"/>
                </a:solidFill>
              </a:rPr>
              <a:t>1856</a:t>
            </a:r>
            <a:r>
              <a:rPr lang="ja-JP" altLang="en-US" sz="1050" dirty="0" smtClean="0">
                <a:solidFill>
                  <a:schemeClr val="tx1"/>
                </a:solidFill>
              </a:rPr>
              <a:t>円</a:t>
            </a:r>
            <a:endParaRPr lang="en-US" altLang="ja-JP" sz="1050" dirty="0" smtClean="0">
              <a:solidFill>
                <a:schemeClr val="tx1"/>
              </a:solidFill>
            </a:endParaRPr>
          </a:p>
          <a:p>
            <a:r>
              <a:rPr kumimoji="1" lang="ja-JP" altLang="en-US" sz="1050" dirty="0" smtClean="0">
                <a:solidFill>
                  <a:schemeClr val="tx1"/>
                </a:solidFill>
              </a:rPr>
              <a:t>・再就職手当の給付率の引き上げ　残</a:t>
            </a:r>
            <a:r>
              <a:rPr kumimoji="1" lang="en-US" altLang="ja-JP" sz="1050" dirty="0" smtClean="0">
                <a:solidFill>
                  <a:schemeClr val="tx1"/>
                </a:solidFill>
              </a:rPr>
              <a:t>2/3</a:t>
            </a:r>
            <a:r>
              <a:rPr kumimoji="1" lang="ja-JP" altLang="en-US" sz="1050" dirty="0" smtClean="0">
                <a:solidFill>
                  <a:schemeClr val="tx1"/>
                </a:solidFill>
              </a:rPr>
              <a:t>　</a:t>
            </a:r>
            <a:r>
              <a:rPr kumimoji="1" lang="en-US" altLang="ja-JP" sz="1050" dirty="0" smtClean="0">
                <a:solidFill>
                  <a:schemeClr val="tx1"/>
                </a:solidFill>
              </a:rPr>
              <a:t>60</a:t>
            </a:r>
            <a:r>
              <a:rPr kumimoji="1" lang="ja-JP" altLang="en-US" sz="1050" dirty="0" smtClean="0">
                <a:solidFill>
                  <a:schemeClr val="tx1"/>
                </a:solidFill>
              </a:rPr>
              <a:t>％に引き上げ恒久化</a:t>
            </a:r>
            <a:endParaRPr kumimoji="1" lang="ja-JP" altLang="en-US" sz="1050" dirty="0">
              <a:solidFill>
                <a:schemeClr val="tx1"/>
              </a:solidFill>
            </a:endParaRPr>
          </a:p>
        </p:txBody>
      </p:sp>
      <p:sp>
        <p:nvSpPr>
          <p:cNvPr id="7" name="大かっこ 6"/>
          <p:cNvSpPr/>
          <p:nvPr/>
        </p:nvSpPr>
        <p:spPr>
          <a:xfrm>
            <a:off x="404664" y="1043608"/>
            <a:ext cx="5904656" cy="1224136"/>
          </a:xfrm>
          <a:prstGeom prst="bracketPair">
            <a:avLst/>
          </a:prstGeom>
        </p:spPr>
        <p:style>
          <a:lnRef idx="1">
            <a:schemeClr val="accent1"/>
          </a:lnRef>
          <a:fillRef idx="0">
            <a:schemeClr val="accent1"/>
          </a:fillRef>
          <a:effectRef idx="0">
            <a:schemeClr val="accent1"/>
          </a:effectRef>
          <a:fontRef idx="minor">
            <a:schemeClr val="tx1"/>
          </a:fontRef>
        </p:style>
        <p:txBody>
          <a:bodyPr rtlCol="0" anchor="ctr"/>
          <a:lstStyle/>
          <a:p>
            <a:endParaRPr kumimoji="1" lang="en-US" altLang="ja-JP" sz="1050" dirty="0" smtClean="0">
              <a:latin typeface="ＭＳ Ｐゴシック" pitchFamily="50" charset="-128"/>
              <a:ea typeface="ＭＳ Ｐゴシック" pitchFamily="50" charset="-128"/>
            </a:endParaRPr>
          </a:p>
          <a:p>
            <a:r>
              <a:rPr lang="ja-JP" altLang="en-US" sz="1050" dirty="0" smtClean="0">
                <a:latin typeface="+mj-ea"/>
                <a:ea typeface="+mj-ea"/>
              </a:rPr>
              <a:t>○完全失業率は</a:t>
            </a:r>
            <a:r>
              <a:rPr lang="en-US" altLang="ja-JP" sz="1050" dirty="0" smtClean="0">
                <a:latin typeface="+mj-ea"/>
                <a:ea typeface="+mj-ea"/>
              </a:rPr>
              <a:t>9</a:t>
            </a:r>
            <a:r>
              <a:rPr lang="ja-JP" altLang="en-US" sz="1050" dirty="0" smtClean="0">
                <a:latin typeface="+mj-ea"/>
                <a:ea typeface="+mj-ea"/>
              </a:rPr>
              <a:t>月、</a:t>
            </a:r>
            <a:r>
              <a:rPr lang="en-US" altLang="ja-JP" sz="1050" dirty="0" smtClean="0">
                <a:latin typeface="+mj-ea"/>
                <a:ea typeface="+mj-ea"/>
              </a:rPr>
              <a:t>4.1</a:t>
            </a:r>
            <a:r>
              <a:rPr lang="ja-JP" altLang="en-US" sz="1050" dirty="0" smtClean="0">
                <a:latin typeface="+mj-ea"/>
                <a:ea typeface="+mj-ea"/>
              </a:rPr>
              <a:t>％。</a:t>
            </a:r>
            <a:endParaRPr lang="en-US" altLang="ja-JP" sz="1050" dirty="0" smtClean="0">
              <a:latin typeface="+mj-ea"/>
              <a:ea typeface="+mj-ea"/>
            </a:endParaRPr>
          </a:p>
          <a:p>
            <a:r>
              <a:rPr lang="ja-JP" altLang="en-US" sz="1050" dirty="0" smtClean="0">
                <a:latin typeface="+mj-ea"/>
                <a:ea typeface="+mj-ea"/>
              </a:rPr>
              <a:t>○有効求人倍率は</a:t>
            </a:r>
            <a:r>
              <a:rPr lang="en-US" altLang="ja-JP" sz="1050" dirty="0" smtClean="0">
                <a:latin typeface="+mj-ea"/>
                <a:ea typeface="+mj-ea"/>
              </a:rPr>
              <a:t>9</a:t>
            </a:r>
            <a:r>
              <a:rPr lang="ja-JP" altLang="en-US" sz="1050" dirty="0" smtClean="0">
                <a:latin typeface="+mj-ea"/>
                <a:ea typeface="+mj-ea"/>
              </a:rPr>
              <a:t>月は</a:t>
            </a:r>
            <a:r>
              <a:rPr lang="en-US" altLang="ja-JP" sz="1050" dirty="0" smtClean="0">
                <a:latin typeface="+mj-ea"/>
                <a:ea typeface="+mj-ea"/>
              </a:rPr>
              <a:t>0.67</a:t>
            </a:r>
            <a:r>
              <a:rPr lang="ja-JP" altLang="en-US" sz="1050" dirty="0" smtClean="0">
                <a:latin typeface="+mj-ea"/>
                <a:ea typeface="+mj-ea"/>
              </a:rPr>
              <a:t>倍。前月より</a:t>
            </a:r>
            <a:r>
              <a:rPr lang="en-US" altLang="ja-JP" sz="1050" dirty="0" smtClean="0">
                <a:latin typeface="+mj-ea"/>
                <a:ea typeface="+mj-ea"/>
              </a:rPr>
              <a:t>0.01</a:t>
            </a:r>
            <a:r>
              <a:rPr lang="ja-JP" altLang="en-US" sz="1050" dirty="0" smtClean="0">
                <a:latin typeface="+mj-ea"/>
                <a:ea typeface="+mj-ea"/>
              </a:rPr>
              <a:t>ポイント改善。</a:t>
            </a:r>
            <a:endParaRPr lang="en-US" altLang="ja-JP" sz="1050" dirty="0" smtClean="0">
              <a:latin typeface="+mj-ea"/>
              <a:ea typeface="+mj-ea"/>
            </a:endParaRPr>
          </a:p>
          <a:p>
            <a:r>
              <a:rPr lang="ja-JP" altLang="en-US" sz="1050" dirty="0" smtClean="0">
                <a:latin typeface="+mj-ea"/>
                <a:ea typeface="+mj-ea"/>
              </a:rPr>
              <a:t>○職安への新規求職者は、前年同月比</a:t>
            </a:r>
            <a:r>
              <a:rPr lang="en-US" altLang="ja-JP" sz="1050" dirty="0" smtClean="0">
                <a:latin typeface="+mj-ea"/>
                <a:ea typeface="+mj-ea"/>
              </a:rPr>
              <a:t>28.3</a:t>
            </a:r>
            <a:r>
              <a:rPr lang="ja-JP" altLang="en-US" sz="1050" dirty="0" smtClean="0">
                <a:latin typeface="+mj-ea"/>
                <a:ea typeface="+mj-ea"/>
              </a:rPr>
              <a:t>％の減少。</a:t>
            </a:r>
            <a:endParaRPr lang="en-US" altLang="ja-JP" sz="1050" dirty="0" smtClean="0">
              <a:latin typeface="+mj-ea"/>
              <a:ea typeface="+mj-ea"/>
            </a:endParaRPr>
          </a:p>
          <a:p>
            <a:r>
              <a:rPr lang="ja-JP" altLang="en-US" sz="1050" dirty="0" smtClean="0">
                <a:latin typeface="+mj-ea"/>
                <a:ea typeface="+mj-ea"/>
              </a:rPr>
              <a:t>○日銀短観の雇用人員判断（「過剰」－「不足」）は、</a:t>
            </a:r>
            <a:r>
              <a:rPr lang="en-US" altLang="ja-JP" sz="1050" dirty="0" smtClean="0">
                <a:latin typeface="+mj-ea"/>
                <a:ea typeface="+mj-ea"/>
              </a:rPr>
              <a:t>9</a:t>
            </a:r>
            <a:r>
              <a:rPr lang="ja-JP" altLang="en-US" sz="1050" dirty="0" smtClean="0">
                <a:latin typeface="+mj-ea"/>
                <a:ea typeface="+mj-ea"/>
              </a:rPr>
              <a:t>月の雇用過剰感は弱まっている。</a:t>
            </a:r>
            <a:endParaRPr lang="en-US" altLang="ja-JP" sz="1050" dirty="0" smtClean="0">
              <a:latin typeface="+mj-ea"/>
              <a:ea typeface="+mj-ea"/>
            </a:endParaRPr>
          </a:p>
          <a:p>
            <a:r>
              <a:rPr lang="ja-JP" altLang="en-US" sz="1050" dirty="0" smtClean="0">
                <a:latin typeface="+mj-ea"/>
                <a:ea typeface="+mj-ea"/>
              </a:rPr>
              <a:t>（</a:t>
            </a:r>
            <a:r>
              <a:rPr lang="en-US" altLang="ja-JP" sz="1050" dirty="0" smtClean="0">
                <a:latin typeface="+mj-ea"/>
                <a:ea typeface="+mj-ea"/>
              </a:rPr>
              <a:t>6</a:t>
            </a:r>
            <a:r>
              <a:rPr lang="ja-JP" altLang="en-US" sz="1050" dirty="0" smtClean="0">
                <a:latin typeface="+mj-ea"/>
                <a:ea typeface="+mj-ea"/>
              </a:rPr>
              <a:t>月→</a:t>
            </a:r>
            <a:r>
              <a:rPr lang="en-US" altLang="ja-JP" sz="1050" dirty="0" smtClean="0">
                <a:latin typeface="+mj-ea"/>
                <a:ea typeface="+mj-ea"/>
              </a:rPr>
              <a:t>9</a:t>
            </a:r>
            <a:r>
              <a:rPr lang="ja-JP" altLang="en-US" sz="1050" dirty="0" smtClean="0">
                <a:latin typeface="+mj-ea"/>
                <a:ea typeface="+mj-ea"/>
              </a:rPr>
              <a:t>月　全産業：＋</a:t>
            </a:r>
            <a:r>
              <a:rPr lang="en-US" altLang="ja-JP" sz="1050" dirty="0" smtClean="0">
                <a:latin typeface="+mj-ea"/>
                <a:ea typeface="+mj-ea"/>
              </a:rPr>
              <a:t>8</a:t>
            </a:r>
            <a:r>
              <a:rPr lang="ja-JP" altLang="en-US" sz="1050" dirty="0" smtClean="0">
                <a:latin typeface="+mj-ea"/>
                <a:ea typeface="+mj-ea"/>
              </a:rPr>
              <a:t>→＋</a:t>
            </a:r>
            <a:r>
              <a:rPr lang="en-US" altLang="ja-JP" sz="1050" dirty="0" smtClean="0">
                <a:latin typeface="+mj-ea"/>
                <a:ea typeface="+mj-ea"/>
              </a:rPr>
              <a:t>3</a:t>
            </a:r>
            <a:r>
              <a:rPr lang="ja-JP" altLang="en-US" sz="1050" dirty="0" smtClean="0">
                <a:latin typeface="+mj-ea"/>
                <a:ea typeface="+mj-ea"/>
              </a:rPr>
              <a:t>　</a:t>
            </a:r>
            <a:r>
              <a:rPr lang="en-US" altLang="ja-JP" sz="1050" dirty="0" smtClean="0">
                <a:latin typeface="+mj-ea"/>
                <a:ea typeface="+mj-ea"/>
              </a:rPr>
              <a:t>※</a:t>
            </a:r>
            <a:r>
              <a:rPr lang="ja-JP" altLang="en-US" sz="1050" dirty="0" smtClean="0">
                <a:latin typeface="+mj-ea"/>
                <a:ea typeface="+mj-ea"/>
              </a:rPr>
              <a:t>直近のピークは</a:t>
            </a:r>
            <a:r>
              <a:rPr lang="en-US" altLang="ja-JP" sz="1050" dirty="0" smtClean="0">
                <a:latin typeface="+mj-ea"/>
                <a:ea typeface="+mj-ea"/>
              </a:rPr>
              <a:t>2009</a:t>
            </a:r>
            <a:r>
              <a:rPr lang="ja-JP" altLang="en-US" sz="1050" dirty="0" smtClean="0">
                <a:latin typeface="+mj-ea"/>
                <a:ea typeface="+mj-ea"/>
              </a:rPr>
              <a:t>年</a:t>
            </a:r>
            <a:r>
              <a:rPr lang="en-US" altLang="ja-JP" sz="1050" dirty="0" smtClean="0">
                <a:latin typeface="+mj-ea"/>
                <a:ea typeface="+mj-ea"/>
              </a:rPr>
              <a:t>3</a:t>
            </a:r>
            <a:r>
              <a:rPr lang="ja-JP" altLang="en-US" sz="1050" dirty="0" smtClean="0">
                <a:latin typeface="+mj-ea"/>
                <a:ea typeface="+mj-ea"/>
              </a:rPr>
              <a:t>月の＋</a:t>
            </a:r>
            <a:r>
              <a:rPr lang="en-US" altLang="ja-JP" sz="1050" dirty="0" smtClean="0">
                <a:latin typeface="+mj-ea"/>
                <a:ea typeface="+mj-ea"/>
              </a:rPr>
              <a:t>23</a:t>
            </a:r>
            <a:r>
              <a:rPr lang="ja-JP" altLang="en-US" sz="1050" dirty="0" smtClean="0">
                <a:latin typeface="+mj-ea"/>
                <a:ea typeface="+mj-ea"/>
              </a:rPr>
              <a:t>）</a:t>
            </a:r>
            <a:endParaRPr lang="en-US" altLang="ja-JP" sz="1050" dirty="0" smtClean="0">
              <a:latin typeface="+mj-ea"/>
              <a:ea typeface="+mj-ea"/>
            </a:endParaRPr>
          </a:p>
          <a:p>
            <a:r>
              <a:rPr lang="ja-JP" altLang="en-US" sz="1050" dirty="0" smtClean="0">
                <a:latin typeface="+mj-ea"/>
                <a:ea typeface="+mj-ea"/>
              </a:rPr>
              <a:t>○</a:t>
            </a:r>
            <a:r>
              <a:rPr lang="en-US" altLang="ja-JP" sz="1050" dirty="0" smtClean="0">
                <a:latin typeface="+mj-ea"/>
                <a:ea typeface="+mj-ea"/>
              </a:rPr>
              <a:t>9</a:t>
            </a:r>
            <a:r>
              <a:rPr lang="ja-JP" altLang="en-US" sz="1050" dirty="0" smtClean="0">
                <a:latin typeface="+mj-ea"/>
                <a:ea typeface="+mj-ea"/>
              </a:rPr>
              <a:t>月の雇用保険受給者は前年同月比</a:t>
            </a:r>
            <a:r>
              <a:rPr lang="en-US" altLang="ja-JP" sz="1050" dirty="0" smtClean="0">
                <a:latin typeface="+mj-ea"/>
                <a:ea typeface="+mj-ea"/>
              </a:rPr>
              <a:t>4.0</a:t>
            </a:r>
            <a:r>
              <a:rPr lang="ja-JP" altLang="en-US" sz="1050" dirty="0" smtClean="0">
                <a:latin typeface="+mj-ea"/>
                <a:ea typeface="+mj-ea"/>
              </a:rPr>
              <a:t>％の</a:t>
            </a:r>
            <a:r>
              <a:rPr lang="en-US" altLang="ja-JP" sz="1050" dirty="0" smtClean="0">
                <a:latin typeface="+mj-ea"/>
                <a:ea typeface="+mj-ea"/>
              </a:rPr>
              <a:t>66.6</a:t>
            </a:r>
            <a:r>
              <a:rPr lang="ja-JP" altLang="en-US" sz="1050" dirty="0" smtClean="0">
                <a:latin typeface="+mj-ea"/>
                <a:ea typeface="+mj-ea"/>
              </a:rPr>
              <a:t>万人。</a:t>
            </a:r>
            <a:endParaRPr lang="en-US" altLang="ja-JP" sz="1050" dirty="0" smtClean="0">
              <a:latin typeface="+mj-ea"/>
              <a:ea typeface="+mj-ea"/>
            </a:endParaRPr>
          </a:p>
        </p:txBody>
      </p:sp>
      <p:sp>
        <p:nvSpPr>
          <p:cNvPr id="10" name="角丸四角形 9"/>
          <p:cNvSpPr/>
          <p:nvPr/>
        </p:nvSpPr>
        <p:spPr>
          <a:xfrm>
            <a:off x="476672" y="467544"/>
            <a:ext cx="5256584" cy="504056"/>
          </a:xfrm>
          <a:prstGeom prst="roundRect">
            <a:avLst/>
          </a:prstGeom>
          <a:solidFill>
            <a:schemeClr val="tx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latin typeface="ＭＳ Ｐゴシック" pitchFamily="50" charset="-128"/>
                <a:ea typeface="ＭＳ Ｐゴシック" pitchFamily="50" charset="-128"/>
              </a:rPr>
              <a:t>現状認識　　　一部に持ち直し、依然として厳しい状況　　</a:t>
            </a:r>
            <a:endParaRPr kumimoji="1" lang="en-US" altLang="ja-JP" sz="1200" b="1" dirty="0" smtClean="0">
              <a:latin typeface="ＭＳ Ｐゴシック" pitchFamily="50" charset="-128"/>
              <a:ea typeface="ＭＳ Ｐゴシック" pitchFamily="50" charset="-128"/>
            </a:endParaRPr>
          </a:p>
          <a:p>
            <a:r>
              <a:rPr lang="ja-JP" altLang="en-US" sz="1200" b="1" dirty="0" smtClean="0">
                <a:latin typeface="ＭＳ Ｐゴシック" pitchFamily="50" charset="-128"/>
                <a:ea typeface="ＭＳ Ｐゴシック" pitchFamily="50" charset="-128"/>
              </a:rPr>
              <a:t>　　　　　　　　　　　　　　　　　　　　　　　　　　　　　　　　　　　</a:t>
            </a:r>
            <a:r>
              <a:rPr kumimoji="1" lang="ja-JP" altLang="en-US" sz="1200" b="1" dirty="0" smtClean="0">
                <a:latin typeface="ＭＳ Ｐゴシック" pitchFamily="50" charset="-128"/>
                <a:ea typeface="ＭＳ Ｐゴシック" pitchFamily="50" charset="-128"/>
              </a:rPr>
              <a:t>（厚労省提出シート）　</a:t>
            </a:r>
            <a:r>
              <a:rPr kumimoji="1" lang="ja-JP" altLang="en-US" sz="1200" b="1" dirty="0" smtClean="0"/>
              <a:t>　</a:t>
            </a:r>
            <a:endParaRPr kumimoji="1" lang="ja-JP" altLang="en-US" sz="1200" b="1" dirty="0"/>
          </a:p>
        </p:txBody>
      </p:sp>
      <p:sp>
        <p:nvSpPr>
          <p:cNvPr id="11" name="角丸四角形 10"/>
          <p:cNvSpPr/>
          <p:nvPr/>
        </p:nvSpPr>
        <p:spPr>
          <a:xfrm>
            <a:off x="476672" y="2411760"/>
            <a:ext cx="1656184" cy="432048"/>
          </a:xfrm>
          <a:prstGeom prst="roundRect">
            <a:avLst/>
          </a:prstGeom>
          <a:solidFill>
            <a:schemeClr val="tx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b="1" dirty="0" smtClean="0">
                <a:latin typeface="ＭＳ Ｐゴシック" pitchFamily="50" charset="-128"/>
                <a:ea typeface="ＭＳ Ｐゴシック" pitchFamily="50" charset="-128"/>
              </a:rPr>
              <a:t>野田内閣の雇用政策－</a:t>
            </a:r>
            <a:r>
              <a:rPr lang="en-US" altLang="ja-JP" sz="1200" b="1" dirty="0" smtClean="0">
                <a:latin typeface="ＭＳ Ｐゴシック" pitchFamily="50" charset="-128"/>
                <a:ea typeface="ＭＳ Ｐゴシック" pitchFamily="50" charset="-128"/>
              </a:rPr>
              <a:t>2011</a:t>
            </a:r>
            <a:r>
              <a:rPr lang="ja-JP" altLang="en-US" sz="1200" b="1" dirty="0" smtClean="0">
                <a:latin typeface="ＭＳ Ｐゴシック" pitchFamily="50" charset="-128"/>
                <a:ea typeface="ＭＳ Ｐゴシック" pitchFamily="50" charset="-128"/>
              </a:rPr>
              <a:t>年度予算</a:t>
            </a:r>
            <a:endParaRPr kumimoji="1" lang="ja-JP" altLang="en-US" sz="1200" b="1" dirty="0">
              <a:latin typeface="ＭＳ Ｐゴシック" pitchFamily="50" charset="-128"/>
              <a:ea typeface="ＭＳ Ｐゴシック"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1835696"/>
            <a:ext cx="5600700" cy="2952328"/>
          </a:xfrm>
        </p:spPr>
        <p:txBody>
          <a:bodyPr/>
          <a:lstStyle/>
          <a:p>
            <a:r>
              <a:rPr kumimoji="1" lang="en-US" altLang="ja-JP" dirty="0" smtClean="0"/>
              <a:t/>
            </a:r>
            <a:br>
              <a:rPr kumimoji="1" lang="en-US" altLang="ja-JP" dirty="0" smtClean="0"/>
            </a:br>
            <a:endParaRPr kumimoji="1" lang="ja-JP" altLang="en-US" dirty="0"/>
          </a:p>
        </p:txBody>
      </p:sp>
      <p:sp>
        <p:nvSpPr>
          <p:cNvPr id="3" name="コンテンツ プレースホルダ 2"/>
          <p:cNvSpPr>
            <a:spLocks noGrp="1"/>
          </p:cNvSpPr>
          <p:nvPr>
            <p:ph sz="quarter" idx="1"/>
          </p:nvPr>
        </p:nvSpPr>
        <p:spPr>
          <a:xfrm>
            <a:off x="332656" y="5868144"/>
            <a:ext cx="5600700" cy="3123832"/>
          </a:xfrm>
        </p:spPr>
        <p:txBody>
          <a:bodyPr/>
          <a:lstStyle/>
          <a:p>
            <a:endParaRPr kumimoji="1" lang="en-US" altLang="ja-JP" dirty="0" smtClean="0"/>
          </a:p>
          <a:p>
            <a:pPr>
              <a:buNone/>
            </a:pPr>
            <a:endParaRPr kumimoji="1" lang="ja-JP" altLang="en-US" dirty="0"/>
          </a:p>
        </p:txBody>
      </p:sp>
      <p:sp>
        <p:nvSpPr>
          <p:cNvPr id="4" name="正方形/長方形 3"/>
          <p:cNvSpPr/>
          <p:nvPr/>
        </p:nvSpPr>
        <p:spPr>
          <a:xfrm>
            <a:off x="404664" y="3779912"/>
            <a:ext cx="6048672" cy="295232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050" dirty="0" smtClean="0">
                <a:solidFill>
                  <a:schemeClr val="tx1"/>
                </a:solidFill>
                <a:latin typeface="ＭＳ Ｐゴシック" pitchFamily="50" charset="-128"/>
                <a:ea typeface="ＭＳ Ｐゴシック" pitchFamily="50" charset="-128"/>
              </a:rPr>
              <a:t>〔</a:t>
            </a:r>
            <a:r>
              <a:rPr kumimoji="1" lang="ja-JP" altLang="en-US" sz="1050" dirty="0" smtClean="0">
                <a:solidFill>
                  <a:schemeClr val="tx1"/>
                </a:solidFill>
                <a:latin typeface="ＭＳ Ｐゴシック" pitchFamily="50" charset="-128"/>
                <a:ea typeface="ＭＳ Ｐゴシック" pitchFamily="50" charset="-128"/>
              </a:rPr>
              <a:t>ステップ</a:t>
            </a:r>
            <a:r>
              <a:rPr kumimoji="1" lang="en-US" altLang="ja-JP" sz="1050" dirty="0" smtClean="0">
                <a:solidFill>
                  <a:schemeClr val="tx1"/>
                </a:solidFill>
                <a:latin typeface="ＭＳ Ｐゴシック" pitchFamily="50" charset="-128"/>
                <a:ea typeface="ＭＳ Ｐゴシック" pitchFamily="50" charset="-128"/>
              </a:rPr>
              <a:t>3</a:t>
            </a:r>
            <a:r>
              <a:rPr kumimoji="1" lang="en-US" altLang="ja-JP" sz="1050" dirty="0" smtClean="0">
                <a:solidFill>
                  <a:schemeClr val="tx1"/>
                </a:solidFill>
                <a:latin typeface="+mj-ea"/>
                <a:ea typeface="+mj-ea"/>
              </a:rPr>
              <a:t>〕-</a:t>
            </a:r>
            <a:r>
              <a:rPr kumimoji="1" lang="ja-JP" altLang="en-US" sz="1050" dirty="0" smtClean="0">
                <a:solidFill>
                  <a:schemeClr val="tx1"/>
                </a:solidFill>
                <a:latin typeface="+mj-ea"/>
                <a:ea typeface="+mj-ea"/>
              </a:rPr>
              <a:t>被災者等就労支援・雇用創出推進会議第</a:t>
            </a:r>
            <a:r>
              <a:rPr kumimoji="1" lang="en-US" altLang="ja-JP" sz="1050" dirty="0" smtClean="0">
                <a:solidFill>
                  <a:schemeClr val="tx1"/>
                </a:solidFill>
                <a:latin typeface="+mj-ea"/>
                <a:ea typeface="+mj-ea"/>
              </a:rPr>
              <a:t>3</a:t>
            </a:r>
            <a:r>
              <a:rPr kumimoji="1" lang="ja-JP" altLang="en-US" sz="1050" dirty="0" smtClean="0">
                <a:solidFill>
                  <a:schemeClr val="tx1"/>
                </a:solidFill>
                <a:latin typeface="+mj-ea"/>
                <a:ea typeface="+mj-ea"/>
              </a:rPr>
              <a:t>段階（</a:t>
            </a:r>
            <a:r>
              <a:rPr kumimoji="1" lang="en-US" altLang="ja-JP" sz="1050" dirty="0" smtClean="0">
                <a:solidFill>
                  <a:schemeClr val="tx1"/>
                </a:solidFill>
                <a:latin typeface="+mj-ea"/>
                <a:ea typeface="+mj-ea"/>
              </a:rPr>
              <a:t>2011.10.25</a:t>
            </a:r>
            <a:r>
              <a:rPr kumimoji="1" lang="ja-JP" altLang="en-US" sz="1050" dirty="0" smtClean="0">
                <a:solidFill>
                  <a:schemeClr val="tx1"/>
                </a:solidFill>
                <a:latin typeface="+mj-ea"/>
                <a:ea typeface="+mj-ea"/>
              </a:rPr>
              <a:t>）</a:t>
            </a:r>
            <a:endParaRPr kumimoji="1" lang="en-US" altLang="ja-JP" sz="1050" dirty="0" smtClean="0">
              <a:solidFill>
                <a:schemeClr val="tx1"/>
              </a:solidFill>
              <a:latin typeface="+mj-ea"/>
              <a:ea typeface="+mj-ea"/>
            </a:endParaRPr>
          </a:p>
          <a:p>
            <a:r>
              <a:rPr lang="ja-JP" altLang="ja-JP" sz="1050" dirty="0" smtClean="0">
                <a:solidFill>
                  <a:schemeClr val="tx1"/>
                </a:solidFill>
                <a:latin typeface="+mn-ea"/>
                <a:sym typeface="Wingdings"/>
              </a:rPr>
              <a:t></a:t>
            </a:r>
            <a:r>
              <a:rPr lang="ja-JP" altLang="en-US" sz="1050" dirty="0" smtClean="0">
                <a:solidFill>
                  <a:schemeClr val="tx1"/>
                </a:solidFill>
                <a:latin typeface="+mn-ea"/>
                <a:sym typeface="Wingdings"/>
              </a:rPr>
              <a:t>地域経済・産業の再生・復興による雇用創出→</a:t>
            </a:r>
            <a:r>
              <a:rPr lang="en-US" altLang="ja-JP" sz="1050" dirty="0" smtClean="0">
                <a:solidFill>
                  <a:schemeClr val="tx1"/>
                </a:solidFill>
                <a:latin typeface="+mn-ea"/>
                <a:sym typeface="Wingdings"/>
              </a:rPr>
              <a:t>5.7</a:t>
            </a:r>
            <a:r>
              <a:rPr lang="ja-JP" altLang="en-US" sz="1050" dirty="0" smtClean="0">
                <a:solidFill>
                  <a:schemeClr val="tx1"/>
                </a:solidFill>
                <a:latin typeface="+mn-ea"/>
                <a:sym typeface="Wingdings"/>
              </a:rPr>
              <a:t>兆円、雇用創出効果</a:t>
            </a:r>
            <a:r>
              <a:rPr lang="en-US" altLang="ja-JP" sz="1050" dirty="0" smtClean="0">
                <a:solidFill>
                  <a:schemeClr val="tx1"/>
                </a:solidFill>
                <a:latin typeface="+mn-ea"/>
                <a:sym typeface="Wingdings"/>
              </a:rPr>
              <a:t>35</a:t>
            </a:r>
            <a:r>
              <a:rPr lang="ja-JP" altLang="en-US" sz="1050" dirty="0" smtClean="0">
                <a:solidFill>
                  <a:schemeClr val="tx1"/>
                </a:solidFill>
                <a:latin typeface="+mn-ea"/>
                <a:sym typeface="Wingdings"/>
              </a:rPr>
              <a:t>万人</a:t>
            </a:r>
            <a:endParaRPr lang="en-US" altLang="ja-JP" sz="1050" dirty="0" smtClean="0">
              <a:solidFill>
                <a:schemeClr val="tx1"/>
              </a:solidFill>
              <a:latin typeface="+mn-ea"/>
              <a:sym typeface="Wingdings"/>
            </a:endParaRPr>
          </a:p>
          <a:p>
            <a:r>
              <a:rPr kumimoji="1" lang="ja-JP" altLang="en-US" sz="1050" dirty="0" smtClean="0">
                <a:solidFill>
                  <a:schemeClr val="tx1"/>
                </a:solidFill>
                <a:latin typeface="+mn-ea"/>
                <a:ea typeface="+mj-ea"/>
                <a:sym typeface="Wingdings"/>
              </a:rPr>
              <a:t>・企業支援－部品、素材分野と成長分野の生産拠点への国内立地補助金</a:t>
            </a:r>
            <a:endParaRPr kumimoji="1" lang="en-US" altLang="ja-JP" sz="1050" dirty="0" smtClean="0">
              <a:solidFill>
                <a:schemeClr val="tx1"/>
              </a:solidFill>
              <a:latin typeface="+mn-ea"/>
              <a:ea typeface="+mj-ea"/>
              <a:sym typeface="Wingdings"/>
            </a:endParaRPr>
          </a:p>
          <a:p>
            <a:r>
              <a:rPr lang="ja-JP" altLang="en-US" sz="1050" dirty="0" smtClean="0">
                <a:solidFill>
                  <a:schemeClr val="tx1"/>
                </a:solidFill>
                <a:latin typeface="+mn-ea"/>
                <a:ea typeface="+mj-ea"/>
                <a:sym typeface="Wingdings"/>
              </a:rPr>
              <a:t>・革新的医療機器創出の復興特区</a:t>
            </a:r>
            <a:endParaRPr lang="en-US" altLang="ja-JP" sz="1050" dirty="0" smtClean="0">
              <a:solidFill>
                <a:schemeClr val="tx1"/>
              </a:solidFill>
              <a:latin typeface="+mn-ea"/>
              <a:ea typeface="+mj-ea"/>
              <a:sym typeface="Wingdings"/>
            </a:endParaRPr>
          </a:p>
          <a:p>
            <a:r>
              <a:rPr kumimoji="1" lang="ja-JP" altLang="en-US" sz="1050" dirty="0" smtClean="0">
                <a:solidFill>
                  <a:schemeClr val="tx1"/>
                </a:solidFill>
                <a:latin typeface="+mn-ea"/>
                <a:ea typeface="+mj-ea"/>
                <a:sym typeface="Wingdings"/>
              </a:rPr>
              <a:t>・農林水産業の支援　農林漁業の第</a:t>
            </a:r>
            <a:r>
              <a:rPr kumimoji="1" lang="en-US" altLang="ja-JP" sz="1050" dirty="0" smtClean="0">
                <a:solidFill>
                  <a:schemeClr val="tx1"/>
                </a:solidFill>
                <a:latin typeface="+mn-ea"/>
                <a:ea typeface="+mj-ea"/>
                <a:sym typeface="Wingdings"/>
              </a:rPr>
              <a:t>6</a:t>
            </a:r>
            <a:r>
              <a:rPr kumimoji="1" lang="ja-JP" altLang="en-US" sz="1050" dirty="0" smtClean="0">
                <a:solidFill>
                  <a:schemeClr val="tx1"/>
                </a:solidFill>
                <a:latin typeface="+mn-ea"/>
                <a:ea typeface="+mj-ea"/>
                <a:sym typeface="Wingdings"/>
              </a:rPr>
              <a:t>次産業化の推進</a:t>
            </a:r>
            <a:endParaRPr kumimoji="1" lang="en-US" altLang="ja-JP" sz="1050" dirty="0" smtClean="0">
              <a:solidFill>
                <a:schemeClr val="tx1"/>
              </a:solidFill>
              <a:latin typeface="+mn-ea"/>
              <a:ea typeface="+mj-ea"/>
              <a:sym typeface="Wingdings"/>
            </a:endParaRPr>
          </a:p>
          <a:p>
            <a:r>
              <a:rPr lang="ja-JP" altLang="en-US" sz="1050" dirty="0" smtClean="0">
                <a:solidFill>
                  <a:schemeClr val="tx1"/>
                </a:solidFill>
                <a:latin typeface="+mn-ea"/>
                <a:ea typeface="+mj-ea"/>
                <a:sym typeface="Wingdings"/>
              </a:rPr>
              <a:t>・観光業支援　風評被害防止の情報発信。三陸復興国立公園（仮称）のとりくみ</a:t>
            </a:r>
            <a:endParaRPr lang="en-US" altLang="ja-JP" sz="1050" dirty="0" smtClean="0">
              <a:solidFill>
                <a:schemeClr val="tx1"/>
              </a:solidFill>
              <a:latin typeface="+mn-ea"/>
              <a:ea typeface="+mj-ea"/>
              <a:sym typeface="Wingdings"/>
            </a:endParaRPr>
          </a:p>
          <a:p>
            <a:r>
              <a:rPr lang="ja-JP" altLang="ja-JP" sz="1050" dirty="0" smtClean="0">
                <a:solidFill>
                  <a:schemeClr val="tx1"/>
                </a:solidFill>
                <a:latin typeface="+mn-ea"/>
                <a:sym typeface="Wingdings"/>
              </a:rPr>
              <a:t></a:t>
            </a:r>
            <a:r>
              <a:rPr lang="ja-JP" altLang="en-US" sz="1050" dirty="0" smtClean="0">
                <a:solidFill>
                  <a:schemeClr val="tx1"/>
                </a:solidFill>
                <a:latin typeface="+mn-ea"/>
                <a:sym typeface="Wingdings"/>
              </a:rPr>
              <a:t>産業振興と雇用対策の一体的支援→</a:t>
            </a:r>
            <a:r>
              <a:rPr lang="ja-JP" altLang="en-US" sz="1050" dirty="0" smtClean="0">
                <a:solidFill>
                  <a:schemeClr val="tx1"/>
                </a:solidFill>
                <a:latin typeface="+mn-ea"/>
                <a:ea typeface="+mj-ea"/>
                <a:sym typeface="Wingdings"/>
              </a:rPr>
              <a:t>被災地雇用復興総合プログラム　</a:t>
            </a:r>
            <a:r>
              <a:rPr lang="en-US" altLang="ja-JP" sz="1050" dirty="0" smtClean="0">
                <a:solidFill>
                  <a:schemeClr val="tx1"/>
                </a:solidFill>
                <a:latin typeface="+mn-ea"/>
                <a:sym typeface="Wingdings"/>
              </a:rPr>
              <a:t>0.4</a:t>
            </a:r>
            <a:r>
              <a:rPr lang="ja-JP" altLang="en-US" sz="1050" dirty="0" smtClean="0">
                <a:solidFill>
                  <a:schemeClr val="tx1"/>
                </a:solidFill>
                <a:latin typeface="+mn-ea"/>
                <a:sym typeface="Wingdings"/>
              </a:rPr>
              <a:t>兆円　雇用創出効果</a:t>
            </a:r>
            <a:r>
              <a:rPr lang="en-US" altLang="ja-JP" sz="1050" dirty="0" smtClean="0">
                <a:solidFill>
                  <a:schemeClr val="tx1"/>
                </a:solidFill>
                <a:latin typeface="+mn-ea"/>
                <a:sym typeface="Wingdings"/>
              </a:rPr>
              <a:t>15</a:t>
            </a:r>
            <a:r>
              <a:rPr lang="ja-JP" altLang="en-US" sz="1050" dirty="0" smtClean="0">
                <a:solidFill>
                  <a:schemeClr val="tx1"/>
                </a:solidFill>
                <a:latin typeface="+mn-ea"/>
                <a:sym typeface="Wingdings"/>
              </a:rPr>
              <a:t>万人</a:t>
            </a:r>
            <a:endParaRPr lang="en-US" altLang="ja-JP" sz="1050" dirty="0" smtClean="0">
              <a:solidFill>
                <a:schemeClr val="tx1"/>
              </a:solidFill>
              <a:latin typeface="+mn-ea"/>
              <a:sym typeface="Wingdings"/>
            </a:endParaRPr>
          </a:p>
          <a:p>
            <a:r>
              <a:rPr kumimoji="1" lang="ja-JP" altLang="en-US" sz="1050" dirty="0" smtClean="0">
                <a:solidFill>
                  <a:schemeClr val="tx1"/>
                </a:solidFill>
                <a:latin typeface="+mn-ea"/>
                <a:ea typeface="+mj-ea"/>
                <a:sym typeface="Wingdings"/>
              </a:rPr>
              <a:t>・事業復興型雇用創出事業を創設</a:t>
            </a:r>
            <a:endParaRPr lang="en-US" altLang="ja-JP" sz="1050" dirty="0" smtClean="0">
              <a:solidFill>
                <a:schemeClr val="tx1"/>
              </a:solidFill>
              <a:latin typeface="+mn-ea"/>
              <a:ea typeface="+mj-ea"/>
              <a:sym typeface="Wingdings"/>
            </a:endParaRPr>
          </a:p>
          <a:p>
            <a:r>
              <a:rPr lang="ja-JP" altLang="en-US" sz="1050" dirty="0" smtClean="0">
                <a:solidFill>
                  <a:schemeClr val="tx1"/>
                </a:solidFill>
                <a:latin typeface="+mn-ea"/>
                <a:ea typeface="+mj-ea"/>
                <a:sym typeface="Wingdings"/>
              </a:rPr>
              <a:t>・生涯現役・全員参加・世代継承型雇用創出事業の創設（自治体→民間委託）</a:t>
            </a:r>
            <a:endParaRPr lang="en-US" altLang="ja-JP" sz="1050" dirty="0" smtClean="0">
              <a:solidFill>
                <a:schemeClr val="tx1"/>
              </a:solidFill>
              <a:latin typeface="+mn-ea"/>
              <a:ea typeface="+mj-ea"/>
              <a:sym typeface="Wingdings"/>
            </a:endParaRPr>
          </a:p>
          <a:p>
            <a:r>
              <a:rPr lang="ja-JP" altLang="en-US" sz="1050" dirty="0" smtClean="0">
                <a:solidFill>
                  <a:schemeClr val="tx1"/>
                </a:solidFill>
                <a:latin typeface="+mn-ea"/>
                <a:ea typeface="+mj-ea"/>
                <a:sym typeface="Wingdings"/>
              </a:rPr>
              <a:t>・雇用創出基金の積み増し</a:t>
            </a:r>
            <a:endParaRPr lang="en-US" altLang="ja-JP" sz="1050" dirty="0" smtClean="0">
              <a:solidFill>
                <a:schemeClr val="tx1"/>
              </a:solidFill>
              <a:latin typeface="+mn-ea"/>
              <a:ea typeface="+mj-ea"/>
              <a:sym typeface="Wingdings"/>
            </a:endParaRPr>
          </a:p>
          <a:p>
            <a:r>
              <a:rPr kumimoji="1" lang="ja-JP" altLang="en-US" sz="1050" dirty="0" smtClean="0">
                <a:solidFill>
                  <a:schemeClr val="tx1"/>
                </a:solidFill>
                <a:latin typeface="+mn-ea"/>
                <a:ea typeface="+mj-ea"/>
                <a:sym typeface="Wingdings"/>
              </a:rPr>
              <a:t>・復興特別区域制度（仮称）の創設に伴う法人税に係る措置（新規立地企業を</a:t>
            </a:r>
            <a:r>
              <a:rPr kumimoji="1" lang="en-US" altLang="ja-JP" sz="1050" dirty="0" smtClean="0">
                <a:solidFill>
                  <a:schemeClr val="tx1"/>
                </a:solidFill>
                <a:latin typeface="+mn-ea"/>
                <a:ea typeface="+mj-ea"/>
                <a:sym typeface="Wingdings"/>
              </a:rPr>
              <a:t>5</a:t>
            </a:r>
            <a:r>
              <a:rPr kumimoji="1" lang="ja-JP" altLang="en-US" sz="1050" dirty="0" smtClean="0">
                <a:solidFill>
                  <a:schemeClr val="tx1"/>
                </a:solidFill>
                <a:latin typeface="+mn-ea"/>
                <a:ea typeface="+mj-ea"/>
                <a:sym typeface="Wingdings"/>
              </a:rPr>
              <a:t>年間無税。給与総額の一定割合を法人税額から控除）</a:t>
            </a:r>
            <a:endParaRPr kumimoji="1" lang="en-US" altLang="ja-JP" sz="1050" dirty="0" smtClean="0">
              <a:solidFill>
                <a:schemeClr val="tx1"/>
              </a:solidFill>
              <a:latin typeface="+mn-ea"/>
              <a:ea typeface="+mj-ea"/>
              <a:sym typeface="Wingdings"/>
            </a:endParaRPr>
          </a:p>
          <a:p>
            <a:r>
              <a:rPr kumimoji="1" lang="ja-JP" altLang="en-US" sz="1050" dirty="0" smtClean="0">
                <a:solidFill>
                  <a:schemeClr val="tx1"/>
                </a:solidFill>
                <a:latin typeface="+mj-ea"/>
                <a:ea typeface="+mj-ea"/>
              </a:rPr>
              <a:t>・農業経営の多角化による雇用創出・就業支援。</a:t>
            </a:r>
            <a:endParaRPr kumimoji="1" lang="en-US" altLang="ja-JP" sz="1050" dirty="0" smtClean="0">
              <a:solidFill>
                <a:schemeClr val="tx1"/>
              </a:solidFill>
              <a:latin typeface="+mj-ea"/>
              <a:ea typeface="+mj-ea"/>
            </a:endParaRPr>
          </a:p>
          <a:p>
            <a:r>
              <a:rPr lang="ja-JP" altLang="ja-JP" sz="1050" dirty="0" smtClean="0">
                <a:solidFill>
                  <a:schemeClr val="tx1"/>
                </a:solidFill>
                <a:latin typeface="+mn-ea"/>
                <a:sym typeface="Wingdings"/>
              </a:rPr>
              <a:t></a:t>
            </a:r>
            <a:r>
              <a:rPr kumimoji="1" lang="ja-JP" altLang="en-US" sz="1050" dirty="0" smtClean="0">
                <a:solidFill>
                  <a:schemeClr val="tx1"/>
                </a:solidFill>
                <a:latin typeface="+mj-ea"/>
                <a:ea typeface="+mj-ea"/>
              </a:rPr>
              <a:t>復興を支える人材育成・安定した就職に向けた支援等→</a:t>
            </a:r>
            <a:r>
              <a:rPr kumimoji="1" lang="en-US" altLang="ja-JP" sz="1050" dirty="0" smtClean="0">
                <a:solidFill>
                  <a:schemeClr val="tx1"/>
                </a:solidFill>
                <a:latin typeface="+mj-ea"/>
                <a:ea typeface="+mj-ea"/>
              </a:rPr>
              <a:t>0.1</a:t>
            </a:r>
            <a:r>
              <a:rPr kumimoji="1" lang="ja-JP" altLang="en-US" sz="1050" dirty="0" smtClean="0">
                <a:solidFill>
                  <a:schemeClr val="tx1"/>
                </a:solidFill>
                <a:latin typeface="+mj-ea"/>
                <a:ea typeface="+mj-ea"/>
              </a:rPr>
              <a:t>兆円、雇用下支え効果</a:t>
            </a:r>
            <a:r>
              <a:rPr kumimoji="1" lang="en-US" altLang="ja-JP" sz="1050" dirty="0" smtClean="0">
                <a:solidFill>
                  <a:schemeClr val="tx1"/>
                </a:solidFill>
                <a:latin typeface="+mj-ea"/>
                <a:ea typeface="+mj-ea"/>
              </a:rPr>
              <a:t>7</a:t>
            </a:r>
            <a:r>
              <a:rPr kumimoji="1" lang="ja-JP" altLang="en-US" sz="1050" dirty="0" smtClean="0">
                <a:solidFill>
                  <a:schemeClr val="tx1"/>
                </a:solidFill>
                <a:latin typeface="+mj-ea"/>
                <a:ea typeface="+mj-ea"/>
              </a:rPr>
              <a:t>万人</a:t>
            </a:r>
            <a:endParaRPr kumimoji="1" lang="en-US" altLang="ja-JP" sz="1050" dirty="0" smtClean="0">
              <a:solidFill>
                <a:schemeClr val="tx1"/>
              </a:solidFill>
              <a:latin typeface="+mj-ea"/>
              <a:ea typeface="+mj-ea"/>
            </a:endParaRPr>
          </a:p>
          <a:p>
            <a:r>
              <a:rPr lang="ja-JP" altLang="en-US" sz="1050" dirty="0" smtClean="0">
                <a:solidFill>
                  <a:schemeClr val="tx1"/>
                </a:solidFill>
                <a:latin typeface="+mj-ea"/>
                <a:ea typeface="+mj-ea"/>
              </a:rPr>
              <a:t>・人材育成の推進等（公的職業訓練、中小企業の人材育成、通期産業界の連携による専門的人材育成）</a:t>
            </a:r>
            <a:endParaRPr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・ハローワーク等の支援の充実強化（新卒者、障害者、被災者雇用開発助成金の拡充）</a:t>
            </a:r>
            <a:endParaRPr kumimoji="1" lang="en-US" altLang="ja-JP" sz="1050" dirty="0" smtClean="0">
              <a:solidFill>
                <a:schemeClr val="tx1"/>
              </a:solidFill>
              <a:latin typeface="+mj-ea"/>
              <a:ea typeface="+mj-ea"/>
            </a:endParaRPr>
          </a:p>
          <a:p>
            <a:r>
              <a:rPr lang="ja-JP" altLang="en-US" sz="1050" dirty="0" smtClean="0">
                <a:solidFill>
                  <a:schemeClr val="tx1"/>
                </a:solidFill>
                <a:latin typeface="+mj-ea"/>
                <a:ea typeface="+mj-ea"/>
              </a:rPr>
              <a:t>・復興事業における</a:t>
            </a:r>
            <a:r>
              <a:rPr lang="ja-JP" altLang="en-US" sz="1050" u="sng" dirty="0" smtClean="0">
                <a:solidFill>
                  <a:schemeClr val="tx1"/>
                </a:solidFill>
                <a:latin typeface="+mj-ea"/>
                <a:ea typeface="+mj-ea"/>
              </a:rPr>
              <a:t>適正な労働条件の確保・労働災害の防止</a:t>
            </a:r>
            <a:endParaRPr lang="en-US" altLang="ja-JP" sz="1050" u="sng" dirty="0" smtClean="0">
              <a:solidFill>
                <a:schemeClr val="tx1"/>
              </a:solidFill>
              <a:latin typeface="+mj-ea"/>
              <a:ea typeface="+mj-ea"/>
            </a:endParaRPr>
          </a:p>
          <a:p>
            <a:r>
              <a:rPr kumimoji="1" lang="ja-JP" altLang="en-US" sz="1050" dirty="0" smtClean="0">
                <a:solidFill>
                  <a:schemeClr val="tx1"/>
                </a:solidFill>
                <a:latin typeface="+mj-ea"/>
                <a:ea typeface="+mj-ea"/>
              </a:rPr>
              <a:t>・雇用保険の給付の延長（被災</a:t>
            </a:r>
            <a:r>
              <a:rPr kumimoji="1" lang="en-US" altLang="ja-JP" sz="1050" dirty="0" smtClean="0">
                <a:solidFill>
                  <a:schemeClr val="tx1"/>
                </a:solidFill>
                <a:latin typeface="+mj-ea"/>
                <a:ea typeface="+mj-ea"/>
              </a:rPr>
              <a:t>3</a:t>
            </a:r>
            <a:r>
              <a:rPr kumimoji="1" lang="ja-JP" altLang="en-US" sz="1050" dirty="0" smtClean="0">
                <a:solidFill>
                  <a:schemeClr val="tx1"/>
                </a:solidFill>
                <a:latin typeface="+mj-ea"/>
                <a:ea typeface="+mj-ea"/>
              </a:rPr>
              <a:t>県の沿岸地域で</a:t>
            </a:r>
            <a:r>
              <a:rPr kumimoji="1" lang="en-US" altLang="ja-JP" sz="1050" dirty="0" smtClean="0">
                <a:solidFill>
                  <a:schemeClr val="tx1"/>
                </a:solidFill>
                <a:latin typeface="+mj-ea"/>
                <a:ea typeface="+mj-ea"/>
              </a:rPr>
              <a:t>90</a:t>
            </a:r>
            <a:r>
              <a:rPr kumimoji="1" lang="ja-JP" altLang="en-US" sz="1050" dirty="0" smtClean="0">
                <a:solidFill>
                  <a:schemeClr val="tx1"/>
                </a:solidFill>
                <a:latin typeface="+mj-ea"/>
                <a:ea typeface="+mj-ea"/>
              </a:rPr>
              <a:t>日分）</a:t>
            </a:r>
            <a:endParaRPr kumimoji="1" lang="ja-JP" altLang="en-US" sz="1050" dirty="0">
              <a:solidFill>
                <a:schemeClr val="tx1"/>
              </a:solidFill>
              <a:latin typeface="+mj-ea"/>
              <a:ea typeface="+mj-ea"/>
            </a:endParaRPr>
          </a:p>
        </p:txBody>
      </p:sp>
      <p:sp>
        <p:nvSpPr>
          <p:cNvPr id="6" name="角丸四角形 5"/>
          <p:cNvSpPr/>
          <p:nvPr/>
        </p:nvSpPr>
        <p:spPr>
          <a:xfrm>
            <a:off x="548680" y="3419872"/>
            <a:ext cx="2808312" cy="288032"/>
          </a:xfrm>
          <a:prstGeom prst="roundRect">
            <a:avLst/>
          </a:prstGeom>
          <a:solidFill>
            <a:schemeClr val="tx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latin typeface="ＭＳ Ｐゴシック" pitchFamily="50" charset="-128"/>
                <a:ea typeface="ＭＳ Ｐゴシック" pitchFamily="50" charset="-128"/>
              </a:rPr>
              <a:t>雇用復興を支える予算措置　</a:t>
            </a:r>
            <a:r>
              <a:rPr kumimoji="1" lang="en-US" altLang="ja-JP" sz="1200" b="1" dirty="0" smtClean="0">
                <a:latin typeface="ＭＳ Ｐゴシック" pitchFamily="50" charset="-128"/>
                <a:ea typeface="ＭＳ Ｐゴシック" pitchFamily="50" charset="-128"/>
              </a:rPr>
              <a:t>10</a:t>
            </a:r>
            <a:r>
              <a:rPr kumimoji="1" lang="ja-JP" altLang="en-US" sz="1200" b="1" dirty="0" smtClean="0">
                <a:latin typeface="ＭＳ Ｐゴシック" pitchFamily="50" charset="-128"/>
                <a:ea typeface="ＭＳ Ｐゴシック" pitchFamily="50" charset="-128"/>
              </a:rPr>
              <a:t>月</a:t>
            </a:r>
            <a:r>
              <a:rPr kumimoji="1" lang="en-US" altLang="ja-JP" sz="1200" b="1" dirty="0" smtClean="0">
                <a:latin typeface="ＭＳ Ｐゴシック" pitchFamily="50" charset="-128"/>
                <a:ea typeface="ＭＳ Ｐゴシック" pitchFamily="50" charset="-128"/>
              </a:rPr>
              <a:t>25</a:t>
            </a:r>
            <a:r>
              <a:rPr kumimoji="1" lang="ja-JP" altLang="en-US" sz="1200" b="1" dirty="0" smtClean="0">
                <a:latin typeface="ＭＳ Ｐゴシック" pitchFamily="50" charset="-128"/>
                <a:ea typeface="ＭＳ Ｐゴシック" pitchFamily="50" charset="-128"/>
              </a:rPr>
              <a:t>日</a:t>
            </a:r>
            <a:endParaRPr kumimoji="1" lang="ja-JP" altLang="en-US" sz="1200" b="1" dirty="0">
              <a:latin typeface="ＭＳ Ｐゴシック" pitchFamily="50" charset="-128"/>
              <a:ea typeface="ＭＳ Ｐゴシック" pitchFamily="50" charset="-128"/>
            </a:endParaRPr>
          </a:p>
        </p:txBody>
      </p:sp>
      <p:sp>
        <p:nvSpPr>
          <p:cNvPr id="7" name="線吹き出し 1 (枠付き) 6"/>
          <p:cNvSpPr/>
          <p:nvPr/>
        </p:nvSpPr>
        <p:spPr>
          <a:xfrm>
            <a:off x="4653136" y="6660232"/>
            <a:ext cx="648072" cy="216024"/>
          </a:xfrm>
          <a:prstGeom prst="borderCallout1">
            <a:avLst>
              <a:gd name="adj1" fmla="val 18750"/>
              <a:gd name="adj2" fmla="val -8333"/>
              <a:gd name="adj3" fmla="val -46232"/>
              <a:gd name="adj4" fmla="val -80724"/>
            </a:avLst>
          </a:prstGeom>
          <a:no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050" dirty="0" smtClean="0">
                <a:solidFill>
                  <a:schemeClr val="tx1"/>
                </a:solidFill>
                <a:latin typeface="+mn-ea"/>
              </a:rPr>
              <a:t>注目！</a:t>
            </a:r>
            <a:endParaRPr kumimoji="1" lang="ja-JP" altLang="en-US" sz="1050" dirty="0">
              <a:solidFill>
                <a:schemeClr val="tx1"/>
              </a:solidFill>
              <a:latin typeface="+mn-ea"/>
            </a:endParaRPr>
          </a:p>
        </p:txBody>
      </p:sp>
      <p:sp>
        <p:nvSpPr>
          <p:cNvPr id="8" name="角丸四角形 7"/>
          <p:cNvSpPr/>
          <p:nvPr/>
        </p:nvSpPr>
        <p:spPr>
          <a:xfrm>
            <a:off x="476672" y="6732240"/>
            <a:ext cx="3600400" cy="288032"/>
          </a:xfrm>
          <a:prstGeom prst="roundRect">
            <a:avLst/>
          </a:prstGeom>
          <a:solidFill>
            <a:schemeClr val="tx1"/>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200" b="1" dirty="0" smtClean="0">
                <a:latin typeface="ＭＳ Ｐゴシック" pitchFamily="50" charset="-128"/>
                <a:ea typeface="ＭＳ Ｐゴシック" pitchFamily="50" charset="-128"/>
              </a:rPr>
              <a:t>以上の現状のもとでの「仕分け」による「提言」である</a:t>
            </a:r>
            <a:endParaRPr kumimoji="1" lang="ja-JP" altLang="en-US" sz="1200" b="1" dirty="0">
              <a:latin typeface="ＭＳ Ｐゴシック" pitchFamily="50" charset="-128"/>
              <a:ea typeface="ＭＳ Ｐゴシック" pitchFamily="50" charset="-128"/>
            </a:endParaRPr>
          </a:p>
        </p:txBody>
      </p:sp>
      <p:sp>
        <p:nvSpPr>
          <p:cNvPr id="9" name="正方形/長方形 8"/>
          <p:cNvSpPr/>
          <p:nvPr/>
        </p:nvSpPr>
        <p:spPr>
          <a:xfrm>
            <a:off x="404664" y="7020272"/>
            <a:ext cx="6048672" cy="187220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ja-JP" sz="1050" dirty="0" smtClean="0">
              <a:solidFill>
                <a:schemeClr val="tx1"/>
              </a:solidFill>
              <a:latin typeface="+mn-ea"/>
            </a:endParaRPr>
          </a:p>
          <a:p>
            <a:r>
              <a:rPr lang="en-US" altLang="ja-JP" sz="1050" dirty="0" smtClean="0">
                <a:solidFill>
                  <a:schemeClr val="tx1"/>
                </a:solidFill>
                <a:latin typeface="ＭＳ Ｐゴシック" pitchFamily="50" charset="-128"/>
                <a:ea typeface="ＭＳ Ｐゴシック" pitchFamily="50" charset="-128"/>
              </a:rPr>
              <a:t>〔</a:t>
            </a:r>
            <a:r>
              <a:rPr lang="ja-JP" altLang="en-US" sz="1050" dirty="0" smtClean="0">
                <a:solidFill>
                  <a:schemeClr val="tx1"/>
                </a:solidFill>
                <a:latin typeface="ＭＳ Ｐゴシック" pitchFamily="50" charset="-128"/>
                <a:ea typeface="ＭＳ Ｐゴシック" pitchFamily="50" charset="-128"/>
              </a:rPr>
              <a:t>出された方向性</a:t>
            </a:r>
            <a:r>
              <a:rPr lang="en-US" altLang="ja-JP" sz="1050" dirty="0" smtClean="0">
                <a:solidFill>
                  <a:schemeClr val="tx1"/>
                </a:solidFill>
                <a:latin typeface="ＭＳ Ｐゴシック" pitchFamily="50" charset="-128"/>
                <a:ea typeface="ＭＳ Ｐゴシック" pitchFamily="50" charset="-128"/>
              </a:rPr>
              <a:t>〕</a:t>
            </a:r>
            <a:r>
              <a:rPr lang="ja-JP" altLang="en-US" sz="1050" dirty="0" smtClean="0">
                <a:solidFill>
                  <a:schemeClr val="tx1"/>
                </a:solidFill>
                <a:latin typeface="ＭＳ Ｐゴシック" pitchFamily="50" charset="-128"/>
                <a:ea typeface="ＭＳ Ｐゴシック" pitchFamily="50" charset="-128"/>
              </a:rPr>
              <a:t>　</a:t>
            </a:r>
            <a:r>
              <a:rPr lang="ja-JP" altLang="en-US" sz="1050" dirty="0" smtClean="0">
                <a:solidFill>
                  <a:schemeClr val="tx1"/>
                </a:solidFill>
                <a:latin typeface="+mn-ea"/>
              </a:rPr>
              <a:t>　（全文）</a:t>
            </a:r>
            <a:endParaRPr lang="en-US" altLang="ja-JP" sz="1050" dirty="0" smtClean="0">
              <a:solidFill>
                <a:schemeClr val="tx1"/>
              </a:solidFill>
              <a:latin typeface="+mn-ea"/>
            </a:endParaRPr>
          </a:p>
          <a:p>
            <a:r>
              <a:rPr lang="ja-JP" altLang="en-US" sz="1050" dirty="0" smtClean="0">
                <a:solidFill>
                  <a:schemeClr val="tx1"/>
                </a:solidFill>
                <a:latin typeface="+mn-ea"/>
              </a:rPr>
              <a:t>・これまでの雇用対策については、その効果が十分発揮されておらず、その検証も不十分であった。今後は、経済対策によるものを含め、毎年度全ての施策の効果検証を定量的に実施し、予算に厳格に反映させること。</a:t>
            </a:r>
            <a:endParaRPr lang="en-US" altLang="ja-JP" sz="1050" dirty="0" smtClean="0">
              <a:solidFill>
                <a:schemeClr val="tx1"/>
              </a:solidFill>
              <a:latin typeface="+mn-ea"/>
            </a:endParaRPr>
          </a:p>
          <a:p>
            <a:r>
              <a:rPr lang="ja-JP" altLang="en-US" sz="1050" dirty="0" smtClean="0">
                <a:solidFill>
                  <a:schemeClr val="tx1"/>
                </a:solidFill>
                <a:latin typeface="+mn-ea"/>
              </a:rPr>
              <a:t>・加えて、既存事業の大胆な統廃合や、能力開発事業とハローワークとの一層の連携強化を図るなど、</a:t>
            </a:r>
            <a:endParaRPr lang="en-US" altLang="ja-JP" sz="1050" dirty="0" smtClean="0">
              <a:solidFill>
                <a:schemeClr val="tx1"/>
              </a:solidFill>
              <a:latin typeface="+mn-ea"/>
            </a:endParaRPr>
          </a:p>
          <a:p>
            <a:r>
              <a:rPr lang="ja-JP" altLang="en-US" sz="1050" dirty="0" smtClean="0">
                <a:solidFill>
                  <a:schemeClr val="tx1"/>
                </a:solidFill>
                <a:latin typeface="+mn-ea"/>
              </a:rPr>
              <a:t>現に就職につながる改善を行う。</a:t>
            </a:r>
            <a:endParaRPr lang="en-US" altLang="ja-JP" sz="1050" dirty="0" smtClean="0">
              <a:solidFill>
                <a:schemeClr val="tx1"/>
              </a:solidFill>
              <a:latin typeface="+mn-ea"/>
            </a:endParaRPr>
          </a:p>
          <a:p>
            <a:r>
              <a:rPr lang="ja-JP" altLang="en-US" sz="1050" dirty="0" smtClean="0">
                <a:solidFill>
                  <a:schemeClr val="tx1"/>
                </a:solidFill>
                <a:latin typeface="+mn-ea"/>
              </a:rPr>
              <a:t>・非正規労働者の増加や新卒者の就職難などの構造的な課題への対応については、制度的な改革</a:t>
            </a:r>
            <a:endParaRPr lang="en-US" altLang="ja-JP" sz="1050" dirty="0" smtClean="0">
              <a:solidFill>
                <a:schemeClr val="tx1"/>
              </a:solidFill>
              <a:latin typeface="+mn-ea"/>
            </a:endParaRPr>
          </a:p>
          <a:p>
            <a:r>
              <a:rPr lang="ja-JP" altLang="en-US" sz="1050" dirty="0" err="1" smtClean="0">
                <a:solidFill>
                  <a:schemeClr val="tx1"/>
                </a:solidFill>
                <a:latin typeface="+mn-ea"/>
              </a:rPr>
              <a:t>にも</a:t>
            </a:r>
            <a:r>
              <a:rPr lang="ja-JP" altLang="en-US" sz="1050" dirty="0" smtClean="0">
                <a:solidFill>
                  <a:schemeClr val="tx1"/>
                </a:solidFill>
                <a:latin typeface="+mn-ea"/>
              </a:rPr>
              <a:t>取り組むべき。</a:t>
            </a:r>
            <a:endParaRPr lang="en-US" altLang="ja-JP" sz="1050" dirty="0" smtClean="0">
              <a:solidFill>
                <a:schemeClr val="tx1"/>
              </a:solidFill>
              <a:latin typeface="+mn-ea"/>
            </a:endParaRPr>
          </a:p>
          <a:p>
            <a:r>
              <a:rPr lang="ja-JP" altLang="en-US" sz="1050" dirty="0" smtClean="0">
                <a:solidFill>
                  <a:schemeClr val="tx1"/>
                </a:solidFill>
                <a:latin typeface="+mn-ea"/>
              </a:rPr>
              <a:t>・雇用保険の積立金については、平成</a:t>
            </a:r>
            <a:r>
              <a:rPr lang="en-US" altLang="ja-JP" sz="1050" dirty="0" smtClean="0">
                <a:solidFill>
                  <a:schemeClr val="tx1"/>
                </a:solidFill>
                <a:latin typeface="+mn-ea"/>
              </a:rPr>
              <a:t>23</a:t>
            </a:r>
            <a:r>
              <a:rPr lang="ja-JP" altLang="en-US" sz="1050" dirty="0" smtClean="0">
                <a:solidFill>
                  <a:schemeClr val="tx1"/>
                </a:solidFill>
                <a:latin typeface="+mn-ea"/>
              </a:rPr>
              <a:t>年度末見込みで約</a:t>
            </a:r>
            <a:r>
              <a:rPr lang="en-US" altLang="ja-JP" sz="1050" dirty="0" smtClean="0">
                <a:solidFill>
                  <a:schemeClr val="tx1"/>
                </a:solidFill>
                <a:latin typeface="+mn-ea"/>
              </a:rPr>
              <a:t>4</a:t>
            </a:r>
            <a:r>
              <a:rPr lang="ja-JP" altLang="en-US" sz="1050" dirty="0" smtClean="0">
                <a:solidFill>
                  <a:schemeClr val="tx1"/>
                </a:solidFill>
                <a:latin typeface="+mn-ea"/>
              </a:rPr>
              <a:t>兆円の水準となっており、雇用保険制度の持続可能性に配慮しつつ、受益者負担の軽減の観点から、雇用保険料の一定の引き下げを含む負担と受益（事業）の関係の見直しを検討すること。</a:t>
            </a:r>
            <a:endParaRPr lang="en-US" altLang="ja-JP" sz="1050" dirty="0" smtClean="0">
              <a:solidFill>
                <a:schemeClr val="tx1"/>
              </a:solidFill>
              <a:latin typeface="+mn-ea"/>
            </a:endParaRPr>
          </a:p>
          <a:p>
            <a:r>
              <a:rPr lang="ja-JP" altLang="en-US" sz="1050" dirty="0" smtClean="0">
                <a:solidFill>
                  <a:schemeClr val="tx1"/>
                </a:solidFill>
                <a:latin typeface="+mn-ea"/>
              </a:rPr>
              <a:t>　　　　　　　　　　　　　　　　　　　　　　　　　　　　　　　　　　　</a:t>
            </a:r>
            <a:r>
              <a:rPr lang="ja-JP" altLang="en-US" sz="1050" dirty="0" smtClean="0">
                <a:latin typeface="+mn-ea"/>
              </a:rPr>
              <a:t>　　　　　　　　　　　　　　　　　　　　　　</a:t>
            </a:r>
            <a:endParaRPr lang="en-US" altLang="ja-JP" sz="1050" dirty="0" smtClean="0">
              <a:latin typeface="AR P丸ゴシック体M" pitchFamily="50" charset="-128"/>
              <a:ea typeface="AR P丸ゴシック体M" pitchFamily="50" charset="-128"/>
            </a:endParaRPr>
          </a:p>
        </p:txBody>
      </p:sp>
      <p:sp>
        <p:nvSpPr>
          <p:cNvPr id="10" name="正方形/長方形 9"/>
          <p:cNvSpPr/>
          <p:nvPr/>
        </p:nvSpPr>
        <p:spPr>
          <a:xfrm>
            <a:off x="404664" y="611560"/>
            <a:ext cx="6120680" cy="28083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050" dirty="0" smtClean="0">
                <a:solidFill>
                  <a:schemeClr val="tx1"/>
                </a:solidFill>
                <a:latin typeface="ＭＳ Ｐゴシック" pitchFamily="50" charset="-128"/>
                <a:ea typeface="ＭＳ Ｐゴシック" pitchFamily="50" charset="-128"/>
              </a:rPr>
              <a:t>〔</a:t>
            </a:r>
            <a:r>
              <a:rPr lang="ja-JP" altLang="en-US" sz="1050" dirty="0" smtClean="0">
                <a:solidFill>
                  <a:schemeClr val="tx1"/>
                </a:solidFill>
                <a:latin typeface="ＭＳ Ｐゴシック" pitchFamily="50" charset="-128"/>
                <a:ea typeface="ＭＳ Ｐゴシック" pitchFamily="50" charset="-128"/>
              </a:rPr>
              <a:t>ステップ</a:t>
            </a:r>
            <a:r>
              <a:rPr lang="en-US" altLang="ja-JP" sz="1050" dirty="0" smtClean="0">
                <a:solidFill>
                  <a:schemeClr val="tx1"/>
                </a:solidFill>
                <a:latin typeface="ＭＳ Ｐゴシック" pitchFamily="50" charset="-128"/>
                <a:ea typeface="ＭＳ Ｐゴシック" pitchFamily="50" charset="-128"/>
              </a:rPr>
              <a:t>2〕-</a:t>
            </a:r>
            <a:r>
              <a:rPr lang="ja-JP" altLang="en-US" sz="1050" dirty="0" smtClean="0">
                <a:solidFill>
                  <a:schemeClr val="tx1"/>
                </a:solidFill>
                <a:latin typeface="+mn-ea"/>
              </a:rPr>
              <a:t>被災者等就労支援・雇用創出推進会議第</a:t>
            </a:r>
            <a:r>
              <a:rPr lang="en-US" altLang="ja-JP" sz="1050" dirty="0" smtClean="0">
                <a:solidFill>
                  <a:schemeClr val="tx1"/>
                </a:solidFill>
                <a:latin typeface="+mn-ea"/>
              </a:rPr>
              <a:t>2</a:t>
            </a:r>
            <a:r>
              <a:rPr lang="ja-JP" altLang="en-US" sz="1050" dirty="0" smtClean="0">
                <a:solidFill>
                  <a:schemeClr val="tx1"/>
                </a:solidFill>
                <a:latin typeface="+mn-ea"/>
              </a:rPr>
              <a:t>段階のまとめ</a:t>
            </a:r>
            <a:endParaRPr lang="en-US" altLang="ja-JP" sz="1050" dirty="0" smtClean="0">
              <a:solidFill>
                <a:schemeClr val="tx1"/>
              </a:solidFill>
              <a:latin typeface="+mn-ea"/>
            </a:endParaRPr>
          </a:p>
          <a:p>
            <a:r>
              <a:rPr lang="ja-JP" altLang="ja-JP" sz="1050" dirty="0" smtClean="0">
                <a:solidFill>
                  <a:schemeClr val="tx1"/>
                </a:solidFill>
                <a:latin typeface="+mn-ea"/>
                <a:sym typeface="Wingdings"/>
              </a:rPr>
              <a:t></a:t>
            </a:r>
            <a:r>
              <a:rPr lang="ja-JP" altLang="en-US" sz="1050" dirty="0" smtClean="0">
                <a:solidFill>
                  <a:schemeClr val="tx1"/>
                </a:solidFill>
                <a:latin typeface="+mn-ea"/>
                <a:sym typeface="Wingdings"/>
              </a:rPr>
              <a:t>復旧事業等による確実な雇用創出→</a:t>
            </a:r>
            <a:r>
              <a:rPr lang="en-US" altLang="ja-JP" sz="1050" dirty="0" smtClean="0">
                <a:solidFill>
                  <a:schemeClr val="tx1"/>
                </a:solidFill>
                <a:latin typeface="+mn-ea"/>
                <a:sym typeface="Wingdings"/>
              </a:rPr>
              <a:t>2</a:t>
            </a:r>
            <a:r>
              <a:rPr lang="ja-JP" altLang="en-US" sz="1050" dirty="0" smtClean="0">
                <a:solidFill>
                  <a:schemeClr val="tx1"/>
                </a:solidFill>
                <a:latin typeface="+mn-ea"/>
                <a:sym typeface="Wingdings"/>
              </a:rPr>
              <a:t>兆</a:t>
            </a:r>
            <a:r>
              <a:rPr lang="en-US" altLang="ja-JP" sz="1050" dirty="0" smtClean="0">
                <a:solidFill>
                  <a:schemeClr val="tx1"/>
                </a:solidFill>
                <a:latin typeface="+mn-ea"/>
                <a:sym typeface="Wingdings"/>
              </a:rPr>
              <a:t>544</a:t>
            </a:r>
            <a:r>
              <a:rPr lang="ja-JP" altLang="en-US" sz="1050" dirty="0" smtClean="0">
                <a:solidFill>
                  <a:schemeClr val="tx1"/>
                </a:solidFill>
                <a:latin typeface="+mn-ea"/>
                <a:sym typeface="Wingdings"/>
              </a:rPr>
              <a:t>億円、雇用創出効果</a:t>
            </a:r>
            <a:r>
              <a:rPr lang="en-US" altLang="ja-JP" sz="1050" dirty="0" smtClean="0">
                <a:solidFill>
                  <a:schemeClr val="tx1"/>
                </a:solidFill>
                <a:latin typeface="+mn-ea"/>
                <a:sym typeface="Wingdings"/>
              </a:rPr>
              <a:t>20</a:t>
            </a:r>
            <a:r>
              <a:rPr lang="ja-JP" altLang="en-US" sz="1050" dirty="0" smtClean="0">
                <a:solidFill>
                  <a:schemeClr val="tx1"/>
                </a:solidFill>
                <a:latin typeface="+mn-ea"/>
                <a:sym typeface="Wingdings"/>
              </a:rPr>
              <a:t>万人</a:t>
            </a:r>
            <a:endParaRPr lang="en-US" altLang="ja-JP" sz="1050" dirty="0" smtClean="0">
              <a:solidFill>
                <a:schemeClr val="tx1"/>
              </a:solidFill>
              <a:latin typeface="+mn-ea"/>
              <a:sym typeface="Wingdings"/>
            </a:endParaRPr>
          </a:p>
          <a:p>
            <a:r>
              <a:rPr lang="ja-JP" altLang="en-US" sz="1050" dirty="0" smtClean="0">
                <a:solidFill>
                  <a:schemeClr val="tx1"/>
                </a:solidFill>
                <a:latin typeface="+mn-ea"/>
                <a:sym typeface="Wingdings"/>
              </a:rPr>
              <a:t>・雇用創出基金事業の拡充</a:t>
            </a:r>
            <a:endParaRPr lang="en-US" altLang="ja-JP" sz="1050" dirty="0" smtClean="0">
              <a:solidFill>
                <a:schemeClr val="tx1"/>
              </a:solidFill>
              <a:latin typeface="+mn-ea"/>
              <a:sym typeface="Wingdings"/>
            </a:endParaRPr>
          </a:p>
          <a:p>
            <a:r>
              <a:rPr lang="ja-JP" altLang="ja-JP" sz="1050" dirty="0" smtClean="0">
                <a:solidFill>
                  <a:schemeClr val="tx1"/>
                </a:solidFill>
                <a:latin typeface="+mn-ea"/>
                <a:sym typeface="Wingdings"/>
              </a:rPr>
              <a:t></a:t>
            </a:r>
            <a:r>
              <a:rPr lang="ja-JP" altLang="en-US" sz="1050" dirty="0" smtClean="0">
                <a:solidFill>
                  <a:schemeClr val="tx1"/>
                </a:solidFill>
                <a:latin typeface="+mn-ea"/>
                <a:sym typeface="Wingdings"/>
              </a:rPr>
              <a:t>被災した方々の新たな就職にむけた支援→</a:t>
            </a:r>
            <a:r>
              <a:rPr lang="en-US" altLang="ja-JP" sz="1050" dirty="0" smtClean="0">
                <a:solidFill>
                  <a:schemeClr val="tx1"/>
                </a:solidFill>
                <a:latin typeface="+mn-ea"/>
                <a:sym typeface="Wingdings"/>
              </a:rPr>
              <a:t>158</a:t>
            </a:r>
            <a:r>
              <a:rPr lang="ja-JP" altLang="en-US" sz="1050" dirty="0" smtClean="0">
                <a:solidFill>
                  <a:schemeClr val="tx1"/>
                </a:solidFill>
                <a:latin typeface="+mn-ea"/>
                <a:sym typeface="Wingdings"/>
              </a:rPr>
              <a:t>億円、雇用下支え効果</a:t>
            </a:r>
            <a:r>
              <a:rPr lang="en-US" altLang="ja-JP" sz="1050" dirty="0" smtClean="0">
                <a:solidFill>
                  <a:schemeClr val="tx1"/>
                </a:solidFill>
                <a:latin typeface="+mn-ea"/>
                <a:sym typeface="Wingdings"/>
              </a:rPr>
              <a:t>6</a:t>
            </a:r>
            <a:r>
              <a:rPr lang="ja-JP" altLang="en-US" sz="1050" dirty="0" smtClean="0">
                <a:solidFill>
                  <a:schemeClr val="tx1"/>
                </a:solidFill>
                <a:latin typeface="+mn-ea"/>
                <a:sym typeface="Wingdings"/>
              </a:rPr>
              <a:t>万人</a:t>
            </a:r>
            <a:endParaRPr lang="en-US" altLang="ja-JP" sz="1050" dirty="0" smtClean="0">
              <a:solidFill>
                <a:schemeClr val="tx1"/>
              </a:solidFill>
              <a:latin typeface="+mn-ea"/>
              <a:sym typeface="Wingdings"/>
            </a:endParaRPr>
          </a:p>
          <a:p>
            <a:r>
              <a:rPr lang="ja-JP" altLang="en-US" sz="1050" dirty="0" smtClean="0">
                <a:solidFill>
                  <a:schemeClr val="tx1"/>
                </a:solidFill>
                <a:latin typeface="+mn-ea"/>
                <a:sym typeface="Wingdings"/>
              </a:rPr>
              <a:t>・被災者雇用開発助成金の創設</a:t>
            </a:r>
            <a:endParaRPr lang="en-US" altLang="ja-JP" sz="1050" dirty="0" smtClean="0">
              <a:solidFill>
                <a:schemeClr val="tx1"/>
              </a:solidFill>
              <a:latin typeface="+mn-ea"/>
              <a:sym typeface="Wingdings"/>
            </a:endParaRPr>
          </a:p>
          <a:p>
            <a:r>
              <a:rPr lang="ja-JP" altLang="en-US" sz="1050" dirty="0" smtClean="0">
                <a:solidFill>
                  <a:schemeClr val="tx1"/>
                </a:solidFill>
                <a:latin typeface="+mn-ea"/>
                <a:sym typeface="Wingdings"/>
              </a:rPr>
              <a:t>・職業訓練の拡充</a:t>
            </a:r>
            <a:endParaRPr lang="en-US" altLang="ja-JP" sz="1050" dirty="0" smtClean="0">
              <a:solidFill>
                <a:schemeClr val="tx1"/>
              </a:solidFill>
              <a:latin typeface="+mn-ea"/>
              <a:sym typeface="Wingdings"/>
            </a:endParaRPr>
          </a:p>
          <a:p>
            <a:r>
              <a:rPr lang="ja-JP" altLang="en-US" sz="1050" dirty="0" smtClean="0">
                <a:solidFill>
                  <a:schemeClr val="tx1"/>
                </a:solidFill>
                <a:latin typeface="+mn-ea"/>
                <a:sym typeface="Wingdings"/>
              </a:rPr>
              <a:t>・復旧工事災害防止対策の徹底</a:t>
            </a:r>
            <a:endParaRPr lang="en-US" altLang="ja-JP" sz="1050" dirty="0" smtClean="0">
              <a:solidFill>
                <a:schemeClr val="tx1"/>
              </a:solidFill>
              <a:latin typeface="+mn-ea"/>
              <a:sym typeface="Wingdings"/>
            </a:endParaRPr>
          </a:p>
          <a:p>
            <a:r>
              <a:rPr lang="ja-JP" altLang="en-US" sz="1050" dirty="0" smtClean="0">
                <a:solidFill>
                  <a:schemeClr val="tx1"/>
                </a:solidFill>
                <a:latin typeface="+mn-ea"/>
                <a:sym typeface="Wingdings"/>
              </a:rPr>
              <a:t>・避難所への出張相談と被災者ニーズに対応した求人開拓</a:t>
            </a:r>
            <a:endParaRPr lang="en-US" altLang="ja-JP" sz="1050" dirty="0" smtClean="0">
              <a:solidFill>
                <a:schemeClr val="tx1"/>
              </a:solidFill>
              <a:latin typeface="+mn-ea"/>
              <a:sym typeface="Wingdings"/>
            </a:endParaRPr>
          </a:p>
          <a:p>
            <a:r>
              <a:rPr lang="ja-JP" altLang="en-US" sz="1050" dirty="0" smtClean="0">
                <a:solidFill>
                  <a:schemeClr val="tx1"/>
                </a:solidFill>
                <a:latin typeface="+mn-ea"/>
                <a:sym typeface="Wingdings"/>
              </a:rPr>
              <a:t>・広域に就職活動を行う方への応援</a:t>
            </a:r>
            <a:endParaRPr lang="en-US" altLang="ja-JP" sz="1050" dirty="0" smtClean="0">
              <a:solidFill>
                <a:schemeClr val="tx1"/>
              </a:solidFill>
              <a:latin typeface="+mn-ea"/>
              <a:sym typeface="Wingdings"/>
            </a:endParaRPr>
          </a:p>
          <a:p>
            <a:r>
              <a:rPr lang="ja-JP" altLang="en-US" sz="1050" dirty="0" smtClean="0">
                <a:solidFill>
                  <a:schemeClr val="tx1"/>
                </a:solidFill>
                <a:latin typeface="+mn-ea"/>
                <a:sym typeface="Wingdings"/>
              </a:rPr>
              <a:t>・被災地における新規学卒者等への就職支援</a:t>
            </a:r>
            <a:endParaRPr lang="en-US" altLang="ja-JP" sz="1050" dirty="0" smtClean="0">
              <a:solidFill>
                <a:schemeClr val="tx1"/>
              </a:solidFill>
              <a:latin typeface="+mn-ea"/>
              <a:sym typeface="Wingdings"/>
            </a:endParaRPr>
          </a:p>
          <a:p>
            <a:r>
              <a:rPr lang="ja-JP" altLang="ja-JP" sz="1050" dirty="0" smtClean="0">
                <a:solidFill>
                  <a:schemeClr val="tx1"/>
                </a:solidFill>
                <a:latin typeface="+mn-ea"/>
                <a:sym typeface="Wingdings"/>
              </a:rPr>
              <a:t></a:t>
            </a:r>
            <a:r>
              <a:rPr lang="ja-JP" altLang="en-US" sz="1050" dirty="0" smtClean="0">
                <a:solidFill>
                  <a:schemeClr val="tx1"/>
                </a:solidFill>
                <a:latin typeface="+mn-ea"/>
                <a:sym typeface="Wingdings"/>
              </a:rPr>
              <a:t>被災者の雇用の維持・生活の安定→１兆</a:t>
            </a:r>
            <a:r>
              <a:rPr lang="en-US" altLang="ja-JP" sz="1050" dirty="0" smtClean="0">
                <a:solidFill>
                  <a:schemeClr val="tx1"/>
                </a:solidFill>
                <a:latin typeface="+mn-ea"/>
                <a:sym typeface="Wingdings"/>
              </a:rPr>
              <a:t>7369</a:t>
            </a:r>
            <a:r>
              <a:rPr lang="ja-JP" altLang="en-US" sz="1050" dirty="0" smtClean="0">
                <a:solidFill>
                  <a:schemeClr val="tx1"/>
                </a:solidFill>
                <a:latin typeface="+mn-ea"/>
                <a:sym typeface="Wingdings"/>
              </a:rPr>
              <a:t>億円、雇用の下支え効果</a:t>
            </a:r>
            <a:r>
              <a:rPr lang="en-US" altLang="ja-JP" sz="1050" dirty="0" smtClean="0">
                <a:solidFill>
                  <a:schemeClr val="tx1"/>
                </a:solidFill>
                <a:latin typeface="+mn-ea"/>
                <a:sym typeface="Wingdings"/>
              </a:rPr>
              <a:t>146</a:t>
            </a:r>
            <a:r>
              <a:rPr lang="ja-JP" altLang="en-US" sz="1050" dirty="0" smtClean="0">
                <a:solidFill>
                  <a:schemeClr val="tx1"/>
                </a:solidFill>
                <a:latin typeface="+mn-ea"/>
                <a:sym typeface="Wingdings"/>
              </a:rPr>
              <a:t>万人、生活の安定効果</a:t>
            </a:r>
            <a:r>
              <a:rPr lang="en-US" altLang="ja-JP" sz="1050" dirty="0" smtClean="0">
                <a:solidFill>
                  <a:schemeClr val="tx1"/>
                </a:solidFill>
                <a:latin typeface="+mn-ea"/>
                <a:sym typeface="Wingdings"/>
              </a:rPr>
              <a:t>43</a:t>
            </a:r>
            <a:r>
              <a:rPr lang="ja-JP" altLang="en-US" sz="1050" dirty="0" smtClean="0">
                <a:solidFill>
                  <a:schemeClr val="tx1"/>
                </a:solidFill>
                <a:latin typeface="+mn-ea"/>
                <a:sym typeface="Wingdings"/>
              </a:rPr>
              <a:t>万人</a:t>
            </a:r>
            <a:endParaRPr lang="en-US" altLang="ja-JP" sz="1050" dirty="0" smtClean="0">
              <a:solidFill>
                <a:schemeClr val="tx1"/>
              </a:solidFill>
              <a:latin typeface="+mn-ea"/>
              <a:sym typeface="Wingdings"/>
            </a:endParaRPr>
          </a:p>
          <a:p>
            <a:r>
              <a:rPr lang="ja-JP" altLang="en-US" sz="1050" dirty="0" smtClean="0">
                <a:solidFill>
                  <a:schemeClr val="tx1"/>
                </a:solidFill>
                <a:latin typeface="+mn-ea"/>
                <a:sym typeface="Wingdings"/>
              </a:rPr>
              <a:t>・雇用調整助成金の拡充（最大</a:t>
            </a:r>
            <a:r>
              <a:rPr lang="en-US" altLang="ja-JP" sz="1050" dirty="0" smtClean="0">
                <a:solidFill>
                  <a:schemeClr val="tx1"/>
                </a:solidFill>
                <a:latin typeface="+mn-ea"/>
                <a:sym typeface="Wingdings"/>
              </a:rPr>
              <a:t>300</a:t>
            </a:r>
            <a:r>
              <a:rPr lang="ja-JP" altLang="en-US" sz="1050" dirty="0" smtClean="0">
                <a:solidFill>
                  <a:schemeClr val="tx1"/>
                </a:solidFill>
                <a:latin typeface="+mn-ea"/>
                <a:sym typeface="Wingdings"/>
              </a:rPr>
              <a:t>日）</a:t>
            </a:r>
            <a:endParaRPr lang="en-US" altLang="ja-JP" sz="1050" dirty="0" smtClean="0">
              <a:solidFill>
                <a:schemeClr val="tx1"/>
              </a:solidFill>
              <a:latin typeface="+mn-ea"/>
              <a:sym typeface="Wingdings"/>
            </a:endParaRPr>
          </a:p>
          <a:p>
            <a:r>
              <a:rPr lang="ja-JP" altLang="en-US" sz="1050" dirty="0" smtClean="0">
                <a:solidFill>
                  <a:schemeClr val="tx1"/>
                </a:solidFill>
                <a:latin typeface="+mn-ea"/>
                <a:sym typeface="Wingdings"/>
              </a:rPr>
              <a:t>・各種保険料の減免（医療、介護、労働、厚生年金）</a:t>
            </a:r>
            <a:endParaRPr lang="en-US" altLang="ja-JP" sz="1050" dirty="0" smtClean="0">
              <a:solidFill>
                <a:schemeClr val="tx1"/>
              </a:solidFill>
              <a:latin typeface="+mn-ea"/>
              <a:sym typeface="Wingdings"/>
            </a:endParaRPr>
          </a:p>
          <a:p>
            <a:r>
              <a:rPr lang="ja-JP" altLang="en-US" sz="1050" dirty="0" smtClean="0">
                <a:solidFill>
                  <a:schemeClr val="tx1"/>
                </a:solidFill>
                <a:latin typeface="+mn-ea"/>
                <a:sym typeface="Wingdings"/>
              </a:rPr>
              <a:t>・中小企業者、農林漁業者、生活衛生関係営業者等の経営再建支援</a:t>
            </a:r>
            <a:endParaRPr lang="en-US" altLang="ja-JP" sz="1050" dirty="0" smtClean="0">
              <a:solidFill>
                <a:schemeClr val="tx1"/>
              </a:solidFill>
              <a:latin typeface="+mn-ea"/>
              <a:sym typeface="Wingdings"/>
            </a:endParaRPr>
          </a:p>
          <a:p>
            <a:r>
              <a:rPr lang="ja-JP" altLang="en-US" sz="1050" dirty="0" smtClean="0">
                <a:solidFill>
                  <a:schemeClr val="tx1"/>
                </a:solidFill>
                <a:latin typeface="+mn-ea"/>
                <a:sym typeface="Wingdings"/>
              </a:rPr>
              <a:t>・雇用保険の延長給付の拡充（</a:t>
            </a:r>
            <a:r>
              <a:rPr lang="en-US" altLang="ja-JP" sz="1050" dirty="0" smtClean="0">
                <a:solidFill>
                  <a:schemeClr val="tx1"/>
                </a:solidFill>
                <a:latin typeface="+mn-ea"/>
                <a:sym typeface="Wingdings"/>
              </a:rPr>
              <a:t>60</a:t>
            </a:r>
            <a:r>
              <a:rPr lang="ja-JP" altLang="en-US" sz="1050" dirty="0" smtClean="0">
                <a:solidFill>
                  <a:schemeClr val="tx1"/>
                </a:solidFill>
                <a:latin typeface="+mn-ea"/>
                <a:sym typeface="Wingdings"/>
              </a:rPr>
              <a:t>日</a:t>
            </a:r>
            <a:r>
              <a:rPr lang="en-US" altLang="ja-JP" sz="1050" dirty="0" smtClean="0">
                <a:solidFill>
                  <a:schemeClr val="tx1"/>
                </a:solidFill>
                <a:latin typeface="+mn-ea"/>
                <a:sym typeface="Wingdings"/>
              </a:rPr>
              <a:t>+</a:t>
            </a:r>
            <a:r>
              <a:rPr lang="ja-JP" altLang="en-US" sz="1050" dirty="0" smtClean="0">
                <a:solidFill>
                  <a:schemeClr val="tx1"/>
                </a:solidFill>
                <a:latin typeface="+mn-ea"/>
                <a:sym typeface="Wingdings"/>
              </a:rPr>
              <a:t>さらに延長）</a:t>
            </a:r>
            <a:endParaRPr lang="en-US" altLang="ja-JP" sz="1050" dirty="0" smtClean="0">
              <a:solidFill>
                <a:schemeClr val="tx1"/>
              </a:solidFill>
              <a:latin typeface="+mn-ea"/>
              <a:sym typeface="Wingdings"/>
            </a:endParaRPr>
          </a:p>
          <a:p>
            <a:r>
              <a:rPr lang="ja-JP" altLang="en-US" sz="1050" dirty="0" smtClean="0">
                <a:solidFill>
                  <a:schemeClr val="tx1"/>
                </a:solidFill>
                <a:latin typeface="+mn-ea"/>
                <a:sym typeface="Wingdings"/>
              </a:rPr>
              <a:t>・未払い賃金立替払の請求促進・迅速な支払</a:t>
            </a:r>
            <a:endParaRPr lang="en-US" altLang="ja-JP" dirty="0" smtClean="0">
              <a:solidFill>
                <a:schemeClr val="tx1"/>
              </a:solidFill>
              <a:latin typeface="+mn-ea"/>
              <a:sym typeface="Wingdings"/>
            </a:endParaRPr>
          </a:p>
        </p:txBody>
      </p:sp>
      <p:sp>
        <p:nvSpPr>
          <p:cNvPr id="11" name="角丸四角形 10"/>
          <p:cNvSpPr/>
          <p:nvPr/>
        </p:nvSpPr>
        <p:spPr>
          <a:xfrm>
            <a:off x="548680" y="323528"/>
            <a:ext cx="2664296" cy="288032"/>
          </a:xfrm>
          <a:prstGeom prst="round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b="1" dirty="0" smtClean="0">
                <a:latin typeface="ＭＳ Ｐゴシック" pitchFamily="50" charset="-128"/>
                <a:ea typeface="ＭＳ Ｐゴシック" pitchFamily="50" charset="-128"/>
              </a:rPr>
              <a:t>震災後の補正予算・法改正　</a:t>
            </a:r>
            <a:r>
              <a:rPr lang="en-US" altLang="ja-JP" sz="1200" b="1" dirty="0" smtClean="0">
                <a:latin typeface="ＭＳ Ｐゴシック" pitchFamily="50" charset="-128"/>
                <a:ea typeface="ＭＳ Ｐゴシック" pitchFamily="50" charset="-128"/>
              </a:rPr>
              <a:t>4</a:t>
            </a:r>
            <a:r>
              <a:rPr lang="ja-JP" altLang="en-US" sz="1200" b="1" dirty="0" smtClean="0">
                <a:latin typeface="ＭＳ Ｐゴシック" pitchFamily="50" charset="-128"/>
                <a:ea typeface="ＭＳ Ｐゴシック" pitchFamily="50" charset="-128"/>
              </a:rPr>
              <a:t>月</a:t>
            </a:r>
            <a:r>
              <a:rPr lang="en-US" altLang="ja-JP" sz="1200" b="1" dirty="0" smtClean="0">
                <a:latin typeface="ＭＳ Ｐゴシック" pitchFamily="50" charset="-128"/>
                <a:ea typeface="ＭＳ Ｐゴシック" pitchFamily="50" charset="-128"/>
              </a:rPr>
              <a:t>27</a:t>
            </a:r>
            <a:r>
              <a:rPr lang="ja-JP" altLang="en-US" sz="1200" b="1" dirty="0" smtClean="0">
                <a:latin typeface="ＭＳ Ｐゴシック" pitchFamily="50" charset="-128"/>
                <a:ea typeface="ＭＳ Ｐゴシック" pitchFamily="50" charset="-128"/>
              </a:rPr>
              <a:t>日</a:t>
            </a:r>
            <a:endParaRPr lang="ja-JP" altLang="en-US" sz="1200" b="1" dirty="0">
              <a:latin typeface="ＭＳ Ｐゴシック" pitchFamily="50" charset="-128"/>
              <a:ea typeface="ＭＳ Ｐゴシック" pitchFamily="50" charset="-128"/>
            </a:endParaRPr>
          </a:p>
        </p:txBody>
      </p:sp>
      <p:sp>
        <p:nvSpPr>
          <p:cNvPr id="5" name="線吹き出し 1 (枠付き) 4"/>
          <p:cNvSpPr/>
          <p:nvPr/>
        </p:nvSpPr>
        <p:spPr>
          <a:xfrm>
            <a:off x="3645024" y="3347864"/>
            <a:ext cx="2808312" cy="432048"/>
          </a:xfrm>
          <a:prstGeom prst="borderCallout1">
            <a:avLst>
              <a:gd name="adj1" fmla="val 25364"/>
              <a:gd name="adj2" fmla="val -2320"/>
              <a:gd name="adj3" fmla="val 92659"/>
              <a:gd name="adj4" fmla="val -7500"/>
            </a:avLst>
          </a:prstGeom>
          <a:solidFill>
            <a:schemeClr val="accent3">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kumimoji="1" lang="en-US" altLang="ja-JP" sz="1050" dirty="0" smtClean="0">
              <a:latin typeface="+mj-ea"/>
              <a:ea typeface="+mj-ea"/>
            </a:endParaRPr>
          </a:p>
          <a:p>
            <a:r>
              <a:rPr kumimoji="1" lang="ja-JP" altLang="en-US" sz="1050" dirty="0" smtClean="0">
                <a:solidFill>
                  <a:schemeClr val="tx1"/>
                </a:solidFill>
                <a:latin typeface="+mj-ea"/>
                <a:ea typeface="+mj-ea"/>
              </a:rPr>
              <a:t>総額</a:t>
            </a:r>
            <a:r>
              <a:rPr kumimoji="1" lang="en-US" altLang="ja-JP" sz="1050" dirty="0" smtClean="0">
                <a:solidFill>
                  <a:schemeClr val="tx1"/>
                </a:solidFill>
                <a:latin typeface="+mj-ea"/>
                <a:ea typeface="+mj-ea"/>
              </a:rPr>
              <a:t>6.1</a:t>
            </a:r>
            <a:r>
              <a:rPr kumimoji="1" lang="ja-JP" altLang="en-US" sz="1050" dirty="0" smtClean="0">
                <a:solidFill>
                  <a:schemeClr val="tx1"/>
                </a:solidFill>
                <a:latin typeface="+mj-ea"/>
                <a:ea typeface="+mj-ea"/>
              </a:rPr>
              <a:t>兆円</a:t>
            </a:r>
            <a:endParaRPr kumimoji="1"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雇用創出効果</a:t>
            </a:r>
            <a:r>
              <a:rPr kumimoji="1" lang="en-US" altLang="ja-JP" sz="1050" dirty="0" smtClean="0">
                <a:solidFill>
                  <a:schemeClr val="tx1"/>
                </a:solidFill>
                <a:latin typeface="+mj-ea"/>
                <a:ea typeface="+mj-ea"/>
              </a:rPr>
              <a:t>50</a:t>
            </a:r>
            <a:r>
              <a:rPr kumimoji="1" lang="ja-JP" altLang="en-US" sz="1050" dirty="0" smtClean="0">
                <a:solidFill>
                  <a:schemeClr val="tx1"/>
                </a:solidFill>
                <a:latin typeface="+mj-ea"/>
                <a:ea typeface="+mj-ea"/>
              </a:rPr>
              <a:t>何人、雇用下さえ</a:t>
            </a:r>
            <a:r>
              <a:rPr kumimoji="1" lang="en-US" altLang="ja-JP" sz="1050" dirty="0" smtClean="0">
                <a:solidFill>
                  <a:schemeClr val="tx1"/>
                </a:solidFill>
                <a:latin typeface="+mj-ea"/>
                <a:ea typeface="+mj-ea"/>
              </a:rPr>
              <a:t>7</a:t>
            </a:r>
            <a:r>
              <a:rPr kumimoji="1" lang="ja-JP" altLang="en-US" sz="1050" dirty="0" smtClean="0">
                <a:solidFill>
                  <a:schemeClr val="tx1"/>
                </a:solidFill>
                <a:latin typeface="+mj-ea"/>
                <a:ea typeface="+mj-ea"/>
              </a:rPr>
              <a:t>万人程度</a:t>
            </a:r>
            <a:endParaRPr kumimoji="1" lang="en-US" altLang="ja-JP" sz="1050" dirty="0" smtClean="0">
              <a:solidFill>
                <a:schemeClr val="tx1"/>
              </a:solidFill>
              <a:latin typeface="+mj-ea"/>
              <a:ea typeface="+mj-ea"/>
            </a:endParaRPr>
          </a:p>
          <a:p>
            <a:pPr algn="ctr"/>
            <a:endParaRPr kumimoji="1" lang="ja-JP" altLang="en-US" sz="1050" dirty="0">
              <a:latin typeface="+mj-ea"/>
              <a:ea typeface="+mj-ea"/>
            </a:endParaRPr>
          </a:p>
        </p:txBody>
      </p:sp>
      <p:sp>
        <p:nvSpPr>
          <p:cNvPr id="12" name="線吹き出し 1 (枠付き) 11"/>
          <p:cNvSpPr/>
          <p:nvPr/>
        </p:nvSpPr>
        <p:spPr>
          <a:xfrm>
            <a:off x="4509120" y="179512"/>
            <a:ext cx="1944216" cy="576064"/>
          </a:xfrm>
          <a:prstGeom prst="borderCallout1">
            <a:avLst>
              <a:gd name="adj1" fmla="val 33448"/>
              <a:gd name="adj2" fmla="val -3924"/>
              <a:gd name="adj3" fmla="val 94863"/>
              <a:gd name="adj4" fmla="val -22019"/>
            </a:avLst>
          </a:prstGeom>
          <a:solidFill>
            <a:schemeClr val="accent3">
              <a:lumMod val="20000"/>
              <a:lumOff val="80000"/>
            </a:schemeClr>
          </a:solidFill>
          <a:ln w="3175"/>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050" dirty="0" smtClean="0">
                <a:solidFill>
                  <a:schemeClr val="tx1"/>
                </a:solidFill>
                <a:latin typeface="+mj-ea"/>
                <a:ea typeface="+mj-ea"/>
              </a:rPr>
              <a:t>総額</a:t>
            </a:r>
            <a:r>
              <a:rPr kumimoji="1" lang="en-US" altLang="ja-JP" sz="1050" dirty="0" smtClean="0">
                <a:solidFill>
                  <a:schemeClr val="tx1"/>
                </a:solidFill>
                <a:latin typeface="+mj-ea"/>
                <a:ea typeface="+mj-ea"/>
              </a:rPr>
              <a:t>4</a:t>
            </a:r>
            <a:r>
              <a:rPr kumimoji="1" lang="ja-JP" altLang="en-US" sz="1050" dirty="0" smtClean="0">
                <a:solidFill>
                  <a:schemeClr val="tx1"/>
                </a:solidFill>
                <a:latin typeface="+mj-ea"/>
                <a:ea typeface="+mj-ea"/>
              </a:rPr>
              <a:t>兆</a:t>
            </a:r>
            <a:r>
              <a:rPr kumimoji="1" lang="en-US" altLang="ja-JP" sz="1050" dirty="0" smtClean="0">
                <a:solidFill>
                  <a:schemeClr val="tx1"/>
                </a:solidFill>
                <a:latin typeface="+mj-ea"/>
                <a:ea typeface="+mj-ea"/>
              </a:rPr>
              <a:t>2866</a:t>
            </a:r>
            <a:r>
              <a:rPr kumimoji="1" lang="ja-JP" altLang="en-US" sz="1050" dirty="0" smtClean="0">
                <a:solidFill>
                  <a:schemeClr val="tx1"/>
                </a:solidFill>
                <a:latin typeface="+mj-ea"/>
                <a:ea typeface="+mj-ea"/>
              </a:rPr>
              <a:t>億円</a:t>
            </a:r>
            <a:endParaRPr kumimoji="1" lang="en-US" altLang="ja-JP" sz="1050" dirty="0" smtClean="0">
              <a:solidFill>
                <a:schemeClr val="tx1"/>
              </a:solidFill>
              <a:latin typeface="+mj-ea"/>
              <a:ea typeface="+mj-ea"/>
            </a:endParaRPr>
          </a:p>
          <a:p>
            <a:r>
              <a:rPr lang="ja-JP" altLang="en-US" sz="1050" dirty="0" smtClean="0">
                <a:solidFill>
                  <a:schemeClr val="tx1"/>
                </a:solidFill>
                <a:latin typeface="+mj-ea"/>
                <a:ea typeface="+mj-ea"/>
              </a:rPr>
              <a:t>雇用創出効果　</a:t>
            </a:r>
            <a:r>
              <a:rPr lang="en-US" altLang="ja-JP" sz="1050" dirty="0" smtClean="0">
                <a:solidFill>
                  <a:schemeClr val="tx1"/>
                </a:solidFill>
                <a:latin typeface="+mj-ea"/>
                <a:ea typeface="+mj-ea"/>
              </a:rPr>
              <a:t>20</a:t>
            </a:r>
            <a:r>
              <a:rPr lang="ja-JP" altLang="en-US" sz="1050" dirty="0" smtClean="0">
                <a:solidFill>
                  <a:schemeClr val="tx1"/>
                </a:solidFill>
                <a:latin typeface="+mj-ea"/>
                <a:ea typeface="+mj-ea"/>
              </a:rPr>
              <a:t>万人程度</a:t>
            </a:r>
            <a:endParaRPr lang="en-US" altLang="ja-JP" sz="1050" dirty="0" smtClean="0">
              <a:solidFill>
                <a:schemeClr val="tx1"/>
              </a:solidFill>
              <a:latin typeface="+mj-ea"/>
              <a:ea typeface="+mj-ea"/>
            </a:endParaRPr>
          </a:p>
          <a:p>
            <a:r>
              <a:rPr kumimoji="1" lang="ja-JP" altLang="en-US" sz="1050" dirty="0" smtClean="0">
                <a:solidFill>
                  <a:schemeClr val="tx1"/>
                </a:solidFill>
                <a:latin typeface="+mj-ea"/>
                <a:ea typeface="+mj-ea"/>
              </a:rPr>
              <a:t>雇用の下支え効果　</a:t>
            </a:r>
            <a:r>
              <a:rPr kumimoji="1" lang="en-US" altLang="ja-JP" sz="1050" dirty="0" smtClean="0">
                <a:solidFill>
                  <a:schemeClr val="tx1"/>
                </a:solidFill>
                <a:latin typeface="+mj-ea"/>
                <a:ea typeface="+mj-ea"/>
              </a:rPr>
              <a:t>150</a:t>
            </a:r>
            <a:r>
              <a:rPr kumimoji="1" lang="ja-JP" altLang="en-US" sz="1050" dirty="0" smtClean="0">
                <a:solidFill>
                  <a:schemeClr val="tx1"/>
                </a:solidFill>
                <a:latin typeface="+mj-ea"/>
                <a:ea typeface="+mj-ea"/>
              </a:rPr>
              <a:t>万人強</a:t>
            </a:r>
            <a:endParaRPr kumimoji="1" lang="ja-JP" altLang="en-US" sz="1050" dirty="0">
              <a:solidFill>
                <a:schemeClr val="tx1"/>
              </a:solidFill>
              <a:latin typeface="+mj-ea"/>
              <a:ea typeface="+mj-ea"/>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スパイス">
  <a:themeElements>
    <a:clrScheme name="ビジネス">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スパイス">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スパイス">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0</TotalTime>
  <Words>709</Words>
  <Application>Microsoft Office PowerPoint</Application>
  <PresentationFormat>画面に合わせる (4:3)</PresentationFormat>
  <Paragraphs>95</Paragraphs>
  <Slides>3</Slides>
  <Notes>1</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スパイス</vt:lpstr>
      <vt:lpstr>           Common Sense 　　　　　 　</vt:lpstr>
      <vt:lpstr> 「雇用戦略・基本方針２０１１」を踏まえ、新成長戦略の「ステップ2」を着実に実施し、加えて「ステップ3」として、本格的な「雇用・人材戦略」の推進をはかる。具体的には、2011年度予算において求職者支援制度の創設、新卒者等への就職支援、雇用保険の機能強化など総合的な雇用政策を推進する。  雇用を「つなぐ」  ●求職者支援制度の創設　628億円（10月から新制度、旧緊急人材育成支援事業が補正1000億円で延長 　 されている） ●新卒者、既卒者の就職支援　110億円（これまで新卒者就職実現プロジェクトで予備費120億円、補正495   億円が措置されている） ●パーソナル・サポート・モデルプロジェクトの実施　3.9億円（予備費では29億円） ●成長分野の人材育成職業訓練　317億円 ●ジョブカード制度の推進　107億円 ●女性の就業希望等の実現　125億円 ●高年齢者雇用対策　303億円 ●障害者に対する就労支援　233億円</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2010-12-07T04:38:24Z</dcterms:created>
  <dcterms:modified xsi:type="dcterms:W3CDTF">2012-07-11T05:14:18Z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1041</vt:i4>
  </property>
  <property fmtid="{D5CDD505-2E9C-101B-9397-08002B2CF9AE}" pid="3" name="_Version">
    <vt:lpwstr>12.0.4518</vt:lpwstr>
  </property>
</Properties>
</file>