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1"/>
  </p:sldMasterIdLst>
  <p:notesMasterIdLst>
    <p:notesMasterId r:id="rId4"/>
  </p:notesMasterIdLst>
  <p:sldIdLst>
    <p:sldId id="256" r:id="rId2"/>
    <p:sldId id="258" r:id="rId3"/>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p:scale>
          <a:sx n="100" d="100"/>
          <a:sy n="100" d="100"/>
        </p:scale>
        <p:origin x="-1020" y="35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dirty="0"/>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165600"/>
            <a:ext cx="4629150" cy="2525816"/>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5156716" y="1676588"/>
            <a:ext cx="3048000" cy="285750"/>
          </a:xfrm>
        </p:spPr>
        <p:txBody>
          <a:bodyPr/>
          <a:lstStyle/>
          <a:p>
            <a:fld id="{743653DA-8BF4-4869-96FE-9BCF43372D46}" type="datetimeFigureOut">
              <a:rPr lang="en-US" altLang="ja-JP" smtClean="0"/>
              <a:pPr/>
              <a:t>11/9/2011</a:t>
            </a:fld>
            <a:endParaRPr kumimoji="1" lang="ja-JP" altLang="en-US"/>
          </a:p>
        </p:txBody>
      </p:sp>
      <p:sp>
        <p:nvSpPr>
          <p:cNvPr id="17" name="フッター プレースホルダ 16"/>
          <p:cNvSpPr>
            <a:spLocks noGrp="1"/>
          </p:cNvSpPr>
          <p:nvPr>
            <p:ph type="ftr" sz="quarter" idx="11"/>
          </p:nvPr>
        </p:nvSpPr>
        <p:spPr bwMode="auto">
          <a:xfrm rot="5400000">
            <a:off x="4241152" y="5687573"/>
            <a:ext cx="4876800" cy="288036"/>
          </a:xfrm>
        </p:spPr>
        <p:txBody>
          <a:bodyPr/>
          <a:lstStyle/>
          <a:p>
            <a:endParaRPr kumimoji="1" lang="ja-JP"/>
          </a:p>
        </p:txBody>
      </p:sp>
      <p:sp>
        <p:nvSpPr>
          <p:cNvPr id="10" name="正方形/長方形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994158" y="6571603"/>
            <a:ext cx="457200" cy="690032"/>
          </a:xfrm>
        </p:spPr>
        <p:txBody>
          <a:bodyPr/>
          <a:lstStyle/>
          <a:p>
            <a:fld id="{72AC53DF-4216-466D-99A7-94400E6C2A25}" type="slidenum">
              <a:rPr lang="en-US" altLang="ja-JP"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D3816DF-213E-421B-92D3-C068DBB023D6}" type="datetimeFigureOut">
              <a:rPr kumimoji="1" lang="en-US" altLang="ja-JP" smtClean="0">
                <a:solidFill>
                  <a:schemeClr val="tx2"/>
                </a:solidFill>
              </a:rPr>
              <a:pPr/>
              <a:t>11/9/2011</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25730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D3816DF-213E-421B-92D3-C068DBB023D6}" type="datetimeFigureOut">
              <a:rPr kumimoji="1" lang="en-US" altLang="ja-JP" smtClean="0">
                <a:solidFill>
                  <a:schemeClr val="tx2"/>
                </a:solidFill>
              </a:rPr>
              <a:pPr/>
              <a:t>11/9/2011</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342900" y="2133600"/>
            <a:ext cx="5600700" cy="6498336"/>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B7129108-AC8D-4212-9283-60D9E99BF07A}" type="datetimeFigureOut">
              <a:rPr lang="en-US" altLang="ja-JP" smtClean="0"/>
              <a:pPr/>
              <a:t>11/9/2011</a:t>
            </a:fld>
            <a:endParaRPr kumimoji="1" lang="ja-JP" altLang="en-US"/>
          </a:p>
        </p:txBody>
      </p:sp>
      <p:sp>
        <p:nvSpPr>
          <p:cNvPr id="9" name="スライド番号プレースホルダ 8"/>
          <p:cNvSpPr>
            <a:spLocks noGrp="1"/>
          </p:cNvSpPr>
          <p:nvPr>
            <p:ph type="sldNum" sz="quarter" idx="15"/>
          </p:nvPr>
        </p:nvSpPr>
        <p:spPr/>
        <p:txBody>
          <a:bodyPr rtlCol="0"/>
          <a:lstStyle/>
          <a:p>
            <a:fld id="{1AD93096-5B34-4342-9326-69289CEAE4C2}" type="slidenum">
              <a:rPr lang="en-US" altLang="ja-JP"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3860800"/>
            <a:ext cx="4629150" cy="273812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5155692" y="1671701"/>
            <a:ext cx="3048000" cy="285750"/>
          </a:xfrm>
        </p:spPr>
        <p:txBody>
          <a:bodyPr/>
          <a:lstStyle/>
          <a:p>
            <a:fld id="{8D3816DF-213E-421B-92D3-C068DBB023D6}" type="datetimeFigureOut">
              <a:rPr kumimoji="1" lang="en-US" altLang="ja-JP" smtClean="0">
                <a:solidFill>
                  <a:schemeClr val="tx2"/>
                </a:solidFill>
              </a:rPr>
              <a:pPr/>
              <a:t>11/9/2011</a:t>
            </a:fld>
            <a:endParaRPr kumimoji="1" lang="ja-JP" sz="1100">
              <a:solidFill>
                <a:schemeClr val="tx2"/>
              </a:solidFill>
            </a:endParaRPr>
          </a:p>
        </p:txBody>
      </p:sp>
      <p:sp>
        <p:nvSpPr>
          <p:cNvPr id="5" name="フッター プレースホルダ 4"/>
          <p:cNvSpPr>
            <a:spLocks noGrp="1"/>
          </p:cNvSpPr>
          <p:nvPr>
            <p:ph type="ftr" sz="quarter" idx="11"/>
          </p:nvPr>
        </p:nvSpPr>
        <p:spPr bwMode="auto">
          <a:xfrm rot="5400000">
            <a:off x="4241292" y="5683758"/>
            <a:ext cx="4876800" cy="288036"/>
          </a:xfrm>
        </p:spPr>
        <p:txBody>
          <a:bodyPr/>
          <a:lstStyle/>
          <a:p>
            <a:pPr algn="r"/>
            <a:endParaRPr kumimoji="1" lang="ja-JP" sz="1100">
              <a:solidFill>
                <a:schemeClr val="tx2"/>
              </a:solidFill>
            </a:endParaRPr>
          </a:p>
        </p:txBody>
      </p:sp>
      <p:sp>
        <p:nvSpPr>
          <p:cNvPr id="9" name="正方形/長方形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005462" y="6571603"/>
            <a:ext cx="457200" cy="690032"/>
          </a:xfrm>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3B5F1E3E-4B2F-4895-B65E-28B2E64F39F6}" type="datetimeFigureOut">
              <a:rPr lang="en-US" altLang="ja-JP" smtClean="0"/>
              <a:pPr/>
              <a:t>11/9/2011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p>
        </p:txBody>
      </p:sp>
      <p:sp>
        <p:nvSpPr>
          <p:cNvPr id="7" name="スライド番号プレースホルダ 6"/>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9" name="コンテンツ プレースホルダ 8"/>
          <p:cNvSpPr>
            <a:spLocks noGrp="1"/>
          </p:cNvSpPr>
          <p:nvPr>
            <p:ph sz="quarter" idx="1"/>
          </p:nvPr>
        </p:nvSpPr>
        <p:spPr>
          <a:xfrm>
            <a:off x="342900"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202686"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5657850" cy="1524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63085435-8225-4333-BFFA-0096413F0D76}" type="datetimeFigureOut">
              <a:rPr lang="en-US" altLang="ja-JP" smtClean="0"/>
              <a:pPr/>
              <a:t>11/9/2011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p>
        </p:txBody>
      </p:sp>
      <p:sp>
        <p:nvSpPr>
          <p:cNvPr id="9" name="スライド番号プレースホルダ 8"/>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11" name="コンテンツ プレースホルダ 10"/>
          <p:cNvSpPr>
            <a:spLocks noGrp="1"/>
          </p:cNvSpPr>
          <p:nvPr>
            <p:ph sz="quarter" idx="2"/>
          </p:nvPr>
        </p:nvSpPr>
        <p:spPr>
          <a:xfrm>
            <a:off x="342900"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3278981"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0783C494-2A87-468C-A21B-CB14FB9ABB00}" type="datetimeFigureOut">
              <a:rPr lang="en-US" altLang="ja-JP" smtClean="0"/>
              <a:pPr/>
              <a:t>11/9/2011</a:t>
            </a:fld>
            <a:endParaRPr kumimoji="1" lang="ja-JP" altLang="en-US"/>
          </a:p>
        </p:txBody>
      </p:sp>
      <p:sp>
        <p:nvSpPr>
          <p:cNvPr id="7" name="スライド番号プレースホルダ 6"/>
          <p:cNvSpPr>
            <a:spLocks noGrp="1"/>
          </p:cNvSpPr>
          <p:nvPr>
            <p:ph type="sldNum" sz="quarter" idx="11"/>
          </p:nvPr>
        </p:nvSpPr>
        <p:spPr/>
        <p:txBody>
          <a:bodyPr rtlCol="0"/>
          <a:lstStyle/>
          <a:p>
            <a:fld id="{1AD93096-5B34-4342-9326-69289CEAE4C2}" type="slidenum">
              <a:rPr lang="en-US" altLang="ja-JP"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A180FA0-5B31-4864-A2BB-719EA5A679C6}" type="datetimeFigureOut">
              <a:rPr lang="en-US" altLang="ja-JP" smtClean="0"/>
              <a:pPr/>
              <a:t>11/9/2011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p>
        </p:txBody>
      </p:sp>
      <p:sp>
        <p:nvSpPr>
          <p:cNvPr id="4" name="スライド番号プレースホルダ 3"/>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228600" y="365760"/>
            <a:ext cx="4229100" cy="843686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8D3816DF-213E-421B-92D3-C068DBB023D6}" type="datetimeFigureOut">
              <a:rPr kumimoji="1" lang="en-US" altLang="ja-JP" smtClean="0">
                <a:solidFill>
                  <a:schemeClr val="tx2"/>
                </a:solidFill>
              </a:rPr>
              <a:pPr/>
              <a:t>11/9/2011</a:t>
            </a:fld>
            <a:endParaRPr kumimoji="1" lang="ja-JP" sz="1100">
              <a:solidFill>
                <a:schemeClr val="tx2"/>
              </a:solidFill>
            </a:endParaRPr>
          </a:p>
        </p:txBody>
      </p:sp>
      <p:sp>
        <p:nvSpPr>
          <p:cNvPr id="22" name="スライド番号プレースホルダ 21"/>
          <p:cNvSpPr>
            <a:spLocks noGrp="1"/>
          </p:cNvSpPr>
          <p:nvPr>
            <p:ph type="sldNum" sz="quarter" idx="15"/>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3" name="フッター プレースホルダ 22"/>
          <p:cNvSpPr>
            <a:spLocks noGrp="1"/>
          </p:cNvSpPr>
          <p:nvPr>
            <p:ph type="ftr" sz="quarter" idx="16"/>
          </p:nvPr>
        </p:nvSpPr>
        <p:spPr/>
        <p:txBody>
          <a:bodyPr rtlCol="0"/>
          <a:lstStyle/>
          <a:p>
            <a:pPr algn="r"/>
            <a:endParaRPr kumimoji="1" lang="ja-JP" sz="110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672370" y="4400550"/>
            <a:ext cx="8412480" cy="3429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8D3816DF-213E-421B-92D3-C068DBB023D6}" type="datetimeFigureOut">
              <a:rPr kumimoji="1" lang="en-US" altLang="ja-JP" smtClean="0">
                <a:solidFill>
                  <a:schemeClr val="tx2"/>
                </a:solidFill>
              </a:rPr>
              <a:pPr/>
              <a:t>11/9/2011</a:t>
            </a:fld>
            <a:endParaRPr kumimoji="1" lang="ja-JP" sz="1100">
              <a:solidFill>
                <a:schemeClr val="tx2"/>
              </a:solidFill>
            </a:endParaRPr>
          </a:p>
        </p:txBody>
      </p:sp>
      <p:sp>
        <p:nvSpPr>
          <p:cNvPr id="18" name="スライド番号プレースホルダ 17"/>
          <p:cNvSpPr>
            <a:spLocks noGrp="1"/>
          </p:cNvSpPr>
          <p:nvPr>
            <p:ph type="sldNum" sz="quarter" idx="11"/>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1" name="フッター プレースホルダ 20"/>
          <p:cNvSpPr>
            <a:spLocks noGrp="1"/>
          </p:cNvSpPr>
          <p:nvPr>
            <p:ph type="ftr" sz="quarter" idx="12"/>
          </p:nvPr>
        </p:nvSpPr>
        <p:spPr/>
        <p:txBody>
          <a:bodyPr rtlCol="0"/>
          <a:lstStyle/>
          <a:p>
            <a:pPr algn="r"/>
            <a:endParaRPr kumimoji="1" lang="ja-JP" sz="11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342900" y="366184"/>
            <a:ext cx="5600700" cy="1524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8D3816DF-213E-421B-92D3-C068DBB023D6}" type="datetimeFigureOut">
              <a:rPr kumimoji="1" lang="en-US" altLang="ja-JP" smtClean="0">
                <a:solidFill>
                  <a:schemeClr val="tx2"/>
                </a:solidFill>
              </a:rPr>
              <a:pPr/>
              <a:t>11/9/2011</a:t>
            </a:fld>
            <a:endParaRPr kumimoji="1" lang="ja-JP" sz="1100">
              <a:solidFill>
                <a:schemeClr val="tx2"/>
              </a:solidFill>
            </a:endParaRPr>
          </a:p>
        </p:txBody>
      </p:sp>
      <p:sp>
        <p:nvSpPr>
          <p:cNvPr id="3" name="フッター プレースホルダ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pPr algn="r"/>
            <a:endParaRPr kumimoji="1" lang="ja-JP" sz="1100">
              <a:solidFill>
                <a:schemeClr val="tx2"/>
              </a:solidFill>
            </a:endParaRPr>
          </a:p>
        </p:txBody>
      </p:sp>
      <p:sp>
        <p:nvSpPr>
          <p:cNvPr id="7" name="直線コネクタ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1340768" y="1115616"/>
            <a:ext cx="4680520" cy="1008112"/>
          </a:xfrm>
          <a:solidFill>
            <a:schemeClr val="bg2">
              <a:lumMod val="75000"/>
            </a:schemeClr>
          </a:solidFill>
          <a:ln>
            <a:noFill/>
          </a:ln>
        </p:spPr>
        <p:txBody>
          <a:bodyPr anchor="b">
            <a:normAutofit fontScale="90000"/>
          </a:bodyPr>
          <a:lstStyle>
            <a:extLst/>
          </a:lstStyle>
          <a:p>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Common</a:t>
            </a:r>
            <a:r>
              <a:rPr lang="ja-JP" altLang="en-US" sz="4000" dirty="0" smtClean="0">
                <a:solidFill>
                  <a:schemeClr val="tx1"/>
                </a:solidFill>
                <a:latin typeface="AR P新藝体U" pitchFamily="50" charset="-128"/>
                <a:ea typeface="AR P新藝体U" pitchFamily="50" charset="-128"/>
              </a:rPr>
              <a:t> </a:t>
            </a:r>
            <a:r>
              <a:rPr lang="en-US" altLang="ja-JP" sz="4000" dirty="0" smtClean="0">
                <a:solidFill>
                  <a:schemeClr val="tx1"/>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3429000" y="5868144"/>
            <a:ext cx="3312368" cy="158417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b="0" dirty="0" smtClean="0">
                <a:solidFill>
                  <a:schemeClr val="tx1"/>
                </a:solidFill>
                <a:latin typeface="AR P丸ゴシック体M" pitchFamily="50" charset="-128"/>
                <a:ea typeface="AR P丸ゴシック体M" pitchFamily="50" charset="-128"/>
              </a:rPr>
              <a:t>労働運動への発信</a:t>
            </a:r>
            <a:endParaRPr lang="en-US" altLang="ja-JP" b="0" dirty="0" smtClean="0">
              <a:solidFill>
                <a:schemeClr val="tx1"/>
              </a:solidFill>
              <a:latin typeface="AR P丸ゴシック体M" pitchFamily="50" charset="-128"/>
              <a:ea typeface="AR P丸ゴシック体M" pitchFamily="50" charset="-128"/>
            </a:endParaRPr>
          </a:p>
          <a:p>
            <a:pPr>
              <a:lnSpc>
                <a:spcPct val="110000"/>
              </a:lnSpc>
              <a:spcBef>
                <a:spcPts val="600"/>
              </a:spcBef>
            </a:pPr>
            <a:r>
              <a:rPr lang="en-US" altLang="ja-JP" b="0" dirty="0" smtClean="0">
                <a:solidFill>
                  <a:schemeClr val="tx1"/>
                </a:solidFill>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1772816" y="2483768"/>
            <a:ext cx="3744416"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1600" dirty="0" smtClean="0">
              <a:solidFill>
                <a:schemeClr val="tx1"/>
              </a:solidFill>
              <a:latin typeface="AR P丸ゴシック体M" pitchFamily="50" charset="-128"/>
              <a:ea typeface="AR P丸ゴシック体M" pitchFamily="50" charset="-128"/>
            </a:endParaRPr>
          </a:p>
          <a:p>
            <a:r>
              <a:rPr lang="ja-JP" altLang="en-US" sz="1200" dirty="0" smtClean="0">
                <a:solidFill>
                  <a:schemeClr val="tx1"/>
                </a:solidFill>
                <a:latin typeface="ＭＳ Ｐ明朝" pitchFamily="18" charset="-128"/>
                <a:ea typeface="ＭＳ Ｐ明朝" pitchFamily="18" charset="-128"/>
                <a:sym typeface="Wingdings"/>
              </a:rPr>
              <a:t></a:t>
            </a:r>
            <a:r>
              <a:rPr lang="ja-JP" altLang="en-US" sz="1200" dirty="0" smtClean="0">
                <a:solidFill>
                  <a:schemeClr val="tx1"/>
                </a:solidFill>
                <a:latin typeface="ＭＳ Ｐ明朝" pitchFamily="18" charset="-128"/>
                <a:ea typeface="ＭＳ Ｐ明朝" pitchFamily="18" charset="-128"/>
              </a:rPr>
              <a:t>震災復興に従事する労働者に対し、法律が国の「統  </a:t>
            </a:r>
            <a:endParaRPr lang="en-US" altLang="ja-JP" sz="1200" dirty="0" smtClean="0">
              <a:solidFill>
                <a:schemeClr val="tx1"/>
              </a:solidFill>
              <a:latin typeface="ＭＳ Ｐ明朝" pitchFamily="18" charset="-128"/>
              <a:ea typeface="ＭＳ Ｐ明朝" pitchFamily="18" charset="-128"/>
            </a:endParaRPr>
          </a:p>
          <a:p>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一的指針」の策定を書き込む。「ガレキ処理業務従事 </a:t>
            </a:r>
            <a:endParaRPr lang="en-US" altLang="ja-JP" sz="1200" dirty="0" smtClean="0">
              <a:solidFill>
                <a:schemeClr val="tx1"/>
              </a:solidFill>
              <a:latin typeface="ＭＳ Ｐ明朝" pitchFamily="18" charset="-128"/>
              <a:ea typeface="ＭＳ Ｐ明朝" pitchFamily="18" charset="-128"/>
            </a:endParaRPr>
          </a:p>
          <a:p>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者の賃金に配慮」の付帯決議を環境省交渉で「通達」</a:t>
            </a:r>
            <a:endParaRPr lang="en-US" altLang="ja-JP" sz="1200" dirty="0" smtClean="0">
              <a:solidFill>
                <a:schemeClr val="tx1"/>
              </a:solidFill>
              <a:latin typeface="ＭＳ Ｐ明朝" pitchFamily="18" charset="-128"/>
              <a:ea typeface="ＭＳ Ｐ明朝" pitchFamily="18" charset="-128"/>
            </a:endParaRPr>
          </a:p>
          <a:p>
            <a:r>
              <a:rPr lang="en-US" altLang="ja-JP" sz="1200" dirty="0" smtClean="0">
                <a:solidFill>
                  <a:schemeClr val="tx1"/>
                </a:solidFill>
                <a:latin typeface="ＭＳ Ｐ明朝" pitchFamily="18" charset="-128"/>
                <a:ea typeface="ＭＳ Ｐ明朝" pitchFamily="18" charset="-128"/>
              </a:rPr>
              <a:t>   </a:t>
            </a:r>
            <a:r>
              <a:rPr lang="ja-JP" altLang="en-US" sz="1200" dirty="0" smtClean="0">
                <a:solidFill>
                  <a:schemeClr val="tx1"/>
                </a:solidFill>
                <a:latin typeface="ＭＳ Ｐ明朝" pitchFamily="18" charset="-128"/>
                <a:ea typeface="ＭＳ Ｐ明朝" pitchFamily="18" charset="-128"/>
              </a:rPr>
              <a:t>に具体化させる。</a:t>
            </a:r>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sym typeface="Wingdings"/>
              </a:rPr>
              <a:t>「</a:t>
            </a:r>
            <a:r>
              <a:rPr lang="ja-JP" altLang="en-US" sz="1200" dirty="0" smtClean="0">
                <a:solidFill>
                  <a:schemeClr val="tx1"/>
                </a:solidFill>
                <a:latin typeface="ＭＳ Ｐ明朝" pitchFamily="18" charset="-128"/>
                <a:ea typeface="ＭＳ Ｐ明朝" pitchFamily="18" charset="-128"/>
              </a:rPr>
              <a:t>通達」を根拠に建交労が宮城県や元請の鹿島建設</a:t>
            </a:r>
            <a:endParaRPr lang="en-US" altLang="ja-JP" sz="1200" dirty="0" smtClean="0">
              <a:solidFill>
                <a:schemeClr val="tx1"/>
              </a:solidFill>
              <a:latin typeface="ＭＳ Ｐ明朝" pitchFamily="18" charset="-128"/>
              <a:ea typeface="ＭＳ Ｐ明朝" pitchFamily="18" charset="-128"/>
            </a:endParaRPr>
          </a:p>
          <a:p>
            <a:r>
              <a:rPr lang="ja-JP" altLang="en-US" sz="1200" dirty="0" smtClean="0">
                <a:solidFill>
                  <a:schemeClr val="tx1"/>
                </a:solidFill>
                <a:latin typeface="ＭＳ Ｐ明朝" pitchFamily="18" charset="-128"/>
                <a:ea typeface="ＭＳ Ｐ明朝" pitchFamily="18" charset="-128"/>
              </a:rPr>
              <a:t>　 と交渉。結果、賃上げを実現する。</a:t>
            </a:r>
            <a:r>
              <a:rPr lang="ja-JP" altLang="en-US" sz="1200" dirty="0" smtClean="0">
                <a:solidFill>
                  <a:schemeClr val="tx1"/>
                </a:solidFill>
                <a:latin typeface="ＭＳ Ｐ明朝" pitchFamily="18" charset="-128"/>
                <a:ea typeface="ＭＳ Ｐ明朝" pitchFamily="18" charset="-128"/>
                <a:sym typeface="Wingdings"/>
              </a:rPr>
              <a:t></a:t>
            </a:r>
            <a:endParaRPr lang="en-US" altLang="ja-JP" sz="1200" dirty="0" smtClean="0">
              <a:solidFill>
                <a:schemeClr val="tx1"/>
              </a:solidFill>
              <a:latin typeface="ＭＳ Ｐ明朝" pitchFamily="18" charset="-128"/>
              <a:ea typeface="ＭＳ Ｐ明朝" pitchFamily="18"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a:p>
            <a:pPr algn="r"/>
            <a:endParaRPr lang="en-US" altLang="ja-JP" sz="1600" dirty="0" smtClean="0">
              <a:solidFill>
                <a:schemeClr val="tx1"/>
              </a:solidFill>
              <a:latin typeface="AR P丸ゴシック体M" pitchFamily="50" charset="-128"/>
              <a:ea typeface="AR P丸ゴシック体M" pitchFamily="50" charset="-128"/>
            </a:endParaRPr>
          </a:p>
        </p:txBody>
      </p:sp>
      <p:sp>
        <p:nvSpPr>
          <p:cNvPr id="8" name="正方形/長方形 7"/>
          <p:cNvSpPr/>
          <p:nvPr/>
        </p:nvSpPr>
        <p:spPr>
          <a:xfrm>
            <a:off x="476672" y="5220072"/>
            <a:ext cx="86409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050" dirty="0" smtClean="0">
                <a:solidFill>
                  <a:schemeClr val="tx1"/>
                </a:solidFill>
                <a:latin typeface="ＭＳ Ｐ明朝" pitchFamily="18" charset="-128"/>
                <a:ea typeface="ＭＳ Ｐ明朝" pitchFamily="18" charset="-128"/>
              </a:rPr>
              <a:t>No.24</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algn="r"/>
            <a:r>
              <a:rPr lang="en-US" altLang="ja-JP" sz="1050" dirty="0" smtClean="0">
                <a:solidFill>
                  <a:schemeClr val="tx1"/>
                </a:solidFill>
                <a:latin typeface="ＭＳ Ｐ明朝" pitchFamily="18" charset="-128"/>
                <a:ea typeface="ＭＳ Ｐ明朝" pitchFamily="18" charset="-128"/>
              </a:rPr>
              <a:t>201</a:t>
            </a:r>
            <a:r>
              <a:rPr lang="ja-JP" altLang="en-US" sz="1050" dirty="0" smtClean="0">
                <a:solidFill>
                  <a:schemeClr val="tx1"/>
                </a:solidFill>
                <a:latin typeface="ＭＳ Ｐ明朝" pitchFamily="18" charset="-128"/>
                <a:ea typeface="ＭＳ Ｐ明朝" pitchFamily="18" charset="-128"/>
              </a:rPr>
              <a:t>１</a:t>
            </a:r>
            <a:r>
              <a:rPr lang="en-US" altLang="ja-JP" sz="1050" dirty="0" smtClean="0">
                <a:solidFill>
                  <a:schemeClr val="tx1"/>
                </a:solidFill>
                <a:latin typeface="ＭＳ Ｐ明朝" pitchFamily="18" charset="-128"/>
                <a:ea typeface="ＭＳ Ｐ明朝" pitchFamily="18" charset="-128"/>
              </a:rPr>
              <a:t>.11.5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6632" y="179513"/>
            <a:ext cx="4104456" cy="1152128"/>
          </a:xfrm>
        </p:spPr>
        <p:txBody>
          <a:bodyPr>
            <a:normAutofit/>
          </a:bodyPr>
          <a:lstStyle/>
          <a:p>
            <a:pPr algn="l"/>
            <a:r>
              <a:rPr kumimoji="1" lang="en-US" altLang="ja-JP" sz="1800" dirty="0" smtClean="0">
                <a:effectLst/>
                <a:latin typeface="+mj-ea"/>
              </a:rPr>
              <a:t/>
            </a:r>
            <a:br>
              <a:rPr kumimoji="1" lang="en-US" altLang="ja-JP" sz="1800" dirty="0" smtClean="0">
                <a:effectLst/>
                <a:latin typeface="+mj-ea"/>
              </a:rPr>
            </a:br>
            <a:r>
              <a:rPr kumimoji="1" lang="ja-JP" altLang="en-US" sz="1800" dirty="0" smtClean="0">
                <a:effectLst/>
                <a:latin typeface="+mj-ea"/>
              </a:rPr>
              <a:t>「</a:t>
            </a:r>
            <a:r>
              <a:rPr kumimoji="1" lang="ja-JP" altLang="en-US" sz="1800" dirty="0" smtClean="0">
                <a:solidFill>
                  <a:schemeClr val="tx1"/>
                </a:solidFill>
                <a:effectLst/>
                <a:latin typeface="+mj-ea"/>
              </a:rPr>
              <a:t>積算」にもとづき運賃を支払わせる</a:t>
            </a:r>
            <a:r>
              <a:rPr lang="ja-JP" altLang="en-US" sz="1800" dirty="0" smtClean="0">
                <a:solidFill>
                  <a:schemeClr val="tx1"/>
                </a:solidFill>
                <a:effectLst/>
                <a:latin typeface="+mj-ea"/>
              </a:rPr>
              <a:t>！</a:t>
            </a:r>
            <a:r>
              <a:rPr kumimoji="1" lang="en-US" altLang="ja-JP" sz="1800" dirty="0" smtClean="0">
                <a:solidFill>
                  <a:schemeClr val="tx1"/>
                </a:solidFill>
                <a:latin typeface="ＭＳ Ｐ明朝" pitchFamily="18" charset="-128"/>
                <a:ea typeface="ＭＳ Ｐ明朝" pitchFamily="18" charset="-128"/>
              </a:rPr>
              <a:t/>
            </a:r>
            <a:br>
              <a:rPr kumimoji="1" lang="en-US" altLang="ja-JP" sz="1800" dirty="0" smtClean="0">
                <a:solidFill>
                  <a:schemeClr val="tx1"/>
                </a:solidFill>
                <a:latin typeface="ＭＳ Ｐ明朝" pitchFamily="18" charset="-128"/>
                <a:ea typeface="ＭＳ Ｐ明朝" pitchFamily="18" charset="-128"/>
              </a:rPr>
            </a:br>
            <a:r>
              <a:rPr kumimoji="1" lang="ja-JP" altLang="en-US" sz="1800" dirty="0" smtClean="0">
                <a:latin typeface="ＭＳ Ｐ明朝" pitchFamily="18" charset="-128"/>
                <a:ea typeface="ＭＳ Ｐ明朝" pitchFamily="18" charset="-128"/>
              </a:rPr>
              <a:t>　　</a:t>
            </a:r>
            <a:r>
              <a:rPr lang="ja-JP" altLang="en-US" sz="1800" dirty="0" smtClean="0">
                <a:latin typeface="ＭＳ Ｐ明朝" pitchFamily="18" charset="-128"/>
                <a:ea typeface="ＭＳ Ｐ明朝" pitchFamily="18" charset="-128"/>
              </a:rPr>
              <a:t> </a:t>
            </a:r>
            <a:r>
              <a:rPr lang="ja-JP" altLang="en-US" sz="1050" dirty="0" smtClean="0">
                <a:solidFill>
                  <a:schemeClr val="tx1"/>
                </a:solidFill>
                <a:effectLst/>
                <a:latin typeface="ＭＳ Ｐ明朝" pitchFamily="18" charset="-128"/>
                <a:ea typeface="ＭＳ Ｐ明朝" pitchFamily="18" charset="-128"/>
              </a:rPr>
              <a:t>賃金は「公共事業設計単価」にもとづく</a:t>
            </a:r>
            <a:r>
              <a:rPr lang="en-US" altLang="ja-JP" sz="1050" dirty="0" smtClean="0">
                <a:solidFill>
                  <a:schemeClr val="tx1"/>
                </a:solidFill>
                <a:effectLst/>
                <a:latin typeface="ＭＳ Ｐ明朝" pitchFamily="18" charset="-128"/>
                <a:ea typeface="ＭＳ Ｐ明朝" pitchFamily="18" charset="-128"/>
              </a:rPr>
              <a:t/>
            </a:r>
            <a:br>
              <a:rPr lang="en-US" altLang="ja-JP" sz="1050" dirty="0" smtClean="0">
                <a:solidFill>
                  <a:schemeClr val="tx1"/>
                </a:solidFill>
                <a:effectLst/>
                <a:latin typeface="ＭＳ Ｐ明朝" pitchFamily="18" charset="-128"/>
                <a:ea typeface="ＭＳ Ｐ明朝" pitchFamily="18" charset="-128"/>
              </a:rPr>
            </a:br>
            <a:r>
              <a:rPr lang="ja-JP" altLang="en-US" sz="1050" dirty="0" smtClean="0">
                <a:solidFill>
                  <a:schemeClr val="tx1"/>
                </a:solidFill>
                <a:effectLst/>
                <a:latin typeface="ＭＳ Ｐ明朝" pitchFamily="18" charset="-128"/>
                <a:ea typeface="ＭＳ Ｐ明朝" pitchFamily="18" charset="-128"/>
              </a:rPr>
              <a:t>　　　　運賃は運搬費＋諸経費＋消費税相当額の合計による</a:t>
            </a:r>
            <a:endParaRPr kumimoji="1" lang="ja-JP" altLang="en-US" sz="1050" dirty="0">
              <a:solidFill>
                <a:schemeClr val="tx1"/>
              </a:solidFill>
              <a:effectLst/>
              <a:latin typeface="ＭＳ Ｐ明朝" pitchFamily="18" charset="-128"/>
              <a:ea typeface="ＭＳ Ｐ明朝" pitchFamily="18" charset="-128"/>
            </a:endParaRPr>
          </a:p>
        </p:txBody>
      </p:sp>
      <p:sp>
        <p:nvSpPr>
          <p:cNvPr id="3" name="コンテンツ プレースホルダ 2"/>
          <p:cNvSpPr>
            <a:spLocks noGrp="1"/>
          </p:cNvSpPr>
          <p:nvPr>
            <p:ph sz="quarter" idx="1"/>
          </p:nvPr>
        </p:nvSpPr>
        <p:spPr>
          <a:xfrm>
            <a:off x="342900" y="1787693"/>
            <a:ext cx="6172200" cy="6380527"/>
          </a:xfrm>
        </p:spPr>
        <p:txBody>
          <a:bodyPr/>
          <a:lstStyle/>
          <a:p>
            <a:endParaRPr kumimoji="1" lang="en-US" altLang="ja-JP" dirty="0" smtClean="0"/>
          </a:p>
          <a:p>
            <a:pPr>
              <a:buNone/>
            </a:pPr>
            <a:endParaRPr kumimoji="1" lang="ja-JP" altLang="en-US" dirty="0"/>
          </a:p>
        </p:txBody>
      </p:sp>
      <p:pic>
        <p:nvPicPr>
          <p:cNvPr id="9" name="Picture 2"/>
          <p:cNvPicPr>
            <a:picLocks noChangeAspect="1" noChangeArrowheads="1"/>
          </p:cNvPicPr>
          <p:nvPr/>
        </p:nvPicPr>
        <p:blipFill>
          <a:blip r:embed="rId2" cstate="print"/>
          <a:srcRect/>
          <a:stretch>
            <a:fillRect/>
          </a:stretch>
        </p:blipFill>
        <p:spPr bwMode="auto">
          <a:xfrm>
            <a:off x="134635" y="1475656"/>
            <a:ext cx="3655735" cy="7364637"/>
          </a:xfrm>
          <a:prstGeom prst="rect">
            <a:avLst/>
          </a:prstGeom>
          <a:noFill/>
          <a:ln w="9525">
            <a:noFill/>
            <a:miter lim="800000"/>
            <a:headEnd/>
            <a:tailEnd/>
          </a:ln>
        </p:spPr>
      </p:pic>
      <p:sp>
        <p:nvSpPr>
          <p:cNvPr id="11" name="線吹き出し 1 (枠付き) 10"/>
          <p:cNvSpPr/>
          <p:nvPr/>
        </p:nvSpPr>
        <p:spPr>
          <a:xfrm>
            <a:off x="3969060" y="347531"/>
            <a:ext cx="2700300" cy="1440160"/>
          </a:xfrm>
          <a:prstGeom prst="borderCallout1">
            <a:avLst>
              <a:gd name="adj1" fmla="val 36452"/>
              <a:gd name="adj2" fmla="val -2357"/>
              <a:gd name="adj3" fmla="val 99739"/>
              <a:gd name="adj4" fmla="val -27061"/>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改正後の全文</a:t>
            </a:r>
            <a:r>
              <a:rPr lang="en-US" altLang="ja-JP" sz="900" dirty="0" smtClean="0">
                <a:solidFill>
                  <a:schemeClr val="tx1"/>
                </a:solidFill>
                <a:latin typeface="ＭＳ Ｐ明朝" pitchFamily="18" charset="-128"/>
                <a:ea typeface="ＭＳ Ｐ明朝" pitchFamily="18" charset="-128"/>
              </a:rPr>
              <a:t>)                </a:t>
            </a:r>
            <a:r>
              <a:rPr lang="ja-JP" altLang="en-US" sz="900" dirty="0" smtClean="0">
                <a:solidFill>
                  <a:schemeClr val="tx1"/>
                </a:solidFill>
                <a:latin typeface="ＭＳ Ｐ明朝" pitchFamily="18" charset="-128"/>
                <a:ea typeface="ＭＳ Ｐ明朝" pitchFamily="18" charset="-128"/>
              </a:rPr>
              <a:t>環境対発第</a:t>
            </a:r>
            <a:r>
              <a:rPr lang="en-US" altLang="ja-JP" sz="900" dirty="0" smtClean="0">
                <a:solidFill>
                  <a:schemeClr val="tx1"/>
                </a:solidFill>
                <a:latin typeface="ＭＳ Ｐ明朝" pitchFamily="18" charset="-128"/>
                <a:ea typeface="ＭＳ Ｐ明朝" pitchFamily="18" charset="-128"/>
              </a:rPr>
              <a:t>110819003</a:t>
            </a:r>
            <a:r>
              <a:rPr lang="ja-JP" altLang="en-US" sz="900" dirty="0" smtClean="0">
                <a:solidFill>
                  <a:schemeClr val="tx1"/>
                </a:solidFill>
                <a:latin typeface="ＭＳ Ｐ明朝" pitchFamily="18" charset="-128"/>
                <a:ea typeface="ＭＳ Ｐ明朝" pitchFamily="18" charset="-128"/>
              </a:rPr>
              <a:t>号</a:t>
            </a:r>
            <a:endParaRPr lang="en-US" altLang="ja-JP" sz="900" dirty="0" smtClean="0">
              <a:solidFill>
                <a:schemeClr val="tx1"/>
              </a:solidFill>
              <a:latin typeface="ＭＳ Ｐ明朝" pitchFamily="18" charset="-128"/>
              <a:ea typeface="ＭＳ Ｐ明朝" pitchFamily="18" charset="-128"/>
            </a:endParaRPr>
          </a:p>
          <a:p>
            <a:pPr algn="r"/>
            <a:r>
              <a:rPr lang="ja-JP" altLang="en-US" sz="900" dirty="0" smtClean="0">
                <a:solidFill>
                  <a:schemeClr val="tx1"/>
                </a:solidFill>
                <a:latin typeface="ＭＳ Ｐ明朝" pitchFamily="18" charset="-128"/>
                <a:ea typeface="ＭＳ Ｐ明朝" pitchFamily="18" charset="-128"/>
              </a:rPr>
              <a:t>平成</a:t>
            </a:r>
            <a:r>
              <a:rPr lang="en-US" altLang="ja-JP" sz="900" dirty="0" smtClean="0">
                <a:solidFill>
                  <a:schemeClr val="tx1"/>
                </a:solidFill>
                <a:latin typeface="ＭＳ Ｐ明朝" pitchFamily="18" charset="-128"/>
                <a:ea typeface="ＭＳ Ｐ明朝" pitchFamily="18" charset="-128"/>
              </a:rPr>
              <a:t>23</a:t>
            </a:r>
            <a:r>
              <a:rPr lang="ja-JP" altLang="en-US" sz="900" dirty="0" smtClean="0">
                <a:solidFill>
                  <a:schemeClr val="tx1"/>
                </a:solidFill>
                <a:latin typeface="ＭＳ Ｐ明朝" pitchFamily="18" charset="-128"/>
                <a:ea typeface="ＭＳ Ｐ明朝" pitchFamily="18" charset="-128"/>
              </a:rPr>
              <a:t>年</a:t>
            </a:r>
            <a:r>
              <a:rPr lang="en-US" altLang="ja-JP" sz="900" dirty="0" smtClean="0">
                <a:solidFill>
                  <a:schemeClr val="tx1"/>
                </a:solidFill>
                <a:latin typeface="ＭＳ Ｐ明朝" pitchFamily="18" charset="-128"/>
                <a:ea typeface="ＭＳ Ｐ明朝" pitchFamily="18" charset="-128"/>
              </a:rPr>
              <a:t>8</a:t>
            </a:r>
            <a:r>
              <a:rPr lang="ja-JP" altLang="en-US" sz="900" dirty="0" smtClean="0">
                <a:solidFill>
                  <a:schemeClr val="tx1"/>
                </a:solidFill>
                <a:latin typeface="ＭＳ Ｐ明朝" pitchFamily="18" charset="-128"/>
                <a:ea typeface="ＭＳ Ｐ明朝" pitchFamily="18" charset="-128"/>
              </a:rPr>
              <a:t>月</a:t>
            </a:r>
            <a:r>
              <a:rPr lang="en-US" altLang="ja-JP" sz="900" dirty="0" smtClean="0">
                <a:solidFill>
                  <a:schemeClr val="tx1"/>
                </a:solidFill>
                <a:latin typeface="ＭＳ Ｐ明朝" pitchFamily="18" charset="-128"/>
                <a:ea typeface="ＭＳ Ｐ明朝" pitchFamily="18" charset="-128"/>
              </a:rPr>
              <a:t>19</a:t>
            </a:r>
            <a:r>
              <a:rPr lang="ja-JP" altLang="en-US" sz="900" dirty="0" smtClean="0">
                <a:solidFill>
                  <a:schemeClr val="tx1"/>
                </a:solidFill>
                <a:latin typeface="ＭＳ Ｐ明朝" pitchFamily="18" charset="-128"/>
                <a:ea typeface="ＭＳ Ｐ明朝" pitchFamily="18" charset="-128"/>
              </a:rPr>
              <a:t>日</a:t>
            </a:r>
            <a:endParaRPr lang="en-US" altLang="ja-JP" sz="900" dirty="0" smtClean="0">
              <a:solidFill>
                <a:schemeClr val="tx1"/>
              </a:solidFill>
              <a:latin typeface="ＭＳ Ｐ明朝" pitchFamily="18" charset="-128"/>
              <a:ea typeface="ＭＳ Ｐ明朝" pitchFamily="18" charset="-128"/>
            </a:endParaRPr>
          </a:p>
          <a:p>
            <a:pPr algn="r"/>
            <a:r>
              <a:rPr lang="ja-JP" altLang="en-US" sz="900" dirty="0" smtClean="0">
                <a:solidFill>
                  <a:schemeClr val="tx1"/>
                </a:solidFill>
                <a:latin typeface="ＭＳ Ｐ明朝" pitchFamily="18" charset="-128"/>
                <a:ea typeface="ＭＳ Ｐ明朝" pitchFamily="18" charset="-128"/>
              </a:rPr>
              <a:t>各都道府県災害廃棄物処理担当部（局）長殿</a:t>
            </a:r>
            <a:endParaRPr lang="en-US" altLang="ja-JP" sz="900" dirty="0" smtClean="0">
              <a:solidFill>
                <a:schemeClr val="tx1"/>
              </a:solidFill>
              <a:latin typeface="ＭＳ Ｐ明朝" pitchFamily="18" charset="-128"/>
              <a:ea typeface="ＭＳ Ｐ明朝" pitchFamily="18" charset="-128"/>
            </a:endParaRPr>
          </a:p>
          <a:p>
            <a:pPr algn="r">
              <a:buNone/>
            </a:pPr>
            <a:r>
              <a:rPr lang="ja-JP" altLang="en-US" sz="900" dirty="0" smtClean="0">
                <a:solidFill>
                  <a:schemeClr val="tx1"/>
                </a:solidFill>
                <a:latin typeface="ＭＳ Ｐ明朝" pitchFamily="18" charset="-128"/>
                <a:ea typeface="ＭＳ Ｐ明朝" pitchFamily="18" charset="-128"/>
              </a:rPr>
              <a:t>環境省大臣官房</a:t>
            </a:r>
            <a:endParaRPr lang="en-US" altLang="ja-JP" sz="900" dirty="0" smtClean="0">
              <a:solidFill>
                <a:schemeClr val="tx1"/>
              </a:solidFill>
              <a:latin typeface="ＭＳ Ｐ明朝" pitchFamily="18" charset="-128"/>
              <a:ea typeface="ＭＳ Ｐ明朝" pitchFamily="18" charset="-128"/>
            </a:endParaRPr>
          </a:p>
          <a:p>
            <a:pPr algn="r">
              <a:buNone/>
            </a:pPr>
            <a:r>
              <a:rPr lang="ja-JP" altLang="en-US" sz="900" dirty="0" smtClean="0">
                <a:solidFill>
                  <a:schemeClr val="tx1"/>
                </a:solidFill>
                <a:latin typeface="ＭＳ Ｐ明朝" pitchFamily="18" charset="-128"/>
                <a:ea typeface="ＭＳ Ｐ明朝" pitchFamily="18" charset="-128"/>
              </a:rPr>
              <a:t>廃棄物・リサイクル対策部</a:t>
            </a:r>
            <a:endParaRPr lang="en-US" altLang="ja-JP" sz="900" dirty="0" smtClean="0">
              <a:solidFill>
                <a:schemeClr val="tx1"/>
              </a:solidFill>
              <a:latin typeface="ＭＳ Ｐ明朝" pitchFamily="18" charset="-128"/>
              <a:ea typeface="ＭＳ Ｐ明朝" pitchFamily="18" charset="-128"/>
            </a:endParaRPr>
          </a:p>
          <a:p>
            <a:pPr algn="r"/>
            <a:r>
              <a:rPr lang="ja-JP" altLang="en-US" sz="900" dirty="0" smtClean="0">
                <a:solidFill>
                  <a:schemeClr val="tx1"/>
                </a:solidFill>
                <a:latin typeface="ＭＳ Ｐ明朝" pitchFamily="18" charset="-128"/>
                <a:ea typeface="ＭＳ Ｐ明朝" pitchFamily="18" charset="-128"/>
              </a:rPr>
              <a:t>廃棄物対策課長</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東日本大震災に係る災害等廃棄物処理事業の取り扱いについて</a:t>
            </a:r>
            <a:endParaRPr lang="ja-JP" altLang="en-US" sz="900" dirty="0">
              <a:solidFill>
                <a:schemeClr val="tx1"/>
              </a:solidFill>
              <a:latin typeface="ＭＳ Ｐ明朝" pitchFamily="18" charset="-128"/>
              <a:ea typeface="ＭＳ Ｐ明朝" pitchFamily="18" charset="-128"/>
            </a:endParaRPr>
          </a:p>
        </p:txBody>
      </p:sp>
      <p:sp>
        <p:nvSpPr>
          <p:cNvPr id="12" name="角丸四角形 11"/>
          <p:cNvSpPr/>
          <p:nvPr/>
        </p:nvSpPr>
        <p:spPr>
          <a:xfrm>
            <a:off x="836712" y="5436096"/>
            <a:ext cx="2376264" cy="76808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276873" y="6300192"/>
            <a:ext cx="1278142" cy="504056"/>
          </a:xfrm>
          <a:prstGeom prst="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ＭＳ Ｐ明朝" pitchFamily="18" charset="-128"/>
                <a:ea typeface="ＭＳ Ｐ明朝" pitchFamily="18" charset="-128"/>
              </a:rPr>
              <a:t>経費は</a:t>
            </a:r>
            <a:r>
              <a:rPr kumimoji="1" lang="en-US" altLang="ja-JP" sz="1050" dirty="0" smtClean="0">
                <a:solidFill>
                  <a:schemeClr val="tx1"/>
                </a:solidFill>
                <a:latin typeface="ＭＳ Ｐ明朝" pitchFamily="18" charset="-128"/>
                <a:ea typeface="ＭＳ Ｐ明朝" pitchFamily="18" charset="-128"/>
              </a:rPr>
              <a:t>10</a:t>
            </a:r>
            <a:r>
              <a:rPr kumimoji="1" lang="ja-JP" altLang="en-US" sz="1050" dirty="0" smtClean="0">
                <a:solidFill>
                  <a:schemeClr val="tx1"/>
                </a:solidFill>
                <a:latin typeface="ＭＳ Ｐ明朝" pitchFamily="18" charset="-128"/>
                <a:ea typeface="ＭＳ Ｐ明朝" pitchFamily="18" charset="-128"/>
              </a:rPr>
              <a:t>トンダンプ</a:t>
            </a:r>
            <a:endParaRPr kumimoji="1" lang="en-US" altLang="ja-JP" sz="1050" dirty="0" smtClean="0">
              <a:solidFill>
                <a:schemeClr val="tx1"/>
              </a:solidFill>
              <a:latin typeface="ＭＳ Ｐ明朝" pitchFamily="18" charset="-128"/>
              <a:ea typeface="ＭＳ Ｐ明朝" pitchFamily="18" charset="-128"/>
            </a:endParaRPr>
          </a:p>
          <a:p>
            <a:r>
              <a:rPr lang="en-US" altLang="ja-JP" sz="1050" dirty="0" smtClean="0">
                <a:solidFill>
                  <a:schemeClr val="tx1"/>
                </a:solidFill>
                <a:latin typeface="ＭＳ Ｐ明朝" pitchFamily="18" charset="-128"/>
                <a:ea typeface="ＭＳ Ｐ明朝" pitchFamily="18" charset="-128"/>
              </a:rPr>
              <a:t>6,950</a:t>
            </a:r>
            <a:r>
              <a:rPr lang="ja-JP" altLang="en-US" sz="1050" dirty="0" smtClean="0">
                <a:solidFill>
                  <a:schemeClr val="tx1"/>
                </a:solidFill>
                <a:latin typeface="ＭＳ Ｐ明朝" pitchFamily="18" charset="-128"/>
                <a:ea typeface="ＭＳ Ｐ明朝" pitchFamily="18" charset="-128"/>
              </a:rPr>
              <a:t>円</a:t>
            </a:r>
            <a:r>
              <a:rPr lang="en-US" altLang="ja-JP" sz="1050" dirty="0" smtClean="0">
                <a:solidFill>
                  <a:schemeClr val="tx1"/>
                </a:solidFill>
                <a:latin typeface="ＭＳ Ｐ明朝" pitchFamily="18" charset="-128"/>
                <a:ea typeface="ＭＳ Ｐ明朝" pitchFamily="18" charset="-128"/>
              </a:rPr>
              <a:t>/</a:t>
            </a:r>
            <a:r>
              <a:rPr lang="ja-JP" altLang="en-US" sz="1050" dirty="0" smtClean="0">
                <a:solidFill>
                  <a:schemeClr val="tx1"/>
                </a:solidFill>
                <a:latin typeface="ＭＳ Ｐ明朝" pitchFamily="18" charset="-128"/>
                <a:ea typeface="ＭＳ Ｐ明朝" pitchFamily="18" charset="-128"/>
              </a:rPr>
              <a:t>時</a:t>
            </a:r>
            <a:endParaRPr kumimoji="1" lang="ja-JP" altLang="en-US" sz="1050" dirty="0">
              <a:solidFill>
                <a:schemeClr val="tx1"/>
              </a:solidFill>
              <a:latin typeface="ＭＳ Ｐ明朝" pitchFamily="18" charset="-128"/>
              <a:ea typeface="ＭＳ Ｐ明朝" pitchFamily="18" charset="-128"/>
            </a:endParaRPr>
          </a:p>
        </p:txBody>
      </p:sp>
      <p:sp>
        <p:nvSpPr>
          <p:cNvPr id="14" name="角丸四角形 13"/>
          <p:cNvSpPr/>
          <p:nvPr/>
        </p:nvSpPr>
        <p:spPr>
          <a:xfrm>
            <a:off x="188640" y="7932375"/>
            <a:ext cx="2106234" cy="76808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005064" y="1979713"/>
            <a:ext cx="2700300" cy="1152128"/>
          </a:xfrm>
          <a:prstGeom prst="rect">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ＭＳ Ｐ明朝" pitchFamily="18" charset="-128"/>
                <a:ea typeface="ＭＳ Ｐ明朝" pitchFamily="18" charset="-128"/>
              </a:rPr>
              <a:t>東日本大震災により生じた災害廃棄物の処理に関する特別措置法</a:t>
            </a:r>
            <a:r>
              <a:rPr lang="en-US" altLang="ja-JP" sz="900" dirty="0" smtClean="0">
                <a:solidFill>
                  <a:schemeClr val="tx1"/>
                </a:solidFill>
                <a:latin typeface="ＭＳ Ｐ明朝" pitchFamily="18" charset="-128"/>
                <a:ea typeface="ＭＳ Ｐ明朝" pitchFamily="18" charset="-128"/>
              </a:rPr>
              <a:t/>
            </a:r>
            <a:br>
              <a:rPr lang="en-US" altLang="ja-JP" sz="900" dirty="0" smtClean="0">
                <a:solidFill>
                  <a:schemeClr val="tx1"/>
                </a:solidFill>
                <a:latin typeface="ＭＳ Ｐ明朝" pitchFamily="18" charset="-128"/>
                <a:ea typeface="ＭＳ Ｐ明朝" pitchFamily="18" charset="-128"/>
              </a:rPr>
            </a:br>
            <a:r>
              <a:rPr lang="ja-JP" altLang="en-US" sz="900" dirty="0" smtClean="0">
                <a:solidFill>
                  <a:schemeClr val="tx1"/>
                </a:solidFill>
                <a:latin typeface="ＭＳ Ｐ明朝" pitchFamily="18" charset="-128"/>
                <a:ea typeface="ＭＳ Ｐ明朝" pitchFamily="18" charset="-128"/>
              </a:rPr>
              <a:t>主な内容</a:t>
            </a:r>
            <a:r>
              <a:rPr lang="en-US" altLang="ja-JP" sz="900" dirty="0" smtClean="0">
                <a:solidFill>
                  <a:schemeClr val="tx1"/>
                </a:solidFill>
                <a:latin typeface="ＭＳ Ｐ明朝" pitchFamily="18" charset="-128"/>
                <a:ea typeface="ＭＳ Ｐ明朝" pitchFamily="18" charset="-128"/>
              </a:rPr>
              <a:t/>
            </a:r>
            <a:br>
              <a:rPr lang="en-US" altLang="ja-JP" sz="900" dirty="0" smtClean="0">
                <a:solidFill>
                  <a:schemeClr val="tx1"/>
                </a:solidFill>
                <a:latin typeface="ＭＳ Ｐ明朝" pitchFamily="18" charset="-128"/>
                <a:ea typeface="ＭＳ Ｐ明朝" pitchFamily="18" charset="-128"/>
              </a:rPr>
            </a:br>
            <a:r>
              <a:rPr lang="ja-JP" altLang="en-US" sz="900" dirty="0" smtClean="0">
                <a:solidFill>
                  <a:schemeClr val="tx1"/>
                </a:solidFill>
                <a:latin typeface="ＭＳ Ｐ明朝" pitchFamily="18" charset="-128"/>
                <a:ea typeface="ＭＳ Ｐ明朝" pitchFamily="18" charset="-128"/>
              </a:rPr>
              <a:t>（４）国が講ずべき措置：６つの措置を明文化</a:t>
            </a:r>
            <a:r>
              <a:rPr lang="en-US" altLang="ja-JP" sz="900" dirty="0" smtClean="0">
                <a:solidFill>
                  <a:schemeClr val="tx1"/>
                </a:solidFill>
                <a:latin typeface="ＭＳ Ｐ明朝" pitchFamily="18" charset="-128"/>
                <a:ea typeface="ＭＳ Ｐ明朝" pitchFamily="18" charset="-128"/>
              </a:rPr>
              <a:t/>
            </a:r>
            <a:br>
              <a:rPr lang="en-US" altLang="ja-JP" sz="900" dirty="0" smtClean="0">
                <a:solidFill>
                  <a:schemeClr val="tx1"/>
                </a:solidFill>
                <a:latin typeface="ＭＳ Ｐ明朝" pitchFamily="18" charset="-128"/>
                <a:ea typeface="ＭＳ Ｐ明朝" pitchFamily="18" charset="-128"/>
              </a:rPr>
            </a:br>
            <a:r>
              <a:rPr lang="ja-JP" altLang="en-US" sz="900" dirty="0" smtClean="0">
                <a:solidFill>
                  <a:schemeClr val="tx1"/>
                </a:solidFill>
                <a:latin typeface="ＭＳ Ｐ明朝" pitchFamily="18" charset="-128"/>
                <a:ea typeface="ＭＳ Ｐ明朝" pitchFamily="18" charset="-128"/>
              </a:rPr>
              <a:t>③災害廃棄物処理に係る</a:t>
            </a:r>
            <a:r>
              <a:rPr lang="ja-JP" altLang="en-US" sz="900" u="sng" dirty="0" smtClean="0">
                <a:solidFill>
                  <a:schemeClr val="tx1"/>
                </a:solidFill>
                <a:latin typeface="ＭＳ Ｐ明朝" pitchFamily="18" charset="-128"/>
                <a:ea typeface="ＭＳ Ｐ明朝" pitchFamily="18" charset="-128"/>
              </a:rPr>
              <a:t>契約の内容に関する統一的指針の策定</a:t>
            </a:r>
            <a:r>
              <a:rPr lang="ja-JP" altLang="en-US" sz="900" dirty="0" smtClean="0">
                <a:solidFill>
                  <a:schemeClr val="tx1"/>
                </a:solidFill>
                <a:latin typeface="ＭＳ Ｐ明朝" pitchFamily="18" charset="-128"/>
                <a:ea typeface="ＭＳ Ｐ明朝" pitchFamily="18" charset="-128"/>
              </a:rPr>
              <a:t>等</a:t>
            </a:r>
            <a:br>
              <a:rPr lang="ja-JP" altLang="en-US" sz="900" dirty="0" smtClean="0">
                <a:solidFill>
                  <a:schemeClr val="tx1"/>
                </a:solidFill>
                <a:latin typeface="ＭＳ Ｐ明朝" pitchFamily="18" charset="-128"/>
                <a:ea typeface="ＭＳ Ｐ明朝" pitchFamily="18" charset="-128"/>
              </a:rPr>
            </a:br>
            <a:r>
              <a:rPr lang="ja-JP" altLang="en-US" sz="900" dirty="0" smtClean="0">
                <a:solidFill>
                  <a:schemeClr val="tx1"/>
                </a:solidFill>
                <a:latin typeface="ＭＳ Ｐ明朝" pitchFamily="18" charset="-128"/>
                <a:ea typeface="ＭＳ Ｐ明朝" pitchFamily="18" charset="-128"/>
              </a:rPr>
              <a:t>④アスベストによる健康被害の防止等</a:t>
            </a:r>
            <a:endParaRPr kumimoji="1" lang="ja-JP" altLang="en-US" sz="900" dirty="0">
              <a:solidFill>
                <a:schemeClr val="tx1"/>
              </a:solidFill>
              <a:latin typeface="ＭＳ Ｐ明朝" pitchFamily="18" charset="-128"/>
              <a:ea typeface="ＭＳ Ｐ明朝" pitchFamily="18" charset="-128"/>
            </a:endParaRPr>
          </a:p>
        </p:txBody>
      </p:sp>
      <p:sp>
        <p:nvSpPr>
          <p:cNvPr id="16" name="正方形/長方形 15"/>
          <p:cNvSpPr/>
          <p:nvPr/>
        </p:nvSpPr>
        <p:spPr>
          <a:xfrm>
            <a:off x="4005064" y="3851920"/>
            <a:ext cx="2700300" cy="2232248"/>
          </a:xfrm>
          <a:prstGeom prst="rect">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buNone/>
            </a:pPr>
            <a:r>
              <a:rPr lang="ja-JP" altLang="en-US" sz="900" dirty="0" smtClean="0">
                <a:solidFill>
                  <a:schemeClr val="tx1"/>
                </a:solidFill>
                <a:latin typeface="ＭＳ Ｐ明朝" pitchFamily="18" charset="-128"/>
                <a:ea typeface="ＭＳ Ｐ明朝" pitchFamily="18" charset="-128"/>
              </a:rPr>
              <a:t>環廃対発第</a:t>
            </a:r>
            <a:r>
              <a:rPr lang="en-US" altLang="ja-JP" sz="900" dirty="0" smtClean="0">
                <a:solidFill>
                  <a:schemeClr val="tx1"/>
                </a:solidFill>
                <a:latin typeface="ＭＳ Ｐ明朝" pitchFamily="18" charset="-128"/>
                <a:ea typeface="ＭＳ Ｐ明朝" pitchFamily="18" charset="-128"/>
              </a:rPr>
              <a:t>110818001 </a:t>
            </a:r>
            <a:r>
              <a:rPr lang="ja-JP" altLang="en-US" sz="900" dirty="0" smtClean="0">
                <a:solidFill>
                  <a:schemeClr val="tx1"/>
                </a:solidFill>
                <a:latin typeface="ＭＳ Ｐ明朝" pitchFamily="18" charset="-128"/>
                <a:ea typeface="ＭＳ Ｐ明朝" pitchFamily="18" charset="-128"/>
              </a:rPr>
              <a:t>号</a:t>
            </a:r>
          </a:p>
          <a:p>
            <a:pPr algn="r">
              <a:buNone/>
            </a:pPr>
            <a:r>
              <a:rPr lang="ja-JP" altLang="en-US" sz="900" dirty="0" smtClean="0">
                <a:solidFill>
                  <a:schemeClr val="tx1"/>
                </a:solidFill>
                <a:latin typeface="ＭＳ Ｐ明朝" pitchFamily="18" charset="-128"/>
                <a:ea typeface="ＭＳ Ｐ明朝" pitchFamily="18" charset="-128"/>
              </a:rPr>
              <a:t>平成</a:t>
            </a:r>
            <a:r>
              <a:rPr lang="en-US" altLang="ja-JP" sz="900" dirty="0" smtClean="0">
                <a:solidFill>
                  <a:schemeClr val="tx1"/>
                </a:solidFill>
                <a:latin typeface="ＭＳ Ｐ明朝" pitchFamily="18" charset="-128"/>
                <a:ea typeface="ＭＳ Ｐ明朝" pitchFamily="18" charset="-128"/>
              </a:rPr>
              <a:t>23 </a:t>
            </a:r>
            <a:r>
              <a:rPr lang="ja-JP" altLang="en-US" sz="900" dirty="0" smtClean="0">
                <a:solidFill>
                  <a:schemeClr val="tx1"/>
                </a:solidFill>
                <a:latin typeface="ＭＳ Ｐ明朝" pitchFamily="18" charset="-128"/>
                <a:ea typeface="ＭＳ Ｐ明朝" pitchFamily="18" charset="-128"/>
              </a:rPr>
              <a:t>年８ 月</a:t>
            </a:r>
            <a:r>
              <a:rPr lang="en-US" altLang="ja-JP" sz="900" dirty="0" smtClean="0">
                <a:solidFill>
                  <a:schemeClr val="tx1"/>
                </a:solidFill>
                <a:latin typeface="ＭＳ Ｐ明朝" pitchFamily="18" charset="-128"/>
                <a:ea typeface="ＭＳ Ｐ明朝" pitchFamily="18" charset="-128"/>
              </a:rPr>
              <a:t>18 </a:t>
            </a:r>
            <a:r>
              <a:rPr lang="ja-JP" altLang="en-US" sz="900" dirty="0" smtClean="0">
                <a:solidFill>
                  <a:schemeClr val="tx1"/>
                </a:solidFill>
                <a:latin typeface="ＭＳ Ｐ明朝" pitchFamily="18" charset="-128"/>
                <a:ea typeface="ＭＳ Ｐ明朝" pitchFamily="18" charset="-128"/>
              </a:rPr>
              <a:t>日</a:t>
            </a:r>
          </a:p>
          <a:p>
            <a:pPr>
              <a:buNone/>
            </a:pPr>
            <a:r>
              <a:rPr lang="ja-JP" altLang="en-US" sz="900" dirty="0" smtClean="0">
                <a:solidFill>
                  <a:schemeClr val="tx1"/>
                </a:solidFill>
                <a:latin typeface="ＭＳ Ｐ明朝" pitchFamily="18" charset="-128"/>
                <a:ea typeface="ＭＳ Ｐ明朝" pitchFamily="18" charset="-128"/>
              </a:rPr>
              <a:t>各都道府県知事 殿</a:t>
            </a:r>
            <a:endParaRPr lang="en-US" altLang="ja-JP" sz="900" dirty="0" smtClean="0">
              <a:solidFill>
                <a:schemeClr val="tx1"/>
              </a:solidFill>
              <a:latin typeface="ＭＳ Ｐ明朝" pitchFamily="18" charset="-128"/>
              <a:ea typeface="ＭＳ Ｐ明朝" pitchFamily="18" charset="-128"/>
            </a:endParaRPr>
          </a:p>
          <a:p>
            <a:pPr algn="r">
              <a:buNone/>
            </a:pPr>
            <a:r>
              <a:rPr lang="ja-JP" altLang="en-US" sz="900" dirty="0" smtClean="0">
                <a:solidFill>
                  <a:schemeClr val="tx1"/>
                </a:solidFill>
                <a:latin typeface="ＭＳ Ｐ明朝" pitchFamily="18" charset="-128"/>
                <a:ea typeface="ＭＳ Ｐ明朝" pitchFamily="18" charset="-128"/>
              </a:rPr>
              <a:t>　　　　環境省大臣官房</a:t>
            </a:r>
            <a:endParaRPr lang="en-US" altLang="ja-JP" sz="900" dirty="0" smtClean="0">
              <a:solidFill>
                <a:schemeClr val="tx1"/>
              </a:solidFill>
              <a:latin typeface="ＭＳ Ｐ明朝" pitchFamily="18" charset="-128"/>
              <a:ea typeface="ＭＳ Ｐ明朝" pitchFamily="18" charset="-128"/>
            </a:endParaRPr>
          </a:p>
          <a:p>
            <a:pPr algn="r">
              <a:buNone/>
            </a:pPr>
            <a:r>
              <a:rPr lang="ja-JP" altLang="en-US" sz="900" dirty="0" smtClean="0">
                <a:solidFill>
                  <a:schemeClr val="tx1"/>
                </a:solidFill>
                <a:latin typeface="ＭＳ Ｐ明朝" pitchFamily="18" charset="-128"/>
                <a:ea typeface="ＭＳ Ｐ明朝" pitchFamily="18" charset="-128"/>
              </a:rPr>
              <a:t>廃棄物・リサイクル対策部長</a:t>
            </a:r>
            <a:endParaRPr lang="en-US" altLang="ja-JP" sz="900" dirty="0" smtClean="0">
              <a:solidFill>
                <a:schemeClr val="tx1"/>
              </a:solidFill>
              <a:latin typeface="ＭＳ Ｐ明朝" pitchFamily="18" charset="-128"/>
              <a:ea typeface="ＭＳ Ｐ明朝" pitchFamily="18" charset="-128"/>
            </a:endParaRPr>
          </a:p>
          <a:p>
            <a:pPr>
              <a:buNone/>
            </a:pPr>
            <a:endParaRPr lang="en-US" altLang="ja-JP" sz="900" dirty="0" smtClean="0">
              <a:solidFill>
                <a:schemeClr val="tx1"/>
              </a:solidFill>
              <a:latin typeface="ＭＳ Ｐ明朝" pitchFamily="18" charset="-128"/>
              <a:ea typeface="ＭＳ Ｐ明朝" pitchFamily="18" charset="-128"/>
            </a:endParaRPr>
          </a:p>
          <a:p>
            <a:pPr>
              <a:buNone/>
            </a:pPr>
            <a:r>
              <a:rPr lang="ja-JP" altLang="en-US" sz="900" smtClean="0">
                <a:solidFill>
                  <a:schemeClr val="tx1"/>
                </a:solidFill>
                <a:latin typeface="ＭＳ Ｐ明朝" pitchFamily="18" charset="-128"/>
                <a:ea typeface="ＭＳ Ｐ明朝" pitchFamily="18" charset="-128"/>
              </a:rPr>
              <a:t>東日本</a:t>
            </a:r>
            <a:r>
              <a:rPr lang="ja-JP" altLang="en-US" sz="900" dirty="0" smtClean="0">
                <a:solidFill>
                  <a:schemeClr val="tx1"/>
                </a:solidFill>
                <a:latin typeface="ＭＳ Ｐ明朝" pitchFamily="18" charset="-128"/>
                <a:ea typeface="ＭＳ Ｐ明朝" pitchFamily="18" charset="-128"/>
              </a:rPr>
              <a:t>大震災により生じた災害廃棄物の処理</a:t>
            </a:r>
            <a:r>
              <a:rPr lang="ja-JP" altLang="en-US" sz="900" smtClean="0">
                <a:solidFill>
                  <a:schemeClr val="tx1"/>
                </a:solidFill>
                <a:latin typeface="ＭＳ Ｐ明朝" pitchFamily="18" charset="-128"/>
                <a:ea typeface="ＭＳ Ｐ明朝" pitchFamily="18" charset="-128"/>
              </a:rPr>
              <a:t>に関する特別</a:t>
            </a:r>
            <a:r>
              <a:rPr lang="ja-JP" altLang="en-US" sz="900" dirty="0" smtClean="0">
                <a:solidFill>
                  <a:schemeClr val="tx1"/>
                </a:solidFill>
                <a:latin typeface="ＭＳ Ｐ明朝" pitchFamily="18" charset="-128"/>
                <a:ea typeface="ＭＳ Ｐ明朝" pitchFamily="18" charset="-128"/>
              </a:rPr>
              <a:t>措置法の施行について（通知）</a:t>
            </a:r>
            <a:endParaRPr lang="en-US" altLang="ja-JP" sz="900" dirty="0" smtClean="0">
              <a:solidFill>
                <a:schemeClr val="tx1"/>
              </a:solidFill>
              <a:latin typeface="ＭＳ Ｐ明朝" pitchFamily="18" charset="-128"/>
              <a:ea typeface="ＭＳ Ｐ明朝" pitchFamily="18" charset="-128"/>
            </a:endParaRPr>
          </a:p>
          <a:p>
            <a:pPr>
              <a:buNone/>
            </a:pPr>
            <a:endParaRPr lang="en-US" altLang="zh-TW" sz="900" dirty="0" smtClean="0">
              <a:solidFill>
                <a:schemeClr val="tx1"/>
              </a:solidFill>
              <a:latin typeface="ＭＳ Ｐ明朝" pitchFamily="18" charset="-128"/>
              <a:ea typeface="ＭＳ Ｐ明朝" pitchFamily="18" charset="-128"/>
            </a:endParaRPr>
          </a:p>
          <a:p>
            <a:pPr>
              <a:buNone/>
            </a:pPr>
            <a:r>
              <a:rPr lang="zh-TW" altLang="en-US" sz="900" dirty="0" smtClean="0">
                <a:solidFill>
                  <a:schemeClr val="tx1"/>
                </a:solidFill>
                <a:latin typeface="ＭＳ Ｐ明朝" pitchFamily="18" charset="-128"/>
                <a:ea typeface="ＭＳ Ｐ明朝" pitchFamily="18" charset="-128"/>
              </a:rPr>
              <a:t>第七 衆議院東日本大震災復興特別委員会決議</a:t>
            </a:r>
          </a:p>
          <a:p>
            <a:pPr>
              <a:buNone/>
            </a:pPr>
            <a:r>
              <a:rPr lang="ja-JP" altLang="en-US" sz="900" dirty="0" smtClean="0">
                <a:solidFill>
                  <a:schemeClr val="tx1"/>
                </a:solidFill>
                <a:latin typeface="ＭＳ Ｐ明朝" pitchFamily="18" charset="-128"/>
                <a:ea typeface="ＭＳ Ｐ明朝" pitchFamily="18" charset="-128"/>
              </a:rPr>
              <a:t>本法律の制定と併せて、衆議院東日本大震災復興特別委員会において「東日本大震災により生じた災害廃棄物の処理に関する件」（別添）が</a:t>
            </a:r>
            <a:r>
              <a:rPr lang="ja-JP" altLang="en-US" sz="900" u="sng" dirty="0" smtClean="0">
                <a:solidFill>
                  <a:schemeClr val="tx1"/>
                </a:solidFill>
                <a:latin typeface="ＭＳ Ｐ明朝" pitchFamily="18" charset="-128"/>
                <a:ea typeface="ＭＳ Ｐ明朝" pitchFamily="18" charset="-128"/>
              </a:rPr>
              <a:t>決議されており、その趣旨を十分に尊重する</a:t>
            </a:r>
            <a:r>
              <a:rPr lang="ja-JP" altLang="en-US" sz="900" dirty="0" smtClean="0">
                <a:solidFill>
                  <a:schemeClr val="tx1"/>
                </a:solidFill>
                <a:latin typeface="ＭＳ Ｐ明朝" pitchFamily="18" charset="-128"/>
                <a:ea typeface="ＭＳ Ｐ明朝" pitchFamily="18" charset="-128"/>
              </a:rPr>
              <a:t>こととしている。</a:t>
            </a:r>
            <a:endParaRPr lang="ja-JP" altLang="en-US" sz="900" dirty="0">
              <a:solidFill>
                <a:schemeClr val="tx1"/>
              </a:solidFill>
            </a:endParaRPr>
          </a:p>
        </p:txBody>
      </p:sp>
      <p:sp>
        <p:nvSpPr>
          <p:cNvPr id="17" name="正方形/長方形 16"/>
          <p:cNvSpPr/>
          <p:nvPr/>
        </p:nvSpPr>
        <p:spPr>
          <a:xfrm>
            <a:off x="4005064" y="6948265"/>
            <a:ext cx="2700300" cy="1152128"/>
          </a:xfrm>
          <a:prstGeom prst="rect">
            <a:avLst/>
          </a:prstGeom>
          <a:solidFill>
            <a:schemeClr val="accent6">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None/>
            </a:pPr>
            <a:r>
              <a:rPr lang="en-US" altLang="ja-JP" sz="900" dirty="0" smtClean="0">
                <a:solidFill>
                  <a:schemeClr val="tx1"/>
                </a:solidFill>
                <a:latin typeface="ＭＳ Ｐ明朝" pitchFamily="18" charset="-128"/>
                <a:ea typeface="ＭＳ Ｐ明朝" pitchFamily="18" charset="-128"/>
              </a:rPr>
              <a:t>〔</a:t>
            </a:r>
            <a:r>
              <a:rPr lang="ja-JP" altLang="en-US" sz="900" dirty="0" smtClean="0">
                <a:solidFill>
                  <a:schemeClr val="tx1"/>
                </a:solidFill>
                <a:latin typeface="ＭＳ Ｐ明朝" pitchFamily="18" charset="-128"/>
                <a:ea typeface="ＭＳ Ｐ明朝" pitchFamily="18" charset="-128"/>
              </a:rPr>
              <a:t>「別添」の衆院決議</a:t>
            </a:r>
            <a:r>
              <a:rPr lang="en-US" altLang="ja-JP" sz="900" dirty="0" smtClean="0">
                <a:solidFill>
                  <a:schemeClr val="tx1"/>
                </a:solidFill>
                <a:latin typeface="ＭＳ Ｐ明朝" pitchFamily="18" charset="-128"/>
                <a:ea typeface="ＭＳ Ｐ明朝" pitchFamily="18" charset="-128"/>
              </a:rPr>
              <a:t>〕</a:t>
            </a:r>
          </a:p>
          <a:p>
            <a:pPr>
              <a:buNone/>
            </a:pPr>
            <a:r>
              <a:rPr lang="en-US" altLang="ja-JP" sz="900" dirty="0" smtClean="0">
                <a:solidFill>
                  <a:schemeClr val="tx1"/>
                </a:solidFill>
                <a:latin typeface="ＭＳ Ｐ明朝" pitchFamily="18" charset="-128"/>
                <a:ea typeface="ＭＳ Ｐ明朝" pitchFamily="18" charset="-128"/>
              </a:rPr>
              <a:t>8</a:t>
            </a:r>
            <a:r>
              <a:rPr lang="ja-JP" altLang="en-US" sz="900" dirty="0" smtClean="0">
                <a:solidFill>
                  <a:schemeClr val="tx1"/>
                </a:solidFill>
                <a:latin typeface="ＭＳ Ｐ明朝" pitchFamily="18" charset="-128"/>
                <a:ea typeface="ＭＳ Ｐ明朝" pitchFamily="18" charset="-128"/>
              </a:rPr>
              <a:t>　災害廃棄物の処理に係る契約の内容に関する統一的な指針の策定に当たっては、被災者の財産、遺留品等の適切な取り扱いに要する費用、災害廃棄物の処理に係る</a:t>
            </a:r>
            <a:r>
              <a:rPr lang="ja-JP" altLang="en-US" sz="900" u="sng" dirty="0" smtClean="0">
                <a:solidFill>
                  <a:schemeClr val="tx1"/>
                </a:solidFill>
                <a:latin typeface="ＭＳ Ｐ明朝" pitchFamily="18" charset="-128"/>
                <a:ea typeface="ＭＳ Ｐ明朝" pitchFamily="18" charset="-128"/>
              </a:rPr>
              <a:t>業務に従事する労働者の賃金、</a:t>
            </a:r>
            <a:r>
              <a:rPr lang="ja-JP" altLang="en-US" sz="900" dirty="0" smtClean="0">
                <a:solidFill>
                  <a:schemeClr val="tx1"/>
                </a:solidFill>
                <a:latin typeface="ＭＳ Ｐ明朝" pitchFamily="18" charset="-128"/>
                <a:ea typeface="ＭＳ Ｐ明朝" pitchFamily="18" charset="-128"/>
              </a:rPr>
              <a:t>受注者の資金繰りに配慮した支払の方法、受注後の事情変更等への対応などを勘案すること。</a:t>
            </a:r>
            <a:endParaRPr lang="ja-JP" altLang="en-US" dirty="0" smtClean="0">
              <a:solidFill>
                <a:schemeClr val="tx1"/>
              </a:solidFill>
              <a:latin typeface="ＭＳ Ｐ明朝" pitchFamily="18" charset="-128"/>
              <a:ea typeface="ＭＳ Ｐ明朝" pitchFamily="18" charset="-128"/>
            </a:endParaRPr>
          </a:p>
        </p:txBody>
      </p:sp>
      <p:sp>
        <p:nvSpPr>
          <p:cNvPr id="18" name="正方形/長方形 17"/>
          <p:cNvSpPr/>
          <p:nvPr/>
        </p:nvSpPr>
        <p:spPr>
          <a:xfrm>
            <a:off x="4725144" y="3131840"/>
            <a:ext cx="1800200" cy="57606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ＭＳ Ｐ明朝" pitchFamily="18" charset="-128"/>
                <a:ea typeface="ＭＳ Ｐ明朝" pitchFamily="18" charset="-128"/>
              </a:rPr>
              <a:t>ガレキ処理の低賃金が問題となる。</a:t>
            </a:r>
            <a:endParaRPr lang="en-US" altLang="ja-JP" sz="900" dirty="0" smtClean="0">
              <a:solidFill>
                <a:schemeClr val="tx1"/>
              </a:solidFill>
              <a:latin typeface="ＭＳ Ｐ明朝" pitchFamily="18" charset="-128"/>
              <a:ea typeface="ＭＳ Ｐ明朝" pitchFamily="18" charset="-128"/>
            </a:endParaRPr>
          </a:p>
          <a:p>
            <a:r>
              <a:rPr kumimoji="1" lang="ja-JP" altLang="en-US" sz="900" dirty="0" smtClean="0">
                <a:solidFill>
                  <a:schemeClr val="tx1"/>
                </a:solidFill>
                <a:latin typeface="ＭＳ Ｐ明朝" pitchFamily="18" charset="-128"/>
                <a:ea typeface="ＭＳ Ｐ明朝" pitchFamily="18" charset="-128"/>
              </a:rPr>
              <a:t>法案に「指針の策定」が盛り込まれる。</a:t>
            </a:r>
            <a:endParaRPr kumimoji="1" lang="ja-JP" altLang="en-US" sz="900" dirty="0">
              <a:solidFill>
                <a:schemeClr val="tx1"/>
              </a:solidFill>
              <a:latin typeface="ＭＳ Ｐ明朝" pitchFamily="18" charset="-128"/>
              <a:ea typeface="ＭＳ Ｐ明朝" pitchFamily="18" charset="-128"/>
            </a:endParaRPr>
          </a:p>
        </p:txBody>
      </p:sp>
      <p:sp>
        <p:nvSpPr>
          <p:cNvPr id="19" name="正方形/長方形 18"/>
          <p:cNvSpPr/>
          <p:nvPr/>
        </p:nvSpPr>
        <p:spPr>
          <a:xfrm>
            <a:off x="4797152" y="6084168"/>
            <a:ext cx="1728192" cy="64807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ＭＳ Ｐ明朝" pitchFamily="18" charset="-128"/>
                <a:ea typeface="ＭＳ Ｐ明朝" pitchFamily="18" charset="-128"/>
              </a:rPr>
              <a:t>付帯決議を採択。高橋</a:t>
            </a:r>
            <a:r>
              <a:rPr lang="ja-JP" altLang="en-US" sz="900" dirty="0" err="1" smtClean="0">
                <a:solidFill>
                  <a:schemeClr val="tx1"/>
                </a:solidFill>
                <a:latin typeface="ＭＳ Ｐ明朝" pitchFamily="18" charset="-128"/>
                <a:ea typeface="ＭＳ Ｐ明朝" pitchFamily="18" charset="-128"/>
              </a:rPr>
              <a:t>ちず</a:t>
            </a:r>
            <a:r>
              <a:rPr lang="ja-JP" altLang="en-US" sz="900" dirty="0" smtClean="0">
                <a:solidFill>
                  <a:schemeClr val="tx1"/>
                </a:solidFill>
                <a:latin typeface="ＭＳ Ｐ明朝" pitchFamily="18" charset="-128"/>
                <a:ea typeface="ＭＳ Ｐ明朝" pitchFamily="18" charset="-128"/>
              </a:rPr>
              <a:t>子議員が尽力</a:t>
            </a:r>
            <a:endParaRPr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建交労</a:t>
            </a:r>
            <a:r>
              <a:rPr kumimoji="1" lang="ja-JP" altLang="en-US" sz="900" dirty="0" smtClean="0">
                <a:solidFill>
                  <a:schemeClr val="tx1"/>
                </a:solidFill>
                <a:latin typeface="ＭＳ Ｐ明朝" pitchFamily="18" charset="-128"/>
                <a:ea typeface="ＭＳ Ｐ明朝" pitchFamily="18" charset="-128"/>
              </a:rPr>
              <a:t>は環境省交渉で賃金、経費を通達に書かせる。</a:t>
            </a:r>
            <a:endParaRPr kumimoji="1" lang="ja-JP" altLang="en-US" sz="900" dirty="0">
              <a:solidFill>
                <a:schemeClr val="tx1"/>
              </a:solidFill>
              <a:latin typeface="ＭＳ Ｐ明朝" pitchFamily="18" charset="-128"/>
              <a:ea typeface="ＭＳ Ｐ明朝" pitchFamily="18" charset="-128"/>
            </a:endParaRPr>
          </a:p>
        </p:txBody>
      </p:sp>
      <p:cxnSp>
        <p:nvCxnSpPr>
          <p:cNvPr id="22" name="直線矢印コネクタ 21"/>
          <p:cNvCxnSpPr/>
          <p:nvPr/>
        </p:nvCxnSpPr>
        <p:spPr>
          <a:xfrm flipH="1">
            <a:off x="2942946" y="2843808"/>
            <a:ext cx="198022" cy="2688300"/>
          </a:xfrm>
          <a:prstGeom prst="straightConnector1">
            <a:avLst/>
          </a:prstGeom>
          <a:ln w="3175">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04664" y="323528"/>
            <a:ext cx="2016224"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震災復興　ダンプ労働者の賃金</a:t>
            </a:r>
            <a:endParaRPr kumimoji="1" lang="ja-JP" altLang="en-US" sz="1050" dirty="0">
              <a:solidFill>
                <a:schemeClr val="tx1"/>
              </a:solidFill>
              <a:latin typeface="ＭＳ Ｐ明朝" pitchFamily="18" charset="-128"/>
              <a:ea typeface="ＭＳ Ｐ明朝" pitchFamily="18" charset="-128"/>
            </a:endParaRPr>
          </a:p>
        </p:txBody>
      </p:sp>
      <p:cxnSp>
        <p:nvCxnSpPr>
          <p:cNvPr id="24" name="直線矢印コネクタ 23"/>
          <p:cNvCxnSpPr/>
          <p:nvPr/>
        </p:nvCxnSpPr>
        <p:spPr>
          <a:xfrm>
            <a:off x="4293096" y="3059832"/>
            <a:ext cx="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4293096" y="6228184"/>
            <a:ext cx="0"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4869160" y="8100392"/>
            <a:ext cx="1656184" cy="50405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smtClean="0">
                <a:solidFill>
                  <a:schemeClr val="tx1"/>
                </a:solidFill>
                <a:latin typeface="ＭＳ Ｐ明朝" pitchFamily="18" charset="-128"/>
                <a:ea typeface="ＭＳ Ｐ明朝" pitchFamily="18" charset="-128"/>
              </a:rPr>
              <a:t>元請ゼネコン、鹿島建設と交渉</a:t>
            </a:r>
            <a:endParaRPr kumimoji="1" lang="en-US" altLang="ja-JP" sz="900" dirty="0" smtClean="0">
              <a:solidFill>
                <a:schemeClr val="tx1"/>
              </a:solidFill>
              <a:latin typeface="ＭＳ Ｐ明朝" pitchFamily="18" charset="-128"/>
              <a:ea typeface="ＭＳ Ｐ明朝" pitchFamily="18" charset="-128"/>
            </a:endParaRPr>
          </a:p>
          <a:p>
            <a:r>
              <a:rPr lang="ja-JP" altLang="en-US" sz="900" dirty="0" smtClean="0">
                <a:solidFill>
                  <a:schemeClr val="tx1"/>
                </a:solidFill>
                <a:latin typeface="ＭＳ Ｐ明朝" pitchFamily="18" charset="-128"/>
                <a:ea typeface="ＭＳ Ｐ明朝" pitchFamily="18" charset="-128"/>
              </a:rPr>
              <a:t>石巻市と交渉</a:t>
            </a:r>
            <a:endParaRPr kumimoji="1" lang="ja-JP" altLang="en-US" sz="900" dirty="0">
              <a:solidFill>
                <a:schemeClr val="tx1"/>
              </a:solidFill>
              <a:latin typeface="ＭＳ Ｐ明朝" pitchFamily="18" charset="-128"/>
              <a:ea typeface="ＭＳ Ｐ明朝" pitchFamily="18" charset="-128"/>
            </a:endParaRPr>
          </a:p>
        </p:txBody>
      </p:sp>
      <p:cxnSp>
        <p:nvCxnSpPr>
          <p:cNvPr id="29" name="直線矢印コネクタ 28"/>
          <p:cNvCxnSpPr/>
          <p:nvPr/>
        </p:nvCxnSpPr>
        <p:spPr>
          <a:xfrm>
            <a:off x="4293096" y="8244408"/>
            <a:ext cx="0"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4005064" y="8676456"/>
            <a:ext cx="648072" cy="216024"/>
          </a:xfrm>
          <a:prstGeom prst="rect">
            <a:avLst/>
          </a:prstGeom>
          <a:solidFill>
            <a:schemeClr val="accent5">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ＭＳ Ｐ明朝" pitchFamily="18" charset="-128"/>
                <a:ea typeface="ＭＳ Ｐ明朝" pitchFamily="18" charset="-128"/>
              </a:rPr>
              <a:t>賃上げ</a:t>
            </a:r>
            <a:endParaRPr kumimoji="1" lang="ja-JP" altLang="en-US" sz="1050" dirty="0">
              <a:solidFill>
                <a:schemeClr val="tx1"/>
              </a:solidFill>
              <a:latin typeface="ＭＳ Ｐ明朝" pitchFamily="18" charset="-128"/>
              <a:ea typeface="ＭＳ Ｐ明朝" pitchFamily="18" charset="-128"/>
            </a:endParaRPr>
          </a:p>
        </p:txBody>
      </p:sp>
      <p:sp>
        <p:nvSpPr>
          <p:cNvPr id="32" name="線吹き出し 1 (枠付き) 31"/>
          <p:cNvSpPr/>
          <p:nvPr/>
        </p:nvSpPr>
        <p:spPr>
          <a:xfrm>
            <a:off x="4509120" y="179512"/>
            <a:ext cx="576064" cy="216024"/>
          </a:xfrm>
          <a:prstGeom prst="borderCallout1">
            <a:avLst>
              <a:gd name="adj1" fmla="val 18750"/>
              <a:gd name="adj2" fmla="val -8333"/>
              <a:gd name="adj3" fmla="val 134546"/>
              <a:gd name="adj4" fmla="val -3833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smtClean="0">
                <a:solidFill>
                  <a:schemeClr val="tx1"/>
                </a:solidFill>
                <a:latin typeface="ＭＳ Ｐ明朝" pitchFamily="18" charset="-128"/>
                <a:ea typeface="ＭＳ Ｐ明朝" pitchFamily="18" charset="-128"/>
              </a:rPr>
              <a:t>3</a:t>
            </a:r>
            <a:r>
              <a:rPr kumimoji="1" lang="ja-JP" altLang="en-US" sz="1050" dirty="0" smtClean="0">
                <a:solidFill>
                  <a:schemeClr val="tx1"/>
                </a:solidFill>
                <a:latin typeface="ＭＳ Ｐ明朝" pitchFamily="18" charset="-128"/>
                <a:ea typeface="ＭＳ Ｐ明朝" pitchFamily="18" charset="-128"/>
              </a:rPr>
              <a:t>回目</a:t>
            </a:r>
            <a:endParaRPr kumimoji="1" lang="ja-JP" altLang="en-US" sz="1050" dirty="0">
              <a:solidFill>
                <a:schemeClr val="tx1"/>
              </a:solidFill>
              <a:latin typeface="ＭＳ Ｐ明朝" pitchFamily="18" charset="-128"/>
              <a:ea typeface="ＭＳ Ｐ明朝" pitchFamily="18" charset="-12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225</Words>
  <Application>Microsoft Office PowerPoint</Application>
  <PresentationFormat>画面に合わせる (4:3)</PresentationFormat>
  <Paragraphs>49</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スパイス</vt:lpstr>
      <vt:lpstr>           Common Sense 　　　　　 　</vt:lpstr>
      <vt:lpstr> 「積算」にもとづき運賃を支払わせる！ 　　 賃金は「公共事業設計単価」にもとづく 　　　　運賃は運搬費＋諸経費＋消費税相当額の合計による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2011-11-09T00:18:15Z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