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6858000" cy="9945688"/>
  <p:defaultTextStyle>
    <a:lvl1pPr marL="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7" autoAdjust="0"/>
  </p:normalViewPr>
  <p:slideViewPr>
    <p:cSldViewPr>
      <p:cViewPr>
        <p:scale>
          <a:sx n="100" d="100"/>
          <a:sy n="100" d="100"/>
        </p:scale>
        <p:origin x="-1008" y="17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"/>
  <c:chart>
    <c:title>
      <c:tx>
        <c:rich>
          <a:bodyPr/>
          <a:lstStyle/>
          <a:p>
            <a:pPr>
              <a:defRPr sz="1050">
                <a:latin typeface="AR P丸ゴシック体M" pitchFamily="50" charset="-128"/>
                <a:ea typeface="AR P丸ゴシック体M" pitchFamily="50" charset="-128"/>
              </a:defRPr>
            </a:pPr>
            <a:r>
              <a:rPr lang="en-US" sz="1050" b="0" dirty="0">
                <a:latin typeface="AR P丸ゴシック体M" pitchFamily="50" charset="-128"/>
                <a:ea typeface="AR P丸ゴシック体M" pitchFamily="50" charset="-128"/>
              </a:rPr>
              <a:t>11</a:t>
            </a:r>
            <a:r>
              <a:rPr lang="ja-JP" sz="1050" b="0" dirty="0">
                <a:latin typeface="AR P丸ゴシック体M" pitchFamily="50" charset="-128"/>
                <a:ea typeface="AR P丸ゴシック体M" pitchFamily="50" charset="-128"/>
              </a:rPr>
              <a:t>年度予算</a:t>
            </a:r>
            <a:r>
              <a:rPr lang="en-US" sz="1050" b="0" dirty="0">
                <a:latin typeface="AR P丸ゴシック体M" pitchFamily="50" charset="-128"/>
                <a:ea typeface="AR P丸ゴシック体M" pitchFamily="50" charset="-128"/>
              </a:rPr>
              <a:t>(</a:t>
            </a:r>
            <a:r>
              <a:rPr lang="ja-JP" sz="1050" b="0" dirty="0">
                <a:latin typeface="AR P丸ゴシック体M" pitchFamily="50" charset="-128"/>
                <a:ea typeface="AR P丸ゴシック体M" pitchFamily="50" charset="-128"/>
              </a:rPr>
              <a:t>歳入</a:t>
            </a:r>
            <a:r>
              <a:rPr lang="en-US" sz="1050" b="0" dirty="0">
                <a:latin typeface="AR P丸ゴシック体M" pitchFamily="50" charset="-128"/>
                <a:ea typeface="AR P丸ゴシック体M" pitchFamily="50" charset="-128"/>
              </a:rPr>
              <a:t>)</a:t>
            </a:r>
            <a:endParaRPr lang="ja-JP" sz="1050" b="0" dirty="0">
              <a:latin typeface="AR P丸ゴシック体M" pitchFamily="50" charset="-128"/>
              <a:ea typeface="AR P丸ゴシック体M" pitchFamily="50" charset="-128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5513779527559142E-2"/>
          <c:y val="0.16333333333333355"/>
          <c:w val="0.5216666666666665"/>
          <c:h val="0.782499999999999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11年度予算(歳入)</c:v>
                </c:pt>
              </c:strCache>
            </c:strRef>
          </c:tx>
          <c:explosion val="10"/>
          <c:dLbls>
            <c:txPr>
              <a:bodyPr/>
              <a:lstStyle/>
              <a:p>
                <a:pPr>
                  <a:defRPr sz="1050">
                    <a:latin typeface="AR P丸ゴシック体M" pitchFamily="50" charset="-128"/>
                    <a:ea typeface="AR P丸ゴシック体M" pitchFamily="50" charset="-128"/>
                  </a:defRPr>
                </a:pPr>
                <a:endParaRPr lang="ja-JP"/>
              </a:p>
            </c:txPr>
            <c:dLblPos val="ctr"/>
            <c:showVal val="1"/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税収</c:v>
                </c:pt>
                <c:pt idx="1">
                  <c:v>その他収入</c:v>
                </c:pt>
                <c:pt idx="2">
                  <c:v>赤字国債</c:v>
                </c:pt>
                <c:pt idx="3">
                  <c:v>建設国債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409270</c:v>
                </c:pt>
                <c:pt idx="1">
                  <c:v>71866</c:v>
                </c:pt>
                <c:pt idx="2">
                  <c:v>382080</c:v>
                </c:pt>
                <c:pt idx="3">
                  <c:v>60900</c:v>
                </c:pt>
              </c:numCache>
            </c:numRef>
          </c:val>
        </c:ser>
        <c:firstSliceAng val="6"/>
      </c:pieChart>
    </c:plotArea>
    <c:legend>
      <c:legendPos val="r"/>
      <c:layout>
        <c:manualLayout>
          <c:xMode val="edge"/>
          <c:yMode val="edge"/>
          <c:x val="0.73769444444444543"/>
          <c:y val="0.40766666666666701"/>
          <c:w val="0.22341666666666685"/>
          <c:h val="0.29800000000000032"/>
        </c:manualLayout>
      </c:layout>
      <c:txPr>
        <a:bodyPr/>
        <a:lstStyle/>
        <a:p>
          <a:pPr>
            <a:defRPr sz="1050">
              <a:latin typeface="AR P丸ゴシック体M" pitchFamily="50" charset="-128"/>
              <a:ea typeface="AR P丸ゴシック体M" pitchFamily="50" charset="-128"/>
            </a:defRPr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"/>
  <c:chart>
    <c:title>
      <c:tx>
        <c:rich>
          <a:bodyPr/>
          <a:lstStyle/>
          <a:p>
            <a:pPr>
              <a:defRPr sz="1050" b="0">
                <a:latin typeface="AR P丸ゴシック体M" pitchFamily="50" charset="-128"/>
                <a:ea typeface="AR P丸ゴシック体M" pitchFamily="50" charset="-128"/>
              </a:defRPr>
            </a:pPr>
            <a:r>
              <a:rPr lang="en-US" sz="1050" b="0" dirty="0">
                <a:latin typeface="AR P丸ゴシック体M" pitchFamily="50" charset="-128"/>
                <a:ea typeface="AR P丸ゴシック体M" pitchFamily="50" charset="-128"/>
              </a:rPr>
              <a:t>11</a:t>
            </a:r>
            <a:r>
              <a:rPr lang="ja-JP" sz="1050" b="0" dirty="0">
                <a:latin typeface="AR P丸ゴシック体M" pitchFamily="50" charset="-128"/>
                <a:ea typeface="AR P丸ゴシック体M" pitchFamily="50" charset="-128"/>
              </a:rPr>
              <a:t>年度予算</a:t>
            </a:r>
            <a:r>
              <a:rPr lang="en-US" sz="1050" b="0" dirty="0">
                <a:latin typeface="AR P丸ゴシック体M" pitchFamily="50" charset="-128"/>
                <a:ea typeface="AR P丸ゴシック体M" pitchFamily="50" charset="-128"/>
              </a:rPr>
              <a:t>(</a:t>
            </a:r>
            <a:r>
              <a:rPr lang="ja-JP" sz="1050" b="0" dirty="0">
                <a:latin typeface="AR P丸ゴシック体M" pitchFamily="50" charset="-128"/>
                <a:ea typeface="AR P丸ゴシック体M" pitchFamily="50" charset="-128"/>
              </a:rPr>
              <a:t>歳出）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11年度予算(歳出）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-9.1088666204537511E-2"/>
                  <c:y val="0.11636450131233596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.1000115793080894"/>
                  <c:y val="4.1036417322834647E-2"/>
                </c:manualLayout>
              </c:layout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latin typeface="AR P丸ゴシック体M" pitchFamily="50" charset="-128"/>
                    <a:ea typeface="AR P丸ゴシック体M" pitchFamily="50" charset="-128"/>
                  </a:defRPr>
                </a:pPr>
                <a:endParaRPr lang="ja-JP"/>
              </a:p>
            </c:txPr>
            <c:dLblPos val="inEnd"/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国債費</c:v>
                </c:pt>
                <c:pt idx="1">
                  <c:v>地方交付税</c:v>
                </c:pt>
                <c:pt idx="2">
                  <c:v>社会保障費</c:v>
                </c:pt>
                <c:pt idx="3">
                  <c:v>公共事業関係費</c:v>
                </c:pt>
                <c:pt idx="4">
                  <c:v>文教及び科学振興費</c:v>
                </c:pt>
                <c:pt idx="5">
                  <c:v>防衛関係費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215491</c:v>
                </c:pt>
                <c:pt idx="1">
                  <c:v>167845</c:v>
                </c:pt>
                <c:pt idx="2">
                  <c:v>287079</c:v>
                </c:pt>
                <c:pt idx="3">
                  <c:v>49743</c:v>
                </c:pt>
                <c:pt idx="4">
                  <c:v>55100</c:v>
                </c:pt>
                <c:pt idx="5">
                  <c:v>47752</c:v>
                </c:pt>
                <c:pt idx="6">
                  <c:v>101106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356057660260005"/>
          <c:y val="0.14282053805774281"/>
          <c:w val="0.32643942339740095"/>
          <c:h val="0.56471325459317712"/>
        </c:manualLayout>
      </c:layout>
      <c:txPr>
        <a:bodyPr/>
        <a:lstStyle/>
        <a:p>
          <a:pPr>
            <a:defRPr sz="1050">
              <a:latin typeface="AR P丸ゴシック体M" pitchFamily="50" charset="-128"/>
              <a:ea typeface="AR P丸ゴシック体M" pitchFamily="50" charset="-128"/>
            </a:defRPr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kumimoji="1" lang="ja-JP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kumimoji="1" lang="ja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kumimoji="1" lang="ja-JP" sz="1200"/>
            </a:lvl1pPr>
            <a:extLst/>
          </a:lstStyle>
          <a:p>
            <a:fld id="{87D77045-401A-4D5E-BFE3-54C21A8A6634}" type="slidenum">
              <a:rPr/>
              <a:pPr/>
              <a:t>&lt;#&gt;</a:t>
            </a:fld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0413" y="746125"/>
            <a:ext cx="2797175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kumimoji="1" lang="ja-JP" smtClean="0"/>
              <a:pPr/>
              <a:t>1</a:t>
            </a:fld>
            <a:endParaRPr kumimoji="1" 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3616398" y="1422400"/>
            <a:ext cx="3257550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17968" y="-18901"/>
            <a:ext cx="4171950" cy="873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857750" y="8555569"/>
            <a:ext cx="1600200" cy="486833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457950" y="8555569"/>
            <a:ext cx="342900" cy="486833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9" name="Rectangle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0" name="Rectangle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1" name="Rectangle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2" name="Rectangle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5" name="Rectangle 44"/>
          <p:cNvSpPr/>
          <p:nvPr/>
        </p:nvSpPr>
        <p:spPr>
          <a:xfrm>
            <a:off x="272370" y="536354"/>
            <a:ext cx="637794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0050" y="619339"/>
            <a:ext cx="6115050" cy="1032256"/>
          </a:xfrm>
        </p:spPr>
        <p:txBody>
          <a:bodyPr/>
          <a:lstStyle>
            <a:lvl1pPr marR="9144" algn="r" eaLnBrk="1" latinLnBrk="0" hangingPunct="1">
              <a:defRPr kumimoji="1" lang="ja-JP" sz="38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628786" y="1828800"/>
            <a:ext cx="2886314" cy="6096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9" name="Rectangle 5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0" name="Rectangle 5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1" name="Rectangle 6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2" name="Rectangle 6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6" name="Rectangle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5" name="Rectangle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6" name="Rectangle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7" name="Rectangle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70402"/>
            <a:ext cx="5829300" cy="263207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1" lang="ja-JP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112000"/>
            <a:ext cx="5829300" cy="1403349"/>
          </a:xfrm>
        </p:spPr>
        <p:txBody>
          <a:bodyPr anchor="t"/>
          <a:lstStyle>
            <a:lvl1pPr marL="374904" eaLnBrk="1" latinLnBrk="0" hangingPunct="1">
              <a:buNone/>
              <a:defRPr kumimoji="1" lang="ja-JP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9400"/>
            <a:ext cx="6172200" cy="17272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58" y="2133602"/>
            <a:ext cx="3028950" cy="6034617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1" lang="ja-JP" sz="20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508" y="2133602"/>
            <a:ext cx="3028950" cy="6034617"/>
          </a:xfrm>
        </p:spPr>
        <p:txBody>
          <a:bodyPr/>
          <a:lstStyle>
            <a:lvl1pPr eaLnBrk="1" latinLnBrk="0" hangingPunct="1">
              <a:defRPr kumimoji="1" lang="ja-JP" sz="28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06396" y="5156661"/>
            <a:ext cx="6045200" cy="12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36354"/>
            <a:ext cx="651510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 eaLnBrk="1" latinLnBrk="0" hangingPunct="1">
              <a:defRPr kumimoji="1" lang="ja-JP" sz="40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13000"/>
            <a:ext cx="3030141" cy="853016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83770" y="2413000"/>
            <a:ext cx="3031331" cy="853016"/>
          </a:xfrm>
        </p:spPr>
        <p:txBody>
          <a:bodyPr anchor="ctr"/>
          <a:lstStyle>
            <a:lvl1pPr marL="73152" indent="0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2901" y="3278716"/>
            <a:ext cx="303014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278716"/>
            <a:ext cx="303133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8" name="Rectangle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0" name="Rectangle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1" name="Rectangle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Rectangle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9" name="Rectangle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0" name="Rectangle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 eaLnBrk="1" latinLnBrk="0" hangingPunct="1">
              <a:defRPr kumimoji="1" lang="ja-JP" sz="4000" cap="none" baseline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と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 eaLnBrk="1" latinLnBrk="0" hangingPunct="1">
              <a:buNone/>
              <a:defRPr kumimoji="1" lang="ja-JP" sz="36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 eaLnBrk="1" latinLnBrk="0" hangingPunct="1">
              <a:buNone/>
              <a:defRPr kumimoji="1" lang="ja-JP" sz="1800"/>
            </a:lvl1pPr>
            <a:lvl2pPr eaLnBrk="1" latinLnBrk="0" hangingPunct="1">
              <a:buNone/>
              <a:defRPr kumimoji="1" lang="ja-JP" sz="1200"/>
            </a:lvl2pPr>
            <a:lvl3pPr eaLnBrk="1" latinLnBrk="0" hangingPunct="1">
              <a:buNone/>
              <a:defRPr kumimoji="1" lang="ja-JP" sz="1000"/>
            </a:lvl3pPr>
            <a:lvl4pPr eaLnBrk="1" latinLnBrk="0" hangingPunct="1">
              <a:buNone/>
              <a:defRPr kumimoji="1" lang="ja-JP" sz="900"/>
            </a:lvl4pPr>
            <a:lvl5pPr eaLnBrk="1" latinLnBrk="0" hangingPunct="1">
              <a:buNone/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 eaLnBrk="1" latinLnBrk="0" hangingPunct="1">
              <a:defRPr kumimoji="1" lang="ja-JP" sz="3200"/>
            </a:lvl1pPr>
            <a:lvl2pPr eaLnBrk="1" latinLnBrk="0" hangingPunct="1">
              <a:defRPr kumimoji="1" lang="ja-JP" sz="2800"/>
            </a:lvl2pPr>
            <a:lvl3pPr eaLnBrk="1" latinLnBrk="0" hangingPunct="1">
              <a:defRPr kumimoji="1" lang="ja-JP" sz="2400"/>
            </a:lvl3pPr>
            <a:lvl4pPr eaLnBrk="1" latinLnBrk="0" hangingPunct="1">
              <a:defRPr kumimoji="1" lang="ja-JP" sz="2000"/>
            </a:lvl4pPr>
            <a:lvl5pPr eaLnBrk="1" latinLnBrk="0" hangingPunct="1">
              <a:defRPr kumimoji="1" lang="ja-JP"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024" y="2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2397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6347215" y="1663070"/>
            <a:ext cx="177017" cy="963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143500" cy="1219200"/>
          </a:xfrm>
        </p:spPr>
        <p:txBody>
          <a:bodyPr anchor="b"/>
          <a:lstStyle>
            <a:lvl1pPr algn="l" eaLnBrk="1" latinLnBrk="0" hangingPunct="1">
              <a:buNone/>
              <a:defRPr kumimoji="1" lang="ja-JP" sz="21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034" y="2540000"/>
            <a:ext cx="6583680" cy="6613525"/>
          </a:xfrm>
        </p:spPr>
        <p:txBody>
          <a:bodyPr/>
          <a:lstStyle>
            <a:lvl1pPr eaLnBrk="1" latinLnBrk="0" hangingPunct="1">
              <a:buNone/>
              <a:defRPr kumimoji="1" lang="ja-JP" sz="3200"/>
            </a:lvl1pPr>
            <a:extLst/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533525"/>
            <a:ext cx="5143500" cy="9144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1" lang="ja-JP" sz="1400">
                <a:solidFill>
                  <a:srgbClr val="FFFFFF"/>
                </a:solidFill>
              </a:defRPr>
            </a:lvl1pPr>
            <a:lvl2pPr eaLnBrk="1" latinLnBrk="0" hangingPunct="1">
              <a:defRPr kumimoji="1" lang="ja-JP" sz="1200"/>
            </a:lvl2pPr>
            <a:lvl3pPr eaLnBrk="1" latinLnBrk="0" hangingPunct="1">
              <a:defRPr kumimoji="1" lang="ja-JP" sz="1000"/>
            </a:lvl3pPr>
            <a:lvl4pPr eaLnBrk="1" latinLnBrk="0" hangingPunct="1">
              <a:defRPr kumimoji="1" lang="ja-JP" sz="900"/>
            </a:lvl4pPr>
            <a:lvl5pPr eaLnBrk="1" latinLnBrk="0" hangingPunct="1"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6461515" y="1866270"/>
            <a:ext cx="177017" cy="963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6201345" y="2003821"/>
            <a:ext cx="177017" cy="963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Rectangle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Rectangle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Rectangle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Rectangle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5" name="Rectangle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1" lang="ja-JP" altLang="en-US" smtClean="0"/>
              <a:t>マスタ タイトルの書式設定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1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9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1" lang="en-US" altLang="ja-JP">
                <a:solidFill>
                  <a:schemeClr val="tx2"/>
                </a:solidFill>
              </a:rPr>
              <a:pPr/>
              <a:t>12/29/2011</a:t>
            </a:fld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555569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57950" y="8555569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1" lang="en-US" altLang="ja-JP" sz="1200">
                <a:solidFill>
                  <a:schemeClr val="tx2"/>
                </a:solidFill>
              </a:rPr>
              <a:pPr algn="l"/>
              <a:t>&lt;#&gt;</a:t>
            </a:fld>
            <a:endParaRPr kumimoji="1" lang="ja-JP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1" lang="ja-JP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1" lang="ja-JP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ja-JP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ja-JP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96652" y="635563"/>
            <a:ext cx="5652628" cy="1008112"/>
          </a:xfrm>
          <a:ln>
            <a:noFill/>
          </a:ln>
        </p:spPr>
        <p:txBody>
          <a:bodyPr/>
          <a:lstStyle>
            <a:extLst/>
          </a:lstStyle>
          <a:p>
            <a:pPr algn="ctr"/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Sense 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/>
            </a:r>
            <a:b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</a:b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　　　　</a:t>
            </a:r>
            <a: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/>
            </a:r>
            <a:b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</a:br>
            <a:r>
              <a:rPr lang="ja-JP" altLang="en-US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>　</a:t>
            </a:r>
            <a:endParaRPr kumimoji="1" lang="ja-JP" sz="1600" dirty="0">
              <a:effectLst/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404664" y="4475989"/>
            <a:ext cx="3312368" cy="2304256"/>
          </a:xfrm>
        </p:spPr>
        <p:txBody>
          <a:bodyPr>
            <a:normAutofit/>
          </a:bodyPr>
          <a:lstStyle>
            <a:extLst/>
          </a:lstStyle>
          <a:p>
            <a:pPr>
              <a:lnSpc>
                <a:spcPct val="110000"/>
              </a:lnSpc>
              <a:spcBef>
                <a:spcPts val="600"/>
              </a:spcBef>
            </a:pPr>
            <a:endParaRPr lang="en-US" altLang="ja-JP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/>
              <a:t> 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労働運動への発信</a:t>
            </a:r>
            <a:endParaRPr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>
                <a:latin typeface="AR P丸ゴシック体M" pitchFamily="50" charset="-128"/>
                <a:ea typeface="AR P丸ゴシック体M" pitchFamily="50" charset="-128"/>
              </a:rPr>
              <a:t>ryo-sato@hyper.ocn.ne.jp</a:t>
            </a:r>
          </a:p>
          <a:p>
            <a:endParaRPr kumimoji="1" 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728700" y="1763688"/>
            <a:ext cx="2754306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No.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１</a:t>
            </a:r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7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201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１</a:t>
            </a:r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.4.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１</a:t>
            </a:r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4</a:t>
            </a:r>
          </a:p>
          <a:p>
            <a:pPr algn="r"/>
            <a:endParaRPr lang="en-US" altLang="ja-JP" sz="1600" dirty="0" smtClean="0">
              <a:solidFill>
                <a:srgbClr val="FFFF0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pPr algn="r"/>
            <a:r>
              <a:rPr lang="ja-JP" altLang="en-US" sz="16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民主党初の本格編成</a:t>
            </a:r>
            <a:endParaRPr lang="en-US" altLang="ja-JP" sz="1600" dirty="0" smtClean="0">
              <a:solidFill>
                <a:srgbClr val="FFFF00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lang="ja-JP" altLang="en-US" sz="16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２０１１年度一般会計</a:t>
            </a:r>
            <a:endParaRPr lang="en-US" altLang="ja-JP" sz="1600" dirty="0" smtClean="0">
              <a:solidFill>
                <a:srgbClr val="FFFF00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4704" y="2411760"/>
            <a:ext cx="5829300" cy="6096000"/>
          </a:xfrm>
        </p:spPr>
        <p:txBody>
          <a:bodyPr/>
          <a:lstStyle/>
          <a:p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548680" y="827584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/>
          <p:nvPr/>
        </p:nvGraphicFramePr>
        <p:xfrm>
          <a:off x="476672" y="3779912"/>
          <a:ext cx="5112568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764704" y="7164288"/>
            <a:ext cx="3456384" cy="64807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AR P丸ゴシック体M" pitchFamily="50" charset="-128"/>
                <a:ea typeface="AR P丸ゴシック体M" pitchFamily="50" charset="-128"/>
              </a:rPr>
              <a:t>2011</a:t>
            </a:r>
            <a:r>
              <a:rPr kumimoji="1"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年度一般会計予算</a:t>
            </a:r>
            <a:r>
              <a:rPr lang="en-US" altLang="ja-JP" sz="1200" dirty="0" smtClean="0">
                <a:latin typeface="AR P丸ゴシック体M" pitchFamily="50" charset="-128"/>
                <a:ea typeface="AR P丸ゴシック体M" pitchFamily="50" charset="-128"/>
              </a:rPr>
              <a:t>(</a:t>
            </a:r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億円）</a:t>
            </a:r>
            <a:endParaRPr kumimoji="1" lang="ja-JP" altLang="en-US" sz="12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9" name="線吹き出し 1 (枠付き) 8"/>
          <p:cNvSpPr/>
          <p:nvPr/>
        </p:nvSpPr>
        <p:spPr>
          <a:xfrm>
            <a:off x="5085184" y="1259632"/>
            <a:ext cx="1296144" cy="792088"/>
          </a:xfrm>
          <a:prstGeom prst="borderCallout1">
            <a:avLst>
              <a:gd name="adj1" fmla="val 18750"/>
              <a:gd name="adj2" fmla="val -8333"/>
              <a:gd name="adj3" fmla="val 111297"/>
              <a:gd name="adj4" fmla="val -471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鉄道運輸機構から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1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2000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億円</a:t>
            </a:r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外為特会の剰余金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2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9000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億円</a:t>
            </a:r>
            <a:endParaRPr kumimoji="1"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0" name="線吹き出し 1 (枠付き) 9"/>
          <p:cNvSpPr/>
          <p:nvPr/>
        </p:nvSpPr>
        <p:spPr>
          <a:xfrm>
            <a:off x="5085184" y="2195736"/>
            <a:ext cx="1296144" cy="504056"/>
          </a:xfrm>
          <a:prstGeom prst="borderCallout1">
            <a:avLst>
              <a:gd name="adj1" fmla="val 35757"/>
              <a:gd name="adj2" fmla="val -6863"/>
              <a:gd name="adj3" fmla="val 87934"/>
              <a:gd name="adj4" fmla="val -2584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国債発行額は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442,980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億円で前年同規模</a:t>
            </a:r>
            <a:endParaRPr kumimoji="1"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85184" y="2915816"/>
            <a:ext cx="1296144" cy="4320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プライマリーバランス▲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22.7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兆円</a:t>
            </a:r>
            <a:endParaRPr kumimoji="1"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509120" y="323528"/>
            <a:ext cx="2088232" cy="3600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民主党政権、実質的なの初編成</a:t>
            </a:r>
            <a:endParaRPr kumimoji="1" lang="ja-JP" altLang="en-US" sz="1050" dirty="0"/>
          </a:p>
        </p:txBody>
      </p:sp>
      <p:sp>
        <p:nvSpPr>
          <p:cNvPr id="13" name="正方形/長方形 12"/>
          <p:cNvSpPr/>
          <p:nvPr/>
        </p:nvSpPr>
        <p:spPr>
          <a:xfrm>
            <a:off x="5085184" y="3851920"/>
            <a:ext cx="1296144" cy="5040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一般歳出は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54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780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億円。</a:t>
            </a:r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過去最高</a:t>
            </a:r>
            <a:endParaRPr kumimoji="1"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861048" y="6372200"/>
            <a:ext cx="2520280" cy="5760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元気な日本復活特別枠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2.1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兆円</a:t>
            </a:r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・新成長戦略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0.9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兆円</a:t>
            </a:r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・新しい公共など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1.2 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兆円</a:t>
            </a:r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6" name="線吹き出し 1 (枠付き) 15"/>
          <p:cNvSpPr/>
          <p:nvPr/>
        </p:nvSpPr>
        <p:spPr>
          <a:xfrm>
            <a:off x="5085184" y="4499992"/>
            <a:ext cx="1296144" cy="504056"/>
          </a:xfrm>
          <a:prstGeom prst="borderCallout1">
            <a:avLst>
              <a:gd name="adj1" fmla="val 45206"/>
              <a:gd name="adj2" fmla="val 3425"/>
              <a:gd name="adj3" fmla="val 61101"/>
              <a:gd name="adj4" fmla="val -155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自然増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1.3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兆円</a:t>
            </a:r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子ども手当上積み</a:t>
            </a:r>
            <a:endParaRPr kumimoji="1"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7" name="線吹き出し 1 (枠付き) 16"/>
          <p:cNvSpPr/>
          <p:nvPr/>
        </p:nvSpPr>
        <p:spPr>
          <a:xfrm>
            <a:off x="5085184" y="5436096"/>
            <a:ext cx="1296144" cy="792088"/>
          </a:xfrm>
          <a:prstGeom prst="borderCallout1">
            <a:avLst>
              <a:gd name="adj1" fmla="val 19953"/>
              <a:gd name="adj2" fmla="val 2690"/>
              <a:gd name="adj3" fmla="val 20708"/>
              <a:gd name="adj4" fmla="val -1628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在日米軍関連経費</a:t>
            </a:r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3,189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億円</a:t>
            </a:r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思いやり</a:t>
            </a:r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1,858</a:t>
            </a:r>
            <a:r>
              <a:rPr kumimoji="1"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億円</a:t>
            </a:r>
            <a:endParaRPr kumimoji="1"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rot="5400000">
            <a:off x="4617132" y="2447764"/>
            <a:ext cx="504056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137</Words>
  <Application>Microsoft Office PowerPoint</Application>
  <PresentationFormat>画面に合わせる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IntroducingPowerPoint2007</vt:lpstr>
      <vt:lpstr>Common Sense 　 　　　　　 　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2010-12-07T04:38:24Z</dcterms:created>
  <dcterms:modified xsi:type="dcterms:W3CDTF">2011-12-29T00:40:04Z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1041</vt:i4>
  </property>
  <property fmtid="{D5CDD505-2E9C-101B-9397-08002B2CF9AE}" pid="3" name="_Version">
    <vt:lpwstr>12.0.4518</vt:lpwstr>
  </property>
</Properties>
</file>