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945688"/>
  <p:defaultTextStyle>
    <a:lvl1pPr marL="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7" autoAdjust="0"/>
  </p:normalViewPr>
  <p:slideViewPr>
    <p:cSldViewPr>
      <p:cViewPr>
        <p:scale>
          <a:sx n="100" d="100"/>
          <a:sy n="100" d="100"/>
        </p:scale>
        <p:origin x="-1020" y="20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kumimoji="1" lang="ja-JP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kumimoji="1" lang="ja-JP" sz="1200"/>
            </a:lvl1pPr>
            <a:extLst/>
          </a:lstStyle>
          <a:p>
            <a:fld id="{87D77045-401A-4D5E-BFE3-54C21A8A6634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0413" y="746125"/>
            <a:ext cx="2797175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kumimoji="1" 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3616398" y="1422400"/>
            <a:ext cx="3257550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17968" y="-18901"/>
            <a:ext cx="4171950" cy="873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57750" y="8555569"/>
            <a:ext cx="1600200" cy="486833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457950" y="8555569"/>
            <a:ext cx="342900" cy="486833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5" name="Rectangle 44"/>
          <p:cNvSpPr/>
          <p:nvPr/>
        </p:nvSpPr>
        <p:spPr>
          <a:xfrm>
            <a:off x="272370" y="536354"/>
            <a:ext cx="637794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0050" y="619339"/>
            <a:ext cx="6115050" cy="1032256"/>
          </a:xfrm>
        </p:spPr>
        <p:txBody>
          <a:bodyPr/>
          <a:lstStyle>
            <a:lvl1pPr marR="9144" algn="r" eaLnBrk="1" latinLnBrk="0" hangingPunct="1">
              <a:defRPr kumimoji="1" lang="ja-JP" sz="38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28786" y="1828800"/>
            <a:ext cx="2886314" cy="6096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9" name="Rectangle 5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0" name="Rectangle 5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1" name="Rectangle 6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2" name="Rectangle 6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70402"/>
            <a:ext cx="5829300" cy="263207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1" lang="ja-JP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112000"/>
            <a:ext cx="5829300" cy="1403349"/>
          </a:xfrm>
        </p:spPr>
        <p:txBody>
          <a:bodyPr anchor="t"/>
          <a:lstStyle>
            <a:lvl1pPr marL="374904" eaLnBrk="1" latinLnBrk="0" hangingPunct="1">
              <a:buNone/>
              <a:defRPr kumimoji="1" lang="ja-JP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9400"/>
            <a:ext cx="6172200" cy="17272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133602"/>
            <a:ext cx="3028950" cy="6034617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1" lang="ja-JP" sz="20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133602"/>
            <a:ext cx="3028950" cy="6034617"/>
          </a:xfrm>
        </p:spPr>
        <p:txBody>
          <a:bodyPr/>
          <a:lstStyle>
            <a:lvl1pPr eaLnBrk="1" latinLnBrk="0" hangingPunct="1">
              <a:defRPr kumimoji="1" lang="ja-JP" sz="28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06396" y="5156661"/>
            <a:ext cx="6045200" cy="12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36354"/>
            <a:ext cx="651510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 eaLnBrk="1" latinLnBrk="0" hangingPunct="1">
              <a:defRPr kumimoji="1" lang="ja-JP" sz="40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3030141" cy="853016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3770" y="2413000"/>
            <a:ext cx="3031331" cy="853016"/>
          </a:xfrm>
        </p:spPr>
        <p:txBody>
          <a:bodyPr anchor="ctr"/>
          <a:lstStyle>
            <a:lvl1pPr marL="73152" indent="0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2901" y="3278716"/>
            <a:ext cx="303014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278716"/>
            <a:ext cx="303133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 eaLnBrk="1" latinLnBrk="0" hangingPunct="1">
              <a:defRPr kumimoji="1" lang="ja-JP" sz="4000" cap="none" baseline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 eaLnBrk="1" latinLnBrk="0" hangingPunct="1">
              <a:buNone/>
              <a:defRPr kumimoji="1" lang="ja-JP" sz="36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 eaLnBrk="1" latinLnBrk="0" hangingPunct="1">
              <a:buNone/>
              <a:defRPr kumimoji="1" lang="ja-JP" sz="1800"/>
            </a:lvl1pPr>
            <a:lvl2pPr eaLnBrk="1" latinLnBrk="0" hangingPunct="1">
              <a:buNone/>
              <a:defRPr kumimoji="1" lang="ja-JP" sz="1200"/>
            </a:lvl2pPr>
            <a:lvl3pPr eaLnBrk="1" latinLnBrk="0" hangingPunct="1">
              <a:buNone/>
              <a:defRPr kumimoji="1" lang="ja-JP" sz="1000"/>
            </a:lvl3pPr>
            <a:lvl4pPr eaLnBrk="1" latinLnBrk="0" hangingPunct="1">
              <a:buNone/>
              <a:defRPr kumimoji="1" lang="ja-JP" sz="900"/>
            </a:lvl4pPr>
            <a:lvl5pPr eaLnBrk="1" latinLnBrk="0" hangingPunct="1">
              <a:buNone/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 eaLnBrk="1" latinLnBrk="0" hangingPunct="1">
              <a:defRPr kumimoji="1" lang="ja-JP" sz="3200"/>
            </a:lvl1pPr>
            <a:lvl2pPr eaLnBrk="1" latinLnBrk="0" hangingPunct="1">
              <a:defRPr kumimoji="1" lang="ja-JP" sz="2800"/>
            </a:lvl2pPr>
            <a:lvl3pPr eaLnBrk="1" latinLnBrk="0" hangingPunct="1">
              <a:defRPr kumimoji="1" lang="ja-JP" sz="2400"/>
            </a:lvl3pPr>
            <a:lvl4pPr eaLnBrk="1" latinLnBrk="0" hangingPunct="1">
              <a:defRPr kumimoji="1" lang="ja-JP" sz="2000"/>
            </a:lvl4pPr>
            <a:lvl5pPr eaLnBrk="1" latinLnBrk="0" hangingPunct="1">
              <a:defRPr kumimoji="1" lang="ja-JP"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2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7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6347215" y="1663070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143500" cy="1219200"/>
          </a:xfrm>
        </p:spPr>
        <p:txBody>
          <a:bodyPr anchor="b"/>
          <a:lstStyle>
            <a:lvl1pPr algn="l" eaLnBrk="1" latinLnBrk="0" hangingPunct="1">
              <a:buNone/>
              <a:defRPr kumimoji="1" lang="ja-JP" sz="21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034" y="2540000"/>
            <a:ext cx="6583680" cy="6613525"/>
          </a:xfrm>
        </p:spPr>
        <p:txBody>
          <a:bodyPr/>
          <a:lstStyle>
            <a:lvl1pPr eaLnBrk="1" latinLnBrk="0" hangingPunct="1">
              <a:buNone/>
              <a:defRPr kumimoji="1" lang="ja-JP" sz="3200"/>
            </a:lvl1pPr>
            <a:extLst/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533525"/>
            <a:ext cx="5143500" cy="9144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1" lang="ja-JP" sz="1400">
                <a:solidFill>
                  <a:srgbClr val="FFFFFF"/>
                </a:solidFill>
              </a:defRPr>
            </a:lvl1pPr>
            <a:lvl2pPr eaLnBrk="1" latinLnBrk="0" hangingPunct="1">
              <a:defRPr kumimoji="1" lang="ja-JP" sz="1200"/>
            </a:lvl2pPr>
            <a:lvl3pPr eaLnBrk="1" latinLnBrk="0" hangingPunct="1">
              <a:defRPr kumimoji="1" lang="ja-JP" sz="1000"/>
            </a:lvl3pPr>
            <a:lvl4pPr eaLnBrk="1" latinLnBrk="0" hangingPunct="1">
              <a:defRPr kumimoji="1" lang="ja-JP" sz="900"/>
            </a:lvl4pPr>
            <a:lvl5pPr eaLnBrk="1" latinLnBrk="0" hangingPunct="1"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6461515" y="1866270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5" y="2003821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1" lang="ja-JP" altLang="en-US" smtClean="0"/>
              <a:t>マスタ タイトルの書式設定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1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1" lang="en-US" altLang="ja-JP">
                <a:solidFill>
                  <a:schemeClr val="tx2"/>
                </a:solidFill>
              </a:rPr>
              <a:pPr/>
              <a:t>11/1/2011</a:t>
            </a:fld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9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1" lang="en-US" altLang="ja-JP" sz="1200">
                <a:solidFill>
                  <a:schemeClr val="tx2"/>
                </a:solidFill>
              </a:rPr>
              <a:pPr algn="l"/>
              <a:t>&lt;#&gt;</a:t>
            </a:fld>
            <a:endParaRPr kumimoji="1" lang="ja-JP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1" lang="ja-JP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1" lang="ja-JP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ja-JP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96652" y="635563"/>
            <a:ext cx="5652628" cy="1008112"/>
          </a:xfrm>
          <a:ln>
            <a:noFill/>
          </a:ln>
        </p:spPr>
        <p:txBody>
          <a:bodyPr/>
          <a:lstStyle>
            <a:extLst/>
          </a:lstStyle>
          <a:p>
            <a:pPr algn="ctr"/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 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/>
            </a:r>
            <a:b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</a:b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　　　　</a:t>
            </a:r>
            <a: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</a:br>
            <a:r>
              <a:rPr lang="ja-JP" altLang="en-US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>　</a:t>
            </a:r>
            <a:endParaRPr kumimoji="1" lang="ja-JP" sz="1600" dirty="0">
              <a:effectLst/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404664" y="4475989"/>
            <a:ext cx="3312368" cy="2304256"/>
          </a:xfrm>
        </p:spPr>
        <p:txBody>
          <a:bodyPr>
            <a:normAutofit/>
          </a:bodyPr>
          <a:lstStyle>
            <a:extLst/>
          </a:lstStyle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ja-JP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/>
              <a:t> 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労働運動への発信</a:t>
            </a:r>
            <a:endParaRPr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ryo-sato@hyper.ocn.ne.jp</a:t>
            </a:r>
          </a:p>
          <a:p>
            <a:endParaRPr kumimoji="1" 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28700" y="1763688"/>
            <a:ext cx="2754306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No.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5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201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.4.</a:t>
            </a:r>
            <a:r>
              <a:rPr lang="ja-JP" altLang="en-US" sz="1600" dirty="0" smtClean="0">
                <a:solidFill>
                  <a:srgbClr val="FFFF00"/>
                </a:solidFill>
                <a:latin typeface="AR P丸ゴシック体M" pitchFamily="50" charset="-128"/>
                <a:ea typeface="AR P丸ゴシック体M" pitchFamily="50" charset="-128"/>
              </a:rPr>
              <a:t>１２</a:t>
            </a:r>
            <a:endParaRPr lang="en-US" altLang="ja-JP" sz="1600" dirty="0" smtClean="0">
              <a:solidFill>
                <a:srgbClr val="FFFF0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r"/>
            <a:endParaRPr lang="en-US" altLang="ja-JP" sz="16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 algn="r"/>
            <a:r>
              <a:rPr lang="ja-JP" altLang="en-US" sz="1600" dirty="0" smtClean="0">
                <a:latin typeface="AR P丸ゴシック体M" pitchFamily="50" charset="-128"/>
                <a:ea typeface="AR P丸ゴシック体M" pitchFamily="50" charset="-128"/>
              </a:rPr>
              <a:t>戦後北海道の知事選挙</a:t>
            </a:r>
            <a:endParaRPr lang="en-US" altLang="ja-JP" sz="16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 algn="r"/>
            <a:r>
              <a:rPr lang="ja-JP" altLang="en-US" sz="1600" dirty="0" smtClean="0">
                <a:latin typeface="AR P丸ゴシック体M" pitchFamily="50" charset="-128"/>
                <a:ea typeface="AR P丸ゴシック体M" pitchFamily="50" charset="-128"/>
              </a:rPr>
              <a:t>道議会の党派別勢力の推移</a:t>
            </a:r>
            <a:r>
              <a:rPr lang="en-US" altLang="ja-JP" sz="1600" dirty="0" smtClean="0"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en-US" altLang="ja-JP" sz="1600" dirty="0" smtClean="0">
                <a:latin typeface="AR P丸ゴシック体M" pitchFamily="50" charset="-128"/>
                <a:ea typeface="AR P丸ゴシック体M" pitchFamily="50" charset="-128"/>
              </a:rPr>
            </a:br>
            <a:endParaRPr kumimoji="1" lang="en-US" altLang="ja-JP" sz="160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504872"/>
          </a:xfrm>
        </p:spPr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76672" y="683568"/>
          <a:ext cx="6120681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60017"/>
                <a:gridCol w="796167"/>
                <a:gridCol w="2160240"/>
                <a:gridCol w="1728193"/>
              </a:tblGrid>
              <a:tr h="213784"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endParaRPr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氏名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得票数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道議会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定数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備考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783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1947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田中敏文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555,862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自由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民主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日本農民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国民協同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/81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有馬英二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476,727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1951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田中敏文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914,764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自由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24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国民民主１１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農民協同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労働者農民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その他１１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/93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52.3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十勝沖地震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(M8.1</a:t>
                      </a:r>
                      <a:r>
                        <a:rPr kumimoji="1" lang="ja-JP" altLang="en-US" sz="1050" b="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、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</a:p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54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洞爺丸台風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黒沢西蔵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777,421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78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1955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田中敏文</a:t>
                      </a:r>
                    </a:p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1,151,194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自由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日本民主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右派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)10 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 社会（左派）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26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労働者農民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協同クラブ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/93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b="0" baseline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西川三次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648,213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1959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町村金吾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1,092,456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42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協同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その他１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/99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大鵬横綱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横路節雄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963,603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1963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町村金吾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1,393,352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56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民社１　公政連１　その他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荒　哲夫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753,480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b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西舘　仁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34,064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1967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町村金吾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1,424,532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公明２　共産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民社１　その他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/105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68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北海道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年記念祝典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塚田庄平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893,555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1971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堂垣内尚弘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1,293,690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公明２　民社１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札幌オリンピック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塚田庄平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128,479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1975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堂垣内尚弘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1,628,838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民社１　その他３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77.8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有珠山噴火（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五十嵐広三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1,324,197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1979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堂垣内尚弘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1,732,374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自民６１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民社３　共産２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五十嵐広三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1,310,233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1983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横路孝弘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1,597,590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共産１　民社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年人口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563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三上顕一郎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1,526,230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・広谷陸男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136,629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1987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横路孝弘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2,110,730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民社２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青函トンネル開通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松浦　昭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887,306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・山辺富也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125,604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764704" y="323528"/>
            <a:ext cx="4464496" cy="28803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latin typeface="ＭＳ Ｐ明朝" pitchFamily="18" charset="-128"/>
                <a:ea typeface="ＭＳ Ｐ明朝" pitchFamily="18" charset="-128"/>
              </a:rPr>
              <a:t>戦後北海道の知事選挙・道議会勢力　</a:t>
            </a:r>
            <a:r>
              <a:rPr kumimoji="1" lang="en-US" altLang="ja-JP" sz="900" dirty="0" smtClean="0"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kumimoji="1" lang="ja-JP" altLang="en-US" sz="900" dirty="0" smtClean="0">
                <a:latin typeface="ＭＳ Ｐ明朝" pitchFamily="18" charset="-128"/>
                <a:ea typeface="ＭＳ Ｐ明朝" pitchFamily="18" charset="-128"/>
              </a:rPr>
              <a:t>道新</a:t>
            </a:r>
            <a:r>
              <a:rPr kumimoji="1" lang="en-US" altLang="ja-JP" sz="900" dirty="0" smtClean="0">
                <a:latin typeface="ＭＳ Ｐ明朝" pitchFamily="18" charset="-128"/>
                <a:ea typeface="ＭＳ Ｐ明朝" pitchFamily="18" charset="-128"/>
              </a:rPr>
              <a:t>2011</a:t>
            </a:r>
            <a:r>
              <a:rPr lang="en-US" altLang="ja-JP" sz="900" dirty="0" smtClean="0">
                <a:latin typeface="ＭＳ Ｐ明朝" pitchFamily="18" charset="-128"/>
                <a:ea typeface="ＭＳ Ｐ明朝" pitchFamily="18" charset="-128"/>
              </a:rPr>
              <a:t>.4</a:t>
            </a:r>
            <a:r>
              <a:rPr lang="en-US" altLang="ja-JP" sz="900" dirty="0" smtClean="0">
                <a:latin typeface="ＭＳ Ｐ明朝" pitchFamily="18" charset="-128"/>
                <a:ea typeface="ＭＳ Ｐ明朝" pitchFamily="18" charset="-128"/>
              </a:rPr>
              <a:t>.12</a:t>
            </a:r>
            <a:r>
              <a:rPr kumimoji="1" lang="en-US" altLang="ja-JP" sz="900" dirty="0" smtClean="0">
                <a:latin typeface="ＭＳ Ｐ明朝" pitchFamily="18" charset="-128"/>
                <a:ea typeface="ＭＳ Ｐ明朝" pitchFamily="18" charset="-128"/>
              </a:rPr>
              <a:t>)</a:t>
            </a:r>
            <a:endParaRPr kumimoji="1" lang="en-US" altLang="ja-JP" sz="900" dirty="0" smtClean="0"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3529208"/>
          </a:xfrm>
        </p:spPr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04664" y="251520"/>
          <a:ext cx="6120680" cy="6135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15"/>
                <a:gridCol w="867244"/>
                <a:gridCol w="792088"/>
                <a:gridCol w="2160241"/>
                <a:gridCol w="1728192"/>
              </a:tblGrid>
              <a:tr h="209217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氏名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得票数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道議会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定数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備考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1991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横路孝弘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2,054,453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民社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93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.8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西南沖地震（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M7.8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230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71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佐藤静雄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744,236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32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・斎藤敏夫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131,143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1995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堀　達也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1,636,360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社会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新進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共産２　さきがけ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年人口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568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拓銀破たん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768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伊東秀子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766,658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280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三浦雄一郎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199,715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・甲斐基男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169,715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465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堀　達也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1,593,251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民主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生活保護受給者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10.0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年度平均）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01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伊東秀子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810,187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96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・佐藤誠一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374,931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2003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高橋はるみ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798,317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民主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年人口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567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/>
                      </a:r>
                      <a:b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</a:b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03.8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日高・十勝台風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(11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駒苫全国制覇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06.11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佐呂間竜巻（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鉢呂吉男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736,231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46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磯田憲一</a:t>
                      </a:r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428,548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伊東秀子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371,126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酒井芳秀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167,615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・若山俊六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142,079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高橋はるみ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1,738,569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民主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共産２　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鈴木氏ノーベル賞受賞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　完全失業率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5.1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％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有効求人倍率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0.41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荒井　聡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981,994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・宮内　聡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184,969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高橋はるみ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1,848,504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自民５１　民主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公明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共産１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その他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/104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生活保護受給者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23.4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年度末）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年人口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551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万人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歳以上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24.2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％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木村俊昭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544,319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・宮内　聡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176,544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736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鰹谷　忠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92,491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700808" y="6876256"/>
          <a:ext cx="4752529" cy="121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631"/>
                <a:gridCol w="983767"/>
                <a:gridCol w="993066"/>
                <a:gridCol w="993066"/>
                <a:gridCol w="1063999"/>
              </a:tblGrid>
              <a:tr h="348581"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横路孝弘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1982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度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堀  達也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1994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高橋はるみ（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2002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高橋はるみ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(2010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22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道予算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5989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8069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9229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8181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22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道税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3,330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5,186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5,385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4,807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9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道債残高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兆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772816" y="6588224"/>
            <a:ext cx="252028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道の財政概要</a:t>
            </a:r>
            <a:r>
              <a:rPr kumimoji="1" lang="en-US" altLang="ja-JP" sz="900" dirty="0" smtClean="0"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kumimoji="1" lang="ja-JP" altLang="en-US" sz="900" dirty="0" smtClean="0">
                <a:latin typeface="ＭＳ Ｐ明朝" pitchFamily="18" charset="-128"/>
                <a:ea typeface="ＭＳ Ｐ明朝" pitchFamily="18" charset="-128"/>
              </a:rPr>
              <a:t>道新</a:t>
            </a:r>
            <a:r>
              <a:rPr kumimoji="1" lang="en-US" altLang="ja-JP" sz="900" dirty="0" smtClean="0">
                <a:latin typeface="ＭＳ Ｐ明朝" pitchFamily="18" charset="-128"/>
                <a:ea typeface="ＭＳ Ｐ明朝" pitchFamily="18" charset="-128"/>
              </a:rPr>
              <a:t>2011.4.12</a:t>
            </a:r>
            <a:r>
              <a:rPr kumimoji="1" lang="ja-JP" altLang="en-US" sz="900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ja-JP" altLang="en-US" sz="900" dirty="0"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422</Words>
  <Application>Microsoft Office PowerPoint</Application>
  <PresentationFormat>画面に合わせる (4:3)</PresentationFormat>
  <Paragraphs>206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IntroducingPowerPoint2007</vt:lpstr>
      <vt:lpstr>Common Sense 　 　　　　　 　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2010-12-07T04:38:24Z</dcterms:created>
  <dcterms:modified xsi:type="dcterms:W3CDTF">2011-11-01T11:43:38Z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1041</vt:i4>
  </property>
  <property fmtid="{D5CDD505-2E9C-101B-9397-08002B2CF9AE}" pid="3" name="_Version">
    <vt:lpwstr>12.0.4518</vt:lpwstr>
  </property>
</Properties>
</file>