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61" r:id="rId3"/>
    <p:sldId id="262" r:id="rId4"/>
    <p:sldId id="264" r:id="rId5"/>
    <p:sldId id="265" r:id="rId6"/>
    <p:sldId id="266" r:id="rId7"/>
    <p:sldId id="267" r:id="rId8"/>
    <p:sldId id="268" r:id="rId9"/>
  </p:sldIdLst>
  <p:sldSz cx="9144000" cy="6858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7" autoAdjust="0"/>
  </p:normalViewPr>
  <p:slideViewPr>
    <p:cSldViewPr>
      <p:cViewPr varScale="1">
        <p:scale>
          <a:sx n="72" d="100"/>
          <a:sy n="72" d="100"/>
        </p:scale>
        <p:origin x="-11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746125"/>
            <a:ext cx="4972050" cy="3729038"/>
          </a:xfrm>
        </p:spPr>
      </p:sp>
      <p:sp>
        <p:nvSpPr>
          <p:cNvPr id="3" name="Notes Placeholder 2"/>
          <p:cNvSpPr>
            <a:spLocks noGrp="1"/>
          </p:cNvSpPr>
          <p:nvPr>
            <p:ph type="body" idx="1"/>
          </p:nvPr>
        </p:nvSpPr>
        <p:spPr/>
        <p:txBody>
          <a:bodyPr>
            <a:normAutofit/>
          </a:bodyPr>
          <a:lstStyle/>
          <a:p>
            <a:endParaRPr kumimoji="1" lang="ja-JP"/>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a:p>
        </p:txBody>
      </p:sp>
      <p:sp>
        <p:nvSpPr>
          <p:cNvPr id="28" name="Date Placeholder 27"/>
          <p:cNvSpPr>
            <a:spLocks noGrp="1"/>
          </p:cNvSpPr>
          <p:nvPr>
            <p:ph type="dt" sz="half" idx="10"/>
          </p:nvPr>
        </p:nvSpPr>
        <p:spPr>
          <a:xfrm>
            <a:off x="6477000" y="6416676"/>
            <a:ext cx="2133600" cy="365125"/>
          </a:xfrm>
        </p:spPr>
        <p:txBody>
          <a:bodyPr/>
          <a:lstStyle>
            <a:extLst/>
          </a:lstStyle>
          <a:p>
            <a:fld id="{743653DA-8BF4-4869-96FE-9BCF43372D46}" type="datetimeFigureOut">
              <a:rPr/>
              <a:pPr/>
              <a:t>2006/6/30</a:t>
            </a:fld>
            <a:endParaRPr kumimoji="1" lang="ja-JP"/>
          </a:p>
        </p:txBody>
      </p:sp>
      <p:sp>
        <p:nvSpPr>
          <p:cNvPr id="17" name="Footer Placeholder 16"/>
          <p:cNvSpPr>
            <a:spLocks noGrp="1"/>
          </p:cNvSpPr>
          <p:nvPr>
            <p:ph type="ftr" sz="quarter" idx="11"/>
          </p:nvPr>
        </p:nvSpPr>
        <p:spPr>
          <a:xfrm>
            <a:off x="914400" y="6416676"/>
            <a:ext cx="5562600" cy="365125"/>
          </a:xfrm>
        </p:spPr>
        <p:txBody>
          <a:bodyPr/>
          <a:lstStyle>
            <a:extLst/>
          </a:lstStyle>
          <a:p>
            <a:endParaRPr kumimoji="1" lang="ja-JP"/>
          </a:p>
        </p:txBody>
      </p:sp>
      <p:sp>
        <p:nvSpPr>
          <p:cNvPr id="29" name="Slide Number Placeholder 28"/>
          <p:cNvSpPr>
            <a:spLocks noGrp="1"/>
          </p:cNvSpPr>
          <p:nvPr>
            <p:ph type="sldNum" sz="quarter" idx="12"/>
          </p:nvPr>
        </p:nvSpPr>
        <p:spPr>
          <a:xfrm>
            <a:off x="8610600" y="6416676"/>
            <a:ext cx="457200" cy="365125"/>
          </a:xfrm>
        </p:spPr>
        <p:txBody>
          <a:bodyPr/>
          <a:lstStyle>
            <a:extLst/>
          </a:lstStyle>
          <a:p>
            <a:fld id="{72AC53DF-4216-466D-99A7-94400E6C2A25}" type="slidenum">
              <a:rPr/>
              <a:pPr/>
              <a:t>&lt;#&gt;</a:t>
            </a:fld>
            <a:endParaRPr kumimoji="1" lang="ja-JP"/>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9" name="Rectangle 38"/>
          <p:cNvSpPr/>
          <p:nvPr/>
        </p:nvSpPr>
        <p:spPr>
          <a:xfrm>
            <a:off x="309559"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45" name="Rectangle 44"/>
          <p:cNvSpPr/>
          <p:nvPr/>
        </p:nvSpPr>
        <p:spPr>
          <a:xfrm>
            <a:off x="363160" y="402265"/>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Title 7"/>
          <p:cNvSpPr>
            <a:spLocks noGrp="1"/>
          </p:cNvSpPr>
          <p:nvPr>
            <p:ph type="ctrTitle"/>
          </p:nvPr>
        </p:nvSpPr>
        <p:spPr>
          <a:xfrm>
            <a:off x="533400" y="464504"/>
            <a:ext cx="8153400" cy="774192"/>
          </a:xfrm>
        </p:spPr>
        <p:txBody>
          <a:bodyPr/>
          <a:lstStyle>
            <a:lvl1pPr marR="9144" algn="r" eaLnBrk="1" latinLnBrk="0" hangingPunct="1">
              <a:defRPr kumimoji="1" lang="ja-JP" sz="3800"/>
            </a:lvl1pPr>
            <a:extLst/>
          </a:lstStyle>
          <a:p>
            <a:pPr eaLnBrk="1" latinLnBrk="0" hangingPunct="1"/>
            <a:r>
              <a:rPr lang="ja-JP" altLang="en-US" smtClean="0"/>
              <a:t>マスタ タイトルの書式設定</a:t>
            </a:r>
            <a:endParaRPr/>
          </a:p>
        </p:txBody>
      </p:sp>
      <p:sp>
        <p:nvSpPr>
          <p:cNvPr id="9" name="Subtitle 8"/>
          <p:cNvSpPr>
            <a:spLocks noGrp="1"/>
          </p:cNvSpPr>
          <p:nvPr>
            <p:ph type="subTitle" idx="1"/>
          </p:nvPr>
        </p:nvSpPr>
        <p:spPr>
          <a:xfrm>
            <a:off x="4838381" y="1371600"/>
            <a:ext cx="3848419" cy="457200"/>
          </a:xfrm>
        </p:spPr>
        <p:txBody>
          <a:bodyPr tIns="0"/>
          <a:lstStyle>
            <a:lvl1pPr marL="0" indent="0" algn="r" eaLnBrk="1" latinLnBrk="0" hangingPunct="1">
              <a:spcBef>
                <a:spcPts val="0"/>
              </a:spcBef>
              <a:buNone/>
              <a:defRPr kumimoji="1" lang="ja-JP"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ja-JP" altLang="en-US" smtClean="0"/>
              <a:t>マスタ サブタイトルの書式設定</a:t>
            </a:r>
            <a:endParaRPr/>
          </a:p>
        </p:txBody>
      </p:sp>
      <p:sp>
        <p:nvSpPr>
          <p:cNvPr id="58" name="Rectangle 57"/>
          <p:cNvSpPr/>
          <p:nvPr/>
        </p:nvSpPr>
        <p:spPr>
          <a:xfrm flipH="1">
            <a:off x="37153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0" name="Rectangle 59"/>
          <p:cNvSpPr/>
          <p:nvPr/>
        </p:nvSpPr>
        <p:spPr>
          <a:xfrm flipH="1">
            <a:off x="448451"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1" name="Rectangle 60"/>
          <p:cNvSpPr/>
          <p:nvPr/>
        </p:nvSpPr>
        <p:spPr>
          <a:xfrm flipH="1">
            <a:off x="476703"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2" name="Rectangle 61"/>
          <p:cNvSpPr/>
          <p:nvPr/>
        </p:nvSpPr>
        <p:spPr>
          <a:xfrm>
            <a:off x="500479"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ja-JP" altLang="en-US" smtClean="0"/>
              <a:t>マスタ タイトルの書式設定</a:t>
            </a:r>
            <a:endParaRPr/>
          </a:p>
        </p:txBody>
      </p:sp>
      <p:sp>
        <p:nvSpPr>
          <p:cNvPr id="3" name="Content Placeholder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2006/6/30</a:t>
            </a:fld>
            <a:endParaRPr kumimoji="1" lang="ja-JP"/>
          </a:p>
        </p:txBody>
      </p:sp>
      <p:sp>
        <p:nvSpPr>
          <p:cNvPr id="5" name="Footer Placeholder 4"/>
          <p:cNvSpPr>
            <a:spLocks noGrp="1"/>
          </p:cNvSpPr>
          <p:nvPr>
            <p:ph type="ftr" sz="quarter" idx="11"/>
          </p:nvPr>
        </p:nvSpPr>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1"/>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1" lang="ja-JP" sz="4000" b="1" cap="all">
                <a:ln/>
                <a:solidFill>
                  <a:schemeClr val="tx1"/>
                </a:solidFill>
                <a:effectLst>
                  <a:reflection blurRad="12700" stA="50000" endPos="50000" dir="5400000" sy="-100000" rotWithShape="0"/>
                </a:effectLst>
              </a:defRPr>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914400" y="5334000"/>
            <a:ext cx="7772400" cy="1052512"/>
          </a:xfrm>
        </p:spPr>
        <p:txBody>
          <a:bodyPr anchor="t"/>
          <a:lstStyle>
            <a:lvl1pPr marL="374904" eaLnBrk="1" latinLnBrk="0" hangingPunct="1">
              <a:buNone/>
              <a:defRPr kumimoji="1" lang="ja-JP" sz="2000">
                <a:solidFill>
                  <a:schemeClr val="tx2"/>
                </a:solidFill>
              </a:defRPr>
            </a:lvl1pPr>
            <a:lvl2pPr eaLnBrk="1" latinLnBrk="0" hangingPunct="1">
              <a:buNone/>
              <a:defRPr kumimoji="1" lang="ja-JP" sz="1800">
                <a:solidFill>
                  <a:schemeClr val="tx1">
                    <a:tint val="75000"/>
                  </a:schemeClr>
                </a:solidFill>
              </a:defRPr>
            </a:lvl2pPr>
            <a:lvl3pPr eaLnBrk="1" latinLnBrk="0" hangingPunct="1">
              <a:buNone/>
              <a:defRPr kumimoji="1" lang="ja-JP" sz="1600">
                <a:solidFill>
                  <a:schemeClr val="tx1">
                    <a:tint val="75000"/>
                  </a:schemeClr>
                </a:solidFill>
              </a:defRPr>
            </a:lvl3pPr>
            <a:lvl4pPr eaLnBrk="1" latinLnBrk="0" hangingPunct="1">
              <a:buNone/>
              <a:defRPr kumimoji="1" lang="ja-JP" sz="1400">
                <a:solidFill>
                  <a:schemeClr val="tx1">
                    <a:tint val="75000"/>
                  </a:schemeClr>
                </a:solidFill>
              </a:defRPr>
            </a:lvl4pPr>
            <a:lvl5pPr eaLnBrk="1" latinLnBrk="0" hangingPunct="1">
              <a:buNone/>
              <a:defRPr kumimoji="1" lang="ja-JP" sz="1400">
                <a:solidFill>
                  <a:schemeClr val="tx1">
                    <a:tint val="75000"/>
                  </a:schemeClr>
                </a:solidFill>
              </a:defRPr>
            </a:lvl5pPr>
            <a:extLst/>
          </a:lstStyle>
          <a:p>
            <a:pPr lvl="0" eaLnBrk="1" latinLnBrk="0" hangingPunct="1"/>
            <a:r>
              <a:rPr lang="ja-JP" altLang="en-US" smtClean="0"/>
              <a:t>マスタ テキストの書式設定</a:t>
            </a:r>
          </a:p>
        </p:txBody>
      </p:sp>
      <p:sp>
        <p:nvSpPr>
          <p:cNvPr id="4" name="Date Placeholder 3"/>
          <p:cNvSpPr>
            <a:spLocks noGrp="1"/>
          </p:cNvSpPr>
          <p:nvPr>
            <p:ph type="dt" sz="half" idx="10"/>
          </p:nvPr>
        </p:nvSpPr>
        <p:spPr/>
        <p:txBody>
          <a:bodyPr/>
          <a:lstStyle>
            <a:extLst/>
          </a:lstStyle>
          <a:p>
            <a:fld id="{B6DED3D3-6235-4F4C-B439-DF277FB555A7}" type="datetimeFigureOut">
              <a:rPr/>
              <a:pPr/>
              <a:t>2006/6/30</a:t>
            </a:fld>
            <a:endParaRPr kumimoji="1" lang="ja-JP"/>
          </a:p>
        </p:txBody>
      </p:sp>
      <p:sp>
        <p:nvSpPr>
          <p:cNvPr id="5" name="Footer Placeholder 4"/>
          <p:cNvSpPr>
            <a:spLocks noGrp="1"/>
          </p:cNvSpPr>
          <p:nvPr>
            <p:ph type="ftr" sz="quarter" idx="11"/>
          </p:nvPr>
        </p:nvSpPr>
        <p:spPr>
          <a:xfrm>
            <a:off x="914400" y="6416676"/>
            <a:ext cx="5562600" cy="365125"/>
          </a:xfrm>
        </p:spPr>
        <p:txBody>
          <a:bodyPr/>
          <a:lstStyle>
            <a:extLst/>
          </a:lstStyle>
          <a:p>
            <a:endParaRPr kumimoji="1" lang="ja-JP"/>
          </a:p>
        </p:txBody>
      </p:sp>
      <p:sp>
        <p:nvSpPr>
          <p:cNvPr id="6" name="Slide Number Placeholder 5"/>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pPr eaLnBrk="1" latinLnBrk="0" hangingPunct="1"/>
            <a:r>
              <a:rPr lang="ja-JP" altLang="en-US" smtClean="0"/>
              <a:t>マスタ タイトルの書式設定</a:t>
            </a:r>
            <a:endParaRPr/>
          </a:p>
        </p:txBody>
      </p:sp>
      <p:sp>
        <p:nvSpPr>
          <p:cNvPr id="3" name="Content Placeholder 2"/>
          <p:cNvSpPr>
            <a:spLocks noGrp="1"/>
          </p:cNvSpPr>
          <p:nvPr>
            <p:ph sz="half" idx="1"/>
          </p:nvPr>
        </p:nvSpPr>
        <p:spPr>
          <a:xfrm>
            <a:off x="464344" y="1600201"/>
            <a:ext cx="4038600" cy="4525963"/>
          </a:xfrm>
        </p:spPr>
        <p:txBody>
          <a:bodyPr/>
          <a:lstStyle>
            <a:lvl1pPr marL="0" indent="0" eaLnBrk="1" latinLnBrk="0" hangingPunct="1">
              <a:buFontTx/>
              <a:buNone/>
              <a:defRPr kumimoji="1" lang="ja-JP" sz="20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4655344" y="1600201"/>
            <a:ext cx="4038600" cy="4525963"/>
          </a:xfrm>
        </p:spPr>
        <p:txBody>
          <a:bodyPr/>
          <a:lstStyle>
            <a:lvl1pPr eaLnBrk="1" latinLnBrk="0" hangingPunct="1">
              <a:defRPr kumimoji="1" lang="ja-JP" sz="2800"/>
            </a:lvl1pPr>
            <a:lvl2pPr eaLnBrk="1" latinLnBrk="0" hangingPunct="1">
              <a:defRPr kumimoji="1" lang="ja-JP" sz="2400"/>
            </a:lvl2pPr>
            <a:lvl3pPr eaLnBrk="1" latinLnBrk="0" hangingPunct="1">
              <a:defRPr kumimoji="1" lang="ja-JP" sz="2000"/>
            </a:lvl3pPr>
            <a:lvl4pPr eaLnBrk="1" latinLnBrk="0" hangingPunct="1">
              <a:defRPr kumimoji="1" lang="ja-JP" sz="1800"/>
            </a:lvl4pPr>
            <a:lvl5pPr eaLnBrk="1" latinLnBrk="0" hangingPunct="1">
              <a:defRPr kumimoji="1" lang="ja-JP"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cxnSp>
        <p:nvCxnSpPr>
          <p:cNvPr id="9" name="Straight Connector 8"/>
          <p:cNvCxnSpPr/>
          <p:nvPr/>
        </p:nvCxnSpPr>
        <p:spPr>
          <a:xfrm rot="5400000">
            <a:off x="2305045" y="3867145"/>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5"/>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 name="Title 1"/>
          <p:cNvSpPr>
            <a:spLocks noGrp="1"/>
          </p:cNvSpPr>
          <p:nvPr>
            <p:ph type="title"/>
          </p:nvPr>
        </p:nvSpPr>
        <p:spPr>
          <a:xfrm>
            <a:off x="504824" y="512064"/>
            <a:ext cx="7772400" cy="914400"/>
          </a:xfrm>
        </p:spPr>
        <p:txBody>
          <a:bodyPr anchor="t"/>
          <a:lstStyle>
            <a:lvl1pPr eaLnBrk="1" latinLnBrk="0" hangingPunct="1">
              <a:defRPr kumimoji="1" lang="ja-JP" sz="400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457201" y="1809750"/>
            <a:ext cx="4040188" cy="639762"/>
          </a:xfrm>
        </p:spPr>
        <p:txBody>
          <a:bodyPr anchor="ctr"/>
          <a:lstStyle>
            <a:lvl1pPr marL="73152" indent="0" algn="l"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4" name="Text Placeholder 3"/>
          <p:cNvSpPr>
            <a:spLocks noGrp="1"/>
          </p:cNvSpPr>
          <p:nvPr>
            <p:ph type="body" sz="half" idx="2"/>
          </p:nvPr>
        </p:nvSpPr>
        <p:spPr>
          <a:xfrm>
            <a:off x="4645026" y="1809750"/>
            <a:ext cx="4041775" cy="639762"/>
          </a:xfrm>
        </p:spPr>
        <p:txBody>
          <a:bodyPr anchor="ctr"/>
          <a:lstStyle>
            <a:lvl1pPr marL="73152" indent="0" eaLnBrk="1" latinLnBrk="0" hangingPunct="1">
              <a:buNone/>
              <a:defRPr kumimoji="1" lang="ja-JP" sz="2400" b="1">
                <a:solidFill>
                  <a:schemeClr val="accent2"/>
                </a:solidFill>
              </a:defRPr>
            </a:lvl1pPr>
            <a:lvl2pPr eaLnBrk="1" latinLnBrk="0" hangingPunct="1">
              <a:buNone/>
              <a:defRPr kumimoji="1" lang="ja-JP" sz="2000" b="1"/>
            </a:lvl2pPr>
            <a:lvl3pPr eaLnBrk="1" latinLnBrk="0" hangingPunct="1">
              <a:buNone/>
              <a:defRPr kumimoji="1" lang="ja-JP" sz="1800" b="1"/>
            </a:lvl3pPr>
            <a:lvl4pPr eaLnBrk="1" latinLnBrk="0" hangingPunct="1">
              <a:buNone/>
              <a:defRPr kumimoji="1" lang="ja-JP" sz="1600" b="1"/>
            </a:lvl4pPr>
            <a:lvl5pPr eaLnBrk="1" latinLnBrk="0" hangingPunct="1">
              <a:buNone/>
              <a:defRPr kumimoji="1" lang="ja-JP" sz="1600" b="1"/>
            </a:lvl5pPr>
            <a:extLst/>
          </a:lstStyle>
          <a:p>
            <a:pPr lvl="0" eaLnBrk="1" latinLnBrk="0" hangingPunct="1"/>
            <a:r>
              <a:rPr lang="ja-JP" altLang="en-US" smtClean="0"/>
              <a:t>マスタ テキストの書式設定</a:t>
            </a:r>
          </a:p>
        </p:txBody>
      </p:sp>
      <p:sp>
        <p:nvSpPr>
          <p:cNvPr id="5" name="Content Placeholder 4"/>
          <p:cNvSpPr>
            <a:spLocks noGrp="1"/>
          </p:cNvSpPr>
          <p:nvPr>
            <p:ph sz="quarter" idx="3"/>
          </p:nvPr>
        </p:nvSpPr>
        <p:spPr>
          <a:xfrm>
            <a:off x="457201" y="2459037"/>
            <a:ext cx="4040188" cy="3959352"/>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6" name="Content Placeholder 5"/>
          <p:cNvSpPr>
            <a:spLocks noGrp="1"/>
          </p:cNvSpPr>
          <p:nvPr>
            <p:ph sz="quarter" idx="4"/>
          </p:nvPr>
        </p:nvSpPr>
        <p:spPr>
          <a:xfrm>
            <a:off x="4645026" y="2459037"/>
            <a:ext cx="4041775" cy="3959352"/>
          </a:xfrm>
        </p:spPr>
        <p:txBody>
          <a:bodyPr/>
          <a:lstStyle>
            <a:lvl1pPr eaLnBrk="1" latinLnBrk="0" hangingPunct="1">
              <a:defRPr kumimoji="1" lang="ja-JP" sz="2400"/>
            </a:lvl1pPr>
            <a:lvl2pPr eaLnBrk="1" latinLnBrk="0" hangingPunct="1">
              <a:defRPr kumimoji="1" lang="ja-JP" sz="2000"/>
            </a:lvl2pPr>
            <a:lvl3pPr eaLnBrk="1" latinLnBrk="0" hangingPunct="1">
              <a:defRPr kumimoji="1" lang="ja-JP" sz="1800"/>
            </a:lvl3pPr>
            <a:lvl4pPr eaLnBrk="1" latinLnBrk="0" hangingPunct="1">
              <a:defRPr kumimoji="1" lang="ja-JP" sz="1600"/>
            </a:lvl4pPr>
            <a:lvl5pPr eaLnBrk="1" latinLnBrk="0" hangingPunct="1">
              <a:defRPr kumimoji="1" lang="ja-JP"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2006/6/30</a:t>
            </a:fld>
            <a:endParaRPr kumimoji="1" lang="ja-JP"/>
          </a:p>
        </p:txBody>
      </p:sp>
      <p:sp>
        <p:nvSpPr>
          <p:cNvPr id="8" name="Footer Placeholder 7"/>
          <p:cNvSpPr>
            <a:spLocks noGrp="1"/>
          </p:cNvSpPr>
          <p:nvPr>
            <p:ph type="ftr" sz="quarter" idx="11"/>
          </p:nvPr>
        </p:nvSpPr>
        <p:spPr/>
        <p:txBody>
          <a:bodyPr/>
          <a:lstStyle>
            <a:extLst/>
          </a:lstStyle>
          <a:p>
            <a:endParaRPr kumimoji="1" lang="ja-JP"/>
          </a:p>
        </p:txBody>
      </p:sp>
      <p:sp>
        <p:nvSpPr>
          <p:cNvPr id="9" name="Slide Number Placeholder 8"/>
          <p:cNvSpPr>
            <a:spLocks noGrp="1"/>
          </p:cNvSpPr>
          <p:nvPr>
            <p:ph type="sldNum" sz="quarter" idx="12"/>
          </p:nvPr>
        </p:nvSpPr>
        <p:spPr/>
        <p:txBody>
          <a:bodyPr/>
          <a:lstStyle>
            <a:extLst/>
          </a:lstStyle>
          <a:p>
            <a:fld id="{1AD93096-5B34-4342-9326-69289CEAE4C2}" type="slidenum">
              <a:rPr/>
              <a:pPr/>
              <a:t>&lt;#&gt;</a:t>
            </a:fld>
            <a:endParaRPr kumimoji="1" lang="ja-JP"/>
          </a:p>
        </p:txBody>
      </p:sp>
      <p:sp>
        <p:nvSpPr>
          <p:cNvPr id="16" name="Rectangle 15"/>
          <p:cNvSpPr/>
          <p:nvPr/>
        </p:nvSpPr>
        <p:spPr>
          <a:xfrm>
            <a:off x="87791"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0" name="Rectangle 19"/>
          <p:cNvSpPr/>
          <p:nvPr/>
        </p:nvSpPr>
        <p:spPr>
          <a:xfrm flipH="1">
            <a:off x="14977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Rectangle 21"/>
          <p:cNvSpPr/>
          <p:nvPr/>
        </p:nvSpPr>
        <p:spPr>
          <a:xfrm flipH="1">
            <a:off x="226683"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9" name="Rectangle 28"/>
          <p:cNvSpPr/>
          <p:nvPr/>
        </p:nvSpPr>
        <p:spPr>
          <a:xfrm flipH="1">
            <a:off x="254935"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30" name="Rectangle 29"/>
          <p:cNvSpPr/>
          <p:nvPr/>
        </p:nvSpPr>
        <p:spPr>
          <a:xfrm>
            <a:off x="278711"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eaLnBrk="1" latinLnBrk="0" hangingPunct="1">
              <a:defRPr kumimoji="1" lang="ja-JP" sz="4000" cap="none" baseline="0"/>
            </a:lvl1pPr>
            <a:extLst/>
          </a:lstStyle>
          <a:p>
            <a:pPr eaLnBrk="1" latinLnBrk="0" hangingPunct="1"/>
            <a:r>
              <a:rPr lang="ja-JP" altLang="en-US" smtClean="0"/>
              <a:t>マスタ タイトルの書式設定</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2006/6/30</a:t>
            </a:fld>
            <a:endParaRPr kumimoji="1" lang="ja-JP"/>
          </a:p>
        </p:txBody>
      </p:sp>
      <p:sp>
        <p:nvSpPr>
          <p:cNvPr id="4" name="Footer Placeholder 3"/>
          <p:cNvSpPr>
            <a:spLocks noGrp="1"/>
          </p:cNvSpPr>
          <p:nvPr>
            <p:ph type="ftr" sz="quarter" idx="11"/>
          </p:nvPr>
        </p:nvSpPr>
        <p:spPr/>
        <p:txBody>
          <a:bodyPr/>
          <a:lstStyle>
            <a:extLst/>
          </a:lstStyle>
          <a:p>
            <a:endParaRPr kumimoji="1" lang="ja-JP"/>
          </a:p>
        </p:txBody>
      </p:sp>
      <p:sp>
        <p:nvSpPr>
          <p:cNvPr id="5" name="Slide Number Placeholder 4"/>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2006/6/30</a:t>
            </a:fld>
            <a:endParaRPr kumimoji="1" lang="ja-JP"/>
          </a:p>
        </p:txBody>
      </p:sp>
      <p:sp>
        <p:nvSpPr>
          <p:cNvPr id="3" name="Footer Placeholder 2"/>
          <p:cNvSpPr>
            <a:spLocks noGrp="1"/>
          </p:cNvSpPr>
          <p:nvPr>
            <p:ph type="ftr" sz="quarter" idx="11"/>
          </p:nvPr>
        </p:nvSpPr>
        <p:spPr/>
        <p:txBody>
          <a:bodyPr/>
          <a:lstStyle>
            <a:extLst/>
          </a:lstStyle>
          <a:p>
            <a:endParaRPr kumimoji="1" lang="ja-JP"/>
          </a:p>
        </p:txBody>
      </p:sp>
      <p:sp>
        <p:nvSpPr>
          <p:cNvPr id="4" name="Slide Number Placeholder 3"/>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とコンテンツ">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eaLnBrk="1" latinLnBrk="0" hangingPunct="1">
              <a:buNone/>
              <a:defRPr kumimoji="1" lang="ja-JP" sz="3600" b="0"/>
            </a:lvl1pPr>
            <a:extLst/>
          </a:lstStyle>
          <a:p>
            <a:pPr eaLnBrk="1" latinLnBrk="0" hangingPunct="1"/>
            <a:r>
              <a:rPr lang="ja-JP" altLang="en-US" smtClean="0"/>
              <a:t>マスタ タイトルの書式設定</a:t>
            </a:r>
            <a:endParaRPr/>
          </a:p>
        </p:txBody>
      </p:sp>
      <p:sp>
        <p:nvSpPr>
          <p:cNvPr id="3" name="Text Placeholder 2"/>
          <p:cNvSpPr>
            <a:spLocks noGrp="1"/>
          </p:cNvSpPr>
          <p:nvPr>
            <p:ph type="body" idx="1"/>
          </p:nvPr>
        </p:nvSpPr>
        <p:spPr>
          <a:xfrm>
            <a:off x="685800" y="1435100"/>
            <a:ext cx="2514600" cy="4572000"/>
          </a:xfrm>
        </p:spPr>
        <p:txBody>
          <a:bodyPr/>
          <a:lstStyle>
            <a:lvl1pPr marL="54864" indent="0" eaLnBrk="1" latinLnBrk="0" hangingPunct="1">
              <a:buNone/>
              <a:defRPr kumimoji="1" lang="ja-JP" sz="1800"/>
            </a:lvl1pPr>
            <a:lvl2pPr eaLnBrk="1" latinLnBrk="0" hangingPunct="1">
              <a:buNone/>
              <a:defRPr kumimoji="1" lang="ja-JP" sz="1200"/>
            </a:lvl2pPr>
            <a:lvl3pPr eaLnBrk="1" latinLnBrk="0" hangingPunct="1">
              <a:buNone/>
              <a:defRPr kumimoji="1" lang="ja-JP" sz="1000"/>
            </a:lvl3pPr>
            <a:lvl4pPr eaLnBrk="1" latinLnBrk="0" hangingPunct="1">
              <a:buNone/>
              <a:defRPr kumimoji="1" lang="ja-JP" sz="900"/>
            </a:lvl4pPr>
            <a:lvl5pPr eaLnBrk="1" latinLnBrk="0" hangingPunct="1">
              <a:buNone/>
              <a:defRPr kumimoji="1" lang="ja-JP" sz="900"/>
            </a:lvl5pPr>
            <a:extLst/>
          </a:lstStyle>
          <a:p>
            <a:pPr lvl="0" eaLnBrk="1" latinLnBrk="0" hangingPunct="1"/>
            <a:r>
              <a:rPr lang="ja-JP" altLang="en-US" smtClean="0"/>
              <a:t>マスタ テキストの書式設定</a:t>
            </a:r>
          </a:p>
        </p:txBody>
      </p:sp>
      <p:sp>
        <p:nvSpPr>
          <p:cNvPr id="4" name="Content Placeholder 3"/>
          <p:cNvSpPr>
            <a:spLocks noGrp="1"/>
          </p:cNvSpPr>
          <p:nvPr>
            <p:ph sz="half" idx="2"/>
          </p:nvPr>
        </p:nvSpPr>
        <p:spPr>
          <a:xfrm>
            <a:off x="3429000" y="1435100"/>
            <a:ext cx="5486400" cy="4572000"/>
          </a:xfrm>
        </p:spPr>
        <p:txBody>
          <a:bodyPr/>
          <a:lstStyle>
            <a:lvl1pPr eaLnBrk="1" latinLnBrk="0" hangingPunct="1">
              <a:defRPr kumimoji="1" lang="ja-JP" sz="3200"/>
            </a:lvl1pPr>
            <a:lvl2pPr eaLnBrk="1" latinLnBrk="0" hangingPunct="1">
              <a:defRPr kumimoji="1" lang="ja-JP" sz="2800"/>
            </a:lvl2pPr>
            <a:lvl3pPr eaLnBrk="1" latinLnBrk="0" hangingPunct="1">
              <a:defRPr kumimoji="1" lang="ja-JP" sz="2400"/>
            </a:lvl3pPr>
            <a:lvl4pPr eaLnBrk="1" latinLnBrk="0" hangingPunct="1">
              <a:defRPr kumimoji="1" lang="ja-JP" sz="2000"/>
            </a:lvl4pPr>
            <a:lvl5pPr eaLnBrk="1" latinLnBrk="0" hangingPunct="1">
              <a:defRPr kumimoji="1" lang="ja-JP"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1"/>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cxnSp>
        <p:nvCxnSpPr>
          <p:cNvPr id="9" name="Straight Connector 8"/>
          <p:cNvCxnSpPr/>
          <p:nvPr/>
        </p:nvCxnSpPr>
        <p:spPr>
          <a:xfrm flipV="1">
            <a:off x="363195" y="1885028"/>
            <a:ext cx="878262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3" y="1219200"/>
            <a:ext cx="132763" cy="128467"/>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eaLnBrk="1" latinLnBrk="0" hangingPunct="1">
              <a:buNone/>
              <a:defRPr kumimoji="1" lang="ja-JP" sz="2100" b="0"/>
            </a:lvl1pPr>
            <a:extLst/>
          </a:lstStyle>
          <a:p>
            <a:pPr eaLnBrk="1" latinLnBrk="0" hangingPunct="1"/>
            <a:r>
              <a:rPr lang="ja-JP" altLang="en-US" smtClean="0"/>
              <a:t>マスタ タイトルの書式設定</a:t>
            </a:r>
            <a:endParaRPr/>
          </a:p>
        </p:txBody>
      </p:sp>
      <p:sp>
        <p:nvSpPr>
          <p:cNvPr id="3" name="Picture Placeholder 2"/>
          <p:cNvSpPr>
            <a:spLocks noGrp="1"/>
          </p:cNvSpPr>
          <p:nvPr>
            <p:ph type="pic" idx="1"/>
          </p:nvPr>
        </p:nvSpPr>
        <p:spPr>
          <a:xfrm>
            <a:off x="366712" y="1905000"/>
            <a:ext cx="8778240" cy="4960144"/>
          </a:xfrm>
        </p:spPr>
        <p:txBody>
          <a:bodyPr/>
          <a:lstStyle>
            <a:lvl1pPr eaLnBrk="1" latinLnBrk="0" hangingPunct="1">
              <a:buNone/>
              <a:defRPr kumimoji="1" lang="ja-JP" sz="3200"/>
            </a:lvl1pPr>
            <a:extLst/>
          </a:lstStyle>
          <a:p>
            <a:r>
              <a:rPr kumimoji="1" lang="ja-JP" altLang="en-US" smtClean="0"/>
              <a:t>アイコンをクリックして図を追加</a:t>
            </a:r>
            <a:endParaRPr kumimoji="1" lang="ja-JP"/>
          </a:p>
        </p:txBody>
      </p:sp>
      <p:sp>
        <p:nvSpPr>
          <p:cNvPr id="4" name="Text Placeholder 3"/>
          <p:cNvSpPr>
            <a:spLocks noGrp="1"/>
          </p:cNvSpPr>
          <p:nvPr>
            <p:ph type="body" sz="half" idx="2"/>
          </p:nvPr>
        </p:nvSpPr>
        <p:spPr>
          <a:xfrm>
            <a:off x="914400" y="1150144"/>
            <a:ext cx="6858000" cy="685800"/>
          </a:xfrm>
        </p:spPr>
        <p:txBody>
          <a:bodyPr/>
          <a:lstStyle>
            <a:lvl1pPr marL="27432" indent="0" eaLnBrk="1" latinLnBrk="0" hangingPunct="1">
              <a:spcBef>
                <a:spcPts val="0"/>
              </a:spcBef>
              <a:buNone/>
              <a:defRPr kumimoji="1" lang="ja-JP" sz="1400">
                <a:solidFill>
                  <a:srgbClr val="FFFFFF"/>
                </a:solidFill>
              </a:defRPr>
            </a:lvl1pPr>
            <a:lvl2pPr eaLnBrk="1" latinLnBrk="0" hangingPunct="1">
              <a:defRPr kumimoji="1" lang="ja-JP" sz="1200"/>
            </a:lvl2pPr>
            <a:lvl3pPr eaLnBrk="1" latinLnBrk="0" hangingPunct="1">
              <a:defRPr kumimoji="1" lang="ja-JP" sz="1000"/>
            </a:lvl3pPr>
            <a:lvl4pPr eaLnBrk="1" latinLnBrk="0" hangingPunct="1">
              <a:defRPr kumimoji="1" lang="ja-JP" sz="900"/>
            </a:lvl4pPr>
            <a:lvl5pPr eaLnBrk="1" latinLnBrk="0" hangingPunct="1">
              <a:defRPr kumimoji="1" lang="ja-JP" sz="900"/>
            </a:lvl5pPr>
            <a:extLst/>
          </a:lstStyle>
          <a:p>
            <a:pPr lvl="0" eaLnBrk="1" latinLnBrk="0" hangingPunct="1"/>
            <a:r>
              <a:rPr lang="ja-JP" altLang="en-US" smtClean="0"/>
              <a:t>マスタ テキストの書式設定</a:t>
            </a:r>
          </a:p>
        </p:txBody>
      </p:sp>
      <p:grpSp>
        <p:nvGrpSpPr>
          <p:cNvPr id="14" name="Group 17"/>
          <p:cNvGrpSpPr/>
          <p:nvPr/>
        </p:nvGrpSpPr>
        <p:grpSpPr>
          <a:xfrm rot="5400000">
            <a:off x="8666983" y="1371600"/>
            <a:ext cx="132763" cy="128467"/>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9" y="1474763"/>
            <a:ext cx="132763" cy="128467"/>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2006/6/30</a:t>
            </a:fld>
            <a:endParaRPr kumimoji="1" lang="ja-JP"/>
          </a:p>
        </p:txBody>
      </p:sp>
      <p:sp>
        <p:nvSpPr>
          <p:cNvPr id="6" name="Footer Placeholder 5"/>
          <p:cNvSpPr>
            <a:spLocks noGrp="1"/>
          </p:cNvSpPr>
          <p:nvPr>
            <p:ph type="ftr" sz="quarter" idx="11"/>
          </p:nvPr>
        </p:nvSpPr>
        <p:spPr/>
        <p:txBody>
          <a:bodyPr/>
          <a:lstStyle>
            <a:extLst/>
          </a:lstStyle>
          <a:p>
            <a:endParaRPr kumimoji="1" lang="ja-JP"/>
          </a:p>
        </p:txBody>
      </p:sp>
      <p:sp>
        <p:nvSpPr>
          <p:cNvPr id="7" name="Slide Number Placeholder 6"/>
          <p:cNvSpPr>
            <a:spLocks noGrp="1"/>
          </p:cNvSpPr>
          <p:nvPr>
            <p:ph type="sldNum" sz="quarter" idx="12"/>
          </p:nvPr>
        </p:nvSpPr>
        <p:spPr/>
        <p:txBody>
          <a:bodyPr/>
          <a:lstStyle>
            <a:extLst/>
          </a:lstStyle>
          <a:p>
            <a:fld id="{1AD93096-5B34-4342-9326-69289CEAE4C2}" type="slidenum">
              <a:rPr/>
              <a:pPr/>
              <a:t>&lt;#&gt;</a:t>
            </a:fld>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2" name="Rectangle 11"/>
          <p:cNvSpPr/>
          <p:nvPr/>
        </p:nvSpPr>
        <p:spPr>
          <a:xfrm>
            <a:off x="309559"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pPr eaLnBrk="1" latinLnBrk="0" hangingPunct="1"/>
            <a:r>
              <a:rPr kumimoji="1" lang="ja-JP" altLang="en-US" smtClean="0"/>
              <a:t>マスタ タイトルの書式設定</a:t>
            </a:r>
            <a:endParaRPr kumimoji="1" lang="en-US" smtClean="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1" lang="ja-JP" altLang="en-US" smtClean="0"/>
              <a:t>マスタ テキストの書式設定</a:t>
            </a:r>
          </a:p>
          <a:p>
            <a:pPr lvl="1" eaLnBrk="1" latinLnBrk="0" hangingPunct="1"/>
            <a:r>
              <a:rPr kumimoji="1" lang="ja-JP" altLang="en-US" smtClean="0"/>
              <a:t>第 </a:t>
            </a:r>
            <a:r>
              <a:rPr kumimoji="1" lang="en-US" altLang="ja-JP" smtClean="0"/>
              <a:t>2 </a:t>
            </a:r>
            <a:r>
              <a:rPr kumimoji="1" lang="ja-JP" altLang="en-US" smtClean="0"/>
              <a:t>レベル</a:t>
            </a:r>
          </a:p>
          <a:p>
            <a:pPr lvl="2" eaLnBrk="1" latinLnBrk="0" hangingPunct="1"/>
            <a:r>
              <a:rPr kumimoji="1" lang="ja-JP" altLang="en-US" smtClean="0"/>
              <a:t>第 </a:t>
            </a:r>
            <a:r>
              <a:rPr kumimoji="1" lang="en-US" altLang="ja-JP" smtClean="0"/>
              <a:t>3 </a:t>
            </a:r>
            <a:r>
              <a:rPr kumimoji="1" lang="ja-JP" altLang="en-US" smtClean="0"/>
              <a:t>レベル</a:t>
            </a:r>
          </a:p>
          <a:p>
            <a:pPr lvl="3" eaLnBrk="1" latinLnBrk="0" hangingPunct="1"/>
            <a:r>
              <a:rPr kumimoji="1" lang="ja-JP" altLang="en-US" smtClean="0"/>
              <a:t>第 </a:t>
            </a:r>
            <a:r>
              <a:rPr kumimoji="1" lang="en-US" altLang="ja-JP" smtClean="0"/>
              <a:t>4 </a:t>
            </a:r>
            <a:r>
              <a:rPr kumimoji="1" lang="ja-JP" altLang="en-US" smtClean="0"/>
              <a:t>レベル</a:t>
            </a:r>
          </a:p>
          <a:p>
            <a:pPr lvl="4" eaLnBrk="1" latinLnBrk="0" hangingPunct="1"/>
            <a:r>
              <a:rPr kumimoji="1" lang="ja-JP" altLang="en-US" smtClean="0"/>
              <a:t>第 </a:t>
            </a:r>
            <a:r>
              <a:rPr kumimoji="1" lang="en-US" altLang="ja-JP" smtClean="0"/>
              <a:t>5 </a:t>
            </a:r>
            <a:r>
              <a:rPr kumimoji="1" lang="ja-JP" altLang="en-US" smtClean="0"/>
              <a:t>レベル</a:t>
            </a:r>
            <a:endParaRPr kumimoji="1" lang="en-US"/>
          </a:p>
        </p:txBody>
      </p:sp>
      <p:sp>
        <p:nvSpPr>
          <p:cNvPr id="14" name="Date Placeholder 13"/>
          <p:cNvSpPr>
            <a:spLocks noGrp="1"/>
          </p:cNvSpPr>
          <p:nvPr>
            <p:ph type="dt" sz="half" idx="2"/>
          </p:nvPr>
        </p:nvSpPr>
        <p:spPr>
          <a:xfrm>
            <a:off x="6477000" y="6416676"/>
            <a:ext cx="2133600" cy="365125"/>
          </a:xfrm>
          <a:prstGeom prst="rect">
            <a:avLst/>
          </a:prstGeom>
        </p:spPr>
        <p:txBody>
          <a:bodyPr vert="horz" anchor="b"/>
          <a:lstStyle>
            <a:lvl1pPr algn="l" eaLnBrk="1" latinLnBrk="0" hangingPunct="1">
              <a:defRPr kumimoji="1" lang="ja-JP" sz="1100">
                <a:solidFill>
                  <a:schemeClr val="tx2"/>
                </a:solidFill>
              </a:defRPr>
            </a:lvl1pPr>
            <a:extLst/>
          </a:lstStyle>
          <a:p>
            <a:fld id="{8D3816DF-213E-421B-92D3-C068DBB023D6}" type="datetimeFigureOut">
              <a:rPr kumimoji="1" lang="en-US" altLang="ja-JP">
                <a:solidFill>
                  <a:schemeClr val="tx2"/>
                </a:solidFill>
              </a:rPr>
              <a:pPr/>
              <a:t>11/1/2011</a:t>
            </a:fld>
            <a:endParaRPr kumimoji="1" lang="ja-JP" sz="1100">
              <a:solidFill>
                <a:schemeClr val="tx2"/>
              </a:solidFill>
            </a:endParaRPr>
          </a:p>
        </p:txBody>
      </p:sp>
      <p:sp>
        <p:nvSpPr>
          <p:cNvPr id="3" name="Footer Placeholder 2"/>
          <p:cNvSpPr>
            <a:spLocks noGrp="1"/>
          </p:cNvSpPr>
          <p:nvPr>
            <p:ph type="ftr" sz="quarter" idx="3"/>
          </p:nvPr>
        </p:nvSpPr>
        <p:spPr>
          <a:xfrm>
            <a:off x="914400" y="6416676"/>
            <a:ext cx="5562600" cy="365125"/>
          </a:xfrm>
          <a:prstGeom prst="rect">
            <a:avLst/>
          </a:prstGeom>
        </p:spPr>
        <p:txBody>
          <a:bodyPr vert="horz" anchor="b"/>
          <a:lstStyle>
            <a:lvl1pPr algn="r" eaLnBrk="1" latinLnBrk="0" hangingPunct="1">
              <a:defRPr kumimoji="1" lang="ja-JP" sz="1100">
                <a:solidFill>
                  <a:schemeClr val="tx2"/>
                </a:solidFill>
              </a:defRPr>
            </a:lvl1pPr>
            <a:extLst/>
          </a:lstStyle>
          <a:p>
            <a:pPr algn="r"/>
            <a:endParaRPr kumimoji="1" lang="ja-JP" sz="1100">
              <a:solidFill>
                <a:schemeClr val="tx2"/>
              </a:solidFill>
            </a:endParaRPr>
          </a:p>
        </p:txBody>
      </p:sp>
      <p:sp>
        <p:nvSpPr>
          <p:cNvPr id="23" name="Slide Number Placeholder 22"/>
          <p:cNvSpPr>
            <a:spLocks noGrp="1"/>
          </p:cNvSpPr>
          <p:nvPr>
            <p:ph type="sldNum" sz="quarter" idx="4"/>
          </p:nvPr>
        </p:nvSpPr>
        <p:spPr>
          <a:xfrm>
            <a:off x="8610600" y="6416676"/>
            <a:ext cx="457200" cy="365125"/>
          </a:xfrm>
          <a:prstGeom prst="rect">
            <a:avLst/>
          </a:prstGeom>
        </p:spPr>
        <p:txBody>
          <a:bodyPr vert="horz" anchor="b"/>
          <a:lstStyle>
            <a:lvl1pPr algn="l" eaLnBrk="1" latinLnBrk="0" hangingPunct="1">
              <a:defRPr kumimoji="1" lang="ja-JP" sz="1200">
                <a:solidFill>
                  <a:schemeClr val="tx2"/>
                </a:solidFill>
              </a:defRPr>
            </a:lvl1pPr>
            <a:extLst/>
          </a:lstStyle>
          <a:p>
            <a:pPr algn="l"/>
            <a:fld id="{72AC53DF-4216-466D-99A7-94400E6C2A25}" type="slidenum">
              <a:rPr kumimoji="1" lang="en-US" altLang="ja-JP" sz="1200">
                <a:solidFill>
                  <a:schemeClr val="tx2"/>
                </a:solidFill>
              </a:rPr>
              <a:pPr algn="l"/>
              <a:t>&lt;#&gt;</a:t>
            </a:fld>
            <a:endParaRPr kumimoji="1" lang="ja-JP"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1" lang="ja-JP"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1" lang="ja-JP"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1" lang="ja-JP"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1" lang="ja-JP"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1" lang="ja-JP"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1" lang="ja-JP"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lang="ja-JP"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lang="ja-JP" sz="1600" kern="120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latinLnBrk="0" hangingPunct="1">
        <a:defRPr kumimoji="1" lang="ja-JP" kern="1200">
          <a:solidFill>
            <a:schemeClr val="tx1"/>
          </a:solidFill>
          <a:latin typeface="+mn-lt"/>
          <a:ea typeface="+mn-ea"/>
          <a:cs typeface="+mn-cs"/>
        </a:defRPr>
      </a:lvl2pPr>
      <a:lvl3pPr marL="914400" algn="l" rtl="0" eaLnBrk="1" latinLnBrk="0" hangingPunct="1">
        <a:defRPr kumimoji="1" lang="ja-JP" kern="1200">
          <a:solidFill>
            <a:schemeClr val="tx1"/>
          </a:solidFill>
          <a:latin typeface="+mn-lt"/>
          <a:ea typeface="+mn-ea"/>
          <a:cs typeface="+mn-cs"/>
        </a:defRPr>
      </a:lvl3pPr>
      <a:lvl4pPr marL="1371600" algn="l" rtl="0" eaLnBrk="1" latinLnBrk="0" hangingPunct="1">
        <a:defRPr kumimoji="1" lang="ja-JP" kern="1200">
          <a:solidFill>
            <a:schemeClr val="tx1"/>
          </a:solidFill>
          <a:latin typeface="+mn-lt"/>
          <a:ea typeface="+mn-ea"/>
          <a:cs typeface="+mn-cs"/>
        </a:defRPr>
      </a:lvl4pPr>
      <a:lvl5pPr marL="1828800" algn="l" rtl="0" eaLnBrk="1" latinLnBrk="0" hangingPunct="1">
        <a:defRPr kumimoji="1" lang="ja-JP" kern="1200">
          <a:solidFill>
            <a:schemeClr val="tx1"/>
          </a:solidFill>
          <a:latin typeface="+mn-lt"/>
          <a:ea typeface="+mn-ea"/>
          <a:cs typeface="+mn-cs"/>
        </a:defRPr>
      </a:lvl5pPr>
      <a:lvl6pPr marL="2286000" algn="l" rtl="0" eaLnBrk="1" latinLnBrk="0" hangingPunct="1">
        <a:defRPr kumimoji="1" lang="ja-JP" kern="1200">
          <a:solidFill>
            <a:schemeClr val="tx1"/>
          </a:solidFill>
          <a:latin typeface="+mn-lt"/>
          <a:ea typeface="+mn-ea"/>
          <a:cs typeface="+mn-cs"/>
        </a:defRPr>
      </a:lvl6pPr>
      <a:lvl7pPr marL="2743200" algn="l" rtl="0" eaLnBrk="1" latinLnBrk="0" hangingPunct="1">
        <a:defRPr kumimoji="1" lang="ja-JP" kern="1200">
          <a:solidFill>
            <a:schemeClr val="tx1"/>
          </a:solidFill>
          <a:latin typeface="+mn-lt"/>
          <a:ea typeface="+mn-ea"/>
          <a:cs typeface="+mn-cs"/>
        </a:defRPr>
      </a:lvl7pPr>
      <a:lvl8pPr marL="3200400" algn="l" rtl="0" eaLnBrk="1" latinLnBrk="0" hangingPunct="1">
        <a:defRPr kumimoji="1" lang="ja-JP" kern="1200">
          <a:solidFill>
            <a:schemeClr val="tx1"/>
          </a:solidFill>
          <a:latin typeface="+mn-lt"/>
          <a:ea typeface="+mn-ea"/>
          <a:cs typeface="+mn-cs"/>
        </a:defRPr>
      </a:lvl8pPr>
      <a:lvl9pPr marL="3657600" algn="l" rtl="0" eaLnBrk="1" latinLnBrk="0"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4" name="Rectangle 3"/>
          <p:cNvSpPr>
            <a:spLocks noGrp="1"/>
          </p:cNvSpPr>
          <p:nvPr>
            <p:ph type="ctrTitle"/>
          </p:nvPr>
        </p:nvSpPr>
        <p:spPr>
          <a:xfrm>
            <a:off x="395536" y="476672"/>
            <a:ext cx="4680520" cy="756084"/>
          </a:xfrm>
          <a:ln>
            <a:noFill/>
          </a:ln>
        </p:spPr>
        <p:txBody>
          <a:bodyPr/>
          <a:lstStyle>
            <a:extLst/>
          </a:lstStyle>
          <a:p>
            <a:pPr algn="ctr"/>
            <a:r>
              <a:rPr lang="en-US" altLang="ja-JP" sz="4000" dirty="0" smtClean="0">
                <a:solidFill>
                  <a:srgbClr val="FFFF00"/>
                </a:solidFill>
                <a:latin typeface="AR P新藝体U" pitchFamily="50" charset="-128"/>
                <a:ea typeface="AR P新藝体U" pitchFamily="50" charset="-128"/>
              </a:rPr>
              <a:t>Common</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ja-JP" altLang="en-US" sz="4000" dirty="0" smtClean="0">
                <a:solidFill>
                  <a:srgbClr val="FFFF00"/>
                </a:solidFill>
                <a:latin typeface="AR P新藝体U" pitchFamily="50" charset="-128"/>
                <a:ea typeface="AR P新藝体U" pitchFamily="50" charset="-128"/>
              </a:rPr>
              <a:t>　　　　　</a:t>
            </a:r>
            <a:r>
              <a:rPr lang="en-US" altLang="ja-JP" sz="1800" dirty="0" smtClean="0">
                <a:solidFill>
                  <a:srgbClr val="FFFF00"/>
                </a:solidFill>
                <a:latin typeface="AR P丸ゴシック体M" pitchFamily="50" charset="-128"/>
                <a:ea typeface="AR P丸ゴシック体M" pitchFamily="50" charset="-128"/>
              </a:rPr>
              <a:t>No.</a:t>
            </a:r>
            <a:r>
              <a:rPr lang="ja-JP" altLang="en-US" sz="1800" dirty="0" smtClean="0">
                <a:solidFill>
                  <a:srgbClr val="FFFF00"/>
                </a:solidFill>
                <a:latin typeface="AR P丸ゴシック体M" pitchFamily="50" charset="-128"/>
                <a:ea typeface="AR P丸ゴシック体M" pitchFamily="50" charset="-128"/>
              </a:rPr>
              <a:t>１</a:t>
            </a:r>
            <a:r>
              <a:rPr lang="en-US" altLang="ja-JP" sz="1800" dirty="0" smtClean="0">
                <a:solidFill>
                  <a:srgbClr val="FFFF00"/>
                </a:solidFill>
                <a:latin typeface="AR P丸ゴシック体M" pitchFamily="50" charset="-128"/>
                <a:ea typeface="AR P丸ゴシック体M" pitchFamily="50" charset="-128"/>
              </a:rPr>
              <a:t>4</a:t>
            </a:r>
            <a:r>
              <a:rPr lang="ja-JP" altLang="en-US" sz="1800" dirty="0" smtClean="0">
                <a:solidFill>
                  <a:srgbClr val="FFFF00"/>
                </a:solidFill>
                <a:latin typeface="AR P丸ゴシック体M" pitchFamily="50" charset="-128"/>
                <a:ea typeface="AR P丸ゴシック体M" pitchFamily="50" charset="-128"/>
              </a:rPr>
              <a:t>　</a:t>
            </a:r>
            <a:r>
              <a:rPr lang="en-US" altLang="ja-JP" sz="1800" dirty="0" smtClean="0">
                <a:solidFill>
                  <a:srgbClr val="FFFF00"/>
                </a:solidFill>
                <a:latin typeface="AR P丸ゴシック体M" pitchFamily="50" charset="-128"/>
                <a:ea typeface="AR P丸ゴシック体M" pitchFamily="50" charset="-128"/>
              </a:rPr>
              <a:t>2011.2.1</a:t>
            </a:r>
            <a:r>
              <a:rPr lang="en-US" altLang="ja-JP" sz="1800" dirty="0" smtClean="0">
                <a:latin typeface="AR P丸ゴシック体M" pitchFamily="50" charset="-128"/>
                <a:ea typeface="AR P丸ゴシック体M" pitchFamily="50" charset="-128"/>
              </a:rPr>
              <a:t/>
            </a:r>
            <a:br>
              <a:rPr lang="en-US" altLang="ja-JP" sz="1800" dirty="0" smtClean="0">
                <a:latin typeface="AR P丸ゴシック体M" pitchFamily="50" charset="-128"/>
                <a:ea typeface="AR P丸ゴシック体M" pitchFamily="50" charset="-128"/>
              </a:rPr>
            </a:b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683568" y="3356992"/>
            <a:ext cx="3456384" cy="1728192"/>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dirty="0" smtClean="0">
                <a:latin typeface="AR P丸ゴシック体M" pitchFamily="50" charset="-128"/>
                <a:ea typeface="AR P丸ゴシック体M" pitchFamily="50" charset="-128"/>
              </a:rPr>
              <a:t>労働運動への発信</a:t>
            </a:r>
            <a:endParaRPr lang="en-US" altLang="ja-JP" dirty="0" smtClean="0">
              <a:latin typeface="AR P丸ゴシック体M" pitchFamily="50" charset="-128"/>
              <a:ea typeface="AR P丸ゴシック体M" pitchFamily="50" charset="-128"/>
            </a:endParaRPr>
          </a:p>
          <a:p>
            <a:pPr>
              <a:lnSpc>
                <a:spcPct val="110000"/>
              </a:lnSpc>
              <a:spcBef>
                <a:spcPts val="600"/>
              </a:spcBef>
            </a:pPr>
            <a:r>
              <a:rPr lang="en-US" altLang="ja-JP" dirty="0" smtClean="0">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971600" y="1700808"/>
            <a:ext cx="3672408"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ＭＳ Ｐ明朝" pitchFamily="18" charset="-128"/>
                <a:ea typeface="ＭＳ Ｐ明朝" pitchFamily="18" charset="-128"/>
              </a:rPr>
              <a:t>社会保障費の半分が年金給付金。</a:t>
            </a:r>
            <a:endParaRPr kumimoji="1" lang="en-US" altLang="ja-JP" sz="1600" dirty="0" smtClean="0">
              <a:latin typeface="ＭＳ Ｐ明朝" pitchFamily="18" charset="-128"/>
              <a:ea typeface="ＭＳ Ｐ明朝" pitchFamily="18" charset="-128"/>
            </a:endParaRPr>
          </a:p>
          <a:p>
            <a:pPr algn="ctr"/>
            <a:r>
              <a:rPr kumimoji="1" lang="ja-JP" altLang="en-US" sz="1600" dirty="0" smtClean="0">
                <a:latin typeface="ＭＳ Ｐ明朝" pitchFamily="18" charset="-128"/>
                <a:ea typeface="ＭＳ Ｐ明朝" pitchFamily="18" charset="-128"/>
              </a:rPr>
              <a:t>年金改革の論点を学ぶ。</a:t>
            </a:r>
            <a:endParaRPr kumimoji="1" lang="en-US" altLang="ja-JP" sz="1600" dirty="0" smtClean="0">
              <a:latin typeface="ＭＳ Ｐ明朝" pitchFamily="18" charset="-128"/>
              <a:ea typeface="ＭＳ Ｐ明朝" pitchFamily="18" charset="-128"/>
            </a:endParaRPr>
          </a:p>
          <a:p>
            <a:pPr algn="ctr"/>
            <a:r>
              <a:rPr lang="ja-JP" altLang="en-US" sz="1600" dirty="0" smtClean="0">
                <a:latin typeface="ＭＳ Ｐ明朝" pitchFamily="18" charset="-128"/>
                <a:ea typeface="ＭＳ Ｐ明朝" pitchFamily="18" charset="-128"/>
              </a:rPr>
              <a:t>「少子高齢化社会の社会保障論」</a:t>
            </a:r>
            <a:endParaRPr lang="en-US" altLang="ja-JP" sz="1600" dirty="0" smtClean="0">
              <a:latin typeface="ＭＳ Ｐ明朝" pitchFamily="18" charset="-128"/>
              <a:ea typeface="ＭＳ Ｐ明朝" pitchFamily="18" charset="-128"/>
            </a:endParaRPr>
          </a:p>
          <a:p>
            <a:pPr algn="ctr"/>
            <a:r>
              <a:rPr kumimoji="1" lang="ja-JP" altLang="en-US" sz="1600" dirty="0" smtClean="0">
                <a:latin typeface="ＭＳ Ｐ明朝" pitchFamily="18" charset="-128"/>
                <a:ea typeface="ＭＳ Ｐ明朝" pitchFamily="18" charset="-128"/>
              </a:rPr>
              <a:t>田中</a:t>
            </a:r>
            <a:r>
              <a:rPr kumimoji="1" lang="ja-JP" altLang="en-US" sz="1600" dirty="0" err="1" smtClean="0">
                <a:latin typeface="ＭＳ Ｐ明朝" pitchFamily="18" charset="-128"/>
                <a:ea typeface="ＭＳ Ｐ明朝" pitchFamily="18" charset="-128"/>
              </a:rPr>
              <a:t>き</a:t>
            </a:r>
            <a:r>
              <a:rPr kumimoji="1" lang="ja-JP" altLang="en-US" sz="1600" dirty="0" smtClean="0">
                <a:latin typeface="ＭＳ Ｐ明朝" pitchFamily="18" charset="-128"/>
                <a:ea typeface="ＭＳ Ｐ明朝" pitchFamily="18" charset="-128"/>
              </a:rPr>
              <a:t>よむ</a:t>
            </a:r>
            <a:endParaRPr kumimoji="1" lang="en-US" altLang="ja-JP" sz="1600" dirty="0" smtClean="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620688"/>
            <a:ext cx="7992888" cy="805776"/>
          </a:xfrm>
        </p:spPr>
        <p:txBody>
          <a:bodyPr/>
          <a:lstStyle/>
          <a:p>
            <a:r>
              <a:rPr lang="ja-JP" altLang="en-US" sz="1400" dirty="0" smtClean="0">
                <a:solidFill>
                  <a:schemeClr val="tx1"/>
                </a:solidFill>
                <a:effectLst/>
                <a:latin typeface="ＭＳ Ｐ明朝" pitchFamily="18" charset="-128"/>
                <a:ea typeface="ＭＳ Ｐ明朝" pitchFamily="18" charset="-128"/>
              </a:rPr>
              <a:t>高齢化と少子化はメダルの裏表の関係。高齢者人口が増加しても、それと同程度に年少人口が増加するならば、人口に占める高齢者人口の比重は高まらず、高齢化は進まない。</a:t>
            </a:r>
            <a:r>
              <a:rPr lang="ja-JP" altLang="en-US" sz="1400" u="sng" dirty="0" smtClean="0">
                <a:solidFill>
                  <a:schemeClr val="tx1"/>
                </a:solidFill>
                <a:effectLst/>
                <a:latin typeface="ＭＳ Ｐ明朝" pitchFamily="18" charset="-128"/>
                <a:ea typeface="ＭＳ Ｐ明朝" pitchFamily="18" charset="-128"/>
              </a:rPr>
              <a:t>高齢者人口の増加と年少人口の減少の同時進行</a:t>
            </a:r>
            <a:r>
              <a:rPr lang="ja-JP" altLang="en-US" sz="1400" dirty="0" smtClean="0">
                <a:solidFill>
                  <a:schemeClr val="tx1"/>
                </a:solidFill>
                <a:effectLst/>
                <a:latin typeface="ＭＳ Ｐ明朝" pitchFamily="18" charset="-128"/>
                <a:ea typeface="ＭＳ Ｐ明朝" pitchFamily="18" charset="-128"/>
              </a:rPr>
              <a:t>が人口の高齢化を促進する。</a:t>
            </a:r>
            <a:r>
              <a:rPr lang="en-US" altLang="ja-JP" sz="1600" dirty="0" smtClean="0">
                <a:solidFill>
                  <a:schemeClr val="tx1"/>
                </a:solidFill>
                <a:effectLst/>
                <a:latin typeface="AR P丸ゴシック体M" pitchFamily="50" charset="-128"/>
                <a:ea typeface="AR P丸ゴシック体M" pitchFamily="50" charset="-128"/>
              </a:rPr>
              <a:t/>
            </a:r>
            <a:br>
              <a:rPr lang="en-US" altLang="ja-JP" sz="1600" dirty="0" smtClean="0">
                <a:solidFill>
                  <a:schemeClr val="tx1"/>
                </a:solidFill>
                <a:effectLst/>
                <a:latin typeface="AR P丸ゴシック体M" pitchFamily="50" charset="-128"/>
                <a:ea typeface="AR P丸ゴシック体M" pitchFamily="50" charset="-128"/>
              </a:rPr>
            </a:br>
            <a:endParaRPr kumimoji="1" lang="ja-JP" altLang="en-US" sz="1600" dirty="0">
              <a:solidFill>
                <a:schemeClr val="tx1"/>
              </a:solidFill>
            </a:endParaRPr>
          </a:p>
        </p:txBody>
      </p:sp>
      <p:sp>
        <p:nvSpPr>
          <p:cNvPr id="3" name="コンテンツ プレースホルダ 2"/>
          <p:cNvSpPr>
            <a:spLocks noGrp="1"/>
          </p:cNvSpPr>
          <p:nvPr>
            <p:ph idx="1"/>
          </p:nvPr>
        </p:nvSpPr>
        <p:spPr>
          <a:xfrm>
            <a:off x="683568" y="1412776"/>
            <a:ext cx="8136904" cy="4942784"/>
          </a:xfrm>
        </p:spPr>
        <p:txBody>
          <a:bodyPr>
            <a:normAutofit/>
          </a:bodyPr>
          <a:lstStyle/>
          <a:p>
            <a:pPr>
              <a:buNone/>
            </a:pPr>
            <a:endParaRPr kumimoji="1" lang="en-US" altLang="ja-JP" sz="1800" dirty="0" smtClean="0">
              <a:latin typeface="AR P丸ゴシック体M" pitchFamily="50" charset="-128"/>
              <a:ea typeface="AR P丸ゴシック体M" pitchFamily="50" charset="-128"/>
            </a:endParaRPr>
          </a:p>
          <a:p>
            <a:pPr>
              <a:buNone/>
            </a:pPr>
            <a:endParaRPr kumimoji="1" lang="ja-JP" altLang="en-US" sz="1800" dirty="0">
              <a:latin typeface="AR P丸ゴシック体M" pitchFamily="50" charset="-128"/>
              <a:ea typeface="AR P丸ゴシック体M" pitchFamily="50" charset="-128"/>
            </a:endParaRPr>
          </a:p>
        </p:txBody>
      </p:sp>
      <p:sp>
        <p:nvSpPr>
          <p:cNvPr id="4" name="角丸四角形 3"/>
          <p:cNvSpPr/>
          <p:nvPr/>
        </p:nvSpPr>
        <p:spPr>
          <a:xfrm>
            <a:off x="971600" y="260648"/>
            <a:ext cx="3024336" cy="36004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AR P丸ゴシック体M" pitchFamily="50" charset="-128"/>
                <a:ea typeface="AR P丸ゴシック体M" pitchFamily="50" charset="-128"/>
              </a:rPr>
              <a:t>少子高齢化の意味すること</a:t>
            </a:r>
            <a:endParaRPr lang="ja-JP" altLang="en-US" dirty="0">
              <a:solidFill>
                <a:schemeClr val="tx1"/>
              </a:solidFill>
              <a:latin typeface="AR P丸ゴシック体M" pitchFamily="50" charset="-128"/>
              <a:ea typeface="AR P丸ゴシック体M" pitchFamily="50" charset="-128"/>
            </a:endParaRPr>
          </a:p>
        </p:txBody>
      </p:sp>
      <p:cxnSp>
        <p:nvCxnSpPr>
          <p:cNvPr id="6" name="直線コネクタ 5"/>
          <p:cNvCxnSpPr/>
          <p:nvPr/>
        </p:nvCxnSpPr>
        <p:spPr>
          <a:xfrm rot="5400000">
            <a:off x="2447764" y="4113076"/>
            <a:ext cx="482453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899592" y="1916832"/>
            <a:ext cx="3816424" cy="864096"/>
          </a:xfrm>
          <a:prstGeom prst="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rgbClr val="FF0000"/>
                </a:solidFill>
                <a:latin typeface="ＭＳ Ｐ明朝" pitchFamily="18" charset="-128"/>
                <a:ea typeface="ＭＳ Ｐ明朝" pitchFamily="18" charset="-128"/>
              </a:rPr>
              <a:t>●</a:t>
            </a:r>
            <a:r>
              <a:rPr lang="en-US" altLang="ja-JP" sz="1400" dirty="0" smtClean="0">
                <a:solidFill>
                  <a:schemeClr val="bg1"/>
                </a:solidFill>
                <a:latin typeface="ＭＳ Ｐ明朝" pitchFamily="18" charset="-128"/>
                <a:ea typeface="ＭＳ Ｐ明朝" pitchFamily="18" charset="-128"/>
              </a:rPr>
              <a:t>65</a:t>
            </a:r>
            <a:r>
              <a:rPr lang="ja-JP" altLang="en-US" sz="1400" dirty="0" smtClean="0">
                <a:solidFill>
                  <a:schemeClr val="bg1"/>
                </a:solidFill>
                <a:latin typeface="ＭＳ Ｐ明朝" pitchFamily="18" charset="-128"/>
                <a:ea typeface="ＭＳ Ｐ明朝" pitchFamily="18" charset="-128"/>
              </a:rPr>
              <a:t>歳人口が</a:t>
            </a:r>
            <a:r>
              <a:rPr lang="en-US" altLang="ja-JP" sz="1400" dirty="0" smtClean="0">
                <a:solidFill>
                  <a:schemeClr val="bg1"/>
                </a:solidFill>
                <a:latin typeface="ＭＳ Ｐ明朝" pitchFamily="18" charset="-128"/>
                <a:ea typeface="ＭＳ Ｐ明朝" pitchFamily="18" charset="-128"/>
              </a:rPr>
              <a:t>7</a:t>
            </a:r>
            <a:r>
              <a:rPr lang="ja-JP" altLang="en-US" sz="1400" dirty="0" smtClean="0">
                <a:solidFill>
                  <a:schemeClr val="bg1"/>
                </a:solidFill>
                <a:latin typeface="ＭＳ Ｐ明朝" pitchFamily="18" charset="-128"/>
                <a:ea typeface="ＭＳ Ｐ明朝" pitchFamily="18" charset="-128"/>
              </a:rPr>
              <a:t>％以上－高齢化社会（</a:t>
            </a:r>
            <a:r>
              <a:rPr lang="en-US" altLang="ja-JP" sz="1400" dirty="0" smtClean="0">
                <a:solidFill>
                  <a:schemeClr val="bg1"/>
                </a:solidFill>
                <a:latin typeface="ＭＳ Ｐ明朝" pitchFamily="18" charset="-128"/>
                <a:ea typeface="ＭＳ Ｐ明朝" pitchFamily="18" charset="-128"/>
              </a:rPr>
              <a:t>1970</a:t>
            </a:r>
            <a:r>
              <a:rPr lang="ja-JP" altLang="en-US" sz="1400" dirty="0" smtClean="0">
                <a:solidFill>
                  <a:schemeClr val="bg1"/>
                </a:solidFill>
                <a:latin typeface="ＭＳ Ｐ明朝" pitchFamily="18" charset="-128"/>
                <a:ea typeface="ＭＳ Ｐ明朝" pitchFamily="18" charset="-128"/>
              </a:rPr>
              <a:t>年</a:t>
            </a:r>
            <a:r>
              <a:rPr lang="en-US" altLang="ja-JP" sz="1400" dirty="0" smtClean="0">
                <a:solidFill>
                  <a:schemeClr val="bg1"/>
                </a:solidFill>
                <a:latin typeface="ＭＳ Ｐ明朝" pitchFamily="18" charset="-128"/>
                <a:ea typeface="ＭＳ Ｐ明朝" pitchFamily="18" charset="-128"/>
              </a:rPr>
              <a:t>)</a:t>
            </a:r>
          </a:p>
          <a:p>
            <a:r>
              <a:rPr lang="ja-JP" altLang="en-US" sz="1050" dirty="0" smtClean="0">
                <a:solidFill>
                  <a:srgbClr val="FF0000"/>
                </a:solidFill>
                <a:latin typeface="ＭＳ Ｐ明朝" pitchFamily="18" charset="-128"/>
                <a:ea typeface="ＭＳ Ｐ明朝" pitchFamily="18" charset="-128"/>
              </a:rPr>
              <a:t>●</a:t>
            </a:r>
            <a:r>
              <a:rPr lang="en-US" altLang="ja-JP" sz="1400" dirty="0" smtClean="0">
                <a:solidFill>
                  <a:schemeClr val="bg1"/>
                </a:solidFill>
                <a:latin typeface="ＭＳ Ｐ明朝" pitchFamily="18" charset="-128"/>
                <a:ea typeface="ＭＳ Ｐ明朝" pitchFamily="18" charset="-128"/>
              </a:rPr>
              <a:t>14</a:t>
            </a:r>
            <a:r>
              <a:rPr lang="ja-JP" altLang="en-US" sz="1400" dirty="0" smtClean="0">
                <a:solidFill>
                  <a:schemeClr val="bg1"/>
                </a:solidFill>
                <a:latin typeface="ＭＳ Ｐ明朝" pitchFamily="18" charset="-128"/>
                <a:ea typeface="ＭＳ Ｐ明朝" pitchFamily="18" charset="-128"/>
              </a:rPr>
              <a:t>％台－高齢社会（</a:t>
            </a:r>
            <a:r>
              <a:rPr lang="en-US" altLang="ja-JP" sz="1400" dirty="0" smtClean="0">
                <a:solidFill>
                  <a:schemeClr val="bg1"/>
                </a:solidFill>
                <a:latin typeface="ＭＳ Ｐ明朝" pitchFamily="18" charset="-128"/>
                <a:ea typeface="ＭＳ Ｐ明朝" pitchFamily="18" charset="-128"/>
              </a:rPr>
              <a:t>1994</a:t>
            </a:r>
            <a:r>
              <a:rPr lang="ja-JP" altLang="en-US" sz="1400" dirty="0" smtClean="0">
                <a:solidFill>
                  <a:schemeClr val="bg1"/>
                </a:solidFill>
                <a:latin typeface="ＭＳ Ｐ明朝" pitchFamily="18" charset="-128"/>
                <a:ea typeface="ＭＳ Ｐ明朝" pitchFamily="18" charset="-128"/>
              </a:rPr>
              <a:t>年</a:t>
            </a:r>
            <a:r>
              <a:rPr lang="en-US" altLang="ja-JP" sz="1400" dirty="0" smtClean="0">
                <a:solidFill>
                  <a:schemeClr val="bg1"/>
                </a:solidFill>
                <a:latin typeface="ＭＳ Ｐ明朝" pitchFamily="18" charset="-128"/>
                <a:ea typeface="ＭＳ Ｐ明朝" pitchFamily="18" charset="-128"/>
              </a:rPr>
              <a:t>)</a:t>
            </a:r>
          </a:p>
          <a:p>
            <a:r>
              <a:rPr lang="ja-JP" altLang="en-US" sz="1050" dirty="0" smtClean="0">
                <a:solidFill>
                  <a:srgbClr val="FF0000"/>
                </a:solidFill>
                <a:latin typeface="ＭＳ Ｐ明朝" pitchFamily="18" charset="-128"/>
                <a:ea typeface="ＭＳ Ｐ明朝" pitchFamily="18" charset="-128"/>
              </a:rPr>
              <a:t>●</a:t>
            </a:r>
            <a:r>
              <a:rPr lang="en-US" altLang="ja-JP" sz="1400" dirty="0" smtClean="0">
                <a:solidFill>
                  <a:schemeClr val="bg1"/>
                </a:solidFill>
                <a:latin typeface="ＭＳ Ｐ明朝" pitchFamily="18" charset="-128"/>
                <a:ea typeface="ＭＳ Ｐ明朝" pitchFamily="18" charset="-128"/>
              </a:rPr>
              <a:t>21</a:t>
            </a:r>
            <a:r>
              <a:rPr lang="ja-JP" altLang="en-US" sz="1400" dirty="0" smtClean="0">
                <a:solidFill>
                  <a:schemeClr val="bg1"/>
                </a:solidFill>
                <a:latin typeface="ＭＳ Ｐ明朝" pitchFamily="18" charset="-128"/>
                <a:ea typeface="ＭＳ Ｐ明朝" pitchFamily="18" charset="-128"/>
              </a:rPr>
              <a:t>％を超える社会－超高齢化社会（</a:t>
            </a:r>
            <a:r>
              <a:rPr lang="en-US" altLang="ja-JP" sz="1400" dirty="0" smtClean="0">
                <a:solidFill>
                  <a:schemeClr val="bg1"/>
                </a:solidFill>
                <a:latin typeface="ＭＳ Ｐ明朝" pitchFamily="18" charset="-128"/>
                <a:ea typeface="ＭＳ Ｐ明朝" pitchFamily="18" charset="-128"/>
              </a:rPr>
              <a:t>2009</a:t>
            </a:r>
            <a:r>
              <a:rPr lang="ja-JP" altLang="en-US" sz="1400" dirty="0" smtClean="0">
                <a:solidFill>
                  <a:schemeClr val="bg1"/>
                </a:solidFill>
                <a:latin typeface="ＭＳ Ｐ明朝" pitchFamily="18" charset="-128"/>
                <a:ea typeface="ＭＳ Ｐ明朝" pitchFamily="18" charset="-128"/>
              </a:rPr>
              <a:t>年</a:t>
            </a:r>
            <a:r>
              <a:rPr lang="en-US" altLang="ja-JP" sz="1400" dirty="0" smtClean="0">
                <a:solidFill>
                  <a:schemeClr val="bg1"/>
                </a:solidFill>
                <a:latin typeface="ＭＳ Ｐ明朝" pitchFamily="18" charset="-128"/>
                <a:ea typeface="ＭＳ Ｐ明朝" pitchFamily="18" charset="-128"/>
              </a:rPr>
              <a:t>)</a:t>
            </a:r>
            <a:endParaRPr lang="ja-JP" altLang="en-US" sz="1400" dirty="0">
              <a:solidFill>
                <a:schemeClr val="bg1"/>
              </a:solidFill>
              <a:latin typeface="ＭＳ Ｐ明朝" pitchFamily="18" charset="-128"/>
              <a:ea typeface="ＭＳ Ｐ明朝" pitchFamily="18" charset="-128"/>
            </a:endParaRPr>
          </a:p>
        </p:txBody>
      </p:sp>
      <p:sp>
        <p:nvSpPr>
          <p:cNvPr id="11" name="正方形/長方形 10"/>
          <p:cNvSpPr/>
          <p:nvPr/>
        </p:nvSpPr>
        <p:spPr>
          <a:xfrm>
            <a:off x="2483768" y="1484784"/>
            <a:ext cx="1944216" cy="504056"/>
          </a:xfrm>
          <a:prstGeom prst="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bg1"/>
                </a:solidFill>
                <a:latin typeface="ＭＳ Ｐ明朝" pitchFamily="18" charset="-128"/>
                <a:ea typeface="ＭＳ Ｐ明朝" pitchFamily="18" charset="-128"/>
              </a:rPr>
              <a:t>平均寿命（</a:t>
            </a:r>
            <a:r>
              <a:rPr lang="en-US" altLang="ja-JP" sz="1050" dirty="0" smtClean="0">
                <a:solidFill>
                  <a:schemeClr val="bg1"/>
                </a:solidFill>
                <a:latin typeface="ＭＳ Ｐ明朝" pitchFamily="18" charset="-128"/>
                <a:ea typeface="ＭＳ Ｐ明朝" pitchFamily="18" charset="-128"/>
              </a:rPr>
              <a:t>2009</a:t>
            </a:r>
            <a:r>
              <a:rPr lang="ja-JP" altLang="en-US" sz="1050" dirty="0" smtClean="0">
                <a:solidFill>
                  <a:schemeClr val="bg1"/>
                </a:solidFill>
                <a:latin typeface="ＭＳ Ｐ明朝" pitchFamily="18" charset="-128"/>
                <a:ea typeface="ＭＳ Ｐ明朝" pitchFamily="18" charset="-128"/>
              </a:rPr>
              <a:t>年）  男</a:t>
            </a:r>
            <a:r>
              <a:rPr lang="en-US" altLang="ja-JP" sz="1050" dirty="0" smtClean="0">
                <a:solidFill>
                  <a:schemeClr val="bg1"/>
                </a:solidFill>
                <a:latin typeface="ＭＳ Ｐ明朝" pitchFamily="18" charset="-128"/>
                <a:ea typeface="ＭＳ Ｐ明朝" pitchFamily="18" charset="-128"/>
              </a:rPr>
              <a:t>79.59</a:t>
            </a:r>
          </a:p>
          <a:p>
            <a:r>
              <a:rPr lang="ja-JP" altLang="en-US" sz="1050" dirty="0" smtClean="0">
                <a:solidFill>
                  <a:schemeClr val="bg1"/>
                </a:solidFill>
                <a:latin typeface="ＭＳ Ｐ明朝" pitchFamily="18" charset="-128"/>
                <a:ea typeface="ＭＳ Ｐ明朝" pitchFamily="18" charset="-128"/>
              </a:rPr>
              <a:t>                   </a:t>
            </a:r>
            <a:r>
              <a:rPr lang="ja-JP" altLang="en-US" sz="1050" dirty="0" smtClean="0">
                <a:solidFill>
                  <a:schemeClr val="bg1"/>
                </a:solidFill>
                <a:latin typeface="ＭＳ Ｐ明朝" pitchFamily="18" charset="-128"/>
                <a:ea typeface="ＭＳ Ｐ明朝" pitchFamily="18" charset="-128"/>
              </a:rPr>
              <a:t>　　　　女</a:t>
            </a:r>
            <a:r>
              <a:rPr lang="en-US" altLang="ja-JP" sz="1050" dirty="0" smtClean="0">
                <a:solidFill>
                  <a:schemeClr val="bg1"/>
                </a:solidFill>
                <a:latin typeface="ＭＳ Ｐ明朝" pitchFamily="18" charset="-128"/>
                <a:ea typeface="ＭＳ Ｐ明朝" pitchFamily="18" charset="-128"/>
              </a:rPr>
              <a:t>86.44</a:t>
            </a:r>
          </a:p>
        </p:txBody>
      </p:sp>
      <p:sp>
        <p:nvSpPr>
          <p:cNvPr id="12" name="正方形/長方形 11"/>
          <p:cNvSpPr/>
          <p:nvPr/>
        </p:nvSpPr>
        <p:spPr>
          <a:xfrm>
            <a:off x="899592" y="2924944"/>
            <a:ext cx="3816424" cy="1296144"/>
          </a:xfrm>
          <a:prstGeom prst="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bg1"/>
                </a:solidFill>
                <a:latin typeface="ＭＳ Ｐ明朝" pitchFamily="18" charset="-128"/>
                <a:ea typeface="ＭＳ Ｐ明朝" pitchFamily="18" charset="-128"/>
              </a:rPr>
              <a:t>65</a:t>
            </a:r>
            <a:r>
              <a:rPr lang="ja-JP" altLang="en-US" sz="1400" dirty="0" smtClean="0">
                <a:solidFill>
                  <a:schemeClr val="bg1"/>
                </a:solidFill>
                <a:latin typeface="ＭＳ Ｐ明朝" pitchFamily="18" charset="-128"/>
                <a:ea typeface="ＭＳ Ｐ明朝" pitchFamily="18" charset="-128"/>
              </a:rPr>
              <a:t>歳以上の男性労働力率</a:t>
            </a:r>
            <a:r>
              <a:rPr lang="en-US" altLang="ja-JP" sz="1400" dirty="0" smtClean="0">
                <a:solidFill>
                  <a:schemeClr val="bg1"/>
                </a:solidFill>
                <a:latin typeface="ＭＳ Ｐ明朝" pitchFamily="18" charset="-128"/>
                <a:ea typeface="ＭＳ Ｐ明朝" pitchFamily="18" charset="-128"/>
              </a:rPr>
              <a:t>(2007</a:t>
            </a:r>
            <a:r>
              <a:rPr lang="ja-JP" altLang="en-US" sz="1400" dirty="0" smtClean="0">
                <a:solidFill>
                  <a:schemeClr val="bg1"/>
                </a:solidFill>
                <a:latin typeface="ＭＳ Ｐ明朝" pitchFamily="18" charset="-128"/>
                <a:ea typeface="ＭＳ Ｐ明朝" pitchFamily="18" charset="-128"/>
              </a:rPr>
              <a:t>年）</a:t>
            </a:r>
            <a:endParaRPr lang="en-US" altLang="ja-JP" sz="1400" dirty="0" smtClean="0">
              <a:solidFill>
                <a:schemeClr val="bg1"/>
              </a:solidFill>
              <a:latin typeface="ＭＳ Ｐ明朝" pitchFamily="18" charset="-128"/>
              <a:ea typeface="ＭＳ Ｐ明朝" pitchFamily="18" charset="-128"/>
            </a:endParaRPr>
          </a:p>
          <a:p>
            <a:r>
              <a:rPr lang="ja-JP" altLang="en-US" sz="1400" dirty="0" smtClean="0">
                <a:solidFill>
                  <a:schemeClr val="bg1"/>
                </a:solidFill>
                <a:latin typeface="ＭＳ Ｐ明朝" pitchFamily="18" charset="-128"/>
                <a:ea typeface="ＭＳ Ｐ明朝" pitchFamily="18" charset="-128"/>
              </a:rPr>
              <a:t>日本－</a:t>
            </a:r>
            <a:r>
              <a:rPr lang="en-US" altLang="ja-JP" sz="1400" dirty="0" smtClean="0">
                <a:solidFill>
                  <a:schemeClr val="bg1"/>
                </a:solidFill>
                <a:latin typeface="ＭＳ Ｐ明朝" pitchFamily="18" charset="-128"/>
                <a:ea typeface="ＭＳ Ｐ明朝" pitchFamily="18" charset="-128"/>
              </a:rPr>
              <a:t>29.8%</a:t>
            </a:r>
          </a:p>
          <a:p>
            <a:r>
              <a:rPr lang="ja-JP" altLang="en-US" sz="1400" dirty="0" smtClean="0">
                <a:solidFill>
                  <a:schemeClr val="bg1"/>
                </a:solidFill>
                <a:latin typeface="ＭＳ Ｐ明朝" pitchFamily="18" charset="-128"/>
                <a:ea typeface="ＭＳ Ｐ明朝" pitchFamily="18" charset="-128"/>
              </a:rPr>
              <a:t>アメリカー</a:t>
            </a:r>
            <a:r>
              <a:rPr lang="en-US" altLang="ja-JP" sz="1400" dirty="0" smtClean="0">
                <a:solidFill>
                  <a:schemeClr val="bg1"/>
                </a:solidFill>
                <a:latin typeface="ＭＳ Ｐ明朝" pitchFamily="18" charset="-128"/>
                <a:ea typeface="ＭＳ Ｐ明朝" pitchFamily="18" charset="-128"/>
              </a:rPr>
              <a:t>20.5%</a:t>
            </a:r>
          </a:p>
          <a:p>
            <a:r>
              <a:rPr lang="ja-JP" altLang="en-US" sz="1400" dirty="0" smtClean="0">
                <a:solidFill>
                  <a:schemeClr val="bg1"/>
                </a:solidFill>
                <a:latin typeface="ＭＳ Ｐ明朝" pitchFamily="18" charset="-128"/>
                <a:ea typeface="ＭＳ Ｐ明朝" pitchFamily="18" charset="-128"/>
              </a:rPr>
              <a:t>イタリア－</a:t>
            </a:r>
            <a:r>
              <a:rPr lang="en-US" altLang="ja-JP" sz="1400" dirty="0" smtClean="0">
                <a:solidFill>
                  <a:schemeClr val="bg1"/>
                </a:solidFill>
                <a:latin typeface="ＭＳ Ｐ明朝" pitchFamily="18" charset="-128"/>
                <a:ea typeface="ＭＳ Ｐ明朝" pitchFamily="18" charset="-128"/>
              </a:rPr>
              <a:t>6.1%</a:t>
            </a:r>
          </a:p>
          <a:p>
            <a:r>
              <a:rPr lang="ja-JP" altLang="en-US" sz="1400" dirty="0" smtClean="0">
                <a:solidFill>
                  <a:schemeClr val="bg1"/>
                </a:solidFill>
                <a:latin typeface="ＭＳ Ｐ明朝" pitchFamily="18" charset="-128"/>
                <a:ea typeface="ＭＳ Ｐ明朝" pitchFamily="18" charset="-128"/>
              </a:rPr>
              <a:t>ドイツ－</a:t>
            </a:r>
            <a:r>
              <a:rPr lang="en-US" altLang="ja-JP" sz="1400" dirty="0" smtClean="0">
                <a:solidFill>
                  <a:schemeClr val="bg1"/>
                </a:solidFill>
                <a:latin typeface="ＭＳ Ｐ明朝" pitchFamily="18" charset="-128"/>
                <a:ea typeface="ＭＳ Ｐ明朝" pitchFamily="18" charset="-128"/>
              </a:rPr>
              <a:t>5.3%</a:t>
            </a:r>
          </a:p>
          <a:p>
            <a:r>
              <a:rPr lang="ja-JP" altLang="en-US" sz="1050" dirty="0" smtClean="0">
                <a:solidFill>
                  <a:schemeClr val="bg1"/>
                </a:solidFill>
                <a:latin typeface="ＭＳ Ｐ明朝" pitchFamily="18" charset="-128"/>
                <a:ea typeface="ＭＳ Ｐ明朝" pitchFamily="18" charset="-128"/>
              </a:rPr>
              <a:t>（「高齢社会基礎資料」１</a:t>
            </a:r>
            <a:r>
              <a:rPr lang="en-US" altLang="ja-JP" sz="1050" dirty="0" smtClean="0">
                <a:solidFill>
                  <a:schemeClr val="bg1"/>
                </a:solidFill>
                <a:latin typeface="ＭＳ Ｐ明朝" pitchFamily="18" charset="-128"/>
                <a:ea typeface="ＭＳ Ｐ明朝" pitchFamily="18" charset="-128"/>
              </a:rPr>
              <a:t>0</a:t>
            </a:r>
            <a:r>
              <a:rPr lang="ja-JP" altLang="en-US" sz="1050" dirty="0" smtClean="0">
                <a:solidFill>
                  <a:schemeClr val="bg1"/>
                </a:solidFill>
                <a:latin typeface="ＭＳ Ｐ明朝" pitchFamily="18" charset="-128"/>
                <a:ea typeface="ＭＳ Ｐ明朝" pitchFamily="18" charset="-128"/>
              </a:rPr>
              <a:t>年版、エイジング総合研究センター）</a:t>
            </a:r>
            <a:endParaRPr lang="ja-JP" altLang="en-US" sz="1200" dirty="0">
              <a:solidFill>
                <a:schemeClr val="bg1"/>
              </a:solidFill>
              <a:latin typeface="ＭＳ Ｐ明朝" pitchFamily="18" charset="-128"/>
              <a:ea typeface="ＭＳ Ｐ明朝" pitchFamily="18" charset="-128"/>
            </a:endParaRPr>
          </a:p>
        </p:txBody>
      </p:sp>
      <p:graphicFrame>
        <p:nvGraphicFramePr>
          <p:cNvPr id="13" name="表 12"/>
          <p:cNvGraphicFramePr>
            <a:graphicFrameLocks noGrp="1"/>
          </p:cNvGraphicFramePr>
          <p:nvPr/>
        </p:nvGraphicFramePr>
        <p:xfrm>
          <a:off x="899592" y="4797152"/>
          <a:ext cx="3816424" cy="1554480"/>
        </p:xfrm>
        <a:graphic>
          <a:graphicData uri="http://schemas.openxmlformats.org/drawingml/2006/table">
            <a:tbl>
              <a:tblPr firstRow="1" bandRow="1">
                <a:tableStyleId>{5C22544A-7EE6-4342-B048-85BDC9FD1C3A}</a:tableStyleId>
              </a:tblPr>
              <a:tblGrid>
                <a:gridCol w="748318"/>
                <a:gridCol w="1055810"/>
                <a:gridCol w="902064"/>
                <a:gridCol w="1110232"/>
              </a:tblGrid>
              <a:tr h="0">
                <a:tc>
                  <a:txBody>
                    <a:bodyPr/>
                    <a:lstStyle/>
                    <a:p>
                      <a:r>
                        <a:rPr kumimoji="1" lang="ja-JP" altLang="en-US" sz="1200" b="0" dirty="0" smtClean="0">
                          <a:solidFill>
                            <a:schemeClr val="tx1"/>
                          </a:solidFill>
                          <a:latin typeface="AR P丸ゴシック体M" pitchFamily="50" charset="-128"/>
                          <a:ea typeface="AR P丸ゴシック体M" pitchFamily="50" charset="-128"/>
                        </a:rPr>
                        <a:t>年</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chemeClr val="tx1"/>
                          </a:solidFill>
                          <a:latin typeface="AR P丸ゴシック体M" pitchFamily="50" charset="-128"/>
                          <a:ea typeface="AR P丸ゴシック体M" pitchFamily="50" charset="-128"/>
                        </a:rPr>
                        <a:t>65</a:t>
                      </a:r>
                      <a:r>
                        <a:rPr kumimoji="1" lang="ja-JP" altLang="en-US" sz="1200" b="0" dirty="0" smtClean="0">
                          <a:solidFill>
                            <a:schemeClr val="tx1"/>
                          </a:solidFill>
                          <a:latin typeface="AR P丸ゴシック体M" pitchFamily="50" charset="-128"/>
                          <a:ea typeface="AR P丸ゴシック体M" pitchFamily="50" charset="-128"/>
                        </a:rPr>
                        <a:t>歳以上の子との同居</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AR P丸ゴシック体M" pitchFamily="50" charset="-128"/>
                          <a:ea typeface="AR P丸ゴシック体M" pitchFamily="50" charset="-128"/>
                        </a:rPr>
                        <a:t>単身・夫婦のみ世帯</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AR P丸ゴシック体M" pitchFamily="50" charset="-128"/>
                          <a:ea typeface="AR P丸ゴシック体M" pitchFamily="50" charset="-128"/>
                        </a:rPr>
                        <a:t>世帯平均人員</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kumimoji="1" lang="en-US" altLang="ja-JP" sz="1200" b="0" dirty="0" smtClean="0">
                          <a:solidFill>
                            <a:schemeClr val="tx1"/>
                          </a:solidFill>
                          <a:latin typeface="AR P丸ゴシック体M" pitchFamily="50" charset="-128"/>
                          <a:ea typeface="AR P丸ゴシック体M" pitchFamily="50" charset="-128"/>
                        </a:rPr>
                        <a:t>1980</a:t>
                      </a:r>
                      <a:r>
                        <a:rPr kumimoji="1" lang="ja-JP" altLang="en-US" sz="1200" b="0" dirty="0" smtClean="0">
                          <a:solidFill>
                            <a:schemeClr val="tx1"/>
                          </a:solidFill>
                          <a:latin typeface="AR P丸ゴシック体M" pitchFamily="50" charset="-128"/>
                          <a:ea typeface="AR P丸ゴシック体M" pitchFamily="50" charset="-128"/>
                        </a:rPr>
                        <a:t>年</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60.0</a:t>
                      </a:r>
                      <a:r>
                        <a:rPr kumimoji="1" lang="ja-JP" altLang="en-US" sz="1200" b="0" dirty="0" smtClean="0">
                          <a:solidFill>
                            <a:schemeClr val="tx1"/>
                          </a:solidFill>
                          <a:latin typeface="AR P丸ゴシック体M" pitchFamily="50" charset="-128"/>
                          <a:ea typeface="AR P丸ゴシック体M" pitchFamily="50" charset="-128"/>
                        </a:rPr>
                        <a:t>％</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28.1</a:t>
                      </a:r>
                      <a:r>
                        <a:rPr kumimoji="1" lang="ja-JP" altLang="en-US" sz="1200" b="0" dirty="0" smtClean="0">
                          <a:solidFill>
                            <a:schemeClr val="tx1"/>
                          </a:solidFill>
                          <a:latin typeface="AR P丸ゴシック体M" pitchFamily="50" charset="-128"/>
                          <a:ea typeface="AR P丸ゴシック体M" pitchFamily="50" charset="-128"/>
                        </a:rPr>
                        <a:t>％</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3.24</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kumimoji="1" lang="en-US" altLang="ja-JP" sz="1200" b="0" dirty="0" smtClean="0">
                          <a:solidFill>
                            <a:schemeClr val="tx1"/>
                          </a:solidFill>
                          <a:latin typeface="AR P丸ゴシック体M" pitchFamily="50" charset="-128"/>
                          <a:ea typeface="AR P丸ゴシック体M" pitchFamily="50" charset="-128"/>
                        </a:rPr>
                        <a:t>1990</a:t>
                      </a:r>
                      <a:r>
                        <a:rPr kumimoji="1" lang="ja-JP" altLang="en-US" sz="1200" b="0" dirty="0" smtClean="0">
                          <a:solidFill>
                            <a:schemeClr val="tx1"/>
                          </a:solidFill>
                          <a:latin typeface="AR P丸ゴシック体M" pitchFamily="50" charset="-128"/>
                          <a:ea typeface="AR P丸ゴシック体M" pitchFamily="50" charset="-128"/>
                        </a:rPr>
                        <a:t>年</a:t>
                      </a:r>
                      <a:endParaRPr kumimoji="1" lang="en-US" altLang="ja-JP" sz="1200" b="0" dirty="0" smtClean="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59.7</a:t>
                      </a:r>
                      <a:r>
                        <a:rPr kumimoji="1" lang="ja-JP" altLang="en-US" sz="1200" b="0" dirty="0" smtClean="0">
                          <a:solidFill>
                            <a:schemeClr val="tx1"/>
                          </a:solidFill>
                          <a:latin typeface="AR P丸ゴシック体M" pitchFamily="50" charset="-128"/>
                          <a:ea typeface="AR P丸ゴシック体M" pitchFamily="50" charset="-128"/>
                        </a:rPr>
                        <a:t>％</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2.98</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kumimoji="1" lang="en-US" altLang="ja-JP" sz="1200" b="0" dirty="0" smtClean="0">
                          <a:solidFill>
                            <a:schemeClr val="tx1"/>
                          </a:solidFill>
                          <a:latin typeface="AR P丸ゴシック体M" pitchFamily="50" charset="-128"/>
                          <a:ea typeface="AR P丸ゴシック体M" pitchFamily="50" charset="-128"/>
                        </a:rPr>
                        <a:t>2000</a:t>
                      </a:r>
                      <a:r>
                        <a:rPr kumimoji="1" lang="ja-JP" altLang="en-US" sz="1200" b="0" dirty="0" smtClean="0">
                          <a:solidFill>
                            <a:schemeClr val="tx1"/>
                          </a:solidFill>
                          <a:latin typeface="AR P丸ゴシック体M" pitchFamily="50" charset="-128"/>
                          <a:ea typeface="AR P丸ゴシック体M" pitchFamily="50" charset="-128"/>
                        </a:rPr>
                        <a:t>年</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49.1</a:t>
                      </a:r>
                      <a:r>
                        <a:rPr kumimoji="1" lang="ja-JP" altLang="en-US" sz="1200" b="0" dirty="0" smtClean="0">
                          <a:solidFill>
                            <a:schemeClr val="tx1"/>
                          </a:solidFill>
                          <a:latin typeface="AR P丸ゴシック体M" pitchFamily="50" charset="-128"/>
                          <a:ea typeface="AR P丸ゴシック体M" pitchFamily="50" charset="-128"/>
                        </a:rPr>
                        <a:t>％</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2.66</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kumimoji="1" lang="en-US" altLang="ja-JP" sz="1200" b="0" dirty="0" smtClean="0">
                          <a:solidFill>
                            <a:schemeClr val="tx1"/>
                          </a:solidFill>
                          <a:latin typeface="AR P丸ゴシック体M" pitchFamily="50" charset="-128"/>
                          <a:ea typeface="AR P丸ゴシック体M" pitchFamily="50" charset="-128"/>
                        </a:rPr>
                        <a:t>2008</a:t>
                      </a:r>
                      <a:r>
                        <a:rPr kumimoji="1" lang="ja-JP" altLang="en-US" sz="1200" b="0" dirty="0" smtClean="0">
                          <a:solidFill>
                            <a:schemeClr val="tx1"/>
                          </a:solidFill>
                          <a:latin typeface="AR P丸ゴシック体M" pitchFamily="50" charset="-128"/>
                          <a:ea typeface="AR P丸ゴシック体M" pitchFamily="50" charset="-128"/>
                        </a:rPr>
                        <a:t>年</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44.1</a:t>
                      </a:r>
                      <a:r>
                        <a:rPr kumimoji="1" lang="ja-JP" altLang="en-US" sz="1200" b="0" dirty="0" smtClean="0">
                          <a:solidFill>
                            <a:schemeClr val="tx1"/>
                          </a:solidFill>
                          <a:latin typeface="AR P丸ゴシック体M" pitchFamily="50" charset="-128"/>
                          <a:ea typeface="AR P丸ゴシック体M" pitchFamily="50" charset="-128"/>
                        </a:rPr>
                        <a:t>％</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52.0</a:t>
                      </a:r>
                      <a:r>
                        <a:rPr kumimoji="1" lang="ja-JP" altLang="en-US" sz="1200" b="0" dirty="0" smtClean="0">
                          <a:solidFill>
                            <a:schemeClr val="tx1"/>
                          </a:solidFill>
                          <a:latin typeface="AR P丸ゴシック体M" pitchFamily="50" charset="-128"/>
                          <a:ea typeface="AR P丸ゴシック体M" pitchFamily="50" charset="-128"/>
                        </a:rPr>
                        <a:t>％</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AR P丸ゴシック体M" pitchFamily="50" charset="-128"/>
                          <a:ea typeface="AR P丸ゴシック体M" pitchFamily="50" charset="-128"/>
                        </a:rPr>
                        <a:t>2.40</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正方形/長方形 13"/>
          <p:cNvSpPr/>
          <p:nvPr/>
        </p:nvSpPr>
        <p:spPr>
          <a:xfrm>
            <a:off x="1043608" y="4437112"/>
            <a:ext cx="2088232" cy="288032"/>
          </a:xfrm>
          <a:prstGeom prst="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ＭＳ Ｐ明朝" pitchFamily="18" charset="-128"/>
                <a:ea typeface="ＭＳ Ｐ明朝" pitchFamily="18" charset="-128"/>
              </a:rPr>
              <a:t>薄れる同居介護の基盤</a:t>
            </a:r>
            <a:endParaRPr kumimoji="1" lang="ja-JP" altLang="en-US" sz="1400" dirty="0">
              <a:solidFill>
                <a:schemeClr val="bg1"/>
              </a:solidFill>
              <a:latin typeface="ＭＳ Ｐ明朝" pitchFamily="18" charset="-128"/>
              <a:ea typeface="ＭＳ Ｐ明朝" pitchFamily="18" charset="-128"/>
            </a:endParaRPr>
          </a:p>
        </p:txBody>
      </p:sp>
      <p:graphicFrame>
        <p:nvGraphicFramePr>
          <p:cNvPr id="15" name="表 14"/>
          <p:cNvGraphicFramePr>
            <a:graphicFrameLocks noGrp="1"/>
          </p:cNvGraphicFramePr>
          <p:nvPr/>
        </p:nvGraphicFramePr>
        <p:xfrm>
          <a:off x="5004048" y="2060848"/>
          <a:ext cx="1584176" cy="4046520"/>
        </p:xfrm>
        <a:graphic>
          <a:graphicData uri="http://schemas.openxmlformats.org/drawingml/2006/table">
            <a:tbl>
              <a:tblPr firstRow="1" bandRow="1">
                <a:tableStyleId>{5C22544A-7EE6-4342-B048-85BDC9FD1C3A}</a:tableStyleId>
              </a:tblPr>
              <a:tblGrid>
                <a:gridCol w="720080"/>
                <a:gridCol w="864096"/>
              </a:tblGrid>
              <a:tr h="299110">
                <a:tc>
                  <a:txBody>
                    <a:bodyPr/>
                    <a:lstStyle/>
                    <a:p>
                      <a:r>
                        <a:rPr kumimoji="1" lang="ja-JP" altLang="en-US" sz="1200" b="0" dirty="0" smtClean="0">
                          <a:solidFill>
                            <a:schemeClr val="tx1"/>
                          </a:solidFill>
                          <a:latin typeface="AR P丸ゴシック体M" pitchFamily="50" charset="-128"/>
                          <a:ea typeface="AR P丸ゴシック体M" pitchFamily="50" charset="-128"/>
                        </a:rPr>
                        <a:t>年</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AR P丸ゴシック体M" pitchFamily="50" charset="-128"/>
                          <a:ea typeface="AR P丸ゴシック体M" pitchFamily="50" charset="-128"/>
                        </a:rPr>
                        <a:t>合計特殊</a:t>
                      </a:r>
                      <a:endParaRPr kumimoji="1" lang="en-US" altLang="ja-JP" sz="1200" b="0" dirty="0" smtClean="0">
                        <a:solidFill>
                          <a:schemeClr val="tx1"/>
                        </a:solidFill>
                        <a:latin typeface="AR P丸ゴシック体M" pitchFamily="50" charset="-128"/>
                        <a:ea typeface="AR P丸ゴシック体M" pitchFamily="50" charset="-128"/>
                      </a:endParaRPr>
                    </a:p>
                    <a:p>
                      <a:r>
                        <a:rPr kumimoji="1" lang="ja-JP" altLang="en-US" sz="1200" b="0" dirty="0" smtClean="0">
                          <a:solidFill>
                            <a:schemeClr val="tx1"/>
                          </a:solidFill>
                          <a:latin typeface="AR P丸ゴシック体M" pitchFamily="50" charset="-128"/>
                          <a:ea typeface="AR P丸ゴシック体M" pitchFamily="50" charset="-128"/>
                        </a:rPr>
                        <a:t>出生率</a:t>
                      </a:r>
                      <a:endParaRPr kumimoji="1" lang="ja-JP" altLang="en-US" sz="1200" b="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1947</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4.59</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1957</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2.04</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1966</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1.58</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1973</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2.14</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1989</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1.57</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1997</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1.39</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2003</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1.29</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2005</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1.26</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2006</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1.32</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2007</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1.34</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2008</a:t>
                      </a:r>
                      <a:r>
                        <a:rPr kumimoji="1" lang="ja-JP" altLang="en-US" sz="1200" dirty="0" smtClean="0">
                          <a:solidFill>
                            <a:schemeClr val="tx1"/>
                          </a:solidFill>
                          <a:latin typeface="AR P丸ゴシック体M" pitchFamily="50" charset="-128"/>
                          <a:ea typeface="AR P丸ゴシック体M" pitchFamily="50" charset="-128"/>
                        </a:rPr>
                        <a:t>年</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1.37</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110">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2009</a:t>
                      </a:r>
                      <a:r>
                        <a:rPr kumimoji="1" lang="ja-JP" altLang="en-US" sz="1200" dirty="0" smtClean="0">
                          <a:solidFill>
                            <a:schemeClr val="tx1"/>
                          </a:solidFill>
                          <a:latin typeface="AR P丸ゴシック体M" pitchFamily="50" charset="-128"/>
                          <a:ea typeface="AR P丸ゴシック体M" pitchFamily="50" charset="-128"/>
                        </a:rPr>
                        <a:t>年　</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latin typeface="AR P丸ゴシック体M" pitchFamily="50" charset="-128"/>
                          <a:ea typeface="AR P丸ゴシック体M" pitchFamily="50" charset="-128"/>
                        </a:rPr>
                        <a:t>1.37</a:t>
                      </a:r>
                      <a:endParaRPr kumimoji="1" lang="ja-JP" altLang="en-US" sz="1200" dirty="0">
                        <a:solidFill>
                          <a:schemeClr val="tx1"/>
                        </a:solidFill>
                        <a:latin typeface="AR P丸ゴシック体M" pitchFamily="50" charset="-128"/>
                        <a:ea typeface="AR P丸ゴシック体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2" name="正方形/長方形 21"/>
          <p:cNvSpPr/>
          <p:nvPr/>
        </p:nvSpPr>
        <p:spPr>
          <a:xfrm>
            <a:off x="971600" y="1556792"/>
            <a:ext cx="1368152" cy="28803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latin typeface="ＭＳ Ｐ明朝" pitchFamily="18" charset="-128"/>
                <a:ea typeface="ＭＳ Ｐ明朝" pitchFamily="18" charset="-128"/>
              </a:rPr>
              <a:t>〔</a:t>
            </a:r>
            <a:r>
              <a:rPr kumimoji="1" lang="ja-JP" altLang="en-US" sz="1600" dirty="0" smtClean="0">
                <a:latin typeface="ＭＳ Ｐ明朝" pitchFamily="18" charset="-128"/>
                <a:ea typeface="ＭＳ Ｐ明朝" pitchFamily="18" charset="-128"/>
              </a:rPr>
              <a:t>高齢化</a:t>
            </a:r>
            <a:r>
              <a:rPr kumimoji="1" lang="en-US" altLang="ja-JP" sz="1600" dirty="0" smtClean="0">
                <a:latin typeface="ＭＳ Ｐ明朝" pitchFamily="18" charset="-128"/>
                <a:ea typeface="ＭＳ Ｐ明朝" pitchFamily="18" charset="-128"/>
              </a:rPr>
              <a:t>〕</a:t>
            </a:r>
            <a:endParaRPr kumimoji="1" lang="ja-JP" altLang="en-US" sz="1600" dirty="0">
              <a:latin typeface="ＭＳ Ｐ明朝" pitchFamily="18" charset="-128"/>
              <a:ea typeface="ＭＳ Ｐ明朝" pitchFamily="18" charset="-128"/>
            </a:endParaRPr>
          </a:p>
        </p:txBody>
      </p:sp>
      <p:sp>
        <p:nvSpPr>
          <p:cNvPr id="24" name="正方形/長方形 23"/>
          <p:cNvSpPr/>
          <p:nvPr/>
        </p:nvSpPr>
        <p:spPr>
          <a:xfrm>
            <a:off x="5004048" y="1556792"/>
            <a:ext cx="1368152" cy="28803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AR P丸ゴシック体M" pitchFamily="50" charset="-128"/>
                <a:ea typeface="AR P丸ゴシック体M" pitchFamily="50" charset="-128"/>
              </a:rPr>
              <a:t>〔</a:t>
            </a:r>
            <a:r>
              <a:rPr kumimoji="1" lang="ja-JP" altLang="en-US" sz="1400" dirty="0" smtClean="0">
                <a:latin typeface="AR P丸ゴシック体M" pitchFamily="50" charset="-128"/>
                <a:ea typeface="AR P丸ゴシック体M" pitchFamily="50" charset="-128"/>
              </a:rPr>
              <a:t>少子化</a:t>
            </a:r>
            <a:r>
              <a:rPr kumimoji="1" lang="en-US" altLang="ja-JP" sz="1400" dirty="0" smtClean="0">
                <a:latin typeface="AR P丸ゴシック体M" pitchFamily="50" charset="-128"/>
                <a:ea typeface="AR P丸ゴシック体M" pitchFamily="50" charset="-128"/>
              </a:rPr>
              <a:t>〕</a:t>
            </a:r>
            <a:endParaRPr kumimoji="1" lang="ja-JP" altLang="en-US" sz="1400" dirty="0">
              <a:latin typeface="AR P丸ゴシック体M" pitchFamily="50" charset="-128"/>
              <a:ea typeface="AR P丸ゴシック体M" pitchFamily="50" charset="-128"/>
            </a:endParaRPr>
          </a:p>
        </p:txBody>
      </p:sp>
      <p:sp>
        <p:nvSpPr>
          <p:cNvPr id="27" name="線吹き出し 1 (枠付き) 26"/>
          <p:cNvSpPr/>
          <p:nvPr/>
        </p:nvSpPr>
        <p:spPr>
          <a:xfrm>
            <a:off x="6948264" y="1268760"/>
            <a:ext cx="1872208" cy="864096"/>
          </a:xfrm>
          <a:prstGeom prst="borderCallout1">
            <a:avLst>
              <a:gd name="adj1" fmla="val 18750"/>
              <a:gd name="adj2" fmla="val -8333"/>
              <a:gd name="adj3" fmla="val 80293"/>
              <a:gd name="adj4" fmla="val -27112"/>
            </a:avLst>
          </a:prstGeom>
          <a:solidFill>
            <a:schemeClr val="tx2">
              <a:lumMod val="9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bg1"/>
                </a:solidFill>
                <a:latin typeface="ＭＳ Ｐ明朝" pitchFamily="18" charset="-128"/>
                <a:ea typeface="ＭＳ Ｐ明朝" pitchFamily="18" charset="-128"/>
              </a:rPr>
              <a:t>15</a:t>
            </a:r>
            <a:r>
              <a:rPr kumimoji="1" lang="ja-JP" altLang="en-US" sz="1200" dirty="0" smtClean="0">
                <a:solidFill>
                  <a:schemeClr val="bg1"/>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49</a:t>
            </a:r>
            <a:r>
              <a:rPr kumimoji="1" lang="ja-JP" altLang="en-US" sz="1200" dirty="0" smtClean="0">
                <a:solidFill>
                  <a:schemeClr val="bg1"/>
                </a:solidFill>
                <a:latin typeface="ＭＳ Ｐ明朝" pitchFamily="18" charset="-128"/>
                <a:ea typeface="ＭＳ Ｐ明朝" pitchFamily="18" charset="-128"/>
              </a:rPr>
              <a:t>歳までの年齢別出生率の合計。</a:t>
            </a:r>
            <a:r>
              <a:rPr kumimoji="1" lang="en-US" altLang="ja-JP" sz="1200" dirty="0" smtClean="0">
                <a:solidFill>
                  <a:schemeClr val="bg1"/>
                </a:solidFill>
                <a:latin typeface="ＭＳ Ｐ明朝" pitchFamily="18" charset="-128"/>
                <a:ea typeface="ＭＳ Ｐ明朝" pitchFamily="18" charset="-128"/>
              </a:rPr>
              <a:t>1</a:t>
            </a:r>
            <a:r>
              <a:rPr kumimoji="1" lang="ja-JP" altLang="en-US" sz="1200" dirty="0" smtClean="0">
                <a:solidFill>
                  <a:schemeClr val="bg1"/>
                </a:solidFill>
                <a:latin typeface="ＭＳ Ｐ明朝" pitchFamily="18" charset="-128"/>
                <a:ea typeface="ＭＳ Ｐ明朝" pitchFamily="18" charset="-128"/>
              </a:rPr>
              <a:t>人の女性が生涯において平均的に出産する子どもの数。</a:t>
            </a:r>
            <a:endParaRPr kumimoji="1" lang="ja-JP" altLang="en-US" sz="1200" dirty="0">
              <a:solidFill>
                <a:schemeClr val="bg1"/>
              </a:solidFill>
              <a:latin typeface="ＭＳ Ｐ明朝" pitchFamily="18" charset="-128"/>
              <a:ea typeface="ＭＳ Ｐ明朝" pitchFamily="18" charset="-128"/>
            </a:endParaRPr>
          </a:p>
        </p:txBody>
      </p:sp>
      <p:sp>
        <p:nvSpPr>
          <p:cNvPr id="28" name="角丸四角形 27"/>
          <p:cNvSpPr/>
          <p:nvPr/>
        </p:nvSpPr>
        <p:spPr>
          <a:xfrm>
            <a:off x="6948264" y="2204864"/>
            <a:ext cx="1872208" cy="432048"/>
          </a:xfrm>
          <a:prstGeom prst="round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bg1"/>
                </a:solidFill>
                <a:latin typeface="ＭＳ Ｐ明朝" pitchFamily="18" charset="-128"/>
                <a:ea typeface="ＭＳ Ｐ明朝" pitchFamily="18" charset="-128"/>
              </a:rPr>
              <a:t>人口を維持するための水準は</a:t>
            </a:r>
            <a:r>
              <a:rPr kumimoji="1" lang="en-US" altLang="ja-JP" sz="1200" dirty="0" smtClean="0">
                <a:solidFill>
                  <a:schemeClr val="bg1"/>
                </a:solidFill>
                <a:latin typeface="ＭＳ Ｐ明朝" pitchFamily="18" charset="-128"/>
                <a:ea typeface="ＭＳ Ｐ明朝" pitchFamily="18" charset="-128"/>
              </a:rPr>
              <a:t>2.08</a:t>
            </a:r>
            <a:r>
              <a:rPr kumimoji="1" lang="ja-JP" altLang="en-US" sz="1200" dirty="0" smtClean="0">
                <a:solidFill>
                  <a:schemeClr val="bg1"/>
                </a:solidFill>
                <a:latin typeface="ＭＳ Ｐ明朝" pitchFamily="18" charset="-128"/>
                <a:ea typeface="ＭＳ Ｐ明朝" pitchFamily="18" charset="-128"/>
              </a:rPr>
              <a:t>前後。</a:t>
            </a:r>
            <a:endParaRPr kumimoji="1" lang="ja-JP" altLang="en-US" sz="1200" dirty="0">
              <a:solidFill>
                <a:schemeClr val="bg1"/>
              </a:solidFill>
              <a:latin typeface="ＭＳ Ｐ明朝" pitchFamily="18" charset="-128"/>
              <a:ea typeface="ＭＳ Ｐ明朝" pitchFamily="18" charset="-128"/>
            </a:endParaRPr>
          </a:p>
        </p:txBody>
      </p:sp>
      <p:sp>
        <p:nvSpPr>
          <p:cNvPr id="29" name="角丸四角形 28"/>
          <p:cNvSpPr/>
          <p:nvPr/>
        </p:nvSpPr>
        <p:spPr>
          <a:xfrm>
            <a:off x="6948264" y="3789040"/>
            <a:ext cx="1872208" cy="288032"/>
          </a:xfrm>
          <a:prstGeom prst="round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bg1"/>
                </a:solidFill>
                <a:latin typeface="ＭＳ Ｐ明朝" pitchFamily="18" charset="-128"/>
                <a:ea typeface="ＭＳ Ｐ明朝" pitchFamily="18" charset="-128"/>
              </a:rPr>
              <a:t>1966</a:t>
            </a:r>
            <a:r>
              <a:rPr kumimoji="1" lang="ja-JP" altLang="en-US" sz="1200" dirty="0" smtClean="0">
                <a:solidFill>
                  <a:schemeClr val="bg1"/>
                </a:solidFill>
                <a:latin typeface="ＭＳ Ｐ明朝" pitchFamily="18" charset="-128"/>
                <a:ea typeface="ＭＳ Ｐ明朝" pitchFamily="18" charset="-128"/>
              </a:rPr>
              <a:t>年は丙午</a:t>
            </a:r>
            <a:endParaRPr kumimoji="1" lang="ja-JP" altLang="en-US" sz="1200" dirty="0">
              <a:solidFill>
                <a:schemeClr val="bg1"/>
              </a:solidFill>
              <a:latin typeface="ＭＳ Ｐ明朝" pitchFamily="18" charset="-128"/>
              <a:ea typeface="ＭＳ Ｐ明朝" pitchFamily="18" charset="-128"/>
            </a:endParaRPr>
          </a:p>
        </p:txBody>
      </p:sp>
      <p:sp>
        <p:nvSpPr>
          <p:cNvPr id="31" name="角丸四角形 30"/>
          <p:cNvSpPr/>
          <p:nvPr/>
        </p:nvSpPr>
        <p:spPr>
          <a:xfrm>
            <a:off x="6948264" y="4077072"/>
            <a:ext cx="1872208" cy="288032"/>
          </a:xfrm>
          <a:prstGeom prst="round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bg1"/>
                </a:solidFill>
                <a:latin typeface="ＭＳ Ｐ明朝" pitchFamily="18" charset="-128"/>
                <a:ea typeface="ＭＳ Ｐ明朝" pitchFamily="18" charset="-128"/>
              </a:rPr>
              <a:t>1989</a:t>
            </a:r>
            <a:r>
              <a:rPr kumimoji="1" lang="ja-JP" altLang="en-US" sz="1200" dirty="0" smtClean="0">
                <a:solidFill>
                  <a:schemeClr val="bg1"/>
                </a:solidFill>
                <a:latin typeface="ＭＳ Ｐ明朝" pitchFamily="18" charset="-128"/>
                <a:ea typeface="ＭＳ Ｐ明朝" pitchFamily="18" charset="-128"/>
              </a:rPr>
              <a:t>年</a:t>
            </a:r>
            <a:r>
              <a:rPr kumimoji="1" lang="en-US" altLang="ja-JP" sz="1200" dirty="0" smtClean="0">
                <a:solidFill>
                  <a:schemeClr val="bg1"/>
                </a:solidFill>
                <a:latin typeface="ＭＳ Ｐ明朝" pitchFamily="18" charset="-128"/>
                <a:ea typeface="ＭＳ Ｐ明朝" pitchFamily="18" charset="-128"/>
              </a:rPr>
              <a:t>1.57</a:t>
            </a:r>
            <a:r>
              <a:rPr kumimoji="1" lang="ja-JP" altLang="en-US" sz="1200" dirty="0" smtClean="0">
                <a:solidFill>
                  <a:schemeClr val="bg1"/>
                </a:solidFill>
                <a:latin typeface="ＭＳ Ｐ明朝" pitchFamily="18" charset="-128"/>
                <a:ea typeface="ＭＳ Ｐ明朝" pitchFamily="18" charset="-128"/>
              </a:rPr>
              <a:t>ショック</a:t>
            </a:r>
            <a:endParaRPr kumimoji="1" lang="ja-JP" altLang="en-US" sz="1200" dirty="0">
              <a:solidFill>
                <a:schemeClr val="bg1"/>
              </a:solidFill>
              <a:latin typeface="ＭＳ Ｐ明朝" pitchFamily="18" charset="-128"/>
              <a:ea typeface="ＭＳ Ｐ明朝" pitchFamily="18" charset="-128"/>
            </a:endParaRPr>
          </a:p>
        </p:txBody>
      </p:sp>
      <p:sp>
        <p:nvSpPr>
          <p:cNvPr id="32" name="正方形/長方形 31"/>
          <p:cNvSpPr/>
          <p:nvPr/>
        </p:nvSpPr>
        <p:spPr>
          <a:xfrm>
            <a:off x="6948264" y="4437112"/>
            <a:ext cx="1872208" cy="1944216"/>
          </a:xfrm>
          <a:prstGeom prst="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ＭＳ Ｐ明朝" pitchFamily="18" charset="-128"/>
                <a:ea typeface="ＭＳ Ｐ明朝" pitchFamily="18" charset="-128"/>
              </a:rPr>
              <a:t>少子化の原因</a:t>
            </a:r>
            <a:endParaRPr kumimoji="1" lang="en-US" altLang="ja-JP" sz="1400" dirty="0" smtClean="0">
              <a:solidFill>
                <a:schemeClr val="bg1"/>
              </a:solidFill>
              <a:latin typeface="ＭＳ Ｐ明朝" pitchFamily="18" charset="-128"/>
              <a:ea typeface="ＭＳ Ｐ明朝" pitchFamily="18" charset="-128"/>
            </a:endParaRPr>
          </a:p>
          <a:p>
            <a:r>
              <a:rPr lang="ja-JP" altLang="ja-JP" sz="1200" dirty="0" smtClean="0">
                <a:solidFill>
                  <a:schemeClr val="bg1"/>
                </a:solidFill>
                <a:latin typeface="ＭＳ Ｐ明朝" pitchFamily="18" charset="-128"/>
                <a:ea typeface="ＭＳ Ｐ明朝" pitchFamily="18" charset="-128"/>
                <a:sym typeface="Wingdings"/>
              </a:rPr>
              <a:t></a:t>
            </a:r>
            <a:r>
              <a:rPr lang="ja-JP" altLang="en-US" sz="1200" dirty="0" smtClean="0">
                <a:solidFill>
                  <a:schemeClr val="bg1"/>
                </a:solidFill>
                <a:latin typeface="ＭＳ Ｐ明朝" pitchFamily="18" charset="-128"/>
                <a:ea typeface="ＭＳ Ｐ明朝" pitchFamily="18" charset="-128"/>
                <a:sym typeface="Wingdings"/>
              </a:rPr>
              <a:t>生活・医療水準の向上</a:t>
            </a:r>
            <a:endParaRPr lang="en-US" altLang="ja-JP" sz="1200" dirty="0" smtClean="0">
              <a:solidFill>
                <a:schemeClr val="bg1"/>
              </a:solidFill>
              <a:latin typeface="ＭＳ Ｐ明朝" pitchFamily="18" charset="-128"/>
              <a:ea typeface="ＭＳ Ｐ明朝" pitchFamily="18" charset="-128"/>
              <a:sym typeface="Wingdings"/>
            </a:endParaRPr>
          </a:p>
          <a:p>
            <a:r>
              <a:rPr lang="ja-JP" altLang="en-US" sz="1200" dirty="0" smtClean="0">
                <a:solidFill>
                  <a:schemeClr val="bg1"/>
                </a:solidFill>
                <a:latin typeface="ＭＳ Ｐ明朝" pitchFamily="18" charset="-128"/>
                <a:ea typeface="ＭＳ Ｐ明朝" pitchFamily="18" charset="-128"/>
                <a:sym typeface="Wingdings"/>
              </a:rPr>
              <a:t>女性の学歴・雇用・経済力の向上</a:t>
            </a:r>
            <a:endParaRPr lang="en-US" altLang="ja-JP" sz="1200" dirty="0" smtClean="0">
              <a:solidFill>
                <a:schemeClr val="bg1"/>
              </a:solidFill>
              <a:latin typeface="ＭＳ Ｐ明朝" pitchFamily="18" charset="-128"/>
              <a:ea typeface="ＭＳ Ｐ明朝" pitchFamily="18" charset="-128"/>
              <a:sym typeface="Wingdings"/>
            </a:endParaRPr>
          </a:p>
          <a:p>
            <a:r>
              <a:rPr lang="ja-JP" altLang="en-US" sz="1200" dirty="0" smtClean="0">
                <a:solidFill>
                  <a:schemeClr val="bg1"/>
                </a:solidFill>
                <a:latin typeface="ＭＳ Ｐ明朝" pitchFamily="18" charset="-128"/>
                <a:ea typeface="ＭＳ Ｐ明朝" pitchFamily="18" charset="-128"/>
                <a:sym typeface="Wingdings"/>
              </a:rPr>
              <a:t>結婚・出産に対する価値観の多様化</a:t>
            </a:r>
            <a:endParaRPr lang="en-US" altLang="ja-JP" sz="1200" dirty="0" smtClean="0">
              <a:solidFill>
                <a:schemeClr val="bg1"/>
              </a:solidFill>
              <a:latin typeface="ＭＳ Ｐ明朝" pitchFamily="18" charset="-128"/>
              <a:ea typeface="ＭＳ Ｐ明朝" pitchFamily="18" charset="-128"/>
              <a:sym typeface="Wingdings"/>
            </a:endParaRPr>
          </a:p>
          <a:p>
            <a:r>
              <a:rPr lang="ja-JP" altLang="en-US" sz="1200" dirty="0" smtClean="0">
                <a:solidFill>
                  <a:schemeClr val="bg1"/>
                </a:solidFill>
                <a:latin typeface="ＭＳ Ｐ明朝" pitchFamily="18" charset="-128"/>
                <a:ea typeface="ＭＳ Ｐ明朝" pitchFamily="18" charset="-128"/>
                <a:sym typeface="Wingdings"/>
              </a:rPr>
              <a:t>子どもの「列島財」化</a:t>
            </a:r>
            <a:endParaRPr lang="en-US" altLang="ja-JP" sz="1200" dirty="0" smtClean="0">
              <a:solidFill>
                <a:schemeClr val="bg1"/>
              </a:solidFill>
              <a:latin typeface="ＭＳ Ｐ明朝" pitchFamily="18" charset="-128"/>
              <a:ea typeface="ＭＳ Ｐ明朝" pitchFamily="18" charset="-128"/>
              <a:sym typeface="Wingdings"/>
            </a:endParaRPr>
          </a:p>
          <a:p>
            <a:r>
              <a:rPr lang="ja-JP" altLang="en-US" sz="1200" dirty="0" smtClean="0">
                <a:solidFill>
                  <a:schemeClr val="bg1"/>
                </a:solidFill>
                <a:latin typeface="ＭＳ Ｐ明朝" pitchFamily="18" charset="-128"/>
                <a:ea typeface="ＭＳ Ｐ明朝" pitchFamily="18" charset="-128"/>
                <a:sym typeface="Wingdings"/>
              </a:rPr>
              <a:t>出産・育児をめぐる機会費用の増加</a:t>
            </a:r>
            <a:endParaRPr kumimoji="1" lang="ja-JP" altLang="en-US" sz="1200" dirty="0">
              <a:solidFill>
                <a:schemeClr val="bg1"/>
              </a:solidFill>
              <a:latin typeface="ＭＳ Ｐ明朝" pitchFamily="18" charset="-128"/>
              <a:ea typeface="ＭＳ Ｐ明朝" pitchFamily="18" charset="-128"/>
            </a:endParaRPr>
          </a:p>
        </p:txBody>
      </p:sp>
      <p:sp>
        <p:nvSpPr>
          <p:cNvPr id="19" name="角丸四角形 18"/>
          <p:cNvSpPr/>
          <p:nvPr/>
        </p:nvSpPr>
        <p:spPr>
          <a:xfrm>
            <a:off x="6948264" y="2708920"/>
            <a:ext cx="1872208" cy="1008112"/>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bg1"/>
                </a:solidFill>
                <a:latin typeface="ＭＳ Ｐ明朝" pitchFamily="18" charset="-128"/>
                <a:ea typeface="ＭＳ Ｐ明朝" pitchFamily="18" charset="-128"/>
              </a:rPr>
              <a:t>アメリカ</a:t>
            </a:r>
            <a:r>
              <a:rPr kumimoji="1" lang="en-US" altLang="ja-JP" sz="1200" dirty="0" smtClean="0">
                <a:solidFill>
                  <a:schemeClr val="bg1"/>
                </a:solidFill>
                <a:latin typeface="ＭＳ Ｐ明朝" pitchFamily="18" charset="-128"/>
                <a:ea typeface="ＭＳ Ｐ明朝" pitchFamily="18" charset="-128"/>
              </a:rPr>
              <a:t>2.09 (08)</a:t>
            </a:r>
            <a:r>
              <a:rPr kumimoji="1" lang="ja-JP" altLang="en-US" sz="1200" dirty="0" smtClean="0">
                <a:solidFill>
                  <a:schemeClr val="bg1"/>
                </a:solidFill>
                <a:latin typeface="ＭＳ Ｐ明朝" pitchFamily="18" charset="-128"/>
                <a:ea typeface="ＭＳ Ｐ明朝" pitchFamily="18" charset="-128"/>
              </a:rPr>
              <a:t>フランス</a:t>
            </a:r>
            <a:r>
              <a:rPr kumimoji="1" lang="en-US" altLang="ja-JP" sz="1200" dirty="0" smtClean="0">
                <a:solidFill>
                  <a:schemeClr val="bg1"/>
                </a:solidFill>
                <a:latin typeface="ＭＳ Ｐ明朝" pitchFamily="18" charset="-128"/>
                <a:ea typeface="ＭＳ Ｐ明朝" pitchFamily="18" charset="-128"/>
              </a:rPr>
              <a:t>1.99(09 )</a:t>
            </a:r>
            <a:r>
              <a:rPr kumimoji="1" lang="ja-JP" altLang="en-US" sz="1200" dirty="0" smtClean="0">
                <a:solidFill>
                  <a:schemeClr val="bg1"/>
                </a:solidFill>
                <a:latin typeface="ＭＳ Ｐ明朝" pitchFamily="18" charset="-128"/>
                <a:ea typeface="ＭＳ Ｐ明朝" pitchFamily="18" charset="-128"/>
              </a:rPr>
              <a:t>イギリス</a:t>
            </a:r>
            <a:r>
              <a:rPr kumimoji="1" lang="en-US" altLang="ja-JP" sz="1200" dirty="0" smtClean="0">
                <a:solidFill>
                  <a:schemeClr val="bg1"/>
                </a:solidFill>
                <a:latin typeface="ＭＳ Ｐ明朝" pitchFamily="18" charset="-128"/>
                <a:ea typeface="ＭＳ Ｐ明朝" pitchFamily="18" charset="-128"/>
              </a:rPr>
              <a:t>1.90</a:t>
            </a:r>
            <a:r>
              <a:rPr kumimoji="1" lang="ja-JP" altLang="en-US" sz="1200" dirty="0" smtClean="0">
                <a:solidFill>
                  <a:schemeClr val="bg1"/>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07</a:t>
            </a:r>
            <a:r>
              <a:rPr kumimoji="1" lang="ja-JP" altLang="en-US" sz="1200" dirty="0" smtClean="0">
                <a:solidFill>
                  <a:schemeClr val="bg1"/>
                </a:solidFill>
                <a:latin typeface="ＭＳ Ｐ明朝" pitchFamily="18" charset="-128"/>
                <a:ea typeface="ＭＳ Ｐ明朝" pitchFamily="18" charset="-128"/>
              </a:rPr>
              <a:t>）スウェーデン</a:t>
            </a:r>
            <a:r>
              <a:rPr kumimoji="1" lang="en-US" altLang="ja-JP" sz="1200" dirty="0" smtClean="0">
                <a:solidFill>
                  <a:schemeClr val="bg1"/>
                </a:solidFill>
                <a:latin typeface="ＭＳ Ｐ明朝" pitchFamily="18" charset="-128"/>
                <a:ea typeface="ＭＳ Ｐ明朝" pitchFamily="18" charset="-128"/>
              </a:rPr>
              <a:t>1.88</a:t>
            </a:r>
            <a:r>
              <a:rPr kumimoji="1" lang="ja-JP" altLang="en-US" sz="1200" dirty="0" smtClean="0">
                <a:solidFill>
                  <a:schemeClr val="bg1"/>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07</a:t>
            </a:r>
            <a:r>
              <a:rPr kumimoji="1" lang="ja-JP" altLang="en-US" sz="1200" dirty="0" smtClean="0">
                <a:solidFill>
                  <a:schemeClr val="bg1"/>
                </a:solidFill>
                <a:latin typeface="ＭＳ Ｐ明朝" pitchFamily="18" charset="-128"/>
                <a:ea typeface="ＭＳ Ｐ明朝" pitchFamily="18" charset="-128"/>
              </a:rPr>
              <a:t>）ドイツ</a:t>
            </a:r>
            <a:r>
              <a:rPr kumimoji="1" lang="en-US" altLang="ja-JP" sz="1200" dirty="0" smtClean="0">
                <a:solidFill>
                  <a:schemeClr val="bg1"/>
                </a:solidFill>
                <a:latin typeface="ＭＳ Ｐ明朝" pitchFamily="18" charset="-128"/>
                <a:ea typeface="ＭＳ Ｐ明朝" pitchFamily="18" charset="-128"/>
              </a:rPr>
              <a:t>1</a:t>
            </a:r>
            <a:r>
              <a:rPr kumimoji="1" lang="ja-JP" altLang="en-US" sz="1200" dirty="0" err="1" smtClean="0">
                <a:solidFill>
                  <a:schemeClr val="bg1"/>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37</a:t>
            </a:r>
            <a:r>
              <a:rPr kumimoji="1" lang="ja-JP" altLang="en-US" sz="1200" dirty="0" smtClean="0">
                <a:solidFill>
                  <a:schemeClr val="bg1"/>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07</a:t>
            </a:r>
            <a:r>
              <a:rPr kumimoji="1" lang="ja-JP" altLang="en-US" sz="1200" dirty="0" smtClean="0">
                <a:solidFill>
                  <a:schemeClr val="bg1"/>
                </a:solidFill>
                <a:latin typeface="ＭＳ Ｐ明朝" pitchFamily="18" charset="-128"/>
                <a:ea typeface="ＭＳ Ｐ明朝" pitchFamily="18" charset="-128"/>
              </a:rPr>
              <a:t>）イタリア</a:t>
            </a:r>
            <a:r>
              <a:rPr kumimoji="1" lang="en-US" altLang="ja-JP" sz="1200" dirty="0" smtClean="0">
                <a:solidFill>
                  <a:schemeClr val="bg1"/>
                </a:solidFill>
                <a:latin typeface="ＭＳ Ｐ明朝" pitchFamily="18" charset="-128"/>
                <a:ea typeface="ＭＳ Ｐ明朝" pitchFamily="18" charset="-128"/>
              </a:rPr>
              <a:t>1.37</a:t>
            </a:r>
            <a:r>
              <a:rPr kumimoji="1" lang="ja-JP" altLang="en-US" sz="1200" dirty="0" smtClean="0">
                <a:solidFill>
                  <a:schemeClr val="bg1"/>
                </a:solidFill>
                <a:latin typeface="ＭＳ Ｐ明朝" pitchFamily="18" charset="-128"/>
                <a:ea typeface="ＭＳ Ｐ明朝" pitchFamily="18" charset="-128"/>
              </a:rPr>
              <a:t>（</a:t>
            </a:r>
            <a:r>
              <a:rPr kumimoji="1" lang="en-US" altLang="ja-JP" sz="1200" dirty="0" smtClean="0">
                <a:solidFill>
                  <a:schemeClr val="bg1"/>
                </a:solidFill>
                <a:latin typeface="ＭＳ Ｐ明朝" pitchFamily="18" charset="-128"/>
                <a:ea typeface="ＭＳ Ｐ明朝" pitchFamily="18" charset="-128"/>
              </a:rPr>
              <a:t>07</a:t>
            </a:r>
            <a:r>
              <a:rPr kumimoji="1" lang="ja-JP" altLang="en-US" sz="1200" dirty="0" smtClean="0">
                <a:solidFill>
                  <a:schemeClr val="bg1"/>
                </a:solidFill>
                <a:latin typeface="ＭＳ Ｐ明朝" pitchFamily="18" charset="-128"/>
                <a:ea typeface="ＭＳ Ｐ明朝" pitchFamily="18" charset="-128"/>
              </a:rPr>
              <a:t>）</a:t>
            </a:r>
            <a:endParaRPr kumimoji="1" lang="ja-JP" altLang="en-US" sz="1200" dirty="0">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512064"/>
            <a:ext cx="7772400" cy="2916936"/>
          </a:xfrm>
          <a:solidFill>
            <a:srgbClr val="FFFF00"/>
          </a:solidFill>
        </p:spPr>
        <p:txBody>
          <a:bodyPr/>
          <a:lstStyle/>
          <a:p>
            <a:r>
              <a:rPr lang="ja-JP" altLang="en-US" sz="1800" dirty="0" smtClean="0">
                <a:solidFill>
                  <a:schemeClr val="bg1"/>
                </a:solidFill>
                <a:effectLst/>
                <a:latin typeface="ＭＳ Ｐ明朝" pitchFamily="18" charset="-128"/>
                <a:ea typeface="ＭＳ Ｐ明朝" pitchFamily="18" charset="-128"/>
              </a:rPr>
              <a:t>国民所得（賃金と利潤の総和</a:t>
            </a:r>
            <a:r>
              <a:rPr lang="en-US" altLang="ja-JP" sz="1800" dirty="0" smtClean="0">
                <a:solidFill>
                  <a:schemeClr val="bg1"/>
                </a:solidFill>
                <a:effectLst/>
                <a:latin typeface="ＭＳ Ｐ明朝" pitchFamily="18" charset="-128"/>
                <a:ea typeface="ＭＳ Ｐ明朝" pitchFamily="18" charset="-128"/>
              </a:rPr>
              <a:t>)</a:t>
            </a:r>
            <a:r>
              <a:rPr lang="ja-JP" altLang="en-US" sz="1800" dirty="0" smtClean="0">
                <a:solidFill>
                  <a:schemeClr val="bg1"/>
                </a:solidFill>
                <a:effectLst/>
                <a:latin typeface="ＭＳ Ｐ明朝" pitchFamily="18" charset="-128"/>
                <a:ea typeface="ＭＳ Ｐ明朝" pitchFamily="18" charset="-128"/>
              </a:rPr>
              <a:t>に対する税金＋社会保険料の割合を国民負担率という。</a:t>
            </a:r>
            <a:r>
              <a:rPr lang="en-US" altLang="ja-JP" sz="1800" dirty="0" smtClean="0">
                <a:solidFill>
                  <a:schemeClr val="bg1"/>
                </a:solidFill>
                <a:effectLst/>
                <a:latin typeface="ＭＳ Ｐ明朝" pitchFamily="18" charset="-128"/>
                <a:ea typeface="ＭＳ Ｐ明朝" pitchFamily="18" charset="-128"/>
              </a:rPr>
              <a:t>2007</a:t>
            </a:r>
            <a:r>
              <a:rPr lang="ja-JP" altLang="en-US" sz="1800" dirty="0" smtClean="0">
                <a:solidFill>
                  <a:schemeClr val="bg1"/>
                </a:solidFill>
                <a:effectLst/>
                <a:latin typeface="ＭＳ Ｐ明朝" pitchFamily="18" charset="-128"/>
                <a:ea typeface="ＭＳ Ｐ明朝" pitchFamily="18" charset="-128"/>
              </a:rPr>
              <a:t>年は</a:t>
            </a:r>
            <a:r>
              <a:rPr lang="en-US" altLang="ja-JP" sz="1800" dirty="0" smtClean="0">
                <a:solidFill>
                  <a:schemeClr val="bg1"/>
                </a:solidFill>
                <a:effectLst/>
                <a:latin typeface="ＭＳ Ｐ明朝" pitchFamily="18" charset="-128"/>
                <a:ea typeface="ＭＳ Ｐ明朝" pitchFamily="18" charset="-128"/>
              </a:rPr>
              <a:t>40</a:t>
            </a:r>
            <a:r>
              <a:rPr lang="ja-JP" altLang="en-US" sz="1800" dirty="0" smtClean="0">
                <a:solidFill>
                  <a:schemeClr val="bg1"/>
                </a:solidFill>
                <a:effectLst/>
                <a:latin typeface="ＭＳ Ｐ明朝" pitchFamily="18" charset="-128"/>
                <a:ea typeface="ＭＳ Ｐ明朝" pitchFamily="18" charset="-128"/>
              </a:rPr>
              <a:t>％である。他方、社会保障費の国民所得比は</a:t>
            </a:r>
            <a:r>
              <a:rPr lang="en-US" altLang="ja-JP" sz="1800" dirty="0" smtClean="0">
                <a:solidFill>
                  <a:schemeClr val="bg1"/>
                </a:solidFill>
                <a:effectLst/>
                <a:latin typeface="ＭＳ Ｐ明朝" pitchFamily="18" charset="-128"/>
                <a:ea typeface="ＭＳ Ｐ明朝" pitchFamily="18" charset="-128"/>
              </a:rPr>
              <a:t>24.4</a:t>
            </a:r>
            <a:r>
              <a:rPr lang="ja-JP" altLang="en-US" sz="1800" dirty="0" smtClean="0">
                <a:solidFill>
                  <a:schemeClr val="bg1"/>
                </a:solidFill>
                <a:effectLst/>
                <a:latin typeface="ＭＳ Ｐ明朝" pitchFamily="18" charset="-128"/>
                <a:ea typeface="ＭＳ Ｐ明朝" pitchFamily="18" charset="-128"/>
              </a:rPr>
              <a:t>％である。この意味は、国民所得の</a:t>
            </a:r>
            <a:r>
              <a:rPr lang="en-US" altLang="ja-JP" sz="1800" dirty="0" smtClean="0">
                <a:solidFill>
                  <a:schemeClr val="bg1"/>
                </a:solidFill>
                <a:effectLst/>
                <a:latin typeface="ＭＳ Ｐ明朝" pitchFamily="18" charset="-128"/>
                <a:ea typeface="ＭＳ Ｐ明朝" pitchFamily="18" charset="-128"/>
              </a:rPr>
              <a:t>4</a:t>
            </a:r>
            <a:r>
              <a:rPr lang="ja-JP" altLang="en-US" sz="1800" dirty="0" smtClean="0">
                <a:solidFill>
                  <a:schemeClr val="bg1"/>
                </a:solidFill>
                <a:effectLst/>
                <a:latin typeface="ＭＳ Ｐ明朝" pitchFamily="18" charset="-128"/>
                <a:ea typeface="ＭＳ Ｐ明朝" pitchFamily="18" charset="-128"/>
              </a:rPr>
              <a:t>割程度が保険料、税金で徴収され、そのうち</a:t>
            </a:r>
            <a:r>
              <a:rPr lang="en-US" altLang="ja-JP" sz="1800" dirty="0" smtClean="0">
                <a:solidFill>
                  <a:schemeClr val="bg1"/>
                </a:solidFill>
                <a:effectLst/>
                <a:latin typeface="ＭＳ Ｐ明朝" pitchFamily="18" charset="-128"/>
                <a:ea typeface="ＭＳ Ｐ明朝" pitchFamily="18" charset="-128"/>
              </a:rPr>
              <a:t>6</a:t>
            </a:r>
            <a:r>
              <a:rPr lang="ja-JP" altLang="en-US" sz="1800" dirty="0" smtClean="0">
                <a:solidFill>
                  <a:schemeClr val="bg1"/>
                </a:solidFill>
                <a:effectLst/>
                <a:latin typeface="ＭＳ Ｐ明朝" pitchFamily="18" charset="-128"/>
                <a:ea typeface="ＭＳ Ｐ明朝" pitchFamily="18" charset="-128"/>
              </a:rPr>
              <a:t>割程度が社会保障費に使われているということである。そして社会保障費の半部が年金給付金である。</a:t>
            </a:r>
            <a:r>
              <a:rPr lang="en-US" altLang="ja-JP" sz="1800" dirty="0" smtClean="0">
                <a:solidFill>
                  <a:schemeClr val="bg1"/>
                </a:solidFill>
                <a:effectLst/>
                <a:latin typeface="ＭＳ Ｐ明朝" pitchFamily="18" charset="-128"/>
                <a:ea typeface="ＭＳ Ｐ明朝" pitchFamily="18" charset="-128"/>
              </a:rPr>
              <a:t/>
            </a:r>
            <a:br>
              <a:rPr lang="en-US" altLang="ja-JP" sz="1800" dirty="0" smtClean="0">
                <a:solidFill>
                  <a:schemeClr val="bg1"/>
                </a:solidFill>
                <a:effectLst/>
                <a:latin typeface="ＭＳ Ｐ明朝" pitchFamily="18" charset="-128"/>
                <a:ea typeface="ＭＳ Ｐ明朝" pitchFamily="18" charset="-128"/>
              </a:rPr>
            </a:br>
            <a:r>
              <a:rPr lang="en-US" altLang="ja-JP" sz="1800" dirty="0" smtClean="0">
                <a:solidFill>
                  <a:schemeClr val="bg1"/>
                </a:solidFill>
                <a:effectLst/>
                <a:latin typeface="AR P丸ゴシック体M" pitchFamily="50" charset="-128"/>
                <a:ea typeface="AR P丸ゴシック体M" pitchFamily="50" charset="-128"/>
              </a:rPr>
              <a:t/>
            </a:r>
            <a:br>
              <a:rPr lang="en-US" altLang="ja-JP" sz="1800" dirty="0" smtClean="0">
                <a:solidFill>
                  <a:schemeClr val="bg1"/>
                </a:solidFill>
                <a:effectLst/>
                <a:latin typeface="AR P丸ゴシック体M" pitchFamily="50" charset="-128"/>
                <a:ea typeface="AR P丸ゴシック体M" pitchFamily="50" charset="-128"/>
              </a:rPr>
            </a:br>
            <a:r>
              <a:rPr lang="ja-JP" altLang="en-US" sz="1800" dirty="0" smtClean="0">
                <a:solidFill>
                  <a:schemeClr val="bg1"/>
                </a:solidFill>
                <a:effectLst/>
                <a:latin typeface="AR P丸ゴシック体M" pitchFamily="50" charset="-128"/>
                <a:ea typeface="AR P丸ゴシック体M" pitchFamily="50" charset="-128"/>
              </a:rPr>
              <a:t>　　</a:t>
            </a:r>
            <a:r>
              <a:rPr lang="ja-JP" altLang="en-US" sz="1800" dirty="0" smtClean="0">
                <a:solidFill>
                  <a:schemeClr val="bg1"/>
                </a:solidFill>
                <a:effectLst/>
                <a:latin typeface="ＭＳ Ｐ明朝" pitchFamily="18" charset="-128"/>
                <a:ea typeface="ＭＳ Ｐ明朝" pitchFamily="18" charset="-128"/>
              </a:rPr>
              <a:t>実額　社会保障給付費　</a:t>
            </a:r>
            <a:r>
              <a:rPr lang="en-US" altLang="ja-JP" sz="1800" dirty="0" smtClean="0">
                <a:solidFill>
                  <a:schemeClr val="bg1"/>
                </a:solidFill>
                <a:effectLst/>
                <a:latin typeface="ＭＳ Ｐ明朝" pitchFamily="18" charset="-128"/>
                <a:ea typeface="ＭＳ Ｐ明朝" pitchFamily="18" charset="-128"/>
              </a:rPr>
              <a:t>91</a:t>
            </a:r>
            <a:r>
              <a:rPr lang="ja-JP" altLang="en-US" sz="1800" dirty="0" smtClean="0">
                <a:solidFill>
                  <a:schemeClr val="bg1"/>
                </a:solidFill>
                <a:effectLst/>
                <a:latin typeface="ＭＳ Ｐ明朝" pitchFamily="18" charset="-128"/>
                <a:ea typeface="ＭＳ Ｐ明朝" pitchFamily="18" charset="-128"/>
              </a:rPr>
              <a:t>兆</a:t>
            </a:r>
            <a:r>
              <a:rPr lang="en-US" altLang="ja-JP" sz="1800" dirty="0" smtClean="0">
                <a:solidFill>
                  <a:schemeClr val="bg1"/>
                </a:solidFill>
                <a:effectLst/>
                <a:latin typeface="ＭＳ Ｐ明朝" pitchFamily="18" charset="-128"/>
                <a:ea typeface="ＭＳ Ｐ明朝" pitchFamily="18" charset="-128"/>
              </a:rPr>
              <a:t>4,305</a:t>
            </a:r>
            <a:r>
              <a:rPr lang="ja-JP" altLang="en-US" sz="1800" dirty="0" smtClean="0">
                <a:solidFill>
                  <a:schemeClr val="bg1"/>
                </a:solidFill>
                <a:effectLst/>
                <a:latin typeface="ＭＳ Ｐ明朝" pitchFamily="18" charset="-128"/>
                <a:ea typeface="ＭＳ Ｐ明朝" pitchFamily="18" charset="-128"/>
              </a:rPr>
              <a:t>億円　</a:t>
            </a:r>
            <a:r>
              <a:rPr lang="en-US" altLang="ja-JP" sz="1800" dirty="0" smtClean="0">
                <a:solidFill>
                  <a:schemeClr val="bg1"/>
                </a:solidFill>
                <a:effectLst/>
                <a:latin typeface="ＭＳ Ｐ明朝" pitchFamily="18" charset="-128"/>
                <a:ea typeface="ＭＳ Ｐ明朝" pitchFamily="18" charset="-128"/>
              </a:rPr>
              <a:t/>
            </a:r>
            <a:br>
              <a:rPr lang="en-US" altLang="ja-JP" sz="1800" dirty="0" smtClean="0">
                <a:solidFill>
                  <a:schemeClr val="bg1"/>
                </a:solidFill>
                <a:effectLst/>
                <a:latin typeface="ＭＳ Ｐ明朝" pitchFamily="18" charset="-128"/>
                <a:ea typeface="ＭＳ Ｐ明朝" pitchFamily="18" charset="-128"/>
              </a:rPr>
            </a:br>
            <a:r>
              <a:rPr lang="en-US" altLang="ja-JP" sz="1200" dirty="0" smtClean="0">
                <a:solidFill>
                  <a:schemeClr val="bg1"/>
                </a:solidFill>
                <a:effectLst/>
                <a:latin typeface="ＭＳ Ｐ明朝" pitchFamily="18" charset="-128"/>
                <a:ea typeface="ＭＳ Ｐ明朝" pitchFamily="18" charset="-128"/>
              </a:rPr>
              <a:t>(2007</a:t>
            </a:r>
            <a:r>
              <a:rPr lang="ja-JP" altLang="en-US" sz="1200" dirty="0" smtClean="0">
                <a:solidFill>
                  <a:schemeClr val="bg1"/>
                </a:solidFill>
                <a:effectLst/>
                <a:latin typeface="ＭＳ Ｐ明朝" pitchFamily="18" charset="-128"/>
                <a:ea typeface="ＭＳ Ｐ明朝" pitchFamily="18" charset="-128"/>
              </a:rPr>
              <a:t>年度）</a:t>
            </a:r>
            <a:r>
              <a:rPr lang="ja-JP" altLang="en-US" sz="1800" dirty="0" smtClean="0">
                <a:solidFill>
                  <a:schemeClr val="bg1"/>
                </a:solidFill>
                <a:effectLst/>
                <a:latin typeface="ＭＳ Ｐ明朝" pitchFamily="18" charset="-128"/>
                <a:ea typeface="ＭＳ Ｐ明朝" pitchFamily="18" charset="-128"/>
              </a:rPr>
              <a:t>　</a:t>
            </a:r>
            <a:r>
              <a:rPr lang="ja-JP" altLang="en-US" sz="1800" dirty="0" smtClean="0">
                <a:solidFill>
                  <a:schemeClr val="bg1"/>
                </a:solidFill>
                <a:effectLst/>
                <a:latin typeface="ＭＳ Ｐ明朝" pitchFamily="18" charset="-128"/>
                <a:ea typeface="ＭＳ Ｐ明朝" pitchFamily="18" charset="-128"/>
              </a:rPr>
              <a:t> </a:t>
            </a:r>
            <a:r>
              <a:rPr lang="ja-JP" altLang="en-US" sz="1800" dirty="0" smtClean="0">
                <a:solidFill>
                  <a:schemeClr val="bg1"/>
                </a:solidFill>
                <a:effectLst/>
                <a:latin typeface="ＭＳ Ｐ明朝" pitchFamily="18" charset="-128"/>
                <a:ea typeface="ＭＳ Ｐ明朝" pitchFamily="18" charset="-128"/>
              </a:rPr>
              <a:t> </a:t>
            </a:r>
            <a:r>
              <a:rPr lang="ja-JP" altLang="en-US" sz="1800" dirty="0" smtClean="0">
                <a:solidFill>
                  <a:schemeClr val="bg1"/>
                </a:solidFill>
                <a:effectLst/>
                <a:latin typeface="ＭＳ Ｐ明朝" pitchFamily="18" charset="-128"/>
                <a:ea typeface="ＭＳ Ｐ明朝" pitchFamily="18" charset="-128"/>
              </a:rPr>
              <a:t>年金</a:t>
            </a:r>
            <a:r>
              <a:rPr lang="ja-JP" altLang="en-US" sz="1800" dirty="0" smtClean="0">
                <a:solidFill>
                  <a:schemeClr val="bg1"/>
                </a:solidFill>
                <a:effectLst/>
                <a:latin typeface="ＭＳ Ｐ明朝" pitchFamily="18" charset="-128"/>
                <a:ea typeface="ＭＳ Ｐ明朝" pitchFamily="18" charset="-128"/>
              </a:rPr>
              <a:t>給付費　</a:t>
            </a:r>
            <a:r>
              <a:rPr lang="en-US" altLang="ja-JP" sz="1800" dirty="0" smtClean="0">
                <a:solidFill>
                  <a:schemeClr val="bg1"/>
                </a:solidFill>
                <a:effectLst/>
                <a:latin typeface="ＭＳ Ｐ明朝" pitchFamily="18" charset="-128"/>
                <a:ea typeface="ＭＳ Ｐ明朝" pitchFamily="18" charset="-128"/>
              </a:rPr>
              <a:t>48</a:t>
            </a:r>
            <a:r>
              <a:rPr lang="ja-JP" altLang="en-US" sz="1800" dirty="0" smtClean="0">
                <a:solidFill>
                  <a:schemeClr val="bg1"/>
                </a:solidFill>
                <a:effectLst/>
                <a:latin typeface="ＭＳ Ｐ明朝" pitchFamily="18" charset="-128"/>
                <a:ea typeface="ＭＳ Ｐ明朝" pitchFamily="18" charset="-128"/>
              </a:rPr>
              <a:t>兆</a:t>
            </a:r>
            <a:r>
              <a:rPr lang="en-US" altLang="ja-JP" sz="1800" dirty="0" smtClean="0">
                <a:solidFill>
                  <a:schemeClr val="bg1"/>
                </a:solidFill>
                <a:effectLst/>
                <a:latin typeface="ＭＳ Ｐ明朝" pitchFamily="18" charset="-128"/>
                <a:ea typeface="ＭＳ Ｐ明朝" pitchFamily="18" charset="-128"/>
              </a:rPr>
              <a:t>2,735</a:t>
            </a:r>
            <a:r>
              <a:rPr lang="ja-JP" altLang="en-US" sz="1800" dirty="0" smtClean="0">
                <a:solidFill>
                  <a:schemeClr val="bg1"/>
                </a:solidFill>
                <a:effectLst/>
                <a:latin typeface="ＭＳ Ｐ明朝" pitchFamily="18" charset="-128"/>
                <a:ea typeface="ＭＳ Ｐ明朝" pitchFamily="18" charset="-128"/>
              </a:rPr>
              <a:t>億円</a:t>
            </a:r>
            <a:r>
              <a:rPr lang="en-US" altLang="ja-JP" sz="1800" dirty="0" smtClean="0">
                <a:solidFill>
                  <a:schemeClr val="bg1"/>
                </a:solidFill>
                <a:effectLst/>
                <a:latin typeface="ＭＳ Ｐ明朝" pitchFamily="18" charset="-128"/>
                <a:ea typeface="ＭＳ Ｐ明朝" pitchFamily="18" charset="-128"/>
              </a:rPr>
              <a:t>(52.8</a:t>
            </a:r>
            <a:r>
              <a:rPr lang="ja-JP" altLang="en-US" sz="1800" dirty="0" smtClean="0">
                <a:solidFill>
                  <a:schemeClr val="bg1"/>
                </a:solidFill>
                <a:effectLst/>
                <a:latin typeface="ＭＳ Ｐ明朝" pitchFamily="18" charset="-128"/>
                <a:ea typeface="ＭＳ Ｐ明朝" pitchFamily="18" charset="-128"/>
              </a:rPr>
              <a:t>％</a:t>
            </a:r>
            <a:r>
              <a:rPr lang="en-US" altLang="ja-JP" sz="1800" dirty="0" smtClean="0">
                <a:solidFill>
                  <a:schemeClr val="bg1"/>
                </a:solidFill>
                <a:effectLst/>
                <a:latin typeface="ＭＳ Ｐ明朝" pitchFamily="18" charset="-128"/>
                <a:ea typeface="ＭＳ Ｐ明朝" pitchFamily="18" charset="-128"/>
              </a:rPr>
              <a:t>)</a:t>
            </a:r>
            <a:br>
              <a:rPr lang="en-US" altLang="ja-JP" sz="1800" dirty="0" smtClean="0">
                <a:solidFill>
                  <a:schemeClr val="bg1"/>
                </a:solidFill>
                <a:effectLst/>
                <a:latin typeface="ＭＳ Ｐ明朝" pitchFamily="18" charset="-128"/>
                <a:ea typeface="ＭＳ Ｐ明朝" pitchFamily="18" charset="-128"/>
              </a:rPr>
            </a:br>
            <a:r>
              <a:rPr lang="ja-JP" altLang="en-US" sz="1800" dirty="0" smtClean="0">
                <a:solidFill>
                  <a:schemeClr val="bg1"/>
                </a:solidFill>
                <a:effectLst/>
                <a:latin typeface="ＭＳ Ｐ明朝" pitchFamily="18" charset="-128"/>
                <a:ea typeface="ＭＳ Ｐ明朝" pitchFamily="18" charset="-128"/>
              </a:rPr>
              <a:t>　　　　　　</a:t>
            </a:r>
            <a:r>
              <a:rPr lang="ja-JP" altLang="en-US" sz="1800" dirty="0" smtClean="0">
                <a:solidFill>
                  <a:schemeClr val="bg1"/>
                </a:solidFill>
                <a:effectLst/>
                <a:latin typeface="ＭＳ Ｐ明朝" pitchFamily="18" charset="-128"/>
                <a:ea typeface="ＭＳ Ｐ明朝" pitchFamily="18" charset="-128"/>
              </a:rPr>
              <a:t>医療</a:t>
            </a:r>
            <a:r>
              <a:rPr lang="ja-JP" altLang="en-US" sz="1800" dirty="0" smtClean="0">
                <a:solidFill>
                  <a:schemeClr val="bg1"/>
                </a:solidFill>
                <a:effectLst/>
                <a:latin typeface="ＭＳ Ｐ明朝" pitchFamily="18" charset="-128"/>
                <a:ea typeface="ＭＳ Ｐ明朝" pitchFamily="18" charset="-128"/>
              </a:rPr>
              <a:t>給付費　</a:t>
            </a:r>
            <a:r>
              <a:rPr lang="en-US" altLang="ja-JP" sz="1800" dirty="0" smtClean="0">
                <a:solidFill>
                  <a:schemeClr val="bg1"/>
                </a:solidFill>
                <a:effectLst/>
                <a:latin typeface="ＭＳ Ｐ明朝" pitchFamily="18" charset="-128"/>
                <a:ea typeface="ＭＳ Ｐ明朝" pitchFamily="18" charset="-128"/>
              </a:rPr>
              <a:t>28</a:t>
            </a:r>
            <a:r>
              <a:rPr lang="ja-JP" altLang="en-US" sz="1800" dirty="0" smtClean="0">
                <a:solidFill>
                  <a:schemeClr val="bg1"/>
                </a:solidFill>
                <a:effectLst/>
                <a:latin typeface="ＭＳ Ｐ明朝" pitchFamily="18" charset="-128"/>
                <a:ea typeface="ＭＳ Ｐ明朝" pitchFamily="18" charset="-128"/>
              </a:rPr>
              <a:t>兆</a:t>
            </a:r>
            <a:r>
              <a:rPr lang="en-US" altLang="ja-JP" sz="1800" dirty="0" smtClean="0">
                <a:solidFill>
                  <a:schemeClr val="bg1"/>
                </a:solidFill>
                <a:effectLst/>
                <a:latin typeface="ＭＳ Ｐ明朝" pitchFamily="18" charset="-128"/>
                <a:ea typeface="ＭＳ Ｐ明朝" pitchFamily="18" charset="-128"/>
              </a:rPr>
              <a:t>9,462</a:t>
            </a:r>
            <a:r>
              <a:rPr lang="ja-JP" altLang="en-US" sz="1800" dirty="0" smtClean="0">
                <a:solidFill>
                  <a:schemeClr val="bg1"/>
                </a:solidFill>
                <a:effectLst/>
                <a:latin typeface="ＭＳ Ｐ明朝" pitchFamily="18" charset="-128"/>
                <a:ea typeface="ＭＳ Ｐ明朝" pitchFamily="18" charset="-128"/>
              </a:rPr>
              <a:t>億円（</a:t>
            </a:r>
            <a:r>
              <a:rPr lang="en-US" altLang="ja-JP" sz="1800" dirty="0" smtClean="0">
                <a:solidFill>
                  <a:schemeClr val="bg1"/>
                </a:solidFill>
                <a:effectLst/>
                <a:latin typeface="ＭＳ Ｐ明朝" pitchFamily="18" charset="-128"/>
                <a:ea typeface="ＭＳ Ｐ明朝" pitchFamily="18" charset="-128"/>
              </a:rPr>
              <a:t>31.7</a:t>
            </a:r>
            <a:r>
              <a:rPr lang="ja-JP" altLang="en-US" sz="1800" dirty="0" smtClean="0">
                <a:solidFill>
                  <a:schemeClr val="bg1"/>
                </a:solidFill>
                <a:effectLst/>
                <a:latin typeface="ＭＳ Ｐ明朝" pitchFamily="18" charset="-128"/>
                <a:ea typeface="ＭＳ Ｐ明朝" pitchFamily="18" charset="-128"/>
              </a:rPr>
              <a:t>％</a:t>
            </a:r>
            <a:r>
              <a:rPr lang="en-US" altLang="ja-JP" sz="1800" dirty="0" smtClean="0">
                <a:solidFill>
                  <a:schemeClr val="bg1"/>
                </a:solidFill>
                <a:effectLst/>
                <a:latin typeface="ＭＳ Ｐ明朝" pitchFamily="18" charset="-128"/>
                <a:ea typeface="ＭＳ Ｐ明朝" pitchFamily="18" charset="-128"/>
              </a:rPr>
              <a:t>)</a:t>
            </a:r>
            <a:br>
              <a:rPr lang="en-US" altLang="ja-JP" sz="1800" dirty="0" smtClean="0">
                <a:solidFill>
                  <a:schemeClr val="bg1"/>
                </a:solidFill>
                <a:effectLst/>
                <a:latin typeface="ＭＳ Ｐ明朝" pitchFamily="18" charset="-128"/>
                <a:ea typeface="ＭＳ Ｐ明朝" pitchFamily="18" charset="-128"/>
              </a:rPr>
            </a:br>
            <a:r>
              <a:rPr lang="ja-JP" altLang="en-US" sz="1800" dirty="0" smtClean="0">
                <a:solidFill>
                  <a:schemeClr val="bg1"/>
                </a:solidFill>
                <a:effectLst/>
                <a:latin typeface="ＭＳ Ｐ明朝" pitchFamily="18" charset="-128"/>
                <a:ea typeface="ＭＳ Ｐ明朝" pitchFamily="18" charset="-128"/>
              </a:rPr>
              <a:t>　　　　　　</a:t>
            </a:r>
            <a:r>
              <a:rPr lang="ja-JP" altLang="en-US" sz="1800" dirty="0" smtClean="0">
                <a:solidFill>
                  <a:schemeClr val="bg1"/>
                </a:solidFill>
                <a:effectLst/>
                <a:latin typeface="ＭＳ Ｐ明朝" pitchFamily="18" charset="-128"/>
                <a:ea typeface="ＭＳ Ｐ明朝" pitchFamily="18" charset="-128"/>
              </a:rPr>
              <a:t>他</a:t>
            </a:r>
            <a:r>
              <a:rPr lang="ja-JP" altLang="en-US" sz="1800" dirty="0" smtClean="0">
                <a:solidFill>
                  <a:schemeClr val="bg1"/>
                </a:solidFill>
                <a:effectLst/>
                <a:latin typeface="ＭＳ Ｐ明朝" pitchFamily="18" charset="-128"/>
                <a:ea typeface="ＭＳ Ｐ明朝" pitchFamily="18" charset="-128"/>
              </a:rPr>
              <a:t>給付費　　</a:t>
            </a:r>
            <a:r>
              <a:rPr lang="en-US" altLang="ja-JP" sz="1800" dirty="0" smtClean="0">
                <a:solidFill>
                  <a:schemeClr val="bg1"/>
                </a:solidFill>
                <a:effectLst/>
                <a:latin typeface="ＭＳ Ｐ明朝" pitchFamily="18" charset="-128"/>
                <a:ea typeface="ＭＳ Ｐ明朝" pitchFamily="18" charset="-128"/>
              </a:rPr>
              <a:t>14</a:t>
            </a:r>
            <a:r>
              <a:rPr lang="ja-JP" altLang="en-US" sz="1800" dirty="0" smtClean="0">
                <a:solidFill>
                  <a:schemeClr val="bg1"/>
                </a:solidFill>
                <a:effectLst/>
                <a:latin typeface="ＭＳ Ｐ明朝" pitchFamily="18" charset="-128"/>
                <a:ea typeface="ＭＳ Ｐ明朝" pitchFamily="18" charset="-128"/>
              </a:rPr>
              <a:t>兆 </a:t>
            </a:r>
            <a:r>
              <a:rPr lang="en-US" altLang="ja-JP" sz="1800" dirty="0" smtClean="0">
                <a:solidFill>
                  <a:schemeClr val="bg1"/>
                </a:solidFill>
                <a:effectLst/>
                <a:latin typeface="ＭＳ Ｐ明朝" pitchFamily="18" charset="-128"/>
                <a:ea typeface="ＭＳ Ｐ明朝" pitchFamily="18" charset="-128"/>
              </a:rPr>
              <a:t>2,107</a:t>
            </a:r>
            <a:r>
              <a:rPr lang="ja-JP" altLang="en-US" sz="1800" dirty="0" smtClean="0">
                <a:solidFill>
                  <a:schemeClr val="bg1"/>
                </a:solidFill>
                <a:effectLst/>
                <a:latin typeface="ＭＳ Ｐ明朝" pitchFamily="18" charset="-128"/>
                <a:ea typeface="ＭＳ Ｐ明朝" pitchFamily="18" charset="-128"/>
              </a:rPr>
              <a:t>億円（</a:t>
            </a:r>
            <a:r>
              <a:rPr lang="en-US" altLang="ja-JP" sz="1800" dirty="0" smtClean="0">
                <a:solidFill>
                  <a:schemeClr val="bg1"/>
                </a:solidFill>
                <a:effectLst/>
                <a:latin typeface="ＭＳ Ｐ明朝" pitchFamily="18" charset="-128"/>
                <a:ea typeface="ＭＳ Ｐ明朝" pitchFamily="18" charset="-128"/>
              </a:rPr>
              <a:t>15.5</a:t>
            </a:r>
            <a:r>
              <a:rPr lang="ja-JP" altLang="en-US" sz="1800" dirty="0" smtClean="0">
                <a:solidFill>
                  <a:schemeClr val="bg1"/>
                </a:solidFill>
                <a:effectLst/>
                <a:latin typeface="ＭＳ Ｐ明朝" pitchFamily="18" charset="-128"/>
                <a:ea typeface="ＭＳ Ｐ明朝" pitchFamily="18" charset="-128"/>
              </a:rPr>
              <a:t>％）</a:t>
            </a:r>
            <a:r>
              <a:rPr lang="en-US" altLang="ja-JP" sz="1800" dirty="0" smtClean="0">
                <a:solidFill>
                  <a:schemeClr val="bg1"/>
                </a:solidFill>
                <a:latin typeface="ＭＳ Ｐ明朝" pitchFamily="18" charset="-128"/>
                <a:ea typeface="ＭＳ Ｐ明朝" pitchFamily="18" charset="-128"/>
              </a:rPr>
              <a:t/>
            </a:r>
            <a:br>
              <a:rPr lang="en-US" altLang="ja-JP" sz="1800" dirty="0" smtClean="0">
                <a:solidFill>
                  <a:schemeClr val="bg1"/>
                </a:solidFill>
                <a:latin typeface="ＭＳ Ｐ明朝" pitchFamily="18" charset="-128"/>
                <a:ea typeface="ＭＳ Ｐ明朝" pitchFamily="18" charset="-128"/>
              </a:rPr>
            </a:br>
            <a:r>
              <a:rPr lang="ja-JP" altLang="en-US" sz="1800" dirty="0" smtClean="0">
                <a:solidFill>
                  <a:schemeClr val="bg1"/>
                </a:solidFill>
                <a:latin typeface="ＭＳ Ｐ明朝" pitchFamily="18" charset="-128"/>
                <a:ea typeface="ＭＳ Ｐ明朝" pitchFamily="18" charset="-128"/>
              </a:rPr>
              <a:t>　　　　</a:t>
            </a:r>
            <a:r>
              <a:rPr lang="ja-JP" altLang="en-US" sz="1800" dirty="0" smtClean="0">
                <a:solidFill>
                  <a:schemeClr val="bg1"/>
                </a:solidFill>
                <a:latin typeface="ＭＳ Ｐ明朝" pitchFamily="18" charset="-128"/>
                <a:ea typeface="ＭＳ Ｐ明朝" pitchFamily="18" charset="-128"/>
              </a:rPr>
              <a:t>  </a:t>
            </a:r>
            <a:r>
              <a:rPr lang="ja-JP" altLang="en-US" sz="1800" dirty="0" smtClean="0">
                <a:solidFill>
                  <a:schemeClr val="bg1"/>
                </a:solidFill>
                <a:latin typeface="ＭＳ Ｐ明朝" pitchFamily="18" charset="-128"/>
                <a:ea typeface="ＭＳ Ｐ明朝" pitchFamily="18" charset="-128"/>
              </a:rPr>
              <a:t>　</a:t>
            </a:r>
            <a:r>
              <a:rPr lang="en-US" altLang="ja-JP" sz="1800" dirty="0" smtClean="0">
                <a:solidFill>
                  <a:schemeClr val="bg1"/>
                </a:solidFill>
                <a:latin typeface="ＭＳ Ｐ明朝" pitchFamily="18" charset="-128"/>
                <a:ea typeface="ＭＳ Ｐ明朝" pitchFamily="18" charset="-128"/>
              </a:rPr>
              <a:t>(</a:t>
            </a:r>
            <a:r>
              <a:rPr lang="ja-JP" altLang="en-US" sz="1800" dirty="0" smtClean="0">
                <a:solidFill>
                  <a:schemeClr val="bg1"/>
                </a:solidFill>
                <a:latin typeface="ＭＳ Ｐ明朝" pitchFamily="18" charset="-128"/>
                <a:ea typeface="ＭＳ Ｐ明朝" pitchFamily="18" charset="-128"/>
              </a:rPr>
              <a:t>介護保険給付費　</a:t>
            </a:r>
            <a:r>
              <a:rPr lang="en-US" altLang="ja-JP" sz="1800" dirty="0" smtClean="0">
                <a:solidFill>
                  <a:schemeClr val="bg1"/>
                </a:solidFill>
                <a:latin typeface="ＭＳ Ｐ明朝" pitchFamily="18" charset="-128"/>
                <a:ea typeface="ＭＳ Ｐ明朝" pitchFamily="18" charset="-128"/>
              </a:rPr>
              <a:t>6</a:t>
            </a:r>
            <a:r>
              <a:rPr lang="ja-JP" altLang="en-US" sz="1800" dirty="0" smtClean="0">
                <a:solidFill>
                  <a:schemeClr val="bg1"/>
                </a:solidFill>
                <a:latin typeface="ＭＳ Ｐ明朝" pitchFamily="18" charset="-128"/>
                <a:ea typeface="ＭＳ Ｐ明朝" pitchFamily="18" charset="-128"/>
              </a:rPr>
              <a:t>兆</a:t>
            </a:r>
            <a:r>
              <a:rPr lang="en-US" altLang="ja-JP" sz="1800" dirty="0" smtClean="0">
                <a:solidFill>
                  <a:schemeClr val="bg1"/>
                </a:solidFill>
                <a:latin typeface="ＭＳ Ｐ明朝" pitchFamily="18" charset="-128"/>
                <a:ea typeface="ＭＳ Ｐ明朝" pitchFamily="18" charset="-128"/>
              </a:rPr>
              <a:t>3,727</a:t>
            </a:r>
            <a:r>
              <a:rPr lang="ja-JP" altLang="en-US" sz="1800" dirty="0" smtClean="0">
                <a:solidFill>
                  <a:schemeClr val="bg1"/>
                </a:solidFill>
                <a:latin typeface="ＭＳ Ｐ明朝" pitchFamily="18" charset="-128"/>
                <a:ea typeface="ＭＳ Ｐ明朝" pitchFamily="18" charset="-128"/>
              </a:rPr>
              <a:t>億円  </a:t>
            </a:r>
            <a:r>
              <a:rPr lang="en-US" altLang="ja-JP" sz="1800" dirty="0" smtClean="0">
                <a:solidFill>
                  <a:schemeClr val="bg1"/>
                </a:solidFill>
                <a:latin typeface="ＭＳ Ｐ明朝" pitchFamily="18" charset="-128"/>
                <a:ea typeface="ＭＳ Ｐ明朝" pitchFamily="18" charset="-128"/>
              </a:rPr>
              <a:t>7.0</a:t>
            </a:r>
            <a:r>
              <a:rPr lang="ja-JP" altLang="en-US" sz="1800" dirty="0" smtClean="0">
                <a:solidFill>
                  <a:schemeClr val="bg1"/>
                </a:solidFill>
                <a:latin typeface="ＭＳ Ｐ明朝" pitchFamily="18" charset="-128"/>
                <a:ea typeface="ＭＳ Ｐ明朝" pitchFamily="18" charset="-128"/>
              </a:rPr>
              <a:t>％</a:t>
            </a:r>
            <a:r>
              <a:rPr lang="en-US" altLang="ja-JP" sz="1800" dirty="0" smtClean="0">
                <a:solidFill>
                  <a:schemeClr val="bg1"/>
                </a:solidFill>
                <a:latin typeface="ＭＳ Ｐ明朝" pitchFamily="18" charset="-128"/>
                <a:ea typeface="ＭＳ Ｐ明朝" pitchFamily="18" charset="-128"/>
              </a:rPr>
              <a:t>)</a:t>
            </a:r>
            <a:r>
              <a:rPr lang="en-US" altLang="ja-JP" sz="1800" dirty="0" smtClean="0">
                <a:latin typeface="ＭＳ Ｐ明朝" pitchFamily="18" charset="-128"/>
                <a:ea typeface="ＭＳ Ｐ明朝" pitchFamily="18" charset="-128"/>
              </a:rPr>
              <a:t/>
            </a:r>
            <a:br>
              <a:rPr lang="en-US" altLang="ja-JP" sz="1800" dirty="0" smtClean="0">
                <a:latin typeface="ＭＳ Ｐ明朝" pitchFamily="18" charset="-128"/>
                <a:ea typeface="ＭＳ Ｐ明朝" pitchFamily="18" charset="-128"/>
              </a:rPr>
            </a:br>
            <a:r>
              <a:rPr lang="en-US" altLang="ja-JP" sz="1800" dirty="0" smtClean="0">
                <a:latin typeface="AR P丸ゴシック体M" pitchFamily="50" charset="-128"/>
                <a:ea typeface="AR P丸ゴシック体M" pitchFamily="50" charset="-128"/>
              </a:rPr>
              <a:t/>
            </a:r>
            <a:br>
              <a:rPr lang="en-US" altLang="ja-JP" sz="1800" dirty="0" smtClean="0">
                <a:latin typeface="AR P丸ゴシック体M" pitchFamily="50" charset="-128"/>
                <a:ea typeface="AR P丸ゴシック体M" pitchFamily="50" charset="-128"/>
              </a:rPr>
            </a:br>
            <a:endParaRPr kumimoji="1" lang="ja-JP" altLang="en-US" sz="1400" dirty="0">
              <a:latin typeface="AR P丸ゴシック体M" pitchFamily="50" charset="-128"/>
              <a:ea typeface="AR P丸ゴシック体M" pitchFamily="50" charset="-128"/>
            </a:endParaRPr>
          </a:p>
        </p:txBody>
      </p:sp>
      <p:sp>
        <p:nvSpPr>
          <p:cNvPr id="3" name="コンテンツ プレースホルダ 2"/>
          <p:cNvSpPr>
            <a:spLocks noGrp="1"/>
          </p:cNvSpPr>
          <p:nvPr>
            <p:ph idx="1"/>
          </p:nvPr>
        </p:nvSpPr>
        <p:spPr>
          <a:xfrm>
            <a:off x="914400" y="3645024"/>
            <a:ext cx="7772400" cy="2710536"/>
          </a:xfrm>
        </p:spPr>
        <p:txBody>
          <a:bodyPr>
            <a:normAutofit fontScale="92500" lnSpcReduction="10000"/>
          </a:bodyPr>
          <a:lstStyle/>
          <a:p>
            <a:pPr>
              <a:buNone/>
            </a:pPr>
            <a:r>
              <a:rPr lang="en-US" altLang="ja-JP" sz="1800" dirty="0" smtClean="0">
                <a:latin typeface="ＭＳ Ｐ明朝" pitchFamily="18" charset="-128"/>
                <a:ea typeface="ＭＳ Ｐ明朝" pitchFamily="18" charset="-128"/>
              </a:rPr>
              <a:t>〔</a:t>
            </a:r>
            <a:r>
              <a:rPr lang="ja-JP" altLang="en-US" sz="2400" dirty="0" smtClean="0">
                <a:latin typeface="ＭＳ Ｐ明朝" pitchFamily="18" charset="-128"/>
                <a:ea typeface="ＭＳ Ｐ明朝" pitchFamily="18" charset="-128"/>
              </a:rPr>
              <a:t>年金</a:t>
            </a:r>
            <a:r>
              <a:rPr lang="ja-JP" altLang="en-US" sz="1800" dirty="0" smtClean="0">
                <a:latin typeface="ＭＳ Ｐ明朝" pitchFamily="18" charset="-128"/>
                <a:ea typeface="ＭＳ Ｐ明朝" pitchFamily="18" charset="-128"/>
              </a:rPr>
              <a:t>システムの制度分析</a:t>
            </a:r>
            <a:r>
              <a:rPr lang="en-US" altLang="ja-JP" sz="1800" dirty="0" smtClean="0">
                <a:latin typeface="ＭＳ Ｐ明朝" pitchFamily="18" charset="-128"/>
                <a:ea typeface="ＭＳ Ｐ明朝" pitchFamily="18" charset="-128"/>
              </a:rPr>
              <a:t>〕</a:t>
            </a:r>
          </a:p>
          <a:p>
            <a:pPr>
              <a:spcBef>
                <a:spcPts val="0"/>
              </a:spcBef>
              <a:buNone/>
            </a:pPr>
            <a:r>
              <a:rPr lang="ja-JP" altLang="en-US" sz="1700" dirty="0" smtClean="0">
                <a:latin typeface="ＭＳ Ｐ明朝" pitchFamily="18" charset="-128"/>
                <a:ea typeface="ＭＳ Ｐ明朝" pitchFamily="18" charset="-128"/>
              </a:rPr>
              <a:t>支給事由別（給付目的別</a:t>
            </a:r>
            <a:r>
              <a:rPr lang="en-US" altLang="ja-JP" sz="1700" dirty="0" smtClean="0">
                <a:latin typeface="ＭＳ Ｐ明朝" pitchFamily="18" charset="-128"/>
                <a:ea typeface="ＭＳ Ｐ明朝" pitchFamily="18" charset="-128"/>
              </a:rPr>
              <a:t>)</a:t>
            </a:r>
          </a:p>
          <a:p>
            <a:pPr>
              <a:spcBef>
                <a:spcPts val="0"/>
              </a:spcBef>
              <a:buNone/>
            </a:pPr>
            <a:r>
              <a:rPr lang="ja-JP" altLang="en-US" sz="1700" dirty="0" smtClean="0">
                <a:latin typeface="ＭＳ Ｐ明朝" pitchFamily="18" charset="-128"/>
                <a:ea typeface="ＭＳ Ｐ明朝" pitchFamily="18" charset="-128"/>
              </a:rPr>
              <a:t>●老齢年金－退職後の収入不足を補う。</a:t>
            </a:r>
            <a:r>
              <a:rPr lang="en-US" altLang="ja-JP" sz="1700" dirty="0" smtClean="0">
                <a:latin typeface="ＭＳ Ｐ明朝" pitchFamily="18" charset="-128"/>
                <a:ea typeface="ＭＳ Ｐ明朝" pitchFamily="18" charset="-128"/>
              </a:rPr>
              <a:t>6065</a:t>
            </a:r>
            <a:r>
              <a:rPr lang="ja-JP" altLang="en-US" sz="1700" dirty="0" smtClean="0">
                <a:latin typeface="ＭＳ Ｐ明朝" pitchFamily="18" charset="-128"/>
                <a:ea typeface="ＭＳ Ｐ明朝" pitchFamily="18" charset="-128"/>
              </a:rPr>
              <a:t>歳から支給。</a:t>
            </a:r>
            <a:endParaRPr lang="en-US" altLang="ja-JP" sz="1700" dirty="0" smtClean="0">
              <a:latin typeface="ＭＳ Ｐ明朝" pitchFamily="18" charset="-128"/>
              <a:ea typeface="ＭＳ Ｐ明朝" pitchFamily="18" charset="-128"/>
            </a:endParaRPr>
          </a:p>
          <a:p>
            <a:pPr>
              <a:spcBef>
                <a:spcPts val="0"/>
              </a:spcBef>
              <a:buNone/>
            </a:pPr>
            <a:r>
              <a:rPr lang="ja-JP" altLang="en-US" sz="1700" dirty="0" smtClean="0">
                <a:latin typeface="ＭＳ Ｐ明朝" pitchFamily="18" charset="-128"/>
                <a:ea typeface="ＭＳ Ｐ明朝" pitchFamily="18" charset="-128"/>
              </a:rPr>
              <a:t>●障害年金－障害にともなう稼働収入の不足や支出の増加を補う。</a:t>
            </a:r>
            <a:r>
              <a:rPr lang="en-US" altLang="ja-JP" sz="1700" dirty="0" smtClean="0">
                <a:latin typeface="ＭＳ Ｐ明朝" pitchFamily="18" charset="-128"/>
                <a:ea typeface="ＭＳ Ｐ明朝" pitchFamily="18" charset="-128"/>
              </a:rPr>
              <a:t>20</a:t>
            </a:r>
            <a:r>
              <a:rPr lang="ja-JP" altLang="en-US" sz="1700" dirty="0" smtClean="0">
                <a:latin typeface="ＭＳ Ｐ明朝" pitchFamily="18" charset="-128"/>
                <a:ea typeface="ＭＳ Ｐ明朝" pitchFamily="18" charset="-128"/>
              </a:rPr>
              <a:t>歳以上。</a:t>
            </a:r>
            <a:endParaRPr lang="en-US" altLang="ja-JP" sz="1700" dirty="0" smtClean="0">
              <a:latin typeface="ＭＳ Ｐ明朝" pitchFamily="18" charset="-128"/>
              <a:ea typeface="ＭＳ Ｐ明朝" pitchFamily="18" charset="-128"/>
            </a:endParaRPr>
          </a:p>
          <a:p>
            <a:pPr>
              <a:spcBef>
                <a:spcPts val="0"/>
              </a:spcBef>
              <a:buNone/>
            </a:pPr>
            <a:r>
              <a:rPr lang="ja-JP" altLang="en-US" sz="1700" dirty="0" smtClean="0">
                <a:latin typeface="ＭＳ Ｐ明朝" pitchFamily="18" charset="-128"/>
                <a:ea typeface="ＭＳ Ｐ明朝" pitchFamily="18" charset="-128"/>
              </a:rPr>
              <a:t>●遺族年金－主な生計稼得者の死亡に伴う収入不足を補う。配偶者、</a:t>
            </a:r>
            <a:r>
              <a:rPr lang="en-US" altLang="ja-JP" sz="1700" dirty="0" smtClean="0">
                <a:latin typeface="ＭＳ Ｐ明朝" pitchFamily="18" charset="-128"/>
                <a:ea typeface="ＭＳ Ｐ明朝" pitchFamily="18" charset="-128"/>
              </a:rPr>
              <a:t>18</a:t>
            </a:r>
            <a:r>
              <a:rPr lang="ja-JP" altLang="en-US" sz="1700" dirty="0" smtClean="0">
                <a:latin typeface="ＭＳ Ｐ明朝" pitchFamily="18" charset="-128"/>
                <a:ea typeface="ＭＳ Ｐ明朝" pitchFamily="18" charset="-128"/>
              </a:rPr>
              <a:t>歳未満の子。</a:t>
            </a:r>
            <a:endParaRPr lang="en-US" altLang="ja-JP" sz="1700" dirty="0" smtClean="0">
              <a:latin typeface="ＭＳ Ｐ明朝" pitchFamily="18" charset="-128"/>
              <a:ea typeface="ＭＳ Ｐ明朝" pitchFamily="18" charset="-128"/>
            </a:endParaRPr>
          </a:p>
          <a:p>
            <a:pPr>
              <a:spcBef>
                <a:spcPts val="0"/>
              </a:spcBef>
              <a:buNone/>
            </a:pPr>
            <a:endParaRPr lang="en-US" altLang="ja-JP" sz="1800" dirty="0" smtClean="0">
              <a:latin typeface="ＭＳ Ｐ明朝" pitchFamily="18" charset="-128"/>
              <a:ea typeface="ＭＳ Ｐ明朝" pitchFamily="18" charset="-128"/>
            </a:endParaRPr>
          </a:p>
          <a:p>
            <a:pPr>
              <a:spcBef>
                <a:spcPts val="0"/>
              </a:spcBef>
              <a:buNone/>
            </a:pPr>
            <a:r>
              <a:rPr lang="ja-JP" altLang="en-US" sz="1700" dirty="0" smtClean="0">
                <a:latin typeface="ＭＳ Ｐ明朝" pitchFamily="18" charset="-128"/>
                <a:ea typeface="ＭＳ Ｐ明朝" pitchFamily="18" charset="-128"/>
              </a:rPr>
              <a:t>職域別の年金の種類</a:t>
            </a:r>
            <a:endParaRPr lang="en-US" altLang="ja-JP" sz="1700" dirty="0" smtClean="0">
              <a:latin typeface="ＭＳ Ｐ明朝" pitchFamily="18" charset="-128"/>
              <a:ea typeface="ＭＳ Ｐ明朝" pitchFamily="18" charset="-128"/>
            </a:endParaRPr>
          </a:p>
          <a:p>
            <a:pPr>
              <a:spcBef>
                <a:spcPts val="0"/>
              </a:spcBef>
              <a:buNone/>
            </a:pPr>
            <a:r>
              <a:rPr lang="ja-JP" altLang="en-US" sz="1700" dirty="0" smtClean="0">
                <a:latin typeface="ＭＳ Ｐ明朝" pitchFamily="18" charset="-128"/>
                <a:ea typeface="ＭＳ Ｐ明朝" pitchFamily="18" charset="-128"/>
              </a:rPr>
              <a:t>●国民年金－加入義務付けは自営業者、農林漁業従事者、</a:t>
            </a:r>
            <a:r>
              <a:rPr lang="en-US" altLang="ja-JP" sz="1700" dirty="0" smtClean="0">
                <a:latin typeface="ＭＳ Ｐ明朝" pitchFamily="18" charset="-128"/>
                <a:ea typeface="ＭＳ Ｐ明朝" pitchFamily="18" charset="-128"/>
              </a:rPr>
              <a:t>20</a:t>
            </a:r>
            <a:r>
              <a:rPr lang="ja-JP" altLang="en-US" sz="1700" dirty="0" smtClean="0">
                <a:latin typeface="ＭＳ Ｐ明朝" pitchFamily="18" charset="-128"/>
                <a:ea typeface="ＭＳ Ｐ明朝" pitchFamily="18" charset="-128"/>
              </a:rPr>
              <a:t>歳以上の学生。被用者で</a:t>
            </a:r>
            <a:endParaRPr lang="en-US" altLang="ja-JP" sz="1700" dirty="0" smtClean="0">
              <a:latin typeface="ＭＳ Ｐ明朝" pitchFamily="18" charset="-128"/>
              <a:ea typeface="ＭＳ Ｐ明朝" pitchFamily="18" charset="-128"/>
            </a:endParaRPr>
          </a:p>
          <a:p>
            <a:pPr>
              <a:spcBef>
                <a:spcPts val="0"/>
              </a:spcBef>
              <a:buNone/>
            </a:pPr>
            <a:r>
              <a:rPr lang="ja-JP" altLang="en-US" sz="1700" dirty="0" smtClean="0">
                <a:latin typeface="ＭＳ Ｐ明朝" pitchFamily="18" charset="-128"/>
                <a:ea typeface="ＭＳ Ｐ明朝" pitchFamily="18" charset="-128"/>
              </a:rPr>
              <a:t>　ない立場にある成人。</a:t>
            </a:r>
            <a:endParaRPr lang="en-US" altLang="ja-JP" sz="1700" dirty="0" smtClean="0">
              <a:latin typeface="ＭＳ Ｐ明朝" pitchFamily="18" charset="-128"/>
              <a:ea typeface="ＭＳ Ｐ明朝" pitchFamily="18" charset="-128"/>
            </a:endParaRPr>
          </a:p>
          <a:p>
            <a:pPr>
              <a:spcBef>
                <a:spcPts val="0"/>
              </a:spcBef>
              <a:buNone/>
            </a:pPr>
            <a:r>
              <a:rPr lang="ja-JP" altLang="en-US" sz="1700" dirty="0" smtClean="0">
                <a:latin typeface="ＭＳ Ｐ明朝" pitchFamily="18" charset="-128"/>
                <a:ea typeface="ＭＳ Ｐ明朝" pitchFamily="18" charset="-128"/>
              </a:rPr>
              <a:t>●厚生年金－民間企業労働者が加入する。</a:t>
            </a:r>
            <a:endParaRPr lang="en-US" altLang="ja-JP" sz="1700" dirty="0" smtClean="0">
              <a:latin typeface="ＭＳ Ｐ明朝" pitchFamily="18" charset="-128"/>
              <a:ea typeface="ＭＳ Ｐ明朝" pitchFamily="18" charset="-128"/>
            </a:endParaRPr>
          </a:p>
          <a:p>
            <a:pPr>
              <a:spcBef>
                <a:spcPts val="0"/>
              </a:spcBef>
              <a:buNone/>
            </a:pPr>
            <a:r>
              <a:rPr lang="ja-JP" altLang="en-US" sz="1700" dirty="0" smtClean="0">
                <a:latin typeface="ＭＳ Ｐ明朝" pitchFamily="18" charset="-128"/>
                <a:ea typeface="ＭＳ Ｐ明朝" pitchFamily="18" charset="-128"/>
              </a:rPr>
              <a:t>●共済年金－公務員、私立学校教職員が加入。</a:t>
            </a:r>
            <a:endParaRPr lang="en-US" altLang="ja-JP" sz="1700" dirty="0" smtClean="0">
              <a:latin typeface="ＭＳ Ｐ明朝" pitchFamily="18" charset="-128"/>
              <a:ea typeface="ＭＳ Ｐ明朝" pitchFamily="18" charset="-128"/>
            </a:endParaRPr>
          </a:p>
          <a:p>
            <a:pPr>
              <a:buNone/>
            </a:pPr>
            <a:endParaRPr kumimoji="1" lang="en-US" altLang="ja-JP" sz="1800" dirty="0" smtClean="0">
              <a:latin typeface="AR P丸ゴシック体M" pitchFamily="50" charset="-128"/>
              <a:ea typeface="AR P丸ゴシック体M" pitchFamily="50" charset="-128"/>
            </a:endParaRPr>
          </a:p>
          <a:p>
            <a:pPr>
              <a:buNone/>
            </a:pPr>
            <a:endParaRPr kumimoji="1" lang="ja-JP" altLang="en-US" dirty="0"/>
          </a:p>
        </p:txBody>
      </p:sp>
      <p:sp>
        <p:nvSpPr>
          <p:cNvPr id="4" name="正方形/長方形 3"/>
          <p:cNvSpPr/>
          <p:nvPr/>
        </p:nvSpPr>
        <p:spPr>
          <a:xfrm>
            <a:off x="5436096" y="5805264"/>
            <a:ext cx="12961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AR P丸ゴシック体M" pitchFamily="50" charset="-128"/>
                <a:ea typeface="AR P丸ゴシック体M" pitchFamily="50" charset="-128"/>
              </a:rPr>
              <a:t>被用者年金</a:t>
            </a:r>
            <a:endParaRPr lang="ja-JP" altLang="en-US" sz="1600" dirty="0">
              <a:solidFill>
                <a:schemeClr val="tx1"/>
              </a:solidFill>
              <a:latin typeface="AR P丸ゴシック体M" pitchFamily="50" charset="-128"/>
              <a:ea typeface="AR P丸ゴシック体M" pitchFamily="50" charset="-128"/>
            </a:endParaRPr>
          </a:p>
        </p:txBody>
      </p:sp>
      <p:cxnSp>
        <p:nvCxnSpPr>
          <p:cNvPr id="6" name="直線コネクタ 5"/>
          <p:cNvCxnSpPr>
            <a:endCxn id="4" idx="1"/>
          </p:cNvCxnSpPr>
          <p:nvPr/>
        </p:nvCxnSpPr>
        <p:spPr>
          <a:xfrm>
            <a:off x="5148064" y="5877272"/>
            <a:ext cx="28803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a:stCxn id="4" idx="1"/>
          </p:cNvCxnSpPr>
          <p:nvPr/>
        </p:nvCxnSpPr>
        <p:spPr>
          <a:xfrm rot="10800000" flipV="1">
            <a:off x="5148064" y="5949280"/>
            <a:ext cx="288032"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6372200" y="1988840"/>
            <a:ext cx="2088232" cy="115212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bg1"/>
                </a:solidFill>
                <a:latin typeface="ＭＳ Ｐ明朝" pitchFamily="18" charset="-128"/>
                <a:ea typeface="ＭＳ Ｐ明朝" pitchFamily="18" charset="-128"/>
              </a:rPr>
              <a:t>●国民負担率</a:t>
            </a:r>
            <a:endParaRPr kumimoji="1"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a:t>
            </a:r>
            <a:r>
              <a:rPr kumimoji="1" lang="en-US" altLang="ja-JP" sz="1200" dirty="0" smtClean="0">
                <a:solidFill>
                  <a:schemeClr val="bg1"/>
                </a:solidFill>
                <a:latin typeface="ＭＳ Ｐ明朝" pitchFamily="18" charset="-128"/>
                <a:ea typeface="ＭＳ Ｐ明朝" pitchFamily="18" charset="-128"/>
              </a:rPr>
              <a:t>2011</a:t>
            </a:r>
            <a:r>
              <a:rPr kumimoji="1" lang="ja-JP" altLang="en-US" sz="1200" dirty="0" smtClean="0">
                <a:solidFill>
                  <a:schemeClr val="bg1"/>
                </a:solidFill>
                <a:latin typeface="ＭＳ Ｐ明朝" pitchFamily="18" charset="-128"/>
                <a:ea typeface="ＭＳ Ｐ明朝" pitchFamily="18" charset="-128"/>
              </a:rPr>
              <a:t>年度</a:t>
            </a:r>
            <a:r>
              <a:rPr kumimoji="1" lang="en-US" altLang="ja-JP" sz="1200" dirty="0" smtClean="0">
                <a:solidFill>
                  <a:schemeClr val="bg1"/>
                </a:solidFill>
                <a:latin typeface="ＭＳ Ｐ明朝" pitchFamily="18" charset="-128"/>
                <a:ea typeface="ＭＳ Ｐ明朝" pitchFamily="18" charset="-128"/>
              </a:rPr>
              <a:t>38.8%</a:t>
            </a:r>
          </a:p>
          <a:p>
            <a:r>
              <a:rPr lang="ja-JP" altLang="en-US" sz="1200" dirty="0" smtClean="0">
                <a:solidFill>
                  <a:schemeClr val="bg1"/>
                </a:solidFill>
                <a:latin typeface="ＭＳ Ｐ明朝" pitchFamily="18" charset="-128"/>
                <a:ea typeface="ＭＳ Ｐ明朝" pitchFamily="18" charset="-128"/>
              </a:rPr>
              <a:t>●社会保障負担率</a:t>
            </a:r>
            <a:r>
              <a:rPr lang="en-US" altLang="ja-JP" sz="1200" dirty="0" smtClean="0">
                <a:solidFill>
                  <a:schemeClr val="bg1"/>
                </a:solidFill>
                <a:latin typeface="ＭＳ Ｐ明朝" pitchFamily="18" charset="-128"/>
                <a:ea typeface="ＭＳ Ｐ明朝" pitchFamily="18" charset="-128"/>
              </a:rPr>
              <a:t>16.8</a:t>
            </a:r>
            <a:r>
              <a:rPr lang="ja-JP" altLang="en-US" sz="1200" dirty="0" smtClean="0">
                <a:solidFill>
                  <a:schemeClr val="bg1"/>
                </a:solidFill>
                <a:latin typeface="ＭＳ Ｐ明朝" pitchFamily="18" charset="-128"/>
                <a:ea typeface="ＭＳ Ｐ明朝" pitchFamily="18" charset="-128"/>
              </a:rPr>
              <a:t>％</a:t>
            </a:r>
            <a:endParaRPr lang="en-US" altLang="ja-JP" sz="1200" dirty="0" smtClean="0">
              <a:solidFill>
                <a:schemeClr val="bg1"/>
              </a:solidFill>
              <a:latin typeface="ＭＳ Ｐ明朝" pitchFamily="18" charset="-128"/>
              <a:ea typeface="ＭＳ Ｐ明朝" pitchFamily="18" charset="-128"/>
            </a:endParaRPr>
          </a:p>
          <a:p>
            <a:r>
              <a:rPr lang="ja-JP" altLang="en-US" sz="1200" dirty="0" smtClean="0">
                <a:solidFill>
                  <a:schemeClr val="bg1"/>
                </a:solidFill>
                <a:latin typeface="ＭＳ Ｐ明朝" pitchFamily="18" charset="-128"/>
                <a:ea typeface="ＭＳ Ｐ明朝" pitchFamily="18" charset="-128"/>
              </a:rPr>
              <a:t>　　（</a:t>
            </a:r>
            <a:r>
              <a:rPr lang="en-US" altLang="ja-JP" sz="1200" dirty="0" smtClean="0">
                <a:solidFill>
                  <a:schemeClr val="bg1"/>
                </a:solidFill>
                <a:latin typeface="ＭＳ Ｐ明朝" pitchFamily="18" charset="-128"/>
                <a:ea typeface="ＭＳ Ｐ明朝" pitchFamily="18" charset="-128"/>
              </a:rPr>
              <a:t>10</a:t>
            </a:r>
            <a:r>
              <a:rPr lang="ja-JP" altLang="en-US" sz="1200" dirty="0" smtClean="0">
                <a:solidFill>
                  <a:schemeClr val="bg1"/>
                </a:solidFill>
                <a:latin typeface="ＭＳ Ｐ明朝" pitchFamily="18" charset="-128"/>
                <a:ea typeface="ＭＳ Ｐ明朝" pitchFamily="18" charset="-128"/>
              </a:rPr>
              <a:t>年度実績見込み）</a:t>
            </a:r>
            <a:endParaRPr lang="en-US" altLang="ja-JP" sz="1200" dirty="0" smtClean="0">
              <a:solidFill>
                <a:schemeClr val="bg1"/>
              </a:solidFill>
              <a:latin typeface="ＭＳ Ｐ明朝" pitchFamily="18" charset="-128"/>
              <a:ea typeface="ＭＳ Ｐ明朝" pitchFamily="18" charset="-128"/>
            </a:endParaRPr>
          </a:p>
          <a:p>
            <a:r>
              <a:rPr kumimoji="1" lang="ja-JP" altLang="en-US" sz="1200" dirty="0" smtClean="0">
                <a:solidFill>
                  <a:schemeClr val="bg1"/>
                </a:solidFill>
                <a:latin typeface="ＭＳ Ｐ明朝" pitchFamily="18" charset="-128"/>
                <a:ea typeface="ＭＳ Ｐ明朝" pitchFamily="18" charset="-128"/>
              </a:rPr>
              <a:t>　　財務省発表</a:t>
            </a:r>
            <a:r>
              <a:rPr lang="en-US" altLang="ja-JP" sz="1200" dirty="0" smtClean="0">
                <a:solidFill>
                  <a:schemeClr val="bg1"/>
                </a:solidFill>
                <a:latin typeface="ＭＳ Ｐ明朝" pitchFamily="18" charset="-128"/>
                <a:ea typeface="ＭＳ Ｐ明朝" pitchFamily="18" charset="-128"/>
              </a:rPr>
              <a:t>11.2.4</a:t>
            </a:r>
            <a:r>
              <a:rPr lang="ja-JP" altLang="en-US" sz="1200" dirty="0" smtClean="0">
                <a:solidFill>
                  <a:schemeClr val="bg1"/>
                </a:solidFill>
                <a:latin typeface="ＭＳ Ｐ明朝" pitchFamily="18" charset="-128"/>
                <a:ea typeface="ＭＳ Ｐ明朝" pitchFamily="18" charset="-128"/>
              </a:rPr>
              <a:t>時事</a:t>
            </a:r>
            <a:endParaRPr kumimoji="1" lang="ja-JP" altLang="en-US" sz="1200" dirty="0">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512064"/>
            <a:ext cx="8075240" cy="3637016"/>
          </a:xfrm>
        </p:spPr>
        <p:txBody>
          <a:bodyPr/>
          <a:lstStyle/>
          <a:p>
            <a:r>
              <a:rPr kumimoji="1" lang="en-US" altLang="ja-JP" sz="1800" dirty="0" smtClean="0">
                <a:effectLst/>
                <a:latin typeface="ＭＳ Ｐ明朝" pitchFamily="18" charset="-128"/>
                <a:ea typeface="ＭＳ Ｐ明朝" pitchFamily="18" charset="-128"/>
              </a:rPr>
              <a:t>〔</a:t>
            </a:r>
            <a:r>
              <a:rPr kumimoji="1" lang="ja-JP" altLang="en-US" sz="1800" dirty="0" smtClean="0">
                <a:effectLst/>
                <a:latin typeface="ＭＳ Ｐ明朝" pitchFamily="18" charset="-128"/>
                <a:ea typeface="ＭＳ Ｐ明朝" pitchFamily="18" charset="-128"/>
              </a:rPr>
              <a:t>基礎年金の構造</a:t>
            </a:r>
            <a:r>
              <a:rPr kumimoji="1" lang="en-US" altLang="ja-JP" sz="1800" dirty="0" smtClean="0">
                <a:effectLst/>
                <a:latin typeface="ＭＳ Ｐ明朝" pitchFamily="18" charset="-128"/>
                <a:ea typeface="ＭＳ Ｐ明朝" pitchFamily="18" charset="-128"/>
              </a:rPr>
              <a:t>〕</a:t>
            </a:r>
            <a:r>
              <a:rPr kumimoji="1" lang="en-US" altLang="ja-JP" dirty="0" smtClean="0">
                <a:effectLst/>
                <a:latin typeface="ＭＳ Ｐ明朝" pitchFamily="18" charset="-128"/>
                <a:ea typeface="ＭＳ Ｐ明朝" pitchFamily="18" charset="-128"/>
              </a:rPr>
              <a:t/>
            </a:r>
            <a:br>
              <a:rPr kumimoji="1" lang="en-US" altLang="ja-JP" dirty="0" smtClean="0">
                <a:effectLst/>
                <a:latin typeface="ＭＳ Ｐ明朝" pitchFamily="18" charset="-128"/>
                <a:ea typeface="ＭＳ Ｐ明朝" pitchFamily="18" charset="-128"/>
              </a:rPr>
            </a:br>
            <a:r>
              <a:rPr lang="ja-JP" altLang="en-US" dirty="0" smtClean="0"/>
              <a:t>　　　</a:t>
            </a:r>
            <a:endParaRPr kumimoji="1" lang="ja-JP" altLang="en-US" dirty="0"/>
          </a:p>
        </p:txBody>
      </p:sp>
      <p:sp>
        <p:nvSpPr>
          <p:cNvPr id="3" name="コンテンツ プレースホルダ 2"/>
          <p:cNvSpPr>
            <a:spLocks noGrp="1"/>
          </p:cNvSpPr>
          <p:nvPr>
            <p:ph idx="1"/>
          </p:nvPr>
        </p:nvSpPr>
        <p:spPr>
          <a:xfrm>
            <a:off x="914400" y="3140968"/>
            <a:ext cx="7772400" cy="3214592"/>
          </a:xfrm>
        </p:spPr>
        <p:txBody>
          <a:bodyPr/>
          <a:lstStyle/>
          <a:p>
            <a:endParaRPr kumimoji="1" lang="en-US" altLang="ja-JP" dirty="0" smtClean="0"/>
          </a:p>
          <a:p>
            <a:pPr>
              <a:buNone/>
            </a:pPr>
            <a:endParaRPr kumimoji="1" lang="ja-JP" altLang="en-US" dirty="0"/>
          </a:p>
        </p:txBody>
      </p:sp>
      <p:sp>
        <p:nvSpPr>
          <p:cNvPr id="4" name="正方形/長方形 3"/>
          <p:cNvSpPr/>
          <p:nvPr/>
        </p:nvSpPr>
        <p:spPr>
          <a:xfrm>
            <a:off x="2771800" y="1412776"/>
            <a:ext cx="1584176" cy="576064"/>
          </a:xfrm>
          <a:prstGeom prst="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latin typeface="ＭＳ Ｐ明朝" pitchFamily="18" charset="-128"/>
                <a:ea typeface="ＭＳ Ｐ明朝" pitchFamily="18" charset="-128"/>
              </a:rPr>
              <a:t>報酬比例部分</a:t>
            </a:r>
            <a:endParaRPr kumimoji="1" lang="ja-JP" altLang="en-US" sz="1600" dirty="0">
              <a:solidFill>
                <a:schemeClr val="bg1"/>
              </a:solidFill>
              <a:latin typeface="ＭＳ Ｐ明朝" pitchFamily="18" charset="-128"/>
              <a:ea typeface="ＭＳ Ｐ明朝" pitchFamily="18" charset="-128"/>
            </a:endParaRPr>
          </a:p>
        </p:txBody>
      </p:sp>
      <p:sp>
        <p:nvSpPr>
          <p:cNvPr id="5" name="正方形/長方形 4"/>
          <p:cNvSpPr/>
          <p:nvPr/>
        </p:nvSpPr>
        <p:spPr>
          <a:xfrm>
            <a:off x="4355976" y="1412776"/>
            <a:ext cx="1800200" cy="576064"/>
          </a:xfrm>
          <a:prstGeom prst="rect">
            <a:avLst/>
          </a:prstGeom>
          <a:solidFill>
            <a:schemeClr val="tx2">
              <a:lumMod val="9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latin typeface="ＭＳ Ｐ明朝" pitchFamily="18" charset="-128"/>
                <a:ea typeface="ＭＳ Ｐ明朝" pitchFamily="18" charset="-128"/>
              </a:rPr>
              <a:t>報酬比例部分</a:t>
            </a:r>
            <a:endParaRPr kumimoji="1" lang="ja-JP" altLang="en-US" sz="1600" dirty="0">
              <a:solidFill>
                <a:schemeClr val="bg1"/>
              </a:solidFill>
              <a:latin typeface="ＭＳ Ｐ明朝" pitchFamily="18" charset="-128"/>
              <a:ea typeface="ＭＳ Ｐ明朝" pitchFamily="18" charset="-128"/>
            </a:endParaRPr>
          </a:p>
        </p:txBody>
      </p:sp>
      <p:sp>
        <p:nvSpPr>
          <p:cNvPr id="6" name="正方形/長方形 5"/>
          <p:cNvSpPr/>
          <p:nvPr/>
        </p:nvSpPr>
        <p:spPr>
          <a:xfrm>
            <a:off x="2771800" y="1988840"/>
            <a:ext cx="1584176" cy="504056"/>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latin typeface="ＭＳ Ｐ明朝" pitchFamily="18" charset="-128"/>
                <a:ea typeface="ＭＳ Ｐ明朝" pitchFamily="18" charset="-128"/>
              </a:rPr>
              <a:t>定額部分</a:t>
            </a:r>
            <a:endParaRPr kumimoji="1" lang="ja-JP" altLang="en-US" sz="1600" dirty="0">
              <a:solidFill>
                <a:schemeClr val="bg1"/>
              </a:solidFill>
              <a:latin typeface="ＭＳ Ｐ明朝" pitchFamily="18" charset="-128"/>
              <a:ea typeface="ＭＳ Ｐ明朝" pitchFamily="18" charset="-128"/>
            </a:endParaRPr>
          </a:p>
        </p:txBody>
      </p:sp>
      <p:sp>
        <p:nvSpPr>
          <p:cNvPr id="7" name="正方形/長方形 6"/>
          <p:cNvSpPr/>
          <p:nvPr/>
        </p:nvSpPr>
        <p:spPr>
          <a:xfrm>
            <a:off x="4355976" y="1988840"/>
            <a:ext cx="1800200" cy="504056"/>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latin typeface="ＭＳ Ｐ明朝" pitchFamily="18" charset="-128"/>
                <a:ea typeface="ＭＳ Ｐ明朝" pitchFamily="18" charset="-128"/>
              </a:rPr>
              <a:t>基礎年金</a:t>
            </a:r>
            <a:endParaRPr kumimoji="1" lang="ja-JP" altLang="en-US" sz="1600" dirty="0">
              <a:solidFill>
                <a:schemeClr val="bg1"/>
              </a:solidFill>
              <a:latin typeface="ＭＳ Ｐ明朝" pitchFamily="18" charset="-128"/>
              <a:ea typeface="ＭＳ Ｐ明朝" pitchFamily="18" charset="-128"/>
            </a:endParaRPr>
          </a:p>
        </p:txBody>
      </p:sp>
      <p:sp>
        <p:nvSpPr>
          <p:cNvPr id="8" name="正方形/長方形 7"/>
          <p:cNvSpPr/>
          <p:nvPr/>
        </p:nvSpPr>
        <p:spPr>
          <a:xfrm>
            <a:off x="2771800" y="2492896"/>
            <a:ext cx="1584176" cy="576064"/>
          </a:xfrm>
          <a:prstGeom prst="rect">
            <a:avLst/>
          </a:prstGeom>
          <a:solidFill>
            <a:schemeClr val="bg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AR P丸ゴシック体M" pitchFamily="50" charset="-128"/>
                <a:ea typeface="AR P丸ゴシック体M" pitchFamily="50" charset="-128"/>
              </a:rPr>
              <a:t>段階的廃止</a:t>
            </a:r>
            <a:endParaRPr kumimoji="1" lang="ja-JP" altLang="en-US" sz="1400" dirty="0">
              <a:solidFill>
                <a:schemeClr val="bg1"/>
              </a:solidFill>
              <a:latin typeface="AR P丸ゴシック体M" pitchFamily="50" charset="-128"/>
              <a:ea typeface="AR P丸ゴシック体M" pitchFamily="50" charset="-128"/>
            </a:endParaRPr>
          </a:p>
        </p:txBody>
      </p:sp>
      <p:sp>
        <p:nvSpPr>
          <p:cNvPr id="9" name="正方形/長方形 8"/>
          <p:cNvSpPr/>
          <p:nvPr/>
        </p:nvSpPr>
        <p:spPr>
          <a:xfrm>
            <a:off x="2483768" y="908720"/>
            <a:ext cx="597666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tx1"/>
                </a:solidFill>
                <a:latin typeface="ＭＳ Ｐ明朝" pitchFamily="18" charset="-128"/>
                <a:ea typeface="ＭＳ Ｐ明朝" pitchFamily="18" charset="-128"/>
              </a:rPr>
              <a:t>60</a:t>
            </a:r>
            <a:r>
              <a:rPr kumimoji="1" lang="ja-JP" altLang="en-US" sz="1600" dirty="0" smtClean="0">
                <a:solidFill>
                  <a:schemeClr val="tx1"/>
                </a:solidFill>
                <a:latin typeface="ＭＳ Ｐ明朝" pitchFamily="18" charset="-128"/>
                <a:ea typeface="ＭＳ Ｐ明朝" pitchFamily="18" charset="-128"/>
              </a:rPr>
              <a:t>歳    →      </a:t>
            </a:r>
            <a:r>
              <a:rPr kumimoji="1" lang="en-US" altLang="ja-JP" sz="1600" dirty="0" smtClean="0">
                <a:solidFill>
                  <a:schemeClr val="tx1"/>
                </a:solidFill>
                <a:latin typeface="ＭＳ Ｐ明朝" pitchFamily="18" charset="-128"/>
                <a:ea typeface="ＭＳ Ｐ明朝" pitchFamily="18" charset="-128"/>
              </a:rPr>
              <a:t>65</a:t>
            </a:r>
            <a:r>
              <a:rPr kumimoji="1" lang="ja-JP" altLang="en-US" sz="1600" dirty="0" smtClean="0">
                <a:solidFill>
                  <a:schemeClr val="tx1"/>
                </a:solidFill>
                <a:latin typeface="ＭＳ Ｐ明朝" pitchFamily="18" charset="-128"/>
                <a:ea typeface="ＭＳ Ｐ明朝" pitchFamily="18" charset="-128"/>
              </a:rPr>
              <a:t>歳    →      死亡   </a:t>
            </a:r>
            <a:r>
              <a:rPr kumimoji="1" lang="en-US" altLang="ja-JP" sz="1600" dirty="0" smtClean="0">
                <a:solidFill>
                  <a:schemeClr val="tx1"/>
                </a:solidFill>
                <a:latin typeface="ＭＳ Ｐ明朝" pitchFamily="18" charset="-128"/>
                <a:ea typeface="ＭＳ Ｐ明朝" pitchFamily="18" charset="-128"/>
              </a:rPr>
              <a:t>(</a:t>
            </a:r>
            <a:r>
              <a:rPr kumimoji="1" lang="ja-JP" altLang="en-US" sz="1600" dirty="0" smtClean="0">
                <a:solidFill>
                  <a:schemeClr val="tx1"/>
                </a:solidFill>
                <a:latin typeface="ＭＳ Ｐ明朝" pitchFamily="18" charset="-128"/>
                <a:ea typeface="ＭＳ Ｐ明朝" pitchFamily="18" charset="-128"/>
              </a:rPr>
              <a:t>給付水準</a:t>
            </a:r>
            <a:r>
              <a:rPr kumimoji="1" lang="ja-JP" altLang="en-US" sz="1600" dirty="0" smtClean="0">
                <a:solidFill>
                  <a:schemeClr val="tx1"/>
                </a:solidFill>
                <a:latin typeface="AR P丸ゴシック体M" pitchFamily="50" charset="-128"/>
                <a:ea typeface="AR P丸ゴシック体M" pitchFamily="50" charset="-128"/>
              </a:rPr>
              <a:t>）</a:t>
            </a:r>
            <a:endParaRPr kumimoji="1" lang="ja-JP" altLang="en-US" sz="1600" dirty="0">
              <a:solidFill>
                <a:schemeClr val="tx1"/>
              </a:solidFill>
              <a:latin typeface="AR P丸ゴシック体M" pitchFamily="50" charset="-128"/>
              <a:ea typeface="AR P丸ゴシック体M" pitchFamily="50" charset="-128"/>
            </a:endParaRPr>
          </a:p>
        </p:txBody>
      </p:sp>
      <p:sp>
        <p:nvSpPr>
          <p:cNvPr id="10" name="正方形/長方形 9"/>
          <p:cNvSpPr/>
          <p:nvPr/>
        </p:nvSpPr>
        <p:spPr>
          <a:xfrm>
            <a:off x="683568" y="1484784"/>
            <a:ext cx="187220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ＭＳ Ｐ明朝" pitchFamily="18" charset="-128"/>
                <a:ea typeface="ＭＳ Ｐ明朝" pitchFamily="18" charset="-128"/>
              </a:rPr>
              <a:t>1999</a:t>
            </a:r>
            <a:r>
              <a:rPr kumimoji="1" lang="ja-JP" altLang="en-US" sz="1600" dirty="0" smtClean="0">
                <a:solidFill>
                  <a:schemeClr val="tx1"/>
                </a:solidFill>
                <a:latin typeface="ＭＳ Ｐ明朝" pitchFamily="18" charset="-128"/>
                <a:ea typeface="ＭＳ Ｐ明朝" pitchFamily="18" charset="-128"/>
              </a:rPr>
              <a:t>年度改革→</a:t>
            </a:r>
            <a:endParaRPr kumimoji="1" lang="ja-JP" altLang="en-US" sz="1600" dirty="0">
              <a:solidFill>
                <a:schemeClr val="tx1"/>
              </a:solidFill>
              <a:latin typeface="ＭＳ Ｐ明朝" pitchFamily="18" charset="-128"/>
              <a:ea typeface="ＭＳ Ｐ明朝" pitchFamily="18" charset="-128"/>
            </a:endParaRPr>
          </a:p>
        </p:txBody>
      </p:sp>
      <p:sp>
        <p:nvSpPr>
          <p:cNvPr id="11" name="正方形/長方形 10"/>
          <p:cNvSpPr/>
          <p:nvPr/>
        </p:nvSpPr>
        <p:spPr>
          <a:xfrm>
            <a:off x="683568" y="2060848"/>
            <a:ext cx="187220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latin typeface="ＭＳ Ｐ明朝" pitchFamily="18" charset="-128"/>
                <a:ea typeface="ＭＳ Ｐ明朝" pitchFamily="18" charset="-128"/>
              </a:rPr>
              <a:t>1994</a:t>
            </a:r>
            <a:r>
              <a:rPr kumimoji="1" lang="ja-JP" altLang="en-US" sz="1600" dirty="0" smtClean="0">
                <a:solidFill>
                  <a:schemeClr val="tx1"/>
                </a:solidFill>
                <a:latin typeface="ＭＳ Ｐ明朝" pitchFamily="18" charset="-128"/>
                <a:ea typeface="ＭＳ Ｐ明朝" pitchFamily="18" charset="-128"/>
              </a:rPr>
              <a:t>年度改革→</a:t>
            </a:r>
            <a:endParaRPr kumimoji="1" lang="ja-JP" altLang="en-US" sz="1600" dirty="0">
              <a:solidFill>
                <a:schemeClr val="tx1"/>
              </a:solidFill>
              <a:latin typeface="ＭＳ Ｐ明朝" pitchFamily="18" charset="-128"/>
              <a:ea typeface="ＭＳ Ｐ明朝" pitchFamily="18" charset="-128"/>
            </a:endParaRPr>
          </a:p>
        </p:txBody>
      </p:sp>
      <p:sp>
        <p:nvSpPr>
          <p:cNvPr id="12" name="正方形/長方形 11"/>
          <p:cNvSpPr/>
          <p:nvPr/>
        </p:nvSpPr>
        <p:spPr>
          <a:xfrm>
            <a:off x="6444208" y="1412776"/>
            <a:ext cx="194421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ＭＳ Ｐ明朝" pitchFamily="18" charset="-128"/>
                <a:ea typeface="ＭＳ Ｐ明朝" pitchFamily="18" charset="-128"/>
              </a:rPr>
              <a:t>=</a:t>
            </a:r>
            <a:r>
              <a:rPr kumimoji="1" lang="ja-JP" altLang="en-US" sz="1400" dirty="0" smtClean="0">
                <a:solidFill>
                  <a:schemeClr val="tx1"/>
                </a:solidFill>
                <a:latin typeface="ＭＳ Ｐ明朝" pitchFamily="18" charset="-128"/>
                <a:ea typeface="ＭＳ Ｐ明朝" pitchFamily="18" charset="-128"/>
              </a:rPr>
              <a:t>現役時の給与水準に比例</a:t>
            </a:r>
            <a:endParaRPr kumimoji="1" lang="ja-JP" altLang="en-US" sz="1400" dirty="0">
              <a:solidFill>
                <a:schemeClr val="tx1"/>
              </a:solidFill>
              <a:latin typeface="ＭＳ Ｐ明朝" pitchFamily="18" charset="-128"/>
              <a:ea typeface="ＭＳ Ｐ明朝" pitchFamily="18" charset="-128"/>
            </a:endParaRPr>
          </a:p>
        </p:txBody>
      </p:sp>
      <p:sp>
        <p:nvSpPr>
          <p:cNvPr id="13" name="正方形/長方形 12"/>
          <p:cNvSpPr/>
          <p:nvPr/>
        </p:nvSpPr>
        <p:spPr>
          <a:xfrm>
            <a:off x="6444208" y="2060848"/>
            <a:ext cx="194421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ＭＳ Ｐ明朝" pitchFamily="18" charset="-128"/>
                <a:ea typeface="ＭＳ Ｐ明朝" pitchFamily="18" charset="-128"/>
              </a:rPr>
              <a:t>=</a:t>
            </a:r>
            <a:r>
              <a:rPr kumimoji="1" lang="ja-JP" altLang="en-US" sz="1400" dirty="0" smtClean="0">
                <a:solidFill>
                  <a:schemeClr val="tx1"/>
                </a:solidFill>
                <a:latin typeface="ＭＳ Ｐ明朝" pitchFamily="18" charset="-128"/>
                <a:ea typeface="ＭＳ Ｐ明朝" pitchFamily="18" charset="-128"/>
              </a:rPr>
              <a:t>加入（納付</a:t>
            </a:r>
            <a:r>
              <a:rPr kumimoji="1"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期間に比例</a:t>
            </a:r>
            <a:endParaRPr kumimoji="1" lang="ja-JP" altLang="en-US" sz="1400" dirty="0">
              <a:solidFill>
                <a:schemeClr val="tx1"/>
              </a:solidFill>
              <a:latin typeface="ＭＳ Ｐ明朝" pitchFamily="18" charset="-128"/>
              <a:ea typeface="ＭＳ Ｐ明朝" pitchFamily="18" charset="-128"/>
            </a:endParaRPr>
          </a:p>
        </p:txBody>
      </p:sp>
      <p:sp>
        <p:nvSpPr>
          <p:cNvPr id="14" name="正方形/長方形 13"/>
          <p:cNvSpPr/>
          <p:nvPr/>
        </p:nvSpPr>
        <p:spPr>
          <a:xfrm>
            <a:off x="2987824" y="404664"/>
            <a:ext cx="3600400" cy="28803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ＭＳ Ｐ明朝" pitchFamily="18" charset="-128"/>
                <a:ea typeface="ＭＳ Ｐ明朝" pitchFamily="18" charset="-128"/>
              </a:rPr>
              <a:t>老齢年金制度の支給開始年齢</a:t>
            </a:r>
            <a:endParaRPr kumimoji="1" lang="ja-JP" altLang="en-US" dirty="0">
              <a:latin typeface="ＭＳ Ｐ明朝" pitchFamily="18" charset="-128"/>
              <a:ea typeface="ＭＳ Ｐ明朝" pitchFamily="18" charset="-128"/>
            </a:endParaRPr>
          </a:p>
        </p:txBody>
      </p:sp>
      <p:sp>
        <p:nvSpPr>
          <p:cNvPr id="15" name="角丸四角形 14"/>
          <p:cNvSpPr/>
          <p:nvPr/>
        </p:nvSpPr>
        <p:spPr>
          <a:xfrm>
            <a:off x="5148064" y="2564904"/>
            <a:ext cx="3168352" cy="504056"/>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bg1"/>
                </a:solidFill>
                <a:latin typeface="ＭＳ Ｐ明朝" pitchFamily="18" charset="-128"/>
                <a:ea typeface="ＭＳ Ｐ明朝" pitchFamily="18" charset="-128"/>
              </a:rPr>
              <a:t>20</a:t>
            </a:r>
            <a:r>
              <a:rPr kumimoji="1" lang="ja-JP" altLang="en-US" sz="1600" dirty="0" smtClean="0">
                <a:solidFill>
                  <a:schemeClr val="bg1"/>
                </a:solidFill>
                <a:latin typeface="ＭＳ Ｐ明朝" pitchFamily="18" charset="-128"/>
                <a:ea typeface="ＭＳ Ｐ明朝" pitchFamily="18" charset="-128"/>
              </a:rPr>
              <a:t>歳～</a:t>
            </a:r>
            <a:r>
              <a:rPr kumimoji="1" lang="en-US" altLang="ja-JP" sz="1600" dirty="0" smtClean="0">
                <a:solidFill>
                  <a:schemeClr val="bg1"/>
                </a:solidFill>
                <a:latin typeface="ＭＳ Ｐ明朝" pitchFamily="18" charset="-128"/>
                <a:ea typeface="ＭＳ Ｐ明朝" pitchFamily="18" charset="-128"/>
              </a:rPr>
              <a:t>59</a:t>
            </a:r>
            <a:r>
              <a:rPr kumimoji="1" lang="ja-JP" altLang="en-US" sz="1600" dirty="0" smtClean="0">
                <a:solidFill>
                  <a:schemeClr val="bg1"/>
                </a:solidFill>
                <a:latin typeface="ＭＳ Ｐ明朝" pitchFamily="18" charset="-128"/>
                <a:ea typeface="ＭＳ Ｐ明朝" pitchFamily="18" charset="-128"/>
              </a:rPr>
              <a:t>歳までの</a:t>
            </a:r>
            <a:r>
              <a:rPr kumimoji="1" lang="en-US" altLang="ja-JP" sz="1600" dirty="0" smtClean="0">
                <a:solidFill>
                  <a:schemeClr val="bg1"/>
                </a:solidFill>
                <a:latin typeface="ＭＳ Ｐ明朝" pitchFamily="18" charset="-128"/>
                <a:ea typeface="ＭＳ Ｐ明朝" pitchFamily="18" charset="-128"/>
              </a:rPr>
              <a:t>40</a:t>
            </a:r>
            <a:r>
              <a:rPr kumimoji="1" lang="ja-JP" altLang="en-US" sz="1600" dirty="0" smtClean="0">
                <a:solidFill>
                  <a:schemeClr val="bg1"/>
                </a:solidFill>
                <a:latin typeface="ＭＳ Ｐ明朝" pitchFamily="18" charset="-128"/>
                <a:ea typeface="ＭＳ Ｐ明朝" pitchFamily="18" charset="-128"/>
              </a:rPr>
              <a:t>年間</a:t>
            </a:r>
            <a:endParaRPr kumimoji="1" lang="en-US" altLang="ja-JP" sz="1600" dirty="0" smtClean="0">
              <a:solidFill>
                <a:schemeClr val="bg1"/>
              </a:solidFill>
              <a:latin typeface="ＭＳ Ｐ明朝" pitchFamily="18" charset="-128"/>
              <a:ea typeface="ＭＳ Ｐ明朝" pitchFamily="18" charset="-128"/>
            </a:endParaRPr>
          </a:p>
          <a:p>
            <a:r>
              <a:rPr lang="ja-JP" altLang="en-US" sz="1600" dirty="0" smtClean="0">
                <a:solidFill>
                  <a:schemeClr val="bg1"/>
                </a:solidFill>
                <a:latin typeface="ＭＳ Ｐ明朝" pitchFamily="18" charset="-128"/>
                <a:ea typeface="ＭＳ Ｐ明朝" pitchFamily="18" charset="-128"/>
              </a:rPr>
              <a:t>満額年金は</a:t>
            </a:r>
            <a:r>
              <a:rPr lang="en-US" altLang="ja-JP" sz="1600" dirty="0" smtClean="0">
                <a:solidFill>
                  <a:schemeClr val="bg1"/>
                </a:solidFill>
                <a:latin typeface="ＭＳ Ｐ明朝" pitchFamily="18" charset="-128"/>
                <a:ea typeface="ＭＳ Ｐ明朝" pitchFamily="18" charset="-128"/>
              </a:rPr>
              <a:t>66,008</a:t>
            </a:r>
            <a:r>
              <a:rPr lang="ja-JP" altLang="en-US" sz="1600" dirty="0" smtClean="0">
                <a:solidFill>
                  <a:schemeClr val="bg1"/>
                </a:solidFill>
                <a:latin typeface="ＭＳ Ｐ明朝" pitchFamily="18" charset="-128"/>
                <a:ea typeface="ＭＳ Ｐ明朝" pitchFamily="18" charset="-128"/>
              </a:rPr>
              <a:t>円</a:t>
            </a:r>
            <a:endParaRPr kumimoji="1" lang="ja-JP" altLang="en-US" sz="1600" dirty="0">
              <a:solidFill>
                <a:schemeClr val="bg1"/>
              </a:solidFill>
              <a:latin typeface="ＭＳ Ｐ明朝" pitchFamily="18" charset="-128"/>
              <a:ea typeface="ＭＳ Ｐ明朝" pitchFamily="18" charset="-128"/>
            </a:endParaRPr>
          </a:p>
        </p:txBody>
      </p:sp>
      <p:sp>
        <p:nvSpPr>
          <p:cNvPr id="17" name="正方形/長方形 16"/>
          <p:cNvSpPr/>
          <p:nvPr/>
        </p:nvSpPr>
        <p:spPr>
          <a:xfrm>
            <a:off x="755576" y="3212976"/>
            <a:ext cx="7776864" cy="122413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buNone/>
            </a:pPr>
            <a:r>
              <a:rPr lang="en-US" altLang="ja-JP" sz="1400" dirty="0" smtClean="0">
                <a:solidFill>
                  <a:schemeClr val="bg1"/>
                </a:solidFill>
                <a:latin typeface="ＭＳ Ｐ明朝" pitchFamily="18" charset="-128"/>
                <a:ea typeface="ＭＳ Ｐ明朝" pitchFamily="18" charset="-128"/>
              </a:rPr>
              <a:t>1986</a:t>
            </a:r>
            <a:r>
              <a:rPr lang="ja-JP" altLang="en-US" sz="1400" dirty="0" smtClean="0">
                <a:solidFill>
                  <a:schemeClr val="bg1"/>
                </a:solidFill>
                <a:latin typeface="ＭＳ Ｐ明朝" pitchFamily="18" charset="-128"/>
                <a:ea typeface="ＭＳ Ｐ明朝" pitchFamily="18" charset="-128"/>
              </a:rPr>
              <a:t>年（昭和</a:t>
            </a:r>
            <a:r>
              <a:rPr lang="en-US" altLang="ja-JP" sz="1400" dirty="0" smtClean="0">
                <a:solidFill>
                  <a:schemeClr val="bg1"/>
                </a:solidFill>
                <a:latin typeface="ＭＳ Ｐ明朝" pitchFamily="18" charset="-128"/>
                <a:ea typeface="ＭＳ Ｐ明朝" pitchFamily="18" charset="-128"/>
              </a:rPr>
              <a:t>61)</a:t>
            </a:r>
            <a:r>
              <a:rPr lang="ja-JP" altLang="en-US" sz="1400" dirty="0" smtClean="0">
                <a:solidFill>
                  <a:schemeClr val="bg1"/>
                </a:solidFill>
                <a:latin typeface="ＭＳ Ｐ明朝" pitchFamily="18" charset="-128"/>
                <a:ea typeface="ＭＳ Ｐ明朝" pitchFamily="18" charset="-128"/>
              </a:rPr>
              <a:t>から国民年金は「基礎年金」と呼ばれる。</a:t>
            </a:r>
            <a:endParaRPr lang="en-US" altLang="ja-JP" sz="1400" dirty="0" smtClean="0">
              <a:solidFill>
                <a:schemeClr val="bg1"/>
              </a:solidFill>
              <a:latin typeface="ＭＳ Ｐ明朝" pitchFamily="18" charset="-128"/>
              <a:ea typeface="ＭＳ Ｐ明朝" pitchFamily="18" charset="-128"/>
            </a:endParaRPr>
          </a:p>
          <a:p>
            <a:pPr>
              <a:spcBef>
                <a:spcPts val="0"/>
              </a:spcBef>
              <a:buNone/>
            </a:pPr>
            <a:r>
              <a:rPr lang="ja-JP" altLang="en-US" sz="1400" dirty="0" smtClean="0">
                <a:solidFill>
                  <a:schemeClr val="bg1"/>
                </a:solidFill>
                <a:latin typeface="ＭＳ Ｐ明朝" pitchFamily="18" charset="-128"/>
                <a:ea typeface="ＭＳ Ｐ明朝" pitchFamily="18" charset="-128"/>
              </a:rPr>
              <a:t>被用者年金者</a:t>
            </a:r>
            <a:r>
              <a:rPr lang="en-US" altLang="ja-JP" sz="1400" dirty="0" smtClean="0">
                <a:solidFill>
                  <a:schemeClr val="bg1"/>
                </a:solidFill>
                <a:latin typeface="ＭＳ Ｐ明朝" pitchFamily="18" charset="-128"/>
                <a:ea typeface="ＭＳ Ｐ明朝" pitchFamily="18" charset="-128"/>
              </a:rPr>
              <a:t>(</a:t>
            </a:r>
            <a:r>
              <a:rPr lang="ja-JP" altLang="en-US" sz="1400" dirty="0" smtClean="0">
                <a:solidFill>
                  <a:schemeClr val="bg1"/>
                </a:solidFill>
                <a:latin typeface="ＭＳ Ｐ明朝" pitchFamily="18" charset="-128"/>
                <a:ea typeface="ＭＳ Ｐ明朝" pitchFamily="18" charset="-128"/>
              </a:rPr>
              <a:t>民間労働者、公務員）も国民年金に同時に加入し、</a:t>
            </a:r>
            <a:r>
              <a:rPr lang="en-US" altLang="ja-JP" sz="1400" dirty="0" smtClean="0">
                <a:solidFill>
                  <a:schemeClr val="bg1"/>
                </a:solidFill>
                <a:latin typeface="ＭＳ Ｐ明朝" pitchFamily="18" charset="-128"/>
                <a:ea typeface="ＭＳ Ｐ明朝" pitchFamily="18" charset="-128"/>
              </a:rPr>
              <a:t>20</a:t>
            </a:r>
            <a:r>
              <a:rPr lang="ja-JP" altLang="en-US" sz="1400" dirty="0" smtClean="0">
                <a:solidFill>
                  <a:schemeClr val="bg1"/>
                </a:solidFill>
                <a:latin typeface="ＭＳ Ｐ明朝" pitchFamily="18" charset="-128"/>
                <a:ea typeface="ＭＳ Ｐ明朝" pitchFamily="18" charset="-128"/>
              </a:rPr>
              <a:t>歳以上</a:t>
            </a:r>
            <a:r>
              <a:rPr lang="en-US" altLang="ja-JP" sz="1400" dirty="0" smtClean="0">
                <a:solidFill>
                  <a:schemeClr val="bg1"/>
                </a:solidFill>
                <a:latin typeface="ＭＳ Ｐ明朝" pitchFamily="18" charset="-128"/>
                <a:ea typeface="ＭＳ Ｐ明朝" pitchFamily="18" charset="-128"/>
              </a:rPr>
              <a:t>60</a:t>
            </a:r>
            <a:r>
              <a:rPr lang="ja-JP" altLang="en-US" sz="1400" dirty="0" smtClean="0">
                <a:solidFill>
                  <a:schemeClr val="bg1"/>
                </a:solidFill>
                <a:latin typeface="ＭＳ Ｐ明朝" pitchFamily="18" charset="-128"/>
                <a:ea typeface="ＭＳ Ｐ明朝" pitchFamily="18" charset="-128"/>
              </a:rPr>
              <a:t>歳未満の国民はすべて加入が義務付けられ、国民共通の基礎年金となった。</a:t>
            </a:r>
            <a:endParaRPr lang="en-US" altLang="ja-JP" sz="1400" dirty="0" smtClean="0">
              <a:solidFill>
                <a:schemeClr val="bg1"/>
              </a:solidFill>
              <a:latin typeface="ＭＳ Ｐ明朝" pitchFamily="18" charset="-128"/>
              <a:ea typeface="ＭＳ Ｐ明朝" pitchFamily="18" charset="-128"/>
            </a:endParaRPr>
          </a:p>
          <a:p>
            <a:pPr>
              <a:spcBef>
                <a:spcPts val="0"/>
              </a:spcBef>
              <a:buNone/>
            </a:pPr>
            <a:r>
              <a:rPr lang="en-US" altLang="ja-JP" sz="1400" dirty="0" smtClean="0">
                <a:solidFill>
                  <a:schemeClr val="bg1"/>
                </a:solidFill>
                <a:latin typeface="ＭＳ Ｐ明朝" pitchFamily="18" charset="-128"/>
                <a:ea typeface="ＭＳ Ｐ明朝" pitchFamily="18" charset="-128"/>
              </a:rPr>
              <a:t>1</a:t>
            </a:r>
            <a:r>
              <a:rPr lang="ja-JP" altLang="en-US" sz="1400" dirty="0" smtClean="0">
                <a:solidFill>
                  <a:schemeClr val="bg1"/>
                </a:solidFill>
                <a:latin typeface="ＭＳ Ｐ明朝" pitchFamily="18" charset="-128"/>
                <a:ea typeface="ＭＳ Ｐ明朝" pitchFamily="18" charset="-128"/>
              </a:rPr>
              <a:t>人１年金の原則－９種類－基礎年金・障害基礎年金・遺族基礎年金・老齢厚生年金・障害厚生年金・遺族厚生年金・退職共済年金・障害共済年金・遺族共済年金</a:t>
            </a:r>
            <a:endParaRPr lang="en-US" altLang="ja-JP" sz="1400" dirty="0" smtClean="0">
              <a:solidFill>
                <a:schemeClr val="bg1"/>
              </a:solidFill>
              <a:latin typeface="ＭＳ Ｐ明朝" pitchFamily="18" charset="-128"/>
              <a:ea typeface="ＭＳ Ｐ明朝" pitchFamily="18" charset="-128"/>
            </a:endParaRPr>
          </a:p>
        </p:txBody>
      </p:sp>
      <p:sp>
        <p:nvSpPr>
          <p:cNvPr id="18" name="正方形/長方形 17"/>
          <p:cNvSpPr/>
          <p:nvPr/>
        </p:nvSpPr>
        <p:spPr>
          <a:xfrm>
            <a:off x="827584" y="4941168"/>
            <a:ext cx="2088232" cy="288032"/>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ＭＳ Ｐ明朝" pitchFamily="18" charset="-128"/>
                <a:ea typeface="ＭＳ Ｐ明朝" pitchFamily="18" charset="-128"/>
              </a:rPr>
              <a:t>国民</a:t>
            </a:r>
            <a:endParaRPr lang="ja-JP" altLang="en-US" sz="1400" dirty="0">
              <a:solidFill>
                <a:schemeClr val="bg1"/>
              </a:solidFill>
              <a:latin typeface="ＭＳ Ｐ明朝" pitchFamily="18" charset="-128"/>
              <a:ea typeface="ＭＳ Ｐ明朝" pitchFamily="18" charset="-128"/>
            </a:endParaRPr>
          </a:p>
        </p:txBody>
      </p:sp>
      <p:sp>
        <p:nvSpPr>
          <p:cNvPr id="19" name="正方形/長方形 18"/>
          <p:cNvSpPr/>
          <p:nvPr/>
        </p:nvSpPr>
        <p:spPr>
          <a:xfrm>
            <a:off x="827584" y="5229200"/>
            <a:ext cx="1080120" cy="86409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ＭＳ Ｐ明朝" pitchFamily="18" charset="-128"/>
                <a:ea typeface="ＭＳ Ｐ明朝" pitchFamily="18" charset="-128"/>
              </a:rPr>
              <a:t>第１号被保険者</a:t>
            </a:r>
            <a:endParaRPr lang="en-US" altLang="ja-JP" sz="1400" dirty="0" smtClean="0">
              <a:solidFill>
                <a:schemeClr val="bg1"/>
              </a:solidFill>
              <a:latin typeface="ＭＳ Ｐ明朝" pitchFamily="18" charset="-128"/>
              <a:ea typeface="ＭＳ Ｐ明朝" pitchFamily="18" charset="-128"/>
            </a:endParaRPr>
          </a:p>
          <a:p>
            <a:pPr algn="ctr"/>
            <a:r>
              <a:rPr lang="en-US" altLang="ja-JP" sz="1400" dirty="0" smtClean="0">
                <a:solidFill>
                  <a:schemeClr val="bg1"/>
                </a:solidFill>
                <a:latin typeface="ＭＳ Ｐ明朝" pitchFamily="18" charset="-128"/>
                <a:ea typeface="ＭＳ Ｐ明朝" pitchFamily="18" charset="-128"/>
              </a:rPr>
              <a:t>2,001</a:t>
            </a:r>
            <a:r>
              <a:rPr lang="ja-JP" altLang="en-US" sz="1400" dirty="0" smtClean="0">
                <a:solidFill>
                  <a:schemeClr val="bg1"/>
                </a:solidFill>
                <a:latin typeface="ＭＳ Ｐ明朝" pitchFamily="18" charset="-128"/>
                <a:ea typeface="ＭＳ Ｐ明朝" pitchFamily="18" charset="-128"/>
              </a:rPr>
              <a:t>万人</a:t>
            </a:r>
            <a:endParaRPr lang="ja-JP" altLang="en-US" sz="1400" dirty="0">
              <a:solidFill>
                <a:schemeClr val="bg1"/>
              </a:solidFill>
              <a:latin typeface="ＭＳ Ｐ明朝" pitchFamily="18" charset="-128"/>
              <a:ea typeface="ＭＳ Ｐ明朝" pitchFamily="18" charset="-128"/>
            </a:endParaRPr>
          </a:p>
        </p:txBody>
      </p:sp>
      <p:sp>
        <p:nvSpPr>
          <p:cNvPr id="20" name="正方形/長方形 19"/>
          <p:cNvSpPr/>
          <p:nvPr/>
        </p:nvSpPr>
        <p:spPr>
          <a:xfrm>
            <a:off x="1907704" y="5229200"/>
            <a:ext cx="1080120" cy="86409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ＭＳ Ｐ明朝" pitchFamily="18" charset="-128"/>
                <a:ea typeface="ＭＳ Ｐ明朝" pitchFamily="18" charset="-128"/>
              </a:rPr>
              <a:t>第３号被保険者</a:t>
            </a:r>
            <a:endParaRPr lang="en-US" altLang="ja-JP" sz="1400" dirty="0" smtClean="0">
              <a:solidFill>
                <a:schemeClr val="bg1"/>
              </a:solidFill>
              <a:latin typeface="ＭＳ Ｐ明朝" pitchFamily="18" charset="-128"/>
              <a:ea typeface="ＭＳ Ｐ明朝" pitchFamily="18" charset="-128"/>
            </a:endParaRPr>
          </a:p>
          <a:p>
            <a:pPr algn="ctr"/>
            <a:r>
              <a:rPr lang="en-US" altLang="ja-JP" sz="1400" dirty="0" smtClean="0">
                <a:solidFill>
                  <a:schemeClr val="bg1"/>
                </a:solidFill>
                <a:latin typeface="ＭＳ Ｐ明朝" pitchFamily="18" charset="-128"/>
                <a:ea typeface="ＭＳ Ｐ明朝" pitchFamily="18" charset="-128"/>
              </a:rPr>
              <a:t>1,044</a:t>
            </a:r>
            <a:r>
              <a:rPr lang="ja-JP" altLang="en-US" sz="1400" dirty="0" smtClean="0">
                <a:solidFill>
                  <a:schemeClr val="bg1"/>
                </a:solidFill>
                <a:latin typeface="ＭＳ Ｐ明朝" pitchFamily="18" charset="-128"/>
                <a:ea typeface="ＭＳ Ｐ明朝" pitchFamily="18" charset="-128"/>
              </a:rPr>
              <a:t>万人</a:t>
            </a:r>
            <a:endParaRPr lang="ja-JP" altLang="en-US" sz="1400" dirty="0">
              <a:solidFill>
                <a:schemeClr val="bg1"/>
              </a:solidFill>
              <a:latin typeface="ＭＳ Ｐ明朝" pitchFamily="18" charset="-128"/>
              <a:ea typeface="ＭＳ Ｐ明朝" pitchFamily="18" charset="-128"/>
            </a:endParaRPr>
          </a:p>
        </p:txBody>
      </p:sp>
      <p:sp>
        <p:nvSpPr>
          <p:cNvPr id="21" name="正方形/長方形 20"/>
          <p:cNvSpPr/>
          <p:nvPr/>
        </p:nvSpPr>
        <p:spPr>
          <a:xfrm>
            <a:off x="2915816" y="4509120"/>
            <a:ext cx="1152128" cy="432048"/>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ＭＳ Ｐ明朝" pitchFamily="18" charset="-128"/>
                <a:ea typeface="ＭＳ Ｐ明朝" pitchFamily="18" charset="-128"/>
              </a:rPr>
              <a:t>厚生年金</a:t>
            </a:r>
            <a:endParaRPr lang="en-US" altLang="ja-JP" sz="1400" dirty="0" smtClean="0">
              <a:solidFill>
                <a:schemeClr val="bg1"/>
              </a:solidFill>
              <a:latin typeface="ＭＳ Ｐ明朝" pitchFamily="18" charset="-128"/>
              <a:ea typeface="ＭＳ Ｐ明朝" pitchFamily="18" charset="-128"/>
            </a:endParaRPr>
          </a:p>
          <a:p>
            <a:pPr algn="ctr"/>
            <a:r>
              <a:rPr lang="en-US" altLang="ja-JP" sz="1400" dirty="0" smtClean="0">
                <a:solidFill>
                  <a:schemeClr val="bg1"/>
                </a:solidFill>
                <a:latin typeface="ＭＳ Ｐ明朝" pitchFamily="18" charset="-128"/>
                <a:ea typeface="ＭＳ Ｐ明朝" pitchFamily="18" charset="-128"/>
              </a:rPr>
              <a:t>3,444</a:t>
            </a:r>
            <a:r>
              <a:rPr lang="ja-JP" altLang="en-US" sz="1400" dirty="0" smtClean="0">
                <a:solidFill>
                  <a:schemeClr val="bg1"/>
                </a:solidFill>
                <a:latin typeface="ＭＳ Ｐ明朝" pitchFamily="18" charset="-128"/>
                <a:ea typeface="ＭＳ Ｐ明朝" pitchFamily="18" charset="-128"/>
              </a:rPr>
              <a:t>万人</a:t>
            </a:r>
            <a:endParaRPr lang="ja-JP" altLang="en-US" sz="1400" dirty="0">
              <a:solidFill>
                <a:schemeClr val="bg1"/>
              </a:solidFill>
              <a:latin typeface="ＭＳ Ｐ明朝" pitchFamily="18" charset="-128"/>
              <a:ea typeface="ＭＳ Ｐ明朝" pitchFamily="18" charset="-128"/>
            </a:endParaRPr>
          </a:p>
        </p:txBody>
      </p:sp>
      <p:sp>
        <p:nvSpPr>
          <p:cNvPr id="22" name="正方形/長方形 21"/>
          <p:cNvSpPr/>
          <p:nvPr/>
        </p:nvSpPr>
        <p:spPr>
          <a:xfrm>
            <a:off x="4067944" y="4509120"/>
            <a:ext cx="1080120" cy="432048"/>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ＭＳ Ｐ明朝" pitchFamily="18" charset="-128"/>
                <a:ea typeface="ＭＳ Ｐ明朝" pitchFamily="18" charset="-128"/>
              </a:rPr>
              <a:t>共済年金</a:t>
            </a:r>
            <a:endParaRPr lang="en-US" altLang="ja-JP" sz="1400" dirty="0" smtClean="0">
              <a:solidFill>
                <a:schemeClr val="bg1"/>
              </a:solidFill>
              <a:latin typeface="ＭＳ Ｐ明朝" pitchFamily="18" charset="-128"/>
              <a:ea typeface="ＭＳ Ｐ明朝" pitchFamily="18" charset="-128"/>
            </a:endParaRPr>
          </a:p>
          <a:p>
            <a:pPr algn="ctr"/>
            <a:r>
              <a:rPr lang="en-US" altLang="ja-JP" sz="1400" dirty="0" smtClean="0">
                <a:solidFill>
                  <a:schemeClr val="bg1"/>
                </a:solidFill>
                <a:latin typeface="ＭＳ Ｐ明朝" pitchFamily="18" charset="-128"/>
                <a:ea typeface="ＭＳ Ｐ明朝" pitchFamily="18" charset="-128"/>
              </a:rPr>
              <a:t>447</a:t>
            </a:r>
            <a:r>
              <a:rPr lang="ja-JP" altLang="en-US" sz="1400" dirty="0" smtClean="0">
                <a:solidFill>
                  <a:schemeClr val="bg1"/>
                </a:solidFill>
                <a:latin typeface="ＭＳ Ｐ明朝" pitchFamily="18" charset="-128"/>
                <a:ea typeface="ＭＳ Ｐ明朝" pitchFamily="18" charset="-128"/>
              </a:rPr>
              <a:t>万人</a:t>
            </a:r>
            <a:endParaRPr lang="ja-JP" altLang="en-US" sz="1400" dirty="0">
              <a:solidFill>
                <a:schemeClr val="bg1"/>
              </a:solidFill>
              <a:latin typeface="ＭＳ Ｐ明朝" pitchFamily="18" charset="-128"/>
              <a:ea typeface="ＭＳ Ｐ明朝" pitchFamily="18" charset="-128"/>
            </a:endParaRPr>
          </a:p>
        </p:txBody>
      </p:sp>
      <p:sp>
        <p:nvSpPr>
          <p:cNvPr id="23" name="正方形/長方形 22"/>
          <p:cNvSpPr/>
          <p:nvPr/>
        </p:nvSpPr>
        <p:spPr>
          <a:xfrm>
            <a:off x="2915816" y="4941168"/>
            <a:ext cx="1152128" cy="288032"/>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bg1"/>
                </a:solidFill>
                <a:latin typeface="ＭＳ Ｐ明朝" pitchFamily="18" charset="-128"/>
                <a:ea typeface="ＭＳ Ｐ明朝" pitchFamily="18" charset="-128"/>
              </a:rPr>
              <a:t>(</a:t>
            </a:r>
            <a:r>
              <a:rPr lang="ja-JP" altLang="en-US" sz="1400" dirty="0" smtClean="0">
                <a:solidFill>
                  <a:schemeClr val="bg1"/>
                </a:solidFill>
                <a:latin typeface="ＭＳ Ｐ明朝" pitchFamily="18" charset="-128"/>
                <a:ea typeface="ＭＳ Ｐ明朝" pitchFamily="18" charset="-128"/>
              </a:rPr>
              <a:t>基礎）</a:t>
            </a:r>
            <a:endParaRPr lang="ja-JP" altLang="en-US" sz="1400" dirty="0">
              <a:solidFill>
                <a:schemeClr val="bg1"/>
              </a:solidFill>
              <a:latin typeface="ＭＳ Ｐ明朝" pitchFamily="18" charset="-128"/>
              <a:ea typeface="ＭＳ Ｐ明朝" pitchFamily="18" charset="-128"/>
            </a:endParaRPr>
          </a:p>
        </p:txBody>
      </p:sp>
      <p:sp>
        <p:nvSpPr>
          <p:cNvPr id="24" name="正方形/長方形 23"/>
          <p:cNvSpPr/>
          <p:nvPr/>
        </p:nvSpPr>
        <p:spPr>
          <a:xfrm>
            <a:off x="4067944" y="4941168"/>
            <a:ext cx="1080120" cy="36004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ＭＳ Ｐ明朝" pitchFamily="18" charset="-128"/>
                <a:ea typeface="ＭＳ Ｐ明朝" pitchFamily="18" charset="-128"/>
              </a:rPr>
              <a:t>年金</a:t>
            </a:r>
            <a:endParaRPr lang="ja-JP" altLang="en-US" sz="1400" dirty="0">
              <a:solidFill>
                <a:schemeClr val="bg1"/>
              </a:solidFill>
              <a:latin typeface="ＭＳ Ｐ明朝" pitchFamily="18" charset="-128"/>
              <a:ea typeface="ＭＳ Ｐ明朝" pitchFamily="18" charset="-128"/>
            </a:endParaRPr>
          </a:p>
        </p:txBody>
      </p:sp>
      <p:sp>
        <p:nvSpPr>
          <p:cNvPr id="25" name="正方形/長方形 24"/>
          <p:cNvSpPr/>
          <p:nvPr/>
        </p:nvSpPr>
        <p:spPr>
          <a:xfrm>
            <a:off x="2915816" y="5229200"/>
            <a:ext cx="2232248" cy="86409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ＭＳ Ｐ明朝" pitchFamily="18" charset="-128"/>
                <a:ea typeface="ＭＳ Ｐ明朝" pitchFamily="18" charset="-128"/>
              </a:rPr>
              <a:t>第２号被保険者</a:t>
            </a:r>
            <a:endParaRPr lang="en-US" altLang="ja-JP" sz="1400" dirty="0" smtClean="0">
              <a:solidFill>
                <a:schemeClr val="bg1"/>
              </a:solidFill>
              <a:latin typeface="ＭＳ Ｐ明朝" pitchFamily="18" charset="-128"/>
              <a:ea typeface="ＭＳ Ｐ明朝" pitchFamily="18" charset="-128"/>
            </a:endParaRPr>
          </a:p>
          <a:p>
            <a:pPr algn="ctr"/>
            <a:r>
              <a:rPr lang="en-US" altLang="ja-JP" sz="1400" dirty="0" smtClean="0">
                <a:solidFill>
                  <a:schemeClr val="bg1"/>
                </a:solidFill>
                <a:latin typeface="ＭＳ Ｐ明朝" pitchFamily="18" charset="-128"/>
                <a:ea typeface="ＭＳ Ｐ明朝" pitchFamily="18" charset="-128"/>
              </a:rPr>
              <a:t>(3,892</a:t>
            </a:r>
            <a:r>
              <a:rPr lang="ja-JP" altLang="en-US" sz="1400" dirty="0" smtClean="0">
                <a:solidFill>
                  <a:schemeClr val="bg1"/>
                </a:solidFill>
                <a:latin typeface="ＭＳ Ｐ明朝" pitchFamily="18" charset="-128"/>
                <a:ea typeface="ＭＳ Ｐ明朝" pitchFamily="18" charset="-128"/>
              </a:rPr>
              <a:t>万人</a:t>
            </a:r>
            <a:r>
              <a:rPr lang="en-US" altLang="ja-JP" sz="1400" dirty="0" smtClean="0">
                <a:solidFill>
                  <a:schemeClr val="bg1"/>
                </a:solidFill>
                <a:latin typeface="ＭＳ Ｐ明朝" pitchFamily="18" charset="-128"/>
                <a:ea typeface="ＭＳ Ｐ明朝" pitchFamily="18" charset="-128"/>
              </a:rPr>
              <a:t>)</a:t>
            </a:r>
            <a:endParaRPr lang="ja-JP" altLang="en-US" sz="1400" dirty="0">
              <a:solidFill>
                <a:schemeClr val="bg1"/>
              </a:solidFill>
              <a:latin typeface="ＭＳ Ｐ明朝" pitchFamily="18" charset="-128"/>
              <a:ea typeface="ＭＳ Ｐ明朝" pitchFamily="18" charset="-128"/>
            </a:endParaRPr>
          </a:p>
        </p:txBody>
      </p:sp>
      <p:sp>
        <p:nvSpPr>
          <p:cNvPr id="26" name="角丸四角形 25"/>
          <p:cNvSpPr/>
          <p:nvPr/>
        </p:nvSpPr>
        <p:spPr>
          <a:xfrm>
            <a:off x="5220072" y="4509120"/>
            <a:ext cx="3312368" cy="1656184"/>
          </a:xfrm>
          <a:prstGeom prst="round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bg1"/>
                </a:solidFill>
                <a:latin typeface="ＭＳ Ｐ明朝" pitchFamily="18" charset="-128"/>
                <a:ea typeface="ＭＳ Ｐ明朝" pitchFamily="18" charset="-128"/>
              </a:rPr>
              <a:t>第１号被保険者－毎月、定額の保険料を自主納付。</a:t>
            </a:r>
            <a:endParaRPr lang="en-US" altLang="ja-JP" sz="1100" dirty="0" smtClean="0">
              <a:solidFill>
                <a:schemeClr val="bg1"/>
              </a:solidFill>
              <a:latin typeface="ＭＳ Ｐ明朝" pitchFamily="18" charset="-128"/>
              <a:ea typeface="ＭＳ Ｐ明朝" pitchFamily="18" charset="-128"/>
            </a:endParaRPr>
          </a:p>
          <a:p>
            <a:r>
              <a:rPr lang="ja-JP" altLang="en-US" sz="1100" dirty="0" smtClean="0">
                <a:solidFill>
                  <a:schemeClr val="bg1"/>
                </a:solidFill>
                <a:latin typeface="ＭＳ Ｐ明朝" pitchFamily="18" charset="-128"/>
                <a:ea typeface="ＭＳ Ｐ明朝" pitchFamily="18" charset="-128"/>
              </a:rPr>
              <a:t>第２号被保険者－毎月、賃金から定額の保険料が天引き。基礎年金保険料が含まれている。</a:t>
            </a:r>
            <a:endParaRPr lang="en-US" altLang="ja-JP" sz="1100" dirty="0" smtClean="0">
              <a:solidFill>
                <a:schemeClr val="bg1"/>
              </a:solidFill>
              <a:latin typeface="ＭＳ Ｐ明朝" pitchFamily="18" charset="-128"/>
              <a:ea typeface="ＭＳ Ｐ明朝" pitchFamily="18" charset="-128"/>
            </a:endParaRPr>
          </a:p>
          <a:p>
            <a:r>
              <a:rPr lang="ja-JP" altLang="en-US" sz="1100" dirty="0" smtClean="0">
                <a:solidFill>
                  <a:schemeClr val="bg1"/>
                </a:solidFill>
                <a:latin typeface="ＭＳ Ｐ明朝" pitchFamily="18" charset="-128"/>
                <a:ea typeface="ＭＳ Ｐ明朝" pitchFamily="18" charset="-128"/>
              </a:rPr>
              <a:t>第３号被保険者－第２号に扶養される配偶者。年収１３０万円未満、配偶者収入の１</a:t>
            </a:r>
            <a:r>
              <a:rPr lang="en-US" altLang="ja-JP" sz="1100" dirty="0" smtClean="0">
                <a:solidFill>
                  <a:schemeClr val="bg1"/>
                </a:solidFill>
                <a:latin typeface="ＭＳ Ｐ明朝" pitchFamily="18" charset="-128"/>
                <a:ea typeface="ＭＳ Ｐ明朝" pitchFamily="18" charset="-128"/>
              </a:rPr>
              <a:t>/</a:t>
            </a:r>
            <a:r>
              <a:rPr lang="ja-JP" altLang="en-US" sz="1100" dirty="0" smtClean="0">
                <a:solidFill>
                  <a:schemeClr val="bg1"/>
                </a:solidFill>
                <a:latin typeface="ＭＳ Ｐ明朝" pitchFamily="18" charset="-128"/>
                <a:ea typeface="ＭＳ Ｐ明朝" pitchFamily="18" charset="-128"/>
              </a:rPr>
              <a:t>２未満、</a:t>
            </a:r>
            <a:r>
              <a:rPr lang="en-US" altLang="ja-JP" sz="1100" dirty="0" smtClean="0">
                <a:solidFill>
                  <a:schemeClr val="bg1"/>
                </a:solidFill>
                <a:latin typeface="ＭＳ Ｐ明朝" pitchFamily="18" charset="-128"/>
                <a:ea typeface="ＭＳ Ｐ明朝" pitchFamily="18" charset="-128"/>
              </a:rPr>
              <a:t>3/4</a:t>
            </a:r>
            <a:r>
              <a:rPr lang="ja-JP" altLang="en-US" sz="1100" dirty="0" smtClean="0">
                <a:solidFill>
                  <a:schemeClr val="bg1"/>
                </a:solidFill>
                <a:latin typeface="ＭＳ Ｐ明朝" pitchFamily="18" charset="-128"/>
                <a:ea typeface="ＭＳ Ｐ明朝" pitchFamily="18" charset="-128"/>
              </a:rPr>
              <a:t>時間未満労働者。保険料納付は免除。</a:t>
            </a:r>
            <a:endParaRPr lang="en-US" altLang="ja-JP" sz="1100" dirty="0" smtClean="0">
              <a:solidFill>
                <a:schemeClr val="bg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1800" dirty="0" smtClean="0">
                <a:solidFill>
                  <a:schemeClr val="tx1"/>
                </a:solidFill>
                <a:latin typeface="ＭＳ Ｐ明朝" pitchFamily="18" charset="-128"/>
                <a:ea typeface="ＭＳ Ｐ明朝" pitchFamily="18" charset="-128"/>
              </a:rPr>
              <a:t>人口構造の変化に対応し、負担と給付をめぐる年金制度の見直しが行われた</a:t>
            </a:r>
            <a:r>
              <a:rPr kumimoji="1" lang="en-US" altLang="ja-JP" sz="1800" dirty="0" smtClean="0">
                <a:solidFill>
                  <a:schemeClr val="tx1"/>
                </a:solidFill>
                <a:latin typeface="AR P丸ゴシック体M" pitchFamily="50" charset="-128"/>
                <a:ea typeface="AR P丸ゴシック体M" pitchFamily="50" charset="-128"/>
              </a:rPr>
              <a:t/>
            </a:r>
            <a:br>
              <a:rPr kumimoji="1" lang="en-US" altLang="ja-JP" sz="1800" dirty="0" smtClean="0">
                <a:solidFill>
                  <a:schemeClr val="tx1"/>
                </a:solidFill>
                <a:latin typeface="AR P丸ゴシック体M" pitchFamily="50" charset="-128"/>
                <a:ea typeface="AR P丸ゴシック体M" pitchFamily="50" charset="-128"/>
              </a:rPr>
            </a:br>
            <a:r>
              <a:rPr kumimoji="1" lang="en-US" altLang="ja-JP" sz="1800" dirty="0" smtClean="0">
                <a:solidFill>
                  <a:schemeClr val="tx1"/>
                </a:solidFill>
                <a:latin typeface="AR P丸ゴシック体M" pitchFamily="50" charset="-128"/>
                <a:ea typeface="AR P丸ゴシック体M" pitchFamily="50" charset="-128"/>
              </a:rPr>
              <a:t/>
            </a:r>
            <a:br>
              <a:rPr kumimoji="1" lang="en-US" altLang="ja-JP" sz="1800" dirty="0" smtClean="0">
                <a:solidFill>
                  <a:schemeClr val="tx1"/>
                </a:solidFill>
                <a:latin typeface="AR P丸ゴシック体M" pitchFamily="50" charset="-128"/>
                <a:ea typeface="AR P丸ゴシック体M" pitchFamily="50" charset="-128"/>
              </a:rPr>
            </a:br>
            <a:endParaRPr kumimoji="1" lang="ja-JP" altLang="en-US" sz="1800" dirty="0">
              <a:solidFill>
                <a:schemeClr val="tx1"/>
              </a:solidFill>
              <a:latin typeface="AR P丸ゴシック体M" pitchFamily="50" charset="-128"/>
              <a:ea typeface="AR P丸ゴシック体M" pitchFamily="50" charset="-128"/>
            </a:endParaRPr>
          </a:p>
        </p:txBody>
      </p:sp>
      <p:sp>
        <p:nvSpPr>
          <p:cNvPr id="3" name="コンテンツ プレースホルダ 2"/>
          <p:cNvSpPr>
            <a:spLocks noGrp="1"/>
          </p:cNvSpPr>
          <p:nvPr>
            <p:ph idx="1"/>
          </p:nvPr>
        </p:nvSpPr>
        <p:spPr>
          <a:xfrm>
            <a:off x="914400" y="3140968"/>
            <a:ext cx="7772400" cy="2304256"/>
          </a:xfrm>
        </p:spPr>
        <p:txBody>
          <a:bodyPr>
            <a:normAutofit fontScale="92500" lnSpcReduction="10000"/>
          </a:bodyPr>
          <a:lstStyle/>
          <a:p>
            <a:pPr>
              <a:spcBef>
                <a:spcPts val="0"/>
              </a:spcBef>
              <a:buNone/>
            </a:pPr>
            <a:endParaRPr lang="en-US" altLang="ja-JP" sz="1800" dirty="0" smtClean="0">
              <a:latin typeface="AR P丸ゴシック体M" pitchFamily="50" charset="-128"/>
              <a:ea typeface="AR P丸ゴシック体M" pitchFamily="50" charset="-128"/>
            </a:endParaRPr>
          </a:p>
          <a:p>
            <a:pPr>
              <a:spcBef>
                <a:spcPts val="0"/>
              </a:spcBef>
              <a:buNone/>
            </a:pPr>
            <a:r>
              <a:rPr lang="ja-JP" altLang="en-US" sz="1900" dirty="0" smtClean="0">
                <a:latin typeface="ＭＳ Ｐ明朝" pitchFamily="18" charset="-128"/>
                <a:ea typeface="ＭＳ Ｐ明朝" pitchFamily="18" charset="-128"/>
              </a:rPr>
              <a:t>１．保険料固定方式</a:t>
            </a:r>
            <a:r>
              <a:rPr lang="en-US" altLang="ja-JP" sz="1400" dirty="0" smtClean="0">
                <a:latin typeface="ＭＳ Ｐ明朝" pitchFamily="18" charset="-128"/>
                <a:ea typeface="ＭＳ Ｐ明朝" pitchFamily="18" charset="-128"/>
              </a:rPr>
              <a:t>〔2004</a:t>
            </a:r>
            <a:r>
              <a:rPr lang="ja-JP" altLang="en-US" sz="1400" dirty="0" smtClean="0">
                <a:latin typeface="ＭＳ Ｐ明朝" pitchFamily="18" charset="-128"/>
                <a:ea typeface="ＭＳ Ｐ明朝" pitchFamily="18" charset="-128"/>
              </a:rPr>
              <a:t>年改革</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－保険料を将来的に固定し、その枠内で給付を抑制する。</a:t>
            </a:r>
            <a:endParaRPr lang="en-US" altLang="ja-JP" sz="1400" dirty="0" smtClean="0">
              <a:latin typeface="ＭＳ Ｐ明朝" pitchFamily="18" charset="-128"/>
              <a:ea typeface="ＭＳ Ｐ明朝" pitchFamily="18" charset="-128"/>
            </a:endParaRPr>
          </a:p>
          <a:p>
            <a:pPr>
              <a:spcBef>
                <a:spcPts val="0"/>
              </a:spcBef>
              <a:buNone/>
            </a:pPr>
            <a:r>
              <a:rPr lang="ja-JP" altLang="en-US" sz="1400" dirty="0" smtClean="0">
                <a:latin typeface="ＭＳ Ｐ明朝" pitchFamily="18" charset="-128"/>
                <a:ea typeface="ＭＳ Ｐ明朝" pitchFamily="18" charset="-128"/>
              </a:rPr>
              <a:t>　基礎年金　</a:t>
            </a:r>
            <a:r>
              <a:rPr lang="en-US" altLang="ja-JP" sz="1400" dirty="0" smtClean="0">
                <a:latin typeface="ＭＳ Ｐ明朝" pitchFamily="18" charset="-128"/>
                <a:ea typeface="ＭＳ Ｐ明朝" pitchFamily="18" charset="-128"/>
              </a:rPr>
              <a:t>13,300</a:t>
            </a:r>
            <a:r>
              <a:rPr lang="ja-JP" altLang="en-US" sz="1400" dirty="0" smtClean="0">
                <a:latin typeface="ＭＳ Ｐ明朝" pitchFamily="18" charset="-128"/>
                <a:ea typeface="ＭＳ Ｐ明朝" pitchFamily="18" charset="-128"/>
              </a:rPr>
              <a:t>円</a:t>
            </a:r>
            <a:r>
              <a:rPr lang="en-US" altLang="ja-JP" sz="1400" dirty="0" smtClean="0">
                <a:latin typeface="ＭＳ Ｐ明朝" pitchFamily="18" charset="-128"/>
                <a:ea typeface="ＭＳ Ｐ明朝" pitchFamily="18" charset="-128"/>
              </a:rPr>
              <a:t>(2004</a:t>
            </a:r>
            <a:r>
              <a:rPr lang="ja-JP" altLang="en-US" sz="1400" dirty="0" smtClean="0">
                <a:latin typeface="ＭＳ Ｐ明朝" pitchFamily="18" charset="-128"/>
                <a:ea typeface="ＭＳ Ｐ明朝" pitchFamily="18" charset="-128"/>
              </a:rPr>
              <a:t>年度</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a:t>
            </a:r>
            <a:r>
              <a:rPr lang="en-US" altLang="ja-JP" sz="1400" dirty="0" smtClean="0">
                <a:latin typeface="ＭＳ Ｐ明朝" pitchFamily="18" charset="-128"/>
                <a:ea typeface="ＭＳ Ｐ明朝" pitchFamily="18" charset="-128"/>
              </a:rPr>
              <a:t>16,900</a:t>
            </a:r>
            <a:r>
              <a:rPr lang="ja-JP" altLang="en-US" sz="1400" dirty="0" smtClean="0">
                <a:latin typeface="ＭＳ Ｐ明朝" pitchFamily="18" charset="-128"/>
                <a:ea typeface="ＭＳ Ｐ明朝" pitchFamily="18" charset="-128"/>
              </a:rPr>
              <a:t>円</a:t>
            </a:r>
            <a:r>
              <a:rPr lang="en-US" altLang="ja-JP" sz="1400" dirty="0" smtClean="0">
                <a:latin typeface="ＭＳ Ｐ明朝" pitchFamily="18" charset="-128"/>
                <a:ea typeface="ＭＳ Ｐ明朝" pitchFamily="18" charset="-128"/>
              </a:rPr>
              <a:t>(2017</a:t>
            </a:r>
            <a:r>
              <a:rPr lang="ja-JP" altLang="en-US" sz="1400" dirty="0" smtClean="0">
                <a:latin typeface="ＭＳ Ｐ明朝" pitchFamily="18" charset="-128"/>
                <a:ea typeface="ＭＳ Ｐ明朝" pitchFamily="18" charset="-128"/>
              </a:rPr>
              <a:t>年度</a:t>
            </a:r>
            <a:r>
              <a:rPr lang="en-US" altLang="ja-JP" sz="1400" dirty="0" smtClean="0">
                <a:latin typeface="ＭＳ Ｐ明朝" pitchFamily="18" charset="-128"/>
                <a:ea typeface="ＭＳ Ｐ明朝" pitchFamily="18" charset="-128"/>
              </a:rPr>
              <a:t>)</a:t>
            </a:r>
            <a:r>
              <a:rPr lang="ja-JP" altLang="en-US" sz="1400" dirty="0" err="1"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毎年</a:t>
            </a:r>
            <a:r>
              <a:rPr lang="en-US" altLang="ja-JP" sz="1400" dirty="0" smtClean="0">
                <a:latin typeface="ＭＳ Ｐ明朝" pitchFamily="18" charset="-128"/>
                <a:ea typeface="ＭＳ Ｐ明朝" pitchFamily="18" charset="-128"/>
              </a:rPr>
              <a:t>280</a:t>
            </a:r>
            <a:r>
              <a:rPr lang="ja-JP" altLang="en-US" sz="1400" dirty="0" smtClean="0">
                <a:latin typeface="ＭＳ Ｐ明朝" pitchFamily="18" charset="-128"/>
                <a:ea typeface="ＭＳ Ｐ明朝" pitchFamily="18" charset="-128"/>
              </a:rPr>
              <a:t>円の引き上げ。</a:t>
            </a:r>
            <a:endParaRPr lang="en-US" altLang="ja-JP" sz="1400" dirty="0" smtClean="0">
              <a:latin typeface="ＭＳ Ｐ明朝" pitchFamily="18" charset="-128"/>
              <a:ea typeface="ＭＳ Ｐ明朝" pitchFamily="18" charset="-128"/>
            </a:endParaRPr>
          </a:p>
          <a:p>
            <a:pPr>
              <a:spcBef>
                <a:spcPts val="0"/>
              </a:spcBef>
              <a:buNone/>
            </a:pPr>
            <a:r>
              <a:rPr lang="ja-JP" altLang="en-US" sz="1400" dirty="0" smtClean="0">
                <a:latin typeface="ＭＳ Ｐ明朝" pitchFamily="18" charset="-128"/>
                <a:ea typeface="ＭＳ Ｐ明朝" pitchFamily="18" charset="-128"/>
              </a:rPr>
              <a:t>　厚生年金　</a:t>
            </a:r>
            <a:r>
              <a:rPr lang="en-US" altLang="ja-JP" sz="1400" dirty="0" smtClean="0">
                <a:latin typeface="ＭＳ Ｐ明朝" pitchFamily="18" charset="-128"/>
                <a:ea typeface="ＭＳ Ｐ明朝" pitchFamily="18" charset="-128"/>
              </a:rPr>
              <a:t>13.58</a:t>
            </a:r>
            <a:r>
              <a:rPr lang="ja-JP" altLang="en-US" sz="1400" dirty="0" smtClean="0">
                <a:latin typeface="ＭＳ Ｐ明朝" pitchFamily="18" charset="-128"/>
                <a:ea typeface="ＭＳ Ｐ明朝" pitchFamily="18" charset="-128"/>
              </a:rPr>
              <a:t>％</a:t>
            </a:r>
            <a:r>
              <a:rPr lang="en-US" altLang="ja-JP" sz="1400" dirty="0" smtClean="0">
                <a:latin typeface="ＭＳ Ｐ明朝" pitchFamily="18" charset="-128"/>
                <a:ea typeface="ＭＳ Ｐ明朝" pitchFamily="18" charset="-128"/>
              </a:rPr>
              <a:t>(2003</a:t>
            </a:r>
            <a:r>
              <a:rPr lang="ja-JP" altLang="en-US" sz="1400" dirty="0" smtClean="0">
                <a:latin typeface="ＭＳ Ｐ明朝" pitchFamily="18" charset="-128"/>
                <a:ea typeface="ＭＳ Ｐ明朝" pitchFamily="18" charset="-128"/>
              </a:rPr>
              <a:t>年度、ボーナスからも同率徴収</a:t>
            </a:r>
            <a:r>
              <a:rPr lang="en-US" altLang="ja-JP" sz="1400" dirty="0" smtClean="0">
                <a:latin typeface="ＭＳ Ｐ明朝" pitchFamily="18" charset="-128"/>
                <a:ea typeface="ＭＳ Ｐ明朝" pitchFamily="18" charset="-128"/>
              </a:rPr>
              <a:t>)→18.3</a:t>
            </a:r>
            <a:r>
              <a:rPr lang="ja-JP" altLang="en-US" sz="1400" dirty="0" smtClean="0">
                <a:latin typeface="ＭＳ Ｐ明朝" pitchFamily="18" charset="-128"/>
                <a:ea typeface="ＭＳ Ｐ明朝" pitchFamily="18" charset="-128"/>
              </a:rPr>
              <a:t>％</a:t>
            </a:r>
            <a:r>
              <a:rPr lang="en-US" altLang="ja-JP" sz="1400" dirty="0" smtClean="0">
                <a:latin typeface="ＭＳ Ｐ明朝" pitchFamily="18" charset="-128"/>
                <a:ea typeface="ＭＳ Ｐ明朝" pitchFamily="18" charset="-128"/>
              </a:rPr>
              <a:t>(2017</a:t>
            </a:r>
            <a:r>
              <a:rPr lang="ja-JP" altLang="en-US" sz="1400" dirty="0" smtClean="0">
                <a:latin typeface="ＭＳ Ｐ明朝" pitchFamily="18" charset="-128"/>
                <a:ea typeface="ＭＳ Ｐ明朝" pitchFamily="18" charset="-128"/>
              </a:rPr>
              <a:t>年度、毎年</a:t>
            </a:r>
            <a:r>
              <a:rPr lang="en-US" altLang="ja-JP" sz="1400" dirty="0" smtClean="0">
                <a:latin typeface="ＭＳ Ｐ明朝" pitchFamily="18" charset="-128"/>
                <a:ea typeface="ＭＳ Ｐ明朝" pitchFamily="18" charset="-128"/>
              </a:rPr>
              <a:t>0.354</a:t>
            </a:r>
            <a:r>
              <a:rPr lang="ja-JP" altLang="en-US" sz="1400" dirty="0" smtClean="0">
                <a:latin typeface="ＭＳ Ｐ明朝" pitchFamily="18" charset="-128"/>
                <a:ea typeface="ＭＳ Ｐ明朝" pitchFamily="18" charset="-128"/>
              </a:rPr>
              <a:t>％の</a:t>
            </a:r>
            <a:r>
              <a:rPr lang="ja-JP" altLang="en-US" sz="1400" dirty="0" smtClean="0">
                <a:latin typeface="ＭＳ Ｐ明朝" pitchFamily="18" charset="-128"/>
                <a:ea typeface="ＭＳ Ｐ明朝" pitchFamily="18" charset="-128"/>
              </a:rPr>
              <a:t>引き上げ、　</a:t>
            </a:r>
            <a:endParaRPr lang="en-US" altLang="ja-JP" sz="1400" dirty="0" smtClean="0">
              <a:latin typeface="ＭＳ Ｐ明朝" pitchFamily="18" charset="-128"/>
              <a:ea typeface="ＭＳ Ｐ明朝" pitchFamily="18" charset="-128"/>
            </a:endParaRPr>
          </a:p>
          <a:p>
            <a:pPr>
              <a:spcBef>
                <a:spcPts val="0"/>
              </a:spcBef>
              <a:buNone/>
            </a:pPr>
            <a:r>
              <a:rPr lang="ja-JP" altLang="en-US" sz="1400" dirty="0" smtClean="0">
                <a:latin typeface="ＭＳ Ｐ明朝" pitchFamily="18" charset="-128"/>
                <a:ea typeface="ＭＳ Ｐ明朝" pitchFamily="18" charset="-128"/>
              </a:rPr>
              <a:t>　</a:t>
            </a:r>
            <a:r>
              <a:rPr lang="ja-JP" altLang="en-US" sz="1400" dirty="0" smtClean="0">
                <a:latin typeface="ＭＳ Ｐ明朝" pitchFamily="18" charset="-128"/>
                <a:ea typeface="ＭＳ Ｐ明朝" pitchFamily="18" charset="-128"/>
              </a:rPr>
              <a:t>　　　　　　　</a:t>
            </a:r>
            <a:r>
              <a:rPr lang="en-US" altLang="ja-JP" sz="1400" dirty="0" smtClean="0">
                <a:latin typeface="ＭＳ Ｐ明朝" pitchFamily="18" charset="-128"/>
                <a:ea typeface="ＭＳ Ｐ明朝" pitchFamily="18" charset="-128"/>
              </a:rPr>
              <a:t>2011</a:t>
            </a:r>
            <a:r>
              <a:rPr lang="ja-JP" altLang="en-US" sz="1400" dirty="0" smtClean="0">
                <a:latin typeface="ＭＳ Ｐ明朝" pitchFamily="18" charset="-128"/>
                <a:ea typeface="ＭＳ Ｐ明朝" pitchFamily="18" charset="-128"/>
              </a:rPr>
              <a:t>年</a:t>
            </a:r>
            <a:r>
              <a:rPr lang="en-US" altLang="ja-JP" sz="1400" dirty="0" smtClean="0">
                <a:latin typeface="ＭＳ Ｐ明朝" pitchFamily="18" charset="-128"/>
                <a:ea typeface="ＭＳ Ｐ明朝" pitchFamily="18" charset="-128"/>
              </a:rPr>
              <a:t>8</a:t>
            </a:r>
            <a:r>
              <a:rPr lang="ja-JP" altLang="en-US" sz="1400" dirty="0" smtClean="0">
                <a:latin typeface="ＭＳ Ｐ明朝" pitchFamily="18" charset="-128"/>
                <a:ea typeface="ＭＳ Ｐ明朝" pitchFamily="18" charset="-128"/>
              </a:rPr>
              <a:t>月現在</a:t>
            </a:r>
            <a:r>
              <a:rPr lang="en-US" altLang="ja-JP" sz="1400" dirty="0" smtClean="0">
                <a:latin typeface="ＭＳ Ｐ明朝" pitchFamily="18" charset="-128"/>
                <a:ea typeface="ＭＳ Ｐ明朝" pitchFamily="18" charset="-128"/>
              </a:rPr>
              <a:t>16.058</a:t>
            </a:r>
            <a:r>
              <a:rPr lang="ja-JP" altLang="en-US" sz="1400" dirty="0" smtClean="0">
                <a:latin typeface="ＭＳ Ｐ明朝" pitchFamily="18" charset="-128"/>
                <a:ea typeface="ＭＳ Ｐ明朝" pitchFamily="18" charset="-128"/>
              </a:rPr>
              <a:t>％）</a:t>
            </a:r>
            <a:endParaRPr lang="en-US" altLang="ja-JP" sz="1400" dirty="0" smtClean="0">
              <a:latin typeface="ＭＳ Ｐ明朝" pitchFamily="18" charset="-128"/>
              <a:ea typeface="ＭＳ Ｐ明朝" pitchFamily="18" charset="-128"/>
            </a:endParaRPr>
          </a:p>
          <a:p>
            <a:pPr>
              <a:spcBef>
                <a:spcPts val="0"/>
              </a:spcBef>
              <a:buNone/>
            </a:pPr>
            <a:endParaRPr lang="en-US" altLang="ja-JP" sz="1400" dirty="0" smtClean="0">
              <a:latin typeface="ＭＳ Ｐ明朝" pitchFamily="18" charset="-128"/>
              <a:ea typeface="ＭＳ Ｐ明朝" pitchFamily="18" charset="-128"/>
            </a:endParaRPr>
          </a:p>
          <a:p>
            <a:pPr>
              <a:spcBef>
                <a:spcPts val="0"/>
              </a:spcBef>
              <a:buNone/>
            </a:pPr>
            <a:r>
              <a:rPr lang="ja-JP" altLang="en-US" sz="1400" dirty="0" smtClean="0">
                <a:latin typeface="ＭＳ Ｐ明朝" pitchFamily="18" charset="-128"/>
                <a:ea typeface="ＭＳ Ｐ明朝" pitchFamily="18" charset="-128"/>
                <a:sym typeface="Wingdings"/>
              </a:rPr>
              <a:t>問題点</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ja-JP" sz="1400" dirty="0" smtClean="0">
                <a:latin typeface="ＭＳ Ｐ明朝" pitchFamily="18" charset="-128"/>
                <a:ea typeface="ＭＳ Ｐ明朝" pitchFamily="18" charset="-128"/>
                <a:sym typeface="Wingdings"/>
              </a:rPr>
              <a:t></a:t>
            </a:r>
            <a:r>
              <a:rPr lang="ja-JP" altLang="en-US" sz="1400" dirty="0" smtClean="0">
                <a:latin typeface="ＭＳ Ｐ明朝" pitchFamily="18" charset="-128"/>
                <a:ea typeface="ＭＳ Ｐ明朝" pitchFamily="18" charset="-128"/>
                <a:sym typeface="Wingdings"/>
              </a:rPr>
              <a:t>少子化により、「固定」された保険料自体が上方修正される可能性。</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en-US" sz="1400" dirty="0" smtClean="0">
                <a:latin typeface="ＭＳ Ｐ明朝" pitchFamily="18" charset="-128"/>
                <a:ea typeface="ＭＳ Ｐ明朝" pitchFamily="18" charset="-128"/>
                <a:sym typeface="Wingdings"/>
              </a:rPr>
              <a:t>継続的な引き上げに被保険者が応じ切れるか。</a:t>
            </a:r>
            <a:endParaRPr lang="en-US" altLang="ja-JP" sz="1400" dirty="0" smtClean="0">
              <a:latin typeface="ＭＳ Ｐ明朝" pitchFamily="18" charset="-128"/>
              <a:ea typeface="ＭＳ Ｐ明朝" pitchFamily="18" charset="-128"/>
              <a:sym typeface="Wingdings"/>
            </a:endParaRPr>
          </a:p>
          <a:p>
            <a:pPr>
              <a:spcBef>
                <a:spcPts val="0"/>
              </a:spcBef>
              <a:buNone/>
            </a:pPr>
            <a:r>
              <a:rPr lang="ja-JP" altLang="en-US" sz="1400" dirty="0" smtClean="0">
                <a:latin typeface="ＭＳ Ｐ明朝" pitchFamily="18" charset="-128"/>
                <a:ea typeface="ＭＳ Ｐ明朝" pitchFamily="18" charset="-128"/>
                <a:sym typeface="Wingdings"/>
              </a:rPr>
              <a:t>給付抑制により、基礎年金が老後の生活保障機能が損なわれないか。</a:t>
            </a:r>
            <a:r>
              <a:rPr lang="ja-JP" altLang="en-US" sz="1400" dirty="0" smtClean="0">
                <a:latin typeface="ＭＳ Ｐ明朝" pitchFamily="18" charset="-128"/>
                <a:ea typeface="ＭＳ Ｐ明朝" pitchFamily="18" charset="-128"/>
              </a:rPr>
              <a:t/>
            </a:r>
            <a:br>
              <a:rPr lang="ja-JP" altLang="en-US" sz="1400" dirty="0" smtClean="0">
                <a:latin typeface="ＭＳ Ｐ明朝" pitchFamily="18" charset="-128"/>
                <a:ea typeface="ＭＳ Ｐ明朝" pitchFamily="18" charset="-128"/>
              </a:rPr>
            </a:br>
            <a:endParaRPr lang="ja-JP" altLang="en-US" sz="1400" dirty="0" smtClean="0">
              <a:latin typeface="ＭＳ Ｐ明朝" pitchFamily="18" charset="-128"/>
              <a:ea typeface="ＭＳ Ｐ明朝" pitchFamily="18" charset="-128"/>
            </a:endParaRPr>
          </a:p>
          <a:p>
            <a:pPr>
              <a:buNone/>
            </a:pPr>
            <a:endParaRPr kumimoji="1" lang="ja-JP" altLang="en-US" dirty="0"/>
          </a:p>
        </p:txBody>
      </p:sp>
      <p:sp>
        <p:nvSpPr>
          <p:cNvPr id="6" name="正方形/長方形 5"/>
          <p:cNvSpPr/>
          <p:nvPr/>
        </p:nvSpPr>
        <p:spPr>
          <a:xfrm>
            <a:off x="6084168" y="980728"/>
            <a:ext cx="2592288" cy="230425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1985</a:t>
            </a:r>
            <a:r>
              <a:rPr lang="ja-JP" altLang="en-US" sz="1400" dirty="0" smtClean="0">
                <a:solidFill>
                  <a:schemeClr val="tx1"/>
                </a:solidFill>
                <a:latin typeface="ＭＳ Ｐ明朝" pitchFamily="18" charset="-128"/>
                <a:ea typeface="ＭＳ Ｐ明朝" pitchFamily="18" charset="-128"/>
              </a:rPr>
              <a:t>年</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昭和</a:t>
            </a:r>
            <a:r>
              <a:rPr lang="en-US" altLang="ja-JP" sz="1400" dirty="0" smtClean="0">
                <a:solidFill>
                  <a:schemeClr val="tx1"/>
                </a:solidFill>
                <a:latin typeface="ＭＳ Ｐ明朝" pitchFamily="18" charset="-128"/>
                <a:ea typeface="ＭＳ Ｐ明朝" pitchFamily="18" charset="-128"/>
              </a:rPr>
              <a:t>60</a:t>
            </a:r>
            <a:r>
              <a:rPr lang="ja-JP" altLang="en-US" sz="1400" dirty="0" smtClean="0">
                <a:solidFill>
                  <a:schemeClr val="tx1"/>
                </a:solidFill>
                <a:latin typeface="ＭＳ Ｐ明朝" pitchFamily="18" charset="-128"/>
                <a:ea typeface="ＭＳ Ｐ明朝" pitchFamily="18" charset="-128"/>
              </a:rPr>
              <a:t>年</a:t>
            </a:r>
            <a:r>
              <a:rPr lang="ja-JP" altLang="en-US"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基礎</a:t>
            </a:r>
            <a:r>
              <a:rPr lang="ja-JP" altLang="en-US" sz="1400" dirty="0" smtClean="0">
                <a:solidFill>
                  <a:schemeClr val="tx1"/>
                </a:solidFill>
                <a:latin typeface="ＭＳ Ｐ明朝" pitchFamily="18" charset="-128"/>
                <a:ea typeface="ＭＳ Ｐ明朝" pitchFamily="18" charset="-128"/>
              </a:rPr>
              <a:t>年金</a:t>
            </a:r>
            <a:r>
              <a:rPr lang="ja-JP" altLang="en-US" sz="1400" dirty="0" smtClean="0">
                <a:solidFill>
                  <a:schemeClr val="tx1"/>
                </a:solidFill>
                <a:latin typeface="ＭＳ Ｐ明朝" pitchFamily="18" charset="-128"/>
                <a:ea typeface="ＭＳ Ｐ明朝" pitchFamily="18" charset="-128"/>
              </a:rPr>
              <a:t>制度の導入</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1989</a:t>
            </a:r>
            <a:r>
              <a:rPr lang="ja-JP" altLang="en-US" sz="1400" dirty="0" smtClean="0">
                <a:solidFill>
                  <a:schemeClr val="tx1"/>
                </a:solidFill>
                <a:latin typeface="ＭＳ Ｐ明朝" pitchFamily="18" charset="-128"/>
                <a:ea typeface="ＭＳ Ｐ明朝" pitchFamily="18" charset="-128"/>
              </a:rPr>
              <a:t>年－学生強制加入</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1994</a:t>
            </a:r>
            <a:r>
              <a:rPr lang="ja-JP" altLang="en-US" sz="1400" dirty="0" smtClean="0">
                <a:solidFill>
                  <a:schemeClr val="tx1"/>
                </a:solidFill>
                <a:latin typeface="ＭＳ Ｐ明朝" pitchFamily="18" charset="-128"/>
                <a:ea typeface="ＭＳ Ｐ明朝" pitchFamily="18" charset="-128"/>
              </a:rPr>
              <a:t>年－</a:t>
            </a:r>
            <a:r>
              <a:rPr lang="en-US" altLang="ja-JP" sz="1400" dirty="0" smtClean="0">
                <a:solidFill>
                  <a:schemeClr val="tx1"/>
                </a:solidFill>
                <a:latin typeface="ＭＳ Ｐ明朝" pitchFamily="18" charset="-128"/>
                <a:ea typeface="ＭＳ Ｐ明朝" pitchFamily="18" charset="-128"/>
              </a:rPr>
              <a:t>60</a:t>
            </a:r>
            <a:r>
              <a:rPr lang="ja-JP" altLang="en-US" sz="1400" dirty="0" smtClean="0">
                <a:solidFill>
                  <a:schemeClr val="tx1"/>
                </a:solidFill>
                <a:latin typeface="ＭＳ Ｐ明朝" pitchFamily="18" charset="-128"/>
                <a:ea typeface="ＭＳ Ｐ明朝" pitchFamily="18" charset="-128"/>
              </a:rPr>
              <a:t>歳代前半の定額部分の段階的廃止</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1999</a:t>
            </a:r>
            <a:r>
              <a:rPr lang="ja-JP" altLang="en-US" sz="1400" dirty="0" smtClean="0">
                <a:solidFill>
                  <a:schemeClr val="tx1"/>
                </a:solidFill>
                <a:latin typeface="ＭＳ Ｐ明朝" pitchFamily="18" charset="-128"/>
                <a:ea typeface="ＭＳ Ｐ明朝" pitchFamily="18" charset="-128"/>
              </a:rPr>
              <a:t>年－</a:t>
            </a:r>
            <a:r>
              <a:rPr lang="en-US" altLang="ja-JP" sz="1400" dirty="0" smtClean="0">
                <a:solidFill>
                  <a:schemeClr val="tx1"/>
                </a:solidFill>
                <a:latin typeface="ＭＳ Ｐ明朝" pitchFamily="18" charset="-128"/>
                <a:ea typeface="ＭＳ Ｐ明朝" pitchFamily="18" charset="-128"/>
              </a:rPr>
              <a:t>60</a:t>
            </a:r>
            <a:r>
              <a:rPr lang="ja-JP" altLang="en-US" sz="1400" dirty="0" smtClean="0">
                <a:solidFill>
                  <a:schemeClr val="tx1"/>
                </a:solidFill>
                <a:latin typeface="ＭＳ Ｐ明朝" pitchFamily="18" charset="-128"/>
                <a:ea typeface="ＭＳ Ｐ明朝" pitchFamily="18" charset="-128"/>
              </a:rPr>
              <a:t>歳代前半の報酬比例部分の段階的廃止</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2004</a:t>
            </a:r>
            <a:r>
              <a:rPr lang="ja-JP" altLang="en-US" sz="1400" dirty="0" smtClean="0">
                <a:solidFill>
                  <a:schemeClr val="tx1"/>
                </a:solidFill>
                <a:latin typeface="ＭＳ Ｐ明朝" pitchFamily="18" charset="-128"/>
                <a:ea typeface="ＭＳ Ｐ明朝" pitchFamily="18" charset="-128"/>
              </a:rPr>
              <a:t>年－保険料固定方式、マクロ経済スライド方式、夫婦間の年金受給権分割制の導入</a:t>
            </a:r>
            <a:endParaRPr lang="ja-JP" altLang="en-US" sz="1400" dirty="0">
              <a:solidFill>
                <a:schemeClr val="tx1"/>
              </a:solidFill>
              <a:latin typeface="ＭＳ Ｐ明朝" pitchFamily="18" charset="-128"/>
              <a:ea typeface="ＭＳ Ｐ明朝" pitchFamily="18" charset="-128"/>
            </a:endParaRPr>
          </a:p>
        </p:txBody>
      </p:sp>
      <p:sp>
        <p:nvSpPr>
          <p:cNvPr id="7" name="角丸四角形 6"/>
          <p:cNvSpPr/>
          <p:nvPr/>
        </p:nvSpPr>
        <p:spPr>
          <a:xfrm>
            <a:off x="971600" y="980728"/>
            <a:ext cx="2376264" cy="172819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ＭＳ Ｐ明朝" pitchFamily="18" charset="-128"/>
                <a:ea typeface="ＭＳ Ｐ明朝" pitchFamily="18" charset="-128"/>
              </a:rPr>
              <a:t>近年の年金政策</a:t>
            </a:r>
            <a:r>
              <a:rPr lang="en-US" altLang="ja-JP" sz="1400" dirty="0" smtClean="0">
                <a:solidFill>
                  <a:schemeClr val="tx1"/>
                </a:solidFill>
                <a:latin typeface="ＭＳ Ｐ明朝" pitchFamily="18" charset="-128"/>
                <a:ea typeface="ＭＳ Ｐ明朝" pitchFamily="18" charset="-128"/>
              </a:rPr>
              <a:t/>
            </a:r>
            <a:br>
              <a:rPr lang="en-US" altLang="ja-JP" sz="1400" dirty="0" smtClean="0">
                <a:solidFill>
                  <a:schemeClr val="tx1"/>
                </a:solidFill>
                <a:latin typeface="ＭＳ Ｐ明朝" pitchFamily="18" charset="-128"/>
                <a:ea typeface="ＭＳ Ｐ明朝" pitchFamily="18" charset="-128"/>
              </a:rPr>
            </a:br>
            <a:r>
              <a:rPr lang="en-US" altLang="ja-JP" sz="1400" dirty="0" smtClean="0">
                <a:solidFill>
                  <a:schemeClr val="tx1"/>
                </a:solidFill>
                <a:latin typeface="ＭＳ Ｐ明朝" pitchFamily="18" charset="-128"/>
                <a:ea typeface="ＭＳ Ｐ明朝" pitchFamily="18" charset="-128"/>
                <a:sym typeface="Wingdings"/>
              </a:rPr>
              <a:t></a:t>
            </a:r>
            <a:r>
              <a:rPr lang="ja-JP" altLang="en-US" sz="1400" dirty="0" smtClean="0">
                <a:solidFill>
                  <a:schemeClr val="tx1"/>
                </a:solidFill>
                <a:latin typeface="ＭＳ Ｐ明朝" pitchFamily="18" charset="-128"/>
                <a:ea typeface="ＭＳ Ｐ明朝" pitchFamily="18" charset="-128"/>
              </a:rPr>
              <a:t>少子化は負担人口の減</a:t>
            </a:r>
            <a:r>
              <a:rPr lang="en-US" altLang="ja-JP" sz="1400" dirty="0" smtClean="0">
                <a:solidFill>
                  <a:schemeClr val="tx1"/>
                </a:solidFill>
                <a:latin typeface="ＭＳ Ｐ明朝" pitchFamily="18" charset="-128"/>
                <a:ea typeface="ＭＳ Ｐ明朝" pitchFamily="18" charset="-128"/>
              </a:rPr>
              <a:t/>
            </a:r>
            <a:br>
              <a:rPr lang="en-US" altLang="ja-JP" sz="1400" dirty="0" smtClean="0">
                <a:solidFill>
                  <a:schemeClr val="tx1"/>
                </a:solidFill>
                <a:latin typeface="ＭＳ Ｐ明朝" pitchFamily="18" charset="-128"/>
                <a:ea typeface="ＭＳ Ｐ明朝" pitchFamily="18" charset="-128"/>
              </a:rPr>
            </a:br>
            <a:r>
              <a:rPr lang="en-US" altLang="ja-JP" sz="1400" dirty="0" smtClean="0">
                <a:solidFill>
                  <a:schemeClr val="tx1"/>
                </a:solidFill>
                <a:latin typeface="ＭＳ Ｐ明朝" pitchFamily="18" charset="-128"/>
                <a:ea typeface="ＭＳ Ｐ明朝" pitchFamily="18" charset="-128"/>
                <a:sym typeface="Wingdings"/>
              </a:rPr>
              <a:t></a:t>
            </a:r>
            <a:r>
              <a:rPr lang="ja-JP" altLang="en-US" sz="1400" dirty="0" smtClean="0">
                <a:solidFill>
                  <a:schemeClr val="tx1"/>
                </a:solidFill>
                <a:latin typeface="ＭＳ Ｐ明朝" pitchFamily="18" charset="-128"/>
                <a:ea typeface="ＭＳ Ｐ明朝" pitchFamily="18" charset="-128"/>
              </a:rPr>
              <a:t>高齢化は受給人口の増</a:t>
            </a:r>
            <a:endParaRPr lang="en-US" altLang="ja-JP" sz="1400" dirty="0" smtClean="0">
              <a:solidFill>
                <a:schemeClr val="tx1"/>
              </a:solidFill>
              <a:latin typeface="ＭＳ Ｐ明朝" pitchFamily="18" charset="-128"/>
              <a:ea typeface="ＭＳ Ｐ明朝" pitchFamily="18" charset="-128"/>
            </a:endParaRPr>
          </a:p>
          <a:p>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年金扶養比率(</a:t>
            </a:r>
            <a:r>
              <a:rPr lang="en-US" altLang="ja-JP" sz="1400" dirty="0" smtClean="0">
                <a:solidFill>
                  <a:schemeClr val="tx1"/>
                </a:solidFill>
                <a:latin typeface="ＭＳ Ｐ明朝" pitchFamily="18" charset="-128"/>
                <a:ea typeface="ＭＳ Ｐ明朝" pitchFamily="18" charset="-128"/>
              </a:rPr>
              <a:t>08</a:t>
            </a:r>
            <a:r>
              <a:rPr lang="ja-JP" altLang="en-US" sz="1400" dirty="0" smtClean="0">
                <a:solidFill>
                  <a:schemeClr val="tx1"/>
                </a:solidFill>
                <a:latin typeface="ＭＳ Ｐ明朝" pitchFamily="18" charset="-128"/>
                <a:ea typeface="ＭＳ Ｐ明朝" pitchFamily="18" charset="-128"/>
              </a:rPr>
              <a:t>年</a:t>
            </a:r>
            <a:r>
              <a:rPr lang="en-US" altLang="ja-JP" sz="1400" dirty="0" smtClean="0">
                <a:solidFill>
                  <a:schemeClr val="tx1"/>
                </a:solidFill>
                <a:latin typeface="ＭＳ Ｐ明朝" pitchFamily="18" charset="-128"/>
                <a:ea typeface="ＭＳ Ｐ明朝" pitchFamily="18" charset="-128"/>
              </a:rPr>
              <a:t>)</a:t>
            </a:r>
          </a:p>
          <a:p>
            <a:r>
              <a:rPr lang="ja-JP" altLang="en-US" sz="1400" dirty="0" smtClean="0">
                <a:solidFill>
                  <a:schemeClr val="tx1"/>
                </a:solidFill>
                <a:latin typeface="ＭＳ Ｐ明朝" pitchFamily="18" charset="-128"/>
                <a:ea typeface="ＭＳ Ｐ明朝" pitchFamily="18" charset="-128"/>
              </a:rPr>
              <a:t>基礎年金－</a:t>
            </a:r>
            <a:r>
              <a:rPr lang="en-US" altLang="ja-JP" sz="1400" dirty="0" smtClean="0">
                <a:solidFill>
                  <a:schemeClr val="tx1"/>
                </a:solidFill>
                <a:latin typeface="ＭＳ Ｐ明朝" pitchFamily="18" charset="-128"/>
                <a:ea typeface="ＭＳ Ｐ明朝" pitchFamily="18" charset="-128"/>
              </a:rPr>
              <a:t>2.67</a:t>
            </a:r>
          </a:p>
          <a:p>
            <a:r>
              <a:rPr lang="ja-JP" altLang="en-US" sz="1400" dirty="0" smtClean="0">
                <a:solidFill>
                  <a:schemeClr val="tx1"/>
                </a:solidFill>
                <a:latin typeface="ＭＳ Ｐ明朝" pitchFamily="18" charset="-128"/>
                <a:ea typeface="ＭＳ Ｐ明朝" pitchFamily="18" charset="-128"/>
              </a:rPr>
              <a:t>厚生年金－</a:t>
            </a:r>
            <a:r>
              <a:rPr lang="en-US" altLang="ja-JP" sz="1400" dirty="0" smtClean="0">
                <a:solidFill>
                  <a:schemeClr val="tx1"/>
                </a:solidFill>
                <a:latin typeface="ＭＳ Ｐ明朝" pitchFamily="18" charset="-128"/>
                <a:ea typeface="ＭＳ Ｐ明朝" pitchFamily="18" charset="-128"/>
              </a:rPr>
              <a:t>2.74</a:t>
            </a:r>
          </a:p>
          <a:p>
            <a:r>
              <a:rPr lang="en-US" altLang="ja-JP" sz="1200" dirty="0" smtClean="0">
                <a:solidFill>
                  <a:schemeClr val="bg1"/>
                </a:solidFill>
                <a:latin typeface="ＭＳ Ｐ明朝" pitchFamily="18" charset="-128"/>
                <a:ea typeface="ＭＳ Ｐ明朝" pitchFamily="18" charset="-128"/>
              </a:rPr>
              <a:t>(</a:t>
            </a:r>
            <a:r>
              <a:rPr lang="ja-JP" altLang="en-US" sz="1200" dirty="0" smtClean="0">
                <a:solidFill>
                  <a:schemeClr val="bg1"/>
                </a:solidFill>
                <a:latin typeface="ＭＳ Ｐ明朝" pitchFamily="18" charset="-128"/>
                <a:ea typeface="ＭＳ Ｐ明朝" pitchFamily="18" charset="-128"/>
              </a:rPr>
              <a:t>被保険者数：受給権者数</a:t>
            </a:r>
            <a:r>
              <a:rPr lang="en-US" altLang="ja-JP" sz="1200" dirty="0" smtClean="0">
                <a:solidFill>
                  <a:schemeClr val="bg1"/>
                </a:solidFill>
                <a:latin typeface="ＭＳ Ｐ明朝" pitchFamily="18" charset="-128"/>
                <a:ea typeface="ＭＳ Ｐ明朝" pitchFamily="18" charset="-128"/>
              </a:rPr>
              <a:t>)</a:t>
            </a:r>
            <a:endParaRPr lang="ja-JP" altLang="en-US" sz="1400" dirty="0">
              <a:solidFill>
                <a:schemeClr val="bg1"/>
              </a:solidFill>
              <a:latin typeface="ＭＳ Ｐ明朝" pitchFamily="18" charset="-128"/>
              <a:ea typeface="ＭＳ Ｐ明朝" pitchFamily="18" charset="-128"/>
            </a:endParaRPr>
          </a:p>
        </p:txBody>
      </p:sp>
      <p:sp>
        <p:nvSpPr>
          <p:cNvPr id="8" name="角丸四角形 7"/>
          <p:cNvSpPr/>
          <p:nvPr/>
        </p:nvSpPr>
        <p:spPr>
          <a:xfrm>
            <a:off x="3563888" y="980728"/>
            <a:ext cx="2232248" cy="1224136"/>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ＭＳ Ｐ明朝" pitchFamily="18" charset="-128"/>
                <a:ea typeface="ＭＳ Ｐ明朝" pitchFamily="18" charset="-128"/>
              </a:rPr>
              <a:t>制度改革は</a:t>
            </a:r>
            <a:endParaRPr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①負担の側の保険料引き上げ、②受給の側の支給繰り延べや給付抑制が焦点となった。</a:t>
            </a:r>
            <a:endParaRPr lang="ja-JP" altLang="en-US" sz="1400" dirty="0">
              <a:solidFill>
                <a:schemeClr val="tx1"/>
              </a:solidFill>
              <a:latin typeface="ＭＳ Ｐ明朝" pitchFamily="18" charset="-128"/>
              <a:ea typeface="ＭＳ Ｐ明朝" pitchFamily="18" charset="-128"/>
            </a:endParaRPr>
          </a:p>
        </p:txBody>
      </p:sp>
      <p:sp>
        <p:nvSpPr>
          <p:cNvPr id="10" name="正方形/長方形 9"/>
          <p:cNvSpPr/>
          <p:nvPr/>
        </p:nvSpPr>
        <p:spPr>
          <a:xfrm>
            <a:off x="971600" y="5301208"/>
            <a:ext cx="7776864"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ＭＳ Ｐ明朝" pitchFamily="18" charset="-128"/>
                <a:ea typeface="ＭＳ Ｐ明朝" pitchFamily="18" charset="-128"/>
              </a:rPr>
              <a:t>２．支給開始年齢の繰り延べ</a:t>
            </a:r>
            <a:r>
              <a:rPr kumimoji="1" lang="en-US" altLang="ja-JP" sz="1400" dirty="0" smtClean="0">
                <a:solidFill>
                  <a:schemeClr val="tx1"/>
                </a:solidFill>
                <a:latin typeface="ＭＳ Ｐ明朝" pitchFamily="18" charset="-128"/>
                <a:ea typeface="ＭＳ Ｐ明朝" pitchFamily="18" charset="-128"/>
              </a:rPr>
              <a:t>〔</a:t>
            </a:r>
            <a:r>
              <a:rPr lang="en-US" altLang="ja-JP" sz="1400" dirty="0" smtClean="0">
                <a:solidFill>
                  <a:schemeClr val="tx1"/>
                </a:solidFill>
                <a:latin typeface="ＭＳ Ｐ明朝" pitchFamily="18" charset="-128"/>
                <a:ea typeface="ＭＳ Ｐ明朝" pitchFamily="18" charset="-128"/>
              </a:rPr>
              <a:t>1994</a:t>
            </a:r>
            <a:r>
              <a:rPr lang="ja-JP" altLang="en-US" sz="1400" dirty="0" smtClean="0">
                <a:solidFill>
                  <a:schemeClr val="tx1"/>
                </a:solidFill>
                <a:latin typeface="ＭＳ Ｐ明朝" pitchFamily="18" charset="-128"/>
                <a:ea typeface="ＭＳ Ｐ明朝" pitchFamily="18" charset="-128"/>
              </a:rPr>
              <a:t>年改革</a:t>
            </a:r>
            <a:r>
              <a:rPr lang="en-US" altLang="ja-JP" sz="1400" dirty="0" smtClean="0">
                <a:solidFill>
                  <a:schemeClr val="tx1"/>
                </a:solidFill>
                <a:latin typeface="ＭＳ Ｐ明朝" pitchFamily="18" charset="-128"/>
                <a:ea typeface="ＭＳ Ｐ明朝" pitchFamily="18" charset="-128"/>
              </a:rPr>
              <a:t>〕</a:t>
            </a:r>
            <a:r>
              <a:rPr lang="ja-JP" altLang="en-US" sz="1400" dirty="0" smtClean="0">
                <a:solidFill>
                  <a:schemeClr val="tx1"/>
                </a:solidFill>
                <a:latin typeface="ＭＳ Ｐ明朝" pitchFamily="18" charset="-128"/>
                <a:ea typeface="ＭＳ Ｐ明朝" pitchFamily="18" charset="-128"/>
              </a:rPr>
              <a:t>－定額部分と報酬比例部分の段階的廃止された。</a:t>
            </a:r>
            <a:r>
              <a:rPr lang="en-US" altLang="ja-JP" sz="1400" dirty="0" smtClean="0">
                <a:solidFill>
                  <a:schemeClr val="tx1"/>
                </a:solidFill>
                <a:latin typeface="ＭＳ Ｐ明朝" pitchFamily="18" charset="-128"/>
                <a:ea typeface="ＭＳ Ｐ明朝" pitchFamily="18" charset="-128"/>
              </a:rPr>
              <a:t>60</a:t>
            </a:r>
            <a:r>
              <a:rPr lang="ja-JP" altLang="en-US" sz="1400" dirty="0" smtClean="0">
                <a:solidFill>
                  <a:schemeClr val="tx1"/>
                </a:solidFill>
                <a:latin typeface="ＭＳ Ｐ明朝" pitchFamily="18" charset="-128"/>
                <a:ea typeface="ＭＳ Ｐ明朝" pitchFamily="18" charset="-128"/>
              </a:rPr>
              <a:t>代前半の年金が受けられない。</a:t>
            </a:r>
            <a:r>
              <a:rPr lang="en-US" altLang="ja-JP" sz="1400" dirty="0" smtClean="0">
                <a:solidFill>
                  <a:schemeClr val="tx1"/>
                </a:solidFill>
                <a:latin typeface="ＭＳ Ｐ明朝" pitchFamily="18" charset="-128"/>
                <a:ea typeface="ＭＳ Ｐ明朝" pitchFamily="18" charset="-128"/>
              </a:rPr>
              <a:t>5</a:t>
            </a:r>
            <a:r>
              <a:rPr lang="ja-JP" altLang="en-US" sz="1400" dirty="0" smtClean="0">
                <a:solidFill>
                  <a:schemeClr val="tx1"/>
                </a:solidFill>
                <a:latin typeface="ＭＳ Ｐ明朝" pitchFamily="18" charset="-128"/>
                <a:ea typeface="ＭＳ Ｐ明朝" pitchFamily="18" charset="-128"/>
              </a:rPr>
              <a:t>年間の支給停止はそれだけ財政支出を抑制することになる。</a:t>
            </a:r>
            <a:endParaRPr lang="en-US" altLang="ja-JP" sz="1400" dirty="0" smtClean="0">
              <a:solidFill>
                <a:schemeClr val="tx1"/>
              </a:solidFill>
              <a:latin typeface="ＭＳ Ｐ明朝" pitchFamily="18" charset="-128"/>
              <a:ea typeface="ＭＳ Ｐ明朝" pitchFamily="18" charset="-128"/>
            </a:endParaRPr>
          </a:p>
          <a:p>
            <a:r>
              <a:rPr kumimoji="1" lang="en-US" altLang="ja-JP" sz="1400" dirty="0" smtClean="0">
                <a:solidFill>
                  <a:schemeClr val="tx1"/>
                </a:solidFill>
                <a:latin typeface="ＭＳ Ｐ明朝" pitchFamily="18" charset="-128"/>
                <a:ea typeface="ＭＳ Ｐ明朝" pitchFamily="18" charset="-128"/>
              </a:rPr>
              <a:t>2004</a:t>
            </a:r>
            <a:r>
              <a:rPr kumimoji="1" lang="ja-JP" altLang="en-US" sz="1400" dirty="0" smtClean="0">
                <a:solidFill>
                  <a:schemeClr val="tx1"/>
                </a:solidFill>
                <a:latin typeface="ＭＳ Ｐ明朝" pitchFamily="18" charset="-128"/>
                <a:ea typeface="ＭＳ Ｐ明朝" pitchFamily="18" charset="-128"/>
              </a:rPr>
              <a:t>年－高齢者雇用安定法。実際は経済雇用制度が多い。</a:t>
            </a:r>
            <a:endParaRPr kumimoji="1" lang="en-US" altLang="ja-JP" sz="1400" dirty="0" smtClean="0">
              <a:solidFill>
                <a:schemeClr val="tx1"/>
              </a:solidFill>
              <a:latin typeface="ＭＳ Ｐ明朝" pitchFamily="18" charset="-128"/>
              <a:ea typeface="ＭＳ Ｐ明朝" pitchFamily="18" charset="-128"/>
            </a:endParaRPr>
          </a:p>
          <a:p>
            <a:r>
              <a:rPr kumimoji="1" lang="ja-JP" altLang="en-US" sz="1400" dirty="0" smtClean="0">
                <a:solidFill>
                  <a:schemeClr val="tx1"/>
                </a:solidFill>
                <a:latin typeface="ＭＳ Ｐ明朝" pitchFamily="18" charset="-128"/>
                <a:ea typeface="ＭＳ Ｐ明朝" pitchFamily="18" charset="-128"/>
                <a:sym typeface="Wingdings"/>
              </a:rPr>
              <a:t>老後の生活に公的責任を維持する立場から、</a:t>
            </a:r>
            <a:r>
              <a:rPr kumimoji="1" lang="en-US" altLang="ja-JP" sz="1400" dirty="0" smtClean="0">
                <a:solidFill>
                  <a:schemeClr val="tx1"/>
                </a:solidFill>
                <a:latin typeface="ＭＳ Ｐ明朝" pitchFamily="18" charset="-128"/>
                <a:ea typeface="ＭＳ Ｐ明朝" pitchFamily="18" charset="-128"/>
                <a:sym typeface="Wingdings"/>
              </a:rPr>
              <a:t>65</a:t>
            </a:r>
            <a:r>
              <a:rPr kumimoji="1" lang="ja-JP" altLang="en-US" sz="1400" dirty="0" smtClean="0">
                <a:solidFill>
                  <a:schemeClr val="tx1"/>
                </a:solidFill>
                <a:latin typeface="ＭＳ Ｐ明朝" pitchFamily="18" charset="-128"/>
                <a:ea typeface="ＭＳ Ｐ明朝" pitchFamily="18" charset="-128"/>
                <a:sym typeface="Wingdings"/>
              </a:rPr>
              <a:t>歳以上の定年を一般化し、年金支給開始年齢との空白期間を埋める必要がある。</a:t>
            </a:r>
            <a:endParaRPr kumimoji="1" lang="en-US" altLang="ja-JP" sz="1400" dirty="0" smtClean="0">
              <a:solidFill>
                <a:schemeClr val="tx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512064"/>
            <a:ext cx="7715200" cy="1476776"/>
          </a:xfrm>
        </p:spPr>
        <p:txBody>
          <a:bodyPr/>
          <a:lstStyle/>
          <a:p>
            <a:pPr>
              <a:lnSpc>
                <a:spcPts val="2000"/>
              </a:lnSpc>
            </a:pPr>
            <a:r>
              <a:rPr lang="ja-JP" altLang="en-US" sz="1800" dirty="0" smtClean="0">
                <a:effectLst/>
                <a:latin typeface="ＭＳ Ｐ明朝" pitchFamily="18" charset="-128"/>
                <a:ea typeface="ＭＳ Ｐ明朝" pitchFamily="18" charset="-128"/>
              </a:rPr>
              <a:t>３</a:t>
            </a:r>
            <a:r>
              <a:rPr lang="en-US" altLang="ja-JP" sz="1800" dirty="0" smtClean="0">
                <a:effectLst/>
                <a:latin typeface="ＭＳ Ｐ明朝" pitchFamily="18" charset="-128"/>
                <a:ea typeface="ＭＳ Ｐ明朝" pitchFamily="18" charset="-128"/>
              </a:rPr>
              <a:t>. </a:t>
            </a:r>
            <a:r>
              <a:rPr kumimoji="1" lang="ja-JP" altLang="en-US" sz="1800" dirty="0" smtClean="0">
                <a:effectLst/>
                <a:latin typeface="ＭＳ Ｐ明朝" pitchFamily="18" charset="-128"/>
                <a:ea typeface="ＭＳ Ｐ明朝" pitchFamily="18" charset="-128"/>
              </a:rPr>
              <a:t>給付抑制</a:t>
            </a:r>
            <a:r>
              <a:rPr kumimoji="1" lang="ja-JP" altLang="en-US" sz="1400" dirty="0" smtClean="0">
                <a:effectLst/>
                <a:latin typeface="ＭＳ Ｐ明朝" pitchFamily="18" charset="-128"/>
                <a:ea typeface="ＭＳ Ｐ明朝" pitchFamily="18" charset="-128"/>
              </a:rPr>
              <a:t>－</a:t>
            </a:r>
            <a:r>
              <a:rPr kumimoji="1" lang="en-US" altLang="ja-JP" sz="1400" dirty="0" smtClean="0">
                <a:effectLst/>
                <a:latin typeface="ＭＳ Ｐ明朝" pitchFamily="18" charset="-128"/>
                <a:ea typeface="ＭＳ Ｐ明朝" pitchFamily="18" charset="-128"/>
              </a:rPr>
              <a:t>〔1985</a:t>
            </a:r>
            <a:r>
              <a:rPr kumimoji="1" lang="ja-JP" altLang="en-US" sz="1400" dirty="0" smtClean="0">
                <a:effectLst/>
                <a:latin typeface="ＭＳ Ｐ明朝" pitchFamily="18" charset="-128"/>
                <a:ea typeface="ＭＳ Ｐ明朝" pitchFamily="18" charset="-128"/>
              </a:rPr>
              <a:t>年改革から</a:t>
            </a:r>
            <a:r>
              <a:rPr kumimoji="1" lang="en-US" altLang="ja-JP" sz="1400" dirty="0" smtClean="0">
                <a:effectLst/>
                <a:latin typeface="ＭＳ Ｐ明朝" pitchFamily="18" charset="-128"/>
                <a:ea typeface="ＭＳ Ｐ明朝" pitchFamily="18" charset="-128"/>
              </a:rPr>
              <a:t>20</a:t>
            </a:r>
            <a:r>
              <a:rPr kumimoji="1" lang="ja-JP" altLang="en-US" sz="1400" dirty="0" smtClean="0">
                <a:effectLst/>
                <a:latin typeface="ＭＳ Ｐ明朝" pitchFamily="18" charset="-128"/>
                <a:ea typeface="ＭＳ Ｐ明朝" pitchFamily="18" charset="-128"/>
              </a:rPr>
              <a:t>年かけて実施</a:t>
            </a:r>
            <a:r>
              <a:rPr kumimoji="1" lang="en-US" altLang="ja-JP" sz="1400" dirty="0" smtClean="0">
                <a:effectLst/>
                <a:latin typeface="ＭＳ Ｐ明朝" pitchFamily="18" charset="-128"/>
                <a:ea typeface="ＭＳ Ｐ明朝" pitchFamily="18" charset="-128"/>
              </a:rPr>
              <a:t>〕〔1999</a:t>
            </a:r>
            <a:r>
              <a:rPr kumimoji="1" lang="ja-JP" altLang="en-US" sz="1400" dirty="0" smtClean="0">
                <a:effectLst/>
                <a:latin typeface="ＭＳ Ｐ明朝" pitchFamily="18" charset="-128"/>
                <a:ea typeface="ＭＳ Ｐ明朝" pitchFamily="18" charset="-128"/>
              </a:rPr>
              <a:t>年改革</a:t>
            </a:r>
            <a:r>
              <a:rPr kumimoji="1" lang="en-US" altLang="ja-JP" sz="1400" dirty="0" smtClean="0">
                <a:effectLst/>
                <a:latin typeface="ＭＳ Ｐ明朝" pitchFamily="18" charset="-128"/>
                <a:ea typeface="ＭＳ Ｐ明朝" pitchFamily="18" charset="-128"/>
              </a:rPr>
              <a:t>〕</a:t>
            </a:r>
            <a:r>
              <a:rPr kumimoji="1" lang="ja-JP" altLang="en-US" sz="1400" dirty="0" smtClean="0">
                <a:effectLst/>
                <a:latin typeface="ＭＳ Ｐ明朝" pitchFamily="18" charset="-128"/>
                <a:ea typeface="ＭＳ Ｐ明朝" pitchFamily="18" charset="-128"/>
              </a:rPr>
              <a:t>－新規受給者の</a:t>
            </a:r>
            <a:r>
              <a:rPr kumimoji="1" lang="en-US" altLang="ja-JP" sz="1400" dirty="0" smtClean="0">
                <a:effectLst/>
                <a:latin typeface="ＭＳ Ｐ明朝" pitchFamily="18" charset="-128"/>
                <a:ea typeface="ＭＳ Ｐ明朝" pitchFamily="18" charset="-128"/>
              </a:rPr>
              <a:t>5</a:t>
            </a:r>
            <a:r>
              <a:rPr kumimoji="1" lang="ja-JP" altLang="en-US" sz="1400" dirty="0" smtClean="0">
                <a:effectLst/>
                <a:latin typeface="ＭＳ Ｐ明朝" pitchFamily="18" charset="-128"/>
                <a:ea typeface="ＭＳ Ｐ明朝" pitchFamily="18" charset="-128"/>
              </a:rPr>
              <a:t>％カット、賃金スライド制廃止。物価下落率に合わせたマイナススライドの実施</a:t>
            </a:r>
            <a:r>
              <a:rPr kumimoji="1" lang="en-US" altLang="ja-JP" sz="1400" dirty="0" smtClean="0">
                <a:effectLst/>
                <a:latin typeface="ＭＳ Ｐ明朝" pitchFamily="18" charset="-128"/>
                <a:ea typeface="ＭＳ Ｐ明朝" pitchFamily="18" charset="-128"/>
              </a:rPr>
              <a:t>(2003</a:t>
            </a:r>
            <a:r>
              <a:rPr kumimoji="1" lang="ja-JP" altLang="en-US" sz="1400" dirty="0" smtClean="0">
                <a:effectLst/>
                <a:latin typeface="ＭＳ Ｐ明朝" pitchFamily="18" charset="-128"/>
                <a:ea typeface="ＭＳ Ｐ明朝" pitchFamily="18" charset="-128"/>
              </a:rPr>
              <a:t>年度から）</a:t>
            </a:r>
            <a:r>
              <a:rPr kumimoji="1" lang="en-US" altLang="ja-JP" sz="1400" dirty="0" smtClean="0">
                <a:effectLst/>
                <a:latin typeface="ＭＳ Ｐ明朝" pitchFamily="18" charset="-128"/>
                <a:ea typeface="ＭＳ Ｐ明朝" pitchFamily="18" charset="-128"/>
              </a:rPr>
              <a:t/>
            </a:r>
            <a:br>
              <a:rPr kumimoji="1" lang="en-US" altLang="ja-JP" sz="1400" dirty="0" smtClean="0">
                <a:effectLst/>
                <a:latin typeface="ＭＳ Ｐ明朝" pitchFamily="18" charset="-128"/>
                <a:ea typeface="ＭＳ Ｐ明朝" pitchFamily="18" charset="-128"/>
              </a:rPr>
            </a:br>
            <a:r>
              <a:rPr lang="ja-JP" altLang="ja-JP" sz="1400" dirty="0" smtClean="0">
                <a:effectLst/>
                <a:latin typeface="ＭＳ Ｐ明朝" pitchFamily="18" charset="-128"/>
                <a:ea typeface="ＭＳ Ｐ明朝" pitchFamily="18" charset="-128"/>
                <a:sym typeface="Wingdings"/>
              </a:rPr>
              <a:t></a:t>
            </a:r>
            <a:r>
              <a:rPr lang="ja-JP" altLang="en-US" sz="1400" dirty="0" smtClean="0">
                <a:effectLst/>
                <a:latin typeface="ＭＳ Ｐ明朝" pitchFamily="18" charset="-128"/>
                <a:ea typeface="ＭＳ Ｐ明朝" pitchFamily="18" charset="-128"/>
                <a:sym typeface="Wingdings"/>
              </a:rPr>
              <a:t>「保険料固定方式」と「マクロ経済スライド</a:t>
            </a:r>
            <a:r>
              <a:rPr lang="en-US" altLang="ja-JP" sz="1400" dirty="0" smtClean="0">
                <a:effectLst/>
                <a:latin typeface="ＭＳ Ｐ明朝" pitchFamily="18" charset="-128"/>
                <a:ea typeface="ＭＳ Ｐ明朝" pitchFamily="18" charset="-128"/>
                <a:sym typeface="Wingdings"/>
              </a:rPr>
              <a:t>〕</a:t>
            </a:r>
            <a:r>
              <a:rPr lang="ja-JP" altLang="en-US" sz="1400" dirty="0" smtClean="0">
                <a:effectLst/>
                <a:latin typeface="ＭＳ Ｐ明朝" pitchFamily="18" charset="-128"/>
                <a:ea typeface="ＭＳ Ｐ明朝" pitchFamily="18" charset="-128"/>
                <a:sym typeface="Wingdings"/>
              </a:rPr>
              <a:t>の導入により、モデル世帯の年金水準は</a:t>
            </a:r>
            <a:r>
              <a:rPr lang="en-US" altLang="ja-JP" sz="1400" dirty="0" smtClean="0">
                <a:effectLst/>
                <a:latin typeface="ＭＳ Ｐ明朝" pitchFamily="18" charset="-128"/>
                <a:ea typeface="ＭＳ Ｐ明朝" pitchFamily="18" charset="-128"/>
                <a:sym typeface="Wingdings"/>
              </a:rPr>
              <a:t>2004</a:t>
            </a:r>
            <a:r>
              <a:rPr lang="ja-JP" altLang="en-US" sz="1400" dirty="0" smtClean="0">
                <a:effectLst/>
                <a:latin typeface="ＭＳ Ｐ明朝" pitchFamily="18" charset="-128"/>
                <a:ea typeface="ＭＳ Ｐ明朝" pitchFamily="18" charset="-128"/>
                <a:sym typeface="Wingdings"/>
              </a:rPr>
              <a:t>年の現役世代の手取り収入の</a:t>
            </a:r>
            <a:r>
              <a:rPr lang="en-US" altLang="ja-JP" sz="1400" dirty="0" smtClean="0">
                <a:effectLst/>
                <a:latin typeface="ＭＳ Ｐ明朝" pitchFamily="18" charset="-128"/>
                <a:ea typeface="ＭＳ Ｐ明朝" pitchFamily="18" charset="-128"/>
                <a:sym typeface="Wingdings"/>
              </a:rPr>
              <a:t>59.3</a:t>
            </a:r>
            <a:r>
              <a:rPr lang="ja-JP" altLang="en-US" sz="1400" dirty="0" smtClean="0">
                <a:effectLst/>
                <a:latin typeface="ＭＳ Ｐ明朝" pitchFamily="18" charset="-128"/>
                <a:ea typeface="ＭＳ Ｐ明朝" pitchFamily="18" charset="-128"/>
                <a:sym typeface="Wingdings"/>
              </a:rPr>
              <a:t>％から</a:t>
            </a:r>
            <a:r>
              <a:rPr lang="en-US" altLang="ja-JP" sz="1400" dirty="0" smtClean="0">
                <a:effectLst/>
                <a:latin typeface="ＭＳ Ｐ明朝" pitchFamily="18" charset="-128"/>
                <a:ea typeface="ＭＳ Ｐ明朝" pitchFamily="18" charset="-128"/>
                <a:sym typeface="Wingdings"/>
              </a:rPr>
              <a:t>2023</a:t>
            </a:r>
            <a:r>
              <a:rPr lang="ja-JP" altLang="en-US" sz="1400" dirty="0" smtClean="0">
                <a:effectLst/>
                <a:latin typeface="ＭＳ Ｐ明朝" pitchFamily="18" charset="-128"/>
                <a:ea typeface="ＭＳ Ｐ明朝" pitchFamily="18" charset="-128"/>
                <a:sym typeface="Wingdings"/>
              </a:rPr>
              <a:t>年度以降、</a:t>
            </a:r>
            <a:r>
              <a:rPr lang="en-US" altLang="ja-JP" sz="1400" dirty="0" smtClean="0">
                <a:effectLst/>
                <a:latin typeface="ＭＳ Ｐ明朝" pitchFamily="18" charset="-128"/>
                <a:ea typeface="ＭＳ Ｐ明朝" pitchFamily="18" charset="-128"/>
                <a:sym typeface="Wingdings"/>
              </a:rPr>
              <a:t>50.2</a:t>
            </a:r>
            <a:r>
              <a:rPr lang="ja-JP" altLang="en-US" sz="1400" dirty="0" smtClean="0">
                <a:effectLst/>
                <a:latin typeface="ＭＳ Ｐ明朝" pitchFamily="18" charset="-128"/>
                <a:ea typeface="ＭＳ Ｐ明朝" pitchFamily="18" charset="-128"/>
                <a:sym typeface="Wingdings"/>
              </a:rPr>
              <a:t>％に引き下げられる。</a:t>
            </a:r>
            <a:r>
              <a:rPr lang="en-US" altLang="ja-JP" sz="1400" dirty="0" smtClean="0">
                <a:effectLst/>
                <a:latin typeface="ＭＳ Ｐ明朝" pitchFamily="18" charset="-128"/>
                <a:ea typeface="ＭＳ Ｐ明朝" pitchFamily="18" charset="-128"/>
                <a:sym typeface="Wingdings"/>
              </a:rPr>
              <a:t/>
            </a:r>
            <a:br>
              <a:rPr lang="en-US" altLang="ja-JP" sz="1400" dirty="0" smtClean="0">
                <a:effectLst/>
                <a:latin typeface="ＭＳ Ｐ明朝" pitchFamily="18" charset="-128"/>
                <a:ea typeface="ＭＳ Ｐ明朝" pitchFamily="18" charset="-128"/>
                <a:sym typeface="Wingdings"/>
              </a:rPr>
            </a:br>
            <a:r>
              <a:rPr lang="ja-JP" altLang="ja-JP" sz="1400" dirty="0" smtClean="0">
                <a:effectLst/>
                <a:latin typeface="ＭＳ Ｐ明朝" pitchFamily="18" charset="-128"/>
                <a:ea typeface="ＭＳ Ｐ明朝" pitchFamily="18" charset="-128"/>
                <a:sym typeface="Wingdings"/>
              </a:rPr>
              <a:t></a:t>
            </a:r>
            <a:r>
              <a:rPr lang="ja-JP" altLang="en-US" sz="1400" dirty="0" smtClean="0">
                <a:effectLst/>
                <a:latin typeface="ＭＳ Ｐ明朝" pitchFamily="18" charset="-128"/>
                <a:ea typeface="ＭＳ Ｐ明朝" pitchFamily="18" charset="-128"/>
                <a:sym typeface="Wingdings"/>
              </a:rPr>
              <a:t>少子化の前提が変われば、さらに給付水準が抑制される。</a:t>
            </a:r>
            <a:endParaRPr kumimoji="1" lang="ja-JP" altLang="en-US" sz="1400" dirty="0">
              <a:effectLst/>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827584" y="2132856"/>
            <a:ext cx="7859216" cy="4222704"/>
          </a:xfrm>
        </p:spPr>
        <p:txBody>
          <a:bodyPr>
            <a:normAutofit/>
          </a:bodyPr>
          <a:lstStyle/>
          <a:p>
            <a:pPr>
              <a:spcBef>
                <a:spcPts val="0"/>
              </a:spcBef>
              <a:buNone/>
            </a:pPr>
            <a:r>
              <a:rPr kumimoji="1" lang="ja-JP" altLang="en-US" sz="1800" dirty="0" smtClean="0">
                <a:latin typeface="ＭＳ Ｐ明朝" pitchFamily="18" charset="-128"/>
                <a:ea typeface="ＭＳ Ｐ明朝" pitchFamily="18" charset="-128"/>
              </a:rPr>
              <a:t>４．国庫負担率の変更と年金一元化</a:t>
            </a:r>
            <a:r>
              <a:rPr kumimoji="1" lang="ja-JP" altLang="en-US" sz="1400" dirty="0" err="1" smtClean="0">
                <a:latin typeface="ＭＳ Ｐ明朝" pitchFamily="18" charset="-128"/>
                <a:ea typeface="ＭＳ Ｐ明朝" pitchFamily="18" charset="-128"/>
              </a:rPr>
              <a:t>ー</a:t>
            </a:r>
            <a:r>
              <a:rPr kumimoji="1" lang="en-US" altLang="ja-JP" sz="1400" dirty="0" smtClean="0">
                <a:latin typeface="ＭＳ Ｐ明朝" pitchFamily="18" charset="-128"/>
                <a:ea typeface="ＭＳ Ｐ明朝" pitchFamily="18" charset="-128"/>
              </a:rPr>
              <a:t>〔</a:t>
            </a:r>
            <a:r>
              <a:rPr lang="en-US" altLang="ja-JP" sz="1400" dirty="0" smtClean="0">
                <a:latin typeface="ＭＳ Ｐ明朝" pitchFamily="18" charset="-128"/>
                <a:ea typeface="ＭＳ Ｐ明朝" pitchFamily="18" charset="-128"/>
              </a:rPr>
              <a:t>1999</a:t>
            </a:r>
            <a:r>
              <a:rPr lang="ja-JP" altLang="en-US" sz="1400" dirty="0" smtClean="0">
                <a:latin typeface="ＭＳ Ｐ明朝" pitchFamily="18" charset="-128"/>
                <a:ea typeface="ＭＳ Ｐ明朝" pitchFamily="18" charset="-128"/>
              </a:rPr>
              <a:t>年改革の付則</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－基礎年金の「国庫負担率</a:t>
            </a:r>
            <a:endParaRPr lang="en-US" altLang="ja-JP" sz="1400" dirty="0" smtClean="0">
              <a:latin typeface="ＭＳ Ｐ明朝" pitchFamily="18" charset="-128"/>
              <a:ea typeface="ＭＳ Ｐ明朝" pitchFamily="18" charset="-128"/>
            </a:endParaRPr>
          </a:p>
          <a:p>
            <a:pPr>
              <a:spcBef>
                <a:spcPts val="0"/>
              </a:spcBef>
              <a:buNone/>
            </a:pPr>
            <a:r>
              <a:rPr lang="en-US" altLang="ja-JP" sz="1400" dirty="0" smtClean="0">
                <a:latin typeface="ＭＳ Ｐ明朝" pitchFamily="18" charset="-128"/>
                <a:ea typeface="ＭＳ Ｐ明朝" pitchFamily="18" charset="-128"/>
              </a:rPr>
              <a:t>1/3</a:t>
            </a:r>
            <a:r>
              <a:rPr lang="ja-JP" altLang="en-US" sz="1400" dirty="0" smtClean="0">
                <a:latin typeface="ＭＳ Ｐ明朝" pitchFamily="18" charset="-128"/>
                <a:ea typeface="ＭＳ Ｐ明朝" pitchFamily="18" charset="-128"/>
              </a:rPr>
              <a:t>を</a:t>
            </a:r>
            <a:r>
              <a:rPr lang="en-US" altLang="ja-JP" sz="1400" dirty="0" smtClean="0">
                <a:latin typeface="ＭＳ Ｐ明朝" pitchFamily="18" charset="-128"/>
                <a:ea typeface="ＭＳ Ｐ明朝" pitchFamily="18" charset="-128"/>
              </a:rPr>
              <a:t>2004</a:t>
            </a:r>
            <a:r>
              <a:rPr lang="ja-JP" altLang="en-US" sz="1400" dirty="0" smtClean="0">
                <a:latin typeface="ＭＳ Ｐ明朝" pitchFamily="18" charset="-128"/>
                <a:ea typeface="ＭＳ Ｐ明朝" pitchFamily="18" charset="-128"/>
              </a:rPr>
              <a:t>年までに１</a:t>
            </a:r>
            <a:r>
              <a:rPr lang="en-US" altLang="ja-JP" sz="1400" dirty="0" smtClean="0">
                <a:latin typeface="ＭＳ Ｐ明朝" pitchFamily="18" charset="-128"/>
                <a:ea typeface="ＭＳ Ｐ明朝" pitchFamily="18" charset="-128"/>
              </a:rPr>
              <a:t>/2</a:t>
            </a:r>
            <a:r>
              <a:rPr lang="ja-JP" altLang="en-US" sz="1400" dirty="0" smtClean="0">
                <a:latin typeface="ＭＳ Ｐ明朝" pitchFamily="18" charset="-128"/>
                <a:ea typeface="ＭＳ Ｐ明朝" pitchFamily="18" charset="-128"/>
              </a:rPr>
              <a:t>に引き上げる」と明記している。</a:t>
            </a:r>
            <a:r>
              <a:rPr lang="en-US" altLang="ja-JP" sz="1400" dirty="0" smtClean="0">
                <a:latin typeface="ＭＳ Ｐ明朝" pitchFamily="18" charset="-128"/>
                <a:ea typeface="ＭＳ Ｐ明朝" pitchFamily="18" charset="-128"/>
              </a:rPr>
              <a:t>5</a:t>
            </a:r>
            <a:r>
              <a:rPr lang="ja-JP" altLang="en-US" sz="1400" dirty="0" smtClean="0">
                <a:latin typeface="ＭＳ Ｐ明朝" pitchFamily="18" charset="-128"/>
                <a:ea typeface="ＭＳ Ｐ明朝" pitchFamily="18" charset="-128"/>
              </a:rPr>
              <a:t>兆</a:t>
            </a:r>
            <a:r>
              <a:rPr lang="en-US" altLang="ja-JP" sz="1400" dirty="0" smtClean="0">
                <a:latin typeface="ＭＳ Ｐ明朝" pitchFamily="18" charset="-128"/>
                <a:ea typeface="ＭＳ Ｐ明朝" pitchFamily="18" charset="-128"/>
              </a:rPr>
              <a:t>8,000</a:t>
            </a:r>
            <a:r>
              <a:rPr lang="ja-JP" altLang="en-US" sz="1400" dirty="0" smtClean="0">
                <a:latin typeface="ＭＳ Ｐ明朝" pitchFamily="18" charset="-128"/>
                <a:ea typeface="ＭＳ Ｐ明朝" pitchFamily="18" charset="-128"/>
              </a:rPr>
              <a:t>億円→</a:t>
            </a:r>
            <a:r>
              <a:rPr lang="en-US" altLang="ja-JP" sz="1400" dirty="0" smtClean="0">
                <a:latin typeface="ＭＳ Ｐ明朝" pitchFamily="18" charset="-128"/>
                <a:ea typeface="ＭＳ Ｐ明朝" pitchFamily="18" charset="-128"/>
              </a:rPr>
              <a:t>8</a:t>
            </a:r>
            <a:r>
              <a:rPr lang="ja-JP" altLang="en-US" sz="1400" dirty="0" smtClean="0">
                <a:latin typeface="ＭＳ Ｐ明朝" pitchFamily="18" charset="-128"/>
                <a:ea typeface="ＭＳ Ｐ明朝" pitchFamily="18" charset="-128"/>
              </a:rPr>
              <a:t>兆</a:t>
            </a:r>
            <a:r>
              <a:rPr lang="en-US" altLang="ja-JP" sz="1400" dirty="0" smtClean="0">
                <a:latin typeface="ＭＳ Ｐ明朝" pitchFamily="18" charset="-128"/>
                <a:ea typeface="ＭＳ Ｐ明朝" pitchFamily="18" charset="-128"/>
              </a:rPr>
              <a:t>5,000</a:t>
            </a:r>
            <a:r>
              <a:rPr lang="ja-JP" altLang="en-US" sz="1400" dirty="0" smtClean="0">
                <a:latin typeface="ＭＳ Ｐ明朝" pitchFamily="18" charset="-128"/>
                <a:ea typeface="ＭＳ Ｐ明朝" pitchFamily="18" charset="-128"/>
              </a:rPr>
              <a:t>億円。</a:t>
            </a:r>
            <a:r>
              <a:rPr lang="en-US" altLang="ja-JP" sz="1400" dirty="0" smtClean="0">
                <a:latin typeface="ＭＳ Ｐ明朝" pitchFamily="18" charset="-128"/>
                <a:ea typeface="ＭＳ Ｐ明朝" pitchFamily="18" charset="-128"/>
              </a:rPr>
              <a:t>2009</a:t>
            </a:r>
            <a:r>
              <a:rPr lang="ja-JP" altLang="en-US" sz="1400" dirty="0" smtClean="0">
                <a:latin typeface="ＭＳ Ｐ明朝" pitchFamily="18" charset="-128"/>
                <a:ea typeface="ＭＳ Ｐ明朝" pitchFamily="18" charset="-128"/>
              </a:rPr>
              <a:t>年</a:t>
            </a:r>
            <a:r>
              <a:rPr lang="en-US" altLang="ja-JP" sz="1400" dirty="0" smtClean="0">
                <a:latin typeface="ＭＳ Ｐ明朝" pitchFamily="18" charset="-128"/>
                <a:ea typeface="ＭＳ Ｐ明朝" pitchFamily="18" charset="-128"/>
              </a:rPr>
              <a:t>6</a:t>
            </a:r>
            <a:r>
              <a:rPr lang="ja-JP" altLang="en-US" sz="1400" dirty="0" smtClean="0">
                <a:latin typeface="ＭＳ Ｐ明朝" pitchFamily="18" charset="-128"/>
                <a:ea typeface="ＭＳ Ｐ明朝" pitchFamily="18" charset="-128"/>
              </a:rPr>
              <a:t>月</a:t>
            </a:r>
            <a:endParaRPr lang="en-US" altLang="ja-JP" sz="1400" dirty="0" smtClean="0">
              <a:latin typeface="ＭＳ Ｐ明朝" pitchFamily="18" charset="-128"/>
              <a:ea typeface="ＭＳ Ｐ明朝" pitchFamily="18" charset="-128"/>
            </a:endParaRPr>
          </a:p>
          <a:p>
            <a:pPr>
              <a:spcBef>
                <a:spcPts val="0"/>
              </a:spcBef>
              <a:buNone/>
            </a:pPr>
            <a:r>
              <a:rPr lang="ja-JP" altLang="en-US" sz="1400" dirty="0" smtClean="0">
                <a:latin typeface="ＭＳ Ｐ明朝" pitchFamily="18" charset="-128"/>
                <a:ea typeface="ＭＳ Ｐ明朝" pitchFamily="18" charset="-128"/>
              </a:rPr>
              <a:t>の国民年金改正法で同年から引き上げられた。</a:t>
            </a:r>
            <a:endParaRPr lang="en-US" altLang="ja-JP" sz="1400" dirty="0" smtClean="0">
              <a:latin typeface="ＭＳ Ｐ明朝" pitchFamily="18" charset="-128"/>
              <a:ea typeface="ＭＳ Ｐ明朝" pitchFamily="18" charset="-128"/>
            </a:endParaRPr>
          </a:p>
          <a:p>
            <a:pPr>
              <a:spcBef>
                <a:spcPts val="0"/>
              </a:spcBef>
              <a:buNone/>
            </a:pPr>
            <a:endParaRPr kumimoji="1" lang="en-US" altLang="ja-JP" sz="1400" dirty="0" smtClean="0">
              <a:latin typeface="ＭＳ Ｐ明朝" pitchFamily="18" charset="-128"/>
              <a:ea typeface="ＭＳ Ｐ明朝" pitchFamily="18" charset="-128"/>
            </a:endParaRPr>
          </a:p>
          <a:p>
            <a:pPr>
              <a:spcBef>
                <a:spcPts val="0"/>
              </a:spcBef>
              <a:buNone/>
            </a:pPr>
            <a:r>
              <a:rPr lang="ja-JP" altLang="en-US" sz="1400" dirty="0" smtClean="0">
                <a:latin typeface="ＭＳ Ｐ明朝" pitchFamily="18" charset="-128"/>
                <a:ea typeface="ＭＳ Ｐ明朝" pitchFamily="18" charset="-128"/>
              </a:rPr>
              <a:t>●基礎年金全体を税方式化－報酬比例部分の改革とセット。年金のミニマム保障に対する公的責任は明確になるが、移行に相当時間がかかる。</a:t>
            </a:r>
            <a:endParaRPr lang="en-US" altLang="ja-JP" sz="1400" dirty="0" smtClean="0">
              <a:latin typeface="ＭＳ Ｐ明朝" pitchFamily="18" charset="-128"/>
              <a:ea typeface="ＭＳ Ｐ明朝" pitchFamily="18" charset="-128"/>
            </a:endParaRPr>
          </a:p>
          <a:p>
            <a:pPr>
              <a:spcBef>
                <a:spcPts val="0"/>
              </a:spcBef>
              <a:buNone/>
            </a:pPr>
            <a:r>
              <a:rPr kumimoji="1" lang="ja-JP" altLang="en-US" sz="1400" dirty="0" smtClean="0">
                <a:latin typeface="ＭＳ Ｐ明朝" pitchFamily="18" charset="-128"/>
                <a:ea typeface="ＭＳ Ｐ明朝" pitchFamily="18" charset="-128"/>
              </a:rPr>
              <a:t>●報酬比例部分も含め、年金全体の一元化－民主党のマニフェストは、一元化を前提とする保険方式の「所得比例年金」をベースにして、消費税を財源とする最低保障年金</a:t>
            </a:r>
            <a:r>
              <a:rPr kumimoji="1" lang="en-US" altLang="ja-JP" sz="1400" dirty="0" smtClean="0">
                <a:latin typeface="ＭＳ Ｐ明朝" pitchFamily="18" charset="-128"/>
                <a:ea typeface="ＭＳ Ｐ明朝" pitchFamily="18" charset="-128"/>
              </a:rPr>
              <a:t>(</a:t>
            </a:r>
            <a:r>
              <a:rPr kumimoji="1" lang="ja-JP" altLang="en-US" sz="1400" dirty="0" smtClean="0">
                <a:latin typeface="ＭＳ Ｐ明朝" pitchFamily="18" charset="-128"/>
                <a:ea typeface="ＭＳ Ｐ明朝" pitchFamily="18" charset="-128"/>
              </a:rPr>
              <a:t>上限</a:t>
            </a:r>
            <a:r>
              <a:rPr kumimoji="1" lang="en-US" altLang="ja-JP" sz="1400" dirty="0" smtClean="0">
                <a:latin typeface="ＭＳ Ｐ明朝" pitchFamily="18" charset="-128"/>
                <a:ea typeface="ＭＳ Ｐ明朝" pitchFamily="18" charset="-128"/>
              </a:rPr>
              <a:t>7</a:t>
            </a:r>
            <a:r>
              <a:rPr kumimoji="1" lang="ja-JP" altLang="en-US" sz="1400" dirty="0" smtClean="0">
                <a:latin typeface="ＭＳ Ｐ明朝" pitchFamily="18" charset="-128"/>
                <a:ea typeface="ＭＳ Ｐ明朝" pitchFamily="18" charset="-128"/>
              </a:rPr>
              <a:t>万円</a:t>
            </a:r>
            <a:r>
              <a:rPr kumimoji="1" lang="en-US" altLang="ja-JP" sz="1400" dirty="0" smtClean="0">
                <a:latin typeface="ＭＳ Ｐ明朝" pitchFamily="18" charset="-128"/>
                <a:ea typeface="ＭＳ Ｐ明朝" pitchFamily="18" charset="-128"/>
              </a:rPr>
              <a:t>)</a:t>
            </a:r>
            <a:r>
              <a:rPr kumimoji="1" lang="ja-JP" altLang="en-US" sz="1400" dirty="0" smtClean="0">
                <a:latin typeface="ＭＳ Ｐ明朝" pitchFamily="18" charset="-128"/>
                <a:ea typeface="ＭＳ Ｐ明朝" pitchFamily="18" charset="-128"/>
              </a:rPr>
              <a:t>を補足給付するというもの。</a:t>
            </a:r>
            <a:r>
              <a:rPr lang="en-US" altLang="ja-JP" sz="1400" dirty="0" smtClean="0">
                <a:latin typeface="ＭＳ Ｐ明朝" pitchFamily="18" charset="-128"/>
                <a:ea typeface="ＭＳ Ｐ明朝" pitchFamily="18" charset="-128"/>
              </a:rPr>
              <a:t>2013</a:t>
            </a:r>
            <a:r>
              <a:rPr lang="ja-JP" altLang="en-US" sz="1400" dirty="0" smtClean="0">
                <a:latin typeface="ＭＳ Ｐ明朝" pitchFamily="18" charset="-128"/>
                <a:ea typeface="ＭＳ Ｐ明朝" pitchFamily="18" charset="-128"/>
              </a:rPr>
              <a:t>年度関連法案提出となる。</a:t>
            </a:r>
            <a:endParaRPr lang="en-US" altLang="ja-JP" sz="1400" dirty="0" smtClean="0">
              <a:latin typeface="ＭＳ Ｐ明朝" pitchFamily="18" charset="-128"/>
              <a:ea typeface="ＭＳ Ｐ明朝" pitchFamily="18" charset="-128"/>
            </a:endParaRPr>
          </a:p>
          <a:p>
            <a:pPr>
              <a:spcBef>
                <a:spcPts val="0"/>
              </a:spcBef>
              <a:buNone/>
            </a:pPr>
            <a:r>
              <a:rPr kumimoji="1" lang="ja-JP" altLang="ja-JP" sz="1400" dirty="0" smtClean="0">
                <a:latin typeface="ＭＳ Ｐ明朝" pitchFamily="18" charset="-128"/>
                <a:ea typeface="ＭＳ Ｐ明朝" pitchFamily="18" charset="-128"/>
                <a:sym typeface="Wingdings"/>
              </a:rPr>
              <a:t></a:t>
            </a:r>
            <a:r>
              <a:rPr kumimoji="1" lang="ja-JP" altLang="en-US" sz="1400" dirty="0" smtClean="0">
                <a:latin typeface="ＭＳ Ｐ明朝" pitchFamily="18" charset="-128"/>
                <a:ea typeface="ＭＳ Ｐ明朝" pitchFamily="18" charset="-128"/>
                <a:sym typeface="Wingdings"/>
              </a:rPr>
              <a:t>完全一元化は職域に関係なく負担に応じて給付が得られるという明快さがある。</a:t>
            </a:r>
            <a:endParaRPr kumimoji="1" lang="en-US" altLang="ja-JP" sz="1400" dirty="0" smtClean="0">
              <a:latin typeface="ＭＳ Ｐ明朝" pitchFamily="18" charset="-128"/>
              <a:ea typeface="ＭＳ Ｐ明朝" pitchFamily="18" charset="-128"/>
              <a:sym typeface="Wingdings"/>
            </a:endParaRPr>
          </a:p>
          <a:p>
            <a:pPr>
              <a:spcBef>
                <a:spcPts val="0"/>
              </a:spcBef>
              <a:buNone/>
            </a:pPr>
            <a:r>
              <a:rPr kumimoji="1" lang="ja-JP" altLang="en-US" sz="1400" dirty="0" smtClean="0">
                <a:latin typeface="ＭＳ Ｐ明朝" pitchFamily="18" charset="-128"/>
                <a:ea typeface="ＭＳ Ｐ明朝" pitchFamily="18" charset="-128"/>
                <a:sym typeface="Wingdings"/>
              </a:rPr>
              <a:t>最低保障年金が補足的に給付されるすべての国民に最低水準が保障される。</a:t>
            </a:r>
            <a:endParaRPr kumimoji="1" lang="en-US" altLang="ja-JP" sz="1400" dirty="0" smtClean="0">
              <a:latin typeface="ＭＳ Ｐ明朝" pitchFamily="18" charset="-128"/>
              <a:ea typeface="ＭＳ Ｐ明朝" pitchFamily="18" charset="-128"/>
              <a:sym typeface="Wingdings"/>
            </a:endParaRPr>
          </a:p>
          <a:p>
            <a:pPr>
              <a:spcBef>
                <a:spcPts val="0"/>
              </a:spcBef>
              <a:buNone/>
            </a:pPr>
            <a:r>
              <a:rPr kumimoji="1" lang="ja-JP" altLang="en-US" sz="1400" dirty="0" smtClean="0">
                <a:latin typeface="ＭＳ Ｐ明朝" pitchFamily="18" charset="-128"/>
                <a:ea typeface="ＭＳ Ｐ明朝" pitchFamily="18" charset="-128"/>
                <a:sym typeface="Wingdings"/>
              </a:rPr>
              <a:t>所得をベースとするので所得捕捉率の違いによる職域間の負担の不公平が生じる。</a:t>
            </a:r>
            <a:endParaRPr kumimoji="1" lang="en-US" altLang="ja-JP" sz="1400" dirty="0" smtClean="0">
              <a:latin typeface="ＭＳ Ｐ明朝" pitchFamily="18" charset="-128"/>
              <a:ea typeface="ＭＳ Ｐ明朝" pitchFamily="18" charset="-128"/>
              <a:sym typeface="Wingdings"/>
            </a:endParaRPr>
          </a:p>
          <a:p>
            <a:pPr>
              <a:spcBef>
                <a:spcPts val="0"/>
              </a:spcBef>
              <a:buNone/>
            </a:pPr>
            <a:endParaRPr lang="en-US" altLang="ja-JP" sz="1400" dirty="0" smtClean="0">
              <a:latin typeface="ＭＳ Ｐ明朝" pitchFamily="18" charset="-128"/>
              <a:ea typeface="ＭＳ Ｐ明朝" pitchFamily="18" charset="-128"/>
              <a:sym typeface="Wingdings"/>
            </a:endParaRPr>
          </a:p>
          <a:p>
            <a:pPr>
              <a:spcBef>
                <a:spcPts val="0"/>
              </a:spcBef>
              <a:buNone/>
            </a:pPr>
            <a:r>
              <a:rPr kumimoji="1" lang="ja-JP" altLang="en-US" sz="1800" dirty="0" smtClean="0">
                <a:latin typeface="ＭＳ Ｐ明朝" pitchFamily="18" charset="-128"/>
                <a:ea typeface="ＭＳ Ｐ明朝" pitchFamily="18" charset="-128"/>
                <a:sym typeface="Wingdings"/>
              </a:rPr>
              <a:t>５</a:t>
            </a:r>
            <a:r>
              <a:rPr kumimoji="1" lang="ja-JP" altLang="en-US" sz="1800" dirty="0" smtClean="0">
                <a:latin typeface="ＭＳ Ｐ明朝" pitchFamily="18" charset="-128"/>
                <a:ea typeface="ＭＳ Ｐ明朝" pitchFamily="18" charset="-128"/>
                <a:sym typeface="Wingdings"/>
              </a:rPr>
              <a:t>．第</a:t>
            </a:r>
            <a:r>
              <a:rPr kumimoji="1" lang="en-US" altLang="ja-JP" sz="1800" dirty="0" smtClean="0">
                <a:latin typeface="ＭＳ Ｐ明朝" pitchFamily="18" charset="-128"/>
                <a:ea typeface="ＭＳ Ｐ明朝" pitchFamily="18" charset="-128"/>
                <a:sym typeface="Wingdings"/>
              </a:rPr>
              <a:t>3</a:t>
            </a:r>
            <a:r>
              <a:rPr kumimoji="1" lang="ja-JP" altLang="en-US" sz="1800" dirty="0" smtClean="0">
                <a:latin typeface="ＭＳ Ｐ明朝" pitchFamily="18" charset="-128"/>
                <a:ea typeface="ＭＳ Ｐ明朝" pitchFamily="18" charset="-128"/>
                <a:sym typeface="Wingdings"/>
              </a:rPr>
              <a:t>号被保険者制度－</a:t>
            </a:r>
            <a:r>
              <a:rPr kumimoji="1" lang="ja-JP" altLang="en-US" sz="1400" dirty="0" smtClean="0">
                <a:latin typeface="ＭＳ Ｐ明朝" pitchFamily="18" charset="-128"/>
                <a:ea typeface="ＭＳ Ｐ明朝" pitchFamily="18" charset="-128"/>
                <a:sym typeface="Wingdings"/>
              </a:rPr>
              <a:t>年金保険料負担者の拡大の方法。</a:t>
            </a:r>
            <a:endParaRPr kumimoji="1" lang="en-US" altLang="ja-JP" sz="1400" dirty="0" smtClean="0">
              <a:latin typeface="ＭＳ Ｐ明朝" pitchFamily="18" charset="-128"/>
              <a:ea typeface="ＭＳ Ｐ明朝" pitchFamily="18" charset="-128"/>
              <a:sym typeface="Wingdings"/>
            </a:endParaRPr>
          </a:p>
          <a:p>
            <a:pPr>
              <a:spcBef>
                <a:spcPts val="0"/>
              </a:spcBef>
              <a:buNone/>
            </a:pPr>
            <a:r>
              <a:rPr lang="ja-JP" altLang="en-US" sz="1400" dirty="0" smtClean="0">
                <a:latin typeface="ＭＳ Ｐ明朝" pitchFamily="18" charset="-128"/>
                <a:ea typeface="ＭＳ Ｐ明朝" pitchFamily="18" charset="-128"/>
                <a:sym typeface="Wingdings"/>
              </a:rPr>
              <a:t>肯定論　・能力に応じた負担　・世帯単位では専業も共働きも負担は同じ　・家庭労働の評価</a:t>
            </a:r>
            <a:endParaRPr lang="en-US" altLang="ja-JP" sz="1400" dirty="0" smtClean="0">
              <a:latin typeface="ＭＳ Ｐ明朝" pitchFamily="18" charset="-128"/>
              <a:ea typeface="ＭＳ Ｐ明朝" pitchFamily="18" charset="-128"/>
              <a:sym typeface="Wingdings"/>
            </a:endParaRPr>
          </a:p>
          <a:p>
            <a:pPr>
              <a:spcBef>
                <a:spcPts val="0"/>
              </a:spcBef>
              <a:buNone/>
            </a:pPr>
            <a:r>
              <a:rPr kumimoji="1" lang="ja-JP" altLang="en-US" sz="1400" dirty="0" smtClean="0">
                <a:latin typeface="ＭＳ Ｐ明朝" pitchFamily="18" charset="-128"/>
                <a:ea typeface="ＭＳ Ｐ明朝" pitchFamily="18" charset="-128"/>
                <a:sym typeface="Wingdings"/>
              </a:rPr>
              <a:t>批判論　・専業主世帯は相対的に恵まれている　・免除分を共働き夫婦、独身者が負担している　・</a:t>
            </a:r>
            <a:endParaRPr kumimoji="1" lang="en-US" altLang="ja-JP" sz="1400" dirty="0" smtClean="0">
              <a:latin typeface="ＭＳ Ｐ明朝" pitchFamily="18" charset="-128"/>
              <a:ea typeface="ＭＳ Ｐ明朝" pitchFamily="18" charset="-128"/>
              <a:sym typeface="Wingdings"/>
            </a:endParaRPr>
          </a:p>
          <a:p>
            <a:pPr>
              <a:spcBef>
                <a:spcPts val="0"/>
              </a:spcBef>
              <a:buNone/>
            </a:pPr>
            <a:r>
              <a:rPr lang="ja-JP" altLang="en-US" sz="1400" dirty="0" smtClean="0">
                <a:latin typeface="ＭＳ Ｐ明朝" pitchFamily="18" charset="-128"/>
                <a:ea typeface="ＭＳ Ｐ明朝" pitchFamily="18" charset="-128"/>
                <a:sym typeface="Wingdings"/>
              </a:rPr>
              <a:t>　　　　 </a:t>
            </a:r>
            <a:r>
              <a:rPr kumimoji="1" lang="ja-JP" altLang="en-US" sz="1400" dirty="0" smtClean="0">
                <a:latin typeface="ＭＳ Ｐ明朝" pitchFamily="18" charset="-128"/>
                <a:ea typeface="ＭＳ Ｐ明朝" pitchFamily="18" charset="-128"/>
                <a:sym typeface="Wingdings"/>
              </a:rPr>
              <a:t>女性の社会参加に歯止めをかけている</a:t>
            </a:r>
            <a:endParaRPr kumimoji="1" lang="en-US" altLang="ja-JP" sz="1400" dirty="0" smtClean="0">
              <a:latin typeface="ＭＳ Ｐ明朝" pitchFamily="18" charset="-128"/>
              <a:ea typeface="ＭＳ Ｐ明朝" pitchFamily="18" charset="-128"/>
              <a:sym typeface="Wingdings"/>
            </a:endParaRPr>
          </a:p>
          <a:p>
            <a:pPr>
              <a:spcBef>
                <a:spcPts val="0"/>
              </a:spcBef>
              <a:buNone/>
            </a:pPr>
            <a:r>
              <a:rPr lang="en-US" altLang="ja-JP" sz="1400" dirty="0" smtClean="0">
                <a:latin typeface="ＭＳ Ｐ明朝" pitchFamily="18" charset="-128"/>
                <a:ea typeface="ＭＳ Ｐ明朝" pitchFamily="18" charset="-128"/>
                <a:sym typeface="Wingdings"/>
              </a:rPr>
              <a:t>2004</a:t>
            </a:r>
            <a:r>
              <a:rPr lang="ja-JP" altLang="en-US" sz="1400" dirty="0" smtClean="0">
                <a:latin typeface="ＭＳ Ｐ明朝" pitchFamily="18" charset="-128"/>
                <a:ea typeface="ＭＳ Ｐ明朝" pitchFamily="18" charset="-128"/>
                <a:sym typeface="Wingdings"/>
              </a:rPr>
              <a:t>年改革で年金受給権の夫婦分割制が採用された。</a:t>
            </a:r>
            <a:r>
              <a:rPr lang="en-US" altLang="ja-JP" sz="1400" dirty="0" smtClean="0">
                <a:latin typeface="ＭＳ Ｐ明朝" pitchFamily="18" charset="-128"/>
                <a:ea typeface="ＭＳ Ｐ明朝" pitchFamily="18" charset="-128"/>
                <a:sym typeface="Wingdings"/>
              </a:rPr>
              <a:t>(</a:t>
            </a:r>
            <a:r>
              <a:rPr lang="ja-JP" altLang="en-US" sz="1400" dirty="0" smtClean="0">
                <a:latin typeface="ＭＳ Ｐ明朝" pitchFamily="18" charset="-128"/>
                <a:ea typeface="ＭＳ Ｐ明朝" pitchFamily="18" charset="-128"/>
                <a:sym typeface="Wingdings"/>
              </a:rPr>
              <a:t>報酬比例部分</a:t>
            </a:r>
            <a:r>
              <a:rPr lang="ja-JP" altLang="en-US" sz="1400" dirty="0" smtClean="0">
                <a:latin typeface="ＭＳ Ｐ明朝" pitchFamily="18" charset="-128"/>
                <a:ea typeface="ＭＳ Ｐ明朝" pitchFamily="18" charset="-128"/>
                <a:sym typeface="Wingdings"/>
              </a:rPr>
              <a:t>のみ</a:t>
            </a:r>
            <a:r>
              <a:rPr lang="en-US" altLang="ja-JP" sz="1400" dirty="0" smtClean="0">
                <a:latin typeface="ＭＳ Ｐ明朝" pitchFamily="18" charset="-128"/>
                <a:ea typeface="ＭＳ Ｐ明朝" pitchFamily="18" charset="-128"/>
                <a:sym typeface="Wingdings"/>
              </a:rPr>
              <a:t>)</a:t>
            </a:r>
            <a:endParaRPr kumimoji="1" lang="en-US" altLang="ja-JP" sz="1400" dirty="0" smtClean="0">
              <a:latin typeface="ＭＳ Ｐ明朝" pitchFamily="18" charset="-128"/>
              <a:ea typeface="ＭＳ Ｐ明朝" pitchFamily="18" charset="-128"/>
              <a:sym typeface="Wingdings"/>
            </a:endParaRPr>
          </a:p>
          <a:p>
            <a:pPr>
              <a:spcBef>
                <a:spcPts val="0"/>
              </a:spcBef>
              <a:buNone/>
            </a:pPr>
            <a:endParaRPr kumimoji="1" lang="en-US" altLang="ja-JP" sz="1400" dirty="0" smtClean="0">
              <a:latin typeface="AR P丸ゴシック体M" pitchFamily="50" charset="-128"/>
              <a:ea typeface="AR P丸ゴシック体M" pitchFamily="50" charset="-128"/>
            </a:endParaRPr>
          </a:p>
          <a:p>
            <a:pPr>
              <a:spcBef>
                <a:spcPts val="0"/>
              </a:spcBef>
              <a:buNone/>
            </a:pPr>
            <a:endParaRPr kumimoji="1" lang="ja-JP" altLang="en-US" sz="1400" dirty="0">
              <a:latin typeface="AR P丸ゴシック体M" pitchFamily="50" charset="-128"/>
              <a:ea typeface="AR P丸ゴシック体M"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60648"/>
            <a:ext cx="7772400" cy="2664296"/>
          </a:xfrm>
        </p:spPr>
        <p:txBody>
          <a:bodyPr/>
          <a:lstStyle/>
          <a:p>
            <a:r>
              <a:rPr lang="en-US" altLang="ja-JP" sz="1800" dirty="0" smtClean="0">
                <a:latin typeface="ＭＳ Ｐ明朝" pitchFamily="18" charset="-128"/>
                <a:ea typeface="ＭＳ Ｐ明朝" pitchFamily="18" charset="-128"/>
              </a:rPr>
              <a:t>6</a:t>
            </a:r>
            <a:r>
              <a:rPr lang="ja-JP" altLang="en-US" sz="1800" dirty="0" err="1" smtClean="0">
                <a:latin typeface="ＭＳ Ｐ明朝" pitchFamily="18" charset="-128"/>
                <a:ea typeface="ＭＳ Ｐ明朝" pitchFamily="18" charset="-128"/>
              </a:rPr>
              <a:t>．</a:t>
            </a:r>
            <a:r>
              <a:rPr lang="ja-JP" altLang="en-US" sz="1800" dirty="0" smtClean="0">
                <a:latin typeface="ＭＳ Ｐ明朝" pitchFamily="18" charset="-128"/>
                <a:ea typeface="ＭＳ Ｐ明朝" pitchFamily="18" charset="-128"/>
              </a:rPr>
              <a:t>財政</a:t>
            </a:r>
            <a:r>
              <a:rPr lang="ja-JP" altLang="en-US" sz="1800" dirty="0" smtClean="0">
                <a:latin typeface="ＭＳ Ｐ明朝" pitchFamily="18" charset="-128"/>
                <a:ea typeface="ＭＳ Ｐ明朝" pitchFamily="18" charset="-128"/>
              </a:rPr>
              <a:t>方式</a:t>
            </a:r>
            <a:endParaRPr kumimoji="1" lang="ja-JP" altLang="en-US" sz="1800" dirty="0">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914400" y="4077072"/>
            <a:ext cx="7772400" cy="2278488"/>
          </a:xfrm>
        </p:spPr>
        <p:txBody>
          <a:bodyPr/>
          <a:lstStyle/>
          <a:p>
            <a:endParaRPr kumimoji="1" lang="en-US" altLang="ja-JP" dirty="0" smtClean="0"/>
          </a:p>
          <a:p>
            <a:pPr>
              <a:buNone/>
            </a:pPr>
            <a:endParaRPr kumimoji="1" lang="ja-JP" altLang="en-US" dirty="0"/>
          </a:p>
        </p:txBody>
      </p:sp>
      <p:cxnSp>
        <p:nvCxnSpPr>
          <p:cNvPr id="5" name="直線コネクタ 4"/>
          <p:cNvCxnSpPr/>
          <p:nvPr/>
        </p:nvCxnSpPr>
        <p:spPr>
          <a:xfrm>
            <a:off x="1763688" y="1772816"/>
            <a:ext cx="2736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rot="5400000">
            <a:off x="2303748" y="1736812"/>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483768" y="476672"/>
            <a:ext cx="122413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Ｐ明朝" pitchFamily="18" charset="-128"/>
                <a:ea typeface="ＭＳ Ｐ明朝" pitchFamily="18" charset="-128"/>
              </a:rPr>
              <a:t>賦課方式</a:t>
            </a:r>
            <a:endParaRPr kumimoji="1" lang="ja-JP" altLang="en-US" sz="1400" dirty="0">
              <a:solidFill>
                <a:schemeClr val="tx1"/>
              </a:solidFill>
              <a:latin typeface="ＭＳ Ｐ明朝" pitchFamily="18" charset="-128"/>
              <a:ea typeface="ＭＳ Ｐ明朝" pitchFamily="18" charset="-128"/>
            </a:endParaRPr>
          </a:p>
        </p:txBody>
      </p:sp>
      <p:sp>
        <p:nvSpPr>
          <p:cNvPr id="10" name="正方形/長方形 9"/>
          <p:cNvSpPr/>
          <p:nvPr/>
        </p:nvSpPr>
        <p:spPr>
          <a:xfrm>
            <a:off x="3851920" y="1484784"/>
            <a:ext cx="108012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Ｐ明朝" pitchFamily="18" charset="-128"/>
                <a:ea typeface="ＭＳ Ｐ明朝" pitchFamily="18" charset="-128"/>
              </a:rPr>
              <a:t>積立方式</a:t>
            </a:r>
            <a:endParaRPr kumimoji="1" lang="ja-JP" altLang="en-US" sz="1400" dirty="0">
              <a:solidFill>
                <a:schemeClr val="tx1"/>
              </a:solidFill>
              <a:latin typeface="ＭＳ Ｐ明朝" pitchFamily="18" charset="-128"/>
              <a:ea typeface="ＭＳ Ｐ明朝" pitchFamily="18" charset="-128"/>
            </a:endParaRPr>
          </a:p>
        </p:txBody>
      </p:sp>
      <p:cxnSp>
        <p:nvCxnSpPr>
          <p:cNvPr id="12" name="直線矢印コネクタ 11"/>
          <p:cNvCxnSpPr/>
          <p:nvPr/>
        </p:nvCxnSpPr>
        <p:spPr>
          <a:xfrm rot="5400000" flipH="1" flipV="1">
            <a:off x="610766" y="1772816"/>
            <a:ext cx="172898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1475656" y="2636912"/>
            <a:ext cx="288032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907704" y="2852936"/>
            <a:ext cx="79208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ＭＳ Ｐ明朝" pitchFamily="18" charset="-128"/>
                <a:ea typeface="ＭＳ Ｐ明朝" pitchFamily="18" charset="-128"/>
              </a:rPr>
              <a:t>現役時</a:t>
            </a:r>
            <a:endParaRPr kumimoji="1" lang="ja-JP" altLang="en-US" sz="1400" dirty="0">
              <a:latin typeface="ＭＳ Ｐ明朝" pitchFamily="18" charset="-128"/>
              <a:ea typeface="ＭＳ Ｐ明朝" pitchFamily="18" charset="-128"/>
            </a:endParaRPr>
          </a:p>
        </p:txBody>
      </p:sp>
      <p:sp>
        <p:nvSpPr>
          <p:cNvPr id="20" name="正方形/長方形 19"/>
          <p:cNvSpPr/>
          <p:nvPr/>
        </p:nvSpPr>
        <p:spPr>
          <a:xfrm>
            <a:off x="3347864" y="2852936"/>
            <a:ext cx="8640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ＭＳ Ｐ明朝" pitchFamily="18" charset="-128"/>
                <a:ea typeface="ＭＳ Ｐ明朝" pitchFamily="18" charset="-128"/>
              </a:rPr>
              <a:t>退職時</a:t>
            </a:r>
            <a:endParaRPr kumimoji="1" lang="ja-JP" altLang="en-US" sz="1400" dirty="0">
              <a:latin typeface="ＭＳ Ｐ明朝" pitchFamily="18" charset="-128"/>
              <a:ea typeface="ＭＳ Ｐ明朝" pitchFamily="18" charset="-128"/>
            </a:endParaRPr>
          </a:p>
        </p:txBody>
      </p:sp>
      <p:sp>
        <p:nvSpPr>
          <p:cNvPr id="21" name="正方形/長方形 20"/>
          <p:cNvSpPr/>
          <p:nvPr/>
        </p:nvSpPr>
        <p:spPr>
          <a:xfrm>
            <a:off x="1043608" y="692696"/>
            <a:ext cx="288032"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ＭＳ Ｐ明朝" pitchFamily="18" charset="-128"/>
                <a:ea typeface="ＭＳ Ｐ明朝" pitchFamily="18" charset="-128"/>
              </a:rPr>
              <a:t>老齢世代</a:t>
            </a:r>
            <a:endParaRPr kumimoji="1" lang="ja-JP" altLang="en-US" sz="1400" dirty="0">
              <a:latin typeface="ＭＳ Ｐ明朝" pitchFamily="18" charset="-128"/>
              <a:ea typeface="ＭＳ Ｐ明朝" pitchFamily="18" charset="-128"/>
            </a:endParaRPr>
          </a:p>
        </p:txBody>
      </p:sp>
      <p:sp>
        <p:nvSpPr>
          <p:cNvPr id="22" name="正方形/長方形 21"/>
          <p:cNvSpPr/>
          <p:nvPr/>
        </p:nvSpPr>
        <p:spPr>
          <a:xfrm>
            <a:off x="1115616" y="1988840"/>
            <a:ext cx="216024"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ＭＳ Ｐ明朝" pitchFamily="18" charset="-128"/>
                <a:ea typeface="ＭＳ Ｐ明朝" pitchFamily="18" charset="-128"/>
              </a:rPr>
              <a:t>若年世</a:t>
            </a:r>
            <a:r>
              <a:rPr kumimoji="1" lang="ja-JP" altLang="en-US" sz="1400" dirty="0" smtClean="0">
                <a:latin typeface="AR P丸ゴシック体M" pitchFamily="50" charset="-128"/>
                <a:ea typeface="AR P丸ゴシック体M" pitchFamily="50" charset="-128"/>
              </a:rPr>
              <a:t>代</a:t>
            </a:r>
            <a:endParaRPr kumimoji="1" lang="ja-JP" altLang="en-US" sz="1400" dirty="0">
              <a:latin typeface="AR P丸ゴシック体M" pitchFamily="50" charset="-128"/>
              <a:ea typeface="AR P丸ゴシック体M" pitchFamily="50" charset="-128"/>
            </a:endParaRPr>
          </a:p>
        </p:txBody>
      </p:sp>
      <p:cxnSp>
        <p:nvCxnSpPr>
          <p:cNvPr id="25" name="直線矢印コネクタ 24"/>
          <p:cNvCxnSpPr>
            <a:stCxn id="2" idx="1"/>
          </p:cNvCxnSpPr>
          <p:nvPr/>
        </p:nvCxnSpPr>
        <p:spPr>
          <a:xfrm rot="10800000">
            <a:off x="899592" y="1196752"/>
            <a:ext cx="14808" cy="3960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rot="5400000">
            <a:off x="683568" y="2276872"/>
            <a:ext cx="43204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カギ線コネクタ 30"/>
          <p:cNvCxnSpPr/>
          <p:nvPr/>
        </p:nvCxnSpPr>
        <p:spPr>
          <a:xfrm>
            <a:off x="3563888" y="3284984"/>
            <a:ext cx="504056"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カギ線コネクタ 32"/>
          <p:cNvCxnSpPr/>
          <p:nvPr/>
        </p:nvCxnSpPr>
        <p:spPr>
          <a:xfrm rot="10800000">
            <a:off x="2051720" y="3284984"/>
            <a:ext cx="504056"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3419872" y="1844824"/>
            <a:ext cx="64807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ＭＳ Ｐ明朝" pitchFamily="18" charset="-128"/>
                <a:ea typeface="ＭＳ Ｐ明朝" pitchFamily="18" charset="-128"/>
              </a:rPr>
              <a:t>受給</a:t>
            </a:r>
            <a:endParaRPr kumimoji="1" lang="ja-JP" altLang="en-US" sz="1200" dirty="0">
              <a:latin typeface="ＭＳ Ｐ明朝" pitchFamily="18" charset="-128"/>
              <a:ea typeface="ＭＳ Ｐ明朝" pitchFamily="18" charset="-128"/>
            </a:endParaRPr>
          </a:p>
        </p:txBody>
      </p:sp>
      <p:sp>
        <p:nvSpPr>
          <p:cNvPr id="35" name="正方形/長方形 34"/>
          <p:cNvSpPr/>
          <p:nvPr/>
        </p:nvSpPr>
        <p:spPr>
          <a:xfrm>
            <a:off x="2627784" y="980728"/>
            <a:ext cx="28803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ＭＳ Ｐ明朝" pitchFamily="18" charset="-128"/>
                <a:ea typeface="ＭＳ Ｐ明朝" pitchFamily="18" charset="-128"/>
              </a:rPr>
              <a:t>受給</a:t>
            </a:r>
            <a:endParaRPr kumimoji="1" lang="ja-JP" altLang="en-US" sz="1200" dirty="0">
              <a:latin typeface="ＭＳ Ｐ明朝" pitchFamily="18" charset="-128"/>
              <a:ea typeface="ＭＳ Ｐ明朝" pitchFamily="18" charset="-128"/>
            </a:endParaRPr>
          </a:p>
        </p:txBody>
      </p:sp>
      <p:sp>
        <p:nvSpPr>
          <p:cNvPr id="36" name="正方形/長方形 35"/>
          <p:cNvSpPr/>
          <p:nvPr/>
        </p:nvSpPr>
        <p:spPr>
          <a:xfrm>
            <a:off x="2627784" y="1916832"/>
            <a:ext cx="28803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AR P丸ゴシック体M" pitchFamily="50" charset="-128"/>
                <a:ea typeface="AR P丸ゴシック体M" pitchFamily="50" charset="-128"/>
              </a:rPr>
              <a:t>負担</a:t>
            </a:r>
            <a:endParaRPr kumimoji="1" lang="ja-JP" altLang="en-US" sz="1200" dirty="0">
              <a:latin typeface="AR P丸ゴシック体M" pitchFamily="50" charset="-128"/>
              <a:ea typeface="AR P丸ゴシック体M" pitchFamily="50" charset="-128"/>
            </a:endParaRPr>
          </a:p>
        </p:txBody>
      </p:sp>
      <p:sp>
        <p:nvSpPr>
          <p:cNvPr id="37" name="正方形/長方形 36"/>
          <p:cNvSpPr/>
          <p:nvPr/>
        </p:nvSpPr>
        <p:spPr>
          <a:xfrm>
            <a:off x="1835696" y="1844824"/>
            <a:ext cx="64807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ＭＳ Ｐ明朝" pitchFamily="18" charset="-128"/>
                <a:ea typeface="ＭＳ Ｐ明朝" pitchFamily="18" charset="-128"/>
              </a:rPr>
              <a:t>負担</a:t>
            </a:r>
            <a:endParaRPr kumimoji="1" lang="ja-JP" altLang="en-US" sz="1200" dirty="0">
              <a:latin typeface="ＭＳ Ｐ明朝" pitchFamily="18" charset="-128"/>
              <a:ea typeface="ＭＳ Ｐ明朝" pitchFamily="18" charset="-128"/>
            </a:endParaRPr>
          </a:p>
        </p:txBody>
      </p:sp>
      <p:sp>
        <p:nvSpPr>
          <p:cNvPr id="38" name="正方形/長方形 37"/>
          <p:cNvSpPr/>
          <p:nvPr/>
        </p:nvSpPr>
        <p:spPr>
          <a:xfrm>
            <a:off x="1403648" y="692696"/>
            <a:ext cx="720080"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ＭＳ Ｐ明朝" pitchFamily="18" charset="-128"/>
                <a:ea typeface="ＭＳ Ｐ明朝" pitchFamily="18" charset="-128"/>
              </a:rPr>
              <a:t>（世代）</a:t>
            </a:r>
            <a:endParaRPr kumimoji="1" lang="ja-JP" altLang="en-US" sz="1200" dirty="0">
              <a:latin typeface="ＭＳ Ｐ明朝" pitchFamily="18" charset="-128"/>
              <a:ea typeface="ＭＳ Ｐ明朝" pitchFamily="18" charset="-128"/>
            </a:endParaRPr>
          </a:p>
        </p:txBody>
      </p:sp>
      <p:sp>
        <p:nvSpPr>
          <p:cNvPr id="39" name="正方形/長方形 38"/>
          <p:cNvSpPr/>
          <p:nvPr/>
        </p:nvSpPr>
        <p:spPr>
          <a:xfrm>
            <a:off x="4067944" y="2276872"/>
            <a:ext cx="6480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AR P丸ゴシック体M" pitchFamily="50" charset="-128"/>
                <a:ea typeface="AR P丸ゴシック体M" pitchFamily="50" charset="-128"/>
              </a:rPr>
              <a:t>（</a:t>
            </a:r>
            <a:r>
              <a:rPr kumimoji="1" lang="ja-JP" altLang="en-US" sz="1200" dirty="0" smtClean="0">
                <a:latin typeface="ＭＳ Ｐ明朝" pitchFamily="18" charset="-128"/>
                <a:ea typeface="ＭＳ Ｐ明朝" pitchFamily="18" charset="-128"/>
              </a:rPr>
              <a:t>時間</a:t>
            </a:r>
            <a:r>
              <a:rPr kumimoji="1" lang="en-US" altLang="ja-JP" sz="1200" dirty="0" smtClean="0">
                <a:latin typeface="ＭＳ Ｐ明朝" pitchFamily="18" charset="-128"/>
                <a:ea typeface="ＭＳ Ｐ明朝" pitchFamily="18" charset="-128"/>
              </a:rPr>
              <a:t>)</a:t>
            </a:r>
            <a:endParaRPr kumimoji="1" lang="ja-JP" altLang="en-US" sz="1200" dirty="0">
              <a:latin typeface="ＭＳ Ｐ明朝" pitchFamily="18" charset="-128"/>
              <a:ea typeface="ＭＳ Ｐ明朝" pitchFamily="18" charset="-128"/>
            </a:endParaRPr>
          </a:p>
        </p:txBody>
      </p:sp>
      <p:sp>
        <p:nvSpPr>
          <p:cNvPr id="40" name="正方形/長方形 39"/>
          <p:cNvSpPr/>
          <p:nvPr/>
        </p:nvSpPr>
        <p:spPr>
          <a:xfrm>
            <a:off x="5004048" y="404664"/>
            <a:ext cx="2736304" cy="288032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Ｐ明朝" pitchFamily="18" charset="-128"/>
                <a:ea typeface="ＭＳ Ｐ明朝" pitchFamily="18" charset="-128"/>
              </a:rPr>
              <a:t>●積立方式－個人の現役時の負担と将来の給付を均衡させる。自分の過去の保険料積立金とその運用益のみで将来の自分の給付を賄う。自己責任型の財政方式。</a:t>
            </a:r>
            <a:endParaRPr kumimoji="1" lang="en-US" altLang="ja-JP" sz="1400" dirty="0" smtClean="0">
              <a:solidFill>
                <a:schemeClr val="tx1"/>
              </a:solidFill>
              <a:latin typeface="ＭＳ Ｐ明朝" pitchFamily="18" charset="-128"/>
              <a:ea typeface="ＭＳ Ｐ明朝" pitchFamily="18" charset="-128"/>
            </a:endParaRPr>
          </a:p>
          <a:p>
            <a:r>
              <a:rPr lang="ja-JP" altLang="en-US" sz="1400" dirty="0" smtClean="0">
                <a:solidFill>
                  <a:schemeClr val="tx1"/>
                </a:solidFill>
                <a:latin typeface="ＭＳ Ｐ明朝" pitchFamily="18" charset="-128"/>
                <a:ea typeface="ＭＳ Ｐ明朝" pitchFamily="18" charset="-128"/>
              </a:rPr>
              <a:t>●賦課方式－世代軸に沿って負担と給付のバランスをとる考え方。時間軸の一点を年度で切り取った場合、ある年度の高齢世代に必要な給付財源をその年度の現役世代の保険料負担ですべて賄う。世代間扶養型の財政方式。</a:t>
            </a:r>
            <a:endParaRPr kumimoji="1" lang="ja-JP" altLang="en-US" sz="1400" dirty="0">
              <a:solidFill>
                <a:schemeClr val="tx1"/>
              </a:solidFill>
              <a:latin typeface="ＭＳ Ｐ明朝" pitchFamily="18" charset="-128"/>
              <a:ea typeface="ＭＳ Ｐ明朝" pitchFamily="18" charset="-128"/>
            </a:endParaRPr>
          </a:p>
        </p:txBody>
      </p:sp>
      <p:sp>
        <p:nvSpPr>
          <p:cNvPr id="42" name="正方形/長方形 41"/>
          <p:cNvSpPr/>
          <p:nvPr/>
        </p:nvSpPr>
        <p:spPr>
          <a:xfrm>
            <a:off x="7884368" y="1844824"/>
            <a:ext cx="936104" cy="1368152"/>
          </a:xfrm>
          <a:prstGeom prst="rect">
            <a:avLst/>
          </a:pr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年金価値の目減りを現役に賦課できる。世代間の不公平を生じる。</a:t>
            </a:r>
            <a:endParaRPr kumimoji="1" lang="ja-JP" altLang="en-US" sz="1050" dirty="0">
              <a:solidFill>
                <a:schemeClr val="tx1"/>
              </a:solidFill>
              <a:latin typeface="ＭＳ Ｐ明朝" pitchFamily="18" charset="-128"/>
              <a:ea typeface="ＭＳ Ｐ明朝" pitchFamily="18" charset="-128"/>
            </a:endParaRPr>
          </a:p>
        </p:txBody>
      </p:sp>
      <p:sp>
        <p:nvSpPr>
          <p:cNvPr id="43" name="角丸四角形 42"/>
          <p:cNvSpPr/>
          <p:nvPr/>
        </p:nvSpPr>
        <p:spPr>
          <a:xfrm>
            <a:off x="827584" y="3501008"/>
            <a:ext cx="8064896" cy="1152128"/>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ＭＳ Ｐ明朝" pitchFamily="18" charset="-128"/>
                <a:ea typeface="ＭＳ Ｐ明朝" pitchFamily="18" charset="-128"/>
              </a:rPr>
              <a:t>日本は</a:t>
            </a:r>
            <a:r>
              <a:rPr lang="ja-JP" altLang="en-US" sz="1600" dirty="0" smtClean="0">
                <a:solidFill>
                  <a:schemeClr val="tx1"/>
                </a:solidFill>
                <a:latin typeface="ＭＳ Ｐ明朝" pitchFamily="18" charset="-128"/>
                <a:ea typeface="ＭＳ Ｐ明朝" pitchFamily="18" charset="-128"/>
              </a:rPr>
              <a:t>積立方式で制度が発足したが、保険料を引き上げず、予想以上の高齢化で給付対象者や給付期間が増大し、賦課方式の要素が強まってきた。現在の受給世代の年金額の</a:t>
            </a:r>
            <a:r>
              <a:rPr lang="en-US" altLang="ja-JP" sz="1600" dirty="0" smtClean="0">
                <a:solidFill>
                  <a:schemeClr val="tx1"/>
                </a:solidFill>
                <a:latin typeface="ＭＳ Ｐ明朝" pitchFamily="18" charset="-128"/>
                <a:ea typeface="ＭＳ Ｐ明朝" pitchFamily="18" charset="-128"/>
              </a:rPr>
              <a:t>8</a:t>
            </a:r>
            <a:r>
              <a:rPr lang="ja-JP" altLang="en-US" sz="1600" dirty="0" smtClean="0">
                <a:solidFill>
                  <a:schemeClr val="tx1"/>
                </a:solidFill>
                <a:latin typeface="ＭＳ Ｐ明朝" pitchFamily="18" charset="-128"/>
                <a:ea typeface="ＭＳ Ｐ明朝" pitchFamily="18" charset="-128"/>
              </a:rPr>
              <a:t>割程度が現役世代からの移転による。賦課方式に重点化する形で修正された積立方式である。なお、積立金運用赤字額が１２兆</a:t>
            </a:r>
            <a:r>
              <a:rPr lang="en-US" altLang="ja-JP" sz="1600" dirty="0" smtClean="0">
                <a:solidFill>
                  <a:schemeClr val="tx1"/>
                </a:solidFill>
                <a:latin typeface="ＭＳ Ｐ明朝" pitchFamily="18" charset="-128"/>
                <a:ea typeface="ＭＳ Ｐ明朝" pitchFamily="18" charset="-128"/>
              </a:rPr>
              <a:t>5,731</a:t>
            </a:r>
            <a:r>
              <a:rPr lang="ja-JP" altLang="en-US" sz="1600" dirty="0" smtClean="0">
                <a:solidFill>
                  <a:schemeClr val="tx1"/>
                </a:solidFill>
                <a:latin typeface="ＭＳ Ｐ明朝" pitchFamily="18" charset="-128"/>
                <a:ea typeface="ＭＳ Ｐ明朝" pitchFamily="18" charset="-128"/>
              </a:rPr>
              <a:t>億円である。</a:t>
            </a:r>
            <a:endParaRPr kumimoji="1" lang="ja-JP" altLang="en-US" sz="1600" dirty="0">
              <a:solidFill>
                <a:schemeClr val="tx1"/>
              </a:solidFill>
              <a:latin typeface="ＭＳ Ｐ明朝" pitchFamily="18" charset="-128"/>
              <a:ea typeface="ＭＳ Ｐ明朝" pitchFamily="18" charset="-128"/>
            </a:endParaRPr>
          </a:p>
        </p:txBody>
      </p:sp>
      <p:sp>
        <p:nvSpPr>
          <p:cNvPr id="44" name="角丸四角形 43"/>
          <p:cNvSpPr/>
          <p:nvPr/>
        </p:nvSpPr>
        <p:spPr>
          <a:xfrm>
            <a:off x="827584" y="4797152"/>
            <a:ext cx="7992888" cy="1512168"/>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ＭＳ Ｐ明朝" pitchFamily="18" charset="-128"/>
                <a:ea typeface="ＭＳ Ｐ明朝" pitchFamily="18" charset="-128"/>
              </a:rPr>
              <a:t>研究者は、基礎年金の完全税方式を前提に、報酬比例部分の賦課方式重点型から完全積立方式への転換を求める考え方が強い。基礎年金部分の公的責任（公助</a:t>
            </a:r>
            <a:r>
              <a:rPr kumimoji="1" lang="en-US" altLang="ja-JP" sz="1600" dirty="0" smtClean="0">
                <a:solidFill>
                  <a:schemeClr val="tx1"/>
                </a:solidFill>
                <a:latin typeface="ＭＳ Ｐ明朝" pitchFamily="18" charset="-128"/>
                <a:ea typeface="ＭＳ Ｐ明朝" pitchFamily="18" charset="-128"/>
              </a:rPr>
              <a:t>)</a:t>
            </a:r>
            <a:r>
              <a:rPr kumimoji="1" lang="ja-JP" altLang="en-US" sz="1600" dirty="0" smtClean="0">
                <a:solidFill>
                  <a:schemeClr val="tx1"/>
                </a:solidFill>
                <a:latin typeface="ＭＳ Ｐ明朝" pitchFamily="18" charset="-128"/>
                <a:ea typeface="ＭＳ Ｐ明朝" pitchFamily="18" charset="-128"/>
              </a:rPr>
              <a:t>を重点化しつつ、報酬比例部分を自己責任</a:t>
            </a:r>
            <a:r>
              <a:rPr lang="ja-JP" altLang="en-US" sz="1600" dirty="0" smtClean="0">
                <a:solidFill>
                  <a:schemeClr val="tx1"/>
                </a:solidFill>
                <a:latin typeface="ＭＳ Ｐ明朝" pitchFamily="18" charset="-128"/>
                <a:ea typeface="ＭＳ Ｐ明朝" pitchFamily="18" charset="-128"/>
              </a:rPr>
              <a:t>化</a:t>
            </a:r>
            <a:r>
              <a:rPr lang="en-US" altLang="ja-JP" sz="1600" dirty="0" smtClean="0">
                <a:solidFill>
                  <a:schemeClr val="tx1"/>
                </a:solidFill>
                <a:latin typeface="ＭＳ Ｐ明朝" pitchFamily="18" charset="-128"/>
                <a:ea typeface="ＭＳ Ｐ明朝" pitchFamily="18" charset="-128"/>
              </a:rPr>
              <a:t>(</a:t>
            </a:r>
            <a:r>
              <a:rPr lang="ja-JP" altLang="en-US" sz="1600" dirty="0" smtClean="0">
                <a:solidFill>
                  <a:schemeClr val="tx1"/>
                </a:solidFill>
                <a:latin typeface="ＭＳ Ｐ明朝" pitchFamily="18" charset="-128"/>
                <a:ea typeface="ＭＳ Ｐ明朝" pitchFamily="18" charset="-128"/>
              </a:rPr>
              <a:t>自助</a:t>
            </a:r>
            <a:r>
              <a:rPr lang="en-US" altLang="ja-JP" sz="1600" dirty="0" smtClean="0">
                <a:solidFill>
                  <a:schemeClr val="tx1"/>
                </a:solidFill>
                <a:latin typeface="ＭＳ Ｐ明朝" pitchFamily="18" charset="-128"/>
                <a:ea typeface="ＭＳ Ｐ明朝" pitchFamily="18" charset="-128"/>
              </a:rPr>
              <a:t>)</a:t>
            </a:r>
            <a:r>
              <a:rPr lang="ja-JP" altLang="en-US" sz="1600" dirty="0" smtClean="0">
                <a:solidFill>
                  <a:schemeClr val="tx1"/>
                </a:solidFill>
                <a:latin typeface="ＭＳ Ｐ明朝" pitchFamily="18" charset="-128"/>
                <a:ea typeface="ＭＳ Ｐ明朝" pitchFamily="18" charset="-128"/>
              </a:rPr>
              <a:t>するもの。</a:t>
            </a:r>
            <a:endParaRPr kumimoji="1" lang="en-US" altLang="ja-JP" sz="1600" dirty="0" smtClean="0">
              <a:solidFill>
                <a:schemeClr val="tx1"/>
              </a:solidFill>
              <a:latin typeface="ＭＳ Ｐ明朝" pitchFamily="18" charset="-128"/>
              <a:ea typeface="ＭＳ Ｐ明朝" pitchFamily="18" charset="-128"/>
            </a:endParaRPr>
          </a:p>
          <a:p>
            <a:r>
              <a:rPr lang="en-US" altLang="ja-JP" sz="1600" dirty="0" smtClean="0">
                <a:solidFill>
                  <a:schemeClr val="tx1"/>
                </a:solidFill>
                <a:latin typeface="ＭＳ Ｐ明朝" pitchFamily="18" charset="-128"/>
                <a:ea typeface="ＭＳ Ｐ明朝" pitchFamily="18" charset="-128"/>
              </a:rPr>
              <a:t>A </a:t>
            </a:r>
            <a:r>
              <a:rPr lang="ja-JP" altLang="en-US" sz="1600" dirty="0" smtClean="0">
                <a:solidFill>
                  <a:schemeClr val="tx1"/>
                </a:solidFill>
                <a:latin typeface="ＭＳ Ｐ明朝" pitchFamily="18" charset="-128"/>
                <a:ea typeface="ＭＳ Ｐ明朝" pitchFamily="18" charset="-128"/>
              </a:rPr>
              <a:t>： 国営、強制加入のまま積立方式とする</a:t>
            </a:r>
            <a:endParaRPr lang="en-US" altLang="ja-JP" sz="1600" dirty="0" smtClean="0">
              <a:solidFill>
                <a:schemeClr val="tx1"/>
              </a:solidFill>
              <a:latin typeface="ＭＳ Ｐ明朝" pitchFamily="18" charset="-128"/>
              <a:ea typeface="ＭＳ Ｐ明朝" pitchFamily="18" charset="-128"/>
            </a:endParaRPr>
          </a:p>
          <a:p>
            <a:r>
              <a:rPr kumimoji="1" lang="en-US" altLang="ja-JP" sz="1600" dirty="0" smtClean="0">
                <a:solidFill>
                  <a:schemeClr val="tx1"/>
                </a:solidFill>
                <a:latin typeface="ＭＳ Ｐ明朝" pitchFamily="18" charset="-128"/>
                <a:ea typeface="ＭＳ Ｐ明朝" pitchFamily="18" charset="-128"/>
              </a:rPr>
              <a:t>B : </a:t>
            </a:r>
            <a:r>
              <a:rPr kumimoji="1" lang="ja-JP" altLang="en-US" sz="1600" dirty="0" smtClean="0">
                <a:solidFill>
                  <a:schemeClr val="tx1"/>
                </a:solidFill>
                <a:latin typeface="ＭＳ Ｐ明朝" pitchFamily="18" charset="-128"/>
                <a:ea typeface="ＭＳ Ｐ明朝" pitchFamily="18" charset="-128"/>
              </a:rPr>
              <a:t>強制加入を維持するが民営化する</a:t>
            </a:r>
            <a:r>
              <a:rPr kumimoji="1" lang="en-US" altLang="ja-JP" sz="1600" dirty="0" smtClean="0">
                <a:solidFill>
                  <a:schemeClr val="tx1"/>
                </a:solidFill>
                <a:latin typeface="ＭＳ Ｐ明朝" pitchFamily="18" charset="-128"/>
                <a:ea typeface="ＭＳ Ｐ明朝" pitchFamily="18" charset="-128"/>
              </a:rPr>
              <a:t>  </a:t>
            </a:r>
          </a:p>
          <a:p>
            <a:pPr algn="ctr"/>
            <a:endParaRPr kumimoji="1" lang="ja-JP" altLang="en-US" dirty="0">
              <a:solidFill>
                <a:schemeClr val="bg1"/>
              </a:solidFill>
            </a:endParaRPr>
          </a:p>
        </p:txBody>
      </p:sp>
      <p:sp>
        <p:nvSpPr>
          <p:cNvPr id="45" name="正方形/長方形 44"/>
          <p:cNvSpPr/>
          <p:nvPr/>
        </p:nvSpPr>
        <p:spPr>
          <a:xfrm>
            <a:off x="5724128" y="5589240"/>
            <a:ext cx="2880320" cy="43204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AR P丸ゴシック体M" pitchFamily="50" charset="-128"/>
                <a:ea typeface="AR P丸ゴシック体M" pitchFamily="50" charset="-128"/>
              </a:rPr>
              <a:t>現役世代に「</a:t>
            </a:r>
            <a:r>
              <a:rPr kumimoji="1" lang="en-US" altLang="ja-JP" sz="1400" dirty="0" smtClean="0">
                <a:solidFill>
                  <a:schemeClr val="tx1"/>
                </a:solidFill>
                <a:latin typeface="AR P丸ゴシック体M" pitchFamily="50" charset="-128"/>
                <a:ea typeface="AR P丸ゴシック体M" pitchFamily="50" charset="-128"/>
              </a:rPr>
              <a:t>2</a:t>
            </a:r>
            <a:r>
              <a:rPr kumimoji="1" lang="ja-JP" altLang="en-US" sz="1400" dirty="0" smtClean="0">
                <a:solidFill>
                  <a:schemeClr val="tx1"/>
                </a:solidFill>
                <a:latin typeface="AR P丸ゴシック体M" pitchFamily="50" charset="-128"/>
                <a:ea typeface="AR P丸ゴシック体M" pitchFamily="50" charset="-128"/>
              </a:rPr>
              <a:t>重の負担」が生じる。</a:t>
            </a:r>
            <a:endParaRPr kumimoji="1" lang="ja-JP" altLang="en-US" sz="1400" dirty="0">
              <a:solidFill>
                <a:schemeClr val="tx1"/>
              </a:solidFill>
              <a:latin typeface="AR P丸ゴシック体M" pitchFamily="50" charset="-128"/>
              <a:ea typeface="AR P丸ゴシック体M" pitchFamily="50" charset="-128"/>
            </a:endParaRPr>
          </a:p>
        </p:txBody>
      </p:sp>
      <p:sp>
        <p:nvSpPr>
          <p:cNvPr id="30" name="正方形/長方形 29"/>
          <p:cNvSpPr/>
          <p:nvPr/>
        </p:nvSpPr>
        <p:spPr>
          <a:xfrm>
            <a:off x="7884368" y="476672"/>
            <a:ext cx="936104" cy="129614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bg1"/>
              </a:solidFill>
              <a:latin typeface="AR P丸ゴシック体M" pitchFamily="50" charset="-128"/>
              <a:ea typeface="AR P丸ゴシック体M" pitchFamily="50" charset="-128"/>
            </a:endParaRPr>
          </a:p>
          <a:p>
            <a:r>
              <a:rPr lang="ja-JP" altLang="en-US" sz="1050" dirty="0" smtClean="0">
                <a:solidFill>
                  <a:schemeClr val="tx1"/>
                </a:solidFill>
                <a:latin typeface="ＭＳ Ｐ明朝" pitchFamily="18" charset="-128"/>
                <a:ea typeface="ＭＳ Ｐ明朝" pitchFamily="18" charset="-128"/>
              </a:rPr>
              <a:t>少子高齢化の影響を受けない。インフレ等の不確実性への対応が困難。</a:t>
            </a:r>
          </a:p>
          <a:p>
            <a:pPr algn="ct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476672"/>
            <a:ext cx="7772400" cy="648072"/>
          </a:xfrm>
        </p:spPr>
        <p:txBody>
          <a:bodyPr/>
          <a:lstStyle/>
          <a:p>
            <a:r>
              <a:rPr kumimoji="1" lang="ja-JP" altLang="en-US" sz="1800" dirty="0" smtClean="0">
                <a:effectLst/>
                <a:latin typeface="ＭＳ Ｐ明朝" pitchFamily="18" charset="-128"/>
                <a:ea typeface="ＭＳ Ｐ明朝" pitchFamily="18" charset="-128"/>
              </a:rPr>
              <a:t>年金改革の方向</a:t>
            </a:r>
            <a:r>
              <a:rPr kumimoji="1" lang="en-US" altLang="ja-JP" sz="1800" dirty="0" smtClean="0">
                <a:latin typeface="AR P丸ゴシック体M" pitchFamily="50" charset="-128"/>
                <a:ea typeface="AR P丸ゴシック体M" pitchFamily="50" charset="-128"/>
              </a:rPr>
              <a:t/>
            </a:r>
            <a:br>
              <a:rPr kumimoji="1" lang="en-US" altLang="ja-JP" sz="1800" dirty="0" smtClean="0">
                <a:latin typeface="AR P丸ゴシック体M" pitchFamily="50" charset="-128"/>
                <a:ea typeface="AR P丸ゴシック体M" pitchFamily="50" charset="-128"/>
              </a:rPr>
            </a:br>
            <a:r>
              <a:rPr kumimoji="1" lang="ja-JP" altLang="en-US" sz="1800" dirty="0" smtClean="0">
                <a:latin typeface="AR P丸ゴシック体M" pitchFamily="50" charset="-128"/>
                <a:ea typeface="AR P丸ゴシック体M" pitchFamily="50" charset="-128"/>
              </a:rPr>
              <a:t>　　　　　　　　　　　　　　　　　　</a:t>
            </a:r>
            <a:r>
              <a:rPr kumimoji="1" lang="ja-JP" altLang="en-US" sz="1800" dirty="0" smtClean="0">
                <a:latin typeface="AR P丸ゴシック体M" pitchFamily="50" charset="-128"/>
                <a:ea typeface="AR P丸ゴシック体M" pitchFamily="50" charset="-128"/>
              </a:rPr>
              <a:t>　　　　　　　　　　</a:t>
            </a:r>
            <a:r>
              <a:rPr kumimoji="1" lang="ja-JP" altLang="en-US" sz="1800" dirty="0" smtClean="0">
                <a:effectLst/>
                <a:latin typeface="ＭＳ Ｐ明朝" pitchFamily="18" charset="-128"/>
                <a:ea typeface="ＭＳ Ｐ明朝" pitchFamily="18" charset="-128"/>
              </a:rPr>
              <a:t>　</a:t>
            </a:r>
            <a:r>
              <a:rPr kumimoji="1" lang="ja-JP" altLang="en-US" sz="1400" dirty="0" smtClean="0">
                <a:effectLst/>
                <a:latin typeface="ＭＳ Ｐ明朝" pitchFamily="18" charset="-128"/>
                <a:ea typeface="ＭＳ Ｐ明朝" pitchFamily="18" charset="-128"/>
              </a:rPr>
              <a:t>「</a:t>
            </a:r>
            <a:r>
              <a:rPr lang="ja-JP" altLang="en-US" sz="1400" dirty="0" smtClean="0">
                <a:effectLst/>
                <a:latin typeface="ＭＳ Ｐ明朝" pitchFamily="18" charset="-128"/>
                <a:ea typeface="ＭＳ Ｐ明朝" pitchFamily="18" charset="-128"/>
              </a:rPr>
              <a:t>少子高齢化の社会保障論」田中</a:t>
            </a:r>
            <a:r>
              <a:rPr lang="ja-JP" altLang="en-US" sz="1400" dirty="0" err="1" smtClean="0">
                <a:effectLst/>
                <a:latin typeface="ＭＳ Ｐ明朝" pitchFamily="18" charset="-128"/>
                <a:ea typeface="ＭＳ Ｐ明朝" pitchFamily="18" charset="-128"/>
              </a:rPr>
              <a:t>き</a:t>
            </a:r>
            <a:r>
              <a:rPr lang="ja-JP" altLang="en-US" sz="1400" dirty="0" smtClean="0">
                <a:effectLst/>
                <a:latin typeface="ＭＳ Ｐ明朝" pitchFamily="18" charset="-128"/>
                <a:ea typeface="ＭＳ Ｐ明朝" pitchFamily="18" charset="-128"/>
              </a:rPr>
              <a:t>よむ（中央法規</a:t>
            </a:r>
            <a:r>
              <a:rPr lang="en-US" altLang="ja-JP" sz="1400" dirty="0" smtClean="0">
                <a:effectLst/>
                <a:latin typeface="ＭＳ Ｐ明朝" pitchFamily="18" charset="-128"/>
                <a:ea typeface="ＭＳ Ｐ明朝" pitchFamily="18" charset="-128"/>
              </a:rPr>
              <a:t>)</a:t>
            </a:r>
            <a:endParaRPr kumimoji="1" lang="ja-JP" altLang="en-US" sz="1400" dirty="0">
              <a:effectLst/>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914400" y="1196752"/>
            <a:ext cx="7772400" cy="5158808"/>
          </a:xfrm>
        </p:spPr>
        <p:txBody>
          <a:bodyPr/>
          <a:lstStyle/>
          <a:p>
            <a:pPr>
              <a:spcBef>
                <a:spcPts val="0"/>
              </a:spcBef>
              <a:buAutoNum type="arabicPeriod"/>
            </a:pPr>
            <a:r>
              <a:rPr lang="ja-JP" altLang="en-US" sz="1600" dirty="0" smtClean="0">
                <a:latin typeface="ＭＳ Ｐ明朝" pitchFamily="18" charset="-128"/>
                <a:ea typeface="ＭＳ Ｐ明朝" pitchFamily="18" charset="-128"/>
              </a:rPr>
              <a:t>年金の公共性を考えると年金の最低保障部分を確定し、国民全体に基礎年金を普遍的に保障することが必要となる。それまでの給付実績は受給権に反映させつつ、低年金者には生活保護水準がクリアできるような補足的給付を一般財源で行なうことが考えられる。</a:t>
            </a:r>
            <a:endParaRPr lang="en-US" altLang="ja-JP" sz="1600" dirty="0" smtClean="0">
              <a:latin typeface="ＭＳ Ｐ明朝" pitchFamily="18" charset="-128"/>
              <a:ea typeface="ＭＳ Ｐ明朝" pitchFamily="18" charset="-128"/>
            </a:endParaRPr>
          </a:p>
          <a:p>
            <a:pPr>
              <a:spcBef>
                <a:spcPts val="0"/>
              </a:spcBef>
              <a:buAutoNum type="arabicPeriod"/>
            </a:pPr>
            <a:endParaRPr kumimoji="1" lang="en-US" altLang="ja-JP" sz="1600" dirty="0" smtClean="0">
              <a:latin typeface="ＭＳ Ｐ明朝" pitchFamily="18" charset="-128"/>
              <a:ea typeface="ＭＳ Ｐ明朝" pitchFamily="18" charset="-128"/>
            </a:endParaRPr>
          </a:p>
          <a:p>
            <a:pPr>
              <a:spcBef>
                <a:spcPts val="0"/>
              </a:spcBef>
              <a:buAutoNum type="arabicPeriod"/>
            </a:pPr>
            <a:r>
              <a:rPr lang="ja-JP" altLang="en-US" sz="1600" dirty="0" smtClean="0">
                <a:latin typeface="ＭＳ Ｐ明朝" pitchFamily="18" charset="-128"/>
                <a:ea typeface="ＭＳ Ｐ明朝" pitchFamily="18" charset="-128"/>
              </a:rPr>
              <a:t>第</a:t>
            </a:r>
            <a:r>
              <a:rPr lang="en-US" altLang="ja-JP" sz="1600" dirty="0" smtClean="0">
                <a:latin typeface="ＭＳ Ｐ明朝" pitchFamily="18" charset="-128"/>
                <a:ea typeface="ＭＳ Ｐ明朝" pitchFamily="18" charset="-128"/>
              </a:rPr>
              <a:t>3</a:t>
            </a:r>
            <a:r>
              <a:rPr lang="ja-JP" altLang="en-US" sz="1600" dirty="0" smtClean="0">
                <a:latin typeface="ＭＳ Ｐ明朝" pitchFamily="18" charset="-128"/>
                <a:ea typeface="ＭＳ Ｐ明朝" pitchFamily="18" charset="-128"/>
              </a:rPr>
              <a:t>号被保険者制度の廃止。</a:t>
            </a:r>
            <a:endParaRPr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　  第</a:t>
            </a:r>
            <a:r>
              <a:rPr lang="en-US" altLang="ja-JP" sz="1600" dirty="0" smtClean="0">
                <a:latin typeface="ＭＳ Ｐ明朝" pitchFamily="18" charset="-128"/>
                <a:ea typeface="ＭＳ Ｐ明朝" pitchFamily="18" charset="-128"/>
              </a:rPr>
              <a:t>1</a:t>
            </a:r>
            <a:r>
              <a:rPr lang="ja-JP" altLang="en-US" sz="1600" dirty="0" smtClean="0">
                <a:latin typeface="ＭＳ Ｐ明朝" pitchFamily="18" charset="-128"/>
                <a:ea typeface="ＭＳ Ｐ明朝" pitchFamily="18" charset="-128"/>
              </a:rPr>
              <a:t>号被保険者または第</a:t>
            </a:r>
            <a:r>
              <a:rPr lang="en-US" altLang="ja-JP" sz="1600" dirty="0" smtClean="0">
                <a:latin typeface="ＭＳ Ｐ明朝" pitchFamily="18" charset="-128"/>
                <a:ea typeface="ＭＳ Ｐ明朝" pitchFamily="18" charset="-128"/>
              </a:rPr>
              <a:t>2</a:t>
            </a:r>
            <a:r>
              <a:rPr lang="ja-JP" altLang="en-US" sz="1600" dirty="0" smtClean="0">
                <a:latin typeface="ＭＳ Ｐ明朝" pitchFamily="18" charset="-128"/>
                <a:ea typeface="ＭＳ Ｐ明朝" pitchFamily="18" charset="-128"/>
              </a:rPr>
              <a:t>号</a:t>
            </a:r>
            <a:endParaRPr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　　被保険者に結合していく。</a:t>
            </a:r>
            <a:endParaRPr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同一の免除・給付算定基準</a:t>
            </a:r>
            <a:endParaRPr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　　</a:t>
            </a:r>
            <a:r>
              <a:rPr lang="ja-JP" altLang="en-US" sz="1600" dirty="0" err="1" smtClean="0">
                <a:latin typeface="ＭＳ Ｐ明朝" pitchFamily="18" charset="-128"/>
                <a:ea typeface="ＭＳ Ｐ明朝" pitchFamily="18" charset="-128"/>
              </a:rPr>
              <a:t>への</a:t>
            </a:r>
            <a:r>
              <a:rPr lang="ja-JP" altLang="en-US" sz="1600" dirty="0" smtClean="0">
                <a:latin typeface="ＭＳ Ｐ明朝" pitchFamily="18" charset="-128"/>
                <a:ea typeface="ＭＳ Ｐ明朝" pitchFamily="18" charset="-128"/>
              </a:rPr>
              <a:t>全体的統一、低収入の場合、労使双方の負担を考慮した軽減保険料率の設定）同一労働同一賃金にもとづくパート労働者の労働条件の見直し、厚生年金の加入基準の見直しが必要。生活保護を下回る部分は補足的給付を行なう。</a:t>
            </a:r>
            <a:endParaRPr lang="en-US" altLang="ja-JP" sz="1600" dirty="0" smtClean="0">
              <a:latin typeface="ＭＳ Ｐ明朝" pitchFamily="18" charset="-128"/>
              <a:ea typeface="ＭＳ Ｐ明朝" pitchFamily="18" charset="-128"/>
            </a:endParaRPr>
          </a:p>
          <a:p>
            <a:pPr>
              <a:spcBef>
                <a:spcPts val="0"/>
              </a:spcBef>
              <a:buAutoNum type="arabicPeriod"/>
            </a:pPr>
            <a:endParaRPr kumimoji="1" lang="en-US" altLang="ja-JP" sz="1600" dirty="0" smtClean="0">
              <a:latin typeface="ＭＳ Ｐ明朝" pitchFamily="18" charset="-128"/>
              <a:ea typeface="ＭＳ Ｐ明朝" pitchFamily="18" charset="-128"/>
            </a:endParaRPr>
          </a:p>
          <a:p>
            <a:pPr>
              <a:spcBef>
                <a:spcPts val="0"/>
              </a:spcBef>
              <a:buAutoNum type="arabicPeriod"/>
            </a:pPr>
            <a:r>
              <a:rPr lang="ja-JP" altLang="en-US" sz="1600" dirty="0" smtClean="0">
                <a:latin typeface="ＭＳ Ｐ明朝" pitchFamily="18" charset="-128"/>
                <a:ea typeface="ＭＳ Ｐ明朝" pitchFamily="18" charset="-128"/>
              </a:rPr>
              <a:t>基礎年金部分の上乗せ給付。これから保険料を納付する世代を中心に完全積立方式に移行する。「給付調整」措置が必要である。</a:t>
            </a:r>
            <a:endParaRPr lang="en-US" altLang="ja-JP" sz="1600" dirty="0" smtClean="0">
              <a:latin typeface="ＭＳ Ｐ明朝" pitchFamily="18" charset="-128"/>
              <a:ea typeface="ＭＳ Ｐ明朝" pitchFamily="18" charset="-128"/>
            </a:endParaRPr>
          </a:p>
          <a:p>
            <a:pPr>
              <a:spcBef>
                <a:spcPts val="0"/>
              </a:spcBef>
              <a:buAutoNum type="arabicPeriod"/>
            </a:pPr>
            <a:endParaRPr kumimoji="1" lang="en-US" altLang="ja-JP" sz="1600" dirty="0" smtClean="0">
              <a:latin typeface="ＭＳ Ｐ明朝" pitchFamily="18" charset="-128"/>
              <a:ea typeface="ＭＳ Ｐ明朝" pitchFamily="18" charset="-128"/>
            </a:endParaRPr>
          </a:p>
          <a:p>
            <a:pPr>
              <a:spcBef>
                <a:spcPts val="0"/>
              </a:spcBef>
              <a:buAutoNum type="arabicPeriod"/>
            </a:pPr>
            <a:r>
              <a:rPr kumimoji="1" lang="ja-JP" altLang="en-US" sz="1600" dirty="0" smtClean="0">
                <a:latin typeface="ＭＳ Ｐ明朝" pitchFamily="18" charset="-128"/>
                <a:ea typeface="ＭＳ Ｐ明朝" pitchFamily="18" charset="-128"/>
              </a:rPr>
              <a:t>サラーマンと公務員－所得に応じた定率保険料が所得税の一部を年金目的税化し、給付実績にリンクした給付を行なう。</a:t>
            </a:r>
            <a:endParaRPr kumimoji="1" lang="en-US" altLang="ja-JP" sz="1600" dirty="0" smtClean="0">
              <a:latin typeface="ＭＳ Ｐ明朝" pitchFamily="18" charset="-128"/>
              <a:ea typeface="ＭＳ Ｐ明朝" pitchFamily="18" charset="-128"/>
            </a:endParaRPr>
          </a:p>
          <a:p>
            <a:pPr>
              <a:spcBef>
                <a:spcPts val="0"/>
              </a:spcBef>
              <a:buNone/>
            </a:pPr>
            <a:r>
              <a:rPr lang="ja-JP" altLang="en-US" sz="1600" dirty="0" smtClean="0">
                <a:latin typeface="ＭＳ Ｐ明朝" pitchFamily="18" charset="-128"/>
                <a:ea typeface="ＭＳ Ｐ明朝" pitchFamily="18" charset="-128"/>
              </a:rPr>
              <a:t>　　自営業者－基礎年金</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最低保障年金として補足</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に対する上乗せの定額負担を任意で求め、その給付実績にリンクした給付を行なう。</a:t>
            </a:r>
            <a:endParaRPr kumimoji="1" lang="en-US" altLang="ja-JP" sz="1600" dirty="0" smtClean="0">
              <a:latin typeface="ＭＳ Ｐ明朝" pitchFamily="18" charset="-128"/>
              <a:ea typeface="ＭＳ Ｐ明朝" pitchFamily="18" charset="-128"/>
            </a:endParaRPr>
          </a:p>
          <a:p>
            <a:pPr>
              <a:spcBef>
                <a:spcPts val="0"/>
              </a:spcBef>
              <a:buNone/>
            </a:pPr>
            <a:endParaRPr kumimoji="1" lang="en-US" altLang="ja-JP" sz="1600" dirty="0" smtClean="0">
              <a:latin typeface="ＭＳ Ｐ明朝" pitchFamily="18" charset="-128"/>
              <a:ea typeface="ＭＳ Ｐ明朝" pitchFamily="18" charset="-128"/>
            </a:endParaRPr>
          </a:p>
          <a:p>
            <a:pPr>
              <a:buNone/>
            </a:pPr>
            <a:endParaRPr kumimoji="1" lang="ja-JP" altLang="en-US" dirty="0"/>
          </a:p>
        </p:txBody>
      </p:sp>
      <p:sp>
        <p:nvSpPr>
          <p:cNvPr id="4" name="正方形/長方形 3"/>
          <p:cNvSpPr/>
          <p:nvPr/>
        </p:nvSpPr>
        <p:spPr>
          <a:xfrm>
            <a:off x="4427984" y="2060848"/>
            <a:ext cx="3816424" cy="64807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ＭＳ Ｐ明朝" pitchFamily="18" charset="-128"/>
                <a:ea typeface="ＭＳ Ｐ明朝" pitchFamily="18" charset="-128"/>
              </a:rPr>
              <a:t>国民年金の納付率－</a:t>
            </a:r>
            <a:r>
              <a:rPr lang="en-US" altLang="ja-JP" sz="1200" dirty="0" smtClean="0">
                <a:solidFill>
                  <a:schemeClr val="tx1"/>
                </a:solidFill>
                <a:latin typeface="ＭＳ Ｐ明朝" pitchFamily="18" charset="-128"/>
                <a:ea typeface="ＭＳ Ｐ明朝" pitchFamily="18" charset="-128"/>
              </a:rPr>
              <a:t>60.0%(2009</a:t>
            </a:r>
            <a:r>
              <a:rPr lang="ja-JP" altLang="en-US" sz="1200" dirty="0" smtClean="0">
                <a:solidFill>
                  <a:schemeClr val="tx1"/>
                </a:solidFill>
                <a:latin typeface="ＭＳ Ｐ明朝" pitchFamily="18" charset="-128"/>
                <a:ea typeface="ＭＳ Ｐ明朝" pitchFamily="18" charset="-128"/>
              </a:rPr>
              <a:t>）</a:t>
            </a:r>
            <a:endParaRPr lang="en-US" altLang="ja-JP" sz="1200" dirty="0" smtClean="0">
              <a:solidFill>
                <a:schemeClr val="tx1"/>
              </a:solidFill>
              <a:latin typeface="ＭＳ Ｐ明朝" pitchFamily="18" charset="-128"/>
              <a:ea typeface="ＭＳ Ｐ明朝" pitchFamily="18" charset="-128"/>
            </a:endParaRPr>
          </a:p>
          <a:p>
            <a:r>
              <a:rPr kumimoji="1" lang="ja-JP" altLang="en-US" sz="1200" dirty="0" smtClean="0">
                <a:solidFill>
                  <a:schemeClr val="tx1"/>
                </a:solidFill>
                <a:latin typeface="ＭＳ Ｐ明朝" pitchFamily="18" charset="-128"/>
                <a:ea typeface="ＭＳ Ｐ明朝" pitchFamily="18" charset="-128"/>
              </a:rPr>
              <a:t>空洞化が進み、老後の最低保障生活が果たせなくなっている。</a:t>
            </a:r>
            <a:endParaRPr kumimoji="1" lang="ja-JP" altLang="en-US" sz="1200" dirty="0">
              <a:solidFill>
                <a:schemeClr val="tx1"/>
              </a:solidFill>
              <a:latin typeface="ＭＳ Ｐ明朝" pitchFamily="18" charset="-128"/>
              <a:ea typeface="ＭＳ Ｐ明朝" pitchFamily="18" charset="-128"/>
            </a:endParaRPr>
          </a:p>
        </p:txBody>
      </p:sp>
      <p:sp>
        <p:nvSpPr>
          <p:cNvPr id="5" name="正方形/長方形 4"/>
          <p:cNvSpPr/>
          <p:nvPr/>
        </p:nvSpPr>
        <p:spPr>
          <a:xfrm>
            <a:off x="4427984" y="2780928"/>
            <a:ext cx="3816424" cy="57606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ＭＳ Ｐ明朝" pitchFamily="18" charset="-128"/>
                <a:ea typeface="ＭＳ Ｐ明朝" pitchFamily="18" charset="-128"/>
              </a:rPr>
              <a:t>60</a:t>
            </a:r>
            <a:r>
              <a:rPr kumimoji="1" lang="ja-JP" altLang="en-US" sz="1200" dirty="0" smtClean="0">
                <a:solidFill>
                  <a:schemeClr val="tx1"/>
                </a:solidFill>
                <a:latin typeface="ＭＳ Ｐ明朝" pitchFamily="18" charset="-128"/>
                <a:ea typeface="ＭＳ Ｐ明朝" pitchFamily="18" charset="-128"/>
              </a:rPr>
              <a:t>歳単身世帯の保護基準は月額</a:t>
            </a:r>
            <a:r>
              <a:rPr kumimoji="1" lang="en-US" altLang="ja-JP" sz="1200" dirty="0" smtClean="0">
                <a:solidFill>
                  <a:schemeClr val="tx1"/>
                </a:solidFill>
                <a:latin typeface="ＭＳ Ｐ明朝" pitchFamily="18" charset="-128"/>
                <a:ea typeface="ＭＳ Ｐ明朝" pitchFamily="18" charset="-128"/>
              </a:rPr>
              <a:t>79,530</a:t>
            </a:r>
            <a:r>
              <a:rPr kumimoji="1" lang="ja-JP" altLang="en-US" sz="1200" dirty="0" smtClean="0">
                <a:solidFill>
                  <a:schemeClr val="tx1"/>
                </a:solidFill>
                <a:latin typeface="ＭＳ Ｐ明朝" pitchFamily="18" charset="-128"/>
                <a:ea typeface="ＭＳ Ｐ明朝" pitchFamily="18" charset="-128"/>
              </a:rPr>
              <a:t>円</a:t>
            </a:r>
            <a:r>
              <a:rPr kumimoji="1" lang="en-US" altLang="ja-JP" sz="1200" dirty="0" smtClean="0">
                <a:solidFill>
                  <a:schemeClr val="tx1"/>
                </a:solidFill>
                <a:latin typeface="ＭＳ Ｐ明朝" pitchFamily="18" charset="-128"/>
                <a:ea typeface="ＭＳ Ｐ明朝" pitchFamily="18" charset="-128"/>
              </a:rPr>
              <a:t>(2010</a:t>
            </a:r>
            <a:r>
              <a:rPr kumimoji="1" lang="ja-JP" altLang="en-US" sz="1200" dirty="0" smtClean="0">
                <a:solidFill>
                  <a:schemeClr val="tx1"/>
                </a:solidFill>
                <a:latin typeface="ＭＳ Ｐ明朝" pitchFamily="18" charset="-128"/>
                <a:ea typeface="ＭＳ Ｐ明朝" pitchFamily="18" charset="-128"/>
              </a:rPr>
              <a:t>年、冬期加算を除く生活扶助費）との差額を補足給付する。</a:t>
            </a:r>
            <a:endParaRPr kumimoji="1" lang="ja-JP" altLang="en-US" sz="1200" dirty="0">
              <a:solidFill>
                <a:schemeClr val="tx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1865</Words>
  <Application>Microsoft Office PowerPoint</Application>
  <PresentationFormat>画面に合わせる (4:3)</PresentationFormat>
  <Paragraphs>215</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IntroducingPowerPoint2007</vt:lpstr>
      <vt:lpstr>Common Sense 　 　　　　　No.１4　2011.2.1  　</vt:lpstr>
      <vt:lpstr>高齢化と少子化はメダルの裏表の関係。高齢者人口が増加しても、それと同程度に年少人口が増加するならば、人口に占める高齢者人口の比重は高まらず、高齢化は進まない。高齢者人口の増加と年少人口の減少の同時進行が人口の高齢化を促進する。 </vt:lpstr>
      <vt:lpstr>国民所得（賃金と利潤の総和)に対する税金＋社会保険料の割合を国民負担率という。2007年は40％である。他方、社会保障費の国民所得比は24.4％である。この意味は、国民所得の4割程度が保険料、税金で徴収され、そのうち6割程度が社会保障費に使われているということである。そして社会保障費の半部が年金給付金である。  　　実額　社会保障給付費　91兆4,305億円　 (2007年度）　  年金給付費　48兆2,735億円(52.8％) 　　　　　　医療給付費　28兆9,462億円（31.7％) 　　　　　　他給付費　　14兆 2,107億円（15.5％） 　　　　  　(介護保険給付費　6兆3,727億円  7.0％)  </vt:lpstr>
      <vt:lpstr>〔基礎年金の構造〕 　　　</vt:lpstr>
      <vt:lpstr>人口構造の変化に対応し、負担と給付をめぐる年金制度の見直しが行われた  </vt:lpstr>
      <vt:lpstr>３. 給付抑制－〔1985年改革から20年かけて実施〕〔1999年改革〕－新規受給者の5％カット、賃金スライド制廃止。物価下落率に合わせたマイナススライドの実施(2003年度から） 「保険料固定方式」と「マクロ経済スライド〕の導入により、モデル世帯の年金水準は2004年の現役世代の手取り収入の59.3％から2023年度以降、50.2％に引き下げられる。 少子化の前提が変われば、さらに給付水準が抑制される。</vt:lpstr>
      <vt:lpstr>6．財政方式</vt:lpstr>
      <vt:lpstr>年金改革の方向 　　　　　　　　　　　　　　　　　　　　　　　　　　　　　「少子高齢化の社会保障論」田中きよむ（中央法規)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2011-11-01T11:40:43Z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