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6" r:id="rId2"/>
    <p:sldId id="257" r:id="rId3"/>
    <p:sldId id="258" r:id="rId4"/>
    <p:sldId id="260" r:id="rId5"/>
    <p:sldId id="261" r:id="rId6"/>
  </p:sldIdLst>
  <p:sldSz cx="9144000" cy="6858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7" autoAdjust="0"/>
  </p:normalViewPr>
  <p:slideViewPr>
    <p:cSldViewPr>
      <p:cViewPr varScale="1">
        <p:scale>
          <a:sx n="72" d="100"/>
          <a:sy n="72" d="100"/>
        </p:scale>
        <p:origin x="-11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normAutofit/>
          </a:bodyPr>
          <a:lstStyle/>
          <a:p>
            <a:endParaRPr kumimoji="1" lang="ja-JP"/>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8" name="Date Placeholder 27"/>
          <p:cNvSpPr>
            <a:spLocks noGrp="1"/>
          </p:cNvSpPr>
          <p:nvPr>
            <p:ph type="dt" sz="half" idx="10"/>
          </p:nvPr>
        </p:nvSpPr>
        <p:spPr>
          <a:xfrm>
            <a:off x="6477000" y="6416676"/>
            <a:ext cx="2133600" cy="365125"/>
          </a:xfrm>
        </p:spPr>
        <p:txBody>
          <a:bodyPr/>
          <a:lstStyle>
            <a:extLst/>
          </a:lstStyle>
          <a:p>
            <a:fld id="{743653DA-8BF4-4869-96FE-9BCF43372D46}" type="datetimeFigureOut">
              <a:rPr/>
              <a:pPr/>
              <a:t>2006/6/30</a:t>
            </a:fld>
            <a:endParaRPr kumimoji="1" lang="ja-JP"/>
          </a:p>
        </p:txBody>
      </p:sp>
      <p:sp>
        <p:nvSpPr>
          <p:cNvPr id="17" name="Footer Placeholder 16"/>
          <p:cNvSpPr>
            <a:spLocks noGrp="1"/>
          </p:cNvSpPr>
          <p:nvPr>
            <p:ph type="ftr" sz="quarter" idx="11"/>
          </p:nvPr>
        </p:nvSpPr>
        <p:spPr>
          <a:xfrm>
            <a:off x="914400" y="6416676"/>
            <a:ext cx="5562600" cy="365125"/>
          </a:xfrm>
        </p:spPr>
        <p:txBody>
          <a:bodyPr/>
          <a:lstStyle>
            <a:extLst/>
          </a:lstStyle>
          <a:p>
            <a:endParaRPr kumimoji="1" lang="ja-JP"/>
          </a:p>
        </p:txBody>
      </p:sp>
      <p:sp>
        <p:nvSpPr>
          <p:cNvPr id="29" name="Slide Number Placeholder 28"/>
          <p:cNvSpPr>
            <a:spLocks noGrp="1"/>
          </p:cNvSpPr>
          <p:nvPr>
            <p:ph type="sldNum" sz="quarter" idx="12"/>
          </p:nvPr>
        </p:nvSpPr>
        <p:spPr>
          <a:xfrm>
            <a:off x="8610600" y="6416676"/>
            <a:ext cx="457200" cy="365125"/>
          </a:xfrm>
        </p:spPr>
        <p:txBody>
          <a:bodyPr/>
          <a:lstStyle>
            <a:extLst/>
          </a:lstStyle>
          <a:p>
            <a:fld id="{72AC53DF-4216-466D-99A7-94400E6C2A25}" type="slidenum">
              <a:rPr/>
              <a:pPr/>
              <a:t>&lt;#&gt;</a:t>
            </a:fld>
            <a:endParaRPr kumimoji="1" lang="ja-JP"/>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9" name="Rectangle 38"/>
          <p:cNvSpPr/>
          <p:nvPr/>
        </p:nvSpPr>
        <p:spPr>
          <a:xfrm>
            <a:off x="309559"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5" name="Rectangle 44"/>
          <p:cNvSpPr/>
          <p:nvPr/>
        </p:nvSpPr>
        <p:spPr>
          <a:xfrm>
            <a:off x="363160" y="402265"/>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Title 7"/>
          <p:cNvSpPr>
            <a:spLocks noGrp="1"/>
          </p:cNvSpPr>
          <p:nvPr>
            <p:ph type="ctrTitle"/>
          </p:nvPr>
        </p:nvSpPr>
        <p:spPr>
          <a:xfrm>
            <a:off x="533400" y="464504"/>
            <a:ext cx="8153400" cy="774192"/>
          </a:xfrm>
        </p:spPr>
        <p:txBody>
          <a:bodyPr/>
          <a:lstStyle>
            <a:lvl1pPr marR="9144" algn="r" eaLnBrk="1" latinLnBrk="0" hangingPunct="1">
              <a:defRPr kumimoji="1" lang="ja-JP" sz="3800"/>
            </a:lvl1pPr>
            <a:extLst/>
          </a:lstStyle>
          <a:p>
            <a:pPr eaLnBrk="1" latinLnBrk="0" hangingPunct="1"/>
            <a:r>
              <a:rPr lang="ja-JP" altLang="en-US" smtClean="0"/>
              <a:t>マスタ タイトルの書式設定</a:t>
            </a:r>
            <a:endParaRPr/>
          </a:p>
        </p:txBody>
      </p:sp>
      <p:sp>
        <p:nvSpPr>
          <p:cNvPr id="9" name="Subtitle 8"/>
          <p:cNvSpPr>
            <a:spLocks noGrp="1"/>
          </p:cNvSpPr>
          <p:nvPr>
            <p:ph type="subTitle" idx="1"/>
          </p:nvPr>
        </p:nvSpPr>
        <p:spPr>
          <a:xfrm>
            <a:off x="4838381" y="1371600"/>
            <a:ext cx="3848419" cy="457200"/>
          </a:xfrm>
        </p:spPr>
        <p:txBody>
          <a:bodyPr tIns="0"/>
          <a:lstStyle>
            <a:lvl1pPr marL="0" indent="0" algn="r" eaLnBrk="1" latinLnBrk="0" hangingPunct="1">
              <a:spcBef>
                <a:spcPts val="0"/>
              </a:spcBef>
              <a:buNone/>
              <a:defRPr kumimoji="1" lang="ja-JP"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ja-JP" altLang="en-US" smtClean="0"/>
              <a:t>マスタ サブタイトルの書式設定</a:t>
            </a:r>
            <a:endParaRPr/>
          </a:p>
        </p:txBody>
      </p:sp>
      <p:sp>
        <p:nvSpPr>
          <p:cNvPr id="58" name="Rectangle 57"/>
          <p:cNvSpPr/>
          <p:nvPr/>
        </p:nvSpPr>
        <p:spPr>
          <a:xfrm flipH="1">
            <a:off x="37153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0" name="Rectangle 59"/>
          <p:cNvSpPr/>
          <p:nvPr/>
        </p:nvSpPr>
        <p:spPr>
          <a:xfrm flipH="1">
            <a:off x="448451"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1" name="Rectangle 60"/>
          <p:cNvSpPr/>
          <p:nvPr/>
        </p:nvSpPr>
        <p:spPr>
          <a:xfrm flipH="1">
            <a:off x="476703"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2" name="Rectangle 61"/>
          <p:cNvSpPr/>
          <p:nvPr/>
        </p:nvSpPr>
        <p:spPr>
          <a:xfrm>
            <a:off x="500479"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ja-JP" altLang="en-US" smtClean="0"/>
              <a:t>マスタ タイトルの書式設定</a:t>
            </a:r>
            <a:endParaRPr/>
          </a:p>
        </p:txBody>
      </p:sp>
      <p:sp>
        <p:nvSpPr>
          <p:cNvPr id="3" name="Content Placeholder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2006/6/30</a:t>
            </a:fld>
            <a:endParaRPr kumimoji="1" lang="ja-JP"/>
          </a:p>
        </p:txBody>
      </p:sp>
      <p:sp>
        <p:nvSpPr>
          <p:cNvPr id="5" name="Footer Placeholder 4"/>
          <p:cNvSpPr>
            <a:spLocks noGrp="1"/>
          </p:cNvSpPr>
          <p:nvPr>
            <p:ph type="ftr" sz="quarter" idx="11"/>
          </p:nvPr>
        </p:nvSpPr>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1"/>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1" lang="ja-JP" sz="4000" b="1" cap="all">
                <a:ln/>
                <a:solidFill>
                  <a:schemeClr val="tx1"/>
                </a:solidFill>
                <a:effectLst>
                  <a:reflection blurRad="12700" stA="50000" endPos="50000" dir="5400000" sy="-100000" rotWithShape="0"/>
                </a:effectLst>
              </a:defRPr>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914400" y="5334000"/>
            <a:ext cx="7772400" cy="1052512"/>
          </a:xfrm>
        </p:spPr>
        <p:txBody>
          <a:bodyPr anchor="t"/>
          <a:lstStyle>
            <a:lvl1pPr marL="374904" eaLnBrk="1" latinLnBrk="0" hangingPunct="1">
              <a:buNone/>
              <a:defRPr kumimoji="1" lang="ja-JP" sz="2000">
                <a:solidFill>
                  <a:schemeClr val="tx2"/>
                </a:solidFill>
              </a:defRPr>
            </a:lvl1pPr>
            <a:lvl2pPr eaLnBrk="1" latinLnBrk="0" hangingPunct="1">
              <a:buNone/>
              <a:defRPr kumimoji="1" lang="ja-JP" sz="1800">
                <a:solidFill>
                  <a:schemeClr val="tx1">
                    <a:tint val="75000"/>
                  </a:schemeClr>
                </a:solidFill>
              </a:defRPr>
            </a:lvl2pPr>
            <a:lvl3pPr eaLnBrk="1" latinLnBrk="0" hangingPunct="1">
              <a:buNone/>
              <a:defRPr kumimoji="1" lang="ja-JP" sz="1600">
                <a:solidFill>
                  <a:schemeClr val="tx1">
                    <a:tint val="75000"/>
                  </a:schemeClr>
                </a:solidFill>
              </a:defRPr>
            </a:lvl3pPr>
            <a:lvl4pPr eaLnBrk="1" latinLnBrk="0" hangingPunct="1">
              <a:buNone/>
              <a:defRPr kumimoji="1" lang="ja-JP" sz="1400">
                <a:solidFill>
                  <a:schemeClr val="tx1">
                    <a:tint val="75000"/>
                  </a:schemeClr>
                </a:solidFill>
              </a:defRPr>
            </a:lvl4pPr>
            <a:lvl5pPr eaLnBrk="1" latinLnBrk="0" hangingPunct="1">
              <a:buNone/>
              <a:defRPr kumimoji="1" lang="ja-JP" sz="1400">
                <a:solidFill>
                  <a:schemeClr val="tx1">
                    <a:tint val="75000"/>
                  </a:schemeClr>
                </a:solidFill>
              </a:defRPr>
            </a:lvl5pPr>
            <a:extLst/>
          </a:lstStyle>
          <a:p>
            <a:pPr lvl="0" eaLnBrk="1" latinLnBrk="0" hangingPunct="1"/>
            <a:r>
              <a:rPr lang="ja-JP" altLang="en-US" smtClean="0"/>
              <a:t>マスタ テキストの書式設定</a:t>
            </a:r>
          </a:p>
        </p:txBody>
      </p:sp>
      <p:sp>
        <p:nvSpPr>
          <p:cNvPr id="4" name="Date Placeholder 3"/>
          <p:cNvSpPr>
            <a:spLocks noGrp="1"/>
          </p:cNvSpPr>
          <p:nvPr>
            <p:ph type="dt" sz="half" idx="10"/>
          </p:nvPr>
        </p:nvSpPr>
        <p:spPr/>
        <p:txBody>
          <a:bodyPr/>
          <a:lstStyle>
            <a:extLst/>
          </a:lstStyle>
          <a:p>
            <a:fld id="{B6DED3D3-6235-4F4C-B439-DF277FB555A7}" type="datetimeFigureOut">
              <a:rPr/>
              <a:pPr/>
              <a:t>2006/6/30</a:t>
            </a:fld>
            <a:endParaRPr kumimoji="1" lang="ja-JP"/>
          </a:p>
        </p:txBody>
      </p:sp>
      <p:sp>
        <p:nvSpPr>
          <p:cNvPr id="5" name="Footer Placeholder 4"/>
          <p:cNvSpPr>
            <a:spLocks noGrp="1"/>
          </p:cNvSpPr>
          <p:nvPr>
            <p:ph type="ftr" sz="quarter" idx="11"/>
          </p:nvPr>
        </p:nvSpPr>
        <p:spPr>
          <a:xfrm>
            <a:off x="914400" y="6416676"/>
            <a:ext cx="5562600" cy="365125"/>
          </a:xfrm>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pPr eaLnBrk="1" latinLnBrk="0" hangingPunct="1"/>
            <a:r>
              <a:rPr lang="ja-JP" altLang="en-US" smtClean="0"/>
              <a:t>マスタ タイトルの書式設定</a:t>
            </a:r>
            <a:endParaRPr/>
          </a:p>
        </p:txBody>
      </p:sp>
      <p:sp>
        <p:nvSpPr>
          <p:cNvPr id="3" name="Content Placeholder 2"/>
          <p:cNvSpPr>
            <a:spLocks noGrp="1"/>
          </p:cNvSpPr>
          <p:nvPr>
            <p:ph sz="half" idx="1"/>
          </p:nvPr>
        </p:nvSpPr>
        <p:spPr>
          <a:xfrm>
            <a:off x="464344" y="1600201"/>
            <a:ext cx="4038600" cy="4525963"/>
          </a:xfrm>
        </p:spPr>
        <p:txBody>
          <a:bodyPr/>
          <a:lstStyle>
            <a:lvl1pPr marL="0" indent="0" eaLnBrk="1" latinLnBrk="0" hangingPunct="1">
              <a:buFontTx/>
              <a:buNone/>
              <a:defRPr kumimoji="1" lang="ja-JP" sz="20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4655344" y="1600201"/>
            <a:ext cx="4038600" cy="4525963"/>
          </a:xfrm>
        </p:spPr>
        <p:txBody>
          <a:bodyPr/>
          <a:lstStyle>
            <a:lvl1pPr eaLnBrk="1" latinLnBrk="0" hangingPunct="1">
              <a:defRPr kumimoji="1" lang="ja-JP" sz="28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cxnSp>
        <p:nvCxnSpPr>
          <p:cNvPr id="9" name="Straight Connector 8"/>
          <p:cNvCxnSpPr/>
          <p:nvPr/>
        </p:nvCxnSpPr>
        <p:spPr>
          <a:xfrm rot="5400000">
            <a:off x="2305045" y="3867145"/>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5"/>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 name="Title 1"/>
          <p:cNvSpPr>
            <a:spLocks noGrp="1"/>
          </p:cNvSpPr>
          <p:nvPr>
            <p:ph type="title"/>
          </p:nvPr>
        </p:nvSpPr>
        <p:spPr>
          <a:xfrm>
            <a:off x="504824" y="512064"/>
            <a:ext cx="7772400" cy="914400"/>
          </a:xfrm>
        </p:spPr>
        <p:txBody>
          <a:bodyPr anchor="t"/>
          <a:lstStyle>
            <a:lvl1pPr eaLnBrk="1" latinLnBrk="0" hangingPunct="1">
              <a:defRPr kumimoji="1" lang="ja-JP" sz="400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457201" y="1809750"/>
            <a:ext cx="4040188" cy="639762"/>
          </a:xfrm>
        </p:spPr>
        <p:txBody>
          <a:bodyPr anchor="ctr"/>
          <a:lstStyle>
            <a:lvl1pPr marL="73152" indent="0" algn="l"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4" name="Text Placeholder 3"/>
          <p:cNvSpPr>
            <a:spLocks noGrp="1"/>
          </p:cNvSpPr>
          <p:nvPr>
            <p:ph type="body" sz="half" idx="2"/>
          </p:nvPr>
        </p:nvSpPr>
        <p:spPr>
          <a:xfrm>
            <a:off x="4645026" y="1809750"/>
            <a:ext cx="4041775" cy="639762"/>
          </a:xfrm>
        </p:spPr>
        <p:txBody>
          <a:bodyPr anchor="ctr"/>
          <a:lstStyle>
            <a:lvl1pPr marL="73152" indent="0"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5" name="Content Placeholder 4"/>
          <p:cNvSpPr>
            <a:spLocks noGrp="1"/>
          </p:cNvSpPr>
          <p:nvPr>
            <p:ph sz="quarter" idx="3"/>
          </p:nvPr>
        </p:nvSpPr>
        <p:spPr>
          <a:xfrm>
            <a:off x="457201" y="2459037"/>
            <a:ext cx="4040188" cy="3959352"/>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6" name="Content Placeholder 5"/>
          <p:cNvSpPr>
            <a:spLocks noGrp="1"/>
          </p:cNvSpPr>
          <p:nvPr>
            <p:ph sz="quarter" idx="4"/>
          </p:nvPr>
        </p:nvSpPr>
        <p:spPr>
          <a:xfrm>
            <a:off x="4645026" y="2459037"/>
            <a:ext cx="4041775" cy="3959352"/>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2006/6/30</a:t>
            </a:fld>
            <a:endParaRPr kumimoji="1" lang="ja-JP"/>
          </a:p>
        </p:txBody>
      </p:sp>
      <p:sp>
        <p:nvSpPr>
          <p:cNvPr id="8" name="Footer Placeholder 7"/>
          <p:cNvSpPr>
            <a:spLocks noGrp="1"/>
          </p:cNvSpPr>
          <p:nvPr>
            <p:ph type="ftr" sz="quarter" idx="11"/>
          </p:nvPr>
        </p:nvSpPr>
        <p:spPr/>
        <p:txBody>
          <a:bodyPr/>
          <a:lstStyle>
            <a:extLst/>
          </a:lstStyle>
          <a:p>
            <a:endParaRPr kumimoji="1" lang="ja-JP"/>
          </a:p>
        </p:txBody>
      </p:sp>
      <p:sp>
        <p:nvSpPr>
          <p:cNvPr id="9" name="Slide Number Placeholder 8"/>
          <p:cNvSpPr>
            <a:spLocks noGrp="1"/>
          </p:cNvSpPr>
          <p:nvPr>
            <p:ph type="sldNum" sz="quarter" idx="12"/>
          </p:nvPr>
        </p:nvSpPr>
        <p:spPr/>
        <p:txBody>
          <a:bodyPr/>
          <a:lstStyle>
            <a:extLst/>
          </a:lstStyle>
          <a:p>
            <a:fld id="{1AD93096-5B34-4342-9326-69289CEAE4C2}" type="slidenum">
              <a:rPr/>
              <a:pPr/>
              <a:t>&lt;#&gt;</a:t>
            </a:fld>
            <a:endParaRPr kumimoji="1" lang="ja-JP"/>
          </a:p>
        </p:txBody>
      </p:sp>
      <p:sp>
        <p:nvSpPr>
          <p:cNvPr id="16" name="Rectangle 15"/>
          <p:cNvSpPr/>
          <p:nvPr/>
        </p:nvSpPr>
        <p:spPr>
          <a:xfrm>
            <a:off x="87791"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0" name="Rectangle 19"/>
          <p:cNvSpPr/>
          <p:nvPr/>
        </p:nvSpPr>
        <p:spPr>
          <a:xfrm flipH="1">
            <a:off x="14977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Rectangle 21"/>
          <p:cNvSpPr/>
          <p:nvPr/>
        </p:nvSpPr>
        <p:spPr>
          <a:xfrm flipH="1">
            <a:off x="226683"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9" name="Rectangle 28"/>
          <p:cNvSpPr/>
          <p:nvPr/>
        </p:nvSpPr>
        <p:spPr>
          <a:xfrm flipH="1">
            <a:off x="254935"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0" name="Rectangle 29"/>
          <p:cNvSpPr/>
          <p:nvPr/>
        </p:nvSpPr>
        <p:spPr>
          <a:xfrm>
            <a:off x="278711"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eaLnBrk="1" latinLnBrk="0" hangingPunct="1">
              <a:defRPr kumimoji="1" lang="ja-JP" sz="4000" cap="none" baseline="0"/>
            </a:lvl1pPr>
            <a:extLst/>
          </a:lstStyle>
          <a:p>
            <a:pPr eaLnBrk="1" latinLnBrk="0" hangingPunct="1"/>
            <a:r>
              <a:rPr lang="ja-JP" altLang="en-US" smtClean="0"/>
              <a:t>マスタ タイトルの書式設定</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2006/6/30</a:t>
            </a:fld>
            <a:endParaRPr kumimoji="1" lang="ja-JP"/>
          </a:p>
        </p:txBody>
      </p:sp>
      <p:sp>
        <p:nvSpPr>
          <p:cNvPr id="4" name="Footer Placeholder 3"/>
          <p:cNvSpPr>
            <a:spLocks noGrp="1"/>
          </p:cNvSpPr>
          <p:nvPr>
            <p:ph type="ftr" sz="quarter" idx="11"/>
          </p:nvPr>
        </p:nvSpPr>
        <p:spPr/>
        <p:txBody>
          <a:bodyPr/>
          <a:lstStyle>
            <a:extLst/>
          </a:lstStyle>
          <a:p>
            <a:endParaRPr kumimoji="1" lang="ja-JP"/>
          </a:p>
        </p:txBody>
      </p:sp>
      <p:sp>
        <p:nvSpPr>
          <p:cNvPr id="5" name="Slide Number Placeholder 4"/>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2006/6/30</a:t>
            </a:fld>
            <a:endParaRPr kumimoji="1" lang="ja-JP"/>
          </a:p>
        </p:txBody>
      </p:sp>
      <p:sp>
        <p:nvSpPr>
          <p:cNvPr id="3" name="Footer Placeholder 2"/>
          <p:cNvSpPr>
            <a:spLocks noGrp="1"/>
          </p:cNvSpPr>
          <p:nvPr>
            <p:ph type="ftr" sz="quarter" idx="11"/>
          </p:nvPr>
        </p:nvSpPr>
        <p:spPr/>
        <p:txBody>
          <a:bodyPr/>
          <a:lstStyle>
            <a:extLst/>
          </a:lstStyle>
          <a:p>
            <a:endParaRPr kumimoji="1" lang="ja-JP"/>
          </a:p>
        </p:txBody>
      </p:sp>
      <p:sp>
        <p:nvSpPr>
          <p:cNvPr id="4" name="Slide Number Placeholder 3"/>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とコンテンツ">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eaLnBrk="1" latinLnBrk="0" hangingPunct="1">
              <a:buNone/>
              <a:defRPr kumimoji="1" lang="ja-JP" sz="3600" b="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685800" y="1435100"/>
            <a:ext cx="2514600" cy="4572000"/>
          </a:xfrm>
        </p:spPr>
        <p:txBody>
          <a:bodyPr/>
          <a:lstStyle>
            <a:lvl1pPr marL="54864" indent="0" eaLnBrk="1" latinLnBrk="0" hangingPunct="1">
              <a:buNone/>
              <a:defRPr kumimoji="1" lang="ja-JP" sz="1800"/>
            </a:lvl1pPr>
            <a:lvl2pPr eaLnBrk="1" latinLnBrk="0" hangingPunct="1">
              <a:buNone/>
              <a:defRPr kumimoji="1" lang="ja-JP" sz="1200"/>
            </a:lvl2pPr>
            <a:lvl3pPr eaLnBrk="1" latinLnBrk="0" hangingPunct="1">
              <a:buNone/>
              <a:defRPr kumimoji="1" lang="ja-JP" sz="1000"/>
            </a:lvl3pPr>
            <a:lvl4pPr eaLnBrk="1" latinLnBrk="0" hangingPunct="1">
              <a:buNone/>
              <a:defRPr kumimoji="1" lang="ja-JP" sz="900"/>
            </a:lvl4pPr>
            <a:lvl5pPr eaLnBrk="1" latinLnBrk="0" hangingPunct="1">
              <a:buNone/>
              <a:defRPr kumimoji="1" lang="ja-JP" sz="9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3429000" y="1435100"/>
            <a:ext cx="5486400" cy="4572000"/>
          </a:xfrm>
        </p:spPr>
        <p:txBody>
          <a:bodyPr/>
          <a:lstStyle>
            <a:lvl1pPr eaLnBrk="1" latinLnBrk="0" hangingPunct="1">
              <a:defRPr kumimoji="1" lang="ja-JP" sz="3200"/>
            </a:lvl1pPr>
            <a:lvl2pPr eaLnBrk="1" latinLnBrk="0" hangingPunct="1">
              <a:defRPr kumimoji="1" lang="ja-JP" sz="2800"/>
            </a:lvl2pPr>
            <a:lvl3pPr eaLnBrk="1" latinLnBrk="0" hangingPunct="1">
              <a:defRPr kumimoji="1" lang="ja-JP" sz="2400"/>
            </a:lvl3pPr>
            <a:lvl4pPr eaLnBrk="1" latinLnBrk="0" hangingPunct="1">
              <a:defRPr kumimoji="1" lang="ja-JP" sz="2000"/>
            </a:lvl4pPr>
            <a:lvl5pPr eaLnBrk="1" latinLnBrk="0" hangingPunct="1">
              <a:defRPr kumimoji="1" lang="ja-JP"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1"/>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cxnSp>
        <p:nvCxnSpPr>
          <p:cNvPr id="9" name="Straight Connector 8"/>
          <p:cNvCxnSpPr/>
          <p:nvPr/>
        </p:nvCxnSpPr>
        <p:spPr>
          <a:xfrm flipV="1">
            <a:off x="363195" y="1885028"/>
            <a:ext cx="878262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3" y="1219200"/>
            <a:ext cx="132763" cy="128467"/>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eaLnBrk="1" latinLnBrk="0" hangingPunct="1">
              <a:buNone/>
              <a:defRPr kumimoji="1" lang="ja-JP" sz="2100" b="0"/>
            </a:lvl1pPr>
            <a:extLst/>
          </a:lstStyle>
          <a:p>
            <a:pPr eaLnBrk="1" latinLnBrk="0" hangingPunct="1"/>
            <a:r>
              <a:rPr lang="ja-JP" altLang="en-US" smtClean="0"/>
              <a:t>マスタ タイトルの書式設定</a:t>
            </a:r>
            <a:endParaRPr/>
          </a:p>
        </p:txBody>
      </p:sp>
      <p:sp>
        <p:nvSpPr>
          <p:cNvPr id="3" name="Picture Placeholder 2"/>
          <p:cNvSpPr>
            <a:spLocks noGrp="1"/>
          </p:cNvSpPr>
          <p:nvPr>
            <p:ph type="pic" idx="1"/>
          </p:nvPr>
        </p:nvSpPr>
        <p:spPr>
          <a:xfrm>
            <a:off x="366712" y="1905000"/>
            <a:ext cx="8778240" cy="4960144"/>
          </a:xfrm>
        </p:spPr>
        <p:txBody>
          <a:bodyPr/>
          <a:lstStyle>
            <a:lvl1pPr eaLnBrk="1" latinLnBrk="0" hangingPunct="1">
              <a:buNone/>
              <a:defRPr kumimoji="1" lang="ja-JP" sz="3200"/>
            </a:lvl1pPr>
            <a:extLst/>
          </a:lstStyle>
          <a:p>
            <a:r>
              <a:rPr kumimoji="1" lang="ja-JP" altLang="en-US" smtClean="0"/>
              <a:t>アイコンをクリックして図を追加</a:t>
            </a:r>
            <a:endParaRPr kumimoji="1" lang="ja-JP"/>
          </a:p>
        </p:txBody>
      </p:sp>
      <p:sp>
        <p:nvSpPr>
          <p:cNvPr id="4" name="Text Placeholder 3"/>
          <p:cNvSpPr>
            <a:spLocks noGrp="1"/>
          </p:cNvSpPr>
          <p:nvPr>
            <p:ph type="body" sz="half" idx="2"/>
          </p:nvPr>
        </p:nvSpPr>
        <p:spPr>
          <a:xfrm>
            <a:off x="914400" y="1150144"/>
            <a:ext cx="6858000" cy="685800"/>
          </a:xfrm>
        </p:spPr>
        <p:txBody>
          <a:bodyPr/>
          <a:lstStyle>
            <a:lvl1pPr marL="27432" indent="0" eaLnBrk="1" latinLnBrk="0" hangingPunct="1">
              <a:spcBef>
                <a:spcPts val="0"/>
              </a:spcBef>
              <a:buNone/>
              <a:defRPr kumimoji="1" lang="ja-JP" sz="1400">
                <a:solidFill>
                  <a:srgbClr val="FFFFFF"/>
                </a:solidFill>
              </a:defRPr>
            </a:lvl1pPr>
            <a:lvl2pPr eaLnBrk="1" latinLnBrk="0" hangingPunct="1">
              <a:defRPr kumimoji="1" lang="ja-JP" sz="1200"/>
            </a:lvl2pPr>
            <a:lvl3pPr eaLnBrk="1" latinLnBrk="0" hangingPunct="1">
              <a:defRPr kumimoji="1" lang="ja-JP" sz="1000"/>
            </a:lvl3pPr>
            <a:lvl4pPr eaLnBrk="1" latinLnBrk="0" hangingPunct="1">
              <a:defRPr kumimoji="1" lang="ja-JP" sz="900"/>
            </a:lvl4pPr>
            <a:lvl5pPr eaLnBrk="1" latinLnBrk="0" hangingPunct="1">
              <a:defRPr kumimoji="1" lang="ja-JP" sz="900"/>
            </a:lvl5pPr>
            <a:extLst/>
          </a:lstStyle>
          <a:p>
            <a:pPr lvl="0" eaLnBrk="1" latinLnBrk="0" hangingPunct="1"/>
            <a:r>
              <a:rPr lang="ja-JP" altLang="en-US" smtClean="0"/>
              <a:t>マスタ テキストの書式設定</a:t>
            </a:r>
          </a:p>
        </p:txBody>
      </p:sp>
      <p:grpSp>
        <p:nvGrpSpPr>
          <p:cNvPr id="14" name="Group 17"/>
          <p:cNvGrpSpPr/>
          <p:nvPr/>
        </p:nvGrpSpPr>
        <p:grpSpPr>
          <a:xfrm rot="5400000">
            <a:off x="8666983" y="1371600"/>
            <a:ext cx="132763" cy="128467"/>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9" y="1474763"/>
            <a:ext cx="132763" cy="128467"/>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2" name="Rectangle 11"/>
          <p:cNvSpPr/>
          <p:nvPr/>
        </p:nvSpPr>
        <p:spPr>
          <a:xfrm>
            <a:off x="309559"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pPr eaLnBrk="1" latinLnBrk="0" hangingPunct="1"/>
            <a:r>
              <a:rPr kumimoji="1" lang="ja-JP" altLang="en-US" smtClean="0"/>
              <a:t>マスタ タイトルの書式設定</a:t>
            </a:r>
            <a:endParaRPr kumimoji="1" lang="en-US" smtClean="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1" lang="ja-JP" altLang="en-US" smtClean="0"/>
              <a:t>マスタ テキストの書式設定</a:t>
            </a:r>
          </a:p>
          <a:p>
            <a:pPr lvl="1" eaLnBrk="1" latinLnBrk="0" hangingPunct="1"/>
            <a:r>
              <a:rPr kumimoji="1" lang="ja-JP" altLang="en-US" smtClean="0"/>
              <a:t>第 </a:t>
            </a:r>
            <a:r>
              <a:rPr kumimoji="1" lang="en-US" altLang="ja-JP" smtClean="0"/>
              <a:t>2 </a:t>
            </a:r>
            <a:r>
              <a:rPr kumimoji="1" lang="ja-JP" altLang="en-US" smtClean="0"/>
              <a:t>レベル</a:t>
            </a:r>
          </a:p>
          <a:p>
            <a:pPr lvl="2" eaLnBrk="1" latinLnBrk="0" hangingPunct="1"/>
            <a:r>
              <a:rPr kumimoji="1" lang="ja-JP" altLang="en-US" smtClean="0"/>
              <a:t>第 </a:t>
            </a:r>
            <a:r>
              <a:rPr kumimoji="1" lang="en-US" altLang="ja-JP" smtClean="0"/>
              <a:t>3 </a:t>
            </a:r>
            <a:r>
              <a:rPr kumimoji="1" lang="ja-JP" altLang="en-US" smtClean="0"/>
              <a:t>レベル</a:t>
            </a:r>
          </a:p>
          <a:p>
            <a:pPr lvl="3" eaLnBrk="1" latinLnBrk="0" hangingPunct="1"/>
            <a:r>
              <a:rPr kumimoji="1" lang="ja-JP" altLang="en-US" smtClean="0"/>
              <a:t>第 </a:t>
            </a:r>
            <a:r>
              <a:rPr kumimoji="1" lang="en-US" altLang="ja-JP" smtClean="0"/>
              <a:t>4 </a:t>
            </a:r>
            <a:r>
              <a:rPr kumimoji="1" lang="ja-JP" altLang="en-US" smtClean="0"/>
              <a:t>レベル</a:t>
            </a:r>
          </a:p>
          <a:p>
            <a:pPr lvl="4" eaLnBrk="1" latinLnBrk="0" hangingPunct="1"/>
            <a:r>
              <a:rPr kumimoji="1" lang="ja-JP" altLang="en-US" smtClean="0"/>
              <a:t>第 </a:t>
            </a:r>
            <a:r>
              <a:rPr kumimoji="1" lang="en-US" altLang="ja-JP" smtClean="0"/>
              <a:t>5 </a:t>
            </a:r>
            <a:r>
              <a:rPr kumimoji="1" lang="ja-JP" altLang="en-US" smtClean="0"/>
              <a:t>レベル</a:t>
            </a:r>
            <a:endParaRPr kumimoji="1" lang="en-US"/>
          </a:p>
        </p:txBody>
      </p:sp>
      <p:sp>
        <p:nvSpPr>
          <p:cNvPr id="14" name="Date Placeholder 13"/>
          <p:cNvSpPr>
            <a:spLocks noGrp="1"/>
          </p:cNvSpPr>
          <p:nvPr>
            <p:ph type="dt" sz="half" idx="2"/>
          </p:nvPr>
        </p:nvSpPr>
        <p:spPr>
          <a:xfrm>
            <a:off x="6477000" y="6416676"/>
            <a:ext cx="2133600" cy="365125"/>
          </a:xfrm>
          <a:prstGeom prst="rect">
            <a:avLst/>
          </a:prstGeom>
        </p:spPr>
        <p:txBody>
          <a:bodyPr vert="horz" anchor="b"/>
          <a:lstStyle>
            <a:lvl1pPr algn="l" eaLnBrk="1" latinLnBrk="0" hangingPunct="1">
              <a:defRPr kumimoji="1" lang="ja-JP" sz="1100">
                <a:solidFill>
                  <a:schemeClr val="tx2"/>
                </a:solidFill>
              </a:defRPr>
            </a:lvl1pPr>
            <a:extLst/>
          </a:lstStyle>
          <a:p>
            <a:fld id="{8D3816DF-213E-421B-92D3-C068DBB023D6}" type="datetimeFigureOut">
              <a:rPr kumimoji="1" lang="en-US" altLang="ja-JP">
                <a:solidFill>
                  <a:schemeClr val="tx2"/>
                </a:solidFill>
              </a:rPr>
              <a:pPr/>
              <a:t>11/1/2011</a:t>
            </a:fld>
            <a:endParaRPr kumimoji="1" lang="ja-JP" sz="1100">
              <a:solidFill>
                <a:schemeClr val="tx2"/>
              </a:solidFill>
            </a:endParaRPr>
          </a:p>
        </p:txBody>
      </p:sp>
      <p:sp>
        <p:nvSpPr>
          <p:cNvPr id="3" name="Footer Placeholder 2"/>
          <p:cNvSpPr>
            <a:spLocks noGrp="1"/>
          </p:cNvSpPr>
          <p:nvPr>
            <p:ph type="ftr" sz="quarter" idx="3"/>
          </p:nvPr>
        </p:nvSpPr>
        <p:spPr>
          <a:xfrm>
            <a:off x="914400" y="6416676"/>
            <a:ext cx="5562600" cy="365125"/>
          </a:xfrm>
          <a:prstGeom prst="rect">
            <a:avLst/>
          </a:prstGeom>
        </p:spPr>
        <p:txBody>
          <a:bodyPr vert="horz" anchor="b"/>
          <a:lstStyle>
            <a:lvl1pPr algn="r" eaLnBrk="1" latinLnBrk="0" hangingPunct="1">
              <a:defRPr kumimoji="1" lang="ja-JP" sz="1100">
                <a:solidFill>
                  <a:schemeClr val="tx2"/>
                </a:solidFill>
              </a:defRPr>
            </a:lvl1pPr>
            <a:extLst/>
          </a:lstStyle>
          <a:p>
            <a:pPr algn="r"/>
            <a:endParaRPr kumimoji="1" lang="ja-JP" sz="1100">
              <a:solidFill>
                <a:schemeClr val="tx2"/>
              </a:solidFill>
            </a:endParaRPr>
          </a:p>
        </p:txBody>
      </p:sp>
      <p:sp>
        <p:nvSpPr>
          <p:cNvPr id="23" name="Slide Number Placeholder 22"/>
          <p:cNvSpPr>
            <a:spLocks noGrp="1"/>
          </p:cNvSpPr>
          <p:nvPr>
            <p:ph type="sldNum" sz="quarter" idx="4"/>
          </p:nvPr>
        </p:nvSpPr>
        <p:spPr>
          <a:xfrm>
            <a:off x="8610600" y="6416676"/>
            <a:ext cx="457200" cy="365125"/>
          </a:xfrm>
          <a:prstGeom prst="rect">
            <a:avLst/>
          </a:prstGeom>
        </p:spPr>
        <p:txBody>
          <a:bodyPr vert="horz" anchor="b"/>
          <a:lstStyle>
            <a:lvl1pPr algn="l" eaLnBrk="1" latinLnBrk="0" hangingPunct="1">
              <a:defRPr kumimoji="1" lang="ja-JP" sz="1200">
                <a:solidFill>
                  <a:schemeClr val="tx2"/>
                </a:solidFill>
              </a:defRPr>
            </a:lvl1pPr>
            <a:extLst/>
          </a:lstStyle>
          <a:p>
            <a:pPr algn="l"/>
            <a:fld id="{72AC53DF-4216-466D-99A7-94400E6C2A25}" type="slidenum">
              <a:rPr kumimoji="1" lang="en-US" altLang="ja-JP" sz="1200">
                <a:solidFill>
                  <a:schemeClr val="tx2"/>
                </a:solidFill>
              </a:rPr>
              <a:pPr algn="l"/>
              <a:t>&lt;#&gt;</a:t>
            </a:fld>
            <a:endParaRPr kumimoji="1" lang="ja-JP"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1" lang="ja-JP"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1" lang="ja-JP"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lang="ja-JP"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lang="ja-JP"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lang="ja-JP"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lang="ja-JP"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lang="ja-JP"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latinLnBrk="0" hangingPunct="1">
        <a:defRPr kumimoji="1" lang="ja-JP" kern="1200">
          <a:solidFill>
            <a:schemeClr val="tx1"/>
          </a:solidFill>
          <a:latin typeface="+mn-lt"/>
          <a:ea typeface="+mn-ea"/>
          <a:cs typeface="+mn-cs"/>
        </a:defRPr>
      </a:lvl2pPr>
      <a:lvl3pPr marL="914400" algn="l" rtl="0" eaLnBrk="1" latinLnBrk="0" hangingPunct="1">
        <a:defRPr kumimoji="1" lang="ja-JP" kern="1200">
          <a:solidFill>
            <a:schemeClr val="tx1"/>
          </a:solidFill>
          <a:latin typeface="+mn-lt"/>
          <a:ea typeface="+mn-ea"/>
          <a:cs typeface="+mn-cs"/>
        </a:defRPr>
      </a:lvl3pPr>
      <a:lvl4pPr marL="1371600" algn="l" rtl="0" eaLnBrk="1" latinLnBrk="0" hangingPunct="1">
        <a:defRPr kumimoji="1" lang="ja-JP" kern="1200">
          <a:solidFill>
            <a:schemeClr val="tx1"/>
          </a:solidFill>
          <a:latin typeface="+mn-lt"/>
          <a:ea typeface="+mn-ea"/>
          <a:cs typeface="+mn-cs"/>
        </a:defRPr>
      </a:lvl4pPr>
      <a:lvl5pPr marL="1828800" algn="l" rtl="0" eaLnBrk="1" latinLnBrk="0" hangingPunct="1">
        <a:defRPr kumimoji="1" lang="ja-JP" kern="1200">
          <a:solidFill>
            <a:schemeClr val="tx1"/>
          </a:solidFill>
          <a:latin typeface="+mn-lt"/>
          <a:ea typeface="+mn-ea"/>
          <a:cs typeface="+mn-cs"/>
        </a:defRPr>
      </a:lvl5pPr>
      <a:lvl6pPr marL="2286000" algn="l" rtl="0" eaLnBrk="1" latinLnBrk="0" hangingPunct="1">
        <a:defRPr kumimoji="1" lang="ja-JP" kern="1200">
          <a:solidFill>
            <a:schemeClr val="tx1"/>
          </a:solidFill>
          <a:latin typeface="+mn-lt"/>
          <a:ea typeface="+mn-ea"/>
          <a:cs typeface="+mn-cs"/>
        </a:defRPr>
      </a:lvl6pPr>
      <a:lvl7pPr marL="2743200" algn="l" rtl="0" eaLnBrk="1" latinLnBrk="0" hangingPunct="1">
        <a:defRPr kumimoji="1" lang="ja-JP" kern="1200">
          <a:solidFill>
            <a:schemeClr val="tx1"/>
          </a:solidFill>
          <a:latin typeface="+mn-lt"/>
          <a:ea typeface="+mn-ea"/>
          <a:cs typeface="+mn-cs"/>
        </a:defRPr>
      </a:lvl7pPr>
      <a:lvl8pPr marL="3200400" algn="l" rtl="0" eaLnBrk="1" latinLnBrk="0" hangingPunct="1">
        <a:defRPr kumimoji="1" lang="ja-JP" kern="1200">
          <a:solidFill>
            <a:schemeClr val="tx1"/>
          </a:solidFill>
          <a:latin typeface="+mn-lt"/>
          <a:ea typeface="+mn-ea"/>
          <a:cs typeface="+mn-cs"/>
        </a:defRPr>
      </a:lvl8pPr>
      <a:lvl9pPr marL="3657600" algn="l" rtl="0" eaLnBrk="1" latinLnBrk="0"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4" name="Rectangle 3"/>
          <p:cNvSpPr>
            <a:spLocks noGrp="1"/>
          </p:cNvSpPr>
          <p:nvPr>
            <p:ph type="ctrTitle"/>
          </p:nvPr>
        </p:nvSpPr>
        <p:spPr>
          <a:xfrm>
            <a:off x="395536" y="476672"/>
            <a:ext cx="4680520" cy="756084"/>
          </a:xfrm>
          <a:ln>
            <a:noFill/>
          </a:ln>
        </p:spPr>
        <p:txBody>
          <a:bodyPr/>
          <a:lstStyle>
            <a:extLst/>
          </a:lstStyle>
          <a:p>
            <a:pPr algn="ctr"/>
            <a:r>
              <a:rPr lang="en-US" altLang="ja-JP" sz="4000" dirty="0" smtClean="0">
                <a:solidFill>
                  <a:srgbClr val="FFFF00"/>
                </a:solidFill>
                <a:latin typeface="AR P新藝体U" pitchFamily="50" charset="-128"/>
                <a:ea typeface="AR P新藝体U" pitchFamily="50" charset="-128"/>
              </a:rPr>
              <a:t>Common</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ja-JP" altLang="en-US" sz="4000" dirty="0" smtClean="0">
                <a:solidFill>
                  <a:srgbClr val="FFFF00"/>
                </a:solidFill>
                <a:latin typeface="AR P新藝体U" pitchFamily="50" charset="-128"/>
                <a:ea typeface="AR P新藝体U" pitchFamily="50" charset="-128"/>
              </a:rPr>
              <a:t>　　　　　</a:t>
            </a:r>
            <a:r>
              <a:rPr lang="en-US" altLang="ja-JP" sz="1800" dirty="0" smtClean="0">
                <a:solidFill>
                  <a:srgbClr val="FFFF00"/>
                </a:solidFill>
                <a:latin typeface="ＭＳ Ｐ明朝" pitchFamily="18" charset="-128"/>
                <a:ea typeface="ＭＳ Ｐ明朝" pitchFamily="18" charset="-128"/>
              </a:rPr>
              <a:t> No.</a:t>
            </a:r>
            <a:r>
              <a:rPr lang="ja-JP" altLang="en-US" sz="1800" dirty="0" smtClean="0">
                <a:solidFill>
                  <a:srgbClr val="FFFF00"/>
                </a:solidFill>
                <a:latin typeface="ＭＳ Ｐ明朝" pitchFamily="18" charset="-128"/>
                <a:ea typeface="ＭＳ Ｐ明朝" pitchFamily="18" charset="-128"/>
              </a:rPr>
              <a:t>１２　</a:t>
            </a:r>
            <a:r>
              <a:rPr lang="en-US" altLang="ja-JP" sz="1800" dirty="0" smtClean="0">
                <a:solidFill>
                  <a:srgbClr val="FFFF00"/>
                </a:solidFill>
                <a:latin typeface="ＭＳ Ｐ明朝" pitchFamily="18" charset="-128"/>
                <a:ea typeface="ＭＳ Ｐ明朝" pitchFamily="18" charset="-128"/>
              </a:rPr>
              <a:t>201</a:t>
            </a:r>
            <a:r>
              <a:rPr lang="ja-JP" altLang="en-US" sz="1800" dirty="0" smtClean="0">
                <a:solidFill>
                  <a:srgbClr val="FFFF00"/>
                </a:solidFill>
                <a:latin typeface="ＭＳ Ｐ明朝" pitchFamily="18" charset="-128"/>
                <a:ea typeface="ＭＳ Ｐ明朝" pitchFamily="18" charset="-128"/>
              </a:rPr>
              <a:t>１</a:t>
            </a:r>
            <a:r>
              <a:rPr lang="en-US" altLang="ja-JP" sz="1800" dirty="0" smtClean="0">
                <a:solidFill>
                  <a:srgbClr val="FFFF00"/>
                </a:solidFill>
                <a:latin typeface="ＭＳ Ｐ明朝" pitchFamily="18" charset="-128"/>
                <a:ea typeface="ＭＳ Ｐ明朝" pitchFamily="18" charset="-128"/>
              </a:rPr>
              <a:t>.</a:t>
            </a:r>
            <a:r>
              <a:rPr lang="ja-JP" altLang="en-US" sz="1800" dirty="0" smtClean="0">
                <a:solidFill>
                  <a:srgbClr val="FFFF00"/>
                </a:solidFill>
                <a:latin typeface="ＭＳ Ｐ明朝" pitchFamily="18" charset="-128"/>
                <a:ea typeface="ＭＳ Ｐ明朝" pitchFamily="18" charset="-128"/>
              </a:rPr>
              <a:t>１</a:t>
            </a:r>
            <a:r>
              <a:rPr lang="en-US" altLang="ja-JP" sz="1800" dirty="0" smtClean="0">
                <a:solidFill>
                  <a:srgbClr val="FFFF00"/>
                </a:solidFill>
                <a:latin typeface="ＭＳ Ｐ明朝" pitchFamily="18" charset="-128"/>
                <a:ea typeface="ＭＳ Ｐ明朝" pitchFamily="18" charset="-128"/>
              </a:rPr>
              <a:t>.10</a:t>
            </a:r>
            <a:r>
              <a:rPr lang="en-US" altLang="ja-JP" sz="1800" dirty="0" smtClean="0">
                <a:latin typeface="AR P丸ゴシック体M" pitchFamily="50" charset="-128"/>
                <a:ea typeface="AR P丸ゴシック体M" pitchFamily="50" charset="-128"/>
              </a:rPr>
              <a:t/>
            </a:r>
            <a:br>
              <a:rPr lang="en-US" altLang="ja-JP" sz="1800" dirty="0" smtClean="0">
                <a:latin typeface="AR P丸ゴシック体M" pitchFamily="50" charset="-128"/>
                <a:ea typeface="AR P丸ゴシック体M" pitchFamily="50" charset="-128"/>
              </a:rPr>
            </a:b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683568" y="3356992"/>
            <a:ext cx="3456384" cy="1728192"/>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dirty="0" smtClean="0">
                <a:latin typeface="AR P丸ゴシック体M" pitchFamily="50" charset="-128"/>
                <a:ea typeface="AR P丸ゴシック体M" pitchFamily="50" charset="-128"/>
              </a:rPr>
              <a:t>労働運動への発信</a:t>
            </a:r>
            <a:endParaRPr lang="en-US" altLang="ja-JP" dirty="0" smtClean="0">
              <a:latin typeface="AR P丸ゴシック体M" pitchFamily="50" charset="-128"/>
              <a:ea typeface="AR P丸ゴシック体M" pitchFamily="50" charset="-128"/>
            </a:endParaRPr>
          </a:p>
          <a:p>
            <a:pPr>
              <a:lnSpc>
                <a:spcPct val="110000"/>
              </a:lnSpc>
              <a:spcBef>
                <a:spcPts val="600"/>
              </a:spcBef>
            </a:pPr>
            <a:r>
              <a:rPr lang="en-US" altLang="ja-JP" dirty="0" smtClean="0">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971600" y="1700808"/>
            <a:ext cx="3672408"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ＭＳ Ｐ明朝" pitchFamily="18" charset="-128"/>
                <a:ea typeface="ＭＳ Ｐ明朝" pitchFamily="18" charset="-128"/>
              </a:rPr>
              <a:t>指定管理者制度の「運用通知」を活用し、労働条件の改善と組織化を！</a:t>
            </a:r>
            <a:endParaRPr kumimoji="1" lang="en-US" altLang="ja-JP" sz="1600" dirty="0" smtClean="0">
              <a:latin typeface="ＭＳ Ｐ明朝" pitchFamily="18" charset="-128"/>
              <a:ea typeface="ＭＳ Ｐ明朝" pitchFamily="18" charset="-128"/>
            </a:endParaRPr>
          </a:p>
        </p:txBody>
      </p:sp>
      <p:sp>
        <p:nvSpPr>
          <p:cNvPr id="6" name="正方形/長方形 5"/>
          <p:cNvSpPr/>
          <p:nvPr/>
        </p:nvSpPr>
        <p:spPr>
          <a:xfrm>
            <a:off x="6444208" y="2348880"/>
            <a:ext cx="1983235" cy="369332"/>
          </a:xfrm>
          <a:prstGeom prst="rect">
            <a:avLst/>
          </a:prstGeom>
        </p:spPr>
        <p:txBody>
          <a:bodyPr wrap="none">
            <a:spAutoFit/>
          </a:bodyPr>
          <a:lstStyle/>
          <a:p>
            <a:r>
              <a:rPr lang="en-US" altLang="ja-JP" dirty="0" smtClean="0">
                <a:solidFill>
                  <a:srgbClr val="FFFF00"/>
                </a:solidFill>
                <a:latin typeface="ＭＳ Ｐ明朝" pitchFamily="18" charset="-128"/>
                <a:ea typeface="ＭＳ Ｐ明朝" pitchFamily="18" charset="-128"/>
              </a:rPr>
              <a:t>No.</a:t>
            </a:r>
            <a:r>
              <a:rPr lang="ja-JP" altLang="en-US" dirty="0" smtClean="0">
                <a:solidFill>
                  <a:srgbClr val="FFFF00"/>
                </a:solidFill>
                <a:latin typeface="ＭＳ Ｐ明朝" pitchFamily="18" charset="-128"/>
                <a:ea typeface="ＭＳ Ｐ明朝" pitchFamily="18" charset="-128"/>
              </a:rPr>
              <a:t>１</a:t>
            </a:r>
            <a:r>
              <a:rPr lang="en-US" altLang="ja-JP" dirty="0" smtClean="0">
                <a:solidFill>
                  <a:srgbClr val="FFFF00"/>
                </a:solidFill>
                <a:latin typeface="ＭＳ Ｐ明朝" pitchFamily="18" charset="-128"/>
                <a:ea typeface="ＭＳ Ｐ明朝" pitchFamily="18" charset="-128"/>
              </a:rPr>
              <a:t>3</a:t>
            </a:r>
            <a:r>
              <a:rPr lang="ja-JP" altLang="en-US" dirty="0" smtClean="0">
                <a:solidFill>
                  <a:srgbClr val="FFFF00"/>
                </a:solidFill>
                <a:latin typeface="ＭＳ Ｐ明朝" pitchFamily="18" charset="-128"/>
                <a:ea typeface="ＭＳ Ｐ明朝" pitchFamily="18" charset="-128"/>
              </a:rPr>
              <a:t>　</a:t>
            </a:r>
            <a:r>
              <a:rPr lang="en-US" altLang="ja-JP" dirty="0" smtClean="0">
                <a:solidFill>
                  <a:srgbClr val="FFFF00"/>
                </a:solidFill>
                <a:latin typeface="ＭＳ Ｐ明朝" pitchFamily="18" charset="-128"/>
                <a:ea typeface="ＭＳ Ｐ明朝" pitchFamily="18" charset="-128"/>
              </a:rPr>
              <a:t>2011</a:t>
            </a:r>
            <a:r>
              <a:rPr lang="en-US" altLang="ja-JP" dirty="0" smtClean="0">
                <a:solidFill>
                  <a:srgbClr val="FFFF00"/>
                </a:solidFill>
                <a:latin typeface="ＭＳ Ｐ明朝" pitchFamily="18" charset="-128"/>
                <a:ea typeface="ＭＳ Ｐ明朝" pitchFamily="18" charset="-128"/>
              </a:rPr>
              <a:t>.</a:t>
            </a:r>
            <a:r>
              <a:rPr lang="ja-JP" altLang="en-US" dirty="0" smtClean="0">
                <a:solidFill>
                  <a:srgbClr val="FFFF00"/>
                </a:solidFill>
                <a:latin typeface="ＭＳ Ｐ明朝" pitchFamily="18" charset="-128"/>
                <a:ea typeface="ＭＳ Ｐ明朝" pitchFamily="18" charset="-128"/>
              </a:rPr>
              <a:t>１</a:t>
            </a:r>
            <a:r>
              <a:rPr lang="en-US" altLang="ja-JP" dirty="0" smtClean="0">
                <a:solidFill>
                  <a:srgbClr val="FFFF00"/>
                </a:solidFill>
                <a:latin typeface="ＭＳ Ｐ明朝" pitchFamily="18" charset="-128"/>
                <a:ea typeface="ＭＳ Ｐ明朝" pitchFamily="18" charset="-128"/>
              </a:rPr>
              <a:t>.15</a:t>
            </a:r>
            <a:r>
              <a:rPr lang="en-US" altLang="ja-JP" dirty="0" smtClean="0">
                <a:solidFill>
                  <a:srgbClr val="FFFF00"/>
                </a:solidFill>
                <a:latin typeface="ＭＳ Ｐ明朝" pitchFamily="18" charset="-128"/>
                <a:ea typeface="ＭＳ Ｐ明朝" pitchFamily="18" charset="-128"/>
              </a:rPr>
              <a:t> </a:t>
            </a:r>
            <a:endParaRPr lang="ja-JP" altLang="en-US" dirty="0">
              <a:latin typeface="ＭＳ Ｐ明朝" pitchFamily="18" charset="-128"/>
              <a:ea typeface="ＭＳ Ｐ明朝" pitchFamily="18" charset="-128"/>
            </a:endParaRPr>
          </a:p>
        </p:txBody>
      </p:sp>
      <p:sp>
        <p:nvSpPr>
          <p:cNvPr id="8" name="正方形/長方形 7"/>
          <p:cNvSpPr/>
          <p:nvPr/>
        </p:nvSpPr>
        <p:spPr>
          <a:xfrm>
            <a:off x="6012160" y="2780928"/>
            <a:ext cx="2915816" cy="1569660"/>
          </a:xfrm>
          <a:prstGeom prst="rect">
            <a:avLst/>
          </a:prstGeom>
        </p:spPr>
        <p:txBody>
          <a:bodyPr wrap="square">
            <a:spAutoFit/>
          </a:bodyPr>
          <a:lstStyle/>
          <a:p>
            <a:r>
              <a:rPr lang="ja-JP" altLang="en-US" sz="1600" dirty="0" smtClean="0">
                <a:latin typeface="ＭＳ Ｐ明朝" pitchFamily="18" charset="-128"/>
                <a:ea typeface="ＭＳ Ｐ明朝" pitchFamily="18" charset="-128"/>
              </a:rPr>
              <a:t>「資本主義の限界？」が囁かれたリーマンショック</a:t>
            </a:r>
            <a:r>
              <a:rPr lang="en-US" altLang="ja-JP" sz="1600" dirty="0" smtClean="0">
                <a:latin typeface="ＭＳ Ｐ明朝" pitchFamily="18" charset="-128"/>
                <a:ea typeface="ＭＳ Ｐ明朝" pitchFamily="18" charset="-128"/>
              </a:rPr>
              <a:t>(08.9</a:t>
            </a:r>
            <a:r>
              <a:rPr lang="ja-JP" altLang="en-US" sz="1600" dirty="0" smtClean="0">
                <a:latin typeface="ＭＳ Ｐ明朝" pitchFamily="18" charset="-128"/>
                <a:ea typeface="ＭＳ Ｐ明朝" pitchFamily="18" charset="-128"/>
              </a:rPr>
              <a:t>）後の世界経済危機。</a:t>
            </a:r>
            <a:endParaRPr lang="en-US" altLang="ja-JP" sz="1600" dirty="0" smtClean="0">
              <a:latin typeface="ＭＳ Ｐ明朝" pitchFamily="18" charset="-128"/>
              <a:ea typeface="ＭＳ Ｐ明朝" pitchFamily="18" charset="-128"/>
            </a:endParaRPr>
          </a:p>
          <a:p>
            <a:r>
              <a:rPr lang="ja-JP" altLang="en-US" sz="1600" dirty="0" smtClean="0">
                <a:latin typeface="ＭＳ Ｐ明朝" pitchFamily="18" charset="-128"/>
                <a:ea typeface="ＭＳ Ｐ明朝" pitchFamily="18" charset="-128"/>
              </a:rPr>
              <a:t>現在はどうなのか。</a:t>
            </a:r>
            <a:endParaRPr lang="en-US" altLang="ja-JP" sz="1600" dirty="0" smtClean="0">
              <a:latin typeface="ＭＳ Ｐ明朝" pitchFamily="18" charset="-128"/>
              <a:ea typeface="ＭＳ Ｐ明朝" pitchFamily="18" charset="-128"/>
            </a:endParaRPr>
          </a:p>
          <a:p>
            <a:r>
              <a:rPr lang="ja-JP" altLang="en-US" sz="1600" dirty="0" smtClean="0">
                <a:latin typeface="ＭＳ Ｐ明朝" pitchFamily="18" charset="-128"/>
                <a:ea typeface="ＭＳ Ｐ明朝" pitchFamily="18" charset="-128"/>
              </a:rPr>
              <a:t>「２０１１年　経済の潮流を読む」　　</a:t>
            </a:r>
            <a:endParaRPr lang="en-US" altLang="ja-JP" sz="1600" dirty="0" smtClean="0">
              <a:latin typeface="ＭＳ Ｐ明朝" pitchFamily="18" charset="-128"/>
              <a:ea typeface="ＭＳ Ｐ明朝" pitchFamily="18" charset="-128"/>
            </a:endParaRPr>
          </a:p>
          <a:p>
            <a:r>
              <a:rPr lang="ja-JP" altLang="en-US"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今宮謙二）に学ぶ。</a:t>
            </a:r>
            <a:endParaRPr lang="en-US" altLang="ja-JP" sz="1600" dirty="0" smtClean="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512064"/>
            <a:ext cx="7772400" cy="684688"/>
          </a:xfrm>
        </p:spPr>
        <p:txBody>
          <a:bodyPr/>
          <a:lstStyle/>
          <a:p>
            <a:r>
              <a:rPr kumimoji="1" lang="ja-JP" altLang="en-US" sz="1400" dirty="0" smtClean="0">
                <a:latin typeface="ＭＳ Ｐ明朝" pitchFamily="18" charset="-128"/>
                <a:ea typeface="ＭＳ Ｐ明朝" pitchFamily="18" charset="-128"/>
              </a:rPr>
              <a:t>総務省自治行政局長　→　都道府県知事・指定都市市長</a:t>
            </a:r>
            <a:r>
              <a:rPr kumimoji="1" lang="en-US" altLang="ja-JP" dirty="0" smtClean="0">
                <a:latin typeface="ＭＳ Ｐ明朝" pitchFamily="18" charset="-128"/>
                <a:ea typeface="ＭＳ Ｐ明朝" pitchFamily="18" charset="-128"/>
              </a:rPr>
              <a:t/>
            </a:r>
            <a:br>
              <a:rPr kumimoji="1" lang="en-US" altLang="ja-JP" dirty="0" smtClean="0">
                <a:latin typeface="ＭＳ Ｐ明朝" pitchFamily="18" charset="-128"/>
                <a:ea typeface="ＭＳ Ｐ明朝" pitchFamily="18" charset="-128"/>
              </a:rPr>
            </a:br>
            <a:r>
              <a:rPr kumimoji="1" lang="ja-JP" altLang="en-US" sz="1800" dirty="0" smtClean="0">
                <a:latin typeface="ＭＳ Ｐ明朝" pitchFamily="18" charset="-128"/>
                <a:ea typeface="ＭＳ Ｐ明朝" pitchFamily="18" charset="-128"/>
              </a:rPr>
              <a:t>指定管理者制度の「適切運用」を求める通知を発出！</a:t>
            </a:r>
            <a:endParaRPr kumimoji="1" lang="ja-JP" altLang="en-US" sz="1800" dirty="0">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611560" y="1124744"/>
            <a:ext cx="8075240" cy="5230816"/>
          </a:xfrm>
        </p:spPr>
        <p:txBody>
          <a:bodyPr/>
          <a:lstStyle/>
          <a:p>
            <a:pPr>
              <a:buNone/>
            </a:pPr>
            <a:endParaRPr kumimoji="1" lang="en-US" altLang="ja-JP" dirty="0" smtClean="0"/>
          </a:p>
          <a:p>
            <a:pPr>
              <a:buNone/>
            </a:pPr>
            <a:endParaRPr lang="en-US" altLang="ja-JP" dirty="0" smtClean="0"/>
          </a:p>
          <a:p>
            <a:pPr>
              <a:buNone/>
            </a:pPr>
            <a:endParaRPr kumimoji="1" lang="ja-JP" altLang="en-US" dirty="0"/>
          </a:p>
        </p:txBody>
      </p:sp>
      <p:sp>
        <p:nvSpPr>
          <p:cNvPr id="5" name="線吹き出し 2 (枠付き) 4"/>
          <p:cNvSpPr/>
          <p:nvPr/>
        </p:nvSpPr>
        <p:spPr>
          <a:xfrm>
            <a:off x="6372200" y="260648"/>
            <a:ext cx="2016224" cy="864096"/>
          </a:xfrm>
          <a:prstGeom prst="borderCallout2">
            <a:avLst>
              <a:gd name="adj1" fmla="val 18750"/>
              <a:gd name="adj2" fmla="val -8333"/>
              <a:gd name="adj3" fmla="val 18750"/>
              <a:gd name="adj4" fmla="val -16667"/>
              <a:gd name="adj5" fmla="val 54496"/>
              <a:gd name="adj6" fmla="val -32222"/>
            </a:avLst>
          </a:prstGeom>
          <a:solidFill>
            <a:srgbClr val="FFFF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bg1"/>
                </a:solidFill>
                <a:latin typeface="ＭＳ Ｐ明朝" pitchFamily="18" charset="-128"/>
                <a:ea typeface="ＭＳ Ｐ明朝" pitchFamily="18" charset="-128"/>
              </a:rPr>
              <a:t>総行第</a:t>
            </a:r>
            <a:r>
              <a:rPr kumimoji="1" lang="en-US" altLang="ja-JP" sz="1200" dirty="0" smtClean="0">
                <a:solidFill>
                  <a:schemeClr val="bg1"/>
                </a:solidFill>
                <a:latin typeface="ＭＳ Ｐ明朝" pitchFamily="18" charset="-128"/>
                <a:ea typeface="ＭＳ Ｐ明朝" pitchFamily="18" charset="-128"/>
              </a:rPr>
              <a:t>38</a:t>
            </a:r>
            <a:r>
              <a:rPr kumimoji="1" lang="ja-JP" altLang="en-US" sz="1200" dirty="0" smtClean="0">
                <a:solidFill>
                  <a:schemeClr val="bg1"/>
                </a:solidFill>
                <a:latin typeface="ＭＳ Ｐ明朝" pitchFamily="18" charset="-128"/>
                <a:ea typeface="ＭＳ Ｐ明朝" pitchFamily="18" charset="-128"/>
              </a:rPr>
              <a:t>号</a:t>
            </a:r>
            <a:endParaRPr kumimoji="1"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平成</a:t>
            </a:r>
            <a:r>
              <a:rPr lang="en-US" altLang="ja-JP" sz="1200" dirty="0" smtClean="0">
                <a:solidFill>
                  <a:schemeClr val="bg1"/>
                </a:solidFill>
                <a:latin typeface="ＭＳ Ｐ明朝" pitchFamily="18" charset="-128"/>
                <a:ea typeface="ＭＳ Ｐ明朝" pitchFamily="18" charset="-128"/>
              </a:rPr>
              <a:t>22</a:t>
            </a:r>
            <a:r>
              <a:rPr lang="ja-JP" altLang="en-US" sz="1200" dirty="0" smtClean="0">
                <a:solidFill>
                  <a:schemeClr val="bg1"/>
                </a:solidFill>
                <a:latin typeface="ＭＳ Ｐ明朝" pitchFamily="18" charset="-128"/>
                <a:ea typeface="ＭＳ Ｐ明朝" pitchFamily="18" charset="-128"/>
              </a:rPr>
              <a:t>年</a:t>
            </a:r>
            <a:r>
              <a:rPr lang="en-US" altLang="ja-JP" sz="1200" dirty="0" smtClean="0">
                <a:solidFill>
                  <a:schemeClr val="bg1"/>
                </a:solidFill>
                <a:latin typeface="ＭＳ Ｐ明朝" pitchFamily="18" charset="-128"/>
                <a:ea typeface="ＭＳ Ｐ明朝" pitchFamily="18" charset="-128"/>
              </a:rPr>
              <a:t>12</a:t>
            </a:r>
            <a:r>
              <a:rPr lang="ja-JP" altLang="en-US" sz="1200" dirty="0" smtClean="0">
                <a:solidFill>
                  <a:schemeClr val="bg1"/>
                </a:solidFill>
                <a:latin typeface="ＭＳ Ｐ明朝" pitchFamily="18" charset="-128"/>
                <a:ea typeface="ＭＳ Ｐ明朝" pitchFamily="18" charset="-128"/>
              </a:rPr>
              <a:t>月</a:t>
            </a:r>
            <a:r>
              <a:rPr lang="en-US" altLang="ja-JP" sz="1200" dirty="0" smtClean="0">
                <a:solidFill>
                  <a:schemeClr val="bg1"/>
                </a:solidFill>
                <a:latin typeface="ＭＳ Ｐ明朝" pitchFamily="18" charset="-128"/>
                <a:ea typeface="ＭＳ Ｐ明朝" pitchFamily="18" charset="-128"/>
              </a:rPr>
              <a:t>28</a:t>
            </a:r>
            <a:r>
              <a:rPr lang="ja-JP" altLang="en-US" sz="1200" dirty="0" smtClean="0">
                <a:solidFill>
                  <a:schemeClr val="bg1"/>
                </a:solidFill>
                <a:latin typeface="ＭＳ Ｐ明朝" pitchFamily="18" charset="-128"/>
                <a:ea typeface="ＭＳ Ｐ明朝" pitchFamily="18" charset="-128"/>
              </a:rPr>
              <a:t>日</a:t>
            </a:r>
            <a:endParaRPr lang="en-US" altLang="ja-JP" sz="1200" dirty="0" smtClean="0">
              <a:solidFill>
                <a:schemeClr val="bg1"/>
              </a:solidFill>
              <a:latin typeface="ＭＳ Ｐ明朝" pitchFamily="18" charset="-128"/>
              <a:ea typeface="ＭＳ Ｐ明朝" pitchFamily="18" charset="-128"/>
            </a:endParaRPr>
          </a:p>
          <a:p>
            <a:r>
              <a:rPr kumimoji="1" lang="en-US" altLang="ja-JP" sz="1200" dirty="0" smtClean="0">
                <a:solidFill>
                  <a:schemeClr val="bg1"/>
                </a:solidFill>
                <a:latin typeface="ＭＳ Ｐ明朝" pitchFamily="18" charset="-128"/>
                <a:ea typeface="ＭＳ Ｐ明朝" pitchFamily="18" charset="-128"/>
              </a:rPr>
              <a:t>(</a:t>
            </a:r>
            <a:r>
              <a:rPr kumimoji="1" lang="ja-JP" altLang="en-US" sz="1200" dirty="0" smtClean="0">
                <a:solidFill>
                  <a:schemeClr val="bg1"/>
                </a:solidFill>
                <a:latin typeface="ＭＳ Ｐ明朝" pitchFamily="18" charset="-128"/>
                <a:ea typeface="ＭＳ Ｐ明朝" pitchFamily="18" charset="-128"/>
              </a:rPr>
              <a:t>総務省・報道発表に詳細）</a:t>
            </a:r>
            <a:endParaRPr kumimoji="1" lang="ja-JP" altLang="en-US" sz="1200" dirty="0">
              <a:solidFill>
                <a:schemeClr val="bg1"/>
              </a:solidFill>
              <a:latin typeface="ＭＳ Ｐ明朝" pitchFamily="18" charset="-128"/>
              <a:ea typeface="ＭＳ Ｐ明朝" pitchFamily="18" charset="-128"/>
            </a:endParaRPr>
          </a:p>
        </p:txBody>
      </p:sp>
      <p:graphicFrame>
        <p:nvGraphicFramePr>
          <p:cNvPr id="6" name="表 5"/>
          <p:cNvGraphicFramePr>
            <a:graphicFrameLocks noGrp="1"/>
          </p:cNvGraphicFramePr>
          <p:nvPr/>
        </p:nvGraphicFramePr>
        <p:xfrm>
          <a:off x="755576" y="1268760"/>
          <a:ext cx="7848872" cy="5098707"/>
        </p:xfrm>
        <a:graphic>
          <a:graphicData uri="http://schemas.openxmlformats.org/drawingml/2006/table">
            <a:tbl>
              <a:tblPr firstRow="1" bandRow="1">
                <a:tableStyleId>{5C22544A-7EE6-4342-B048-85BDC9FD1C3A}</a:tableStyleId>
              </a:tblPr>
              <a:tblGrid>
                <a:gridCol w="3240360"/>
                <a:gridCol w="4608512"/>
              </a:tblGrid>
              <a:tr h="413346">
                <a:tc>
                  <a:txBody>
                    <a:bodyPr/>
                    <a:lstStyle/>
                    <a:p>
                      <a:r>
                        <a:rPr kumimoji="1" lang="ja-JP" altLang="en-US" sz="1200" b="0" dirty="0" smtClean="0">
                          <a:solidFill>
                            <a:schemeClr val="tx1"/>
                          </a:solidFill>
                          <a:latin typeface="ＭＳ Ｐ明朝" pitchFamily="18" charset="-128"/>
                          <a:ea typeface="ＭＳ Ｐ明朝" pitchFamily="18" charset="-128"/>
                        </a:rPr>
                        <a:t>通知の要旨</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Ｐ明朝" pitchFamily="18" charset="-128"/>
                          <a:ea typeface="ＭＳ Ｐ明朝" pitchFamily="18" charset="-128"/>
                        </a:rPr>
                        <a:t>議論の視点</a:t>
                      </a:r>
                      <a:r>
                        <a:rPr kumimoji="1" lang="ja-JP" altLang="en-US" sz="1200" b="0" dirty="0" err="1" smtClean="0">
                          <a:solidFill>
                            <a:schemeClr val="tx1"/>
                          </a:solidFill>
                          <a:latin typeface="ＭＳ Ｐ明朝" pitchFamily="18" charset="-128"/>
                          <a:ea typeface="ＭＳ Ｐ明朝" pitchFamily="18" charset="-128"/>
                        </a:rPr>
                        <a:t>ー</a:t>
                      </a:r>
                      <a:r>
                        <a:rPr kumimoji="1" lang="ja-JP" altLang="en-US" sz="1200" b="0" dirty="0" smtClean="0">
                          <a:solidFill>
                            <a:schemeClr val="tx1"/>
                          </a:solidFill>
                          <a:latin typeface="ＭＳ Ｐ明朝" pitchFamily="18" charset="-128"/>
                          <a:ea typeface="ＭＳ Ｐ明朝" pitchFamily="18" charset="-128"/>
                        </a:rPr>
                        <a:t>道のパブリックコメントの説明資料から</a:t>
                      </a:r>
                      <a:endParaRPr kumimoji="1" lang="en-US" altLang="ja-JP" sz="1200" b="0" dirty="0" smtClean="0">
                        <a:solidFill>
                          <a:schemeClr val="tx1"/>
                        </a:solidFill>
                        <a:latin typeface="ＭＳ Ｐ明朝" pitchFamily="18" charset="-128"/>
                        <a:ea typeface="ＭＳ Ｐ明朝" pitchFamily="18" charset="-128"/>
                      </a:endParaRPr>
                    </a:p>
                    <a:p>
                      <a:r>
                        <a:rPr kumimoji="1" lang="ja-JP" altLang="en-US" sz="1200" b="0" dirty="0" smtClean="0">
                          <a:solidFill>
                            <a:schemeClr val="tx1"/>
                          </a:solidFill>
                          <a:latin typeface="ＭＳ Ｐ明朝" pitchFamily="18" charset="-128"/>
                          <a:ea typeface="ＭＳ Ｐ明朝" pitchFamily="18" charset="-128"/>
                        </a:rPr>
                        <a:t>　　　　　　　　　　　</a:t>
                      </a:r>
                      <a:r>
                        <a:rPr kumimoji="1" lang="en-US" altLang="ja-JP" sz="1200" b="0" dirty="0" smtClean="0">
                          <a:solidFill>
                            <a:schemeClr val="tx1"/>
                          </a:solidFill>
                          <a:latin typeface="ＭＳ Ｐ明朝" pitchFamily="18" charset="-128"/>
                          <a:ea typeface="ＭＳ Ｐ明朝" pitchFamily="18" charset="-128"/>
                        </a:rPr>
                        <a:t>(</a:t>
                      </a:r>
                      <a:r>
                        <a:rPr kumimoji="1" lang="ja-JP" altLang="en-US" sz="1200" b="0" dirty="0" smtClean="0">
                          <a:solidFill>
                            <a:schemeClr val="tx1"/>
                          </a:solidFill>
                          <a:latin typeface="ＭＳ Ｐ明朝" pitchFamily="18" charset="-128"/>
                          <a:ea typeface="ＭＳ Ｐ明朝" pitchFamily="18" charset="-128"/>
                        </a:rPr>
                        <a:t>平成</a:t>
                      </a:r>
                      <a:r>
                        <a:rPr kumimoji="1" lang="en-US" altLang="ja-JP" sz="1200" b="0" dirty="0" smtClean="0">
                          <a:solidFill>
                            <a:schemeClr val="tx1"/>
                          </a:solidFill>
                          <a:latin typeface="ＭＳ Ｐ明朝" pitchFamily="18" charset="-128"/>
                          <a:ea typeface="ＭＳ Ｐ明朝" pitchFamily="18" charset="-128"/>
                        </a:rPr>
                        <a:t>17</a:t>
                      </a:r>
                      <a:r>
                        <a:rPr kumimoji="1" lang="ja-JP" altLang="en-US" sz="1200" b="0" dirty="0" smtClean="0">
                          <a:solidFill>
                            <a:schemeClr val="tx1"/>
                          </a:solidFill>
                          <a:latin typeface="ＭＳ Ｐ明朝" pitchFamily="18" charset="-128"/>
                          <a:ea typeface="ＭＳ Ｐ明朝" pitchFamily="18" charset="-128"/>
                        </a:rPr>
                        <a:t>年</a:t>
                      </a:r>
                      <a:r>
                        <a:rPr kumimoji="1" lang="en-US" altLang="ja-JP" sz="1200" b="0" dirty="0" smtClean="0">
                          <a:solidFill>
                            <a:schemeClr val="tx1"/>
                          </a:solidFill>
                          <a:latin typeface="ＭＳ Ｐ明朝" pitchFamily="18" charset="-128"/>
                          <a:ea typeface="ＭＳ Ｐ明朝" pitchFamily="18" charset="-128"/>
                        </a:rPr>
                        <a:t>6</a:t>
                      </a:r>
                      <a:r>
                        <a:rPr kumimoji="1" lang="ja-JP" altLang="en-US" sz="1200" b="0" dirty="0" smtClean="0">
                          <a:solidFill>
                            <a:schemeClr val="tx1"/>
                          </a:solidFill>
                          <a:latin typeface="ＭＳ Ｐ明朝" pitchFamily="18" charset="-128"/>
                          <a:ea typeface="ＭＳ Ｐ明朝" pitchFamily="18" charset="-128"/>
                        </a:rPr>
                        <a:t>月</a:t>
                      </a:r>
                      <a:r>
                        <a:rPr kumimoji="1" lang="en-US" altLang="ja-JP" sz="1200" b="0" dirty="0" smtClean="0">
                          <a:solidFill>
                            <a:schemeClr val="tx1"/>
                          </a:solidFill>
                          <a:latin typeface="ＭＳ Ｐ明朝" pitchFamily="18" charset="-128"/>
                          <a:ea typeface="ＭＳ Ｐ明朝" pitchFamily="18" charset="-128"/>
                        </a:rPr>
                        <a:t>9</a:t>
                      </a:r>
                      <a:r>
                        <a:rPr kumimoji="1" lang="ja-JP" altLang="en-US" sz="1200" b="0" dirty="0" smtClean="0">
                          <a:solidFill>
                            <a:schemeClr val="tx1"/>
                          </a:solidFill>
                          <a:latin typeface="ＭＳ Ｐ明朝" pitchFamily="18" charset="-128"/>
                          <a:ea typeface="ＭＳ Ｐ明朝" pitchFamily="18" charset="-128"/>
                        </a:rPr>
                        <a:t>日の改定）</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9605">
                <a:tc>
                  <a:txBody>
                    <a:bodyPr/>
                    <a:lstStyle/>
                    <a:p>
                      <a:r>
                        <a:rPr kumimoji="1" lang="ja-JP" altLang="en-US" sz="1200" b="0" dirty="0" smtClean="0">
                          <a:solidFill>
                            <a:schemeClr val="tx1"/>
                          </a:solidFill>
                          <a:latin typeface="ＭＳ Ｐ明朝" pitchFamily="18" charset="-128"/>
                          <a:ea typeface="ＭＳ Ｐ明朝" pitchFamily="18" charset="-128"/>
                        </a:rPr>
                        <a:t>１．指定管理制度を導入するかしないかは自治体の自主性に委ねる制度である。</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Ｐ明朝" pitchFamily="18" charset="-128"/>
                          <a:ea typeface="ＭＳ Ｐ明朝" pitchFamily="18" charset="-128"/>
                        </a:rPr>
                        <a:t>・仕組みー従来の管理委託制度は廃止し、指定管理者制度に一本化される。改正法の施行後</a:t>
                      </a:r>
                      <a:r>
                        <a:rPr kumimoji="1" lang="en-US" altLang="ja-JP" sz="1200" b="0" dirty="0" smtClean="0">
                          <a:solidFill>
                            <a:schemeClr val="tx1"/>
                          </a:solidFill>
                          <a:latin typeface="ＭＳ Ｐ明朝" pitchFamily="18" charset="-128"/>
                          <a:ea typeface="ＭＳ Ｐ明朝" pitchFamily="18" charset="-128"/>
                        </a:rPr>
                        <a:t>3</a:t>
                      </a:r>
                      <a:r>
                        <a:rPr kumimoji="1" lang="ja-JP" altLang="en-US" sz="1200" b="0" dirty="0" smtClean="0">
                          <a:solidFill>
                            <a:schemeClr val="tx1"/>
                          </a:solidFill>
                          <a:latin typeface="ＭＳ Ｐ明朝" pitchFamily="18" charset="-128"/>
                          <a:ea typeface="ＭＳ Ｐ明朝" pitchFamily="18" charset="-128"/>
                        </a:rPr>
                        <a:t>年間の経過期間内に、指定管理者制度に移行することが必要となる。</a:t>
                      </a:r>
                      <a:endParaRPr kumimoji="1" lang="en-US" altLang="ja-JP" sz="1200" b="0" dirty="0" smtClean="0">
                        <a:solidFill>
                          <a:schemeClr val="tx1"/>
                        </a:solidFill>
                        <a:latin typeface="ＭＳ Ｐ明朝" pitchFamily="18" charset="-128"/>
                        <a:ea typeface="ＭＳ Ｐ明朝" pitchFamily="18" charset="-128"/>
                      </a:endParaRPr>
                    </a:p>
                    <a:p>
                      <a:r>
                        <a:rPr kumimoji="1" lang="ja-JP" altLang="en-US" sz="1200" b="0" dirty="0" smtClean="0">
                          <a:solidFill>
                            <a:schemeClr val="tx1"/>
                          </a:solidFill>
                          <a:latin typeface="ＭＳ Ｐ明朝" pitchFamily="18" charset="-128"/>
                          <a:ea typeface="ＭＳ Ｐ明朝" pitchFamily="18" charset="-128"/>
                        </a:rPr>
                        <a:t>・制度の一本化</a:t>
                      </a:r>
                      <a:r>
                        <a:rPr kumimoji="1" lang="ja-JP" altLang="en-US" sz="1200" b="0" dirty="0" err="1" smtClean="0">
                          <a:solidFill>
                            <a:schemeClr val="tx1"/>
                          </a:solidFill>
                          <a:latin typeface="ＭＳ Ｐ明朝" pitchFamily="18" charset="-128"/>
                          <a:ea typeface="ＭＳ Ｐ明朝" pitchFamily="18" charset="-128"/>
                        </a:rPr>
                        <a:t>ー</a:t>
                      </a:r>
                      <a:r>
                        <a:rPr kumimoji="1" lang="ja-JP" altLang="en-US" sz="1200" b="0" dirty="0" smtClean="0">
                          <a:solidFill>
                            <a:schemeClr val="tx1"/>
                          </a:solidFill>
                          <a:latin typeface="ＭＳ Ｐ明朝" pitchFamily="18" charset="-128"/>
                          <a:ea typeface="ＭＳ Ｐ明朝" pitchFamily="18" charset="-128"/>
                        </a:rPr>
                        <a:t>自治体の直接管理以外、指定管理者に管理を代行させる方法だけが可能となる。</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3346">
                <a:tc>
                  <a:txBody>
                    <a:bodyPr/>
                    <a:lstStyle/>
                    <a:p>
                      <a:r>
                        <a:rPr kumimoji="1" lang="ja-JP" altLang="en-US" sz="1200" b="0" dirty="0" smtClean="0">
                          <a:solidFill>
                            <a:schemeClr val="tx1"/>
                          </a:solidFill>
                          <a:latin typeface="ＭＳ Ｐ明朝" pitchFamily="18" charset="-128"/>
                          <a:ea typeface="ＭＳ Ｐ明朝" pitchFamily="18" charset="-128"/>
                        </a:rPr>
                        <a:t>２．単なる価格競争による入札とは異なる。</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Ｐ明朝" pitchFamily="18" charset="-128"/>
                          <a:ea typeface="ＭＳ Ｐ明朝" pitchFamily="18" charset="-128"/>
                        </a:rPr>
                        <a:t>・導入手順</a:t>
                      </a:r>
                      <a:r>
                        <a:rPr kumimoji="1" lang="ja-JP" altLang="en-US" sz="1200" b="0" dirty="0" err="1" smtClean="0">
                          <a:solidFill>
                            <a:schemeClr val="tx1"/>
                          </a:solidFill>
                          <a:latin typeface="ＭＳ Ｐ明朝" pitchFamily="18" charset="-128"/>
                          <a:ea typeface="ＭＳ Ｐ明朝" pitchFamily="18" charset="-128"/>
                        </a:rPr>
                        <a:t>ー</a:t>
                      </a:r>
                      <a:r>
                        <a:rPr kumimoji="1" lang="ja-JP" altLang="en-US" sz="1200" b="0" dirty="0" smtClean="0">
                          <a:solidFill>
                            <a:schemeClr val="tx1"/>
                          </a:solidFill>
                          <a:latin typeface="ＭＳ Ｐ明朝" pitchFamily="18" charset="-128"/>
                          <a:ea typeface="ＭＳ Ｐ明朝" pitchFamily="18" charset="-128"/>
                        </a:rPr>
                        <a:t>施設のサービス向上と行政経費の削減等を図り</a:t>
                      </a:r>
                      <a:r>
                        <a:rPr kumimoji="1" lang="en-US" altLang="ja-JP" sz="1200" b="0" dirty="0" smtClean="0">
                          <a:solidFill>
                            <a:schemeClr val="tx1"/>
                          </a:solidFill>
                          <a:latin typeface="ＭＳ Ｐ明朝" pitchFamily="18" charset="-128"/>
                          <a:ea typeface="ＭＳ Ｐ明朝" pitchFamily="18" charset="-128"/>
                        </a:rPr>
                        <a:t>‥</a:t>
                      </a:r>
                      <a:r>
                        <a:rPr kumimoji="1" lang="ja-JP" altLang="en-US" sz="1200" b="0" dirty="0" err="1" smtClean="0">
                          <a:solidFill>
                            <a:schemeClr val="tx1"/>
                          </a:solidFill>
                          <a:latin typeface="ＭＳ Ｐ明朝" pitchFamily="18" charset="-128"/>
                          <a:ea typeface="ＭＳ Ｐ明朝" pitchFamily="18" charset="-128"/>
                        </a:rPr>
                        <a:t>。</a:t>
                      </a:r>
                      <a:endParaRPr kumimoji="1" lang="en-US" altLang="ja-JP" sz="1200" b="0" dirty="0" smtClean="0">
                        <a:solidFill>
                          <a:schemeClr val="tx1"/>
                        </a:solidFill>
                        <a:latin typeface="ＭＳ Ｐ明朝" pitchFamily="18" charset="-128"/>
                        <a:ea typeface="ＭＳ Ｐ明朝" pitchFamily="18" charset="-128"/>
                      </a:endParaRPr>
                    </a:p>
                    <a:p>
                      <a:r>
                        <a:rPr kumimoji="1" lang="ja-JP" altLang="en-US" sz="1200" b="0" dirty="0" smtClean="0">
                          <a:solidFill>
                            <a:schemeClr val="tx1"/>
                          </a:solidFill>
                          <a:latin typeface="ＭＳ Ｐ明朝" pitchFamily="18" charset="-128"/>
                          <a:ea typeface="ＭＳ Ｐ明朝" pitchFamily="18" charset="-128"/>
                        </a:rPr>
                        <a:t>・</a:t>
                      </a:r>
                      <a:r>
                        <a:rPr kumimoji="1" lang="en-US" altLang="ja-JP" sz="1200" b="0" dirty="0" smtClean="0">
                          <a:solidFill>
                            <a:schemeClr val="tx1"/>
                          </a:solidFill>
                          <a:latin typeface="ＭＳ Ｐ明朝" pitchFamily="18" charset="-128"/>
                          <a:ea typeface="ＭＳ Ｐ明朝" pitchFamily="18" charset="-128"/>
                        </a:rPr>
                        <a:t>Q5</a:t>
                      </a:r>
                      <a:r>
                        <a:rPr kumimoji="1" lang="ja-JP" altLang="en-US" sz="1200" b="0" baseline="0" dirty="0" smtClean="0">
                          <a:solidFill>
                            <a:schemeClr val="tx1"/>
                          </a:solidFill>
                          <a:latin typeface="ＭＳ Ｐ明朝" pitchFamily="18" charset="-128"/>
                          <a:ea typeface="ＭＳ Ｐ明朝" pitchFamily="18" charset="-128"/>
                        </a:rPr>
                        <a:t>－地方自治法の契約には該当しない。入札の対象とならない。</a:t>
                      </a:r>
                      <a:endParaRPr kumimoji="1" lang="en-US" altLang="ja-JP" sz="1200" b="0" baseline="0" dirty="0" smtClean="0">
                        <a:solidFill>
                          <a:schemeClr val="tx1"/>
                        </a:solidFill>
                        <a:latin typeface="ＭＳ Ｐ明朝" pitchFamily="18" charset="-128"/>
                        <a:ea typeface="ＭＳ Ｐ明朝" pitchFamily="18" charset="-128"/>
                      </a:endParaRPr>
                    </a:p>
                    <a:p>
                      <a:r>
                        <a:rPr kumimoji="1" lang="ja-JP" altLang="en-US" sz="1200" b="0" baseline="0" dirty="0" smtClean="0">
                          <a:solidFill>
                            <a:schemeClr val="tx1"/>
                          </a:solidFill>
                          <a:latin typeface="ＭＳ Ｐ明朝" pitchFamily="18" charset="-128"/>
                          <a:ea typeface="ＭＳ Ｐ明朝" pitchFamily="18" charset="-128"/>
                        </a:rPr>
                        <a:t>・指定は行政処分行為である。</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9605">
                <a:tc>
                  <a:txBody>
                    <a:bodyPr/>
                    <a:lstStyle/>
                    <a:p>
                      <a:r>
                        <a:rPr kumimoji="1" lang="ja-JP" altLang="en-US" sz="1200" b="0" dirty="0" smtClean="0">
                          <a:solidFill>
                            <a:schemeClr val="tx1"/>
                          </a:solidFill>
                          <a:latin typeface="ＭＳ Ｐ明朝" pitchFamily="18" charset="-128"/>
                          <a:ea typeface="ＭＳ Ｐ明朝" pitchFamily="18" charset="-128"/>
                        </a:rPr>
                        <a:t>３．指定期間は法令上定めはない。設置目的や実情を指定期間を定めること。</a:t>
                      </a:r>
                      <a:endParaRPr kumimoji="1" lang="en-US" altLang="ja-JP" sz="120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Ｐ明朝" pitchFamily="18" charset="-128"/>
                          <a:ea typeface="ＭＳ Ｐ明朝" pitchFamily="18" charset="-128"/>
                        </a:rPr>
                        <a:t>・地方自治法</a:t>
                      </a:r>
                      <a:r>
                        <a:rPr kumimoji="1" lang="en-US" altLang="ja-JP" sz="1200" b="0" dirty="0" smtClean="0">
                          <a:solidFill>
                            <a:schemeClr val="tx1"/>
                          </a:solidFill>
                          <a:latin typeface="ＭＳ Ｐ明朝" pitchFamily="18" charset="-128"/>
                          <a:ea typeface="ＭＳ Ｐ明朝" pitchFamily="18" charset="-128"/>
                        </a:rPr>
                        <a:t>244</a:t>
                      </a:r>
                      <a:r>
                        <a:rPr kumimoji="1" lang="ja-JP" altLang="en-US" sz="1200" b="0" dirty="0" smtClean="0">
                          <a:solidFill>
                            <a:schemeClr val="tx1"/>
                          </a:solidFill>
                          <a:latin typeface="ＭＳ Ｐ明朝" pitchFamily="18" charset="-128"/>
                          <a:ea typeface="ＭＳ Ｐ明朝" pitchFamily="18" charset="-128"/>
                        </a:rPr>
                        <a:t>条の</a:t>
                      </a:r>
                      <a:r>
                        <a:rPr kumimoji="1" lang="en-US" altLang="ja-JP" sz="1200" b="0" dirty="0" smtClean="0">
                          <a:solidFill>
                            <a:schemeClr val="tx1"/>
                          </a:solidFill>
                          <a:latin typeface="ＭＳ Ｐ明朝" pitchFamily="18" charset="-128"/>
                          <a:ea typeface="ＭＳ Ｐ明朝" pitchFamily="18" charset="-128"/>
                        </a:rPr>
                        <a:t>2</a:t>
                      </a:r>
                      <a:r>
                        <a:rPr kumimoji="1" lang="ja-JP" altLang="en-US" sz="1200" b="0" dirty="0" smtClean="0">
                          <a:solidFill>
                            <a:schemeClr val="tx1"/>
                          </a:solidFill>
                          <a:latin typeface="ＭＳ Ｐ明朝" pitchFamily="18" charset="-128"/>
                          <a:ea typeface="ＭＳ Ｐ明朝" pitchFamily="18" charset="-128"/>
                        </a:rPr>
                        <a:t>の</a:t>
                      </a:r>
                      <a:r>
                        <a:rPr kumimoji="1" lang="en-US" altLang="ja-JP" sz="1200" b="0" dirty="0" smtClean="0">
                          <a:solidFill>
                            <a:schemeClr val="tx1"/>
                          </a:solidFill>
                          <a:latin typeface="ＭＳ Ｐ明朝" pitchFamily="18" charset="-128"/>
                          <a:ea typeface="ＭＳ Ｐ明朝" pitchFamily="18" charset="-128"/>
                        </a:rPr>
                        <a:t>5</a:t>
                      </a:r>
                      <a:r>
                        <a:rPr kumimoji="1" lang="ja-JP" altLang="en-US" sz="1200" b="0" dirty="0" smtClean="0">
                          <a:solidFill>
                            <a:schemeClr val="tx1"/>
                          </a:solidFill>
                          <a:latin typeface="ＭＳ Ｐ明朝" pitchFamily="18" charset="-128"/>
                          <a:ea typeface="ＭＳ Ｐ明朝" pitchFamily="18" charset="-128"/>
                        </a:rPr>
                        <a:t>　指定は期間を定めて行うものとする。</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3346">
                <a:tc>
                  <a:txBody>
                    <a:bodyPr/>
                    <a:lstStyle/>
                    <a:p>
                      <a:r>
                        <a:rPr kumimoji="1" lang="ja-JP" altLang="en-US" sz="1200" b="0" dirty="0" smtClean="0">
                          <a:solidFill>
                            <a:schemeClr val="tx1"/>
                          </a:solidFill>
                          <a:latin typeface="ＭＳ Ｐ明朝" pitchFamily="18" charset="-128"/>
                          <a:ea typeface="ＭＳ Ｐ明朝" pitchFamily="18" charset="-128"/>
                        </a:rPr>
                        <a:t>４．複数の申請者に事業計画書を提出させること。</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9605">
                <a:tc>
                  <a:txBody>
                    <a:bodyPr/>
                    <a:lstStyle/>
                    <a:p>
                      <a:r>
                        <a:rPr kumimoji="1" lang="ja-JP" altLang="en-US" sz="1200" b="0" dirty="0" smtClean="0">
                          <a:solidFill>
                            <a:schemeClr val="tx1"/>
                          </a:solidFill>
                          <a:latin typeface="ＭＳ Ｐ明朝" pitchFamily="18" charset="-128"/>
                          <a:ea typeface="ＭＳ Ｐ明朝" pitchFamily="18" charset="-128"/>
                        </a:rPr>
                        <a:t>５．住民の安全確保に十分配慮すること。協定にあらかじめ盛り込むこと。</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Ｐ明朝" pitchFamily="18" charset="-128"/>
                          <a:ea typeface="ＭＳ Ｐ明朝" pitchFamily="18" charset="-128"/>
                        </a:rPr>
                        <a:t>・</a:t>
                      </a:r>
                      <a:r>
                        <a:rPr kumimoji="1" lang="en-US" altLang="ja-JP" sz="1200" b="0" dirty="0" smtClean="0">
                          <a:solidFill>
                            <a:schemeClr val="tx1"/>
                          </a:solidFill>
                          <a:latin typeface="ＭＳ Ｐ明朝" pitchFamily="18" charset="-128"/>
                          <a:ea typeface="ＭＳ Ｐ明朝" pitchFamily="18" charset="-128"/>
                        </a:rPr>
                        <a:t>Q16</a:t>
                      </a:r>
                      <a:r>
                        <a:rPr kumimoji="1" lang="ja-JP" altLang="en-US" sz="1200" b="0" dirty="0" err="1" smtClean="0">
                          <a:solidFill>
                            <a:schemeClr val="tx1"/>
                          </a:solidFill>
                          <a:latin typeface="ＭＳ Ｐ明朝" pitchFamily="18" charset="-128"/>
                          <a:ea typeface="ＭＳ Ｐ明朝" pitchFamily="18" charset="-128"/>
                        </a:rPr>
                        <a:t>ー</a:t>
                      </a:r>
                      <a:r>
                        <a:rPr kumimoji="1" lang="ja-JP" altLang="en-US" sz="1200" b="0" dirty="0" smtClean="0">
                          <a:solidFill>
                            <a:schemeClr val="tx1"/>
                          </a:solidFill>
                          <a:latin typeface="ＭＳ Ｐ明朝" pitchFamily="18" charset="-128"/>
                          <a:ea typeface="ＭＳ Ｐ明朝" pitchFamily="18" charset="-128"/>
                        </a:rPr>
                        <a:t>募集要項には協定案を定めるとある。</a:t>
                      </a:r>
                      <a:endParaRPr kumimoji="1" lang="en-US" altLang="ja-JP" sz="120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Ｐ明朝" pitchFamily="18" charset="-128"/>
                          <a:ea typeface="ＭＳ Ｐ明朝" pitchFamily="18" charset="-128"/>
                        </a:rPr>
                        <a:t>・公共サービス基本法</a:t>
                      </a:r>
                      <a:r>
                        <a:rPr kumimoji="1" lang="ja-JP" altLang="en-US" sz="1200" b="0" dirty="0" err="1" smtClean="0">
                          <a:solidFill>
                            <a:schemeClr val="tx1"/>
                          </a:solidFill>
                          <a:latin typeface="ＭＳ Ｐ明朝" pitchFamily="18" charset="-128"/>
                          <a:ea typeface="ＭＳ Ｐ明朝" pitchFamily="18" charset="-128"/>
                        </a:rPr>
                        <a:t>ー</a:t>
                      </a:r>
                      <a:r>
                        <a:rPr kumimoji="1" lang="ja-JP" altLang="en-US" sz="1200" b="0" dirty="0" smtClean="0">
                          <a:solidFill>
                            <a:schemeClr val="tx1"/>
                          </a:solidFill>
                          <a:latin typeface="ＭＳ Ｐ明朝" pitchFamily="18" charset="-128"/>
                          <a:ea typeface="ＭＳ Ｐ明朝" pitchFamily="18" charset="-128"/>
                        </a:rPr>
                        <a:t>「</a:t>
                      </a:r>
                      <a:r>
                        <a:rPr lang="ja-JP" altLang="en-US" sz="1200" b="0" dirty="0" smtClean="0">
                          <a:solidFill>
                            <a:schemeClr val="tx1"/>
                          </a:solidFill>
                          <a:latin typeface="ＭＳ Ｐ明朝" pitchFamily="18" charset="-128"/>
                          <a:ea typeface="ＭＳ Ｐ明朝" pitchFamily="18" charset="-128"/>
                          <a:sym typeface="Wingdings"/>
                        </a:rPr>
                        <a:t>適正な労働条件の確保」</a:t>
                      </a:r>
                      <a:endParaRPr kumimoji="1" lang="en-US" altLang="ja-JP" sz="1200" b="0" dirty="0" smtClean="0">
                        <a:solidFill>
                          <a:schemeClr val="tx1"/>
                        </a:solidFill>
                        <a:latin typeface="ＭＳ Ｐ明朝" pitchFamily="18" charset="-128"/>
                        <a:ea typeface="ＭＳ Ｐ明朝" pitchFamily="18" charset="-128"/>
                      </a:endParaRPr>
                    </a:p>
                    <a:p>
                      <a:r>
                        <a:rPr kumimoji="1" lang="ja-JP" altLang="en-US" sz="1200" b="0" dirty="0" smtClean="0">
                          <a:solidFill>
                            <a:schemeClr val="tx1"/>
                          </a:solidFill>
                          <a:latin typeface="ＭＳ Ｐ明朝" pitchFamily="18" charset="-128"/>
                          <a:ea typeface="ＭＳ Ｐ明朝" pitchFamily="18" charset="-128"/>
                        </a:rPr>
                        <a:t>・指定の取り消しー自治体は指定管理者に対し、適正な管理を行うために必要な調査や指示などを行ない</a:t>
                      </a:r>
                      <a:r>
                        <a:rPr kumimoji="1" lang="en-US" altLang="ja-JP" sz="1200" b="0" dirty="0" smtClean="0">
                          <a:solidFill>
                            <a:schemeClr val="tx1"/>
                          </a:solidFill>
                          <a:latin typeface="ＭＳ Ｐ明朝" pitchFamily="18" charset="-128"/>
                          <a:ea typeface="ＭＳ Ｐ明朝" pitchFamily="18" charset="-128"/>
                        </a:rPr>
                        <a:t>‥</a:t>
                      </a:r>
                      <a:r>
                        <a:rPr kumimoji="1" lang="ja-JP" altLang="en-US" sz="1200" b="0" dirty="0" err="1" smtClean="0">
                          <a:solidFill>
                            <a:schemeClr val="tx1"/>
                          </a:solidFill>
                          <a:latin typeface="ＭＳ Ｐ明朝" pitchFamily="18" charset="-128"/>
                          <a:ea typeface="ＭＳ Ｐ明朝" pitchFamily="18" charset="-128"/>
                        </a:rPr>
                        <a:t>。</a:t>
                      </a:r>
                      <a:endParaRPr kumimoji="1" lang="en-US" altLang="ja-JP" sz="1200" b="0" dirty="0" smtClean="0">
                        <a:solidFill>
                          <a:schemeClr val="tx1"/>
                        </a:solidFill>
                        <a:latin typeface="ＭＳ Ｐ明朝" pitchFamily="18" charset="-128"/>
                        <a:ea typeface="ＭＳ Ｐ明朝" pitchFamily="18" charset="-128"/>
                      </a:endParaRPr>
                    </a:p>
                    <a:p>
                      <a:r>
                        <a:rPr kumimoji="1" lang="ja-JP" altLang="en-US" sz="1200" b="0" dirty="0" smtClean="0">
                          <a:solidFill>
                            <a:schemeClr val="tx1"/>
                          </a:solidFill>
                          <a:latin typeface="ＭＳ Ｐ明朝" pitchFamily="18" charset="-128"/>
                          <a:ea typeface="ＭＳ Ｐ明朝" pitchFamily="18" charset="-128"/>
                        </a:rPr>
                        <a:t>・事業報告書－自治体は指定管理者の管理状況をチェックする。</a:t>
                      </a:r>
                      <a:endParaRPr kumimoji="1" lang="en-US" altLang="ja-JP" sz="120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9605">
                <a:tc>
                  <a:txBody>
                    <a:bodyPr/>
                    <a:lstStyle/>
                    <a:p>
                      <a:r>
                        <a:rPr kumimoji="1" lang="ja-JP" altLang="en-US" sz="1200" b="0" dirty="0" smtClean="0">
                          <a:solidFill>
                            <a:schemeClr val="tx1"/>
                          </a:solidFill>
                          <a:latin typeface="ＭＳ Ｐ明朝" pitchFamily="18" charset="-128"/>
                          <a:ea typeface="ＭＳ Ｐ明朝" pitchFamily="18" charset="-128"/>
                        </a:rPr>
                        <a:t>６．指定管理者において労働法令の遵守や雇用・労働条件への適切な配慮がなされるよう、留意すること。</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13346">
                <a:tc>
                  <a:txBody>
                    <a:bodyPr/>
                    <a:lstStyle/>
                    <a:p>
                      <a:r>
                        <a:rPr kumimoji="1" lang="ja-JP" altLang="en-US" sz="1200" b="0" dirty="0" smtClean="0">
                          <a:solidFill>
                            <a:schemeClr val="tx1"/>
                          </a:solidFill>
                          <a:latin typeface="ＭＳ Ｐ明朝" pitchFamily="18" charset="-128"/>
                          <a:ea typeface="ＭＳ Ｐ明朝" pitchFamily="18" charset="-128"/>
                        </a:rPr>
                        <a:t>７．個人情報の保護に配慮すること。</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9605">
                <a:tc>
                  <a:txBody>
                    <a:bodyPr/>
                    <a:lstStyle/>
                    <a:p>
                      <a:r>
                        <a:rPr kumimoji="1" lang="ja-JP" altLang="en-US" sz="1200" b="0" dirty="0" smtClean="0">
                          <a:solidFill>
                            <a:schemeClr val="tx1"/>
                          </a:solidFill>
                          <a:latin typeface="ＭＳ Ｐ明朝" pitchFamily="18" charset="-128"/>
                          <a:ea typeface="ＭＳ Ｐ明朝" pitchFamily="18" charset="-128"/>
                        </a:rPr>
                        <a:t>８．指定期間が複数年度にわたるときは、債務負担行為を設定すること。</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角丸四角形 7"/>
          <p:cNvSpPr/>
          <p:nvPr/>
        </p:nvSpPr>
        <p:spPr>
          <a:xfrm>
            <a:off x="4067944" y="5849888"/>
            <a:ext cx="3744416" cy="819472"/>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bg1"/>
                </a:solidFill>
                <a:latin typeface="ＭＳ Ｐ明朝" pitchFamily="18" charset="-128"/>
                <a:ea typeface="ＭＳ Ｐ明朝" pitchFamily="18" charset="-128"/>
              </a:rPr>
              <a:t>「通知」発出</a:t>
            </a:r>
            <a:r>
              <a:rPr lang="ja-JP" altLang="en-US" sz="1200" dirty="0" smtClean="0">
                <a:solidFill>
                  <a:schemeClr val="bg1"/>
                </a:solidFill>
                <a:latin typeface="ＭＳ Ｐ明朝" pitchFamily="18" charset="-128"/>
                <a:ea typeface="ＭＳ Ｐ明朝" pitchFamily="18" charset="-128"/>
              </a:rPr>
              <a:t>の</a:t>
            </a:r>
            <a:r>
              <a:rPr lang="ja-JP" altLang="en-US" sz="1200" dirty="0" smtClean="0">
                <a:solidFill>
                  <a:schemeClr val="bg1"/>
                </a:solidFill>
                <a:latin typeface="ＭＳ Ｐ明朝" pitchFamily="18" charset="-128"/>
                <a:ea typeface="ＭＳ Ｐ明朝" pitchFamily="18" charset="-128"/>
              </a:rPr>
              <a:t>“</a:t>
            </a:r>
            <a:r>
              <a:rPr lang="ja-JP" altLang="en-US" sz="1200" dirty="0" smtClean="0">
                <a:solidFill>
                  <a:schemeClr val="bg1"/>
                </a:solidFill>
                <a:latin typeface="ＭＳ Ｐ明朝" pitchFamily="18" charset="-128"/>
                <a:ea typeface="ＭＳ Ｐ明朝" pitchFamily="18" charset="-128"/>
              </a:rPr>
              <a:t>いい</a:t>
            </a:r>
            <a:r>
              <a:rPr lang="ja-JP" altLang="en-US" sz="1200" dirty="0" smtClean="0">
                <a:solidFill>
                  <a:schemeClr val="bg1"/>
                </a:solidFill>
                <a:latin typeface="ＭＳ Ｐ明朝" pitchFamily="18" charset="-128"/>
                <a:ea typeface="ＭＳ Ｐ明朝" pitchFamily="18" charset="-128"/>
              </a:rPr>
              <a:t>わけ</a:t>
            </a:r>
            <a:r>
              <a:rPr lang="en-US" altLang="ja-JP" sz="1200" dirty="0" smtClean="0">
                <a:solidFill>
                  <a:schemeClr val="bg1"/>
                </a:solidFill>
                <a:latin typeface="ＭＳ Ｐ明朝" pitchFamily="18" charset="-128"/>
                <a:ea typeface="ＭＳ Ｐ明朝" pitchFamily="18" charset="-128"/>
              </a:rPr>
              <a:t>”	</a:t>
            </a:r>
          </a:p>
          <a:p>
            <a:r>
              <a:rPr kumimoji="1" lang="ja-JP" altLang="en-US" sz="1200" dirty="0" smtClean="0">
                <a:solidFill>
                  <a:schemeClr val="bg1"/>
                </a:solidFill>
                <a:latin typeface="ＭＳ Ｐ明朝" pitchFamily="18" charset="-128"/>
                <a:ea typeface="ＭＳ Ｐ明朝" pitchFamily="18" charset="-128"/>
              </a:rPr>
              <a:t>指定管理制度はその導入以降、自治体で様々な取組がなされる中で、留意すべき点が明らかになってきた。</a:t>
            </a:r>
            <a:endParaRPr kumimoji="1" lang="ja-JP" altLang="en-US" sz="1200" dirty="0">
              <a:solidFill>
                <a:schemeClr val="bg1"/>
              </a:solidFill>
              <a:latin typeface="ＭＳ Ｐ明朝" pitchFamily="18" charset="-128"/>
              <a:ea typeface="ＭＳ Ｐ明朝" pitchFamily="18" charset="-128"/>
            </a:endParaRPr>
          </a:p>
        </p:txBody>
      </p:sp>
      <p:sp>
        <p:nvSpPr>
          <p:cNvPr id="7" name="線吹き出し 1 (枠付き) 6"/>
          <p:cNvSpPr/>
          <p:nvPr/>
        </p:nvSpPr>
        <p:spPr>
          <a:xfrm>
            <a:off x="6300192" y="5301208"/>
            <a:ext cx="2232248" cy="720080"/>
          </a:xfrm>
          <a:prstGeom prst="borderCallout1">
            <a:avLst>
              <a:gd name="adj1" fmla="val 27952"/>
              <a:gd name="adj2" fmla="val -3584"/>
              <a:gd name="adj3" fmla="val 80473"/>
              <a:gd name="adj4" fmla="val -22246"/>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ＭＳ Ｐ明朝" pitchFamily="18" charset="-128"/>
                <a:ea typeface="ＭＳ Ｐ明朝" pitchFamily="18" charset="-128"/>
              </a:rPr>
              <a:t>三ケ日青年の家、浜名湖のボート転覆で中学生死亡。</a:t>
            </a:r>
            <a:endParaRPr kumimoji="1" lang="en-US" altLang="ja-JP" sz="1050" dirty="0" smtClean="0">
              <a:solidFill>
                <a:schemeClr val="bg1"/>
              </a:solidFill>
              <a:latin typeface="ＭＳ Ｐ明朝" pitchFamily="18" charset="-128"/>
              <a:ea typeface="ＭＳ Ｐ明朝" pitchFamily="18" charset="-128"/>
            </a:endParaRPr>
          </a:p>
          <a:p>
            <a:r>
              <a:rPr lang="ja-JP" altLang="en-US" sz="1050" dirty="0" smtClean="0">
                <a:solidFill>
                  <a:schemeClr val="bg1"/>
                </a:solidFill>
                <a:latin typeface="ＭＳ Ｐ明朝" pitchFamily="18" charset="-128"/>
                <a:ea typeface="ＭＳ Ｐ明朝" pitchFamily="18" charset="-128"/>
              </a:rPr>
              <a:t>草薙の総合体育館でバスケットゴールに挟まれ死亡。</a:t>
            </a:r>
            <a:endParaRPr kumimoji="1" lang="ja-JP" altLang="en-US" sz="1050" dirty="0">
              <a:solidFill>
                <a:schemeClr val="bg1"/>
              </a:solidFill>
              <a:latin typeface="ＭＳ Ｐ明朝" pitchFamily="18" charset="-128"/>
              <a:ea typeface="ＭＳ Ｐ明朝" pitchFamily="18"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1800" dirty="0" smtClean="0">
                <a:effectLst/>
                <a:latin typeface="ＭＳ Ｐ明朝" pitchFamily="18" charset="-128"/>
                <a:ea typeface="ＭＳ Ｐ明朝" pitchFamily="18" charset="-128"/>
              </a:rPr>
              <a:t>「道交渉」の要請（案</a:t>
            </a:r>
            <a:r>
              <a:rPr kumimoji="1" lang="en-US" altLang="ja-JP" sz="1800" dirty="0" smtClean="0">
                <a:effectLst/>
                <a:latin typeface="ＭＳ Ｐ明朝" pitchFamily="18" charset="-128"/>
                <a:ea typeface="ＭＳ Ｐ明朝" pitchFamily="18" charset="-128"/>
              </a:rPr>
              <a:t>)</a:t>
            </a:r>
            <a:r>
              <a:rPr kumimoji="1" lang="ja-JP" altLang="en-US" sz="1800" dirty="0" smtClean="0">
                <a:effectLst/>
                <a:latin typeface="ＭＳ Ｐ明朝" pitchFamily="18" charset="-128"/>
                <a:ea typeface="ＭＳ Ｐ明朝" pitchFamily="18" charset="-128"/>
              </a:rPr>
              <a:t>について</a:t>
            </a:r>
            <a:endParaRPr kumimoji="1" lang="ja-JP" altLang="en-US" sz="1800" dirty="0">
              <a:effectLst/>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914400" y="980728"/>
            <a:ext cx="7772400" cy="5374832"/>
          </a:xfrm>
        </p:spPr>
        <p:txBody>
          <a:bodyPr vert="horz">
            <a:normAutofit/>
          </a:bodyPr>
          <a:lstStyle/>
          <a:p>
            <a:pPr>
              <a:spcBef>
                <a:spcPts val="0"/>
              </a:spcBef>
              <a:buNone/>
            </a:pPr>
            <a:r>
              <a:rPr lang="ja-JP" altLang="en-US" sz="1600" dirty="0" smtClean="0">
                <a:latin typeface="ＭＳ Ｐ明朝" pitchFamily="18" charset="-128"/>
                <a:ea typeface="ＭＳ Ｐ明朝" pitchFamily="18" charset="-128"/>
              </a:rPr>
              <a:t>一</a:t>
            </a:r>
            <a:r>
              <a:rPr kumimoji="1" lang="ja-JP" altLang="en-US"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総務省の通知を受けて道の基本的な対応を示していただきたい。</a:t>
            </a:r>
            <a:endParaRPr lang="en-US" altLang="ja-JP" sz="1600" dirty="0" smtClean="0">
              <a:latin typeface="ＭＳ Ｐ明朝" pitchFamily="18" charset="-128"/>
              <a:ea typeface="ＭＳ Ｐ明朝" pitchFamily="18" charset="-128"/>
            </a:endParaRPr>
          </a:p>
          <a:p>
            <a:pPr>
              <a:spcBef>
                <a:spcPts val="0"/>
              </a:spcBef>
              <a:buNone/>
            </a:pPr>
            <a:r>
              <a:rPr kumimoji="1" lang="ja-JP" altLang="en-US" sz="1600" dirty="0" smtClean="0">
                <a:latin typeface="ＭＳ Ｐ明朝" pitchFamily="18" charset="-128"/>
                <a:ea typeface="ＭＳ Ｐ明朝" pitchFamily="18" charset="-128"/>
              </a:rPr>
              <a:t> ①通知</a:t>
            </a:r>
            <a:r>
              <a:rPr kumimoji="1" lang="en-US" altLang="ja-JP" sz="1600" dirty="0" smtClean="0">
                <a:latin typeface="ＭＳ Ｐ明朝" pitchFamily="18" charset="-128"/>
                <a:ea typeface="ＭＳ Ｐ明朝" pitchFamily="18" charset="-128"/>
              </a:rPr>
              <a:t>8</a:t>
            </a:r>
            <a:r>
              <a:rPr kumimoji="1" lang="ja-JP" altLang="en-US" sz="1600" dirty="0" smtClean="0">
                <a:latin typeface="ＭＳ Ｐ明朝" pitchFamily="18" charset="-128"/>
                <a:ea typeface="ＭＳ Ｐ明朝" pitchFamily="18" charset="-128"/>
              </a:rPr>
              <a:t>項目のうち、</a:t>
            </a:r>
            <a:r>
              <a:rPr lang="ja-JP" altLang="en-US" sz="1600" dirty="0" smtClean="0">
                <a:latin typeface="ＭＳ Ｐ明朝" pitchFamily="18" charset="-128"/>
                <a:ea typeface="ＭＳ Ｐ明朝" pitchFamily="18" charset="-128"/>
              </a:rPr>
              <a:t>今後、</a:t>
            </a:r>
            <a:r>
              <a:rPr kumimoji="1" lang="ja-JP" altLang="en-US" sz="1600" dirty="0" smtClean="0">
                <a:latin typeface="ＭＳ Ｐ明朝" pitchFamily="18" charset="-128"/>
                <a:ea typeface="ＭＳ Ｐ明朝" pitchFamily="18" charset="-128"/>
              </a:rPr>
              <a:t>道の対応を変える事項について。</a:t>
            </a:r>
            <a:endParaRPr kumimoji="1"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 ②通知の市町村への周知とその内容について。</a:t>
            </a:r>
            <a:endParaRPr lang="en-US" altLang="ja-JP" sz="1600" dirty="0" smtClean="0">
              <a:latin typeface="ＭＳ Ｐ明朝" pitchFamily="18" charset="-128"/>
              <a:ea typeface="ＭＳ Ｐ明朝" pitchFamily="18" charset="-128"/>
            </a:endParaRPr>
          </a:p>
          <a:p>
            <a:pPr>
              <a:spcBef>
                <a:spcPts val="0"/>
              </a:spcBef>
              <a:buNone/>
            </a:pPr>
            <a:endParaRPr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二</a:t>
            </a:r>
            <a:r>
              <a:rPr kumimoji="1" lang="ja-JP" altLang="en-US" sz="1600" dirty="0" smtClean="0">
                <a:latin typeface="ＭＳ Ｐ明朝" pitchFamily="18" charset="-128"/>
                <a:ea typeface="ＭＳ Ｐ明朝" pitchFamily="18" charset="-128"/>
              </a:rPr>
              <a:t>．指定管理者制度の導入による行政経費の削減状況を明らかにしていただきたい。</a:t>
            </a:r>
            <a:endParaRPr kumimoji="1" lang="en-US" altLang="ja-JP" sz="1600" dirty="0" smtClean="0">
              <a:latin typeface="ＭＳ Ｐ明朝" pitchFamily="18" charset="-128"/>
              <a:ea typeface="ＭＳ Ｐ明朝" pitchFamily="18" charset="-128"/>
            </a:endParaRPr>
          </a:p>
          <a:p>
            <a:pPr>
              <a:spcBef>
                <a:spcPts val="0"/>
              </a:spcBef>
              <a:buNone/>
            </a:pPr>
            <a:endParaRPr lang="en-US" altLang="ja-JP" sz="1600" dirty="0" smtClean="0">
              <a:latin typeface="ＭＳ Ｐ明朝" pitchFamily="18" charset="-128"/>
              <a:ea typeface="ＭＳ Ｐ明朝" pitchFamily="18" charset="-128"/>
            </a:endParaRPr>
          </a:p>
          <a:p>
            <a:pPr>
              <a:spcBef>
                <a:spcPts val="0"/>
              </a:spcBef>
              <a:buNone/>
            </a:pPr>
            <a:r>
              <a:rPr kumimoji="1" lang="ja-JP" altLang="en-US" sz="1600" dirty="0" smtClean="0">
                <a:latin typeface="ＭＳ Ｐ明朝" pitchFamily="18" charset="-128"/>
                <a:ea typeface="ＭＳ Ｐ明朝" pitchFamily="18" charset="-128"/>
              </a:rPr>
              <a:t>三．従来の説明との関係で次の点を説明していただきたい。</a:t>
            </a:r>
            <a:endParaRPr kumimoji="1" lang="en-US" altLang="ja-JP" sz="1600" dirty="0" smtClean="0">
              <a:latin typeface="ＭＳ Ｐ明朝" pitchFamily="18" charset="-128"/>
              <a:ea typeface="ＭＳ Ｐ明朝" pitchFamily="18" charset="-128"/>
            </a:endParaRPr>
          </a:p>
          <a:p>
            <a:pPr>
              <a:buNone/>
            </a:pPr>
            <a:r>
              <a:rPr lang="ja-JP" altLang="en-US" sz="1600" dirty="0" smtClean="0">
                <a:latin typeface="ＭＳ Ｐ明朝" pitchFamily="18" charset="-128"/>
                <a:ea typeface="ＭＳ Ｐ明朝" pitchFamily="18" charset="-128"/>
              </a:rPr>
              <a:t> ①通知の「導入は自治体の判断に委ねられている」と「法施行後</a:t>
            </a:r>
            <a:r>
              <a:rPr lang="en-US" altLang="ja-JP" sz="1600" dirty="0" smtClean="0">
                <a:latin typeface="ＭＳ Ｐ明朝" pitchFamily="18" charset="-128"/>
                <a:ea typeface="ＭＳ Ｐ明朝" pitchFamily="18" charset="-128"/>
              </a:rPr>
              <a:t>3</a:t>
            </a:r>
            <a:r>
              <a:rPr lang="ja-JP" altLang="en-US" sz="1600" dirty="0" smtClean="0">
                <a:latin typeface="ＭＳ Ｐ明朝" pitchFamily="18" charset="-128"/>
                <a:ea typeface="ＭＳ Ｐ明朝" pitchFamily="18" charset="-128"/>
              </a:rPr>
              <a:t>年間の経過期間内に、指定管理者制度に移行することが必要」としてきた従来の説明。</a:t>
            </a:r>
            <a:endParaRPr lang="en-US" altLang="ja-JP" sz="1600" dirty="0" smtClean="0">
              <a:latin typeface="ＭＳ Ｐ明朝" pitchFamily="18" charset="-128"/>
              <a:ea typeface="ＭＳ Ｐ明朝" pitchFamily="18" charset="-128"/>
            </a:endParaRPr>
          </a:p>
          <a:p>
            <a:pPr>
              <a:buNone/>
            </a:pPr>
            <a:r>
              <a:rPr lang="ja-JP" altLang="en-US" sz="1600" dirty="0" smtClean="0">
                <a:latin typeface="ＭＳ Ｐ明朝" pitchFamily="18" charset="-128"/>
                <a:ea typeface="ＭＳ Ｐ明朝" pitchFamily="18" charset="-128"/>
              </a:rPr>
              <a:t> ②指定期間が３～５年とされている根拠。</a:t>
            </a:r>
            <a:endParaRPr kumimoji="1" lang="en-US" altLang="ja-JP" sz="1600" dirty="0" smtClean="0">
              <a:latin typeface="ＭＳ Ｐ明朝" pitchFamily="18" charset="-128"/>
              <a:ea typeface="ＭＳ Ｐ明朝" pitchFamily="18" charset="-128"/>
            </a:endParaRPr>
          </a:p>
          <a:p>
            <a:pPr>
              <a:spcBef>
                <a:spcPts val="0"/>
              </a:spcBef>
              <a:buNone/>
            </a:pPr>
            <a:endParaRPr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四．道と</a:t>
            </a:r>
            <a:r>
              <a:rPr kumimoji="1" lang="ja-JP" altLang="en-US" sz="1600" dirty="0" smtClean="0">
                <a:latin typeface="ＭＳ Ｐ明朝" pitchFamily="18" charset="-128"/>
                <a:ea typeface="ＭＳ Ｐ明朝" pitchFamily="18" charset="-128"/>
              </a:rPr>
              <a:t>指定管理者との「協定案」を示していただきたい。</a:t>
            </a:r>
            <a:endParaRPr kumimoji="1" lang="en-US" altLang="ja-JP" sz="1600" dirty="0" smtClean="0">
              <a:latin typeface="ＭＳ Ｐ明朝" pitchFamily="18" charset="-128"/>
              <a:ea typeface="ＭＳ Ｐ明朝" pitchFamily="18" charset="-128"/>
            </a:endParaRPr>
          </a:p>
          <a:p>
            <a:pPr>
              <a:spcBef>
                <a:spcPts val="0"/>
              </a:spcBef>
              <a:buNone/>
            </a:pPr>
            <a:endParaRPr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五．「雇用・労働条件への適切な配慮に留意すること」を指定管理者に対し、どう具体的に徹底するのか示していただきたい。 なお、</a:t>
            </a:r>
            <a:r>
              <a:rPr kumimoji="1" lang="ja-JP" altLang="en-US" sz="1600" dirty="0" smtClean="0">
                <a:latin typeface="ＭＳ Ｐ明朝" pitchFamily="18" charset="-128"/>
                <a:ea typeface="ＭＳ Ｐ明朝" pitchFamily="18" charset="-128"/>
              </a:rPr>
              <a:t>「適正な労働条件の確保」</a:t>
            </a:r>
            <a:r>
              <a:rPr kumimoji="1"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公共サービス基本法</a:t>
            </a:r>
            <a:r>
              <a:rPr lang="en-US" altLang="ja-JP" sz="1600" dirty="0" smtClean="0">
                <a:latin typeface="ＭＳ Ｐ明朝" pitchFamily="18" charset="-128"/>
                <a:ea typeface="ＭＳ Ｐ明朝" pitchFamily="18" charset="-128"/>
              </a:rPr>
              <a:t>)</a:t>
            </a:r>
            <a:r>
              <a:rPr kumimoji="1" lang="ja-JP" altLang="en-US" sz="1600" dirty="0" smtClean="0">
                <a:latin typeface="ＭＳ Ｐ明朝" pitchFamily="18" charset="-128"/>
                <a:ea typeface="ＭＳ Ｐ明朝" pitchFamily="18" charset="-128"/>
              </a:rPr>
              <a:t>のために指定管理者</a:t>
            </a:r>
            <a:r>
              <a:rPr lang="ja-JP" altLang="en-US" sz="1600" dirty="0" smtClean="0">
                <a:latin typeface="ＭＳ Ｐ明朝" pitchFamily="18" charset="-128"/>
                <a:ea typeface="ＭＳ Ｐ明朝" pitchFamily="18" charset="-128"/>
              </a:rPr>
              <a:t>から</a:t>
            </a:r>
            <a:r>
              <a:rPr kumimoji="1" lang="ja-JP" altLang="en-US" sz="1600" dirty="0" smtClean="0">
                <a:latin typeface="ＭＳ Ｐ明朝" pitchFamily="18" charset="-128"/>
                <a:ea typeface="ＭＳ Ｐ明朝" pitchFamily="18" charset="-128"/>
              </a:rPr>
              <a:t>労働条件について事業報告を求め、必要な改善「指示」を行なっていただきたい</a:t>
            </a:r>
            <a:r>
              <a:rPr lang="ja-JP" altLang="en-US" sz="1600" dirty="0" smtClean="0">
                <a:latin typeface="ＭＳ Ｐ明朝" pitchFamily="18" charset="-128"/>
                <a:ea typeface="ＭＳ Ｐ明朝" pitchFamily="18" charset="-128"/>
              </a:rPr>
              <a:t>。</a:t>
            </a:r>
            <a:endParaRPr lang="en-US" altLang="ja-JP" sz="1600" dirty="0" smtClean="0">
              <a:latin typeface="ＭＳ Ｐ明朝" pitchFamily="18" charset="-128"/>
              <a:ea typeface="ＭＳ Ｐ明朝" pitchFamily="18" charset="-128"/>
            </a:endParaRPr>
          </a:p>
          <a:p>
            <a:pPr>
              <a:spcBef>
                <a:spcPts val="0"/>
              </a:spcBef>
              <a:buNone/>
            </a:pPr>
            <a:endParaRPr kumimoji="1"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六</a:t>
            </a:r>
            <a:r>
              <a:rPr kumimoji="1" lang="ja-JP" altLang="en-US" sz="1600" dirty="0" smtClean="0">
                <a:latin typeface="ＭＳ Ｐ明朝" pitchFamily="18" charset="-128"/>
                <a:ea typeface="ＭＳ Ｐ明朝" pitchFamily="18" charset="-128"/>
              </a:rPr>
              <a:t>．指定管理者が雇用する労働</a:t>
            </a:r>
            <a:r>
              <a:rPr lang="ja-JP" altLang="en-US" sz="1600" dirty="0" smtClean="0">
                <a:latin typeface="ＭＳ Ｐ明朝" pitchFamily="18" charset="-128"/>
                <a:ea typeface="ＭＳ Ｐ明朝" pitchFamily="18" charset="-128"/>
              </a:rPr>
              <a:t>者の人件費</a:t>
            </a:r>
            <a:r>
              <a:rPr kumimoji="1" lang="ja-JP" altLang="en-US" sz="1600" dirty="0" smtClean="0">
                <a:latin typeface="ＭＳ Ｐ明朝" pitchFamily="18" charset="-128"/>
                <a:ea typeface="ＭＳ Ｐ明朝" pitchFamily="18" charset="-128"/>
              </a:rPr>
              <a:t>積算の基本的な考え方を示していただきたい。なお、管理委託との人件費積算上の違いを明らかにしていただきたい</a:t>
            </a:r>
            <a:r>
              <a:rPr kumimoji="1" lang="ja-JP" altLang="en-US" sz="1600" dirty="0" smtClean="0">
                <a:latin typeface="AR P丸ゴシック体M" pitchFamily="50" charset="-128"/>
                <a:ea typeface="AR P丸ゴシック体M" pitchFamily="50" charset="-128"/>
              </a:rPr>
              <a:t>。</a:t>
            </a:r>
            <a:endParaRPr kumimoji="1" lang="ja-JP" altLang="en-US" sz="1600" dirty="0">
              <a:latin typeface="AR P丸ゴシック体M" pitchFamily="50" charset="-128"/>
              <a:ea typeface="AR P丸ゴシック体M" pitchFamily="50" charset="-128"/>
            </a:endParaRPr>
          </a:p>
        </p:txBody>
      </p:sp>
      <p:sp>
        <p:nvSpPr>
          <p:cNvPr id="4" name="角丸四角形 3"/>
          <p:cNvSpPr/>
          <p:nvPr/>
        </p:nvSpPr>
        <p:spPr>
          <a:xfrm>
            <a:off x="6588224" y="404664"/>
            <a:ext cx="1800200" cy="360040"/>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Common Sense </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Ｎ</a:t>
            </a: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o.1</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２</a:t>
            </a:r>
            <a:endParaRPr lang="ja-JP" altLang="en-US" sz="1200" dirty="0">
              <a:ln w="12700">
                <a:solidFill>
                  <a:sysClr val="windowText" lastClr="000000"/>
                </a:solidFill>
                <a:prstDash val="solid"/>
              </a:ln>
              <a:solidFill>
                <a:schemeClr val="bg1"/>
              </a:solidFill>
              <a:latin typeface="ＭＳ Ｐ明朝" pitchFamily="18" charset="-128"/>
              <a:ea typeface="ＭＳ Ｐ明朝" pitchFamily="18"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274638"/>
            <a:ext cx="5112568" cy="778098"/>
          </a:xfrm>
        </p:spPr>
        <p:txBody>
          <a:bodyPr>
            <a:normAutofit fontScale="90000"/>
          </a:bodyPr>
          <a:lstStyle/>
          <a:p>
            <a:pPr algn="l"/>
            <a:r>
              <a:rPr lang="en-US" altLang="ja-JP" sz="1800" dirty="0" smtClean="0">
                <a:solidFill>
                  <a:schemeClr val="tx1"/>
                </a:solidFill>
                <a:latin typeface="ＭＳ Ｐ明朝" pitchFamily="18" charset="-128"/>
                <a:ea typeface="ＭＳ Ｐ明朝" pitchFamily="18" charset="-128"/>
              </a:rPr>
              <a:t>2011</a:t>
            </a:r>
            <a:r>
              <a:rPr lang="ja-JP" altLang="en-US" sz="1800" dirty="0" smtClean="0">
                <a:solidFill>
                  <a:schemeClr val="tx1"/>
                </a:solidFill>
                <a:latin typeface="ＭＳ Ｐ明朝" pitchFamily="18" charset="-128"/>
                <a:ea typeface="ＭＳ Ｐ明朝" pitchFamily="18" charset="-128"/>
              </a:rPr>
              <a:t>年　</a:t>
            </a:r>
            <a:r>
              <a:rPr lang="ja-JP" altLang="en-US" sz="2400" dirty="0" smtClean="0">
                <a:solidFill>
                  <a:schemeClr val="tx1"/>
                </a:solidFill>
                <a:latin typeface="ＭＳ Ｐ明朝" pitchFamily="18" charset="-128"/>
                <a:ea typeface="ＭＳ Ｐ明朝" pitchFamily="18" charset="-128"/>
              </a:rPr>
              <a:t>経済の潮流を読む</a:t>
            </a:r>
            <a:r>
              <a:rPr lang="en-US" altLang="ja-JP" sz="2400" dirty="0" smtClean="0">
                <a:solidFill>
                  <a:schemeClr val="tx1"/>
                </a:solidFill>
                <a:latin typeface="ＭＳ Ｐ明朝" pitchFamily="18" charset="-128"/>
                <a:ea typeface="ＭＳ Ｐ明朝" pitchFamily="18" charset="-128"/>
              </a:rPr>
              <a:t/>
            </a:r>
            <a:br>
              <a:rPr lang="en-US" altLang="ja-JP" sz="2400" dirty="0" smtClean="0">
                <a:solidFill>
                  <a:schemeClr val="tx1"/>
                </a:solidFill>
                <a:latin typeface="ＭＳ Ｐ明朝" pitchFamily="18" charset="-128"/>
                <a:ea typeface="ＭＳ Ｐ明朝" pitchFamily="18" charset="-128"/>
              </a:rPr>
            </a:br>
            <a:r>
              <a:rPr lang="ja-JP" altLang="en-US" sz="2400" dirty="0" smtClean="0">
                <a:solidFill>
                  <a:schemeClr val="tx1"/>
                </a:solidFill>
                <a:latin typeface="ＭＳ Ｐ明朝" pitchFamily="18" charset="-128"/>
                <a:ea typeface="ＭＳ Ｐ明朝" pitchFamily="18" charset="-128"/>
              </a:rPr>
              <a:t>　　　　　　　</a:t>
            </a:r>
            <a:r>
              <a:rPr lang="ja-JP" altLang="en-US" sz="2400" dirty="0" smtClean="0">
                <a:solidFill>
                  <a:schemeClr val="tx1"/>
                </a:solidFill>
                <a:latin typeface="ＭＳ Ｐ明朝" pitchFamily="18" charset="-128"/>
                <a:ea typeface="ＭＳ Ｐ明朝" pitchFamily="18" charset="-128"/>
              </a:rPr>
              <a:t>　　　</a:t>
            </a:r>
            <a:r>
              <a:rPr lang="ja-JP" altLang="en-US" sz="1400" dirty="0" smtClean="0">
                <a:solidFill>
                  <a:schemeClr val="tx1"/>
                </a:solidFill>
                <a:latin typeface="ＭＳ Ｐ明朝" pitchFamily="18" charset="-128"/>
                <a:ea typeface="ＭＳ Ｐ明朝" pitchFamily="18" charset="-128"/>
              </a:rPr>
              <a:t>今宮謙二中</a:t>
            </a:r>
            <a:r>
              <a:rPr lang="ja-JP" altLang="en-US" sz="1400" dirty="0" smtClean="0">
                <a:solidFill>
                  <a:schemeClr val="tx1"/>
                </a:solidFill>
                <a:latin typeface="ＭＳ Ｐ明朝" pitchFamily="18" charset="-128"/>
                <a:ea typeface="ＭＳ Ｐ明朝" pitchFamily="18" charset="-128"/>
              </a:rPr>
              <a:t>大名誉教授　</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「赤旗」</a:t>
            </a:r>
            <a:r>
              <a:rPr lang="en-US" altLang="ja-JP" sz="1400" dirty="0" smtClean="0">
                <a:solidFill>
                  <a:schemeClr val="tx1"/>
                </a:solidFill>
                <a:latin typeface="ＭＳ Ｐ明朝" pitchFamily="18" charset="-128"/>
                <a:ea typeface="ＭＳ Ｐ明朝" pitchFamily="18" charset="-128"/>
              </a:rPr>
              <a:t>11.1.5)</a:t>
            </a:r>
            <a:br>
              <a:rPr lang="en-US" altLang="ja-JP" sz="1400" dirty="0" smtClean="0">
                <a:solidFill>
                  <a:schemeClr val="tx1"/>
                </a:solidFill>
                <a:latin typeface="ＭＳ Ｐ明朝" pitchFamily="18" charset="-128"/>
                <a:ea typeface="ＭＳ Ｐ明朝" pitchFamily="18" charset="-128"/>
              </a:rPr>
            </a:br>
            <a:endParaRPr kumimoji="1" lang="ja-JP" altLang="en-US" sz="1400" dirty="0">
              <a:solidFill>
                <a:schemeClr val="tx1"/>
              </a:solidFill>
              <a:latin typeface="ＭＳ Ｐ明朝" pitchFamily="18" charset="-128"/>
              <a:ea typeface="ＭＳ Ｐ明朝" pitchFamily="18" charset="-128"/>
            </a:endParaRPr>
          </a:p>
        </p:txBody>
      </p:sp>
      <p:sp>
        <p:nvSpPr>
          <p:cNvPr id="3" name="コンテンツ プレースホルダ 2"/>
          <p:cNvSpPr>
            <a:spLocks noGrp="1"/>
          </p:cNvSpPr>
          <p:nvPr>
            <p:ph sz="quarter" idx="1"/>
          </p:nvPr>
        </p:nvSpPr>
        <p:spPr>
          <a:xfrm>
            <a:off x="457200" y="1052736"/>
            <a:ext cx="8435280" cy="3960440"/>
          </a:xfrm>
        </p:spPr>
        <p:txBody>
          <a:bodyPr>
            <a:normAutofit fontScale="77500" lnSpcReduction="20000"/>
          </a:bodyPr>
          <a:lstStyle/>
          <a:p>
            <a:pPr>
              <a:buNone/>
            </a:pPr>
            <a:r>
              <a:rPr kumimoji="1" lang="ja-JP" altLang="en-US" sz="2100" dirty="0" smtClean="0">
                <a:latin typeface="ＭＳ Ｐ明朝" pitchFamily="18" charset="-128"/>
                <a:ea typeface="ＭＳ Ｐ明朝" pitchFamily="18" charset="-128"/>
              </a:rPr>
              <a:t>世界経済動向の特徴</a:t>
            </a:r>
            <a:endParaRPr kumimoji="1" lang="en-US" altLang="ja-JP" sz="2100" dirty="0" smtClean="0">
              <a:latin typeface="ＭＳ Ｐ明朝" pitchFamily="18" charset="-128"/>
              <a:ea typeface="ＭＳ Ｐ明朝" pitchFamily="18" charset="-128"/>
            </a:endParaRPr>
          </a:p>
          <a:p>
            <a:pPr>
              <a:buNone/>
            </a:pPr>
            <a:r>
              <a:rPr lang="ja-JP" altLang="en-US" sz="1900" dirty="0" smtClean="0">
                <a:latin typeface="ＭＳ Ｐ明朝" pitchFamily="18" charset="-128"/>
                <a:ea typeface="ＭＳ Ｐ明朝" pitchFamily="18" charset="-128"/>
              </a:rPr>
              <a:t>第</a:t>
            </a:r>
            <a:r>
              <a:rPr lang="en-US" altLang="ja-JP" sz="1900" dirty="0" smtClean="0">
                <a:latin typeface="ＭＳ Ｐ明朝" pitchFamily="18" charset="-128"/>
                <a:ea typeface="ＭＳ Ｐ明朝" pitchFamily="18" charset="-128"/>
              </a:rPr>
              <a:t>1</a:t>
            </a:r>
            <a:r>
              <a:rPr lang="ja-JP" altLang="en-US" sz="1900" dirty="0" smtClean="0">
                <a:latin typeface="ＭＳ Ｐ明朝" pitchFamily="18" charset="-128"/>
                <a:ea typeface="ＭＳ Ｐ明朝" pitchFamily="18" charset="-128"/>
              </a:rPr>
              <a:t>　資本主義国の危機の深まり。</a:t>
            </a:r>
            <a:endParaRPr lang="en-US" altLang="ja-JP" sz="1900" dirty="0" smtClean="0">
              <a:latin typeface="ＭＳ Ｐ明朝" pitchFamily="18" charset="-128"/>
              <a:ea typeface="ＭＳ Ｐ明朝" pitchFamily="18" charset="-128"/>
            </a:endParaRPr>
          </a:p>
          <a:p>
            <a:pPr>
              <a:buNone/>
            </a:pPr>
            <a:r>
              <a:rPr kumimoji="1" lang="ja-JP" altLang="en-US" sz="1500" dirty="0" smtClean="0">
                <a:latin typeface="ＭＳ Ｐ明朝" pitchFamily="18" charset="-128"/>
                <a:ea typeface="ＭＳ Ｐ明朝" pitchFamily="18" charset="-128"/>
              </a:rPr>
              <a:t>①ソブリ</a:t>
            </a:r>
            <a:r>
              <a:rPr lang="ja-JP" altLang="en-US" sz="1500" dirty="0" smtClean="0">
                <a:latin typeface="ＭＳ Ｐ明朝" pitchFamily="18" charset="-128"/>
                <a:ea typeface="ＭＳ Ｐ明朝" pitchFamily="18" charset="-128"/>
              </a:rPr>
              <a:t>ン・</a:t>
            </a:r>
            <a:r>
              <a:rPr kumimoji="1" lang="ja-JP" altLang="en-US" sz="1500" dirty="0" smtClean="0">
                <a:latin typeface="ＭＳ Ｐ明朝" pitchFamily="18" charset="-128"/>
                <a:ea typeface="ＭＳ Ｐ明朝" pitchFamily="18" charset="-128"/>
              </a:rPr>
              <a:t>リスク</a:t>
            </a:r>
            <a:r>
              <a:rPr kumimoji="1" lang="en-US" altLang="ja-JP" sz="1500" dirty="0" smtClean="0">
                <a:latin typeface="ＭＳ Ｐ明朝" pitchFamily="18" charset="-128"/>
                <a:ea typeface="ＭＳ Ｐ明朝" pitchFamily="18" charset="-128"/>
              </a:rPr>
              <a:t>(</a:t>
            </a:r>
            <a:r>
              <a:rPr kumimoji="1" lang="ja-JP" altLang="en-US" sz="1500" dirty="0" smtClean="0">
                <a:latin typeface="ＭＳ Ｐ明朝" pitchFamily="18" charset="-128"/>
                <a:ea typeface="ＭＳ Ｐ明朝" pitchFamily="18" charset="-128"/>
              </a:rPr>
              <a:t>「国家主権に関わる」の意味。政府債務の信用リスク</a:t>
            </a:r>
            <a:r>
              <a:rPr kumimoji="1" lang="en-US" altLang="ja-JP" sz="1500" dirty="0" smtClean="0">
                <a:latin typeface="ＭＳ Ｐ明朝" pitchFamily="18" charset="-128"/>
                <a:ea typeface="ＭＳ Ｐ明朝" pitchFamily="18" charset="-128"/>
              </a:rPr>
              <a:t>)</a:t>
            </a:r>
          </a:p>
          <a:p>
            <a:pPr>
              <a:buNone/>
            </a:pPr>
            <a:r>
              <a:rPr lang="ja-JP" altLang="en-US" sz="1500" dirty="0" smtClean="0">
                <a:latin typeface="ＭＳ Ｐ明朝" pitchFamily="18" charset="-128"/>
                <a:ea typeface="ＭＳ Ｐ明朝" pitchFamily="18" charset="-128"/>
              </a:rPr>
              <a:t>・</a:t>
            </a:r>
            <a:r>
              <a:rPr lang="en-US" altLang="ja-JP" sz="1500" dirty="0" smtClean="0">
                <a:latin typeface="ＭＳ Ｐ明朝" pitchFamily="18" charset="-128"/>
                <a:ea typeface="ＭＳ Ｐ明朝" pitchFamily="18" charset="-128"/>
              </a:rPr>
              <a:t>10.5</a:t>
            </a:r>
            <a:r>
              <a:rPr lang="ja-JP" altLang="en-US" sz="1500" dirty="0" smtClean="0">
                <a:latin typeface="ＭＳ Ｐ明朝" pitchFamily="18" charset="-128"/>
                <a:ea typeface="ＭＳ Ｐ明朝" pitchFamily="18" charset="-128"/>
              </a:rPr>
              <a:t>ギリシャ危機、</a:t>
            </a:r>
            <a:r>
              <a:rPr lang="en-US" altLang="ja-JP" sz="1500" dirty="0" smtClean="0">
                <a:latin typeface="ＭＳ Ｐ明朝" pitchFamily="18" charset="-128"/>
                <a:ea typeface="ＭＳ Ｐ明朝" pitchFamily="18" charset="-128"/>
              </a:rPr>
              <a:t>10.11</a:t>
            </a:r>
            <a:r>
              <a:rPr lang="ja-JP" altLang="en-US" sz="1500" dirty="0" smtClean="0">
                <a:latin typeface="ＭＳ Ｐ明朝" pitchFamily="18" charset="-128"/>
                <a:ea typeface="ＭＳ Ｐ明朝" pitchFamily="18" charset="-128"/>
              </a:rPr>
              <a:t>アイルランドの財政破たん。スペイン、ポルトガルにも財政危機が広がり、ユーロ圏全体に広がる恐れ</a:t>
            </a:r>
            <a:endParaRPr lang="en-US" altLang="ja-JP" sz="1500" dirty="0" smtClean="0">
              <a:latin typeface="ＭＳ Ｐ明朝" pitchFamily="18" charset="-128"/>
              <a:ea typeface="ＭＳ Ｐ明朝" pitchFamily="18" charset="-128"/>
            </a:endParaRPr>
          </a:p>
          <a:p>
            <a:pPr>
              <a:buNone/>
            </a:pPr>
            <a:r>
              <a:rPr lang="ja-JP" altLang="en-US" sz="1500" dirty="0" smtClean="0">
                <a:latin typeface="ＭＳ Ｐ明朝" pitchFamily="18" charset="-128"/>
                <a:ea typeface="ＭＳ Ｐ明朝" pitchFamily="18" charset="-128"/>
              </a:rPr>
              <a:t> が表れた。</a:t>
            </a:r>
            <a:r>
              <a:rPr lang="en-US" altLang="ja-JP" sz="1500" dirty="0" smtClean="0">
                <a:latin typeface="ＭＳ Ｐ明朝" pitchFamily="18" charset="-128"/>
                <a:ea typeface="ＭＳ Ｐ明朝" pitchFamily="18" charset="-128"/>
              </a:rPr>
              <a:t>EU</a:t>
            </a:r>
            <a:r>
              <a:rPr lang="ja-JP" altLang="en-US" sz="1500" dirty="0" smtClean="0">
                <a:latin typeface="ＭＳ Ｐ明朝" pitchFamily="18" charset="-128"/>
                <a:ea typeface="ＭＳ Ｐ明朝" pitchFamily="18" charset="-128"/>
              </a:rPr>
              <a:t>と</a:t>
            </a:r>
            <a:r>
              <a:rPr lang="en-US" altLang="ja-JP" sz="1500" dirty="0" smtClean="0">
                <a:latin typeface="ＭＳ Ｐ明朝" pitchFamily="18" charset="-128"/>
                <a:ea typeface="ＭＳ Ｐ明朝" pitchFamily="18" charset="-128"/>
              </a:rPr>
              <a:t>IMF</a:t>
            </a:r>
            <a:r>
              <a:rPr lang="ja-JP" altLang="en-US" sz="1500" dirty="0" smtClean="0">
                <a:latin typeface="ＭＳ Ｐ明朝" pitchFamily="18" charset="-128"/>
                <a:ea typeface="ＭＳ Ｐ明朝" pitchFamily="18" charset="-128"/>
              </a:rPr>
              <a:t>はギリシャ、アイルランドに資金援助を行ない、</a:t>
            </a:r>
            <a:r>
              <a:rPr lang="en-US" altLang="ja-JP" sz="1500" dirty="0" smtClean="0">
                <a:latin typeface="ＭＳ Ｐ明朝" pitchFamily="18" charset="-128"/>
                <a:ea typeface="ＭＳ Ｐ明朝" pitchFamily="18" charset="-128"/>
              </a:rPr>
              <a:t>7500</a:t>
            </a:r>
            <a:r>
              <a:rPr lang="ja-JP" altLang="en-US" sz="1500" dirty="0" smtClean="0">
                <a:latin typeface="ＭＳ Ｐ明朝" pitchFamily="18" charset="-128"/>
                <a:ea typeface="ＭＳ Ｐ明朝" pitchFamily="18" charset="-128"/>
              </a:rPr>
              <a:t>億ユーロ</a:t>
            </a:r>
            <a:r>
              <a:rPr lang="en-US" altLang="ja-JP" sz="1500" dirty="0" smtClean="0">
                <a:latin typeface="ＭＳ Ｐ明朝" pitchFamily="18" charset="-128"/>
                <a:ea typeface="ＭＳ Ｐ明朝" pitchFamily="18" charset="-128"/>
              </a:rPr>
              <a:t>(85</a:t>
            </a:r>
            <a:r>
              <a:rPr lang="ja-JP" altLang="en-US" sz="1500" dirty="0" smtClean="0">
                <a:latin typeface="ＭＳ Ｐ明朝" pitchFamily="18" charset="-128"/>
                <a:ea typeface="ＭＳ Ｐ明朝" pitchFamily="18" charset="-128"/>
              </a:rPr>
              <a:t>兆円</a:t>
            </a:r>
            <a:r>
              <a:rPr lang="en-US" altLang="ja-JP" sz="1500" dirty="0" smtClean="0">
                <a:latin typeface="ＭＳ Ｐ明朝" pitchFamily="18" charset="-128"/>
                <a:ea typeface="ＭＳ Ｐ明朝" pitchFamily="18" charset="-128"/>
              </a:rPr>
              <a:t>)</a:t>
            </a:r>
            <a:r>
              <a:rPr lang="ja-JP" altLang="en-US" sz="1500" dirty="0" err="1" smtClean="0">
                <a:latin typeface="ＭＳ Ｐ明朝" pitchFamily="18" charset="-128"/>
                <a:ea typeface="ＭＳ Ｐ明朝" pitchFamily="18" charset="-128"/>
              </a:rPr>
              <a:t>の緊</a:t>
            </a:r>
            <a:r>
              <a:rPr lang="ja-JP" altLang="en-US" sz="1500" dirty="0" smtClean="0">
                <a:latin typeface="ＭＳ Ｐ明朝" pitchFamily="18" charset="-128"/>
                <a:ea typeface="ＭＳ Ｐ明朝" pitchFamily="18" charset="-128"/>
              </a:rPr>
              <a:t>急融資制度をつくる。</a:t>
            </a:r>
            <a:endParaRPr kumimoji="1" lang="en-US" altLang="ja-JP" sz="1500" dirty="0" smtClean="0">
              <a:latin typeface="ＭＳ Ｐ明朝" pitchFamily="18" charset="-128"/>
              <a:ea typeface="ＭＳ Ｐ明朝" pitchFamily="18" charset="-128"/>
            </a:endParaRPr>
          </a:p>
          <a:p>
            <a:pPr>
              <a:buNone/>
            </a:pPr>
            <a:r>
              <a:rPr kumimoji="1" lang="ja-JP" altLang="en-US" sz="1500" dirty="0" smtClean="0">
                <a:latin typeface="ＭＳ Ｐ明朝" pitchFamily="18" charset="-128"/>
                <a:ea typeface="ＭＳ Ｐ明朝" pitchFamily="18" charset="-128"/>
              </a:rPr>
              <a:t>②主要資本主義の緊縮財政政策への転換。</a:t>
            </a:r>
            <a:endParaRPr kumimoji="1" lang="en-US" altLang="ja-JP" sz="1500" dirty="0" smtClean="0">
              <a:latin typeface="ＭＳ Ｐ明朝" pitchFamily="18" charset="-128"/>
              <a:ea typeface="ＭＳ Ｐ明朝" pitchFamily="18" charset="-128"/>
            </a:endParaRPr>
          </a:p>
          <a:p>
            <a:pPr>
              <a:buNone/>
            </a:pPr>
            <a:r>
              <a:rPr lang="ja-JP" altLang="en-US" sz="1500" dirty="0" smtClean="0">
                <a:latin typeface="ＭＳ Ｐ明朝" pitchFamily="18" charset="-128"/>
                <a:ea typeface="ＭＳ Ｐ明朝" pitchFamily="18" charset="-128"/>
              </a:rPr>
              <a:t>・財政支出増→緊縮財政。</a:t>
            </a:r>
            <a:r>
              <a:rPr kumimoji="1" lang="ja-JP" altLang="en-US" sz="1500" dirty="0" smtClean="0">
                <a:latin typeface="ＭＳ Ｐ明朝" pitchFamily="18" charset="-128"/>
                <a:ea typeface="ＭＳ Ｐ明朝" pitchFamily="18" charset="-128"/>
              </a:rPr>
              <a:t>労働者の反対運動の高まり。</a:t>
            </a:r>
            <a:r>
              <a:rPr kumimoji="1" lang="en-US" altLang="ja-JP" sz="1500" dirty="0" smtClean="0">
                <a:latin typeface="ＭＳ Ｐ明朝" pitchFamily="18" charset="-128"/>
                <a:ea typeface="ＭＳ Ｐ明朝" pitchFamily="18" charset="-128"/>
              </a:rPr>
              <a:t>ETUC(</a:t>
            </a:r>
            <a:r>
              <a:rPr kumimoji="1" lang="ja-JP" altLang="en-US" sz="1500" dirty="0" smtClean="0">
                <a:latin typeface="ＭＳ Ｐ明朝" pitchFamily="18" charset="-128"/>
                <a:ea typeface="ＭＳ Ｐ明朝" pitchFamily="18" charset="-128"/>
              </a:rPr>
              <a:t>欧州労連）の呼びかけで、</a:t>
            </a:r>
            <a:r>
              <a:rPr kumimoji="1" lang="en-US" altLang="ja-JP" sz="1500" dirty="0" smtClean="0">
                <a:latin typeface="ＭＳ Ｐ明朝" pitchFamily="18" charset="-128"/>
                <a:ea typeface="ＭＳ Ｐ明朝" pitchFamily="18" charset="-128"/>
              </a:rPr>
              <a:t>9</a:t>
            </a:r>
            <a:r>
              <a:rPr kumimoji="1" lang="ja-JP" altLang="en-US" sz="1500" dirty="0" smtClean="0">
                <a:latin typeface="ＭＳ Ｐ明朝" pitchFamily="18" charset="-128"/>
                <a:ea typeface="ＭＳ Ｐ明朝" pitchFamily="18" charset="-128"/>
              </a:rPr>
              <a:t>月第一次、</a:t>
            </a:r>
            <a:r>
              <a:rPr kumimoji="1" lang="en-US" altLang="ja-JP" sz="1500" dirty="0" smtClean="0">
                <a:latin typeface="ＭＳ Ｐ明朝" pitchFamily="18" charset="-128"/>
                <a:ea typeface="ＭＳ Ｐ明朝" pitchFamily="18" charset="-128"/>
              </a:rPr>
              <a:t>12</a:t>
            </a:r>
            <a:r>
              <a:rPr kumimoji="1" lang="ja-JP" altLang="en-US" sz="1500" dirty="0" smtClean="0">
                <a:latin typeface="ＭＳ Ｐ明朝" pitchFamily="18" charset="-128"/>
                <a:ea typeface="ＭＳ Ｐ明朝" pitchFamily="18" charset="-128"/>
              </a:rPr>
              <a:t>月第</a:t>
            </a:r>
            <a:r>
              <a:rPr lang="ja-JP" altLang="en-US" sz="1500" dirty="0" smtClean="0">
                <a:latin typeface="ＭＳ Ｐ明朝" pitchFamily="18" charset="-128"/>
                <a:ea typeface="ＭＳ Ｐ明朝" pitchFamily="18" charset="-128"/>
              </a:rPr>
              <a:t>二次統一行動。イ</a:t>
            </a:r>
            <a:endParaRPr lang="en-US" altLang="ja-JP" sz="1500" dirty="0" smtClean="0">
              <a:latin typeface="ＭＳ Ｐ明朝" pitchFamily="18" charset="-128"/>
              <a:ea typeface="ＭＳ Ｐ明朝" pitchFamily="18" charset="-128"/>
            </a:endParaRPr>
          </a:p>
          <a:p>
            <a:pPr>
              <a:buNone/>
            </a:pPr>
            <a:r>
              <a:rPr lang="en-US" altLang="ja-JP" sz="1500" dirty="0" smtClean="0">
                <a:latin typeface="ＭＳ Ｐ明朝" pitchFamily="18" charset="-128"/>
                <a:ea typeface="ＭＳ Ｐ明朝" pitchFamily="18" charset="-128"/>
              </a:rPr>
              <a:t> </a:t>
            </a:r>
            <a:r>
              <a:rPr lang="ja-JP" altLang="en-US" sz="1500" dirty="0" smtClean="0">
                <a:latin typeface="ＭＳ Ｐ明朝" pitchFamily="18" charset="-128"/>
                <a:ea typeface="ＭＳ Ｐ明朝" pitchFamily="18" charset="-128"/>
              </a:rPr>
              <a:t>タリア、ドイツ、オーストリア、ギリシャ、ポルトガル。資本と労働の対立が激しくなっている。</a:t>
            </a:r>
            <a:endParaRPr kumimoji="1" lang="en-US" altLang="ja-JP" sz="1500" dirty="0" smtClean="0">
              <a:latin typeface="ＭＳ Ｐ明朝" pitchFamily="18" charset="-128"/>
              <a:ea typeface="ＭＳ Ｐ明朝" pitchFamily="18" charset="-128"/>
            </a:endParaRPr>
          </a:p>
          <a:p>
            <a:pPr>
              <a:buNone/>
            </a:pPr>
            <a:r>
              <a:rPr lang="ja-JP" altLang="en-US" sz="1500" dirty="0" smtClean="0">
                <a:latin typeface="ＭＳ Ｐ明朝" pitchFamily="18" charset="-128"/>
                <a:ea typeface="ＭＳ Ｐ明朝" pitchFamily="18" charset="-128"/>
              </a:rPr>
              <a:t>③主要資本主義国の出口戦略の挫折。</a:t>
            </a:r>
            <a:endParaRPr lang="en-US" altLang="ja-JP" sz="1500" dirty="0" smtClean="0">
              <a:latin typeface="ＭＳ Ｐ明朝" pitchFamily="18" charset="-128"/>
              <a:ea typeface="ＭＳ Ｐ明朝" pitchFamily="18" charset="-128"/>
            </a:endParaRPr>
          </a:p>
          <a:p>
            <a:pPr>
              <a:buNone/>
            </a:pPr>
            <a:r>
              <a:rPr lang="ja-JP" altLang="en-US" sz="1500" dirty="0" smtClean="0">
                <a:latin typeface="ＭＳ Ｐ明朝" pitchFamily="18" charset="-128"/>
                <a:ea typeface="ＭＳ Ｐ明朝" pitchFamily="18" charset="-128"/>
              </a:rPr>
              <a:t>・出口戦略とは、</a:t>
            </a:r>
            <a:r>
              <a:rPr lang="en-US" altLang="ja-JP" sz="1500" dirty="0" smtClean="0">
                <a:latin typeface="ＭＳ Ｐ明朝" pitchFamily="18" charset="-128"/>
                <a:ea typeface="ＭＳ Ｐ明朝" pitchFamily="18" charset="-128"/>
              </a:rPr>
              <a:t>2007</a:t>
            </a:r>
            <a:r>
              <a:rPr lang="ja-JP" altLang="en-US" sz="1500" dirty="0" smtClean="0">
                <a:latin typeface="ＭＳ Ｐ明朝" pitchFamily="18" charset="-128"/>
                <a:ea typeface="ＭＳ Ｐ明朝" pitchFamily="18" charset="-128"/>
              </a:rPr>
              <a:t>年以降の世界的経済・金融危機に対して、財政支出増、低金利、金融量的緩和など異常な緊急対策をで</a:t>
            </a:r>
            <a:endParaRPr lang="en-US" altLang="ja-JP" sz="1500" dirty="0" smtClean="0">
              <a:latin typeface="ＭＳ Ｐ明朝" pitchFamily="18" charset="-128"/>
              <a:ea typeface="ＭＳ Ｐ明朝" pitchFamily="18" charset="-128"/>
            </a:endParaRPr>
          </a:p>
          <a:p>
            <a:pPr>
              <a:buNone/>
            </a:pPr>
            <a:r>
              <a:rPr lang="ja-JP" altLang="en-US" sz="1500" dirty="0" smtClean="0">
                <a:latin typeface="ＭＳ Ｐ明朝" pitchFamily="18" charset="-128"/>
                <a:ea typeface="ＭＳ Ｐ明朝" pitchFamily="18" charset="-128"/>
              </a:rPr>
              <a:t> きる限り正常化しようとするもの。景気も良くなると期待し、一時的には成功したかに見えた。しかし、景気は回復せず、高</a:t>
            </a:r>
            <a:endParaRPr lang="en-US" altLang="ja-JP" sz="1500" dirty="0" smtClean="0">
              <a:latin typeface="ＭＳ Ｐ明朝" pitchFamily="18" charset="-128"/>
              <a:ea typeface="ＭＳ Ｐ明朝" pitchFamily="18" charset="-128"/>
            </a:endParaRPr>
          </a:p>
          <a:p>
            <a:pPr>
              <a:buNone/>
            </a:pPr>
            <a:r>
              <a:rPr lang="ja-JP" altLang="en-US" sz="1500" dirty="0" smtClean="0">
                <a:latin typeface="ＭＳ Ｐ明朝" pitchFamily="18" charset="-128"/>
                <a:ea typeface="ＭＳ Ｐ明朝" pitchFamily="18" charset="-128"/>
              </a:rPr>
              <a:t> 失業など実体経済は悪化が続いている。</a:t>
            </a:r>
            <a:endParaRPr lang="en-US" altLang="ja-JP" sz="1500" dirty="0" smtClean="0">
              <a:latin typeface="ＭＳ Ｐ明朝" pitchFamily="18" charset="-128"/>
              <a:ea typeface="ＭＳ Ｐ明朝" pitchFamily="18" charset="-128"/>
            </a:endParaRPr>
          </a:p>
          <a:p>
            <a:pPr>
              <a:buNone/>
            </a:pPr>
            <a:endParaRPr lang="en-US" altLang="ja-JP" sz="1300" dirty="0" smtClean="0">
              <a:latin typeface="ＭＳ Ｐ明朝" pitchFamily="18" charset="-128"/>
              <a:ea typeface="ＭＳ Ｐ明朝" pitchFamily="18" charset="-128"/>
            </a:endParaRPr>
          </a:p>
          <a:p>
            <a:pPr>
              <a:buNone/>
            </a:pPr>
            <a:r>
              <a:rPr kumimoji="1" lang="ja-JP" altLang="en-US" sz="2100" dirty="0" smtClean="0">
                <a:latin typeface="ＭＳ Ｐ明朝" pitchFamily="18" charset="-128"/>
                <a:ea typeface="ＭＳ Ｐ明朝" pitchFamily="18" charset="-128"/>
              </a:rPr>
              <a:t>第</a:t>
            </a:r>
            <a:r>
              <a:rPr kumimoji="1" lang="en-US" altLang="ja-JP" sz="2100" dirty="0" smtClean="0">
                <a:latin typeface="ＭＳ Ｐ明朝" pitchFamily="18" charset="-128"/>
                <a:ea typeface="ＭＳ Ｐ明朝" pitchFamily="18" charset="-128"/>
              </a:rPr>
              <a:t>2</a:t>
            </a:r>
            <a:r>
              <a:rPr kumimoji="1" lang="ja-JP" altLang="en-US" sz="2100" dirty="0" smtClean="0">
                <a:latin typeface="ＭＳ Ｐ明朝" pitchFamily="18" charset="-128"/>
                <a:ea typeface="ＭＳ Ｐ明朝" pitchFamily="18" charset="-128"/>
              </a:rPr>
              <a:t>　中国、インド、ブラジルなどの新興国経済の発展</a:t>
            </a:r>
            <a:endParaRPr kumimoji="1" lang="en-US" altLang="ja-JP" sz="2100" dirty="0" smtClean="0">
              <a:latin typeface="ＭＳ Ｐ明朝" pitchFamily="18" charset="-128"/>
              <a:ea typeface="ＭＳ Ｐ明朝" pitchFamily="18" charset="-128"/>
            </a:endParaRPr>
          </a:p>
          <a:p>
            <a:pPr>
              <a:buNone/>
            </a:pPr>
            <a:r>
              <a:rPr lang="ja-JP" altLang="en-US" sz="1600" dirty="0" smtClean="0">
                <a:latin typeface="ＭＳ Ｐ明朝" pitchFamily="18" charset="-128"/>
                <a:ea typeface="ＭＳ Ｐ明朝" pitchFamily="18" charset="-128"/>
              </a:rPr>
              <a:t>主要資本主義国の経済低迷と対照的。主要国と新興国の相互依存と協力という複雑な局面が表れ始めた。舞台は</a:t>
            </a:r>
            <a:r>
              <a:rPr lang="en-US" altLang="ja-JP" sz="1600" dirty="0" smtClean="0">
                <a:latin typeface="ＭＳ Ｐ明朝" pitchFamily="18" charset="-128"/>
                <a:ea typeface="ＭＳ Ｐ明朝" pitchFamily="18" charset="-128"/>
              </a:rPr>
              <a:t>G20(20</a:t>
            </a:r>
            <a:r>
              <a:rPr lang="ja-JP" altLang="en-US" sz="1600" dirty="0" smtClean="0">
                <a:latin typeface="ＭＳ Ｐ明朝" pitchFamily="18" charset="-128"/>
                <a:ea typeface="ＭＳ Ｐ明朝" pitchFamily="18" charset="-128"/>
              </a:rPr>
              <a:t>カ</a:t>
            </a:r>
            <a:endParaRPr lang="en-US" altLang="ja-JP" sz="1600" dirty="0" smtClean="0">
              <a:latin typeface="ＭＳ Ｐ明朝" pitchFamily="18" charset="-128"/>
              <a:ea typeface="ＭＳ Ｐ明朝" pitchFamily="18" charset="-128"/>
            </a:endParaRPr>
          </a:p>
          <a:p>
            <a:pPr>
              <a:buNone/>
            </a:pPr>
            <a:r>
              <a:rPr lang="ja-JP" altLang="en-US" sz="1600" dirty="0" smtClean="0">
                <a:latin typeface="ＭＳ Ｐ明朝" pitchFamily="18" charset="-128"/>
                <a:ea typeface="ＭＳ Ｐ明朝" pitchFamily="18" charset="-128"/>
              </a:rPr>
              <a:t>国首脳会議）で</a:t>
            </a:r>
            <a:r>
              <a:rPr lang="en-US" altLang="ja-JP" sz="1600" dirty="0" smtClean="0">
                <a:latin typeface="ＭＳ Ｐ明朝" pitchFamily="18" charset="-128"/>
                <a:ea typeface="ＭＳ Ｐ明朝" pitchFamily="18" charset="-128"/>
              </a:rPr>
              <a:t>G8</a:t>
            </a:r>
            <a:r>
              <a:rPr lang="ja-JP" altLang="en-US" sz="1600" dirty="0" smtClean="0">
                <a:latin typeface="ＭＳ Ｐ明朝" pitchFamily="18" charset="-128"/>
                <a:ea typeface="ＭＳ Ｐ明朝" pitchFamily="18" charset="-128"/>
              </a:rPr>
              <a:t>に代わった。資本主義国は新興国の力を借りなければ、経済発展ができない状態にある。</a:t>
            </a:r>
            <a:endParaRPr kumimoji="1" lang="en-US" altLang="ja-JP" sz="1600" dirty="0" smtClean="0">
              <a:latin typeface="ＭＳ Ｐ明朝" pitchFamily="18" charset="-128"/>
              <a:ea typeface="ＭＳ Ｐ明朝" pitchFamily="18" charset="-128"/>
            </a:endParaRPr>
          </a:p>
          <a:p>
            <a:pPr>
              <a:buNone/>
            </a:pPr>
            <a:endParaRPr lang="en-US" altLang="ja-JP" sz="1600" dirty="0" smtClean="0">
              <a:latin typeface="AR P丸ゴシック体M" pitchFamily="50" charset="-128"/>
              <a:ea typeface="AR P丸ゴシック体M" pitchFamily="50" charset="-128"/>
            </a:endParaRPr>
          </a:p>
        </p:txBody>
      </p:sp>
      <p:pic>
        <p:nvPicPr>
          <p:cNvPr id="1026" name="Picture 2" descr="C:\Users\佐藤陵一\Pictures\MP Navigator EX\2011_01_05\IMG.tif"/>
          <p:cNvPicPr>
            <a:picLocks noChangeAspect="1" noChangeArrowheads="1"/>
          </p:cNvPicPr>
          <p:nvPr/>
        </p:nvPicPr>
        <p:blipFill>
          <a:blip r:embed="rId2" cstate="print"/>
          <a:srcRect/>
          <a:stretch>
            <a:fillRect/>
          </a:stretch>
        </p:blipFill>
        <p:spPr bwMode="auto">
          <a:xfrm>
            <a:off x="5940152" y="5013176"/>
            <a:ext cx="2731095" cy="1566321"/>
          </a:xfrm>
          <a:prstGeom prst="rect">
            <a:avLst/>
          </a:prstGeom>
          <a:noFill/>
          <a:ln>
            <a:solidFill>
              <a:schemeClr val="tx2">
                <a:lumMod val="60000"/>
                <a:lumOff val="40000"/>
              </a:schemeClr>
            </a:solidFill>
          </a:ln>
        </p:spPr>
      </p:pic>
      <p:sp>
        <p:nvSpPr>
          <p:cNvPr id="5" name="正方形/長方形 4"/>
          <p:cNvSpPr/>
          <p:nvPr/>
        </p:nvSpPr>
        <p:spPr>
          <a:xfrm>
            <a:off x="611560" y="5013176"/>
            <a:ext cx="5184576" cy="1584176"/>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endParaRPr lang="en-US" altLang="ja-JP" sz="1400" dirty="0" smtClean="0">
              <a:latin typeface="AR P丸ゴシック体M" pitchFamily="50" charset="-128"/>
              <a:ea typeface="AR P丸ゴシック体M" pitchFamily="50" charset="-128"/>
            </a:endParaRPr>
          </a:p>
          <a:p>
            <a:pPr>
              <a:buNone/>
            </a:pPr>
            <a:r>
              <a:rPr lang="ja-JP" altLang="en-US" sz="1400" dirty="0" smtClean="0">
                <a:solidFill>
                  <a:schemeClr val="bg1"/>
                </a:solidFill>
                <a:latin typeface="ＭＳ Ｐ明朝" pitchFamily="18" charset="-128"/>
                <a:ea typeface="ＭＳ Ｐ明朝" pitchFamily="18" charset="-128"/>
              </a:rPr>
              <a:t>国際金融分野の大きな動き</a:t>
            </a:r>
            <a:endParaRPr lang="en-US" altLang="ja-JP" sz="1400" dirty="0" smtClean="0">
              <a:solidFill>
                <a:schemeClr val="bg1"/>
              </a:solidFill>
              <a:latin typeface="ＭＳ Ｐ明朝" pitchFamily="18" charset="-128"/>
              <a:ea typeface="ＭＳ Ｐ明朝" pitchFamily="18" charset="-128"/>
            </a:endParaRPr>
          </a:p>
          <a:p>
            <a:pPr>
              <a:buNone/>
            </a:pPr>
            <a:r>
              <a:rPr lang="ja-JP" altLang="en-US" sz="1400" dirty="0" smtClean="0">
                <a:solidFill>
                  <a:schemeClr val="bg1"/>
                </a:solidFill>
                <a:latin typeface="ＭＳ Ｐ明朝" pitchFamily="18" charset="-128"/>
                <a:ea typeface="ＭＳ Ｐ明朝" pitchFamily="18" charset="-128"/>
              </a:rPr>
              <a:t>第１　ユーロ相場の暴落－ドルに次ぐ基軸通貨の期待は国際金融分野に打撃を与えた。</a:t>
            </a:r>
            <a:endParaRPr lang="en-US" altLang="ja-JP" sz="1400" dirty="0" smtClean="0">
              <a:solidFill>
                <a:schemeClr val="bg1"/>
              </a:solidFill>
              <a:latin typeface="ＭＳ Ｐ明朝" pitchFamily="18" charset="-128"/>
              <a:ea typeface="ＭＳ Ｐ明朝" pitchFamily="18" charset="-128"/>
            </a:endParaRPr>
          </a:p>
          <a:p>
            <a:pPr>
              <a:buNone/>
            </a:pPr>
            <a:r>
              <a:rPr lang="ja-JP" altLang="en-US" sz="1400" dirty="0" smtClean="0">
                <a:solidFill>
                  <a:schemeClr val="bg1"/>
                </a:solidFill>
                <a:latin typeface="ＭＳ Ｐ明朝" pitchFamily="18" charset="-128"/>
                <a:ea typeface="ＭＳ Ｐ明朝" pitchFamily="18" charset="-128"/>
              </a:rPr>
              <a:t>第</a:t>
            </a:r>
            <a:r>
              <a:rPr lang="en-US" altLang="ja-JP" sz="1400" dirty="0" smtClean="0">
                <a:solidFill>
                  <a:schemeClr val="bg1"/>
                </a:solidFill>
                <a:latin typeface="ＭＳ Ｐ明朝" pitchFamily="18" charset="-128"/>
                <a:ea typeface="ＭＳ Ｐ明朝" pitchFamily="18" charset="-128"/>
              </a:rPr>
              <a:t>2</a:t>
            </a:r>
            <a:r>
              <a:rPr lang="ja-JP" altLang="en-US" sz="1400" dirty="0" smtClean="0">
                <a:solidFill>
                  <a:schemeClr val="bg1"/>
                </a:solidFill>
                <a:latin typeface="ＭＳ Ｐ明朝" pitchFamily="18" charset="-128"/>
                <a:ea typeface="ＭＳ Ｐ明朝" pitchFamily="18" charset="-128"/>
              </a:rPr>
              <a:t>　「通貨安競争」－ドル安、円高、新興国通貨高の形が表れた。人民元切り上げ問題が浮上。</a:t>
            </a:r>
            <a:endParaRPr lang="en-US" altLang="ja-JP" sz="1400" dirty="0" smtClean="0">
              <a:solidFill>
                <a:schemeClr val="bg1"/>
              </a:solidFill>
              <a:latin typeface="ＭＳ Ｐ明朝" pitchFamily="18" charset="-128"/>
              <a:ea typeface="ＭＳ Ｐ明朝" pitchFamily="18" charset="-128"/>
            </a:endParaRPr>
          </a:p>
          <a:p>
            <a:pPr>
              <a:buNone/>
            </a:pPr>
            <a:r>
              <a:rPr lang="ja-JP" altLang="en-US" sz="1400" dirty="0" smtClean="0">
                <a:solidFill>
                  <a:schemeClr val="bg1"/>
                </a:solidFill>
                <a:latin typeface="ＭＳ Ｐ明朝" pitchFamily="18" charset="-128"/>
                <a:ea typeface="ＭＳ Ｐ明朝" pitchFamily="18" charset="-128"/>
              </a:rPr>
              <a:t>第</a:t>
            </a:r>
            <a:r>
              <a:rPr lang="en-US" altLang="ja-JP" sz="1400" dirty="0" smtClean="0">
                <a:solidFill>
                  <a:schemeClr val="bg1"/>
                </a:solidFill>
                <a:latin typeface="ＭＳ Ｐ明朝" pitchFamily="18" charset="-128"/>
                <a:ea typeface="ＭＳ Ｐ明朝" pitchFamily="18" charset="-128"/>
              </a:rPr>
              <a:t>3</a:t>
            </a:r>
            <a:r>
              <a:rPr lang="ja-JP" altLang="en-US" sz="1400" dirty="0" smtClean="0">
                <a:solidFill>
                  <a:schemeClr val="bg1"/>
                </a:solidFill>
                <a:latin typeface="ＭＳ Ｐ明朝" pitchFamily="18" charset="-128"/>
                <a:ea typeface="ＭＳ Ｐ明朝" pitchFamily="18" charset="-128"/>
              </a:rPr>
              <a:t>　国際通貨制度の議論の広がりー各方面で広がっている。</a:t>
            </a:r>
          </a:p>
          <a:p>
            <a:pPr algn="ctr"/>
            <a:endParaRPr kumimoji="1" lang="ja-JP" altLang="en-US" dirty="0">
              <a:latin typeface="ＭＳ Ｐ明朝" pitchFamily="18" charset="-128"/>
              <a:ea typeface="ＭＳ Ｐ明朝" pitchFamily="18" charset="-128"/>
            </a:endParaRPr>
          </a:p>
        </p:txBody>
      </p:sp>
      <p:sp>
        <p:nvSpPr>
          <p:cNvPr id="6" name="角丸四角形 5"/>
          <p:cNvSpPr/>
          <p:nvPr/>
        </p:nvSpPr>
        <p:spPr>
          <a:xfrm>
            <a:off x="6588224" y="332656"/>
            <a:ext cx="1944216" cy="360040"/>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Common Sense </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Ｎ</a:t>
            </a: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o.1</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３</a:t>
            </a:r>
            <a:endParaRPr lang="ja-JP" altLang="en-US" sz="1200" dirty="0">
              <a:ln w="12700">
                <a:solidFill>
                  <a:sysClr val="windowText" lastClr="000000"/>
                </a:solidFill>
                <a:prstDash val="solid"/>
              </a:ln>
              <a:solidFill>
                <a:schemeClr val="bg1"/>
              </a:solidFill>
              <a:latin typeface="ＭＳ Ｐ明朝" pitchFamily="18" charset="-128"/>
              <a:ea typeface="ＭＳ Ｐ明朝" pitchFamily="18"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363272" cy="2376264"/>
          </a:xfrm>
        </p:spPr>
        <p:txBody>
          <a:bodyPr>
            <a:noAutofit/>
          </a:bodyPr>
          <a:lstStyle/>
          <a:p>
            <a:pPr>
              <a:lnSpc>
                <a:spcPts val="2000"/>
              </a:lnSpc>
            </a:pPr>
            <a:r>
              <a:rPr lang="en-US" altLang="ja-JP" sz="2000" dirty="0" smtClean="0">
                <a:solidFill>
                  <a:schemeClr val="tx1"/>
                </a:solidFill>
                <a:latin typeface="AR P丸ゴシック体M" pitchFamily="50" charset="-128"/>
                <a:ea typeface="AR P丸ゴシック体M" pitchFamily="50" charset="-128"/>
              </a:rPr>
              <a:t/>
            </a:r>
            <a:br>
              <a:rPr lang="en-US" altLang="ja-JP" sz="2000" dirty="0" smtClean="0">
                <a:solidFill>
                  <a:schemeClr val="tx1"/>
                </a:solidFill>
                <a:latin typeface="AR P丸ゴシック体M" pitchFamily="50" charset="-128"/>
                <a:ea typeface="AR P丸ゴシック体M" pitchFamily="50" charset="-128"/>
              </a:rPr>
            </a:br>
            <a:r>
              <a:rPr lang="en-US" altLang="ja-JP" sz="2000" dirty="0" smtClean="0">
                <a:solidFill>
                  <a:schemeClr val="tx1"/>
                </a:solidFill>
                <a:latin typeface="ＭＳ Ｐ明朝" pitchFamily="18" charset="-128"/>
                <a:ea typeface="ＭＳ Ｐ明朝" pitchFamily="18" charset="-128"/>
              </a:rPr>
              <a:t>21</a:t>
            </a:r>
            <a:r>
              <a:rPr lang="ja-JP" altLang="en-US" sz="2000" dirty="0" smtClean="0">
                <a:solidFill>
                  <a:schemeClr val="tx1"/>
                </a:solidFill>
                <a:latin typeface="ＭＳ Ｐ明朝" pitchFamily="18" charset="-128"/>
                <a:ea typeface="ＭＳ Ｐ明朝" pitchFamily="18" charset="-128"/>
              </a:rPr>
              <a:t>世紀の</a:t>
            </a:r>
            <a:r>
              <a:rPr lang="en-US" altLang="ja-JP" sz="2000" dirty="0" smtClean="0">
                <a:solidFill>
                  <a:schemeClr val="tx1"/>
                </a:solidFill>
                <a:latin typeface="ＭＳ Ｐ明朝" pitchFamily="18" charset="-128"/>
                <a:ea typeface="ＭＳ Ｐ明朝" pitchFamily="18" charset="-128"/>
              </a:rPr>
              <a:t>10</a:t>
            </a:r>
            <a:r>
              <a:rPr lang="ja-JP" altLang="en-US" sz="2000" dirty="0" smtClean="0">
                <a:solidFill>
                  <a:schemeClr val="tx1"/>
                </a:solidFill>
                <a:latin typeface="ＭＳ Ｐ明朝" pitchFamily="18" charset="-128"/>
                <a:ea typeface="ＭＳ Ｐ明朝" pitchFamily="18" charset="-128"/>
              </a:rPr>
              <a:t>年間を振り返る</a:t>
            </a:r>
            <a:r>
              <a:rPr lang="en-US" altLang="ja-JP" sz="1400" dirty="0" smtClean="0">
                <a:solidFill>
                  <a:schemeClr val="tx1"/>
                </a:solidFill>
                <a:latin typeface="ＭＳ Ｐ明朝" pitchFamily="18" charset="-128"/>
                <a:ea typeface="ＭＳ Ｐ明朝" pitchFamily="18" charset="-128"/>
              </a:rPr>
              <a:t/>
            </a:r>
            <a:br>
              <a:rPr lang="en-US" altLang="ja-JP" sz="1400" dirty="0" smtClean="0">
                <a:solidFill>
                  <a:schemeClr val="tx1"/>
                </a:solidFill>
                <a:latin typeface="ＭＳ Ｐ明朝" pitchFamily="18" charset="-128"/>
                <a:ea typeface="ＭＳ Ｐ明朝" pitchFamily="18" charset="-128"/>
              </a:rPr>
            </a:br>
            <a:r>
              <a:rPr lang="ja-JP" altLang="en-US" sz="1400" dirty="0" smtClean="0">
                <a:solidFill>
                  <a:schemeClr val="tx1"/>
                </a:solidFill>
                <a:effectLst/>
                <a:latin typeface="ＭＳ Ｐ明朝" pitchFamily="18" charset="-128"/>
                <a:ea typeface="ＭＳ Ｐ明朝" pitchFamily="18" charset="-128"/>
              </a:rPr>
              <a:t>●</a:t>
            </a:r>
            <a:r>
              <a:rPr kumimoji="1" lang="en-US" altLang="ja-JP" sz="1400" dirty="0" smtClean="0">
                <a:solidFill>
                  <a:schemeClr val="tx1"/>
                </a:solidFill>
                <a:effectLst/>
                <a:latin typeface="ＭＳ Ｐ明朝" pitchFamily="18" charset="-128"/>
                <a:ea typeface="ＭＳ Ｐ明朝" pitchFamily="18" charset="-128"/>
              </a:rPr>
              <a:t>21</a:t>
            </a:r>
            <a:r>
              <a:rPr kumimoji="1" lang="ja-JP" altLang="en-US" sz="1400" dirty="0" smtClean="0">
                <a:solidFill>
                  <a:schemeClr val="tx1"/>
                </a:solidFill>
                <a:effectLst/>
                <a:latin typeface="ＭＳ Ｐ明朝" pitchFamily="18" charset="-128"/>
                <a:ea typeface="ＭＳ Ｐ明朝" pitchFamily="18" charset="-128"/>
              </a:rPr>
              <a:t>世紀の初頭、資本主義国が直面したのは</a:t>
            </a:r>
            <a:r>
              <a:rPr kumimoji="1" lang="en-US" altLang="ja-JP" sz="1400" dirty="0" smtClean="0">
                <a:solidFill>
                  <a:schemeClr val="tx1"/>
                </a:solidFill>
                <a:effectLst/>
                <a:latin typeface="ＭＳ Ｐ明朝" pitchFamily="18" charset="-128"/>
                <a:ea typeface="ＭＳ Ｐ明朝" pitchFamily="18" charset="-128"/>
              </a:rPr>
              <a:t>it</a:t>
            </a:r>
            <a:r>
              <a:rPr kumimoji="1" lang="ja-JP" altLang="en-US" sz="1400" dirty="0" smtClean="0">
                <a:solidFill>
                  <a:schemeClr val="tx1"/>
                </a:solidFill>
                <a:effectLst/>
                <a:latin typeface="ＭＳ Ｐ明朝" pitchFamily="18" charset="-128"/>
                <a:ea typeface="ＭＳ Ｐ明朝" pitchFamily="18" charset="-128"/>
              </a:rPr>
              <a:t>バブルの崩壊。この危機を脱出できたのが、大金融機関による</a:t>
            </a:r>
            <a:r>
              <a:rPr kumimoji="1" lang="ja-JP" altLang="en-US" sz="1400" dirty="0" smtClean="0">
                <a:solidFill>
                  <a:schemeClr val="tx1"/>
                </a:solidFill>
                <a:effectLst/>
                <a:latin typeface="ＭＳ Ｐ明朝" pitchFamily="18" charset="-128"/>
                <a:ea typeface="ＭＳ Ｐ明朝" pitchFamily="18" charset="-128"/>
              </a:rPr>
              <a:t>新しい金融</a:t>
            </a:r>
            <a:r>
              <a:rPr kumimoji="1" lang="ja-JP" altLang="en-US" sz="1400" dirty="0" smtClean="0">
                <a:solidFill>
                  <a:schemeClr val="tx1"/>
                </a:solidFill>
                <a:effectLst/>
                <a:latin typeface="ＭＳ Ｐ明朝" pitchFamily="18" charset="-128"/>
                <a:ea typeface="ＭＳ Ｐ明朝" pitchFamily="18" charset="-128"/>
              </a:rPr>
              <a:t>商品</a:t>
            </a:r>
            <a:r>
              <a:rPr kumimoji="1" lang="en-US" altLang="ja-JP" sz="1400" dirty="0" smtClean="0">
                <a:solidFill>
                  <a:schemeClr val="tx1"/>
                </a:solidFill>
                <a:effectLst/>
                <a:latin typeface="ＭＳ Ｐ明朝" pitchFamily="18" charset="-128"/>
                <a:ea typeface="ＭＳ Ｐ明朝" pitchFamily="18" charset="-128"/>
              </a:rPr>
              <a:t>(</a:t>
            </a:r>
            <a:r>
              <a:rPr kumimoji="1" lang="ja-JP" altLang="en-US" sz="1400" dirty="0" smtClean="0">
                <a:solidFill>
                  <a:schemeClr val="tx1"/>
                </a:solidFill>
                <a:effectLst/>
                <a:latin typeface="ＭＳ Ｐ明朝" pitchFamily="18" charset="-128"/>
                <a:ea typeface="ＭＳ Ｐ明朝" pitchFamily="18" charset="-128"/>
              </a:rPr>
              <a:t>証券化商品</a:t>
            </a:r>
            <a:r>
              <a:rPr kumimoji="1" lang="en-US" altLang="ja-JP" sz="1400" dirty="0" smtClean="0">
                <a:solidFill>
                  <a:schemeClr val="tx1"/>
                </a:solidFill>
                <a:effectLst/>
                <a:latin typeface="ＭＳ Ｐ明朝" pitchFamily="18" charset="-128"/>
                <a:ea typeface="ＭＳ Ｐ明朝" pitchFamily="18" charset="-128"/>
              </a:rPr>
              <a:t>)</a:t>
            </a:r>
            <a:r>
              <a:rPr kumimoji="1" lang="ja-JP" altLang="en-US" sz="1400" dirty="0" smtClean="0">
                <a:solidFill>
                  <a:schemeClr val="tx1"/>
                </a:solidFill>
                <a:effectLst/>
                <a:latin typeface="ＭＳ Ｐ明朝" pitchFamily="18" charset="-128"/>
                <a:ea typeface="ＭＳ Ｐ明朝" pitchFamily="18" charset="-128"/>
              </a:rPr>
              <a:t>の創出と販売による投機資本主義の拡大だった。住宅バブル崩壊とともに投機取引も</a:t>
            </a:r>
            <a:r>
              <a:rPr kumimoji="1" lang="en-US" altLang="ja-JP" sz="1400" dirty="0" smtClean="0">
                <a:solidFill>
                  <a:schemeClr val="tx1"/>
                </a:solidFill>
                <a:effectLst/>
                <a:latin typeface="ＭＳ Ｐ明朝" pitchFamily="18" charset="-128"/>
                <a:ea typeface="ＭＳ Ｐ明朝" pitchFamily="18" charset="-128"/>
              </a:rPr>
              <a:t>2007</a:t>
            </a:r>
            <a:r>
              <a:rPr kumimoji="1" lang="ja-JP" altLang="en-US" sz="1400" dirty="0" smtClean="0">
                <a:solidFill>
                  <a:schemeClr val="tx1"/>
                </a:solidFill>
                <a:effectLst/>
                <a:latin typeface="ＭＳ Ｐ明朝" pitchFamily="18" charset="-128"/>
                <a:ea typeface="ＭＳ Ｐ明朝" pitchFamily="18" charset="-128"/>
              </a:rPr>
              <a:t>年</a:t>
            </a:r>
            <a:r>
              <a:rPr kumimoji="1" lang="ja-JP" altLang="en-US" sz="1400" dirty="0" smtClean="0">
                <a:solidFill>
                  <a:schemeClr val="tx1"/>
                </a:solidFill>
                <a:effectLst/>
                <a:latin typeface="ＭＳ Ｐ明朝" pitchFamily="18" charset="-128"/>
                <a:ea typeface="ＭＳ Ｐ明朝" pitchFamily="18" charset="-128"/>
              </a:rPr>
              <a:t>に破たんし、世界的危機が発生した。</a:t>
            </a:r>
            <a:r>
              <a:rPr kumimoji="1" lang="en-US" altLang="ja-JP" sz="1400" dirty="0" smtClean="0">
                <a:solidFill>
                  <a:schemeClr val="tx1"/>
                </a:solidFill>
                <a:effectLst/>
                <a:latin typeface="ＭＳ Ｐ明朝" pitchFamily="18" charset="-128"/>
                <a:ea typeface="ＭＳ Ｐ明朝" pitchFamily="18" charset="-128"/>
              </a:rPr>
              <a:t/>
            </a:r>
            <a:br>
              <a:rPr kumimoji="1" lang="en-US" altLang="ja-JP" sz="1400" dirty="0" smtClean="0">
                <a:solidFill>
                  <a:schemeClr val="tx1"/>
                </a:solidFill>
                <a:effectLst/>
                <a:latin typeface="ＭＳ Ｐ明朝" pitchFamily="18" charset="-128"/>
                <a:ea typeface="ＭＳ Ｐ明朝" pitchFamily="18" charset="-128"/>
              </a:rPr>
            </a:br>
            <a:r>
              <a:rPr lang="ja-JP" altLang="en-US" sz="1400" dirty="0" smtClean="0">
                <a:solidFill>
                  <a:schemeClr val="tx1"/>
                </a:solidFill>
                <a:effectLst/>
                <a:latin typeface="ＭＳ Ｐ明朝" pitchFamily="18" charset="-128"/>
                <a:ea typeface="ＭＳ Ｐ明朝" pitchFamily="18" charset="-128"/>
              </a:rPr>
              <a:t>●主資本主義国は、ゼロ金利など異常な緊急対策を実施し、大金融機関や大企業を救済し、危機脱出をはかった。</a:t>
            </a:r>
            <a:r>
              <a:rPr lang="en-US" altLang="ja-JP" sz="1400" dirty="0" smtClean="0">
                <a:solidFill>
                  <a:schemeClr val="tx1"/>
                </a:solidFill>
                <a:effectLst/>
                <a:latin typeface="ＭＳ Ｐ明朝" pitchFamily="18" charset="-128"/>
                <a:ea typeface="ＭＳ Ｐ明朝" pitchFamily="18" charset="-128"/>
              </a:rPr>
              <a:t/>
            </a:r>
            <a:br>
              <a:rPr lang="en-US" altLang="ja-JP" sz="1400" dirty="0" smtClean="0">
                <a:solidFill>
                  <a:schemeClr val="tx1"/>
                </a:solidFill>
                <a:effectLst/>
                <a:latin typeface="ＭＳ Ｐ明朝" pitchFamily="18" charset="-128"/>
                <a:ea typeface="ＭＳ Ｐ明朝" pitchFamily="18" charset="-128"/>
              </a:rPr>
            </a:br>
            <a:r>
              <a:rPr lang="ja-JP" altLang="en-US" sz="1400" dirty="0" smtClean="0">
                <a:solidFill>
                  <a:schemeClr val="tx1"/>
                </a:solidFill>
                <a:effectLst/>
                <a:latin typeface="ＭＳ Ｐ明朝" pitchFamily="18" charset="-128"/>
                <a:ea typeface="ＭＳ Ｐ明朝" pitchFamily="18" charset="-128"/>
              </a:rPr>
              <a:t>●巨額な資金放出も国民に届かないため、家計消費が伸びず、景気は良くならなかった。巨額資金の多くは大金融</a:t>
            </a:r>
            <a:r>
              <a:rPr lang="en-US" altLang="ja-JP" sz="1400" dirty="0" smtClean="0">
                <a:solidFill>
                  <a:schemeClr val="tx1"/>
                </a:solidFill>
                <a:effectLst/>
                <a:latin typeface="ＭＳ Ｐ明朝" pitchFamily="18" charset="-128"/>
                <a:ea typeface="ＭＳ Ｐ明朝" pitchFamily="18" charset="-128"/>
              </a:rPr>
              <a:t/>
            </a:r>
            <a:br>
              <a:rPr lang="en-US" altLang="ja-JP" sz="1400" dirty="0" smtClean="0">
                <a:solidFill>
                  <a:schemeClr val="tx1"/>
                </a:solidFill>
                <a:effectLst/>
                <a:latin typeface="ＭＳ Ｐ明朝" pitchFamily="18" charset="-128"/>
                <a:ea typeface="ＭＳ Ｐ明朝" pitchFamily="18" charset="-128"/>
              </a:rPr>
            </a:br>
            <a:r>
              <a:rPr lang="ja-JP" altLang="en-US" sz="1400" dirty="0" smtClean="0">
                <a:solidFill>
                  <a:schemeClr val="tx1"/>
                </a:solidFill>
                <a:effectLst/>
                <a:latin typeface="ＭＳ Ｐ明朝" pitchFamily="18" charset="-128"/>
                <a:ea typeface="ＭＳ Ｐ明朝" pitchFamily="18" charset="-128"/>
              </a:rPr>
              <a:t>　機関に集中し、投機マネーの源泉となり、投機資本主義は再び拡大に復活してきた。</a:t>
            </a:r>
            <a:r>
              <a:rPr lang="en-US" altLang="ja-JP" sz="1400" dirty="0" smtClean="0">
                <a:solidFill>
                  <a:schemeClr val="tx1"/>
                </a:solidFill>
                <a:effectLst/>
                <a:latin typeface="ＭＳ Ｐ明朝" pitchFamily="18" charset="-128"/>
                <a:ea typeface="ＭＳ Ｐ明朝" pitchFamily="18" charset="-128"/>
              </a:rPr>
              <a:t/>
            </a:r>
            <a:br>
              <a:rPr lang="en-US" altLang="ja-JP" sz="1400" dirty="0" smtClean="0">
                <a:solidFill>
                  <a:schemeClr val="tx1"/>
                </a:solidFill>
                <a:effectLst/>
                <a:latin typeface="ＭＳ Ｐ明朝" pitchFamily="18" charset="-128"/>
                <a:ea typeface="ＭＳ Ｐ明朝" pitchFamily="18" charset="-128"/>
              </a:rPr>
            </a:br>
            <a:r>
              <a:rPr lang="ja-JP" altLang="en-US" sz="1400" dirty="0" smtClean="0">
                <a:solidFill>
                  <a:schemeClr val="tx1"/>
                </a:solidFill>
                <a:effectLst/>
                <a:latin typeface="ＭＳ Ｐ明朝" pitchFamily="18" charset="-128"/>
                <a:ea typeface="ＭＳ Ｐ明朝" pitchFamily="18" charset="-128"/>
              </a:rPr>
              <a:t>　巨大化した投機資本主義の存在が現在の危機の背景にある。</a:t>
            </a:r>
            <a:endParaRPr kumimoji="1" lang="ja-JP" altLang="en-US" sz="1400" dirty="0">
              <a:solidFill>
                <a:schemeClr val="tx1"/>
              </a:solidFill>
              <a:effectLst/>
              <a:latin typeface="ＭＳ Ｐ明朝" pitchFamily="18" charset="-128"/>
              <a:ea typeface="ＭＳ Ｐ明朝" pitchFamily="18" charset="-128"/>
            </a:endParaRPr>
          </a:p>
        </p:txBody>
      </p:sp>
      <p:sp>
        <p:nvSpPr>
          <p:cNvPr id="3" name="コンテンツ プレースホルダ 2"/>
          <p:cNvSpPr>
            <a:spLocks noGrp="1"/>
          </p:cNvSpPr>
          <p:nvPr>
            <p:ph sz="quarter" idx="1"/>
          </p:nvPr>
        </p:nvSpPr>
        <p:spPr>
          <a:xfrm>
            <a:off x="457200" y="2852936"/>
            <a:ext cx="8291264" cy="3621016"/>
          </a:xfrm>
        </p:spPr>
        <p:txBody>
          <a:bodyPr/>
          <a:lstStyle/>
          <a:p>
            <a:pPr>
              <a:buNone/>
            </a:pPr>
            <a:endParaRPr kumimoji="1" lang="en-US" altLang="ja-JP" dirty="0" smtClean="0"/>
          </a:p>
          <a:p>
            <a:pPr>
              <a:buNone/>
            </a:pPr>
            <a:endParaRPr kumimoji="1" lang="ja-JP" altLang="en-US" dirty="0"/>
          </a:p>
        </p:txBody>
      </p:sp>
      <p:sp>
        <p:nvSpPr>
          <p:cNvPr id="5" name="正方形/長方形 4"/>
          <p:cNvSpPr/>
          <p:nvPr/>
        </p:nvSpPr>
        <p:spPr>
          <a:xfrm>
            <a:off x="395536" y="2564904"/>
            <a:ext cx="8496944" cy="3816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chemeClr val="tx1"/>
              </a:solidFill>
              <a:latin typeface="AR P丸ゴシック体M" pitchFamily="50" charset="-128"/>
              <a:ea typeface="AR P丸ゴシック体M" pitchFamily="50" charset="-128"/>
            </a:endParaRPr>
          </a:p>
          <a:p>
            <a:r>
              <a:rPr kumimoji="1" lang="ja-JP" altLang="en-US" dirty="0" smtClean="0">
                <a:solidFill>
                  <a:schemeClr val="tx1"/>
                </a:solidFill>
                <a:latin typeface="ＭＳ Ｐ明朝" pitchFamily="18" charset="-128"/>
                <a:ea typeface="ＭＳ Ｐ明朝" pitchFamily="18" charset="-128"/>
              </a:rPr>
              <a:t>世界経済・金融が解決すべき課題</a:t>
            </a:r>
            <a:endParaRPr kumimoji="1" lang="en-US" altLang="ja-JP" dirty="0" smtClean="0">
              <a:solidFill>
                <a:schemeClr val="tx1"/>
              </a:solidFill>
              <a:latin typeface="ＭＳ Ｐ明朝" pitchFamily="18" charset="-128"/>
              <a:ea typeface="ＭＳ Ｐ明朝" pitchFamily="18" charset="-128"/>
            </a:endParaRPr>
          </a:p>
          <a:p>
            <a:r>
              <a:rPr lang="ja-JP" altLang="en-US" dirty="0" smtClean="0">
                <a:solidFill>
                  <a:schemeClr val="tx1"/>
                </a:solidFill>
                <a:latin typeface="ＭＳ Ｐ明朝" pitchFamily="18" charset="-128"/>
                <a:ea typeface="ＭＳ Ｐ明朝" pitchFamily="18" charset="-128"/>
              </a:rPr>
              <a:t>第</a:t>
            </a:r>
            <a:r>
              <a:rPr lang="en-US" altLang="ja-JP" dirty="0" smtClean="0">
                <a:solidFill>
                  <a:schemeClr val="tx1"/>
                </a:solidFill>
                <a:latin typeface="ＭＳ Ｐ明朝" pitchFamily="18" charset="-128"/>
                <a:ea typeface="ＭＳ Ｐ明朝" pitchFamily="18" charset="-128"/>
              </a:rPr>
              <a:t>1</a:t>
            </a:r>
            <a:r>
              <a:rPr lang="ja-JP" altLang="en-US" dirty="0" smtClean="0">
                <a:solidFill>
                  <a:schemeClr val="tx1"/>
                </a:solidFill>
                <a:latin typeface="ＭＳ Ｐ明朝" pitchFamily="18" charset="-128"/>
                <a:ea typeface="ＭＳ Ｐ明朝" pitchFamily="18" charset="-128"/>
              </a:rPr>
              <a:t>　投機マネー規制がどのように行われるか。</a:t>
            </a:r>
            <a:endParaRPr lang="en-US" altLang="ja-JP"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・アメリカでは金融規制改革法</a:t>
            </a:r>
            <a:r>
              <a:rPr kumimoji="1" lang="en-US" altLang="ja-JP" sz="1400" dirty="0" smtClean="0">
                <a:solidFill>
                  <a:schemeClr val="tx1"/>
                </a:solidFill>
                <a:latin typeface="ＭＳ Ｐ明朝" pitchFamily="18" charset="-128"/>
                <a:ea typeface="ＭＳ Ｐ明朝" pitchFamily="18" charset="-128"/>
              </a:rPr>
              <a:t>(10.5)</a:t>
            </a:r>
            <a:r>
              <a:rPr kumimoji="1" lang="ja-JP" altLang="en-US" sz="1400" dirty="0" smtClean="0">
                <a:solidFill>
                  <a:schemeClr val="tx1"/>
                </a:solidFill>
                <a:latin typeface="ＭＳ Ｐ明朝" pitchFamily="18" charset="-128"/>
                <a:ea typeface="ＭＳ Ｐ明朝" pitchFamily="18" charset="-128"/>
              </a:rPr>
              <a:t>自由勝手な活動は許さずの立場。</a:t>
            </a:r>
            <a:endParaRPr kumimoji="1"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G20</a:t>
            </a:r>
            <a:r>
              <a:rPr lang="ja-JP" altLang="en-US" sz="1400" dirty="0" smtClean="0">
                <a:solidFill>
                  <a:schemeClr val="tx1"/>
                </a:solidFill>
                <a:latin typeface="ＭＳ Ｐ明朝" pitchFamily="18" charset="-128"/>
                <a:ea typeface="ＭＳ Ｐ明朝" pitchFamily="18" charset="-128"/>
              </a:rPr>
              <a:t>でも規制議論が進んでいる。</a:t>
            </a:r>
            <a:endParaRPr lang="en-US" altLang="ja-JP" sz="1400" dirty="0" smtClean="0">
              <a:solidFill>
                <a:schemeClr val="tx1"/>
              </a:solidFill>
              <a:latin typeface="ＭＳ Ｐ明朝" pitchFamily="18" charset="-128"/>
              <a:ea typeface="ＭＳ Ｐ明朝" pitchFamily="18" charset="-128"/>
            </a:endParaRPr>
          </a:p>
          <a:p>
            <a:endParaRPr lang="en-US" altLang="ja-JP" sz="1400" dirty="0" smtClean="0">
              <a:solidFill>
                <a:schemeClr val="tx1"/>
              </a:solidFill>
              <a:latin typeface="ＭＳ Ｐ明朝" pitchFamily="18" charset="-128"/>
              <a:ea typeface="ＭＳ Ｐ明朝" pitchFamily="18" charset="-128"/>
            </a:endParaRPr>
          </a:p>
          <a:p>
            <a:r>
              <a:rPr kumimoji="1" lang="ja-JP" altLang="en-US" dirty="0" smtClean="0">
                <a:solidFill>
                  <a:schemeClr val="tx1"/>
                </a:solidFill>
                <a:latin typeface="ＭＳ Ｐ明朝" pitchFamily="18" charset="-128"/>
                <a:ea typeface="ＭＳ Ｐ明朝" pitchFamily="18" charset="-128"/>
              </a:rPr>
              <a:t>第</a:t>
            </a:r>
            <a:r>
              <a:rPr kumimoji="1" lang="en-US" altLang="ja-JP" dirty="0" smtClean="0">
                <a:solidFill>
                  <a:schemeClr val="tx1"/>
                </a:solidFill>
                <a:latin typeface="ＭＳ Ｐ明朝" pitchFamily="18" charset="-128"/>
                <a:ea typeface="ＭＳ Ｐ明朝" pitchFamily="18" charset="-128"/>
              </a:rPr>
              <a:t>2</a:t>
            </a:r>
            <a:r>
              <a:rPr kumimoji="1" lang="ja-JP" altLang="en-US" dirty="0" smtClean="0">
                <a:solidFill>
                  <a:schemeClr val="tx1"/>
                </a:solidFill>
                <a:latin typeface="ＭＳ Ｐ明朝" pitchFamily="18" charset="-128"/>
                <a:ea typeface="ＭＳ Ｐ明朝" pitchFamily="18" charset="-128"/>
              </a:rPr>
              <a:t>　財政金融危機の克服</a:t>
            </a:r>
            <a:endParaRPr kumimoji="1" lang="en-US" altLang="ja-JP"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　日本を含め、財政危機対策は増税、社会保障費削減など国民生活を犠牲にしている。赤字財政の付け</a:t>
            </a:r>
            <a:r>
              <a:rPr lang="ja-JP" altLang="en-US" sz="1400" dirty="0" smtClean="0">
                <a:solidFill>
                  <a:schemeClr val="tx1"/>
                </a:solidFill>
                <a:latin typeface="ＭＳ Ｐ明朝" pitchFamily="18" charset="-128"/>
                <a:ea typeface="ＭＳ Ｐ明朝" pitchFamily="18" charset="-128"/>
              </a:rPr>
              <a:t>を国民</a:t>
            </a:r>
            <a:r>
              <a:rPr lang="ja-JP" altLang="en-US" sz="1400" dirty="0" smtClean="0">
                <a:solidFill>
                  <a:schemeClr val="tx1"/>
                </a:solidFill>
                <a:latin typeface="ＭＳ Ｐ明朝" pitchFamily="18" charset="-128"/>
                <a:ea typeface="ＭＳ Ｐ明朝" pitchFamily="18" charset="-128"/>
              </a:rPr>
              <a:t>に押し付ける政策は限界にきている。</a:t>
            </a:r>
            <a:endParaRPr lang="en-US" altLang="ja-JP" sz="1400" dirty="0" smtClean="0">
              <a:solidFill>
                <a:schemeClr val="tx1"/>
              </a:solidFill>
              <a:latin typeface="ＭＳ Ｐ明朝" pitchFamily="18" charset="-128"/>
              <a:ea typeface="ＭＳ Ｐ明朝" pitchFamily="18" charset="-128"/>
            </a:endParaRPr>
          </a:p>
          <a:p>
            <a:endParaRPr lang="en-US" altLang="ja-JP" sz="1400" dirty="0" smtClean="0">
              <a:solidFill>
                <a:schemeClr val="tx1"/>
              </a:solidFill>
              <a:latin typeface="ＭＳ Ｐ明朝" pitchFamily="18" charset="-128"/>
              <a:ea typeface="ＭＳ Ｐ明朝" pitchFamily="18" charset="-128"/>
            </a:endParaRPr>
          </a:p>
          <a:p>
            <a:r>
              <a:rPr kumimoji="1" lang="ja-JP" altLang="en-US" dirty="0" smtClean="0">
                <a:solidFill>
                  <a:schemeClr val="tx1"/>
                </a:solidFill>
                <a:latin typeface="ＭＳ Ｐ明朝" pitchFamily="18" charset="-128"/>
                <a:ea typeface="ＭＳ Ｐ明朝" pitchFamily="18" charset="-128"/>
              </a:rPr>
              <a:t>第</a:t>
            </a:r>
            <a:r>
              <a:rPr kumimoji="1" lang="en-US" altLang="ja-JP" dirty="0" smtClean="0">
                <a:solidFill>
                  <a:schemeClr val="tx1"/>
                </a:solidFill>
                <a:latin typeface="ＭＳ Ｐ明朝" pitchFamily="18" charset="-128"/>
                <a:ea typeface="ＭＳ Ｐ明朝" pitchFamily="18" charset="-128"/>
              </a:rPr>
              <a:t>3</a:t>
            </a:r>
            <a:r>
              <a:rPr kumimoji="1" lang="ja-JP" altLang="en-US" dirty="0" smtClean="0">
                <a:solidFill>
                  <a:schemeClr val="tx1"/>
                </a:solidFill>
                <a:latin typeface="ＭＳ Ｐ明朝" pitchFamily="18" charset="-128"/>
                <a:ea typeface="ＭＳ Ｐ明朝" pitchFamily="18" charset="-128"/>
              </a:rPr>
              <a:t>　為替の安定と新しい国際通貨制度の創出</a:t>
            </a:r>
            <a:endParaRPr kumimoji="1" lang="en-US" altLang="ja-JP"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　ドルのみを基軸通貨とする時代ではなくなりつつある。ただし、世界の経済収支不均衡構造と直結しているので、通貨だけでなく総合的な検討が必要である。</a:t>
            </a:r>
            <a:endParaRPr kumimoji="1" lang="en-US" altLang="ja-JP" sz="1400" dirty="0" smtClean="0">
              <a:solidFill>
                <a:schemeClr val="tx1"/>
              </a:solidFill>
              <a:latin typeface="ＭＳ Ｐ明朝" pitchFamily="18" charset="-128"/>
              <a:ea typeface="ＭＳ Ｐ明朝" pitchFamily="18" charset="-128"/>
            </a:endParaRPr>
          </a:p>
          <a:p>
            <a:endParaRPr lang="en-US" altLang="ja-JP" sz="1400" dirty="0" smtClean="0">
              <a:solidFill>
                <a:schemeClr val="tx1"/>
              </a:solidFill>
              <a:latin typeface="ＭＳ Ｐ明朝" pitchFamily="18" charset="-128"/>
              <a:ea typeface="ＭＳ Ｐ明朝" pitchFamily="18" charset="-128"/>
            </a:endParaRPr>
          </a:p>
          <a:p>
            <a:r>
              <a:rPr lang="ja-JP" altLang="en-US" dirty="0" smtClean="0">
                <a:solidFill>
                  <a:schemeClr val="tx1"/>
                </a:solidFill>
                <a:latin typeface="ＭＳ Ｐ明朝" pitchFamily="18" charset="-128"/>
                <a:ea typeface="ＭＳ Ｐ明朝" pitchFamily="18" charset="-128"/>
              </a:rPr>
              <a:t>第</a:t>
            </a:r>
            <a:r>
              <a:rPr lang="en-US" altLang="ja-JP" dirty="0" smtClean="0">
                <a:solidFill>
                  <a:schemeClr val="tx1"/>
                </a:solidFill>
                <a:latin typeface="ＭＳ Ｐ明朝" pitchFamily="18" charset="-128"/>
                <a:ea typeface="ＭＳ Ｐ明朝" pitchFamily="18" charset="-128"/>
              </a:rPr>
              <a:t>4</a:t>
            </a:r>
            <a:r>
              <a:rPr lang="ja-JP" altLang="en-US" dirty="0" smtClean="0">
                <a:solidFill>
                  <a:schemeClr val="tx1"/>
                </a:solidFill>
                <a:latin typeface="ＭＳ Ｐ明朝" pitchFamily="18" charset="-128"/>
                <a:ea typeface="ＭＳ Ｐ明朝" pitchFamily="18" charset="-128"/>
              </a:rPr>
              <a:t>　最後に一言</a:t>
            </a:r>
            <a:endParaRPr lang="en-US" altLang="ja-JP"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　今後の世界経済の動きに関し、もっとも重要なのは、投機資本主義との対決である。投機資本主義は資本主義の発展の必然であり、過剰生産＝過剰蓄積構造と一体化している。対決は、投機マネーの規制だけではなく、資本主義の在り方を問いただすことを意味している。</a:t>
            </a:r>
            <a:endParaRPr kumimoji="1" lang="ja-JP" altLang="en-US" dirty="0">
              <a:latin typeface="ＭＳ Ｐ明朝" pitchFamily="18" charset="-128"/>
              <a:ea typeface="ＭＳ Ｐ明朝" pitchFamily="18" charset="-128"/>
            </a:endParaRPr>
          </a:p>
        </p:txBody>
      </p:sp>
      <p:sp>
        <p:nvSpPr>
          <p:cNvPr id="6" name="線吹き出し 2 (枠付き) 5"/>
          <p:cNvSpPr/>
          <p:nvPr/>
        </p:nvSpPr>
        <p:spPr>
          <a:xfrm>
            <a:off x="6444208" y="2348880"/>
            <a:ext cx="1944216" cy="504056"/>
          </a:xfrm>
          <a:prstGeom prst="borderCallout2">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ＭＳ Ｐ明朝" pitchFamily="18" charset="-128"/>
                <a:ea typeface="ＭＳ Ｐ明朝" pitchFamily="18" charset="-128"/>
              </a:rPr>
              <a:t>本格的規制となるかどうかは不明。</a:t>
            </a:r>
            <a:endParaRPr kumimoji="1" lang="ja-JP" altLang="en-US" sz="1400" dirty="0">
              <a:solidFill>
                <a:schemeClr val="bg1"/>
              </a:solidFill>
              <a:latin typeface="ＭＳ Ｐ明朝" pitchFamily="18" charset="-128"/>
              <a:ea typeface="ＭＳ Ｐ明朝" pitchFamily="18" charset="-128"/>
            </a:endParaRPr>
          </a:p>
        </p:txBody>
      </p:sp>
      <p:sp>
        <p:nvSpPr>
          <p:cNvPr id="7" name="角丸四角形 6"/>
          <p:cNvSpPr/>
          <p:nvPr/>
        </p:nvSpPr>
        <p:spPr>
          <a:xfrm>
            <a:off x="6228184" y="260648"/>
            <a:ext cx="2088232" cy="288032"/>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Common Sense </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Ｎ</a:t>
            </a: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o.1</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３</a:t>
            </a:r>
            <a:endParaRPr lang="ja-JP" altLang="en-US" sz="1200" dirty="0">
              <a:ln w="12700">
                <a:solidFill>
                  <a:sysClr val="windowText" lastClr="000000"/>
                </a:solidFill>
                <a:prstDash val="solid"/>
              </a:ln>
              <a:solidFill>
                <a:schemeClr val="bg1"/>
              </a:solidFill>
              <a:latin typeface="ＭＳ Ｐ明朝" pitchFamily="18" charset="-128"/>
              <a:ea typeface="ＭＳ Ｐ明朝" pitchFamily="18"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790</Words>
  <Application>Microsoft Office PowerPoint</Application>
  <PresentationFormat>画面に合わせる (4:3)</PresentationFormat>
  <Paragraphs>99</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IntroducingPowerPoint2007</vt:lpstr>
      <vt:lpstr>Common Sense 　 　　　　　 No.１２　201１.１.10  　</vt:lpstr>
      <vt:lpstr>総務省自治行政局長　→　都道府県知事・指定都市市長 指定管理者制度の「適切運用」を求める通知を発出！</vt:lpstr>
      <vt:lpstr>「道交渉」の要請（案)について</vt:lpstr>
      <vt:lpstr>2011年　経済の潮流を読む 　　　　　　　　　　今宮謙二中大名誉教授　(「赤旗」11.1.5) </vt:lpstr>
      <vt:lpstr> 21世紀の10年間を振り返る ●21世紀の初頭、資本主義国が直面したのはitバブルの崩壊。この危機を脱出できたのが、大金融機関による新しい金融商品(証券化商品)の創出と販売による投機資本主義の拡大だった。住宅バブル崩壊とともに投機取引も2007年に破たんし、世界的危機が発生した。 ●主資本主義国は、ゼロ金利など異常な緊急対策を実施し、大金融機関や大企業を救済し、危機脱出をはかった。 ●巨額な資金放出も国民に届かないため、家計消費が伸びず、景気は良くならなかった。巨額資金の多くは大金融 　機関に集中し、投機マネーの源泉となり、投機資本主義は再び拡大に復活してきた。 　巨大化した投機資本主義の存在が現在の危機の背景にある。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2011-11-01T11:20:40Z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