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8742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2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260648" y="539552"/>
            <a:ext cx="3312368" cy="792088"/>
          </a:xfrm>
          <a:prstGeom prst="roundRect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AR P新藝体U" pitchFamily="50" charset="-128"/>
                <a:ea typeface="AR P新藝体U" pitchFamily="50" charset="-128"/>
              </a:rPr>
              <a:t>Common</a:t>
            </a:r>
            <a:r>
              <a:rPr lang="ja-JP" altLang="en-US" sz="2400" dirty="0" smtClean="0">
                <a:latin typeface="AR P新藝体U" pitchFamily="50" charset="-128"/>
                <a:ea typeface="AR P新藝体U" pitchFamily="50" charset="-128"/>
              </a:rPr>
              <a:t> </a:t>
            </a:r>
            <a:r>
              <a:rPr kumimoji="1" lang="en-US" altLang="ja-JP" sz="2400" dirty="0" smtClean="0">
                <a:latin typeface="AR P新藝体U" pitchFamily="50" charset="-128"/>
                <a:ea typeface="AR P新藝体U" pitchFamily="50" charset="-128"/>
              </a:rPr>
              <a:t>Sense</a:t>
            </a:r>
          </a:p>
          <a:p>
            <a:pPr algn="ctr"/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</a:rPr>
              <a:t>　　　　　　　　　</a:t>
            </a:r>
            <a:r>
              <a:rPr lang="en-US" altLang="ja-JP" sz="1200" dirty="0" smtClean="0">
                <a:latin typeface="ＭＳ Ｐ明朝" pitchFamily="18" charset="-128"/>
                <a:ea typeface="ＭＳ Ｐ明朝" pitchFamily="18" charset="-128"/>
              </a:rPr>
              <a:t>No.3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en-US" altLang="ja-JP" sz="1200" dirty="0" smtClean="0">
                <a:latin typeface="ＭＳ Ｐ明朝" pitchFamily="18" charset="-128"/>
                <a:ea typeface="ＭＳ Ｐ明朝" pitchFamily="18" charset="-128"/>
              </a:rPr>
              <a:t>2010.10.1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</a:rPr>
              <a:t>　佐藤陵一</a:t>
            </a:r>
            <a:endParaRPr kumimoji="1" lang="en-US" altLang="ja-JP" sz="1200" dirty="0" smtClean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60648" y="1403648"/>
            <a:ext cx="3312368" cy="1008112"/>
          </a:xfrm>
          <a:prstGeom prst="roundRect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〔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公共事業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〕</a:t>
            </a: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企業－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「多すぎる利益」が出たからと返還を申し出る</a:t>
            </a:r>
            <a:endParaRPr kumimoji="1"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「ありあえない話」－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発注の岐阜県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“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おゃッ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”と思う記事が朝日新聞に報道された。入札のそもそもと下請けや労働者にどう影響するのか、論点がありそうである。</a:t>
            </a:r>
            <a:endParaRPr kumimoji="1"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332656" y="2555776"/>
          <a:ext cx="3168351" cy="4499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839"/>
                <a:gridCol w="801091"/>
                <a:gridCol w="757649"/>
                <a:gridCol w="688772"/>
              </a:tblGrid>
              <a:tr h="256690"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予定価格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59,315,000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90"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入札会社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入札金額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入札金額</a:t>
                      </a:r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/</a:t>
                      </a:r>
                      <a:r>
                        <a:rPr kumimoji="1" lang="ja-JP" altLang="en-US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予定価格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690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H</a:t>
                      </a:r>
                      <a:r>
                        <a:rPr kumimoji="1" lang="ja-JP" altLang="en-US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建設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55,000,000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92.73%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690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O</a:t>
                      </a:r>
                      <a:r>
                        <a:rPr kumimoji="1" lang="ja-JP" altLang="en-US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建設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52,900,000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89.18%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690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M</a:t>
                      </a:r>
                      <a:r>
                        <a:rPr kumimoji="1" lang="ja-JP" altLang="en-US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建設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51,620,000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87.01%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690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T</a:t>
                      </a:r>
                      <a:r>
                        <a:rPr kumimoji="1" lang="ja-JP" altLang="en-US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建設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51,300,000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86.49%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690"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希望社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51,000,000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85.98%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落札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3"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制限価格</a:t>
                      </a:r>
                      <a:endParaRPr kumimoji="1" lang="ja-JP" altLang="en-US" sz="1200" b="1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 smtClean="0">
                          <a:latin typeface="ＭＳ Ｐ明朝" pitchFamily="18" charset="-128"/>
                          <a:ea typeface="ＭＳ Ｐ明朝" pitchFamily="18" charset="-128"/>
                        </a:rPr>
                        <a:t>50,964,858</a:t>
                      </a:r>
                      <a:endParaRPr kumimoji="1" lang="ja-JP" altLang="en-US" sz="900" b="1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 smtClean="0">
                          <a:latin typeface="ＭＳ Ｐ明朝" pitchFamily="18" charset="-128"/>
                          <a:ea typeface="ＭＳ Ｐ明朝" pitchFamily="18" charset="-128"/>
                        </a:rPr>
                        <a:t>85.98%</a:t>
                      </a:r>
                      <a:endParaRPr kumimoji="1" lang="ja-JP" altLang="en-US" sz="900" b="1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1" dirty="0" smtClean="0">
                          <a:latin typeface="ＭＳ Ｐ明朝" pitchFamily="18" charset="-128"/>
                          <a:ea typeface="ＭＳ Ｐ明朝" pitchFamily="18" charset="-128"/>
                        </a:rPr>
                        <a:t>（下回る</a:t>
                      </a:r>
                      <a:endParaRPr kumimoji="1" lang="en-US" altLang="ja-JP" sz="800" b="1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800" b="1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と失格）</a:t>
                      </a:r>
                      <a:endParaRPr kumimoji="1" lang="ja-JP" altLang="en-US" sz="800" b="1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690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U</a:t>
                      </a:r>
                      <a:r>
                        <a:rPr kumimoji="1" lang="ja-JP" altLang="en-US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建設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5,092,2000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85.85%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失格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690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I</a:t>
                      </a:r>
                      <a:r>
                        <a:rPr kumimoji="1" lang="ja-JP" altLang="en-US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建設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50,896,000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85.81%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失格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690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G</a:t>
                      </a:r>
                      <a:r>
                        <a:rPr kumimoji="1" lang="ja-JP" altLang="en-US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建設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50,888,000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85.79%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失格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690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Y</a:t>
                      </a:r>
                      <a:r>
                        <a:rPr kumimoji="1" lang="ja-JP" altLang="en-US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建設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50,500,000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85.14%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失格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690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Y</a:t>
                      </a:r>
                      <a:r>
                        <a:rPr kumimoji="1" lang="ja-JP" altLang="en-US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社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50,436,000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85.03%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失格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690">
                <a:tc>
                  <a:txBody>
                    <a:bodyPr/>
                    <a:lstStyle/>
                    <a:p>
                      <a:r>
                        <a:rPr kumimoji="1" lang="en-US" altLang="ja-JP" sz="900" dirty="0" err="1" smtClean="0">
                          <a:latin typeface="ＭＳ Ｐ明朝" pitchFamily="18" charset="-128"/>
                          <a:ea typeface="ＭＳ Ｐ明朝" pitchFamily="18" charset="-128"/>
                        </a:rPr>
                        <a:t>i</a:t>
                      </a:r>
                      <a:r>
                        <a:rPr kumimoji="1" lang="ja-JP" altLang="en-US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建設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50,417,775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85.00%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失格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690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A</a:t>
                      </a:r>
                      <a:r>
                        <a:rPr kumimoji="1" lang="ja-JP" altLang="en-US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工業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46,200,000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77.99%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失格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890"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希望社本来の見積額</a:t>
                      </a:r>
                      <a:endParaRPr kumimoji="1" lang="ja-JP" altLang="en-US" sz="1100" b="1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 smtClean="0">
                          <a:latin typeface="ＭＳ Ｐ明朝" pitchFamily="18" charset="-128"/>
                          <a:ea typeface="ＭＳ Ｐ明朝" pitchFamily="18" charset="-128"/>
                        </a:rPr>
                        <a:t>42,000,000</a:t>
                      </a:r>
                      <a:endParaRPr kumimoji="1" lang="ja-JP" altLang="en-US" sz="900" b="1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 smtClean="0">
                          <a:latin typeface="ＭＳ Ｐ明朝" pitchFamily="18" charset="-128"/>
                          <a:ea typeface="ＭＳ Ｐ明朝" pitchFamily="18" charset="-128"/>
                        </a:rPr>
                        <a:t>71.15%</a:t>
                      </a:r>
                      <a:endParaRPr kumimoji="1" lang="ja-JP" altLang="en-US" sz="900" b="1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 smtClean="0">
                          <a:latin typeface="ＭＳ Ｐ明朝" pitchFamily="18" charset="-128"/>
                          <a:ea typeface="ＭＳ Ｐ明朝" pitchFamily="18" charset="-128"/>
                        </a:rPr>
                        <a:t>(</a:t>
                      </a:r>
                      <a:r>
                        <a:rPr kumimoji="1" lang="ja-JP" altLang="en-US" sz="900" b="1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失格</a:t>
                      </a:r>
                      <a:r>
                        <a:rPr kumimoji="1" lang="en-US" altLang="ja-JP" sz="900" b="1" dirty="0" smtClean="0">
                          <a:latin typeface="ＭＳ Ｐ明朝" pitchFamily="18" charset="-128"/>
                          <a:ea typeface="ＭＳ Ｐ明朝" pitchFamily="18" charset="-128"/>
                        </a:rPr>
                        <a:t>)</a:t>
                      </a:r>
                      <a:endParaRPr kumimoji="1" lang="ja-JP" altLang="en-US" sz="900" b="1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3789040" y="6804248"/>
            <a:ext cx="2952328" cy="28803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指名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20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社中、入札は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12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社。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7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社が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85%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台で入札。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6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社は制限価格を下回り失格。</a:t>
            </a:r>
            <a:endParaRPr kumimoji="1" lang="ja-JP" altLang="en-US" sz="105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idx="1"/>
          </p:nvPr>
        </p:nvSpPr>
        <p:spPr>
          <a:xfrm>
            <a:off x="188640" y="2483768"/>
            <a:ext cx="6408712" cy="3456384"/>
          </a:xfrm>
        </p:spPr>
        <p:txBody>
          <a:bodyPr/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3717032" y="395536"/>
            <a:ext cx="314096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「朝日」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　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2010.8.24</a:t>
            </a:r>
            <a:endParaRPr kumimoji="1" lang="ja-JP" altLang="en-US" sz="1050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16" name="メモ 15"/>
          <p:cNvSpPr/>
          <p:nvPr/>
        </p:nvSpPr>
        <p:spPr>
          <a:xfrm>
            <a:off x="260648" y="7164288"/>
            <a:ext cx="3168352" cy="1800200"/>
          </a:xfrm>
          <a:prstGeom prst="foldedCorner">
            <a:avLst/>
          </a:prstGeom>
          <a:solidFill>
            <a:srgbClr val="FFFF00"/>
          </a:solidFill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000" dirty="0" smtClean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endParaRPr lang="en-US" altLang="ja-JP" sz="1000" dirty="0" smtClean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最低制限価格は事後公表だが「パターンでだいたいわかる」（建設業関係者）という声にある通り、この工事でも、最低制限価格付近への入札が集中した。桑原代表は、「役人が決める価格は、民間の相場より高い。そんな中、業者は、自ら積算せずに、最低制限価格をめがけて入札するだけ。この官僚主導のしくみに一石を投じ、競争を促すために差益返還を申し出た。</a:t>
            </a:r>
            <a:endParaRPr kumimoji="1" lang="en-US" altLang="ja-JP" sz="10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最低制限価格をめぐる全国的な流れは、建設業界保護を目的として「引き上げ」の傾向にある。しかし、桑原は、納税者の視点を持つべきとし、「廃止・引き下げ」を訴える。（東京新聞、</a:t>
            </a:r>
            <a:r>
              <a:rPr lang="en-US" altLang="ja-JP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2010.3</a:t>
            </a:r>
            <a:r>
              <a:rPr lang="ja-JP" altLang="en-US" sz="1000" dirty="0" err="1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．</a:t>
            </a:r>
            <a:r>
              <a:rPr lang="en-US" altLang="ja-JP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29)</a:t>
            </a:r>
            <a:endParaRPr kumimoji="1" lang="ja-JP" altLang="en-US" sz="10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17" name="メモ 16"/>
          <p:cNvSpPr/>
          <p:nvPr/>
        </p:nvSpPr>
        <p:spPr>
          <a:xfrm>
            <a:off x="3501008" y="7164288"/>
            <a:ext cx="3168352" cy="1800200"/>
          </a:xfrm>
          <a:prstGeom prst="foldedCorner">
            <a:avLst/>
          </a:prstGeom>
          <a:solidFill>
            <a:srgbClr val="FFFF00"/>
          </a:solidFill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000" dirty="0" smtClean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endParaRPr lang="en-US" altLang="ja-JP" sz="1000" dirty="0" smtClean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en-US" altLang="ja-JP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〔</a:t>
            </a:r>
            <a:r>
              <a:rPr lang="ja-JP" altLang="en-US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「希望社」の入札改革の提言</a:t>
            </a:r>
            <a:r>
              <a:rPr lang="en-US" altLang="ja-JP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〕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sym typeface="Wingdings"/>
              </a:rPr>
              <a:t>原則一般競争入札。（</a:t>
            </a:r>
            <a:r>
              <a:rPr lang="en-US" altLang="ja-JP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sym typeface="Wingdings"/>
              </a:rPr>
              <a:t>1000</a:t>
            </a:r>
            <a:r>
              <a:rPr lang="ja-JP" altLang="en-US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sym typeface="Wingdings"/>
              </a:rPr>
              <a:t>万円以上）落札者決定はすべて総合評価方式で行う。 </a:t>
            </a:r>
            <a:endParaRPr lang="en-US" altLang="ja-JP" sz="10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  <a:sym typeface="Wingdings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sym typeface="Wingdings"/>
              </a:rPr>
              <a:t>一般競争入札において以下を廃止する。</a:t>
            </a:r>
            <a:endParaRPr lang="en-US" altLang="ja-JP" sz="10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  <a:sym typeface="Wingdings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sym typeface="Wingdings"/>
              </a:rPr>
              <a:t>１．最低制限価格</a:t>
            </a:r>
            <a:r>
              <a:rPr lang="en-US" altLang="ja-JP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sym typeface="Wingdings"/>
              </a:rPr>
              <a:t>(</a:t>
            </a:r>
            <a:r>
              <a:rPr lang="ja-JP" altLang="en-US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sym typeface="Wingdings"/>
              </a:rPr>
              <a:t>落札額の下限を拘束</a:t>
            </a:r>
            <a:r>
              <a:rPr lang="en-US" altLang="ja-JP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sym typeface="Wingdings"/>
              </a:rPr>
              <a:t>)</a:t>
            </a:r>
            <a:r>
              <a:rPr lang="ja-JP" altLang="en-US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sym typeface="Wingdings"/>
              </a:rPr>
              <a:t>←より安い発</a:t>
            </a:r>
            <a:endParaRPr lang="en-US" altLang="ja-JP" sz="10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  <a:sym typeface="Wingdings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sym typeface="Wingdings"/>
              </a:rPr>
              <a:t>　注の可能性を疎外する。</a:t>
            </a:r>
            <a:endParaRPr lang="en-US" altLang="ja-JP" sz="10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  <a:sym typeface="Wingdings"/>
            </a:endParaRPr>
          </a:p>
          <a:p>
            <a:r>
              <a:rPr lang="en-US" altLang="ja-JP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sym typeface="Wingdings"/>
              </a:rPr>
              <a:t>2.</a:t>
            </a:r>
            <a:r>
              <a:rPr lang="ja-JP" altLang="en-US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sym typeface="Wingdings"/>
              </a:rPr>
              <a:t>低入札調査基準価格←同上。</a:t>
            </a:r>
            <a:endParaRPr lang="en-US" altLang="ja-JP" sz="10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  <a:sym typeface="Wingdings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sym typeface="Wingdings"/>
              </a:rPr>
              <a:t>３．予定価格（落札額の上限を拘束</a:t>
            </a:r>
            <a:r>
              <a:rPr lang="en-US" altLang="ja-JP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sym typeface="Wingdings"/>
              </a:rPr>
              <a:t>)</a:t>
            </a:r>
            <a:r>
              <a:rPr lang="ja-JP" altLang="en-US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sym typeface="Wingdings"/>
              </a:rPr>
              <a:t>←談合誘発の原</a:t>
            </a:r>
            <a:endParaRPr lang="en-US" altLang="ja-JP" sz="10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  <a:sym typeface="Wingdings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sym typeface="Wingdings"/>
              </a:rPr>
              <a:t>　因である。</a:t>
            </a:r>
            <a:endParaRPr lang="en-US" altLang="ja-JP" sz="10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  <a:sym typeface="Wingdings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sym typeface="Wingdings"/>
              </a:rPr>
              <a:t>●</a:t>
            </a:r>
            <a:r>
              <a:rPr lang="en-US" altLang="ja-JP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sym typeface="Wingdings"/>
              </a:rPr>
              <a:t>”</a:t>
            </a:r>
            <a:r>
              <a:rPr lang="ja-JP" altLang="en-US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sym typeface="Wingdings"/>
              </a:rPr>
              <a:t>安い</a:t>
            </a:r>
            <a:r>
              <a:rPr lang="en-US" altLang="ja-JP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sym typeface="Wingdings"/>
              </a:rPr>
              <a:t>”</a:t>
            </a:r>
            <a:r>
              <a:rPr lang="ja-JP" altLang="en-US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sym typeface="Wingdings"/>
              </a:rPr>
              <a:t>金額での発注は、「品質確保の支障」</a:t>
            </a:r>
            <a:endParaRPr lang="en-US" altLang="ja-JP" sz="10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  <a:sym typeface="Wingdings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sym typeface="Wingdings"/>
              </a:rPr>
              <a:t>「下請けへのしわ寄せ」の問題が指摘される。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sym typeface="Wingdings"/>
              </a:rPr>
              <a:t>(s)</a:t>
            </a:r>
            <a:endParaRPr kumimoji="1" lang="ja-JP" altLang="en-US" sz="105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pic>
        <p:nvPicPr>
          <p:cNvPr id="1026" name="Picture 2" descr="C:\Users\佐藤陵一\Pictures\MP Navigator EX\2011_11_01\IMG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5024" y="611560"/>
            <a:ext cx="2916237" cy="600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250</Words>
  <Application>Microsoft Office PowerPoint</Application>
  <PresentationFormat>画面に合わせる (4:3)</PresentationFormat>
  <Paragraphs>83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佐藤陵一</dc:creator>
  <cp:lastModifiedBy>佐藤陵一</cp:lastModifiedBy>
  <cp:revision>18</cp:revision>
  <dcterms:created xsi:type="dcterms:W3CDTF">2010-09-09T12:48:11Z</dcterms:created>
  <dcterms:modified xsi:type="dcterms:W3CDTF">2011-11-01T10:02:39Z</dcterms:modified>
</cp:coreProperties>
</file>