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8" r:id="rId4"/>
    <p:sldId id="260" r:id="rId5"/>
  </p:sldIdLst>
  <p:sldSz cx="6858000" cy="9144000" type="screen4x3"/>
  <p:notesSz cx="6858000" cy="987425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020" y="66"/>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2011/11/1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2011/11/1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66185"/>
            <a:ext cx="4514850" cy="780203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2011/11/1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2011/11/1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2011/11/1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2011/11/1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2011/11/1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2011/11/1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2011/11/1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2011/11/1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2011/11/1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2011/11/1</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7014128"/>
          </a:xfrm>
        </p:spPr>
        <p:txBody>
          <a:bodyPr>
            <a:normAutofit/>
          </a:bodyPr>
          <a:lstStyle/>
          <a:p>
            <a:r>
              <a:rPr kumimoji="1" lang="en-US" altLang="ja-JP" dirty="0" smtClean="0"/>
              <a:t/>
            </a:r>
            <a:br>
              <a:rPr kumimoji="1" lang="en-US" altLang="ja-JP" dirty="0" smtClean="0"/>
            </a:br>
            <a:endParaRPr kumimoji="1" lang="ja-JP" altLang="en-US" dirty="0"/>
          </a:p>
        </p:txBody>
      </p:sp>
      <p:sp>
        <p:nvSpPr>
          <p:cNvPr id="3" name="コンテンツ プレースホルダ 2"/>
          <p:cNvSpPr>
            <a:spLocks noGrp="1"/>
          </p:cNvSpPr>
          <p:nvPr>
            <p:ph idx="1"/>
          </p:nvPr>
        </p:nvSpPr>
        <p:spPr>
          <a:xfrm>
            <a:off x="242646" y="1331640"/>
            <a:ext cx="6426714" cy="7368819"/>
          </a:xfrm>
        </p:spPr>
        <p:txBody>
          <a:bodyPr numCol="2">
            <a:normAutofit/>
          </a:bodyPr>
          <a:lstStyle/>
          <a:p>
            <a:pPr>
              <a:buNone/>
            </a:pPr>
            <a:endParaRPr kumimoji="1" lang="en-US" altLang="ja-JP" sz="2800" dirty="0" smtClean="0">
              <a:latin typeface="AR P丸ゴシック体M" pitchFamily="50" charset="-128"/>
              <a:ea typeface="AR P丸ゴシック体M" pitchFamily="50" charset="-128"/>
            </a:endParaRPr>
          </a:p>
          <a:p>
            <a:pPr>
              <a:buNone/>
            </a:pPr>
            <a:endParaRPr lang="en-US" altLang="ja-JP" sz="2800" dirty="0" smtClean="0">
              <a:latin typeface="AR P丸ゴシック体M" pitchFamily="50" charset="-128"/>
              <a:ea typeface="AR P丸ゴシック体M" pitchFamily="50" charset="-128"/>
            </a:endParaRPr>
          </a:p>
        </p:txBody>
      </p:sp>
      <p:sp>
        <p:nvSpPr>
          <p:cNvPr id="4" name="角丸四角形 3"/>
          <p:cNvSpPr/>
          <p:nvPr/>
        </p:nvSpPr>
        <p:spPr>
          <a:xfrm>
            <a:off x="260648" y="539552"/>
            <a:ext cx="3240360" cy="792088"/>
          </a:xfrm>
          <a:prstGeom prst="roundRect">
            <a:avLst/>
          </a:prstGeom>
          <a:solidFill>
            <a:schemeClr val="tx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latin typeface="AR P新藝体U" pitchFamily="50" charset="-128"/>
                <a:ea typeface="AR P新藝体U" pitchFamily="50" charset="-128"/>
              </a:rPr>
              <a:t>Common</a:t>
            </a:r>
            <a:r>
              <a:rPr lang="ja-JP" altLang="en-US" sz="2400" dirty="0" smtClean="0">
                <a:latin typeface="AR P新藝体U" pitchFamily="50" charset="-128"/>
                <a:ea typeface="AR P新藝体U" pitchFamily="50" charset="-128"/>
              </a:rPr>
              <a:t> </a:t>
            </a:r>
            <a:r>
              <a:rPr kumimoji="1" lang="en-US" altLang="ja-JP" sz="2400" dirty="0" smtClean="0">
                <a:latin typeface="AR P新藝体U" pitchFamily="50" charset="-128"/>
                <a:ea typeface="AR P新藝体U" pitchFamily="50" charset="-128"/>
              </a:rPr>
              <a:t>Sense</a:t>
            </a:r>
          </a:p>
          <a:p>
            <a:pPr algn="ctr"/>
            <a:r>
              <a:rPr lang="en-US" altLang="ja-JP" sz="1200" b="1" dirty="0" smtClean="0">
                <a:latin typeface="AR P丸ゴシック体M" pitchFamily="50" charset="-128"/>
                <a:ea typeface="AR P丸ゴシック体M" pitchFamily="50" charset="-128"/>
              </a:rPr>
              <a:t>No.</a:t>
            </a:r>
            <a:r>
              <a:rPr lang="ja-JP" altLang="en-US" sz="1200" b="1" dirty="0" smtClean="0">
                <a:latin typeface="AR P丸ゴシック体M" pitchFamily="50" charset="-128"/>
                <a:ea typeface="AR P丸ゴシック体M" pitchFamily="50" charset="-128"/>
              </a:rPr>
              <a:t>２　</a:t>
            </a:r>
            <a:r>
              <a:rPr lang="en-US" altLang="ja-JP" sz="1200" b="1" dirty="0" smtClean="0">
                <a:latin typeface="AR P丸ゴシック体M" pitchFamily="50" charset="-128"/>
                <a:ea typeface="AR P丸ゴシック体M" pitchFamily="50" charset="-128"/>
              </a:rPr>
              <a:t>2010.10.1</a:t>
            </a:r>
            <a:r>
              <a:rPr lang="ja-JP" altLang="en-US" sz="1200" b="1" dirty="0" smtClean="0">
                <a:latin typeface="AR P丸ゴシック体M" pitchFamily="50" charset="-128"/>
                <a:ea typeface="AR P丸ゴシック体M" pitchFamily="50" charset="-128"/>
              </a:rPr>
              <a:t>　佐藤陵一</a:t>
            </a:r>
            <a:endParaRPr kumimoji="1" lang="en-US" altLang="ja-JP" sz="1200" b="1" dirty="0" smtClean="0">
              <a:latin typeface="AR P丸ゴシック体M" pitchFamily="50" charset="-128"/>
              <a:ea typeface="AR P丸ゴシック体M" pitchFamily="50" charset="-128"/>
            </a:endParaRPr>
          </a:p>
        </p:txBody>
      </p:sp>
      <p:sp>
        <p:nvSpPr>
          <p:cNvPr id="10" name="正方形/長方形 9"/>
          <p:cNvSpPr/>
          <p:nvPr/>
        </p:nvSpPr>
        <p:spPr>
          <a:xfrm>
            <a:off x="3374994" y="5436096"/>
            <a:ext cx="3294366" cy="324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500"/>
              </a:lnSpc>
            </a:pPr>
            <a:endParaRPr kumimoji="1" lang="ja-JP" altLang="en-US" dirty="0">
              <a:solidFill>
                <a:schemeClr val="tx1"/>
              </a:solidFill>
            </a:endParaRPr>
          </a:p>
        </p:txBody>
      </p:sp>
      <p:sp>
        <p:nvSpPr>
          <p:cNvPr id="9" name="角丸四角形 8"/>
          <p:cNvSpPr/>
          <p:nvPr/>
        </p:nvSpPr>
        <p:spPr>
          <a:xfrm>
            <a:off x="3789040" y="539552"/>
            <a:ext cx="2736304" cy="1368152"/>
          </a:xfrm>
          <a:prstGeom prst="round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ＭＳ Ｐ明朝" pitchFamily="18" charset="-128"/>
                <a:ea typeface="ＭＳ Ｐ明朝" pitchFamily="18" charset="-128"/>
              </a:rPr>
              <a:t>この小論は、</a:t>
            </a:r>
            <a:r>
              <a:rPr kumimoji="1" lang="en-US" altLang="ja-JP" sz="1050" dirty="0" smtClean="0">
                <a:solidFill>
                  <a:schemeClr val="tx1"/>
                </a:solidFill>
                <a:latin typeface="ＭＳ Ｐ明朝" pitchFamily="18" charset="-128"/>
                <a:ea typeface="ＭＳ Ｐ明朝" pitchFamily="18" charset="-128"/>
              </a:rPr>
              <a:t>2010</a:t>
            </a:r>
            <a:r>
              <a:rPr kumimoji="1" lang="ja-JP" altLang="en-US" sz="1050" dirty="0" smtClean="0">
                <a:solidFill>
                  <a:schemeClr val="tx1"/>
                </a:solidFill>
                <a:latin typeface="ＭＳ Ｐ明朝" pitchFamily="18" charset="-128"/>
                <a:ea typeface="ＭＳ Ｐ明朝" pitchFamily="18" charset="-128"/>
              </a:rPr>
              <a:t>年春、「協同出資・協同経営で働く協同組合法」の議員立法が準備される下で、全労連の議論に際してまとめた個人的見解である。協同組合における労働組合の必然性、「事業団」における職場組織の活性化に役立つことを期待している。</a:t>
            </a:r>
            <a:endParaRPr kumimoji="1" lang="ja-JP" altLang="en-US" sz="1050" dirty="0">
              <a:solidFill>
                <a:schemeClr val="tx1"/>
              </a:solidFill>
              <a:latin typeface="ＭＳ Ｐ明朝" pitchFamily="18" charset="-128"/>
              <a:ea typeface="ＭＳ Ｐ明朝" pitchFamily="18" charset="-128"/>
            </a:endParaRPr>
          </a:p>
        </p:txBody>
      </p:sp>
      <p:sp>
        <p:nvSpPr>
          <p:cNvPr id="12" name="正方形/長方形 11"/>
          <p:cNvSpPr/>
          <p:nvPr/>
        </p:nvSpPr>
        <p:spPr>
          <a:xfrm>
            <a:off x="332656" y="1547664"/>
            <a:ext cx="3024336" cy="72728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0"/>
              </a:spcBef>
              <a:spcAft>
                <a:spcPct val="0"/>
              </a:spcAft>
            </a:pPr>
            <a:r>
              <a:rPr lang="ja-JP" altLang="ja-JP" sz="1200" dirty="0" smtClean="0">
                <a:solidFill>
                  <a:schemeClr val="tx1"/>
                </a:solidFill>
                <a:latin typeface="ＭＳ Ｐ明朝" pitchFamily="18" charset="-128"/>
                <a:ea typeface="ＭＳ Ｐ明朝" pitchFamily="18" charset="-128"/>
                <a:cs typeface="Times New Roman" pitchFamily="18" charset="0"/>
              </a:rPr>
              <a:t>協同組合労働の豊かな可能性を現実に転化する労働組合の任務</a:t>
            </a:r>
            <a:endParaRPr lang="en-US" altLang="ja-JP" sz="1200" dirty="0" smtClean="0">
              <a:solidFill>
                <a:schemeClr val="tx1"/>
              </a:solidFill>
              <a:latin typeface="ＭＳ Ｐ明朝" pitchFamily="18" charset="-128"/>
              <a:ea typeface="ＭＳ Ｐ明朝" pitchFamily="18" charset="-128"/>
              <a:cs typeface="Times New Roman" pitchFamily="18" charset="0"/>
            </a:endParaRPr>
          </a:p>
          <a:p>
            <a:pPr lvl="0" fontAlgn="base">
              <a:spcBef>
                <a:spcPct val="0"/>
              </a:spcBef>
              <a:spcAft>
                <a:spcPct val="0"/>
              </a:spcAft>
            </a:pPr>
            <a:endParaRPr lang="en-US" altLang="ja-JP" sz="1400" b="1" dirty="0" smtClean="0">
              <a:solidFill>
                <a:schemeClr val="tx1"/>
              </a:solidFill>
              <a:latin typeface="AR P丸ゴシック体M" pitchFamily="50" charset="-128"/>
              <a:ea typeface="AR P丸ゴシック体M" pitchFamily="50" charset="-128"/>
              <a:cs typeface="Times New Roman" pitchFamily="18" charset="0"/>
            </a:endParaRPr>
          </a:p>
          <a:p>
            <a:pPr lvl="0" fontAlgn="base">
              <a:spcBef>
                <a:spcPct val="0"/>
              </a:spcBef>
              <a:spcAft>
                <a:spcPct val="0"/>
              </a:spcAft>
            </a:pPr>
            <a:r>
              <a:rPr lang="ja-JP" altLang="en-US" sz="1400" b="1" dirty="0" smtClean="0">
                <a:solidFill>
                  <a:schemeClr val="tx1"/>
                </a:solidFill>
                <a:latin typeface="AR P丸ゴシック体M" pitchFamily="50" charset="-128"/>
                <a:ea typeface="AR P丸ゴシック体M" pitchFamily="50" charset="-128"/>
                <a:cs typeface="Times New Roman" pitchFamily="18" charset="0"/>
              </a:rPr>
              <a:t>　　　　　　　　　　　　</a:t>
            </a:r>
            <a:r>
              <a:rPr lang="ja-JP" altLang="en-US" sz="1400" b="1" dirty="0" smtClean="0">
                <a:solidFill>
                  <a:schemeClr val="tx1"/>
                </a:solidFill>
                <a:latin typeface="AR P丸ゴシック体M" pitchFamily="50" charset="-128"/>
                <a:ea typeface="AR P丸ゴシック体M" pitchFamily="50" charset="-128"/>
                <a:cs typeface="Times New Roman" pitchFamily="18" charset="0"/>
              </a:rPr>
              <a:t>         </a:t>
            </a:r>
            <a:r>
              <a:rPr lang="ja-JP" altLang="ja-JP" sz="1050" dirty="0" smtClean="0">
                <a:solidFill>
                  <a:schemeClr val="tx1"/>
                </a:solidFill>
                <a:latin typeface="ＭＳ Ｐ明朝" pitchFamily="18" charset="-128"/>
                <a:ea typeface="ＭＳ Ｐ明朝" pitchFamily="18" charset="-128"/>
                <a:cs typeface="Times New Roman" pitchFamily="18" charset="0"/>
              </a:rPr>
              <a:t>佐藤</a:t>
            </a:r>
            <a:r>
              <a:rPr lang="ja-JP" altLang="ja-JP" sz="1050" dirty="0" smtClean="0">
                <a:solidFill>
                  <a:schemeClr val="tx1"/>
                </a:solidFill>
                <a:latin typeface="ＭＳ Ｐ明朝" pitchFamily="18" charset="-128"/>
                <a:ea typeface="ＭＳ Ｐ明朝" pitchFamily="18" charset="-128"/>
                <a:cs typeface="Times New Roman" pitchFamily="18" charset="0"/>
              </a:rPr>
              <a:t>　陵一</a:t>
            </a:r>
            <a:endParaRPr lang="ja-JP" altLang="ja-JP" sz="1050" dirty="0" smtClean="0">
              <a:solidFill>
                <a:schemeClr val="tx1"/>
              </a:solidFill>
              <a:latin typeface="ＭＳ Ｐ明朝" pitchFamily="18" charset="-128"/>
              <a:ea typeface="ＭＳ Ｐ明朝" pitchFamily="18" charset="-128"/>
              <a:cs typeface="ＭＳ Ｐゴシック" pitchFamily="50" charset="-128"/>
            </a:endParaRPr>
          </a:p>
          <a:p>
            <a:pPr lvl="0" eaLnBrk="0" fontAlgn="base" hangingPunct="0">
              <a:spcBef>
                <a:spcPct val="0"/>
              </a:spcBef>
              <a:spcAft>
                <a:spcPct val="0"/>
              </a:spcAft>
            </a:pPr>
            <a:endParaRPr lang="en-US" altLang="ja-JP" sz="1050" dirty="0" smtClean="0">
              <a:solidFill>
                <a:schemeClr val="tx1"/>
              </a:solidFill>
              <a:latin typeface="AR P丸ゴシック体M" pitchFamily="50" charset="-128"/>
              <a:ea typeface="AR P丸ゴシック体M" pitchFamily="50" charset="-128"/>
              <a:cs typeface="Times New Roman" pitchFamily="18" charset="0"/>
            </a:endParaRPr>
          </a:p>
          <a:p>
            <a:pPr lvl="0" eaLnBrk="0" fontAlgn="base" hangingPunct="0">
              <a:spcBef>
                <a:spcPct val="0"/>
              </a:spcBef>
              <a:spcAft>
                <a:spcPct val="0"/>
              </a:spcAft>
            </a:pPr>
            <a:r>
              <a:rPr lang="ja-JP" altLang="en-US" sz="1050" b="1" dirty="0" smtClean="0">
                <a:solidFill>
                  <a:schemeClr val="tx1"/>
                </a:solidFill>
                <a:latin typeface="ＭＳ Ｐ明朝" pitchFamily="18" charset="-128"/>
                <a:ea typeface="ＭＳ Ｐ明朝" pitchFamily="18" charset="-128"/>
                <a:cs typeface="Times New Roman" pitchFamily="18" charset="0"/>
              </a:rPr>
              <a:t>　</a:t>
            </a:r>
            <a:r>
              <a:rPr lang="ja-JP" altLang="ja-JP" sz="1050" b="1" dirty="0" smtClean="0">
                <a:solidFill>
                  <a:schemeClr val="tx1"/>
                </a:solidFill>
                <a:latin typeface="ＭＳ Ｐ明朝" pitchFamily="18" charset="-128"/>
                <a:ea typeface="ＭＳ Ｐ明朝" pitchFamily="18" charset="-128"/>
                <a:cs typeface="Times New Roman" pitchFamily="18" charset="0"/>
              </a:rPr>
              <a:t>はじめに</a:t>
            </a:r>
            <a:endParaRPr lang="ja-JP" altLang="ja-JP" sz="1050" b="1" dirty="0" smtClean="0">
              <a:solidFill>
                <a:schemeClr val="tx1"/>
              </a:solidFill>
              <a:latin typeface="ＭＳ Ｐ明朝" pitchFamily="18" charset="-128"/>
              <a:ea typeface="ＭＳ Ｐ明朝" pitchFamily="18" charset="-128"/>
              <a:cs typeface="ＭＳ Ｐゴシック" pitchFamily="50" charset="-128"/>
            </a:endParaRPr>
          </a:p>
          <a:p>
            <a:pPr lvl="0" eaLnBrk="0" fontAlgn="base" hangingPunct="0">
              <a:spcBef>
                <a:spcPct val="0"/>
              </a:spcBef>
              <a:spcAft>
                <a:spcPct val="0"/>
              </a:spcAft>
            </a:pP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eaLnBrk="0" fontAlgn="base" hangingPunct="0">
              <a:spcBef>
                <a:spcPct val="0"/>
              </a:spcBef>
              <a:spcAft>
                <a:spcPct val="0"/>
              </a:spcAft>
            </a:pPr>
            <a:r>
              <a:rPr lang="ja-JP" altLang="en-US" sz="1050" dirty="0" smtClean="0">
                <a:solidFill>
                  <a:schemeClr val="tx1"/>
                </a:solidFill>
                <a:latin typeface="ＭＳ Ｐ明朝" pitchFamily="18" charset="-128"/>
                <a:ea typeface="ＭＳ Ｐ明朝" pitchFamily="18" charset="-128"/>
                <a:cs typeface="Times New Roman" pitchFamily="18" charset="0"/>
              </a:rPr>
              <a:t>　</a:t>
            </a:r>
            <a:r>
              <a:rPr lang="ja-JP" altLang="ja-JP" sz="1050" dirty="0" smtClean="0">
                <a:solidFill>
                  <a:schemeClr val="tx1"/>
                </a:solidFill>
                <a:latin typeface="ＭＳ Ｐ明朝" pitchFamily="18" charset="-128"/>
                <a:ea typeface="ＭＳ Ｐ明朝" pitchFamily="18" charset="-128"/>
                <a:cs typeface="Times New Roman" pitchFamily="18" charset="0"/>
              </a:rPr>
              <a:t>「協同出資・協同経営で働く協同組合法案」</a:t>
            </a:r>
            <a:r>
              <a:rPr lang="en-US" altLang="ja-JP" sz="1050" dirty="0" smtClean="0">
                <a:solidFill>
                  <a:schemeClr val="tx1"/>
                </a:solidFill>
                <a:latin typeface="ＭＳ Ｐ明朝" pitchFamily="18" charset="-128"/>
                <a:ea typeface="ＭＳ Ｐ明朝" pitchFamily="18" charset="-128"/>
                <a:cs typeface="Times New Roman" pitchFamily="18" charset="0"/>
              </a:rPr>
              <a:t>(</a:t>
            </a:r>
            <a:r>
              <a:rPr lang="ja-JP" altLang="en-US" sz="1050" dirty="0" smtClean="0">
                <a:solidFill>
                  <a:schemeClr val="tx1"/>
                </a:solidFill>
                <a:latin typeface="ＭＳ Ｐ明朝" pitchFamily="18" charset="-128"/>
                <a:ea typeface="ＭＳ Ｐ明朝" pitchFamily="18" charset="-128"/>
                <a:cs typeface="Times New Roman" pitchFamily="18" charset="0"/>
              </a:rPr>
              <a:t>協同組合法</a:t>
            </a:r>
            <a:r>
              <a:rPr lang="en-US" altLang="ja-JP" sz="1050" dirty="0" smtClean="0">
                <a:solidFill>
                  <a:schemeClr val="tx1"/>
                </a:solidFill>
                <a:latin typeface="ＭＳ Ｐ明朝" pitchFamily="18" charset="-128"/>
                <a:ea typeface="ＭＳ Ｐ明朝" pitchFamily="18" charset="-128"/>
                <a:cs typeface="Times New Roman" pitchFamily="18" charset="0"/>
              </a:rPr>
              <a:t>)</a:t>
            </a:r>
            <a:r>
              <a:rPr lang="ja-JP" altLang="en-US" sz="1050" dirty="0" smtClean="0">
                <a:solidFill>
                  <a:schemeClr val="tx1"/>
                </a:solidFill>
                <a:latin typeface="ＭＳ Ｐ明朝" pitchFamily="18" charset="-128"/>
                <a:ea typeface="ＭＳ Ｐ明朝" pitchFamily="18" charset="-128"/>
                <a:cs typeface="Times New Roman" pitchFamily="18" charset="0"/>
              </a:rPr>
              <a:t>が議員立法により準備されています。この法律は、「組合員が協同で出資し、経営し、又就労する団体に法人格を付与すること等により、働く意思のある者による就労の機会の自発的な創出を促進するとともに、地域社会の活性化に寄与し、もって働く意思のある者がその有する能力を有効に発揮できる社会の実現に資すること」　（総則）に目的があります。</a:t>
            </a:r>
            <a:endParaRPr lang="ja-JP" altLang="en-US" sz="1050" dirty="0" smtClean="0">
              <a:solidFill>
                <a:schemeClr val="tx1"/>
              </a:solidFill>
              <a:latin typeface="ＭＳ Ｐ明朝" pitchFamily="18" charset="-128"/>
              <a:ea typeface="ＭＳ Ｐ明朝" pitchFamily="18" charset="-128"/>
              <a:cs typeface="ＭＳ Ｐゴシック" pitchFamily="50" charset="-128"/>
            </a:endParaRPr>
          </a:p>
          <a:p>
            <a:pPr lvl="0" eaLnBrk="0" fontAlgn="base" hangingPunct="0">
              <a:spcBef>
                <a:spcPct val="0"/>
              </a:spcBef>
              <a:spcAft>
                <a:spcPct val="0"/>
              </a:spcAft>
            </a:pPr>
            <a:r>
              <a:rPr lang="ja-JP" altLang="en-US" sz="1050" dirty="0" smtClean="0">
                <a:solidFill>
                  <a:schemeClr val="tx1"/>
                </a:solidFill>
                <a:latin typeface="ＭＳ Ｐ明朝" pitchFamily="18" charset="-128"/>
                <a:ea typeface="ＭＳ Ｐ明朝" pitchFamily="18" charset="-128"/>
                <a:cs typeface="Times New Roman" pitchFamily="18" charset="0"/>
              </a:rPr>
              <a:t>　建交労は現在、中・高齢者求職者及び失業者の雇用機会を確保するために、労働組合自らが「事業体」の設立をはかり、雇用の「受け皿」として機能させながら、未組織労働者の組織化を進めています。「事業体」は総じて「事業団」と呼ばれていますが、その法人格は多様</a:t>
            </a:r>
            <a:r>
              <a:rPr lang="ja-JP" altLang="en-US" sz="800" dirty="0" smtClean="0">
                <a:solidFill>
                  <a:schemeClr val="tx1"/>
                </a:solidFill>
                <a:latin typeface="ＭＳ Ｐ明朝" pitchFamily="18" charset="-128"/>
                <a:ea typeface="ＭＳ Ｐ明朝" pitchFamily="18" charset="-128"/>
                <a:cs typeface="Times New Roman" pitchFamily="18" charset="0"/>
              </a:rPr>
              <a:t>（注１）</a:t>
            </a:r>
            <a:r>
              <a:rPr lang="ja-JP" altLang="en-US" sz="1050" dirty="0" smtClean="0">
                <a:solidFill>
                  <a:schemeClr val="tx1"/>
                </a:solidFill>
                <a:latin typeface="ＭＳ Ｐ明朝" pitchFamily="18" charset="-128"/>
                <a:ea typeface="ＭＳ Ｐ明朝" pitchFamily="18" charset="-128"/>
                <a:cs typeface="Times New Roman" pitchFamily="18" charset="0"/>
              </a:rPr>
              <a:t>です。</a:t>
            </a:r>
            <a:r>
              <a:rPr lang="ja-JP" altLang="en-US" sz="800" dirty="0" smtClean="0">
                <a:solidFill>
                  <a:schemeClr val="tx1"/>
                </a:solidFill>
                <a:latin typeface="ＭＳ Ｐ明朝" pitchFamily="18" charset="-128"/>
                <a:ea typeface="ＭＳ Ｐ明朝" pitchFamily="18" charset="-128"/>
                <a:cs typeface="Times New Roman" pitchFamily="18" charset="0"/>
              </a:rPr>
              <a:t>　　</a:t>
            </a:r>
            <a:endParaRPr lang="en-US" altLang="ja-JP" sz="800" dirty="0" smtClean="0">
              <a:solidFill>
                <a:schemeClr val="tx1"/>
              </a:solidFill>
              <a:latin typeface="ＭＳ Ｐ明朝" pitchFamily="18" charset="-128"/>
              <a:ea typeface="ＭＳ Ｐ明朝" pitchFamily="18" charset="-128"/>
              <a:cs typeface="Times New Roman" pitchFamily="18" charset="0"/>
            </a:endParaRPr>
          </a:p>
          <a:p>
            <a:pPr lvl="0" eaLnBrk="0" fontAlgn="base" hangingPunct="0">
              <a:spcBef>
                <a:spcPct val="0"/>
              </a:spcBef>
              <a:spcAft>
                <a:spcPct val="0"/>
              </a:spcAft>
            </a:pPr>
            <a:r>
              <a:rPr lang="ja-JP" altLang="en-US" sz="800" dirty="0" smtClean="0">
                <a:solidFill>
                  <a:schemeClr val="tx1"/>
                </a:solidFill>
                <a:latin typeface="ＭＳ Ｐ明朝" pitchFamily="18" charset="-128"/>
                <a:ea typeface="ＭＳ Ｐ明朝" pitchFamily="18" charset="-128"/>
                <a:cs typeface="Times New Roman" pitchFamily="18" charset="0"/>
              </a:rPr>
              <a:t>　　注</a:t>
            </a:r>
            <a:r>
              <a:rPr lang="en-US" altLang="ja-JP" sz="800" dirty="0" smtClean="0">
                <a:solidFill>
                  <a:schemeClr val="tx1"/>
                </a:solidFill>
                <a:latin typeface="ＭＳ Ｐ明朝" pitchFamily="18" charset="-128"/>
                <a:ea typeface="ＭＳ Ｐ明朝" pitchFamily="18" charset="-128"/>
                <a:cs typeface="Times New Roman" pitchFamily="18" charset="0"/>
              </a:rPr>
              <a:t>1</a:t>
            </a:r>
            <a:r>
              <a:rPr lang="ja-JP" altLang="en-US" sz="800" dirty="0" smtClean="0">
                <a:solidFill>
                  <a:schemeClr val="tx1"/>
                </a:solidFill>
                <a:latin typeface="ＭＳ Ｐ明朝" pitchFamily="18" charset="-128"/>
                <a:ea typeface="ＭＳ Ｐ明朝" pitchFamily="18" charset="-128"/>
                <a:cs typeface="Times New Roman" pitchFamily="18" charset="0"/>
              </a:rPr>
              <a:t>　「財団ソーシャルサービス協会」「</a:t>
            </a:r>
            <a:r>
              <a:rPr lang="en-US" altLang="ja-JP" sz="800" dirty="0" smtClean="0">
                <a:solidFill>
                  <a:schemeClr val="tx1"/>
                </a:solidFill>
                <a:latin typeface="ＭＳ Ｐ明朝" pitchFamily="18" charset="-128"/>
                <a:ea typeface="ＭＳ Ｐ明朝" pitchFamily="18" charset="-128"/>
                <a:cs typeface="Times New Roman" pitchFamily="18" charset="0"/>
              </a:rPr>
              <a:t>NPO</a:t>
            </a:r>
            <a:r>
              <a:rPr lang="ja-JP" altLang="en-US" sz="800" dirty="0" smtClean="0">
                <a:solidFill>
                  <a:schemeClr val="tx1"/>
                </a:solidFill>
                <a:latin typeface="ＭＳ Ｐ明朝" pitchFamily="18" charset="-128"/>
                <a:ea typeface="ＭＳ Ｐ明朝" pitchFamily="18" charset="-128"/>
                <a:cs typeface="Times New Roman" pitchFamily="18" charset="0"/>
              </a:rPr>
              <a:t>東京高齢者就労　</a:t>
            </a:r>
            <a:endParaRPr lang="en-US" altLang="ja-JP" sz="800" dirty="0" smtClean="0">
              <a:solidFill>
                <a:schemeClr val="tx1"/>
              </a:solidFill>
              <a:latin typeface="ＭＳ Ｐ明朝" pitchFamily="18" charset="-128"/>
              <a:ea typeface="ＭＳ Ｐ明朝" pitchFamily="18" charset="-128"/>
              <a:cs typeface="Times New Roman" pitchFamily="18" charset="0"/>
            </a:endParaRPr>
          </a:p>
          <a:p>
            <a:pPr lvl="0" eaLnBrk="0" fontAlgn="base" hangingPunct="0">
              <a:spcBef>
                <a:spcPct val="0"/>
              </a:spcBef>
              <a:spcAft>
                <a:spcPct val="0"/>
              </a:spcAft>
            </a:pPr>
            <a:r>
              <a:rPr lang="ja-JP" altLang="en-US" sz="800" dirty="0" smtClean="0">
                <a:solidFill>
                  <a:schemeClr val="tx1"/>
                </a:solidFill>
                <a:latin typeface="ＭＳ Ｐ明朝" pitchFamily="18" charset="-128"/>
                <a:ea typeface="ＭＳ Ｐ明朝" pitchFamily="18" charset="-128"/>
                <a:cs typeface="Times New Roman" pitchFamily="18" charset="0"/>
              </a:rPr>
              <a:t>　　　　福祉事業団」「特定非営利活動法人豊の国雇用・福祉事</a:t>
            </a:r>
            <a:endParaRPr lang="en-US" altLang="ja-JP" sz="800" dirty="0" smtClean="0">
              <a:solidFill>
                <a:schemeClr val="tx1"/>
              </a:solidFill>
              <a:latin typeface="ＭＳ Ｐ明朝" pitchFamily="18" charset="-128"/>
              <a:ea typeface="ＭＳ Ｐ明朝" pitchFamily="18" charset="-128"/>
              <a:cs typeface="Times New Roman" pitchFamily="18" charset="0"/>
            </a:endParaRPr>
          </a:p>
          <a:p>
            <a:pPr lvl="0" eaLnBrk="0" fontAlgn="base" hangingPunct="0">
              <a:spcBef>
                <a:spcPct val="0"/>
              </a:spcBef>
              <a:spcAft>
                <a:spcPct val="0"/>
              </a:spcAft>
            </a:pPr>
            <a:r>
              <a:rPr lang="ja-JP" altLang="en-US" sz="800" dirty="0" smtClean="0">
                <a:solidFill>
                  <a:schemeClr val="tx1"/>
                </a:solidFill>
                <a:latin typeface="ＭＳ Ｐ明朝" pitchFamily="18" charset="-128"/>
                <a:ea typeface="ＭＳ Ｐ明朝" pitchFamily="18" charset="-128"/>
                <a:cs typeface="Times New Roman" pitchFamily="18" charset="0"/>
              </a:rPr>
              <a:t>　　　　業団」「企業組合青森県中高年雇用福祉事業団」「</a:t>
            </a:r>
            <a:r>
              <a:rPr lang="ja-JP" altLang="en-US" sz="800" dirty="0" err="1" smtClean="0">
                <a:solidFill>
                  <a:schemeClr val="tx1"/>
                </a:solidFill>
                <a:latin typeface="ＭＳ Ｐ明朝" pitchFamily="18" charset="-128"/>
                <a:ea typeface="ＭＳ Ｐ明朝" pitchFamily="18" charset="-128"/>
                <a:cs typeface="Times New Roman" pitchFamily="18" charset="0"/>
              </a:rPr>
              <a:t>ろう</a:t>
            </a:r>
            <a:endParaRPr lang="en-US" altLang="ja-JP" sz="800" dirty="0" smtClean="0">
              <a:solidFill>
                <a:schemeClr val="tx1"/>
              </a:solidFill>
              <a:latin typeface="ＭＳ Ｐ明朝" pitchFamily="18" charset="-128"/>
              <a:ea typeface="ＭＳ Ｐ明朝" pitchFamily="18" charset="-128"/>
              <a:cs typeface="Times New Roman" pitchFamily="18" charset="0"/>
            </a:endParaRPr>
          </a:p>
          <a:p>
            <a:pPr lvl="0" eaLnBrk="0" fontAlgn="base" hangingPunct="0">
              <a:spcBef>
                <a:spcPct val="0"/>
              </a:spcBef>
              <a:spcAft>
                <a:spcPct val="0"/>
              </a:spcAft>
            </a:pPr>
            <a:r>
              <a:rPr lang="ja-JP" altLang="en-US" sz="800" dirty="0" smtClean="0">
                <a:solidFill>
                  <a:schemeClr val="tx1"/>
                </a:solidFill>
                <a:latin typeface="ＭＳ Ｐ明朝" pitchFamily="18" charset="-128"/>
                <a:ea typeface="ＭＳ Ｐ明朝" pitchFamily="18" charset="-128"/>
                <a:cs typeface="Times New Roman" pitchFamily="18" charset="0"/>
              </a:rPr>
              <a:t>　　　　きょう島根事業団」 等々。</a:t>
            </a:r>
            <a:endParaRPr lang="en-US" altLang="ja-JP" sz="800" dirty="0" smtClean="0">
              <a:solidFill>
                <a:schemeClr val="tx1"/>
              </a:solidFill>
              <a:latin typeface="ＭＳ Ｐ明朝" pitchFamily="18" charset="-128"/>
              <a:ea typeface="ＭＳ Ｐ明朝" pitchFamily="18" charset="-128"/>
              <a:cs typeface="Times New Roman" pitchFamily="18" charset="0"/>
            </a:endParaRPr>
          </a:p>
          <a:p>
            <a:pPr lvl="0" eaLnBrk="0" fontAlgn="base" hangingPunct="0">
              <a:spcBef>
                <a:spcPct val="0"/>
              </a:spcBef>
              <a:spcAft>
                <a:spcPct val="0"/>
              </a:spcAft>
            </a:pPr>
            <a:endParaRPr lang="en-US" altLang="ja-JP" sz="1050" dirty="0" smtClean="0">
              <a:solidFill>
                <a:schemeClr val="tx1"/>
              </a:solidFill>
              <a:latin typeface="AR P丸ゴシック体M" pitchFamily="50" charset="-128"/>
              <a:ea typeface="AR P丸ゴシック体M" pitchFamily="50" charset="-128"/>
              <a:cs typeface="Times New Roman" pitchFamily="18" charset="0"/>
            </a:endParaRPr>
          </a:p>
          <a:p>
            <a:pPr lvl="0" eaLnBrk="0" fontAlgn="base" hangingPunct="0">
              <a:spcBef>
                <a:spcPct val="0"/>
              </a:spcBef>
              <a:spcAft>
                <a:spcPct val="0"/>
              </a:spcAft>
            </a:pPr>
            <a:r>
              <a:rPr lang="ja-JP" altLang="en-US" sz="1050" dirty="0" smtClean="0">
                <a:solidFill>
                  <a:schemeClr val="tx1"/>
                </a:solidFill>
                <a:latin typeface="AR P丸ゴシック体M" pitchFamily="50" charset="-128"/>
                <a:ea typeface="AR P丸ゴシック体M" pitchFamily="50" charset="-128"/>
                <a:cs typeface="Times New Roman" pitchFamily="18" charset="0"/>
              </a:rPr>
              <a:t>　</a:t>
            </a:r>
            <a:r>
              <a:rPr lang="ja-JP" altLang="en-US" sz="1050" dirty="0" smtClean="0">
                <a:solidFill>
                  <a:schemeClr val="tx1"/>
                </a:solidFill>
                <a:latin typeface="ＭＳ Ｐ明朝" pitchFamily="18" charset="-128"/>
                <a:ea typeface="ＭＳ Ｐ明朝" pitchFamily="18" charset="-128"/>
                <a:cs typeface="Times New Roman" pitchFamily="18" charset="0"/>
              </a:rPr>
              <a:t>なお、労働組合と「事業体」の関係は 「表裏一体」「車の両輪」と理解されていますが、兼職などその「区別と関連」の規定付けには議論が残されています。</a:t>
            </a:r>
            <a:endParaRPr lang="ja-JP" altLang="en-US" sz="1050" dirty="0" smtClean="0">
              <a:solidFill>
                <a:schemeClr val="tx1"/>
              </a:solidFill>
              <a:latin typeface="ＭＳ Ｐ明朝" pitchFamily="18" charset="-128"/>
              <a:ea typeface="ＭＳ Ｐ明朝" pitchFamily="18" charset="-128"/>
              <a:cs typeface="ＭＳ Ｐゴシック" pitchFamily="50" charset="-128"/>
            </a:endParaRPr>
          </a:p>
          <a:p>
            <a:pPr lvl="0" eaLnBrk="0" fontAlgn="base" hangingPunct="0">
              <a:spcBef>
                <a:spcPct val="0"/>
              </a:spcBef>
              <a:spcAft>
                <a:spcPct val="0"/>
              </a:spcAft>
            </a:pPr>
            <a:r>
              <a:rPr lang="ja-JP" altLang="en-US" sz="1050" dirty="0" smtClean="0">
                <a:solidFill>
                  <a:schemeClr val="tx1"/>
                </a:solidFill>
                <a:latin typeface="ＭＳ Ｐ明朝" pitchFamily="18" charset="-128"/>
                <a:ea typeface="ＭＳ Ｐ明朝" pitchFamily="18" charset="-128"/>
                <a:cs typeface="Times New Roman" pitchFamily="18" charset="0"/>
              </a:rPr>
              <a:t>　小論は、「協同組合法」の現実化にともない、あらためて協同組合における労働組合の必然性を確認し、「事業団」の今後を展望しながら、建交労における「事業団」の職場組織の活性化を意図するものです。そのために資本主義における協同組合労働の本質、協同組合における労働組合の必然性とその“たたかい”について論点整理を試みています。なお、論旨は「人間性と人格の理論」「協同組合で働くこと」（芝田進午）に依拠し、その他 </a:t>
            </a:r>
            <a:r>
              <a:rPr lang="en-US" altLang="ja-JP" sz="800" dirty="0" smtClean="0">
                <a:solidFill>
                  <a:schemeClr val="tx1"/>
                </a:solidFill>
                <a:latin typeface="ＭＳ Ｐ明朝" pitchFamily="18" charset="-128"/>
                <a:ea typeface="ＭＳ Ｐ明朝" pitchFamily="18" charset="-128"/>
                <a:cs typeface="Times New Roman" pitchFamily="18" charset="0"/>
              </a:rPr>
              <a:t>(</a:t>
            </a:r>
            <a:r>
              <a:rPr lang="ja-JP" altLang="en-US" sz="800" dirty="0" smtClean="0">
                <a:solidFill>
                  <a:schemeClr val="tx1"/>
                </a:solidFill>
                <a:latin typeface="ＭＳ Ｐ明朝" pitchFamily="18" charset="-128"/>
                <a:ea typeface="ＭＳ Ｐ明朝" pitchFamily="18" charset="-128"/>
                <a:cs typeface="Times New Roman" pitchFamily="18" charset="0"/>
              </a:rPr>
              <a:t>注２</a:t>
            </a:r>
            <a:r>
              <a:rPr lang="en-US" altLang="ja-JP" sz="800" dirty="0" smtClean="0">
                <a:solidFill>
                  <a:schemeClr val="tx1"/>
                </a:solidFill>
                <a:latin typeface="ＭＳ Ｐ明朝" pitchFamily="18" charset="-128"/>
                <a:ea typeface="ＭＳ Ｐ明朝" pitchFamily="18" charset="-128"/>
                <a:cs typeface="Times New Roman" pitchFamily="18" charset="0"/>
              </a:rPr>
              <a:t>)</a:t>
            </a:r>
            <a:r>
              <a:rPr lang="ja-JP" altLang="en-US" sz="1050" dirty="0" smtClean="0">
                <a:solidFill>
                  <a:schemeClr val="tx1"/>
                </a:solidFill>
                <a:latin typeface="ＭＳ Ｐ明朝" pitchFamily="18" charset="-128"/>
                <a:ea typeface="ＭＳ Ｐ明朝" pitchFamily="18" charset="-128"/>
                <a:cs typeface="Times New Roman" pitchFamily="18" charset="0"/>
              </a:rPr>
              <a:t>から学んでいます。</a:t>
            </a:r>
            <a:r>
              <a:rPr lang="ja-JP" altLang="en-US" sz="800" dirty="0" smtClean="0">
                <a:solidFill>
                  <a:schemeClr val="tx1"/>
                </a:solidFill>
                <a:latin typeface="ＭＳ Ｐ明朝" pitchFamily="18" charset="-128"/>
                <a:ea typeface="ＭＳ Ｐ明朝" pitchFamily="18" charset="-128"/>
                <a:cs typeface="Times New Roman" pitchFamily="18" charset="0"/>
              </a:rPr>
              <a:t>　　</a:t>
            </a:r>
            <a:endParaRPr lang="en-US" altLang="ja-JP" sz="800" dirty="0" smtClean="0">
              <a:solidFill>
                <a:schemeClr val="tx1"/>
              </a:solidFill>
              <a:latin typeface="ＭＳ Ｐ明朝" pitchFamily="18" charset="-128"/>
              <a:ea typeface="ＭＳ Ｐ明朝" pitchFamily="18" charset="-128"/>
              <a:cs typeface="Times New Roman" pitchFamily="18" charset="0"/>
            </a:endParaRPr>
          </a:p>
          <a:p>
            <a:pPr lvl="0" eaLnBrk="0" fontAlgn="base" hangingPunct="0">
              <a:spcBef>
                <a:spcPct val="0"/>
              </a:spcBef>
              <a:spcAft>
                <a:spcPct val="0"/>
              </a:spcAft>
            </a:pPr>
            <a:r>
              <a:rPr lang="ja-JP" altLang="en-US" sz="800" dirty="0" smtClean="0">
                <a:solidFill>
                  <a:schemeClr val="tx1"/>
                </a:solidFill>
                <a:latin typeface="ＭＳ Ｐ明朝" pitchFamily="18" charset="-128"/>
                <a:ea typeface="ＭＳ Ｐ明朝" pitchFamily="18" charset="-128"/>
                <a:cs typeface="Times New Roman" pitchFamily="18" charset="0"/>
              </a:rPr>
              <a:t>　　注２　「非営利組織と民主的経営論」</a:t>
            </a:r>
            <a:r>
              <a:rPr lang="en-US" altLang="ja-JP" sz="800" dirty="0" smtClean="0">
                <a:solidFill>
                  <a:schemeClr val="tx1"/>
                </a:solidFill>
                <a:latin typeface="ＭＳ Ｐ明朝" pitchFamily="18" charset="-128"/>
                <a:ea typeface="ＭＳ Ｐ明朝" pitchFamily="18" charset="-128"/>
                <a:cs typeface="Times New Roman" pitchFamily="18" charset="0"/>
              </a:rPr>
              <a:t>(</a:t>
            </a:r>
            <a:r>
              <a:rPr lang="ja-JP" altLang="en-US" sz="800" dirty="0" smtClean="0">
                <a:solidFill>
                  <a:schemeClr val="tx1"/>
                </a:solidFill>
                <a:latin typeface="ＭＳ Ｐ明朝" pitchFamily="18" charset="-128"/>
                <a:ea typeface="ＭＳ Ｐ明朝" pitchFamily="18" charset="-128"/>
                <a:cs typeface="Times New Roman" pitchFamily="18" charset="0"/>
              </a:rPr>
              <a:t>有田光雄</a:t>
            </a:r>
            <a:r>
              <a:rPr lang="en-US" altLang="ja-JP" sz="800" dirty="0" smtClean="0">
                <a:solidFill>
                  <a:schemeClr val="tx1"/>
                </a:solidFill>
                <a:latin typeface="ＭＳ Ｐ明朝" pitchFamily="18" charset="-128"/>
                <a:ea typeface="ＭＳ Ｐ明朝" pitchFamily="18" charset="-128"/>
                <a:cs typeface="Times New Roman" pitchFamily="18" charset="0"/>
              </a:rPr>
              <a:t>)</a:t>
            </a:r>
            <a:r>
              <a:rPr lang="ja-JP" altLang="en-US" sz="800" dirty="0" err="1" smtClean="0">
                <a:solidFill>
                  <a:schemeClr val="tx1"/>
                </a:solidFill>
                <a:latin typeface="ＭＳ Ｐ明朝" pitchFamily="18" charset="-128"/>
                <a:ea typeface="ＭＳ Ｐ明朝" pitchFamily="18" charset="-128"/>
                <a:cs typeface="Times New Roman" pitchFamily="18" charset="0"/>
              </a:rPr>
              <a:t>、</a:t>
            </a:r>
            <a:r>
              <a:rPr lang="ja-JP" altLang="en-US" sz="800" dirty="0" smtClean="0">
                <a:solidFill>
                  <a:schemeClr val="tx1"/>
                </a:solidFill>
                <a:latin typeface="ＭＳ Ｐ明朝" pitchFamily="18" charset="-128"/>
                <a:ea typeface="ＭＳ Ｐ明朝" pitchFamily="18" charset="-128"/>
                <a:cs typeface="Times New Roman" pitchFamily="18" charset="0"/>
              </a:rPr>
              <a:t>「ソ連とは　　</a:t>
            </a:r>
            <a:endParaRPr lang="en-US" altLang="ja-JP" sz="800" dirty="0" smtClean="0">
              <a:solidFill>
                <a:schemeClr val="tx1"/>
              </a:solidFill>
              <a:latin typeface="ＭＳ Ｐ明朝" pitchFamily="18" charset="-128"/>
              <a:ea typeface="ＭＳ Ｐ明朝" pitchFamily="18" charset="-128"/>
              <a:cs typeface="Times New Roman" pitchFamily="18" charset="0"/>
            </a:endParaRPr>
          </a:p>
          <a:p>
            <a:pPr lvl="0" eaLnBrk="0" fontAlgn="base" hangingPunct="0">
              <a:spcBef>
                <a:spcPct val="0"/>
              </a:spcBef>
              <a:spcAft>
                <a:spcPct val="0"/>
              </a:spcAft>
            </a:pPr>
            <a:r>
              <a:rPr lang="ja-JP" altLang="en-US" sz="800" dirty="0" smtClean="0">
                <a:solidFill>
                  <a:schemeClr val="tx1"/>
                </a:solidFill>
                <a:latin typeface="ＭＳ Ｐ明朝" pitchFamily="18" charset="-128"/>
                <a:ea typeface="ＭＳ Ｐ明朝" pitchFamily="18" charset="-128"/>
                <a:cs typeface="Times New Roman" pitchFamily="18" charset="0"/>
              </a:rPr>
              <a:t>　　　　どういう社会だったか」（聴濤弘）</a:t>
            </a:r>
            <a:endParaRPr lang="en-US" altLang="ja-JP" sz="800" dirty="0" smtClean="0">
              <a:solidFill>
                <a:schemeClr val="tx1"/>
              </a:solidFill>
              <a:latin typeface="ＭＳ Ｐ明朝" pitchFamily="18" charset="-128"/>
              <a:ea typeface="ＭＳ Ｐ明朝" pitchFamily="18" charset="-128"/>
              <a:cs typeface="Times New Roman" pitchFamily="18" charset="0"/>
            </a:endParaRPr>
          </a:p>
          <a:p>
            <a:pPr eaLnBrk="0" fontAlgn="base" hangingPunct="0">
              <a:spcBef>
                <a:spcPct val="0"/>
              </a:spcBef>
              <a:spcAft>
                <a:spcPct val="0"/>
              </a:spcAft>
            </a:pPr>
            <a:endParaRPr lang="en-US" altLang="ja-JP" sz="1050" dirty="0" smtClean="0">
              <a:solidFill>
                <a:schemeClr val="tx1"/>
              </a:solidFill>
              <a:latin typeface="ＭＳ Ｐ明朝" pitchFamily="18" charset="-128"/>
              <a:ea typeface="ＭＳ Ｐ明朝" pitchFamily="18" charset="-128"/>
            </a:endParaRPr>
          </a:p>
        </p:txBody>
      </p:sp>
      <p:sp>
        <p:nvSpPr>
          <p:cNvPr id="13" name="正方形/長方形 12"/>
          <p:cNvSpPr/>
          <p:nvPr/>
        </p:nvSpPr>
        <p:spPr>
          <a:xfrm>
            <a:off x="3501008" y="1979712"/>
            <a:ext cx="3024336" cy="69847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33350" fontAlgn="base">
              <a:spcBef>
                <a:spcPct val="0"/>
              </a:spcBef>
              <a:spcAft>
                <a:spcPct val="0"/>
              </a:spcAft>
            </a:pPr>
            <a:endParaRPr lang="en-US" altLang="ja-JP" sz="1050" dirty="0" smtClean="0">
              <a:solidFill>
                <a:schemeClr val="tx1"/>
              </a:solidFill>
            </a:endParaRPr>
          </a:p>
          <a:p>
            <a:pPr indent="133350" fontAlgn="base">
              <a:spcBef>
                <a:spcPct val="0"/>
              </a:spcBef>
              <a:spcAft>
                <a:spcPct val="0"/>
              </a:spcAft>
              <a:buAutoNum type="arabicPeriod"/>
            </a:pPr>
            <a:r>
              <a:rPr lang="ja-JP" altLang="ja-JP" sz="1050" dirty="0" smtClean="0">
                <a:solidFill>
                  <a:schemeClr val="tx1"/>
                </a:solidFill>
                <a:latin typeface="ＭＳ Ｐ明朝" pitchFamily="18" charset="-128"/>
                <a:ea typeface="ＭＳ Ｐ明朝" pitchFamily="18" charset="-128"/>
              </a:rPr>
              <a:t>協同組合労働は「協同組合」論のもっとも重</a:t>
            </a:r>
            <a:r>
              <a:rPr lang="ja-JP" altLang="en-US" sz="1050" dirty="0" smtClean="0">
                <a:solidFill>
                  <a:schemeClr val="tx1"/>
                </a:solidFill>
                <a:latin typeface="ＭＳ Ｐ明朝" pitchFamily="18" charset="-128"/>
                <a:ea typeface="ＭＳ Ｐ明朝" pitchFamily="18" charset="-128"/>
              </a:rPr>
              <a:t>　</a:t>
            </a:r>
            <a:endParaRPr lang="en-US" altLang="ja-JP" sz="1050" dirty="0" smtClean="0">
              <a:solidFill>
                <a:schemeClr val="tx1"/>
              </a:solidFill>
              <a:latin typeface="ＭＳ Ｐ明朝" pitchFamily="18" charset="-128"/>
              <a:ea typeface="ＭＳ Ｐ明朝" pitchFamily="18" charset="-128"/>
            </a:endParaRPr>
          </a:p>
          <a:p>
            <a:pPr indent="133350" fontAlgn="base">
              <a:spcBef>
                <a:spcPct val="0"/>
              </a:spcBef>
              <a:spcAft>
                <a:spcPct val="0"/>
              </a:spcAft>
            </a:pPr>
            <a:r>
              <a:rPr lang="ja-JP" altLang="ja-JP" sz="1050" dirty="0" smtClean="0">
                <a:solidFill>
                  <a:schemeClr val="tx1"/>
                </a:solidFill>
                <a:latin typeface="ＭＳ Ｐ明朝" pitchFamily="18" charset="-128"/>
                <a:ea typeface="ＭＳ Ｐ明朝" pitchFamily="18" charset="-128"/>
              </a:rPr>
              <a:t>要なキーワード</a:t>
            </a:r>
            <a:endParaRPr lang="en-US" altLang="ja-JP" sz="1050" dirty="0" smtClean="0">
              <a:solidFill>
                <a:schemeClr val="tx1"/>
              </a:solidFill>
              <a:latin typeface="ＭＳ Ｐ明朝" pitchFamily="18" charset="-128"/>
              <a:ea typeface="ＭＳ Ｐ明朝" pitchFamily="18" charset="-128"/>
            </a:endParaRPr>
          </a:p>
          <a:p>
            <a:pPr indent="133350" fontAlgn="base">
              <a:spcBef>
                <a:spcPct val="0"/>
              </a:spcBef>
              <a:spcAft>
                <a:spcPct val="0"/>
              </a:spcAft>
            </a:pPr>
            <a:endParaRPr lang="ja-JP" altLang="en-US" sz="1050" dirty="0" smtClean="0">
              <a:solidFill>
                <a:schemeClr val="tx1"/>
              </a:solidFill>
              <a:latin typeface="ＭＳ Ｐ明朝" pitchFamily="18" charset="-128"/>
              <a:ea typeface="ＭＳ Ｐ明朝" pitchFamily="18" charset="-128"/>
            </a:endParaRPr>
          </a:p>
          <a:p>
            <a:pPr lvl="0" indent="133350" fontAlgn="base">
              <a:spcBef>
                <a:spcPct val="0"/>
              </a:spcBef>
              <a:spcAft>
                <a:spcPct val="0"/>
              </a:spcAft>
            </a:pPr>
            <a:r>
              <a:rPr lang="ja-JP" altLang="ja-JP" sz="1050" dirty="0" smtClean="0">
                <a:solidFill>
                  <a:schemeClr val="tx1"/>
                </a:solidFill>
                <a:latin typeface="ＭＳ Ｐ明朝" pitchFamily="18" charset="-128"/>
                <a:ea typeface="ＭＳ Ｐ明朝" pitchFamily="18" charset="-128"/>
                <a:cs typeface="Times New Roman" pitchFamily="18" charset="0"/>
              </a:rPr>
              <a:t>協同組合労働を担っているのは、協同組合で生活をささえている労働者すなわち協同組合労働者です。それでは協同組合労働とはどのような労働なのか、です。</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indent="133350" fontAlgn="base">
              <a:spcBef>
                <a:spcPct val="0"/>
              </a:spcBef>
              <a:spcAft>
                <a:spcPct val="0"/>
              </a:spcAft>
            </a:pP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indent="133350" fontAlgn="base">
              <a:spcBef>
                <a:spcPct val="0"/>
              </a:spcBef>
              <a:spcAft>
                <a:spcPct val="0"/>
              </a:spcAft>
            </a:pPr>
            <a:r>
              <a:rPr lang="ja-JP" altLang="en-US" sz="1050" dirty="0" smtClean="0">
                <a:solidFill>
                  <a:schemeClr val="tx1"/>
                </a:solidFill>
                <a:latin typeface="ＭＳ Ｐ明朝" pitchFamily="18" charset="-128"/>
                <a:ea typeface="ＭＳ Ｐ明朝" pitchFamily="18" charset="-128"/>
                <a:cs typeface="Times New Roman" pitchFamily="18" charset="0"/>
              </a:rPr>
              <a:t>（１）</a:t>
            </a:r>
            <a:r>
              <a:rPr lang="ja-JP" altLang="ja-JP" sz="1050" dirty="0" smtClean="0">
                <a:solidFill>
                  <a:schemeClr val="tx1"/>
                </a:solidFill>
                <a:latin typeface="ＭＳ Ｐ明朝" pitchFamily="18" charset="-128"/>
                <a:ea typeface="ＭＳ Ｐ明朝" pitchFamily="18" charset="-128"/>
                <a:cs typeface="Times New Roman" pitchFamily="18" charset="0"/>
              </a:rPr>
              <a:t>本来、人間労働と人間社会は協同的です。マルクスは「奴隷労働や農奴労働と同じように、賃労働は、一時的な、劣った形式にすぎず、よろこんではたらく手、いそいそとした精神、よろこばしい心をもってその勤労にいそしむ協同労働のまえに消滅すべき運命にある」</a:t>
            </a:r>
            <a:r>
              <a:rPr lang="ja-JP" altLang="ja-JP" sz="800" dirty="0" smtClean="0">
                <a:solidFill>
                  <a:schemeClr val="tx1"/>
                </a:solidFill>
                <a:latin typeface="ＭＳ Ｐ明朝" pitchFamily="18" charset="-128"/>
                <a:ea typeface="ＭＳ Ｐ明朝" pitchFamily="18" charset="-128"/>
                <a:cs typeface="Times New Roman" pitchFamily="18" charset="0"/>
              </a:rPr>
              <a:t>（注３）</a:t>
            </a:r>
            <a:r>
              <a:rPr lang="ja-JP" altLang="ja-JP" sz="1050" dirty="0" smtClean="0">
                <a:solidFill>
                  <a:schemeClr val="tx1"/>
                </a:solidFill>
                <a:latin typeface="ＭＳ Ｐ明朝" pitchFamily="18" charset="-128"/>
                <a:ea typeface="ＭＳ Ｐ明朝" pitchFamily="18" charset="-128"/>
                <a:cs typeface="Times New Roman" pitchFamily="18" charset="0"/>
              </a:rPr>
              <a:t>としています。</a:t>
            </a:r>
            <a:endParaRPr lang="en-US" altLang="ja-JP" sz="800" dirty="0" smtClean="0">
              <a:solidFill>
                <a:schemeClr val="tx1"/>
              </a:solidFill>
              <a:latin typeface="ＭＳ Ｐ明朝" pitchFamily="18" charset="-128"/>
              <a:ea typeface="ＭＳ Ｐ明朝" pitchFamily="18" charset="-128"/>
              <a:cs typeface="Times New Roman" pitchFamily="18" charset="0"/>
            </a:endParaRPr>
          </a:p>
          <a:p>
            <a:pPr lvl="0" indent="114300" eaLnBrk="0" fontAlgn="base" hangingPunct="0">
              <a:spcBef>
                <a:spcPct val="0"/>
              </a:spcBef>
              <a:spcAft>
                <a:spcPct val="0"/>
              </a:spcAft>
            </a:pPr>
            <a:r>
              <a:rPr lang="ja-JP" altLang="ja-JP" sz="800" dirty="0" smtClean="0">
                <a:solidFill>
                  <a:schemeClr val="tx1"/>
                </a:solidFill>
                <a:latin typeface="ＭＳ Ｐ明朝" pitchFamily="18" charset="-128"/>
                <a:ea typeface="ＭＳ Ｐ明朝" pitchFamily="18" charset="-128"/>
                <a:cs typeface="Times New Roman" pitchFamily="18" charset="0"/>
              </a:rPr>
              <a:t>注</a:t>
            </a:r>
            <a:r>
              <a:rPr lang="en-US" altLang="ja-JP" sz="800" dirty="0" smtClean="0">
                <a:solidFill>
                  <a:schemeClr val="tx1"/>
                </a:solidFill>
                <a:latin typeface="ＭＳ Ｐ明朝" pitchFamily="18" charset="-128"/>
                <a:ea typeface="ＭＳ Ｐ明朝" pitchFamily="18" charset="-128"/>
                <a:cs typeface="Times New Roman" pitchFamily="18" charset="0"/>
              </a:rPr>
              <a:t>3</a:t>
            </a:r>
            <a:r>
              <a:rPr lang="ja-JP" altLang="en-US" sz="800" dirty="0" smtClean="0">
                <a:solidFill>
                  <a:schemeClr val="tx1"/>
                </a:solidFill>
                <a:latin typeface="ＭＳ Ｐ明朝" pitchFamily="18" charset="-128"/>
                <a:ea typeface="ＭＳ Ｐ明朝" pitchFamily="18" charset="-128"/>
                <a:cs typeface="Times New Roman" pitchFamily="18" charset="0"/>
              </a:rPr>
              <a:t>　「国際労働者協会成立宣言」</a:t>
            </a:r>
            <a:r>
              <a:rPr lang="en-US" altLang="ja-JP" sz="800" dirty="0" smtClean="0">
                <a:solidFill>
                  <a:schemeClr val="tx1"/>
                </a:solidFill>
                <a:latin typeface="ＭＳ Ｐ明朝" pitchFamily="18" charset="-128"/>
                <a:ea typeface="ＭＳ Ｐ明朝" pitchFamily="18" charset="-128"/>
                <a:cs typeface="Times New Roman" pitchFamily="18" charset="0"/>
              </a:rPr>
              <a:t>(1886</a:t>
            </a:r>
            <a:r>
              <a:rPr lang="ja-JP" altLang="en-US" sz="800" dirty="0" smtClean="0">
                <a:solidFill>
                  <a:schemeClr val="tx1"/>
                </a:solidFill>
                <a:latin typeface="ＭＳ Ｐ明朝" pitchFamily="18" charset="-128"/>
                <a:ea typeface="ＭＳ Ｐ明朝" pitchFamily="18" charset="-128"/>
                <a:cs typeface="Times New Roman" pitchFamily="18" charset="0"/>
              </a:rPr>
              <a:t>年</a:t>
            </a:r>
            <a:r>
              <a:rPr lang="en-US" altLang="ja-JP" sz="800" dirty="0" smtClean="0">
                <a:solidFill>
                  <a:schemeClr val="tx1"/>
                </a:solidFill>
                <a:latin typeface="ＭＳ Ｐ明朝" pitchFamily="18" charset="-128"/>
                <a:ea typeface="ＭＳ Ｐ明朝" pitchFamily="18" charset="-128"/>
                <a:cs typeface="Times New Roman" pitchFamily="18" charset="0"/>
              </a:rPr>
              <a:t>)</a:t>
            </a:r>
          </a:p>
          <a:p>
            <a:pPr lvl="0" indent="114300" eaLnBrk="0" fontAlgn="base" hangingPunct="0">
              <a:spcBef>
                <a:spcPct val="0"/>
              </a:spcBef>
              <a:spcAft>
                <a:spcPct val="0"/>
              </a:spcAft>
            </a:pPr>
            <a:endParaRPr lang="en-US" altLang="ja-JP" sz="800" dirty="0" smtClean="0">
              <a:solidFill>
                <a:schemeClr val="tx1"/>
              </a:solidFill>
              <a:latin typeface="ＭＳ Ｐ明朝" pitchFamily="18" charset="-128"/>
              <a:ea typeface="ＭＳ Ｐ明朝" pitchFamily="18" charset="-128"/>
              <a:cs typeface="Times New Roman" pitchFamily="18" charset="0"/>
            </a:endParaRPr>
          </a:p>
          <a:p>
            <a:pPr lvl="0" indent="114300" eaLnBrk="0" fontAlgn="base" hangingPunct="0">
              <a:spcBef>
                <a:spcPct val="0"/>
              </a:spcBef>
              <a:spcAft>
                <a:spcPct val="0"/>
              </a:spcAft>
            </a:pPr>
            <a:r>
              <a:rPr lang="en-US" altLang="ja-JP" sz="1050" dirty="0" smtClean="0">
                <a:solidFill>
                  <a:schemeClr val="tx1"/>
                </a:solidFill>
                <a:latin typeface="ＭＳ Ｐ明朝" pitchFamily="18" charset="-128"/>
                <a:ea typeface="ＭＳ Ｐ明朝" pitchFamily="18" charset="-128"/>
                <a:cs typeface="Times New Roman" pitchFamily="18" charset="0"/>
              </a:rPr>
              <a:t>(</a:t>
            </a:r>
            <a:r>
              <a:rPr lang="ja-JP" altLang="en-US" sz="1050" dirty="0" smtClean="0">
                <a:solidFill>
                  <a:schemeClr val="tx1"/>
                </a:solidFill>
                <a:latin typeface="ＭＳ Ｐ明朝" pitchFamily="18" charset="-128"/>
                <a:ea typeface="ＭＳ Ｐ明朝" pitchFamily="18" charset="-128"/>
                <a:cs typeface="Times New Roman" pitchFamily="18" charset="0"/>
              </a:rPr>
              <a:t>２</a:t>
            </a:r>
            <a:r>
              <a:rPr lang="en-US" altLang="ja-JP" sz="1050" dirty="0" smtClean="0">
                <a:solidFill>
                  <a:schemeClr val="tx1"/>
                </a:solidFill>
                <a:latin typeface="ＭＳ Ｐ明朝" pitchFamily="18" charset="-128"/>
                <a:ea typeface="ＭＳ Ｐ明朝" pitchFamily="18" charset="-128"/>
                <a:cs typeface="Times New Roman" pitchFamily="18" charset="0"/>
              </a:rPr>
              <a:t>)</a:t>
            </a:r>
            <a:r>
              <a:rPr lang="ja-JP" altLang="en-US" sz="1050" dirty="0" smtClean="0">
                <a:solidFill>
                  <a:schemeClr val="tx1"/>
                </a:solidFill>
                <a:latin typeface="ＭＳ Ｐ明朝" pitchFamily="18" charset="-128"/>
                <a:ea typeface="ＭＳ Ｐ明朝" pitchFamily="18" charset="-128"/>
                <a:cs typeface="Times New Roman" pitchFamily="18" charset="0"/>
              </a:rPr>
              <a:t>協同組合労働は、賃労働の対立概念です。賃労働にとって代わる自由で自主的な人間的な労働です。同時に、資本主義のもとでは賃労働の形態が避けられません。それは協同組合労働者の労働力の価値が、①労働市場に規定され、②労働条件も社会全体の労使の力関係、階級闘争に規定されるからです。この点は、労働市場を労働者の立場から規制し、労使の力関係を変え、階級闘争の主体となる労働組合の原点として確認しておきます。</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indent="114300" eaLnBrk="0" fontAlgn="base" hangingPunct="0">
              <a:spcBef>
                <a:spcPct val="0"/>
              </a:spcBef>
              <a:spcAft>
                <a:spcPct val="0"/>
              </a:spcAft>
            </a:pP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indent="114300" eaLnBrk="0" fontAlgn="base" hangingPunct="0">
              <a:spcBef>
                <a:spcPct val="0"/>
              </a:spcBef>
              <a:spcAft>
                <a:spcPct val="0"/>
              </a:spcAft>
            </a:pPr>
            <a:r>
              <a:rPr lang="ja-JP" altLang="ja-JP" sz="1050" dirty="0" smtClean="0">
                <a:solidFill>
                  <a:schemeClr val="tx1"/>
                </a:solidFill>
                <a:latin typeface="ＭＳ Ｐ明朝" pitchFamily="18" charset="-128"/>
                <a:ea typeface="ＭＳ Ｐ明朝" pitchFamily="18" charset="-128"/>
              </a:rPr>
              <a:t>（３）協同組合労働は地域社会の公的な共同業務、公的労働につながる共同体的労働です。</a:t>
            </a:r>
          </a:p>
          <a:p>
            <a:r>
              <a:rPr lang="ja-JP" altLang="ja-JP" sz="1050" dirty="0" smtClean="0">
                <a:solidFill>
                  <a:schemeClr val="tx1"/>
                </a:solidFill>
                <a:latin typeface="ＭＳ Ｐ明朝" pitchFamily="18" charset="-128"/>
                <a:ea typeface="ＭＳ Ｐ明朝" pitchFamily="18" charset="-128"/>
              </a:rPr>
              <a:t>「協同組合法」は「地域社会の活性化に寄与する」ことをその目的の一つに謳っています。一方、公務・公共サービスの民営化・民間開放が進み、そのあり方をめぐり、「官制ワーキングプワ」が社会問題化し、「公共サービスの実施に従事する者の適正な労働条件の確保」</a:t>
            </a:r>
            <a:r>
              <a:rPr lang="ja-JP" altLang="ja-JP" sz="800" dirty="0" smtClean="0">
                <a:solidFill>
                  <a:schemeClr val="tx1"/>
                </a:solidFill>
                <a:latin typeface="ＭＳ Ｐ明朝" pitchFamily="18" charset="-128"/>
                <a:ea typeface="ＭＳ Ｐ明朝" pitchFamily="18" charset="-128"/>
              </a:rPr>
              <a:t>（注</a:t>
            </a:r>
            <a:r>
              <a:rPr lang="en-US" altLang="ja-JP" sz="800" dirty="0" smtClean="0">
                <a:solidFill>
                  <a:schemeClr val="tx1"/>
                </a:solidFill>
                <a:latin typeface="ＭＳ Ｐ明朝" pitchFamily="18" charset="-128"/>
                <a:ea typeface="ＭＳ Ｐ明朝" pitchFamily="18" charset="-128"/>
              </a:rPr>
              <a:t>4</a:t>
            </a:r>
            <a:r>
              <a:rPr lang="ja-JP" altLang="ja-JP" sz="800" dirty="0" smtClean="0">
                <a:solidFill>
                  <a:schemeClr val="tx1"/>
                </a:solidFill>
                <a:latin typeface="ＭＳ Ｐ明朝" pitchFamily="18" charset="-128"/>
                <a:ea typeface="ＭＳ Ｐ明朝" pitchFamily="18" charset="-128"/>
              </a:rPr>
              <a:t>）</a:t>
            </a:r>
            <a:r>
              <a:rPr lang="ja-JP" altLang="ja-JP" sz="1050" dirty="0" smtClean="0">
                <a:solidFill>
                  <a:schemeClr val="tx1"/>
                </a:solidFill>
                <a:latin typeface="ＭＳ Ｐ明朝" pitchFamily="18" charset="-128"/>
                <a:ea typeface="ＭＳ Ｐ明朝" pitchFamily="18" charset="-128"/>
              </a:rPr>
              <a:t>が求められています。</a:t>
            </a:r>
          </a:p>
          <a:p>
            <a:r>
              <a:rPr lang="ja-JP" altLang="en-US" sz="800" dirty="0" smtClean="0">
                <a:solidFill>
                  <a:schemeClr val="tx1"/>
                </a:solidFill>
                <a:latin typeface="ＭＳ Ｐ明朝" pitchFamily="18" charset="-128"/>
                <a:ea typeface="ＭＳ Ｐ明朝" pitchFamily="18" charset="-128"/>
              </a:rPr>
              <a:t>　 </a:t>
            </a:r>
            <a:r>
              <a:rPr lang="ja-JP" altLang="ja-JP" sz="800" dirty="0" smtClean="0">
                <a:solidFill>
                  <a:schemeClr val="tx1"/>
                </a:solidFill>
                <a:latin typeface="ＭＳ Ｐ明朝" pitchFamily="18" charset="-128"/>
                <a:ea typeface="ＭＳ Ｐ明朝" pitchFamily="18" charset="-128"/>
              </a:rPr>
              <a:t>注４　公共サービス基本法第１１条</a:t>
            </a:r>
            <a:endParaRPr lang="en-US" altLang="ja-JP" sz="800" dirty="0" smtClean="0">
              <a:solidFill>
                <a:schemeClr val="tx1"/>
              </a:solidFill>
              <a:latin typeface="ＭＳ Ｐ明朝" pitchFamily="18" charset="-128"/>
              <a:ea typeface="ＭＳ Ｐ明朝" pitchFamily="18" charset="-128"/>
            </a:endParaRPr>
          </a:p>
          <a:p>
            <a:endParaRPr lang="en-US" altLang="ja-JP" sz="80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a:t>
            </a:r>
            <a:r>
              <a:rPr lang="en-US" altLang="ja-JP" sz="1050" dirty="0" smtClean="0">
                <a:solidFill>
                  <a:schemeClr val="tx1"/>
                </a:solidFill>
                <a:latin typeface="ＭＳ Ｐ明朝" pitchFamily="18" charset="-128"/>
                <a:ea typeface="ＭＳ Ｐ明朝" pitchFamily="18" charset="-128"/>
              </a:rPr>
              <a:t>(4)</a:t>
            </a:r>
            <a:r>
              <a:rPr lang="ja-JP" altLang="ja-JP" sz="1050" dirty="0" smtClean="0">
                <a:solidFill>
                  <a:schemeClr val="tx1"/>
                </a:solidFill>
                <a:latin typeface="ＭＳ Ｐ明朝" pitchFamily="18" charset="-128"/>
                <a:ea typeface="ＭＳ Ｐ明朝" pitchFamily="18" charset="-128"/>
              </a:rPr>
              <a:t>協同組合は市民社会と自立した個人の成立を前提として、資本主義社会の貧困・疎外</a:t>
            </a:r>
            <a:r>
              <a:rPr lang="ja-JP" altLang="ja-JP" sz="800" dirty="0" smtClean="0">
                <a:solidFill>
                  <a:schemeClr val="tx1"/>
                </a:solidFill>
                <a:latin typeface="ＭＳ Ｐ明朝" pitchFamily="18" charset="-128"/>
                <a:ea typeface="ＭＳ Ｐ明朝" pitchFamily="18" charset="-128"/>
              </a:rPr>
              <a:t>（注５）</a:t>
            </a:r>
            <a:r>
              <a:rPr lang="ja-JP" altLang="ja-JP" sz="1050" dirty="0" smtClean="0">
                <a:solidFill>
                  <a:schemeClr val="tx1"/>
                </a:solidFill>
                <a:latin typeface="ＭＳ Ｐ明朝" pitchFamily="18" charset="-128"/>
                <a:ea typeface="ＭＳ Ｐ明朝" pitchFamily="18" charset="-128"/>
              </a:rPr>
              <a:t>を克服するために、自立した個人が自覚的に形成する「組合」</a:t>
            </a:r>
            <a:r>
              <a:rPr lang="en-US" altLang="ja-JP" sz="1050" dirty="0" smtClean="0">
                <a:solidFill>
                  <a:schemeClr val="tx1"/>
                </a:solidFill>
                <a:latin typeface="ＭＳ Ｐ明朝" pitchFamily="18" charset="-128"/>
                <a:ea typeface="ＭＳ Ｐ明朝" pitchFamily="18" charset="-128"/>
              </a:rPr>
              <a:t>(union</a:t>
            </a:r>
            <a:r>
              <a:rPr lang="ja-JP" altLang="ja-JP" sz="1050" dirty="0" smtClean="0">
                <a:solidFill>
                  <a:schemeClr val="tx1"/>
                </a:solidFill>
                <a:latin typeface="ＭＳ Ｐ明朝" pitchFamily="18" charset="-128"/>
                <a:ea typeface="ＭＳ Ｐ明朝" pitchFamily="18" charset="-128"/>
              </a:rPr>
              <a:t>芝田</a:t>
            </a:r>
            <a:r>
              <a:rPr lang="en-US" altLang="ja-JP" sz="1050" dirty="0" smtClean="0">
                <a:solidFill>
                  <a:schemeClr val="tx1"/>
                </a:solidFill>
                <a:latin typeface="ＭＳ Ｐ明朝" pitchFamily="18" charset="-128"/>
                <a:ea typeface="ＭＳ Ｐ明朝" pitchFamily="18" charset="-128"/>
              </a:rPr>
              <a:t>)</a:t>
            </a:r>
            <a:r>
              <a:rPr lang="ja-JP" altLang="ja-JP" sz="1050" dirty="0" smtClean="0">
                <a:solidFill>
                  <a:schemeClr val="tx1"/>
                </a:solidFill>
                <a:latin typeface="ＭＳ Ｐ明朝" pitchFamily="18" charset="-128"/>
                <a:ea typeface="ＭＳ Ｐ明朝" pitchFamily="18" charset="-128"/>
              </a:rPr>
              <a:t>ないし「連合」（</a:t>
            </a:r>
            <a:r>
              <a:rPr lang="en-US" altLang="ja-JP" sz="1050" dirty="0" smtClean="0">
                <a:solidFill>
                  <a:schemeClr val="tx1"/>
                </a:solidFill>
                <a:latin typeface="ＭＳ Ｐ明朝" pitchFamily="18" charset="-128"/>
                <a:ea typeface="ＭＳ Ｐ明朝" pitchFamily="18" charset="-128"/>
              </a:rPr>
              <a:t>association</a:t>
            </a:r>
            <a:r>
              <a:rPr lang="ja-JP" altLang="ja-JP" sz="1050" dirty="0" err="1" smtClean="0">
                <a:solidFill>
                  <a:schemeClr val="tx1"/>
                </a:solidFill>
                <a:latin typeface="ＭＳ Ｐ明朝" pitchFamily="18" charset="-128"/>
                <a:ea typeface="ＭＳ Ｐ明朝" pitchFamily="18" charset="-128"/>
              </a:rPr>
              <a:t>、</a:t>
            </a:r>
            <a:r>
              <a:rPr lang="ja-JP" altLang="ja-JP" sz="1050" dirty="0" smtClean="0">
                <a:solidFill>
                  <a:schemeClr val="tx1"/>
                </a:solidFill>
                <a:latin typeface="ＭＳ Ｐ明朝" pitchFamily="18" charset="-128"/>
                <a:ea typeface="ＭＳ Ｐ明朝" pitchFamily="18" charset="-128"/>
              </a:rPr>
              <a:t>同）です。</a:t>
            </a:r>
            <a:r>
              <a:rPr lang="ja-JP" altLang="en-US" sz="1050" dirty="0" smtClean="0">
                <a:solidFill>
                  <a:schemeClr val="tx1"/>
                </a:solidFill>
                <a:latin typeface="ＭＳ Ｐ明朝" pitchFamily="18" charset="-128"/>
                <a:ea typeface="ＭＳ Ｐ明朝" pitchFamily="18" charset="-128"/>
              </a:rPr>
              <a:t>　　　　　　　　　　　　　　　</a:t>
            </a:r>
            <a:endParaRPr lang="en-US" altLang="ja-JP" sz="1050" dirty="0" smtClean="0">
              <a:solidFill>
                <a:schemeClr val="tx1"/>
              </a:solidFill>
              <a:latin typeface="ＭＳ Ｐ明朝" pitchFamily="18" charset="-128"/>
              <a:ea typeface="ＭＳ Ｐ明朝" pitchFamily="18" charset="-128"/>
            </a:endParaRPr>
          </a:p>
          <a:p>
            <a:r>
              <a:rPr lang="en-US" altLang="ja-JP" sz="1050" dirty="0" smtClean="0">
                <a:solidFill>
                  <a:schemeClr val="tx1"/>
                </a:solidFill>
                <a:latin typeface="ＭＳ Ｐ明朝" pitchFamily="18" charset="-128"/>
                <a:ea typeface="ＭＳ Ｐ明朝" pitchFamily="18" charset="-128"/>
              </a:rPr>
              <a:t> </a:t>
            </a:r>
            <a:r>
              <a:rPr lang="en-US" altLang="ja-JP" sz="1050" dirty="0" smtClean="0">
                <a:solidFill>
                  <a:schemeClr val="tx1"/>
                </a:solidFill>
                <a:latin typeface="ＭＳ Ｐ明朝" pitchFamily="18" charset="-128"/>
                <a:ea typeface="ＭＳ Ｐ明朝" pitchFamily="18" charset="-128"/>
              </a:rPr>
              <a:t>                                                          </a:t>
            </a:r>
            <a:r>
              <a:rPr lang="ja-JP" altLang="en-US" sz="1050" dirty="0" smtClean="0">
                <a:solidFill>
                  <a:schemeClr val="tx1"/>
                </a:solidFill>
                <a:latin typeface="ＭＳ Ｐ明朝" pitchFamily="18" charset="-128"/>
                <a:ea typeface="ＭＳ Ｐ明朝" pitchFamily="18" charset="-128"/>
              </a:rPr>
              <a:t>　①</a:t>
            </a:r>
            <a:endParaRPr lang="en-US" altLang="ja-JP" sz="800" dirty="0" smtClean="0">
              <a:solidFill>
                <a:schemeClr val="tx1"/>
              </a:solidFill>
              <a:latin typeface="ＭＳ Ｐ明朝" pitchFamily="18" charset="-128"/>
              <a:ea typeface="ＭＳ Ｐ明朝" pitchFamily="18" charset="-128"/>
            </a:endParaRPr>
          </a:p>
          <a:p>
            <a:endParaRPr lang="en-US" altLang="ja-JP" sz="800" dirty="0" smtClean="0">
              <a:solidFill>
                <a:schemeClr val="tx1"/>
              </a:solidFill>
              <a:latin typeface="ＭＳ Ｐ明朝" pitchFamily="18" charset="-128"/>
              <a:ea typeface="ＭＳ Ｐ明朝" pitchFamily="18" charset="-128"/>
            </a:endParaRPr>
          </a:p>
          <a:p>
            <a:endParaRPr lang="ja-JP" altLang="ja-JP" sz="800" dirty="0" smtClean="0">
              <a:solidFill>
                <a:schemeClr val="tx1"/>
              </a:solidFill>
              <a:latin typeface="ＭＳ Ｐ明朝" pitchFamily="18" charset="-128"/>
              <a:ea typeface="ＭＳ Ｐ明朝" pitchFamily="18" charset="-128"/>
            </a:endParaRPr>
          </a:p>
          <a:p>
            <a:pPr lvl="0" indent="114300" eaLnBrk="0" fontAlgn="base" hangingPunct="0">
              <a:spcBef>
                <a:spcPct val="0"/>
              </a:spcBef>
              <a:spcAft>
                <a:spcPct val="0"/>
              </a:spcAft>
            </a:pPr>
            <a:endParaRPr lang="ja-JP" altLang="en-US" sz="800" dirty="0" smtClean="0">
              <a:solidFill>
                <a:schemeClr val="tx1"/>
              </a:solidFill>
              <a:latin typeface="AR P丸ゴシック体M" pitchFamily="50" charset="-128"/>
              <a:ea typeface="AR P丸ゴシック体M" pitchFamily="50" charset="-128"/>
              <a:cs typeface="ＭＳ Ｐゴシック" pitchFamily="50"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01360"/>
          </a:xfrm>
        </p:spPr>
        <p:txBody>
          <a:bodyPr>
            <a:normAutofit fontScale="90000"/>
          </a:bodyPr>
          <a:lstStyle/>
          <a:p>
            <a:r>
              <a:rPr kumimoji="1" lang="en-US" altLang="ja-JP" dirty="0" smtClean="0"/>
              <a:t/>
            </a:r>
            <a:br>
              <a:rPr kumimoji="1" lang="en-US" altLang="ja-JP" dirty="0" smtClean="0"/>
            </a:br>
            <a:r>
              <a:rPr lang="en-US" altLang="ja-JP" dirty="0" smtClean="0"/>
              <a:t/>
            </a:r>
            <a:br>
              <a:rPr lang="en-US" altLang="ja-JP" dirty="0" smtClean="0"/>
            </a:br>
            <a:endParaRPr kumimoji="1" lang="ja-JP" altLang="en-US" dirty="0"/>
          </a:p>
        </p:txBody>
      </p:sp>
      <p:sp>
        <p:nvSpPr>
          <p:cNvPr id="3" name="コンテンツ プレースホルダ 2"/>
          <p:cNvSpPr>
            <a:spLocks noGrp="1"/>
          </p:cNvSpPr>
          <p:nvPr>
            <p:ph idx="1"/>
          </p:nvPr>
        </p:nvSpPr>
        <p:spPr>
          <a:xfrm>
            <a:off x="342900" y="395536"/>
            <a:ext cx="6172200" cy="8568952"/>
          </a:xfrm>
        </p:spPr>
        <p:txBody>
          <a:bodyPr numCol="2">
            <a:normAutofit/>
          </a:bodyPr>
          <a:lstStyle/>
          <a:p>
            <a:pPr>
              <a:buNone/>
            </a:pPr>
            <a:endParaRPr kumimoji="1" lang="en-US" altLang="ja-JP" sz="1050" dirty="0" smtClean="0">
              <a:latin typeface="AR P丸ゴシック体M" pitchFamily="50" charset="-128"/>
              <a:ea typeface="AR P丸ゴシック体M" pitchFamily="50" charset="-128"/>
            </a:endParaRPr>
          </a:p>
          <a:p>
            <a:pPr>
              <a:buNone/>
            </a:pPr>
            <a:endParaRPr kumimoji="1" lang="ja-JP" altLang="en-US" sz="1050" dirty="0">
              <a:latin typeface="AR P丸ゴシック体M" pitchFamily="50" charset="-128"/>
              <a:ea typeface="AR P丸ゴシック体M" pitchFamily="50" charset="-128"/>
            </a:endParaRPr>
          </a:p>
        </p:txBody>
      </p:sp>
      <p:sp>
        <p:nvSpPr>
          <p:cNvPr id="4" name="正方形/長方形 3"/>
          <p:cNvSpPr/>
          <p:nvPr/>
        </p:nvSpPr>
        <p:spPr>
          <a:xfrm>
            <a:off x="260648" y="395536"/>
            <a:ext cx="3096344" cy="83529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228600" fontAlgn="base">
              <a:spcBef>
                <a:spcPct val="0"/>
              </a:spcBef>
              <a:spcAft>
                <a:spcPct val="0"/>
              </a:spcAft>
            </a:pPr>
            <a:r>
              <a:rPr lang="ja-JP" altLang="ja-JP" sz="800" dirty="0" smtClean="0">
                <a:solidFill>
                  <a:schemeClr val="tx1"/>
                </a:solidFill>
                <a:latin typeface="ＭＳ Ｐ明朝" pitchFamily="18" charset="-128"/>
                <a:ea typeface="ＭＳ Ｐ明朝" pitchFamily="18" charset="-128"/>
                <a:cs typeface="Times New Roman" pitchFamily="18" charset="0"/>
              </a:rPr>
              <a:t>注５　「うとんじ、よそよそしくすること」（広辞苑）「（ヘー</a:t>
            </a:r>
            <a:r>
              <a:rPr lang="ja-JP" altLang="en-US" sz="800" dirty="0" smtClean="0">
                <a:solidFill>
                  <a:schemeClr val="tx1"/>
                </a:solidFill>
                <a:latin typeface="ＭＳ Ｐ明朝" pitchFamily="18" charset="-128"/>
                <a:ea typeface="ＭＳ Ｐ明朝" pitchFamily="18" charset="-128"/>
                <a:cs typeface="Times New Roman" pitchFamily="18" charset="0"/>
              </a:rPr>
              <a:t>　　</a:t>
            </a:r>
            <a:endParaRPr lang="en-US" altLang="ja-JP" sz="800" dirty="0" smtClean="0">
              <a:solidFill>
                <a:schemeClr val="tx1"/>
              </a:solidFill>
              <a:latin typeface="ＭＳ Ｐ明朝" pitchFamily="18" charset="-128"/>
              <a:ea typeface="ＭＳ Ｐ明朝" pitchFamily="18" charset="-128"/>
              <a:cs typeface="Times New Roman" pitchFamily="18" charset="0"/>
            </a:endParaRPr>
          </a:p>
          <a:p>
            <a:pPr lvl="0" indent="228600" fontAlgn="base">
              <a:spcBef>
                <a:spcPct val="0"/>
              </a:spcBef>
              <a:spcAft>
                <a:spcPct val="0"/>
              </a:spcAft>
            </a:pPr>
            <a:r>
              <a:rPr lang="ja-JP" altLang="en-US" sz="800" dirty="0" smtClean="0">
                <a:solidFill>
                  <a:schemeClr val="tx1"/>
                </a:solidFill>
                <a:latin typeface="ＭＳ Ｐ明朝" pitchFamily="18" charset="-128"/>
                <a:ea typeface="ＭＳ Ｐ明朝" pitchFamily="18" charset="-128"/>
                <a:cs typeface="Times New Roman" pitchFamily="18" charset="0"/>
              </a:rPr>
              <a:t>　　</a:t>
            </a:r>
            <a:r>
              <a:rPr lang="ja-JP" altLang="ja-JP" sz="800" dirty="0" smtClean="0">
                <a:solidFill>
                  <a:schemeClr val="tx1"/>
                </a:solidFill>
                <a:latin typeface="ＭＳ Ｐ明朝" pitchFamily="18" charset="-128"/>
                <a:ea typeface="ＭＳ Ｐ明朝" pitchFamily="18" charset="-128"/>
                <a:cs typeface="Times New Roman" pitchFamily="18" charset="0"/>
              </a:rPr>
              <a:t>ゲル）「自分がつくりだしたものが自分から独立し、自分</a:t>
            </a:r>
            <a:endParaRPr lang="en-US" altLang="ja-JP" sz="800" dirty="0" smtClean="0">
              <a:solidFill>
                <a:schemeClr val="tx1"/>
              </a:solidFill>
              <a:latin typeface="ＭＳ Ｐ明朝" pitchFamily="18" charset="-128"/>
              <a:ea typeface="ＭＳ Ｐ明朝" pitchFamily="18" charset="-128"/>
              <a:cs typeface="Times New Roman" pitchFamily="18" charset="0"/>
            </a:endParaRPr>
          </a:p>
          <a:p>
            <a:pPr lvl="0" indent="228600" fontAlgn="base">
              <a:spcBef>
                <a:spcPct val="0"/>
              </a:spcBef>
              <a:spcAft>
                <a:spcPct val="0"/>
              </a:spcAft>
            </a:pPr>
            <a:r>
              <a:rPr lang="ja-JP" altLang="en-US" sz="800" dirty="0" smtClean="0">
                <a:solidFill>
                  <a:schemeClr val="tx1"/>
                </a:solidFill>
                <a:latin typeface="ＭＳ Ｐ明朝" pitchFamily="18" charset="-128"/>
                <a:ea typeface="ＭＳ Ｐ明朝" pitchFamily="18" charset="-128"/>
                <a:cs typeface="Times New Roman" pitchFamily="18" charset="0"/>
              </a:rPr>
              <a:t>　　</a:t>
            </a:r>
            <a:r>
              <a:rPr lang="ja-JP" altLang="ja-JP" sz="800" dirty="0" smtClean="0">
                <a:solidFill>
                  <a:schemeClr val="tx1"/>
                </a:solidFill>
                <a:latin typeface="ＭＳ Ｐ明朝" pitchFamily="18" charset="-128"/>
                <a:ea typeface="ＭＳ Ｐ明朝" pitchFamily="18" charset="-128"/>
                <a:cs typeface="Times New Roman" pitchFamily="18" charset="0"/>
              </a:rPr>
              <a:t>に対し、自分を否定するものとなり、その結果、自分本</a:t>
            </a:r>
            <a:endParaRPr lang="en-US" altLang="ja-JP" sz="800" dirty="0" smtClean="0">
              <a:solidFill>
                <a:schemeClr val="tx1"/>
              </a:solidFill>
              <a:latin typeface="ＭＳ Ｐ明朝" pitchFamily="18" charset="-128"/>
              <a:ea typeface="ＭＳ Ｐ明朝" pitchFamily="18" charset="-128"/>
              <a:cs typeface="Times New Roman" pitchFamily="18" charset="0"/>
            </a:endParaRPr>
          </a:p>
          <a:p>
            <a:pPr lvl="0" indent="228600" fontAlgn="base">
              <a:spcBef>
                <a:spcPct val="0"/>
              </a:spcBef>
              <a:spcAft>
                <a:spcPct val="0"/>
              </a:spcAft>
            </a:pPr>
            <a:r>
              <a:rPr lang="ja-JP" altLang="en-US" sz="800" dirty="0" smtClean="0">
                <a:solidFill>
                  <a:schemeClr val="tx1"/>
                </a:solidFill>
                <a:latin typeface="ＭＳ Ｐ明朝" pitchFamily="18" charset="-128"/>
                <a:ea typeface="ＭＳ Ｐ明朝" pitchFamily="18" charset="-128"/>
                <a:cs typeface="Times New Roman" pitchFamily="18" charset="0"/>
              </a:rPr>
              <a:t>　　</a:t>
            </a:r>
            <a:r>
              <a:rPr lang="ja-JP" altLang="ja-JP" sz="800" dirty="0" smtClean="0">
                <a:solidFill>
                  <a:schemeClr val="tx1"/>
                </a:solidFill>
                <a:latin typeface="ＭＳ Ｐ明朝" pitchFamily="18" charset="-128"/>
                <a:ea typeface="ＭＳ Ｐ明朝" pitchFamily="18" charset="-128"/>
                <a:cs typeface="Times New Roman" pitchFamily="18" charset="0"/>
              </a:rPr>
              <a:t>来の姿をうしなうこと」</a:t>
            </a:r>
            <a:r>
              <a:rPr lang="en-US" altLang="ja-JP" sz="800" dirty="0" smtClean="0">
                <a:solidFill>
                  <a:schemeClr val="tx1"/>
                </a:solidFill>
                <a:latin typeface="ＭＳ Ｐ明朝" pitchFamily="18" charset="-128"/>
                <a:ea typeface="ＭＳ Ｐ明朝" pitchFamily="18" charset="-128"/>
                <a:cs typeface="Times New Roman" pitchFamily="18" charset="0"/>
              </a:rPr>
              <a:t>(</a:t>
            </a:r>
            <a:r>
              <a:rPr lang="ja-JP" altLang="en-US" sz="800" dirty="0" smtClean="0">
                <a:solidFill>
                  <a:schemeClr val="tx1"/>
                </a:solidFill>
                <a:latin typeface="ＭＳ Ｐ明朝" pitchFamily="18" charset="-128"/>
                <a:ea typeface="ＭＳ Ｐ明朝" pitchFamily="18" charset="-128"/>
                <a:cs typeface="Times New Roman" pitchFamily="18" charset="0"/>
              </a:rPr>
              <a:t>「社会科学総合辞典」を参照</a:t>
            </a:r>
            <a:r>
              <a:rPr lang="en-US" altLang="ja-JP" sz="800" dirty="0" smtClean="0">
                <a:solidFill>
                  <a:schemeClr val="tx1"/>
                </a:solidFill>
                <a:latin typeface="ＭＳ Ｐ明朝" pitchFamily="18" charset="-128"/>
                <a:ea typeface="ＭＳ Ｐ明朝" pitchFamily="18" charset="-128"/>
                <a:cs typeface="Times New Roman" pitchFamily="18" charset="0"/>
              </a:rPr>
              <a:t>)</a:t>
            </a:r>
            <a:endParaRPr lang="en-US" altLang="ja-JP" sz="800" dirty="0" smtClean="0">
              <a:solidFill>
                <a:schemeClr val="tx1"/>
              </a:solidFill>
              <a:latin typeface="ＭＳ Ｐ明朝" pitchFamily="18" charset="-128"/>
              <a:ea typeface="ＭＳ Ｐ明朝" pitchFamily="18" charset="-128"/>
              <a:cs typeface="ＭＳ Ｐゴシック" pitchFamily="50" charset="-128"/>
            </a:endParaRPr>
          </a:p>
          <a:p>
            <a:pPr lvl="0" eaLnBrk="0" fontAlgn="base" hangingPunct="0">
              <a:spcBef>
                <a:spcPct val="0"/>
              </a:spcBef>
              <a:spcAft>
                <a:spcPct val="0"/>
              </a:spcAft>
            </a:pP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eaLnBrk="0" fontAlgn="base" hangingPunct="0">
              <a:spcBef>
                <a:spcPct val="0"/>
              </a:spcBef>
              <a:spcAft>
                <a:spcPct val="0"/>
              </a:spcAft>
            </a:pPr>
            <a:r>
              <a:rPr lang="ja-JP" altLang="en-US" sz="1050" dirty="0" smtClean="0">
                <a:solidFill>
                  <a:schemeClr val="tx1"/>
                </a:solidFill>
                <a:latin typeface="ＭＳ Ｐ明朝" pitchFamily="18" charset="-128"/>
                <a:ea typeface="ＭＳ Ｐ明朝" pitchFamily="18" charset="-128"/>
                <a:cs typeface="Times New Roman" pitchFamily="18" charset="0"/>
              </a:rPr>
              <a:t> </a:t>
            </a:r>
            <a:r>
              <a:rPr lang="en-US" altLang="ja-JP" sz="1050" dirty="0" smtClean="0">
                <a:solidFill>
                  <a:schemeClr val="tx1"/>
                </a:solidFill>
                <a:latin typeface="ＭＳ Ｐ明朝" pitchFamily="18" charset="-128"/>
                <a:ea typeface="ＭＳ Ｐ明朝" pitchFamily="18" charset="-128"/>
                <a:cs typeface="Times New Roman" pitchFamily="18" charset="0"/>
              </a:rPr>
              <a:t>(5)</a:t>
            </a:r>
            <a:r>
              <a:rPr lang="ja-JP" altLang="en-US" sz="1050" dirty="0" smtClean="0">
                <a:solidFill>
                  <a:schemeClr val="tx1"/>
                </a:solidFill>
                <a:latin typeface="ＭＳ Ｐ明朝" pitchFamily="18" charset="-128"/>
                <a:ea typeface="ＭＳ Ｐ明朝" pitchFamily="18" charset="-128"/>
                <a:cs typeface="Times New Roman" pitchFamily="18" charset="0"/>
              </a:rPr>
              <a:t>協同組合は協同組合民主主義の原則にもとづきます。</a:t>
            </a:r>
            <a:endParaRPr lang="ja-JP" altLang="en-US" sz="1050" dirty="0" smtClean="0">
              <a:solidFill>
                <a:schemeClr val="tx1"/>
              </a:solidFill>
              <a:latin typeface="ＭＳ Ｐ明朝" pitchFamily="18" charset="-128"/>
              <a:ea typeface="ＭＳ Ｐ明朝" pitchFamily="18" charset="-128"/>
              <a:cs typeface="ＭＳ Ｐゴシック" pitchFamily="50" charset="-128"/>
            </a:endParaRPr>
          </a:p>
          <a:p>
            <a:pPr lvl="0" eaLnBrk="0" fontAlgn="base" hangingPunct="0">
              <a:spcBef>
                <a:spcPct val="0"/>
              </a:spcBef>
              <a:spcAft>
                <a:spcPct val="0"/>
              </a:spcAft>
            </a:pP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eaLnBrk="0" fontAlgn="base" hangingPunct="0">
              <a:spcBef>
                <a:spcPct val="0"/>
              </a:spcBef>
              <a:spcAft>
                <a:spcPct val="0"/>
              </a:spcAft>
            </a:pPr>
            <a:r>
              <a:rPr lang="ja-JP" altLang="en-US" sz="1050" dirty="0" smtClean="0">
                <a:solidFill>
                  <a:schemeClr val="tx1"/>
                </a:solidFill>
                <a:latin typeface="ＭＳ Ｐ明朝" pitchFamily="18" charset="-128"/>
                <a:ea typeface="ＭＳ Ｐ明朝" pitchFamily="18" charset="-128"/>
                <a:cs typeface="Times New Roman" pitchFamily="18" charset="0"/>
              </a:rPr>
              <a:t> </a:t>
            </a:r>
            <a:r>
              <a:rPr lang="en-US" altLang="ja-JP" sz="1050" dirty="0" smtClean="0">
                <a:solidFill>
                  <a:schemeClr val="tx1"/>
                </a:solidFill>
                <a:latin typeface="ＭＳ Ｐ明朝" pitchFamily="18" charset="-128"/>
                <a:ea typeface="ＭＳ Ｐ明朝" pitchFamily="18" charset="-128"/>
                <a:cs typeface="Times New Roman" pitchFamily="18" charset="0"/>
              </a:rPr>
              <a:t>(6)</a:t>
            </a:r>
            <a:r>
              <a:rPr lang="ja-JP" altLang="en-US" sz="1050" dirty="0" smtClean="0">
                <a:solidFill>
                  <a:schemeClr val="tx1"/>
                </a:solidFill>
                <a:latin typeface="ＭＳ Ｐ明朝" pitchFamily="18" charset="-128"/>
                <a:ea typeface="ＭＳ Ｐ明朝" pitchFamily="18" charset="-128"/>
                <a:cs typeface="Times New Roman" pitchFamily="18" charset="0"/>
              </a:rPr>
              <a:t>協同組合は「資本の経済」に対抗する「労働の経済」です。すなわち、「資本の経済」は需要・供給の法則に盲目的支に支配されています。　他方、「労働の経済」は社会的洞察・予見による社会的生産の管理です。協同組合は「資本の経済」に包摂（包み込む）され、それとたえず闘争せざるを得ない経済組織です。闘争し続けなければ「資本の経済」のあらゆる欠陥を再生産せざるを得ません。ここでは、協同組合に組織される労働組合の根源的な歴史的任務を認識しておきます。</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eaLnBrk="0" fontAlgn="base" hangingPunct="0">
              <a:spcBef>
                <a:spcPct val="0"/>
              </a:spcBef>
              <a:spcAft>
                <a:spcPct val="0"/>
              </a:spcAft>
            </a:pP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eaLnBrk="0" fontAlgn="base" hangingPunct="0">
              <a:spcBef>
                <a:spcPct val="0"/>
              </a:spcBef>
              <a:spcAft>
                <a:spcPct val="0"/>
              </a:spcAft>
            </a:pPr>
            <a:r>
              <a:rPr lang="ja-JP" altLang="en-US" sz="1050" dirty="0" smtClean="0">
                <a:solidFill>
                  <a:schemeClr val="tx1"/>
                </a:solidFill>
                <a:latin typeface="ＭＳ Ｐ明朝" pitchFamily="18" charset="-128"/>
                <a:ea typeface="ＭＳ Ｐ明朝" pitchFamily="18" charset="-128"/>
                <a:cs typeface="Times New Roman" pitchFamily="18" charset="0"/>
              </a:rPr>
              <a:t>２．協同組合における搾取</a:t>
            </a:r>
            <a:r>
              <a:rPr lang="en-US" altLang="ja-JP" sz="800" dirty="0" smtClean="0">
                <a:solidFill>
                  <a:schemeClr val="tx1"/>
                </a:solidFill>
                <a:latin typeface="ＭＳ Ｐ明朝" pitchFamily="18" charset="-128"/>
                <a:ea typeface="ＭＳ Ｐ明朝" pitchFamily="18" charset="-128"/>
                <a:cs typeface="Times New Roman" pitchFamily="18" charset="0"/>
              </a:rPr>
              <a:t>(</a:t>
            </a:r>
            <a:r>
              <a:rPr lang="ja-JP" altLang="en-US" sz="800" dirty="0" smtClean="0">
                <a:solidFill>
                  <a:schemeClr val="tx1"/>
                </a:solidFill>
                <a:latin typeface="ＭＳ Ｐ明朝" pitchFamily="18" charset="-128"/>
                <a:ea typeface="ＭＳ Ｐ明朝" pitchFamily="18" charset="-128"/>
                <a:cs typeface="Times New Roman" pitchFamily="18" charset="0"/>
              </a:rPr>
              <a:t>注６</a:t>
            </a:r>
            <a:r>
              <a:rPr lang="en-US" altLang="ja-JP" sz="800" dirty="0" smtClean="0">
                <a:solidFill>
                  <a:schemeClr val="tx1"/>
                </a:solidFill>
                <a:latin typeface="ＭＳ Ｐ明朝" pitchFamily="18" charset="-128"/>
                <a:ea typeface="ＭＳ Ｐ明朝" pitchFamily="18" charset="-128"/>
                <a:cs typeface="Times New Roman" pitchFamily="18" charset="0"/>
              </a:rPr>
              <a:t>)</a:t>
            </a:r>
            <a:r>
              <a:rPr lang="ja-JP" altLang="en-US" sz="1050" dirty="0" smtClean="0">
                <a:solidFill>
                  <a:schemeClr val="tx1"/>
                </a:solidFill>
                <a:latin typeface="ＭＳ Ｐ明朝" pitchFamily="18" charset="-128"/>
                <a:ea typeface="ＭＳ Ｐ明朝" pitchFamily="18" charset="-128"/>
                <a:cs typeface="Times New Roman" pitchFamily="18" charset="0"/>
              </a:rPr>
              <a:t>の止揚</a:t>
            </a:r>
            <a:r>
              <a:rPr lang="en-US" altLang="ja-JP" sz="800" dirty="0" smtClean="0">
                <a:solidFill>
                  <a:schemeClr val="tx1"/>
                </a:solidFill>
                <a:latin typeface="ＭＳ Ｐ明朝" pitchFamily="18" charset="-128"/>
                <a:ea typeface="ＭＳ Ｐ明朝" pitchFamily="18" charset="-128"/>
                <a:cs typeface="Times New Roman" pitchFamily="18" charset="0"/>
              </a:rPr>
              <a:t>(</a:t>
            </a:r>
            <a:r>
              <a:rPr lang="ja-JP" altLang="en-US" sz="800" dirty="0" smtClean="0">
                <a:solidFill>
                  <a:schemeClr val="tx1"/>
                </a:solidFill>
                <a:latin typeface="ＭＳ Ｐ明朝" pitchFamily="18" charset="-128"/>
                <a:ea typeface="ＭＳ Ｐ明朝" pitchFamily="18" charset="-128"/>
                <a:cs typeface="Times New Roman" pitchFamily="18" charset="0"/>
              </a:rPr>
              <a:t>注７</a:t>
            </a:r>
            <a:r>
              <a:rPr lang="en-US" altLang="ja-JP" sz="800" dirty="0" smtClean="0">
                <a:solidFill>
                  <a:schemeClr val="tx1"/>
                </a:solidFill>
                <a:latin typeface="ＭＳ Ｐ明朝" pitchFamily="18" charset="-128"/>
                <a:ea typeface="ＭＳ Ｐ明朝" pitchFamily="18" charset="-128"/>
                <a:cs typeface="Times New Roman" pitchFamily="18" charset="0"/>
              </a:rPr>
              <a:t>)</a:t>
            </a:r>
            <a:r>
              <a:rPr lang="ja-JP" altLang="en-US" sz="1050" dirty="0" smtClean="0">
                <a:solidFill>
                  <a:schemeClr val="tx1"/>
                </a:solidFill>
                <a:latin typeface="ＭＳ Ｐ明朝" pitchFamily="18" charset="-128"/>
                <a:ea typeface="ＭＳ Ｐ明朝" pitchFamily="18" charset="-128"/>
                <a:cs typeface="Times New Roman" pitchFamily="18" charset="0"/>
              </a:rPr>
              <a:t>について</a:t>
            </a:r>
            <a:endParaRPr lang="ja-JP" altLang="en-US" sz="1050" dirty="0" smtClean="0">
              <a:solidFill>
                <a:schemeClr val="tx1"/>
              </a:solidFill>
              <a:latin typeface="ＭＳ Ｐ明朝" pitchFamily="18" charset="-128"/>
              <a:ea typeface="ＭＳ Ｐ明朝" pitchFamily="18" charset="-128"/>
              <a:cs typeface="ＭＳ Ｐゴシック" pitchFamily="50" charset="-128"/>
            </a:endParaRPr>
          </a:p>
          <a:p>
            <a:pPr lvl="0" eaLnBrk="0" fontAlgn="base" hangingPunct="0">
              <a:spcBef>
                <a:spcPct val="0"/>
              </a:spcBef>
              <a:spcAft>
                <a:spcPct val="0"/>
              </a:spcAft>
            </a:pPr>
            <a:r>
              <a:rPr lang="ja-JP" altLang="en-US" sz="800" dirty="0" smtClean="0">
                <a:solidFill>
                  <a:schemeClr val="tx1"/>
                </a:solidFill>
                <a:latin typeface="ＭＳ Ｐ明朝" pitchFamily="18" charset="-128"/>
                <a:ea typeface="ＭＳ Ｐ明朝" pitchFamily="18" charset="-128"/>
                <a:cs typeface="Times New Roman" pitchFamily="18" charset="0"/>
              </a:rPr>
              <a:t>　　</a:t>
            </a:r>
            <a:endParaRPr lang="en-US" altLang="ja-JP" sz="800" dirty="0" smtClean="0">
              <a:solidFill>
                <a:schemeClr val="tx1"/>
              </a:solidFill>
              <a:latin typeface="ＭＳ Ｐ明朝" pitchFamily="18" charset="-128"/>
              <a:ea typeface="ＭＳ Ｐ明朝" pitchFamily="18" charset="-128"/>
              <a:cs typeface="Times New Roman" pitchFamily="18" charset="0"/>
            </a:endParaRPr>
          </a:p>
          <a:p>
            <a:pPr lvl="0" eaLnBrk="0" fontAlgn="base" hangingPunct="0">
              <a:spcBef>
                <a:spcPct val="0"/>
              </a:spcBef>
              <a:spcAft>
                <a:spcPct val="0"/>
              </a:spcAft>
            </a:pPr>
            <a:r>
              <a:rPr lang="en-US" altLang="ja-JP" sz="800" dirty="0" smtClean="0">
                <a:solidFill>
                  <a:schemeClr val="tx1"/>
                </a:solidFill>
                <a:latin typeface="ＭＳ Ｐ明朝" pitchFamily="18" charset="-128"/>
                <a:ea typeface="ＭＳ Ｐ明朝" pitchFamily="18" charset="-128"/>
                <a:cs typeface="Times New Roman" pitchFamily="18" charset="0"/>
              </a:rPr>
              <a:t> </a:t>
            </a:r>
            <a:r>
              <a:rPr lang="en-US" altLang="ja-JP" sz="800" dirty="0" smtClean="0">
                <a:solidFill>
                  <a:schemeClr val="tx1"/>
                </a:solidFill>
                <a:latin typeface="ＭＳ Ｐ明朝" pitchFamily="18" charset="-128"/>
                <a:ea typeface="ＭＳ Ｐ明朝" pitchFamily="18" charset="-128"/>
                <a:cs typeface="Times New Roman" pitchFamily="18" charset="0"/>
              </a:rPr>
              <a:t>   </a:t>
            </a:r>
            <a:r>
              <a:rPr lang="ja-JP" altLang="en-US" sz="800" dirty="0" smtClean="0">
                <a:solidFill>
                  <a:schemeClr val="tx1"/>
                </a:solidFill>
                <a:latin typeface="ＭＳ Ｐ明朝" pitchFamily="18" charset="-128"/>
                <a:ea typeface="ＭＳ Ｐ明朝" pitchFamily="18" charset="-128"/>
                <a:cs typeface="Times New Roman" pitchFamily="18" charset="0"/>
              </a:rPr>
              <a:t>注</a:t>
            </a:r>
            <a:r>
              <a:rPr lang="ja-JP" altLang="en-US" sz="800" dirty="0" smtClean="0">
                <a:solidFill>
                  <a:schemeClr val="tx1"/>
                </a:solidFill>
                <a:latin typeface="ＭＳ Ｐ明朝" pitchFamily="18" charset="-128"/>
                <a:ea typeface="ＭＳ Ｐ明朝" pitchFamily="18" charset="-128"/>
                <a:cs typeface="Times New Roman" pitchFamily="18" charset="0"/>
              </a:rPr>
              <a:t>６　「生産手段の所有者が他人の労働を不払いで取得す　</a:t>
            </a:r>
            <a:endParaRPr lang="en-US" altLang="ja-JP" sz="800" dirty="0" smtClean="0">
              <a:solidFill>
                <a:schemeClr val="tx1"/>
              </a:solidFill>
              <a:latin typeface="ＭＳ Ｐ明朝" pitchFamily="18" charset="-128"/>
              <a:ea typeface="ＭＳ Ｐ明朝" pitchFamily="18" charset="-128"/>
              <a:cs typeface="Times New Roman" pitchFamily="18" charset="0"/>
            </a:endParaRPr>
          </a:p>
          <a:p>
            <a:pPr lvl="0" eaLnBrk="0" fontAlgn="base" hangingPunct="0">
              <a:spcBef>
                <a:spcPct val="0"/>
              </a:spcBef>
              <a:spcAft>
                <a:spcPct val="0"/>
              </a:spcAft>
            </a:pPr>
            <a:r>
              <a:rPr lang="ja-JP" altLang="en-US" sz="800" dirty="0" smtClean="0">
                <a:solidFill>
                  <a:schemeClr val="tx1"/>
                </a:solidFill>
                <a:latin typeface="ＭＳ Ｐ明朝" pitchFamily="18" charset="-128"/>
                <a:ea typeface="ＭＳ Ｐ明朝" pitchFamily="18" charset="-128"/>
                <a:cs typeface="Times New Roman" pitchFamily="18" charset="0"/>
              </a:rPr>
              <a:t>　　　　ること」</a:t>
            </a:r>
            <a:r>
              <a:rPr lang="en-US" altLang="ja-JP" sz="800" dirty="0" smtClean="0">
                <a:solidFill>
                  <a:schemeClr val="tx1"/>
                </a:solidFill>
                <a:latin typeface="ＭＳ Ｐ明朝" pitchFamily="18" charset="-128"/>
                <a:ea typeface="ＭＳ Ｐ明朝" pitchFamily="18" charset="-128"/>
                <a:cs typeface="Times New Roman" pitchFamily="18" charset="0"/>
              </a:rPr>
              <a:t>([</a:t>
            </a:r>
            <a:r>
              <a:rPr lang="ja-JP" altLang="en-US" sz="800" dirty="0" smtClean="0">
                <a:solidFill>
                  <a:schemeClr val="tx1"/>
                </a:solidFill>
                <a:latin typeface="ＭＳ Ｐ明朝" pitchFamily="18" charset="-128"/>
                <a:ea typeface="ＭＳ Ｐ明朝" pitchFamily="18" charset="-128"/>
                <a:cs typeface="Times New Roman" pitchFamily="18" charset="0"/>
              </a:rPr>
              <a:t>社会科学辞典</a:t>
            </a:r>
            <a:r>
              <a:rPr lang="en-US" altLang="ja-JP" sz="800" dirty="0" smtClean="0">
                <a:solidFill>
                  <a:schemeClr val="tx1"/>
                </a:solidFill>
                <a:latin typeface="ＭＳ Ｐ明朝" pitchFamily="18" charset="-128"/>
                <a:ea typeface="ＭＳ Ｐ明朝" pitchFamily="18" charset="-128"/>
                <a:cs typeface="Times New Roman" pitchFamily="18" charset="0"/>
              </a:rPr>
              <a:t>])</a:t>
            </a:r>
            <a:endParaRPr lang="en-US" altLang="ja-JP" sz="800" dirty="0" smtClean="0">
              <a:solidFill>
                <a:schemeClr val="tx1"/>
              </a:solidFill>
              <a:latin typeface="ＭＳ Ｐ明朝" pitchFamily="18" charset="-128"/>
              <a:ea typeface="ＭＳ Ｐ明朝" pitchFamily="18" charset="-128"/>
              <a:cs typeface="ＭＳ Ｐゴシック" pitchFamily="50" charset="-128"/>
            </a:endParaRPr>
          </a:p>
          <a:p>
            <a:pPr lvl="0" eaLnBrk="0" fontAlgn="base" hangingPunct="0">
              <a:spcBef>
                <a:spcPct val="0"/>
              </a:spcBef>
              <a:spcAft>
                <a:spcPct val="0"/>
              </a:spcAft>
            </a:pPr>
            <a:r>
              <a:rPr lang="ja-JP" altLang="en-US" sz="800" dirty="0" smtClean="0">
                <a:solidFill>
                  <a:schemeClr val="tx1"/>
                </a:solidFill>
                <a:latin typeface="ＭＳ Ｐ明朝" pitchFamily="18" charset="-128"/>
                <a:ea typeface="ＭＳ Ｐ明朝" pitchFamily="18" charset="-128"/>
                <a:cs typeface="Times New Roman" pitchFamily="18" charset="0"/>
              </a:rPr>
              <a:t>　　注７　</a:t>
            </a:r>
            <a:r>
              <a:rPr lang="en-US" altLang="ja-JP" sz="800" dirty="0" smtClean="0">
                <a:solidFill>
                  <a:schemeClr val="tx1"/>
                </a:solidFill>
                <a:latin typeface="ＭＳ Ｐ明朝" pitchFamily="18" charset="-128"/>
                <a:ea typeface="ＭＳ Ｐ明朝" pitchFamily="18" charset="-128"/>
                <a:cs typeface="Times New Roman" pitchFamily="18" charset="0"/>
              </a:rPr>
              <a:t>｢</a:t>
            </a:r>
            <a:r>
              <a:rPr lang="ja-JP" altLang="en-US" sz="800" dirty="0" smtClean="0">
                <a:solidFill>
                  <a:schemeClr val="tx1"/>
                </a:solidFill>
                <a:latin typeface="ＭＳ Ｐ明朝" pitchFamily="18" charset="-128"/>
                <a:ea typeface="ＭＳ Ｐ明朝" pitchFamily="18" charset="-128"/>
                <a:cs typeface="Times New Roman" pitchFamily="18" charset="0"/>
              </a:rPr>
              <a:t>廃棄</a:t>
            </a:r>
            <a:r>
              <a:rPr lang="en-US" altLang="ja-JP" sz="800" dirty="0" smtClean="0">
                <a:solidFill>
                  <a:schemeClr val="tx1"/>
                </a:solidFill>
                <a:latin typeface="ＭＳ Ｐ明朝" pitchFamily="18" charset="-128"/>
                <a:ea typeface="ＭＳ Ｐ明朝" pitchFamily="18" charset="-128"/>
                <a:cs typeface="Times New Roman" pitchFamily="18" charset="0"/>
              </a:rPr>
              <a:t>｣</a:t>
            </a:r>
            <a:r>
              <a:rPr lang="ja-JP" altLang="en-US" sz="800" dirty="0" smtClean="0">
                <a:solidFill>
                  <a:schemeClr val="tx1"/>
                </a:solidFill>
                <a:latin typeface="ＭＳ Ｐ明朝" pitchFamily="18" charset="-128"/>
                <a:ea typeface="ＭＳ Ｐ明朝" pitchFamily="18" charset="-128"/>
                <a:cs typeface="Times New Roman" pitchFamily="18" charset="0"/>
              </a:rPr>
              <a:t>「高めること」「保存すること」</a:t>
            </a:r>
            <a:r>
              <a:rPr lang="en-US" altLang="ja-JP" sz="800" dirty="0" smtClean="0">
                <a:solidFill>
                  <a:schemeClr val="tx1"/>
                </a:solidFill>
                <a:latin typeface="ＭＳ Ｐ明朝" pitchFamily="18" charset="-128"/>
                <a:ea typeface="ＭＳ Ｐ明朝" pitchFamily="18" charset="-128"/>
                <a:cs typeface="Times New Roman" pitchFamily="18" charset="0"/>
              </a:rPr>
              <a:t>(</a:t>
            </a:r>
            <a:r>
              <a:rPr lang="ja-JP" altLang="en-US" sz="800" dirty="0" smtClean="0">
                <a:solidFill>
                  <a:schemeClr val="tx1"/>
                </a:solidFill>
                <a:latin typeface="ＭＳ Ｐ明朝" pitchFamily="18" charset="-128"/>
                <a:ea typeface="ＭＳ Ｐ明朝" pitchFamily="18" charset="-128"/>
                <a:cs typeface="Times New Roman" pitchFamily="18" charset="0"/>
              </a:rPr>
              <a:t>広辞苑</a:t>
            </a:r>
            <a:r>
              <a:rPr lang="en-US" altLang="ja-JP" sz="800" dirty="0" smtClean="0">
                <a:solidFill>
                  <a:schemeClr val="tx1"/>
                </a:solidFill>
                <a:latin typeface="ＭＳ Ｐ明朝" pitchFamily="18" charset="-128"/>
                <a:ea typeface="ＭＳ Ｐ明朝" pitchFamily="18" charset="-128"/>
                <a:cs typeface="Times New Roman" pitchFamily="18" charset="0"/>
              </a:rPr>
              <a:t>)</a:t>
            </a:r>
            <a:r>
              <a:rPr lang="ja-JP" altLang="en-US" sz="800" dirty="0" smtClean="0">
                <a:solidFill>
                  <a:schemeClr val="tx1"/>
                </a:solidFill>
                <a:latin typeface="ＭＳ Ｐ明朝" pitchFamily="18" charset="-128"/>
                <a:ea typeface="ＭＳ Ｐ明朝" pitchFamily="18" charset="-128"/>
                <a:cs typeface="Times New Roman" pitchFamily="18" charset="0"/>
              </a:rPr>
              <a:t>ヘーゲ</a:t>
            </a:r>
            <a:endParaRPr lang="en-US" altLang="ja-JP" sz="800" dirty="0" smtClean="0">
              <a:solidFill>
                <a:schemeClr val="tx1"/>
              </a:solidFill>
              <a:latin typeface="ＭＳ Ｐ明朝" pitchFamily="18" charset="-128"/>
              <a:ea typeface="ＭＳ Ｐ明朝" pitchFamily="18" charset="-128"/>
              <a:cs typeface="Times New Roman" pitchFamily="18" charset="0"/>
            </a:endParaRPr>
          </a:p>
          <a:p>
            <a:pPr lvl="0" eaLnBrk="0" fontAlgn="base" hangingPunct="0">
              <a:spcBef>
                <a:spcPct val="0"/>
              </a:spcBef>
              <a:spcAft>
                <a:spcPct val="0"/>
              </a:spcAft>
            </a:pPr>
            <a:r>
              <a:rPr lang="ja-JP" altLang="en-US" sz="800" dirty="0" smtClean="0">
                <a:solidFill>
                  <a:schemeClr val="tx1"/>
                </a:solidFill>
                <a:latin typeface="ＭＳ Ｐ明朝" pitchFamily="18" charset="-128"/>
                <a:ea typeface="ＭＳ Ｐ明朝" pitchFamily="18" charset="-128"/>
                <a:cs typeface="Times New Roman" pitchFamily="18" charset="0"/>
              </a:rPr>
              <a:t>　　　　ルの弁証法における用語。ドイツ語の原語では、 「一方</a:t>
            </a:r>
            <a:endParaRPr lang="en-US" altLang="ja-JP" sz="800" dirty="0" smtClean="0">
              <a:solidFill>
                <a:schemeClr val="tx1"/>
              </a:solidFill>
              <a:latin typeface="ＭＳ Ｐ明朝" pitchFamily="18" charset="-128"/>
              <a:ea typeface="ＭＳ Ｐ明朝" pitchFamily="18" charset="-128"/>
              <a:cs typeface="Times New Roman" pitchFamily="18" charset="0"/>
            </a:endParaRPr>
          </a:p>
          <a:p>
            <a:pPr lvl="0" eaLnBrk="0" fontAlgn="base" hangingPunct="0">
              <a:spcBef>
                <a:spcPct val="0"/>
              </a:spcBef>
              <a:spcAft>
                <a:spcPct val="0"/>
              </a:spcAft>
            </a:pPr>
            <a:r>
              <a:rPr lang="ja-JP" altLang="en-US" sz="800" dirty="0" smtClean="0">
                <a:solidFill>
                  <a:schemeClr val="tx1"/>
                </a:solidFill>
                <a:latin typeface="ＭＳ Ｐ明朝" pitchFamily="18" charset="-128"/>
                <a:ea typeface="ＭＳ Ｐ明朝" pitchFamily="18" charset="-128"/>
                <a:cs typeface="Times New Roman" pitchFamily="18" charset="0"/>
              </a:rPr>
              <a:t>　　　　では廃棄する・否定する。他方では保存する・高める」の</a:t>
            </a:r>
            <a:endParaRPr lang="en-US" altLang="ja-JP" sz="800" dirty="0" smtClean="0">
              <a:solidFill>
                <a:schemeClr val="tx1"/>
              </a:solidFill>
              <a:latin typeface="ＭＳ Ｐ明朝" pitchFamily="18" charset="-128"/>
              <a:ea typeface="ＭＳ Ｐ明朝" pitchFamily="18" charset="-128"/>
              <a:cs typeface="Times New Roman" pitchFamily="18" charset="0"/>
            </a:endParaRPr>
          </a:p>
          <a:p>
            <a:pPr lvl="0" eaLnBrk="0" fontAlgn="base" hangingPunct="0">
              <a:spcBef>
                <a:spcPct val="0"/>
              </a:spcBef>
              <a:spcAft>
                <a:spcPct val="0"/>
              </a:spcAft>
            </a:pPr>
            <a:r>
              <a:rPr lang="ja-JP" altLang="en-US" sz="800" dirty="0" smtClean="0">
                <a:solidFill>
                  <a:schemeClr val="tx1"/>
                </a:solidFill>
                <a:latin typeface="ＭＳ Ｐ明朝" pitchFamily="18" charset="-128"/>
                <a:ea typeface="ＭＳ Ｐ明朝" pitchFamily="18" charset="-128"/>
                <a:cs typeface="Times New Roman" pitchFamily="18" charset="0"/>
              </a:rPr>
              <a:t>　　　　二様の意味を表明する（</a:t>
            </a:r>
            <a:r>
              <a:rPr lang="en-US" altLang="ja-JP" sz="800" dirty="0" smtClean="0">
                <a:solidFill>
                  <a:schemeClr val="tx1"/>
                </a:solidFill>
                <a:latin typeface="ＭＳ Ｐ明朝" pitchFamily="18" charset="-128"/>
                <a:ea typeface="ＭＳ Ｐ明朝" pitchFamily="18" charset="-128"/>
                <a:cs typeface="Times New Roman" pitchFamily="18" charset="0"/>
              </a:rPr>
              <a:t>[</a:t>
            </a:r>
            <a:r>
              <a:rPr lang="ja-JP" altLang="en-US" sz="800" dirty="0" smtClean="0">
                <a:solidFill>
                  <a:schemeClr val="tx1"/>
                </a:solidFill>
                <a:latin typeface="ＭＳ Ｐ明朝" pitchFamily="18" charset="-128"/>
                <a:ea typeface="ＭＳ Ｐ明朝" pitchFamily="18" charset="-128"/>
                <a:cs typeface="Times New Roman" pitchFamily="18" charset="0"/>
              </a:rPr>
              <a:t>社会科学総合辞典</a:t>
            </a:r>
            <a:r>
              <a:rPr lang="en-US" altLang="ja-JP" sz="800" dirty="0" smtClean="0">
                <a:solidFill>
                  <a:schemeClr val="tx1"/>
                </a:solidFill>
                <a:latin typeface="ＭＳ Ｐ明朝" pitchFamily="18" charset="-128"/>
                <a:ea typeface="ＭＳ Ｐ明朝" pitchFamily="18" charset="-128"/>
                <a:cs typeface="Times New Roman" pitchFamily="18" charset="0"/>
              </a:rPr>
              <a:t>]</a:t>
            </a:r>
            <a:r>
              <a:rPr lang="ja-JP" altLang="en-US" sz="800" dirty="0" smtClean="0">
                <a:solidFill>
                  <a:schemeClr val="tx1"/>
                </a:solidFill>
                <a:latin typeface="ＭＳ Ｐ明朝" pitchFamily="18" charset="-128"/>
                <a:ea typeface="ＭＳ Ｐ明朝" pitchFamily="18" charset="-128"/>
                <a:cs typeface="Times New Roman" pitchFamily="18" charset="0"/>
              </a:rPr>
              <a:t>を参照）</a:t>
            </a:r>
            <a:endParaRPr lang="en-US" altLang="ja-JP" sz="800" dirty="0" smtClean="0">
              <a:solidFill>
                <a:schemeClr val="tx1"/>
              </a:solidFill>
              <a:latin typeface="ＭＳ Ｐ明朝" pitchFamily="18" charset="-128"/>
              <a:ea typeface="ＭＳ Ｐ明朝" pitchFamily="18" charset="-128"/>
              <a:cs typeface="Times New Roman" pitchFamily="18" charset="0"/>
            </a:endParaRPr>
          </a:p>
          <a:p>
            <a:pPr lvl="0" eaLnBrk="0" fontAlgn="base" hangingPunct="0">
              <a:spcBef>
                <a:spcPct val="0"/>
              </a:spcBef>
              <a:spcAft>
                <a:spcPct val="0"/>
              </a:spcAft>
            </a:pPr>
            <a:endParaRPr lang="en-US" altLang="ja-JP" sz="800" dirty="0" smtClean="0">
              <a:solidFill>
                <a:schemeClr val="tx1"/>
              </a:solidFill>
              <a:latin typeface="ＭＳ Ｐ明朝" pitchFamily="18" charset="-128"/>
              <a:ea typeface="ＭＳ Ｐ明朝" pitchFamily="18" charset="-128"/>
              <a:cs typeface="Times New Roman" pitchFamily="18" charset="0"/>
            </a:endParaRPr>
          </a:p>
          <a:p>
            <a:pPr lvl="0" eaLnBrk="0" fontAlgn="base" hangingPunct="0">
              <a:spcBef>
                <a:spcPct val="0"/>
              </a:spcBef>
              <a:spcAft>
                <a:spcPct val="0"/>
              </a:spcAft>
            </a:pPr>
            <a:r>
              <a:rPr lang="en-US" altLang="ja-JP" sz="1050" dirty="0" smtClean="0">
                <a:solidFill>
                  <a:schemeClr val="tx1"/>
                </a:solidFill>
                <a:latin typeface="ＭＳ Ｐ明朝" pitchFamily="18" charset="-128"/>
                <a:ea typeface="ＭＳ Ｐ明朝" pitchFamily="18" charset="-128"/>
                <a:cs typeface="Times New Roman" pitchFamily="18" charset="0"/>
              </a:rPr>
              <a:t> (</a:t>
            </a:r>
            <a:r>
              <a:rPr lang="ja-JP" altLang="en-US" sz="1050" dirty="0" smtClean="0">
                <a:solidFill>
                  <a:schemeClr val="tx1"/>
                </a:solidFill>
                <a:latin typeface="ＭＳ Ｐ明朝" pitchFamily="18" charset="-128"/>
                <a:ea typeface="ＭＳ Ｐ明朝" pitchFamily="18" charset="-128"/>
                <a:cs typeface="Times New Roman" pitchFamily="18" charset="0"/>
              </a:rPr>
              <a:t>１</a:t>
            </a:r>
            <a:r>
              <a:rPr lang="en-US" altLang="ja-JP" sz="1050" dirty="0" smtClean="0">
                <a:solidFill>
                  <a:schemeClr val="tx1"/>
                </a:solidFill>
                <a:latin typeface="ＭＳ Ｐ明朝" pitchFamily="18" charset="-128"/>
                <a:ea typeface="ＭＳ Ｐ明朝" pitchFamily="18" charset="-128"/>
                <a:cs typeface="Times New Roman" pitchFamily="18" charset="0"/>
              </a:rPr>
              <a:t>)</a:t>
            </a:r>
            <a:r>
              <a:rPr lang="ja-JP" altLang="en-US" sz="1050" dirty="0" smtClean="0">
                <a:solidFill>
                  <a:schemeClr val="tx1"/>
                </a:solidFill>
                <a:latin typeface="ＭＳ Ｐ明朝" pitchFamily="18" charset="-128"/>
                <a:ea typeface="ＭＳ Ｐ明朝" pitchFamily="18" charset="-128"/>
                <a:cs typeface="Times New Roman" pitchFamily="18" charset="0"/>
              </a:rPr>
              <a:t>協同組合労働は労働の権利と経済民主主義を実現する労働です。その限りで経済的・政治的専制的主義とたたかい、政治的民主主義を要求し、志向しないわけにはいかない労働です。</a:t>
            </a:r>
            <a:endParaRPr lang="ja-JP" altLang="en-US" sz="1050" dirty="0" smtClean="0">
              <a:solidFill>
                <a:schemeClr val="tx1"/>
              </a:solidFill>
              <a:latin typeface="ＭＳ Ｐ明朝" pitchFamily="18" charset="-128"/>
              <a:ea typeface="ＭＳ Ｐ明朝" pitchFamily="18" charset="-128"/>
              <a:cs typeface="ＭＳ Ｐゴシック" pitchFamily="50" charset="-128"/>
            </a:endParaRPr>
          </a:p>
          <a:p>
            <a:pPr lvl="0" eaLnBrk="0" fontAlgn="base" hangingPunct="0">
              <a:spcBef>
                <a:spcPct val="0"/>
              </a:spcBef>
              <a:spcAft>
                <a:spcPct val="0"/>
              </a:spcAft>
            </a:pPr>
            <a:r>
              <a:rPr lang="ja-JP" altLang="en-US" sz="1050" dirty="0" smtClean="0">
                <a:solidFill>
                  <a:schemeClr val="tx1"/>
                </a:solidFill>
                <a:latin typeface="ＭＳ Ｐ明朝" pitchFamily="18" charset="-128"/>
                <a:ea typeface="ＭＳ Ｐ明朝" pitchFamily="18" charset="-128"/>
                <a:cs typeface="Times New Roman" pitchFamily="18" charset="0"/>
              </a:rPr>
              <a:t>  建交労は経済闘争と結んで政治闘争を重視しています。それは法制度、法規制が労働者の状態改善の基本にあるからですが、協同組合は「政治的中立」を要求されています。したがって政治闘争において労働組合が担う役割は重要です。</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eaLnBrk="0" fontAlgn="base" hangingPunct="0">
              <a:spcBef>
                <a:spcPct val="0"/>
              </a:spcBef>
              <a:spcAft>
                <a:spcPct val="0"/>
              </a:spcAft>
            </a:pP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eaLnBrk="0" fontAlgn="base" hangingPunct="0">
              <a:spcBef>
                <a:spcPct val="0"/>
              </a:spcBef>
              <a:spcAft>
                <a:spcPct val="0"/>
              </a:spcAft>
            </a:pPr>
            <a:r>
              <a:rPr lang="en-US" altLang="ja-JP" sz="1050" dirty="0" smtClean="0">
                <a:solidFill>
                  <a:schemeClr val="tx1"/>
                </a:solidFill>
                <a:latin typeface="ＭＳ Ｐ明朝" pitchFamily="18" charset="-128"/>
                <a:ea typeface="ＭＳ Ｐ明朝" pitchFamily="18" charset="-128"/>
                <a:cs typeface="Times New Roman" pitchFamily="18" charset="0"/>
              </a:rPr>
              <a:t> (</a:t>
            </a:r>
            <a:r>
              <a:rPr lang="ja-JP" altLang="en-US" sz="1050" dirty="0" smtClean="0">
                <a:solidFill>
                  <a:schemeClr val="tx1"/>
                </a:solidFill>
                <a:latin typeface="ＭＳ Ｐ明朝" pitchFamily="18" charset="-128"/>
                <a:ea typeface="ＭＳ Ｐ明朝" pitchFamily="18" charset="-128"/>
                <a:cs typeface="Times New Roman" pitchFamily="18" charset="0"/>
              </a:rPr>
              <a:t>２</a:t>
            </a:r>
            <a:r>
              <a:rPr lang="en-US" altLang="ja-JP" sz="1050" dirty="0" smtClean="0">
                <a:solidFill>
                  <a:schemeClr val="tx1"/>
                </a:solidFill>
                <a:latin typeface="ＭＳ Ｐ明朝" pitchFamily="18" charset="-128"/>
                <a:ea typeface="ＭＳ Ｐ明朝" pitchFamily="18" charset="-128"/>
                <a:cs typeface="Times New Roman" pitchFamily="18" charset="0"/>
              </a:rPr>
              <a:t>)</a:t>
            </a:r>
            <a:r>
              <a:rPr lang="ja-JP" altLang="en-US" sz="1050" dirty="0" smtClean="0">
                <a:solidFill>
                  <a:schemeClr val="tx1"/>
                </a:solidFill>
                <a:latin typeface="ＭＳ Ｐ明朝" pitchFamily="18" charset="-128"/>
                <a:ea typeface="ＭＳ Ｐ明朝" pitchFamily="18" charset="-128"/>
                <a:cs typeface="Times New Roman" pitchFamily="18" charset="0"/>
              </a:rPr>
              <a:t>「労働の転換」「総合技術教育」「教育と生産的労働」の結合の諸概念は、労働運動にとっても、協同組合運動にとっても不可欠の課題であるとしています。</a:t>
            </a:r>
            <a:r>
              <a:rPr lang="ja-JP" altLang="en-US" sz="800" dirty="0" smtClean="0">
                <a:solidFill>
                  <a:schemeClr val="tx1"/>
                </a:solidFill>
                <a:latin typeface="ＭＳ Ｐ明朝" pitchFamily="18" charset="-128"/>
                <a:ea typeface="ＭＳ Ｐ明朝" pitchFamily="18" charset="-128"/>
                <a:cs typeface="Times New Roman" pitchFamily="18" charset="0"/>
              </a:rPr>
              <a:t> </a:t>
            </a:r>
            <a:r>
              <a:rPr lang="en-US" altLang="ja-JP" sz="800" dirty="0" smtClean="0">
                <a:solidFill>
                  <a:schemeClr val="tx1"/>
                </a:solidFill>
                <a:latin typeface="ＭＳ Ｐ明朝" pitchFamily="18" charset="-128"/>
                <a:ea typeface="ＭＳ Ｐ明朝" pitchFamily="18" charset="-128"/>
                <a:cs typeface="Times New Roman" pitchFamily="18" charset="0"/>
              </a:rPr>
              <a:t>(</a:t>
            </a:r>
            <a:r>
              <a:rPr lang="ja-JP" altLang="en-US" sz="800" dirty="0" smtClean="0">
                <a:solidFill>
                  <a:schemeClr val="tx1"/>
                </a:solidFill>
                <a:latin typeface="ＭＳ Ｐ明朝" pitchFamily="18" charset="-128"/>
                <a:ea typeface="ＭＳ Ｐ明朝" pitchFamily="18" charset="-128"/>
                <a:cs typeface="Times New Roman" pitchFamily="18" charset="0"/>
              </a:rPr>
              <a:t>芝田、筆者は未整理</a:t>
            </a:r>
            <a:r>
              <a:rPr lang="en-US" altLang="ja-JP" sz="800" dirty="0" smtClean="0">
                <a:solidFill>
                  <a:schemeClr val="tx1"/>
                </a:solidFill>
                <a:latin typeface="ＭＳ Ｐ明朝" pitchFamily="18" charset="-128"/>
                <a:ea typeface="ＭＳ Ｐ明朝" pitchFamily="18" charset="-128"/>
                <a:cs typeface="Times New Roman" pitchFamily="18" charset="0"/>
              </a:rPr>
              <a:t>)</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eaLnBrk="0" fontAlgn="base" hangingPunct="0">
              <a:spcBef>
                <a:spcPct val="0"/>
              </a:spcBef>
              <a:spcAft>
                <a:spcPct val="0"/>
              </a:spcAft>
            </a:pP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eaLnBrk="0" fontAlgn="base" hangingPunct="0">
              <a:spcBef>
                <a:spcPct val="0"/>
              </a:spcBef>
              <a:spcAft>
                <a:spcPct val="0"/>
              </a:spcAft>
            </a:pPr>
            <a:r>
              <a:rPr lang="en-US" altLang="ja-JP" sz="1050" dirty="0" smtClean="0">
                <a:solidFill>
                  <a:schemeClr val="tx1"/>
                </a:solidFill>
                <a:latin typeface="ＭＳ Ｐ明朝" pitchFamily="18" charset="-128"/>
                <a:ea typeface="ＭＳ Ｐ明朝" pitchFamily="18" charset="-128"/>
                <a:cs typeface="Times New Roman" pitchFamily="18" charset="0"/>
              </a:rPr>
              <a:t> (3)</a:t>
            </a:r>
            <a:r>
              <a:rPr lang="ja-JP" altLang="en-US" sz="1050" dirty="0" smtClean="0">
                <a:solidFill>
                  <a:schemeClr val="tx1"/>
                </a:solidFill>
                <a:latin typeface="ＭＳ Ｐ明朝" pitchFamily="18" charset="-128"/>
                <a:ea typeface="ＭＳ Ｐ明朝" pitchFamily="18" charset="-128"/>
                <a:cs typeface="Times New Roman" pitchFamily="18" charset="0"/>
              </a:rPr>
              <a:t>協同組合労働は資本主義のもとでは賃労働の形態が避けられません。資本主義のもとでは疎外から免れないし、それと闘争せざるを得ません。</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eaLnBrk="0" fontAlgn="base" hangingPunct="0">
              <a:spcBef>
                <a:spcPct val="0"/>
              </a:spcBef>
              <a:spcAft>
                <a:spcPct val="0"/>
              </a:spcAft>
            </a:pPr>
            <a:r>
              <a:rPr lang="ja-JP" altLang="en-US" sz="1050" dirty="0" smtClean="0">
                <a:solidFill>
                  <a:schemeClr val="tx1"/>
                </a:solidFill>
                <a:latin typeface="ＭＳ Ｐ明朝" pitchFamily="18" charset="-128"/>
                <a:ea typeface="ＭＳ Ｐ明朝" pitchFamily="18" charset="-128"/>
                <a:cs typeface="Times New Roman" pitchFamily="18" charset="0"/>
              </a:rPr>
              <a:t>したがって協同組合と「剰余価値」「搾取」の関係について理論的整理が重要となります。すなわち、協同組合労働は賃労働で行われますが、自主的な雇用組織</a:t>
            </a:r>
            <a:r>
              <a:rPr lang="en-US" altLang="ja-JP" sz="800" dirty="0" smtClean="0">
                <a:solidFill>
                  <a:schemeClr val="tx1"/>
                </a:solidFill>
                <a:latin typeface="ＭＳ Ｐ明朝" pitchFamily="18" charset="-128"/>
                <a:ea typeface="ＭＳ Ｐ明朝" pitchFamily="18" charset="-128"/>
                <a:cs typeface="Times New Roman" pitchFamily="18" charset="0"/>
              </a:rPr>
              <a:t>(</a:t>
            </a:r>
            <a:r>
              <a:rPr lang="ja-JP" altLang="en-US" sz="800" dirty="0" smtClean="0">
                <a:solidFill>
                  <a:schemeClr val="tx1"/>
                </a:solidFill>
                <a:latin typeface="ＭＳ Ｐ明朝" pitchFamily="18" charset="-128"/>
                <a:ea typeface="ＭＳ Ｐ明朝" pitchFamily="18" charset="-128"/>
                <a:cs typeface="Times New Roman" pitchFamily="18" charset="0"/>
              </a:rPr>
              <a:t>芝田</a:t>
            </a:r>
            <a:r>
              <a:rPr lang="en-US" altLang="ja-JP" sz="800" dirty="0" smtClean="0">
                <a:solidFill>
                  <a:schemeClr val="tx1"/>
                </a:solidFill>
                <a:latin typeface="ＭＳ Ｐ明朝" pitchFamily="18" charset="-128"/>
                <a:ea typeface="ＭＳ Ｐ明朝" pitchFamily="18" charset="-128"/>
                <a:cs typeface="Times New Roman" pitchFamily="18" charset="0"/>
              </a:rPr>
              <a:t>)</a:t>
            </a:r>
            <a:r>
              <a:rPr lang="ja-JP" altLang="en-US" sz="1050" dirty="0" smtClean="0">
                <a:solidFill>
                  <a:schemeClr val="tx1"/>
                </a:solidFill>
                <a:latin typeface="ＭＳ Ｐ明朝" pitchFamily="18" charset="-128"/>
                <a:ea typeface="ＭＳ Ｐ明朝" pitchFamily="18" charset="-128"/>
                <a:cs typeface="Times New Roman" pitchFamily="18" charset="0"/>
              </a:rPr>
              <a:t>としての協同組合においては、原理的に剰余価値法則により搾取され、不払い労働があるとはいえません。</a:t>
            </a:r>
            <a:endParaRPr lang="ja-JP" altLang="en-US" sz="1050" dirty="0" smtClean="0">
              <a:solidFill>
                <a:schemeClr val="tx1"/>
              </a:solidFill>
              <a:latin typeface="ＭＳ Ｐ明朝" pitchFamily="18" charset="-128"/>
              <a:ea typeface="ＭＳ Ｐ明朝" pitchFamily="18" charset="-128"/>
              <a:cs typeface="ＭＳ Ｐゴシック" pitchFamily="50" charset="-128"/>
            </a:endParaRPr>
          </a:p>
        </p:txBody>
      </p:sp>
      <p:sp>
        <p:nvSpPr>
          <p:cNvPr id="5" name="正方形/長方形 4"/>
          <p:cNvSpPr/>
          <p:nvPr/>
        </p:nvSpPr>
        <p:spPr>
          <a:xfrm>
            <a:off x="3501008" y="467544"/>
            <a:ext cx="3024336" cy="83529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ja-JP" altLang="en-US" sz="1050" dirty="0" smtClean="0">
                <a:solidFill>
                  <a:schemeClr val="tx1"/>
                </a:solidFill>
                <a:latin typeface="ＭＳ Ｐ明朝" pitchFamily="18" charset="-128"/>
                <a:ea typeface="ＭＳ Ｐ明朝" pitchFamily="18" charset="-128"/>
                <a:cs typeface="Times New Roman" pitchFamily="18" charset="0"/>
              </a:rPr>
              <a:t>協同組合労働者は、自らの労働力を協同組合と交換し、剰余労働の成果の処理について発言し、それを共同占有できるからです。ここには搾取という人間関係は存在しないことになります。</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r>
              <a:rPr lang="en-US" altLang="ja-JP" sz="1050" dirty="0" smtClean="0">
                <a:solidFill>
                  <a:schemeClr val="tx1"/>
                </a:solidFill>
                <a:latin typeface="ＭＳ Ｐ明朝" pitchFamily="18" charset="-128"/>
                <a:ea typeface="ＭＳ Ｐ明朝" pitchFamily="18" charset="-128"/>
              </a:rPr>
              <a:t>  </a:t>
            </a:r>
            <a:r>
              <a:rPr lang="ja-JP" altLang="ja-JP" sz="1050" dirty="0" smtClean="0">
                <a:solidFill>
                  <a:schemeClr val="tx1"/>
                </a:solidFill>
                <a:latin typeface="ＭＳ Ｐ明朝" pitchFamily="18" charset="-128"/>
                <a:ea typeface="ＭＳ Ｐ明朝" pitchFamily="18" charset="-128"/>
              </a:rPr>
              <a:t>この点で「マルクスの見解」</a:t>
            </a:r>
            <a:r>
              <a:rPr lang="en-US" altLang="ja-JP" sz="800" dirty="0" smtClean="0">
                <a:solidFill>
                  <a:schemeClr val="tx1"/>
                </a:solidFill>
                <a:latin typeface="ＭＳ Ｐ明朝" pitchFamily="18" charset="-128"/>
                <a:ea typeface="ＭＳ Ｐ明朝" pitchFamily="18" charset="-128"/>
              </a:rPr>
              <a:t>(</a:t>
            </a:r>
            <a:r>
              <a:rPr lang="ja-JP" altLang="ja-JP" sz="800" dirty="0" smtClean="0">
                <a:solidFill>
                  <a:schemeClr val="tx1"/>
                </a:solidFill>
                <a:latin typeface="ＭＳ Ｐ明朝" pitchFamily="18" charset="-128"/>
                <a:ea typeface="ＭＳ Ｐ明朝" pitchFamily="18" charset="-128"/>
              </a:rPr>
              <a:t>有田光雄氏の「資本論」による</a:t>
            </a:r>
            <a:r>
              <a:rPr lang="ja-JP" altLang="en-US" sz="800" dirty="0" smtClean="0">
                <a:solidFill>
                  <a:schemeClr val="tx1"/>
                </a:solidFill>
                <a:latin typeface="ＭＳ Ｐ明朝" pitchFamily="18" charset="-128"/>
                <a:ea typeface="ＭＳ Ｐ明朝" pitchFamily="18" charset="-128"/>
              </a:rPr>
              <a:t>解説</a:t>
            </a:r>
            <a:r>
              <a:rPr lang="ja-JP" altLang="ja-JP" sz="800" dirty="0" smtClean="0">
                <a:solidFill>
                  <a:schemeClr val="tx1"/>
                </a:solidFill>
                <a:latin typeface="ＭＳ Ｐ明朝" pitchFamily="18" charset="-128"/>
                <a:ea typeface="ＭＳ Ｐ明朝" pitchFamily="18" charset="-128"/>
              </a:rPr>
              <a:t>要旨</a:t>
            </a:r>
            <a:r>
              <a:rPr lang="en-US" altLang="ja-JP" sz="800" dirty="0" smtClean="0">
                <a:solidFill>
                  <a:schemeClr val="tx1"/>
                </a:solidFill>
                <a:latin typeface="ＭＳ Ｐ明朝" pitchFamily="18" charset="-128"/>
                <a:ea typeface="ＭＳ Ｐ明朝" pitchFamily="18" charset="-128"/>
              </a:rPr>
              <a:t>)</a:t>
            </a:r>
            <a:r>
              <a:rPr lang="ja-JP" altLang="ja-JP" sz="1050" dirty="0" smtClean="0">
                <a:solidFill>
                  <a:schemeClr val="tx1"/>
                </a:solidFill>
                <a:latin typeface="ＭＳ Ｐ明朝" pitchFamily="18" charset="-128"/>
                <a:ea typeface="ＭＳ Ｐ明朝" pitchFamily="18" charset="-128"/>
              </a:rPr>
              <a:t>は次の点です。</a:t>
            </a:r>
          </a:p>
          <a:p>
            <a:pPr lvl="0"/>
            <a:r>
              <a:rPr lang="en-US" altLang="ja-JP" sz="1050" dirty="0" smtClean="0">
                <a:solidFill>
                  <a:schemeClr val="tx1"/>
                </a:solidFill>
                <a:latin typeface="ＭＳ Ｐ明朝" pitchFamily="18" charset="-128"/>
                <a:ea typeface="ＭＳ Ｐ明朝" pitchFamily="18" charset="-128"/>
              </a:rPr>
              <a:t>  </a:t>
            </a:r>
            <a:r>
              <a:rPr lang="ja-JP" altLang="ja-JP" sz="1050" dirty="0" smtClean="0">
                <a:solidFill>
                  <a:schemeClr val="tx1"/>
                </a:solidFill>
                <a:latin typeface="ＭＳ Ｐ明朝" pitchFamily="18" charset="-128"/>
                <a:ea typeface="ＭＳ Ｐ明朝" pitchFamily="18" charset="-128"/>
              </a:rPr>
              <a:t>協同組合工場</a:t>
            </a:r>
            <a:r>
              <a:rPr lang="en-US" altLang="ja-JP" sz="800" dirty="0" smtClean="0">
                <a:solidFill>
                  <a:schemeClr val="tx1"/>
                </a:solidFill>
                <a:latin typeface="ＭＳ Ｐ明朝" pitchFamily="18" charset="-128"/>
                <a:ea typeface="ＭＳ Ｐ明朝" pitchFamily="18" charset="-128"/>
              </a:rPr>
              <a:t>(</a:t>
            </a:r>
            <a:r>
              <a:rPr lang="ja-JP" altLang="ja-JP" sz="800" dirty="0" smtClean="0">
                <a:solidFill>
                  <a:schemeClr val="tx1"/>
                </a:solidFill>
                <a:latin typeface="ＭＳ Ｐ明朝" pitchFamily="18" charset="-128"/>
                <a:ea typeface="ＭＳ Ｐ明朝" pitchFamily="18" charset="-128"/>
              </a:rPr>
              <a:t>労働者協同組合－佐藤</a:t>
            </a:r>
            <a:r>
              <a:rPr lang="en-US" altLang="ja-JP" sz="800" dirty="0" smtClean="0">
                <a:solidFill>
                  <a:schemeClr val="tx1"/>
                </a:solidFill>
                <a:latin typeface="ＭＳ Ｐ明朝" pitchFamily="18" charset="-128"/>
                <a:ea typeface="ＭＳ Ｐ明朝" pitchFamily="18" charset="-128"/>
              </a:rPr>
              <a:t>)</a:t>
            </a:r>
            <a:r>
              <a:rPr lang="ja-JP" altLang="ja-JP" sz="1050" dirty="0" smtClean="0">
                <a:solidFill>
                  <a:schemeClr val="tx1"/>
                </a:solidFill>
                <a:latin typeface="ＭＳ Ｐ明朝" pitchFamily="18" charset="-128"/>
                <a:ea typeface="ＭＳ Ｐ明朝" pitchFamily="18" charset="-128"/>
              </a:rPr>
              <a:t>は、資本主義の中にあって資本主義を突破していく新しい生産方式である。ただし「大海の中の鳥」である。</a:t>
            </a:r>
          </a:p>
          <a:p>
            <a:pPr lvl="0"/>
            <a:r>
              <a:rPr lang="en-US" altLang="ja-JP" sz="1050" dirty="0" smtClean="0">
                <a:solidFill>
                  <a:schemeClr val="tx1"/>
                </a:solidFill>
                <a:latin typeface="ＭＳ Ｐ明朝" pitchFamily="18" charset="-128"/>
                <a:ea typeface="ＭＳ Ｐ明朝" pitchFamily="18" charset="-128"/>
              </a:rPr>
              <a:t>  </a:t>
            </a:r>
            <a:r>
              <a:rPr lang="ja-JP" altLang="ja-JP" sz="1050" dirty="0" smtClean="0">
                <a:solidFill>
                  <a:schemeClr val="tx1"/>
                </a:solidFill>
                <a:latin typeface="ＭＳ Ｐ明朝" pitchFamily="18" charset="-128"/>
                <a:ea typeface="ＭＳ Ｐ明朝" pitchFamily="18" charset="-128"/>
              </a:rPr>
              <a:t>協同組合工場には搾取関係はない。「資本と労働の対立」は止揚されている。</a:t>
            </a:r>
          </a:p>
          <a:p>
            <a:pPr lvl="0"/>
            <a:r>
              <a:rPr lang="en-US" altLang="ja-JP" sz="1050" dirty="0" smtClean="0">
                <a:solidFill>
                  <a:schemeClr val="tx1"/>
                </a:solidFill>
                <a:latin typeface="ＭＳ Ｐ明朝" pitchFamily="18" charset="-128"/>
                <a:ea typeface="ＭＳ Ｐ明朝" pitchFamily="18" charset="-128"/>
              </a:rPr>
              <a:t>  </a:t>
            </a:r>
            <a:r>
              <a:rPr lang="ja-JP" altLang="ja-JP" sz="1050" dirty="0" smtClean="0">
                <a:solidFill>
                  <a:schemeClr val="tx1"/>
                </a:solidFill>
                <a:latin typeface="ＭＳ Ｐ明朝" pitchFamily="18" charset="-128"/>
                <a:ea typeface="ＭＳ Ｐ明朝" pitchFamily="18" charset="-128"/>
              </a:rPr>
              <a:t>協同組合工場では「結合労働者」</a:t>
            </a:r>
            <a:r>
              <a:rPr lang="ja-JP" altLang="ja-JP" sz="800" dirty="0" smtClean="0">
                <a:solidFill>
                  <a:schemeClr val="tx1"/>
                </a:solidFill>
                <a:latin typeface="ＭＳ Ｐ明朝" pitchFamily="18" charset="-128"/>
                <a:ea typeface="ＭＳ Ｐ明朝" pitchFamily="18" charset="-128"/>
              </a:rPr>
              <a:t>（労働者たち自身が資本家である－佐藤）</a:t>
            </a:r>
            <a:r>
              <a:rPr lang="ja-JP" altLang="ja-JP" sz="1050" dirty="0" smtClean="0">
                <a:solidFill>
                  <a:schemeClr val="tx1"/>
                </a:solidFill>
                <a:latin typeface="ＭＳ Ｐ明朝" pitchFamily="18" charset="-128"/>
                <a:ea typeface="ＭＳ Ｐ明朝" pitchFamily="18" charset="-128"/>
              </a:rPr>
              <a:t>が資本家になりかわって自分自身と生産手段を結合する。</a:t>
            </a:r>
          </a:p>
          <a:p>
            <a:r>
              <a:rPr lang="en-US" altLang="ja-JP" sz="1050" dirty="0" smtClean="0">
                <a:solidFill>
                  <a:schemeClr val="tx1"/>
                </a:solidFill>
                <a:latin typeface="ＭＳ Ｐ明朝" pitchFamily="18" charset="-128"/>
                <a:ea typeface="ＭＳ Ｐ明朝" pitchFamily="18" charset="-128"/>
              </a:rPr>
              <a:t>  </a:t>
            </a:r>
            <a:r>
              <a:rPr lang="ja-JP" altLang="ja-JP" sz="1050" dirty="0" smtClean="0">
                <a:solidFill>
                  <a:schemeClr val="tx1"/>
                </a:solidFill>
                <a:latin typeface="ＭＳ Ｐ明朝" pitchFamily="18" charset="-128"/>
                <a:ea typeface="ＭＳ Ｐ明朝" pitchFamily="18" charset="-128"/>
              </a:rPr>
              <a:t>なお、協同組合の収益＝「利潤」は協同組合労働者の剰余労働の成果です。注意すべきことは協同組合労働における「剰余価値」の生産がイコール搾取の結果であると短絡するのは貧困なドグマであることです。「協同組合にも搾取がある」という認識は協同組合労働をめざしている事業団運動においては正しくないばかりか有害です。</a:t>
            </a:r>
          </a:p>
          <a:p>
            <a:r>
              <a:rPr lang="en-US" altLang="ja-JP" sz="1050" dirty="0" smtClean="0">
                <a:solidFill>
                  <a:schemeClr val="tx1"/>
                </a:solidFill>
                <a:latin typeface="ＭＳ Ｐ明朝" pitchFamily="18" charset="-128"/>
                <a:ea typeface="ＭＳ Ｐ明朝" pitchFamily="18" charset="-128"/>
              </a:rPr>
              <a:t> </a:t>
            </a:r>
            <a:endParaRPr lang="ja-JP" altLang="ja-JP" sz="1050" dirty="0" smtClean="0">
              <a:solidFill>
                <a:schemeClr val="tx1"/>
              </a:solidFill>
              <a:latin typeface="ＭＳ Ｐ明朝" pitchFamily="18" charset="-128"/>
              <a:ea typeface="ＭＳ Ｐ明朝" pitchFamily="18" charset="-128"/>
            </a:endParaRPr>
          </a:p>
          <a:p>
            <a:r>
              <a:rPr lang="ja-JP" altLang="ja-JP" sz="1050" dirty="0" smtClean="0">
                <a:solidFill>
                  <a:schemeClr val="tx1"/>
                </a:solidFill>
                <a:latin typeface="ＭＳ Ｐ明朝" pitchFamily="18" charset="-128"/>
                <a:ea typeface="ＭＳ Ｐ明朝" pitchFamily="18" charset="-128"/>
              </a:rPr>
              <a:t>３．協同組合労働と「労働組合の必然性」について</a:t>
            </a:r>
          </a:p>
          <a:p>
            <a:r>
              <a:rPr lang="en-US" altLang="ja-JP" sz="1050" dirty="0" smtClean="0">
                <a:solidFill>
                  <a:schemeClr val="tx1"/>
                </a:solidFill>
                <a:latin typeface="ＭＳ Ｐ明朝" pitchFamily="18" charset="-128"/>
                <a:ea typeface="ＭＳ Ｐ明朝" pitchFamily="18" charset="-128"/>
              </a:rPr>
              <a:t> </a:t>
            </a:r>
            <a:endParaRPr lang="ja-JP" altLang="ja-JP" sz="1050" dirty="0" smtClean="0">
              <a:solidFill>
                <a:schemeClr val="tx1"/>
              </a:solidFill>
              <a:latin typeface="ＭＳ Ｐ明朝" pitchFamily="18" charset="-128"/>
              <a:ea typeface="ＭＳ Ｐ明朝" pitchFamily="18" charset="-128"/>
            </a:endParaRPr>
          </a:p>
          <a:p>
            <a:r>
              <a:rPr lang="en-US" altLang="ja-JP" sz="1050" dirty="0" smtClean="0">
                <a:solidFill>
                  <a:schemeClr val="tx1"/>
                </a:solidFill>
                <a:latin typeface="ＭＳ Ｐ明朝" pitchFamily="18" charset="-128"/>
                <a:ea typeface="ＭＳ Ｐ明朝" pitchFamily="18" charset="-128"/>
              </a:rPr>
              <a:t>  </a:t>
            </a:r>
            <a:r>
              <a:rPr lang="ja-JP" altLang="ja-JP" sz="1050" dirty="0" smtClean="0">
                <a:solidFill>
                  <a:schemeClr val="tx1"/>
                </a:solidFill>
                <a:latin typeface="ＭＳ Ｐ明朝" pitchFamily="18" charset="-128"/>
                <a:ea typeface="ＭＳ Ｐ明朝" pitchFamily="18" charset="-128"/>
              </a:rPr>
              <a:t>芝田進午氏は「労働組合の必然性」を考える上で重要な指摘</a:t>
            </a:r>
            <a:r>
              <a:rPr lang="ja-JP" altLang="ja-JP" sz="800" dirty="0" smtClean="0">
                <a:solidFill>
                  <a:schemeClr val="tx1"/>
                </a:solidFill>
                <a:latin typeface="ＭＳ Ｐ明朝" pitchFamily="18" charset="-128"/>
                <a:ea typeface="ＭＳ Ｐ明朝" pitchFamily="18" charset="-128"/>
              </a:rPr>
              <a:t>（注８）</a:t>
            </a:r>
            <a:r>
              <a:rPr lang="ja-JP" altLang="ja-JP" sz="1050" dirty="0" smtClean="0">
                <a:solidFill>
                  <a:schemeClr val="tx1"/>
                </a:solidFill>
                <a:latin typeface="ＭＳ Ｐ明朝" pitchFamily="18" charset="-128"/>
                <a:ea typeface="ＭＳ Ｐ明朝" pitchFamily="18" charset="-128"/>
              </a:rPr>
              <a:t>を行っています。ここでは小論の意図との関係でのみ紹介します。</a:t>
            </a:r>
          </a:p>
          <a:p>
            <a:r>
              <a:rPr lang="en-US" altLang="ja-JP" sz="800" dirty="0" smtClean="0">
                <a:solidFill>
                  <a:schemeClr val="tx1"/>
                </a:solidFill>
                <a:latin typeface="ＭＳ Ｐ明朝" pitchFamily="18" charset="-128"/>
                <a:ea typeface="ＭＳ Ｐ明朝" pitchFamily="18" charset="-128"/>
              </a:rPr>
              <a:t>   </a:t>
            </a:r>
            <a:r>
              <a:rPr lang="ja-JP" altLang="ja-JP" sz="800" dirty="0" smtClean="0">
                <a:solidFill>
                  <a:schemeClr val="tx1"/>
                </a:solidFill>
                <a:latin typeface="ＭＳ Ｐ明朝" pitchFamily="18" charset="-128"/>
                <a:ea typeface="ＭＳ Ｐ明朝" pitchFamily="18" charset="-128"/>
              </a:rPr>
              <a:t>注８ 「協同組合で働くこと」（芝田進午）の「協同組合労働と</a:t>
            </a:r>
            <a:r>
              <a:rPr lang="en-US" altLang="ja-JP" sz="800" dirty="0" smtClean="0">
                <a:solidFill>
                  <a:schemeClr val="tx1"/>
                </a:solidFill>
                <a:latin typeface="ＭＳ Ｐ明朝" pitchFamily="18" charset="-128"/>
                <a:ea typeface="ＭＳ Ｐ明朝" pitchFamily="18" charset="-128"/>
              </a:rPr>
              <a:t>  </a:t>
            </a:r>
          </a:p>
          <a:p>
            <a:r>
              <a:rPr lang="en-US" altLang="ja-JP" sz="800" dirty="0" smtClean="0">
                <a:solidFill>
                  <a:schemeClr val="tx1"/>
                </a:solidFill>
                <a:latin typeface="ＭＳ Ｐ明朝" pitchFamily="18" charset="-128"/>
                <a:ea typeface="ＭＳ Ｐ明朝" pitchFamily="18" charset="-128"/>
              </a:rPr>
              <a:t>      </a:t>
            </a:r>
            <a:r>
              <a:rPr lang="ja-JP" altLang="ja-JP" sz="800" dirty="0" smtClean="0">
                <a:solidFill>
                  <a:schemeClr val="tx1"/>
                </a:solidFill>
                <a:latin typeface="ＭＳ Ｐ明朝" pitchFamily="18" charset="-128"/>
                <a:ea typeface="ＭＳ Ｐ明朝" pitchFamily="18" charset="-128"/>
              </a:rPr>
              <a:t>現代民主主義」の７項目</a:t>
            </a:r>
          </a:p>
          <a:p>
            <a:r>
              <a:rPr lang="en-US" altLang="ja-JP" sz="800" dirty="0" smtClean="0">
                <a:solidFill>
                  <a:schemeClr val="tx1"/>
                </a:solidFill>
                <a:latin typeface="ＭＳ Ｐ明朝" pitchFamily="18" charset="-128"/>
                <a:ea typeface="ＭＳ Ｐ明朝" pitchFamily="18" charset="-128"/>
              </a:rPr>
              <a:t> </a:t>
            </a:r>
            <a:endParaRPr lang="ja-JP" altLang="ja-JP" sz="800" dirty="0" smtClean="0">
              <a:solidFill>
                <a:schemeClr val="tx1"/>
              </a:solidFill>
              <a:latin typeface="ＭＳ Ｐ明朝" pitchFamily="18" charset="-128"/>
              <a:ea typeface="ＭＳ Ｐ明朝" pitchFamily="18" charset="-128"/>
            </a:endParaRPr>
          </a:p>
          <a:p>
            <a:pPr lvl="0"/>
            <a:r>
              <a:rPr lang="ja-JP" altLang="en-US" sz="1050" dirty="0" smtClean="0">
                <a:solidFill>
                  <a:schemeClr val="tx1"/>
                </a:solidFill>
                <a:latin typeface="ＭＳ Ｐ明朝" pitchFamily="18" charset="-128"/>
                <a:ea typeface="ＭＳ Ｐ明朝" pitchFamily="18" charset="-128"/>
              </a:rPr>
              <a:t>　①</a:t>
            </a:r>
            <a:r>
              <a:rPr lang="ja-JP" altLang="ja-JP" sz="1050" dirty="0" smtClean="0">
                <a:solidFill>
                  <a:schemeClr val="tx1"/>
                </a:solidFill>
                <a:latin typeface="ＭＳ Ｐ明朝" pitchFamily="18" charset="-128"/>
                <a:ea typeface="ＭＳ Ｐ明朝" pitchFamily="18" charset="-128"/>
              </a:rPr>
              <a:t>「協同組合運動における組織原則」－「協同</a:t>
            </a:r>
            <a:r>
              <a:rPr lang="ja-JP" altLang="en-US" sz="1050" dirty="0" smtClean="0">
                <a:solidFill>
                  <a:schemeClr val="tx1"/>
                </a:solidFill>
                <a:latin typeface="ＭＳ Ｐ明朝" pitchFamily="18" charset="-128"/>
                <a:ea typeface="ＭＳ Ｐ明朝" pitchFamily="18" charset="-128"/>
              </a:rPr>
              <a:t>　</a:t>
            </a:r>
            <a:endParaRPr lang="en-US" altLang="ja-JP" sz="1050" dirty="0" smtClean="0">
              <a:solidFill>
                <a:schemeClr val="tx1"/>
              </a:solidFill>
              <a:latin typeface="ＭＳ Ｐ明朝" pitchFamily="18" charset="-128"/>
              <a:ea typeface="ＭＳ Ｐ明朝" pitchFamily="18" charset="-128"/>
            </a:endParaRPr>
          </a:p>
          <a:p>
            <a:pPr lvl="0"/>
            <a:r>
              <a:rPr lang="ja-JP" altLang="en-US" sz="1050" dirty="0" smtClean="0">
                <a:solidFill>
                  <a:schemeClr val="tx1"/>
                </a:solidFill>
                <a:latin typeface="ＭＳ Ｐ明朝" pitchFamily="18" charset="-128"/>
                <a:ea typeface="ＭＳ Ｐ明朝" pitchFamily="18" charset="-128"/>
              </a:rPr>
              <a:t>　</a:t>
            </a:r>
            <a:r>
              <a:rPr lang="ja-JP" altLang="ja-JP" sz="1050" dirty="0" smtClean="0">
                <a:solidFill>
                  <a:schemeClr val="tx1"/>
                </a:solidFill>
                <a:latin typeface="ＭＳ Ｐ明朝" pitchFamily="18" charset="-128"/>
                <a:ea typeface="ＭＳ Ｐ明朝" pitchFamily="18" charset="-128"/>
              </a:rPr>
              <a:t>組合のうちに資本主義の法則が浸透する。結果、</a:t>
            </a:r>
            <a:r>
              <a:rPr lang="ja-JP" altLang="en-US" sz="1050" dirty="0" smtClean="0">
                <a:solidFill>
                  <a:schemeClr val="tx1"/>
                </a:solidFill>
                <a:latin typeface="ＭＳ Ｐ明朝" pitchFamily="18" charset="-128"/>
                <a:ea typeface="ＭＳ Ｐ明朝" pitchFamily="18" charset="-128"/>
              </a:rPr>
              <a:t>　</a:t>
            </a:r>
            <a:endParaRPr lang="en-US" altLang="ja-JP" sz="1050" dirty="0" smtClean="0">
              <a:solidFill>
                <a:schemeClr val="tx1"/>
              </a:solidFill>
              <a:latin typeface="ＭＳ Ｐ明朝" pitchFamily="18" charset="-128"/>
              <a:ea typeface="ＭＳ Ｐ明朝" pitchFamily="18" charset="-128"/>
            </a:endParaRPr>
          </a:p>
          <a:p>
            <a:pPr lvl="0"/>
            <a:r>
              <a:rPr lang="ja-JP" altLang="en-US" sz="1050" dirty="0" smtClean="0">
                <a:solidFill>
                  <a:schemeClr val="tx1"/>
                </a:solidFill>
                <a:latin typeface="ＭＳ Ｐ明朝" pitchFamily="18" charset="-128"/>
                <a:ea typeface="ＭＳ Ｐ明朝" pitchFamily="18" charset="-128"/>
              </a:rPr>
              <a:t>　</a:t>
            </a:r>
            <a:r>
              <a:rPr lang="ja-JP" altLang="ja-JP" sz="1050" dirty="0" smtClean="0">
                <a:solidFill>
                  <a:schemeClr val="tx1"/>
                </a:solidFill>
                <a:latin typeface="ＭＳ Ｐ明朝" pitchFamily="18" charset="-128"/>
                <a:ea typeface="ＭＳ Ｐ明朝" pitchFamily="18" charset="-128"/>
              </a:rPr>
              <a:t>協同組合民主主義をゆがめる傾向がはたらく。</a:t>
            </a:r>
            <a:r>
              <a:rPr lang="ja-JP" altLang="en-US" sz="1050" dirty="0" smtClean="0">
                <a:solidFill>
                  <a:schemeClr val="tx1"/>
                </a:solidFill>
                <a:latin typeface="ＭＳ Ｐ明朝" pitchFamily="18" charset="-128"/>
                <a:ea typeface="ＭＳ Ｐ明朝" pitchFamily="18" charset="-128"/>
              </a:rPr>
              <a:t>　</a:t>
            </a:r>
            <a:endParaRPr lang="en-US" altLang="ja-JP" sz="1050" dirty="0" smtClean="0">
              <a:solidFill>
                <a:schemeClr val="tx1"/>
              </a:solidFill>
              <a:latin typeface="ＭＳ Ｐ明朝" pitchFamily="18" charset="-128"/>
              <a:ea typeface="ＭＳ Ｐ明朝" pitchFamily="18" charset="-128"/>
            </a:endParaRPr>
          </a:p>
          <a:p>
            <a:pPr lvl="0"/>
            <a:r>
              <a:rPr lang="ja-JP" altLang="en-US" sz="1050" dirty="0" smtClean="0">
                <a:solidFill>
                  <a:schemeClr val="tx1"/>
                </a:solidFill>
                <a:latin typeface="ＭＳ Ｐ明朝" pitchFamily="18" charset="-128"/>
                <a:ea typeface="ＭＳ Ｐ明朝" pitchFamily="18" charset="-128"/>
              </a:rPr>
              <a:t>　</a:t>
            </a:r>
            <a:r>
              <a:rPr lang="ja-JP" altLang="ja-JP" sz="1050" dirty="0" smtClean="0">
                <a:solidFill>
                  <a:schemeClr val="tx1"/>
                </a:solidFill>
                <a:latin typeface="ＭＳ Ｐ明朝" pitchFamily="18" charset="-128"/>
                <a:ea typeface="ＭＳ Ｐ明朝" pitchFamily="18" charset="-128"/>
              </a:rPr>
              <a:t>協同組合にとっては、自らのうちへの資本主義</a:t>
            </a:r>
            <a:endParaRPr lang="en-US" altLang="ja-JP" sz="1050" dirty="0" smtClean="0">
              <a:solidFill>
                <a:schemeClr val="tx1"/>
              </a:solidFill>
              <a:latin typeface="ＭＳ Ｐ明朝" pitchFamily="18" charset="-128"/>
              <a:ea typeface="ＭＳ Ｐ明朝" pitchFamily="18" charset="-128"/>
            </a:endParaRPr>
          </a:p>
          <a:p>
            <a:pPr lvl="0"/>
            <a:r>
              <a:rPr lang="ja-JP" altLang="en-US" sz="1050" dirty="0" smtClean="0">
                <a:solidFill>
                  <a:schemeClr val="tx1"/>
                </a:solidFill>
                <a:latin typeface="ＭＳ Ｐ明朝" pitchFamily="18" charset="-128"/>
                <a:ea typeface="ＭＳ Ｐ明朝" pitchFamily="18" charset="-128"/>
              </a:rPr>
              <a:t>　</a:t>
            </a:r>
            <a:r>
              <a:rPr lang="ja-JP" altLang="ja-JP" sz="1050" dirty="0" smtClean="0">
                <a:solidFill>
                  <a:schemeClr val="tx1"/>
                </a:solidFill>
                <a:latin typeface="ＭＳ Ｐ明朝" pitchFamily="18" charset="-128"/>
                <a:ea typeface="ＭＳ Ｐ明朝" pitchFamily="18" charset="-128"/>
              </a:rPr>
              <a:t>と官僚主義の論理の浸透を克服するため、点</a:t>
            </a:r>
            <a:endParaRPr lang="en-US" altLang="ja-JP" sz="1050" dirty="0" smtClean="0">
              <a:solidFill>
                <a:schemeClr val="tx1"/>
              </a:solidFill>
              <a:latin typeface="ＭＳ Ｐ明朝" pitchFamily="18" charset="-128"/>
              <a:ea typeface="ＭＳ Ｐ明朝" pitchFamily="18" charset="-128"/>
            </a:endParaRPr>
          </a:p>
          <a:p>
            <a:pPr lvl="0"/>
            <a:r>
              <a:rPr lang="ja-JP" altLang="en-US" sz="1050" dirty="0" smtClean="0">
                <a:solidFill>
                  <a:schemeClr val="tx1"/>
                </a:solidFill>
                <a:latin typeface="ＭＳ Ｐ明朝" pitchFamily="18" charset="-128"/>
                <a:ea typeface="ＭＳ Ｐ明朝" pitchFamily="18" charset="-128"/>
              </a:rPr>
              <a:t>　</a:t>
            </a:r>
            <a:r>
              <a:rPr lang="ja-JP" altLang="ja-JP" sz="1050" dirty="0" smtClean="0">
                <a:solidFill>
                  <a:schemeClr val="tx1"/>
                </a:solidFill>
                <a:latin typeface="ＭＳ Ｐ明朝" pitchFamily="18" charset="-128"/>
                <a:ea typeface="ＭＳ Ｐ明朝" pitchFamily="18" charset="-128"/>
              </a:rPr>
              <a:t>検活動・批判と自己批判、教育活動を組織する</a:t>
            </a:r>
            <a:r>
              <a:rPr lang="ja-JP" altLang="en-US" sz="1050" dirty="0" smtClean="0">
                <a:solidFill>
                  <a:schemeClr val="tx1"/>
                </a:solidFill>
                <a:latin typeface="ＭＳ Ｐ明朝" pitchFamily="18" charset="-128"/>
                <a:ea typeface="ＭＳ Ｐ明朝" pitchFamily="18" charset="-128"/>
              </a:rPr>
              <a:t>　</a:t>
            </a:r>
            <a:endParaRPr lang="en-US" altLang="ja-JP" sz="1050" dirty="0" smtClean="0">
              <a:solidFill>
                <a:schemeClr val="tx1"/>
              </a:solidFill>
              <a:latin typeface="ＭＳ Ｐ明朝" pitchFamily="18" charset="-128"/>
              <a:ea typeface="ＭＳ Ｐ明朝" pitchFamily="18" charset="-128"/>
            </a:endParaRPr>
          </a:p>
          <a:p>
            <a:pPr lvl="0"/>
            <a:r>
              <a:rPr lang="ja-JP" altLang="en-US" sz="1050" dirty="0" smtClean="0">
                <a:solidFill>
                  <a:schemeClr val="tx1"/>
                </a:solidFill>
                <a:latin typeface="ＭＳ Ｐ明朝" pitchFamily="18" charset="-128"/>
                <a:ea typeface="ＭＳ Ｐ明朝" pitchFamily="18" charset="-128"/>
              </a:rPr>
              <a:t>　</a:t>
            </a:r>
            <a:r>
              <a:rPr lang="ja-JP" altLang="ja-JP" sz="1050" dirty="0" smtClean="0">
                <a:solidFill>
                  <a:schemeClr val="tx1"/>
                </a:solidFill>
                <a:latin typeface="ＭＳ Ｐ明朝" pitchFamily="18" charset="-128"/>
                <a:ea typeface="ＭＳ Ｐ明朝" pitchFamily="18" charset="-128"/>
              </a:rPr>
              <a:t>ことは死活の意義を持つ。この点で「事業団</a:t>
            </a:r>
            <a:r>
              <a:rPr lang="ja-JP" altLang="en-US" sz="1050" dirty="0" smtClean="0">
                <a:solidFill>
                  <a:schemeClr val="tx1"/>
                </a:solidFill>
                <a:latin typeface="ＭＳ Ｐ明朝" pitchFamily="18" charset="-128"/>
                <a:ea typeface="ＭＳ Ｐ明朝" pitchFamily="18" charset="-128"/>
              </a:rPr>
              <a:t>７</a:t>
            </a:r>
            <a:endParaRPr lang="en-US" altLang="ja-JP" sz="1050" dirty="0" smtClean="0">
              <a:solidFill>
                <a:schemeClr val="tx1"/>
              </a:solidFill>
              <a:latin typeface="ＭＳ Ｐ明朝" pitchFamily="18" charset="-128"/>
              <a:ea typeface="ＭＳ Ｐ明朝" pitchFamily="18" charset="-128"/>
            </a:endParaRPr>
          </a:p>
          <a:p>
            <a:pPr lvl="0"/>
            <a:r>
              <a:rPr lang="ja-JP" altLang="en-US" sz="1050" dirty="0" smtClean="0">
                <a:solidFill>
                  <a:schemeClr val="tx1"/>
                </a:solidFill>
                <a:latin typeface="ＭＳ Ｐ明朝" pitchFamily="18" charset="-128"/>
                <a:ea typeface="ＭＳ Ｐ明朝" pitchFamily="18" charset="-128"/>
              </a:rPr>
              <a:t>　</a:t>
            </a:r>
            <a:r>
              <a:rPr lang="ja-JP" altLang="ja-JP" sz="1050" dirty="0" err="1" smtClean="0">
                <a:solidFill>
                  <a:schemeClr val="tx1"/>
                </a:solidFill>
                <a:latin typeface="ＭＳ Ｐ明朝" pitchFamily="18" charset="-128"/>
                <a:ea typeface="ＭＳ Ｐ明朝" pitchFamily="18" charset="-128"/>
              </a:rPr>
              <a:t>つの</a:t>
            </a:r>
            <a:r>
              <a:rPr lang="ja-JP" altLang="ja-JP" sz="1050" dirty="0" smtClean="0">
                <a:solidFill>
                  <a:schemeClr val="tx1"/>
                </a:solidFill>
                <a:latin typeface="ＭＳ Ｐ明朝" pitchFamily="18" charset="-128"/>
                <a:ea typeface="ＭＳ Ｐ明朝" pitchFamily="18" charset="-128"/>
              </a:rPr>
              <a:t>原則」が注目</a:t>
            </a:r>
            <a:r>
              <a:rPr lang="en-US" altLang="ja-JP" sz="800" dirty="0" smtClean="0">
                <a:solidFill>
                  <a:schemeClr val="tx1"/>
                </a:solidFill>
                <a:latin typeface="ＭＳ Ｐ明朝" pitchFamily="18" charset="-128"/>
                <a:ea typeface="ＭＳ Ｐ明朝" pitchFamily="18" charset="-128"/>
              </a:rPr>
              <a:t>(</a:t>
            </a:r>
            <a:r>
              <a:rPr lang="ja-JP" altLang="ja-JP" sz="800" dirty="0" smtClean="0">
                <a:solidFill>
                  <a:schemeClr val="tx1"/>
                </a:solidFill>
                <a:latin typeface="ＭＳ Ｐ明朝" pitchFamily="18" charset="-128"/>
                <a:ea typeface="ＭＳ Ｐ明朝" pitchFamily="18" charset="-128"/>
              </a:rPr>
              <a:t>注９</a:t>
            </a:r>
            <a:r>
              <a:rPr lang="en-US" altLang="ja-JP" sz="800" dirty="0" smtClean="0">
                <a:solidFill>
                  <a:schemeClr val="tx1"/>
                </a:solidFill>
                <a:latin typeface="ＭＳ Ｐ明朝" pitchFamily="18" charset="-128"/>
                <a:ea typeface="ＭＳ Ｐ明朝" pitchFamily="18" charset="-128"/>
              </a:rPr>
              <a:t>)</a:t>
            </a:r>
            <a:r>
              <a:rPr lang="ja-JP" altLang="ja-JP" sz="1050" dirty="0" smtClean="0">
                <a:solidFill>
                  <a:schemeClr val="tx1"/>
                </a:solidFill>
                <a:latin typeface="ＭＳ Ｐ明朝" pitchFamily="18" charset="-128"/>
                <a:ea typeface="ＭＳ Ｐ明朝" pitchFamily="18" charset="-128"/>
              </a:rPr>
              <a:t>される。</a:t>
            </a:r>
          </a:p>
          <a:p>
            <a:r>
              <a:rPr lang="en-US" altLang="ja-JP" sz="800" dirty="0" smtClean="0">
                <a:solidFill>
                  <a:schemeClr val="tx1"/>
                </a:solidFill>
                <a:latin typeface="ＭＳ Ｐ明朝" pitchFamily="18" charset="-128"/>
                <a:ea typeface="ＭＳ Ｐ明朝" pitchFamily="18" charset="-128"/>
              </a:rPr>
              <a:t>  </a:t>
            </a:r>
            <a:r>
              <a:rPr lang="ja-JP" altLang="ja-JP" sz="800" dirty="0" smtClean="0">
                <a:solidFill>
                  <a:schemeClr val="tx1"/>
                </a:solidFill>
                <a:latin typeface="ＭＳ Ｐ明朝" pitchFamily="18" charset="-128"/>
                <a:ea typeface="ＭＳ Ｐ明朝" pitchFamily="18" charset="-128"/>
              </a:rPr>
              <a:t>注</a:t>
            </a:r>
            <a:r>
              <a:rPr lang="en-US" altLang="ja-JP" sz="800" dirty="0" smtClean="0">
                <a:solidFill>
                  <a:schemeClr val="tx1"/>
                </a:solidFill>
                <a:latin typeface="ＭＳ Ｐ明朝" pitchFamily="18" charset="-128"/>
                <a:ea typeface="ＭＳ Ｐ明朝" pitchFamily="18" charset="-128"/>
              </a:rPr>
              <a:t>9 </a:t>
            </a:r>
            <a:r>
              <a:rPr lang="ja-JP" altLang="ja-JP" sz="800" dirty="0" smtClean="0">
                <a:solidFill>
                  <a:schemeClr val="tx1"/>
                </a:solidFill>
                <a:latin typeface="ＭＳ Ｐ明朝" pitchFamily="18" charset="-128"/>
                <a:ea typeface="ＭＳ Ｐ明朝" pitchFamily="18" charset="-128"/>
              </a:rPr>
              <a:t>「事業団７つの原則の第４」－「労働組合の重要性を認め、</a:t>
            </a:r>
            <a:endParaRPr lang="en-US" altLang="ja-JP" sz="800" dirty="0" smtClean="0">
              <a:solidFill>
                <a:schemeClr val="tx1"/>
              </a:solidFill>
              <a:latin typeface="ＭＳ Ｐ明朝" pitchFamily="18" charset="-128"/>
              <a:ea typeface="ＭＳ Ｐ明朝" pitchFamily="18" charset="-128"/>
            </a:endParaRPr>
          </a:p>
          <a:p>
            <a:r>
              <a:rPr lang="en-US" altLang="ja-JP" sz="800" dirty="0" smtClean="0">
                <a:solidFill>
                  <a:schemeClr val="tx1"/>
                </a:solidFill>
                <a:latin typeface="ＭＳ Ｐ明朝" pitchFamily="18" charset="-128"/>
                <a:ea typeface="ＭＳ Ｐ明朝" pitchFamily="18" charset="-128"/>
              </a:rPr>
              <a:t>     </a:t>
            </a:r>
            <a:r>
              <a:rPr lang="ja-JP" altLang="ja-JP" sz="800" dirty="0" smtClean="0">
                <a:solidFill>
                  <a:schemeClr val="tx1"/>
                </a:solidFill>
                <a:latin typeface="ＭＳ Ｐ明朝" pitchFamily="18" charset="-128"/>
                <a:ea typeface="ＭＳ Ｐ明朝" pitchFamily="18" charset="-128"/>
              </a:rPr>
              <a:t>協力・共同を進めます｣と規定</a:t>
            </a:r>
            <a:r>
              <a:rPr lang="en-US" altLang="ja-JP" sz="800" dirty="0" smtClean="0">
                <a:solidFill>
                  <a:schemeClr val="tx1"/>
                </a:solidFill>
                <a:latin typeface="ＭＳ Ｐ明朝" pitchFamily="18" charset="-128"/>
                <a:ea typeface="ＭＳ Ｐ明朝" pitchFamily="18" charset="-128"/>
              </a:rPr>
              <a:t>(1986.5)</a:t>
            </a:r>
            <a:r>
              <a:rPr lang="en-US" altLang="ja-JP" sz="1050" dirty="0" smtClean="0">
                <a:solidFill>
                  <a:schemeClr val="tx1"/>
                </a:solidFill>
                <a:latin typeface="ＭＳ Ｐ明朝" pitchFamily="18" charset="-128"/>
                <a:ea typeface="ＭＳ Ｐ明朝" pitchFamily="18" charset="-128"/>
              </a:rPr>
              <a:t>  </a:t>
            </a:r>
          </a:p>
          <a:p>
            <a:r>
              <a:rPr lang="en-US" altLang="ja-JP" sz="1050" dirty="0" smtClean="0">
                <a:solidFill>
                  <a:schemeClr val="tx1"/>
                </a:solidFill>
                <a:latin typeface="ＭＳ Ｐ明朝" pitchFamily="18" charset="-128"/>
                <a:ea typeface="ＭＳ Ｐ明朝" pitchFamily="18" charset="-128"/>
              </a:rPr>
              <a:t>  </a:t>
            </a:r>
            <a:r>
              <a:rPr lang="ja-JP" altLang="en-US" sz="1050" dirty="0" smtClean="0">
                <a:solidFill>
                  <a:schemeClr val="tx1"/>
                </a:solidFill>
                <a:latin typeface="ＭＳ Ｐ明朝" pitchFamily="18" charset="-128"/>
                <a:ea typeface="ＭＳ Ｐ明朝" pitchFamily="18" charset="-128"/>
              </a:rPr>
              <a:t>　</a:t>
            </a:r>
            <a:r>
              <a:rPr lang="ja-JP" altLang="ja-JP" sz="1050" dirty="0" smtClean="0">
                <a:solidFill>
                  <a:schemeClr val="tx1"/>
                </a:solidFill>
                <a:latin typeface="ＭＳ Ｐ明朝" pitchFamily="18" charset="-128"/>
                <a:ea typeface="ＭＳ Ｐ明朝" pitchFamily="18" charset="-128"/>
              </a:rPr>
              <a:t>原則をスローガンとして強調することはやさ</a:t>
            </a:r>
            <a:r>
              <a:rPr lang="ja-JP" altLang="en-US" sz="1050" dirty="0" smtClean="0">
                <a:solidFill>
                  <a:schemeClr val="tx1"/>
                </a:solidFill>
                <a:latin typeface="ＭＳ Ｐ明朝" pitchFamily="18" charset="-128"/>
                <a:ea typeface="ＭＳ Ｐ明朝" pitchFamily="18" charset="-128"/>
              </a:rPr>
              <a:t>　</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a:t>
            </a:r>
            <a:r>
              <a:rPr lang="ja-JP" altLang="ja-JP" sz="1050" dirty="0" smtClean="0">
                <a:solidFill>
                  <a:schemeClr val="tx1"/>
                </a:solidFill>
                <a:latin typeface="ＭＳ Ｐ明朝" pitchFamily="18" charset="-128"/>
                <a:ea typeface="ＭＳ Ｐ明朝" pitchFamily="18" charset="-128"/>
              </a:rPr>
              <a:t>しいが実践し、「組合員を主人公とする」ことで</a:t>
            </a:r>
            <a:r>
              <a:rPr lang="ja-JP" altLang="en-US" sz="1050" dirty="0" smtClean="0">
                <a:solidFill>
                  <a:schemeClr val="tx1"/>
                </a:solidFill>
                <a:latin typeface="ＭＳ Ｐ明朝" pitchFamily="18" charset="-128"/>
                <a:ea typeface="ＭＳ Ｐ明朝" pitchFamily="18" charset="-128"/>
              </a:rPr>
              <a:t>　</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a:t>
            </a:r>
            <a:r>
              <a:rPr lang="ja-JP" altLang="ja-JP" sz="1050" dirty="0" smtClean="0">
                <a:solidFill>
                  <a:schemeClr val="tx1"/>
                </a:solidFill>
                <a:latin typeface="ＭＳ Ｐ明朝" pitchFamily="18" charset="-128"/>
                <a:ea typeface="ＭＳ Ｐ明朝" pitchFamily="18" charset="-128"/>
              </a:rPr>
              <a:t>ある。</a:t>
            </a:r>
          </a:p>
          <a:p>
            <a:pPr lvl="0"/>
            <a:r>
              <a:rPr lang="ja-JP" altLang="en-US" sz="1050" dirty="0" smtClean="0">
                <a:solidFill>
                  <a:schemeClr val="tx1"/>
                </a:solidFill>
                <a:latin typeface="ＭＳ Ｐ明朝" pitchFamily="18" charset="-128"/>
                <a:ea typeface="ＭＳ Ｐ明朝" pitchFamily="18" charset="-128"/>
              </a:rPr>
              <a:t>　②</a:t>
            </a:r>
            <a:r>
              <a:rPr lang="ja-JP" altLang="ja-JP" sz="1050" dirty="0" smtClean="0">
                <a:solidFill>
                  <a:schemeClr val="tx1"/>
                </a:solidFill>
                <a:latin typeface="ＭＳ Ｐ明朝" pitchFamily="18" charset="-128"/>
                <a:ea typeface="ＭＳ Ｐ明朝" pitchFamily="18" charset="-128"/>
              </a:rPr>
              <a:t>協同組合労働運動の重要な役割」－協同組</a:t>
            </a:r>
            <a:endParaRPr lang="en-US" altLang="ja-JP" sz="1050" dirty="0" smtClean="0">
              <a:solidFill>
                <a:schemeClr val="tx1"/>
              </a:solidFill>
              <a:latin typeface="ＭＳ Ｐ明朝" pitchFamily="18" charset="-128"/>
              <a:ea typeface="ＭＳ Ｐ明朝" pitchFamily="18" charset="-128"/>
            </a:endParaRPr>
          </a:p>
          <a:p>
            <a:pPr lvl="0"/>
            <a:r>
              <a:rPr lang="ja-JP" altLang="en-US" sz="1050" dirty="0" smtClean="0">
                <a:solidFill>
                  <a:schemeClr val="tx1"/>
                </a:solidFill>
                <a:latin typeface="ＭＳ Ｐ明朝" pitchFamily="18" charset="-128"/>
                <a:ea typeface="ＭＳ Ｐ明朝" pitchFamily="18" charset="-128"/>
              </a:rPr>
              <a:t>　</a:t>
            </a:r>
            <a:r>
              <a:rPr lang="ja-JP" altLang="ja-JP" sz="1050" dirty="0" smtClean="0">
                <a:solidFill>
                  <a:schemeClr val="tx1"/>
                </a:solidFill>
                <a:latin typeface="ＭＳ Ｐ明朝" pitchFamily="18" charset="-128"/>
                <a:ea typeface="ＭＳ Ｐ明朝" pitchFamily="18" charset="-128"/>
              </a:rPr>
              <a:t>合の民主的発展を保障する決定的条件の</a:t>
            </a:r>
            <a:r>
              <a:rPr lang="ja-JP" altLang="en-US" sz="1050" dirty="0" smtClean="0">
                <a:solidFill>
                  <a:schemeClr val="tx1"/>
                </a:solidFill>
                <a:latin typeface="ＭＳ Ｐ明朝" pitchFamily="18" charset="-128"/>
                <a:ea typeface="ＭＳ Ｐ明朝" pitchFamily="18" charset="-128"/>
              </a:rPr>
              <a:t>一つ</a:t>
            </a:r>
            <a:endParaRPr lang="en-US" altLang="ja-JP" sz="1050" dirty="0" smtClean="0">
              <a:solidFill>
                <a:schemeClr val="tx1"/>
              </a:solidFill>
              <a:latin typeface="ＭＳ Ｐ明朝" pitchFamily="18" charset="-128"/>
              <a:ea typeface="ＭＳ Ｐ明朝" pitchFamily="18" charset="-128"/>
            </a:endParaRPr>
          </a:p>
          <a:p>
            <a:pPr lvl="0"/>
            <a:r>
              <a:rPr lang="ja-JP" altLang="en-US" sz="1050" dirty="0" smtClean="0">
                <a:solidFill>
                  <a:schemeClr val="tx1"/>
                </a:solidFill>
                <a:latin typeface="ＭＳ Ｐ明朝" pitchFamily="18" charset="-128"/>
                <a:ea typeface="ＭＳ Ｐ明朝" pitchFamily="18" charset="-128"/>
              </a:rPr>
              <a:t>　は</a:t>
            </a:r>
            <a:r>
              <a:rPr lang="ja-JP" altLang="ja-JP" sz="1050" dirty="0" smtClean="0">
                <a:solidFill>
                  <a:schemeClr val="tx1"/>
                </a:solidFill>
                <a:latin typeface="ＭＳ Ｐ明朝" pitchFamily="18" charset="-128"/>
                <a:ea typeface="ＭＳ Ｐ明朝" pitchFamily="18" charset="-128"/>
              </a:rPr>
              <a:t>、協同組合労働者の労働運動をどう発展させ</a:t>
            </a:r>
            <a:r>
              <a:rPr lang="ja-JP" altLang="en-US" sz="1050" dirty="0" smtClean="0">
                <a:solidFill>
                  <a:schemeClr val="tx1"/>
                </a:solidFill>
                <a:latin typeface="ＭＳ Ｐ明朝" pitchFamily="18" charset="-128"/>
                <a:ea typeface="ＭＳ Ｐ明朝" pitchFamily="18" charset="-128"/>
              </a:rPr>
              <a:t>　</a:t>
            </a:r>
            <a:endParaRPr lang="en-US" altLang="ja-JP" sz="1050" dirty="0" smtClean="0">
              <a:solidFill>
                <a:schemeClr val="tx1"/>
              </a:solidFill>
              <a:latin typeface="ＭＳ Ｐ明朝" pitchFamily="18" charset="-128"/>
              <a:ea typeface="ＭＳ Ｐ明朝" pitchFamily="18" charset="-128"/>
            </a:endParaRPr>
          </a:p>
          <a:p>
            <a:pPr lvl="0"/>
            <a:r>
              <a:rPr lang="ja-JP" altLang="en-US" sz="1050" dirty="0" smtClean="0">
                <a:solidFill>
                  <a:schemeClr val="tx1"/>
                </a:solidFill>
                <a:latin typeface="ＭＳ Ｐ明朝" pitchFamily="18" charset="-128"/>
                <a:ea typeface="ＭＳ Ｐ明朝" pitchFamily="18" charset="-128"/>
              </a:rPr>
              <a:t>　</a:t>
            </a:r>
            <a:r>
              <a:rPr lang="ja-JP" altLang="ja-JP" sz="1050" dirty="0" err="1" smtClean="0">
                <a:solidFill>
                  <a:schemeClr val="tx1"/>
                </a:solidFill>
                <a:latin typeface="ＭＳ Ｐ明朝" pitchFamily="18" charset="-128"/>
                <a:ea typeface="ＭＳ Ｐ明朝" pitchFamily="18" charset="-128"/>
              </a:rPr>
              <a:t>るか</a:t>
            </a:r>
            <a:r>
              <a:rPr lang="ja-JP" altLang="ja-JP" sz="1050" dirty="0" smtClean="0">
                <a:solidFill>
                  <a:schemeClr val="tx1"/>
                </a:solidFill>
                <a:latin typeface="ＭＳ Ｐ明朝" pitchFamily="18" charset="-128"/>
                <a:ea typeface="ＭＳ Ｐ明朝" pitchFamily="18" charset="-128"/>
              </a:rPr>
              <a:t>という課題である。</a:t>
            </a:r>
          </a:p>
          <a:p>
            <a:pPr lvl="0"/>
            <a:r>
              <a:rPr lang="ja-JP" altLang="en-US" sz="1050" dirty="0" smtClean="0">
                <a:solidFill>
                  <a:schemeClr val="tx1"/>
                </a:solidFill>
                <a:latin typeface="ＭＳ Ｐ明朝" pitchFamily="18" charset="-128"/>
                <a:ea typeface="ＭＳ Ｐ明朝" pitchFamily="18" charset="-128"/>
              </a:rPr>
              <a:t>　③</a:t>
            </a:r>
            <a:r>
              <a:rPr lang="ja-JP" altLang="ja-JP" sz="1050" dirty="0" smtClean="0">
                <a:solidFill>
                  <a:schemeClr val="tx1"/>
                </a:solidFill>
                <a:latin typeface="ＭＳ Ｐ明朝" pitchFamily="18" charset="-128"/>
                <a:ea typeface="ＭＳ Ｐ明朝" pitchFamily="18" charset="-128"/>
              </a:rPr>
              <a:t>「労働組合運動と『協同組合労働運動』の交</a:t>
            </a:r>
            <a:endParaRPr lang="en-US" altLang="ja-JP" sz="1050" dirty="0" smtClean="0">
              <a:solidFill>
                <a:schemeClr val="tx1"/>
              </a:solidFill>
              <a:latin typeface="ＭＳ Ｐ明朝" pitchFamily="18" charset="-128"/>
              <a:ea typeface="ＭＳ Ｐ明朝" pitchFamily="18" charset="-128"/>
            </a:endParaRPr>
          </a:p>
          <a:p>
            <a:pPr lvl="0"/>
            <a:r>
              <a:rPr lang="ja-JP" altLang="en-US" sz="1050" dirty="0" smtClean="0">
                <a:solidFill>
                  <a:schemeClr val="tx1"/>
                </a:solidFill>
                <a:latin typeface="ＭＳ Ｐ明朝" pitchFamily="18" charset="-128"/>
                <a:ea typeface="ＭＳ Ｐ明朝" pitchFamily="18" charset="-128"/>
              </a:rPr>
              <a:t>　</a:t>
            </a:r>
            <a:r>
              <a:rPr lang="ja-JP" altLang="ja-JP" sz="1050" dirty="0" smtClean="0">
                <a:solidFill>
                  <a:schemeClr val="tx1"/>
                </a:solidFill>
                <a:latin typeface="ＭＳ Ｐ明朝" pitchFamily="18" charset="-128"/>
                <a:ea typeface="ＭＳ Ｐ明朝" pitchFamily="18" charset="-128"/>
              </a:rPr>
              <a:t>流・</a:t>
            </a:r>
            <a:r>
              <a:rPr lang="ja-JP" altLang="en-US" sz="1050" dirty="0" smtClean="0">
                <a:solidFill>
                  <a:schemeClr val="tx1"/>
                </a:solidFill>
                <a:latin typeface="ＭＳ Ｐ明朝" pitchFamily="18" charset="-128"/>
                <a:ea typeface="ＭＳ Ｐ明朝" pitchFamily="18" charset="-128"/>
              </a:rPr>
              <a:t>連帯</a:t>
            </a:r>
            <a:r>
              <a:rPr lang="ja-JP" altLang="ja-JP" sz="1050" dirty="0" smtClean="0">
                <a:solidFill>
                  <a:schemeClr val="tx1"/>
                </a:solidFill>
                <a:latin typeface="ＭＳ Ｐ明朝" pitchFamily="18" charset="-128"/>
                <a:ea typeface="ＭＳ Ｐ明朝" pitchFamily="18" charset="-128"/>
              </a:rPr>
              <a:t>」－わが国で行われている協同組合労</a:t>
            </a:r>
            <a:endParaRPr lang="en-US" altLang="ja-JP" sz="1050" dirty="0" smtClean="0">
              <a:solidFill>
                <a:schemeClr val="tx1"/>
              </a:solidFill>
              <a:latin typeface="ＭＳ Ｐ明朝" pitchFamily="18" charset="-128"/>
              <a:ea typeface="ＭＳ Ｐ明朝" pitchFamily="18" charset="-128"/>
            </a:endParaRPr>
          </a:p>
          <a:p>
            <a:pPr lvl="0"/>
            <a:r>
              <a:rPr lang="ja-JP" altLang="en-US" sz="1050" dirty="0" smtClean="0">
                <a:solidFill>
                  <a:schemeClr val="tx1"/>
                </a:solidFill>
                <a:latin typeface="ＭＳ Ｐ明朝" pitchFamily="18" charset="-128"/>
                <a:ea typeface="ＭＳ Ｐ明朝" pitchFamily="18" charset="-128"/>
              </a:rPr>
              <a:t>　働は</a:t>
            </a:r>
            <a:r>
              <a:rPr lang="ja-JP" altLang="ja-JP" sz="1050" dirty="0" smtClean="0">
                <a:solidFill>
                  <a:schemeClr val="tx1"/>
                </a:solidFill>
                <a:latin typeface="ＭＳ Ｐ明朝" pitchFamily="18" charset="-128"/>
                <a:ea typeface="ＭＳ Ｐ明朝" pitchFamily="18" charset="-128"/>
              </a:rPr>
              <a:t>、現実には、協同組合民主主義の未成熟に</a:t>
            </a:r>
            <a:endParaRPr lang="en-US" altLang="ja-JP" sz="1050" dirty="0" smtClean="0">
              <a:solidFill>
                <a:schemeClr val="tx1"/>
              </a:solidFill>
              <a:latin typeface="ＭＳ Ｐ明朝" pitchFamily="18" charset="-128"/>
              <a:ea typeface="ＭＳ Ｐ明朝" pitchFamily="18" charset="-128"/>
            </a:endParaRPr>
          </a:p>
          <a:p>
            <a:pPr lvl="0"/>
            <a:r>
              <a:rPr lang="ja-JP" altLang="en-US" sz="1050" dirty="0" smtClean="0">
                <a:solidFill>
                  <a:schemeClr val="tx1"/>
                </a:solidFill>
                <a:latin typeface="ＭＳ Ｐ明朝" pitchFamily="18" charset="-128"/>
                <a:ea typeface="ＭＳ Ｐ明朝" pitchFamily="18" charset="-128"/>
              </a:rPr>
              <a:t>　</a:t>
            </a:r>
            <a:r>
              <a:rPr lang="ja-JP" altLang="ja-JP" sz="1050" dirty="0" smtClean="0">
                <a:solidFill>
                  <a:schemeClr val="tx1"/>
                </a:solidFill>
                <a:latin typeface="ＭＳ Ｐ明朝" pitchFamily="18" charset="-128"/>
                <a:ea typeface="ＭＳ Ｐ明朝" pitchFamily="18" charset="-128"/>
              </a:rPr>
              <a:t>より多くの疎外を免れていない。</a:t>
            </a:r>
            <a:r>
              <a:rPr lang="ja-JP" altLang="en-US" sz="1050" dirty="0" smtClean="0">
                <a:solidFill>
                  <a:schemeClr val="tx1"/>
                </a:solidFill>
                <a:latin typeface="ＭＳ Ｐ明朝" pitchFamily="18" charset="-128"/>
                <a:ea typeface="ＭＳ Ｐ明朝" pitchFamily="18" charset="-128"/>
              </a:rPr>
              <a:t>　　　　　</a:t>
            </a:r>
            <a:endParaRPr lang="en-US" altLang="ja-JP" sz="1050" dirty="0" smtClean="0">
              <a:solidFill>
                <a:schemeClr val="tx1"/>
              </a:solidFill>
              <a:latin typeface="ＭＳ Ｐ明朝" pitchFamily="18" charset="-128"/>
              <a:ea typeface="ＭＳ Ｐ明朝" pitchFamily="18" charset="-128"/>
            </a:endParaRPr>
          </a:p>
          <a:p>
            <a:pPr lvl="0"/>
            <a:r>
              <a:rPr lang="en-US" altLang="ja-JP" sz="1050" dirty="0" smtClean="0">
                <a:solidFill>
                  <a:schemeClr val="tx1"/>
                </a:solidFill>
                <a:latin typeface="ＭＳ Ｐ明朝" pitchFamily="18" charset="-128"/>
                <a:ea typeface="ＭＳ Ｐ明朝" pitchFamily="18" charset="-128"/>
              </a:rPr>
              <a:t> </a:t>
            </a:r>
            <a:r>
              <a:rPr lang="en-US" altLang="ja-JP" sz="1050" dirty="0" smtClean="0">
                <a:solidFill>
                  <a:schemeClr val="tx1"/>
                </a:solidFill>
                <a:latin typeface="ＭＳ Ｐ明朝" pitchFamily="18" charset="-128"/>
                <a:ea typeface="ＭＳ Ｐ明朝" pitchFamily="18" charset="-128"/>
              </a:rPr>
              <a:t>                                                           </a:t>
            </a:r>
            <a:r>
              <a:rPr lang="ja-JP" altLang="en-US" sz="1050" dirty="0" smtClean="0">
                <a:solidFill>
                  <a:schemeClr val="tx1"/>
                </a:solidFill>
                <a:latin typeface="ＭＳ Ｐ明朝" pitchFamily="18" charset="-128"/>
                <a:ea typeface="ＭＳ Ｐ明朝" pitchFamily="18" charset="-128"/>
              </a:rPr>
              <a:t>②</a:t>
            </a:r>
            <a:endParaRPr lang="en-US" altLang="ja-JP" sz="1050" dirty="0" smtClean="0">
              <a:solidFill>
                <a:schemeClr val="tx1"/>
              </a:solidFill>
              <a:latin typeface="ＭＳ Ｐ明朝" pitchFamily="18" charset="-128"/>
              <a:ea typeface="ＭＳ Ｐ明朝" pitchFamily="18" charset="-128"/>
            </a:endParaRPr>
          </a:p>
          <a:p>
            <a:pPr lvl="0"/>
            <a:endParaRPr kumimoji="1" lang="ja-JP" altLang="en-US" dirty="0">
              <a:latin typeface="ＭＳ Ｐ明朝" pitchFamily="18" charset="-128"/>
              <a:ea typeface="ＭＳ Ｐ明朝" pitchFamily="18"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272454" cy="8238264"/>
          </a:xfrm>
        </p:spPr>
        <p:txBody>
          <a:bodyPr numCol="2">
            <a:normAutofit/>
          </a:bodyPr>
          <a:lstStyle/>
          <a:p>
            <a:pPr algn="l">
              <a:lnSpc>
                <a:spcPts val="1500"/>
              </a:lnSpc>
            </a:pPr>
            <a:r>
              <a:rPr lang="en-US" altLang="ja-JP" sz="1050" dirty="0" smtClean="0">
                <a:latin typeface="AR P丸ゴシック体M" pitchFamily="50" charset="-128"/>
                <a:ea typeface="AR P丸ゴシック体M" pitchFamily="50" charset="-128"/>
              </a:rPr>
              <a:t/>
            </a:r>
            <a:br>
              <a:rPr lang="en-US" altLang="ja-JP" sz="1050" dirty="0" smtClean="0">
                <a:latin typeface="AR P丸ゴシック体M" pitchFamily="50" charset="-128"/>
                <a:ea typeface="AR P丸ゴシック体M" pitchFamily="50" charset="-128"/>
              </a:rPr>
            </a:br>
            <a:r>
              <a:rPr lang="ja-JP" altLang="en-US" sz="1050" dirty="0" smtClean="0">
                <a:latin typeface="AR P丸ゴシック体M" pitchFamily="50" charset="-128"/>
                <a:ea typeface="AR P丸ゴシック体M" pitchFamily="50" charset="-128"/>
              </a:rPr>
              <a:t>　</a:t>
            </a:r>
            <a:r>
              <a:rPr lang="en-US" altLang="ja-JP" sz="1050" dirty="0" smtClean="0">
                <a:latin typeface="AR P丸ゴシック体M" pitchFamily="50" charset="-128"/>
                <a:ea typeface="AR P丸ゴシック体M" pitchFamily="50" charset="-128"/>
              </a:rPr>
              <a:t/>
            </a:r>
            <a:br>
              <a:rPr lang="en-US" altLang="ja-JP" sz="1050" dirty="0" smtClean="0">
                <a:latin typeface="AR P丸ゴシック体M" pitchFamily="50" charset="-128"/>
                <a:ea typeface="AR P丸ゴシック体M" pitchFamily="50" charset="-128"/>
              </a:rPr>
            </a:br>
            <a:r>
              <a:rPr lang="en-US" altLang="ja-JP" sz="1050" dirty="0" smtClean="0">
                <a:latin typeface="AR P丸ゴシック体M" pitchFamily="50" charset="-128"/>
                <a:ea typeface="AR P丸ゴシック体M" pitchFamily="50" charset="-128"/>
              </a:rPr>
              <a:t/>
            </a:r>
            <a:br>
              <a:rPr lang="en-US" altLang="ja-JP" sz="1050" dirty="0" smtClean="0">
                <a:latin typeface="AR P丸ゴシック体M" pitchFamily="50" charset="-128"/>
                <a:ea typeface="AR P丸ゴシック体M" pitchFamily="50" charset="-128"/>
              </a:rPr>
            </a:br>
            <a:r>
              <a:rPr lang="ja-JP" altLang="ja-JP" sz="1050" dirty="0" smtClean="0">
                <a:latin typeface="AR P丸ゴシック体M" pitchFamily="50" charset="-128"/>
                <a:ea typeface="AR P丸ゴシック体M" pitchFamily="50" charset="-128"/>
              </a:rPr>
              <a:t/>
            </a:r>
            <a:br>
              <a:rPr lang="ja-JP" altLang="ja-JP" sz="1050" dirty="0" smtClean="0">
                <a:latin typeface="AR P丸ゴシック体M" pitchFamily="50" charset="-128"/>
                <a:ea typeface="AR P丸ゴシック体M" pitchFamily="50" charset="-128"/>
              </a:rPr>
            </a:br>
            <a:r>
              <a:rPr lang="en-US" altLang="ja-JP" sz="1050" dirty="0" smtClean="0">
                <a:latin typeface="AR P丸ゴシック体M" pitchFamily="50" charset="-128"/>
                <a:ea typeface="AR P丸ゴシック体M" pitchFamily="50" charset="-128"/>
              </a:rPr>
              <a:t/>
            </a:r>
            <a:br>
              <a:rPr lang="en-US" altLang="ja-JP" sz="1050" dirty="0" smtClean="0">
                <a:latin typeface="AR P丸ゴシック体M" pitchFamily="50" charset="-128"/>
                <a:ea typeface="AR P丸ゴシック体M" pitchFamily="50" charset="-128"/>
              </a:rPr>
            </a:br>
            <a:r>
              <a:rPr lang="en-US" altLang="ja-JP" sz="1050" dirty="0" smtClean="0">
                <a:latin typeface="AR P丸ゴシック体M" pitchFamily="50" charset="-128"/>
                <a:ea typeface="AR P丸ゴシック体M" pitchFamily="50" charset="-128"/>
              </a:rPr>
              <a:t/>
            </a:r>
            <a:br>
              <a:rPr lang="en-US" altLang="ja-JP" sz="1050" dirty="0" smtClean="0">
                <a:latin typeface="AR P丸ゴシック体M" pitchFamily="50" charset="-128"/>
                <a:ea typeface="AR P丸ゴシック体M" pitchFamily="50" charset="-128"/>
              </a:rPr>
            </a:br>
            <a:r>
              <a:rPr lang="en-US" altLang="ja-JP" sz="1050" dirty="0" smtClean="0">
                <a:latin typeface="AR P丸ゴシック体M" pitchFamily="50" charset="-128"/>
                <a:ea typeface="AR P丸ゴシック体M" pitchFamily="50" charset="-128"/>
              </a:rPr>
              <a:t/>
            </a:r>
            <a:br>
              <a:rPr lang="en-US" altLang="ja-JP" sz="1050" dirty="0" smtClean="0">
                <a:latin typeface="AR P丸ゴシック体M" pitchFamily="50" charset="-128"/>
                <a:ea typeface="AR P丸ゴシック体M" pitchFamily="50" charset="-128"/>
              </a:rPr>
            </a:br>
            <a:r>
              <a:rPr lang="en-US" altLang="ja-JP" sz="1050" i="1" dirty="0" smtClean="0">
                <a:latin typeface="AR P丸ゴシック体M" pitchFamily="50" charset="-128"/>
                <a:ea typeface="AR P丸ゴシック体M" pitchFamily="50" charset="-128"/>
              </a:rPr>
              <a:t/>
            </a:r>
            <a:br>
              <a:rPr lang="en-US" altLang="ja-JP" sz="1050" i="1" dirty="0" smtClean="0">
                <a:latin typeface="AR P丸ゴシック体M" pitchFamily="50" charset="-128"/>
                <a:ea typeface="AR P丸ゴシック体M" pitchFamily="50" charset="-128"/>
              </a:rPr>
            </a:br>
            <a:r>
              <a:rPr lang="en-US" altLang="ja-JP" sz="1050" i="1" dirty="0" smtClean="0">
                <a:latin typeface="AR P丸ゴシック体M" pitchFamily="50" charset="-128"/>
                <a:ea typeface="AR P丸ゴシック体M" pitchFamily="50" charset="-128"/>
              </a:rPr>
              <a:t/>
            </a:r>
            <a:br>
              <a:rPr lang="en-US" altLang="ja-JP" sz="1050" i="1" dirty="0" smtClean="0">
                <a:latin typeface="AR P丸ゴシック体M" pitchFamily="50" charset="-128"/>
                <a:ea typeface="AR P丸ゴシック体M" pitchFamily="50" charset="-128"/>
              </a:rPr>
            </a:br>
            <a:r>
              <a:rPr lang="ja-JP" altLang="ja-JP" sz="1050" i="1" dirty="0" smtClean="0">
                <a:latin typeface="AR P丸ゴシック体M" pitchFamily="50" charset="-128"/>
                <a:ea typeface="AR P丸ゴシック体M" pitchFamily="50" charset="-128"/>
              </a:rPr>
              <a:t> </a:t>
            </a:r>
            <a:r>
              <a:rPr lang="en-US" altLang="ja-JP" sz="1050" i="1" dirty="0" smtClean="0">
                <a:latin typeface="AR P丸ゴシック体M" pitchFamily="50" charset="-128"/>
                <a:ea typeface="AR P丸ゴシック体M" pitchFamily="50" charset="-128"/>
              </a:rPr>
              <a:t/>
            </a:r>
            <a:br>
              <a:rPr lang="en-US" altLang="ja-JP" sz="1050" i="1" dirty="0" smtClean="0">
                <a:latin typeface="AR P丸ゴシック体M" pitchFamily="50" charset="-128"/>
                <a:ea typeface="AR P丸ゴシック体M" pitchFamily="50" charset="-128"/>
              </a:rPr>
            </a:br>
            <a:r>
              <a:rPr lang="en-US" altLang="ja-JP" sz="1050" i="1" dirty="0" smtClean="0">
                <a:latin typeface="AR P丸ゴシック体M" pitchFamily="50" charset="-128"/>
                <a:ea typeface="AR P丸ゴシック体M" pitchFamily="50" charset="-128"/>
              </a:rPr>
              <a:t/>
            </a:r>
            <a:br>
              <a:rPr lang="en-US" altLang="ja-JP" sz="1050" i="1" dirty="0" smtClean="0">
                <a:latin typeface="AR P丸ゴシック体M" pitchFamily="50" charset="-128"/>
                <a:ea typeface="AR P丸ゴシック体M" pitchFamily="50" charset="-128"/>
              </a:rPr>
            </a:br>
            <a:r>
              <a:rPr lang="en-US" altLang="ja-JP" sz="1050" i="1" dirty="0" smtClean="0">
                <a:latin typeface="AR P丸ゴシック体M" pitchFamily="50" charset="-128"/>
                <a:ea typeface="AR P丸ゴシック体M" pitchFamily="50" charset="-128"/>
              </a:rPr>
              <a:t/>
            </a:r>
            <a:br>
              <a:rPr lang="en-US" altLang="ja-JP" sz="1050" i="1" dirty="0" smtClean="0">
                <a:latin typeface="AR P丸ゴシック体M" pitchFamily="50" charset="-128"/>
                <a:ea typeface="AR P丸ゴシック体M" pitchFamily="50" charset="-128"/>
              </a:rPr>
            </a:br>
            <a:endParaRPr kumimoji="1" lang="ja-JP" altLang="en-US" sz="1050" i="1" dirty="0">
              <a:latin typeface="AR P丸ゴシック体M" pitchFamily="50" charset="-128"/>
              <a:ea typeface="AR P丸ゴシック体M" pitchFamily="50" charset="-128"/>
            </a:endParaRPr>
          </a:p>
        </p:txBody>
      </p:sp>
      <p:sp>
        <p:nvSpPr>
          <p:cNvPr id="3" name="コンテンツ プレースホルダ 2"/>
          <p:cNvSpPr>
            <a:spLocks noGrp="1"/>
          </p:cNvSpPr>
          <p:nvPr>
            <p:ph idx="1"/>
          </p:nvPr>
        </p:nvSpPr>
        <p:spPr>
          <a:xfrm>
            <a:off x="342900" y="8820472"/>
            <a:ext cx="6172200" cy="72008"/>
          </a:xfrm>
        </p:spPr>
        <p:txBody>
          <a:bodyPr>
            <a:normAutofit fontScale="25000" lnSpcReduction="20000"/>
          </a:bodyPr>
          <a:lstStyle/>
          <a:p>
            <a:endParaRPr kumimoji="1" lang="en-US" altLang="ja-JP" dirty="0" smtClean="0"/>
          </a:p>
          <a:p>
            <a:pPr>
              <a:buNone/>
            </a:pPr>
            <a:endParaRPr kumimoji="1" lang="en-US" altLang="ja-JP" dirty="0" smtClean="0"/>
          </a:p>
          <a:p>
            <a:pPr>
              <a:buNone/>
            </a:pPr>
            <a:endParaRPr lang="en-US" altLang="ja-JP" dirty="0" smtClean="0"/>
          </a:p>
          <a:p>
            <a:pPr>
              <a:buNone/>
            </a:pPr>
            <a:endParaRPr kumimoji="1" lang="ja-JP" altLang="en-US" dirty="0"/>
          </a:p>
        </p:txBody>
      </p:sp>
      <p:sp>
        <p:nvSpPr>
          <p:cNvPr id="5" name="正方形/長方形 4"/>
          <p:cNvSpPr/>
          <p:nvPr/>
        </p:nvSpPr>
        <p:spPr>
          <a:xfrm>
            <a:off x="332656" y="395536"/>
            <a:ext cx="3024336" cy="84969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133350" fontAlgn="base">
              <a:spcBef>
                <a:spcPct val="0"/>
              </a:spcBef>
              <a:spcAft>
                <a:spcPct val="0"/>
              </a:spcAft>
              <a:tabLst>
                <a:tab pos="228600" algn="l"/>
              </a:tabLst>
            </a:pPr>
            <a:r>
              <a:rPr lang="ja-JP" altLang="en-US" sz="1050" dirty="0" smtClean="0">
                <a:solidFill>
                  <a:schemeClr val="tx1"/>
                </a:solidFill>
                <a:latin typeface="ＭＳ Ｐ明朝" pitchFamily="18" charset="-128"/>
                <a:ea typeface="ＭＳ Ｐ明朝" pitchFamily="18" charset="-128"/>
                <a:cs typeface="Times New Roman" pitchFamily="18" charset="0"/>
              </a:rPr>
              <a:t>④</a:t>
            </a:r>
            <a:r>
              <a:rPr lang="ja-JP" altLang="ja-JP" sz="1050" dirty="0" smtClean="0">
                <a:solidFill>
                  <a:schemeClr val="tx1"/>
                </a:solidFill>
                <a:latin typeface="ＭＳ Ｐ明朝" pitchFamily="18" charset="-128"/>
                <a:ea typeface="ＭＳ Ｐ明朝" pitchFamily="18" charset="-128"/>
                <a:cs typeface="Times New Roman" pitchFamily="18" charset="0"/>
              </a:rPr>
              <a:t>「民主主義の徹底的な実現をめざして」－協</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indent="133350" fontAlgn="base">
              <a:spcBef>
                <a:spcPct val="0"/>
              </a:spcBef>
              <a:spcAft>
                <a:spcPct val="0"/>
              </a:spcAft>
              <a:tabLst>
                <a:tab pos="228600" algn="l"/>
              </a:tabLst>
            </a:pPr>
            <a:r>
              <a:rPr lang="ja-JP" altLang="ja-JP" sz="1050" dirty="0" smtClean="0">
                <a:solidFill>
                  <a:schemeClr val="tx1"/>
                </a:solidFill>
                <a:latin typeface="ＭＳ Ｐ明朝" pitchFamily="18" charset="-128"/>
                <a:ea typeface="ＭＳ Ｐ明朝" pitchFamily="18" charset="-128"/>
                <a:cs typeface="Times New Roman" pitchFamily="18" charset="0"/>
              </a:rPr>
              <a:t>同組合運動と協同組合労働運動にとっての緊</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indent="133350" fontAlgn="base">
              <a:spcBef>
                <a:spcPct val="0"/>
              </a:spcBef>
              <a:spcAft>
                <a:spcPct val="0"/>
              </a:spcAft>
              <a:tabLst>
                <a:tab pos="228600" algn="l"/>
              </a:tabLst>
            </a:pPr>
            <a:r>
              <a:rPr lang="ja-JP" altLang="ja-JP" sz="1050" dirty="0" smtClean="0">
                <a:solidFill>
                  <a:schemeClr val="tx1"/>
                </a:solidFill>
                <a:latin typeface="ＭＳ Ｐ明朝" pitchFamily="18" charset="-128"/>
                <a:ea typeface="ＭＳ Ｐ明朝" pitchFamily="18" charset="-128"/>
                <a:cs typeface="Times New Roman" pitchFamily="18" charset="0"/>
              </a:rPr>
              <a:t>急に必要な課題は核戦争を阻止し、核兵器を廃</a:t>
            </a:r>
            <a:r>
              <a:rPr lang="ja-JP" altLang="en-US" sz="1050" dirty="0" smtClean="0">
                <a:solidFill>
                  <a:schemeClr val="tx1"/>
                </a:solidFill>
                <a:latin typeface="ＭＳ Ｐ明朝" pitchFamily="18" charset="-128"/>
                <a:ea typeface="ＭＳ Ｐ明朝" pitchFamily="18" charset="-128"/>
                <a:cs typeface="Times New Roman" pitchFamily="18" charset="0"/>
              </a:rPr>
              <a:t>　</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indent="133350" fontAlgn="base">
              <a:spcBef>
                <a:spcPct val="0"/>
              </a:spcBef>
              <a:spcAft>
                <a:spcPct val="0"/>
              </a:spcAft>
              <a:tabLst>
                <a:tab pos="228600" algn="l"/>
              </a:tabLst>
            </a:pPr>
            <a:r>
              <a:rPr lang="ja-JP" altLang="ja-JP" sz="1050" dirty="0" smtClean="0">
                <a:solidFill>
                  <a:schemeClr val="tx1"/>
                </a:solidFill>
                <a:latin typeface="ＭＳ Ｐ明朝" pitchFamily="18" charset="-128"/>
                <a:ea typeface="ＭＳ Ｐ明朝" pitchFamily="18" charset="-128"/>
                <a:cs typeface="Times New Roman" pitchFamily="18" charset="0"/>
              </a:rPr>
              <a:t>絶させること。生命・生存・生活のための闘争と</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indent="133350" fontAlgn="base">
              <a:spcBef>
                <a:spcPct val="0"/>
              </a:spcBef>
              <a:spcAft>
                <a:spcPct val="0"/>
              </a:spcAft>
              <a:tabLst>
                <a:tab pos="228600" algn="l"/>
              </a:tabLst>
            </a:pPr>
            <a:r>
              <a:rPr lang="ja-JP" altLang="ja-JP" sz="1050" dirty="0" smtClean="0">
                <a:solidFill>
                  <a:schemeClr val="tx1"/>
                </a:solidFill>
                <a:latin typeface="ＭＳ Ｐ明朝" pitchFamily="18" charset="-128"/>
                <a:ea typeface="ＭＳ Ｐ明朝" pitchFamily="18" charset="-128"/>
                <a:cs typeface="Times New Roman" pitchFamily="18" charset="0"/>
              </a:rPr>
              <a:t>そのための政治闘争、国家権力との闘争を積</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indent="133350" fontAlgn="base">
              <a:spcBef>
                <a:spcPct val="0"/>
              </a:spcBef>
              <a:spcAft>
                <a:spcPct val="0"/>
              </a:spcAft>
              <a:tabLst>
                <a:tab pos="228600" algn="l"/>
              </a:tabLst>
            </a:pPr>
            <a:r>
              <a:rPr lang="ja-JP" altLang="ja-JP" sz="1050" dirty="0" smtClean="0">
                <a:solidFill>
                  <a:schemeClr val="tx1"/>
                </a:solidFill>
                <a:latin typeface="ＭＳ Ｐ明朝" pitchFamily="18" charset="-128"/>
                <a:ea typeface="ＭＳ Ｐ明朝" pitchFamily="18" charset="-128"/>
                <a:cs typeface="Times New Roman" pitchFamily="18" charset="0"/>
              </a:rPr>
              <a:t>極的・全面的に推進することにある。協同組合</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indent="133350" fontAlgn="base">
              <a:spcBef>
                <a:spcPct val="0"/>
              </a:spcBef>
              <a:spcAft>
                <a:spcPct val="0"/>
              </a:spcAft>
              <a:tabLst>
                <a:tab pos="228600" algn="l"/>
              </a:tabLst>
            </a:pPr>
            <a:r>
              <a:rPr lang="ja-JP" altLang="ja-JP" sz="1050" dirty="0" smtClean="0">
                <a:solidFill>
                  <a:schemeClr val="tx1"/>
                </a:solidFill>
                <a:latin typeface="ＭＳ Ｐ明朝" pitchFamily="18" charset="-128"/>
                <a:ea typeface="ＭＳ Ｐ明朝" pitchFamily="18" charset="-128"/>
                <a:cs typeface="Times New Roman" pitchFamily="18" charset="0"/>
              </a:rPr>
              <a:t>民主主義は、それだけでは孤立して存在しえな</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indent="133350" fontAlgn="base">
              <a:spcBef>
                <a:spcPct val="0"/>
              </a:spcBef>
              <a:spcAft>
                <a:spcPct val="0"/>
              </a:spcAft>
              <a:tabLst>
                <a:tab pos="228600" algn="l"/>
              </a:tabLst>
            </a:pPr>
            <a:r>
              <a:rPr lang="ja-JP" altLang="ja-JP" sz="1050" dirty="0" smtClean="0">
                <a:solidFill>
                  <a:schemeClr val="tx1"/>
                </a:solidFill>
                <a:latin typeface="ＭＳ Ｐ明朝" pitchFamily="18" charset="-128"/>
                <a:ea typeface="ＭＳ Ｐ明朝" pitchFamily="18" charset="-128"/>
                <a:cs typeface="Times New Roman" pitchFamily="18" charset="0"/>
              </a:rPr>
              <a:t>い。ここでは、指摘の②、協同組合労働運動が</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indent="133350" fontAlgn="base">
              <a:spcBef>
                <a:spcPct val="0"/>
              </a:spcBef>
              <a:spcAft>
                <a:spcPct val="0"/>
              </a:spcAft>
              <a:tabLst>
                <a:tab pos="228600" algn="l"/>
              </a:tabLst>
            </a:pPr>
            <a:r>
              <a:rPr lang="ja-JP" altLang="ja-JP" sz="1050" dirty="0" smtClean="0">
                <a:solidFill>
                  <a:schemeClr val="tx1"/>
                </a:solidFill>
                <a:latin typeface="ＭＳ Ｐ明朝" pitchFamily="18" charset="-128"/>
                <a:ea typeface="ＭＳ Ｐ明朝" pitchFamily="18" charset="-128"/>
                <a:cs typeface="Times New Roman" pitchFamily="18" charset="0"/>
              </a:rPr>
              <a:t>「協同組合の民主的発展を保障する決定的条</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indent="133350" fontAlgn="base">
              <a:spcBef>
                <a:spcPct val="0"/>
              </a:spcBef>
              <a:spcAft>
                <a:spcPct val="0"/>
              </a:spcAft>
              <a:tabLst>
                <a:tab pos="228600" algn="l"/>
              </a:tabLst>
            </a:pPr>
            <a:r>
              <a:rPr lang="ja-JP" altLang="ja-JP" sz="1050" dirty="0" smtClean="0">
                <a:solidFill>
                  <a:schemeClr val="tx1"/>
                </a:solidFill>
                <a:latin typeface="ＭＳ Ｐ明朝" pitchFamily="18" charset="-128"/>
                <a:ea typeface="ＭＳ Ｐ明朝" pitchFamily="18" charset="-128"/>
                <a:cs typeface="Times New Roman" pitchFamily="18" charset="0"/>
              </a:rPr>
              <a:t>件の一つ」とされていることに留意し、以下、準</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indent="133350" fontAlgn="base">
              <a:spcBef>
                <a:spcPct val="0"/>
              </a:spcBef>
              <a:spcAft>
                <a:spcPct val="0"/>
              </a:spcAft>
              <a:tabLst>
                <a:tab pos="228600" algn="l"/>
              </a:tabLst>
            </a:pPr>
            <a:r>
              <a:rPr lang="ja-JP" altLang="ja-JP" sz="1050" dirty="0" smtClean="0">
                <a:solidFill>
                  <a:schemeClr val="tx1"/>
                </a:solidFill>
                <a:latin typeface="ＭＳ Ｐ明朝" pitchFamily="18" charset="-128"/>
                <a:ea typeface="ＭＳ Ｐ明朝" pitchFamily="18" charset="-128"/>
                <a:cs typeface="Times New Roman" pitchFamily="18" charset="0"/>
              </a:rPr>
              <a:t>備されている「協同組合法」の内容を検討し</a:t>
            </a:r>
            <a:r>
              <a:rPr lang="ja-JP" altLang="ja-JP" sz="1050" dirty="0" err="1" smtClean="0">
                <a:solidFill>
                  <a:schemeClr val="tx1"/>
                </a:solidFill>
                <a:latin typeface="ＭＳ Ｐ明朝" pitchFamily="18" charset="-128"/>
                <a:ea typeface="ＭＳ Ｐ明朝" pitchFamily="18" charset="-128"/>
                <a:cs typeface="Times New Roman" pitchFamily="18" charset="0"/>
              </a:rPr>
              <a:t>ま</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indent="133350" fontAlgn="base">
              <a:spcBef>
                <a:spcPct val="0"/>
              </a:spcBef>
              <a:spcAft>
                <a:spcPct val="0"/>
              </a:spcAft>
              <a:tabLst>
                <a:tab pos="228600" algn="l"/>
              </a:tabLst>
            </a:pPr>
            <a:r>
              <a:rPr lang="ja-JP" altLang="ja-JP" sz="1050" dirty="0" smtClean="0">
                <a:solidFill>
                  <a:schemeClr val="tx1"/>
                </a:solidFill>
                <a:latin typeface="ＭＳ Ｐ明朝" pitchFamily="18" charset="-128"/>
                <a:ea typeface="ＭＳ Ｐ明朝" pitchFamily="18" charset="-128"/>
                <a:cs typeface="Times New Roman" pitchFamily="18" charset="0"/>
              </a:rPr>
              <a:t>す。</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indent="133350" fontAlgn="base">
              <a:spcBef>
                <a:spcPct val="0"/>
              </a:spcBef>
              <a:spcAft>
                <a:spcPct val="0"/>
              </a:spcAft>
              <a:tabLst>
                <a:tab pos="228600" algn="l"/>
              </a:tabLst>
            </a:pPr>
            <a:endParaRPr lang="en-US" altLang="ja-JP" sz="1050" b="1" dirty="0" smtClean="0">
              <a:solidFill>
                <a:schemeClr val="tx1"/>
              </a:solidFill>
              <a:latin typeface="AR P丸ゴシック体M" pitchFamily="50" charset="-128"/>
              <a:ea typeface="AR P丸ゴシック体M" pitchFamily="50" charset="-128"/>
              <a:cs typeface="Times New Roman" pitchFamily="18" charset="0"/>
            </a:endParaRPr>
          </a:p>
          <a:p>
            <a:pPr lvl="0" indent="133350" fontAlgn="base">
              <a:spcBef>
                <a:spcPct val="0"/>
              </a:spcBef>
              <a:spcAft>
                <a:spcPct val="0"/>
              </a:spcAft>
              <a:tabLst>
                <a:tab pos="228600" algn="l"/>
              </a:tabLst>
            </a:pPr>
            <a:r>
              <a:rPr lang="ja-JP" altLang="ja-JP" sz="1050" dirty="0" smtClean="0">
                <a:solidFill>
                  <a:schemeClr val="tx1"/>
                </a:solidFill>
                <a:latin typeface="ＭＳ Ｐ明朝" pitchFamily="18" charset="-128"/>
                <a:ea typeface="ＭＳ Ｐ明朝" pitchFamily="18" charset="-128"/>
                <a:cs typeface="Times New Roman" pitchFamily="18" charset="0"/>
              </a:rPr>
              <a:t>４．「協同組合法」のもとでの「事業団」の今後に</a:t>
            </a:r>
            <a:r>
              <a:rPr lang="ja-JP" altLang="en-US" sz="1050" dirty="0" smtClean="0">
                <a:solidFill>
                  <a:schemeClr val="tx1"/>
                </a:solidFill>
                <a:latin typeface="ＭＳ Ｐ明朝" pitchFamily="18" charset="-128"/>
                <a:ea typeface="ＭＳ Ｐ明朝" pitchFamily="18" charset="-128"/>
                <a:cs typeface="Times New Roman" pitchFamily="18" charset="0"/>
              </a:rPr>
              <a:t>　</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indent="133350" eaLnBrk="0" fontAlgn="base" hangingPunct="0">
              <a:spcBef>
                <a:spcPct val="0"/>
              </a:spcBef>
              <a:spcAft>
                <a:spcPct val="0"/>
              </a:spcAft>
              <a:tabLst>
                <a:tab pos="228600" algn="l"/>
              </a:tabLst>
            </a:pPr>
            <a:r>
              <a:rPr lang="ja-JP" altLang="en-US" sz="1050" dirty="0" smtClean="0">
                <a:solidFill>
                  <a:schemeClr val="tx1"/>
                </a:solidFill>
                <a:latin typeface="ＭＳ Ｐ明朝" pitchFamily="18" charset="-128"/>
                <a:ea typeface="ＭＳ Ｐ明朝" pitchFamily="18" charset="-128"/>
                <a:cs typeface="Times New Roman" pitchFamily="18" charset="0"/>
              </a:rPr>
              <a:t>　</a:t>
            </a:r>
            <a:r>
              <a:rPr lang="ja-JP" altLang="ja-JP" sz="1050" dirty="0" smtClean="0">
                <a:solidFill>
                  <a:schemeClr val="tx1"/>
                </a:solidFill>
                <a:latin typeface="ＭＳ Ｐ明朝" pitchFamily="18" charset="-128"/>
                <a:ea typeface="ＭＳ Ｐ明朝" pitchFamily="18" charset="-128"/>
                <a:cs typeface="Times New Roman" pitchFamily="18" charset="0"/>
              </a:rPr>
              <a:t>ついて</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indent="133350" eaLnBrk="0" fontAlgn="base" hangingPunct="0">
              <a:spcBef>
                <a:spcPct val="0"/>
              </a:spcBef>
              <a:spcAft>
                <a:spcPct val="0"/>
              </a:spcAft>
              <a:tabLst>
                <a:tab pos="228600" algn="l"/>
              </a:tabLst>
            </a:pP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indent="133350" eaLnBrk="0" fontAlgn="base" hangingPunct="0">
              <a:spcBef>
                <a:spcPct val="0"/>
              </a:spcBef>
              <a:spcAft>
                <a:spcPct val="0"/>
              </a:spcAft>
              <a:tabLst>
                <a:tab pos="228600" algn="l"/>
              </a:tabLst>
            </a:pPr>
            <a:r>
              <a:rPr lang="en-US" altLang="ja-JP" sz="1050" dirty="0" smtClean="0">
                <a:solidFill>
                  <a:schemeClr val="tx1"/>
                </a:solidFill>
                <a:latin typeface="ＭＳ Ｐ明朝" pitchFamily="18" charset="-128"/>
                <a:ea typeface="ＭＳ Ｐ明朝" pitchFamily="18" charset="-128"/>
                <a:cs typeface="Times New Roman" pitchFamily="18" charset="0"/>
              </a:rPr>
              <a:t>(1)</a:t>
            </a:r>
            <a:r>
              <a:rPr lang="ja-JP" altLang="ja-JP" sz="1050" dirty="0" smtClean="0">
                <a:solidFill>
                  <a:schemeClr val="tx1"/>
                </a:solidFill>
                <a:latin typeface="ＭＳ Ｐ明朝" pitchFamily="18" charset="-128"/>
                <a:ea typeface="ＭＳ Ｐ明朝" pitchFamily="18" charset="-128"/>
                <a:cs typeface="Times New Roman" pitchFamily="18" charset="0"/>
              </a:rPr>
              <a:t>多様な法人格を有する建交労が立ち上げてきた「事業体」を「事業団」と総称していることは前述しました。これら「事業団」が協同組合法のもとでどのような可能性を持つのか、さらには「協同出資・協同経営で働く協同組合」になることによりどう変化を「強いられる」ことになるのか、検討の中心です。</a:t>
            </a:r>
            <a:endParaRPr lang="ja-JP" altLang="ja-JP" sz="1050" dirty="0" smtClean="0">
              <a:solidFill>
                <a:schemeClr val="tx1"/>
              </a:solidFill>
              <a:latin typeface="ＭＳ Ｐ明朝" pitchFamily="18" charset="-128"/>
              <a:ea typeface="ＭＳ Ｐ明朝" pitchFamily="18" charset="-128"/>
              <a:cs typeface="ＭＳ Ｐゴシック" pitchFamily="50" charset="-128"/>
            </a:endParaRPr>
          </a:p>
          <a:p>
            <a:pPr lvl="0" indent="133350" eaLnBrk="0" fontAlgn="base" hangingPunct="0">
              <a:spcBef>
                <a:spcPct val="0"/>
              </a:spcBef>
              <a:spcAft>
                <a:spcPct val="0"/>
              </a:spcAft>
              <a:tabLst>
                <a:tab pos="228600" algn="l"/>
              </a:tabLst>
            </a:pPr>
            <a:r>
              <a:rPr lang="ja-JP" altLang="ja-JP" sz="1050" dirty="0" smtClean="0">
                <a:solidFill>
                  <a:schemeClr val="tx1"/>
                </a:solidFill>
                <a:latin typeface="ＭＳ Ｐ明朝" pitchFamily="18" charset="-128"/>
                <a:ea typeface="ＭＳ Ｐ明朝" pitchFamily="18" charset="-128"/>
                <a:cs typeface="Times New Roman" pitchFamily="18" charset="0"/>
              </a:rPr>
              <a:t>「事業団」は「協同して事業を行い、もって組合員の雇用確保と経済的地位の向上をはかる」</a:t>
            </a:r>
            <a:r>
              <a:rPr lang="ja-JP" altLang="ja-JP" sz="800" dirty="0" smtClean="0">
                <a:solidFill>
                  <a:schemeClr val="tx1"/>
                </a:solidFill>
                <a:latin typeface="ＭＳ Ｐ明朝" pitchFamily="18" charset="-128"/>
                <a:ea typeface="ＭＳ Ｐ明朝" pitchFamily="18" charset="-128"/>
                <a:cs typeface="Times New Roman" pitchFamily="18" charset="0"/>
              </a:rPr>
              <a:t>（企業組合青森中高年雇用福祉事業団</a:t>
            </a:r>
            <a:r>
              <a:rPr lang="en-US" altLang="ja-JP" sz="800" dirty="0" smtClean="0">
                <a:solidFill>
                  <a:schemeClr val="tx1"/>
                </a:solidFill>
                <a:latin typeface="ＭＳ Ｐ明朝" pitchFamily="18" charset="-128"/>
                <a:ea typeface="ＭＳ Ｐ明朝" pitchFamily="18" charset="-128"/>
                <a:cs typeface="Times New Roman" pitchFamily="18" charset="0"/>
              </a:rPr>
              <a:t>)</a:t>
            </a:r>
            <a:r>
              <a:rPr lang="ja-JP" altLang="en-US" sz="1050" dirty="0" err="1" smtClean="0">
                <a:solidFill>
                  <a:schemeClr val="tx1"/>
                </a:solidFill>
                <a:latin typeface="ＭＳ Ｐ明朝" pitchFamily="18" charset="-128"/>
                <a:ea typeface="ＭＳ Ｐ明朝" pitchFamily="18" charset="-128"/>
                <a:cs typeface="Times New Roman" pitchFamily="18" charset="0"/>
              </a:rPr>
              <a:t>、</a:t>
            </a:r>
            <a:r>
              <a:rPr lang="ja-JP" altLang="en-US" sz="1050" dirty="0" smtClean="0">
                <a:solidFill>
                  <a:schemeClr val="tx1"/>
                </a:solidFill>
                <a:latin typeface="ＭＳ Ｐ明朝" pitchFamily="18" charset="-128"/>
                <a:ea typeface="ＭＳ Ｐ明朝" pitchFamily="18" charset="-128"/>
                <a:cs typeface="Times New Roman" pitchFamily="18" charset="0"/>
              </a:rPr>
              <a:t>「就労を望む中・高齢者に対し</a:t>
            </a:r>
            <a:r>
              <a:rPr lang="en-US" altLang="ja-JP" sz="1050" dirty="0" smtClean="0">
                <a:solidFill>
                  <a:schemeClr val="tx1"/>
                </a:solidFill>
                <a:latin typeface="ＭＳ Ｐ明朝" pitchFamily="18" charset="-128"/>
                <a:ea typeface="ＭＳ Ｐ明朝" pitchFamily="18" charset="-128"/>
                <a:cs typeface="Times New Roman" pitchFamily="18" charset="0"/>
              </a:rPr>
              <a:t>…</a:t>
            </a:r>
            <a:r>
              <a:rPr lang="ja-JP" altLang="en-US" sz="1050" dirty="0" smtClean="0">
                <a:solidFill>
                  <a:schemeClr val="tx1"/>
                </a:solidFill>
                <a:latin typeface="ＭＳ Ｐ明朝" pitchFamily="18" charset="-128"/>
                <a:ea typeface="ＭＳ Ｐ明朝" pitchFamily="18" charset="-128"/>
                <a:cs typeface="Times New Roman" pitchFamily="18" charset="0"/>
              </a:rPr>
              <a:t>社会参加と高齢者雇用の増進に寄与する」</a:t>
            </a:r>
            <a:r>
              <a:rPr lang="en-US" altLang="ja-JP" sz="800" dirty="0" smtClean="0">
                <a:solidFill>
                  <a:schemeClr val="tx1"/>
                </a:solidFill>
                <a:latin typeface="ＭＳ Ｐ明朝" pitchFamily="18" charset="-128"/>
                <a:ea typeface="ＭＳ Ｐ明朝" pitchFamily="18" charset="-128"/>
                <a:cs typeface="Times New Roman" pitchFamily="18" charset="0"/>
              </a:rPr>
              <a:t>(NPO</a:t>
            </a:r>
            <a:r>
              <a:rPr lang="ja-JP" altLang="en-US" sz="800" dirty="0" smtClean="0">
                <a:solidFill>
                  <a:schemeClr val="tx1"/>
                </a:solidFill>
                <a:latin typeface="ＭＳ Ｐ明朝" pitchFamily="18" charset="-128"/>
                <a:ea typeface="ＭＳ Ｐ明朝" pitchFamily="18" charset="-128"/>
                <a:cs typeface="Times New Roman" pitchFamily="18" charset="0"/>
              </a:rPr>
              <a:t>東京高齢者就労事業団</a:t>
            </a:r>
            <a:r>
              <a:rPr lang="en-US" altLang="ja-JP" sz="800" dirty="0" smtClean="0">
                <a:solidFill>
                  <a:schemeClr val="tx1"/>
                </a:solidFill>
                <a:latin typeface="ＭＳ Ｐ明朝" pitchFamily="18" charset="-128"/>
                <a:ea typeface="ＭＳ Ｐ明朝" pitchFamily="18" charset="-128"/>
                <a:cs typeface="Times New Roman" pitchFamily="18" charset="0"/>
              </a:rPr>
              <a:t>)</a:t>
            </a:r>
            <a:r>
              <a:rPr lang="ja-JP" altLang="en-US" sz="1050" dirty="0" smtClean="0">
                <a:solidFill>
                  <a:schemeClr val="tx1"/>
                </a:solidFill>
                <a:latin typeface="ＭＳ Ｐ明朝" pitchFamily="18" charset="-128"/>
                <a:ea typeface="ＭＳ Ｐ明朝" pitchFamily="18" charset="-128"/>
                <a:cs typeface="Times New Roman" pitchFamily="18" charset="0"/>
              </a:rPr>
              <a:t>など、その目的においては「協同組合法」の目的と同質です。むしろ　「協同組合法」が存在しないことにより、企業組合や</a:t>
            </a:r>
            <a:r>
              <a:rPr lang="en-US" altLang="ja-JP" sz="1050" dirty="0" smtClean="0">
                <a:solidFill>
                  <a:schemeClr val="tx1"/>
                </a:solidFill>
                <a:latin typeface="ＭＳ Ｐ明朝" pitchFamily="18" charset="-128"/>
                <a:ea typeface="ＭＳ Ｐ明朝" pitchFamily="18" charset="-128"/>
                <a:cs typeface="Times New Roman" pitchFamily="18" charset="0"/>
              </a:rPr>
              <a:t>NPO</a:t>
            </a:r>
            <a:r>
              <a:rPr lang="ja-JP" altLang="en-US" sz="1050" dirty="0" smtClean="0">
                <a:solidFill>
                  <a:schemeClr val="tx1"/>
                </a:solidFill>
                <a:latin typeface="ＭＳ Ｐ明朝" pitchFamily="18" charset="-128"/>
                <a:ea typeface="ＭＳ Ｐ明朝" pitchFamily="18" charset="-128"/>
                <a:cs typeface="Times New Roman" pitchFamily="18" charset="0"/>
              </a:rPr>
              <a:t>等を「活用」せざる得なかったといえます。こうした経緯から「協同で出資し、経営し、又就労する団体に法人格を付与」するという「協同組合法」に対し、筆者個人はその成立を歓迎します。</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indent="133350" eaLnBrk="0" fontAlgn="base" hangingPunct="0">
              <a:spcBef>
                <a:spcPct val="0"/>
              </a:spcBef>
              <a:spcAft>
                <a:spcPct val="0"/>
              </a:spcAft>
              <a:tabLst>
                <a:tab pos="228600" algn="l"/>
              </a:tabLst>
            </a:pP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indent="133350" eaLnBrk="0" fontAlgn="base" hangingPunct="0">
              <a:spcBef>
                <a:spcPct val="0"/>
              </a:spcBef>
              <a:spcAft>
                <a:spcPct val="0"/>
              </a:spcAft>
              <a:tabLst>
                <a:tab pos="228600" algn="l"/>
              </a:tabLst>
            </a:pPr>
            <a:r>
              <a:rPr lang="ja-JP" altLang="en-US" sz="1050" dirty="0" smtClean="0">
                <a:solidFill>
                  <a:schemeClr val="tx1"/>
                </a:solidFill>
                <a:latin typeface="ＭＳ Ｐ明朝" pitchFamily="18" charset="-128"/>
                <a:ea typeface="ＭＳ Ｐ明朝" pitchFamily="18" charset="-128"/>
                <a:cs typeface="Times New Roman" pitchFamily="18" charset="0"/>
              </a:rPr>
              <a:t>（２）同時に準備されている「協同組合法」の「組合員」すなわち協同組合労働者への「扱い」に関し、重大な疑義を感じています。それは条文で示すと「第三　組合員」の「十一　労働関係法令の適用に関する特例等」と関連する「第五　管理」の「２　就労規定（仮称）」です。法令上、「協同組合」には労働法が適用されない構図になっています。すなわち、集団的労使関係を規定する労働組合法は適用除外であり、個別労使関係においては「公序良俗」に反しないために労働者保護法を　「選別」して適用するとしています。</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indent="133350" eaLnBrk="0" fontAlgn="base" hangingPunct="0">
              <a:spcBef>
                <a:spcPct val="0"/>
              </a:spcBef>
              <a:spcAft>
                <a:spcPct val="0"/>
              </a:spcAft>
              <a:tabLst>
                <a:tab pos="228600" algn="l"/>
              </a:tabLst>
            </a:pPr>
            <a:r>
              <a:rPr lang="ja-JP" altLang="en-US" sz="1050" dirty="0" smtClean="0">
                <a:solidFill>
                  <a:schemeClr val="tx1"/>
                </a:solidFill>
                <a:latin typeface="ＭＳ Ｐ明朝" pitchFamily="18" charset="-128"/>
                <a:ea typeface="ＭＳ Ｐ明朝" pitchFamily="18" charset="-128"/>
                <a:cs typeface="Times New Roman" pitchFamily="18" charset="0"/>
              </a:rPr>
              <a:t>また、セーフティネツトとしての雇用保険、労災保険は適用するとしています。「協同組合」の剰余金は「事業分量」に応じて組合員へ「分配」されるのであり、それは賃金ではなく「従事した業務に対する報酬」です。したがって最低賃金法の適用も合理性がないとしています。</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indent="133350" eaLnBrk="0" fontAlgn="base" hangingPunct="0">
              <a:spcBef>
                <a:spcPct val="0"/>
              </a:spcBef>
              <a:spcAft>
                <a:spcPct val="0"/>
              </a:spcAft>
              <a:tabLst>
                <a:tab pos="228600" algn="l"/>
              </a:tabLst>
            </a:pPr>
            <a:endParaRPr lang="ja-JP" altLang="en-US" sz="1050" dirty="0" smtClean="0">
              <a:solidFill>
                <a:schemeClr val="tx1"/>
              </a:solidFill>
              <a:latin typeface="ＭＳ Ｐ明朝" pitchFamily="18" charset="-128"/>
              <a:ea typeface="ＭＳ Ｐ明朝" pitchFamily="18" charset="-128"/>
              <a:cs typeface="ＭＳ Ｐゴシック" pitchFamily="50" charset="-128"/>
            </a:endParaRPr>
          </a:p>
        </p:txBody>
      </p:sp>
      <p:sp>
        <p:nvSpPr>
          <p:cNvPr id="6" name="正方形/長方形 5"/>
          <p:cNvSpPr/>
          <p:nvPr/>
        </p:nvSpPr>
        <p:spPr>
          <a:xfrm>
            <a:off x="3501008" y="395536"/>
            <a:ext cx="3024336" cy="84969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050" dirty="0" smtClean="0">
                <a:solidFill>
                  <a:schemeClr val="tx1"/>
                </a:solidFill>
                <a:latin typeface="AR P丸ゴシック体M" pitchFamily="50" charset="-128"/>
                <a:ea typeface="AR P丸ゴシック体M" pitchFamily="50" charset="-128"/>
                <a:cs typeface="Times New Roman" pitchFamily="18" charset="0"/>
              </a:rPr>
              <a:t>　</a:t>
            </a:r>
            <a:r>
              <a:rPr lang="ja-JP" altLang="en-US" sz="1050" dirty="0" smtClean="0">
                <a:solidFill>
                  <a:schemeClr val="tx1"/>
                </a:solidFill>
                <a:latin typeface="AR P丸ゴシック体M" pitchFamily="50" charset="-128"/>
                <a:ea typeface="AR P丸ゴシック体M" pitchFamily="50" charset="-128"/>
                <a:cs typeface="Times New Roman" pitchFamily="18" charset="0"/>
              </a:rPr>
              <a:t>　</a:t>
            </a:r>
            <a:r>
              <a:rPr lang="ja-JP" altLang="en-US" sz="1050" dirty="0" smtClean="0">
                <a:solidFill>
                  <a:schemeClr val="tx1"/>
                </a:solidFill>
                <a:latin typeface="ＭＳ Ｐ明朝" pitchFamily="18" charset="-128"/>
                <a:ea typeface="ＭＳ Ｐ明朝" pitchFamily="18" charset="-128"/>
                <a:cs typeface="Times New Roman" pitchFamily="18" charset="0"/>
              </a:rPr>
              <a:t>総じて「協同組合法」上は、「協同組合」の「組合員」は労働法が想定する労働者ではありません。労働条件にかかわる「就労規定」もこうした延長線上に規定されることが想定されます。</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a:endParaRPr lang="en-US" altLang="ja-JP" sz="1050" dirty="0" smtClean="0">
              <a:solidFill>
                <a:schemeClr val="tx1"/>
              </a:solidFill>
              <a:latin typeface="ＭＳ Ｐ明朝" pitchFamily="18" charset="-128"/>
              <a:ea typeface="ＭＳ Ｐ明朝" pitchFamily="18" charset="-128"/>
              <a:cs typeface="Times New Roman" pitchFamily="18" charset="0"/>
            </a:endParaRPr>
          </a:p>
          <a:p>
            <a:r>
              <a:rPr lang="ja-JP" altLang="en-US" sz="1050" dirty="0" smtClean="0">
                <a:solidFill>
                  <a:schemeClr val="tx1"/>
                </a:solidFill>
                <a:latin typeface="ＭＳ Ｐ明朝" pitchFamily="18" charset="-128"/>
                <a:ea typeface="ＭＳ Ｐ明朝" pitchFamily="18" charset="-128"/>
              </a:rPr>
              <a:t>　</a:t>
            </a:r>
            <a:r>
              <a:rPr lang="en-US" altLang="ja-JP" sz="1050" dirty="0" smtClean="0">
                <a:solidFill>
                  <a:schemeClr val="tx1"/>
                </a:solidFill>
                <a:latin typeface="ＭＳ Ｐ明朝" pitchFamily="18" charset="-128"/>
                <a:ea typeface="ＭＳ Ｐ明朝" pitchFamily="18" charset="-128"/>
              </a:rPr>
              <a:t>(3)</a:t>
            </a:r>
            <a:r>
              <a:rPr lang="ja-JP" altLang="ja-JP" sz="1050" dirty="0" smtClean="0">
                <a:solidFill>
                  <a:schemeClr val="tx1"/>
                </a:solidFill>
                <a:latin typeface="ＭＳ Ｐ明朝" pitchFamily="18" charset="-128"/>
                <a:ea typeface="ＭＳ Ｐ明朝" pitchFamily="18" charset="-128"/>
              </a:rPr>
              <a:t>協同組合労働者に対し、階級闘争の歴史的な成果である労働者保護規定をあえて「選別適用」するという合理性が問わなければなりません。それは推認するに「協同組合法」が「組合員」に対し、労働法の適用を排する根拠は、「協同組合」と協同組合労働者との間には「使用従属」関係が存在せず、賃金・労働条件を規定する搾取がないことです。協同組合労働者は自らが経営の主体であり、その経営に「要求すること」は自己矛盾であり、その必要性が生じないばかりか、仮に「トラブル」が起きても「協同組合自治の範囲で解決すべき」</a:t>
            </a:r>
            <a:r>
              <a:rPr lang="ja-JP" altLang="ja-JP" sz="800" dirty="0" smtClean="0">
                <a:solidFill>
                  <a:schemeClr val="tx1"/>
                </a:solidFill>
                <a:latin typeface="ＭＳ Ｐ明朝" pitchFamily="18" charset="-128"/>
                <a:ea typeface="ＭＳ Ｐ明朝" pitchFamily="18" charset="-128"/>
              </a:rPr>
              <a:t>（佐藤）</a:t>
            </a:r>
            <a:r>
              <a:rPr lang="ja-JP" altLang="ja-JP" sz="1050" dirty="0" smtClean="0">
                <a:solidFill>
                  <a:schemeClr val="tx1"/>
                </a:solidFill>
                <a:latin typeface="ＭＳ Ｐ明朝" pitchFamily="18" charset="-128"/>
                <a:ea typeface="ＭＳ Ｐ明朝" pitchFamily="18" charset="-128"/>
              </a:rPr>
              <a:t>との強い意思にあるからだと思います。</a:t>
            </a:r>
          </a:p>
          <a:p>
            <a:r>
              <a:rPr lang="en-US" altLang="ja-JP" sz="1050" dirty="0" smtClean="0">
                <a:solidFill>
                  <a:schemeClr val="tx1"/>
                </a:solidFill>
                <a:latin typeface="ＭＳ Ｐ明朝" pitchFamily="18" charset="-128"/>
                <a:ea typeface="ＭＳ Ｐ明朝" pitchFamily="18" charset="-128"/>
              </a:rPr>
              <a:t> </a:t>
            </a:r>
            <a:endParaRPr lang="ja-JP"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a:t>
            </a:r>
            <a:r>
              <a:rPr lang="en-US" altLang="ja-JP" sz="1050" dirty="0" smtClean="0">
                <a:solidFill>
                  <a:schemeClr val="tx1"/>
                </a:solidFill>
                <a:latin typeface="ＭＳ Ｐ明朝" pitchFamily="18" charset="-128"/>
                <a:ea typeface="ＭＳ Ｐ明朝" pitchFamily="18" charset="-128"/>
              </a:rPr>
              <a:t>(4)</a:t>
            </a:r>
            <a:r>
              <a:rPr lang="ja-JP" altLang="ja-JP" sz="1050" dirty="0" smtClean="0">
                <a:solidFill>
                  <a:schemeClr val="tx1"/>
                </a:solidFill>
                <a:latin typeface="ＭＳ Ｐ明朝" pitchFamily="18" charset="-128"/>
                <a:ea typeface="ＭＳ Ｐ明朝" pitchFamily="18" charset="-128"/>
              </a:rPr>
              <a:t>知られているように建交労は「非正規労働者」の呼称が一般化する以前から「不安定雇用労働者」の権利を守ることを重視してきました。「一人一車」のダンプ労働者の労働者性の認定、シルバー人材センターの高齢者に対する労働法の適用、公務を除外する「保育パート」へのパート労働法の適用、「請負」と称する業務委託契約の労働者性の擁護等々であり、これらはすぐれて今日的課題でもあります。</a:t>
            </a:r>
          </a:p>
          <a:p>
            <a:r>
              <a:rPr lang="en-US" altLang="ja-JP" sz="1050" dirty="0" smtClean="0">
                <a:solidFill>
                  <a:schemeClr val="tx1"/>
                </a:solidFill>
                <a:latin typeface="ＭＳ Ｐ明朝" pitchFamily="18" charset="-128"/>
                <a:ea typeface="ＭＳ Ｐ明朝" pitchFamily="18" charset="-128"/>
              </a:rPr>
              <a:t>  </a:t>
            </a:r>
            <a:r>
              <a:rPr lang="ja-JP" altLang="ja-JP" sz="1050" dirty="0" smtClean="0">
                <a:solidFill>
                  <a:schemeClr val="tx1"/>
                </a:solidFill>
                <a:latin typeface="ＭＳ Ｐ明朝" pitchFamily="18" charset="-128"/>
                <a:ea typeface="ＭＳ Ｐ明朝" pitchFamily="18" charset="-128"/>
              </a:rPr>
              <a:t>建交労の立場は、仮に法が労働者保護の適用を認めず、適用除外であっても、それが労働者にとって現実に理不尽な仕打ちであり、社会正義に反する時は、その改善・改革を求め、世論に提起し、たたかうことにありました。</a:t>
            </a:r>
            <a:endParaRPr lang="en-US" altLang="ja-JP" sz="1050" dirty="0" smtClean="0">
              <a:solidFill>
                <a:schemeClr val="tx1"/>
              </a:solidFill>
              <a:latin typeface="ＭＳ Ｐ明朝" pitchFamily="18" charset="-128"/>
              <a:ea typeface="ＭＳ Ｐ明朝" pitchFamily="18" charset="-128"/>
            </a:endParaRPr>
          </a:p>
          <a:p>
            <a:endParaRPr lang="en-US" altLang="ja-JP" sz="1050" dirty="0" smtClean="0">
              <a:solidFill>
                <a:schemeClr val="tx1"/>
              </a:solidFill>
              <a:latin typeface="ＭＳ Ｐ明朝" pitchFamily="18" charset="-128"/>
              <a:ea typeface="ＭＳ Ｐ明朝" pitchFamily="18" charset="-128"/>
            </a:endParaRPr>
          </a:p>
          <a:p>
            <a:r>
              <a:rPr lang="en-US" altLang="ja-JP" sz="1050" dirty="0" smtClean="0">
                <a:solidFill>
                  <a:schemeClr val="tx1"/>
                </a:solidFill>
                <a:latin typeface="ＭＳ Ｐ明朝" pitchFamily="18" charset="-128"/>
                <a:ea typeface="ＭＳ Ｐ明朝" pitchFamily="18" charset="-128"/>
              </a:rPr>
              <a:t>  (5)</a:t>
            </a:r>
            <a:r>
              <a:rPr lang="ja-JP" altLang="ja-JP" sz="1050" dirty="0" smtClean="0">
                <a:solidFill>
                  <a:schemeClr val="tx1"/>
                </a:solidFill>
                <a:latin typeface="ＭＳ Ｐ明朝" pitchFamily="18" charset="-128"/>
                <a:ea typeface="ＭＳ Ｐ明朝" pitchFamily="18" charset="-128"/>
              </a:rPr>
              <a:t>結論に入る前に、現実を直視しておきます。</a:t>
            </a:r>
          </a:p>
          <a:p>
            <a:r>
              <a:rPr lang="ja-JP" altLang="en-US" sz="1050" dirty="0" smtClean="0">
                <a:solidFill>
                  <a:schemeClr val="tx1"/>
                </a:solidFill>
                <a:latin typeface="ＭＳ Ｐ明朝" pitchFamily="18" charset="-128"/>
                <a:ea typeface="ＭＳ Ｐ明朝" pitchFamily="18" charset="-128"/>
              </a:rPr>
              <a:t>　</a:t>
            </a:r>
            <a:r>
              <a:rPr lang="ja-JP" altLang="ja-JP" sz="1050" dirty="0" smtClean="0">
                <a:solidFill>
                  <a:schemeClr val="tx1"/>
                </a:solidFill>
                <a:latin typeface="ＭＳ Ｐ明朝" pitchFamily="18" charset="-128"/>
                <a:ea typeface="ＭＳ Ｐ明朝" pitchFamily="18" charset="-128"/>
              </a:rPr>
              <a:t>① 協同組合労働者の多くは低賃金の「ワーキ</a:t>
            </a:r>
            <a:r>
              <a:rPr lang="ja-JP" altLang="en-US" sz="1050" dirty="0" smtClean="0">
                <a:solidFill>
                  <a:schemeClr val="tx1"/>
                </a:solidFill>
                <a:latin typeface="ＭＳ Ｐ明朝" pitchFamily="18" charset="-128"/>
                <a:ea typeface="ＭＳ Ｐ明朝" pitchFamily="18" charset="-128"/>
              </a:rPr>
              <a:t>　</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a:t>
            </a:r>
            <a:r>
              <a:rPr lang="ja-JP" altLang="ja-JP" sz="1050" dirty="0" smtClean="0">
                <a:solidFill>
                  <a:schemeClr val="tx1"/>
                </a:solidFill>
                <a:latin typeface="ＭＳ Ｐ明朝" pitchFamily="18" charset="-128"/>
                <a:ea typeface="ＭＳ Ｐ明朝" pitchFamily="18" charset="-128"/>
              </a:rPr>
              <a:t>ングプワ」の状態にあります。「協同組合法」は</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a:t>
            </a:r>
            <a:r>
              <a:rPr lang="ja-JP" altLang="ja-JP" sz="1050" dirty="0" smtClean="0">
                <a:solidFill>
                  <a:schemeClr val="tx1"/>
                </a:solidFill>
                <a:latin typeface="ＭＳ Ｐ明朝" pitchFamily="18" charset="-128"/>
                <a:ea typeface="ＭＳ Ｐ明朝" pitchFamily="18" charset="-128"/>
              </a:rPr>
              <a:t>この現実をどう打開し、「組合員」に対する未来</a:t>
            </a:r>
            <a:r>
              <a:rPr lang="ja-JP" altLang="en-US" sz="1050" dirty="0" smtClean="0">
                <a:solidFill>
                  <a:schemeClr val="tx1"/>
                </a:solidFill>
                <a:latin typeface="ＭＳ Ｐ明朝" pitchFamily="18" charset="-128"/>
                <a:ea typeface="ＭＳ Ｐ明朝" pitchFamily="18" charset="-128"/>
              </a:rPr>
              <a:t>　</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a:t>
            </a:r>
            <a:r>
              <a:rPr lang="ja-JP" altLang="ja-JP" sz="1050" dirty="0" smtClean="0">
                <a:solidFill>
                  <a:schemeClr val="tx1"/>
                </a:solidFill>
                <a:latin typeface="ＭＳ Ｐ明朝" pitchFamily="18" charset="-128"/>
                <a:ea typeface="ＭＳ Ｐ明朝" pitchFamily="18" charset="-128"/>
              </a:rPr>
              <a:t>を約束しょうとしているのかですが、それは既</a:t>
            </a:r>
            <a:r>
              <a:rPr lang="ja-JP" altLang="en-US" sz="1050" dirty="0" smtClean="0">
                <a:solidFill>
                  <a:schemeClr val="tx1"/>
                </a:solidFill>
                <a:latin typeface="ＭＳ Ｐ明朝" pitchFamily="18" charset="-128"/>
                <a:ea typeface="ＭＳ Ｐ明朝" pitchFamily="18" charset="-128"/>
              </a:rPr>
              <a:t>　</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a:t>
            </a:r>
            <a:r>
              <a:rPr lang="ja-JP" altLang="ja-JP" sz="1050" dirty="0" smtClean="0">
                <a:solidFill>
                  <a:schemeClr val="tx1"/>
                </a:solidFill>
                <a:latin typeface="ＭＳ Ｐ明朝" pitchFamily="18" charset="-128"/>
                <a:ea typeface="ＭＳ Ｐ明朝" pitchFamily="18" charset="-128"/>
              </a:rPr>
              <a:t>存のシステムを前提に「組合員」が「協同組合」</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a:t>
            </a:r>
            <a:r>
              <a:rPr lang="ja-JP" altLang="ja-JP" sz="1050" dirty="0" smtClean="0">
                <a:solidFill>
                  <a:schemeClr val="tx1"/>
                </a:solidFill>
                <a:latin typeface="ＭＳ Ｐ明朝" pitchFamily="18" charset="-128"/>
                <a:ea typeface="ＭＳ Ｐ明朝" pitchFamily="18" charset="-128"/>
              </a:rPr>
              <a:t>の剰余</a:t>
            </a:r>
            <a:r>
              <a:rPr lang="ja-JP" altLang="en-US" sz="1050" dirty="0" smtClean="0">
                <a:solidFill>
                  <a:schemeClr val="tx1"/>
                </a:solidFill>
                <a:latin typeface="ＭＳ Ｐ明朝" pitchFamily="18" charset="-128"/>
                <a:ea typeface="ＭＳ Ｐ明朝" pitchFamily="18" charset="-128"/>
              </a:rPr>
              <a:t>労働</a:t>
            </a:r>
            <a:r>
              <a:rPr lang="ja-JP" altLang="ja-JP" sz="1050" dirty="0" smtClean="0">
                <a:solidFill>
                  <a:schemeClr val="tx1"/>
                </a:solidFill>
                <a:latin typeface="ＭＳ Ｐ明朝" pitchFamily="18" charset="-128"/>
                <a:ea typeface="ＭＳ Ｐ明朝" pitchFamily="18" charset="-128"/>
              </a:rPr>
              <a:t>のために「一生懸命働く」だけでは</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a:t>
            </a:r>
            <a:r>
              <a:rPr lang="ja-JP" altLang="ja-JP" sz="1050" dirty="0" smtClean="0">
                <a:solidFill>
                  <a:schemeClr val="tx1"/>
                </a:solidFill>
                <a:latin typeface="ＭＳ Ｐ明朝" pitchFamily="18" charset="-128"/>
                <a:ea typeface="ＭＳ Ｐ明朝" pitchFamily="18" charset="-128"/>
              </a:rPr>
              <a:t>ないはずです。例えば「安ければよい」とする</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a:t>
            </a:r>
            <a:r>
              <a:rPr lang="ja-JP" altLang="ja-JP" sz="1050" dirty="0" smtClean="0">
                <a:solidFill>
                  <a:schemeClr val="tx1"/>
                </a:solidFill>
                <a:latin typeface="ＭＳ Ｐ明朝" pitchFamily="18" charset="-128"/>
                <a:ea typeface="ＭＳ Ｐ明朝" pitchFamily="18" charset="-128"/>
              </a:rPr>
              <a:t>入札制度の改革はいまや「協同組合」にとって</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a:t>
            </a:r>
            <a:r>
              <a:rPr lang="ja-JP" altLang="ja-JP" sz="1050" dirty="0" smtClean="0">
                <a:solidFill>
                  <a:schemeClr val="tx1"/>
                </a:solidFill>
                <a:latin typeface="ＭＳ Ｐ明朝" pitchFamily="18" charset="-128"/>
                <a:ea typeface="ＭＳ Ｐ明朝" pitchFamily="18" charset="-128"/>
              </a:rPr>
              <a:t>も切実な課題であるはずです。</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a:t>
            </a:r>
            <a:r>
              <a:rPr lang="ja-JP" altLang="ja-JP" sz="1050" dirty="0" smtClean="0">
                <a:solidFill>
                  <a:schemeClr val="tx1"/>
                </a:solidFill>
                <a:latin typeface="ＭＳ Ｐ明朝" pitchFamily="18" charset="-128"/>
                <a:ea typeface="ＭＳ Ｐ明朝" pitchFamily="18" charset="-128"/>
              </a:rPr>
              <a:t>② 前述の芝田進午氏の指摘―「わが国で行</a:t>
            </a:r>
            <a:r>
              <a:rPr lang="ja-JP" altLang="ja-JP" sz="1050" dirty="0" err="1" smtClean="0">
                <a:solidFill>
                  <a:schemeClr val="tx1"/>
                </a:solidFill>
                <a:latin typeface="ＭＳ Ｐ明朝" pitchFamily="18" charset="-128"/>
                <a:ea typeface="ＭＳ Ｐ明朝" pitchFamily="18" charset="-128"/>
              </a:rPr>
              <a:t>わ</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a:t>
            </a:r>
            <a:r>
              <a:rPr lang="ja-JP" altLang="ja-JP" sz="1050" dirty="0" err="1" smtClean="0">
                <a:solidFill>
                  <a:schemeClr val="tx1"/>
                </a:solidFill>
                <a:latin typeface="ＭＳ Ｐ明朝" pitchFamily="18" charset="-128"/>
                <a:ea typeface="ＭＳ Ｐ明朝" pitchFamily="18" charset="-128"/>
              </a:rPr>
              <a:t>れて</a:t>
            </a:r>
            <a:r>
              <a:rPr lang="ja-JP" altLang="ja-JP" sz="1050" dirty="0" smtClean="0">
                <a:solidFill>
                  <a:schemeClr val="tx1"/>
                </a:solidFill>
                <a:latin typeface="ＭＳ Ｐ明朝" pitchFamily="18" charset="-128"/>
                <a:ea typeface="ＭＳ Ｐ明朝" pitchFamily="18" charset="-128"/>
              </a:rPr>
              <a:t>いる協同組合労働は、現実には、協同組合</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a:t>
            </a:r>
            <a:r>
              <a:rPr lang="ja-JP" altLang="ja-JP" sz="1050" dirty="0" smtClean="0">
                <a:solidFill>
                  <a:schemeClr val="tx1"/>
                </a:solidFill>
                <a:latin typeface="ＭＳ Ｐ明朝" pitchFamily="18" charset="-128"/>
                <a:ea typeface="ＭＳ Ｐ明朝" pitchFamily="18" charset="-128"/>
              </a:rPr>
              <a:t>民主主義の未成熟により多くの疎外を免れて</a:t>
            </a:r>
            <a:r>
              <a:rPr lang="ja-JP" altLang="en-US" sz="1050" dirty="0" smtClean="0">
                <a:solidFill>
                  <a:schemeClr val="tx1"/>
                </a:solidFill>
                <a:latin typeface="ＭＳ Ｐ明朝" pitchFamily="18" charset="-128"/>
                <a:ea typeface="ＭＳ Ｐ明朝" pitchFamily="18" charset="-128"/>
              </a:rPr>
              <a:t>　</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a:t>
            </a:r>
            <a:r>
              <a:rPr lang="ja-JP" altLang="ja-JP" sz="1050" dirty="0" smtClean="0">
                <a:solidFill>
                  <a:schemeClr val="tx1"/>
                </a:solidFill>
                <a:latin typeface="ＭＳ Ｐ明朝" pitchFamily="18" charset="-128"/>
                <a:ea typeface="ＭＳ Ｐ明朝" pitchFamily="18" charset="-128"/>
              </a:rPr>
              <a:t>いない」ことの受け止めです。「協同で出資し、</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a:t>
            </a:r>
            <a:r>
              <a:rPr lang="ja-JP" altLang="ja-JP" sz="1050" dirty="0" smtClean="0">
                <a:solidFill>
                  <a:schemeClr val="tx1"/>
                </a:solidFill>
                <a:latin typeface="ＭＳ Ｐ明朝" pitchFamily="18" charset="-128"/>
                <a:ea typeface="ＭＳ Ｐ明朝" pitchFamily="18" charset="-128"/>
              </a:rPr>
              <a:t>経営し、又就労する」との理念が「経営の側」に</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a:t>
            </a:r>
            <a:r>
              <a:rPr lang="ja-JP" altLang="ja-JP" sz="1050" dirty="0" smtClean="0">
                <a:solidFill>
                  <a:schemeClr val="tx1"/>
                </a:solidFill>
                <a:latin typeface="ＭＳ Ｐ明朝" pitchFamily="18" charset="-128"/>
                <a:ea typeface="ＭＳ Ｐ明朝" pitchFamily="18" charset="-128"/>
              </a:rPr>
              <a:t>よって資本主義的に専断されるならば、「協同</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a:t>
            </a:r>
            <a:r>
              <a:rPr lang="ja-JP" altLang="ja-JP" sz="1050" dirty="0" smtClean="0">
                <a:solidFill>
                  <a:schemeClr val="tx1"/>
                </a:solidFill>
                <a:latin typeface="ＭＳ Ｐ明朝" pitchFamily="18" charset="-128"/>
                <a:ea typeface="ＭＳ Ｐ明朝" pitchFamily="18" charset="-128"/>
              </a:rPr>
              <a:t>組合」は打撃を受け、時として「死滅」します。</a:t>
            </a:r>
            <a:r>
              <a:rPr lang="ja-JP" altLang="en-US" sz="1050" dirty="0" smtClean="0">
                <a:solidFill>
                  <a:schemeClr val="tx1"/>
                </a:solidFill>
                <a:latin typeface="ＭＳ Ｐ明朝" pitchFamily="18" charset="-128"/>
                <a:ea typeface="ＭＳ Ｐ明朝" pitchFamily="18" charset="-128"/>
              </a:rPr>
              <a:t>　</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a:t>
            </a:r>
            <a:r>
              <a:rPr lang="ja-JP" altLang="ja-JP" sz="1050" dirty="0" smtClean="0">
                <a:solidFill>
                  <a:schemeClr val="tx1"/>
                </a:solidFill>
                <a:latin typeface="ＭＳ Ｐ明朝" pitchFamily="18" charset="-128"/>
                <a:ea typeface="ＭＳ Ｐ明朝" pitchFamily="18" charset="-128"/>
              </a:rPr>
              <a:t>「私物化」などは</a:t>
            </a:r>
            <a:r>
              <a:rPr lang="ja-JP" altLang="ja-JP" sz="1050" dirty="0" smtClean="0">
                <a:solidFill>
                  <a:schemeClr val="tx1"/>
                </a:solidFill>
                <a:latin typeface="ＭＳ Ｐ明朝" pitchFamily="18" charset="-128"/>
                <a:ea typeface="ＭＳ Ｐ明朝" pitchFamily="18" charset="-128"/>
              </a:rPr>
              <a:t>世上</a:t>
            </a:r>
            <a:r>
              <a:rPr lang="ja-JP" altLang="en-US" sz="1050" dirty="0" smtClean="0">
                <a:solidFill>
                  <a:schemeClr val="tx1"/>
                </a:solidFill>
                <a:latin typeface="ＭＳ Ｐ明朝" pitchFamily="18" charset="-128"/>
                <a:ea typeface="ＭＳ Ｐ明朝" pitchFamily="18" charset="-128"/>
              </a:rPr>
              <a:t>、</a:t>
            </a:r>
            <a:r>
              <a:rPr lang="ja-JP" altLang="ja-JP" sz="1050" dirty="0" smtClean="0">
                <a:solidFill>
                  <a:schemeClr val="tx1"/>
                </a:solidFill>
                <a:latin typeface="ＭＳ Ｐ明朝" pitchFamily="18" charset="-128"/>
                <a:ea typeface="ＭＳ Ｐ明朝" pitchFamily="18" charset="-128"/>
              </a:rPr>
              <a:t>決して</a:t>
            </a:r>
            <a:r>
              <a:rPr lang="ja-JP" altLang="ja-JP" sz="1050" dirty="0" smtClean="0">
                <a:solidFill>
                  <a:schemeClr val="tx1"/>
                </a:solidFill>
                <a:latin typeface="ＭＳ Ｐ明朝" pitchFamily="18" charset="-128"/>
                <a:ea typeface="ＭＳ Ｐ明朝" pitchFamily="18" charset="-128"/>
              </a:rPr>
              <a:t>珍しくありません。</a:t>
            </a:r>
            <a:endParaRPr lang="en-US" altLang="ja-JP" sz="1050" dirty="0" smtClean="0">
              <a:solidFill>
                <a:schemeClr val="tx1"/>
              </a:solidFill>
              <a:latin typeface="ＭＳ Ｐ明朝" pitchFamily="18" charset="-128"/>
              <a:ea typeface="ＭＳ Ｐ明朝" pitchFamily="18" charset="-128"/>
            </a:endParaRPr>
          </a:p>
          <a:p>
            <a:pPr algn="r"/>
            <a:r>
              <a:rPr lang="ja-JP" altLang="en-US" sz="1050" dirty="0" smtClean="0">
                <a:solidFill>
                  <a:schemeClr val="tx1"/>
                </a:solidFill>
                <a:latin typeface="ＭＳ Ｐ明朝" pitchFamily="18" charset="-128"/>
                <a:ea typeface="ＭＳ Ｐ明朝" pitchFamily="18" charset="-128"/>
              </a:rPr>
              <a:t>③</a:t>
            </a:r>
            <a:endParaRPr lang="en-US" altLang="ja-JP" sz="1050" dirty="0" smtClean="0">
              <a:solidFill>
                <a:schemeClr val="tx1"/>
              </a:solidFill>
              <a:latin typeface="ＭＳ Ｐ明朝" pitchFamily="18" charset="-128"/>
              <a:ea typeface="ＭＳ Ｐ明朝" pitchFamily="18" charset="-128"/>
            </a:endParaRPr>
          </a:p>
          <a:p>
            <a:endParaRPr kumimoji="1" lang="ja-JP" altLang="en-US" dirty="0">
              <a:latin typeface="ＭＳ Ｐ明朝" pitchFamily="18" charset="-128"/>
              <a:ea typeface="ＭＳ Ｐ明朝" pitchFamily="18"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251520"/>
            <a:ext cx="6172200" cy="216024"/>
          </a:xfrm>
        </p:spPr>
        <p:txBody>
          <a:bodyPr>
            <a:normAutofit fontScale="90000"/>
          </a:bodyPr>
          <a:lstStyle/>
          <a:p>
            <a:r>
              <a:rPr kumimoji="1" lang="en-US" altLang="ja-JP" dirty="0" smtClean="0"/>
              <a:t/>
            </a:r>
            <a:br>
              <a:rPr kumimoji="1" lang="en-US" altLang="ja-JP" dirty="0" smtClean="0"/>
            </a:br>
            <a:endParaRPr kumimoji="1" lang="ja-JP" altLang="en-US" dirty="0"/>
          </a:p>
        </p:txBody>
      </p:sp>
      <p:sp>
        <p:nvSpPr>
          <p:cNvPr id="3" name="コンテンツ プレースホルダ 2"/>
          <p:cNvSpPr>
            <a:spLocks noGrp="1"/>
          </p:cNvSpPr>
          <p:nvPr>
            <p:ph idx="1"/>
          </p:nvPr>
        </p:nvSpPr>
        <p:spPr>
          <a:xfrm>
            <a:off x="342900" y="251521"/>
            <a:ext cx="6172200" cy="7916698"/>
          </a:xfrm>
        </p:spPr>
        <p:txBody>
          <a:bodyPr/>
          <a:lstStyle/>
          <a:p>
            <a:pPr>
              <a:buNone/>
            </a:pPr>
            <a:endParaRPr kumimoji="1" lang="en-US" altLang="ja-JP" dirty="0" smtClean="0"/>
          </a:p>
          <a:p>
            <a:pPr>
              <a:buNone/>
            </a:pPr>
            <a:endParaRPr kumimoji="1" lang="ja-JP" altLang="en-US" dirty="0"/>
          </a:p>
        </p:txBody>
      </p:sp>
      <p:sp>
        <p:nvSpPr>
          <p:cNvPr id="4" name="正方形/長方形 3"/>
          <p:cNvSpPr/>
          <p:nvPr/>
        </p:nvSpPr>
        <p:spPr>
          <a:xfrm>
            <a:off x="332656" y="179512"/>
            <a:ext cx="3024336" cy="8640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1050" dirty="0" smtClean="0">
                <a:solidFill>
                  <a:schemeClr val="tx1"/>
                </a:solidFill>
                <a:latin typeface="ＭＳ Ｐ明朝" pitchFamily="18" charset="-128"/>
                <a:ea typeface="ＭＳ Ｐ明朝" pitchFamily="18" charset="-128"/>
              </a:rPr>
              <a:t>なお</a:t>
            </a:r>
            <a:r>
              <a:rPr lang="ja-JP" altLang="ja-JP" sz="1050" dirty="0" smtClean="0">
                <a:solidFill>
                  <a:schemeClr val="tx1"/>
                </a:solidFill>
                <a:latin typeface="ＭＳ Ｐ明朝" pitchFamily="18" charset="-128"/>
                <a:ea typeface="ＭＳ Ｐ明朝" pitchFamily="18" charset="-128"/>
              </a:rPr>
              <a:t>、同質の問題ですが、「協同組合」において管理とそこに生まれる「矛盾」は避けることができません。重要なのはこの「矛盾」が非敵対的なものであることです。したがってその解決はかって構想された「協同組合」内部の「苦情処理委員会」の次元ではなく、労働組合の「職場交渉」的な機能によって解決されることが重要だと考えま</a:t>
            </a:r>
            <a:r>
              <a:rPr lang="ja-JP" altLang="en-US" sz="1050" dirty="0" smtClean="0">
                <a:solidFill>
                  <a:schemeClr val="tx1"/>
                </a:solidFill>
                <a:latin typeface="ＭＳ Ｐ明朝" pitchFamily="18" charset="-128"/>
                <a:ea typeface="ＭＳ Ｐ明朝" pitchFamily="18" charset="-128"/>
              </a:rPr>
              <a:t>す</a:t>
            </a:r>
            <a:r>
              <a:rPr lang="ja-JP" altLang="ja-JP" sz="1050" dirty="0" smtClean="0">
                <a:solidFill>
                  <a:schemeClr val="tx1"/>
                </a:solidFill>
                <a:latin typeface="ＭＳ Ｐ明朝" pitchFamily="18" charset="-128"/>
                <a:ea typeface="ＭＳ Ｐ明朝" pitchFamily="18" charset="-128"/>
              </a:rPr>
              <a:t>。</a:t>
            </a:r>
            <a:endParaRPr lang="en-US" altLang="ja-JP" sz="1050" dirty="0" smtClean="0">
              <a:solidFill>
                <a:schemeClr val="tx1"/>
              </a:solidFill>
              <a:latin typeface="ＭＳ Ｐ明朝" pitchFamily="18" charset="-128"/>
              <a:ea typeface="ＭＳ Ｐ明朝" pitchFamily="18" charset="-128"/>
            </a:endParaRPr>
          </a:p>
          <a:p>
            <a:endParaRPr lang="ja-JP"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a:t>
            </a:r>
            <a:r>
              <a:rPr lang="ja-JP" altLang="ja-JP" sz="1050" dirty="0" smtClean="0">
                <a:solidFill>
                  <a:schemeClr val="tx1"/>
                </a:solidFill>
                <a:latin typeface="ＭＳ Ｐ明朝" pitchFamily="18" charset="-128"/>
                <a:ea typeface="ＭＳ Ｐ明朝" pitchFamily="18" charset="-128"/>
              </a:rPr>
              <a:t>まとめ</a:t>
            </a:r>
          </a:p>
          <a:p>
            <a:r>
              <a:rPr lang="en-US" altLang="ja-JP" sz="1050" dirty="0" smtClean="0">
                <a:solidFill>
                  <a:schemeClr val="tx1"/>
                </a:solidFill>
                <a:latin typeface="ＭＳ Ｐ明朝" pitchFamily="18" charset="-128"/>
                <a:ea typeface="ＭＳ Ｐ明朝" pitchFamily="18" charset="-128"/>
              </a:rPr>
              <a:t> </a:t>
            </a:r>
            <a:endParaRPr lang="ja-JP"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a:t>
            </a:r>
            <a:r>
              <a:rPr lang="ja-JP" altLang="en-US" sz="1050" dirty="0" smtClean="0">
                <a:solidFill>
                  <a:schemeClr val="tx1"/>
                </a:solidFill>
                <a:latin typeface="ＭＳ Ｐ明朝" pitchFamily="18" charset="-128"/>
                <a:ea typeface="ＭＳ Ｐ明朝" pitchFamily="18" charset="-128"/>
              </a:rPr>
              <a:t> </a:t>
            </a:r>
            <a:r>
              <a:rPr lang="ja-JP" altLang="ja-JP" sz="1050" dirty="0" smtClean="0">
                <a:solidFill>
                  <a:schemeClr val="tx1"/>
                </a:solidFill>
                <a:latin typeface="ＭＳ Ｐ明朝" pitchFamily="18" charset="-128"/>
                <a:ea typeface="ＭＳ Ｐ明朝" pitchFamily="18" charset="-128"/>
              </a:rPr>
              <a:t>資本</a:t>
            </a:r>
            <a:r>
              <a:rPr lang="ja-JP" altLang="ja-JP" sz="1050" dirty="0" smtClean="0">
                <a:solidFill>
                  <a:schemeClr val="tx1"/>
                </a:solidFill>
                <a:latin typeface="ＭＳ Ｐ明朝" pitchFamily="18" charset="-128"/>
                <a:ea typeface="ＭＳ Ｐ明朝" pitchFamily="18" charset="-128"/>
              </a:rPr>
              <a:t>主義的企業とは異なる「協同組合」の優位性の根源は「協同組合の目的」と「協同組合労働者の目的」が基本的に一致していることにあります。もっとも「協同組合」の可能性は理念的なものであり、それを現実に転化させるのは階級闘争です。協同組合労働者の“たたかい”が「協同組合」の存在とその発展を保障するのです。労働者にとって”たたかい”という力の行使は</a:t>
            </a:r>
            <a:r>
              <a:rPr lang="ja-JP" altLang="en-US" sz="1050" dirty="0" smtClean="0">
                <a:solidFill>
                  <a:schemeClr val="tx1"/>
                </a:solidFill>
                <a:latin typeface="ＭＳ Ｐ明朝" pitchFamily="18" charset="-128"/>
                <a:ea typeface="ＭＳ Ｐ明朝" pitchFamily="18" charset="-128"/>
              </a:rPr>
              <a:t>「</a:t>
            </a:r>
            <a:r>
              <a:rPr lang="ja-JP" altLang="ja-JP" sz="1050" dirty="0" smtClean="0">
                <a:solidFill>
                  <a:schemeClr val="tx1"/>
                </a:solidFill>
                <a:latin typeface="ＭＳ Ｐ明朝" pitchFamily="18" charset="-128"/>
                <a:ea typeface="ＭＳ Ｐ明朝" pitchFamily="18" charset="-128"/>
              </a:rPr>
              <a:t>労働組合を組織することにより許されている</a:t>
            </a:r>
            <a:r>
              <a:rPr lang="ja-JP" altLang="en-US" sz="1050" dirty="0" smtClean="0">
                <a:solidFill>
                  <a:schemeClr val="tx1"/>
                </a:solidFill>
                <a:latin typeface="ＭＳ Ｐ明朝" pitchFamily="18" charset="-128"/>
                <a:ea typeface="ＭＳ Ｐ明朝" pitchFamily="18" charset="-128"/>
              </a:rPr>
              <a:t>」</a:t>
            </a:r>
            <a:r>
              <a:rPr lang="ja-JP" altLang="ja-JP" sz="800" dirty="0" smtClean="0">
                <a:solidFill>
                  <a:schemeClr val="tx1"/>
                </a:solidFill>
                <a:latin typeface="ＭＳ Ｐ明朝" pitchFamily="18" charset="-128"/>
                <a:ea typeface="ＭＳ Ｐ明朝" pitchFamily="18" charset="-128"/>
              </a:rPr>
              <a:t>（注</a:t>
            </a:r>
            <a:r>
              <a:rPr lang="en-US" altLang="ja-JP" sz="800" dirty="0" smtClean="0">
                <a:solidFill>
                  <a:schemeClr val="tx1"/>
                </a:solidFill>
                <a:latin typeface="ＭＳ Ｐ明朝" pitchFamily="18" charset="-128"/>
                <a:ea typeface="ＭＳ Ｐ明朝" pitchFamily="18" charset="-128"/>
              </a:rPr>
              <a:t>10</a:t>
            </a:r>
            <a:r>
              <a:rPr lang="ja-JP" altLang="ja-JP" sz="800" dirty="0" smtClean="0">
                <a:solidFill>
                  <a:schemeClr val="tx1"/>
                </a:solidFill>
                <a:latin typeface="ＭＳ Ｐ明朝" pitchFamily="18" charset="-128"/>
                <a:ea typeface="ＭＳ Ｐ明朝" pitchFamily="18" charset="-128"/>
              </a:rPr>
              <a:t>）</a:t>
            </a:r>
            <a:r>
              <a:rPr lang="ja-JP" altLang="ja-JP" sz="1050" dirty="0" smtClean="0">
                <a:solidFill>
                  <a:schemeClr val="tx1"/>
                </a:solidFill>
                <a:latin typeface="ＭＳ Ｐ明朝" pitchFamily="18" charset="-128"/>
                <a:ea typeface="ＭＳ Ｐ明朝" pitchFamily="18" charset="-128"/>
              </a:rPr>
              <a:t>のが社会的合意です。労働法はそのために存在するのです。</a:t>
            </a:r>
          </a:p>
          <a:p>
            <a:r>
              <a:rPr lang="ja-JP" altLang="en-US" sz="800" dirty="0" smtClean="0">
                <a:solidFill>
                  <a:schemeClr val="tx1"/>
                </a:solidFill>
                <a:latin typeface="ＭＳ Ｐ明朝" pitchFamily="18" charset="-128"/>
                <a:ea typeface="ＭＳ Ｐ明朝" pitchFamily="18" charset="-128"/>
              </a:rPr>
              <a:t>　</a:t>
            </a:r>
            <a:r>
              <a:rPr lang="ja-JP" altLang="ja-JP" sz="800" dirty="0" smtClean="0">
                <a:solidFill>
                  <a:schemeClr val="tx1"/>
                </a:solidFill>
                <a:latin typeface="ＭＳ Ｐ明朝" pitchFamily="18" charset="-128"/>
                <a:ea typeface="ＭＳ Ｐ明朝" pitchFamily="18" charset="-128"/>
              </a:rPr>
              <a:t>注</a:t>
            </a:r>
            <a:r>
              <a:rPr lang="en-US" altLang="ja-JP" sz="800" dirty="0" smtClean="0">
                <a:solidFill>
                  <a:schemeClr val="tx1"/>
                </a:solidFill>
                <a:latin typeface="ＭＳ Ｐ明朝" pitchFamily="18" charset="-128"/>
                <a:ea typeface="ＭＳ Ｐ明朝" pitchFamily="18" charset="-128"/>
              </a:rPr>
              <a:t>10</a:t>
            </a:r>
            <a:r>
              <a:rPr lang="ja-JP" altLang="ja-JP" sz="800" dirty="0" smtClean="0">
                <a:solidFill>
                  <a:schemeClr val="tx1"/>
                </a:solidFill>
                <a:latin typeface="ＭＳ Ｐ明朝" pitchFamily="18" charset="-128"/>
                <a:ea typeface="ＭＳ Ｐ明朝" pitchFamily="18" charset="-128"/>
              </a:rPr>
              <a:t>　「勤労者の団結する権利および団体交渉その他の団体</a:t>
            </a:r>
            <a:r>
              <a:rPr lang="ja-JP" altLang="en-US" sz="800" dirty="0" smtClean="0">
                <a:solidFill>
                  <a:schemeClr val="tx1"/>
                </a:solidFill>
                <a:latin typeface="ＭＳ Ｐ明朝" pitchFamily="18" charset="-128"/>
                <a:ea typeface="ＭＳ Ｐ明朝" pitchFamily="18" charset="-128"/>
              </a:rPr>
              <a:t>　　　</a:t>
            </a:r>
            <a:endParaRPr lang="en-US" altLang="ja-JP" sz="800" dirty="0" smtClean="0">
              <a:solidFill>
                <a:schemeClr val="tx1"/>
              </a:solidFill>
              <a:latin typeface="ＭＳ Ｐ明朝" pitchFamily="18" charset="-128"/>
              <a:ea typeface="ＭＳ Ｐ明朝" pitchFamily="18" charset="-128"/>
            </a:endParaRPr>
          </a:p>
          <a:p>
            <a:r>
              <a:rPr lang="ja-JP" altLang="en-US" sz="800" dirty="0" smtClean="0">
                <a:solidFill>
                  <a:schemeClr val="tx1"/>
                </a:solidFill>
                <a:latin typeface="ＭＳ Ｐ明朝" pitchFamily="18" charset="-128"/>
                <a:ea typeface="ＭＳ Ｐ明朝" pitchFamily="18" charset="-128"/>
              </a:rPr>
              <a:t>　　　 </a:t>
            </a:r>
            <a:r>
              <a:rPr lang="ja-JP" altLang="ja-JP" sz="800" dirty="0" smtClean="0">
                <a:solidFill>
                  <a:schemeClr val="tx1"/>
                </a:solidFill>
                <a:latin typeface="ＭＳ Ｐ明朝" pitchFamily="18" charset="-128"/>
                <a:ea typeface="ＭＳ Ｐ明朝" pitchFamily="18" charset="-128"/>
              </a:rPr>
              <a:t>行動をする権利はこれを保障する」</a:t>
            </a:r>
            <a:r>
              <a:rPr lang="en-US" altLang="ja-JP" sz="800" dirty="0" smtClean="0">
                <a:solidFill>
                  <a:schemeClr val="tx1"/>
                </a:solidFill>
                <a:latin typeface="ＭＳ Ｐ明朝" pitchFamily="18" charset="-128"/>
                <a:ea typeface="ＭＳ Ｐ明朝" pitchFamily="18" charset="-128"/>
              </a:rPr>
              <a:t>(</a:t>
            </a:r>
            <a:r>
              <a:rPr lang="ja-JP" altLang="ja-JP" sz="800" dirty="0" smtClean="0">
                <a:solidFill>
                  <a:schemeClr val="tx1"/>
                </a:solidFill>
                <a:latin typeface="ＭＳ Ｐ明朝" pitchFamily="18" charset="-128"/>
                <a:ea typeface="ＭＳ Ｐ明朝" pitchFamily="18" charset="-128"/>
              </a:rPr>
              <a:t>憲法第</a:t>
            </a:r>
            <a:r>
              <a:rPr lang="en-US" altLang="ja-JP" sz="800" dirty="0" smtClean="0">
                <a:solidFill>
                  <a:schemeClr val="tx1"/>
                </a:solidFill>
                <a:latin typeface="ＭＳ Ｐ明朝" pitchFamily="18" charset="-128"/>
                <a:ea typeface="ＭＳ Ｐ明朝" pitchFamily="18" charset="-128"/>
              </a:rPr>
              <a:t>28</a:t>
            </a:r>
            <a:r>
              <a:rPr lang="ja-JP" altLang="ja-JP" sz="800" dirty="0" smtClean="0">
                <a:solidFill>
                  <a:schemeClr val="tx1"/>
                </a:solidFill>
                <a:latin typeface="ＭＳ Ｐ明朝" pitchFamily="18" charset="-128"/>
                <a:ea typeface="ＭＳ Ｐ明朝" pitchFamily="18" charset="-128"/>
              </a:rPr>
              <a:t>条</a:t>
            </a:r>
            <a:r>
              <a:rPr lang="en-US" altLang="ja-JP" sz="800" dirty="0" smtClean="0">
                <a:solidFill>
                  <a:schemeClr val="tx1"/>
                </a:solidFill>
                <a:latin typeface="ＭＳ Ｐ明朝" pitchFamily="18" charset="-128"/>
                <a:ea typeface="ＭＳ Ｐ明朝" pitchFamily="18" charset="-128"/>
              </a:rPr>
              <a:t>)</a:t>
            </a:r>
          </a:p>
          <a:p>
            <a:r>
              <a:rPr lang="en-US" altLang="ja-JP" sz="800" dirty="0" smtClean="0">
                <a:solidFill>
                  <a:schemeClr val="tx1"/>
                </a:solidFill>
                <a:latin typeface="ＭＳ Ｐ明朝" pitchFamily="18" charset="-128"/>
                <a:ea typeface="ＭＳ Ｐ明朝" pitchFamily="18" charset="-128"/>
              </a:rPr>
              <a:t>  </a:t>
            </a:r>
            <a:endParaRPr lang="ja-JP" altLang="ja-JP" sz="800" dirty="0" smtClean="0">
              <a:solidFill>
                <a:schemeClr val="tx1"/>
              </a:solidFill>
              <a:latin typeface="ＭＳ Ｐ明朝" pitchFamily="18" charset="-128"/>
              <a:ea typeface="ＭＳ Ｐ明朝" pitchFamily="18" charset="-128"/>
            </a:endParaRPr>
          </a:p>
          <a:p>
            <a:r>
              <a:rPr lang="en-US" altLang="ja-JP" sz="1050" dirty="0" smtClean="0">
                <a:solidFill>
                  <a:schemeClr val="tx1"/>
                </a:solidFill>
                <a:latin typeface="ＭＳ Ｐ明朝" pitchFamily="18" charset="-128"/>
                <a:ea typeface="ＭＳ Ｐ明朝" pitchFamily="18" charset="-128"/>
              </a:rPr>
              <a:t>  </a:t>
            </a:r>
            <a:r>
              <a:rPr lang="en-US" altLang="ja-JP" sz="1050" dirty="0" smtClean="0">
                <a:solidFill>
                  <a:schemeClr val="tx1"/>
                </a:solidFill>
                <a:latin typeface="ＭＳ Ｐ明朝" pitchFamily="18" charset="-128"/>
                <a:ea typeface="ＭＳ Ｐ明朝" pitchFamily="18" charset="-128"/>
              </a:rPr>
              <a:t> </a:t>
            </a:r>
            <a:r>
              <a:rPr lang="ja-JP" altLang="ja-JP" sz="1050" dirty="0" smtClean="0">
                <a:solidFill>
                  <a:schemeClr val="tx1"/>
                </a:solidFill>
                <a:latin typeface="ＭＳ Ｐ明朝" pitchFamily="18" charset="-128"/>
                <a:ea typeface="ＭＳ Ｐ明朝" pitchFamily="18" charset="-128"/>
              </a:rPr>
              <a:t>同時</a:t>
            </a:r>
            <a:r>
              <a:rPr lang="ja-JP" altLang="ja-JP" sz="1050" dirty="0" smtClean="0">
                <a:solidFill>
                  <a:schemeClr val="tx1"/>
                </a:solidFill>
                <a:latin typeface="ＭＳ Ｐ明朝" pitchFamily="18" charset="-128"/>
                <a:ea typeface="ＭＳ Ｐ明朝" pitchFamily="18" charset="-128"/>
              </a:rPr>
              <a:t>にこのように考えると「協同組合」で活動する労働組合は「企業内組合」の狭い視野から脱却し、「協同組合」に即していえば、「雇われ者根性」を克服して”成長“することが求められます。「協同組合」において労働組合が「使用従属」関係に拘泥するならば労働組合は逆に「協同組合」の発展を阻害し、対立物に転化する危険すらあると考えます。</a:t>
            </a:r>
          </a:p>
          <a:p>
            <a:r>
              <a:rPr lang="en-US" altLang="ja-JP" sz="1050" dirty="0" smtClean="0">
                <a:solidFill>
                  <a:schemeClr val="tx1"/>
                </a:solidFill>
                <a:latin typeface="ＭＳ Ｐ明朝" pitchFamily="18" charset="-128"/>
                <a:ea typeface="ＭＳ Ｐ明朝" pitchFamily="18" charset="-128"/>
              </a:rPr>
              <a:t>   </a:t>
            </a:r>
            <a:r>
              <a:rPr lang="ja-JP" altLang="ja-JP" sz="1050" dirty="0" smtClean="0">
                <a:solidFill>
                  <a:schemeClr val="tx1"/>
                </a:solidFill>
                <a:latin typeface="ＭＳ Ｐ明朝" pitchFamily="18" charset="-128"/>
                <a:ea typeface="ＭＳ Ｐ明朝" pitchFamily="18" charset="-128"/>
              </a:rPr>
              <a:t>協同</a:t>
            </a:r>
            <a:r>
              <a:rPr lang="ja-JP" altLang="ja-JP" sz="1050" dirty="0" smtClean="0">
                <a:solidFill>
                  <a:schemeClr val="tx1"/>
                </a:solidFill>
                <a:latin typeface="ＭＳ Ｐ明朝" pitchFamily="18" charset="-128"/>
                <a:ea typeface="ＭＳ Ｐ明朝" pitchFamily="18" charset="-128"/>
              </a:rPr>
              <a:t>組合労働者の労働条件の前進および管理とそこに必然的に生まれる「矛盾」の解決は、まさに協同組合労働者の団結すなわち労働組合の意思と「協同組合理事会」との間で非対立的な「団体交渉」に委ねるべきです。「有給休暇」を例にとると「適用除外」ではなく、それは法的にも取得しなければなりません。同時に「協同組合」の経営状態によっては「組合員」は何日も無償労働を行い、「協同組合」を守り抜かなければなりません。労働組合はこうした視点の議論を組織しなければならないのです。こうした意味で「協同組合」が労働法の保障する権利について「この部分は適用する。しない」などと議論し、ましてや法律で規定するのは無用です。「協同組合」おいては無条件に労働組合が存在する重要性が認められ、「理事会」は労働組合との「協力・共同」のイ二シァチブを発揮することが必要です。</a:t>
            </a:r>
            <a:endParaRPr lang="en-US" altLang="ja-JP" sz="1050" dirty="0" smtClean="0">
              <a:solidFill>
                <a:schemeClr val="tx1"/>
              </a:solidFill>
              <a:latin typeface="ＭＳ Ｐ明朝" pitchFamily="18" charset="-128"/>
              <a:ea typeface="ＭＳ Ｐ明朝" pitchFamily="18" charset="-128"/>
            </a:endParaRPr>
          </a:p>
          <a:p>
            <a:r>
              <a:rPr lang="en-US" altLang="ja-JP" sz="1050" dirty="0" smtClean="0">
                <a:solidFill>
                  <a:schemeClr val="tx1"/>
                </a:solidFill>
                <a:latin typeface="ＭＳ Ｐ明朝" pitchFamily="18" charset="-128"/>
                <a:ea typeface="ＭＳ Ｐ明朝" pitchFamily="18" charset="-128"/>
              </a:rPr>
              <a:t>  </a:t>
            </a:r>
            <a:r>
              <a:rPr lang="ja-JP" altLang="ja-JP" sz="1050" dirty="0" smtClean="0">
                <a:solidFill>
                  <a:schemeClr val="tx1"/>
                </a:solidFill>
                <a:latin typeface="ＭＳ Ｐ明朝" pitchFamily="18" charset="-128"/>
                <a:ea typeface="ＭＳ Ｐ明朝" pitchFamily="18" charset="-128"/>
              </a:rPr>
              <a:t>「協同組合法」の成立を機に協同組合を志向する人たちの「内なる労働組合否定」を克服し、労働組合といえば「使用従属」しか</a:t>
            </a:r>
            <a:r>
              <a:rPr lang="ja-JP" altLang="ja-JP" sz="1050" dirty="0" smtClean="0">
                <a:solidFill>
                  <a:schemeClr val="tx1"/>
                </a:solidFill>
                <a:latin typeface="ＭＳ Ｐ明朝" pitchFamily="18" charset="-128"/>
                <a:ea typeface="ＭＳ Ｐ明朝" pitchFamily="18" charset="-128"/>
              </a:rPr>
              <a:t>考えられない</a:t>
            </a:r>
            <a:r>
              <a:rPr lang="ja-JP" altLang="en-US" sz="1050" dirty="0" smtClean="0">
                <a:solidFill>
                  <a:schemeClr val="tx1"/>
                </a:solidFill>
                <a:latin typeface="ＭＳ Ｐ明朝" pitchFamily="18" charset="-128"/>
                <a:ea typeface="ＭＳ Ｐ明朝" pitchFamily="18" charset="-128"/>
              </a:rPr>
              <a:t>呪縛から</a:t>
            </a:r>
            <a:endParaRPr lang="ja-JP" altLang="ja-JP" sz="1050" dirty="0" smtClean="0">
              <a:solidFill>
                <a:schemeClr val="tx1"/>
              </a:solidFill>
              <a:latin typeface="ＭＳ Ｐ明朝" pitchFamily="18" charset="-128"/>
              <a:ea typeface="ＭＳ Ｐ明朝" pitchFamily="18" charset="-128"/>
            </a:endParaRPr>
          </a:p>
        </p:txBody>
      </p:sp>
      <p:sp>
        <p:nvSpPr>
          <p:cNvPr id="5" name="正方形/長方形 4"/>
          <p:cNvSpPr/>
          <p:nvPr/>
        </p:nvSpPr>
        <p:spPr>
          <a:xfrm>
            <a:off x="3429000" y="683568"/>
            <a:ext cx="3096344" cy="23762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1050" dirty="0" smtClean="0">
                <a:solidFill>
                  <a:schemeClr val="tx1"/>
                </a:solidFill>
                <a:latin typeface="ＭＳ Ｐ明朝" pitchFamily="18" charset="-128"/>
                <a:ea typeface="ＭＳ Ｐ明朝" pitchFamily="18" charset="-128"/>
              </a:rPr>
              <a:t>解放たれ</a:t>
            </a:r>
            <a:r>
              <a:rPr lang="ja-JP" altLang="ja-JP" sz="1050" dirty="0" smtClean="0">
                <a:solidFill>
                  <a:schemeClr val="tx1"/>
                </a:solidFill>
                <a:latin typeface="ＭＳ Ｐ明朝" pitchFamily="18" charset="-128"/>
                <a:ea typeface="ＭＳ Ｐ明朝" pitchFamily="18" charset="-128"/>
              </a:rPr>
              <a:t>たることが求められます。なお、この点は労働組合についてもいえます。</a:t>
            </a:r>
            <a:endParaRPr lang="en-US" altLang="ja-JP" sz="1050" dirty="0" smtClean="0">
              <a:solidFill>
                <a:schemeClr val="tx1"/>
              </a:solidFill>
              <a:latin typeface="ＭＳ Ｐ明朝" pitchFamily="18" charset="-128"/>
              <a:ea typeface="ＭＳ Ｐ明朝" pitchFamily="18" charset="-128"/>
            </a:endParaRPr>
          </a:p>
          <a:p>
            <a:r>
              <a:rPr lang="en-US" altLang="ja-JP" sz="1050" dirty="0" smtClean="0">
                <a:solidFill>
                  <a:schemeClr val="tx1"/>
                </a:solidFill>
                <a:latin typeface="ＭＳ Ｐ明朝" pitchFamily="18" charset="-128"/>
                <a:ea typeface="ＭＳ Ｐ明朝" pitchFamily="18" charset="-128"/>
              </a:rPr>
              <a:t>  </a:t>
            </a:r>
            <a:r>
              <a:rPr lang="ja-JP" altLang="ja-JP" sz="1050" dirty="0" smtClean="0">
                <a:solidFill>
                  <a:schemeClr val="tx1"/>
                </a:solidFill>
                <a:latin typeface="ＭＳ Ｐ明朝" pitchFamily="18" charset="-128"/>
                <a:ea typeface="ＭＳ Ｐ明朝" pitchFamily="18" charset="-128"/>
              </a:rPr>
              <a:t>小論の結論は協同組合労働の豊かな可能性を実現するためには「協同組合法」の条文から「十一　労働関係法令の適用に関する特例等」と「２　就労規定（仮称）」の削除を求めるというものです。</a:t>
            </a:r>
          </a:p>
          <a:p>
            <a:r>
              <a:rPr lang="ja-JP" altLang="en-US" sz="1050" dirty="0" smtClean="0">
                <a:solidFill>
                  <a:schemeClr val="tx1"/>
                </a:solidFill>
                <a:latin typeface="ＭＳ Ｐ明朝" pitchFamily="18" charset="-128"/>
                <a:ea typeface="ＭＳ Ｐ明朝" pitchFamily="18" charset="-128"/>
              </a:rPr>
              <a:t>　</a:t>
            </a:r>
            <a:r>
              <a:rPr lang="ja-JP" altLang="ja-JP" sz="1050" dirty="0" smtClean="0">
                <a:solidFill>
                  <a:schemeClr val="tx1"/>
                </a:solidFill>
                <a:latin typeface="ＭＳ Ｐ明朝" pitchFamily="18" charset="-128"/>
                <a:ea typeface="ＭＳ Ｐ明朝" pitchFamily="18" charset="-128"/>
              </a:rPr>
              <a:t>協同組合労働者に対する「法規定」を問題にするならば、むしろ協同組合労働者を主人公とし、劣悪な労働条件を向上させることを展望しうる「新しい公共」のあり方と国家としての「協同組合」に対する積極的な位置づけ、公的に育成・援助をはかるための規定が重要ではないでしょうか。</a:t>
            </a:r>
          </a:p>
          <a:p>
            <a:r>
              <a:rPr lang="ja-JP" altLang="en-US" sz="1050" dirty="0" smtClean="0">
                <a:solidFill>
                  <a:schemeClr val="tx1"/>
                </a:solidFill>
                <a:latin typeface="ＭＳ Ｐ明朝" pitchFamily="18" charset="-128"/>
                <a:ea typeface="ＭＳ Ｐ明朝" pitchFamily="18" charset="-128"/>
              </a:rPr>
              <a:t>　</a:t>
            </a:r>
            <a:r>
              <a:rPr lang="ja-JP" altLang="en-US" sz="1050" dirty="0" smtClean="0">
                <a:solidFill>
                  <a:schemeClr val="tx1"/>
                </a:solidFill>
                <a:latin typeface="ＭＳ Ｐ明朝" pitchFamily="18" charset="-128"/>
                <a:ea typeface="ＭＳ Ｐ明朝" pitchFamily="18" charset="-128"/>
              </a:rPr>
              <a:t> </a:t>
            </a:r>
            <a:r>
              <a:rPr lang="ja-JP" altLang="ja-JP" sz="1050" dirty="0" smtClean="0">
                <a:solidFill>
                  <a:schemeClr val="tx1"/>
                </a:solidFill>
                <a:latin typeface="ＭＳ Ｐ明朝" pitchFamily="18" charset="-128"/>
                <a:ea typeface="ＭＳ Ｐ明朝" pitchFamily="18" charset="-128"/>
              </a:rPr>
              <a:t>関係者</a:t>
            </a:r>
            <a:r>
              <a:rPr lang="ja-JP" altLang="ja-JP" sz="1050" dirty="0" smtClean="0">
                <a:solidFill>
                  <a:schemeClr val="tx1"/>
                </a:solidFill>
                <a:latin typeface="ＭＳ Ｐ明朝" pitchFamily="18" charset="-128"/>
                <a:ea typeface="ＭＳ Ｐ明朝" pitchFamily="18" charset="-128"/>
              </a:rPr>
              <a:t>の積極的な議論に期待するところです。</a:t>
            </a:r>
            <a:r>
              <a:rPr lang="en-US" altLang="ja-JP" sz="1050" dirty="0" smtClean="0">
                <a:solidFill>
                  <a:schemeClr val="tx1"/>
                </a:solidFill>
                <a:latin typeface="ＭＳ Ｐ明朝" pitchFamily="18" charset="-128"/>
                <a:ea typeface="ＭＳ Ｐ明朝" pitchFamily="18" charset="-128"/>
              </a:rPr>
              <a:t>               </a:t>
            </a:r>
          </a:p>
          <a:p>
            <a:r>
              <a:rPr lang="en-US" altLang="ja-JP" sz="1050" dirty="0" smtClean="0">
                <a:solidFill>
                  <a:schemeClr val="tx1"/>
                </a:solidFill>
                <a:latin typeface="ＭＳ Ｐ明朝" pitchFamily="18" charset="-128"/>
                <a:ea typeface="ＭＳ Ｐ明朝" pitchFamily="18" charset="-128"/>
              </a:rPr>
              <a:t>                              </a:t>
            </a:r>
            <a:r>
              <a:rPr lang="en-US" altLang="ja-JP" sz="1050" dirty="0" smtClean="0">
                <a:solidFill>
                  <a:schemeClr val="tx1"/>
                </a:solidFill>
                <a:latin typeface="ＭＳ Ｐ明朝" pitchFamily="18" charset="-128"/>
                <a:ea typeface="ＭＳ Ｐ明朝" pitchFamily="18" charset="-128"/>
              </a:rPr>
              <a:t>                       </a:t>
            </a:r>
            <a:r>
              <a:rPr lang="ja-JP" altLang="ja-JP" sz="1050" dirty="0" smtClean="0">
                <a:solidFill>
                  <a:schemeClr val="tx1"/>
                </a:solidFill>
                <a:latin typeface="ＭＳ Ｐ明朝" pitchFamily="18" charset="-128"/>
                <a:ea typeface="ＭＳ Ｐ明朝" pitchFamily="18" charset="-128"/>
              </a:rPr>
              <a:t>（</a:t>
            </a:r>
            <a:r>
              <a:rPr lang="en-US" altLang="ja-JP" sz="1050" dirty="0" smtClean="0">
                <a:solidFill>
                  <a:schemeClr val="tx1"/>
                </a:solidFill>
                <a:latin typeface="ＭＳ Ｐ明朝" pitchFamily="18" charset="-128"/>
                <a:ea typeface="ＭＳ Ｐ明朝" pitchFamily="18" charset="-128"/>
              </a:rPr>
              <a:t>2010.3.24</a:t>
            </a:r>
            <a:r>
              <a:rPr lang="ja-JP" altLang="en-US" sz="1050" dirty="0" smtClean="0">
                <a:solidFill>
                  <a:schemeClr val="tx1"/>
                </a:solidFill>
                <a:latin typeface="ＭＳ Ｐ明朝" pitchFamily="18" charset="-128"/>
                <a:ea typeface="ＭＳ Ｐ明朝" pitchFamily="18" charset="-128"/>
              </a:rPr>
              <a:t>）</a:t>
            </a:r>
            <a:endParaRPr lang="en-US" altLang="ja-JP" sz="1050" dirty="0" smtClean="0">
              <a:solidFill>
                <a:schemeClr val="tx1"/>
              </a:solidFill>
              <a:latin typeface="ＭＳ Ｐ明朝" pitchFamily="18" charset="-128"/>
              <a:ea typeface="ＭＳ Ｐ明朝" pitchFamily="18" charset="-128"/>
            </a:endParaRPr>
          </a:p>
          <a:p>
            <a:endParaRPr lang="ja-JP" altLang="en-US" sz="1050" dirty="0" smtClean="0">
              <a:solidFill>
                <a:schemeClr val="tx1"/>
              </a:solidFill>
              <a:latin typeface="AR P丸ゴシック体M" pitchFamily="50" charset="-128"/>
              <a:ea typeface="AR P丸ゴシック体M" pitchFamily="50" charset="-128"/>
            </a:endParaRPr>
          </a:p>
          <a:p>
            <a:pPr algn="ctr"/>
            <a:endParaRPr kumimoji="1" lang="ja-JP" altLang="en-US" dirty="0"/>
          </a:p>
        </p:txBody>
      </p:sp>
      <p:sp>
        <p:nvSpPr>
          <p:cNvPr id="6" name="正方形/長方形 5"/>
          <p:cNvSpPr/>
          <p:nvPr/>
        </p:nvSpPr>
        <p:spPr>
          <a:xfrm>
            <a:off x="3429000" y="2987824"/>
            <a:ext cx="3096344" cy="5544616"/>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altLang="ja-JP" sz="1050" dirty="0" smtClean="0">
                <a:solidFill>
                  <a:schemeClr val="tx1"/>
                </a:solidFill>
                <a:latin typeface="ＭＳ Ｐ明朝" pitchFamily="18" charset="-128"/>
                <a:ea typeface="ＭＳ Ｐ明朝" pitchFamily="18" charset="-128"/>
                <a:cs typeface="Times New Roman" pitchFamily="18" charset="0"/>
              </a:rPr>
              <a:t>〔</a:t>
            </a:r>
            <a:r>
              <a:rPr lang="ja-JP" altLang="en-US" sz="1050" dirty="0" smtClean="0">
                <a:solidFill>
                  <a:schemeClr val="tx1"/>
                </a:solidFill>
                <a:latin typeface="ＭＳ Ｐ明朝" pitchFamily="18" charset="-128"/>
                <a:ea typeface="ＭＳ Ｐ明朝" pitchFamily="18" charset="-128"/>
                <a:cs typeface="Times New Roman" pitchFamily="18" charset="0"/>
              </a:rPr>
              <a:t>参考</a:t>
            </a:r>
            <a:r>
              <a:rPr lang="en-US" altLang="ja-JP" sz="1050" dirty="0" smtClean="0">
                <a:solidFill>
                  <a:schemeClr val="tx1"/>
                </a:solidFill>
                <a:latin typeface="ＭＳ Ｐ明朝" pitchFamily="18" charset="-128"/>
                <a:ea typeface="ＭＳ Ｐ明朝" pitchFamily="18" charset="-128"/>
                <a:cs typeface="Times New Roman" pitchFamily="18" charset="0"/>
              </a:rPr>
              <a:t>〕</a:t>
            </a:r>
          </a:p>
          <a:p>
            <a:pPr fontAlgn="base">
              <a:spcBef>
                <a:spcPct val="0"/>
              </a:spcBef>
              <a:spcAft>
                <a:spcPct val="0"/>
              </a:spcAft>
            </a:pPr>
            <a:r>
              <a:rPr lang="ja-JP" altLang="en-US" sz="1050" dirty="0" smtClean="0">
                <a:solidFill>
                  <a:schemeClr val="tx1"/>
                </a:solidFill>
                <a:latin typeface="ＭＳ Ｐ明朝" pitchFamily="18" charset="-128"/>
                <a:ea typeface="ＭＳ Ｐ明朝" pitchFamily="18" charset="-128"/>
                <a:cs typeface="Times New Roman" pitchFamily="18" charset="0"/>
              </a:rPr>
              <a:t>「協同組合」（に限らないが</a:t>
            </a:r>
            <a:r>
              <a:rPr lang="en-US" altLang="ja-JP" sz="1050" dirty="0" smtClean="0">
                <a:solidFill>
                  <a:schemeClr val="tx1"/>
                </a:solidFill>
                <a:latin typeface="ＭＳ Ｐ明朝" pitchFamily="18" charset="-128"/>
                <a:ea typeface="ＭＳ Ｐ明朝" pitchFamily="18" charset="-128"/>
                <a:cs typeface="Times New Roman" pitchFamily="18" charset="0"/>
              </a:rPr>
              <a:t>)</a:t>
            </a:r>
            <a:r>
              <a:rPr lang="ja-JP" altLang="en-US" sz="1050" dirty="0" smtClean="0">
                <a:solidFill>
                  <a:schemeClr val="tx1"/>
                </a:solidFill>
                <a:latin typeface="ＭＳ Ｐ明朝" pitchFamily="18" charset="-128"/>
                <a:ea typeface="ＭＳ Ｐ明朝" pitchFamily="18" charset="-128"/>
                <a:cs typeface="Times New Roman" pitchFamily="18" charset="0"/>
              </a:rPr>
              <a:t>における官僚主義を考える中で「ソ連とはどういう社会だったか」</a:t>
            </a:r>
            <a:r>
              <a:rPr lang="en-US" altLang="ja-JP" sz="800" dirty="0" smtClean="0">
                <a:solidFill>
                  <a:schemeClr val="tx1"/>
                </a:solidFill>
                <a:latin typeface="ＭＳ Ｐ明朝" pitchFamily="18" charset="-128"/>
                <a:ea typeface="ＭＳ Ｐ明朝" pitchFamily="18" charset="-128"/>
                <a:cs typeface="Times New Roman" pitchFamily="18" charset="0"/>
              </a:rPr>
              <a:t>(</a:t>
            </a:r>
            <a:r>
              <a:rPr lang="ja-JP" altLang="en-US" sz="800" dirty="0" smtClean="0">
                <a:solidFill>
                  <a:schemeClr val="tx1"/>
                </a:solidFill>
                <a:latin typeface="ＭＳ Ｐ明朝" pitchFamily="18" charset="-128"/>
                <a:ea typeface="ＭＳ Ｐ明朝" pitchFamily="18" charset="-128"/>
                <a:cs typeface="Times New Roman" pitchFamily="18" charset="0"/>
              </a:rPr>
              <a:t>聴濤弘、新日本出版社</a:t>
            </a:r>
            <a:r>
              <a:rPr lang="en-US" altLang="ja-JP" sz="800" dirty="0" smtClean="0">
                <a:solidFill>
                  <a:schemeClr val="tx1"/>
                </a:solidFill>
                <a:latin typeface="ＭＳ Ｐ明朝" pitchFamily="18" charset="-128"/>
                <a:ea typeface="ＭＳ Ｐ明朝" pitchFamily="18" charset="-128"/>
                <a:cs typeface="Times New Roman" pitchFamily="18" charset="0"/>
              </a:rPr>
              <a:t>)</a:t>
            </a:r>
            <a:r>
              <a:rPr lang="ja-JP" altLang="en-US" sz="1050" dirty="0" smtClean="0">
                <a:solidFill>
                  <a:schemeClr val="tx1"/>
                </a:solidFill>
                <a:latin typeface="ＭＳ Ｐ明朝" pitchFamily="18" charset="-128"/>
                <a:ea typeface="ＭＳ Ｐ明朝" pitchFamily="18" charset="-128"/>
                <a:cs typeface="Times New Roman" pitchFamily="18" charset="0"/>
              </a:rPr>
              <a:t>がおもしろかった。ランダムに紹介する。</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fontAlgn="base">
              <a:spcBef>
                <a:spcPct val="0"/>
              </a:spcBef>
              <a:spcAft>
                <a:spcPct val="0"/>
              </a:spcAft>
            </a:pPr>
            <a:endParaRPr lang="ja-JP" altLang="en-US" sz="1050" dirty="0" smtClean="0">
              <a:latin typeface="ＭＳ Ｐ明朝" pitchFamily="18" charset="-128"/>
              <a:ea typeface="ＭＳ Ｐ明朝" pitchFamily="18" charset="-128"/>
            </a:endParaRPr>
          </a:p>
          <a:p>
            <a:pPr lvl="0" fontAlgn="base">
              <a:spcBef>
                <a:spcPct val="0"/>
              </a:spcBef>
              <a:spcAft>
                <a:spcPct val="0"/>
              </a:spcAft>
            </a:pPr>
            <a:r>
              <a:rPr lang="ja-JP" altLang="en-US" sz="1050" dirty="0" smtClean="0">
                <a:solidFill>
                  <a:schemeClr val="tx1"/>
                </a:solidFill>
                <a:latin typeface="ＭＳ Ｐ明朝" pitchFamily="18" charset="-128"/>
                <a:ea typeface="ＭＳ Ｐ明朝" pitchFamily="18" charset="-128"/>
                <a:cs typeface="Times New Roman" pitchFamily="18" charset="0"/>
                <a:sym typeface="Wingdings"/>
              </a:rPr>
              <a:t></a:t>
            </a:r>
            <a:r>
              <a:rPr lang="ja-JP" altLang="ja-JP" sz="1050" dirty="0" smtClean="0">
                <a:solidFill>
                  <a:schemeClr val="tx1"/>
                </a:solidFill>
                <a:latin typeface="ＭＳ Ｐ明朝" pitchFamily="18" charset="-128"/>
                <a:ea typeface="ＭＳ Ｐ明朝" pitchFamily="18" charset="-128"/>
                <a:cs typeface="Times New Roman" pitchFamily="18" charset="0"/>
              </a:rPr>
              <a:t>経営には高度な知識と技術が必要。専門的な経</a:t>
            </a:r>
            <a:r>
              <a:rPr lang="ja-JP" altLang="en-US" sz="1050" dirty="0" smtClean="0">
                <a:solidFill>
                  <a:schemeClr val="tx1"/>
                </a:solidFill>
                <a:latin typeface="ＭＳ Ｐ明朝" pitchFamily="18" charset="-128"/>
                <a:ea typeface="ＭＳ Ｐ明朝" pitchFamily="18" charset="-128"/>
                <a:cs typeface="Times New Roman" pitchFamily="18" charset="0"/>
              </a:rPr>
              <a:t>　</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fontAlgn="base">
              <a:spcBef>
                <a:spcPct val="0"/>
              </a:spcBef>
              <a:spcAft>
                <a:spcPct val="0"/>
              </a:spcAft>
            </a:pPr>
            <a:r>
              <a:rPr lang="ja-JP" altLang="en-US" sz="1050" dirty="0" smtClean="0">
                <a:solidFill>
                  <a:schemeClr val="tx1"/>
                </a:solidFill>
                <a:latin typeface="ＭＳ Ｐ明朝" pitchFamily="18" charset="-128"/>
                <a:ea typeface="ＭＳ Ｐ明朝" pitchFamily="18" charset="-128"/>
                <a:cs typeface="Times New Roman" pitchFamily="18" charset="0"/>
              </a:rPr>
              <a:t>　</a:t>
            </a:r>
            <a:r>
              <a:rPr lang="ja-JP" altLang="ja-JP" sz="1050" dirty="0" smtClean="0">
                <a:solidFill>
                  <a:schemeClr val="tx1"/>
                </a:solidFill>
                <a:latin typeface="ＭＳ Ｐ明朝" pitchFamily="18" charset="-128"/>
                <a:ea typeface="ＭＳ Ｐ明朝" pitchFamily="18" charset="-128"/>
                <a:cs typeface="Times New Roman" pitchFamily="18" charset="0"/>
              </a:rPr>
              <a:t>営にあたる特別のグループが必要。直接民主主</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fontAlgn="base">
              <a:spcBef>
                <a:spcPct val="0"/>
              </a:spcBef>
              <a:spcAft>
                <a:spcPct val="0"/>
              </a:spcAft>
            </a:pPr>
            <a:r>
              <a:rPr lang="ja-JP" altLang="en-US" sz="1050" dirty="0" smtClean="0">
                <a:solidFill>
                  <a:schemeClr val="tx1"/>
                </a:solidFill>
                <a:latin typeface="ＭＳ Ｐ明朝" pitchFamily="18" charset="-128"/>
                <a:ea typeface="ＭＳ Ｐ明朝" pitchFamily="18" charset="-128"/>
                <a:cs typeface="Times New Roman" pitchFamily="18" charset="0"/>
              </a:rPr>
              <a:t>　</a:t>
            </a:r>
            <a:r>
              <a:rPr lang="ja-JP" altLang="ja-JP" sz="1050" dirty="0" smtClean="0">
                <a:solidFill>
                  <a:schemeClr val="tx1"/>
                </a:solidFill>
                <a:latin typeface="ＭＳ Ｐ明朝" pitchFamily="18" charset="-128"/>
                <a:ea typeface="ＭＳ Ｐ明朝" pitchFamily="18" charset="-128"/>
                <a:cs typeface="Times New Roman" pitchFamily="18" charset="0"/>
              </a:rPr>
              <a:t>義では経営できない。</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fontAlgn="base">
              <a:spcBef>
                <a:spcPct val="0"/>
              </a:spcBef>
              <a:spcAft>
                <a:spcPct val="0"/>
              </a:spcAft>
            </a:pP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fontAlgn="base">
              <a:spcBef>
                <a:spcPct val="0"/>
              </a:spcBef>
              <a:spcAft>
                <a:spcPct val="0"/>
              </a:spcAft>
            </a:pPr>
            <a:r>
              <a:rPr lang="ja-JP" altLang="en-US" sz="1050" dirty="0" smtClean="0">
                <a:solidFill>
                  <a:schemeClr val="tx1"/>
                </a:solidFill>
                <a:latin typeface="ＭＳ Ｐ明朝" pitchFamily="18" charset="-128"/>
                <a:ea typeface="ＭＳ Ｐ明朝" pitchFamily="18" charset="-128"/>
                <a:cs typeface="Times New Roman" pitchFamily="18" charset="0"/>
                <a:sym typeface="Wingdings"/>
              </a:rPr>
              <a:t></a:t>
            </a:r>
            <a:r>
              <a:rPr lang="ja-JP" altLang="ja-JP" sz="1050" dirty="0" smtClean="0">
                <a:solidFill>
                  <a:schemeClr val="tx1"/>
                </a:solidFill>
                <a:latin typeface="ＭＳ Ｐ明朝" pitchFamily="18" charset="-128"/>
                <a:ea typeface="ＭＳ Ｐ明朝" pitchFamily="18" charset="-128"/>
                <a:cs typeface="Times New Roman" pitchFamily="18" charset="0"/>
              </a:rPr>
              <a:t>労働者から遊離しない。官僚主義を防ぐ。パリコ</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fontAlgn="base">
              <a:spcBef>
                <a:spcPct val="0"/>
              </a:spcBef>
              <a:spcAft>
                <a:spcPct val="0"/>
              </a:spcAft>
            </a:pPr>
            <a:r>
              <a:rPr lang="ja-JP" altLang="en-US" sz="1050" dirty="0" smtClean="0">
                <a:solidFill>
                  <a:schemeClr val="tx1"/>
                </a:solidFill>
                <a:latin typeface="ＭＳ Ｐ明朝" pitchFamily="18" charset="-128"/>
                <a:ea typeface="ＭＳ Ｐ明朝" pitchFamily="18" charset="-128"/>
                <a:cs typeface="Times New Roman" pitchFamily="18" charset="0"/>
              </a:rPr>
              <a:t>　</a:t>
            </a:r>
            <a:r>
              <a:rPr lang="ja-JP" altLang="ja-JP" sz="1050" dirty="0" smtClean="0">
                <a:solidFill>
                  <a:schemeClr val="tx1"/>
                </a:solidFill>
                <a:latin typeface="ＭＳ Ｐ明朝" pitchFamily="18" charset="-128"/>
                <a:ea typeface="ＭＳ Ｐ明朝" pitchFamily="18" charset="-128"/>
                <a:cs typeface="Times New Roman" pitchFamily="18" charset="0"/>
              </a:rPr>
              <a:t>ンミュンの原則は①完全な選挙制度、②「労働者</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fontAlgn="base">
              <a:spcBef>
                <a:spcPct val="0"/>
              </a:spcBef>
              <a:spcAft>
                <a:spcPct val="0"/>
              </a:spcAft>
            </a:pPr>
            <a:r>
              <a:rPr lang="ja-JP" altLang="en-US" sz="1050" dirty="0" smtClean="0">
                <a:solidFill>
                  <a:schemeClr val="tx1"/>
                </a:solidFill>
                <a:latin typeface="ＭＳ Ｐ明朝" pitchFamily="18" charset="-128"/>
                <a:ea typeface="ＭＳ Ｐ明朝" pitchFamily="18" charset="-128"/>
                <a:cs typeface="Times New Roman" pitchFamily="18" charset="0"/>
              </a:rPr>
              <a:t>　</a:t>
            </a:r>
            <a:r>
              <a:rPr lang="ja-JP" altLang="ja-JP" sz="1050" dirty="0" smtClean="0">
                <a:solidFill>
                  <a:schemeClr val="tx1"/>
                </a:solidFill>
                <a:latin typeface="ＭＳ Ｐ明朝" pitchFamily="18" charset="-128"/>
                <a:ea typeface="ＭＳ Ｐ明朝" pitchFamily="18" charset="-128"/>
                <a:cs typeface="Times New Roman" pitchFamily="18" charset="0"/>
              </a:rPr>
              <a:t>並み」の賃金、③解任できる。官僚主義を不可避</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fontAlgn="base">
              <a:spcBef>
                <a:spcPct val="0"/>
              </a:spcBef>
              <a:spcAft>
                <a:spcPct val="0"/>
              </a:spcAft>
            </a:pPr>
            <a:r>
              <a:rPr lang="ja-JP" altLang="en-US" sz="1050" dirty="0" smtClean="0">
                <a:solidFill>
                  <a:schemeClr val="tx1"/>
                </a:solidFill>
                <a:latin typeface="ＭＳ Ｐ明朝" pitchFamily="18" charset="-128"/>
                <a:ea typeface="ＭＳ Ｐ明朝" pitchFamily="18" charset="-128"/>
                <a:cs typeface="Times New Roman" pitchFamily="18" charset="0"/>
              </a:rPr>
              <a:t>　</a:t>
            </a:r>
            <a:r>
              <a:rPr lang="ja-JP" altLang="ja-JP" sz="1050" dirty="0" smtClean="0">
                <a:solidFill>
                  <a:schemeClr val="tx1"/>
                </a:solidFill>
                <a:latin typeface="ＭＳ Ｐ明朝" pitchFamily="18" charset="-128"/>
                <a:ea typeface="ＭＳ Ｐ明朝" pitchFamily="18" charset="-128"/>
                <a:cs typeface="Times New Roman" pitchFamily="18" charset="0"/>
              </a:rPr>
              <a:t>なものとさせない。</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fontAlgn="base">
              <a:spcBef>
                <a:spcPct val="0"/>
              </a:spcBef>
              <a:spcAft>
                <a:spcPct val="0"/>
              </a:spcAft>
            </a:pPr>
            <a:endParaRPr lang="ja-JP" altLang="ja-JP" sz="1050" dirty="0" smtClean="0">
              <a:solidFill>
                <a:schemeClr val="tx1"/>
              </a:solidFill>
              <a:latin typeface="ＭＳ Ｐ明朝" pitchFamily="18" charset="-128"/>
              <a:ea typeface="ＭＳ Ｐ明朝" pitchFamily="18" charset="-128"/>
              <a:cs typeface="ＭＳ Ｐゴシック" pitchFamily="50" charset="-128"/>
            </a:endParaRPr>
          </a:p>
          <a:p>
            <a:pPr lvl="0" eaLnBrk="0" fontAlgn="base" hangingPunct="0">
              <a:spcBef>
                <a:spcPct val="0"/>
              </a:spcBef>
              <a:spcAft>
                <a:spcPct val="0"/>
              </a:spcAft>
            </a:pPr>
            <a:r>
              <a:rPr lang="ja-JP" altLang="en-US" sz="1050" dirty="0" smtClean="0">
                <a:solidFill>
                  <a:schemeClr val="tx1"/>
                </a:solidFill>
                <a:latin typeface="ＭＳ Ｐ明朝" pitchFamily="18" charset="-128"/>
                <a:ea typeface="ＭＳ Ｐ明朝" pitchFamily="18" charset="-128"/>
                <a:cs typeface="Times New Roman" pitchFamily="18" charset="0"/>
                <a:sym typeface="Wingdings"/>
              </a:rPr>
              <a:t></a:t>
            </a:r>
            <a:r>
              <a:rPr lang="ja-JP" altLang="ja-JP" sz="1050" dirty="0" smtClean="0">
                <a:solidFill>
                  <a:schemeClr val="tx1"/>
                </a:solidFill>
                <a:latin typeface="ＭＳ Ｐ明朝" pitchFamily="18" charset="-128"/>
                <a:ea typeface="ＭＳ Ｐ明朝" pitchFamily="18" charset="-128"/>
                <a:cs typeface="Times New Roman" pitchFamily="18" charset="0"/>
              </a:rPr>
              <a:t>労働者</a:t>
            </a:r>
            <a:r>
              <a:rPr lang="en-US" altLang="ja-JP" sz="1050" dirty="0" smtClean="0">
                <a:solidFill>
                  <a:schemeClr val="tx1"/>
                </a:solidFill>
                <a:latin typeface="ＭＳ Ｐ明朝" pitchFamily="18" charset="-128"/>
                <a:ea typeface="ＭＳ Ｐ明朝" pitchFamily="18" charset="-128"/>
                <a:cs typeface="Times New Roman" pitchFamily="18" charset="0"/>
              </a:rPr>
              <a:t>1</a:t>
            </a:r>
            <a:r>
              <a:rPr lang="ja-JP" altLang="en-US" sz="1050" dirty="0" smtClean="0">
                <a:solidFill>
                  <a:schemeClr val="tx1"/>
                </a:solidFill>
                <a:latin typeface="ＭＳ Ｐ明朝" pitchFamily="18" charset="-128"/>
                <a:ea typeface="ＭＳ Ｐ明朝" pitchFamily="18" charset="-128"/>
                <a:cs typeface="Times New Roman" pitchFamily="18" charset="0"/>
              </a:rPr>
              <a:t>人ひとりが自己の能力を発揮し、経営の</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eaLnBrk="0" fontAlgn="base" hangingPunct="0">
              <a:spcBef>
                <a:spcPct val="0"/>
              </a:spcBef>
              <a:spcAft>
                <a:spcPct val="0"/>
              </a:spcAft>
            </a:pPr>
            <a:r>
              <a:rPr lang="ja-JP" altLang="en-US" sz="1050" dirty="0" smtClean="0">
                <a:solidFill>
                  <a:schemeClr val="tx1"/>
                </a:solidFill>
                <a:latin typeface="ＭＳ Ｐ明朝" pitchFamily="18" charset="-128"/>
                <a:ea typeface="ＭＳ Ｐ明朝" pitchFamily="18" charset="-128"/>
                <a:cs typeface="Times New Roman" pitchFamily="18" charset="0"/>
              </a:rPr>
              <a:t>　管理にも参加できるようにする。働くものが経営</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eaLnBrk="0" fontAlgn="base" hangingPunct="0">
              <a:spcBef>
                <a:spcPct val="0"/>
              </a:spcBef>
              <a:spcAft>
                <a:spcPct val="0"/>
              </a:spcAft>
            </a:pPr>
            <a:r>
              <a:rPr lang="ja-JP" altLang="en-US" sz="1050" dirty="0" smtClean="0">
                <a:solidFill>
                  <a:schemeClr val="tx1"/>
                </a:solidFill>
                <a:latin typeface="ＭＳ Ｐ明朝" pitchFamily="18" charset="-128"/>
                <a:ea typeface="ＭＳ Ｐ明朝" pitchFamily="18" charset="-128"/>
                <a:cs typeface="Times New Roman" pitchFamily="18" charset="0"/>
              </a:rPr>
              <a:t>　そのものに参加する。</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eaLnBrk="0" fontAlgn="base" hangingPunct="0">
              <a:spcBef>
                <a:spcPct val="0"/>
              </a:spcBef>
              <a:spcAft>
                <a:spcPct val="0"/>
              </a:spcAft>
            </a:pPr>
            <a:endParaRPr lang="ja-JP" altLang="en-US" sz="1050" dirty="0" smtClean="0">
              <a:solidFill>
                <a:schemeClr val="tx1"/>
              </a:solidFill>
              <a:latin typeface="ＭＳ Ｐ明朝" pitchFamily="18" charset="-128"/>
              <a:ea typeface="ＭＳ Ｐ明朝" pitchFamily="18" charset="-128"/>
              <a:cs typeface="ＭＳ Ｐゴシック" pitchFamily="50" charset="-128"/>
            </a:endParaRPr>
          </a:p>
          <a:p>
            <a:pPr lvl="0" eaLnBrk="0" fontAlgn="base" hangingPunct="0">
              <a:spcBef>
                <a:spcPct val="0"/>
              </a:spcBef>
              <a:spcAft>
                <a:spcPct val="0"/>
              </a:spcAft>
            </a:pPr>
            <a:r>
              <a:rPr lang="ja-JP" altLang="en-US" sz="1050" dirty="0" smtClean="0">
                <a:solidFill>
                  <a:schemeClr val="tx1"/>
                </a:solidFill>
                <a:latin typeface="ＭＳ Ｐ明朝" pitchFamily="18" charset="-128"/>
                <a:ea typeface="ＭＳ Ｐ明朝" pitchFamily="18" charset="-128"/>
                <a:cs typeface="Times New Roman" pitchFamily="18" charset="0"/>
                <a:sym typeface="Wingdings"/>
              </a:rPr>
              <a:t></a:t>
            </a:r>
            <a:r>
              <a:rPr lang="ja-JP" altLang="en-US" sz="1050" dirty="0" smtClean="0">
                <a:solidFill>
                  <a:schemeClr val="tx1"/>
                </a:solidFill>
                <a:latin typeface="ＭＳ Ｐ明朝" pitchFamily="18" charset="-128"/>
                <a:ea typeface="ＭＳ Ｐ明朝" pitchFamily="18" charset="-128"/>
                <a:cs typeface="Times New Roman" pitchFamily="18" charset="0"/>
              </a:rPr>
              <a:t>労働者が企業管理、運営への参加で積極的な役</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eaLnBrk="0" fontAlgn="base" hangingPunct="0">
              <a:spcBef>
                <a:spcPct val="0"/>
              </a:spcBef>
              <a:spcAft>
                <a:spcPct val="0"/>
              </a:spcAft>
            </a:pPr>
            <a:r>
              <a:rPr lang="ja-JP" altLang="en-US" sz="1050" dirty="0" smtClean="0">
                <a:solidFill>
                  <a:schemeClr val="tx1"/>
                </a:solidFill>
                <a:latin typeface="ＭＳ Ｐ明朝" pitchFamily="18" charset="-128"/>
                <a:ea typeface="ＭＳ Ｐ明朝" pitchFamily="18" charset="-128"/>
                <a:cs typeface="Times New Roman" pitchFamily="18" charset="0"/>
              </a:rPr>
              <a:t>　割を果たす。「自由と民主主義の宣言」</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eaLnBrk="0" fontAlgn="base" hangingPunct="0">
              <a:spcBef>
                <a:spcPct val="0"/>
              </a:spcBef>
              <a:spcAft>
                <a:spcPct val="0"/>
              </a:spcAft>
            </a:pPr>
            <a:endParaRPr lang="ja-JP" altLang="en-US" sz="1050" dirty="0" smtClean="0">
              <a:solidFill>
                <a:schemeClr val="tx1"/>
              </a:solidFill>
              <a:latin typeface="ＭＳ Ｐ明朝" pitchFamily="18" charset="-128"/>
              <a:ea typeface="ＭＳ Ｐ明朝" pitchFamily="18" charset="-128"/>
              <a:cs typeface="ＭＳ Ｐゴシック" pitchFamily="50" charset="-128"/>
            </a:endParaRPr>
          </a:p>
          <a:p>
            <a:pPr lvl="0" eaLnBrk="0" fontAlgn="base" hangingPunct="0">
              <a:spcBef>
                <a:spcPct val="0"/>
              </a:spcBef>
              <a:spcAft>
                <a:spcPct val="0"/>
              </a:spcAft>
            </a:pPr>
            <a:r>
              <a:rPr lang="ja-JP" altLang="en-US" sz="1050" dirty="0" smtClean="0">
                <a:solidFill>
                  <a:schemeClr val="tx1"/>
                </a:solidFill>
                <a:latin typeface="ＭＳ Ｐ明朝" pitchFamily="18" charset="-128"/>
                <a:ea typeface="ＭＳ Ｐ明朝" pitchFamily="18" charset="-128"/>
                <a:cs typeface="Times New Roman" pitchFamily="18" charset="0"/>
                <a:sym typeface="Wingdings"/>
              </a:rPr>
              <a:t></a:t>
            </a:r>
            <a:r>
              <a:rPr lang="ja-JP" altLang="en-US" sz="1050" dirty="0" smtClean="0">
                <a:solidFill>
                  <a:schemeClr val="tx1"/>
                </a:solidFill>
                <a:latin typeface="ＭＳ Ｐ明朝" pitchFamily="18" charset="-128"/>
                <a:ea typeface="ＭＳ Ｐ明朝" pitchFamily="18" charset="-128"/>
                <a:cs typeface="Times New Roman" pitchFamily="18" charset="0"/>
              </a:rPr>
              <a:t>人間が搾取から解放されることは、人間が自由</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eaLnBrk="0" fontAlgn="base" hangingPunct="0">
              <a:spcBef>
                <a:spcPct val="0"/>
              </a:spcBef>
              <a:spcAft>
                <a:spcPct val="0"/>
              </a:spcAft>
            </a:pPr>
            <a:r>
              <a:rPr lang="ja-JP" altLang="en-US" sz="1050" dirty="0" smtClean="0">
                <a:solidFill>
                  <a:schemeClr val="tx1"/>
                </a:solidFill>
                <a:latin typeface="ＭＳ Ｐ明朝" pitchFamily="18" charset="-128"/>
                <a:ea typeface="ＭＳ Ｐ明朝" pitchFamily="18" charset="-128"/>
                <a:cs typeface="Times New Roman" pitchFamily="18" charset="0"/>
              </a:rPr>
              <a:t>　になる根本条件である。</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eaLnBrk="0" fontAlgn="base" hangingPunct="0">
              <a:spcBef>
                <a:spcPct val="0"/>
              </a:spcBef>
              <a:spcAft>
                <a:spcPct val="0"/>
              </a:spcAft>
            </a:pPr>
            <a:endParaRPr lang="ja-JP" altLang="en-US" sz="1050" dirty="0" smtClean="0">
              <a:solidFill>
                <a:schemeClr val="tx1"/>
              </a:solidFill>
              <a:latin typeface="ＭＳ Ｐ明朝" pitchFamily="18" charset="-128"/>
              <a:ea typeface="ＭＳ Ｐ明朝" pitchFamily="18" charset="-128"/>
              <a:cs typeface="ＭＳ Ｐゴシック" pitchFamily="50" charset="-128"/>
            </a:endParaRPr>
          </a:p>
          <a:p>
            <a:pPr lvl="0" eaLnBrk="0" fontAlgn="base" hangingPunct="0">
              <a:spcBef>
                <a:spcPct val="0"/>
              </a:spcBef>
              <a:spcAft>
                <a:spcPct val="0"/>
              </a:spcAft>
            </a:pPr>
            <a:r>
              <a:rPr lang="ja-JP" altLang="en-US" sz="1050" dirty="0" smtClean="0">
                <a:solidFill>
                  <a:schemeClr val="tx1"/>
                </a:solidFill>
                <a:latin typeface="ＭＳ Ｐ明朝" pitchFamily="18" charset="-128"/>
                <a:ea typeface="ＭＳ Ｐ明朝" pitchFamily="18" charset="-128"/>
                <a:cs typeface="Times New Roman" pitchFamily="18" charset="0"/>
                <a:sym typeface="Wingdings"/>
              </a:rPr>
              <a:t></a:t>
            </a:r>
            <a:r>
              <a:rPr lang="ja-JP" altLang="en-US" sz="1050" dirty="0" smtClean="0">
                <a:solidFill>
                  <a:schemeClr val="tx1"/>
                </a:solidFill>
                <a:latin typeface="ＭＳ Ｐ明朝" pitchFamily="18" charset="-128"/>
                <a:ea typeface="ＭＳ Ｐ明朝" pitchFamily="18" charset="-128"/>
                <a:cs typeface="Times New Roman" pitchFamily="18" charset="0"/>
              </a:rPr>
              <a:t>運営に参加できなければ、結局誰かに「雇われて</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eaLnBrk="0" fontAlgn="base" hangingPunct="0">
              <a:spcBef>
                <a:spcPct val="0"/>
              </a:spcBef>
              <a:spcAft>
                <a:spcPct val="0"/>
              </a:spcAft>
            </a:pPr>
            <a:r>
              <a:rPr lang="ja-JP" altLang="en-US" sz="1050" dirty="0" smtClean="0">
                <a:solidFill>
                  <a:schemeClr val="tx1"/>
                </a:solidFill>
                <a:latin typeface="ＭＳ Ｐ明朝" pitchFamily="18" charset="-128"/>
                <a:ea typeface="ＭＳ Ｐ明朝" pitchFamily="18" charset="-128"/>
                <a:cs typeface="Times New Roman" pitchFamily="18" charset="0"/>
              </a:rPr>
              <a:t>　いる」という意識は引き続き残る。</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eaLnBrk="0" fontAlgn="base" hangingPunct="0">
              <a:spcBef>
                <a:spcPct val="0"/>
              </a:spcBef>
              <a:spcAft>
                <a:spcPct val="0"/>
              </a:spcAft>
            </a:pPr>
            <a:endParaRPr lang="ja-JP" altLang="en-US" sz="1050" dirty="0" smtClean="0">
              <a:solidFill>
                <a:schemeClr val="tx1"/>
              </a:solidFill>
              <a:latin typeface="ＭＳ Ｐ明朝" pitchFamily="18" charset="-128"/>
              <a:ea typeface="ＭＳ Ｐ明朝" pitchFamily="18" charset="-128"/>
              <a:cs typeface="ＭＳ Ｐゴシック" pitchFamily="50" charset="-128"/>
            </a:endParaRPr>
          </a:p>
          <a:p>
            <a:pPr lvl="0" eaLnBrk="0" fontAlgn="base" hangingPunct="0">
              <a:spcBef>
                <a:spcPct val="0"/>
              </a:spcBef>
              <a:spcAft>
                <a:spcPct val="0"/>
              </a:spcAft>
            </a:pPr>
            <a:r>
              <a:rPr lang="ja-JP" altLang="en-US" sz="1050" dirty="0" smtClean="0">
                <a:solidFill>
                  <a:schemeClr val="tx1"/>
                </a:solidFill>
                <a:latin typeface="ＭＳ Ｐ明朝" pitchFamily="18" charset="-128"/>
                <a:ea typeface="ＭＳ Ｐ明朝" pitchFamily="18" charset="-128"/>
                <a:cs typeface="Times New Roman" pitchFamily="18" charset="0"/>
                <a:sym typeface="Wingdings"/>
              </a:rPr>
              <a:t></a:t>
            </a:r>
            <a:r>
              <a:rPr lang="ja-JP" altLang="en-US" sz="1050" dirty="0" smtClean="0">
                <a:solidFill>
                  <a:schemeClr val="tx1"/>
                </a:solidFill>
                <a:latin typeface="ＭＳ Ｐ明朝" pitchFamily="18" charset="-128"/>
                <a:ea typeface="ＭＳ Ｐ明朝" pitchFamily="18" charset="-128"/>
                <a:cs typeface="Times New Roman" pitchFamily="18" charset="0"/>
              </a:rPr>
              <a:t>搾取から解放される人間は、単に賃金労働者で</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eaLnBrk="0" fontAlgn="base" hangingPunct="0">
              <a:spcBef>
                <a:spcPct val="0"/>
              </a:spcBef>
              <a:spcAft>
                <a:spcPct val="0"/>
              </a:spcAft>
            </a:pPr>
            <a:r>
              <a:rPr lang="ja-JP" altLang="en-US" sz="1050" dirty="0" smtClean="0">
                <a:solidFill>
                  <a:schemeClr val="tx1"/>
                </a:solidFill>
                <a:latin typeface="ＭＳ Ｐ明朝" pitchFamily="18" charset="-128"/>
                <a:ea typeface="ＭＳ Ｐ明朝" pitchFamily="18" charset="-128"/>
                <a:cs typeface="Times New Roman" pitchFamily="18" charset="0"/>
              </a:rPr>
              <a:t>　はなく、経営の主人公。経営の権利を持った主体</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eaLnBrk="0" fontAlgn="base" hangingPunct="0">
              <a:spcBef>
                <a:spcPct val="0"/>
              </a:spcBef>
              <a:spcAft>
                <a:spcPct val="0"/>
              </a:spcAft>
            </a:pPr>
            <a:r>
              <a:rPr lang="ja-JP" altLang="en-US" sz="1050" dirty="0" smtClean="0">
                <a:solidFill>
                  <a:schemeClr val="tx1"/>
                </a:solidFill>
                <a:latin typeface="ＭＳ Ｐ明朝" pitchFamily="18" charset="-128"/>
                <a:ea typeface="ＭＳ Ｐ明朝" pitchFamily="18" charset="-128"/>
                <a:cs typeface="Times New Roman" pitchFamily="18" charset="0"/>
              </a:rPr>
              <a:t>　となる。その際、すべても人が企業の経営問題に</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eaLnBrk="0" fontAlgn="base" hangingPunct="0">
              <a:spcBef>
                <a:spcPct val="0"/>
              </a:spcBef>
              <a:spcAft>
                <a:spcPct val="0"/>
              </a:spcAft>
            </a:pPr>
            <a:r>
              <a:rPr lang="ja-JP" altLang="en-US" sz="1050" dirty="0" smtClean="0">
                <a:solidFill>
                  <a:schemeClr val="tx1"/>
                </a:solidFill>
                <a:latin typeface="ＭＳ Ｐ明朝" pitchFamily="18" charset="-128"/>
                <a:ea typeface="ＭＳ Ｐ明朝" pitchFamily="18" charset="-128"/>
                <a:cs typeface="Times New Roman" pitchFamily="18" charset="0"/>
              </a:rPr>
              <a:t>　まじめに考えているとは限らない。もっと利益を</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eaLnBrk="0" fontAlgn="base" hangingPunct="0">
              <a:spcBef>
                <a:spcPct val="0"/>
              </a:spcBef>
              <a:spcAft>
                <a:spcPct val="0"/>
              </a:spcAft>
            </a:pPr>
            <a:r>
              <a:rPr lang="ja-JP" altLang="en-US" sz="1050" dirty="0" smtClean="0">
                <a:solidFill>
                  <a:schemeClr val="tx1"/>
                </a:solidFill>
                <a:latin typeface="ＭＳ Ｐ明朝" pitchFamily="18" charset="-128"/>
                <a:ea typeface="ＭＳ Ｐ明朝" pitchFamily="18" charset="-128"/>
                <a:cs typeface="Times New Roman" pitchFamily="18" charset="0"/>
              </a:rPr>
              <a:t>　蓄積に回せ、もっと生産性をあげよ、もっと福祉</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eaLnBrk="0" fontAlgn="base" hangingPunct="0">
              <a:spcBef>
                <a:spcPct val="0"/>
              </a:spcBef>
              <a:spcAft>
                <a:spcPct val="0"/>
              </a:spcAft>
            </a:pPr>
            <a:r>
              <a:rPr lang="ja-JP" altLang="en-US" sz="1050" dirty="0" smtClean="0">
                <a:solidFill>
                  <a:schemeClr val="tx1"/>
                </a:solidFill>
                <a:latin typeface="ＭＳ Ｐ明朝" pitchFamily="18" charset="-128"/>
                <a:ea typeface="ＭＳ Ｐ明朝" pitchFamily="18" charset="-128"/>
                <a:cs typeface="Times New Roman" pitchFamily="18" charset="0"/>
              </a:rPr>
              <a:t>　に回せ、直接の賃金を増やせ－問題は具体的に</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lvl="0" eaLnBrk="0" fontAlgn="base" hangingPunct="0">
              <a:spcBef>
                <a:spcPct val="0"/>
              </a:spcBef>
              <a:spcAft>
                <a:spcPct val="0"/>
              </a:spcAft>
            </a:pPr>
            <a:r>
              <a:rPr lang="ja-JP" altLang="en-US" sz="1050" dirty="0" smtClean="0">
                <a:solidFill>
                  <a:schemeClr val="tx1"/>
                </a:solidFill>
                <a:latin typeface="ＭＳ Ｐ明朝" pitchFamily="18" charset="-128"/>
                <a:ea typeface="ＭＳ Ｐ明朝" pitchFamily="18" charset="-128"/>
                <a:cs typeface="Times New Roman" pitchFamily="18" charset="0"/>
              </a:rPr>
              <a:t>　出てくる。</a:t>
            </a:r>
            <a:endParaRPr lang="ja-JP" altLang="en-US" sz="1050" dirty="0" smtClean="0">
              <a:solidFill>
                <a:schemeClr val="tx1"/>
              </a:solidFill>
              <a:latin typeface="ＭＳ Ｐ明朝" pitchFamily="18" charset="-128"/>
              <a:ea typeface="ＭＳ Ｐ明朝" pitchFamily="18" charset="-128"/>
              <a:cs typeface="ＭＳ Ｐゴシック" pitchFamily="50"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497</TotalTime>
  <Words>597</Words>
  <Application>Microsoft Office PowerPoint</Application>
  <PresentationFormat>画面に合わせる (4:3)</PresentationFormat>
  <Paragraphs>199</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佐藤陵一</dc:creator>
  <cp:lastModifiedBy>佐藤陵一</cp:lastModifiedBy>
  <cp:revision>27</cp:revision>
  <dcterms:created xsi:type="dcterms:W3CDTF">2010-09-09T12:48:11Z</dcterms:created>
  <dcterms:modified xsi:type="dcterms:W3CDTF">2011-11-01T09:54:21Z</dcterms:modified>
</cp:coreProperties>
</file>